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52" r:id="rId1"/>
  </p:sldMasterIdLst>
  <p:notesMasterIdLst>
    <p:notesMasterId r:id="rId30"/>
  </p:notesMasterIdLst>
  <p:sldIdLst>
    <p:sldId id="256" r:id="rId2"/>
    <p:sldId id="1236" r:id="rId3"/>
    <p:sldId id="1111" r:id="rId4"/>
    <p:sldId id="1115" r:id="rId5"/>
    <p:sldId id="2903" r:id="rId6"/>
    <p:sldId id="1277" r:id="rId7"/>
    <p:sldId id="995" r:id="rId8"/>
    <p:sldId id="2492" r:id="rId9"/>
    <p:sldId id="2448" r:id="rId10"/>
    <p:sldId id="2447" r:id="rId11"/>
    <p:sldId id="270" r:id="rId12"/>
    <p:sldId id="2521" r:id="rId13"/>
    <p:sldId id="2900" r:id="rId14"/>
    <p:sldId id="2901" r:id="rId15"/>
    <p:sldId id="2897" r:id="rId16"/>
    <p:sldId id="579" r:id="rId17"/>
    <p:sldId id="2899" r:id="rId18"/>
    <p:sldId id="2730" r:id="rId19"/>
    <p:sldId id="1278" r:id="rId20"/>
    <p:sldId id="1003" r:id="rId21"/>
    <p:sldId id="269" r:id="rId22"/>
    <p:sldId id="1023" r:id="rId23"/>
    <p:sldId id="2898" r:id="rId24"/>
    <p:sldId id="2905" r:id="rId25"/>
    <p:sldId id="2628" r:id="rId26"/>
    <p:sldId id="2355" r:id="rId27"/>
    <p:sldId id="2904" r:id="rId28"/>
    <p:sldId id="2906" r:id="rId29"/>
  </p:sldIdLst>
  <p:sldSz cx="9144000" cy="5143500" type="screen16x9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2"/>
    <p:restoredTop sz="94886"/>
  </p:normalViewPr>
  <p:slideViewPr>
    <p:cSldViewPr>
      <p:cViewPr varScale="1">
        <p:scale>
          <a:sx n="112" d="100"/>
          <a:sy n="112" d="100"/>
        </p:scale>
        <p:origin x="34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10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四角形 9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14" name="四角形 1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15" name="四角形 11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07EA6-0398-4990-8029-A74DB741225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1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>
            <a:extLst>
              <a:ext uri="{FF2B5EF4-FFF2-40B4-BE49-F238E27FC236}">
                <a16:creationId xmlns:a16="http://schemas.microsoft.com/office/drawing/2014/main" id="{BBFBD2EF-E86C-D26C-30BB-3CCAF43659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8F8E31-F142-BC78-FC0F-73DCA6088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ja-JP" altLang="en-US" sz="18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認知症と診断された直後は、誰もが不安と恐怖から落ち込みます。</a:t>
            </a:r>
            <a:endParaRPr lang="en-US" altLang="ja-JP" sz="1800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ja-JP" altLang="en-US" sz="18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その時、すでに経験者である、認知症の人との出会い、語り合うことは、最も必要な支援で、これは認知症当事者で、なければできない支援なのです。</a:t>
            </a:r>
            <a:endParaRPr lang="en-US" altLang="ja-JP" sz="1800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ja-JP" altLang="en-US" sz="18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私は、認知症の診断後支援として、病院内にこうしたピアサポートの場が必要だと感じています</a:t>
            </a:r>
            <a:endParaRPr lang="ja-JP" altLang="ja-JP" sz="1800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ja-JP" sz="18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Anyone would be depressed after diagnosis due to fear and anxiety. I say the most vital support is to meet and talk with someone who has that experience, which can be done only by the people with dementia. I believe this kind of peer support should be provided in a clinic as a part of post-diagnostic support. </a:t>
            </a:r>
            <a:endParaRPr lang="ja-JP" altLang="en-US" sz="18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036" name="スライド番号プレースホルダー 3">
            <a:extLst>
              <a:ext uri="{FF2B5EF4-FFF2-40B4-BE49-F238E27FC236}">
                <a16:creationId xmlns:a16="http://schemas.microsoft.com/office/drawing/2014/main" id="{A76508CA-4462-2AB0-FF35-4507F1A42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76309" indent="-298581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94323" indent="-23886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72052" indent="-23886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49780" indent="-23886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27509" indent="-2388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05239" indent="-2388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2968" indent="-2388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60696" indent="-2388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123DDFC-0AC0-455C-B3D0-DC36C22DC561}" type="slidenum">
              <a:rPr lang="ja-JP" altLang="en-US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102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25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07EA6-0398-4990-8029-A74DB741225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37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サブタイトル 2"/>
          <p:cNvSpPr>
            <a:spLocks noGrp="1"/>
          </p:cNvSpPr>
          <p:nvPr>
            <p:ph type="subTitle" idx="1"/>
          </p:nvPr>
        </p:nvSpPr>
        <p:spPr>
          <a:xfrm>
            <a:off x="1375556" y="2571750"/>
            <a:ext cx="6400800" cy="164152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3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37" name="タイトル 8"/>
          <p:cNvSpPr>
            <a:spLocks noGrp="1"/>
          </p:cNvSpPr>
          <p:nvPr>
            <p:ph type="title"/>
          </p:nvPr>
        </p:nvSpPr>
        <p:spPr>
          <a:xfrm>
            <a:off x="468000" y="1512000"/>
            <a:ext cx="8208000" cy="900000"/>
          </a:xfrm>
        </p:spPr>
        <p:txBody>
          <a:bodyPr/>
          <a:lstStyle>
            <a:lvl1pPr>
              <a:defRPr>
                <a:effectLst>
                  <a:glow rad="50800">
                    <a:schemeClr val="tx2">
                      <a:lumMod val="20000"/>
                      <a:lumOff val="80000"/>
                      <a:alpha val="50000"/>
                    </a:schemeClr>
                  </a:glow>
                  <a:reflection blurRad="6350" stA="34000" dist="50800" dir="5400000" sy="-100000" algn="bl" rotWithShape="0"/>
                </a:effectLst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91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9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9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00" name="タイトル 8"/>
          <p:cNvSpPr>
            <a:spLocks noGrp="1"/>
          </p:cNvSpPr>
          <p:nvPr>
            <p:ph type="title"/>
          </p:nvPr>
        </p:nvSpPr>
        <p:spPr>
          <a:xfrm>
            <a:off x="6984268" y="205979"/>
            <a:ext cx="1702532" cy="438864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D77EF-E23D-8492-EB9D-5150FCD35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3505B-77D7-42E4-64C0-F5DB416D1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87736-ED7A-7897-CB32-5AAE6C0C8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3D7D-7CF2-45CE-ABB5-22B162F30E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216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0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4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4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タイトル 1"/>
          <p:cNvSpPr>
            <a:spLocks noGrp="1"/>
          </p:cNvSpPr>
          <p:nvPr>
            <p:ph type="title"/>
          </p:nvPr>
        </p:nvSpPr>
        <p:spPr>
          <a:xfrm>
            <a:off x="468000" y="1512000"/>
            <a:ext cx="8218800" cy="9000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4800" b="1" kern="1200" dirty="0">
                <a:gradFill flip="none" rotWithShape="1"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effectLst>
                  <a:glow rad="50800">
                    <a:schemeClr val="bg1">
                      <a:alpha val="50000"/>
                    </a:schemeClr>
                  </a:glow>
                  <a:reflection blurRad="6350" stA="3400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7644" y="2571750"/>
            <a:ext cx="6337722" cy="1651855"/>
          </a:xfrm>
        </p:spPr>
        <p:txBody>
          <a:bodyPr anchor="ctr">
            <a:normAutofit/>
          </a:bodyPr>
          <a:lstStyle>
            <a:lvl1pPr marL="0" indent="0" algn="ctr">
              <a:buNone/>
              <a:defRPr kumimoji="1" lang="ja-JP" altLang="en-US" sz="2400" kern="12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4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2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3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5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9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kumimoji="1" lang="ja-JP" altLang="en-US" sz="2400" kern="12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1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 algn="l">
              <a:buNone/>
              <a:defRPr kumimoji="1" lang="ja-JP" altLang="en-US" sz="2400" kern="12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1062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3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64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5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タイトル 1"/>
          <p:cNvSpPr>
            <a:spLocks noGrp="1"/>
          </p:cNvSpPr>
          <p:nvPr>
            <p:ph type="title"/>
          </p:nvPr>
        </p:nvSpPr>
        <p:spPr>
          <a:xfrm>
            <a:off x="455712" y="2031690"/>
            <a:ext cx="8229600" cy="85725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4800" b="1" kern="1200" dirty="0">
                <a:gradFill flip="none" rotWithShape="1"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effectLst>
                  <a:glow rad="50800">
                    <a:schemeClr val="tx2">
                      <a:lumMod val="20000"/>
                      <a:lumOff val="80000"/>
                      <a:alpha val="50000"/>
                    </a:schemeClr>
                  </a:glow>
                  <a:reflection blurRad="6350" stA="3400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8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69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7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4618855" cy="746783"/>
          </a:xfrm>
        </p:spPr>
        <p:txBody>
          <a:bodyPr anchor="ctr">
            <a:normAutofit/>
          </a:bodyPr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7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6303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78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92080" y="204787"/>
            <a:ext cx="3394720" cy="746783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9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80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1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ctr">
            <a:noAutofit/>
          </a:bodyPr>
          <a:lstStyle>
            <a:lvl1pPr algn="ctr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4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5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6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2024/7/21</a:t>
            </a:fld>
            <a:endParaRPr kumimoji="1" lang="ja-JP" altLang="en-US"/>
          </a:p>
        </p:txBody>
      </p:sp>
      <p:sp>
        <p:nvSpPr>
          <p:cNvPr id="1087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8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正方形/長方形 6"/>
          <p:cNvSpPr/>
          <p:nvPr/>
        </p:nvSpPr>
        <p:spPr>
          <a:xfrm>
            <a:off x="-14336" y="0"/>
            <a:ext cx="9144000" cy="5143500"/>
          </a:xfrm>
          <a:prstGeom prst="rect">
            <a:avLst/>
          </a:prstGeom>
          <a:blipFill>
            <a:blip r:embed="rId14">
              <a:alphaModFix amt="7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正方形/長方形 7"/>
          <p:cNvSpPr/>
          <p:nvPr/>
        </p:nvSpPr>
        <p:spPr>
          <a:xfrm>
            <a:off x="-20040" y="447514"/>
            <a:ext cx="9144000" cy="40324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>
                  <a:alpha val="40000"/>
                </a:schemeClr>
              </a:gs>
              <a:gs pos="75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28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 </a:t>
            </a:r>
            <a:r>
              <a:rPr kumimoji="1" lang="en-US" altLang="ja-JP" dirty="0"/>
              <a:t>6 </a:t>
            </a:r>
            <a:r>
              <a:rPr kumimoji="1" lang="ja-JP" altLang="en-US" dirty="0"/>
              <a:t>レベル</a:t>
            </a:r>
          </a:p>
          <a:p>
            <a:pPr lvl="6"/>
            <a:r>
              <a:rPr kumimoji="1" lang="ja-JP" altLang="en-US" dirty="0"/>
              <a:t>第 </a:t>
            </a:r>
            <a:r>
              <a:rPr kumimoji="1" lang="en-US" altLang="ja-JP" dirty="0"/>
              <a:t>7 </a:t>
            </a:r>
            <a:r>
              <a:rPr kumimoji="1" lang="ja-JP" altLang="en-US" dirty="0"/>
              <a:t>レベル</a:t>
            </a:r>
          </a:p>
          <a:p>
            <a:pPr lvl="7"/>
            <a:r>
              <a:rPr kumimoji="1" lang="ja-JP" altLang="en-US" dirty="0"/>
              <a:t>第 </a:t>
            </a:r>
            <a:r>
              <a:rPr kumimoji="1" lang="en-US" altLang="ja-JP" dirty="0"/>
              <a:t>8 </a:t>
            </a:r>
            <a:r>
              <a:rPr kumimoji="1" lang="ja-JP" altLang="en-US" dirty="0"/>
              <a:t>レベル</a:t>
            </a:r>
          </a:p>
          <a:p>
            <a:pPr lvl="8"/>
            <a:r>
              <a:rPr kumimoji="1" lang="ja-JP" altLang="en-US" dirty="0"/>
              <a:t>第 </a:t>
            </a:r>
            <a:r>
              <a:rPr kumimoji="1" lang="en-US" altLang="ja-JP" dirty="0"/>
              <a:t>9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29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9DE7224B-E75F-4E19-AFB1-5EC7E8594E13}" type="datetimeFigureOut">
              <a:rPr lang="ja-JP" altLang="en-US" smtClean="0"/>
              <a:pPr/>
              <a:t>2024/7/21</a:t>
            </a:fld>
            <a:endParaRPr lang="ja-JP" altLang="en-US" dirty="0"/>
          </a:p>
        </p:txBody>
      </p:sp>
      <p:sp>
        <p:nvSpPr>
          <p:cNvPr id="1030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3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5A64193B-3A30-410F-9CD8-6EE712D6696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3" r:id="rId1"/>
    <p:sldLayoutId id="2147485054" r:id="rId2"/>
    <p:sldLayoutId id="2147485055" r:id="rId3"/>
    <p:sldLayoutId id="2147485056" r:id="rId4"/>
    <p:sldLayoutId id="2147485057" r:id="rId5"/>
    <p:sldLayoutId id="2147485058" r:id="rId6"/>
    <p:sldLayoutId id="2147485059" r:id="rId7"/>
    <p:sldLayoutId id="2147485060" r:id="rId8"/>
    <p:sldLayoutId id="2147485061" r:id="rId9"/>
    <p:sldLayoutId id="2147485062" r:id="rId10"/>
    <p:sldLayoutId id="2147485063" r:id="rId11"/>
    <p:sldLayoutId id="21474850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lang="ja-JP" altLang="en-US" sz="4800" b="1" kern="1200" dirty="0" smtClean="0"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  <a:effectLst>
            <a:glow rad="50800">
              <a:schemeClr val="tx2">
                <a:lumMod val="20000"/>
                <a:lumOff val="80000"/>
                <a:alpha val="5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u"/>
        <a:defRPr kumimoji="1"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u"/>
        <a:defRPr kumimoji="1"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 typeface="Wingdings" panose="05000000000000000000" pitchFamily="2" charset="2"/>
        <a:buChar char="u"/>
        <a:defRPr kumimoji="1"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50000"/>
        <a:buFont typeface="Wingdings" panose="05000000000000000000" pitchFamily="2" charset="2"/>
        <a:buChar char="u"/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066925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6pPr>
      <a:lvl7pPr marL="2333625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7pPr>
      <a:lvl8pPr marL="3200400" indent="-600075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8pPr>
      <a:lvl9pPr marL="3657600" indent="-790575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jp/gp/product/images/4000253077/ref=dp_image_z_0?ie=UTF8&amp;n=465392&amp;s=book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ki-enishi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uki-enishi.com/yuki/yuki-240613-r1.pdf" TargetMode="External"/><Relationship Id="rId3" Type="http://schemas.openxmlformats.org/officeDocument/2006/relationships/hyperlink" Target="http://www.yuki-enishi.com/ninchi/ninchi-53-2.pdf" TargetMode="External"/><Relationship Id="rId7" Type="http://schemas.openxmlformats.org/officeDocument/2006/relationships/hyperlink" Target="https://toyokeizai.net/category/developmental-disorder" TargetMode="External"/><Relationship Id="rId2" Type="http://schemas.openxmlformats.org/officeDocument/2006/relationships/hyperlink" Target="http://www.yuki-enishi.com/yuki/yuki-240530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uki-enishi.com/yuki/yuki-240613-1.pdf" TargetMode="External"/><Relationship Id="rId5" Type="http://schemas.openxmlformats.org/officeDocument/2006/relationships/hyperlink" Target="http://www.yuki-enishi.com/yuki/yuki-210603-2.pdf" TargetMode="External"/><Relationship Id="rId4" Type="http://schemas.openxmlformats.org/officeDocument/2006/relationships/hyperlink" Target="http://www.yuki-enishi.com/yuki/yuki-240530-r1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タイトル 1"/>
          <p:cNvSpPr>
            <a:spLocks noGrp="1"/>
          </p:cNvSpPr>
          <p:nvPr>
            <p:ph type="ctrTitle"/>
          </p:nvPr>
        </p:nvSpPr>
        <p:spPr>
          <a:xfrm>
            <a:off x="117438" y="358220"/>
            <a:ext cx="8947369" cy="682644"/>
          </a:xfrm>
        </p:spPr>
        <p:txBody>
          <a:bodyPr>
            <a:no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医療ジャーナリズムと</a:t>
            </a:r>
            <a:r>
              <a:rPr kumimoji="1"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福祉ジャーナリズムと</a:t>
            </a:r>
            <a:endParaRPr kumimoji="1" lang="ja-JP" altLang="en-US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教科書体M"/>
              <a:ea typeface="AR P教科書体M"/>
            </a:endParaRPr>
          </a:p>
        </p:txBody>
      </p:sp>
      <p:sp>
        <p:nvSpPr>
          <p:cNvPr id="1111" name="四角形 51"/>
          <p:cNvSpPr>
            <a:spLocks noGrp="1"/>
          </p:cNvSpPr>
          <p:nvPr>
            <p:ph type="subTitle" idx="1"/>
          </p:nvPr>
        </p:nvSpPr>
        <p:spPr>
          <a:xfrm>
            <a:off x="185876" y="3363839"/>
            <a:ext cx="8880275" cy="1977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sz="2000" b="1" dirty="0">
                <a:solidFill>
                  <a:srgbClr val="009EDE"/>
                </a:solidFill>
                <a:effectLst/>
              </a:rPr>
              <a:t>朝日新聞科学部記者⇒科学部次長⇒</a:t>
            </a:r>
            <a:r>
              <a:rPr kumimoji="1" lang="ja-JP" altLang="en-US" sz="2000" b="1" dirty="0">
                <a:solidFill>
                  <a:srgbClr val="FF0066"/>
                </a:solidFill>
                <a:effectLst/>
              </a:rPr>
              <a:t>論説委員（福祉</a:t>
            </a:r>
            <a:r>
              <a:rPr kumimoji="1" lang="ja-JP" altLang="en-US" sz="2000" b="1" dirty="0">
                <a:solidFill>
                  <a:srgbClr val="009EDE"/>
                </a:solidFill>
                <a:effectLst/>
              </a:rPr>
              <a:t>・医療・年金担当）</a:t>
            </a:r>
            <a:endParaRPr kumimoji="1" lang="ja-JP" altLang="en-US" sz="2000" b="1" dirty="0">
              <a:solidFill>
                <a:srgbClr val="009EDE"/>
              </a:solidFill>
              <a:effectLst/>
              <a:latin typeface="AR P明朝体U"/>
              <a:ea typeface="AR P明朝体U"/>
            </a:endParaRPr>
          </a:p>
          <a:p>
            <a:r>
              <a:rPr kumimoji="1" lang="ja-JP" altLang="en-US" sz="2000" dirty="0">
                <a:solidFill>
                  <a:srgbClr val="00B0F0"/>
                </a:solidFill>
                <a:latin typeface="AR P教科書体M"/>
                <a:ea typeface="AR P教科書体M"/>
              </a:rPr>
              <a:t>⇒大阪大学大学院</a:t>
            </a:r>
            <a:r>
              <a:rPr kumimoji="1" lang="ja-JP" altLang="en-US" sz="2000" dirty="0">
                <a:solidFill>
                  <a:srgbClr val="FF0066"/>
                </a:solidFill>
                <a:latin typeface="AR P教科書体M"/>
                <a:ea typeface="AR P教科書体M"/>
              </a:rPr>
              <a:t>ソーシャルサービス論</a:t>
            </a:r>
          </a:p>
          <a:p>
            <a:r>
              <a:rPr kumimoji="1" lang="ja-JP" altLang="en-US" sz="2000" dirty="0">
                <a:solidFill>
                  <a:srgbClr val="00B0F0"/>
                </a:solidFill>
                <a:latin typeface="AR P教科書体M"/>
                <a:ea typeface="AR P教科書体M"/>
              </a:rPr>
              <a:t>⇒この大学院で医療</a:t>
            </a:r>
            <a:r>
              <a:rPr kumimoji="1" lang="ja-JP" altLang="en-US" sz="2000" dirty="0">
                <a:solidFill>
                  <a:srgbClr val="FF0066"/>
                </a:solidFill>
                <a:latin typeface="AR P教科書体M"/>
                <a:ea typeface="AR P教科書体M"/>
              </a:rPr>
              <a:t>福祉</a:t>
            </a:r>
            <a:r>
              <a:rPr kumimoji="1" lang="ja-JP" altLang="en-US" sz="2000" dirty="0">
                <a:solidFill>
                  <a:srgbClr val="00B0F0"/>
                </a:solidFill>
                <a:latin typeface="AR P教科書体M"/>
                <a:ea typeface="AR P教科書体M"/>
              </a:rPr>
              <a:t>ーナリズム分野</a:t>
            </a:r>
            <a:br>
              <a:rPr kumimoji="1" lang="ja-JP" altLang="en-US" sz="2000" dirty="0">
                <a:solidFill>
                  <a:srgbClr val="00B0F0"/>
                </a:solidFill>
                <a:latin typeface="AR P教科書体M"/>
                <a:ea typeface="AR P教科書体M"/>
              </a:rPr>
            </a:br>
            <a:r>
              <a:rPr kumimoji="1" lang="ja-JP" altLang="en-US" sz="2000" dirty="0">
                <a:solidFill>
                  <a:srgbClr val="FF0066"/>
                </a:solidFill>
                <a:latin typeface="AR P教科書体M"/>
                <a:ea typeface="AR P教科書体M"/>
              </a:rPr>
              <a:t>福祉</a:t>
            </a:r>
            <a:r>
              <a:rPr kumimoji="1" lang="ja-JP" altLang="en-US" sz="2000" dirty="0">
                <a:solidFill>
                  <a:srgbClr val="00B0F0"/>
                </a:solidFill>
                <a:latin typeface="AR P教科書体M"/>
                <a:ea typeface="AR P教科書体M"/>
              </a:rPr>
              <a:t>と医療・現場と政策の志の縁結び係＆小間使い</a:t>
            </a:r>
            <a:br>
              <a:rPr kumimoji="1" lang="ja-JP" altLang="en-US" sz="2000" dirty="0">
                <a:solidFill>
                  <a:srgbClr val="00B0F0"/>
                </a:solidFill>
                <a:latin typeface="AR P教科書体M"/>
                <a:ea typeface="AR P教科書体M"/>
              </a:rPr>
            </a:br>
            <a:r>
              <a:rPr kumimoji="1" lang="ja-JP" altLang="en-US" sz="2000" dirty="0">
                <a:solidFill>
                  <a:srgbClr val="FF0066"/>
                </a:solidFill>
                <a:latin typeface="AR P教科書体M"/>
                <a:ea typeface="AR P教科書体M"/>
              </a:rPr>
              <a:t>ゆきさん</a:t>
            </a:r>
            <a:r>
              <a:rPr kumimoji="1" lang="ja-JP" altLang="en-US" sz="2000" dirty="0">
                <a:solidFill>
                  <a:srgbClr val="00B0F0"/>
                </a:solidFill>
                <a:latin typeface="AR P教科書体M"/>
                <a:ea typeface="AR P教科書体M"/>
              </a:rPr>
              <a:t>、こと、</a:t>
            </a:r>
            <a:r>
              <a:rPr kumimoji="1" lang="ja-JP" altLang="en-US" sz="2000" dirty="0">
                <a:solidFill>
                  <a:srgbClr val="FF0066"/>
                </a:solidFill>
                <a:latin typeface="AR P教科書体M"/>
                <a:ea typeface="AR P教科書体M"/>
              </a:rPr>
              <a:t>大熊由紀子</a:t>
            </a:r>
            <a:endParaRPr kumimoji="1" lang="ja-JP" altLang="en-US" sz="2000" dirty="0">
              <a:solidFill>
                <a:srgbClr val="FF0066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347712-5489-3074-0835-5F2E7C35C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63360"/>
            <a:ext cx="3024336" cy="3192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コンテンツ プレースホルダ 3" descr="img002.jpg">
            <a:extLst>
              <a:ext uri="{FF2B5EF4-FFF2-40B4-BE49-F238E27FC236}">
                <a16:creationId xmlns:a16="http://schemas.microsoft.com/office/drawing/2014/main" id="{739158B1-EDE0-486D-C489-FDF44218AC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0" t="15060" r="10362" b="59570"/>
          <a:stretch>
            <a:fillRect/>
          </a:stretch>
        </p:blipFill>
        <p:spPr>
          <a:xfrm>
            <a:off x="1335147" y="973439"/>
            <a:ext cx="6763940" cy="3564731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860437-7F5F-8795-166D-7C64FE856B1C}"/>
              </a:ext>
            </a:extLst>
          </p:cNvPr>
          <p:cNvSpPr/>
          <p:nvPr/>
        </p:nvSpPr>
        <p:spPr>
          <a:xfrm>
            <a:off x="3492103" y="4786313"/>
            <a:ext cx="4346972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</a:rPr>
              <a:t>©RUMI Fujiwara Hospitality 2013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</a:rPr>
              <a:t>All Rights reserved</a:t>
            </a:r>
          </a:p>
        </p:txBody>
      </p:sp>
      <p:sp>
        <p:nvSpPr>
          <p:cNvPr id="44036" name="テキスト プレースホルダ 7">
            <a:extLst>
              <a:ext uri="{FF2B5EF4-FFF2-40B4-BE49-F238E27FC236}">
                <a16:creationId xmlns:a16="http://schemas.microsoft.com/office/drawing/2014/main" id="{9E5DD4F0-7BB4-91E2-B898-8CFEA4D291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94235" y="1977628"/>
            <a:ext cx="6318647" cy="2746772"/>
          </a:xfrm>
        </p:spPr>
        <p:txBody>
          <a:bodyPr/>
          <a:lstStyle/>
          <a:p>
            <a:pPr>
              <a:buFontTx/>
              <a:buNone/>
            </a:pPr>
            <a:endParaRPr lang="ja-JP" altLang="en-US" dirty="0"/>
          </a:p>
        </p:txBody>
      </p:sp>
      <p:sp>
        <p:nvSpPr>
          <p:cNvPr id="44037" name="テキスト ボックス 2">
            <a:extLst>
              <a:ext uri="{FF2B5EF4-FFF2-40B4-BE49-F238E27FC236}">
                <a16:creationId xmlns:a16="http://schemas.microsoft.com/office/drawing/2014/main" id="{A17D78B3-12AE-3A45-3DF8-CC8DCE96D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92" y="4215787"/>
            <a:ext cx="40607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ja-JP" altLang="en-US" sz="2400" b="1" dirty="0"/>
            </a:br>
            <a:r>
              <a:rPr lang="ja-JP" altLang="en-US" sz="2400" b="1" dirty="0"/>
              <a:t>藤原瑠美さんの博士論文から</a:t>
            </a:r>
          </a:p>
        </p:txBody>
      </p:sp>
      <p:sp>
        <p:nvSpPr>
          <p:cNvPr id="44038" name="タイトル 2">
            <a:extLst>
              <a:ext uri="{FF2B5EF4-FFF2-40B4-BE49-F238E27FC236}">
                <a16:creationId xmlns:a16="http://schemas.microsoft.com/office/drawing/2014/main" id="{026C49C2-EBB2-CA26-65E1-CF8534E61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400" dirty="0">
                <a:solidFill>
                  <a:srgbClr val="FF0066"/>
                </a:solidFill>
              </a:rPr>
              <a:t>ジャーナリストに不可欠な歴史の目</a:t>
            </a:r>
            <a:br>
              <a:rPr lang="ja-JP" altLang="en-US" sz="2400" dirty="0">
                <a:solidFill>
                  <a:srgbClr val="FF0066"/>
                </a:solidFill>
              </a:rPr>
            </a:br>
            <a:r>
              <a:rPr lang="ja-JP" altLang="en-US" sz="2400" dirty="0">
                <a:solidFill>
                  <a:srgbClr val="00B0F0"/>
                </a:solidFill>
              </a:rPr>
              <a:t>　スウェーデンでも、１９７０年代は</a:t>
            </a:r>
            <a:br>
              <a:rPr lang="ja-JP" altLang="en-US" sz="2400" dirty="0">
                <a:solidFill>
                  <a:srgbClr val="00B0F0"/>
                </a:solidFill>
              </a:rPr>
            </a:br>
            <a:r>
              <a:rPr lang="ja-JP" altLang="en-US" sz="2400" dirty="0">
                <a:solidFill>
                  <a:srgbClr val="00B0F0"/>
                </a:solidFill>
              </a:rPr>
              <a:t>認知症の人が精神病院で縛られていました</a:t>
            </a:r>
          </a:p>
        </p:txBody>
      </p:sp>
    </p:spTree>
    <p:extLst>
      <p:ext uri="{BB962C8B-B14F-4D97-AF65-F5344CB8AC3E}">
        <p14:creationId xmlns:p14="http://schemas.microsoft.com/office/powerpoint/2010/main" val="205712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0"/>
            <a:ext cx="9144000" cy="29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2DC159D-8394-E54A-AF29-88E023B0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87" y="830792"/>
            <a:ext cx="3574227" cy="590059"/>
          </a:xfrm>
        </p:spPr>
        <p:txBody>
          <a:bodyPr>
            <a:normAutofit fontScale="90000"/>
          </a:bodyPr>
          <a:lstStyle/>
          <a:p>
            <a:r>
              <a:rPr lang="ja-JP" altLang="en-US" sz="2700" dirty="0">
                <a:solidFill>
                  <a:srgbClr val="FF0066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診断は同じ「認知症」なのに、なぜ</a:t>
            </a:r>
            <a:r>
              <a:rPr lang="en-US" altLang="ja-JP" sz="2700" dirty="0">
                <a:solidFill>
                  <a:srgbClr val="FF0066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?</a:t>
            </a:r>
            <a:endParaRPr lang="ja-JP" altLang="en-US" sz="2700" dirty="0">
              <a:solidFill>
                <a:srgbClr val="FF0066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FBD0FA18-F253-4D41-9272-07632335EF68}"/>
              </a:ext>
            </a:extLst>
          </p:cNvPr>
          <p:cNvSpPr/>
          <p:nvPr/>
        </p:nvSpPr>
        <p:spPr>
          <a:xfrm flipH="1">
            <a:off x="2752582" y="634878"/>
            <a:ext cx="3780000" cy="3780000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50000"/>
                </a:schemeClr>
              </a:gs>
              <a:gs pos="77000">
                <a:srgbClr val="DEA4EE">
                  <a:alpha val="75000"/>
                  <a:lumMod val="77000"/>
                  <a:lumOff val="23000"/>
                </a:srgbClr>
              </a:gs>
              <a:gs pos="89000">
                <a:srgbClr val="DEA4EE">
                  <a:lumMod val="81000"/>
                  <a:lumOff val="19000"/>
                  <a:alpha val="79000"/>
                </a:srgbClr>
              </a:gs>
              <a:gs pos="100000">
                <a:srgbClr val="DEA4EE">
                  <a:lumMod val="89000"/>
                  <a:lumOff val="11000"/>
                  <a:alpha val="78000"/>
                </a:srgbClr>
              </a:gs>
            </a:gsLst>
            <a:lin ang="16200000" scaled="0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2A9660B3-AB3E-644C-8A66-CBDF7BBA4DE0}"/>
              </a:ext>
            </a:extLst>
          </p:cNvPr>
          <p:cNvSpPr/>
          <p:nvPr/>
        </p:nvSpPr>
        <p:spPr>
          <a:xfrm flipH="1">
            <a:off x="2742642" y="745382"/>
            <a:ext cx="3780000" cy="3780000"/>
          </a:xfrm>
          <a:prstGeom prst="round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76000">
                <a:srgbClr val="DEA4EE">
                  <a:alpha val="55000"/>
                  <a:lumMod val="70000"/>
                  <a:lumOff val="30000"/>
                </a:srgbClr>
              </a:gs>
              <a:gs pos="88000">
                <a:srgbClr val="DEA4EE">
                  <a:alpha val="59000"/>
                  <a:lumMod val="75000"/>
                  <a:lumOff val="25000"/>
                </a:srgbClr>
              </a:gs>
              <a:gs pos="99000">
                <a:srgbClr val="DEA4EE">
                  <a:alpha val="58000"/>
                  <a:lumMod val="82000"/>
                  <a:lumOff val="18000"/>
                </a:srgbClr>
              </a:gs>
            </a:gsLst>
            <a:lin ang="10800000" scaled="0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0E42998A-390E-1348-B0E6-F88E04D040C5}"/>
              </a:ext>
            </a:extLst>
          </p:cNvPr>
          <p:cNvSpPr/>
          <p:nvPr/>
        </p:nvSpPr>
        <p:spPr>
          <a:xfrm>
            <a:off x="2810142" y="2353157"/>
            <a:ext cx="3645000" cy="459000"/>
          </a:xfrm>
          <a:prstGeom prst="rightArrow">
            <a:avLst/>
          </a:prstGeom>
          <a:solidFill>
            <a:srgbClr val="128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5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居場所・味方・誇り　　　　居場所・味方・誇り　　</a:t>
            </a: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853D7BE0-4295-0C41-B11D-78035FD3ED9F}"/>
              </a:ext>
            </a:extLst>
          </p:cNvPr>
          <p:cNvSpPr/>
          <p:nvPr/>
        </p:nvSpPr>
        <p:spPr>
          <a:xfrm rot="16200000">
            <a:off x="2820081" y="2355523"/>
            <a:ext cx="3645000" cy="45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sz="1350" b="1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　　　　ご本人の人柄　　　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A5CFC89-7B67-084D-AB8B-482CB59056BB}"/>
              </a:ext>
            </a:extLst>
          </p:cNvPr>
          <p:cNvSpPr txBox="1"/>
          <p:nvPr/>
        </p:nvSpPr>
        <p:spPr>
          <a:xfrm>
            <a:off x="1167672" y="1506261"/>
            <a:ext cx="1015663" cy="2489532"/>
          </a:xfrm>
          <a:prstGeom prst="rect">
            <a:avLst/>
          </a:prstGeom>
          <a:noFill/>
          <a:ln w="19050">
            <a:solidFill>
              <a:srgbClr val="FF6699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b="1" dirty="0">
                <a:solidFill>
                  <a:srgbClr val="EE78A8"/>
                </a:solidFill>
              </a:rPr>
              <a:t>ここは居場所</a:t>
            </a:r>
            <a:br>
              <a:rPr lang="ja-JP" altLang="en-US" b="1" dirty="0">
                <a:solidFill>
                  <a:srgbClr val="EE78A8"/>
                </a:solidFill>
              </a:rPr>
            </a:br>
            <a:r>
              <a:rPr lang="ja-JP" altLang="en-US" b="1" dirty="0">
                <a:solidFill>
                  <a:srgbClr val="EE78A8"/>
                </a:solidFill>
              </a:rPr>
              <a:t>   まわりは味方</a:t>
            </a:r>
            <a:br>
              <a:rPr lang="ja-JP" altLang="en-US" b="1" dirty="0">
                <a:solidFill>
                  <a:srgbClr val="EE78A8"/>
                </a:solidFill>
              </a:rPr>
            </a:br>
            <a:r>
              <a:rPr lang="ja-JP" altLang="en-US" b="1" dirty="0">
                <a:solidFill>
                  <a:srgbClr val="EE78A8"/>
                </a:solidFill>
              </a:rPr>
              <a:t>          誇りをもてて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8B294A-8CEC-D941-BD04-D2F3A4C3126F}"/>
              </a:ext>
            </a:extLst>
          </p:cNvPr>
          <p:cNvSpPr txBox="1"/>
          <p:nvPr/>
        </p:nvSpPr>
        <p:spPr>
          <a:xfrm>
            <a:off x="7207164" y="1420851"/>
            <a:ext cx="1015663" cy="2184112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56"/>
                </a:solidFill>
              </a:rPr>
              <a:t>居場所と思えない</a:t>
            </a:r>
            <a:br>
              <a:rPr lang="ja-JP" altLang="en-US" b="1" dirty="0">
                <a:solidFill>
                  <a:srgbClr val="FF0056"/>
                </a:solidFill>
              </a:rPr>
            </a:br>
            <a:r>
              <a:rPr lang="ja-JP" altLang="en-US" b="1" dirty="0">
                <a:solidFill>
                  <a:srgbClr val="FF0056"/>
                </a:solidFill>
              </a:rPr>
              <a:t>味方がいない </a:t>
            </a:r>
            <a:br>
              <a:rPr lang="ja-JP" altLang="en-US" b="1" dirty="0">
                <a:solidFill>
                  <a:srgbClr val="FF0056"/>
                </a:solidFill>
              </a:rPr>
            </a:br>
            <a:r>
              <a:rPr lang="ja-JP" altLang="en-US" b="1" dirty="0">
                <a:solidFill>
                  <a:srgbClr val="FF0056"/>
                </a:solidFill>
              </a:rPr>
              <a:t>誇りを剥ぎ取られる</a:t>
            </a:r>
            <a:endParaRPr lang="en-US" altLang="ja-JP" b="1" dirty="0">
              <a:solidFill>
                <a:srgbClr val="FF0056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EA71C9-26BD-5441-954D-20699905CBDB}"/>
              </a:ext>
            </a:extLst>
          </p:cNvPr>
          <p:cNvSpPr txBox="1"/>
          <p:nvPr/>
        </p:nvSpPr>
        <p:spPr>
          <a:xfrm>
            <a:off x="4212252" y="4668691"/>
            <a:ext cx="891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b="1">
                <a:solidFill>
                  <a:srgbClr val="EE78A8"/>
                </a:solidFill>
              </a:rPr>
              <a:t>控えめ</a:t>
            </a:r>
            <a:endParaRPr lang="en-US" altLang="ja-JP" sz="1350" b="1" dirty="0">
              <a:solidFill>
                <a:srgbClr val="EE78A8"/>
              </a:solidFill>
            </a:endParaRPr>
          </a:p>
          <a:p>
            <a:pPr algn="ctr"/>
            <a:r>
              <a:rPr lang="ja-JP" altLang="en-US" sz="1350" b="1">
                <a:solidFill>
                  <a:srgbClr val="EE78A8"/>
                </a:solidFill>
              </a:rPr>
              <a:t>穏やか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04A517-DE42-7140-AA86-BC492538F1FE}"/>
              </a:ext>
            </a:extLst>
          </p:cNvPr>
          <p:cNvSpPr txBox="1"/>
          <p:nvPr/>
        </p:nvSpPr>
        <p:spPr>
          <a:xfrm>
            <a:off x="3984600" y="41342"/>
            <a:ext cx="13159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1350" b="1" dirty="0">
              <a:solidFill>
                <a:srgbClr val="FF0056"/>
              </a:solidFill>
            </a:endParaRPr>
          </a:p>
          <a:p>
            <a:pPr algn="ctr"/>
            <a:r>
              <a:rPr lang="ja-JP" altLang="en-US" sz="1350" b="1" dirty="0">
                <a:solidFill>
                  <a:srgbClr val="FF0056"/>
                </a:solidFill>
              </a:rPr>
              <a:t>プライド高い</a:t>
            </a: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5CB51614-C22D-C849-8A29-DDEB759D2A7C}"/>
              </a:ext>
            </a:extLst>
          </p:cNvPr>
          <p:cNvSpPr/>
          <p:nvPr/>
        </p:nvSpPr>
        <p:spPr>
          <a:xfrm>
            <a:off x="4514070" y="477582"/>
            <a:ext cx="288235" cy="288235"/>
          </a:xfrm>
          <a:prstGeom prst="ellipse">
            <a:avLst/>
          </a:prstGeom>
          <a:solidFill>
            <a:srgbClr val="FF00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b="1"/>
              <a:t>強</a:t>
            </a: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E5A03907-8701-0542-97EF-54E9C779B6FE}"/>
              </a:ext>
            </a:extLst>
          </p:cNvPr>
          <p:cNvSpPr/>
          <p:nvPr/>
        </p:nvSpPr>
        <p:spPr>
          <a:xfrm>
            <a:off x="4502676" y="4412688"/>
            <a:ext cx="288235" cy="288235"/>
          </a:xfrm>
          <a:prstGeom prst="ellipse">
            <a:avLst/>
          </a:prstGeom>
          <a:solidFill>
            <a:srgbClr val="EE78A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b="1"/>
              <a:t>弱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D3A75D92-C0C8-0E47-A85F-C70F28D22C44}"/>
              </a:ext>
            </a:extLst>
          </p:cNvPr>
          <p:cNvSpPr/>
          <p:nvPr/>
        </p:nvSpPr>
        <p:spPr>
          <a:xfrm>
            <a:off x="4601229" y="2648018"/>
            <a:ext cx="1868836" cy="1868836"/>
          </a:xfrm>
          <a:prstGeom prst="roundRect">
            <a:avLst/>
          </a:prstGeom>
          <a:solidFill>
            <a:srgbClr val="FF0000">
              <a:alpha val="61000"/>
            </a:srgb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b="1"/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8DECB25B-7670-1248-94C2-B6ACAF878CA9}"/>
              </a:ext>
            </a:extLst>
          </p:cNvPr>
          <p:cNvSpPr/>
          <p:nvPr/>
        </p:nvSpPr>
        <p:spPr>
          <a:xfrm>
            <a:off x="4599823" y="766382"/>
            <a:ext cx="1857168" cy="1857168"/>
          </a:xfrm>
          <a:prstGeom prst="roundRect">
            <a:avLst/>
          </a:prstGeom>
          <a:solidFill>
            <a:srgbClr val="FF0000">
              <a:alpha val="59000"/>
            </a:srgb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00" b="1"/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9C88CBE6-BD19-FD40-90E5-3959648BD802}"/>
              </a:ext>
            </a:extLst>
          </p:cNvPr>
          <p:cNvSpPr/>
          <p:nvPr/>
        </p:nvSpPr>
        <p:spPr>
          <a:xfrm>
            <a:off x="2844336" y="2598613"/>
            <a:ext cx="1764157" cy="1764157"/>
          </a:xfrm>
          <a:prstGeom prst="roundRect">
            <a:avLst/>
          </a:prstGeom>
          <a:solidFill>
            <a:srgbClr val="EE78A8">
              <a:alpha val="65000"/>
            </a:srgb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おがやかな日々</a:t>
            </a:r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D37CECE8-2C9C-CA4E-BAC8-FD9D91FC24BD}"/>
              </a:ext>
            </a:extLst>
          </p:cNvPr>
          <p:cNvSpPr/>
          <p:nvPr/>
        </p:nvSpPr>
        <p:spPr>
          <a:xfrm>
            <a:off x="2845221" y="815737"/>
            <a:ext cx="1698958" cy="1698958"/>
          </a:xfrm>
          <a:prstGeom prst="roundRect">
            <a:avLst/>
          </a:prstGeom>
          <a:solidFill>
            <a:srgbClr val="EE78A8">
              <a:alpha val="69000"/>
            </a:srgb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おだやかな日々</a:t>
            </a:r>
          </a:p>
        </p:txBody>
      </p:sp>
      <p:sp>
        <p:nvSpPr>
          <p:cNvPr id="30" name="テキスト ボックス 7">
            <a:extLst>
              <a:ext uri="{FF2B5EF4-FFF2-40B4-BE49-F238E27FC236}">
                <a16:creationId xmlns:a16="http://schemas.microsoft.com/office/drawing/2014/main" id="{E6F84B30-4AFA-4C45-8F24-D6C031C6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753" y="4068526"/>
            <a:ext cx="30961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HGep011" panose="04010800010101010101" pitchFamily="82" charset="0"/>
              </a:rPr>
              <a:t>島根大学医学部臨床教授　</a:t>
            </a:r>
            <a:endParaRPr lang="en-US" altLang="ja-JP" sz="1800" b="1" dirty="0">
              <a:latin typeface="HGep011" panose="04010800010101010101" pitchFamily="8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HGep011" panose="04010800010101010101" pitchFamily="82" charset="0"/>
              </a:rPr>
              <a:t>高橋幸男</a:t>
            </a:r>
            <a:r>
              <a:rPr lang="en-US" altLang="ja-JP" sz="1800" b="1" dirty="0">
                <a:latin typeface="HGep011" panose="04010800010101010101" pitchFamily="82" charset="0"/>
              </a:rPr>
              <a:t>doctor</a:t>
            </a:r>
            <a:r>
              <a:rPr lang="ja-JP" altLang="en-US" sz="1800" b="1" dirty="0">
                <a:latin typeface="HGep011" panose="04010800010101010101" pitchFamily="82" charset="0"/>
              </a:rPr>
              <a:t>の</a:t>
            </a:r>
            <a:br>
              <a:rPr lang="ja-JP" altLang="en-US" sz="1800" b="1" dirty="0">
                <a:latin typeface="HGep011" panose="04010800010101010101" pitchFamily="82" charset="0"/>
              </a:rPr>
            </a:br>
            <a:r>
              <a:rPr lang="ja-JP" altLang="en-US" sz="1800" b="1" dirty="0">
                <a:latin typeface="HGep011" panose="04010800010101010101" pitchFamily="82" charset="0"/>
              </a:rPr>
              <a:t>論文にプラスして、ゆき作成</a:t>
            </a:r>
          </a:p>
        </p:txBody>
      </p:sp>
      <p:sp>
        <p:nvSpPr>
          <p:cNvPr id="8" name="爆発 2 7">
            <a:extLst>
              <a:ext uri="{FF2B5EF4-FFF2-40B4-BE49-F238E27FC236}">
                <a16:creationId xmlns:a16="http://schemas.microsoft.com/office/drawing/2014/main" id="{AEF2B923-9067-674B-9675-BA0C2E382328}"/>
              </a:ext>
            </a:extLst>
          </p:cNvPr>
          <p:cNvSpPr/>
          <p:nvPr/>
        </p:nvSpPr>
        <p:spPr>
          <a:xfrm rot="2758727">
            <a:off x="4747475" y="712836"/>
            <a:ext cx="1706371" cy="2049632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rgbClr val="FF0000">
                  <a:lumMod val="83000"/>
                  <a:lumOff val="17000"/>
                </a:srgbClr>
              </a:gs>
              <a:gs pos="82000">
                <a:srgbClr val="FF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" name="爆発 1 9">
            <a:extLst>
              <a:ext uri="{FF2B5EF4-FFF2-40B4-BE49-F238E27FC236}">
                <a16:creationId xmlns:a16="http://schemas.microsoft.com/office/drawing/2014/main" id="{55BB131B-0484-BB4D-B1A8-7EE93D70F12D}"/>
              </a:ext>
            </a:extLst>
          </p:cNvPr>
          <p:cNvSpPr/>
          <p:nvPr/>
        </p:nvSpPr>
        <p:spPr>
          <a:xfrm>
            <a:off x="4837834" y="2715867"/>
            <a:ext cx="1569383" cy="1500987"/>
          </a:xfrm>
          <a:prstGeom prst="irregularSeal1">
            <a:avLst/>
          </a:prstGeom>
          <a:gradFill>
            <a:gsLst>
              <a:gs pos="0">
                <a:schemeClr val="accent2">
                  <a:lumMod val="5000"/>
                  <a:lumOff val="95000"/>
                  <a:alpha val="64000"/>
                </a:schemeClr>
              </a:gs>
              <a:gs pos="74000">
                <a:srgbClr val="FFFF00">
                  <a:alpha val="64000"/>
                </a:srgbClr>
              </a:gs>
              <a:gs pos="82000">
                <a:srgbClr val="FFFF00">
                  <a:alpha val="64000"/>
                </a:srgbClr>
              </a:gs>
              <a:gs pos="100000">
                <a:srgbClr val="FFFF00"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30715BA-2A53-744C-8357-32A6DFECAC88}"/>
              </a:ext>
            </a:extLst>
          </p:cNvPr>
          <p:cNvSpPr txBox="1"/>
          <p:nvPr/>
        </p:nvSpPr>
        <p:spPr>
          <a:xfrm>
            <a:off x="4834429" y="3086145"/>
            <a:ext cx="14269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0070C0"/>
                </a:solidFill>
              </a:rPr>
              <a:t>被害妄想</a:t>
            </a:r>
            <a:endParaRPr lang="en-US" altLang="ja-JP" sz="1500" b="1" dirty="0">
              <a:solidFill>
                <a:srgbClr val="0070C0"/>
              </a:solidFill>
            </a:endParaRPr>
          </a:p>
          <a:p>
            <a:pPr algn="ctr"/>
            <a:r>
              <a:rPr lang="ja-JP" altLang="en-US" sz="1500" b="1" dirty="0">
                <a:solidFill>
                  <a:srgbClr val="0070C0"/>
                </a:solidFill>
              </a:rPr>
              <a:t>「帰る」妄想</a:t>
            </a:r>
            <a:endParaRPr lang="en-US" altLang="ja-JP" sz="1500" b="1" dirty="0">
              <a:solidFill>
                <a:srgbClr val="0070C0"/>
              </a:solidFill>
            </a:endParaRPr>
          </a:p>
          <a:p>
            <a:pPr algn="ctr"/>
            <a:r>
              <a:rPr lang="ja-JP" altLang="en-US" sz="1500" b="1" dirty="0">
                <a:solidFill>
                  <a:srgbClr val="0070C0"/>
                </a:solidFill>
              </a:rPr>
              <a:t>行方不明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4E7D1DC-6A23-4849-8E16-014D1D60E659}"/>
              </a:ext>
            </a:extLst>
          </p:cNvPr>
          <p:cNvSpPr txBox="1"/>
          <p:nvPr/>
        </p:nvSpPr>
        <p:spPr>
          <a:xfrm>
            <a:off x="4887311" y="1100343"/>
            <a:ext cx="1301959" cy="1159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45"/>
              </a:lnSpc>
            </a:pPr>
            <a:r>
              <a:rPr lang="ja-JP" altLang="en-US" sz="1500" b="1" dirty="0">
                <a:solidFill>
                  <a:srgbClr val="002060"/>
                </a:solidFill>
              </a:rPr>
              <a:t>暴力</a:t>
            </a:r>
            <a:endParaRPr lang="en-US" altLang="ja-JP" sz="1500" b="1" dirty="0">
              <a:solidFill>
                <a:srgbClr val="002060"/>
              </a:solidFill>
            </a:endParaRPr>
          </a:p>
          <a:p>
            <a:pPr algn="ctr">
              <a:lnSpc>
                <a:spcPts val="2145"/>
              </a:lnSpc>
            </a:pPr>
            <a:r>
              <a:rPr lang="ja-JP" altLang="en-US" sz="1500" b="1" dirty="0">
                <a:solidFill>
                  <a:srgbClr val="002060"/>
                </a:solidFill>
              </a:rPr>
              <a:t>物盗られ妄想</a:t>
            </a:r>
            <a:endParaRPr lang="en-US" altLang="ja-JP" sz="1500" b="1" dirty="0">
              <a:solidFill>
                <a:srgbClr val="002060"/>
              </a:solidFill>
            </a:endParaRPr>
          </a:p>
          <a:p>
            <a:pPr algn="ctr">
              <a:lnSpc>
                <a:spcPts val="2145"/>
              </a:lnSpc>
            </a:pPr>
            <a:r>
              <a:rPr lang="ja-JP" altLang="en-US" sz="1500" b="1" dirty="0">
                <a:solidFill>
                  <a:srgbClr val="002060"/>
                </a:solidFill>
              </a:rPr>
              <a:t>嫉妬妄想</a:t>
            </a:r>
            <a:endParaRPr lang="en-US" altLang="ja-JP" sz="1500" b="1" dirty="0">
              <a:solidFill>
                <a:srgbClr val="002060"/>
              </a:solidFill>
            </a:endParaRPr>
          </a:p>
          <a:p>
            <a:pPr algn="ctr">
              <a:lnSpc>
                <a:spcPts val="2145"/>
              </a:lnSpc>
            </a:pPr>
            <a:r>
              <a:rPr lang="ja-JP" altLang="en-US" sz="1500" b="1" dirty="0">
                <a:solidFill>
                  <a:srgbClr val="002060"/>
                </a:solidFill>
              </a:rPr>
              <a:t>自殺企図</a:t>
            </a:r>
          </a:p>
        </p:txBody>
      </p:sp>
      <p:sp>
        <p:nvSpPr>
          <p:cNvPr id="29" name="スライド番号プレースホルダー 3">
            <a:extLst>
              <a:ext uri="{FF2B5EF4-FFF2-40B4-BE49-F238E27FC236}">
                <a16:creationId xmlns:a16="http://schemas.microsoft.com/office/drawing/2014/main" id="{4B6DDFBA-2E86-4307-3169-0603CBAD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1469" y="4810805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dirty="0">
                <a:solidFill>
                  <a:srgbClr val="0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502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3" grpId="0" animBg="1"/>
      <p:bldP spid="22" grpId="0" animBg="1"/>
      <p:bldP spid="27" grpId="0" animBg="1"/>
      <p:bldP spid="28" grpId="0" animBg="1"/>
      <p:bldP spid="8" grpId="0" animBg="1"/>
      <p:bldP spid="10" grpId="0" animBg="1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7AAF32-496D-8CE4-3671-3B5F75D8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B9BF24-5D9E-118D-04E9-B6CAEECC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406468A-D73D-CE0F-9FF6-A80B1E5D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7" y="108724"/>
            <a:ext cx="8757425" cy="49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9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3CF723-D626-9A0D-FCE6-7AD76275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375506"/>
            <a:ext cx="2196244" cy="1361306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2400" dirty="0">
                <a:solidFill>
                  <a:srgbClr val="00B050"/>
                </a:solidFill>
              </a:rPr>
              <a:t>ジャーナリストに不可欠な</a:t>
            </a:r>
            <a:br>
              <a:rPr kumimoji="1" lang="ja-JP" altLang="en-US" sz="2400" dirty="0">
                <a:solidFill>
                  <a:srgbClr val="00B050"/>
                </a:solidFill>
              </a:rPr>
            </a:br>
            <a:r>
              <a:rPr kumimoji="1" lang="ja-JP" altLang="en-US" sz="2400" dirty="0">
                <a:solidFill>
                  <a:srgbClr val="00B050"/>
                </a:solidFill>
              </a:rPr>
              <a:t>疑う目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97F4A7-F8C7-7543-A31C-0FBCAC39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66160"/>
            <a:ext cx="6876609" cy="49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463AB-DF63-77F8-12B8-B208F43C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21" y="447514"/>
            <a:ext cx="1800200" cy="1577330"/>
          </a:xfrm>
          <a:ln w="190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ジャーナリストに不可欠な度胸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E5FC66-2D25-E35D-0F51-DE6539FE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32" y="205979"/>
            <a:ext cx="6804756" cy="50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4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>
            <a:extLst>
              <a:ext uri="{FF2B5EF4-FFF2-40B4-BE49-F238E27FC236}">
                <a16:creationId xmlns:a16="http://schemas.microsoft.com/office/drawing/2014/main" id="{AEB1AEDA-F14B-146F-C795-E5C5CCCB68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8435" y="1162872"/>
            <a:ext cx="4572508" cy="797880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3399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１９８５年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8195" name="コンテンツ プレースホルダー 2">
            <a:extLst>
              <a:ext uri="{FF2B5EF4-FFF2-40B4-BE49-F238E27FC236}">
                <a16:creationId xmlns:a16="http://schemas.microsoft.com/office/drawing/2014/main" id="{A0227BCE-C028-7C7A-8E4E-3543D36C16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44048" y="3828993"/>
            <a:ext cx="2828452" cy="797881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　</a:t>
            </a:r>
            <a:b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↑</a:t>
            </a:r>
            <a:b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日本</a:t>
            </a:r>
            <a:b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「寝たきり老人」呼ばれ</a:t>
            </a:r>
            <a:b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養老院カット</a:t>
            </a:r>
            <a:br>
              <a:rPr lang="ja-JP" altLang="en-US" sz="80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endParaRPr lang="ja-JP" altLang="en-US" sz="8000" dirty="0">
              <a:solidFill>
                <a:srgbClr val="00B0F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  <a:p>
            <a:r>
              <a:rPr lang="ja-JP" altLang="en-US" sz="18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 </a:t>
            </a:r>
          </a:p>
          <a:p>
            <a:endParaRPr lang="ja-JP" altLang="en-US" sz="1800" dirty="0">
              <a:solidFill>
                <a:srgbClr val="00B0F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  <a:p>
            <a:endParaRPr lang="ja-JP" altLang="en-US" sz="1800" dirty="0">
              <a:solidFill>
                <a:srgbClr val="00B0F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  <a:p>
            <a:br>
              <a:rPr lang="ja-JP" altLang="en-US" sz="18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endParaRPr lang="ja-JP" altLang="en-US" sz="1800" dirty="0">
              <a:solidFill>
                <a:srgbClr val="00B0F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</p:txBody>
      </p:sp>
      <p:graphicFrame>
        <p:nvGraphicFramePr>
          <p:cNvPr id="8196" name="Object 3">
            <a:extLst>
              <a:ext uri="{FF2B5EF4-FFF2-40B4-BE49-F238E27FC236}">
                <a16:creationId xmlns:a16="http://schemas.microsoft.com/office/drawing/2014/main" id="{9BEADD58-2A3D-7456-C8D1-C1F60D140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524546"/>
              </p:ext>
            </p:extLst>
          </p:nvPr>
        </p:nvGraphicFramePr>
        <p:xfrm>
          <a:off x="5645944" y="819809"/>
          <a:ext cx="3498056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00000" imgH="2760000" progId="">
                  <p:embed/>
                </p:oleObj>
              </mc:Choice>
              <mc:Fallback>
                <p:oleObj r:id="rId3" imgW="3600000" imgH="2760000" progId="">
                  <p:embed/>
                  <p:pic>
                    <p:nvPicPr>
                      <p:cNvPr id="8196" name="Object 3">
                        <a:extLst>
                          <a:ext uri="{FF2B5EF4-FFF2-40B4-BE49-F238E27FC236}">
                            <a16:creationId xmlns:a16="http://schemas.microsoft.com/office/drawing/2014/main" id="{9BEADD58-2A3D-7456-C8D1-C1F60D1405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944" y="819809"/>
                        <a:ext cx="3498056" cy="268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E23EFB0C-C5AD-024B-AA8E-1E0518B7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4" y="1304651"/>
            <a:ext cx="2994422" cy="378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DC65BEA4-E54F-18C5-DB03-CAF63CEB8971}"/>
              </a:ext>
            </a:extLst>
          </p:cNvPr>
          <p:cNvSpPr txBox="1">
            <a:spLocks noChangeArrowheads="1"/>
          </p:cNvSpPr>
          <p:nvPr/>
        </p:nvSpPr>
        <p:spPr>
          <a:xfrm>
            <a:off x="3218804" y="4227934"/>
            <a:ext cx="3369419" cy="8640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None/>
              <a:defRPr kumimoji="1" sz="3200" kern="120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000" dirty="0">
              <a:solidFill>
                <a:srgbClr val="FF3399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  <a:p>
            <a:r>
              <a:rPr lang="ja-JP" altLang="en-US" sz="8000" dirty="0">
                <a:solidFill>
                  <a:srgbClr val="FF3399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デンマーク</a:t>
            </a:r>
            <a:br>
              <a:rPr lang="ja-JP" altLang="en-US" sz="8000" dirty="0">
                <a:solidFill>
                  <a:srgbClr val="FF3399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r>
              <a:rPr lang="ja-JP" altLang="en-US" sz="8000" dirty="0">
                <a:solidFill>
                  <a:srgbClr val="FF3399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独り暮らしでも自宅で暮らし、</a:t>
            </a:r>
            <a:br>
              <a:rPr lang="ja-JP" altLang="en-US" sz="8000" dirty="0">
                <a:solidFill>
                  <a:srgbClr val="FF3399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r>
              <a:rPr lang="ja-JP" altLang="en-US" sz="8000" dirty="0">
                <a:solidFill>
                  <a:srgbClr val="FF3399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お洒落して外出</a:t>
            </a:r>
            <a:endParaRPr lang="ja-JP" altLang="en-US" sz="1800" dirty="0">
              <a:solidFill>
                <a:srgbClr val="00B0F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  <a:p>
            <a:endParaRPr lang="ja-JP" altLang="en-US" sz="1800" dirty="0">
              <a:solidFill>
                <a:srgbClr val="00B0F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  <a:p>
            <a:br>
              <a:rPr lang="ja-JP" altLang="en-US" sz="18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endParaRPr lang="ja-JP" altLang="en-US" sz="1800" dirty="0">
              <a:solidFill>
                <a:srgbClr val="00B0F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ED6C33-922A-371A-8461-C8C7A48CF95E}"/>
              </a:ext>
            </a:extLst>
          </p:cNvPr>
          <p:cNvSpPr txBox="1">
            <a:spLocks noChangeArrowheads="1"/>
          </p:cNvSpPr>
          <p:nvPr/>
        </p:nvSpPr>
        <p:spPr>
          <a:xfrm>
            <a:off x="3204827" y="21036"/>
            <a:ext cx="5652628" cy="870709"/>
          </a:xfrm>
          <a:prstGeom prst="rect">
            <a:avLst/>
          </a:prstGeom>
          <a:solidFill>
            <a:schemeClr val="bg1"/>
          </a:solidFill>
          <a:ln w="28575">
            <a:solidFill>
              <a:srgbClr val="009EDE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None/>
              <a:defRPr kumimoji="1" sz="3200" kern="120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000" dirty="0">
              <a:solidFill>
                <a:srgbClr val="FF3399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  <a:p>
            <a:r>
              <a:rPr lang="ja-JP" altLang="en-US" sz="8000" dirty="0">
                <a:solidFill>
                  <a:srgbClr val="009EDE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科学部デスク⇒社説を担当することに。</a:t>
            </a:r>
          </a:p>
          <a:p>
            <a:r>
              <a:rPr lang="ja-JP" altLang="en-US" sz="8000" dirty="0">
                <a:solidFill>
                  <a:srgbClr val="009EDE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当時の厚生省の最大の課題は、西暦２０００年</a:t>
            </a:r>
            <a:br>
              <a:rPr lang="ja-JP" altLang="en-US" sz="8000" dirty="0">
                <a:solidFill>
                  <a:srgbClr val="009EDE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r>
              <a:rPr lang="ja-JP" altLang="en-US" sz="8000" dirty="0">
                <a:solidFill>
                  <a:srgbClr val="009EDE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わが国の寝たきり老人は１００万人。手本はない</a:t>
            </a:r>
            <a:endParaRPr lang="ja-JP" altLang="en-US" sz="1800" dirty="0">
              <a:solidFill>
                <a:srgbClr val="009EDE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  <a:p>
            <a:endParaRPr lang="ja-JP" altLang="en-US" sz="1800" dirty="0">
              <a:solidFill>
                <a:srgbClr val="00B0F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  <a:p>
            <a:br>
              <a:rPr lang="ja-JP" altLang="en-US" sz="1800" dirty="0">
                <a:solidFill>
                  <a:srgbClr val="00B0F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</a:br>
            <a:endParaRPr lang="ja-JP" altLang="en-US" sz="1800" dirty="0">
              <a:solidFill>
                <a:srgbClr val="00B0F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7B7423-9D78-9F16-40DF-AE0284B41295}"/>
              </a:ext>
            </a:extLst>
          </p:cNvPr>
          <p:cNvSpPr txBox="1"/>
          <p:nvPr/>
        </p:nvSpPr>
        <p:spPr>
          <a:xfrm>
            <a:off x="431540" y="292937"/>
            <a:ext cx="180292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00B050"/>
                </a:solidFill>
              </a:rPr>
              <a:t>鳥の目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BD7491-0987-6A53-4D85-AA095103935C}"/>
              </a:ext>
            </a:extLst>
          </p:cNvPr>
          <p:cNvSpPr txBox="1"/>
          <p:nvPr/>
        </p:nvSpPr>
        <p:spPr>
          <a:xfrm>
            <a:off x="5316837" y="3198340"/>
            <a:ext cx="1761706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00B050"/>
                </a:solidFill>
                <a:latin typeface="+mn-ea"/>
                <a:ea typeface="+mn-ea"/>
              </a:rPr>
              <a:t>虫の目</a:t>
            </a:r>
            <a:endParaRPr lang="ja-JP" altLang="en-US" sz="3600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7FEA5D1-9980-F286-F7BB-461A9646CCDC}"/>
              </a:ext>
            </a:extLst>
          </p:cNvPr>
          <p:cNvSpPr/>
          <p:nvPr/>
        </p:nvSpPr>
        <p:spPr>
          <a:xfrm>
            <a:off x="3422363" y="2231879"/>
            <a:ext cx="1761705" cy="13479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とにかく</a:t>
            </a:r>
          </a:p>
          <a:p>
            <a:pPr algn="ctr"/>
            <a:r>
              <a:rPr kumimoji="1" lang="ja-JP" altLang="en-US" dirty="0"/>
              <a:t>現場に</a:t>
            </a:r>
          </a:p>
        </p:txBody>
      </p:sp>
    </p:spTree>
    <p:extLst>
      <p:ext uri="{BB962C8B-B14F-4D97-AF65-F5344CB8AC3E}">
        <p14:creationId xmlns:p14="http://schemas.microsoft.com/office/powerpoint/2010/main" val="13827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084B5F-DD5E-8FF6-3B6D-9AD7E6EE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4432" y="1255232"/>
            <a:ext cx="4860132" cy="323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ja-JP" altLang="en-US" sz="3100" dirty="0">
                <a:solidFill>
                  <a:srgbClr val="FF3399"/>
                </a:solidFill>
                <a:latin typeface="+mn-ea"/>
                <a:ea typeface="+mn-ea"/>
              </a:rPr>
            </a:br>
            <a:r>
              <a:rPr lang="ja-JP" altLang="en-US" sz="3100" dirty="0">
                <a:solidFill>
                  <a:srgbClr val="FF3399"/>
                </a:solidFill>
                <a:latin typeface="+mn-ea"/>
                <a:ea typeface="+mn-ea"/>
              </a:rPr>
              <a:t>「ノーマライゼーション思想」</a:t>
            </a:r>
            <a:br>
              <a:rPr lang="ja-JP" altLang="en-US" sz="3100" dirty="0">
                <a:solidFill>
                  <a:srgbClr val="FF3399"/>
                </a:solidFill>
                <a:latin typeface="+mn-ea"/>
                <a:ea typeface="+mn-ea"/>
              </a:rPr>
            </a:br>
            <a:r>
              <a:rPr lang="ja-JP" altLang="en-US" sz="1800" dirty="0">
                <a:solidFill>
                  <a:srgbClr val="0033CC"/>
                </a:solidFill>
                <a:latin typeface="+mn-ea"/>
                <a:ea typeface="+mn-ea"/>
              </a:rPr>
              <a:t>生みの父バンクミケルセンさん</a:t>
            </a:r>
            <a:br>
              <a:rPr lang="ja-JP" altLang="en-US" sz="1800" dirty="0">
                <a:solidFill>
                  <a:srgbClr val="0033CC"/>
                </a:solidFill>
                <a:latin typeface="+mn-ea"/>
                <a:ea typeface="+mn-ea"/>
              </a:rPr>
            </a:br>
            <a:r>
              <a:rPr lang="ja-JP" altLang="en-US" sz="1800" dirty="0">
                <a:solidFill>
                  <a:srgbClr val="0033CC"/>
                </a:solidFill>
                <a:latin typeface="+mn-ea"/>
                <a:ea typeface="+mn-ea"/>
              </a:rPr>
              <a:t>反ナチ運動で</a:t>
            </a:r>
            <a:r>
              <a:rPr lang="ja-JP" altLang="en-US" sz="1800" dirty="0">
                <a:solidFill>
                  <a:srgbClr val="009999"/>
                </a:solidFill>
                <a:latin typeface="+mn-ea"/>
                <a:ea typeface="+mn-ea"/>
              </a:rPr>
              <a:t>強制収容所</a:t>
            </a:r>
            <a:r>
              <a:rPr lang="ja-JP" altLang="en-US" sz="1800" dirty="0">
                <a:solidFill>
                  <a:srgbClr val="0033CC"/>
                </a:solidFill>
                <a:latin typeface="+mn-ea"/>
                <a:ea typeface="+mn-ea"/>
              </a:rPr>
              <a:t>へ</a:t>
            </a:r>
            <a:br>
              <a:rPr lang="ja-JP" altLang="en-US" sz="1800" dirty="0">
                <a:solidFill>
                  <a:srgbClr val="0033CC"/>
                </a:solidFill>
                <a:latin typeface="+mn-ea"/>
                <a:ea typeface="+mn-ea"/>
              </a:rPr>
            </a:br>
            <a:r>
              <a:rPr lang="ja-JP" altLang="en-US" sz="1800" dirty="0">
                <a:solidFill>
                  <a:srgbClr val="0033CC"/>
                </a:solidFill>
                <a:latin typeface="+mn-ea"/>
                <a:ea typeface="+mn-ea"/>
              </a:rPr>
              <a:t>その体験から</a:t>
            </a:r>
            <a:endParaRPr lang="ja-JP" altLang="ja-JP" sz="1800" dirty="0">
              <a:solidFill>
                <a:srgbClr val="0033CC"/>
              </a:solidFill>
              <a:latin typeface="+mn-ea"/>
              <a:ea typeface="+mn-ea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059D7B4-F6FA-E418-1E51-A58E5F661A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100" dirty="0"/>
              <a:t>　</a:t>
            </a:r>
            <a:endParaRPr lang="ja-JP" altLang="en-US" sz="2100" dirty="0">
              <a:solidFill>
                <a:srgbClr val="FF3399"/>
              </a:solidFill>
            </a:endParaRPr>
          </a:p>
        </p:txBody>
      </p:sp>
      <p:sp>
        <p:nvSpPr>
          <p:cNvPr id="749572" name="Rectangle 4">
            <a:extLst>
              <a:ext uri="{FF2B5EF4-FFF2-40B4-BE49-F238E27FC236}">
                <a16:creationId xmlns:a16="http://schemas.microsoft.com/office/drawing/2014/main" id="{700E2579-7A54-5A48-21B0-C229C20F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90" y="1958013"/>
            <a:ext cx="2959894" cy="3185487"/>
          </a:xfrm>
          <a:prstGeom prst="rect">
            <a:avLst/>
          </a:prstGeom>
          <a:noFill/>
          <a:ln w="28575">
            <a:solidFill>
              <a:srgbClr val="3399FF"/>
            </a:solidFill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どんなに知的なハンディキャップが重くても、</a:t>
            </a:r>
          </a:p>
          <a:p>
            <a:pPr>
              <a:defRPr/>
            </a:pPr>
            <a:endParaRPr lang="ja-JP" altLang="en-US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ja-JP" altLang="en-US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人は</a:t>
            </a:r>
            <a:r>
              <a:rPr lang="ja-JP" altLang="en-US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街の中のふつうの家</a:t>
            </a:r>
            <a:r>
              <a:rPr lang="ja-JP" altLang="en-US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で</a:t>
            </a:r>
            <a:endParaRPr lang="ja-JP" altLang="en-US" b="1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ja-JP" altLang="en-US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ふつうの暮らしを味わう</a:t>
            </a:r>
            <a:r>
              <a:rPr lang="ja-JP" alt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権利</a:t>
            </a:r>
            <a:r>
              <a:rPr lang="ja-JP" altLang="en-US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があり</a:t>
            </a:r>
          </a:p>
          <a:p>
            <a:pPr>
              <a:defRPr/>
            </a:pPr>
            <a:endParaRPr lang="ja-JP" altLang="en-US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ja-JP" altLang="en-US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社会はその権利を実現する</a:t>
            </a:r>
            <a:r>
              <a:rPr lang="ja-JP" alt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責任</a:t>
            </a:r>
            <a:r>
              <a:rPr lang="ja-JP" altLang="en-US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がある。　</a:t>
            </a:r>
          </a:p>
          <a:p>
            <a:pPr>
              <a:defRPr/>
            </a:pPr>
            <a:endParaRPr lang="ja-JP" altLang="en-US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ja-JP" sz="21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1959</a:t>
            </a:r>
            <a:r>
              <a:rPr lang="ja-JP" altLang="en-US" sz="21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年法</a:t>
            </a:r>
            <a:r>
              <a:rPr lang="ja-JP" alt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（デンマーク）</a:t>
            </a:r>
          </a:p>
        </p:txBody>
      </p:sp>
      <p:pic>
        <p:nvPicPr>
          <p:cNvPr id="6149" name="Picture 5" descr="バンクミケルセンさんと">
            <a:extLst>
              <a:ext uri="{FF2B5EF4-FFF2-40B4-BE49-F238E27FC236}">
                <a16:creationId xmlns:a16="http://schemas.microsoft.com/office/drawing/2014/main" id="{5D582610-5C7F-0B9F-86F4-8CF9F329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5" y="1921862"/>
            <a:ext cx="2397110" cy="29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74" name="Picture 6" descr="ノーマライゼーションの図">
            <a:extLst>
              <a:ext uri="{FF2B5EF4-FFF2-40B4-BE49-F238E27FC236}">
                <a16:creationId xmlns:a16="http://schemas.microsoft.com/office/drawing/2014/main" id="{A7B3234D-4BB3-637B-56E5-1BEAA88557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7221" y="4393"/>
            <a:ext cx="2796779" cy="2730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5" name="テキスト ボックス 1">
            <a:extLst>
              <a:ext uri="{FF2B5EF4-FFF2-40B4-BE49-F238E27FC236}">
                <a16:creationId xmlns:a16="http://schemas.microsoft.com/office/drawing/2014/main" id="{8D935967-C577-8042-9115-A77BC6CC3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065" y="3322485"/>
            <a:ext cx="1396536" cy="154657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50"/>
              <a:t>「</a:t>
            </a:r>
            <a:r>
              <a:rPr lang="ja-JP" altLang="en-US" sz="1350" b="1">
                <a:solidFill>
                  <a:srgbClr val="FF3399"/>
                </a:solidFill>
              </a:rPr>
              <a:t>ふつうの生活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b="1">
                <a:solidFill>
                  <a:srgbClr val="FF3399"/>
                </a:solidFill>
              </a:rPr>
              <a:t>　　　とは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 sz="135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/>
              <a:t>　ふつうの家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>
                <a:solidFill>
                  <a:srgbClr val="FF3399"/>
                </a:solidFill>
              </a:rPr>
              <a:t>仕事や生きがい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>
                <a:solidFill>
                  <a:srgbClr val="FF3399"/>
                </a:solidFill>
              </a:rPr>
              <a:t>　ふつうに余暇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/>
              <a:t>友達・恋人・家族</a:t>
            </a:r>
          </a:p>
        </p:txBody>
      </p:sp>
      <p:sp>
        <p:nvSpPr>
          <p:cNvPr id="6152" name="上矢印 3">
            <a:extLst>
              <a:ext uri="{FF2B5EF4-FFF2-40B4-BE49-F238E27FC236}">
                <a16:creationId xmlns:a16="http://schemas.microsoft.com/office/drawing/2014/main" id="{E1E60FA3-B353-19A5-5464-E677D7B09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169" y="2818942"/>
            <a:ext cx="270272" cy="479822"/>
          </a:xfrm>
          <a:prstGeom prst="upArrow">
            <a:avLst>
              <a:gd name="adj1" fmla="val 50000"/>
              <a:gd name="adj2" fmla="val 4990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35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63584D-E1D8-E882-2928-8B729C95AFB0}"/>
              </a:ext>
            </a:extLst>
          </p:cNvPr>
          <p:cNvSpPr txBox="1"/>
          <p:nvPr/>
        </p:nvSpPr>
        <p:spPr>
          <a:xfrm>
            <a:off x="107504" y="770826"/>
            <a:ext cx="226164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00B050"/>
                </a:solidFill>
                <a:latin typeface="+mn-ea"/>
                <a:ea typeface="+mn-ea"/>
              </a:rPr>
              <a:t>歴史の目</a:t>
            </a:r>
            <a:endParaRPr lang="ja-JP" altLang="en-US" sz="3600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83E084E9-C32C-FD76-1249-DEEAEC8D4E9A}"/>
              </a:ext>
            </a:extLst>
          </p:cNvPr>
          <p:cNvSpPr/>
          <p:nvPr/>
        </p:nvSpPr>
        <p:spPr>
          <a:xfrm>
            <a:off x="3301413" y="2008407"/>
            <a:ext cx="1500911" cy="13337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文献に書いていないことをご本人に</a:t>
            </a:r>
          </a:p>
        </p:txBody>
      </p:sp>
    </p:spTree>
    <p:extLst>
      <p:ext uri="{BB962C8B-B14F-4D97-AF65-F5344CB8AC3E}">
        <p14:creationId xmlns:p14="http://schemas.microsoft.com/office/powerpoint/2010/main" val="22609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CC69E5-A4A2-8003-FFEC-E6A44E1A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66"/>
                </a:solidFill>
              </a:rPr>
              <a:t>言葉をつくる・</a:t>
            </a:r>
            <a:r>
              <a:rPr lang="ja-JP" altLang="en-US" dirty="0">
                <a:solidFill>
                  <a:srgbClr val="7030A0"/>
                </a:solidFill>
              </a:rPr>
              <a:t>言葉を退治する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AA6852-655B-6CA2-C7AD-325764C0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951569"/>
            <a:ext cx="8229600" cy="3985951"/>
          </a:xfrm>
          <a:ln w="19050">
            <a:solidFill>
              <a:srgbClr val="FF0066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ja-JP" altLang="en-US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66"/>
                </a:solidFill>
              </a:rPr>
              <a:t>善玉</a:t>
            </a:r>
            <a:r>
              <a:rPr kumimoji="1" lang="ja-JP" altLang="en-US" dirty="0"/>
              <a:t>コレステロール・</a:t>
            </a:r>
            <a:r>
              <a:rPr kumimoji="1" lang="ja-JP" altLang="en-US" dirty="0">
                <a:solidFill>
                  <a:srgbClr val="7030A0"/>
                </a:solidFill>
              </a:rPr>
              <a:t>悪玉</a:t>
            </a:r>
            <a:r>
              <a:rPr kumimoji="1" lang="ja-JP" altLang="en-US" dirty="0"/>
              <a:t>コレステロール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終末期</a:t>
            </a:r>
            <a:r>
              <a:rPr lang="ja-JP" altLang="en-US" dirty="0"/>
              <a:t>⇒人生の最終段階⇒</a:t>
            </a:r>
            <a:r>
              <a:rPr lang="ja-JP" altLang="en-US" dirty="0">
                <a:solidFill>
                  <a:srgbClr val="00B050"/>
                </a:solidFill>
              </a:rPr>
              <a:t>人生の最終章</a:t>
            </a:r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7030A0"/>
                </a:solidFill>
              </a:rPr>
              <a:t>寝たきり老人</a:t>
            </a:r>
            <a:r>
              <a:rPr kumimoji="1" lang="ja-JP" altLang="en-US" dirty="0"/>
              <a:t>⇒寢かせきりにされ廃用症候群になった</a:t>
            </a:r>
            <a:r>
              <a:rPr kumimoji="1" lang="ja-JP" altLang="en-US" dirty="0">
                <a:solidFill>
                  <a:srgbClr val="7030A0"/>
                </a:solidFill>
              </a:rPr>
              <a:t>犠牲者</a:t>
            </a:r>
            <a:endParaRPr kumimoji="1" lang="ja-JP" altLang="en-US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失礼な言葉の数々</a:t>
            </a:r>
            <a:r>
              <a:rPr lang="en-US" altLang="ja-JP" dirty="0"/>
              <a:t>…</a:t>
            </a:r>
            <a:r>
              <a:rPr lang="ja-JP" altLang="en-US" dirty="0"/>
              <a:t>認知症患者・受け皿・徘徊・特養待機者・抑制</a:t>
            </a:r>
          </a:p>
          <a:p>
            <a:pPr marL="0" indent="0">
              <a:buNone/>
            </a:pPr>
            <a:endParaRPr lang="ja-JP" alt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世を惑わす役所用語の「親玉」　大蔵省がつくった国民負担率</a:t>
            </a:r>
            <a:br>
              <a:rPr lang="ja-JP" altLang="en-US" dirty="0">
                <a:solidFill>
                  <a:srgbClr val="7030A0"/>
                </a:solidFill>
              </a:rPr>
            </a:br>
            <a:endParaRPr lang="ja-JP" alt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</a:rPr>
              <a:t>　　　　　　　　　　⇒国民連帯率・支えあい率・わかちあい率に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8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>
            <a:extLst>
              <a:ext uri="{FF2B5EF4-FFF2-40B4-BE49-F238E27FC236}">
                <a16:creationId xmlns:a16="http://schemas.microsoft.com/office/drawing/2014/main" id="{7F16A250-8AAA-B930-8586-5CA1FA0F8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6500" y="627534"/>
            <a:ext cx="8229600" cy="396044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Tx/>
              <a:buNone/>
            </a:pPr>
            <a:endParaRPr lang="ja-JP" altLang="en-US" b="1" dirty="0">
              <a:solidFill>
                <a:srgbClr val="FF0066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b="1" dirty="0">
                <a:solidFill>
                  <a:srgbClr val="FF0066"/>
                </a:solidFill>
              </a:rPr>
              <a:t>「究極の自立支援システム」</a:t>
            </a:r>
          </a:p>
          <a:p>
            <a:pPr eaLnBrk="1" hangingPunct="1">
              <a:buFontTx/>
              <a:buNone/>
            </a:pPr>
            <a:r>
              <a:rPr lang="ja-JP" altLang="en-US" b="1" dirty="0">
                <a:solidFill>
                  <a:srgbClr val="FF0066"/>
                </a:solidFill>
              </a:rPr>
              <a:t>「オ－フス方式」を実現した</a:t>
            </a:r>
          </a:p>
          <a:p>
            <a:pPr eaLnBrk="1" hangingPunct="1">
              <a:buFontTx/>
              <a:buNone/>
            </a:pPr>
            <a:r>
              <a:rPr lang="ja-JP" altLang="en-US" b="1" dirty="0">
                <a:solidFill>
                  <a:srgbClr val="FF0066"/>
                </a:solidFill>
              </a:rPr>
              <a:t>・ヨーロッパ筋ジストロフィ協会会長の</a:t>
            </a:r>
          </a:p>
          <a:p>
            <a:pPr eaLnBrk="1" hangingPunct="1">
              <a:buFontTx/>
              <a:buNone/>
            </a:pPr>
            <a:endParaRPr lang="ja-JP" altLang="en-US" b="1" dirty="0">
              <a:solidFill>
                <a:srgbClr val="FF0066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4200" dirty="0">
                <a:solidFill>
                  <a:srgbClr val="FF0066"/>
                </a:solidFill>
              </a:rPr>
              <a:t>クローさんの世直し７原則</a:t>
            </a:r>
          </a:p>
          <a:p>
            <a:pPr lvl="1" eaLnBrk="1" hangingPunct="1"/>
            <a:r>
              <a:rPr lang="ja-JP" altLang="en-US" sz="4400" b="1" dirty="0"/>
              <a:t>グチや泣き言では世の中は変えられない</a:t>
            </a:r>
          </a:p>
          <a:p>
            <a:pPr lvl="1" eaLnBrk="1" hangingPunct="1"/>
            <a:r>
              <a:rPr lang="ja-JP" altLang="en-US" sz="4400" b="1" dirty="0"/>
              <a:t>従来の発想を創造的にひっくり返す</a:t>
            </a:r>
          </a:p>
          <a:p>
            <a:pPr lvl="1" eaLnBrk="1" hangingPunct="1"/>
            <a:r>
              <a:rPr lang="ja-JP" altLang="en-US" sz="4400" b="1" dirty="0"/>
              <a:t>説得力あるデータにもとづいた提言を</a:t>
            </a:r>
          </a:p>
          <a:p>
            <a:pPr lvl="1" eaLnBrk="1" hangingPunct="1"/>
            <a:r>
              <a:rPr lang="ja-JP" altLang="en-US" sz="4400" b="1" dirty="0"/>
              <a:t>市町村の競争心をあおる</a:t>
            </a:r>
          </a:p>
          <a:p>
            <a:pPr lvl="1" eaLnBrk="1" hangingPunct="1"/>
            <a:r>
              <a:rPr lang="ja-JP" altLang="en-US" sz="4400" b="1" dirty="0"/>
              <a:t>メディア、行政、政治家に仲間をつくる</a:t>
            </a:r>
          </a:p>
          <a:p>
            <a:pPr lvl="1" eaLnBrk="1" hangingPunct="1"/>
            <a:r>
              <a:rPr lang="ja-JP" altLang="en-US" sz="4400" b="1" dirty="0"/>
              <a:t>名をすてて実をとる</a:t>
            </a:r>
          </a:p>
          <a:p>
            <a:pPr lvl="1" eaLnBrk="1" hangingPunct="1"/>
            <a:r>
              <a:rPr lang="ja-JP" altLang="en-US" sz="4400" b="1" dirty="0">
                <a:solidFill>
                  <a:srgbClr val="FF0066"/>
                </a:solidFill>
              </a:rPr>
              <a:t>提言はユーモアにつつんで</a:t>
            </a:r>
            <a:r>
              <a:rPr lang="en-US" altLang="ja-JP" sz="4400" b="1" dirty="0">
                <a:solidFill>
                  <a:srgbClr val="FF0066"/>
                </a:solidFill>
              </a:rPr>
              <a:t>(^_-)-☆</a:t>
            </a:r>
          </a:p>
        </p:txBody>
      </p:sp>
      <p:pic>
        <p:nvPicPr>
          <p:cNvPr id="24579" name="Picture 3" descr="TEN0234F01B">
            <a:extLst>
              <a:ext uri="{FF2B5EF4-FFF2-40B4-BE49-F238E27FC236}">
                <a16:creationId xmlns:a16="http://schemas.microsoft.com/office/drawing/2014/main" id="{AA00868B-99F0-9B34-C05F-750C429787F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9" t="5331" r="6052" b="4335"/>
          <a:stretch>
            <a:fillRect/>
          </a:stretch>
        </p:blipFill>
        <p:spPr>
          <a:xfrm>
            <a:off x="5089348" y="843558"/>
            <a:ext cx="4043944" cy="3229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0D3DF1-9DE7-BB31-3C6A-0AF6EF1FAA8E}"/>
              </a:ext>
            </a:extLst>
          </p:cNvPr>
          <p:cNvSpPr txBox="1"/>
          <p:nvPr/>
        </p:nvSpPr>
        <p:spPr>
          <a:xfrm>
            <a:off x="683568" y="258202"/>
            <a:ext cx="5472608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B050"/>
                </a:solidFill>
                <a:latin typeface="+mn-ea"/>
                <a:ea typeface="+mn-ea"/>
              </a:rPr>
              <a:t>政策をつくるひととともに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93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0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0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0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-nrt.xx.fbcdn.net/hphotos-xfa1/v/t1.0-9/10422977_629376623863514_2819718448542189035_n.jpg?oh=47f513bc872f39edaf67362db9eac1da&amp;oe=55C0C477">
            <a:extLst>
              <a:ext uri="{FF2B5EF4-FFF2-40B4-BE49-F238E27FC236}">
                <a16:creationId xmlns:a16="http://schemas.microsoft.com/office/drawing/2014/main" id="{28EEC010-D678-3DA0-476B-25ED8D8E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-102394"/>
            <a:ext cx="6549727" cy="43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40F8A3E-8EEF-38FC-A031-D01225BE581F}"/>
              </a:ext>
            </a:extLst>
          </p:cNvPr>
          <p:cNvSpPr/>
          <p:nvPr/>
        </p:nvSpPr>
        <p:spPr>
          <a:xfrm>
            <a:off x="1178996" y="4335946"/>
            <a:ext cx="778549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２０１５．無名</a:t>
            </a:r>
            <a:r>
              <a:rPr kumimoji="1" lang="ja-JP" altLang="en-US" dirty="0"/>
              <a:t>だった丹野智文さんとパートナー　資料の袋詰めを楽しそうに</a:t>
            </a:r>
          </a:p>
        </p:txBody>
      </p:sp>
    </p:spTree>
    <p:extLst>
      <p:ext uri="{BB962C8B-B14F-4D97-AF65-F5344CB8AC3E}">
        <p14:creationId xmlns:p14="http://schemas.microsoft.com/office/powerpoint/2010/main" val="73530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529A99-A6DA-B133-E9E8-6335B2438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6E8A8C3-BCAB-755B-B9D6-DC15D33E4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10244" name="Picture 4" descr="P1010548">
            <a:extLst>
              <a:ext uri="{FF2B5EF4-FFF2-40B4-BE49-F238E27FC236}">
                <a16:creationId xmlns:a16="http://schemas.microsoft.com/office/drawing/2014/main" id="{485A32EB-92E5-D7E9-DD5E-9D59F8E7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1875" r="6358" b="1225"/>
          <a:stretch>
            <a:fillRect/>
          </a:stretch>
        </p:blipFill>
        <p:spPr bwMode="auto">
          <a:xfrm>
            <a:off x="1487697" y="56767"/>
            <a:ext cx="3293269" cy="509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EA199E-2888-6070-85EF-7B2E7BF02F5A}"/>
              </a:ext>
            </a:extLst>
          </p:cNvPr>
          <p:cNvSpPr txBox="1"/>
          <p:nvPr/>
        </p:nvSpPr>
        <p:spPr>
          <a:xfrm>
            <a:off x="5629116" y="205979"/>
            <a:ext cx="3032369" cy="455028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pPr eaLnBrk="1" hangingPunct="1">
              <a:defRPr/>
            </a:pPr>
            <a:r>
              <a:rPr lang="ja-JP" altLang="en-US" b="1" dirty="0"/>
              <a:t>ジャーナリストの「財産」は</a:t>
            </a:r>
          </a:p>
          <a:p>
            <a:pPr eaLnBrk="1" hangingPunct="1">
              <a:defRPr/>
            </a:pPr>
            <a:r>
              <a:rPr lang="ja-JP" altLang="en-US" b="1" dirty="0"/>
              <a:t>　　さまざまな分野の</a:t>
            </a:r>
            <a:br>
              <a:rPr lang="ja-JP" altLang="en-US" b="1" dirty="0"/>
            </a:br>
            <a:r>
              <a:rPr lang="ja-JP" altLang="en-US" b="1" dirty="0"/>
              <a:t>　　　　　　　　誠実な</a:t>
            </a:r>
            <a:r>
              <a:rPr lang="ja-JP" altLang="en-US" b="1" dirty="0">
                <a:solidFill>
                  <a:srgbClr val="FF0000"/>
                </a:solidFill>
              </a:rPr>
              <a:t>「家庭教師」</a:t>
            </a:r>
            <a:r>
              <a:rPr lang="ja-JP" altLang="en-US" b="1" dirty="0"/>
              <a:t>たち</a:t>
            </a:r>
          </a:p>
          <a:p>
            <a:pPr eaLnBrk="1" hangingPunct="1">
              <a:defRPr/>
            </a:pPr>
            <a:endParaRPr lang="ja-JP" altLang="en-US" b="1" dirty="0"/>
          </a:p>
          <a:p>
            <a:pPr eaLnBrk="1" hangingPunct="1">
              <a:defRPr/>
            </a:pPr>
            <a:r>
              <a:rPr lang="ja-JP" altLang="en-US" b="1" dirty="0"/>
              <a:t>朝日新聞を退職したとき</a:t>
            </a:r>
            <a:br>
              <a:rPr lang="ja-JP" altLang="en-US" b="1" dirty="0"/>
            </a:br>
            <a:r>
              <a:rPr lang="ja-JP" altLang="en-US" b="1" dirty="0"/>
              <a:t>　　　「筆まめ」に６９５８人</a:t>
            </a:r>
          </a:p>
          <a:p>
            <a:pPr eaLnBrk="1" hangingPunct="1">
              <a:defRPr/>
            </a:pPr>
            <a:r>
              <a:rPr lang="ja-JP" altLang="en-US" b="1" dirty="0"/>
              <a:t>　　　　　　年賀状約３０００人</a:t>
            </a:r>
          </a:p>
          <a:p>
            <a:pPr eaLnBrk="1" hangingPunct="1">
              <a:defRPr/>
            </a:pPr>
            <a:r>
              <a:rPr lang="ja-JP" altLang="en-US" b="1" dirty="0"/>
              <a:t>　　　　　　</a:t>
            </a:r>
          </a:p>
          <a:p>
            <a:pPr eaLnBrk="1" hangingPunct="1">
              <a:defRPr/>
            </a:pPr>
            <a:r>
              <a:rPr lang="ja-JP" altLang="en-US" b="1" dirty="0"/>
              <a:t>そして今、</a:t>
            </a:r>
            <a:r>
              <a:rPr lang="ja-JP" altLang="en-US" b="1" dirty="0">
                <a:solidFill>
                  <a:srgbClr val="009EDE"/>
                </a:solidFill>
              </a:rPr>
              <a:t>「えにしメール」</a:t>
            </a:r>
            <a:r>
              <a:rPr lang="ja-JP" altLang="en-US" b="1" dirty="0"/>
              <a:t>を受けてくださる方</a:t>
            </a:r>
          </a:p>
          <a:p>
            <a:pPr eaLnBrk="1" hangingPunct="1">
              <a:defRPr/>
            </a:pPr>
            <a:r>
              <a:rPr lang="ja-JP" altLang="en-US" b="1" dirty="0"/>
              <a:t>　　　　　　　　　　　　　　　</a:t>
            </a:r>
            <a:r>
              <a:rPr lang="en-US" altLang="ja-JP" b="1" dirty="0"/>
              <a:t>18</a:t>
            </a:r>
            <a:r>
              <a:rPr lang="ja-JP" altLang="en-US" b="1" dirty="0"/>
              <a:t>国</a:t>
            </a:r>
            <a:r>
              <a:rPr lang="en-US" altLang="ja-JP" b="1" dirty="0"/>
              <a:t>6</a:t>
            </a:r>
            <a:r>
              <a:rPr lang="ja-JP" altLang="en-US" b="1" dirty="0"/>
              <a:t>０００人余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5">
            <a:extLst>
              <a:ext uri="{FF2B5EF4-FFF2-40B4-BE49-F238E27FC236}">
                <a16:creationId xmlns:a16="http://schemas.microsoft.com/office/drawing/2014/main" id="{03B6C25A-827E-2A6A-851F-DCD05A991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24" y="1801417"/>
            <a:ext cx="3964781" cy="305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4AE188-CDC5-BBE4-F235-8BF66D5AD414}"/>
              </a:ext>
            </a:extLst>
          </p:cNvPr>
          <p:cNvSpPr/>
          <p:nvPr/>
        </p:nvSpPr>
        <p:spPr>
          <a:xfrm>
            <a:off x="143508" y="86917"/>
            <a:ext cx="7695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n w="0"/>
                <a:solidFill>
                  <a:srgbClr val="009E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2022</a:t>
            </a:r>
            <a:r>
              <a:rPr lang="ja-JP" altLang="en-US" sz="2400" b="1" dirty="0">
                <a:ln w="0"/>
                <a:solidFill>
                  <a:srgbClr val="009E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年の国際会議での丹野さんの報告</a:t>
            </a:r>
            <a:br>
              <a:rPr lang="ja-JP" altLang="en-US" sz="2400" b="1" dirty="0">
                <a:ln w="0"/>
                <a:solidFill>
                  <a:srgbClr val="009E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</a:br>
            <a:r>
              <a:rPr lang="en-US" altLang="ja-JP" sz="2400" b="1" dirty="0">
                <a:ln w="0"/>
                <a:solidFill>
                  <a:srgbClr val="009E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In-Clinic PEER SUPPORT </a:t>
            </a:r>
          </a:p>
          <a:p>
            <a:pPr algn="ctr">
              <a:defRPr/>
            </a:pPr>
            <a:r>
              <a:rPr lang="en-US" altLang="ja-JP" sz="2400" b="1" dirty="0">
                <a:ln w="0"/>
                <a:solidFill>
                  <a:srgbClr val="009E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With a Couple </a:t>
            </a:r>
            <a:endParaRPr lang="ja-JP" altLang="en-US" sz="2400" b="1" dirty="0">
              <a:ln w="0"/>
              <a:solidFill>
                <a:srgbClr val="009E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6628" name="テキスト ボックス 1">
            <a:extLst>
              <a:ext uri="{FF2B5EF4-FFF2-40B4-BE49-F238E27FC236}">
                <a16:creationId xmlns:a16="http://schemas.microsoft.com/office/drawing/2014/main" id="{03D950E6-3D48-80F8-134D-37EC2A45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625" y="535258"/>
            <a:ext cx="1846659" cy="478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3399FF"/>
                </a:solidFill>
              </a:rPr>
              <a:t>「</a:t>
            </a:r>
            <a:r>
              <a:rPr lang="ja-JP" altLang="ja-JP" sz="1800" b="1" dirty="0">
                <a:solidFill>
                  <a:srgbClr val="3399FF"/>
                </a:solidFill>
              </a:rPr>
              <a:t>認知症と診断された直後は、</a:t>
            </a:r>
            <a:br>
              <a:rPr lang="ja-JP" altLang="en-US" sz="1800" b="1" dirty="0">
                <a:solidFill>
                  <a:srgbClr val="3399FF"/>
                </a:solidFill>
              </a:rPr>
            </a:br>
            <a:r>
              <a:rPr lang="ja-JP" altLang="ja-JP" sz="1800" b="1" dirty="0">
                <a:solidFill>
                  <a:srgbClr val="3399FF"/>
                </a:solidFill>
              </a:rPr>
              <a:t>不安と恐怖から落ち込みます。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ja-JP" sz="1800" b="1" dirty="0">
                <a:solidFill>
                  <a:srgbClr val="3399FF"/>
                </a:solidFill>
              </a:rPr>
              <a:t>その時、経験者である認知症の人との出会い、</a:t>
            </a:r>
            <a:br>
              <a:rPr lang="ja-JP" altLang="en-US" sz="1800" b="1" dirty="0">
                <a:solidFill>
                  <a:srgbClr val="3399FF"/>
                </a:solidFill>
              </a:rPr>
            </a:br>
            <a:r>
              <a:rPr lang="ja-JP" altLang="ja-JP" sz="1800" b="1" dirty="0">
                <a:solidFill>
                  <a:srgbClr val="3399FF"/>
                </a:solidFill>
              </a:rPr>
              <a:t>語り合うことは、最も必要な支援で、</a:t>
            </a:r>
            <a:endParaRPr lang="ja-JP" altLang="en-US" sz="1800" b="1" dirty="0">
              <a:solidFill>
                <a:srgbClr val="3399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ja-JP" sz="1800" b="1" dirty="0">
                <a:solidFill>
                  <a:srgbClr val="FF0066"/>
                </a:solidFill>
              </a:rPr>
              <a:t>これは認知症当事者でなければ</a:t>
            </a:r>
            <a:r>
              <a:rPr lang="ja-JP" altLang="en-US" sz="1800" b="1" dirty="0">
                <a:solidFill>
                  <a:srgbClr val="FF0066"/>
                </a:solidFill>
              </a:rPr>
              <a:t>、</a:t>
            </a:r>
            <a:br>
              <a:rPr lang="ja-JP" altLang="en-US" sz="1800" b="1" dirty="0">
                <a:solidFill>
                  <a:srgbClr val="FF0066"/>
                </a:solidFill>
              </a:rPr>
            </a:br>
            <a:r>
              <a:rPr lang="ja-JP" altLang="ja-JP" sz="1800" b="1" dirty="0">
                <a:solidFill>
                  <a:srgbClr val="FF0066"/>
                </a:solidFill>
              </a:rPr>
              <a:t>できない支援なのです</a:t>
            </a:r>
            <a:r>
              <a:rPr lang="ja-JP" altLang="en-US" sz="1800" b="1" dirty="0"/>
              <a:t>」</a:t>
            </a:r>
          </a:p>
        </p:txBody>
      </p:sp>
      <p:sp>
        <p:nvSpPr>
          <p:cNvPr id="26629" name="テキスト ボックス 2">
            <a:extLst>
              <a:ext uri="{FF2B5EF4-FFF2-40B4-BE49-F238E27FC236}">
                <a16:creationId xmlns:a16="http://schemas.microsoft.com/office/drawing/2014/main" id="{5BFA8410-EE04-9239-74AF-AC7310C66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41" y="752707"/>
            <a:ext cx="553998" cy="435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FF0066"/>
                </a:solidFill>
              </a:rPr>
              <a:t>スタンディングオベイションが！</a:t>
            </a:r>
            <a:endParaRPr lang="ja-JP" altLang="en-US" sz="2400" b="1" dirty="0"/>
          </a:p>
        </p:txBody>
      </p:sp>
      <p:sp>
        <p:nvSpPr>
          <p:cNvPr id="2" name="テキスト ボックス 2">
            <a:extLst>
              <a:ext uri="{FF2B5EF4-FFF2-40B4-BE49-F238E27FC236}">
                <a16:creationId xmlns:a16="http://schemas.microsoft.com/office/drawing/2014/main" id="{EDE271EF-5C01-008C-3C4B-3DCFCA558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260" y="2031690"/>
            <a:ext cx="738664" cy="42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00B0F0"/>
                </a:solidFill>
              </a:rPr>
              <a:t>東北大医学部臨床教授</a:t>
            </a:r>
            <a:br>
              <a:rPr lang="ja-JP" altLang="en-US" sz="1800" b="1" dirty="0">
                <a:solidFill>
                  <a:srgbClr val="00B0F0"/>
                </a:solidFill>
              </a:rPr>
            </a:br>
            <a:r>
              <a:rPr lang="ja-JP" altLang="en-US" sz="1800" b="1" dirty="0">
                <a:solidFill>
                  <a:srgbClr val="00B0F0"/>
                </a:solidFill>
              </a:rPr>
              <a:t>山崎英樹</a:t>
            </a:r>
            <a:r>
              <a:rPr lang="en-US" altLang="ja-JP" sz="1800" b="1" dirty="0">
                <a:solidFill>
                  <a:srgbClr val="00B0F0"/>
                </a:solidFill>
              </a:rPr>
              <a:t>doctor</a:t>
            </a:r>
            <a:r>
              <a:rPr lang="ja-JP" altLang="en-US" sz="1800" b="1" dirty="0">
                <a:solidFill>
                  <a:srgbClr val="00B0F0"/>
                </a:solidFill>
              </a:rPr>
              <a:t>のクリニックで。</a:t>
            </a:r>
          </a:p>
        </p:txBody>
      </p:sp>
    </p:spTree>
    <p:extLst>
      <p:ext uri="{BB962C8B-B14F-4D97-AF65-F5344CB8AC3E}">
        <p14:creationId xmlns:p14="http://schemas.microsoft.com/office/powerpoint/2010/main" val="158818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番号プレースホルダー 1">
            <a:extLst>
              <a:ext uri="{FF2B5EF4-FFF2-40B4-BE49-F238E27FC236}">
                <a16:creationId xmlns:a16="http://schemas.microsoft.com/office/drawing/2014/main" id="{65CB1A2C-5BBE-01D5-E781-6F024F43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0441A-5355-4DB7-B0FE-AF3EF3CE6A69}" type="slidenum">
              <a:rPr lang="en-US" altLang="ja-JP" sz="10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ja-JP" sz="1050">
              <a:solidFill>
                <a:srgbClr val="000000"/>
              </a:solidFill>
            </a:endParaRPr>
          </a:p>
        </p:txBody>
      </p:sp>
      <p:sp>
        <p:nvSpPr>
          <p:cNvPr id="84996" name="テキスト ボックス 1">
            <a:extLst>
              <a:ext uri="{FF2B5EF4-FFF2-40B4-BE49-F238E27FC236}">
                <a16:creationId xmlns:a16="http://schemas.microsoft.com/office/drawing/2014/main" id="{6C68D0A2-EFF8-9FBB-6368-BD6EFC54C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00" y="4128259"/>
            <a:ext cx="833963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500" b="1" dirty="0">
                <a:solidFill>
                  <a:srgbClr val="FF3399"/>
                </a:solidFill>
              </a:rPr>
              <a:t>「認知症は怖い・なりたくない・自分はならない。けれど、優しくしてあげましょう」</a:t>
            </a:r>
            <a:r>
              <a:rPr lang="ja-JP" altLang="en-US" sz="1500" b="1" dirty="0"/>
              <a:t>という</a:t>
            </a:r>
            <a:endParaRPr lang="en-US" altLang="ja-JP" sz="15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500" b="1" dirty="0">
                <a:solidFill>
                  <a:srgbClr val="7030A0"/>
                </a:solidFill>
              </a:rPr>
              <a:t>誤った、時代遅れの認知症観</a:t>
            </a:r>
            <a:r>
              <a:rPr lang="ja-JP" altLang="en-US" sz="1500" b="1" dirty="0"/>
              <a:t>を変えるために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500" b="1" dirty="0">
                <a:solidFill>
                  <a:schemeClr val="accent2"/>
                </a:solidFill>
              </a:rPr>
              <a:t>「認知症サポーター養成講座」</a:t>
            </a:r>
            <a:r>
              <a:rPr lang="ja-JP" altLang="en-US" sz="1500" b="1" dirty="0"/>
              <a:t>から</a:t>
            </a:r>
            <a:r>
              <a:rPr lang="ja-JP" altLang="en-US" sz="1500" b="1" dirty="0">
                <a:solidFill>
                  <a:srgbClr val="0070C0"/>
                </a:solidFill>
              </a:rPr>
              <a:t>、 「アクション講座」</a:t>
            </a:r>
            <a:r>
              <a:rPr lang="en-US" altLang="ja-JP" sz="1500" b="1" dirty="0">
                <a:solidFill>
                  <a:srgbClr val="0070C0"/>
                </a:solidFill>
              </a:rPr>
              <a:t>(</a:t>
            </a:r>
            <a:r>
              <a:rPr lang="ja-JP" altLang="en-US" sz="1500" b="1" dirty="0">
                <a:solidFill>
                  <a:srgbClr val="0070C0"/>
                </a:solidFill>
              </a:rPr>
              <a:t>世田谷版認知症サポーター養成講座</a:t>
            </a:r>
            <a:r>
              <a:rPr lang="en-US" altLang="ja-JP" sz="1500" b="1" dirty="0">
                <a:solidFill>
                  <a:srgbClr val="0070C0"/>
                </a:solidFill>
              </a:rPr>
              <a:t>)</a:t>
            </a:r>
            <a:r>
              <a:rPr lang="ja-JP" altLang="en-US" sz="1500" b="1" dirty="0">
                <a:solidFill>
                  <a:srgbClr val="0070C0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1500" b="1" dirty="0"/>
              <a:t>に</a:t>
            </a:r>
            <a:r>
              <a:rPr lang="ja-JP" altLang="en-US" sz="1500" b="1" dirty="0">
                <a:latin typeface="ＭＳ Ｐゴシック" panose="020B0600070205080204" pitchFamily="50" charset="-128"/>
              </a:rPr>
              <a:t>　</a:t>
            </a:r>
            <a:r>
              <a:rPr lang="ja-JP" altLang="en-US" sz="1500" dirty="0"/>
              <a:t>　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500" dirty="0"/>
              <a:t>　　　　　</a:t>
            </a:r>
            <a:r>
              <a:rPr lang="ja-JP" altLang="en-US" sz="1500" b="1" u="sng" dirty="0">
                <a:solidFill>
                  <a:srgbClr val="FF3399"/>
                </a:solidFill>
              </a:rPr>
              <a:t>厚生労働省の検討会に世田谷区が招かれて報告</a:t>
            </a:r>
            <a:r>
              <a:rPr lang="ja-JP" altLang="en-US" sz="1500" b="1" u="sng" dirty="0">
                <a:solidFill>
                  <a:srgbClr val="FF0066"/>
                </a:solidFill>
              </a:rPr>
              <a:t>したときの</a:t>
            </a:r>
            <a:r>
              <a:rPr lang="ja-JP" altLang="en-US" sz="1500" b="1" dirty="0">
                <a:solidFill>
                  <a:srgbClr val="FF0066"/>
                </a:solidFill>
              </a:rPr>
              <a:t>スライドです</a:t>
            </a:r>
            <a:r>
              <a:rPr lang="ja-JP" altLang="en-US" sz="1500" b="1" dirty="0">
                <a:solidFill>
                  <a:srgbClr val="FF66CC"/>
                </a:solidFill>
              </a:rPr>
              <a:t>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298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7796"/>
          <a:stretch/>
        </p:blipFill>
        <p:spPr>
          <a:xfrm>
            <a:off x="819882" y="141516"/>
            <a:ext cx="7695469" cy="390701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4B6DDFBA-2E86-4307-3169-0603CBADBFCE}"/>
              </a:ext>
            </a:extLst>
          </p:cNvPr>
          <p:cNvSpPr txBox="1">
            <a:spLocks/>
          </p:cNvSpPr>
          <p:nvPr/>
        </p:nvSpPr>
        <p:spPr>
          <a:xfrm>
            <a:off x="7026782" y="4832576"/>
            <a:ext cx="2057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/>
          <a:lstStyle>
            <a:defPPr>
              <a:defRPr lang="ja-JP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dirty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5147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9" descr="デイルームの午後30600031">
            <a:extLst>
              <a:ext uri="{FF2B5EF4-FFF2-40B4-BE49-F238E27FC236}">
                <a16:creationId xmlns:a16="http://schemas.microsoft.com/office/drawing/2014/main" id="{E8D55834-5B45-C303-5337-46DEA7A7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30523"/>
            <a:ext cx="3281363" cy="233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 descr="10月号d">
            <a:extLst>
              <a:ext uri="{FF2B5EF4-FFF2-40B4-BE49-F238E27FC236}">
                <a16:creationId xmlns:a16="http://schemas.microsoft.com/office/drawing/2014/main" id="{9CE0F33E-305B-D7FE-E40B-BF4B9B7F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1765" r="6683" b="9421"/>
          <a:stretch>
            <a:fillRect/>
          </a:stretch>
        </p:blipFill>
        <p:spPr bwMode="auto">
          <a:xfrm>
            <a:off x="7046236" y="-128587"/>
            <a:ext cx="2016919" cy="300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8" name="テキスト ボックス 2">
            <a:extLst>
              <a:ext uri="{FF2B5EF4-FFF2-40B4-BE49-F238E27FC236}">
                <a16:creationId xmlns:a16="http://schemas.microsoft.com/office/drawing/2014/main" id="{C9F6D421-8595-227E-88AE-116528D1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6" y="176213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500">
              <a:solidFill>
                <a:srgbClr val="000000"/>
              </a:solidFill>
            </a:endParaRPr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9F187E52-939E-DDDB-4600-067A434A9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1707356"/>
            <a:ext cx="2106216" cy="203001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000000"/>
                </a:solidFill>
              </a:rPr>
              <a:t>居場所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8BBB236E-2F07-CA06-19BA-57B16BF29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286" y="3112295"/>
            <a:ext cx="2088356" cy="2031206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000000"/>
                </a:solidFill>
              </a:rPr>
              <a:t>味方</a:t>
            </a:r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ACE5C307-91D2-40D0-B554-CBB46CFF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3112295"/>
            <a:ext cx="2047875" cy="2031206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000000"/>
                </a:solidFill>
              </a:rPr>
              <a:t>誇り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000000"/>
                </a:solidFill>
              </a:rPr>
              <a:t>希望・役割</a:t>
            </a:r>
          </a:p>
        </p:txBody>
      </p:sp>
      <p:sp>
        <p:nvSpPr>
          <p:cNvPr id="98312" name="テキスト ボックス 1">
            <a:extLst>
              <a:ext uri="{FF2B5EF4-FFF2-40B4-BE49-F238E27FC236}">
                <a16:creationId xmlns:a16="http://schemas.microsoft.com/office/drawing/2014/main" id="{516B5156-3228-652A-C5CC-8309CD86F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21" y="2486782"/>
            <a:ext cx="2262158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国会議員にもなった著名な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精神科医の精神病院の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B0F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認知症治療病棟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「入れ歯はを飲み込んだら</a:t>
            </a:r>
            <a:b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</a:b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危険」とはずされ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うつろな表情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世田谷の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東京都医学総合研究所で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開かれた国際会議で、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FF3399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各国の研究者が驚愕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 sz="1350" dirty="0">
              <a:solidFill>
                <a:srgbClr val="000000"/>
              </a:solidFill>
              <a:latin typeface="HG創英丸ﾎﾟｯﾌﾟ体" panose="040F0809000000000000" pitchFamily="49" charset="-128"/>
              <a:ea typeface="HG創英丸ﾎﾟｯﾌﾟ体" panose="040F0809000000000000" pitchFamily="49" charset="-128"/>
            </a:endParaRPr>
          </a:p>
        </p:txBody>
      </p:sp>
      <p:sp>
        <p:nvSpPr>
          <p:cNvPr id="98313" name="テキスト ボックス 2">
            <a:extLst>
              <a:ext uri="{FF2B5EF4-FFF2-40B4-BE49-F238E27FC236}">
                <a16:creationId xmlns:a16="http://schemas.microsoft.com/office/drawing/2014/main" id="{A6AA89C6-3371-2AF6-F552-E318CEE0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031" y="2878932"/>
            <a:ext cx="1431161" cy="23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「</a:t>
            </a:r>
            <a:r>
              <a:rPr lang="ja-JP" altLang="en-US" sz="1350" dirty="0">
                <a:solidFill>
                  <a:srgbClr val="FF3399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デンマークの福祉大臣が</a:t>
            </a:r>
            <a:br>
              <a:rPr lang="ja-JP" altLang="en-US" sz="1350" dirty="0">
                <a:solidFill>
                  <a:srgbClr val="FF3399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</a:br>
            <a:r>
              <a:rPr lang="ja-JP" altLang="en-US" sz="1350" dirty="0">
                <a:solidFill>
                  <a:srgbClr val="FF3399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感動したこの笑顔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だれでも、必要な時に、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必要なだけ」「年中無休」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「手続きも簡略」。</a:t>
            </a:r>
            <a:b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</a:br>
            <a:r>
              <a:rPr lang="ja-JP" altLang="en-US" sz="1350" dirty="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富山の「このゆびとーまれ」</a:t>
            </a:r>
          </a:p>
        </p:txBody>
      </p:sp>
      <p:sp>
        <p:nvSpPr>
          <p:cNvPr id="98314" name="テキスト ボックス 1">
            <a:extLst>
              <a:ext uri="{FF2B5EF4-FFF2-40B4-BE49-F238E27FC236}">
                <a16:creationId xmlns:a16="http://schemas.microsoft.com/office/drawing/2014/main" id="{D1C8A932-8BF1-160A-0F0C-0A5043A07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009" y="86916"/>
            <a:ext cx="161582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50">
                <a:solidFill>
                  <a:srgbClr val="000000"/>
                </a:solidFill>
              </a:rPr>
              <a:t>　　　</a:t>
            </a:r>
            <a:r>
              <a:rPr lang="ja-JP" altLang="en-US" sz="1500">
                <a:solidFill>
                  <a:srgbClr val="FF0066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感動する</a:t>
            </a:r>
            <a:r>
              <a:rPr lang="ja-JP" altLang="en-US" sz="1500">
                <a:solidFill>
                  <a:srgbClr val="FF3399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↑</a:t>
            </a:r>
          </a:p>
          <a:p>
            <a:pPr>
              <a:spcBef>
                <a:spcPct val="0"/>
              </a:spcBef>
              <a:buFontTx/>
              <a:buNone/>
            </a:pPr>
            <a:br>
              <a:rPr lang="ja-JP" altLang="en-US" sz="135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</a:br>
            <a:r>
              <a:rPr lang="ja-JP" altLang="en-US" sz="135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日本は不思議な國</a:t>
            </a:r>
            <a:br>
              <a:rPr lang="ja-JP" altLang="en-US" sz="180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</a:br>
            <a:r>
              <a:rPr lang="ja-JP" altLang="en-US" sz="180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海外の専門家が</a:t>
            </a:r>
            <a:br>
              <a:rPr lang="ja-JP" altLang="en-US" sz="180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</a:br>
            <a:r>
              <a:rPr lang="ja-JP" altLang="en-US" sz="180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　</a:t>
            </a:r>
            <a:br>
              <a:rPr lang="ja-JP" altLang="en-US" sz="180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</a:br>
            <a:r>
              <a:rPr lang="ja-JP" altLang="en-US" sz="1350">
                <a:solidFill>
                  <a:srgbClr val="000000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　　</a:t>
            </a:r>
            <a:r>
              <a:rPr lang="ja-JP" altLang="en-US" sz="1500">
                <a:solidFill>
                  <a:srgbClr val="FF0066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驚き</a:t>
            </a:r>
            <a:r>
              <a:rPr lang="en-US" altLang="ja-JP" sz="1500">
                <a:solidFill>
                  <a:srgbClr val="FF0066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.</a:t>
            </a:r>
            <a:r>
              <a:rPr lang="ja-JP" altLang="en-US" sz="1500">
                <a:solidFill>
                  <a:srgbClr val="FF0066"/>
                </a:solidFill>
                <a:latin typeface="HG創英丸ﾎﾟｯﾌﾟ体" panose="040F0809000000000000" pitchFamily="49" charset="-128"/>
                <a:ea typeface="HG創英丸ﾎﾟｯﾌﾟ体" panose="040F0809000000000000" pitchFamily="49" charset="-128"/>
              </a:rPr>
              <a:t>呆れる</a:t>
            </a:r>
            <a:r>
              <a:rPr lang="ja-JP" altLang="en-US" sz="1500">
                <a:solidFill>
                  <a:srgbClr val="FF3399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2740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E2EC41-356F-46AC-58C3-45AF7935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876" y="3399842"/>
            <a:ext cx="5806988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ja-JP" altLang="en-US" sz="2400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kumimoji="1" lang="ja-JP" altLang="en-US" sz="2400" dirty="0">
              <a:solidFill>
                <a:srgbClr val="FF0066"/>
              </a:solidFill>
            </a:endParaRPr>
          </a:p>
        </p:txBody>
      </p:sp>
      <p:pic>
        <p:nvPicPr>
          <p:cNvPr id="4" name="Picture 4" descr="http://www.budousha.co.jp/CARBER/netakiri.jpg">
            <a:extLst>
              <a:ext uri="{FF2B5EF4-FFF2-40B4-BE49-F238E27FC236}">
                <a16:creationId xmlns:a16="http://schemas.microsoft.com/office/drawing/2014/main" id="{C1293204-E721-984C-B019-1E790EAD3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2587" r="11870" b="9370"/>
          <a:stretch/>
        </p:blipFill>
        <p:spPr bwMode="auto">
          <a:xfrm>
            <a:off x="251520" y="204172"/>
            <a:ext cx="3204356" cy="45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物語 介護保険(上)――いのちの尊厳のための70のドラマ">
            <a:hlinkClick r:id="rId3"/>
            <a:extLst>
              <a:ext uri="{FF2B5EF4-FFF2-40B4-BE49-F238E27FC236}">
                <a16:creationId xmlns:a16="http://schemas.microsoft.com/office/drawing/2014/main" id="{8A1C48C1-7C08-0F17-B3C0-A29DC7C69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-2" r="14426" b="-2"/>
          <a:stretch>
            <a:fillRect/>
          </a:stretch>
        </p:blipFill>
        <p:spPr bwMode="auto">
          <a:xfrm>
            <a:off x="4031940" y="1413275"/>
            <a:ext cx="2646206" cy="378029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物語介護保険 下">
            <a:extLst>
              <a:ext uri="{FF2B5EF4-FFF2-40B4-BE49-F238E27FC236}">
                <a16:creationId xmlns:a16="http://schemas.microsoft.com/office/drawing/2014/main" id="{5206B0DE-EF13-D52D-65C6-65F0D612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48" y="1440532"/>
            <a:ext cx="2557915" cy="376046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716D45-557F-210B-E610-36DB49A8DF49}"/>
              </a:ext>
            </a:extLst>
          </p:cNvPr>
          <p:cNvSpPr txBox="1"/>
          <p:nvPr/>
        </p:nvSpPr>
        <p:spPr>
          <a:xfrm>
            <a:off x="4232167" y="-7339"/>
            <a:ext cx="4645572" cy="1569660"/>
          </a:xfrm>
          <a:prstGeom prst="rect">
            <a:avLst/>
          </a:pr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+mn-ea"/>
                <a:ea typeface="+mn-ea"/>
              </a:rPr>
              <a:t>待ち続ける　</a:t>
            </a:r>
          </a:p>
          <a:p>
            <a:r>
              <a:rPr lang="ja-JP" altLang="en-US" sz="3200" dirty="0">
                <a:solidFill>
                  <a:srgbClr val="00B050"/>
                </a:solidFill>
                <a:latin typeface="+mn-ea"/>
                <a:ea typeface="+mn-ea"/>
              </a:rPr>
              <a:t>１９８５⇒１９９０⇒</a:t>
            </a:r>
            <a:r>
              <a:rPr lang="en-US" altLang="ja-JP" sz="3200" dirty="0">
                <a:solidFill>
                  <a:srgbClr val="00B050"/>
                </a:solidFill>
                <a:latin typeface="+mn-ea"/>
                <a:ea typeface="+mn-ea"/>
              </a:rPr>
              <a:t>2000</a:t>
            </a:r>
            <a:r>
              <a:rPr lang="ja-JP" altLang="en-US" sz="3200" dirty="0">
                <a:solidFill>
                  <a:srgbClr val="00B050"/>
                </a:solidFill>
                <a:latin typeface="+mn-ea"/>
                <a:ea typeface="+mn-ea"/>
              </a:rPr>
              <a:t>年</a:t>
            </a:r>
            <a:br>
              <a:rPr lang="ja-JP" altLang="en-US" sz="3200" dirty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ja-JP" altLang="en-US" sz="3200" dirty="0">
                <a:solidFill>
                  <a:srgbClr val="00B050"/>
                </a:solidFill>
                <a:latin typeface="+mn-ea"/>
                <a:ea typeface="+mn-ea"/>
              </a:rPr>
              <a:t>介護保険法成立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854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C30E29-15BC-598D-8E17-DE9205DE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C49EB-E062-8ABE-06AB-382A6EAA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102E67-5951-3A56-821B-CB5DE05A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317" y="75935"/>
            <a:ext cx="4010091" cy="394334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71008CA-090C-F985-02A1-58D98AA9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524054"/>
            <a:ext cx="4101588" cy="390811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70E5C13-BC1C-3A6A-BD56-6530A67FC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101553"/>
            <a:ext cx="5109265" cy="317833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41D71-331F-9CC8-C33D-96891B7BF6EA}"/>
              </a:ext>
            </a:extLst>
          </p:cNvPr>
          <p:cNvSpPr txBox="1"/>
          <p:nvPr/>
        </p:nvSpPr>
        <p:spPr>
          <a:xfrm>
            <a:off x="123326" y="3524054"/>
            <a:ext cx="4645572" cy="1569660"/>
          </a:xfrm>
          <a:prstGeom prst="rect">
            <a:avLst/>
          </a:pr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+mn-ea"/>
                <a:ea typeface="+mn-ea"/>
              </a:rPr>
              <a:t>待ち続ける　</a:t>
            </a:r>
          </a:p>
          <a:p>
            <a:r>
              <a:rPr lang="ja-JP" altLang="en-US" sz="3200" dirty="0">
                <a:solidFill>
                  <a:srgbClr val="00B050"/>
                </a:solidFill>
                <a:latin typeface="+mn-ea"/>
                <a:ea typeface="+mn-ea"/>
              </a:rPr>
              <a:t>１９８５⇒２０１９年</a:t>
            </a:r>
            <a:br>
              <a:rPr lang="ja-JP" altLang="en-US" sz="3200" dirty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ja-JP" altLang="en-US" sz="3200" dirty="0">
                <a:solidFill>
                  <a:srgbClr val="00B050"/>
                </a:solidFill>
                <a:latin typeface="+mn-ea"/>
                <a:ea typeface="+mn-ea"/>
              </a:rPr>
              <a:t>受動喫煙防止法成立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53614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2E3CD2F-1019-9C4A-CD30-2883D01A240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8668" r="32263" b="52989"/>
          <a:stretch>
            <a:fillRect/>
          </a:stretch>
        </p:blipFill>
        <p:spPr>
          <a:xfrm>
            <a:off x="521494" y="1869282"/>
            <a:ext cx="4798219" cy="2422922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7DFCD8FB-BC42-3763-9914-AE705EA4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16" y="86916"/>
            <a:ext cx="5437322" cy="13849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100" b="1" dirty="0">
                <a:solidFill>
                  <a:srgbClr val="FF3399"/>
                </a:solidFill>
              </a:rPr>
              <a:t>　えにしの</a:t>
            </a:r>
            <a:r>
              <a:rPr lang="en-US" altLang="ja-JP" sz="2100" b="1" dirty="0">
                <a:solidFill>
                  <a:srgbClr val="FF3399"/>
                </a:solidFill>
              </a:rPr>
              <a:t>HP</a:t>
            </a:r>
            <a:r>
              <a:rPr lang="ja-JP" altLang="en-US" sz="2100" b="1" dirty="0">
                <a:solidFill>
                  <a:srgbClr val="FF3399"/>
                </a:solidFill>
              </a:rPr>
              <a:t>でつなぐ 「５１の部屋」</a:t>
            </a:r>
            <a:br>
              <a:rPr lang="ja-JP" altLang="en-US" sz="2100" b="1" dirty="0"/>
            </a:br>
            <a:r>
              <a:rPr lang="ja-JP" altLang="en-US" sz="2100" b="1" dirty="0"/>
              <a:t>このページは、</a:t>
            </a:r>
            <a:r>
              <a:rPr lang="en-US" altLang="ja-JP" sz="2100" b="1" dirty="0">
                <a:solidFill>
                  <a:srgbClr val="FF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http://www.yuki-enishi.com/</a:t>
            </a:r>
            <a:br>
              <a:rPr lang="ja-JP" altLang="en-US" sz="2100" b="1" dirty="0">
                <a:solidFill>
                  <a:srgbClr val="FF0066"/>
                </a:solidFill>
              </a:rPr>
            </a:br>
            <a:r>
              <a:rPr lang="ja-JP" altLang="en-US" sz="2100" b="1" dirty="0"/>
              <a:t>「ゆきえにし」で検索してくださると、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100" b="1" dirty="0"/>
              <a:t>先頭に出てきます </a:t>
            </a:r>
            <a:r>
              <a:rPr lang="en-US" altLang="ja-JP" sz="2100" b="1" dirty="0"/>
              <a:t>o(^^o) (o^^o) (o^^)o </a:t>
            </a:r>
            <a:r>
              <a:rPr lang="ja-JP" altLang="en-US" sz="2100" b="1" dirty="0"/>
              <a:t>　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0AE9E044-70B0-4FB4-29B7-10F378F3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2" t="36931" r="33846" b="7626"/>
          <a:stretch>
            <a:fillRect/>
          </a:stretch>
        </p:blipFill>
        <p:spPr bwMode="auto">
          <a:xfrm>
            <a:off x="4463988" y="1522809"/>
            <a:ext cx="3494485" cy="35337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F8BDDE5F-168F-71D0-3799-05B8F331D1EA}"/>
              </a:ext>
            </a:extLst>
          </p:cNvPr>
          <p:cNvSpPr/>
          <p:nvPr/>
        </p:nvSpPr>
        <p:spPr>
          <a:xfrm>
            <a:off x="4644009" y="3831890"/>
            <a:ext cx="1080120" cy="46031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3BA3C84-F254-CF41-B875-91DF030649AA}"/>
              </a:ext>
            </a:extLst>
          </p:cNvPr>
          <p:cNvSpPr/>
          <p:nvPr/>
        </p:nvSpPr>
        <p:spPr>
          <a:xfrm>
            <a:off x="6372200" y="1869282"/>
            <a:ext cx="1008112" cy="5224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5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02D25623-76D8-5232-7E7C-6858083696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119" y="465535"/>
            <a:ext cx="6669881" cy="13144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b="1" dirty="0"/>
              <a:t>　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1DA2BF6C-89BC-5784-2251-D7B92E3B6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8154" y="481285"/>
            <a:ext cx="88209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B0F0"/>
                </a:solidFill>
              </a:rPr>
              <a:t>医療福祉ジャーナリズムが本来の使命をはたすために大切なのは</a:t>
            </a:r>
            <a:br>
              <a:rPr lang="ja-JP" altLang="en-US" sz="2400" dirty="0">
                <a:solidFill>
                  <a:srgbClr val="00B0F0"/>
                </a:solidFill>
              </a:rPr>
            </a:br>
            <a:r>
              <a:rPr lang="ja-JP" altLang="en-US" dirty="0">
                <a:solidFill>
                  <a:srgbClr val="FF3399"/>
                </a:solidFill>
              </a:rPr>
              <a:t>虫の目・鳥の目・歴史の目・疑う目</a:t>
            </a:r>
            <a:br>
              <a:rPr lang="ja-JP" altLang="en-US" dirty="0">
                <a:solidFill>
                  <a:srgbClr val="FF3399"/>
                </a:solidFill>
              </a:rPr>
            </a:br>
            <a:r>
              <a:rPr lang="ja-JP" altLang="en-US" dirty="0">
                <a:solidFill>
                  <a:srgbClr val="FF3399"/>
                </a:solidFill>
              </a:rPr>
              <a:t>そして、想像力・度胸・誇り</a:t>
            </a:r>
            <a:endParaRPr lang="ja-JP" altLang="en-US" b="1" dirty="0">
              <a:solidFill>
                <a:srgbClr val="FF33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Oval 2">
            <a:extLst>
              <a:ext uri="{FF2B5EF4-FFF2-40B4-BE49-F238E27FC236}">
                <a16:creationId xmlns:a16="http://schemas.microsoft.com/office/drawing/2014/main" id="{84996EAD-5443-BDAB-2AAE-13384E748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271" y="2158604"/>
            <a:ext cx="1812131" cy="1626394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/>
              <a:t>居場所</a:t>
            </a:r>
          </a:p>
        </p:txBody>
      </p:sp>
      <p:sp>
        <p:nvSpPr>
          <p:cNvPr id="2057" name="Oval 2">
            <a:extLst>
              <a:ext uri="{FF2B5EF4-FFF2-40B4-BE49-F238E27FC236}">
                <a16:creationId xmlns:a16="http://schemas.microsoft.com/office/drawing/2014/main" id="{57EAF8AD-F0D7-AD74-AC0F-B0186A783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851" y="3179807"/>
            <a:ext cx="1715829" cy="1626394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/>
              <a:t>味方</a:t>
            </a:r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01F875C-DF1E-1342-BCD6-E7F63E75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242" y="3112648"/>
            <a:ext cx="1715829" cy="1626394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/>
              <a:t>誇り</a:t>
            </a:r>
          </a:p>
        </p:txBody>
      </p:sp>
    </p:spTree>
    <p:extLst>
      <p:ext uri="{BB962C8B-B14F-4D97-AF65-F5344CB8AC3E}">
        <p14:creationId xmlns:p14="http://schemas.microsoft.com/office/powerpoint/2010/main" val="15645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90C00C-78F1-E686-5B2E-D09877F5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7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930563-85AB-E59B-F652-65CCBF08D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652" y="317226"/>
            <a:ext cx="7426826" cy="634755"/>
          </a:xfrm>
          <a:ln w="19050"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B050"/>
                </a:solidFill>
              </a:rPr>
              <a:t>８月３１日（土）</a:t>
            </a:r>
            <a:br>
              <a:rPr kumimoji="1" lang="ja-JP" altLang="en-US" dirty="0">
                <a:solidFill>
                  <a:srgbClr val="00B050"/>
                </a:solidFill>
              </a:rPr>
            </a:br>
            <a:r>
              <a:rPr kumimoji="1" lang="ja-JP" altLang="en-US" dirty="0">
                <a:solidFill>
                  <a:srgbClr val="00B050"/>
                </a:solidFill>
              </a:rPr>
              <a:t>福祉と医療・現場と政策の新たなえにしをむすぶつどい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2CC96E-EF86-0E96-1166-22D8A31AADB3}"/>
              </a:ext>
            </a:extLst>
          </p:cNvPr>
          <p:cNvSpPr txBox="1"/>
          <p:nvPr/>
        </p:nvSpPr>
        <p:spPr>
          <a:xfrm>
            <a:off x="971600" y="3737192"/>
            <a:ext cx="7426826" cy="1200329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err="1"/>
              <a:t>partⅡ</a:t>
            </a:r>
            <a:r>
              <a:rPr lang="ja-JP" altLang="en-US" dirty="0"/>
              <a:t>精神医療と認知症のバラダイムをひっくり返したおふたり★★</a:t>
            </a:r>
            <a:br>
              <a:rPr lang="ja-JP" altLang="en-US" dirty="0"/>
            </a:br>
            <a:r>
              <a:rPr lang="ja-JP" altLang="en-US" dirty="0"/>
              <a:t>★</a:t>
            </a:r>
            <a:r>
              <a:rPr lang="ja-JP" altLang="en-US" dirty="0">
                <a:solidFill>
                  <a:srgbClr val="FF00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長野敏宏さん　「街から精神病院をなくして、アボガドの森と宿に」</a:t>
            </a:r>
            <a:br>
              <a:rPr lang="ja-JP" altLang="en-US" dirty="0">
                <a:solidFill>
                  <a:srgbClr val="FF0066"/>
                </a:solidFill>
              </a:rPr>
            </a:br>
            <a:r>
              <a:rPr lang="ja-JP" altLang="en-US" dirty="0">
                <a:solidFill>
                  <a:srgbClr val="FF0066"/>
                </a:solidFill>
              </a:rPr>
              <a:t>★</a:t>
            </a:r>
            <a:r>
              <a:rPr lang="ja-JP" altLang="en-US" dirty="0">
                <a:solidFill>
                  <a:srgbClr val="FF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丹野智文さん　「一歩踏み出すと人生変わるよ　認知症当事者はいま」</a:t>
            </a:r>
            <a:br>
              <a:rPr lang="ja-JP" altLang="en-US" dirty="0">
                <a:solidFill>
                  <a:srgbClr val="FF0066"/>
                </a:solidFill>
              </a:rPr>
            </a:br>
            <a:r>
              <a:rPr lang="ja-JP" altLang="en-US" dirty="0">
                <a:solidFill>
                  <a:srgbClr val="FF0066"/>
                </a:solidFill>
              </a:rPr>
              <a:t>       ☆</a:t>
            </a:r>
            <a:r>
              <a:rPr lang="ja-JP" altLang="en-US" dirty="0">
                <a:solidFill>
                  <a:srgbClr val="FF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進行役　雨宮由紀枝さん　</a:t>
            </a:r>
            <a:endParaRPr lang="ja-JP" altLang="en-US" dirty="0">
              <a:solidFill>
                <a:srgbClr val="FF0066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809759-CB07-F241-CCBE-745244579DF3}"/>
              </a:ext>
            </a:extLst>
          </p:cNvPr>
          <p:cNvSpPr txBox="1"/>
          <p:nvPr/>
        </p:nvSpPr>
        <p:spPr>
          <a:xfrm>
            <a:off x="71500" y="1694587"/>
            <a:ext cx="7318814" cy="1754326"/>
          </a:xfrm>
          <a:prstGeom prst="rect">
            <a:avLst/>
          </a:prstGeom>
          <a:noFill/>
          <a:ln w="28575">
            <a:solidFill>
              <a:srgbClr val="009EDE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err="1"/>
              <a:t>PartⅠ</a:t>
            </a:r>
            <a:r>
              <a:rPr lang="en-US" altLang="ja-JP" dirty="0"/>
              <a:t> Disease mongering</a:t>
            </a:r>
            <a:br>
              <a:rPr lang="en-US" altLang="ja-JP" dirty="0"/>
            </a:br>
            <a:r>
              <a:rPr lang="en-US" altLang="ja-JP" dirty="0">
                <a:solidFill>
                  <a:srgbClr val="009EDE"/>
                </a:solidFill>
              </a:rPr>
              <a:t>★</a:t>
            </a:r>
            <a:r>
              <a:rPr lang="ja-JP" altLang="en-US" dirty="0">
                <a:solidFill>
                  <a:srgbClr val="009ED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佐藤 嗣道さん「サリドマイド被害児が薬剤疫学の専門家になって薬害を防ぐ」</a:t>
            </a:r>
            <a:br>
              <a:rPr lang="ja-JP" altLang="en-US" dirty="0">
                <a:solidFill>
                  <a:srgbClr val="009EDE"/>
                </a:solidFill>
              </a:rPr>
            </a:br>
            <a:r>
              <a:rPr lang="ja-JP" altLang="en-US" dirty="0">
                <a:solidFill>
                  <a:srgbClr val="009EDE"/>
                </a:solidFill>
              </a:rPr>
              <a:t>★</a:t>
            </a:r>
            <a:r>
              <a:rPr lang="ja-JP" altLang="en-US" dirty="0">
                <a:solidFill>
                  <a:srgbClr val="009ED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宮岡等さん「医師と製薬メーカーの利益相反～歴史をたどると」</a:t>
            </a:r>
            <a:br>
              <a:rPr lang="ja-JP" altLang="en-US" dirty="0">
                <a:solidFill>
                  <a:srgbClr val="009EDE"/>
                </a:solidFill>
              </a:rPr>
            </a:br>
            <a:r>
              <a:rPr lang="ja-JP" altLang="en-US" dirty="0">
                <a:solidFill>
                  <a:srgbClr val="009EDE"/>
                </a:solidFill>
              </a:rPr>
              <a:t>★</a:t>
            </a:r>
            <a:r>
              <a:rPr lang="ja-JP" altLang="en-US" dirty="0">
                <a:solidFill>
                  <a:srgbClr val="009EDE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井艸恵美さん「学校から薬を勧められる「発達障害」のこどもたち」</a:t>
            </a:r>
            <a:br>
              <a:rPr lang="ja-JP" altLang="en-US" dirty="0">
                <a:solidFill>
                  <a:srgbClr val="009EDE"/>
                </a:solidFill>
              </a:rPr>
            </a:br>
            <a:r>
              <a:rPr lang="ja-JP" altLang="en-US" dirty="0">
                <a:solidFill>
                  <a:srgbClr val="009EDE"/>
                </a:solidFill>
              </a:rPr>
              <a:t>☆</a:t>
            </a:r>
            <a:r>
              <a:rPr lang="ja-JP" altLang="en-US" dirty="0">
                <a:solidFill>
                  <a:srgbClr val="009EDE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進行役　河野礼子さん</a:t>
            </a:r>
            <a:endParaRPr lang="ja-JP" altLang="en-US" dirty="0">
              <a:solidFill>
                <a:srgbClr val="009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51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934058-2D92-6823-14C5-B3B9C075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231490"/>
            <a:ext cx="2628293" cy="1013089"/>
          </a:xfrm>
          <a:ln w="28575">
            <a:solidFill>
              <a:srgbClr val="009EDE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sz="3200" dirty="0">
                <a:solidFill>
                  <a:srgbClr val="009EDE"/>
                </a:solidFill>
              </a:rPr>
              <a:t>えにしの会</a:t>
            </a:r>
            <a:br>
              <a:rPr kumimoji="1" lang="ja-JP" altLang="en-US" sz="3200" dirty="0">
                <a:solidFill>
                  <a:srgbClr val="009EDE"/>
                </a:solidFill>
              </a:rPr>
            </a:br>
            <a:r>
              <a:rPr kumimoji="1" lang="ja-JP" altLang="en-US" sz="3200" dirty="0">
                <a:solidFill>
                  <a:srgbClr val="009EDE"/>
                </a:solidFill>
              </a:rPr>
              <a:t>ことはじめ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0DA540-8318-62AF-B16C-71D9C973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-41975"/>
            <a:ext cx="5868652" cy="41362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3520448-84BA-71BF-142F-44E92763A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2232686"/>
            <a:ext cx="4093451" cy="28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7F4C184-EE99-0563-DFD3-B85FC853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19189" r="20859" b="5518"/>
          <a:stretch>
            <a:fillRect/>
          </a:stretch>
        </p:blipFill>
        <p:spPr bwMode="auto">
          <a:xfrm>
            <a:off x="359532" y="0"/>
            <a:ext cx="6336704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43" name="Oval 3">
            <a:extLst>
              <a:ext uri="{FF2B5EF4-FFF2-40B4-BE49-F238E27FC236}">
                <a16:creationId xmlns:a16="http://schemas.microsoft.com/office/drawing/2014/main" id="{E2BCB634-949B-8A92-9161-ED58EE12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20" y="986433"/>
            <a:ext cx="2645569" cy="1982390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/>
          </a:p>
        </p:txBody>
      </p:sp>
      <p:sp>
        <p:nvSpPr>
          <p:cNvPr id="1111044" name="Oval 4">
            <a:extLst>
              <a:ext uri="{FF2B5EF4-FFF2-40B4-BE49-F238E27FC236}">
                <a16:creationId xmlns:a16="http://schemas.microsoft.com/office/drawing/2014/main" id="{006EDCEB-CA47-7978-0F57-FFCD0EF59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10" y="2818744"/>
            <a:ext cx="2753915" cy="2361009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/>
          </a:p>
        </p:txBody>
      </p:sp>
      <p:sp>
        <p:nvSpPr>
          <p:cNvPr id="1111045" name="Oval 5">
            <a:extLst>
              <a:ext uri="{FF2B5EF4-FFF2-40B4-BE49-F238E27FC236}">
                <a16:creationId xmlns:a16="http://schemas.microsoft.com/office/drawing/2014/main" id="{FCCB2CFE-CD64-84D0-3C18-FE71BEEB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682" y="844154"/>
            <a:ext cx="2646760" cy="1943100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/>
          </a:p>
        </p:txBody>
      </p:sp>
      <p:sp>
        <p:nvSpPr>
          <p:cNvPr id="1111046" name="Oval 6">
            <a:extLst>
              <a:ext uri="{FF2B5EF4-FFF2-40B4-BE49-F238E27FC236}">
                <a16:creationId xmlns:a16="http://schemas.microsoft.com/office/drawing/2014/main" id="{89B3583D-A4B5-E733-8A95-628CB822D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179" y="1977628"/>
            <a:ext cx="2970609" cy="1728788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/>
          </a:p>
        </p:txBody>
      </p:sp>
      <p:sp>
        <p:nvSpPr>
          <p:cNvPr id="1111047" name="Oval 7">
            <a:extLst>
              <a:ext uri="{FF2B5EF4-FFF2-40B4-BE49-F238E27FC236}">
                <a16:creationId xmlns:a16="http://schemas.microsoft.com/office/drawing/2014/main" id="{D42ECC6A-CA8F-7033-7719-59B642B90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650" y="3303881"/>
            <a:ext cx="2700338" cy="1712119"/>
          </a:xfrm>
          <a:prstGeom prst="ellips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/>
          </a:p>
        </p:txBody>
      </p:sp>
      <p:sp>
        <p:nvSpPr>
          <p:cNvPr id="1111048" name="Text Box 8">
            <a:extLst>
              <a:ext uri="{FF2B5EF4-FFF2-40B4-BE49-F238E27FC236}">
                <a16:creationId xmlns:a16="http://schemas.microsoft.com/office/drawing/2014/main" id="{F3ED4356-8594-3DD5-2D0F-6503EE91C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995" y="238736"/>
            <a:ext cx="1846659" cy="488800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  <a:t>60</a:t>
            </a:r>
            <a:r>
              <a:rPr lang="ja-JP" altLang="en-US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  <a:t>歳にちなんで</a:t>
            </a:r>
            <a:r>
              <a:rPr lang="en-US" altLang="ja-JP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  <a:t>60</a:t>
            </a:r>
            <a:r>
              <a:rPr lang="ja-JP" altLang="en-US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  <a:t>人の呼びかけ人が集まってくださいました。</a:t>
            </a:r>
            <a:br>
              <a:rPr lang="ja-JP" altLang="en-US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</a:br>
            <a:r>
              <a:rPr lang="ja-JP" altLang="en-US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  <a:t>ところが、思わぬ文化の壁が。。</a:t>
            </a:r>
            <a:br>
              <a:rPr lang="ja-JP" altLang="en-US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</a:br>
            <a:r>
              <a:rPr lang="ja-JP" altLang="en-US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  <a:t>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50" b="1" dirty="0">
                <a:solidFill>
                  <a:srgbClr val="009EDE"/>
                </a:solidFill>
                <a:ea typeface="HG丸ｺﾞｼｯｸM-PRO" panose="020F0600000000000000" pitchFamily="50" charset="-128"/>
              </a:rPr>
              <a:t>　　　　　シエンピっフランス語ですか？（医療のひと）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50" b="1" dirty="0">
                <a:solidFill>
                  <a:srgbClr val="009EDE"/>
                </a:solidFill>
                <a:ea typeface="HG丸ｺﾞｼｯｸM-PRO" panose="020F0600000000000000" pitchFamily="50" charset="-128"/>
              </a:rPr>
              <a:t>　　　　　ＥＢＭってまさか武器？？（福祉のひと）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 b="1" dirty="0">
              <a:solidFill>
                <a:srgbClr val="FF3399"/>
              </a:solidFill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  <a:t>福祉と医療・現場と政策の文化を隔てる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50" b="1" dirty="0">
                <a:solidFill>
                  <a:srgbClr val="FF3399"/>
                </a:solidFill>
                <a:ea typeface="HG丸ｺﾞｼｯｸM-PRO" panose="020F0600000000000000" pitchFamily="50" charset="-128"/>
              </a:rPr>
              <a:t>　　　　　深くて広い河に橋を架けるなくては、と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1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11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11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110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1110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animBg="1"/>
      <p:bldP spid="1111044" grpId="0" animBg="1"/>
      <p:bldP spid="1111045" grpId="0" animBg="1"/>
      <p:bldP spid="1111046" grpId="0" animBg="1"/>
      <p:bldP spid="11110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8D00731-E5D0-E118-13CA-8E2B64E46C7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1" y="195263"/>
            <a:ext cx="6669881" cy="1314450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>
                <a:solidFill>
                  <a:srgbClr val="FF0000"/>
                </a:solidFill>
              </a:rPr>
              <a:t>　</a:t>
            </a:r>
            <a:endParaRPr lang="ja-JP" altLang="en-US" b="1"/>
          </a:p>
        </p:txBody>
      </p:sp>
      <p:pic>
        <p:nvPicPr>
          <p:cNvPr id="16387" name="Picture 3" descr="j0230876">
            <a:extLst>
              <a:ext uri="{FF2B5EF4-FFF2-40B4-BE49-F238E27FC236}">
                <a16:creationId xmlns:a16="http://schemas.microsoft.com/office/drawing/2014/main" id="{CBF7D4A6-84B5-BE42-6D74-21AD39ED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92" y="3307556"/>
            <a:ext cx="1822847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736EF52C-57D7-ABCC-7EC7-7EED1BE1C3F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56160" y="4516041"/>
            <a:ext cx="5829300" cy="3464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2100">
                <a:solidFill>
                  <a:srgbClr val="FF0066"/>
                </a:solidFill>
                <a:ea typeface="HG創英角ﾎﾟｯﾌﾟ体" panose="040B0A09000000000000" pitchFamily="49" charset="-128"/>
              </a:rPr>
              <a:t>ゆき</a:t>
            </a:r>
            <a:endParaRPr lang="ja-JP" altLang="en-US" sz="1350">
              <a:solidFill>
                <a:srgbClr val="FF0066"/>
              </a:solidFill>
              <a:ea typeface="HG創英角ﾎﾟｯﾌﾟ体" panose="040B0A09000000000000" pitchFamily="49" charset="-128"/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08E975D-8606-72D4-EB34-AE21F9BC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3813573"/>
            <a:ext cx="6373416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500">
              <a:solidFill>
                <a:srgbClr val="66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500">
                <a:solidFill>
                  <a:srgbClr val="66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志の縁結び係</a:t>
            </a:r>
            <a:r>
              <a:rPr lang="en-US" altLang="ja-JP" sz="1500">
                <a:solidFill>
                  <a:srgbClr val="66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&amp;</a:t>
            </a:r>
            <a:r>
              <a:rPr lang="ja-JP" altLang="en-US" sz="1500">
                <a:solidFill>
                  <a:srgbClr val="66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小間使い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350">
              <a:solidFill>
                <a:srgbClr val="6600FF"/>
              </a:solidFill>
              <a:ea typeface="HG創英角ﾎﾟｯﾌﾟ体" panose="040B0A09000000000000" pitchFamily="49" charset="-128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C17AEB67-4CEA-B5FD-A99D-A2E98D4A4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35" y="588169"/>
            <a:ext cx="7419019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66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福祉と医療・現場と政策の「えにし」をつなかくために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00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★「えにし」の</a:t>
            </a:r>
            <a:r>
              <a:rPr lang="en-US" altLang="ja-JP" sz="2100" dirty="0">
                <a:solidFill>
                  <a:srgbClr val="00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HP</a:t>
            </a:r>
            <a:r>
              <a:rPr lang="ja-JP" altLang="en-US" sz="2100" dirty="0">
                <a:solidFill>
                  <a:srgbClr val="00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（阪大の院生さんが作ってくださいました）</a:t>
            </a:r>
            <a:endParaRPr lang="en-US" altLang="ja-JP" sz="2100" dirty="0">
              <a:solidFill>
                <a:srgbClr val="00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dirty="0">
                <a:solidFill>
                  <a:srgbClr val="00CC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</a:t>
            </a:r>
            <a:r>
              <a:rPr lang="ja-JP" altLang="en-US" sz="2100" dirty="0">
                <a:solidFill>
                  <a:srgbClr val="00CC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「えにし」メール（こちらも阪大の院生さんが。。）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FF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★「えにし」を結ぶ会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FF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手話通訳</a:t>
            </a:r>
            <a:r>
              <a:rPr lang="en-US" altLang="ja-JP" sz="2100" dirty="0">
                <a:solidFill>
                  <a:srgbClr val="FF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lang="ja-JP" altLang="en-US" sz="2100" dirty="0">
                <a:solidFill>
                  <a:srgbClr val="FF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ﾊﾟｿｺﾝ文字通訳</a:t>
            </a:r>
            <a:endParaRPr lang="en-US" altLang="ja-JP" sz="2100" dirty="0">
              <a:solidFill>
                <a:srgbClr val="FF33C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dirty="0">
                <a:solidFill>
                  <a:srgbClr val="FF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</a:t>
            </a:r>
            <a:r>
              <a:rPr lang="ja-JP" altLang="en-US" sz="2100" dirty="0">
                <a:solidFill>
                  <a:srgbClr val="FF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補聴器を使っている方がよく聴こえるように「磁気ﾙｰプ」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FF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見えない聞こえない参加者のために「指点字」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FF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保育サービス</a:t>
            </a:r>
          </a:p>
        </p:txBody>
      </p:sp>
    </p:spTree>
    <p:extLst>
      <p:ext uri="{BB962C8B-B14F-4D97-AF65-F5344CB8AC3E}">
        <p14:creationId xmlns:p14="http://schemas.microsoft.com/office/powerpoint/2010/main" val="186529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ED18BE-67E0-3620-5708-48B0721EFAA7}"/>
              </a:ext>
            </a:extLst>
          </p:cNvPr>
          <p:cNvSpPr txBox="1"/>
          <p:nvPr/>
        </p:nvSpPr>
        <p:spPr>
          <a:xfrm>
            <a:off x="2270234" y="2246614"/>
            <a:ext cx="4582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http://www.yuki-enishi.com/kasumi/kasumi-39.pdf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7BA15E-1720-9C05-041A-DAE70464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972"/>
            <a:ext cx="5766585" cy="51435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9BC436-7B93-778A-EE9F-A358683C317A}"/>
              </a:ext>
            </a:extLst>
          </p:cNvPr>
          <p:cNvSpPr/>
          <p:nvPr/>
        </p:nvSpPr>
        <p:spPr>
          <a:xfrm>
            <a:off x="7020272" y="339502"/>
            <a:ext cx="195851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2013</a:t>
            </a:r>
            <a:r>
              <a:rPr kumimoji="1" lang="ja-JP" altLang="en-US" dirty="0"/>
              <a:t>年</a:t>
            </a:r>
          </a:p>
          <a:p>
            <a:pPr algn="ctr"/>
            <a:r>
              <a:rPr kumimoji="1" lang="ja-JP" altLang="en-US" dirty="0"/>
              <a:t>孤立無縁だった</a:t>
            </a:r>
            <a:br>
              <a:rPr kumimoji="1" lang="ja-JP" altLang="en-US" dirty="0"/>
            </a:br>
            <a:r>
              <a:rPr kumimoji="1" lang="ja-JP" altLang="en-US" dirty="0"/>
              <a:t>ユマニチュード</a:t>
            </a:r>
          </a:p>
        </p:txBody>
      </p:sp>
    </p:spTree>
    <p:extLst>
      <p:ext uri="{BB962C8B-B14F-4D97-AF65-F5344CB8AC3E}">
        <p14:creationId xmlns:p14="http://schemas.microsoft.com/office/powerpoint/2010/main" val="172464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nrt.xx.fbcdn.net/hphotos-xat1/v/t1.0-9/17998_627078417426668_954462436205474379_n.jpg?oh=ff8c134b7d8b60e46544bdb3561e64be&amp;oe=56071759">
            <a:extLst>
              <a:ext uri="{FF2B5EF4-FFF2-40B4-BE49-F238E27FC236}">
                <a16:creationId xmlns:a16="http://schemas.microsoft.com/office/drawing/2014/main" id="{EDAB21CA-A862-2637-A263-F1DEF3D0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3802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2D2F78-4231-B208-0964-2A193A588942}"/>
              </a:ext>
            </a:extLst>
          </p:cNvPr>
          <p:cNvSpPr txBox="1"/>
          <p:nvPr/>
        </p:nvSpPr>
        <p:spPr>
          <a:xfrm>
            <a:off x="287524" y="115071"/>
            <a:ext cx="8460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 PＰＯＰ４B04" panose="040B0800000000000000" pitchFamily="50" charset="-128"/>
                <a:ea typeface="AR PＰＯＰ４B04" panose="040B0800000000000000" pitchFamily="50" charset="-128"/>
              </a:rPr>
              <a:t>2015</a:t>
            </a:r>
            <a:r>
              <a:rPr lang="ja-JP" altLang="en-US" sz="2400" dirty="0">
                <a:latin typeface="AR PＰＯＰ４B04" panose="040B0800000000000000" pitchFamily="50" charset="-128"/>
                <a:ea typeface="AR PＰＯＰ４B04" panose="040B0800000000000000" pitchFamily="50" charset="-128"/>
              </a:rPr>
              <a:t>年のシンポ「女の度胸が医療を変える」でデビュー</a:t>
            </a:r>
            <a:r>
              <a:rPr lang="en-US" altLang="ja-JP" sz="2400" dirty="0">
                <a:latin typeface="AR PＰＯＰ４B04" panose="040B0800000000000000" pitchFamily="50" charset="-128"/>
                <a:ea typeface="AR PＰＯＰ４B04" panose="040B0800000000000000" pitchFamily="50" charset="-128"/>
              </a:rPr>
              <a:t>(^_-)-☆</a:t>
            </a:r>
            <a:endParaRPr lang="ja-JP" altLang="en-US" sz="2400" dirty="0">
              <a:latin typeface="AR PＰＯＰ４B04" panose="040B0800000000000000" pitchFamily="50" charset="-128"/>
              <a:ea typeface="AR PＰＯＰ４B04" panose="040B0800000000000000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4">
            <a:extLst>
              <a:ext uri="{FF2B5EF4-FFF2-40B4-BE49-F238E27FC236}">
                <a16:creationId xmlns:a16="http://schemas.microsoft.com/office/drawing/2014/main" id="{AE3A1F26-A1FF-79A4-2484-9CCE0FDD1878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2193" y="869245"/>
          <a:ext cx="3558778" cy="437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2" imgW="4543349" imgH="5581802" progId="Excel.Sheet.8">
                  <p:embed/>
                </p:oleObj>
              </mc:Choice>
              <mc:Fallback>
                <p:oleObj name="ワークシート" r:id="rId2" imgW="4543349" imgH="5581802" progId="Excel.Sheet.8">
                  <p:embed/>
                  <p:pic>
                    <p:nvPicPr>
                      <p:cNvPr id="46082" name="Object 4">
                        <a:extLst>
                          <a:ext uri="{FF2B5EF4-FFF2-40B4-BE49-F238E27FC236}">
                            <a16:creationId xmlns:a16="http://schemas.microsoft.com/office/drawing/2014/main" id="{AE3A1F26-A1FF-79A4-2484-9CCE0FDD187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93" y="869245"/>
                        <a:ext cx="3558778" cy="4374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32BCC05E-0812-5A1D-0FA7-FACB92C6EE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33634"/>
            <a:ext cx="7244143" cy="2036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2700" dirty="0"/>
              <a:t>　</a:t>
            </a:r>
            <a:br>
              <a:rPr lang="ja-JP" altLang="en-US" sz="2025" dirty="0"/>
            </a:br>
            <a:br>
              <a:rPr lang="ja-JP" altLang="en-US" sz="3000" dirty="0"/>
            </a:br>
            <a:br>
              <a:rPr lang="ja-JP" altLang="en-US" sz="3000" dirty="0"/>
            </a:br>
            <a:r>
              <a:rPr lang="ja-JP" altLang="en-US" sz="2325" dirty="0"/>
              <a:t>日本の</a:t>
            </a:r>
            <a:r>
              <a:rPr lang="ja-JP" altLang="en-US" sz="2325" dirty="0">
                <a:solidFill>
                  <a:srgbClr val="FF3399"/>
                </a:solidFill>
              </a:rPr>
              <a:t>人口は</a:t>
            </a:r>
            <a:r>
              <a:rPr lang="ja-JP" altLang="en-US" sz="2325" dirty="0"/>
              <a:t>世界の</a:t>
            </a:r>
            <a:r>
              <a:rPr lang="ja-JP" altLang="en-US" sz="2325" dirty="0">
                <a:solidFill>
                  <a:srgbClr val="FF0066"/>
                </a:solidFill>
              </a:rPr>
              <a:t>２％</a:t>
            </a:r>
            <a:r>
              <a:rPr lang="ja-JP" altLang="en-US" sz="2325" dirty="0"/>
              <a:t>足らず</a:t>
            </a:r>
            <a:br>
              <a:rPr lang="ja-JP" altLang="en-US" sz="2325" dirty="0"/>
            </a:br>
            <a:r>
              <a:rPr lang="ja-JP" altLang="en-US" sz="2325" dirty="0">
                <a:solidFill>
                  <a:srgbClr val="FF3399"/>
                </a:solidFill>
              </a:rPr>
              <a:t>精神科ベッドは</a:t>
            </a:r>
            <a:r>
              <a:rPr lang="ja-JP" altLang="en-US" sz="2325" dirty="0"/>
              <a:t>世界の</a:t>
            </a:r>
            <a:r>
              <a:rPr lang="ja-JP" altLang="en-US" sz="2325" dirty="0">
                <a:solidFill>
                  <a:srgbClr val="FF0066"/>
                </a:solidFill>
              </a:rPr>
              <a:t>３７％</a:t>
            </a:r>
            <a:br>
              <a:rPr lang="ja-JP" altLang="en-US" sz="2325" dirty="0"/>
            </a:br>
            <a:r>
              <a:rPr lang="ja-JP" altLang="en-US" sz="2025" dirty="0"/>
              <a:t>空きベッドに認知症の人を⇒</a:t>
            </a:r>
            <a:r>
              <a:rPr lang="ja-JP" altLang="en-US" sz="2025" dirty="0">
                <a:solidFill>
                  <a:srgbClr val="7030A0"/>
                </a:solidFill>
              </a:rPr>
              <a:t>国際常識の対極にあるもの</a:t>
            </a:r>
            <a:br>
              <a:rPr lang="ja-JP" altLang="en-US" sz="2025" dirty="0">
                <a:solidFill>
                  <a:srgbClr val="7030A0"/>
                </a:solidFill>
              </a:rPr>
            </a:br>
            <a:br>
              <a:rPr lang="ja-JP" altLang="en-US" sz="2025" dirty="0"/>
            </a:br>
            <a:endParaRPr lang="ja-JP" altLang="en-US" sz="2325" dirty="0"/>
          </a:p>
        </p:txBody>
      </p:sp>
      <p:pic>
        <p:nvPicPr>
          <p:cNvPr id="46084" name="Picture 5" descr="P1100618">
            <a:extLst>
              <a:ext uri="{FF2B5EF4-FFF2-40B4-BE49-F238E27FC236}">
                <a16:creationId xmlns:a16="http://schemas.microsoft.com/office/drawing/2014/main" id="{AA307B21-B1E5-F42E-9E29-110251AC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11203" b="16360"/>
          <a:stretch>
            <a:fillRect/>
          </a:stretch>
        </p:blipFill>
        <p:spPr bwMode="auto">
          <a:xfrm>
            <a:off x="5233031" y="1812727"/>
            <a:ext cx="2753915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2">
            <a:extLst>
              <a:ext uri="{FF2B5EF4-FFF2-40B4-BE49-F238E27FC236}">
                <a16:creationId xmlns:a16="http://schemas.microsoft.com/office/drawing/2014/main" id="{096D67AF-D3F3-C8D1-E3FD-1962C675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225" y="3478158"/>
            <a:ext cx="3957583" cy="147732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kern="0" dirty="0">
                <a:solidFill>
                  <a:srgbClr val="6600CC"/>
                </a:solidFill>
              </a:rPr>
              <a:t>精神病院の身体拘束</a:t>
            </a:r>
            <a:br>
              <a:rPr lang="ja-JP" altLang="en-US" sz="1800" b="1" kern="0" dirty="0">
                <a:solidFill>
                  <a:srgbClr val="6600CC"/>
                </a:solidFill>
              </a:rPr>
            </a:br>
            <a:r>
              <a:rPr lang="ja-JP" altLang="en-US" sz="1800" b="1" kern="0" dirty="0">
                <a:solidFill>
                  <a:srgbClr val="6600CC"/>
                </a:solidFill>
              </a:rPr>
              <a:t>人口あたり</a:t>
            </a:r>
            <a:br>
              <a:rPr lang="ja-JP" altLang="en-US" sz="1800" b="1" kern="0" dirty="0">
                <a:solidFill>
                  <a:srgbClr val="6600CC"/>
                </a:solidFill>
              </a:rPr>
            </a:br>
            <a:r>
              <a:rPr lang="ja-JP" altLang="en-US" sz="1800" b="1" kern="0" dirty="0">
                <a:solidFill>
                  <a:srgbClr val="6600CC"/>
                </a:solidFill>
              </a:rPr>
              <a:t>アメリカの</a:t>
            </a:r>
            <a:r>
              <a:rPr lang="en-US" altLang="ja-JP" sz="1800" b="1" kern="0" dirty="0">
                <a:solidFill>
                  <a:srgbClr val="6600CC"/>
                </a:solidFill>
              </a:rPr>
              <a:t>270</a:t>
            </a:r>
            <a:r>
              <a:rPr lang="ja-JP" altLang="en-US" sz="1800" b="1" kern="0" dirty="0">
                <a:solidFill>
                  <a:srgbClr val="6600CC"/>
                </a:solidFill>
              </a:rPr>
              <a:t>倍、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kern="0" dirty="0">
                <a:solidFill>
                  <a:srgbClr val="6600CC"/>
                </a:solidFill>
              </a:rPr>
              <a:t>　　オーストラリアの</a:t>
            </a:r>
            <a:r>
              <a:rPr lang="en-US" altLang="ja-JP" sz="1800" b="1" kern="0" dirty="0">
                <a:solidFill>
                  <a:srgbClr val="6600CC"/>
                </a:solidFill>
              </a:rPr>
              <a:t>580</a:t>
            </a:r>
            <a:r>
              <a:rPr lang="ja-JP" altLang="en-US" sz="1800" b="1" kern="0" dirty="0">
                <a:solidFill>
                  <a:srgbClr val="6600CC"/>
                </a:solidFill>
              </a:rPr>
              <a:t>倍</a:t>
            </a:r>
            <a:br>
              <a:rPr lang="ja-JP" altLang="en-US" sz="1800" b="1" kern="0" dirty="0">
                <a:solidFill>
                  <a:srgbClr val="6600CC"/>
                </a:solidFill>
              </a:rPr>
            </a:br>
            <a:r>
              <a:rPr lang="ja-JP" altLang="en-US" sz="1800" b="1" kern="0" dirty="0">
                <a:solidFill>
                  <a:srgbClr val="6600CC"/>
                </a:solidFill>
              </a:rPr>
              <a:t>ニュージーランドの</a:t>
            </a:r>
            <a:r>
              <a:rPr lang="en-US" altLang="ja-JP" sz="1800" b="1" kern="0" dirty="0">
                <a:solidFill>
                  <a:srgbClr val="6600CC"/>
                </a:solidFill>
              </a:rPr>
              <a:t>2000</a:t>
            </a:r>
            <a:r>
              <a:rPr lang="ja-JP" altLang="en-US" sz="1800" b="1" kern="0" dirty="0">
                <a:solidFill>
                  <a:srgbClr val="6600CC"/>
                </a:solidFill>
              </a:rPr>
              <a:t>倍</a:t>
            </a:r>
            <a:endParaRPr lang="ja-JP" altLang="en-US" sz="1800" kern="0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41C1C1C-B196-400C-AC16-8E69677442DD}"/>
              </a:ext>
            </a:extLst>
          </p:cNvPr>
          <p:cNvSpPr/>
          <p:nvPr/>
        </p:nvSpPr>
        <p:spPr>
          <a:xfrm>
            <a:off x="6588224" y="449119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/>
              <a:t>いまだにかえられない厚い厚い壁</a:t>
            </a:r>
            <a:br>
              <a:rPr lang="ja-JP" altLang="en-US" sz="1800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880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タイトル 1">
            <a:extLst>
              <a:ext uri="{FF2B5EF4-FFF2-40B4-BE49-F238E27FC236}">
                <a16:creationId xmlns:a16="http://schemas.microsoft.com/office/drawing/2014/main" id="{982C45BD-2254-3E0F-A35E-A461243AA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5114" y="136326"/>
            <a:ext cx="6493669" cy="1179910"/>
          </a:xfrm>
        </p:spPr>
        <p:txBody>
          <a:bodyPr>
            <a:normAutofit fontScale="90000"/>
          </a:bodyPr>
          <a:lstStyle/>
          <a:p>
            <a:br>
              <a:rPr lang="ja-JP" altLang="en-US" sz="2400" dirty="0">
                <a:solidFill>
                  <a:srgbClr val="FF0066"/>
                </a:solidFill>
              </a:rPr>
            </a:br>
            <a:r>
              <a:rPr lang="ja-JP" altLang="en-US" sz="2400" dirty="0">
                <a:solidFill>
                  <a:srgbClr val="FF0066"/>
                </a:solidFill>
              </a:rPr>
              <a:t>たちはだかる、政治の壁</a:t>
            </a:r>
            <a:br>
              <a:rPr lang="ja-JP" altLang="en-US" sz="2400" dirty="0">
                <a:solidFill>
                  <a:srgbClr val="FF0066"/>
                </a:solidFill>
              </a:rPr>
            </a:br>
            <a:r>
              <a:rPr lang="ja-JP" altLang="en-US" sz="2400" dirty="0">
                <a:solidFill>
                  <a:srgbClr val="FF0066"/>
                </a:solidFill>
              </a:rPr>
              <a:t>日本精神病院協会山崎会長の</a:t>
            </a:r>
            <a:r>
              <a:rPr lang="en-US" altLang="ja-JP" sz="2400" dirty="0">
                <a:solidFill>
                  <a:srgbClr val="FF0066"/>
                </a:solidFill>
              </a:rPr>
              <a:t>Facebook</a:t>
            </a:r>
            <a:r>
              <a:rPr lang="ja-JP" altLang="en-US" sz="2400" dirty="0">
                <a:solidFill>
                  <a:srgbClr val="FF0066"/>
                </a:solidFill>
              </a:rPr>
              <a:t>より</a:t>
            </a:r>
          </a:p>
        </p:txBody>
      </p:sp>
      <p:sp>
        <p:nvSpPr>
          <p:cNvPr id="69635" name="コンテンツ プレースホルダー 2">
            <a:extLst>
              <a:ext uri="{FF2B5EF4-FFF2-40B4-BE49-F238E27FC236}">
                <a16:creationId xmlns:a16="http://schemas.microsoft.com/office/drawing/2014/main" id="{F0C2D30F-36F4-9F7D-CF3C-936BB95295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316" y="1778794"/>
            <a:ext cx="5033963" cy="2667000"/>
          </a:xfrm>
        </p:spPr>
        <p:txBody>
          <a:bodyPr/>
          <a:lstStyle/>
          <a:p>
            <a:endParaRPr lang="ja-JP" altLang="en-US"/>
          </a:p>
        </p:txBody>
      </p:sp>
      <p:pic>
        <p:nvPicPr>
          <p:cNvPr id="69636" name="Picture 2" descr="D:\YUKIKO\Desktop\山崎・安倍コンビ.jpg">
            <a:extLst>
              <a:ext uri="{FF2B5EF4-FFF2-40B4-BE49-F238E27FC236}">
                <a16:creationId xmlns:a16="http://schemas.microsoft.com/office/drawing/2014/main" id="{2F5CD6D9-375E-76CC-241D-3F948BF9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0422"/>
            <a:ext cx="6858000" cy="2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コンテンツ プレースホルダ 3" descr="表紙表.JPG">
            <a:extLst>
              <a:ext uri="{FF2B5EF4-FFF2-40B4-BE49-F238E27FC236}">
                <a16:creationId xmlns:a16="http://schemas.microsoft.com/office/drawing/2014/main" id="{5354BC76-7E42-4539-D8F8-68CF555319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5334" y="327377"/>
            <a:ext cx="6480572" cy="4319588"/>
          </a:xfr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9DC19B-AB2E-2FCE-3B1C-CF923B64A58A}"/>
              </a:ext>
            </a:extLst>
          </p:cNvPr>
          <p:cNvSpPr/>
          <p:nvPr/>
        </p:nvSpPr>
        <p:spPr>
          <a:xfrm>
            <a:off x="4356497" y="4786313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</a:rPr>
              <a:t>©RUMI Fujiwara Hospitality 2013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</a:rPr>
              <a:t>All Rights reserved</a:t>
            </a:r>
          </a:p>
        </p:txBody>
      </p:sp>
      <p:sp>
        <p:nvSpPr>
          <p:cNvPr id="43012" name="タイトル 1">
            <a:extLst>
              <a:ext uri="{FF2B5EF4-FFF2-40B4-BE49-F238E27FC236}">
                <a16:creationId xmlns:a16="http://schemas.microsoft.com/office/drawing/2014/main" id="{D4439F0E-519A-A470-7CCF-077381460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628800" y="45030"/>
            <a:ext cx="10091464" cy="857250"/>
          </a:xfrm>
        </p:spPr>
        <p:txBody>
          <a:bodyPr>
            <a:normAutofit fontScale="90000"/>
          </a:bodyPr>
          <a:lstStyle/>
          <a:p>
            <a:r>
              <a:rPr lang="ja-JP" altLang="en-US" sz="2800" dirty="0">
                <a:solidFill>
                  <a:srgbClr val="FF0066"/>
                </a:solidFill>
              </a:rPr>
              <a:t>ジャーナリストに不可欠な鳥の目</a:t>
            </a:r>
            <a:br>
              <a:rPr lang="ja-JP" altLang="en-US" sz="2800" dirty="0">
                <a:solidFill>
                  <a:srgbClr val="FF0066"/>
                </a:solidFill>
              </a:rPr>
            </a:br>
            <a:r>
              <a:rPr lang="en-US" altLang="ja-JP" sz="2800" dirty="0">
                <a:solidFill>
                  <a:srgbClr val="FF0066"/>
                </a:solidFill>
              </a:rPr>
              <a:t>……</a:t>
            </a:r>
            <a:r>
              <a:rPr lang="ja-JP" altLang="en-US" sz="2800" dirty="0">
                <a:solidFill>
                  <a:srgbClr val="FF0066"/>
                </a:solidFill>
              </a:rPr>
              <a:t>男性を囲む４人が認知症の人</a:t>
            </a:r>
          </a:p>
        </p:txBody>
      </p:sp>
      <p:sp>
        <p:nvSpPr>
          <p:cNvPr id="43013" name="テキスト ボックス 2">
            <a:extLst>
              <a:ext uri="{FF2B5EF4-FFF2-40B4-BE49-F238E27FC236}">
                <a16:creationId xmlns:a16="http://schemas.microsoft.com/office/drawing/2014/main" id="{8C1EC604-7B17-47B4-D003-1426E87F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693414"/>
            <a:ext cx="4187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FF0066"/>
                </a:solidFill>
              </a:rPr>
              <a:t>スウェーデンで　　 藤原瑠美さん撮影</a:t>
            </a:r>
          </a:p>
        </p:txBody>
      </p:sp>
    </p:spTree>
    <p:extLst>
      <p:ext uri="{BB962C8B-B14F-4D97-AF65-F5344CB8AC3E}">
        <p14:creationId xmlns:p14="http://schemas.microsoft.com/office/powerpoint/2010/main" val="4195390827"/>
      </p:ext>
    </p:extLst>
  </p:cSld>
  <p:clrMapOvr>
    <a:masterClrMapping/>
  </p:clrMapOvr>
</p:sld>
</file>

<file path=ppt/theme/theme1.xml><?xml version="1.0" encoding="utf-8"?>
<a:theme xmlns:a="http://schemas.openxmlformats.org/drawingml/2006/main" name="22_サービス">
  <a:themeElements>
    <a:clrScheme name="メルヘン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サービ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サービス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1624</Words>
  <Application>Microsoft Office PowerPoint</Application>
  <PresentationFormat>画面に合わせる (16:9)</PresentationFormat>
  <Paragraphs>191</Paragraphs>
  <Slides>28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7" baseType="lpstr">
      <vt:lpstr>AR PＰＯＰ４B04</vt:lpstr>
      <vt:lpstr>AR PハイカラPOP体H04</vt:lpstr>
      <vt:lpstr>AR P教科書体M</vt:lpstr>
      <vt:lpstr>AR P明朝体U</vt:lpstr>
      <vt:lpstr>HGPSoeiKakugothicUB</vt:lpstr>
      <vt:lpstr>HGP創英角ﾎﾟｯﾌﾟ体</vt:lpstr>
      <vt:lpstr>HG丸ｺﾞｼｯｸM-PRO</vt:lpstr>
      <vt:lpstr>HG創英角ﾎﾟｯﾌﾟ体</vt:lpstr>
      <vt:lpstr>HG創英丸ﾎﾟｯﾌﾟ体</vt:lpstr>
      <vt:lpstr>Hiragino Kaku Gothic StdN W8</vt:lpstr>
      <vt:lpstr>ＭＳ Ｐゴシック</vt:lpstr>
      <vt:lpstr>ＭＳ 明朝</vt:lpstr>
      <vt:lpstr>游ゴシック</vt:lpstr>
      <vt:lpstr>Arial</vt:lpstr>
      <vt:lpstr>HGep011</vt:lpstr>
      <vt:lpstr>Lucida Sans Unicode</vt:lpstr>
      <vt:lpstr>Wingdings</vt:lpstr>
      <vt:lpstr>22_サービス</vt:lpstr>
      <vt:lpstr>ワークシート</vt:lpstr>
      <vt:lpstr>医療ジャーナリズムと　福祉ジャーナリズムと</vt:lpstr>
      <vt:lpstr>PowerPoint プレゼンテーション</vt:lpstr>
      <vt:lpstr>PowerPoint プレゼンテーション</vt:lpstr>
      <vt:lpstr>ゆき</vt:lpstr>
      <vt:lpstr>PowerPoint プレゼンテーション</vt:lpstr>
      <vt:lpstr>PowerPoint プレゼンテーション</vt:lpstr>
      <vt:lpstr>　   日本の人口は世界の２％足らず 精神科ベッドは世界の３７％ 空きベッドに認知症の人を⇒国際常識の対極にあるもの  </vt:lpstr>
      <vt:lpstr> たちはだかる、政治の壁 日本精神病院協会山崎会長のFacebookより</vt:lpstr>
      <vt:lpstr>ジャーナリストに不可欠な鳥の目 ……男性を囲む４人が認知症の人</vt:lpstr>
      <vt:lpstr>ジャーナリストに不可欠な歴史の目 　スウェーデンでも、１９７０年代は 認知症の人が精神病院で縛られていました</vt:lpstr>
      <vt:lpstr>診断は同じ「認知症」なのに、なぜ?</vt:lpstr>
      <vt:lpstr>PowerPoint プレゼンテーション</vt:lpstr>
      <vt:lpstr>ジャーナリストに不可欠な 疑う目</vt:lpstr>
      <vt:lpstr>ジャーナリストに不可欠な度胸</vt:lpstr>
      <vt:lpstr>１９８５年</vt:lpstr>
      <vt:lpstr> 「ノーマライゼーション思想」 生みの父バンクミケルセンさん 反ナチ運動で強制収容所へ その体験から</vt:lpstr>
      <vt:lpstr>言葉をつくる・言葉を退治する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えにしの会 ことはじめ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田端 美華</dc:creator>
  <cp:lastModifiedBy>由紀子 大熊</cp:lastModifiedBy>
  <cp:revision>82</cp:revision>
  <cp:lastPrinted>2024-07-21T14:11:07Z</cp:lastPrinted>
  <dcterms:created xsi:type="dcterms:W3CDTF">2023-10-28T07:59:20Z</dcterms:created>
  <dcterms:modified xsi:type="dcterms:W3CDTF">2024-07-21T14:42:31Z</dcterms:modified>
</cp:coreProperties>
</file>