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376" r:id="rId4"/>
    <p:sldId id="375" r:id="rId5"/>
    <p:sldId id="501" r:id="rId6"/>
    <p:sldId id="500" r:id="rId8"/>
    <p:sldId id="467" r:id="rId9"/>
    <p:sldId id="377" r:id="rId10"/>
    <p:sldId id="394" r:id="rId11"/>
    <p:sldId id="289" r:id="rId12"/>
    <p:sldId id="335" r:id="rId13"/>
    <p:sldId id="357" r:id="rId14"/>
    <p:sldId id="367" r:id="rId15"/>
    <p:sldId id="366" r:id="rId16"/>
    <p:sldId id="435" r:id="rId17"/>
    <p:sldId id="502" r:id="rId18"/>
    <p:sldId id="450" r:id="rId19"/>
    <p:sldId id="466" r:id="rId20"/>
    <p:sldId id="503" r:id="rId21"/>
    <p:sldId id="468" r:id="rId22"/>
    <p:sldId id="393" r:id="rId23"/>
    <p:sldId id="409" r:id="rId24"/>
    <p:sldId id="470" r:id="rId25"/>
    <p:sldId id="469" r:id="rId26"/>
    <p:sldId id="258" r:id="rId27"/>
    <p:sldId id="472" r:id="rId28"/>
    <p:sldId id="559" r:id="rId29"/>
    <p:sldId id="474" r:id="rId30"/>
    <p:sldId id="473" r:id="rId31"/>
    <p:sldId id="544" r:id="rId32"/>
    <p:sldId id="423" r:id="rId33"/>
    <p:sldId id="483" r:id="rId34"/>
    <p:sldId id="560" r:id="rId35"/>
    <p:sldId id="561" r:id="rId36"/>
    <p:sldId id="562" r:id="rId37"/>
    <p:sldId id="475" r:id="rId38"/>
    <p:sldId id="476" r:id="rId39"/>
    <p:sldId id="478" r:id="rId40"/>
    <p:sldId id="358" r:id="rId41"/>
    <p:sldId id="479" r:id="rId42"/>
    <p:sldId id="310" r:id="rId43"/>
    <p:sldId id="480" r:id="rId44"/>
    <p:sldId id="538" r:id="rId45"/>
    <p:sldId id="481" r:id="rId46"/>
    <p:sldId id="311" r:id="rId47"/>
    <p:sldId id="482" r:id="rId48"/>
    <p:sldId id="365" r:id="rId4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caac3b6b-6ce3-4b08-9e01-137870238c95}">
          <p14:sldIdLst>
            <p14:sldId id="256"/>
            <p14:sldId id="376"/>
            <p14:sldId id="375"/>
            <p14:sldId id="501"/>
            <p14:sldId id="500"/>
            <p14:sldId id="467"/>
            <p14:sldId id="377"/>
            <p14:sldId id="394"/>
            <p14:sldId id="289"/>
            <p14:sldId id="335"/>
            <p14:sldId id="357"/>
            <p14:sldId id="367"/>
            <p14:sldId id="366"/>
            <p14:sldId id="435"/>
            <p14:sldId id="502"/>
            <p14:sldId id="466"/>
            <p14:sldId id="503"/>
            <p14:sldId id="468"/>
            <p14:sldId id="393"/>
            <p14:sldId id="409"/>
            <p14:sldId id="470"/>
            <p14:sldId id="469"/>
            <p14:sldId id="258"/>
            <p14:sldId id="472"/>
            <p14:sldId id="559"/>
            <p14:sldId id="474"/>
            <p14:sldId id="473"/>
            <p14:sldId id="544"/>
            <p14:sldId id="423"/>
            <p14:sldId id="483"/>
            <p14:sldId id="475"/>
            <p14:sldId id="476"/>
            <p14:sldId id="478"/>
            <p14:sldId id="358"/>
            <p14:sldId id="479"/>
            <p14:sldId id="310"/>
            <p14:sldId id="480"/>
            <p14:sldId id="538"/>
            <p14:sldId id="481"/>
            <p14:sldId id="311"/>
            <p14:sldId id="482"/>
            <p14:sldId id="365"/>
            <p14:sldId id="450"/>
            <p14:sldId id="560"/>
            <p14:sldId id="561"/>
            <p14:sldId id="5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2" Type="http://schemas.openxmlformats.org/officeDocument/2006/relationships/tableStyles" Target="tableStyles.xml"/><Relationship Id="rId51" Type="http://schemas.openxmlformats.org/officeDocument/2006/relationships/viewProps" Target="viewProps.xml"/><Relationship Id="rId50" Type="http://schemas.openxmlformats.org/officeDocument/2006/relationships/presProps" Target="presProps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F93F1-D337-477A-B98A-83DE47DDB92A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EF2D7-A99A-4AC5-BC01-384F23EAC7CE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dirty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マスタ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kumimoji="1" lang="ja-JP" altLang="en-US" dirty="0"/>
              <a:t>マスタ テキストの書式設定</a:t>
            </a:r>
            <a:endParaRPr kumimoji="1" lang="ja-JP" altLang="en-US" dirty="0"/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  <a:endParaRPr kumimoji="1" lang="ja-JP" altLang="en-US" dirty="0"/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  <a:endParaRPr kumimoji="1" lang="ja-JP" altLang="en-US" dirty="0"/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  <a:endParaRPr kumimoji="1" lang="ja-JP" altLang="en-US" dirty="0"/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/>
              <a:t>マスタ テキストの書式設定</a:t>
            </a:r>
            <a:endParaRPr kumimoji="1" lang="ja-JP" altLang="en-US" dirty="0"/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  <a:endParaRPr kumimoji="1" lang="ja-JP" altLang="en-US" dirty="0"/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  <a:endParaRPr kumimoji="1" lang="ja-JP" altLang="en-US" dirty="0"/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  <a:endParaRPr kumimoji="1" lang="ja-JP" altLang="en-US" dirty="0"/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dirty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/>
              <a:t>マスタ テキストの書式設定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dirty="0"/>
              <a:t>マスタ テキストの書式設定</a:t>
            </a:r>
            <a:endParaRPr kumimoji="1" lang="ja-JP" altLang="en-US" dirty="0"/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  <a:endParaRPr kumimoji="1" lang="ja-JP" altLang="en-US" dirty="0"/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  <a:endParaRPr kumimoji="1" lang="ja-JP" altLang="en-US" dirty="0"/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  <a:endParaRPr kumimoji="1" lang="ja-JP" altLang="en-US" dirty="0"/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dirty="0"/>
              <a:t>マスタ テキストの書式設定</a:t>
            </a:r>
            <a:endParaRPr kumimoji="1" lang="ja-JP" altLang="en-US" dirty="0"/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  <a:endParaRPr kumimoji="1" lang="ja-JP" altLang="en-US" dirty="0"/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  <a:endParaRPr kumimoji="1" lang="ja-JP" altLang="en-US" dirty="0"/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  <a:endParaRPr kumimoji="1" lang="ja-JP" altLang="en-US" dirty="0"/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dirty="0"/>
              <a:t>マスタ テキストの書式設定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dirty="0"/>
              <a:t>マスタ テキストの書式設定</a:t>
            </a:r>
            <a:endParaRPr kumimoji="1" lang="ja-JP" altLang="en-US" dirty="0"/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  <a:endParaRPr kumimoji="1" lang="ja-JP" altLang="en-US" dirty="0"/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  <a:endParaRPr kumimoji="1" lang="ja-JP" altLang="en-US" dirty="0"/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  <a:endParaRPr kumimoji="1" lang="ja-JP" altLang="en-US" dirty="0"/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dirty="0"/>
              <a:t>マスタ テキストの書式設定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dirty="0"/>
              <a:t>マスタ テキストの書式設定</a:t>
            </a:r>
            <a:endParaRPr kumimoji="1" lang="ja-JP" altLang="en-US" dirty="0"/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  <a:endParaRPr kumimoji="1" lang="ja-JP" altLang="en-US" dirty="0"/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  <a:endParaRPr kumimoji="1" lang="ja-JP" altLang="en-US" dirty="0"/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  <a:endParaRPr kumimoji="1" lang="ja-JP" altLang="en-US" dirty="0"/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  <a:endParaRPr kumimoji="1"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dirty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dirty="0"/>
              <a:t>マスタ テキストの書式設定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dirty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dirty="0"/>
              <a:t>マスタ テキストの書式設定</a:t>
            </a:r>
            <a:endParaRPr kumimoji="1" lang="ja-JP" altLang="en-US" dirty="0"/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  <a:endParaRPr kumimoji="1" lang="ja-JP" altLang="en-US" dirty="0"/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  <a:endParaRPr kumimoji="1" lang="ja-JP" altLang="en-US" dirty="0"/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  <a:endParaRPr kumimoji="1" lang="ja-JP" altLang="en-US" dirty="0"/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 テキストの書式設定</a:t>
            </a:r>
            <a:endParaRPr kumimoji="1" lang="ja-JP" altLang="en-US" dirty="0"/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  <a:endParaRPr kumimoji="1" lang="ja-JP" altLang="en-US" dirty="0"/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  <a:endParaRPr kumimoji="1" lang="ja-JP" altLang="en-US" dirty="0"/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  <a:endParaRPr kumimoji="1" lang="ja-JP" altLang="en-US" dirty="0"/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prtimes.jp/main/html/rd/p/000000003.000083817.html" TargetMode="Externa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prtimes.jp/main/html/rd/p/000000003.000083817.html" TargetMode="Externa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://www.yuki-enishi.com/yonaoshi/20030514.pdf" TargetMode="External"/><Relationship Id="rId1" Type="http://schemas.openxmlformats.org/officeDocument/2006/relationships/hyperlink" Target="http://www.yuki-enishi.com/accident/accident-01.html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://www.yuki-enishi.com/medical/medical-02.html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hyperlink" Target="http://www.yuki-enishi.com/thesis/04.h.ikegami-00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hyperlink" Target="https://www.library.metro.tokyo.lg.jp/search/research_guide/health_medical/" TargetMode="External"/><Relationship Id="rId1" Type="http://schemas.openxmlformats.org/officeDocument/2006/relationships/hyperlink" Target="https://kanjatosho.jp/the_list.html" TargetMode="Externa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hyperlink" Target="https://osaka.hosp.go.jp/incho/jyohousitu/index.html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hyperlink" Target="http://www.yuki-enishi.com/challenger-d/challenger-d35.htm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hyperlink" Target="http://www.yuki-enishi.com/kaiho/kaiho-16.html" TargetMode="External"/><Relationship Id="rId1" Type="http://schemas.openxmlformats.org/officeDocument/2006/relationships/hyperlink" Target="http://www.yuki-enishi.com/kaiho/kaiho-26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://www.yuki-enishi.com/yonaoshi/20010601.pdf" TargetMode="External"/><Relationship Id="rId1" Type="http://schemas.openxmlformats.org/officeDocument/2006/relationships/hyperlink" Target="http://www.yuki-enishi.com/yonaoshi/20020417.pd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://www.yuki-enishi.com/yonaoshi/20031112.pdf" TargetMode="External"/><Relationship Id="rId1" Type="http://schemas.openxmlformats.org/officeDocument/2006/relationships/hyperlink" Target="http://www.yuki-enishi.com/yuki/yuki-front-14.pdf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://www.yuki-enishi.com/challenger-d/challenger-gougai.html&#13;" TargetMode="External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nursing.osakafu-u.ac.jp/center/cerry/" TargetMode="External"/><Relationship Id="rId3" Type="http://schemas.openxmlformats.org/officeDocument/2006/relationships/hyperlink" Target="https://www.library.pref.tottori.jp/health/cat2/post-4.html" TargetMode="External"/><Relationship Id="rId2" Type="http://schemas.openxmlformats.org/officeDocument/2006/relationships/hyperlink" Target="https://www.library.metro.tokyo.lg.jp/search/research_guide/health_medical/toubyouki/" TargetMode="External"/><Relationship Id="rId1" Type="http://schemas.openxmlformats.org/officeDocument/2006/relationships/hyperlink" Target="http://www.my-cancer.net/hoshino_paramedica/" TargetMode="External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hyperlink" Target="http://www.yuki-enishi.com/challenger-d/challenger-d38.html&#13;" TargetMode="Externa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hyperlink" Target="https://dousuru-boks.org/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dousuru-boks.org/aya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66800" y="1056005"/>
            <a:ext cx="9601200" cy="1910715"/>
          </a:xfrm>
        </p:spPr>
        <p:txBody>
          <a:bodyPr>
            <a:normAutofit/>
          </a:bodyPr>
          <a:lstStyle/>
          <a:p>
            <a:r>
              <a:rPr lang="ja-JP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400000000000000" charset="-128"/>
                <a:ea typeface="HG丸ｺﾞｼｯｸM-PRO" panose="020F0400000000000000" charset="-128"/>
                <a:cs typeface="HG丸ｺﾞｼｯｸM-PRO" panose="020F0400000000000000" charset="-128"/>
              </a:rPr>
              <a:t>患者の経験と</a:t>
            </a:r>
            <a:br>
              <a:rPr lang="ja-JP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400000000000000" charset="-128"/>
                <a:ea typeface="HG丸ｺﾞｼｯｸM-PRO" panose="020F0400000000000000" charset="-128"/>
                <a:cs typeface="HG丸ｺﾞｼｯｸM-PRO" panose="020F0400000000000000" charset="-128"/>
              </a:rPr>
            </a:br>
            <a:r>
              <a:rPr lang="ja-JP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400000000000000" charset="-128"/>
                <a:ea typeface="HG丸ｺﾞｼｯｸM-PRO" panose="020F0400000000000000" charset="-128"/>
                <a:cs typeface="HG丸ｺﾞｼｯｸM-PRO" panose="020F0400000000000000" charset="-128"/>
              </a:rPr>
              <a:t>「えにし」から学んだこと</a:t>
            </a:r>
            <a:endParaRPr lang="ja-JP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丸ｺﾞｼｯｸM-PRO" panose="020F0400000000000000" charset="-128"/>
              <a:ea typeface="HG丸ｺﾞｼｯｸM-PRO" panose="020F0400000000000000" charset="-128"/>
              <a:cs typeface="HG丸ｺﾞｼｯｸM-PRO" panose="020F040000000000000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4223385"/>
            <a:ext cx="9144000" cy="1716405"/>
          </a:xfrm>
        </p:spPr>
        <p:txBody>
          <a:bodyPr>
            <a:normAutofit/>
          </a:bodyPr>
          <a:lstStyle/>
          <a:p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どうする</a:t>
            </a:r>
            <a:r>
              <a:rPr lang="en-US" altLang="ja-JP" sz="280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BOKS</a:t>
            </a:r>
            <a:endParaRPr lang="en-US" altLang="ja-JP" sz="2800">
              <a:latin typeface="UD デジタル 教科書体 N-R" panose="02020400000000000000" charset="-128"/>
              <a:ea typeface="UD デジタル 教科書体 N-R" panose="02020400000000000000" charset="-128"/>
              <a:cs typeface="UD デジタル 教科書体 N-R" panose="02020400000000000000" charset="-128"/>
            </a:endParaRPr>
          </a:p>
          <a:p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えにしのホームページ更新係</a:t>
            </a:r>
            <a:endParaRPr lang="en-US" altLang="ja-JP" sz="2800">
              <a:latin typeface="UD デジタル 教科書体 N-R" panose="02020400000000000000" charset="-128"/>
              <a:ea typeface="UD デジタル 教科書体 N-R" panose="02020400000000000000" charset="-128"/>
              <a:cs typeface="UD デジタル 教科書体 N-R" panose="02020400000000000000" charset="-128"/>
            </a:endParaRPr>
          </a:p>
          <a:p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池上英隆</a:t>
            </a:r>
            <a:endParaRPr lang="ja-JP" altLang="en-US" sz="2800">
              <a:latin typeface="UD デジタル 教科書体 N-R" panose="02020400000000000000" charset="-128"/>
              <a:ea typeface="UD デジタル 教科書体 N-R" panose="02020400000000000000" charset="-128"/>
              <a:cs typeface="UD デジタル 教科書体 N-R" panose="02020400000000000000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  <a:sym typeface="+mn-ea"/>
              </a:rPr>
              <a:t>困ったこと～高校生活編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  <p:sp>
        <p:nvSpPr>
          <p:cNvPr id="3" name="コンテンツプレースホルダ 2"/>
          <p:cNvSpPr>
            <a:spLocks noGrp="1"/>
          </p:cNvSpPr>
          <p:nvPr>
            <p:ph idx="1"/>
          </p:nvPr>
        </p:nvSpPr>
        <p:spPr>
          <a:xfrm>
            <a:off x="838200" y="1397000"/>
            <a:ext cx="10515600" cy="5347970"/>
          </a:xfrm>
        </p:spPr>
        <p:txBody>
          <a:bodyPr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ja-JP" altLang="en-US" sz="3200" dirty="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受験はどうなるか？</a:t>
            </a:r>
            <a:br>
              <a:rPr lang="ja-JP" altLang="en-US" dirty="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</a:br>
            <a:r>
              <a:rPr lang="en-US" altLang="ja-JP" dirty="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…</a:t>
            </a:r>
            <a:r>
              <a:rPr lang="ja-JP" altLang="en-US" dirty="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塾や予備校（通っていたがほとんど休んだ）</a:t>
            </a:r>
            <a:br>
              <a:rPr lang="ja-JP" altLang="en-US" dirty="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</a:br>
            <a:r>
              <a:rPr lang="en-US" altLang="ja-JP" dirty="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…</a:t>
            </a:r>
            <a:r>
              <a:rPr lang="ja-JP" altLang="en-US" dirty="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起きていて勉強できる体調かどうか（〇）</a:t>
            </a:r>
            <a:br>
              <a:rPr lang="ja-JP" altLang="en-US" dirty="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</a:br>
            <a:r>
              <a:rPr lang="en-US" altLang="ja-JP" dirty="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…</a:t>
            </a:r>
            <a:r>
              <a:rPr lang="ja-JP" altLang="en-US" dirty="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当日受験可能かどうか（担当医師が無理やり行かせてくれた）</a:t>
            </a:r>
            <a:endParaRPr lang="ja-JP" altLang="en-US" dirty="0">
              <a:latin typeface="UD デジタル 教科書体 N-R" panose="02020400000000000000" charset="-128"/>
              <a:ea typeface="UD デジタル 教科書体 N-R" panose="02020400000000000000" charset="-128"/>
              <a:cs typeface="UD デジタル 教科書体 N-R" panose="02020400000000000000" charset="-128"/>
            </a:endParaRPr>
          </a:p>
          <a:p>
            <a:pPr fontAlgn="auto">
              <a:lnSpc>
                <a:spcPct val="100000"/>
              </a:lnSpc>
            </a:pPr>
            <a:endParaRPr lang="ja-JP" altLang="en-US" dirty="0">
              <a:latin typeface="UD デジタル 教科書体 N-R" panose="02020400000000000000" charset="-128"/>
              <a:ea typeface="UD デジタル 教科書体 N-R" panose="02020400000000000000" charset="-128"/>
              <a:cs typeface="UD デジタル 教科書体 N-R" panose="02020400000000000000" charset="-128"/>
            </a:endParaRPr>
          </a:p>
          <a:p>
            <a:pPr fontAlgn="auto">
              <a:lnSpc>
                <a:spcPct val="100000"/>
              </a:lnSpc>
            </a:pPr>
            <a:r>
              <a:rPr lang="ja-JP" altLang="en-US" sz="3200" dirty="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  <a:sym typeface="+mn-ea"/>
              </a:rPr>
              <a:t>経済的な負担</a:t>
            </a:r>
            <a:br>
              <a:rPr lang="ja-JP" altLang="en-US" dirty="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  <a:sym typeface="+mn-ea"/>
              </a:rPr>
            </a:br>
            <a:r>
              <a:rPr lang="en-US" altLang="ja-JP" dirty="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  <a:sym typeface="+mn-ea"/>
              </a:rPr>
              <a:t>…</a:t>
            </a:r>
            <a:r>
              <a:rPr lang="ja-JP" altLang="en-US" dirty="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  <a:sym typeface="+mn-ea"/>
              </a:rPr>
              <a:t>小児慢性特定疾患制度：</a:t>
            </a:r>
            <a:r>
              <a:rPr lang="en-US" altLang="ja-JP" dirty="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  <a:sym typeface="+mn-ea"/>
              </a:rPr>
              <a:t>18</a:t>
            </a:r>
            <a:r>
              <a:rPr lang="ja-JP" altLang="en-US" dirty="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  <a:sym typeface="+mn-ea"/>
              </a:rPr>
              <a:t>歳（</a:t>
            </a:r>
            <a:r>
              <a:rPr lang="en-US" altLang="ja-JP" dirty="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  <a:sym typeface="+mn-ea"/>
              </a:rPr>
              <a:t>20</a:t>
            </a:r>
            <a:r>
              <a:rPr lang="ja-JP" altLang="en-US" dirty="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  <a:sym typeface="+mn-ea"/>
              </a:rPr>
              <a:t>歳）までは補助がでるが、その後は出ない。</a:t>
            </a:r>
            <a:br>
              <a:rPr lang="ja-JP" altLang="en-US" dirty="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  <a:sym typeface="+mn-ea"/>
              </a:rPr>
            </a:br>
            <a:r>
              <a:rPr lang="en-US" altLang="ja-JP" dirty="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  <a:sym typeface="+mn-ea"/>
              </a:rPr>
              <a:t>…</a:t>
            </a:r>
            <a:r>
              <a:rPr lang="ja-JP" altLang="en-US" dirty="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  <a:sym typeface="+mn-ea"/>
              </a:rPr>
              <a:t>月</a:t>
            </a:r>
            <a:r>
              <a:rPr lang="en-US" altLang="ja-JP" dirty="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  <a:sym typeface="+mn-ea"/>
              </a:rPr>
              <a:t>2</a:t>
            </a:r>
            <a:r>
              <a:rPr lang="ja-JP" altLang="en-US" dirty="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  <a:sym typeface="+mn-ea"/>
              </a:rPr>
              <a:t>～</a:t>
            </a:r>
            <a:r>
              <a:rPr lang="en-US" altLang="ja-JP" dirty="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  <a:sym typeface="+mn-ea"/>
              </a:rPr>
              <a:t>3</a:t>
            </a:r>
            <a:r>
              <a:rPr lang="ja-JP" altLang="en-US" dirty="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  <a:sym typeface="+mn-ea"/>
              </a:rPr>
              <a:t>万円程度（特に免疫抑制剤が高価）</a:t>
            </a:r>
            <a:br>
              <a:rPr lang="ja-JP" altLang="en-US" dirty="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  <a:sym typeface="+mn-ea"/>
              </a:rPr>
            </a:br>
            <a:r>
              <a:rPr lang="en-US" altLang="ja-JP" dirty="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  <a:sym typeface="+mn-ea"/>
              </a:rPr>
              <a:t>…</a:t>
            </a:r>
            <a:r>
              <a:rPr lang="ja-JP" altLang="en-US" dirty="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  <a:sym typeface="+mn-ea"/>
              </a:rPr>
              <a:t>難病法制定：</a:t>
            </a:r>
            <a:r>
              <a:rPr lang="en-US" altLang="ja-JP" dirty="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  <a:sym typeface="+mn-ea"/>
              </a:rPr>
              <a:t>2015</a:t>
            </a:r>
            <a:r>
              <a:rPr lang="ja-JP" altLang="en-US" dirty="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  <a:sym typeface="+mn-ea"/>
              </a:rPr>
              <a:t>年から。難病指定されて補助が出るようになった。現在は上限月</a:t>
            </a:r>
            <a:r>
              <a:rPr lang="en-US" altLang="ja-JP" dirty="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  <a:sym typeface="+mn-ea"/>
              </a:rPr>
              <a:t>1</a:t>
            </a:r>
            <a:r>
              <a:rPr lang="ja-JP" altLang="en-US" dirty="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  <a:sym typeface="+mn-ea"/>
              </a:rPr>
              <a:t>万円。</a:t>
            </a:r>
            <a:endParaRPr lang="ja-JP" altLang="en-US" dirty="0">
              <a:latin typeface="UD デジタル 教科書体 N-R" panose="02020400000000000000" charset="-128"/>
              <a:ea typeface="UD デジタル 教科書体 N-R" panose="02020400000000000000" charset="-128"/>
              <a:cs typeface="UD デジタル 教科書体 N-R" panose="02020400000000000000" charset="-128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  <a:sym typeface="+mn-ea"/>
              </a:rPr>
              <a:t>困ったこと～高校生活編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  <p:sp>
        <p:nvSpPr>
          <p:cNvPr id="3" name="コンテンツプレースホルダ 2"/>
          <p:cNvSpPr>
            <a:spLocks noGrp="1"/>
          </p:cNvSpPr>
          <p:nvPr>
            <p:ph idx="1"/>
          </p:nvPr>
        </p:nvSpPr>
        <p:spPr>
          <a:xfrm>
            <a:off x="838200" y="1396999"/>
            <a:ext cx="10515600" cy="4213225"/>
          </a:xfrm>
        </p:spPr>
        <p:txBody>
          <a:bodyPr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ja-JP" altLang="en-US" sz="3200" dirty="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  <a:sym typeface="+mn-ea"/>
              </a:rPr>
              <a:t>その他</a:t>
            </a:r>
            <a:br>
              <a:rPr lang="ja-JP" altLang="en-US" dirty="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  <a:sym typeface="+mn-ea"/>
              </a:rPr>
            </a:br>
            <a:r>
              <a:rPr lang="en-US" altLang="ja-JP" dirty="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  <a:sym typeface="+mn-ea"/>
              </a:rPr>
              <a:t>…</a:t>
            </a:r>
            <a:r>
              <a:rPr lang="ja-JP" altLang="en-US" dirty="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  <a:sym typeface="+mn-ea"/>
              </a:rPr>
              <a:t>家族への負担</a:t>
            </a:r>
            <a:br>
              <a:rPr lang="ja-JP" altLang="en-US" dirty="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  <a:sym typeface="+mn-ea"/>
              </a:rPr>
            </a:br>
            <a:r>
              <a:rPr lang="en-US" altLang="ja-JP" dirty="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  <a:sym typeface="+mn-ea"/>
              </a:rPr>
              <a:t>…</a:t>
            </a:r>
            <a:r>
              <a:rPr lang="ja-JP" altLang="en-US" dirty="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  <a:sym typeface="+mn-ea"/>
              </a:rPr>
              <a:t>もっと先のことへの不安（就職など）</a:t>
            </a:r>
            <a:br>
              <a:rPr lang="ja-JP" altLang="en-US" dirty="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  <a:sym typeface="+mn-ea"/>
              </a:rPr>
            </a:br>
            <a:r>
              <a:rPr lang="en-US" altLang="ja-JP" dirty="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  <a:sym typeface="+mn-ea"/>
              </a:rPr>
              <a:t>…</a:t>
            </a:r>
            <a:r>
              <a:rPr lang="ja-JP" altLang="en-US" dirty="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将来何が困るのかわからないのが困る</a:t>
            </a:r>
            <a:br>
              <a:rPr lang="ja-JP" altLang="en-US" dirty="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</a:br>
            <a:r>
              <a:rPr lang="en-US" altLang="ja-JP" dirty="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…</a:t>
            </a:r>
            <a:r>
              <a:rPr lang="ja-JP" altLang="en-US" dirty="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そもそも今現在の困っていることも自覚できない</a:t>
            </a:r>
            <a:br>
              <a:rPr lang="en-US" altLang="ja-JP" dirty="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</a:br>
            <a:r>
              <a:rPr lang="ja-JP" altLang="en-US" dirty="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（甘く見積もってしまう）</a:t>
            </a:r>
            <a:endParaRPr lang="ja-JP" altLang="en-US" dirty="0">
              <a:latin typeface="UD デジタル 教科書体 N-R" panose="02020400000000000000" charset="-128"/>
              <a:ea typeface="UD デジタル 教科書体 N-R" panose="02020400000000000000" charset="-128"/>
              <a:cs typeface="UD デジタル 教科書体 N-R" panose="02020400000000000000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6" name="コンテンツプレースホルダ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365125"/>
            <a:ext cx="9716770" cy="5695950"/>
          </a:xfrm>
          <a:prstGeom prst="rect">
            <a:avLst/>
          </a:prstGeom>
        </p:spPr>
      </p:pic>
      <p:sp>
        <p:nvSpPr>
          <p:cNvPr id="7" name="テキストボックス 6"/>
          <p:cNvSpPr txBox="1"/>
          <p:nvPr/>
        </p:nvSpPr>
        <p:spPr>
          <a:xfrm>
            <a:off x="1569085" y="6061710"/>
            <a:ext cx="7548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ja-JP" altLang="en-US" sz="2000">
                <a:latin typeface="UD デジタル 教科書体 N-R" panose="02020400000000000000" charset="-128"/>
                <a:ea typeface="UD デジタル 教科書体 N-R" panose="02020400000000000000" charset="-128"/>
              </a:rPr>
              <a:t>ポケットサポート　より</a:t>
            </a:r>
            <a:endParaRPr lang="ja-JP" altLang="en-US" sz="200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 algn="l"/>
            <a:r>
              <a:rPr lang="ja-JP" altLang="en-US" sz="2000">
                <a:latin typeface="UD デジタル 教科書体 N-R" panose="02020400000000000000" charset="-128"/>
                <a:ea typeface="UD デジタル 教科書体 N-R" panose="02020400000000000000" charset="-128"/>
                <a:hlinkClick r:id="rId2" tooltip="" action="ppaction://hlinkfile"/>
              </a:rPr>
              <a:t>https://prtimes.jp/main/html/rd/p/000000003.000083817.html</a:t>
            </a:r>
            <a:endParaRPr lang="ja-JP" altLang="en-US" sz="200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  <p:sp>
        <p:nvSpPr>
          <p:cNvPr id="3" name="楕円 2"/>
          <p:cNvSpPr/>
          <p:nvPr/>
        </p:nvSpPr>
        <p:spPr>
          <a:xfrm>
            <a:off x="7461885" y="4380230"/>
            <a:ext cx="4194810" cy="125920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ja-JP" altLang="en-US"/>
              <a:t>「ポケットサポート」は病気の子どもたちのサポートをする</a:t>
            </a:r>
            <a:r>
              <a:rPr lang="en-US" altLang="ja-JP"/>
              <a:t>NPO</a:t>
            </a:r>
            <a:r>
              <a:rPr lang="ja-JP" altLang="en-US"/>
              <a:t>で、代表が同じ病気</a:t>
            </a:r>
            <a:endParaRPr lang="ja-JP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コンテンツプレースホルダ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365125"/>
            <a:ext cx="9752965" cy="5696585"/>
          </a:xfrm>
          <a:prstGeom prst="rect">
            <a:avLst/>
          </a:prstGeom>
        </p:spPr>
      </p:pic>
      <p:sp>
        <p:nvSpPr>
          <p:cNvPr id="5" name="テキストボックス 4"/>
          <p:cNvSpPr txBox="1"/>
          <p:nvPr/>
        </p:nvSpPr>
        <p:spPr>
          <a:xfrm>
            <a:off x="1569085" y="6061710"/>
            <a:ext cx="7548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ja-JP" altLang="en-US" sz="2000">
                <a:latin typeface="UD デジタル 教科書体 N-R" panose="02020400000000000000" charset="-128"/>
                <a:ea typeface="UD デジタル 教科書体 N-R" panose="02020400000000000000" charset="-128"/>
              </a:rPr>
              <a:t>ポケットサポート　より</a:t>
            </a:r>
            <a:endParaRPr lang="ja-JP" altLang="en-US" sz="200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 algn="l"/>
            <a:r>
              <a:rPr lang="ja-JP" altLang="en-US" sz="2000">
                <a:latin typeface="UD デジタル 教科書体 N-R" panose="02020400000000000000" charset="-128"/>
                <a:ea typeface="UD デジタル 教科書体 N-R" panose="02020400000000000000" charset="-128"/>
                <a:hlinkClick r:id="rId2" tooltip="" action="ppaction://hlinkfile"/>
              </a:rPr>
              <a:t>https://prtimes.jp/main/html/rd/p/000000003.000083817.html</a:t>
            </a:r>
            <a:endParaRPr lang="ja-JP" altLang="en-US" sz="200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  <a:sym typeface="+mn-ea"/>
              </a:rPr>
              <a:t>困ったこと～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大学生活編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  <p:sp>
        <p:nvSpPr>
          <p:cNvPr id="3" name="コンテンツプレースホルダ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休学する方法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半年単位でしか休学できず、学期途中で休学できなかった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知っている人がいない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同級生は先の学年へ、サークル活動なども体調的にできず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就職活動（医療系、</a:t>
            </a:r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</a:rPr>
              <a:t>MSW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など）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体調的に無理かな</a:t>
            </a:r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</a:rPr>
              <a:t>…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とあきらめ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</a:rPr>
              <a:t>→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資格取得を目指して専門学校へ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療養中にしたこと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  <p:sp>
        <p:nvSpPr>
          <p:cNvPr id="3" name="コンテンツプレースホルダ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資格をたくさん取った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社会福祉士、医療事務、診療情報管理士、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福祉住環境コーディネーター、ファイナンシャルプランナー、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メンタルヘルス・マネジメント検定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勉強した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最初に入院したときはちょうど高３だったので受験勉強を病院で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大学時代は英語やパソコンなど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  <a:sym typeface="+mn-ea"/>
              </a:rPr>
              <a:t>困ったこと～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就職活動編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  <p:sp>
        <p:nvSpPr>
          <p:cNvPr id="3" name="コンテンツプレースホルダ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「新卒」でなかった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病気のことを話すかどうか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月</a:t>
            </a:r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</a:rPr>
              <a:t>1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回は通院が必要なので、話す必要はあるが</a:t>
            </a:r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</a:rPr>
              <a:t>…</a:t>
            </a:r>
            <a:b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再発したときの不安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仕事を休めるか、復帰できるか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やりたい仕事</a:t>
            </a:r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</a:rPr>
              <a:t>vs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できる仕事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  <a:sym typeface="+mn-ea"/>
              </a:rPr>
              <a:t>困ったこと～仕事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編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  <p:sp>
        <p:nvSpPr>
          <p:cNvPr id="3" name="コンテンツプレースホルダ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病気のことは伝えてはいたが、特に配慮はなし。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（不都合があったわけでもないですが）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午後からの仕事なので、通院は午前中に行けた。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再発したとき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ベテランのアルバイトに任せて、メール等で指示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給料は元々歩合制なので、金額が減っただけ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よかったことは・・・？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  <p:sp>
        <p:nvSpPr>
          <p:cNvPr id="3" name="コンテンツプレースホルダ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「病気になってよかった」とはまだ言える境地にない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不幸とも思わないが、病気のない人生は体験してみたい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97575"/>
          </a:xfrm>
        </p:spPr>
        <p:txBody>
          <a:bodyPr/>
          <a:p>
            <a:pPr algn="ctr"/>
            <a:r>
              <a:rPr lang="ja-JP" altLang="en-US" sz="6000">
                <a:latin typeface="UD デジタル 教科書体 N-R" panose="02020400000000000000" charset="-128"/>
                <a:ea typeface="UD デジタル 教科書体 N-R" panose="02020400000000000000" charset="-128"/>
              </a:rPr>
              <a:t>困ったこと～解決編</a:t>
            </a:r>
            <a:endParaRPr lang="ja-JP" altLang="en-US" sz="600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目次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  <p:sp>
        <p:nvSpPr>
          <p:cNvPr id="3" name="コンテンツプレースホルダ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自己紹介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病気と困ったこと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困ったことと解決法（えにしの方のヒントから）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どうする</a:t>
            </a:r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</a:rPr>
              <a:t>boks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の活動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自分の病気のことを知る？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  <p:sp>
        <p:nvSpPr>
          <p:cNvPr id="3" name="コンテンツプレースホルダ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buFont typeface="Wingdings" panose="05000000000000000000" charset="0"/>
              <a:buChar char=""/>
            </a:pPr>
            <a:r>
              <a:rPr lang="ja-JP" altLang="en-US" sz="3200">
                <a:latin typeface="UD デジタル 教科書体 N-R" panose="02020400000000000000" charset="-128"/>
                <a:ea typeface="UD デジタル 教科書体 N-R" panose="02020400000000000000" charset="-128"/>
              </a:rPr>
              <a:t>勝村久司さん「レセプト開示」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</a:rPr>
              <a:t>→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今では多くの病院で領収書と明細書両方をもらえるように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  <a:hlinkClick r:id="rId1" tooltip=""/>
              </a:rPr>
              <a:t>http://www.yuki-enishi.com/accident/accident-01.html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 marL="0" indent="0">
              <a:buNone/>
            </a:pP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>
              <a:buFont typeface="Wingdings" panose="05000000000000000000" charset="0"/>
              <a:buChar char=""/>
            </a:pPr>
            <a:r>
              <a:rPr lang="ja-JP" altLang="en-US" sz="3200">
                <a:latin typeface="UD デジタル 教科書体 N-R" panose="02020400000000000000" charset="-128"/>
                <a:ea typeface="UD デジタル 教科書体 N-R" panose="02020400000000000000" charset="-128"/>
              </a:rPr>
              <a:t>大石佳代子さん「オープンカルテ」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</a:rPr>
              <a:t>→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患者もカルテを共有できれば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  <a:hlinkClick r:id="rId2" tooltip=""/>
              </a:rPr>
              <a:t>http://www.yuki-enishi.com/yonaoshi/20030514.pdf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治療について知る？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  <p:sp>
        <p:nvSpPr>
          <p:cNvPr id="3" name="コンテンツプレースホル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09495"/>
          </a:xfrm>
        </p:spPr>
        <p:txBody>
          <a:bodyPr/>
          <a:p>
            <a:pPr>
              <a:lnSpc>
                <a:spcPct val="100000"/>
              </a:lnSpc>
              <a:buFont typeface="Wingdings" panose="05000000000000000000" charset="0"/>
              <a:buChar char=""/>
            </a:pPr>
            <a:r>
              <a:rPr lang="ja-JP" altLang="en-US" sz="3200">
                <a:latin typeface="UD デジタル 教科書体 N-R" panose="02020400000000000000" charset="-128"/>
                <a:ea typeface="UD デジタル 教科書体 N-R" panose="02020400000000000000" charset="-128"/>
              </a:rPr>
              <a:t>浜六郎さん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（医薬ビジランスセンター）「添付文書」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  <a:hlinkClick r:id="rId1" tooltip=""/>
              </a:rPr>
              <a:t>http://www.yuki-enishi.com/medical/medical-02.html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薬には添付文書がある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薬剤師でなくても簡単に検索できる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「ジキルとハイド薬」のステロイド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治療について知る？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  <p:sp>
        <p:nvSpPr>
          <p:cNvPr id="3" name="コンテンツプレースホル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74695"/>
          </a:xfrm>
        </p:spPr>
        <p:txBody>
          <a:bodyPr/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専門家に聞くのがいちばん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医師、薬剤師、看護師、ソーシャルワーカーなど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コミュニケーション問題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ピアサポート、セルフヘルプ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自分で調べる方法は・・・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患者図書室、闘病記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患者とのコミュニケーション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  <p:pic>
        <p:nvPicPr>
          <p:cNvPr id="5" name="コンテンツプレースホルダ 4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488430" y="2940050"/>
            <a:ext cx="5181600" cy="3488055"/>
          </a:xfrm>
          <a:prstGeom prst="rect">
            <a:avLst/>
          </a:prstGeom>
        </p:spPr>
      </p:pic>
      <p:sp>
        <p:nvSpPr>
          <p:cNvPr id="7" name="テキストボックス 6"/>
          <p:cNvSpPr txBox="1"/>
          <p:nvPr/>
        </p:nvSpPr>
        <p:spPr>
          <a:xfrm>
            <a:off x="662940" y="1419860"/>
            <a:ext cx="459613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  <a:t>おじいちゃんの担当医</a:t>
            </a:r>
            <a:endParaRPr lang="ja-JP" altLang="en-US" sz="280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sz="280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  <a:t>ピカチュウナースさん</a:t>
            </a:r>
            <a:endParaRPr lang="ja-JP" altLang="en-US" sz="280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患者とのコミュニケーション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  <p:sp>
        <p:nvSpPr>
          <p:cNvPr id="7" name="テキストボックス 6"/>
          <p:cNvSpPr txBox="1"/>
          <p:nvPr/>
        </p:nvSpPr>
        <p:spPr>
          <a:xfrm>
            <a:off x="662940" y="1419860"/>
            <a:ext cx="1069149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  <a:sym typeface="+mn-ea"/>
              </a:rPr>
              <a:t>カルテ、看護記録の共有</a:t>
            </a:r>
            <a:endParaRPr lang="ja-JP" altLang="en-US" sz="280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sz="280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  <a:t>病気以外の話</a:t>
            </a:r>
            <a:b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  <a:t>看護師さん自身の話（自己開示）</a:t>
            </a:r>
            <a:endParaRPr lang="ja-JP" altLang="en-US" sz="280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sz="280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  <a:t>専門家間の連携</a:t>
            </a:r>
            <a:b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  <a:t>医師・看護師・薬剤師・ＭＳＷなどの医療関係者</a:t>
            </a:r>
            <a:b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  <a:t>教師などの学校関係者</a:t>
            </a:r>
            <a:b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  <a:t>病院の中と外での連携</a:t>
            </a:r>
            <a:b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  <a:t>民間企業やＮＰＯも</a:t>
            </a:r>
            <a:endParaRPr lang="ja-JP" altLang="en-US" sz="280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患者図書室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  <p:sp>
        <p:nvSpPr>
          <p:cNvPr id="7" name="テキストボックス 6"/>
          <p:cNvSpPr txBox="1"/>
          <p:nvPr/>
        </p:nvSpPr>
        <p:spPr>
          <a:xfrm>
            <a:off x="662940" y="1419860"/>
            <a:ext cx="1069149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  <a:t>患者自身が医療情報を書籍などから得るための場所</a:t>
            </a:r>
            <a:endParaRPr lang="ja-JP" altLang="en-US" sz="280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sz="280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  <a:t>阪大時代の卒業論文のテーマ</a:t>
            </a:r>
            <a:b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  <a:hlinkClick r:id="rId1" tooltip=""/>
              </a:rPr>
              <a:t>http://www.yuki-enishi.com/thesis/04.h.ikegami-00.html</a:t>
            </a:r>
            <a:endParaRPr lang="ja-JP" altLang="en-US" sz="280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sz="280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  <a:t>京都南病院の司書さん（山室眞知子さん）が、医学図書館を患者にも開放したのがきっかけ。</a:t>
            </a:r>
            <a:endParaRPr lang="ja-JP" altLang="en-US" sz="280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患者図書室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  <p:sp>
        <p:nvSpPr>
          <p:cNvPr id="7" name="テキストボックス 6"/>
          <p:cNvSpPr txBox="1"/>
          <p:nvPr/>
        </p:nvSpPr>
        <p:spPr>
          <a:xfrm>
            <a:off x="662940" y="1419860"/>
            <a:ext cx="1069149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800">
                <a:latin typeface="UD デジタル 教科書体 N-R" panose="02020400000000000000" charset="-128"/>
                <a:ea typeface="UD デジタル 教科書体 N-R" panose="02020400000000000000" charset="-128"/>
              </a:rPr>
              <a:t>2000</a:t>
            </a: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  <a:t>年代ごろから全国に広がる</a:t>
            </a:r>
            <a:b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  <a:t>全国患者図書サービス連絡会のリスト</a:t>
            </a:r>
            <a:b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  <a:hlinkClick r:id="rId1" action="ppaction://hlinkfile"/>
              </a:rPr>
              <a:t>https://kanjatosho.jp/the_list.html</a:t>
            </a:r>
            <a:endParaRPr lang="ja-JP" altLang="en-US" sz="280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sz="280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  <a:t>公立図書館にも専門の棚を作るところが</a:t>
            </a:r>
            <a:b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  <a:t>東京都立中央図書館</a:t>
            </a:r>
            <a:b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  <a:hlinkClick r:id="rId2" action="ppaction://hlinkfile"/>
              </a:rPr>
              <a:t>https://www.library.metro.tokyo.lg.jp/search/research_guide/health_medical/</a:t>
            </a:r>
            <a:endParaRPr lang="ja-JP" altLang="en-US" sz="280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患者図書室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  <p:sp>
        <p:nvSpPr>
          <p:cNvPr id="7" name="テキストボックス 6"/>
          <p:cNvSpPr txBox="1"/>
          <p:nvPr/>
        </p:nvSpPr>
        <p:spPr>
          <a:xfrm>
            <a:off x="662940" y="1419860"/>
            <a:ext cx="1069149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  <a:t>大阪医療センター「患者情報室」</a:t>
            </a:r>
            <a:b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  <a:hlinkClick r:id="rId1" tooltip="" action="ppaction://hlinkfile"/>
              </a:rPr>
              <a:t>https://osaka.hosp.go.jp/incho/jyohousitu/index.html</a:t>
            </a:r>
            <a:b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  <a:t>朝日新聞の記者・井上平三さん</a:t>
            </a:r>
            <a:b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  <a:t>自分ががん患者になって、</a:t>
            </a:r>
            <a:b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  <a:t>医療の情報収集が難しいことを知る</a:t>
            </a:r>
            <a:b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  <a:t>病院に情報室の設置を訴える</a:t>
            </a:r>
            <a:b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  <a:t>妻由紀子さんが遺志を継いで設立</a:t>
            </a:r>
            <a:b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endParaRPr lang="ja-JP" altLang="en-US" sz="280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  <p:pic>
        <p:nvPicPr>
          <p:cNvPr id="3" name="コンテンツプレースホルダ 2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90005" y="4048760"/>
            <a:ext cx="1750695" cy="2492375"/>
          </a:xfrm>
          <a:prstGeom prst="rect">
            <a:avLst/>
          </a:prstGeom>
        </p:spPr>
      </p:pic>
      <p:pic>
        <p:nvPicPr>
          <p:cNvPr id="4" name="コンテンツプレースホルダ 3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140700" y="3465195"/>
            <a:ext cx="3728085" cy="307594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患者図書室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  <p:sp>
        <p:nvSpPr>
          <p:cNvPr id="7" name="テキストボックス 6"/>
          <p:cNvSpPr txBox="1"/>
          <p:nvPr/>
        </p:nvSpPr>
        <p:spPr>
          <a:xfrm>
            <a:off x="662940" y="1419860"/>
            <a:ext cx="10691495" cy="476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  <a:t>書籍以外の情報も</a:t>
            </a:r>
            <a:b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  <a:t>パンフレット（製薬会社、患者会、学会など）</a:t>
            </a:r>
            <a:endParaRPr lang="ja-JP" altLang="en-US" sz="280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sz="280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  <a:t>医療者の講演や患者会の集まりを行うところも</a:t>
            </a:r>
            <a:endParaRPr lang="ja-JP" altLang="en-US" sz="280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sz="280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  <a:t>情報の専門家の司書さん</a:t>
            </a:r>
            <a:b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  <a:t>蔵書の管理、レファレンス</a:t>
            </a:r>
            <a:endParaRPr lang="ja-JP" altLang="en-US" sz="280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sz="280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  <a:t>患者図書室に関する記事</a:t>
            </a:r>
            <a:b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 sz="2400">
                <a:latin typeface="UD デジタル 教科書体 N-R" panose="02020400000000000000" charset="-128"/>
                <a:ea typeface="UD デジタル 教科書体 N-R" panose="02020400000000000000" charset="-128"/>
                <a:hlinkClick r:id="rId1" tooltip=""/>
              </a:rPr>
              <a:t>http://www.yuki-enishi.com/challenger-d/challenger-d35.html</a:t>
            </a:r>
            <a:b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  <a:t>千葉県がんセンター（下原康子さん）</a:t>
            </a:r>
            <a:endParaRPr lang="ja-JP" altLang="en-US" sz="280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病院の設備やサービスの改善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  <p:sp>
        <p:nvSpPr>
          <p:cNvPr id="7" name="テキストボックス 6"/>
          <p:cNvSpPr txBox="1"/>
          <p:nvPr/>
        </p:nvSpPr>
        <p:spPr>
          <a:xfrm>
            <a:off x="662940" y="1419860"/>
            <a:ext cx="1069149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p"/>
            </a:pP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  <a:t>外山義さん</a:t>
            </a:r>
            <a:b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  <a:hlinkClick r:id="rId1" tooltip=""/>
              </a:rPr>
              <a:t>http://www.yuki-enishi.com/kaiho/kaiho-26.html</a:t>
            </a:r>
            <a:b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  <a:t>介護施設を雑居部屋から個室ユニットケアへ</a:t>
            </a:r>
            <a:b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  <a:t>病院でも個室化を</a:t>
            </a:r>
            <a:endParaRPr lang="en-US" altLang="ja-JP" sz="280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 marL="457200" indent="-457200">
              <a:buFont typeface="Wingdings" panose="05000000000000000000" charset="0"/>
              <a:buChar char="p"/>
            </a:pPr>
            <a:endParaRPr lang="en-US" altLang="ja-JP" sz="280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 marL="457200" indent="-457200">
              <a:buFont typeface="Wingdings" panose="05000000000000000000" charset="0"/>
              <a:buChar char="p"/>
            </a:pP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  <a:t>惣万</a:t>
            </a: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  <a:sym typeface="+mn-ea"/>
              </a:rPr>
              <a:t>佳代子さん</a:t>
            </a:r>
            <a:b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  <a:hlinkClick r:id="rId2" tooltip=""/>
              </a:rPr>
              <a:t>http://www.yuki-enishi.com/kaiho/kaiho-16.html</a:t>
            </a:r>
            <a:b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  <a:t>小規模・多機能・地域密着の福祉サービス</a:t>
            </a:r>
            <a:b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  <a:t>医療や教育にも応用できるのでは？</a:t>
            </a:r>
            <a:endParaRPr lang="en-US" altLang="ja-JP" sz="280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280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自己紹介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  <p:sp>
        <p:nvSpPr>
          <p:cNvPr id="3" name="コンテンツプレースホル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34535"/>
          </a:xfrm>
        </p:spPr>
        <p:txBody>
          <a:bodyPr>
            <a:normAutofit lnSpcReduction="10000"/>
          </a:bodyPr>
          <a:p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</a:rPr>
              <a:t>17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歳（高校３年）</a:t>
            </a:r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</a:rPr>
              <a:t>…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腎臓病のネフローゼ症候群微小変化型を発症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</a:rPr>
              <a:t>18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歳</a:t>
            </a:r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</a:rPr>
              <a:t>…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大阪大学人間科学部入学も、</a:t>
            </a:r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</a:rPr>
              <a:t>20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歳ごろまで再発繰り返しのため、入院と自宅療養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</a:rPr>
              <a:t>22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歳</a:t>
            </a:r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</a:rPr>
              <a:t>…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大熊由紀子ゼミへ。インフォームド・コンセントや患者図書室の研究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</a:rPr>
              <a:t>24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歳</a:t>
            </a:r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</a:rPr>
              <a:t>…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大阪大学卒業後、社会福祉士資格取得（</a:t>
            </a:r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</a:rPr>
              <a:t>MSW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志望）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のため福祉系の専門学校へ。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専門学校へ通いながら、「いいなステーション」で患者会や患者図書室の研究。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このころから、「ゆき</a:t>
            </a:r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</a:rPr>
              <a:t>.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えにしネット」の更新のお手伝い。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病気を持ちながらの生活？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  <p:sp>
        <p:nvSpPr>
          <p:cNvPr id="3" name="コンテンツプレースホル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42180"/>
          </a:xfrm>
        </p:spPr>
        <p:txBody>
          <a:bodyPr/>
          <a:p>
            <a:pPr>
              <a:buFont typeface="Wingdings" panose="05000000000000000000" charset="0"/>
              <a:buChar char="p"/>
            </a:pP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倉田めばさん（ダルク・薬物依存者の支援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）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</a:rPr>
              <a:t>→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「セルフヘルプ」を知るきっかけ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  <a:hlinkClick r:id="rId1" tooltip=""/>
              </a:rPr>
              <a:t>http://www.yuki-enishi.com/yonaoshi/20020417.pdf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>
              <a:buFont typeface="Wingdings" panose="05000000000000000000" charset="0"/>
              <a:buChar char="p"/>
            </a:pP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>
              <a:buFont typeface="Wingdings" panose="05000000000000000000" charset="0"/>
              <a:buChar char="p"/>
            </a:pP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石井正之さん（ユニークフェイス・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  <a:sym typeface="+mn-ea"/>
              </a:rPr>
              <a:t>「見た目」問題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）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</a:rPr>
              <a:t>→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問題意識は当事者それぞれ。薬の副作用で顔が丸く。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  <a:hlinkClick r:id="rId2" tooltip=""/>
              </a:rPr>
              <a:t>http://www.yuki-enishi.com/yonaoshi/20010601.pdf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>
              <a:buFont typeface="Wingdings" panose="05000000000000000000" charset="0"/>
              <a:buChar char="p"/>
            </a:pP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当事者に聞くのがいちばん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</a:rPr>
              <a:t>→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闘病記、患者会など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 marL="0" indent="0">
              <a:buFont typeface="Wingdings" panose="05000000000000000000" charset="0"/>
              <a:buNone/>
            </a:pP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「当事者」の活動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  <p:sp>
        <p:nvSpPr>
          <p:cNvPr id="3" name="コンテンツプレースホルダ 2"/>
          <p:cNvSpPr>
            <a:spLocks noGrp="1"/>
          </p:cNvSpPr>
          <p:nvPr>
            <p:ph idx="1"/>
          </p:nvPr>
        </p:nvSpPr>
        <p:spPr/>
        <p:txBody>
          <a:bodyPr/>
          <a:p>
            <a:pPr fontAlgn="auto">
              <a:lnSpc>
                <a:spcPct val="100000"/>
              </a:lnSpc>
              <a:buFont typeface="Wingdings" panose="05000000000000000000" charset="0"/>
              <a:buChar char="p"/>
            </a:pP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豊田郁子さん（架け橋）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</a:b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  <a:hlinkClick r:id="rId1" tooltip=""/>
              </a:rPr>
              <a:t>http://www.yuki-enishi.com/yuki/yuki-front-14.pdf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</a:b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医療事故の遺族から支援する側へ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</a:b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東京と大阪の活動の架け橋（阪南中央病院・北田さん）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  <a:cs typeface="UD デジタル 教科書体 N-R" panose="02020400000000000000" charset="-128"/>
            </a:endParaRPr>
          </a:p>
          <a:p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  <a:cs typeface="UD デジタル 教科書体 N-R" panose="02020400000000000000" charset="-128"/>
            </a:endParaRPr>
          </a:p>
          <a:p>
            <a:pPr fontAlgn="auto">
              <a:lnSpc>
                <a:spcPct val="100000"/>
              </a:lnSpc>
              <a:buFont typeface="Wingdings" panose="05000000000000000000" charset="0"/>
              <a:buChar char="p"/>
            </a:pP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木原孝久さん（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住民流福祉総合研究所）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</a:b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  <a:hlinkClick r:id="rId2" tooltip=""/>
              </a:rPr>
              <a:t>http://www.yuki-enishi.com/yonaoshi/20031112.pdf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</a:b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「他人のため」ではなく、「自分のため」に活動してもいい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  <a:cs typeface="UD デジタル 教科書体 N-R" panose="02020400000000000000" charset="-128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  <a:sym typeface="+mn-ea"/>
              </a:rPr>
              <a:t>木原孝久さんのボランティア再点検</a:t>
            </a:r>
            <a:endParaRPr lang="en-US" altLang="ja-JP">
              <a:latin typeface="UD デジタル 教科書体 N-R" panose="02020400000000000000" charset="-128"/>
              <a:ea typeface="UD デジタル 教科書体 N-R" panose="02020400000000000000" charset="-128"/>
              <a:cs typeface="UD デジタル 教科書体 N-R" panose="02020400000000000000" charset="-128"/>
              <a:sym typeface="+mn-ea"/>
            </a:endParaRPr>
          </a:p>
        </p:txBody>
      </p:sp>
      <p:sp>
        <p:nvSpPr>
          <p:cNvPr id="3" name="コンテンツプレースホルダ 2"/>
          <p:cNvSpPr>
            <a:spLocks noGrp="1"/>
          </p:cNvSpPr>
          <p:nvPr>
            <p:ph idx="1"/>
          </p:nvPr>
        </p:nvSpPr>
        <p:spPr>
          <a:xfrm>
            <a:off x="663575" y="1825625"/>
            <a:ext cx="10690225" cy="4351655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（１）「余暇で」取り組むもの？ →本業中ではダメか？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 marL="0" indent="0">
              <a:buNone/>
            </a:pP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（２）見返りを求めぬ無償の行為 →儲けようと思ってはダメか？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 marL="0" indent="0">
              <a:buNone/>
            </a:pP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（３）「よい動機」で →不純な動機ではダメか？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 marL="0" indent="0">
              <a:buNone/>
            </a:pP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（４）「自発的に」 →人に強制されてじゃダメか？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 marL="0" indent="0">
              <a:buNone/>
            </a:pP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（５）他人のために →「自分のため」はダメか？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 marL="0" indent="0">
              <a:buNone/>
            </a:pP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（６）アカの他人に →身内相手じゃダメか？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 marL="0" indent="0">
              <a:buNone/>
            </a:pP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（７）元気な人が弱った人に →「要介護」じゃダメか？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  <a:sym typeface="+mn-ea"/>
              </a:rPr>
              <a:t>木原孝久さんのボランティア再点検</a:t>
            </a:r>
            <a:endParaRPr lang="en-US" altLang="ja-JP">
              <a:latin typeface="UD デジタル 教科書体 N-R" panose="02020400000000000000" charset="-128"/>
              <a:ea typeface="UD デジタル 教科書体 N-R" panose="02020400000000000000" charset="-128"/>
              <a:cs typeface="UD デジタル 教科書体 N-R" panose="02020400000000000000" charset="-128"/>
              <a:sym typeface="+mn-ea"/>
            </a:endParaRPr>
          </a:p>
        </p:txBody>
      </p:sp>
      <p:sp>
        <p:nvSpPr>
          <p:cNvPr id="3" name="コンテンツ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 marL="0" indent="0">
              <a:buNone/>
            </a:pP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（８）手足を動かして →「心」の活動はダメか？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 marL="0" indent="0">
              <a:buNone/>
            </a:pP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（９）特技を生かして →これといった特技がないとダメか？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 marL="0" indent="0">
              <a:buNone/>
            </a:pP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（10）意識的な行為 →無意識の行為ではダメか？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 marL="0" indent="0">
              <a:buNone/>
            </a:pP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（11）最前線で →後方支援じゃダメか？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 marL="0" indent="0" algn="l">
              <a:buNone/>
            </a:pP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（12）やりたい時にやりたいことを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 marL="0" indent="0" algn="r">
              <a:buNone/>
            </a:pP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→「やりたくないこと」じゃダメか？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 marL="0" indent="0">
              <a:buNone/>
            </a:pP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（13）あらためてどこかへ出かけて →足元でやってはダメか？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早瀬昇さんのボランティア論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  <p:sp>
        <p:nvSpPr>
          <p:cNvPr id="3" name="コンテンツプレースホルダ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  <a:hlinkClick r:id="rId1" tooltip=""/>
              </a:rPr>
              <a:t>http://www.yuki-enishi.com/challenger-d/challenger-gougai.html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ボランティアは「ほっとかれへん」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ラテン語の</a:t>
            </a:r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</a:rPr>
              <a:t>volo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＝「喜んで～する」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</a:rPr>
              <a:t>volcano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（火山）の</a:t>
            </a:r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</a:rPr>
              <a:t>vol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と同じ語根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闘病記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  <p:sp>
        <p:nvSpPr>
          <p:cNvPr id="7" name="テキストボックス 6"/>
          <p:cNvSpPr txBox="1"/>
          <p:nvPr/>
        </p:nvSpPr>
        <p:spPr>
          <a:xfrm>
            <a:off x="662940" y="1419860"/>
            <a:ext cx="10691495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p"/>
            </a:pP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  <a:t>星野文雄さん「闘病記専門古書店・パラメディカ」</a:t>
            </a:r>
            <a:b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  <a:t>妻が乳がんにかかるが、欲しい情報が得られず</a:t>
            </a:r>
            <a:b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  <a:t>闘病記に情報を求めるも、書店にも図書館にもあまりない</a:t>
            </a:r>
            <a:b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en-US" altLang="ja-JP" sz="2800">
                <a:latin typeface="UD デジタル 教科書体 N-R" panose="02020400000000000000" charset="-128"/>
                <a:ea typeface="UD デジタル 教科書体 N-R" panose="02020400000000000000" charset="-128"/>
              </a:rPr>
              <a:t>→</a:t>
            </a: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  <a:t>自ら闘病記専門の古書店を開く（現在は他団体が引き継ぐ）</a:t>
            </a:r>
            <a:b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  <a:hlinkClick r:id="rId1" tooltip=""/>
              </a:rPr>
              <a:t>http://www.my-cancer.net/hoshino_paramedica/</a:t>
            </a:r>
            <a:endParaRPr lang="ja-JP" altLang="en-US" sz="280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 marL="457200" indent="-457200">
              <a:buFont typeface="Wingdings" panose="05000000000000000000" charset="0"/>
              <a:buChar char="p"/>
            </a:pPr>
            <a:endParaRPr lang="ja-JP" altLang="en-US" sz="280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 marL="457200" indent="-457200">
              <a:buFont typeface="Wingdings" panose="05000000000000000000" charset="0"/>
              <a:buChar char=""/>
            </a:pP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  <a:t>石井保志さん「闘病記文庫」</a:t>
            </a:r>
            <a:b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  <a:t>「健康情報棚プロジェクト」</a:t>
            </a:r>
            <a:b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  <a:hlinkClick r:id="rId2" tooltip="" action="ppaction://hlinkfile"/>
              </a:rPr>
              <a:t>東京都立中央図書館</a:t>
            </a:r>
            <a:b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  <a:hlinkClick r:id="rId3" tooltip="" action="ppaction://hlinkfile"/>
              </a:rPr>
              <a:t>鳥取県立図書館</a:t>
            </a:r>
            <a:b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  <a:hlinkClick r:id="rId4" tooltip="" action="ppaction://hlinkfile"/>
              </a:rPr>
              <a:t>大阪府立大学（大阪公立大学）</a:t>
            </a:r>
            <a:endParaRPr lang="ja-JP" altLang="en-US" sz="280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  <p:pic>
        <p:nvPicPr>
          <p:cNvPr id="3" name="コンテンツプレースホルダ 2"/>
          <p:cNvPicPr>
            <a:picLocks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967220" y="3893820"/>
            <a:ext cx="1770380" cy="249682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患者会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  <p:pic>
        <p:nvPicPr>
          <p:cNvPr id="5" name="コンテンツプレースホルダ 4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66115" y="1691005"/>
            <a:ext cx="3066415" cy="4351655"/>
          </a:xfrm>
          <a:prstGeom prst="rect">
            <a:avLst/>
          </a:prstGeom>
        </p:spPr>
      </p:pic>
      <p:pic>
        <p:nvPicPr>
          <p:cNvPr id="3" name="コンテンツプレースホルダ 2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07535" y="1691005"/>
            <a:ext cx="3052445" cy="4334510"/>
          </a:xfrm>
          <a:prstGeom prst="rect">
            <a:avLst/>
          </a:prstGeom>
        </p:spPr>
      </p:pic>
      <p:pic>
        <p:nvPicPr>
          <p:cNvPr id="4" name="図形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680" y="1691005"/>
            <a:ext cx="3034665" cy="4339590"/>
          </a:xfrm>
          <a:prstGeom prst="rect">
            <a:avLst/>
          </a:prstGeom>
        </p:spPr>
      </p:pic>
      <p:sp>
        <p:nvSpPr>
          <p:cNvPr id="6" name="テキストボックス 5"/>
          <p:cNvSpPr txBox="1"/>
          <p:nvPr/>
        </p:nvSpPr>
        <p:spPr>
          <a:xfrm>
            <a:off x="666115" y="6237605"/>
            <a:ext cx="76606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ja-JP" altLang="en-US">
                <a:hlinkClick r:id="rId4" tooltip=""/>
              </a:rPr>
              <a:t>http://www.yuki-enishi.com/challenger-d/challenger-d38.html</a:t>
            </a:r>
            <a:endParaRPr lang="ja-JP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患者会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  <p:sp>
        <p:nvSpPr>
          <p:cNvPr id="7" name="テキストボックス 6"/>
          <p:cNvSpPr txBox="1"/>
          <p:nvPr/>
        </p:nvSpPr>
        <p:spPr>
          <a:xfrm>
            <a:off x="662305" y="1429385"/>
            <a:ext cx="1069149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  <a:t>「書籍」の患者会ガイドはほぼ絶滅</a:t>
            </a:r>
            <a:br>
              <a:rPr lang="en-US" altLang="ja-JP" sz="2800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  <a:t>今はインターネット上での活動が盛ん</a:t>
            </a:r>
            <a:b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  <a:t>掲示板</a:t>
            </a:r>
            <a:r>
              <a:rPr lang="en-US" altLang="ja-JP" sz="2800">
                <a:latin typeface="UD デジタル 教科書体 N-R" panose="02020400000000000000" charset="-128"/>
                <a:ea typeface="UD デジタル 教科書体 N-R" panose="02020400000000000000" charset="-128"/>
              </a:rPr>
              <a:t>→mixi→Twitter</a:t>
            </a:r>
            <a:endParaRPr lang="ja-JP" altLang="en-US" sz="280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 marL="457200" indent="-457200">
              <a:buFont typeface="Wingdings" panose="05000000000000000000" charset="0"/>
              <a:buChar char="p"/>
            </a:pPr>
            <a:endParaRPr lang="ja-JP" altLang="en-US" sz="280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  <a:t>目的もいろいろ</a:t>
            </a:r>
            <a:b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  <a:t>病気のことを勉強する</a:t>
            </a:r>
            <a:b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  <a:t>仲間と楽しむ</a:t>
            </a:r>
            <a:b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  <a:t>患者視点の</a:t>
            </a: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  <a:t>政策提言</a:t>
            </a:r>
            <a:endParaRPr lang="ja-JP" altLang="en-US" sz="280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  <p:pic>
        <p:nvPicPr>
          <p:cNvPr id="3" name="コンテンツプレースホルダ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504305" y="3054350"/>
            <a:ext cx="3230245" cy="3230245"/>
          </a:xfrm>
          <a:prstGeom prst="rect">
            <a:avLst/>
          </a:prstGeom>
        </p:spPr>
      </p:pic>
      <p:sp>
        <p:nvSpPr>
          <p:cNvPr id="4" name="四角形 3"/>
          <p:cNvSpPr/>
          <p:nvPr/>
        </p:nvSpPr>
        <p:spPr>
          <a:xfrm>
            <a:off x="9406255" y="3884930"/>
            <a:ext cx="2050415" cy="15684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ja-JP" altLang="en-US" sz="9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Ｃ</a:t>
            </a:r>
            <a:endParaRPr lang="ja-JP" altLang="en-US" sz="9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テキストボックス 5"/>
          <p:cNvSpPr txBox="1"/>
          <p:nvPr/>
        </p:nvSpPr>
        <p:spPr>
          <a:xfrm>
            <a:off x="2259965" y="4967605"/>
            <a:ext cx="41497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2400" i="1">
                <a:latin typeface="UD デジタル 教科書体 N-R" panose="02020400000000000000" charset="-128"/>
                <a:ea typeface="UD デジタル 教科書体 N-R" panose="02020400000000000000" charset="-128"/>
              </a:rPr>
              <a:t>患者会の大事な役割の一つ</a:t>
            </a:r>
            <a:endParaRPr lang="ja-JP" altLang="en-US" sz="2400" i="1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r>
              <a:rPr lang="en-US" altLang="ja-JP" sz="2400" i="1">
                <a:latin typeface="UD デジタル 教科書体 N-R" panose="02020400000000000000" charset="-128"/>
                <a:ea typeface="UD デジタル 教科書体 N-R" panose="02020400000000000000" charset="-128"/>
              </a:rPr>
              <a:t>by</a:t>
            </a:r>
            <a:r>
              <a:rPr lang="ja-JP" altLang="en-US" sz="2400" i="1">
                <a:latin typeface="UD デジタル 教科書体 N-R" panose="02020400000000000000" charset="-128"/>
                <a:ea typeface="UD デジタル 教科書体 N-R" panose="02020400000000000000" charset="-128"/>
              </a:rPr>
              <a:t>　埴岡健一 教授</a:t>
            </a:r>
            <a:endParaRPr lang="ja-JP" altLang="en-US" sz="2400" i="1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  <p:sp>
        <p:nvSpPr>
          <p:cNvPr id="8" name="曲折矢印 7"/>
          <p:cNvSpPr/>
          <p:nvPr/>
        </p:nvSpPr>
        <p:spPr>
          <a:xfrm flipV="1">
            <a:off x="1772285" y="4967605"/>
            <a:ext cx="4732020" cy="1511935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ピアサポート、患者会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  <p:sp>
        <p:nvSpPr>
          <p:cNvPr id="3" name="コンテンツプレースホルダ 2"/>
          <p:cNvSpPr>
            <a:spLocks noGrp="1"/>
          </p:cNvSpPr>
          <p:nvPr>
            <p:ph sz="half" idx="1"/>
          </p:nvPr>
        </p:nvSpPr>
        <p:spPr>
          <a:xfrm>
            <a:off x="716280" y="1448435"/>
            <a:ext cx="10467975" cy="4728845"/>
          </a:xfrm>
        </p:spPr>
        <p:txBody>
          <a:bodyPr>
            <a:noAutofit/>
          </a:bodyPr>
          <a:lstStyle/>
          <a:p>
            <a:r>
              <a:rPr lang="ja-JP" altLang="en-US" dirty="0">
                <a:latin typeface="UD デジタル 教科書体 N-R" panose="02020400000000000000" charset="-128"/>
                <a:ea typeface="UD デジタル 教科書体 N-R" panose="02020400000000000000" charset="-128"/>
              </a:rPr>
              <a:t>必ずしも有効とは限らない</a:t>
            </a:r>
            <a:br>
              <a:rPr lang="ja-JP" altLang="en-US" dirty="0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 dirty="0">
                <a:latin typeface="UD デジタル 教科書体 N-R" panose="02020400000000000000" charset="-128"/>
                <a:ea typeface="UD デジタル 教科書体 N-R" panose="02020400000000000000" charset="-128"/>
              </a:rPr>
              <a:t>情報を</a:t>
            </a:r>
            <a:r>
              <a:rPr lang="en-US" altLang="ja-JP" dirty="0">
                <a:latin typeface="UD デジタル 教科書体 N-R" panose="02020400000000000000" charset="-128"/>
                <a:ea typeface="UD デジタル 教科書体 N-R" panose="02020400000000000000" charset="-128"/>
              </a:rPr>
              <a:t>1</a:t>
            </a:r>
            <a:r>
              <a:rPr lang="ja-JP" altLang="en-US" dirty="0">
                <a:latin typeface="UD デジタル 教科書体 N-R" panose="02020400000000000000" charset="-128"/>
                <a:ea typeface="UD デジタル 教科書体 N-R" panose="02020400000000000000" charset="-128"/>
              </a:rPr>
              <a:t>つ得られたらラッキー</a:t>
            </a:r>
            <a:br>
              <a:rPr lang="ja-JP" altLang="en-US" dirty="0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 dirty="0">
                <a:latin typeface="UD デジタル 教科書体 N-R" panose="02020400000000000000" charset="-128"/>
                <a:ea typeface="UD デジタル 教科書体 N-R" panose="02020400000000000000" charset="-128"/>
              </a:rPr>
              <a:t>新しい友達ができたらいいな、程度に</a:t>
            </a:r>
            <a:endParaRPr lang="en-US" altLang="ja-JP" dirty="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r>
              <a:rPr lang="ja-JP" altLang="en-US" dirty="0">
                <a:latin typeface="UD デジタル 教科書体 N-R" panose="02020400000000000000" charset="-128"/>
                <a:ea typeface="UD デジタル 教科書体 N-R" panose="02020400000000000000" charset="-128"/>
              </a:rPr>
              <a:t>症状や周りの環境は人による</a:t>
            </a:r>
            <a:br>
              <a:rPr lang="en-US" altLang="ja-JP" dirty="0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 dirty="0">
                <a:latin typeface="UD デジタル 教科書体 N-R" panose="02020400000000000000" charset="-128"/>
                <a:ea typeface="UD デジタル 教科書体 N-R" panose="02020400000000000000" charset="-128"/>
              </a:rPr>
              <a:t>→全く同じではないけど、予測にはなる</a:t>
            </a:r>
            <a:endParaRPr lang="ja-JP" altLang="en-US" dirty="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r>
              <a:rPr lang="ja-JP" altLang="en-US" dirty="0">
                <a:latin typeface="UD デジタル 教科書体 N-R" panose="02020400000000000000" charset="-128"/>
                <a:ea typeface="UD デジタル 教科書体 N-R" panose="02020400000000000000" charset="-128"/>
              </a:rPr>
              <a:t>公的な目が入っているかどうか</a:t>
            </a:r>
            <a:br>
              <a:rPr lang="ja-JP" altLang="en-US" dirty="0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 dirty="0">
                <a:latin typeface="UD デジタル 教科書体 N-R" panose="02020400000000000000" charset="-128"/>
                <a:ea typeface="UD デジタル 教科書体 N-R" panose="02020400000000000000" charset="-128"/>
              </a:rPr>
              <a:t>行政の会議のメンバー、</a:t>
            </a:r>
            <a:r>
              <a:rPr lang="en-US" altLang="ja-JP" dirty="0">
                <a:latin typeface="UD デジタル 教科書体 N-R" panose="02020400000000000000" charset="-128"/>
                <a:ea typeface="UD デジタル 教科書体 N-R" panose="02020400000000000000" charset="-128"/>
              </a:rPr>
              <a:t>NPO</a:t>
            </a:r>
            <a:r>
              <a:rPr lang="ja-JP" altLang="en-US" dirty="0">
                <a:latin typeface="UD デジタル 教科書体 N-R" panose="02020400000000000000" charset="-128"/>
                <a:ea typeface="UD デジタル 教科書体 N-R" panose="02020400000000000000" charset="-128"/>
              </a:rPr>
              <a:t>法人である、専門家が入っているかどうか</a:t>
            </a:r>
            <a:br>
              <a:rPr lang="ja-JP" altLang="en-US" dirty="0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 dirty="0">
                <a:latin typeface="UD デジタル 教科書体 N-R" panose="02020400000000000000" charset="-128"/>
                <a:ea typeface="UD デジタル 教科書体 N-R" panose="02020400000000000000" charset="-128"/>
              </a:rPr>
              <a:t>（売りつけ系や宗教系には注意）</a:t>
            </a:r>
            <a:endParaRPr lang="ja-JP" altLang="en-US" dirty="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r>
              <a:rPr lang="ja-JP" altLang="en-US" dirty="0">
                <a:latin typeface="UD デジタル 教科書体 N-R" panose="02020400000000000000" charset="-128"/>
                <a:ea typeface="UD デジタル 教科書体 N-R" panose="02020400000000000000" charset="-128"/>
              </a:rPr>
              <a:t>あまり入り込むと内部のゴタゴタも</a:t>
            </a:r>
            <a:r>
              <a:rPr lang="en-US" altLang="ja-JP" dirty="0">
                <a:latin typeface="UD デジタル 教科書体 N-R" panose="02020400000000000000" charset="-128"/>
                <a:ea typeface="UD デジタル 教科書体 N-R" panose="02020400000000000000" charset="-128"/>
              </a:rPr>
              <a:t>…</a:t>
            </a:r>
            <a:br>
              <a:rPr lang="en-US" altLang="ja-JP" dirty="0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 dirty="0">
                <a:latin typeface="UD デジタル 教科書体 N-R" panose="02020400000000000000" charset="-128"/>
                <a:ea typeface="UD デジタル 教科書体 N-R" panose="02020400000000000000" charset="-128"/>
              </a:rPr>
              <a:t>後継者問題</a:t>
            </a:r>
            <a:endParaRPr lang="ja-JP" altLang="en-US" dirty="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97575"/>
          </a:xfrm>
        </p:spPr>
        <p:txBody>
          <a:bodyPr/>
          <a:p>
            <a:pPr algn="ctr"/>
            <a:r>
              <a:rPr lang="ja-JP" altLang="en-US" sz="6000">
                <a:latin typeface="UD デジタル 教科書体 N-R" panose="02020400000000000000" charset="-128"/>
                <a:ea typeface="UD デジタル 教科書体 N-R" panose="02020400000000000000" charset="-128"/>
              </a:rPr>
              <a:t>今やっている活動</a:t>
            </a:r>
            <a:endParaRPr lang="ja-JP" altLang="en-US" sz="600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図形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8175" y="44450"/>
            <a:ext cx="5232400" cy="6769100"/>
          </a:xfrm>
          <a:prstGeom prst="rect">
            <a:avLst/>
          </a:prstGeom>
        </p:spPr>
      </p:pic>
      <p:sp>
        <p:nvSpPr>
          <p:cNvPr id="2" name="円形吹き出し 1"/>
          <p:cNvSpPr/>
          <p:nvPr/>
        </p:nvSpPr>
        <p:spPr>
          <a:xfrm>
            <a:off x="631825" y="689610"/>
            <a:ext cx="3872230" cy="2313940"/>
          </a:xfrm>
          <a:prstGeom prst="wedgeEllipseCallout">
            <a:avLst>
              <a:gd name="adj1" fmla="val 73038"/>
              <a:gd name="adj2" fmla="val 10393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ja-JP" altLang="en-US" sz="4000"/>
              <a:t>ほぼ毎週</a:t>
            </a:r>
            <a:endParaRPr lang="ja-JP" altLang="en-US" sz="4000"/>
          </a:p>
          <a:p>
            <a:pPr algn="ctr"/>
            <a:r>
              <a:rPr lang="ja-JP" altLang="en-US" sz="4000"/>
              <a:t>日曜深夜</a:t>
            </a:r>
            <a:endParaRPr lang="ja-JP" altLang="en-US" sz="4000"/>
          </a:p>
          <a:p>
            <a:pPr algn="ctr"/>
            <a:r>
              <a:rPr lang="ja-JP" altLang="en-US" sz="4000"/>
              <a:t>に更新</a:t>
            </a:r>
            <a:endParaRPr lang="ja-JP" altLang="en-US" sz="40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  <a:hlinkClick r:id="rId1" tooltip="" action="ppaction://hlinkfile"/>
              </a:rPr>
              <a:t>どうする</a:t>
            </a:r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  <a:hlinkClick r:id="rId1" tooltip="" action="ppaction://hlinkfile"/>
              </a:rPr>
              <a:t>boks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の活動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235" y="365125"/>
            <a:ext cx="4195445" cy="593217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ボックス 3"/>
          <p:cNvSpPr txBox="1"/>
          <p:nvPr/>
        </p:nvSpPr>
        <p:spPr>
          <a:xfrm>
            <a:off x="1050290" y="2208530"/>
            <a:ext cx="614235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buNone/>
            </a:pPr>
            <a:r>
              <a:rPr lang="en-US" altLang="ja-JP" sz="2800" dirty="0">
                <a:latin typeface="UD デジタル 教科書体 N-R" panose="02020400000000000000" charset="-128"/>
                <a:ea typeface="UD デジタル 教科書体 N-R" panose="02020400000000000000" charset="-128"/>
                <a:sym typeface="+mn-ea"/>
              </a:rPr>
              <a:t>2015</a:t>
            </a:r>
            <a:r>
              <a:rPr lang="ja-JP" altLang="en-US" sz="2800" dirty="0">
                <a:latin typeface="UD デジタル 教科書体 N-R" panose="02020400000000000000" charset="-128"/>
                <a:ea typeface="UD デジタル 教科書体 N-R" panose="02020400000000000000" charset="-128"/>
                <a:sym typeface="+mn-ea"/>
              </a:rPr>
              <a:t>年</a:t>
            </a:r>
            <a:r>
              <a:rPr lang="en-US" altLang="ja-JP" sz="2800" dirty="0">
                <a:latin typeface="UD デジタル 教科書体 N-R" panose="02020400000000000000" charset="-128"/>
                <a:ea typeface="UD デジタル 教科書体 N-R" panose="02020400000000000000" charset="-128"/>
                <a:sym typeface="+mn-ea"/>
              </a:rPr>
              <a:t>1</a:t>
            </a:r>
            <a:r>
              <a:rPr lang="ja-JP" altLang="en-US" sz="2800" dirty="0">
                <a:latin typeface="UD デジタル 教科書体 N-R" panose="02020400000000000000" charset="-128"/>
                <a:ea typeface="UD デジタル 教科書体 N-R" panose="02020400000000000000" charset="-128"/>
                <a:sym typeface="+mn-ea"/>
              </a:rPr>
              <a:t>月設立</a:t>
            </a:r>
            <a:endParaRPr lang="ja-JP" altLang="en-US" sz="2800" dirty="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UD デジタル 教科書体 N-R" panose="02020400000000000000" charset="-128"/>
                <a:ea typeface="UD デジタル 教科書体 N-R" panose="02020400000000000000" charset="-128"/>
                <a:sym typeface="+mn-ea"/>
              </a:rPr>
              <a:t>就労・生活面に悩みをもつ</a:t>
            </a:r>
            <a:endParaRPr lang="ja-JP" altLang="en-US" sz="2800" dirty="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UD デジタル 教科書体 N-R" panose="02020400000000000000" charset="-128"/>
                <a:ea typeface="UD デジタル 教科書体 N-R" panose="02020400000000000000" charset="-128"/>
                <a:sym typeface="+mn-ea"/>
              </a:rPr>
              <a:t>がん・慢性疾患・難病患者や</a:t>
            </a:r>
            <a:endParaRPr lang="en-US" altLang="ja-JP" sz="2800" dirty="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UD デジタル 教科書体 N-R" panose="02020400000000000000" charset="-128"/>
                <a:ea typeface="UD デジタル 教科書体 N-R" panose="02020400000000000000" charset="-128"/>
                <a:sym typeface="+mn-ea"/>
              </a:rPr>
              <a:t>家族への相談支援にボランティアで対応</a:t>
            </a:r>
            <a:endParaRPr lang="ja-JP" altLang="en-US" sz="2800" dirty="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  <p:sp>
        <p:nvSpPr>
          <p:cNvPr id="5" name="テキストボックス 4"/>
          <p:cNvSpPr txBox="1"/>
          <p:nvPr/>
        </p:nvSpPr>
        <p:spPr>
          <a:xfrm>
            <a:off x="1050290" y="4760595"/>
            <a:ext cx="614235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buNone/>
            </a:pPr>
            <a:r>
              <a:rPr lang="ja-JP" altLang="en-US" sz="2800" dirty="0">
                <a:solidFill>
                  <a:schemeClr val="tx1"/>
                </a:solidFill>
                <a:latin typeface="UD デジタル 教科書体 N-R" panose="02020400000000000000" charset="-128"/>
                <a:ea typeface="UD デジタル 教科書体 N-R" panose="02020400000000000000" charset="-128"/>
                <a:sym typeface="+mn-ea"/>
              </a:rPr>
              <a:t>弁護士、司法書士、社会保険労務士、</a:t>
            </a:r>
            <a:endParaRPr lang="ja-JP" altLang="en-US" sz="2800" dirty="0">
              <a:solidFill>
                <a:schemeClr val="tx1"/>
              </a:solidFill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/>
                </a:solidFill>
                <a:latin typeface="UD デジタル 教科書体 N-R" panose="02020400000000000000" charset="-128"/>
                <a:ea typeface="UD デジタル 教科書体 N-R" panose="02020400000000000000" charset="-128"/>
                <a:sym typeface="+mn-ea"/>
              </a:rPr>
              <a:t>税理士、ファイナンシャルプランナー、医師、看護師、など</a:t>
            </a:r>
            <a:endParaRPr lang="ja-JP" altLang="en-US" sz="2800" dirty="0">
              <a:solidFill>
                <a:schemeClr val="tx1"/>
              </a:solidFill>
              <a:latin typeface="UD デジタル 教科書体 N-R" panose="02020400000000000000" charset="-128"/>
              <a:ea typeface="UD デジタル 教科書体 N-R" panose="02020400000000000000" charset="-128"/>
              <a:sym typeface="+mn-ea"/>
            </a:endParaRPr>
          </a:p>
        </p:txBody>
      </p:sp>
      <p:sp>
        <p:nvSpPr>
          <p:cNvPr id="3" name="四角形吹き出し 2"/>
          <p:cNvSpPr/>
          <p:nvPr/>
        </p:nvSpPr>
        <p:spPr>
          <a:xfrm>
            <a:off x="927100" y="1409065"/>
            <a:ext cx="5246370" cy="614045"/>
          </a:xfrm>
          <a:prstGeom prst="wedgeRectCallout">
            <a:avLst>
              <a:gd name="adj1" fmla="val -2977"/>
              <a:gd name="adj2" fmla="val -8145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ja-JP" sz="240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b</a:t>
            </a:r>
            <a:r>
              <a:rPr lang="ja-JP" altLang="en-US" sz="240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＝病気　</a:t>
            </a:r>
            <a:r>
              <a:rPr lang="en-US" altLang="ja-JP" sz="240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o</a:t>
            </a:r>
            <a:r>
              <a:rPr lang="ja-JP" altLang="en-US" sz="240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＝お金　</a:t>
            </a:r>
            <a:r>
              <a:rPr lang="en-US" altLang="ja-JP" sz="240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k</a:t>
            </a:r>
            <a:r>
              <a:rPr lang="ja-JP" altLang="en-US" sz="240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＝困りごと</a:t>
            </a:r>
            <a:endParaRPr lang="ja-JP" altLang="en-US" sz="2400">
              <a:latin typeface="UD デジタル 教科書体 N-R" panose="02020400000000000000" charset="-128"/>
              <a:ea typeface="UD デジタル 教科書体 N-R" panose="02020400000000000000" charset="-128"/>
              <a:cs typeface="UD デジタル 教科書体 N-R" panose="02020400000000000000" charset="-128"/>
            </a:endParaRPr>
          </a:p>
        </p:txBody>
      </p:sp>
      <p:sp>
        <p:nvSpPr>
          <p:cNvPr id="7" name="四角形吹き出し 6"/>
          <p:cNvSpPr/>
          <p:nvPr/>
        </p:nvSpPr>
        <p:spPr>
          <a:xfrm>
            <a:off x="1161415" y="6217920"/>
            <a:ext cx="6179820" cy="614045"/>
          </a:xfrm>
          <a:prstGeom prst="wedgeRectCallout">
            <a:avLst>
              <a:gd name="adj1" fmla="val -2977"/>
              <a:gd name="adj2" fmla="val -8145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ja-JP" altLang="en-US" sz="240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本業でのボランティア（木原孝久さん）</a:t>
            </a:r>
            <a:endParaRPr lang="ja-JP" altLang="en-US" sz="2400">
              <a:latin typeface="UD デジタル 教科書体 N-R" panose="02020400000000000000" charset="-128"/>
              <a:ea typeface="UD デジタル 教科書体 N-R" panose="02020400000000000000" charset="-128"/>
              <a:cs typeface="UD デジタル 教科書体 N-R" panose="02020400000000000000" charset="-128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まちかど相談会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  <p:sp>
        <p:nvSpPr>
          <p:cNvPr id="4" name="テキストボックス 3"/>
          <p:cNvSpPr txBox="1"/>
          <p:nvPr/>
        </p:nvSpPr>
        <p:spPr>
          <a:xfrm>
            <a:off x="1050290" y="1534160"/>
            <a:ext cx="6765925" cy="4831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800" dirty="0">
                <a:latin typeface="UD デジタル 教科書体 N-R" panose="02020400000000000000" charset="-128"/>
                <a:ea typeface="UD デジタル 教科書体 N-R" panose="02020400000000000000" charset="-128"/>
              </a:rPr>
              <a:t>毎年１回程度、ミニセミナー＋相談会を行う</a:t>
            </a:r>
            <a:endParaRPr lang="ja-JP" altLang="en-US" sz="2800" dirty="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800" dirty="0">
                <a:latin typeface="UD デジタル 教科書体 N-R" panose="02020400000000000000" charset="-128"/>
                <a:ea typeface="UD デジタル 教科書体 N-R" panose="02020400000000000000" charset="-128"/>
              </a:rPr>
              <a:t>あべのハルカス「縁活」にて</a:t>
            </a:r>
            <a:endParaRPr lang="ja-JP" altLang="en-US" sz="2800" dirty="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800" dirty="0">
                <a:latin typeface="UD デジタル 教科書体 N-R" panose="02020400000000000000" charset="-128"/>
                <a:ea typeface="UD デジタル 教科書体 N-R" panose="02020400000000000000" charset="-128"/>
              </a:rPr>
              <a:t>今まで行ったミニセミナー</a:t>
            </a:r>
            <a:br>
              <a:rPr lang="ja-JP" altLang="en-US" sz="2800" dirty="0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 sz="2800" dirty="0">
                <a:latin typeface="UD デジタル 教科書体 N-R" panose="02020400000000000000" charset="-128"/>
                <a:ea typeface="UD デジタル 教科書体 N-R" panose="02020400000000000000" charset="-128"/>
              </a:rPr>
              <a:t>病気と仕事（社労士）</a:t>
            </a:r>
            <a:br>
              <a:rPr lang="ja-JP" altLang="en-US" sz="2800" dirty="0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 sz="2800" dirty="0">
                <a:latin typeface="UD デジタル 教科書体 N-R" panose="02020400000000000000" charset="-128"/>
                <a:ea typeface="UD デジタル 教科書体 N-R" panose="02020400000000000000" charset="-128"/>
              </a:rPr>
              <a:t>遺産と相続（弁護士）</a:t>
            </a:r>
            <a:br>
              <a:rPr lang="ja-JP" altLang="en-US" sz="2800" dirty="0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 sz="2800" dirty="0">
                <a:latin typeface="UD デジタル 教科書体 N-R" panose="02020400000000000000" charset="-128"/>
                <a:ea typeface="UD デジタル 教科書体 N-R" panose="02020400000000000000" charset="-128"/>
              </a:rPr>
              <a:t>治療中のおしゃれ（美容師）</a:t>
            </a:r>
            <a:br>
              <a:rPr lang="ja-JP" altLang="en-US" sz="2800" dirty="0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 sz="2800" dirty="0">
                <a:latin typeface="UD デジタル 教科書体 N-R" panose="02020400000000000000" charset="-128"/>
                <a:ea typeface="UD デジタル 教科書体 N-R" panose="02020400000000000000" charset="-128"/>
              </a:rPr>
              <a:t>セカンドオピニオン（看護師）</a:t>
            </a:r>
            <a:br>
              <a:rPr lang="ja-JP" altLang="en-US" sz="2800" dirty="0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 sz="2800" dirty="0">
                <a:latin typeface="UD デジタル 教科書体 N-R" panose="02020400000000000000" charset="-128"/>
                <a:ea typeface="UD デジタル 教科書体 N-R" panose="02020400000000000000" charset="-128"/>
              </a:rPr>
              <a:t>リラックス法（ヨーガセラピスト）</a:t>
            </a:r>
            <a:br>
              <a:rPr lang="ja-JP" altLang="en-US" sz="2800" dirty="0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 sz="2800" dirty="0">
                <a:latin typeface="UD デジタル 教科書体 N-R" panose="02020400000000000000" charset="-128"/>
                <a:ea typeface="UD デジタル 教科書体 N-R" panose="02020400000000000000" charset="-128"/>
              </a:rPr>
              <a:t>低身長（小児科医）</a:t>
            </a:r>
            <a:br>
              <a:rPr lang="ja-JP" altLang="en-US" sz="2800" dirty="0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 sz="2800" dirty="0">
                <a:latin typeface="UD デジタル 教科書体 N-R" panose="02020400000000000000" charset="-128"/>
                <a:ea typeface="UD デジタル 教科書体 N-R" panose="02020400000000000000" charset="-128"/>
              </a:rPr>
              <a:t>乳がん（乳腺外科医）</a:t>
            </a:r>
            <a:endParaRPr lang="ja-JP" altLang="en-US" sz="2400" dirty="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  <p:pic>
        <p:nvPicPr>
          <p:cNvPr id="6" name="コンテンツプレースホルダ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620635" y="615950"/>
            <a:ext cx="3973195" cy="562102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  <a:sym typeface="+mn-ea"/>
              </a:rPr>
              <a:t>まちかど相談会</a:t>
            </a:r>
            <a:endParaRPr lang="ja-JP" altLang="en-US"/>
          </a:p>
        </p:txBody>
      </p:sp>
      <p:pic>
        <p:nvPicPr>
          <p:cNvPr id="4" name="コンテンツプレースホルダ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838200" y="1691005"/>
            <a:ext cx="4781550" cy="3586480"/>
          </a:xfrm>
          <a:prstGeom prst="rect">
            <a:avLst/>
          </a:prstGeom>
        </p:spPr>
      </p:pic>
      <p:pic>
        <p:nvPicPr>
          <p:cNvPr id="5" name="コンテンツプレースホルダ 4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35345" y="2285365"/>
            <a:ext cx="5418455" cy="4064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AYA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世代支援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  <a:cs typeface="UD デジタル 教科書体 N-R" panose="02020400000000000000" charset="-128"/>
            </a:endParaRPr>
          </a:p>
        </p:txBody>
      </p:sp>
      <p:sp>
        <p:nvSpPr>
          <p:cNvPr id="3" name="コンテンツプレースホルダ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AYA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世代（＝</a:t>
            </a:r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15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～</a:t>
            </a:r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30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代くらいまでの患者）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  <a:cs typeface="UD デジタル 教科書体 N-R" panose="02020400000000000000" charset="-128"/>
            </a:endParaRPr>
          </a:p>
          <a:p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  <a:cs typeface="UD デジタル 教科書体 N-R" panose="02020400000000000000" charset="-128"/>
            </a:endParaRPr>
          </a:p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AYA世代のがん体験者と支援者のためのサイト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</a:b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  <a:hlinkClick r:id="rId1" tooltip="" action="ppaction://hlinkfile"/>
              </a:rPr>
              <a:t>https://dousuru-boks.org/aya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  <a:cs typeface="UD デジタル 教科書体 N-R" panose="02020400000000000000" charset="-128"/>
            </a:endParaRPr>
          </a:p>
          <a:p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  <a:cs typeface="UD デジタル 教科書体 N-R" panose="02020400000000000000" charset="-128"/>
            </a:endParaRPr>
          </a:p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がんとライフプラン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</a:b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（</a:t>
            </a:r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AYA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世代向けのパンフレット）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  <a:cs typeface="UD デジタル 教科書体 N-R" panose="02020400000000000000" charset="-128"/>
            </a:endParaRPr>
          </a:p>
          <a:p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  <a:cs typeface="UD デジタル 教科書体 N-R" panose="02020400000000000000" charset="-128"/>
            </a:endParaRPr>
          </a:p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（来年？）</a:t>
            </a:r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AYA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世代患者のための金融教育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  <a:cs typeface="UD デジタル 教科書体 N-R" panose="02020400000000000000" charset="-128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  <a:sym typeface="+mn-ea"/>
              </a:rPr>
              <a:t>知っとこシリーズ</a:t>
            </a:r>
            <a:endParaRPr lang="ja-JP" altLang="en-US"/>
          </a:p>
        </p:txBody>
      </p:sp>
      <p:sp>
        <p:nvSpPr>
          <p:cNvPr id="3" name="コンテンツプレースホルダ 2"/>
          <p:cNvSpPr>
            <a:spLocks noGrp="1"/>
          </p:cNvSpPr>
          <p:nvPr>
            <p:ph sz="half" idx="1"/>
          </p:nvPr>
        </p:nvSpPr>
        <p:spPr>
          <a:xfrm>
            <a:off x="838200" y="1483995"/>
            <a:ext cx="10283190" cy="1336675"/>
          </a:xfrm>
        </p:spPr>
        <p:txBody>
          <a:bodyPr>
            <a:normAutofit/>
          </a:bodyPr>
          <a:lstStyle/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知っとこカード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「傷病手当金」の制度について説明したカードを病院に配布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 marL="0" indent="0">
              <a:buNone/>
            </a:pPr>
            <a:endParaRPr lang="ja-JP" altLang="en-US" u="sng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  <p:pic>
        <p:nvPicPr>
          <p:cNvPr id="4" name="コンテンツプレースホルダ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120775" y="2439670"/>
            <a:ext cx="9501505" cy="312610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  <a:sym typeface="+mn-ea"/>
              </a:rPr>
              <a:t>知っとこシリーズ</a:t>
            </a:r>
            <a:endParaRPr lang="ja-JP" altLang="en-US"/>
          </a:p>
        </p:txBody>
      </p:sp>
      <p:sp>
        <p:nvSpPr>
          <p:cNvPr id="3" name="コンテンツプレースホルダ 2"/>
          <p:cNvSpPr>
            <a:spLocks noGrp="1"/>
          </p:cNvSpPr>
          <p:nvPr>
            <p:ph sz="half" idx="1"/>
          </p:nvPr>
        </p:nvSpPr>
        <p:spPr>
          <a:xfrm>
            <a:off x="838200" y="1483995"/>
            <a:ext cx="10283190" cy="2672715"/>
          </a:xfrm>
        </p:spPr>
        <p:txBody>
          <a:bodyPr>
            <a:normAutofit/>
          </a:bodyPr>
          <a:lstStyle/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知っとこノート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「エンディングノート」の簡易版を作成中（年内完成予定）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従来のエンディングノートは書くところが多いので、書くところを少なくし、お金のことなど専門家の説明を入れたもの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 marL="0" indent="0">
              <a:buNone/>
            </a:pPr>
            <a:endParaRPr lang="ja-JP" altLang="en-US" u="sng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最後に～ビターエンドロール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  <p:pic>
        <p:nvPicPr>
          <p:cNvPr id="4" name="コンテンツプレースホルダ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976870" y="1499870"/>
            <a:ext cx="3464560" cy="4921885"/>
          </a:xfrm>
          <a:prstGeom prst="rect">
            <a:avLst/>
          </a:prstGeom>
        </p:spPr>
      </p:pic>
      <p:sp>
        <p:nvSpPr>
          <p:cNvPr id="5" name="テキストボックス 4"/>
          <p:cNvSpPr txBox="1"/>
          <p:nvPr/>
        </p:nvSpPr>
        <p:spPr>
          <a:xfrm>
            <a:off x="1014730" y="1751330"/>
            <a:ext cx="5328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-R" panose="02020400000000000000" charset="-128"/>
                <a:ea typeface="UD デジタル 教科書体 N-R" panose="02020400000000000000" charset="-128"/>
              </a:rPr>
              <a:t>エンドロール後</a:t>
            </a:r>
            <a:br>
              <a:rPr lang="ja-JP" altLang="en-US" sz="2800" dirty="0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 sz="2800" dirty="0">
                <a:latin typeface="UD デジタル 教科書体 N-R" panose="02020400000000000000" charset="-128"/>
                <a:ea typeface="UD デジタル 教科書体 N-R" panose="02020400000000000000" charset="-128"/>
              </a:rPr>
              <a:t>＝退院後、治療後、卒業後</a:t>
            </a:r>
            <a:br>
              <a:rPr lang="en-US" altLang="ja-JP" sz="2800" dirty="0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 sz="2800" dirty="0">
                <a:latin typeface="UD デジタル 教科書体 N-R" panose="02020400000000000000" charset="-128"/>
                <a:ea typeface="UD デジタル 教科書体 N-R" panose="02020400000000000000" charset="-128"/>
              </a:rPr>
              <a:t>の人生も大変</a:t>
            </a:r>
            <a:endParaRPr lang="ja-JP" altLang="en-US" sz="2800" dirty="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  <p:sp>
        <p:nvSpPr>
          <p:cNvPr id="6" name="テキストボックス 5"/>
          <p:cNvSpPr txBox="1"/>
          <p:nvPr/>
        </p:nvSpPr>
        <p:spPr>
          <a:xfrm>
            <a:off x="1072515" y="3652520"/>
            <a:ext cx="392112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u="sng" dirty="0">
                <a:latin typeface="UD デジタル 教科書体 N-R" panose="02020400000000000000" charset="-128"/>
                <a:ea typeface="UD デジタル 教科書体 N-R" panose="02020400000000000000" charset="-128"/>
              </a:rPr>
              <a:t>今、困っていること</a:t>
            </a:r>
            <a:endParaRPr lang="ja-JP" altLang="en-US" sz="2800" u="sng" dirty="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 algn="ctr"/>
            <a:r>
              <a:rPr lang="ja-JP" altLang="en-US" sz="2800" u="sng" dirty="0">
                <a:latin typeface="UD デジタル 教科書体 N-R" panose="02020400000000000000" charset="-128"/>
                <a:ea typeface="UD デジタル 教科書体 N-R" panose="02020400000000000000" charset="-128"/>
              </a:rPr>
              <a:t>将来、困ったとき</a:t>
            </a:r>
            <a:endParaRPr lang="ja-JP" altLang="en-US" sz="2800" u="sng" dirty="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 algn="ctr"/>
            <a:endParaRPr lang="ja-JP" altLang="en-US" sz="2800" u="sng" dirty="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 algn="ctr"/>
            <a:r>
              <a:rPr lang="ja-JP" altLang="en-US" sz="2800" u="sng" dirty="0">
                <a:latin typeface="UD デジタル 教科書体 N-R" panose="02020400000000000000" charset="-128"/>
                <a:ea typeface="UD デジタル 教科書体 N-R" panose="02020400000000000000" charset="-128"/>
              </a:rPr>
              <a:t>両方への備えが必要</a:t>
            </a:r>
            <a:endParaRPr lang="ja-JP" altLang="en-US" sz="2800" u="sng" dirty="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自己紹介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  <p:sp>
        <p:nvSpPr>
          <p:cNvPr id="3" name="コンテンツプレースホル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34535"/>
          </a:xfrm>
        </p:spPr>
        <p:txBody>
          <a:bodyPr>
            <a:normAutofit lnSpcReduction="10000"/>
          </a:bodyPr>
          <a:p>
            <a:pPr>
              <a:buFont typeface="Arial" panose="020B0604020202020204" pitchFamily="34" charset="0"/>
              <a:buChar char="•"/>
            </a:pPr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</a:rPr>
              <a:t>26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歳～</a:t>
            </a:r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</a:rPr>
              <a:t>28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歳</a:t>
            </a:r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</a:rPr>
              <a:t>…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再発のため、就職できず。療養と就活とアルバイトと。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</a:rPr>
              <a:t>28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歳</a:t>
            </a:r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</a:rPr>
              <a:t>…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アルバイト先の学習塾で社員へ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</a:rPr>
              <a:t>32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歳</a:t>
            </a:r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</a:rPr>
              <a:t>…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再発。</a:t>
            </a:r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</a:rPr>
              <a:t>1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か月休職。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</a:rPr>
              <a:t>41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歳</a:t>
            </a:r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</a:rPr>
              <a:t>…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退社、独立して学習塾を経営。どうする</a:t>
            </a:r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</a:rPr>
              <a:t>boks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で患者支援の活動も。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97575"/>
          </a:xfrm>
        </p:spPr>
        <p:txBody>
          <a:bodyPr/>
          <a:p>
            <a:pPr algn="ctr"/>
            <a:r>
              <a:rPr lang="ja-JP" altLang="en-US" sz="6000">
                <a:latin typeface="UD デジタル 教科書体 N-R" panose="02020400000000000000" charset="-128"/>
                <a:ea typeface="UD デジタル 教科書体 N-R" panose="02020400000000000000" charset="-128"/>
              </a:rPr>
              <a:t>病気と困ったこと</a:t>
            </a:r>
            <a:endParaRPr lang="ja-JP" altLang="en-US" sz="600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病気のこと～発病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  <p:sp>
        <p:nvSpPr>
          <p:cNvPr id="3" name="コンテンツプレースホルダ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ネフローゼ症候群微小変化型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 lvl="0"/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尿にたんぱくが出る病気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尿にたんぱくがでる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 sz="2800">
                <a:latin typeface="UD デジタル 教科書体 N-R" panose="02020400000000000000" charset="-128"/>
                <a:ea typeface="UD デジタル 教科書体 N-R" panose="02020400000000000000" charset="-128"/>
              </a:rPr>
              <a:t>　</a:t>
            </a:r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</a:rPr>
              <a:t>→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血中のたんぱくが減る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　　</a:t>
            </a:r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</a:rPr>
              <a:t>→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免疫力低下やむくみなど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 lvl="0"/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発症時はむくみで体重</a:t>
            </a:r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</a:rPr>
              <a:t>+20kg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増も近所の病院では診断できず、大きな病院に行って発覚。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</a:rPr>
              <a:t>→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数年後、発病当時のことを知りたかったがカルテ等はもうなかった。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  <p:sp>
        <p:nvSpPr>
          <p:cNvPr id="4" name="四角形 3"/>
          <p:cNvSpPr/>
          <p:nvPr/>
        </p:nvSpPr>
        <p:spPr>
          <a:xfrm>
            <a:off x="7112635" y="735965"/>
            <a:ext cx="4099560" cy="25895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ja-JP" altLang="en-US" sz="2400">
                <a:latin typeface="UD デジタル 教科書体 N-R" panose="02020400000000000000" charset="-128"/>
                <a:ea typeface="UD デジタル 教科書体 N-R" panose="02020400000000000000" charset="-128"/>
              </a:rPr>
              <a:t>同病の有名人</a:t>
            </a:r>
            <a:endParaRPr lang="ja-JP" altLang="en-US" sz="240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 algn="ctr"/>
            <a:r>
              <a:rPr lang="ja-JP" altLang="en-US" sz="2400">
                <a:latin typeface="UD デジタル 教科書体 N-R" panose="02020400000000000000" charset="-128"/>
                <a:ea typeface="UD デジタル 教科書体 N-R" panose="02020400000000000000" charset="-128"/>
              </a:rPr>
              <a:t>寺山修司（劇作家）</a:t>
            </a:r>
            <a:endParaRPr lang="ja-JP" altLang="en-US" sz="240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 algn="ctr"/>
            <a:r>
              <a:rPr lang="ja-JP" altLang="en-US" sz="2400">
                <a:latin typeface="UD デジタル 教科書体 N-R" panose="02020400000000000000" charset="-128"/>
                <a:ea typeface="UD デジタル 教科書体 N-R" panose="02020400000000000000" charset="-128"/>
              </a:rPr>
              <a:t>ロムー（ラグビー）</a:t>
            </a:r>
            <a:endParaRPr lang="ja-JP" altLang="en-US" sz="240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 algn="ctr"/>
            <a:r>
              <a:rPr lang="ja-JP" altLang="en-US" sz="2400">
                <a:latin typeface="UD デジタル 教科書体 N-R" panose="02020400000000000000" charset="-128"/>
                <a:ea typeface="UD デジタル 教科書体 N-R" panose="02020400000000000000" charset="-128"/>
              </a:rPr>
              <a:t>小早川毅彦（野球）</a:t>
            </a:r>
            <a:endParaRPr lang="ja-JP" altLang="en-US" sz="240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 algn="ctr"/>
            <a:r>
              <a:rPr lang="ja-JP" altLang="en-US" sz="2400">
                <a:latin typeface="UD デジタル 教科書体 N-R" panose="02020400000000000000" charset="-128"/>
                <a:ea typeface="UD デジタル 教科書体 N-R" panose="02020400000000000000" charset="-128"/>
              </a:rPr>
              <a:t>村山聖（将棋）</a:t>
            </a:r>
            <a:endParaRPr lang="ja-JP" altLang="en-US" sz="240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pPr algn="ctr"/>
            <a:r>
              <a:rPr lang="ja-JP" altLang="en-US" sz="2400">
                <a:latin typeface="UD デジタル 教科書体 N-R" panose="02020400000000000000" charset="-128"/>
                <a:ea typeface="UD デジタル 教科書体 N-R" panose="02020400000000000000" charset="-128"/>
              </a:rPr>
              <a:t>江戸家小猫（演芸家）</a:t>
            </a:r>
            <a:endParaRPr lang="ja-JP" altLang="en-US" sz="2400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病気のこと～治療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  <p:sp>
        <p:nvSpPr>
          <p:cNvPr id="3" name="コンテンツプレースホルダ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病気の治療は薬を飲んで安静にしておくだけ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</a:rPr>
              <a:t>→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とにかく時間が余る</a:t>
            </a:r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</a:rPr>
              <a:t>…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</a:rPr>
              <a:t>→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治療の終わりが見えない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免疫を抑える薬のため、入院が必要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（最近は入院しなくても治療できるように）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</a:rPr>
              <a:t>→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薬の副作用が心配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　感染しやすい、糖尿病、骨粗しょう症、うつ、肥満、緑内障、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</a:b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　不妊など（ステロイド、免疫抑制剤）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再発が多い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</a:rPr>
              <a:t>困ったこと～高校生活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  <a:sym typeface="+mn-ea"/>
              </a:rPr>
              <a:t>編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</a:endParaRPr>
          </a:p>
        </p:txBody>
      </p:sp>
      <p:sp>
        <p:nvSpPr>
          <p:cNvPr id="3" name="コンテンツプレースホルダ 2"/>
          <p:cNvSpPr>
            <a:spLocks noGrp="1"/>
          </p:cNvSpPr>
          <p:nvPr>
            <p:ph idx="1"/>
          </p:nvPr>
        </p:nvSpPr>
        <p:spPr>
          <a:xfrm>
            <a:off x="838200" y="1397000"/>
            <a:ext cx="10515600" cy="4447540"/>
          </a:xfrm>
        </p:spPr>
        <p:txBody>
          <a:bodyPr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ja-JP" altLang="en-US" sz="320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学校をどれだけ休めるのか？</a:t>
            </a:r>
            <a:br>
              <a:rPr lang="ja-JP" altLang="en-US" sz="320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</a:br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…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欠席日数（不明）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</a:br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…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テストの扱い（</a:t>
            </a:r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1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回休み）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</a:br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…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オンライン授業への対応（当時はなし）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</a:b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  <a:cs typeface="UD デジタル 教科書体 N-R" panose="02020400000000000000" charset="-128"/>
            </a:endParaRPr>
          </a:p>
          <a:p>
            <a:pPr fontAlgn="auto">
              <a:lnSpc>
                <a:spcPct val="100000"/>
              </a:lnSpc>
            </a:pPr>
            <a:r>
              <a:rPr lang="ja-JP" altLang="en-US" sz="3200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学校生活はどのくらいまでできるのか？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</a:br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…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体育への参加（基本見学、できる範囲のみ参加）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</a:br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…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登下校の負担（電車と徒歩で片道</a:t>
            </a:r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1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時間）</a:t>
            </a:r>
            <a:b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</a:br>
            <a:r>
              <a:rPr lang="en-US" altLang="ja-JP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…</a:t>
            </a:r>
            <a:r>
              <a:rPr lang="ja-JP" altLang="en-US">
                <a:latin typeface="UD デジタル 教科書体 N-R" panose="02020400000000000000" charset="-128"/>
                <a:ea typeface="UD デジタル 教科書体 N-R" panose="02020400000000000000" charset="-128"/>
                <a:cs typeface="UD デジタル 教科書体 N-R" panose="02020400000000000000" charset="-128"/>
              </a:rPr>
              <a:t>食事、お弁当や給食への配慮が必要か（弁当で自分で調節）</a:t>
            </a:r>
            <a:endParaRPr lang="ja-JP" altLang="en-US">
              <a:latin typeface="UD デジタル 教科書体 N-R" panose="02020400000000000000" charset="-128"/>
              <a:ea typeface="UD デジタル 教科書体 N-R" panose="02020400000000000000" charset="-128"/>
              <a:cs typeface="UD デジタル 教科書体 N-R" panose="02020400000000000000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5445</Words>
  <Application>WPS Presentation</Application>
  <PresentationFormat>ワイド画面</PresentationFormat>
  <Paragraphs>301</Paragraphs>
  <Slides>46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58" baseType="lpstr">
      <vt:lpstr>Arial</vt:lpstr>
      <vt:lpstr>ＭＳ Ｐゴシック</vt:lpstr>
      <vt:lpstr>Wingdings</vt:lpstr>
      <vt:lpstr>HG丸ｺﾞｼｯｸM-PRO</vt:lpstr>
      <vt:lpstr>UD デジタル 教科書体 N-R</vt:lpstr>
      <vt:lpstr>Microsoft YaHei</vt:lpstr>
      <vt:lpstr>ＭＳ Ｐゴシック</vt:lpstr>
      <vt:lpstr>Arial Unicode MS</vt:lpstr>
      <vt:lpstr>Calibri Light</vt:lpstr>
      <vt:lpstr>Calibri</vt:lpstr>
      <vt:lpstr>Wingdings</vt:lpstr>
      <vt:lpstr>Office テーマ</vt:lpstr>
      <vt:lpstr>患者の経験と 「えにし」から学んだこと</vt:lpstr>
      <vt:lpstr>目次</vt:lpstr>
      <vt:lpstr>自己紹介</vt:lpstr>
      <vt:lpstr>PowerPoint 演示文稿</vt:lpstr>
      <vt:lpstr>自己紹介</vt:lpstr>
      <vt:lpstr>病気と困ったこと</vt:lpstr>
      <vt:lpstr>病気のこと～発病</vt:lpstr>
      <vt:lpstr>病気のこと～治療</vt:lpstr>
      <vt:lpstr>困ったこと～高校生活編</vt:lpstr>
      <vt:lpstr>困ったこと～高校生活編</vt:lpstr>
      <vt:lpstr>困ったこと～高校生活編</vt:lpstr>
      <vt:lpstr>PowerPoint 演示文稿</vt:lpstr>
      <vt:lpstr>PowerPoint 演示文稿</vt:lpstr>
      <vt:lpstr>困ったこと～大学生活編</vt:lpstr>
      <vt:lpstr>療養中にしたこと</vt:lpstr>
      <vt:lpstr>困ったこと～就職活動編</vt:lpstr>
      <vt:lpstr>困ったこと～仕事編</vt:lpstr>
      <vt:lpstr>よかったことは・・・？</vt:lpstr>
      <vt:lpstr>困ったこと～解決編</vt:lpstr>
      <vt:lpstr>自分の病気のことを知る？</vt:lpstr>
      <vt:lpstr>治療について知る？</vt:lpstr>
      <vt:lpstr>治療について知る？</vt:lpstr>
      <vt:lpstr>患者とのコミュニケーション</vt:lpstr>
      <vt:lpstr>患者とのコミュニケーション</vt:lpstr>
      <vt:lpstr>患者図書室</vt:lpstr>
      <vt:lpstr>患者図書室</vt:lpstr>
      <vt:lpstr>患者図書室</vt:lpstr>
      <vt:lpstr>患者図書室</vt:lpstr>
      <vt:lpstr>病院の設備やサービスの改善</vt:lpstr>
      <vt:lpstr>病気を持ちながらの生活？</vt:lpstr>
      <vt:lpstr>「当事者」の活動</vt:lpstr>
      <vt:lpstr>PowerPoint 演示文稿</vt:lpstr>
      <vt:lpstr>木原孝久さんのボランティア再点検</vt:lpstr>
      <vt:lpstr>PowerPoint 演示文稿</vt:lpstr>
      <vt:lpstr>闘病記</vt:lpstr>
      <vt:lpstr>患者会</vt:lpstr>
      <vt:lpstr>患者会</vt:lpstr>
      <vt:lpstr>ピアサポート、患者会</vt:lpstr>
      <vt:lpstr>今やっている活動</vt:lpstr>
      <vt:lpstr>どうするboksの活動</vt:lpstr>
      <vt:lpstr>まちかど相談会</vt:lpstr>
      <vt:lpstr>まちかど相談会</vt:lpstr>
      <vt:lpstr>AYA世代支援</vt:lpstr>
      <vt:lpstr>知っとこシリーズ</vt:lpstr>
      <vt:lpstr>知っとこシリーズ</vt:lpstr>
      <vt:lpstr>最後に～ビターエンドロール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ihyde</dc:creator>
  <cp:lastModifiedBy>ihyde</cp:lastModifiedBy>
  <cp:revision>37</cp:revision>
  <dcterms:created xsi:type="dcterms:W3CDTF">2021-02-28T08:42:00Z</dcterms:created>
  <dcterms:modified xsi:type="dcterms:W3CDTF">2022-10-30T15:13:50Z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1041-10.8.0.6184</vt:lpwstr>
  </property>
</Properties>
</file>