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72"/>
  </p:notesMasterIdLst>
  <p:sldIdLst>
    <p:sldId id="256" r:id="rId2"/>
    <p:sldId id="261" r:id="rId3"/>
    <p:sldId id="262" r:id="rId4"/>
    <p:sldId id="257" r:id="rId5"/>
    <p:sldId id="575" r:id="rId6"/>
    <p:sldId id="577" r:id="rId7"/>
    <p:sldId id="453" r:id="rId8"/>
    <p:sldId id="440" r:id="rId9"/>
    <p:sldId id="454" r:id="rId10"/>
    <p:sldId id="455" r:id="rId11"/>
    <p:sldId id="456" r:id="rId12"/>
    <p:sldId id="259" r:id="rId13"/>
    <p:sldId id="263" r:id="rId14"/>
    <p:sldId id="260" r:id="rId15"/>
    <p:sldId id="264" r:id="rId16"/>
    <p:sldId id="266" r:id="rId17"/>
    <p:sldId id="265" r:id="rId18"/>
    <p:sldId id="267" r:id="rId19"/>
    <p:sldId id="268" r:id="rId20"/>
    <p:sldId id="270" r:id="rId21"/>
    <p:sldId id="269" r:id="rId22"/>
    <p:sldId id="363" r:id="rId23"/>
    <p:sldId id="359" r:id="rId24"/>
    <p:sldId id="360" r:id="rId25"/>
    <p:sldId id="361" r:id="rId26"/>
    <p:sldId id="362" r:id="rId27"/>
    <p:sldId id="364" r:id="rId28"/>
    <p:sldId id="391" r:id="rId29"/>
    <p:sldId id="392" r:id="rId30"/>
    <p:sldId id="385" r:id="rId31"/>
    <p:sldId id="376" r:id="rId32"/>
    <p:sldId id="377" r:id="rId33"/>
    <p:sldId id="378" r:id="rId34"/>
    <p:sldId id="387" r:id="rId35"/>
    <p:sldId id="442" r:id="rId36"/>
    <p:sldId id="443" r:id="rId37"/>
    <p:sldId id="446" r:id="rId38"/>
    <p:sldId id="557" r:id="rId39"/>
    <p:sldId id="544" r:id="rId40"/>
    <p:sldId id="308" r:id="rId41"/>
    <p:sldId id="390" r:id="rId42"/>
    <p:sldId id="395" r:id="rId43"/>
    <p:sldId id="396" r:id="rId44"/>
    <p:sldId id="397" r:id="rId45"/>
    <p:sldId id="559" r:id="rId46"/>
    <p:sldId id="578" r:id="rId47"/>
    <p:sldId id="585" r:id="rId48"/>
    <p:sldId id="586" r:id="rId49"/>
    <p:sldId id="587" r:id="rId50"/>
    <p:sldId id="588" r:id="rId51"/>
    <p:sldId id="589" r:id="rId52"/>
    <p:sldId id="590" r:id="rId53"/>
    <p:sldId id="591" r:id="rId54"/>
    <p:sldId id="594" r:id="rId55"/>
    <p:sldId id="592" r:id="rId56"/>
    <p:sldId id="593" r:id="rId57"/>
    <p:sldId id="558" r:id="rId58"/>
    <p:sldId id="560" r:id="rId59"/>
    <p:sldId id="561" r:id="rId60"/>
    <p:sldId id="563" r:id="rId61"/>
    <p:sldId id="568" r:id="rId62"/>
    <p:sldId id="569" r:id="rId63"/>
    <p:sldId id="562" r:id="rId64"/>
    <p:sldId id="570" r:id="rId65"/>
    <p:sldId id="571" r:id="rId66"/>
    <p:sldId id="572" r:id="rId67"/>
    <p:sldId id="573" r:id="rId68"/>
    <p:sldId id="574" r:id="rId69"/>
    <p:sldId id="595" r:id="rId70"/>
    <p:sldId id="596" r:id="rId71"/>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919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43"/>
    <p:restoredTop sz="94611"/>
  </p:normalViewPr>
  <p:slideViewPr>
    <p:cSldViewPr snapToGrid="0" snapToObjects="1">
      <p:cViewPr varScale="1">
        <p:scale>
          <a:sx n="109" d="100"/>
          <a:sy n="109" d="100"/>
        </p:scale>
        <p:origin x="1912"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___.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______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______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Sheet1!$B$2</c:f>
              <c:strCache>
                <c:ptCount val="1"/>
                <c:pt idx="0">
                  <c:v>0-4歳</c:v>
                </c:pt>
              </c:strCache>
            </c:strRef>
          </c:tx>
          <c:spPr>
            <a:solidFill>
              <a:schemeClr val="accent1"/>
            </a:solidFill>
            <a:ln>
              <a:noFill/>
            </a:ln>
            <a:effectLst/>
          </c:spPr>
          <c:invertIfNegative val="0"/>
          <c:cat>
            <c:numRef>
              <c:f>Sheet1!$A$3:$A$4</c:f>
              <c:numCache>
                <c:formatCode>General</c:formatCode>
                <c:ptCount val="2"/>
                <c:pt idx="0">
                  <c:v>2016</c:v>
                </c:pt>
                <c:pt idx="1">
                  <c:v>2017</c:v>
                </c:pt>
              </c:numCache>
            </c:numRef>
          </c:cat>
          <c:val>
            <c:numRef>
              <c:f>Sheet1!$B$3:$B$4</c:f>
              <c:numCache>
                <c:formatCode>0_ </c:formatCode>
                <c:ptCount val="2"/>
                <c:pt idx="0">
                  <c:v>1</c:v>
                </c:pt>
                <c:pt idx="1">
                  <c:v>5</c:v>
                </c:pt>
              </c:numCache>
            </c:numRef>
          </c:val>
          <c:extLst>
            <c:ext xmlns:c16="http://schemas.microsoft.com/office/drawing/2014/chart" uri="{C3380CC4-5D6E-409C-BE32-E72D297353CC}">
              <c16:uniqueId val="{00000000-025E-3B49-89C2-3824B7787D41}"/>
            </c:ext>
          </c:extLst>
        </c:ser>
        <c:ser>
          <c:idx val="1"/>
          <c:order val="1"/>
          <c:tx>
            <c:strRef>
              <c:f>Sheet1!$C$2</c:f>
              <c:strCache>
                <c:ptCount val="1"/>
                <c:pt idx="0">
                  <c:v>5-9歳</c:v>
                </c:pt>
              </c:strCache>
            </c:strRef>
          </c:tx>
          <c:spPr>
            <a:solidFill>
              <a:schemeClr val="accent2"/>
            </a:solidFill>
            <a:ln>
              <a:noFill/>
            </a:ln>
            <a:effectLst/>
          </c:spPr>
          <c:invertIfNegative val="0"/>
          <c:cat>
            <c:numRef>
              <c:f>Sheet1!$A$3:$A$4</c:f>
              <c:numCache>
                <c:formatCode>General</c:formatCode>
                <c:ptCount val="2"/>
                <c:pt idx="0">
                  <c:v>2016</c:v>
                </c:pt>
                <c:pt idx="1">
                  <c:v>2017</c:v>
                </c:pt>
              </c:numCache>
            </c:numRef>
          </c:cat>
          <c:val>
            <c:numRef>
              <c:f>Sheet1!$C$3:$C$4</c:f>
              <c:numCache>
                <c:formatCode>0_ </c:formatCode>
                <c:ptCount val="2"/>
                <c:pt idx="0">
                  <c:v>10</c:v>
                </c:pt>
                <c:pt idx="1">
                  <c:v>9</c:v>
                </c:pt>
              </c:numCache>
            </c:numRef>
          </c:val>
          <c:extLst>
            <c:ext xmlns:c16="http://schemas.microsoft.com/office/drawing/2014/chart" uri="{C3380CC4-5D6E-409C-BE32-E72D297353CC}">
              <c16:uniqueId val="{00000001-025E-3B49-89C2-3824B7787D41}"/>
            </c:ext>
          </c:extLst>
        </c:ser>
        <c:ser>
          <c:idx val="2"/>
          <c:order val="2"/>
          <c:tx>
            <c:strRef>
              <c:f>Sheet1!$D$2</c:f>
              <c:strCache>
                <c:ptCount val="1"/>
                <c:pt idx="0">
                  <c:v>10代</c:v>
                </c:pt>
              </c:strCache>
            </c:strRef>
          </c:tx>
          <c:spPr>
            <a:solidFill>
              <a:schemeClr val="accent3"/>
            </a:solidFill>
            <a:ln>
              <a:noFill/>
            </a:ln>
            <a:effectLst/>
          </c:spPr>
          <c:invertIfNegative val="0"/>
          <c:cat>
            <c:numRef>
              <c:f>Sheet1!$A$3:$A$4</c:f>
              <c:numCache>
                <c:formatCode>General</c:formatCode>
                <c:ptCount val="2"/>
                <c:pt idx="0">
                  <c:v>2016</c:v>
                </c:pt>
                <c:pt idx="1">
                  <c:v>2017</c:v>
                </c:pt>
              </c:numCache>
            </c:numRef>
          </c:cat>
          <c:val>
            <c:numRef>
              <c:f>Sheet1!$D$3:$D$4</c:f>
              <c:numCache>
                <c:formatCode>0_ </c:formatCode>
                <c:ptCount val="2"/>
                <c:pt idx="0">
                  <c:v>152</c:v>
                </c:pt>
                <c:pt idx="1">
                  <c:v>148</c:v>
                </c:pt>
              </c:numCache>
            </c:numRef>
          </c:val>
          <c:extLst>
            <c:ext xmlns:c16="http://schemas.microsoft.com/office/drawing/2014/chart" uri="{C3380CC4-5D6E-409C-BE32-E72D297353CC}">
              <c16:uniqueId val="{00000002-025E-3B49-89C2-3824B7787D41}"/>
            </c:ext>
          </c:extLst>
        </c:ser>
        <c:ser>
          <c:idx val="3"/>
          <c:order val="3"/>
          <c:tx>
            <c:strRef>
              <c:f>Sheet1!$E$2</c:f>
              <c:strCache>
                <c:ptCount val="1"/>
                <c:pt idx="0">
                  <c:v>20代</c:v>
                </c:pt>
              </c:strCache>
            </c:strRef>
          </c:tx>
          <c:spPr>
            <a:solidFill>
              <a:schemeClr val="accent4"/>
            </a:solidFill>
            <a:ln>
              <a:noFill/>
            </a:ln>
            <a:effectLst/>
          </c:spPr>
          <c:invertIfNegative val="0"/>
          <c:cat>
            <c:numRef>
              <c:f>Sheet1!$A$3:$A$4</c:f>
              <c:numCache>
                <c:formatCode>General</c:formatCode>
                <c:ptCount val="2"/>
                <c:pt idx="0">
                  <c:v>2016</c:v>
                </c:pt>
                <c:pt idx="1">
                  <c:v>2017</c:v>
                </c:pt>
              </c:numCache>
            </c:numRef>
          </c:cat>
          <c:val>
            <c:numRef>
              <c:f>Sheet1!$E$3:$E$4</c:f>
              <c:numCache>
                <c:formatCode>0_ </c:formatCode>
                <c:ptCount val="2"/>
                <c:pt idx="0">
                  <c:v>462</c:v>
                </c:pt>
                <c:pt idx="1">
                  <c:v>434</c:v>
                </c:pt>
              </c:numCache>
            </c:numRef>
          </c:val>
          <c:extLst>
            <c:ext xmlns:c16="http://schemas.microsoft.com/office/drawing/2014/chart" uri="{C3380CC4-5D6E-409C-BE32-E72D297353CC}">
              <c16:uniqueId val="{00000003-025E-3B49-89C2-3824B7787D41}"/>
            </c:ext>
          </c:extLst>
        </c:ser>
        <c:ser>
          <c:idx val="4"/>
          <c:order val="4"/>
          <c:tx>
            <c:strRef>
              <c:f>Sheet1!$F$2</c:f>
              <c:strCache>
                <c:ptCount val="1"/>
                <c:pt idx="0">
                  <c:v>30代</c:v>
                </c:pt>
              </c:strCache>
            </c:strRef>
          </c:tx>
          <c:spPr>
            <a:solidFill>
              <a:schemeClr val="accent5"/>
            </a:solidFill>
            <a:ln>
              <a:noFill/>
            </a:ln>
            <a:effectLst/>
          </c:spPr>
          <c:invertIfNegative val="0"/>
          <c:cat>
            <c:numRef>
              <c:f>Sheet1!$A$3:$A$4</c:f>
              <c:numCache>
                <c:formatCode>General</c:formatCode>
                <c:ptCount val="2"/>
                <c:pt idx="0">
                  <c:v>2016</c:v>
                </c:pt>
                <c:pt idx="1">
                  <c:v>2017</c:v>
                </c:pt>
              </c:numCache>
            </c:numRef>
          </c:cat>
          <c:val>
            <c:numRef>
              <c:f>Sheet1!$F$3:$F$4</c:f>
              <c:numCache>
                <c:formatCode>0_ </c:formatCode>
                <c:ptCount val="2"/>
                <c:pt idx="0">
                  <c:v>916</c:v>
                </c:pt>
                <c:pt idx="1">
                  <c:v>853</c:v>
                </c:pt>
              </c:numCache>
            </c:numRef>
          </c:val>
          <c:extLst>
            <c:ext xmlns:c16="http://schemas.microsoft.com/office/drawing/2014/chart" uri="{C3380CC4-5D6E-409C-BE32-E72D297353CC}">
              <c16:uniqueId val="{00000004-025E-3B49-89C2-3824B7787D41}"/>
            </c:ext>
          </c:extLst>
        </c:ser>
        <c:ser>
          <c:idx val="5"/>
          <c:order val="5"/>
          <c:tx>
            <c:strRef>
              <c:f>Sheet1!$G$2</c:f>
              <c:strCache>
                <c:ptCount val="1"/>
                <c:pt idx="0">
                  <c:v>40代</c:v>
                </c:pt>
              </c:strCache>
            </c:strRef>
          </c:tx>
          <c:spPr>
            <a:solidFill>
              <a:schemeClr val="accent6"/>
            </a:solidFill>
            <a:ln>
              <a:noFill/>
            </a:ln>
            <a:effectLst/>
          </c:spPr>
          <c:invertIfNegative val="0"/>
          <c:cat>
            <c:numRef>
              <c:f>Sheet1!$A$3:$A$4</c:f>
              <c:numCache>
                <c:formatCode>General</c:formatCode>
                <c:ptCount val="2"/>
                <c:pt idx="0">
                  <c:v>2016</c:v>
                </c:pt>
                <c:pt idx="1">
                  <c:v>2017</c:v>
                </c:pt>
              </c:numCache>
            </c:numRef>
          </c:cat>
          <c:val>
            <c:numRef>
              <c:f>Sheet1!$G$3:$G$4</c:f>
              <c:numCache>
                <c:formatCode>0_ </c:formatCode>
                <c:ptCount val="2"/>
                <c:pt idx="0">
                  <c:v>2368</c:v>
                </c:pt>
                <c:pt idx="1">
                  <c:v>2423</c:v>
                </c:pt>
              </c:numCache>
            </c:numRef>
          </c:val>
          <c:extLst>
            <c:ext xmlns:c16="http://schemas.microsoft.com/office/drawing/2014/chart" uri="{C3380CC4-5D6E-409C-BE32-E72D297353CC}">
              <c16:uniqueId val="{00000005-025E-3B49-89C2-3824B7787D41}"/>
            </c:ext>
          </c:extLst>
        </c:ser>
        <c:ser>
          <c:idx val="6"/>
          <c:order val="6"/>
          <c:tx>
            <c:strRef>
              <c:f>Sheet1!$H$2</c:f>
              <c:strCache>
                <c:ptCount val="1"/>
                <c:pt idx="0">
                  <c:v>50代</c:v>
                </c:pt>
              </c:strCache>
            </c:strRef>
          </c:tx>
          <c:spPr>
            <a:solidFill>
              <a:schemeClr val="accent1">
                <a:lumMod val="60000"/>
              </a:schemeClr>
            </a:solidFill>
            <a:ln>
              <a:noFill/>
            </a:ln>
            <a:effectLst/>
          </c:spPr>
          <c:invertIfNegative val="0"/>
          <c:cat>
            <c:numRef>
              <c:f>Sheet1!$A$3:$A$4</c:f>
              <c:numCache>
                <c:formatCode>General</c:formatCode>
                <c:ptCount val="2"/>
                <c:pt idx="0">
                  <c:v>2016</c:v>
                </c:pt>
                <c:pt idx="1">
                  <c:v>2017</c:v>
                </c:pt>
              </c:numCache>
            </c:numRef>
          </c:cat>
          <c:val>
            <c:numRef>
              <c:f>Sheet1!$H$3:$H$4</c:f>
              <c:numCache>
                <c:formatCode>0_ </c:formatCode>
                <c:ptCount val="2"/>
                <c:pt idx="0">
                  <c:v>2833</c:v>
                </c:pt>
                <c:pt idx="1">
                  <c:v>2814</c:v>
                </c:pt>
              </c:numCache>
            </c:numRef>
          </c:val>
          <c:extLst>
            <c:ext xmlns:c16="http://schemas.microsoft.com/office/drawing/2014/chart" uri="{C3380CC4-5D6E-409C-BE32-E72D297353CC}">
              <c16:uniqueId val="{00000006-025E-3B49-89C2-3824B7787D41}"/>
            </c:ext>
          </c:extLst>
        </c:ser>
        <c:ser>
          <c:idx val="7"/>
          <c:order val="7"/>
          <c:tx>
            <c:strRef>
              <c:f>Sheet1!$I$2</c:f>
              <c:strCache>
                <c:ptCount val="1"/>
                <c:pt idx="0">
                  <c:v>60代</c:v>
                </c:pt>
              </c:strCache>
            </c:strRef>
          </c:tx>
          <c:spPr>
            <a:solidFill>
              <a:schemeClr val="accent2">
                <a:lumMod val="60000"/>
              </a:schemeClr>
            </a:solidFill>
            <a:ln>
              <a:noFill/>
            </a:ln>
            <a:effectLst/>
          </c:spPr>
          <c:invertIfNegative val="0"/>
          <c:cat>
            <c:numRef>
              <c:f>Sheet1!$A$3:$A$4</c:f>
              <c:numCache>
                <c:formatCode>General</c:formatCode>
                <c:ptCount val="2"/>
                <c:pt idx="0">
                  <c:v>2016</c:v>
                </c:pt>
                <c:pt idx="1">
                  <c:v>2017</c:v>
                </c:pt>
              </c:numCache>
            </c:numRef>
          </c:cat>
          <c:val>
            <c:numRef>
              <c:f>Sheet1!$I$3:$I$4</c:f>
              <c:numCache>
                <c:formatCode>0_ </c:formatCode>
                <c:ptCount val="2"/>
                <c:pt idx="0">
                  <c:v>3044</c:v>
                </c:pt>
                <c:pt idx="1">
                  <c:v>2922</c:v>
                </c:pt>
              </c:numCache>
            </c:numRef>
          </c:val>
          <c:extLst>
            <c:ext xmlns:c16="http://schemas.microsoft.com/office/drawing/2014/chart" uri="{C3380CC4-5D6E-409C-BE32-E72D297353CC}">
              <c16:uniqueId val="{00000007-025E-3B49-89C2-3824B7787D41}"/>
            </c:ext>
          </c:extLst>
        </c:ser>
        <c:ser>
          <c:idx val="8"/>
          <c:order val="8"/>
          <c:tx>
            <c:strRef>
              <c:f>Sheet1!$J$2</c:f>
              <c:strCache>
                <c:ptCount val="1"/>
                <c:pt idx="0">
                  <c:v>70代</c:v>
                </c:pt>
              </c:strCache>
            </c:strRef>
          </c:tx>
          <c:spPr>
            <a:solidFill>
              <a:schemeClr val="accent3">
                <a:lumMod val="60000"/>
              </a:schemeClr>
            </a:solidFill>
            <a:ln>
              <a:noFill/>
            </a:ln>
            <a:effectLst/>
          </c:spPr>
          <c:invertIfNegative val="0"/>
          <c:cat>
            <c:numRef>
              <c:f>Sheet1!$A$3:$A$4</c:f>
              <c:numCache>
                <c:formatCode>General</c:formatCode>
                <c:ptCount val="2"/>
                <c:pt idx="0">
                  <c:v>2016</c:v>
                </c:pt>
                <c:pt idx="1">
                  <c:v>2017</c:v>
                </c:pt>
              </c:numCache>
            </c:numRef>
          </c:cat>
          <c:val>
            <c:numRef>
              <c:f>Sheet1!$J$3:$J$4</c:f>
              <c:numCache>
                <c:formatCode>0_ </c:formatCode>
                <c:ptCount val="2"/>
                <c:pt idx="0">
                  <c:v>1983</c:v>
                </c:pt>
                <c:pt idx="1">
                  <c:v>2117</c:v>
                </c:pt>
              </c:numCache>
            </c:numRef>
          </c:val>
          <c:extLst>
            <c:ext xmlns:c16="http://schemas.microsoft.com/office/drawing/2014/chart" uri="{C3380CC4-5D6E-409C-BE32-E72D297353CC}">
              <c16:uniqueId val="{00000008-025E-3B49-89C2-3824B7787D41}"/>
            </c:ext>
          </c:extLst>
        </c:ser>
        <c:ser>
          <c:idx val="9"/>
          <c:order val="9"/>
          <c:tx>
            <c:strRef>
              <c:f>Sheet1!$K$2</c:f>
              <c:strCache>
                <c:ptCount val="1"/>
                <c:pt idx="0">
                  <c:v>80代</c:v>
                </c:pt>
              </c:strCache>
            </c:strRef>
          </c:tx>
          <c:spPr>
            <a:solidFill>
              <a:schemeClr val="accent4">
                <a:lumMod val="60000"/>
              </a:schemeClr>
            </a:solidFill>
            <a:ln>
              <a:noFill/>
            </a:ln>
            <a:effectLst/>
          </c:spPr>
          <c:invertIfNegative val="0"/>
          <c:cat>
            <c:numRef>
              <c:f>Sheet1!$A$3:$A$4</c:f>
              <c:numCache>
                <c:formatCode>General</c:formatCode>
                <c:ptCount val="2"/>
                <c:pt idx="0">
                  <c:v>2016</c:v>
                </c:pt>
                <c:pt idx="1">
                  <c:v>2017</c:v>
                </c:pt>
              </c:numCache>
            </c:numRef>
          </c:cat>
          <c:val>
            <c:numRef>
              <c:f>Sheet1!$K$3:$K$4</c:f>
              <c:numCache>
                <c:formatCode>0_ </c:formatCode>
                <c:ptCount val="2"/>
                <c:pt idx="0">
                  <c:v>1302</c:v>
                </c:pt>
                <c:pt idx="1">
                  <c:v>1290</c:v>
                </c:pt>
              </c:numCache>
            </c:numRef>
          </c:val>
          <c:extLst>
            <c:ext xmlns:c16="http://schemas.microsoft.com/office/drawing/2014/chart" uri="{C3380CC4-5D6E-409C-BE32-E72D297353CC}">
              <c16:uniqueId val="{00000009-025E-3B49-89C2-3824B7787D41}"/>
            </c:ext>
          </c:extLst>
        </c:ser>
        <c:ser>
          <c:idx val="10"/>
          <c:order val="10"/>
          <c:tx>
            <c:strRef>
              <c:f>Sheet1!$L$2</c:f>
              <c:strCache>
                <c:ptCount val="1"/>
                <c:pt idx="0">
                  <c:v>90代</c:v>
                </c:pt>
              </c:strCache>
            </c:strRef>
          </c:tx>
          <c:spPr>
            <a:solidFill>
              <a:schemeClr val="accent5">
                <a:lumMod val="60000"/>
              </a:schemeClr>
            </a:solidFill>
            <a:ln>
              <a:noFill/>
            </a:ln>
            <a:effectLst/>
          </c:spPr>
          <c:invertIfNegative val="0"/>
          <c:cat>
            <c:numRef>
              <c:f>Sheet1!$A$3:$A$4</c:f>
              <c:numCache>
                <c:formatCode>General</c:formatCode>
                <c:ptCount val="2"/>
                <c:pt idx="0">
                  <c:v>2016</c:v>
                </c:pt>
                <c:pt idx="1">
                  <c:v>2017</c:v>
                </c:pt>
              </c:numCache>
            </c:numRef>
          </c:cat>
          <c:val>
            <c:numRef>
              <c:f>Sheet1!$L$3:$L$4</c:f>
              <c:numCache>
                <c:formatCode>General</c:formatCode>
                <c:ptCount val="2"/>
                <c:pt idx="0">
                  <c:v>309</c:v>
                </c:pt>
                <c:pt idx="1">
                  <c:v>322</c:v>
                </c:pt>
              </c:numCache>
            </c:numRef>
          </c:val>
          <c:extLst>
            <c:ext xmlns:c16="http://schemas.microsoft.com/office/drawing/2014/chart" uri="{C3380CC4-5D6E-409C-BE32-E72D297353CC}">
              <c16:uniqueId val="{0000000A-025E-3B49-89C2-3824B7787D41}"/>
            </c:ext>
          </c:extLst>
        </c:ser>
        <c:ser>
          <c:idx val="11"/>
          <c:order val="11"/>
          <c:tx>
            <c:strRef>
              <c:f>Sheet1!$M$2</c:f>
              <c:strCache>
                <c:ptCount val="1"/>
                <c:pt idx="0">
                  <c:v>100歳以上</c:v>
                </c:pt>
              </c:strCache>
            </c:strRef>
          </c:tx>
          <c:spPr>
            <a:solidFill>
              <a:schemeClr val="accent6">
                <a:lumMod val="60000"/>
              </a:schemeClr>
            </a:solidFill>
            <a:ln>
              <a:noFill/>
            </a:ln>
            <a:effectLst/>
          </c:spPr>
          <c:invertIfNegative val="0"/>
          <c:cat>
            <c:numRef>
              <c:f>Sheet1!$A$3:$A$4</c:f>
              <c:numCache>
                <c:formatCode>General</c:formatCode>
                <c:ptCount val="2"/>
                <c:pt idx="0">
                  <c:v>2016</c:v>
                </c:pt>
                <c:pt idx="1">
                  <c:v>2017</c:v>
                </c:pt>
              </c:numCache>
            </c:numRef>
          </c:cat>
          <c:val>
            <c:numRef>
              <c:f>Sheet1!$M$3:$M$4</c:f>
              <c:numCache>
                <c:formatCode>General</c:formatCode>
                <c:ptCount val="2"/>
                <c:pt idx="0">
                  <c:v>8</c:v>
                </c:pt>
                <c:pt idx="1">
                  <c:v>8</c:v>
                </c:pt>
              </c:numCache>
            </c:numRef>
          </c:val>
          <c:extLst>
            <c:ext xmlns:c16="http://schemas.microsoft.com/office/drawing/2014/chart" uri="{C3380CC4-5D6E-409C-BE32-E72D297353CC}">
              <c16:uniqueId val="{0000000B-025E-3B49-89C2-3824B7787D41}"/>
            </c:ext>
          </c:extLst>
        </c:ser>
        <c:dLbls>
          <c:showLegendKey val="0"/>
          <c:showVal val="0"/>
          <c:showCatName val="0"/>
          <c:showSerName val="0"/>
          <c:showPercent val="0"/>
          <c:showBubbleSize val="0"/>
        </c:dLbls>
        <c:gapWidth val="75"/>
        <c:overlap val="100"/>
        <c:axId val="1987425727"/>
        <c:axId val="1987353039"/>
      </c:barChart>
      <c:catAx>
        <c:axId val="198742572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1987353039"/>
        <c:crosses val="autoZero"/>
        <c:auto val="1"/>
        <c:lblAlgn val="ctr"/>
        <c:lblOffset val="100"/>
        <c:noMultiLvlLbl val="0"/>
      </c:catAx>
      <c:valAx>
        <c:axId val="1987353039"/>
        <c:scaling>
          <c:orientation val="minMax"/>
          <c:max val="14000"/>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0_ "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198742572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ja-JP" altLang="en-US"/>
              <a:t>卵巣がん罹患者数・死亡者数</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barChart>
        <c:barDir val="col"/>
        <c:grouping val="clustered"/>
        <c:varyColors val="0"/>
        <c:ser>
          <c:idx val="0"/>
          <c:order val="0"/>
          <c:tx>
            <c:strRef>
              <c:f>Sheet1!$B$1</c:f>
              <c:strCache>
                <c:ptCount val="1"/>
                <c:pt idx="0">
                  <c:v>罹患者数</c:v>
                </c:pt>
              </c:strCache>
            </c:strRef>
          </c:tx>
          <c:spPr>
            <a:solidFill>
              <a:schemeClr val="accent1"/>
            </a:solidFill>
            <a:ln>
              <a:noFill/>
            </a:ln>
            <a:effectLst/>
          </c:spPr>
          <c:invertIfNegative val="0"/>
          <c:cat>
            <c:strRef>
              <c:f>Sheet1!$A$2:$A$25</c:f>
              <c:strCache>
                <c:ptCount val="24"/>
                <c:pt idx="0">
                  <c:v>1995年</c:v>
                </c:pt>
                <c:pt idx="1">
                  <c:v>1996年</c:v>
                </c:pt>
                <c:pt idx="2">
                  <c:v>1997年</c:v>
                </c:pt>
                <c:pt idx="3">
                  <c:v>1998年</c:v>
                </c:pt>
                <c:pt idx="4">
                  <c:v>1999年</c:v>
                </c:pt>
                <c:pt idx="5">
                  <c:v>2000年</c:v>
                </c:pt>
                <c:pt idx="6">
                  <c:v>2001年</c:v>
                </c:pt>
                <c:pt idx="7">
                  <c:v>2002年</c:v>
                </c:pt>
                <c:pt idx="8">
                  <c:v>2003年</c:v>
                </c:pt>
                <c:pt idx="9">
                  <c:v>2004年</c:v>
                </c:pt>
                <c:pt idx="10">
                  <c:v>2005年</c:v>
                </c:pt>
                <c:pt idx="11">
                  <c:v>2006年</c:v>
                </c:pt>
                <c:pt idx="12">
                  <c:v>2007年</c:v>
                </c:pt>
                <c:pt idx="13">
                  <c:v>2008年</c:v>
                </c:pt>
                <c:pt idx="14">
                  <c:v>2009年</c:v>
                </c:pt>
                <c:pt idx="15">
                  <c:v>2010年</c:v>
                </c:pt>
                <c:pt idx="16">
                  <c:v>2011年</c:v>
                </c:pt>
                <c:pt idx="17">
                  <c:v>2012年</c:v>
                </c:pt>
                <c:pt idx="18">
                  <c:v>2013年</c:v>
                </c:pt>
                <c:pt idx="19">
                  <c:v>2014年</c:v>
                </c:pt>
                <c:pt idx="20">
                  <c:v>2015年</c:v>
                </c:pt>
                <c:pt idx="21">
                  <c:v>2016年</c:v>
                </c:pt>
                <c:pt idx="22">
                  <c:v>2017年</c:v>
                </c:pt>
                <c:pt idx="23">
                  <c:v>2018年</c:v>
                </c:pt>
              </c:strCache>
            </c:strRef>
          </c:cat>
          <c:val>
            <c:numRef>
              <c:f>Sheet1!$B$2:$B$25</c:f>
              <c:numCache>
                <c:formatCode>General</c:formatCode>
                <c:ptCount val="24"/>
                <c:pt idx="4">
                  <c:v>7314</c:v>
                </c:pt>
                <c:pt idx="7">
                  <c:v>7418</c:v>
                </c:pt>
                <c:pt idx="12">
                  <c:v>8631</c:v>
                </c:pt>
                <c:pt idx="19" formatCode="0_ ">
                  <c:v>10011</c:v>
                </c:pt>
                <c:pt idx="20" formatCode="0_ ">
                  <c:v>10359</c:v>
                </c:pt>
                <c:pt idx="21">
                  <c:v>13388</c:v>
                </c:pt>
                <c:pt idx="22">
                  <c:v>13346</c:v>
                </c:pt>
              </c:numCache>
            </c:numRef>
          </c:val>
          <c:extLst>
            <c:ext xmlns:c16="http://schemas.microsoft.com/office/drawing/2014/chart" uri="{C3380CC4-5D6E-409C-BE32-E72D297353CC}">
              <c16:uniqueId val="{00000000-8A5F-FB4E-AFBE-9837016948F4}"/>
            </c:ext>
          </c:extLst>
        </c:ser>
        <c:ser>
          <c:idx val="1"/>
          <c:order val="1"/>
          <c:tx>
            <c:strRef>
              <c:f>Sheet1!$C$1</c:f>
              <c:strCache>
                <c:ptCount val="1"/>
                <c:pt idx="0">
                  <c:v>死亡者数</c:v>
                </c:pt>
              </c:strCache>
            </c:strRef>
          </c:tx>
          <c:spPr>
            <a:solidFill>
              <a:schemeClr val="accent2"/>
            </a:solidFill>
            <a:ln>
              <a:noFill/>
            </a:ln>
            <a:effectLst/>
          </c:spPr>
          <c:invertIfNegative val="0"/>
          <c:cat>
            <c:strRef>
              <c:f>Sheet1!$A$2:$A$25</c:f>
              <c:strCache>
                <c:ptCount val="24"/>
                <c:pt idx="0">
                  <c:v>1995年</c:v>
                </c:pt>
                <c:pt idx="1">
                  <c:v>1996年</c:v>
                </c:pt>
                <c:pt idx="2">
                  <c:v>1997年</c:v>
                </c:pt>
                <c:pt idx="3">
                  <c:v>1998年</c:v>
                </c:pt>
                <c:pt idx="4">
                  <c:v>1999年</c:v>
                </c:pt>
                <c:pt idx="5">
                  <c:v>2000年</c:v>
                </c:pt>
                <c:pt idx="6">
                  <c:v>2001年</c:v>
                </c:pt>
                <c:pt idx="7">
                  <c:v>2002年</c:v>
                </c:pt>
                <c:pt idx="8">
                  <c:v>2003年</c:v>
                </c:pt>
                <c:pt idx="9">
                  <c:v>2004年</c:v>
                </c:pt>
                <c:pt idx="10">
                  <c:v>2005年</c:v>
                </c:pt>
                <c:pt idx="11">
                  <c:v>2006年</c:v>
                </c:pt>
                <c:pt idx="12">
                  <c:v>2007年</c:v>
                </c:pt>
                <c:pt idx="13">
                  <c:v>2008年</c:v>
                </c:pt>
                <c:pt idx="14">
                  <c:v>2009年</c:v>
                </c:pt>
                <c:pt idx="15">
                  <c:v>2010年</c:v>
                </c:pt>
                <c:pt idx="16">
                  <c:v>2011年</c:v>
                </c:pt>
                <c:pt idx="17">
                  <c:v>2012年</c:v>
                </c:pt>
                <c:pt idx="18">
                  <c:v>2013年</c:v>
                </c:pt>
                <c:pt idx="19">
                  <c:v>2014年</c:v>
                </c:pt>
                <c:pt idx="20">
                  <c:v>2015年</c:v>
                </c:pt>
                <c:pt idx="21">
                  <c:v>2016年</c:v>
                </c:pt>
                <c:pt idx="22">
                  <c:v>2017年</c:v>
                </c:pt>
                <c:pt idx="23">
                  <c:v>2018年</c:v>
                </c:pt>
              </c:strCache>
            </c:strRef>
          </c:cat>
          <c:val>
            <c:numRef>
              <c:f>Sheet1!$C$2:$C$25</c:f>
              <c:numCache>
                <c:formatCode>General</c:formatCode>
                <c:ptCount val="24"/>
                <c:pt idx="0">
                  <c:v>3892</c:v>
                </c:pt>
                <c:pt idx="1">
                  <c:v>4006</c:v>
                </c:pt>
                <c:pt idx="2">
                  <c:v>4194</c:v>
                </c:pt>
                <c:pt idx="3">
                  <c:v>4173</c:v>
                </c:pt>
                <c:pt idx="4">
                  <c:v>4076</c:v>
                </c:pt>
                <c:pt idx="5">
                  <c:v>3993</c:v>
                </c:pt>
                <c:pt idx="6">
                  <c:v>4154</c:v>
                </c:pt>
                <c:pt idx="7">
                  <c:v>4127</c:v>
                </c:pt>
                <c:pt idx="8">
                  <c:v>4231</c:v>
                </c:pt>
                <c:pt idx="9">
                  <c:v>4420</c:v>
                </c:pt>
                <c:pt idx="10">
                  <c:v>4467</c:v>
                </c:pt>
                <c:pt idx="11">
                  <c:v>4435</c:v>
                </c:pt>
                <c:pt idx="12">
                  <c:v>4467</c:v>
                </c:pt>
                <c:pt idx="13">
                  <c:v>4599</c:v>
                </c:pt>
                <c:pt idx="14">
                  <c:v>4603</c:v>
                </c:pt>
                <c:pt idx="15">
                  <c:v>4654</c:v>
                </c:pt>
                <c:pt idx="16">
                  <c:v>4705</c:v>
                </c:pt>
                <c:pt idx="17">
                  <c:v>4688</c:v>
                </c:pt>
                <c:pt idx="18">
                  <c:v>4717</c:v>
                </c:pt>
                <c:pt idx="19">
                  <c:v>4840</c:v>
                </c:pt>
                <c:pt idx="20">
                  <c:v>4676</c:v>
                </c:pt>
                <c:pt idx="21">
                  <c:v>4758</c:v>
                </c:pt>
                <c:pt idx="22">
                  <c:v>4745</c:v>
                </c:pt>
                <c:pt idx="23">
                  <c:v>4784</c:v>
                </c:pt>
              </c:numCache>
            </c:numRef>
          </c:val>
          <c:extLst>
            <c:ext xmlns:c16="http://schemas.microsoft.com/office/drawing/2014/chart" uri="{C3380CC4-5D6E-409C-BE32-E72D297353CC}">
              <c16:uniqueId val="{00000001-8A5F-FB4E-AFBE-9837016948F4}"/>
            </c:ext>
          </c:extLst>
        </c:ser>
        <c:ser>
          <c:idx val="2"/>
          <c:order val="2"/>
          <c:tx>
            <c:strRef>
              <c:f>Sheet1!#REF!</c:f>
              <c:strCache>
                <c:ptCount val="1"/>
                <c:pt idx="0">
                  <c:v>#REF!</c:v>
                </c:pt>
              </c:strCache>
            </c:strRef>
          </c:tx>
          <c:spPr>
            <a:solidFill>
              <a:schemeClr val="accent3"/>
            </a:solidFill>
            <a:ln>
              <a:noFill/>
            </a:ln>
            <a:effectLst/>
          </c:spPr>
          <c:invertIfNegative val="0"/>
          <c:cat>
            <c:strRef>
              <c:f>Sheet1!$A$2:$A$25</c:f>
              <c:strCache>
                <c:ptCount val="24"/>
                <c:pt idx="0">
                  <c:v>1995年</c:v>
                </c:pt>
                <c:pt idx="1">
                  <c:v>1996年</c:v>
                </c:pt>
                <c:pt idx="2">
                  <c:v>1997年</c:v>
                </c:pt>
                <c:pt idx="3">
                  <c:v>1998年</c:v>
                </c:pt>
                <c:pt idx="4">
                  <c:v>1999年</c:v>
                </c:pt>
                <c:pt idx="5">
                  <c:v>2000年</c:v>
                </c:pt>
                <c:pt idx="6">
                  <c:v>2001年</c:v>
                </c:pt>
                <c:pt idx="7">
                  <c:v>2002年</c:v>
                </c:pt>
                <c:pt idx="8">
                  <c:v>2003年</c:v>
                </c:pt>
                <c:pt idx="9">
                  <c:v>2004年</c:v>
                </c:pt>
                <c:pt idx="10">
                  <c:v>2005年</c:v>
                </c:pt>
                <c:pt idx="11">
                  <c:v>2006年</c:v>
                </c:pt>
                <c:pt idx="12">
                  <c:v>2007年</c:v>
                </c:pt>
                <c:pt idx="13">
                  <c:v>2008年</c:v>
                </c:pt>
                <c:pt idx="14">
                  <c:v>2009年</c:v>
                </c:pt>
                <c:pt idx="15">
                  <c:v>2010年</c:v>
                </c:pt>
                <c:pt idx="16">
                  <c:v>2011年</c:v>
                </c:pt>
                <c:pt idx="17">
                  <c:v>2012年</c:v>
                </c:pt>
                <c:pt idx="18">
                  <c:v>2013年</c:v>
                </c:pt>
                <c:pt idx="19">
                  <c:v>2014年</c:v>
                </c:pt>
                <c:pt idx="20">
                  <c:v>2015年</c:v>
                </c:pt>
                <c:pt idx="21">
                  <c:v>2016年</c:v>
                </c:pt>
                <c:pt idx="22">
                  <c:v>2017年</c:v>
                </c:pt>
                <c:pt idx="23">
                  <c:v>2018年</c:v>
                </c:pt>
              </c:strCache>
            </c:strRef>
          </c:cat>
          <c:val>
            <c:numRef>
              <c:f>Sheet1!#REF!</c:f>
              <c:numCache>
                <c:formatCode>General</c:formatCode>
                <c:ptCount val="1"/>
                <c:pt idx="0">
                  <c:v>1</c:v>
                </c:pt>
              </c:numCache>
            </c:numRef>
          </c:val>
          <c:extLst>
            <c:ext xmlns:c16="http://schemas.microsoft.com/office/drawing/2014/chart" uri="{C3380CC4-5D6E-409C-BE32-E72D297353CC}">
              <c16:uniqueId val="{00000002-8A5F-FB4E-AFBE-9837016948F4}"/>
            </c:ext>
          </c:extLst>
        </c:ser>
        <c:dLbls>
          <c:showLegendKey val="0"/>
          <c:showVal val="0"/>
          <c:showCatName val="0"/>
          <c:showSerName val="0"/>
          <c:showPercent val="0"/>
          <c:showBubbleSize val="0"/>
        </c:dLbls>
        <c:gapWidth val="219"/>
        <c:overlap val="-27"/>
        <c:axId val="2044465455"/>
        <c:axId val="2044214623"/>
      </c:barChart>
      <c:catAx>
        <c:axId val="20444654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2044214623"/>
        <c:crosses val="autoZero"/>
        <c:auto val="1"/>
        <c:lblAlgn val="ctr"/>
        <c:lblOffset val="100"/>
        <c:noMultiLvlLbl val="0"/>
      </c:catAx>
      <c:valAx>
        <c:axId val="204421462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2044465455"/>
        <c:crosses val="autoZero"/>
        <c:crossBetween val="between"/>
      </c:valAx>
      <c:spPr>
        <a:noFill/>
        <a:ln>
          <a:noFill/>
        </a:ln>
        <a:effectLst/>
      </c:spPr>
    </c:plotArea>
    <c:legend>
      <c:legendPos val="b"/>
      <c:legendEntry>
        <c:idx val="2"/>
        <c:delete val="1"/>
      </c:legendEntry>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系列 1</c:v>
                </c:pt>
              </c:strCache>
            </c:strRef>
          </c:tx>
          <c:spPr>
            <a:solidFill>
              <a:srgbClr val="00919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Sheet1!$A$2:$A$17</c:f>
              <c:strCache>
                <c:ptCount val="16"/>
                <c:pt idx="0">
                  <c:v>2006年</c:v>
                </c:pt>
                <c:pt idx="1">
                  <c:v>2007年</c:v>
                </c:pt>
                <c:pt idx="2">
                  <c:v>2008年</c:v>
                </c:pt>
                <c:pt idx="3">
                  <c:v>2009年</c:v>
                </c:pt>
                <c:pt idx="4">
                  <c:v>2010年</c:v>
                </c:pt>
                <c:pt idx="5">
                  <c:v>2011年</c:v>
                </c:pt>
                <c:pt idx="6">
                  <c:v>2012年</c:v>
                </c:pt>
                <c:pt idx="7">
                  <c:v>2013年</c:v>
                </c:pt>
                <c:pt idx="8">
                  <c:v>2014年</c:v>
                </c:pt>
                <c:pt idx="9">
                  <c:v>2015年</c:v>
                </c:pt>
                <c:pt idx="10">
                  <c:v>2016年</c:v>
                </c:pt>
                <c:pt idx="11">
                  <c:v>2017年</c:v>
                </c:pt>
                <c:pt idx="12">
                  <c:v>2018年</c:v>
                </c:pt>
                <c:pt idx="13">
                  <c:v>2019年</c:v>
                </c:pt>
                <c:pt idx="14">
                  <c:v>2020年</c:v>
                </c:pt>
                <c:pt idx="15">
                  <c:v>2021年</c:v>
                </c:pt>
              </c:strCache>
            </c:strRef>
          </c:cat>
          <c:val>
            <c:numRef>
              <c:f>Sheet1!$B$2:$B$17</c:f>
              <c:numCache>
                <c:formatCode>General</c:formatCode>
                <c:ptCount val="16"/>
                <c:pt idx="0">
                  <c:v>38</c:v>
                </c:pt>
                <c:pt idx="1">
                  <c:v>109</c:v>
                </c:pt>
                <c:pt idx="2">
                  <c:v>137</c:v>
                </c:pt>
                <c:pt idx="3">
                  <c:v>408</c:v>
                </c:pt>
                <c:pt idx="4">
                  <c:v>615</c:v>
                </c:pt>
                <c:pt idx="5">
                  <c:v>688</c:v>
                </c:pt>
                <c:pt idx="6">
                  <c:v>652</c:v>
                </c:pt>
                <c:pt idx="7">
                  <c:v>604</c:v>
                </c:pt>
                <c:pt idx="8">
                  <c:v>752</c:v>
                </c:pt>
                <c:pt idx="9">
                  <c:v>591</c:v>
                </c:pt>
                <c:pt idx="10">
                  <c:v>633</c:v>
                </c:pt>
                <c:pt idx="11">
                  <c:v>550</c:v>
                </c:pt>
                <c:pt idx="12">
                  <c:v>443</c:v>
                </c:pt>
                <c:pt idx="13">
                  <c:v>589</c:v>
                </c:pt>
                <c:pt idx="14">
                  <c:v>379</c:v>
                </c:pt>
                <c:pt idx="15">
                  <c:v>665</c:v>
                </c:pt>
              </c:numCache>
            </c:numRef>
          </c:val>
          <c:extLst>
            <c:ext xmlns:c16="http://schemas.microsoft.com/office/drawing/2014/chart" uri="{C3380CC4-5D6E-409C-BE32-E72D297353CC}">
              <c16:uniqueId val="{00000000-9BE1-8F4E-98BD-B0738CB73875}"/>
            </c:ext>
          </c:extLst>
        </c:ser>
        <c:dLbls>
          <c:showLegendKey val="0"/>
          <c:showVal val="0"/>
          <c:showCatName val="0"/>
          <c:showSerName val="0"/>
          <c:showPercent val="0"/>
          <c:showBubbleSize val="0"/>
        </c:dLbls>
        <c:gapWidth val="219"/>
        <c:overlap val="-27"/>
        <c:axId val="1492110576"/>
        <c:axId val="1492112256"/>
      </c:barChart>
      <c:catAx>
        <c:axId val="14921105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1492112256"/>
        <c:crosses val="autoZero"/>
        <c:auto val="1"/>
        <c:lblAlgn val="ctr"/>
        <c:lblOffset val="100"/>
        <c:noMultiLvlLbl val="0"/>
      </c:catAx>
      <c:valAx>
        <c:axId val="14921122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14921105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EE388E-64ED-E740-A716-E4A1F72FA3F6}" type="datetimeFigureOut">
              <a:rPr kumimoji="1" lang="ja-JP" altLang="en-US" smtClean="0"/>
              <a:t>2021/9/15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188D34-7A94-8B45-ADE1-0EA1429EFC6F}" type="slidenum">
              <a:rPr kumimoji="1" lang="ja-JP" altLang="en-US" smtClean="0"/>
              <a:t>‹#›</a:t>
            </a:fld>
            <a:endParaRPr kumimoji="1" lang="ja-JP" altLang="en-US"/>
          </a:p>
        </p:txBody>
      </p:sp>
    </p:spTree>
    <p:extLst>
      <p:ext uri="{BB962C8B-B14F-4D97-AF65-F5344CB8AC3E}">
        <p14:creationId xmlns:p14="http://schemas.microsoft.com/office/powerpoint/2010/main" val="233422769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3" name="Google Shape;133;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529193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6" name="Google Shape;196;p1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328471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5" name="Google Shape;205;p1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834369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7" name="Google Shape;217;p1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133844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8"/>
        <p:cNvGrpSpPr/>
        <p:nvPr/>
      </p:nvGrpSpPr>
      <p:grpSpPr>
        <a:xfrm>
          <a:off x="0" y="0"/>
          <a:ext cx="0" cy="0"/>
          <a:chOff x="0" y="0"/>
          <a:chExt cx="0" cy="0"/>
        </a:xfrm>
      </p:grpSpPr>
      <p:sp>
        <p:nvSpPr>
          <p:cNvPr id="609" name="Google Shape;609;p5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10" name="Google Shape;610;p5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331850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92188D34-7A94-8B45-ADE1-0EA1429EFC6F}" type="slidenum">
              <a:rPr kumimoji="1" lang="ja-JP" altLang="en-US" smtClean="0"/>
              <a:t>62</a:t>
            </a:fld>
            <a:endParaRPr kumimoji="1" lang="ja-JP" altLang="en-US"/>
          </a:p>
        </p:txBody>
      </p:sp>
    </p:spTree>
    <p:extLst>
      <p:ext uri="{BB962C8B-B14F-4D97-AF65-F5344CB8AC3E}">
        <p14:creationId xmlns:p14="http://schemas.microsoft.com/office/powerpoint/2010/main" val="7009197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92188D34-7A94-8B45-ADE1-0EA1429EFC6F}" type="slidenum">
              <a:rPr kumimoji="1" lang="ja-JP" altLang="en-US" smtClean="0"/>
              <a:t>63</a:t>
            </a:fld>
            <a:endParaRPr kumimoji="1" lang="ja-JP" altLang="en-US"/>
          </a:p>
        </p:txBody>
      </p:sp>
    </p:spTree>
    <p:extLst>
      <p:ext uri="{BB962C8B-B14F-4D97-AF65-F5344CB8AC3E}">
        <p14:creationId xmlns:p14="http://schemas.microsoft.com/office/powerpoint/2010/main" val="22421695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88D90419-95BC-DD48-8697-9BB50514EF9F}"/>
              </a:ext>
            </a:extLst>
          </p:cNvPr>
          <p:cNvSpPr/>
          <p:nvPr userDrawn="1"/>
        </p:nvSpPr>
        <p:spPr>
          <a:xfrm>
            <a:off x="0" y="3592286"/>
            <a:ext cx="9144000" cy="3265714"/>
          </a:xfrm>
          <a:prstGeom prst="rect">
            <a:avLst/>
          </a:prstGeom>
          <a:solidFill>
            <a:srgbClr val="0091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Title 1"/>
          <p:cNvSpPr>
            <a:spLocks noGrp="1"/>
          </p:cNvSpPr>
          <p:nvPr>
            <p:ph type="ctrTitle"/>
          </p:nvPr>
        </p:nvSpPr>
        <p:spPr>
          <a:xfrm>
            <a:off x="685800" y="1122363"/>
            <a:ext cx="7772400" cy="2387600"/>
          </a:xfrm>
        </p:spPr>
        <p:txBody>
          <a:bodyPr anchor="ctr"/>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4105276"/>
            <a:ext cx="6858000" cy="1655762"/>
          </a:xfrm>
        </p:spPr>
        <p:txBody>
          <a:bodyPr anchor="ct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7C9176AD-7C7A-054B-AD01-4999F8A250B7}" type="datetime1">
              <a:rPr kumimoji="1" lang="ja-JP" altLang="en-US" smtClean="0"/>
              <a:t>2021/9/15</a:t>
            </a:fld>
            <a:endParaRPr kumimoji="1" lang="ja-JP" altLang="en-US"/>
          </a:p>
        </p:txBody>
      </p:sp>
      <p:sp>
        <p:nvSpPr>
          <p:cNvPr id="5" name="Footer Placeholder 4"/>
          <p:cNvSpPr>
            <a:spLocks noGrp="1"/>
          </p:cNvSpPr>
          <p:nvPr>
            <p:ph type="ftr" sz="quarter" idx="11"/>
          </p:nvPr>
        </p:nvSpPr>
        <p:spPr/>
        <p:txBody>
          <a:bodyPr/>
          <a:lstStyle/>
          <a:p>
            <a:r>
              <a:rPr kumimoji="1" lang="ja-JP" altLang="en-US"/>
              <a:t>卵巣がん体験者の会スマイリー</a:t>
            </a:r>
          </a:p>
        </p:txBody>
      </p:sp>
      <p:sp>
        <p:nvSpPr>
          <p:cNvPr id="6" name="Slide Number Placeholder 5"/>
          <p:cNvSpPr>
            <a:spLocks noGrp="1"/>
          </p:cNvSpPr>
          <p:nvPr>
            <p:ph type="sldNum" sz="quarter" idx="12"/>
          </p:nvPr>
        </p:nvSpPr>
        <p:spPr/>
        <p:txBody>
          <a:bodyPr/>
          <a:lstStyle/>
          <a:p>
            <a:fld id="{6360996F-CCE0-DB42-BA3A-970051789880}" type="slidenum">
              <a:rPr kumimoji="1" lang="ja-JP" altLang="en-US" smtClean="0"/>
              <a:t>‹#›</a:t>
            </a:fld>
            <a:endParaRPr kumimoji="1" lang="ja-JP" altLang="en-US"/>
          </a:p>
        </p:txBody>
      </p:sp>
    </p:spTree>
    <p:extLst>
      <p:ext uri="{BB962C8B-B14F-4D97-AF65-F5344CB8AC3E}">
        <p14:creationId xmlns:p14="http://schemas.microsoft.com/office/powerpoint/2010/main" val="6989622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7C02798-C3C2-3A4F-924E-4FBAFB523C58}" type="datetime1">
              <a:rPr kumimoji="1" lang="ja-JP" altLang="en-US" smtClean="0"/>
              <a:t>2021/9/15</a:t>
            </a:fld>
            <a:endParaRPr kumimoji="1" lang="ja-JP" altLang="en-US"/>
          </a:p>
        </p:txBody>
      </p:sp>
      <p:sp>
        <p:nvSpPr>
          <p:cNvPr id="5" name="Footer Placeholder 4"/>
          <p:cNvSpPr>
            <a:spLocks noGrp="1"/>
          </p:cNvSpPr>
          <p:nvPr>
            <p:ph type="ftr" sz="quarter" idx="11"/>
          </p:nvPr>
        </p:nvSpPr>
        <p:spPr/>
        <p:txBody>
          <a:bodyPr/>
          <a:lstStyle/>
          <a:p>
            <a:r>
              <a:rPr kumimoji="1" lang="ja-JP" altLang="en-US"/>
              <a:t>卵巣がん体験者の会スマイリー</a:t>
            </a:r>
          </a:p>
        </p:txBody>
      </p:sp>
      <p:sp>
        <p:nvSpPr>
          <p:cNvPr id="6" name="Slide Number Placeholder 5"/>
          <p:cNvSpPr>
            <a:spLocks noGrp="1"/>
          </p:cNvSpPr>
          <p:nvPr>
            <p:ph type="sldNum" sz="quarter" idx="12"/>
          </p:nvPr>
        </p:nvSpPr>
        <p:spPr/>
        <p:txBody>
          <a:bodyPr/>
          <a:lstStyle/>
          <a:p>
            <a:fld id="{6360996F-CCE0-DB42-BA3A-970051789880}" type="slidenum">
              <a:rPr kumimoji="1" lang="ja-JP" altLang="en-US" smtClean="0"/>
              <a:t>‹#›</a:t>
            </a:fld>
            <a:endParaRPr kumimoji="1" lang="ja-JP" altLang="en-US"/>
          </a:p>
        </p:txBody>
      </p:sp>
    </p:spTree>
    <p:extLst>
      <p:ext uri="{BB962C8B-B14F-4D97-AF65-F5344CB8AC3E}">
        <p14:creationId xmlns:p14="http://schemas.microsoft.com/office/powerpoint/2010/main" val="9861365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926D03D-D1B6-114B-A090-40B1216BA524}" type="datetime1">
              <a:rPr kumimoji="1" lang="ja-JP" altLang="en-US" smtClean="0"/>
              <a:t>2021/9/15</a:t>
            </a:fld>
            <a:endParaRPr kumimoji="1" lang="ja-JP" altLang="en-US"/>
          </a:p>
        </p:txBody>
      </p:sp>
      <p:sp>
        <p:nvSpPr>
          <p:cNvPr id="5" name="Footer Placeholder 4"/>
          <p:cNvSpPr>
            <a:spLocks noGrp="1"/>
          </p:cNvSpPr>
          <p:nvPr>
            <p:ph type="ftr" sz="quarter" idx="11"/>
          </p:nvPr>
        </p:nvSpPr>
        <p:spPr/>
        <p:txBody>
          <a:bodyPr/>
          <a:lstStyle/>
          <a:p>
            <a:r>
              <a:rPr kumimoji="1" lang="ja-JP" altLang="en-US"/>
              <a:t>卵巣がん体験者の会スマイリー</a:t>
            </a:r>
          </a:p>
        </p:txBody>
      </p:sp>
      <p:sp>
        <p:nvSpPr>
          <p:cNvPr id="6" name="Slide Number Placeholder 5"/>
          <p:cNvSpPr>
            <a:spLocks noGrp="1"/>
          </p:cNvSpPr>
          <p:nvPr>
            <p:ph type="sldNum" sz="quarter" idx="12"/>
          </p:nvPr>
        </p:nvSpPr>
        <p:spPr/>
        <p:txBody>
          <a:bodyPr/>
          <a:lstStyle/>
          <a:p>
            <a:fld id="{6360996F-CCE0-DB42-BA3A-970051789880}" type="slidenum">
              <a:rPr kumimoji="1" lang="ja-JP" altLang="en-US" smtClean="0"/>
              <a:t>‹#›</a:t>
            </a:fld>
            <a:endParaRPr kumimoji="1" lang="ja-JP" altLang="en-US"/>
          </a:p>
        </p:txBody>
      </p:sp>
    </p:spTree>
    <p:extLst>
      <p:ext uri="{BB962C8B-B14F-4D97-AF65-F5344CB8AC3E}">
        <p14:creationId xmlns:p14="http://schemas.microsoft.com/office/powerpoint/2010/main" val="33229002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A822ACAF-DCCA-9D4B-91EF-A3438EE2AD78}"/>
              </a:ext>
            </a:extLst>
          </p:cNvPr>
          <p:cNvSpPr/>
          <p:nvPr userDrawn="1"/>
        </p:nvSpPr>
        <p:spPr>
          <a:xfrm>
            <a:off x="-1" y="0"/>
            <a:ext cx="9144001" cy="1690689"/>
          </a:xfrm>
          <a:prstGeom prst="rect">
            <a:avLst/>
          </a:prstGeom>
          <a:solidFill>
            <a:srgbClr val="0091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Title 1"/>
          <p:cNvSpPr>
            <a:spLocks noGrp="1"/>
          </p:cNvSpPr>
          <p:nvPr>
            <p:ph type="title"/>
          </p:nvPr>
        </p:nvSpPr>
        <p:spPr>
          <a:xfrm>
            <a:off x="628650" y="365126"/>
            <a:ext cx="7886700" cy="1325563"/>
          </a:xfrm>
        </p:spPr>
        <p:txBody>
          <a:bodyPr anchor="ctr">
            <a:noAutofit/>
          </a:bodyPr>
          <a:lstStyle>
            <a:lvl1pPr>
              <a:defRPr sz="6600">
                <a:solidFill>
                  <a:schemeClr val="bg1"/>
                </a:solidFill>
              </a:defRPr>
            </a:lvl1pPr>
          </a:lstStyle>
          <a:p>
            <a:r>
              <a:rPr lang="ja-JP" altLang="en-US"/>
              <a:t>マスター タイトルの書式設定</a:t>
            </a:r>
            <a:endParaRPr lang="en-US" dirty="0"/>
          </a:p>
        </p:txBody>
      </p:sp>
      <p:sp>
        <p:nvSpPr>
          <p:cNvPr id="3" name="Content Placeholder 2"/>
          <p:cNvSpPr>
            <a:spLocks noGrp="1"/>
          </p:cNvSpPr>
          <p:nvPr>
            <p:ph idx="1"/>
          </p:nvPr>
        </p:nvSpPr>
        <p:spPr/>
        <p:txBody>
          <a:bodyPr>
            <a:noAutofit/>
          </a:bodyPr>
          <a:lstStyle>
            <a:lvl1pPr>
              <a:lnSpc>
                <a:spcPct val="150000"/>
              </a:lnSpc>
              <a:defRPr sz="5400"/>
            </a:lvl1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428ECC3-006B-C94F-8151-B431F7BC8F83}" type="datetime1">
              <a:rPr kumimoji="1" lang="ja-JP" altLang="en-US" smtClean="0"/>
              <a:t>2021/9/15</a:t>
            </a:fld>
            <a:endParaRPr kumimoji="1" lang="ja-JP" altLang="en-US"/>
          </a:p>
        </p:txBody>
      </p:sp>
      <p:sp>
        <p:nvSpPr>
          <p:cNvPr id="5" name="Footer Placeholder 4"/>
          <p:cNvSpPr>
            <a:spLocks noGrp="1"/>
          </p:cNvSpPr>
          <p:nvPr>
            <p:ph type="ftr" sz="quarter" idx="11"/>
          </p:nvPr>
        </p:nvSpPr>
        <p:spPr/>
        <p:txBody>
          <a:bodyPr/>
          <a:lstStyle/>
          <a:p>
            <a:r>
              <a:rPr kumimoji="1" lang="ja-JP" altLang="en-US"/>
              <a:t>卵巣がん体験者の会スマイリー</a:t>
            </a:r>
          </a:p>
        </p:txBody>
      </p:sp>
      <p:sp>
        <p:nvSpPr>
          <p:cNvPr id="6" name="Slide Number Placeholder 5"/>
          <p:cNvSpPr>
            <a:spLocks noGrp="1"/>
          </p:cNvSpPr>
          <p:nvPr>
            <p:ph type="sldNum" sz="quarter" idx="12"/>
          </p:nvPr>
        </p:nvSpPr>
        <p:spPr/>
        <p:txBody>
          <a:bodyPr/>
          <a:lstStyle/>
          <a:p>
            <a:fld id="{6360996F-CCE0-DB42-BA3A-970051789880}" type="slidenum">
              <a:rPr kumimoji="1" lang="ja-JP" altLang="en-US" smtClean="0"/>
              <a:t>‹#›</a:t>
            </a:fld>
            <a:endParaRPr kumimoji="1" lang="ja-JP" altLang="en-US"/>
          </a:p>
        </p:txBody>
      </p:sp>
    </p:spTree>
    <p:extLst>
      <p:ext uri="{BB962C8B-B14F-4D97-AF65-F5344CB8AC3E}">
        <p14:creationId xmlns:p14="http://schemas.microsoft.com/office/powerpoint/2010/main" val="22631692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セクション見出し">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206F605A-E8C0-9746-9EC2-B9DAC69EA4EE}"/>
              </a:ext>
            </a:extLst>
          </p:cNvPr>
          <p:cNvSpPr/>
          <p:nvPr userDrawn="1"/>
        </p:nvSpPr>
        <p:spPr>
          <a:xfrm>
            <a:off x="0" y="1709739"/>
            <a:ext cx="9144000" cy="2879725"/>
          </a:xfrm>
          <a:prstGeom prst="rect">
            <a:avLst/>
          </a:prstGeom>
          <a:solidFill>
            <a:srgbClr val="0091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endParaRPr>
          </a:p>
        </p:txBody>
      </p:sp>
      <p:sp>
        <p:nvSpPr>
          <p:cNvPr id="2" name="Title 1"/>
          <p:cNvSpPr>
            <a:spLocks noGrp="1"/>
          </p:cNvSpPr>
          <p:nvPr>
            <p:ph type="title"/>
          </p:nvPr>
        </p:nvSpPr>
        <p:spPr>
          <a:xfrm>
            <a:off x="623888" y="1709739"/>
            <a:ext cx="7886700" cy="2852737"/>
          </a:xfrm>
        </p:spPr>
        <p:txBody>
          <a:bodyPr anchor="ctr">
            <a:normAutofit/>
          </a:bodyPr>
          <a:lstStyle>
            <a:lvl1pPr algn="ctr">
              <a:defRPr sz="6600">
                <a:solidFill>
                  <a:schemeClr val="bg1"/>
                </a:solidFill>
              </a:defRPr>
            </a:lvl1pPr>
          </a:lstStyle>
          <a:p>
            <a:r>
              <a:rPr lang="ja-JP" altLang="en-US"/>
              <a:t>マスター タイトルの書式設定</a:t>
            </a:r>
            <a:endParaRPr lang="en-US" dirty="0"/>
          </a:p>
        </p:txBody>
      </p:sp>
      <p:sp>
        <p:nvSpPr>
          <p:cNvPr id="4" name="Date Placeholder 3"/>
          <p:cNvSpPr>
            <a:spLocks noGrp="1"/>
          </p:cNvSpPr>
          <p:nvPr>
            <p:ph type="dt" sz="half" idx="10"/>
          </p:nvPr>
        </p:nvSpPr>
        <p:spPr/>
        <p:txBody>
          <a:bodyPr/>
          <a:lstStyle/>
          <a:p>
            <a:fld id="{F196D928-C1EA-4048-9890-B91185E64A4E}" type="datetime1">
              <a:rPr kumimoji="1" lang="ja-JP" altLang="en-US" smtClean="0"/>
              <a:t>2021/9/15</a:t>
            </a:fld>
            <a:endParaRPr kumimoji="1" lang="ja-JP" altLang="en-US"/>
          </a:p>
        </p:txBody>
      </p:sp>
      <p:sp>
        <p:nvSpPr>
          <p:cNvPr id="5" name="Footer Placeholder 4"/>
          <p:cNvSpPr>
            <a:spLocks noGrp="1"/>
          </p:cNvSpPr>
          <p:nvPr>
            <p:ph type="ftr" sz="quarter" idx="11"/>
          </p:nvPr>
        </p:nvSpPr>
        <p:spPr/>
        <p:txBody>
          <a:bodyPr/>
          <a:lstStyle/>
          <a:p>
            <a:r>
              <a:rPr kumimoji="1" lang="ja-JP" altLang="en-US"/>
              <a:t>卵巣がん体験者の会スマイリー</a:t>
            </a:r>
          </a:p>
        </p:txBody>
      </p:sp>
      <p:sp>
        <p:nvSpPr>
          <p:cNvPr id="6" name="Slide Number Placeholder 5"/>
          <p:cNvSpPr>
            <a:spLocks noGrp="1"/>
          </p:cNvSpPr>
          <p:nvPr>
            <p:ph type="sldNum" sz="quarter" idx="12"/>
          </p:nvPr>
        </p:nvSpPr>
        <p:spPr/>
        <p:txBody>
          <a:bodyPr/>
          <a:lstStyle/>
          <a:p>
            <a:fld id="{6360996F-CCE0-DB42-BA3A-970051789880}" type="slidenum">
              <a:rPr kumimoji="1" lang="ja-JP" altLang="en-US" smtClean="0"/>
              <a:t>‹#›</a:t>
            </a:fld>
            <a:endParaRPr kumimoji="1" lang="ja-JP" altLang="en-US"/>
          </a:p>
        </p:txBody>
      </p:sp>
    </p:spTree>
    <p:extLst>
      <p:ext uri="{BB962C8B-B14F-4D97-AF65-F5344CB8AC3E}">
        <p14:creationId xmlns:p14="http://schemas.microsoft.com/office/powerpoint/2010/main" val="8288903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3863FFDE-F3CE-F342-B10E-931993FD24D4}" type="datetime1">
              <a:rPr kumimoji="1" lang="ja-JP" altLang="en-US" smtClean="0"/>
              <a:t>2021/9/15</a:t>
            </a:fld>
            <a:endParaRPr kumimoji="1" lang="ja-JP" altLang="en-US"/>
          </a:p>
        </p:txBody>
      </p:sp>
      <p:sp>
        <p:nvSpPr>
          <p:cNvPr id="6" name="Footer Placeholder 5"/>
          <p:cNvSpPr>
            <a:spLocks noGrp="1"/>
          </p:cNvSpPr>
          <p:nvPr>
            <p:ph type="ftr" sz="quarter" idx="11"/>
          </p:nvPr>
        </p:nvSpPr>
        <p:spPr/>
        <p:txBody>
          <a:bodyPr/>
          <a:lstStyle/>
          <a:p>
            <a:r>
              <a:rPr kumimoji="1" lang="ja-JP" altLang="en-US"/>
              <a:t>卵巣がん体験者の会スマイリー</a:t>
            </a:r>
          </a:p>
        </p:txBody>
      </p:sp>
      <p:sp>
        <p:nvSpPr>
          <p:cNvPr id="7" name="Slide Number Placeholder 6"/>
          <p:cNvSpPr>
            <a:spLocks noGrp="1"/>
          </p:cNvSpPr>
          <p:nvPr>
            <p:ph type="sldNum" sz="quarter" idx="12"/>
          </p:nvPr>
        </p:nvSpPr>
        <p:spPr/>
        <p:txBody>
          <a:bodyPr/>
          <a:lstStyle/>
          <a:p>
            <a:fld id="{6360996F-CCE0-DB42-BA3A-970051789880}" type="slidenum">
              <a:rPr kumimoji="1" lang="ja-JP" altLang="en-US" smtClean="0"/>
              <a:t>‹#›</a:t>
            </a:fld>
            <a:endParaRPr kumimoji="1" lang="ja-JP" altLang="en-US"/>
          </a:p>
        </p:txBody>
      </p:sp>
    </p:spTree>
    <p:extLst>
      <p:ext uri="{BB962C8B-B14F-4D97-AF65-F5344CB8AC3E}">
        <p14:creationId xmlns:p14="http://schemas.microsoft.com/office/powerpoint/2010/main" val="29274559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96F893A2-FE64-F848-9FD5-FF975D2C128B}" type="datetime1">
              <a:rPr kumimoji="1" lang="ja-JP" altLang="en-US" smtClean="0"/>
              <a:t>2021/9/15</a:t>
            </a:fld>
            <a:endParaRPr kumimoji="1" lang="ja-JP" altLang="en-US"/>
          </a:p>
        </p:txBody>
      </p:sp>
      <p:sp>
        <p:nvSpPr>
          <p:cNvPr id="8" name="Footer Placeholder 7"/>
          <p:cNvSpPr>
            <a:spLocks noGrp="1"/>
          </p:cNvSpPr>
          <p:nvPr>
            <p:ph type="ftr" sz="quarter" idx="11"/>
          </p:nvPr>
        </p:nvSpPr>
        <p:spPr/>
        <p:txBody>
          <a:bodyPr/>
          <a:lstStyle/>
          <a:p>
            <a:r>
              <a:rPr kumimoji="1" lang="ja-JP" altLang="en-US"/>
              <a:t>卵巣がん体験者の会スマイリー</a:t>
            </a:r>
          </a:p>
        </p:txBody>
      </p:sp>
      <p:sp>
        <p:nvSpPr>
          <p:cNvPr id="9" name="Slide Number Placeholder 8"/>
          <p:cNvSpPr>
            <a:spLocks noGrp="1"/>
          </p:cNvSpPr>
          <p:nvPr>
            <p:ph type="sldNum" sz="quarter" idx="12"/>
          </p:nvPr>
        </p:nvSpPr>
        <p:spPr/>
        <p:txBody>
          <a:bodyPr/>
          <a:lstStyle/>
          <a:p>
            <a:fld id="{6360996F-CCE0-DB42-BA3A-970051789880}" type="slidenum">
              <a:rPr kumimoji="1" lang="ja-JP" altLang="en-US" smtClean="0"/>
              <a:t>‹#›</a:t>
            </a:fld>
            <a:endParaRPr kumimoji="1" lang="ja-JP" altLang="en-US"/>
          </a:p>
        </p:txBody>
      </p:sp>
    </p:spTree>
    <p:extLst>
      <p:ext uri="{BB962C8B-B14F-4D97-AF65-F5344CB8AC3E}">
        <p14:creationId xmlns:p14="http://schemas.microsoft.com/office/powerpoint/2010/main" val="32864982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CFB576F-9AC6-7D42-A8B3-29490DD27D96}" type="datetime1">
              <a:rPr kumimoji="1" lang="ja-JP" altLang="en-US" smtClean="0"/>
              <a:t>2021/9/15</a:t>
            </a:fld>
            <a:endParaRPr kumimoji="1" lang="ja-JP" altLang="en-US"/>
          </a:p>
        </p:txBody>
      </p:sp>
      <p:sp>
        <p:nvSpPr>
          <p:cNvPr id="4" name="Footer Placeholder 3"/>
          <p:cNvSpPr>
            <a:spLocks noGrp="1"/>
          </p:cNvSpPr>
          <p:nvPr>
            <p:ph type="ftr" sz="quarter" idx="11"/>
          </p:nvPr>
        </p:nvSpPr>
        <p:spPr/>
        <p:txBody>
          <a:bodyPr/>
          <a:lstStyle/>
          <a:p>
            <a:r>
              <a:rPr kumimoji="1" lang="ja-JP" altLang="en-US"/>
              <a:t>卵巣がん体験者の会スマイリー</a:t>
            </a:r>
          </a:p>
        </p:txBody>
      </p:sp>
      <p:sp>
        <p:nvSpPr>
          <p:cNvPr id="5" name="Slide Number Placeholder 4"/>
          <p:cNvSpPr>
            <a:spLocks noGrp="1"/>
          </p:cNvSpPr>
          <p:nvPr>
            <p:ph type="sldNum" sz="quarter" idx="12"/>
          </p:nvPr>
        </p:nvSpPr>
        <p:spPr/>
        <p:txBody>
          <a:bodyPr/>
          <a:lstStyle/>
          <a:p>
            <a:fld id="{6360996F-CCE0-DB42-BA3A-970051789880}" type="slidenum">
              <a:rPr kumimoji="1" lang="ja-JP" altLang="en-US" smtClean="0"/>
              <a:t>‹#›</a:t>
            </a:fld>
            <a:endParaRPr kumimoji="1" lang="ja-JP" altLang="en-US"/>
          </a:p>
        </p:txBody>
      </p:sp>
    </p:spTree>
    <p:extLst>
      <p:ext uri="{BB962C8B-B14F-4D97-AF65-F5344CB8AC3E}">
        <p14:creationId xmlns:p14="http://schemas.microsoft.com/office/powerpoint/2010/main" val="14340282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2C94C6-FF27-B848-80B8-70F125B98E30}" type="datetime1">
              <a:rPr kumimoji="1" lang="ja-JP" altLang="en-US" smtClean="0"/>
              <a:t>2021/9/15</a:t>
            </a:fld>
            <a:endParaRPr kumimoji="1" lang="ja-JP" altLang="en-US"/>
          </a:p>
        </p:txBody>
      </p:sp>
      <p:sp>
        <p:nvSpPr>
          <p:cNvPr id="3" name="Footer Placeholder 2"/>
          <p:cNvSpPr>
            <a:spLocks noGrp="1"/>
          </p:cNvSpPr>
          <p:nvPr>
            <p:ph type="ftr" sz="quarter" idx="11"/>
          </p:nvPr>
        </p:nvSpPr>
        <p:spPr/>
        <p:txBody>
          <a:bodyPr/>
          <a:lstStyle/>
          <a:p>
            <a:r>
              <a:rPr kumimoji="1" lang="ja-JP" altLang="en-US"/>
              <a:t>卵巣がん体験者の会スマイリー</a:t>
            </a:r>
          </a:p>
        </p:txBody>
      </p:sp>
      <p:sp>
        <p:nvSpPr>
          <p:cNvPr id="4" name="Slide Number Placeholder 3"/>
          <p:cNvSpPr>
            <a:spLocks noGrp="1"/>
          </p:cNvSpPr>
          <p:nvPr>
            <p:ph type="sldNum" sz="quarter" idx="12"/>
          </p:nvPr>
        </p:nvSpPr>
        <p:spPr/>
        <p:txBody>
          <a:bodyPr/>
          <a:lstStyle/>
          <a:p>
            <a:fld id="{6360996F-CCE0-DB42-BA3A-970051789880}" type="slidenum">
              <a:rPr kumimoji="1" lang="ja-JP" altLang="en-US" smtClean="0"/>
              <a:t>‹#›</a:t>
            </a:fld>
            <a:endParaRPr kumimoji="1" lang="ja-JP" altLang="en-US"/>
          </a:p>
        </p:txBody>
      </p:sp>
    </p:spTree>
    <p:extLst>
      <p:ext uri="{BB962C8B-B14F-4D97-AF65-F5344CB8AC3E}">
        <p14:creationId xmlns:p14="http://schemas.microsoft.com/office/powerpoint/2010/main" val="12826220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9E84C0BC-DE78-C040-AAD0-5FD0BDB5D083}" type="datetime1">
              <a:rPr kumimoji="1" lang="ja-JP" altLang="en-US" smtClean="0"/>
              <a:t>2021/9/15</a:t>
            </a:fld>
            <a:endParaRPr kumimoji="1" lang="ja-JP" altLang="en-US"/>
          </a:p>
        </p:txBody>
      </p:sp>
      <p:sp>
        <p:nvSpPr>
          <p:cNvPr id="6" name="Footer Placeholder 5"/>
          <p:cNvSpPr>
            <a:spLocks noGrp="1"/>
          </p:cNvSpPr>
          <p:nvPr>
            <p:ph type="ftr" sz="quarter" idx="11"/>
          </p:nvPr>
        </p:nvSpPr>
        <p:spPr/>
        <p:txBody>
          <a:bodyPr/>
          <a:lstStyle/>
          <a:p>
            <a:r>
              <a:rPr kumimoji="1" lang="ja-JP" altLang="en-US"/>
              <a:t>卵巣がん体験者の会スマイリー</a:t>
            </a:r>
          </a:p>
        </p:txBody>
      </p:sp>
      <p:sp>
        <p:nvSpPr>
          <p:cNvPr id="7" name="Slide Number Placeholder 6"/>
          <p:cNvSpPr>
            <a:spLocks noGrp="1"/>
          </p:cNvSpPr>
          <p:nvPr>
            <p:ph type="sldNum" sz="quarter" idx="12"/>
          </p:nvPr>
        </p:nvSpPr>
        <p:spPr/>
        <p:txBody>
          <a:bodyPr/>
          <a:lstStyle/>
          <a:p>
            <a:fld id="{6360996F-CCE0-DB42-BA3A-970051789880}" type="slidenum">
              <a:rPr kumimoji="1" lang="ja-JP" altLang="en-US" smtClean="0"/>
              <a:t>‹#›</a:t>
            </a:fld>
            <a:endParaRPr kumimoji="1" lang="ja-JP" altLang="en-US"/>
          </a:p>
        </p:txBody>
      </p:sp>
    </p:spTree>
    <p:extLst>
      <p:ext uri="{BB962C8B-B14F-4D97-AF65-F5344CB8AC3E}">
        <p14:creationId xmlns:p14="http://schemas.microsoft.com/office/powerpoint/2010/main" val="39620504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DB9BF76-5C05-4C43-96E6-AA21AB181A43}" type="datetime1">
              <a:rPr kumimoji="1" lang="ja-JP" altLang="en-US" smtClean="0"/>
              <a:t>2021/9/15</a:t>
            </a:fld>
            <a:endParaRPr kumimoji="1" lang="ja-JP" altLang="en-US"/>
          </a:p>
        </p:txBody>
      </p:sp>
      <p:sp>
        <p:nvSpPr>
          <p:cNvPr id="6" name="Footer Placeholder 5"/>
          <p:cNvSpPr>
            <a:spLocks noGrp="1"/>
          </p:cNvSpPr>
          <p:nvPr>
            <p:ph type="ftr" sz="quarter" idx="11"/>
          </p:nvPr>
        </p:nvSpPr>
        <p:spPr/>
        <p:txBody>
          <a:bodyPr/>
          <a:lstStyle/>
          <a:p>
            <a:r>
              <a:rPr kumimoji="1" lang="ja-JP" altLang="en-US"/>
              <a:t>卵巣がん体験者の会スマイリー</a:t>
            </a:r>
          </a:p>
        </p:txBody>
      </p:sp>
      <p:sp>
        <p:nvSpPr>
          <p:cNvPr id="7" name="Slide Number Placeholder 6"/>
          <p:cNvSpPr>
            <a:spLocks noGrp="1"/>
          </p:cNvSpPr>
          <p:nvPr>
            <p:ph type="sldNum" sz="quarter" idx="12"/>
          </p:nvPr>
        </p:nvSpPr>
        <p:spPr/>
        <p:txBody>
          <a:bodyPr/>
          <a:lstStyle/>
          <a:p>
            <a:fld id="{6360996F-CCE0-DB42-BA3A-970051789880}" type="slidenum">
              <a:rPr kumimoji="1" lang="ja-JP" altLang="en-US" smtClean="0"/>
              <a:t>‹#›</a:t>
            </a:fld>
            <a:endParaRPr kumimoji="1" lang="ja-JP" altLang="en-US"/>
          </a:p>
        </p:txBody>
      </p:sp>
    </p:spTree>
    <p:extLst>
      <p:ext uri="{BB962C8B-B14F-4D97-AF65-F5344CB8AC3E}">
        <p14:creationId xmlns:p14="http://schemas.microsoft.com/office/powerpoint/2010/main" val="528988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9552B7-C389-394C-A09C-FF19F51986B4}" type="datetime1">
              <a:rPr kumimoji="1" lang="ja-JP" altLang="en-US" smtClean="0"/>
              <a:t>2021/9/15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kumimoji="1" lang="ja-JP" altLang="en-US"/>
              <a:t>卵巣がん体験者の会スマイリー</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60996F-CCE0-DB42-BA3A-970051789880}" type="slidenum">
              <a:rPr kumimoji="1" lang="ja-JP" altLang="en-US" smtClean="0"/>
              <a:t>‹#›</a:t>
            </a:fld>
            <a:endParaRPr kumimoji="1" lang="ja-JP" altLang="en-US"/>
          </a:p>
        </p:txBody>
      </p:sp>
    </p:spTree>
    <p:extLst>
      <p:ext uri="{BB962C8B-B14F-4D97-AF65-F5344CB8AC3E}">
        <p14:creationId xmlns:p14="http://schemas.microsoft.com/office/powerpoint/2010/main" val="34927306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orldovariancancercoalition.org/"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ganjoho.jp/reg_stat/statistics/stat/summary.html"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6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6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orldovariancancercoalition.org/"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9F1D29D-D822-434A-938F-872E5E3AD97D}"/>
              </a:ext>
            </a:extLst>
          </p:cNvPr>
          <p:cNvSpPr>
            <a:spLocks noGrp="1"/>
          </p:cNvSpPr>
          <p:nvPr>
            <p:ph type="ctrTitle"/>
          </p:nvPr>
        </p:nvSpPr>
        <p:spPr/>
        <p:txBody>
          <a:bodyPr>
            <a:normAutofit/>
          </a:bodyPr>
          <a:lstStyle/>
          <a:p>
            <a:pPr algn="l"/>
            <a:r>
              <a:rPr lang="ja-JP" altLang="en-US" sz="6600"/>
              <a:t>患者の思いと</a:t>
            </a:r>
            <a:br>
              <a:rPr lang="en-US" altLang="ja-JP" sz="6600" dirty="0"/>
            </a:br>
            <a:r>
              <a:rPr lang="ja-JP" altLang="en-US" sz="6600"/>
              <a:t>　　　「人生会議」</a:t>
            </a:r>
            <a:endParaRPr kumimoji="1" lang="ja-JP" altLang="en-US" sz="6600"/>
          </a:p>
        </p:txBody>
      </p:sp>
      <p:sp>
        <p:nvSpPr>
          <p:cNvPr id="3" name="字幕 2">
            <a:extLst>
              <a:ext uri="{FF2B5EF4-FFF2-40B4-BE49-F238E27FC236}">
                <a16:creationId xmlns:a16="http://schemas.microsoft.com/office/drawing/2014/main" id="{A1B83246-2F79-B34C-9BB1-7DAE1B2CB5CD}"/>
              </a:ext>
            </a:extLst>
          </p:cNvPr>
          <p:cNvSpPr>
            <a:spLocks noGrp="1"/>
          </p:cNvSpPr>
          <p:nvPr>
            <p:ph type="subTitle" idx="1"/>
          </p:nvPr>
        </p:nvSpPr>
        <p:spPr>
          <a:xfrm>
            <a:off x="1143000" y="4250221"/>
            <a:ext cx="6858000" cy="1655762"/>
          </a:xfrm>
        </p:spPr>
        <p:txBody>
          <a:bodyPr/>
          <a:lstStyle/>
          <a:p>
            <a:r>
              <a:rPr kumimoji="1" lang="ja-JP" altLang="en-US" sz="2800">
                <a:solidFill>
                  <a:schemeClr val="bg1"/>
                </a:solidFill>
              </a:rPr>
              <a:t>卵巣がん体験者の会スマイリー</a:t>
            </a:r>
            <a:endParaRPr kumimoji="1" lang="en-US" altLang="ja-JP" sz="2800" dirty="0">
              <a:solidFill>
                <a:schemeClr val="bg1"/>
              </a:solidFill>
            </a:endParaRPr>
          </a:p>
          <a:p>
            <a:r>
              <a:rPr lang="ja-JP" altLang="en-US">
                <a:solidFill>
                  <a:schemeClr val="bg1"/>
                </a:solidFill>
              </a:rPr>
              <a:t>代表　片木　美穂（</a:t>
            </a:r>
            <a:r>
              <a:rPr lang="en-US" altLang="ja-JP" dirty="0">
                <a:solidFill>
                  <a:schemeClr val="bg1"/>
                </a:solidFill>
              </a:rPr>
              <a:t>Miho </a:t>
            </a:r>
            <a:r>
              <a:rPr lang="en-US" altLang="ja-JP" dirty="0" err="1">
                <a:solidFill>
                  <a:schemeClr val="bg1"/>
                </a:solidFill>
              </a:rPr>
              <a:t>Katagi</a:t>
            </a:r>
            <a:r>
              <a:rPr lang="ja-JP" altLang="en-US">
                <a:solidFill>
                  <a:schemeClr val="bg1"/>
                </a:solidFill>
              </a:rPr>
              <a:t>）</a:t>
            </a:r>
            <a:endParaRPr kumimoji="1" lang="ja-JP" altLang="en-US">
              <a:solidFill>
                <a:schemeClr val="bg1"/>
              </a:solidFill>
            </a:endParaRPr>
          </a:p>
        </p:txBody>
      </p:sp>
    </p:spTree>
    <p:extLst>
      <p:ext uri="{BB962C8B-B14F-4D97-AF65-F5344CB8AC3E}">
        <p14:creationId xmlns:p14="http://schemas.microsoft.com/office/powerpoint/2010/main" val="11808619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12"/>
          <p:cNvSpPr txBox="1">
            <a:spLocks noGrp="1"/>
          </p:cNvSpPr>
          <p:nvPr>
            <p:ph type="title"/>
          </p:nvPr>
        </p:nvSpPr>
        <p:spPr>
          <a:xfrm>
            <a:off x="352541" y="365126"/>
            <a:ext cx="8604172"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6600"/>
              <a:buFont typeface="Calibri"/>
              <a:buNone/>
            </a:pPr>
            <a:r>
              <a:rPr lang="ja-JP"/>
              <a:t>卵巣がんとはどの部位</a:t>
            </a:r>
            <a:endParaRPr/>
          </a:p>
        </p:txBody>
      </p:sp>
      <p:sp>
        <p:nvSpPr>
          <p:cNvPr id="208" name="Google Shape;208;p1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ja-JP"/>
              <a:t>卵巣がん体験者の会スマイリー</a:t>
            </a:r>
            <a:endParaRPr/>
          </a:p>
        </p:txBody>
      </p:sp>
      <p:pic>
        <p:nvPicPr>
          <p:cNvPr id="210" name="Google Shape;210;p12"/>
          <p:cNvPicPr preferRelativeResize="0"/>
          <p:nvPr/>
        </p:nvPicPr>
        <p:blipFill rotWithShape="1">
          <a:blip r:embed="rId3">
            <a:alphaModFix/>
          </a:blip>
          <a:srcRect b="16409"/>
          <a:stretch/>
        </p:blipFill>
        <p:spPr>
          <a:xfrm>
            <a:off x="2749550" y="1767616"/>
            <a:ext cx="3365500" cy="4511807"/>
          </a:xfrm>
          <a:prstGeom prst="rect">
            <a:avLst/>
          </a:prstGeom>
          <a:noFill/>
          <a:ln>
            <a:noFill/>
          </a:ln>
        </p:spPr>
      </p:pic>
      <p:sp>
        <p:nvSpPr>
          <p:cNvPr id="211" name="Google Shape;211;p12"/>
          <p:cNvSpPr/>
          <p:nvPr/>
        </p:nvSpPr>
        <p:spPr>
          <a:xfrm>
            <a:off x="1222872" y="2302526"/>
            <a:ext cx="1438543" cy="760164"/>
          </a:xfrm>
          <a:custGeom>
            <a:avLst/>
            <a:gdLst/>
            <a:ahLst/>
            <a:cxnLst/>
            <a:rect l="l" t="t" r="r" b="b"/>
            <a:pathLst>
              <a:path w="120000" h="120000" extrusionOk="0">
                <a:moveTo>
                  <a:pt x="0" y="0"/>
                </a:moveTo>
                <a:lnTo>
                  <a:pt x="120000" y="0"/>
                </a:lnTo>
                <a:lnTo>
                  <a:pt x="120000" y="120000"/>
                </a:lnTo>
                <a:lnTo>
                  <a:pt x="0" y="120000"/>
                </a:lnTo>
                <a:close/>
              </a:path>
              <a:path w="120000" h="120000" fill="none" extrusionOk="0">
                <a:moveTo>
                  <a:pt x="125210" y="45109"/>
                </a:moveTo>
                <a:lnTo>
                  <a:pt x="207953" y="65435"/>
                </a:lnTo>
              </a:path>
            </a:pathLst>
          </a:custGeom>
          <a:solidFill>
            <a:schemeClr val="lt1"/>
          </a:solidFill>
          <a:ln w="28575"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4000">
                <a:solidFill>
                  <a:schemeClr val="accent3"/>
                </a:solidFill>
                <a:latin typeface="Calibri"/>
                <a:ea typeface="Calibri"/>
                <a:cs typeface="Calibri"/>
                <a:sym typeface="Calibri"/>
              </a:rPr>
              <a:t>肝臓</a:t>
            </a:r>
            <a:endParaRPr/>
          </a:p>
        </p:txBody>
      </p:sp>
      <p:sp>
        <p:nvSpPr>
          <p:cNvPr id="212" name="Google Shape;212;p12"/>
          <p:cNvSpPr/>
          <p:nvPr/>
        </p:nvSpPr>
        <p:spPr>
          <a:xfrm>
            <a:off x="1586429" y="3263355"/>
            <a:ext cx="975835" cy="760164"/>
          </a:xfrm>
          <a:custGeom>
            <a:avLst/>
            <a:gdLst/>
            <a:ahLst/>
            <a:cxnLst/>
            <a:rect l="l" t="t" r="r" b="b"/>
            <a:pathLst>
              <a:path w="120000" h="120000" extrusionOk="0">
                <a:moveTo>
                  <a:pt x="0" y="0"/>
                </a:moveTo>
                <a:lnTo>
                  <a:pt x="120000" y="0"/>
                </a:lnTo>
                <a:lnTo>
                  <a:pt x="120000" y="120000"/>
                </a:lnTo>
                <a:lnTo>
                  <a:pt x="0" y="120000"/>
                </a:lnTo>
                <a:close/>
              </a:path>
              <a:path w="120000" h="120000" fill="none" extrusionOk="0">
                <a:moveTo>
                  <a:pt x="125210" y="45109"/>
                </a:moveTo>
                <a:lnTo>
                  <a:pt x="241745" y="46304"/>
                </a:lnTo>
              </a:path>
            </a:pathLst>
          </a:custGeom>
          <a:solidFill>
            <a:schemeClr val="lt1"/>
          </a:solidFill>
          <a:ln w="28575"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4000">
                <a:solidFill>
                  <a:schemeClr val="accent3"/>
                </a:solidFill>
                <a:latin typeface="Calibri"/>
                <a:ea typeface="Calibri"/>
                <a:cs typeface="Calibri"/>
                <a:sym typeface="Calibri"/>
              </a:rPr>
              <a:t>胃</a:t>
            </a:r>
            <a:endParaRPr/>
          </a:p>
        </p:txBody>
      </p:sp>
      <p:sp>
        <p:nvSpPr>
          <p:cNvPr id="213" name="Google Shape;213;p12"/>
          <p:cNvSpPr/>
          <p:nvPr/>
        </p:nvSpPr>
        <p:spPr>
          <a:xfrm>
            <a:off x="5839628" y="3643437"/>
            <a:ext cx="1574724" cy="760164"/>
          </a:xfrm>
          <a:custGeom>
            <a:avLst/>
            <a:gdLst/>
            <a:ahLst/>
            <a:cxnLst/>
            <a:rect l="l" t="t" r="r" b="b"/>
            <a:pathLst>
              <a:path w="120000" h="120000" extrusionOk="0">
                <a:moveTo>
                  <a:pt x="0" y="0"/>
                </a:moveTo>
                <a:lnTo>
                  <a:pt x="120000" y="0"/>
                </a:lnTo>
                <a:lnTo>
                  <a:pt x="120000" y="120000"/>
                </a:lnTo>
                <a:lnTo>
                  <a:pt x="0" y="120000"/>
                </a:lnTo>
                <a:close/>
              </a:path>
              <a:path w="120000" h="120000" fill="none" extrusionOk="0">
                <a:moveTo>
                  <a:pt x="-8911" y="53804"/>
                </a:moveTo>
                <a:lnTo>
                  <a:pt x="-152987" y="13261"/>
                </a:lnTo>
              </a:path>
            </a:pathLst>
          </a:custGeom>
          <a:solidFill>
            <a:schemeClr val="lt1"/>
          </a:solidFill>
          <a:ln w="28575" cap="flat" cmpd="sng">
            <a:solidFill>
              <a:srgbClr val="00919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4000">
                <a:solidFill>
                  <a:srgbClr val="009193"/>
                </a:solidFill>
                <a:latin typeface="Calibri"/>
                <a:ea typeface="Calibri"/>
                <a:cs typeface="Calibri"/>
                <a:sym typeface="Calibri"/>
              </a:rPr>
              <a:t>腹膜</a:t>
            </a:r>
            <a:endParaRPr sz="4000">
              <a:solidFill>
                <a:srgbClr val="009193"/>
              </a:solidFill>
              <a:latin typeface="Calibri"/>
              <a:ea typeface="Calibri"/>
              <a:cs typeface="Calibri"/>
              <a:sym typeface="Calibri"/>
            </a:endParaRPr>
          </a:p>
        </p:txBody>
      </p:sp>
      <p:sp>
        <p:nvSpPr>
          <p:cNvPr id="214" name="Google Shape;214;p12"/>
          <p:cNvSpPr/>
          <p:nvPr/>
        </p:nvSpPr>
        <p:spPr>
          <a:xfrm>
            <a:off x="6026915" y="4704726"/>
            <a:ext cx="2323872" cy="1288449"/>
          </a:xfrm>
          <a:custGeom>
            <a:avLst/>
            <a:gdLst/>
            <a:ahLst/>
            <a:cxnLst/>
            <a:rect l="l" t="t" r="r" b="b"/>
            <a:pathLst>
              <a:path w="120000" h="120000" extrusionOk="0">
                <a:moveTo>
                  <a:pt x="0" y="0"/>
                </a:moveTo>
                <a:lnTo>
                  <a:pt x="120000" y="0"/>
                </a:lnTo>
                <a:lnTo>
                  <a:pt x="120000" y="120000"/>
                </a:lnTo>
                <a:lnTo>
                  <a:pt x="0" y="120000"/>
                </a:lnTo>
                <a:close/>
              </a:path>
              <a:path w="120000" h="120000" fill="none" extrusionOk="0">
                <a:moveTo>
                  <a:pt x="-8911" y="53804"/>
                </a:moveTo>
                <a:lnTo>
                  <a:pt x="-106033" y="40164"/>
                </a:lnTo>
              </a:path>
            </a:pathLst>
          </a:custGeom>
          <a:solidFill>
            <a:schemeClr val="lt1"/>
          </a:solidFill>
          <a:ln w="28575" cap="flat" cmpd="sng">
            <a:solidFill>
              <a:srgbClr val="00919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4000">
                <a:solidFill>
                  <a:srgbClr val="009193"/>
                </a:solidFill>
                <a:latin typeface="Calibri"/>
                <a:ea typeface="Calibri"/>
                <a:cs typeface="Calibri"/>
                <a:sym typeface="Calibri"/>
              </a:rPr>
              <a:t>腹腔内</a:t>
            </a:r>
            <a:br>
              <a:rPr lang="ja-JP" sz="4000">
                <a:solidFill>
                  <a:srgbClr val="009193"/>
                </a:solidFill>
                <a:latin typeface="Calibri"/>
                <a:ea typeface="Calibri"/>
                <a:cs typeface="Calibri"/>
                <a:sym typeface="Calibri"/>
              </a:rPr>
            </a:br>
            <a:r>
              <a:rPr lang="ja-JP" sz="4000">
                <a:solidFill>
                  <a:srgbClr val="009193"/>
                </a:solidFill>
                <a:latin typeface="Calibri"/>
                <a:ea typeface="Calibri"/>
                <a:cs typeface="Calibri"/>
                <a:sym typeface="Calibri"/>
              </a:rPr>
              <a:t>原発不明</a:t>
            </a:r>
            <a:endParaRPr sz="4000">
              <a:solidFill>
                <a:srgbClr val="009193"/>
              </a:solidFill>
              <a:latin typeface="Calibri"/>
              <a:ea typeface="Calibri"/>
              <a:cs typeface="Calibri"/>
              <a:sym typeface="Calibri"/>
            </a:endParaRPr>
          </a:p>
        </p:txBody>
      </p:sp>
    </p:spTree>
    <p:extLst>
      <p:ext uri="{BB962C8B-B14F-4D97-AF65-F5344CB8AC3E}">
        <p14:creationId xmlns:p14="http://schemas.microsoft.com/office/powerpoint/2010/main" val="26262134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13"/>
          <p:cNvSpPr txBox="1">
            <a:spLocks noGrp="1"/>
          </p:cNvSpPr>
          <p:nvPr>
            <p:ph type="title"/>
          </p:nvPr>
        </p:nvSpPr>
        <p:spPr>
          <a:xfrm>
            <a:off x="287582" y="365126"/>
            <a:ext cx="874984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6600"/>
              <a:buFont typeface="Calibri"/>
              <a:buNone/>
            </a:pPr>
            <a:r>
              <a:rPr lang="ja-JP"/>
              <a:t>卵巣がん</a:t>
            </a:r>
            <a:endParaRPr/>
          </a:p>
        </p:txBody>
      </p:sp>
      <p:sp>
        <p:nvSpPr>
          <p:cNvPr id="220" name="Google Shape;220;p1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ja-JP"/>
              <a:t>卵巣がん体験者の会スマイリー</a:t>
            </a:r>
            <a:endParaRPr/>
          </a:p>
        </p:txBody>
      </p:sp>
      <p:grpSp>
        <p:nvGrpSpPr>
          <p:cNvPr id="222" name="Google Shape;222;p13"/>
          <p:cNvGrpSpPr/>
          <p:nvPr/>
        </p:nvGrpSpPr>
        <p:grpSpPr>
          <a:xfrm>
            <a:off x="106578" y="2016087"/>
            <a:ext cx="8930844" cy="4705389"/>
            <a:chOff x="250371" y="446314"/>
            <a:chExt cx="11816445" cy="6335485"/>
          </a:xfrm>
        </p:grpSpPr>
        <p:sp>
          <p:nvSpPr>
            <p:cNvPr id="223" name="Google Shape;223;p13"/>
            <p:cNvSpPr/>
            <p:nvPr/>
          </p:nvSpPr>
          <p:spPr>
            <a:xfrm>
              <a:off x="3695700" y="446314"/>
              <a:ext cx="2035629" cy="1110342"/>
            </a:xfrm>
            <a:prstGeom prst="ellipse">
              <a:avLst/>
            </a:prstGeom>
            <a:solidFill>
              <a:srgbClr val="009193"/>
            </a:solidFill>
            <a:ln w="12700" cap="flat" cmpd="sng">
              <a:solidFill>
                <a:srgbClr val="00919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1400">
                  <a:solidFill>
                    <a:schemeClr val="lt1"/>
                  </a:solidFill>
                  <a:latin typeface="Calibri"/>
                  <a:ea typeface="Calibri"/>
                  <a:cs typeface="Calibri"/>
                  <a:sym typeface="Calibri"/>
                </a:rPr>
                <a:t>上皮性腫瘍 </a:t>
              </a:r>
              <a:endParaRPr/>
            </a:p>
          </p:txBody>
        </p:sp>
        <p:sp>
          <p:nvSpPr>
            <p:cNvPr id="224" name="Google Shape;224;p13"/>
            <p:cNvSpPr/>
            <p:nvPr/>
          </p:nvSpPr>
          <p:spPr>
            <a:xfrm>
              <a:off x="5807529" y="446314"/>
              <a:ext cx="2035629" cy="1110342"/>
            </a:xfrm>
            <a:prstGeom prst="ellipse">
              <a:avLst/>
            </a:prstGeom>
            <a:solidFill>
              <a:srgbClr val="7030A0"/>
            </a:solidFill>
            <a:ln w="12700" cap="flat" cmpd="sng">
              <a:solidFill>
                <a:srgbClr val="7030A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1400">
                  <a:solidFill>
                    <a:schemeClr val="lt1"/>
                  </a:solidFill>
                  <a:latin typeface="Calibri"/>
                  <a:ea typeface="Calibri"/>
                  <a:cs typeface="Calibri"/>
                  <a:sym typeface="Calibri"/>
                </a:rPr>
                <a:t>胚細胞腫瘍</a:t>
              </a:r>
              <a:endParaRPr sz="1400">
                <a:solidFill>
                  <a:schemeClr val="lt1"/>
                </a:solidFill>
                <a:latin typeface="Calibri"/>
                <a:ea typeface="Calibri"/>
                <a:cs typeface="Calibri"/>
                <a:sym typeface="Calibri"/>
              </a:endParaRPr>
            </a:p>
          </p:txBody>
        </p:sp>
        <p:sp>
          <p:nvSpPr>
            <p:cNvPr id="225" name="Google Shape;225;p13"/>
            <p:cNvSpPr/>
            <p:nvPr/>
          </p:nvSpPr>
          <p:spPr>
            <a:xfrm>
              <a:off x="7919358" y="446314"/>
              <a:ext cx="2035629" cy="1110342"/>
            </a:xfrm>
            <a:prstGeom prst="ellipse">
              <a:avLst/>
            </a:prstGeom>
            <a:solidFill>
              <a:srgbClr val="9CC2E5"/>
            </a:solidFill>
            <a:ln w="12700" cap="flat" cmpd="sng">
              <a:solidFill>
                <a:srgbClr val="9CC2E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1400">
                  <a:solidFill>
                    <a:schemeClr val="dk1"/>
                  </a:solidFill>
                  <a:latin typeface="Calibri"/>
                  <a:ea typeface="Calibri"/>
                  <a:cs typeface="Calibri"/>
                  <a:sym typeface="Calibri"/>
                </a:rPr>
                <a:t>性索</a:t>
              </a:r>
              <a:br>
                <a:rPr lang="ja-JP" sz="1400">
                  <a:solidFill>
                    <a:schemeClr val="dk1"/>
                  </a:solidFill>
                  <a:latin typeface="Calibri"/>
                  <a:ea typeface="Calibri"/>
                  <a:cs typeface="Calibri"/>
                  <a:sym typeface="Calibri"/>
                </a:rPr>
              </a:br>
              <a:r>
                <a:rPr lang="ja-JP" sz="1400">
                  <a:solidFill>
                    <a:schemeClr val="dk1"/>
                  </a:solidFill>
                  <a:latin typeface="Calibri"/>
                  <a:ea typeface="Calibri"/>
                  <a:cs typeface="Calibri"/>
                  <a:sym typeface="Calibri"/>
                </a:rPr>
                <a:t>間質性腫瘍</a:t>
              </a:r>
              <a:endParaRPr sz="1400">
                <a:solidFill>
                  <a:schemeClr val="dk1"/>
                </a:solidFill>
                <a:latin typeface="Calibri"/>
                <a:ea typeface="Calibri"/>
                <a:cs typeface="Calibri"/>
                <a:sym typeface="Calibri"/>
              </a:endParaRPr>
            </a:p>
          </p:txBody>
        </p:sp>
        <p:sp>
          <p:nvSpPr>
            <p:cNvPr id="226" name="Google Shape;226;p13"/>
            <p:cNvSpPr/>
            <p:nvPr/>
          </p:nvSpPr>
          <p:spPr>
            <a:xfrm>
              <a:off x="10031187" y="446314"/>
              <a:ext cx="2035629" cy="1110342"/>
            </a:xfrm>
            <a:prstGeom prst="ellipse">
              <a:avLst/>
            </a:prstGeom>
            <a:solidFill>
              <a:srgbClr val="00FDFF"/>
            </a:solidFill>
            <a:ln w="12700" cap="flat" cmpd="sng">
              <a:solidFill>
                <a:srgbClr val="00FD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1800">
                  <a:solidFill>
                    <a:schemeClr val="dk1"/>
                  </a:solidFill>
                  <a:latin typeface="Calibri"/>
                  <a:ea typeface="Calibri"/>
                  <a:cs typeface="Calibri"/>
                  <a:sym typeface="Calibri"/>
                </a:rPr>
                <a:t>その他</a:t>
              </a:r>
              <a:endParaRPr sz="1800">
                <a:solidFill>
                  <a:schemeClr val="dk1"/>
                </a:solidFill>
                <a:latin typeface="Calibri"/>
                <a:ea typeface="Calibri"/>
                <a:cs typeface="Calibri"/>
                <a:sym typeface="Calibri"/>
              </a:endParaRPr>
            </a:p>
          </p:txBody>
        </p:sp>
        <p:sp>
          <p:nvSpPr>
            <p:cNvPr id="227" name="Google Shape;227;p13"/>
            <p:cNvSpPr/>
            <p:nvPr/>
          </p:nvSpPr>
          <p:spPr>
            <a:xfrm>
              <a:off x="2639786" y="1556656"/>
              <a:ext cx="2035629" cy="1110342"/>
            </a:xfrm>
            <a:prstGeom prst="ellipse">
              <a:avLst/>
            </a:prstGeom>
            <a:solidFill>
              <a:srgbClr val="009193"/>
            </a:solidFill>
            <a:ln w="12700" cap="flat" cmpd="sng">
              <a:solidFill>
                <a:srgbClr val="00919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1600">
                  <a:solidFill>
                    <a:schemeClr val="lt1"/>
                  </a:solidFill>
                  <a:latin typeface="Calibri"/>
                  <a:ea typeface="Calibri"/>
                  <a:cs typeface="Calibri"/>
                  <a:sym typeface="Calibri"/>
                </a:rPr>
                <a:t>卵管がん </a:t>
              </a:r>
              <a:endParaRPr/>
            </a:p>
          </p:txBody>
        </p:sp>
        <p:sp>
          <p:nvSpPr>
            <p:cNvPr id="228" name="Google Shape;228;p13"/>
            <p:cNvSpPr/>
            <p:nvPr/>
          </p:nvSpPr>
          <p:spPr>
            <a:xfrm>
              <a:off x="4751615" y="1556656"/>
              <a:ext cx="2035629" cy="1110342"/>
            </a:xfrm>
            <a:prstGeom prst="ellipse">
              <a:avLst/>
            </a:prstGeom>
            <a:solidFill>
              <a:srgbClr val="009193"/>
            </a:solidFill>
            <a:ln w="12700" cap="flat" cmpd="sng">
              <a:solidFill>
                <a:srgbClr val="00919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1600">
                  <a:solidFill>
                    <a:schemeClr val="lt1"/>
                  </a:solidFill>
                  <a:latin typeface="Calibri"/>
                  <a:ea typeface="Calibri"/>
                  <a:cs typeface="Calibri"/>
                  <a:sym typeface="Calibri"/>
                </a:rPr>
                <a:t>腹膜がん </a:t>
              </a:r>
              <a:endParaRPr/>
            </a:p>
          </p:txBody>
        </p:sp>
        <p:sp>
          <p:nvSpPr>
            <p:cNvPr id="229" name="Google Shape;229;p13"/>
            <p:cNvSpPr/>
            <p:nvPr/>
          </p:nvSpPr>
          <p:spPr>
            <a:xfrm>
              <a:off x="489858" y="3113315"/>
              <a:ext cx="2035629" cy="1110342"/>
            </a:xfrm>
            <a:prstGeom prst="ellipse">
              <a:avLst/>
            </a:prstGeom>
            <a:solidFill>
              <a:schemeClr val="accent6"/>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1800">
                  <a:solidFill>
                    <a:schemeClr val="lt1"/>
                  </a:solidFill>
                  <a:latin typeface="Calibri"/>
                  <a:ea typeface="Calibri"/>
                  <a:cs typeface="Calibri"/>
                  <a:sym typeface="Calibri"/>
                </a:rPr>
                <a:t>漿液性がん </a:t>
              </a:r>
              <a:endParaRPr/>
            </a:p>
          </p:txBody>
        </p:sp>
        <p:sp>
          <p:nvSpPr>
            <p:cNvPr id="230" name="Google Shape;230;p13"/>
            <p:cNvSpPr/>
            <p:nvPr/>
          </p:nvSpPr>
          <p:spPr>
            <a:xfrm>
              <a:off x="4789714" y="3113315"/>
              <a:ext cx="2035629" cy="1110342"/>
            </a:xfrm>
            <a:prstGeom prst="ellipse">
              <a:avLst/>
            </a:prstGeom>
            <a:solidFill>
              <a:srgbClr val="C00000"/>
            </a:solid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1800">
                  <a:solidFill>
                    <a:schemeClr val="lt1"/>
                  </a:solidFill>
                  <a:latin typeface="Calibri"/>
                  <a:ea typeface="Calibri"/>
                  <a:cs typeface="Calibri"/>
                  <a:sym typeface="Calibri"/>
                </a:rPr>
                <a:t>明細胞がん </a:t>
              </a:r>
              <a:endParaRPr/>
            </a:p>
          </p:txBody>
        </p:sp>
        <p:sp>
          <p:nvSpPr>
            <p:cNvPr id="231" name="Google Shape;231;p13"/>
            <p:cNvSpPr/>
            <p:nvPr/>
          </p:nvSpPr>
          <p:spPr>
            <a:xfrm>
              <a:off x="2639786" y="3113315"/>
              <a:ext cx="2035629" cy="1110342"/>
            </a:xfrm>
            <a:prstGeom prst="ellipse">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1800">
                  <a:solidFill>
                    <a:schemeClr val="dk1"/>
                  </a:solidFill>
                  <a:latin typeface="Calibri"/>
                  <a:ea typeface="Calibri"/>
                  <a:cs typeface="Calibri"/>
                  <a:sym typeface="Calibri"/>
                </a:rPr>
                <a:t> 類内膜がん</a:t>
              </a:r>
              <a:endParaRPr sz="1800">
                <a:solidFill>
                  <a:schemeClr val="dk1"/>
                </a:solidFill>
                <a:latin typeface="Calibri"/>
                <a:ea typeface="Calibri"/>
                <a:cs typeface="Calibri"/>
                <a:sym typeface="Calibri"/>
              </a:endParaRPr>
            </a:p>
          </p:txBody>
        </p:sp>
        <p:sp>
          <p:nvSpPr>
            <p:cNvPr id="232" name="Google Shape;232;p13"/>
            <p:cNvSpPr/>
            <p:nvPr/>
          </p:nvSpPr>
          <p:spPr>
            <a:xfrm>
              <a:off x="6939642" y="3113315"/>
              <a:ext cx="2035629" cy="1110342"/>
            </a:xfrm>
            <a:prstGeom prst="ellipse">
              <a:avLst/>
            </a:prstGeom>
            <a:solidFill>
              <a:schemeClr val="accent5"/>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1800">
                  <a:solidFill>
                    <a:schemeClr val="lt1"/>
                  </a:solidFill>
                  <a:latin typeface="Calibri"/>
                  <a:ea typeface="Calibri"/>
                  <a:cs typeface="Calibri"/>
                  <a:sym typeface="Calibri"/>
                </a:rPr>
                <a:t>粘液性がん</a:t>
              </a:r>
              <a:endParaRPr sz="1800">
                <a:solidFill>
                  <a:schemeClr val="lt1"/>
                </a:solidFill>
                <a:latin typeface="Calibri"/>
                <a:ea typeface="Calibri"/>
                <a:cs typeface="Calibri"/>
                <a:sym typeface="Calibri"/>
              </a:endParaRPr>
            </a:p>
          </p:txBody>
        </p:sp>
        <p:sp>
          <p:nvSpPr>
            <p:cNvPr id="233" name="Google Shape;233;p13"/>
            <p:cNvSpPr/>
            <p:nvPr/>
          </p:nvSpPr>
          <p:spPr>
            <a:xfrm>
              <a:off x="489858" y="4452257"/>
              <a:ext cx="2035629" cy="1110342"/>
            </a:xfrm>
            <a:prstGeom prst="ellipse">
              <a:avLst/>
            </a:prstGeom>
            <a:solidFill>
              <a:schemeClr val="accent6"/>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1400">
                  <a:solidFill>
                    <a:schemeClr val="lt1"/>
                  </a:solidFill>
                  <a:latin typeface="Calibri"/>
                  <a:ea typeface="Calibri"/>
                  <a:cs typeface="Calibri"/>
                  <a:sym typeface="Calibri"/>
                </a:rPr>
                <a:t>高異型度</a:t>
              </a:r>
              <a:br>
                <a:rPr lang="ja-JP" sz="1400">
                  <a:solidFill>
                    <a:schemeClr val="lt1"/>
                  </a:solidFill>
                  <a:latin typeface="Calibri"/>
                  <a:ea typeface="Calibri"/>
                  <a:cs typeface="Calibri"/>
                  <a:sym typeface="Calibri"/>
                </a:rPr>
              </a:br>
              <a:r>
                <a:rPr lang="ja-JP" sz="1400">
                  <a:solidFill>
                    <a:schemeClr val="lt1"/>
                  </a:solidFill>
                  <a:latin typeface="Calibri"/>
                  <a:ea typeface="Calibri"/>
                  <a:cs typeface="Calibri"/>
                  <a:sym typeface="Calibri"/>
                </a:rPr>
                <a:t>漿液性がん</a:t>
              </a:r>
              <a:endParaRPr sz="1400">
                <a:solidFill>
                  <a:schemeClr val="lt1"/>
                </a:solidFill>
                <a:latin typeface="Calibri"/>
                <a:ea typeface="Calibri"/>
                <a:cs typeface="Calibri"/>
                <a:sym typeface="Calibri"/>
              </a:endParaRPr>
            </a:p>
          </p:txBody>
        </p:sp>
        <p:sp>
          <p:nvSpPr>
            <p:cNvPr id="234" name="Google Shape;234;p13"/>
            <p:cNvSpPr/>
            <p:nvPr/>
          </p:nvSpPr>
          <p:spPr>
            <a:xfrm>
              <a:off x="489858" y="5671457"/>
              <a:ext cx="2035629" cy="1110342"/>
            </a:xfrm>
            <a:prstGeom prst="ellipse">
              <a:avLst/>
            </a:prstGeom>
            <a:solidFill>
              <a:schemeClr val="accent6"/>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1400">
                  <a:solidFill>
                    <a:schemeClr val="lt1"/>
                  </a:solidFill>
                  <a:latin typeface="Calibri"/>
                  <a:ea typeface="Calibri"/>
                  <a:cs typeface="Calibri"/>
                  <a:sym typeface="Calibri"/>
                </a:rPr>
                <a:t>低異型度</a:t>
              </a:r>
              <a:br>
                <a:rPr lang="ja-JP" sz="1400">
                  <a:solidFill>
                    <a:schemeClr val="lt1"/>
                  </a:solidFill>
                  <a:latin typeface="Calibri"/>
                  <a:ea typeface="Calibri"/>
                  <a:cs typeface="Calibri"/>
                  <a:sym typeface="Calibri"/>
                </a:rPr>
              </a:br>
              <a:r>
                <a:rPr lang="ja-JP" sz="1400">
                  <a:solidFill>
                    <a:schemeClr val="lt1"/>
                  </a:solidFill>
                  <a:latin typeface="Calibri"/>
                  <a:ea typeface="Calibri"/>
                  <a:cs typeface="Calibri"/>
                  <a:sym typeface="Calibri"/>
                </a:rPr>
                <a:t>漿液性がん</a:t>
              </a:r>
              <a:endParaRPr sz="1400">
                <a:solidFill>
                  <a:schemeClr val="lt1"/>
                </a:solidFill>
                <a:latin typeface="Calibri"/>
                <a:ea typeface="Calibri"/>
                <a:cs typeface="Calibri"/>
                <a:sym typeface="Calibri"/>
              </a:endParaRPr>
            </a:p>
          </p:txBody>
        </p:sp>
        <p:cxnSp>
          <p:nvCxnSpPr>
            <p:cNvPr id="235" name="Google Shape;235;p13"/>
            <p:cNvCxnSpPr/>
            <p:nvPr/>
          </p:nvCxnSpPr>
          <p:spPr>
            <a:xfrm>
              <a:off x="1507672" y="2884714"/>
              <a:ext cx="6536871" cy="0"/>
            </a:xfrm>
            <a:prstGeom prst="straightConnector1">
              <a:avLst/>
            </a:prstGeom>
            <a:noFill/>
            <a:ln w="9525" cap="flat" cmpd="sng">
              <a:solidFill>
                <a:srgbClr val="009193"/>
              </a:solidFill>
              <a:prstDash val="solid"/>
              <a:miter lim="800000"/>
              <a:headEnd type="none" w="sm" len="sm"/>
              <a:tailEnd type="none" w="sm" len="sm"/>
            </a:ln>
          </p:spPr>
        </p:cxnSp>
        <p:cxnSp>
          <p:nvCxnSpPr>
            <p:cNvPr id="236" name="Google Shape;236;p13"/>
            <p:cNvCxnSpPr>
              <a:stCxn id="223" idx="4"/>
            </p:cNvCxnSpPr>
            <p:nvPr/>
          </p:nvCxnSpPr>
          <p:spPr>
            <a:xfrm>
              <a:off x="4713514" y="1556656"/>
              <a:ext cx="0" cy="1338900"/>
            </a:xfrm>
            <a:prstGeom prst="straightConnector1">
              <a:avLst/>
            </a:prstGeom>
            <a:noFill/>
            <a:ln w="9525" cap="flat" cmpd="sng">
              <a:solidFill>
                <a:srgbClr val="009193"/>
              </a:solidFill>
              <a:prstDash val="solid"/>
              <a:miter lim="800000"/>
              <a:headEnd type="none" w="sm" len="sm"/>
              <a:tailEnd type="none" w="sm" len="sm"/>
            </a:ln>
          </p:spPr>
        </p:cxnSp>
        <p:cxnSp>
          <p:nvCxnSpPr>
            <p:cNvPr id="237" name="Google Shape;237;p13"/>
            <p:cNvCxnSpPr>
              <a:endCxn id="229" idx="0"/>
            </p:cNvCxnSpPr>
            <p:nvPr/>
          </p:nvCxnSpPr>
          <p:spPr>
            <a:xfrm>
              <a:off x="1507672" y="2884715"/>
              <a:ext cx="0" cy="228600"/>
            </a:xfrm>
            <a:prstGeom prst="straightConnector1">
              <a:avLst/>
            </a:prstGeom>
            <a:noFill/>
            <a:ln w="9525" cap="flat" cmpd="sng">
              <a:solidFill>
                <a:srgbClr val="009193"/>
              </a:solidFill>
              <a:prstDash val="solid"/>
              <a:miter lim="800000"/>
              <a:headEnd type="none" w="sm" len="sm"/>
              <a:tailEnd type="none" w="sm" len="sm"/>
            </a:ln>
          </p:spPr>
        </p:cxnSp>
        <p:cxnSp>
          <p:nvCxnSpPr>
            <p:cNvPr id="238" name="Google Shape;238;p13"/>
            <p:cNvCxnSpPr/>
            <p:nvPr/>
          </p:nvCxnSpPr>
          <p:spPr>
            <a:xfrm>
              <a:off x="8044543" y="2873829"/>
              <a:ext cx="0" cy="239486"/>
            </a:xfrm>
            <a:prstGeom prst="straightConnector1">
              <a:avLst/>
            </a:prstGeom>
            <a:noFill/>
            <a:ln w="9525" cap="flat" cmpd="sng">
              <a:solidFill>
                <a:srgbClr val="009193"/>
              </a:solidFill>
              <a:prstDash val="solid"/>
              <a:miter lim="800000"/>
              <a:headEnd type="none" w="sm" len="sm"/>
              <a:tailEnd type="none" w="sm" len="sm"/>
            </a:ln>
          </p:spPr>
        </p:cxnSp>
        <p:cxnSp>
          <p:nvCxnSpPr>
            <p:cNvPr id="239" name="Google Shape;239;p13"/>
            <p:cNvCxnSpPr>
              <a:endCxn id="230" idx="0"/>
            </p:cNvCxnSpPr>
            <p:nvPr/>
          </p:nvCxnSpPr>
          <p:spPr>
            <a:xfrm>
              <a:off x="5807529" y="2884715"/>
              <a:ext cx="0" cy="228600"/>
            </a:xfrm>
            <a:prstGeom prst="straightConnector1">
              <a:avLst/>
            </a:prstGeom>
            <a:noFill/>
            <a:ln w="9525" cap="flat" cmpd="sng">
              <a:solidFill>
                <a:schemeClr val="accent1"/>
              </a:solidFill>
              <a:prstDash val="solid"/>
              <a:miter lim="800000"/>
              <a:headEnd type="none" w="sm" len="sm"/>
              <a:tailEnd type="none" w="sm" len="sm"/>
            </a:ln>
          </p:spPr>
        </p:cxnSp>
        <p:cxnSp>
          <p:nvCxnSpPr>
            <p:cNvPr id="240" name="Google Shape;240;p13"/>
            <p:cNvCxnSpPr>
              <a:endCxn id="231" idx="0"/>
            </p:cNvCxnSpPr>
            <p:nvPr/>
          </p:nvCxnSpPr>
          <p:spPr>
            <a:xfrm>
              <a:off x="3657600" y="2895515"/>
              <a:ext cx="0" cy="217800"/>
            </a:xfrm>
            <a:prstGeom prst="straightConnector1">
              <a:avLst/>
            </a:prstGeom>
            <a:noFill/>
            <a:ln w="9525" cap="flat" cmpd="sng">
              <a:solidFill>
                <a:schemeClr val="accent1"/>
              </a:solidFill>
              <a:prstDash val="solid"/>
              <a:miter lim="800000"/>
              <a:headEnd type="none" w="sm" len="sm"/>
              <a:tailEnd type="none" w="sm" len="sm"/>
            </a:ln>
          </p:spPr>
        </p:cxnSp>
        <p:cxnSp>
          <p:nvCxnSpPr>
            <p:cNvPr id="241" name="Google Shape;241;p13"/>
            <p:cNvCxnSpPr>
              <a:stCxn id="229" idx="2"/>
            </p:cNvCxnSpPr>
            <p:nvPr/>
          </p:nvCxnSpPr>
          <p:spPr>
            <a:xfrm rot="10800000">
              <a:off x="250458" y="3668486"/>
              <a:ext cx="239400" cy="0"/>
            </a:xfrm>
            <a:prstGeom prst="straightConnector1">
              <a:avLst/>
            </a:prstGeom>
            <a:noFill/>
            <a:ln w="9525" cap="flat" cmpd="sng">
              <a:solidFill>
                <a:srgbClr val="009193"/>
              </a:solidFill>
              <a:prstDash val="solid"/>
              <a:miter lim="800000"/>
              <a:headEnd type="none" w="sm" len="sm"/>
              <a:tailEnd type="none" w="sm" len="sm"/>
            </a:ln>
          </p:spPr>
        </p:cxnSp>
        <p:cxnSp>
          <p:nvCxnSpPr>
            <p:cNvPr id="242" name="Google Shape;242;p13"/>
            <p:cNvCxnSpPr/>
            <p:nvPr/>
          </p:nvCxnSpPr>
          <p:spPr>
            <a:xfrm>
              <a:off x="250371" y="3668486"/>
              <a:ext cx="0" cy="2558142"/>
            </a:xfrm>
            <a:prstGeom prst="straightConnector1">
              <a:avLst/>
            </a:prstGeom>
            <a:noFill/>
            <a:ln w="9525" cap="flat" cmpd="sng">
              <a:solidFill>
                <a:schemeClr val="accent1"/>
              </a:solidFill>
              <a:prstDash val="solid"/>
              <a:miter lim="800000"/>
              <a:headEnd type="none" w="sm" len="sm"/>
              <a:tailEnd type="none" w="sm" len="sm"/>
            </a:ln>
          </p:spPr>
        </p:cxnSp>
        <p:cxnSp>
          <p:nvCxnSpPr>
            <p:cNvPr id="243" name="Google Shape;243;p13"/>
            <p:cNvCxnSpPr>
              <a:endCxn id="233" idx="2"/>
            </p:cNvCxnSpPr>
            <p:nvPr/>
          </p:nvCxnSpPr>
          <p:spPr>
            <a:xfrm>
              <a:off x="250458" y="5007428"/>
              <a:ext cx="239400" cy="0"/>
            </a:xfrm>
            <a:prstGeom prst="straightConnector1">
              <a:avLst/>
            </a:prstGeom>
            <a:noFill/>
            <a:ln w="9525" cap="flat" cmpd="sng">
              <a:solidFill>
                <a:srgbClr val="009193"/>
              </a:solidFill>
              <a:prstDash val="solid"/>
              <a:miter lim="800000"/>
              <a:headEnd type="none" w="sm" len="sm"/>
              <a:tailEnd type="none" w="sm" len="sm"/>
            </a:ln>
          </p:spPr>
        </p:cxnSp>
        <p:cxnSp>
          <p:nvCxnSpPr>
            <p:cNvPr id="244" name="Google Shape;244;p13"/>
            <p:cNvCxnSpPr>
              <a:endCxn id="234" idx="2"/>
            </p:cNvCxnSpPr>
            <p:nvPr/>
          </p:nvCxnSpPr>
          <p:spPr>
            <a:xfrm>
              <a:off x="250458" y="6226628"/>
              <a:ext cx="239400" cy="0"/>
            </a:xfrm>
            <a:prstGeom prst="straightConnector1">
              <a:avLst/>
            </a:prstGeom>
            <a:noFill/>
            <a:ln w="9525" cap="flat" cmpd="sng">
              <a:solidFill>
                <a:srgbClr val="009193"/>
              </a:solidFill>
              <a:prstDash val="solid"/>
              <a:miter lim="800000"/>
              <a:headEnd type="none" w="sm" len="sm"/>
              <a:tailEnd type="none" w="sm" len="sm"/>
            </a:ln>
          </p:spPr>
        </p:cxnSp>
      </p:grpSp>
      <p:sp>
        <p:nvSpPr>
          <p:cNvPr id="245" name="Google Shape;245;p13"/>
          <p:cNvSpPr txBox="1"/>
          <p:nvPr/>
        </p:nvSpPr>
        <p:spPr>
          <a:xfrm>
            <a:off x="4897302" y="5963504"/>
            <a:ext cx="414012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400">
                <a:solidFill>
                  <a:schemeClr val="dk1"/>
                </a:solidFill>
                <a:latin typeface="Calibri"/>
                <a:ea typeface="Calibri"/>
                <a:cs typeface="Calibri"/>
                <a:sym typeface="Calibri"/>
              </a:rPr>
              <a:t>参考：World Ovarian Cancer Coalition　</a:t>
            </a:r>
            <a:endParaRPr sz="1400">
              <a:solidFill>
                <a:schemeClr val="dk1"/>
              </a:solidFill>
              <a:latin typeface="Calibri"/>
              <a:ea typeface="Calibri"/>
              <a:cs typeface="Calibri"/>
              <a:sym typeface="Calibri"/>
            </a:endParaRPr>
          </a:p>
          <a:p>
            <a:pPr marL="0" marR="0" lvl="0" indent="0" algn="l" rtl="0">
              <a:spcBef>
                <a:spcPts val="0"/>
              </a:spcBef>
              <a:spcAft>
                <a:spcPts val="0"/>
              </a:spcAft>
              <a:buNone/>
            </a:pPr>
            <a:r>
              <a:rPr lang="ja-JP" sz="1400" u="sng">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https://worldovariancancercoalition.org/</a:t>
            </a:r>
            <a:endParaRPr sz="14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666680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EFF196B-44BB-474B-8D28-39EFFA93A14E}"/>
              </a:ext>
            </a:extLst>
          </p:cNvPr>
          <p:cNvSpPr>
            <a:spLocks noGrp="1"/>
          </p:cNvSpPr>
          <p:nvPr>
            <p:ph type="title"/>
          </p:nvPr>
        </p:nvSpPr>
        <p:spPr/>
        <p:txBody>
          <a:bodyPr/>
          <a:lstStyle/>
          <a:p>
            <a:r>
              <a:rPr kumimoji="1" lang="ja-JP" altLang="en-US"/>
              <a:t>卵巣がんの治療</a:t>
            </a:r>
          </a:p>
        </p:txBody>
      </p:sp>
      <p:sp>
        <p:nvSpPr>
          <p:cNvPr id="3" name="コンテンツ プレースホルダー 2">
            <a:extLst>
              <a:ext uri="{FF2B5EF4-FFF2-40B4-BE49-F238E27FC236}">
                <a16:creationId xmlns:a16="http://schemas.microsoft.com/office/drawing/2014/main" id="{9E201C72-F1D5-694B-AFE5-EC2E3900F2B0}"/>
              </a:ext>
            </a:extLst>
          </p:cNvPr>
          <p:cNvSpPr>
            <a:spLocks noGrp="1"/>
          </p:cNvSpPr>
          <p:nvPr>
            <p:ph idx="1"/>
          </p:nvPr>
        </p:nvSpPr>
        <p:spPr/>
        <p:txBody>
          <a:bodyPr/>
          <a:lstStyle/>
          <a:p>
            <a:pPr>
              <a:lnSpc>
                <a:spcPct val="100000"/>
              </a:lnSpc>
            </a:pPr>
            <a:r>
              <a:rPr kumimoji="1" lang="ja-JP" altLang="en-US"/>
              <a:t>手術</a:t>
            </a:r>
            <a:endParaRPr kumimoji="1" lang="en-US" altLang="ja-JP" dirty="0"/>
          </a:p>
          <a:p>
            <a:pPr>
              <a:lnSpc>
                <a:spcPct val="100000"/>
              </a:lnSpc>
            </a:pPr>
            <a:r>
              <a:rPr lang="ja-JP" altLang="en-US"/>
              <a:t>抗がん剤治療</a:t>
            </a:r>
            <a:endParaRPr lang="en-US" altLang="ja-JP" dirty="0"/>
          </a:p>
          <a:p>
            <a:pPr>
              <a:lnSpc>
                <a:spcPct val="100000"/>
              </a:lnSpc>
            </a:pPr>
            <a:r>
              <a:rPr lang="ja-JP" altLang="en-US" sz="4400"/>
              <a:t>まれに放射線</a:t>
            </a:r>
            <a:endParaRPr lang="en-US" altLang="ja-JP" sz="4400" dirty="0"/>
          </a:p>
        </p:txBody>
      </p:sp>
      <p:sp>
        <p:nvSpPr>
          <p:cNvPr id="4" name="フッター プレースホルダー 3">
            <a:extLst>
              <a:ext uri="{FF2B5EF4-FFF2-40B4-BE49-F238E27FC236}">
                <a16:creationId xmlns:a16="http://schemas.microsoft.com/office/drawing/2014/main" id="{55934ED9-6965-684E-90D9-11409C1F6E66}"/>
              </a:ext>
            </a:extLst>
          </p:cNvPr>
          <p:cNvSpPr>
            <a:spLocks noGrp="1"/>
          </p:cNvSpPr>
          <p:nvPr>
            <p:ph type="ftr" sz="quarter" idx="11"/>
          </p:nvPr>
        </p:nvSpPr>
        <p:spPr/>
        <p:txBody>
          <a:bodyPr/>
          <a:lstStyle/>
          <a:p>
            <a:r>
              <a:rPr kumimoji="1" lang="ja-JP" altLang="en-US"/>
              <a:t>卵巣がん体験者の会スマイリー</a:t>
            </a:r>
          </a:p>
        </p:txBody>
      </p:sp>
      <p:sp>
        <p:nvSpPr>
          <p:cNvPr id="6" name="テキスト ボックス 5">
            <a:extLst>
              <a:ext uri="{FF2B5EF4-FFF2-40B4-BE49-F238E27FC236}">
                <a16:creationId xmlns:a16="http://schemas.microsoft.com/office/drawing/2014/main" id="{1E11DC75-0A9D-5249-A819-519B367440E5}"/>
              </a:ext>
            </a:extLst>
          </p:cNvPr>
          <p:cNvSpPr txBox="1"/>
          <p:nvPr/>
        </p:nvSpPr>
        <p:spPr>
          <a:xfrm>
            <a:off x="628650" y="5694527"/>
            <a:ext cx="7886701" cy="369332"/>
          </a:xfrm>
          <a:prstGeom prst="rect">
            <a:avLst/>
          </a:prstGeom>
          <a:noFill/>
        </p:spPr>
        <p:txBody>
          <a:bodyPr wrap="square" rtlCol="0">
            <a:spAutoFit/>
          </a:bodyPr>
          <a:lstStyle/>
          <a:p>
            <a:r>
              <a:rPr lang="ja-JP" altLang="en-US"/>
              <a:t>参考：卵巣がん治療ガイドライン</a:t>
            </a:r>
            <a:r>
              <a:rPr lang="en-US" altLang="ja-JP" dirty="0"/>
              <a:t>2020</a:t>
            </a:r>
            <a:r>
              <a:rPr lang="ja-JP" altLang="en-US"/>
              <a:t> （金原出版）</a:t>
            </a:r>
            <a:endParaRPr lang="en-US" altLang="ja-JP" dirty="0"/>
          </a:p>
        </p:txBody>
      </p:sp>
      <p:pic>
        <p:nvPicPr>
          <p:cNvPr id="8" name="図 7">
            <a:extLst>
              <a:ext uri="{FF2B5EF4-FFF2-40B4-BE49-F238E27FC236}">
                <a16:creationId xmlns:a16="http://schemas.microsoft.com/office/drawing/2014/main" id="{2FA78A08-EA20-BF47-B695-8750AD237D70}"/>
              </a:ext>
            </a:extLst>
          </p:cNvPr>
          <p:cNvPicPr>
            <a:picLocks noChangeAspect="1"/>
          </p:cNvPicPr>
          <p:nvPr/>
        </p:nvPicPr>
        <p:blipFill>
          <a:blip r:embed="rId2"/>
          <a:stretch>
            <a:fillRect/>
          </a:stretch>
        </p:blipFill>
        <p:spPr>
          <a:xfrm>
            <a:off x="6115050" y="2899614"/>
            <a:ext cx="2650521" cy="3164245"/>
          </a:xfrm>
          <a:prstGeom prst="rect">
            <a:avLst/>
          </a:prstGeom>
        </p:spPr>
      </p:pic>
    </p:spTree>
    <p:extLst>
      <p:ext uri="{BB962C8B-B14F-4D97-AF65-F5344CB8AC3E}">
        <p14:creationId xmlns:p14="http://schemas.microsoft.com/office/powerpoint/2010/main" val="540033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86F3F79-1AAF-6246-9971-C8376545AB1C}"/>
              </a:ext>
            </a:extLst>
          </p:cNvPr>
          <p:cNvSpPr>
            <a:spLocks noGrp="1"/>
          </p:cNvSpPr>
          <p:nvPr>
            <p:ph type="title"/>
          </p:nvPr>
        </p:nvSpPr>
        <p:spPr/>
        <p:txBody>
          <a:bodyPr/>
          <a:lstStyle/>
          <a:p>
            <a:r>
              <a:rPr kumimoji="1" lang="ja-JP" altLang="en-US"/>
              <a:t>私のこと</a:t>
            </a:r>
            <a:br>
              <a:rPr kumimoji="1" lang="en-US" altLang="ja-JP" dirty="0"/>
            </a:br>
            <a:r>
              <a:rPr kumimoji="1" lang="en-US" altLang="ja-JP" dirty="0"/>
              <a:t>about me</a:t>
            </a:r>
            <a:endParaRPr kumimoji="1" lang="ja-JP" altLang="en-US"/>
          </a:p>
        </p:txBody>
      </p:sp>
      <p:sp>
        <p:nvSpPr>
          <p:cNvPr id="3" name="フッター プレースホルダー 2">
            <a:extLst>
              <a:ext uri="{FF2B5EF4-FFF2-40B4-BE49-F238E27FC236}">
                <a16:creationId xmlns:a16="http://schemas.microsoft.com/office/drawing/2014/main" id="{DF1F33A6-D185-2E4F-BC80-5319D4047CC7}"/>
              </a:ext>
            </a:extLst>
          </p:cNvPr>
          <p:cNvSpPr>
            <a:spLocks noGrp="1"/>
          </p:cNvSpPr>
          <p:nvPr>
            <p:ph type="ftr" sz="quarter" idx="11"/>
          </p:nvPr>
        </p:nvSpPr>
        <p:spPr/>
        <p:txBody>
          <a:bodyPr/>
          <a:lstStyle/>
          <a:p>
            <a:r>
              <a:rPr kumimoji="1" lang="ja-JP" altLang="en-US"/>
              <a:t>卵巣がん体験者の会スマイリー</a:t>
            </a:r>
          </a:p>
        </p:txBody>
      </p:sp>
      <p:pic>
        <p:nvPicPr>
          <p:cNvPr id="5" name="図 4">
            <a:extLst>
              <a:ext uri="{FF2B5EF4-FFF2-40B4-BE49-F238E27FC236}">
                <a16:creationId xmlns:a16="http://schemas.microsoft.com/office/drawing/2014/main" id="{C8A67A71-BC61-074E-8E3F-819141C4087A}"/>
              </a:ext>
            </a:extLst>
          </p:cNvPr>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5606082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2D67A45-C1C5-C546-BCA0-5F35589160A6}"/>
              </a:ext>
            </a:extLst>
          </p:cNvPr>
          <p:cNvSpPr>
            <a:spLocks noGrp="1"/>
          </p:cNvSpPr>
          <p:nvPr>
            <p:ph type="title"/>
          </p:nvPr>
        </p:nvSpPr>
        <p:spPr/>
        <p:txBody>
          <a:bodyPr/>
          <a:lstStyle/>
          <a:p>
            <a:r>
              <a:rPr kumimoji="1" lang="en-US" altLang="ja-JP" dirty="0"/>
              <a:t>2003</a:t>
            </a:r>
            <a:r>
              <a:rPr kumimoji="1" lang="ja-JP" altLang="en-US"/>
              <a:t>年</a:t>
            </a:r>
            <a:r>
              <a:rPr kumimoji="1" lang="en-US" altLang="ja-JP" dirty="0"/>
              <a:t>2</a:t>
            </a:r>
            <a:r>
              <a:rPr kumimoji="1" lang="ja-JP" altLang="en-US"/>
              <a:t>月</a:t>
            </a:r>
          </a:p>
        </p:txBody>
      </p:sp>
      <p:sp>
        <p:nvSpPr>
          <p:cNvPr id="4" name="フッター プレースホルダー 3">
            <a:extLst>
              <a:ext uri="{FF2B5EF4-FFF2-40B4-BE49-F238E27FC236}">
                <a16:creationId xmlns:a16="http://schemas.microsoft.com/office/drawing/2014/main" id="{69403CF2-CDF5-AF4B-A5BE-6A8C49D85616}"/>
              </a:ext>
            </a:extLst>
          </p:cNvPr>
          <p:cNvSpPr>
            <a:spLocks noGrp="1"/>
          </p:cNvSpPr>
          <p:nvPr>
            <p:ph type="ftr" sz="quarter" idx="11"/>
          </p:nvPr>
        </p:nvSpPr>
        <p:spPr/>
        <p:txBody>
          <a:bodyPr/>
          <a:lstStyle/>
          <a:p>
            <a:r>
              <a:rPr kumimoji="1" lang="ja-JP" altLang="en-US"/>
              <a:t>卵巣がん体験者の会スマイリー</a:t>
            </a:r>
          </a:p>
        </p:txBody>
      </p:sp>
      <p:sp>
        <p:nvSpPr>
          <p:cNvPr id="8" name="コンテンツ プレースホルダー 7">
            <a:extLst>
              <a:ext uri="{FF2B5EF4-FFF2-40B4-BE49-F238E27FC236}">
                <a16:creationId xmlns:a16="http://schemas.microsoft.com/office/drawing/2014/main" id="{FCF1605F-D794-784B-8D9E-16EE58450832}"/>
              </a:ext>
            </a:extLst>
          </p:cNvPr>
          <p:cNvSpPr>
            <a:spLocks noGrp="1"/>
          </p:cNvSpPr>
          <p:nvPr>
            <p:ph idx="1"/>
          </p:nvPr>
        </p:nvSpPr>
        <p:spPr/>
        <p:txBody>
          <a:bodyPr/>
          <a:lstStyle/>
          <a:p>
            <a:r>
              <a:rPr lang="ja-JP" altLang="en-US"/>
              <a:t>流産</a:t>
            </a:r>
            <a:endParaRPr lang="en-US" altLang="ja-JP" dirty="0"/>
          </a:p>
          <a:p>
            <a:r>
              <a:rPr lang="ja-JP" altLang="en-US"/>
              <a:t>卵巣の腫れを指摘</a:t>
            </a:r>
            <a:br>
              <a:rPr lang="en-US" altLang="ja-JP" dirty="0"/>
            </a:br>
            <a:r>
              <a:rPr lang="ja-JP" altLang="en-US" sz="3600"/>
              <a:t>（通常サイズ</a:t>
            </a:r>
            <a:r>
              <a:rPr lang="en-US" altLang="ja-JP" sz="3600" dirty="0"/>
              <a:t>1×2cm</a:t>
            </a:r>
            <a:r>
              <a:rPr lang="ja-JP" altLang="en-US" sz="3600"/>
              <a:t>→</a:t>
            </a:r>
            <a:r>
              <a:rPr lang="en-US" altLang="ja-JP" sz="3600" dirty="0"/>
              <a:t>3×4cm</a:t>
            </a:r>
            <a:r>
              <a:rPr lang="ja-JP" altLang="en-US" sz="3600"/>
              <a:t>）</a:t>
            </a:r>
            <a:endParaRPr lang="en-US" altLang="ja-JP" sz="3600" dirty="0"/>
          </a:p>
        </p:txBody>
      </p:sp>
    </p:spTree>
    <p:extLst>
      <p:ext uri="{BB962C8B-B14F-4D97-AF65-F5344CB8AC3E}">
        <p14:creationId xmlns:p14="http://schemas.microsoft.com/office/powerpoint/2010/main" val="2777416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47A42D5-A9A9-A049-87D2-06B2EE7D82D7}"/>
              </a:ext>
            </a:extLst>
          </p:cNvPr>
          <p:cNvSpPr>
            <a:spLocks noGrp="1"/>
          </p:cNvSpPr>
          <p:nvPr>
            <p:ph type="title"/>
          </p:nvPr>
        </p:nvSpPr>
        <p:spPr/>
        <p:txBody>
          <a:bodyPr/>
          <a:lstStyle/>
          <a:p>
            <a:r>
              <a:rPr kumimoji="1" lang="en-US" altLang="ja-JP" dirty="0"/>
              <a:t>2003</a:t>
            </a:r>
            <a:r>
              <a:rPr kumimoji="1" lang="ja-JP" altLang="en-US"/>
              <a:t>年</a:t>
            </a:r>
            <a:r>
              <a:rPr kumimoji="1" lang="en-US" altLang="ja-JP" dirty="0"/>
              <a:t>9</a:t>
            </a:r>
            <a:r>
              <a:rPr kumimoji="1" lang="ja-JP" altLang="en-US"/>
              <a:t>月</a:t>
            </a:r>
          </a:p>
        </p:txBody>
      </p:sp>
      <p:sp>
        <p:nvSpPr>
          <p:cNvPr id="3" name="コンテンツ プレースホルダー 2">
            <a:extLst>
              <a:ext uri="{FF2B5EF4-FFF2-40B4-BE49-F238E27FC236}">
                <a16:creationId xmlns:a16="http://schemas.microsoft.com/office/drawing/2014/main" id="{68948109-EC8F-554F-97AA-41C672636CAE}"/>
              </a:ext>
            </a:extLst>
          </p:cNvPr>
          <p:cNvSpPr>
            <a:spLocks noGrp="1"/>
          </p:cNvSpPr>
          <p:nvPr>
            <p:ph idx="1"/>
          </p:nvPr>
        </p:nvSpPr>
        <p:spPr/>
        <p:txBody>
          <a:bodyPr/>
          <a:lstStyle/>
          <a:p>
            <a:r>
              <a:rPr kumimoji="1" lang="ja-JP" altLang="en-US"/>
              <a:t>卵巣の腫れが進行</a:t>
            </a:r>
            <a:endParaRPr kumimoji="1" lang="en-US" altLang="ja-JP" dirty="0"/>
          </a:p>
          <a:p>
            <a:r>
              <a:rPr lang="ja-JP" altLang="en-US"/>
              <a:t>大きな病院に転院</a:t>
            </a:r>
            <a:endParaRPr lang="en-US" altLang="ja-JP" dirty="0"/>
          </a:p>
          <a:p>
            <a:r>
              <a:rPr kumimoji="1" lang="ja-JP" altLang="en-US"/>
              <a:t>良性の卵巣嚢腫と診断</a:t>
            </a:r>
          </a:p>
        </p:txBody>
      </p:sp>
      <p:sp>
        <p:nvSpPr>
          <p:cNvPr id="4" name="フッター プレースホルダー 3">
            <a:extLst>
              <a:ext uri="{FF2B5EF4-FFF2-40B4-BE49-F238E27FC236}">
                <a16:creationId xmlns:a16="http://schemas.microsoft.com/office/drawing/2014/main" id="{81217033-469B-3744-9B08-4E722FF773F2}"/>
              </a:ext>
            </a:extLst>
          </p:cNvPr>
          <p:cNvSpPr>
            <a:spLocks noGrp="1"/>
          </p:cNvSpPr>
          <p:nvPr>
            <p:ph type="ftr" sz="quarter" idx="11"/>
          </p:nvPr>
        </p:nvSpPr>
        <p:spPr/>
        <p:txBody>
          <a:bodyPr/>
          <a:lstStyle/>
          <a:p>
            <a:r>
              <a:rPr kumimoji="1" lang="ja-JP" altLang="en-US"/>
              <a:t>卵巣がん体験者の会スマイリー</a:t>
            </a:r>
          </a:p>
        </p:txBody>
      </p:sp>
    </p:spTree>
    <p:extLst>
      <p:ext uri="{BB962C8B-B14F-4D97-AF65-F5344CB8AC3E}">
        <p14:creationId xmlns:p14="http://schemas.microsoft.com/office/powerpoint/2010/main" val="24473368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47A42D5-A9A9-A049-87D2-06B2EE7D82D7}"/>
              </a:ext>
            </a:extLst>
          </p:cNvPr>
          <p:cNvSpPr>
            <a:spLocks noGrp="1"/>
          </p:cNvSpPr>
          <p:nvPr>
            <p:ph type="title"/>
          </p:nvPr>
        </p:nvSpPr>
        <p:spPr/>
        <p:txBody>
          <a:bodyPr/>
          <a:lstStyle/>
          <a:p>
            <a:r>
              <a:rPr kumimoji="1" lang="en-US" altLang="ja-JP" dirty="0"/>
              <a:t>2004</a:t>
            </a:r>
            <a:r>
              <a:rPr kumimoji="1" lang="ja-JP" altLang="en-US"/>
              <a:t>年</a:t>
            </a:r>
            <a:r>
              <a:rPr lang="en-US" altLang="ja-JP" dirty="0"/>
              <a:t>4</a:t>
            </a:r>
            <a:r>
              <a:rPr kumimoji="1" lang="ja-JP" altLang="en-US"/>
              <a:t>月</a:t>
            </a:r>
          </a:p>
        </p:txBody>
      </p:sp>
      <p:sp>
        <p:nvSpPr>
          <p:cNvPr id="3" name="コンテンツ プレースホルダー 2">
            <a:extLst>
              <a:ext uri="{FF2B5EF4-FFF2-40B4-BE49-F238E27FC236}">
                <a16:creationId xmlns:a16="http://schemas.microsoft.com/office/drawing/2014/main" id="{68948109-EC8F-554F-97AA-41C672636CAE}"/>
              </a:ext>
            </a:extLst>
          </p:cNvPr>
          <p:cNvSpPr>
            <a:spLocks noGrp="1"/>
          </p:cNvSpPr>
          <p:nvPr>
            <p:ph idx="1"/>
          </p:nvPr>
        </p:nvSpPr>
        <p:spPr/>
        <p:txBody>
          <a:bodyPr/>
          <a:lstStyle/>
          <a:p>
            <a:r>
              <a:rPr kumimoji="1" lang="ja-JP" altLang="en-US"/>
              <a:t>卵巣の腫れが</a:t>
            </a:r>
            <a:r>
              <a:rPr kumimoji="1" lang="ja-JP" altLang="en-US" sz="3600"/>
              <a:t>さらに</a:t>
            </a:r>
            <a:r>
              <a:rPr kumimoji="1" lang="ja-JP" altLang="en-US"/>
              <a:t>進行</a:t>
            </a:r>
            <a:endParaRPr kumimoji="1" lang="en-US" altLang="ja-JP" dirty="0"/>
          </a:p>
          <a:p>
            <a:r>
              <a:rPr lang="ja-JP" altLang="en-US"/>
              <a:t>実家近くの病院に転院</a:t>
            </a:r>
            <a:endParaRPr lang="en-US" altLang="ja-JP" dirty="0"/>
          </a:p>
          <a:p>
            <a:r>
              <a:rPr kumimoji="1" lang="ja-JP" altLang="en-US"/>
              <a:t>良性だが手術が必要</a:t>
            </a:r>
          </a:p>
        </p:txBody>
      </p:sp>
      <p:sp>
        <p:nvSpPr>
          <p:cNvPr id="4" name="フッター プレースホルダー 3">
            <a:extLst>
              <a:ext uri="{FF2B5EF4-FFF2-40B4-BE49-F238E27FC236}">
                <a16:creationId xmlns:a16="http://schemas.microsoft.com/office/drawing/2014/main" id="{81217033-469B-3744-9B08-4E722FF773F2}"/>
              </a:ext>
            </a:extLst>
          </p:cNvPr>
          <p:cNvSpPr>
            <a:spLocks noGrp="1"/>
          </p:cNvSpPr>
          <p:nvPr>
            <p:ph type="ftr" sz="quarter" idx="11"/>
          </p:nvPr>
        </p:nvSpPr>
        <p:spPr/>
        <p:txBody>
          <a:bodyPr/>
          <a:lstStyle/>
          <a:p>
            <a:r>
              <a:rPr kumimoji="1" lang="ja-JP" altLang="en-US"/>
              <a:t>卵巣がん体験者の会スマイリー</a:t>
            </a:r>
          </a:p>
        </p:txBody>
      </p:sp>
    </p:spTree>
    <p:extLst>
      <p:ext uri="{BB962C8B-B14F-4D97-AF65-F5344CB8AC3E}">
        <p14:creationId xmlns:p14="http://schemas.microsoft.com/office/powerpoint/2010/main" val="24065636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951F0F4-FBAA-E549-A78F-547608C841ED}"/>
              </a:ext>
            </a:extLst>
          </p:cNvPr>
          <p:cNvSpPr>
            <a:spLocks noGrp="1"/>
          </p:cNvSpPr>
          <p:nvPr>
            <p:ph type="title"/>
          </p:nvPr>
        </p:nvSpPr>
        <p:spPr/>
        <p:txBody>
          <a:bodyPr/>
          <a:lstStyle/>
          <a:p>
            <a:r>
              <a:rPr kumimoji="1" lang="en-US" altLang="ja-JP" dirty="0"/>
              <a:t>2004</a:t>
            </a:r>
            <a:r>
              <a:rPr kumimoji="1" lang="ja-JP" altLang="en-US"/>
              <a:t>年</a:t>
            </a:r>
            <a:r>
              <a:rPr kumimoji="1" lang="en-US" altLang="ja-JP" dirty="0"/>
              <a:t>4</a:t>
            </a:r>
            <a:r>
              <a:rPr kumimoji="1" lang="ja-JP" altLang="en-US"/>
              <a:t>月</a:t>
            </a:r>
            <a:r>
              <a:rPr kumimoji="1" lang="en-US" altLang="ja-JP" dirty="0"/>
              <a:t>22</a:t>
            </a:r>
            <a:r>
              <a:rPr kumimoji="1" lang="ja-JP" altLang="en-US"/>
              <a:t>日</a:t>
            </a:r>
          </a:p>
        </p:txBody>
      </p:sp>
      <p:sp>
        <p:nvSpPr>
          <p:cNvPr id="3" name="コンテンツ プレースホルダー 2">
            <a:extLst>
              <a:ext uri="{FF2B5EF4-FFF2-40B4-BE49-F238E27FC236}">
                <a16:creationId xmlns:a16="http://schemas.microsoft.com/office/drawing/2014/main" id="{F18AC9E8-A257-754F-8081-B9FC9A99A5B0}"/>
              </a:ext>
            </a:extLst>
          </p:cNvPr>
          <p:cNvSpPr>
            <a:spLocks noGrp="1"/>
          </p:cNvSpPr>
          <p:nvPr>
            <p:ph idx="1"/>
          </p:nvPr>
        </p:nvSpPr>
        <p:spPr/>
        <p:txBody>
          <a:bodyPr/>
          <a:lstStyle/>
          <a:p>
            <a:r>
              <a:rPr kumimoji="1" lang="ja-JP" altLang="en-US"/>
              <a:t>手術中に卵巣がん診断</a:t>
            </a:r>
            <a:endParaRPr kumimoji="1" lang="en-US" altLang="ja-JP" dirty="0"/>
          </a:p>
          <a:p>
            <a:r>
              <a:rPr lang="ja-JP" altLang="en-US"/>
              <a:t>子宮と卵巣を失う</a:t>
            </a:r>
            <a:endParaRPr lang="en-US" altLang="ja-JP" dirty="0"/>
          </a:p>
          <a:p>
            <a:r>
              <a:rPr kumimoji="1" lang="ja-JP" altLang="en-US"/>
              <a:t>家族の希望で告知せず</a:t>
            </a:r>
            <a:endParaRPr kumimoji="1" lang="en-US" altLang="ja-JP" dirty="0"/>
          </a:p>
        </p:txBody>
      </p:sp>
      <p:sp>
        <p:nvSpPr>
          <p:cNvPr id="4" name="フッター プレースホルダー 3">
            <a:extLst>
              <a:ext uri="{FF2B5EF4-FFF2-40B4-BE49-F238E27FC236}">
                <a16:creationId xmlns:a16="http://schemas.microsoft.com/office/drawing/2014/main" id="{922C2F4E-61F4-F54E-9766-12C623E5998A}"/>
              </a:ext>
            </a:extLst>
          </p:cNvPr>
          <p:cNvSpPr>
            <a:spLocks noGrp="1"/>
          </p:cNvSpPr>
          <p:nvPr>
            <p:ph type="ftr" sz="quarter" idx="11"/>
          </p:nvPr>
        </p:nvSpPr>
        <p:spPr/>
        <p:txBody>
          <a:bodyPr/>
          <a:lstStyle/>
          <a:p>
            <a:r>
              <a:rPr kumimoji="1" lang="ja-JP" altLang="en-US"/>
              <a:t>卵巣がん体験者の会スマイリー</a:t>
            </a:r>
          </a:p>
        </p:txBody>
      </p:sp>
    </p:spTree>
    <p:extLst>
      <p:ext uri="{BB962C8B-B14F-4D97-AF65-F5344CB8AC3E}">
        <p14:creationId xmlns:p14="http://schemas.microsoft.com/office/powerpoint/2010/main" val="39615027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951F0F4-FBAA-E549-A78F-547608C841ED}"/>
              </a:ext>
            </a:extLst>
          </p:cNvPr>
          <p:cNvSpPr>
            <a:spLocks noGrp="1"/>
          </p:cNvSpPr>
          <p:nvPr>
            <p:ph type="title"/>
          </p:nvPr>
        </p:nvSpPr>
        <p:spPr/>
        <p:txBody>
          <a:bodyPr/>
          <a:lstStyle/>
          <a:p>
            <a:r>
              <a:rPr kumimoji="1" lang="en-US" altLang="ja-JP" dirty="0"/>
              <a:t>2004</a:t>
            </a:r>
            <a:r>
              <a:rPr kumimoji="1" lang="ja-JP" altLang="en-US"/>
              <a:t>年</a:t>
            </a:r>
            <a:r>
              <a:rPr lang="en-US" altLang="ja-JP" dirty="0"/>
              <a:t>5</a:t>
            </a:r>
            <a:r>
              <a:rPr kumimoji="1" lang="ja-JP" altLang="en-US"/>
              <a:t>月</a:t>
            </a:r>
            <a:r>
              <a:rPr lang="en-US" altLang="ja-JP" dirty="0"/>
              <a:t>3</a:t>
            </a:r>
            <a:r>
              <a:rPr kumimoji="1" lang="ja-JP" altLang="en-US"/>
              <a:t>日</a:t>
            </a:r>
          </a:p>
        </p:txBody>
      </p:sp>
      <p:sp>
        <p:nvSpPr>
          <p:cNvPr id="3" name="コンテンツ プレースホルダー 2">
            <a:extLst>
              <a:ext uri="{FF2B5EF4-FFF2-40B4-BE49-F238E27FC236}">
                <a16:creationId xmlns:a16="http://schemas.microsoft.com/office/drawing/2014/main" id="{F18AC9E8-A257-754F-8081-B9FC9A99A5B0}"/>
              </a:ext>
            </a:extLst>
          </p:cNvPr>
          <p:cNvSpPr>
            <a:spLocks noGrp="1"/>
          </p:cNvSpPr>
          <p:nvPr>
            <p:ph idx="1"/>
          </p:nvPr>
        </p:nvSpPr>
        <p:spPr/>
        <p:txBody>
          <a:bodyPr/>
          <a:lstStyle/>
          <a:p>
            <a:r>
              <a:rPr kumimoji="1" lang="ja-JP" altLang="en-US"/>
              <a:t>病理再検査で卵巣がん</a:t>
            </a:r>
            <a:endParaRPr kumimoji="1" lang="en-US" altLang="ja-JP" dirty="0"/>
          </a:p>
          <a:p>
            <a:r>
              <a:rPr lang="ja-JP" altLang="en-US"/>
              <a:t>主治医より告知</a:t>
            </a:r>
            <a:endParaRPr lang="en-US" altLang="ja-JP" dirty="0"/>
          </a:p>
          <a:p>
            <a:r>
              <a:rPr kumimoji="1" lang="ja-JP" altLang="en-US"/>
              <a:t>抗がん剤治療決定</a:t>
            </a:r>
            <a:endParaRPr kumimoji="1" lang="en-US" altLang="ja-JP" dirty="0"/>
          </a:p>
        </p:txBody>
      </p:sp>
      <p:sp>
        <p:nvSpPr>
          <p:cNvPr id="4" name="フッター プレースホルダー 3">
            <a:extLst>
              <a:ext uri="{FF2B5EF4-FFF2-40B4-BE49-F238E27FC236}">
                <a16:creationId xmlns:a16="http://schemas.microsoft.com/office/drawing/2014/main" id="{922C2F4E-61F4-F54E-9766-12C623E5998A}"/>
              </a:ext>
            </a:extLst>
          </p:cNvPr>
          <p:cNvSpPr>
            <a:spLocks noGrp="1"/>
          </p:cNvSpPr>
          <p:nvPr>
            <p:ph type="ftr" sz="quarter" idx="11"/>
          </p:nvPr>
        </p:nvSpPr>
        <p:spPr/>
        <p:txBody>
          <a:bodyPr/>
          <a:lstStyle/>
          <a:p>
            <a:r>
              <a:rPr kumimoji="1" lang="ja-JP" altLang="en-US"/>
              <a:t>卵巣がん体験者の会スマイリー</a:t>
            </a:r>
          </a:p>
        </p:txBody>
      </p:sp>
    </p:spTree>
    <p:extLst>
      <p:ext uri="{BB962C8B-B14F-4D97-AF65-F5344CB8AC3E}">
        <p14:creationId xmlns:p14="http://schemas.microsoft.com/office/powerpoint/2010/main" val="42533526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C2FA493-F0BD-9549-B171-6B5AF5CE28FC}"/>
              </a:ext>
            </a:extLst>
          </p:cNvPr>
          <p:cNvSpPr>
            <a:spLocks noGrp="1"/>
          </p:cNvSpPr>
          <p:nvPr>
            <p:ph type="title"/>
          </p:nvPr>
        </p:nvSpPr>
        <p:spPr/>
        <p:txBody>
          <a:bodyPr/>
          <a:lstStyle/>
          <a:p>
            <a:r>
              <a:rPr kumimoji="1" lang="ja-JP" altLang="en-US"/>
              <a:t>抗がん剤治療</a:t>
            </a:r>
          </a:p>
        </p:txBody>
      </p:sp>
      <p:sp>
        <p:nvSpPr>
          <p:cNvPr id="3" name="コンテンツ プレースホルダー 2">
            <a:extLst>
              <a:ext uri="{FF2B5EF4-FFF2-40B4-BE49-F238E27FC236}">
                <a16:creationId xmlns:a16="http://schemas.microsoft.com/office/drawing/2014/main" id="{3F869CED-0F64-AC4E-81AB-2D16880EEC9E}"/>
              </a:ext>
            </a:extLst>
          </p:cNvPr>
          <p:cNvSpPr>
            <a:spLocks noGrp="1"/>
          </p:cNvSpPr>
          <p:nvPr>
            <p:ph idx="1"/>
          </p:nvPr>
        </p:nvSpPr>
        <p:spPr/>
        <p:txBody>
          <a:bodyPr/>
          <a:lstStyle/>
          <a:p>
            <a:pPr>
              <a:lnSpc>
                <a:spcPct val="100000"/>
              </a:lnSpc>
            </a:pPr>
            <a:r>
              <a:rPr kumimoji="1" lang="ja-JP" altLang="en-US"/>
              <a:t>吐き気や嘔吐はなし</a:t>
            </a:r>
            <a:endParaRPr kumimoji="1" lang="en-US" altLang="ja-JP" dirty="0"/>
          </a:p>
          <a:p>
            <a:pPr>
              <a:lnSpc>
                <a:spcPct val="100000"/>
              </a:lnSpc>
            </a:pPr>
            <a:r>
              <a:rPr lang="ja-JP" altLang="en-US"/>
              <a:t>脱毛</a:t>
            </a:r>
            <a:endParaRPr lang="en-US" altLang="ja-JP" dirty="0"/>
          </a:p>
          <a:p>
            <a:pPr>
              <a:lnSpc>
                <a:spcPct val="100000"/>
              </a:lnSpc>
            </a:pPr>
            <a:r>
              <a:rPr kumimoji="1" lang="ja-JP" altLang="en-US"/>
              <a:t>味覚障害</a:t>
            </a:r>
            <a:endParaRPr kumimoji="1" lang="en-US" altLang="ja-JP" dirty="0"/>
          </a:p>
          <a:p>
            <a:pPr>
              <a:lnSpc>
                <a:spcPct val="100000"/>
              </a:lnSpc>
            </a:pPr>
            <a:r>
              <a:rPr lang="ja-JP" altLang="en-US"/>
              <a:t>しびれ</a:t>
            </a:r>
            <a:r>
              <a:rPr kumimoji="1" lang="ja-JP" altLang="en-US"/>
              <a:t>　</a:t>
            </a:r>
            <a:r>
              <a:rPr kumimoji="1" lang="ja-JP" altLang="en-US" sz="3600"/>
              <a:t>など</a:t>
            </a:r>
          </a:p>
        </p:txBody>
      </p:sp>
      <p:sp>
        <p:nvSpPr>
          <p:cNvPr id="4" name="フッター プレースホルダー 3">
            <a:extLst>
              <a:ext uri="{FF2B5EF4-FFF2-40B4-BE49-F238E27FC236}">
                <a16:creationId xmlns:a16="http://schemas.microsoft.com/office/drawing/2014/main" id="{D5A4FC79-2253-5246-A3FB-A012B85CB5E5}"/>
              </a:ext>
            </a:extLst>
          </p:cNvPr>
          <p:cNvSpPr>
            <a:spLocks noGrp="1"/>
          </p:cNvSpPr>
          <p:nvPr>
            <p:ph type="ftr" sz="quarter" idx="11"/>
          </p:nvPr>
        </p:nvSpPr>
        <p:spPr/>
        <p:txBody>
          <a:bodyPr/>
          <a:lstStyle/>
          <a:p>
            <a:r>
              <a:rPr kumimoji="1" lang="ja-JP" altLang="en-US"/>
              <a:t>卵巣がん体験者の会スマイリー</a:t>
            </a:r>
          </a:p>
        </p:txBody>
      </p:sp>
      <p:sp>
        <p:nvSpPr>
          <p:cNvPr id="7" name="テキスト ボックス 6">
            <a:extLst>
              <a:ext uri="{FF2B5EF4-FFF2-40B4-BE49-F238E27FC236}">
                <a16:creationId xmlns:a16="http://schemas.microsoft.com/office/drawing/2014/main" id="{16C4E149-2E49-FD4A-9854-0236CFA567BE}"/>
              </a:ext>
            </a:extLst>
          </p:cNvPr>
          <p:cNvSpPr txBox="1"/>
          <p:nvPr/>
        </p:nvSpPr>
        <p:spPr>
          <a:xfrm>
            <a:off x="717631" y="5897325"/>
            <a:ext cx="3647152" cy="369332"/>
          </a:xfrm>
          <a:prstGeom prst="rect">
            <a:avLst/>
          </a:prstGeom>
          <a:noFill/>
        </p:spPr>
        <p:txBody>
          <a:bodyPr wrap="none" rtlCol="0">
            <a:spAutoFit/>
          </a:bodyPr>
          <a:lstStyle/>
          <a:p>
            <a:r>
              <a:rPr kumimoji="1" lang="ja-JP" altLang="en-US"/>
              <a:t>注意：副作用は個人差があります</a:t>
            </a:r>
          </a:p>
        </p:txBody>
      </p:sp>
    </p:spTree>
    <p:extLst>
      <p:ext uri="{BB962C8B-B14F-4D97-AF65-F5344CB8AC3E}">
        <p14:creationId xmlns:p14="http://schemas.microsoft.com/office/powerpoint/2010/main" val="36276379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20C9E8D-1F2E-C448-A1C0-B0C115205727}"/>
              </a:ext>
            </a:extLst>
          </p:cNvPr>
          <p:cNvSpPr>
            <a:spLocks noGrp="1"/>
          </p:cNvSpPr>
          <p:nvPr>
            <p:ph type="title"/>
          </p:nvPr>
        </p:nvSpPr>
        <p:spPr/>
        <p:txBody>
          <a:bodyPr/>
          <a:lstStyle/>
          <a:p>
            <a:r>
              <a:rPr kumimoji="1" lang="ja-JP" altLang="en-US"/>
              <a:t>目次</a:t>
            </a:r>
          </a:p>
        </p:txBody>
      </p:sp>
      <p:sp>
        <p:nvSpPr>
          <p:cNvPr id="3" name="コンテンツ プレースホルダー 2">
            <a:extLst>
              <a:ext uri="{FF2B5EF4-FFF2-40B4-BE49-F238E27FC236}">
                <a16:creationId xmlns:a16="http://schemas.microsoft.com/office/drawing/2014/main" id="{4FB49365-6A9C-9640-BC15-1CCE1AAF77D2}"/>
              </a:ext>
            </a:extLst>
          </p:cNvPr>
          <p:cNvSpPr>
            <a:spLocks noGrp="1"/>
          </p:cNvSpPr>
          <p:nvPr>
            <p:ph idx="1"/>
          </p:nvPr>
        </p:nvSpPr>
        <p:spPr/>
        <p:txBody>
          <a:bodyPr/>
          <a:lstStyle/>
          <a:p>
            <a:pPr>
              <a:lnSpc>
                <a:spcPct val="100000"/>
              </a:lnSpc>
            </a:pPr>
            <a:r>
              <a:rPr kumimoji="1" lang="ja-JP" altLang="en-US"/>
              <a:t>卵巣がんとは</a:t>
            </a:r>
            <a:endParaRPr kumimoji="1" lang="en-US" altLang="ja-JP" dirty="0"/>
          </a:p>
          <a:p>
            <a:pPr>
              <a:lnSpc>
                <a:spcPct val="100000"/>
              </a:lnSpc>
            </a:pPr>
            <a:r>
              <a:rPr lang="ja-JP" altLang="en-US"/>
              <a:t>私のこと</a:t>
            </a:r>
            <a:endParaRPr lang="en-US" altLang="ja-JP" dirty="0"/>
          </a:p>
          <a:p>
            <a:pPr>
              <a:lnSpc>
                <a:spcPct val="100000"/>
              </a:lnSpc>
            </a:pPr>
            <a:r>
              <a:rPr kumimoji="1" lang="ja-JP" altLang="en-US"/>
              <a:t>患者会活動</a:t>
            </a:r>
            <a:endParaRPr kumimoji="1" lang="en-US" altLang="ja-JP" dirty="0"/>
          </a:p>
          <a:p>
            <a:pPr>
              <a:lnSpc>
                <a:spcPct val="100000"/>
              </a:lnSpc>
            </a:pPr>
            <a:r>
              <a:rPr lang="ja-JP" altLang="en-US"/>
              <a:t>人生会議</a:t>
            </a:r>
            <a:endParaRPr kumimoji="1" lang="ja-JP" altLang="en-US"/>
          </a:p>
        </p:txBody>
      </p:sp>
      <p:sp>
        <p:nvSpPr>
          <p:cNvPr id="4" name="フッター プレースホルダー 3">
            <a:extLst>
              <a:ext uri="{FF2B5EF4-FFF2-40B4-BE49-F238E27FC236}">
                <a16:creationId xmlns:a16="http://schemas.microsoft.com/office/drawing/2014/main" id="{2B32E6FC-56F7-2C4D-8241-D630466D0DA7}"/>
              </a:ext>
            </a:extLst>
          </p:cNvPr>
          <p:cNvSpPr>
            <a:spLocks noGrp="1"/>
          </p:cNvSpPr>
          <p:nvPr>
            <p:ph type="ftr" sz="quarter" idx="11"/>
          </p:nvPr>
        </p:nvSpPr>
        <p:spPr/>
        <p:txBody>
          <a:bodyPr/>
          <a:lstStyle/>
          <a:p>
            <a:r>
              <a:rPr kumimoji="1" lang="ja-JP" altLang="en-US"/>
              <a:t>卵巣がん体験者の会スマイリー</a:t>
            </a:r>
          </a:p>
        </p:txBody>
      </p:sp>
    </p:spTree>
    <p:extLst>
      <p:ext uri="{BB962C8B-B14F-4D97-AF65-F5344CB8AC3E}">
        <p14:creationId xmlns:p14="http://schemas.microsoft.com/office/powerpoint/2010/main" val="27369592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76B001C-39CE-6545-9792-B27E38A4533B}"/>
              </a:ext>
            </a:extLst>
          </p:cNvPr>
          <p:cNvSpPr>
            <a:spLocks noGrp="1"/>
          </p:cNvSpPr>
          <p:nvPr>
            <p:ph type="title"/>
          </p:nvPr>
        </p:nvSpPr>
        <p:spPr/>
        <p:txBody>
          <a:bodyPr/>
          <a:lstStyle/>
          <a:p>
            <a:r>
              <a:rPr kumimoji="1" lang="ja-JP" altLang="en-US"/>
              <a:t>患者会活動</a:t>
            </a:r>
            <a:br>
              <a:rPr kumimoji="1" lang="en-US" altLang="ja-JP" dirty="0"/>
            </a:br>
            <a:r>
              <a:rPr kumimoji="1" lang="en-US" altLang="ja-JP" dirty="0"/>
              <a:t>support group</a:t>
            </a:r>
            <a:endParaRPr kumimoji="1" lang="ja-JP" altLang="en-US"/>
          </a:p>
        </p:txBody>
      </p:sp>
      <p:sp>
        <p:nvSpPr>
          <p:cNvPr id="3" name="フッター プレースホルダー 2">
            <a:extLst>
              <a:ext uri="{FF2B5EF4-FFF2-40B4-BE49-F238E27FC236}">
                <a16:creationId xmlns:a16="http://schemas.microsoft.com/office/drawing/2014/main" id="{4B355867-6C6D-7748-978E-AB892533BD4B}"/>
              </a:ext>
            </a:extLst>
          </p:cNvPr>
          <p:cNvSpPr>
            <a:spLocks noGrp="1"/>
          </p:cNvSpPr>
          <p:nvPr>
            <p:ph type="ftr" sz="quarter" idx="11"/>
          </p:nvPr>
        </p:nvSpPr>
        <p:spPr/>
        <p:txBody>
          <a:bodyPr/>
          <a:lstStyle/>
          <a:p>
            <a:r>
              <a:rPr kumimoji="1" lang="ja-JP" altLang="en-US"/>
              <a:t>卵巣がん体験者の会スマイリー</a:t>
            </a:r>
          </a:p>
        </p:txBody>
      </p:sp>
    </p:spTree>
    <p:extLst>
      <p:ext uri="{BB962C8B-B14F-4D97-AF65-F5344CB8AC3E}">
        <p14:creationId xmlns:p14="http://schemas.microsoft.com/office/powerpoint/2010/main" val="25745917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7268FA9-43D9-D34A-8042-E87494BA2F84}"/>
              </a:ext>
            </a:extLst>
          </p:cNvPr>
          <p:cNvSpPr>
            <a:spLocks noGrp="1"/>
          </p:cNvSpPr>
          <p:nvPr>
            <p:ph type="title"/>
          </p:nvPr>
        </p:nvSpPr>
        <p:spPr/>
        <p:txBody>
          <a:bodyPr/>
          <a:lstStyle/>
          <a:p>
            <a:r>
              <a:rPr kumimoji="1" lang="en-US" altLang="ja-JP" dirty="0"/>
              <a:t>2006</a:t>
            </a:r>
            <a:r>
              <a:rPr kumimoji="1" lang="ja-JP" altLang="en-US"/>
              <a:t>年</a:t>
            </a:r>
            <a:r>
              <a:rPr kumimoji="1" lang="en-US" altLang="ja-JP" dirty="0"/>
              <a:t>4</a:t>
            </a:r>
            <a:r>
              <a:rPr kumimoji="1" lang="ja-JP" altLang="en-US"/>
              <a:t>月</a:t>
            </a:r>
          </a:p>
        </p:txBody>
      </p:sp>
      <p:sp>
        <p:nvSpPr>
          <p:cNvPr id="3" name="コンテンツ プレースホルダー 2">
            <a:extLst>
              <a:ext uri="{FF2B5EF4-FFF2-40B4-BE49-F238E27FC236}">
                <a16:creationId xmlns:a16="http://schemas.microsoft.com/office/drawing/2014/main" id="{F2CB9578-076F-9744-9821-2789209E72D4}"/>
              </a:ext>
            </a:extLst>
          </p:cNvPr>
          <p:cNvSpPr>
            <a:spLocks noGrp="1"/>
          </p:cNvSpPr>
          <p:nvPr>
            <p:ph idx="1"/>
          </p:nvPr>
        </p:nvSpPr>
        <p:spPr>
          <a:xfrm>
            <a:off x="628650" y="1825625"/>
            <a:ext cx="7886700" cy="4351338"/>
          </a:xfrm>
        </p:spPr>
        <p:txBody>
          <a:bodyPr/>
          <a:lstStyle/>
          <a:p>
            <a:pPr>
              <a:lnSpc>
                <a:spcPct val="100000"/>
              </a:lnSpc>
            </a:pPr>
            <a:r>
              <a:rPr lang="ja-JP" altLang="en-US"/>
              <a:t>親しい友人が再発</a:t>
            </a:r>
            <a:endParaRPr lang="en-US" altLang="ja-JP" dirty="0"/>
          </a:p>
          <a:p>
            <a:pPr>
              <a:lnSpc>
                <a:spcPct val="100000"/>
              </a:lnSpc>
            </a:pPr>
            <a:r>
              <a:rPr kumimoji="1" lang="ja-JP" altLang="en-US"/>
              <a:t>日本には治療薬がない</a:t>
            </a:r>
            <a:endParaRPr kumimoji="1" lang="en-US" altLang="ja-JP" dirty="0"/>
          </a:p>
          <a:p>
            <a:pPr>
              <a:lnSpc>
                <a:spcPct val="100000"/>
              </a:lnSpc>
            </a:pPr>
            <a:r>
              <a:rPr lang="ja-JP" altLang="en-US"/>
              <a:t>個人輸入での治療</a:t>
            </a:r>
            <a:br>
              <a:rPr lang="en-US" altLang="ja-JP" dirty="0"/>
            </a:br>
            <a:r>
              <a:rPr lang="ja-JP" altLang="en-US" sz="3600"/>
              <a:t>（高額、リスク、時間がかかる）</a:t>
            </a:r>
            <a:endParaRPr kumimoji="1" lang="ja-JP" altLang="en-US" sz="3600"/>
          </a:p>
        </p:txBody>
      </p:sp>
      <p:sp>
        <p:nvSpPr>
          <p:cNvPr id="4" name="フッター プレースホルダー 3">
            <a:extLst>
              <a:ext uri="{FF2B5EF4-FFF2-40B4-BE49-F238E27FC236}">
                <a16:creationId xmlns:a16="http://schemas.microsoft.com/office/drawing/2014/main" id="{8CA60573-8D08-C940-A947-5F7699F61579}"/>
              </a:ext>
            </a:extLst>
          </p:cNvPr>
          <p:cNvSpPr>
            <a:spLocks noGrp="1"/>
          </p:cNvSpPr>
          <p:nvPr>
            <p:ph type="ftr" sz="quarter" idx="11"/>
          </p:nvPr>
        </p:nvSpPr>
        <p:spPr/>
        <p:txBody>
          <a:bodyPr/>
          <a:lstStyle/>
          <a:p>
            <a:r>
              <a:rPr kumimoji="1" lang="ja-JP" altLang="en-US"/>
              <a:t>卵巣がん体験者の会スマイリー</a:t>
            </a:r>
          </a:p>
        </p:txBody>
      </p:sp>
    </p:spTree>
    <p:extLst>
      <p:ext uri="{BB962C8B-B14F-4D97-AF65-F5344CB8AC3E}">
        <p14:creationId xmlns:p14="http://schemas.microsoft.com/office/powerpoint/2010/main" val="33189733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54EB418-8F40-564F-AE0E-02A6F39A7DDC}"/>
              </a:ext>
            </a:extLst>
          </p:cNvPr>
          <p:cNvSpPr>
            <a:spLocks noGrp="1"/>
          </p:cNvSpPr>
          <p:nvPr>
            <p:ph type="title"/>
          </p:nvPr>
        </p:nvSpPr>
        <p:spPr/>
        <p:txBody>
          <a:bodyPr/>
          <a:lstStyle/>
          <a:p>
            <a:r>
              <a:rPr lang="ja-JP" altLang="en-US"/>
              <a:t>抗がん剤治療の問題</a:t>
            </a:r>
            <a:endParaRPr kumimoji="1" lang="ja-JP" altLang="en-US"/>
          </a:p>
        </p:txBody>
      </p:sp>
      <p:sp>
        <p:nvSpPr>
          <p:cNvPr id="3" name="コンテンツ プレースホルダー 2">
            <a:extLst>
              <a:ext uri="{FF2B5EF4-FFF2-40B4-BE49-F238E27FC236}">
                <a16:creationId xmlns:a16="http://schemas.microsoft.com/office/drawing/2014/main" id="{12FEA879-4A7C-274D-911F-926DDA2BC935}"/>
              </a:ext>
            </a:extLst>
          </p:cNvPr>
          <p:cNvSpPr>
            <a:spLocks noGrp="1"/>
          </p:cNvSpPr>
          <p:nvPr>
            <p:ph idx="1"/>
          </p:nvPr>
        </p:nvSpPr>
        <p:spPr>
          <a:xfrm>
            <a:off x="628650" y="1825625"/>
            <a:ext cx="8006064" cy="4351338"/>
          </a:xfrm>
        </p:spPr>
        <p:txBody>
          <a:bodyPr/>
          <a:lstStyle/>
          <a:p>
            <a:pPr>
              <a:lnSpc>
                <a:spcPct val="100000"/>
              </a:lnSpc>
            </a:pPr>
            <a:r>
              <a:rPr kumimoji="1" lang="ja-JP" altLang="en-US"/>
              <a:t>治療薬にアレルギー</a:t>
            </a:r>
            <a:endParaRPr kumimoji="1" lang="en-US" altLang="ja-JP" dirty="0"/>
          </a:p>
          <a:p>
            <a:pPr>
              <a:lnSpc>
                <a:spcPct val="100000"/>
              </a:lnSpc>
            </a:pPr>
            <a:r>
              <a:rPr lang="ja-JP" altLang="en-US"/>
              <a:t>治療薬に耐性</a:t>
            </a:r>
            <a:endParaRPr lang="en-US" altLang="ja-JP" dirty="0"/>
          </a:p>
          <a:p>
            <a:pPr>
              <a:lnSpc>
                <a:spcPct val="100000"/>
              </a:lnSpc>
            </a:pPr>
            <a:r>
              <a:rPr kumimoji="1" lang="ja-JP" altLang="en-US"/>
              <a:t>海外で使える治療薬が</a:t>
            </a:r>
            <a:br>
              <a:rPr kumimoji="1" lang="en-US" altLang="ja-JP" dirty="0"/>
            </a:br>
            <a:r>
              <a:rPr kumimoji="1" lang="ja-JP" altLang="en-US"/>
              <a:t>日本で承認されていない</a:t>
            </a:r>
          </a:p>
        </p:txBody>
      </p:sp>
      <p:sp>
        <p:nvSpPr>
          <p:cNvPr id="4" name="フッター プレースホルダー 3">
            <a:extLst>
              <a:ext uri="{FF2B5EF4-FFF2-40B4-BE49-F238E27FC236}">
                <a16:creationId xmlns:a16="http://schemas.microsoft.com/office/drawing/2014/main" id="{2F4A4E84-D4A0-DE4E-81F7-5F3A50951B16}"/>
              </a:ext>
            </a:extLst>
          </p:cNvPr>
          <p:cNvSpPr>
            <a:spLocks noGrp="1"/>
          </p:cNvSpPr>
          <p:nvPr>
            <p:ph type="ftr" sz="quarter" idx="11"/>
          </p:nvPr>
        </p:nvSpPr>
        <p:spPr/>
        <p:txBody>
          <a:bodyPr/>
          <a:lstStyle/>
          <a:p>
            <a:r>
              <a:rPr kumimoji="1" lang="ja-JP" altLang="en-US"/>
              <a:t>卵巣がん体験者の会スマイリー</a:t>
            </a:r>
          </a:p>
        </p:txBody>
      </p:sp>
    </p:spTree>
    <p:extLst>
      <p:ext uri="{BB962C8B-B14F-4D97-AF65-F5344CB8AC3E}">
        <p14:creationId xmlns:p14="http://schemas.microsoft.com/office/powerpoint/2010/main" val="23088183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365126"/>
            <a:ext cx="8341730" cy="1325563"/>
          </a:xfrm>
        </p:spPr>
        <p:txBody>
          <a:bodyPr>
            <a:normAutofit fontScale="90000"/>
          </a:bodyPr>
          <a:lstStyle/>
          <a:p>
            <a:r>
              <a:rPr lang="ja-JP" altLang="en-US" sz="7300"/>
              <a:t>再発卵巣がん治療</a:t>
            </a:r>
            <a:r>
              <a:rPr lang="en-US" altLang="ja-JP" sz="4000" dirty="0"/>
              <a:t>2006</a:t>
            </a:r>
            <a:r>
              <a:rPr lang="ja-JP" altLang="en-US" sz="4000"/>
              <a:t>年</a:t>
            </a:r>
            <a:endParaRPr kumimoji="1" lang="ja-JP" altLang="en-US" sz="4000" dirty="0"/>
          </a:p>
        </p:txBody>
      </p:sp>
      <p:graphicFrame>
        <p:nvGraphicFramePr>
          <p:cNvPr id="4" name="表 3"/>
          <p:cNvGraphicFramePr>
            <a:graphicFrameLocks noGrp="1"/>
          </p:cNvGraphicFramePr>
          <p:nvPr>
            <p:extLst>
              <p:ext uri="{D42A27DB-BD31-4B8C-83A1-F6EECF244321}">
                <p14:modId xmlns:p14="http://schemas.microsoft.com/office/powerpoint/2010/main" val="983668153"/>
              </p:ext>
            </p:extLst>
          </p:nvPr>
        </p:nvGraphicFramePr>
        <p:xfrm>
          <a:off x="305938" y="2000490"/>
          <a:ext cx="8532124" cy="3813792"/>
        </p:xfrm>
        <a:graphic>
          <a:graphicData uri="http://schemas.openxmlformats.org/drawingml/2006/table">
            <a:tbl>
              <a:tblPr firstRow="1" bandRow="1">
                <a:tableStyleId>{073A0DAA-6AF3-43AB-8588-CEC1D06C72B9}</a:tableStyleId>
              </a:tblPr>
              <a:tblGrid>
                <a:gridCol w="2133031">
                  <a:extLst>
                    <a:ext uri="{9D8B030D-6E8A-4147-A177-3AD203B41FA5}">
                      <a16:colId xmlns:a16="http://schemas.microsoft.com/office/drawing/2014/main" val="20000"/>
                    </a:ext>
                  </a:extLst>
                </a:gridCol>
                <a:gridCol w="2133031">
                  <a:extLst>
                    <a:ext uri="{9D8B030D-6E8A-4147-A177-3AD203B41FA5}">
                      <a16:colId xmlns:a16="http://schemas.microsoft.com/office/drawing/2014/main" val="20001"/>
                    </a:ext>
                  </a:extLst>
                </a:gridCol>
                <a:gridCol w="2133031">
                  <a:extLst>
                    <a:ext uri="{9D8B030D-6E8A-4147-A177-3AD203B41FA5}">
                      <a16:colId xmlns:a16="http://schemas.microsoft.com/office/drawing/2014/main" val="20002"/>
                    </a:ext>
                  </a:extLst>
                </a:gridCol>
                <a:gridCol w="2133031">
                  <a:extLst>
                    <a:ext uri="{9D8B030D-6E8A-4147-A177-3AD203B41FA5}">
                      <a16:colId xmlns:a16="http://schemas.microsoft.com/office/drawing/2014/main" val="20003"/>
                    </a:ext>
                  </a:extLst>
                </a:gridCol>
              </a:tblGrid>
              <a:tr h="421936">
                <a:tc>
                  <a:txBody>
                    <a:bodyPr/>
                    <a:lstStyle/>
                    <a:p>
                      <a:pPr algn="ctr"/>
                      <a:r>
                        <a:rPr kumimoji="1" lang="ja-JP" altLang="en-US" sz="2000">
                          <a:latin typeface="+mn-ea"/>
                          <a:ea typeface="+mn-ea"/>
                        </a:rPr>
                        <a:t>薬剤名</a:t>
                      </a:r>
                      <a:endParaRPr kumimoji="1" lang="ja-JP" altLang="en-US" sz="2000" dirty="0">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9193"/>
                    </a:solidFill>
                  </a:tcPr>
                </a:tc>
                <a:tc>
                  <a:txBody>
                    <a:bodyPr/>
                    <a:lstStyle/>
                    <a:p>
                      <a:pPr algn="ctr"/>
                      <a:r>
                        <a:rPr kumimoji="1" lang="ja-JP" altLang="en-US" sz="2400" dirty="0">
                          <a:latin typeface="+mn-ea"/>
                          <a:ea typeface="+mn-ea"/>
                        </a:rPr>
                        <a:t>ドキシル</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9193"/>
                    </a:solidFill>
                  </a:tcPr>
                </a:tc>
                <a:tc>
                  <a:txBody>
                    <a:bodyPr/>
                    <a:lstStyle/>
                    <a:p>
                      <a:pPr algn="ctr"/>
                      <a:r>
                        <a:rPr kumimoji="1" lang="ja-JP" altLang="en-US" sz="2400" dirty="0">
                          <a:latin typeface="+mn-ea"/>
                          <a:ea typeface="+mn-ea"/>
                        </a:rPr>
                        <a:t>ジェムザール</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9193"/>
                    </a:solidFill>
                  </a:tcPr>
                </a:tc>
                <a:tc>
                  <a:txBody>
                    <a:bodyPr/>
                    <a:lstStyle/>
                    <a:p>
                      <a:pPr algn="ctr"/>
                      <a:r>
                        <a:rPr kumimoji="1" lang="ja-JP" altLang="en-US" sz="2400" dirty="0">
                          <a:latin typeface="+mn-ea"/>
                          <a:ea typeface="+mn-ea"/>
                        </a:rPr>
                        <a:t>トポテカン</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9193"/>
                    </a:solidFill>
                  </a:tcPr>
                </a:tc>
                <a:extLst>
                  <a:ext uri="{0D108BD9-81ED-4DB2-BD59-A6C34878D82A}">
                    <a16:rowId xmlns:a16="http://schemas.microsoft.com/office/drawing/2014/main" val="10000"/>
                  </a:ext>
                </a:extLst>
              </a:tr>
              <a:tr h="365678">
                <a:tc>
                  <a:txBody>
                    <a:bodyPr/>
                    <a:lstStyle/>
                    <a:p>
                      <a:pPr algn="ctr"/>
                      <a:r>
                        <a:rPr kumimoji="1" lang="ja-JP" altLang="en-US" sz="2000" b="1" dirty="0">
                          <a:solidFill>
                            <a:schemeClr val="bg1"/>
                          </a:solidFill>
                          <a:latin typeface="+mn-ea"/>
                          <a:ea typeface="+mn-ea"/>
                        </a:rPr>
                        <a:t>承認国</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9193"/>
                    </a:solidFill>
                  </a:tcPr>
                </a:tc>
                <a:tc>
                  <a:txBody>
                    <a:bodyPr/>
                    <a:lstStyle/>
                    <a:p>
                      <a:pPr algn="ctr"/>
                      <a:r>
                        <a:rPr kumimoji="1" lang="ja-JP" altLang="en-US" sz="2000" dirty="0">
                          <a:latin typeface="+mn-ea"/>
                          <a:ea typeface="+mn-ea"/>
                        </a:rPr>
                        <a:t>約</a:t>
                      </a:r>
                      <a:r>
                        <a:rPr kumimoji="1" lang="en-US" altLang="ja-JP" sz="2000" dirty="0">
                          <a:latin typeface="+mn-ea"/>
                          <a:ea typeface="+mn-ea"/>
                        </a:rPr>
                        <a:t>75</a:t>
                      </a:r>
                      <a:r>
                        <a:rPr kumimoji="1" lang="ja-JP" altLang="en-US" sz="2000" dirty="0">
                          <a:latin typeface="+mn-ea"/>
                          <a:ea typeface="+mn-ea"/>
                        </a:rPr>
                        <a:t>か国</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2000" dirty="0">
                          <a:latin typeface="+mn-ea"/>
                          <a:ea typeface="+mn-ea"/>
                        </a:rPr>
                        <a:t>約</a:t>
                      </a:r>
                      <a:r>
                        <a:rPr kumimoji="1" lang="en-US" altLang="ja-JP" sz="2000" dirty="0">
                          <a:latin typeface="+mn-ea"/>
                          <a:ea typeface="+mn-ea"/>
                        </a:rPr>
                        <a:t>60</a:t>
                      </a:r>
                      <a:r>
                        <a:rPr kumimoji="1" lang="ja-JP" altLang="en-US" sz="2000" dirty="0">
                          <a:latin typeface="+mn-ea"/>
                          <a:ea typeface="+mn-ea"/>
                        </a:rPr>
                        <a:t>カ国</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2000" dirty="0">
                          <a:latin typeface="+mn-ea"/>
                          <a:ea typeface="+mn-ea"/>
                        </a:rPr>
                        <a:t>約</a:t>
                      </a:r>
                      <a:r>
                        <a:rPr kumimoji="1" lang="en-US" altLang="ja-JP" sz="2000" dirty="0">
                          <a:latin typeface="+mn-ea"/>
                          <a:ea typeface="+mn-ea"/>
                        </a:rPr>
                        <a:t>70</a:t>
                      </a:r>
                      <a:r>
                        <a:rPr kumimoji="1" lang="ja-JP" altLang="en-US" sz="2000" dirty="0">
                          <a:latin typeface="+mn-ea"/>
                          <a:ea typeface="+mn-ea"/>
                        </a:rPr>
                        <a:t>カ国</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1583986">
                <a:tc>
                  <a:txBody>
                    <a:bodyPr/>
                    <a:lstStyle/>
                    <a:p>
                      <a:pPr algn="ctr"/>
                      <a:r>
                        <a:rPr kumimoji="1" lang="ja-JP" altLang="en-US" sz="2000" b="1" dirty="0">
                          <a:solidFill>
                            <a:schemeClr val="bg1"/>
                          </a:solidFill>
                          <a:latin typeface="+mn-ea"/>
                          <a:ea typeface="+mn-ea"/>
                        </a:rPr>
                        <a:t>日本での適応症</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9193"/>
                    </a:solidFill>
                  </a:tcPr>
                </a:tc>
                <a:tc>
                  <a:txBody>
                    <a:bodyPr/>
                    <a:lstStyle/>
                    <a:p>
                      <a:r>
                        <a:rPr kumimoji="1" lang="ja-JP" altLang="en-US" sz="2000" dirty="0">
                          <a:latin typeface="+mn-ea"/>
                          <a:ea typeface="+mn-ea"/>
                        </a:rPr>
                        <a:t>なし</a:t>
                      </a:r>
                      <a:endParaRPr kumimoji="1" lang="en-US" altLang="ja-JP" sz="2000" dirty="0">
                        <a:latin typeface="+mn-ea"/>
                        <a:ea typeface="+mn-ea"/>
                      </a:endParaRPr>
                    </a:p>
                    <a:p>
                      <a:r>
                        <a:rPr kumimoji="1" lang="en-US" altLang="ja-JP" sz="1200" dirty="0">
                          <a:latin typeface="+mn-ea"/>
                          <a:ea typeface="+mn-ea"/>
                        </a:rPr>
                        <a:t>2007</a:t>
                      </a:r>
                      <a:r>
                        <a:rPr kumimoji="1" lang="ja-JP" altLang="en-US" sz="1200" dirty="0">
                          <a:latin typeface="+mn-ea"/>
                          <a:ea typeface="+mn-ea"/>
                        </a:rPr>
                        <a:t>年</a:t>
                      </a:r>
                      <a:r>
                        <a:rPr kumimoji="1" lang="en-US" altLang="ja-JP" sz="1200" dirty="0">
                          <a:latin typeface="+mn-ea"/>
                          <a:ea typeface="+mn-ea"/>
                        </a:rPr>
                        <a:t>1</a:t>
                      </a:r>
                      <a:r>
                        <a:rPr kumimoji="1" lang="ja-JP" altLang="en-US" sz="1200">
                          <a:latin typeface="+mn-ea"/>
                          <a:ea typeface="+mn-ea"/>
                        </a:rPr>
                        <a:t>月カポジ肉腫</a:t>
                      </a:r>
                      <a:endParaRPr kumimoji="1" lang="ja-JP" altLang="en-US" sz="1200" dirty="0">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2000" dirty="0">
                          <a:latin typeface="+mn-ea"/>
                          <a:ea typeface="+mn-ea"/>
                        </a:rPr>
                        <a:t>非小細胞肺がん、すい臓がん</a:t>
                      </a:r>
                      <a:endParaRPr kumimoji="1" lang="en-US" altLang="ja-JP" sz="2000" dirty="0">
                        <a:latin typeface="+mn-ea"/>
                        <a:ea typeface="+mn-ea"/>
                      </a:endParaRPr>
                    </a:p>
                    <a:p>
                      <a:r>
                        <a:rPr kumimoji="1" lang="ja-JP" altLang="en-US" sz="2000" dirty="0">
                          <a:latin typeface="+mn-ea"/>
                          <a:ea typeface="+mn-ea"/>
                        </a:rPr>
                        <a:t>胆道がん</a:t>
                      </a:r>
                      <a:endParaRPr kumimoji="1" lang="en-US" altLang="ja-JP" sz="2000" dirty="0">
                        <a:latin typeface="+mn-ea"/>
                        <a:ea typeface="+mn-ea"/>
                      </a:endParaRPr>
                    </a:p>
                    <a:p>
                      <a:r>
                        <a:rPr kumimoji="1" lang="en-US" altLang="ja-JP" sz="1200" dirty="0">
                          <a:latin typeface="+mn-ea"/>
                          <a:ea typeface="+mn-ea"/>
                        </a:rPr>
                        <a:t>2008</a:t>
                      </a:r>
                      <a:r>
                        <a:rPr kumimoji="1" lang="ja-JP" altLang="en-US" sz="1200">
                          <a:latin typeface="+mn-ea"/>
                          <a:ea typeface="+mn-ea"/>
                        </a:rPr>
                        <a:t>年上皮性尿路がん</a:t>
                      </a:r>
                      <a:endParaRPr kumimoji="1" lang="en-US" altLang="ja-JP" sz="1200" dirty="0">
                        <a:latin typeface="+mn-ea"/>
                        <a:ea typeface="+mn-ea"/>
                      </a:endParaRPr>
                    </a:p>
                    <a:p>
                      <a:r>
                        <a:rPr kumimoji="1" lang="en-US" altLang="ja-JP" sz="1200" dirty="0">
                          <a:latin typeface="+mn-ea"/>
                          <a:ea typeface="+mn-ea"/>
                        </a:rPr>
                        <a:t>2010</a:t>
                      </a:r>
                      <a:r>
                        <a:rPr kumimoji="1" lang="ja-JP" altLang="en-US" sz="1200">
                          <a:latin typeface="+mn-ea"/>
                          <a:ea typeface="+mn-ea"/>
                        </a:rPr>
                        <a:t>年乳がん</a:t>
                      </a:r>
                      <a:endParaRPr kumimoji="1" lang="ja-JP" altLang="en-US" sz="1200" dirty="0">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2000" dirty="0">
                          <a:latin typeface="+mn-ea"/>
                          <a:ea typeface="+mn-ea"/>
                        </a:rPr>
                        <a:t>小細胞肺がん</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980126">
                <a:tc>
                  <a:txBody>
                    <a:bodyPr/>
                    <a:lstStyle/>
                    <a:p>
                      <a:pPr algn="ctr"/>
                      <a:r>
                        <a:rPr kumimoji="1" lang="ja-JP" altLang="en-US" sz="2000" b="1">
                          <a:solidFill>
                            <a:schemeClr val="bg1"/>
                          </a:solidFill>
                          <a:latin typeface="+mn-ea"/>
                          <a:ea typeface="+mn-ea"/>
                        </a:rPr>
                        <a:t>日本の開発状況</a:t>
                      </a:r>
                      <a:endParaRPr kumimoji="1" lang="ja-JP" altLang="en-US" sz="2000" b="1" dirty="0">
                        <a:solidFill>
                          <a:schemeClr val="bg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9193"/>
                    </a:solidFill>
                  </a:tcPr>
                </a:tc>
                <a:tc>
                  <a:txBody>
                    <a:bodyPr/>
                    <a:lstStyle/>
                    <a:p>
                      <a:pPr algn="ctr"/>
                      <a:r>
                        <a:rPr kumimoji="1" lang="ja-JP" altLang="en-US" sz="2000" dirty="0">
                          <a:latin typeface="+mn-ea"/>
                          <a:ea typeface="+mn-ea"/>
                        </a:rPr>
                        <a:t>承認申請準備中</a:t>
                      </a:r>
                      <a:endParaRPr kumimoji="1" lang="ja-JP" altLang="en-US" sz="2000" b="1" dirty="0">
                        <a:solidFill>
                          <a:srgbClr val="FF6699"/>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2000">
                          <a:latin typeface="+mn-ea"/>
                          <a:ea typeface="+mn-ea"/>
                        </a:rPr>
                        <a:t>開発検討中</a:t>
                      </a:r>
                      <a:endParaRPr kumimoji="1" lang="ja-JP" altLang="en-US" sz="2000" b="1" dirty="0">
                        <a:solidFill>
                          <a:srgbClr val="FF6699"/>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2000" dirty="0">
                          <a:latin typeface="+mn-ea"/>
                          <a:ea typeface="+mn-ea"/>
                        </a:rPr>
                        <a:t>治験中</a:t>
                      </a:r>
                      <a:endParaRPr kumimoji="1" lang="ja-JP" altLang="en-US" sz="2000" b="1" dirty="0">
                        <a:solidFill>
                          <a:srgbClr val="FF6699"/>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365678">
                <a:tc>
                  <a:txBody>
                    <a:bodyPr/>
                    <a:lstStyle/>
                    <a:p>
                      <a:pPr algn="ctr"/>
                      <a:r>
                        <a:rPr kumimoji="1" lang="ja-JP" altLang="en-US" sz="2000" b="1" dirty="0">
                          <a:solidFill>
                            <a:schemeClr val="bg1"/>
                          </a:solidFill>
                          <a:latin typeface="+mn-ea"/>
                          <a:ea typeface="+mn-ea"/>
                        </a:rPr>
                        <a:t>米国承認</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9193"/>
                    </a:solidFill>
                  </a:tcPr>
                </a:tc>
                <a:tc>
                  <a:txBody>
                    <a:bodyPr/>
                    <a:lstStyle/>
                    <a:p>
                      <a:pPr algn="ctr"/>
                      <a:r>
                        <a:rPr kumimoji="1" lang="en-US" altLang="ja-JP" sz="2000" dirty="0">
                          <a:latin typeface="+mn-ea"/>
                          <a:ea typeface="+mn-ea"/>
                        </a:rPr>
                        <a:t>1999</a:t>
                      </a:r>
                      <a:r>
                        <a:rPr kumimoji="1" lang="ja-JP" altLang="en-US" sz="2000" dirty="0">
                          <a:latin typeface="+mn-ea"/>
                          <a:ea typeface="+mn-ea"/>
                        </a:rPr>
                        <a:t>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2000" dirty="0">
                          <a:latin typeface="+mn-ea"/>
                          <a:ea typeface="+mn-ea"/>
                        </a:rPr>
                        <a:t>2006</a:t>
                      </a:r>
                      <a:r>
                        <a:rPr kumimoji="1" lang="ja-JP" altLang="en-US" sz="2000" dirty="0">
                          <a:latin typeface="+mn-ea"/>
                          <a:ea typeface="+mn-ea"/>
                        </a:rPr>
                        <a:t>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2000" dirty="0">
                          <a:latin typeface="+mn-ea"/>
                          <a:ea typeface="+mn-ea"/>
                        </a:rPr>
                        <a:t>1996</a:t>
                      </a:r>
                      <a:r>
                        <a:rPr kumimoji="1" lang="ja-JP" altLang="en-US" sz="2000" dirty="0">
                          <a:latin typeface="+mn-ea"/>
                          <a:ea typeface="+mn-ea"/>
                        </a:rPr>
                        <a:t>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
        <p:nvSpPr>
          <p:cNvPr id="5" name="フッター プレースホルダー 4">
            <a:extLst>
              <a:ext uri="{FF2B5EF4-FFF2-40B4-BE49-F238E27FC236}">
                <a16:creationId xmlns:a16="http://schemas.microsoft.com/office/drawing/2014/main" id="{2844EF8F-F6C7-4C45-AE8A-568D4C1AB5E2}"/>
              </a:ext>
            </a:extLst>
          </p:cNvPr>
          <p:cNvSpPr>
            <a:spLocks noGrp="1"/>
          </p:cNvSpPr>
          <p:nvPr>
            <p:ph type="ftr" sz="quarter" idx="11"/>
          </p:nvPr>
        </p:nvSpPr>
        <p:spPr/>
        <p:txBody>
          <a:bodyPr/>
          <a:lstStyle/>
          <a:p>
            <a:r>
              <a:rPr kumimoji="1" lang="ja-JP" altLang="en-US"/>
              <a:t>卵巣がん体験者の会スマイリー</a:t>
            </a:r>
          </a:p>
        </p:txBody>
      </p:sp>
      <p:sp>
        <p:nvSpPr>
          <p:cNvPr id="7" name="テキスト ボックス 6">
            <a:extLst>
              <a:ext uri="{FF2B5EF4-FFF2-40B4-BE49-F238E27FC236}">
                <a16:creationId xmlns:a16="http://schemas.microsoft.com/office/drawing/2014/main" id="{125F0A32-4A3D-6F46-90FF-31068A7E3A29}"/>
              </a:ext>
            </a:extLst>
          </p:cNvPr>
          <p:cNvSpPr txBox="1"/>
          <p:nvPr/>
        </p:nvSpPr>
        <p:spPr>
          <a:xfrm>
            <a:off x="305938" y="5890925"/>
            <a:ext cx="7229181" cy="646331"/>
          </a:xfrm>
          <a:prstGeom prst="rect">
            <a:avLst/>
          </a:prstGeom>
          <a:noFill/>
        </p:spPr>
        <p:txBody>
          <a:bodyPr wrap="square" rtlCol="0">
            <a:spAutoFit/>
          </a:bodyPr>
          <a:lstStyle/>
          <a:p>
            <a:r>
              <a:rPr kumimoji="1" lang="ja-JP" altLang="en-US"/>
              <a:t>参考：</a:t>
            </a:r>
            <a:r>
              <a:rPr lang="en" altLang="ja-JP" dirty="0"/>
              <a:t> The National Comprehensive Cancer Network (NCCN) </a:t>
            </a:r>
            <a:r>
              <a:rPr lang="en-US" altLang="ja-JP" dirty="0"/>
              <a:t>Guidelines</a:t>
            </a:r>
          </a:p>
          <a:p>
            <a:r>
              <a:rPr lang="ja-JP" altLang="en-US"/>
              <a:t>調査：卵巣がん体験者の会スマイリー</a:t>
            </a:r>
            <a:endParaRPr kumimoji="1" lang="ja-JP" altLang="en-US"/>
          </a:p>
        </p:txBody>
      </p:sp>
    </p:spTree>
    <p:extLst>
      <p:ext uri="{BB962C8B-B14F-4D97-AF65-F5344CB8AC3E}">
        <p14:creationId xmlns:p14="http://schemas.microsoft.com/office/powerpoint/2010/main" val="41263076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3F8BC83-6EF1-B54A-9F12-5BF1B1F615EA}"/>
              </a:ext>
            </a:extLst>
          </p:cNvPr>
          <p:cNvSpPr>
            <a:spLocks noGrp="1"/>
          </p:cNvSpPr>
          <p:nvPr>
            <p:ph type="title"/>
          </p:nvPr>
        </p:nvSpPr>
        <p:spPr/>
        <p:txBody>
          <a:bodyPr/>
          <a:lstStyle/>
          <a:p>
            <a:r>
              <a:rPr kumimoji="1" lang="ja-JP" altLang="en-US"/>
              <a:t>友人の決意</a:t>
            </a:r>
          </a:p>
        </p:txBody>
      </p:sp>
      <p:sp>
        <p:nvSpPr>
          <p:cNvPr id="3" name="コンテンツ プレースホルダー 2">
            <a:extLst>
              <a:ext uri="{FF2B5EF4-FFF2-40B4-BE49-F238E27FC236}">
                <a16:creationId xmlns:a16="http://schemas.microsoft.com/office/drawing/2014/main" id="{9E1FF94D-CE0A-4949-9AD9-58FEBBEF6FB5}"/>
              </a:ext>
            </a:extLst>
          </p:cNvPr>
          <p:cNvSpPr>
            <a:spLocks noGrp="1"/>
          </p:cNvSpPr>
          <p:nvPr>
            <p:ph idx="1"/>
          </p:nvPr>
        </p:nvSpPr>
        <p:spPr/>
        <p:txBody>
          <a:bodyPr/>
          <a:lstStyle/>
          <a:p>
            <a:pPr marL="0" indent="0">
              <a:buNone/>
            </a:pPr>
            <a:r>
              <a:rPr kumimoji="1" lang="ja-JP" altLang="en-US"/>
              <a:t>卵巣がん患者のために</a:t>
            </a:r>
            <a:br>
              <a:rPr lang="en-US" altLang="ja-JP" dirty="0"/>
            </a:br>
            <a:r>
              <a:rPr lang="ja-JP" altLang="en-US"/>
              <a:t>署名活動する！</a:t>
            </a:r>
            <a:endParaRPr kumimoji="1" lang="ja-JP" altLang="en-US"/>
          </a:p>
        </p:txBody>
      </p:sp>
      <p:sp>
        <p:nvSpPr>
          <p:cNvPr id="4" name="フッター プレースホルダー 3">
            <a:extLst>
              <a:ext uri="{FF2B5EF4-FFF2-40B4-BE49-F238E27FC236}">
                <a16:creationId xmlns:a16="http://schemas.microsoft.com/office/drawing/2014/main" id="{755452DD-33F8-2449-8A37-002CF131F85B}"/>
              </a:ext>
            </a:extLst>
          </p:cNvPr>
          <p:cNvSpPr>
            <a:spLocks noGrp="1"/>
          </p:cNvSpPr>
          <p:nvPr>
            <p:ph type="ftr" sz="quarter" idx="11"/>
          </p:nvPr>
        </p:nvSpPr>
        <p:spPr/>
        <p:txBody>
          <a:bodyPr/>
          <a:lstStyle/>
          <a:p>
            <a:r>
              <a:rPr kumimoji="1" lang="ja-JP" altLang="en-US"/>
              <a:t>卵巣がん体験者の会スマイリー</a:t>
            </a:r>
          </a:p>
        </p:txBody>
      </p:sp>
      <p:pic>
        <p:nvPicPr>
          <p:cNvPr id="7" name="図 6">
            <a:extLst>
              <a:ext uri="{FF2B5EF4-FFF2-40B4-BE49-F238E27FC236}">
                <a16:creationId xmlns:a16="http://schemas.microsoft.com/office/drawing/2014/main" id="{9BABE3F2-5EF9-4043-B00E-2CC22A147534}"/>
              </a:ext>
            </a:extLst>
          </p:cNvPr>
          <p:cNvPicPr>
            <a:picLocks noChangeAspect="1"/>
          </p:cNvPicPr>
          <p:nvPr/>
        </p:nvPicPr>
        <p:blipFill>
          <a:blip r:embed="rId2"/>
          <a:stretch>
            <a:fillRect/>
          </a:stretch>
        </p:blipFill>
        <p:spPr>
          <a:xfrm>
            <a:off x="5529571" y="3036277"/>
            <a:ext cx="3359452" cy="3929184"/>
          </a:xfrm>
          <a:prstGeom prst="rect">
            <a:avLst/>
          </a:prstGeom>
        </p:spPr>
      </p:pic>
    </p:spTree>
    <p:extLst>
      <p:ext uri="{BB962C8B-B14F-4D97-AF65-F5344CB8AC3E}">
        <p14:creationId xmlns:p14="http://schemas.microsoft.com/office/powerpoint/2010/main" val="984230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F427739-91DF-4343-822F-45D0482D0AFE}"/>
              </a:ext>
            </a:extLst>
          </p:cNvPr>
          <p:cNvSpPr>
            <a:spLocks noGrp="1"/>
          </p:cNvSpPr>
          <p:nvPr>
            <p:ph type="title"/>
          </p:nvPr>
        </p:nvSpPr>
        <p:spPr/>
        <p:txBody>
          <a:bodyPr/>
          <a:lstStyle/>
          <a:p>
            <a:r>
              <a:rPr kumimoji="1" lang="en-US" altLang="ja-JP" dirty="0"/>
              <a:t>2006</a:t>
            </a:r>
            <a:r>
              <a:rPr kumimoji="1" lang="ja-JP" altLang="en-US"/>
              <a:t>年</a:t>
            </a:r>
            <a:r>
              <a:rPr kumimoji="1" lang="en-US" altLang="ja-JP" dirty="0"/>
              <a:t>9</a:t>
            </a:r>
            <a:r>
              <a:rPr kumimoji="1" lang="ja-JP" altLang="en-US"/>
              <a:t>月</a:t>
            </a:r>
            <a:r>
              <a:rPr kumimoji="1" lang="en-US" altLang="ja-JP" dirty="0"/>
              <a:t>1</a:t>
            </a:r>
            <a:r>
              <a:rPr kumimoji="1" lang="ja-JP" altLang="en-US"/>
              <a:t>日</a:t>
            </a:r>
          </a:p>
        </p:txBody>
      </p:sp>
      <p:sp>
        <p:nvSpPr>
          <p:cNvPr id="3" name="コンテンツ プレースホルダー 2">
            <a:extLst>
              <a:ext uri="{FF2B5EF4-FFF2-40B4-BE49-F238E27FC236}">
                <a16:creationId xmlns:a16="http://schemas.microsoft.com/office/drawing/2014/main" id="{E561100D-35E6-234B-99DA-3DDBAC4B3A8D}"/>
              </a:ext>
            </a:extLst>
          </p:cNvPr>
          <p:cNvSpPr>
            <a:spLocks noGrp="1"/>
          </p:cNvSpPr>
          <p:nvPr>
            <p:ph idx="1"/>
          </p:nvPr>
        </p:nvSpPr>
        <p:spPr/>
        <p:txBody>
          <a:bodyPr/>
          <a:lstStyle/>
          <a:p>
            <a:r>
              <a:rPr kumimoji="1" lang="ja-JP" altLang="en-US"/>
              <a:t>スマイリー設立</a:t>
            </a:r>
            <a:endParaRPr kumimoji="1" lang="en-US" altLang="ja-JP" dirty="0"/>
          </a:p>
          <a:p>
            <a:r>
              <a:rPr lang="ja-JP" altLang="en-US"/>
              <a:t>卵巣がんの抗がん剤の</a:t>
            </a:r>
            <a:br>
              <a:rPr lang="en-US" altLang="ja-JP" dirty="0"/>
            </a:br>
            <a:r>
              <a:rPr lang="ja-JP" altLang="en-US"/>
              <a:t>早期承認を求める活動</a:t>
            </a:r>
            <a:endParaRPr kumimoji="1" lang="ja-JP" altLang="en-US"/>
          </a:p>
        </p:txBody>
      </p:sp>
      <p:sp>
        <p:nvSpPr>
          <p:cNvPr id="4" name="フッター プレースホルダー 3">
            <a:extLst>
              <a:ext uri="{FF2B5EF4-FFF2-40B4-BE49-F238E27FC236}">
                <a16:creationId xmlns:a16="http://schemas.microsoft.com/office/drawing/2014/main" id="{C61CA4CB-4E27-7B40-AEF5-474A23196696}"/>
              </a:ext>
            </a:extLst>
          </p:cNvPr>
          <p:cNvSpPr>
            <a:spLocks noGrp="1"/>
          </p:cNvSpPr>
          <p:nvPr>
            <p:ph type="ftr" sz="quarter" idx="11"/>
          </p:nvPr>
        </p:nvSpPr>
        <p:spPr/>
        <p:txBody>
          <a:bodyPr/>
          <a:lstStyle/>
          <a:p>
            <a:r>
              <a:rPr kumimoji="1" lang="ja-JP" altLang="en-US"/>
              <a:t>卵巣がん体験者の会スマイリー</a:t>
            </a:r>
          </a:p>
        </p:txBody>
      </p:sp>
    </p:spTree>
    <p:extLst>
      <p:ext uri="{BB962C8B-B14F-4D97-AF65-F5344CB8AC3E}">
        <p14:creationId xmlns:p14="http://schemas.microsoft.com/office/powerpoint/2010/main" val="35559322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3DB57DD-4D5A-8742-9A1E-31F45A83C577}"/>
              </a:ext>
            </a:extLst>
          </p:cNvPr>
          <p:cNvSpPr>
            <a:spLocks noGrp="1"/>
          </p:cNvSpPr>
          <p:nvPr>
            <p:ph type="title"/>
          </p:nvPr>
        </p:nvSpPr>
        <p:spPr/>
        <p:txBody>
          <a:bodyPr/>
          <a:lstStyle/>
          <a:p>
            <a:r>
              <a:rPr kumimoji="1" lang="en-US" altLang="ja-JP" dirty="0"/>
              <a:t>2006</a:t>
            </a:r>
            <a:r>
              <a:rPr kumimoji="1" lang="ja-JP" altLang="en-US"/>
              <a:t>年</a:t>
            </a:r>
            <a:r>
              <a:rPr kumimoji="1" lang="en-US" altLang="ja-JP" dirty="0"/>
              <a:t>9</a:t>
            </a:r>
            <a:r>
              <a:rPr kumimoji="1" lang="ja-JP" altLang="en-US"/>
              <a:t>月</a:t>
            </a:r>
            <a:r>
              <a:rPr kumimoji="1" lang="en-US" altLang="ja-JP" dirty="0"/>
              <a:t>15</a:t>
            </a:r>
            <a:r>
              <a:rPr kumimoji="1" lang="ja-JP" altLang="en-US"/>
              <a:t>日</a:t>
            </a:r>
          </a:p>
        </p:txBody>
      </p:sp>
      <p:sp>
        <p:nvSpPr>
          <p:cNvPr id="3" name="コンテンツ プレースホルダー 2">
            <a:extLst>
              <a:ext uri="{FF2B5EF4-FFF2-40B4-BE49-F238E27FC236}">
                <a16:creationId xmlns:a16="http://schemas.microsoft.com/office/drawing/2014/main" id="{1FF9F898-75D2-134F-8120-802D76BFF3B2}"/>
              </a:ext>
            </a:extLst>
          </p:cNvPr>
          <p:cNvSpPr>
            <a:spLocks noGrp="1"/>
          </p:cNvSpPr>
          <p:nvPr>
            <p:ph idx="1"/>
          </p:nvPr>
        </p:nvSpPr>
        <p:spPr/>
        <p:txBody>
          <a:bodyPr/>
          <a:lstStyle/>
          <a:p>
            <a:r>
              <a:rPr lang="ja-JP" altLang="en-US"/>
              <a:t>友人が逝去（</a:t>
            </a:r>
            <a:r>
              <a:rPr lang="en-US" altLang="ja-JP" dirty="0"/>
              <a:t>44</a:t>
            </a:r>
            <a:r>
              <a:rPr lang="ja-JP" altLang="en-US"/>
              <a:t>歳）</a:t>
            </a:r>
            <a:endParaRPr lang="en-US" altLang="ja-JP" dirty="0"/>
          </a:p>
          <a:p>
            <a:r>
              <a:rPr kumimoji="1" lang="ja-JP" altLang="en-US"/>
              <a:t>活動終了・・・？</a:t>
            </a:r>
            <a:endParaRPr kumimoji="1" lang="en-US" altLang="ja-JP" dirty="0"/>
          </a:p>
        </p:txBody>
      </p:sp>
      <p:sp>
        <p:nvSpPr>
          <p:cNvPr id="4" name="フッター プレースホルダー 3">
            <a:extLst>
              <a:ext uri="{FF2B5EF4-FFF2-40B4-BE49-F238E27FC236}">
                <a16:creationId xmlns:a16="http://schemas.microsoft.com/office/drawing/2014/main" id="{AA87F7E7-AEE5-2648-9B34-268D8CB7D9C1}"/>
              </a:ext>
            </a:extLst>
          </p:cNvPr>
          <p:cNvSpPr>
            <a:spLocks noGrp="1"/>
          </p:cNvSpPr>
          <p:nvPr>
            <p:ph type="ftr" sz="quarter" idx="11"/>
          </p:nvPr>
        </p:nvSpPr>
        <p:spPr/>
        <p:txBody>
          <a:bodyPr/>
          <a:lstStyle/>
          <a:p>
            <a:r>
              <a:rPr kumimoji="1" lang="ja-JP" altLang="en-US"/>
              <a:t>卵巣がん体験者の会スマイリー</a:t>
            </a:r>
          </a:p>
        </p:txBody>
      </p:sp>
      <p:pic>
        <p:nvPicPr>
          <p:cNvPr id="6" name="図 5">
            <a:extLst>
              <a:ext uri="{FF2B5EF4-FFF2-40B4-BE49-F238E27FC236}">
                <a16:creationId xmlns:a16="http://schemas.microsoft.com/office/drawing/2014/main" id="{38733B34-0A30-E94D-9071-EAE2E2732098}"/>
              </a:ext>
            </a:extLst>
          </p:cNvPr>
          <p:cNvPicPr>
            <a:picLocks noChangeAspect="1"/>
          </p:cNvPicPr>
          <p:nvPr/>
        </p:nvPicPr>
        <p:blipFill>
          <a:blip r:embed="rId2"/>
          <a:stretch>
            <a:fillRect/>
          </a:stretch>
        </p:blipFill>
        <p:spPr>
          <a:xfrm>
            <a:off x="5764192" y="4207615"/>
            <a:ext cx="3194066" cy="2148735"/>
          </a:xfrm>
          <a:prstGeom prst="rect">
            <a:avLst/>
          </a:prstGeom>
        </p:spPr>
      </p:pic>
    </p:spTree>
    <p:extLst>
      <p:ext uri="{BB962C8B-B14F-4D97-AF65-F5344CB8AC3E}">
        <p14:creationId xmlns:p14="http://schemas.microsoft.com/office/powerpoint/2010/main" val="9322820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70F574A-62A2-E04C-A3C6-D7631BA57E8D}"/>
              </a:ext>
            </a:extLst>
          </p:cNvPr>
          <p:cNvSpPr>
            <a:spLocks noGrp="1"/>
          </p:cNvSpPr>
          <p:nvPr>
            <p:ph type="title"/>
          </p:nvPr>
        </p:nvSpPr>
        <p:spPr/>
        <p:txBody>
          <a:bodyPr/>
          <a:lstStyle/>
          <a:p>
            <a:r>
              <a:rPr kumimoji="1" lang="ja-JP" altLang="en-US"/>
              <a:t>患者さんからの声</a:t>
            </a:r>
          </a:p>
        </p:txBody>
      </p:sp>
      <p:sp>
        <p:nvSpPr>
          <p:cNvPr id="3" name="コンテンツ プレースホルダー 2">
            <a:extLst>
              <a:ext uri="{FF2B5EF4-FFF2-40B4-BE49-F238E27FC236}">
                <a16:creationId xmlns:a16="http://schemas.microsoft.com/office/drawing/2014/main" id="{4584B97E-91E0-5248-A4CD-B0EDCC85B25F}"/>
              </a:ext>
            </a:extLst>
          </p:cNvPr>
          <p:cNvSpPr>
            <a:spLocks noGrp="1"/>
          </p:cNvSpPr>
          <p:nvPr>
            <p:ph idx="1"/>
          </p:nvPr>
        </p:nvSpPr>
        <p:spPr>
          <a:xfrm>
            <a:off x="628649" y="1825625"/>
            <a:ext cx="8168109" cy="4351338"/>
          </a:xfrm>
        </p:spPr>
        <p:txBody>
          <a:bodyPr/>
          <a:lstStyle/>
          <a:p>
            <a:pPr>
              <a:lnSpc>
                <a:spcPct val="100000"/>
              </a:lnSpc>
            </a:pPr>
            <a:r>
              <a:rPr lang="ja-JP" altLang="en-US"/>
              <a:t>私たちのために活動を</a:t>
            </a:r>
            <a:br>
              <a:rPr lang="en-US" altLang="ja-JP" dirty="0"/>
            </a:br>
            <a:r>
              <a:rPr lang="ja-JP" altLang="en-US"/>
              <a:t>続けてください！</a:t>
            </a:r>
            <a:endParaRPr lang="en-US" altLang="ja-JP" dirty="0"/>
          </a:p>
          <a:p>
            <a:pPr>
              <a:lnSpc>
                <a:spcPct val="100000"/>
              </a:lnSpc>
            </a:pPr>
            <a:r>
              <a:rPr kumimoji="1" lang="ja-JP" altLang="en-US"/>
              <a:t>住んでいる国で治療の</a:t>
            </a:r>
            <a:br>
              <a:rPr kumimoji="1" lang="en-US" altLang="ja-JP" dirty="0"/>
            </a:br>
            <a:r>
              <a:rPr kumimoji="1" lang="ja-JP" altLang="en-US"/>
              <a:t>差があるのはおかしい！</a:t>
            </a:r>
          </a:p>
        </p:txBody>
      </p:sp>
      <p:sp>
        <p:nvSpPr>
          <p:cNvPr id="4" name="フッター プレースホルダー 3">
            <a:extLst>
              <a:ext uri="{FF2B5EF4-FFF2-40B4-BE49-F238E27FC236}">
                <a16:creationId xmlns:a16="http://schemas.microsoft.com/office/drawing/2014/main" id="{15D660D2-60B6-0D4D-9483-BD0D9944E817}"/>
              </a:ext>
            </a:extLst>
          </p:cNvPr>
          <p:cNvSpPr>
            <a:spLocks noGrp="1"/>
          </p:cNvSpPr>
          <p:nvPr>
            <p:ph type="ftr" sz="quarter" idx="11"/>
          </p:nvPr>
        </p:nvSpPr>
        <p:spPr/>
        <p:txBody>
          <a:bodyPr/>
          <a:lstStyle/>
          <a:p>
            <a:r>
              <a:rPr kumimoji="1" lang="ja-JP" altLang="en-US"/>
              <a:t>卵巣がん体験者の会スマイリー</a:t>
            </a:r>
          </a:p>
        </p:txBody>
      </p:sp>
    </p:spTree>
    <p:extLst>
      <p:ext uri="{BB962C8B-B14F-4D97-AF65-F5344CB8AC3E}">
        <p14:creationId xmlns:p14="http://schemas.microsoft.com/office/powerpoint/2010/main" val="41460321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DFA6DAF-E737-5445-A369-38EC8BD29567}"/>
              </a:ext>
            </a:extLst>
          </p:cNvPr>
          <p:cNvSpPr>
            <a:spLocks noGrp="1"/>
          </p:cNvSpPr>
          <p:nvPr>
            <p:ph type="title"/>
          </p:nvPr>
        </p:nvSpPr>
        <p:spPr/>
        <p:txBody>
          <a:bodyPr/>
          <a:lstStyle/>
          <a:p>
            <a:r>
              <a:rPr kumimoji="1" lang="ja-JP" altLang="en-US"/>
              <a:t>勝俣範之先生</a:t>
            </a:r>
          </a:p>
        </p:txBody>
      </p:sp>
      <p:sp>
        <p:nvSpPr>
          <p:cNvPr id="3" name="コンテンツ プレースホルダー 2">
            <a:extLst>
              <a:ext uri="{FF2B5EF4-FFF2-40B4-BE49-F238E27FC236}">
                <a16:creationId xmlns:a16="http://schemas.microsoft.com/office/drawing/2014/main" id="{694ECAB0-2920-1F4E-8402-7C437C6CB16F}"/>
              </a:ext>
            </a:extLst>
          </p:cNvPr>
          <p:cNvSpPr>
            <a:spLocks noGrp="1"/>
          </p:cNvSpPr>
          <p:nvPr>
            <p:ph idx="1"/>
          </p:nvPr>
        </p:nvSpPr>
        <p:spPr>
          <a:xfrm>
            <a:off x="628649" y="1825625"/>
            <a:ext cx="8133385" cy="4351338"/>
          </a:xfrm>
        </p:spPr>
        <p:txBody>
          <a:bodyPr/>
          <a:lstStyle/>
          <a:p>
            <a:pPr>
              <a:lnSpc>
                <a:spcPct val="100000"/>
              </a:lnSpc>
            </a:pPr>
            <a:r>
              <a:rPr kumimoji="1" lang="ja-JP" altLang="en-US"/>
              <a:t>卵巣がんについて正確な</a:t>
            </a:r>
            <a:br>
              <a:rPr kumimoji="1" lang="en-US" altLang="ja-JP" dirty="0"/>
            </a:br>
            <a:r>
              <a:rPr kumimoji="1" lang="ja-JP" altLang="en-US"/>
              <a:t>情報提供・メディア対応</a:t>
            </a:r>
            <a:endParaRPr kumimoji="1" lang="en-US" altLang="ja-JP" dirty="0"/>
          </a:p>
          <a:p>
            <a:pPr>
              <a:lnSpc>
                <a:spcPct val="100000"/>
              </a:lnSpc>
            </a:pPr>
            <a:r>
              <a:rPr lang="ja-JP" altLang="en-US"/>
              <a:t>ドキシルが</a:t>
            </a:r>
            <a:r>
              <a:rPr lang="ja-JP" altLang="en-US" sz="4000"/>
              <a:t>つかえないのは</a:t>
            </a:r>
            <a:br>
              <a:rPr lang="en-US" altLang="ja-JP" sz="4000" dirty="0"/>
            </a:br>
            <a:r>
              <a:rPr lang="ja-JP" altLang="en-US"/>
              <a:t>モンゴルと北朝鮮と日本</a:t>
            </a:r>
            <a:endParaRPr lang="en-US" altLang="ja-JP" dirty="0"/>
          </a:p>
          <a:p>
            <a:pPr>
              <a:lnSpc>
                <a:spcPct val="100000"/>
              </a:lnSpc>
            </a:pPr>
            <a:endParaRPr kumimoji="1" lang="en-US" altLang="ja-JP" dirty="0"/>
          </a:p>
        </p:txBody>
      </p:sp>
      <p:sp>
        <p:nvSpPr>
          <p:cNvPr id="4" name="フッター プレースホルダー 3">
            <a:extLst>
              <a:ext uri="{FF2B5EF4-FFF2-40B4-BE49-F238E27FC236}">
                <a16:creationId xmlns:a16="http://schemas.microsoft.com/office/drawing/2014/main" id="{7DE1D91A-4695-8941-8F66-3EACC77961DB}"/>
              </a:ext>
            </a:extLst>
          </p:cNvPr>
          <p:cNvSpPr>
            <a:spLocks noGrp="1"/>
          </p:cNvSpPr>
          <p:nvPr>
            <p:ph type="ftr" sz="quarter" idx="11"/>
          </p:nvPr>
        </p:nvSpPr>
        <p:spPr/>
        <p:txBody>
          <a:bodyPr/>
          <a:lstStyle/>
          <a:p>
            <a:r>
              <a:rPr kumimoji="1" lang="ja-JP" altLang="en-US"/>
              <a:t>卵巣がん体験者の会スマイリー</a:t>
            </a:r>
          </a:p>
        </p:txBody>
      </p:sp>
    </p:spTree>
    <p:extLst>
      <p:ext uri="{BB962C8B-B14F-4D97-AF65-F5344CB8AC3E}">
        <p14:creationId xmlns:p14="http://schemas.microsoft.com/office/powerpoint/2010/main" val="2829485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7F8A1DB-F057-7948-9B7D-23D382801FC1}"/>
              </a:ext>
            </a:extLst>
          </p:cNvPr>
          <p:cNvSpPr>
            <a:spLocks noGrp="1"/>
          </p:cNvSpPr>
          <p:nvPr>
            <p:ph type="title"/>
          </p:nvPr>
        </p:nvSpPr>
        <p:spPr/>
        <p:txBody>
          <a:bodyPr/>
          <a:lstStyle/>
          <a:p>
            <a:r>
              <a:rPr kumimoji="1" lang="ja-JP" altLang="en-US"/>
              <a:t>私の脳内・・・</a:t>
            </a:r>
          </a:p>
        </p:txBody>
      </p:sp>
      <p:sp>
        <p:nvSpPr>
          <p:cNvPr id="4" name="フッター プレースホルダー 3">
            <a:extLst>
              <a:ext uri="{FF2B5EF4-FFF2-40B4-BE49-F238E27FC236}">
                <a16:creationId xmlns:a16="http://schemas.microsoft.com/office/drawing/2014/main" id="{AD68B8CA-C8C3-3D40-A4CD-2DA5BA557F63}"/>
              </a:ext>
            </a:extLst>
          </p:cNvPr>
          <p:cNvSpPr>
            <a:spLocks noGrp="1"/>
          </p:cNvSpPr>
          <p:nvPr>
            <p:ph type="ftr" sz="quarter" idx="11"/>
          </p:nvPr>
        </p:nvSpPr>
        <p:spPr/>
        <p:txBody>
          <a:bodyPr/>
          <a:lstStyle/>
          <a:p>
            <a:r>
              <a:rPr kumimoji="1" lang="ja-JP" altLang="en-US"/>
              <a:t>卵巣がん体験者の会スマイリー</a:t>
            </a:r>
          </a:p>
        </p:txBody>
      </p:sp>
      <p:sp>
        <p:nvSpPr>
          <p:cNvPr id="15" name="コンテンツ プレースホルダー 2">
            <a:extLst>
              <a:ext uri="{FF2B5EF4-FFF2-40B4-BE49-F238E27FC236}">
                <a16:creationId xmlns:a16="http://schemas.microsoft.com/office/drawing/2014/main" id="{67BDE1C4-E163-6946-8DF9-DD4656D70B4B}"/>
              </a:ext>
            </a:extLst>
          </p:cNvPr>
          <p:cNvSpPr>
            <a:spLocks noGrp="1"/>
          </p:cNvSpPr>
          <p:nvPr>
            <p:ph idx="1"/>
          </p:nvPr>
        </p:nvSpPr>
        <p:spPr>
          <a:xfrm>
            <a:off x="628649" y="1825625"/>
            <a:ext cx="8133385" cy="4351338"/>
          </a:xfrm>
        </p:spPr>
        <p:txBody>
          <a:bodyPr/>
          <a:lstStyle/>
          <a:p>
            <a:pPr>
              <a:lnSpc>
                <a:spcPct val="100000"/>
              </a:lnSpc>
            </a:pPr>
            <a:r>
              <a:rPr lang="ja-JP" altLang="en-US"/>
              <a:t>モンゴルと北朝鮮と日本</a:t>
            </a:r>
            <a:endParaRPr lang="en-US" altLang="ja-JP" dirty="0"/>
          </a:p>
          <a:p>
            <a:pPr>
              <a:lnSpc>
                <a:spcPct val="100000"/>
              </a:lnSpc>
            </a:pPr>
            <a:r>
              <a:rPr lang="ja-JP" altLang="en-US"/>
              <a:t>日本て先進国ちゃうの</a:t>
            </a:r>
            <a:r>
              <a:rPr lang="en-US" altLang="ja-JP" dirty="0"/>
              <a:t>!?</a:t>
            </a:r>
          </a:p>
          <a:p>
            <a:pPr>
              <a:lnSpc>
                <a:spcPct val="100000"/>
              </a:lnSpc>
            </a:pPr>
            <a:endParaRPr kumimoji="1" lang="en-US" altLang="ja-JP" dirty="0"/>
          </a:p>
        </p:txBody>
      </p:sp>
      <p:sp>
        <p:nvSpPr>
          <p:cNvPr id="16" name="テキスト ボックス 15">
            <a:extLst>
              <a:ext uri="{FF2B5EF4-FFF2-40B4-BE49-F238E27FC236}">
                <a16:creationId xmlns:a16="http://schemas.microsoft.com/office/drawing/2014/main" id="{4E83B976-ABDF-A14C-94FD-A507E6E9C0CB}"/>
              </a:ext>
            </a:extLst>
          </p:cNvPr>
          <p:cNvSpPr txBox="1"/>
          <p:nvPr/>
        </p:nvSpPr>
        <p:spPr>
          <a:xfrm>
            <a:off x="5791527" y="4028542"/>
            <a:ext cx="2723823" cy="369332"/>
          </a:xfrm>
          <a:prstGeom prst="rect">
            <a:avLst/>
          </a:prstGeom>
          <a:noFill/>
        </p:spPr>
        <p:txBody>
          <a:bodyPr wrap="none" rtlCol="0">
            <a:spAutoFit/>
          </a:bodyPr>
          <a:lstStyle/>
          <a:p>
            <a:r>
              <a:rPr lang="ja-JP" altLang="en-US"/>
              <a:t>画像に悪意はありません</a:t>
            </a:r>
            <a:endParaRPr kumimoji="1" lang="ja-JP" altLang="en-US"/>
          </a:p>
        </p:txBody>
      </p:sp>
    </p:spTree>
    <p:extLst>
      <p:ext uri="{BB962C8B-B14F-4D97-AF65-F5344CB8AC3E}">
        <p14:creationId xmlns:p14="http://schemas.microsoft.com/office/powerpoint/2010/main" val="8083206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8FA85C0-C104-C843-A147-C08954275B17}"/>
              </a:ext>
            </a:extLst>
          </p:cNvPr>
          <p:cNvSpPr>
            <a:spLocks noGrp="1"/>
          </p:cNvSpPr>
          <p:nvPr>
            <p:ph type="title"/>
          </p:nvPr>
        </p:nvSpPr>
        <p:spPr/>
        <p:txBody>
          <a:bodyPr/>
          <a:lstStyle/>
          <a:p>
            <a:r>
              <a:rPr kumimoji="1" lang="ja-JP" altLang="en-US"/>
              <a:t>卵巣がんとは</a:t>
            </a:r>
            <a:br>
              <a:rPr kumimoji="1" lang="en-US" altLang="ja-JP" dirty="0"/>
            </a:br>
            <a:r>
              <a:rPr kumimoji="1" lang="en-US" altLang="ja-JP" dirty="0"/>
              <a:t>about ovarian cancer</a:t>
            </a:r>
            <a:endParaRPr kumimoji="1" lang="ja-JP" altLang="en-US"/>
          </a:p>
        </p:txBody>
      </p:sp>
      <p:sp>
        <p:nvSpPr>
          <p:cNvPr id="4" name="フッター プレースホルダー 3">
            <a:extLst>
              <a:ext uri="{FF2B5EF4-FFF2-40B4-BE49-F238E27FC236}">
                <a16:creationId xmlns:a16="http://schemas.microsoft.com/office/drawing/2014/main" id="{4A684978-15A5-FC4F-A2F1-BCEB275542AE}"/>
              </a:ext>
            </a:extLst>
          </p:cNvPr>
          <p:cNvSpPr>
            <a:spLocks noGrp="1"/>
          </p:cNvSpPr>
          <p:nvPr>
            <p:ph type="ftr" sz="quarter" idx="11"/>
          </p:nvPr>
        </p:nvSpPr>
        <p:spPr/>
        <p:txBody>
          <a:bodyPr/>
          <a:lstStyle/>
          <a:p>
            <a:r>
              <a:rPr kumimoji="1" lang="ja-JP" altLang="en-US"/>
              <a:t>卵巣がん体験者の会スマイリー</a:t>
            </a:r>
          </a:p>
        </p:txBody>
      </p:sp>
    </p:spTree>
    <p:extLst>
      <p:ext uri="{BB962C8B-B14F-4D97-AF65-F5344CB8AC3E}">
        <p14:creationId xmlns:p14="http://schemas.microsoft.com/office/powerpoint/2010/main" val="42678637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5BC5701-B13A-474B-8B3E-BB2216DAF331}"/>
              </a:ext>
            </a:extLst>
          </p:cNvPr>
          <p:cNvSpPr>
            <a:spLocks noGrp="1"/>
          </p:cNvSpPr>
          <p:nvPr>
            <p:ph type="title"/>
          </p:nvPr>
        </p:nvSpPr>
        <p:spPr/>
        <p:txBody>
          <a:bodyPr/>
          <a:lstStyle/>
          <a:p>
            <a:r>
              <a:rPr kumimoji="1" lang="ja-JP" altLang="en-US"/>
              <a:t>実際はこうだった</a:t>
            </a:r>
          </a:p>
        </p:txBody>
      </p:sp>
      <p:pic>
        <p:nvPicPr>
          <p:cNvPr id="7" name="コンテンツ プレースホルダー 6">
            <a:extLst>
              <a:ext uri="{FF2B5EF4-FFF2-40B4-BE49-F238E27FC236}">
                <a16:creationId xmlns:a16="http://schemas.microsoft.com/office/drawing/2014/main" id="{5510D23F-BD33-F244-B79C-B95A485D21A6}"/>
              </a:ext>
            </a:extLst>
          </p:cNvPr>
          <p:cNvPicPr>
            <a:picLocks noGrp="1" noChangeAspect="1"/>
          </p:cNvPicPr>
          <p:nvPr>
            <p:ph idx="1"/>
          </p:nvPr>
        </p:nvPicPr>
        <p:blipFill>
          <a:blip r:embed="rId2"/>
          <a:stretch>
            <a:fillRect/>
          </a:stretch>
        </p:blipFill>
        <p:spPr>
          <a:xfrm>
            <a:off x="1355794" y="2005013"/>
            <a:ext cx="6432412" cy="4351338"/>
          </a:xfrm>
        </p:spPr>
      </p:pic>
      <p:sp>
        <p:nvSpPr>
          <p:cNvPr id="4" name="フッター プレースホルダー 3">
            <a:extLst>
              <a:ext uri="{FF2B5EF4-FFF2-40B4-BE49-F238E27FC236}">
                <a16:creationId xmlns:a16="http://schemas.microsoft.com/office/drawing/2014/main" id="{60CB33C2-3D88-174C-A879-0338376F6863}"/>
              </a:ext>
            </a:extLst>
          </p:cNvPr>
          <p:cNvSpPr>
            <a:spLocks noGrp="1"/>
          </p:cNvSpPr>
          <p:nvPr>
            <p:ph type="ftr" sz="quarter" idx="11"/>
          </p:nvPr>
        </p:nvSpPr>
        <p:spPr/>
        <p:txBody>
          <a:bodyPr/>
          <a:lstStyle/>
          <a:p>
            <a:r>
              <a:rPr kumimoji="1" lang="ja-JP" altLang="en-US"/>
              <a:t>卵巣がん体験者の会スマイリー</a:t>
            </a:r>
          </a:p>
        </p:txBody>
      </p:sp>
    </p:spTree>
    <p:extLst>
      <p:ext uri="{BB962C8B-B14F-4D97-AF65-F5344CB8AC3E}">
        <p14:creationId xmlns:p14="http://schemas.microsoft.com/office/powerpoint/2010/main" val="38672294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CD35BD1-253D-864E-AC83-92C556B0BE12}"/>
              </a:ext>
            </a:extLst>
          </p:cNvPr>
          <p:cNvSpPr>
            <a:spLocks noGrp="1"/>
          </p:cNvSpPr>
          <p:nvPr>
            <p:ph type="title"/>
          </p:nvPr>
        </p:nvSpPr>
        <p:spPr/>
        <p:txBody>
          <a:bodyPr/>
          <a:lstStyle/>
          <a:p>
            <a:r>
              <a:rPr kumimoji="1" lang="ja-JP" altLang="en-US"/>
              <a:t>患者会崩壊！</a:t>
            </a:r>
          </a:p>
        </p:txBody>
      </p:sp>
      <p:sp>
        <p:nvSpPr>
          <p:cNvPr id="3" name="コンテンツ プレースホルダー 2">
            <a:extLst>
              <a:ext uri="{FF2B5EF4-FFF2-40B4-BE49-F238E27FC236}">
                <a16:creationId xmlns:a16="http://schemas.microsoft.com/office/drawing/2014/main" id="{785F2090-C9AD-0346-9A12-7CD6E57C9C9A}"/>
              </a:ext>
            </a:extLst>
          </p:cNvPr>
          <p:cNvSpPr>
            <a:spLocks noGrp="1"/>
          </p:cNvSpPr>
          <p:nvPr>
            <p:ph idx="1"/>
          </p:nvPr>
        </p:nvSpPr>
        <p:spPr>
          <a:xfrm>
            <a:off x="628650" y="1825625"/>
            <a:ext cx="8052363" cy="4351338"/>
          </a:xfrm>
        </p:spPr>
        <p:txBody>
          <a:bodyPr/>
          <a:lstStyle/>
          <a:p>
            <a:pPr>
              <a:lnSpc>
                <a:spcPct val="100000"/>
              </a:lnSpc>
            </a:pPr>
            <a:r>
              <a:rPr kumimoji="1" lang="ja-JP" altLang="en-US"/>
              <a:t>私たちは正しい</a:t>
            </a:r>
            <a:endParaRPr kumimoji="1" lang="en-US" altLang="ja-JP" dirty="0"/>
          </a:p>
          <a:p>
            <a:pPr>
              <a:lnSpc>
                <a:spcPct val="100000"/>
              </a:lnSpc>
            </a:pPr>
            <a:r>
              <a:rPr lang="ja-JP" altLang="en-US"/>
              <a:t>署名提出で目標達成？</a:t>
            </a:r>
            <a:endParaRPr lang="en-US" altLang="ja-JP" dirty="0"/>
          </a:p>
          <a:p>
            <a:pPr>
              <a:lnSpc>
                <a:spcPct val="100000"/>
              </a:lnSpc>
            </a:pPr>
            <a:endParaRPr lang="en-US" altLang="ja-JP" dirty="0"/>
          </a:p>
          <a:p>
            <a:pPr>
              <a:lnSpc>
                <a:spcPct val="100000"/>
              </a:lnSpc>
            </a:pPr>
            <a:endParaRPr kumimoji="1" lang="en-US" altLang="ja-JP" dirty="0"/>
          </a:p>
          <a:p>
            <a:pPr>
              <a:lnSpc>
                <a:spcPct val="100000"/>
              </a:lnSpc>
            </a:pPr>
            <a:r>
              <a:rPr kumimoji="1" lang="ja-JP" altLang="en-US"/>
              <a:t>抗がん剤承認がゴール</a:t>
            </a:r>
          </a:p>
        </p:txBody>
      </p:sp>
      <p:sp>
        <p:nvSpPr>
          <p:cNvPr id="4" name="フッター プレースホルダー 3">
            <a:extLst>
              <a:ext uri="{FF2B5EF4-FFF2-40B4-BE49-F238E27FC236}">
                <a16:creationId xmlns:a16="http://schemas.microsoft.com/office/drawing/2014/main" id="{CBFA25AC-7F01-1044-9E67-DFDFFECA783A}"/>
              </a:ext>
            </a:extLst>
          </p:cNvPr>
          <p:cNvSpPr>
            <a:spLocks noGrp="1"/>
          </p:cNvSpPr>
          <p:nvPr>
            <p:ph type="ftr" sz="quarter" idx="11"/>
          </p:nvPr>
        </p:nvSpPr>
        <p:spPr/>
        <p:txBody>
          <a:bodyPr/>
          <a:lstStyle/>
          <a:p>
            <a:r>
              <a:rPr kumimoji="1" lang="ja-JP" altLang="en-US"/>
              <a:t>卵巣がん体験者の会スマイリー</a:t>
            </a:r>
          </a:p>
        </p:txBody>
      </p:sp>
      <p:sp>
        <p:nvSpPr>
          <p:cNvPr id="6" name="上下矢印 5">
            <a:extLst>
              <a:ext uri="{FF2B5EF4-FFF2-40B4-BE49-F238E27FC236}">
                <a16:creationId xmlns:a16="http://schemas.microsoft.com/office/drawing/2014/main" id="{D8945F18-939A-B84A-BAAF-F3D62500B2C8}"/>
              </a:ext>
            </a:extLst>
          </p:cNvPr>
          <p:cNvSpPr/>
          <p:nvPr/>
        </p:nvSpPr>
        <p:spPr>
          <a:xfrm>
            <a:off x="3854370" y="3576577"/>
            <a:ext cx="1226917" cy="1979271"/>
          </a:xfrm>
          <a:prstGeom prst="upDownArrow">
            <a:avLst/>
          </a:prstGeom>
          <a:solidFill>
            <a:srgbClr val="009193"/>
          </a:solidFill>
          <a:ln>
            <a:solidFill>
              <a:srgbClr val="0091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7347396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776A34E-4221-6C45-8CCB-FACB73A4C5BA}"/>
              </a:ext>
            </a:extLst>
          </p:cNvPr>
          <p:cNvSpPr>
            <a:spLocks noGrp="1"/>
          </p:cNvSpPr>
          <p:nvPr>
            <p:ph type="title"/>
          </p:nvPr>
        </p:nvSpPr>
        <p:spPr/>
        <p:txBody>
          <a:bodyPr/>
          <a:lstStyle/>
          <a:p>
            <a:r>
              <a:rPr kumimoji="1" lang="en-US" altLang="ja-JP" dirty="0"/>
              <a:t>Re</a:t>
            </a:r>
            <a:r>
              <a:rPr kumimoji="1" lang="ja-JP" altLang="en-US"/>
              <a:t> </a:t>
            </a:r>
            <a:r>
              <a:rPr kumimoji="1" lang="en-US" altLang="ja-JP" dirty="0"/>
              <a:t>Start!</a:t>
            </a:r>
            <a:r>
              <a:rPr kumimoji="1" lang="ja-JP" altLang="en-US"/>
              <a:t>そして反省</a:t>
            </a:r>
          </a:p>
        </p:txBody>
      </p:sp>
      <p:sp>
        <p:nvSpPr>
          <p:cNvPr id="3" name="コンテンツ プレースホルダー 2">
            <a:extLst>
              <a:ext uri="{FF2B5EF4-FFF2-40B4-BE49-F238E27FC236}">
                <a16:creationId xmlns:a16="http://schemas.microsoft.com/office/drawing/2014/main" id="{77CF160B-A271-4445-863D-66D95E1D4FDC}"/>
              </a:ext>
            </a:extLst>
          </p:cNvPr>
          <p:cNvSpPr>
            <a:spLocks noGrp="1"/>
          </p:cNvSpPr>
          <p:nvPr>
            <p:ph idx="1"/>
          </p:nvPr>
        </p:nvSpPr>
        <p:spPr>
          <a:xfrm>
            <a:off x="628650" y="1825625"/>
            <a:ext cx="8283856" cy="4351338"/>
          </a:xfrm>
        </p:spPr>
        <p:txBody>
          <a:bodyPr/>
          <a:lstStyle/>
          <a:p>
            <a:pPr>
              <a:lnSpc>
                <a:spcPct val="100000"/>
              </a:lnSpc>
            </a:pPr>
            <a:r>
              <a:rPr kumimoji="1" lang="ja-JP" altLang="en-US"/>
              <a:t>ひとり相撲だった</a:t>
            </a:r>
            <a:endParaRPr kumimoji="1" lang="en-US" altLang="ja-JP" dirty="0"/>
          </a:p>
          <a:p>
            <a:pPr>
              <a:lnSpc>
                <a:spcPct val="100000"/>
              </a:lnSpc>
            </a:pPr>
            <a:r>
              <a:rPr lang="ja-JP" altLang="en-US"/>
              <a:t>患者さんにできること</a:t>
            </a:r>
            <a:endParaRPr lang="en-US" altLang="ja-JP" dirty="0"/>
          </a:p>
          <a:p>
            <a:pPr>
              <a:lnSpc>
                <a:spcPct val="100000"/>
              </a:lnSpc>
            </a:pPr>
            <a:r>
              <a:rPr lang="ja-JP" altLang="en-US"/>
              <a:t>患者さんの声を聞く</a:t>
            </a:r>
            <a:endParaRPr lang="en-US" altLang="ja-JP" dirty="0"/>
          </a:p>
          <a:p>
            <a:pPr>
              <a:lnSpc>
                <a:spcPct val="100000"/>
              </a:lnSpc>
            </a:pPr>
            <a:r>
              <a:rPr lang="ja-JP" altLang="en-US">
                <a:solidFill>
                  <a:srgbClr val="009193"/>
                </a:solidFill>
              </a:rPr>
              <a:t>私たちの活動のすべては</a:t>
            </a:r>
            <a:br>
              <a:rPr lang="en-US" altLang="ja-JP" dirty="0">
                <a:solidFill>
                  <a:srgbClr val="009193"/>
                </a:solidFill>
              </a:rPr>
            </a:br>
            <a:r>
              <a:rPr lang="ja-JP" altLang="en-US">
                <a:solidFill>
                  <a:srgbClr val="009193"/>
                </a:solidFill>
              </a:rPr>
              <a:t>卵巣がん患者のために！</a:t>
            </a:r>
            <a:endParaRPr lang="en-US" altLang="ja-JP" dirty="0">
              <a:solidFill>
                <a:srgbClr val="009193"/>
              </a:solidFill>
            </a:endParaRPr>
          </a:p>
        </p:txBody>
      </p:sp>
      <p:sp>
        <p:nvSpPr>
          <p:cNvPr id="4" name="フッター プレースホルダー 3">
            <a:extLst>
              <a:ext uri="{FF2B5EF4-FFF2-40B4-BE49-F238E27FC236}">
                <a16:creationId xmlns:a16="http://schemas.microsoft.com/office/drawing/2014/main" id="{A3CC0631-CE23-634B-ABA5-0F425186652C}"/>
              </a:ext>
            </a:extLst>
          </p:cNvPr>
          <p:cNvSpPr>
            <a:spLocks noGrp="1"/>
          </p:cNvSpPr>
          <p:nvPr>
            <p:ph type="ftr" sz="quarter" idx="11"/>
          </p:nvPr>
        </p:nvSpPr>
        <p:spPr/>
        <p:txBody>
          <a:bodyPr/>
          <a:lstStyle/>
          <a:p>
            <a:r>
              <a:rPr kumimoji="1" lang="ja-JP" altLang="en-US"/>
              <a:t>卵巣がん体験者の会スマイリー</a:t>
            </a:r>
          </a:p>
        </p:txBody>
      </p:sp>
    </p:spTree>
    <p:extLst>
      <p:ext uri="{BB962C8B-B14F-4D97-AF65-F5344CB8AC3E}">
        <p14:creationId xmlns:p14="http://schemas.microsoft.com/office/powerpoint/2010/main" val="2262882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7492DFE-0A9D-0647-B96C-67D26DB81991}"/>
              </a:ext>
            </a:extLst>
          </p:cNvPr>
          <p:cNvSpPr>
            <a:spLocks noGrp="1"/>
          </p:cNvSpPr>
          <p:nvPr>
            <p:ph type="title"/>
          </p:nvPr>
        </p:nvSpPr>
        <p:spPr/>
        <p:txBody>
          <a:bodyPr/>
          <a:lstStyle/>
          <a:p>
            <a:r>
              <a:rPr lang="ja-JP" altLang="en-US"/>
              <a:t>抗がん剤の承認</a:t>
            </a:r>
            <a:r>
              <a:rPr kumimoji="1" lang="ja-JP" altLang="en-US"/>
              <a:t>問題</a:t>
            </a:r>
          </a:p>
        </p:txBody>
      </p:sp>
      <p:sp>
        <p:nvSpPr>
          <p:cNvPr id="3" name="コンテンツ プレースホルダー 2">
            <a:extLst>
              <a:ext uri="{FF2B5EF4-FFF2-40B4-BE49-F238E27FC236}">
                <a16:creationId xmlns:a16="http://schemas.microsoft.com/office/drawing/2014/main" id="{8E459B6C-63C0-4142-A55A-98107C7A98A6}"/>
              </a:ext>
            </a:extLst>
          </p:cNvPr>
          <p:cNvSpPr>
            <a:spLocks noGrp="1"/>
          </p:cNvSpPr>
          <p:nvPr>
            <p:ph idx="1"/>
          </p:nvPr>
        </p:nvSpPr>
        <p:spPr>
          <a:xfrm>
            <a:off x="628650" y="1825625"/>
            <a:ext cx="7982915" cy="4351338"/>
          </a:xfrm>
        </p:spPr>
        <p:txBody>
          <a:bodyPr/>
          <a:lstStyle/>
          <a:p>
            <a:pPr>
              <a:lnSpc>
                <a:spcPct val="100000"/>
              </a:lnSpc>
            </a:pPr>
            <a:r>
              <a:rPr kumimoji="1" lang="ja-JP" altLang="en-US"/>
              <a:t>薬の審査官が少ない</a:t>
            </a:r>
            <a:endParaRPr kumimoji="1" lang="en-US" altLang="ja-JP" dirty="0"/>
          </a:p>
          <a:p>
            <a:pPr>
              <a:lnSpc>
                <a:spcPct val="100000"/>
              </a:lnSpc>
            </a:pPr>
            <a:r>
              <a:rPr lang="ja-JP" altLang="en-US"/>
              <a:t>承認まで平均</a:t>
            </a:r>
            <a:r>
              <a:rPr lang="en-US" altLang="ja-JP" dirty="0"/>
              <a:t>4</a:t>
            </a:r>
            <a:r>
              <a:rPr lang="ja-JP" altLang="en-US"/>
              <a:t>年かかる</a:t>
            </a:r>
            <a:endParaRPr lang="en-US" altLang="ja-JP" dirty="0"/>
          </a:p>
          <a:p>
            <a:pPr>
              <a:lnSpc>
                <a:spcPct val="100000"/>
              </a:lnSpc>
            </a:pPr>
            <a:r>
              <a:rPr lang="ja-JP" altLang="en-US"/>
              <a:t>儲からない薬は後回し</a:t>
            </a:r>
            <a:endParaRPr lang="en-US" altLang="ja-JP" dirty="0"/>
          </a:p>
          <a:p>
            <a:pPr>
              <a:lnSpc>
                <a:spcPct val="100000"/>
              </a:lnSpc>
            </a:pPr>
            <a:r>
              <a:rPr lang="ja-JP" altLang="en-US">
                <a:solidFill>
                  <a:srgbClr val="009193"/>
                </a:solidFill>
              </a:rPr>
              <a:t>世間が全く知らない！</a:t>
            </a:r>
            <a:endParaRPr lang="en-US" altLang="ja-JP" dirty="0">
              <a:solidFill>
                <a:srgbClr val="009193"/>
              </a:solidFill>
            </a:endParaRPr>
          </a:p>
        </p:txBody>
      </p:sp>
      <p:sp>
        <p:nvSpPr>
          <p:cNvPr id="4" name="フッター プレースホルダー 3">
            <a:extLst>
              <a:ext uri="{FF2B5EF4-FFF2-40B4-BE49-F238E27FC236}">
                <a16:creationId xmlns:a16="http://schemas.microsoft.com/office/drawing/2014/main" id="{83F0B0C4-1694-E24D-A515-12BEDC45935E}"/>
              </a:ext>
            </a:extLst>
          </p:cNvPr>
          <p:cNvSpPr>
            <a:spLocks noGrp="1"/>
          </p:cNvSpPr>
          <p:nvPr>
            <p:ph type="ftr" sz="quarter" idx="11"/>
          </p:nvPr>
        </p:nvSpPr>
        <p:spPr/>
        <p:txBody>
          <a:bodyPr/>
          <a:lstStyle/>
          <a:p>
            <a:r>
              <a:rPr kumimoji="1" lang="ja-JP" altLang="en-US"/>
              <a:t>卵巣がん体験者の会スマイリー</a:t>
            </a:r>
          </a:p>
        </p:txBody>
      </p:sp>
    </p:spTree>
    <p:extLst>
      <p:ext uri="{BB962C8B-B14F-4D97-AF65-F5344CB8AC3E}">
        <p14:creationId xmlns:p14="http://schemas.microsoft.com/office/powerpoint/2010/main" val="17860945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A7248D6-FD4D-8841-A911-39ED029CE392}"/>
              </a:ext>
            </a:extLst>
          </p:cNvPr>
          <p:cNvSpPr>
            <a:spLocks noGrp="1"/>
          </p:cNvSpPr>
          <p:nvPr>
            <p:ph type="title"/>
          </p:nvPr>
        </p:nvSpPr>
        <p:spPr/>
        <p:txBody>
          <a:bodyPr/>
          <a:lstStyle/>
          <a:p>
            <a:r>
              <a:rPr kumimoji="1" lang="ja-JP" altLang="en-US"/>
              <a:t>さらに！</a:t>
            </a:r>
          </a:p>
        </p:txBody>
      </p:sp>
      <p:sp>
        <p:nvSpPr>
          <p:cNvPr id="3" name="コンテンツ プレースホルダー 2">
            <a:extLst>
              <a:ext uri="{FF2B5EF4-FFF2-40B4-BE49-F238E27FC236}">
                <a16:creationId xmlns:a16="http://schemas.microsoft.com/office/drawing/2014/main" id="{2BC09861-8763-D840-8C3C-79B9232ADB63}"/>
              </a:ext>
            </a:extLst>
          </p:cNvPr>
          <p:cNvSpPr>
            <a:spLocks noGrp="1"/>
          </p:cNvSpPr>
          <p:nvPr>
            <p:ph idx="1"/>
          </p:nvPr>
        </p:nvSpPr>
        <p:spPr>
          <a:xfrm>
            <a:off x="628650" y="1825625"/>
            <a:ext cx="8202834" cy="4351338"/>
          </a:xfrm>
        </p:spPr>
        <p:txBody>
          <a:bodyPr/>
          <a:lstStyle/>
          <a:p>
            <a:pPr>
              <a:lnSpc>
                <a:spcPct val="100000"/>
              </a:lnSpc>
            </a:pPr>
            <a:r>
              <a:rPr kumimoji="1" lang="ja-JP" altLang="en-US"/>
              <a:t>厚生労働省が医薬品の</a:t>
            </a:r>
            <a:br>
              <a:rPr kumimoji="1" lang="en-US" altLang="ja-JP" dirty="0"/>
            </a:br>
            <a:r>
              <a:rPr kumimoji="1" lang="ja-JP" altLang="en-US"/>
              <a:t>必要性を検討する会議を</a:t>
            </a:r>
            <a:endParaRPr kumimoji="1" lang="en-US" altLang="ja-JP" dirty="0"/>
          </a:p>
          <a:p>
            <a:pPr>
              <a:lnSpc>
                <a:spcPct val="100000"/>
              </a:lnSpc>
            </a:pPr>
            <a:endParaRPr lang="en-US" altLang="ja-JP" dirty="0"/>
          </a:p>
          <a:p>
            <a:pPr>
              <a:lnSpc>
                <a:spcPct val="100000"/>
              </a:lnSpc>
            </a:pPr>
            <a:endParaRPr lang="en-US" altLang="ja-JP" dirty="0"/>
          </a:p>
          <a:p>
            <a:pPr>
              <a:lnSpc>
                <a:spcPct val="100000"/>
              </a:lnSpc>
            </a:pPr>
            <a:r>
              <a:rPr lang="en-US" altLang="ja-JP" dirty="0"/>
              <a:t>2020</a:t>
            </a:r>
            <a:r>
              <a:rPr lang="ja-JP" altLang="en-US"/>
              <a:t>年 </a:t>
            </a:r>
            <a:r>
              <a:rPr lang="en-US" altLang="ja-JP" dirty="0"/>
              <a:t>2 </a:t>
            </a:r>
            <a:r>
              <a:rPr lang="ja-JP" altLang="en-US"/>
              <a:t>月まで</a:t>
            </a:r>
            <a:r>
              <a:rPr lang="en-US" altLang="ja-JP" dirty="0"/>
              <a:t>345 </a:t>
            </a:r>
            <a:r>
              <a:rPr lang="ja-JP" altLang="en-US"/>
              <a:t>品目</a:t>
            </a:r>
            <a:endParaRPr kumimoji="1" lang="ja-JP" altLang="en-US"/>
          </a:p>
        </p:txBody>
      </p:sp>
      <p:sp>
        <p:nvSpPr>
          <p:cNvPr id="4" name="フッター プレースホルダー 3">
            <a:extLst>
              <a:ext uri="{FF2B5EF4-FFF2-40B4-BE49-F238E27FC236}">
                <a16:creationId xmlns:a16="http://schemas.microsoft.com/office/drawing/2014/main" id="{7E7B9FA5-51D9-DF49-9230-FB3C274C8C0A}"/>
              </a:ext>
            </a:extLst>
          </p:cNvPr>
          <p:cNvSpPr>
            <a:spLocks noGrp="1"/>
          </p:cNvSpPr>
          <p:nvPr>
            <p:ph type="ftr" sz="quarter" idx="11"/>
          </p:nvPr>
        </p:nvSpPr>
        <p:spPr/>
        <p:txBody>
          <a:bodyPr/>
          <a:lstStyle/>
          <a:p>
            <a:r>
              <a:rPr kumimoji="1" lang="ja-JP" altLang="en-US"/>
              <a:t>卵巣がん体験者の会スマイリー</a:t>
            </a:r>
          </a:p>
        </p:txBody>
      </p:sp>
      <p:sp>
        <p:nvSpPr>
          <p:cNvPr id="6" name="下矢印 5">
            <a:extLst>
              <a:ext uri="{FF2B5EF4-FFF2-40B4-BE49-F238E27FC236}">
                <a16:creationId xmlns:a16="http://schemas.microsoft.com/office/drawing/2014/main" id="{265A290B-4C20-DD40-9D25-B725CEB9800E}"/>
              </a:ext>
            </a:extLst>
          </p:cNvPr>
          <p:cNvSpPr/>
          <p:nvPr/>
        </p:nvSpPr>
        <p:spPr>
          <a:xfrm>
            <a:off x="3460830" y="3680750"/>
            <a:ext cx="2222340" cy="1655179"/>
          </a:xfrm>
          <a:prstGeom prst="downArrow">
            <a:avLst/>
          </a:prstGeom>
          <a:solidFill>
            <a:srgbClr val="009193"/>
          </a:solidFill>
          <a:ln>
            <a:solidFill>
              <a:srgbClr val="0091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7443479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96A156F-55D3-2746-BBC1-8DB24AE1A445}"/>
              </a:ext>
            </a:extLst>
          </p:cNvPr>
          <p:cNvSpPr>
            <a:spLocks noGrp="1"/>
          </p:cNvSpPr>
          <p:nvPr>
            <p:ph type="title"/>
          </p:nvPr>
        </p:nvSpPr>
        <p:spPr>
          <a:xfrm>
            <a:off x="81023" y="365126"/>
            <a:ext cx="9421792" cy="1325563"/>
          </a:xfrm>
        </p:spPr>
        <p:txBody>
          <a:bodyPr/>
          <a:lstStyle/>
          <a:p>
            <a:r>
              <a:rPr kumimoji="1" lang="ja-JP" altLang="en-US" sz="6000"/>
              <a:t>治療薬が増えてよかった？</a:t>
            </a:r>
          </a:p>
        </p:txBody>
      </p:sp>
      <p:graphicFrame>
        <p:nvGraphicFramePr>
          <p:cNvPr id="6" name="コンテンツ プレースホルダー 5">
            <a:extLst>
              <a:ext uri="{FF2B5EF4-FFF2-40B4-BE49-F238E27FC236}">
                <a16:creationId xmlns:a16="http://schemas.microsoft.com/office/drawing/2014/main" id="{3A4F1095-5BEC-4F47-8672-AF6A52F25FE5}"/>
              </a:ext>
            </a:extLst>
          </p:cNvPr>
          <p:cNvGraphicFramePr>
            <a:graphicFrameLocks noGrp="1"/>
          </p:cNvGraphicFramePr>
          <p:nvPr>
            <p:ph idx="1"/>
            <p:extLst/>
          </p:nvPr>
        </p:nvGraphicFramePr>
        <p:xfrm>
          <a:off x="628650" y="1825625"/>
          <a:ext cx="7886700" cy="3209362"/>
        </p:xfrm>
        <a:graphic>
          <a:graphicData uri="http://schemas.openxmlformats.org/drawingml/2006/chart">
            <c:chart xmlns:c="http://schemas.openxmlformats.org/drawingml/2006/chart" xmlns:r="http://schemas.openxmlformats.org/officeDocument/2006/relationships" r:id="rId2"/>
          </a:graphicData>
        </a:graphic>
      </p:graphicFrame>
      <p:sp>
        <p:nvSpPr>
          <p:cNvPr id="4" name="フッター プレースホルダー 3">
            <a:extLst>
              <a:ext uri="{FF2B5EF4-FFF2-40B4-BE49-F238E27FC236}">
                <a16:creationId xmlns:a16="http://schemas.microsoft.com/office/drawing/2014/main" id="{58AC854D-2DC9-0846-A6A5-BB00F7DEC7B5}"/>
              </a:ext>
            </a:extLst>
          </p:cNvPr>
          <p:cNvSpPr>
            <a:spLocks noGrp="1"/>
          </p:cNvSpPr>
          <p:nvPr>
            <p:ph type="ftr" sz="quarter" idx="11"/>
          </p:nvPr>
        </p:nvSpPr>
        <p:spPr/>
        <p:txBody>
          <a:bodyPr/>
          <a:lstStyle/>
          <a:p>
            <a:r>
              <a:rPr kumimoji="1" lang="ja-JP" altLang="en-US"/>
              <a:t>卵巣がん体験者の会スマイリー</a:t>
            </a:r>
          </a:p>
        </p:txBody>
      </p:sp>
      <p:cxnSp>
        <p:nvCxnSpPr>
          <p:cNvPr id="8" name="直線コネクタ 7">
            <a:extLst>
              <a:ext uri="{FF2B5EF4-FFF2-40B4-BE49-F238E27FC236}">
                <a16:creationId xmlns:a16="http://schemas.microsoft.com/office/drawing/2014/main" id="{E74BA3F0-2327-044B-B043-7B5C0B35A684}"/>
              </a:ext>
            </a:extLst>
          </p:cNvPr>
          <p:cNvCxnSpPr>
            <a:cxnSpLocks/>
          </p:cNvCxnSpPr>
          <p:nvPr/>
        </p:nvCxnSpPr>
        <p:spPr>
          <a:xfrm flipV="1">
            <a:off x="5405377" y="2338086"/>
            <a:ext cx="0" cy="2349661"/>
          </a:xfrm>
          <a:prstGeom prst="line">
            <a:avLst/>
          </a:prstGeom>
          <a:ln w="76200">
            <a:solidFill>
              <a:srgbClr val="009193"/>
            </a:solidFill>
            <a:prstDash val="sysDash"/>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59255A3F-3F5D-4B40-B7F7-16B7E4524EE6}"/>
              </a:ext>
            </a:extLst>
          </p:cNvPr>
          <p:cNvSpPr txBox="1"/>
          <p:nvPr/>
        </p:nvSpPr>
        <p:spPr>
          <a:xfrm>
            <a:off x="173620" y="5034987"/>
            <a:ext cx="8616461" cy="1446550"/>
          </a:xfrm>
          <a:prstGeom prst="rect">
            <a:avLst/>
          </a:prstGeom>
          <a:noFill/>
        </p:spPr>
        <p:txBody>
          <a:bodyPr wrap="none" rtlCol="0">
            <a:spAutoFit/>
          </a:bodyPr>
          <a:lstStyle/>
          <a:p>
            <a:r>
              <a:rPr kumimoji="1" lang="ja-JP" altLang="en-US"/>
              <a:t>出典：</a:t>
            </a:r>
            <a:endParaRPr kumimoji="1" lang="en-US" altLang="ja-JP" dirty="0"/>
          </a:p>
          <a:p>
            <a:r>
              <a:rPr kumimoji="1" lang="ja-JP" altLang="en-US" sz="1400"/>
              <a:t>卵巣がん治療ガイドライン</a:t>
            </a:r>
            <a:r>
              <a:rPr kumimoji="1" lang="en-US" altLang="ja-JP" sz="1400" dirty="0"/>
              <a:t>2004</a:t>
            </a:r>
            <a:r>
              <a:rPr kumimoji="1" lang="ja-JP" altLang="en-US" sz="1400"/>
              <a:t>年版、</a:t>
            </a:r>
            <a:r>
              <a:rPr kumimoji="1" lang="en-US" altLang="ja-JP" sz="1400" dirty="0"/>
              <a:t>2007</a:t>
            </a:r>
            <a:r>
              <a:rPr kumimoji="1" lang="ja-JP" altLang="en-US" sz="1400"/>
              <a:t>年版、</a:t>
            </a:r>
            <a:r>
              <a:rPr kumimoji="1" lang="en-US" altLang="ja-JP" sz="1400" dirty="0"/>
              <a:t>2010</a:t>
            </a:r>
            <a:r>
              <a:rPr kumimoji="1" lang="ja-JP" altLang="en-US" sz="1400"/>
              <a:t>年版、</a:t>
            </a:r>
            <a:r>
              <a:rPr kumimoji="1" lang="en-US" altLang="ja-JP" sz="1400" dirty="0"/>
              <a:t>2015</a:t>
            </a:r>
            <a:r>
              <a:rPr kumimoji="1" lang="ja-JP" altLang="en-US" sz="1400"/>
              <a:t>年版</a:t>
            </a:r>
            <a:endParaRPr kumimoji="1" lang="en-US" altLang="ja-JP" sz="1400" dirty="0"/>
          </a:p>
          <a:p>
            <a:r>
              <a:rPr kumimoji="1" lang="ja-JP" altLang="en-US" sz="1400"/>
              <a:t>卵巣がん・卵管癌・腹膜癌治療ガイドライン</a:t>
            </a:r>
            <a:r>
              <a:rPr kumimoji="1" lang="en-US" altLang="ja-JP" sz="1400" dirty="0"/>
              <a:t>2020</a:t>
            </a:r>
            <a:r>
              <a:rPr kumimoji="1" lang="ja-JP" altLang="en-US" sz="1400"/>
              <a:t>年版</a:t>
            </a:r>
            <a:endParaRPr kumimoji="1" lang="en-US" altLang="ja-JP" sz="1400" dirty="0"/>
          </a:p>
          <a:p>
            <a:r>
              <a:rPr lang="ja-JP" altLang="en-US" sz="1400"/>
              <a:t>国立がん研究センターがん情報サービス「がん登録・統計」（全国がん罹患モニタリング集計（</a:t>
            </a:r>
            <a:r>
              <a:rPr lang="en" altLang="ja-JP" sz="1400" dirty="0"/>
              <a:t>MCIJ</a:t>
            </a:r>
            <a:r>
              <a:rPr lang="ja-JP" altLang="en" sz="1400"/>
              <a:t>））</a:t>
            </a:r>
            <a:endParaRPr lang="en-US" altLang="ja-JP" sz="1400" dirty="0"/>
          </a:p>
          <a:p>
            <a:r>
              <a:rPr lang="ja-JP" altLang="en-US" sz="1400"/>
              <a:t>国立がん研究センターがん情報サービス「がん登録・統計」（全国がん登録）</a:t>
            </a:r>
            <a:endParaRPr lang="en-US" altLang="ja-JP" sz="1400" dirty="0"/>
          </a:p>
          <a:p>
            <a:r>
              <a:rPr lang="ja-JP" altLang="en-US" sz="1400"/>
              <a:t>国立がん研究センターがん情報サービス「がん登録・統計」（人口動態統計）</a:t>
            </a:r>
            <a:endParaRPr kumimoji="1" lang="ja-JP" altLang="en-US" sz="1400"/>
          </a:p>
        </p:txBody>
      </p:sp>
    </p:spTree>
    <p:extLst>
      <p:ext uri="{BB962C8B-B14F-4D97-AF65-F5344CB8AC3E}">
        <p14:creationId xmlns:p14="http://schemas.microsoft.com/office/powerpoint/2010/main" val="34503646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39546E6-E41F-CD4D-9700-C3CC3663319B}"/>
              </a:ext>
            </a:extLst>
          </p:cNvPr>
          <p:cNvSpPr>
            <a:spLocks noGrp="1"/>
          </p:cNvSpPr>
          <p:nvPr>
            <p:ph type="title"/>
          </p:nvPr>
        </p:nvSpPr>
        <p:spPr/>
        <p:txBody>
          <a:bodyPr/>
          <a:lstStyle/>
          <a:p>
            <a:r>
              <a:rPr kumimoji="1" lang="ja-JP" altLang="en-US"/>
              <a:t>そうではなかった</a:t>
            </a:r>
            <a:r>
              <a:rPr kumimoji="1" lang="ja-JP" altLang="en-US" sz="3200"/>
              <a:t>かも</a:t>
            </a:r>
          </a:p>
        </p:txBody>
      </p:sp>
      <p:sp>
        <p:nvSpPr>
          <p:cNvPr id="3" name="コンテンツ プレースホルダー 2">
            <a:extLst>
              <a:ext uri="{FF2B5EF4-FFF2-40B4-BE49-F238E27FC236}">
                <a16:creationId xmlns:a16="http://schemas.microsoft.com/office/drawing/2014/main" id="{219C7F7A-202A-B84D-8EC0-FD29EBEB62F7}"/>
              </a:ext>
            </a:extLst>
          </p:cNvPr>
          <p:cNvSpPr>
            <a:spLocks noGrp="1"/>
          </p:cNvSpPr>
          <p:nvPr>
            <p:ph idx="1"/>
          </p:nvPr>
        </p:nvSpPr>
        <p:spPr>
          <a:xfrm>
            <a:off x="142512" y="1847851"/>
            <a:ext cx="8654247" cy="4351338"/>
          </a:xfrm>
        </p:spPr>
        <p:txBody>
          <a:bodyPr/>
          <a:lstStyle/>
          <a:p>
            <a:pPr>
              <a:lnSpc>
                <a:spcPct val="100000"/>
              </a:lnSpc>
            </a:pPr>
            <a:r>
              <a:rPr kumimoji="1" lang="ja-JP" altLang="en-US"/>
              <a:t>治療薬が増え相談が激増</a:t>
            </a:r>
            <a:endParaRPr kumimoji="1" lang="en-US" altLang="ja-JP" dirty="0"/>
          </a:p>
          <a:p>
            <a:pPr>
              <a:lnSpc>
                <a:spcPct val="100000"/>
              </a:lnSpc>
            </a:pPr>
            <a:r>
              <a:rPr lang="ja-JP" altLang="en-US"/>
              <a:t>治療を決められない無力感</a:t>
            </a:r>
            <a:endParaRPr lang="en-US" altLang="ja-JP" dirty="0"/>
          </a:p>
          <a:p>
            <a:pPr>
              <a:lnSpc>
                <a:spcPct val="100000"/>
              </a:lnSpc>
            </a:pPr>
            <a:r>
              <a:rPr kumimoji="1" lang="ja-JP" altLang="en-US"/>
              <a:t>選択が間違いだった後悔</a:t>
            </a:r>
            <a:endParaRPr kumimoji="1" lang="en-US" altLang="ja-JP" dirty="0"/>
          </a:p>
          <a:p>
            <a:pPr>
              <a:lnSpc>
                <a:spcPct val="100000"/>
              </a:lnSpc>
            </a:pPr>
            <a:r>
              <a:rPr lang="ja-JP" altLang="en-US"/>
              <a:t>もっといい選択があった</a:t>
            </a:r>
            <a:br>
              <a:rPr lang="en-US" altLang="ja-JP" dirty="0"/>
            </a:br>
            <a:r>
              <a:rPr lang="ja-JP" altLang="en-US"/>
              <a:t>という疑念</a:t>
            </a:r>
            <a:endParaRPr kumimoji="1" lang="ja-JP" altLang="en-US"/>
          </a:p>
        </p:txBody>
      </p:sp>
      <p:sp>
        <p:nvSpPr>
          <p:cNvPr id="4" name="フッター プレースホルダー 3">
            <a:extLst>
              <a:ext uri="{FF2B5EF4-FFF2-40B4-BE49-F238E27FC236}">
                <a16:creationId xmlns:a16="http://schemas.microsoft.com/office/drawing/2014/main" id="{EDD8D4C2-23BF-B649-9FAD-7EB03667A1D2}"/>
              </a:ext>
            </a:extLst>
          </p:cNvPr>
          <p:cNvSpPr>
            <a:spLocks noGrp="1"/>
          </p:cNvSpPr>
          <p:nvPr>
            <p:ph type="ftr" sz="quarter" idx="11"/>
          </p:nvPr>
        </p:nvSpPr>
        <p:spPr/>
        <p:txBody>
          <a:bodyPr/>
          <a:lstStyle/>
          <a:p>
            <a:r>
              <a:rPr kumimoji="1" lang="ja-JP" altLang="en-US"/>
              <a:t>卵巣がん体験者の会スマイリー</a:t>
            </a:r>
          </a:p>
        </p:txBody>
      </p:sp>
    </p:spTree>
    <p:extLst>
      <p:ext uri="{BB962C8B-B14F-4D97-AF65-F5344CB8AC3E}">
        <p14:creationId xmlns:p14="http://schemas.microsoft.com/office/powerpoint/2010/main" val="32932443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62017AE-BAC9-B646-B5B1-6995208E09D1}"/>
              </a:ext>
            </a:extLst>
          </p:cNvPr>
          <p:cNvSpPr>
            <a:spLocks noGrp="1"/>
          </p:cNvSpPr>
          <p:nvPr>
            <p:ph type="title"/>
          </p:nvPr>
        </p:nvSpPr>
        <p:spPr/>
        <p:txBody>
          <a:bodyPr/>
          <a:lstStyle/>
          <a:p>
            <a:r>
              <a:rPr kumimoji="1" lang="ja-JP" altLang="en-US"/>
              <a:t>私の間違い</a:t>
            </a:r>
          </a:p>
        </p:txBody>
      </p:sp>
      <p:sp>
        <p:nvSpPr>
          <p:cNvPr id="3" name="コンテンツ プレースホルダー 2">
            <a:extLst>
              <a:ext uri="{FF2B5EF4-FFF2-40B4-BE49-F238E27FC236}">
                <a16:creationId xmlns:a16="http://schemas.microsoft.com/office/drawing/2014/main" id="{6866AB86-C5C7-944C-86AB-ACC5D3B26D64}"/>
              </a:ext>
            </a:extLst>
          </p:cNvPr>
          <p:cNvSpPr>
            <a:spLocks noGrp="1"/>
          </p:cNvSpPr>
          <p:nvPr>
            <p:ph idx="1"/>
          </p:nvPr>
        </p:nvSpPr>
        <p:spPr/>
        <p:txBody>
          <a:bodyPr/>
          <a:lstStyle/>
          <a:p>
            <a:pPr marL="0" indent="0">
              <a:buNone/>
            </a:pPr>
            <a:r>
              <a:rPr kumimoji="1" lang="ja-JP" altLang="en-US"/>
              <a:t>薬が承認されるだけでは</a:t>
            </a:r>
            <a:br>
              <a:rPr kumimoji="1" lang="en-US" altLang="ja-JP" dirty="0"/>
            </a:br>
            <a:r>
              <a:rPr kumimoji="1" lang="ja-JP" altLang="en-US"/>
              <a:t>患者さんが幸せになる</a:t>
            </a:r>
            <a:br>
              <a:rPr kumimoji="1" lang="en-US" altLang="ja-JP" dirty="0"/>
            </a:br>
            <a:r>
              <a:rPr kumimoji="1" lang="ja-JP" altLang="en-US"/>
              <a:t>わけではなかった</a:t>
            </a:r>
          </a:p>
        </p:txBody>
      </p:sp>
      <p:sp>
        <p:nvSpPr>
          <p:cNvPr id="4" name="フッター プレースホルダー 3">
            <a:extLst>
              <a:ext uri="{FF2B5EF4-FFF2-40B4-BE49-F238E27FC236}">
                <a16:creationId xmlns:a16="http://schemas.microsoft.com/office/drawing/2014/main" id="{527F3D66-4DC0-1741-B368-0C6CF9E079B5}"/>
              </a:ext>
            </a:extLst>
          </p:cNvPr>
          <p:cNvSpPr>
            <a:spLocks noGrp="1"/>
          </p:cNvSpPr>
          <p:nvPr>
            <p:ph type="ftr" sz="quarter" idx="11"/>
          </p:nvPr>
        </p:nvSpPr>
        <p:spPr/>
        <p:txBody>
          <a:bodyPr/>
          <a:lstStyle/>
          <a:p>
            <a:r>
              <a:rPr kumimoji="1" lang="ja-JP" altLang="en-US"/>
              <a:t>卵巣がん体験者の会スマイリー</a:t>
            </a:r>
          </a:p>
        </p:txBody>
      </p:sp>
    </p:spTree>
    <p:extLst>
      <p:ext uri="{BB962C8B-B14F-4D97-AF65-F5344CB8AC3E}">
        <p14:creationId xmlns:p14="http://schemas.microsoft.com/office/powerpoint/2010/main" val="15532623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195E0DF-2014-E147-B0EA-443A9313F987}"/>
              </a:ext>
            </a:extLst>
          </p:cNvPr>
          <p:cNvSpPr>
            <a:spLocks noGrp="1"/>
          </p:cNvSpPr>
          <p:nvPr>
            <p:ph type="title"/>
          </p:nvPr>
        </p:nvSpPr>
        <p:spPr>
          <a:xfrm>
            <a:off x="374573" y="365126"/>
            <a:ext cx="8648241" cy="1325563"/>
          </a:xfrm>
        </p:spPr>
        <p:txBody>
          <a:bodyPr/>
          <a:lstStyle/>
          <a:p>
            <a:pPr algn="r"/>
            <a:r>
              <a:rPr kumimoji="1" lang="ja-JP" altLang="en-US"/>
              <a:t>スマイリーの相談件数</a:t>
            </a:r>
            <a:br>
              <a:rPr kumimoji="1" lang="en-US" altLang="ja-JP" dirty="0"/>
            </a:br>
            <a:r>
              <a:rPr kumimoji="1" lang="en-US" altLang="ja-JP" sz="4800" dirty="0"/>
              <a:t>2021.08</a:t>
            </a:r>
            <a:r>
              <a:rPr kumimoji="1" lang="ja-JP" altLang="en-US" sz="4800"/>
              <a:t>月末までで</a:t>
            </a:r>
            <a:r>
              <a:rPr kumimoji="1" lang="en-US" altLang="ja-JP" sz="4800" dirty="0"/>
              <a:t>7853</a:t>
            </a:r>
            <a:r>
              <a:rPr kumimoji="1" lang="ja-JP" altLang="en-US" sz="4800"/>
              <a:t>件</a:t>
            </a:r>
          </a:p>
        </p:txBody>
      </p:sp>
      <p:sp>
        <p:nvSpPr>
          <p:cNvPr id="4" name="フッター プレースホルダー 3">
            <a:extLst>
              <a:ext uri="{FF2B5EF4-FFF2-40B4-BE49-F238E27FC236}">
                <a16:creationId xmlns:a16="http://schemas.microsoft.com/office/drawing/2014/main" id="{2F9FD4E3-6FF8-2D48-A731-C1BF5C6F5BF4}"/>
              </a:ext>
            </a:extLst>
          </p:cNvPr>
          <p:cNvSpPr>
            <a:spLocks noGrp="1"/>
          </p:cNvSpPr>
          <p:nvPr>
            <p:ph type="ftr" sz="quarter" idx="11"/>
          </p:nvPr>
        </p:nvSpPr>
        <p:spPr/>
        <p:txBody>
          <a:bodyPr/>
          <a:lstStyle/>
          <a:p>
            <a:r>
              <a:rPr kumimoji="1" lang="ja-JP" altLang="en-US"/>
              <a:t>卵巣がん体験者の会スマイリー</a:t>
            </a:r>
          </a:p>
        </p:txBody>
      </p:sp>
      <p:sp>
        <p:nvSpPr>
          <p:cNvPr id="19" name="テキスト ボックス 18">
            <a:extLst>
              <a:ext uri="{FF2B5EF4-FFF2-40B4-BE49-F238E27FC236}">
                <a16:creationId xmlns:a16="http://schemas.microsoft.com/office/drawing/2014/main" id="{2F5085D9-0CD9-CD44-8C89-62676B597D6F}"/>
              </a:ext>
            </a:extLst>
          </p:cNvPr>
          <p:cNvSpPr txBox="1"/>
          <p:nvPr/>
        </p:nvSpPr>
        <p:spPr>
          <a:xfrm>
            <a:off x="2331968" y="5956241"/>
            <a:ext cx="6812032" cy="400110"/>
          </a:xfrm>
          <a:prstGeom prst="rect">
            <a:avLst/>
          </a:prstGeom>
          <a:noFill/>
        </p:spPr>
        <p:txBody>
          <a:bodyPr wrap="square" rtlCol="0">
            <a:spAutoFit/>
          </a:bodyPr>
          <a:lstStyle/>
          <a:p>
            <a:r>
              <a:rPr lang="ja-JP" altLang="ja-JP" sz="1000"/>
              <a:t>卵巣がん体験者の会スマイリー相談記録データベースより</a:t>
            </a:r>
            <a:r>
              <a:rPr lang="ja-JP" altLang="en-US" sz="1000"/>
              <a:t>（患者と家族と遺族のみの合計）</a:t>
            </a:r>
            <a:endParaRPr lang="en-US" altLang="ja-JP" sz="1000" dirty="0"/>
          </a:p>
          <a:p>
            <a:r>
              <a:rPr lang="ja-JP" altLang="ja-JP" sz="1000"/>
              <a:t>※</a:t>
            </a:r>
            <a:r>
              <a:rPr lang="en-US" altLang="ja-JP" sz="1000" dirty="0"/>
              <a:t>2006</a:t>
            </a:r>
            <a:r>
              <a:rPr lang="ja-JP" altLang="ja-JP" sz="1000"/>
              <a:t>年は</a:t>
            </a:r>
            <a:r>
              <a:rPr lang="en-US" altLang="ja-JP" sz="1000" dirty="0"/>
              <a:t>9</a:t>
            </a:r>
            <a:r>
              <a:rPr lang="ja-JP" altLang="ja-JP" sz="1000"/>
              <a:t>月</a:t>
            </a:r>
            <a:r>
              <a:rPr lang="en-US" altLang="ja-JP" sz="1000" dirty="0"/>
              <a:t>1</a:t>
            </a:r>
            <a:r>
              <a:rPr lang="ja-JP" altLang="ja-JP" sz="1000"/>
              <a:t>日〜</a:t>
            </a:r>
            <a:r>
              <a:rPr lang="en-US" altLang="ja-JP" sz="1000" dirty="0"/>
              <a:t>12</a:t>
            </a:r>
            <a:r>
              <a:rPr lang="ja-JP" altLang="ja-JP" sz="1000"/>
              <a:t>月</a:t>
            </a:r>
            <a:r>
              <a:rPr lang="en-US" altLang="ja-JP" sz="1000" dirty="0"/>
              <a:t>31</a:t>
            </a:r>
            <a:r>
              <a:rPr lang="ja-JP" altLang="ja-JP" sz="1000"/>
              <a:t>日まで、</a:t>
            </a:r>
            <a:r>
              <a:rPr lang="en-US" altLang="ja-JP" sz="1000" dirty="0"/>
              <a:t>2021</a:t>
            </a:r>
            <a:r>
              <a:rPr lang="ja-JP" altLang="ja-JP" sz="1000"/>
              <a:t>年は</a:t>
            </a:r>
            <a:r>
              <a:rPr lang="en-US" altLang="ja-JP" sz="1000" dirty="0"/>
              <a:t>1</a:t>
            </a:r>
            <a:r>
              <a:rPr lang="ja-JP" altLang="ja-JP" sz="1000"/>
              <a:t>月</a:t>
            </a:r>
            <a:r>
              <a:rPr lang="en-US" altLang="ja-JP" sz="1000" dirty="0"/>
              <a:t>1</a:t>
            </a:r>
            <a:r>
              <a:rPr lang="ja-JP" altLang="ja-JP" sz="1000"/>
              <a:t>日から</a:t>
            </a:r>
            <a:r>
              <a:rPr lang="en-US" altLang="ja-JP" sz="1000" dirty="0"/>
              <a:t>8</a:t>
            </a:r>
            <a:r>
              <a:rPr lang="ja-JP" altLang="ja-JP" sz="1000"/>
              <a:t>月</a:t>
            </a:r>
            <a:r>
              <a:rPr lang="en-US" altLang="ja-JP" sz="1000" dirty="0"/>
              <a:t>31</a:t>
            </a:r>
            <a:r>
              <a:rPr lang="ja-JP" altLang="ja-JP" sz="1000"/>
              <a:t>日まで</a:t>
            </a:r>
            <a:r>
              <a:rPr lang="en-US" altLang="ja-JP" sz="1000" dirty="0"/>
              <a:t>※</a:t>
            </a:r>
            <a:r>
              <a:rPr lang="ja-JP" altLang="ja-JP" sz="1000"/>
              <a:t>おしゃべり会での相談はカウントしていない。</a:t>
            </a:r>
          </a:p>
        </p:txBody>
      </p:sp>
      <p:graphicFrame>
        <p:nvGraphicFramePr>
          <p:cNvPr id="3" name="グラフ 2">
            <a:extLst>
              <a:ext uri="{FF2B5EF4-FFF2-40B4-BE49-F238E27FC236}">
                <a16:creationId xmlns:a16="http://schemas.microsoft.com/office/drawing/2014/main" id="{5D072C8A-00AA-2C4B-8B4F-DE691DEB6098}"/>
              </a:ext>
            </a:extLst>
          </p:cNvPr>
          <p:cNvGraphicFramePr/>
          <p:nvPr>
            <p:extLst/>
          </p:nvPr>
        </p:nvGraphicFramePr>
        <p:xfrm>
          <a:off x="374573" y="1791465"/>
          <a:ext cx="8416887" cy="4064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566111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1AC87F9-DE38-4A47-8373-DF5A3BF473A5}"/>
              </a:ext>
            </a:extLst>
          </p:cNvPr>
          <p:cNvSpPr>
            <a:spLocks noGrp="1"/>
          </p:cNvSpPr>
          <p:nvPr>
            <p:ph type="title"/>
          </p:nvPr>
        </p:nvSpPr>
        <p:spPr/>
        <p:txBody>
          <a:bodyPr/>
          <a:lstStyle/>
          <a:p>
            <a:r>
              <a:rPr kumimoji="1" lang="en-US" altLang="ja-JP" dirty="0"/>
              <a:t>8</a:t>
            </a:r>
            <a:r>
              <a:rPr kumimoji="1" lang="ja-JP" altLang="en-US"/>
              <a:t>月末までで</a:t>
            </a:r>
            <a:r>
              <a:rPr kumimoji="1" lang="en-US" altLang="ja-JP" dirty="0"/>
              <a:t>665</a:t>
            </a:r>
            <a:r>
              <a:rPr kumimoji="1" lang="ja-JP" altLang="en-US"/>
              <a:t>件</a:t>
            </a:r>
          </a:p>
        </p:txBody>
      </p:sp>
      <p:pic>
        <p:nvPicPr>
          <p:cNvPr id="7" name="コンテンツ プレースホルダー 6">
            <a:extLst>
              <a:ext uri="{FF2B5EF4-FFF2-40B4-BE49-F238E27FC236}">
                <a16:creationId xmlns:a16="http://schemas.microsoft.com/office/drawing/2014/main" id="{5775F18A-6ECC-BE42-815A-2DB5D629DBED}"/>
              </a:ext>
            </a:extLst>
          </p:cNvPr>
          <p:cNvPicPr>
            <a:picLocks noGrp="1" noChangeAspect="1"/>
          </p:cNvPicPr>
          <p:nvPr>
            <p:ph idx="1"/>
          </p:nvPr>
        </p:nvPicPr>
        <p:blipFill>
          <a:blip r:embed="rId2"/>
          <a:stretch>
            <a:fillRect/>
          </a:stretch>
        </p:blipFill>
        <p:spPr>
          <a:xfrm>
            <a:off x="628650" y="1831047"/>
            <a:ext cx="7886700" cy="4340493"/>
          </a:xfrm>
        </p:spPr>
      </p:pic>
      <p:sp>
        <p:nvSpPr>
          <p:cNvPr id="4" name="フッター プレースホルダー 3">
            <a:extLst>
              <a:ext uri="{FF2B5EF4-FFF2-40B4-BE49-F238E27FC236}">
                <a16:creationId xmlns:a16="http://schemas.microsoft.com/office/drawing/2014/main" id="{A2257A70-8EEF-4C40-873E-13E5B8EAF1BA}"/>
              </a:ext>
            </a:extLst>
          </p:cNvPr>
          <p:cNvSpPr>
            <a:spLocks noGrp="1"/>
          </p:cNvSpPr>
          <p:nvPr>
            <p:ph type="ftr" sz="quarter" idx="11"/>
          </p:nvPr>
        </p:nvSpPr>
        <p:spPr/>
        <p:txBody>
          <a:bodyPr/>
          <a:lstStyle/>
          <a:p>
            <a:r>
              <a:rPr kumimoji="1" lang="ja-JP" altLang="en-US"/>
              <a:t>卵巣がん体験者の会スマイリー</a:t>
            </a:r>
          </a:p>
        </p:txBody>
      </p:sp>
    </p:spTree>
    <p:extLst>
      <p:ext uri="{BB962C8B-B14F-4D97-AF65-F5344CB8AC3E}">
        <p14:creationId xmlns:p14="http://schemas.microsoft.com/office/powerpoint/2010/main" val="34297569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408A6D3-2617-B041-B5EF-8D9EC00D4624}"/>
              </a:ext>
            </a:extLst>
          </p:cNvPr>
          <p:cNvSpPr>
            <a:spLocks noGrp="1"/>
          </p:cNvSpPr>
          <p:nvPr>
            <p:ph type="title"/>
          </p:nvPr>
        </p:nvSpPr>
        <p:spPr/>
        <p:txBody>
          <a:bodyPr anchor="ctr"/>
          <a:lstStyle/>
          <a:p>
            <a:r>
              <a:rPr kumimoji="1" lang="ja-JP" altLang="en-US">
                <a:solidFill>
                  <a:schemeClr val="bg1"/>
                </a:solidFill>
              </a:rPr>
              <a:t>卵</a:t>
            </a:r>
            <a:r>
              <a:rPr kumimoji="1" lang="ja-JP" altLang="en-US"/>
              <a:t>巣がんとは</a:t>
            </a:r>
          </a:p>
        </p:txBody>
      </p:sp>
      <p:sp>
        <p:nvSpPr>
          <p:cNvPr id="3" name="コンテンツ プレースホルダー 2">
            <a:extLst>
              <a:ext uri="{FF2B5EF4-FFF2-40B4-BE49-F238E27FC236}">
                <a16:creationId xmlns:a16="http://schemas.microsoft.com/office/drawing/2014/main" id="{F7548C3F-50A2-C44C-8A1A-1114B872EBAC}"/>
              </a:ext>
            </a:extLst>
          </p:cNvPr>
          <p:cNvSpPr>
            <a:spLocks noGrp="1"/>
          </p:cNvSpPr>
          <p:nvPr>
            <p:ph idx="1"/>
          </p:nvPr>
        </p:nvSpPr>
        <p:spPr>
          <a:xfrm>
            <a:off x="628649" y="1825625"/>
            <a:ext cx="8063937" cy="4351338"/>
          </a:xfrm>
        </p:spPr>
        <p:txBody>
          <a:bodyPr>
            <a:normAutofit/>
          </a:bodyPr>
          <a:lstStyle/>
          <a:p>
            <a:r>
              <a:rPr kumimoji="1" lang="en-US" altLang="ja-JP" sz="5400" dirty="0"/>
              <a:t>2018</a:t>
            </a:r>
            <a:r>
              <a:rPr kumimoji="1" lang="ja-JP" altLang="en-US" sz="5400"/>
              <a:t>年に</a:t>
            </a:r>
            <a:r>
              <a:rPr kumimoji="1" lang="en-US" altLang="ja-JP" sz="5400" dirty="0"/>
              <a:t>13049</a:t>
            </a:r>
            <a:r>
              <a:rPr kumimoji="1" lang="ja-JP" altLang="en-US" sz="5400"/>
              <a:t>人が罹患</a:t>
            </a:r>
            <a:endParaRPr kumimoji="1" lang="en-US" altLang="ja-JP" sz="5400" dirty="0"/>
          </a:p>
          <a:p>
            <a:r>
              <a:rPr lang="en-US" altLang="ja-JP" sz="5400" dirty="0"/>
              <a:t>2019</a:t>
            </a:r>
            <a:r>
              <a:rPr lang="ja-JP" altLang="en-US" sz="5400"/>
              <a:t>年に</a:t>
            </a:r>
            <a:r>
              <a:rPr lang="en-US" altLang="ja-JP" sz="5400" dirty="0"/>
              <a:t>4733</a:t>
            </a:r>
            <a:r>
              <a:rPr lang="ja-JP" altLang="en-US" sz="5400"/>
              <a:t>人が死亡</a:t>
            </a:r>
            <a:endParaRPr lang="en-US" altLang="ja-JP" sz="5400" dirty="0"/>
          </a:p>
        </p:txBody>
      </p:sp>
      <p:sp>
        <p:nvSpPr>
          <p:cNvPr id="4" name="フッター プレースホルダー 3">
            <a:extLst>
              <a:ext uri="{FF2B5EF4-FFF2-40B4-BE49-F238E27FC236}">
                <a16:creationId xmlns:a16="http://schemas.microsoft.com/office/drawing/2014/main" id="{C17D67D6-31BA-344E-8E8B-08EE9AFEE60E}"/>
              </a:ext>
            </a:extLst>
          </p:cNvPr>
          <p:cNvSpPr>
            <a:spLocks noGrp="1"/>
          </p:cNvSpPr>
          <p:nvPr>
            <p:ph type="ftr" sz="quarter" idx="11"/>
          </p:nvPr>
        </p:nvSpPr>
        <p:spPr/>
        <p:txBody>
          <a:bodyPr/>
          <a:lstStyle/>
          <a:p>
            <a:r>
              <a:rPr kumimoji="1" lang="ja-JP" altLang="en-US"/>
              <a:t>卵巣がん体験者の会スマイリー</a:t>
            </a:r>
          </a:p>
        </p:txBody>
      </p:sp>
      <p:sp>
        <p:nvSpPr>
          <p:cNvPr id="6" name="テキスト ボックス 5">
            <a:extLst>
              <a:ext uri="{FF2B5EF4-FFF2-40B4-BE49-F238E27FC236}">
                <a16:creationId xmlns:a16="http://schemas.microsoft.com/office/drawing/2014/main" id="{3F67C55F-A7EC-CC43-8B3E-FD0C7E7040F5}"/>
              </a:ext>
            </a:extLst>
          </p:cNvPr>
          <p:cNvSpPr txBox="1"/>
          <p:nvPr/>
        </p:nvSpPr>
        <p:spPr>
          <a:xfrm>
            <a:off x="717266" y="5530632"/>
            <a:ext cx="7886701" cy="646331"/>
          </a:xfrm>
          <a:prstGeom prst="rect">
            <a:avLst/>
          </a:prstGeom>
          <a:noFill/>
        </p:spPr>
        <p:txBody>
          <a:bodyPr wrap="square" rtlCol="0">
            <a:spAutoFit/>
          </a:bodyPr>
          <a:lstStyle/>
          <a:p>
            <a:r>
              <a:rPr lang="ja-JP" altLang="en-US"/>
              <a:t>参考：最新がん統計：</a:t>
            </a:r>
            <a:r>
              <a:rPr lang="en-US" altLang="ja-JP" dirty="0"/>
              <a:t>[</a:t>
            </a:r>
            <a:r>
              <a:rPr lang="ja-JP" altLang="en-US"/>
              <a:t>国立がん研究センター がん登録・統計］</a:t>
            </a:r>
            <a:endParaRPr lang="en-US" altLang="ja-JP" dirty="0"/>
          </a:p>
          <a:p>
            <a:r>
              <a:rPr lang="en-US" altLang="ja-JP" dirty="0">
                <a:hlinkClick r:id="rId2"/>
              </a:rPr>
              <a:t>https://</a:t>
            </a:r>
            <a:r>
              <a:rPr lang="en-US" altLang="ja-JP" dirty="0" err="1">
                <a:hlinkClick r:id="rId2"/>
              </a:rPr>
              <a:t>ganjoho.jp</a:t>
            </a:r>
            <a:r>
              <a:rPr lang="en-US" altLang="ja-JP" dirty="0">
                <a:hlinkClick r:id="rId2"/>
              </a:rPr>
              <a:t>/</a:t>
            </a:r>
            <a:r>
              <a:rPr lang="en-US" altLang="ja-JP" dirty="0" err="1">
                <a:hlinkClick r:id="rId2"/>
              </a:rPr>
              <a:t>reg_stat</a:t>
            </a:r>
            <a:r>
              <a:rPr lang="en-US" altLang="ja-JP" dirty="0">
                <a:hlinkClick r:id="rId2"/>
              </a:rPr>
              <a:t>/statistics/stat/</a:t>
            </a:r>
            <a:r>
              <a:rPr lang="en-US" altLang="ja-JP" dirty="0" err="1">
                <a:hlinkClick r:id="rId2"/>
              </a:rPr>
              <a:t>summary.html</a:t>
            </a:r>
            <a:endParaRPr lang="en-US" altLang="ja-JP" dirty="0"/>
          </a:p>
        </p:txBody>
      </p:sp>
    </p:spTree>
    <p:extLst>
      <p:ext uri="{BB962C8B-B14F-4D97-AF65-F5344CB8AC3E}">
        <p14:creationId xmlns:p14="http://schemas.microsoft.com/office/powerpoint/2010/main" val="31959892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611"/>
        <p:cNvGrpSpPr/>
        <p:nvPr/>
      </p:nvGrpSpPr>
      <p:grpSpPr>
        <a:xfrm>
          <a:off x="0" y="0"/>
          <a:ext cx="0" cy="0"/>
          <a:chOff x="0" y="0"/>
          <a:chExt cx="0" cy="0"/>
        </a:xfrm>
      </p:grpSpPr>
      <p:sp>
        <p:nvSpPr>
          <p:cNvPr id="612" name="Google Shape;612;p53"/>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6600"/>
              <a:buFont typeface="Calibri"/>
              <a:buNone/>
            </a:pPr>
            <a:r>
              <a:rPr lang="ja-JP"/>
              <a:t>相談で多いもの</a:t>
            </a:r>
            <a:endParaRPr/>
          </a:p>
        </p:txBody>
      </p:sp>
      <p:graphicFrame>
        <p:nvGraphicFramePr>
          <p:cNvPr id="613" name="Google Shape;613;p53"/>
          <p:cNvGraphicFramePr/>
          <p:nvPr>
            <p:extLst/>
          </p:nvPr>
        </p:nvGraphicFramePr>
        <p:xfrm>
          <a:off x="536713" y="1825625"/>
          <a:ext cx="8050675" cy="4469970"/>
        </p:xfrm>
        <a:graphic>
          <a:graphicData uri="http://schemas.openxmlformats.org/drawingml/2006/table">
            <a:tbl>
              <a:tblPr firstRow="1" bandRow="1">
                <a:noFill/>
              </a:tblPr>
              <a:tblGrid>
                <a:gridCol w="2763475">
                  <a:extLst>
                    <a:ext uri="{9D8B030D-6E8A-4147-A177-3AD203B41FA5}">
                      <a16:colId xmlns:a16="http://schemas.microsoft.com/office/drawing/2014/main" val="20000"/>
                    </a:ext>
                  </a:extLst>
                </a:gridCol>
                <a:gridCol w="2643600">
                  <a:extLst>
                    <a:ext uri="{9D8B030D-6E8A-4147-A177-3AD203B41FA5}">
                      <a16:colId xmlns:a16="http://schemas.microsoft.com/office/drawing/2014/main" val="20001"/>
                    </a:ext>
                  </a:extLst>
                </a:gridCol>
                <a:gridCol w="2643600">
                  <a:extLst>
                    <a:ext uri="{9D8B030D-6E8A-4147-A177-3AD203B41FA5}">
                      <a16:colId xmlns:a16="http://schemas.microsoft.com/office/drawing/2014/main" val="20002"/>
                    </a:ext>
                  </a:extLst>
                </a:gridCol>
              </a:tblGrid>
              <a:tr h="729400">
                <a:tc>
                  <a:txBody>
                    <a:bodyPr/>
                    <a:lstStyle/>
                    <a:p>
                      <a:pPr marL="0" marR="0" lvl="0" indent="0" algn="ctr" rtl="0">
                        <a:spcBef>
                          <a:spcPts val="0"/>
                        </a:spcBef>
                        <a:spcAft>
                          <a:spcPts val="0"/>
                        </a:spcAft>
                        <a:buNone/>
                      </a:pPr>
                      <a:r>
                        <a:rPr lang="ja-JP" sz="4800" b="0">
                          <a:solidFill>
                            <a:schemeClr val="bg1"/>
                          </a:solidFill>
                        </a:rPr>
                        <a:t>患者</a:t>
                      </a:r>
                      <a:endParaRPr dirty="0">
                        <a:solidFill>
                          <a:schemeClr val="bg1"/>
                        </a:solidFill>
                      </a:endParaRPr>
                    </a:p>
                  </a:txBody>
                  <a:tcPr marL="91450" marR="91450" marT="45725" marB="45725" anchor="ctr">
                    <a:solidFill>
                      <a:srgbClr val="009193"/>
                    </a:solidFill>
                  </a:tcPr>
                </a:tc>
                <a:tc>
                  <a:txBody>
                    <a:bodyPr/>
                    <a:lstStyle/>
                    <a:p>
                      <a:pPr marL="0" marR="0" lvl="0" indent="0" algn="ctr" rtl="0">
                        <a:spcBef>
                          <a:spcPts val="0"/>
                        </a:spcBef>
                        <a:spcAft>
                          <a:spcPts val="0"/>
                        </a:spcAft>
                        <a:buNone/>
                      </a:pPr>
                      <a:r>
                        <a:rPr lang="ja-JP" sz="4800" b="0">
                          <a:solidFill>
                            <a:schemeClr val="bg1"/>
                          </a:solidFill>
                        </a:rPr>
                        <a:t>家族</a:t>
                      </a:r>
                      <a:endParaRPr dirty="0">
                        <a:solidFill>
                          <a:schemeClr val="bg1"/>
                        </a:solidFill>
                      </a:endParaRPr>
                    </a:p>
                  </a:txBody>
                  <a:tcPr marL="91450" marR="91450" marT="45725" marB="45725" anchor="ctr">
                    <a:solidFill>
                      <a:srgbClr val="009193"/>
                    </a:solidFill>
                  </a:tcPr>
                </a:tc>
                <a:tc>
                  <a:txBody>
                    <a:bodyPr/>
                    <a:lstStyle/>
                    <a:p>
                      <a:pPr marL="0" marR="0" lvl="0" indent="0" algn="ctr" rtl="0">
                        <a:spcBef>
                          <a:spcPts val="0"/>
                        </a:spcBef>
                        <a:spcAft>
                          <a:spcPts val="0"/>
                        </a:spcAft>
                        <a:buNone/>
                      </a:pPr>
                      <a:r>
                        <a:rPr lang="ja-JP" sz="4800" b="0">
                          <a:solidFill>
                            <a:schemeClr val="bg1"/>
                          </a:solidFill>
                        </a:rPr>
                        <a:t>遺族</a:t>
                      </a:r>
                      <a:endParaRPr dirty="0">
                        <a:solidFill>
                          <a:schemeClr val="bg1"/>
                        </a:solidFill>
                      </a:endParaRPr>
                    </a:p>
                  </a:txBody>
                  <a:tcPr marL="91450" marR="91450" marT="45725" marB="45725" anchor="ctr">
                    <a:solidFill>
                      <a:srgbClr val="009193"/>
                    </a:solidFill>
                  </a:tcPr>
                </a:tc>
                <a:extLst>
                  <a:ext uri="{0D108BD9-81ED-4DB2-BD59-A6C34878D82A}">
                    <a16:rowId xmlns:a16="http://schemas.microsoft.com/office/drawing/2014/main" val="10000"/>
                  </a:ext>
                </a:extLst>
              </a:tr>
              <a:tr h="729400">
                <a:tc>
                  <a:txBody>
                    <a:bodyPr/>
                    <a:lstStyle/>
                    <a:p>
                      <a:pPr marL="0" marR="0" lvl="0" indent="0" algn="l" rtl="0">
                        <a:spcBef>
                          <a:spcPts val="0"/>
                        </a:spcBef>
                        <a:spcAft>
                          <a:spcPts val="0"/>
                        </a:spcAft>
                        <a:buNone/>
                      </a:pPr>
                      <a:r>
                        <a:rPr lang="ja-JP" sz="3200"/>
                        <a:t>再発の不安</a:t>
                      </a:r>
                      <a:endParaRPr/>
                    </a:p>
                  </a:txBody>
                  <a:tcPr marL="91450" marR="91450" marT="45725" marB="45725" anchor="ctr">
                    <a:solidFill>
                      <a:srgbClr val="E1EFD8"/>
                    </a:solidFill>
                  </a:tcPr>
                </a:tc>
                <a:tc>
                  <a:txBody>
                    <a:bodyPr/>
                    <a:lstStyle/>
                    <a:p>
                      <a:pPr marL="0" marR="0" lvl="0" indent="0" algn="l" rtl="0">
                        <a:spcBef>
                          <a:spcPts val="0"/>
                        </a:spcBef>
                        <a:spcAft>
                          <a:spcPts val="0"/>
                        </a:spcAft>
                        <a:buNone/>
                      </a:pPr>
                      <a:r>
                        <a:rPr lang="ja-JP" sz="3200"/>
                        <a:t>何かないか</a:t>
                      </a:r>
                      <a:endParaRPr/>
                    </a:p>
                  </a:txBody>
                  <a:tcPr marL="91450" marR="91450" marT="45725" marB="45725" anchor="ctr">
                    <a:solidFill>
                      <a:srgbClr val="E1EFD8"/>
                    </a:solidFill>
                  </a:tcPr>
                </a:tc>
                <a:tc>
                  <a:txBody>
                    <a:bodyPr/>
                    <a:lstStyle/>
                    <a:p>
                      <a:pPr marL="0" marR="0" lvl="0" indent="0" algn="l" rtl="0">
                        <a:spcBef>
                          <a:spcPts val="0"/>
                        </a:spcBef>
                        <a:spcAft>
                          <a:spcPts val="0"/>
                        </a:spcAft>
                        <a:buNone/>
                      </a:pPr>
                      <a:r>
                        <a:rPr lang="ja-JP" sz="3200"/>
                        <a:t>死亡報告</a:t>
                      </a:r>
                      <a:endParaRPr/>
                    </a:p>
                  </a:txBody>
                  <a:tcPr marL="91450" marR="91450" marT="45725" marB="45725" anchor="ctr">
                    <a:solidFill>
                      <a:srgbClr val="E1EFD8"/>
                    </a:solidFill>
                  </a:tcPr>
                </a:tc>
                <a:extLst>
                  <a:ext uri="{0D108BD9-81ED-4DB2-BD59-A6C34878D82A}">
                    <a16:rowId xmlns:a16="http://schemas.microsoft.com/office/drawing/2014/main" val="10001"/>
                  </a:ext>
                </a:extLst>
              </a:tr>
              <a:tr h="729400">
                <a:tc>
                  <a:txBody>
                    <a:bodyPr/>
                    <a:lstStyle/>
                    <a:p>
                      <a:pPr marL="0" marR="0" lvl="0" indent="0" algn="l" rtl="0">
                        <a:spcBef>
                          <a:spcPts val="0"/>
                        </a:spcBef>
                        <a:spcAft>
                          <a:spcPts val="0"/>
                        </a:spcAft>
                        <a:buNone/>
                      </a:pPr>
                      <a:r>
                        <a:rPr lang="ja-JP" sz="3200"/>
                        <a:t>治療に苦慮</a:t>
                      </a:r>
                      <a:endParaRPr dirty="0"/>
                    </a:p>
                  </a:txBody>
                  <a:tcPr marL="91450" marR="91450" marT="45725" marB="45725" anchor="ctr">
                    <a:solidFill>
                      <a:srgbClr val="C4E0B2"/>
                    </a:solidFill>
                  </a:tcPr>
                </a:tc>
                <a:tc>
                  <a:txBody>
                    <a:bodyPr/>
                    <a:lstStyle/>
                    <a:p>
                      <a:pPr marL="0" marR="0" lvl="0" indent="0" algn="l" rtl="0">
                        <a:spcBef>
                          <a:spcPts val="0"/>
                        </a:spcBef>
                        <a:spcAft>
                          <a:spcPts val="0"/>
                        </a:spcAft>
                        <a:buNone/>
                      </a:pPr>
                      <a:r>
                        <a:rPr lang="ja-JP" sz="3200"/>
                        <a:t>治療に苦慮</a:t>
                      </a:r>
                      <a:endParaRPr/>
                    </a:p>
                  </a:txBody>
                  <a:tcPr marL="91450" marR="91450" marT="45725" marB="45725" anchor="ctr">
                    <a:solidFill>
                      <a:srgbClr val="C4E0B2"/>
                    </a:solidFill>
                  </a:tcPr>
                </a:tc>
                <a:tc>
                  <a:txBody>
                    <a:bodyPr/>
                    <a:lstStyle/>
                    <a:p>
                      <a:pPr marL="0" marR="0" lvl="0" indent="0" algn="l" rtl="0">
                        <a:spcBef>
                          <a:spcPts val="0"/>
                        </a:spcBef>
                        <a:spcAft>
                          <a:spcPts val="0"/>
                        </a:spcAft>
                        <a:buNone/>
                      </a:pPr>
                      <a:r>
                        <a:rPr lang="ja-JP" sz="3200"/>
                        <a:t>治療の確認</a:t>
                      </a:r>
                      <a:endParaRPr/>
                    </a:p>
                  </a:txBody>
                  <a:tcPr marL="91450" marR="91450" marT="45725" marB="45725" anchor="ctr">
                    <a:solidFill>
                      <a:srgbClr val="C4E0B2"/>
                    </a:solidFill>
                  </a:tcPr>
                </a:tc>
                <a:extLst>
                  <a:ext uri="{0D108BD9-81ED-4DB2-BD59-A6C34878D82A}">
                    <a16:rowId xmlns:a16="http://schemas.microsoft.com/office/drawing/2014/main" val="10002"/>
                  </a:ext>
                </a:extLst>
              </a:tr>
              <a:tr h="729400">
                <a:tc>
                  <a:txBody>
                    <a:bodyPr/>
                    <a:lstStyle/>
                    <a:p>
                      <a:pPr marL="0" marR="0" lvl="0" indent="0" algn="l" rtl="0">
                        <a:spcBef>
                          <a:spcPts val="0"/>
                        </a:spcBef>
                        <a:spcAft>
                          <a:spcPts val="0"/>
                        </a:spcAft>
                        <a:buNone/>
                      </a:pPr>
                      <a:r>
                        <a:rPr lang="ja-JP" sz="3200"/>
                        <a:t>治療の確認</a:t>
                      </a:r>
                      <a:endParaRPr/>
                    </a:p>
                  </a:txBody>
                  <a:tcPr marL="91450" marR="91450" marT="45725" marB="45725" anchor="ctr">
                    <a:solidFill>
                      <a:srgbClr val="E1EFD8"/>
                    </a:solidFill>
                  </a:tcPr>
                </a:tc>
                <a:tc>
                  <a:txBody>
                    <a:bodyPr/>
                    <a:lstStyle/>
                    <a:p>
                      <a:pPr marL="0" marR="0" lvl="0" indent="0" algn="l" rtl="0">
                        <a:spcBef>
                          <a:spcPts val="0"/>
                        </a:spcBef>
                        <a:spcAft>
                          <a:spcPts val="0"/>
                        </a:spcAft>
                        <a:buNone/>
                      </a:pPr>
                      <a:r>
                        <a:rPr lang="ja-JP" sz="3200"/>
                        <a:t>治療の副作用</a:t>
                      </a:r>
                      <a:endParaRPr/>
                    </a:p>
                  </a:txBody>
                  <a:tcPr marL="91450" marR="91450" marT="45725" marB="45725" anchor="ctr">
                    <a:solidFill>
                      <a:srgbClr val="E1EFD8"/>
                    </a:solidFill>
                  </a:tcPr>
                </a:tc>
                <a:tc>
                  <a:txBody>
                    <a:bodyPr/>
                    <a:lstStyle/>
                    <a:p>
                      <a:pPr marL="0" marR="0" lvl="0" indent="0" algn="l" rtl="0">
                        <a:spcBef>
                          <a:spcPts val="0"/>
                        </a:spcBef>
                        <a:spcAft>
                          <a:spcPts val="0"/>
                        </a:spcAft>
                        <a:buNone/>
                      </a:pPr>
                      <a:r>
                        <a:rPr lang="ja-JP" sz="3200"/>
                        <a:t>近況報告</a:t>
                      </a:r>
                      <a:endParaRPr/>
                    </a:p>
                  </a:txBody>
                  <a:tcPr marL="91450" marR="91450" marT="45725" marB="45725" anchor="ctr">
                    <a:solidFill>
                      <a:srgbClr val="E1EFD8"/>
                    </a:solidFill>
                  </a:tcPr>
                </a:tc>
                <a:extLst>
                  <a:ext uri="{0D108BD9-81ED-4DB2-BD59-A6C34878D82A}">
                    <a16:rowId xmlns:a16="http://schemas.microsoft.com/office/drawing/2014/main" val="10003"/>
                  </a:ext>
                </a:extLst>
              </a:tr>
              <a:tr h="729400">
                <a:tc>
                  <a:txBody>
                    <a:bodyPr/>
                    <a:lstStyle/>
                    <a:p>
                      <a:pPr marL="0" marR="0" lvl="0" indent="0" algn="l" rtl="0">
                        <a:spcBef>
                          <a:spcPts val="0"/>
                        </a:spcBef>
                        <a:spcAft>
                          <a:spcPts val="0"/>
                        </a:spcAft>
                        <a:buNone/>
                      </a:pPr>
                      <a:r>
                        <a:rPr lang="ja-JP" sz="3200"/>
                        <a:t>治療の副作用</a:t>
                      </a:r>
                      <a:endParaRPr/>
                    </a:p>
                  </a:txBody>
                  <a:tcPr marL="91450" marR="91450" marT="45725" marB="45725" anchor="ctr">
                    <a:solidFill>
                      <a:srgbClr val="C4E0B2"/>
                    </a:solidFill>
                  </a:tcPr>
                </a:tc>
                <a:tc>
                  <a:txBody>
                    <a:bodyPr/>
                    <a:lstStyle/>
                    <a:p>
                      <a:pPr marL="0" marR="0" lvl="0" indent="0" algn="l" rtl="0">
                        <a:spcBef>
                          <a:spcPts val="0"/>
                        </a:spcBef>
                        <a:spcAft>
                          <a:spcPts val="0"/>
                        </a:spcAft>
                        <a:buNone/>
                      </a:pPr>
                      <a:r>
                        <a:rPr lang="ja-JP" sz="3200"/>
                        <a:t>未承認治療</a:t>
                      </a:r>
                      <a:endParaRPr/>
                    </a:p>
                  </a:txBody>
                  <a:tcPr marL="91450" marR="91450" marT="45725" marB="45725" anchor="ctr">
                    <a:solidFill>
                      <a:srgbClr val="C4E0B2"/>
                    </a:solidFill>
                  </a:tcPr>
                </a:tc>
                <a:tc>
                  <a:txBody>
                    <a:bodyPr/>
                    <a:lstStyle/>
                    <a:p>
                      <a:pPr marL="0" marR="0" lvl="0" indent="0" algn="l" rtl="0">
                        <a:spcBef>
                          <a:spcPts val="0"/>
                        </a:spcBef>
                        <a:spcAft>
                          <a:spcPts val="0"/>
                        </a:spcAft>
                        <a:buNone/>
                      </a:pPr>
                      <a:r>
                        <a:rPr lang="ja-JP" sz="3200"/>
                        <a:t>他人のがん</a:t>
                      </a:r>
                      <a:endParaRPr/>
                    </a:p>
                  </a:txBody>
                  <a:tcPr marL="91450" marR="91450" marT="45725" marB="45725" anchor="ctr">
                    <a:solidFill>
                      <a:srgbClr val="C4E0B2"/>
                    </a:solidFill>
                  </a:tcPr>
                </a:tc>
                <a:extLst>
                  <a:ext uri="{0D108BD9-81ED-4DB2-BD59-A6C34878D82A}">
                    <a16:rowId xmlns:a16="http://schemas.microsoft.com/office/drawing/2014/main" val="10004"/>
                  </a:ext>
                </a:extLst>
              </a:tr>
              <a:tr h="729400">
                <a:tc>
                  <a:txBody>
                    <a:bodyPr/>
                    <a:lstStyle/>
                    <a:p>
                      <a:pPr marL="0" marR="0" lvl="0" indent="0" algn="l" rtl="0">
                        <a:spcBef>
                          <a:spcPts val="0"/>
                        </a:spcBef>
                        <a:spcAft>
                          <a:spcPts val="0"/>
                        </a:spcAft>
                        <a:buNone/>
                      </a:pPr>
                      <a:r>
                        <a:rPr lang="ja-JP" sz="3200"/>
                        <a:t>心の在り方</a:t>
                      </a:r>
                      <a:endParaRPr/>
                    </a:p>
                  </a:txBody>
                  <a:tcPr marL="91450" marR="91450" marT="45725" marB="45725" anchor="ctr">
                    <a:solidFill>
                      <a:srgbClr val="E1EFD8"/>
                    </a:solidFill>
                  </a:tcPr>
                </a:tc>
                <a:tc>
                  <a:txBody>
                    <a:bodyPr/>
                    <a:lstStyle/>
                    <a:p>
                      <a:pPr marL="0" marR="0" lvl="0" indent="0" algn="l" rtl="0">
                        <a:spcBef>
                          <a:spcPts val="0"/>
                        </a:spcBef>
                        <a:spcAft>
                          <a:spcPts val="0"/>
                        </a:spcAft>
                        <a:buNone/>
                      </a:pPr>
                      <a:r>
                        <a:rPr lang="ja-JP" sz="3200"/>
                        <a:t>治療の確認</a:t>
                      </a:r>
                      <a:endParaRPr/>
                    </a:p>
                  </a:txBody>
                  <a:tcPr marL="91450" marR="91450" marT="45725" marB="45725" anchor="ctr">
                    <a:solidFill>
                      <a:srgbClr val="E1EFD8"/>
                    </a:solidFill>
                  </a:tcPr>
                </a:tc>
                <a:tc>
                  <a:txBody>
                    <a:bodyPr/>
                    <a:lstStyle/>
                    <a:p>
                      <a:pPr marL="0" marR="0" lvl="0" indent="0" algn="l" rtl="0">
                        <a:spcBef>
                          <a:spcPts val="0"/>
                        </a:spcBef>
                        <a:spcAft>
                          <a:spcPts val="0"/>
                        </a:spcAft>
                        <a:buNone/>
                      </a:pPr>
                      <a:endParaRPr sz="3200" dirty="0"/>
                    </a:p>
                  </a:txBody>
                  <a:tcPr marL="91450" marR="91450" marT="45725" marB="45725" anchor="ctr">
                    <a:solidFill>
                      <a:srgbClr val="E1EFD8"/>
                    </a:solidFill>
                  </a:tcPr>
                </a:tc>
                <a:extLst>
                  <a:ext uri="{0D108BD9-81ED-4DB2-BD59-A6C34878D82A}">
                    <a16:rowId xmlns:a16="http://schemas.microsoft.com/office/drawing/2014/main" val="10005"/>
                  </a:ext>
                </a:extLst>
              </a:tr>
            </a:tbl>
          </a:graphicData>
        </a:graphic>
      </p:graphicFrame>
      <p:sp>
        <p:nvSpPr>
          <p:cNvPr id="614" name="Google Shape;614;p5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ja-JP"/>
              <a:t>卵巣がん体験者の会スマイリー</a:t>
            </a:r>
            <a:endParaRPr/>
          </a:p>
        </p:txBody>
      </p:sp>
    </p:spTree>
    <p:extLst>
      <p:ext uri="{BB962C8B-B14F-4D97-AF65-F5344CB8AC3E}">
        <p14:creationId xmlns:p14="http://schemas.microsoft.com/office/powerpoint/2010/main" val="217374632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DC2C23A-8E14-DD40-86FD-643D0D55CB6C}"/>
              </a:ext>
            </a:extLst>
          </p:cNvPr>
          <p:cNvSpPr>
            <a:spLocks noGrp="1"/>
          </p:cNvSpPr>
          <p:nvPr>
            <p:ph type="title"/>
          </p:nvPr>
        </p:nvSpPr>
        <p:spPr/>
        <p:txBody>
          <a:bodyPr/>
          <a:lstStyle/>
          <a:p>
            <a:r>
              <a:rPr kumimoji="1" lang="ja-JP" altLang="en-US"/>
              <a:t>世界卵巣がんデー</a:t>
            </a:r>
          </a:p>
        </p:txBody>
      </p:sp>
      <p:sp>
        <p:nvSpPr>
          <p:cNvPr id="3" name="コンテンツ プレースホルダー 2">
            <a:extLst>
              <a:ext uri="{FF2B5EF4-FFF2-40B4-BE49-F238E27FC236}">
                <a16:creationId xmlns:a16="http://schemas.microsoft.com/office/drawing/2014/main" id="{B127B32A-C79D-B146-BB08-D0C99840E454}"/>
              </a:ext>
            </a:extLst>
          </p:cNvPr>
          <p:cNvSpPr>
            <a:spLocks noGrp="1"/>
          </p:cNvSpPr>
          <p:nvPr>
            <p:ph idx="1"/>
          </p:nvPr>
        </p:nvSpPr>
        <p:spPr>
          <a:xfrm>
            <a:off x="628649" y="1825625"/>
            <a:ext cx="8063937" cy="4351338"/>
          </a:xfrm>
        </p:spPr>
        <p:txBody>
          <a:bodyPr/>
          <a:lstStyle/>
          <a:p>
            <a:pPr>
              <a:lnSpc>
                <a:spcPct val="100000"/>
              </a:lnSpc>
            </a:pPr>
            <a:r>
              <a:rPr lang="ja-JP" altLang="en-US"/>
              <a:t>世界的に卵巣がん啓発のキャンペーンを統一</a:t>
            </a:r>
            <a:endParaRPr kumimoji="1" lang="ja-JP" altLang="en-US"/>
          </a:p>
        </p:txBody>
      </p:sp>
      <p:sp>
        <p:nvSpPr>
          <p:cNvPr id="4" name="フッター プレースホルダー 3">
            <a:extLst>
              <a:ext uri="{FF2B5EF4-FFF2-40B4-BE49-F238E27FC236}">
                <a16:creationId xmlns:a16="http://schemas.microsoft.com/office/drawing/2014/main" id="{89356004-F8F8-B146-BB60-662A3073710C}"/>
              </a:ext>
            </a:extLst>
          </p:cNvPr>
          <p:cNvSpPr>
            <a:spLocks noGrp="1"/>
          </p:cNvSpPr>
          <p:nvPr>
            <p:ph type="ftr" sz="quarter" idx="11"/>
          </p:nvPr>
        </p:nvSpPr>
        <p:spPr/>
        <p:txBody>
          <a:bodyPr/>
          <a:lstStyle/>
          <a:p>
            <a:r>
              <a:rPr kumimoji="1" lang="ja-JP" altLang="en-US"/>
              <a:t>卵巣がん体験者の会スマイリー</a:t>
            </a:r>
          </a:p>
        </p:txBody>
      </p:sp>
      <p:pic>
        <p:nvPicPr>
          <p:cNvPr id="7" name="図 6">
            <a:extLst>
              <a:ext uri="{FF2B5EF4-FFF2-40B4-BE49-F238E27FC236}">
                <a16:creationId xmlns:a16="http://schemas.microsoft.com/office/drawing/2014/main" id="{35DEBEA1-8643-584E-A474-AB5CF447EF17}"/>
              </a:ext>
            </a:extLst>
          </p:cNvPr>
          <p:cNvPicPr>
            <a:picLocks noChangeAspect="1"/>
          </p:cNvPicPr>
          <p:nvPr/>
        </p:nvPicPr>
        <p:blipFill>
          <a:blip r:embed="rId2"/>
          <a:stretch>
            <a:fillRect/>
          </a:stretch>
        </p:blipFill>
        <p:spPr>
          <a:xfrm>
            <a:off x="1" y="3810001"/>
            <a:ext cx="9144000" cy="3047999"/>
          </a:xfrm>
          <a:prstGeom prst="rect">
            <a:avLst/>
          </a:prstGeom>
        </p:spPr>
      </p:pic>
    </p:spTree>
    <p:extLst>
      <p:ext uri="{BB962C8B-B14F-4D97-AF65-F5344CB8AC3E}">
        <p14:creationId xmlns:p14="http://schemas.microsoft.com/office/powerpoint/2010/main" val="29824498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E3442FC-2748-6644-A522-7D0CA920A50A}"/>
              </a:ext>
            </a:extLst>
          </p:cNvPr>
          <p:cNvSpPr>
            <a:spLocks noGrp="1"/>
          </p:cNvSpPr>
          <p:nvPr>
            <p:ph type="title"/>
          </p:nvPr>
        </p:nvSpPr>
        <p:spPr/>
        <p:txBody>
          <a:bodyPr/>
          <a:lstStyle/>
          <a:p>
            <a:r>
              <a:rPr kumimoji="1" lang="ja-JP" altLang="en-US"/>
              <a:t>世界卵巣がん連合</a:t>
            </a:r>
          </a:p>
        </p:txBody>
      </p:sp>
      <p:sp>
        <p:nvSpPr>
          <p:cNvPr id="3" name="コンテンツ プレースホルダー 2">
            <a:extLst>
              <a:ext uri="{FF2B5EF4-FFF2-40B4-BE49-F238E27FC236}">
                <a16:creationId xmlns:a16="http://schemas.microsoft.com/office/drawing/2014/main" id="{E1E2AEEE-5287-074F-8183-12A915C0FC77}"/>
              </a:ext>
            </a:extLst>
          </p:cNvPr>
          <p:cNvSpPr>
            <a:spLocks noGrp="1"/>
          </p:cNvSpPr>
          <p:nvPr>
            <p:ph idx="1"/>
          </p:nvPr>
        </p:nvSpPr>
        <p:spPr>
          <a:xfrm>
            <a:off x="628649" y="1825625"/>
            <a:ext cx="8225983" cy="4351338"/>
          </a:xfrm>
        </p:spPr>
        <p:txBody>
          <a:bodyPr/>
          <a:lstStyle/>
          <a:p>
            <a:r>
              <a:rPr kumimoji="1" lang="ja-JP" altLang="en-US"/>
              <a:t>卵巣がんの患者団体が</a:t>
            </a:r>
            <a:br>
              <a:rPr kumimoji="1" lang="en-US" altLang="ja-JP" dirty="0"/>
            </a:br>
            <a:r>
              <a:rPr kumimoji="1" lang="ja-JP" altLang="en-US"/>
              <a:t>集まり問題解決を目指す</a:t>
            </a:r>
          </a:p>
        </p:txBody>
      </p:sp>
      <p:sp>
        <p:nvSpPr>
          <p:cNvPr id="4" name="フッター プレースホルダー 3">
            <a:extLst>
              <a:ext uri="{FF2B5EF4-FFF2-40B4-BE49-F238E27FC236}">
                <a16:creationId xmlns:a16="http://schemas.microsoft.com/office/drawing/2014/main" id="{1B42B6A0-5029-7048-804C-0E83657F795F}"/>
              </a:ext>
            </a:extLst>
          </p:cNvPr>
          <p:cNvSpPr>
            <a:spLocks noGrp="1"/>
          </p:cNvSpPr>
          <p:nvPr>
            <p:ph type="ftr" sz="quarter" idx="11"/>
          </p:nvPr>
        </p:nvSpPr>
        <p:spPr/>
        <p:txBody>
          <a:bodyPr/>
          <a:lstStyle/>
          <a:p>
            <a:r>
              <a:rPr kumimoji="1" lang="ja-JP" altLang="en-US"/>
              <a:t>卵巣がん体験者の会スマイリー</a:t>
            </a:r>
          </a:p>
        </p:txBody>
      </p:sp>
      <p:pic>
        <p:nvPicPr>
          <p:cNvPr id="7" name="図 6">
            <a:extLst>
              <a:ext uri="{FF2B5EF4-FFF2-40B4-BE49-F238E27FC236}">
                <a16:creationId xmlns:a16="http://schemas.microsoft.com/office/drawing/2014/main" id="{162BC610-B7E4-BB4D-98F6-6447DC8E9C6F}"/>
              </a:ext>
            </a:extLst>
          </p:cNvPr>
          <p:cNvPicPr>
            <a:picLocks noChangeAspect="1"/>
          </p:cNvPicPr>
          <p:nvPr/>
        </p:nvPicPr>
        <p:blipFill>
          <a:blip r:embed="rId2"/>
          <a:stretch>
            <a:fillRect/>
          </a:stretch>
        </p:blipFill>
        <p:spPr>
          <a:xfrm>
            <a:off x="675258" y="4529821"/>
            <a:ext cx="4066382" cy="1647142"/>
          </a:xfrm>
          <a:prstGeom prst="rect">
            <a:avLst/>
          </a:prstGeom>
        </p:spPr>
      </p:pic>
    </p:spTree>
    <p:extLst>
      <p:ext uri="{BB962C8B-B14F-4D97-AF65-F5344CB8AC3E}">
        <p14:creationId xmlns:p14="http://schemas.microsoft.com/office/powerpoint/2010/main" val="321335094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6DDBE5B-057E-E64E-8F83-E5A49EE41864}"/>
              </a:ext>
            </a:extLst>
          </p:cNvPr>
          <p:cNvSpPr>
            <a:spLocks noGrp="1"/>
          </p:cNvSpPr>
          <p:nvPr>
            <p:ph type="title"/>
          </p:nvPr>
        </p:nvSpPr>
        <p:spPr/>
        <p:txBody>
          <a:bodyPr/>
          <a:lstStyle/>
          <a:p>
            <a:r>
              <a:rPr kumimoji="1" lang="en-US" altLang="ja-JP" dirty="0"/>
              <a:t>Every Woman Study</a:t>
            </a:r>
            <a:endParaRPr kumimoji="1" lang="ja-JP" altLang="en-US"/>
          </a:p>
        </p:txBody>
      </p:sp>
      <p:sp>
        <p:nvSpPr>
          <p:cNvPr id="3" name="コンテンツ プレースホルダー 2">
            <a:extLst>
              <a:ext uri="{FF2B5EF4-FFF2-40B4-BE49-F238E27FC236}">
                <a16:creationId xmlns:a16="http://schemas.microsoft.com/office/drawing/2014/main" id="{5E31AC2F-8331-B540-9FE5-9495D7D8E127}"/>
              </a:ext>
            </a:extLst>
          </p:cNvPr>
          <p:cNvSpPr>
            <a:spLocks noGrp="1"/>
          </p:cNvSpPr>
          <p:nvPr>
            <p:ph idx="1"/>
          </p:nvPr>
        </p:nvSpPr>
        <p:spPr>
          <a:xfrm>
            <a:off x="628649" y="1825625"/>
            <a:ext cx="8168109" cy="4351338"/>
          </a:xfrm>
        </p:spPr>
        <p:txBody>
          <a:bodyPr/>
          <a:lstStyle/>
          <a:p>
            <a:pPr>
              <a:lnSpc>
                <a:spcPct val="100000"/>
              </a:lnSpc>
            </a:pPr>
            <a:r>
              <a:rPr kumimoji="1" lang="en-US" altLang="ja-JP" dirty="0"/>
              <a:t>44</a:t>
            </a:r>
            <a:r>
              <a:rPr lang="ja-JP" altLang="en-US"/>
              <a:t>カ国</a:t>
            </a:r>
            <a:r>
              <a:rPr lang="en-US" altLang="ja-JP" dirty="0"/>
              <a:t>15</a:t>
            </a:r>
            <a:r>
              <a:rPr lang="ja-JP" altLang="en-US"/>
              <a:t>の言語</a:t>
            </a:r>
            <a:r>
              <a:rPr lang="en-US" altLang="ja-JP" dirty="0"/>
              <a:t>1531</a:t>
            </a:r>
            <a:r>
              <a:rPr lang="ja-JP" altLang="en-US"/>
              <a:t>人</a:t>
            </a:r>
            <a:endParaRPr lang="en-US" altLang="ja-JP" sz="2800" dirty="0"/>
          </a:p>
          <a:p>
            <a:pPr>
              <a:lnSpc>
                <a:spcPct val="100000"/>
              </a:lnSpc>
            </a:pPr>
            <a:r>
              <a:rPr kumimoji="1" lang="ja-JP" altLang="en-US"/>
              <a:t>問題を明らかにする</a:t>
            </a:r>
          </a:p>
        </p:txBody>
      </p:sp>
      <p:sp>
        <p:nvSpPr>
          <p:cNvPr id="4" name="フッター プレースホルダー 3">
            <a:extLst>
              <a:ext uri="{FF2B5EF4-FFF2-40B4-BE49-F238E27FC236}">
                <a16:creationId xmlns:a16="http://schemas.microsoft.com/office/drawing/2014/main" id="{AEACD1F2-01D7-9A49-A4DF-1A36E2BBB90D}"/>
              </a:ext>
            </a:extLst>
          </p:cNvPr>
          <p:cNvSpPr>
            <a:spLocks noGrp="1"/>
          </p:cNvSpPr>
          <p:nvPr>
            <p:ph type="ftr" sz="quarter" idx="11"/>
          </p:nvPr>
        </p:nvSpPr>
        <p:spPr/>
        <p:txBody>
          <a:bodyPr/>
          <a:lstStyle/>
          <a:p>
            <a:r>
              <a:rPr kumimoji="1" lang="ja-JP" altLang="en-US"/>
              <a:t>卵巣がん体験者の会スマイリー</a:t>
            </a:r>
          </a:p>
        </p:txBody>
      </p:sp>
      <p:pic>
        <p:nvPicPr>
          <p:cNvPr id="7" name="図 6">
            <a:extLst>
              <a:ext uri="{FF2B5EF4-FFF2-40B4-BE49-F238E27FC236}">
                <a16:creationId xmlns:a16="http://schemas.microsoft.com/office/drawing/2014/main" id="{F6F3D791-C619-5A44-815B-F150EC9C8CBC}"/>
              </a:ext>
            </a:extLst>
          </p:cNvPr>
          <p:cNvPicPr>
            <a:picLocks noChangeAspect="1"/>
          </p:cNvPicPr>
          <p:nvPr/>
        </p:nvPicPr>
        <p:blipFill>
          <a:blip r:embed="rId2"/>
          <a:stretch>
            <a:fillRect/>
          </a:stretch>
        </p:blipFill>
        <p:spPr>
          <a:xfrm>
            <a:off x="0" y="3741843"/>
            <a:ext cx="9144000" cy="3116157"/>
          </a:xfrm>
          <a:prstGeom prst="rect">
            <a:avLst/>
          </a:prstGeom>
        </p:spPr>
      </p:pic>
    </p:spTree>
    <p:extLst>
      <p:ext uri="{BB962C8B-B14F-4D97-AF65-F5344CB8AC3E}">
        <p14:creationId xmlns:p14="http://schemas.microsoft.com/office/powerpoint/2010/main" val="412503172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24D1B95-B542-E543-8F43-0B123B1FA571}"/>
              </a:ext>
            </a:extLst>
          </p:cNvPr>
          <p:cNvSpPr>
            <a:spLocks noGrp="1"/>
          </p:cNvSpPr>
          <p:nvPr>
            <p:ph type="title"/>
          </p:nvPr>
        </p:nvSpPr>
        <p:spPr/>
        <p:txBody>
          <a:bodyPr/>
          <a:lstStyle/>
          <a:p>
            <a:r>
              <a:rPr kumimoji="1" lang="ja-JP" altLang="en-US"/>
              <a:t>世界卵巣がん憲章</a:t>
            </a:r>
          </a:p>
        </p:txBody>
      </p:sp>
      <p:sp>
        <p:nvSpPr>
          <p:cNvPr id="3" name="コンテンツ プレースホルダー 2">
            <a:extLst>
              <a:ext uri="{FF2B5EF4-FFF2-40B4-BE49-F238E27FC236}">
                <a16:creationId xmlns:a16="http://schemas.microsoft.com/office/drawing/2014/main" id="{DE593FD4-23DC-5540-9D6D-4A846E3B074A}"/>
              </a:ext>
            </a:extLst>
          </p:cNvPr>
          <p:cNvSpPr>
            <a:spLocks noGrp="1"/>
          </p:cNvSpPr>
          <p:nvPr>
            <p:ph idx="1"/>
          </p:nvPr>
        </p:nvSpPr>
        <p:spPr/>
        <p:txBody>
          <a:bodyPr/>
          <a:lstStyle/>
          <a:p>
            <a:r>
              <a:rPr kumimoji="1" lang="en-US" altLang="ja-JP" dirty="0"/>
              <a:t>6</a:t>
            </a:r>
            <a:r>
              <a:rPr kumimoji="1" lang="ja-JP" altLang="en-US"/>
              <a:t>つのゴール</a:t>
            </a:r>
            <a:endParaRPr kumimoji="1" lang="en-US" altLang="ja-JP" dirty="0"/>
          </a:p>
          <a:p>
            <a:r>
              <a:rPr lang="ja-JP" altLang="en-US"/>
              <a:t>世界的に取り組む</a:t>
            </a:r>
            <a:endParaRPr kumimoji="1" lang="ja-JP" altLang="en-US"/>
          </a:p>
        </p:txBody>
      </p:sp>
      <p:sp>
        <p:nvSpPr>
          <p:cNvPr id="4" name="フッター プレースホルダー 3">
            <a:extLst>
              <a:ext uri="{FF2B5EF4-FFF2-40B4-BE49-F238E27FC236}">
                <a16:creationId xmlns:a16="http://schemas.microsoft.com/office/drawing/2014/main" id="{B7CBCC6D-E051-2A43-B276-42EF91D189A7}"/>
              </a:ext>
            </a:extLst>
          </p:cNvPr>
          <p:cNvSpPr>
            <a:spLocks noGrp="1"/>
          </p:cNvSpPr>
          <p:nvPr>
            <p:ph type="ftr" sz="quarter" idx="11"/>
          </p:nvPr>
        </p:nvSpPr>
        <p:spPr/>
        <p:txBody>
          <a:bodyPr/>
          <a:lstStyle/>
          <a:p>
            <a:r>
              <a:rPr kumimoji="1" lang="ja-JP" altLang="en-US"/>
              <a:t>卵巣がん体験者の会スマイリー</a:t>
            </a:r>
          </a:p>
        </p:txBody>
      </p:sp>
      <p:pic>
        <p:nvPicPr>
          <p:cNvPr id="7" name="図 6">
            <a:extLst>
              <a:ext uri="{FF2B5EF4-FFF2-40B4-BE49-F238E27FC236}">
                <a16:creationId xmlns:a16="http://schemas.microsoft.com/office/drawing/2014/main" id="{122DEB85-A50C-DD40-8C7C-082522885245}"/>
              </a:ext>
            </a:extLst>
          </p:cNvPr>
          <p:cNvPicPr>
            <a:picLocks noChangeAspect="1"/>
          </p:cNvPicPr>
          <p:nvPr/>
        </p:nvPicPr>
        <p:blipFill rotWithShape="1">
          <a:blip r:embed="rId2"/>
          <a:srcRect b="64519"/>
          <a:stretch/>
        </p:blipFill>
        <p:spPr>
          <a:xfrm>
            <a:off x="0" y="4764932"/>
            <a:ext cx="9144000" cy="1072565"/>
          </a:xfrm>
          <a:prstGeom prst="rect">
            <a:avLst/>
          </a:prstGeom>
        </p:spPr>
      </p:pic>
      <p:pic>
        <p:nvPicPr>
          <p:cNvPr id="9" name="図 8">
            <a:extLst>
              <a:ext uri="{FF2B5EF4-FFF2-40B4-BE49-F238E27FC236}">
                <a16:creationId xmlns:a16="http://schemas.microsoft.com/office/drawing/2014/main" id="{D535F689-6124-A045-AC5C-7BD032717548}"/>
              </a:ext>
            </a:extLst>
          </p:cNvPr>
          <p:cNvPicPr>
            <a:picLocks noChangeAspect="1"/>
          </p:cNvPicPr>
          <p:nvPr/>
        </p:nvPicPr>
        <p:blipFill rotWithShape="1">
          <a:blip r:embed="rId2"/>
          <a:srcRect t="70136"/>
          <a:stretch/>
        </p:blipFill>
        <p:spPr>
          <a:xfrm>
            <a:off x="0" y="5904965"/>
            <a:ext cx="9144000" cy="902772"/>
          </a:xfrm>
          <a:prstGeom prst="rect">
            <a:avLst/>
          </a:prstGeom>
        </p:spPr>
      </p:pic>
    </p:spTree>
    <p:extLst>
      <p:ext uri="{BB962C8B-B14F-4D97-AF65-F5344CB8AC3E}">
        <p14:creationId xmlns:p14="http://schemas.microsoft.com/office/powerpoint/2010/main" val="244072174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B81AB50-362E-1C42-8B6E-E51E04C293E8}"/>
              </a:ext>
            </a:extLst>
          </p:cNvPr>
          <p:cNvSpPr>
            <a:spLocks noGrp="1"/>
          </p:cNvSpPr>
          <p:nvPr>
            <p:ph type="title"/>
          </p:nvPr>
        </p:nvSpPr>
        <p:spPr>
          <a:xfrm>
            <a:off x="339969" y="365126"/>
            <a:ext cx="8686799" cy="1325563"/>
          </a:xfrm>
        </p:spPr>
        <p:txBody>
          <a:bodyPr/>
          <a:lstStyle/>
          <a:p>
            <a:r>
              <a:rPr kumimoji="1" lang="ja-JP" altLang="en-US"/>
              <a:t>指摘される日本の課題</a:t>
            </a:r>
          </a:p>
        </p:txBody>
      </p:sp>
      <p:sp>
        <p:nvSpPr>
          <p:cNvPr id="3" name="コンテンツ プレースホルダー 2">
            <a:extLst>
              <a:ext uri="{FF2B5EF4-FFF2-40B4-BE49-F238E27FC236}">
                <a16:creationId xmlns:a16="http://schemas.microsoft.com/office/drawing/2014/main" id="{B6D30507-A284-104D-8195-7D7A9866202A}"/>
              </a:ext>
            </a:extLst>
          </p:cNvPr>
          <p:cNvSpPr>
            <a:spLocks noGrp="1"/>
          </p:cNvSpPr>
          <p:nvPr>
            <p:ph idx="1"/>
          </p:nvPr>
        </p:nvSpPr>
        <p:spPr>
          <a:xfrm>
            <a:off x="339969" y="1825625"/>
            <a:ext cx="8686799" cy="4351338"/>
          </a:xfrm>
        </p:spPr>
        <p:txBody>
          <a:bodyPr/>
          <a:lstStyle/>
          <a:p>
            <a:pPr>
              <a:lnSpc>
                <a:spcPct val="100000"/>
              </a:lnSpc>
            </a:pPr>
            <a:r>
              <a:rPr kumimoji="1" lang="ja-JP" altLang="en-US"/>
              <a:t>患者の意思決定感が低い</a:t>
            </a:r>
            <a:endParaRPr kumimoji="1" lang="en-US" altLang="ja-JP" dirty="0"/>
          </a:p>
          <a:p>
            <a:pPr>
              <a:lnSpc>
                <a:spcPct val="100000"/>
              </a:lnSpc>
            </a:pPr>
            <a:r>
              <a:rPr lang="ja-JP" altLang="en-US"/>
              <a:t>患者の尊厳を大切にする</a:t>
            </a:r>
            <a:endParaRPr lang="en-US" altLang="ja-JP" dirty="0"/>
          </a:p>
          <a:p>
            <a:pPr>
              <a:lnSpc>
                <a:spcPct val="100000"/>
              </a:lnSpc>
            </a:pPr>
            <a:r>
              <a:rPr lang="ja-JP" altLang="en-US"/>
              <a:t>医療者に寄り添って欲しい</a:t>
            </a:r>
            <a:endParaRPr kumimoji="1" lang="ja-JP" altLang="en-US"/>
          </a:p>
        </p:txBody>
      </p:sp>
      <p:sp>
        <p:nvSpPr>
          <p:cNvPr id="4" name="フッター プレースホルダー 3">
            <a:extLst>
              <a:ext uri="{FF2B5EF4-FFF2-40B4-BE49-F238E27FC236}">
                <a16:creationId xmlns:a16="http://schemas.microsoft.com/office/drawing/2014/main" id="{CD4D9FE1-8E57-E845-815A-DF5CB6344CC4}"/>
              </a:ext>
            </a:extLst>
          </p:cNvPr>
          <p:cNvSpPr>
            <a:spLocks noGrp="1"/>
          </p:cNvSpPr>
          <p:nvPr>
            <p:ph type="ftr" sz="quarter" idx="11"/>
          </p:nvPr>
        </p:nvSpPr>
        <p:spPr/>
        <p:txBody>
          <a:bodyPr/>
          <a:lstStyle/>
          <a:p>
            <a:r>
              <a:rPr kumimoji="1" lang="ja-JP" altLang="en-US"/>
              <a:t>卵巣がん体験者の会スマイリー</a:t>
            </a:r>
          </a:p>
        </p:txBody>
      </p:sp>
    </p:spTree>
    <p:extLst>
      <p:ext uri="{BB962C8B-B14F-4D97-AF65-F5344CB8AC3E}">
        <p14:creationId xmlns:p14="http://schemas.microsoft.com/office/powerpoint/2010/main" val="419154039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1AD82D2-C2E3-7740-ACE6-C814D90A06A4}"/>
              </a:ext>
            </a:extLst>
          </p:cNvPr>
          <p:cNvSpPr>
            <a:spLocks noGrp="1"/>
          </p:cNvSpPr>
          <p:nvPr>
            <p:ph type="title"/>
          </p:nvPr>
        </p:nvSpPr>
        <p:spPr/>
        <p:txBody>
          <a:bodyPr>
            <a:normAutofit fontScale="90000"/>
          </a:bodyPr>
          <a:lstStyle/>
          <a:p>
            <a:r>
              <a:rPr kumimoji="1" lang="ja-JP" altLang="en-US"/>
              <a:t>卵巣がん治療に関する意思決定調査</a:t>
            </a:r>
            <a:r>
              <a:rPr kumimoji="1" lang="en-US" altLang="ja-JP" dirty="0"/>
              <a:t>2014</a:t>
            </a:r>
            <a:endParaRPr kumimoji="1" lang="ja-JP" altLang="en-US"/>
          </a:p>
        </p:txBody>
      </p:sp>
      <p:sp>
        <p:nvSpPr>
          <p:cNvPr id="3" name="コンテンツ プレースホルダー 2">
            <a:extLst>
              <a:ext uri="{FF2B5EF4-FFF2-40B4-BE49-F238E27FC236}">
                <a16:creationId xmlns:a16="http://schemas.microsoft.com/office/drawing/2014/main" id="{7FCB1917-AECF-7146-B1E8-CB8166E87332}"/>
              </a:ext>
            </a:extLst>
          </p:cNvPr>
          <p:cNvSpPr>
            <a:spLocks noGrp="1"/>
          </p:cNvSpPr>
          <p:nvPr>
            <p:ph idx="1"/>
          </p:nvPr>
        </p:nvSpPr>
        <p:spPr>
          <a:xfrm>
            <a:off x="203811" y="1830388"/>
            <a:ext cx="8598665" cy="4757699"/>
          </a:xfrm>
        </p:spPr>
        <p:txBody>
          <a:bodyPr>
            <a:normAutofit/>
          </a:bodyPr>
          <a:lstStyle/>
          <a:p>
            <a:r>
              <a:rPr kumimoji="1" lang="en-US" altLang="ja-JP" sz="3200" b="0" dirty="0"/>
              <a:t>2014</a:t>
            </a:r>
            <a:r>
              <a:rPr kumimoji="1" lang="ja-JP" altLang="en-US" sz="3200" b="0"/>
              <a:t>年に行った調査研究</a:t>
            </a:r>
            <a:endParaRPr kumimoji="1" lang="en-US" altLang="ja-JP" sz="3200" b="0" dirty="0"/>
          </a:p>
          <a:p>
            <a:r>
              <a:rPr lang="ja-JP" altLang="en-US" sz="3200" b="0"/>
              <a:t>「意思決定感」は</a:t>
            </a:r>
            <a:br>
              <a:rPr lang="en-US" altLang="ja-JP" sz="3200" b="0" dirty="0"/>
            </a:br>
            <a:r>
              <a:rPr lang="ja-JP" altLang="en-US" sz="3200" b="0">
                <a:solidFill>
                  <a:srgbClr val="009193"/>
                </a:solidFill>
              </a:rPr>
              <a:t>◆意思を決定する事項に関する情報の理解</a:t>
            </a:r>
            <a:br>
              <a:rPr lang="en-US" altLang="ja-JP" sz="3200" b="0" dirty="0">
                <a:solidFill>
                  <a:srgbClr val="009193"/>
                </a:solidFill>
              </a:rPr>
            </a:br>
            <a:r>
              <a:rPr lang="ja-JP" altLang="en-US" sz="3200" b="0">
                <a:solidFill>
                  <a:srgbClr val="009193"/>
                </a:solidFill>
              </a:rPr>
              <a:t>◆将来起こりうる結果についての情報を理解</a:t>
            </a:r>
            <a:br>
              <a:rPr lang="en-US" altLang="ja-JP" sz="3200" b="0" dirty="0"/>
            </a:br>
            <a:r>
              <a:rPr lang="ja-JP" altLang="en-US" sz="3200" b="0"/>
              <a:t>することによって「意思決定できた」と</a:t>
            </a:r>
            <a:br>
              <a:rPr lang="en-US" altLang="ja-JP" sz="3200" b="0" dirty="0"/>
            </a:br>
            <a:r>
              <a:rPr lang="ja-JP" altLang="en-US" sz="3200" b="0"/>
              <a:t>感じる患者が多い</a:t>
            </a:r>
            <a:endParaRPr kumimoji="1" lang="ja-JP" altLang="en-US" sz="3200" b="0"/>
          </a:p>
        </p:txBody>
      </p:sp>
      <p:sp>
        <p:nvSpPr>
          <p:cNvPr id="4" name="フッター プレースホルダー 3">
            <a:extLst>
              <a:ext uri="{FF2B5EF4-FFF2-40B4-BE49-F238E27FC236}">
                <a16:creationId xmlns:a16="http://schemas.microsoft.com/office/drawing/2014/main" id="{6E34650D-6CEF-EB4E-96F9-E93B4BA572B4}"/>
              </a:ext>
            </a:extLst>
          </p:cNvPr>
          <p:cNvSpPr>
            <a:spLocks noGrp="1"/>
          </p:cNvSpPr>
          <p:nvPr>
            <p:ph type="ftr" sz="quarter" idx="11"/>
          </p:nvPr>
        </p:nvSpPr>
        <p:spPr/>
        <p:txBody>
          <a:bodyPr/>
          <a:lstStyle/>
          <a:p>
            <a:r>
              <a:rPr kumimoji="1" lang="ja-JP" altLang="en-US"/>
              <a:t>卵巣がん体験者の会スマイリー</a:t>
            </a:r>
          </a:p>
        </p:txBody>
      </p:sp>
    </p:spTree>
    <p:extLst>
      <p:ext uri="{BB962C8B-B14F-4D97-AF65-F5344CB8AC3E}">
        <p14:creationId xmlns:p14="http://schemas.microsoft.com/office/powerpoint/2010/main" val="23460251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91F4174-D746-4547-9AB0-B5EDC4DBD8D3}"/>
              </a:ext>
            </a:extLst>
          </p:cNvPr>
          <p:cNvSpPr>
            <a:spLocks noGrp="1"/>
          </p:cNvSpPr>
          <p:nvPr>
            <p:ph type="title"/>
          </p:nvPr>
        </p:nvSpPr>
        <p:spPr/>
        <p:txBody>
          <a:bodyPr/>
          <a:lstStyle/>
          <a:p>
            <a:r>
              <a:rPr kumimoji="1" lang="ja-JP" altLang="en-US"/>
              <a:t>つまり</a:t>
            </a:r>
          </a:p>
        </p:txBody>
      </p:sp>
      <p:sp>
        <p:nvSpPr>
          <p:cNvPr id="3" name="コンテンツ プレースホルダー 2">
            <a:extLst>
              <a:ext uri="{FF2B5EF4-FFF2-40B4-BE49-F238E27FC236}">
                <a16:creationId xmlns:a16="http://schemas.microsoft.com/office/drawing/2014/main" id="{75949224-2AC3-2D46-BA3B-D965E0D237C3}"/>
              </a:ext>
            </a:extLst>
          </p:cNvPr>
          <p:cNvSpPr>
            <a:spLocks noGrp="1"/>
          </p:cNvSpPr>
          <p:nvPr>
            <p:ph idx="1"/>
          </p:nvPr>
        </p:nvSpPr>
        <p:spPr/>
        <p:txBody>
          <a:bodyPr/>
          <a:lstStyle/>
          <a:p>
            <a:pPr>
              <a:lnSpc>
                <a:spcPct val="100000"/>
              </a:lnSpc>
            </a:pPr>
            <a:r>
              <a:rPr lang="ja-JP" altLang="en-US">
                <a:solidFill>
                  <a:srgbClr val="009193"/>
                </a:solidFill>
              </a:rPr>
              <a:t>意思を決定する事項に関する情報の理解</a:t>
            </a:r>
            <a:endParaRPr lang="en-US" altLang="ja-JP" dirty="0">
              <a:solidFill>
                <a:srgbClr val="009193"/>
              </a:solidFill>
            </a:endParaRPr>
          </a:p>
          <a:p>
            <a:pPr lvl="1">
              <a:lnSpc>
                <a:spcPct val="100000"/>
              </a:lnSpc>
            </a:pPr>
            <a:r>
              <a:rPr lang="ja-JP" altLang="en-US" sz="4400"/>
              <a:t>手術をする</a:t>
            </a:r>
            <a:r>
              <a:rPr lang="en-US" altLang="ja-JP" sz="4400" dirty="0"/>
              <a:t>/</a:t>
            </a:r>
            <a:r>
              <a:rPr lang="ja-JP" altLang="en-US" sz="4400"/>
              <a:t>しない</a:t>
            </a:r>
            <a:br>
              <a:rPr lang="en-US" altLang="ja-JP" sz="4400" dirty="0"/>
            </a:br>
            <a:r>
              <a:rPr lang="ja-JP" altLang="en-US" sz="4400"/>
              <a:t>→その理由、目的、手法</a:t>
            </a:r>
            <a:endParaRPr lang="en-US" altLang="ja-JP" sz="4400" dirty="0"/>
          </a:p>
          <a:p>
            <a:pPr lvl="1">
              <a:lnSpc>
                <a:spcPct val="100000"/>
              </a:lnSpc>
            </a:pPr>
            <a:r>
              <a:rPr lang="ja-JP" altLang="en-US" sz="4400"/>
              <a:t>抗がん剤をする</a:t>
            </a:r>
            <a:r>
              <a:rPr lang="en-US" altLang="ja-JP" sz="4400" dirty="0"/>
              <a:t>/</a:t>
            </a:r>
            <a:r>
              <a:rPr lang="ja-JP" altLang="en-US" sz="4400"/>
              <a:t>しない</a:t>
            </a:r>
            <a:br>
              <a:rPr lang="en-US" altLang="ja-JP" sz="4400" dirty="0"/>
            </a:br>
            <a:r>
              <a:rPr lang="ja-JP" altLang="en-US" sz="4400"/>
              <a:t>→その理由、目的、手法</a:t>
            </a:r>
            <a:br>
              <a:rPr lang="en-US" altLang="ja-JP" dirty="0"/>
            </a:br>
            <a:endParaRPr kumimoji="1" lang="ja-JP" altLang="en-US"/>
          </a:p>
        </p:txBody>
      </p:sp>
      <p:sp>
        <p:nvSpPr>
          <p:cNvPr id="4" name="フッター プレースホルダー 3">
            <a:extLst>
              <a:ext uri="{FF2B5EF4-FFF2-40B4-BE49-F238E27FC236}">
                <a16:creationId xmlns:a16="http://schemas.microsoft.com/office/drawing/2014/main" id="{69CBCBE1-4D6B-4D47-B963-95830AAE6558}"/>
              </a:ext>
            </a:extLst>
          </p:cNvPr>
          <p:cNvSpPr>
            <a:spLocks noGrp="1"/>
          </p:cNvSpPr>
          <p:nvPr>
            <p:ph type="ftr" sz="quarter" idx="11"/>
          </p:nvPr>
        </p:nvSpPr>
        <p:spPr/>
        <p:txBody>
          <a:bodyPr/>
          <a:lstStyle/>
          <a:p>
            <a:r>
              <a:rPr kumimoji="1" lang="ja-JP" altLang="en-US"/>
              <a:t>卵巣がん体験者の会スマイリー</a:t>
            </a:r>
          </a:p>
        </p:txBody>
      </p:sp>
    </p:spTree>
    <p:extLst>
      <p:ext uri="{BB962C8B-B14F-4D97-AF65-F5344CB8AC3E}">
        <p14:creationId xmlns:p14="http://schemas.microsoft.com/office/powerpoint/2010/main" val="343932009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91F4174-D746-4547-9AB0-B5EDC4DBD8D3}"/>
              </a:ext>
            </a:extLst>
          </p:cNvPr>
          <p:cNvSpPr>
            <a:spLocks noGrp="1"/>
          </p:cNvSpPr>
          <p:nvPr>
            <p:ph type="title"/>
          </p:nvPr>
        </p:nvSpPr>
        <p:spPr/>
        <p:txBody>
          <a:bodyPr/>
          <a:lstStyle/>
          <a:p>
            <a:r>
              <a:rPr kumimoji="1" lang="ja-JP" altLang="en-US"/>
              <a:t>つまり</a:t>
            </a:r>
          </a:p>
        </p:txBody>
      </p:sp>
      <p:sp>
        <p:nvSpPr>
          <p:cNvPr id="3" name="コンテンツ プレースホルダー 2">
            <a:extLst>
              <a:ext uri="{FF2B5EF4-FFF2-40B4-BE49-F238E27FC236}">
                <a16:creationId xmlns:a16="http://schemas.microsoft.com/office/drawing/2014/main" id="{75949224-2AC3-2D46-BA3B-D965E0D237C3}"/>
              </a:ext>
            </a:extLst>
          </p:cNvPr>
          <p:cNvSpPr>
            <a:spLocks noGrp="1"/>
          </p:cNvSpPr>
          <p:nvPr>
            <p:ph idx="1"/>
          </p:nvPr>
        </p:nvSpPr>
        <p:spPr/>
        <p:txBody>
          <a:bodyPr/>
          <a:lstStyle/>
          <a:p>
            <a:pPr>
              <a:lnSpc>
                <a:spcPct val="100000"/>
              </a:lnSpc>
            </a:pPr>
            <a:r>
              <a:rPr lang="ja-JP" altLang="en-US">
                <a:solidFill>
                  <a:srgbClr val="009193"/>
                </a:solidFill>
              </a:rPr>
              <a:t>将来起こりうる結果についての情報を理解</a:t>
            </a:r>
            <a:endParaRPr lang="en-US" altLang="ja-JP" dirty="0">
              <a:solidFill>
                <a:srgbClr val="009193"/>
              </a:solidFill>
            </a:endParaRPr>
          </a:p>
          <a:p>
            <a:pPr lvl="1">
              <a:lnSpc>
                <a:spcPct val="100000"/>
              </a:lnSpc>
            </a:pPr>
            <a:r>
              <a:rPr kumimoji="1" lang="ja-JP" altLang="en-US" sz="4400"/>
              <a:t>手術をしたらどうなる</a:t>
            </a:r>
            <a:endParaRPr kumimoji="1" lang="en-US" altLang="ja-JP" sz="4400" dirty="0"/>
          </a:p>
          <a:p>
            <a:pPr lvl="1">
              <a:lnSpc>
                <a:spcPct val="100000"/>
              </a:lnSpc>
            </a:pPr>
            <a:r>
              <a:rPr lang="ja-JP" altLang="en-US" sz="4400"/>
              <a:t>抗がん剤をしたらどうなる</a:t>
            </a:r>
            <a:endParaRPr kumimoji="1" lang="ja-JP" altLang="en-US" sz="4400"/>
          </a:p>
        </p:txBody>
      </p:sp>
      <p:sp>
        <p:nvSpPr>
          <p:cNvPr id="4" name="フッター プレースホルダー 3">
            <a:extLst>
              <a:ext uri="{FF2B5EF4-FFF2-40B4-BE49-F238E27FC236}">
                <a16:creationId xmlns:a16="http://schemas.microsoft.com/office/drawing/2014/main" id="{69CBCBE1-4D6B-4D47-B963-95830AAE6558}"/>
              </a:ext>
            </a:extLst>
          </p:cNvPr>
          <p:cNvSpPr>
            <a:spLocks noGrp="1"/>
          </p:cNvSpPr>
          <p:nvPr>
            <p:ph type="ftr" sz="quarter" idx="11"/>
          </p:nvPr>
        </p:nvSpPr>
        <p:spPr/>
        <p:txBody>
          <a:bodyPr/>
          <a:lstStyle/>
          <a:p>
            <a:r>
              <a:rPr kumimoji="1" lang="ja-JP" altLang="en-US"/>
              <a:t>卵巣がん体験者の会スマイリー</a:t>
            </a:r>
          </a:p>
        </p:txBody>
      </p:sp>
    </p:spTree>
    <p:extLst>
      <p:ext uri="{BB962C8B-B14F-4D97-AF65-F5344CB8AC3E}">
        <p14:creationId xmlns:p14="http://schemas.microsoft.com/office/powerpoint/2010/main" val="353993727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1AD82D2-C2E3-7740-ACE6-C814D90A06A4}"/>
              </a:ext>
            </a:extLst>
          </p:cNvPr>
          <p:cNvSpPr>
            <a:spLocks noGrp="1"/>
          </p:cNvSpPr>
          <p:nvPr>
            <p:ph type="title"/>
          </p:nvPr>
        </p:nvSpPr>
        <p:spPr/>
        <p:txBody>
          <a:bodyPr>
            <a:normAutofit fontScale="90000"/>
          </a:bodyPr>
          <a:lstStyle/>
          <a:p>
            <a:r>
              <a:rPr kumimoji="1" lang="ja-JP" altLang="en-US"/>
              <a:t>卵巣がん治療に関する意思決定</a:t>
            </a:r>
          </a:p>
        </p:txBody>
      </p:sp>
      <p:sp>
        <p:nvSpPr>
          <p:cNvPr id="3" name="コンテンツ プレースホルダー 2">
            <a:extLst>
              <a:ext uri="{FF2B5EF4-FFF2-40B4-BE49-F238E27FC236}">
                <a16:creationId xmlns:a16="http://schemas.microsoft.com/office/drawing/2014/main" id="{7FCB1917-AECF-7146-B1E8-CB8166E87332}"/>
              </a:ext>
            </a:extLst>
          </p:cNvPr>
          <p:cNvSpPr>
            <a:spLocks noGrp="1"/>
          </p:cNvSpPr>
          <p:nvPr>
            <p:ph idx="1"/>
          </p:nvPr>
        </p:nvSpPr>
        <p:spPr>
          <a:xfrm>
            <a:off x="457200" y="2012950"/>
            <a:ext cx="8229600" cy="4525963"/>
          </a:xfrm>
        </p:spPr>
        <p:txBody>
          <a:bodyPr>
            <a:normAutofit fontScale="62500" lnSpcReduction="20000"/>
          </a:bodyPr>
          <a:lstStyle/>
          <a:p>
            <a:r>
              <a:rPr kumimoji="1" lang="ja-JP" altLang="en-US" b="0"/>
              <a:t>意思決定における心理的症状として影響</a:t>
            </a:r>
            <a:br>
              <a:rPr lang="en-US" altLang="ja-JP" b="0" dirty="0"/>
            </a:br>
            <a:r>
              <a:rPr lang="ja-JP" altLang="en-US" b="0">
                <a:solidFill>
                  <a:srgbClr val="009193"/>
                </a:solidFill>
              </a:rPr>
              <a:t>死ぬことを心配している（</a:t>
            </a:r>
            <a:r>
              <a:rPr lang="en-US" altLang="ja-JP" b="0" dirty="0">
                <a:solidFill>
                  <a:srgbClr val="009193"/>
                </a:solidFill>
              </a:rPr>
              <a:t>0.83</a:t>
            </a:r>
            <a:r>
              <a:rPr lang="ja-JP" altLang="en-US" b="0">
                <a:solidFill>
                  <a:srgbClr val="009193"/>
                </a:solidFill>
              </a:rPr>
              <a:t>）</a:t>
            </a:r>
            <a:br>
              <a:rPr lang="en-US" altLang="ja-JP" b="0" dirty="0">
                <a:solidFill>
                  <a:srgbClr val="009193"/>
                </a:solidFill>
              </a:rPr>
            </a:br>
            <a:r>
              <a:rPr lang="ja-JP" altLang="en-US" b="0">
                <a:solidFill>
                  <a:srgbClr val="009193"/>
                </a:solidFill>
              </a:rPr>
              <a:t>病気の悪化を心配している（</a:t>
            </a:r>
            <a:r>
              <a:rPr lang="en-US" altLang="ja-JP" b="0" dirty="0">
                <a:solidFill>
                  <a:srgbClr val="009193"/>
                </a:solidFill>
              </a:rPr>
              <a:t>0.79</a:t>
            </a:r>
            <a:r>
              <a:rPr lang="ja-JP" altLang="en-US" b="0">
                <a:solidFill>
                  <a:srgbClr val="009193"/>
                </a:solidFill>
              </a:rPr>
              <a:t>）</a:t>
            </a:r>
            <a:br>
              <a:rPr lang="en-US" altLang="ja-JP" b="0" dirty="0">
                <a:solidFill>
                  <a:srgbClr val="009193"/>
                </a:solidFill>
              </a:rPr>
            </a:br>
            <a:r>
              <a:rPr lang="ja-JP" altLang="en-US" b="0">
                <a:solidFill>
                  <a:srgbClr val="009193"/>
                </a:solidFill>
              </a:rPr>
              <a:t>悲しいと感じる（</a:t>
            </a:r>
            <a:r>
              <a:rPr lang="en-US" altLang="ja-JP" b="0" dirty="0">
                <a:solidFill>
                  <a:srgbClr val="009193"/>
                </a:solidFill>
              </a:rPr>
              <a:t>0.73</a:t>
            </a:r>
            <a:r>
              <a:rPr lang="ja-JP" altLang="en-US" b="0">
                <a:solidFill>
                  <a:srgbClr val="009193"/>
                </a:solidFill>
              </a:rPr>
              <a:t>）</a:t>
            </a:r>
            <a:endParaRPr lang="en-US" altLang="ja-JP" b="0" dirty="0">
              <a:solidFill>
                <a:srgbClr val="009193"/>
              </a:solidFill>
            </a:endParaRPr>
          </a:p>
          <a:p>
            <a:r>
              <a:rPr kumimoji="1" lang="ja-JP" altLang="en-US" b="0"/>
              <a:t>手術や抗がん剤治療に関して</a:t>
            </a:r>
            <a:r>
              <a:rPr kumimoji="1" lang="ja-JP" altLang="en-US" b="0">
                <a:solidFill>
                  <a:srgbClr val="009193"/>
                </a:solidFill>
              </a:rPr>
              <a:t>家族と十分相談できる時間があったか</a:t>
            </a:r>
            <a:r>
              <a:rPr kumimoji="1" lang="ja-JP" altLang="en-US" b="0"/>
              <a:t>が影響した</a:t>
            </a:r>
            <a:endParaRPr kumimoji="1" lang="en-US" altLang="ja-JP" b="0" dirty="0"/>
          </a:p>
        </p:txBody>
      </p:sp>
      <p:sp>
        <p:nvSpPr>
          <p:cNvPr id="4" name="フッター プレースホルダー 3">
            <a:extLst>
              <a:ext uri="{FF2B5EF4-FFF2-40B4-BE49-F238E27FC236}">
                <a16:creationId xmlns:a16="http://schemas.microsoft.com/office/drawing/2014/main" id="{6E34650D-6CEF-EB4E-96F9-E93B4BA572B4}"/>
              </a:ext>
            </a:extLst>
          </p:cNvPr>
          <p:cNvSpPr>
            <a:spLocks noGrp="1"/>
          </p:cNvSpPr>
          <p:nvPr>
            <p:ph type="ftr" sz="quarter" idx="11"/>
          </p:nvPr>
        </p:nvSpPr>
        <p:spPr/>
        <p:txBody>
          <a:bodyPr/>
          <a:lstStyle/>
          <a:p>
            <a:r>
              <a:rPr kumimoji="1" lang="ja-JP" altLang="en-US"/>
              <a:t>卵巣がん体験者の会スマイリー</a:t>
            </a:r>
          </a:p>
        </p:txBody>
      </p:sp>
    </p:spTree>
    <p:extLst>
      <p:ext uri="{BB962C8B-B14F-4D97-AF65-F5344CB8AC3E}">
        <p14:creationId xmlns:p14="http://schemas.microsoft.com/office/powerpoint/2010/main" val="37175492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277C4CB-C7B6-2147-A5B2-922907FCF334}"/>
              </a:ext>
            </a:extLst>
          </p:cNvPr>
          <p:cNvSpPr>
            <a:spLocks noGrp="1"/>
          </p:cNvSpPr>
          <p:nvPr>
            <p:ph type="title"/>
          </p:nvPr>
        </p:nvSpPr>
        <p:spPr/>
        <p:txBody>
          <a:bodyPr/>
          <a:lstStyle/>
          <a:p>
            <a:r>
              <a:rPr kumimoji="1" lang="ja-JP" altLang="en-US"/>
              <a:t>卵巣がんとは</a:t>
            </a:r>
          </a:p>
        </p:txBody>
      </p:sp>
      <p:sp>
        <p:nvSpPr>
          <p:cNvPr id="3" name="コンテンツ プレースホルダー 2">
            <a:extLst>
              <a:ext uri="{FF2B5EF4-FFF2-40B4-BE49-F238E27FC236}">
                <a16:creationId xmlns:a16="http://schemas.microsoft.com/office/drawing/2014/main" id="{FF2A34E2-30C3-6F42-9F75-53C710DE53FA}"/>
              </a:ext>
            </a:extLst>
          </p:cNvPr>
          <p:cNvSpPr>
            <a:spLocks noGrp="1"/>
          </p:cNvSpPr>
          <p:nvPr>
            <p:ph idx="1"/>
          </p:nvPr>
        </p:nvSpPr>
        <p:spPr>
          <a:xfrm>
            <a:off x="370741" y="1847851"/>
            <a:ext cx="8632581" cy="4351338"/>
          </a:xfrm>
        </p:spPr>
        <p:txBody>
          <a:bodyPr/>
          <a:lstStyle/>
          <a:p>
            <a:pPr>
              <a:lnSpc>
                <a:spcPct val="100000"/>
              </a:lnSpc>
            </a:pPr>
            <a:r>
              <a:rPr lang="ja-JP" altLang="en-US"/>
              <a:t>現状で適切な検診はない</a:t>
            </a:r>
            <a:endParaRPr lang="en-US" altLang="ja-JP" dirty="0"/>
          </a:p>
          <a:p>
            <a:pPr>
              <a:lnSpc>
                <a:spcPct val="100000"/>
              </a:lnSpc>
            </a:pPr>
            <a:r>
              <a:rPr kumimoji="1" lang="en-US" altLang="ja-JP" dirty="0"/>
              <a:t>Silent Killer</a:t>
            </a:r>
            <a:r>
              <a:rPr kumimoji="1" lang="ja-JP" altLang="en-US"/>
              <a:t>ではなく</a:t>
            </a:r>
            <a:br>
              <a:rPr kumimoji="1" lang="en-US" altLang="ja-JP" dirty="0"/>
            </a:br>
            <a:r>
              <a:rPr kumimoji="1" lang="ja-JP" altLang="en-US"/>
              <a:t>早期でも自覚症状がある</a:t>
            </a:r>
            <a:br>
              <a:rPr kumimoji="1" lang="en-US" altLang="ja-JP" dirty="0"/>
            </a:br>
            <a:r>
              <a:rPr lang="ja-JP" altLang="en-US"/>
              <a:t>患者が多い</a:t>
            </a:r>
            <a:endParaRPr kumimoji="1" lang="en-US" altLang="ja-JP" sz="4400" dirty="0"/>
          </a:p>
        </p:txBody>
      </p:sp>
      <p:sp>
        <p:nvSpPr>
          <p:cNvPr id="4" name="フッター プレースホルダー 3">
            <a:extLst>
              <a:ext uri="{FF2B5EF4-FFF2-40B4-BE49-F238E27FC236}">
                <a16:creationId xmlns:a16="http://schemas.microsoft.com/office/drawing/2014/main" id="{51B5EE21-7B07-004D-B982-3222075A4986}"/>
              </a:ext>
            </a:extLst>
          </p:cNvPr>
          <p:cNvSpPr>
            <a:spLocks noGrp="1"/>
          </p:cNvSpPr>
          <p:nvPr>
            <p:ph type="ftr" sz="quarter" idx="11"/>
          </p:nvPr>
        </p:nvSpPr>
        <p:spPr/>
        <p:txBody>
          <a:bodyPr/>
          <a:lstStyle/>
          <a:p>
            <a:r>
              <a:rPr kumimoji="1" lang="ja-JP" altLang="en-US"/>
              <a:t>卵巣がん体験者の会スマイリー</a:t>
            </a:r>
          </a:p>
        </p:txBody>
      </p:sp>
    </p:spTree>
    <p:extLst>
      <p:ext uri="{BB962C8B-B14F-4D97-AF65-F5344CB8AC3E}">
        <p14:creationId xmlns:p14="http://schemas.microsoft.com/office/powerpoint/2010/main" val="32043135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516090C-1BBB-A845-9344-57C78F7183A6}"/>
              </a:ext>
            </a:extLst>
          </p:cNvPr>
          <p:cNvSpPr>
            <a:spLocks noGrp="1"/>
          </p:cNvSpPr>
          <p:nvPr>
            <p:ph type="title"/>
          </p:nvPr>
        </p:nvSpPr>
        <p:spPr>
          <a:xfrm>
            <a:off x="540515" y="344267"/>
            <a:ext cx="7886700" cy="1325563"/>
          </a:xfrm>
        </p:spPr>
        <p:txBody>
          <a:bodyPr/>
          <a:lstStyle/>
          <a:p>
            <a:r>
              <a:rPr lang="ja-JP" altLang="en-US" sz="6000"/>
              <a:t>患者の意思決定と</a:t>
            </a:r>
            <a:br>
              <a:rPr lang="en-US" altLang="ja-JP" sz="6000" dirty="0"/>
            </a:br>
            <a:r>
              <a:rPr lang="ja-JP" altLang="en-US" sz="6000"/>
              <a:t>医療の不確実性</a:t>
            </a:r>
            <a:endParaRPr kumimoji="1" lang="ja-JP" altLang="en-US" sz="6000"/>
          </a:p>
        </p:txBody>
      </p:sp>
      <p:sp>
        <p:nvSpPr>
          <p:cNvPr id="3" name="コンテンツ プレースホルダー 2">
            <a:extLst>
              <a:ext uri="{FF2B5EF4-FFF2-40B4-BE49-F238E27FC236}">
                <a16:creationId xmlns:a16="http://schemas.microsoft.com/office/drawing/2014/main" id="{8F17E604-5998-2C40-8B10-95F23E849D5B}"/>
              </a:ext>
            </a:extLst>
          </p:cNvPr>
          <p:cNvSpPr>
            <a:spLocks noGrp="1"/>
          </p:cNvSpPr>
          <p:nvPr>
            <p:ph idx="1"/>
          </p:nvPr>
        </p:nvSpPr>
        <p:spPr>
          <a:xfrm>
            <a:off x="462708" y="2038119"/>
            <a:ext cx="8681292" cy="4150639"/>
          </a:xfrm>
        </p:spPr>
        <p:txBody>
          <a:bodyPr/>
          <a:lstStyle/>
          <a:p>
            <a:pPr>
              <a:lnSpc>
                <a:spcPct val="100000"/>
              </a:lnSpc>
            </a:pPr>
            <a:r>
              <a:rPr lang="ja-JP" altLang="en-US" sz="3600"/>
              <a:t>手術と抗がん剤をしたら死にませんか</a:t>
            </a:r>
            <a:r>
              <a:rPr kumimoji="1" lang="ja-JP" altLang="en-US" sz="3600"/>
              <a:t>？</a:t>
            </a:r>
            <a:endParaRPr kumimoji="1" lang="en-US" altLang="ja-JP" sz="3600" dirty="0"/>
          </a:p>
          <a:p>
            <a:pPr>
              <a:lnSpc>
                <a:spcPct val="100000"/>
              </a:lnSpc>
            </a:pPr>
            <a:r>
              <a:rPr kumimoji="1" lang="ja-JP" altLang="en-US" sz="3600"/>
              <a:t>抗がん剤は私の卵巣がんに効きますか？</a:t>
            </a:r>
            <a:endParaRPr kumimoji="1" lang="en-US" altLang="ja-JP" sz="3600" dirty="0"/>
          </a:p>
          <a:p>
            <a:pPr>
              <a:lnSpc>
                <a:spcPct val="100000"/>
              </a:lnSpc>
            </a:pPr>
            <a:r>
              <a:rPr lang="ja-JP" altLang="en-US" sz="3600"/>
              <a:t>抗がん剤をしたら</a:t>
            </a:r>
            <a:r>
              <a:rPr kumimoji="1" lang="ja-JP" altLang="en-US" sz="3600"/>
              <a:t>再発しませんか？</a:t>
            </a:r>
            <a:endParaRPr kumimoji="1" lang="en-US" altLang="ja-JP" sz="3600" dirty="0"/>
          </a:p>
          <a:p>
            <a:pPr>
              <a:lnSpc>
                <a:spcPct val="100000"/>
              </a:lnSpc>
            </a:pPr>
            <a:r>
              <a:rPr lang="ja-JP" altLang="en-US" sz="3600"/>
              <a:t>治療で悲しみは増えませんか？</a:t>
            </a:r>
            <a:br>
              <a:rPr lang="en-US" altLang="ja-JP" sz="3600" dirty="0"/>
            </a:br>
            <a:r>
              <a:rPr lang="ja-JP" altLang="en-US" sz="3200"/>
              <a:t>（仕事に迷惑をかける、家族に迷惑をかける、髪が抜ける、見た目が変わる　など個人差）</a:t>
            </a:r>
            <a:endParaRPr lang="en-US" altLang="ja-JP" sz="3200" dirty="0"/>
          </a:p>
          <a:p>
            <a:pPr>
              <a:lnSpc>
                <a:spcPct val="100000"/>
              </a:lnSpc>
            </a:pPr>
            <a:r>
              <a:rPr kumimoji="1" lang="ja-JP" altLang="en-US" sz="3600">
                <a:solidFill>
                  <a:srgbClr val="009193"/>
                </a:solidFill>
              </a:rPr>
              <a:t>私たちにこの質問に応える術はない</a:t>
            </a:r>
          </a:p>
        </p:txBody>
      </p:sp>
      <p:sp>
        <p:nvSpPr>
          <p:cNvPr id="4" name="フッター プレースホルダー 3">
            <a:extLst>
              <a:ext uri="{FF2B5EF4-FFF2-40B4-BE49-F238E27FC236}">
                <a16:creationId xmlns:a16="http://schemas.microsoft.com/office/drawing/2014/main" id="{9D8B5BF1-597B-0C44-8491-796E53DF2F79}"/>
              </a:ext>
            </a:extLst>
          </p:cNvPr>
          <p:cNvSpPr>
            <a:spLocks noGrp="1"/>
          </p:cNvSpPr>
          <p:nvPr>
            <p:ph type="ftr" sz="quarter" idx="11"/>
          </p:nvPr>
        </p:nvSpPr>
        <p:spPr/>
        <p:txBody>
          <a:bodyPr/>
          <a:lstStyle/>
          <a:p>
            <a:r>
              <a:rPr kumimoji="1" lang="ja-JP" altLang="en-US"/>
              <a:t>卵巣がん体験者の会スマイリー</a:t>
            </a:r>
          </a:p>
        </p:txBody>
      </p:sp>
    </p:spTree>
    <p:extLst>
      <p:ext uri="{BB962C8B-B14F-4D97-AF65-F5344CB8AC3E}">
        <p14:creationId xmlns:p14="http://schemas.microsoft.com/office/powerpoint/2010/main" val="413631675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83894" y="313877"/>
            <a:ext cx="8326951" cy="1325563"/>
          </a:xfrm>
        </p:spPr>
        <p:txBody>
          <a:bodyPr>
            <a:noAutofit/>
          </a:bodyPr>
          <a:lstStyle/>
          <a:p>
            <a:r>
              <a:rPr kumimoji="1" lang="ja-JP" altLang="en-US" sz="6000"/>
              <a:t>患者の意思決定と</a:t>
            </a:r>
            <a:br>
              <a:rPr kumimoji="1" lang="en-US" altLang="ja-JP" sz="6000" dirty="0"/>
            </a:br>
            <a:r>
              <a:rPr kumimoji="1" lang="ja-JP" altLang="en-US" sz="6000"/>
              <a:t>医療の不確実性</a:t>
            </a:r>
            <a:endParaRPr kumimoji="1" lang="ja-JP" altLang="en-US" sz="6000" dirty="0"/>
          </a:p>
        </p:txBody>
      </p:sp>
      <p:sp>
        <p:nvSpPr>
          <p:cNvPr id="4" name="角丸四角形 3"/>
          <p:cNvSpPr/>
          <p:nvPr/>
        </p:nvSpPr>
        <p:spPr>
          <a:xfrm>
            <a:off x="297456" y="2132599"/>
            <a:ext cx="3852571" cy="4042075"/>
          </a:xfrm>
          <a:prstGeom prst="roundRect">
            <a:avLst/>
          </a:prstGeom>
          <a:noFill/>
          <a:ln w="76200">
            <a:solidFill>
              <a:srgbClr val="0091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200" dirty="0">
                <a:solidFill>
                  <a:schemeClr val="tx1"/>
                </a:solidFill>
              </a:rPr>
              <a:t>5</a:t>
            </a:r>
            <a:r>
              <a:rPr kumimoji="1" lang="ja-JP" altLang="en-US" sz="3200">
                <a:solidFill>
                  <a:schemeClr val="tx1"/>
                </a:solidFill>
              </a:rPr>
              <a:t>年生存率</a:t>
            </a:r>
            <a:r>
              <a:rPr lang="en-US" altLang="ja-JP" sz="3200" dirty="0">
                <a:solidFill>
                  <a:srgbClr val="009193"/>
                </a:solidFill>
              </a:rPr>
              <a:t>100</a:t>
            </a:r>
            <a:r>
              <a:rPr lang="ja-JP" altLang="en-US" sz="3200">
                <a:solidFill>
                  <a:srgbClr val="009193"/>
                </a:solidFill>
              </a:rPr>
              <a:t>％</a:t>
            </a:r>
            <a:endParaRPr lang="en-US" altLang="ja-JP" sz="3200" dirty="0">
              <a:solidFill>
                <a:srgbClr val="009193"/>
              </a:solidFill>
            </a:endParaRPr>
          </a:p>
          <a:p>
            <a:pPr algn="ctr"/>
            <a:r>
              <a:rPr kumimoji="1" lang="ja-JP" altLang="en-US" sz="3200">
                <a:solidFill>
                  <a:schemeClr val="tx1"/>
                </a:solidFill>
              </a:rPr>
              <a:t>副作用</a:t>
            </a:r>
            <a:r>
              <a:rPr kumimoji="1" lang="ja-JP" altLang="en-US" sz="3200">
                <a:solidFill>
                  <a:srgbClr val="009193"/>
                </a:solidFill>
              </a:rPr>
              <a:t>絶対ない</a:t>
            </a:r>
            <a:endParaRPr kumimoji="1" lang="en-US" altLang="ja-JP" sz="3200" dirty="0">
              <a:solidFill>
                <a:srgbClr val="009193"/>
              </a:solidFill>
            </a:endParaRPr>
          </a:p>
          <a:p>
            <a:pPr algn="ctr"/>
            <a:r>
              <a:rPr lang="ja-JP" altLang="en-US" sz="3200">
                <a:solidFill>
                  <a:schemeClr val="tx1"/>
                </a:solidFill>
              </a:rPr>
              <a:t>治療費</a:t>
            </a:r>
            <a:r>
              <a:rPr lang="ja-JP" altLang="en-US" sz="3200">
                <a:solidFill>
                  <a:srgbClr val="009193"/>
                </a:solidFill>
              </a:rPr>
              <a:t>保険適用内</a:t>
            </a:r>
            <a:endParaRPr kumimoji="1" lang="en-US" altLang="ja-JP" sz="3200" dirty="0">
              <a:solidFill>
                <a:srgbClr val="009193"/>
              </a:solidFill>
            </a:endParaRPr>
          </a:p>
        </p:txBody>
      </p:sp>
      <p:sp>
        <p:nvSpPr>
          <p:cNvPr id="25" name="角丸四角形 24"/>
          <p:cNvSpPr/>
          <p:nvPr/>
        </p:nvSpPr>
        <p:spPr>
          <a:xfrm>
            <a:off x="4952734" y="2132600"/>
            <a:ext cx="3852571" cy="4047134"/>
          </a:xfrm>
          <a:prstGeom prst="roundRect">
            <a:avLst/>
          </a:prstGeom>
          <a:noFill/>
          <a:ln w="76200">
            <a:solidFill>
              <a:srgbClr val="0091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200" dirty="0">
                <a:solidFill>
                  <a:schemeClr val="tx1"/>
                </a:solidFill>
              </a:rPr>
              <a:t>5</a:t>
            </a:r>
            <a:r>
              <a:rPr kumimoji="1" lang="ja-JP" altLang="en-US" sz="3200">
                <a:solidFill>
                  <a:schemeClr val="tx1"/>
                </a:solidFill>
              </a:rPr>
              <a:t>年生存率</a:t>
            </a:r>
            <a:r>
              <a:rPr kumimoji="1" lang="en-US" altLang="ja-JP" sz="3200" dirty="0">
                <a:solidFill>
                  <a:srgbClr val="009193"/>
                </a:solidFill>
              </a:rPr>
              <a:t>60</a:t>
            </a:r>
            <a:r>
              <a:rPr kumimoji="1" lang="ja-JP" altLang="en-US" sz="3200">
                <a:solidFill>
                  <a:srgbClr val="009193"/>
                </a:solidFill>
              </a:rPr>
              <a:t>％</a:t>
            </a:r>
            <a:endParaRPr kumimoji="1" lang="en-US" altLang="ja-JP" sz="3200" dirty="0">
              <a:solidFill>
                <a:srgbClr val="009193"/>
              </a:solidFill>
            </a:endParaRPr>
          </a:p>
          <a:p>
            <a:pPr algn="ctr"/>
            <a:r>
              <a:rPr lang="ja-JP" altLang="en-US" sz="3200">
                <a:solidFill>
                  <a:schemeClr val="tx1"/>
                </a:solidFill>
              </a:rPr>
              <a:t>副作用</a:t>
            </a:r>
            <a:r>
              <a:rPr lang="ja-JP" altLang="en-US" sz="3200">
                <a:solidFill>
                  <a:srgbClr val="009193"/>
                </a:solidFill>
              </a:rPr>
              <a:t>吐き気</a:t>
            </a:r>
            <a:endParaRPr lang="en-US" altLang="ja-JP" sz="3200" dirty="0">
              <a:solidFill>
                <a:srgbClr val="009193"/>
              </a:solidFill>
            </a:endParaRPr>
          </a:p>
          <a:p>
            <a:pPr algn="ctr"/>
            <a:r>
              <a:rPr lang="ja-JP" altLang="en-US" sz="3200">
                <a:solidFill>
                  <a:srgbClr val="009193"/>
                </a:solidFill>
              </a:rPr>
              <a:t>脱毛、だるさ、</a:t>
            </a:r>
            <a:endParaRPr lang="en-US" altLang="ja-JP" sz="3200" dirty="0">
              <a:solidFill>
                <a:srgbClr val="009193"/>
              </a:solidFill>
            </a:endParaRPr>
          </a:p>
          <a:p>
            <a:pPr algn="ctr"/>
            <a:r>
              <a:rPr lang="ja-JP" altLang="en-US" sz="3200">
                <a:solidFill>
                  <a:srgbClr val="009193"/>
                </a:solidFill>
              </a:rPr>
              <a:t>白血球減少</a:t>
            </a:r>
            <a:br>
              <a:rPr lang="en-US" altLang="ja-JP" sz="3200" dirty="0">
                <a:solidFill>
                  <a:srgbClr val="009193"/>
                </a:solidFill>
              </a:rPr>
            </a:br>
            <a:r>
              <a:rPr lang="ja-JP" altLang="en-US" sz="3200">
                <a:solidFill>
                  <a:srgbClr val="009193"/>
                </a:solidFill>
              </a:rPr>
              <a:t>しびれ、など</a:t>
            </a:r>
            <a:endParaRPr lang="en-US" altLang="ja-JP" sz="3200" dirty="0">
              <a:solidFill>
                <a:srgbClr val="009193"/>
              </a:solidFill>
            </a:endParaRPr>
          </a:p>
          <a:p>
            <a:pPr algn="ctr"/>
            <a:r>
              <a:rPr kumimoji="1" lang="ja-JP" altLang="en-US" sz="3200">
                <a:solidFill>
                  <a:schemeClr val="tx1"/>
                </a:solidFill>
              </a:rPr>
              <a:t>治療費</a:t>
            </a:r>
            <a:r>
              <a:rPr kumimoji="1" lang="ja-JP" altLang="en-US" sz="3200">
                <a:solidFill>
                  <a:srgbClr val="009193"/>
                </a:solidFill>
              </a:rPr>
              <a:t>保険適用内</a:t>
            </a:r>
            <a:endParaRPr kumimoji="1" lang="ja-JP" altLang="en-US" sz="3200" dirty="0">
              <a:solidFill>
                <a:srgbClr val="009193"/>
              </a:solidFill>
            </a:endParaRPr>
          </a:p>
        </p:txBody>
      </p:sp>
      <p:sp>
        <p:nvSpPr>
          <p:cNvPr id="7" name="角丸四角形 6"/>
          <p:cNvSpPr/>
          <p:nvPr/>
        </p:nvSpPr>
        <p:spPr>
          <a:xfrm>
            <a:off x="934910" y="1952581"/>
            <a:ext cx="2548624" cy="982874"/>
          </a:xfrm>
          <a:prstGeom prst="roundRect">
            <a:avLst/>
          </a:prstGeom>
          <a:solidFill>
            <a:schemeClr val="accent1"/>
          </a:solid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a:solidFill>
                  <a:schemeClr val="bg1"/>
                </a:solidFill>
              </a:rPr>
              <a:t>意思決定</a:t>
            </a:r>
            <a:br>
              <a:rPr kumimoji="1" lang="en-US" altLang="ja-JP" sz="3200" b="1" dirty="0">
                <a:solidFill>
                  <a:schemeClr val="bg1"/>
                </a:solidFill>
              </a:rPr>
            </a:br>
            <a:r>
              <a:rPr kumimoji="1" lang="ja-JP" altLang="en-US" sz="3200" b="1">
                <a:solidFill>
                  <a:schemeClr val="bg1"/>
                </a:solidFill>
              </a:rPr>
              <a:t>しやすい</a:t>
            </a:r>
            <a:endParaRPr kumimoji="1" lang="ja-JP" altLang="en-US" sz="3200" b="1" dirty="0">
              <a:solidFill>
                <a:schemeClr val="bg1"/>
              </a:solidFill>
            </a:endParaRPr>
          </a:p>
        </p:txBody>
      </p:sp>
      <p:sp>
        <p:nvSpPr>
          <p:cNvPr id="8" name="角丸四角形 7"/>
          <p:cNvSpPr/>
          <p:nvPr/>
        </p:nvSpPr>
        <p:spPr>
          <a:xfrm>
            <a:off x="5515801" y="1952581"/>
            <a:ext cx="2726435" cy="578162"/>
          </a:xfrm>
          <a:prstGeom prst="roundRect">
            <a:avLst/>
          </a:prstGeom>
          <a:solidFill>
            <a:srgbClr val="FF0000"/>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a:solidFill>
                  <a:schemeClr val="bg1"/>
                </a:solidFill>
              </a:rPr>
              <a:t>実際は</a:t>
            </a:r>
            <a:endParaRPr kumimoji="1" lang="ja-JP" altLang="en-US" sz="3200" b="1" dirty="0">
              <a:solidFill>
                <a:schemeClr val="bg1"/>
              </a:solidFill>
            </a:endParaRPr>
          </a:p>
        </p:txBody>
      </p:sp>
      <p:sp>
        <p:nvSpPr>
          <p:cNvPr id="3" name="テキスト ボックス 2">
            <a:extLst>
              <a:ext uri="{FF2B5EF4-FFF2-40B4-BE49-F238E27FC236}">
                <a16:creationId xmlns:a16="http://schemas.microsoft.com/office/drawing/2014/main" id="{1D4B8759-F8E4-E04B-B4A7-D3B4A5D6E99A}"/>
              </a:ext>
            </a:extLst>
          </p:cNvPr>
          <p:cNvSpPr txBox="1"/>
          <p:nvPr/>
        </p:nvSpPr>
        <p:spPr>
          <a:xfrm>
            <a:off x="3840031" y="6174674"/>
            <a:ext cx="4698722" cy="769441"/>
          </a:xfrm>
          <a:prstGeom prst="rect">
            <a:avLst/>
          </a:prstGeom>
          <a:noFill/>
        </p:spPr>
        <p:txBody>
          <a:bodyPr wrap="none" rtlCol="0">
            <a:spAutoFit/>
          </a:bodyPr>
          <a:lstStyle/>
          <a:p>
            <a:r>
              <a:rPr kumimoji="1" lang="ja-JP" altLang="en-US" sz="4400">
                <a:solidFill>
                  <a:srgbClr val="7030A0"/>
                </a:solidFill>
              </a:rPr>
              <a:t>だから患者は悩む</a:t>
            </a:r>
          </a:p>
        </p:txBody>
      </p:sp>
      <p:sp>
        <p:nvSpPr>
          <p:cNvPr id="6" name="フッター プレースホルダー 5">
            <a:extLst>
              <a:ext uri="{FF2B5EF4-FFF2-40B4-BE49-F238E27FC236}">
                <a16:creationId xmlns:a16="http://schemas.microsoft.com/office/drawing/2014/main" id="{1771E94A-9D69-744D-8157-EF8A593EFF0E}"/>
              </a:ext>
            </a:extLst>
          </p:cNvPr>
          <p:cNvSpPr>
            <a:spLocks noGrp="1"/>
          </p:cNvSpPr>
          <p:nvPr>
            <p:ph type="ftr" sz="quarter" idx="11"/>
          </p:nvPr>
        </p:nvSpPr>
        <p:spPr/>
        <p:txBody>
          <a:bodyPr/>
          <a:lstStyle/>
          <a:p>
            <a:r>
              <a:rPr kumimoji="1" lang="ja-JP" altLang="en-US"/>
              <a:t>卵巣がん体験者の会スマイリー</a:t>
            </a:r>
          </a:p>
        </p:txBody>
      </p:sp>
    </p:spTree>
    <p:extLst>
      <p:ext uri="{BB962C8B-B14F-4D97-AF65-F5344CB8AC3E}">
        <p14:creationId xmlns:p14="http://schemas.microsoft.com/office/powerpoint/2010/main" val="227030082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A41AAF2-E513-3141-AAFB-DB44FB1869AA}"/>
              </a:ext>
            </a:extLst>
          </p:cNvPr>
          <p:cNvSpPr>
            <a:spLocks noGrp="1"/>
          </p:cNvSpPr>
          <p:nvPr>
            <p:ph type="title"/>
          </p:nvPr>
        </p:nvSpPr>
        <p:spPr/>
        <p:txBody>
          <a:bodyPr/>
          <a:lstStyle/>
          <a:p>
            <a:r>
              <a:rPr kumimoji="1" lang="ja-JP" altLang="en-US"/>
              <a:t>実際の相談</a:t>
            </a:r>
          </a:p>
        </p:txBody>
      </p:sp>
      <p:sp>
        <p:nvSpPr>
          <p:cNvPr id="3" name="コンテンツ プレースホルダー 2">
            <a:extLst>
              <a:ext uri="{FF2B5EF4-FFF2-40B4-BE49-F238E27FC236}">
                <a16:creationId xmlns:a16="http://schemas.microsoft.com/office/drawing/2014/main" id="{440B4793-8139-F34E-862A-AA3FDC1D7CF0}"/>
              </a:ext>
            </a:extLst>
          </p:cNvPr>
          <p:cNvSpPr>
            <a:spLocks noGrp="1"/>
          </p:cNvSpPr>
          <p:nvPr>
            <p:ph idx="1"/>
          </p:nvPr>
        </p:nvSpPr>
        <p:spPr>
          <a:xfrm>
            <a:off x="308471" y="1825625"/>
            <a:ext cx="8714343" cy="4351338"/>
          </a:xfrm>
        </p:spPr>
        <p:txBody>
          <a:bodyPr/>
          <a:lstStyle/>
          <a:p>
            <a:pPr marL="0" indent="0">
              <a:buNone/>
            </a:pPr>
            <a:r>
              <a:rPr kumimoji="1" lang="ja-JP" altLang="en-US"/>
              <a:t>医師との</a:t>
            </a:r>
            <a:br>
              <a:rPr kumimoji="1" lang="en-US" altLang="ja-JP" dirty="0"/>
            </a:br>
            <a:r>
              <a:rPr kumimoji="1" lang="ja-JP" altLang="en-US">
                <a:solidFill>
                  <a:srgbClr val="009193"/>
                </a:solidFill>
              </a:rPr>
              <a:t>コミュニケーションエラー</a:t>
            </a:r>
            <a:r>
              <a:rPr kumimoji="1" lang="ja-JP" altLang="en-US"/>
              <a:t>による相談が</a:t>
            </a:r>
            <a:r>
              <a:rPr kumimoji="1" lang="en-US" altLang="ja-JP" dirty="0"/>
              <a:t>80</a:t>
            </a:r>
            <a:r>
              <a:rPr kumimoji="1" lang="ja-JP" altLang="en-US"/>
              <a:t>％以上</a:t>
            </a:r>
          </a:p>
        </p:txBody>
      </p:sp>
      <p:sp>
        <p:nvSpPr>
          <p:cNvPr id="4" name="フッター プレースホルダー 3">
            <a:extLst>
              <a:ext uri="{FF2B5EF4-FFF2-40B4-BE49-F238E27FC236}">
                <a16:creationId xmlns:a16="http://schemas.microsoft.com/office/drawing/2014/main" id="{369087B8-2852-A04C-9F92-39A1C221DF9B}"/>
              </a:ext>
            </a:extLst>
          </p:cNvPr>
          <p:cNvSpPr>
            <a:spLocks noGrp="1"/>
          </p:cNvSpPr>
          <p:nvPr>
            <p:ph type="ftr" sz="quarter" idx="11"/>
          </p:nvPr>
        </p:nvSpPr>
        <p:spPr/>
        <p:txBody>
          <a:bodyPr/>
          <a:lstStyle/>
          <a:p>
            <a:r>
              <a:rPr kumimoji="1" lang="ja-JP" altLang="en-US"/>
              <a:t>卵巣がん体験者の会スマイリー</a:t>
            </a:r>
          </a:p>
        </p:txBody>
      </p:sp>
    </p:spTree>
    <p:extLst>
      <p:ext uri="{BB962C8B-B14F-4D97-AF65-F5344CB8AC3E}">
        <p14:creationId xmlns:p14="http://schemas.microsoft.com/office/powerpoint/2010/main" val="95583080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0949E33-519F-EF43-B9C1-8114E49A3320}"/>
              </a:ext>
            </a:extLst>
          </p:cNvPr>
          <p:cNvSpPr>
            <a:spLocks noGrp="1"/>
          </p:cNvSpPr>
          <p:nvPr>
            <p:ph type="title"/>
          </p:nvPr>
        </p:nvSpPr>
        <p:spPr/>
        <p:txBody>
          <a:bodyPr/>
          <a:lstStyle/>
          <a:p>
            <a:r>
              <a:rPr lang="ja-JP" altLang="en-US"/>
              <a:t>相談者の多くが</a:t>
            </a:r>
            <a:endParaRPr kumimoji="1" lang="ja-JP" altLang="en-US"/>
          </a:p>
        </p:txBody>
      </p:sp>
      <p:sp>
        <p:nvSpPr>
          <p:cNvPr id="3" name="コンテンツ プレースホルダー 2">
            <a:extLst>
              <a:ext uri="{FF2B5EF4-FFF2-40B4-BE49-F238E27FC236}">
                <a16:creationId xmlns:a16="http://schemas.microsoft.com/office/drawing/2014/main" id="{26A6EA3E-682D-3544-A4A2-F75AF7D8A93C}"/>
              </a:ext>
            </a:extLst>
          </p:cNvPr>
          <p:cNvSpPr>
            <a:spLocks noGrp="1"/>
          </p:cNvSpPr>
          <p:nvPr>
            <p:ph idx="1"/>
          </p:nvPr>
        </p:nvSpPr>
        <p:spPr>
          <a:xfrm>
            <a:off x="628650" y="1825625"/>
            <a:ext cx="8261962" cy="4351338"/>
          </a:xfrm>
        </p:spPr>
        <p:txBody>
          <a:bodyPr/>
          <a:lstStyle/>
          <a:p>
            <a:pPr>
              <a:lnSpc>
                <a:spcPct val="100000"/>
              </a:lnSpc>
            </a:pPr>
            <a:r>
              <a:rPr kumimoji="1" lang="ja-JP" altLang="en-US"/>
              <a:t>治療の目的、目標を</a:t>
            </a:r>
            <a:br>
              <a:rPr kumimoji="1" lang="en-US" altLang="ja-JP" dirty="0"/>
            </a:br>
            <a:r>
              <a:rPr kumimoji="1" lang="ja-JP" altLang="en-US"/>
              <a:t>理解していない</a:t>
            </a:r>
            <a:endParaRPr kumimoji="1" lang="en-US" altLang="ja-JP" dirty="0"/>
          </a:p>
          <a:p>
            <a:pPr>
              <a:lnSpc>
                <a:spcPct val="100000"/>
              </a:lnSpc>
            </a:pPr>
            <a:r>
              <a:rPr lang="ja-JP" altLang="en-US"/>
              <a:t>短期的な未来、長期的な</a:t>
            </a:r>
            <a:br>
              <a:rPr lang="en-US" altLang="ja-JP" dirty="0"/>
            </a:br>
            <a:r>
              <a:rPr lang="ja-JP" altLang="en-US"/>
              <a:t>未来が見えていない</a:t>
            </a:r>
            <a:endParaRPr lang="en-US" altLang="ja-JP" dirty="0"/>
          </a:p>
          <a:p>
            <a:pPr>
              <a:lnSpc>
                <a:spcPct val="100000"/>
              </a:lnSpc>
            </a:pPr>
            <a:r>
              <a:rPr kumimoji="1" lang="ja-JP" altLang="en-US"/>
              <a:t>医師の言葉の呪い</a:t>
            </a:r>
          </a:p>
        </p:txBody>
      </p:sp>
      <p:sp>
        <p:nvSpPr>
          <p:cNvPr id="4" name="フッター プレースホルダー 3">
            <a:extLst>
              <a:ext uri="{FF2B5EF4-FFF2-40B4-BE49-F238E27FC236}">
                <a16:creationId xmlns:a16="http://schemas.microsoft.com/office/drawing/2014/main" id="{AC40091B-1130-1B48-A8C9-48061A8744E5}"/>
              </a:ext>
            </a:extLst>
          </p:cNvPr>
          <p:cNvSpPr>
            <a:spLocks noGrp="1"/>
          </p:cNvSpPr>
          <p:nvPr>
            <p:ph type="ftr" sz="quarter" idx="11"/>
          </p:nvPr>
        </p:nvSpPr>
        <p:spPr/>
        <p:txBody>
          <a:bodyPr/>
          <a:lstStyle/>
          <a:p>
            <a:r>
              <a:rPr kumimoji="1" lang="ja-JP" altLang="en-US"/>
              <a:t>卵巣がん体験者の会スマイリー</a:t>
            </a:r>
          </a:p>
        </p:txBody>
      </p:sp>
    </p:spTree>
    <p:extLst>
      <p:ext uri="{BB962C8B-B14F-4D97-AF65-F5344CB8AC3E}">
        <p14:creationId xmlns:p14="http://schemas.microsoft.com/office/powerpoint/2010/main" val="131089297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F32B924-06C8-D24D-B448-CCDFF3FFA57C}"/>
              </a:ext>
            </a:extLst>
          </p:cNvPr>
          <p:cNvSpPr>
            <a:spLocks noGrp="1"/>
          </p:cNvSpPr>
          <p:nvPr>
            <p:ph type="title"/>
          </p:nvPr>
        </p:nvSpPr>
        <p:spPr/>
        <p:txBody>
          <a:bodyPr/>
          <a:lstStyle/>
          <a:p>
            <a:r>
              <a:rPr kumimoji="1" lang="ja-JP" altLang="en-US"/>
              <a:t>治療の目的・目標</a:t>
            </a:r>
          </a:p>
        </p:txBody>
      </p:sp>
      <p:sp>
        <p:nvSpPr>
          <p:cNvPr id="3" name="コンテンツ プレースホルダー 2">
            <a:extLst>
              <a:ext uri="{FF2B5EF4-FFF2-40B4-BE49-F238E27FC236}">
                <a16:creationId xmlns:a16="http://schemas.microsoft.com/office/drawing/2014/main" id="{0DB7B19B-EC78-7F46-81F6-15ED6E17A5C0}"/>
              </a:ext>
            </a:extLst>
          </p:cNvPr>
          <p:cNvSpPr>
            <a:spLocks noGrp="1"/>
          </p:cNvSpPr>
          <p:nvPr>
            <p:ph idx="1"/>
          </p:nvPr>
        </p:nvSpPr>
        <p:spPr>
          <a:xfrm>
            <a:off x="286439" y="1825625"/>
            <a:ext cx="8714342" cy="4351338"/>
          </a:xfrm>
        </p:spPr>
        <p:txBody>
          <a:bodyPr/>
          <a:lstStyle/>
          <a:p>
            <a:pPr>
              <a:lnSpc>
                <a:spcPct val="100000"/>
              </a:lnSpc>
            </a:pPr>
            <a:r>
              <a:rPr kumimoji="1" lang="ja-JP" altLang="en-US" sz="3600"/>
              <a:t>初回化学療法</a:t>
            </a:r>
            <a:br>
              <a:rPr kumimoji="1" lang="en-US" altLang="ja-JP" sz="3600" dirty="0"/>
            </a:br>
            <a:r>
              <a:rPr kumimoji="1" lang="ja-JP" altLang="en-US" sz="3600"/>
              <a:t>→根治、再発させない</a:t>
            </a:r>
            <a:endParaRPr kumimoji="1" lang="en-US" altLang="ja-JP" sz="3600" dirty="0"/>
          </a:p>
          <a:p>
            <a:pPr>
              <a:lnSpc>
                <a:spcPct val="100000"/>
              </a:lnSpc>
            </a:pPr>
            <a:r>
              <a:rPr kumimoji="1" lang="ja-JP" altLang="en-US" sz="3600"/>
              <a:t>プラチナ感受性再発</a:t>
            </a:r>
            <a:br>
              <a:rPr kumimoji="1" lang="en-US" altLang="ja-JP" sz="3600" dirty="0"/>
            </a:br>
            <a:r>
              <a:rPr kumimoji="1" lang="ja-JP" altLang="en-US" sz="3600"/>
              <a:t>→プラチナが使えるよう再発期間延長</a:t>
            </a:r>
            <a:endParaRPr kumimoji="1" lang="en-US" altLang="ja-JP" sz="3600" dirty="0"/>
          </a:p>
          <a:p>
            <a:pPr>
              <a:lnSpc>
                <a:spcPct val="100000"/>
              </a:lnSpc>
            </a:pPr>
            <a:r>
              <a:rPr kumimoji="1" lang="ja-JP" altLang="en-US" sz="3600"/>
              <a:t>プラチナ抵抗性再発</a:t>
            </a:r>
            <a:br>
              <a:rPr kumimoji="1" lang="en-US" altLang="ja-JP" sz="3600" dirty="0"/>
            </a:br>
            <a:r>
              <a:rPr kumimoji="1" lang="ja-JP" altLang="en-US" sz="3600"/>
              <a:t>→症状緩和的、これ以上憎悪しない</a:t>
            </a:r>
          </a:p>
        </p:txBody>
      </p:sp>
      <p:sp>
        <p:nvSpPr>
          <p:cNvPr id="4" name="フッター プレースホルダー 3">
            <a:extLst>
              <a:ext uri="{FF2B5EF4-FFF2-40B4-BE49-F238E27FC236}">
                <a16:creationId xmlns:a16="http://schemas.microsoft.com/office/drawing/2014/main" id="{72B1F1F4-E86A-0242-BF1F-1971698516BE}"/>
              </a:ext>
            </a:extLst>
          </p:cNvPr>
          <p:cNvSpPr>
            <a:spLocks noGrp="1"/>
          </p:cNvSpPr>
          <p:nvPr>
            <p:ph type="ftr" sz="quarter" idx="11"/>
          </p:nvPr>
        </p:nvSpPr>
        <p:spPr/>
        <p:txBody>
          <a:bodyPr/>
          <a:lstStyle/>
          <a:p>
            <a:r>
              <a:rPr kumimoji="1" lang="ja-JP" altLang="en-US"/>
              <a:t>卵巣がん体験者の会スマイリー</a:t>
            </a:r>
          </a:p>
        </p:txBody>
      </p:sp>
      <p:sp>
        <p:nvSpPr>
          <p:cNvPr id="6" name="正方形/長方形 5">
            <a:extLst>
              <a:ext uri="{FF2B5EF4-FFF2-40B4-BE49-F238E27FC236}">
                <a16:creationId xmlns:a16="http://schemas.microsoft.com/office/drawing/2014/main" id="{549920A0-0C87-D74F-8E16-5726E46EE9F8}"/>
              </a:ext>
            </a:extLst>
          </p:cNvPr>
          <p:cNvSpPr/>
          <p:nvPr/>
        </p:nvSpPr>
        <p:spPr>
          <a:xfrm>
            <a:off x="319489" y="5607585"/>
            <a:ext cx="8505022" cy="748765"/>
          </a:xfrm>
          <a:prstGeom prst="rect">
            <a:avLst/>
          </a:prstGeom>
          <a:solidFill>
            <a:srgbClr val="009193"/>
          </a:solidFill>
          <a:ln>
            <a:solidFill>
              <a:srgbClr val="0091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800">
                <a:solidFill>
                  <a:schemeClr val="bg1"/>
                </a:solidFill>
              </a:rPr>
              <a:t>卵巣がんは治りますよね？</a:t>
            </a:r>
            <a:endParaRPr kumimoji="1" lang="ja-JP" altLang="en-US" sz="4800">
              <a:solidFill>
                <a:schemeClr val="bg1"/>
              </a:solidFill>
            </a:endParaRPr>
          </a:p>
        </p:txBody>
      </p:sp>
    </p:spTree>
    <p:extLst>
      <p:ext uri="{BB962C8B-B14F-4D97-AF65-F5344CB8AC3E}">
        <p14:creationId xmlns:p14="http://schemas.microsoft.com/office/powerpoint/2010/main" val="244068731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F32B924-06C8-D24D-B448-CCDFF3FFA57C}"/>
              </a:ext>
            </a:extLst>
          </p:cNvPr>
          <p:cNvSpPr>
            <a:spLocks noGrp="1"/>
          </p:cNvSpPr>
          <p:nvPr>
            <p:ph type="title"/>
          </p:nvPr>
        </p:nvSpPr>
        <p:spPr/>
        <p:txBody>
          <a:bodyPr/>
          <a:lstStyle/>
          <a:p>
            <a:r>
              <a:rPr lang="ja-JP" altLang="en-US"/>
              <a:t>医師の言葉の呪い</a:t>
            </a:r>
            <a:endParaRPr kumimoji="1" lang="ja-JP" altLang="en-US"/>
          </a:p>
        </p:txBody>
      </p:sp>
      <p:sp>
        <p:nvSpPr>
          <p:cNvPr id="3" name="コンテンツ プレースホルダー 2">
            <a:extLst>
              <a:ext uri="{FF2B5EF4-FFF2-40B4-BE49-F238E27FC236}">
                <a16:creationId xmlns:a16="http://schemas.microsoft.com/office/drawing/2014/main" id="{0DB7B19B-EC78-7F46-81F6-15ED6E17A5C0}"/>
              </a:ext>
            </a:extLst>
          </p:cNvPr>
          <p:cNvSpPr>
            <a:spLocks noGrp="1"/>
          </p:cNvSpPr>
          <p:nvPr>
            <p:ph idx="1"/>
          </p:nvPr>
        </p:nvSpPr>
        <p:spPr>
          <a:xfrm>
            <a:off x="286439" y="1825625"/>
            <a:ext cx="8714342" cy="4351338"/>
          </a:xfrm>
        </p:spPr>
        <p:txBody>
          <a:bodyPr/>
          <a:lstStyle/>
          <a:p>
            <a:pPr marL="0" indent="0">
              <a:lnSpc>
                <a:spcPct val="100000"/>
              </a:lnSpc>
              <a:buNone/>
            </a:pPr>
            <a:r>
              <a:rPr lang="ja-JP" altLang="en-US" sz="3600"/>
              <a:t>「漿液性卵巣がんステージ</a:t>
            </a:r>
            <a:r>
              <a:rPr lang="en-US" altLang="ja-JP" sz="3600" dirty="0"/>
              <a:t>3C</a:t>
            </a:r>
            <a:r>
              <a:rPr lang="ja-JP" altLang="en-US" sz="3600"/>
              <a:t>は</a:t>
            </a:r>
            <a:br>
              <a:rPr lang="en-US" altLang="ja-JP" sz="3600" dirty="0"/>
            </a:br>
            <a:r>
              <a:rPr lang="ja-JP" altLang="en-US" sz="3600"/>
              <a:t>　　　　　　　　　</a:t>
            </a:r>
            <a:r>
              <a:rPr lang="ja-JP" altLang="en-US" sz="3600">
                <a:solidFill>
                  <a:srgbClr val="009193"/>
                </a:solidFill>
              </a:rPr>
              <a:t>絶対に治りません</a:t>
            </a:r>
            <a:r>
              <a:rPr lang="ja-JP" altLang="en-US" sz="3600"/>
              <a:t>」</a:t>
            </a:r>
            <a:endParaRPr lang="en-US" altLang="ja-JP" sz="3600" dirty="0"/>
          </a:p>
          <a:p>
            <a:pPr marL="0" indent="0">
              <a:lnSpc>
                <a:spcPct val="100000"/>
              </a:lnSpc>
              <a:buNone/>
            </a:pPr>
            <a:br>
              <a:rPr lang="en-US" altLang="ja-JP" sz="3600" dirty="0"/>
            </a:br>
            <a:r>
              <a:rPr lang="ja-JP" altLang="en-US" sz="3600"/>
              <a:t>「卵巣明細胞がんが</a:t>
            </a:r>
            <a:r>
              <a:rPr lang="ja-JP" altLang="en-US" sz="3600">
                <a:solidFill>
                  <a:srgbClr val="009193"/>
                </a:solidFill>
              </a:rPr>
              <a:t>抗がん剤が</a:t>
            </a:r>
            <a:br>
              <a:rPr lang="en-US" altLang="ja-JP" sz="3600" dirty="0">
                <a:solidFill>
                  <a:srgbClr val="009193"/>
                </a:solidFill>
              </a:rPr>
            </a:br>
            <a:r>
              <a:rPr lang="ja-JP" altLang="en-US" sz="3600">
                <a:solidFill>
                  <a:srgbClr val="009193"/>
                </a:solidFill>
              </a:rPr>
              <a:t>　　　　　　　　　　　　効きません</a:t>
            </a:r>
            <a:r>
              <a:rPr lang="ja-JP" altLang="en-US" sz="3600"/>
              <a:t>」</a:t>
            </a:r>
            <a:br>
              <a:rPr lang="en-US" altLang="ja-JP" sz="3600" dirty="0"/>
            </a:br>
            <a:endParaRPr lang="en-US" altLang="ja-JP" sz="3600" dirty="0"/>
          </a:p>
          <a:p>
            <a:pPr marL="0" indent="0">
              <a:lnSpc>
                <a:spcPct val="100000"/>
              </a:lnSpc>
              <a:buNone/>
            </a:pPr>
            <a:r>
              <a:rPr lang="ja-JP" altLang="en-US" sz="3600"/>
              <a:t>「</a:t>
            </a:r>
            <a:r>
              <a:rPr lang="ja-JP" altLang="en-US" sz="3600">
                <a:solidFill>
                  <a:srgbClr val="009193"/>
                </a:solidFill>
              </a:rPr>
              <a:t>残念ですが</a:t>
            </a:r>
            <a:r>
              <a:rPr lang="ja-JP" altLang="en-US" sz="3600"/>
              <a:t>あなたは卵巣がん</a:t>
            </a:r>
            <a:br>
              <a:rPr lang="en-US" altLang="ja-JP" sz="3600" dirty="0"/>
            </a:br>
            <a:r>
              <a:rPr lang="en-US" altLang="ja-JP" sz="3600" dirty="0"/>
              <a:t>				</a:t>
            </a:r>
            <a:r>
              <a:rPr lang="ja-JP" altLang="en-US" sz="3600"/>
              <a:t>　</a:t>
            </a:r>
            <a:r>
              <a:rPr lang="en-US" altLang="ja-JP" sz="3600" dirty="0"/>
              <a:t>  </a:t>
            </a:r>
            <a:r>
              <a:rPr lang="ja-JP" altLang="en-US" sz="3600"/>
              <a:t>ステージ</a:t>
            </a:r>
            <a:r>
              <a:rPr lang="en-US" altLang="ja-JP" sz="3600" dirty="0"/>
              <a:t>1A</a:t>
            </a:r>
            <a:r>
              <a:rPr lang="ja-JP" altLang="en-US" sz="3600"/>
              <a:t>でした」</a:t>
            </a:r>
            <a:endParaRPr lang="en-US" altLang="ja-JP" sz="3600" dirty="0"/>
          </a:p>
        </p:txBody>
      </p:sp>
      <p:sp>
        <p:nvSpPr>
          <p:cNvPr id="4" name="フッター プレースホルダー 3">
            <a:extLst>
              <a:ext uri="{FF2B5EF4-FFF2-40B4-BE49-F238E27FC236}">
                <a16:creationId xmlns:a16="http://schemas.microsoft.com/office/drawing/2014/main" id="{72B1F1F4-E86A-0242-BF1F-1971698516BE}"/>
              </a:ext>
            </a:extLst>
          </p:cNvPr>
          <p:cNvSpPr>
            <a:spLocks noGrp="1"/>
          </p:cNvSpPr>
          <p:nvPr>
            <p:ph type="ftr" sz="quarter" idx="11"/>
          </p:nvPr>
        </p:nvSpPr>
        <p:spPr/>
        <p:txBody>
          <a:bodyPr/>
          <a:lstStyle/>
          <a:p>
            <a:r>
              <a:rPr kumimoji="1" lang="ja-JP" altLang="en-US"/>
              <a:t>卵巣がん体験者の会スマイリー</a:t>
            </a:r>
          </a:p>
        </p:txBody>
      </p:sp>
    </p:spTree>
    <p:extLst>
      <p:ext uri="{BB962C8B-B14F-4D97-AF65-F5344CB8AC3E}">
        <p14:creationId xmlns:p14="http://schemas.microsoft.com/office/powerpoint/2010/main" val="188424491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F32B924-06C8-D24D-B448-CCDFF3FFA57C}"/>
              </a:ext>
            </a:extLst>
          </p:cNvPr>
          <p:cNvSpPr>
            <a:spLocks noGrp="1"/>
          </p:cNvSpPr>
          <p:nvPr>
            <p:ph type="title"/>
          </p:nvPr>
        </p:nvSpPr>
        <p:spPr/>
        <p:txBody>
          <a:bodyPr/>
          <a:lstStyle/>
          <a:p>
            <a:r>
              <a:rPr lang="ja-JP" altLang="en-US"/>
              <a:t>医師の言葉の呪い</a:t>
            </a:r>
            <a:endParaRPr kumimoji="1" lang="ja-JP" altLang="en-US"/>
          </a:p>
        </p:txBody>
      </p:sp>
      <p:sp>
        <p:nvSpPr>
          <p:cNvPr id="3" name="コンテンツ プレースホルダー 2">
            <a:extLst>
              <a:ext uri="{FF2B5EF4-FFF2-40B4-BE49-F238E27FC236}">
                <a16:creationId xmlns:a16="http://schemas.microsoft.com/office/drawing/2014/main" id="{0DB7B19B-EC78-7F46-81F6-15ED6E17A5C0}"/>
              </a:ext>
            </a:extLst>
          </p:cNvPr>
          <p:cNvSpPr>
            <a:spLocks noGrp="1"/>
          </p:cNvSpPr>
          <p:nvPr>
            <p:ph idx="1"/>
          </p:nvPr>
        </p:nvSpPr>
        <p:spPr>
          <a:xfrm>
            <a:off x="286439" y="1825625"/>
            <a:ext cx="8714342" cy="4351338"/>
          </a:xfrm>
        </p:spPr>
        <p:txBody>
          <a:bodyPr/>
          <a:lstStyle/>
          <a:p>
            <a:pPr marL="0" indent="0">
              <a:buNone/>
            </a:pPr>
            <a:r>
              <a:rPr lang="ja-JP" altLang="en-US" sz="3600"/>
              <a:t>「あなたの卵巣がんは</a:t>
            </a:r>
            <a:r>
              <a:rPr lang="ja-JP" altLang="en-US" sz="3600">
                <a:solidFill>
                  <a:srgbClr val="009193"/>
                </a:solidFill>
              </a:rPr>
              <a:t>再発します</a:t>
            </a:r>
            <a:r>
              <a:rPr lang="ja-JP" altLang="en-US" sz="3600"/>
              <a:t>」</a:t>
            </a:r>
            <a:br>
              <a:rPr lang="en-US" altLang="ja-JP" sz="3600" dirty="0"/>
            </a:br>
            <a:r>
              <a:rPr lang="ja-JP" altLang="en-US" sz="3600"/>
              <a:t>「</a:t>
            </a:r>
            <a:r>
              <a:rPr lang="ja-JP" altLang="en-US" sz="3600">
                <a:solidFill>
                  <a:srgbClr val="009193"/>
                </a:solidFill>
              </a:rPr>
              <a:t>再発したとき</a:t>
            </a:r>
            <a:r>
              <a:rPr lang="ja-JP" altLang="en-US" sz="3600"/>
              <a:t>のために</a:t>
            </a:r>
            <a:br>
              <a:rPr lang="en-US" altLang="ja-JP" sz="3600" dirty="0"/>
            </a:br>
            <a:r>
              <a:rPr lang="ja-JP" altLang="en-US" sz="3600"/>
              <a:t>　　　　　　　ポートは抜去しません」</a:t>
            </a:r>
            <a:br>
              <a:rPr lang="en-US" altLang="ja-JP" sz="3600" dirty="0"/>
            </a:br>
            <a:r>
              <a:rPr lang="ja-JP" altLang="en-US" sz="3600"/>
              <a:t>「</a:t>
            </a:r>
            <a:r>
              <a:rPr lang="ja-JP" altLang="en-US" sz="3600">
                <a:solidFill>
                  <a:srgbClr val="009193"/>
                </a:solidFill>
              </a:rPr>
              <a:t>最後まで</a:t>
            </a:r>
            <a:r>
              <a:rPr lang="ja-JP" altLang="en-US" sz="3600"/>
              <a:t>一緒にがんばりましょう」</a:t>
            </a:r>
            <a:endParaRPr lang="en-US" altLang="ja-JP" sz="3600" dirty="0"/>
          </a:p>
          <a:p>
            <a:pPr marL="0" indent="0">
              <a:buNone/>
            </a:pPr>
            <a:r>
              <a:rPr lang="ja-JP" altLang="en-US" sz="3600"/>
              <a:t>「セカンドオピニオンは行っても同じ」</a:t>
            </a:r>
            <a:endParaRPr lang="en-US" altLang="ja-JP" sz="3600" dirty="0"/>
          </a:p>
        </p:txBody>
      </p:sp>
      <p:sp>
        <p:nvSpPr>
          <p:cNvPr id="4" name="フッター プレースホルダー 3">
            <a:extLst>
              <a:ext uri="{FF2B5EF4-FFF2-40B4-BE49-F238E27FC236}">
                <a16:creationId xmlns:a16="http://schemas.microsoft.com/office/drawing/2014/main" id="{72B1F1F4-E86A-0242-BF1F-1971698516BE}"/>
              </a:ext>
            </a:extLst>
          </p:cNvPr>
          <p:cNvSpPr>
            <a:spLocks noGrp="1"/>
          </p:cNvSpPr>
          <p:nvPr>
            <p:ph type="ftr" sz="quarter" idx="11"/>
          </p:nvPr>
        </p:nvSpPr>
        <p:spPr/>
        <p:txBody>
          <a:bodyPr/>
          <a:lstStyle/>
          <a:p>
            <a:r>
              <a:rPr kumimoji="1" lang="ja-JP" altLang="en-US"/>
              <a:t>卵巣がん体験者の会スマイリー</a:t>
            </a:r>
          </a:p>
        </p:txBody>
      </p:sp>
    </p:spTree>
    <p:extLst>
      <p:ext uri="{BB962C8B-B14F-4D97-AF65-F5344CB8AC3E}">
        <p14:creationId xmlns:p14="http://schemas.microsoft.com/office/powerpoint/2010/main" val="90043377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BF9D9E1-7F98-0B40-AA22-D70DA4FB1EC0}"/>
              </a:ext>
            </a:extLst>
          </p:cNvPr>
          <p:cNvSpPr>
            <a:spLocks noGrp="1"/>
          </p:cNvSpPr>
          <p:nvPr>
            <p:ph type="title"/>
          </p:nvPr>
        </p:nvSpPr>
        <p:spPr>
          <a:xfrm>
            <a:off x="375137" y="1709739"/>
            <a:ext cx="8370277" cy="2852737"/>
          </a:xfrm>
        </p:spPr>
        <p:txBody>
          <a:bodyPr/>
          <a:lstStyle/>
          <a:p>
            <a:r>
              <a:rPr lang="ja-JP" altLang="en-US"/>
              <a:t>人生会議</a:t>
            </a:r>
            <a:br>
              <a:rPr lang="en-US" altLang="ja-JP" dirty="0"/>
            </a:br>
            <a:r>
              <a:rPr lang="en-US" altLang="ja-JP" dirty="0"/>
              <a:t>Advance Care Planning</a:t>
            </a:r>
            <a:endParaRPr kumimoji="1" lang="ja-JP" altLang="en-US"/>
          </a:p>
        </p:txBody>
      </p:sp>
      <p:sp>
        <p:nvSpPr>
          <p:cNvPr id="3" name="フッター プレースホルダー 2">
            <a:extLst>
              <a:ext uri="{FF2B5EF4-FFF2-40B4-BE49-F238E27FC236}">
                <a16:creationId xmlns:a16="http://schemas.microsoft.com/office/drawing/2014/main" id="{363AFCAB-8F38-9B40-B852-C26D612E6CAC}"/>
              </a:ext>
            </a:extLst>
          </p:cNvPr>
          <p:cNvSpPr>
            <a:spLocks noGrp="1"/>
          </p:cNvSpPr>
          <p:nvPr>
            <p:ph type="ftr" sz="quarter" idx="11"/>
          </p:nvPr>
        </p:nvSpPr>
        <p:spPr/>
        <p:txBody>
          <a:bodyPr/>
          <a:lstStyle/>
          <a:p>
            <a:r>
              <a:rPr kumimoji="1" lang="ja-JP" altLang="en-US"/>
              <a:t>卵巣がん体験者の会スマイリー</a:t>
            </a:r>
          </a:p>
        </p:txBody>
      </p:sp>
    </p:spTree>
    <p:extLst>
      <p:ext uri="{BB962C8B-B14F-4D97-AF65-F5344CB8AC3E}">
        <p14:creationId xmlns:p14="http://schemas.microsoft.com/office/powerpoint/2010/main" val="42503873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50878F1-2579-D144-B0C5-0C8690EB850F}"/>
              </a:ext>
            </a:extLst>
          </p:cNvPr>
          <p:cNvSpPr>
            <a:spLocks noGrp="1"/>
          </p:cNvSpPr>
          <p:nvPr>
            <p:ph type="title"/>
          </p:nvPr>
        </p:nvSpPr>
        <p:spPr/>
        <p:txBody>
          <a:bodyPr/>
          <a:lstStyle/>
          <a:p>
            <a:r>
              <a:rPr kumimoji="1" lang="ja-JP" altLang="en-US"/>
              <a:t>厚労省作成ポスター</a:t>
            </a:r>
          </a:p>
        </p:txBody>
      </p:sp>
      <p:pic>
        <p:nvPicPr>
          <p:cNvPr id="7" name="コンテンツ プレースホルダー 6">
            <a:extLst>
              <a:ext uri="{FF2B5EF4-FFF2-40B4-BE49-F238E27FC236}">
                <a16:creationId xmlns:a16="http://schemas.microsoft.com/office/drawing/2014/main" id="{0B01BE0B-E9DE-D44D-8D11-29C0A90741B4}"/>
              </a:ext>
            </a:extLst>
          </p:cNvPr>
          <p:cNvPicPr>
            <a:picLocks noGrp="1" noChangeAspect="1"/>
          </p:cNvPicPr>
          <p:nvPr>
            <p:ph idx="1"/>
          </p:nvPr>
        </p:nvPicPr>
        <p:blipFill>
          <a:blip r:embed="rId2"/>
          <a:stretch>
            <a:fillRect/>
          </a:stretch>
        </p:blipFill>
        <p:spPr>
          <a:xfrm>
            <a:off x="383839" y="1847851"/>
            <a:ext cx="3054044" cy="4351338"/>
          </a:xfrm>
        </p:spPr>
      </p:pic>
      <p:sp>
        <p:nvSpPr>
          <p:cNvPr id="4" name="フッター プレースホルダー 3">
            <a:extLst>
              <a:ext uri="{FF2B5EF4-FFF2-40B4-BE49-F238E27FC236}">
                <a16:creationId xmlns:a16="http://schemas.microsoft.com/office/drawing/2014/main" id="{35CAD29D-4704-194F-AABB-F4137DF204D0}"/>
              </a:ext>
            </a:extLst>
          </p:cNvPr>
          <p:cNvSpPr>
            <a:spLocks noGrp="1"/>
          </p:cNvSpPr>
          <p:nvPr>
            <p:ph type="ftr" sz="quarter" idx="11"/>
          </p:nvPr>
        </p:nvSpPr>
        <p:spPr/>
        <p:txBody>
          <a:bodyPr/>
          <a:lstStyle/>
          <a:p>
            <a:r>
              <a:rPr kumimoji="1" lang="ja-JP" altLang="en-US"/>
              <a:t>卵巣がん体験者の会スマイリー</a:t>
            </a:r>
          </a:p>
        </p:txBody>
      </p:sp>
      <p:sp>
        <p:nvSpPr>
          <p:cNvPr id="8" name="テキスト ボックス 7">
            <a:extLst>
              <a:ext uri="{FF2B5EF4-FFF2-40B4-BE49-F238E27FC236}">
                <a16:creationId xmlns:a16="http://schemas.microsoft.com/office/drawing/2014/main" id="{7B253BBC-F43D-9B43-B072-F00E3C8967F8}"/>
              </a:ext>
            </a:extLst>
          </p:cNvPr>
          <p:cNvSpPr txBox="1"/>
          <p:nvPr/>
        </p:nvSpPr>
        <p:spPr>
          <a:xfrm>
            <a:off x="3739653" y="1953358"/>
            <a:ext cx="5141151" cy="3785652"/>
          </a:xfrm>
          <a:prstGeom prst="rect">
            <a:avLst/>
          </a:prstGeom>
          <a:noFill/>
        </p:spPr>
        <p:txBody>
          <a:bodyPr wrap="none" rtlCol="0">
            <a:spAutoFit/>
          </a:bodyPr>
          <a:lstStyle/>
          <a:p>
            <a:r>
              <a:rPr lang="ja-JP" altLang="en-US" sz="2000"/>
              <a:t>まてまてまて俺の人生ここで終わり</a:t>
            </a:r>
            <a:r>
              <a:rPr lang="en-US" altLang="ja-JP" sz="2000" dirty="0"/>
              <a:t>?</a:t>
            </a:r>
          </a:p>
          <a:p>
            <a:r>
              <a:rPr lang="ja-JP" altLang="en-US" sz="2000"/>
              <a:t>大事なこと何にも伝えてなかったわ</a:t>
            </a:r>
          </a:p>
          <a:p>
            <a:r>
              <a:rPr lang="ja-JP" altLang="en-US" sz="2000"/>
              <a:t>それとおとん、俺が意識ないと思って隣の</a:t>
            </a:r>
            <a:br>
              <a:rPr lang="en-US" altLang="ja-JP" sz="2000" dirty="0"/>
            </a:br>
            <a:r>
              <a:rPr lang="ja-JP" altLang="en-US" sz="2000"/>
              <a:t>ベッドの人にずっと喋りかけてたけど</a:t>
            </a:r>
            <a:br>
              <a:rPr lang="en-US" altLang="ja-JP" sz="2000" dirty="0"/>
            </a:br>
            <a:r>
              <a:rPr lang="ja-JP" altLang="en-US" sz="2000"/>
              <a:t>全然笑ってないやん</a:t>
            </a:r>
          </a:p>
          <a:p>
            <a:r>
              <a:rPr lang="ja-JP" altLang="en-US" sz="2000"/>
              <a:t>声は聞こえてるねん</a:t>
            </a:r>
          </a:p>
          <a:p>
            <a:r>
              <a:rPr lang="ja-JP" altLang="en-US" sz="2000"/>
              <a:t>はっず</a:t>
            </a:r>
            <a:r>
              <a:rPr lang="en-US" altLang="ja-JP" sz="2000" dirty="0"/>
              <a:t>!</a:t>
            </a:r>
          </a:p>
          <a:p>
            <a:r>
              <a:rPr lang="ja-JP" altLang="en-US" sz="2000"/>
              <a:t>病院でおとんのすべった話聞くなら家で</a:t>
            </a:r>
            <a:br>
              <a:rPr lang="en-US" altLang="ja-JP" sz="2000" dirty="0"/>
            </a:br>
            <a:r>
              <a:rPr lang="ja-JP" altLang="en-US" sz="2000"/>
              <a:t>嫁と子どもとゆっくりしときたかったわ</a:t>
            </a:r>
          </a:p>
          <a:p>
            <a:r>
              <a:rPr lang="ja-JP" altLang="en-US" sz="2000"/>
              <a:t>ほんまええ加減にしいや</a:t>
            </a:r>
          </a:p>
          <a:p>
            <a:r>
              <a:rPr lang="ja-JP" altLang="en-US" sz="2000"/>
              <a:t>あーあ、もっと早く言うといたら良かった</a:t>
            </a:r>
            <a:r>
              <a:rPr lang="en-US" altLang="ja-JP" sz="2000" dirty="0"/>
              <a:t>!</a:t>
            </a:r>
          </a:p>
          <a:p>
            <a:r>
              <a:rPr lang="ja-JP" altLang="en-US" sz="2000"/>
              <a:t>こうなる前に、みんな「人生会議」しとこ</a:t>
            </a:r>
            <a:endParaRPr kumimoji="1" lang="ja-JP" altLang="en-US" sz="2000"/>
          </a:p>
        </p:txBody>
      </p:sp>
    </p:spTree>
    <p:extLst>
      <p:ext uri="{BB962C8B-B14F-4D97-AF65-F5344CB8AC3E}">
        <p14:creationId xmlns:p14="http://schemas.microsoft.com/office/powerpoint/2010/main" val="186626596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4EE35AF-3A9A-1943-8F92-D9DB4FE31BB2}"/>
              </a:ext>
            </a:extLst>
          </p:cNvPr>
          <p:cNvSpPr>
            <a:spLocks noGrp="1"/>
          </p:cNvSpPr>
          <p:nvPr>
            <p:ph type="title"/>
          </p:nvPr>
        </p:nvSpPr>
        <p:spPr/>
        <p:txBody>
          <a:bodyPr/>
          <a:lstStyle/>
          <a:p>
            <a:r>
              <a:rPr kumimoji="1" lang="ja-JP" altLang="en-US"/>
              <a:t>人生会議とは</a:t>
            </a:r>
          </a:p>
        </p:txBody>
      </p:sp>
      <p:sp>
        <p:nvSpPr>
          <p:cNvPr id="3" name="コンテンツ プレースホルダー 2">
            <a:extLst>
              <a:ext uri="{FF2B5EF4-FFF2-40B4-BE49-F238E27FC236}">
                <a16:creationId xmlns:a16="http://schemas.microsoft.com/office/drawing/2014/main" id="{848E085C-2170-4F41-8324-848A7348DF6E}"/>
              </a:ext>
            </a:extLst>
          </p:cNvPr>
          <p:cNvSpPr>
            <a:spLocks noGrp="1"/>
          </p:cNvSpPr>
          <p:nvPr>
            <p:ph idx="1"/>
          </p:nvPr>
        </p:nvSpPr>
        <p:spPr>
          <a:xfrm>
            <a:off x="628650" y="1825625"/>
            <a:ext cx="8339504" cy="4351338"/>
          </a:xfrm>
        </p:spPr>
        <p:txBody>
          <a:bodyPr/>
          <a:lstStyle/>
          <a:p>
            <a:pPr>
              <a:lnSpc>
                <a:spcPct val="100000"/>
              </a:lnSpc>
            </a:pPr>
            <a:r>
              <a:rPr lang="ja-JP" altLang="en-US"/>
              <a:t>厚生労働省は </a:t>
            </a:r>
            <a:br>
              <a:rPr lang="en-US" altLang="ja-JP" dirty="0"/>
            </a:br>
            <a:r>
              <a:rPr lang="en" altLang="ja-JP" dirty="0"/>
              <a:t>Advance Care Planning(ACP)</a:t>
            </a:r>
            <a:r>
              <a:rPr lang="ja-JP" altLang="en-US"/>
              <a:t>の普及を目指し検討会を</a:t>
            </a:r>
            <a:br>
              <a:rPr lang="en-US" altLang="ja-JP" dirty="0"/>
            </a:br>
            <a:r>
              <a:rPr lang="ja-JP" altLang="en-US"/>
              <a:t>開催</a:t>
            </a:r>
            <a:endParaRPr lang="en-US" altLang="ja-JP" dirty="0"/>
          </a:p>
        </p:txBody>
      </p:sp>
      <p:sp>
        <p:nvSpPr>
          <p:cNvPr id="4" name="フッター プレースホルダー 3">
            <a:extLst>
              <a:ext uri="{FF2B5EF4-FFF2-40B4-BE49-F238E27FC236}">
                <a16:creationId xmlns:a16="http://schemas.microsoft.com/office/drawing/2014/main" id="{C0AD3BC1-9042-A747-A425-1A6E57D5ABBD}"/>
              </a:ext>
            </a:extLst>
          </p:cNvPr>
          <p:cNvSpPr>
            <a:spLocks noGrp="1"/>
          </p:cNvSpPr>
          <p:nvPr>
            <p:ph type="ftr" sz="quarter" idx="11"/>
          </p:nvPr>
        </p:nvSpPr>
        <p:spPr/>
        <p:txBody>
          <a:bodyPr/>
          <a:lstStyle/>
          <a:p>
            <a:r>
              <a:rPr kumimoji="1" lang="ja-JP" altLang="en-US"/>
              <a:t>卵巣がん体験者の会スマイリー</a:t>
            </a:r>
          </a:p>
        </p:txBody>
      </p:sp>
    </p:spTree>
    <p:extLst>
      <p:ext uri="{BB962C8B-B14F-4D97-AF65-F5344CB8AC3E}">
        <p14:creationId xmlns:p14="http://schemas.microsoft.com/office/powerpoint/2010/main" val="41688137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a:extLst>
              <a:ext uri="{FF2B5EF4-FFF2-40B4-BE49-F238E27FC236}">
                <a16:creationId xmlns:a16="http://schemas.microsoft.com/office/drawing/2014/main" id="{CE9EA228-C622-4142-B082-7A5FDDD331FD}"/>
              </a:ext>
            </a:extLst>
          </p:cNvPr>
          <p:cNvSpPr>
            <a:spLocks noGrp="1"/>
          </p:cNvSpPr>
          <p:nvPr>
            <p:ph type="ftr" sz="quarter" idx="11"/>
          </p:nvPr>
        </p:nvSpPr>
        <p:spPr/>
        <p:txBody>
          <a:bodyPr/>
          <a:lstStyle/>
          <a:p>
            <a:r>
              <a:rPr kumimoji="1" lang="ja-JP" altLang="en-US"/>
              <a:t>卵巣がん体験者の会スマイリー</a:t>
            </a:r>
          </a:p>
        </p:txBody>
      </p:sp>
      <p:grpSp>
        <p:nvGrpSpPr>
          <p:cNvPr id="4" name="グループ化 3">
            <a:extLst>
              <a:ext uri="{FF2B5EF4-FFF2-40B4-BE49-F238E27FC236}">
                <a16:creationId xmlns:a16="http://schemas.microsoft.com/office/drawing/2014/main" id="{4D5022E1-9A95-0A4A-9F5A-ADAC1C009ABF}"/>
              </a:ext>
            </a:extLst>
          </p:cNvPr>
          <p:cNvGrpSpPr/>
          <p:nvPr/>
        </p:nvGrpSpPr>
        <p:grpSpPr>
          <a:xfrm>
            <a:off x="301693" y="105508"/>
            <a:ext cx="8047060" cy="5894023"/>
            <a:chOff x="-49577" y="0"/>
            <a:chExt cx="7413591" cy="5894024"/>
          </a:xfrm>
        </p:grpSpPr>
        <p:pic>
          <p:nvPicPr>
            <p:cNvPr id="5" name="図 4">
              <a:extLst>
                <a:ext uri="{FF2B5EF4-FFF2-40B4-BE49-F238E27FC236}">
                  <a16:creationId xmlns:a16="http://schemas.microsoft.com/office/drawing/2014/main" id="{FBB9CE31-EAF5-6543-90E3-8132BD89E270}"/>
                </a:ext>
              </a:extLst>
            </p:cNvPr>
            <p:cNvPicPr>
              <a:picLocks noChangeAspect="1"/>
            </p:cNvPicPr>
            <p:nvPr/>
          </p:nvPicPr>
          <p:blipFill>
            <a:blip r:embed="rId2"/>
            <a:stretch>
              <a:fillRect/>
            </a:stretch>
          </p:blipFill>
          <p:spPr>
            <a:xfrm>
              <a:off x="839029" y="0"/>
              <a:ext cx="6416511" cy="5894024"/>
            </a:xfrm>
            <a:prstGeom prst="rect">
              <a:avLst/>
            </a:prstGeom>
          </p:spPr>
        </p:pic>
        <p:sp>
          <p:nvSpPr>
            <p:cNvPr id="6" name="正方形/長方形 5">
              <a:extLst>
                <a:ext uri="{FF2B5EF4-FFF2-40B4-BE49-F238E27FC236}">
                  <a16:creationId xmlns:a16="http://schemas.microsoft.com/office/drawing/2014/main" id="{A58B694C-21B8-614A-BD69-88BB7D8E1474}"/>
                </a:ext>
              </a:extLst>
            </p:cNvPr>
            <p:cNvSpPr/>
            <p:nvPr/>
          </p:nvSpPr>
          <p:spPr>
            <a:xfrm>
              <a:off x="627962" y="694063"/>
              <a:ext cx="1421176" cy="6720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a:solidFill>
                    <a:schemeClr val="tx1"/>
                  </a:solidFill>
                </a:rPr>
                <a:t>不正出血</a:t>
              </a:r>
            </a:p>
          </p:txBody>
        </p:sp>
        <p:sp>
          <p:nvSpPr>
            <p:cNvPr id="7" name="正方形/長方形 6">
              <a:extLst>
                <a:ext uri="{FF2B5EF4-FFF2-40B4-BE49-F238E27FC236}">
                  <a16:creationId xmlns:a16="http://schemas.microsoft.com/office/drawing/2014/main" id="{81F29571-1D01-5E42-9B60-2CBE930DC0C0}"/>
                </a:ext>
              </a:extLst>
            </p:cNvPr>
            <p:cNvSpPr/>
            <p:nvPr/>
          </p:nvSpPr>
          <p:spPr>
            <a:xfrm>
              <a:off x="627962" y="1322025"/>
              <a:ext cx="1421176" cy="6720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a:solidFill>
                    <a:schemeClr val="tx1"/>
                  </a:solidFill>
                </a:rPr>
                <a:t>満腹感</a:t>
              </a:r>
              <a:endParaRPr kumimoji="1" lang="en-US" altLang="ja-JP" dirty="0">
                <a:solidFill>
                  <a:schemeClr val="tx1"/>
                </a:solidFill>
              </a:endParaRPr>
            </a:p>
            <a:p>
              <a:pPr algn="ctr"/>
              <a:r>
                <a:rPr lang="ja-JP" altLang="en-US">
                  <a:solidFill>
                    <a:schemeClr val="tx1"/>
                  </a:solidFill>
                </a:rPr>
                <a:t>食欲不振</a:t>
              </a:r>
              <a:endParaRPr kumimoji="1" lang="ja-JP" altLang="en-US">
                <a:solidFill>
                  <a:schemeClr val="tx1"/>
                </a:solidFill>
              </a:endParaRPr>
            </a:p>
          </p:txBody>
        </p:sp>
        <p:sp>
          <p:nvSpPr>
            <p:cNvPr id="8" name="正方形/長方形 7">
              <a:extLst>
                <a:ext uri="{FF2B5EF4-FFF2-40B4-BE49-F238E27FC236}">
                  <a16:creationId xmlns:a16="http://schemas.microsoft.com/office/drawing/2014/main" id="{EB2C846F-B27D-D94E-9BE2-A8A7B1AEAC17}"/>
                </a:ext>
              </a:extLst>
            </p:cNvPr>
            <p:cNvSpPr/>
            <p:nvPr/>
          </p:nvSpPr>
          <p:spPr>
            <a:xfrm>
              <a:off x="627962" y="1949986"/>
              <a:ext cx="1421176" cy="6720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a:solidFill>
                    <a:schemeClr val="tx1"/>
                  </a:solidFill>
                </a:rPr>
                <a:t>骨盤痛</a:t>
              </a:r>
              <a:br>
                <a:rPr kumimoji="1" lang="en-US" altLang="ja-JP" dirty="0">
                  <a:solidFill>
                    <a:schemeClr val="tx1"/>
                  </a:solidFill>
                </a:rPr>
              </a:br>
              <a:r>
                <a:rPr kumimoji="1" lang="ja-JP" altLang="en-US">
                  <a:solidFill>
                    <a:schemeClr val="tx1"/>
                  </a:solidFill>
                </a:rPr>
                <a:t>骨盤内の圧</a:t>
              </a:r>
            </a:p>
          </p:txBody>
        </p:sp>
        <p:sp>
          <p:nvSpPr>
            <p:cNvPr id="9" name="正方形/長方形 8">
              <a:extLst>
                <a:ext uri="{FF2B5EF4-FFF2-40B4-BE49-F238E27FC236}">
                  <a16:creationId xmlns:a16="http://schemas.microsoft.com/office/drawing/2014/main" id="{E6016F4E-30E7-3C46-AC33-9D271D72424E}"/>
                </a:ext>
              </a:extLst>
            </p:cNvPr>
            <p:cNvSpPr/>
            <p:nvPr/>
          </p:nvSpPr>
          <p:spPr>
            <a:xfrm>
              <a:off x="363557" y="2610997"/>
              <a:ext cx="1896648" cy="6720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a:solidFill>
                    <a:schemeClr val="tx1"/>
                  </a:solidFill>
                </a:rPr>
                <a:t>頻尿　緊急尿意</a:t>
              </a:r>
              <a:endParaRPr kumimoji="1" lang="en-US" altLang="ja-JP" dirty="0">
                <a:solidFill>
                  <a:schemeClr val="tx1"/>
                </a:solidFill>
              </a:endParaRPr>
            </a:p>
            <a:p>
              <a:pPr algn="ctr"/>
              <a:r>
                <a:rPr lang="ja-JP" altLang="en-US">
                  <a:solidFill>
                    <a:schemeClr val="tx1"/>
                  </a:solidFill>
                </a:rPr>
                <a:t>便秘</a:t>
              </a:r>
              <a:endParaRPr kumimoji="1" lang="ja-JP" altLang="en-US">
                <a:solidFill>
                  <a:schemeClr val="tx1"/>
                </a:solidFill>
              </a:endParaRPr>
            </a:p>
          </p:txBody>
        </p:sp>
        <p:sp>
          <p:nvSpPr>
            <p:cNvPr id="10" name="正方形/長方形 9">
              <a:extLst>
                <a:ext uri="{FF2B5EF4-FFF2-40B4-BE49-F238E27FC236}">
                  <a16:creationId xmlns:a16="http://schemas.microsoft.com/office/drawing/2014/main" id="{4FA1A000-72B5-734A-B272-0A808F5C6502}"/>
                </a:ext>
              </a:extLst>
            </p:cNvPr>
            <p:cNvSpPr/>
            <p:nvPr/>
          </p:nvSpPr>
          <p:spPr>
            <a:xfrm>
              <a:off x="363557" y="3249976"/>
              <a:ext cx="1896648" cy="6720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a:solidFill>
                    <a:schemeClr val="tx1"/>
                  </a:solidFill>
                </a:rPr>
                <a:t>腹部膨満感</a:t>
              </a:r>
              <a:endParaRPr kumimoji="1" lang="ja-JP" altLang="en-US">
                <a:solidFill>
                  <a:schemeClr val="tx1"/>
                </a:solidFill>
              </a:endParaRPr>
            </a:p>
          </p:txBody>
        </p:sp>
        <p:sp>
          <p:nvSpPr>
            <p:cNvPr id="11" name="正方形/長方形 10">
              <a:extLst>
                <a:ext uri="{FF2B5EF4-FFF2-40B4-BE49-F238E27FC236}">
                  <a16:creationId xmlns:a16="http://schemas.microsoft.com/office/drawing/2014/main" id="{0BAD347E-9EB7-F640-A5AC-1B4FB68F7475}"/>
                </a:ext>
              </a:extLst>
            </p:cNvPr>
            <p:cNvSpPr/>
            <p:nvPr/>
          </p:nvSpPr>
          <p:spPr>
            <a:xfrm>
              <a:off x="363557" y="3844883"/>
              <a:ext cx="1896648" cy="6720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a:solidFill>
                    <a:schemeClr val="tx1"/>
                  </a:solidFill>
                </a:rPr>
                <a:t>腹痛・腰痛</a:t>
              </a:r>
              <a:endParaRPr kumimoji="1" lang="ja-JP" altLang="en-US">
                <a:solidFill>
                  <a:schemeClr val="tx1"/>
                </a:solidFill>
              </a:endParaRPr>
            </a:p>
          </p:txBody>
        </p:sp>
        <p:sp>
          <p:nvSpPr>
            <p:cNvPr id="12" name="正方形/長方形 11">
              <a:extLst>
                <a:ext uri="{FF2B5EF4-FFF2-40B4-BE49-F238E27FC236}">
                  <a16:creationId xmlns:a16="http://schemas.microsoft.com/office/drawing/2014/main" id="{FE8452CE-B3DB-4946-9F21-EDF66BF4BDA0}"/>
                </a:ext>
              </a:extLst>
            </p:cNvPr>
            <p:cNvSpPr/>
            <p:nvPr/>
          </p:nvSpPr>
          <p:spPr>
            <a:xfrm>
              <a:off x="0" y="4395727"/>
              <a:ext cx="2260205" cy="6720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a:solidFill>
                    <a:schemeClr val="tx1"/>
                  </a:solidFill>
                </a:rPr>
                <a:t>外陰部のかゆみ</a:t>
              </a:r>
              <a:br>
                <a:rPr kumimoji="1" lang="en-US" altLang="ja-JP" dirty="0">
                  <a:solidFill>
                    <a:schemeClr val="tx1"/>
                  </a:solidFill>
                </a:rPr>
              </a:br>
              <a:r>
                <a:rPr kumimoji="1" lang="ja-JP" altLang="en-US">
                  <a:solidFill>
                    <a:schemeClr val="tx1"/>
                  </a:solidFill>
                </a:rPr>
                <a:t>痛み、灼熱感、圧痛</a:t>
              </a:r>
            </a:p>
          </p:txBody>
        </p:sp>
        <p:sp>
          <p:nvSpPr>
            <p:cNvPr id="13" name="正方形/長方形 12">
              <a:extLst>
                <a:ext uri="{FF2B5EF4-FFF2-40B4-BE49-F238E27FC236}">
                  <a16:creationId xmlns:a16="http://schemas.microsoft.com/office/drawing/2014/main" id="{9A2ED355-C6D4-DE40-B094-0662696DE8C2}"/>
                </a:ext>
              </a:extLst>
            </p:cNvPr>
            <p:cNvSpPr/>
            <p:nvPr/>
          </p:nvSpPr>
          <p:spPr>
            <a:xfrm>
              <a:off x="-49577" y="5117144"/>
              <a:ext cx="2359357" cy="6720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a:solidFill>
                    <a:schemeClr val="tx1"/>
                  </a:solidFill>
                </a:rPr>
                <a:t>外陰部の変化</a:t>
              </a:r>
              <a:br>
                <a:rPr kumimoji="1" lang="en-US" altLang="ja-JP" dirty="0">
                  <a:solidFill>
                    <a:schemeClr val="tx1"/>
                  </a:solidFill>
                </a:rPr>
              </a:br>
              <a:r>
                <a:rPr lang="ja-JP" altLang="en-US" sz="1400">
                  <a:solidFill>
                    <a:schemeClr val="tx1"/>
                  </a:solidFill>
                </a:rPr>
                <a:t>変色、発疹、いぼ、ただれ</a:t>
              </a:r>
              <a:endParaRPr kumimoji="1" lang="ja-JP" altLang="en-US" sz="1400">
                <a:solidFill>
                  <a:schemeClr val="tx1"/>
                </a:solidFill>
              </a:endParaRPr>
            </a:p>
          </p:txBody>
        </p:sp>
        <p:sp>
          <p:nvSpPr>
            <p:cNvPr id="14" name="テキスト ボックス 13">
              <a:extLst>
                <a:ext uri="{FF2B5EF4-FFF2-40B4-BE49-F238E27FC236}">
                  <a16:creationId xmlns:a16="http://schemas.microsoft.com/office/drawing/2014/main" id="{11D4D33B-CC00-3945-A16C-7878C9FCD258}"/>
                </a:ext>
              </a:extLst>
            </p:cNvPr>
            <p:cNvSpPr txBox="1"/>
            <p:nvPr/>
          </p:nvSpPr>
          <p:spPr>
            <a:xfrm>
              <a:off x="2174686" y="524786"/>
              <a:ext cx="1210588" cy="338554"/>
            </a:xfrm>
            <a:prstGeom prst="rect">
              <a:avLst/>
            </a:prstGeom>
            <a:noFill/>
          </p:spPr>
          <p:txBody>
            <a:bodyPr wrap="none" rtlCol="0">
              <a:spAutoFit/>
            </a:bodyPr>
            <a:lstStyle/>
            <a:p>
              <a:r>
                <a:rPr kumimoji="1" lang="ja-JP" altLang="en-US" sz="1600">
                  <a:solidFill>
                    <a:srgbClr val="FF0000"/>
                  </a:solidFill>
                </a:rPr>
                <a:t>子宮頸がん</a:t>
              </a:r>
            </a:p>
          </p:txBody>
        </p:sp>
        <p:sp>
          <p:nvSpPr>
            <p:cNvPr id="15" name="テキスト ボックス 14">
              <a:extLst>
                <a:ext uri="{FF2B5EF4-FFF2-40B4-BE49-F238E27FC236}">
                  <a16:creationId xmlns:a16="http://schemas.microsoft.com/office/drawing/2014/main" id="{E1131781-96E4-8343-BF82-75271319BFC2}"/>
                </a:ext>
              </a:extLst>
            </p:cNvPr>
            <p:cNvSpPr txBox="1"/>
            <p:nvPr/>
          </p:nvSpPr>
          <p:spPr>
            <a:xfrm>
              <a:off x="3358044" y="524786"/>
              <a:ext cx="1005403" cy="338554"/>
            </a:xfrm>
            <a:prstGeom prst="rect">
              <a:avLst/>
            </a:prstGeom>
            <a:noFill/>
          </p:spPr>
          <p:txBody>
            <a:bodyPr wrap="none" rtlCol="0">
              <a:spAutoFit/>
            </a:bodyPr>
            <a:lstStyle/>
            <a:p>
              <a:r>
                <a:rPr kumimoji="1" lang="ja-JP" altLang="en-US" sz="1600">
                  <a:solidFill>
                    <a:srgbClr val="009193"/>
                  </a:solidFill>
                </a:rPr>
                <a:t>卵巣がん</a:t>
              </a:r>
            </a:p>
          </p:txBody>
        </p:sp>
        <p:sp>
          <p:nvSpPr>
            <p:cNvPr id="16" name="テキスト ボックス 15">
              <a:extLst>
                <a:ext uri="{FF2B5EF4-FFF2-40B4-BE49-F238E27FC236}">
                  <a16:creationId xmlns:a16="http://schemas.microsoft.com/office/drawing/2014/main" id="{DDECB6C9-0631-2D4E-8C84-DDB5F464BF01}"/>
                </a:ext>
              </a:extLst>
            </p:cNvPr>
            <p:cNvSpPr txBox="1"/>
            <p:nvPr/>
          </p:nvSpPr>
          <p:spPr>
            <a:xfrm>
              <a:off x="4273880" y="524786"/>
              <a:ext cx="1210588" cy="338554"/>
            </a:xfrm>
            <a:prstGeom prst="rect">
              <a:avLst/>
            </a:prstGeom>
            <a:noFill/>
          </p:spPr>
          <p:txBody>
            <a:bodyPr wrap="none" rtlCol="0">
              <a:spAutoFit/>
            </a:bodyPr>
            <a:lstStyle/>
            <a:p>
              <a:r>
                <a:rPr kumimoji="1" lang="ja-JP" altLang="en-US" sz="1600">
                  <a:solidFill>
                    <a:schemeClr val="accent2"/>
                  </a:solidFill>
                </a:rPr>
                <a:t>子宮体がん</a:t>
              </a:r>
            </a:p>
          </p:txBody>
        </p:sp>
        <p:sp>
          <p:nvSpPr>
            <p:cNvPr id="17" name="テキスト ボックス 16">
              <a:extLst>
                <a:ext uri="{FF2B5EF4-FFF2-40B4-BE49-F238E27FC236}">
                  <a16:creationId xmlns:a16="http://schemas.microsoft.com/office/drawing/2014/main" id="{DA7C65FC-A6B1-5340-B9A6-9E30DE9AA160}"/>
                </a:ext>
              </a:extLst>
            </p:cNvPr>
            <p:cNvSpPr txBox="1"/>
            <p:nvPr/>
          </p:nvSpPr>
          <p:spPr>
            <a:xfrm>
              <a:off x="5380921" y="524786"/>
              <a:ext cx="800219" cy="338554"/>
            </a:xfrm>
            <a:prstGeom prst="rect">
              <a:avLst/>
            </a:prstGeom>
            <a:noFill/>
          </p:spPr>
          <p:txBody>
            <a:bodyPr wrap="none" rtlCol="0">
              <a:spAutoFit/>
            </a:bodyPr>
            <a:lstStyle/>
            <a:p>
              <a:r>
                <a:rPr kumimoji="1" lang="ja-JP" altLang="en-US" sz="1600">
                  <a:solidFill>
                    <a:srgbClr val="942093"/>
                  </a:solidFill>
                </a:rPr>
                <a:t>膣がん</a:t>
              </a:r>
            </a:p>
          </p:txBody>
        </p:sp>
        <p:sp>
          <p:nvSpPr>
            <p:cNvPr id="18" name="テキスト ボックス 17">
              <a:extLst>
                <a:ext uri="{FF2B5EF4-FFF2-40B4-BE49-F238E27FC236}">
                  <a16:creationId xmlns:a16="http://schemas.microsoft.com/office/drawing/2014/main" id="{1EFE6836-5821-AF4B-AF09-56CE344243A9}"/>
                </a:ext>
              </a:extLst>
            </p:cNvPr>
            <p:cNvSpPr txBox="1"/>
            <p:nvPr/>
          </p:nvSpPr>
          <p:spPr>
            <a:xfrm>
              <a:off x="6358611" y="524786"/>
              <a:ext cx="1005403" cy="338554"/>
            </a:xfrm>
            <a:prstGeom prst="rect">
              <a:avLst/>
            </a:prstGeom>
            <a:noFill/>
          </p:spPr>
          <p:txBody>
            <a:bodyPr wrap="none" rtlCol="0">
              <a:spAutoFit/>
            </a:bodyPr>
            <a:lstStyle/>
            <a:p>
              <a:r>
                <a:rPr kumimoji="1" lang="ja-JP" altLang="en-US" sz="1600">
                  <a:solidFill>
                    <a:srgbClr val="002060"/>
                  </a:solidFill>
                </a:rPr>
                <a:t>外陰がん</a:t>
              </a:r>
            </a:p>
          </p:txBody>
        </p:sp>
      </p:grpSp>
      <p:sp>
        <p:nvSpPr>
          <p:cNvPr id="19" name="テキスト ボックス 18">
            <a:extLst>
              <a:ext uri="{FF2B5EF4-FFF2-40B4-BE49-F238E27FC236}">
                <a16:creationId xmlns:a16="http://schemas.microsoft.com/office/drawing/2014/main" id="{A1B7D725-4610-C14A-B341-48DC06DD2C14}"/>
              </a:ext>
            </a:extLst>
          </p:cNvPr>
          <p:cNvSpPr txBox="1"/>
          <p:nvPr/>
        </p:nvSpPr>
        <p:spPr>
          <a:xfrm>
            <a:off x="4000485" y="6007441"/>
            <a:ext cx="4498347" cy="369332"/>
          </a:xfrm>
          <a:prstGeom prst="rect">
            <a:avLst/>
          </a:prstGeom>
          <a:noFill/>
        </p:spPr>
        <p:txBody>
          <a:bodyPr wrap="none" rtlCol="0">
            <a:spAutoFit/>
          </a:bodyPr>
          <a:lstStyle/>
          <a:p>
            <a:r>
              <a:rPr lang="en-US" altLang="ja-JP" dirty="0"/>
              <a:t>CDC</a:t>
            </a:r>
            <a:r>
              <a:rPr lang="ja-JP" altLang="en-US"/>
              <a:t>米国保健社会福祉省の画像を日本語訳</a:t>
            </a:r>
            <a:endParaRPr kumimoji="1" lang="ja-JP" altLang="en-US"/>
          </a:p>
        </p:txBody>
      </p:sp>
    </p:spTree>
    <p:extLst>
      <p:ext uri="{BB962C8B-B14F-4D97-AF65-F5344CB8AC3E}">
        <p14:creationId xmlns:p14="http://schemas.microsoft.com/office/powerpoint/2010/main" val="126090570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4EE35AF-3A9A-1943-8F92-D9DB4FE31BB2}"/>
              </a:ext>
            </a:extLst>
          </p:cNvPr>
          <p:cNvSpPr>
            <a:spLocks noGrp="1"/>
          </p:cNvSpPr>
          <p:nvPr>
            <p:ph type="title"/>
          </p:nvPr>
        </p:nvSpPr>
        <p:spPr/>
        <p:txBody>
          <a:bodyPr/>
          <a:lstStyle/>
          <a:p>
            <a:r>
              <a:rPr kumimoji="1" lang="ja-JP" altLang="en-US"/>
              <a:t>人生会議とは</a:t>
            </a:r>
          </a:p>
        </p:txBody>
      </p:sp>
      <p:sp>
        <p:nvSpPr>
          <p:cNvPr id="4" name="フッター プレースホルダー 3">
            <a:extLst>
              <a:ext uri="{FF2B5EF4-FFF2-40B4-BE49-F238E27FC236}">
                <a16:creationId xmlns:a16="http://schemas.microsoft.com/office/drawing/2014/main" id="{C0AD3BC1-9042-A747-A425-1A6E57D5ABBD}"/>
              </a:ext>
            </a:extLst>
          </p:cNvPr>
          <p:cNvSpPr>
            <a:spLocks noGrp="1"/>
          </p:cNvSpPr>
          <p:nvPr>
            <p:ph type="ftr" sz="quarter" idx="11"/>
          </p:nvPr>
        </p:nvSpPr>
        <p:spPr/>
        <p:txBody>
          <a:bodyPr/>
          <a:lstStyle/>
          <a:p>
            <a:r>
              <a:rPr kumimoji="1" lang="ja-JP" altLang="en-US"/>
              <a:t>卵巣がん体験者の会スマイリー</a:t>
            </a:r>
          </a:p>
        </p:txBody>
      </p:sp>
      <p:sp>
        <p:nvSpPr>
          <p:cNvPr id="10" name="正方形/長方形 9">
            <a:extLst>
              <a:ext uri="{FF2B5EF4-FFF2-40B4-BE49-F238E27FC236}">
                <a16:creationId xmlns:a16="http://schemas.microsoft.com/office/drawing/2014/main" id="{59B278CB-7A30-9545-9224-70379BD85D99}"/>
              </a:ext>
            </a:extLst>
          </p:cNvPr>
          <p:cNvSpPr/>
          <p:nvPr/>
        </p:nvSpPr>
        <p:spPr>
          <a:xfrm>
            <a:off x="474784" y="1992923"/>
            <a:ext cx="8194431" cy="797169"/>
          </a:xfrm>
          <a:prstGeom prst="rect">
            <a:avLst/>
          </a:prstGeom>
          <a:solidFill>
            <a:srgbClr val="009193"/>
          </a:solidFill>
          <a:ln>
            <a:solidFill>
              <a:srgbClr val="009193"/>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kumimoji="1" lang="ja-JP" altLang="en-US" sz="2400"/>
              <a:t>患者の思いを主体とする</a:t>
            </a:r>
          </a:p>
        </p:txBody>
      </p:sp>
      <p:sp>
        <p:nvSpPr>
          <p:cNvPr id="11" name="正方形/長方形 10">
            <a:extLst>
              <a:ext uri="{FF2B5EF4-FFF2-40B4-BE49-F238E27FC236}">
                <a16:creationId xmlns:a16="http://schemas.microsoft.com/office/drawing/2014/main" id="{B3F88EF4-C40C-CA4C-81A7-196384BB0C4B}"/>
              </a:ext>
            </a:extLst>
          </p:cNvPr>
          <p:cNvSpPr/>
          <p:nvPr/>
        </p:nvSpPr>
        <p:spPr>
          <a:xfrm>
            <a:off x="474782" y="3089027"/>
            <a:ext cx="8194431" cy="797169"/>
          </a:xfrm>
          <a:prstGeom prst="rect">
            <a:avLst/>
          </a:prstGeom>
          <a:solidFill>
            <a:srgbClr val="009193"/>
          </a:solidFill>
          <a:ln>
            <a:solidFill>
              <a:srgbClr val="009193"/>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kumimoji="1" lang="ja-JP" altLang="en-US" sz="2400"/>
              <a:t>患者・家族・医療者（医師）</a:t>
            </a:r>
          </a:p>
        </p:txBody>
      </p:sp>
      <p:sp>
        <p:nvSpPr>
          <p:cNvPr id="12" name="正方形/長方形 11">
            <a:extLst>
              <a:ext uri="{FF2B5EF4-FFF2-40B4-BE49-F238E27FC236}">
                <a16:creationId xmlns:a16="http://schemas.microsoft.com/office/drawing/2014/main" id="{B5794AAE-6BB4-DF48-919F-4BC3B1E7CE3A}"/>
              </a:ext>
            </a:extLst>
          </p:cNvPr>
          <p:cNvSpPr/>
          <p:nvPr/>
        </p:nvSpPr>
        <p:spPr>
          <a:xfrm>
            <a:off x="474781" y="4185131"/>
            <a:ext cx="8194431" cy="797169"/>
          </a:xfrm>
          <a:prstGeom prst="rect">
            <a:avLst/>
          </a:prstGeom>
          <a:solidFill>
            <a:srgbClr val="009193"/>
          </a:solidFill>
          <a:ln>
            <a:solidFill>
              <a:srgbClr val="009193"/>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kumimoji="1" lang="ja-JP" altLang="en-US" sz="2400"/>
              <a:t>これからどう生きたいか・どのような医療を受けたいか</a:t>
            </a:r>
          </a:p>
        </p:txBody>
      </p:sp>
      <p:sp>
        <p:nvSpPr>
          <p:cNvPr id="13" name="正方形/長方形 12">
            <a:extLst>
              <a:ext uri="{FF2B5EF4-FFF2-40B4-BE49-F238E27FC236}">
                <a16:creationId xmlns:a16="http://schemas.microsoft.com/office/drawing/2014/main" id="{9B3629FD-022C-4943-8315-14AB6DDEC705}"/>
              </a:ext>
            </a:extLst>
          </p:cNvPr>
          <p:cNvSpPr/>
          <p:nvPr/>
        </p:nvSpPr>
        <p:spPr>
          <a:xfrm>
            <a:off x="474780" y="5281235"/>
            <a:ext cx="8194431" cy="797169"/>
          </a:xfrm>
          <a:prstGeom prst="rect">
            <a:avLst/>
          </a:prstGeom>
          <a:solidFill>
            <a:srgbClr val="009193"/>
          </a:solidFill>
          <a:ln>
            <a:solidFill>
              <a:srgbClr val="009193"/>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kumimoji="1" lang="ja-JP" altLang="en-US" sz="2400"/>
              <a:t>継続して話し合うこと</a:t>
            </a:r>
          </a:p>
        </p:txBody>
      </p:sp>
      <p:sp>
        <p:nvSpPr>
          <p:cNvPr id="15" name="角丸四角形 14">
            <a:extLst>
              <a:ext uri="{FF2B5EF4-FFF2-40B4-BE49-F238E27FC236}">
                <a16:creationId xmlns:a16="http://schemas.microsoft.com/office/drawing/2014/main" id="{068D9393-69B8-FF42-839D-81741784F012}"/>
              </a:ext>
            </a:extLst>
          </p:cNvPr>
          <p:cNvSpPr/>
          <p:nvPr/>
        </p:nvSpPr>
        <p:spPr>
          <a:xfrm>
            <a:off x="316523" y="1764320"/>
            <a:ext cx="1594339" cy="527538"/>
          </a:xfrm>
          <a:prstGeom prst="roundRect">
            <a:avLst/>
          </a:prstGeom>
          <a:solidFill>
            <a:schemeClr val="bg1"/>
          </a:solidFill>
          <a:ln>
            <a:solidFill>
              <a:srgbClr val="0091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a:solidFill>
                  <a:srgbClr val="009193"/>
                </a:solidFill>
              </a:rPr>
              <a:t>大原則</a:t>
            </a:r>
          </a:p>
        </p:txBody>
      </p:sp>
      <p:sp>
        <p:nvSpPr>
          <p:cNvPr id="16" name="角丸四角形 15">
            <a:extLst>
              <a:ext uri="{FF2B5EF4-FFF2-40B4-BE49-F238E27FC236}">
                <a16:creationId xmlns:a16="http://schemas.microsoft.com/office/drawing/2014/main" id="{FEBE536C-59D4-F54B-A625-34DC047E145D}"/>
              </a:ext>
            </a:extLst>
          </p:cNvPr>
          <p:cNvSpPr/>
          <p:nvPr/>
        </p:nvSpPr>
        <p:spPr>
          <a:xfrm>
            <a:off x="316523" y="2871233"/>
            <a:ext cx="1594340" cy="527538"/>
          </a:xfrm>
          <a:prstGeom prst="roundRect">
            <a:avLst/>
          </a:prstGeom>
          <a:solidFill>
            <a:schemeClr val="bg1"/>
          </a:solidFill>
          <a:ln>
            <a:solidFill>
              <a:srgbClr val="0091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a:solidFill>
                  <a:srgbClr val="009193"/>
                </a:solidFill>
              </a:rPr>
              <a:t>誰が</a:t>
            </a:r>
          </a:p>
        </p:txBody>
      </p:sp>
      <p:sp>
        <p:nvSpPr>
          <p:cNvPr id="17" name="角丸四角形 16">
            <a:extLst>
              <a:ext uri="{FF2B5EF4-FFF2-40B4-BE49-F238E27FC236}">
                <a16:creationId xmlns:a16="http://schemas.microsoft.com/office/drawing/2014/main" id="{2E12CAF4-1379-9148-B6E9-D8A5D1FB6EBA}"/>
              </a:ext>
            </a:extLst>
          </p:cNvPr>
          <p:cNvSpPr/>
          <p:nvPr/>
        </p:nvSpPr>
        <p:spPr>
          <a:xfrm>
            <a:off x="316523" y="3978146"/>
            <a:ext cx="1594340" cy="527538"/>
          </a:xfrm>
          <a:prstGeom prst="roundRect">
            <a:avLst/>
          </a:prstGeom>
          <a:solidFill>
            <a:schemeClr val="bg1"/>
          </a:solidFill>
          <a:ln>
            <a:solidFill>
              <a:srgbClr val="0091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a:solidFill>
                  <a:srgbClr val="009193"/>
                </a:solidFill>
              </a:rPr>
              <a:t>何を</a:t>
            </a:r>
          </a:p>
        </p:txBody>
      </p:sp>
      <p:sp>
        <p:nvSpPr>
          <p:cNvPr id="18" name="角丸四角形 17">
            <a:extLst>
              <a:ext uri="{FF2B5EF4-FFF2-40B4-BE49-F238E27FC236}">
                <a16:creationId xmlns:a16="http://schemas.microsoft.com/office/drawing/2014/main" id="{E5B36466-54EE-994E-BBE6-D308014FC69F}"/>
              </a:ext>
            </a:extLst>
          </p:cNvPr>
          <p:cNvSpPr/>
          <p:nvPr/>
        </p:nvSpPr>
        <p:spPr>
          <a:xfrm>
            <a:off x="316523" y="5090909"/>
            <a:ext cx="1594340" cy="527538"/>
          </a:xfrm>
          <a:prstGeom prst="roundRect">
            <a:avLst/>
          </a:prstGeom>
          <a:solidFill>
            <a:schemeClr val="bg1"/>
          </a:solidFill>
          <a:ln>
            <a:solidFill>
              <a:srgbClr val="0091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a:solidFill>
                  <a:srgbClr val="009193"/>
                </a:solidFill>
              </a:rPr>
              <a:t>どうする</a:t>
            </a:r>
          </a:p>
        </p:txBody>
      </p:sp>
    </p:spTree>
    <p:extLst>
      <p:ext uri="{BB962C8B-B14F-4D97-AF65-F5344CB8AC3E}">
        <p14:creationId xmlns:p14="http://schemas.microsoft.com/office/powerpoint/2010/main" val="411999046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35B7A51-AD5D-F54B-A762-A5940A40D960}"/>
              </a:ext>
            </a:extLst>
          </p:cNvPr>
          <p:cNvSpPr>
            <a:spLocks noGrp="1"/>
          </p:cNvSpPr>
          <p:nvPr>
            <p:ph type="title"/>
          </p:nvPr>
        </p:nvSpPr>
        <p:spPr/>
        <p:txBody>
          <a:bodyPr/>
          <a:lstStyle/>
          <a:p>
            <a:r>
              <a:rPr kumimoji="1" lang="ja-JP" altLang="en-US"/>
              <a:t>人生会議とは</a:t>
            </a:r>
          </a:p>
        </p:txBody>
      </p:sp>
      <p:pic>
        <p:nvPicPr>
          <p:cNvPr id="7" name="コンテンツ プレースホルダー 6">
            <a:extLst>
              <a:ext uri="{FF2B5EF4-FFF2-40B4-BE49-F238E27FC236}">
                <a16:creationId xmlns:a16="http://schemas.microsoft.com/office/drawing/2014/main" id="{F780CF44-1202-C44A-A1FA-9331D7EA33F0}"/>
              </a:ext>
            </a:extLst>
          </p:cNvPr>
          <p:cNvPicPr>
            <a:picLocks noGrp="1" noChangeAspect="1"/>
          </p:cNvPicPr>
          <p:nvPr>
            <p:ph idx="1"/>
          </p:nvPr>
        </p:nvPicPr>
        <p:blipFill>
          <a:blip r:embed="rId2"/>
          <a:stretch>
            <a:fillRect/>
          </a:stretch>
        </p:blipFill>
        <p:spPr>
          <a:xfrm>
            <a:off x="3474426" y="3015736"/>
            <a:ext cx="2047765" cy="2395047"/>
          </a:xfrm>
        </p:spPr>
      </p:pic>
      <p:sp>
        <p:nvSpPr>
          <p:cNvPr id="4" name="フッター プレースホルダー 3">
            <a:extLst>
              <a:ext uri="{FF2B5EF4-FFF2-40B4-BE49-F238E27FC236}">
                <a16:creationId xmlns:a16="http://schemas.microsoft.com/office/drawing/2014/main" id="{B9B68506-88EF-B445-A031-8C05494A7E0C}"/>
              </a:ext>
            </a:extLst>
          </p:cNvPr>
          <p:cNvSpPr>
            <a:spLocks noGrp="1"/>
          </p:cNvSpPr>
          <p:nvPr>
            <p:ph type="ftr" sz="quarter" idx="11"/>
          </p:nvPr>
        </p:nvSpPr>
        <p:spPr/>
        <p:txBody>
          <a:bodyPr/>
          <a:lstStyle/>
          <a:p>
            <a:r>
              <a:rPr kumimoji="1" lang="ja-JP" altLang="en-US"/>
              <a:t>卵巣がん体験者の会スマイリー</a:t>
            </a:r>
          </a:p>
        </p:txBody>
      </p:sp>
      <p:pic>
        <p:nvPicPr>
          <p:cNvPr id="9" name="図 8">
            <a:extLst>
              <a:ext uri="{FF2B5EF4-FFF2-40B4-BE49-F238E27FC236}">
                <a16:creationId xmlns:a16="http://schemas.microsoft.com/office/drawing/2014/main" id="{45CADEC8-054C-B840-A060-83DE5D833A65}"/>
              </a:ext>
            </a:extLst>
          </p:cNvPr>
          <p:cNvPicPr>
            <a:picLocks noChangeAspect="1"/>
          </p:cNvPicPr>
          <p:nvPr/>
        </p:nvPicPr>
        <p:blipFill>
          <a:blip r:embed="rId3"/>
          <a:stretch>
            <a:fillRect/>
          </a:stretch>
        </p:blipFill>
        <p:spPr>
          <a:xfrm>
            <a:off x="5900260" y="3140454"/>
            <a:ext cx="2879516" cy="2354004"/>
          </a:xfrm>
          <a:prstGeom prst="rect">
            <a:avLst/>
          </a:prstGeom>
        </p:spPr>
      </p:pic>
      <p:pic>
        <p:nvPicPr>
          <p:cNvPr id="11" name="図 10">
            <a:extLst>
              <a:ext uri="{FF2B5EF4-FFF2-40B4-BE49-F238E27FC236}">
                <a16:creationId xmlns:a16="http://schemas.microsoft.com/office/drawing/2014/main" id="{2E2757E7-6681-FD46-8AD1-BA2E0433B0DD}"/>
              </a:ext>
            </a:extLst>
          </p:cNvPr>
          <p:cNvPicPr>
            <a:picLocks noChangeAspect="1"/>
          </p:cNvPicPr>
          <p:nvPr/>
        </p:nvPicPr>
        <p:blipFill>
          <a:blip r:embed="rId4"/>
          <a:stretch>
            <a:fillRect/>
          </a:stretch>
        </p:blipFill>
        <p:spPr>
          <a:xfrm flipH="1">
            <a:off x="539191" y="3015736"/>
            <a:ext cx="2752062" cy="2581434"/>
          </a:xfrm>
          <a:prstGeom prst="rect">
            <a:avLst/>
          </a:prstGeom>
        </p:spPr>
      </p:pic>
      <p:sp>
        <p:nvSpPr>
          <p:cNvPr id="12" name="テキスト ボックス 11">
            <a:extLst>
              <a:ext uri="{FF2B5EF4-FFF2-40B4-BE49-F238E27FC236}">
                <a16:creationId xmlns:a16="http://schemas.microsoft.com/office/drawing/2014/main" id="{8552BBE6-7611-5E4A-BCD8-F816C3AD02C2}"/>
              </a:ext>
            </a:extLst>
          </p:cNvPr>
          <p:cNvSpPr txBox="1"/>
          <p:nvPr/>
        </p:nvSpPr>
        <p:spPr>
          <a:xfrm>
            <a:off x="760364" y="1815407"/>
            <a:ext cx="7879080" cy="1200329"/>
          </a:xfrm>
          <a:prstGeom prst="rect">
            <a:avLst/>
          </a:prstGeom>
          <a:noFill/>
        </p:spPr>
        <p:txBody>
          <a:bodyPr wrap="none" rtlCol="0">
            <a:spAutoFit/>
          </a:bodyPr>
          <a:lstStyle/>
          <a:p>
            <a:r>
              <a:rPr kumimoji="1" lang="ja-JP" altLang="en-US" sz="2400"/>
              <a:t>患者さんの思いを主体として患者と家族と医療者が</a:t>
            </a:r>
            <a:br>
              <a:rPr kumimoji="1" lang="en-US" altLang="ja-JP" sz="2400" dirty="0"/>
            </a:br>
            <a:r>
              <a:rPr kumimoji="1" lang="ja-JP" altLang="en-US" sz="2400"/>
              <a:t>お互いの思いを話し合い「これからどう生きたいのか」</a:t>
            </a:r>
            <a:br>
              <a:rPr kumimoji="1" lang="en-US" altLang="ja-JP" sz="2400" dirty="0"/>
            </a:br>
            <a:r>
              <a:rPr kumimoji="1" lang="ja-JP" altLang="en-US" sz="2400"/>
              <a:t>「どのような医療を受けたいのか」</a:t>
            </a:r>
            <a:r>
              <a:rPr lang="ja-JP" altLang="en-US" sz="2400"/>
              <a:t>話し合うこと</a:t>
            </a:r>
            <a:endParaRPr kumimoji="1" lang="ja-JP" altLang="en-US" sz="2400"/>
          </a:p>
        </p:txBody>
      </p:sp>
      <p:sp>
        <p:nvSpPr>
          <p:cNvPr id="13" name="テキスト ボックス 12">
            <a:extLst>
              <a:ext uri="{FF2B5EF4-FFF2-40B4-BE49-F238E27FC236}">
                <a16:creationId xmlns:a16="http://schemas.microsoft.com/office/drawing/2014/main" id="{06E88714-BCC1-1941-B6BF-B9348A9F7FF7}"/>
              </a:ext>
            </a:extLst>
          </p:cNvPr>
          <p:cNvSpPr txBox="1"/>
          <p:nvPr/>
        </p:nvSpPr>
        <p:spPr>
          <a:xfrm>
            <a:off x="1808990" y="5283403"/>
            <a:ext cx="6032421" cy="1200329"/>
          </a:xfrm>
          <a:prstGeom prst="rect">
            <a:avLst/>
          </a:prstGeom>
          <a:noFill/>
        </p:spPr>
        <p:txBody>
          <a:bodyPr wrap="none" rtlCol="0">
            <a:spAutoFit/>
          </a:bodyPr>
          <a:lstStyle/>
          <a:p>
            <a:r>
              <a:rPr kumimoji="1" lang="ja-JP" altLang="en-US" sz="2400"/>
              <a:t>患者さんの思いを大切に思うことで、</a:t>
            </a:r>
            <a:endParaRPr kumimoji="1" lang="en-US" altLang="ja-JP" sz="2400" dirty="0"/>
          </a:p>
          <a:p>
            <a:r>
              <a:rPr kumimoji="1" lang="ja-JP" altLang="en-US" sz="2400"/>
              <a:t>医療者も家族も納得して支えられる。</a:t>
            </a:r>
            <a:br>
              <a:rPr kumimoji="1" lang="en-US" altLang="ja-JP" sz="2400" dirty="0"/>
            </a:br>
            <a:r>
              <a:rPr kumimoji="1" lang="ja-JP" altLang="en-US" sz="2400"/>
              <a:t>誰か一人が責任を背負いこむ負担が減る。</a:t>
            </a:r>
          </a:p>
        </p:txBody>
      </p:sp>
    </p:spTree>
    <p:extLst>
      <p:ext uri="{BB962C8B-B14F-4D97-AF65-F5344CB8AC3E}">
        <p14:creationId xmlns:p14="http://schemas.microsoft.com/office/powerpoint/2010/main" val="200556952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21BFC75-5CA8-B74C-8599-B7E1C9873E24}"/>
              </a:ext>
            </a:extLst>
          </p:cNvPr>
          <p:cNvSpPr>
            <a:spLocks noGrp="1"/>
          </p:cNvSpPr>
          <p:nvPr>
            <p:ph type="title"/>
          </p:nvPr>
        </p:nvSpPr>
        <p:spPr/>
        <p:txBody>
          <a:bodyPr/>
          <a:lstStyle/>
          <a:p>
            <a:r>
              <a:rPr kumimoji="1" lang="ja-JP" altLang="en-US"/>
              <a:t>人生会議とは</a:t>
            </a:r>
          </a:p>
        </p:txBody>
      </p:sp>
      <p:pic>
        <p:nvPicPr>
          <p:cNvPr id="7" name="コンテンツ プレースホルダー 6">
            <a:extLst>
              <a:ext uri="{FF2B5EF4-FFF2-40B4-BE49-F238E27FC236}">
                <a16:creationId xmlns:a16="http://schemas.microsoft.com/office/drawing/2014/main" id="{84D0C7BA-4064-654E-AC52-332FCB5F7CBF}"/>
              </a:ext>
            </a:extLst>
          </p:cNvPr>
          <p:cNvPicPr>
            <a:picLocks noGrp="1" noChangeAspect="1"/>
          </p:cNvPicPr>
          <p:nvPr>
            <p:ph idx="1"/>
          </p:nvPr>
        </p:nvPicPr>
        <p:blipFill>
          <a:blip r:embed="rId3"/>
          <a:stretch>
            <a:fillRect/>
          </a:stretch>
        </p:blipFill>
        <p:spPr>
          <a:xfrm>
            <a:off x="109281" y="1690689"/>
            <a:ext cx="1360966" cy="1591773"/>
          </a:xfrm>
        </p:spPr>
      </p:pic>
      <p:sp>
        <p:nvSpPr>
          <p:cNvPr id="4" name="フッター プレースホルダー 3">
            <a:extLst>
              <a:ext uri="{FF2B5EF4-FFF2-40B4-BE49-F238E27FC236}">
                <a16:creationId xmlns:a16="http://schemas.microsoft.com/office/drawing/2014/main" id="{95B7C2BE-497A-3E4C-8107-FFE291C622F4}"/>
              </a:ext>
            </a:extLst>
          </p:cNvPr>
          <p:cNvSpPr>
            <a:spLocks noGrp="1"/>
          </p:cNvSpPr>
          <p:nvPr>
            <p:ph type="ftr" sz="quarter" idx="11"/>
          </p:nvPr>
        </p:nvSpPr>
        <p:spPr/>
        <p:txBody>
          <a:bodyPr/>
          <a:lstStyle/>
          <a:p>
            <a:r>
              <a:rPr kumimoji="1" lang="ja-JP" altLang="en-US"/>
              <a:t>卵巣がん体験者の会スマイリー</a:t>
            </a:r>
          </a:p>
        </p:txBody>
      </p:sp>
      <p:sp>
        <p:nvSpPr>
          <p:cNvPr id="8" name="角丸四角形吹き出し 7">
            <a:extLst>
              <a:ext uri="{FF2B5EF4-FFF2-40B4-BE49-F238E27FC236}">
                <a16:creationId xmlns:a16="http://schemas.microsoft.com/office/drawing/2014/main" id="{3FE8BA68-311F-DC48-A43B-1864ACE46052}"/>
              </a:ext>
            </a:extLst>
          </p:cNvPr>
          <p:cNvSpPr/>
          <p:nvPr/>
        </p:nvSpPr>
        <p:spPr>
          <a:xfrm>
            <a:off x="1470247" y="1793023"/>
            <a:ext cx="2520462" cy="715716"/>
          </a:xfrm>
          <a:prstGeom prst="wedgeRoundRectCallout">
            <a:avLst>
              <a:gd name="adj1" fmla="val -57264"/>
              <a:gd name="adj2" fmla="val 40407"/>
              <a:gd name="adj3" fmla="val 16667"/>
            </a:avLst>
          </a:prstGeom>
          <a:solidFill>
            <a:schemeClr val="bg1"/>
          </a:solidFill>
          <a:ln>
            <a:solidFill>
              <a:srgbClr val="0091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a:solidFill>
                  <a:srgbClr val="009193"/>
                </a:solidFill>
              </a:rPr>
              <a:t>最後は家で死にたい</a:t>
            </a:r>
          </a:p>
        </p:txBody>
      </p:sp>
      <p:sp>
        <p:nvSpPr>
          <p:cNvPr id="10" name="角丸四角形吹き出し 9">
            <a:extLst>
              <a:ext uri="{FF2B5EF4-FFF2-40B4-BE49-F238E27FC236}">
                <a16:creationId xmlns:a16="http://schemas.microsoft.com/office/drawing/2014/main" id="{83FEF8EC-47D8-5445-ACEF-9352E1E09E9D}"/>
              </a:ext>
            </a:extLst>
          </p:cNvPr>
          <p:cNvSpPr/>
          <p:nvPr/>
        </p:nvSpPr>
        <p:spPr>
          <a:xfrm>
            <a:off x="1470247" y="2566746"/>
            <a:ext cx="2520462" cy="715716"/>
          </a:xfrm>
          <a:prstGeom prst="wedgeRoundRectCallout">
            <a:avLst>
              <a:gd name="adj1" fmla="val -57264"/>
              <a:gd name="adj2" fmla="val -36577"/>
              <a:gd name="adj3" fmla="val 16667"/>
            </a:avLst>
          </a:prstGeom>
          <a:solidFill>
            <a:schemeClr val="bg1"/>
          </a:solidFill>
          <a:ln>
            <a:solidFill>
              <a:srgbClr val="0091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a:solidFill>
                  <a:srgbClr val="009193"/>
                </a:solidFill>
              </a:rPr>
              <a:t>やっぱり病院がいい</a:t>
            </a:r>
          </a:p>
        </p:txBody>
      </p:sp>
      <p:sp>
        <p:nvSpPr>
          <p:cNvPr id="11" name="テキスト ボックス 10">
            <a:extLst>
              <a:ext uri="{FF2B5EF4-FFF2-40B4-BE49-F238E27FC236}">
                <a16:creationId xmlns:a16="http://schemas.microsoft.com/office/drawing/2014/main" id="{10BD28F6-62C9-5E4E-A919-857F946E5781}"/>
              </a:ext>
            </a:extLst>
          </p:cNvPr>
          <p:cNvSpPr txBox="1"/>
          <p:nvPr/>
        </p:nvSpPr>
        <p:spPr>
          <a:xfrm>
            <a:off x="4175700" y="1828082"/>
            <a:ext cx="4628190" cy="1477328"/>
          </a:xfrm>
          <a:prstGeom prst="rect">
            <a:avLst/>
          </a:prstGeom>
          <a:noFill/>
        </p:spPr>
        <p:txBody>
          <a:bodyPr wrap="none" rtlCol="0">
            <a:spAutoFit/>
          </a:bodyPr>
          <a:lstStyle/>
          <a:p>
            <a:r>
              <a:rPr kumimoji="1" lang="ja-JP" altLang="en-US">
                <a:solidFill>
                  <a:srgbClr val="009193"/>
                </a:solidFill>
              </a:rPr>
              <a:t>考えを変えてもいい</a:t>
            </a:r>
            <a:endParaRPr kumimoji="1" lang="en-US" altLang="ja-JP" dirty="0">
              <a:solidFill>
                <a:srgbClr val="009193"/>
              </a:solidFill>
            </a:endParaRPr>
          </a:p>
          <a:p>
            <a:pPr marL="285750" indent="-285750">
              <a:buFont typeface="Arial" panose="020B0604020202020204" pitchFamily="34" charset="0"/>
              <a:buChar char="•"/>
            </a:pPr>
            <a:r>
              <a:rPr kumimoji="1" lang="ja-JP" altLang="en-US"/>
              <a:t>自宅療養を望んでいても呼吸苦などが</a:t>
            </a:r>
            <a:br>
              <a:rPr kumimoji="1" lang="en-US" altLang="ja-JP" dirty="0"/>
            </a:br>
            <a:r>
              <a:rPr kumimoji="1" lang="ja-JP" altLang="en-US"/>
              <a:t>起きると自宅療養が辛い場合もある。</a:t>
            </a:r>
            <a:endParaRPr kumimoji="1" lang="en-US" altLang="ja-JP" dirty="0"/>
          </a:p>
          <a:p>
            <a:pPr marL="285750" indent="-285750">
              <a:buFont typeface="Arial" panose="020B0604020202020204" pitchFamily="34" charset="0"/>
              <a:buChar char="•"/>
            </a:pPr>
            <a:r>
              <a:rPr lang="ja-JP" altLang="en-US"/>
              <a:t>家族が休まらないから病院に戻りたいと</a:t>
            </a:r>
            <a:br>
              <a:rPr lang="en-US" altLang="ja-JP" dirty="0"/>
            </a:br>
            <a:r>
              <a:rPr lang="ja-JP" altLang="en-US"/>
              <a:t>思うこともある。</a:t>
            </a:r>
            <a:endParaRPr kumimoji="1" lang="ja-JP" altLang="en-US"/>
          </a:p>
        </p:txBody>
      </p:sp>
      <p:sp>
        <p:nvSpPr>
          <p:cNvPr id="14" name="角丸四角形吹き出し 13">
            <a:extLst>
              <a:ext uri="{FF2B5EF4-FFF2-40B4-BE49-F238E27FC236}">
                <a16:creationId xmlns:a16="http://schemas.microsoft.com/office/drawing/2014/main" id="{738E20AC-5F8E-A345-80E5-C98AFE976D6C}"/>
              </a:ext>
            </a:extLst>
          </p:cNvPr>
          <p:cNvSpPr/>
          <p:nvPr/>
        </p:nvSpPr>
        <p:spPr>
          <a:xfrm>
            <a:off x="2675878" y="3604063"/>
            <a:ext cx="3703027" cy="727687"/>
          </a:xfrm>
          <a:prstGeom prst="wedgeRoundRectCallout">
            <a:avLst>
              <a:gd name="adj1" fmla="val -54125"/>
              <a:gd name="adj2" fmla="val 36724"/>
              <a:gd name="adj3" fmla="val 16667"/>
            </a:avLst>
          </a:prstGeom>
          <a:solidFill>
            <a:schemeClr val="bg1"/>
          </a:solidFill>
          <a:ln>
            <a:solidFill>
              <a:srgbClr val="0091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a:solidFill>
                  <a:srgbClr val="009193"/>
                </a:solidFill>
              </a:rPr>
              <a:t>家に居させてあげたかったけど</a:t>
            </a:r>
            <a:endParaRPr kumimoji="1" lang="en-US" altLang="ja-JP" dirty="0">
              <a:solidFill>
                <a:srgbClr val="009193"/>
              </a:solidFill>
            </a:endParaRPr>
          </a:p>
          <a:p>
            <a:pPr algn="ctr"/>
            <a:r>
              <a:rPr kumimoji="1" lang="ja-JP" altLang="en-US">
                <a:solidFill>
                  <a:srgbClr val="009193"/>
                </a:solidFill>
              </a:rPr>
              <a:t>病院での最後になってしまった</a:t>
            </a:r>
          </a:p>
        </p:txBody>
      </p:sp>
      <p:pic>
        <p:nvPicPr>
          <p:cNvPr id="16" name="図 15">
            <a:extLst>
              <a:ext uri="{FF2B5EF4-FFF2-40B4-BE49-F238E27FC236}">
                <a16:creationId xmlns:a16="http://schemas.microsoft.com/office/drawing/2014/main" id="{9F42D2A9-7A4C-2548-8678-21F7AF297528}"/>
              </a:ext>
            </a:extLst>
          </p:cNvPr>
          <p:cNvPicPr>
            <a:picLocks noChangeAspect="1"/>
          </p:cNvPicPr>
          <p:nvPr/>
        </p:nvPicPr>
        <p:blipFill>
          <a:blip r:embed="rId4"/>
          <a:stretch>
            <a:fillRect/>
          </a:stretch>
        </p:blipFill>
        <p:spPr>
          <a:xfrm>
            <a:off x="6709962" y="3920013"/>
            <a:ext cx="2093928" cy="1964104"/>
          </a:xfrm>
          <a:prstGeom prst="rect">
            <a:avLst/>
          </a:prstGeom>
        </p:spPr>
      </p:pic>
      <p:sp>
        <p:nvSpPr>
          <p:cNvPr id="17" name="角丸四角形吹き出し 16">
            <a:extLst>
              <a:ext uri="{FF2B5EF4-FFF2-40B4-BE49-F238E27FC236}">
                <a16:creationId xmlns:a16="http://schemas.microsoft.com/office/drawing/2014/main" id="{1DDAB06E-FF36-F54B-A911-4A1074052404}"/>
              </a:ext>
            </a:extLst>
          </p:cNvPr>
          <p:cNvSpPr/>
          <p:nvPr/>
        </p:nvSpPr>
        <p:spPr>
          <a:xfrm>
            <a:off x="2522746" y="4422113"/>
            <a:ext cx="3856159" cy="1082845"/>
          </a:xfrm>
          <a:prstGeom prst="wedgeRoundRectCallout">
            <a:avLst>
              <a:gd name="adj1" fmla="val 58261"/>
              <a:gd name="adj2" fmla="val -8384"/>
              <a:gd name="adj3" fmla="val 16667"/>
            </a:avLst>
          </a:prstGeom>
          <a:solidFill>
            <a:schemeClr val="bg1"/>
          </a:solidFill>
          <a:ln>
            <a:solidFill>
              <a:srgbClr val="0091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a:solidFill>
                  <a:srgbClr val="009193"/>
                </a:solidFill>
              </a:rPr>
              <a:t>どうしても医療ケアが必要な場合</a:t>
            </a:r>
            <a:br>
              <a:rPr kumimoji="1" lang="en-US" altLang="ja-JP" dirty="0">
                <a:solidFill>
                  <a:srgbClr val="009193"/>
                </a:solidFill>
              </a:rPr>
            </a:br>
            <a:r>
              <a:rPr kumimoji="1" lang="ja-JP" altLang="en-US">
                <a:solidFill>
                  <a:srgbClr val="009193"/>
                </a:solidFill>
              </a:rPr>
              <a:t>病院に戻ることも確認したので</a:t>
            </a:r>
            <a:endParaRPr kumimoji="1" lang="en-US" altLang="ja-JP" dirty="0">
              <a:solidFill>
                <a:srgbClr val="009193"/>
              </a:solidFill>
            </a:endParaRPr>
          </a:p>
          <a:p>
            <a:pPr algn="ctr"/>
            <a:r>
              <a:rPr lang="ja-JP" altLang="en-US">
                <a:solidFill>
                  <a:srgbClr val="009193"/>
                </a:solidFill>
              </a:rPr>
              <a:t>ご理解されていると思いますよ</a:t>
            </a:r>
            <a:endParaRPr kumimoji="1" lang="ja-JP" altLang="en-US">
              <a:solidFill>
                <a:srgbClr val="009193"/>
              </a:solidFill>
            </a:endParaRPr>
          </a:p>
        </p:txBody>
      </p:sp>
      <p:sp>
        <p:nvSpPr>
          <p:cNvPr id="18" name="テキスト ボックス 17">
            <a:extLst>
              <a:ext uri="{FF2B5EF4-FFF2-40B4-BE49-F238E27FC236}">
                <a16:creationId xmlns:a16="http://schemas.microsoft.com/office/drawing/2014/main" id="{40796677-9F77-A84A-A033-28D242D1D3B8}"/>
              </a:ext>
            </a:extLst>
          </p:cNvPr>
          <p:cNvSpPr txBox="1"/>
          <p:nvPr/>
        </p:nvSpPr>
        <p:spPr>
          <a:xfrm>
            <a:off x="318924" y="5619588"/>
            <a:ext cx="8263801" cy="646331"/>
          </a:xfrm>
          <a:prstGeom prst="rect">
            <a:avLst/>
          </a:prstGeom>
          <a:noFill/>
        </p:spPr>
        <p:txBody>
          <a:bodyPr wrap="none" rtlCol="0">
            <a:spAutoFit/>
          </a:bodyPr>
          <a:lstStyle/>
          <a:p>
            <a:r>
              <a:rPr kumimoji="1" lang="ja-JP" altLang="en-US">
                <a:solidFill>
                  <a:srgbClr val="009193"/>
                </a:solidFill>
              </a:rPr>
              <a:t>必ずしも思いを叶えられることばかりではない</a:t>
            </a:r>
            <a:endParaRPr kumimoji="1" lang="en-US" altLang="ja-JP" dirty="0">
              <a:solidFill>
                <a:srgbClr val="009193"/>
              </a:solidFill>
            </a:endParaRPr>
          </a:p>
          <a:p>
            <a:r>
              <a:rPr lang="ja-JP" altLang="en-US"/>
              <a:t>支える人たちが患者さんの思い尊重したうえで、決断をしたのだと支え合える</a:t>
            </a:r>
            <a:endParaRPr kumimoji="1" lang="ja-JP" altLang="en-US"/>
          </a:p>
        </p:txBody>
      </p:sp>
      <p:pic>
        <p:nvPicPr>
          <p:cNvPr id="19" name="図 18">
            <a:extLst>
              <a:ext uri="{FF2B5EF4-FFF2-40B4-BE49-F238E27FC236}">
                <a16:creationId xmlns:a16="http://schemas.microsoft.com/office/drawing/2014/main" id="{1D8719A3-8372-D644-A61C-8C1164EFB157}"/>
              </a:ext>
            </a:extLst>
          </p:cNvPr>
          <p:cNvPicPr>
            <a:picLocks noChangeAspect="1"/>
          </p:cNvPicPr>
          <p:nvPr/>
        </p:nvPicPr>
        <p:blipFill>
          <a:blip r:embed="rId5"/>
          <a:stretch>
            <a:fillRect/>
          </a:stretch>
        </p:blipFill>
        <p:spPr>
          <a:xfrm>
            <a:off x="436311" y="3616045"/>
            <a:ext cx="1908510" cy="1908510"/>
          </a:xfrm>
          <a:prstGeom prst="rect">
            <a:avLst/>
          </a:prstGeom>
        </p:spPr>
      </p:pic>
    </p:spTree>
    <p:extLst>
      <p:ext uri="{BB962C8B-B14F-4D97-AF65-F5344CB8AC3E}">
        <p14:creationId xmlns:p14="http://schemas.microsoft.com/office/powerpoint/2010/main" val="24086214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4EE35AF-3A9A-1943-8F92-D9DB4FE31BB2}"/>
              </a:ext>
            </a:extLst>
          </p:cNvPr>
          <p:cNvSpPr>
            <a:spLocks noGrp="1"/>
          </p:cNvSpPr>
          <p:nvPr>
            <p:ph type="title"/>
          </p:nvPr>
        </p:nvSpPr>
        <p:spPr/>
        <p:txBody>
          <a:bodyPr/>
          <a:lstStyle/>
          <a:p>
            <a:r>
              <a:rPr kumimoji="1" lang="ja-JP" altLang="en-US"/>
              <a:t>人生会議とは</a:t>
            </a:r>
          </a:p>
        </p:txBody>
      </p:sp>
      <p:sp>
        <p:nvSpPr>
          <p:cNvPr id="4" name="フッター プレースホルダー 3">
            <a:extLst>
              <a:ext uri="{FF2B5EF4-FFF2-40B4-BE49-F238E27FC236}">
                <a16:creationId xmlns:a16="http://schemas.microsoft.com/office/drawing/2014/main" id="{C0AD3BC1-9042-A747-A425-1A6E57D5ABBD}"/>
              </a:ext>
            </a:extLst>
          </p:cNvPr>
          <p:cNvSpPr>
            <a:spLocks noGrp="1"/>
          </p:cNvSpPr>
          <p:nvPr>
            <p:ph type="ftr" sz="quarter" idx="11"/>
          </p:nvPr>
        </p:nvSpPr>
        <p:spPr/>
        <p:txBody>
          <a:bodyPr/>
          <a:lstStyle/>
          <a:p>
            <a:r>
              <a:rPr kumimoji="1" lang="ja-JP" altLang="en-US"/>
              <a:t>卵巣がん体験者の会スマイリー</a:t>
            </a:r>
          </a:p>
        </p:txBody>
      </p:sp>
      <p:sp>
        <p:nvSpPr>
          <p:cNvPr id="6" name="正方形/長方形 5">
            <a:extLst>
              <a:ext uri="{FF2B5EF4-FFF2-40B4-BE49-F238E27FC236}">
                <a16:creationId xmlns:a16="http://schemas.microsoft.com/office/drawing/2014/main" id="{5B9A25E7-8582-184D-AD59-7EE776218349}"/>
              </a:ext>
            </a:extLst>
          </p:cNvPr>
          <p:cNvSpPr/>
          <p:nvPr/>
        </p:nvSpPr>
        <p:spPr>
          <a:xfrm>
            <a:off x="879231" y="2051540"/>
            <a:ext cx="7221416" cy="2567352"/>
          </a:xfrm>
          <a:prstGeom prst="rect">
            <a:avLst/>
          </a:prstGeom>
          <a:solidFill>
            <a:srgbClr val="009193"/>
          </a:solidFill>
          <a:ln>
            <a:solidFill>
              <a:srgbClr val="0091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r>
              <a:rPr lang="ja-JP" altLang="en-US" sz="5400"/>
              <a:t>最後の手段を決定する</a:t>
            </a:r>
            <a:br>
              <a:rPr lang="en-US" altLang="ja-JP" sz="5400" dirty="0"/>
            </a:br>
            <a:r>
              <a:rPr lang="ja-JP" altLang="en-US" sz="5400"/>
              <a:t>ことが目的ではない</a:t>
            </a:r>
          </a:p>
        </p:txBody>
      </p:sp>
      <p:sp>
        <p:nvSpPr>
          <p:cNvPr id="7" name="テキスト ボックス 6">
            <a:extLst>
              <a:ext uri="{FF2B5EF4-FFF2-40B4-BE49-F238E27FC236}">
                <a16:creationId xmlns:a16="http://schemas.microsoft.com/office/drawing/2014/main" id="{095D75F4-077B-774D-BAE0-F3C021D358D0}"/>
              </a:ext>
            </a:extLst>
          </p:cNvPr>
          <p:cNvSpPr txBox="1"/>
          <p:nvPr/>
        </p:nvSpPr>
        <p:spPr>
          <a:xfrm>
            <a:off x="879231" y="4786983"/>
            <a:ext cx="7221415" cy="1477328"/>
          </a:xfrm>
          <a:prstGeom prst="rect">
            <a:avLst/>
          </a:prstGeom>
          <a:noFill/>
        </p:spPr>
        <p:txBody>
          <a:bodyPr wrap="square" rtlCol="0">
            <a:spAutoFit/>
          </a:bodyPr>
          <a:lstStyle/>
          <a:p>
            <a:pPr algn="ctr"/>
            <a:r>
              <a:rPr kumimoji="1" lang="ja-JP" altLang="en-US" sz="2400">
                <a:solidFill>
                  <a:srgbClr val="009193"/>
                </a:solidFill>
              </a:rPr>
              <a:t>考えがかわってもいい、決められなくてもいい、</a:t>
            </a:r>
            <a:endParaRPr kumimoji="1" lang="en-US" altLang="ja-JP" sz="2400" dirty="0">
              <a:solidFill>
                <a:srgbClr val="009193"/>
              </a:solidFill>
            </a:endParaRPr>
          </a:p>
          <a:p>
            <a:pPr algn="ctr"/>
            <a:r>
              <a:rPr kumimoji="1" lang="ja-JP" altLang="en-US" sz="6600">
                <a:solidFill>
                  <a:srgbClr val="009193"/>
                </a:solidFill>
              </a:rPr>
              <a:t>だから話し合おう</a:t>
            </a:r>
          </a:p>
        </p:txBody>
      </p:sp>
    </p:spTree>
    <p:extLst>
      <p:ext uri="{BB962C8B-B14F-4D97-AF65-F5344CB8AC3E}">
        <p14:creationId xmlns:p14="http://schemas.microsoft.com/office/powerpoint/2010/main" val="378021376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80F5252-D6D9-D845-8632-EFDB44EF0B6C}"/>
              </a:ext>
            </a:extLst>
          </p:cNvPr>
          <p:cNvSpPr>
            <a:spLocks noGrp="1"/>
          </p:cNvSpPr>
          <p:nvPr>
            <p:ph type="title"/>
          </p:nvPr>
        </p:nvSpPr>
        <p:spPr/>
        <p:txBody>
          <a:bodyPr/>
          <a:lstStyle/>
          <a:p>
            <a:r>
              <a:rPr kumimoji="1" lang="ja-JP" altLang="en-US"/>
              <a:t>何が問題だったか</a:t>
            </a:r>
          </a:p>
        </p:txBody>
      </p:sp>
      <p:sp>
        <p:nvSpPr>
          <p:cNvPr id="4" name="フッター プレースホルダー 3">
            <a:extLst>
              <a:ext uri="{FF2B5EF4-FFF2-40B4-BE49-F238E27FC236}">
                <a16:creationId xmlns:a16="http://schemas.microsoft.com/office/drawing/2014/main" id="{B49CBC65-842D-7541-88DC-3E66D680E4FD}"/>
              </a:ext>
            </a:extLst>
          </p:cNvPr>
          <p:cNvSpPr>
            <a:spLocks noGrp="1"/>
          </p:cNvSpPr>
          <p:nvPr>
            <p:ph type="ftr" sz="quarter" idx="11"/>
          </p:nvPr>
        </p:nvSpPr>
        <p:spPr/>
        <p:txBody>
          <a:bodyPr/>
          <a:lstStyle/>
          <a:p>
            <a:r>
              <a:rPr kumimoji="1" lang="ja-JP" altLang="en-US"/>
              <a:t>卵巣がん体験者の会スマイリー</a:t>
            </a:r>
          </a:p>
        </p:txBody>
      </p:sp>
      <p:sp>
        <p:nvSpPr>
          <p:cNvPr id="6" name="正方形/長方形 5">
            <a:extLst>
              <a:ext uri="{FF2B5EF4-FFF2-40B4-BE49-F238E27FC236}">
                <a16:creationId xmlns:a16="http://schemas.microsoft.com/office/drawing/2014/main" id="{0CA6947A-695E-9B4E-BB62-DF7848C481D8}"/>
              </a:ext>
            </a:extLst>
          </p:cNvPr>
          <p:cNvSpPr/>
          <p:nvPr/>
        </p:nvSpPr>
        <p:spPr>
          <a:xfrm>
            <a:off x="515814" y="1877183"/>
            <a:ext cx="8323386" cy="603074"/>
          </a:xfrm>
          <a:prstGeom prst="rect">
            <a:avLst/>
          </a:prstGeom>
          <a:solidFill>
            <a:srgbClr val="009193"/>
          </a:solidFill>
          <a:ln>
            <a:solidFill>
              <a:srgbClr val="0091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2400" dirty="0">
                <a:solidFill>
                  <a:schemeClr val="bg1"/>
                </a:solidFill>
              </a:rPr>
              <a:t>ACP</a:t>
            </a:r>
            <a:r>
              <a:rPr lang="ja-JP" altLang="en-US" sz="2400">
                <a:solidFill>
                  <a:schemeClr val="bg1"/>
                </a:solidFill>
              </a:rPr>
              <a:t>にどんなメリットがあるかを伝える</a:t>
            </a:r>
            <a:endParaRPr kumimoji="1" lang="en-US" altLang="ja-JP" sz="2400" dirty="0">
              <a:solidFill>
                <a:schemeClr val="bg1"/>
              </a:solidFill>
            </a:endParaRPr>
          </a:p>
        </p:txBody>
      </p:sp>
      <p:sp>
        <p:nvSpPr>
          <p:cNvPr id="8" name="正方形/長方形 7">
            <a:extLst>
              <a:ext uri="{FF2B5EF4-FFF2-40B4-BE49-F238E27FC236}">
                <a16:creationId xmlns:a16="http://schemas.microsoft.com/office/drawing/2014/main" id="{078CBBDD-2913-D942-8930-BEB8CE32C057}"/>
              </a:ext>
            </a:extLst>
          </p:cNvPr>
          <p:cNvSpPr/>
          <p:nvPr/>
        </p:nvSpPr>
        <p:spPr>
          <a:xfrm>
            <a:off x="515814" y="2409775"/>
            <a:ext cx="8323386" cy="1887558"/>
          </a:xfrm>
          <a:prstGeom prst="rect">
            <a:avLst/>
          </a:prstGeom>
          <a:solidFill>
            <a:schemeClr val="bg1"/>
          </a:solidFill>
          <a:ln>
            <a:solidFill>
              <a:srgbClr val="009193"/>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342900" indent="-342900">
              <a:buFont typeface="Arial" panose="020B0604020202020204" pitchFamily="34" charset="0"/>
              <a:buChar char="•"/>
            </a:pPr>
            <a:r>
              <a:rPr lang="ja-JP" altLang="en-US" sz="2400">
                <a:solidFill>
                  <a:srgbClr val="009193"/>
                </a:solidFill>
              </a:rPr>
              <a:t>患者・家族・介護者・医療者などに利益をもたらす。</a:t>
            </a:r>
            <a:endParaRPr lang="en-US" altLang="ja-JP" sz="2400" dirty="0">
              <a:solidFill>
                <a:srgbClr val="009193"/>
              </a:solidFill>
            </a:endParaRPr>
          </a:p>
          <a:p>
            <a:pPr marL="800100" lvl="1" indent="-342900">
              <a:buFont typeface="Arial" panose="020B0604020202020204" pitchFamily="34" charset="0"/>
              <a:buChar char="•"/>
            </a:pPr>
            <a:r>
              <a:rPr kumimoji="1" lang="ja-JP" altLang="en-US">
                <a:solidFill>
                  <a:srgbClr val="009193"/>
                </a:solidFill>
              </a:rPr>
              <a:t>患者が実際に望むケアが受けられることに役立つ。</a:t>
            </a:r>
            <a:endParaRPr kumimoji="1" lang="en-US" altLang="ja-JP" dirty="0">
              <a:solidFill>
                <a:srgbClr val="009193"/>
              </a:solidFill>
            </a:endParaRPr>
          </a:p>
          <a:p>
            <a:pPr marL="800100" lvl="1" indent="-342900">
              <a:buFont typeface="Arial" panose="020B0604020202020204" pitchFamily="34" charset="0"/>
              <a:buChar char="•"/>
            </a:pPr>
            <a:r>
              <a:rPr lang="ja-JP" altLang="en-US">
                <a:solidFill>
                  <a:srgbClr val="009193"/>
                </a:solidFill>
              </a:rPr>
              <a:t>これから受ける治療やケアについて話し合うことで</a:t>
            </a:r>
            <a:r>
              <a:rPr lang="ja-JP" altLang="en-US">
                <a:solidFill>
                  <a:srgbClr val="7030A0"/>
                </a:solidFill>
              </a:rPr>
              <a:t>患者や家族の満足度</a:t>
            </a:r>
            <a:br>
              <a:rPr lang="en-US" altLang="ja-JP" dirty="0">
                <a:solidFill>
                  <a:srgbClr val="7030A0"/>
                </a:solidFill>
              </a:rPr>
            </a:br>
            <a:r>
              <a:rPr lang="ja-JP" altLang="en-US">
                <a:solidFill>
                  <a:srgbClr val="7030A0"/>
                </a:solidFill>
              </a:rPr>
              <a:t>が改善される</a:t>
            </a:r>
            <a:r>
              <a:rPr lang="ja-JP" altLang="en-US">
                <a:solidFill>
                  <a:srgbClr val="009193"/>
                </a:solidFill>
              </a:rPr>
              <a:t>。</a:t>
            </a:r>
            <a:endParaRPr lang="en-US" altLang="ja-JP" dirty="0">
              <a:solidFill>
                <a:srgbClr val="009193"/>
              </a:solidFill>
            </a:endParaRPr>
          </a:p>
          <a:p>
            <a:pPr marL="800100" lvl="1" indent="-342900">
              <a:buFont typeface="Arial" panose="020B0604020202020204" pitchFamily="34" charset="0"/>
              <a:buChar char="•"/>
            </a:pPr>
            <a:r>
              <a:rPr lang="ja-JP" altLang="en-US">
                <a:solidFill>
                  <a:srgbClr val="009193"/>
                </a:solidFill>
              </a:rPr>
              <a:t>事前ケア計画を立てた人の家族は</a:t>
            </a:r>
            <a:r>
              <a:rPr lang="ja-JP" altLang="en-US">
                <a:solidFill>
                  <a:srgbClr val="7030A0"/>
                </a:solidFill>
              </a:rPr>
              <a:t>不安・うつ病・ストレスが軽減される</a:t>
            </a:r>
            <a:r>
              <a:rPr lang="ja-JP" altLang="en-US">
                <a:solidFill>
                  <a:srgbClr val="009193"/>
                </a:solidFill>
              </a:rPr>
              <a:t>。</a:t>
            </a:r>
            <a:endParaRPr lang="en-US" altLang="ja-JP" dirty="0">
              <a:solidFill>
                <a:srgbClr val="009193"/>
              </a:solidFill>
            </a:endParaRPr>
          </a:p>
          <a:p>
            <a:pPr marL="800100" lvl="1" indent="-342900">
              <a:buFont typeface="Arial" panose="020B0604020202020204" pitchFamily="34" charset="0"/>
              <a:buChar char="•"/>
            </a:pPr>
            <a:r>
              <a:rPr lang="ja-JP" altLang="en-US">
                <a:solidFill>
                  <a:srgbClr val="009193"/>
                </a:solidFill>
              </a:rPr>
              <a:t>医療者や病院にとっても</a:t>
            </a:r>
            <a:r>
              <a:rPr lang="ja-JP" altLang="en-US">
                <a:solidFill>
                  <a:srgbClr val="7030A0"/>
                </a:solidFill>
              </a:rPr>
              <a:t>望まない治療を減らす</a:t>
            </a:r>
            <a:r>
              <a:rPr lang="ja-JP" altLang="en-US">
                <a:solidFill>
                  <a:srgbClr val="009193"/>
                </a:solidFill>
              </a:rPr>
              <a:t>ことができる。</a:t>
            </a:r>
            <a:endParaRPr lang="en-US" altLang="ja-JP" dirty="0">
              <a:solidFill>
                <a:srgbClr val="009193"/>
              </a:solidFill>
            </a:endParaRPr>
          </a:p>
        </p:txBody>
      </p:sp>
      <p:sp>
        <p:nvSpPr>
          <p:cNvPr id="9" name="下矢印 8">
            <a:extLst>
              <a:ext uri="{FF2B5EF4-FFF2-40B4-BE49-F238E27FC236}">
                <a16:creationId xmlns:a16="http://schemas.microsoft.com/office/drawing/2014/main" id="{BE349DEB-2608-7641-B3AB-3B61C4A44B05}"/>
              </a:ext>
            </a:extLst>
          </p:cNvPr>
          <p:cNvSpPr/>
          <p:nvPr/>
        </p:nvSpPr>
        <p:spPr>
          <a:xfrm>
            <a:off x="4026877" y="4438398"/>
            <a:ext cx="1090246" cy="415362"/>
          </a:xfrm>
          <a:prstGeom prst="downArrow">
            <a:avLst/>
          </a:prstGeom>
          <a:solidFill>
            <a:srgbClr val="009193"/>
          </a:solidFill>
          <a:ln>
            <a:solidFill>
              <a:srgbClr val="0091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AB2009FD-A9ED-284E-A256-0FF0F24F6301}"/>
              </a:ext>
            </a:extLst>
          </p:cNvPr>
          <p:cNvSpPr/>
          <p:nvPr/>
        </p:nvSpPr>
        <p:spPr>
          <a:xfrm>
            <a:off x="515814" y="4991032"/>
            <a:ext cx="8323386" cy="577430"/>
          </a:xfrm>
          <a:prstGeom prst="rect">
            <a:avLst/>
          </a:prstGeom>
          <a:solidFill>
            <a:srgbClr val="009193"/>
          </a:solidFill>
          <a:ln>
            <a:solidFill>
              <a:srgbClr val="0091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a:t>話し合わなかったら後悔するで！という懲罰的な表現</a:t>
            </a:r>
          </a:p>
        </p:txBody>
      </p:sp>
      <p:sp>
        <p:nvSpPr>
          <p:cNvPr id="11" name="テキスト ボックス 10">
            <a:extLst>
              <a:ext uri="{FF2B5EF4-FFF2-40B4-BE49-F238E27FC236}">
                <a16:creationId xmlns:a16="http://schemas.microsoft.com/office/drawing/2014/main" id="{8140AC69-D1D2-2640-84CC-04BBDCD3C168}"/>
              </a:ext>
            </a:extLst>
          </p:cNvPr>
          <p:cNvSpPr txBox="1"/>
          <p:nvPr/>
        </p:nvSpPr>
        <p:spPr>
          <a:xfrm>
            <a:off x="515814" y="5641649"/>
            <a:ext cx="8236742" cy="584775"/>
          </a:xfrm>
          <a:prstGeom prst="rect">
            <a:avLst/>
          </a:prstGeom>
          <a:noFill/>
        </p:spPr>
        <p:txBody>
          <a:bodyPr wrap="none" rtlCol="0">
            <a:spAutoFit/>
          </a:bodyPr>
          <a:lstStyle/>
          <a:p>
            <a:r>
              <a:rPr lang="en-US" altLang="ja-JP" sz="3200" dirty="0"/>
              <a:t>ACP</a:t>
            </a:r>
            <a:r>
              <a:rPr lang="ja-JP" altLang="en-US" sz="3200"/>
              <a:t>は誰かによって強制されるものではない</a:t>
            </a:r>
            <a:endParaRPr kumimoji="1" lang="ja-JP" altLang="en-US" sz="3200"/>
          </a:p>
        </p:txBody>
      </p:sp>
    </p:spTree>
    <p:extLst>
      <p:ext uri="{BB962C8B-B14F-4D97-AF65-F5344CB8AC3E}">
        <p14:creationId xmlns:p14="http://schemas.microsoft.com/office/powerpoint/2010/main" val="105362547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C2C13FB-4FCA-EE4D-8411-5A3DCAD1637B}"/>
              </a:ext>
            </a:extLst>
          </p:cNvPr>
          <p:cNvSpPr>
            <a:spLocks noGrp="1"/>
          </p:cNvSpPr>
          <p:nvPr>
            <p:ph type="title"/>
          </p:nvPr>
        </p:nvSpPr>
        <p:spPr/>
        <p:txBody>
          <a:bodyPr/>
          <a:lstStyle/>
          <a:p>
            <a:r>
              <a:rPr kumimoji="1" lang="ja-JP" altLang="en-US"/>
              <a:t>何が問題だったか</a:t>
            </a:r>
          </a:p>
        </p:txBody>
      </p:sp>
      <p:pic>
        <p:nvPicPr>
          <p:cNvPr id="7" name="コンテンツ プレースホルダー 6">
            <a:extLst>
              <a:ext uri="{FF2B5EF4-FFF2-40B4-BE49-F238E27FC236}">
                <a16:creationId xmlns:a16="http://schemas.microsoft.com/office/drawing/2014/main" id="{9624326E-C5F2-3848-A2A8-695DC4E7CA25}"/>
              </a:ext>
            </a:extLst>
          </p:cNvPr>
          <p:cNvPicPr>
            <a:picLocks noGrp="1" noChangeAspect="1"/>
          </p:cNvPicPr>
          <p:nvPr>
            <p:ph idx="1"/>
          </p:nvPr>
        </p:nvPicPr>
        <p:blipFill>
          <a:blip r:embed="rId2"/>
          <a:stretch>
            <a:fillRect/>
          </a:stretch>
        </p:blipFill>
        <p:spPr>
          <a:xfrm>
            <a:off x="0" y="1690689"/>
            <a:ext cx="2473569" cy="2610627"/>
          </a:xfrm>
        </p:spPr>
      </p:pic>
      <p:sp>
        <p:nvSpPr>
          <p:cNvPr id="4" name="フッター プレースホルダー 3">
            <a:extLst>
              <a:ext uri="{FF2B5EF4-FFF2-40B4-BE49-F238E27FC236}">
                <a16:creationId xmlns:a16="http://schemas.microsoft.com/office/drawing/2014/main" id="{30140E4C-8A6F-4C4F-A6D1-1FB7605E0703}"/>
              </a:ext>
            </a:extLst>
          </p:cNvPr>
          <p:cNvSpPr>
            <a:spLocks noGrp="1"/>
          </p:cNvSpPr>
          <p:nvPr>
            <p:ph type="ftr" sz="quarter" idx="11"/>
          </p:nvPr>
        </p:nvSpPr>
        <p:spPr/>
        <p:txBody>
          <a:bodyPr/>
          <a:lstStyle/>
          <a:p>
            <a:r>
              <a:rPr kumimoji="1" lang="ja-JP" altLang="en-US"/>
              <a:t>卵巣がん体験者の会スマイリー</a:t>
            </a:r>
          </a:p>
        </p:txBody>
      </p:sp>
      <p:pic>
        <p:nvPicPr>
          <p:cNvPr id="9" name="図 8">
            <a:extLst>
              <a:ext uri="{FF2B5EF4-FFF2-40B4-BE49-F238E27FC236}">
                <a16:creationId xmlns:a16="http://schemas.microsoft.com/office/drawing/2014/main" id="{2A40DDEA-BA67-484C-943C-D33E47F779C3}"/>
              </a:ext>
            </a:extLst>
          </p:cNvPr>
          <p:cNvPicPr>
            <a:picLocks noChangeAspect="1"/>
          </p:cNvPicPr>
          <p:nvPr/>
        </p:nvPicPr>
        <p:blipFill>
          <a:blip r:embed="rId3"/>
          <a:stretch>
            <a:fillRect/>
          </a:stretch>
        </p:blipFill>
        <p:spPr>
          <a:xfrm>
            <a:off x="6105280" y="3776174"/>
            <a:ext cx="2762739" cy="2762739"/>
          </a:xfrm>
          <a:prstGeom prst="rect">
            <a:avLst/>
          </a:prstGeom>
        </p:spPr>
      </p:pic>
      <p:sp>
        <p:nvSpPr>
          <p:cNvPr id="10" name="角丸四角形吹き出し 9">
            <a:extLst>
              <a:ext uri="{FF2B5EF4-FFF2-40B4-BE49-F238E27FC236}">
                <a16:creationId xmlns:a16="http://schemas.microsoft.com/office/drawing/2014/main" id="{B50E3795-93EC-E942-86E0-FAAEA0B9FF78}"/>
              </a:ext>
            </a:extLst>
          </p:cNvPr>
          <p:cNvSpPr/>
          <p:nvPr/>
        </p:nvSpPr>
        <p:spPr>
          <a:xfrm>
            <a:off x="2473569" y="1859023"/>
            <a:ext cx="4630615" cy="1254369"/>
          </a:xfrm>
          <a:prstGeom prst="wedgeRoundRectCallout">
            <a:avLst>
              <a:gd name="adj1" fmla="val -57693"/>
              <a:gd name="adj2" fmla="val 44255"/>
              <a:gd name="adj3" fmla="val 16667"/>
            </a:avLst>
          </a:prstGeom>
          <a:solidFill>
            <a:schemeClr val="bg1"/>
          </a:solidFill>
          <a:ln>
            <a:solidFill>
              <a:srgbClr val="0091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a:solidFill>
                  <a:srgbClr val="009193"/>
                </a:solidFill>
              </a:rPr>
              <a:t>病気の治療がうまくいってない</a:t>
            </a:r>
            <a:endParaRPr lang="en-US" altLang="ja-JP" sz="2400" dirty="0">
              <a:solidFill>
                <a:srgbClr val="009193"/>
              </a:solidFill>
            </a:endParaRPr>
          </a:p>
          <a:p>
            <a:r>
              <a:rPr kumimoji="1" lang="ja-JP" altLang="en-US" sz="2400">
                <a:solidFill>
                  <a:srgbClr val="009193"/>
                </a:solidFill>
              </a:rPr>
              <a:t>私はこれからどうなるだろう</a:t>
            </a:r>
          </a:p>
        </p:txBody>
      </p:sp>
      <p:sp>
        <p:nvSpPr>
          <p:cNvPr id="11" name="角丸四角形吹き出し 10">
            <a:extLst>
              <a:ext uri="{FF2B5EF4-FFF2-40B4-BE49-F238E27FC236}">
                <a16:creationId xmlns:a16="http://schemas.microsoft.com/office/drawing/2014/main" id="{C664412B-BB0B-4049-87A4-0BDF3C15644D}"/>
              </a:ext>
            </a:extLst>
          </p:cNvPr>
          <p:cNvSpPr/>
          <p:nvPr/>
        </p:nvSpPr>
        <p:spPr>
          <a:xfrm>
            <a:off x="949568" y="4933648"/>
            <a:ext cx="4888523" cy="1231718"/>
          </a:xfrm>
          <a:prstGeom prst="wedgeRoundRectCallout">
            <a:avLst>
              <a:gd name="adj1" fmla="val 56804"/>
              <a:gd name="adj2" fmla="val 39657"/>
              <a:gd name="adj3" fmla="val 16667"/>
            </a:avLst>
          </a:prstGeom>
          <a:solidFill>
            <a:schemeClr val="bg1"/>
          </a:solidFill>
          <a:ln>
            <a:solidFill>
              <a:srgbClr val="0091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a:solidFill>
                  <a:srgbClr val="009193"/>
                </a:solidFill>
              </a:rPr>
              <a:t>亡くなった家族に対して</a:t>
            </a:r>
            <a:br>
              <a:rPr kumimoji="1" lang="en-US" altLang="ja-JP" sz="2400" dirty="0">
                <a:solidFill>
                  <a:srgbClr val="009193"/>
                </a:solidFill>
              </a:rPr>
            </a:br>
            <a:r>
              <a:rPr kumimoji="1" lang="ja-JP" altLang="en-US" sz="2400">
                <a:solidFill>
                  <a:srgbClr val="009193"/>
                </a:solidFill>
              </a:rPr>
              <a:t>できることがあったのではないか</a:t>
            </a:r>
            <a:endParaRPr kumimoji="1" lang="en-US" altLang="ja-JP" sz="2400" dirty="0">
              <a:solidFill>
                <a:srgbClr val="009193"/>
              </a:solidFill>
            </a:endParaRPr>
          </a:p>
          <a:p>
            <a:r>
              <a:rPr lang="ja-JP" altLang="en-US" sz="2400">
                <a:solidFill>
                  <a:srgbClr val="009193"/>
                </a:solidFill>
              </a:rPr>
              <a:t>もっと話し合っておけば</a:t>
            </a:r>
            <a:endParaRPr kumimoji="1" lang="ja-JP" altLang="en-US" sz="2400">
              <a:solidFill>
                <a:srgbClr val="009193"/>
              </a:solidFill>
            </a:endParaRPr>
          </a:p>
        </p:txBody>
      </p:sp>
      <p:sp>
        <p:nvSpPr>
          <p:cNvPr id="12" name="テキスト ボックス 11">
            <a:extLst>
              <a:ext uri="{FF2B5EF4-FFF2-40B4-BE49-F238E27FC236}">
                <a16:creationId xmlns:a16="http://schemas.microsoft.com/office/drawing/2014/main" id="{DB7165F8-4AE6-4643-AA53-1A0804E3A873}"/>
              </a:ext>
            </a:extLst>
          </p:cNvPr>
          <p:cNvSpPr txBox="1"/>
          <p:nvPr/>
        </p:nvSpPr>
        <p:spPr>
          <a:xfrm>
            <a:off x="1940064" y="3484911"/>
            <a:ext cx="4698722" cy="1077218"/>
          </a:xfrm>
          <a:prstGeom prst="rect">
            <a:avLst/>
          </a:prstGeom>
          <a:noFill/>
        </p:spPr>
        <p:txBody>
          <a:bodyPr wrap="none" rtlCol="0">
            <a:spAutoFit/>
          </a:bodyPr>
          <a:lstStyle/>
          <a:p>
            <a:r>
              <a:rPr kumimoji="1" lang="ja-JP" altLang="en-US" sz="3200"/>
              <a:t>ポスターを</a:t>
            </a:r>
            <a:endParaRPr kumimoji="1" lang="en-US" altLang="ja-JP" sz="3200" dirty="0"/>
          </a:p>
          <a:p>
            <a:r>
              <a:rPr kumimoji="1" lang="ja-JP" altLang="en-US" sz="3200"/>
              <a:t>どう受け止めるだろうか</a:t>
            </a:r>
          </a:p>
        </p:txBody>
      </p:sp>
    </p:spTree>
    <p:extLst>
      <p:ext uri="{BB962C8B-B14F-4D97-AF65-F5344CB8AC3E}">
        <p14:creationId xmlns:p14="http://schemas.microsoft.com/office/powerpoint/2010/main" val="179318251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5093ADA-C8B5-A142-BFDF-15075024DD1E}"/>
              </a:ext>
            </a:extLst>
          </p:cNvPr>
          <p:cNvSpPr>
            <a:spLocks noGrp="1"/>
          </p:cNvSpPr>
          <p:nvPr>
            <p:ph type="title"/>
          </p:nvPr>
        </p:nvSpPr>
        <p:spPr/>
        <p:txBody>
          <a:bodyPr/>
          <a:lstStyle/>
          <a:p>
            <a:r>
              <a:rPr kumimoji="1" lang="ja-JP" altLang="en-US"/>
              <a:t>もちろん</a:t>
            </a:r>
          </a:p>
        </p:txBody>
      </p:sp>
      <p:pic>
        <p:nvPicPr>
          <p:cNvPr id="7" name="コンテンツ プレースホルダー 6">
            <a:extLst>
              <a:ext uri="{FF2B5EF4-FFF2-40B4-BE49-F238E27FC236}">
                <a16:creationId xmlns:a16="http://schemas.microsoft.com/office/drawing/2014/main" id="{47BD80F3-EF9F-4042-A30D-A6CA9F719CB3}"/>
              </a:ext>
            </a:extLst>
          </p:cNvPr>
          <p:cNvPicPr>
            <a:picLocks noGrp="1" noChangeAspect="1"/>
          </p:cNvPicPr>
          <p:nvPr>
            <p:ph idx="1"/>
          </p:nvPr>
        </p:nvPicPr>
        <p:blipFill>
          <a:blip r:embed="rId2"/>
          <a:stretch>
            <a:fillRect/>
          </a:stretch>
        </p:blipFill>
        <p:spPr>
          <a:xfrm>
            <a:off x="6388710" y="3821723"/>
            <a:ext cx="2534628" cy="2534628"/>
          </a:xfrm>
        </p:spPr>
      </p:pic>
      <p:sp>
        <p:nvSpPr>
          <p:cNvPr id="4" name="フッター プレースホルダー 3">
            <a:extLst>
              <a:ext uri="{FF2B5EF4-FFF2-40B4-BE49-F238E27FC236}">
                <a16:creationId xmlns:a16="http://schemas.microsoft.com/office/drawing/2014/main" id="{6A682A31-D315-DA46-92DC-3BCFAC618E74}"/>
              </a:ext>
            </a:extLst>
          </p:cNvPr>
          <p:cNvSpPr>
            <a:spLocks noGrp="1"/>
          </p:cNvSpPr>
          <p:nvPr>
            <p:ph type="ftr" sz="quarter" idx="11"/>
          </p:nvPr>
        </p:nvSpPr>
        <p:spPr/>
        <p:txBody>
          <a:bodyPr/>
          <a:lstStyle/>
          <a:p>
            <a:r>
              <a:rPr kumimoji="1" lang="ja-JP" altLang="en-US"/>
              <a:t>卵巣がん体験者の会スマイリー</a:t>
            </a:r>
          </a:p>
        </p:txBody>
      </p:sp>
      <p:pic>
        <p:nvPicPr>
          <p:cNvPr id="9" name="図 8">
            <a:extLst>
              <a:ext uri="{FF2B5EF4-FFF2-40B4-BE49-F238E27FC236}">
                <a16:creationId xmlns:a16="http://schemas.microsoft.com/office/drawing/2014/main" id="{9241EA05-4374-DB48-AF8E-28ED63D6573B}"/>
              </a:ext>
            </a:extLst>
          </p:cNvPr>
          <p:cNvPicPr>
            <a:picLocks noChangeAspect="1"/>
          </p:cNvPicPr>
          <p:nvPr/>
        </p:nvPicPr>
        <p:blipFill>
          <a:blip r:embed="rId3"/>
          <a:stretch>
            <a:fillRect/>
          </a:stretch>
        </p:blipFill>
        <p:spPr>
          <a:xfrm>
            <a:off x="261816" y="1803400"/>
            <a:ext cx="2487613" cy="2487613"/>
          </a:xfrm>
          <a:prstGeom prst="rect">
            <a:avLst/>
          </a:prstGeom>
        </p:spPr>
      </p:pic>
      <p:pic>
        <p:nvPicPr>
          <p:cNvPr id="11" name="図 10">
            <a:extLst>
              <a:ext uri="{FF2B5EF4-FFF2-40B4-BE49-F238E27FC236}">
                <a16:creationId xmlns:a16="http://schemas.microsoft.com/office/drawing/2014/main" id="{1E42B246-F576-3643-A7AA-D7586D825295}"/>
              </a:ext>
            </a:extLst>
          </p:cNvPr>
          <p:cNvPicPr>
            <a:picLocks noChangeAspect="1"/>
          </p:cNvPicPr>
          <p:nvPr/>
        </p:nvPicPr>
        <p:blipFill>
          <a:blip r:embed="rId4"/>
          <a:stretch>
            <a:fillRect/>
          </a:stretch>
        </p:blipFill>
        <p:spPr>
          <a:xfrm>
            <a:off x="163456" y="4059107"/>
            <a:ext cx="2522594" cy="2662369"/>
          </a:xfrm>
          <a:prstGeom prst="rect">
            <a:avLst/>
          </a:prstGeom>
        </p:spPr>
      </p:pic>
      <p:sp>
        <p:nvSpPr>
          <p:cNvPr id="12" name="角丸四角形吹き出し 11">
            <a:extLst>
              <a:ext uri="{FF2B5EF4-FFF2-40B4-BE49-F238E27FC236}">
                <a16:creationId xmlns:a16="http://schemas.microsoft.com/office/drawing/2014/main" id="{36787C24-5FE4-C147-AF77-24283F179A9B}"/>
              </a:ext>
            </a:extLst>
          </p:cNvPr>
          <p:cNvSpPr/>
          <p:nvPr/>
        </p:nvSpPr>
        <p:spPr>
          <a:xfrm>
            <a:off x="3023089" y="2440110"/>
            <a:ext cx="5259265" cy="1381613"/>
          </a:xfrm>
          <a:prstGeom prst="wedgeRoundRectCallout">
            <a:avLst>
              <a:gd name="adj1" fmla="val -326"/>
              <a:gd name="adj2" fmla="val 82195"/>
              <a:gd name="adj3" fmla="val 16667"/>
            </a:avLst>
          </a:prstGeom>
          <a:solidFill>
            <a:schemeClr val="bg1"/>
          </a:solidFill>
          <a:ln>
            <a:solidFill>
              <a:srgbClr val="0091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a:solidFill>
                  <a:srgbClr val="009193"/>
                </a:solidFill>
              </a:rPr>
              <a:t>話し合っておけばよかったと後悔</a:t>
            </a:r>
            <a:endParaRPr kumimoji="1" lang="en-US" altLang="ja-JP" sz="2400" dirty="0">
              <a:solidFill>
                <a:srgbClr val="009193"/>
              </a:solidFill>
            </a:endParaRPr>
          </a:p>
          <a:p>
            <a:pPr algn="ctr"/>
            <a:r>
              <a:rPr lang="ja-JP" altLang="en-US" sz="2400">
                <a:solidFill>
                  <a:srgbClr val="009193"/>
                </a:solidFill>
              </a:rPr>
              <a:t>このポスターに賛成している</a:t>
            </a:r>
            <a:endParaRPr kumimoji="1" lang="ja-JP" altLang="en-US" sz="2400">
              <a:solidFill>
                <a:srgbClr val="009193"/>
              </a:solidFill>
            </a:endParaRPr>
          </a:p>
        </p:txBody>
      </p:sp>
    </p:spTree>
    <p:extLst>
      <p:ext uri="{BB962C8B-B14F-4D97-AF65-F5344CB8AC3E}">
        <p14:creationId xmlns:p14="http://schemas.microsoft.com/office/powerpoint/2010/main" val="270552835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9F74467-800F-A346-8313-79C2E455EFBE}"/>
              </a:ext>
            </a:extLst>
          </p:cNvPr>
          <p:cNvSpPr>
            <a:spLocks noGrp="1"/>
          </p:cNvSpPr>
          <p:nvPr>
            <p:ph type="title"/>
          </p:nvPr>
        </p:nvSpPr>
        <p:spPr/>
        <p:txBody>
          <a:bodyPr/>
          <a:lstStyle/>
          <a:p>
            <a:r>
              <a:rPr kumimoji="1" lang="ja-JP" altLang="en-US"/>
              <a:t>マスコミの報道</a:t>
            </a:r>
          </a:p>
        </p:txBody>
      </p:sp>
      <p:pic>
        <p:nvPicPr>
          <p:cNvPr id="7" name="コンテンツ プレースホルダー 6">
            <a:extLst>
              <a:ext uri="{FF2B5EF4-FFF2-40B4-BE49-F238E27FC236}">
                <a16:creationId xmlns:a16="http://schemas.microsoft.com/office/drawing/2014/main" id="{030D7AE8-CE98-A042-ACF3-89B7CEB77CA6}"/>
              </a:ext>
            </a:extLst>
          </p:cNvPr>
          <p:cNvPicPr>
            <a:picLocks noGrp="1" noChangeAspect="1"/>
          </p:cNvPicPr>
          <p:nvPr>
            <p:ph idx="1"/>
          </p:nvPr>
        </p:nvPicPr>
        <p:blipFill>
          <a:blip r:embed="rId2"/>
          <a:stretch>
            <a:fillRect/>
          </a:stretch>
        </p:blipFill>
        <p:spPr>
          <a:xfrm>
            <a:off x="6595193" y="3532188"/>
            <a:ext cx="2548807" cy="2824163"/>
          </a:xfrm>
        </p:spPr>
      </p:pic>
      <p:sp>
        <p:nvSpPr>
          <p:cNvPr id="4" name="フッター プレースホルダー 3">
            <a:extLst>
              <a:ext uri="{FF2B5EF4-FFF2-40B4-BE49-F238E27FC236}">
                <a16:creationId xmlns:a16="http://schemas.microsoft.com/office/drawing/2014/main" id="{56338453-B26C-714A-B5A6-25A88F9FEA53}"/>
              </a:ext>
            </a:extLst>
          </p:cNvPr>
          <p:cNvSpPr>
            <a:spLocks noGrp="1"/>
          </p:cNvSpPr>
          <p:nvPr>
            <p:ph type="ftr" sz="quarter" idx="11"/>
          </p:nvPr>
        </p:nvSpPr>
        <p:spPr/>
        <p:txBody>
          <a:bodyPr/>
          <a:lstStyle/>
          <a:p>
            <a:r>
              <a:rPr kumimoji="1" lang="ja-JP" altLang="en-US"/>
              <a:t>卵巣がん体験者の会スマイリー</a:t>
            </a:r>
          </a:p>
        </p:txBody>
      </p:sp>
      <p:sp>
        <p:nvSpPr>
          <p:cNvPr id="8" name="テキスト ボックス 7">
            <a:extLst>
              <a:ext uri="{FF2B5EF4-FFF2-40B4-BE49-F238E27FC236}">
                <a16:creationId xmlns:a16="http://schemas.microsoft.com/office/drawing/2014/main" id="{0881FB58-7A79-374C-8BB6-346A0A65E3E7}"/>
              </a:ext>
            </a:extLst>
          </p:cNvPr>
          <p:cNvSpPr txBox="1"/>
          <p:nvPr/>
        </p:nvSpPr>
        <p:spPr>
          <a:xfrm>
            <a:off x="239243" y="1779559"/>
            <a:ext cx="8665514" cy="3785652"/>
          </a:xfrm>
          <a:prstGeom prst="rect">
            <a:avLst/>
          </a:prstGeom>
          <a:noFill/>
        </p:spPr>
        <p:txBody>
          <a:bodyPr wrap="none" rtlCol="0">
            <a:spAutoFit/>
          </a:bodyPr>
          <a:lstStyle/>
          <a:p>
            <a:pPr marL="285750" indent="-285750">
              <a:buFont typeface="Arial" panose="020B0604020202020204" pitchFamily="34" charset="0"/>
              <a:buChar char="•"/>
            </a:pPr>
            <a:r>
              <a:rPr kumimoji="1" lang="ja-JP" altLang="en-US" sz="2400"/>
              <a:t>私たちが</a:t>
            </a:r>
            <a:r>
              <a:rPr kumimoji="1" lang="en-US" altLang="ja-JP" sz="2400" dirty="0"/>
              <a:t>ACP</a:t>
            </a:r>
            <a:r>
              <a:rPr kumimoji="1" lang="ja-JP" altLang="en-US" sz="2400"/>
              <a:t>について必要と感じていると報道してくれない</a:t>
            </a:r>
            <a:endParaRPr kumimoji="1" lang="en-US" altLang="ja-JP" sz="2400" dirty="0"/>
          </a:p>
          <a:p>
            <a:pPr marL="285750" indent="-285750">
              <a:buFont typeface="Arial" panose="020B0604020202020204" pitchFamily="34" charset="0"/>
              <a:buChar char="•"/>
            </a:pPr>
            <a:r>
              <a:rPr lang="ja-JP" altLang="en-US" sz="2400"/>
              <a:t>海外の資材を渡しても見てくれない</a:t>
            </a:r>
            <a:endParaRPr lang="en-US" altLang="ja-JP" sz="2400" dirty="0"/>
          </a:p>
          <a:p>
            <a:pPr marL="285750" indent="-285750">
              <a:buFont typeface="Arial" panose="020B0604020202020204" pitchFamily="34" charset="0"/>
              <a:buChar char="•"/>
            </a:pPr>
            <a:r>
              <a:rPr kumimoji="1" lang="en-US" altLang="ja-JP" sz="2400" dirty="0"/>
              <a:t>ACP</a:t>
            </a:r>
            <a:r>
              <a:rPr kumimoji="1" lang="ja-JP" altLang="en-US" sz="2400"/>
              <a:t>と</a:t>
            </a:r>
            <a:r>
              <a:rPr kumimoji="1" lang="en-US" altLang="ja-JP" sz="2400" dirty="0">
                <a:solidFill>
                  <a:srgbClr val="7030A0"/>
                </a:solidFill>
              </a:rPr>
              <a:t>AD</a:t>
            </a:r>
            <a:r>
              <a:rPr lang="ja-JP" altLang="en-US" sz="2400">
                <a:solidFill>
                  <a:srgbClr val="7030A0"/>
                </a:solidFill>
              </a:rPr>
              <a:t>（</a:t>
            </a:r>
            <a:r>
              <a:rPr lang="en" altLang="ja-JP" sz="2400" dirty="0">
                <a:solidFill>
                  <a:srgbClr val="7030A0"/>
                </a:solidFill>
              </a:rPr>
              <a:t>Advance Directive:</a:t>
            </a:r>
            <a:r>
              <a:rPr lang="ja-JP" altLang="en-US" sz="2400">
                <a:solidFill>
                  <a:srgbClr val="7030A0"/>
                </a:solidFill>
              </a:rPr>
              <a:t>患者あるいは健常人が、将来</a:t>
            </a:r>
            <a:br>
              <a:rPr lang="en-US" altLang="ja-JP" sz="2400" dirty="0">
                <a:solidFill>
                  <a:srgbClr val="7030A0"/>
                </a:solidFill>
              </a:rPr>
            </a:br>
            <a:r>
              <a:rPr lang="ja-JP" altLang="en-US" sz="2400">
                <a:solidFill>
                  <a:srgbClr val="7030A0"/>
                </a:solidFill>
              </a:rPr>
              <a:t>自らが判断能力を失った際に自分に対して行われる</a:t>
            </a:r>
            <a:br>
              <a:rPr lang="en-US" altLang="ja-JP" sz="2400" dirty="0">
                <a:solidFill>
                  <a:srgbClr val="7030A0"/>
                </a:solidFill>
              </a:rPr>
            </a:br>
            <a:r>
              <a:rPr lang="ja-JP" altLang="en-US" sz="2400">
                <a:solidFill>
                  <a:srgbClr val="7030A0"/>
                </a:solidFill>
              </a:rPr>
              <a:t>医療行為に対する意向を前もって意思表示</a:t>
            </a:r>
            <a:br>
              <a:rPr lang="en-US" altLang="ja-JP" sz="2400" dirty="0">
                <a:solidFill>
                  <a:srgbClr val="7030A0"/>
                </a:solidFill>
              </a:rPr>
            </a:br>
            <a:r>
              <a:rPr lang="ja-JP" altLang="en-US" sz="2400">
                <a:solidFill>
                  <a:srgbClr val="7030A0"/>
                </a:solidFill>
              </a:rPr>
              <a:t>すること</a:t>
            </a:r>
            <a:r>
              <a:rPr lang="en-US" altLang="ja-JP" sz="2400" dirty="0">
                <a:solidFill>
                  <a:srgbClr val="7030A0"/>
                </a:solidFill>
              </a:rPr>
              <a:t>)</a:t>
            </a:r>
            <a:r>
              <a:rPr lang="ja-JP" altLang="en-US" sz="2400"/>
              <a:t>をごちゃ混ぜに理解</a:t>
            </a:r>
            <a:endParaRPr lang="en-US" altLang="ja-JP" sz="2400" dirty="0"/>
          </a:p>
          <a:p>
            <a:pPr marL="285750" indent="-285750">
              <a:buFont typeface="Arial" panose="020B0604020202020204" pitchFamily="34" charset="0"/>
              <a:buChar char="•"/>
            </a:pPr>
            <a:r>
              <a:rPr kumimoji="1" lang="ja-JP" altLang="en-US" sz="2400"/>
              <a:t>一生懸命説明をしても</a:t>
            </a:r>
            <a:br>
              <a:rPr kumimoji="1" lang="en-US" altLang="ja-JP" sz="2400" dirty="0"/>
            </a:br>
            <a:r>
              <a:rPr kumimoji="1" lang="ja-JP" altLang="en-US" sz="2400">
                <a:solidFill>
                  <a:srgbClr val="7030A0"/>
                </a:solidFill>
              </a:rPr>
              <a:t>「福山雅治さんだったら抗議しなかった？」</a:t>
            </a:r>
            <a:endParaRPr kumimoji="1" lang="en-US" altLang="ja-JP" sz="2400" dirty="0">
              <a:solidFill>
                <a:srgbClr val="7030A0"/>
              </a:solidFill>
            </a:endParaRPr>
          </a:p>
          <a:p>
            <a:pPr marL="285750" indent="-285750">
              <a:buFont typeface="Arial" panose="020B0604020202020204" pitchFamily="34" charset="0"/>
              <a:buChar char="•"/>
            </a:pPr>
            <a:r>
              <a:rPr lang="ja-JP" altLang="en-US" sz="2400">
                <a:solidFill>
                  <a:srgbClr val="7030A0"/>
                </a:solidFill>
              </a:rPr>
              <a:t>嘘</a:t>
            </a:r>
            <a:r>
              <a:rPr lang="ja-JP" altLang="en-US" sz="2400"/>
              <a:t>の回答をビデオで合成して</a:t>
            </a:r>
            <a:r>
              <a:rPr lang="ja-JP" altLang="en-US" sz="2400">
                <a:solidFill>
                  <a:srgbClr val="7030A0"/>
                </a:solidFill>
              </a:rPr>
              <a:t>報道</a:t>
            </a:r>
            <a:endParaRPr kumimoji="1" lang="en-US" altLang="ja-JP" sz="2400" dirty="0">
              <a:solidFill>
                <a:srgbClr val="7030A0"/>
              </a:solidFill>
            </a:endParaRPr>
          </a:p>
          <a:p>
            <a:endParaRPr kumimoji="1" lang="ja-JP" altLang="en-US" sz="2400"/>
          </a:p>
        </p:txBody>
      </p:sp>
      <p:sp>
        <p:nvSpPr>
          <p:cNvPr id="9" name="正方形/長方形 8">
            <a:extLst>
              <a:ext uri="{FF2B5EF4-FFF2-40B4-BE49-F238E27FC236}">
                <a16:creationId xmlns:a16="http://schemas.microsoft.com/office/drawing/2014/main" id="{E72A5F57-6FB2-4349-A977-996355C2E2CE}"/>
              </a:ext>
            </a:extLst>
          </p:cNvPr>
          <p:cNvSpPr/>
          <p:nvPr/>
        </p:nvSpPr>
        <p:spPr>
          <a:xfrm>
            <a:off x="410308" y="5087815"/>
            <a:ext cx="7303477" cy="1268536"/>
          </a:xfrm>
          <a:prstGeom prst="rect">
            <a:avLst/>
          </a:prstGeom>
          <a:solidFill>
            <a:srgbClr val="009193"/>
          </a:solidFill>
          <a:ln>
            <a:solidFill>
              <a:srgbClr val="0091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2400" dirty="0">
                <a:solidFill>
                  <a:schemeClr val="bg1"/>
                </a:solidFill>
              </a:rPr>
              <a:t>ACP</a:t>
            </a:r>
            <a:r>
              <a:rPr kumimoji="1" lang="ja-JP" altLang="en-US" sz="2400">
                <a:solidFill>
                  <a:schemeClr val="bg1"/>
                </a:solidFill>
              </a:rPr>
              <a:t>ではなく</a:t>
            </a:r>
            <a:r>
              <a:rPr kumimoji="1" lang="en-US" altLang="ja-JP" sz="2400" dirty="0">
                <a:solidFill>
                  <a:schemeClr val="bg1"/>
                </a:solidFill>
              </a:rPr>
              <a:t>AD</a:t>
            </a:r>
            <a:r>
              <a:rPr kumimoji="1" lang="ja-JP" altLang="en-US" sz="2400">
                <a:solidFill>
                  <a:schemeClr val="bg1"/>
                </a:solidFill>
              </a:rPr>
              <a:t>に近いポスターのメッセージ性と、</a:t>
            </a:r>
            <a:br>
              <a:rPr kumimoji="1" lang="en-US" altLang="ja-JP" sz="2400" dirty="0">
                <a:solidFill>
                  <a:schemeClr val="bg1"/>
                </a:solidFill>
              </a:rPr>
            </a:br>
            <a:r>
              <a:rPr kumimoji="1" lang="ja-JP" altLang="en-US" sz="2400">
                <a:solidFill>
                  <a:schemeClr val="bg1"/>
                </a:solidFill>
              </a:rPr>
              <a:t>懲罰的なメッセージ性が問題だといっているのに</a:t>
            </a:r>
            <a:br>
              <a:rPr kumimoji="1" lang="en-US" altLang="ja-JP" sz="2400" dirty="0">
                <a:solidFill>
                  <a:schemeClr val="bg1"/>
                </a:solidFill>
              </a:rPr>
            </a:br>
            <a:r>
              <a:rPr kumimoji="1" lang="ja-JP" altLang="en-US" sz="2400">
                <a:solidFill>
                  <a:schemeClr val="bg1"/>
                </a:solidFill>
              </a:rPr>
              <a:t>そこを伝えてもらえなかった</a:t>
            </a:r>
          </a:p>
        </p:txBody>
      </p:sp>
    </p:spTree>
    <p:extLst>
      <p:ext uri="{BB962C8B-B14F-4D97-AF65-F5344CB8AC3E}">
        <p14:creationId xmlns:p14="http://schemas.microsoft.com/office/powerpoint/2010/main" val="316674571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6C55F81-448C-3640-9CA0-26C665DCDC9C}"/>
              </a:ext>
            </a:extLst>
          </p:cNvPr>
          <p:cNvSpPr>
            <a:spLocks noGrp="1"/>
          </p:cNvSpPr>
          <p:nvPr>
            <p:ph type="title"/>
          </p:nvPr>
        </p:nvSpPr>
        <p:spPr/>
        <p:txBody>
          <a:bodyPr/>
          <a:lstStyle/>
          <a:p>
            <a:r>
              <a:rPr kumimoji="1" lang="ja-JP" altLang="en-US"/>
              <a:t>その後</a:t>
            </a:r>
          </a:p>
        </p:txBody>
      </p:sp>
      <p:pic>
        <p:nvPicPr>
          <p:cNvPr id="7" name="コンテンツ プレースホルダー 6">
            <a:extLst>
              <a:ext uri="{FF2B5EF4-FFF2-40B4-BE49-F238E27FC236}">
                <a16:creationId xmlns:a16="http://schemas.microsoft.com/office/drawing/2014/main" id="{62304C4A-857F-A145-AD21-089AD9F0ECA0}"/>
              </a:ext>
            </a:extLst>
          </p:cNvPr>
          <p:cNvPicPr>
            <a:picLocks noGrp="1" noChangeAspect="1"/>
          </p:cNvPicPr>
          <p:nvPr>
            <p:ph idx="1"/>
          </p:nvPr>
        </p:nvPicPr>
        <p:blipFill>
          <a:blip r:embed="rId2"/>
          <a:stretch>
            <a:fillRect/>
          </a:stretch>
        </p:blipFill>
        <p:spPr>
          <a:xfrm>
            <a:off x="0" y="1686414"/>
            <a:ext cx="4728308" cy="2659674"/>
          </a:xfrm>
        </p:spPr>
      </p:pic>
      <p:sp>
        <p:nvSpPr>
          <p:cNvPr id="4" name="フッター プレースホルダー 3">
            <a:extLst>
              <a:ext uri="{FF2B5EF4-FFF2-40B4-BE49-F238E27FC236}">
                <a16:creationId xmlns:a16="http://schemas.microsoft.com/office/drawing/2014/main" id="{8407928E-FC31-B74E-AF34-34C334D1F32F}"/>
              </a:ext>
            </a:extLst>
          </p:cNvPr>
          <p:cNvSpPr>
            <a:spLocks noGrp="1"/>
          </p:cNvSpPr>
          <p:nvPr>
            <p:ph type="ftr" sz="quarter" idx="11"/>
          </p:nvPr>
        </p:nvSpPr>
        <p:spPr/>
        <p:txBody>
          <a:bodyPr/>
          <a:lstStyle/>
          <a:p>
            <a:r>
              <a:rPr kumimoji="1" lang="ja-JP" altLang="en-US"/>
              <a:t>卵巣がん体験者の会スマイリー</a:t>
            </a:r>
          </a:p>
        </p:txBody>
      </p:sp>
      <p:pic>
        <p:nvPicPr>
          <p:cNvPr id="9" name="図 8">
            <a:extLst>
              <a:ext uri="{FF2B5EF4-FFF2-40B4-BE49-F238E27FC236}">
                <a16:creationId xmlns:a16="http://schemas.microsoft.com/office/drawing/2014/main" id="{A9D6D523-11AC-684A-8D2A-46C08C68ED86}"/>
              </a:ext>
            </a:extLst>
          </p:cNvPr>
          <p:cNvPicPr>
            <a:picLocks noChangeAspect="1"/>
          </p:cNvPicPr>
          <p:nvPr/>
        </p:nvPicPr>
        <p:blipFill>
          <a:blip r:embed="rId3"/>
          <a:stretch>
            <a:fillRect/>
          </a:stretch>
        </p:blipFill>
        <p:spPr>
          <a:xfrm>
            <a:off x="4415692" y="3277280"/>
            <a:ext cx="4728308" cy="2659673"/>
          </a:xfrm>
          <a:prstGeom prst="rect">
            <a:avLst/>
          </a:prstGeom>
        </p:spPr>
      </p:pic>
      <p:sp>
        <p:nvSpPr>
          <p:cNvPr id="10" name="テキスト ボックス 9">
            <a:extLst>
              <a:ext uri="{FF2B5EF4-FFF2-40B4-BE49-F238E27FC236}">
                <a16:creationId xmlns:a16="http://schemas.microsoft.com/office/drawing/2014/main" id="{22DEA470-1ADB-5E4D-8A33-ACB7BD65B9A5}"/>
              </a:ext>
            </a:extLst>
          </p:cNvPr>
          <p:cNvSpPr txBox="1"/>
          <p:nvPr/>
        </p:nvSpPr>
        <p:spPr>
          <a:xfrm>
            <a:off x="4327636" y="6036355"/>
            <a:ext cx="4904420" cy="369332"/>
          </a:xfrm>
          <a:prstGeom prst="rect">
            <a:avLst/>
          </a:prstGeom>
          <a:noFill/>
        </p:spPr>
        <p:txBody>
          <a:bodyPr wrap="none" rtlCol="0">
            <a:spAutoFit/>
          </a:bodyPr>
          <a:lstStyle/>
          <a:p>
            <a:r>
              <a:rPr kumimoji="1" lang="ja-JP" altLang="en-US"/>
              <a:t>厚生労働省人生会議啓発</a:t>
            </a:r>
            <a:r>
              <a:rPr kumimoji="1" lang="en-US" altLang="ja-JP" dirty="0"/>
              <a:t>YouTube</a:t>
            </a:r>
            <a:r>
              <a:rPr kumimoji="1" lang="ja-JP" altLang="en-US"/>
              <a:t>のサムネイル</a:t>
            </a:r>
          </a:p>
        </p:txBody>
      </p:sp>
      <p:sp>
        <p:nvSpPr>
          <p:cNvPr id="11" name="テキスト ボックス 10">
            <a:extLst>
              <a:ext uri="{FF2B5EF4-FFF2-40B4-BE49-F238E27FC236}">
                <a16:creationId xmlns:a16="http://schemas.microsoft.com/office/drawing/2014/main" id="{09849CE8-ECEB-A64C-B79D-74FE4B1A68A8}"/>
              </a:ext>
            </a:extLst>
          </p:cNvPr>
          <p:cNvSpPr txBox="1"/>
          <p:nvPr/>
        </p:nvSpPr>
        <p:spPr>
          <a:xfrm>
            <a:off x="5456407" y="1916953"/>
            <a:ext cx="2646878" cy="1200329"/>
          </a:xfrm>
          <a:prstGeom prst="rect">
            <a:avLst/>
          </a:prstGeom>
          <a:noFill/>
        </p:spPr>
        <p:txBody>
          <a:bodyPr wrap="none" rtlCol="0">
            <a:spAutoFit/>
          </a:bodyPr>
          <a:lstStyle/>
          <a:p>
            <a:r>
              <a:rPr kumimoji="1" lang="ja-JP" altLang="en-US" sz="2400"/>
              <a:t>厚生労働省は</a:t>
            </a:r>
            <a:endParaRPr kumimoji="1" lang="en-US" altLang="ja-JP" sz="2400" dirty="0"/>
          </a:p>
          <a:p>
            <a:r>
              <a:rPr kumimoji="1" lang="ja-JP" altLang="en-US" sz="2400"/>
              <a:t>再度有識者により</a:t>
            </a:r>
            <a:br>
              <a:rPr kumimoji="1" lang="en-US" altLang="ja-JP" sz="2400" dirty="0"/>
            </a:br>
            <a:r>
              <a:rPr kumimoji="1" lang="ja-JP" altLang="en-US" sz="2400"/>
              <a:t>啓発方法を検討</a:t>
            </a:r>
          </a:p>
        </p:txBody>
      </p:sp>
      <p:sp>
        <p:nvSpPr>
          <p:cNvPr id="12" name="テキスト ボックス 11">
            <a:extLst>
              <a:ext uri="{FF2B5EF4-FFF2-40B4-BE49-F238E27FC236}">
                <a16:creationId xmlns:a16="http://schemas.microsoft.com/office/drawing/2014/main" id="{0AE8D147-C416-1448-A1E6-1A19CFA66F3D}"/>
              </a:ext>
            </a:extLst>
          </p:cNvPr>
          <p:cNvSpPr txBox="1"/>
          <p:nvPr/>
        </p:nvSpPr>
        <p:spPr>
          <a:xfrm>
            <a:off x="0" y="4700224"/>
            <a:ext cx="4185761" cy="1200329"/>
          </a:xfrm>
          <a:prstGeom prst="rect">
            <a:avLst/>
          </a:prstGeom>
          <a:noFill/>
        </p:spPr>
        <p:txBody>
          <a:bodyPr wrap="none" rtlCol="0">
            <a:spAutoFit/>
          </a:bodyPr>
          <a:lstStyle/>
          <a:p>
            <a:r>
              <a:rPr kumimoji="1" lang="ja-JP" altLang="en-US" sz="2400"/>
              <a:t>資材は本来の</a:t>
            </a:r>
            <a:r>
              <a:rPr kumimoji="1" lang="en-US" altLang="ja-JP" sz="2400" dirty="0"/>
              <a:t>ACP</a:t>
            </a:r>
            <a:r>
              <a:rPr kumimoji="1" lang="ja-JP" altLang="en-US" sz="2400"/>
              <a:t>がもつ</a:t>
            </a:r>
            <a:endParaRPr kumimoji="1" lang="en-US" altLang="ja-JP" sz="2400" dirty="0"/>
          </a:p>
          <a:p>
            <a:r>
              <a:rPr lang="ja-JP" altLang="en-US" sz="2400"/>
              <a:t>話し合おうという意味合いが</a:t>
            </a:r>
            <a:br>
              <a:rPr lang="en-US" altLang="ja-JP" sz="2400" dirty="0"/>
            </a:br>
            <a:r>
              <a:rPr lang="ja-JP" altLang="en-US" sz="2400"/>
              <a:t>強いものに変更された</a:t>
            </a:r>
            <a:endParaRPr kumimoji="1" lang="ja-JP" altLang="en-US" sz="2400"/>
          </a:p>
        </p:txBody>
      </p:sp>
    </p:spTree>
    <p:extLst>
      <p:ext uri="{BB962C8B-B14F-4D97-AF65-F5344CB8AC3E}">
        <p14:creationId xmlns:p14="http://schemas.microsoft.com/office/powerpoint/2010/main" val="286690092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EA20587-2752-BC4D-BE80-A902FDDAC481}"/>
              </a:ext>
            </a:extLst>
          </p:cNvPr>
          <p:cNvSpPr>
            <a:spLocks noGrp="1"/>
          </p:cNvSpPr>
          <p:nvPr>
            <p:ph type="title"/>
          </p:nvPr>
        </p:nvSpPr>
        <p:spPr/>
        <p:txBody>
          <a:bodyPr/>
          <a:lstStyle/>
          <a:p>
            <a:r>
              <a:rPr lang="ja-JP" altLang="en-US"/>
              <a:t>人生会議の課題</a:t>
            </a:r>
            <a:endParaRPr kumimoji="1" lang="ja-JP" altLang="en-US"/>
          </a:p>
        </p:txBody>
      </p:sp>
      <p:sp>
        <p:nvSpPr>
          <p:cNvPr id="4" name="フッター プレースホルダー 3">
            <a:extLst>
              <a:ext uri="{FF2B5EF4-FFF2-40B4-BE49-F238E27FC236}">
                <a16:creationId xmlns:a16="http://schemas.microsoft.com/office/drawing/2014/main" id="{94FF889E-D433-474E-8DE3-B2B95FA89431}"/>
              </a:ext>
            </a:extLst>
          </p:cNvPr>
          <p:cNvSpPr>
            <a:spLocks noGrp="1"/>
          </p:cNvSpPr>
          <p:nvPr>
            <p:ph type="ftr" sz="quarter" idx="11"/>
          </p:nvPr>
        </p:nvSpPr>
        <p:spPr/>
        <p:txBody>
          <a:bodyPr/>
          <a:lstStyle/>
          <a:p>
            <a:r>
              <a:rPr kumimoji="1" lang="ja-JP" altLang="en-US"/>
              <a:t>卵巣がん体験者の会スマイリー</a:t>
            </a:r>
          </a:p>
        </p:txBody>
      </p:sp>
      <p:pic>
        <p:nvPicPr>
          <p:cNvPr id="7" name="図 6">
            <a:extLst>
              <a:ext uri="{FF2B5EF4-FFF2-40B4-BE49-F238E27FC236}">
                <a16:creationId xmlns:a16="http://schemas.microsoft.com/office/drawing/2014/main" id="{B4392DA6-2B16-904A-A977-8F19334060CF}"/>
              </a:ext>
            </a:extLst>
          </p:cNvPr>
          <p:cNvPicPr>
            <a:picLocks noChangeAspect="1"/>
          </p:cNvPicPr>
          <p:nvPr/>
        </p:nvPicPr>
        <p:blipFill>
          <a:blip r:embed="rId2"/>
          <a:stretch>
            <a:fillRect/>
          </a:stretch>
        </p:blipFill>
        <p:spPr>
          <a:xfrm>
            <a:off x="0" y="1899627"/>
            <a:ext cx="1845716" cy="1947985"/>
          </a:xfrm>
          <a:prstGeom prst="rect">
            <a:avLst/>
          </a:prstGeom>
        </p:spPr>
      </p:pic>
      <p:sp>
        <p:nvSpPr>
          <p:cNvPr id="8" name="角丸四角形吹き出し 7">
            <a:extLst>
              <a:ext uri="{FF2B5EF4-FFF2-40B4-BE49-F238E27FC236}">
                <a16:creationId xmlns:a16="http://schemas.microsoft.com/office/drawing/2014/main" id="{EF682D91-DAF2-A241-AD94-F4A7E5E7F89D}"/>
              </a:ext>
            </a:extLst>
          </p:cNvPr>
          <p:cNvSpPr/>
          <p:nvPr/>
        </p:nvSpPr>
        <p:spPr>
          <a:xfrm>
            <a:off x="1962149" y="1878929"/>
            <a:ext cx="6818435" cy="1429727"/>
          </a:xfrm>
          <a:prstGeom prst="wedgeRoundRectCallout">
            <a:avLst>
              <a:gd name="adj1" fmla="val -55180"/>
              <a:gd name="adj2" fmla="val 36262"/>
              <a:gd name="adj3" fmla="val 16667"/>
            </a:avLst>
          </a:prstGeom>
          <a:solidFill>
            <a:schemeClr val="bg1"/>
          </a:solidFill>
          <a:ln>
            <a:solidFill>
              <a:srgbClr val="0091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a:solidFill>
                  <a:srgbClr val="009193"/>
                </a:solidFill>
              </a:rPr>
              <a:t>そろそろ最後の時間をどこで過ごすか</a:t>
            </a:r>
            <a:r>
              <a:rPr kumimoji="1" lang="ja-JP" altLang="en-US" sz="2400" u="sng">
                <a:solidFill>
                  <a:srgbClr val="009193"/>
                </a:solidFill>
              </a:rPr>
              <a:t>決めよう</a:t>
            </a:r>
            <a:br>
              <a:rPr kumimoji="1" lang="en-US" altLang="ja-JP" sz="2400" dirty="0">
                <a:solidFill>
                  <a:srgbClr val="7030A0"/>
                </a:solidFill>
              </a:rPr>
            </a:br>
            <a:r>
              <a:rPr kumimoji="1" lang="ja-JP" altLang="en-US" sz="2400">
                <a:solidFill>
                  <a:srgbClr val="009193"/>
                </a:solidFill>
              </a:rPr>
              <a:t>と言われた</a:t>
            </a:r>
            <a:r>
              <a:rPr kumimoji="1" lang="ja-JP" altLang="en-US">
                <a:solidFill>
                  <a:srgbClr val="009193"/>
                </a:solidFill>
              </a:rPr>
              <a:t>。</a:t>
            </a:r>
            <a:endParaRPr kumimoji="1" lang="en-US" altLang="ja-JP" dirty="0">
              <a:solidFill>
                <a:srgbClr val="009193"/>
              </a:solidFill>
            </a:endParaRPr>
          </a:p>
          <a:p>
            <a:r>
              <a:rPr lang="ja-JP" altLang="en-US">
                <a:solidFill>
                  <a:srgbClr val="7030A0"/>
                </a:solidFill>
              </a:rPr>
              <a:t>→患者の考えは変わっていい、決めることが目的ではない</a:t>
            </a:r>
            <a:endParaRPr lang="en-US" altLang="ja-JP" dirty="0">
              <a:solidFill>
                <a:srgbClr val="7030A0"/>
              </a:solidFill>
            </a:endParaRPr>
          </a:p>
          <a:p>
            <a:r>
              <a:rPr kumimoji="1" lang="ja-JP" altLang="en-US">
                <a:solidFill>
                  <a:srgbClr val="7030A0"/>
                </a:solidFill>
              </a:rPr>
              <a:t>→医師でも</a:t>
            </a:r>
            <a:r>
              <a:rPr kumimoji="1" lang="en-US" altLang="ja-JP" dirty="0">
                <a:solidFill>
                  <a:srgbClr val="7030A0"/>
                </a:solidFill>
              </a:rPr>
              <a:t>ACP</a:t>
            </a:r>
            <a:r>
              <a:rPr kumimoji="1" lang="ja-JP" altLang="en-US">
                <a:solidFill>
                  <a:srgbClr val="7030A0"/>
                </a:solidFill>
              </a:rPr>
              <a:t>を正しく理解していません。</a:t>
            </a:r>
          </a:p>
        </p:txBody>
      </p:sp>
      <p:pic>
        <p:nvPicPr>
          <p:cNvPr id="9" name="図 8">
            <a:extLst>
              <a:ext uri="{FF2B5EF4-FFF2-40B4-BE49-F238E27FC236}">
                <a16:creationId xmlns:a16="http://schemas.microsoft.com/office/drawing/2014/main" id="{6DF5165A-4763-754A-AC8A-F94AC6A35C25}"/>
              </a:ext>
            </a:extLst>
          </p:cNvPr>
          <p:cNvPicPr>
            <a:picLocks noChangeAspect="1"/>
          </p:cNvPicPr>
          <p:nvPr/>
        </p:nvPicPr>
        <p:blipFill>
          <a:blip r:embed="rId2"/>
          <a:stretch>
            <a:fillRect/>
          </a:stretch>
        </p:blipFill>
        <p:spPr>
          <a:xfrm>
            <a:off x="0" y="3869104"/>
            <a:ext cx="1845716" cy="1947985"/>
          </a:xfrm>
          <a:prstGeom prst="rect">
            <a:avLst/>
          </a:prstGeom>
        </p:spPr>
      </p:pic>
      <p:sp>
        <p:nvSpPr>
          <p:cNvPr id="10" name="角丸四角形吹き出し 9">
            <a:extLst>
              <a:ext uri="{FF2B5EF4-FFF2-40B4-BE49-F238E27FC236}">
                <a16:creationId xmlns:a16="http://schemas.microsoft.com/office/drawing/2014/main" id="{A9014F28-1032-084C-8F2E-90CDA79C0943}"/>
              </a:ext>
            </a:extLst>
          </p:cNvPr>
          <p:cNvSpPr/>
          <p:nvPr/>
        </p:nvSpPr>
        <p:spPr>
          <a:xfrm>
            <a:off x="1962149" y="3742898"/>
            <a:ext cx="6818435" cy="1429727"/>
          </a:xfrm>
          <a:prstGeom prst="wedgeRoundRectCallout">
            <a:avLst>
              <a:gd name="adj1" fmla="val -55180"/>
              <a:gd name="adj2" fmla="val 36262"/>
              <a:gd name="adj3" fmla="val 16667"/>
            </a:avLst>
          </a:prstGeom>
          <a:solidFill>
            <a:schemeClr val="bg1"/>
          </a:solidFill>
          <a:ln>
            <a:solidFill>
              <a:srgbClr val="0091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u="sng">
                <a:solidFill>
                  <a:srgbClr val="009193"/>
                </a:solidFill>
              </a:rPr>
              <a:t>初対面の看護師</a:t>
            </a:r>
            <a:r>
              <a:rPr kumimoji="1" lang="ja-JP" altLang="en-US" sz="2400">
                <a:solidFill>
                  <a:srgbClr val="009193"/>
                </a:solidFill>
              </a:rPr>
              <a:t>に「最後の時間についてお考えですかぁ？」と</a:t>
            </a:r>
            <a:r>
              <a:rPr kumimoji="1" lang="ja-JP" altLang="en-US" sz="2400" u="sng">
                <a:solidFill>
                  <a:srgbClr val="009193"/>
                </a:solidFill>
              </a:rPr>
              <a:t>ニコニコ笑顔</a:t>
            </a:r>
            <a:r>
              <a:rPr kumimoji="1" lang="ja-JP" altLang="en-US" sz="2400">
                <a:solidFill>
                  <a:srgbClr val="009193"/>
                </a:solidFill>
              </a:rPr>
              <a:t>で聞かれた。</a:t>
            </a:r>
            <a:endParaRPr kumimoji="1" lang="en-US" altLang="ja-JP" dirty="0">
              <a:solidFill>
                <a:srgbClr val="009193"/>
              </a:solidFill>
            </a:endParaRPr>
          </a:p>
          <a:p>
            <a:r>
              <a:rPr lang="ja-JP" altLang="en-US">
                <a:solidFill>
                  <a:srgbClr val="7030A0"/>
                </a:solidFill>
              </a:rPr>
              <a:t>→これからどう生きたいかという話は信頼関係が必要</a:t>
            </a:r>
            <a:endParaRPr lang="en-US" altLang="ja-JP" dirty="0">
              <a:solidFill>
                <a:srgbClr val="7030A0"/>
              </a:solidFill>
            </a:endParaRPr>
          </a:p>
          <a:p>
            <a:r>
              <a:rPr kumimoji="1" lang="ja-JP" altLang="en-US">
                <a:solidFill>
                  <a:srgbClr val="7030A0"/>
                </a:solidFill>
              </a:rPr>
              <a:t>→患者は治療に苦慮しているわけで笑顔で話す話ではない</a:t>
            </a:r>
          </a:p>
        </p:txBody>
      </p:sp>
      <p:sp>
        <p:nvSpPr>
          <p:cNvPr id="11" name="テキスト ボックス 10">
            <a:extLst>
              <a:ext uri="{FF2B5EF4-FFF2-40B4-BE49-F238E27FC236}">
                <a16:creationId xmlns:a16="http://schemas.microsoft.com/office/drawing/2014/main" id="{0115D77F-DF9F-FF46-917B-061BF44702ED}"/>
              </a:ext>
            </a:extLst>
          </p:cNvPr>
          <p:cNvSpPr txBox="1"/>
          <p:nvPr/>
        </p:nvSpPr>
        <p:spPr>
          <a:xfrm>
            <a:off x="422030" y="5760916"/>
            <a:ext cx="8494633" cy="461665"/>
          </a:xfrm>
          <a:prstGeom prst="rect">
            <a:avLst/>
          </a:prstGeom>
          <a:noFill/>
        </p:spPr>
        <p:txBody>
          <a:bodyPr wrap="none" rtlCol="0">
            <a:spAutoFit/>
          </a:bodyPr>
          <a:lstStyle/>
          <a:p>
            <a:r>
              <a:rPr kumimoji="1" lang="ja-JP" altLang="en-US" sz="2400"/>
              <a:t>患者さんには「その話をしたくない」という権利もあるはず</a:t>
            </a:r>
          </a:p>
        </p:txBody>
      </p:sp>
    </p:spTree>
    <p:extLst>
      <p:ext uri="{BB962C8B-B14F-4D97-AF65-F5344CB8AC3E}">
        <p14:creationId xmlns:p14="http://schemas.microsoft.com/office/powerpoint/2010/main" val="24879334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6"/>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6600"/>
              <a:buFont typeface="Calibri"/>
              <a:buNone/>
            </a:pPr>
            <a:r>
              <a:rPr lang="ja-JP">
                <a:solidFill>
                  <a:schemeClr val="lt1"/>
                </a:solidFill>
              </a:rPr>
              <a:t>卵</a:t>
            </a:r>
            <a:r>
              <a:rPr lang="ja-JP"/>
              <a:t>巣がんのリスク</a:t>
            </a:r>
            <a:endParaRPr/>
          </a:p>
        </p:txBody>
      </p:sp>
      <p:sp>
        <p:nvSpPr>
          <p:cNvPr id="136" name="Google Shape;136;p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ja-JP"/>
              <a:t>卵巣がん体験者の会スマイリー</a:t>
            </a:r>
            <a:endParaRPr/>
          </a:p>
        </p:txBody>
      </p:sp>
      <p:sp>
        <p:nvSpPr>
          <p:cNvPr id="138" name="Google Shape;138;p6"/>
          <p:cNvSpPr txBox="1"/>
          <p:nvPr/>
        </p:nvSpPr>
        <p:spPr>
          <a:xfrm>
            <a:off x="5698840" y="5972661"/>
            <a:ext cx="3283452"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400">
                <a:solidFill>
                  <a:schemeClr val="dk1"/>
                </a:solidFill>
                <a:latin typeface="Calibri"/>
                <a:ea typeface="Calibri"/>
                <a:cs typeface="Calibri"/>
                <a:sym typeface="Calibri"/>
              </a:rPr>
              <a:t>参考：World Ovarian Cancer Coalition　</a:t>
            </a:r>
            <a:endParaRPr sz="1400">
              <a:solidFill>
                <a:schemeClr val="dk1"/>
              </a:solidFill>
              <a:latin typeface="Calibri"/>
              <a:ea typeface="Calibri"/>
              <a:cs typeface="Calibri"/>
              <a:sym typeface="Calibri"/>
            </a:endParaRPr>
          </a:p>
          <a:p>
            <a:pPr marL="0" marR="0" lvl="0" indent="0" algn="l" rtl="0">
              <a:spcBef>
                <a:spcPts val="0"/>
              </a:spcBef>
              <a:spcAft>
                <a:spcPts val="0"/>
              </a:spcAft>
              <a:buNone/>
            </a:pPr>
            <a:r>
              <a:rPr lang="ja-JP" sz="1400" u="sng">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https://worldovariancancercoalition.org/</a:t>
            </a:r>
            <a:endParaRPr sz="1400">
              <a:solidFill>
                <a:schemeClr val="dk1"/>
              </a:solidFill>
              <a:latin typeface="Calibri"/>
              <a:ea typeface="Calibri"/>
              <a:cs typeface="Calibri"/>
              <a:sym typeface="Calibri"/>
            </a:endParaRPr>
          </a:p>
        </p:txBody>
      </p:sp>
      <p:grpSp>
        <p:nvGrpSpPr>
          <p:cNvPr id="139" name="Google Shape;139;p6"/>
          <p:cNvGrpSpPr/>
          <p:nvPr/>
        </p:nvGrpSpPr>
        <p:grpSpPr>
          <a:xfrm>
            <a:off x="161705" y="1983427"/>
            <a:ext cx="8820587" cy="3935504"/>
            <a:chOff x="147143" y="451941"/>
            <a:chExt cx="11771587" cy="5875283"/>
          </a:xfrm>
        </p:grpSpPr>
        <p:sp>
          <p:nvSpPr>
            <p:cNvPr id="140" name="Google Shape;140;p6"/>
            <p:cNvSpPr/>
            <p:nvPr/>
          </p:nvSpPr>
          <p:spPr>
            <a:xfrm>
              <a:off x="147144" y="451944"/>
              <a:ext cx="2963917" cy="2984937"/>
            </a:xfrm>
            <a:prstGeom prst="rect">
              <a:avLst/>
            </a:prstGeom>
            <a:solidFill>
              <a:srgbClr val="FEE599"/>
            </a:solidFill>
            <a:ln w="12700" cap="flat" cmpd="sng">
              <a:solidFill>
                <a:srgbClr val="FEE59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ja-JP" sz="2000">
                  <a:solidFill>
                    <a:srgbClr val="009193"/>
                  </a:solidFill>
                  <a:latin typeface="Calibri"/>
                  <a:ea typeface="Calibri"/>
                  <a:cs typeface="Calibri"/>
                  <a:sym typeface="Calibri"/>
                </a:rPr>
                <a:t>すべての女性は</a:t>
              </a:r>
              <a:br>
                <a:rPr lang="ja-JP" sz="2000">
                  <a:solidFill>
                    <a:srgbClr val="009193"/>
                  </a:solidFill>
                  <a:latin typeface="Calibri"/>
                  <a:ea typeface="Calibri"/>
                  <a:cs typeface="Calibri"/>
                  <a:sym typeface="Calibri"/>
                </a:rPr>
              </a:br>
              <a:r>
                <a:rPr lang="ja-JP" sz="2000">
                  <a:solidFill>
                    <a:srgbClr val="009193"/>
                  </a:solidFill>
                  <a:latin typeface="Calibri"/>
                  <a:ea typeface="Calibri"/>
                  <a:cs typeface="Calibri"/>
                  <a:sym typeface="Calibri"/>
                </a:rPr>
                <a:t>卵巣がんのリスクを持っています</a:t>
              </a:r>
              <a:endParaRPr sz="2000">
                <a:solidFill>
                  <a:srgbClr val="009193"/>
                </a:solidFill>
                <a:latin typeface="Calibri"/>
                <a:ea typeface="Calibri"/>
                <a:cs typeface="Calibri"/>
                <a:sym typeface="Calibri"/>
              </a:endParaRPr>
            </a:p>
            <a:p>
              <a:pPr marL="0" marR="0" lvl="0" indent="0" algn="l" rtl="0">
                <a:spcBef>
                  <a:spcPts val="0"/>
                </a:spcBef>
                <a:spcAft>
                  <a:spcPts val="0"/>
                </a:spcAft>
                <a:buNone/>
              </a:pPr>
              <a:endParaRPr sz="1600">
                <a:solidFill>
                  <a:srgbClr val="009193"/>
                </a:solidFill>
                <a:latin typeface="Calibri"/>
                <a:ea typeface="Calibri"/>
                <a:cs typeface="Calibri"/>
                <a:sym typeface="Calibri"/>
              </a:endParaRPr>
            </a:p>
          </p:txBody>
        </p:sp>
        <p:sp>
          <p:nvSpPr>
            <p:cNvPr id="141" name="Google Shape;141;p6"/>
            <p:cNvSpPr/>
            <p:nvPr/>
          </p:nvSpPr>
          <p:spPr>
            <a:xfrm>
              <a:off x="147144" y="3436882"/>
              <a:ext cx="2879835" cy="2333298"/>
            </a:xfrm>
            <a:prstGeom prst="rect">
              <a:avLst/>
            </a:prstGeom>
            <a:solidFill>
              <a:srgbClr val="D883FF">
                <a:alpha val="49803"/>
              </a:srgbClr>
            </a:solidFill>
            <a:ln w="12700" cap="flat" cmpd="sng">
              <a:solidFill>
                <a:srgbClr val="D883FF">
                  <a:alpha val="49803"/>
                </a:srgb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ja-JP" sz="1200">
                  <a:solidFill>
                    <a:srgbClr val="009193"/>
                  </a:solidFill>
                  <a:latin typeface="Calibri"/>
                  <a:ea typeface="Calibri"/>
                  <a:cs typeface="Calibri"/>
                  <a:sym typeface="Calibri"/>
                </a:rPr>
                <a:t>BRCA遺伝子など</a:t>
              </a:r>
              <a:endParaRPr sz="1200">
                <a:solidFill>
                  <a:srgbClr val="009193"/>
                </a:solidFill>
                <a:latin typeface="Calibri"/>
                <a:ea typeface="Calibri"/>
                <a:cs typeface="Calibri"/>
                <a:sym typeface="Calibri"/>
              </a:endParaRPr>
            </a:p>
            <a:p>
              <a:pPr marL="0" marR="0" lvl="0" indent="0" algn="l" rtl="0">
                <a:spcBef>
                  <a:spcPts val="0"/>
                </a:spcBef>
                <a:spcAft>
                  <a:spcPts val="0"/>
                </a:spcAft>
                <a:buNone/>
              </a:pPr>
              <a:r>
                <a:rPr lang="ja-JP" sz="1200">
                  <a:solidFill>
                    <a:srgbClr val="009193"/>
                  </a:solidFill>
                  <a:latin typeface="Calibri"/>
                  <a:ea typeface="Calibri"/>
                  <a:cs typeface="Calibri"/>
                  <a:sym typeface="Calibri"/>
                </a:rPr>
                <a:t>卵巣がんに関連する</a:t>
              </a:r>
              <a:endParaRPr sz="1200">
                <a:solidFill>
                  <a:srgbClr val="009193"/>
                </a:solidFill>
                <a:latin typeface="Calibri"/>
                <a:ea typeface="Calibri"/>
                <a:cs typeface="Calibri"/>
                <a:sym typeface="Calibri"/>
              </a:endParaRPr>
            </a:p>
            <a:p>
              <a:pPr marL="0" marR="0" lvl="0" indent="0" algn="l" rtl="0">
                <a:spcBef>
                  <a:spcPts val="0"/>
                </a:spcBef>
                <a:spcAft>
                  <a:spcPts val="0"/>
                </a:spcAft>
                <a:buNone/>
              </a:pPr>
              <a:r>
                <a:rPr lang="ja-JP" sz="1200">
                  <a:solidFill>
                    <a:srgbClr val="009193"/>
                  </a:solidFill>
                  <a:latin typeface="Calibri"/>
                  <a:ea typeface="Calibri"/>
                  <a:cs typeface="Calibri"/>
                  <a:sym typeface="Calibri"/>
                </a:rPr>
                <a:t>特定の遺伝子変異を</a:t>
              </a:r>
              <a:br>
                <a:rPr lang="ja-JP" sz="1200">
                  <a:solidFill>
                    <a:srgbClr val="009193"/>
                  </a:solidFill>
                  <a:latin typeface="Calibri"/>
                  <a:ea typeface="Calibri"/>
                  <a:cs typeface="Calibri"/>
                  <a:sym typeface="Calibri"/>
                </a:rPr>
              </a:br>
              <a:r>
                <a:rPr lang="ja-JP" sz="1200">
                  <a:solidFill>
                    <a:srgbClr val="009193"/>
                  </a:solidFill>
                  <a:latin typeface="Calibri"/>
                  <a:ea typeface="Calibri"/>
                  <a:cs typeface="Calibri"/>
                  <a:sym typeface="Calibri"/>
                </a:rPr>
                <a:t>有する女性は</a:t>
              </a:r>
              <a:br>
                <a:rPr lang="ja-JP" sz="1200">
                  <a:solidFill>
                    <a:srgbClr val="009193"/>
                  </a:solidFill>
                  <a:latin typeface="Calibri"/>
                  <a:ea typeface="Calibri"/>
                  <a:cs typeface="Calibri"/>
                  <a:sym typeface="Calibri"/>
                </a:rPr>
              </a:br>
              <a:r>
                <a:rPr lang="ja-JP" sz="1200">
                  <a:solidFill>
                    <a:srgbClr val="009193"/>
                  </a:solidFill>
                  <a:latin typeface="Calibri"/>
                  <a:ea typeface="Calibri"/>
                  <a:cs typeface="Calibri"/>
                  <a:sym typeface="Calibri"/>
                </a:rPr>
                <a:t>卵巣がん発症のリスクが</a:t>
              </a:r>
              <a:br>
                <a:rPr lang="ja-JP" sz="1200">
                  <a:solidFill>
                    <a:srgbClr val="009193"/>
                  </a:solidFill>
                  <a:latin typeface="Calibri"/>
                  <a:ea typeface="Calibri"/>
                  <a:cs typeface="Calibri"/>
                  <a:sym typeface="Calibri"/>
                </a:rPr>
              </a:br>
              <a:r>
                <a:rPr lang="ja-JP" sz="1200">
                  <a:solidFill>
                    <a:srgbClr val="009193"/>
                  </a:solidFill>
                  <a:latin typeface="Calibri"/>
                  <a:ea typeface="Calibri"/>
                  <a:cs typeface="Calibri"/>
                  <a:sym typeface="Calibri"/>
                </a:rPr>
                <a:t>高くなります。</a:t>
              </a:r>
              <a:endParaRPr/>
            </a:p>
          </p:txBody>
        </p:sp>
        <p:sp>
          <p:nvSpPr>
            <p:cNvPr id="142" name="Google Shape;142;p6"/>
            <p:cNvSpPr/>
            <p:nvPr/>
          </p:nvSpPr>
          <p:spPr>
            <a:xfrm>
              <a:off x="3111061" y="3436882"/>
              <a:ext cx="2879835" cy="2333298"/>
            </a:xfrm>
            <a:prstGeom prst="rect">
              <a:avLst/>
            </a:prstGeom>
            <a:solidFill>
              <a:srgbClr val="C4E0B2"/>
            </a:solidFill>
            <a:ln w="12700" cap="flat" cmpd="sng">
              <a:solidFill>
                <a:srgbClr val="C4E0B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ja-JP" sz="1200">
                  <a:solidFill>
                    <a:srgbClr val="009193"/>
                  </a:solidFill>
                  <a:latin typeface="Calibri"/>
                  <a:ea typeface="Calibri"/>
                  <a:cs typeface="Calibri"/>
                  <a:sym typeface="Calibri"/>
                </a:rPr>
                <a:t>妊娠・出産の経験のない</a:t>
              </a:r>
              <a:br>
                <a:rPr lang="ja-JP" sz="1200">
                  <a:solidFill>
                    <a:srgbClr val="009193"/>
                  </a:solidFill>
                  <a:latin typeface="Calibri"/>
                  <a:ea typeface="Calibri"/>
                  <a:cs typeface="Calibri"/>
                  <a:sym typeface="Calibri"/>
                </a:rPr>
              </a:br>
              <a:r>
                <a:rPr lang="ja-JP" sz="1200">
                  <a:solidFill>
                    <a:srgbClr val="009193"/>
                  </a:solidFill>
                  <a:latin typeface="Calibri"/>
                  <a:ea typeface="Calibri"/>
                  <a:cs typeface="Calibri"/>
                  <a:sym typeface="Calibri"/>
                </a:rPr>
                <a:t>女性は</a:t>
              </a:r>
              <a:br>
                <a:rPr lang="ja-JP" sz="1200">
                  <a:solidFill>
                    <a:srgbClr val="009193"/>
                  </a:solidFill>
                  <a:latin typeface="Calibri"/>
                  <a:ea typeface="Calibri"/>
                  <a:cs typeface="Calibri"/>
                  <a:sym typeface="Calibri"/>
                </a:rPr>
              </a:br>
              <a:r>
                <a:rPr lang="ja-JP" sz="1200">
                  <a:solidFill>
                    <a:srgbClr val="009193"/>
                  </a:solidFill>
                  <a:latin typeface="Calibri"/>
                  <a:ea typeface="Calibri"/>
                  <a:cs typeface="Calibri"/>
                  <a:sym typeface="Calibri"/>
                </a:rPr>
                <a:t>卵巣がん発症のリスクが</a:t>
              </a:r>
              <a:br>
                <a:rPr lang="ja-JP" sz="1200">
                  <a:solidFill>
                    <a:srgbClr val="009193"/>
                  </a:solidFill>
                  <a:latin typeface="Calibri"/>
                  <a:ea typeface="Calibri"/>
                  <a:cs typeface="Calibri"/>
                  <a:sym typeface="Calibri"/>
                </a:rPr>
              </a:br>
              <a:r>
                <a:rPr lang="ja-JP" sz="1200">
                  <a:solidFill>
                    <a:srgbClr val="009193"/>
                  </a:solidFill>
                  <a:latin typeface="Calibri"/>
                  <a:ea typeface="Calibri"/>
                  <a:cs typeface="Calibri"/>
                  <a:sym typeface="Calibri"/>
                </a:rPr>
                <a:t>高くなります。</a:t>
              </a:r>
              <a:endParaRPr/>
            </a:p>
          </p:txBody>
        </p:sp>
        <p:sp>
          <p:nvSpPr>
            <p:cNvPr id="143" name="Google Shape;143;p6"/>
            <p:cNvSpPr/>
            <p:nvPr/>
          </p:nvSpPr>
          <p:spPr>
            <a:xfrm>
              <a:off x="6074978" y="3436882"/>
              <a:ext cx="2879835" cy="2317534"/>
            </a:xfrm>
            <a:prstGeom prst="rect">
              <a:avLst/>
            </a:prstGeom>
            <a:solidFill>
              <a:srgbClr val="BBD6EE"/>
            </a:solidFill>
            <a:ln w="12700" cap="flat" cmpd="sng">
              <a:solidFill>
                <a:srgbClr val="BBD6E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ja-JP" sz="1200">
                  <a:solidFill>
                    <a:srgbClr val="009193"/>
                  </a:solidFill>
                  <a:latin typeface="Calibri"/>
                  <a:ea typeface="Calibri"/>
                  <a:cs typeface="Calibri"/>
                  <a:sym typeface="Calibri"/>
                </a:rPr>
                <a:t>ホルモン補充療法を</a:t>
              </a:r>
              <a:br>
                <a:rPr lang="ja-JP" sz="1200">
                  <a:solidFill>
                    <a:srgbClr val="009193"/>
                  </a:solidFill>
                  <a:latin typeface="Calibri"/>
                  <a:ea typeface="Calibri"/>
                  <a:cs typeface="Calibri"/>
                  <a:sym typeface="Calibri"/>
                </a:rPr>
              </a:br>
              <a:r>
                <a:rPr lang="ja-JP" sz="1200">
                  <a:solidFill>
                    <a:srgbClr val="009193"/>
                  </a:solidFill>
                  <a:latin typeface="Calibri"/>
                  <a:ea typeface="Calibri"/>
                  <a:cs typeface="Calibri"/>
                  <a:sym typeface="Calibri"/>
                </a:rPr>
                <a:t>経験した女性は</a:t>
              </a:r>
              <a:br>
                <a:rPr lang="ja-JP" sz="1200">
                  <a:solidFill>
                    <a:srgbClr val="009193"/>
                  </a:solidFill>
                  <a:latin typeface="Calibri"/>
                  <a:ea typeface="Calibri"/>
                  <a:cs typeface="Calibri"/>
                  <a:sym typeface="Calibri"/>
                </a:rPr>
              </a:br>
              <a:r>
                <a:rPr lang="ja-JP" sz="1200">
                  <a:solidFill>
                    <a:srgbClr val="009193"/>
                  </a:solidFill>
                  <a:latin typeface="Calibri"/>
                  <a:ea typeface="Calibri"/>
                  <a:cs typeface="Calibri"/>
                  <a:sym typeface="Calibri"/>
                </a:rPr>
                <a:t>卵巣がん発症のリスクが</a:t>
              </a:r>
              <a:br>
                <a:rPr lang="ja-JP" sz="1200">
                  <a:solidFill>
                    <a:srgbClr val="009193"/>
                  </a:solidFill>
                  <a:latin typeface="Calibri"/>
                  <a:ea typeface="Calibri"/>
                  <a:cs typeface="Calibri"/>
                  <a:sym typeface="Calibri"/>
                </a:rPr>
              </a:br>
              <a:r>
                <a:rPr lang="ja-JP" sz="1200">
                  <a:solidFill>
                    <a:srgbClr val="009193"/>
                  </a:solidFill>
                  <a:latin typeface="Calibri"/>
                  <a:ea typeface="Calibri"/>
                  <a:cs typeface="Calibri"/>
                  <a:sym typeface="Calibri"/>
                </a:rPr>
                <a:t>高くなる可能性が</a:t>
              </a:r>
              <a:br>
                <a:rPr lang="ja-JP" sz="1200">
                  <a:solidFill>
                    <a:srgbClr val="009193"/>
                  </a:solidFill>
                  <a:latin typeface="Calibri"/>
                  <a:ea typeface="Calibri"/>
                  <a:cs typeface="Calibri"/>
                  <a:sym typeface="Calibri"/>
                </a:rPr>
              </a:br>
              <a:r>
                <a:rPr lang="ja-JP" sz="1200">
                  <a:solidFill>
                    <a:srgbClr val="009193"/>
                  </a:solidFill>
                  <a:latin typeface="Calibri"/>
                  <a:ea typeface="Calibri"/>
                  <a:cs typeface="Calibri"/>
                  <a:sym typeface="Calibri"/>
                </a:rPr>
                <a:t>あります。</a:t>
              </a:r>
              <a:endParaRPr/>
            </a:p>
          </p:txBody>
        </p:sp>
        <p:sp>
          <p:nvSpPr>
            <p:cNvPr id="144" name="Google Shape;144;p6"/>
            <p:cNvSpPr/>
            <p:nvPr/>
          </p:nvSpPr>
          <p:spPr>
            <a:xfrm>
              <a:off x="9038895" y="3447390"/>
              <a:ext cx="2879835" cy="2307026"/>
            </a:xfrm>
            <a:prstGeom prst="rect">
              <a:avLst/>
            </a:prstGeom>
            <a:solidFill>
              <a:srgbClr val="FEE599"/>
            </a:solidFill>
            <a:ln w="12700" cap="flat" cmpd="sng">
              <a:solidFill>
                <a:srgbClr val="FEE59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ja-JP" sz="1200">
                  <a:solidFill>
                    <a:srgbClr val="009193"/>
                  </a:solidFill>
                  <a:latin typeface="Calibri"/>
                  <a:ea typeface="Calibri"/>
                  <a:cs typeface="Calibri"/>
                  <a:sym typeface="Calibri"/>
                </a:rPr>
                <a:t>子宮内膜症を経験した</a:t>
              </a:r>
              <a:br>
                <a:rPr lang="ja-JP" sz="1200">
                  <a:solidFill>
                    <a:srgbClr val="009193"/>
                  </a:solidFill>
                  <a:latin typeface="Calibri"/>
                  <a:ea typeface="Calibri"/>
                  <a:cs typeface="Calibri"/>
                  <a:sym typeface="Calibri"/>
                </a:rPr>
              </a:br>
              <a:r>
                <a:rPr lang="ja-JP" sz="1200">
                  <a:solidFill>
                    <a:srgbClr val="009193"/>
                  </a:solidFill>
                  <a:latin typeface="Calibri"/>
                  <a:ea typeface="Calibri"/>
                  <a:cs typeface="Calibri"/>
                  <a:sym typeface="Calibri"/>
                </a:rPr>
                <a:t>女性は</a:t>
              </a:r>
              <a:br>
                <a:rPr lang="ja-JP" sz="1200">
                  <a:solidFill>
                    <a:srgbClr val="009193"/>
                  </a:solidFill>
                  <a:latin typeface="Calibri"/>
                  <a:ea typeface="Calibri"/>
                  <a:cs typeface="Calibri"/>
                  <a:sym typeface="Calibri"/>
                </a:rPr>
              </a:br>
              <a:r>
                <a:rPr lang="ja-JP" sz="1200">
                  <a:solidFill>
                    <a:srgbClr val="009193"/>
                  </a:solidFill>
                  <a:latin typeface="Calibri"/>
                  <a:ea typeface="Calibri"/>
                  <a:cs typeface="Calibri"/>
                  <a:sym typeface="Calibri"/>
                </a:rPr>
                <a:t>卵巣がん発症のリスクが</a:t>
              </a:r>
              <a:br>
                <a:rPr lang="ja-JP" sz="1200">
                  <a:solidFill>
                    <a:srgbClr val="009193"/>
                  </a:solidFill>
                  <a:latin typeface="Calibri"/>
                  <a:ea typeface="Calibri"/>
                  <a:cs typeface="Calibri"/>
                  <a:sym typeface="Calibri"/>
                </a:rPr>
              </a:br>
              <a:r>
                <a:rPr lang="ja-JP" sz="1200">
                  <a:solidFill>
                    <a:srgbClr val="009193"/>
                  </a:solidFill>
                  <a:latin typeface="Calibri"/>
                  <a:ea typeface="Calibri"/>
                  <a:cs typeface="Calibri"/>
                  <a:sym typeface="Calibri"/>
                </a:rPr>
                <a:t>高くなる可能性が</a:t>
              </a:r>
              <a:br>
                <a:rPr lang="ja-JP" sz="1200">
                  <a:solidFill>
                    <a:srgbClr val="009193"/>
                  </a:solidFill>
                  <a:latin typeface="Calibri"/>
                  <a:ea typeface="Calibri"/>
                  <a:cs typeface="Calibri"/>
                  <a:sym typeface="Calibri"/>
                </a:rPr>
              </a:br>
              <a:r>
                <a:rPr lang="ja-JP" sz="1200">
                  <a:solidFill>
                    <a:srgbClr val="009193"/>
                  </a:solidFill>
                  <a:latin typeface="Calibri"/>
                  <a:ea typeface="Calibri"/>
                  <a:cs typeface="Calibri"/>
                  <a:sym typeface="Calibri"/>
                </a:rPr>
                <a:t>あります。</a:t>
              </a:r>
              <a:br>
                <a:rPr lang="ja-JP" sz="1200">
                  <a:solidFill>
                    <a:srgbClr val="009193"/>
                  </a:solidFill>
                  <a:latin typeface="Calibri"/>
                  <a:ea typeface="Calibri"/>
                  <a:cs typeface="Calibri"/>
                  <a:sym typeface="Calibri"/>
                </a:rPr>
              </a:br>
              <a:r>
                <a:rPr lang="ja-JP" sz="1200">
                  <a:solidFill>
                    <a:srgbClr val="009193"/>
                  </a:solidFill>
                  <a:latin typeface="Calibri"/>
                  <a:ea typeface="Calibri"/>
                  <a:cs typeface="Calibri"/>
                  <a:sym typeface="Calibri"/>
                </a:rPr>
                <a:t>1％ほどががん化するといわれています。</a:t>
              </a:r>
              <a:endParaRPr/>
            </a:p>
          </p:txBody>
        </p:sp>
        <p:sp>
          <p:nvSpPr>
            <p:cNvPr id="145" name="Google Shape;145;p6"/>
            <p:cNvSpPr/>
            <p:nvPr/>
          </p:nvSpPr>
          <p:spPr>
            <a:xfrm>
              <a:off x="3111061" y="451944"/>
              <a:ext cx="2879835" cy="2317532"/>
            </a:xfrm>
            <a:prstGeom prst="rect">
              <a:avLst/>
            </a:prstGeom>
            <a:solidFill>
              <a:srgbClr val="BBD6EE"/>
            </a:solidFill>
            <a:ln w="12700" cap="flat" cmpd="sng">
              <a:solidFill>
                <a:srgbClr val="BBD6E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ja-JP" sz="1200">
                  <a:solidFill>
                    <a:srgbClr val="009193"/>
                  </a:solidFill>
                  <a:latin typeface="Calibri"/>
                  <a:ea typeface="Calibri"/>
                  <a:cs typeface="Calibri"/>
                  <a:sym typeface="Calibri"/>
                </a:rPr>
                <a:t>年齢を重ねるたびに</a:t>
              </a:r>
              <a:br>
                <a:rPr lang="ja-JP" sz="1200">
                  <a:solidFill>
                    <a:srgbClr val="009193"/>
                  </a:solidFill>
                  <a:latin typeface="Calibri"/>
                  <a:ea typeface="Calibri"/>
                  <a:cs typeface="Calibri"/>
                  <a:sym typeface="Calibri"/>
                </a:rPr>
              </a:br>
              <a:r>
                <a:rPr lang="ja-JP" sz="1200">
                  <a:solidFill>
                    <a:srgbClr val="009193"/>
                  </a:solidFill>
                  <a:latin typeface="Calibri"/>
                  <a:ea typeface="Calibri"/>
                  <a:cs typeface="Calibri"/>
                  <a:sym typeface="Calibri"/>
                </a:rPr>
                <a:t>卵巣がんのリスクは</a:t>
              </a:r>
              <a:br>
                <a:rPr lang="ja-JP" sz="1200">
                  <a:solidFill>
                    <a:srgbClr val="009193"/>
                  </a:solidFill>
                  <a:latin typeface="Calibri"/>
                  <a:ea typeface="Calibri"/>
                  <a:cs typeface="Calibri"/>
                  <a:sym typeface="Calibri"/>
                </a:rPr>
              </a:br>
              <a:r>
                <a:rPr lang="ja-JP" sz="1200">
                  <a:solidFill>
                    <a:srgbClr val="009193"/>
                  </a:solidFill>
                  <a:latin typeface="Calibri"/>
                  <a:ea typeface="Calibri"/>
                  <a:cs typeface="Calibri"/>
                  <a:sym typeface="Calibri"/>
                </a:rPr>
                <a:t>高まります。</a:t>
              </a:r>
              <a:br>
                <a:rPr lang="ja-JP" sz="1200">
                  <a:solidFill>
                    <a:srgbClr val="009193"/>
                  </a:solidFill>
                  <a:latin typeface="Calibri"/>
                  <a:ea typeface="Calibri"/>
                  <a:cs typeface="Calibri"/>
                  <a:sym typeface="Calibri"/>
                </a:rPr>
              </a:br>
              <a:r>
                <a:rPr lang="ja-JP" sz="1200">
                  <a:solidFill>
                    <a:srgbClr val="009193"/>
                  </a:solidFill>
                  <a:latin typeface="Calibri"/>
                  <a:ea typeface="Calibri"/>
                  <a:cs typeface="Calibri"/>
                  <a:sym typeface="Calibri"/>
                </a:rPr>
                <a:t>日本では40-60代の女性が診断されるケースが多いです。</a:t>
              </a:r>
              <a:br>
                <a:rPr lang="ja-JP" sz="1200">
                  <a:solidFill>
                    <a:srgbClr val="009193"/>
                  </a:solidFill>
                  <a:latin typeface="Calibri"/>
                  <a:ea typeface="Calibri"/>
                  <a:cs typeface="Calibri"/>
                  <a:sym typeface="Calibri"/>
                </a:rPr>
              </a:br>
              <a:r>
                <a:rPr lang="ja-JP" sz="1200">
                  <a:solidFill>
                    <a:srgbClr val="009193"/>
                  </a:solidFill>
                  <a:latin typeface="Calibri"/>
                  <a:ea typeface="Calibri"/>
                  <a:cs typeface="Calibri"/>
                  <a:sym typeface="Calibri"/>
                </a:rPr>
                <a:t>AYA世代に卵巣がんと診断される女性も多いです。</a:t>
              </a:r>
              <a:endParaRPr sz="1200">
                <a:solidFill>
                  <a:srgbClr val="009193"/>
                </a:solidFill>
                <a:latin typeface="Calibri"/>
                <a:ea typeface="Calibri"/>
                <a:cs typeface="Calibri"/>
                <a:sym typeface="Calibri"/>
              </a:endParaRPr>
            </a:p>
          </p:txBody>
        </p:sp>
        <p:sp>
          <p:nvSpPr>
            <p:cNvPr id="146" name="Google Shape;146;p6"/>
            <p:cNvSpPr/>
            <p:nvPr/>
          </p:nvSpPr>
          <p:spPr>
            <a:xfrm>
              <a:off x="6074978" y="451943"/>
              <a:ext cx="2879835" cy="2317534"/>
            </a:xfrm>
            <a:prstGeom prst="rect">
              <a:avLst/>
            </a:prstGeom>
            <a:solidFill>
              <a:srgbClr val="C4E0B2"/>
            </a:solidFill>
            <a:ln w="12700" cap="flat" cmpd="sng">
              <a:solidFill>
                <a:srgbClr val="C4E0B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ja-JP" sz="1200">
                  <a:solidFill>
                    <a:srgbClr val="009193"/>
                  </a:solidFill>
                  <a:latin typeface="Calibri"/>
                  <a:ea typeface="Calibri"/>
                  <a:cs typeface="Calibri"/>
                  <a:sym typeface="Calibri"/>
                </a:rPr>
                <a:t>家族（血縁者）に</a:t>
              </a:r>
              <a:br>
                <a:rPr lang="ja-JP" sz="1200">
                  <a:solidFill>
                    <a:srgbClr val="009193"/>
                  </a:solidFill>
                  <a:latin typeface="Calibri"/>
                  <a:ea typeface="Calibri"/>
                  <a:cs typeface="Calibri"/>
                  <a:sym typeface="Calibri"/>
                </a:rPr>
              </a:br>
              <a:r>
                <a:rPr lang="ja-JP" sz="1200">
                  <a:solidFill>
                    <a:srgbClr val="009193"/>
                  </a:solidFill>
                  <a:latin typeface="Calibri"/>
                  <a:ea typeface="Calibri"/>
                  <a:cs typeface="Calibri"/>
                  <a:sym typeface="Calibri"/>
                </a:rPr>
                <a:t>卵巣がん・乳がん・</a:t>
              </a:r>
              <a:br>
                <a:rPr lang="ja-JP" sz="1200">
                  <a:solidFill>
                    <a:srgbClr val="009193"/>
                  </a:solidFill>
                  <a:latin typeface="Calibri"/>
                  <a:ea typeface="Calibri"/>
                  <a:cs typeface="Calibri"/>
                  <a:sym typeface="Calibri"/>
                </a:rPr>
              </a:br>
              <a:r>
                <a:rPr lang="ja-JP" sz="1200">
                  <a:solidFill>
                    <a:srgbClr val="009193"/>
                  </a:solidFill>
                  <a:latin typeface="Calibri"/>
                  <a:ea typeface="Calibri"/>
                  <a:cs typeface="Calibri"/>
                  <a:sym typeface="Calibri"/>
                </a:rPr>
                <a:t>子宮体がん・大腸がんの</a:t>
              </a:r>
              <a:br>
                <a:rPr lang="ja-JP" sz="1200">
                  <a:solidFill>
                    <a:srgbClr val="009193"/>
                  </a:solidFill>
                  <a:latin typeface="Calibri"/>
                  <a:ea typeface="Calibri"/>
                  <a:cs typeface="Calibri"/>
                  <a:sym typeface="Calibri"/>
                </a:rPr>
              </a:br>
              <a:r>
                <a:rPr lang="ja-JP" sz="1200">
                  <a:solidFill>
                    <a:srgbClr val="009193"/>
                  </a:solidFill>
                  <a:latin typeface="Calibri"/>
                  <a:ea typeface="Calibri"/>
                  <a:cs typeface="Calibri"/>
                  <a:sym typeface="Calibri"/>
                </a:rPr>
                <a:t>病歴がある場合に</a:t>
              </a:r>
              <a:br>
                <a:rPr lang="ja-JP" sz="1200">
                  <a:solidFill>
                    <a:srgbClr val="009193"/>
                  </a:solidFill>
                  <a:latin typeface="Calibri"/>
                  <a:ea typeface="Calibri"/>
                  <a:cs typeface="Calibri"/>
                  <a:sym typeface="Calibri"/>
                </a:rPr>
              </a:br>
              <a:r>
                <a:rPr lang="ja-JP" sz="1200">
                  <a:solidFill>
                    <a:srgbClr val="009193"/>
                  </a:solidFill>
                  <a:latin typeface="Calibri"/>
                  <a:ea typeface="Calibri"/>
                  <a:cs typeface="Calibri"/>
                  <a:sym typeface="Calibri"/>
                </a:rPr>
                <a:t>卵巣がん発症のリスクが</a:t>
              </a:r>
              <a:br>
                <a:rPr lang="ja-JP" sz="1200">
                  <a:solidFill>
                    <a:srgbClr val="009193"/>
                  </a:solidFill>
                  <a:latin typeface="Calibri"/>
                  <a:ea typeface="Calibri"/>
                  <a:cs typeface="Calibri"/>
                  <a:sym typeface="Calibri"/>
                </a:rPr>
              </a:br>
              <a:r>
                <a:rPr lang="ja-JP" sz="1200">
                  <a:solidFill>
                    <a:srgbClr val="009193"/>
                  </a:solidFill>
                  <a:latin typeface="Calibri"/>
                  <a:ea typeface="Calibri"/>
                  <a:cs typeface="Calibri"/>
                  <a:sym typeface="Calibri"/>
                </a:rPr>
                <a:t>高くなります。</a:t>
              </a:r>
              <a:endParaRPr/>
            </a:p>
          </p:txBody>
        </p:sp>
        <p:sp>
          <p:nvSpPr>
            <p:cNvPr id="147" name="Google Shape;147;p6"/>
            <p:cNvSpPr/>
            <p:nvPr/>
          </p:nvSpPr>
          <p:spPr>
            <a:xfrm>
              <a:off x="9038895" y="451941"/>
              <a:ext cx="2879835" cy="2317535"/>
            </a:xfrm>
            <a:prstGeom prst="rect">
              <a:avLst/>
            </a:prstGeom>
            <a:solidFill>
              <a:srgbClr val="D883FF">
                <a:alpha val="49803"/>
              </a:srgbClr>
            </a:solidFill>
            <a:ln w="12700" cap="flat" cmpd="sng">
              <a:solidFill>
                <a:srgbClr val="D883FF">
                  <a:alpha val="49803"/>
                </a:srgb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ja-JP" sz="1200">
                  <a:solidFill>
                    <a:srgbClr val="009193"/>
                  </a:solidFill>
                  <a:latin typeface="Calibri"/>
                  <a:ea typeface="Calibri"/>
                  <a:cs typeface="Calibri"/>
                  <a:sym typeface="Calibri"/>
                </a:rPr>
                <a:t>東ヨーロッパ出身の</a:t>
              </a:r>
              <a:br>
                <a:rPr lang="ja-JP" sz="1200">
                  <a:solidFill>
                    <a:srgbClr val="009193"/>
                  </a:solidFill>
                  <a:latin typeface="Calibri"/>
                  <a:ea typeface="Calibri"/>
                  <a:cs typeface="Calibri"/>
                  <a:sym typeface="Calibri"/>
                </a:rPr>
              </a:br>
              <a:r>
                <a:rPr lang="ja-JP" sz="1200">
                  <a:solidFill>
                    <a:srgbClr val="009193"/>
                  </a:solidFill>
                  <a:latin typeface="Calibri"/>
                  <a:ea typeface="Calibri"/>
                  <a:cs typeface="Calibri"/>
                  <a:sym typeface="Calibri"/>
                </a:rPr>
                <a:t>ユダヤ人女性は</a:t>
              </a:r>
              <a:br>
                <a:rPr lang="ja-JP" sz="1200">
                  <a:solidFill>
                    <a:srgbClr val="009193"/>
                  </a:solidFill>
                  <a:latin typeface="Calibri"/>
                  <a:ea typeface="Calibri"/>
                  <a:cs typeface="Calibri"/>
                  <a:sym typeface="Calibri"/>
                </a:rPr>
              </a:br>
              <a:r>
                <a:rPr lang="ja-JP" sz="1200">
                  <a:solidFill>
                    <a:srgbClr val="009193"/>
                  </a:solidFill>
                  <a:latin typeface="Calibri"/>
                  <a:ea typeface="Calibri"/>
                  <a:cs typeface="Calibri"/>
                  <a:sym typeface="Calibri"/>
                </a:rPr>
                <a:t>卵巣がん発症のリスクが</a:t>
              </a:r>
              <a:br>
                <a:rPr lang="ja-JP" sz="1200">
                  <a:solidFill>
                    <a:srgbClr val="009193"/>
                  </a:solidFill>
                  <a:latin typeface="Calibri"/>
                  <a:ea typeface="Calibri"/>
                  <a:cs typeface="Calibri"/>
                  <a:sym typeface="Calibri"/>
                </a:rPr>
              </a:br>
              <a:r>
                <a:rPr lang="ja-JP" sz="1200">
                  <a:solidFill>
                    <a:srgbClr val="009193"/>
                  </a:solidFill>
                  <a:latin typeface="Calibri"/>
                  <a:ea typeface="Calibri"/>
                  <a:cs typeface="Calibri"/>
                  <a:sym typeface="Calibri"/>
                </a:rPr>
                <a:t>高くなります。</a:t>
              </a:r>
              <a:endParaRPr sz="1200">
                <a:solidFill>
                  <a:srgbClr val="009193"/>
                </a:solidFill>
                <a:latin typeface="Calibri"/>
                <a:ea typeface="Calibri"/>
                <a:cs typeface="Calibri"/>
                <a:sym typeface="Calibri"/>
              </a:endParaRPr>
            </a:p>
          </p:txBody>
        </p:sp>
        <p:sp>
          <p:nvSpPr>
            <p:cNvPr id="148" name="Google Shape;148;p6"/>
            <p:cNvSpPr/>
            <p:nvPr/>
          </p:nvSpPr>
          <p:spPr>
            <a:xfrm>
              <a:off x="3111061" y="2653445"/>
              <a:ext cx="2879835" cy="678331"/>
            </a:xfrm>
            <a:prstGeom prst="rect">
              <a:avLst/>
            </a:prstGeom>
            <a:solidFill>
              <a:srgbClr val="009193"/>
            </a:solidFill>
            <a:ln w="12700" cap="flat" cmpd="sng">
              <a:solidFill>
                <a:srgbClr val="00919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2400" b="1">
                  <a:solidFill>
                    <a:schemeClr val="lt1"/>
                  </a:solidFill>
                  <a:latin typeface="Calibri"/>
                  <a:ea typeface="Calibri"/>
                  <a:cs typeface="Calibri"/>
                  <a:sym typeface="Calibri"/>
                </a:rPr>
                <a:t>年齢</a:t>
              </a:r>
              <a:endParaRPr/>
            </a:p>
          </p:txBody>
        </p:sp>
        <p:sp>
          <p:nvSpPr>
            <p:cNvPr id="149" name="Google Shape;149;p6"/>
            <p:cNvSpPr/>
            <p:nvPr/>
          </p:nvSpPr>
          <p:spPr>
            <a:xfrm>
              <a:off x="6074978" y="2653445"/>
              <a:ext cx="2879835" cy="678330"/>
            </a:xfrm>
            <a:prstGeom prst="rect">
              <a:avLst/>
            </a:prstGeom>
            <a:solidFill>
              <a:srgbClr val="009193"/>
            </a:solidFill>
            <a:ln w="12700" cap="flat" cmpd="sng">
              <a:solidFill>
                <a:srgbClr val="00919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2400" b="1">
                  <a:solidFill>
                    <a:schemeClr val="lt1"/>
                  </a:solidFill>
                  <a:latin typeface="Calibri"/>
                  <a:ea typeface="Calibri"/>
                  <a:cs typeface="Calibri"/>
                  <a:sym typeface="Calibri"/>
                </a:rPr>
                <a:t>家族歴</a:t>
              </a:r>
              <a:endParaRPr/>
            </a:p>
          </p:txBody>
        </p:sp>
        <p:sp>
          <p:nvSpPr>
            <p:cNvPr id="150" name="Google Shape;150;p6"/>
            <p:cNvSpPr/>
            <p:nvPr/>
          </p:nvSpPr>
          <p:spPr>
            <a:xfrm>
              <a:off x="9038895" y="2653445"/>
              <a:ext cx="2879835" cy="678330"/>
            </a:xfrm>
            <a:prstGeom prst="rect">
              <a:avLst/>
            </a:prstGeom>
            <a:solidFill>
              <a:srgbClr val="009193"/>
            </a:solidFill>
            <a:ln w="12700" cap="flat" cmpd="sng">
              <a:solidFill>
                <a:srgbClr val="00919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2400" b="1">
                  <a:solidFill>
                    <a:schemeClr val="lt1"/>
                  </a:solidFill>
                  <a:latin typeface="Calibri"/>
                  <a:ea typeface="Calibri"/>
                  <a:cs typeface="Calibri"/>
                  <a:sym typeface="Calibri"/>
                </a:rPr>
                <a:t>民族性</a:t>
              </a:r>
              <a:endParaRPr/>
            </a:p>
          </p:txBody>
        </p:sp>
        <p:sp>
          <p:nvSpPr>
            <p:cNvPr id="151" name="Google Shape;151;p6"/>
            <p:cNvSpPr/>
            <p:nvPr/>
          </p:nvSpPr>
          <p:spPr>
            <a:xfrm>
              <a:off x="3111061" y="5638381"/>
              <a:ext cx="2879835" cy="673078"/>
            </a:xfrm>
            <a:prstGeom prst="rect">
              <a:avLst/>
            </a:prstGeom>
            <a:solidFill>
              <a:srgbClr val="009193"/>
            </a:solidFill>
            <a:ln w="12700" cap="flat" cmpd="sng">
              <a:solidFill>
                <a:srgbClr val="00919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2400" b="1">
                  <a:solidFill>
                    <a:schemeClr val="lt1"/>
                  </a:solidFill>
                  <a:latin typeface="Calibri"/>
                  <a:ea typeface="Calibri"/>
                  <a:cs typeface="Calibri"/>
                  <a:sym typeface="Calibri"/>
                </a:rPr>
                <a:t>生殖歴</a:t>
              </a:r>
              <a:endParaRPr/>
            </a:p>
          </p:txBody>
        </p:sp>
        <p:sp>
          <p:nvSpPr>
            <p:cNvPr id="152" name="Google Shape;152;p6"/>
            <p:cNvSpPr/>
            <p:nvPr/>
          </p:nvSpPr>
          <p:spPr>
            <a:xfrm>
              <a:off x="147143" y="5638381"/>
              <a:ext cx="2879835" cy="688843"/>
            </a:xfrm>
            <a:prstGeom prst="rect">
              <a:avLst/>
            </a:prstGeom>
            <a:solidFill>
              <a:srgbClr val="009193"/>
            </a:solidFill>
            <a:ln w="12700" cap="flat" cmpd="sng">
              <a:solidFill>
                <a:srgbClr val="00919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2400" b="1">
                  <a:solidFill>
                    <a:schemeClr val="lt1"/>
                  </a:solidFill>
                  <a:latin typeface="Calibri"/>
                  <a:ea typeface="Calibri"/>
                  <a:cs typeface="Calibri"/>
                  <a:sym typeface="Calibri"/>
                </a:rPr>
                <a:t>遺伝性変異</a:t>
              </a:r>
              <a:endParaRPr/>
            </a:p>
          </p:txBody>
        </p:sp>
        <p:sp>
          <p:nvSpPr>
            <p:cNvPr id="153" name="Google Shape;153;p6"/>
            <p:cNvSpPr/>
            <p:nvPr/>
          </p:nvSpPr>
          <p:spPr>
            <a:xfrm>
              <a:off x="6074978" y="5638381"/>
              <a:ext cx="2879835" cy="673079"/>
            </a:xfrm>
            <a:prstGeom prst="rect">
              <a:avLst/>
            </a:prstGeom>
            <a:solidFill>
              <a:srgbClr val="009193"/>
            </a:solidFill>
            <a:ln w="12700" cap="flat" cmpd="sng">
              <a:solidFill>
                <a:srgbClr val="00919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1800" b="1">
                  <a:solidFill>
                    <a:schemeClr val="lt1"/>
                  </a:solidFill>
                  <a:latin typeface="Calibri"/>
                  <a:ea typeface="Calibri"/>
                  <a:cs typeface="Calibri"/>
                  <a:sym typeface="Calibri"/>
                </a:rPr>
                <a:t>ホルモン補充療法</a:t>
              </a:r>
              <a:endParaRPr sz="1800" b="1">
                <a:solidFill>
                  <a:schemeClr val="lt1"/>
                </a:solidFill>
                <a:latin typeface="Calibri"/>
                <a:ea typeface="Calibri"/>
                <a:cs typeface="Calibri"/>
                <a:sym typeface="Calibri"/>
              </a:endParaRPr>
            </a:p>
          </p:txBody>
        </p:sp>
        <p:sp>
          <p:nvSpPr>
            <p:cNvPr id="154" name="Google Shape;154;p6"/>
            <p:cNvSpPr/>
            <p:nvPr/>
          </p:nvSpPr>
          <p:spPr>
            <a:xfrm>
              <a:off x="9038895" y="5638381"/>
              <a:ext cx="2879835" cy="688843"/>
            </a:xfrm>
            <a:prstGeom prst="rect">
              <a:avLst/>
            </a:prstGeom>
            <a:solidFill>
              <a:srgbClr val="009193"/>
            </a:solidFill>
            <a:ln w="12700" cap="flat" cmpd="sng">
              <a:solidFill>
                <a:srgbClr val="00919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2400" b="1">
                  <a:solidFill>
                    <a:schemeClr val="lt1"/>
                  </a:solidFill>
                  <a:latin typeface="Calibri"/>
                  <a:ea typeface="Calibri"/>
                  <a:cs typeface="Calibri"/>
                  <a:sym typeface="Calibri"/>
                </a:rPr>
                <a:t>子宮内膜症</a:t>
              </a:r>
              <a:endParaRPr/>
            </a:p>
          </p:txBody>
        </p:sp>
      </p:grpSp>
    </p:spTree>
    <p:extLst>
      <p:ext uri="{BB962C8B-B14F-4D97-AF65-F5344CB8AC3E}">
        <p14:creationId xmlns:p14="http://schemas.microsoft.com/office/powerpoint/2010/main" val="44575298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a:extLst>
              <a:ext uri="{FF2B5EF4-FFF2-40B4-BE49-F238E27FC236}">
                <a16:creationId xmlns:a16="http://schemas.microsoft.com/office/drawing/2014/main" id="{8382736B-9487-EA45-AE65-5311B95E85FC}"/>
              </a:ext>
            </a:extLst>
          </p:cNvPr>
          <p:cNvSpPr>
            <a:spLocks noGrp="1"/>
          </p:cNvSpPr>
          <p:nvPr>
            <p:ph type="ftr" sz="quarter" idx="11"/>
          </p:nvPr>
        </p:nvSpPr>
        <p:spPr/>
        <p:txBody>
          <a:bodyPr/>
          <a:lstStyle/>
          <a:p>
            <a:r>
              <a:rPr kumimoji="1" lang="ja-JP" altLang="en-US"/>
              <a:t>卵巣がん体験者の会スマイリー</a:t>
            </a:r>
          </a:p>
        </p:txBody>
      </p:sp>
      <p:pic>
        <p:nvPicPr>
          <p:cNvPr id="5" name="図 4">
            <a:extLst>
              <a:ext uri="{FF2B5EF4-FFF2-40B4-BE49-F238E27FC236}">
                <a16:creationId xmlns:a16="http://schemas.microsoft.com/office/drawing/2014/main" id="{6A67027C-62E0-9E4E-8DAE-FF520FF1E790}"/>
              </a:ext>
            </a:extLst>
          </p:cNvPr>
          <p:cNvPicPr>
            <a:picLocks noChangeAspect="1"/>
          </p:cNvPicPr>
          <p:nvPr/>
        </p:nvPicPr>
        <p:blipFill>
          <a:blip r:embed="rId2"/>
          <a:stretch>
            <a:fillRect/>
          </a:stretch>
        </p:blipFill>
        <p:spPr>
          <a:xfrm>
            <a:off x="-408118" y="-255844"/>
            <a:ext cx="9960235" cy="7655169"/>
          </a:xfrm>
          <a:prstGeom prst="rect">
            <a:avLst/>
          </a:prstGeom>
        </p:spPr>
      </p:pic>
      <p:pic>
        <p:nvPicPr>
          <p:cNvPr id="7" name="図 6">
            <a:extLst>
              <a:ext uri="{FF2B5EF4-FFF2-40B4-BE49-F238E27FC236}">
                <a16:creationId xmlns:a16="http://schemas.microsoft.com/office/drawing/2014/main" id="{C98BC127-5ED1-1547-82FF-A3D8AA1E6046}"/>
              </a:ext>
            </a:extLst>
          </p:cNvPr>
          <p:cNvPicPr>
            <a:picLocks noChangeAspect="1"/>
          </p:cNvPicPr>
          <p:nvPr/>
        </p:nvPicPr>
        <p:blipFill rotWithShape="1">
          <a:blip r:embed="rId3"/>
          <a:srcRect r="7035" b="26413"/>
          <a:stretch/>
        </p:blipFill>
        <p:spPr>
          <a:xfrm>
            <a:off x="4116801" y="3692782"/>
            <a:ext cx="4339398" cy="3434849"/>
          </a:xfrm>
          <a:prstGeom prst="rect">
            <a:avLst/>
          </a:prstGeom>
        </p:spPr>
      </p:pic>
      <p:sp>
        <p:nvSpPr>
          <p:cNvPr id="12" name="正方形/長方形 11">
            <a:extLst>
              <a:ext uri="{FF2B5EF4-FFF2-40B4-BE49-F238E27FC236}">
                <a16:creationId xmlns:a16="http://schemas.microsoft.com/office/drawing/2014/main" id="{A0AF1C3E-63AF-F147-B494-F7E97DD0192E}"/>
              </a:ext>
            </a:extLst>
          </p:cNvPr>
          <p:cNvSpPr/>
          <p:nvPr/>
        </p:nvSpPr>
        <p:spPr>
          <a:xfrm>
            <a:off x="-175846" y="-122179"/>
            <a:ext cx="9507415" cy="1467513"/>
          </a:xfrm>
          <a:prstGeom prst="rect">
            <a:avLst/>
          </a:prstGeom>
          <a:solidFill>
            <a:srgbClr val="FFFFFF">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3E6E3F8B-EFA5-C74A-AB01-07AB0ABDFFDB}"/>
              </a:ext>
            </a:extLst>
          </p:cNvPr>
          <p:cNvSpPr txBox="1"/>
          <p:nvPr/>
        </p:nvSpPr>
        <p:spPr>
          <a:xfrm>
            <a:off x="0" y="171610"/>
            <a:ext cx="9417963" cy="1015663"/>
          </a:xfrm>
          <a:prstGeom prst="rect">
            <a:avLst/>
          </a:prstGeom>
          <a:noFill/>
        </p:spPr>
        <p:txBody>
          <a:bodyPr wrap="none" rtlCol="0">
            <a:spAutoFit/>
          </a:bodyPr>
          <a:lstStyle/>
          <a:p>
            <a:r>
              <a:rPr kumimoji="1" lang="ja-JP" altLang="en-US" sz="2000"/>
              <a:t>患者さんはがんという病と向き合う中でさまざまな悩みを抱えています。</a:t>
            </a:r>
            <a:endParaRPr kumimoji="1" lang="en-US" altLang="ja-JP" sz="2000" dirty="0"/>
          </a:p>
          <a:p>
            <a:r>
              <a:rPr kumimoji="1" lang="ja-JP" altLang="en-US" sz="2000"/>
              <a:t>エビデンス・ガイドラインと言われても納得できるものではありません。</a:t>
            </a:r>
            <a:endParaRPr kumimoji="1" lang="en-US" altLang="ja-JP" sz="2000" dirty="0"/>
          </a:p>
          <a:p>
            <a:r>
              <a:rPr kumimoji="1" lang="ja-JP" altLang="en-US" sz="2000"/>
              <a:t>患者さんと一緒に悩み、話をしながら歩んでいく伴走者になれればと思います。</a:t>
            </a:r>
          </a:p>
        </p:txBody>
      </p:sp>
      <p:sp>
        <p:nvSpPr>
          <p:cNvPr id="13" name="テキスト ボックス 12">
            <a:extLst>
              <a:ext uri="{FF2B5EF4-FFF2-40B4-BE49-F238E27FC236}">
                <a16:creationId xmlns:a16="http://schemas.microsoft.com/office/drawing/2014/main" id="{F0247EB8-A359-FB44-91EB-6889428228A7}"/>
              </a:ext>
            </a:extLst>
          </p:cNvPr>
          <p:cNvSpPr txBox="1"/>
          <p:nvPr/>
        </p:nvSpPr>
        <p:spPr>
          <a:xfrm>
            <a:off x="315200" y="5798146"/>
            <a:ext cx="4339650" cy="923330"/>
          </a:xfrm>
          <a:prstGeom prst="rect">
            <a:avLst/>
          </a:prstGeom>
          <a:noFill/>
        </p:spPr>
        <p:txBody>
          <a:bodyPr wrap="none" rtlCol="0">
            <a:spAutoFit/>
          </a:bodyPr>
          <a:lstStyle/>
          <a:p>
            <a:r>
              <a:rPr kumimoji="1" lang="ja-JP" altLang="en-US">
                <a:solidFill>
                  <a:schemeClr val="bg1"/>
                </a:solidFill>
              </a:rPr>
              <a:t>お問い合わせ</a:t>
            </a:r>
            <a:endParaRPr kumimoji="1" lang="en-US" altLang="ja-JP" dirty="0">
              <a:solidFill>
                <a:schemeClr val="bg1"/>
              </a:solidFill>
            </a:endParaRPr>
          </a:p>
          <a:p>
            <a:r>
              <a:rPr lang="ja-JP" altLang="en-US">
                <a:solidFill>
                  <a:schemeClr val="bg1"/>
                </a:solidFill>
              </a:rPr>
              <a:t>卵巣がん体験者の会スマイリー片木美穂</a:t>
            </a:r>
            <a:endParaRPr lang="en-US" altLang="ja-JP" dirty="0">
              <a:solidFill>
                <a:schemeClr val="bg1"/>
              </a:solidFill>
            </a:endParaRPr>
          </a:p>
          <a:p>
            <a:r>
              <a:rPr lang="en-US" altLang="ja-JP" dirty="0">
                <a:solidFill>
                  <a:schemeClr val="bg1"/>
                </a:solidFill>
              </a:rPr>
              <a:t>080-5087-4332/</a:t>
            </a:r>
            <a:r>
              <a:rPr lang="en-US" altLang="ja-JP" dirty="0" err="1">
                <a:solidFill>
                  <a:schemeClr val="bg1"/>
                </a:solidFill>
              </a:rPr>
              <a:t>info.smiley@gmail.com</a:t>
            </a:r>
            <a:endParaRPr lang="en-US" altLang="ja-JP" dirty="0">
              <a:solidFill>
                <a:schemeClr val="bg1"/>
              </a:solidFill>
            </a:endParaRPr>
          </a:p>
        </p:txBody>
      </p:sp>
    </p:spTree>
    <p:extLst>
      <p:ext uri="{BB962C8B-B14F-4D97-AF65-F5344CB8AC3E}">
        <p14:creationId xmlns:p14="http://schemas.microsoft.com/office/powerpoint/2010/main" val="41966280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EE1FB85-9583-C949-857F-B9F895693473}"/>
              </a:ext>
            </a:extLst>
          </p:cNvPr>
          <p:cNvSpPr>
            <a:spLocks noGrp="1"/>
          </p:cNvSpPr>
          <p:nvPr>
            <p:ph type="title"/>
          </p:nvPr>
        </p:nvSpPr>
        <p:spPr>
          <a:xfrm>
            <a:off x="314325" y="318828"/>
            <a:ext cx="8642672" cy="1325563"/>
          </a:xfrm>
        </p:spPr>
        <p:txBody>
          <a:bodyPr/>
          <a:lstStyle/>
          <a:p>
            <a:r>
              <a:rPr lang="ja-JP" altLang="en-US"/>
              <a:t>すべての女性に可能性</a:t>
            </a:r>
            <a:endParaRPr kumimoji="1" lang="ja-JP" altLang="en-US"/>
          </a:p>
        </p:txBody>
      </p:sp>
      <p:graphicFrame>
        <p:nvGraphicFramePr>
          <p:cNvPr id="6" name="コンテンツ プレースホルダー 5">
            <a:extLst>
              <a:ext uri="{FF2B5EF4-FFF2-40B4-BE49-F238E27FC236}">
                <a16:creationId xmlns:a16="http://schemas.microsoft.com/office/drawing/2014/main" id="{886C13BE-2A71-6347-9CCD-307600410E15}"/>
              </a:ext>
            </a:extLst>
          </p:cNvPr>
          <p:cNvGraphicFramePr>
            <a:graphicFrameLocks noGrp="1"/>
          </p:cNvGraphicFramePr>
          <p:nvPr>
            <p:ph idx="1"/>
            <p:extLst/>
          </p:nvPr>
        </p:nvGraphicFramePr>
        <p:xfrm>
          <a:off x="628650" y="1886673"/>
          <a:ext cx="7886700" cy="3530279"/>
        </p:xfrm>
        <a:graphic>
          <a:graphicData uri="http://schemas.openxmlformats.org/drawingml/2006/chart">
            <c:chart xmlns:c="http://schemas.openxmlformats.org/drawingml/2006/chart" xmlns:r="http://schemas.openxmlformats.org/officeDocument/2006/relationships" r:id="rId2"/>
          </a:graphicData>
        </a:graphic>
      </p:graphicFrame>
      <p:pic>
        <p:nvPicPr>
          <p:cNvPr id="8" name="図 7">
            <a:extLst>
              <a:ext uri="{FF2B5EF4-FFF2-40B4-BE49-F238E27FC236}">
                <a16:creationId xmlns:a16="http://schemas.microsoft.com/office/drawing/2014/main" id="{35287A87-8E5E-2D46-AFB7-22D9C63F6662}"/>
              </a:ext>
            </a:extLst>
          </p:cNvPr>
          <p:cNvPicPr>
            <a:picLocks noChangeAspect="1"/>
          </p:cNvPicPr>
          <p:nvPr/>
        </p:nvPicPr>
        <p:blipFill>
          <a:blip r:embed="rId3"/>
          <a:stretch>
            <a:fillRect/>
          </a:stretch>
        </p:blipFill>
        <p:spPr>
          <a:xfrm>
            <a:off x="1213975" y="5394285"/>
            <a:ext cx="6692900" cy="838200"/>
          </a:xfrm>
          <a:prstGeom prst="rect">
            <a:avLst/>
          </a:prstGeom>
        </p:spPr>
      </p:pic>
      <p:sp>
        <p:nvSpPr>
          <p:cNvPr id="9" name="テキスト ボックス 8">
            <a:extLst>
              <a:ext uri="{FF2B5EF4-FFF2-40B4-BE49-F238E27FC236}">
                <a16:creationId xmlns:a16="http://schemas.microsoft.com/office/drawing/2014/main" id="{F2E9D395-4E73-A04C-855F-137DE677F6E3}"/>
              </a:ext>
            </a:extLst>
          </p:cNvPr>
          <p:cNvSpPr txBox="1"/>
          <p:nvPr/>
        </p:nvSpPr>
        <p:spPr>
          <a:xfrm>
            <a:off x="127322" y="6232485"/>
            <a:ext cx="9016678" cy="615553"/>
          </a:xfrm>
          <a:prstGeom prst="rect">
            <a:avLst/>
          </a:prstGeom>
          <a:noFill/>
        </p:spPr>
        <p:txBody>
          <a:bodyPr wrap="square" rtlCol="0">
            <a:spAutoFit/>
          </a:bodyPr>
          <a:lstStyle/>
          <a:p>
            <a:r>
              <a:rPr lang="ja-JP" altLang="en-US"/>
              <a:t>出典：</a:t>
            </a:r>
            <a:endParaRPr lang="en-US" altLang="ja-JP" dirty="0"/>
          </a:p>
          <a:p>
            <a:r>
              <a:rPr lang="ja-JP" altLang="en-US" sz="1600"/>
              <a:t>国立がん研究センターがん情報サービス「がん登録・統計」（全国がん登録）</a:t>
            </a:r>
            <a:endParaRPr lang="en-US" altLang="ja-JP" sz="1600" dirty="0"/>
          </a:p>
        </p:txBody>
      </p:sp>
      <p:sp>
        <p:nvSpPr>
          <p:cNvPr id="3" name="フッター プレースホルダー 2">
            <a:extLst>
              <a:ext uri="{FF2B5EF4-FFF2-40B4-BE49-F238E27FC236}">
                <a16:creationId xmlns:a16="http://schemas.microsoft.com/office/drawing/2014/main" id="{C59EA697-6B6A-FE48-8D6D-DF594A18FA19}"/>
              </a:ext>
            </a:extLst>
          </p:cNvPr>
          <p:cNvSpPr>
            <a:spLocks noGrp="1"/>
          </p:cNvSpPr>
          <p:nvPr>
            <p:ph type="ftr" sz="quarter" idx="11"/>
          </p:nvPr>
        </p:nvSpPr>
        <p:spPr/>
        <p:txBody>
          <a:bodyPr/>
          <a:lstStyle/>
          <a:p>
            <a:r>
              <a:rPr kumimoji="1" lang="ja-JP" altLang="en-US"/>
              <a:t>卵巣がん体験者の会スマイリー</a:t>
            </a:r>
          </a:p>
        </p:txBody>
      </p:sp>
    </p:spTree>
    <p:extLst>
      <p:ext uri="{BB962C8B-B14F-4D97-AF65-F5344CB8AC3E}">
        <p14:creationId xmlns:p14="http://schemas.microsoft.com/office/powerpoint/2010/main" val="2208169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11"/>
          <p:cNvSpPr txBox="1">
            <a:spLocks noGrp="1"/>
          </p:cNvSpPr>
          <p:nvPr>
            <p:ph type="title"/>
          </p:nvPr>
        </p:nvSpPr>
        <p:spPr>
          <a:xfrm>
            <a:off x="352541" y="365126"/>
            <a:ext cx="8604172"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6600"/>
              <a:buFont typeface="Calibri"/>
              <a:buNone/>
            </a:pPr>
            <a:r>
              <a:rPr lang="ja-JP"/>
              <a:t>卵巣がんとはどの部位</a:t>
            </a:r>
            <a:endParaRPr/>
          </a:p>
        </p:txBody>
      </p:sp>
      <p:sp>
        <p:nvSpPr>
          <p:cNvPr id="199" name="Google Shape;199;p1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ja-JP"/>
              <a:t>卵巣がん体験者の会スマイリー</a:t>
            </a:r>
            <a:endParaRPr/>
          </a:p>
        </p:txBody>
      </p:sp>
      <p:sp>
        <p:nvSpPr>
          <p:cNvPr id="201" name="Google Shape;201;p11"/>
          <p:cNvSpPr txBox="1"/>
          <p:nvPr/>
        </p:nvSpPr>
        <p:spPr>
          <a:xfrm>
            <a:off x="5728771" y="2126255"/>
            <a:ext cx="3227942" cy="415498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4400">
                <a:solidFill>
                  <a:srgbClr val="009193"/>
                </a:solidFill>
                <a:latin typeface="Calibri"/>
                <a:ea typeface="Calibri"/>
                <a:cs typeface="Calibri"/>
                <a:sym typeface="Calibri"/>
              </a:rPr>
              <a:t>①卵巣</a:t>
            </a:r>
            <a:endParaRPr sz="4400">
              <a:solidFill>
                <a:srgbClr val="009193"/>
              </a:solidFill>
              <a:latin typeface="Calibri"/>
              <a:ea typeface="Calibri"/>
              <a:cs typeface="Calibri"/>
              <a:sym typeface="Calibri"/>
            </a:endParaRPr>
          </a:p>
          <a:p>
            <a:pPr marL="0" marR="0" lvl="0" indent="0" algn="l" rtl="0">
              <a:spcBef>
                <a:spcPts val="0"/>
              </a:spcBef>
              <a:spcAft>
                <a:spcPts val="0"/>
              </a:spcAft>
              <a:buNone/>
            </a:pPr>
            <a:r>
              <a:rPr lang="ja-JP" sz="4400">
                <a:solidFill>
                  <a:srgbClr val="009193"/>
                </a:solidFill>
                <a:latin typeface="Calibri"/>
                <a:ea typeface="Calibri"/>
                <a:cs typeface="Calibri"/>
                <a:sym typeface="Calibri"/>
              </a:rPr>
              <a:t>②卵管</a:t>
            </a:r>
            <a:endParaRPr sz="4400">
              <a:solidFill>
                <a:srgbClr val="009193"/>
              </a:solidFill>
              <a:latin typeface="Calibri"/>
              <a:ea typeface="Calibri"/>
              <a:cs typeface="Calibri"/>
              <a:sym typeface="Calibri"/>
            </a:endParaRPr>
          </a:p>
          <a:p>
            <a:pPr marL="0" marR="0" lvl="0" indent="0" algn="l" rtl="0">
              <a:spcBef>
                <a:spcPts val="0"/>
              </a:spcBef>
              <a:spcAft>
                <a:spcPts val="0"/>
              </a:spcAft>
              <a:buNone/>
            </a:pPr>
            <a:r>
              <a:rPr lang="ja-JP" sz="4400">
                <a:solidFill>
                  <a:schemeClr val="dk1"/>
                </a:solidFill>
                <a:latin typeface="Calibri"/>
                <a:ea typeface="Calibri"/>
                <a:cs typeface="Calibri"/>
                <a:sym typeface="Calibri"/>
              </a:rPr>
              <a:t>③子宮内膜</a:t>
            </a:r>
            <a:endParaRPr sz="4400">
              <a:solidFill>
                <a:schemeClr val="dk1"/>
              </a:solidFill>
              <a:latin typeface="Calibri"/>
              <a:ea typeface="Calibri"/>
              <a:cs typeface="Calibri"/>
              <a:sym typeface="Calibri"/>
            </a:endParaRPr>
          </a:p>
          <a:p>
            <a:pPr marL="0" marR="0" lvl="0" indent="0" algn="l" rtl="0">
              <a:spcBef>
                <a:spcPts val="0"/>
              </a:spcBef>
              <a:spcAft>
                <a:spcPts val="0"/>
              </a:spcAft>
              <a:buNone/>
            </a:pPr>
            <a:r>
              <a:rPr lang="ja-JP" sz="4400">
                <a:solidFill>
                  <a:schemeClr val="dk1"/>
                </a:solidFill>
                <a:latin typeface="Calibri"/>
                <a:ea typeface="Calibri"/>
                <a:cs typeface="Calibri"/>
                <a:sym typeface="Calibri"/>
              </a:rPr>
              <a:t>④子宮体部</a:t>
            </a:r>
            <a:endParaRPr sz="4400">
              <a:solidFill>
                <a:schemeClr val="dk1"/>
              </a:solidFill>
              <a:latin typeface="Calibri"/>
              <a:ea typeface="Calibri"/>
              <a:cs typeface="Calibri"/>
              <a:sym typeface="Calibri"/>
            </a:endParaRPr>
          </a:p>
          <a:p>
            <a:pPr marL="0" marR="0" lvl="0" indent="0" algn="l" rtl="0">
              <a:spcBef>
                <a:spcPts val="0"/>
              </a:spcBef>
              <a:spcAft>
                <a:spcPts val="0"/>
              </a:spcAft>
              <a:buNone/>
            </a:pPr>
            <a:r>
              <a:rPr lang="ja-JP" sz="4400">
                <a:solidFill>
                  <a:schemeClr val="dk1"/>
                </a:solidFill>
                <a:latin typeface="Calibri"/>
                <a:ea typeface="Calibri"/>
                <a:cs typeface="Calibri"/>
                <a:sym typeface="Calibri"/>
              </a:rPr>
              <a:t>⑤子宮頸部</a:t>
            </a:r>
            <a:endParaRPr sz="4400">
              <a:solidFill>
                <a:schemeClr val="dk1"/>
              </a:solidFill>
              <a:latin typeface="Calibri"/>
              <a:ea typeface="Calibri"/>
              <a:cs typeface="Calibri"/>
              <a:sym typeface="Calibri"/>
            </a:endParaRPr>
          </a:p>
          <a:p>
            <a:pPr marL="0" marR="0" lvl="0" indent="0" algn="l" rtl="0">
              <a:spcBef>
                <a:spcPts val="0"/>
              </a:spcBef>
              <a:spcAft>
                <a:spcPts val="0"/>
              </a:spcAft>
              <a:buNone/>
            </a:pPr>
            <a:r>
              <a:rPr lang="ja-JP" sz="4400">
                <a:solidFill>
                  <a:schemeClr val="dk1"/>
                </a:solidFill>
                <a:latin typeface="Calibri"/>
                <a:ea typeface="Calibri"/>
                <a:cs typeface="Calibri"/>
                <a:sym typeface="Calibri"/>
              </a:rPr>
              <a:t>⑥膣</a:t>
            </a:r>
            <a:endParaRPr/>
          </a:p>
        </p:txBody>
      </p:sp>
      <p:pic>
        <p:nvPicPr>
          <p:cNvPr id="202" name="Google Shape;202;p11"/>
          <p:cNvPicPr preferRelativeResize="0"/>
          <p:nvPr/>
        </p:nvPicPr>
        <p:blipFill rotWithShape="1">
          <a:blip r:embed="rId3">
            <a:alphaModFix/>
          </a:blip>
          <a:srcRect b="20933"/>
          <a:stretch/>
        </p:blipFill>
        <p:spPr>
          <a:xfrm>
            <a:off x="143219" y="2335576"/>
            <a:ext cx="5498044" cy="3518430"/>
          </a:xfrm>
          <a:prstGeom prst="rect">
            <a:avLst/>
          </a:prstGeom>
          <a:noFill/>
          <a:ln>
            <a:noFill/>
          </a:ln>
        </p:spPr>
      </p:pic>
    </p:spTree>
    <p:extLst>
      <p:ext uri="{BB962C8B-B14F-4D97-AF65-F5344CB8AC3E}">
        <p14:creationId xmlns:p14="http://schemas.microsoft.com/office/powerpoint/2010/main" val="1590619748"/>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2973</TotalTime>
  <Words>3281</Words>
  <Application>Microsoft Macintosh PowerPoint</Application>
  <PresentationFormat>画面に合わせる (4:3)</PresentationFormat>
  <Paragraphs>450</Paragraphs>
  <Slides>70</Slides>
  <Notes>7</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70</vt:i4>
      </vt:variant>
    </vt:vector>
  </HeadingPairs>
  <TitlesOfParts>
    <vt:vector size="75" baseType="lpstr">
      <vt:lpstr>メイリオ</vt:lpstr>
      <vt:lpstr>游ゴシック</vt:lpstr>
      <vt:lpstr>Arial</vt:lpstr>
      <vt:lpstr>Calibri</vt:lpstr>
      <vt:lpstr>Office テーマ</vt:lpstr>
      <vt:lpstr>患者の思いと 　　　「人生会議」</vt:lpstr>
      <vt:lpstr>目次</vt:lpstr>
      <vt:lpstr>卵巣がんとは about ovarian cancer</vt:lpstr>
      <vt:lpstr>卵巣がんとは</vt:lpstr>
      <vt:lpstr>卵巣がんとは</vt:lpstr>
      <vt:lpstr>PowerPoint プレゼンテーション</vt:lpstr>
      <vt:lpstr>卵巣がんのリスク</vt:lpstr>
      <vt:lpstr>すべての女性に可能性</vt:lpstr>
      <vt:lpstr>卵巣がんとはどの部位</vt:lpstr>
      <vt:lpstr>卵巣がんとはどの部位</vt:lpstr>
      <vt:lpstr>卵巣がん</vt:lpstr>
      <vt:lpstr>卵巣がんの治療</vt:lpstr>
      <vt:lpstr>私のこと about me</vt:lpstr>
      <vt:lpstr>2003年2月</vt:lpstr>
      <vt:lpstr>2003年9月</vt:lpstr>
      <vt:lpstr>2004年4月</vt:lpstr>
      <vt:lpstr>2004年4月22日</vt:lpstr>
      <vt:lpstr>2004年5月3日</vt:lpstr>
      <vt:lpstr>抗がん剤治療</vt:lpstr>
      <vt:lpstr>患者会活動 support group</vt:lpstr>
      <vt:lpstr>2006年4月</vt:lpstr>
      <vt:lpstr>抗がん剤治療の問題</vt:lpstr>
      <vt:lpstr>再発卵巣がん治療2006年</vt:lpstr>
      <vt:lpstr>友人の決意</vt:lpstr>
      <vt:lpstr>2006年9月1日</vt:lpstr>
      <vt:lpstr>2006年9月15日</vt:lpstr>
      <vt:lpstr>患者さんからの声</vt:lpstr>
      <vt:lpstr>勝俣範之先生</vt:lpstr>
      <vt:lpstr>私の脳内・・・</vt:lpstr>
      <vt:lpstr>実際はこうだった</vt:lpstr>
      <vt:lpstr>患者会崩壊！</vt:lpstr>
      <vt:lpstr>Re Start!そして反省</vt:lpstr>
      <vt:lpstr>抗がん剤の承認問題</vt:lpstr>
      <vt:lpstr>さらに！</vt:lpstr>
      <vt:lpstr>治療薬が増えてよかった？</vt:lpstr>
      <vt:lpstr>そうではなかったかも</vt:lpstr>
      <vt:lpstr>私の間違い</vt:lpstr>
      <vt:lpstr>スマイリーの相談件数 2021.08月末までで7853件</vt:lpstr>
      <vt:lpstr>8月末までで665件</vt:lpstr>
      <vt:lpstr>相談で多いもの</vt:lpstr>
      <vt:lpstr>世界卵巣がんデー</vt:lpstr>
      <vt:lpstr>世界卵巣がん連合</vt:lpstr>
      <vt:lpstr>Every Woman Study</vt:lpstr>
      <vt:lpstr>世界卵巣がん憲章</vt:lpstr>
      <vt:lpstr>指摘される日本の課題</vt:lpstr>
      <vt:lpstr>卵巣がん治療に関する意思決定調査2014</vt:lpstr>
      <vt:lpstr>つまり</vt:lpstr>
      <vt:lpstr>つまり</vt:lpstr>
      <vt:lpstr>卵巣がん治療に関する意思決定</vt:lpstr>
      <vt:lpstr>患者の意思決定と 医療の不確実性</vt:lpstr>
      <vt:lpstr>患者の意思決定と 医療の不確実性</vt:lpstr>
      <vt:lpstr>実際の相談</vt:lpstr>
      <vt:lpstr>相談者の多くが</vt:lpstr>
      <vt:lpstr>治療の目的・目標</vt:lpstr>
      <vt:lpstr>医師の言葉の呪い</vt:lpstr>
      <vt:lpstr>医師の言葉の呪い</vt:lpstr>
      <vt:lpstr>人生会議 Advance Care Planning</vt:lpstr>
      <vt:lpstr>厚労省作成ポスター</vt:lpstr>
      <vt:lpstr>人生会議とは</vt:lpstr>
      <vt:lpstr>人生会議とは</vt:lpstr>
      <vt:lpstr>人生会議とは</vt:lpstr>
      <vt:lpstr>人生会議とは</vt:lpstr>
      <vt:lpstr>人生会議とは</vt:lpstr>
      <vt:lpstr>何が問題だったか</vt:lpstr>
      <vt:lpstr>何が問題だったか</vt:lpstr>
      <vt:lpstr>もちろん</vt:lpstr>
      <vt:lpstr>マスコミの報道</vt:lpstr>
      <vt:lpstr>その後</vt:lpstr>
      <vt:lpstr>人生会議の課題</vt:lpstr>
      <vt:lpstr>PowerPoint プレゼンテーション</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目の前のいのちのためにできること 卵巣がん患者の挑戦</dc:title>
  <dc:creator>片木美穂</dc:creator>
  <cp:lastModifiedBy>片木美穂</cp:lastModifiedBy>
  <cp:revision>81</cp:revision>
  <dcterms:created xsi:type="dcterms:W3CDTF">2020-10-21T11:32:39Z</dcterms:created>
  <dcterms:modified xsi:type="dcterms:W3CDTF">2021-09-15T13:20:12Z</dcterms:modified>
</cp:coreProperties>
</file>