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7.xml" ContentType="application/vnd.openxmlformats-officedocument.drawingml.chart+xml"/>
  <Override PartName="/ppt/notesSlides/notesSlide55.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theme/themeOverride2.xml" ContentType="application/vnd.openxmlformats-officedocument.themeOverride+xml"/>
  <Override PartName="/ppt/drawings/drawing4.xml" ContentType="application/vnd.openxmlformats-officedocument.drawingml.chartshapes+xml"/>
  <Override PartName="/ppt/notesSlides/notesSlide56.xml" ContentType="application/vnd.openxmlformats-officedocument.presentationml.notesSlide+xml"/>
  <Override PartName="/ppt/charts/chart10.xml" ContentType="application/vnd.openxmlformats-officedocument.drawingml.chart+xml"/>
  <Override PartName="/ppt/drawings/drawing5.xml" ContentType="application/vnd.openxmlformats-officedocument.drawingml.chartshapes+xml"/>
  <Override PartName="/ppt/notesSlides/notesSlide5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1.xml" ContentType="application/vnd.openxmlformats-officedocument.drawingml.chart+xml"/>
  <Override PartName="/ppt/notesSlides/notesSlide61.xml" ContentType="application/vnd.openxmlformats-officedocument.presentationml.notesSlide+xml"/>
  <Override PartName="/ppt/charts/chart12.xml" ContentType="application/vnd.openxmlformats-officedocument.drawingml.chart+xml"/>
  <Override PartName="/ppt/drawings/drawing6.xml" ContentType="application/vnd.openxmlformats-officedocument.drawingml.chartshapes+xml"/>
  <Override PartName="/ppt/notesSlides/notesSlide6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3.xml" ContentType="application/vnd.openxmlformats-officedocument.drawingml.chart+xml"/>
  <Override PartName="/ppt/notesSlides/notesSlide63.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Lst>
  <p:notesMasterIdLst>
    <p:notesMasterId r:id="rId134"/>
  </p:notesMasterIdLst>
  <p:sldIdLst>
    <p:sldId id="878" r:id="rId4"/>
    <p:sldId id="620" r:id="rId5"/>
    <p:sldId id="261" r:id="rId6"/>
    <p:sldId id="259" r:id="rId7"/>
    <p:sldId id="632" r:id="rId8"/>
    <p:sldId id="257" r:id="rId9"/>
    <p:sldId id="797" r:id="rId10"/>
    <p:sldId id="634" r:id="rId11"/>
    <p:sldId id="723" r:id="rId12"/>
    <p:sldId id="865" r:id="rId13"/>
    <p:sldId id="866" r:id="rId14"/>
    <p:sldId id="867" r:id="rId15"/>
    <p:sldId id="869" r:id="rId16"/>
    <p:sldId id="860" r:id="rId17"/>
    <p:sldId id="863" r:id="rId18"/>
    <p:sldId id="726" r:id="rId19"/>
    <p:sldId id="861" r:id="rId20"/>
    <p:sldId id="862" r:id="rId21"/>
    <p:sldId id="872" r:id="rId22"/>
    <p:sldId id="870" r:id="rId23"/>
    <p:sldId id="871" r:id="rId24"/>
    <p:sldId id="873" r:id="rId25"/>
    <p:sldId id="789" r:id="rId26"/>
    <p:sldId id="719" r:id="rId27"/>
    <p:sldId id="856" r:id="rId28"/>
    <p:sldId id="857" r:id="rId29"/>
    <p:sldId id="858" r:id="rId30"/>
    <p:sldId id="446" r:id="rId31"/>
    <p:sldId id="447" r:id="rId32"/>
    <p:sldId id="270" r:id="rId33"/>
    <p:sldId id="744" r:id="rId34"/>
    <p:sldId id="745" r:id="rId35"/>
    <p:sldId id="746" r:id="rId36"/>
    <p:sldId id="747" r:id="rId37"/>
    <p:sldId id="274" r:id="rId38"/>
    <p:sldId id="790" r:id="rId39"/>
    <p:sldId id="791" r:id="rId40"/>
    <p:sldId id="792" r:id="rId41"/>
    <p:sldId id="794" r:id="rId42"/>
    <p:sldId id="749" r:id="rId43"/>
    <p:sldId id="750" r:id="rId44"/>
    <p:sldId id="337" r:id="rId45"/>
    <p:sldId id="279" r:id="rId46"/>
    <p:sldId id="418" r:id="rId47"/>
    <p:sldId id="419" r:id="rId48"/>
    <p:sldId id="420" r:id="rId49"/>
    <p:sldId id="421" r:id="rId50"/>
    <p:sldId id="422" r:id="rId51"/>
    <p:sldId id="423" r:id="rId52"/>
    <p:sldId id="424" r:id="rId53"/>
    <p:sldId id="425" r:id="rId54"/>
    <p:sldId id="426" r:id="rId55"/>
    <p:sldId id="427" r:id="rId56"/>
    <p:sldId id="428" r:id="rId57"/>
    <p:sldId id="429" r:id="rId58"/>
    <p:sldId id="430" r:id="rId59"/>
    <p:sldId id="431" r:id="rId60"/>
    <p:sldId id="751" r:id="rId61"/>
    <p:sldId id="752" r:id="rId62"/>
    <p:sldId id="753" r:id="rId63"/>
    <p:sldId id="754" r:id="rId64"/>
    <p:sldId id="755" r:id="rId65"/>
    <p:sldId id="756" r:id="rId66"/>
    <p:sldId id="757" r:id="rId67"/>
    <p:sldId id="758" r:id="rId68"/>
    <p:sldId id="432" r:id="rId69"/>
    <p:sldId id="433" r:id="rId70"/>
    <p:sldId id="434" r:id="rId71"/>
    <p:sldId id="808" r:id="rId72"/>
    <p:sldId id="436" r:id="rId73"/>
    <p:sldId id="437" r:id="rId74"/>
    <p:sldId id="438" r:id="rId75"/>
    <p:sldId id="439" r:id="rId76"/>
    <p:sldId id="440" r:id="rId77"/>
    <p:sldId id="288" r:id="rId78"/>
    <p:sldId id="289" r:id="rId79"/>
    <p:sldId id="832" r:id="rId80"/>
    <p:sldId id="291" r:id="rId81"/>
    <p:sldId id="292" r:id="rId82"/>
    <p:sldId id="293" r:id="rId83"/>
    <p:sldId id="294" r:id="rId84"/>
    <p:sldId id="360" r:id="rId85"/>
    <p:sldId id="361" r:id="rId86"/>
    <p:sldId id="362" r:id="rId87"/>
    <p:sldId id="363" r:id="rId88"/>
    <p:sldId id="364" r:id="rId89"/>
    <p:sldId id="365" r:id="rId90"/>
    <p:sldId id="366" r:id="rId91"/>
    <p:sldId id="367" r:id="rId92"/>
    <p:sldId id="368" r:id="rId93"/>
    <p:sldId id="369" r:id="rId94"/>
    <p:sldId id="460" r:id="rId95"/>
    <p:sldId id="471" r:id="rId96"/>
    <p:sldId id="295" r:id="rId97"/>
    <p:sldId id="296" r:id="rId98"/>
    <p:sldId id="297" r:id="rId99"/>
    <p:sldId id="298" r:id="rId100"/>
    <p:sldId id="531" r:id="rId101"/>
    <p:sldId id="300" r:id="rId102"/>
    <p:sldId id="875" r:id="rId103"/>
    <p:sldId id="302" r:id="rId104"/>
    <p:sldId id="303" r:id="rId105"/>
    <p:sldId id="304" r:id="rId106"/>
    <p:sldId id="305" r:id="rId107"/>
    <p:sldId id="547" r:id="rId108"/>
    <p:sldId id="759" r:id="rId109"/>
    <p:sldId id="306" r:id="rId110"/>
    <p:sldId id="763" r:id="rId111"/>
    <p:sldId id="687" r:id="rId112"/>
    <p:sldId id="689" r:id="rId113"/>
    <p:sldId id="688" r:id="rId114"/>
    <p:sldId id="721" r:id="rId115"/>
    <p:sldId id="662" r:id="rId116"/>
    <p:sldId id="663" r:id="rId117"/>
    <p:sldId id="772" r:id="rId118"/>
    <p:sldId id="669" r:id="rId119"/>
    <p:sldId id="809" r:id="rId120"/>
    <p:sldId id="690" r:id="rId121"/>
    <p:sldId id="727" r:id="rId122"/>
    <p:sldId id="728" r:id="rId123"/>
    <p:sldId id="730" r:id="rId124"/>
    <p:sldId id="378" r:id="rId125"/>
    <p:sldId id="386" r:id="rId126"/>
    <p:sldId id="385" r:id="rId127"/>
    <p:sldId id="387" r:id="rId128"/>
    <p:sldId id="850" r:id="rId129"/>
    <p:sldId id="876" r:id="rId130"/>
    <p:sldId id="853" r:id="rId131"/>
    <p:sldId id="393" r:id="rId132"/>
    <p:sldId id="844" r:id="rId13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FF9900"/>
    <a:srgbClr val="FFFFCC"/>
    <a:srgbClr val="FF00FF"/>
    <a:srgbClr val="FFCCFF"/>
    <a:srgbClr val="008000"/>
    <a:srgbClr val="CCECFF"/>
    <a:srgbClr val="CCFFCC"/>
    <a:srgbClr val="FFFFFF"/>
    <a:srgbClr val="88F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06" autoAdjust="0"/>
  </p:normalViewPr>
  <p:slideViewPr>
    <p:cSldViewPr>
      <p:cViewPr varScale="1">
        <p:scale>
          <a:sx n="99" d="100"/>
          <a:sy n="99" d="100"/>
        </p:scale>
        <p:origin x="1512" y="78"/>
      </p:cViewPr>
      <p:guideLst>
        <p:guide orient="horz" pos="2160"/>
        <p:guide pos="2880"/>
      </p:guideLst>
    </p:cSldViewPr>
  </p:slideViewPr>
  <p:outlineViewPr>
    <p:cViewPr>
      <p:scale>
        <a:sx n="33" d="100"/>
        <a:sy n="33" d="100"/>
      </p:scale>
      <p:origin x="0" y="-24720"/>
    </p:cViewPr>
  </p:outlineViewPr>
  <p:notesTextViewPr>
    <p:cViewPr>
      <p:scale>
        <a:sx n="3" d="2"/>
        <a:sy n="3" d="2"/>
      </p:scale>
      <p:origin x="0" y="0"/>
    </p:cViewPr>
  </p:notesTextViewPr>
  <p:sorterViewPr>
    <p:cViewPr varScale="1">
      <p:scale>
        <a:sx n="1" d="1"/>
        <a:sy n="1" d="1"/>
      </p:scale>
      <p:origin x="0" y="-257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13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6.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8.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身体抑制有無　部署比率</a:t>
            </a:r>
          </a:p>
        </c:rich>
      </c:tx>
      <c:overlay val="0"/>
    </c:title>
    <c:autoTitleDeleted val="0"/>
    <c:plotArea>
      <c:layout>
        <c:manualLayout>
          <c:layoutTarget val="inner"/>
          <c:xMode val="edge"/>
          <c:yMode val="edge"/>
          <c:x val="0.21207844302481058"/>
          <c:y val="0.14422251439343456"/>
          <c:w val="0.7659089783588372"/>
          <c:h val="0.63810793124771115"/>
        </c:manualLayout>
      </c:layout>
      <c:barChart>
        <c:barDir val="col"/>
        <c:grouping val="percentStacked"/>
        <c:varyColors val="0"/>
        <c:ser>
          <c:idx val="0"/>
          <c:order val="0"/>
          <c:tx>
            <c:strRef>
              <c:f>Sheet1!$B$1</c:f>
              <c:strCache>
                <c:ptCount val="1"/>
                <c:pt idx="0">
                  <c:v>抑制実施皆無</c:v>
                </c:pt>
              </c:strCache>
            </c:strRef>
          </c:tx>
          <c:spPr>
            <a:solidFill>
              <a:schemeClr val="accent6"/>
            </a:solidFill>
            <a:effectLst/>
            <a:scene3d>
              <a:camera prst="orthographicFront"/>
              <a:lightRig rig="threePt" dir="t"/>
            </a:scene3d>
            <a:sp3d>
              <a:bevelT/>
            </a:sp3d>
          </c:spPr>
          <c:invertIfNegative val="0"/>
          <c:cat>
            <c:strRef>
              <c:f>Sheet1!$A$2:$A$3</c:f>
              <c:strCache>
                <c:ptCount val="2"/>
                <c:pt idx="0">
                  <c:v>4-9月</c:v>
                </c:pt>
                <c:pt idx="1">
                  <c:v>3月</c:v>
                </c:pt>
              </c:strCache>
            </c:strRef>
          </c:cat>
          <c:val>
            <c:numRef>
              <c:f>Sheet1!$B$2:$B$3</c:f>
              <c:numCache>
                <c:formatCode>General</c:formatCode>
                <c:ptCount val="2"/>
                <c:pt idx="0">
                  <c:v>19</c:v>
                </c:pt>
                <c:pt idx="1">
                  <c:v>26</c:v>
                </c:pt>
              </c:numCache>
            </c:numRef>
          </c:val>
          <c:extLst>
            <c:ext xmlns:c16="http://schemas.microsoft.com/office/drawing/2014/chart" uri="{C3380CC4-5D6E-409C-BE32-E72D297353CC}">
              <c16:uniqueId val="{00000000-CC68-484E-BD69-8A04245787E9}"/>
            </c:ext>
          </c:extLst>
        </c:ser>
        <c:ser>
          <c:idx val="1"/>
          <c:order val="1"/>
          <c:tx>
            <c:strRef>
              <c:f>Sheet1!$C$1</c:f>
              <c:strCache>
                <c:ptCount val="1"/>
                <c:pt idx="0">
                  <c:v>抑制実施１回以上</c:v>
                </c:pt>
              </c:strCache>
            </c:strRef>
          </c:tx>
          <c:spPr>
            <a:solidFill>
              <a:schemeClr val="accent6">
                <a:lumMod val="40000"/>
                <a:lumOff val="60000"/>
              </a:schemeClr>
            </a:solidFill>
            <a:scene3d>
              <a:camera prst="orthographicFront"/>
              <a:lightRig rig="threePt" dir="t"/>
            </a:scene3d>
            <a:sp3d>
              <a:bevelT/>
            </a:sp3d>
          </c:spPr>
          <c:invertIfNegative val="0"/>
          <c:cat>
            <c:strRef>
              <c:f>Sheet1!$A$2:$A$3</c:f>
              <c:strCache>
                <c:ptCount val="2"/>
                <c:pt idx="0">
                  <c:v>4-9月</c:v>
                </c:pt>
                <c:pt idx="1">
                  <c:v>3月</c:v>
                </c:pt>
              </c:strCache>
            </c:strRef>
          </c:cat>
          <c:val>
            <c:numRef>
              <c:f>Sheet1!$C$2:$C$3</c:f>
              <c:numCache>
                <c:formatCode>General</c:formatCode>
                <c:ptCount val="2"/>
                <c:pt idx="0">
                  <c:v>9</c:v>
                </c:pt>
                <c:pt idx="1">
                  <c:v>2</c:v>
                </c:pt>
              </c:numCache>
            </c:numRef>
          </c:val>
          <c:extLst>
            <c:ext xmlns:c16="http://schemas.microsoft.com/office/drawing/2014/chart" uri="{C3380CC4-5D6E-409C-BE32-E72D297353CC}">
              <c16:uniqueId val="{00000001-CC68-484E-BD69-8A04245787E9}"/>
            </c:ext>
          </c:extLst>
        </c:ser>
        <c:dLbls>
          <c:showLegendKey val="0"/>
          <c:showVal val="0"/>
          <c:showCatName val="0"/>
          <c:showSerName val="0"/>
          <c:showPercent val="0"/>
          <c:showBubbleSize val="0"/>
        </c:dLbls>
        <c:gapWidth val="150"/>
        <c:overlap val="100"/>
        <c:axId val="251353216"/>
        <c:axId val="251350080"/>
      </c:barChart>
      <c:catAx>
        <c:axId val="251353216"/>
        <c:scaling>
          <c:orientation val="minMax"/>
        </c:scaling>
        <c:delete val="0"/>
        <c:axPos val="b"/>
        <c:numFmt formatCode="General" sourceLinked="0"/>
        <c:majorTickMark val="out"/>
        <c:minorTickMark val="none"/>
        <c:tickLblPos val="nextTo"/>
        <c:crossAx val="251350080"/>
        <c:crosses val="autoZero"/>
        <c:auto val="1"/>
        <c:lblAlgn val="ctr"/>
        <c:lblOffset val="100"/>
        <c:noMultiLvlLbl val="0"/>
      </c:catAx>
      <c:valAx>
        <c:axId val="251350080"/>
        <c:scaling>
          <c:orientation val="minMax"/>
        </c:scaling>
        <c:delete val="0"/>
        <c:axPos val="l"/>
        <c:majorGridlines/>
        <c:numFmt formatCode="0%" sourceLinked="1"/>
        <c:majorTickMark val="out"/>
        <c:minorTickMark val="none"/>
        <c:tickLblPos val="nextTo"/>
        <c:crossAx val="251353216"/>
        <c:crosses val="autoZero"/>
        <c:crossBetween val="between"/>
      </c:valAx>
    </c:plotArea>
    <c:legend>
      <c:legendPos val="b"/>
      <c:overlay val="0"/>
    </c:legend>
    <c:plotVisOnly val="1"/>
    <c:dispBlanksAs val="gap"/>
    <c:showDLblsOverMax val="0"/>
  </c:chart>
  <c:txPr>
    <a:bodyPr/>
    <a:lstStyle/>
    <a:p>
      <a:pPr>
        <a:defRPr sz="1800"/>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378681831437736E-2"/>
          <c:y val="3.3695392895793444E-2"/>
          <c:w val="0.84361062506075635"/>
          <c:h val="0.80345032984323062"/>
        </c:manualLayout>
      </c:layout>
      <c:barChart>
        <c:barDir val="col"/>
        <c:grouping val="clustered"/>
        <c:varyColors val="0"/>
        <c:ser>
          <c:idx val="0"/>
          <c:order val="0"/>
          <c:tx>
            <c:strRef>
              <c:f>Sheet1!$J$1</c:f>
              <c:strCache>
                <c:ptCount val="1"/>
                <c:pt idx="0">
                  <c:v>H26年度</c:v>
                </c:pt>
              </c:strCache>
            </c:strRef>
          </c:tx>
          <c:spPr>
            <a:gradFill flip="none" rotWithShape="1">
              <a:gsLst>
                <a:gs pos="33000">
                  <a:srgbClr val="181CC7">
                    <a:alpha val="95000"/>
                    <a:lumMod val="85000"/>
                    <a:lumOff val="15000"/>
                  </a:srgbClr>
                </a:gs>
                <a:gs pos="72000">
                  <a:srgbClr val="7005D4"/>
                </a:gs>
                <a:gs pos="100000">
                  <a:srgbClr val="8C3D91"/>
                </a:gs>
              </a:gsLst>
              <a:lin ang="5400000" scaled="0"/>
              <a:tileRect r="-100000" b="-100000"/>
            </a:gradFill>
            <a:scene3d>
              <a:camera prst="orthographicFront"/>
              <a:lightRig rig="threePt" dir="t"/>
            </a:scene3d>
            <a:sp3d>
              <a:bevelT w="139700" h="139700"/>
            </a:sp3d>
          </c:spPr>
          <c:invertIfNegative val="0"/>
          <c:cat>
            <c:strRef>
              <c:f>Sheet1!$I$2:$I$5</c:f>
              <c:strCache>
                <c:ptCount val="4"/>
                <c:pt idx="0">
                  <c:v>いつも</c:v>
                </c:pt>
                <c:pt idx="1">
                  <c:v>よく</c:v>
                </c:pt>
                <c:pt idx="2">
                  <c:v>たまに</c:v>
                </c:pt>
                <c:pt idx="3">
                  <c:v>そうではない</c:v>
                </c:pt>
              </c:strCache>
            </c:strRef>
          </c:cat>
          <c:val>
            <c:numRef>
              <c:f>Sheet1!$J$2:$J$5</c:f>
              <c:numCache>
                <c:formatCode>General</c:formatCode>
                <c:ptCount val="4"/>
                <c:pt idx="0">
                  <c:v>387</c:v>
                </c:pt>
                <c:pt idx="1">
                  <c:v>147</c:v>
                </c:pt>
                <c:pt idx="2">
                  <c:v>20</c:v>
                </c:pt>
                <c:pt idx="3">
                  <c:v>4</c:v>
                </c:pt>
              </c:numCache>
            </c:numRef>
          </c:val>
          <c:extLst>
            <c:ext xmlns:c16="http://schemas.microsoft.com/office/drawing/2014/chart" uri="{C3380CC4-5D6E-409C-BE32-E72D297353CC}">
              <c16:uniqueId val="{00000000-CDD1-4920-8C68-674ABFB2FF6C}"/>
            </c:ext>
          </c:extLst>
        </c:ser>
        <c:ser>
          <c:idx val="1"/>
          <c:order val="1"/>
          <c:tx>
            <c:strRef>
              <c:f>Sheet1!$K$1</c:f>
              <c:strCache>
                <c:ptCount val="1"/>
                <c:pt idx="0">
                  <c:v>H28年度</c:v>
                </c:pt>
              </c:strCache>
            </c:strRef>
          </c:tx>
          <c:spPr>
            <a:solidFill>
              <a:srgbClr val="FF66FF"/>
            </a:solidFill>
            <a:ln>
              <a:solidFill>
                <a:srgbClr val="FF3399"/>
              </a:solidFill>
            </a:ln>
            <a:scene3d>
              <a:camera prst="orthographicFront"/>
              <a:lightRig rig="balanced" dir="t">
                <a:rot lat="0" lon="0" rev="8700000"/>
              </a:lightRig>
            </a:scene3d>
            <a:sp3d>
              <a:bevelT w="190500" h="38100"/>
            </a:sp3d>
          </c:spPr>
          <c:invertIfNegative val="0"/>
          <c:dPt>
            <c:idx val="0"/>
            <c:invertIfNegative val="0"/>
            <c:bubble3D val="0"/>
            <c:extLst>
              <c:ext xmlns:c16="http://schemas.microsoft.com/office/drawing/2014/chart" uri="{C3380CC4-5D6E-409C-BE32-E72D297353CC}">
                <c16:uniqueId val="{00000001-CDD1-4920-8C68-674ABFB2FF6C}"/>
              </c:ext>
            </c:extLst>
          </c:dPt>
          <c:dPt>
            <c:idx val="1"/>
            <c:invertIfNegative val="0"/>
            <c:bubble3D val="0"/>
            <c:spPr>
              <a:solidFill>
                <a:srgbClr val="FF66FF">
                  <a:alpha val="97000"/>
                </a:srgbClr>
              </a:solidFill>
              <a:ln>
                <a:solidFill>
                  <a:srgbClr val="FF3399"/>
                </a:solidFill>
              </a:ln>
              <a:scene3d>
                <a:camera prst="orthographicFront"/>
                <a:lightRig rig="balanced" dir="t">
                  <a:rot lat="0" lon="0" rev="8700000"/>
                </a:lightRig>
              </a:scene3d>
              <a:sp3d>
                <a:bevelT w="190500" h="38100"/>
              </a:sp3d>
            </c:spPr>
            <c:extLst>
              <c:ext xmlns:c16="http://schemas.microsoft.com/office/drawing/2014/chart" uri="{C3380CC4-5D6E-409C-BE32-E72D297353CC}">
                <c16:uniqueId val="{00000003-CDD1-4920-8C68-674ABFB2FF6C}"/>
              </c:ext>
            </c:extLst>
          </c:dPt>
          <c:cat>
            <c:strRef>
              <c:f>Sheet1!$I$2:$I$5</c:f>
              <c:strCache>
                <c:ptCount val="4"/>
                <c:pt idx="0">
                  <c:v>いつも</c:v>
                </c:pt>
                <c:pt idx="1">
                  <c:v>よく</c:v>
                </c:pt>
                <c:pt idx="2">
                  <c:v>たまに</c:v>
                </c:pt>
                <c:pt idx="3">
                  <c:v>そうではない</c:v>
                </c:pt>
              </c:strCache>
            </c:strRef>
          </c:cat>
          <c:val>
            <c:numRef>
              <c:f>Sheet1!$K$2:$K$5</c:f>
              <c:numCache>
                <c:formatCode>General</c:formatCode>
                <c:ptCount val="4"/>
                <c:pt idx="0">
                  <c:v>413</c:v>
                </c:pt>
                <c:pt idx="1">
                  <c:v>141</c:v>
                </c:pt>
                <c:pt idx="2">
                  <c:v>6</c:v>
                </c:pt>
                <c:pt idx="3">
                  <c:v>4</c:v>
                </c:pt>
              </c:numCache>
            </c:numRef>
          </c:val>
          <c:extLst>
            <c:ext xmlns:c16="http://schemas.microsoft.com/office/drawing/2014/chart" uri="{C3380CC4-5D6E-409C-BE32-E72D297353CC}">
              <c16:uniqueId val="{00000004-CDD1-4920-8C68-674ABFB2FF6C}"/>
            </c:ext>
          </c:extLst>
        </c:ser>
        <c:dLbls>
          <c:showLegendKey val="0"/>
          <c:showVal val="0"/>
          <c:showCatName val="0"/>
          <c:showSerName val="0"/>
          <c:showPercent val="0"/>
          <c:showBubbleSize val="0"/>
        </c:dLbls>
        <c:gapWidth val="150"/>
        <c:axId val="340011624"/>
        <c:axId val="340012408"/>
      </c:barChart>
      <c:catAx>
        <c:axId val="340011624"/>
        <c:scaling>
          <c:orientation val="minMax"/>
        </c:scaling>
        <c:delete val="0"/>
        <c:axPos val="b"/>
        <c:numFmt formatCode="General" sourceLinked="0"/>
        <c:majorTickMark val="out"/>
        <c:minorTickMark val="none"/>
        <c:tickLblPos val="nextTo"/>
        <c:txPr>
          <a:bodyPr/>
          <a:lstStyle/>
          <a:p>
            <a:pPr>
              <a:defRPr sz="1800" b="1"/>
            </a:pPr>
            <a:endParaRPr lang="ja-JP"/>
          </a:p>
        </c:txPr>
        <c:crossAx val="340012408"/>
        <c:crosses val="autoZero"/>
        <c:auto val="1"/>
        <c:lblAlgn val="ctr"/>
        <c:lblOffset val="100"/>
        <c:noMultiLvlLbl val="0"/>
      </c:catAx>
      <c:valAx>
        <c:axId val="340012408"/>
        <c:scaling>
          <c:orientation val="minMax"/>
        </c:scaling>
        <c:delete val="0"/>
        <c:axPos val="l"/>
        <c:majorGridlines/>
        <c:numFmt formatCode="General" sourceLinked="1"/>
        <c:majorTickMark val="out"/>
        <c:minorTickMark val="none"/>
        <c:tickLblPos val="nextTo"/>
        <c:txPr>
          <a:bodyPr/>
          <a:lstStyle/>
          <a:p>
            <a:pPr>
              <a:defRPr sz="1400"/>
            </a:pPr>
            <a:endParaRPr lang="ja-JP"/>
          </a:p>
        </c:txPr>
        <c:crossAx val="340011624"/>
        <c:crosses val="autoZero"/>
        <c:crossBetween val="between"/>
      </c:valAx>
    </c:plotArea>
    <c:legend>
      <c:legendPos val="r"/>
      <c:layout>
        <c:manualLayout>
          <c:xMode val="edge"/>
          <c:yMode val="edge"/>
          <c:x val="0.71984798775153103"/>
          <c:y val="5.5086221651047804E-2"/>
          <c:w val="0.24311497521143191"/>
          <c:h val="0.21295081327299969"/>
        </c:manualLayout>
      </c:layout>
      <c:overlay val="0"/>
      <c:txPr>
        <a:bodyPr/>
        <a:lstStyle/>
        <a:p>
          <a:pPr>
            <a:defRPr sz="3200"/>
          </a:pPr>
          <a:endParaRPr lang="ja-JP"/>
        </a:p>
      </c:txPr>
    </c:legend>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barChart>
        <c:barDir val="col"/>
        <c:grouping val="clustered"/>
        <c:varyColors val="0"/>
        <c:ser>
          <c:idx val="0"/>
          <c:order val="0"/>
          <c:tx>
            <c:strRef>
              <c:f>Sheet1!$F$10</c:f>
              <c:strCache>
                <c:ptCount val="1"/>
                <c:pt idx="0">
                  <c:v>前のB≧３最多日の比率</c:v>
                </c:pt>
              </c:strCache>
            </c:strRef>
          </c:tx>
          <c:invertIfNegative val="0"/>
          <c:dLbls>
            <c:spPr>
              <a:noFill/>
              <a:ln>
                <a:noFill/>
              </a:ln>
              <a:effectLst/>
            </c:spPr>
            <c:txPr>
              <a:bodyPr rot="0" vert="horz"/>
              <a:lstStyle/>
              <a:p>
                <a:pPr>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Sheet1!$G$9:$K$9</c:f>
              <c:strCache>
                <c:ptCount val="5"/>
                <c:pt idx="0">
                  <c:v>寝返り</c:v>
                </c:pt>
                <c:pt idx="1">
                  <c:v>移乗</c:v>
                </c:pt>
                <c:pt idx="2">
                  <c:v>口腔清潔</c:v>
                </c:pt>
                <c:pt idx="3">
                  <c:v>食事摂取</c:v>
                </c:pt>
                <c:pt idx="4">
                  <c:v>衣服の着脱</c:v>
                </c:pt>
              </c:strCache>
            </c:strRef>
          </c:cat>
          <c:val>
            <c:numRef>
              <c:f>Sheet1!$G$10:$K$10</c:f>
              <c:numCache>
                <c:formatCode>General</c:formatCode>
                <c:ptCount val="5"/>
                <c:pt idx="0">
                  <c:v>20</c:v>
                </c:pt>
                <c:pt idx="1">
                  <c:v>32</c:v>
                </c:pt>
                <c:pt idx="2">
                  <c:v>29</c:v>
                </c:pt>
                <c:pt idx="3">
                  <c:v>18</c:v>
                </c:pt>
                <c:pt idx="4">
                  <c:v>30</c:v>
                </c:pt>
              </c:numCache>
            </c:numRef>
          </c:val>
          <c:extLst>
            <c:ext xmlns:c16="http://schemas.microsoft.com/office/drawing/2014/chart" uri="{C3380CC4-5D6E-409C-BE32-E72D297353CC}">
              <c16:uniqueId val="{00000000-0F77-430A-8701-B9BC88AFFD14}"/>
            </c:ext>
          </c:extLst>
        </c:ser>
        <c:ser>
          <c:idx val="1"/>
          <c:order val="1"/>
          <c:tx>
            <c:strRef>
              <c:f>Sheet1!$F$11</c:f>
              <c:strCache>
                <c:ptCount val="1"/>
                <c:pt idx="0">
                  <c:v>後のB≧３最多日の比率</c:v>
                </c:pt>
              </c:strCache>
            </c:strRef>
          </c:tx>
          <c:invertIfNegative val="0"/>
          <c:dLbls>
            <c:spPr>
              <a:noFill/>
              <a:ln>
                <a:noFill/>
              </a:ln>
              <a:effectLst/>
            </c:spPr>
            <c:txPr>
              <a:bodyPr rot="0" vert="horz"/>
              <a:lstStyle/>
              <a:p>
                <a:pPr>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Sheet1!$G$9:$K$9</c:f>
              <c:strCache>
                <c:ptCount val="5"/>
                <c:pt idx="0">
                  <c:v>寝返り</c:v>
                </c:pt>
                <c:pt idx="1">
                  <c:v>移乗</c:v>
                </c:pt>
                <c:pt idx="2">
                  <c:v>口腔清潔</c:v>
                </c:pt>
                <c:pt idx="3">
                  <c:v>食事摂取</c:v>
                </c:pt>
                <c:pt idx="4">
                  <c:v>衣服の着脱</c:v>
                </c:pt>
              </c:strCache>
            </c:strRef>
          </c:cat>
          <c:val>
            <c:numRef>
              <c:f>Sheet1!$G$11:$K$11</c:f>
              <c:numCache>
                <c:formatCode>General</c:formatCode>
                <c:ptCount val="5"/>
                <c:pt idx="0">
                  <c:v>28</c:v>
                </c:pt>
                <c:pt idx="1">
                  <c:v>39</c:v>
                </c:pt>
                <c:pt idx="2">
                  <c:v>32</c:v>
                </c:pt>
                <c:pt idx="3">
                  <c:v>24</c:v>
                </c:pt>
                <c:pt idx="4">
                  <c:v>35</c:v>
                </c:pt>
              </c:numCache>
            </c:numRef>
          </c:val>
          <c:extLst>
            <c:ext xmlns:c16="http://schemas.microsoft.com/office/drawing/2014/chart" uri="{C3380CC4-5D6E-409C-BE32-E72D297353CC}">
              <c16:uniqueId val="{00000001-0F77-430A-8701-B9BC88AFFD14}"/>
            </c:ext>
          </c:extLst>
        </c:ser>
        <c:dLbls>
          <c:dLblPos val="inEnd"/>
          <c:showLegendKey val="0"/>
          <c:showVal val="1"/>
          <c:showCatName val="0"/>
          <c:showSerName val="0"/>
          <c:showPercent val="0"/>
          <c:showBubbleSize val="0"/>
        </c:dLbls>
        <c:gapWidth val="219"/>
        <c:overlap val="-27"/>
        <c:axId val="344076008"/>
        <c:axId val="344072480"/>
      </c:barChart>
      <c:catAx>
        <c:axId val="344076008"/>
        <c:scaling>
          <c:orientation val="minMax"/>
        </c:scaling>
        <c:delete val="0"/>
        <c:axPos val="b"/>
        <c:numFmt formatCode="General" sourceLinked="1"/>
        <c:majorTickMark val="none"/>
        <c:minorTickMark val="none"/>
        <c:tickLblPos val="nextTo"/>
        <c:txPr>
          <a:bodyPr rot="-60000000" vert="horz"/>
          <a:lstStyle/>
          <a:p>
            <a:pPr>
              <a:defRPr/>
            </a:pPr>
            <a:endParaRPr lang="ja-JP"/>
          </a:p>
        </c:txPr>
        <c:crossAx val="344072480"/>
        <c:crosses val="autoZero"/>
        <c:auto val="1"/>
        <c:lblAlgn val="ctr"/>
        <c:lblOffset val="100"/>
        <c:noMultiLvlLbl val="0"/>
      </c:catAx>
      <c:valAx>
        <c:axId val="344072480"/>
        <c:scaling>
          <c:orientation val="minMax"/>
          <c:max val="40"/>
          <c:min val="15"/>
        </c:scaling>
        <c:delete val="0"/>
        <c:axPos val="l"/>
        <c:majorGridlines/>
        <c:title>
          <c:tx>
            <c:rich>
              <a:bodyPr rot="0"/>
              <a:lstStyle/>
              <a:p>
                <a:pPr>
                  <a:defRPr/>
                </a:pPr>
                <a:r>
                  <a:rPr lang="ja-JP"/>
                  <a:t>（％）</a:t>
                </a:r>
              </a:p>
            </c:rich>
          </c:tx>
          <c:layout>
            <c:manualLayout>
              <c:xMode val="edge"/>
              <c:yMode val="edge"/>
              <c:x val="0"/>
              <c:y val="2.0039807524059462E-2"/>
            </c:manualLayout>
          </c:layout>
          <c:overlay val="0"/>
        </c:title>
        <c:numFmt formatCode="General" sourceLinked="1"/>
        <c:majorTickMark val="none"/>
        <c:minorTickMark val="none"/>
        <c:tickLblPos val="nextTo"/>
        <c:txPr>
          <a:bodyPr rot="-60000000" vert="horz"/>
          <a:lstStyle/>
          <a:p>
            <a:pPr>
              <a:defRPr/>
            </a:pPr>
            <a:endParaRPr lang="ja-JP"/>
          </a:p>
        </c:txPr>
        <c:crossAx val="344076008"/>
        <c:crosses val="autoZero"/>
        <c:crossBetween val="between"/>
      </c:valAx>
    </c:plotArea>
    <c:legend>
      <c:legendPos val="b"/>
      <c:overlay val="0"/>
      <c:txPr>
        <a:bodyPr rot="0" vert="horz"/>
        <a:lstStyle/>
        <a:p>
          <a:pPr>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223859838033066E-2"/>
          <c:y val="4.6501452538979485E-2"/>
          <c:w val="0.78516988967238721"/>
          <c:h val="0.81457567033417788"/>
        </c:manualLayout>
      </c:layout>
      <c:barChart>
        <c:barDir val="col"/>
        <c:grouping val="clustered"/>
        <c:varyColors val="0"/>
        <c:ser>
          <c:idx val="2"/>
          <c:order val="0"/>
          <c:tx>
            <c:strRef>
              <c:f>ＩＣＵ除く!$D$85</c:f>
              <c:strCache>
                <c:ptCount val="1"/>
                <c:pt idx="0">
                  <c:v>抑制帯</c:v>
                </c:pt>
              </c:strCache>
            </c:strRef>
          </c:tx>
          <c:spPr>
            <a:solidFill>
              <a:srgbClr val="0070C0"/>
            </a:solid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ＩＣＵ除く!$A$86:$A$109</c:f>
              <c:strCache>
                <c:ptCount val="24"/>
                <c:pt idx="0">
                  <c:v>4月</c:v>
                </c:pt>
                <c:pt idx="1">
                  <c:v>5月</c:v>
                </c:pt>
                <c:pt idx="2">
                  <c:v>6月</c:v>
                </c:pt>
                <c:pt idx="3">
                  <c:v>7月</c:v>
                </c:pt>
                <c:pt idx="4">
                  <c:v>8月</c:v>
                </c:pt>
                <c:pt idx="5">
                  <c:v>9月</c:v>
                </c:pt>
                <c:pt idx="6">
                  <c:v>10月</c:v>
                </c:pt>
                <c:pt idx="7">
                  <c:v>11月</c:v>
                </c:pt>
                <c:pt idx="8">
                  <c:v>12月</c:v>
                </c:pt>
                <c:pt idx="9">
                  <c:v>1月</c:v>
                </c:pt>
                <c:pt idx="10">
                  <c:v>2月</c:v>
                </c:pt>
                <c:pt idx="11">
                  <c:v>3月</c:v>
                </c:pt>
                <c:pt idx="12">
                  <c:v>4月</c:v>
                </c:pt>
                <c:pt idx="13">
                  <c:v>5月</c:v>
                </c:pt>
                <c:pt idx="14">
                  <c:v>6月</c:v>
                </c:pt>
                <c:pt idx="15">
                  <c:v>7月</c:v>
                </c:pt>
                <c:pt idx="16">
                  <c:v>8月</c:v>
                </c:pt>
                <c:pt idx="17">
                  <c:v>9月</c:v>
                </c:pt>
                <c:pt idx="18">
                  <c:v>10月</c:v>
                </c:pt>
                <c:pt idx="19">
                  <c:v>11月</c:v>
                </c:pt>
                <c:pt idx="20">
                  <c:v>12月</c:v>
                </c:pt>
                <c:pt idx="21">
                  <c:v>1月</c:v>
                </c:pt>
                <c:pt idx="22">
                  <c:v>2月</c:v>
                </c:pt>
                <c:pt idx="23">
                  <c:v>3月</c:v>
                </c:pt>
              </c:strCache>
            </c:strRef>
          </c:cat>
          <c:val>
            <c:numRef>
              <c:f>ＩＣＵ除く!$D$86:$D$109</c:f>
              <c:numCache>
                <c:formatCode>General</c:formatCode>
                <c:ptCount val="24"/>
                <c:pt idx="0">
                  <c:v>7</c:v>
                </c:pt>
                <c:pt idx="1">
                  <c:v>8</c:v>
                </c:pt>
                <c:pt idx="2">
                  <c:v>4</c:v>
                </c:pt>
                <c:pt idx="3">
                  <c:v>4</c:v>
                </c:pt>
                <c:pt idx="4">
                  <c:v>7</c:v>
                </c:pt>
                <c:pt idx="5">
                  <c:v>9</c:v>
                </c:pt>
                <c:pt idx="6">
                  <c:v>2</c:v>
                </c:pt>
                <c:pt idx="7">
                  <c:v>3</c:v>
                </c:pt>
                <c:pt idx="8">
                  <c:v>1</c:v>
                </c:pt>
                <c:pt idx="9">
                  <c:v>1</c:v>
                </c:pt>
                <c:pt idx="10">
                  <c:v>0</c:v>
                </c:pt>
                <c:pt idx="11">
                  <c:v>0</c:v>
                </c:pt>
                <c:pt idx="12">
                  <c:v>0</c:v>
                </c:pt>
                <c:pt idx="13">
                  <c:v>0</c:v>
                </c:pt>
                <c:pt idx="14">
                  <c:v>2</c:v>
                </c:pt>
                <c:pt idx="15">
                  <c:v>0</c:v>
                </c:pt>
                <c:pt idx="16">
                  <c:v>0</c:v>
                </c:pt>
                <c:pt idx="17">
                  <c:v>1</c:v>
                </c:pt>
                <c:pt idx="18">
                  <c:v>1</c:v>
                </c:pt>
                <c:pt idx="19">
                  <c:v>0</c:v>
                </c:pt>
                <c:pt idx="20">
                  <c:v>0</c:v>
                </c:pt>
                <c:pt idx="21">
                  <c:v>0</c:v>
                </c:pt>
                <c:pt idx="22">
                  <c:v>0</c:v>
                </c:pt>
                <c:pt idx="23">
                  <c:v>0</c:v>
                </c:pt>
              </c:numCache>
            </c:numRef>
          </c:val>
          <c:extLst>
            <c:ext xmlns:c16="http://schemas.microsoft.com/office/drawing/2014/chart" uri="{C3380CC4-5D6E-409C-BE32-E72D297353CC}">
              <c16:uniqueId val="{00000000-8311-4236-A4FD-690D27DACE0E}"/>
            </c:ext>
          </c:extLst>
        </c:ser>
        <c:dLbls>
          <c:showLegendKey val="0"/>
          <c:showVal val="0"/>
          <c:showCatName val="0"/>
          <c:showSerName val="0"/>
          <c:showPercent val="0"/>
          <c:showBubbleSize val="0"/>
        </c:dLbls>
        <c:gapWidth val="70"/>
        <c:axId val="344071696"/>
        <c:axId val="344077576"/>
      </c:barChart>
      <c:lineChart>
        <c:grouping val="standard"/>
        <c:varyColors val="0"/>
        <c:ser>
          <c:idx val="3"/>
          <c:order val="1"/>
          <c:tx>
            <c:strRef>
              <c:f>ＩＣＵ除く!$E$85</c:f>
              <c:strCache>
                <c:ptCount val="1"/>
                <c:pt idx="0">
                  <c:v>ミトン</c:v>
                </c:pt>
              </c:strCache>
            </c:strRef>
          </c:tx>
          <c:spPr>
            <a:ln w="63500">
              <a:solidFill>
                <a:schemeClr val="accent3">
                  <a:lumMod val="75000"/>
                </a:schemeClr>
              </a:solidFill>
            </a:ln>
          </c:spPr>
          <c:marker>
            <c:symbol val="none"/>
          </c:marker>
          <c:cat>
            <c:strRef>
              <c:f>ＩＣＵ除く!$A$86:$A$109</c:f>
              <c:strCache>
                <c:ptCount val="24"/>
                <c:pt idx="0">
                  <c:v>4月</c:v>
                </c:pt>
                <c:pt idx="1">
                  <c:v>5月</c:v>
                </c:pt>
                <c:pt idx="2">
                  <c:v>6月</c:v>
                </c:pt>
                <c:pt idx="3">
                  <c:v>7月</c:v>
                </c:pt>
                <c:pt idx="4">
                  <c:v>8月</c:v>
                </c:pt>
                <c:pt idx="5">
                  <c:v>9月</c:v>
                </c:pt>
                <c:pt idx="6">
                  <c:v>10月</c:v>
                </c:pt>
                <c:pt idx="7">
                  <c:v>11月</c:v>
                </c:pt>
                <c:pt idx="8">
                  <c:v>12月</c:v>
                </c:pt>
                <c:pt idx="9">
                  <c:v>1月</c:v>
                </c:pt>
                <c:pt idx="10">
                  <c:v>2月</c:v>
                </c:pt>
                <c:pt idx="11">
                  <c:v>3月</c:v>
                </c:pt>
                <c:pt idx="12">
                  <c:v>4月</c:v>
                </c:pt>
                <c:pt idx="13">
                  <c:v>5月</c:v>
                </c:pt>
                <c:pt idx="14">
                  <c:v>6月</c:v>
                </c:pt>
                <c:pt idx="15">
                  <c:v>7月</c:v>
                </c:pt>
                <c:pt idx="16">
                  <c:v>8月</c:v>
                </c:pt>
                <c:pt idx="17">
                  <c:v>9月</c:v>
                </c:pt>
                <c:pt idx="18">
                  <c:v>10月</c:v>
                </c:pt>
                <c:pt idx="19">
                  <c:v>11月</c:v>
                </c:pt>
                <c:pt idx="20">
                  <c:v>12月</c:v>
                </c:pt>
                <c:pt idx="21">
                  <c:v>1月</c:v>
                </c:pt>
                <c:pt idx="22">
                  <c:v>2月</c:v>
                </c:pt>
                <c:pt idx="23">
                  <c:v>3月</c:v>
                </c:pt>
              </c:strCache>
            </c:strRef>
          </c:cat>
          <c:val>
            <c:numRef>
              <c:f>ＩＣＵ除く!$E$86:$E$109</c:f>
              <c:numCache>
                <c:formatCode>General</c:formatCode>
                <c:ptCount val="24"/>
                <c:pt idx="0">
                  <c:v>11</c:v>
                </c:pt>
                <c:pt idx="1">
                  <c:v>6</c:v>
                </c:pt>
                <c:pt idx="2">
                  <c:v>8</c:v>
                </c:pt>
                <c:pt idx="3">
                  <c:v>5</c:v>
                </c:pt>
                <c:pt idx="4">
                  <c:v>10</c:v>
                </c:pt>
                <c:pt idx="5">
                  <c:v>10</c:v>
                </c:pt>
                <c:pt idx="6">
                  <c:v>4</c:v>
                </c:pt>
                <c:pt idx="7">
                  <c:v>3</c:v>
                </c:pt>
                <c:pt idx="8">
                  <c:v>1</c:v>
                </c:pt>
                <c:pt idx="9">
                  <c:v>2</c:v>
                </c:pt>
                <c:pt idx="10">
                  <c:v>2</c:v>
                </c:pt>
                <c:pt idx="11">
                  <c:v>2</c:v>
                </c:pt>
                <c:pt idx="12">
                  <c:v>0</c:v>
                </c:pt>
                <c:pt idx="13">
                  <c:v>0</c:v>
                </c:pt>
                <c:pt idx="14">
                  <c:v>1</c:v>
                </c:pt>
                <c:pt idx="15">
                  <c:v>0</c:v>
                </c:pt>
                <c:pt idx="16">
                  <c:v>1</c:v>
                </c:pt>
                <c:pt idx="17">
                  <c:v>0</c:v>
                </c:pt>
                <c:pt idx="18">
                  <c:v>0</c:v>
                </c:pt>
                <c:pt idx="19">
                  <c:v>0</c:v>
                </c:pt>
                <c:pt idx="20">
                  <c:v>0</c:v>
                </c:pt>
                <c:pt idx="21">
                  <c:v>0</c:v>
                </c:pt>
                <c:pt idx="22">
                  <c:v>0</c:v>
                </c:pt>
                <c:pt idx="23">
                  <c:v>0</c:v>
                </c:pt>
              </c:numCache>
            </c:numRef>
          </c:val>
          <c:smooth val="0"/>
          <c:extLst>
            <c:ext xmlns:c16="http://schemas.microsoft.com/office/drawing/2014/chart" uri="{C3380CC4-5D6E-409C-BE32-E72D297353CC}">
              <c16:uniqueId val="{00000001-8311-4236-A4FD-690D27DACE0E}"/>
            </c:ext>
          </c:extLst>
        </c:ser>
        <c:dLbls>
          <c:showLegendKey val="0"/>
          <c:showVal val="0"/>
          <c:showCatName val="0"/>
          <c:showSerName val="0"/>
          <c:showPercent val="0"/>
          <c:showBubbleSize val="0"/>
        </c:dLbls>
        <c:marker val="1"/>
        <c:smooth val="0"/>
        <c:axId val="344071696"/>
        <c:axId val="344077576"/>
      </c:lineChart>
      <c:catAx>
        <c:axId val="344071696"/>
        <c:scaling>
          <c:orientation val="minMax"/>
        </c:scaling>
        <c:delete val="0"/>
        <c:axPos val="b"/>
        <c:numFmt formatCode="#,##0_);[Red]\(#,##0\)" sourceLinked="0"/>
        <c:majorTickMark val="out"/>
        <c:minorTickMark val="none"/>
        <c:tickLblPos val="nextTo"/>
        <c:txPr>
          <a:bodyPr/>
          <a:lstStyle/>
          <a:p>
            <a:pPr>
              <a:defRPr sz="1400" baseline="0"/>
            </a:pPr>
            <a:endParaRPr lang="ja-JP"/>
          </a:p>
        </c:txPr>
        <c:crossAx val="344077576"/>
        <c:crosses val="autoZero"/>
        <c:auto val="1"/>
        <c:lblAlgn val="ctr"/>
        <c:lblOffset val="100"/>
        <c:noMultiLvlLbl val="0"/>
      </c:catAx>
      <c:valAx>
        <c:axId val="344077576"/>
        <c:scaling>
          <c:orientation val="minMax"/>
        </c:scaling>
        <c:delete val="0"/>
        <c:axPos val="l"/>
        <c:majorGridlines/>
        <c:numFmt formatCode="General" sourceLinked="1"/>
        <c:majorTickMark val="out"/>
        <c:minorTickMark val="none"/>
        <c:tickLblPos val="nextTo"/>
        <c:crossAx val="344071696"/>
        <c:crosses val="autoZero"/>
        <c:crossBetween val="between"/>
      </c:valAx>
    </c:plotArea>
    <c:legend>
      <c:legendPos val="r"/>
      <c:layout>
        <c:manualLayout>
          <c:xMode val="edge"/>
          <c:yMode val="edge"/>
          <c:x val="0.55521367521367526"/>
          <c:y val="0.31577394570452744"/>
          <c:w val="0.29799863158130874"/>
          <c:h val="0.33301383241909627"/>
        </c:manualLayout>
      </c:layout>
      <c:overlay val="0"/>
    </c:legend>
    <c:plotVisOnly val="1"/>
    <c:dispBlanksAs val="gap"/>
    <c:showDLblsOverMax val="0"/>
  </c:chart>
  <c:txPr>
    <a:bodyPr/>
    <a:lstStyle/>
    <a:p>
      <a:pPr>
        <a:defRPr sz="1800" baseline="0"/>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478307728391049E-2"/>
          <c:y val="3.39691407040923E-2"/>
          <c:w val="0.82997188346593964"/>
          <c:h val="0.89479479690196084"/>
        </c:manualLayout>
      </c:layout>
      <c:barChart>
        <c:barDir val="col"/>
        <c:grouping val="clustered"/>
        <c:varyColors val="0"/>
        <c:ser>
          <c:idx val="0"/>
          <c:order val="0"/>
          <c:tx>
            <c:strRef>
              <c:f>ＩＣＵ!$B$76</c:f>
              <c:strCache>
                <c:ptCount val="1"/>
                <c:pt idx="0">
                  <c:v>抑制帯</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3">
                      <a:shade val="51000"/>
                      <a:satMod val="130000"/>
                    </a:schemeClr>
                  </a:gs>
                  <a:gs pos="16000">
                    <a:srgbClr val="FFC000"/>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EBB-416A-95E4-BDB172755F1C}"/>
              </c:ext>
            </c:extLst>
          </c:dPt>
          <c:dPt>
            <c:idx val="4"/>
            <c:invertIfNegative val="0"/>
            <c:bubble3D val="0"/>
            <c:spPr>
              <a:gradFill rotWithShape="1">
                <a:gsLst>
                  <a:gs pos="0">
                    <a:srgbClr val="0070C0"/>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EBB-416A-95E4-BDB172755F1C}"/>
              </c:ext>
            </c:extLst>
          </c:dPt>
          <c:dLbls>
            <c:spPr>
              <a:noFill/>
              <a:ln>
                <a:noFill/>
              </a:ln>
              <a:effectLst/>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ＩＣＵ!$A$77:$A$94</c:f>
              <c:strCache>
                <c:ptCount val="18"/>
                <c:pt idx="0">
                  <c:v>10月</c:v>
                </c:pt>
                <c:pt idx="1">
                  <c:v>11月</c:v>
                </c:pt>
                <c:pt idx="2">
                  <c:v>12月</c:v>
                </c:pt>
                <c:pt idx="3">
                  <c:v>1月</c:v>
                </c:pt>
                <c:pt idx="4">
                  <c:v>2月</c:v>
                </c:pt>
                <c:pt idx="5">
                  <c:v>3月</c:v>
                </c:pt>
                <c:pt idx="6">
                  <c:v>4月</c:v>
                </c:pt>
                <c:pt idx="7">
                  <c:v>5月</c:v>
                </c:pt>
                <c:pt idx="8">
                  <c:v>6月</c:v>
                </c:pt>
                <c:pt idx="9">
                  <c:v>7月</c:v>
                </c:pt>
                <c:pt idx="10">
                  <c:v>8月</c:v>
                </c:pt>
                <c:pt idx="11">
                  <c:v>9月</c:v>
                </c:pt>
                <c:pt idx="12">
                  <c:v>10月</c:v>
                </c:pt>
                <c:pt idx="13">
                  <c:v>11月</c:v>
                </c:pt>
                <c:pt idx="14">
                  <c:v>12月</c:v>
                </c:pt>
                <c:pt idx="15">
                  <c:v>1月</c:v>
                </c:pt>
                <c:pt idx="16">
                  <c:v>2月</c:v>
                </c:pt>
                <c:pt idx="17">
                  <c:v>3月</c:v>
                </c:pt>
              </c:strCache>
            </c:strRef>
          </c:cat>
          <c:val>
            <c:numRef>
              <c:f>ＩＣＵ!$B$77:$B$94</c:f>
              <c:numCache>
                <c:formatCode>General</c:formatCode>
                <c:ptCount val="18"/>
                <c:pt idx="0">
                  <c:v>7</c:v>
                </c:pt>
                <c:pt idx="1">
                  <c:v>6</c:v>
                </c:pt>
                <c:pt idx="2">
                  <c:v>10</c:v>
                </c:pt>
                <c:pt idx="3">
                  <c:v>15</c:v>
                </c:pt>
                <c:pt idx="4">
                  <c:v>16</c:v>
                </c:pt>
                <c:pt idx="5">
                  <c:v>3</c:v>
                </c:pt>
                <c:pt idx="6">
                  <c:v>14</c:v>
                </c:pt>
                <c:pt idx="7">
                  <c:v>23</c:v>
                </c:pt>
                <c:pt idx="8">
                  <c:v>9</c:v>
                </c:pt>
                <c:pt idx="9">
                  <c:v>8</c:v>
                </c:pt>
                <c:pt idx="10">
                  <c:v>9</c:v>
                </c:pt>
                <c:pt idx="11">
                  <c:v>10</c:v>
                </c:pt>
                <c:pt idx="12">
                  <c:v>2</c:v>
                </c:pt>
                <c:pt idx="13">
                  <c:v>3</c:v>
                </c:pt>
                <c:pt idx="14">
                  <c:v>0</c:v>
                </c:pt>
                <c:pt idx="15">
                  <c:v>5</c:v>
                </c:pt>
                <c:pt idx="16">
                  <c:v>2</c:v>
                </c:pt>
                <c:pt idx="17">
                  <c:v>3</c:v>
                </c:pt>
              </c:numCache>
            </c:numRef>
          </c:val>
          <c:extLst>
            <c:ext xmlns:c16="http://schemas.microsoft.com/office/drawing/2014/chart" uri="{C3380CC4-5D6E-409C-BE32-E72D297353CC}">
              <c16:uniqueId val="{00000004-8EBB-416A-95E4-BDB172755F1C}"/>
            </c:ext>
          </c:extLst>
        </c:ser>
        <c:dLbls>
          <c:showLegendKey val="0"/>
          <c:showVal val="0"/>
          <c:showCatName val="0"/>
          <c:showSerName val="0"/>
          <c:showPercent val="0"/>
          <c:showBubbleSize val="0"/>
        </c:dLbls>
        <c:gapWidth val="150"/>
        <c:axId val="213994496"/>
        <c:axId val="213996288"/>
      </c:barChart>
      <c:lineChart>
        <c:grouping val="standard"/>
        <c:varyColors val="0"/>
        <c:ser>
          <c:idx val="1"/>
          <c:order val="1"/>
          <c:tx>
            <c:strRef>
              <c:f>ＩＣＵ!$C$76</c:f>
              <c:strCache>
                <c:ptCount val="1"/>
                <c:pt idx="0">
                  <c:v>ミトン</c:v>
                </c:pt>
              </c:strCache>
            </c:strRef>
          </c:tx>
          <c:spPr>
            <a:ln w="57150">
              <a:solidFill>
                <a:schemeClr val="accent4"/>
              </a:solidFill>
            </a:ln>
            <a:effectLst/>
          </c:spPr>
          <c:marker>
            <c:symbol val="none"/>
          </c:marker>
          <c:cat>
            <c:strRef>
              <c:f>ＩＣＵ!$A$77:$A$94</c:f>
              <c:strCache>
                <c:ptCount val="18"/>
                <c:pt idx="0">
                  <c:v>10月</c:v>
                </c:pt>
                <c:pt idx="1">
                  <c:v>11月</c:v>
                </c:pt>
                <c:pt idx="2">
                  <c:v>12月</c:v>
                </c:pt>
                <c:pt idx="3">
                  <c:v>1月</c:v>
                </c:pt>
                <c:pt idx="4">
                  <c:v>2月</c:v>
                </c:pt>
                <c:pt idx="5">
                  <c:v>3月</c:v>
                </c:pt>
                <c:pt idx="6">
                  <c:v>4月</c:v>
                </c:pt>
                <c:pt idx="7">
                  <c:v>5月</c:v>
                </c:pt>
                <c:pt idx="8">
                  <c:v>6月</c:v>
                </c:pt>
                <c:pt idx="9">
                  <c:v>7月</c:v>
                </c:pt>
                <c:pt idx="10">
                  <c:v>8月</c:v>
                </c:pt>
                <c:pt idx="11">
                  <c:v>9月</c:v>
                </c:pt>
                <c:pt idx="12">
                  <c:v>10月</c:v>
                </c:pt>
                <c:pt idx="13">
                  <c:v>11月</c:v>
                </c:pt>
                <c:pt idx="14">
                  <c:v>12月</c:v>
                </c:pt>
                <c:pt idx="15">
                  <c:v>1月</c:v>
                </c:pt>
                <c:pt idx="16">
                  <c:v>2月</c:v>
                </c:pt>
                <c:pt idx="17">
                  <c:v>3月</c:v>
                </c:pt>
              </c:strCache>
            </c:strRef>
          </c:cat>
          <c:val>
            <c:numRef>
              <c:f>ＩＣＵ!$C$77:$C$94</c:f>
              <c:numCache>
                <c:formatCode>General</c:formatCode>
                <c:ptCount val="18"/>
                <c:pt idx="0">
                  <c:v>3</c:v>
                </c:pt>
                <c:pt idx="1">
                  <c:v>4</c:v>
                </c:pt>
                <c:pt idx="2">
                  <c:v>0</c:v>
                </c:pt>
                <c:pt idx="3">
                  <c:v>3</c:v>
                </c:pt>
                <c:pt idx="4">
                  <c:v>6</c:v>
                </c:pt>
                <c:pt idx="5">
                  <c:v>3</c:v>
                </c:pt>
                <c:pt idx="6">
                  <c:v>1</c:v>
                </c:pt>
                <c:pt idx="7">
                  <c:v>7</c:v>
                </c:pt>
                <c:pt idx="8">
                  <c:v>1</c:v>
                </c:pt>
                <c:pt idx="9">
                  <c:v>2</c:v>
                </c:pt>
                <c:pt idx="10">
                  <c:v>1</c:v>
                </c:pt>
                <c:pt idx="11">
                  <c:v>1</c:v>
                </c:pt>
                <c:pt idx="12">
                  <c:v>3</c:v>
                </c:pt>
                <c:pt idx="13">
                  <c:v>2</c:v>
                </c:pt>
                <c:pt idx="14">
                  <c:v>3</c:v>
                </c:pt>
                <c:pt idx="15">
                  <c:v>1</c:v>
                </c:pt>
                <c:pt idx="16">
                  <c:v>0</c:v>
                </c:pt>
                <c:pt idx="17">
                  <c:v>1</c:v>
                </c:pt>
              </c:numCache>
            </c:numRef>
          </c:val>
          <c:smooth val="0"/>
          <c:extLst>
            <c:ext xmlns:c16="http://schemas.microsoft.com/office/drawing/2014/chart" uri="{C3380CC4-5D6E-409C-BE32-E72D297353CC}">
              <c16:uniqueId val="{00000005-8EBB-416A-95E4-BDB172755F1C}"/>
            </c:ext>
          </c:extLst>
        </c:ser>
        <c:dLbls>
          <c:showLegendKey val="0"/>
          <c:showVal val="0"/>
          <c:showCatName val="0"/>
          <c:showSerName val="0"/>
          <c:showPercent val="0"/>
          <c:showBubbleSize val="0"/>
        </c:dLbls>
        <c:marker val="1"/>
        <c:smooth val="0"/>
        <c:axId val="213994496"/>
        <c:axId val="213996288"/>
      </c:lineChart>
      <c:catAx>
        <c:axId val="213994496"/>
        <c:scaling>
          <c:orientation val="minMax"/>
        </c:scaling>
        <c:delete val="0"/>
        <c:axPos val="b"/>
        <c:numFmt formatCode="General" sourceLinked="0"/>
        <c:majorTickMark val="out"/>
        <c:minorTickMark val="none"/>
        <c:tickLblPos val="nextTo"/>
        <c:crossAx val="213996288"/>
        <c:crosses val="autoZero"/>
        <c:auto val="1"/>
        <c:lblAlgn val="ctr"/>
        <c:lblOffset val="100"/>
        <c:noMultiLvlLbl val="0"/>
      </c:catAx>
      <c:valAx>
        <c:axId val="213996288"/>
        <c:scaling>
          <c:orientation val="minMax"/>
        </c:scaling>
        <c:delete val="0"/>
        <c:axPos val="l"/>
        <c:majorGridlines/>
        <c:numFmt formatCode="General" sourceLinked="1"/>
        <c:majorTickMark val="out"/>
        <c:minorTickMark val="none"/>
        <c:tickLblPos val="nextTo"/>
        <c:txPr>
          <a:bodyPr/>
          <a:lstStyle/>
          <a:p>
            <a:pPr>
              <a:defRPr sz="1200"/>
            </a:pPr>
            <a:endParaRPr lang="ja-JP"/>
          </a:p>
        </c:txPr>
        <c:crossAx val="213994496"/>
        <c:crosses val="autoZero"/>
        <c:crossBetween val="between"/>
      </c:valAx>
    </c:plotArea>
    <c:legend>
      <c:legendPos val="r"/>
      <c:layout>
        <c:manualLayout>
          <c:xMode val="edge"/>
          <c:yMode val="edge"/>
          <c:x val="5.7856344546712311E-2"/>
          <c:y val="7.4305780478434932E-2"/>
          <c:w val="0.32108255777848044"/>
          <c:h val="0.11301996312023554"/>
        </c:manualLayout>
      </c:layout>
      <c:overlay val="0"/>
      <c:txPr>
        <a:bodyPr/>
        <a:lstStyle/>
        <a:p>
          <a:pPr>
            <a:defRPr sz="2000"/>
          </a:pPr>
          <a:endParaRPr lang="ja-JP"/>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'H27年～30年1 月 (4)'!$D$374</c:f>
              <c:strCache>
                <c:ptCount val="1"/>
                <c:pt idx="0">
                  <c:v>抑制帯</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'H27年～30年1 月 (4)'!$A$375:$A$410</c:f>
              <c:strCache>
                <c:ptCount val="36"/>
                <c:pt idx="0">
                  <c:v>4月</c:v>
                </c:pt>
                <c:pt idx="1">
                  <c:v>5月</c:v>
                </c:pt>
                <c:pt idx="2">
                  <c:v>6月</c:v>
                </c:pt>
                <c:pt idx="3">
                  <c:v>7月</c:v>
                </c:pt>
                <c:pt idx="4">
                  <c:v>8月</c:v>
                </c:pt>
                <c:pt idx="5">
                  <c:v>9月</c:v>
                </c:pt>
                <c:pt idx="6">
                  <c:v>10月</c:v>
                </c:pt>
                <c:pt idx="7">
                  <c:v>11月</c:v>
                </c:pt>
                <c:pt idx="8">
                  <c:v>12月</c:v>
                </c:pt>
                <c:pt idx="9">
                  <c:v>1月</c:v>
                </c:pt>
                <c:pt idx="10">
                  <c:v>2月</c:v>
                </c:pt>
                <c:pt idx="11">
                  <c:v>3月</c:v>
                </c:pt>
                <c:pt idx="12">
                  <c:v>4月</c:v>
                </c:pt>
                <c:pt idx="13">
                  <c:v>5月</c:v>
                </c:pt>
                <c:pt idx="14">
                  <c:v>6月</c:v>
                </c:pt>
                <c:pt idx="15">
                  <c:v>7月</c:v>
                </c:pt>
                <c:pt idx="16">
                  <c:v>8月</c:v>
                </c:pt>
                <c:pt idx="17">
                  <c:v>9月</c:v>
                </c:pt>
                <c:pt idx="18">
                  <c:v>10月</c:v>
                </c:pt>
                <c:pt idx="19">
                  <c:v>11月</c:v>
                </c:pt>
                <c:pt idx="20">
                  <c:v>12月</c:v>
                </c:pt>
                <c:pt idx="21">
                  <c:v>1月</c:v>
                </c:pt>
                <c:pt idx="22">
                  <c:v>2月</c:v>
                </c:pt>
                <c:pt idx="23">
                  <c:v>3月</c:v>
                </c:pt>
                <c:pt idx="24">
                  <c:v>4月</c:v>
                </c:pt>
                <c:pt idx="25">
                  <c:v>5月</c:v>
                </c:pt>
                <c:pt idx="26">
                  <c:v>6月</c:v>
                </c:pt>
                <c:pt idx="27">
                  <c:v>7月</c:v>
                </c:pt>
                <c:pt idx="28">
                  <c:v>8月</c:v>
                </c:pt>
                <c:pt idx="29">
                  <c:v>9月</c:v>
                </c:pt>
                <c:pt idx="30">
                  <c:v>10月</c:v>
                </c:pt>
                <c:pt idx="31">
                  <c:v>11月</c:v>
                </c:pt>
                <c:pt idx="32">
                  <c:v>12月</c:v>
                </c:pt>
                <c:pt idx="33">
                  <c:v>1月</c:v>
                </c:pt>
                <c:pt idx="34">
                  <c:v>2月</c:v>
                </c:pt>
                <c:pt idx="35">
                  <c:v>3月</c:v>
                </c:pt>
              </c:strCache>
            </c:strRef>
          </c:cat>
          <c:val>
            <c:numRef>
              <c:f>'H27年～30年1 月 (4)'!$D$375:$D$410</c:f>
              <c:numCache>
                <c:formatCode>General</c:formatCode>
                <c:ptCount val="36"/>
                <c:pt idx="0">
                  <c:v>7</c:v>
                </c:pt>
                <c:pt idx="1">
                  <c:v>8</c:v>
                </c:pt>
                <c:pt idx="2">
                  <c:v>4</c:v>
                </c:pt>
                <c:pt idx="3">
                  <c:v>4</c:v>
                </c:pt>
                <c:pt idx="4">
                  <c:v>7</c:v>
                </c:pt>
                <c:pt idx="5">
                  <c:v>9</c:v>
                </c:pt>
                <c:pt idx="6">
                  <c:v>2</c:v>
                </c:pt>
                <c:pt idx="7">
                  <c:v>3</c:v>
                </c:pt>
                <c:pt idx="8">
                  <c:v>1</c:v>
                </c:pt>
                <c:pt idx="9">
                  <c:v>1</c:v>
                </c:pt>
                <c:pt idx="10">
                  <c:v>0</c:v>
                </c:pt>
                <c:pt idx="11">
                  <c:v>0</c:v>
                </c:pt>
                <c:pt idx="12">
                  <c:v>0</c:v>
                </c:pt>
                <c:pt idx="13">
                  <c:v>0</c:v>
                </c:pt>
                <c:pt idx="14">
                  <c:v>2</c:v>
                </c:pt>
                <c:pt idx="15">
                  <c:v>0</c:v>
                </c:pt>
                <c:pt idx="16">
                  <c:v>0</c:v>
                </c:pt>
                <c:pt idx="17">
                  <c:v>1</c:v>
                </c:pt>
                <c:pt idx="18">
                  <c:v>1</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0-F149-409C-B9E0-76C1CA233B32}"/>
            </c:ext>
          </c:extLst>
        </c:ser>
        <c:dLbls>
          <c:showLegendKey val="0"/>
          <c:showVal val="0"/>
          <c:showCatName val="0"/>
          <c:showSerName val="0"/>
          <c:showPercent val="0"/>
          <c:showBubbleSize val="0"/>
        </c:dLbls>
        <c:gapWidth val="150"/>
        <c:axId val="344074440"/>
        <c:axId val="344077968"/>
      </c:barChart>
      <c:lineChart>
        <c:grouping val="standard"/>
        <c:varyColors val="0"/>
        <c:ser>
          <c:idx val="0"/>
          <c:order val="0"/>
          <c:tx>
            <c:strRef>
              <c:f>'H27年～30年1 月 (4)'!$B$374</c:f>
              <c:strCache>
                <c:ptCount val="1"/>
                <c:pt idx="0">
                  <c:v>センサーマット</c:v>
                </c:pt>
              </c:strCache>
            </c:strRef>
          </c:tx>
          <c:spPr>
            <a:ln w="28575" cap="rnd">
              <a:solidFill>
                <a:schemeClr val="accent1"/>
              </a:solidFill>
              <a:round/>
            </a:ln>
            <a:effectLst/>
          </c:spPr>
          <c:marker>
            <c:symbol val="none"/>
          </c:marker>
          <c:cat>
            <c:strRef>
              <c:f>'H27年～30年1 月 (4)'!$A$375:$A$410</c:f>
              <c:strCache>
                <c:ptCount val="36"/>
                <c:pt idx="0">
                  <c:v>4月</c:v>
                </c:pt>
                <c:pt idx="1">
                  <c:v>5月</c:v>
                </c:pt>
                <c:pt idx="2">
                  <c:v>6月</c:v>
                </c:pt>
                <c:pt idx="3">
                  <c:v>7月</c:v>
                </c:pt>
                <c:pt idx="4">
                  <c:v>8月</c:v>
                </c:pt>
                <c:pt idx="5">
                  <c:v>9月</c:v>
                </c:pt>
                <c:pt idx="6">
                  <c:v>10月</c:v>
                </c:pt>
                <c:pt idx="7">
                  <c:v>11月</c:v>
                </c:pt>
                <c:pt idx="8">
                  <c:v>12月</c:v>
                </c:pt>
                <c:pt idx="9">
                  <c:v>1月</c:v>
                </c:pt>
                <c:pt idx="10">
                  <c:v>2月</c:v>
                </c:pt>
                <c:pt idx="11">
                  <c:v>3月</c:v>
                </c:pt>
                <c:pt idx="12">
                  <c:v>4月</c:v>
                </c:pt>
                <c:pt idx="13">
                  <c:v>5月</c:v>
                </c:pt>
                <c:pt idx="14">
                  <c:v>6月</c:v>
                </c:pt>
                <c:pt idx="15">
                  <c:v>7月</c:v>
                </c:pt>
                <c:pt idx="16">
                  <c:v>8月</c:v>
                </c:pt>
                <c:pt idx="17">
                  <c:v>9月</c:v>
                </c:pt>
                <c:pt idx="18">
                  <c:v>10月</c:v>
                </c:pt>
                <c:pt idx="19">
                  <c:v>11月</c:v>
                </c:pt>
                <c:pt idx="20">
                  <c:v>12月</c:v>
                </c:pt>
                <c:pt idx="21">
                  <c:v>1月</c:v>
                </c:pt>
                <c:pt idx="22">
                  <c:v>2月</c:v>
                </c:pt>
                <c:pt idx="23">
                  <c:v>3月</c:v>
                </c:pt>
                <c:pt idx="24">
                  <c:v>4月</c:v>
                </c:pt>
                <c:pt idx="25">
                  <c:v>5月</c:v>
                </c:pt>
                <c:pt idx="26">
                  <c:v>6月</c:v>
                </c:pt>
                <c:pt idx="27">
                  <c:v>7月</c:v>
                </c:pt>
                <c:pt idx="28">
                  <c:v>8月</c:v>
                </c:pt>
                <c:pt idx="29">
                  <c:v>9月</c:v>
                </c:pt>
                <c:pt idx="30">
                  <c:v>10月</c:v>
                </c:pt>
                <c:pt idx="31">
                  <c:v>11月</c:v>
                </c:pt>
                <c:pt idx="32">
                  <c:v>12月</c:v>
                </c:pt>
                <c:pt idx="33">
                  <c:v>1月</c:v>
                </c:pt>
                <c:pt idx="34">
                  <c:v>2月</c:v>
                </c:pt>
                <c:pt idx="35">
                  <c:v>3月</c:v>
                </c:pt>
              </c:strCache>
            </c:strRef>
          </c:cat>
          <c:val>
            <c:numRef>
              <c:f>'H27年～30年1 月 (4)'!$B$375:$B$410</c:f>
              <c:numCache>
                <c:formatCode>General</c:formatCode>
                <c:ptCount val="36"/>
                <c:pt idx="0">
                  <c:v>0</c:v>
                </c:pt>
                <c:pt idx="6">
                  <c:v>32</c:v>
                </c:pt>
                <c:pt idx="7">
                  <c:v>34</c:v>
                </c:pt>
                <c:pt idx="8">
                  <c:v>28</c:v>
                </c:pt>
                <c:pt idx="9">
                  <c:v>23</c:v>
                </c:pt>
                <c:pt idx="10">
                  <c:v>25</c:v>
                </c:pt>
                <c:pt idx="11">
                  <c:v>19</c:v>
                </c:pt>
                <c:pt idx="12">
                  <c:v>19</c:v>
                </c:pt>
                <c:pt idx="13">
                  <c:v>12</c:v>
                </c:pt>
                <c:pt idx="14">
                  <c:v>12</c:v>
                </c:pt>
                <c:pt idx="15">
                  <c:v>11</c:v>
                </c:pt>
                <c:pt idx="16">
                  <c:v>4</c:v>
                </c:pt>
                <c:pt idx="17">
                  <c:v>12</c:v>
                </c:pt>
                <c:pt idx="18">
                  <c:v>9</c:v>
                </c:pt>
                <c:pt idx="19">
                  <c:v>10</c:v>
                </c:pt>
                <c:pt idx="20">
                  <c:v>10</c:v>
                </c:pt>
                <c:pt idx="21">
                  <c:v>11</c:v>
                </c:pt>
                <c:pt idx="22">
                  <c:v>7</c:v>
                </c:pt>
                <c:pt idx="23">
                  <c:v>11</c:v>
                </c:pt>
                <c:pt idx="24">
                  <c:v>9</c:v>
                </c:pt>
                <c:pt idx="25">
                  <c:v>6</c:v>
                </c:pt>
                <c:pt idx="26">
                  <c:v>6</c:v>
                </c:pt>
                <c:pt idx="27">
                  <c:v>3</c:v>
                </c:pt>
                <c:pt idx="28">
                  <c:v>2</c:v>
                </c:pt>
                <c:pt idx="29">
                  <c:v>8</c:v>
                </c:pt>
                <c:pt idx="30">
                  <c:v>0</c:v>
                </c:pt>
                <c:pt idx="31">
                  <c:v>0</c:v>
                </c:pt>
                <c:pt idx="32">
                  <c:v>4</c:v>
                </c:pt>
                <c:pt idx="33">
                  <c:v>6</c:v>
                </c:pt>
                <c:pt idx="34">
                  <c:v>3</c:v>
                </c:pt>
                <c:pt idx="35">
                  <c:v>3</c:v>
                </c:pt>
              </c:numCache>
            </c:numRef>
          </c:val>
          <c:smooth val="0"/>
          <c:extLst>
            <c:ext xmlns:c16="http://schemas.microsoft.com/office/drawing/2014/chart" uri="{C3380CC4-5D6E-409C-BE32-E72D297353CC}">
              <c16:uniqueId val="{00000001-F149-409C-B9E0-76C1CA233B32}"/>
            </c:ext>
          </c:extLst>
        </c:ser>
        <c:ser>
          <c:idx val="1"/>
          <c:order val="1"/>
          <c:tx>
            <c:strRef>
              <c:f>'H27年～30年1 月 (4)'!$C$374</c:f>
              <c:strCache>
                <c:ptCount val="1"/>
                <c:pt idx="0">
                  <c:v>監視カメラ</c:v>
                </c:pt>
              </c:strCache>
            </c:strRef>
          </c:tx>
          <c:spPr>
            <a:ln w="28575" cap="rnd">
              <a:solidFill>
                <a:srgbClr val="C00000"/>
              </a:solidFill>
              <a:round/>
            </a:ln>
            <a:effectLst/>
          </c:spPr>
          <c:marker>
            <c:symbol val="none"/>
          </c:marker>
          <c:cat>
            <c:strRef>
              <c:f>'H27年～30年1 月 (4)'!$A$375:$A$410</c:f>
              <c:strCache>
                <c:ptCount val="36"/>
                <c:pt idx="0">
                  <c:v>4月</c:v>
                </c:pt>
                <c:pt idx="1">
                  <c:v>5月</c:v>
                </c:pt>
                <c:pt idx="2">
                  <c:v>6月</c:v>
                </c:pt>
                <c:pt idx="3">
                  <c:v>7月</c:v>
                </c:pt>
                <c:pt idx="4">
                  <c:v>8月</c:v>
                </c:pt>
                <c:pt idx="5">
                  <c:v>9月</c:v>
                </c:pt>
                <c:pt idx="6">
                  <c:v>10月</c:v>
                </c:pt>
                <c:pt idx="7">
                  <c:v>11月</c:v>
                </c:pt>
                <c:pt idx="8">
                  <c:v>12月</c:v>
                </c:pt>
                <c:pt idx="9">
                  <c:v>1月</c:v>
                </c:pt>
                <c:pt idx="10">
                  <c:v>2月</c:v>
                </c:pt>
                <c:pt idx="11">
                  <c:v>3月</c:v>
                </c:pt>
                <c:pt idx="12">
                  <c:v>4月</c:v>
                </c:pt>
                <c:pt idx="13">
                  <c:v>5月</c:v>
                </c:pt>
                <c:pt idx="14">
                  <c:v>6月</c:v>
                </c:pt>
                <c:pt idx="15">
                  <c:v>7月</c:v>
                </c:pt>
                <c:pt idx="16">
                  <c:v>8月</c:v>
                </c:pt>
                <c:pt idx="17">
                  <c:v>9月</c:v>
                </c:pt>
                <c:pt idx="18">
                  <c:v>10月</c:v>
                </c:pt>
                <c:pt idx="19">
                  <c:v>11月</c:v>
                </c:pt>
                <c:pt idx="20">
                  <c:v>12月</c:v>
                </c:pt>
                <c:pt idx="21">
                  <c:v>1月</c:v>
                </c:pt>
                <c:pt idx="22">
                  <c:v>2月</c:v>
                </c:pt>
                <c:pt idx="23">
                  <c:v>3月</c:v>
                </c:pt>
                <c:pt idx="24">
                  <c:v>4月</c:v>
                </c:pt>
                <c:pt idx="25">
                  <c:v>5月</c:v>
                </c:pt>
                <c:pt idx="26">
                  <c:v>6月</c:v>
                </c:pt>
                <c:pt idx="27">
                  <c:v>7月</c:v>
                </c:pt>
                <c:pt idx="28">
                  <c:v>8月</c:v>
                </c:pt>
                <c:pt idx="29">
                  <c:v>9月</c:v>
                </c:pt>
                <c:pt idx="30">
                  <c:v>10月</c:v>
                </c:pt>
                <c:pt idx="31">
                  <c:v>11月</c:v>
                </c:pt>
                <c:pt idx="32">
                  <c:v>12月</c:v>
                </c:pt>
                <c:pt idx="33">
                  <c:v>1月</c:v>
                </c:pt>
                <c:pt idx="34">
                  <c:v>2月</c:v>
                </c:pt>
                <c:pt idx="35">
                  <c:v>3月</c:v>
                </c:pt>
              </c:strCache>
            </c:strRef>
          </c:cat>
          <c:val>
            <c:numRef>
              <c:f>'H27年～30年1 月 (4)'!$C$375:$C$410</c:f>
              <c:numCache>
                <c:formatCode>General</c:formatCode>
                <c:ptCount val="36"/>
                <c:pt idx="0">
                  <c:v>0</c:v>
                </c:pt>
                <c:pt idx="6">
                  <c:v>29</c:v>
                </c:pt>
                <c:pt idx="7">
                  <c:v>28</c:v>
                </c:pt>
                <c:pt idx="8">
                  <c:v>27</c:v>
                </c:pt>
                <c:pt idx="9">
                  <c:v>18</c:v>
                </c:pt>
                <c:pt idx="10">
                  <c:v>15</c:v>
                </c:pt>
                <c:pt idx="11">
                  <c:v>19</c:v>
                </c:pt>
                <c:pt idx="12">
                  <c:v>14</c:v>
                </c:pt>
                <c:pt idx="13">
                  <c:v>7</c:v>
                </c:pt>
                <c:pt idx="14">
                  <c:v>11</c:v>
                </c:pt>
                <c:pt idx="15">
                  <c:v>11</c:v>
                </c:pt>
                <c:pt idx="16">
                  <c:v>3</c:v>
                </c:pt>
                <c:pt idx="17">
                  <c:v>4</c:v>
                </c:pt>
                <c:pt idx="18">
                  <c:v>8</c:v>
                </c:pt>
                <c:pt idx="19">
                  <c:v>13</c:v>
                </c:pt>
                <c:pt idx="20">
                  <c:v>6</c:v>
                </c:pt>
                <c:pt idx="21">
                  <c:v>2</c:v>
                </c:pt>
                <c:pt idx="22">
                  <c:v>4</c:v>
                </c:pt>
                <c:pt idx="23">
                  <c:v>6</c:v>
                </c:pt>
                <c:pt idx="24">
                  <c:v>4</c:v>
                </c:pt>
                <c:pt idx="25">
                  <c:v>1</c:v>
                </c:pt>
                <c:pt idx="26">
                  <c:v>1</c:v>
                </c:pt>
                <c:pt idx="27">
                  <c:v>4</c:v>
                </c:pt>
                <c:pt idx="28">
                  <c:v>2</c:v>
                </c:pt>
                <c:pt idx="29">
                  <c:v>1</c:v>
                </c:pt>
                <c:pt idx="30">
                  <c:v>1</c:v>
                </c:pt>
                <c:pt idx="31">
                  <c:v>3</c:v>
                </c:pt>
                <c:pt idx="32">
                  <c:v>4</c:v>
                </c:pt>
                <c:pt idx="33">
                  <c:v>1</c:v>
                </c:pt>
                <c:pt idx="34">
                  <c:v>0</c:v>
                </c:pt>
                <c:pt idx="35">
                  <c:v>0</c:v>
                </c:pt>
              </c:numCache>
            </c:numRef>
          </c:val>
          <c:smooth val="0"/>
          <c:extLst>
            <c:ext xmlns:c16="http://schemas.microsoft.com/office/drawing/2014/chart" uri="{C3380CC4-5D6E-409C-BE32-E72D297353CC}">
              <c16:uniqueId val="{00000002-F149-409C-B9E0-76C1CA233B32}"/>
            </c:ext>
          </c:extLst>
        </c:ser>
        <c:ser>
          <c:idx val="3"/>
          <c:order val="3"/>
          <c:tx>
            <c:strRef>
              <c:f>'H27年～30年1 月 (4)'!$E$374</c:f>
              <c:strCache>
                <c:ptCount val="1"/>
                <c:pt idx="0">
                  <c:v>ミトン</c:v>
                </c:pt>
              </c:strCache>
            </c:strRef>
          </c:tx>
          <c:spPr>
            <a:ln w="38100" cap="rnd">
              <a:solidFill>
                <a:schemeClr val="accent6"/>
              </a:solidFill>
              <a:round/>
            </a:ln>
            <a:effectLst/>
          </c:spPr>
          <c:marker>
            <c:symbol val="none"/>
          </c:marker>
          <c:cat>
            <c:strRef>
              <c:f>'H27年～30年1 月 (4)'!$A$375:$A$410</c:f>
              <c:strCache>
                <c:ptCount val="36"/>
                <c:pt idx="0">
                  <c:v>4月</c:v>
                </c:pt>
                <c:pt idx="1">
                  <c:v>5月</c:v>
                </c:pt>
                <c:pt idx="2">
                  <c:v>6月</c:v>
                </c:pt>
                <c:pt idx="3">
                  <c:v>7月</c:v>
                </c:pt>
                <c:pt idx="4">
                  <c:v>8月</c:v>
                </c:pt>
                <c:pt idx="5">
                  <c:v>9月</c:v>
                </c:pt>
                <c:pt idx="6">
                  <c:v>10月</c:v>
                </c:pt>
                <c:pt idx="7">
                  <c:v>11月</c:v>
                </c:pt>
                <c:pt idx="8">
                  <c:v>12月</c:v>
                </c:pt>
                <c:pt idx="9">
                  <c:v>1月</c:v>
                </c:pt>
                <c:pt idx="10">
                  <c:v>2月</c:v>
                </c:pt>
                <c:pt idx="11">
                  <c:v>3月</c:v>
                </c:pt>
                <c:pt idx="12">
                  <c:v>4月</c:v>
                </c:pt>
                <c:pt idx="13">
                  <c:v>5月</c:v>
                </c:pt>
                <c:pt idx="14">
                  <c:v>6月</c:v>
                </c:pt>
                <c:pt idx="15">
                  <c:v>7月</c:v>
                </c:pt>
                <c:pt idx="16">
                  <c:v>8月</c:v>
                </c:pt>
                <c:pt idx="17">
                  <c:v>9月</c:v>
                </c:pt>
                <c:pt idx="18">
                  <c:v>10月</c:v>
                </c:pt>
                <c:pt idx="19">
                  <c:v>11月</c:v>
                </c:pt>
                <c:pt idx="20">
                  <c:v>12月</c:v>
                </c:pt>
                <c:pt idx="21">
                  <c:v>1月</c:v>
                </c:pt>
                <c:pt idx="22">
                  <c:v>2月</c:v>
                </c:pt>
                <c:pt idx="23">
                  <c:v>3月</c:v>
                </c:pt>
                <c:pt idx="24">
                  <c:v>4月</c:v>
                </c:pt>
                <c:pt idx="25">
                  <c:v>5月</c:v>
                </c:pt>
                <c:pt idx="26">
                  <c:v>6月</c:v>
                </c:pt>
                <c:pt idx="27">
                  <c:v>7月</c:v>
                </c:pt>
                <c:pt idx="28">
                  <c:v>8月</c:v>
                </c:pt>
                <c:pt idx="29">
                  <c:v>9月</c:v>
                </c:pt>
                <c:pt idx="30">
                  <c:v>10月</c:v>
                </c:pt>
                <c:pt idx="31">
                  <c:v>11月</c:v>
                </c:pt>
                <c:pt idx="32">
                  <c:v>12月</c:v>
                </c:pt>
                <c:pt idx="33">
                  <c:v>1月</c:v>
                </c:pt>
                <c:pt idx="34">
                  <c:v>2月</c:v>
                </c:pt>
                <c:pt idx="35">
                  <c:v>3月</c:v>
                </c:pt>
              </c:strCache>
            </c:strRef>
          </c:cat>
          <c:val>
            <c:numRef>
              <c:f>'H27年～30年1 月 (4)'!$E$375:$E$410</c:f>
              <c:numCache>
                <c:formatCode>General</c:formatCode>
                <c:ptCount val="36"/>
                <c:pt idx="0">
                  <c:v>11</c:v>
                </c:pt>
                <c:pt idx="1">
                  <c:v>6</c:v>
                </c:pt>
                <c:pt idx="2">
                  <c:v>8</c:v>
                </c:pt>
                <c:pt idx="3">
                  <c:v>5</c:v>
                </c:pt>
                <c:pt idx="4">
                  <c:v>10</c:v>
                </c:pt>
                <c:pt idx="5">
                  <c:v>10</c:v>
                </c:pt>
                <c:pt idx="6">
                  <c:v>4</c:v>
                </c:pt>
                <c:pt idx="7">
                  <c:v>3</c:v>
                </c:pt>
                <c:pt idx="8">
                  <c:v>1</c:v>
                </c:pt>
                <c:pt idx="9">
                  <c:v>2</c:v>
                </c:pt>
                <c:pt idx="10">
                  <c:v>2</c:v>
                </c:pt>
                <c:pt idx="11">
                  <c:v>2</c:v>
                </c:pt>
                <c:pt idx="12">
                  <c:v>0</c:v>
                </c:pt>
                <c:pt idx="13">
                  <c:v>0</c:v>
                </c:pt>
                <c:pt idx="14">
                  <c:v>1</c:v>
                </c:pt>
                <c:pt idx="15">
                  <c:v>0</c:v>
                </c:pt>
                <c:pt idx="16">
                  <c:v>1</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smooth val="0"/>
          <c:extLst>
            <c:ext xmlns:c16="http://schemas.microsoft.com/office/drawing/2014/chart" uri="{C3380CC4-5D6E-409C-BE32-E72D297353CC}">
              <c16:uniqueId val="{00000003-F149-409C-B9E0-76C1CA233B32}"/>
            </c:ext>
          </c:extLst>
        </c:ser>
        <c:dLbls>
          <c:showLegendKey val="0"/>
          <c:showVal val="0"/>
          <c:showCatName val="0"/>
          <c:showSerName val="0"/>
          <c:showPercent val="0"/>
          <c:showBubbleSize val="0"/>
        </c:dLbls>
        <c:marker val="1"/>
        <c:smooth val="0"/>
        <c:axId val="344074440"/>
        <c:axId val="344077968"/>
      </c:lineChart>
      <c:catAx>
        <c:axId val="34407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44077968"/>
        <c:crosses val="autoZero"/>
        <c:auto val="1"/>
        <c:lblAlgn val="ctr"/>
        <c:lblOffset val="100"/>
        <c:noMultiLvlLbl val="0"/>
      </c:catAx>
      <c:valAx>
        <c:axId val="344077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44074440"/>
        <c:crosses val="autoZero"/>
        <c:crossBetween val="between"/>
      </c:valAx>
      <c:spPr>
        <a:noFill/>
        <a:ln>
          <a:noFill/>
        </a:ln>
        <a:effectLst/>
      </c:spPr>
    </c:plotArea>
    <c:legend>
      <c:legendPos val="t"/>
      <c:layout>
        <c:manualLayout>
          <c:xMode val="edge"/>
          <c:yMode val="edge"/>
          <c:x val="0.22579221627203444"/>
          <c:y val="0.13365458793315882"/>
          <c:w val="0.54841541496955681"/>
          <c:h val="7.196871445215562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95604522281922"/>
          <c:y val="5.6483372929220482E-2"/>
          <c:w val="0.63001159230096238"/>
          <c:h val="0.68242672790901138"/>
        </c:manualLayout>
      </c:layout>
      <c:lineChart>
        <c:grouping val="standard"/>
        <c:varyColors val="0"/>
        <c:ser>
          <c:idx val="0"/>
          <c:order val="0"/>
          <c:tx>
            <c:strRef>
              <c:f>'[Microsoft Word 内のグラフ]Sheet1'!$B$32</c:f>
              <c:strCache>
                <c:ptCount val="1"/>
                <c:pt idx="0">
                  <c:v>転倒患者</c:v>
                </c:pt>
              </c:strCache>
            </c:strRef>
          </c:tx>
          <c:cat>
            <c:strRef>
              <c:f>'[Microsoft Word 内のグラフ]Sheet1'!$A$33:$A$37</c:f>
              <c:strCache>
                <c:ptCount val="5"/>
                <c:pt idx="0">
                  <c:v>平成25年度</c:v>
                </c:pt>
                <c:pt idx="1">
                  <c:v>平成26年度</c:v>
                </c:pt>
                <c:pt idx="2">
                  <c:v>平成27年度</c:v>
                </c:pt>
                <c:pt idx="3">
                  <c:v>平成28年度</c:v>
                </c:pt>
                <c:pt idx="4">
                  <c:v>平成29年度</c:v>
                </c:pt>
              </c:strCache>
            </c:strRef>
          </c:cat>
          <c:val>
            <c:numRef>
              <c:f>'[Microsoft Word 内のグラフ]Sheet1'!$B$33:$B$37</c:f>
              <c:numCache>
                <c:formatCode>General</c:formatCode>
                <c:ptCount val="5"/>
                <c:pt idx="0">
                  <c:v>579</c:v>
                </c:pt>
                <c:pt idx="1">
                  <c:v>495</c:v>
                </c:pt>
                <c:pt idx="2">
                  <c:v>596</c:v>
                </c:pt>
                <c:pt idx="3">
                  <c:v>562</c:v>
                </c:pt>
                <c:pt idx="4">
                  <c:v>613</c:v>
                </c:pt>
              </c:numCache>
            </c:numRef>
          </c:val>
          <c:smooth val="0"/>
          <c:extLst>
            <c:ext xmlns:c16="http://schemas.microsoft.com/office/drawing/2014/chart" uri="{C3380CC4-5D6E-409C-BE32-E72D297353CC}">
              <c16:uniqueId val="{00000000-4EC4-424C-B2A3-AE200372D835}"/>
            </c:ext>
          </c:extLst>
        </c:ser>
        <c:ser>
          <c:idx val="1"/>
          <c:order val="1"/>
          <c:tx>
            <c:strRef>
              <c:f>'[Microsoft Word 内のグラフ]Sheet1'!$C$32</c:f>
              <c:strCache>
                <c:ptCount val="1"/>
                <c:pt idx="0">
                  <c:v>入院数</c:v>
                </c:pt>
              </c:strCache>
            </c:strRef>
          </c:tx>
          <c:cat>
            <c:strRef>
              <c:f>'[Microsoft Word 内のグラフ]Sheet1'!$A$33:$A$37</c:f>
              <c:strCache>
                <c:ptCount val="5"/>
                <c:pt idx="0">
                  <c:v>平成25年度</c:v>
                </c:pt>
                <c:pt idx="1">
                  <c:v>平成26年度</c:v>
                </c:pt>
                <c:pt idx="2">
                  <c:v>平成27年度</c:v>
                </c:pt>
                <c:pt idx="3">
                  <c:v>平成28年度</c:v>
                </c:pt>
                <c:pt idx="4">
                  <c:v>平成29年度</c:v>
                </c:pt>
              </c:strCache>
            </c:strRef>
          </c:cat>
          <c:val>
            <c:numRef>
              <c:f>'[Microsoft Word 内のグラフ]Sheet1'!$C$33:$C$37</c:f>
              <c:numCache>
                <c:formatCode>General</c:formatCode>
                <c:ptCount val="5"/>
                <c:pt idx="0">
                  <c:v>268429</c:v>
                </c:pt>
                <c:pt idx="1">
                  <c:v>270401</c:v>
                </c:pt>
                <c:pt idx="2">
                  <c:v>268333</c:v>
                </c:pt>
                <c:pt idx="3">
                  <c:v>259782</c:v>
                </c:pt>
                <c:pt idx="4">
                  <c:v>262422</c:v>
                </c:pt>
              </c:numCache>
            </c:numRef>
          </c:val>
          <c:smooth val="0"/>
          <c:extLst>
            <c:ext xmlns:c16="http://schemas.microsoft.com/office/drawing/2014/chart" uri="{C3380CC4-5D6E-409C-BE32-E72D297353CC}">
              <c16:uniqueId val="{00000001-4EC4-424C-B2A3-AE200372D835}"/>
            </c:ext>
          </c:extLst>
        </c:ser>
        <c:dLbls>
          <c:showLegendKey val="0"/>
          <c:showVal val="0"/>
          <c:showCatName val="0"/>
          <c:showSerName val="0"/>
          <c:showPercent val="0"/>
          <c:showBubbleSize val="0"/>
        </c:dLbls>
        <c:marker val="1"/>
        <c:smooth val="0"/>
        <c:axId val="344073656"/>
        <c:axId val="344079144"/>
      </c:lineChart>
      <c:catAx>
        <c:axId val="344073656"/>
        <c:scaling>
          <c:orientation val="minMax"/>
        </c:scaling>
        <c:delete val="0"/>
        <c:axPos val="b"/>
        <c:numFmt formatCode="General" sourceLinked="0"/>
        <c:majorTickMark val="out"/>
        <c:minorTickMark val="none"/>
        <c:tickLblPos val="nextTo"/>
        <c:txPr>
          <a:bodyPr/>
          <a:lstStyle/>
          <a:p>
            <a:pPr>
              <a:defRPr sz="1800" baseline="0"/>
            </a:pPr>
            <a:endParaRPr lang="ja-JP"/>
          </a:p>
        </c:txPr>
        <c:crossAx val="344079144"/>
        <c:crosses val="autoZero"/>
        <c:auto val="1"/>
        <c:lblAlgn val="ctr"/>
        <c:lblOffset val="100"/>
        <c:noMultiLvlLbl val="0"/>
      </c:catAx>
      <c:valAx>
        <c:axId val="344079144"/>
        <c:scaling>
          <c:orientation val="minMax"/>
        </c:scaling>
        <c:delete val="0"/>
        <c:axPos val="l"/>
        <c:majorGridlines/>
        <c:numFmt formatCode="General" sourceLinked="1"/>
        <c:majorTickMark val="out"/>
        <c:minorTickMark val="none"/>
        <c:tickLblPos val="nextTo"/>
        <c:txPr>
          <a:bodyPr/>
          <a:lstStyle/>
          <a:p>
            <a:pPr>
              <a:defRPr sz="1800" baseline="0"/>
            </a:pPr>
            <a:endParaRPr lang="ja-JP"/>
          </a:p>
        </c:txPr>
        <c:crossAx val="344073656"/>
        <c:crosses val="autoZero"/>
        <c:crossBetween val="between"/>
      </c:valAx>
      <c:spPr>
        <a:noFill/>
        <a:ln w="25400">
          <a:noFill/>
        </a:ln>
      </c:spPr>
    </c:plotArea>
    <c:legend>
      <c:legendPos val="b"/>
      <c:layout>
        <c:manualLayout>
          <c:xMode val="edge"/>
          <c:yMode val="edge"/>
          <c:x val="0.25636214730966894"/>
          <c:y val="0.86592543112556908"/>
          <c:w val="0.28515461682590315"/>
          <c:h val="7.0538378660485013E-2"/>
        </c:manualLayout>
      </c:layout>
      <c:overlay val="0"/>
      <c:txPr>
        <a:bodyPr/>
        <a:lstStyle/>
        <a:p>
          <a:pPr>
            <a:defRPr sz="1800" baseline="0"/>
          </a:pPr>
          <a:endParaRPr lang="ja-JP"/>
        </a:p>
      </c:tx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'[Microsoft Word 内のグラフ]Sheet1'!$B$88</c:f>
              <c:strCache>
                <c:ptCount val="1"/>
                <c:pt idx="0">
                  <c:v>他の骨折件数/発生率</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'[Microsoft Word 内のグラフ]Sheet1'!$A$89:$A$93</c:f>
              <c:strCache>
                <c:ptCount val="5"/>
                <c:pt idx="0">
                  <c:v>平成25年度</c:v>
                </c:pt>
                <c:pt idx="1">
                  <c:v>平成26年度</c:v>
                </c:pt>
                <c:pt idx="2">
                  <c:v>平成27年度</c:v>
                </c:pt>
                <c:pt idx="3">
                  <c:v>平成28年度</c:v>
                </c:pt>
                <c:pt idx="4">
                  <c:v>平成29年度</c:v>
                </c:pt>
              </c:strCache>
            </c:strRef>
          </c:cat>
          <c:val>
            <c:numRef>
              <c:f>'[Microsoft Word 内のグラフ]Sheet1'!$B$89:$B$93</c:f>
              <c:numCache>
                <c:formatCode>General</c:formatCode>
                <c:ptCount val="5"/>
                <c:pt idx="0">
                  <c:v>3</c:v>
                </c:pt>
                <c:pt idx="1">
                  <c:v>5</c:v>
                </c:pt>
                <c:pt idx="2">
                  <c:v>2</c:v>
                </c:pt>
                <c:pt idx="3">
                  <c:v>4</c:v>
                </c:pt>
                <c:pt idx="4">
                  <c:v>9</c:v>
                </c:pt>
              </c:numCache>
            </c:numRef>
          </c:val>
          <c:extLst>
            <c:ext xmlns:c16="http://schemas.microsoft.com/office/drawing/2014/chart" uri="{C3380CC4-5D6E-409C-BE32-E72D297353CC}">
              <c16:uniqueId val="{00000000-FFED-4C84-B640-28F8CF8D571C}"/>
            </c:ext>
          </c:extLst>
        </c:ser>
        <c:ser>
          <c:idx val="1"/>
          <c:order val="1"/>
          <c:tx>
            <c:strRef>
              <c:f>'[Microsoft Word 内のグラフ]Sheet1'!$C$88</c:f>
              <c:strCache>
                <c:ptCount val="1"/>
                <c:pt idx="0">
                  <c:v>大腿骨骨折件数/発生率</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'[Microsoft Word 内のグラフ]Sheet1'!$A$89:$A$93</c:f>
              <c:strCache>
                <c:ptCount val="5"/>
                <c:pt idx="0">
                  <c:v>平成25年度</c:v>
                </c:pt>
                <c:pt idx="1">
                  <c:v>平成26年度</c:v>
                </c:pt>
                <c:pt idx="2">
                  <c:v>平成27年度</c:v>
                </c:pt>
                <c:pt idx="3">
                  <c:v>平成28年度</c:v>
                </c:pt>
                <c:pt idx="4">
                  <c:v>平成29年度</c:v>
                </c:pt>
              </c:strCache>
            </c:strRef>
          </c:cat>
          <c:val>
            <c:numRef>
              <c:f>'[Microsoft Word 内のグラフ]Sheet1'!$C$89:$C$93</c:f>
              <c:numCache>
                <c:formatCode>General</c:formatCode>
                <c:ptCount val="5"/>
                <c:pt idx="0">
                  <c:v>3</c:v>
                </c:pt>
                <c:pt idx="1">
                  <c:v>3</c:v>
                </c:pt>
                <c:pt idx="2">
                  <c:v>1</c:v>
                </c:pt>
                <c:pt idx="3">
                  <c:v>2</c:v>
                </c:pt>
                <c:pt idx="4">
                  <c:v>1</c:v>
                </c:pt>
              </c:numCache>
            </c:numRef>
          </c:val>
          <c:extLst>
            <c:ext xmlns:c16="http://schemas.microsoft.com/office/drawing/2014/chart" uri="{C3380CC4-5D6E-409C-BE32-E72D297353CC}">
              <c16:uniqueId val="{00000001-FFED-4C84-B640-28F8CF8D571C}"/>
            </c:ext>
          </c:extLst>
        </c:ser>
        <c:dLbls>
          <c:showLegendKey val="0"/>
          <c:showVal val="0"/>
          <c:showCatName val="0"/>
          <c:showSerName val="0"/>
          <c:showPercent val="0"/>
          <c:showBubbleSize val="0"/>
        </c:dLbls>
        <c:gapWidth val="150"/>
        <c:overlap val="100"/>
        <c:axId val="344079928"/>
        <c:axId val="344071304"/>
      </c:barChart>
      <c:catAx>
        <c:axId val="344079928"/>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ja-JP"/>
          </a:p>
        </c:txPr>
        <c:crossAx val="344071304"/>
        <c:crosses val="autoZero"/>
        <c:auto val="1"/>
        <c:lblAlgn val="ctr"/>
        <c:lblOffset val="100"/>
        <c:noMultiLvlLbl val="0"/>
      </c:catAx>
      <c:valAx>
        <c:axId val="34407130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344079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ja-JP"/>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ミトン有無　部署比率</a:t>
            </a:r>
          </a:p>
        </c:rich>
      </c:tx>
      <c:layout>
        <c:manualLayout>
          <c:xMode val="edge"/>
          <c:yMode val="edge"/>
          <c:x val="0.14638364779874213"/>
          <c:y val="3.6478424591628346E-2"/>
        </c:manualLayout>
      </c:layout>
      <c:overlay val="0"/>
    </c:title>
    <c:autoTitleDeleted val="0"/>
    <c:plotArea>
      <c:layout/>
      <c:barChart>
        <c:barDir val="col"/>
        <c:grouping val="percentStacked"/>
        <c:varyColors val="0"/>
        <c:ser>
          <c:idx val="0"/>
          <c:order val="0"/>
          <c:tx>
            <c:strRef>
              <c:f>Sheet1!$B$1</c:f>
              <c:strCache>
                <c:ptCount val="1"/>
                <c:pt idx="0">
                  <c:v>抑制実施皆無</c:v>
                </c:pt>
              </c:strCache>
            </c:strRef>
          </c:tx>
          <c:spPr>
            <a:solidFill>
              <a:srgbClr val="006600"/>
            </a:solidFill>
            <a:scene3d>
              <a:camera prst="orthographicFront"/>
              <a:lightRig rig="threePt" dir="t"/>
            </a:scene3d>
            <a:sp3d>
              <a:bevelT/>
            </a:sp3d>
          </c:spPr>
          <c:invertIfNegative val="0"/>
          <c:cat>
            <c:strRef>
              <c:f>Sheet1!$A$2:$A$3</c:f>
              <c:strCache>
                <c:ptCount val="2"/>
                <c:pt idx="0">
                  <c:v>4-9月</c:v>
                </c:pt>
                <c:pt idx="1">
                  <c:v>３月</c:v>
                </c:pt>
              </c:strCache>
            </c:strRef>
          </c:cat>
          <c:val>
            <c:numRef>
              <c:f>Sheet1!$B$2:$B$3</c:f>
              <c:numCache>
                <c:formatCode>General</c:formatCode>
                <c:ptCount val="2"/>
                <c:pt idx="0">
                  <c:v>12</c:v>
                </c:pt>
                <c:pt idx="1">
                  <c:v>24</c:v>
                </c:pt>
              </c:numCache>
            </c:numRef>
          </c:val>
          <c:extLst>
            <c:ext xmlns:c16="http://schemas.microsoft.com/office/drawing/2014/chart" uri="{C3380CC4-5D6E-409C-BE32-E72D297353CC}">
              <c16:uniqueId val="{00000000-7EB1-4397-81D4-DFF080184992}"/>
            </c:ext>
          </c:extLst>
        </c:ser>
        <c:ser>
          <c:idx val="1"/>
          <c:order val="1"/>
          <c:tx>
            <c:strRef>
              <c:f>Sheet1!$C$1</c:f>
              <c:strCache>
                <c:ptCount val="1"/>
                <c:pt idx="0">
                  <c:v>抑制実施１回以上</c:v>
                </c:pt>
              </c:strCache>
            </c:strRef>
          </c:tx>
          <c:spPr>
            <a:solidFill>
              <a:srgbClr val="FFFFCC"/>
            </a:solidFill>
            <a:scene3d>
              <a:camera prst="orthographicFront"/>
              <a:lightRig rig="threePt" dir="t"/>
            </a:scene3d>
            <a:sp3d>
              <a:bevelT/>
            </a:sp3d>
          </c:spPr>
          <c:invertIfNegative val="0"/>
          <c:cat>
            <c:strRef>
              <c:f>Sheet1!$A$2:$A$3</c:f>
              <c:strCache>
                <c:ptCount val="2"/>
                <c:pt idx="0">
                  <c:v>4-9月</c:v>
                </c:pt>
                <c:pt idx="1">
                  <c:v>３月</c:v>
                </c:pt>
              </c:strCache>
            </c:strRef>
          </c:cat>
          <c:val>
            <c:numRef>
              <c:f>Sheet1!$C$2:$C$3</c:f>
              <c:numCache>
                <c:formatCode>General</c:formatCode>
                <c:ptCount val="2"/>
                <c:pt idx="0">
                  <c:v>16</c:v>
                </c:pt>
                <c:pt idx="1">
                  <c:v>4</c:v>
                </c:pt>
              </c:numCache>
            </c:numRef>
          </c:val>
          <c:extLst>
            <c:ext xmlns:c16="http://schemas.microsoft.com/office/drawing/2014/chart" uri="{C3380CC4-5D6E-409C-BE32-E72D297353CC}">
              <c16:uniqueId val="{00000001-7EB1-4397-81D4-DFF080184992}"/>
            </c:ext>
          </c:extLst>
        </c:ser>
        <c:dLbls>
          <c:showLegendKey val="0"/>
          <c:showVal val="0"/>
          <c:showCatName val="0"/>
          <c:showSerName val="0"/>
          <c:showPercent val="0"/>
          <c:showBubbleSize val="0"/>
        </c:dLbls>
        <c:gapWidth val="150"/>
        <c:overlap val="100"/>
        <c:axId val="251356352"/>
        <c:axId val="251355176"/>
      </c:barChart>
      <c:catAx>
        <c:axId val="251356352"/>
        <c:scaling>
          <c:orientation val="minMax"/>
        </c:scaling>
        <c:delete val="0"/>
        <c:axPos val="b"/>
        <c:numFmt formatCode="General" sourceLinked="0"/>
        <c:majorTickMark val="out"/>
        <c:minorTickMark val="none"/>
        <c:tickLblPos val="nextTo"/>
        <c:crossAx val="251355176"/>
        <c:crosses val="autoZero"/>
        <c:auto val="1"/>
        <c:lblAlgn val="ctr"/>
        <c:lblOffset val="100"/>
        <c:noMultiLvlLbl val="0"/>
      </c:catAx>
      <c:valAx>
        <c:axId val="251355176"/>
        <c:scaling>
          <c:orientation val="minMax"/>
          <c:min val="0"/>
        </c:scaling>
        <c:delete val="0"/>
        <c:axPos val="l"/>
        <c:majorGridlines/>
        <c:numFmt formatCode="0%" sourceLinked="1"/>
        <c:majorTickMark val="out"/>
        <c:minorTickMark val="none"/>
        <c:tickLblPos val="nextTo"/>
        <c:crossAx val="251356352"/>
        <c:crosses val="autoZero"/>
        <c:crossBetween val="between"/>
      </c:valAx>
    </c:plotArea>
    <c:legend>
      <c:legendPos val="b"/>
      <c:overlay val="0"/>
    </c:legend>
    <c:plotVisOnly val="1"/>
    <c:dispBlanksAs val="gap"/>
    <c:showDLblsOverMax val="0"/>
  </c:chart>
  <c:txPr>
    <a:bodyPr/>
    <a:lstStyle/>
    <a:p>
      <a:pPr>
        <a:defRPr sz="1800"/>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平成27年度抑制実施状況!$B$187</c:f>
              <c:strCache>
                <c:ptCount val="1"/>
                <c:pt idx="0">
                  <c:v>件</c:v>
                </c:pt>
              </c:strCache>
            </c:strRef>
          </c:tx>
          <c:invertIfNegative val="0"/>
          <c:dLbls>
            <c:spPr>
              <a:noFill/>
              <a:ln>
                <a:noFill/>
              </a:ln>
              <a:effectLst/>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平成27年度抑制実施状況!$A$188:$A$193</c:f>
              <c:strCache>
                <c:ptCount val="6"/>
                <c:pt idx="0">
                  <c:v>4月・5月</c:v>
                </c:pt>
                <c:pt idx="1">
                  <c:v>6月・7月</c:v>
                </c:pt>
                <c:pt idx="2">
                  <c:v>8月・9月</c:v>
                </c:pt>
                <c:pt idx="3">
                  <c:v>10月・11月</c:v>
                </c:pt>
                <c:pt idx="4">
                  <c:v>12月・1月</c:v>
                </c:pt>
                <c:pt idx="5">
                  <c:v>2月・3月</c:v>
                </c:pt>
              </c:strCache>
            </c:strRef>
          </c:cat>
          <c:val>
            <c:numRef>
              <c:f>平成27年度抑制実施状況!$B$188:$B$193</c:f>
              <c:numCache>
                <c:formatCode>General</c:formatCode>
                <c:ptCount val="6"/>
                <c:pt idx="0">
                  <c:v>15</c:v>
                </c:pt>
                <c:pt idx="1">
                  <c:v>8</c:v>
                </c:pt>
                <c:pt idx="2">
                  <c:v>16</c:v>
                </c:pt>
                <c:pt idx="3">
                  <c:v>5</c:v>
                </c:pt>
                <c:pt idx="4">
                  <c:v>2</c:v>
                </c:pt>
                <c:pt idx="5">
                  <c:v>0</c:v>
                </c:pt>
              </c:numCache>
            </c:numRef>
          </c:val>
          <c:extLst>
            <c:ext xmlns:c16="http://schemas.microsoft.com/office/drawing/2014/chart" uri="{C3380CC4-5D6E-409C-BE32-E72D297353CC}">
              <c16:uniqueId val="{00000000-7253-4B8C-8486-6D93F8DD0410}"/>
            </c:ext>
          </c:extLst>
        </c:ser>
        <c:dLbls>
          <c:dLblPos val="outEnd"/>
          <c:showLegendKey val="0"/>
          <c:showVal val="1"/>
          <c:showCatName val="0"/>
          <c:showSerName val="0"/>
          <c:showPercent val="0"/>
          <c:showBubbleSize val="0"/>
        </c:dLbls>
        <c:gapWidth val="150"/>
        <c:axId val="251351648"/>
        <c:axId val="251354000"/>
      </c:barChart>
      <c:catAx>
        <c:axId val="251351648"/>
        <c:scaling>
          <c:orientation val="minMax"/>
        </c:scaling>
        <c:delete val="0"/>
        <c:axPos val="b"/>
        <c:numFmt formatCode="General" sourceLinked="0"/>
        <c:majorTickMark val="out"/>
        <c:minorTickMark val="none"/>
        <c:tickLblPos val="nextTo"/>
        <c:txPr>
          <a:bodyPr/>
          <a:lstStyle/>
          <a:p>
            <a:pPr>
              <a:defRPr sz="2000"/>
            </a:pPr>
            <a:endParaRPr lang="ja-JP"/>
          </a:p>
        </c:txPr>
        <c:crossAx val="251354000"/>
        <c:crosses val="autoZero"/>
        <c:auto val="1"/>
        <c:lblAlgn val="ctr"/>
        <c:lblOffset val="100"/>
        <c:noMultiLvlLbl val="0"/>
      </c:catAx>
      <c:valAx>
        <c:axId val="251354000"/>
        <c:scaling>
          <c:orientation val="minMax"/>
        </c:scaling>
        <c:delete val="0"/>
        <c:axPos val="l"/>
        <c:majorGridlines/>
        <c:numFmt formatCode="General" sourceLinked="1"/>
        <c:majorTickMark val="out"/>
        <c:minorTickMark val="none"/>
        <c:tickLblPos val="nextTo"/>
        <c:crossAx val="251351648"/>
        <c:crosses val="autoZero"/>
        <c:crossBetween val="between"/>
      </c:valAx>
    </c:plotArea>
    <c:legend>
      <c:legendPos val="r"/>
      <c:layout>
        <c:manualLayout>
          <c:xMode val="edge"/>
          <c:yMode val="edge"/>
          <c:x val="0.79788045591523282"/>
          <c:y val="0.1630364631792173"/>
          <c:w val="7.4033124331680758E-2"/>
          <c:h val="8.466021485372284E-2"/>
        </c:manualLayout>
      </c:layout>
      <c:overlay val="0"/>
      <c:txPr>
        <a:bodyPr/>
        <a:lstStyle/>
        <a:p>
          <a:pPr>
            <a:defRPr sz="2000"/>
          </a:pPr>
          <a:endParaRPr lang="ja-JP"/>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一過性軽度</c:v>
                </c:pt>
              </c:strCache>
            </c:strRef>
          </c:tx>
          <c:spPr>
            <a:ln w="50800">
              <a:solidFill>
                <a:srgbClr val="006600"/>
              </a:solidFill>
            </a:ln>
          </c:spPr>
          <c:marker>
            <c:symbol val="none"/>
          </c:marker>
          <c:cat>
            <c:strRef>
              <c:f>Sheet1!$A$2:$A$13</c:f>
              <c:strCache>
                <c:ptCount val="12"/>
                <c:pt idx="0">
                  <c:v>2015年4月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Sheet1!$B$2:$B$13</c:f>
              <c:numCache>
                <c:formatCode>General</c:formatCode>
                <c:ptCount val="12"/>
                <c:pt idx="0">
                  <c:v>0</c:v>
                </c:pt>
                <c:pt idx="1">
                  <c:v>1</c:v>
                </c:pt>
                <c:pt idx="2">
                  <c:v>0</c:v>
                </c:pt>
                <c:pt idx="3">
                  <c:v>1</c:v>
                </c:pt>
                <c:pt idx="4">
                  <c:v>2</c:v>
                </c:pt>
                <c:pt idx="5">
                  <c:v>0</c:v>
                </c:pt>
                <c:pt idx="6">
                  <c:v>2</c:v>
                </c:pt>
                <c:pt idx="7">
                  <c:v>0</c:v>
                </c:pt>
                <c:pt idx="8">
                  <c:v>0</c:v>
                </c:pt>
                <c:pt idx="9">
                  <c:v>0</c:v>
                </c:pt>
                <c:pt idx="10">
                  <c:v>0</c:v>
                </c:pt>
                <c:pt idx="11">
                  <c:v>0</c:v>
                </c:pt>
              </c:numCache>
            </c:numRef>
          </c:val>
          <c:smooth val="1"/>
          <c:extLst>
            <c:ext xmlns:c16="http://schemas.microsoft.com/office/drawing/2014/chart" uri="{C3380CC4-5D6E-409C-BE32-E72D297353CC}">
              <c16:uniqueId val="{00000000-64B9-4230-96BC-2F5326210E8B}"/>
            </c:ext>
          </c:extLst>
        </c:ser>
        <c:ser>
          <c:idx val="1"/>
          <c:order val="1"/>
          <c:tx>
            <c:strRef>
              <c:f>Sheet1!$C$1</c:f>
              <c:strCache>
                <c:ptCount val="1"/>
                <c:pt idx="0">
                  <c:v>一過性中等度</c:v>
                </c:pt>
              </c:strCache>
            </c:strRef>
          </c:tx>
          <c:spPr>
            <a:ln w="88900">
              <a:solidFill>
                <a:srgbClr val="FFC000"/>
              </a:solidFill>
            </a:ln>
          </c:spPr>
          <c:marker>
            <c:symbol val="none"/>
          </c:marker>
          <c:cat>
            <c:strRef>
              <c:f>Sheet1!$A$2:$A$13</c:f>
              <c:strCache>
                <c:ptCount val="12"/>
                <c:pt idx="0">
                  <c:v>2015年4月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Sheet1!$C$2:$C$13</c:f>
              <c:numCache>
                <c:formatCode>General</c:formatCode>
                <c:ptCount val="12"/>
                <c:pt idx="0">
                  <c:v>1</c:v>
                </c:pt>
                <c:pt idx="1">
                  <c:v>0</c:v>
                </c:pt>
                <c:pt idx="2">
                  <c:v>1</c:v>
                </c:pt>
                <c:pt idx="3">
                  <c:v>2</c:v>
                </c:pt>
                <c:pt idx="4">
                  <c:v>0</c:v>
                </c:pt>
                <c:pt idx="5">
                  <c:v>1</c:v>
                </c:pt>
                <c:pt idx="6">
                  <c:v>0</c:v>
                </c:pt>
                <c:pt idx="7">
                  <c:v>0</c:v>
                </c:pt>
                <c:pt idx="8">
                  <c:v>0</c:v>
                </c:pt>
                <c:pt idx="9">
                  <c:v>0</c:v>
                </c:pt>
                <c:pt idx="10">
                  <c:v>0</c:v>
                </c:pt>
                <c:pt idx="11">
                  <c:v>1</c:v>
                </c:pt>
              </c:numCache>
            </c:numRef>
          </c:val>
          <c:smooth val="1"/>
          <c:extLst>
            <c:ext xmlns:c16="http://schemas.microsoft.com/office/drawing/2014/chart" uri="{C3380CC4-5D6E-409C-BE32-E72D297353CC}">
              <c16:uniqueId val="{00000001-64B9-4230-96BC-2F5326210E8B}"/>
            </c:ext>
          </c:extLst>
        </c:ser>
        <c:ser>
          <c:idx val="2"/>
          <c:order val="2"/>
          <c:tx>
            <c:strRef>
              <c:f>Sheet1!$D$1</c:f>
              <c:strCache>
                <c:ptCount val="1"/>
                <c:pt idx="0">
                  <c:v>一過性高度</c:v>
                </c:pt>
              </c:strCache>
            </c:strRef>
          </c:tx>
          <c:spPr>
            <a:ln w="152400">
              <a:solidFill>
                <a:srgbClr val="FF0000"/>
              </a:solidFill>
            </a:ln>
          </c:spPr>
          <c:marker>
            <c:symbol val="none"/>
          </c:marker>
          <c:cat>
            <c:strRef>
              <c:f>Sheet1!$A$2:$A$13</c:f>
              <c:strCache>
                <c:ptCount val="12"/>
                <c:pt idx="0">
                  <c:v>2015年4月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Sheet1!$D$2:$D$13</c:f>
              <c:numCache>
                <c:formatCode>General</c:formatCode>
                <c:ptCount val="12"/>
                <c:pt idx="0">
                  <c:v>2</c:v>
                </c:pt>
                <c:pt idx="1">
                  <c:v>0</c:v>
                </c:pt>
                <c:pt idx="2">
                  <c:v>1</c:v>
                </c:pt>
                <c:pt idx="3">
                  <c:v>0</c:v>
                </c:pt>
                <c:pt idx="4">
                  <c:v>0</c:v>
                </c:pt>
                <c:pt idx="5">
                  <c:v>0</c:v>
                </c:pt>
                <c:pt idx="6">
                  <c:v>0</c:v>
                </c:pt>
                <c:pt idx="7">
                  <c:v>0</c:v>
                </c:pt>
                <c:pt idx="8">
                  <c:v>0</c:v>
                </c:pt>
                <c:pt idx="9">
                  <c:v>0</c:v>
                </c:pt>
                <c:pt idx="10">
                  <c:v>0</c:v>
                </c:pt>
                <c:pt idx="11">
                  <c:v>0</c:v>
                </c:pt>
              </c:numCache>
            </c:numRef>
          </c:val>
          <c:smooth val="1"/>
          <c:extLst>
            <c:ext xmlns:c16="http://schemas.microsoft.com/office/drawing/2014/chart" uri="{C3380CC4-5D6E-409C-BE32-E72D297353CC}">
              <c16:uniqueId val="{00000002-64B9-4230-96BC-2F5326210E8B}"/>
            </c:ext>
          </c:extLst>
        </c:ser>
        <c:dLbls>
          <c:showLegendKey val="0"/>
          <c:showVal val="0"/>
          <c:showCatName val="0"/>
          <c:showSerName val="0"/>
          <c:showPercent val="0"/>
          <c:showBubbleSize val="0"/>
        </c:dLbls>
        <c:smooth val="0"/>
        <c:axId val="251355568"/>
        <c:axId val="251351256"/>
      </c:lineChart>
      <c:catAx>
        <c:axId val="251355568"/>
        <c:scaling>
          <c:orientation val="minMax"/>
        </c:scaling>
        <c:delete val="0"/>
        <c:axPos val="b"/>
        <c:numFmt formatCode="General" sourceLinked="0"/>
        <c:majorTickMark val="out"/>
        <c:minorTickMark val="none"/>
        <c:tickLblPos val="nextTo"/>
        <c:crossAx val="251351256"/>
        <c:crosses val="autoZero"/>
        <c:auto val="1"/>
        <c:lblAlgn val="ctr"/>
        <c:lblOffset val="100"/>
        <c:noMultiLvlLbl val="0"/>
      </c:catAx>
      <c:valAx>
        <c:axId val="251351256"/>
        <c:scaling>
          <c:orientation val="minMax"/>
        </c:scaling>
        <c:delete val="0"/>
        <c:axPos val="l"/>
        <c:majorGridlines/>
        <c:numFmt formatCode="General" sourceLinked="1"/>
        <c:majorTickMark val="out"/>
        <c:minorTickMark val="none"/>
        <c:tickLblPos val="nextTo"/>
        <c:crossAx val="251355568"/>
        <c:crosses val="autoZero"/>
        <c:crossBetween val="between"/>
      </c:valAx>
    </c:plotArea>
    <c:legend>
      <c:legendPos val="t"/>
      <c:overlay val="0"/>
    </c:legend>
    <c:plotVisOnly val="1"/>
    <c:dispBlanksAs val="gap"/>
    <c:showDLblsOverMax val="0"/>
  </c:chart>
  <c:txPr>
    <a:bodyPr/>
    <a:lstStyle/>
    <a:p>
      <a:pPr>
        <a:defRPr sz="18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旧必要度得点推移!$A$49</c:f>
              <c:strCache>
                <c:ptCount val="1"/>
                <c:pt idx="0">
                  <c:v>B≧３の比率（B≧３/対象者×１００）</c:v>
                </c:pt>
              </c:strCache>
            </c:strRef>
          </c:tx>
          <c:invertIfNegative val="0"/>
          <c:cat>
            <c:strRef>
              <c:f>旧必要度得点推移!$B$48:$Q$48</c:f>
              <c:strCache>
                <c:ptCount val="16"/>
                <c:pt idx="0">
                  <c:v>H27.４月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pt idx="12">
                  <c:v>H28.４月</c:v>
                </c:pt>
                <c:pt idx="13">
                  <c:v>５月</c:v>
                </c:pt>
                <c:pt idx="14">
                  <c:v>６月</c:v>
                </c:pt>
                <c:pt idx="15">
                  <c:v>７月</c:v>
                </c:pt>
              </c:strCache>
            </c:strRef>
          </c:cat>
          <c:val>
            <c:numRef>
              <c:f>旧必要度得点推移!$B$49:$Q$49</c:f>
              <c:numCache>
                <c:formatCode>General</c:formatCode>
                <c:ptCount val="16"/>
                <c:pt idx="0">
                  <c:v>28.6</c:v>
                </c:pt>
                <c:pt idx="1">
                  <c:v>27.7</c:v>
                </c:pt>
                <c:pt idx="2">
                  <c:v>26.7</c:v>
                </c:pt>
                <c:pt idx="3">
                  <c:v>25.1</c:v>
                </c:pt>
                <c:pt idx="4">
                  <c:v>27</c:v>
                </c:pt>
                <c:pt idx="5">
                  <c:v>28</c:v>
                </c:pt>
                <c:pt idx="6">
                  <c:v>26.5</c:v>
                </c:pt>
                <c:pt idx="7">
                  <c:v>25.8</c:v>
                </c:pt>
                <c:pt idx="8">
                  <c:v>26.8</c:v>
                </c:pt>
                <c:pt idx="9">
                  <c:v>28.1</c:v>
                </c:pt>
                <c:pt idx="10">
                  <c:v>27.4</c:v>
                </c:pt>
                <c:pt idx="11">
                  <c:v>29.5</c:v>
                </c:pt>
                <c:pt idx="12">
                  <c:v>34.200000000000003</c:v>
                </c:pt>
                <c:pt idx="13">
                  <c:v>31.6</c:v>
                </c:pt>
                <c:pt idx="14">
                  <c:v>33.1</c:v>
                </c:pt>
                <c:pt idx="15">
                  <c:v>32.5</c:v>
                </c:pt>
              </c:numCache>
            </c:numRef>
          </c:val>
          <c:extLst>
            <c:ext xmlns:c16="http://schemas.microsoft.com/office/drawing/2014/chart" uri="{C3380CC4-5D6E-409C-BE32-E72D297353CC}">
              <c16:uniqueId val="{00000000-452D-4FBC-8CEB-3F98C40CA0BC}"/>
            </c:ext>
          </c:extLst>
        </c:ser>
        <c:dLbls>
          <c:showLegendKey val="0"/>
          <c:showVal val="0"/>
          <c:showCatName val="0"/>
          <c:showSerName val="0"/>
          <c:showPercent val="0"/>
          <c:showBubbleSize val="0"/>
        </c:dLbls>
        <c:gapWidth val="150"/>
        <c:axId val="340008488"/>
        <c:axId val="340007704"/>
      </c:barChart>
      <c:catAx>
        <c:axId val="340008488"/>
        <c:scaling>
          <c:orientation val="minMax"/>
        </c:scaling>
        <c:delete val="0"/>
        <c:axPos val="b"/>
        <c:numFmt formatCode="General" sourceLinked="0"/>
        <c:majorTickMark val="none"/>
        <c:minorTickMark val="none"/>
        <c:tickLblPos val="nextTo"/>
        <c:crossAx val="340007704"/>
        <c:crosses val="autoZero"/>
        <c:auto val="1"/>
        <c:lblAlgn val="ctr"/>
        <c:lblOffset val="100"/>
        <c:noMultiLvlLbl val="0"/>
      </c:catAx>
      <c:valAx>
        <c:axId val="340007704"/>
        <c:scaling>
          <c:orientation val="minMax"/>
          <c:min val="20"/>
        </c:scaling>
        <c:delete val="0"/>
        <c:axPos val="l"/>
        <c:majorGridlines/>
        <c:title>
          <c:tx>
            <c:rich>
              <a:bodyPr rot="0" vert="eaVert"/>
              <a:lstStyle/>
              <a:p>
                <a:pPr>
                  <a:defRPr/>
                </a:pPr>
                <a:r>
                  <a:rPr lang="ja-JP" altLang="en-US" dirty="0"/>
                  <a:t>（</a:t>
                </a:r>
                <a:r>
                  <a:rPr lang="ja-JP" dirty="0"/>
                  <a:t>％</a:t>
                </a:r>
                <a:r>
                  <a:rPr lang="ja-JP" altLang="en-US" dirty="0"/>
                  <a:t>）</a:t>
                </a:r>
                <a:endParaRPr lang="en-US" dirty="0"/>
              </a:p>
            </c:rich>
          </c:tx>
          <c:layout>
            <c:manualLayout>
              <c:xMode val="edge"/>
              <c:yMode val="edge"/>
              <c:x val="0.2173614756488772"/>
              <c:y val="1.5282972440944885E-2"/>
            </c:manualLayout>
          </c:layout>
          <c:overlay val="0"/>
        </c:title>
        <c:numFmt formatCode="General" sourceLinked="1"/>
        <c:majorTickMark val="none"/>
        <c:minorTickMark val="none"/>
        <c:tickLblPos val="nextTo"/>
        <c:crossAx val="340008488"/>
        <c:crosses val="autoZero"/>
        <c:crossBetween val="between"/>
      </c:valAx>
      <c:dTable>
        <c:showHorzBorder val="1"/>
        <c:showVertBorder val="1"/>
        <c:showOutline val="1"/>
        <c:showKeys val="1"/>
      </c:dTable>
    </c:plotArea>
    <c:plotVisOnly val="1"/>
    <c:dispBlanksAs val="gap"/>
    <c:showDLblsOverMax val="0"/>
  </c:chart>
  <c:txPr>
    <a:bodyPr/>
    <a:lstStyle/>
    <a:p>
      <a:pPr>
        <a:defRPr sz="1100"/>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Sheet1!$B$68</c:f>
              <c:strCache>
                <c:ptCount val="1"/>
                <c:pt idx="0">
                  <c:v>栄養</c:v>
                </c:pt>
              </c:strCache>
            </c:strRef>
          </c:tx>
          <c:invertIfNegative val="0"/>
          <c:cat>
            <c:strRef>
              <c:f>Sheet1!$A$69:$A$71</c:f>
              <c:strCache>
                <c:ptCount val="3"/>
                <c:pt idx="0">
                  <c:v>H25年度</c:v>
                </c:pt>
                <c:pt idx="1">
                  <c:v>H26年度</c:v>
                </c:pt>
                <c:pt idx="2">
                  <c:v>H27年度</c:v>
                </c:pt>
              </c:strCache>
            </c:strRef>
          </c:cat>
          <c:val>
            <c:numRef>
              <c:f>Sheet1!$B$69:$B$71</c:f>
              <c:numCache>
                <c:formatCode>General</c:formatCode>
                <c:ptCount val="3"/>
                <c:pt idx="0">
                  <c:v>109</c:v>
                </c:pt>
                <c:pt idx="1">
                  <c:v>105</c:v>
                </c:pt>
                <c:pt idx="2">
                  <c:v>128</c:v>
                </c:pt>
              </c:numCache>
            </c:numRef>
          </c:val>
          <c:extLst>
            <c:ext xmlns:c16="http://schemas.microsoft.com/office/drawing/2014/chart" uri="{C3380CC4-5D6E-409C-BE32-E72D297353CC}">
              <c16:uniqueId val="{00000000-8AA3-4920-9EBE-31391A7484F5}"/>
            </c:ext>
          </c:extLst>
        </c:ser>
        <c:ser>
          <c:idx val="1"/>
          <c:order val="1"/>
          <c:tx>
            <c:strRef>
              <c:f>Sheet1!$C$68</c:f>
              <c:strCache>
                <c:ptCount val="1"/>
                <c:pt idx="0">
                  <c:v>抹消</c:v>
                </c:pt>
              </c:strCache>
            </c:strRef>
          </c:tx>
          <c:invertIfNegative val="0"/>
          <c:cat>
            <c:strRef>
              <c:f>Sheet1!$A$69:$A$71</c:f>
              <c:strCache>
                <c:ptCount val="3"/>
                <c:pt idx="0">
                  <c:v>H25年度</c:v>
                </c:pt>
                <c:pt idx="1">
                  <c:v>H26年度</c:v>
                </c:pt>
                <c:pt idx="2">
                  <c:v>H27年度</c:v>
                </c:pt>
              </c:strCache>
            </c:strRef>
          </c:cat>
          <c:val>
            <c:numRef>
              <c:f>Sheet1!$C$69:$C$71</c:f>
              <c:numCache>
                <c:formatCode>General</c:formatCode>
                <c:ptCount val="3"/>
                <c:pt idx="0">
                  <c:v>96</c:v>
                </c:pt>
                <c:pt idx="1">
                  <c:v>67</c:v>
                </c:pt>
                <c:pt idx="2">
                  <c:v>101</c:v>
                </c:pt>
              </c:numCache>
            </c:numRef>
          </c:val>
          <c:extLst>
            <c:ext xmlns:c16="http://schemas.microsoft.com/office/drawing/2014/chart" uri="{C3380CC4-5D6E-409C-BE32-E72D297353CC}">
              <c16:uniqueId val="{00000001-8AA3-4920-9EBE-31391A7484F5}"/>
            </c:ext>
          </c:extLst>
        </c:ser>
        <c:ser>
          <c:idx val="2"/>
          <c:order val="2"/>
          <c:tx>
            <c:strRef>
              <c:f>Sheet1!$D$68</c:f>
              <c:strCache>
                <c:ptCount val="1"/>
                <c:pt idx="0">
                  <c:v>Aライン</c:v>
                </c:pt>
              </c:strCache>
            </c:strRef>
          </c:tx>
          <c:invertIfNegative val="0"/>
          <c:cat>
            <c:strRef>
              <c:f>Sheet1!$A$69:$A$71</c:f>
              <c:strCache>
                <c:ptCount val="3"/>
                <c:pt idx="0">
                  <c:v>H25年度</c:v>
                </c:pt>
                <c:pt idx="1">
                  <c:v>H26年度</c:v>
                </c:pt>
                <c:pt idx="2">
                  <c:v>H27年度</c:v>
                </c:pt>
              </c:strCache>
            </c:strRef>
          </c:cat>
          <c:val>
            <c:numRef>
              <c:f>Sheet1!$D$69:$D$71</c:f>
              <c:numCache>
                <c:formatCode>General</c:formatCode>
                <c:ptCount val="3"/>
                <c:pt idx="0">
                  <c:v>7</c:v>
                </c:pt>
                <c:pt idx="1">
                  <c:v>7</c:v>
                </c:pt>
                <c:pt idx="2">
                  <c:v>8</c:v>
                </c:pt>
              </c:numCache>
            </c:numRef>
          </c:val>
          <c:extLst>
            <c:ext xmlns:c16="http://schemas.microsoft.com/office/drawing/2014/chart" uri="{C3380CC4-5D6E-409C-BE32-E72D297353CC}">
              <c16:uniqueId val="{00000002-8AA3-4920-9EBE-31391A7484F5}"/>
            </c:ext>
          </c:extLst>
        </c:ser>
        <c:ser>
          <c:idx val="3"/>
          <c:order val="3"/>
          <c:tx>
            <c:strRef>
              <c:f>Sheet1!$E$68</c:f>
              <c:strCache>
                <c:ptCount val="1"/>
                <c:pt idx="0">
                  <c:v>尿バルン</c:v>
                </c:pt>
              </c:strCache>
            </c:strRef>
          </c:tx>
          <c:invertIfNegative val="0"/>
          <c:cat>
            <c:strRef>
              <c:f>Sheet1!$A$69:$A$71</c:f>
              <c:strCache>
                <c:ptCount val="3"/>
                <c:pt idx="0">
                  <c:v>H25年度</c:v>
                </c:pt>
                <c:pt idx="1">
                  <c:v>H26年度</c:v>
                </c:pt>
                <c:pt idx="2">
                  <c:v>H27年度</c:v>
                </c:pt>
              </c:strCache>
            </c:strRef>
          </c:cat>
          <c:val>
            <c:numRef>
              <c:f>Sheet1!$E$69:$E$71</c:f>
              <c:numCache>
                <c:formatCode>General</c:formatCode>
                <c:ptCount val="3"/>
                <c:pt idx="0">
                  <c:v>34</c:v>
                </c:pt>
                <c:pt idx="1">
                  <c:v>15</c:v>
                </c:pt>
                <c:pt idx="2">
                  <c:v>14</c:v>
                </c:pt>
              </c:numCache>
            </c:numRef>
          </c:val>
          <c:extLst>
            <c:ext xmlns:c16="http://schemas.microsoft.com/office/drawing/2014/chart" uri="{C3380CC4-5D6E-409C-BE32-E72D297353CC}">
              <c16:uniqueId val="{00000003-8AA3-4920-9EBE-31391A7484F5}"/>
            </c:ext>
          </c:extLst>
        </c:ser>
        <c:ser>
          <c:idx val="4"/>
          <c:order val="4"/>
          <c:tx>
            <c:strRef>
              <c:f>Sheet1!$F$68</c:f>
              <c:strCache>
                <c:ptCount val="1"/>
                <c:pt idx="0">
                  <c:v>気管</c:v>
                </c:pt>
              </c:strCache>
            </c:strRef>
          </c:tx>
          <c:invertIfNegative val="0"/>
          <c:cat>
            <c:strRef>
              <c:f>Sheet1!$A$69:$A$71</c:f>
              <c:strCache>
                <c:ptCount val="3"/>
                <c:pt idx="0">
                  <c:v>H25年度</c:v>
                </c:pt>
                <c:pt idx="1">
                  <c:v>H26年度</c:v>
                </c:pt>
                <c:pt idx="2">
                  <c:v>H27年度</c:v>
                </c:pt>
              </c:strCache>
            </c:strRef>
          </c:cat>
          <c:val>
            <c:numRef>
              <c:f>Sheet1!$F$69:$F$71</c:f>
              <c:numCache>
                <c:formatCode>General</c:formatCode>
                <c:ptCount val="3"/>
                <c:pt idx="0">
                  <c:v>6</c:v>
                </c:pt>
                <c:pt idx="1">
                  <c:v>18</c:v>
                </c:pt>
                <c:pt idx="2">
                  <c:v>8</c:v>
                </c:pt>
              </c:numCache>
            </c:numRef>
          </c:val>
          <c:extLst>
            <c:ext xmlns:c16="http://schemas.microsoft.com/office/drawing/2014/chart" uri="{C3380CC4-5D6E-409C-BE32-E72D297353CC}">
              <c16:uniqueId val="{00000004-8AA3-4920-9EBE-31391A7484F5}"/>
            </c:ext>
          </c:extLst>
        </c:ser>
        <c:ser>
          <c:idx val="5"/>
          <c:order val="5"/>
          <c:tx>
            <c:strRef>
              <c:f>Sheet1!$G$68</c:f>
              <c:strCache>
                <c:ptCount val="1"/>
                <c:pt idx="0">
                  <c:v>CVC</c:v>
                </c:pt>
              </c:strCache>
            </c:strRef>
          </c:tx>
          <c:invertIfNegative val="0"/>
          <c:cat>
            <c:strRef>
              <c:f>Sheet1!$A$69:$A$71</c:f>
              <c:strCache>
                <c:ptCount val="3"/>
                <c:pt idx="0">
                  <c:v>H25年度</c:v>
                </c:pt>
                <c:pt idx="1">
                  <c:v>H26年度</c:v>
                </c:pt>
                <c:pt idx="2">
                  <c:v>H27年度</c:v>
                </c:pt>
              </c:strCache>
            </c:strRef>
          </c:cat>
          <c:val>
            <c:numRef>
              <c:f>Sheet1!$G$69:$G$71</c:f>
              <c:numCache>
                <c:formatCode>General</c:formatCode>
                <c:ptCount val="3"/>
                <c:pt idx="0">
                  <c:v>7</c:v>
                </c:pt>
                <c:pt idx="1">
                  <c:v>7</c:v>
                </c:pt>
                <c:pt idx="2">
                  <c:v>16</c:v>
                </c:pt>
              </c:numCache>
            </c:numRef>
          </c:val>
          <c:extLst>
            <c:ext xmlns:c16="http://schemas.microsoft.com/office/drawing/2014/chart" uri="{C3380CC4-5D6E-409C-BE32-E72D297353CC}">
              <c16:uniqueId val="{00000005-8AA3-4920-9EBE-31391A7484F5}"/>
            </c:ext>
          </c:extLst>
        </c:ser>
        <c:ser>
          <c:idx val="6"/>
          <c:order val="6"/>
          <c:tx>
            <c:strRef>
              <c:f>Sheet1!$H$68</c:f>
              <c:strCache>
                <c:ptCount val="1"/>
                <c:pt idx="0">
                  <c:v>その他</c:v>
                </c:pt>
              </c:strCache>
            </c:strRef>
          </c:tx>
          <c:invertIfNegative val="0"/>
          <c:cat>
            <c:strRef>
              <c:f>Sheet1!$A$69:$A$71</c:f>
              <c:strCache>
                <c:ptCount val="3"/>
                <c:pt idx="0">
                  <c:v>H25年度</c:v>
                </c:pt>
                <c:pt idx="1">
                  <c:v>H26年度</c:v>
                </c:pt>
                <c:pt idx="2">
                  <c:v>H27年度</c:v>
                </c:pt>
              </c:strCache>
            </c:strRef>
          </c:cat>
          <c:val>
            <c:numRef>
              <c:f>Sheet1!$H$69:$H$71</c:f>
              <c:numCache>
                <c:formatCode>General</c:formatCode>
                <c:ptCount val="3"/>
                <c:pt idx="0">
                  <c:v>25</c:v>
                </c:pt>
                <c:pt idx="1">
                  <c:v>33</c:v>
                </c:pt>
                <c:pt idx="2">
                  <c:v>21</c:v>
                </c:pt>
              </c:numCache>
            </c:numRef>
          </c:val>
          <c:extLst>
            <c:ext xmlns:c16="http://schemas.microsoft.com/office/drawing/2014/chart" uri="{C3380CC4-5D6E-409C-BE32-E72D297353CC}">
              <c16:uniqueId val="{00000006-8AA3-4920-9EBE-31391A7484F5}"/>
            </c:ext>
          </c:extLst>
        </c:ser>
        <c:dLbls>
          <c:showLegendKey val="0"/>
          <c:showVal val="0"/>
          <c:showCatName val="0"/>
          <c:showSerName val="0"/>
          <c:showPercent val="0"/>
          <c:showBubbleSize val="0"/>
        </c:dLbls>
        <c:gapWidth val="150"/>
        <c:overlap val="100"/>
        <c:axId val="340010056"/>
        <c:axId val="340017112"/>
      </c:barChart>
      <c:catAx>
        <c:axId val="340010056"/>
        <c:scaling>
          <c:orientation val="minMax"/>
        </c:scaling>
        <c:delete val="0"/>
        <c:axPos val="b"/>
        <c:numFmt formatCode="General" sourceLinked="0"/>
        <c:majorTickMark val="out"/>
        <c:minorTickMark val="none"/>
        <c:tickLblPos val="nextTo"/>
        <c:crossAx val="340017112"/>
        <c:crosses val="autoZero"/>
        <c:auto val="1"/>
        <c:lblAlgn val="ctr"/>
        <c:lblOffset val="100"/>
        <c:noMultiLvlLbl val="0"/>
      </c:catAx>
      <c:valAx>
        <c:axId val="340017112"/>
        <c:scaling>
          <c:orientation val="minMax"/>
        </c:scaling>
        <c:delete val="0"/>
        <c:axPos val="l"/>
        <c:majorGridlines/>
        <c:numFmt formatCode="General" sourceLinked="1"/>
        <c:majorTickMark val="out"/>
        <c:minorTickMark val="none"/>
        <c:tickLblPos val="nextTo"/>
        <c:crossAx val="340010056"/>
        <c:crosses val="autoZero"/>
        <c:crossBetween val="between"/>
      </c:valAx>
    </c:plotArea>
    <c:legend>
      <c:legendPos val="r"/>
      <c:overlay val="0"/>
    </c:legend>
    <c:plotVisOnly val="1"/>
    <c:dispBlanksAs val="gap"/>
    <c:showDLblsOverMax val="0"/>
  </c:chart>
  <c:txPr>
    <a:bodyPr/>
    <a:lstStyle/>
    <a:p>
      <a:pPr>
        <a:defRPr sz="2000" b="1">
          <a:latin typeface="HG丸ｺﾞｼｯｸM-PRO" panose="020F0600000000000000" pitchFamily="50" charset="-128"/>
          <a:ea typeface="HG丸ｺﾞｼｯｸM-PRO" panose="020F0600000000000000"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13713668420403821"/>
          <c:y val="6.4220203603108428E-2"/>
          <c:w val="0.54457084623811969"/>
          <c:h val="0.71373824970858946"/>
        </c:manualLayout>
      </c:layout>
      <c:barChart>
        <c:barDir val="col"/>
        <c:grouping val="clustered"/>
        <c:varyColors val="0"/>
        <c:ser>
          <c:idx val="0"/>
          <c:order val="0"/>
          <c:tx>
            <c:strRef>
              <c:f>'折れ線　年度別推移 (2)'!$B$134</c:f>
              <c:strCache>
                <c:ptCount val="1"/>
                <c:pt idx="0">
                  <c:v>所有数</c:v>
                </c:pt>
              </c:strCache>
            </c:strRef>
          </c:tx>
          <c:invertIfNegative val="0"/>
          <c:dPt>
            <c:idx val="0"/>
            <c:invertIfNegative val="0"/>
            <c:bubble3D val="0"/>
            <c:spPr>
              <a:solidFill>
                <a:schemeClr val="accent1"/>
              </a:solidFill>
            </c:spPr>
            <c:extLst>
              <c:ext xmlns:c16="http://schemas.microsoft.com/office/drawing/2014/chart" uri="{C3380CC4-5D6E-409C-BE32-E72D297353CC}">
                <c16:uniqueId val="{00000001-C024-4773-92C4-046BEB10F4A6}"/>
              </c:ext>
            </c:extLst>
          </c:dPt>
          <c:dPt>
            <c:idx val="1"/>
            <c:invertIfNegative val="0"/>
            <c:bubble3D val="0"/>
            <c:spPr>
              <a:solidFill>
                <a:schemeClr val="accent2"/>
              </a:solidFill>
            </c:spPr>
            <c:extLst>
              <c:ext xmlns:c16="http://schemas.microsoft.com/office/drawing/2014/chart" uri="{C3380CC4-5D6E-409C-BE32-E72D297353CC}">
                <c16:uniqueId val="{00000003-C024-4773-92C4-046BEB10F4A6}"/>
              </c:ext>
            </c:extLst>
          </c:dPt>
          <c:dPt>
            <c:idx val="2"/>
            <c:invertIfNegative val="0"/>
            <c:bubble3D val="0"/>
            <c:spPr>
              <a:solidFill>
                <a:schemeClr val="accent3"/>
              </a:solidFill>
            </c:spPr>
            <c:extLst>
              <c:ext xmlns:c16="http://schemas.microsoft.com/office/drawing/2014/chart" uri="{C3380CC4-5D6E-409C-BE32-E72D297353CC}">
                <c16:uniqueId val="{00000005-C024-4773-92C4-046BEB10F4A6}"/>
              </c:ext>
            </c:extLst>
          </c:dPt>
          <c:dLbls>
            <c:spPr>
              <a:noFill/>
              <a:ln>
                <a:noFill/>
              </a:ln>
              <a:effectLst/>
            </c:spPr>
            <c:txPr>
              <a:bodyPr/>
              <a:lstStyle/>
              <a:p>
                <a:pPr>
                  <a:defRPr sz="2800" baseline="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'折れ線　年度別推移 (2)'!$A$135:$A$137</c:f>
              <c:strCache>
                <c:ptCount val="3"/>
                <c:pt idx="0">
                  <c:v>H27年11月</c:v>
                </c:pt>
                <c:pt idx="1">
                  <c:v>H29年9月</c:v>
                </c:pt>
                <c:pt idx="2">
                  <c:v>H29年11月</c:v>
                </c:pt>
              </c:strCache>
            </c:strRef>
          </c:cat>
          <c:val>
            <c:numRef>
              <c:f>'折れ線　年度別推移 (2)'!$B$135:$B$137</c:f>
              <c:numCache>
                <c:formatCode>General</c:formatCode>
                <c:ptCount val="3"/>
                <c:pt idx="0">
                  <c:v>322</c:v>
                </c:pt>
                <c:pt idx="1">
                  <c:v>206</c:v>
                </c:pt>
                <c:pt idx="2">
                  <c:v>69</c:v>
                </c:pt>
              </c:numCache>
            </c:numRef>
          </c:val>
          <c:extLst>
            <c:ext xmlns:c16="http://schemas.microsoft.com/office/drawing/2014/chart" uri="{C3380CC4-5D6E-409C-BE32-E72D297353CC}">
              <c16:uniqueId val="{00000006-C024-4773-92C4-046BEB10F4A6}"/>
            </c:ext>
          </c:extLst>
        </c:ser>
        <c:dLbls>
          <c:dLblPos val="outEnd"/>
          <c:showLegendKey val="0"/>
          <c:showVal val="1"/>
          <c:showCatName val="0"/>
          <c:showSerName val="0"/>
          <c:showPercent val="0"/>
          <c:showBubbleSize val="0"/>
        </c:dLbls>
        <c:gapWidth val="150"/>
        <c:axId val="340010840"/>
        <c:axId val="340011232"/>
      </c:barChart>
      <c:catAx>
        <c:axId val="340010840"/>
        <c:scaling>
          <c:orientation val="minMax"/>
        </c:scaling>
        <c:delete val="0"/>
        <c:axPos val="b"/>
        <c:numFmt formatCode="General" sourceLinked="0"/>
        <c:majorTickMark val="out"/>
        <c:minorTickMark val="none"/>
        <c:tickLblPos val="nextTo"/>
        <c:txPr>
          <a:bodyPr/>
          <a:lstStyle/>
          <a:p>
            <a:pPr>
              <a:defRPr sz="2000" baseline="0"/>
            </a:pPr>
            <a:endParaRPr lang="ja-JP"/>
          </a:p>
        </c:txPr>
        <c:crossAx val="340011232"/>
        <c:crosses val="autoZero"/>
        <c:auto val="1"/>
        <c:lblAlgn val="ctr"/>
        <c:lblOffset val="100"/>
        <c:noMultiLvlLbl val="0"/>
      </c:catAx>
      <c:valAx>
        <c:axId val="340011232"/>
        <c:scaling>
          <c:orientation val="minMax"/>
        </c:scaling>
        <c:delete val="0"/>
        <c:axPos val="l"/>
        <c:majorGridlines/>
        <c:numFmt formatCode="General" sourceLinked="1"/>
        <c:majorTickMark val="out"/>
        <c:minorTickMark val="none"/>
        <c:tickLblPos val="nextTo"/>
        <c:crossAx val="340010840"/>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6695975503062116"/>
          <c:y val="6.71484426481571E-2"/>
          <c:w val="0.52180650111997817"/>
          <c:h val="0.82893919510061242"/>
        </c:manualLayout>
      </c:layout>
      <c:barChart>
        <c:barDir val="col"/>
        <c:grouping val="clustered"/>
        <c:varyColors val="0"/>
        <c:ser>
          <c:idx val="0"/>
          <c:order val="0"/>
          <c:tx>
            <c:strRef>
              <c:f>'折れ線　年度別推移 (2)'!$A$150</c:f>
              <c:strCache>
                <c:ptCount val="1"/>
                <c:pt idx="0">
                  <c:v>H27年11月</c:v>
                </c:pt>
              </c:strCache>
            </c:strRef>
          </c:tx>
          <c:invertIfNegative val="0"/>
          <c:dLbls>
            <c:spPr>
              <a:noFill/>
              <a:ln>
                <a:noFill/>
              </a:ln>
              <a:effectLst/>
            </c:spPr>
            <c:txPr>
              <a:bodyPr/>
              <a:lstStyle/>
              <a:p>
                <a:pPr>
                  <a:defRPr sz="2800" baseline="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'折れ線　年度別推移 (2)'!$B$149</c:f>
              <c:strCache>
                <c:ptCount val="1"/>
                <c:pt idx="0">
                  <c:v>あり</c:v>
                </c:pt>
              </c:strCache>
            </c:strRef>
          </c:cat>
          <c:val>
            <c:numRef>
              <c:f>'折れ線　年度別推移 (2)'!$B$150</c:f>
              <c:numCache>
                <c:formatCode>General</c:formatCode>
                <c:ptCount val="1"/>
                <c:pt idx="0">
                  <c:v>23</c:v>
                </c:pt>
              </c:numCache>
            </c:numRef>
          </c:val>
          <c:extLst>
            <c:ext xmlns:c16="http://schemas.microsoft.com/office/drawing/2014/chart" uri="{C3380CC4-5D6E-409C-BE32-E72D297353CC}">
              <c16:uniqueId val="{00000000-BDB3-46A6-B04A-4CC22EE42790}"/>
            </c:ext>
          </c:extLst>
        </c:ser>
        <c:ser>
          <c:idx val="1"/>
          <c:order val="1"/>
          <c:tx>
            <c:strRef>
              <c:f>'折れ線　年度別推移 (2)'!$A$151</c:f>
              <c:strCache>
                <c:ptCount val="1"/>
                <c:pt idx="0">
                  <c:v>H29年9月</c:v>
                </c:pt>
              </c:strCache>
            </c:strRef>
          </c:tx>
          <c:invertIfNegative val="0"/>
          <c:dLbls>
            <c:spPr>
              <a:noFill/>
              <a:ln>
                <a:noFill/>
              </a:ln>
              <a:effectLst/>
            </c:spPr>
            <c:txPr>
              <a:bodyPr/>
              <a:lstStyle/>
              <a:p>
                <a:pPr>
                  <a:defRPr sz="2800" baseline="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'折れ線　年度別推移 (2)'!$B$149</c:f>
              <c:strCache>
                <c:ptCount val="1"/>
                <c:pt idx="0">
                  <c:v>あり</c:v>
                </c:pt>
              </c:strCache>
            </c:strRef>
          </c:cat>
          <c:val>
            <c:numRef>
              <c:f>'折れ線　年度別推移 (2)'!$B$151</c:f>
              <c:numCache>
                <c:formatCode>General</c:formatCode>
                <c:ptCount val="1"/>
                <c:pt idx="0">
                  <c:v>20</c:v>
                </c:pt>
              </c:numCache>
            </c:numRef>
          </c:val>
          <c:extLst>
            <c:ext xmlns:c16="http://schemas.microsoft.com/office/drawing/2014/chart" uri="{C3380CC4-5D6E-409C-BE32-E72D297353CC}">
              <c16:uniqueId val="{00000001-BDB3-46A6-B04A-4CC22EE42790}"/>
            </c:ext>
          </c:extLst>
        </c:ser>
        <c:ser>
          <c:idx val="2"/>
          <c:order val="2"/>
          <c:tx>
            <c:strRef>
              <c:f>'折れ線　年度別推移 (2)'!$A$152</c:f>
              <c:strCache>
                <c:ptCount val="1"/>
                <c:pt idx="0">
                  <c:v>H29年11月</c:v>
                </c:pt>
              </c:strCache>
            </c:strRef>
          </c:tx>
          <c:invertIfNegative val="0"/>
          <c:dLbls>
            <c:spPr>
              <a:noFill/>
              <a:ln>
                <a:noFill/>
              </a:ln>
              <a:effectLst/>
            </c:spPr>
            <c:txPr>
              <a:bodyPr/>
              <a:lstStyle/>
              <a:p>
                <a:pPr>
                  <a:defRPr sz="2800" baseline="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'折れ線　年度別推移 (2)'!$B$149</c:f>
              <c:strCache>
                <c:ptCount val="1"/>
                <c:pt idx="0">
                  <c:v>あり</c:v>
                </c:pt>
              </c:strCache>
            </c:strRef>
          </c:cat>
          <c:val>
            <c:numRef>
              <c:f>'折れ線　年度別推移 (2)'!$B$152</c:f>
              <c:numCache>
                <c:formatCode>General</c:formatCode>
                <c:ptCount val="1"/>
                <c:pt idx="0">
                  <c:v>8</c:v>
                </c:pt>
              </c:numCache>
            </c:numRef>
          </c:val>
          <c:extLst>
            <c:ext xmlns:c16="http://schemas.microsoft.com/office/drawing/2014/chart" uri="{C3380CC4-5D6E-409C-BE32-E72D297353CC}">
              <c16:uniqueId val="{00000002-BDB3-46A6-B04A-4CC22EE42790}"/>
            </c:ext>
          </c:extLst>
        </c:ser>
        <c:dLbls>
          <c:dLblPos val="outEnd"/>
          <c:showLegendKey val="0"/>
          <c:showVal val="1"/>
          <c:showCatName val="0"/>
          <c:showSerName val="0"/>
          <c:showPercent val="0"/>
          <c:showBubbleSize val="0"/>
        </c:dLbls>
        <c:gapWidth val="150"/>
        <c:axId val="340012800"/>
        <c:axId val="340007312"/>
      </c:barChart>
      <c:catAx>
        <c:axId val="340012800"/>
        <c:scaling>
          <c:orientation val="minMax"/>
        </c:scaling>
        <c:delete val="1"/>
        <c:axPos val="b"/>
        <c:numFmt formatCode="General" sourceLinked="0"/>
        <c:majorTickMark val="out"/>
        <c:minorTickMark val="none"/>
        <c:tickLblPos val="nextTo"/>
        <c:crossAx val="340007312"/>
        <c:crosses val="autoZero"/>
        <c:auto val="1"/>
        <c:lblAlgn val="ctr"/>
        <c:lblOffset val="100"/>
        <c:noMultiLvlLbl val="0"/>
      </c:catAx>
      <c:valAx>
        <c:axId val="340007312"/>
        <c:scaling>
          <c:orientation val="minMax"/>
          <c:max val="30"/>
        </c:scaling>
        <c:delete val="0"/>
        <c:axPos val="l"/>
        <c:majorGridlines/>
        <c:numFmt formatCode="General" sourceLinked="1"/>
        <c:majorTickMark val="out"/>
        <c:minorTickMark val="none"/>
        <c:tickLblPos val="nextTo"/>
        <c:txPr>
          <a:bodyPr/>
          <a:lstStyle/>
          <a:p>
            <a:pPr>
              <a:defRPr sz="1050"/>
            </a:pPr>
            <a:endParaRPr lang="ja-JP"/>
          </a:p>
        </c:txPr>
        <c:crossAx val="340012800"/>
        <c:crosses val="autoZero"/>
        <c:crossBetween val="between"/>
      </c:valAx>
    </c:plotArea>
    <c:legend>
      <c:legendPos val="r"/>
      <c:layout>
        <c:manualLayout>
          <c:xMode val="edge"/>
          <c:yMode val="edge"/>
          <c:x val="0.7176435063672596"/>
          <c:y val="2.7525745656859668E-2"/>
          <c:w val="0.25766513560804899"/>
          <c:h val="0.33536111541344904"/>
        </c:manualLayout>
      </c:layout>
      <c:overlay val="0"/>
      <c:txPr>
        <a:bodyPr/>
        <a:lstStyle/>
        <a:p>
          <a:pPr>
            <a:defRPr sz="2800" baseline="0"/>
          </a:pPr>
          <a:endParaRPr lang="ja-JP"/>
        </a:p>
      </c:tx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2921891707980945E-2"/>
          <c:y val="3.1024871695352754E-2"/>
          <c:w val="0.79927566345873435"/>
          <c:h val="0.81416729310018943"/>
        </c:manualLayout>
      </c:layout>
      <c:barChart>
        <c:barDir val="col"/>
        <c:grouping val="clustered"/>
        <c:varyColors val="0"/>
        <c:ser>
          <c:idx val="0"/>
          <c:order val="0"/>
          <c:tx>
            <c:strRef>
              <c:f>Sheet1!$B$1</c:f>
              <c:strCache>
                <c:ptCount val="1"/>
                <c:pt idx="0">
                  <c:v>H26年度</c:v>
                </c:pt>
              </c:strCache>
            </c:strRef>
          </c:tx>
          <c:spPr>
            <a:solidFill>
              <a:srgbClr val="00B050"/>
            </a:solidFill>
            <a:scene3d>
              <a:camera prst="orthographicFront"/>
              <a:lightRig rig="balanced" dir="t">
                <a:rot lat="0" lon="0" rev="8700000"/>
              </a:lightRig>
            </a:scene3d>
            <a:sp3d>
              <a:bevelT w="190500" h="38100"/>
            </a:sp3d>
          </c:spPr>
          <c:invertIfNegative val="0"/>
          <c:cat>
            <c:strRef>
              <c:f>Sheet1!$A$2:$A$5</c:f>
              <c:strCache>
                <c:ptCount val="4"/>
                <c:pt idx="0">
                  <c:v>いつも</c:v>
                </c:pt>
                <c:pt idx="1">
                  <c:v>よく</c:v>
                </c:pt>
                <c:pt idx="2">
                  <c:v>たまに</c:v>
                </c:pt>
                <c:pt idx="3">
                  <c:v>そうではない</c:v>
                </c:pt>
              </c:strCache>
            </c:strRef>
          </c:cat>
          <c:val>
            <c:numRef>
              <c:f>Sheet1!$B$2:$B$5</c:f>
              <c:numCache>
                <c:formatCode>General</c:formatCode>
                <c:ptCount val="4"/>
                <c:pt idx="0">
                  <c:v>336</c:v>
                </c:pt>
                <c:pt idx="1">
                  <c:v>168</c:v>
                </c:pt>
                <c:pt idx="2">
                  <c:v>40</c:v>
                </c:pt>
                <c:pt idx="3">
                  <c:v>3</c:v>
                </c:pt>
              </c:numCache>
            </c:numRef>
          </c:val>
          <c:extLst>
            <c:ext xmlns:c16="http://schemas.microsoft.com/office/drawing/2014/chart" uri="{C3380CC4-5D6E-409C-BE32-E72D297353CC}">
              <c16:uniqueId val="{00000000-95C2-4990-A102-937C3CC6F8A1}"/>
            </c:ext>
          </c:extLst>
        </c:ser>
        <c:ser>
          <c:idx val="1"/>
          <c:order val="1"/>
          <c:tx>
            <c:strRef>
              <c:f>Sheet1!$C$1</c:f>
              <c:strCache>
                <c:ptCount val="1"/>
                <c:pt idx="0">
                  <c:v>H28年度</c:v>
                </c:pt>
              </c:strCache>
            </c:strRef>
          </c:tx>
          <c:spPr>
            <a:solidFill>
              <a:srgbClr val="FFC000"/>
            </a:solidFill>
            <a:scene3d>
              <a:camera prst="orthographicFront"/>
              <a:lightRig rig="balanced" dir="t">
                <a:rot lat="0" lon="0" rev="8700000"/>
              </a:lightRig>
            </a:scene3d>
            <a:sp3d>
              <a:bevelT w="190500" h="38100"/>
            </a:sp3d>
          </c:spPr>
          <c:invertIfNegative val="0"/>
          <c:cat>
            <c:strRef>
              <c:f>Sheet1!$A$2:$A$5</c:f>
              <c:strCache>
                <c:ptCount val="4"/>
                <c:pt idx="0">
                  <c:v>いつも</c:v>
                </c:pt>
                <c:pt idx="1">
                  <c:v>よく</c:v>
                </c:pt>
                <c:pt idx="2">
                  <c:v>たまに</c:v>
                </c:pt>
                <c:pt idx="3">
                  <c:v>そうではない</c:v>
                </c:pt>
              </c:strCache>
            </c:strRef>
          </c:cat>
          <c:val>
            <c:numRef>
              <c:f>Sheet1!$C$2:$C$5</c:f>
              <c:numCache>
                <c:formatCode>General</c:formatCode>
                <c:ptCount val="4"/>
                <c:pt idx="0">
                  <c:v>369</c:v>
                </c:pt>
                <c:pt idx="1">
                  <c:v>145</c:v>
                </c:pt>
                <c:pt idx="2">
                  <c:v>35</c:v>
                </c:pt>
                <c:pt idx="3">
                  <c:v>2</c:v>
                </c:pt>
              </c:numCache>
            </c:numRef>
          </c:val>
          <c:extLst>
            <c:ext xmlns:c16="http://schemas.microsoft.com/office/drawing/2014/chart" uri="{C3380CC4-5D6E-409C-BE32-E72D297353CC}">
              <c16:uniqueId val="{00000001-95C2-4990-A102-937C3CC6F8A1}"/>
            </c:ext>
          </c:extLst>
        </c:ser>
        <c:dLbls>
          <c:showLegendKey val="0"/>
          <c:showVal val="0"/>
          <c:showCatName val="0"/>
          <c:showSerName val="0"/>
          <c:showPercent val="0"/>
          <c:showBubbleSize val="0"/>
        </c:dLbls>
        <c:gapWidth val="150"/>
        <c:axId val="340005352"/>
        <c:axId val="340004960"/>
      </c:barChart>
      <c:catAx>
        <c:axId val="340005352"/>
        <c:scaling>
          <c:orientation val="minMax"/>
        </c:scaling>
        <c:delete val="0"/>
        <c:axPos val="b"/>
        <c:numFmt formatCode="General" sourceLinked="0"/>
        <c:majorTickMark val="out"/>
        <c:minorTickMark val="none"/>
        <c:tickLblPos val="nextTo"/>
        <c:txPr>
          <a:bodyPr/>
          <a:lstStyle/>
          <a:p>
            <a:pPr>
              <a:defRPr sz="1800" b="1"/>
            </a:pPr>
            <a:endParaRPr lang="ja-JP"/>
          </a:p>
        </c:txPr>
        <c:crossAx val="340004960"/>
        <c:crosses val="autoZero"/>
        <c:auto val="1"/>
        <c:lblAlgn val="ctr"/>
        <c:lblOffset val="100"/>
        <c:noMultiLvlLbl val="0"/>
      </c:catAx>
      <c:valAx>
        <c:axId val="340004960"/>
        <c:scaling>
          <c:orientation val="minMax"/>
        </c:scaling>
        <c:delete val="0"/>
        <c:axPos val="l"/>
        <c:majorGridlines/>
        <c:numFmt formatCode="General" sourceLinked="1"/>
        <c:majorTickMark val="out"/>
        <c:minorTickMark val="none"/>
        <c:tickLblPos val="nextTo"/>
        <c:crossAx val="340005352"/>
        <c:crosses val="autoZero"/>
        <c:crossBetween val="between"/>
      </c:valAx>
    </c:plotArea>
    <c:legend>
      <c:legendPos val="r"/>
      <c:layout>
        <c:manualLayout>
          <c:xMode val="edge"/>
          <c:yMode val="edge"/>
          <c:x val="0.73682329639350641"/>
          <c:y val="4.0353380648903356E-2"/>
          <c:w val="0.24311497521143191"/>
          <c:h val="0.20465402834028543"/>
        </c:manualLayout>
      </c:layout>
      <c:overlay val="0"/>
      <c:txPr>
        <a:bodyPr/>
        <a:lstStyle/>
        <a:p>
          <a:pPr>
            <a:defRPr sz="3200"/>
          </a:pPr>
          <a:endParaRPr lang="ja-JP"/>
        </a:p>
      </c:txPr>
    </c:legend>
    <c:plotVisOnly val="1"/>
    <c:dispBlanksAs val="gap"/>
    <c:showDLblsOverMax val="0"/>
  </c:chart>
  <c:txPr>
    <a:bodyPr/>
    <a:lstStyle/>
    <a:p>
      <a:pPr>
        <a:defRPr sz="1400"/>
      </a:pPr>
      <a:endParaRPr lang="ja-JP"/>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DF169-E94D-4D2E-B335-5B7144555DDE}"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D8DFF9B5-E89E-417C-A0C5-CEEC8543CD40}">
      <dgm:prSet phldrT="[テキスト]" custT="1"/>
      <dgm:spPr>
        <a:solidFill>
          <a:srgbClr val="00B0F0"/>
        </a:solidFill>
      </dgm:spPr>
      <dgm:t>
        <a:bodyPr/>
        <a:lstStyle/>
        <a:p>
          <a:r>
            <a:rPr kumimoji="1" lang="ja-JP" altLang="en-US" sz="3200" dirty="0">
              <a:solidFill>
                <a:schemeClr val="tx1"/>
              </a:solidFill>
            </a:rPr>
            <a:t>思いやりある看護</a:t>
          </a:r>
        </a:p>
      </dgm:t>
    </dgm:pt>
    <dgm:pt modelId="{8A7B374F-7409-4C50-AF6C-4EBBE0BA23CF}" type="parTrans" cxnId="{FDBA65E8-26A5-44DD-8D73-68CEFD484B80}">
      <dgm:prSet/>
      <dgm:spPr/>
      <dgm:t>
        <a:bodyPr/>
        <a:lstStyle/>
        <a:p>
          <a:endParaRPr kumimoji="1" lang="ja-JP" altLang="en-US"/>
        </a:p>
      </dgm:t>
    </dgm:pt>
    <dgm:pt modelId="{4EECF3D3-DB92-46A5-94E2-8ABECB1F0586}" type="sibTrans" cxnId="{FDBA65E8-26A5-44DD-8D73-68CEFD484B80}">
      <dgm:prSet/>
      <dgm:spPr/>
      <dgm:t>
        <a:bodyPr/>
        <a:lstStyle/>
        <a:p>
          <a:endParaRPr kumimoji="1" lang="ja-JP" altLang="en-US"/>
        </a:p>
      </dgm:t>
    </dgm:pt>
    <dgm:pt modelId="{D6EE0E25-C6BD-4D14-8F61-F86F433FD425}">
      <dgm:prSet phldrT="[テキスト]"/>
      <dgm:spPr>
        <a:solidFill>
          <a:srgbClr val="FF33CC"/>
        </a:solidFill>
      </dgm:spPr>
      <dgm:t>
        <a:bodyPr/>
        <a:lstStyle/>
        <a:p>
          <a:r>
            <a:rPr kumimoji="1" lang="ja-JP" altLang="en-US" dirty="0">
              <a:solidFill>
                <a:schemeClr val="tx1"/>
              </a:solidFill>
            </a:rPr>
            <a:t>相手</a:t>
          </a:r>
        </a:p>
      </dgm:t>
    </dgm:pt>
    <dgm:pt modelId="{FB3F6A2E-28D0-43F0-866D-3AA2B7BED58D}" type="parTrans" cxnId="{60535D74-5DDC-4F27-B205-8E1AD1A947F1}">
      <dgm:prSet/>
      <dgm:spPr/>
      <dgm:t>
        <a:bodyPr/>
        <a:lstStyle/>
        <a:p>
          <a:endParaRPr kumimoji="1" lang="ja-JP" altLang="en-US"/>
        </a:p>
      </dgm:t>
    </dgm:pt>
    <dgm:pt modelId="{6FDD2E53-C0A7-4AB2-92D2-9374EF466AF7}" type="sibTrans" cxnId="{60535D74-5DDC-4F27-B205-8E1AD1A947F1}">
      <dgm:prSet/>
      <dgm:spPr/>
      <dgm:t>
        <a:bodyPr/>
        <a:lstStyle/>
        <a:p>
          <a:endParaRPr kumimoji="1" lang="ja-JP" altLang="en-US"/>
        </a:p>
      </dgm:t>
    </dgm:pt>
    <dgm:pt modelId="{9232D96A-2A56-47CA-9052-DD6FC38E9E9F}">
      <dgm:prSet phldrT="[テキスト]"/>
      <dgm:spPr>
        <a:solidFill>
          <a:srgbClr val="92D050"/>
        </a:solidFill>
      </dgm:spPr>
      <dgm:t>
        <a:bodyPr/>
        <a:lstStyle/>
        <a:p>
          <a:r>
            <a:rPr kumimoji="1" lang="ja-JP" altLang="en-US" dirty="0">
              <a:solidFill>
                <a:schemeClr val="tx1"/>
              </a:solidFill>
            </a:rPr>
            <a:t>自分（実践力）</a:t>
          </a:r>
        </a:p>
      </dgm:t>
    </dgm:pt>
    <dgm:pt modelId="{F54B06C1-13D9-4839-9727-A67E9DEDC90E}" type="parTrans" cxnId="{128576B7-9A20-44C2-ADBA-383A4B7B8D61}">
      <dgm:prSet/>
      <dgm:spPr/>
      <dgm:t>
        <a:bodyPr/>
        <a:lstStyle/>
        <a:p>
          <a:endParaRPr kumimoji="1" lang="ja-JP" altLang="en-US"/>
        </a:p>
      </dgm:t>
    </dgm:pt>
    <dgm:pt modelId="{5F2F6869-1F8C-4A9D-81BF-BF6482BD984A}" type="sibTrans" cxnId="{128576B7-9A20-44C2-ADBA-383A4B7B8D61}">
      <dgm:prSet/>
      <dgm:spPr/>
      <dgm:t>
        <a:bodyPr/>
        <a:lstStyle/>
        <a:p>
          <a:endParaRPr kumimoji="1" lang="ja-JP" altLang="en-US"/>
        </a:p>
      </dgm:t>
    </dgm:pt>
    <dgm:pt modelId="{67EBD65F-ABBA-45DC-B96C-51003FF7FA31}">
      <dgm:prSet phldrT="[テキスト]"/>
      <dgm:spPr>
        <a:solidFill>
          <a:srgbClr val="FFFF00"/>
        </a:solidFill>
      </dgm:spPr>
      <dgm:t>
        <a:bodyPr/>
        <a:lstStyle/>
        <a:p>
          <a:r>
            <a:rPr kumimoji="1" lang="ja-JP" altLang="en-US" dirty="0">
              <a:solidFill>
                <a:schemeClr val="tx1"/>
              </a:solidFill>
            </a:rPr>
            <a:t>状況</a:t>
          </a:r>
        </a:p>
      </dgm:t>
    </dgm:pt>
    <dgm:pt modelId="{C46F3094-64B4-4072-AFE9-F2C291924A93}" type="parTrans" cxnId="{69E1223A-727A-4452-91FA-AC2440E54AFC}">
      <dgm:prSet/>
      <dgm:spPr/>
      <dgm:t>
        <a:bodyPr/>
        <a:lstStyle/>
        <a:p>
          <a:endParaRPr kumimoji="1" lang="ja-JP" altLang="en-US"/>
        </a:p>
      </dgm:t>
    </dgm:pt>
    <dgm:pt modelId="{7DC49D66-544D-4446-9735-56D5A79C59A9}" type="sibTrans" cxnId="{69E1223A-727A-4452-91FA-AC2440E54AFC}">
      <dgm:prSet/>
      <dgm:spPr/>
      <dgm:t>
        <a:bodyPr/>
        <a:lstStyle/>
        <a:p>
          <a:endParaRPr kumimoji="1" lang="ja-JP" altLang="en-US"/>
        </a:p>
      </dgm:t>
    </dgm:pt>
    <dgm:pt modelId="{A6637211-5FCF-4B23-B25C-4007B3BB1D0C}">
      <dgm:prSet phldrT="[テキスト]" custT="1"/>
      <dgm:spPr/>
      <dgm:t>
        <a:bodyPr/>
        <a:lstStyle/>
        <a:p>
          <a:endParaRPr kumimoji="1" lang="ja-JP" altLang="en-US" sz="1400" dirty="0"/>
        </a:p>
      </dgm:t>
    </dgm:pt>
    <dgm:pt modelId="{FA3A3A71-CDDF-42C6-904E-D8717FBC52BB}" type="parTrans" cxnId="{3F5CA6F1-DF2A-4B5A-80E0-C311D14E9BA9}">
      <dgm:prSet/>
      <dgm:spPr/>
      <dgm:t>
        <a:bodyPr/>
        <a:lstStyle/>
        <a:p>
          <a:endParaRPr kumimoji="1" lang="ja-JP" altLang="en-US"/>
        </a:p>
      </dgm:t>
    </dgm:pt>
    <dgm:pt modelId="{14D5D76D-C88D-4A08-8058-5259A0104837}" type="sibTrans" cxnId="{3F5CA6F1-DF2A-4B5A-80E0-C311D14E9BA9}">
      <dgm:prSet/>
      <dgm:spPr/>
      <dgm:t>
        <a:bodyPr/>
        <a:lstStyle/>
        <a:p>
          <a:endParaRPr kumimoji="1" lang="ja-JP" altLang="en-US"/>
        </a:p>
      </dgm:t>
    </dgm:pt>
    <dgm:pt modelId="{2F40A70D-A389-4AC7-AD9E-E4798224FA85}" type="pres">
      <dgm:prSet presAssocID="{656DF169-E94D-4D2E-B335-5B7144555DDE}" presName="Name0" presStyleCnt="0">
        <dgm:presLayoutVars>
          <dgm:chMax val="1"/>
          <dgm:chPref val="1"/>
        </dgm:presLayoutVars>
      </dgm:prSet>
      <dgm:spPr/>
    </dgm:pt>
    <dgm:pt modelId="{E523C26D-AF87-4979-8222-28D6A9CBCE46}" type="pres">
      <dgm:prSet presAssocID="{D8DFF9B5-E89E-417C-A0C5-CEEC8543CD40}" presName="Parent" presStyleLbl="node0" presStyleIdx="0" presStyleCnt="1" custScaleX="159788" custLinFactNeighborX="-358" custLinFactNeighborY="2977">
        <dgm:presLayoutVars>
          <dgm:chMax val="5"/>
          <dgm:chPref val="5"/>
        </dgm:presLayoutVars>
      </dgm:prSet>
      <dgm:spPr/>
    </dgm:pt>
    <dgm:pt modelId="{B67DCEB8-5FED-4214-9EAA-9B3A4BC63596}" type="pres">
      <dgm:prSet presAssocID="{D8DFF9B5-E89E-417C-A0C5-CEEC8543CD40}" presName="Accent1" presStyleLbl="node1" presStyleIdx="0" presStyleCnt="15"/>
      <dgm:spPr/>
    </dgm:pt>
    <dgm:pt modelId="{CB43551B-01CD-41CA-85D4-B51710A9953E}" type="pres">
      <dgm:prSet presAssocID="{D8DFF9B5-E89E-417C-A0C5-CEEC8543CD40}" presName="Accent2" presStyleLbl="node1" presStyleIdx="1" presStyleCnt="15"/>
      <dgm:spPr/>
    </dgm:pt>
    <dgm:pt modelId="{93EF4980-30D8-469F-B70A-3A76FA061224}" type="pres">
      <dgm:prSet presAssocID="{D8DFF9B5-E89E-417C-A0C5-CEEC8543CD40}" presName="Accent3" presStyleLbl="node1" presStyleIdx="2" presStyleCnt="15"/>
      <dgm:spPr/>
    </dgm:pt>
    <dgm:pt modelId="{6F1E36E5-D0A5-45C2-9F39-A061407D743F}" type="pres">
      <dgm:prSet presAssocID="{D8DFF9B5-E89E-417C-A0C5-CEEC8543CD40}" presName="Accent4" presStyleLbl="node1" presStyleIdx="3" presStyleCnt="15"/>
      <dgm:spPr/>
    </dgm:pt>
    <dgm:pt modelId="{9D73DC57-65BC-432E-BF66-3DF72364DA7C}" type="pres">
      <dgm:prSet presAssocID="{D8DFF9B5-E89E-417C-A0C5-CEEC8543CD40}" presName="Accent5" presStyleLbl="node1" presStyleIdx="4" presStyleCnt="15"/>
      <dgm:spPr/>
    </dgm:pt>
    <dgm:pt modelId="{9F6E5E85-F650-49C3-A489-DA452636AD92}" type="pres">
      <dgm:prSet presAssocID="{D8DFF9B5-E89E-417C-A0C5-CEEC8543CD40}" presName="Accent6" presStyleLbl="node1" presStyleIdx="5" presStyleCnt="15"/>
      <dgm:spPr/>
    </dgm:pt>
    <dgm:pt modelId="{5DA51E58-CA8E-48A6-A878-DCB9D875AE8F}" type="pres">
      <dgm:prSet presAssocID="{D6EE0E25-C6BD-4D14-8F61-F86F433FD425}" presName="Child1" presStyleLbl="node1" presStyleIdx="6" presStyleCnt="15" custScaleX="190351" custLinFactNeighborX="-2305" custLinFactNeighborY="-46700">
        <dgm:presLayoutVars>
          <dgm:chMax val="0"/>
          <dgm:chPref val="0"/>
        </dgm:presLayoutVars>
      </dgm:prSet>
      <dgm:spPr/>
    </dgm:pt>
    <dgm:pt modelId="{EA976BE9-FD8D-4D93-A4B3-F8F96CA99453}" type="pres">
      <dgm:prSet presAssocID="{D6EE0E25-C6BD-4D14-8F61-F86F433FD425}" presName="Accent7" presStyleCnt="0"/>
      <dgm:spPr/>
    </dgm:pt>
    <dgm:pt modelId="{85BA22C7-77B1-4BE3-B8C5-BF9DEAA82047}" type="pres">
      <dgm:prSet presAssocID="{D6EE0E25-C6BD-4D14-8F61-F86F433FD425}" presName="AccentHold1" presStyleLbl="node1" presStyleIdx="7" presStyleCnt="15"/>
      <dgm:spPr/>
    </dgm:pt>
    <dgm:pt modelId="{58C2FEA1-9935-497A-8B21-38733C2F6195}" type="pres">
      <dgm:prSet presAssocID="{D6EE0E25-C6BD-4D14-8F61-F86F433FD425}" presName="Accent8" presStyleCnt="0"/>
      <dgm:spPr/>
    </dgm:pt>
    <dgm:pt modelId="{849FA475-E894-4297-AE23-0DB993B831E9}" type="pres">
      <dgm:prSet presAssocID="{D6EE0E25-C6BD-4D14-8F61-F86F433FD425}" presName="AccentHold2" presStyleLbl="node1" presStyleIdx="8" presStyleCnt="15"/>
      <dgm:spPr/>
    </dgm:pt>
    <dgm:pt modelId="{72FC4310-81D0-4642-8A61-7F1BBBC22E6A}" type="pres">
      <dgm:prSet presAssocID="{9232D96A-2A56-47CA-9052-DD6FC38E9E9F}" presName="Child2" presStyleLbl="node1" presStyleIdx="9" presStyleCnt="15" custScaleX="275585" custScaleY="126524" custLinFactNeighborX="-40347" custLinFactNeighborY="-22151">
        <dgm:presLayoutVars>
          <dgm:chMax val="0"/>
          <dgm:chPref val="0"/>
        </dgm:presLayoutVars>
      </dgm:prSet>
      <dgm:spPr/>
    </dgm:pt>
    <dgm:pt modelId="{CC458BBB-73FF-4EC7-9430-830A1D9000F2}" type="pres">
      <dgm:prSet presAssocID="{9232D96A-2A56-47CA-9052-DD6FC38E9E9F}" presName="Accent9" presStyleCnt="0"/>
      <dgm:spPr/>
    </dgm:pt>
    <dgm:pt modelId="{513668D6-5332-4527-825E-04A9E52B3CC8}" type="pres">
      <dgm:prSet presAssocID="{9232D96A-2A56-47CA-9052-DD6FC38E9E9F}" presName="AccentHold1" presStyleLbl="node1" presStyleIdx="10" presStyleCnt="15"/>
      <dgm:spPr/>
    </dgm:pt>
    <dgm:pt modelId="{14DAD739-A1A3-4D6E-8FAD-98F129EA1D6D}" type="pres">
      <dgm:prSet presAssocID="{9232D96A-2A56-47CA-9052-DD6FC38E9E9F}" presName="Accent10" presStyleCnt="0"/>
      <dgm:spPr/>
    </dgm:pt>
    <dgm:pt modelId="{27EC0BAB-AF3A-41E9-B550-6CCE4253C5DC}" type="pres">
      <dgm:prSet presAssocID="{9232D96A-2A56-47CA-9052-DD6FC38E9E9F}" presName="AccentHold2" presStyleLbl="node1" presStyleIdx="11" presStyleCnt="15"/>
      <dgm:spPr/>
    </dgm:pt>
    <dgm:pt modelId="{DD131630-D5F5-4FB4-A4E1-16A7B27D5E24}" type="pres">
      <dgm:prSet presAssocID="{9232D96A-2A56-47CA-9052-DD6FC38E9E9F}" presName="Accent11" presStyleCnt="0"/>
      <dgm:spPr/>
    </dgm:pt>
    <dgm:pt modelId="{310991A3-D4A0-4227-9E12-B64E8A52D34E}" type="pres">
      <dgm:prSet presAssocID="{9232D96A-2A56-47CA-9052-DD6FC38E9E9F}" presName="AccentHold3" presStyleLbl="node1" presStyleIdx="12" presStyleCnt="15"/>
      <dgm:spPr/>
    </dgm:pt>
    <dgm:pt modelId="{73AA7EC9-14B0-4245-B3C7-4462D06E44A7}" type="pres">
      <dgm:prSet presAssocID="{67EBD65F-ABBA-45DC-B96C-51003FF7FA31}" presName="Child3" presStyleLbl="node1" presStyleIdx="13" presStyleCnt="15" custScaleX="209911" custLinFactX="-11572" custLinFactNeighborX="-100000" custLinFactNeighborY="-4293">
        <dgm:presLayoutVars>
          <dgm:chMax val="0"/>
          <dgm:chPref val="0"/>
        </dgm:presLayoutVars>
      </dgm:prSet>
      <dgm:spPr/>
    </dgm:pt>
    <dgm:pt modelId="{AF8DAAED-CB88-412B-8BFD-F44D8B421CE1}" type="pres">
      <dgm:prSet presAssocID="{67EBD65F-ABBA-45DC-B96C-51003FF7FA31}" presName="Accent12" presStyleCnt="0"/>
      <dgm:spPr/>
    </dgm:pt>
    <dgm:pt modelId="{A70D5116-EB0A-41D0-985D-163EAC60C6C1}" type="pres">
      <dgm:prSet presAssocID="{67EBD65F-ABBA-45DC-B96C-51003FF7FA31}" presName="AccentHold1" presStyleLbl="node1" presStyleIdx="14" presStyleCnt="15"/>
      <dgm:spPr/>
    </dgm:pt>
  </dgm:ptLst>
  <dgm:cxnLst>
    <dgm:cxn modelId="{69E1223A-727A-4452-91FA-AC2440E54AFC}" srcId="{D8DFF9B5-E89E-417C-A0C5-CEEC8543CD40}" destId="{67EBD65F-ABBA-45DC-B96C-51003FF7FA31}" srcOrd="2" destOrd="0" parTransId="{C46F3094-64B4-4072-AFE9-F2C291924A93}" sibTransId="{7DC49D66-544D-4446-9735-56D5A79C59A9}"/>
    <dgm:cxn modelId="{60535D74-5DDC-4F27-B205-8E1AD1A947F1}" srcId="{D8DFF9B5-E89E-417C-A0C5-CEEC8543CD40}" destId="{D6EE0E25-C6BD-4D14-8F61-F86F433FD425}" srcOrd="0" destOrd="0" parTransId="{FB3F6A2E-28D0-43F0-866D-3AA2B7BED58D}" sibTransId="{6FDD2E53-C0A7-4AB2-92D2-9374EF466AF7}"/>
    <dgm:cxn modelId="{E1B12775-DB01-4C22-A952-A89913E52DDB}" type="presOf" srcId="{67EBD65F-ABBA-45DC-B96C-51003FF7FA31}" destId="{73AA7EC9-14B0-4245-B3C7-4462D06E44A7}" srcOrd="0" destOrd="0" presId="urn:microsoft.com/office/officeart/2009/3/layout/CircleRelationship"/>
    <dgm:cxn modelId="{128576B7-9A20-44C2-ADBA-383A4B7B8D61}" srcId="{D8DFF9B5-E89E-417C-A0C5-CEEC8543CD40}" destId="{9232D96A-2A56-47CA-9052-DD6FC38E9E9F}" srcOrd="1" destOrd="0" parTransId="{F54B06C1-13D9-4839-9727-A67E9DEDC90E}" sibTransId="{5F2F6869-1F8C-4A9D-81BF-BF6482BD984A}"/>
    <dgm:cxn modelId="{C1FC16BD-1A52-4A4C-807A-6B27D6B52F62}" type="presOf" srcId="{D8DFF9B5-E89E-417C-A0C5-CEEC8543CD40}" destId="{E523C26D-AF87-4979-8222-28D6A9CBCE46}" srcOrd="0" destOrd="0" presId="urn:microsoft.com/office/officeart/2009/3/layout/CircleRelationship"/>
    <dgm:cxn modelId="{C27EE9CB-A456-4011-9A65-7827769BC6F7}" type="presOf" srcId="{9232D96A-2A56-47CA-9052-DD6FC38E9E9F}" destId="{72FC4310-81D0-4642-8A61-7F1BBBC22E6A}" srcOrd="0" destOrd="0" presId="urn:microsoft.com/office/officeart/2009/3/layout/CircleRelationship"/>
    <dgm:cxn modelId="{652EDEDC-2E62-4509-A187-CDFC4BFACA62}" type="presOf" srcId="{656DF169-E94D-4D2E-B335-5B7144555DDE}" destId="{2F40A70D-A389-4AC7-AD9E-E4798224FA85}" srcOrd="0" destOrd="0" presId="urn:microsoft.com/office/officeart/2009/3/layout/CircleRelationship"/>
    <dgm:cxn modelId="{7231EEDF-D857-4663-9141-F7B0362A8DEB}" type="presOf" srcId="{D6EE0E25-C6BD-4D14-8F61-F86F433FD425}" destId="{5DA51E58-CA8E-48A6-A878-DCB9D875AE8F}" srcOrd="0" destOrd="0" presId="urn:microsoft.com/office/officeart/2009/3/layout/CircleRelationship"/>
    <dgm:cxn modelId="{FDBA65E8-26A5-44DD-8D73-68CEFD484B80}" srcId="{656DF169-E94D-4D2E-B335-5B7144555DDE}" destId="{D8DFF9B5-E89E-417C-A0C5-CEEC8543CD40}" srcOrd="0" destOrd="0" parTransId="{8A7B374F-7409-4C50-AF6C-4EBBE0BA23CF}" sibTransId="{4EECF3D3-DB92-46A5-94E2-8ABECB1F0586}"/>
    <dgm:cxn modelId="{3F5CA6F1-DF2A-4B5A-80E0-C311D14E9BA9}" srcId="{656DF169-E94D-4D2E-B335-5B7144555DDE}" destId="{A6637211-5FCF-4B23-B25C-4007B3BB1D0C}" srcOrd="1" destOrd="0" parTransId="{FA3A3A71-CDDF-42C6-904E-D8717FBC52BB}" sibTransId="{14D5D76D-C88D-4A08-8058-5259A0104837}"/>
    <dgm:cxn modelId="{97264D6B-14F7-40BD-A2D8-5B97CE41390D}" type="presParOf" srcId="{2F40A70D-A389-4AC7-AD9E-E4798224FA85}" destId="{E523C26D-AF87-4979-8222-28D6A9CBCE46}" srcOrd="0" destOrd="0" presId="urn:microsoft.com/office/officeart/2009/3/layout/CircleRelationship"/>
    <dgm:cxn modelId="{DDE09CDE-7D6A-4F4F-A603-DD105291AF8E}" type="presParOf" srcId="{2F40A70D-A389-4AC7-AD9E-E4798224FA85}" destId="{B67DCEB8-5FED-4214-9EAA-9B3A4BC63596}" srcOrd="1" destOrd="0" presId="urn:microsoft.com/office/officeart/2009/3/layout/CircleRelationship"/>
    <dgm:cxn modelId="{05532297-70BA-40E7-8006-6E2C32B43135}" type="presParOf" srcId="{2F40A70D-A389-4AC7-AD9E-E4798224FA85}" destId="{CB43551B-01CD-41CA-85D4-B51710A9953E}" srcOrd="2" destOrd="0" presId="urn:microsoft.com/office/officeart/2009/3/layout/CircleRelationship"/>
    <dgm:cxn modelId="{59CE7755-60AA-4C6D-AA9F-034BA2C7C2C4}" type="presParOf" srcId="{2F40A70D-A389-4AC7-AD9E-E4798224FA85}" destId="{93EF4980-30D8-469F-B70A-3A76FA061224}" srcOrd="3" destOrd="0" presId="urn:microsoft.com/office/officeart/2009/3/layout/CircleRelationship"/>
    <dgm:cxn modelId="{8667733C-B570-450C-AEC0-C16812123EA6}" type="presParOf" srcId="{2F40A70D-A389-4AC7-AD9E-E4798224FA85}" destId="{6F1E36E5-D0A5-45C2-9F39-A061407D743F}" srcOrd="4" destOrd="0" presId="urn:microsoft.com/office/officeart/2009/3/layout/CircleRelationship"/>
    <dgm:cxn modelId="{2B042699-36C6-4165-B7F0-BD11A0058FD6}" type="presParOf" srcId="{2F40A70D-A389-4AC7-AD9E-E4798224FA85}" destId="{9D73DC57-65BC-432E-BF66-3DF72364DA7C}" srcOrd="5" destOrd="0" presId="urn:microsoft.com/office/officeart/2009/3/layout/CircleRelationship"/>
    <dgm:cxn modelId="{343ACF1E-3BA9-4328-8A86-2F1384E4EF01}" type="presParOf" srcId="{2F40A70D-A389-4AC7-AD9E-E4798224FA85}" destId="{9F6E5E85-F650-49C3-A489-DA452636AD92}" srcOrd="6" destOrd="0" presId="urn:microsoft.com/office/officeart/2009/3/layout/CircleRelationship"/>
    <dgm:cxn modelId="{0A9FE5ED-6E6A-4848-9896-6BBC7B56E3CC}" type="presParOf" srcId="{2F40A70D-A389-4AC7-AD9E-E4798224FA85}" destId="{5DA51E58-CA8E-48A6-A878-DCB9D875AE8F}" srcOrd="7" destOrd="0" presId="urn:microsoft.com/office/officeart/2009/3/layout/CircleRelationship"/>
    <dgm:cxn modelId="{4217547C-0BF9-4CDE-B639-D0AB130A03D0}" type="presParOf" srcId="{2F40A70D-A389-4AC7-AD9E-E4798224FA85}" destId="{EA976BE9-FD8D-4D93-A4B3-F8F96CA99453}" srcOrd="8" destOrd="0" presId="urn:microsoft.com/office/officeart/2009/3/layout/CircleRelationship"/>
    <dgm:cxn modelId="{BFD46F49-5DFF-41A8-A3F8-4D6C389D0E6C}" type="presParOf" srcId="{EA976BE9-FD8D-4D93-A4B3-F8F96CA99453}" destId="{85BA22C7-77B1-4BE3-B8C5-BF9DEAA82047}" srcOrd="0" destOrd="0" presId="urn:microsoft.com/office/officeart/2009/3/layout/CircleRelationship"/>
    <dgm:cxn modelId="{2D84437F-6544-44D8-A8E7-56DAC9C95C93}" type="presParOf" srcId="{2F40A70D-A389-4AC7-AD9E-E4798224FA85}" destId="{58C2FEA1-9935-497A-8B21-38733C2F6195}" srcOrd="9" destOrd="0" presId="urn:microsoft.com/office/officeart/2009/3/layout/CircleRelationship"/>
    <dgm:cxn modelId="{C1602358-EED4-48D7-A3E3-95A6FEC0BA15}" type="presParOf" srcId="{58C2FEA1-9935-497A-8B21-38733C2F6195}" destId="{849FA475-E894-4297-AE23-0DB993B831E9}" srcOrd="0" destOrd="0" presId="urn:microsoft.com/office/officeart/2009/3/layout/CircleRelationship"/>
    <dgm:cxn modelId="{B07CEF98-9EA2-45D8-A0B5-3772AAFA8F12}" type="presParOf" srcId="{2F40A70D-A389-4AC7-AD9E-E4798224FA85}" destId="{72FC4310-81D0-4642-8A61-7F1BBBC22E6A}" srcOrd="10" destOrd="0" presId="urn:microsoft.com/office/officeart/2009/3/layout/CircleRelationship"/>
    <dgm:cxn modelId="{9C52B66B-FF1B-4AAB-A4B9-4B2B2EDB95A0}" type="presParOf" srcId="{2F40A70D-A389-4AC7-AD9E-E4798224FA85}" destId="{CC458BBB-73FF-4EC7-9430-830A1D9000F2}" srcOrd="11" destOrd="0" presId="urn:microsoft.com/office/officeart/2009/3/layout/CircleRelationship"/>
    <dgm:cxn modelId="{B38907B8-95DD-46B4-B1BA-06143818AAE7}" type="presParOf" srcId="{CC458BBB-73FF-4EC7-9430-830A1D9000F2}" destId="{513668D6-5332-4527-825E-04A9E52B3CC8}" srcOrd="0" destOrd="0" presId="urn:microsoft.com/office/officeart/2009/3/layout/CircleRelationship"/>
    <dgm:cxn modelId="{175946BE-6E56-461E-B32F-B0639C84A8A8}" type="presParOf" srcId="{2F40A70D-A389-4AC7-AD9E-E4798224FA85}" destId="{14DAD739-A1A3-4D6E-8FAD-98F129EA1D6D}" srcOrd="12" destOrd="0" presId="urn:microsoft.com/office/officeart/2009/3/layout/CircleRelationship"/>
    <dgm:cxn modelId="{32366B53-FCE1-4E25-852D-E1FEF653440D}" type="presParOf" srcId="{14DAD739-A1A3-4D6E-8FAD-98F129EA1D6D}" destId="{27EC0BAB-AF3A-41E9-B550-6CCE4253C5DC}" srcOrd="0" destOrd="0" presId="urn:microsoft.com/office/officeart/2009/3/layout/CircleRelationship"/>
    <dgm:cxn modelId="{900AB575-A7A8-4698-B3CD-D6994740329C}" type="presParOf" srcId="{2F40A70D-A389-4AC7-AD9E-E4798224FA85}" destId="{DD131630-D5F5-4FB4-A4E1-16A7B27D5E24}" srcOrd="13" destOrd="0" presId="urn:microsoft.com/office/officeart/2009/3/layout/CircleRelationship"/>
    <dgm:cxn modelId="{9451F0F4-EB21-42B3-A7C1-0E82806E18E6}" type="presParOf" srcId="{DD131630-D5F5-4FB4-A4E1-16A7B27D5E24}" destId="{310991A3-D4A0-4227-9E12-B64E8A52D34E}" srcOrd="0" destOrd="0" presId="urn:microsoft.com/office/officeart/2009/3/layout/CircleRelationship"/>
    <dgm:cxn modelId="{D71F7E26-046D-4062-96E4-D671D7D22F95}" type="presParOf" srcId="{2F40A70D-A389-4AC7-AD9E-E4798224FA85}" destId="{73AA7EC9-14B0-4245-B3C7-4462D06E44A7}" srcOrd="14" destOrd="0" presId="urn:microsoft.com/office/officeart/2009/3/layout/CircleRelationship"/>
    <dgm:cxn modelId="{4985E80E-E322-4538-A12D-C72C50B2B373}" type="presParOf" srcId="{2F40A70D-A389-4AC7-AD9E-E4798224FA85}" destId="{AF8DAAED-CB88-412B-8BFD-F44D8B421CE1}" srcOrd="15" destOrd="0" presId="urn:microsoft.com/office/officeart/2009/3/layout/CircleRelationship"/>
    <dgm:cxn modelId="{66207A8D-C4A0-416F-B886-810511068110}" type="presParOf" srcId="{AF8DAAED-CB88-412B-8BFD-F44D8B421CE1}" destId="{A70D5116-EB0A-41D0-985D-163EAC60C6C1}"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BA520D-0BD2-4934-9D71-7A78B4693684}" type="doc">
      <dgm:prSet loTypeId="urn:microsoft.com/office/officeart/2005/8/layout/hProcess9" loCatId="process" qsTypeId="urn:microsoft.com/office/officeart/2005/8/quickstyle/3d9" qsCatId="3D" csTypeId="urn:microsoft.com/office/officeart/2005/8/colors/colorful5" csCatId="colorful" phldr="1"/>
      <dgm:spPr/>
    </dgm:pt>
    <dgm:pt modelId="{1B5AAA60-A608-4091-93FB-1079CD51E00B}">
      <dgm:prSet phldrT="[テキスト]" phldr="1"/>
      <dgm:spPr/>
      <dgm:t>
        <a:bodyPr/>
        <a:lstStyle/>
        <a:p>
          <a:endParaRPr kumimoji="1" lang="ja-JP" altLang="en-US" dirty="0"/>
        </a:p>
      </dgm:t>
    </dgm:pt>
    <dgm:pt modelId="{5FAD32F0-6164-4730-A6D0-55734CED6F6E}" type="sibTrans" cxnId="{45398E10-E86F-498A-9C92-1D6D60FD07AD}">
      <dgm:prSet/>
      <dgm:spPr/>
      <dgm:t>
        <a:bodyPr/>
        <a:lstStyle/>
        <a:p>
          <a:endParaRPr kumimoji="1" lang="ja-JP" altLang="en-US"/>
        </a:p>
      </dgm:t>
    </dgm:pt>
    <dgm:pt modelId="{2C2C6FC5-6674-4BE9-A90A-0B8298577EE3}" type="parTrans" cxnId="{45398E10-E86F-498A-9C92-1D6D60FD07AD}">
      <dgm:prSet/>
      <dgm:spPr/>
      <dgm:t>
        <a:bodyPr/>
        <a:lstStyle/>
        <a:p>
          <a:endParaRPr kumimoji="1" lang="ja-JP" altLang="en-US"/>
        </a:p>
      </dgm:t>
    </dgm:pt>
    <dgm:pt modelId="{D1B956A6-BDB2-4BAC-8463-BCEA59B41FB3}">
      <dgm:prSet phldrT="[テキスト]" phldr="1"/>
      <dgm:spPr/>
      <dgm:t>
        <a:bodyPr/>
        <a:lstStyle/>
        <a:p>
          <a:endParaRPr kumimoji="1" lang="ja-JP" altLang="en-US" dirty="0"/>
        </a:p>
      </dgm:t>
    </dgm:pt>
    <dgm:pt modelId="{9A41273D-868C-4E97-A5D9-32FD32863B2C}" type="sibTrans" cxnId="{CCCD0235-FF17-4E3B-8F22-4455F31F7190}">
      <dgm:prSet/>
      <dgm:spPr/>
      <dgm:t>
        <a:bodyPr/>
        <a:lstStyle/>
        <a:p>
          <a:endParaRPr kumimoji="1" lang="ja-JP" altLang="en-US"/>
        </a:p>
      </dgm:t>
    </dgm:pt>
    <dgm:pt modelId="{FB8973B8-69E5-4404-9643-460EF81113C7}" type="parTrans" cxnId="{CCCD0235-FF17-4E3B-8F22-4455F31F7190}">
      <dgm:prSet/>
      <dgm:spPr/>
      <dgm:t>
        <a:bodyPr/>
        <a:lstStyle/>
        <a:p>
          <a:endParaRPr kumimoji="1" lang="ja-JP" altLang="en-US"/>
        </a:p>
      </dgm:t>
    </dgm:pt>
    <dgm:pt modelId="{416A3087-4975-4FBB-805B-E461825F68B2}">
      <dgm:prSet phldrT="[テキスト]" phldr="1"/>
      <dgm:spPr/>
      <dgm:t>
        <a:bodyPr/>
        <a:lstStyle/>
        <a:p>
          <a:endParaRPr kumimoji="1" lang="ja-JP" altLang="en-US" dirty="0"/>
        </a:p>
      </dgm:t>
    </dgm:pt>
    <dgm:pt modelId="{F0628525-38D4-4B3C-92D5-886BE21702F5}" type="sibTrans" cxnId="{8F754EAE-2DC4-40D1-8A9D-6634BB8B06F2}">
      <dgm:prSet/>
      <dgm:spPr/>
      <dgm:t>
        <a:bodyPr/>
        <a:lstStyle/>
        <a:p>
          <a:endParaRPr kumimoji="1" lang="ja-JP" altLang="en-US"/>
        </a:p>
      </dgm:t>
    </dgm:pt>
    <dgm:pt modelId="{05E9BB3C-D342-4ED2-A93B-E6A3A9220D8D}" type="parTrans" cxnId="{8F754EAE-2DC4-40D1-8A9D-6634BB8B06F2}">
      <dgm:prSet/>
      <dgm:spPr/>
      <dgm:t>
        <a:bodyPr/>
        <a:lstStyle/>
        <a:p>
          <a:endParaRPr kumimoji="1" lang="ja-JP" altLang="en-US"/>
        </a:p>
      </dgm:t>
    </dgm:pt>
    <dgm:pt modelId="{2275C6A1-0476-485B-95F7-7D5B0DE90918}" type="pres">
      <dgm:prSet presAssocID="{E4BA520D-0BD2-4934-9D71-7A78B4693684}" presName="CompostProcess" presStyleCnt="0">
        <dgm:presLayoutVars>
          <dgm:dir/>
          <dgm:resizeHandles val="exact"/>
        </dgm:presLayoutVars>
      </dgm:prSet>
      <dgm:spPr/>
    </dgm:pt>
    <dgm:pt modelId="{4CCAAC4D-511A-4A67-903A-4452618A1EEC}" type="pres">
      <dgm:prSet presAssocID="{E4BA520D-0BD2-4934-9D71-7A78B4693684}" presName="arrow" presStyleLbl="bgShp" presStyleIdx="0" presStyleCnt="1" custAng="18692588" custScaleX="79155" custScaleY="61001"/>
      <dgm:spPr/>
    </dgm:pt>
    <dgm:pt modelId="{B8963B90-77D4-43B0-9674-3E989BDC69C8}" type="pres">
      <dgm:prSet presAssocID="{E4BA520D-0BD2-4934-9D71-7A78B4693684}" presName="linearProcess" presStyleCnt="0"/>
      <dgm:spPr/>
    </dgm:pt>
    <dgm:pt modelId="{FC37B230-6BF5-48B0-BC55-6DE855AFC597}" type="pres">
      <dgm:prSet presAssocID="{416A3087-4975-4FBB-805B-E461825F68B2}" presName="textNode" presStyleLbl="node1" presStyleIdx="0" presStyleCnt="3" custScaleX="324274" custLinFactX="48907" custLinFactY="926" custLinFactNeighborX="100000" custLinFactNeighborY="100000">
        <dgm:presLayoutVars>
          <dgm:bulletEnabled val="1"/>
        </dgm:presLayoutVars>
      </dgm:prSet>
      <dgm:spPr/>
    </dgm:pt>
    <dgm:pt modelId="{680C7D1B-76E3-4DE9-948D-3C5F28FCD81C}" type="pres">
      <dgm:prSet presAssocID="{F0628525-38D4-4B3C-92D5-886BE21702F5}" presName="sibTrans" presStyleCnt="0"/>
      <dgm:spPr/>
    </dgm:pt>
    <dgm:pt modelId="{2ECCCD13-5F55-4D1A-8766-236DEA1B306A}" type="pres">
      <dgm:prSet presAssocID="{D1B956A6-BDB2-4BAC-8463-BCEA59B41FB3}" presName="textNode" presStyleLbl="node1" presStyleIdx="1" presStyleCnt="3">
        <dgm:presLayoutVars>
          <dgm:bulletEnabled val="1"/>
        </dgm:presLayoutVars>
      </dgm:prSet>
      <dgm:spPr/>
    </dgm:pt>
    <dgm:pt modelId="{75AE6999-D493-4009-9780-B668FEDB235F}" type="pres">
      <dgm:prSet presAssocID="{9A41273D-868C-4E97-A5D9-32FD32863B2C}" presName="sibTrans" presStyleCnt="0"/>
      <dgm:spPr/>
    </dgm:pt>
    <dgm:pt modelId="{2DD37389-C4E2-4EE9-A2C4-4F310CC66A89}" type="pres">
      <dgm:prSet presAssocID="{1B5AAA60-A608-4091-93FB-1079CD51E00B}" presName="textNode" presStyleLbl="node1" presStyleIdx="2" presStyleCnt="3" custLinFactX="-52732" custLinFactY="-16667" custLinFactNeighborX="-100000" custLinFactNeighborY="-100000">
        <dgm:presLayoutVars>
          <dgm:bulletEnabled val="1"/>
        </dgm:presLayoutVars>
      </dgm:prSet>
      <dgm:spPr/>
    </dgm:pt>
  </dgm:ptLst>
  <dgm:cxnLst>
    <dgm:cxn modelId="{45398E10-E86F-498A-9C92-1D6D60FD07AD}" srcId="{E4BA520D-0BD2-4934-9D71-7A78B4693684}" destId="{1B5AAA60-A608-4091-93FB-1079CD51E00B}" srcOrd="2" destOrd="0" parTransId="{2C2C6FC5-6674-4BE9-A90A-0B8298577EE3}" sibTransId="{5FAD32F0-6164-4730-A6D0-55734CED6F6E}"/>
    <dgm:cxn modelId="{F68B1C16-8ABE-451F-8EDC-CC46BB5A6556}" type="presOf" srcId="{D1B956A6-BDB2-4BAC-8463-BCEA59B41FB3}" destId="{2ECCCD13-5F55-4D1A-8766-236DEA1B306A}" srcOrd="0" destOrd="0" presId="urn:microsoft.com/office/officeart/2005/8/layout/hProcess9"/>
    <dgm:cxn modelId="{CCCD0235-FF17-4E3B-8F22-4455F31F7190}" srcId="{E4BA520D-0BD2-4934-9D71-7A78B4693684}" destId="{D1B956A6-BDB2-4BAC-8463-BCEA59B41FB3}" srcOrd="1" destOrd="0" parTransId="{FB8973B8-69E5-4404-9643-460EF81113C7}" sibTransId="{9A41273D-868C-4E97-A5D9-32FD32863B2C}"/>
    <dgm:cxn modelId="{46BFF17E-3B5D-4447-A77D-87C67BFDEE28}" type="presOf" srcId="{E4BA520D-0BD2-4934-9D71-7A78B4693684}" destId="{2275C6A1-0476-485B-95F7-7D5B0DE90918}" srcOrd="0" destOrd="0" presId="urn:microsoft.com/office/officeart/2005/8/layout/hProcess9"/>
    <dgm:cxn modelId="{E90A54A0-619B-4DF8-AD28-CB365A2418FE}" type="presOf" srcId="{416A3087-4975-4FBB-805B-E461825F68B2}" destId="{FC37B230-6BF5-48B0-BC55-6DE855AFC597}" srcOrd="0" destOrd="0" presId="urn:microsoft.com/office/officeart/2005/8/layout/hProcess9"/>
    <dgm:cxn modelId="{8F754EAE-2DC4-40D1-8A9D-6634BB8B06F2}" srcId="{E4BA520D-0BD2-4934-9D71-7A78B4693684}" destId="{416A3087-4975-4FBB-805B-E461825F68B2}" srcOrd="0" destOrd="0" parTransId="{05E9BB3C-D342-4ED2-A93B-E6A3A9220D8D}" sibTransId="{F0628525-38D4-4B3C-92D5-886BE21702F5}"/>
    <dgm:cxn modelId="{732B32B1-C5E9-4050-8E1C-DCB9ABC45D98}" type="presOf" srcId="{1B5AAA60-A608-4091-93FB-1079CD51E00B}" destId="{2DD37389-C4E2-4EE9-A2C4-4F310CC66A89}" srcOrd="0" destOrd="0" presId="urn:microsoft.com/office/officeart/2005/8/layout/hProcess9"/>
    <dgm:cxn modelId="{81EF02C9-58C6-4C61-B16B-CC45E62FB0DE}" type="presParOf" srcId="{2275C6A1-0476-485B-95F7-7D5B0DE90918}" destId="{4CCAAC4D-511A-4A67-903A-4452618A1EEC}" srcOrd="0" destOrd="0" presId="urn:microsoft.com/office/officeart/2005/8/layout/hProcess9"/>
    <dgm:cxn modelId="{102317B0-3720-4208-8A9F-6BB2A14FB836}" type="presParOf" srcId="{2275C6A1-0476-485B-95F7-7D5B0DE90918}" destId="{B8963B90-77D4-43B0-9674-3E989BDC69C8}" srcOrd="1" destOrd="0" presId="urn:microsoft.com/office/officeart/2005/8/layout/hProcess9"/>
    <dgm:cxn modelId="{F200A4D1-5E0C-4AB3-A8BF-1C958B00A646}" type="presParOf" srcId="{B8963B90-77D4-43B0-9674-3E989BDC69C8}" destId="{FC37B230-6BF5-48B0-BC55-6DE855AFC597}" srcOrd="0" destOrd="0" presId="urn:microsoft.com/office/officeart/2005/8/layout/hProcess9"/>
    <dgm:cxn modelId="{F333B9EF-4062-4B5F-A39A-303F9D68D2F9}" type="presParOf" srcId="{B8963B90-77D4-43B0-9674-3E989BDC69C8}" destId="{680C7D1B-76E3-4DE9-948D-3C5F28FCD81C}" srcOrd="1" destOrd="0" presId="urn:microsoft.com/office/officeart/2005/8/layout/hProcess9"/>
    <dgm:cxn modelId="{FD15B3F4-5209-42C7-8218-65BC87EF80E2}" type="presParOf" srcId="{B8963B90-77D4-43B0-9674-3E989BDC69C8}" destId="{2ECCCD13-5F55-4D1A-8766-236DEA1B306A}" srcOrd="2" destOrd="0" presId="urn:microsoft.com/office/officeart/2005/8/layout/hProcess9"/>
    <dgm:cxn modelId="{6E84E8FD-5295-4A21-B093-12A2331DAAF4}" type="presParOf" srcId="{B8963B90-77D4-43B0-9674-3E989BDC69C8}" destId="{75AE6999-D493-4009-9780-B668FEDB235F}" srcOrd="3" destOrd="0" presId="urn:microsoft.com/office/officeart/2005/8/layout/hProcess9"/>
    <dgm:cxn modelId="{282745A9-7DB2-4E93-9BFC-5E1BD3590582}" type="presParOf" srcId="{B8963B90-77D4-43B0-9674-3E989BDC69C8}" destId="{2DD37389-C4E2-4EE9-A2C4-4F310CC66A8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837538-DB78-41B2-8850-901620841E59}" type="doc">
      <dgm:prSet loTypeId="urn:microsoft.com/office/officeart/2005/8/layout/process1" loCatId="process" qsTypeId="urn:microsoft.com/office/officeart/2005/8/quickstyle/3d2" qsCatId="3D" csTypeId="urn:microsoft.com/office/officeart/2005/8/colors/colorful1" csCatId="colorful" phldr="1"/>
      <dgm:spPr/>
    </dgm:pt>
    <dgm:pt modelId="{264CF523-D8E5-4368-BE8A-E339EDFCC25C}">
      <dgm:prSet phldrT="[テキスト]" custT="1"/>
      <dgm:spPr/>
      <dgm:t>
        <a:bodyPr/>
        <a:lstStyle/>
        <a:p>
          <a:r>
            <a:rPr kumimoji="1" lang="en-US" altLang="ja-JP" sz="2400" dirty="0">
              <a:latin typeface="ＭＳ Ｐゴシック" panose="020B0600070205080204" pitchFamily="50" charset="-128"/>
              <a:ea typeface="ＭＳ Ｐゴシック" panose="020B0600070205080204" pitchFamily="50" charset="-128"/>
            </a:rPr>
            <a:t>2015</a:t>
          </a:r>
          <a:r>
            <a:rPr kumimoji="1" lang="ja-JP" altLang="en-US" sz="2400" dirty="0">
              <a:latin typeface="ＭＳ Ｐゴシック" panose="020B0600070205080204" pitchFamily="50" charset="-128"/>
              <a:ea typeface="ＭＳ Ｐゴシック" panose="020B0600070205080204" pitchFamily="50" charset="-128"/>
            </a:rPr>
            <a:t>年度　</a:t>
          </a:r>
          <a:r>
            <a:rPr kumimoji="1" lang="en-US" altLang="ja-JP" sz="2400" dirty="0">
              <a:latin typeface="ＭＳ Ｐゴシック" panose="020B0600070205080204" pitchFamily="50" charset="-128"/>
              <a:ea typeface="ＭＳ Ｐゴシック" panose="020B0600070205080204" pitchFamily="50" charset="-128"/>
            </a:rPr>
            <a:t>2.3</a:t>
          </a:r>
          <a:r>
            <a:rPr kumimoji="1" lang="ja-JP" altLang="en-US" sz="2400" dirty="0">
              <a:latin typeface="ＭＳ Ｐゴシック" panose="020B0600070205080204" pitchFamily="50" charset="-128"/>
              <a:ea typeface="ＭＳ Ｐゴシック" panose="020B0600070205080204" pitchFamily="50" charset="-128"/>
            </a:rPr>
            <a:t>％</a:t>
          </a:r>
        </a:p>
      </dgm:t>
    </dgm:pt>
    <dgm:pt modelId="{5FFB0CAB-0EF1-420C-A354-6F2B1D0E16B9}" type="parTrans" cxnId="{4A787F19-5D9E-4BAE-A6A2-ACF7C2B88E0A}">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C4BB68CE-677F-4C20-B037-42CFB0949ED0}" type="sibTrans" cxnId="{4A787F19-5D9E-4BAE-A6A2-ACF7C2B88E0A}">
      <dgm:prSet custT="1">
        <dgm:style>
          <a:lnRef idx="1">
            <a:schemeClr val="accent2"/>
          </a:lnRef>
          <a:fillRef idx="2">
            <a:schemeClr val="accent2"/>
          </a:fillRef>
          <a:effectRef idx="1">
            <a:schemeClr val="accent2"/>
          </a:effectRef>
          <a:fontRef idx="minor">
            <a:schemeClr val="dk1"/>
          </a:fontRef>
        </dgm:style>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5DA901C1-5D2D-4A80-8BA7-6293940568F9}">
      <dgm:prSet phldrT="[テキスト]" custT="1">
        <dgm:style>
          <a:lnRef idx="0">
            <a:schemeClr val="accent1"/>
          </a:lnRef>
          <a:fillRef idx="3">
            <a:schemeClr val="accent1"/>
          </a:fillRef>
          <a:effectRef idx="3">
            <a:schemeClr val="accent1"/>
          </a:effectRef>
          <a:fontRef idx="minor">
            <a:schemeClr val="lt1"/>
          </a:fontRef>
        </dgm:style>
      </dgm:prSet>
      <dgm:spPr/>
      <dgm:t>
        <a:bodyPr/>
        <a:lstStyle/>
        <a:p>
          <a:r>
            <a:rPr kumimoji="1" lang="en-US" altLang="ja-JP" sz="2400" dirty="0">
              <a:latin typeface="ＭＳ Ｐゴシック" panose="020B0600070205080204" pitchFamily="50" charset="-128"/>
              <a:ea typeface="ＭＳ Ｐゴシック" panose="020B0600070205080204" pitchFamily="50" charset="-128"/>
            </a:rPr>
            <a:t>2016</a:t>
          </a:r>
          <a:r>
            <a:rPr kumimoji="1" lang="ja-JP" altLang="en-US" sz="2400" dirty="0">
              <a:latin typeface="ＭＳ Ｐゴシック" panose="020B0600070205080204" pitchFamily="50" charset="-128"/>
              <a:ea typeface="ＭＳ Ｐゴシック" panose="020B0600070205080204" pitchFamily="50" charset="-128"/>
            </a:rPr>
            <a:t>年度　</a:t>
          </a:r>
          <a:r>
            <a:rPr kumimoji="1" lang="en-US" altLang="ja-JP" sz="2400" dirty="0">
              <a:latin typeface="ＭＳ Ｐゴシック" panose="020B0600070205080204" pitchFamily="50" charset="-128"/>
              <a:ea typeface="ＭＳ Ｐゴシック" panose="020B0600070205080204" pitchFamily="50" charset="-128"/>
            </a:rPr>
            <a:t>1.7</a:t>
          </a:r>
          <a:r>
            <a:rPr kumimoji="1" lang="ja-JP" altLang="en-US" sz="2400" dirty="0">
              <a:latin typeface="ＭＳ Ｐゴシック" panose="020B0600070205080204" pitchFamily="50" charset="-128"/>
              <a:ea typeface="ＭＳ Ｐゴシック" panose="020B0600070205080204" pitchFamily="50" charset="-128"/>
            </a:rPr>
            <a:t>％</a:t>
          </a:r>
        </a:p>
      </dgm:t>
    </dgm:pt>
    <dgm:pt modelId="{07EC370A-0FFD-4522-92AE-FFC50D8084B8}" type="parTrans" cxnId="{F7BA037A-9DCF-4040-9F54-F13D9E3FCACF}">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DA33CBEB-9BE8-4D2D-B18E-C9EE5EE35EC5}" type="sibTrans" cxnId="{F7BA037A-9DCF-4040-9F54-F13D9E3FCACF}">
      <dgm:prSet custT="1">
        <dgm:style>
          <a:lnRef idx="1">
            <a:schemeClr val="accent1"/>
          </a:lnRef>
          <a:fillRef idx="2">
            <a:schemeClr val="accent1"/>
          </a:fillRef>
          <a:effectRef idx="1">
            <a:schemeClr val="accent1"/>
          </a:effectRef>
          <a:fontRef idx="minor">
            <a:schemeClr val="dk1"/>
          </a:fontRef>
        </dgm:style>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58A4B80E-9FD7-42DD-8084-3E177EDED754}">
      <dgm:prSet phldrT="[テキスト]" custT="1">
        <dgm:style>
          <a:lnRef idx="0">
            <a:schemeClr val="accent3"/>
          </a:lnRef>
          <a:fillRef idx="3">
            <a:schemeClr val="accent3"/>
          </a:fillRef>
          <a:effectRef idx="3">
            <a:schemeClr val="accent3"/>
          </a:effectRef>
          <a:fontRef idx="minor">
            <a:schemeClr val="lt1"/>
          </a:fontRef>
        </dgm:style>
      </dgm:prSet>
      <dgm:spPr/>
      <dgm:t>
        <a:bodyPr/>
        <a:lstStyle/>
        <a:p>
          <a:r>
            <a:rPr kumimoji="1" lang="en-US" altLang="ja-JP" sz="2400" dirty="0">
              <a:latin typeface="ＭＳ Ｐゴシック" panose="020B0600070205080204" pitchFamily="50" charset="-128"/>
              <a:ea typeface="ＭＳ Ｐゴシック" panose="020B0600070205080204" pitchFamily="50" charset="-128"/>
            </a:rPr>
            <a:t>2017</a:t>
          </a:r>
          <a:r>
            <a:rPr kumimoji="1" lang="ja-JP" altLang="en-US" sz="2400" dirty="0">
              <a:latin typeface="ＭＳ Ｐゴシック" panose="020B0600070205080204" pitchFamily="50" charset="-128"/>
              <a:ea typeface="ＭＳ Ｐゴシック" panose="020B0600070205080204" pitchFamily="50" charset="-128"/>
            </a:rPr>
            <a:t>年度　</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en-US" altLang="ja-JP" sz="2400" dirty="0">
              <a:latin typeface="ＭＳ Ｐゴシック" panose="020B0600070205080204" pitchFamily="50" charset="-128"/>
              <a:ea typeface="ＭＳ Ｐゴシック" panose="020B0600070205080204" pitchFamily="50" charset="-128"/>
            </a:rPr>
            <a:t>1.2</a:t>
          </a:r>
          <a:r>
            <a:rPr kumimoji="1" lang="ja-JP" altLang="en-US" sz="2400" dirty="0">
              <a:latin typeface="ＭＳ Ｐゴシック" panose="020B0600070205080204" pitchFamily="50" charset="-128"/>
              <a:ea typeface="ＭＳ Ｐゴシック" panose="020B0600070205080204" pitchFamily="50" charset="-128"/>
            </a:rPr>
            <a:t>％</a:t>
          </a:r>
        </a:p>
      </dgm:t>
    </dgm:pt>
    <dgm:pt modelId="{A02DA721-D5D5-45A2-9F11-48AE2F61A032}" type="parTrans" cxnId="{3C3B9929-9BB0-40B5-9C3F-9B200D6E0E0A}">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1CA8B352-90E1-4157-A10B-1BF3320BF77D}" type="sibTrans" cxnId="{3C3B9929-9BB0-40B5-9C3F-9B200D6E0E0A}">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9E575BBA-50A8-42B7-8CC5-1387BF594509}" type="pres">
      <dgm:prSet presAssocID="{F8837538-DB78-41B2-8850-901620841E59}" presName="Name0" presStyleCnt="0">
        <dgm:presLayoutVars>
          <dgm:dir/>
          <dgm:resizeHandles val="exact"/>
        </dgm:presLayoutVars>
      </dgm:prSet>
      <dgm:spPr/>
    </dgm:pt>
    <dgm:pt modelId="{F6AFF73B-8100-4955-977A-3B77CDD4DE01}" type="pres">
      <dgm:prSet presAssocID="{264CF523-D8E5-4368-BE8A-E339EDFCC25C}" presName="node" presStyleLbl="node1" presStyleIdx="0" presStyleCnt="3" custScaleY="124962">
        <dgm:presLayoutVars>
          <dgm:bulletEnabled val="1"/>
        </dgm:presLayoutVars>
      </dgm:prSet>
      <dgm:spPr/>
    </dgm:pt>
    <dgm:pt modelId="{EE088AB1-EE76-488C-A174-020102F286A9}" type="pres">
      <dgm:prSet presAssocID="{C4BB68CE-677F-4C20-B037-42CFB0949ED0}" presName="sibTrans" presStyleLbl="sibTrans2D1" presStyleIdx="0" presStyleCnt="2"/>
      <dgm:spPr/>
    </dgm:pt>
    <dgm:pt modelId="{CFB24FB7-1B58-433B-8D1E-139A4A7EC4C0}" type="pres">
      <dgm:prSet presAssocID="{C4BB68CE-677F-4C20-B037-42CFB0949ED0}" presName="connectorText" presStyleLbl="sibTrans2D1" presStyleIdx="0" presStyleCnt="2"/>
      <dgm:spPr/>
    </dgm:pt>
    <dgm:pt modelId="{CD5E2E05-553B-4BF3-990E-82322F900FAD}" type="pres">
      <dgm:prSet presAssocID="{5DA901C1-5D2D-4A80-8BA7-6293940568F9}" presName="node" presStyleLbl="node1" presStyleIdx="1" presStyleCnt="3" custScaleY="124962">
        <dgm:presLayoutVars>
          <dgm:bulletEnabled val="1"/>
        </dgm:presLayoutVars>
      </dgm:prSet>
      <dgm:spPr/>
    </dgm:pt>
    <dgm:pt modelId="{78045D4E-B545-45C2-BD49-87054FB54FC6}" type="pres">
      <dgm:prSet presAssocID="{DA33CBEB-9BE8-4D2D-B18E-C9EE5EE35EC5}" presName="sibTrans" presStyleLbl="sibTrans2D1" presStyleIdx="1" presStyleCnt="2"/>
      <dgm:spPr/>
    </dgm:pt>
    <dgm:pt modelId="{AA0D7A40-074B-4EC4-8484-DA8B0BBFB9E4}" type="pres">
      <dgm:prSet presAssocID="{DA33CBEB-9BE8-4D2D-B18E-C9EE5EE35EC5}" presName="connectorText" presStyleLbl="sibTrans2D1" presStyleIdx="1" presStyleCnt="2"/>
      <dgm:spPr/>
    </dgm:pt>
    <dgm:pt modelId="{A2DD03DA-A0FC-4E94-9CB1-F30787CA43EC}" type="pres">
      <dgm:prSet presAssocID="{58A4B80E-9FD7-42DD-8084-3E177EDED754}" presName="node" presStyleLbl="node1" presStyleIdx="2" presStyleCnt="3" custScaleX="110828" custScaleY="115347">
        <dgm:presLayoutVars>
          <dgm:bulletEnabled val="1"/>
        </dgm:presLayoutVars>
      </dgm:prSet>
      <dgm:spPr/>
    </dgm:pt>
  </dgm:ptLst>
  <dgm:cxnLst>
    <dgm:cxn modelId="{4A787F19-5D9E-4BAE-A6A2-ACF7C2B88E0A}" srcId="{F8837538-DB78-41B2-8850-901620841E59}" destId="{264CF523-D8E5-4368-BE8A-E339EDFCC25C}" srcOrd="0" destOrd="0" parTransId="{5FFB0CAB-0EF1-420C-A354-6F2B1D0E16B9}" sibTransId="{C4BB68CE-677F-4C20-B037-42CFB0949ED0}"/>
    <dgm:cxn modelId="{F6228619-E56E-480E-BAFC-3D5E6BBB0E7B}" type="presOf" srcId="{DA33CBEB-9BE8-4D2D-B18E-C9EE5EE35EC5}" destId="{AA0D7A40-074B-4EC4-8484-DA8B0BBFB9E4}" srcOrd="1" destOrd="0" presId="urn:microsoft.com/office/officeart/2005/8/layout/process1"/>
    <dgm:cxn modelId="{3C3B9929-9BB0-40B5-9C3F-9B200D6E0E0A}" srcId="{F8837538-DB78-41B2-8850-901620841E59}" destId="{58A4B80E-9FD7-42DD-8084-3E177EDED754}" srcOrd="2" destOrd="0" parTransId="{A02DA721-D5D5-45A2-9F11-48AE2F61A032}" sibTransId="{1CA8B352-90E1-4157-A10B-1BF3320BF77D}"/>
    <dgm:cxn modelId="{59F0B436-41E6-4E83-BDD2-175A6832F4CC}" type="presOf" srcId="{5DA901C1-5D2D-4A80-8BA7-6293940568F9}" destId="{CD5E2E05-553B-4BF3-990E-82322F900FAD}" srcOrd="0" destOrd="0" presId="urn:microsoft.com/office/officeart/2005/8/layout/process1"/>
    <dgm:cxn modelId="{9937A365-DF2B-4238-8E87-ED45820A18B9}" type="presOf" srcId="{C4BB68CE-677F-4C20-B037-42CFB0949ED0}" destId="{CFB24FB7-1B58-433B-8D1E-139A4A7EC4C0}" srcOrd="1" destOrd="0" presId="urn:microsoft.com/office/officeart/2005/8/layout/process1"/>
    <dgm:cxn modelId="{CCD6F052-AC90-4B71-9531-46BB273E891E}" type="presOf" srcId="{58A4B80E-9FD7-42DD-8084-3E177EDED754}" destId="{A2DD03DA-A0FC-4E94-9CB1-F30787CA43EC}" srcOrd="0" destOrd="0" presId="urn:microsoft.com/office/officeart/2005/8/layout/process1"/>
    <dgm:cxn modelId="{F7BA037A-9DCF-4040-9F54-F13D9E3FCACF}" srcId="{F8837538-DB78-41B2-8850-901620841E59}" destId="{5DA901C1-5D2D-4A80-8BA7-6293940568F9}" srcOrd="1" destOrd="0" parTransId="{07EC370A-0FFD-4522-92AE-FFC50D8084B8}" sibTransId="{DA33CBEB-9BE8-4D2D-B18E-C9EE5EE35EC5}"/>
    <dgm:cxn modelId="{E1201199-8A0F-4EB6-86A4-EE7B97A99E5D}" type="presOf" srcId="{264CF523-D8E5-4368-BE8A-E339EDFCC25C}" destId="{F6AFF73B-8100-4955-977A-3B77CDD4DE01}" srcOrd="0" destOrd="0" presId="urn:microsoft.com/office/officeart/2005/8/layout/process1"/>
    <dgm:cxn modelId="{0C765CAF-02D0-479C-845D-777A3A40589F}" type="presOf" srcId="{DA33CBEB-9BE8-4D2D-B18E-C9EE5EE35EC5}" destId="{78045D4E-B545-45C2-BD49-87054FB54FC6}" srcOrd="0" destOrd="0" presId="urn:microsoft.com/office/officeart/2005/8/layout/process1"/>
    <dgm:cxn modelId="{5485F7AF-B697-4D1A-AFC7-76984171FCB0}" type="presOf" srcId="{F8837538-DB78-41B2-8850-901620841E59}" destId="{9E575BBA-50A8-42B7-8CC5-1387BF594509}" srcOrd="0" destOrd="0" presId="urn:microsoft.com/office/officeart/2005/8/layout/process1"/>
    <dgm:cxn modelId="{24BB8AD3-AC03-4786-855C-85F465C8036B}" type="presOf" srcId="{C4BB68CE-677F-4C20-B037-42CFB0949ED0}" destId="{EE088AB1-EE76-488C-A174-020102F286A9}" srcOrd="0" destOrd="0" presId="urn:microsoft.com/office/officeart/2005/8/layout/process1"/>
    <dgm:cxn modelId="{C1D4BB2F-59BF-4A30-BD83-B3282917637F}" type="presParOf" srcId="{9E575BBA-50A8-42B7-8CC5-1387BF594509}" destId="{F6AFF73B-8100-4955-977A-3B77CDD4DE01}" srcOrd="0" destOrd="0" presId="urn:microsoft.com/office/officeart/2005/8/layout/process1"/>
    <dgm:cxn modelId="{DAF6FA4D-3EA6-48CF-ABF5-122DBEC04946}" type="presParOf" srcId="{9E575BBA-50A8-42B7-8CC5-1387BF594509}" destId="{EE088AB1-EE76-488C-A174-020102F286A9}" srcOrd="1" destOrd="0" presId="urn:microsoft.com/office/officeart/2005/8/layout/process1"/>
    <dgm:cxn modelId="{875EB49F-2DDC-49D5-A4EA-20E8087B06E5}" type="presParOf" srcId="{EE088AB1-EE76-488C-A174-020102F286A9}" destId="{CFB24FB7-1B58-433B-8D1E-139A4A7EC4C0}" srcOrd="0" destOrd="0" presId="urn:microsoft.com/office/officeart/2005/8/layout/process1"/>
    <dgm:cxn modelId="{87E11E04-6714-4C74-AD19-1D7B1CFB6537}" type="presParOf" srcId="{9E575BBA-50A8-42B7-8CC5-1387BF594509}" destId="{CD5E2E05-553B-4BF3-990E-82322F900FAD}" srcOrd="2" destOrd="0" presId="urn:microsoft.com/office/officeart/2005/8/layout/process1"/>
    <dgm:cxn modelId="{98C92AE0-FBEE-4863-A845-655E9B04D18A}" type="presParOf" srcId="{9E575BBA-50A8-42B7-8CC5-1387BF594509}" destId="{78045D4E-B545-45C2-BD49-87054FB54FC6}" srcOrd="3" destOrd="0" presId="urn:microsoft.com/office/officeart/2005/8/layout/process1"/>
    <dgm:cxn modelId="{5A8D6B8E-FEE9-4E17-AFD7-D608FA7198E1}" type="presParOf" srcId="{78045D4E-B545-45C2-BD49-87054FB54FC6}" destId="{AA0D7A40-074B-4EC4-8484-DA8B0BBFB9E4}" srcOrd="0" destOrd="0" presId="urn:microsoft.com/office/officeart/2005/8/layout/process1"/>
    <dgm:cxn modelId="{9BCDC636-8C0F-42A9-8BCE-DE5CD6DEED39}" type="presParOf" srcId="{9E575BBA-50A8-42B7-8CC5-1387BF594509}" destId="{A2DD03DA-A0FC-4E94-9CB1-F30787CA43E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837538-DB78-41B2-8850-901620841E59}" type="doc">
      <dgm:prSet loTypeId="urn:microsoft.com/office/officeart/2005/8/layout/process1" loCatId="process" qsTypeId="urn:microsoft.com/office/officeart/2005/8/quickstyle/3d3" qsCatId="3D" csTypeId="urn:microsoft.com/office/officeart/2005/8/colors/colorful5" csCatId="colorful" phldr="1"/>
      <dgm:spPr/>
    </dgm:pt>
    <dgm:pt modelId="{264CF523-D8E5-4368-BE8A-E339EDFCC25C}">
      <dgm:prSet phldrT="[テキスト]" custT="1">
        <dgm:style>
          <a:lnRef idx="0">
            <a:schemeClr val="accent1"/>
          </a:lnRef>
          <a:fillRef idx="3">
            <a:schemeClr val="accent1"/>
          </a:fillRef>
          <a:effectRef idx="3">
            <a:schemeClr val="accent1"/>
          </a:effectRef>
          <a:fontRef idx="minor">
            <a:schemeClr val="lt1"/>
          </a:fontRef>
        </dgm:style>
      </dgm:prSet>
      <dgm:spPr/>
      <dgm:t>
        <a:bodyPr/>
        <a:lstStyle/>
        <a:p>
          <a:r>
            <a:rPr kumimoji="1" lang="en-US" altLang="ja-JP" sz="2400" dirty="0">
              <a:latin typeface="ＭＳ Ｐゴシック" panose="020B0600070205080204" pitchFamily="50" charset="-128"/>
              <a:ea typeface="ＭＳ Ｐゴシック" panose="020B0600070205080204" pitchFamily="50" charset="-128"/>
            </a:rPr>
            <a:t>2016</a:t>
          </a:r>
          <a:r>
            <a:rPr kumimoji="1" lang="ja-JP" altLang="en-US" sz="2400" dirty="0">
              <a:latin typeface="ＭＳ Ｐゴシック" panose="020B0600070205080204" pitchFamily="50" charset="-128"/>
              <a:ea typeface="ＭＳ Ｐゴシック" panose="020B0600070205080204" pitchFamily="50" charset="-128"/>
            </a:rPr>
            <a:t>年度　</a:t>
          </a:r>
          <a:r>
            <a:rPr kumimoji="1" lang="en-US" altLang="ja-JP" sz="2400" dirty="0">
              <a:latin typeface="ＭＳ Ｐゴシック" panose="020B0600070205080204" pitchFamily="50" charset="-128"/>
              <a:ea typeface="ＭＳ Ｐゴシック" panose="020B0600070205080204" pitchFamily="50" charset="-128"/>
            </a:rPr>
            <a:t>12.4</a:t>
          </a:r>
          <a:r>
            <a:rPr kumimoji="1" lang="ja-JP" altLang="en-US" sz="2400" dirty="0">
              <a:latin typeface="ＭＳ Ｐゴシック" panose="020B0600070205080204" pitchFamily="50" charset="-128"/>
              <a:ea typeface="ＭＳ Ｐゴシック" panose="020B0600070205080204" pitchFamily="50" charset="-128"/>
            </a:rPr>
            <a:t>％</a:t>
          </a:r>
        </a:p>
      </dgm:t>
    </dgm:pt>
    <dgm:pt modelId="{5FFB0CAB-0EF1-420C-A354-6F2B1D0E16B9}" type="parTrans" cxnId="{4A787F19-5D9E-4BAE-A6A2-ACF7C2B88E0A}">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C4BB68CE-677F-4C20-B037-42CFB0949ED0}" type="sibTrans" cxnId="{4A787F19-5D9E-4BAE-A6A2-ACF7C2B88E0A}">
      <dgm:prSet custT="1"/>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5DA901C1-5D2D-4A80-8BA7-6293940568F9}">
      <dgm:prSet phldrT="[テキスト]" custT="1">
        <dgm:style>
          <a:lnRef idx="0">
            <a:schemeClr val="accent3"/>
          </a:lnRef>
          <a:fillRef idx="3">
            <a:schemeClr val="accent3"/>
          </a:fillRef>
          <a:effectRef idx="3">
            <a:schemeClr val="accent3"/>
          </a:effectRef>
          <a:fontRef idx="minor">
            <a:schemeClr val="lt1"/>
          </a:fontRef>
        </dgm:style>
      </dgm:prSet>
      <dgm:spPr/>
      <dgm:t>
        <a:bodyPr/>
        <a:lstStyle/>
        <a:p>
          <a:r>
            <a:rPr kumimoji="1" lang="en-US" altLang="ja-JP" sz="2400" dirty="0">
              <a:latin typeface="ＭＳ Ｐゴシック" panose="020B0600070205080204" pitchFamily="50" charset="-128"/>
              <a:ea typeface="ＭＳ Ｐゴシック" panose="020B0600070205080204" pitchFamily="50" charset="-128"/>
            </a:rPr>
            <a:t>2017</a:t>
          </a:r>
          <a:r>
            <a:rPr kumimoji="1" lang="ja-JP" altLang="en-US" sz="2400" dirty="0">
              <a:latin typeface="ＭＳ Ｐゴシック" panose="020B0600070205080204" pitchFamily="50" charset="-128"/>
              <a:ea typeface="ＭＳ Ｐゴシック" panose="020B0600070205080204" pitchFamily="50" charset="-128"/>
            </a:rPr>
            <a:t>年度　</a:t>
          </a:r>
          <a:r>
            <a:rPr kumimoji="1" lang="en-US" altLang="ja-JP" sz="2400" dirty="0">
              <a:latin typeface="ＭＳ Ｐゴシック" panose="020B0600070205080204" pitchFamily="50" charset="-128"/>
              <a:ea typeface="ＭＳ Ｐゴシック" panose="020B0600070205080204" pitchFamily="50" charset="-128"/>
            </a:rPr>
            <a:t>7.9</a:t>
          </a:r>
          <a:r>
            <a:rPr kumimoji="1" lang="ja-JP" altLang="en-US" sz="2400" dirty="0">
              <a:latin typeface="ＭＳ Ｐゴシック" panose="020B0600070205080204" pitchFamily="50" charset="-128"/>
              <a:ea typeface="ＭＳ Ｐゴシック" panose="020B0600070205080204" pitchFamily="50" charset="-128"/>
            </a:rPr>
            <a:t>％</a:t>
          </a:r>
        </a:p>
      </dgm:t>
    </dgm:pt>
    <dgm:pt modelId="{07EC370A-0FFD-4522-92AE-FFC50D8084B8}" type="parTrans" cxnId="{F7BA037A-9DCF-4040-9F54-F13D9E3FCACF}">
      <dgm:prSet/>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DA33CBEB-9BE8-4D2D-B18E-C9EE5EE35EC5}" type="sibTrans" cxnId="{F7BA037A-9DCF-4040-9F54-F13D9E3FCACF}">
      <dgm:prSet custT="1"/>
      <dgm:spPr/>
      <dgm:t>
        <a:bodyPr/>
        <a:lstStyle/>
        <a:p>
          <a:endParaRPr kumimoji="1" lang="ja-JP" altLang="en-US" sz="2400">
            <a:latin typeface="ＭＳ Ｐゴシック" panose="020B0600070205080204" pitchFamily="50" charset="-128"/>
            <a:ea typeface="ＭＳ Ｐゴシック" panose="020B0600070205080204" pitchFamily="50" charset="-128"/>
          </a:endParaRPr>
        </a:p>
      </dgm:t>
    </dgm:pt>
    <dgm:pt modelId="{9E575BBA-50A8-42B7-8CC5-1387BF594509}" type="pres">
      <dgm:prSet presAssocID="{F8837538-DB78-41B2-8850-901620841E59}" presName="Name0" presStyleCnt="0">
        <dgm:presLayoutVars>
          <dgm:dir/>
          <dgm:resizeHandles val="exact"/>
        </dgm:presLayoutVars>
      </dgm:prSet>
      <dgm:spPr/>
    </dgm:pt>
    <dgm:pt modelId="{F6AFF73B-8100-4955-977A-3B77CDD4DE01}" type="pres">
      <dgm:prSet presAssocID="{264CF523-D8E5-4368-BE8A-E339EDFCC25C}" presName="node" presStyleLbl="node1" presStyleIdx="0" presStyleCnt="2" custScaleY="124962" custLinFactNeighborX="6063">
        <dgm:presLayoutVars>
          <dgm:bulletEnabled val="1"/>
        </dgm:presLayoutVars>
      </dgm:prSet>
      <dgm:spPr/>
    </dgm:pt>
    <dgm:pt modelId="{EE088AB1-EE76-488C-A174-020102F286A9}" type="pres">
      <dgm:prSet presAssocID="{C4BB68CE-677F-4C20-B037-42CFB0949ED0}" presName="sibTrans" presStyleLbl="sibTrans2D1" presStyleIdx="0" presStyleCnt="1"/>
      <dgm:spPr/>
    </dgm:pt>
    <dgm:pt modelId="{CFB24FB7-1B58-433B-8D1E-139A4A7EC4C0}" type="pres">
      <dgm:prSet presAssocID="{C4BB68CE-677F-4C20-B037-42CFB0949ED0}" presName="connectorText" presStyleLbl="sibTrans2D1" presStyleIdx="0" presStyleCnt="1"/>
      <dgm:spPr/>
    </dgm:pt>
    <dgm:pt modelId="{CD5E2E05-553B-4BF3-990E-82322F900FAD}" type="pres">
      <dgm:prSet presAssocID="{5DA901C1-5D2D-4A80-8BA7-6293940568F9}" presName="node" presStyleLbl="node1" presStyleIdx="1" presStyleCnt="2" custScaleY="124962" custLinFactNeighborX="14582" custLinFactNeighborY="-2577">
        <dgm:presLayoutVars>
          <dgm:bulletEnabled val="1"/>
        </dgm:presLayoutVars>
      </dgm:prSet>
      <dgm:spPr/>
    </dgm:pt>
  </dgm:ptLst>
  <dgm:cxnLst>
    <dgm:cxn modelId="{4A787F19-5D9E-4BAE-A6A2-ACF7C2B88E0A}" srcId="{F8837538-DB78-41B2-8850-901620841E59}" destId="{264CF523-D8E5-4368-BE8A-E339EDFCC25C}" srcOrd="0" destOrd="0" parTransId="{5FFB0CAB-0EF1-420C-A354-6F2B1D0E16B9}" sibTransId="{C4BB68CE-677F-4C20-B037-42CFB0949ED0}"/>
    <dgm:cxn modelId="{B3295436-B497-4D93-A53D-642FC4CBDFBF}" type="presOf" srcId="{F8837538-DB78-41B2-8850-901620841E59}" destId="{9E575BBA-50A8-42B7-8CC5-1387BF594509}" srcOrd="0" destOrd="0" presId="urn:microsoft.com/office/officeart/2005/8/layout/process1"/>
    <dgm:cxn modelId="{A56E5270-8B9D-4C6B-9BDD-6E715745A12D}" type="presOf" srcId="{C4BB68CE-677F-4C20-B037-42CFB0949ED0}" destId="{EE088AB1-EE76-488C-A174-020102F286A9}" srcOrd="0" destOrd="0" presId="urn:microsoft.com/office/officeart/2005/8/layout/process1"/>
    <dgm:cxn modelId="{F7BA037A-9DCF-4040-9F54-F13D9E3FCACF}" srcId="{F8837538-DB78-41B2-8850-901620841E59}" destId="{5DA901C1-5D2D-4A80-8BA7-6293940568F9}" srcOrd="1" destOrd="0" parTransId="{07EC370A-0FFD-4522-92AE-FFC50D8084B8}" sibTransId="{DA33CBEB-9BE8-4D2D-B18E-C9EE5EE35EC5}"/>
    <dgm:cxn modelId="{DC435CD8-E0A8-41FF-8208-8AF69EE2F19D}" type="presOf" srcId="{264CF523-D8E5-4368-BE8A-E339EDFCC25C}" destId="{F6AFF73B-8100-4955-977A-3B77CDD4DE01}" srcOrd="0" destOrd="0" presId="urn:microsoft.com/office/officeart/2005/8/layout/process1"/>
    <dgm:cxn modelId="{96A927E9-A7EC-4F7F-BCEC-F53105B10193}" type="presOf" srcId="{C4BB68CE-677F-4C20-B037-42CFB0949ED0}" destId="{CFB24FB7-1B58-433B-8D1E-139A4A7EC4C0}" srcOrd="1" destOrd="0" presId="urn:microsoft.com/office/officeart/2005/8/layout/process1"/>
    <dgm:cxn modelId="{79B8A5F2-0FCC-433E-B629-FB40B7FA577D}" type="presOf" srcId="{5DA901C1-5D2D-4A80-8BA7-6293940568F9}" destId="{CD5E2E05-553B-4BF3-990E-82322F900FAD}" srcOrd="0" destOrd="0" presId="urn:microsoft.com/office/officeart/2005/8/layout/process1"/>
    <dgm:cxn modelId="{89856269-82B9-4DD1-B956-00B8AC310837}" type="presParOf" srcId="{9E575BBA-50A8-42B7-8CC5-1387BF594509}" destId="{F6AFF73B-8100-4955-977A-3B77CDD4DE01}" srcOrd="0" destOrd="0" presId="urn:microsoft.com/office/officeart/2005/8/layout/process1"/>
    <dgm:cxn modelId="{54B1660D-0101-4673-884F-735217C34A00}" type="presParOf" srcId="{9E575BBA-50A8-42B7-8CC5-1387BF594509}" destId="{EE088AB1-EE76-488C-A174-020102F286A9}" srcOrd="1" destOrd="0" presId="urn:microsoft.com/office/officeart/2005/8/layout/process1"/>
    <dgm:cxn modelId="{AC92BEE0-AD74-4900-9BB0-F97FF9F5EEDD}" type="presParOf" srcId="{EE088AB1-EE76-488C-A174-020102F286A9}" destId="{CFB24FB7-1B58-433B-8D1E-139A4A7EC4C0}" srcOrd="0" destOrd="0" presId="urn:microsoft.com/office/officeart/2005/8/layout/process1"/>
    <dgm:cxn modelId="{FD3F5590-5977-45B1-998C-DC51849A27EA}" type="presParOf" srcId="{9E575BBA-50A8-42B7-8CC5-1387BF594509}" destId="{CD5E2E05-553B-4BF3-990E-82322F900FA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862BE4-D125-449F-8CAE-DFB51D5E68B9}"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kumimoji="1" lang="ja-JP" altLang="en-US"/>
        </a:p>
      </dgm:t>
    </dgm:pt>
    <dgm:pt modelId="{C4CE74F8-C474-4CC6-B0FC-D1B02CC12BA8}">
      <dgm:prSet phldrT="[テキスト]" custT="1">
        <dgm:style>
          <a:lnRef idx="2">
            <a:schemeClr val="accent5"/>
          </a:lnRef>
          <a:fillRef idx="1">
            <a:schemeClr val="lt1"/>
          </a:fillRef>
          <a:effectRef idx="0">
            <a:schemeClr val="accent5"/>
          </a:effectRef>
          <a:fontRef idx="minor">
            <a:schemeClr val="dk1"/>
          </a:fontRef>
        </dgm:style>
      </dgm:prSet>
      <dgm:spPr>
        <a:ln w="38100" cmpd="thickThin"/>
      </dgm:spPr>
      <dgm:t>
        <a:bodyPr/>
        <a:lstStyle/>
        <a:p>
          <a:r>
            <a:rPr kumimoji="1" lang="ja-JP" altLang="en-US" sz="2800" dirty="0">
              <a:solidFill>
                <a:schemeClr val="tx1"/>
              </a:solidFill>
            </a:rPr>
            <a:t>認識の変化</a:t>
          </a:r>
        </a:p>
      </dgm:t>
    </dgm:pt>
    <dgm:pt modelId="{AB2D9653-0DAE-4957-8AE9-A4B2C76F76C4}" type="parTrans" cxnId="{E91FDE18-0321-4C20-BF53-4B3F6F56D2F0}">
      <dgm:prSet/>
      <dgm:spPr/>
      <dgm:t>
        <a:bodyPr/>
        <a:lstStyle/>
        <a:p>
          <a:endParaRPr kumimoji="1" lang="ja-JP" altLang="en-US"/>
        </a:p>
      </dgm:t>
    </dgm:pt>
    <dgm:pt modelId="{D44606CF-4BE2-45BF-B7BB-01988FB08FB3}" type="sibTrans" cxnId="{E91FDE18-0321-4C20-BF53-4B3F6F56D2F0}">
      <dgm:prSet/>
      <dgm:spPr/>
      <dgm:t>
        <a:bodyPr/>
        <a:lstStyle/>
        <a:p>
          <a:endParaRPr kumimoji="1" lang="ja-JP" altLang="en-US"/>
        </a:p>
      </dgm:t>
    </dgm:pt>
    <dgm:pt modelId="{D4A87604-F106-4E26-87ED-AEA90BA47AC9}">
      <dgm:prSet phldrT="[テキスト]" custT="1">
        <dgm:style>
          <a:lnRef idx="2">
            <a:schemeClr val="accent1"/>
          </a:lnRef>
          <a:fillRef idx="1">
            <a:schemeClr val="lt1"/>
          </a:fillRef>
          <a:effectRef idx="0">
            <a:schemeClr val="accent1"/>
          </a:effectRef>
          <a:fontRef idx="minor">
            <a:schemeClr val="dk1"/>
          </a:fontRef>
        </dgm:style>
      </dgm:prSet>
      <dgm:spPr>
        <a:ln w="38100"/>
      </dgm:spPr>
      <dgm:t>
        <a:bodyPr/>
        <a:lstStyle/>
        <a:p>
          <a:r>
            <a:rPr kumimoji="1" lang="ja-JP" altLang="en-US" sz="2800" dirty="0">
              <a:solidFill>
                <a:schemeClr val="tx1"/>
              </a:solidFill>
            </a:rPr>
            <a:t>看護実践の変化</a:t>
          </a:r>
        </a:p>
      </dgm:t>
    </dgm:pt>
    <dgm:pt modelId="{E105B045-67AF-4A8C-82E6-E5FBA6C2A1D1}" type="parTrans" cxnId="{9B7D8F88-43FE-4614-B6A0-B666AC48ADC7}">
      <dgm:prSet/>
      <dgm:spPr/>
      <dgm:t>
        <a:bodyPr/>
        <a:lstStyle/>
        <a:p>
          <a:endParaRPr kumimoji="1" lang="ja-JP" altLang="en-US"/>
        </a:p>
      </dgm:t>
    </dgm:pt>
    <dgm:pt modelId="{98C3A42F-7A38-4DC9-8D95-B7060A0A8B4C}" type="sibTrans" cxnId="{9B7D8F88-43FE-4614-B6A0-B666AC48ADC7}">
      <dgm:prSet/>
      <dgm:spPr/>
      <dgm:t>
        <a:bodyPr/>
        <a:lstStyle/>
        <a:p>
          <a:endParaRPr kumimoji="1" lang="ja-JP" altLang="en-US"/>
        </a:p>
      </dgm:t>
    </dgm:pt>
    <dgm:pt modelId="{783E2971-D787-4EBC-B92B-3D2F76F20162}">
      <dgm:prSet phldrT="[テキスト]" custT="1">
        <dgm:style>
          <a:lnRef idx="2">
            <a:schemeClr val="accent3"/>
          </a:lnRef>
          <a:fillRef idx="1">
            <a:schemeClr val="lt1"/>
          </a:fillRef>
          <a:effectRef idx="0">
            <a:schemeClr val="accent3"/>
          </a:effectRef>
          <a:fontRef idx="minor">
            <a:schemeClr val="dk1"/>
          </a:fontRef>
        </dgm:style>
      </dgm:prSet>
      <dgm:spPr>
        <a:ln w="38100"/>
      </dgm:spPr>
      <dgm:t>
        <a:bodyPr/>
        <a:lstStyle/>
        <a:p>
          <a:r>
            <a:rPr kumimoji="1" lang="ja-JP" altLang="en-US" sz="2800" dirty="0">
              <a:solidFill>
                <a:schemeClr val="tx1"/>
              </a:solidFill>
            </a:rPr>
            <a:t>患者状態の変化</a:t>
          </a:r>
        </a:p>
      </dgm:t>
    </dgm:pt>
    <dgm:pt modelId="{AB0205B4-B0E0-46CC-AE8E-C9A042664909}" type="parTrans" cxnId="{B2D4023A-DADE-4C70-B74E-A18A7156798A}">
      <dgm:prSet/>
      <dgm:spPr/>
      <dgm:t>
        <a:bodyPr/>
        <a:lstStyle/>
        <a:p>
          <a:endParaRPr kumimoji="1" lang="ja-JP" altLang="en-US"/>
        </a:p>
      </dgm:t>
    </dgm:pt>
    <dgm:pt modelId="{6034AE44-CD41-4F9F-B2E7-5C353E2E9B33}" type="sibTrans" cxnId="{B2D4023A-DADE-4C70-B74E-A18A7156798A}">
      <dgm:prSet/>
      <dgm:spPr/>
      <dgm:t>
        <a:bodyPr/>
        <a:lstStyle/>
        <a:p>
          <a:endParaRPr kumimoji="1" lang="ja-JP" altLang="en-US"/>
        </a:p>
      </dgm:t>
    </dgm:pt>
    <dgm:pt modelId="{C705AD30-658A-473A-9880-00E59DBE9BF0}">
      <dgm:prSet phldrT="[テキスト]" custT="1"/>
      <dgm:spPr>
        <a:solidFill>
          <a:srgbClr val="FFFFFF"/>
        </a:solidFill>
        <a:ln w="38100">
          <a:solidFill>
            <a:srgbClr val="FFC000"/>
          </a:solidFill>
        </a:ln>
      </dgm:spPr>
      <dgm:t>
        <a:bodyPr/>
        <a:lstStyle/>
        <a:p>
          <a:r>
            <a:rPr kumimoji="1" lang="ja-JP" altLang="en-US" sz="2800" dirty="0">
              <a:solidFill>
                <a:schemeClr val="tx1"/>
              </a:solidFill>
            </a:rPr>
            <a:t>成功体験</a:t>
          </a:r>
        </a:p>
      </dgm:t>
    </dgm:pt>
    <dgm:pt modelId="{7F37E22D-7642-4D77-B6BB-42F5EE686981}" type="parTrans" cxnId="{C68347EE-4F2D-4D95-ADAC-BBEA4CC89AB3}">
      <dgm:prSet/>
      <dgm:spPr/>
      <dgm:t>
        <a:bodyPr/>
        <a:lstStyle/>
        <a:p>
          <a:endParaRPr kumimoji="1" lang="ja-JP" altLang="en-US"/>
        </a:p>
      </dgm:t>
    </dgm:pt>
    <dgm:pt modelId="{ECE8B91F-EBEF-4193-ADB5-BCBD569F7304}" type="sibTrans" cxnId="{C68347EE-4F2D-4D95-ADAC-BBEA4CC89AB3}">
      <dgm:prSet/>
      <dgm:spPr/>
      <dgm:t>
        <a:bodyPr/>
        <a:lstStyle/>
        <a:p>
          <a:endParaRPr kumimoji="1" lang="ja-JP" altLang="en-US"/>
        </a:p>
      </dgm:t>
    </dgm:pt>
    <dgm:pt modelId="{0E783E0F-B951-4DA0-BC38-378C13C592B3}">
      <dgm:prSet phldrT="[テキスト]" custT="1">
        <dgm:style>
          <a:lnRef idx="2">
            <a:schemeClr val="accent6"/>
          </a:lnRef>
          <a:fillRef idx="1">
            <a:schemeClr val="lt1"/>
          </a:fillRef>
          <a:effectRef idx="0">
            <a:schemeClr val="accent6"/>
          </a:effectRef>
          <a:fontRef idx="minor">
            <a:schemeClr val="dk1"/>
          </a:fontRef>
        </dgm:style>
      </dgm:prSet>
      <dgm:spPr>
        <a:ln w="38100"/>
      </dgm:spPr>
      <dgm:t>
        <a:bodyPr/>
        <a:lstStyle/>
        <a:p>
          <a:r>
            <a:rPr kumimoji="1" lang="ja-JP" altLang="en-US" sz="2800" dirty="0">
              <a:solidFill>
                <a:schemeClr val="tx1"/>
              </a:solidFill>
            </a:rPr>
            <a:t>自己効力感</a:t>
          </a:r>
        </a:p>
      </dgm:t>
    </dgm:pt>
    <dgm:pt modelId="{9D783506-7829-4AA4-9ED2-4D3E88186C59}" type="parTrans" cxnId="{405B7225-4937-4415-9D02-B7B191161528}">
      <dgm:prSet/>
      <dgm:spPr/>
      <dgm:t>
        <a:bodyPr/>
        <a:lstStyle/>
        <a:p>
          <a:endParaRPr kumimoji="1" lang="ja-JP" altLang="en-US"/>
        </a:p>
      </dgm:t>
    </dgm:pt>
    <dgm:pt modelId="{C4F74CED-9ACA-4390-98B9-C356DEE24C40}" type="sibTrans" cxnId="{405B7225-4937-4415-9D02-B7B191161528}">
      <dgm:prSet/>
      <dgm:spPr/>
      <dgm:t>
        <a:bodyPr/>
        <a:lstStyle/>
        <a:p>
          <a:endParaRPr kumimoji="1" lang="ja-JP" altLang="en-US"/>
        </a:p>
      </dgm:t>
    </dgm:pt>
    <dgm:pt modelId="{09B3549B-B6CA-435A-849C-ADA1CAFAA5C2}" type="pres">
      <dgm:prSet presAssocID="{78862BE4-D125-449F-8CAE-DFB51D5E68B9}" presName="cycle" presStyleCnt="0">
        <dgm:presLayoutVars>
          <dgm:dir/>
          <dgm:resizeHandles val="exact"/>
        </dgm:presLayoutVars>
      </dgm:prSet>
      <dgm:spPr/>
    </dgm:pt>
    <dgm:pt modelId="{938D2E71-DD2E-4EA4-9C07-70381AA9CD0A}" type="pres">
      <dgm:prSet presAssocID="{C4CE74F8-C474-4CC6-B0FC-D1B02CC12BA8}" presName="dummy" presStyleCnt="0"/>
      <dgm:spPr/>
    </dgm:pt>
    <dgm:pt modelId="{861879C9-6A87-4BBA-8202-DFB17EDAA637}" type="pres">
      <dgm:prSet presAssocID="{C4CE74F8-C474-4CC6-B0FC-D1B02CC12BA8}" presName="node" presStyleLbl="revTx" presStyleIdx="0" presStyleCnt="5">
        <dgm:presLayoutVars>
          <dgm:bulletEnabled val="1"/>
        </dgm:presLayoutVars>
      </dgm:prSet>
      <dgm:spPr/>
    </dgm:pt>
    <dgm:pt modelId="{F905F219-461D-427D-9EF3-BD6A149E3621}" type="pres">
      <dgm:prSet presAssocID="{D44606CF-4BE2-45BF-B7BB-01988FB08FB3}" presName="sibTrans" presStyleLbl="node1" presStyleIdx="0" presStyleCnt="5"/>
      <dgm:spPr/>
    </dgm:pt>
    <dgm:pt modelId="{AA3E79D7-43CA-4B41-8F0A-DBCF3C8FB652}" type="pres">
      <dgm:prSet presAssocID="{D4A87604-F106-4E26-87ED-AEA90BA47AC9}" presName="dummy" presStyleCnt="0"/>
      <dgm:spPr/>
    </dgm:pt>
    <dgm:pt modelId="{196804EC-2123-4D31-AF1A-638055E5104A}" type="pres">
      <dgm:prSet presAssocID="{D4A87604-F106-4E26-87ED-AEA90BA47AC9}" presName="node" presStyleLbl="revTx" presStyleIdx="1" presStyleCnt="5" custScaleX="138546">
        <dgm:presLayoutVars>
          <dgm:bulletEnabled val="1"/>
        </dgm:presLayoutVars>
      </dgm:prSet>
      <dgm:spPr/>
    </dgm:pt>
    <dgm:pt modelId="{92C7CAFD-2F94-4C5D-B670-93FF4D65C06F}" type="pres">
      <dgm:prSet presAssocID="{98C3A42F-7A38-4DC9-8D95-B7060A0A8B4C}" presName="sibTrans" presStyleLbl="node1" presStyleIdx="1" presStyleCnt="5" custLinFactNeighborX="-160" custLinFactNeighborY="1575"/>
      <dgm:spPr/>
    </dgm:pt>
    <dgm:pt modelId="{ACBF105E-F889-49FD-84AB-EBAC264A83EC}" type="pres">
      <dgm:prSet presAssocID="{783E2971-D787-4EBC-B92B-3D2F76F20162}" presName="dummy" presStyleCnt="0"/>
      <dgm:spPr/>
    </dgm:pt>
    <dgm:pt modelId="{903DB2EB-4C56-4025-A411-842EE1F9B89D}" type="pres">
      <dgm:prSet presAssocID="{783E2971-D787-4EBC-B92B-3D2F76F20162}" presName="node" presStyleLbl="revTx" presStyleIdx="2" presStyleCnt="5" custScaleX="123344">
        <dgm:presLayoutVars>
          <dgm:bulletEnabled val="1"/>
        </dgm:presLayoutVars>
      </dgm:prSet>
      <dgm:spPr/>
    </dgm:pt>
    <dgm:pt modelId="{C9C35B21-B5FD-4AFC-879E-2F35B19E25C8}" type="pres">
      <dgm:prSet presAssocID="{6034AE44-CD41-4F9F-B2E7-5C353E2E9B33}" presName="sibTrans" presStyleLbl="node1" presStyleIdx="2" presStyleCnt="5" custLinFactNeighborX="-1721" custLinFactNeighborY="1575"/>
      <dgm:spPr/>
    </dgm:pt>
    <dgm:pt modelId="{A548A061-2F5C-47AC-A454-D009DC0A8DF0}" type="pres">
      <dgm:prSet presAssocID="{C705AD30-658A-473A-9880-00E59DBE9BF0}" presName="dummy" presStyleCnt="0"/>
      <dgm:spPr/>
    </dgm:pt>
    <dgm:pt modelId="{7EDBC464-91FE-4081-A29A-985DF1DA3DE9}" type="pres">
      <dgm:prSet presAssocID="{C705AD30-658A-473A-9880-00E59DBE9BF0}" presName="node" presStyleLbl="revTx" presStyleIdx="3" presStyleCnt="5" custScaleX="121899">
        <dgm:presLayoutVars>
          <dgm:bulletEnabled val="1"/>
        </dgm:presLayoutVars>
      </dgm:prSet>
      <dgm:spPr/>
    </dgm:pt>
    <dgm:pt modelId="{F4EE32EC-EBDD-49C5-B31A-641650795540}" type="pres">
      <dgm:prSet presAssocID="{ECE8B91F-EBEF-4193-ADB5-BCBD569F7304}" presName="sibTrans" presStyleLbl="node1" presStyleIdx="3" presStyleCnt="5"/>
      <dgm:spPr/>
    </dgm:pt>
    <dgm:pt modelId="{0BBF8168-9E1D-49ED-91CF-DFAB9B6CFD2F}" type="pres">
      <dgm:prSet presAssocID="{0E783E0F-B951-4DA0-BC38-378C13C592B3}" presName="dummy" presStyleCnt="0"/>
      <dgm:spPr/>
    </dgm:pt>
    <dgm:pt modelId="{CB4803EF-BEEC-49D8-9A4E-2115464F2CCA}" type="pres">
      <dgm:prSet presAssocID="{0E783E0F-B951-4DA0-BC38-378C13C592B3}" presName="node" presStyleLbl="revTx" presStyleIdx="4" presStyleCnt="5" custScaleX="122688">
        <dgm:presLayoutVars>
          <dgm:bulletEnabled val="1"/>
        </dgm:presLayoutVars>
      </dgm:prSet>
      <dgm:spPr/>
    </dgm:pt>
    <dgm:pt modelId="{9C5A2AE5-43C6-4F6B-8965-DF93319D5E34}" type="pres">
      <dgm:prSet presAssocID="{C4F74CED-9ACA-4390-98B9-C356DEE24C40}" presName="sibTrans" presStyleLbl="node1" presStyleIdx="4" presStyleCnt="5" custLinFactNeighborX="84" custLinFactNeighborY="1456"/>
      <dgm:spPr/>
    </dgm:pt>
  </dgm:ptLst>
  <dgm:cxnLst>
    <dgm:cxn modelId="{30F0870C-D2EC-426C-94C4-E4632A6E1F9C}" type="presOf" srcId="{C4F74CED-9ACA-4390-98B9-C356DEE24C40}" destId="{9C5A2AE5-43C6-4F6B-8965-DF93319D5E34}" srcOrd="0" destOrd="0" presId="urn:microsoft.com/office/officeart/2005/8/layout/cycle1"/>
    <dgm:cxn modelId="{E91FDE18-0321-4C20-BF53-4B3F6F56D2F0}" srcId="{78862BE4-D125-449F-8CAE-DFB51D5E68B9}" destId="{C4CE74F8-C474-4CC6-B0FC-D1B02CC12BA8}" srcOrd="0" destOrd="0" parTransId="{AB2D9653-0DAE-4957-8AE9-A4B2C76F76C4}" sibTransId="{D44606CF-4BE2-45BF-B7BB-01988FB08FB3}"/>
    <dgm:cxn modelId="{405B7225-4937-4415-9D02-B7B191161528}" srcId="{78862BE4-D125-449F-8CAE-DFB51D5E68B9}" destId="{0E783E0F-B951-4DA0-BC38-378C13C592B3}" srcOrd="4" destOrd="0" parTransId="{9D783506-7829-4AA4-9ED2-4D3E88186C59}" sibTransId="{C4F74CED-9ACA-4390-98B9-C356DEE24C40}"/>
    <dgm:cxn modelId="{B2D4023A-DADE-4C70-B74E-A18A7156798A}" srcId="{78862BE4-D125-449F-8CAE-DFB51D5E68B9}" destId="{783E2971-D787-4EBC-B92B-3D2F76F20162}" srcOrd="2" destOrd="0" parTransId="{AB0205B4-B0E0-46CC-AE8E-C9A042664909}" sibTransId="{6034AE44-CD41-4F9F-B2E7-5C353E2E9B33}"/>
    <dgm:cxn modelId="{755AFF6B-5B94-4F46-8471-B05712E4E72F}" type="presOf" srcId="{C705AD30-658A-473A-9880-00E59DBE9BF0}" destId="{7EDBC464-91FE-4081-A29A-985DF1DA3DE9}" srcOrd="0" destOrd="0" presId="urn:microsoft.com/office/officeart/2005/8/layout/cycle1"/>
    <dgm:cxn modelId="{D2981252-1768-488C-9D26-7F71285C5AB5}" type="presOf" srcId="{78862BE4-D125-449F-8CAE-DFB51D5E68B9}" destId="{09B3549B-B6CA-435A-849C-ADA1CAFAA5C2}" srcOrd="0" destOrd="0" presId="urn:microsoft.com/office/officeart/2005/8/layout/cycle1"/>
    <dgm:cxn modelId="{76CA8D78-D4E9-4B63-BBB6-2E54CB648E51}" type="presOf" srcId="{98C3A42F-7A38-4DC9-8D95-B7060A0A8B4C}" destId="{92C7CAFD-2F94-4C5D-B670-93FF4D65C06F}" srcOrd="0" destOrd="0" presId="urn:microsoft.com/office/officeart/2005/8/layout/cycle1"/>
    <dgm:cxn modelId="{0130B679-3B7E-45AE-8498-1F21A3AD76DD}" type="presOf" srcId="{783E2971-D787-4EBC-B92B-3D2F76F20162}" destId="{903DB2EB-4C56-4025-A411-842EE1F9B89D}" srcOrd="0" destOrd="0" presId="urn:microsoft.com/office/officeart/2005/8/layout/cycle1"/>
    <dgm:cxn modelId="{66AED37E-CBC2-435D-8F40-516C30C4F82B}" type="presOf" srcId="{6034AE44-CD41-4F9F-B2E7-5C353E2E9B33}" destId="{C9C35B21-B5FD-4AFC-879E-2F35B19E25C8}" srcOrd="0" destOrd="0" presId="urn:microsoft.com/office/officeart/2005/8/layout/cycle1"/>
    <dgm:cxn modelId="{9B7D8F88-43FE-4614-B6A0-B666AC48ADC7}" srcId="{78862BE4-D125-449F-8CAE-DFB51D5E68B9}" destId="{D4A87604-F106-4E26-87ED-AEA90BA47AC9}" srcOrd="1" destOrd="0" parTransId="{E105B045-67AF-4A8C-82E6-E5FBA6C2A1D1}" sibTransId="{98C3A42F-7A38-4DC9-8D95-B7060A0A8B4C}"/>
    <dgm:cxn modelId="{5A1CD18E-C616-488B-AD3B-8427A1D6C4D8}" type="presOf" srcId="{C4CE74F8-C474-4CC6-B0FC-D1B02CC12BA8}" destId="{861879C9-6A87-4BBA-8202-DFB17EDAA637}" srcOrd="0" destOrd="0" presId="urn:microsoft.com/office/officeart/2005/8/layout/cycle1"/>
    <dgm:cxn modelId="{E01C1DBA-D787-42E7-A632-32A3A7014D54}" type="presOf" srcId="{0E783E0F-B951-4DA0-BC38-378C13C592B3}" destId="{CB4803EF-BEEC-49D8-9A4E-2115464F2CCA}" srcOrd="0" destOrd="0" presId="urn:microsoft.com/office/officeart/2005/8/layout/cycle1"/>
    <dgm:cxn modelId="{4929AFC1-7FEC-47A9-8287-86CEEBD6277D}" type="presOf" srcId="{ECE8B91F-EBEF-4193-ADB5-BCBD569F7304}" destId="{F4EE32EC-EBDD-49C5-B31A-641650795540}" srcOrd="0" destOrd="0" presId="urn:microsoft.com/office/officeart/2005/8/layout/cycle1"/>
    <dgm:cxn modelId="{4A53FEC7-8E1C-4970-BAED-2C057676842B}" type="presOf" srcId="{D4A87604-F106-4E26-87ED-AEA90BA47AC9}" destId="{196804EC-2123-4D31-AF1A-638055E5104A}" srcOrd="0" destOrd="0" presId="urn:microsoft.com/office/officeart/2005/8/layout/cycle1"/>
    <dgm:cxn modelId="{723533C8-04A0-4155-8022-BAD18DABD396}" type="presOf" srcId="{D44606CF-4BE2-45BF-B7BB-01988FB08FB3}" destId="{F905F219-461D-427D-9EF3-BD6A149E3621}" srcOrd="0" destOrd="0" presId="urn:microsoft.com/office/officeart/2005/8/layout/cycle1"/>
    <dgm:cxn modelId="{C68347EE-4F2D-4D95-ADAC-BBEA4CC89AB3}" srcId="{78862BE4-D125-449F-8CAE-DFB51D5E68B9}" destId="{C705AD30-658A-473A-9880-00E59DBE9BF0}" srcOrd="3" destOrd="0" parTransId="{7F37E22D-7642-4D77-B6BB-42F5EE686981}" sibTransId="{ECE8B91F-EBEF-4193-ADB5-BCBD569F7304}"/>
    <dgm:cxn modelId="{6CEECD22-5F25-4495-B71A-BD3188059095}" type="presParOf" srcId="{09B3549B-B6CA-435A-849C-ADA1CAFAA5C2}" destId="{938D2E71-DD2E-4EA4-9C07-70381AA9CD0A}" srcOrd="0" destOrd="0" presId="urn:microsoft.com/office/officeart/2005/8/layout/cycle1"/>
    <dgm:cxn modelId="{C2EB0353-E22D-4206-B763-D436A98E5567}" type="presParOf" srcId="{09B3549B-B6CA-435A-849C-ADA1CAFAA5C2}" destId="{861879C9-6A87-4BBA-8202-DFB17EDAA637}" srcOrd="1" destOrd="0" presId="urn:microsoft.com/office/officeart/2005/8/layout/cycle1"/>
    <dgm:cxn modelId="{3C2CDE59-D0F9-49F9-A21D-21354A20C243}" type="presParOf" srcId="{09B3549B-B6CA-435A-849C-ADA1CAFAA5C2}" destId="{F905F219-461D-427D-9EF3-BD6A149E3621}" srcOrd="2" destOrd="0" presId="urn:microsoft.com/office/officeart/2005/8/layout/cycle1"/>
    <dgm:cxn modelId="{12DEC292-2B77-4B1D-BE25-DED6A04F1257}" type="presParOf" srcId="{09B3549B-B6CA-435A-849C-ADA1CAFAA5C2}" destId="{AA3E79D7-43CA-4B41-8F0A-DBCF3C8FB652}" srcOrd="3" destOrd="0" presId="urn:microsoft.com/office/officeart/2005/8/layout/cycle1"/>
    <dgm:cxn modelId="{7E9666DC-0363-4B4F-AD2F-A7F48A998F5A}" type="presParOf" srcId="{09B3549B-B6CA-435A-849C-ADA1CAFAA5C2}" destId="{196804EC-2123-4D31-AF1A-638055E5104A}" srcOrd="4" destOrd="0" presId="urn:microsoft.com/office/officeart/2005/8/layout/cycle1"/>
    <dgm:cxn modelId="{7869156F-BED5-419C-A43D-0FC8BF037958}" type="presParOf" srcId="{09B3549B-B6CA-435A-849C-ADA1CAFAA5C2}" destId="{92C7CAFD-2F94-4C5D-B670-93FF4D65C06F}" srcOrd="5" destOrd="0" presId="urn:microsoft.com/office/officeart/2005/8/layout/cycle1"/>
    <dgm:cxn modelId="{CA4B4EF8-231C-4598-B420-3E8427B144FF}" type="presParOf" srcId="{09B3549B-B6CA-435A-849C-ADA1CAFAA5C2}" destId="{ACBF105E-F889-49FD-84AB-EBAC264A83EC}" srcOrd="6" destOrd="0" presId="urn:microsoft.com/office/officeart/2005/8/layout/cycle1"/>
    <dgm:cxn modelId="{E47DE162-352C-4350-BD39-5F1A8F1EDFF5}" type="presParOf" srcId="{09B3549B-B6CA-435A-849C-ADA1CAFAA5C2}" destId="{903DB2EB-4C56-4025-A411-842EE1F9B89D}" srcOrd="7" destOrd="0" presId="urn:microsoft.com/office/officeart/2005/8/layout/cycle1"/>
    <dgm:cxn modelId="{1DFE8F3F-58D3-43FF-B3CB-71A3F6F82004}" type="presParOf" srcId="{09B3549B-B6CA-435A-849C-ADA1CAFAA5C2}" destId="{C9C35B21-B5FD-4AFC-879E-2F35B19E25C8}" srcOrd="8" destOrd="0" presId="urn:microsoft.com/office/officeart/2005/8/layout/cycle1"/>
    <dgm:cxn modelId="{C9319AE1-DDDA-497A-BD51-68C5A0B2864A}" type="presParOf" srcId="{09B3549B-B6CA-435A-849C-ADA1CAFAA5C2}" destId="{A548A061-2F5C-47AC-A454-D009DC0A8DF0}" srcOrd="9" destOrd="0" presId="urn:microsoft.com/office/officeart/2005/8/layout/cycle1"/>
    <dgm:cxn modelId="{239EEBA6-3939-4427-9283-598811882F6B}" type="presParOf" srcId="{09B3549B-B6CA-435A-849C-ADA1CAFAA5C2}" destId="{7EDBC464-91FE-4081-A29A-985DF1DA3DE9}" srcOrd="10" destOrd="0" presId="urn:microsoft.com/office/officeart/2005/8/layout/cycle1"/>
    <dgm:cxn modelId="{F1374D7D-444D-40F5-8915-40B23718E0B9}" type="presParOf" srcId="{09B3549B-B6CA-435A-849C-ADA1CAFAA5C2}" destId="{F4EE32EC-EBDD-49C5-B31A-641650795540}" srcOrd="11" destOrd="0" presId="urn:microsoft.com/office/officeart/2005/8/layout/cycle1"/>
    <dgm:cxn modelId="{BD9FA483-7DC2-4564-8D56-744064E113BE}" type="presParOf" srcId="{09B3549B-B6CA-435A-849C-ADA1CAFAA5C2}" destId="{0BBF8168-9E1D-49ED-91CF-DFAB9B6CFD2F}" srcOrd="12" destOrd="0" presId="urn:microsoft.com/office/officeart/2005/8/layout/cycle1"/>
    <dgm:cxn modelId="{43B36205-C90C-484F-9889-052CB42AFDCD}" type="presParOf" srcId="{09B3549B-B6CA-435A-849C-ADA1CAFAA5C2}" destId="{CB4803EF-BEEC-49D8-9A4E-2115464F2CCA}" srcOrd="13" destOrd="0" presId="urn:microsoft.com/office/officeart/2005/8/layout/cycle1"/>
    <dgm:cxn modelId="{AA811B63-CA97-42F9-A7FF-B92C6C183F4B}" type="presParOf" srcId="{09B3549B-B6CA-435A-849C-ADA1CAFAA5C2}" destId="{9C5A2AE5-43C6-4F6B-8965-DF93319D5E34}" srcOrd="14" destOrd="0" presId="urn:microsoft.com/office/officeart/2005/8/layout/cycle1"/>
  </dgm:cxnLst>
  <dgm:bg/>
  <dgm:whole>
    <a:ln w="381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342BF2-96BB-49BE-859C-F995A769986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382B372F-8661-40DF-91E9-69336859B268}">
      <dgm:prSet phldrT="[テキスト]" custT="1">
        <dgm:style>
          <a:lnRef idx="1">
            <a:schemeClr val="accent2"/>
          </a:lnRef>
          <a:fillRef idx="2">
            <a:schemeClr val="accent2"/>
          </a:fillRef>
          <a:effectRef idx="1">
            <a:schemeClr val="accent2"/>
          </a:effectRef>
          <a:fontRef idx="minor">
            <a:schemeClr val="dk1"/>
          </a:fontRef>
        </dgm:style>
      </dgm:prSet>
      <dgm:spPr/>
      <dgm:t>
        <a:bodyPr/>
        <a:lstStyle/>
        <a:p>
          <a:r>
            <a:rPr kumimoji="1" lang="en-US" altLang="ja-JP" sz="2000" dirty="0"/>
            <a:t>H27</a:t>
          </a:r>
          <a:r>
            <a:rPr kumimoji="1" lang="ja-JP" altLang="en-US" sz="2000" dirty="0"/>
            <a:t>年度</a:t>
          </a:r>
        </a:p>
      </dgm:t>
    </dgm:pt>
    <dgm:pt modelId="{DC7166C6-457B-4828-BAD7-E0EB44596EF2}" type="parTrans" cxnId="{66368F51-62C1-4264-AFB4-A457F90AA47E}">
      <dgm:prSet/>
      <dgm:spPr/>
      <dgm:t>
        <a:bodyPr/>
        <a:lstStyle/>
        <a:p>
          <a:endParaRPr kumimoji="1" lang="ja-JP" altLang="en-US" sz="1800"/>
        </a:p>
      </dgm:t>
    </dgm:pt>
    <dgm:pt modelId="{184D8D01-A762-4CF7-AF6F-0AA8ECD39222}" type="sibTrans" cxnId="{66368F51-62C1-4264-AFB4-A457F90AA47E}">
      <dgm:prSet/>
      <dgm:spPr/>
      <dgm:t>
        <a:bodyPr/>
        <a:lstStyle/>
        <a:p>
          <a:endParaRPr kumimoji="1" lang="ja-JP" altLang="en-US" sz="1800"/>
        </a:p>
      </dgm:t>
    </dgm:pt>
    <dgm:pt modelId="{C32766EE-6894-4AB2-85AA-0711A6626571}">
      <dgm:prSet phldrT="[テキスト]" custT="1"/>
      <dgm:spPr>
        <a:ln>
          <a:solidFill>
            <a:schemeClr val="accent2"/>
          </a:solidFill>
        </a:ln>
      </dgm:spPr>
      <dgm:t>
        <a:bodyPr/>
        <a:lstStyle/>
        <a:p>
          <a:pPr algn="l"/>
          <a:r>
            <a:rPr kumimoji="1" lang="ja-JP" altLang="en-US" sz="1800" dirty="0"/>
            <a:t>他の看護師や医師との間で意見対立</a:t>
          </a:r>
        </a:p>
      </dgm:t>
    </dgm:pt>
    <dgm:pt modelId="{F71B10B6-131A-47AE-9582-AA88D294434B}" type="parTrans" cxnId="{CD6B8A55-199E-48BE-868C-35284A169DF1}">
      <dgm:prSet/>
      <dgm:spPr>
        <a:ln>
          <a:solidFill>
            <a:schemeClr val="accent2"/>
          </a:solidFill>
        </a:ln>
      </dgm:spPr>
      <dgm:t>
        <a:bodyPr/>
        <a:lstStyle/>
        <a:p>
          <a:endParaRPr kumimoji="1" lang="ja-JP" altLang="en-US" sz="1800"/>
        </a:p>
      </dgm:t>
    </dgm:pt>
    <dgm:pt modelId="{80CA9204-D267-42D9-AB13-895EBF6EDF08}" type="sibTrans" cxnId="{CD6B8A55-199E-48BE-868C-35284A169DF1}">
      <dgm:prSet/>
      <dgm:spPr/>
      <dgm:t>
        <a:bodyPr/>
        <a:lstStyle/>
        <a:p>
          <a:endParaRPr kumimoji="1" lang="ja-JP" altLang="en-US" sz="1800"/>
        </a:p>
      </dgm:t>
    </dgm:pt>
    <dgm:pt modelId="{5628D1DC-7739-459E-8903-C49E6AD41560}">
      <dgm:prSet phldrT="[テキスト]" custT="1"/>
      <dgm:spPr>
        <a:ln>
          <a:solidFill>
            <a:schemeClr val="accent2"/>
          </a:solidFill>
        </a:ln>
      </dgm:spPr>
      <dgm:t>
        <a:bodyPr/>
        <a:lstStyle/>
        <a:p>
          <a:pPr algn="l"/>
          <a:r>
            <a:rPr kumimoji="1" lang="ja-JP" altLang="en-US" sz="1800" dirty="0"/>
            <a:t>看護師配置が不十分なために、患者が十分なケアを受けられない</a:t>
          </a:r>
        </a:p>
      </dgm:t>
    </dgm:pt>
    <dgm:pt modelId="{C7714F61-57C3-4F34-80F6-199299576BA6}" type="parTrans" cxnId="{91D94E1C-165D-49B0-AA8B-0ACAABAEC424}">
      <dgm:prSet/>
      <dgm:spPr>
        <a:ln>
          <a:solidFill>
            <a:schemeClr val="accent2"/>
          </a:solidFill>
        </a:ln>
      </dgm:spPr>
      <dgm:t>
        <a:bodyPr/>
        <a:lstStyle/>
        <a:p>
          <a:endParaRPr kumimoji="1" lang="ja-JP" altLang="en-US" sz="1800"/>
        </a:p>
      </dgm:t>
    </dgm:pt>
    <dgm:pt modelId="{681AE471-B82A-4A53-8E97-2A03774A231B}" type="sibTrans" cxnId="{91D94E1C-165D-49B0-AA8B-0ACAABAEC424}">
      <dgm:prSet/>
      <dgm:spPr/>
      <dgm:t>
        <a:bodyPr/>
        <a:lstStyle/>
        <a:p>
          <a:endParaRPr kumimoji="1" lang="ja-JP" altLang="en-US" sz="1800"/>
        </a:p>
      </dgm:t>
    </dgm:pt>
    <dgm:pt modelId="{F5A325AC-B85D-45BF-B8F9-EB06E67E93F7}">
      <dgm:prSet phldrT="[テキスト]" custT="1">
        <dgm:style>
          <a:lnRef idx="1">
            <a:schemeClr val="accent6"/>
          </a:lnRef>
          <a:fillRef idx="2">
            <a:schemeClr val="accent6"/>
          </a:fillRef>
          <a:effectRef idx="1">
            <a:schemeClr val="accent6"/>
          </a:effectRef>
          <a:fontRef idx="minor">
            <a:schemeClr val="dk1"/>
          </a:fontRef>
        </dgm:style>
      </dgm:prSet>
      <dgm:spPr/>
      <dgm:t>
        <a:bodyPr/>
        <a:lstStyle/>
        <a:p>
          <a:r>
            <a:rPr kumimoji="1" lang="en-US" altLang="ja-JP" sz="2000" dirty="0"/>
            <a:t>H28</a:t>
          </a:r>
          <a:r>
            <a:rPr kumimoji="1" lang="ja-JP" altLang="en-US" sz="2000" dirty="0"/>
            <a:t>年度</a:t>
          </a:r>
        </a:p>
      </dgm:t>
    </dgm:pt>
    <dgm:pt modelId="{815539C0-1BF9-4C46-8211-A6DF8520686E}" type="parTrans" cxnId="{3DFAEDCB-0318-464D-87EB-29CBAEBEF0D4}">
      <dgm:prSet/>
      <dgm:spPr/>
      <dgm:t>
        <a:bodyPr/>
        <a:lstStyle/>
        <a:p>
          <a:endParaRPr kumimoji="1" lang="ja-JP" altLang="en-US" sz="1800"/>
        </a:p>
      </dgm:t>
    </dgm:pt>
    <dgm:pt modelId="{5921EB9B-C514-4AAC-8DEF-02B2D41BAF7D}" type="sibTrans" cxnId="{3DFAEDCB-0318-464D-87EB-29CBAEBEF0D4}">
      <dgm:prSet/>
      <dgm:spPr/>
      <dgm:t>
        <a:bodyPr/>
        <a:lstStyle/>
        <a:p>
          <a:endParaRPr kumimoji="1" lang="ja-JP" altLang="en-US" sz="1800"/>
        </a:p>
      </dgm:t>
    </dgm:pt>
    <dgm:pt modelId="{9B89E5D6-4A48-4741-8C94-5AB43AFF276E}">
      <dgm:prSet phldrT="[テキスト]" custT="1"/>
      <dgm:spPr>
        <a:ln>
          <a:solidFill>
            <a:schemeClr val="accent6"/>
          </a:solidFill>
        </a:ln>
      </dgm:spPr>
      <dgm:t>
        <a:bodyPr/>
        <a:lstStyle/>
        <a:p>
          <a:pPr algn="l"/>
          <a:r>
            <a:rPr kumimoji="1" lang="ja-JP" altLang="en-US" sz="1800" dirty="0"/>
            <a:t>患者の権利及び人として</a:t>
          </a:r>
          <a:r>
            <a:rPr kumimoji="1" lang="ja-JP" altLang="en-US" sz="1800" b="1" dirty="0">
              <a:solidFill>
                <a:srgbClr val="FF0000"/>
              </a:solidFill>
            </a:rPr>
            <a:t>尊厳</a:t>
          </a:r>
          <a:r>
            <a:rPr kumimoji="1" lang="ja-JP" altLang="en-US" sz="1800" dirty="0"/>
            <a:t>を保護すること</a:t>
          </a:r>
        </a:p>
      </dgm:t>
    </dgm:pt>
    <dgm:pt modelId="{610D9B80-C261-481A-966C-9461810BA072}" type="parTrans" cxnId="{D9A723B0-5C88-45FD-9106-53EE90C4161E}">
      <dgm:prSet/>
      <dgm:spPr>
        <a:ln>
          <a:solidFill>
            <a:schemeClr val="accent6"/>
          </a:solidFill>
        </a:ln>
      </dgm:spPr>
      <dgm:t>
        <a:bodyPr/>
        <a:lstStyle/>
        <a:p>
          <a:endParaRPr kumimoji="1" lang="ja-JP" altLang="en-US" sz="1800"/>
        </a:p>
      </dgm:t>
    </dgm:pt>
    <dgm:pt modelId="{628E9F89-4B85-40C3-9B8A-61D74611B404}" type="sibTrans" cxnId="{D9A723B0-5C88-45FD-9106-53EE90C4161E}">
      <dgm:prSet/>
      <dgm:spPr/>
      <dgm:t>
        <a:bodyPr/>
        <a:lstStyle/>
        <a:p>
          <a:endParaRPr kumimoji="1" lang="ja-JP" altLang="en-US" sz="1800"/>
        </a:p>
      </dgm:t>
    </dgm:pt>
    <dgm:pt modelId="{4BF29F3F-CBC1-43B8-AF55-D389E988028F}">
      <dgm:prSet phldrT="[テキスト]" custT="1"/>
      <dgm:spPr>
        <a:ln>
          <a:solidFill>
            <a:schemeClr val="accent6"/>
          </a:solidFill>
        </a:ln>
      </dgm:spPr>
      <dgm:t>
        <a:bodyPr/>
        <a:lstStyle/>
        <a:p>
          <a:pPr algn="l"/>
          <a:r>
            <a:rPr kumimoji="1" lang="ja-JP" altLang="en-US" sz="1800" dirty="0"/>
            <a:t>栄養や水分補給を含め</a:t>
          </a:r>
          <a:r>
            <a:rPr kumimoji="1" lang="ja-JP" altLang="en-US" sz="1800" dirty="0">
              <a:solidFill>
                <a:srgbClr val="FF0000"/>
              </a:solidFill>
            </a:rPr>
            <a:t>生命維持</a:t>
          </a:r>
          <a:r>
            <a:rPr kumimoji="1" lang="ja-JP" altLang="en-US" sz="1800" dirty="0"/>
            <a:t>を用いること、外すこと</a:t>
          </a:r>
        </a:p>
      </dgm:t>
    </dgm:pt>
    <dgm:pt modelId="{FE9C5B65-AAB4-4FF8-B661-D94008EF3527}" type="parTrans" cxnId="{FBBBC3AB-A480-4474-9DFF-56FE38760C3E}">
      <dgm:prSet/>
      <dgm:spPr>
        <a:ln>
          <a:solidFill>
            <a:schemeClr val="accent6"/>
          </a:solidFill>
        </a:ln>
      </dgm:spPr>
      <dgm:t>
        <a:bodyPr/>
        <a:lstStyle/>
        <a:p>
          <a:endParaRPr kumimoji="1" lang="ja-JP" altLang="en-US" sz="1800"/>
        </a:p>
      </dgm:t>
    </dgm:pt>
    <dgm:pt modelId="{85A684F3-4844-4DA4-917F-34A949641835}" type="sibTrans" cxnId="{FBBBC3AB-A480-4474-9DFF-56FE38760C3E}">
      <dgm:prSet/>
      <dgm:spPr/>
      <dgm:t>
        <a:bodyPr/>
        <a:lstStyle/>
        <a:p>
          <a:endParaRPr kumimoji="1" lang="ja-JP" altLang="en-US" sz="1800"/>
        </a:p>
      </dgm:t>
    </dgm:pt>
    <dgm:pt modelId="{69A1D13F-52E2-49C5-9A03-EBA733138C56}">
      <dgm:prSet phldrT="[テキスト]" custT="1">
        <dgm:style>
          <a:lnRef idx="1">
            <a:schemeClr val="accent2"/>
          </a:lnRef>
          <a:fillRef idx="2">
            <a:schemeClr val="accent2"/>
          </a:fillRef>
          <a:effectRef idx="1">
            <a:schemeClr val="accent2"/>
          </a:effectRef>
          <a:fontRef idx="minor">
            <a:schemeClr val="dk1"/>
          </a:fontRef>
        </dgm:style>
      </dgm:prSet>
      <dgm:spPr>
        <a:ln/>
      </dgm:spPr>
      <dgm:t>
        <a:bodyPr/>
        <a:lstStyle/>
        <a:p>
          <a:pPr algn="l"/>
          <a:r>
            <a:rPr kumimoji="1" lang="ja-JP" altLang="en-US" sz="1800" dirty="0"/>
            <a:t>拘束や鎮静剤によって身体拘束を行うこと、行わないこと</a:t>
          </a:r>
        </a:p>
      </dgm:t>
    </dgm:pt>
    <dgm:pt modelId="{A2EDC883-4DD1-40D2-8ABE-4A3378978424}" type="parTrans" cxnId="{20DC76A7-8638-454A-8276-53F585D70495}">
      <dgm:prSet/>
      <dgm:spPr>
        <a:ln>
          <a:solidFill>
            <a:schemeClr val="accent2"/>
          </a:solidFill>
        </a:ln>
      </dgm:spPr>
      <dgm:t>
        <a:bodyPr/>
        <a:lstStyle/>
        <a:p>
          <a:endParaRPr kumimoji="1" lang="ja-JP" altLang="en-US" sz="1800"/>
        </a:p>
      </dgm:t>
    </dgm:pt>
    <dgm:pt modelId="{732EB250-50C0-4442-A691-6F0742EDB037}" type="sibTrans" cxnId="{20DC76A7-8638-454A-8276-53F585D70495}">
      <dgm:prSet/>
      <dgm:spPr/>
      <dgm:t>
        <a:bodyPr/>
        <a:lstStyle/>
        <a:p>
          <a:endParaRPr kumimoji="1" lang="ja-JP" altLang="en-US" sz="1800"/>
        </a:p>
      </dgm:t>
    </dgm:pt>
    <dgm:pt modelId="{C2CDA6C9-16A9-472A-9CC0-B6E285EBA0F6}">
      <dgm:prSet phldrT="[テキスト]" custT="1"/>
      <dgm:spPr>
        <a:ln>
          <a:solidFill>
            <a:schemeClr val="accent2"/>
          </a:solidFill>
        </a:ln>
      </dgm:spPr>
      <dgm:t>
        <a:bodyPr/>
        <a:lstStyle/>
        <a:p>
          <a:pPr algn="l"/>
          <a:r>
            <a:rPr kumimoji="1" lang="ja-JP" altLang="en-US" sz="1800" dirty="0"/>
            <a:t>治療に対するインフォームドコンセントが十分でないこと</a:t>
          </a:r>
        </a:p>
      </dgm:t>
    </dgm:pt>
    <dgm:pt modelId="{C111C7DE-2E74-4236-AAF4-E0784E76B6D5}" type="parTrans" cxnId="{9F45C402-9B83-49A1-AF1A-3BA96A5CAB62}">
      <dgm:prSet/>
      <dgm:spPr>
        <a:ln>
          <a:solidFill>
            <a:schemeClr val="accent2"/>
          </a:solidFill>
        </a:ln>
      </dgm:spPr>
      <dgm:t>
        <a:bodyPr/>
        <a:lstStyle/>
        <a:p>
          <a:endParaRPr kumimoji="1" lang="ja-JP" altLang="en-US" sz="1800"/>
        </a:p>
      </dgm:t>
    </dgm:pt>
    <dgm:pt modelId="{5498918A-5BEB-4669-9AB9-0C5C6FEF8F75}" type="sibTrans" cxnId="{9F45C402-9B83-49A1-AF1A-3BA96A5CAB62}">
      <dgm:prSet/>
      <dgm:spPr/>
      <dgm:t>
        <a:bodyPr/>
        <a:lstStyle/>
        <a:p>
          <a:endParaRPr kumimoji="1" lang="ja-JP" altLang="en-US" sz="1800"/>
        </a:p>
      </dgm:t>
    </dgm:pt>
    <dgm:pt modelId="{C23A93DD-228F-421D-A298-3D0153DE9375}">
      <dgm:prSet phldrT="[テキスト]" custT="1"/>
      <dgm:spPr>
        <a:ln>
          <a:solidFill>
            <a:schemeClr val="accent2"/>
          </a:solidFill>
        </a:ln>
      </dgm:spPr>
      <dgm:t>
        <a:bodyPr/>
        <a:lstStyle/>
        <a:p>
          <a:pPr algn="l"/>
          <a:r>
            <a:rPr kumimoji="1" lang="ja-JP" altLang="en-US" sz="1800" dirty="0"/>
            <a:t>患者の</a:t>
          </a:r>
          <a:r>
            <a:rPr kumimoji="1" lang="en-US" altLang="ja-JP" sz="1800" dirty="0"/>
            <a:t>QOL</a:t>
          </a:r>
          <a:r>
            <a:rPr kumimoji="1" lang="ja-JP" altLang="en-US" sz="1800" dirty="0"/>
            <a:t>を考慮しないこと</a:t>
          </a:r>
        </a:p>
      </dgm:t>
    </dgm:pt>
    <dgm:pt modelId="{96546CD2-77EA-4079-A066-7CB7E681ADFE}" type="parTrans" cxnId="{65456271-B802-4C4B-A8F2-0C4156638BD2}">
      <dgm:prSet/>
      <dgm:spPr>
        <a:ln>
          <a:solidFill>
            <a:schemeClr val="accent2"/>
          </a:solidFill>
        </a:ln>
      </dgm:spPr>
      <dgm:t>
        <a:bodyPr/>
        <a:lstStyle/>
        <a:p>
          <a:endParaRPr kumimoji="1" lang="ja-JP" altLang="en-US" sz="1800"/>
        </a:p>
      </dgm:t>
    </dgm:pt>
    <dgm:pt modelId="{098817F5-713D-428A-A42F-AFB50396AA0A}" type="sibTrans" cxnId="{65456271-B802-4C4B-A8F2-0C4156638BD2}">
      <dgm:prSet/>
      <dgm:spPr/>
      <dgm:t>
        <a:bodyPr/>
        <a:lstStyle/>
        <a:p>
          <a:endParaRPr kumimoji="1" lang="ja-JP" altLang="en-US" sz="1800"/>
        </a:p>
      </dgm:t>
    </dgm:pt>
    <dgm:pt modelId="{8A111B90-EFE2-40B5-936F-0A938E1446D8}">
      <dgm:prSet phldrT="[テキスト]" custT="1"/>
      <dgm:spPr>
        <a:ln>
          <a:solidFill>
            <a:schemeClr val="accent6"/>
          </a:solidFill>
        </a:ln>
      </dgm:spPr>
      <dgm:t>
        <a:bodyPr/>
        <a:lstStyle/>
        <a:p>
          <a:pPr algn="l"/>
          <a:r>
            <a:rPr kumimoji="1" lang="ja-JP" altLang="en-US" sz="1800" dirty="0"/>
            <a:t>患者や家族の思いに反して治療すること、しないこと</a:t>
          </a:r>
        </a:p>
      </dgm:t>
    </dgm:pt>
    <dgm:pt modelId="{B602766E-9B0D-432E-81ED-5A2B05520534}" type="parTrans" cxnId="{1C936A57-F57D-4285-8371-A8A54531CAF3}">
      <dgm:prSet/>
      <dgm:spPr>
        <a:ln>
          <a:solidFill>
            <a:schemeClr val="accent6"/>
          </a:solidFill>
        </a:ln>
      </dgm:spPr>
      <dgm:t>
        <a:bodyPr/>
        <a:lstStyle/>
        <a:p>
          <a:endParaRPr kumimoji="1" lang="ja-JP" altLang="en-US" sz="1800"/>
        </a:p>
      </dgm:t>
    </dgm:pt>
    <dgm:pt modelId="{69013EC4-1548-4626-8260-22566A661032}" type="sibTrans" cxnId="{1C936A57-F57D-4285-8371-A8A54531CAF3}">
      <dgm:prSet/>
      <dgm:spPr/>
      <dgm:t>
        <a:bodyPr/>
        <a:lstStyle/>
        <a:p>
          <a:endParaRPr kumimoji="1" lang="ja-JP" altLang="en-US" sz="1800"/>
        </a:p>
      </dgm:t>
    </dgm:pt>
    <dgm:pt modelId="{BBB98331-6EF5-43D0-884A-D2A3ABCB42EF}">
      <dgm:prSet phldrT="[テキスト]" custT="1"/>
      <dgm:spPr>
        <a:ln>
          <a:solidFill>
            <a:schemeClr val="accent6"/>
          </a:solidFill>
        </a:ln>
      </dgm:spPr>
      <dgm:t>
        <a:bodyPr/>
        <a:lstStyle/>
        <a:p>
          <a:pPr algn="l"/>
          <a:r>
            <a:rPr kumimoji="1" lang="ja-JP" altLang="en-US" sz="1800" dirty="0">
              <a:solidFill>
                <a:srgbClr val="FF0000"/>
              </a:solidFill>
            </a:rPr>
            <a:t>蘇生</a:t>
          </a:r>
          <a:r>
            <a:rPr kumimoji="1" lang="ja-JP" altLang="en-US" sz="1800" dirty="0"/>
            <a:t>を行うこと、行わないこと</a:t>
          </a:r>
        </a:p>
      </dgm:t>
    </dgm:pt>
    <dgm:pt modelId="{3A4C46C3-E4AF-4C08-9674-CB4CF29C198C}" type="parTrans" cxnId="{DC07E822-60C0-4FE8-BB61-F785CDB88137}">
      <dgm:prSet/>
      <dgm:spPr>
        <a:ln>
          <a:solidFill>
            <a:schemeClr val="accent6"/>
          </a:solidFill>
        </a:ln>
      </dgm:spPr>
      <dgm:t>
        <a:bodyPr/>
        <a:lstStyle/>
        <a:p>
          <a:endParaRPr kumimoji="1" lang="ja-JP" altLang="en-US"/>
        </a:p>
      </dgm:t>
    </dgm:pt>
    <dgm:pt modelId="{4B6691FB-1B24-4EC8-8533-61C64256BC80}" type="sibTrans" cxnId="{DC07E822-60C0-4FE8-BB61-F785CDB88137}">
      <dgm:prSet/>
      <dgm:spPr/>
      <dgm:t>
        <a:bodyPr/>
        <a:lstStyle/>
        <a:p>
          <a:endParaRPr kumimoji="1" lang="ja-JP" altLang="en-US"/>
        </a:p>
      </dgm:t>
    </dgm:pt>
    <dgm:pt modelId="{9F61457B-024A-42E4-973F-813A90AB8675}">
      <dgm:prSet phldrT="[テキスト]" custT="1">
        <dgm:style>
          <a:lnRef idx="1">
            <a:schemeClr val="accent6"/>
          </a:lnRef>
          <a:fillRef idx="2">
            <a:schemeClr val="accent6"/>
          </a:fillRef>
          <a:effectRef idx="1">
            <a:schemeClr val="accent6"/>
          </a:effectRef>
          <a:fontRef idx="minor">
            <a:schemeClr val="dk1"/>
          </a:fontRef>
        </dgm:style>
      </dgm:prSet>
      <dgm:spPr>
        <a:ln/>
      </dgm:spPr>
      <dgm:t>
        <a:bodyPr/>
        <a:lstStyle/>
        <a:p>
          <a:pPr algn="l"/>
          <a:r>
            <a:rPr kumimoji="1" lang="ja-JP" altLang="en-US" sz="2000" dirty="0"/>
            <a:t>拘束や鎮静剤によって身体拘束を行うこと、行わないこと</a:t>
          </a:r>
        </a:p>
      </dgm:t>
    </dgm:pt>
    <dgm:pt modelId="{EA902CCC-1686-4584-9824-B8CB6C3641FF}" type="parTrans" cxnId="{258C3E4E-C4FD-4A3E-8D4A-07949DABBAA6}">
      <dgm:prSet/>
      <dgm:spPr>
        <a:ln>
          <a:solidFill>
            <a:schemeClr val="accent6"/>
          </a:solidFill>
        </a:ln>
      </dgm:spPr>
      <dgm:t>
        <a:bodyPr/>
        <a:lstStyle/>
        <a:p>
          <a:endParaRPr kumimoji="1" lang="ja-JP" altLang="en-US"/>
        </a:p>
      </dgm:t>
    </dgm:pt>
    <dgm:pt modelId="{F9C283DE-4152-4D65-B818-7DDD1DDEB33A}" type="sibTrans" cxnId="{258C3E4E-C4FD-4A3E-8D4A-07949DABBAA6}">
      <dgm:prSet/>
      <dgm:spPr/>
      <dgm:t>
        <a:bodyPr/>
        <a:lstStyle/>
        <a:p>
          <a:endParaRPr kumimoji="1" lang="ja-JP" altLang="en-US"/>
        </a:p>
      </dgm:t>
    </dgm:pt>
    <dgm:pt modelId="{87F7B497-92D4-4CBF-AB2A-4007F34BDBB6}">
      <dgm:prSet phldrT="[テキスト]" custT="1"/>
      <dgm:spPr>
        <a:ln>
          <a:solidFill>
            <a:schemeClr val="accent6"/>
          </a:solidFill>
        </a:ln>
      </dgm:spPr>
      <dgm:t>
        <a:bodyPr/>
        <a:lstStyle/>
        <a:p>
          <a:pPr algn="l"/>
          <a:r>
            <a:rPr kumimoji="1" lang="ja-JP" altLang="en-US" sz="1800" dirty="0"/>
            <a:t>看護師配置が不十分なために、患者が十分なケアを受けられれない</a:t>
          </a:r>
          <a:endParaRPr kumimoji="1" lang="ja-JP" altLang="en-US" sz="2000" dirty="0"/>
        </a:p>
      </dgm:t>
    </dgm:pt>
    <dgm:pt modelId="{293882A5-7446-46F7-A88F-3A9724A2FDDE}" type="parTrans" cxnId="{F6F08FDF-B29B-4507-AEF7-225DC1F20EF6}">
      <dgm:prSet/>
      <dgm:spPr>
        <a:ln>
          <a:solidFill>
            <a:schemeClr val="accent6"/>
          </a:solidFill>
        </a:ln>
      </dgm:spPr>
      <dgm:t>
        <a:bodyPr/>
        <a:lstStyle/>
        <a:p>
          <a:endParaRPr kumimoji="1" lang="ja-JP" altLang="en-US"/>
        </a:p>
      </dgm:t>
    </dgm:pt>
    <dgm:pt modelId="{5DBB89A8-2401-495E-8ECB-672DA1E9BC6D}" type="sibTrans" cxnId="{F6F08FDF-B29B-4507-AEF7-225DC1F20EF6}">
      <dgm:prSet/>
      <dgm:spPr/>
      <dgm:t>
        <a:bodyPr/>
        <a:lstStyle/>
        <a:p>
          <a:endParaRPr kumimoji="1" lang="ja-JP" altLang="en-US"/>
        </a:p>
      </dgm:t>
    </dgm:pt>
    <dgm:pt modelId="{2AD614DF-4612-4131-913B-5977278537FC}">
      <dgm:prSet phldrT="[テキスト]" custT="1"/>
      <dgm:spPr>
        <a:ln>
          <a:solidFill>
            <a:schemeClr val="accent6"/>
          </a:solidFill>
        </a:ln>
      </dgm:spPr>
      <dgm:t>
        <a:bodyPr/>
        <a:lstStyle/>
        <a:p>
          <a:pPr algn="l"/>
          <a:r>
            <a:rPr kumimoji="1" lang="ja-JP" altLang="en-US" sz="1800" dirty="0"/>
            <a:t>他の看護師や医師との間で意見対立</a:t>
          </a:r>
        </a:p>
      </dgm:t>
    </dgm:pt>
    <dgm:pt modelId="{ABCEC7FB-A478-4FCB-ADB6-4BD6E50C2EC6}" type="parTrans" cxnId="{B4D1F89D-73ED-4D75-90AE-1B2ED10A69D7}">
      <dgm:prSet/>
      <dgm:spPr>
        <a:ln>
          <a:solidFill>
            <a:schemeClr val="accent6"/>
          </a:solidFill>
        </a:ln>
      </dgm:spPr>
      <dgm:t>
        <a:bodyPr/>
        <a:lstStyle/>
        <a:p>
          <a:endParaRPr kumimoji="1" lang="ja-JP" altLang="en-US"/>
        </a:p>
      </dgm:t>
    </dgm:pt>
    <dgm:pt modelId="{6940D854-A82D-4F52-BA0B-BE1276F38383}" type="sibTrans" cxnId="{B4D1F89D-73ED-4D75-90AE-1B2ED10A69D7}">
      <dgm:prSet/>
      <dgm:spPr/>
      <dgm:t>
        <a:bodyPr/>
        <a:lstStyle/>
        <a:p>
          <a:endParaRPr kumimoji="1" lang="ja-JP" altLang="en-US"/>
        </a:p>
      </dgm:t>
    </dgm:pt>
    <dgm:pt modelId="{D0262969-6465-4799-928F-FCBEA3FF9E79}">
      <dgm:prSet phldrT="[テキスト]" custT="1"/>
      <dgm:spPr>
        <a:ln>
          <a:solidFill>
            <a:schemeClr val="accent6"/>
          </a:solidFill>
        </a:ln>
      </dgm:spPr>
      <dgm:t>
        <a:bodyPr/>
        <a:lstStyle/>
        <a:p>
          <a:pPr algn="l"/>
          <a:r>
            <a:rPr kumimoji="1" lang="ja-JP" altLang="en-US" sz="1800" dirty="0"/>
            <a:t>治療に対するインフォームドコンセントが十分でないこと</a:t>
          </a:r>
        </a:p>
      </dgm:t>
    </dgm:pt>
    <dgm:pt modelId="{F4226AF7-915E-44F4-A747-9986F6DFBA88}" type="parTrans" cxnId="{8784E177-C3F9-48EA-B7FB-798C46D531FF}">
      <dgm:prSet/>
      <dgm:spPr>
        <a:ln>
          <a:solidFill>
            <a:schemeClr val="accent6"/>
          </a:solidFill>
        </a:ln>
      </dgm:spPr>
      <dgm:t>
        <a:bodyPr/>
        <a:lstStyle/>
        <a:p>
          <a:endParaRPr kumimoji="1" lang="ja-JP" altLang="en-US"/>
        </a:p>
      </dgm:t>
    </dgm:pt>
    <dgm:pt modelId="{EC7BBA34-FBEE-4758-8986-4C2F196FB3F9}" type="sibTrans" cxnId="{8784E177-C3F9-48EA-B7FB-798C46D531FF}">
      <dgm:prSet/>
      <dgm:spPr/>
      <dgm:t>
        <a:bodyPr/>
        <a:lstStyle/>
        <a:p>
          <a:endParaRPr kumimoji="1" lang="ja-JP" altLang="en-US"/>
        </a:p>
      </dgm:t>
    </dgm:pt>
    <dgm:pt modelId="{B2D99931-FC2E-43D8-8CB7-8C028E912B9B}" type="pres">
      <dgm:prSet presAssocID="{76342BF2-96BB-49BE-859C-F995A7699867}" presName="diagram" presStyleCnt="0">
        <dgm:presLayoutVars>
          <dgm:chPref val="1"/>
          <dgm:dir/>
          <dgm:animOne val="branch"/>
          <dgm:animLvl val="lvl"/>
          <dgm:resizeHandles/>
        </dgm:presLayoutVars>
      </dgm:prSet>
      <dgm:spPr/>
    </dgm:pt>
    <dgm:pt modelId="{04FDDF9C-C731-4B5D-B553-360E907FB384}" type="pres">
      <dgm:prSet presAssocID="{382B372F-8661-40DF-91E9-69336859B268}" presName="root" presStyleCnt="0"/>
      <dgm:spPr/>
    </dgm:pt>
    <dgm:pt modelId="{913ADD11-2EB9-4860-8474-107C2492E378}" type="pres">
      <dgm:prSet presAssocID="{382B372F-8661-40DF-91E9-69336859B268}" presName="rootComposite" presStyleCnt="0"/>
      <dgm:spPr/>
    </dgm:pt>
    <dgm:pt modelId="{4D399316-D838-4CE4-9373-7B6F33ED7ACF}" type="pres">
      <dgm:prSet presAssocID="{382B372F-8661-40DF-91E9-69336859B268}" presName="rootText" presStyleLbl="node1" presStyleIdx="0" presStyleCnt="2" custScaleX="173782" custScaleY="96742"/>
      <dgm:spPr/>
    </dgm:pt>
    <dgm:pt modelId="{AB05F9B3-0B3B-40DC-9876-987B59B1E223}" type="pres">
      <dgm:prSet presAssocID="{382B372F-8661-40DF-91E9-69336859B268}" presName="rootConnector" presStyleLbl="node1" presStyleIdx="0" presStyleCnt="2"/>
      <dgm:spPr/>
    </dgm:pt>
    <dgm:pt modelId="{6BF78D0C-656C-44C0-89E4-A9B2C6FBAF58}" type="pres">
      <dgm:prSet presAssocID="{382B372F-8661-40DF-91E9-69336859B268}" presName="childShape" presStyleCnt="0"/>
      <dgm:spPr/>
    </dgm:pt>
    <dgm:pt modelId="{D326E46F-2585-4507-B1E4-B652D3EC63FB}" type="pres">
      <dgm:prSet presAssocID="{F71B10B6-131A-47AE-9582-AA88D294434B}" presName="Name13" presStyleLbl="parChTrans1D2" presStyleIdx="0" presStyleCnt="13"/>
      <dgm:spPr/>
    </dgm:pt>
    <dgm:pt modelId="{A163E326-7E04-4138-824E-3EA083884DB3}" type="pres">
      <dgm:prSet presAssocID="{C32766EE-6894-4AB2-85AA-0711A6626571}" presName="childText" presStyleLbl="bgAcc1" presStyleIdx="0" presStyleCnt="13" custScaleX="485021" custScaleY="112708">
        <dgm:presLayoutVars>
          <dgm:bulletEnabled val="1"/>
        </dgm:presLayoutVars>
      </dgm:prSet>
      <dgm:spPr/>
    </dgm:pt>
    <dgm:pt modelId="{B7BE2124-6310-4636-9500-A8D2BF1F9586}" type="pres">
      <dgm:prSet presAssocID="{C7714F61-57C3-4F34-80F6-199299576BA6}" presName="Name13" presStyleLbl="parChTrans1D2" presStyleIdx="1" presStyleCnt="13"/>
      <dgm:spPr/>
    </dgm:pt>
    <dgm:pt modelId="{26FE7DD9-6146-4F6C-BAFD-0F547AF2E392}" type="pres">
      <dgm:prSet presAssocID="{5628D1DC-7739-459E-8903-C49E6AD41560}" presName="childText" presStyleLbl="bgAcc1" presStyleIdx="1" presStyleCnt="13" custScaleX="471825" custScaleY="128974">
        <dgm:presLayoutVars>
          <dgm:bulletEnabled val="1"/>
        </dgm:presLayoutVars>
      </dgm:prSet>
      <dgm:spPr/>
    </dgm:pt>
    <dgm:pt modelId="{F5DB9242-C122-4F26-8711-AA7BBC94DDAF}" type="pres">
      <dgm:prSet presAssocID="{A2EDC883-4DD1-40D2-8ABE-4A3378978424}" presName="Name13" presStyleLbl="parChTrans1D2" presStyleIdx="2" presStyleCnt="13"/>
      <dgm:spPr/>
    </dgm:pt>
    <dgm:pt modelId="{A2B22DD0-BADA-43DA-AD95-B8E7DFD90E85}" type="pres">
      <dgm:prSet presAssocID="{69A1D13F-52E2-49C5-9A03-EBA733138C56}" presName="childText" presStyleLbl="bgAcc1" presStyleIdx="2" presStyleCnt="13" custScaleX="465335" custScaleY="128973" custLinFactNeighborX="4112" custLinFactNeighborY="4413">
        <dgm:presLayoutVars>
          <dgm:bulletEnabled val="1"/>
        </dgm:presLayoutVars>
      </dgm:prSet>
      <dgm:spPr/>
    </dgm:pt>
    <dgm:pt modelId="{22958100-B9F8-40B0-9493-EDA6205A0738}" type="pres">
      <dgm:prSet presAssocID="{C111C7DE-2E74-4236-AAF4-E0784E76B6D5}" presName="Name13" presStyleLbl="parChTrans1D2" presStyleIdx="3" presStyleCnt="13"/>
      <dgm:spPr/>
    </dgm:pt>
    <dgm:pt modelId="{14A79B08-92BB-4D0E-ADA5-8633AEB461E9}" type="pres">
      <dgm:prSet presAssocID="{C2CDA6C9-16A9-472A-9CC0-B6E285EBA0F6}" presName="childText" presStyleLbl="bgAcc1" presStyleIdx="3" presStyleCnt="13" custScaleX="471825" custScaleY="122415">
        <dgm:presLayoutVars>
          <dgm:bulletEnabled val="1"/>
        </dgm:presLayoutVars>
      </dgm:prSet>
      <dgm:spPr/>
    </dgm:pt>
    <dgm:pt modelId="{1DD0736D-E076-4344-ACAC-37DB1806648E}" type="pres">
      <dgm:prSet presAssocID="{96546CD2-77EA-4079-A066-7CB7E681ADFE}" presName="Name13" presStyleLbl="parChTrans1D2" presStyleIdx="4" presStyleCnt="13"/>
      <dgm:spPr/>
    </dgm:pt>
    <dgm:pt modelId="{2D8440DE-87D6-494F-B316-B0FA071FDCF0}" type="pres">
      <dgm:prSet presAssocID="{C23A93DD-228F-421D-A298-3D0153DE9375}" presName="childText" presStyleLbl="bgAcc1" presStyleIdx="4" presStyleCnt="13" custScaleX="471825">
        <dgm:presLayoutVars>
          <dgm:bulletEnabled val="1"/>
        </dgm:presLayoutVars>
      </dgm:prSet>
      <dgm:spPr/>
    </dgm:pt>
    <dgm:pt modelId="{A80633B9-64E2-43F7-BDDC-BDE72A20B599}" type="pres">
      <dgm:prSet presAssocID="{F5A325AC-B85D-45BF-B8F9-EB06E67E93F7}" presName="root" presStyleCnt="0"/>
      <dgm:spPr/>
    </dgm:pt>
    <dgm:pt modelId="{81968F02-A69F-47E5-A3C9-5AD26D050BC9}" type="pres">
      <dgm:prSet presAssocID="{F5A325AC-B85D-45BF-B8F9-EB06E67E93F7}" presName="rootComposite" presStyleCnt="0"/>
      <dgm:spPr/>
    </dgm:pt>
    <dgm:pt modelId="{2CDCF21D-0600-4209-8C1B-693750FDCECF}" type="pres">
      <dgm:prSet presAssocID="{F5A325AC-B85D-45BF-B8F9-EB06E67E93F7}" presName="rootText" presStyleLbl="node1" presStyleIdx="1" presStyleCnt="2" custScaleX="147145" custLinFactNeighborX="-9828" custLinFactNeighborY="-3039"/>
      <dgm:spPr/>
    </dgm:pt>
    <dgm:pt modelId="{4042B0C6-F039-4009-B49C-AB250C3BDAB5}" type="pres">
      <dgm:prSet presAssocID="{F5A325AC-B85D-45BF-B8F9-EB06E67E93F7}" presName="rootConnector" presStyleLbl="node1" presStyleIdx="1" presStyleCnt="2"/>
      <dgm:spPr/>
    </dgm:pt>
    <dgm:pt modelId="{DA3D8875-0550-4776-8953-77ABD2502C26}" type="pres">
      <dgm:prSet presAssocID="{F5A325AC-B85D-45BF-B8F9-EB06E67E93F7}" presName="childShape" presStyleCnt="0"/>
      <dgm:spPr/>
    </dgm:pt>
    <dgm:pt modelId="{3A001E11-853C-41D5-B803-F711471EECE3}" type="pres">
      <dgm:prSet presAssocID="{610D9B80-C261-481A-966C-9461810BA072}" presName="Name13" presStyleLbl="parChTrans1D2" presStyleIdx="5" presStyleCnt="13"/>
      <dgm:spPr/>
    </dgm:pt>
    <dgm:pt modelId="{2E7CE4D0-317A-484D-A433-A77217860861}" type="pres">
      <dgm:prSet presAssocID="{9B89E5D6-4A48-4741-8C94-5AB43AFF276E}" presName="childText" presStyleLbl="bgAcc1" presStyleIdx="5" presStyleCnt="13" custScaleX="479374" custScaleY="119224">
        <dgm:presLayoutVars>
          <dgm:bulletEnabled val="1"/>
        </dgm:presLayoutVars>
      </dgm:prSet>
      <dgm:spPr/>
    </dgm:pt>
    <dgm:pt modelId="{D8B7CA1A-DA99-4617-B9A9-77F1F289F34B}" type="pres">
      <dgm:prSet presAssocID="{293882A5-7446-46F7-A88F-3A9724A2FDDE}" presName="Name13" presStyleLbl="parChTrans1D2" presStyleIdx="6" presStyleCnt="13"/>
      <dgm:spPr/>
    </dgm:pt>
    <dgm:pt modelId="{32C219CE-EA89-40D4-94B7-F626D72BCB46}" type="pres">
      <dgm:prSet presAssocID="{87F7B497-92D4-4CBF-AB2A-4007F34BDBB6}" presName="childText" presStyleLbl="bgAcc1" presStyleIdx="6" presStyleCnt="13" custScaleX="484912" custScaleY="119916">
        <dgm:presLayoutVars>
          <dgm:bulletEnabled val="1"/>
        </dgm:presLayoutVars>
      </dgm:prSet>
      <dgm:spPr/>
    </dgm:pt>
    <dgm:pt modelId="{2E07B06C-611A-4C3B-8117-B71A75C2B1C8}" type="pres">
      <dgm:prSet presAssocID="{FE9C5B65-AAB4-4FF8-B661-D94008EF3527}" presName="Name13" presStyleLbl="parChTrans1D2" presStyleIdx="7" presStyleCnt="13"/>
      <dgm:spPr/>
    </dgm:pt>
    <dgm:pt modelId="{A1BAEC70-4970-49F2-A1C8-5FDC910AA62C}" type="pres">
      <dgm:prSet presAssocID="{4BF29F3F-CBC1-43B8-AF55-D389E988028F}" presName="childText" presStyleLbl="bgAcc1" presStyleIdx="7" presStyleCnt="13" custScaleX="488806" custScaleY="133319">
        <dgm:presLayoutVars>
          <dgm:bulletEnabled val="1"/>
        </dgm:presLayoutVars>
      </dgm:prSet>
      <dgm:spPr/>
    </dgm:pt>
    <dgm:pt modelId="{70DFF8BF-DBD9-4300-9A4C-FFC864BA905D}" type="pres">
      <dgm:prSet presAssocID="{ABCEC7FB-A478-4FCB-ADB6-4BD6E50C2EC6}" presName="Name13" presStyleLbl="parChTrans1D2" presStyleIdx="8" presStyleCnt="13"/>
      <dgm:spPr/>
    </dgm:pt>
    <dgm:pt modelId="{4A4FD9A0-18EA-4FA7-8A24-4D9FDE1403B7}" type="pres">
      <dgm:prSet presAssocID="{2AD614DF-4612-4131-913B-5977278537FC}" presName="childText" presStyleLbl="bgAcc1" presStyleIdx="8" presStyleCnt="13" custScaleX="540913">
        <dgm:presLayoutVars>
          <dgm:bulletEnabled val="1"/>
        </dgm:presLayoutVars>
      </dgm:prSet>
      <dgm:spPr/>
    </dgm:pt>
    <dgm:pt modelId="{873A8A03-F905-428E-86B6-B038188DCF1C}" type="pres">
      <dgm:prSet presAssocID="{3A4C46C3-E4AF-4C08-9674-CB4CF29C198C}" presName="Name13" presStyleLbl="parChTrans1D2" presStyleIdx="9" presStyleCnt="13"/>
      <dgm:spPr/>
    </dgm:pt>
    <dgm:pt modelId="{070BB000-C2F2-449C-898E-F60151D288AD}" type="pres">
      <dgm:prSet presAssocID="{BBB98331-6EF5-43D0-884A-D2A3ABCB42EF}" presName="childText" presStyleLbl="bgAcc1" presStyleIdx="9" presStyleCnt="13" custScaleX="488077">
        <dgm:presLayoutVars>
          <dgm:bulletEnabled val="1"/>
        </dgm:presLayoutVars>
      </dgm:prSet>
      <dgm:spPr/>
    </dgm:pt>
    <dgm:pt modelId="{F1822372-566B-4666-BA73-B2FC5916271F}" type="pres">
      <dgm:prSet presAssocID="{F4226AF7-915E-44F4-A747-9986F6DFBA88}" presName="Name13" presStyleLbl="parChTrans1D2" presStyleIdx="10" presStyleCnt="13"/>
      <dgm:spPr/>
    </dgm:pt>
    <dgm:pt modelId="{431697CA-A020-45C8-A2BF-17425F587F11}" type="pres">
      <dgm:prSet presAssocID="{D0262969-6465-4799-928F-FCBEA3FF9E79}" presName="childText" presStyleLbl="bgAcc1" presStyleIdx="10" presStyleCnt="13" custScaleX="490895" custScaleY="132643">
        <dgm:presLayoutVars>
          <dgm:bulletEnabled val="1"/>
        </dgm:presLayoutVars>
      </dgm:prSet>
      <dgm:spPr/>
    </dgm:pt>
    <dgm:pt modelId="{14FA6760-44D5-49B3-8C20-F9B33865E6FB}" type="pres">
      <dgm:prSet presAssocID="{B602766E-9B0D-432E-81ED-5A2B05520534}" presName="Name13" presStyleLbl="parChTrans1D2" presStyleIdx="11" presStyleCnt="13"/>
      <dgm:spPr/>
    </dgm:pt>
    <dgm:pt modelId="{4470D44B-B562-4753-A9A0-170406C3B191}" type="pres">
      <dgm:prSet presAssocID="{8A111B90-EFE2-40B5-936F-0A938E1446D8}" presName="childText" presStyleLbl="bgAcc1" presStyleIdx="11" presStyleCnt="13" custScaleX="495624" custScaleY="131440">
        <dgm:presLayoutVars>
          <dgm:bulletEnabled val="1"/>
        </dgm:presLayoutVars>
      </dgm:prSet>
      <dgm:spPr/>
    </dgm:pt>
    <dgm:pt modelId="{D63490D5-6E0B-4554-9435-7D33DBD8C180}" type="pres">
      <dgm:prSet presAssocID="{EA902CCC-1686-4584-9824-B8CB6C3641FF}" presName="Name13" presStyleLbl="parChTrans1D2" presStyleIdx="12" presStyleCnt="13"/>
      <dgm:spPr/>
    </dgm:pt>
    <dgm:pt modelId="{9B5CEF3D-1919-4414-BA91-9C5DDFE3B83E}" type="pres">
      <dgm:prSet presAssocID="{9F61457B-024A-42E4-973F-813A90AB8675}" presName="childText" presStyleLbl="bgAcc1" presStyleIdx="12" presStyleCnt="13" custScaleX="473391" custScaleY="178178">
        <dgm:presLayoutVars>
          <dgm:bulletEnabled val="1"/>
        </dgm:presLayoutVars>
      </dgm:prSet>
      <dgm:spPr/>
    </dgm:pt>
  </dgm:ptLst>
  <dgm:cxnLst>
    <dgm:cxn modelId="{9F45C402-9B83-49A1-AF1A-3BA96A5CAB62}" srcId="{382B372F-8661-40DF-91E9-69336859B268}" destId="{C2CDA6C9-16A9-472A-9CC0-B6E285EBA0F6}" srcOrd="3" destOrd="0" parTransId="{C111C7DE-2E74-4236-AAF4-E0784E76B6D5}" sibTransId="{5498918A-5BEB-4669-9AB9-0C5C6FEF8F75}"/>
    <dgm:cxn modelId="{67E16910-C56A-4DA6-869A-158AD713FB67}" type="presOf" srcId="{9F61457B-024A-42E4-973F-813A90AB8675}" destId="{9B5CEF3D-1919-4414-BA91-9C5DDFE3B83E}" srcOrd="0" destOrd="0" presId="urn:microsoft.com/office/officeart/2005/8/layout/hierarchy3"/>
    <dgm:cxn modelId="{75917317-B614-48EE-BD37-945A87BB2C01}" type="presOf" srcId="{C7714F61-57C3-4F34-80F6-199299576BA6}" destId="{B7BE2124-6310-4636-9500-A8D2BF1F9586}" srcOrd="0" destOrd="0" presId="urn:microsoft.com/office/officeart/2005/8/layout/hierarchy3"/>
    <dgm:cxn modelId="{91D94E1C-165D-49B0-AA8B-0ACAABAEC424}" srcId="{382B372F-8661-40DF-91E9-69336859B268}" destId="{5628D1DC-7739-459E-8903-C49E6AD41560}" srcOrd="1" destOrd="0" parTransId="{C7714F61-57C3-4F34-80F6-199299576BA6}" sibTransId="{681AE471-B82A-4A53-8E97-2A03774A231B}"/>
    <dgm:cxn modelId="{3B6A8B20-BDB7-46D6-AF0F-B6FAA202968C}" type="presOf" srcId="{C23A93DD-228F-421D-A298-3D0153DE9375}" destId="{2D8440DE-87D6-494F-B316-B0FA071FDCF0}" srcOrd="0" destOrd="0" presId="urn:microsoft.com/office/officeart/2005/8/layout/hierarchy3"/>
    <dgm:cxn modelId="{DC07E822-60C0-4FE8-BB61-F785CDB88137}" srcId="{F5A325AC-B85D-45BF-B8F9-EB06E67E93F7}" destId="{BBB98331-6EF5-43D0-884A-D2A3ABCB42EF}" srcOrd="4" destOrd="0" parTransId="{3A4C46C3-E4AF-4C08-9674-CB4CF29C198C}" sibTransId="{4B6691FB-1B24-4EC8-8533-61C64256BC80}"/>
    <dgm:cxn modelId="{144FFA2D-311B-4DC5-82F4-FD0A3D375B49}" type="presOf" srcId="{EA902CCC-1686-4584-9824-B8CB6C3641FF}" destId="{D63490D5-6E0B-4554-9435-7D33DBD8C180}" srcOrd="0" destOrd="0" presId="urn:microsoft.com/office/officeart/2005/8/layout/hierarchy3"/>
    <dgm:cxn modelId="{1E0C3939-5F8A-41FD-B89B-10A1B051DE4D}" type="presOf" srcId="{8A111B90-EFE2-40B5-936F-0A938E1446D8}" destId="{4470D44B-B562-4753-A9A0-170406C3B191}" srcOrd="0" destOrd="0" presId="urn:microsoft.com/office/officeart/2005/8/layout/hierarchy3"/>
    <dgm:cxn modelId="{E2CC7A42-5753-4445-BD13-68781B0DC1E5}" type="presOf" srcId="{96546CD2-77EA-4079-A066-7CB7E681ADFE}" destId="{1DD0736D-E076-4344-ACAC-37DB1806648E}" srcOrd="0" destOrd="0" presId="urn:microsoft.com/office/officeart/2005/8/layout/hierarchy3"/>
    <dgm:cxn modelId="{1B885648-F03E-482B-A908-D5296B5C9BB4}" type="presOf" srcId="{F4226AF7-915E-44F4-A747-9986F6DFBA88}" destId="{F1822372-566B-4666-BA73-B2FC5916271F}" srcOrd="0" destOrd="0" presId="urn:microsoft.com/office/officeart/2005/8/layout/hierarchy3"/>
    <dgm:cxn modelId="{258C3E4E-C4FD-4A3E-8D4A-07949DABBAA6}" srcId="{F5A325AC-B85D-45BF-B8F9-EB06E67E93F7}" destId="{9F61457B-024A-42E4-973F-813A90AB8675}" srcOrd="7" destOrd="0" parTransId="{EA902CCC-1686-4584-9824-B8CB6C3641FF}" sibTransId="{F9C283DE-4152-4D65-B818-7DDD1DDEB33A}"/>
    <dgm:cxn modelId="{69A7CF4E-FB1A-4873-A6D0-47F119B90792}" type="presOf" srcId="{4BF29F3F-CBC1-43B8-AF55-D389E988028F}" destId="{A1BAEC70-4970-49F2-A1C8-5FDC910AA62C}" srcOrd="0" destOrd="0" presId="urn:microsoft.com/office/officeart/2005/8/layout/hierarchy3"/>
    <dgm:cxn modelId="{65456271-B802-4C4B-A8F2-0C4156638BD2}" srcId="{382B372F-8661-40DF-91E9-69336859B268}" destId="{C23A93DD-228F-421D-A298-3D0153DE9375}" srcOrd="4" destOrd="0" parTransId="{96546CD2-77EA-4079-A066-7CB7E681ADFE}" sibTransId="{098817F5-713D-428A-A42F-AFB50396AA0A}"/>
    <dgm:cxn modelId="{66368F51-62C1-4264-AFB4-A457F90AA47E}" srcId="{76342BF2-96BB-49BE-859C-F995A7699867}" destId="{382B372F-8661-40DF-91E9-69336859B268}" srcOrd="0" destOrd="0" parTransId="{DC7166C6-457B-4828-BAD7-E0EB44596EF2}" sibTransId="{184D8D01-A762-4CF7-AF6F-0AA8ECD39222}"/>
    <dgm:cxn modelId="{CD6B8A55-199E-48BE-868C-35284A169DF1}" srcId="{382B372F-8661-40DF-91E9-69336859B268}" destId="{C32766EE-6894-4AB2-85AA-0711A6626571}" srcOrd="0" destOrd="0" parTransId="{F71B10B6-131A-47AE-9582-AA88D294434B}" sibTransId="{80CA9204-D267-42D9-AB13-895EBF6EDF08}"/>
    <dgm:cxn modelId="{1C936A57-F57D-4285-8371-A8A54531CAF3}" srcId="{F5A325AC-B85D-45BF-B8F9-EB06E67E93F7}" destId="{8A111B90-EFE2-40B5-936F-0A938E1446D8}" srcOrd="6" destOrd="0" parTransId="{B602766E-9B0D-432E-81ED-5A2B05520534}" sibTransId="{69013EC4-1548-4626-8260-22566A661032}"/>
    <dgm:cxn modelId="{8784E177-C3F9-48EA-B7FB-798C46D531FF}" srcId="{F5A325AC-B85D-45BF-B8F9-EB06E67E93F7}" destId="{D0262969-6465-4799-928F-FCBEA3FF9E79}" srcOrd="5" destOrd="0" parTransId="{F4226AF7-915E-44F4-A747-9986F6DFBA88}" sibTransId="{EC7BBA34-FBEE-4758-8986-4C2F196FB3F9}"/>
    <dgm:cxn modelId="{5905BD78-16A7-4A6D-9289-BE472E592FC4}" type="presOf" srcId="{F71B10B6-131A-47AE-9582-AA88D294434B}" destId="{D326E46F-2585-4507-B1E4-B652D3EC63FB}" srcOrd="0" destOrd="0" presId="urn:microsoft.com/office/officeart/2005/8/layout/hierarchy3"/>
    <dgm:cxn modelId="{73E2A15A-2166-4E25-8B81-4332E47326BD}" type="presOf" srcId="{F5A325AC-B85D-45BF-B8F9-EB06E67E93F7}" destId="{2CDCF21D-0600-4209-8C1B-693750FDCECF}" srcOrd="0" destOrd="0" presId="urn:microsoft.com/office/officeart/2005/8/layout/hierarchy3"/>
    <dgm:cxn modelId="{884BCF83-9B52-43AF-82AE-5143FA636CFA}" type="presOf" srcId="{C111C7DE-2E74-4236-AAF4-E0784E76B6D5}" destId="{22958100-B9F8-40B0-9493-EDA6205A0738}" srcOrd="0" destOrd="0" presId="urn:microsoft.com/office/officeart/2005/8/layout/hierarchy3"/>
    <dgm:cxn modelId="{4A876589-8B5A-4BFC-80BB-0397A022BF7D}" type="presOf" srcId="{382B372F-8661-40DF-91E9-69336859B268}" destId="{AB05F9B3-0B3B-40DC-9876-987B59B1E223}" srcOrd="1" destOrd="0" presId="urn:microsoft.com/office/officeart/2005/8/layout/hierarchy3"/>
    <dgm:cxn modelId="{E285239B-0BD6-4197-AADF-B3430E12A1A4}" type="presOf" srcId="{F5A325AC-B85D-45BF-B8F9-EB06E67E93F7}" destId="{4042B0C6-F039-4009-B49C-AB250C3BDAB5}" srcOrd="1" destOrd="0" presId="urn:microsoft.com/office/officeart/2005/8/layout/hierarchy3"/>
    <dgm:cxn modelId="{2B59C09C-7F1A-4C57-A078-3A1F0714BACE}" type="presOf" srcId="{9B89E5D6-4A48-4741-8C94-5AB43AFF276E}" destId="{2E7CE4D0-317A-484D-A433-A77217860861}" srcOrd="0" destOrd="0" presId="urn:microsoft.com/office/officeart/2005/8/layout/hierarchy3"/>
    <dgm:cxn modelId="{B4D1F89D-73ED-4D75-90AE-1B2ED10A69D7}" srcId="{F5A325AC-B85D-45BF-B8F9-EB06E67E93F7}" destId="{2AD614DF-4612-4131-913B-5977278537FC}" srcOrd="3" destOrd="0" parTransId="{ABCEC7FB-A478-4FCB-ADB6-4BD6E50C2EC6}" sibTransId="{6940D854-A82D-4F52-BA0B-BE1276F38383}"/>
    <dgm:cxn modelId="{A694A09F-2381-4B94-9BFF-2681ACB6C98D}" type="presOf" srcId="{C2CDA6C9-16A9-472A-9CC0-B6E285EBA0F6}" destId="{14A79B08-92BB-4D0E-ADA5-8633AEB461E9}" srcOrd="0" destOrd="0" presId="urn:microsoft.com/office/officeart/2005/8/layout/hierarchy3"/>
    <dgm:cxn modelId="{DE8DFEA1-4261-4B9D-A2FD-8EF6301C350B}" type="presOf" srcId="{A2EDC883-4DD1-40D2-8ABE-4A3378978424}" destId="{F5DB9242-C122-4F26-8711-AA7BBC94DDAF}" srcOrd="0" destOrd="0" presId="urn:microsoft.com/office/officeart/2005/8/layout/hierarchy3"/>
    <dgm:cxn modelId="{20DC76A7-8638-454A-8276-53F585D70495}" srcId="{382B372F-8661-40DF-91E9-69336859B268}" destId="{69A1D13F-52E2-49C5-9A03-EBA733138C56}" srcOrd="2" destOrd="0" parTransId="{A2EDC883-4DD1-40D2-8ABE-4A3378978424}" sibTransId="{732EB250-50C0-4442-A691-6F0742EDB037}"/>
    <dgm:cxn modelId="{FBBBC3AB-A480-4474-9DFF-56FE38760C3E}" srcId="{F5A325AC-B85D-45BF-B8F9-EB06E67E93F7}" destId="{4BF29F3F-CBC1-43B8-AF55-D389E988028F}" srcOrd="2" destOrd="0" parTransId="{FE9C5B65-AAB4-4FF8-B661-D94008EF3527}" sibTransId="{85A684F3-4844-4DA4-917F-34A949641835}"/>
    <dgm:cxn modelId="{D9A723B0-5C88-45FD-9106-53EE90C4161E}" srcId="{F5A325AC-B85D-45BF-B8F9-EB06E67E93F7}" destId="{9B89E5D6-4A48-4741-8C94-5AB43AFF276E}" srcOrd="0" destOrd="0" parTransId="{610D9B80-C261-481A-966C-9461810BA072}" sibTransId="{628E9F89-4B85-40C3-9B8A-61D74611B404}"/>
    <dgm:cxn modelId="{DD45E9B5-A5D4-4BAD-988D-B8F5593034DA}" type="presOf" srcId="{3A4C46C3-E4AF-4C08-9674-CB4CF29C198C}" destId="{873A8A03-F905-428E-86B6-B038188DCF1C}" srcOrd="0" destOrd="0" presId="urn:microsoft.com/office/officeart/2005/8/layout/hierarchy3"/>
    <dgm:cxn modelId="{A0250FB9-13E8-4D19-A379-E6AF9E9AC5B5}" type="presOf" srcId="{ABCEC7FB-A478-4FCB-ADB6-4BD6E50C2EC6}" destId="{70DFF8BF-DBD9-4300-9A4C-FFC864BA905D}" srcOrd="0" destOrd="0" presId="urn:microsoft.com/office/officeart/2005/8/layout/hierarchy3"/>
    <dgm:cxn modelId="{6B2DD7BA-2946-400D-B438-F5FB409FF06F}" type="presOf" srcId="{2AD614DF-4612-4131-913B-5977278537FC}" destId="{4A4FD9A0-18EA-4FA7-8A24-4D9FDE1403B7}" srcOrd="0" destOrd="0" presId="urn:microsoft.com/office/officeart/2005/8/layout/hierarchy3"/>
    <dgm:cxn modelId="{4A70D0C5-70E4-42E7-A2F9-6AF7EAE4CFA5}" type="presOf" srcId="{D0262969-6465-4799-928F-FCBEA3FF9E79}" destId="{431697CA-A020-45C8-A2BF-17425F587F11}" srcOrd="0" destOrd="0" presId="urn:microsoft.com/office/officeart/2005/8/layout/hierarchy3"/>
    <dgm:cxn modelId="{3DFAEDCB-0318-464D-87EB-29CBAEBEF0D4}" srcId="{76342BF2-96BB-49BE-859C-F995A7699867}" destId="{F5A325AC-B85D-45BF-B8F9-EB06E67E93F7}" srcOrd="1" destOrd="0" parTransId="{815539C0-1BF9-4C46-8211-A6DF8520686E}" sibTransId="{5921EB9B-C514-4AAC-8DEF-02B2D41BAF7D}"/>
    <dgm:cxn modelId="{222908CC-19D2-4460-B276-E108EB0B65E9}" type="presOf" srcId="{293882A5-7446-46F7-A88F-3A9724A2FDDE}" destId="{D8B7CA1A-DA99-4617-B9A9-77F1F289F34B}" srcOrd="0" destOrd="0" presId="urn:microsoft.com/office/officeart/2005/8/layout/hierarchy3"/>
    <dgm:cxn modelId="{5948F4D7-E824-430F-9C44-B4BCD90CBF2C}" type="presOf" srcId="{69A1D13F-52E2-49C5-9A03-EBA733138C56}" destId="{A2B22DD0-BADA-43DA-AD95-B8E7DFD90E85}" srcOrd="0" destOrd="0" presId="urn:microsoft.com/office/officeart/2005/8/layout/hierarchy3"/>
    <dgm:cxn modelId="{EA060CDA-EB2E-4921-BBBA-2899CB0A084F}" type="presOf" srcId="{382B372F-8661-40DF-91E9-69336859B268}" destId="{4D399316-D838-4CE4-9373-7B6F33ED7ACF}" srcOrd="0" destOrd="0" presId="urn:microsoft.com/office/officeart/2005/8/layout/hierarchy3"/>
    <dgm:cxn modelId="{F6F08FDF-B29B-4507-AEF7-225DC1F20EF6}" srcId="{F5A325AC-B85D-45BF-B8F9-EB06E67E93F7}" destId="{87F7B497-92D4-4CBF-AB2A-4007F34BDBB6}" srcOrd="1" destOrd="0" parTransId="{293882A5-7446-46F7-A88F-3A9724A2FDDE}" sibTransId="{5DBB89A8-2401-495E-8ECB-672DA1E9BC6D}"/>
    <dgm:cxn modelId="{B6B27EE1-AE18-4D7A-9388-7C965A54F4AE}" type="presOf" srcId="{5628D1DC-7739-459E-8903-C49E6AD41560}" destId="{26FE7DD9-6146-4F6C-BAFD-0F547AF2E392}" srcOrd="0" destOrd="0" presId="urn:microsoft.com/office/officeart/2005/8/layout/hierarchy3"/>
    <dgm:cxn modelId="{54DB94E6-0C60-40C8-9E28-B29B97DBBE98}" type="presOf" srcId="{76342BF2-96BB-49BE-859C-F995A7699867}" destId="{B2D99931-FC2E-43D8-8CB7-8C028E912B9B}" srcOrd="0" destOrd="0" presId="urn:microsoft.com/office/officeart/2005/8/layout/hierarchy3"/>
    <dgm:cxn modelId="{35F50EE9-D9A2-47D1-91F2-3804E6C24449}" type="presOf" srcId="{FE9C5B65-AAB4-4FF8-B661-D94008EF3527}" destId="{2E07B06C-611A-4C3B-8117-B71A75C2B1C8}" srcOrd="0" destOrd="0" presId="urn:microsoft.com/office/officeart/2005/8/layout/hierarchy3"/>
    <dgm:cxn modelId="{344177EB-8F70-4B9C-B10B-F522E0920308}" type="presOf" srcId="{87F7B497-92D4-4CBF-AB2A-4007F34BDBB6}" destId="{32C219CE-EA89-40D4-94B7-F626D72BCB46}" srcOrd="0" destOrd="0" presId="urn:microsoft.com/office/officeart/2005/8/layout/hierarchy3"/>
    <dgm:cxn modelId="{9F9C4CED-F03F-4855-8DAE-9950580C72D2}" type="presOf" srcId="{B602766E-9B0D-432E-81ED-5A2B05520534}" destId="{14FA6760-44D5-49B3-8C20-F9B33865E6FB}" srcOrd="0" destOrd="0" presId="urn:microsoft.com/office/officeart/2005/8/layout/hierarchy3"/>
    <dgm:cxn modelId="{E0CAE9EE-9DFA-4802-8637-8F9E685100A7}" type="presOf" srcId="{BBB98331-6EF5-43D0-884A-D2A3ABCB42EF}" destId="{070BB000-C2F2-449C-898E-F60151D288AD}" srcOrd="0" destOrd="0" presId="urn:microsoft.com/office/officeart/2005/8/layout/hierarchy3"/>
    <dgm:cxn modelId="{E264AFFD-4A43-4640-93AC-28F461E0E87C}" type="presOf" srcId="{610D9B80-C261-481A-966C-9461810BA072}" destId="{3A001E11-853C-41D5-B803-F711471EECE3}" srcOrd="0" destOrd="0" presId="urn:microsoft.com/office/officeart/2005/8/layout/hierarchy3"/>
    <dgm:cxn modelId="{4E8446FE-67F7-4F01-AA66-44DA310D70E6}" type="presOf" srcId="{C32766EE-6894-4AB2-85AA-0711A6626571}" destId="{A163E326-7E04-4138-824E-3EA083884DB3}" srcOrd="0" destOrd="0" presId="urn:microsoft.com/office/officeart/2005/8/layout/hierarchy3"/>
    <dgm:cxn modelId="{42227883-F55D-4338-96EA-B099500208BC}" type="presParOf" srcId="{B2D99931-FC2E-43D8-8CB7-8C028E912B9B}" destId="{04FDDF9C-C731-4B5D-B553-360E907FB384}" srcOrd="0" destOrd="0" presId="urn:microsoft.com/office/officeart/2005/8/layout/hierarchy3"/>
    <dgm:cxn modelId="{EDE519BF-FBA8-40C9-966C-F953C24D98EA}" type="presParOf" srcId="{04FDDF9C-C731-4B5D-B553-360E907FB384}" destId="{913ADD11-2EB9-4860-8474-107C2492E378}" srcOrd="0" destOrd="0" presId="urn:microsoft.com/office/officeart/2005/8/layout/hierarchy3"/>
    <dgm:cxn modelId="{0C2D3282-49E8-4A93-AF32-A6324944DE19}" type="presParOf" srcId="{913ADD11-2EB9-4860-8474-107C2492E378}" destId="{4D399316-D838-4CE4-9373-7B6F33ED7ACF}" srcOrd="0" destOrd="0" presId="urn:microsoft.com/office/officeart/2005/8/layout/hierarchy3"/>
    <dgm:cxn modelId="{9401645E-8D03-4705-B7DE-8EAD8C99A5A6}" type="presParOf" srcId="{913ADD11-2EB9-4860-8474-107C2492E378}" destId="{AB05F9B3-0B3B-40DC-9876-987B59B1E223}" srcOrd="1" destOrd="0" presId="urn:microsoft.com/office/officeart/2005/8/layout/hierarchy3"/>
    <dgm:cxn modelId="{E0077A02-28E4-43A9-921E-F427D6DCD05D}" type="presParOf" srcId="{04FDDF9C-C731-4B5D-B553-360E907FB384}" destId="{6BF78D0C-656C-44C0-89E4-A9B2C6FBAF58}" srcOrd="1" destOrd="0" presId="urn:microsoft.com/office/officeart/2005/8/layout/hierarchy3"/>
    <dgm:cxn modelId="{FF9E43AA-86E8-4DBD-9F58-FBCA510507B4}" type="presParOf" srcId="{6BF78D0C-656C-44C0-89E4-A9B2C6FBAF58}" destId="{D326E46F-2585-4507-B1E4-B652D3EC63FB}" srcOrd="0" destOrd="0" presId="urn:microsoft.com/office/officeart/2005/8/layout/hierarchy3"/>
    <dgm:cxn modelId="{50901FAC-9BE6-42AE-8234-6FEA5CCFA361}" type="presParOf" srcId="{6BF78D0C-656C-44C0-89E4-A9B2C6FBAF58}" destId="{A163E326-7E04-4138-824E-3EA083884DB3}" srcOrd="1" destOrd="0" presId="urn:microsoft.com/office/officeart/2005/8/layout/hierarchy3"/>
    <dgm:cxn modelId="{C9C374F3-D6F0-457E-8979-63AE1607A328}" type="presParOf" srcId="{6BF78D0C-656C-44C0-89E4-A9B2C6FBAF58}" destId="{B7BE2124-6310-4636-9500-A8D2BF1F9586}" srcOrd="2" destOrd="0" presId="urn:microsoft.com/office/officeart/2005/8/layout/hierarchy3"/>
    <dgm:cxn modelId="{3124170E-D94B-4F34-AA7D-8336E119037E}" type="presParOf" srcId="{6BF78D0C-656C-44C0-89E4-A9B2C6FBAF58}" destId="{26FE7DD9-6146-4F6C-BAFD-0F547AF2E392}" srcOrd="3" destOrd="0" presId="urn:microsoft.com/office/officeart/2005/8/layout/hierarchy3"/>
    <dgm:cxn modelId="{19F61578-213C-4A09-82B8-8324C3C69172}" type="presParOf" srcId="{6BF78D0C-656C-44C0-89E4-A9B2C6FBAF58}" destId="{F5DB9242-C122-4F26-8711-AA7BBC94DDAF}" srcOrd="4" destOrd="0" presId="urn:microsoft.com/office/officeart/2005/8/layout/hierarchy3"/>
    <dgm:cxn modelId="{84A00C8C-0B73-40D2-8923-188449080F28}" type="presParOf" srcId="{6BF78D0C-656C-44C0-89E4-A9B2C6FBAF58}" destId="{A2B22DD0-BADA-43DA-AD95-B8E7DFD90E85}" srcOrd="5" destOrd="0" presId="urn:microsoft.com/office/officeart/2005/8/layout/hierarchy3"/>
    <dgm:cxn modelId="{B2ED3BE9-C18D-4AC5-B26E-84F7A9370AF3}" type="presParOf" srcId="{6BF78D0C-656C-44C0-89E4-A9B2C6FBAF58}" destId="{22958100-B9F8-40B0-9493-EDA6205A0738}" srcOrd="6" destOrd="0" presId="urn:microsoft.com/office/officeart/2005/8/layout/hierarchy3"/>
    <dgm:cxn modelId="{0F4E03B9-BE44-48A0-B504-8B06EE55A657}" type="presParOf" srcId="{6BF78D0C-656C-44C0-89E4-A9B2C6FBAF58}" destId="{14A79B08-92BB-4D0E-ADA5-8633AEB461E9}" srcOrd="7" destOrd="0" presId="urn:microsoft.com/office/officeart/2005/8/layout/hierarchy3"/>
    <dgm:cxn modelId="{441320D6-D9D6-43A3-9642-E063EA9ED6C8}" type="presParOf" srcId="{6BF78D0C-656C-44C0-89E4-A9B2C6FBAF58}" destId="{1DD0736D-E076-4344-ACAC-37DB1806648E}" srcOrd="8" destOrd="0" presId="urn:microsoft.com/office/officeart/2005/8/layout/hierarchy3"/>
    <dgm:cxn modelId="{87DF060E-F484-4E02-BD89-31CA0EBAA4A3}" type="presParOf" srcId="{6BF78D0C-656C-44C0-89E4-A9B2C6FBAF58}" destId="{2D8440DE-87D6-494F-B316-B0FA071FDCF0}" srcOrd="9" destOrd="0" presId="urn:microsoft.com/office/officeart/2005/8/layout/hierarchy3"/>
    <dgm:cxn modelId="{83E4DC47-192E-4E04-B3DB-504F3E51FB23}" type="presParOf" srcId="{B2D99931-FC2E-43D8-8CB7-8C028E912B9B}" destId="{A80633B9-64E2-43F7-BDDC-BDE72A20B599}" srcOrd="1" destOrd="0" presId="urn:microsoft.com/office/officeart/2005/8/layout/hierarchy3"/>
    <dgm:cxn modelId="{63AA6F31-DE33-4F01-9482-8136A64C9526}" type="presParOf" srcId="{A80633B9-64E2-43F7-BDDC-BDE72A20B599}" destId="{81968F02-A69F-47E5-A3C9-5AD26D050BC9}" srcOrd="0" destOrd="0" presId="urn:microsoft.com/office/officeart/2005/8/layout/hierarchy3"/>
    <dgm:cxn modelId="{B72EE896-78A6-439B-B460-ED131513C4A4}" type="presParOf" srcId="{81968F02-A69F-47E5-A3C9-5AD26D050BC9}" destId="{2CDCF21D-0600-4209-8C1B-693750FDCECF}" srcOrd="0" destOrd="0" presId="urn:microsoft.com/office/officeart/2005/8/layout/hierarchy3"/>
    <dgm:cxn modelId="{0058768A-2AA8-48B4-8A3C-88DC25DC5D1E}" type="presParOf" srcId="{81968F02-A69F-47E5-A3C9-5AD26D050BC9}" destId="{4042B0C6-F039-4009-B49C-AB250C3BDAB5}" srcOrd="1" destOrd="0" presId="urn:microsoft.com/office/officeart/2005/8/layout/hierarchy3"/>
    <dgm:cxn modelId="{32B51B18-E023-4366-B029-90E589783391}" type="presParOf" srcId="{A80633B9-64E2-43F7-BDDC-BDE72A20B599}" destId="{DA3D8875-0550-4776-8953-77ABD2502C26}" srcOrd="1" destOrd="0" presId="urn:microsoft.com/office/officeart/2005/8/layout/hierarchy3"/>
    <dgm:cxn modelId="{539D618D-9061-4931-BBBC-8D86FD6B4DC4}" type="presParOf" srcId="{DA3D8875-0550-4776-8953-77ABD2502C26}" destId="{3A001E11-853C-41D5-B803-F711471EECE3}" srcOrd="0" destOrd="0" presId="urn:microsoft.com/office/officeart/2005/8/layout/hierarchy3"/>
    <dgm:cxn modelId="{28FBDD50-62B5-48FB-BBE4-D21F0A60B402}" type="presParOf" srcId="{DA3D8875-0550-4776-8953-77ABD2502C26}" destId="{2E7CE4D0-317A-484D-A433-A77217860861}" srcOrd="1" destOrd="0" presId="urn:microsoft.com/office/officeart/2005/8/layout/hierarchy3"/>
    <dgm:cxn modelId="{A366272C-285A-4F80-A5A4-8C80977D8CD4}" type="presParOf" srcId="{DA3D8875-0550-4776-8953-77ABD2502C26}" destId="{D8B7CA1A-DA99-4617-B9A9-77F1F289F34B}" srcOrd="2" destOrd="0" presId="urn:microsoft.com/office/officeart/2005/8/layout/hierarchy3"/>
    <dgm:cxn modelId="{DF857C40-4DFC-4B23-9584-FBBC86F6605A}" type="presParOf" srcId="{DA3D8875-0550-4776-8953-77ABD2502C26}" destId="{32C219CE-EA89-40D4-94B7-F626D72BCB46}" srcOrd="3" destOrd="0" presId="urn:microsoft.com/office/officeart/2005/8/layout/hierarchy3"/>
    <dgm:cxn modelId="{06E6C7C3-B726-4C60-96F9-9CBF2BD8DC8A}" type="presParOf" srcId="{DA3D8875-0550-4776-8953-77ABD2502C26}" destId="{2E07B06C-611A-4C3B-8117-B71A75C2B1C8}" srcOrd="4" destOrd="0" presId="urn:microsoft.com/office/officeart/2005/8/layout/hierarchy3"/>
    <dgm:cxn modelId="{DA4B9B76-85F5-4930-91DB-C66C50FA1EBC}" type="presParOf" srcId="{DA3D8875-0550-4776-8953-77ABD2502C26}" destId="{A1BAEC70-4970-49F2-A1C8-5FDC910AA62C}" srcOrd="5" destOrd="0" presId="urn:microsoft.com/office/officeart/2005/8/layout/hierarchy3"/>
    <dgm:cxn modelId="{3E68E450-8EF5-4499-B53B-5B48426BD7F7}" type="presParOf" srcId="{DA3D8875-0550-4776-8953-77ABD2502C26}" destId="{70DFF8BF-DBD9-4300-9A4C-FFC864BA905D}" srcOrd="6" destOrd="0" presId="urn:microsoft.com/office/officeart/2005/8/layout/hierarchy3"/>
    <dgm:cxn modelId="{A5F677AA-83DE-4174-B2A5-BB91055D769C}" type="presParOf" srcId="{DA3D8875-0550-4776-8953-77ABD2502C26}" destId="{4A4FD9A0-18EA-4FA7-8A24-4D9FDE1403B7}" srcOrd="7" destOrd="0" presId="urn:microsoft.com/office/officeart/2005/8/layout/hierarchy3"/>
    <dgm:cxn modelId="{71CFB2B4-1C48-471B-916D-E2B38C56CF3E}" type="presParOf" srcId="{DA3D8875-0550-4776-8953-77ABD2502C26}" destId="{873A8A03-F905-428E-86B6-B038188DCF1C}" srcOrd="8" destOrd="0" presId="urn:microsoft.com/office/officeart/2005/8/layout/hierarchy3"/>
    <dgm:cxn modelId="{0907D53E-FB1B-49D8-B320-F7A4EB08FB1F}" type="presParOf" srcId="{DA3D8875-0550-4776-8953-77ABD2502C26}" destId="{070BB000-C2F2-449C-898E-F60151D288AD}" srcOrd="9" destOrd="0" presId="urn:microsoft.com/office/officeart/2005/8/layout/hierarchy3"/>
    <dgm:cxn modelId="{03197820-43CA-4FAD-A34E-F5617AEFED42}" type="presParOf" srcId="{DA3D8875-0550-4776-8953-77ABD2502C26}" destId="{F1822372-566B-4666-BA73-B2FC5916271F}" srcOrd="10" destOrd="0" presId="urn:microsoft.com/office/officeart/2005/8/layout/hierarchy3"/>
    <dgm:cxn modelId="{B764F7B6-502E-4E8C-ACF9-9C37282E19FD}" type="presParOf" srcId="{DA3D8875-0550-4776-8953-77ABD2502C26}" destId="{431697CA-A020-45C8-A2BF-17425F587F11}" srcOrd="11" destOrd="0" presId="urn:microsoft.com/office/officeart/2005/8/layout/hierarchy3"/>
    <dgm:cxn modelId="{B1D6B38D-B749-4FC5-8217-1896BA9AA173}" type="presParOf" srcId="{DA3D8875-0550-4776-8953-77ABD2502C26}" destId="{14FA6760-44D5-49B3-8C20-F9B33865E6FB}" srcOrd="12" destOrd="0" presId="urn:microsoft.com/office/officeart/2005/8/layout/hierarchy3"/>
    <dgm:cxn modelId="{AD6F4761-7116-40EE-B57A-47D750EFC781}" type="presParOf" srcId="{DA3D8875-0550-4776-8953-77ABD2502C26}" destId="{4470D44B-B562-4753-A9A0-170406C3B191}" srcOrd="13" destOrd="0" presId="urn:microsoft.com/office/officeart/2005/8/layout/hierarchy3"/>
    <dgm:cxn modelId="{4A3C43C6-71B5-432D-8CD8-336930BF111A}" type="presParOf" srcId="{DA3D8875-0550-4776-8953-77ABD2502C26}" destId="{D63490D5-6E0B-4554-9435-7D33DBD8C180}" srcOrd="14" destOrd="0" presId="urn:microsoft.com/office/officeart/2005/8/layout/hierarchy3"/>
    <dgm:cxn modelId="{C1F828B1-6E66-4B8E-BFE1-5E2662A46878}" type="presParOf" srcId="{DA3D8875-0550-4776-8953-77ABD2502C26}" destId="{9B5CEF3D-1919-4414-BA91-9C5DDFE3B83E}" srcOrd="1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342BF2-96BB-49BE-859C-F995A769986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382B372F-8661-40DF-91E9-69336859B268}">
      <dgm:prSet phldrT="[テキスト]" custT="1">
        <dgm:style>
          <a:lnRef idx="1">
            <a:schemeClr val="accent1"/>
          </a:lnRef>
          <a:fillRef idx="2">
            <a:schemeClr val="accent1"/>
          </a:fillRef>
          <a:effectRef idx="1">
            <a:schemeClr val="accent1"/>
          </a:effectRef>
          <a:fontRef idx="minor">
            <a:schemeClr val="dk1"/>
          </a:fontRef>
        </dgm:style>
      </dgm:prSet>
      <dgm:spPr/>
      <dgm:t>
        <a:bodyPr/>
        <a:lstStyle/>
        <a:p>
          <a:r>
            <a:rPr kumimoji="1" lang="ja-JP" altLang="en-US" sz="2000" dirty="0"/>
            <a:t>平成</a:t>
          </a:r>
          <a:r>
            <a:rPr kumimoji="1" lang="en-US" altLang="ja-JP" sz="2000" dirty="0"/>
            <a:t>27</a:t>
          </a:r>
          <a:r>
            <a:rPr kumimoji="1" lang="ja-JP" altLang="en-US" sz="2000" dirty="0"/>
            <a:t>年度</a:t>
          </a:r>
        </a:p>
      </dgm:t>
    </dgm:pt>
    <dgm:pt modelId="{DC7166C6-457B-4828-BAD7-E0EB44596EF2}" type="parTrans" cxnId="{66368F51-62C1-4264-AFB4-A457F90AA47E}">
      <dgm:prSet/>
      <dgm:spPr/>
      <dgm:t>
        <a:bodyPr/>
        <a:lstStyle/>
        <a:p>
          <a:endParaRPr kumimoji="1" lang="ja-JP" altLang="en-US" sz="1800"/>
        </a:p>
      </dgm:t>
    </dgm:pt>
    <dgm:pt modelId="{184D8D01-A762-4CF7-AF6F-0AA8ECD39222}" type="sibTrans" cxnId="{66368F51-62C1-4264-AFB4-A457F90AA47E}">
      <dgm:prSet/>
      <dgm:spPr/>
      <dgm:t>
        <a:bodyPr/>
        <a:lstStyle/>
        <a:p>
          <a:endParaRPr kumimoji="1" lang="ja-JP" altLang="en-US" sz="1800"/>
        </a:p>
      </dgm:t>
    </dgm:pt>
    <dgm:pt modelId="{C32766EE-6894-4AB2-85AA-0711A6626571}">
      <dgm:prSet phldrT="[テキスト]" custT="1">
        <dgm:style>
          <a:lnRef idx="1">
            <a:schemeClr val="accent1"/>
          </a:lnRef>
          <a:fillRef idx="2">
            <a:schemeClr val="accent1"/>
          </a:fillRef>
          <a:effectRef idx="1">
            <a:schemeClr val="accent1"/>
          </a:effectRef>
          <a:fontRef idx="minor">
            <a:schemeClr val="dk1"/>
          </a:fontRef>
        </dgm:style>
      </dgm:prSet>
      <dgm:spPr>
        <a:ln/>
      </dgm:spPr>
      <dgm:t>
        <a:bodyPr/>
        <a:lstStyle/>
        <a:p>
          <a:r>
            <a:rPr kumimoji="1" lang="ja-JP" altLang="en-US" sz="2000" dirty="0"/>
            <a:t>拘束や鎮静剤によって身体拘束を行うこと、行わないこと</a:t>
          </a:r>
        </a:p>
      </dgm:t>
    </dgm:pt>
    <dgm:pt modelId="{F71B10B6-131A-47AE-9582-AA88D294434B}" type="parTrans" cxnId="{CD6B8A55-199E-48BE-868C-35284A169DF1}">
      <dgm:prSet/>
      <dgm:spPr>
        <a:ln>
          <a:solidFill>
            <a:schemeClr val="accent1"/>
          </a:solidFill>
        </a:ln>
      </dgm:spPr>
      <dgm:t>
        <a:bodyPr/>
        <a:lstStyle/>
        <a:p>
          <a:endParaRPr kumimoji="1" lang="ja-JP" altLang="en-US" sz="1800"/>
        </a:p>
      </dgm:t>
    </dgm:pt>
    <dgm:pt modelId="{80CA9204-D267-42D9-AB13-895EBF6EDF08}" type="sibTrans" cxnId="{CD6B8A55-199E-48BE-868C-35284A169DF1}">
      <dgm:prSet/>
      <dgm:spPr/>
      <dgm:t>
        <a:bodyPr/>
        <a:lstStyle/>
        <a:p>
          <a:endParaRPr kumimoji="1" lang="ja-JP" altLang="en-US" sz="1800"/>
        </a:p>
      </dgm:t>
    </dgm:pt>
    <dgm:pt modelId="{F5A325AC-B85D-45BF-B8F9-EB06E67E93F7}">
      <dgm:prSet phldrT="[テキスト]" custT="1">
        <dgm:style>
          <a:lnRef idx="1">
            <a:schemeClr val="accent3"/>
          </a:lnRef>
          <a:fillRef idx="2">
            <a:schemeClr val="accent3"/>
          </a:fillRef>
          <a:effectRef idx="1">
            <a:schemeClr val="accent3"/>
          </a:effectRef>
          <a:fontRef idx="minor">
            <a:schemeClr val="dk1"/>
          </a:fontRef>
        </dgm:style>
      </dgm:prSet>
      <dgm:spPr/>
      <dgm:t>
        <a:bodyPr/>
        <a:lstStyle/>
        <a:p>
          <a:r>
            <a:rPr kumimoji="1" lang="ja-JP" altLang="en-US" sz="2000" dirty="0"/>
            <a:t>平成</a:t>
          </a:r>
          <a:r>
            <a:rPr kumimoji="1" lang="en-US" altLang="ja-JP" sz="2000" dirty="0"/>
            <a:t>28</a:t>
          </a:r>
          <a:r>
            <a:rPr kumimoji="1" lang="ja-JP" altLang="en-US" sz="2000" dirty="0"/>
            <a:t>年度</a:t>
          </a:r>
        </a:p>
      </dgm:t>
    </dgm:pt>
    <dgm:pt modelId="{815539C0-1BF9-4C46-8211-A6DF8520686E}" type="parTrans" cxnId="{3DFAEDCB-0318-464D-87EB-29CBAEBEF0D4}">
      <dgm:prSet/>
      <dgm:spPr/>
      <dgm:t>
        <a:bodyPr/>
        <a:lstStyle/>
        <a:p>
          <a:endParaRPr kumimoji="1" lang="ja-JP" altLang="en-US" sz="1800"/>
        </a:p>
      </dgm:t>
    </dgm:pt>
    <dgm:pt modelId="{5921EB9B-C514-4AAC-8DEF-02B2D41BAF7D}" type="sibTrans" cxnId="{3DFAEDCB-0318-464D-87EB-29CBAEBEF0D4}">
      <dgm:prSet/>
      <dgm:spPr/>
      <dgm:t>
        <a:bodyPr/>
        <a:lstStyle/>
        <a:p>
          <a:endParaRPr kumimoji="1" lang="ja-JP" altLang="en-US" sz="1800"/>
        </a:p>
      </dgm:t>
    </dgm:pt>
    <dgm:pt modelId="{9B89E5D6-4A48-4741-8C94-5AB43AFF276E}">
      <dgm:prSet phldrT="[テキスト]" custT="1">
        <dgm:style>
          <a:lnRef idx="1">
            <a:schemeClr val="accent3"/>
          </a:lnRef>
          <a:fillRef idx="2">
            <a:schemeClr val="accent3"/>
          </a:fillRef>
          <a:effectRef idx="1">
            <a:schemeClr val="accent3"/>
          </a:effectRef>
          <a:fontRef idx="minor">
            <a:schemeClr val="dk1"/>
          </a:fontRef>
        </dgm:style>
      </dgm:prSet>
      <dgm:spPr>
        <a:ln/>
      </dgm:spPr>
      <dgm:t>
        <a:bodyPr/>
        <a:lstStyle/>
        <a:p>
          <a:pPr algn="l"/>
          <a:r>
            <a:rPr kumimoji="1" lang="ja-JP" altLang="en-US" sz="2000" dirty="0"/>
            <a:t>拘束や鎮静剤によって身体拘束を行うこと、行わないこと</a:t>
          </a:r>
        </a:p>
      </dgm:t>
    </dgm:pt>
    <dgm:pt modelId="{610D9B80-C261-481A-966C-9461810BA072}" type="parTrans" cxnId="{D9A723B0-5C88-45FD-9106-53EE90C4161E}">
      <dgm:prSet/>
      <dgm:spPr>
        <a:ln>
          <a:solidFill>
            <a:schemeClr val="accent3"/>
          </a:solidFill>
        </a:ln>
      </dgm:spPr>
      <dgm:t>
        <a:bodyPr/>
        <a:lstStyle/>
        <a:p>
          <a:endParaRPr kumimoji="1" lang="ja-JP" altLang="en-US" sz="1800"/>
        </a:p>
      </dgm:t>
    </dgm:pt>
    <dgm:pt modelId="{628E9F89-4B85-40C3-9B8A-61D74611B404}" type="sibTrans" cxnId="{D9A723B0-5C88-45FD-9106-53EE90C4161E}">
      <dgm:prSet/>
      <dgm:spPr/>
      <dgm:t>
        <a:bodyPr/>
        <a:lstStyle/>
        <a:p>
          <a:endParaRPr kumimoji="1" lang="ja-JP" altLang="en-US" sz="1800"/>
        </a:p>
      </dgm:t>
    </dgm:pt>
    <dgm:pt modelId="{E7128D01-E59A-4C62-B511-3F33F2460287}">
      <dgm:prSet phldrT="[テキスト]" custT="1"/>
      <dgm:spPr/>
      <dgm:t>
        <a:bodyPr/>
        <a:lstStyle/>
        <a:p>
          <a:r>
            <a:rPr kumimoji="1" lang="ja-JP" altLang="en-US" sz="2000" dirty="0"/>
            <a:t>栄養や水分補給を含め生命維持を用いること、外すこと</a:t>
          </a:r>
        </a:p>
      </dgm:t>
    </dgm:pt>
    <dgm:pt modelId="{47994546-A96D-46BE-98C3-5506970C5F56}" type="parTrans" cxnId="{8DA6105F-2EE6-43F9-AB87-B8D9C08CED9D}">
      <dgm:prSet/>
      <dgm:spPr/>
      <dgm:t>
        <a:bodyPr/>
        <a:lstStyle/>
        <a:p>
          <a:endParaRPr kumimoji="1" lang="ja-JP" altLang="en-US"/>
        </a:p>
      </dgm:t>
    </dgm:pt>
    <dgm:pt modelId="{392FC6F9-E6F9-4120-AAEE-BD269C2D53FC}" type="sibTrans" cxnId="{8DA6105F-2EE6-43F9-AB87-B8D9C08CED9D}">
      <dgm:prSet/>
      <dgm:spPr/>
      <dgm:t>
        <a:bodyPr/>
        <a:lstStyle/>
        <a:p>
          <a:endParaRPr kumimoji="1" lang="ja-JP" altLang="en-US"/>
        </a:p>
      </dgm:t>
    </dgm:pt>
    <dgm:pt modelId="{7282BC0B-A2E0-4910-86B5-061002C74EED}">
      <dgm:prSet phldrT="[テキスト]" custT="1"/>
      <dgm:spPr/>
      <dgm:t>
        <a:bodyPr/>
        <a:lstStyle/>
        <a:p>
          <a:r>
            <a:rPr kumimoji="1" lang="ja-JP" altLang="en-US" sz="2000" dirty="0"/>
            <a:t>蘇生を行うこと、行わないこと</a:t>
          </a:r>
        </a:p>
      </dgm:t>
    </dgm:pt>
    <dgm:pt modelId="{26F24DF5-12D7-43A2-92C9-2FEE1A38885C}" type="parTrans" cxnId="{BA0EB3F4-4AF9-4625-B34D-30B13859728B}">
      <dgm:prSet/>
      <dgm:spPr/>
      <dgm:t>
        <a:bodyPr/>
        <a:lstStyle/>
        <a:p>
          <a:endParaRPr kumimoji="1" lang="ja-JP" altLang="en-US"/>
        </a:p>
      </dgm:t>
    </dgm:pt>
    <dgm:pt modelId="{90D6E177-E66D-4864-8186-0D53E5D265D8}" type="sibTrans" cxnId="{BA0EB3F4-4AF9-4625-B34D-30B13859728B}">
      <dgm:prSet/>
      <dgm:spPr/>
      <dgm:t>
        <a:bodyPr/>
        <a:lstStyle/>
        <a:p>
          <a:endParaRPr kumimoji="1" lang="ja-JP" altLang="en-US"/>
        </a:p>
      </dgm:t>
    </dgm:pt>
    <dgm:pt modelId="{230C2E0A-BD75-405A-B8C6-3AEBC10ADFE2}">
      <dgm:prSet phldrT="[テキスト]" custT="1"/>
      <dgm:spPr/>
      <dgm:t>
        <a:bodyPr/>
        <a:lstStyle/>
        <a:p>
          <a:r>
            <a:rPr kumimoji="1" lang="ja-JP" altLang="en-US" sz="2000" dirty="0"/>
            <a:t>患者の権利及び人として尊厳を</a:t>
          </a:r>
          <a:endParaRPr kumimoji="1" lang="en-US" altLang="ja-JP" sz="2000" dirty="0"/>
        </a:p>
        <a:p>
          <a:r>
            <a:rPr kumimoji="1" lang="ja-JP" altLang="en-US" sz="2000" dirty="0"/>
            <a:t>保護すること</a:t>
          </a:r>
        </a:p>
      </dgm:t>
    </dgm:pt>
    <dgm:pt modelId="{45A3DCB7-22C1-408D-97B4-1D124EC8D3C6}" type="parTrans" cxnId="{24B821B9-2D95-4AEB-92AA-283CD4F8F703}">
      <dgm:prSet/>
      <dgm:spPr/>
      <dgm:t>
        <a:bodyPr/>
        <a:lstStyle/>
        <a:p>
          <a:endParaRPr kumimoji="1" lang="ja-JP" altLang="en-US"/>
        </a:p>
      </dgm:t>
    </dgm:pt>
    <dgm:pt modelId="{A75947A7-9DFB-42BD-AD28-61F7518D9D6D}" type="sibTrans" cxnId="{24B821B9-2D95-4AEB-92AA-283CD4F8F703}">
      <dgm:prSet/>
      <dgm:spPr/>
      <dgm:t>
        <a:bodyPr/>
        <a:lstStyle/>
        <a:p>
          <a:endParaRPr kumimoji="1" lang="ja-JP" altLang="en-US"/>
        </a:p>
      </dgm:t>
    </dgm:pt>
    <dgm:pt modelId="{A7E445B3-3F69-46D3-B678-4E89DE7688E3}">
      <dgm:prSet phldrT="[テキスト]" custT="1"/>
      <dgm:spPr/>
      <dgm:t>
        <a:bodyPr/>
        <a:lstStyle/>
        <a:p>
          <a:r>
            <a:rPr kumimoji="1" lang="ja-JP" altLang="en-US" sz="2000" dirty="0"/>
            <a:t>患者が研究対象となる場合に、患者の権利を守ること</a:t>
          </a:r>
        </a:p>
      </dgm:t>
    </dgm:pt>
    <dgm:pt modelId="{E8369EED-92F6-4718-836D-8A4035758703}" type="parTrans" cxnId="{C99D982E-6CB1-4CD9-90B4-75188EDAD404}">
      <dgm:prSet/>
      <dgm:spPr/>
      <dgm:t>
        <a:bodyPr/>
        <a:lstStyle/>
        <a:p>
          <a:endParaRPr kumimoji="1" lang="ja-JP" altLang="en-US"/>
        </a:p>
      </dgm:t>
    </dgm:pt>
    <dgm:pt modelId="{A2FF1FE9-FE29-4A2F-B32B-2DBCF41F39A1}" type="sibTrans" cxnId="{C99D982E-6CB1-4CD9-90B4-75188EDAD404}">
      <dgm:prSet/>
      <dgm:spPr/>
      <dgm:t>
        <a:bodyPr/>
        <a:lstStyle/>
        <a:p>
          <a:endParaRPr kumimoji="1" lang="ja-JP" altLang="en-US"/>
        </a:p>
      </dgm:t>
    </dgm:pt>
    <dgm:pt modelId="{E83706E0-270F-45A8-9CEA-423C35036F45}">
      <dgm:prSet phldrT="[テキスト]" custT="1"/>
      <dgm:spPr>
        <a:ln>
          <a:solidFill>
            <a:schemeClr val="accent3"/>
          </a:solidFill>
        </a:ln>
      </dgm:spPr>
      <dgm:t>
        <a:bodyPr/>
        <a:lstStyle/>
        <a:p>
          <a:pPr algn="l"/>
          <a:r>
            <a:rPr kumimoji="1" lang="ja-JP" altLang="en-US" sz="2000" dirty="0"/>
            <a:t>患者が</a:t>
          </a:r>
          <a:r>
            <a:rPr kumimoji="1" lang="ja-JP" altLang="en-US" sz="2000" dirty="0">
              <a:solidFill>
                <a:srgbClr val="FF0000"/>
              </a:solidFill>
            </a:rPr>
            <a:t>研究</a:t>
          </a:r>
          <a:r>
            <a:rPr kumimoji="1" lang="ja-JP" altLang="en-US" sz="2000" dirty="0"/>
            <a:t>対象となる場合に、患者の権利を守ること</a:t>
          </a:r>
        </a:p>
      </dgm:t>
    </dgm:pt>
    <dgm:pt modelId="{7D825D06-598F-4910-8B9D-A471997CF4F1}" type="parTrans" cxnId="{55C141A0-7201-4C45-BFC5-3ED659A90F66}">
      <dgm:prSet/>
      <dgm:spPr>
        <a:ln>
          <a:solidFill>
            <a:schemeClr val="accent3"/>
          </a:solidFill>
        </a:ln>
      </dgm:spPr>
      <dgm:t>
        <a:bodyPr/>
        <a:lstStyle/>
        <a:p>
          <a:endParaRPr kumimoji="1" lang="ja-JP" altLang="en-US"/>
        </a:p>
      </dgm:t>
    </dgm:pt>
    <dgm:pt modelId="{EA45E6CE-2F72-4CA3-BDD8-6F9C028612A9}" type="sibTrans" cxnId="{55C141A0-7201-4C45-BFC5-3ED659A90F66}">
      <dgm:prSet/>
      <dgm:spPr/>
      <dgm:t>
        <a:bodyPr/>
        <a:lstStyle/>
        <a:p>
          <a:endParaRPr kumimoji="1" lang="ja-JP" altLang="en-US"/>
        </a:p>
      </dgm:t>
    </dgm:pt>
    <dgm:pt modelId="{F74FA607-ECB5-494E-BE5E-BC360FF51710}">
      <dgm:prSet phldrT="[テキスト]" custT="1"/>
      <dgm:spPr>
        <a:ln>
          <a:solidFill>
            <a:schemeClr val="accent3"/>
          </a:solidFill>
        </a:ln>
      </dgm:spPr>
      <dgm:t>
        <a:bodyPr/>
        <a:lstStyle/>
        <a:p>
          <a:pPr algn="l"/>
          <a:r>
            <a:rPr kumimoji="1" lang="ja-JP" altLang="en-US" sz="2000" dirty="0"/>
            <a:t>患者の権利及び人として</a:t>
          </a:r>
          <a:r>
            <a:rPr kumimoji="1" lang="ja-JP" altLang="en-US" sz="2000" b="1" dirty="0">
              <a:solidFill>
                <a:srgbClr val="FF0000"/>
              </a:solidFill>
            </a:rPr>
            <a:t>尊厳</a:t>
          </a:r>
          <a:r>
            <a:rPr kumimoji="1" lang="ja-JP" altLang="en-US" sz="2000" dirty="0"/>
            <a:t>を保護すること</a:t>
          </a:r>
        </a:p>
      </dgm:t>
    </dgm:pt>
    <dgm:pt modelId="{E4DD0AED-3FBE-44DE-A3D0-3938BEE790E0}" type="parTrans" cxnId="{3ED60CAF-C39E-4B0C-B939-B82F18C98243}">
      <dgm:prSet/>
      <dgm:spPr>
        <a:ln>
          <a:solidFill>
            <a:schemeClr val="accent3"/>
          </a:solidFill>
        </a:ln>
      </dgm:spPr>
      <dgm:t>
        <a:bodyPr/>
        <a:lstStyle/>
        <a:p>
          <a:endParaRPr kumimoji="1" lang="ja-JP" altLang="en-US"/>
        </a:p>
      </dgm:t>
    </dgm:pt>
    <dgm:pt modelId="{9BBF8C67-3757-432D-BE91-5C00C2FD5C07}" type="sibTrans" cxnId="{3ED60CAF-C39E-4B0C-B939-B82F18C98243}">
      <dgm:prSet/>
      <dgm:spPr/>
      <dgm:t>
        <a:bodyPr/>
        <a:lstStyle/>
        <a:p>
          <a:endParaRPr kumimoji="1" lang="ja-JP" altLang="en-US"/>
        </a:p>
      </dgm:t>
    </dgm:pt>
    <dgm:pt modelId="{9A197F33-8E54-4E36-9F85-F45FB73253F5}">
      <dgm:prSet phldrT="[テキスト]" custT="1"/>
      <dgm:spPr>
        <a:ln>
          <a:solidFill>
            <a:schemeClr val="accent3"/>
          </a:solidFill>
        </a:ln>
      </dgm:spPr>
      <dgm:t>
        <a:bodyPr/>
        <a:lstStyle/>
        <a:p>
          <a:pPr algn="l"/>
          <a:r>
            <a:rPr kumimoji="1" lang="ja-JP" altLang="en-US" sz="2000" dirty="0"/>
            <a:t>他の医師若しくは多職種と</a:t>
          </a:r>
          <a:r>
            <a:rPr kumimoji="1" lang="ja-JP" altLang="en-US" sz="2000" dirty="0">
              <a:solidFill>
                <a:srgbClr val="FF0000"/>
              </a:solidFill>
            </a:rPr>
            <a:t>意見が対立</a:t>
          </a:r>
          <a:r>
            <a:rPr kumimoji="1" lang="ja-JP" altLang="en-US" sz="2000" dirty="0"/>
            <a:t>すること</a:t>
          </a:r>
        </a:p>
      </dgm:t>
    </dgm:pt>
    <dgm:pt modelId="{46374B3E-745E-4AFC-81D9-3244423E1A00}" type="parTrans" cxnId="{7759F6DE-D702-4678-B8D3-8E8AF74EB71A}">
      <dgm:prSet/>
      <dgm:spPr>
        <a:ln>
          <a:solidFill>
            <a:schemeClr val="accent3"/>
          </a:solidFill>
        </a:ln>
      </dgm:spPr>
      <dgm:t>
        <a:bodyPr/>
        <a:lstStyle/>
        <a:p>
          <a:endParaRPr kumimoji="1" lang="ja-JP" altLang="en-US"/>
        </a:p>
      </dgm:t>
    </dgm:pt>
    <dgm:pt modelId="{E1D2FC28-C21B-431E-A467-11706D36E4CF}" type="sibTrans" cxnId="{7759F6DE-D702-4678-B8D3-8E8AF74EB71A}">
      <dgm:prSet/>
      <dgm:spPr/>
      <dgm:t>
        <a:bodyPr/>
        <a:lstStyle/>
        <a:p>
          <a:endParaRPr kumimoji="1" lang="ja-JP" altLang="en-US"/>
        </a:p>
      </dgm:t>
    </dgm:pt>
    <dgm:pt modelId="{ABCF4E06-F2A0-47C9-8CB0-91A09626B641}">
      <dgm:prSet phldrT="[テキスト]" custT="1"/>
      <dgm:spPr>
        <a:ln>
          <a:solidFill>
            <a:schemeClr val="accent3"/>
          </a:solidFill>
        </a:ln>
      </dgm:spPr>
      <dgm:t>
        <a:bodyPr/>
        <a:lstStyle/>
        <a:p>
          <a:pPr algn="l"/>
          <a:r>
            <a:rPr kumimoji="1" lang="ja-JP" altLang="en-US" sz="2000" dirty="0"/>
            <a:t>無責任、医療者として非倫理的、能力が低い、適切な行動がとれない</a:t>
          </a:r>
          <a:r>
            <a:rPr kumimoji="1" lang="ja-JP" altLang="en-US" sz="2000" dirty="0">
              <a:solidFill>
                <a:srgbClr val="FF0000"/>
              </a:solidFill>
            </a:rPr>
            <a:t>同僚</a:t>
          </a:r>
          <a:r>
            <a:rPr kumimoji="1" lang="ja-JP" altLang="en-US" sz="2000" dirty="0"/>
            <a:t>と働くこと</a:t>
          </a:r>
        </a:p>
      </dgm:t>
    </dgm:pt>
    <dgm:pt modelId="{D5E0BB15-17F9-4CAE-AB19-70E97F36AD09}" type="parTrans" cxnId="{A35EC381-A462-47B6-9945-8BB381493E12}">
      <dgm:prSet/>
      <dgm:spPr>
        <a:ln>
          <a:solidFill>
            <a:schemeClr val="accent3"/>
          </a:solidFill>
        </a:ln>
      </dgm:spPr>
      <dgm:t>
        <a:bodyPr/>
        <a:lstStyle/>
        <a:p>
          <a:endParaRPr kumimoji="1" lang="ja-JP" altLang="en-US"/>
        </a:p>
      </dgm:t>
    </dgm:pt>
    <dgm:pt modelId="{F4819D79-C648-4922-80D0-8F280461CA60}" type="sibTrans" cxnId="{A35EC381-A462-47B6-9945-8BB381493E12}">
      <dgm:prSet/>
      <dgm:spPr/>
      <dgm:t>
        <a:bodyPr/>
        <a:lstStyle/>
        <a:p>
          <a:endParaRPr kumimoji="1" lang="ja-JP" altLang="en-US"/>
        </a:p>
      </dgm:t>
    </dgm:pt>
    <dgm:pt modelId="{B2D99931-FC2E-43D8-8CB7-8C028E912B9B}" type="pres">
      <dgm:prSet presAssocID="{76342BF2-96BB-49BE-859C-F995A7699867}" presName="diagram" presStyleCnt="0">
        <dgm:presLayoutVars>
          <dgm:chPref val="1"/>
          <dgm:dir/>
          <dgm:animOne val="branch"/>
          <dgm:animLvl val="lvl"/>
          <dgm:resizeHandles/>
        </dgm:presLayoutVars>
      </dgm:prSet>
      <dgm:spPr/>
    </dgm:pt>
    <dgm:pt modelId="{04FDDF9C-C731-4B5D-B553-360E907FB384}" type="pres">
      <dgm:prSet presAssocID="{382B372F-8661-40DF-91E9-69336859B268}" presName="root" presStyleCnt="0"/>
      <dgm:spPr/>
    </dgm:pt>
    <dgm:pt modelId="{913ADD11-2EB9-4860-8474-107C2492E378}" type="pres">
      <dgm:prSet presAssocID="{382B372F-8661-40DF-91E9-69336859B268}" presName="rootComposite" presStyleCnt="0"/>
      <dgm:spPr/>
    </dgm:pt>
    <dgm:pt modelId="{4D399316-D838-4CE4-9373-7B6F33ED7ACF}" type="pres">
      <dgm:prSet presAssocID="{382B372F-8661-40DF-91E9-69336859B268}" presName="rootText" presStyleLbl="node1" presStyleIdx="0" presStyleCnt="2" custScaleX="120129"/>
      <dgm:spPr/>
    </dgm:pt>
    <dgm:pt modelId="{AB05F9B3-0B3B-40DC-9876-987B59B1E223}" type="pres">
      <dgm:prSet presAssocID="{382B372F-8661-40DF-91E9-69336859B268}" presName="rootConnector" presStyleLbl="node1" presStyleIdx="0" presStyleCnt="2"/>
      <dgm:spPr/>
    </dgm:pt>
    <dgm:pt modelId="{6BF78D0C-656C-44C0-89E4-A9B2C6FBAF58}" type="pres">
      <dgm:prSet presAssocID="{382B372F-8661-40DF-91E9-69336859B268}" presName="childShape" presStyleCnt="0"/>
      <dgm:spPr/>
    </dgm:pt>
    <dgm:pt modelId="{D326E46F-2585-4507-B1E4-B652D3EC63FB}" type="pres">
      <dgm:prSet presAssocID="{F71B10B6-131A-47AE-9582-AA88D294434B}" presName="Name13" presStyleLbl="parChTrans1D2" presStyleIdx="0" presStyleCnt="10"/>
      <dgm:spPr/>
    </dgm:pt>
    <dgm:pt modelId="{A163E326-7E04-4138-824E-3EA083884DB3}" type="pres">
      <dgm:prSet presAssocID="{C32766EE-6894-4AB2-85AA-0711A6626571}" presName="childText" presStyleLbl="bgAcc1" presStyleIdx="0" presStyleCnt="10" custScaleX="402374">
        <dgm:presLayoutVars>
          <dgm:bulletEnabled val="1"/>
        </dgm:presLayoutVars>
      </dgm:prSet>
      <dgm:spPr/>
    </dgm:pt>
    <dgm:pt modelId="{5BCD5321-B21E-446F-AD88-912ADCE19251}" type="pres">
      <dgm:prSet presAssocID="{47994546-A96D-46BE-98C3-5506970C5F56}" presName="Name13" presStyleLbl="parChTrans1D2" presStyleIdx="1" presStyleCnt="10"/>
      <dgm:spPr/>
    </dgm:pt>
    <dgm:pt modelId="{D4A32718-EE35-40D6-815A-D7483A2DEB8D}" type="pres">
      <dgm:prSet presAssocID="{E7128D01-E59A-4C62-B511-3F33F2460287}" presName="childText" presStyleLbl="bgAcc1" presStyleIdx="1" presStyleCnt="10" custScaleX="403044">
        <dgm:presLayoutVars>
          <dgm:bulletEnabled val="1"/>
        </dgm:presLayoutVars>
      </dgm:prSet>
      <dgm:spPr/>
    </dgm:pt>
    <dgm:pt modelId="{63ABB7C5-14CB-4340-A336-01E2B2D27382}" type="pres">
      <dgm:prSet presAssocID="{26F24DF5-12D7-43A2-92C9-2FEE1A38885C}" presName="Name13" presStyleLbl="parChTrans1D2" presStyleIdx="2" presStyleCnt="10"/>
      <dgm:spPr/>
    </dgm:pt>
    <dgm:pt modelId="{851BB08F-11AF-4367-B4CB-19BA18A33A3C}" type="pres">
      <dgm:prSet presAssocID="{7282BC0B-A2E0-4910-86B5-061002C74EED}" presName="childText" presStyleLbl="bgAcc1" presStyleIdx="2" presStyleCnt="10" custScaleX="403773">
        <dgm:presLayoutVars>
          <dgm:bulletEnabled val="1"/>
        </dgm:presLayoutVars>
      </dgm:prSet>
      <dgm:spPr/>
    </dgm:pt>
    <dgm:pt modelId="{14EA9074-EEB7-40A5-BA7F-603B0EDA79BF}" type="pres">
      <dgm:prSet presAssocID="{45A3DCB7-22C1-408D-97B4-1D124EC8D3C6}" presName="Name13" presStyleLbl="parChTrans1D2" presStyleIdx="3" presStyleCnt="10"/>
      <dgm:spPr/>
    </dgm:pt>
    <dgm:pt modelId="{85DE4DD1-E1A3-45D3-98EC-BA3AFE479A23}" type="pres">
      <dgm:prSet presAssocID="{230C2E0A-BD75-405A-B8C6-3AEBC10ADFE2}" presName="childText" presStyleLbl="bgAcc1" presStyleIdx="3" presStyleCnt="10" custScaleX="397621" custScaleY="121830">
        <dgm:presLayoutVars>
          <dgm:bulletEnabled val="1"/>
        </dgm:presLayoutVars>
      </dgm:prSet>
      <dgm:spPr/>
    </dgm:pt>
    <dgm:pt modelId="{02808AD6-2AB8-467C-9084-1E81EE3C436B}" type="pres">
      <dgm:prSet presAssocID="{E8369EED-92F6-4718-836D-8A4035758703}" presName="Name13" presStyleLbl="parChTrans1D2" presStyleIdx="4" presStyleCnt="10"/>
      <dgm:spPr/>
    </dgm:pt>
    <dgm:pt modelId="{44A69302-C4F0-4B73-A02F-1D731F4DC2EE}" type="pres">
      <dgm:prSet presAssocID="{A7E445B3-3F69-46D3-B678-4E89DE7688E3}" presName="childText" presStyleLbl="bgAcc1" presStyleIdx="4" presStyleCnt="10" custScaleX="402269" custScaleY="125653">
        <dgm:presLayoutVars>
          <dgm:bulletEnabled val="1"/>
        </dgm:presLayoutVars>
      </dgm:prSet>
      <dgm:spPr/>
    </dgm:pt>
    <dgm:pt modelId="{A80633B9-64E2-43F7-BDDC-BDE72A20B599}" type="pres">
      <dgm:prSet presAssocID="{F5A325AC-B85D-45BF-B8F9-EB06E67E93F7}" presName="root" presStyleCnt="0"/>
      <dgm:spPr/>
    </dgm:pt>
    <dgm:pt modelId="{81968F02-A69F-47E5-A3C9-5AD26D050BC9}" type="pres">
      <dgm:prSet presAssocID="{F5A325AC-B85D-45BF-B8F9-EB06E67E93F7}" presName="rootComposite" presStyleCnt="0"/>
      <dgm:spPr/>
    </dgm:pt>
    <dgm:pt modelId="{2CDCF21D-0600-4209-8C1B-693750FDCECF}" type="pres">
      <dgm:prSet presAssocID="{F5A325AC-B85D-45BF-B8F9-EB06E67E93F7}" presName="rootText" presStyleLbl="node1" presStyleIdx="1" presStyleCnt="2" custScaleX="126733"/>
      <dgm:spPr/>
    </dgm:pt>
    <dgm:pt modelId="{4042B0C6-F039-4009-B49C-AB250C3BDAB5}" type="pres">
      <dgm:prSet presAssocID="{F5A325AC-B85D-45BF-B8F9-EB06E67E93F7}" presName="rootConnector" presStyleLbl="node1" presStyleIdx="1" presStyleCnt="2"/>
      <dgm:spPr/>
    </dgm:pt>
    <dgm:pt modelId="{DA3D8875-0550-4776-8953-77ABD2502C26}" type="pres">
      <dgm:prSet presAssocID="{F5A325AC-B85D-45BF-B8F9-EB06E67E93F7}" presName="childShape" presStyleCnt="0"/>
      <dgm:spPr/>
    </dgm:pt>
    <dgm:pt modelId="{3BA8877D-242B-4CAD-9CB8-3A39A5468386}" type="pres">
      <dgm:prSet presAssocID="{7D825D06-598F-4910-8B9D-A471997CF4F1}" presName="Name13" presStyleLbl="parChTrans1D2" presStyleIdx="5" presStyleCnt="10"/>
      <dgm:spPr/>
    </dgm:pt>
    <dgm:pt modelId="{1FF1E0D2-7A07-40BF-B6C0-433A2FF604F8}" type="pres">
      <dgm:prSet presAssocID="{E83706E0-270F-45A8-9CEA-423C35036F45}" presName="childText" presStyleLbl="bgAcc1" presStyleIdx="5" presStyleCnt="10" custScaleX="402269">
        <dgm:presLayoutVars>
          <dgm:bulletEnabled val="1"/>
        </dgm:presLayoutVars>
      </dgm:prSet>
      <dgm:spPr/>
    </dgm:pt>
    <dgm:pt modelId="{61E74316-440D-41D2-A563-5F32FD02A5FC}" type="pres">
      <dgm:prSet presAssocID="{E4DD0AED-3FBE-44DE-A3D0-3938BEE790E0}" presName="Name13" presStyleLbl="parChTrans1D2" presStyleIdx="6" presStyleCnt="10"/>
      <dgm:spPr/>
    </dgm:pt>
    <dgm:pt modelId="{3FBB1638-FCC6-4826-90B5-D7054504A7D1}" type="pres">
      <dgm:prSet presAssocID="{F74FA607-ECB5-494E-BE5E-BC360FF51710}" presName="childText" presStyleLbl="bgAcc1" presStyleIdx="6" presStyleCnt="10" custScaleX="397621">
        <dgm:presLayoutVars>
          <dgm:bulletEnabled val="1"/>
        </dgm:presLayoutVars>
      </dgm:prSet>
      <dgm:spPr/>
    </dgm:pt>
    <dgm:pt modelId="{36A7C978-F52A-49D0-9461-7F3F55CCEAF0}" type="pres">
      <dgm:prSet presAssocID="{46374B3E-745E-4AFC-81D9-3244423E1A00}" presName="Name13" presStyleLbl="parChTrans1D2" presStyleIdx="7" presStyleCnt="10"/>
      <dgm:spPr/>
    </dgm:pt>
    <dgm:pt modelId="{2585E28C-C3D3-4232-A018-119D76DACF22}" type="pres">
      <dgm:prSet presAssocID="{9A197F33-8E54-4E36-9F85-F45FB73253F5}" presName="childText" presStyleLbl="bgAcc1" presStyleIdx="7" presStyleCnt="10" custScaleX="390453">
        <dgm:presLayoutVars>
          <dgm:bulletEnabled val="1"/>
        </dgm:presLayoutVars>
      </dgm:prSet>
      <dgm:spPr/>
    </dgm:pt>
    <dgm:pt modelId="{46199035-53DE-4560-9429-A5DC7DABA9EF}" type="pres">
      <dgm:prSet presAssocID="{D5E0BB15-17F9-4CAE-AB19-70E97F36AD09}" presName="Name13" presStyleLbl="parChTrans1D2" presStyleIdx="8" presStyleCnt="10"/>
      <dgm:spPr/>
    </dgm:pt>
    <dgm:pt modelId="{30C94858-A8F5-46AA-8B0A-C2049C0E7CA4}" type="pres">
      <dgm:prSet presAssocID="{ABCF4E06-F2A0-47C9-8CB0-91A09626B641}" presName="childText" presStyleLbl="bgAcc1" presStyleIdx="8" presStyleCnt="10" custScaleX="403901" custScaleY="146872">
        <dgm:presLayoutVars>
          <dgm:bulletEnabled val="1"/>
        </dgm:presLayoutVars>
      </dgm:prSet>
      <dgm:spPr/>
    </dgm:pt>
    <dgm:pt modelId="{3A001E11-853C-41D5-B803-F711471EECE3}" type="pres">
      <dgm:prSet presAssocID="{610D9B80-C261-481A-966C-9461810BA072}" presName="Name13" presStyleLbl="parChTrans1D2" presStyleIdx="9" presStyleCnt="10"/>
      <dgm:spPr/>
    </dgm:pt>
    <dgm:pt modelId="{2E7CE4D0-317A-484D-A433-A77217860861}" type="pres">
      <dgm:prSet presAssocID="{9B89E5D6-4A48-4741-8C94-5AB43AFF276E}" presName="childText" presStyleLbl="bgAcc1" presStyleIdx="9" presStyleCnt="10" custScaleX="397029">
        <dgm:presLayoutVars>
          <dgm:bulletEnabled val="1"/>
        </dgm:presLayoutVars>
      </dgm:prSet>
      <dgm:spPr/>
    </dgm:pt>
  </dgm:ptLst>
  <dgm:cxnLst>
    <dgm:cxn modelId="{2BF5B303-97EF-4880-96ED-501DFA7FCB70}" type="presOf" srcId="{230C2E0A-BD75-405A-B8C6-3AEBC10ADFE2}" destId="{85DE4DD1-E1A3-45D3-98EC-BA3AFE479A23}" srcOrd="0" destOrd="0" presId="urn:microsoft.com/office/officeart/2005/8/layout/hierarchy3"/>
    <dgm:cxn modelId="{185F1C0A-F5EE-43E7-B664-9069C5DC8496}" type="presOf" srcId="{9B89E5D6-4A48-4741-8C94-5AB43AFF276E}" destId="{2E7CE4D0-317A-484D-A433-A77217860861}" srcOrd="0" destOrd="0" presId="urn:microsoft.com/office/officeart/2005/8/layout/hierarchy3"/>
    <dgm:cxn modelId="{59176F13-721F-41FB-83F4-85EBE2CFCC6D}" type="presOf" srcId="{E7128D01-E59A-4C62-B511-3F33F2460287}" destId="{D4A32718-EE35-40D6-815A-D7483A2DEB8D}" srcOrd="0" destOrd="0" presId="urn:microsoft.com/office/officeart/2005/8/layout/hierarchy3"/>
    <dgm:cxn modelId="{76085318-3FB5-414C-9935-CECDB0027CD3}" type="presOf" srcId="{26F24DF5-12D7-43A2-92C9-2FEE1A38885C}" destId="{63ABB7C5-14CB-4340-A336-01E2B2D27382}" srcOrd="0" destOrd="0" presId="urn:microsoft.com/office/officeart/2005/8/layout/hierarchy3"/>
    <dgm:cxn modelId="{1108F01D-98D7-4C91-8E37-ECB6A5FAF2B7}" type="presOf" srcId="{F71B10B6-131A-47AE-9582-AA88D294434B}" destId="{D326E46F-2585-4507-B1E4-B652D3EC63FB}" srcOrd="0" destOrd="0" presId="urn:microsoft.com/office/officeart/2005/8/layout/hierarchy3"/>
    <dgm:cxn modelId="{5E13BD29-682A-4B3F-BB19-3E2EE1CF7AA2}" type="presOf" srcId="{46374B3E-745E-4AFC-81D9-3244423E1A00}" destId="{36A7C978-F52A-49D0-9461-7F3F55CCEAF0}" srcOrd="0" destOrd="0" presId="urn:microsoft.com/office/officeart/2005/8/layout/hierarchy3"/>
    <dgm:cxn modelId="{2ADC002C-C558-4C3D-B971-A0CED64CF675}" type="presOf" srcId="{C32766EE-6894-4AB2-85AA-0711A6626571}" destId="{A163E326-7E04-4138-824E-3EA083884DB3}" srcOrd="0" destOrd="0" presId="urn:microsoft.com/office/officeart/2005/8/layout/hierarchy3"/>
    <dgm:cxn modelId="{C99D982E-6CB1-4CD9-90B4-75188EDAD404}" srcId="{382B372F-8661-40DF-91E9-69336859B268}" destId="{A7E445B3-3F69-46D3-B678-4E89DE7688E3}" srcOrd="4" destOrd="0" parTransId="{E8369EED-92F6-4718-836D-8A4035758703}" sibTransId="{A2FF1FE9-FE29-4A2F-B32B-2DBCF41F39A1}"/>
    <dgm:cxn modelId="{341BE039-1BAC-4663-9D70-01A92FDE0D14}" type="presOf" srcId="{7D825D06-598F-4910-8B9D-A471997CF4F1}" destId="{3BA8877D-242B-4CAD-9CB8-3A39A5468386}" srcOrd="0" destOrd="0" presId="urn:microsoft.com/office/officeart/2005/8/layout/hierarchy3"/>
    <dgm:cxn modelId="{E95B6A5D-32A8-402A-BB3F-0AA322C37159}" type="presOf" srcId="{D5E0BB15-17F9-4CAE-AB19-70E97F36AD09}" destId="{46199035-53DE-4560-9429-A5DC7DABA9EF}" srcOrd="0" destOrd="0" presId="urn:microsoft.com/office/officeart/2005/8/layout/hierarchy3"/>
    <dgm:cxn modelId="{8DA6105F-2EE6-43F9-AB87-B8D9C08CED9D}" srcId="{382B372F-8661-40DF-91E9-69336859B268}" destId="{E7128D01-E59A-4C62-B511-3F33F2460287}" srcOrd="1" destOrd="0" parTransId="{47994546-A96D-46BE-98C3-5506970C5F56}" sibTransId="{392FC6F9-E6F9-4120-AAEE-BD269C2D53FC}"/>
    <dgm:cxn modelId="{FA801D6F-15B4-45B5-95E8-AB38F6CC8DC4}" type="presOf" srcId="{76342BF2-96BB-49BE-859C-F995A7699867}" destId="{B2D99931-FC2E-43D8-8CB7-8C028E912B9B}" srcOrd="0" destOrd="0" presId="urn:microsoft.com/office/officeart/2005/8/layout/hierarchy3"/>
    <dgm:cxn modelId="{66368F51-62C1-4264-AFB4-A457F90AA47E}" srcId="{76342BF2-96BB-49BE-859C-F995A7699867}" destId="{382B372F-8661-40DF-91E9-69336859B268}" srcOrd="0" destOrd="0" parTransId="{DC7166C6-457B-4828-BAD7-E0EB44596EF2}" sibTransId="{184D8D01-A762-4CF7-AF6F-0AA8ECD39222}"/>
    <dgm:cxn modelId="{CD6B8A55-199E-48BE-868C-35284A169DF1}" srcId="{382B372F-8661-40DF-91E9-69336859B268}" destId="{C32766EE-6894-4AB2-85AA-0711A6626571}" srcOrd="0" destOrd="0" parTransId="{F71B10B6-131A-47AE-9582-AA88D294434B}" sibTransId="{80CA9204-D267-42D9-AB13-895EBF6EDF08}"/>
    <dgm:cxn modelId="{A35EC381-A462-47B6-9945-8BB381493E12}" srcId="{F5A325AC-B85D-45BF-B8F9-EB06E67E93F7}" destId="{ABCF4E06-F2A0-47C9-8CB0-91A09626B641}" srcOrd="3" destOrd="0" parTransId="{D5E0BB15-17F9-4CAE-AB19-70E97F36AD09}" sibTransId="{F4819D79-C648-4922-80D0-8F280461CA60}"/>
    <dgm:cxn modelId="{4E388682-5C70-4DA1-9660-6299434B1678}" type="presOf" srcId="{ABCF4E06-F2A0-47C9-8CB0-91A09626B641}" destId="{30C94858-A8F5-46AA-8B0A-C2049C0E7CA4}" srcOrd="0" destOrd="0" presId="urn:microsoft.com/office/officeart/2005/8/layout/hierarchy3"/>
    <dgm:cxn modelId="{38C06187-7750-4B5F-A7F3-274C5A2CDC81}" type="presOf" srcId="{E83706E0-270F-45A8-9CEA-423C35036F45}" destId="{1FF1E0D2-7A07-40BF-B6C0-433A2FF604F8}" srcOrd="0" destOrd="0" presId="urn:microsoft.com/office/officeart/2005/8/layout/hierarchy3"/>
    <dgm:cxn modelId="{56E1F18D-6FE6-4722-B4E5-1510D433105E}" type="presOf" srcId="{610D9B80-C261-481A-966C-9461810BA072}" destId="{3A001E11-853C-41D5-B803-F711471EECE3}" srcOrd="0" destOrd="0" presId="urn:microsoft.com/office/officeart/2005/8/layout/hierarchy3"/>
    <dgm:cxn modelId="{616E6795-942D-4227-BBF9-ED6FB4E0753F}" type="presOf" srcId="{F5A325AC-B85D-45BF-B8F9-EB06E67E93F7}" destId="{2CDCF21D-0600-4209-8C1B-693750FDCECF}" srcOrd="0" destOrd="0" presId="urn:microsoft.com/office/officeart/2005/8/layout/hierarchy3"/>
    <dgm:cxn modelId="{B3A39298-8C0C-43E7-88B1-85612D35FC77}" type="presOf" srcId="{F74FA607-ECB5-494E-BE5E-BC360FF51710}" destId="{3FBB1638-FCC6-4826-90B5-D7054504A7D1}" srcOrd="0" destOrd="0" presId="urn:microsoft.com/office/officeart/2005/8/layout/hierarchy3"/>
    <dgm:cxn modelId="{81B6F99B-707B-4886-A8D6-CB64E25928F2}" type="presOf" srcId="{F5A325AC-B85D-45BF-B8F9-EB06E67E93F7}" destId="{4042B0C6-F039-4009-B49C-AB250C3BDAB5}" srcOrd="1" destOrd="0" presId="urn:microsoft.com/office/officeart/2005/8/layout/hierarchy3"/>
    <dgm:cxn modelId="{F0267A9D-8EA5-4161-B376-47C7C3A02BA3}" type="presOf" srcId="{47994546-A96D-46BE-98C3-5506970C5F56}" destId="{5BCD5321-B21E-446F-AD88-912ADCE19251}" srcOrd="0" destOrd="0" presId="urn:microsoft.com/office/officeart/2005/8/layout/hierarchy3"/>
    <dgm:cxn modelId="{BC35829D-4FFF-4D19-A34D-B927B82BB21B}" type="presOf" srcId="{382B372F-8661-40DF-91E9-69336859B268}" destId="{4D399316-D838-4CE4-9373-7B6F33ED7ACF}" srcOrd="0" destOrd="0" presId="urn:microsoft.com/office/officeart/2005/8/layout/hierarchy3"/>
    <dgm:cxn modelId="{D7185B9F-90C5-4DB2-92AB-75E9A354529B}" type="presOf" srcId="{45A3DCB7-22C1-408D-97B4-1D124EC8D3C6}" destId="{14EA9074-EEB7-40A5-BA7F-603B0EDA79BF}" srcOrd="0" destOrd="0" presId="urn:microsoft.com/office/officeart/2005/8/layout/hierarchy3"/>
    <dgm:cxn modelId="{55C141A0-7201-4C45-BFC5-3ED659A90F66}" srcId="{F5A325AC-B85D-45BF-B8F9-EB06E67E93F7}" destId="{E83706E0-270F-45A8-9CEA-423C35036F45}" srcOrd="0" destOrd="0" parTransId="{7D825D06-598F-4910-8B9D-A471997CF4F1}" sibTransId="{EA45E6CE-2F72-4CA3-BDD8-6F9C028612A9}"/>
    <dgm:cxn modelId="{3ED60CAF-C39E-4B0C-B939-B82F18C98243}" srcId="{F5A325AC-B85D-45BF-B8F9-EB06E67E93F7}" destId="{F74FA607-ECB5-494E-BE5E-BC360FF51710}" srcOrd="1" destOrd="0" parTransId="{E4DD0AED-3FBE-44DE-A3D0-3938BEE790E0}" sibTransId="{9BBF8C67-3757-432D-BE91-5C00C2FD5C07}"/>
    <dgm:cxn modelId="{D9A723B0-5C88-45FD-9106-53EE90C4161E}" srcId="{F5A325AC-B85D-45BF-B8F9-EB06E67E93F7}" destId="{9B89E5D6-4A48-4741-8C94-5AB43AFF276E}" srcOrd="4" destOrd="0" parTransId="{610D9B80-C261-481A-966C-9461810BA072}" sibTransId="{628E9F89-4B85-40C3-9B8A-61D74611B404}"/>
    <dgm:cxn modelId="{D8FF53B3-1F1A-4FB4-9663-5F31EE64A584}" type="presOf" srcId="{382B372F-8661-40DF-91E9-69336859B268}" destId="{AB05F9B3-0B3B-40DC-9876-987B59B1E223}" srcOrd="1" destOrd="0" presId="urn:microsoft.com/office/officeart/2005/8/layout/hierarchy3"/>
    <dgm:cxn modelId="{037E7EB6-016E-4B0B-8A31-F8D5ED120160}" type="presOf" srcId="{A7E445B3-3F69-46D3-B678-4E89DE7688E3}" destId="{44A69302-C4F0-4B73-A02F-1D731F4DC2EE}" srcOrd="0" destOrd="0" presId="urn:microsoft.com/office/officeart/2005/8/layout/hierarchy3"/>
    <dgm:cxn modelId="{24B821B9-2D95-4AEB-92AA-283CD4F8F703}" srcId="{382B372F-8661-40DF-91E9-69336859B268}" destId="{230C2E0A-BD75-405A-B8C6-3AEBC10ADFE2}" srcOrd="3" destOrd="0" parTransId="{45A3DCB7-22C1-408D-97B4-1D124EC8D3C6}" sibTransId="{A75947A7-9DFB-42BD-AD28-61F7518D9D6D}"/>
    <dgm:cxn modelId="{F1C885BE-57D4-42FD-8B62-2A133C91E992}" type="presOf" srcId="{E4DD0AED-3FBE-44DE-A3D0-3938BEE790E0}" destId="{61E74316-440D-41D2-A563-5F32FD02A5FC}" srcOrd="0" destOrd="0" presId="urn:microsoft.com/office/officeart/2005/8/layout/hierarchy3"/>
    <dgm:cxn modelId="{3DFAEDCB-0318-464D-87EB-29CBAEBEF0D4}" srcId="{76342BF2-96BB-49BE-859C-F995A7699867}" destId="{F5A325AC-B85D-45BF-B8F9-EB06E67E93F7}" srcOrd="1" destOrd="0" parTransId="{815539C0-1BF9-4C46-8211-A6DF8520686E}" sibTransId="{5921EB9B-C514-4AAC-8DEF-02B2D41BAF7D}"/>
    <dgm:cxn modelId="{3963CCCD-72C2-4315-AB49-BD3B87983D34}" type="presOf" srcId="{9A197F33-8E54-4E36-9F85-F45FB73253F5}" destId="{2585E28C-C3D3-4232-A018-119D76DACF22}" srcOrd="0" destOrd="0" presId="urn:microsoft.com/office/officeart/2005/8/layout/hierarchy3"/>
    <dgm:cxn modelId="{7759F6DE-D702-4678-B8D3-8E8AF74EB71A}" srcId="{F5A325AC-B85D-45BF-B8F9-EB06E67E93F7}" destId="{9A197F33-8E54-4E36-9F85-F45FB73253F5}" srcOrd="2" destOrd="0" parTransId="{46374B3E-745E-4AFC-81D9-3244423E1A00}" sibTransId="{E1D2FC28-C21B-431E-A467-11706D36E4CF}"/>
    <dgm:cxn modelId="{F0C659EF-B1E2-4369-B5A3-11AA094B026F}" type="presOf" srcId="{7282BC0B-A2E0-4910-86B5-061002C74EED}" destId="{851BB08F-11AF-4367-B4CB-19BA18A33A3C}" srcOrd="0" destOrd="0" presId="urn:microsoft.com/office/officeart/2005/8/layout/hierarchy3"/>
    <dgm:cxn modelId="{FBBC20F0-9E7A-44FC-881B-E7E430D6CCD7}" type="presOf" srcId="{E8369EED-92F6-4718-836D-8A4035758703}" destId="{02808AD6-2AB8-467C-9084-1E81EE3C436B}" srcOrd="0" destOrd="0" presId="urn:microsoft.com/office/officeart/2005/8/layout/hierarchy3"/>
    <dgm:cxn modelId="{BA0EB3F4-4AF9-4625-B34D-30B13859728B}" srcId="{382B372F-8661-40DF-91E9-69336859B268}" destId="{7282BC0B-A2E0-4910-86B5-061002C74EED}" srcOrd="2" destOrd="0" parTransId="{26F24DF5-12D7-43A2-92C9-2FEE1A38885C}" sibTransId="{90D6E177-E66D-4864-8186-0D53E5D265D8}"/>
    <dgm:cxn modelId="{C8B78971-3FBB-4EBB-B55A-5DECC9413F54}" type="presParOf" srcId="{B2D99931-FC2E-43D8-8CB7-8C028E912B9B}" destId="{04FDDF9C-C731-4B5D-B553-360E907FB384}" srcOrd="0" destOrd="0" presId="urn:microsoft.com/office/officeart/2005/8/layout/hierarchy3"/>
    <dgm:cxn modelId="{297408A0-7689-487C-8B4A-9809ADA453A0}" type="presParOf" srcId="{04FDDF9C-C731-4B5D-B553-360E907FB384}" destId="{913ADD11-2EB9-4860-8474-107C2492E378}" srcOrd="0" destOrd="0" presId="urn:microsoft.com/office/officeart/2005/8/layout/hierarchy3"/>
    <dgm:cxn modelId="{F6A0B64E-C6CA-456F-9B6A-1007E3444173}" type="presParOf" srcId="{913ADD11-2EB9-4860-8474-107C2492E378}" destId="{4D399316-D838-4CE4-9373-7B6F33ED7ACF}" srcOrd="0" destOrd="0" presId="urn:microsoft.com/office/officeart/2005/8/layout/hierarchy3"/>
    <dgm:cxn modelId="{A1813CBC-34BE-4B28-A7C1-F893E7810D25}" type="presParOf" srcId="{913ADD11-2EB9-4860-8474-107C2492E378}" destId="{AB05F9B3-0B3B-40DC-9876-987B59B1E223}" srcOrd="1" destOrd="0" presId="urn:microsoft.com/office/officeart/2005/8/layout/hierarchy3"/>
    <dgm:cxn modelId="{CC177A3A-EA0D-48DB-A1E8-D846DFC40A30}" type="presParOf" srcId="{04FDDF9C-C731-4B5D-B553-360E907FB384}" destId="{6BF78D0C-656C-44C0-89E4-A9B2C6FBAF58}" srcOrd="1" destOrd="0" presId="urn:microsoft.com/office/officeart/2005/8/layout/hierarchy3"/>
    <dgm:cxn modelId="{7C8F63C4-408D-4908-9610-7D803D3FA2B3}" type="presParOf" srcId="{6BF78D0C-656C-44C0-89E4-A9B2C6FBAF58}" destId="{D326E46F-2585-4507-B1E4-B652D3EC63FB}" srcOrd="0" destOrd="0" presId="urn:microsoft.com/office/officeart/2005/8/layout/hierarchy3"/>
    <dgm:cxn modelId="{37D9E3FB-9E0A-4DD9-9C7F-3AF8D7CFA064}" type="presParOf" srcId="{6BF78D0C-656C-44C0-89E4-A9B2C6FBAF58}" destId="{A163E326-7E04-4138-824E-3EA083884DB3}" srcOrd="1" destOrd="0" presId="urn:microsoft.com/office/officeart/2005/8/layout/hierarchy3"/>
    <dgm:cxn modelId="{A2BF1844-A6E9-46D3-BA36-8A06279A601D}" type="presParOf" srcId="{6BF78D0C-656C-44C0-89E4-A9B2C6FBAF58}" destId="{5BCD5321-B21E-446F-AD88-912ADCE19251}" srcOrd="2" destOrd="0" presId="urn:microsoft.com/office/officeart/2005/8/layout/hierarchy3"/>
    <dgm:cxn modelId="{44B36185-54FD-44FC-8082-0ABFC1E04F74}" type="presParOf" srcId="{6BF78D0C-656C-44C0-89E4-A9B2C6FBAF58}" destId="{D4A32718-EE35-40D6-815A-D7483A2DEB8D}" srcOrd="3" destOrd="0" presId="urn:microsoft.com/office/officeart/2005/8/layout/hierarchy3"/>
    <dgm:cxn modelId="{B09FE623-FA9D-4AFE-AB12-E1B436234000}" type="presParOf" srcId="{6BF78D0C-656C-44C0-89E4-A9B2C6FBAF58}" destId="{63ABB7C5-14CB-4340-A336-01E2B2D27382}" srcOrd="4" destOrd="0" presId="urn:microsoft.com/office/officeart/2005/8/layout/hierarchy3"/>
    <dgm:cxn modelId="{3D1FB213-9F5A-44FF-BCF4-6AE1E213B82E}" type="presParOf" srcId="{6BF78D0C-656C-44C0-89E4-A9B2C6FBAF58}" destId="{851BB08F-11AF-4367-B4CB-19BA18A33A3C}" srcOrd="5" destOrd="0" presId="urn:microsoft.com/office/officeart/2005/8/layout/hierarchy3"/>
    <dgm:cxn modelId="{13E4D99A-B912-49C7-A8D7-BA90A00367A0}" type="presParOf" srcId="{6BF78D0C-656C-44C0-89E4-A9B2C6FBAF58}" destId="{14EA9074-EEB7-40A5-BA7F-603B0EDA79BF}" srcOrd="6" destOrd="0" presId="urn:microsoft.com/office/officeart/2005/8/layout/hierarchy3"/>
    <dgm:cxn modelId="{A489DA78-0263-462F-B3E5-D9CCCB6CA893}" type="presParOf" srcId="{6BF78D0C-656C-44C0-89E4-A9B2C6FBAF58}" destId="{85DE4DD1-E1A3-45D3-98EC-BA3AFE479A23}" srcOrd="7" destOrd="0" presId="urn:microsoft.com/office/officeart/2005/8/layout/hierarchy3"/>
    <dgm:cxn modelId="{18AA8FAF-AB06-47A0-ACC0-5397EADCF3D2}" type="presParOf" srcId="{6BF78D0C-656C-44C0-89E4-A9B2C6FBAF58}" destId="{02808AD6-2AB8-467C-9084-1E81EE3C436B}" srcOrd="8" destOrd="0" presId="urn:microsoft.com/office/officeart/2005/8/layout/hierarchy3"/>
    <dgm:cxn modelId="{96CA2C1C-3A58-48AE-A332-964D97852A43}" type="presParOf" srcId="{6BF78D0C-656C-44C0-89E4-A9B2C6FBAF58}" destId="{44A69302-C4F0-4B73-A02F-1D731F4DC2EE}" srcOrd="9" destOrd="0" presId="urn:microsoft.com/office/officeart/2005/8/layout/hierarchy3"/>
    <dgm:cxn modelId="{3B285B85-E922-4F7E-A0F2-95B4052B205F}" type="presParOf" srcId="{B2D99931-FC2E-43D8-8CB7-8C028E912B9B}" destId="{A80633B9-64E2-43F7-BDDC-BDE72A20B599}" srcOrd="1" destOrd="0" presId="urn:microsoft.com/office/officeart/2005/8/layout/hierarchy3"/>
    <dgm:cxn modelId="{4926CAB2-D712-4846-B623-1C42C1A1C395}" type="presParOf" srcId="{A80633B9-64E2-43F7-BDDC-BDE72A20B599}" destId="{81968F02-A69F-47E5-A3C9-5AD26D050BC9}" srcOrd="0" destOrd="0" presId="urn:microsoft.com/office/officeart/2005/8/layout/hierarchy3"/>
    <dgm:cxn modelId="{D3BCAF22-F846-4E04-8960-7AF98DE6B420}" type="presParOf" srcId="{81968F02-A69F-47E5-A3C9-5AD26D050BC9}" destId="{2CDCF21D-0600-4209-8C1B-693750FDCECF}" srcOrd="0" destOrd="0" presId="urn:microsoft.com/office/officeart/2005/8/layout/hierarchy3"/>
    <dgm:cxn modelId="{327CA29A-A5B5-4912-8807-FF71BF2DA50F}" type="presParOf" srcId="{81968F02-A69F-47E5-A3C9-5AD26D050BC9}" destId="{4042B0C6-F039-4009-B49C-AB250C3BDAB5}" srcOrd="1" destOrd="0" presId="urn:microsoft.com/office/officeart/2005/8/layout/hierarchy3"/>
    <dgm:cxn modelId="{745F1FB1-BCC3-4966-8179-A142B6363E9C}" type="presParOf" srcId="{A80633B9-64E2-43F7-BDDC-BDE72A20B599}" destId="{DA3D8875-0550-4776-8953-77ABD2502C26}" srcOrd="1" destOrd="0" presId="urn:microsoft.com/office/officeart/2005/8/layout/hierarchy3"/>
    <dgm:cxn modelId="{E961D57D-52C2-441F-B9F5-4E1C6223A6D6}" type="presParOf" srcId="{DA3D8875-0550-4776-8953-77ABD2502C26}" destId="{3BA8877D-242B-4CAD-9CB8-3A39A5468386}" srcOrd="0" destOrd="0" presId="urn:microsoft.com/office/officeart/2005/8/layout/hierarchy3"/>
    <dgm:cxn modelId="{E716527E-DEBC-438F-B0CF-BFDC838AF7F5}" type="presParOf" srcId="{DA3D8875-0550-4776-8953-77ABD2502C26}" destId="{1FF1E0D2-7A07-40BF-B6C0-433A2FF604F8}" srcOrd="1" destOrd="0" presId="urn:microsoft.com/office/officeart/2005/8/layout/hierarchy3"/>
    <dgm:cxn modelId="{F0A3DB54-09FB-4592-8E1A-24C91362CFB2}" type="presParOf" srcId="{DA3D8875-0550-4776-8953-77ABD2502C26}" destId="{61E74316-440D-41D2-A563-5F32FD02A5FC}" srcOrd="2" destOrd="0" presId="urn:microsoft.com/office/officeart/2005/8/layout/hierarchy3"/>
    <dgm:cxn modelId="{183CB3F7-C2D3-4A1F-9746-AF5BCA0431B8}" type="presParOf" srcId="{DA3D8875-0550-4776-8953-77ABD2502C26}" destId="{3FBB1638-FCC6-4826-90B5-D7054504A7D1}" srcOrd="3" destOrd="0" presId="urn:microsoft.com/office/officeart/2005/8/layout/hierarchy3"/>
    <dgm:cxn modelId="{F7EFA3DE-F79C-4986-88EC-3DC224C1F253}" type="presParOf" srcId="{DA3D8875-0550-4776-8953-77ABD2502C26}" destId="{36A7C978-F52A-49D0-9461-7F3F55CCEAF0}" srcOrd="4" destOrd="0" presId="urn:microsoft.com/office/officeart/2005/8/layout/hierarchy3"/>
    <dgm:cxn modelId="{7D12B60C-7CED-4139-95F5-7549B7FFA33F}" type="presParOf" srcId="{DA3D8875-0550-4776-8953-77ABD2502C26}" destId="{2585E28C-C3D3-4232-A018-119D76DACF22}" srcOrd="5" destOrd="0" presId="urn:microsoft.com/office/officeart/2005/8/layout/hierarchy3"/>
    <dgm:cxn modelId="{20E7A4CA-1115-4740-BF45-4A24E407315E}" type="presParOf" srcId="{DA3D8875-0550-4776-8953-77ABD2502C26}" destId="{46199035-53DE-4560-9429-A5DC7DABA9EF}" srcOrd="6" destOrd="0" presId="urn:microsoft.com/office/officeart/2005/8/layout/hierarchy3"/>
    <dgm:cxn modelId="{90E453BC-6844-4A68-8F14-23437647AACD}" type="presParOf" srcId="{DA3D8875-0550-4776-8953-77ABD2502C26}" destId="{30C94858-A8F5-46AA-8B0A-C2049C0E7CA4}" srcOrd="7" destOrd="0" presId="urn:microsoft.com/office/officeart/2005/8/layout/hierarchy3"/>
    <dgm:cxn modelId="{D9784510-3044-48B5-9326-3499B086D4C4}" type="presParOf" srcId="{DA3D8875-0550-4776-8953-77ABD2502C26}" destId="{3A001E11-853C-41D5-B803-F711471EECE3}" srcOrd="8" destOrd="0" presId="urn:microsoft.com/office/officeart/2005/8/layout/hierarchy3"/>
    <dgm:cxn modelId="{EBDD49BA-4F9D-4109-81A2-E31FF1DB5816}" type="presParOf" srcId="{DA3D8875-0550-4776-8953-77ABD2502C26}" destId="{2E7CE4D0-317A-484D-A433-A77217860861}"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620B4B7-B734-44B5-9C91-1FB2307A82C5}" type="doc">
      <dgm:prSet loTypeId="urn:microsoft.com/office/officeart/2005/8/layout/vProcess5" loCatId="process" qsTypeId="urn:microsoft.com/office/officeart/2005/8/quickstyle/simple3" qsCatId="simple" csTypeId="urn:microsoft.com/office/officeart/2005/8/colors/colorful3" csCatId="colorful" phldr="1"/>
      <dgm:spPr/>
      <dgm:t>
        <a:bodyPr/>
        <a:lstStyle/>
        <a:p>
          <a:endParaRPr kumimoji="1" lang="ja-JP" altLang="en-US"/>
        </a:p>
      </dgm:t>
    </dgm:pt>
    <dgm:pt modelId="{90F1D943-35E0-4E02-A6DF-C39689D7DB4B}">
      <dgm:prSet phldrT="[テキスト]" custT="1"/>
      <dgm:spPr/>
      <dgm:t>
        <a:bodyPr/>
        <a:lstStyle/>
        <a:p>
          <a:r>
            <a:rPr lang="ja-JP" altLang="en-US" sz="2400" dirty="0"/>
            <a:t>１．よいケアを提供できた事例から</a:t>
          </a:r>
          <a:endParaRPr lang="en-US" altLang="ja-JP" sz="2400" dirty="0"/>
        </a:p>
        <a:p>
          <a:r>
            <a:rPr lang="ja-JP" altLang="en-US" sz="2400" dirty="0"/>
            <a:t>　　　　　良いケアを振り返る</a:t>
          </a:r>
          <a:endParaRPr kumimoji="1" lang="ja-JP" altLang="en-US" sz="2400" dirty="0"/>
        </a:p>
      </dgm:t>
    </dgm:pt>
    <dgm:pt modelId="{4E4887B7-23DC-4A90-A1AE-C9229641B65A}" type="parTrans" cxnId="{67C77067-2594-4D7F-B056-FA74B464D7A3}">
      <dgm:prSet/>
      <dgm:spPr/>
      <dgm:t>
        <a:bodyPr/>
        <a:lstStyle/>
        <a:p>
          <a:endParaRPr kumimoji="1" lang="ja-JP" altLang="en-US" sz="2400"/>
        </a:p>
      </dgm:t>
    </dgm:pt>
    <dgm:pt modelId="{675A7236-7E88-4369-949B-77460C943701}" type="sibTrans" cxnId="{67C77067-2594-4D7F-B056-FA74B464D7A3}">
      <dgm:prSet custT="1"/>
      <dgm:spPr/>
      <dgm:t>
        <a:bodyPr/>
        <a:lstStyle/>
        <a:p>
          <a:endParaRPr kumimoji="1" lang="ja-JP" altLang="en-US" sz="2400"/>
        </a:p>
      </dgm:t>
    </dgm:pt>
    <dgm:pt modelId="{7CE95F2D-F5EF-45C1-AD44-92861BFBADF5}">
      <dgm:prSet phldrT="[テキスト]" custT="1"/>
      <dgm:spPr/>
      <dgm:t>
        <a:bodyPr/>
        <a:lstStyle/>
        <a:p>
          <a:r>
            <a:rPr lang="ja-JP" altLang="en-US" sz="2400" dirty="0"/>
            <a:t>２．</a:t>
          </a:r>
          <a:r>
            <a:rPr lang="ja-JP" sz="2400" dirty="0"/>
            <a:t>実践したケア、継続されている</a:t>
          </a:r>
          <a:r>
            <a:rPr lang="ja-JP" altLang="en-US" sz="2400" dirty="0"/>
            <a:t>ケアが　</a:t>
          </a:r>
          <a:endParaRPr lang="en-US" altLang="ja-JP" sz="2400" dirty="0"/>
        </a:p>
        <a:p>
          <a:r>
            <a:rPr lang="ja-JP" altLang="en-US" sz="2400" dirty="0"/>
            <a:t>　　　　　</a:t>
          </a:r>
          <a:r>
            <a:rPr lang="ja-JP" sz="2400" dirty="0"/>
            <a:t>記録から読み取れるように変化</a:t>
          </a:r>
          <a:endParaRPr kumimoji="1" lang="ja-JP" altLang="en-US" sz="2400" dirty="0"/>
        </a:p>
      </dgm:t>
    </dgm:pt>
    <dgm:pt modelId="{58323104-4D3B-4FF4-9008-98AF3ABEB153}" type="parTrans" cxnId="{03BC9238-6030-4FF5-AB7E-0170A6EC68DB}">
      <dgm:prSet/>
      <dgm:spPr/>
      <dgm:t>
        <a:bodyPr/>
        <a:lstStyle/>
        <a:p>
          <a:endParaRPr kumimoji="1" lang="ja-JP" altLang="en-US" sz="2400"/>
        </a:p>
      </dgm:t>
    </dgm:pt>
    <dgm:pt modelId="{C8FB60E1-8F53-4ED4-BEBF-6BDA7AAE1F5E}" type="sibTrans" cxnId="{03BC9238-6030-4FF5-AB7E-0170A6EC68DB}">
      <dgm:prSet custT="1"/>
      <dgm:spPr/>
      <dgm:t>
        <a:bodyPr/>
        <a:lstStyle/>
        <a:p>
          <a:endParaRPr kumimoji="1" lang="ja-JP" altLang="en-US" sz="2400"/>
        </a:p>
      </dgm:t>
    </dgm:pt>
    <dgm:pt modelId="{2E8271E0-99B0-4C7C-9584-327D303EE4C6}">
      <dgm:prSet phldrT="[テキスト]" custT="1"/>
      <dgm:spPr/>
      <dgm:t>
        <a:bodyPr/>
        <a:lstStyle/>
        <a:p>
          <a:r>
            <a:rPr lang="ja-JP" altLang="en-US" sz="2400" dirty="0"/>
            <a:t>３．</a:t>
          </a:r>
          <a:r>
            <a:rPr lang="ja-JP" sz="2400" dirty="0"/>
            <a:t>患者にとって最も良いことは何かを</a:t>
          </a:r>
          <a:r>
            <a:rPr lang="ja-JP" altLang="en-US" sz="2400" dirty="0"/>
            <a:t>　</a:t>
          </a:r>
          <a:endParaRPr lang="en-US" altLang="ja-JP" sz="2400" dirty="0"/>
        </a:p>
        <a:p>
          <a:r>
            <a:rPr lang="ja-JP" altLang="en-US" sz="2400" dirty="0"/>
            <a:t>　　　　　多職種で検討できる体制整備</a:t>
          </a:r>
          <a:endParaRPr kumimoji="1" lang="ja-JP" altLang="en-US" sz="2400" dirty="0"/>
        </a:p>
      </dgm:t>
    </dgm:pt>
    <dgm:pt modelId="{32E2C551-D2D5-42F8-9FB3-D224F966720B}" type="parTrans" cxnId="{596B64B5-5F4B-4883-99FA-8A9DB8DA9B9D}">
      <dgm:prSet/>
      <dgm:spPr/>
      <dgm:t>
        <a:bodyPr/>
        <a:lstStyle/>
        <a:p>
          <a:endParaRPr kumimoji="1" lang="ja-JP" altLang="en-US" sz="2400"/>
        </a:p>
      </dgm:t>
    </dgm:pt>
    <dgm:pt modelId="{60FF7673-E4CE-4A88-8230-E4D4A6F05B48}" type="sibTrans" cxnId="{596B64B5-5F4B-4883-99FA-8A9DB8DA9B9D}">
      <dgm:prSet custT="1"/>
      <dgm:spPr/>
      <dgm:t>
        <a:bodyPr/>
        <a:lstStyle/>
        <a:p>
          <a:endParaRPr kumimoji="1" lang="ja-JP" altLang="en-US" sz="2400"/>
        </a:p>
      </dgm:t>
    </dgm:pt>
    <dgm:pt modelId="{97B213FE-AFFA-4359-B1F7-D163C36BA990}">
      <dgm:prSet phldrT="[テキスト]" custT="1"/>
      <dgm:spPr/>
      <dgm:t>
        <a:bodyPr/>
        <a:lstStyle/>
        <a:p>
          <a:r>
            <a:rPr kumimoji="1" lang="ja-JP" altLang="en-US" sz="2400" dirty="0"/>
            <a:t>４．環境調整・声かけ・タッチングの重要性</a:t>
          </a:r>
          <a:endParaRPr kumimoji="1" lang="en-US" altLang="ja-JP" sz="2400" dirty="0"/>
        </a:p>
        <a:p>
          <a:r>
            <a:rPr kumimoji="1" lang="ja-JP" altLang="en-US" sz="2400" dirty="0"/>
            <a:t>　　　　　を再認識</a:t>
          </a:r>
        </a:p>
      </dgm:t>
    </dgm:pt>
    <dgm:pt modelId="{539D9A51-4A0B-425D-87D6-5D03ABD16754}" type="parTrans" cxnId="{0356779C-4849-4ACD-A001-2426301328D1}">
      <dgm:prSet/>
      <dgm:spPr/>
      <dgm:t>
        <a:bodyPr/>
        <a:lstStyle/>
        <a:p>
          <a:endParaRPr kumimoji="1" lang="ja-JP" altLang="en-US" sz="2400"/>
        </a:p>
      </dgm:t>
    </dgm:pt>
    <dgm:pt modelId="{0CB20EA0-29CC-47F9-98C2-5594C083ED44}" type="sibTrans" cxnId="{0356779C-4849-4ACD-A001-2426301328D1}">
      <dgm:prSet/>
      <dgm:spPr/>
      <dgm:t>
        <a:bodyPr/>
        <a:lstStyle/>
        <a:p>
          <a:endParaRPr kumimoji="1" lang="ja-JP" altLang="en-US" sz="2400"/>
        </a:p>
      </dgm:t>
    </dgm:pt>
    <dgm:pt modelId="{B2B8864D-BF55-4CD4-9E4C-BF7E18A7954F}" type="pres">
      <dgm:prSet presAssocID="{9620B4B7-B734-44B5-9C91-1FB2307A82C5}" presName="outerComposite" presStyleCnt="0">
        <dgm:presLayoutVars>
          <dgm:chMax val="5"/>
          <dgm:dir/>
          <dgm:resizeHandles val="exact"/>
        </dgm:presLayoutVars>
      </dgm:prSet>
      <dgm:spPr/>
    </dgm:pt>
    <dgm:pt modelId="{9C756065-8A57-4497-8388-79FA3F298EDA}" type="pres">
      <dgm:prSet presAssocID="{9620B4B7-B734-44B5-9C91-1FB2307A82C5}" presName="dummyMaxCanvas" presStyleCnt="0">
        <dgm:presLayoutVars/>
      </dgm:prSet>
      <dgm:spPr/>
    </dgm:pt>
    <dgm:pt modelId="{D92B7B04-2BC3-4387-A243-40726E7E2996}" type="pres">
      <dgm:prSet presAssocID="{9620B4B7-B734-44B5-9C91-1FB2307A82C5}" presName="FourNodes_1" presStyleLbl="node1" presStyleIdx="0" presStyleCnt="4">
        <dgm:presLayoutVars>
          <dgm:bulletEnabled val="1"/>
        </dgm:presLayoutVars>
      </dgm:prSet>
      <dgm:spPr/>
    </dgm:pt>
    <dgm:pt modelId="{D6C5F6E7-A718-4044-BB3F-62FB66EC87BC}" type="pres">
      <dgm:prSet presAssocID="{9620B4B7-B734-44B5-9C91-1FB2307A82C5}" presName="FourNodes_2" presStyleLbl="node1" presStyleIdx="1" presStyleCnt="4" custScaleX="103960">
        <dgm:presLayoutVars>
          <dgm:bulletEnabled val="1"/>
        </dgm:presLayoutVars>
      </dgm:prSet>
      <dgm:spPr/>
    </dgm:pt>
    <dgm:pt modelId="{D692FD3E-3EE9-4009-A64A-A43F99F3C6BD}" type="pres">
      <dgm:prSet presAssocID="{9620B4B7-B734-44B5-9C91-1FB2307A82C5}" presName="FourNodes_3" presStyleLbl="node1" presStyleIdx="2" presStyleCnt="4">
        <dgm:presLayoutVars>
          <dgm:bulletEnabled val="1"/>
        </dgm:presLayoutVars>
      </dgm:prSet>
      <dgm:spPr/>
    </dgm:pt>
    <dgm:pt modelId="{FBF7BFC8-54F1-493D-9A3A-912D84862224}" type="pres">
      <dgm:prSet presAssocID="{9620B4B7-B734-44B5-9C91-1FB2307A82C5}" presName="FourNodes_4" presStyleLbl="node1" presStyleIdx="3" presStyleCnt="4" custScaleX="107896">
        <dgm:presLayoutVars>
          <dgm:bulletEnabled val="1"/>
        </dgm:presLayoutVars>
      </dgm:prSet>
      <dgm:spPr/>
    </dgm:pt>
    <dgm:pt modelId="{C76B97C2-DCB1-4B84-B64B-CF4B036AAD78}" type="pres">
      <dgm:prSet presAssocID="{9620B4B7-B734-44B5-9C91-1FB2307A82C5}" presName="FourConn_1-2" presStyleLbl="fgAccFollowNode1" presStyleIdx="0" presStyleCnt="3">
        <dgm:presLayoutVars>
          <dgm:bulletEnabled val="1"/>
        </dgm:presLayoutVars>
      </dgm:prSet>
      <dgm:spPr/>
    </dgm:pt>
    <dgm:pt modelId="{952A8F6B-845D-4136-8599-9341181708F8}" type="pres">
      <dgm:prSet presAssocID="{9620B4B7-B734-44B5-9C91-1FB2307A82C5}" presName="FourConn_2-3" presStyleLbl="fgAccFollowNode1" presStyleIdx="1" presStyleCnt="3">
        <dgm:presLayoutVars>
          <dgm:bulletEnabled val="1"/>
        </dgm:presLayoutVars>
      </dgm:prSet>
      <dgm:spPr/>
    </dgm:pt>
    <dgm:pt modelId="{7C6F5A26-09C6-4BE3-A4BF-37F8F85822CF}" type="pres">
      <dgm:prSet presAssocID="{9620B4B7-B734-44B5-9C91-1FB2307A82C5}" presName="FourConn_3-4" presStyleLbl="fgAccFollowNode1" presStyleIdx="2" presStyleCnt="3">
        <dgm:presLayoutVars>
          <dgm:bulletEnabled val="1"/>
        </dgm:presLayoutVars>
      </dgm:prSet>
      <dgm:spPr/>
    </dgm:pt>
    <dgm:pt modelId="{7048F9C0-3BD5-472B-9CD8-C90744744750}" type="pres">
      <dgm:prSet presAssocID="{9620B4B7-B734-44B5-9C91-1FB2307A82C5}" presName="FourNodes_1_text" presStyleLbl="node1" presStyleIdx="3" presStyleCnt="4">
        <dgm:presLayoutVars>
          <dgm:bulletEnabled val="1"/>
        </dgm:presLayoutVars>
      </dgm:prSet>
      <dgm:spPr/>
    </dgm:pt>
    <dgm:pt modelId="{CF96B2D2-F610-4358-96FE-E889CB3DCF3D}" type="pres">
      <dgm:prSet presAssocID="{9620B4B7-B734-44B5-9C91-1FB2307A82C5}" presName="FourNodes_2_text" presStyleLbl="node1" presStyleIdx="3" presStyleCnt="4">
        <dgm:presLayoutVars>
          <dgm:bulletEnabled val="1"/>
        </dgm:presLayoutVars>
      </dgm:prSet>
      <dgm:spPr/>
    </dgm:pt>
    <dgm:pt modelId="{870C5529-EBB7-4163-9812-175A01307CC4}" type="pres">
      <dgm:prSet presAssocID="{9620B4B7-B734-44B5-9C91-1FB2307A82C5}" presName="FourNodes_3_text" presStyleLbl="node1" presStyleIdx="3" presStyleCnt="4">
        <dgm:presLayoutVars>
          <dgm:bulletEnabled val="1"/>
        </dgm:presLayoutVars>
      </dgm:prSet>
      <dgm:spPr/>
    </dgm:pt>
    <dgm:pt modelId="{C9CE2B86-C0F0-4943-A5C6-66CB47E90DF0}" type="pres">
      <dgm:prSet presAssocID="{9620B4B7-B734-44B5-9C91-1FB2307A82C5}" presName="FourNodes_4_text" presStyleLbl="node1" presStyleIdx="3" presStyleCnt="4">
        <dgm:presLayoutVars>
          <dgm:bulletEnabled val="1"/>
        </dgm:presLayoutVars>
      </dgm:prSet>
      <dgm:spPr/>
    </dgm:pt>
  </dgm:ptLst>
  <dgm:cxnLst>
    <dgm:cxn modelId="{23BCE832-FF79-4CCC-8523-9BEFDCCD0C20}" type="presOf" srcId="{97B213FE-AFFA-4359-B1F7-D163C36BA990}" destId="{C9CE2B86-C0F0-4943-A5C6-66CB47E90DF0}" srcOrd="1" destOrd="0" presId="urn:microsoft.com/office/officeart/2005/8/layout/vProcess5"/>
    <dgm:cxn modelId="{03BC9238-6030-4FF5-AB7E-0170A6EC68DB}" srcId="{9620B4B7-B734-44B5-9C91-1FB2307A82C5}" destId="{7CE95F2D-F5EF-45C1-AD44-92861BFBADF5}" srcOrd="1" destOrd="0" parTransId="{58323104-4D3B-4FF4-9008-98AF3ABEB153}" sibTransId="{C8FB60E1-8F53-4ED4-BEBF-6BDA7AAE1F5E}"/>
    <dgm:cxn modelId="{D5326E43-D431-4E28-A138-43FD1BE5E56D}" type="presOf" srcId="{97B213FE-AFFA-4359-B1F7-D163C36BA990}" destId="{FBF7BFC8-54F1-493D-9A3A-912D84862224}" srcOrd="0" destOrd="0" presId="urn:microsoft.com/office/officeart/2005/8/layout/vProcess5"/>
    <dgm:cxn modelId="{4C89D263-8057-40A3-B720-8265E1550E80}" type="presOf" srcId="{675A7236-7E88-4369-949B-77460C943701}" destId="{C76B97C2-DCB1-4B84-B64B-CF4B036AAD78}" srcOrd="0" destOrd="0" presId="urn:microsoft.com/office/officeart/2005/8/layout/vProcess5"/>
    <dgm:cxn modelId="{4608D963-65D2-48D0-A30F-DF5799F8D173}" type="presOf" srcId="{C8FB60E1-8F53-4ED4-BEBF-6BDA7AAE1F5E}" destId="{952A8F6B-845D-4136-8599-9341181708F8}" srcOrd="0" destOrd="0" presId="urn:microsoft.com/office/officeart/2005/8/layout/vProcess5"/>
    <dgm:cxn modelId="{67C77067-2594-4D7F-B056-FA74B464D7A3}" srcId="{9620B4B7-B734-44B5-9C91-1FB2307A82C5}" destId="{90F1D943-35E0-4E02-A6DF-C39689D7DB4B}" srcOrd="0" destOrd="0" parTransId="{4E4887B7-23DC-4A90-A1AE-C9229641B65A}" sibTransId="{675A7236-7E88-4369-949B-77460C943701}"/>
    <dgm:cxn modelId="{FA8BE471-2935-4F0A-B37E-8B6816AB61E0}" type="presOf" srcId="{60FF7673-E4CE-4A88-8230-E4D4A6F05B48}" destId="{7C6F5A26-09C6-4BE3-A4BF-37F8F85822CF}" srcOrd="0" destOrd="0" presId="urn:microsoft.com/office/officeart/2005/8/layout/vProcess5"/>
    <dgm:cxn modelId="{9D5F795A-FC7D-443D-BB4B-4FFBD80E5487}" type="presOf" srcId="{7CE95F2D-F5EF-45C1-AD44-92861BFBADF5}" destId="{D6C5F6E7-A718-4044-BB3F-62FB66EC87BC}" srcOrd="0" destOrd="0" presId="urn:microsoft.com/office/officeart/2005/8/layout/vProcess5"/>
    <dgm:cxn modelId="{0356779C-4849-4ACD-A001-2426301328D1}" srcId="{9620B4B7-B734-44B5-9C91-1FB2307A82C5}" destId="{97B213FE-AFFA-4359-B1F7-D163C36BA990}" srcOrd="3" destOrd="0" parTransId="{539D9A51-4A0B-425D-87D6-5D03ABD16754}" sibTransId="{0CB20EA0-29CC-47F9-98C2-5594C083ED44}"/>
    <dgm:cxn modelId="{149889A1-E537-4AE8-B8B3-6B01B6B36A31}" type="presOf" srcId="{7CE95F2D-F5EF-45C1-AD44-92861BFBADF5}" destId="{CF96B2D2-F610-4358-96FE-E889CB3DCF3D}" srcOrd="1" destOrd="0" presId="urn:microsoft.com/office/officeart/2005/8/layout/vProcess5"/>
    <dgm:cxn modelId="{596B64B5-5F4B-4883-99FA-8A9DB8DA9B9D}" srcId="{9620B4B7-B734-44B5-9C91-1FB2307A82C5}" destId="{2E8271E0-99B0-4C7C-9584-327D303EE4C6}" srcOrd="2" destOrd="0" parTransId="{32E2C551-D2D5-42F8-9FB3-D224F966720B}" sibTransId="{60FF7673-E4CE-4A88-8230-E4D4A6F05B48}"/>
    <dgm:cxn modelId="{950A5AC0-2230-478B-99DD-58226BD78E51}" type="presOf" srcId="{9620B4B7-B734-44B5-9C91-1FB2307A82C5}" destId="{B2B8864D-BF55-4CD4-9E4C-BF7E18A7954F}" srcOrd="0" destOrd="0" presId="urn:microsoft.com/office/officeart/2005/8/layout/vProcess5"/>
    <dgm:cxn modelId="{4464EBCE-6F2B-4EF5-9F31-0F3C5C434160}" type="presOf" srcId="{2E8271E0-99B0-4C7C-9584-327D303EE4C6}" destId="{870C5529-EBB7-4163-9812-175A01307CC4}" srcOrd="1" destOrd="0" presId="urn:microsoft.com/office/officeart/2005/8/layout/vProcess5"/>
    <dgm:cxn modelId="{CE8511D2-026D-4651-ABD4-2DD2A7C2087B}" type="presOf" srcId="{90F1D943-35E0-4E02-A6DF-C39689D7DB4B}" destId="{D92B7B04-2BC3-4387-A243-40726E7E2996}" srcOrd="0" destOrd="0" presId="urn:microsoft.com/office/officeart/2005/8/layout/vProcess5"/>
    <dgm:cxn modelId="{72FB34E2-7DC7-42D3-8386-5682F6BBBF95}" type="presOf" srcId="{90F1D943-35E0-4E02-A6DF-C39689D7DB4B}" destId="{7048F9C0-3BD5-472B-9CD8-C90744744750}" srcOrd="1" destOrd="0" presId="urn:microsoft.com/office/officeart/2005/8/layout/vProcess5"/>
    <dgm:cxn modelId="{065EAEF9-3B61-400E-8D71-BF58B3E202A3}" type="presOf" srcId="{2E8271E0-99B0-4C7C-9584-327D303EE4C6}" destId="{D692FD3E-3EE9-4009-A64A-A43F99F3C6BD}" srcOrd="0" destOrd="0" presId="urn:microsoft.com/office/officeart/2005/8/layout/vProcess5"/>
    <dgm:cxn modelId="{CE96ACD6-6795-442A-AAC7-04D7CACD381A}" type="presParOf" srcId="{B2B8864D-BF55-4CD4-9E4C-BF7E18A7954F}" destId="{9C756065-8A57-4497-8388-79FA3F298EDA}" srcOrd="0" destOrd="0" presId="urn:microsoft.com/office/officeart/2005/8/layout/vProcess5"/>
    <dgm:cxn modelId="{20AEA153-BA41-41EA-843A-1CEB68708348}" type="presParOf" srcId="{B2B8864D-BF55-4CD4-9E4C-BF7E18A7954F}" destId="{D92B7B04-2BC3-4387-A243-40726E7E2996}" srcOrd="1" destOrd="0" presId="urn:microsoft.com/office/officeart/2005/8/layout/vProcess5"/>
    <dgm:cxn modelId="{EE2DD9F5-295B-481C-9C38-93F7F9F67A05}" type="presParOf" srcId="{B2B8864D-BF55-4CD4-9E4C-BF7E18A7954F}" destId="{D6C5F6E7-A718-4044-BB3F-62FB66EC87BC}" srcOrd="2" destOrd="0" presId="urn:microsoft.com/office/officeart/2005/8/layout/vProcess5"/>
    <dgm:cxn modelId="{E94AD354-30C2-4AE6-9F02-EBFC208B28EE}" type="presParOf" srcId="{B2B8864D-BF55-4CD4-9E4C-BF7E18A7954F}" destId="{D692FD3E-3EE9-4009-A64A-A43F99F3C6BD}" srcOrd="3" destOrd="0" presId="urn:microsoft.com/office/officeart/2005/8/layout/vProcess5"/>
    <dgm:cxn modelId="{C83081B2-1A2C-41FA-B683-E9ABF51F1F83}" type="presParOf" srcId="{B2B8864D-BF55-4CD4-9E4C-BF7E18A7954F}" destId="{FBF7BFC8-54F1-493D-9A3A-912D84862224}" srcOrd="4" destOrd="0" presId="urn:microsoft.com/office/officeart/2005/8/layout/vProcess5"/>
    <dgm:cxn modelId="{7867D59B-716C-456E-9047-7CC1F127FD91}" type="presParOf" srcId="{B2B8864D-BF55-4CD4-9E4C-BF7E18A7954F}" destId="{C76B97C2-DCB1-4B84-B64B-CF4B036AAD78}" srcOrd="5" destOrd="0" presId="urn:microsoft.com/office/officeart/2005/8/layout/vProcess5"/>
    <dgm:cxn modelId="{B967DA15-596B-4F50-80E9-ADB84E6B0A6D}" type="presParOf" srcId="{B2B8864D-BF55-4CD4-9E4C-BF7E18A7954F}" destId="{952A8F6B-845D-4136-8599-9341181708F8}" srcOrd="6" destOrd="0" presId="urn:microsoft.com/office/officeart/2005/8/layout/vProcess5"/>
    <dgm:cxn modelId="{8596F63F-15C6-4C32-8B29-857301AD574C}" type="presParOf" srcId="{B2B8864D-BF55-4CD4-9E4C-BF7E18A7954F}" destId="{7C6F5A26-09C6-4BE3-A4BF-37F8F85822CF}" srcOrd="7" destOrd="0" presId="urn:microsoft.com/office/officeart/2005/8/layout/vProcess5"/>
    <dgm:cxn modelId="{6D36D02C-6390-40A0-9025-64530D0FC709}" type="presParOf" srcId="{B2B8864D-BF55-4CD4-9E4C-BF7E18A7954F}" destId="{7048F9C0-3BD5-472B-9CD8-C90744744750}" srcOrd="8" destOrd="0" presId="urn:microsoft.com/office/officeart/2005/8/layout/vProcess5"/>
    <dgm:cxn modelId="{A4F969BA-0723-47B4-93D9-8A6FA01B8048}" type="presParOf" srcId="{B2B8864D-BF55-4CD4-9E4C-BF7E18A7954F}" destId="{CF96B2D2-F610-4358-96FE-E889CB3DCF3D}" srcOrd="9" destOrd="0" presId="urn:microsoft.com/office/officeart/2005/8/layout/vProcess5"/>
    <dgm:cxn modelId="{A74E761E-B457-4FEE-9687-2C6026E696A6}" type="presParOf" srcId="{B2B8864D-BF55-4CD4-9E4C-BF7E18A7954F}" destId="{870C5529-EBB7-4163-9812-175A01307CC4}" srcOrd="10" destOrd="0" presId="urn:microsoft.com/office/officeart/2005/8/layout/vProcess5"/>
    <dgm:cxn modelId="{51969CFB-E246-47D5-8589-76A696354236}" type="presParOf" srcId="{B2B8864D-BF55-4CD4-9E4C-BF7E18A7954F}" destId="{C9CE2B86-C0F0-4943-A5C6-66CB47E90DF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AE756C-CFE2-4D13-855D-1CB49F68F732}" type="doc">
      <dgm:prSet loTypeId="urn:microsoft.com/office/officeart/2005/8/layout/funnel1" loCatId="process" qsTypeId="urn:microsoft.com/office/officeart/2005/8/quickstyle/simple1" qsCatId="simple" csTypeId="urn:microsoft.com/office/officeart/2005/8/colors/accent4_1" csCatId="accent4" phldr="1"/>
      <dgm:spPr/>
      <dgm:t>
        <a:bodyPr/>
        <a:lstStyle/>
        <a:p>
          <a:endParaRPr kumimoji="1" lang="ja-JP" altLang="en-US"/>
        </a:p>
      </dgm:t>
    </dgm:pt>
    <dgm:pt modelId="{93B44275-7F17-424C-BA52-79FAA54D1DF0}">
      <dgm:prSet phldrT="[テキスト]" custT="1"/>
      <dgm:spPr/>
      <dgm:t>
        <a:bodyPr/>
        <a:lstStyle/>
        <a:p>
          <a:r>
            <a:rPr kumimoji="1" lang="ja-JP" altLang="en-US" sz="2400" dirty="0"/>
            <a:t>転倒・転落するかもしれない</a:t>
          </a:r>
        </a:p>
      </dgm:t>
    </dgm:pt>
    <dgm:pt modelId="{8E186F1E-FBD6-41F7-83D5-656AD922EB07}" type="parTrans" cxnId="{7639DDD8-7DE6-45B2-B3C5-A8BD85757B07}">
      <dgm:prSet/>
      <dgm:spPr/>
      <dgm:t>
        <a:bodyPr/>
        <a:lstStyle/>
        <a:p>
          <a:endParaRPr kumimoji="1" lang="ja-JP" altLang="en-US"/>
        </a:p>
      </dgm:t>
    </dgm:pt>
    <dgm:pt modelId="{141EFAA4-C044-4099-86DB-77381BA6FAE0}" type="sibTrans" cxnId="{7639DDD8-7DE6-45B2-B3C5-A8BD85757B07}">
      <dgm:prSet/>
      <dgm:spPr/>
      <dgm:t>
        <a:bodyPr/>
        <a:lstStyle/>
        <a:p>
          <a:endParaRPr kumimoji="1" lang="ja-JP" altLang="en-US"/>
        </a:p>
      </dgm:t>
    </dgm:pt>
    <dgm:pt modelId="{4372ACFB-9997-48AC-A7C3-480F5773AB7E}">
      <dgm:prSet phldrT="[テキスト]" custT="1"/>
      <dgm:spPr/>
      <dgm:t>
        <a:bodyPr/>
        <a:lstStyle/>
        <a:p>
          <a:r>
            <a:rPr kumimoji="1" lang="ja-JP" altLang="en-US" sz="2400" dirty="0"/>
            <a:t>大切なチューブを抜くかもしれない</a:t>
          </a:r>
        </a:p>
      </dgm:t>
    </dgm:pt>
    <dgm:pt modelId="{98A09BE3-A1F5-4F92-9844-3167A5C5098A}" type="parTrans" cxnId="{36164DB3-F298-4F87-82CB-321955099B5C}">
      <dgm:prSet/>
      <dgm:spPr/>
      <dgm:t>
        <a:bodyPr/>
        <a:lstStyle/>
        <a:p>
          <a:endParaRPr kumimoji="1" lang="ja-JP" altLang="en-US"/>
        </a:p>
      </dgm:t>
    </dgm:pt>
    <dgm:pt modelId="{76A854DD-71C8-419C-A930-CACED9774F81}" type="sibTrans" cxnId="{36164DB3-F298-4F87-82CB-321955099B5C}">
      <dgm:prSet/>
      <dgm:spPr/>
      <dgm:t>
        <a:bodyPr/>
        <a:lstStyle/>
        <a:p>
          <a:endParaRPr kumimoji="1" lang="ja-JP" altLang="en-US"/>
        </a:p>
      </dgm:t>
    </dgm:pt>
    <dgm:pt modelId="{742BDEEC-466B-4470-ADB0-DA9F71270CA2}">
      <dgm:prSet phldrT="[テキスト]"/>
      <dgm:spPr/>
      <dgm:t>
        <a:bodyPr/>
        <a:lstStyle/>
        <a:p>
          <a:r>
            <a:rPr kumimoji="1" lang="ja-JP" altLang="en-US" dirty="0"/>
            <a:t>説明しても理解してもらえない</a:t>
          </a:r>
        </a:p>
      </dgm:t>
    </dgm:pt>
    <dgm:pt modelId="{D4413CD6-1C62-46AE-9532-4B4FCCCC8B94}" type="parTrans" cxnId="{0F893FD1-A680-4021-B6EE-D6F7D739A3E7}">
      <dgm:prSet/>
      <dgm:spPr/>
      <dgm:t>
        <a:bodyPr/>
        <a:lstStyle/>
        <a:p>
          <a:endParaRPr kumimoji="1" lang="ja-JP" altLang="en-US"/>
        </a:p>
      </dgm:t>
    </dgm:pt>
    <dgm:pt modelId="{7355AF6C-D9FD-411A-A985-38A037E4B129}" type="sibTrans" cxnId="{0F893FD1-A680-4021-B6EE-D6F7D739A3E7}">
      <dgm:prSet/>
      <dgm:spPr/>
      <dgm:t>
        <a:bodyPr/>
        <a:lstStyle/>
        <a:p>
          <a:endParaRPr kumimoji="1" lang="ja-JP" altLang="en-US"/>
        </a:p>
      </dgm:t>
    </dgm:pt>
    <dgm:pt modelId="{D2E8DED5-AB5D-43D4-AC32-6A45FA9AC852}">
      <dgm:prSet phldrT="[テキスト]"/>
      <dgm:spPr/>
      <dgm:t>
        <a:bodyPr/>
        <a:lstStyle/>
        <a:p>
          <a:r>
            <a:rPr kumimoji="1" lang="ja-JP" altLang="en-US" dirty="0"/>
            <a:t>安全のため</a:t>
          </a:r>
          <a:r>
            <a:rPr kumimoji="1" lang="ja-JP" altLang="en-US" b="1" i="1" dirty="0">
              <a:solidFill>
                <a:srgbClr val="FF0000"/>
              </a:solidFill>
            </a:rPr>
            <a:t>？</a:t>
          </a:r>
          <a:r>
            <a:rPr kumimoji="1" lang="ja-JP" altLang="en-US" b="0" i="0" dirty="0">
              <a:solidFill>
                <a:schemeClr val="tx1"/>
              </a:solidFill>
            </a:rPr>
            <a:t>安心のため</a:t>
          </a:r>
          <a:r>
            <a:rPr kumimoji="1" lang="ja-JP" altLang="en-US" b="1" i="1" dirty="0">
              <a:solidFill>
                <a:srgbClr val="FF0000"/>
              </a:solidFill>
            </a:rPr>
            <a:t>？</a:t>
          </a:r>
          <a:r>
            <a:rPr kumimoji="1" lang="ja-JP" altLang="en-US" dirty="0"/>
            <a:t>に抑制する</a:t>
          </a:r>
        </a:p>
      </dgm:t>
    </dgm:pt>
    <dgm:pt modelId="{6EB438B2-9BE3-4FDE-A3E7-DB0C3FCE4B62}" type="parTrans" cxnId="{BEDCECDB-9A13-4B7A-92DF-883B680EA188}">
      <dgm:prSet/>
      <dgm:spPr/>
      <dgm:t>
        <a:bodyPr/>
        <a:lstStyle/>
        <a:p>
          <a:endParaRPr kumimoji="1" lang="ja-JP" altLang="en-US"/>
        </a:p>
      </dgm:t>
    </dgm:pt>
    <dgm:pt modelId="{C2C3A3EC-5E35-4355-8127-ADDCFBDA1008}" type="sibTrans" cxnId="{BEDCECDB-9A13-4B7A-92DF-883B680EA188}">
      <dgm:prSet/>
      <dgm:spPr/>
      <dgm:t>
        <a:bodyPr/>
        <a:lstStyle/>
        <a:p>
          <a:endParaRPr kumimoji="1" lang="ja-JP" altLang="en-US"/>
        </a:p>
      </dgm:t>
    </dgm:pt>
    <dgm:pt modelId="{C829A0C1-F056-4715-98FF-3AB96AEACF8C}" type="pres">
      <dgm:prSet presAssocID="{85AE756C-CFE2-4D13-855D-1CB49F68F732}" presName="Name0" presStyleCnt="0">
        <dgm:presLayoutVars>
          <dgm:chMax val="4"/>
          <dgm:resizeHandles val="exact"/>
        </dgm:presLayoutVars>
      </dgm:prSet>
      <dgm:spPr/>
    </dgm:pt>
    <dgm:pt modelId="{DE7E54BA-A788-49BD-A493-9F1EC1AE6B0A}" type="pres">
      <dgm:prSet presAssocID="{85AE756C-CFE2-4D13-855D-1CB49F68F732}" presName="ellipse" presStyleLbl="trBgShp" presStyleIdx="0" presStyleCnt="1"/>
      <dgm:spPr/>
    </dgm:pt>
    <dgm:pt modelId="{E772A700-DD17-4DA4-A735-AC6E66F8B4F9}" type="pres">
      <dgm:prSet presAssocID="{85AE756C-CFE2-4D13-855D-1CB49F68F732}" presName="arrow1" presStyleLbl="fgShp" presStyleIdx="0" presStyleCnt="1"/>
      <dgm:spPr/>
    </dgm:pt>
    <dgm:pt modelId="{D926E89D-8772-43B4-96EF-2EB573CF17A3}" type="pres">
      <dgm:prSet presAssocID="{85AE756C-CFE2-4D13-855D-1CB49F68F732}" presName="rectangle" presStyleLbl="revTx" presStyleIdx="0" presStyleCnt="1" custScaleX="153144">
        <dgm:presLayoutVars>
          <dgm:bulletEnabled val="1"/>
        </dgm:presLayoutVars>
      </dgm:prSet>
      <dgm:spPr/>
    </dgm:pt>
    <dgm:pt modelId="{E519EC14-21AF-40D8-AA47-F3AA86A0DEB8}" type="pres">
      <dgm:prSet presAssocID="{4372ACFB-9997-48AC-A7C3-480F5773AB7E}" presName="item1" presStyleLbl="node1" presStyleIdx="0" presStyleCnt="3" custScaleX="184991" custScaleY="105942">
        <dgm:presLayoutVars>
          <dgm:bulletEnabled val="1"/>
        </dgm:presLayoutVars>
      </dgm:prSet>
      <dgm:spPr/>
    </dgm:pt>
    <dgm:pt modelId="{0BACBB49-72CF-4F73-AA4E-533AD264EF50}" type="pres">
      <dgm:prSet presAssocID="{742BDEEC-466B-4470-ADB0-DA9F71270CA2}" presName="item2" presStyleLbl="node1" presStyleIdx="1" presStyleCnt="3" custScaleX="229734" custScaleY="117447" custLinFactNeighborX="-27533" custLinFactNeighborY="-9117">
        <dgm:presLayoutVars>
          <dgm:bulletEnabled val="1"/>
        </dgm:presLayoutVars>
      </dgm:prSet>
      <dgm:spPr/>
    </dgm:pt>
    <dgm:pt modelId="{1E5B4321-3358-46C3-A0E7-7BECC994DE69}" type="pres">
      <dgm:prSet presAssocID="{D2E8DED5-AB5D-43D4-AC32-6A45FA9AC852}" presName="item3" presStyleLbl="node1" presStyleIdx="2" presStyleCnt="3" custScaleX="186835" custScaleY="115770" custLinFactNeighborX="43165" custLinFactNeighborY="0">
        <dgm:presLayoutVars>
          <dgm:bulletEnabled val="1"/>
        </dgm:presLayoutVars>
      </dgm:prSet>
      <dgm:spPr/>
    </dgm:pt>
    <dgm:pt modelId="{3D7DFFDA-48AC-41C2-9E64-A89A5D1B41B9}" type="pres">
      <dgm:prSet presAssocID="{85AE756C-CFE2-4D13-855D-1CB49F68F732}" presName="funnel" presStyleLbl="trAlignAcc1" presStyleIdx="0" presStyleCnt="1" custScaleX="158242" custScaleY="107006"/>
      <dgm:spPr/>
    </dgm:pt>
  </dgm:ptLst>
  <dgm:cxnLst>
    <dgm:cxn modelId="{AF784A26-4C65-4DE2-8EBD-DF010037812D}" type="presOf" srcId="{742BDEEC-466B-4470-ADB0-DA9F71270CA2}" destId="{E519EC14-21AF-40D8-AA47-F3AA86A0DEB8}" srcOrd="0" destOrd="0" presId="urn:microsoft.com/office/officeart/2005/8/layout/funnel1"/>
    <dgm:cxn modelId="{D942E36B-8E95-40B8-9806-4E4345FB9F8A}" type="presOf" srcId="{4372ACFB-9997-48AC-A7C3-480F5773AB7E}" destId="{0BACBB49-72CF-4F73-AA4E-533AD264EF50}" srcOrd="0" destOrd="0" presId="urn:microsoft.com/office/officeart/2005/8/layout/funnel1"/>
    <dgm:cxn modelId="{14D60BB2-4D62-4D1C-9B55-460D063E5B31}" type="presOf" srcId="{85AE756C-CFE2-4D13-855D-1CB49F68F732}" destId="{C829A0C1-F056-4715-98FF-3AB96AEACF8C}" srcOrd="0" destOrd="0" presId="urn:microsoft.com/office/officeart/2005/8/layout/funnel1"/>
    <dgm:cxn modelId="{36164DB3-F298-4F87-82CB-321955099B5C}" srcId="{85AE756C-CFE2-4D13-855D-1CB49F68F732}" destId="{4372ACFB-9997-48AC-A7C3-480F5773AB7E}" srcOrd="1" destOrd="0" parTransId="{98A09BE3-A1F5-4F92-9844-3167A5C5098A}" sibTransId="{76A854DD-71C8-419C-A930-CACED9774F81}"/>
    <dgm:cxn modelId="{2E1EBCB3-17AB-44A0-9151-26E99C7EA192}" type="presOf" srcId="{93B44275-7F17-424C-BA52-79FAA54D1DF0}" destId="{1E5B4321-3358-46C3-A0E7-7BECC994DE69}" srcOrd="0" destOrd="0" presId="urn:microsoft.com/office/officeart/2005/8/layout/funnel1"/>
    <dgm:cxn modelId="{0F893FD1-A680-4021-B6EE-D6F7D739A3E7}" srcId="{85AE756C-CFE2-4D13-855D-1CB49F68F732}" destId="{742BDEEC-466B-4470-ADB0-DA9F71270CA2}" srcOrd="2" destOrd="0" parTransId="{D4413CD6-1C62-46AE-9532-4B4FCCCC8B94}" sibTransId="{7355AF6C-D9FD-411A-A985-38A037E4B129}"/>
    <dgm:cxn modelId="{7639DDD8-7DE6-45B2-B3C5-A8BD85757B07}" srcId="{85AE756C-CFE2-4D13-855D-1CB49F68F732}" destId="{93B44275-7F17-424C-BA52-79FAA54D1DF0}" srcOrd="0" destOrd="0" parTransId="{8E186F1E-FBD6-41F7-83D5-656AD922EB07}" sibTransId="{141EFAA4-C044-4099-86DB-77381BA6FAE0}"/>
    <dgm:cxn modelId="{BEDCECDB-9A13-4B7A-92DF-883B680EA188}" srcId="{85AE756C-CFE2-4D13-855D-1CB49F68F732}" destId="{D2E8DED5-AB5D-43D4-AC32-6A45FA9AC852}" srcOrd="3" destOrd="0" parTransId="{6EB438B2-9BE3-4FDE-A3E7-DB0C3FCE4B62}" sibTransId="{C2C3A3EC-5E35-4355-8127-ADDCFBDA1008}"/>
    <dgm:cxn modelId="{8EC28CE0-6AE6-4174-9000-478EBCF9EEAB}" type="presOf" srcId="{D2E8DED5-AB5D-43D4-AC32-6A45FA9AC852}" destId="{D926E89D-8772-43B4-96EF-2EB573CF17A3}" srcOrd="0" destOrd="0" presId="urn:microsoft.com/office/officeart/2005/8/layout/funnel1"/>
    <dgm:cxn modelId="{7E456EEE-25CD-4613-B89C-BA808F9C3018}" type="presParOf" srcId="{C829A0C1-F056-4715-98FF-3AB96AEACF8C}" destId="{DE7E54BA-A788-49BD-A493-9F1EC1AE6B0A}" srcOrd="0" destOrd="0" presId="urn:microsoft.com/office/officeart/2005/8/layout/funnel1"/>
    <dgm:cxn modelId="{B982E2D6-34DB-4363-B8E9-7A68FF247DD2}" type="presParOf" srcId="{C829A0C1-F056-4715-98FF-3AB96AEACF8C}" destId="{E772A700-DD17-4DA4-A735-AC6E66F8B4F9}" srcOrd="1" destOrd="0" presId="urn:microsoft.com/office/officeart/2005/8/layout/funnel1"/>
    <dgm:cxn modelId="{1C2E3FEE-E57F-4468-8EA0-4B076F98FBC8}" type="presParOf" srcId="{C829A0C1-F056-4715-98FF-3AB96AEACF8C}" destId="{D926E89D-8772-43B4-96EF-2EB573CF17A3}" srcOrd="2" destOrd="0" presId="urn:microsoft.com/office/officeart/2005/8/layout/funnel1"/>
    <dgm:cxn modelId="{873AED48-76AF-49FD-9279-791B20F82C44}" type="presParOf" srcId="{C829A0C1-F056-4715-98FF-3AB96AEACF8C}" destId="{E519EC14-21AF-40D8-AA47-F3AA86A0DEB8}" srcOrd="3" destOrd="0" presId="urn:microsoft.com/office/officeart/2005/8/layout/funnel1"/>
    <dgm:cxn modelId="{F9DA7E5F-B659-4179-9D50-E9638482A83C}" type="presParOf" srcId="{C829A0C1-F056-4715-98FF-3AB96AEACF8C}" destId="{0BACBB49-72CF-4F73-AA4E-533AD264EF50}" srcOrd="4" destOrd="0" presId="urn:microsoft.com/office/officeart/2005/8/layout/funnel1"/>
    <dgm:cxn modelId="{49779AED-9125-4436-AA4F-6107D985583E}" type="presParOf" srcId="{C829A0C1-F056-4715-98FF-3AB96AEACF8C}" destId="{1E5B4321-3358-46C3-A0E7-7BECC994DE69}" srcOrd="5" destOrd="0" presId="urn:microsoft.com/office/officeart/2005/8/layout/funnel1"/>
    <dgm:cxn modelId="{B4CA5171-48A9-43A0-A97A-E8DC83CC28C0}" type="presParOf" srcId="{C829A0C1-F056-4715-98FF-3AB96AEACF8C}" destId="{3D7DFFDA-48AC-41C2-9E64-A89A5D1B41B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BCB488-0736-4CF7-8041-080F1D49F924}"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kumimoji="1" lang="ja-JP" altLang="en-US"/>
        </a:p>
      </dgm:t>
    </dgm:pt>
    <dgm:pt modelId="{01EBE309-B0FC-4CF0-B906-41A48B47E739}">
      <dgm:prSet phldrT="[テキスト]"/>
      <dgm:spPr/>
      <dgm:t>
        <a:bodyPr/>
        <a:lstStyle/>
        <a:p>
          <a:r>
            <a:rPr kumimoji="1" lang="ja-JP" altLang="en-US" dirty="0"/>
            <a:t>体幹抑制</a:t>
          </a:r>
        </a:p>
      </dgm:t>
    </dgm:pt>
    <dgm:pt modelId="{4F4D7699-60C3-47CA-BEB4-3A14A16A7A34}" type="parTrans" cxnId="{D2EC00C6-F9CA-43A2-B359-8BDCEBF01041}">
      <dgm:prSet/>
      <dgm:spPr/>
      <dgm:t>
        <a:bodyPr/>
        <a:lstStyle/>
        <a:p>
          <a:endParaRPr kumimoji="1" lang="ja-JP" altLang="en-US"/>
        </a:p>
      </dgm:t>
    </dgm:pt>
    <dgm:pt modelId="{0DBC0EAB-FB4D-4323-98A8-F33BCD958C26}" type="sibTrans" cxnId="{D2EC00C6-F9CA-43A2-B359-8BDCEBF01041}">
      <dgm:prSet/>
      <dgm:spPr/>
      <dgm:t>
        <a:bodyPr/>
        <a:lstStyle/>
        <a:p>
          <a:endParaRPr kumimoji="1" lang="ja-JP" altLang="en-US"/>
        </a:p>
      </dgm:t>
    </dgm:pt>
    <dgm:pt modelId="{39A680A2-FDD4-4456-A45C-A88A6D6589CD}">
      <dgm:prSet phldrT="[テキスト]" custT="1"/>
      <dgm:spPr/>
      <dgm:t>
        <a:bodyPr/>
        <a:lstStyle/>
        <a:p>
          <a:r>
            <a:rPr kumimoji="1" lang="ja-JP" altLang="en-US" sz="2400" dirty="0"/>
            <a:t>更に興奮</a:t>
          </a:r>
          <a:endParaRPr kumimoji="1" lang="en-US" altLang="ja-JP" sz="2400" dirty="0"/>
        </a:p>
        <a:p>
          <a:r>
            <a:rPr kumimoji="1" lang="ja-JP" altLang="en-US" sz="2400" dirty="0"/>
            <a:t>した</a:t>
          </a:r>
        </a:p>
      </dgm:t>
    </dgm:pt>
    <dgm:pt modelId="{1036B16A-A6C3-4B26-9621-75B0FEB5C8F6}" type="parTrans" cxnId="{1C31EEFE-2120-42E0-8984-EF9120870A7D}">
      <dgm:prSet/>
      <dgm:spPr/>
      <dgm:t>
        <a:bodyPr/>
        <a:lstStyle/>
        <a:p>
          <a:endParaRPr kumimoji="1" lang="ja-JP" altLang="en-US"/>
        </a:p>
      </dgm:t>
    </dgm:pt>
    <dgm:pt modelId="{3E29ABAC-F0B7-4BA9-819C-C1A2C073C353}" type="sibTrans" cxnId="{1C31EEFE-2120-42E0-8984-EF9120870A7D}">
      <dgm:prSet/>
      <dgm:spPr/>
      <dgm:t>
        <a:bodyPr/>
        <a:lstStyle/>
        <a:p>
          <a:endParaRPr kumimoji="1" lang="ja-JP" altLang="en-US"/>
        </a:p>
      </dgm:t>
    </dgm:pt>
    <dgm:pt modelId="{8408E537-1F34-419D-8B44-25B694147A7C}">
      <dgm:prSet phldrT="[テキスト]" custT="1"/>
      <dgm:spPr/>
      <dgm:t>
        <a:bodyPr/>
        <a:lstStyle/>
        <a:p>
          <a:r>
            <a:rPr kumimoji="1" lang="ja-JP" altLang="en-US" sz="2400" dirty="0"/>
            <a:t>固定されて　かわいそう</a:t>
          </a:r>
        </a:p>
      </dgm:t>
    </dgm:pt>
    <dgm:pt modelId="{12655075-5848-4475-8526-CA9C03CC5540}" type="parTrans" cxnId="{3B84077E-0E41-44A7-9DEA-C68ED9CBF355}">
      <dgm:prSet/>
      <dgm:spPr/>
      <dgm:t>
        <a:bodyPr/>
        <a:lstStyle/>
        <a:p>
          <a:endParaRPr kumimoji="1" lang="ja-JP" altLang="en-US"/>
        </a:p>
      </dgm:t>
    </dgm:pt>
    <dgm:pt modelId="{C91B22FE-5E32-4F1D-BBBB-60E7264A7B3D}" type="sibTrans" cxnId="{3B84077E-0E41-44A7-9DEA-C68ED9CBF355}">
      <dgm:prSet/>
      <dgm:spPr/>
      <dgm:t>
        <a:bodyPr/>
        <a:lstStyle/>
        <a:p>
          <a:endParaRPr kumimoji="1" lang="ja-JP" altLang="en-US"/>
        </a:p>
      </dgm:t>
    </dgm:pt>
    <dgm:pt modelId="{5DA657B0-EBC6-42FE-9427-7CC5D88C18F0}">
      <dgm:prSet phldrT="[テキスト]"/>
      <dgm:spPr/>
      <dgm:t>
        <a:bodyPr/>
        <a:lstStyle/>
        <a:p>
          <a:r>
            <a:rPr kumimoji="1" lang="ja-JP" altLang="en-US" dirty="0"/>
            <a:t>ミトン</a:t>
          </a:r>
        </a:p>
      </dgm:t>
    </dgm:pt>
    <dgm:pt modelId="{64423090-EB15-4D01-8445-DB30AC55EAC7}" type="parTrans" cxnId="{8AFD971F-8AEC-48C6-9334-6882F3F7FAB3}">
      <dgm:prSet/>
      <dgm:spPr/>
      <dgm:t>
        <a:bodyPr/>
        <a:lstStyle/>
        <a:p>
          <a:endParaRPr kumimoji="1" lang="ja-JP" altLang="en-US"/>
        </a:p>
      </dgm:t>
    </dgm:pt>
    <dgm:pt modelId="{B457878C-A264-48C6-968B-4562C2A3E262}" type="sibTrans" cxnId="{8AFD971F-8AEC-48C6-9334-6882F3F7FAB3}">
      <dgm:prSet/>
      <dgm:spPr/>
      <dgm:t>
        <a:bodyPr/>
        <a:lstStyle/>
        <a:p>
          <a:endParaRPr kumimoji="1" lang="ja-JP" altLang="en-US"/>
        </a:p>
      </dgm:t>
    </dgm:pt>
    <dgm:pt modelId="{7233E3FC-BD1D-4421-8452-0B8A44D63D8A}">
      <dgm:prSet phldrT="[テキスト]" custT="1"/>
      <dgm:spPr/>
      <dgm:t>
        <a:bodyPr/>
        <a:lstStyle/>
        <a:p>
          <a:r>
            <a:rPr kumimoji="1" lang="ja-JP" altLang="en-US" sz="2400" dirty="0"/>
            <a:t>自分ではずしてラインを自己抜去</a:t>
          </a:r>
        </a:p>
      </dgm:t>
    </dgm:pt>
    <dgm:pt modelId="{FBC9C6F0-1080-436B-8034-70B4FD49A3C2}" type="parTrans" cxnId="{EF5E04AC-8FFC-4375-B80B-2AA71F6AF7BE}">
      <dgm:prSet/>
      <dgm:spPr/>
      <dgm:t>
        <a:bodyPr/>
        <a:lstStyle/>
        <a:p>
          <a:endParaRPr kumimoji="1" lang="ja-JP" altLang="en-US"/>
        </a:p>
      </dgm:t>
    </dgm:pt>
    <dgm:pt modelId="{D6AA1B7F-9F55-4189-8982-8BA49E80720D}" type="sibTrans" cxnId="{EF5E04AC-8FFC-4375-B80B-2AA71F6AF7BE}">
      <dgm:prSet/>
      <dgm:spPr/>
      <dgm:t>
        <a:bodyPr/>
        <a:lstStyle/>
        <a:p>
          <a:endParaRPr kumimoji="1" lang="ja-JP" altLang="en-US"/>
        </a:p>
      </dgm:t>
    </dgm:pt>
    <dgm:pt modelId="{8D3D7F07-6E4F-4F71-8DED-DC216DEE638E}">
      <dgm:prSet phldrT="[テキスト]" custT="1"/>
      <dgm:spPr/>
      <dgm:t>
        <a:bodyPr/>
        <a:lstStyle/>
        <a:p>
          <a:r>
            <a:rPr kumimoji="1" lang="ja-JP" altLang="en-US" sz="2400" dirty="0"/>
            <a:t>駆けつけたら床に座っていた</a:t>
          </a:r>
        </a:p>
      </dgm:t>
    </dgm:pt>
    <dgm:pt modelId="{3BA89B6D-47AB-42A8-A026-F30CA3E181CF}" type="parTrans" cxnId="{2D0E5A3B-18AE-44F7-B2F2-1F6B237F90DB}">
      <dgm:prSet/>
      <dgm:spPr/>
      <dgm:t>
        <a:bodyPr/>
        <a:lstStyle/>
        <a:p>
          <a:endParaRPr kumimoji="1" lang="ja-JP" altLang="en-US"/>
        </a:p>
      </dgm:t>
    </dgm:pt>
    <dgm:pt modelId="{616DA37E-DBBE-4781-8630-ADF3111678C0}" type="sibTrans" cxnId="{2D0E5A3B-18AE-44F7-B2F2-1F6B237F90DB}">
      <dgm:prSet/>
      <dgm:spPr/>
      <dgm:t>
        <a:bodyPr/>
        <a:lstStyle/>
        <a:p>
          <a:endParaRPr kumimoji="1" lang="ja-JP" altLang="en-US"/>
        </a:p>
      </dgm:t>
    </dgm:pt>
    <dgm:pt modelId="{3ECE7158-1E4E-4EA7-8D26-5FCAC7B6247B}">
      <dgm:prSet phldrT="[テキスト]"/>
      <dgm:spPr/>
      <dgm:t>
        <a:bodyPr/>
        <a:lstStyle/>
        <a:p>
          <a:r>
            <a:rPr kumimoji="1" lang="ja-JP" altLang="en-US" dirty="0"/>
            <a:t>センサーマット</a:t>
          </a:r>
        </a:p>
      </dgm:t>
    </dgm:pt>
    <dgm:pt modelId="{73EDC8EC-4C4C-4BC6-A831-DCF9081513F3}" type="parTrans" cxnId="{BD224739-76C2-4156-8948-91D1B4A877FE}">
      <dgm:prSet/>
      <dgm:spPr/>
      <dgm:t>
        <a:bodyPr/>
        <a:lstStyle/>
        <a:p>
          <a:endParaRPr kumimoji="1" lang="ja-JP" altLang="en-US"/>
        </a:p>
      </dgm:t>
    </dgm:pt>
    <dgm:pt modelId="{94296896-980F-49A9-BB82-F92851E9F96F}" type="sibTrans" cxnId="{BD224739-76C2-4156-8948-91D1B4A877FE}">
      <dgm:prSet/>
      <dgm:spPr/>
      <dgm:t>
        <a:bodyPr/>
        <a:lstStyle/>
        <a:p>
          <a:endParaRPr kumimoji="1" lang="ja-JP" altLang="en-US"/>
        </a:p>
      </dgm:t>
    </dgm:pt>
    <dgm:pt modelId="{DE5D4F96-030D-4D17-B0A8-7B44ECC51DD8}">
      <dgm:prSet phldrT="[テキスト]" custT="1"/>
      <dgm:spPr/>
      <dgm:t>
        <a:bodyPr/>
        <a:lstStyle/>
        <a:p>
          <a:r>
            <a:rPr kumimoji="1" lang="ja-JP" altLang="en-US" sz="2400" dirty="0"/>
            <a:t>創部を触っている</a:t>
          </a:r>
        </a:p>
      </dgm:t>
    </dgm:pt>
    <dgm:pt modelId="{03E17F55-3853-4EE5-A2CB-D1C83837B86D}" type="parTrans" cxnId="{DDCEC436-F073-4787-91CF-4F75D7C97BBB}">
      <dgm:prSet/>
      <dgm:spPr/>
      <dgm:t>
        <a:bodyPr/>
        <a:lstStyle/>
        <a:p>
          <a:endParaRPr kumimoji="1" lang="ja-JP" altLang="en-US"/>
        </a:p>
      </dgm:t>
    </dgm:pt>
    <dgm:pt modelId="{55D3DE8E-9A3B-4D47-8153-D81FCD7B3888}" type="sibTrans" cxnId="{DDCEC436-F073-4787-91CF-4F75D7C97BBB}">
      <dgm:prSet/>
      <dgm:spPr/>
      <dgm:t>
        <a:bodyPr/>
        <a:lstStyle/>
        <a:p>
          <a:endParaRPr kumimoji="1" lang="ja-JP" altLang="en-US"/>
        </a:p>
      </dgm:t>
    </dgm:pt>
    <dgm:pt modelId="{FC980898-CEC3-4780-9CE6-99DA229817BC}">
      <dgm:prSet phldrT="[テキスト]" custT="1"/>
      <dgm:spPr/>
      <dgm:t>
        <a:bodyPr/>
        <a:lstStyle/>
        <a:p>
          <a:r>
            <a:rPr kumimoji="1" lang="ja-JP" altLang="en-US" sz="2400" dirty="0"/>
            <a:t>誰も画面を見ていない</a:t>
          </a:r>
        </a:p>
      </dgm:t>
    </dgm:pt>
    <dgm:pt modelId="{858220C3-C383-4EF2-A8D5-C2E48DA7DA34}" type="parTrans" cxnId="{36139E3D-67D7-4972-B23F-51DDAED715DD}">
      <dgm:prSet/>
      <dgm:spPr/>
      <dgm:t>
        <a:bodyPr/>
        <a:lstStyle/>
        <a:p>
          <a:endParaRPr kumimoji="1" lang="ja-JP" altLang="en-US"/>
        </a:p>
      </dgm:t>
    </dgm:pt>
    <dgm:pt modelId="{30FF4286-D32D-4BC9-B1B6-EEEBFAE2BAF6}" type="sibTrans" cxnId="{36139E3D-67D7-4972-B23F-51DDAED715DD}">
      <dgm:prSet/>
      <dgm:spPr/>
      <dgm:t>
        <a:bodyPr/>
        <a:lstStyle/>
        <a:p>
          <a:endParaRPr kumimoji="1" lang="ja-JP" altLang="en-US"/>
        </a:p>
      </dgm:t>
    </dgm:pt>
    <dgm:pt modelId="{236020F5-69CC-472A-99F7-951AD5BF4FB5}">
      <dgm:prSet phldrT="[テキスト]" custT="1"/>
      <dgm:spPr/>
      <dgm:t>
        <a:bodyPr/>
        <a:lstStyle/>
        <a:p>
          <a:r>
            <a:rPr kumimoji="1" lang="ja-JP" altLang="en-US" sz="2400" dirty="0"/>
            <a:t>「降りたらだめですよ」と行動を制止した</a:t>
          </a:r>
        </a:p>
      </dgm:t>
    </dgm:pt>
    <dgm:pt modelId="{E6E53A20-A368-406A-91A3-50F1CA2224FB}" type="parTrans" cxnId="{9C4A5B27-0085-460C-AE24-0D47933CFDB6}">
      <dgm:prSet/>
      <dgm:spPr/>
      <dgm:t>
        <a:bodyPr/>
        <a:lstStyle/>
        <a:p>
          <a:endParaRPr kumimoji="1" lang="ja-JP" altLang="en-US"/>
        </a:p>
      </dgm:t>
    </dgm:pt>
    <dgm:pt modelId="{FF03D5CF-17CA-4D60-B2F0-12C088F873CC}" type="sibTrans" cxnId="{9C4A5B27-0085-460C-AE24-0D47933CFDB6}">
      <dgm:prSet/>
      <dgm:spPr/>
      <dgm:t>
        <a:bodyPr/>
        <a:lstStyle/>
        <a:p>
          <a:endParaRPr kumimoji="1" lang="ja-JP" altLang="en-US"/>
        </a:p>
      </dgm:t>
    </dgm:pt>
    <dgm:pt modelId="{0026C352-2879-4D36-801D-0DC44E7A2134}">
      <dgm:prSet phldrT="[テキスト]"/>
      <dgm:spPr/>
      <dgm:t>
        <a:bodyPr/>
        <a:lstStyle/>
        <a:p>
          <a:r>
            <a:rPr kumimoji="1" lang="ja-JP" altLang="en-US" dirty="0"/>
            <a:t>監視カメラ</a:t>
          </a:r>
        </a:p>
      </dgm:t>
    </dgm:pt>
    <dgm:pt modelId="{52A0AF47-DA0F-40DA-A074-FBBACA7C92C8}" type="parTrans" cxnId="{2D7E1E69-B927-481B-8B9E-CC935812CC5C}">
      <dgm:prSet/>
      <dgm:spPr/>
      <dgm:t>
        <a:bodyPr/>
        <a:lstStyle/>
        <a:p>
          <a:endParaRPr kumimoji="1" lang="ja-JP" altLang="en-US"/>
        </a:p>
      </dgm:t>
    </dgm:pt>
    <dgm:pt modelId="{B027B516-C120-4925-B168-48DC87653D90}" type="sibTrans" cxnId="{2D7E1E69-B927-481B-8B9E-CC935812CC5C}">
      <dgm:prSet/>
      <dgm:spPr/>
      <dgm:t>
        <a:bodyPr/>
        <a:lstStyle/>
        <a:p>
          <a:endParaRPr kumimoji="1" lang="ja-JP" altLang="en-US"/>
        </a:p>
      </dgm:t>
    </dgm:pt>
    <dgm:pt modelId="{056FD99B-A898-4637-B876-4868032DAD28}">
      <dgm:prSet phldrT="[テキスト]" custT="1"/>
      <dgm:spPr/>
      <dgm:t>
        <a:bodyPr/>
        <a:lstStyle/>
        <a:p>
          <a:r>
            <a:rPr kumimoji="1" lang="ja-JP" altLang="en-US" sz="2400" dirty="0"/>
            <a:t>清拭の様子が映っている</a:t>
          </a:r>
        </a:p>
      </dgm:t>
    </dgm:pt>
    <dgm:pt modelId="{8D806624-52A0-4818-8A42-D4B2E021C9E1}" type="parTrans" cxnId="{853DFDD9-52CC-488D-BAA3-0952168A5C02}">
      <dgm:prSet/>
      <dgm:spPr/>
      <dgm:t>
        <a:bodyPr/>
        <a:lstStyle/>
        <a:p>
          <a:endParaRPr kumimoji="1" lang="ja-JP" altLang="en-US"/>
        </a:p>
      </dgm:t>
    </dgm:pt>
    <dgm:pt modelId="{73288F3D-0996-404C-9EE6-76C62C6E3688}" type="sibTrans" cxnId="{853DFDD9-52CC-488D-BAA3-0952168A5C02}">
      <dgm:prSet/>
      <dgm:spPr/>
      <dgm:t>
        <a:bodyPr/>
        <a:lstStyle/>
        <a:p>
          <a:endParaRPr kumimoji="1" lang="ja-JP" altLang="en-US"/>
        </a:p>
      </dgm:t>
    </dgm:pt>
    <dgm:pt modelId="{4BC7C612-54D9-4DF4-AD17-319FAE73CC45}" type="pres">
      <dgm:prSet presAssocID="{A2BCB488-0736-4CF7-8041-080F1D49F924}" presName="diagram" presStyleCnt="0">
        <dgm:presLayoutVars>
          <dgm:chPref val="1"/>
          <dgm:dir/>
          <dgm:animOne val="branch"/>
          <dgm:animLvl val="lvl"/>
          <dgm:resizeHandles/>
        </dgm:presLayoutVars>
      </dgm:prSet>
      <dgm:spPr/>
    </dgm:pt>
    <dgm:pt modelId="{8AD40A3E-894F-4E8C-A173-136E2094DDB1}" type="pres">
      <dgm:prSet presAssocID="{01EBE309-B0FC-4CF0-B906-41A48B47E739}" presName="root" presStyleCnt="0"/>
      <dgm:spPr/>
    </dgm:pt>
    <dgm:pt modelId="{BE641B41-F059-4482-833B-840B7468D787}" type="pres">
      <dgm:prSet presAssocID="{01EBE309-B0FC-4CF0-B906-41A48B47E739}" presName="rootComposite" presStyleCnt="0"/>
      <dgm:spPr/>
    </dgm:pt>
    <dgm:pt modelId="{3E6EABB0-87E8-4FD0-8822-C0E4DC8365F1}" type="pres">
      <dgm:prSet presAssocID="{01EBE309-B0FC-4CF0-B906-41A48B47E739}" presName="rootText" presStyleLbl="node1" presStyleIdx="0" presStyleCnt="4"/>
      <dgm:spPr/>
    </dgm:pt>
    <dgm:pt modelId="{5ED1A135-B022-4D4B-805F-5E3E4FB4942A}" type="pres">
      <dgm:prSet presAssocID="{01EBE309-B0FC-4CF0-B906-41A48B47E739}" presName="rootConnector" presStyleLbl="node1" presStyleIdx="0" presStyleCnt="4"/>
      <dgm:spPr/>
    </dgm:pt>
    <dgm:pt modelId="{D278388A-165F-4BDE-A5D2-F8F4DDD7E308}" type="pres">
      <dgm:prSet presAssocID="{01EBE309-B0FC-4CF0-B906-41A48B47E739}" presName="childShape" presStyleCnt="0"/>
      <dgm:spPr/>
    </dgm:pt>
    <dgm:pt modelId="{19B08618-CB2F-4FAF-B48E-8DB14DF91E19}" type="pres">
      <dgm:prSet presAssocID="{1036B16A-A6C3-4B26-9621-75B0FEB5C8F6}" presName="Name13" presStyleLbl="parChTrans1D2" presStyleIdx="0" presStyleCnt="8"/>
      <dgm:spPr/>
    </dgm:pt>
    <dgm:pt modelId="{41A557BC-65B5-4616-B25D-4E8C1CA5856B}" type="pres">
      <dgm:prSet presAssocID="{39A680A2-FDD4-4456-A45C-A88A6D6589CD}" presName="childText" presStyleLbl="bgAcc1" presStyleIdx="0" presStyleCnt="8" custScaleX="110394" custScaleY="219547">
        <dgm:presLayoutVars>
          <dgm:bulletEnabled val="1"/>
        </dgm:presLayoutVars>
      </dgm:prSet>
      <dgm:spPr/>
    </dgm:pt>
    <dgm:pt modelId="{6EDA6996-5F3A-4BCE-932A-21A1E381FCC4}" type="pres">
      <dgm:prSet presAssocID="{12655075-5848-4475-8526-CA9C03CC5540}" presName="Name13" presStyleLbl="parChTrans1D2" presStyleIdx="1" presStyleCnt="8"/>
      <dgm:spPr/>
    </dgm:pt>
    <dgm:pt modelId="{882A5E12-0D77-47D9-84D0-2DEC859B2523}" type="pres">
      <dgm:prSet presAssocID="{8408E537-1F34-419D-8B44-25B694147A7C}" presName="childText" presStyleLbl="bgAcc1" presStyleIdx="1" presStyleCnt="8" custScaleX="111133" custScaleY="195934">
        <dgm:presLayoutVars>
          <dgm:bulletEnabled val="1"/>
        </dgm:presLayoutVars>
      </dgm:prSet>
      <dgm:spPr/>
    </dgm:pt>
    <dgm:pt modelId="{09946D6C-BDE0-4C4F-89DD-71EFCE344775}" type="pres">
      <dgm:prSet presAssocID="{5DA657B0-EBC6-42FE-9427-7CC5D88C18F0}" presName="root" presStyleCnt="0"/>
      <dgm:spPr/>
    </dgm:pt>
    <dgm:pt modelId="{B02CE9D7-FC60-4494-A245-DD0FD323C4C3}" type="pres">
      <dgm:prSet presAssocID="{5DA657B0-EBC6-42FE-9427-7CC5D88C18F0}" presName="rootComposite" presStyleCnt="0"/>
      <dgm:spPr/>
    </dgm:pt>
    <dgm:pt modelId="{BE6BE1B6-552A-4185-ADB8-DD20242BF453}" type="pres">
      <dgm:prSet presAssocID="{5DA657B0-EBC6-42FE-9427-7CC5D88C18F0}" presName="rootText" presStyleLbl="node1" presStyleIdx="1" presStyleCnt="4"/>
      <dgm:spPr/>
    </dgm:pt>
    <dgm:pt modelId="{48A837B0-2F79-472A-BD87-D9A1247BDA5A}" type="pres">
      <dgm:prSet presAssocID="{5DA657B0-EBC6-42FE-9427-7CC5D88C18F0}" presName="rootConnector" presStyleLbl="node1" presStyleIdx="1" presStyleCnt="4"/>
      <dgm:spPr/>
    </dgm:pt>
    <dgm:pt modelId="{9359E118-E8CE-4886-AB21-BB8A00A39003}" type="pres">
      <dgm:prSet presAssocID="{5DA657B0-EBC6-42FE-9427-7CC5D88C18F0}" presName="childShape" presStyleCnt="0"/>
      <dgm:spPr/>
    </dgm:pt>
    <dgm:pt modelId="{FB3A6AF0-3797-471E-97C0-82ED15B675D1}" type="pres">
      <dgm:prSet presAssocID="{FBC9C6F0-1080-436B-8034-70B4FD49A3C2}" presName="Name13" presStyleLbl="parChTrans1D2" presStyleIdx="2" presStyleCnt="8"/>
      <dgm:spPr/>
    </dgm:pt>
    <dgm:pt modelId="{7712989B-56D4-4206-8D22-4DAC31439739}" type="pres">
      <dgm:prSet presAssocID="{7233E3FC-BD1D-4421-8452-0B8A44D63D8A}" presName="childText" presStyleLbl="bgAcc1" presStyleIdx="2" presStyleCnt="8" custScaleX="120139" custScaleY="223613">
        <dgm:presLayoutVars>
          <dgm:bulletEnabled val="1"/>
        </dgm:presLayoutVars>
      </dgm:prSet>
      <dgm:spPr/>
    </dgm:pt>
    <dgm:pt modelId="{5458D967-A8CF-43FD-B518-AB6F0390F7D2}" type="pres">
      <dgm:prSet presAssocID="{03E17F55-3853-4EE5-A2CB-D1C83837B86D}" presName="Name13" presStyleLbl="parChTrans1D2" presStyleIdx="3" presStyleCnt="8"/>
      <dgm:spPr/>
    </dgm:pt>
    <dgm:pt modelId="{702BC0C0-9F60-4B6B-9D7D-231469279EBB}" type="pres">
      <dgm:prSet presAssocID="{DE5D4F96-030D-4D17-B0A8-7B44ECC51DD8}" presName="childText" presStyleLbl="bgAcc1" presStyleIdx="3" presStyleCnt="8" custScaleX="112840" custScaleY="122642">
        <dgm:presLayoutVars>
          <dgm:bulletEnabled val="1"/>
        </dgm:presLayoutVars>
      </dgm:prSet>
      <dgm:spPr/>
    </dgm:pt>
    <dgm:pt modelId="{4F75B3DC-3636-4F08-82A8-4DFC3D50B6A1}" type="pres">
      <dgm:prSet presAssocID="{3ECE7158-1E4E-4EA7-8D26-5FCAC7B6247B}" presName="root" presStyleCnt="0"/>
      <dgm:spPr/>
    </dgm:pt>
    <dgm:pt modelId="{0D9EFF02-AB12-4F22-A511-719F7562C2DF}" type="pres">
      <dgm:prSet presAssocID="{3ECE7158-1E4E-4EA7-8D26-5FCAC7B6247B}" presName="rootComposite" presStyleCnt="0"/>
      <dgm:spPr/>
    </dgm:pt>
    <dgm:pt modelId="{30FE5D7D-D656-4110-AC85-93C4DDE806BD}" type="pres">
      <dgm:prSet presAssocID="{3ECE7158-1E4E-4EA7-8D26-5FCAC7B6247B}" presName="rootText" presStyleLbl="node1" presStyleIdx="2" presStyleCnt="4"/>
      <dgm:spPr/>
    </dgm:pt>
    <dgm:pt modelId="{3DE33A04-B44B-4924-9170-9651CDF935E9}" type="pres">
      <dgm:prSet presAssocID="{3ECE7158-1E4E-4EA7-8D26-5FCAC7B6247B}" presName="rootConnector" presStyleLbl="node1" presStyleIdx="2" presStyleCnt="4"/>
      <dgm:spPr/>
    </dgm:pt>
    <dgm:pt modelId="{F1641B55-C59A-4076-B34C-21C722D0E923}" type="pres">
      <dgm:prSet presAssocID="{3ECE7158-1E4E-4EA7-8D26-5FCAC7B6247B}" presName="childShape" presStyleCnt="0"/>
      <dgm:spPr/>
    </dgm:pt>
    <dgm:pt modelId="{0D1AE906-1E74-4E0E-BB24-874D10E24DC0}" type="pres">
      <dgm:prSet presAssocID="{3BA89B6D-47AB-42A8-A026-F30CA3E181CF}" presName="Name13" presStyleLbl="parChTrans1D2" presStyleIdx="4" presStyleCnt="8"/>
      <dgm:spPr/>
    </dgm:pt>
    <dgm:pt modelId="{5C7CC910-683C-4493-86F5-10445516D5BB}" type="pres">
      <dgm:prSet presAssocID="{8D3D7F07-6E4F-4F71-8DED-DC216DEE638E}" presName="childText" presStyleLbl="bgAcc1" presStyleIdx="4" presStyleCnt="8" custScaleX="121009" custScaleY="184806" custLinFactNeighborX="952">
        <dgm:presLayoutVars>
          <dgm:bulletEnabled val="1"/>
        </dgm:presLayoutVars>
      </dgm:prSet>
      <dgm:spPr/>
    </dgm:pt>
    <dgm:pt modelId="{037BE2D3-9180-4575-A050-EE751C347406}" type="pres">
      <dgm:prSet presAssocID="{E6E53A20-A368-406A-91A3-50F1CA2224FB}" presName="Name13" presStyleLbl="parChTrans1D2" presStyleIdx="5" presStyleCnt="8"/>
      <dgm:spPr/>
    </dgm:pt>
    <dgm:pt modelId="{FA6ED23D-DD26-4143-A501-703DAFFA0D18}" type="pres">
      <dgm:prSet presAssocID="{236020F5-69CC-472A-99F7-951AD5BF4FB5}" presName="childText" presStyleLbl="bgAcc1" presStyleIdx="5" presStyleCnt="8" custScaleX="131077" custScaleY="199740" custLinFactNeighborX="4382" custLinFactNeighborY="2531">
        <dgm:presLayoutVars>
          <dgm:bulletEnabled val="1"/>
        </dgm:presLayoutVars>
      </dgm:prSet>
      <dgm:spPr/>
    </dgm:pt>
    <dgm:pt modelId="{5B35DFDD-DE37-416C-AE85-484D23726EF7}" type="pres">
      <dgm:prSet presAssocID="{0026C352-2879-4D36-801D-0DC44E7A2134}" presName="root" presStyleCnt="0"/>
      <dgm:spPr/>
    </dgm:pt>
    <dgm:pt modelId="{7B24EB7D-4864-4F3B-9878-F00B9F373A59}" type="pres">
      <dgm:prSet presAssocID="{0026C352-2879-4D36-801D-0DC44E7A2134}" presName="rootComposite" presStyleCnt="0"/>
      <dgm:spPr/>
    </dgm:pt>
    <dgm:pt modelId="{B3ACD257-8F6D-4ACF-B84C-FB0B6A7339EB}" type="pres">
      <dgm:prSet presAssocID="{0026C352-2879-4D36-801D-0DC44E7A2134}" presName="rootText" presStyleLbl="node1" presStyleIdx="3" presStyleCnt="4"/>
      <dgm:spPr/>
    </dgm:pt>
    <dgm:pt modelId="{26C6183E-F196-4BF3-A93F-1786B13F45D7}" type="pres">
      <dgm:prSet presAssocID="{0026C352-2879-4D36-801D-0DC44E7A2134}" presName="rootConnector" presStyleLbl="node1" presStyleIdx="3" presStyleCnt="4"/>
      <dgm:spPr/>
    </dgm:pt>
    <dgm:pt modelId="{9529507E-2686-4D02-AA10-7EA03CEB4475}" type="pres">
      <dgm:prSet presAssocID="{0026C352-2879-4D36-801D-0DC44E7A2134}" presName="childShape" presStyleCnt="0"/>
      <dgm:spPr/>
    </dgm:pt>
    <dgm:pt modelId="{5B5C644B-501F-491A-A559-CBCDB8AA2139}" type="pres">
      <dgm:prSet presAssocID="{8D806624-52A0-4818-8A42-D4B2E021C9E1}" presName="Name13" presStyleLbl="parChTrans1D2" presStyleIdx="6" presStyleCnt="8"/>
      <dgm:spPr/>
    </dgm:pt>
    <dgm:pt modelId="{0AF607B1-5348-4622-8F8C-F92BFEDBA87B}" type="pres">
      <dgm:prSet presAssocID="{056FD99B-A898-4637-B876-4868032DAD28}" presName="childText" presStyleLbl="bgAcc1" presStyleIdx="6" presStyleCnt="8" custScaleX="125050" custScaleY="197937">
        <dgm:presLayoutVars>
          <dgm:bulletEnabled val="1"/>
        </dgm:presLayoutVars>
      </dgm:prSet>
      <dgm:spPr/>
    </dgm:pt>
    <dgm:pt modelId="{452E58B6-FBEC-4E26-BEB8-99481D018133}" type="pres">
      <dgm:prSet presAssocID="{858220C3-C383-4EF2-A8D5-C2E48DA7DA34}" presName="Name13" presStyleLbl="parChTrans1D2" presStyleIdx="7" presStyleCnt="8"/>
      <dgm:spPr/>
    </dgm:pt>
    <dgm:pt modelId="{DEDC6BDF-AA76-4615-9265-953B0C039C13}" type="pres">
      <dgm:prSet presAssocID="{FC980898-CEC3-4780-9CE6-99DA229817BC}" presName="childText" presStyleLbl="bgAcc1" presStyleIdx="7" presStyleCnt="8" custScaleX="120236" custScaleY="150281">
        <dgm:presLayoutVars>
          <dgm:bulletEnabled val="1"/>
        </dgm:presLayoutVars>
      </dgm:prSet>
      <dgm:spPr/>
    </dgm:pt>
  </dgm:ptLst>
  <dgm:cxnLst>
    <dgm:cxn modelId="{77C0FA0D-BC02-4510-8860-691E82B4F2CE}" type="presOf" srcId="{056FD99B-A898-4637-B876-4868032DAD28}" destId="{0AF607B1-5348-4622-8F8C-F92BFEDBA87B}" srcOrd="0" destOrd="0" presId="urn:microsoft.com/office/officeart/2005/8/layout/hierarchy3"/>
    <dgm:cxn modelId="{E3DA0216-1100-476E-828F-D9731C9649BE}" type="presOf" srcId="{12655075-5848-4475-8526-CA9C03CC5540}" destId="{6EDA6996-5F3A-4BCE-932A-21A1E381FCC4}" srcOrd="0" destOrd="0" presId="urn:microsoft.com/office/officeart/2005/8/layout/hierarchy3"/>
    <dgm:cxn modelId="{D258F519-4CCF-4AC5-BD79-FC3376614C0B}" type="presOf" srcId="{39A680A2-FDD4-4456-A45C-A88A6D6589CD}" destId="{41A557BC-65B5-4616-B25D-4E8C1CA5856B}" srcOrd="0" destOrd="0" presId="urn:microsoft.com/office/officeart/2005/8/layout/hierarchy3"/>
    <dgm:cxn modelId="{BDDE301F-9688-48F8-BE5C-3B7A73AEE7C2}" type="presOf" srcId="{5DA657B0-EBC6-42FE-9427-7CC5D88C18F0}" destId="{BE6BE1B6-552A-4185-ADB8-DD20242BF453}" srcOrd="0" destOrd="0" presId="urn:microsoft.com/office/officeart/2005/8/layout/hierarchy3"/>
    <dgm:cxn modelId="{8AFD971F-8AEC-48C6-9334-6882F3F7FAB3}" srcId="{A2BCB488-0736-4CF7-8041-080F1D49F924}" destId="{5DA657B0-EBC6-42FE-9427-7CC5D88C18F0}" srcOrd="1" destOrd="0" parTransId="{64423090-EB15-4D01-8445-DB30AC55EAC7}" sibTransId="{B457878C-A264-48C6-968B-4562C2A3E262}"/>
    <dgm:cxn modelId="{9C4A5B27-0085-460C-AE24-0D47933CFDB6}" srcId="{3ECE7158-1E4E-4EA7-8D26-5FCAC7B6247B}" destId="{236020F5-69CC-472A-99F7-951AD5BF4FB5}" srcOrd="1" destOrd="0" parTransId="{E6E53A20-A368-406A-91A3-50F1CA2224FB}" sibTransId="{FF03D5CF-17CA-4D60-B2F0-12C088F873CC}"/>
    <dgm:cxn modelId="{F3C6D429-044D-4EC3-A637-4F183A334BB8}" type="presOf" srcId="{1036B16A-A6C3-4B26-9621-75B0FEB5C8F6}" destId="{19B08618-CB2F-4FAF-B48E-8DB14DF91E19}" srcOrd="0" destOrd="0" presId="urn:microsoft.com/office/officeart/2005/8/layout/hierarchy3"/>
    <dgm:cxn modelId="{6AECB82A-FBCA-4697-8F3E-B244CBE231D7}" type="presOf" srcId="{8D806624-52A0-4818-8A42-D4B2E021C9E1}" destId="{5B5C644B-501F-491A-A559-CBCDB8AA2139}" srcOrd="0" destOrd="0" presId="urn:microsoft.com/office/officeart/2005/8/layout/hierarchy3"/>
    <dgm:cxn modelId="{DDCEC436-F073-4787-91CF-4F75D7C97BBB}" srcId="{5DA657B0-EBC6-42FE-9427-7CC5D88C18F0}" destId="{DE5D4F96-030D-4D17-B0A8-7B44ECC51DD8}" srcOrd="1" destOrd="0" parTransId="{03E17F55-3853-4EE5-A2CB-D1C83837B86D}" sibTransId="{55D3DE8E-9A3B-4D47-8153-D81FCD7B3888}"/>
    <dgm:cxn modelId="{BD224739-76C2-4156-8948-91D1B4A877FE}" srcId="{A2BCB488-0736-4CF7-8041-080F1D49F924}" destId="{3ECE7158-1E4E-4EA7-8D26-5FCAC7B6247B}" srcOrd="2" destOrd="0" parTransId="{73EDC8EC-4C4C-4BC6-A831-DCF9081513F3}" sibTransId="{94296896-980F-49A9-BB82-F92851E9F96F}"/>
    <dgm:cxn modelId="{2D0E5A3B-18AE-44F7-B2F2-1F6B237F90DB}" srcId="{3ECE7158-1E4E-4EA7-8D26-5FCAC7B6247B}" destId="{8D3D7F07-6E4F-4F71-8DED-DC216DEE638E}" srcOrd="0" destOrd="0" parTransId="{3BA89B6D-47AB-42A8-A026-F30CA3E181CF}" sibTransId="{616DA37E-DBBE-4781-8630-ADF3111678C0}"/>
    <dgm:cxn modelId="{36139E3D-67D7-4972-B23F-51DDAED715DD}" srcId="{0026C352-2879-4D36-801D-0DC44E7A2134}" destId="{FC980898-CEC3-4780-9CE6-99DA229817BC}" srcOrd="1" destOrd="0" parTransId="{858220C3-C383-4EF2-A8D5-C2E48DA7DA34}" sibTransId="{30FF4286-D32D-4BC9-B1B6-EEEBFAE2BAF6}"/>
    <dgm:cxn modelId="{AC448D46-04ED-429D-A68C-9FC33B9A092A}" type="presOf" srcId="{3BA89B6D-47AB-42A8-A026-F30CA3E181CF}" destId="{0D1AE906-1E74-4E0E-BB24-874D10E24DC0}" srcOrd="0" destOrd="0" presId="urn:microsoft.com/office/officeart/2005/8/layout/hierarchy3"/>
    <dgm:cxn modelId="{2D7E1E69-B927-481B-8B9E-CC935812CC5C}" srcId="{A2BCB488-0736-4CF7-8041-080F1D49F924}" destId="{0026C352-2879-4D36-801D-0DC44E7A2134}" srcOrd="3" destOrd="0" parTransId="{52A0AF47-DA0F-40DA-A074-FBBACA7C92C8}" sibTransId="{B027B516-C120-4925-B168-48DC87653D90}"/>
    <dgm:cxn modelId="{9E3AF369-0363-41DD-A8BB-FE7C92C0DEB3}" type="presOf" srcId="{8408E537-1F34-419D-8B44-25B694147A7C}" destId="{882A5E12-0D77-47D9-84D0-2DEC859B2523}" srcOrd="0" destOrd="0" presId="urn:microsoft.com/office/officeart/2005/8/layout/hierarchy3"/>
    <dgm:cxn modelId="{58AD296B-449E-4C28-A8DC-27F4481AC7B9}" type="presOf" srcId="{3ECE7158-1E4E-4EA7-8D26-5FCAC7B6247B}" destId="{30FE5D7D-D656-4110-AC85-93C4DDE806BD}" srcOrd="0" destOrd="0" presId="urn:microsoft.com/office/officeart/2005/8/layout/hierarchy3"/>
    <dgm:cxn modelId="{C181916F-E917-4EC4-8312-E4845A4ABA77}" type="presOf" srcId="{FBC9C6F0-1080-436B-8034-70B4FD49A3C2}" destId="{FB3A6AF0-3797-471E-97C0-82ED15B675D1}" srcOrd="0" destOrd="0" presId="urn:microsoft.com/office/officeart/2005/8/layout/hierarchy3"/>
    <dgm:cxn modelId="{06105757-775C-4E12-A8F8-FD44729E28F3}" type="presOf" srcId="{FC980898-CEC3-4780-9CE6-99DA229817BC}" destId="{DEDC6BDF-AA76-4615-9265-953B0C039C13}" srcOrd="0" destOrd="0" presId="urn:microsoft.com/office/officeart/2005/8/layout/hierarchy3"/>
    <dgm:cxn modelId="{3B84077E-0E41-44A7-9DEA-C68ED9CBF355}" srcId="{01EBE309-B0FC-4CF0-B906-41A48B47E739}" destId="{8408E537-1F34-419D-8B44-25B694147A7C}" srcOrd="1" destOrd="0" parTransId="{12655075-5848-4475-8526-CA9C03CC5540}" sibTransId="{C91B22FE-5E32-4F1D-BBBB-60E7264A7B3D}"/>
    <dgm:cxn modelId="{7C0DB881-1865-4663-98AC-F0203065114B}" type="presOf" srcId="{7233E3FC-BD1D-4421-8452-0B8A44D63D8A}" destId="{7712989B-56D4-4206-8D22-4DAC31439739}" srcOrd="0" destOrd="0" presId="urn:microsoft.com/office/officeart/2005/8/layout/hierarchy3"/>
    <dgm:cxn modelId="{7E50B485-523B-43AC-9379-CF51F9589621}" type="presOf" srcId="{5DA657B0-EBC6-42FE-9427-7CC5D88C18F0}" destId="{48A837B0-2F79-472A-BD87-D9A1247BDA5A}" srcOrd="1" destOrd="0" presId="urn:microsoft.com/office/officeart/2005/8/layout/hierarchy3"/>
    <dgm:cxn modelId="{9AB1359C-633C-4C21-BCA9-909669752C3C}" type="presOf" srcId="{01EBE309-B0FC-4CF0-B906-41A48B47E739}" destId="{5ED1A135-B022-4D4B-805F-5E3E4FB4942A}" srcOrd="1" destOrd="0" presId="urn:microsoft.com/office/officeart/2005/8/layout/hierarchy3"/>
    <dgm:cxn modelId="{4F128F9D-E631-4012-B245-92B68FF22409}" type="presOf" srcId="{01EBE309-B0FC-4CF0-B906-41A48B47E739}" destId="{3E6EABB0-87E8-4FD0-8822-C0E4DC8365F1}" srcOrd="0" destOrd="0" presId="urn:microsoft.com/office/officeart/2005/8/layout/hierarchy3"/>
    <dgm:cxn modelId="{98927EA1-A574-47A7-BD47-3C124FF5C507}" type="presOf" srcId="{DE5D4F96-030D-4D17-B0A8-7B44ECC51DD8}" destId="{702BC0C0-9F60-4B6B-9D7D-231469279EBB}" srcOrd="0" destOrd="0" presId="urn:microsoft.com/office/officeart/2005/8/layout/hierarchy3"/>
    <dgm:cxn modelId="{CEFA7FA5-A675-4A4D-9810-9C7F4273B38D}" type="presOf" srcId="{8D3D7F07-6E4F-4F71-8DED-DC216DEE638E}" destId="{5C7CC910-683C-4493-86F5-10445516D5BB}" srcOrd="0" destOrd="0" presId="urn:microsoft.com/office/officeart/2005/8/layout/hierarchy3"/>
    <dgm:cxn modelId="{EF5E04AC-8FFC-4375-B80B-2AA71F6AF7BE}" srcId="{5DA657B0-EBC6-42FE-9427-7CC5D88C18F0}" destId="{7233E3FC-BD1D-4421-8452-0B8A44D63D8A}" srcOrd="0" destOrd="0" parTransId="{FBC9C6F0-1080-436B-8034-70B4FD49A3C2}" sibTransId="{D6AA1B7F-9F55-4189-8982-8BA49E80720D}"/>
    <dgm:cxn modelId="{79A903B3-FD4A-453F-9399-039A8FA94A67}" type="presOf" srcId="{A2BCB488-0736-4CF7-8041-080F1D49F924}" destId="{4BC7C612-54D9-4DF4-AD17-319FAE73CC45}" srcOrd="0" destOrd="0" presId="urn:microsoft.com/office/officeart/2005/8/layout/hierarchy3"/>
    <dgm:cxn modelId="{3AECF4B8-FAE1-42D3-8865-D3577144DFC6}" type="presOf" srcId="{236020F5-69CC-472A-99F7-951AD5BF4FB5}" destId="{FA6ED23D-DD26-4143-A501-703DAFFA0D18}" srcOrd="0" destOrd="0" presId="urn:microsoft.com/office/officeart/2005/8/layout/hierarchy3"/>
    <dgm:cxn modelId="{12838ABE-59AC-4F76-AAD2-B5F6BA23318E}" type="presOf" srcId="{0026C352-2879-4D36-801D-0DC44E7A2134}" destId="{B3ACD257-8F6D-4ACF-B84C-FB0B6A7339EB}" srcOrd="0" destOrd="0" presId="urn:microsoft.com/office/officeart/2005/8/layout/hierarchy3"/>
    <dgm:cxn modelId="{D2EC00C6-F9CA-43A2-B359-8BDCEBF01041}" srcId="{A2BCB488-0736-4CF7-8041-080F1D49F924}" destId="{01EBE309-B0FC-4CF0-B906-41A48B47E739}" srcOrd="0" destOrd="0" parTransId="{4F4D7699-60C3-47CA-BEB4-3A14A16A7A34}" sibTransId="{0DBC0EAB-FB4D-4323-98A8-F33BCD958C26}"/>
    <dgm:cxn modelId="{EEFAA2CA-057D-4650-A5FC-DCEBE03A4D23}" type="presOf" srcId="{E6E53A20-A368-406A-91A3-50F1CA2224FB}" destId="{037BE2D3-9180-4575-A050-EE751C347406}" srcOrd="0" destOrd="0" presId="urn:microsoft.com/office/officeart/2005/8/layout/hierarchy3"/>
    <dgm:cxn modelId="{5982F4D0-C175-42BE-AA2B-1626B411D507}" type="presOf" srcId="{858220C3-C383-4EF2-A8D5-C2E48DA7DA34}" destId="{452E58B6-FBEC-4E26-BEB8-99481D018133}" srcOrd="0" destOrd="0" presId="urn:microsoft.com/office/officeart/2005/8/layout/hierarchy3"/>
    <dgm:cxn modelId="{B88D8ED9-F283-41E9-9641-84EC6ACB76FD}" type="presOf" srcId="{3ECE7158-1E4E-4EA7-8D26-5FCAC7B6247B}" destId="{3DE33A04-B44B-4924-9170-9651CDF935E9}" srcOrd="1" destOrd="0" presId="urn:microsoft.com/office/officeart/2005/8/layout/hierarchy3"/>
    <dgm:cxn modelId="{853DFDD9-52CC-488D-BAA3-0952168A5C02}" srcId="{0026C352-2879-4D36-801D-0DC44E7A2134}" destId="{056FD99B-A898-4637-B876-4868032DAD28}" srcOrd="0" destOrd="0" parTransId="{8D806624-52A0-4818-8A42-D4B2E021C9E1}" sibTransId="{73288F3D-0996-404C-9EE6-76C62C6E3688}"/>
    <dgm:cxn modelId="{249DAEEE-2D37-4CA6-9584-11B6247AA736}" type="presOf" srcId="{0026C352-2879-4D36-801D-0DC44E7A2134}" destId="{26C6183E-F196-4BF3-A93F-1786B13F45D7}" srcOrd="1" destOrd="0" presId="urn:microsoft.com/office/officeart/2005/8/layout/hierarchy3"/>
    <dgm:cxn modelId="{008878F2-C068-4957-83BE-D64CD925BF7F}" type="presOf" srcId="{03E17F55-3853-4EE5-A2CB-D1C83837B86D}" destId="{5458D967-A8CF-43FD-B518-AB6F0390F7D2}" srcOrd="0" destOrd="0" presId="urn:microsoft.com/office/officeart/2005/8/layout/hierarchy3"/>
    <dgm:cxn modelId="{1C31EEFE-2120-42E0-8984-EF9120870A7D}" srcId="{01EBE309-B0FC-4CF0-B906-41A48B47E739}" destId="{39A680A2-FDD4-4456-A45C-A88A6D6589CD}" srcOrd="0" destOrd="0" parTransId="{1036B16A-A6C3-4B26-9621-75B0FEB5C8F6}" sibTransId="{3E29ABAC-F0B7-4BA9-819C-C1A2C073C353}"/>
    <dgm:cxn modelId="{D11B6F7A-981F-4270-8764-6BF29CEFE29D}" type="presParOf" srcId="{4BC7C612-54D9-4DF4-AD17-319FAE73CC45}" destId="{8AD40A3E-894F-4E8C-A173-136E2094DDB1}" srcOrd="0" destOrd="0" presId="urn:microsoft.com/office/officeart/2005/8/layout/hierarchy3"/>
    <dgm:cxn modelId="{E99EAB29-A02C-4FB9-B154-A11CE5C1D768}" type="presParOf" srcId="{8AD40A3E-894F-4E8C-A173-136E2094DDB1}" destId="{BE641B41-F059-4482-833B-840B7468D787}" srcOrd="0" destOrd="0" presId="urn:microsoft.com/office/officeart/2005/8/layout/hierarchy3"/>
    <dgm:cxn modelId="{9D354142-15DB-4A63-B79D-30FFFF86B57B}" type="presParOf" srcId="{BE641B41-F059-4482-833B-840B7468D787}" destId="{3E6EABB0-87E8-4FD0-8822-C0E4DC8365F1}" srcOrd="0" destOrd="0" presId="urn:microsoft.com/office/officeart/2005/8/layout/hierarchy3"/>
    <dgm:cxn modelId="{917E25AC-C232-4890-AD67-21FC9E300E04}" type="presParOf" srcId="{BE641B41-F059-4482-833B-840B7468D787}" destId="{5ED1A135-B022-4D4B-805F-5E3E4FB4942A}" srcOrd="1" destOrd="0" presId="urn:microsoft.com/office/officeart/2005/8/layout/hierarchy3"/>
    <dgm:cxn modelId="{CA5D6D98-A6CD-41A5-B308-D2047DA6C26E}" type="presParOf" srcId="{8AD40A3E-894F-4E8C-A173-136E2094DDB1}" destId="{D278388A-165F-4BDE-A5D2-F8F4DDD7E308}" srcOrd="1" destOrd="0" presId="urn:microsoft.com/office/officeart/2005/8/layout/hierarchy3"/>
    <dgm:cxn modelId="{3E42072A-4BF3-448A-81DA-AE87C7B43DEC}" type="presParOf" srcId="{D278388A-165F-4BDE-A5D2-F8F4DDD7E308}" destId="{19B08618-CB2F-4FAF-B48E-8DB14DF91E19}" srcOrd="0" destOrd="0" presId="urn:microsoft.com/office/officeart/2005/8/layout/hierarchy3"/>
    <dgm:cxn modelId="{587CD586-38A6-4A18-BDCC-B0C37BB900E6}" type="presParOf" srcId="{D278388A-165F-4BDE-A5D2-F8F4DDD7E308}" destId="{41A557BC-65B5-4616-B25D-4E8C1CA5856B}" srcOrd="1" destOrd="0" presId="urn:microsoft.com/office/officeart/2005/8/layout/hierarchy3"/>
    <dgm:cxn modelId="{37D73FDB-2B9F-4C8A-B30A-57C2A1895813}" type="presParOf" srcId="{D278388A-165F-4BDE-A5D2-F8F4DDD7E308}" destId="{6EDA6996-5F3A-4BCE-932A-21A1E381FCC4}" srcOrd="2" destOrd="0" presId="urn:microsoft.com/office/officeart/2005/8/layout/hierarchy3"/>
    <dgm:cxn modelId="{60C00410-D3A0-4407-92D3-2141B306BC36}" type="presParOf" srcId="{D278388A-165F-4BDE-A5D2-F8F4DDD7E308}" destId="{882A5E12-0D77-47D9-84D0-2DEC859B2523}" srcOrd="3" destOrd="0" presId="urn:microsoft.com/office/officeart/2005/8/layout/hierarchy3"/>
    <dgm:cxn modelId="{533B03F7-4FC1-47A5-9425-5CF612E30D50}" type="presParOf" srcId="{4BC7C612-54D9-4DF4-AD17-319FAE73CC45}" destId="{09946D6C-BDE0-4C4F-89DD-71EFCE344775}" srcOrd="1" destOrd="0" presId="urn:microsoft.com/office/officeart/2005/8/layout/hierarchy3"/>
    <dgm:cxn modelId="{D51AFD6D-56A6-4FAD-8537-B11920B6FE36}" type="presParOf" srcId="{09946D6C-BDE0-4C4F-89DD-71EFCE344775}" destId="{B02CE9D7-FC60-4494-A245-DD0FD323C4C3}" srcOrd="0" destOrd="0" presId="urn:microsoft.com/office/officeart/2005/8/layout/hierarchy3"/>
    <dgm:cxn modelId="{80D4100A-5E4C-4ED3-92A2-92D91A65C426}" type="presParOf" srcId="{B02CE9D7-FC60-4494-A245-DD0FD323C4C3}" destId="{BE6BE1B6-552A-4185-ADB8-DD20242BF453}" srcOrd="0" destOrd="0" presId="urn:microsoft.com/office/officeart/2005/8/layout/hierarchy3"/>
    <dgm:cxn modelId="{9E717F38-489F-4E73-8343-2987CC4E1023}" type="presParOf" srcId="{B02CE9D7-FC60-4494-A245-DD0FD323C4C3}" destId="{48A837B0-2F79-472A-BD87-D9A1247BDA5A}" srcOrd="1" destOrd="0" presId="urn:microsoft.com/office/officeart/2005/8/layout/hierarchy3"/>
    <dgm:cxn modelId="{8F0AE218-A889-4BB8-874A-1A701956C4DE}" type="presParOf" srcId="{09946D6C-BDE0-4C4F-89DD-71EFCE344775}" destId="{9359E118-E8CE-4886-AB21-BB8A00A39003}" srcOrd="1" destOrd="0" presId="urn:microsoft.com/office/officeart/2005/8/layout/hierarchy3"/>
    <dgm:cxn modelId="{2579FEBA-B272-41D1-93B9-7D35B327D68E}" type="presParOf" srcId="{9359E118-E8CE-4886-AB21-BB8A00A39003}" destId="{FB3A6AF0-3797-471E-97C0-82ED15B675D1}" srcOrd="0" destOrd="0" presId="urn:microsoft.com/office/officeart/2005/8/layout/hierarchy3"/>
    <dgm:cxn modelId="{E3B8F679-9DAC-4D49-AB39-3C38CFF553F4}" type="presParOf" srcId="{9359E118-E8CE-4886-AB21-BB8A00A39003}" destId="{7712989B-56D4-4206-8D22-4DAC31439739}" srcOrd="1" destOrd="0" presId="urn:microsoft.com/office/officeart/2005/8/layout/hierarchy3"/>
    <dgm:cxn modelId="{F8C84953-A98A-4541-9483-8B442152B70B}" type="presParOf" srcId="{9359E118-E8CE-4886-AB21-BB8A00A39003}" destId="{5458D967-A8CF-43FD-B518-AB6F0390F7D2}" srcOrd="2" destOrd="0" presId="urn:microsoft.com/office/officeart/2005/8/layout/hierarchy3"/>
    <dgm:cxn modelId="{2FECFD51-5ABF-44DF-9BD6-E6B36C6F8F58}" type="presParOf" srcId="{9359E118-E8CE-4886-AB21-BB8A00A39003}" destId="{702BC0C0-9F60-4B6B-9D7D-231469279EBB}" srcOrd="3" destOrd="0" presId="urn:microsoft.com/office/officeart/2005/8/layout/hierarchy3"/>
    <dgm:cxn modelId="{4A2302EE-026D-4F45-8F07-251232178B18}" type="presParOf" srcId="{4BC7C612-54D9-4DF4-AD17-319FAE73CC45}" destId="{4F75B3DC-3636-4F08-82A8-4DFC3D50B6A1}" srcOrd="2" destOrd="0" presId="urn:microsoft.com/office/officeart/2005/8/layout/hierarchy3"/>
    <dgm:cxn modelId="{2CF32717-3237-4D1E-AE04-67818607F6E3}" type="presParOf" srcId="{4F75B3DC-3636-4F08-82A8-4DFC3D50B6A1}" destId="{0D9EFF02-AB12-4F22-A511-719F7562C2DF}" srcOrd="0" destOrd="0" presId="urn:microsoft.com/office/officeart/2005/8/layout/hierarchy3"/>
    <dgm:cxn modelId="{6CA92FE4-BA3F-4AF1-A5FA-A2D7D8C8B246}" type="presParOf" srcId="{0D9EFF02-AB12-4F22-A511-719F7562C2DF}" destId="{30FE5D7D-D656-4110-AC85-93C4DDE806BD}" srcOrd="0" destOrd="0" presId="urn:microsoft.com/office/officeart/2005/8/layout/hierarchy3"/>
    <dgm:cxn modelId="{55BB12C3-6885-42CB-B842-38448BE6F1ED}" type="presParOf" srcId="{0D9EFF02-AB12-4F22-A511-719F7562C2DF}" destId="{3DE33A04-B44B-4924-9170-9651CDF935E9}" srcOrd="1" destOrd="0" presId="urn:microsoft.com/office/officeart/2005/8/layout/hierarchy3"/>
    <dgm:cxn modelId="{E2F006C4-C84E-417A-9DE3-255050BF95AD}" type="presParOf" srcId="{4F75B3DC-3636-4F08-82A8-4DFC3D50B6A1}" destId="{F1641B55-C59A-4076-B34C-21C722D0E923}" srcOrd="1" destOrd="0" presId="urn:microsoft.com/office/officeart/2005/8/layout/hierarchy3"/>
    <dgm:cxn modelId="{C12247A2-4428-4C86-9F0D-7B65F3A7AEB1}" type="presParOf" srcId="{F1641B55-C59A-4076-B34C-21C722D0E923}" destId="{0D1AE906-1E74-4E0E-BB24-874D10E24DC0}" srcOrd="0" destOrd="0" presId="urn:microsoft.com/office/officeart/2005/8/layout/hierarchy3"/>
    <dgm:cxn modelId="{E6D042AF-1B2A-4216-A2BE-261608757951}" type="presParOf" srcId="{F1641B55-C59A-4076-B34C-21C722D0E923}" destId="{5C7CC910-683C-4493-86F5-10445516D5BB}" srcOrd="1" destOrd="0" presId="urn:microsoft.com/office/officeart/2005/8/layout/hierarchy3"/>
    <dgm:cxn modelId="{CE2C1874-51F8-4C9B-8479-86477E37993A}" type="presParOf" srcId="{F1641B55-C59A-4076-B34C-21C722D0E923}" destId="{037BE2D3-9180-4575-A050-EE751C347406}" srcOrd="2" destOrd="0" presId="urn:microsoft.com/office/officeart/2005/8/layout/hierarchy3"/>
    <dgm:cxn modelId="{45B3157A-C743-4801-87BE-ACA0CB0D33B4}" type="presParOf" srcId="{F1641B55-C59A-4076-B34C-21C722D0E923}" destId="{FA6ED23D-DD26-4143-A501-703DAFFA0D18}" srcOrd="3" destOrd="0" presId="urn:microsoft.com/office/officeart/2005/8/layout/hierarchy3"/>
    <dgm:cxn modelId="{BD0BD088-4509-41CD-982D-4CF50D42C0F8}" type="presParOf" srcId="{4BC7C612-54D9-4DF4-AD17-319FAE73CC45}" destId="{5B35DFDD-DE37-416C-AE85-484D23726EF7}" srcOrd="3" destOrd="0" presId="urn:microsoft.com/office/officeart/2005/8/layout/hierarchy3"/>
    <dgm:cxn modelId="{84EF32FD-2743-4C81-AF8D-86C8FBCCBD0D}" type="presParOf" srcId="{5B35DFDD-DE37-416C-AE85-484D23726EF7}" destId="{7B24EB7D-4864-4F3B-9878-F00B9F373A59}" srcOrd="0" destOrd="0" presId="urn:microsoft.com/office/officeart/2005/8/layout/hierarchy3"/>
    <dgm:cxn modelId="{A59B3A77-FC7F-4D23-B43D-09B905F5DB5B}" type="presParOf" srcId="{7B24EB7D-4864-4F3B-9878-F00B9F373A59}" destId="{B3ACD257-8F6D-4ACF-B84C-FB0B6A7339EB}" srcOrd="0" destOrd="0" presId="urn:microsoft.com/office/officeart/2005/8/layout/hierarchy3"/>
    <dgm:cxn modelId="{3CE86C7D-8FA8-4B56-882B-BF47DA69422C}" type="presParOf" srcId="{7B24EB7D-4864-4F3B-9878-F00B9F373A59}" destId="{26C6183E-F196-4BF3-A93F-1786B13F45D7}" srcOrd="1" destOrd="0" presId="urn:microsoft.com/office/officeart/2005/8/layout/hierarchy3"/>
    <dgm:cxn modelId="{83B714C7-8C17-49D6-BAAC-9E4F8317ACEB}" type="presParOf" srcId="{5B35DFDD-DE37-416C-AE85-484D23726EF7}" destId="{9529507E-2686-4D02-AA10-7EA03CEB4475}" srcOrd="1" destOrd="0" presId="urn:microsoft.com/office/officeart/2005/8/layout/hierarchy3"/>
    <dgm:cxn modelId="{AAA079E0-5FC4-4DDF-966A-F39158E767DA}" type="presParOf" srcId="{9529507E-2686-4D02-AA10-7EA03CEB4475}" destId="{5B5C644B-501F-491A-A559-CBCDB8AA2139}" srcOrd="0" destOrd="0" presId="urn:microsoft.com/office/officeart/2005/8/layout/hierarchy3"/>
    <dgm:cxn modelId="{0F10BFB7-2673-4CA0-826D-D8F88448D311}" type="presParOf" srcId="{9529507E-2686-4D02-AA10-7EA03CEB4475}" destId="{0AF607B1-5348-4622-8F8C-F92BFEDBA87B}" srcOrd="1" destOrd="0" presId="urn:microsoft.com/office/officeart/2005/8/layout/hierarchy3"/>
    <dgm:cxn modelId="{5E6B4D1C-2A12-41CF-8E33-3E7403C942B5}" type="presParOf" srcId="{9529507E-2686-4D02-AA10-7EA03CEB4475}" destId="{452E58B6-FBEC-4E26-BEB8-99481D018133}" srcOrd="2" destOrd="0" presId="urn:microsoft.com/office/officeart/2005/8/layout/hierarchy3"/>
    <dgm:cxn modelId="{F178DDCE-338E-4D88-A805-80BE62D1A84E}" type="presParOf" srcId="{9529507E-2686-4D02-AA10-7EA03CEB4475}" destId="{DEDC6BDF-AA76-4615-9265-953B0C039C1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95FC29-6B01-43AA-A9F7-4BF946FAD6A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7BEF0BD2-B659-4F6F-9C2A-BFC58990A22C}">
      <dgm:prSet phldrT="[テキスト]" phldr="1"/>
      <dgm:spPr/>
      <dgm:t>
        <a:bodyPr/>
        <a:lstStyle/>
        <a:p>
          <a:endParaRPr kumimoji="1" lang="ja-JP" altLang="en-US"/>
        </a:p>
      </dgm:t>
    </dgm:pt>
    <dgm:pt modelId="{FC490441-2343-4B4A-8A45-AAC161D7DF14}" type="parTrans" cxnId="{4AC0B201-FEE8-4AF2-AC59-56F8E1FAF0E1}">
      <dgm:prSet/>
      <dgm:spPr/>
      <dgm:t>
        <a:bodyPr/>
        <a:lstStyle/>
        <a:p>
          <a:endParaRPr kumimoji="1" lang="ja-JP" altLang="en-US"/>
        </a:p>
      </dgm:t>
    </dgm:pt>
    <dgm:pt modelId="{3880C6CB-919F-46AB-951D-38E44414303B}" type="sibTrans" cxnId="{4AC0B201-FEE8-4AF2-AC59-56F8E1FAF0E1}">
      <dgm:prSet/>
      <dgm:spPr>
        <a:solidFill>
          <a:schemeClr val="accent3">
            <a:lumMod val="20000"/>
            <a:lumOff val="80000"/>
          </a:schemeClr>
        </a:solidFill>
        <a:ln w="254000">
          <a:solidFill>
            <a:schemeClr val="tx2">
              <a:lumMod val="20000"/>
              <a:lumOff val="80000"/>
            </a:schemeClr>
          </a:solidFill>
        </a:ln>
      </dgm:spPr>
      <dgm:t>
        <a:bodyPr/>
        <a:lstStyle/>
        <a:p>
          <a:endParaRPr kumimoji="1" lang="ja-JP" altLang="en-US"/>
        </a:p>
      </dgm:t>
    </dgm:pt>
    <dgm:pt modelId="{BBE9DC5C-280C-4608-9A44-BB7332140A0F}">
      <dgm:prSet phldrT="[テキスト]" phldr="1"/>
      <dgm:spPr/>
      <dgm:t>
        <a:bodyPr/>
        <a:lstStyle/>
        <a:p>
          <a:endParaRPr kumimoji="1" lang="ja-JP" altLang="en-US"/>
        </a:p>
      </dgm:t>
    </dgm:pt>
    <dgm:pt modelId="{B2A84625-1AAA-43E4-B2F5-549D858BFE07}" type="parTrans" cxnId="{2D7A7A78-72BE-4A08-926D-88FF5614D567}">
      <dgm:prSet/>
      <dgm:spPr/>
      <dgm:t>
        <a:bodyPr/>
        <a:lstStyle/>
        <a:p>
          <a:endParaRPr kumimoji="1" lang="ja-JP" altLang="en-US"/>
        </a:p>
      </dgm:t>
    </dgm:pt>
    <dgm:pt modelId="{B9F95251-F624-4BB5-8BB0-74BF80B16260}" type="sibTrans" cxnId="{2D7A7A78-72BE-4A08-926D-88FF5614D567}">
      <dgm:prSet/>
      <dgm:spPr>
        <a:solidFill>
          <a:schemeClr val="accent3">
            <a:lumMod val="20000"/>
            <a:lumOff val="80000"/>
            <a:alpha val="33000"/>
          </a:schemeClr>
        </a:solidFill>
        <a:ln w="254000">
          <a:solidFill>
            <a:schemeClr val="tx1">
              <a:lumMod val="50000"/>
              <a:lumOff val="50000"/>
            </a:schemeClr>
          </a:solidFill>
        </a:ln>
      </dgm:spPr>
      <dgm:t>
        <a:bodyPr/>
        <a:lstStyle/>
        <a:p>
          <a:endParaRPr kumimoji="1" lang="ja-JP" altLang="en-US"/>
        </a:p>
      </dgm:t>
    </dgm:pt>
    <dgm:pt modelId="{A1ACFB83-8B33-4EE1-A8E4-F02CE36B775E}">
      <dgm:prSet phldrT="[テキスト]" phldr="1"/>
      <dgm:spPr/>
      <dgm:t>
        <a:bodyPr/>
        <a:lstStyle/>
        <a:p>
          <a:endParaRPr kumimoji="1" lang="ja-JP" altLang="en-US"/>
        </a:p>
      </dgm:t>
    </dgm:pt>
    <dgm:pt modelId="{62DF267B-1FAE-4C60-8D86-3A2983FB8F44}" type="parTrans" cxnId="{5D508976-0B2C-44A9-8E27-4CBF43AF31D4}">
      <dgm:prSet/>
      <dgm:spPr/>
      <dgm:t>
        <a:bodyPr/>
        <a:lstStyle/>
        <a:p>
          <a:endParaRPr kumimoji="1" lang="ja-JP" altLang="en-US"/>
        </a:p>
      </dgm:t>
    </dgm:pt>
    <dgm:pt modelId="{FBBBC87D-C2A9-42FA-B816-CC87D21EBD22}" type="sibTrans" cxnId="{5D508976-0B2C-44A9-8E27-4CBF43AF31D4}">
      <dgm:prSet/>
      <dgm:spPr>
        <a:solidFill>
          <a:schemeClr val="accent6">
            <a:lumMod val="20000"/>
            <a:lumOff val="80000"/>
          </a:schemeClr>
        </a:solidFill>
        <a:ln w="254000">
          <a:solidFill>
            <a:schemeClr val="accent6">
              <a:lumMod val="20000"/>
              <a:lumOff val="80000"/>
            </a:schemeClr>
          </a:solidFill>
        </a:ln>
      </dgm:spPr>
      <dgm:t>
        <a:bodyPr/>
        <a:lstStyle/>
        <a:p>
          <a:endParaRPr kumimoji="1" lang="ja-JP" altLang="en-US"/>
        </a:p>
      </dgm:t>
    </dgm:pt>
    <dgm:pt modelId="{22D45001-0B72-40CF-9DCD-0B7C2E9D11E0}">
      <dgm:prSet phldrT="[テキスト]" phldr="1"/>
      <dgm:spPr/>
      <dgm:t>
        <a:bodyPr/>
        <a:lstStyle/>
        <a:p>
          <a:endParaRPr kumimoji="1" lang="ja-JP" altLang="en-US"/>
        </a:p>
      </dgm:t>
    </dgm:pt>
    <dgm:pt modelId="{0DC82EB2-8B11-4EE4-876B-4C6AC5170FE6}" type="parTrans" cxnId="{97F30D01-3422-4136-A580-2E5CF95A4088}">
      <dgm:prSet/>
      <dgm:spPr/>
      <dgm:t>
        <a:bodyPr/>
        <a:lstStyle/>
        <a:p>
          <a:endParaRPr kumimoji="1" lang="ja-JP" altLang="en-US"/>
        </a:p>
      </dgm:t>
    </dgm:pt>
    <dgm:pt modelId="{E7BC2495-8599-41FE-AA97-AAF24C81FBB8}" type="sibTrans" cxnId="{97F30D01-3422-4136-A580-2E5CF95A4088}">
      <dgm:prSet/>
      <dgm:spPr>
        <a:solidFill>
          <a:schemeClr val="accent5">
            <a:lumMod val="20000"/>
            <a:lumOff val="80000"/>
          </a:schemeClr>
        </a:solidFill>
        <a:ln w="254000">
          <a:solidFill>
            <a:schemeClr val="accent5">
              <a:lumMod val="20000"/>
              <a:lumOff val="80000"/>
            </a:schemeClr>
          </a:solidFill>
        </a:ln>
      </dgm:spPr>
      <dgm:t>
        <a:bodyPr/>
        <a:lstStyle/>
        <a:p>
          <a:endParaRPr kumimoji="1" lang="ja-JP" altLang="en-US"/>
        </a:p>
      </dgm:t>
    </dgm:pt>
    <dgm:pt modelId="{3136AA43-6BA1-43C3-A52E-82B396622035}">
      <dgm:prSet phldrT="[テキスト]" phldr="1"/>
      <dgm:spPr/>
      <dgm:t>
        <a:bodyPr/>
        <a:lstStyle/>
        <a:p>
          <a:endParaRPr kumimoji="1" lang="ja-JP" altLang="en-US" dirty="0"/>
        </a:p>
      </dgm:t>
    </dgm:pt>
    <dgm:pt modelId="{95E4942F-946E-45F0-9B10-AD9589371EC1}" type="parTrans" cxnId="{EA096036-F35E-4411-BE49-CF96DA64E55B}">
      <dgm:prSet/>
      <dgm:spPr/>
      <dgm:t>
        <a:bodyPr/>
        <a:lstStyle/>
        <a:p>
          <a:endParaRPr kumimoji="1" lang="ja-JP" altLang="en-US"/>
        </a:p>
      </dgm:t>
    </dgm:pt>
    <dgm:pt modelId="{83008E19-AE60-403A-B386-C777D7E4D36D}" type="sibTrans" cxnId="{EA096036-F35E-4411-BE49-CF96DA64E55B}">
      <dgm:prSet/>
      <dgm:spPr>
        <a:solidFill>
          <a:schemeClr val="accent4">
            <a:lumMod val="20000"/>
            <a:lumOff val="80000"/>
          </a:schemeClr>
        </a:solidFill>
        <a:ln w="254000">
          <a:solidFill>
            <a:schemeClr val="accent3">
              <a:lumMod val="20000"/>
              <a:lumOff val="80000"/>
            </a:schemeClr>
          </a:solidFill>
        </a:ln>
      </dgm:spPr>
      <dgm:t>
        <a:bodyPr/>
        <a:lstStyle/>
        <a:p>
          <a:endParaRPr kumimoji="1" lang="ja-JP" altLang="en-US"/>
        </a:p>
      </dgm:t>
    </dgm:pt>
    <dgm:pt modelId="{84373792-D198-4EB4-8CBE-1EB37916BC64}" type="pres">
      <dgm:prSet presAssocID="{5D95FC29-6B01-43AA-A9F7-4BF946FAD6AD}" presName="cycle" presStyleCnt="0">
        <dgm:presLayoutVars>
          <dgm:dir/>
          <dgm:resizeHandles val="exact"/>
        </dgm:presLayoutVars>
      </dgm:prSet>
      <dgm:spPr/>
    </dgm:pt>
    <dgm:pt modelId="{141F78A2-E97D-4333-AAE3-79663CCF3B13}" type="pres">
      <dgm:prSet presAssocID="{7BEF0BD2-B659-4F6F-9C2A-BFC58990A22C}" presName="dummy" presStyleCnt="0"/>
      <dgm:spPr/>
    </dgm:pt>
    <dgm:pt modelId="{6D02F8E2-DF8C-483C-A0BD-B7EB4871169E}" type="pres">
      <dgm:prSet presAssocID="{7BEF0BD2-B659-4F6F-9C2A-BFC58990A22C}" presName="node" presStyleLbl="revTx" presStyleIdx="0" presStyleCnt="5">
        <dgm:presLayoutVars>
          <dgm:bulletEnabled val="1"/>
        </dgm:presLayoutVars>
      </dgm:prSet>
      <dgm:spPr/>
    </dgm:pt>
    <dgm:pt modelId="{ADF55EE2-B778-4CB7-8C42-847C2D2DC273}" type="pres">
      <dgm:prSet presAssocID="{3880C6CB-919F-46AB-951D-38E44414303B}" presName="sibTrans" presStyleLbl="node1" presStyleIdx="0" presStyleCnt="5"/>
      <dgm:spPr/>
    </dgm:pt>
    <dgm:pt modelId="{1668AE1F-905E-43E1-ABB0-F1F484833720}" type="pres">
      <dgm:prSet presAssocID="{BBE9DC5C-280C-4608-9A44-BB7332140A0F}" presName="dummy" presStyleCnt="0"/>
      <dgm:spPr/>
    </dgm:pt>
    <dgm:pt modelId="{BA13699B-85C9-4AE1-8DAA-2AADB9E30B26}" type="pres">
      <dgm:prSet presAssocID="{BBE9DC5C-280C-4608-9A44-BB7332140A0F}" presName="node" presStyleLbl="revTx" presStyleIdx="1" presStyleCnt="5">
        <dgm:presLayoutVars>
          <dgm:bulletEnabled val="1"/>
        </dgm:presLayoutVars>
      </dgm:prSet>
      <dgm:spPr/>
    </dgm:pt>
    <dgm:pt modelId="{66C0E452-EBCC-4B10-98A1-51DBC11BE100}" type="pres">
      <dgm:prSet presAssocID="{B9F95251-F624-4BB5-8BB0-74BF80B16260}" presName="sibTrans" presStyleLbl="node1" presStyleIdx="1" presStyleCnt="5"/>
      <dgm:spPr/>
    </dgm:pt>
    <dgm:pt modelId="{345F5C97-B448-4A75-9259-90BA5F426733}" type="pres">
      <dgm:prSet presAssocID="{A1ACFB83-8B33-4EE1-A8E4-F02CE36B775E}" presName="dummy" presStyleCnt="0"/>
      <dgm:spPr/>
    </dgm:pt>
    <dgm:pt modelId="{5F8587A6-0159-4710-88C2-80FB9B61FD24}" type="pres">
      <dgm:prSet presAssocID="{A1ACFB83-8B33-4EE1-A8E4-F02CE36B775E}" presName="node" presStyleLbl="revTx" presStyleIdx="2" presStyleCnt="5">
        <dgm:presLayoutVars>
          <dgm:bulletEnabled val="1"/>
        </dgm:presLayoutVars>
      </dgm:prSet>
      <dgm:spPr/>
    </dgm:pt>
    <dgm:pt modelId="{FC69847B-5DC0-453E-ADFB-CFEC2FEDA92A}" type="pres">
      <dgm:prSet presAssocID="{FBBBC87D-C2A9-42FA-B816-CC87D21EBD22}" presName="sibTrans" presStyleLbl="node1" presStyleIdx="2" presStyleCnt="5"/>
      <dgm:spPr/>
    </dgm:pt>
    <dgm:pt modelId="{5A8EE5B8-6B4F-431F-94DE-55320729EBFA}" type="pres">
      <dgm:prSet presAssocID="{22D45001-0B72-40CF-9DCD-0B7C2E9D11E0}" presName="dummy" presStyleCnt="0"/>
      <dgm:spPr/>
    </dgm:pt>
    <dgm:pt modelId="{FF00F6AA-7548-410D-BAFA-6E2DE4FF35E8}" type="pres">
      <dgm:prSet presAssocID="{22D45001-0B72-40CF-9DCD-0B7C2E9D11E0}" presName="node" presStyleLbl="revTx" presStyleIdx="3" presStyleCnt="5">
        <dgm:presLayoutVars>
          <dgm:bulletEnabled val="1"/>
        </dgm:presLayoutVars>
      </dgm:prSet>
      <dgm:spPr/>
    </dgm:pt>
    <dgm:pt modelId="{C0975B82-4018-4413-9A05-7A7FDC91A572}" type="pres">
      <dgm:prSet presAssocID="{E7BC2495-8599-41FE-AA97-AAF24C81FBB8}" presName="sibTrans" presStyleLbl="node1" presStyleIdx="3" presStyleCnt="5"/>
      <dgm:spPr/>
    </dgm:pt>
    <dgm:pt modelId="{05B82573-FDBB-4959-9CB4-4709FC344D32}" type="pres">
      <dgm:prSet presAssocID="{3136AA43-6BA1-43C3-A52E-82B396622035}" presName="dummy" presStyleCnt="0"/>
      <dgm:spPr/>
    </dgm:pt>
    <dgm:pt modelId="{5F022A7A-F85D-427D-9A8C-D6D911211468}" type="pres">
      <dgm:prSet presAssocID="{3136AA43-6BA1-43C3-A52E-82B396622035}" presName="node" presStyleLbl="revTx" presStyleIdx="4" presStyleCnt="5">
        <dgm:presLayoutVars>
          <dgm:bulletEnabled val="1"/>
        </dgm:presLayoutVars>
      </dgm:prSet>
      <dgm:spPr/>
    </dgm:pt>
    <dgm:pt modelId="{E5E0EFE6-ECFD-41C5-A648-07FF0AD27482}" type="pres">
      <dgm:prSet presAssocID="{83008E19-AE60-403A-B386-C777D7E4D36D}" presName="sibTrans" presStyleLbl="node1" presStyleIdx="4" presStyleCnt="5"/>
      <dgm:spPr/>
    </dgm:pt>
  </dgm:ptLst>
  <dgm:cxnLst>
    <dgm:cxn modelId="{97F30D01-3422-4136-A580-2E5CF95A4088}" srcId="{5D95FC29-6B01-43AA-A9F7-4BF946FAD6AD}" destId="{22D45001-0B72-40CF-9DCD-0B7C2E9D11E0}" srcOrd="3" destOrd="0" parTransId="{0DC82EB2-8B11-4EE4-876B-4C6AC5170FE6}" sibTransId="{E7BC2495-8599-41FE-AA97-AAF24C81FBB8}"/>
    <dgm:cxn modelId="{4AC0B201-FEE8-4AF2-AC59-56F8E1FAF0E1}" srcId="{5D95FC29-6B01-43AA-A9F7-4BF946FAD6AD}" destId="{7BEF0BD2-B659-4F6F-9C2A-BFC58990A22C}" srcOrd="0" destOrd="0" parTransId="{FC490441-2343-4B4A-8A45-AAC161D7DF14}" sibTransId="{3880C6CB-919F-46AB-951D-38E44414303B}"/>
    <dgm:cxn modelId="{B76BF013-573F-4E3B-B62C-F68258966ADA}" type="presOf" srcId="{3136AA43-6BA1-43C3-A52E-82B396622035}" destId="{5F022A7A-F85D-427D-9A8C-D6D911211468}" srcOrd="0" destOrd="0" presId="urn:microsoft.com/office/officeart/2005/8/layout/cycle1"/>
    <dgm:cxn modelId="{D7822315-A359-4666-B3F5-79911DD3E575}" type="presOf" srcId="{22D45001-0B72-40CF-9DCD-0B7C2E9D11E0}" destId="{FF00F6AA-7548-410D-BAFA-6E2DE4FF35E8}" srcOrd="0" destOrd="0" presId="urn:microsoft.com/office/officeart/2005/8/layout/cycle1"/>
    <dgm:cxn modelId="{16F2AB26-49EA-4AEC-A11C-0BAD3E478B31}" type="presOf" srcId="{83008E19-AE60-403A-B386-C777D7E4D36D}" destId="{E5E0EFE6-ECFD-41C5-A648-07FF0AD27482}" srcOrd="0" destOrd="0" presId="urn:microsoft.com/office/officeart/2005/8/layout/cycle1"/>
    <dgm:cxn modelId="{3D749834-BC9F-48CB-ADFC-A36006479FD5}" type="presOf" srcId="{FBBBC87D-C2A9-42FA-B816-CC87D21EBD22}" destId="{FC69847B-5DC0-453E-ADFB-CFEC2FEDA92A}" srcOrd="0" destOrd="0" presId="urn:microsoft.com/office/officeart/2005/8/layout/cycle1"/>
    <dgm:cxn modelId="{EA096036-F35E-4411-BE49-CF96DA64E55B}" srcId="{5D95FC29-6B01-43AA-A9F7-4BF946FAD6AD}" destId="{3136AA43-6BA1-43C3-A52E-82B396622035}" srcOrd="4" destOrd="0" parTransId="{95E4942F-946E-45F0-9B10-AD9589371EC1}" sibTransId="{83008E19-AE60-403A-B386-C777D7E4D36D}"/>
    <dgm:cxn modelId="{5D508976-0B2C-44A9-8E27-4CBF43AF31D4}" srcId="{5D95FC29-6B01-43AA-A9F7-4BF946FAD6AD}" destId="{A1ACFB83-8B33-4EE1-A8E4-F02CE36B775E}" srcOrd="2" destOrd="0" parTransId="{62DF267B-1FAE-4C60-8D86-3A2983FB8F44}" sibTransId="{FBBBC87D-C2A9-42FA-B816-CC87D21EBD22}"/>
    <dgm:cxn modelId="{2D7A7A78-72BE-4A08-926D-88FF5614D567}" srcId="{5D95FC29-6B01-43AA-A9F7-4BF946FAD6AD}" destId="{BBE9DC5C-280C-4608-9A44-BB7332140A0F}" srcOrd="1" destOrd="0" parTransId="{B2A84625-1AAA-43E4-B2F5-549D858BFE07}" sibTransId="{B9F95251-F624-4BB5-8BB0-74BF80B16260}"/>
    <dgm:cxn modelId="{1575BD83-B1EC-4490-B093-B442E7D788FB}" type="presOf" srcId="{B9F95251-F624-4BB5-8BB0-74BF80B16260}" destId="{66C0E452-EBCC-4B10-98A1-51DBC11BE100}" srcOrd="0" destOrd="0" presId="urn:microsoft.com/office/officeart/2005/8/layout/cycle1"/>
    <dgm:cxn modelId="{7A6648A4-6495-462C-85A7-2BF867D528D0}" type="presOf" srcId="{A1ACFB83-8B33-4EE1-A8E4-F02CE36B775E}" destId="{5F8587A6-0159-4710-88C2-80FB9B61FD24}" srcOrd="0" destOrd="0" presId="urn:microsoft.com/office/officeart/2005/8/layout/cycle1"/>
    <dgm:cxn modelId="{A5C719BD-CB7D-4DE0-9ED0-2040E8C37528}" type="presOf" srcId="{E7BC2495-8599-41FE-AA97-AAF24C81FBB8}" destId="{C0975B82-4018-4413-9A05-7A7FDC91A572}" srcOrd="0" destOrd="0" presId="urn:microsoft.com/office/officeart/2005/8/layout/cycle1"/>
    <dgm:cxn modelId="{ECFDDBC8-3C23-4CBE-926D-F5393C977B71}" type="presOf" srcId="{BBE9DC5C-280C-4608-9A44-BB7332140A0F}" destId="{BA13699B-85C9-4AE1-8DAA-2AADB9E30B26}" srcOrd="0" destOrd="0" presId="urn:microsoft.com/office/officeart/2005/8/layout/cycle1"/>
    <dgm:cxn modelId="{7BA9EECC-E61C-47F9-B2B1-94B54125960C}" type="presOf" srcId="{3880C6CB-919F-46AB-951D-38E44414303B}" destId="{ADF55EE2-B778-4CB7-8C42-847C2D2DC273}" srcOrd="0" destOrd="0" presId="urn:microsoft.com/office/officeart/2005/8/layout/cycle1"/>
    <dgm:cxn modelId="{2897F0F7-97C7-48F6-BD02-41DBA1418201}" type="presOf" srcId="{5D95FC29-6B01-43AA-A9F7-4BF946FAD6AD}" destId="{84373792-D198-4EB4-8CBE-1EB37916BC64}" srcOrd="0" destOrd="0" presId="urn:microsoft.com/office/officeart/2005/8/layout/cycle1"/>
    <dgm:cxn modelId="{9FDC2AFC-D79B-4748-9537-22516FEDB8A4}" type="presOf" srcId="{7BEF0BD2-B659-4F6F-9C2A-BFC58990A22C}" destId="{6D02F8E2-DF8C-483C-A0BD-B7EB4871169E}" srcOrd="0" destOrd="0" presId="urn:microsoft.com/office/officeart/2005/8/layout/cycle1"/>
    <dgm:cxn modelId="{26B9942D-0C4B-4EFC-B466-E5FC544BC9DF}" type="presParOf" srcId="{84373792-D198-4EB4-8CBE-1EB37916BC64}" destId="{141F78A2-E97D-4333-AAE3-79663CCF3B13}" srcOrd="0" destOrd="0" presId="urn:microsoft.com/office/officeart/2005/8/layout/cycle1"/>
    <dgm:cxn modelId="{0DD062F4-69CB-41DA-9D3C-33D8C13A6C99}" type="presParOf" srcId="{84373792-D198-4EB4-8CBE-1EB37916BC64}" destId="{6D02F8E2-DF8C-483C-A0BD-B7EB4871169E}" srcOrd="1" destOrd="0" presId="urn:microsoft.com/office/officeart/2005/8/layout/cycle1"/>
    <dgm:cxn modelId="{BB8C5239-E27D-4801-9E8D-9D29C3B1D8CD}" type="presParOf" srcId="{84373792-D198-4EB4-8CBE-1EB37916BC64}" destId="{ADF55EE2-B778-4CB7-8C42-847C2D2DC273}" srcOrd="2" destOrd="0" presId="urn:microsoft.com/office/officeart/2005/8/layout/cycle1"/>
    <dgm:cxn modelId="{B33902C6-D2BB-4631-89FB-CC4C1835643D}" type="presParOf" srcId="{84373792-D198-4EB4-8CBE-1EB37916BC64}" destId="{1668AE1F-905E-43E1-ABB0-F1F484833720}" srcOrd="3" destOrd="0" presId="urn:microsoft.com/office/officeart/2005/8/layout/cycle1"/>
    <dgm:cxn modelId="{DF509806-B2D4-43AF-AFE6-C2C79030EEF8}" type="presParOf" srcId="{84373792-D198-4EB4-8CBE-1EB37916BC64}" destId="{BA13699B-85C9-4AE1-8DAA-2AADB9E30B26}" srcOrd="4" destOrd="0" presId="urn:microsoft.com/office/officeart/2005/8/layout/cycle1"/>
    <dgm:cxn modelId="{3DC71982-BB00-400D-8B91-6D93A05F75F4}" type="presParOf" srcId="{84373792-D198-4EB4-8CBE-1EB37916BC64}" destId="{66C0E452-EBCC-4B10-98A1-51DBC11BE100}" srcOrd="5" destOrd="0" presId="urn:microsoft.com/office/officeart/2005/8/layout/cycle1"/>
    <dgm:cxn modelId="{38754898-1C6F-4B14-9C05-90860AD1C721}" type="presParOf" srcId="{84373792-D198-4EB4-8CBE-1EB37916BC64}" destId="{345F5C97-B448-4A75-9259-90BA5F426733}" srcOrd="6" destOrd="0" presId="urn:microsoft.com/office/officeart/2005/8/layout/cycle1"/>
    <dgm:cxn modelId="{A27F1BED-D72E-4E3D-A264-69CF6E2AF0F2}" type="presParOf" srcId="{84373792-D198-4EB4-8CBE-1EB37916BC64}" destId="{5F8587A6-0159-4710-88C2-80FB9B61FD24}" srcOrd="7" destOrd="0" presId="urn:microsoft.com/office/officeart/2005/8/layout/cycle1"/>
    <dgm:cxn modelId="{06E55905-53F5-4BC8-BD07-30AC96926ADA}" type="presParOf" srcId="{84373792-D198-4EB4-8CBE-1EB37916BC64}" destId="{FC69847B-5DC0-453E-ADFB-CFEC2FEDA92A}" srcOrd="8" destOrd="0" presId="urn:microsoft.com/office/officeart/2005/8/layout/cycle1"/>
    <dgm:cxn modelId="{30F8DE34-7B5A-4F9F-A609-DEC6E32E4713}" type="presParOf" srcId="{84373792-D198-4EB4-8CBE-1EB37916BC64}" destId="{5A8EE5B8-6B4F-431F-94DE-55320729EBFA}" srcOrd="9" destOrd="0" presId="urn:microsoft.com/office/officeart/2005/8/layout/cycle1"/>
    <dgm:cxn modelId="{33A409B1-0E07-4B03-83B9-72E06B877897}" type="presParOf" srcId="{84373792-D198-4EB4-8CBE-1EB37916BC64}" destId="{FF00F6AA-7548-410D-BAFA-6E2DE4FF35E8}" srcOrd="10" destOrd="0" presId="urn:microsoft.com/office/officeart/2005/8/layout/cycle1"/>
    <dgm:cxn modelId="{6167021F-EB3B-4CE1-9210-DAA0D40CA937}" type="presParOf" srcId="{84373792-D198-4EB4-8CBE-1EB37916BC64}" destId="{C0975B82-4018-4413-9A05-7A7FDC91A572}" srcOrd="11" destOrd="0" presId="urn:microsoft.com/office/officeart/2005/8/layout/cycle1"/>
    <dgm:cxn modelId="{9FB0AE60-3FEE-46FA-AC69-DD8AD3F2E9D4}" type="presParOf" srcId="{84373792-D198-4EB4-8CBE-1EB37916BC64}" destId="{05B82573-FDBB-4959-9CB4-4709FC344D32}" srcOrd="12" destOrd="0" presId="urn:microsoft.com/office/officeart/2005/8/layout/cycle1"/>
    <dgm:cxn modelId="{0D1F365D-88B0-410C-A06E-7E0EEAF2835A}" type="presParOf" srcId="{84373792-D198-4EB4-8CBE-1EB37916BC64}" destId="{5F022A7A-F85D-427D-9A8C-D6D911211468}" srcOrd="13" destOrd="0" presId="urn:microsoft.com/office/officeart/2005/8/layout/cycle1"/>
    <dgm:cxn modelId="{FECFC7ED-5E33-4F7C-8637-97AEE0794EAD}" type="presParOf" srcId="{84373792-D198-4EB4-8CBE-1EB37916BC64}" destId="{E5E0EFE6-ECFD-41C5-A648-07FF0AD27482}" srcOrd="14" destOrd="0" presId="urn:microsoft.com/office/officeart/2005/8/layout/cycle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342BF2-96BB-49BE-859C-F995A769986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382B372F-8661-40DF-91E9-69336859B268}">
      <dgm:prSet phldrT="[テキスト]" custT="1">
        <dgm:style>
          <a:lnRef idx="1">
            <a:schemeClr val="accent2"/>
          </a:lnRef>
          <a:fillRef idx="2">
            <a:schemeClr val="accent2"/>
          </a:fillRef>
          <a:effectRef idx="1">
            <a:schemeClr val="accent2"/>
          </a:effectRef>
          <a:fontRef idx="minor">
            <a:schemeClr val="dk1"/>
          </a:fontRef>
        </dgm:style>
      </dgm:prSet>
      <dgm:spPr/>
      <dgm:t>
        <a:bodyPr/>
        <a:lstStyle/>
        <a:p>
          <a:r>
            <a:rPr kumimoji="1" lang="ja-JP" altLang="en-US" sz="2800" dirty="0"/>
            <a:t>看護師の体験</a:t>
          </a:r>
        </a:p>
      </dgm:t>
    </dgm:pt>
    <dgm:pt modelId="{DC7166C6-457B-4828-BAD7-E0EB44596EF2}" type="parTrans" cxnId="{66368F51-62C1-4264-AFB4-A457F90AA47E}">
      <dgm:prSet/>
      <dgm:spPr/>
      <dgm:t>
        <a:bodyPr/>
        <a:lstStyle/>
        <a:p>
          <a:endParaRPr kumimoji="1" lang="ja-JP" altLang="en-US" sz="1800"/>
        </a:p>
      </dgm:t>
    </dgm:pt>
    <dgm:pt modelId="{184D8D01-A762-4CF7-AF6F-0AA8ECD39222}" type="sibTrans" cxnId="{66368F51-62C1-4264-AFB4-A457F90AA47E}">
      <dgm:prSet/>
      <dgm:spPr/>
      <dgm:t>
        <a:bodyPr/>
        <a:lstStyle/>
        <a:p>
          <a:endParaRPr kumimoji="1" lang="ja-JP" altLang="en-US" sz="1800"/>
        </a:p>
      </dgm:t>
    </dgm:pt>
    <dgm:pt modelId="{C32766EE-6894-4AB2-85AA-0711A6626571}">
      <dgm:prSet phldrT="[テキスト]" custT="1"/>
      <dgm:spPr>
        <a:ln>
          <a:solidFill>
            <a:schemeClr val="accent2"/>
          </a:solidFill>
        </a:ln>
      </dgm:spPr>
      <dgm:t>
        <a:bodyPr/>
        <a:lstStyle/>
        <a:p>
          <a:pPr algn="l"/>
          <a:r>
            <a:rPr kumimoji="1" lang="ja-JP" altLang="en-US" sz="2000" dirty="0"/>
            <a:t>他の看護師や医師との間で</a:t>
          </a:r>
          <a:r>
            <a:rPr kumimoji="1" lang="ja-JP" altLang="en-US" sz="2000" b="1" dirty="0">
              <a:solidFill>
                <a:srgbClr val="0070C0"/>
              </a:solidFill>
            </a:rPr>
            <a:t>意見が対立</a:t>
          </a:r>
        </a:p>
      </dgm:t>
    </dgm:pt>
    <dgm:pt modelId="{F71B10B6-131A-47AE-9582-AA88D294434B}" type="parTrans" cxnId="{CD6B8A55-199E-48BE-868C-35284A169DF1}">
      <dgm:prSet/>
      <dgm:spPr>
        <a:ln>
          <a:solidFill>
            <a:schemeClr val="accent2"/>
          </a:solidFill>
        </a:ln>
      </dgm:spPr>
      <dgm:t>
        <a:bodyPr/>
        <a:lstStyle/>
        <a:p>
          <a:endParaRPr kumimoji="1" lang="ja-JP" altLang="en-US" sz="1800"/>
        </a:p>
      </dgm:t>
    </dgm:pt>
    <dgm:pt modelId="{80CA9204-D267-42D9-AB13-895EBF6EDF08}" type="sibTrans" cxnId="{CD6B8A55-199E-48BE-868C-35284A169DF1}">
      <dgm:prSet/>
      <dgm:spPr/>
      <dgm:t>
        <a:bodyPr/>
        <a:lstStyle/>
        <a:p>
          <a:endParaRPr kumimoji="1" lang="ja-JP" altLang="en-US" sz="1800"/>
        </a:p>
      </dgm:t>
    </dgm:pt>
    <dgm:pt modelId="{5628D1DC-7739-459E-8903-C49E6AD41560}">
      <dgm:prSet phldrT="[テキスト]" custT="1"/>
      <dgm:spPr>
        <a:ln>
          <a:solidFill>
            <a:schemeClr val="accent2"/>
          </a:solidFill>
        </a:ln>
      </dgm:spPr>
      <dgm:t>
        <a:bodyPr/>
        <a:lstStyle/>
        <a:p>
          <a:pPr algn="l"/>
          <a:r>
            <a:rPr kumimoji="1" lang="ja-JP" altLang="en-US" sz="2000" b="1" dirty="0">
              <a:solidFill>
                <a:srgbClr val="0070C0"/>
              </a:solidFill>
            </a:rPr>
            <a:t>看護師配置が不十分</a:t>
          </a:r>
          <a:r>
            <a:rPr kumimoji="1" lang="ja-JP" altLang="en-US" sz="2000" dirty="0"/>
            <a:t>なために、患者が十分なケアを受けられれない</a:t>
          </a:r>
        </a:p>
      </dgm:t>
    </dgm:pt>
    <dgm:pt modelId="{C7714F61-57C3-4F34-80F6-199299576BA6}" type="parTrans" cxnId="{91D94E1C-165D-49B0-AA8B-0ACAABAEC424}">
      <dgm:prSet/>
      <dgm:spPr>
        <a:ln>
          <a:solidFill>
            <a:schemeClr val="accent2"/>
          </a:solidFill>
        </a:ln>
      </dgm:spPr>
      <dgm:t>
        <a:bodyPr/>
        <a:lstStyle/>
        <a:p>
          <a:endParaRPr kumimoji="1" lang="ja-JP" altLang="en-US" sz="1800"/>
        </a:p>
      </dgm:t>
    </dgm:pt>
    <dgm:pt modelId="{681AE471-B82A-4A53-8E97-2A03774A231B}" type="sibTrans" cxnId="{91D94E1C-165D-49B0-AA8B-0ACAABAEC424}">
      <dgm:prSet/>
      <dgm:spPr/>
      <dgm:t>
        <a:bodyPr/>
        <a:lstStyle/>
        <a:p>
          <a:endParaRPr kumimoji="1" lang="ja-JP" altLang="en-US" sz="1800"/>
        </a:p>
      </dgm:t>
    </dgm:pt>
    <dgm:pt modelId="{F5A325AC-B85D-45BF-B8F9-EB06E67E93F7}">
      <dgm:prSet phldrT="[テキスト]" custT="1">
        <dgm:style>
          <a:lnRef idx="1">
            <a:schemeClr val="accent1"/>
          </a:lnRef>
          <a:fillRef idx="2">
            <a:schemeClr val="accent1"/>
          </a:fillRef>
          <a:effectRef idx="1">
            <a:schemeClr val="accent1"/>
          </a:effectRef>
          <a:fontRef idx="minor">
            <a:schemeClr val="dk1"/>
          </a:fontRef>
        </dgm:style>
      </dgm:prSet>
      <dgm:spPr/>
      <dgm:t>
        <a:bodyPr/>
        <a:lstStyle/>
        <a:p>
          <a:r>
            <a:rPr kumimoji="1" lang="ja-JP" altLang="en-US" sz="2800" dirty="0"/>
            <a:t>医師の体験</a:t>
          </a:r>
        </a:p>
      </dgm:t>
    </dgm:pt>
    <dgm:pt modelId="{815539C0-1BF9-4C46-8211-A6DF8520686E}" type="parTrans" cxnId="{3DFAEDCB-0318-464D-87EB-29CBAEBEF0D4}">
      <dgm:prSet/>
      <dgm:spPr/>
      <dgm:t>
        <a:bodyPr/>
        <a:lstStyle/>
        <a:p>
          <a:endParaRPr kumimoji="1" lang="ja-JP" altLang="en-US" sz="1800"/>
        </a:p>
      </dgm:t>
    </dgm:pt>
    <dgm:pt modelId="{5921EB9B-C514-4AAC-8DEF-02B2D41BAF7D}" type="sibTrans" cxnId="{3DFAEDCB-0318-464D-87EB-29CBAEBEF0D4}">
      <dgm:prSet/>
      <dgm:spPr/>
      <dgm:t>
        <a:bodyPr/>
        <a:lstStyle/>
        <a:p>
          <a:endParaRPr kumimoji="1" lang="ja-JP" altLang="en-US" sz="1800"/>
        </a:p>
      </dgm:t>
    </dgm:pt>
    <dgm:pt modelId="{9B89E5D6-4A48-4741-8C94-5AB43AFF276E}">
      <dgm:prSet phldrT="[テキスト]" custT="1"/>
      <dgm:spPr/>
      <dgm:t>
        <a:bodyPr/>
        <a:lstStyle/>
        <a:p>
          <a:pPr algn="l"/>
          <a:r>
            <a:rPr kumimoji="1" lang="ja-JP" altLang="en-US" sz="2400" b="1" dirty="0">
              <a:solidFill>
                <a:srgbClr val="FF0000"/>
              </a:solidFill>
            </a:rPr>
            <a:t>拘束や鎮静剤によって身体拘束を行うこと行わないこと</a:t>
          </a:r>
        </a:p>
      </dgm:t>
    </dgm:pt>
    <dgm:pt modelId="{610D9B80-C261-481A-966C-9461810BA072}" type="parTrans" cxnId="{D9A723B0-5C88-45FD-9106-53EE90C4161E}">
      <dgm:prSet/>
      <dgm:spPr/>
      <dgm:t>
        <a:bodyPr/>
        <a:lstStyle/>
        <a:p>
          <a:endParaRPr kumimoji="1" lang="ja-JP" altLang="en-US" sz="1800"/>
        </a:p>
      </dgm:t>
    </dgm:pt>
    <dgm:pt modelId="{628E9F89-4B85-40C3-9B8A-61D74611B404}" type="sibTrans" cxnId="{D9A723B0-5C88-45FD-9106-53EE90C4161E}">
      <dgm:prSet/>
      <dgm:spPr/>
      <dgm:t>
        <a:bodyPr/>
        <a:lstStyle/>
        <a:p>
          <a:endParaRPr kumimoji="1" lang="ja-JP" altLang="en-US" sz="1800"/>
        </a:p>
      </dgm:t>
    </dgm:pt>
    <dgm:pt modelId="{4BF29F3F-CBC1-43B8-AF55-D389E988028F}">
      <dgm:prSet phldrT="[テキスト]" custT="1"/>
      <dgm:spPr/>
      <dgm:t>
        <a:bodyPr/>
        <a:lstStyle/>
        <a:p>
          <a:pPr algn="l"/>
          <a:r>
            <a:rPr kumimoji="1" lang="ja-JP" altLang="en-US" sz="2000" dirty="0"/>
            <a:t>栄養や水分補給を含め</a:t>
          </a:r>
          <a:r>
            <a:rPr kumimoji="1" lang="ja-JP" altLang="en-US" sz="2000" b="1" dirty="0">
              <a:solidFill>
                <a:srgbClr val="0070C0"/>
              </a:solidFill>
            </a:rPr>
            <a:t>生命維持</a:t>
          </a:r>
          <a:r>
            <a:rPr kumimoji="1" lang="ja-JP" altLang="en-US" sz="2000" dirty="0"/>
            <a:t>を用いること、外すこと</a:t>
          </a:r>
        </a:p>
      </dgm:t>
    </dgm:pt>
    <dgm:pt modelId="{FE9C5B65-AAB4-4FF8-B661-D94008EF3527}" type="parTrans" cxnId="{FBBBC3AB-A480-4474-9DFF-56FE38760C3E}">
      <dgm:prSet/>
      <dgm:spPr/>
      <dgm:t>
        <a:bodyPr/>
        <a:lstStyle/>
        <a:p>
          <a:endParaRPr kumimoji="1" lang="ja-JP" altLang="en-US" sz="1800"/>
        </a:p>
      </dgm:t>
    </dgm:pt>
    <dgm:pt modelId="{85A684F3-4844-4DA4-917F-34A949641835}" type="sibTrans" cxnId="{FBBBC3AB-A480-4474-9DFF-56FE38760C3E}">
      <dgm:prSet/>
      <dgm:spPr/>
      <dgm:t>
        <a:bodyPr/>
        <a:lstStyle/>
        <a:p>
          <a:endParaRPr kumimoji="1" lang="ja-JP" altLang="en-US" sz="1800"/>
        </a:p>
      </dgm:t>
    </dgm:pt>
    <dgm:pt modelId="{69A1D13F-52E2-49C5-9A03-EBA733138C56}">
      <dgm:prSet phldrT="[テキスト]" custT="1"/>
      <dgm:spPr>
        <a:ln>
          <a:solidFill>
            <a:schemeClr val="accent2"/>
          </a:solidFill>
        </a:ln>
      </dgm:spPr>
      <dgm:t>
        <a:bodyPr/>
        <a:lstStyle/>
        <a:p>
          <a:pPr algn="l"/>
          <a:r>
            <a:rPr kumimoji="1" lang="ja-JP" altLang="en-US" sz="2400" b="1" dirty="0">
              <a:solidFill>
                <a:srgbClr val="FF0000"/>
              </a:solidFill>
            </a:rPr>
            <a:t>拘束や鎮静剤によって身体拘束を行うこと行わないこと</a:t>
          </a:r>
        </a:p>
      </dgm:t>
    </dgm:pt>
    <dgm:pt modelId="{A2EDC883-4DD1-40D2-8ABE-4A3378978424}" type="parTrans" cxnId="{20DC76A7-8638-454A-8276-53F585D70495}">
      <dgm:prSet/>
      <dgm:spPr>
        <a:ln>
          <a:solidFill>
            <a:schemeClr val="accent2"/>
          </a:solidFill>
        </a:ln>
      </dgm:spPr>
      <dgm:t>
        <a:bodyPr/>
        <a:lstStyle/>
        <a:p>
          <a:endParaRPr kumimoji="1" lang="ja-JP" altLang="en-US" sz="1800"/>
        </a:p>
      </dgm:t>
    </dgm:pt>
    <dgm:pt modelId="{732EB250-50C0-4442-A691-6F0742EDB037}" type="sibTrans" cxnId="{20DC76A7-8638-454A-8276-53F585D70495}">
      <dgm:prSet/>
      <dgm:spPr/>
      <dgm:t>
        <a:bodyPr/>
        <a:lstStyle/>
        <a:p>
          <a:endParaRPr kumimoji="1" lang="ja-JP" altLang="en-US" sz="1800"/>
        </a:p>
      </dgm:t>
    </dgm:pt>
    <dgm:pt modelId="{C2CDA6C9-16A9-472A-9CC0-B6E285EBA0F6}">
      <dgm:prSet phldrT="[テキスト]" custT="1"/>
      <dgm:spPr>
        <a:ln>
          <a:solidFill>
            <a:schemeClr val="accent2"/>
          </a:solidFill>
        </a:ln>
      </dgm:spPr>
      <dgm:t>
        <a:bodyPr/>
        <a:lstStyle/>
        <a:p>
          <a:pPr algn="l"/>
          <a:r>
            <a:rPr kumimoji="1" lang="ja-JP" altLang="en-US" sz="2000" b="1" dirty="0">
              <a:solidFill>
                <a:srgbClr val="0070C0"/>
              </a:solidFill>
            </a:rPr>
            <a:t>治療に対するインフォームドコンセント</a:t>
          </a:r>
          <a:r>
            <a:rPr kumimoji="1" lang="ja-JP" altLang="en-US" sz="2000" dirty="0"/>
            <a:t>が十分でないこと</a:t>
          </a:r>
        </a:p>
      </dgm:t>
    </dgm:pt>
    <dgm:pt modelId="{C111C7DE-2E74-4236-AAF4-E0784E76B6D5}" type="parTrans" cxnId="{9F45C402-9B83-49A1-AF1A-3BA96A5CAB62}">
      <dgm:prSet/>
      <dgm:spPr>
        <a:ln>
          <a:solidFill>
            <a:schemeClr val="accent2"/>
          </a:solidFill>
        </a:ln>
      </dgm:spPr>
      <dgm:t>
        <a:bodyPr/>
        <a:lstStyle/>
        <a:p>
          <a:endParaRPr kumimoji="1" lang="ja-JP" altLang="en-US" sz="1800"/>
        </a:p>
      </dgm:t>
    </dgm:pt>
    <dgm:pt modelId="{5498918A-5BEB-4669-9AB9-0C5C6FEF8F75}" type="sibTrans" cxnId="{9F45C402-9B83-49A1-AF1A-3BA96A5CAB62}">
      <dgm:prSet/>
      <dgm:spPr/>
      <dgm:t>
        <a:bodyPr/>
        <a:lstStyle/>
        <a:p>
          <a:endParaRPr kumimoji="1" lang="ja-JP" altLang="en-US" sz="1800"/>
        </a:p>
      </dgm:t>
    </dgm:pt>
    <dgm:pt modelId="{C23A93DD-228F-421D-A298-3D0153DE9375}">
      <dgm:prSet phldrT="[テキスト]" custT="1"/>
      <dgm:spPr>
        <a:ln>
          <a:solidFill>
            <a:schemeClr val="accent2"/>
          </a:solidFill>
        </a:ln>
      </dgm:spPr>
      <dgm:t>
        <a:bodyPr/>
        <a:lstStyle/>
        <a:p>
          <a:pPr algn="l"/>
          <a:r>
            <a:rPr kumimoji="1" lang="ja-JP" altLang="en-US" sz="2000" dirty="0"/>
            <a:t>患者の</a:t>
          </a:r>
          <a:r>
            <a:rPr kumimoji="1" lang="en-US" altLang="ja-JP" sz="2000" b="1" dirty="0">
              <a:solidFill>
                <a:srgbClr val="0070C0"/>
              </a:solidFill>
            </a:rPr>
            <a:t>QOL</a:t>
          </a:r>
          <a:r>
            <a:rPr kumimoji="1" lang="ja-JP" altLang="en-US" sz="2000" dirty="0"/>
            <a:t>を考慮しないこと</a:t>
          </a:r>
        </a:p>
      </dgm:t>
    </dgm:pt>
    <dgm:pt modelId="{96546CD2-77EA-4079-A066-7CB7E681ADFE}" type="parTrans" cxnId="{65456271-B802-4C4B-A8F2-0C4156638BD2}">
      <dgm:prSet/>
      <dgm:spPr>
        <a:ln>
          <a:solidFill>
            <a:schemeClr val="accent2"/>
          </a:solidFill>
        </a:ln>
      </dgm:spPr>
      <dgm:t>
        <a:bodyPr/>
        <a:lstStyle/>
        <a:p>
          <a:endParaRPr kumimoji="1" lang="ja-JP" altLang="en-US" sz="1800"/>
        </a:p>
      </dgm:t>
    </dgm:pt>
    <dgm:pt modelId="{098817F5-713D-428A-A42F-AFB50396AA0A}" type="sibTrans" cxnId="{65456271-B802-4C4B-A8F2-0C4156638BD2}">
      <dgm:prSet/>
      <dgm:spPr/>
      <dgm:t>
        <a:bodyPr/>
        <a:lstStyle/>
        <a:p>
          <a:endParaRPr kumimoji="1" lang="ja-JP" altLang="en-US" sz="1800"/>
        </a:p>
      </dgm:t>
    </dgm:pt>
    <dgm:pt modelId="{8A111B90-EFE2-40B5-936F-0A938E1446D8}">
      <dgm:prSet phldrT="[テキスト]" custT="1"/>
      <dgm:spPr/>
      <dgm:t>
        <a:bodyPr/>
        <a:lstStyle/>
        <a:p>
          <a:pPr algn="l"/>
          <a:r>
            <a:rPr kumimoji="1" lang="ja-JP" altLang="en-US" sz="2000" dirty="0"/>
            <a:t>患者の権利及び人として</a:t>
          </a:r>
          <a:r>
            <a:rPr kumimoji="1" lang="ja-JP" altLang="en-US" sz="2000" b="1" dirty="0">
              <a:solidFill>
                <a:srgbClr val="0070C0"/>
              </a:solidFill>
            </a:rPr>
            <a:t>尊厳を保護</a:t>
          </a:r>
          <a:r>
            <a:rPr kumimoji="1" lang="ja-JP" altLang="en-US" sz="2000" dirty="0"/>
            <a:t>すること</a:t>
          </a:r>
        </a:p>
      </dgm:t>
    </dgm:pt>
    <dgm:pt modelId="{B602766E-9B0D-432E-81ED-5A2B05520534}" type="parTrans" cxnId="{1C936A57-F57D-4285-8371-A8A54531CAF3}">
      <dgm:prSet/>
      <dgm:spPr/>
      <dgm:t>
        <a:bodyPr/>
        <a:lstStyle/>
        <a:p>
          <a:endParaRPr kumimoji="1" lang="ja-JP" altLang="en-US" sz="1800"/>
        </a:p>
      </dgm:t>
    </dgm:pt>
    <dgm:pt modelId="{69013EC4-1548-4626-8260-22566A661032}" type="sibTrans" cxnId="{1C936A57-F57D-4285-8371-A8A54531CAF3}">
      <dgm:prSet/>
      <dgm:spPr/>
      <dgm:t>
        <a:bodyPr/>
        <a:lstStyle/>
        <a:p>
          <a:endParaRPr kumimoji="1" lang="ja-JP" altLang="en-US" sz="1800"/>
        </a:p>
      </dgm:t>
    </dgm:pt>
    <dgm:pt modelId="{3173505D-44C5-438F-9008-1F2F61B213AD}">
      <dgm:prSet phldrT="[テキスト]" custT="1"/>
      <dgm:spPr/>
      <dgm:t>
        <a:bodyPr/>
        <a:lstStyle/>
        <a:p>
          <a:pPr algn="l"/>
          <a:r>
            <a:rPr kumimoji="1" lang="ja-JP" altLang="en-US" sz="2000" dirty="0"/>
            <a:t>患者が</a:t>
          </a:r>
          <a:r>
            <a:rPr kumimoji="1" lang="ja-JP" altLang="en-US" sz="2000" b="1" dirty="0">
              <a:solidFill>
                <a:srgbClr val="0070C0"/>
              </a:solidFill>
            </a:rPr>
            <a:t>研究</a:t>
          </a:r>
          <a:r>
            <a:rPr kumimoji="1" lang="ja-JP" altLang="en-US" sz="2000" dirty="0"/>
            <a:t>対象となる場合に、患者の権利を守ること</a:t>
          </a:r>
        </a:p>
      </dgm:t>
    </dgm:pt>
    <dgm:pt modelId="{5443D030-934C-4AD9-954B-B287A74C7D77}" type="parTrans" cxnId="{62A37859-DE15-4D47-9AFC-FC5DE3D990A8}">
      <dgm:prSet/>
      <dgm:spPr/>
      <dgm:t>
        <a:bodyPr/>
        <a:lstStyle/>
        <a:p>
          <a:endParaRPr kumimoji="1" lang="ja-JP" altLang="en-US" sz="1800"/>
        </a:p>
      </dgm:t>
    </dgm:pt>
    <dgm:pt modelId="{D2752833-6993-4097-8641-732291E33A0E}" type="sibTrans" cxnId="{62A37859-DE15-4D47-9AFC-FC5DE3D990A8}">
      <dgm:prSet/>
      <dgm:spPr/>
      <dgm:t>
        <a:bodyPr/>
        <a:lstStyle/>
        <a:p>
          <a:endParaRPr kumimoji="1" lang="ja-JP" altLang="en-US" sz="1800"/>
        </a:p>
      </dgm:t>
    </dgm:pt>
    <dgm:pt modelId="{BBB98331-6EF5-43D0-884A-D2A3ABCB42EF}">
      <dgm:prSet phldrT="[テキスト]" custT="1"/>
      <dgm:spPr/>
      <dgm:t>
        <a:bodyPr/>
        <a:lstStyle/>
        <a:p>
          <a:pPr algn="l"/>
          <a:r>
            <a:rPr kumimoji="1" lang="ja-JP" altLang="en-US" sz="2000" b="1" dirty="0">
              <a:solidFill>
                <a:srgbClr val="0070C0"/>
              </a:solidFill>
            </a:rPr>
            <a:t>蘇生</a:t>
          </a:r>
          <a:r>
            <a:rPr kumimoji="1" lang="ja-JP" altLang="en-US" sz="2000" dirty="0"/>
            <a:t>を行うこと、行わないこと</a:t>
          </a:r>
        </a:p>
      </dgm:t>
    </dgm:pt>
    <dgm:pt modelId="{3A4C46C3-E4AF-4C08-9674-CB4CF29C198C}" type="parTrans" cxnId="{DC07E822-60C0-4FE8-BB61-F785CDB88137}">
      <dgm:prSet/>
      <dgm:spPr/>
      <dgm:t>
        <a:bodyPr/>
        <a:lstStyle/>
        <a:p>
          <a:endParaRPr kumimoji="1" lang="ja-JP" altLang="en-US"/>
        </a:p>
      </dgm:t>
    </dgm:pt>
    <dgm:pt modelId="{4B6691FB-1B24-4EC8-8533-61C64256BC80}" type="sibTrans" cxnId="{DC07E822-60C0-4FE8-BB61-F785CDB88137}">
      <dgm:prSet/>
      <dgm:spPr/>
      <dgm:t>
        <a:bodyPr/>
        <a:lstStyle/>
        <a:p>
          <a:endParaRPr kumimoji="1" lang="ja-JP" altLang="en-US"/>
        </a:p>
      </dgm:t>
    </dgm:pt>
    <dgm:pt modelId="{B2D99931-FC2E-43D8-8CB7-8C028E912B9B}" type="pres">
      <dgm:prSet presAssocID="{76342BF2-96BB-49BE-859C-F995A7699867}" presName="diagram" presStyleCnt="0">
        <dgm:presLayoutVars>
          <dgm:chPref val="1"/>
          <dgm:dir/>
          <dgm:animOne val="branch"/>
          <dgm:animLvl val="lvl"/>
          <dgm:resizeHandles/>
        </dgm:presLayoutVars>
      </dgm:prSet>
      <dgm:spPr/>
    </dgm:pt>
    <dgm:pt modelId="{04FDDF9C-C731-4B5D-B553-360E907FB384}" type="pres">
      <dgm:prSet presAssocID="{382B372F-8661-40DF-91E9-69336859B268}" presName="root" presStyleCnt="0"/>
      <dgm:spPr/>
    </dgm:pt>
    <dgm:pt modelId="{913ADD11-2EB9-4860-8474-107C2492E378}" type="pres">
      <dgm:prSet presAssocID="{382B372F-8661-40DF-91E9-69336859B268}" presName="rootComposite" presStyleCnt="0"/>
      <dgm:spPr/>
    </dgm:pt>
    <dgm:pt modelId="{4D399316-D838-4CE4-9373-7B6F33ED7ACF}" type="pres">
      <dgm:prSet presAssocID="{382B372F-8661-40DF-91E9-69336859B268}" presName="rootText" presStyleLbl="node1" presStyleIdx="0" presStyleCnt="2" custScaleX="239648"/>
      <dgm:spPr/>
    </dgm:pt>
    <dgm:pt modelId="{AB05F9B3-0B3B-40DC-9876-987B59B1E223}" type="pres">
      <dgm:prSet presAssocID="{382B372F-8661-40DF-91E9-69336859B268}" presName="rootConnector" presStyleLbl="node1" presStyleIdx="0" presStyleCnt="2"/>
      <dgm:spPr/>
    </dgm:pt>
    <dgm:pt modelId="{6BF78D0C-656C-44C0-89E4-A9B2C6FBAF58}" type="pres">
      <dgm:prSet presAssocID="{382B372F-8661-40DF-91E9-69336859B268}" presName="childShape" presStyleCnt="0"/>
      <dgm:spPr/>
    </dgm:pt>
    <dgm:pt modelId="{D326E46F-2585-4507-B1E4-B652D3EC63FB}" type="pres">
      <dgm:prSet presAssocID="{F71B10B6-131A-47AE-9582-AA88D294434B}" presName="Name13" presStyleLbl="parChTrans1D2" presStyleIdx="0" presStyleCnt="10"/>
      <dgm:spPr/>
    </dgm:pt>
    <dgm:pt modelId="{A163E326-7E04-4138-824E-3EA083884DB3}" type="pres">
      <dgm:prSet presAssocID="{C32766EE-6894-4AB2-85AA-0711A6626571}" presName="childText" presStyleLbl="bgAcc1" presStyleIdx="0" presStyleCnt="10" custScaleX="340606" custScaleY="127887">
        <dgm:presLayoutVars>
          <dgm:bulletEnabled val="1"/>
        </dgm:presLayoutVars>
      </dgm:prSet>
      <dgm:spPr/>
    </dgm:pt>
    <dgm:pt modelId="{B7BE2124-6310-4636-9500-A8D2BF1F9586}" type="pres">
      <dgm:prSet presAssocID="{C7714F61-57C3-4F34-80F6-199299576BA6}" presName="Name13" presStyleLbl="parChTrans1D2" presStyleIdx="1" presStyleCnt="10"/>
      <dgm:spPr/>
    </dgm:pt>
    <dgm:pt modelId="{26FE7DD9-6146-4F6C-BAFD-0F547AF2E392}" type="pres">
      <dgm:prSet presAssocID="{5628D1DC-7739-459E-8903-C49E6AD41560}" presName="childText" presStyleLbl="bgAcc1" presStyleIdx="1" presStyleCnt="10" custScaleX="426896" custScaleY="129657" custLinFactNeighborX="-463" custLinFactNeighborY="-3818">
        <dgm:presLayoutVars>
          <dgm:bulletEnabled val="1"/>
        </dgm:presLayoutVars>
      </dgm:prSet>
      <dgm:spPr/>
    </dgm:pt>
    <dgm:pt modelId="{F5DB9242-C122-4F26-8711-AA7BBC94DDAF}" type="pres">
      <dgm:prSet presAssocID="{A2EDC883-4DD1-40D2-8ABE-4A3378978424}" presName="Name13" presStyleLbl="parChTrans1D2" presStyleIdx="2" presStyleCnt="10"/>
      <dgm:spPr/>
    </dgm:pt>
    <dgm:pt modelId="{A2B22DD0-BADA-43DA-AD95-B8E7DFD90E85}" type="pres">
      <dgm:prSet presAssocID="{69A1D13F-52E2-49C5-9A03-EBA733138C56}" presName="childText" presStyleLbl="bgAcc1" presStyleIdx="2" presStyleCnt="10" custScaleX="410241" custScaleY="153772">
        <dgm:presLayoutVars>
          <dgm:bulletEnabled val="1"/>
        </dgm:presLayoutVars>
      </dgm:prSet>
      <dgm:spPr/>
    </dgm:pt>
    <dgm:pt modelId="{22958100-B9F8-40B0-9493-EDA6205A0738}" type="pres">
      <dgm:prSet presAssocID="{C111C7DE-2E74-4236-AAF4-E0784E76B6D5}" presName="Name13" presStyleLbl="parChTrans1D2" presStyleIdx="3" presStyleCnt="10"/>
      <dgm:spPr/>
    </dgm:pt>
    <dgm:pt modelId="{14A79B08-92BB-4D0E-ADA5-8633AEB461E9}" type="pres">
      <dgm:prSet presAssocID="{C2CDA6C9-16A9-472A-9CC0-B6E285EBA0F6}" presName="childText" presStyleLbl="bgAcc1" presStyleIdx="3" presStyleCnt="10" custScaleX="386431" custScaleY="173684">
        <dgm:presLayoutVars>
          <dgm:bulletEnabled val="1"/>
        </dgm:presLayoutVars>
      </dgm:prSet>
      <dgm:spPr/>
    </dgm:pt>
    <dgm:pt modelId="{1DD0736D-E076-4344-ACAC-37DB1806648E}" type="pres">
      <dgm:prSet presAssocID="{96546CD2-77EA-4079-A066-7CB7E681ADFE}" presName="Name13" presStyleLbl="parChTrans1D2" presStyleIdx="4" presStyleCnt="10"/>
      <dgm:spPr/>
    </dgm:pt>
    <dgm:pt modelId="{2D8440DE-87D6-494F-B316-B0FA071FDCF0}" type="pres">
      <dgm:prSet presAssocID="{C23A93DD-228F-421D-A298-3D0153DE9375}" presName="childText" presStyleLbl="bgAcc1" presStyleIdx="4" presStyleCnt="10" custScaleX="395944">
        <dgm:presLayoutVars>
          <dgm:bulletEnabled val="1"/>
        </dgm:presLayoutVars>
      </dgm:prSet>
      <dgm:spPr/>
    </dgm:pt>
    <dgm:pt modelId="{A80633B9-64E2-43F7-BDDC-BDE72A20B599}" type="pres">
      <dgm:prSet presAssocID="{F5A325AC-B85D-45BF-B8F9-EB06E67E93F7}" presName="root" presStyleCnt="0"/>
      <dgm:spPr/>
    </dgm:pt>
    <dgm:pt modelId="{81968F02-A69F-47E5-A3C9-5AD26D050BC9}" type="pres">
      <dgm:prSet presAssocID="{F5A325AC-B85D-45BF-B8F9-EB06E67E93F7}" presName="rootComposite" presStyleCnt="0"/>
      <dgm:spPr/>
    </dgm:pt>
    <dgm:pt modelId="{2CDCF21D-0600-4209-8C1B-693750FDCECF}" type="pres">
      <dgm:prSet presAssocID="{F5A325AC-B85D-45BF-B8F9-EB06E67E93F7}" presName="rootText" presStyleLbl="node1" presStyleIdx="1" presStyleCnt="2" custScaleX="204099"/>
      <dgm:spPr/>
    </dgm:pt>
    <dgm:pt modelId="{4042B0C6-F039-4009-B49C-AB250C3BDAB5}" type="pres">
      <dgm:prSet presAssocID="{F5A325AC-B85D-45BF-B8F9-EB06E67E93F7}" presName="rootConnector" presStyleLbl="node1" presStyleIdx="1" presStyleCnt="2"/>
      <dgm:spPr/>
    </dgm:pt>
    <dgm:pt modelId="{DA3D8875-0550-4776-8953-77ABD2502C26}" type="pres">
      <dgm:prSet presAssocID="{F5A325AC-B85D-45BF-B8F9-EB06E67E93F7}" presName="childShape" presStyleCnt="0"/>
      <dgm:spPr/>
    </dgm:pt>
    <dgm:pt modelId="{3A001E11-853C-41D5-B803-F711471EECE3}" type="pres">
      <dgm:prSet presAssocID="{610D9B80-C261-481A-966C-9461810BA072}" presName="Name13" presStyleLbl="parChTrans1D2" presStyleIdx="5" presStyleCnt="10"/>
      <dgm:spPr/>
    </dgm:pt>
    <dgm:pt modelId="{2E7CE4D0-317A-484D-A433-A77217860861}" type="pres">
      <dgm:prSet presAssocID="{9B89E5D6-4A48-4741-8C94-5AB43AFF276E}" presName="childText" presStyleLbl="bgAcc1" presStyleIdx="5" presStyleCnt="10" custScaleX="438601" custScaleY="174242">
        <dgm:presLayoutVars>
          <dgm:bulletEnabled val="1"/>
        </dgm:presLayoutVars>
      </dgm:prSet>
      <dgm:spPr/>
    </dgm:pt>
    <dgm:pt modelId="{2E07B06C-611A-4C3B-8117-B71A75C2B1C8}" type="pres">
      <dgm:prSet presAssocID="{FE9C5B65-AAB4-4FF8-B661-D94008EF3527}" presName="Name13" presStyleLbl="parChTrans1D2" presStyleIdx="6" presStyleCnt="10"/>
      <dgm:spPr/>
    </dgm:pt>
    <dgm:pt modelId="{A1BAEC70-4970-49F2-A1C8-5FDC910AA62C}" type="pres">
      <dgm:prSet presAssocID="{4BF29F3F-CBC1-43B8-AF55-D389E988028F}" presName="childText" presStyleLbl="bgAcc1" presStyleIdx="6" presStyleCnt="10" custScaleX="403044" custScaleY="139591">
        <dgm:presLayoutVars>
          <dgm:bulletEnabled val="1"/>
        </dgm:presLayoutVars>
      </dgm:prSet>
      <dgm:spPr/>
    </dgm:pt>
    <dgm:pt modelId="{873A8A03-F905-428E-86B6-B038188DCF1C}" type="pres">
      <dgm:prSet presAssocID="{3A4C46C3-E4AF-4C08-9674-CB4CF29C198C}" presName="Name13" presStyleLbl="parChTrans1D2" presStyleIdx="7" presStyleCnt="10"/>
      <dgm:spPr/>
    </dgm:pt>
    <dgm:pt modelId="{070BB000-C2F2-449C-898E-F60151D288AD}" type="pres">
      <dgm:prSet presAssocID="{BBB98331-6EF5-43D0-884A-D2A3ABCB42EF}" presName="childText" presStyleLbl="bgAcc1" presStyleIdx="7" presStyleCnt="10" custScaleX="403773">
        <dgm:presLayoutVars>
          <dgm:bulletEnabled val="1"/>
        </dgm:presLayoutVars>
      </dgm:prSet>
      <dgm:spPr/>
    </dgm:pt>
    <dgm:pt modelId="{14FA6760-44D5-49B3-8C20-F9B33865E6FB}" type="pres">
      <dgm:prSet presAssocID="{B602766E-9B0D-432E-81ED-5A2B05520534}" presName="Name13" presStyleLbl="parChTrans1D2" presStyleIdx="8" presStyleCnt="10"/>
      <dgm:spPr/>
    </dgm:pt>
    <dgm:pt modelId="{4470D44B-B562-4753-A9A0-170406C3B191}" type="pres">
      <dgm:prSet presAssocID="{8A111B90-EFE2-40B5-936F-0A938E1446D8}" presName="childText" presStyleLbl="bgAcc1" presStyleIdx="8" presStyleCnt="10" custScaleX="397621" custScaleY="158043">
        <dgm:presLayoutVars>
          <dgm:bulletEnabled val="1"/>
        </dgm:presLayoutVars>
      </dgm:prSet>
      <dgm:spPr/>
    </dgm:pt>
    <dgm:pt modelId="{0ACE4E06-766E-41F2-BAC5-F4585EFE7471}" type="pres">
      <dgm:prSet presAssocID="{5443D030-934C-4AD9-954B-B287A74C7D77}" presName="Name13" presStyleLbl="parChTrans1D2" presStyleIdx="9" presStyleCnt="10"/>
      <dgm:spPr/>
    </dgm:pt>
    <dgm:pt modelId="{07E6BDA0-878A-4393-B86A-EA0F25855797}" type="pres">
      <dgm:prSet presAssocID="{3173505D-44C5-438F-9008-1F2F61B213AD}" presName="childText" presStyleLbl="bgAcc1" presStyleIdx="9" presStyleCnt="10" custScaleX="402269" custScaleY="134056">
        <dgm:presLayoutVars>
          <dgm:bulletEnabled val="1"/>
        </dgm:presLayoutVars>
      </dgm:prSet>
      <dgm:spPr/>
    </dgm:pt>
  </dgm:ptLst>
  <dgm:cxnLst>
    <dgm:cxn modelId="{9F45C402-9B83-49A1-AF1A-3BA96A5CAB62}" srcId="{382B372F-8661-40DF-91E9-69336859B268}" destId="{C2CDA6C9-16A9-472A-9CC0-B6E285EBA0F6}" srcOrd="3" destOrd="0" parTransId="{C111C7DE-2E74-4236-AAF4-E0784E76B6D5}" sibTransId="{5498918A-5BEB-4669-9AB9-0C5C6FEF8F75}"/>
    <dgm:cxn modelId="{EAC9380A-B64B-43CB-A546-6AA1BD428BBE}" type="presOf" srcId="{B602766E-9B0D-432E-81ED-5A2B05520534}" destId="{14FA6760-44D5-49B3-8C20-F9B33865E6FB}" srcOrd="0" destOrd="0" presId="urn:microsoft.com/office/officeart/2005/8/layout/hierarchy3"/>
    <dgm:cxn modelId="{F0530611-1C90-450F-A143-94EE2E1AA2C3}" type="presOf" srcId="{C2CDA6C9-16A9-472A-9CC0-B6E285EBA0F6}" destId="{14A79B08-92BB-4D0E-ADA5-8633AEB461E9}" srcOrd="0" destOrd="0" presId="urn:microsoft.com/office/officeart/2005/8/layout/hierarchy3"/>
    <dgm:cxn modelId="{8384FE16-5A00-4AF1-8892-681FA2725F5E}" type="presOf" srcId="{610D9B80-C261-481A-966C-9461810BA072}" destId="{3A001E11-853C-41D5-B803-F711471EECE3}" srcOrd="0" destOrd="0" presId="urn:microsoft.com/office/officeart/2005/8/layout/hierarchy3"/>
    <dgm:cxn modelId="{91D94E1C-165D-49B0-AA8B-0ACAABAEC424}" srcId="{382B372F-8661-40DF-91E9-69336859B268}" destId="{5628D1DC-7739-459E-8903-C49E6AD41560}" srcOrd="1" destOrd="0" parTransId="{C7714F61-57C3-4F34-80F6-199299576BA6}" sibTransId="{681AE471-B82A-4A53-8E97-2A03774A231B}"/>
    <dgm:cxn modelId="{DC07E822-60C0-4FE8-BB61-F785CDB88137}" srcId="{F5A325AC-B85D-45BF-B8F9-EB06E67E93F7}" destId="{BBB98331-6EF5-43D0-884A-D2A3ABCB42EF}" srcOrd="2" destOrd="0" parTransId="{3A4C46C3-E4AF-4C08-9674-CB4CF29C198C}" sibTransId="{4B6691FB-1B24-4EC8-8533-61C64256BC80}"/>
    <dgm:cxn modelId="{5798E32B-062D-4D32-BCBC-6C237B55C4C6}" type="presOf" srcId="{382B372F-8661-40DF-91E9-69336859B268}" destId="{AB05F9B3-0B3B-40DC-9876-987B59B1E223}" srcOrd="1" destOrd="0" presId="urn:microsoft.com/office/officeart/2005/8/layout/hierarchy3"/>
    <dgm:cxn modelId="{BB44543E-D10D-4E1B-9CF1-82CBC1E36582}" type="presOf" srcId="{96546CD2-77EA-4079-A066-7CB7E681ADFE}" destId="{1DD0736D-E076-4344-ACAC-37DB1806648E}" srcOrd="0" destOrd="0" presId="urn:microsoft.com/office/officeart/2005/8/layout/hierarchy3"/>
    <dgm:cxn modelId="{EE20B63E-139F-4BAF-A2F5-C22150B796EF}" type="presOf" srcId="{A2EDC883-4DD1-40D2-8ABE-4A3378978424}" destId="{F5DB9242-C122-4F26-8711-AA7BBC94DDAF}" srcOrd="0" destOrd="0" presId="urn:microsoft.com/office/officeart/2005/8/layout/hierarchy3"/>
    <dgm:cxn modelId="{A0674540-5392-4497-B39D-DA29F60403B6}" type="presOf" srcId="{76342BF2-96BB-49BE-859C-F995A7699867}" destId="{B2D99931-FC2E-43D8-8CB7-8C028E912B9B}" srcOrd="0" destOrd="0" presId="urn:microsoft.com/office/officeart/2005/8/layout/hierarchy3"/>
    <dgm:cxn modelId="{B7D3DA63-5141-43F1-BDE0-99416549D6BC}" type="presOf" srcId="{F71B10B6-131A-47AE-9582-AA88D294434B}" destId="{D326E46F-2585-4507-B1E4-B652D3EC63FB}" srcOrd="0" destOrd="0" presId="urn:microsoft.com/office/officeart/2005/8/layout/hierarchy3"/>
    <dgm:cxn modelId="{C6807168-59E2-44BE-8F97-399D6D8BDB67}" type="presOf" srcId="{C23A93DD-228F-421D-A298-3D0153DE9375}" destId="{2D8440DE-87D6-494F-B316-B0FA071FDCF0}" srcOrd="0" destOrd="0" presId="urn:microsoft.com/office/officeart/2005/8/layout/hierarchy3"/>
    <dgm:cxn modelId="{8829C76C-C2FA-459C-AF5B-A1D3D9A84EA4}" type="presOf" srcId="{9B89E5D6-4A48-4741-8C94-5AB43AFF276E}" destId="{2E7CE4D0-317A-484D-A433-A77217860861}" srcOrd="0" destOrd="0" presId="urn:microsoft.com/office/officeart/2005/8/layout/hierarchy3"/>
    <dgm:cxn modelId="{90DEF84C-684F-4473-B261-DAFE118A65F7}" type="presOf" srcId="{FE9C5B65-AAB4-4FF8-B661-D94008EF3527}" destId="{2E07B06C-611A-4C3B-8117-B71A75C2B1C8}" srcOrd="0" destOrd="0" presId="urn:microsoft.com/office/officeart/2005/8/layout/hierarchy3"/>
    <dgm:cxn modelId="{65456271-B802-4C4B-A8F2-0C4156638BD2}" srcId="{382B372F-8661-40DF-91E9-69336859B268}" destId="{C23A93DD-228F-421D-A298-3D0153DE9375}" srcOrd="4" destOrd="0" parTransId="{96546CD2-77EA-4079-A066-7CB7E681ADFE}" sibTransId="{098817F5-713D-428A-A42F-AFB50396AA0A}"/>
    <dgm:cxn modelId="{66368F51-62C1-4264-AFB4-A457F90AA47E}" srcId="{76342BF2-96BB-49BE-859C-F995A7699867}" destId="{382B372F-8661-40DF-91E9-69336859B268}" srcOrd="0" destOrd="0" parTransId="{DC7166C6-457B-4828-BAD7-E0EB44596EF2}" sibTransId="{184D8D01-A762-4CF7-AF6F-0AA8ECD39222}"/>
    <dgm:cxn modelId="{CD6B8A55-199E-48BE-868C-35284A169DF1}" srcId="{382B372F-8661-40DF-91E9-69336859B268}" destId="{C32766EE-6894-4AB2-85AA-0711A6626571}" srcOrd="0" destOrd="0" parTransId="{F71B10B6-131A-47AE-9582-AA88D294434B}" sibTransId="{80CA9204-D267-42D9-AB13-895EBF6EDF08}"/>
    <dgm:cxn modelId="{5580C775-E4ED-4ABE-9454-07062D45AA8F}" type="presOf" srcId="{5443D030-934C-4AD9-954B-B287A74C7D77}" destId="{0ACE4E06-766E-41F2-BAC5-F4585EFE7471}" srcOrd="0" destOrd="0" presId="urn:microsoft.com/office/officeart/2005/8/layout/hierarchy3"/>
    <dgm:cxn modelId="{1C936A57-F57D-4285-8371-A8A54531CAF3}" srcId="{F5A325AC-B85D-45BF-B8F9-EB06E67E93F7}" destId="{8A111B90-EFE2-40B5-936F-0A938E1446D8}" srcOrd="3" destOrd="0" parTransId="{B602766E-9B0D-432E-81ED-5A2B05520534}" sibTransId="{69013EC4-1548-4626-8260-22566A661032}"/>
    <dgm:cxn modelId="{62A37859-DE15-4D47-9AFC-FC5DE3D990A8}" srcId="{F5A325AC-B85D-45BF-B8F9-EB06E67E93F7}" destId="{3173505D-44C5-438F-9008-1F2F61B213AD}" srcOrd="4" destOrd="0" parTransId="{5443D030-934C-4AD9-954B-B287A74C7D77}" sibTransId="{D2752833-6993-4097-8641-732291E33A0E}"/>
    <dgm:cxn modelId="{1B0F8D85-4CC9-4C98-AAA7-7FE169339B15}" type="presOf" srcId="{5628D1DC-7739-459E-8903-C49E6AD41560}" destId="{26FE7DD9-6146-4F6C-BAFD-0F547AF2E392}" srcOrd="0" destOrd="0" presId="urn:microsoft.com/office/officeart/2005/8/layout/hierarchy3"/>
    <dgm:cxn modelId="{BFECAA9C-7D15-484F-BA98-234BD3F58FC9}" type="presOf" srcId="{3173505D-44C5-438F-9008-1F2F61B213AD}" destId="{07E6BDA0-878A-4393-B86A-EA0F25855797}" srcOrd="0" destOrd="0" presId="urn:microsoft.com/office/officeart/2005/8/layout/hierarchy3"/>
    <dgm:cxn modelId="{D1CB1CA0-ACD2-4F26-9A6C-0FD1A006B043}" type="presOf" srcId="{C7714F61-57C3-4F34-80F6-199299576BA6}" destId="{B7BE2124-6310-4636-9500-A8D2BF1F9586}" srcOrd="0" destOrd="0" presId="urn:microsoft.com/office/officeart/2005/8/layout/hierarchy3"/>
    <dgm:cxn modelId="{20DC76A7-8638-454A-8276-53F585D70495}" srcId="{382B372F-8661-40DF-91E9-69336859B268}" destId="{69A1D13F-52E2-49C5-9A03-EBA733138C56}" srcOrd="2" destOrd="0" parTransId="{A2EDC883-4DD1-40D2-8ABE-4A3378978424}" sibTransId="{732EB250-50C0-4442-A691-6F0742EDB037}"/>
    <dgm:cxn modelId="{FBBBC3AB-A480-4474-9DFF-56FE38760C3E}" srcId="{F5A325AC-B85D-45BF-B8F9-EB06E67E93F7}" destId="{4BF29F3F-CBC1-43B8-AF55-D389E988028F}" srcOrd="1" destOrd="0" parTransId="{FE9C5B65-AAB4-4FF8-B661-D94008EF3527}" sibTransId="{85A684F3-4844-4DA4-917F-34A949641835}"/>
    <dgm:cxn modelId="{D9A723B0-5C88-45FD-9106-53EE90C4161E}" srcId="{F5A325AC-B85D-45BF-B8F9-EB06E67E93F7}" destId="{9B89E5D6-4A48-4741-8C94-5AB43AFF276E}" srcOrd="0" destOrd="0" parTransId="{610D9B80-C261-481A-966C-9461810BA072}" sibTransId="{628E9F89-4B85-40C3-9B8A-61D74611B404}"/>
    <dgm:cxn modelId="{226032B0-2FA0-4D05-BF3F-5E991DF35FD1}" type="presOf" srcId="{8A111B90-EFE2-40B5-936F-0A938E1446D8}" destId="{4470D44B-B562-4753-A9A0-170406C3B191}" srcOrd="0" destOrd="0" presId="urn:microsoft.com/office/officeart/2005/8/layout/hierarchy3"/>
    <dgm:cxn modelId="{6375ECB5-75E1-492F-99DB-A48B3EB7788D}" type="presOf" srcId="{C32766EE-6894-4AB2-85AA-0711A6626571}" destId="{A163E326-7E04-4138-824E-3EA083884DB3}" srcOrd="0" destOrd="0" presId="urn:microsoft.com/office/officeart/2005/8/layout/hierarchy3"/>
    <dgm:cxn modelId="{9F9F34B9-ADCC-4E95-A0B5-BA819CF62C1F}" type="presOf" srcId="{3A4C46C3-E4AF-4C08-9674-CB4CF29C198C}" destId="{873A8A03-F905-428E-86B6-B038188DCF1C}" srcOrd="0" destOrd="0" presId="urn:microsoft.com/office/officeart/2005/8/layout/hierarchy3"/>
    <dgm:cxn modelId="{C09D26C4-7E92-4DB0-82E7-2CFB49F19A59}" type="presOf" srcId="{F5A325AC-B85D-45BF-B8F9-EB06E67E93F7}" destId="{4042B0C6-F039-4009-B49C-AB250C3BDAB5}" srcOrd="1" destOrd="0" presId="urn:microsoft.com/office/officeart/2005/8/layout/hierarchy3"/>
    <dgm:cxn modelId="{3DFAEDCB-0318-464D-87EB-29CBAEBEF0D4}" srcId="{76342BF2-96BB-49BE-859C-F995A7699867}" destId="{F5A325AC-B85D-45BF-B8F9-EB06E67E93F7}" srcOrd="1" destOrd="0" parTransId="{815539C0-1BF9-4C46-8211-A6DF8520686E}" sibTransId="{5921EB9B-C514-4AAC-8DEF-02B2D41BAF7D}"/>
    <dgm:cxn modelId="{6FCECCCD-A973-48EE-A84E-9E5C032745F9}" type="presOf" srcId="{69A1D13F-52E2-49C5-9A03-EBA733138C56}" destId="{A2B22DD0-BADA-43DA-AD95-B8E7DFD90E85}" srcOrd="0" destOrd="0" presId="urn:microsoft.com/office/officeart/2005/8/layout/hierarchy3"/>
    <dgm:cxn modelId="{9F7579DC-5060-484F-8F3C-6C9CA235F99C}" type="presOf" srcId="{382B372F-8661-40DF-91E9-69336859B268}" destId="{4D399316-D838-4CE4-9373-7B6F33ED7ACF}" srcOrd="0" destOrd="0" presId="urn:microsoft.com/office/officeart/2005/8/layout/hierarchy3"/>
    <dgm:cxn modelId="{211903DD-0932-4C72-9D64-A9FD4E003230}" type="presOf" srcId="{C111C7DE-2E74-4236-AAF4-E0784E76B6D5}" destId="{22958100-B9F8-40B0-9493-EDA6205A0738}" srcOrd="0" destOrd="0" presId="urn:microsoft.com/office/officeart/2005/8/layout/hierarchy3"/>
    <dgm:cxn modelId="{9CDA9FE2-DE8D-4E19-BCBE-3D802941BFD1}" type="presOf" srcId="{F5A325AC-B85D-45BF-B8F9-EB06E67E93F7}" destId="{2CDCF21D-0600-4209-8C1B-693750FDCECF}" srcOrd="0" destOrd="0" presId="urn:microsoft.com/office/officeart/2005/8/layout/hierarchy3"/>
    <dgm:cxn modelId="{A88181E3-7B04-45D6-85BF-C775716DBC60}" type="presOf" srcId="{BBB98331-6EF5-43D0-884A-D2A3ABCB42EF}" destId="{070BB000-C2F2-449C-898E-F60151D288AD}" srcOrd="0" destOrd="0" presId="urn:microsoft.com/office/officeart/2005/8/layout/hierarchy3"/>
    <dgm:cxn modelId="{2E9D4BF1-2596-404D-A672-8A69E00BFE2D}" type="presOf" srcId="{4BF29F3F-CBC1-43B8-AF55-D389E988028F}" destId="{A1BAEC70-4970-49F2-A1C8-5FDC910AA62C}" srcOrd="0" destOrd="0" presId="urn:microsoft.com/office/officeart/2005/8/layout/hierarchy3"/>
    <dgm:cxn modelId="{95945F22-AFD9-4EE3-BF12-35ABB1EC3DB0}" type="presParOf" srcId="{B2D99931-FC2E-43D8-8CB7-8C028E912B9B}" destId="{04FDDF9C-C731-4B5D-B553-360E907FB384}" srcOrd="0" destOrd="0" presId="urn:microsoft.com/office/officeart/2005/8/layout/hierarchy3"/>
    <dgm:cxn modelId="{C5484BC5-D13B-4E94-80B8-C997F43C2C7F}" type="presParOf" srcId="{04FDDF9C-C731-4B5D-B553-360E907FB384}" destId="{913ADD11-2EB9-4860-8474-107C2492E378}" srcOrd="0" destOrd="0" presId="urn:microsoft.com/office/officeart/2005/8/layout/hierarchy3"/>
    <dgm:cxn modelId="{6049FEF0-2A9A-4B5E-A7AD-16E36CA1E012}" type="presParOf" srcId="{913ADD11-2EB9-4860-8474-107C2492E378}" destId="{4D399316-D838-4CE4-9373-7B6F33ED7ACF}" srcOrd="0" destOrd="0" presId="urn:microsoft.com/office/officeart/2005/8/layout/hierarchy3"/>
    <dgm:cxn modelId="{B48ED5B1-CE66-46D2-907B-FA5ED1A12A06}" type="presParOf" srcId="{913ADD11-2EB9-4860-8474-107C2492E378}" destId="{AB05F9B3-0B3B-40DC-9876-987B59B1E223}" srcOrd="1" destOrd="0" presId="urn:microsoft.com/office/officeart/2005/8/layout/hierarchy3"/>
    <dgm:cxn modelId="{18A1D7C2-1213-4F48-9CF5-9A56B0EB06B7}" type="presParOf" srcId="{04FDDF9C-C731-4B5D-B553-360E907FB384}" destId="{6BF78D0C-656C-44C0-89E4-A9B2C6FBAF58}" srcOrd="1" destOrd="0" presId="urn:microsoft.com/office/officeart/2005/8/layout/hierarchy3"/>
    <dgm:cxn modelId="{B76E3ADB-0E92-4113-8242-D633461378DF}" type="presParOf" srcId="{6BF78D0C-656C-44C0-89E4-A9B2C6FBAF58}" destId="{D326E46F-2585-4507-B1E4-B652D3EC63FB}" srcOrd="0" destOrd="0" presId="urn:microsoft.com/office/officeart/2005/8/layout/hierarchy3"/>
    <dgm:cxn modelId="{7354A5B7-4769-41EF-889D-E85059BFD7B1}" type="presParOf" srcId="{6BF78D0C-656C-44C0-89E4-A9B2C6FBAF58}" destId="{A163E326-7E04-4138-824E-3EA083884DB3}" srcOrd="1" destOrd="0" presId="urn:microsoft.com/office/officeart/2005/8/layout/hierarchy3"/>
    <dgm:cxn modelId="{E9C778EC-2B32-4C1F-B8C5-A1450C9F074F}" type="presParOf" srcId="{6BF78D0C-656C-44C0-89E4-A9B2C6FBAF58}" destId="{B7BE2124-6310-4636-9500-A8D2BF1F9586}" srcOrd="2" destOrd="0" presId="urn:microsoft.com/office/officeart/2005/8/layout/hierarchy3"/>
    <dgm:cxn modelId="{D2D89E9C-2B53-45FE-AF31-B0C733702B77}" type="presParOf" srcId="{6BF78D0C-656C-44C0-89E4-A9B2C6FBAF58}" destId="{26FE7DD9-6146-4F6C-BAFD-0F547AF2E392}" srcOrd="3" destOrd="0" presId="urn:microsoft.com/office/officeart/2005/8/layout/hierarchy3"/>
    <dgm:cxn modelId="{AF4110B0-64BB-4422-9356-5EA606360435}" type="presParOf" srcId="{6BF78D0C-656C-44C0-89E4-A9B2C6FBAF58}" destId="{F5DB9242-C122-4F26-8711-AA7BBC94DDAF}" srcOrd="4" destOrd="0" presId="urn:microsoft.com/office/officeart/2005/8/layout/hierarchy3"/>
    <dgm:cxn modelId="{7A11298C-A04E-4D8B-B6BA-DEF8762BB28F}" type="presParOf" srcId="{6BF78D0C-656C-44C0-89E4-A9B2C6FBAF58}" destId="{A2B22DD0-BADA-43DA-AD95-B8E7DFD90E85}" srcOrd="5" destOrd="0" presId="urn:microsoft.com/office/officeart/2005/8/layout/hierarchy3"/>
    <dgm:cxn modelId="{9187CA98-0039-422B-8ECA-2733B0FDF4ED}" type="presParOf" srcId="{6BF78D0C-656C-44C0-89E4-A9B2C6FBAF58}" destId="{22958100-B9F8-40B0-9493-EDA6205A0738}" srcOrd="6" destOrd="0" presId="urn:microsoft.com/office/officeart/2005/8/layout/hierarchy3"/>
    <dgm:cxn modelId="{C0AE5326-1D12-4416-8EBA-A9D1A0FB7C86}" type="presParOf" srcId="{6BF78D0C-656C-44C0-89E4-A9B2C6FBAF58}" destId="{14A79B08-92BB-4D0E-ADA5-8633AEB461E9}" srcOrd="7" destOrd="0" presId="urn:microsoft.com/office/officeart/2005/8/layout/hierarchy3"/>
    <dgm:cxn modelId="{EEFADD4D-97FB-4E90-8BD1-A7B9D5ECC887}" type="presParOf" srcId="{6BF78D0C-656C-44C0-89E4-A9B2C6FBAF58}" destId="{1DD0736D-E076-4344-ACAC-37DB1806648E}" srcOrd="8" destOrd="0" presId="urn:microsoft.com/office/officeart/2005/8/layout/hierarchy3"/>
    <dgm:cxn modelId="{8CA66524-44B0-41B9-8FA1-A8DE7FF1FF22}" type="presParOf" srcId="{6BF78D0C-656C-44C0-89E4-A9B2C6FBAF58}" destId="{2D8440DE-87D6-494F-B316-B0FA071FDCF0}" srcOrd="9" destOrd="0" presId="urn:microsoft.com/office/officeart/2005/8/layout/hierarchy3"/>
    <dgm:cxn modelId="{029500E2-848E-4DE6-840F-941577B654B9}" type="presParOf" srcId="{B2D99931-FC2E-43D8-8CB7-8C028E912B9B}" destId="{A80633B9-64E2-43F7-BDDC-BDE72A20B599}" srcOrd="1" destOrd="0" presId="urn:microsoft.com/office/officeart/2005/8/layout/hierarchy3"/>
    <dgm:cxn modelId="{AF4585E8-7F9B-4C40-A854-1D4DDA933693}" type="presParOf" srcId="{A80633B9-64E2-43F7-BDDC-BDE72A20B599}" destId="{81968F02-A69F-47E5-A3C9-5AD26D050BC9}" srcOrd="0" destOrd="0" presId="urn:microsoft.com/office/officeart/2005/8/layout/hierarchy3"/>
    <dgm:cxn modelId="{3F7F3C8F-EA99-4CF1-9D6C-382C6CD3FB93}" type="presParOf" srcId="{81968F02-A69F-47E5-A3C9-5AD26D050BC9}" destId="{2CDCF21D-0600-4209-8C1B-693750FDCECF}" srcOrd="0" destOrd="0" presId="urn:microsoft.com/office/officeart/2005/8/layout/hierarchy3"/>
    <dgm:cxn modelId="{A618A237-4106-43C2-9293-5F91E659AE48}" type="presParOf" srcId="{81968F02-A69F-47E5-A3C9-5AD26D050BC9}" destId="{4042B0C6-F039-4009-B49C-AB250C3BDAB5}" srcOrd="1" destOrd="0" presId="urn:microsoft.com/office/officeart/2005/8/layout/hierarchy3"/>
    <dgm:cxn modelId="{D0C85F0D-93CA-4891-BF4B-43BD13C47B5F}" type="presParOf" srcId="{A80633B9-64E2-43F7-BDDC-BDE72A20B599}" destId="{DA3D8875-0550-4776-8953-77ABD2502C26}" srcOrd="1" destOrd="0" presId="urn:microsoft.com/office/officeart/2005/8/layout/hierarchy3"/>
    <dgm:cxn modelId="{39F3FA1D-A7B7-4466-AB24-D7991481ACCC}" type="presParOf" srcId="{DA3D8875-0550-4776-8953-77ABD2502C26}" destId="{3A001E11-853C-41D5-B803-F711471EECE3}" srcOrd="0" destOrd="0" presId="urn:microsoft.com/office/officeart/2005/8/layout/hierarchy3"/>
    <dgm:cxn modelId="{EC44288A-A22C-409F-9AB1-AF2BFAB9B736}" type="presParOf" srcId="{DA3D8875-0550-4776-8953-77ABD2502C26}" destId="{2E7CE4D0-317A-484D-A433-A77217860861}" srcOrd="1" destOrd="0" presId="urn:microsoft.com/office/officeart/2005/8/layout/hierarchy3"/>
    <dgm:cxn modelId="{EE7F5A0C-0AEC-43D5-86EE-439CA4523EB9}" type="presParOf" srcId="{DA3D8875-0550-4776-8953-77ABD2502C26}" destId="{2E07B06C-611A-4C3B-8117-B71A75C2B1C8}" srcOrd="2" destOrd="0" presId="urn:microsoft.com/office/officeart/2005/8/layout/hierarchy3"/>
    <dgm:cxn modelId="{895B297B-EAF8-42D1-B2B3-03DF71D4ABE8}" type="presParOf" srcId="{DA3D8875-0550-4776-8953-77ABD2502C26}" destId="{A1BAEC70-4970-49F2-A1C8-5FDC910AA62C}" srcOrd="3" destOrd="0" presId="urn:microsoft.com/office/officeart/2005/8/layout/hierarchy3"/>
    <dgm:cxn modelId="{5CF0B0FE-88CB-4D6F-9581-691379503E97}" type="presParOf" srcId="{DA3D8875-0550-4776-8953-77ABD2502C26}" destId="{873A8A03-F905-428E-86B6-B038188DCF1C}" srcOrd="4" destOrd="0" presId="urn:microsoft.com/office/officeart/2005/8/layout/hierarchy3"/>
    <dgm:cxn modelId="{C7CDC57A-2A2B-4413-A287-DAA85DE86496}" type="presParOf" srcId="{DA3D8875-0550-4776-8953-77ABD2502C26}" destId="{070BB000-C2F2-449C-898E-F60151D288AD}" srcOrd="5" destOrd="0" presId="urn:microsoft.com/office/officeart/2005/8/layout/hierarchy3"/>
    <dgm:cxn modelId="{43BA689D-C7C5-4FB6-A60C-3A0588C6C8C3}" type="presParOf" srcId="{DA3D8875-0550-4776-8953-77ABD2502C26}" destId="{14FA6760-44D5-49B3-8C20-F9B33865E6FB}" srcOrd="6" destOrd="0" presId="urn:microsoft.com/office/officeart/2005/8/layout/hierarchy3"/>
    <dgm:cxn modelId="{2A4B5C91-6E45-429F-8F96-966141D1534F}" type="presParOf" srcId="{DA3D8875-0550-4776-8953-77ABD2502C26}" destId="{4470D44B-B562-4753-A9A0-170406C3B191}" srcOrd="7" destOrd="0" presId="urn:microsoft.com/office/officeart/2005/8/layout/hierarchy3"/>
    <dgm:cxn modelId="{C25DFE9F-6D0B-4CCD-BF23-ED8DC7A6071D}" type="presParOf" srcId="{DA3D8875-0550-4776-8953-77ABD2502C26}" destId="{0ACE4E06-766E-41F2-BAC5-F4585EFE7471}" srcOrd="8" destOrd="0" presId="urn:microsoft.com/office/officeart/2005/8/layout/hierarchy3"/>
    <dgm:cxn modelId="{703C9F74-4643-4FEA-8163-7EEAE5FD23D1}" type="presParOf" srcId="{DA3D8875-0550-4776-8953-77ABD2502C26}" destId="{07E6BDA0-878A-4393-B86A-EA0F25855797}"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2A8E10-AD8E-4790-982F-B684E4CAD079}" type="doc">
      <dgm:prSet loTypeId="urn:microsoft.com/office/officeart/2005/8/layout/gear1" loCatId="cycle" qsTypeId="urn:microsoft.com/office/officeart/2005/8/quickstyle/simple4" qsCatId="simple" csTypeId="urn:microsoft.com/office/officeart/2005/8/colors/colorful5" csCatId="colorful" phldr="1"/>
      <dgm:spPr/>
    </dgm:pt>
    <dgm:pt modelId="{C52105E4-F500-44D5-BF7D-E4A25E2F8170}">
      <dgm:prSet phldrT="[テキスト]"/>
      <dgm:spPr/>
      <dgm:t>
        <a:bodyPr/>
        <a:lstStyle/>
        <a:p>
          <a:r>
            <a:rPr kumimoji="1" lang="ja-JP" altLang="en-US" b="1" dirty="0"/>
            <a:t>抑制を減らしたい</a:t>
          </a:r>
        </a:p>
      </dgm:t>
    </dgm:pt>
    <dgm:pt modelId="{78B5EE76-3295-417A-B755-67C1611195FD}" type="parTrans" cxnId="{88C70938-5C96-4C5C-B29A-6DA86A8899A7}">
      <dgm:prSet/>
      <dgm:spPr/>
      <dgm:t>
        <a:bodyPr/>
        <a:lstStyle/>
        <a:p>
          <a:endParaRPr kumimoji="1" lang="ja-JP" altLang="en-US"/>
        </a:p>
      </dgm:t>
    </dgm:pt>
    <dgm:pt modelId="{39CE69F2-7B7E-4D17-9EC7-B749EC19A379}" type="sibTrans" cxnId="{88C70938-5C96-4C5C-B29A-6DA86A8899A7}">
      <dgm:prSet/>
      <dgm:spPr/>
      <dgm:t>
        <a:bodyPr/>
        <a:lstStyle/>
        <a:p>
          <a:endParaRPr kumimoji="1" lang="ja-JP" altLang="en-US"/>
        </a:p>
      </dgm:t>
    </dgm:pt>
    <dgm:pt modelId="{D27110A7-0FAA-4804-B2F1-BC5C64E904A5}">
      <dgm:prSet phldrT="[テキスト]"/>
      <dgm:spPr/>
      <dgm:t>
        <a:bodyPr/>
        <a:lstStyle/>
        <a:p>
          <a:r>
            <a:rPr kumimoji="1" lang="ja-JP" altLang="en-US" b="1" dirty="0"/>
            <a:t>できれば</a:t>
          </a:r>
          <a:endParaRPr kumimoji="1" lang="en-US" altLang="ja-JP" b="1" dirty="0"/>
        </a:p>
        <a:p>
          <a:r>
            <a:rPr kumimoji="1" lang="ja-JP" altLang="en-US" b="1" dirty="0"/>
            <a:t>抑制したくない</a:t>
          </a:r>
        </a:p>
      </dgm:t>
    </dgm:pt>
    <dgm:pt modelId="{C87D4FBE-796A-4EF9-807F-D1100067379E}" type="parTrans" cxnId="{0CE30A80-ECB7-4637-981F-1107BB017EBD}">
      <dgm:prSet/>
      <dgm:spPr/>
      <dgm:t>
        <a:bodyPr/>
        <a:lstStyle/>
        <a:p>
          <a:endParaRPr kumimoji="1" lang="ja-JP" altLang="en-US"/>
        </a:p>
      </dgm:t>
    </dgm:pt>
    <dgm:pt modelId="{141367A2-048D-4F08-87CC-4378F0C5B6A4}" type="sibTrans" cxnId="{0CE30A80-ECB7-4637-981F-1107BB017EBD}">
      <dgm:prSet/>
      <dgm:spPr/>
      <dgm:t>
        <a:bodyPr/>
        <a:lstStyle/>
        <a:p>
          <a:endParaRPr kumimoji="1" lang="ja-JP" altLang="en-US"/>
        </a:p>
      </dgm:t>
    </dgm:pt>
    <dgm:pt modelId="{BAA1FFE4-3D5D-40F4-BC72-A44C9E37D4B1}">
      <dgm:prSet phldrT="[テキスト]"/>
      <dgm:spPr>
        <a:solidFill>
          <a:srgbClr val="FF00FF"/>
        </a:solidFill>
      </dgm:spPr>
      <dgm:t>
        <a:bodyPr/>
        <a:lstStyle/>
        <a:p>
          <a:r>
            <a:rPr kumimoji="1" lang="ja-JP" altLang="en-US" b="1" dirty="0"/>
            <a:t>どんなケアが</a:t>
          </a:r>
          <a:endParaRPr kumimoji="1" lang="en-US" altLang="ja-JP" b="1" dirty="0"/>
        </a:p>
        <a:p>
          <a:r>
            <a:rPr kumimoji="1" lang="ja-JP" altLang="en-US" b="1" dirty="0"/>
            <a:t>必要か</a:t>
          </a:r>
        </a:p>
      </dgm:t>
    </dgm:pt>
    <dgm:pt modelId="{0F9B0E47-4041-449C-996F-61E5054E672F}" type="parTrans" cxnId="{572DF28B-14A9-490A-A643-A8032838A641}">
      <dgm:prSet/>
      <dgm:spPr/>
      <dgm:t>
        <a:bodyPr/>
        <a:lstStyle/>
        <a:p>
          <a:endParaRPr kumimoji="1" lang="ja-JP" altLang="en-US"/>
        </a:p>
      </dgm:t>
    </dgm:pt>
    <dgm:pt modelId="{C285AD45-AAF2-4B14-9E58-C543DBD0CF0B}" type="sibTrans" cxnId="{572DF28B-14A9-490A-A643-A8032838A641}">
      <dgm:prSet/>
      <dgm:spPr>
        <a:solidFill>
          <a:srgbClr val="FF00FF"/>
        </a:solidFill>
      </dgm:spPr>
      <dgm:t>
        <a:bodyPr/>
        <a:lstStyle/>
        <a:p>
          <a:endParaRPr kumimoji="1" lang="ja-JP" altLang="en-US"/>
        </a:p>
      </dgm:t>
    </dgm:pt>
    <dgm:pt modelId="{698B0907-BA62-4A4A-B375-A7CB3F2A53B7}" type="pres">
      <dgm:prSet presAssocID="{E52A8E10-AD8E-4790-982F-B684E4CAD079}" presName="composite" presStyleCnt="0">
        <dgm:presLayoutVars>
          <dgm:chMax val="3"/>
          <dgm:animLvl val="lvl"/>
          <dgm:resizeHandles val="exact"/>
        </dgm:presLayoutVars>
      </dgm:prSet>
      <dgm:spPr/>
    </dgm:pt>
    <dgm:pt modelId="{B45B83CD-A4A5-465E-B6A8-3455EAF987CC}" type="pres">
      <dgm:prSet presAssocID="{C52105E4-F500-44D5-BF7D-E4A25E2F8170}" presName="gear1" presStyleLbl="node1" presStyleIdx="0" presStyleCnt="3" custScaleX="111953" custScaleY="66589" custLinFactNeighborX="23667" custLinFactNeighborY="11754">
        <dgm:presLayoutVars>
          <dgm:chMax val="1"/>
          <dgm:bulletEnabled val="1"/>
        </dgm:presLayoutVars>
      </dgm:prSet>
      <dgm:spPr/>
    </dgm:pt>
    <dgm:pt modelId="{C1F00C04-A3FF-42CB-AC6C-20D15BFC8358}" type="pres">
      <dgm:prSet presAssocID="{C52105E4-F500-44D5-BF7D-E4A25E2F8170}" presName="gear1srcNode" presStyleLbl="node1" presStyleIdx="0" presStyleCnt="3"/>
      <dgm:spPr/>
    </dgm:pt>
    <dgm:pt modelId="{B6DF6CAB-9DC3-4E2C-8E1D-CFE0489B6222}" type="pres">
      <dgm:prSet presAssocID="{C52105E4-F500-44D5-BF7D-E4A25E2F8170}" presName="gear1dstNode" presStyleLbl="node1" presStyleIdx="0" presStyleCnt="3"/>
      <dgm:spPr/>
    </dgm:pt>
    <dgm:pt modelId="{A072C8A3-07A8-4A0F-A91A-99F57B229384}" type="pres">
      <dgm:prSet presAssocID="{D27110A7-0FAA-4804-B2F1-BC5C64E904A5}" presName="gear2" presStyleLbl="node1" presStyleIdx="1" presStyleCnt="3" custScaleX="115866" custScaleY="79013" custLinFactX="12258" custLinFactNeighborX="100000" custLinFactNeighborY="-7561">
        <dgm:presLayoutVars>
          <dgm:chMax val="1"/>
          <dgm:bulletEnabled val="1"/>
        </dgm:presLayoutVars>
      </dgm:prSet>
      <dgm:spPr/>
    </dgm:pt>
    <dgm:pt modelId="{D0CA7F63-1A0E-4721-B6EA-46F471E36305}" type="pres">
      <dgm:prSet presAssocID="{D27110A7-0FAA-4804-B2F1-BC5C64E904A5}" presName="gear2srcNode" presStyleLbl="node1" presStyleIdx="1" presStyleCnt="3"/>
      <dgm:spPr/>
    </dgm:pt>
    <dgm:pt modelId="{B7289F46-30F7-4508-A7A8-3811652CE0D8}" type="pres">
      <dgm:prSet presAssocID="{D27110A7-0FAA-4804-B2F1-BC5C64E904A5}" presName="gear2dstNode" presStyleLbl="node1" presStyleIdx="1" presStyleCnt="3"/>
      <dgm:spPr/>
    </dgm:pt>
    <dgm:pt modelId="{E5212659-FD80-415A-A668-CD11A3AC14BE}" type="pres">
      <dgm:prSet presAssocID="{BAA1FFE4-3D5D-40F4-BC72-A44C9E37D4B1}" presName="gear3" presStyleLbl="node1" presStyleIdx="2" presStyleCnt="3" custScaleX="112724" custScaleY="99127" custLinFactNeighborX="58371" custLinFactNeighborY="-5324"/>
      <dgm:spPr/>
    </dgm:pt>
    <dgm:pt modelId="{8E61DCF2-F132-4EB6-9940-1F87EFAB1BEF}" type="pres">
      <dgm:prSet presAssocID="{BAA1FFE4-3D5D-40F4-BC72-A44C9E37D4B1}" presName="gear3tx" presStyleLbl="node1" presStyleIdx="2" presStyleCnt="3">
        <dgm:presLayoutVars>
          <dgm:chMax val="1"/>
          <dgm:bulletEnabled val="1"/>
        </dgm:presLayoutVars>
      </dgm:prSet>
      <dgm:spPr/>
    </dgm:pt>
    <dgm:pt modelId="{ECD6C4D7-4ADC-47B0-8B34-7B6A31B92BC1}" type="pres">
      <dgm:prSet presAssocID="{BAA1FFE4-3D5D-40F4-BC72-A44C9E37D4B1}" presName="gear3srcNode" presStyleLbl="node1" presStyleIdx="2" presStyleCnt="3"/>
      <dgm:spPr/>
    </dgm:pt>
    <dgm:pt modelId="{61FD3D24-1497-4DD1-A85C-E647BE7D9937}" type="pres">
      <dgm:prSet presAssocID="{BAA1FFE4-3D5D-40F4-BC72-A44C9E37D4B1}" presName="gear3dstNode" presStyleLbl="node1" presStyleIdx="2" presStyleCnt="3"/>
      <dgm:spPr/>
    </dgm:pt>
    <dgm:pt modelId="{361B04B7-2B80-4661-84AE-DAB9DDC270E9}" type="pres">
      <dgm:prSet presAssocID="{39CE69F2-7B7E-4D17-9EC7-B749EC19A379}" presName="connector1" presStyleLbl="sibTrans2D1" presStyleIdx="0" presStyleCnt="3" custAng="9360146" custScaleX="105208" custScaleY="92015" custLinFactNeighborX="5188" custLinFactNeighborY="-391"/>
      <dgm:spPr/>
    </dgm:pt>
    <dgm:pt modelId="{5E3B433C-8054-47D0-8385-5136A9164F47}" type="pres">
      <dgm:prSet presAssocID="{141367A2-048D-4F08-87CC-4378F0C5B6A4}" presName="connector2" presStyleLbl="sibTrans2D1" presStyleIdx="1" presStyleCnt="3" custAng="8544603" custLinFactX="20392" custLinFactNeighborX="100000" custLinFactNeighborY="-1079"/>
      <dgm:spPr/>
    </dgm:pt>
    <dgm:pt modelId="{72FBBD3C-3620-46CE-9E22-5B58B502CA8F}" type="pres">
      <dgm:prSet presAssocID="{C285AD45-AAF2-4B14-9E58-C543DBD0CF0B}" presName="connector3" presStyleLbl="sibTrans2D1" presStyleIdx="2" presStyleCnt="3" custAng="2265754" custScaleX="108944" custScaleY="108879" custLinFactNeighborX="39826" custLinFactNeighborY="10949"/>
      <dgm:spPr/>
    </dgm:pt>
  </dgm:ptLst>
  <dgm:cxnLst>
    <dgm:cxn modelId="{57B5310A-0211-4784-B959-6D13867B62A0}" type="presOf" srcId="{C52105E4-F500-44D5-BF7D-E4A25E2F8170}" destId="{C1F00C04-A3FF-42CB-AC6C-20D15BFC8358}" srcOrd="1" destOrd="0" presId="urn:microsoft.com/office/officeart/2005/8/layout/gear1"/>
    <dgm:cxn modelId="{FE976613-C18B-4D9E-9589-15EDCDE0B058}" type="presOf" srcId="{C52105E4-F500-44D5-BF7D-E4A25E2F8170}" destId="{B45B83CD-A4A5-465E-B6A8-3455EAF987CC}" srcOrd="0" destOrd="0" presId="urn:microsoft.com/office/officeart/2005/8/layout/gear1"/>
    <dgm:cxn modelId="{99494D17-9C7B-4773-86B5-86F0D092BDC7}" type="presOf" srcId="{D27110A7-0FAA-4804-B2F1-BC5C64E904A5}" destId="{B7289F46-30F7-4508-A7A8-3811652CE0D8}" srcOrd="2" destOrd="0" presId="urn:microsoft.com/office/officeart/2005/8/layout/gear1"/>
    <dgm:cxn modelId="{F4F4B91E-EA45-43C9-9A7A-946814F7316C}" type="presOf" srcId="{D27110A7-0FAA-4804-B2F1-BC5C64E904A5}" destId="{D0CA7F63-1A0E-4721-B6EA-46F471E36305}" srcOrd="1" destOrd="0" presId="urn:microsoft.com/office/officeart/2005/8/layout/gear1"/>
    <dgm:cxn modelId="{20EA4620-CEBA-4076-9FEE-6B783244EEB7}" type="presOf" srcId="{BAA1FFE4-3D5D-40F4-BC72-A44C9E37D4B1}" destId="{8E61DCF2-F132-4EB6-9940-1F87EFAB1BEF}" srcOrd="1" destOrd="0" presId="urn:microsoft.com/office/officeart/2005/8/layout/gear1"/>
    <dgm:cxn modelId="{28EECF2F-0DBA-4C9B-A87B-E56371F371C7}" type="presOf" srcId="{141367A2-048D-4F08-87CC-4378F0C5B6A4}" destId="{5E3B433C-8054-47D0-8385-5136A9164F47}" srcOrd="0" destOrd="0" presId="urn:microsoft.com/office/officeart/2005/8/layout/gear1"/>
    <dgm:cxn modelId="{93BF3134-110D-4EB2-B4FC-9E90161B0E66}" type="presOf" srcId="{C285AD45-AAF2-4B14-9E58-C543DBD0CF0B}" destId="{72FBBD3C-3620-46CE-9E22-5B58B502CA8F}" srcOrd="0" destOrd="0" presId="urn:microsoft.com/office/officeart/2005/8/layout/gear1"/>
    <dgm:cxn modelId="{88C70938-5C96-4C5C-B29A-6DA86A8899A7}" srcId="{E52A8E10-AD8E-4790-982F-B684E4CAD079}" destId="{C52105E4-F500-44D5-BF7D-E4A25E2F8170}" srcOrd="0" destOrd="0" parTransId="{78B5EE76-3295-417A-B755-67C1611195FD}" sibTransId="{39CE69F2-7B7E-4D17-9EC7-B749EC19A379}"/>
    <dgm:cxn modelId="{9E507A3F-CF5E-4727-B093-AA5FDEDE2C37}" type="presOf" srcId="{BAA1FFE4-3D5D-40F4-BC72-A44C9E37D4B1}" destId="{ECD6C4D7-4ADC-47B0-8B34-7B6A31B92BC1}" srcOrd="2" destOrd="0" presId="urn:microsoft.com/office/officeart/2005/8/layout/gear1"/>
    <dgm:cxn modelId="{E8C68563-365B-4A8C-9DE6-2892BEA4F710}" type="presOf" srcId="{BAA1FFE4-3D5D-40F4-BC72-A44C9E37D4B1}" destId="{61FD3D24-1497-4DD1-A85C-E647BE7D9937}" srcOrd="3" destOrd="0" presId="urn:microsoft.com/office/officeart/2005/8/layout/gear1"/>
    <dgm:cxn modelId="{07290C47-04D9-41CE-9603-18398828AE19}" type="presOf" srcId="{D27110A7-0FAA-4804-B2F1-BC5C64E904A5}" destId="{A072C8A3-07A8-4A0F-A91A-99F57B229384}" srcOrd="0" destOrd="0" presId="urn:microsoft.com/office/officeart/2005/8/layout/gear1"/>
    <dgm:cxn modelId="{0CE30A80-ECB7-4637-981F-1107BB017EBD}" srcId="{E52A8E10-AD8E-4790-982F-B684E4CAD079}" destId="{D27110A7-0FAA-4804-B2F1-BC5C64E904A5}" srcOrd="1" destOrd="0" parTransId="{C87D4FBE-796A-4EF9-807F-D1100067379E}" sibTransId="{141367A2-048D-4F08-87CC-4378F0C5B6A4}"/>
    <dgm:cxn modelId="{572DF28B-14A9-490A-A643-A8032838A641}" srcId="{E52A8E10-AD8E-4790-982F-B684E4CAD079}" destId="{BAA1FFE4-3D5D-40F4-BC72-A44C9E37D4B1}" srcOrd="2" destOrd="0" parTransId="{0F9B0E47-4041-449C-996F-61E5054E672F}" sibTransId="{C285AD45-AAF2-4B14-9E58-C543DBD0CF0B}"/>
    <dgm:cxn modelId="{F3821696-578D-45AA-91B8-33E1B3BD48C4}" type="presOf" srcId="{39CE69F2-7B7E-4D17-9EC7-B749EC19A379}" destId="{361B04B7-2B80-4661-84AE-DAB9DDC270E9}" srcOrd="0" destOrd="0" presId="urn:microsoft.com/office/officeart/2005/8/layout/gear1"/>
    <dgm:cxn modelId="{16FD62B7-922E-4EAA-B2E2-25C44038DF49}" type="presOf" srcId="{C52105E4-F500-44D5-BF7D-E4A25E2F8170}" destId="{B6DF6CAB-9DC3-4E2C-8E1D-CFE0489B6222}" srcOrd="2" destOrd="0" presId="urn:microsoft.com/office/officeart/2005/8/layout/gear1"/>
    <dgm:cxn modelId="{D9BD75D9-68C5-410D-BEC7-53C9A64E9267}" type="presOf" srcId="{E52A8E10-AD8E-4790-982F-B684E4CAD079}" destId="{698B0907-BA62-4A4A-B375-A7CB3F2A53B7}" srcOrd="0" destOrd="0" presId="urn:microsoft.com/office/officeart/2005/8/layout/gear1"/>
    <dgm:cxn modelId="{D744D3EF-2BF4-400B-8946-476C60C8366A}" type="presOf" srcId="{BAA1FFE4-3D5D-40F4-BC72-A44C9E37D4B1}" destId="{E5212659-FD80-415A-A668-CD11A3AC14BE}" srcOrd="0" destOrd="0" presId="urn:microsoft.com/office/officeart/2005/8/layout/gear1"/>
    <dgm:cxn modelId="{BACD70ED-F536-43E8-BD71-518F26B7D4D4}" type="presParOf" srcId="{698B0907-BA62-4A4A-B375-A7CB3F2A53B7}" destId="{B45B83CD-A4A5-465E-B6A8-3455EAF987CC}" srcOrd="0" destOrd="0" presId="urn:microsoft.com/office/officeart/2005/8/layout/gear1"/>
    <dgm:cxn modelId="{CC9D066A-F18A-433E-B032-27FAFB840B86}" type="presParOf" srcId="{698B0907-BA62-4A4A-B375-A7CB3F2A53B7}" destId="{C1F00C04-A3FF-42CB-AC6C-20D15BFC8358}" srcOrd="1" destOrd="0" presId="urn:microsoft.com/office/officeart/2005/8/layout/gear1"/>
    <dgm:cxn modelId="{CAD4A12E-3254-479F-A7C3-0CA341F0A66D}" type="presParOf" srcId="{698B0907-BA62-4A4A-B375-A7CB3F2A53B7}" destId="{B6DF6CAB-9DC3-4E2C-8E1D-CFE0489B6222}" srcOrd="2" destOrd="0" presId="urn:microsoft.com/office/officeart/2005/8/layout/gear1"/>
    <dgm:cxn modelId="{BDDE65C4-9360-496D-B7C8-C54557C2C316}" type="presParOf" srcId="{698B0907-BA62-4A4A-B375-A7CB3F2A53B7}" destId="{A072C8A3-07A8-4A0F-A91A-99F57B229384}" srcOrd="3" destOrd="0" presId="urn:microsoft.com/office/officeart/2005/8/layout/gear1"/>
    <dgm:cxn modelId="{7DC923F5-C7F2-4F71-9F8F-69ED762A7F66}" type="presParOf" srcId="{698B0907-BA62-4A4A-B375-A7CB3F2A53B7}" destId="{D0CA7F63-1A0E-4721-B6EA-46F471E36305}" srcOrd="4" destOrd="0" presId="urn:microsoft.com/office/officeart/2005/8/layout/gear1"/>
    <dgm:cxn modelId="{BCD64520-C32E-4372-AC32-10650BC6CD11}" type="presParOf" srcId="{698B0907-BA62-4A4A-B375-A7CB3F2A53B7}" destId="{B7289F46-30F7-4508-A7A8-3811652CE0D8}" srcOrd="5" destOrd="0" presId="urn:microsoft.com/office/officeart/2005/8/layout/gear1"/>
    <dgm:cxn modelId="{689F0FE8-BD15-4E75-AA39-3F8039A08E91}" type="presParOf" srcId="{698B0907-BA62-4A4A-B375-A7CB3F2A53B7}" destId="{E5212659-FD80-415A-A668-CD11A3AC14BE}" srcOrd="6" destOrd="0" presId="urn:microsoft.com/office/officeart/2005/8/layout/gear1"/>
    <dgm:cxn modelId="{F7F23A8D-6F57-4AF7-BF5C-42EDF771E3B2}" type="presParOf" srcId="{698B0907-BA62-4A4A-B375-A7CB3F2A53B7}" destId="{8E61DCF2-F132-4EB6-9940-1F87EFAB1BEF}" srcOrd="7" destOrd="0" presId="urn:microsoft.com/office/officeart/2005/8/layout/gear1"/>
    <dgm:cxn modelId="{596440CD-B6F1-4E27-BF4D-65041A16A240}" type="presParOf" srcId="{698B0907-BA62-4A4A-B375-A7CB3F2A53B7}" destId="{ECD6C4D7-4ADC-47B0-8B34-7B6A31B92BC1}" srcOrd="8" destOrd="0" presId="urn:microsoft.com/office/officeart/2005/8/layout/gear1"/>
    <dgm:cxn modelId="{19098AA5-0928-48BF-A3CA-E807A23C9028}" type="presParOf" srcId="{698B0907-BA62-4A4A-B375-A7CB3F2A53B7}" destId="{61FD3D24-1497-4DD1-A85C-E647BE7D9937}" srcOrd="9" destOrd="0" presId="urn:microsoft.com/office/officeart/2005/8/layout/gear1"/>
    <dgm:cxn modelId="{883EA8CF-3508-4D07-9A04-B8FD1358A5A3}" type="presParOf" srcId="{698B0907-BA62-4A4A-B375-A7CB3F2A53B7}" destId="{361B04B7-2B80-4661-84AE-DAB9DDC270E9}" srcOrd="10" destOrd="0" presId="urn:microsoft.com/office/officeart/2005/8/layout/gear1"/>
    <dgm:cxn modelId="{DD88769E-2564-4CB5-AAF3-C278156FDD3B}" type="presParOf" srcId="{698B0907-BA62-4A4A-B375-A7CB3F2A53B7}" destId="{5E3B433C-8054-47D0-8385-5136A9164F47}" srcOrd="11" destOrd="0" presId="urn:microsoft.com/office/officeart/2005/8/layout/gear1"/>
    <dgm:cxn modelId="{0016CA3C-3B09-4438-AE26-1E34D9B2D20F}" type="presParOf" srcId="{698B0907-BA62-4A4A-B375-A7CB3F2A53B7}" destId="{72FBBD3C-3620-46CE-9E22-5B58B502CA8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72E2C6-0163-4B13-B70F-EBBF14DCEAC0}" type="doc">
      <dgm:prSet loTypeId="urn:microsoft.com/office/officeart/2005/8/layout/funnel1" loCatId="process" qsTypeId="urn:microsoft.com/office/officeart/2005/8/quickstyle/simple5" qsCatId="simple" csTypeId="urn:microsoft.com/office/officeart/2005/8/colors/colorful1#3" csCatId="colorful" phldr="1"/>
      <dgm:spPr/>
      <dgm:t>
        <a:bodyPr/>
        <a:lstStyle/>
        <a:p>
          <a:endParaRPr kumimoji="1" lang="ja-JP" altLang="en-US"/>
        </a:p>
      </dgm:t>
    </dgm:pt>
    <dgm:pt modelId="{1AD80F63-19EC-41E5-A942-F3D4689C1CA7}">
      <dgm:prSet phldrT="[テキスト]"/>
      <dgm:spPr/>
      <dgm:t>
        <a:bodyPr/>
        <a:lstStyle/>
        <a:p>
          <a:r>
            <a:rPr kumimoji="1" lang="ja-JP" altLang="en-US" dirty="0"/>
            <a:t>ベッドから下りようとするのはなぜ？</a:t>
          </a:r>
        </a:p>
      </dgm:t>
    </dgm:pt>
    <dgm:pt modelId="{01FA2CCA-B0B1-42B8-8DF4-CBAB738EA447}" type="parTrans" cxnId="{5A57C23D-49AD-48E7-A3F3-6CBD905DFF43}">
      <dgm:prSet/>
      <dgm:spPr/>
      <dgm:t>
        <a:bodyPr/>
        <a:lstStyle/>
        <a:p>
          <a:endParaRPr kumimoji="1" lang="ja-JP" altLang="en-US"/>
        </a:p>
      </dgm:t>
    </dgm:pt>
    <dgm:pt modelId="{E62D49E6-FFAF-4FED-96D7-ADC3AA2903FB}" type="sibTrans" cxnId="{5A57C23D-49AD-48E7-A3F3-6CBD905DFF43}">
      <dgm:prSet/>
      <dgm:spPr/>
      <dgm:t>
        <a:bodyPr/>
        <a:lstStyle/>
        <a:p>
          <a:endParaRPr kumimoji="1" lang="ja-JP" altLang="en-US"/>
        </a:p>
      </dgm:t>
    </dgm:pt>
    <dgm:pt modelId="{93A8E738-0CEA-49FB-9431-B8AB169C35E5}">
      <dgm:prSet phldrT="[テキスト]" custT="1"/>
      <dgm:spPr/>
      <dgm:t>
        <a:bodyPr/>
        <a:lstStyle/>
        <a:p>
          <a:r>
            <a:rPr kumimoji="1" lang="ja-JP" altLang="en-US" sz="2800" b="1" dirty="0"/>
            <a:t>チューブを触ろうとするのはなぜ？</a:t>
          </a:r>
        </a:p>
      </dgm:t>
    </dgm:pt>
    <dgm:pt modelId="{B1604DA5-5F45-4E17-B1A3-82199A5593F4}" type="parTrans" cxnId="{64412ABB-27E1-437E-81D0-1568C7C5E57D}">
      <dgm:prSet/>
      <dgm:spPr/>
      <dgm:t>
        <a:bodyPr/>
        <a:lstStyle/>
        <a:p>
          <a:endParaRPr kumimoji="1" lang="ja-JP" altLang="en-US"/>
        </a:p>
      </dgm:t>
    </dgm:pt>
    <dgm:pt modelId="{DA77538E-A674-433C-8BAA-E9C2ABB7C43C}" type="sibTrans" cxnId="{64412ABB-27E1-437E-81D0-1568C7C5E57D}">
      <dgm:prSet/>
      <dgm:spPr/>
      <dgm:t>
        <a:bodyPr/>
        <a:lstStyle/>
        <a:p>
          <a:endParaRPr kumimoji="1" lang="ja-JP" altLang="en-US"/>
        </a:p>
      </dgm:t>
    </dgm:pt>
    <dgm:pt modelId="{A1239CEF-6BFF-4E98-ACDE-FD453A07037B}">
      <dgm:prSet phldrT="[テキスト]"/>
      <dgm:spPr/>
      <dgm:t>
        <a:bodyPr/>
        <a:lstStyle/>
        <a:p>
          <a:r>
            <a:rPr kumimoji="1" lang="ja-JP" altLang="en-US" dirty="0"/>
            <a:t>なぜ理解できないの？</a:t>
          </a:r>
        </a:p>
      </dgm:t>
    </dgm:pt>
    <dgm:pt modelId="{B4C368CF-C1CF-4FA0-B310-2D5188189FCE}" type="parTrans" cxnId="{1E45C28B-5A3D-441C-B5D6-7B7824EA25DA}">
      <dgm:prSet/>
      <dgm:spPr/>
      <dgm:t>
        <a:bodyPr/>
        <a:lstStyle/>
        <a:p>
          <a:endParaRPr kumimoji="1" lang="ja-JP" altLang="en-US"/>
        </a:p>
      </dgm:t>
    </dgm:pt>
    <dgm:pt modelId="{1E38FFD0-7C33-4D6C-B4D4-51DEB10BA05F}" type="sibTrans" cxnId="{1E45C28B-5A3D-441C-B5D6-7B7824EA25DA}">
      <dgm:prSet/>
      <dgm:spPr/>
      <dgm:t>
        <a:bodyPr/>
        <a:lstStyle/>
        <a:p>
          <a:endParaRPr kumimoji="1" lang="ja-JP" altLang="en-US"/>
        </a:p>
      </dgm:t>
    </dgm:pt>
    <dgm:pt modelId="{690CDB01-1593-4F66-A8A0-C40258F7E386}">
      <dgm:prSet phldrT="[テキスト]" custT="1">
        <dgm:style>
          <a:lnRef idx="2">
            <a:schemeClr val="accent2"/>
          </a:lnRef>
          <a:fillRef idx="1">
            <a:schemeClr val="lt1"/>
          </a:fillRef>
          <a:effectRef idx="0">
            <a:schemeClr val="accent2"/>
          </a:effectRef>
          <a:fontRef idx="minor">
            <a:schemeClr val="dk1"/>
          </a:fontRef>
        </dgm:style>
      </dgm:prSet>
      <dgm:spPr/>
      <dgm:t>
        <a:bodyPr/>
        <a:lstStyle/>
        <a:p>
          <a:r>
            <a:rPr kumimoji="1" lang="ja-JP" altLang="en-US" sz="2800" dirty="0"/>
            <a:t>患者に寄り添い、触れ、聴き、良いケアを考える</a:t>
          </a:r>
        </a:p>
      </dgm:t>
    </dgm:pt>
    <dgm:pt modelId="{DD509474-CF37-4B1B-AAE2-1E38760305D2}" type="parTrans" cxnId="{7BAED26E-B11E-47AC-A60C-85B8737A0901}">
      <dgm:prSet/>
      <dgm:spPr/>
      <dgm:t>
        <a:bodyPr/>
        <a:lstStyle/>
        <a:p>
          <a:endParaRPr kumimoji="1" lang="ja-JP" altLang="en-US"/>
        </a:p>
      </dgm:t>
    </dgm:pt>
    <dgm:pt modelId="{42EF8533-E901-4ADF-A0AB-FC7C53A16192}" type="sibTrans" cxnId="{7BAED26E-B11E-47AC-A60C-85B8737A0901}">
      <dgm:prSet/>
      <dgm:spPr/>
      <dgm:t>
        <a:bodyPr/>
        <a:lstStyle/>
        <a:p>
          <a:endParaRPr kumimoji="1" lang="ja-JP" altLang="en-US"/>
        </a:p>
      </dgm:t>
    </dgm:pt>
    <dgm:pt modelId="{72D96E96-3BB1-4109-9BA4-8794B8DBF5D6}" type="pres">
      <dgm:prSet presAssocID="{FF72E2C6-0163-4B13-B70F-EBBF14DCEAC0}" presName="Name0" presStyleCnt="0">
        <dgm:presLayoutVars>
          <dgm:chMax val="4"/>
          <dgm:resizeHandles val="exact"/>
        </dgm:presLayoutVars>
      </dgm:prSet>
      <dgm:spPr/>
    </dgm:pt>
    <dgm:pt modelId="{A7B3EB5F-7AF6-4B3E-AFAF-81DE2F4E0C63}" type="pres">
      <dgm:prSet presAssocID="{FF72E2C6-0163-4B13-B70F-EBBF14DCEAC0}" presName="ellipse" presStyleLbl="trBgShp" presStyleIdx="0" presStyleCnt="1"/>
      <dgm:spPr/>
    </dgm:pt>
    <dgm:pt modelId="{10F9E99D-378E-4494-B3A2-3D0A5AC54C47}" type="pres">
      <dgm:prSet presAssocID="{FF72E2C6-0163-4B13-B70F-EBBF14DCEAC0}" presName="arrow1" presStyleLbl="fgShp" presStyleIdx="0" presStyleCnt="1" custLinFactNeighborY="34861"/>
      <dgm:spPr/>
    </dgm:pt>
    <dgm:pt modelId="{AD6C37CF-ABA6-4575-8D60-59159DEF2311}" type="pres">
      <dgm:prSet presAssocID="{FF72E2C6-0163-4B13-B70F-EBBF14DCEAC0}" presName="rectangle" presStyleLbl="revTx" presStyleIdx="0" presStyleCnt="1" custScaleX="202819" custScaleY="61671" custLinFactNeighborX="2953" custLinFactNeighborY="8781">
        <dgm:presLayoutVars>
          <dgm:bulletEnabled val="1"/>
        </dgm:presLayoutVars>
      </dgm:prSet>
      <dgm:spPr/>
    </dgm:pt>
    <dgm:pt modelId="{176268D3-649E-4580-B90E-E103F4BB6875}" type="pres">
      <dgm:prSet presAssocID="{93A8E738-0CEA-49FB-9431-B8AB169C35E5}" presName="item1" presStyleLbl="node1" presStyleIdx="0" presStyleCnt="3" custScaleX="199436" custScaleY="151703" custLinFactNeighborX="-9409" custLinFactNeighborY="1764">
        <dgm:presLayoutVars>
          <dgm:bulletEnabled val="1"/>
        </dgm:presLayoutVars>
      </dgm:prSet>
      <dgm:spPr/>
    </dgm:pt>
    <dgm:pt modelId="{D1EABC5E-3BCE-421F-96D2-64565B8E00FA}" type="pres">
      <dgm:prSet presAssocID="{A1239CEF-6BFF-4E98-ACDE-FD453A07037B}" presName="item2" presStyleLbl="node1" presStyleIdx="1" presStyleCnt="3" custScaleX="272946" custScaleY="132290" custLinFactNeighborX="-45256" custLinFactNeighborY="-22628">
        <dgm:presLayoutVars>
          <dgm:bulletEnabled val="1"/>
        </dgm:presLayoutVars>
      </dgm:prSet>
      <dgm:spPr/>
    </dgm:pt>
    <dgm:pt modelId="{E8A0140D-E6F1-4D81-815A-3B81D7371A9E}" type="pres">
      <dgm:prSet presAssocID="{690CDB01-1593-4F66-A8A0-C40258F7E386}" presName="item3" presStyleLbl="node1" presStyleIdx="2" presStyleCnt="3" custScaleX="254582" custScaleY="142340" custLinFactNeighborX="84853" custLinFactNeighborY="918">
        <dgm:presLayoutVars>
          <dgm:bulletEnabled val="1"/>
        </dgm:presLayoutVars>
      </dgm:prSet>
      <dgm:spPr/>
    </dgm:pt>
    <dgm:pt modelId="{8ABC18C6-14D3-41DC-81F1-F6FB4981437E}" type="pres">
      <dgm:prSet presAssocID="{FF72E2C6-0163-4B13-B70F-EBBF14DCEAC0}" presName="funnel" presStyleLbl="trAlignAcc1" presStyleIdx="0" presStyleCnt="1" custScaleX="190714" custScaleY="115647" custLinFactNeighborX="-1818" custLinFactNeighborY="14"/>
      <dgm:spPr/>
    </dgm:pt>
  </dgm:ptLst>
  <dgm:cxnLst>
    <dgm:cxn modelId="{EB974B24-FBAB-4AA3-B74B-E14B0B5097A8}" type="presOf" srcId="{A1239CEF-6BFF-4E98-ACDE-FD453A07037B}" destId="{176268D3-649E-4580-B90E-E103F4BB6875}" srcOrd="0" destOrd="0" presId="urn:microsoft.com/office/officeart/2005/8/layout/funnel1"/>
    <dgm:cxn modelId="{C57BFF2D-CD05-47EF-A111-DF7D7B153DA8}" type="presOf" srcId="{FF72E2C6-0163-4B13-B70F-EBBF14DCEAC0}" destId="{72D96E96-3BB1-4109-9BA4-8794B8DBF5D6}" srcOrd="0" destOrd="0" presId="urn:microsoft.com/office/officeart/2005/8/layout/funnel1"/>
    <dgm:cxn modelId="{5A57C23D-49AD-48E7-A3F3-6CBD905DFF43}" srcId="{FF72E2C6-0163-4B13-B70F-EBBF14DCEAC0}" destId="{1AD80F63-19EC-41E5-A942-F3D4689C1CA7}" srcOrd="0" destOrd="0" parTransId="{01FA2CCA-B0B1-42B8-8DF4-CBAB738EA447}" sibTransId="{E62D49E6-FFAF-4FED-96D7-ADC3AA2903FB}"/>
    <dgm:cxn modelId="{E6681E69-1A72-4290-AEA7-FCDB70C4671D}" type="presOf" srcId="{690CDB01-1593-4F66-A8A0-C40258F7E386}" destId="{AD6C37CF-ABA6-4575-8D60-59159DEF2311}" srcOrd="0" destOrd="0" presId="urn:microsoft.com/office/officeart/2005/8/layout/funnel1"/>
    <dgm:cxn modelId="{7BAED26E-B11E-47AC-A60C-85B8737A0901}" srcId="{FF72E2C6-0163-4B13-B70F-EBBF14DCEAC0}" destId="{690CDB01-1593-4F66-A8A0-C40258F7E386}" srcOrd="3" destOrd="0" parTransId="{DD509474-CF37-4B1B-AAE2-1E38760305D2}" sibTransId="{42EF8533-E901-4ADF-A0AB-FC7C53A16192}"/>
    <dgm:cxn modelId="{1E45C28B-5A3D-441C-B5D6-7B7824EA25DA}" srcId="{FF72E2C6-0163-4B13-B70F-EBBF14DCEAC0}" destId="{A1239CEF-6BFF-4E98-ACDE-FD453A07037B}" srcOrd="2" destOrd="0" parTransId="{B4C368CF-C1CF-4FA0-B310-2D5188189FCE}" sibTransId="{1E38FFD0-7C33-4D6C-B4D4-51DEB10BA05F}"/>
    <dgm:cxn modelId="{FD2BF38B-3A3A-48B5-996B-D768D5DFA979}" type="presOf" srcId="{1AD80F63-19EC-41E5-A942-F3D4689C1CA7}" destId="{E8A0140D-E6F1-4D81-815A-3B81D7371A9E}" srcOrd="0" destOrd="0" presId="urn:microsoft.com/office/officeart/2005/8/layout/funnel1"/>
    <dgm:cxn modelId="{0FA3CFB2-1943-4386-9B57-774558642BE8}" type="presOf" srcId="{93A8E738-0CEA-49FB-9431-B8AB169C35E5}" destId="{D1EABC5E-3BCE-421F-96D2-64565B8E00FA}" srcOrd="0" destOrd="0" presId="urn:microsoft.com/office/officeart/2005/8/layout/funnel1"/>
    <dgm:cxn modelId="{64412ABB-27E1-437E-81D0-1568C7C5E57D}" srcId="{FF72E2C6-0163-4B13-B70F-EBBF14DCEAC0}" destId="{93A8E738-0CEA-49FB-9431-B8AB169C35E5}" srcOrd="1" destOrd="0" parTransId="{B1604DA5-5F45-4E17-B1A3-82199A5593F4}" sibTransId="{DA77538E-A674-433C-8BAA-E9C2ABB7C43C}"/>
    <dgm:cxn modelId="{5FF865DC-C03B-458C-8EF4-CFCAC9D210F7}" type="presParOf" srcId="{72D96E96-3BB1-4109-9BA4-8794B8DBF5D6}" destId="{A7B3EB5F-7AF6-4B3E-AFAF-81DE2F4E0C63}" srcOrd="0" destOrd="0" presId="urn:microsoft.com/office/officeart/2005/8/layout/funnel1"/>
    <dgm:cxn modelId="{08824346-516E-4673-85D0-2FDF79CBA68B}" type="presParOf" srcId="{72D96E96-3BB1-4109-9BA4-8794B8DBF5D6}" destId="{10F9E99D-378E-4494-B3A2-3D0A5AC54C47}" srcOrd="1" destOrd="0" presId="urn:microsoft.com/office/officeart/2005/8/layout/funnel1"/>
    <dgm:cxn modelId="{9D0EA350-7AB4-4BE3-9C75-13FC2367480D}" type="presParOf" srcId="{72D96E96-3BB1-4109-9BA4-8794B8DBF5D6}" destId="{AD6C37CF-ABA6-4575-8D60-59159DEF2311}" srcOrd="2" destOrd="0" presId="urn:microsoft.com/office/officeart/2005/8/layout/funnel1"/>
    <dgm:cxn modelId="{B3EBC88A-8ABD-4E72-A59F-611458FB8CD4}" type="presParOf" srcId="{72D96E96-3BB1-4109-9BA4-8794B8DBF5D6}" destId="{176268D3-649E-4580-B90E-E103F4BB6875}" srcOrd="3" destOrd="0" presId="urn:microsoft.com/office/officeart/2005/8/layout/funnel1"/>
    <dgm:cxn modelId="{74D6375C-24AD-47AD-9357-BC8B9667C433}" type="presParOf" srcId="{72D96E96-3BB1-4109-9BA4-8794B8DBF5D6}" destId="{D1EABC5E-3BCE-421F-96D2-64565B8E00FA}" srcOrd="4" destOrd="0" presId="urn:microsoft.com/office/officeart/2005/8/layout/funnel1"/>
    <dgm:cxn modelId="{99EEE7A3-94CB-4B02-8973-3059D26C9C78}" type="presParOf" srcId="{72D96E96-3BB1-4109-9BA4-8794B8DBF5D6}" destId="{E8A0140D-E6F1-4D81-815A-3B81D7371A9E}" srcOrd="5" destOrd="0" presId="urn:microsoft.com/office/officeart/2005/8/layout/funnel1"/>
    <dgm:cxn modelId="{518206EE-9407-446B-B901-DFAC772821FB}" type="presParOf" srcId="{72D96E96-3BB1-4109-9BA4-8794B8DBF5D6}" destId="{8ABC18C6-14D3-41DC-81F1-F6FB4981437E}"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210329-9078-4149-8010-126DE881FC51}" type="doc">
      <dgm:prSet loTypeId="urn:microsoft.com/office/officeart/2005/8/layout/pyramid2" loCatId="list" qsTypeId="urn:microsoft.com/office/officeart/2005/8/quickstyle/3d2" qsCatId="3D" csTypeId="urn:microsoft.com/office/officeart/2005/8/colors/colorful5" csCatId="colorful" phldr="1"/>
      <dgm:spPr/>
      <dgm:t>
        <a:bodyPr/>
        <a:lstStyle/>
        <a:p>
          <a:endParaRPr kumimoji="1" lang="ja-JP" altLang="en-US"/>
        </a:p>
      </dgm:t>
    </dgm:pt>
    <dgm:pt modelId="{3050CCFB-0735-4F65-A3B6-33AC375D4AC4}">
      <dgm:prSet phldrT="[テキスト]"/>
      <dgm:spPr/>
      <dgm:t>
        <a:bodyPr/>
        <a:lstStyle/>
        <a:p>
          <a:r>
            <a:rPr kumimoji="1" lang="ja-JP" altLang="en-US" dirty="0"/>
            <a:t>自己実現</a:t>
          </a:r>
        </a:p>
      </dgm:t>
    </dgm:pt>
    <dgm:pt modelId="{2EF3FF7E-497E-4DA5-B2E2-12C861D7A693}" type="parTrans" cxnId="{69FFE854-5FA6-4F21-8714-775B5EF43798}">
      <dgm:prSet/>
      <dgm:spPr/>
      <dgm:t>
        <a:bodyPr/>
        <a:lstStyle/>
        <a:p>
          <a:endParaRPr kumimoji="1" lang="ja-JP" altLang="en-US"/>
        </a:p>
      </dgm:t>
    </dgm:pt>
    <dgm:pt modelId="{86F6B28E-D367-4E0F-9D54-419CA7054BB2}" type="sibTrans" cxnId="{69FFE854-5FA6-4F21-8714-775B5EF43798}">
      <dgm:prSet/>
      <dgm:spPr/>
      <dgm:t>
        <a:bodyPr/>
        <a:lstStyle/>
        <a:p>
          <a:endParaRPr kumimoji="1" lang="ja-JP" altLang="en-US"/>
        </a:p>
      </dgm:t>
    </dgm:pt>
    <dgm:pt modelId="{B6515894-EB26-4F2D-9AB8-E46AB0FA5930}">
      <dgm:prSet phldrT="[テキスト]"/>
      <dgm:spPr/>
      <dgm:t>
        <a:bodyPr/>
        <a:lstStyle/>
        <a:p>
          <a:r>
            <a:rPr kumimoji="1" lang="ja-JP" altLang="en-US" dirty="0"/>
            <a:t>尊厳</a:t>
          </a:r>
        </a:p>
      </dgm:t>
    </dgm:pt>
    <dgm:pt modelId="{5FB5AA45-741A-43BF-84BB-2F42F0B10430}" type="parTrans" cxnId="{77157D93-CBA7-4FD4-B069-16491CF44ACE}">
      <dgm:prSet/>
      <dgm:spPr/>
      <dgm:t>
        <a:bodyPr/>
        <a:lstStyle/>
        <a:p>
          <a:endParaRPr kumimoji="1" lang="ja-JP" altLang="en-US"/>
        </a:p>
      </dgm:t>
    </dgm:pt>
    <dgm:pt modelId="{861723FB-6DE3-4B57-A464-1BA5544C3F09}" type="sibTrans" cxnId="{77157D93-CBA7-4FD4-B069-16491CF44ACE}">
      <dgm:prSet/>
      <dgm:spPr/>
      <dgm:t>
        <a:bodyPr/>
        <a:lstStyle/>
        <a:p>
          <a:endParaRPr kumimoji="1" lang="ja-JP" altLang="en-US"/>
        </a:p>
      </dgm:t>
    </dgm:pt>
    <dgm:pt modelId="{B3C95815-3575-4521-B4ED-DF6C905310E3}">
      <dgm:prSet phldrT="[テキスト]"/>
      <dgm:spPr/>
      <dgm:t>
        <a:bodyPr/>
        <a:lstStyle/>
        <a:p>
          <a:r>
            <a:rPr kumimoji="1" lang="ja-JP" altLang="en-US" dirty="0"/>
            <a:t>所属と愛</a:t>
          </a:r>
          <a:endParaRPr kumimoji="1" lang="en-US" altLang="ja-JP" dirty="0"/>
        </a:p>
      </dgm:t>
    </dgm:pt>
    <dgm:pt modelId="{9953595A-6CC6-45A6-94E2-D22C19701FD7}" type="parTrans" cxnId="{E4997EC3-EEA5-41A6-A1D4-29714F9F06CF}">
      <dgm:prSet/>
      <dgm:spPr/>
      <dgm:t>
        <a:bodyPr/>
        <a:lstStyle/>
        <a:p>
          <a:endParaRPr kumimoji="1" lang="ja-JP" altLang="en-US"/>
        </a:p>
      </dgm:t>
    </dgm:pt>
    <dgm:pt modelId="{824CD48D-6362-406F-A1F5-F48E343F8025}" type="sibTrans" cxnId="{E4997EC3-EEA5-41A6-A1D4-29714F9F06CF}">
      <dgm:prSet/>
      <dgm:spPr/>
      <dgm:t>
        <a:bodyPr/>
        <a:lstStyle/>
        <a:p>
          <a:endParaRPr kumimoji="1" lang="ja-JP" altLang="en-US"/>
        </a:p>
      </dgm:t>
    </dgm:pt>
    <dgm:pt modelId="{0C3927C6-75B8-4FC3-876A-E29359F6A6B8}">
      <dgm:prSet/>
      <dgm:spPr/>
      <dgm:t>
        <a:bodyPr/>
        <a:lstStyle/>
        <a:p>
          <a:r>
            <a:rPr kumimoji="1" lang="ja-JP" altLang="en-US" dirty="0"/>
            <a:t>安全</a:t>
          </a:r>
        </a:p>
      </dgm:t>
    </dgm:pt>
    <dgm:pt modelId="{5CCAA160-9446-49D9-AFCA-A386BDA918C0}" type="parTrans" cxnId="{F1EA19A0-654B-4B7D-9CBA-258C94394EA9}">
      <dgm:prSet/>
      <dgm:spPr/>
      <dgm:t>
        <a:bodyPr/>
        <a:lstStyle/>
        <a:p>
          <a:endParaRPr kumimoji="1" lang="ja-JP" altLang="en-US"/>
        </a:p>
      </dgm:t>
    </dgm:pt>
    <dgm:pt modelId="{137D7720-ABCD-4D03-AE08-2BB55AB29CCF}" type="sibTrans" cxnId="{F1EA19A0-654B-4B7D-9CBA-258C94394EA9}">
      <dgm:prSet/>
      <dgm:spPr/>
      <dgm:t>
        <a:bodyPr/>
        <a:lstStyle/>
        <a:p>
          <a:endParaRPr kumimoji="1" lang="ja-JP" altLang="en-US"/>
        </a:p>
      </dgm:t>
    </dgm:pt>
    <dgm:pt modelId="{9C87499D-E545-404B-AE00-E28D2F4CAFD6}">
      <dgm:prSet/>
      <dgm:spPr/>
      <dgm:t>
        <a:bodyPr/>
        <a:lstStyle/>
        <a:p>
          <a:r>
            <a:rPr kumimoji="1" lang="ja-JP" altLang="en-US" dirty="0"/>
            <a:t>生理的</a:t>
          </a:r>
        </a:p>
      </dgm:t>
    </dgm:pt>
    <dgm:pt modelId="{E0AC3649-A797-4ED0-A7C9-3F0E888C225D}" type="parTrans" cxnId="{9A5186DB-B5D8-4FAF-BFAA-E346039551DB}">
      <dgm:prSet/>
      <dgm:spPr/>
      <dgm:t>
        <a:bodyPr/>
        <a:lstStyle/>
        <a:p>
          <a:endParaRPr kumimoji="1" lang="ja-JP" altLang="en-US"/>
        </a:p>
      </dgm:t>
    </dgm:pt>
    <dgm:pt modelId="{0063198E-E627-4B1E-9097-65FF39E735DD}" type="sibTrans" cxnId="{9A5186DB-B5D8-4FAF-BFAA-E346039551DB}">
      <dgm:prSet/>
      <dgm:spPr/>
      <dgm:t>
        <a:bodyPr/>
        <a:lstStyle/>
        <a:p>
          <a:endParaRPr kumimoji="1" lang="ja-JP" altLang="en-US"/>
        </a:p>
      </dgm:t>
    </dgm:pt>
    <dgm:pt modelId="{34F2C36A-2411-4A2D-A6E4-8001D6E5BE98}" type="pres">
      <dgm:prSet presAssocID="{57210329-9078-4149-8010-126DE881FC51}" presName="compositeShape" presStyleCnt="0">
        <dgm:presLayoutVars>
          <dgm:dir/>
          <dgm:resizeHandles/>
        </dgm:presLayoutVars>
      </dgm:prSet>
      <dgm:spPr/>
    </dgm:pt>
    <dgm:pt modelId="{33BCBA95-5F6C-4E78-976C-7F180B0BBED1}" type="pres">
      <dgm:prSet presAssocID="{57210329-9078-4149-8010-126DE881FC51}" presName="pyramid" presStyleLbl="node1" presStyleIdx="0" presStyleCnt="1" custLinFactNeighborX="2573" custLinFactNeighborY="-29733"/>
      <dgm:spPr/>
    </dgm:pt>
    <dgm:pt modelId="{9A992AC3-0EC7-4916-83FA-DF5017F993ED}" type="pres">
      <dgm:prSet presAssocID="{57210329-9078-4149-8010-126DE881FC51}" presName="theList" presStyleCnt="0"/>
      <dgm:spPr/>
    </dgm:pt>
    <dgm:pt modelId="{BC544666-EB66-426D-A511-DFD4636C7311}" type="pres">
      <dgm:prSet presAssocID="{3050CCFB-0735-4F65-A3B6-33AC375D4AC4}" presName="aNode" presStyleLbl="fgAcc1" presStyleIdx="0" presStyleCnt="5">
        <dgm:presLayoutVars>
          <dgm:bulletEnabled val="1"/>
        </dgm:presLayoutVars>
      </dgm:prSet>
      <dgm:spPr/>
    </dgm:pt>
    <dgm:pt modelId="{21791B9C-CC9E-4F10-B3B0-850503A6340A}" type="pres">
      <dgm:prSet presAssocID="{3050CCFB-0735-4F65-A3B6-33AC375D4AC4}" presName="aSpace" presStyleCnt="0"/>
      <dgm:spPr/>
    </dgm:pt>
    <dgm:pt modelId="{757D6542-F00B-44A0-BEB8-89E3B6155BA5}" type="pres">
      <dgm:prSet presAssocID="{B6515894-EB26-4F2D-9AB8-E46AB0FA5930}" presName="aNode" presStyleLbl="fgAcc1" presStyleIdx="1" presStyleCnt="5">
        <dgm:presLayoutVars>
          <dgm:bulletEnabled val="1"/>
        </dgm:presLayoutVars>
      </dgm:prSet>
      <dgm:spPr/>
    </dgm:pt>
    <dgm:pt modelId="{5FC4EC1A-79C3-417B-9FD0-29896CDAD617}" type="pres">
      <dgm:prSet presAssocID="{B6515894-EB26-4F2D-9AB8-E46AB0FA5930}" presName="aSpace" presStyleCnt="0"/>
      <dgm:spPr/>
    </dgm:pt>
    <dgm:pt modelId="{BFACFF3F-332E-49A5-926C-446C63A2A135}" type="pres">
      <dgm:prSet presAssocID="{B3C95815-3575-4521-B4ED-DF6C905310E3}" presName="aNode" presStyleLbl="fgAcc1" presStyleIdx="2" presStyleCnt="5">
        <dgm:presLayoutVars>
          <dgm:bulletEnabled val="1"/>
        </dgm:presLayoutVars>
      </dgm:prSet>
      <dgm:spPr/>
    </dgm:pt>
    <dgm:pt modelId="{CF39D6D5-ADEF-40B6-9A2D-6D76C4ABA3D5}" type="pres">
      <dgm:prSet presAssocID="{B3C95815-3575-4521-B4ED-DF6C905310E3}" presName="aSpace" presStyleCnt="0"/>
      <dgm:spPr/>
    </dgm:pt>
    <dgm:pt modelId="{41957CF3-7D33-4B5A-A429-8F012147A57C}" type="pres">
      <dgm:prSet presAssocID="{0C3927C6-75B8-4FC3-876A-E29359F6A6B8}" presName="aNode" presStyleLbl="fgAcc1" presStyleIdx="3" presStyleCnt="5">
        <dgm:presLayoutVars>
          <dgm:bulletEnabled val="1"/>
        </dgm:presLayoutVars>
      </dgm:prSet>
      <dgm:spPr/>
    </dgm:pt>
    <dgm:pt modelId="{1492A11C-E065-4739-A962-8631E854E76A}" type="pres">
      <dgm:prSet presAssocID="{0C3927C6-75B8-4FC3-876A-E29359F6A6B8}" presName="aSpace" presStyleCnt="0"/>
      <dgm:spPr/>
    </dgm:pt>
    <dgm:pt modelId="{892FA1C7-58DF-457D-9984-2B7E0351E01C}" type="pres">
      <dgm:prSet presAssocID="{9C87499D-E545-404B-AE00-E28D2F4CAFD6}" presName="aNode" presStyleLbl="fgAcc1" presStyleIdx="4" presStyleCnt="5">
        <dgm:presLayoutVars>
          <dgm:bulletEnabled val="1"/>
        </dgm:presLayoutVars>
      </dgm:prSet>
      <dgm:spPr/>
    </dgm:pt>
    <dgm:pt modelId="{ED4C8E3F-4C35-43C1-ACC1-7A2A4100D178}" type="pres">
      <dgm:prSet presAssocID="{9C87499D-E545-404B-AE00-E28D2F4CAFD6}" presName="aSpace" presStyleCnt="0"/>
      <dgm:spPr/>
    </dgm:pt>
  </dgm:ptLst>
  <dgm:cxnLst>
    <dgm:cxn modelId="{06357501-DA7F-475A-BCB1-2E3F65E5D69A}" type="presOf" srcId="{9C87499D-E545-404B-AE00-E28D2F4CAFD6}" destId="{892FA1C7-58DF-457D-9984-2B7E0351E01C}" srcOrd="0" destOrd="0" presId="urn:microsoft.com/office/officeart/2005/8/layout/pyramid2"/>
    <dgm:cxn modelId="{34C4B20D-BFBB-4C97-B6ED-3E4FD933BC6F}" type="presOf" srcId="{B3C95815-3575-4521-B4ED-DF6C905310E3}" destId="{BFACFF3F-332E-49A5-926C-446C63A2A135}" srcOrd="0" destOrd="0" presId="urn:microsoft.com/office/officeart/2005/8/layout/pyramid2"/>
    <dgm:cxn modelId="{6C477D3D-FF71-43A8-A136-7A64A96F7ED4}" type="presOf" srcId="{B6515894-EB26-4F2D-9AB8-E46AB0FA5930}" destId="{757D6542-F00B-44A0-BEB8-89E3B6155BA5}" srcOrd="0" destOrd="0" presId="urn:microsoft.com/office/officeart/2005/8/layout/pyramid2"/>
    <dgm:cxn modelId="{D4D09C44-D8F5-4ACB-9F71-D0E281B6D81B}" type="presOf" srcId="{3050CCFB-0735-4F65-A3B6-33AC375D4AC4}" destId="{BC544666-EB66-426D-A511-DFD4636C7311}" srcOrd="0" destOrd="0" presId="urn:microsoft.com/office/officeart/2005/8/layout/pyramid2"/>
    <dgm:cxn modelId="{85F2A173-A515-4EF2-916B-13502ACC65B2}" type="presOf" srcId="{0C3927C6-75B8-4FC3-876A-E29359F6A6B8}" destId="{41957CF3-7D33-4B5A-A429-8F012147A57C}" srcOrd="0" destOrd="0" presId="urn:microsoft.com/office/officeart/2005/8/layout/pyramid2"/>
    <dgm:cxn modelId="{69FFE854-5FA6-4F21-8714-775B5EF43798}" srcId="{57210329-9078-4149-8010-126DE881FC51}" destId="{3050CCFB-0735-4F65-A3B6-33AC375D4AC4}" srcOrd="0" destOrd="0" parTransId="{2EF3FF7E-497E-4DA5-B2E2-12C861D7A693}" sibTransId="{86F6B28E-D367-4E0F-9D54-419CA7054BB2}"/>
    <dgm:cxn modelId="{77157D93-CBA7-4FD4-B069-16491CF44ACE}" srcId="{57210329-9078-4149-8010-126DE881FC51}" destId="{B6515894-EB26-4F2D-9AB8-E46AB0FA5930}" srcOrd="1" destOrd="0" parTransId="{5FB5AA45-741A-43BF-84BB-2F42F0B10430}" sibTransId="{861723FB-6DE3-4B57-A464-1BA5544C3F09}"/>
    <dgm:cxn modelId="{F1EA19A0-654B-4B7D-9CBA-258C94394EA9}" srcId="{57210329-9078-4149-8010-126DE881FC51}" destId="{0C3927C6-75B8-4FC3-876A-E29359F6A6B8}" srcOrd="3" destOrd="0" parTransId="{5CCAA160-9446-49D9-AFCA-A386BDA918C0}" sibTransId="{137D7720-ABCD-4D03-AE08-2BB55AB29CCF}"/>
    <dgm:cxn modelId="{E4997EC3-EEA5-41A6-A1D4-29714F9F06CF}" srcId="{57210329-9078-4149-8010-126DE881FC51}" destId="{B3C95815-3575-4521-B4ED-DF6C905310E3}" srcOrd="2" destOrd="0" parTransId="{9953595A-6CC6-45A6-94E2-D22C19701FD7}" sibTransId="{824CD48D-6362-406F-A1F5-F48E343F8025}"/>
    <dgm:cxn modelId="{9A5186DB-B5D8-4FAF-BFAA-E346039551DB}" srcId="{57210329-9078-4149-8010-126DE881FC51}" destId="{9C87499D-E545-404B-AE00-E28D2F4CAFD6}" srcOrd="4" destOrd="0" parTransId="{E0AC3649-A797-4ED0-A7C9-3F0E888C225D}" sibTransId="{0063198E-E627-4B1E-9097-65FF39E735DD}"/>
    <dgm:cxn modelId="{6F1105FF-54BA-4BD4-97F8-E71616E69AD3}" type="presOf" srcId="{57210329-9078-4149-8010-126DE881FC51}" destId="{34F2C36A-2411-4A2D-A6E4-8001D6E5BE98}" srcOrd="0" destOrd="0" presId="urn:microsoft.com/office/officeart/2005/8/layout/pyramid2"/>
    <dgm:cxn modelId="{7BB2B8CE-B935-4E9C-9CFD-8961AE34F8B0}" type="presParOf" srcId="{34F2C36A-2411-4A2D-A6E4-8001D6E5BE98}" destId="{33BCBA95-5F6C-4E78-976C-7F180B0BBED1}" srcOrd="0" destOrd="0" presId="urn:microsoft.com/office/officeart/2005/8/layout/pyramid2"/>
    <dgm:cxn modelId="{53884E97-D81D-4712-9C27-6BAA35F35A3F}" type="presParOf" srcId="{34F2C36A-2411-4A2D-A6E4-8001D6E5BE98}" destId="{9A992AC3-0EC7-4916-83FA-DF5017F993ED}" srcOrd="1" destOrd="0" presId="urn:microsoft.com/office/officeart/2005/8/layout/pyramid2"/>
    <dgm:cxn modelId="{D658265F-9721-46A0-8E8E-AF0691FFB811}" type="presParOf" srcId="{9A992AC3-0EC7-4916-83FA-DF5017F993ED}" destId="{BC544666-EB66-426D-A511-DFD4636C7311}" srcOrd="0" destOrd="0" presId="urn:microsoft.com/office/officeart/2005/8/layout/pyramid2"/>
    <dgm:cxn modelId="{7A33ABBA-4C1D-4104-8B97-67943D118F9F}" type="presParOf" srcId="{9A992AC3-0EC7-4916-83FA-DF5017F993ED}" destId="{21791B9C-CC9E-4F10-B3B0-850503A6340A}" srcOrd="1" destOrd="0" presId="urn:microsoft.com/office/officeart/2005/8/layout/pyramid2"/>
    <dgm:cxn modelId="{382A7A04-DFE9-4E4E-8378-D99EA7973F36}" type="presParOf" srcId="{9A992AC3-0EC7-4916-83FA-DF5017F993ED}" destId="{757D6542-F00B-44A0-BEB8-89E3B6155BA5}" srcOrd="2" destOrd="0" presId="urn:microsoft.com/office/officeart/2005/8/layout/pyramid2"/>
    <dgm:cxn modelId="{E15C664A-BF14-4F67-8299-6108D155EE44}" type="presParOf" srcId="{9A992AC3-0EC7-4916-83FA-DF5017F993ED}" destId="{5FC4EC1A-79C3-417B-9FD0-29896CDAD617}" srcOrd="3" destOrd="0" presId="urn:microsoft.com/office/officeart/2005/8/layout/pyramid2"/>
    <dgm:cxn modelId="{BF542809-661E-4AEA-901B-77736E28A902}" type="presParOf" srcId="{9A992AC3-0EC7-4916-83FA-DF5017F993ED}" destId="{BFACFF3F-332E-49A5-926C-446C63A2A135}" srcOrd="4" destOrd="0" presId="urn:microsoft.com/office/officeart/2005/8/layout/pyramid2"/>
    <dgm:cxn modelId="{8AFA4F10-5DB9-48FC-B038-70D0A24E63AB}" type="presParOf" srcId="{9A992AC3-0EC7-4916-83FA-DF5017F993ED}" destId="{CF39D6D5-ADEF-40B6-9A2D-6D76C4ABA3D5}" srcOrd="5" destOrd="0" presId="urn:microsoft.com/office/officeart/2005/8/layout/pyramid2"/>
    <dgm:cxn modelId="{D9CD2918-EF5D-4674-85DE-4C534238DBB5}" type="presParOf" srcId="{9A992AC3-0EC7-4916-83FA-DF5017F993ED}" destId="{41957CF3-7D33-4B5A-A429-8F012147A57C}" srcOrd="6" destOrd="0" presId="urn:microsoft.com/office/officeart/2005/8/layout/pyramid2"/>
    <dgm:cxn modelId="{85072C36-C750-408E-A864-A09C725A97F2}" type="presParOf" srcId="{9A992AC3-0EC7-4916-83FA-DF5017F993ED}" destId="{1492A11C-E065-4739-A962-8631E854E76A}" srcOrd="7" destOrd="0" presId="urn:microsoft.com/office/officeart/2005/8/layout/pyramid2"/>
    <dgm:cxn modelId="{4C995481-E9D0-44B3-8902-BCF51048B7EB}" type="presParOf" srcId="{9A992AC3-0EC7-4916-83FA-DF5017F993ED}" destId="{892FA1C7-58DF-457D-9984-2B7E0351E01C}" srcOrd="8" destOrd="0" presId="urn:microsoft.com/office/officeart/2005/8/layout/pyramid2"/>
    <dgm:cxn modelId="{102A2DF6-B499-43B8-A758-E491E6348E2A}" type="presParOf" srcId="{9A992AC3-0EC7-4916-83FA-DF5017F993ED}" destId="{ED4C8E3F-4C35-43C1-ACC1-7A2A4100D178}"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368F0D-6CC6-4E9D-A5C1-35DBB6D80289}" type="doc">
      <dgm:prSet loTypeId="urn:microsoft.com/office/officeart/2005/8/layout/arrow2" loCatId="process" qsTypeId="urn:microsoft.com/office/officeart/2005/8/quickstyle/simple1" qsCatId="simple" csTypeId="urn:microsoft.com/office/officeart/2005/8/colors/accent1_2" csCatId="accent1" phldr="1"/>
      <dgm:spPr/>
    </dgm:pt>
    <dgm:pt modelId="{BD3C44DC-1D61-450A-8810-E1F265C8692A}">
      <dgm:prSet phldrT="[テキスト]" custT="1"/>
      <dgm:spPr/>
      <dgm:t>
        <a:bodyPr/>
        <a:lstStyle/>
        <a:p>
          <a:endParaRPr kumimoji="1" lang="ja-JP" altLang="en-US" sz="2800" dirty="0"/>
        </a:p>
      </dgm:t>
    </dgm:pt>
    <dgm:pt modelId="{C80F48B5-271E-4D0B-AA85-EB761A0B0C1E}" type="sibTrans" cxnId="{DAB32DA7-AED7-4412-BEEA-20918B984BCF}">
      <dgm:prSet/>
      <dgm:spPr/>
      <dgm:t>
        <a:bodyPr/>
        <a:lstStyle/>
        <a:p>
          <a:endParaRPr kumimoji="1" lang="ja-JP" altLang="en-US"/>
        </a:p>
      </dgm:t>
    </dgm:pt>
    <dgm:pt modelId="{10BBB8FC-03A8-4C14-B745-7A1131144D00}" type="parTrans" cxnId="{DAB32DA7-AED7-4412-BEEA-20918B984BCF}">
      <dgm:prSet/>
      <dgm:spPr/>
      <dgm:t>
        <a:bodyPr/>
        <a:lstStyle/>
        <a:p>
          <a:endParaRPr kumimoji="1" lang="ja-JP" altLang="en-US"/>
        </a:p>
      </dgm:t>
    </dgm:pt>
    <dgm:pt modelId="{02DF2E3D-E6C7-4BB0-A1B7-D7BFD8BFF28A}" type="pres">
      <dgm:prSet presAssocID="{CE368F0D-6CC6-4E9D-A5C1-35DBB6D80289}" presName="arrowDiagram" presStyleCnt="0">
        <dgm:presLayoutVars>
          <dgm:chMax val="5"/>
          <dgm:dir/>
          <dgm:resizeHandles val="exact"/>
        </dgm:presLayoutVars>
      </dgm:prSet>
      <dgm:spPr/>
    </dgm:pt>
    <dgm:pt modelId="{70E49546-496E-45DA-B212-E144C8C212AF}" type="pres">
      <dgm:prSet presAssocID="{CE368F0D-6CC6-4E9D-A5C1-35DBB6D80289}" presName="arrow" presStyleLbl="bgShp" presStyleIdx="0" presStyleCnt="1" custAng="21291220" custScaleY="74485"/>
      <dgm:spPr>
        <a:solidFill>
          <a:srgbClr val="FFFF00">
            <a:alpha val="37000"/>
          </a:srgbClr>
        </a:solidFill>
      </dgm:spPr>
    </dgm:pt>
    <dgm:pt modelId="{336FF46B-EA99-4A33-B9C9-1359CFA75E13}" type="pres">
      <dgm:prSet presAssocID="{CE368F0D-6CC6-4E9D-A5C1-35DBB6D80289}" presName="arrowDiagram1" presStyleCnt="0">
        <dgm:presLayoutVars>
          <dgm:bulletEnabled val="1"/>
        </dgm:presLayoutVars>
      </dgm:prSet>
      <dgm:spPr/>
    </dgm:pt>
    <dgm:pt modelId="{E455CF38-C85C-4F61-B0BF-3C51577C431D}" type="pres">
      <dgm:prSet presAssocID="{BD3C44DC-1D61-450A-8810-E1F265C8692A}" presName="bullet1" presStyleLbl="node1" presStyleIdx="0" presStyleCnt="1" custFlipVert="1" custScaleX="58034" custScaleY="36786" custLinFactY="-16906" custLinFactNeighborX="75155" custLinFactNeighborY="-100000"/>
      <dgm:spPr>
        <a:solidFill>
          <a:schemeClr val="accent1">
            <a:hueOff val="0"/>
            <a:satOff val="0"/>
            <a:lumOff val="0"/>
            <a:alpha val="11000"/>
          </a:schemeClr>
        </a:solidFill>
      </dgm:spPr>
    </dgm:pt>
    <dgm:pt modelId="{8CCCA4A9-22B1-4BB1-B6B3-EAFF157DD90A}" type="pres">
      <dgm:prSet presAssocID="{BD3C44DC-1D61-450A-8810-E1F265C8692A}" presName="textBox1" presStyleLbl="revTx" presStyleIdx="0" presStyleCnt="1" custScaleX="175006" custScaleY="30657" custLinFactNeighborX="-82200" custLinFactNeighborY="25723">
        <dgm:presLayoutVars>
          <dgm:bulletEnabled val="1"/>
        </dgm:presLayoutVars>
      </dgm:prSet>
      <dgm:spPr/>
    </dgm:pt>
  </dgm:ptLst>
  <dgm:cxnLst>
    <dgm:cxn modelId="{B9A46106-00BE-46E6-95F3-A0FB6352096C}" type="presOf" srcId="{CE368F0D-6CC6-4E9D-A5C1-35DBB6D80289}" destId="{02DF2E3D-E6C7-4BB0-A1B7-D7BFD8BFF28A}" srcOrd="0" destOrd="0" presId="urn:microsoft.com/office/officeart/2005/8/layout/arrow2"/>
    <dgm:cxn modelId="{DAB32DA7-AED7-4412-BEEA-20918B984BCF}" srcId="{CE368F0D-6CC6-4E9D-A5C1-35DBB6D80289}" destId="{BD3C44DC-1D61-450A-8810-E1F265C8692A}" srcOrd="0" destOrd="0" parTransId="{10BBB8FC-03A8-4C14-B745-7A1131144D00}" sibTransId="{C80F48B5-271E-4D0B-AA85-EB761A0B0C1E}"/>
    <dgm:cxn modelId="{B74D9AD7-6CD6-439D-8469-83AD5F89AA0E}" type="presOf" srcId="{BD3C44DC-1D61-450A-8810-E1F265C8692A}" destId="{8CCCA4A9-22B1-4BB1-B6B3-EAFF157DD90A}" srcOrd="0" destOrd="0" presId="urn:microsoft.com/office/officeart/2005/8/layout/arrow2"/>
    <dgm:cxn modelId="{1AAD22E8-A4D6-4A52-A87B-A65AB97D1714}" type="presParOf" srcId="{02DF2E3D-E6C7-4BB0-A1B7-D7BFD8BFF28A}" destId="{70E49546-496E-45DA-B212-E144C8C212AF}" srcOrd="0" destOrd="0" presId="urn:microsoft.com/office/officeart/2005/8/layout/arrow2"/>
    <dgm:cxn modelId="{77F5962F-FE7A-4860-8179-65F9457FA99C}" type="presParOf" srcId="{02DF2E3D-E6C7-4BB0-A1B7-D7BFD8BFF28A}" destId="{336FF46B-EA99-4A33-B9C9-1359CFA75E13}" srcOrd="1" destOrd="0" presId="urn:microsoft.com/office/officeart/2005/8/layout/arrow2"/>
    <dgm:cxn modelId="{735F3403-980E-42C3-846D-FC0EDA142F88}" type="presParOf" srcId="{336FF46B-EA99-4A33-B9C9-1359CFA75E13}" destId="{E455CF38-C85C-4F61-B0BF-3C51577C431D}" srcOrd="0" destOrd="0" presId="urn:microsoft.com/office/officeart/2005/8/layout/arrow2"/>
    <dgm:cxn modelId="{302669A5-0163-45A8-8A64-7B58F606D654}" type="presParOf" srcId="{336FF46B-EA99-4A33-B9C9-1359CFA75E13}" destId="{8CCCA4A9-22B1-4BB1-B6B3-EAFF157DD90A}" srcOrd="1" destOrd="0" presId="urn:microsoft.com/office/officeart/2005/8/layout/arrow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3C26D-AF87-4979-8222-28D6A9CBCE46}">
      <dsp:nvSpPr>
        <dsp:cNvPr id="0" name=""/>
        <dsp:cNvSpPr/>
      </dsp:nvSpPr>
      <dsp:spPr>
        <a:xfrm>
          <a:off x="27611" y="548198"/>
          <a:ext cx="4748579" cy="2972134"/>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solidFill>
                <a:schemeClr val="tx1"/>
              </a:solidFill>
            </a:rPr>
            <a:t>思いやりある看護</a:t>
          </a:r>
        </a:p>
      </dsp:txBody>
      <dsp:txXfrm>
        <a:off x="723024" y="983457"/>
        <a:ext cx="3357753" cy="2101616"/>
      </dsp:txXfrm>
    </dsp:sp>
    <dsp:sp modelId="{B67DCEB8-5FED-4214-9EAA-9B3A4BC63596}">
      <dsp:nvSpPr>
        <dsp:cNvPr id="0" name=""/>
        <dsp:cNvSpPr/>
      </dsp:nvSpPr>
      <dsp:spPr>
        <a:xfrm>
          <a:off x="2622548" y="324304"/>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3551B-01CD-41CA-85D4-B51710A9953E}">
      <dsp:nvSpPr>
        <dsp:cNvPr id="0" name=""/>
        <dsp:cNvSpPr/>
      </dsp:nvSpPr>
      <dsp:spPr>
        <a:xfrm>
          <a:off x="1840431" y="3211024"/>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F4980-30D8-469F-B70A-3A76FA061224}">
      <dsp:nvSpPr>
        <dsp:cNvPr id="0" name=""/>
        <dsp:cNvSpPr/>
      </dsp:nvSpPr>
      <dsp:spPr>
        <a:xfrm>
          <a:off x="4089855" y="1665931"/>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1E36E5-D0A5-45C2-9F39-A061407D743F}">
      <dsp:nvSpPr>
        <dsp:cNvPr id="0" name=""/>
        <dsp:cNvSpPr/>
      </dsp:nvSpPr>
      <dsp:spPr>
        <a:xfrm>
          <a:off x="2945026" y="3465878"/>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73DC57-65BC-432E-BF66-3DF72364DA7C}">
      <dsp:nvSpPr>
        <dsp:cNvPr id="0" name=""/>
        <dsp:cNvSpPr/>
      </dsp:nvSpPr>
      <dsp:spPr>
        <a:xfrm>
          <a:off x="1907487" y="794082"/>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E5E85-F650-49C3-A489-DA452636AD92}">
      <dsp:nvSpPr>
        <dsp:cNvPr id="0" name=""/>
        <dsp:cNvSpPr/>
      </dsp:nvSpPr>
      <dsp:spPr>
        <a:xfrm>
          <a:off x="1153412" y="2164528"/>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A51E58-CA8E-48A6-A878-DCB9D875AE8F}">
      <dsp:nvSpPr>
        <dsp:cNvPr id="0" name=""/>
        <dsp:cNvSpPr/>
      </dsp:nvSpPr>
      <dsp:spPr>
        <a:xfrm>
          <a:off x="-548212" y="432047"/>
          <a:ext cx="2299872" cy="1207950"/>
        </a:xfrm>
        <a:prstGeom prst="ellipse">
          <a:avLst/>
        </a:prstGeom>
        <a:solidFill>
          <a:srgbClr val="FF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solidFill>
                <a:schemeClr val="tx1"/>
              </a:solidFill>
            </a:rPr>
            <a:t>相手</a:t>
          </a:r>
        </a:p>
      </dsp:txBody>
      <dsp:txXfrm>
        <a:off x="-211404" y="608947"/>
        <a:ext cx="1626256" cy="854150"/>
      </dsp:txXfrm>
    </dsp:sp>
    <dsp:sp modelId="{85BA22C7-77B1-4BE3-B8C5-BF9DEAA82047}">
      <dsp:nvSpPr>
        <dsp:cNvPr id="0" name=""/>
        <dsp:cNvSpPr/>
      </dsp:nvSpPr>
      <dsp:spPr>
        <a:xfrm>
          <a:off x="2288487" y="804499"/>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9FA475-E894-4297-AE23-0DB993B831E9}">
      <dsp:nvSpPr>
        <dsp:cNvPr id="0" name=""/>
        <dsp:cNvSpPr/>
      </dsp:nvSpPr>
      <dsp:spPr>
        <a:xfrm>
          <a:off x="111605" y="2558266"/>
          <a:ext cx="597408" cy="5975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C4310-81D0-4642-8A61-7F1BBBC22E6A}">
      <dsp:nvSpPr>
        <dsp:cNvPr id="0" name=""/>
        <dsp:cNvSpPr/>
      </dsp:nvSpPr>
      <dsp:spPr>
        <a:xfrm>
          <a:off x="2655634" y="2"/>
          <a:ext cx="3329692" cy="1528347"/>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solidFill>
                <a:schemeClr val="tx1"/>
              </a:solidFill>
            </a:rPr>
            <a:t>自分（実践力）</a:t>
          </a:r>
        </a:p>
      </dsp:txBody>
      <dsp:txXfrm>
        <a:off x="3143256" y="223823"/>
        <a:ext cx="2354448" cy="1080705"/>
      </dsp:txXfrm>
    </dsp:sp>
    <dsp:sp modelId="{513668D6-5332-4527-825E-04A9E52B3CC8}">
      <dsp:nvSpPr>
        <dsp:cNvPr id="0" name=""/>
        <dsp:cNvSpPr/>
      </dsp:nvSpPr>
      <dsp:spPr>
        <a:xfrm>
          <a:off x="3664354" y="1261777"/>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EC0BAB-AF3A-41E9-B550-6CCE4253C5DC}">
      <dsp:nvSpPr>
        <dsp:cNvPr id="0" name=""/>
        <dsp:cNvSpPr/>
      </dsp:nvSpPr>
      <dsp:spPr>
        <a:xfrm>
          <a:off x="-115775" y="3269356"/>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0991A3-D4A0-4227-9E12-B64E8A52D34E}">
      <dsp:nvSpPr>
        <dsp:cNvPr id="0" name=""/>
        <dsp:cNvSpPr/>
      </dsp:nvSpPr>
      <dsp:spPr>
        <a:xfrm>
          <a:off x="2271418" y="2928394"/>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A7EC9-14B0-4245-B3C7-4462D06E44A7}">
      <dsp:nvSpPr>
        <dsp:cNvPr id="0" name=""/>
        <dsp:cNvSpPr/>
      </dsp:nvSpPr>
      <dsp:spPr>
        <a:xfrm>
          <a:off x="2759967" y="2464049"/>
          <a:ext cx="2536201" cy="1207950"/>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solidFill>
                <a:schemeClr val="tx1"/>
              </a:solidFill>
            </a:rPr>
            <a:t>状況</a:t>
          </a:r>
        </a:p>
      </dsp:txBody>
      <dsp:txXfrm>
        <a:off x="3131385" y="2640949"/>
        <a:ext cx="1793365" cy="854150"/>
      </dsp:txXfrm>
    </dsp:sp>
    <dsp:sp modelId="{A70D5116-EB0A-41D0-985D-163EAC60C6C1}">
      <dsp:nvSpPr>
        <dsp:cNvPr id="0" name=""/>
        <dsp:cNvSpPr/>
      </dsp:nvSpPr>
      <dsp:spPr>
        <a:xfrm>
          <a:off x="4431231" y="2473546"/>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AAC4D-511A-4A67-903A-4452618A1EEC}">
      <dsp:nvSpPr>
        <dsp:cNvPr id="0" name=""/>
        <dsp:cNvSpPr/>
      </dsp:nvSpPr>
      <dsp:spPr>
        <a:xfrm rot="18692588">
          <a:off x="421130" y="182535"/>
          <a:ext cx="1732024" cy="571032"/>
        </a:xfrm>
        <a:prstGeom prst="rightArrow">
          <a:avLst/>
        </a:prstGeom>
        <a:solidFill>
          <a:schemeClr val="accent5">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FC37B230-6BF5-48B0-BC55-6DE855AFC597}">
      <dsp:nvSpPr>
        <dsp:cNvPr id="0" name=""/>
        <dsp:cNvSpPr/>
      </dsp:nvSpPr>
      <dsp:spPr>
        <a:xfrm>
          <a:off x="302955" y="561662"/>
          <a:ext cx="1496723" cy="374441"/>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endParaRPr kumimoji="1" lang="ja-JP" altLang="en-US" sz="1400" kern="1200" dirty="0"/>
        </a:p>
      </dsp:txBody>
      <dsp:txXfrm>
        <a:off x="321234" y="579941"/>
        <a:ext cx="1460165" cy="337883"/>
      </dsp:txXfrm>
    </dsp:sp>
    <dsp:sp modelId="{2ECCCD13-5F55-4D1A-8766-236DEA1B306A}">
      <dsp:nvSpPr>
        <dsp:cNvPr id="0" name=""/>
        <dsp:cNvSpPr/>
      </dsp:nvSpPr>
      <dsp:spPr>
        <a:xfrm>
          <a:off x="1573943" y="280831"/>
          <a:ext cx="461561" cy="374441"/>
        </a:xfrm>
        <a:prstGeom prst="roundRec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311150">
            <a:lnSpc>
              <a:spcPct val="90000"/>
            </a:lnSpc>
            <a:spcBef>
              <a:spcPct val="0"/>
            </a:spcBef>
            <a:spcAft>
              <a:spcPct val="35000"/>
            </a:spcAft>
            <a:buNone/>
          </a:pPr>
          <a:endParaRPr kumimoji="1" lang="ja-JP" altLang="en-US" sz="700" kern="1200" dirty="0"/>
        </a:p>
      </dsp:txBody>
      <dsp:txXfrm>
        <a:off x="1592222" y="299110"/>
        <a:ext cx="425003" cy="337883"/>
      </dsp:txXfrm>
    </dsp:sp>
    <dsp:sp modelId="{2DD37389-C4E2-4EE9-A2C4-4F310CC66A89}">
      <dsp:nvSpPr>
        <dsp:cNvPr id="0" name=""/>
        <dsp:cNvSpPr/>
      </dsp:nvSpPr>
      <dsp:spPr>
        <a:xfrm>
          <a:off x="1792114" y="0"/>
          <a:ext cx="461561" cy="374441"/>
        </a:xfrm>
        <a:prstGeom prst="round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311150">
            <a:lnSpc>
              <a:spcPct val="90000"/>
            </a:lnSpc>
            <a:spcBef>
              <a:spcPct val="0"/>
            </a:spcBef>
            <a:spcAft>
              <a:spcPct val="35000"/>
            </a:spcAft>
            <a:buNone/>
          </a:pPr>
          <a:endParaRPr kumimoji="1" lang="ja-JP" altLang="en-US" sz="700" kern="1200" dirty="0"/>
        </a:p>
      </dsp:txBody>
      <dsp:txXfrm>
        <a:off x="1810393" y="18279"/>
        <a:ext cx="425003" cy="3378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FF73B-8100-4955-977A-3B77CDD4DE01}">
      <dsp:nvSpPr>
        <dsp:cNvPr id="0" name=""/>
        <dsp:cNvSpPr/>
      </dsp:nvSpPr>
      <dsp:spPr>
        <a:xfrm>
          <a:off x="123" y="739949"/>
          <a:ext cx="2110719" cy="158255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latin typeface="ＭＳ Ｐゴシック" panose="020B0600070205080204" pitchFamily="50" charset="-128"/>
              <a:ea typeface="ＭＳ Ｐゴシック" panose="020B0600070205080204" pitchFamily="50" charset="-128"/>
            </a:rPr>
            <a:t>2015</a:t>
          </a:r>
          <a:r>
            <a:rPr kumimoji="1" lang="ja-JP" altLang="en-US" sz="2400" kern="1200" dirty="0">
              <a:latin typeface="ＭＳ Ｐゴシック" panose="020B0600070205080204" pitchFamily="50" charset="-128"/>
              <a:ea typeface="ＭＳ Ｐゴシック" panose="020B0600070205080204" pitchFamily="50" charset="-128"/>
            </a:rPr>
            <a:t>年度　</a:t>
          </a:r>
          <a:r>
            <a:rPr kumimoji="1" lang="en-US" altLang="ja-JP" sz="2400" kern="1200" dirty="0">
              <a:latin typeface="ＭＳ Ｐゴシック" panose="020B0600070205080204" pitchFamily="50" charset="-128"/>
              <a:ea typeface="ＭＳ Ｐゴシック" panose="020B0600070205080204" pitchFamily="50" charset="-128"/>
            </a:rPr>
            <a:t>2.3</a:t>
          </a:r>
          <a:r>
            <a:rPr kumimoji="1" lang="ja-JP" altLang="en-US" sz="2400" kern="1200" dirty="0">
              <a:latin typeface="ＭＳ Ｐゴシック" panose="020B0600070205080204" pitchFamily="50" charset="-128"/>
              <a:ea typeface="ＭＳ Ｐゴシック" panose="020B0600070205080204" pitchFamily="50" charset="-128"/>
            </a:rPr>
            <a:t>％</a:t>
          </a:r>
        </a:p>
      </dsp:txBody>
      <dsp:txXfrm>
        <a:off x="46475" y="786301"/>
        <a:ext cx="2018015" cy="1489854"/>
      </dsp:txXfrm>
    </dsp:sp>
    <dsp:sp modelId="{EE088AB1-EE76-488C-A174-020102F286A9}">
      <dsp:nvSpPr>
        <dsp:cNvPr id="0" name=""/>
        <dsp:cNvSpPr/>
      </dsp:nvSpPr>
      <dsp:spPr>
        <a:xfrm>
          <a:off x="2321914" y="1269499"/>
          <a:ext cx="447472" cy="523458"/>
        </a:xfrm>
        <a:prstGeom prst="righ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70000" extrusionH="63500"/>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latin typeface="ＭＳ Ｐゴシック" panose="020B0600070205080204" pitchFamily="50" charset="-128"/>
            <a:ea typeface="ＭＳ Ｐゴシック" panose="020B0600070205080204" pitchFamily="50" charset="-128"/>
          </a:endParaRPr>
        </a:p>
      </dsp:txBody>
      <dsp:txXfrm>
        <a:off x="2321914" y="1374191"/>
        <a:ext cx="313230" cy="314074"/>
      </dsp:txXfrm>
    </dsp:sp>
    <dsp:sp modelId="{CD5E2E05-553B-4BF3-990E-82322F900FAD}">
      <dsp:nvSpPr>
        <dsp:cNvPr id="0" name=""/>
        <dsp:cNvSpPr/>
      </dsp:nvSpPr>
      <dsp:spPr>
        <a:xfrm>
          <a:off x="2955130" y="739949"/>
          <a:ext cx="2110719" cy="1582558"/>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latin typeface="ＭＳ Ｐゴシック" panose="020B0600070205080204" pitchFamily="50" charset="-128"/>
              <a:ea typeface="ＭＳ Ｐゴシック" panose="020B0600070205080204" pitchFamily="50" charset="-128"/>
            </a:rPr>
            <a:t>2016</a:t>
          </a:r>
          <a:r>
            <a:rPr kumimoji="1" lang="ja-JP" altLang="en-US" sz="2400" kern="1200" dirty="0">
              <a:latin typeface="ＭＳ Ｐゴシック" panose="020B0600070205080204" pitchFamily="50" charset="-128"/>
              <a:ea typeface="ＭＳ Ｐゴシック" panose="020B0600070205080204" pitchFamily="50" charset="-128"/>
            </a:rPr>
            <a:t>年度　</a:t>
          </a:r>
          <a:r>
            <a:rPr kumimoji="1" lang="en-US" altLang="ja-JP" sz="2400" kern="1200" dirty="0">
              <a:latin typeface="ＭＳ Ｐゴシック" panose="020B0600070205080204" pitchFamily="50" charset="-128"/>
              <a:ea typeface="ＭＳ Ｐゴシック" panose="020B0600070205080204" pitchFamily="50" charset="-128"/>
            </a:rPr>
            <a:t>1.7</a:t>
          </a:r>
          <a:r>
            <a:rPr kumimoji="1" lang="ja-JP" altLang="en-US" sz="2400" kern="1200" dirty="0">
              <a:latin typeface="ＭＳ Ｐゴシック" panose="020B0600070205080204" pitchFamily="50" charset="-128"/>
              <a:ea typeface="ＭＳ Ｐゴシック" panose="020B0600070205080204" pitchFamily="50" charset="-128"/>
            </a:rPr>
            <a:t>％</a:t>
          </a:r>
        </a:p>
      </dsp:txBody>
      <dsp:txXfrm>
        <a:off x="3001482" y="786301"/>
        <a:ext cx="2018015" cy="1489854"/>
      </dsp:txXfrm>
    </dsp:sp>
    <dsp:sp modelId="{78045D4E-B545-45C2-BD49-87054FB54FC6}">
      <dsp:nvSpPr>
        <dsp:cNvPr id="0" name=""/>
        <dsp:cNvSpPr/>
      </dsp:nvSpPr>
      <dsp:spPr>
        <a:xfrm>
          <a:off x="5276921" y="1269499"/>
          <a:ext cx="447472" cy="523458"/>
        </a:xfrm>
        <a:prstGeom prst="rightArrow">
          <a:avLst>
            <a:gd name="adj1" fmla="val 60000"/>
            <a:gd name="adj2" fmla="val 5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70000" extrusionH="63500"/>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latin typeface="ＭＳ Ｐゴシック" panose="020B0600070205080204" pitchFamily="50" charset="-128"/>
            <a:ea typeface="ＭＳ Ｐゴシック" panose="020B0600070205080204" pitchFamily="50" charset="-128"/>
          </a:endParaRPr>
        </a:p>
      </dsp:txBody>
      <dsp:txXfrm>
        <a:off x="5276921" y="1374191"/>
        <a:ext cx="313230" cy="314074"/>
      </dsp:txXfrm>
    </dsp:sp>
    <dsp:sp modelId="{A2DD03DA-A0FC-4E94-9CB1-F30787CA43EC}">
      <dsp:nvSpPr>
        <dsp:cNvPr id="0" name=""/>
        <dsp:cNvSpPr/>
      </dsp:nvSpPr>
      <dsp:spPr>
        <a:xfrm>
          <a:off x="5910137" y="800833"/>
          <a:ext cx="2339268" cy="1460790"/>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latin typeface="ＭＳ Ｐゴシック" panose="020B0600070205080204" pitchFamily="50" charset="-128"/>
              <a:ea typeface="ＭＳ Ｐゴシック" panose="020B0600070205080204" pitchFamily="50" charset="-128"/>
            </a:rPr>
            <a:t>2017</a:t>
          </a:r>
          <a:r>
            <a:rPr kumimoji="1" lang="ja-JP" altLang="en-US" sz="2400" kern="1200" dirty="0">
              <a:latin typeface="ＭＳ Ｐゴシック" panose="020B0600070205080204" pitchFamily="50" charset="-128"/>
              <a:ea typeface="ＭＳ Ｐゴシック" panose="020B0600070205080204" pitchFamily="50" charset="-128"/>
            </a:rPr>
            <a:t>年度　</a:t>
          </a:r>
          <a:endParaRPr kumimoji="1" lang="en-US" altLang="ja-JP" sz="2400" kern="1200" dirty="0">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en-US" altLang="ja-JP" sz="2400" kern="1200" dirty="0">
              <a:latin typeface="ＭＳ Ｐゴシック" panose="020B0600070205080204" pitchFamily="50" charset="-128"/>
              <a:ea typeface="ＭＳ Ｐゴシック" panose="020B0600070205080204" pitchFamily="50" charset="-128"/>
            </a:rPr>
            <a:t>1.2</a:t>
          </a:r>
          <a:r>
            <a:rPr kumimoji="1" lang="ja-JP" altLang="en-US" sz="2400" kern="1200" dirty="0">
              <a:latin typeface="ＭＳ Ｐゴシック" panose="020B0600070205080204" pitchFamily="50" charset="-128"/>
              <a:ea typeface="ＭＳ Ｐゴシック" panose="020B0600070205080204" pitchFamily="50" charset="-128"/>
            </a:rPr>
            <a:t>％</a:t>
          </a:r>
        </a:p>
      </dsp:txBody>
      <dsp:txXfrm>
        <a:off x="5952922" y="843618"/>
        <a:ext cx="2253698" cy="13752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FF73B-8100-4955-977A-3B77CDD4DE01}">
      <dsp:nvSpPr>
        <dsp:cNvPr id="0" name=""/>
        <dsp:cNvSpPr/>
      </dsp:nvSpPr>
      <dsp:spPr>
        <a:xfrm>
          <a:off x="54865" y="0"/>
          <a:ext cx="2219378" cy="1462704"/>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latin typeface="ＭＳ Ｐゴシック" panose="020B0600070205080204" pitchFamily="50" charset="-128"/>
              <a:ea typeface="ＭＳ Ｐゴシック" panose="020B0600070205080204" pitchFamily="50" charset="-128"/>
            </a:rPr>
            <a:t>2016</a:t>
          </a:r>
          <a:r>
            <a:rPr kumimoji="1" lang="ja-JP" altLang="en-US" sz="2400" kern="1200" dirty="0">
              <a:latin typeface="ＭＳ Ｐゴシック" panose="020B0600070205080204" pitchFamily="50" charset="-128"/>
              <a:ea typeface="ＭＳ Ｐゴシック" panose="020B0600070205080204" pitchFamily="50" charset="-128"/>
            </a:rPr>
            <a:t>年度　</a:t>
          </a:r>
          <a:r>
            <a:rPr kumimoji="1" lang="en-US" altLang="ja-JP" sz="2400" kern="1200" dirty="0">
              <a:latin typeface="ＭＳ Ｐゴシック" panose="020B0600070205080204" pitchFamily="50" charset="-128"/>
              <a:ea typeface="ＭＳ Ｐゴシック" panose="020B0600070205080204" pitchFamily="50" charset="-128"/>
            </a:rPr>
            <a:t>12.4</a:t>
          </a:r>
          <a:r>
            <a:rPr kumimoji="1" lang="ja-JP" altLang="en-US" sz="2400" kern="1200" dirty="0">
              <a:latin typeface="ＭＳ Ｐゴシック" panose="020B0600070205080204" pitchFamily="50" charset="-128"/>
              <a:ea typeface="ＭＳ Ｐゴシック" panose="020B0600070205080204" pitchFamily="50" charset="-128"/>
            </a:rPr>
            <a:t>％</a:t>
          </a:r>
        </a:p>
      </dsp:txBody>
      <dsp:txXfrm>
        <a:off x="97706" y="42841"/>
        <a:ext cx="2133696" cy="1377022"/>
      </dsp:txXfrm>
    </dsp:sp>
    <dsp:sp modelId="{EE088AB1-EE76-488C-A174-020102F286A9}">
      <dsp:nvSpPr>
        <dsp:cNvPr id="0" name=""/>
        <dsp:cNvSpPr/>
      </dsp:nvSpPr>
      <dsp:spPr>
        <a:xfrm>
          <a:off x="2482986" y="456149"/>
          <a:ext cx="442533" cy="550405"/>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latin typeface="ＭＳ Ｐゴシック" panose="020B0600070205080204" pitchFamily="50" charset="-128"/>
            <a:ea typeface="ＭＳ Ｐゴシック" panose="020B0600070205080204" pitchFamily="50" charset="-128"/>
          </a:endParaRPr>
        </a:p>
      </dsp:txBody>
      <dsp:txXfrm>
        <a:off x="2482986" y="566230"/>
        <a:ext cx="309773" cy="330243"/>
      </dsp:txXfrm>
    </dsp:sp>
    <dsp:sp modelId="{CD5E2E05-553B-4BF3-990E-82322F900FAD}">
      <dsp:nvSpPr>
        <dsp:cNvPr id="0" name=""/>
        <dsp:cNvSpPr/>
      </dsp:nvSpPr>
      <dsp:spPr>
        <a:xfrm>
          <a:off x="3109212" y="0"/>
          <a:ext cx="2219378" cy="1462704"/>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latin typeface="ＭＳ Ｐゴシック" panose="020B0600070205080204" pitchFamily="50" charset="-128"/>
              <a:ea typeface="ＭＳ Ｐゴシック" panose="020B0600070205080204" pitchFamily="50" charset="-128"/>
            </a:rPr>
            <a:t>2017</a:t>
          </a:r>
          <a:r>
            <a:rPr kumimoji="1" lang="ja-JP" altLang="en-US" sz="2400" kern="1200" dirty="0">
              <a:latin typeface="ＭＳ Ｐゴシック" panose="020B0600070205080204" pitchFamily="50" charset="-128"/>
              <a:ea typeface="ＭＳ Ｐゴシック" panose="020B0600070205080204" pitchFamily="50" charset="-128"/>
            </a:rPr>
            <a:t>年度　</a:t>
          </a:r>
          <a:r>
            <a:rPr kumimoji="1" lang="en-US" altLang="ja-JP" sz="2400" kern="1200" dirty="0">
              <a:latin typeface="ＭＳ Ｐゴシック" panose="020B0600070205080204" pitchFamily="50" charset="-128"/>
              <a:ea typeface="ＭＳ Ｐゴシック" panose="020B0600070205080204" pitchFamily="50" charset="-128"/>
            </a:rPr>
            <a:t>7.9</a:t>
          </a:r>
          <a:r>
            <a:rPr kumimoji="1" lang="ja-JP" altLang="en-US" sz="2400" kern="1200" dirty="0">
              <a:latin typeface="ＭＳ Ｐゴシック" panose="020B0600070205080204" pitchFamily="50" charset="-128"/>
              <a:ea typeface="ＭＳ Ｐゴシック" panose="020B0600070205080204" pitchFamily="50" charset="-128"/>
            </a:rPr>
            <a:t>％</a:t>
          </a:r>
        </a:p>
      </dsp:txBody>
      <dsp:txXfrm>
        <a:off x="3152053" y="42841"/>
        <a:ext cx="2133696" cy="13770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879C9-6A87-4BBA-8202-DFB17EDAA637}">
      <dsp:nvSpPr>
        <dsp:cNvPr id="0" name=""/>
        <dsp:cNvSpPr/>
      </dsp:nvSpPr>
      <dsp:spPr>
        <a:xfrm>
          <a:off x="5034532" y="40868"/>
          <a:ext cx="1390390" cy="1390390"/>
        </a:xfrm>
        <a:prstGeom prst="rect">
          <a:avLst/>
        </a:prstGeom>
        <a:solidFill>
          <a:schemeClr val="lt1"/>
        </a:solidFill>
        <a:ln w="38100" cap="flat" cmpd="thickThin"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rPr>
            <a:t>認識の変化</a:t>
          </a:r>
        </a:p>
      </dsp:txBody>
      <dsp:txXfrm>
        <a:off x="5034532" y="40868"/>
        <a:ext cx="1390390" cy="1390390"/>
      </dsp:txXfrm>
    </dsp:sp>
    <dsp:sp modelId="{F905F219-461D-427D-9EF3-BD6A149E3621}">
      <dsp:nvSpPr>
        <dsp:cNvPr id="0" name=""/>
        <dsp:cNvSpPr/>
      </dsp:nvSpPr>
      <dsp:spPr>
        <a:xfrm>
          <a:off x="1764666" y="744"/>
          <a:ext cx="5211920" cy="5211920"/>
        </a:xfrm>
        <a:prstGeom prst="circularArrow">
          <a:avLst>
            <a:gd name="adj1" fmla="val 5202"/>
            <a:gd name="adj2" fmla="val 336050"/>
            <a:gd name="adj3" fmla="val 21292684"/>
            <a:gd name="adj4" fmla="val 19766728"/>
            <a:gd name="adj5" fmla="val 606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6804EC-2123-4D31-AF1A-638055E5104A}">
      <dsp:nvSpPr>
        <dsp:cNvPr id="0" name=""/>
        <dsp:cNvSpPr/>
      </dsp:nvSpPr>
      <dsp:spPr>
        <a:xfrm>
          <a:off x="5606533" y="2626031"/>
          <a:ext cx="1926330" cy="1390390"/>
        </a:xfrm>
        <a:prstGeom prst="rect">
          <a:avLst/>
        </a:prstGeom>
        <a:solidFill>
          <a:schemeClr val="lt1"/>
        </a:solidFill>
        <a:ln w="381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rPr>
            <a:t>看護実践の変化</a:t>
          </a:r>
        </a:p>
      </dsp:txBody>
      <dsp:txXfrm>
        <a:off x="5606533" y="2626031"/>
        <a:ext cx="1926330" cy="1390390"/>
      </dsp:txXfrm>
    </dsp:sp>
    <dsp:sp modelId="{92C7CAFD-2F94-4C5D-B670-93FF4D65C06F}">
      <dsp:nvSpPr>
        <dsp:cNvPr id="0" name=""/>
        <dsp:cNvSpPr/>
      </dsp:nvSpPr>
      <dsp:spPr>
        <a:xfrm>
          <a:off x="1756327" y="82832"/>
          <a:ext cx="5211920" cy="5211920"/>
        </a:xfrm>
        <a:prstGeom prst="circularArrow">
          <a:avLst>
            <a:gd name="adj1" fmla="val 5202"/>
            <a:gd name="adj2" fmla="val 336050"/>
            <a:gd name="adj3" fmla="val 3757887"/>
            <a:gd name="adj4" fmla="val 2253964"/>
            <a:gd name="adj5" fmla="val 6069"/>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3DB2EB-4C56-4025-A411-842EE1F9B89D}">
      <dsp:nvSpPr>
        <dsp:cNvPr id="0" name=""/>
        <dsp:cNvSpPr/>
      </dsp:nvSpPr>
      <dsp:spPr>
        <a:xfrm>
          <a:off x="3513145" y="4223750"/>
          <a:ext cx="1714963" cy="1390390"/>
        </a:xfrm>
        <a:prstGeom prst="rect">
          <a:avLst/>
        </a:prstGeom>
        <a:solidFill>
          <a:schemeClr val="lt1"/>
        </a:solidFill>
        <a:ln w="381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rPr>
            <a:t>患者状態の変化</a:t>
          </a:r>
        </a:p>
      </dsp:txBody>
      <dsp:txXfrm>
        <a:off x="3513145" y="4223750"/>
        <a:ext cx="1714963" cy="1390390"/>
      </dsp:txXfrm>
    </dsp:sp>
    <dsp:sp modelId="{C9C35B21-B5FD-4AFC-879E-2F35B19E25C8}">
      <dsp:nvSpPr>
        <dsp:cNvPr id="0" name=""/>
        <dsp:cNvSpPr/>
      </dsp:nvSpPr>
      <dsp:spPr>
        <a:xfrm>
          <a:off x="1674969" y="82832"/>
          <a:ext cx="5211920" cy="5211920"/>
        </a:xfrm>
        <a:prstGeom prst="circularArrow">
          <a:avLst>
            <a:gd name="adj1" fmla="val 5202"/>
            <a:gd name="adj2" fmla="val 336050"/>
            <a:gd name="adj3" fmla="val 8209986"/>
            <a:gd name="adj4" fmla="val 6706063"/>
            <a:gd name="adj5" fmla="val 6069"/>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BC464-91FE-4081-A29A-985DF1DA3DE9}">
      <dsp:nvSpPr>
        <dsp:cNvPr id="0" name=""/>
        <dsp:cNvSpPr/>
      </dsp:nvSpPr>
      <dsp:spPr>
        <a:xfrm>
          <a:off x="1324119" y="2626031"/>
          <a:ext cx="1694872" cy="1390390"/>
        </a:xfrm>
        <a:prstGeom prst="rect">
          <a:avLst/>
        </a:prstGeom>
        <a:solidFill>
          <a:srgbClr val="FFFFFF"/>
        </a:solidFill>
        <a:ln w="38100">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rPr>
            <a:t>成功体験</a:t>
          </a:r>
        </a:p>
      </dsp:txBody>
      <dsp:txXfrm>
        <a:off x="1324119" y="2626031"/>
        <a:ext cx="1694872" cy="1390390"/>
      </dsp:txXfrm>
    </dsp:sp>
    <dsp:sp modelId="{F4EE32EC-EBDD-49C5-B31A-641650795540}">
      <dsp:nvSpPr>
        <dsp:cNvPr id="0" name=""/>
        <dsp:cNvSpPr/>
      </dsp:nvSpPr>
      <dsp:spPr>
        <a:xfrm>
          <a:off x="1764666" y="744"/>
          <a:ext cx="5211920" cy="5211920"/>
        </a:xfrm>
        <a:prstGeom prst="circularArrow">
          <a:avLst>
            <a:gd name="adj1" fmla="val 5202"/>
            <a:gd name="adj2" fmla="val 336050"/>
            <a:gd name="adj3" fmla="val 12297222"/>
            <a:gd name="adj4" fmla="val 10771266"/>
            <a:gd name="adj5" fmla="val 6069"/>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803EF-BEEC-49D8-9A4E-2115464F2CCA}">
      <dsp:nvSpPr>
        <dsp:cNvPr id="0" name=""/>
        <dsp:cNvSpPr/>
      </dsp:nvSpPr>
      <dsp:spPr>
        <a:xfrm>
          <a:off x="2158605" y="40868"/>
          <a:ext cx="1705842" cy="1390390"/>
        </a:xfrm>
        <a:prstGeom prst="rect">
          <a:avLst/>
        </a:prstGeom>
        <a:solidFill>
          <a:schemeClr val="lt1"/>
        </a:solidFill>
        <a:ln w="381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rPr>
            <a:t>自己効力感</a:t>
          </a:r>
        </a:p>
      </dsp:txBody>
      <dsp:txXfrm>
        <a:off x="2158605" y="40868"/>
        <a:ext cx="1705842" cy="1390390"/>
      </dsp:txXfrm>
    </dsp:sp>
    <dsp:sp modelId="{9C5A2AE5-43C6-4F6B-8965-DF93319D5E34}">
      <dsp:nvSpPr>
        <dsp:cNvPr id="0" name=""/>
        <dsp:cNvSpPr/>
      </dsp:nvSpPr>
      <dsp:spPr>
        <a:xfrm>
          <a:off x="1769044" y="76630"/>
          <a:ext cx="5211920" cy="5211920"/>
        </a:xfrm>
        <a:prstGeom prst="circularArrow">
          <a:avLst>
            <a:gd name="adj1" fmla="val 5202"/>
            <a:gd name="adj2" fmla="val 336050"/>
            <a:gd name="adj3" fmla="val 16865110"/>
            <a:gd name="adj4" fmla="val 15441288"/>
            <a:gd name="adj5" fmla="val 6069"/>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9316-D838-4CE4-9373-7B6F33ED7ACF}">
      <dsp:nvSpPr>
        <dsp:cNvPr id="0" name=""/>
        <dsp:cNvSpPr/>
      </dsp:nvSpPr>
      <dsp:spPr>
        <a:xfrm>
          <a:off x="5162466" y="1466"/>
          <a:ext cx="1543620" cy="429655"/>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t>H27</a:t>
          </a:r>
          <a:r>
            <a:rPr kumimoji="1" lang="ja-JP" altLang="en-US" sz="2000" kern="1200" dirty="0"/>
            <a:t>年度</a:t>
          </a:r>
        </a:p>
      </dsp:txBody>
      <dsp:txXfrm>
        <a:off x="5175050" y="14050"/>
        <a:ext cx="1518452" cy="404487"/>
      </dsp:txXfrm>
    </dsp:sp>
    <dsp:sp modelId="{D326E46F-2585-4507-B1E4-B652D3EC63FB}">
      <dsp:nvSpPr>
        <dsp:cNvPr id="0" name=""/>
        <dsp:cNvSpPr/>
      </dsp:nvSpPr>
      <dsp:spPr>
        <a:xfrm>
          <a:off x="5316828" y="431122"/>
          <a:ext cx="154362" cy="361313"/>
        </a:xfrm>
        <a:custGeom>
          <a:avLst/>
          <a:gdLst/>
          <a:ahLst/>
          <a:cxnLst/>
          <a:rect l="0" t="0" r="0" b="0"/>
          <a:pathLst>
            <a:path>
              <a:moveTo>
                <a:pt x="0" y="0"/>
              </a:moveTo>
              <a:lnTo>
                <a:pt x="0" y="361313"/>
              </a:lnTo>
              <a:lnTo>
                <a:pt x="154362" y="361313"/>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A163E326-7E04-4138-824E-3EA083884DB3}">
      <dsp:nvSpPr>
        <dsp:cNvPr id="0" name=""/>
        <dsp:cNvSpPr/>
      </dsp:nvSpPr>
      <dsp:spPr>
        <a:xfrm>
          <a:off x="5471190" y="542153"/>
          <a:ext cx="3446563" cy="500564"/>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他の看護師や医師との間で意見対立</a:t>
          </a:r>
        </a:p>
      </dsp:txBody>
      <dsp:txXfrm>
        <a:off x="5485851" y="556814"/>
        <a:ext cx="3417241" cy="471242"/>
      </dsp:txXfrm>
    </dsp:sp>
    <dsp:sp modelId="{B7BE2124-6310-4636-9500-A8D2BF1F9586}">
      <dsp:nvSpPr>
        <dsp:cNvPr id="0" name=""/>
        <dsp:cNvSpPr/>
      </dsp:nvSpPr>
      <dsp:spPr>
        <a:xfrm>
          <a:off x="5316828" y="431122"/>
          <a:ext cx="154362" cy="1009030"/>
        </a:xfrm>
        <a:custGeom>
          <a:avLst/>
          <a:gdLst/>
          <a:ahLst/>
          <a:cxnLst/>
          <a:rect l="0" t="0" r="0" b="0"/>
          <a:pathLst>
            <a:path>
              <a:moveTo>
                <a:pt x="0" y="0"/>
              </a:moveTo>
              <a:lnTo>
                <a:pt x="0" y="1009030"/>
              </a:lnTo>
              <a:lnTo>
                <a:pt x="154362" y="1009030"/>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26FE7DD9-6146-4F6C-BAFD-0F547AF2E392}">
      <dsp:nvSpPr>
        <dsp:cNvPr id="0" name=""/>
        <dsp:cNvSpPr/>
      </dsp:nvSpPr>
      <dsp:spPr>
        <a:xfrm>
          <a:off x="5471190" y="1153750"/>
          <a:ext cx="3352792" cy="572806"/>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看護師配置が不十分なために、患者が十分なケアを受けられない</a:t>
          </a:r>
        </a:p>
      </dsp:txBody>
      <dsp:txXfrm>
        <a:off x="5487967" y="1170527"/>
        <a:ext cx="3319238" cy="539252"/>
      </dsp:txXfrm>
    </dsp:sp>
    <dsp:sp modelId="{F5DB9242-C122-4F26-8711-AA7BBC94DDAF}">
      <dsp:nvSpPr>
        <dsp:cNvPr id="0" name=""/>
        <dsp:cNvSpPr/>
      </dsp:nvSpPr>
      <dsp:spPr>
        <a:xfrm>
          <a:off x="5316828" y="431122"/>
          <a:ext cx="183581" cy="1712465"/>
        </a:xfrm>
        <a:custGeom>
          <a:avLst/>
          <a:gdLst/>
          <a:ahLst/>
          <a:cxnLst/>
          <a:rect l="0" t="0" r="0" b="0"/>
          <a:pathLst>
            <a:path>
              <a:moveTo>
                <a:pt x="0" y="0"/>
              </a:moveTo>
              <a:lnTo>
                <a:pt x="0" y="1712465"/>
              </a:lnTo>
              <a:lnTo>
                <a:pt x="183581" y="1712465"/>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A2B22DD0-BADA-43DA-AD95-B8E7DFD90E85}">
      <dsp:nvSpPr>
        <dsp:cNvPr id="0" name=""/>
        <dsp:cNvSpPr/>
      </dsp:nvSpPr>
      <dsp:spPr>
        <a:xfrm>
          <a:off x="5500410" y="1857187"/>
          <a:ext cx="3306674" cy="572801"/>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拘束や鎮静剤によって身体拘束を行うこと、行わないこと</a:t>
          </a:r>
        </a:p>
      </dsp:txBody>
      <dsp:txXfrm>
        <a:off x="5517187" y="1873964"/>
        <a:ext cx="3273120" cy="539247"/>
      </dsp:txXfrm>
    </dsp:sp>
    <dsp:sp modelId="{22958100-B9F8-40B0-9493-EDA6205A0738}">
      <dsp:nvSpPr>
        <dsp:cNvPr id="0" name=""/>
        <dsp:cNvSpPr/>
      </dsp:nvSpPr>
      <dsp:spPr>
        <a:xfrm>
          <a:off x="5316828" y="431122"/>
          <a:ext cx="154362" cy="2362137"/>
        </a:xfrm>
        <a:custGeom>
          <a:avLst/>
          <a:gdLst/>
          <a:ahLst/>
          <a:cxnLst/>
          <a:rect l="0" t="0" r="0" b="0"/>
          <a:pathLst>
            <a:path>
              <a:moveTo>
                <a:pt x="0" y="0"/>
              </a:moveTo>
              <a:lnTo>
                <a:pt x="0" y="2362137"/>
              </a:lnTo>
              <a:lnTo>
                <a:pt x="154362" y="2362137"/>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14A79B08-92BB-4D0E-ADA5-8633AEB461E9}">
      <dsp:nvSpPr>
        <dsp:cNvPr id="0" name=""/>
        <dsp:cNvSpPr/>
      </dsp:nvSpPr>
      <dsp:spPr>
        <a:xfrm>
          <a:off x="5471190" y="2521421"/>
          <a:ext cx="3352792" cy="543676"/>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治療に対するインフォームドコンセントが十分でないこと</a:t>
          </a:r>
        </a:p>
      </dsp:txBody>
      <dsp:txXfrm>
        <a:off x="5487114" y="2537345"/>
        <a:ext cx="3320944" cy="511828"/>
      </dsp:txXfrm>
    </dsp:sp>
    <dsp:sp modelId="{1DD0736D-E076-4344-ACAC-37DB1806648E}">
      <dsp:nvSpPr>
        <dsp:cNvPr id="0" name=""/>
        <dsp:cNvSpPr/>
      </dsp:nvSpPr>
      <dsp:spPr>
        <a:xfrm>
          <a:off x="5316828" y="431122"/>
          <a:ext cx="154362" cy="2967069"/>
        </a:xfrm>
        <a:custGeom>
          <a:avLst/>
          <a:gdLst/>
          <a:ahLst/>
          <a:cxnLst/>
          <a:rect l="0" t="0" r="0" b="0"/>
          <a:pathLst>
            <a:path>
              <a:moveTo>
                <a:pt x="0" y="0"/>
              </a:moveTo>
              <a:lnTo>
                <a:pt x="0" y="2967069"/>
              </a:lnTo>
              <a:lnTo>
                <a:pt x="154362" y="296706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2D8440DE-87D6-494F-B316-B0FA071FDCF0}">
      <dsp:nvSpPr>
        <dsp:cNvPr id="0" name=""/>
        <dsp:cNvSpPr/>
      </dsp:nvSpPr>
      <dsp:spPr>
        <a:xfrm>
          <a:off x="5471190" y="3176128"/>
          <a:ext cx="3352792" cy="444125"/>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患者の</a:t>
          </a:r>
          <a:r>
            <a:rPr kumimoji="1" lang="en-US" altLang="ja-JP" sz="1800" kern="1200" dirty="0"/>
            <a:t>QOL</a:t>
          </a:r>
          <a:r>
            <a:rPr kumimoji="1" lang="ja-JP" altLang="en-US" sz="1800" kern="1200" dirty="0"/>
            <a:t>を考慮しないこと</a:t>
          </a:r>
        </a:p>
      </dsp:txBody>
      <dsp:txXfrm>
        <a:off x="5484198" y="3189136"/>
        <a:ext cx="3326776" cy="418109"/>
      </dsp:txXfrm>
    </dsp:sp>
    <dsp:sp modelId="{2CDCF21D-0600-4209-8C1B-693750FDCECF}">
      <dsp:nvSpPr>
        <dsp:cNvPr id="0" name=""/>
        <dsp:cNvSpPr/>
      </dsp:nvSpPr>
      <dsp:spPr>
        <a:xfrm>
          <a:off x="8791116" y="0"/>
          <a:ext cx="1307016" cy="444125"/>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t>H28</a:t>
          </a:r>
          <a:r>
            <a:rPr kumimoji="1" lang="ja-JP" altLang="en-US" sz="2000" kern="1200" dirty="0"/>
            <a:t>年度</a:t>
          </a:r>
        </a:p>
      </dsp:txBody>
      <dsp:txXfrm>
        <a:off x="8804124" y="13008"/>
        <a:ext cx="1281000" cy="418109"/>
      </dsp:txXfrm>
    </dsp:sp>
    <dsp:sp modelId="{3A001E11-853C-41D5-B803-F711471EECE3}">
      <dsp:nvSpPr>
        <dsp:cNvPr id="0" name=""/>
        <dsp:cNvSpPr/>
      </dsp:nvSpPr>
      <dsp:spPr>
        <a:xfrm>
          <a:off x="8921817" y="444125"/>
          <a:ext cx="217999" cy="377250"/>
        </a:xfrm>
        <a:custGeom>
          <a:avLst/>
          <a:gdLst/>
          <a:ahLst/>
          <a:cxnLst/>
          <a:rect l="0" t="0" r="0" b="0"/>
          <a:pathLst>
            <a:path>
              <a:moveTo>
                <a:pt x="0" y="0"/>
              </a:moveTo>
              <a:lnTo>
                <a:pt x="0" y="377250"/>
              </a:lnTo>
              <a:lnTo>
                <a:pt x="217999" y="377250"/>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2E7CE4D0-317A-484D-A433-A77217860861}">
      <dsp:nvSpPr>
        <dsp:cNvPr id="0" name=""/>
        <dsp:cNvSpPr/>
      </dsp:nvSpPr>
      <dsp:spPr>
        <a:xfrm>
          <a:off x="9139816" y="556623"/>
          <a:ext cx="3406435" cy="529504"/>
        </a:xfrm>
        <a:prstGeom prst="roundRect">
          <a:avLst>
            <a:gd name="adj" fmla="val 10000"/>
          </a:avLst>
        </a:prstGeom>
        <a:solidFill>
          <a:schemeClr val="lt1">
            <a:alpha val="90000"/>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患者の権利及び人として</a:t>
          </a:r>
          <a:r>
            <a:rPr kumimoji="1" lang="ja-JP" altLang="en-US" sz="1800" b="1" kern="1200" dirty="0">
              <a:solidFill>
                <a:srgbClr val="FF0000"/>
              </a:solidFill>
            </a:rPr>
            <a:t>尊厳</a:t>
          </a:r>
          <a:r>
            <a:rPr kumimoji="1" lang="ja-JP" altLang="en-US" sz="1800" kern="1200" dirty="0"/>
            <a:t>を保護すること</a:t>
          </a:r>
        </a:p>
      </dsp:txBody>
      <dsp:txXfrm>
        <a:off x="9155325" y="572132"/>
        <a:ext cx="3375417" cy="498486"/>
      </dsp:txXfrm>
    </dsp:sp>
    <dsp:sp modelId="{D8B7CA1A-DA99-4617-B9A9-77F1F289F34B}">
      <dsp:nvSpPr>
        <dsp:cNvPr id="0" name=""/>
        <dsp:cNvSpPr/>
      </dsp:nvSpPr>
      <dsp:spPr>
        <a:xfrm>
          <a:off x="8921817" y="444125"/>
          <a:ext cx="217999" cy="1019322"/>
        </a:xfrm>
        <a:custGeom>
          <a:avLst/>
          <a:gdLst/>
          <a:ahLst/>
          <a:cxnLst/>
          <a:rect l="0" t="0" r="0" b="0"/>
          <a:pathLst>
            <a:path>
              <a:moveTo>
                <a:pt x="0" y="0"/>
              </a:moveTo>
              <a:lnTo>
                <a:pt x="0" y="1019322"/>
              </a:lnTo>
              <a:lnTo>
                <a:pt x="217999" y="1019322"/>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32C219CE-EA89-40D4-94B7-F626D72BCB46}">
      <dsp:nvSpPr>
        <dsp:cNvPr id="0" name=""/>
        <dsp:cNvSpPr/>
      </dsp:nvSpPr>
      <dsp:spPr>
        <a:xfrm>
          <a:off x="9139816" y="1197158"/>
          <a:ext cx="3445788" cy="532577"/>
        </a:xfrm>
        <a:prstGeom prst="roundRect">
          <a:avLst>
            <a:gd name="adj" fmla="val 10000"/>
          </a:avLst>
        </a:prstGeom>
        <a:solidFill>
          <a:schemeClr val="lt1">
            <a:alpha val="90000"/>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看護師配置が不十分なために、患者が十分なケアを受けられれない</a:t>
          </a:r>
          <a:endParaRPr kumimoji="1" lang="ja-JP" altLang="en-US" sz="2000" kern="1200" dirty="0"/>
        </a:p>
      </dsp:txBody>
      <dsp:txXfrm>
        <a:off x="9155415" y="1212757"/>
        <a:ext cx="3414590" cy="501379"/>
      </dsp:txXfrm>
    </dsp:sp>
    <dsp:sp modelId="{2E07B06C-611A-4C3B-8117-B71A75C2B1C8}">
      <dsp:nvSpPr>
        <dsp:cNvPr id="0" name=""/>
        <dsp:cNvSpPr/>
      </dsp:nvSpPr>
      <dsp:spPr>
        <a:xfrm>
          <a:off x="8921817" y="444125"/>
          <a:ext cx="217999" cy="1692694"/>
        </a:xfrm>
        <a:custGeom>
          <a:avLst/>
          <a:gdLst/>
          <a:ahLst/>
          <a:cxnLst/>
          <a:rect l="0" t="0" r="0" b="0"/>
          <a:pathLst>
            <a:path>
              <a:moveTo>
                <a:pt x="0" y="0"/>
              </a:moveTo>
              <a:lnTo>
                <a:pt x="0" y="1692694"/>
              </a:lnTo>
              <a:lnTo>
                <a:pt x="217999" y="1692694"/>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A1BAEC70-4970-49F2-A1C8-5FDC910AA62C}">
      <dsp:nvSpPr>
        <dsp:cNvPr id="0" name=""/>
        <dsp:cNvSpPr/>
      </dsp:nvSpPr>
      <dsp:spPr>
        <a:xfrm>
          <a:off x="9139816" y="1840767"/>
          <a:ext cx="3473459" cy="592103"/>
        </a:xfrm>
        <a:prstGeom prst="roundRect">
          <a:avLst>
            <a:gd name="adj" fmla="val 10000"/>
          </a:avLst>
        </a:prstGeom>
        <a:solidFill>
          <a:schemeClr val="lt1">
            <a:alpha val="90000"/>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栄養や水分補給を含め</a:t>
          </a:r>
          <a:r>
            <a:rPr kumimoji="1" lang="ja-JP" altLang="en-US" sz="1800" kern="1200" dirty="0">
              <a:solidFill>
                <a:srgbClr val="FF0000"/>
              </a:solidFill>
            </a:rPr>
            <a:t>生命維持</a:t>
          </a:r>
          <a:r>
            <a:rPr kumimoji="1" lang="ja-JP" altLang="en-US" sz="1800" kern="1200" dirty="0"/>
            <a:t>を用いること、外すこと</a:t>
          </a:r>
        </a:p>
      </dsp:txBody>
      <dsp:txXfrm>
        <a:off x="9157158" y="1858109"/>
        <a:ext cx="3438775" cy="557419"/>
      </dsp:txXfrm>
    </dsp:sp>
    <dsp:sp modelId="{70DFF8BF-DBD9-4300-9A4C-FFC864BA905D}">
      <dsp:nvSpPr>
        <dsp:cNvPr id="0" name=""/>
        <dsp:cNvSpPr/>
      </dsp:nvSpPr>
      <dsp:spPr>
        <a:xfrm>
          <a:off x="8921817" y="444125"/>
          <a:ext cx="217999" cy="2321840"/>
        </a:xfrm>
        <a:custGeom>
          <a:avLst/>
          <a:gdLst/>
          <a:ahLst/>
          <a:cxnLst/>
          <a:rect l="0" t="0" r="0" b="0"/>
          <a:pathLst>
            <a:path>
              <a:moveTo>
                <a:pt x="0" y="0"/>
              </a:moveTo>
              <a:lnTo>
                <a:pt x="0" y="2321840"/>
              </a:lnTo>
              <a:lnTo>
                <a:pt x="217999" y="2321840"/>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4A4FD9A0-18EA-4FA7-8A24-4D9FDE1403B7}">
      <dsp:nvSpPr>
        <dsp:cNvPr id="0" name=""/>
        <dsp:cNvSpPr/>
      </dsp:nvSpPr>
      <dsp:spPr>
        <a:xfrm>
          <a:off x="9139816" y="2543902"/>
          <a:ext cx="3843732" cy="444125"/>
        </a:xfrm>
        <a:prstGeom prst="roundRect">
          <a:avLst>
            <a:gd name="adj" fmla="val 10000"/>
          </a:avLst>
        </a:prstGeom>
        <a:solidFill>
          <a:schemeClr val="lt1">
            <a:alpha val="90000"/>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他の看護師や医師との間で意見対立</a:t>
          </a:r>
        </a:p>
      </dsp:txBody>
      <dsp:txXfrm>
        <a:off x="9152824" y="2556910"/>
        <a:ext cx="3817716" cy="418109"/>
      </dsp:txXfrm>
    </dsp:sp>
    <dsp:sp modelId="{873A8A03-F905-428E-86B6-B038188DCF1C}">
      <dsp:nvSpPr>
        <dsp:cNvPr id="0" name=""/>
        <dsp:cNvSpPr/>
      </dsp:nvSpPr>
      <dsp:spPr>
        <a:xfrm>
          <a:off x="8921817" y="444125"/>
          <a:ext cx="217999" cy="2876997"/>
        </a:xfrm>
        <a:custGeom>
          <a:avLst/>
          <a:gdLst/>
          <a:ahLst/>
          <a:cxnLst/>
          <a:rect l="0" t="0" r="0" b="0"/>
          <a:pathLst>
            <a:path>
              <a:moveTo>
                <a:pt x="0" y="0"/>
              </a:moveTo>
              <a:lnTo>
                <a:pt x="0" y="2876997"/>
              </a:lnTo>
              <a:lnTo>
                <a:pt x="217999" y="2876997"/>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070BB000-C2F2-449C-898E-F60151D288AD}">
      <dsp:nvSpPr>
        <dsp:cNvPr id="0" name=""/>
        <dsp:cNvSpPr/>
      </dsp:nvSpPr>
      <dsp:spPr>
        <a:xfrm>
          <a:off x="9139816" y="3099059"/>
          <a:ext cx="3468279" cy="444125"/>
        </a:xfrm>
        <a:prstGeom prst="roundRect">
          <a:avLst>
            <a:gd name="adj" fmla="val 10000"/>
          </a:avLst>
        </a:prstGeom>
        <a:solidFill>
          <a:schemeClr val="lt1">
            <a:alpha val="90000"/>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solidFill>
                <a:srgbClr val="FF0000"/>
              </a:solidFill>
            </a:rPr>
            <a:t>蘇生</a:t>
          </a:r>
          <a:r>
            <a:rPr kumimoji="1" lang="ja-JP" altLang="en-US" sz="1800" kern="1200" dirty="0"/>
            <a:t>を行うこと、行わないこと</a:t>
          </a:r>
        </a:p>
      </dsp:txBody>
      <dsp:txXfrm>
        <a:off x="9152824" y="3112067"/>
        <a:ext cx="3442263" cy="418109"/>
      </dsp:txXfrm>
    </dsp:sp>
    <dsp:sp modelId="{F1822372-566B-4666-BA73-B2FC5916271F}">
      <dsp:nvSpPr>
        <dsp:cNvPr id="0" name=""/>
        <dsp:cNvSpPr/>
      </dsp:nvSpPr>
      <dsp:spPr>
        <a:xfrm>
          <a:off x="8921817" y="444125"/>
          <a:ext cx="217999" cy="3504641"/>
        </a:xfrm>
        <a:custGeom>
          <a:avLst/>
          <a:gdLst/>
          <a:ahLst/>
          <a:cxnLst/>
          <a:rect l="0" t="0" r="0" b="0"/>
          <a:pathLst>
            <a:path>
              <a:moveTo>
                <a:pt x="0" y="0"/>
              </a:moveTo>
              <a:lnTo>
                <a:pt x="0" y="3504641"/>
              </a:lnTo>
              <a:lnTo>
                <a:pt x="217999" y="3504641"/>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431697CA-A020-45C8-A2BF-17425F587F11}">
      <dsp:nvSpPr>
        <dsp:cNvPr id="0" name=""/>
        <dsp:cNvSpPr/>
      </dsp:nvSpPr>
      <dsp:spPr>
        <a:xfrm>
          <a:off x="9139816" y="3654216"/>
          <a:ext cx="3488303" cy="589101"/>
        </a:xfrm>
        <a:prstGeom prst="roundRect">
          <a:avLst>
            <a:gd name="adj" fmla="val 10000"/>
          </a:avLst>
        </a:prstGeom>
        <a:solidFill>
          <a:schemeClr val="lt1">
            <a:alpha val="90000"/>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治療に対するインフォームドコンセントが十分でないこと</a:t>
          </a:r>
        </a:p>
      </dsp:txBody>
      <dsp:txXfrm>
        <a:off x="9157070" y="3671470"/>
        <a:ext cx="3453795" cy="554593"/>
      </dsp:txXfrm>
    </dsp:sp>
    <dsp:sp modelId="{14FA6760-44D5-49B3-8C20-F9B33865E6FB}">
      <dsp:nvSpPr>
        <dsp:cNvPr id="0" name=""/>
        <dsp:cNvSpPr/>
      </dsp:nvSpPr>
      <dsp:spPr>
        <a:xfrm>
          <a:off x="8921817" y="444125"/>
          <a:ext cx="217999" cy="4202103"/>
        </a:xfrm>
        <a:custGeom>
          <a:avLst/>
          <a:gdLst/>
          <a:ahLst/>
          <a:cxnLst/>
          <a:rect l="0" t="0" r="0" b="0"/>
          <a:pathLst>
            <a:path>
              <a:moveTo>
                <a:pt x="0" y="0"/>
              </a:moveTo>
              <a:lnTo>
                <a:pt x="0" y="4202103"/>
              </a:lnTo>
              <a:lnTo>
                <a:pt x="217999" y="4202103"/>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4470D44B-B562-4753-A9A0-170406C3B191}">
      <dsp:nvSpPr>
        <dsp:cNvPr id="0" name=""/>
        <dsp:cNvSpPr/>
      </dsp:nvSpPr>
      <dsp:spPr>
        <a:xfrm>
          <a:off x="9139816" y="4354349"/>
          <a:ext cx="3521908" cy="583758"/>
        </a:xfrm>
        <a:prstGeom prst="roundRect">
          <a:avLst>
            <a:gd name="adj" fmla="val 10000"/>
          </a:avLst>
        </a:prstGeom>
        <a:solidFill>
          <a:schemeClr val="lt1">
            <a:alpha val="90000"/>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患者や家族の思いに反して治療すること、しないこと</a:t>
          </a:r>
        </a:p>
      </dsp:txBody>
      <dsp:txXfrm>
        <a:off x="9156914" y="4371447"/>
        <a:ext cx="3487712" cy="549562"/>
      </dsp:txXfrm>
    </dsp:sp>
    <dsp:sp modelId="{D63490D5-6E0B-4554-9435-7D33DBD8C180}">
      <dsp:nvSpPr>
        <dsp:cNvPr id="0" name=""/>
        <dsp:cNvSpPr/>
      </dsp:nvSpPr>
      <dsp:spPr>
        <a:xfrm>
          <a:off x="8921817" y="444125"/>
          <a:ext cx="217999" cy="5000680"/>
        </a:xfrm>
        <a:custGeom>
          <a:avLst/>
          <a:gdLst/>
          <a:ahLst/>
          <a:cxnLst/>
          <a:rect l="0" t="0" r="0" b="0"/>
          <a:pathLst>
            <a:path>
              <a:moveTo>
                <a:pt x="0" y="0"/>
              </a:moveTo>
              <a:lnTo>
                <a:pt x="0" y="5000680"/>
              </a:lnTo>
              <a:lnTo>
                <a:pt x="217999" y="5000680"/>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9B5CEF3D-1919-4414-BA91-9C5DDFE3B83E}">
      <dsp:nvSpPr>
        <dsp:cNvPr id="0" name=""/>
        <dsp:cNvSpPr/>
      </dsp:nvSpPr>
      <dsp:spPr>
        <a:xfrm>
          <a:off x="9139816" y="5049139"/>
          <a:ext cx="3363920" cy="791333"/>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拘束や鎮静剤によって身体拘束を行うこと、行わないこと</a:t>
          </a:r>
        </a:p>
      </dsp:txBody>
      <dsp:txXfrm>
        <a:off x="9162993" y="5072316"/>
        <a:ext cx="3317566" cy="7449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9316-D838-4CE4-9373-7B6F33ED7ACF}">
      <dsp:nvSpPr>
        <dsp:cNvPr id="0" name=""/>
        <dsp:cNvSpPr/>
      </dsp:nvSpPr>
      <dsp:spPr>
        <a:xfrm>
          <a:off x="1585" y="476688"/>
          <a:ext cx="1517552" cy="63163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平成</a:t>
          </a:r>
          <a:r>
            <a:rPr kumimoji="1" lang="en-US" altLang="ja-JP" sz="2000" kern="1200" dirty="0"/>
            <a:t>27</a:t>
          </a:r>
          <a:r>
            <a:rPr kumimoji="1" lang="ja-JP" altLang="en-US" sz="2000" kern="1200" dirty="0"/>
            <a:t>年度</a:t>
          </a:r>
        </a:p>
      </dsp:txBody>
      <dsp:txXfrm>
        <a:off x="20085" y="495188"/>
        <a:ext cx="1480552" cy="594634"/>
      </dsp:txXfrm>
    </dsp:sp>
    <dsp:sp modelId="{D326E46F-2585-4507-B1E4-B652D3EC63FB}">
      <dsp:nvSpPr>
        <dsp:cNvPr id="0" name=""/>
        <dsp:cNvSpPr/>
      </dsp:nvSpPr>
      <dsp:spPr>
        <a:xfrm>
          <a:off x="153340" y="1108323"/>
          <a:ext cx="151755" cy="473725"/>
        </a:xfrm>
        <a:custGeom>
          <a:avLst/>
          <a:gdLst/>
          <a:ahLst/>
          <a:cxnLst/>
          <a:rect l="0" t="0" r="0" b="0"/>
          <a:pathLst>
            <a:path>
              <a:moveTo>
                <a:pt x="0" y="0"/>
              </a:moveTo>
              <a:lnTo>
                <a:pt x="0" y="473725"/>
              </a:lnTo>
              <a:lnTo>
                <a:pt x="151755" y="473725"/>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A163E326-7E04-4138-824E-3EA083884DB3}">
      <dsp:nvSpPr>
        <dsp:cNvPr id="0" name=""/>
        <dsp:cNvSpPr/>
      </dsp:nvSpPr>
      <dsp:spPr>
        <a:xfrm>
          <a:off x="305095" y="1266232"/>
          <a:ext cx="4066453" cy="63163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拘束や鎮静剤によって身体拘束を行うこと、行わないこと</a:t>
          </a:r>
        </a:p>
      </dsp:txBody>
      <dsp:txXfrm>
        <a:off x="323595" y="1284732"/>
        <a:ext cx="4029453" cy="594634"/>
      </dsp:txXfrm>
    </dsp:sp>
    <dsp:sp modelId="{5BCD5321-B21E-446F-AD88-912ADCE19251}">
      <dsp:nvSpPr>
        <dsp:cNvPr id="0" name=""/>
        <dsp:cNvSpPr/>
      </dsp:nvSpPr>
      <dsp:spPr>
        <a:xfrm>
          <a:off x="153340" y="1108323"/>
          <a:ext cx="151755" cy="1263269"/>
        </a:xfrm>
        <a:custGeom>
          <a:avLst/>
          <a:gdLst/>
          <a:ahLst/>
          <a:cxnLst/>
          <a:rect l="0" t="0" r="0" b="0"/>
          <a:pathLst>
            <a:path>
              <a:moveTo>
                <a:pt x="0" y="0"/>
              </a:moveTo>
              <a:lnTo>
                <a:pt x="0" y="1263269"/>
              </a:lnTo>
              <a:lnTo>
                <a:pt x="151755" y="12632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A32718-EE35-40D6-815A-D7483A2DEB8D}">
      <dsp:nvSpPr>
        <dsp:cNvPr id="0" name=""/>
        <dsp:cNvSpPr/>
      </dsp:nvSpPr>
      <dsp:spPr>
        <a:xfrm>
          <a:off x="305095" y="2055775"/>
          <a:ext cx="4073224" cy="6316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栄養や水分補給を含め生命維持を用いること、外すこと</a:t>
          </a:r>
        </a:p>
      </dsp:txBody>
      <dsp:txXfrm>
        <a:off x="323595" y="2074275"/>
        <a:ext cx="4036224" cy="594634"/>
      </dsp:txXfrm>
    </dsp:sp>
    <dsp:sp modelId="{63ABB7C5-14CB-4340-A336-01E2B2D27382}">
      <dsp:nvSpPr>
        <dsp:cNvPr id="0" name=""/>
        <dsp:cNvSpPr/>
      </dsp:nvSpPr>
      <dsp:spPr>
        <a:xfrm>
          <a:off x="153340" y="1108323"/>
          <a:ext cx="151755" cy="2052812"/>
        </a:xfrm>
        <a:custGeom>
          <a:avLst/>
          <a:gdLst/>
          <a:ahLst/>
          <a:cxnLst/>
          <a:rect l="0" t="0" r="0" b="0"/>
          <a:pathLst>
            <a:path>
              <a:moveTo>
                <a:pt x="0" y="0"/>
              </a:moveTo>
              <a:lnTo>
                <a:pt x="0" y="2052812"/>
              </a:lnTo>
              <a:lnTo>
                <a:pt x="151755" y="20528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1BB08F-11AF-4367-B4CB-19BA18A33A3C}">
      <dsp:nvSpPr>
        <dsp:cNvPr id="0" name=""/>
        <dsp:cNvSpPr/>
      </dsp:nvSpPr>
      <dsp:spPr>
        <a:xfrm>
          <a:off x="305095" y="2845318"/>
          <a:ext cx="4080592" cy="6316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蘇生を行うこと、行わないこと</a:t>
          </a:r>
        </a:p>
      </dsp:txBody>
      <dsp:txXfrm>
        <a:off x="323595" y="2863818"/>
        <a:ext cx="4043592" cy="594634"/>
      </dsp:txXfrm>
    </dsp:sp>
    <dsp:sp modelId="{14EA9074-EEB7-40A5-BA7F-603B0EDA79BF}">
      <dsp:nvSpPr>
        <dsp:cNvPr id="0" name=""/>
        <dsp:cNvSpPr/>
      </dsp:nvSpPr>
      <dsp:spPr>
        <a:xfrm>
          <a:off x="153340" y="1108323"/>
          <a:ext cx="151755" cy="2911298"/>
        </a:xfrm>
        <a:custGeom>
          <a:avLst/>
          <a:gdLst/>
          <a:ahLst/>
          <a:cxnLst/>
          <a:rect l="0" t="0" r="0" b="0"/>
          <a:pathLst>
            <a:path>
              <a:moveTo>
                <a:pt x="0" y="0"/>
              </a:moveTo>
              <a:lnTo>
                <a:pt x="0" y="2911298"/>
              </a:lnTo>
              <a:lnTo>
                <a:pt x="151755" y="29112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E4DD1-E1A3-45D3-98EC-BA3AFE479A23}">
      <dsp:nvSpPr>
        <dsp:cNvPr id="0" name=""/>
        <dsp:cNvSpPr/>
      </dsp:nvSpPr>
      <dsp:spPr>
        <a:xfrm>
          <a:off x="305095" y="3634862"/>
          <a:ext cx="4018419" cy="7695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患者の権利及び人として尊厳を</a:t>
          </a:r>
          <a:endParaRPr kumimoji="1" lang="en-US" altLang="ja-JP" sz="2000" kern="1200" dirty="0"/>
        </a:p>
        <a:p>
          <a:pPr marL="0" lvl="0" indent="0" algn="ctr" defTabSz="889000">
            <a:lnSpc>
              <a:spcPct val="90000"/>
            </a:lnSpc>
            <a:spcBef>
              <a:spcPct val="0"/>
            </a:spcBef>
            <a:spcAft>
              <a:spcPct val="35000"/>
            </a:spcAft>
            <a:buNone/>
          </a:pPr>
          <a:r>
            <a:rPr kumimoji="1" lang="ja-JP" altLang="en-US" sz="2000" kern="1200" dirty="0"/>
            <a:t>保護すること</a:t>
          </a:r>
        </a:p>
      </dsp:txBody>
      <dsp:txXfrm>
        <a:off x="327633" y="3657400"/>
        <a:ext cx="3973343" cy="724444"/>
      </dsp:txXfrm>
    </dsp:sp>
    <dsp:sp modelId="{02808AD6-2AB8-467C-9084-1E81EE3C436B}">
      <dsp:nvSpPr>
        <dsp:cNvPr id="0" name=""/>
        <dsp:cNvSpPr/>
      </dsp:nvSpPr>
      <dsp:spPr>
        <a:xfrm>
          <a:off x="153340" y="1108323"/>
          <a:ext cx="151755" cy="3850801"/>
        </a:xfrm>
        <a:custGeom>
          <a:avLst/>
          <a:gdLst/>
          <a:ahLst/>
          <a:cxnLst/>
          <a:rect l="0" t="0" r="0" b="0"/>
          <a:pathLst>
            <a:path>
              <a:moveTo>
                <a:pt x="0" y="0"/>
              </a:moveTo>
              <a:lnTo>
                <a:pt x="0" y="3850801"/>
              </a:lnTo>
              <a:lnTo>
                <a:pt x="151755" y="38508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69302-C4F0-4B73-A02F-1D731F4DC2EE}">
      <dsp:nvSpPr>
        <dsp:cNvPr id="0" name=""/>
        <dsp:cNvSpPr/>
      </dsp:nvSpPr>
      <dsp:spPr>
        <a:xfrm>
          <a:off x="305095" y="4562291"/>
          <a:ext cx="4065392" cy="7936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患者が研究対象となる場合に、患者の権利を守ること</a:t>
          </a:r>
        </a:p>
      </dsp:txBody>
      <dsp:txXfrm>
        <a:off x="328341" y="4585537"/>
        <a:ext cx="4018900" cy="747175"/>
      </dsp:txXfrm>
    </dsp:sp>
    <dsp:sp modelId="{2CDCF21D-0600-4209-8C1B-693750FDCECF}">
      <dsp:nvSpPr>
        <dsp:cNvPr id="0" name=""/>
        <dsp:cNvSpPr/>
      </dsp:nvSpPr>
      <dsp:spPr>
        <a:xfrm>
          <a:off x="4381309" y="476688"/>
          <a:ext cx="1600979" cy="631634"/>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平成</a:t>
          </a:r>
          <a:r>
            <a:rPr kumimoji="1" lang="en-US" altLang="ja-JP" sz="2000" kern="1200" dirty="0"/>
            <a:t>28</a:t>
          </a:r>
          <a:r>
            <a:rPr kumimoji="1" lang="ja-JP" altLang="en-US" sz="2000" kern="1200" dirty="0"/>
            <a:t>年度</a:t>
          </a:r>
        </a:p>
      </dsp:txBody>
      <dsp:txXfrm>
        <a:off x="4399809" y="495188"/>
        <a:ext cx="1563979" cy="594634"/>
      </dsp:txXfrm>
    </dsp:sp>
    <dsp:sp modelId="{3BA8877D-242B-4CAD-9CB8-3A39A5468386}">
      <dsp:nvSpPr>
        <dsp:cNvPr id="0" name=""/>
        <dsp:cNvSpPr/>
      </dsp:nvSpPr>
      <dsp:spPr>
        <a:xfrm>
          <a:off x="4541407" y="1108323"/>
          <a:ext cx="160097" cy="473725"/>
        </a:xfrm>
        <a:custGeom>
          <a:avLst/>
          <a:gdLst/>
          <a:ahLst/>
          <a:cxnLst/>
          <a:rect l="0" t="0" r="0" b="0"/>
          <a:pathLst>
            <a:path>
              <a:moveTo>
                <a:pt x="0" y="0"/>
              </a:moveTo>
              <a:lnTo>
                <a:pt x="0" y="473725"/>
              </a:lnTo>
              <a:lnTo>
                <a:pt x="160097" y="47372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1FF1E0D2-7A07-40BF-B6C0-433A2FF604F8}">
      <dsp:nvSpPr>
        <dsp:cNvPr id="0" name=""/>
        <dsp:cNvSpPr/>
      </dsp:nvSpPr>
      <dsp:spPr>
        <a:xfrm>
          <a:off x="4701505" y="1266232"/>
          <a:ext cx="4065392" cy="631634"/>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患者が</a:t>
          </a:r>
          <a:r>
            <a:rPr kumimoji="1" lang="ja-JP" altLang="en-US" sz="2000" kern="1200" dirty="0">
              <a:solidFill>
                <a:srgbClr val="FF0000"/>
              </a:solidFill>
            </a:rPr>
            <a:t>研究</a:t>
          </a:r>
          <a:r>
            <a:rPr kumimoji="1" lang="ja-JP" altLang="en-US" sz="2000" kern="1200" dirty="0"/>
            <a:t>対象となる場合に、患者の権利を守ること</a:t>
          </a:r>
        </a:p>
      </dsp:txBody>
      <dsp:txXfrm>
        <a:off x="4720005" y="1284732"/>
        <a:ext cx="4028392" cy="594634"/>
      </dsp:txXfrm>
    </dsp:sp>
    <dsp:sp modelId="{61E74316-440D-41D2-A563-5F32FD02A5FC}">
      <dsp:nvSpPr>
        <dsp:cNvPr id="0" name=""/>
        <dsp:cNvSpPr/>
      </dsp:nvSpPr>
      <dsp:spPr>
        <a:xfrm>
          <a:off x="4541407" y="1108323"/>
          <a:ext cx="160097" cy="1263269"/>
        </a:xfrm>
        <a:custGeom>
          <a:avLst/>
          <a:gdLst/>
          <a:ahLst/>
          <a:cxnLst/>
          <a:rect l="0" t="0" r="0" b="0"/>
          <a:pathLst>
            <a:path>
              <a:moveTo>
                <a:pt x="0" y="0"/>
              </a:moveTo>
              <a:lnTo>
                <a:pt x="0" y="1263269"/>
              </a:lnTo>
              <a:lnTo>
                <a:pt x="160097" y="1263269"/>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3FBB1638-FCC6-4826-90B5-D7054504A7D1}">
      <dsp:nvSpPr>
        <dsp:cNvPr id="0" name=""/>
        <dsp:cNvSpPr/>
      </dsp:nvSpPr>
      <dsp:spPr>
        <a:xfrm>
          <a:off x="4701505" y="2055775"/>
          <a:ext cx="4018419" cy="631634"/>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患者の権利及び人として</a:t>
          </a:r>
          <a:r>
            <a:rPr kumimoji="1" lang="ja-JP" altLang="en-US" sz="2000" b="1" kern="1200" dirty="0">
              <a:solidFill>
                <a:srgbClr val="FF0000"/>
              </a:solidFill>
            </a:rPr>
            <a:t>尊厳</a:t>
          </a:r>
          <a:r>
            <a:rPr kumimoji="1" lang="ja-JP" altLang="en-US" sz="2000" kern="1200" dirty="0"/>
            <a:t>を保護すること</a:t>
          </a:r>
        </a:p>
      </dsp:txBody>
      <dsp:txXfrm>
        <a:off x="4720005" y="2074275"/>
        <a:ext cx="3981419" cy="594634"/>
      </dsp:txXfrm>
    </dsp:sp>
    <dsp:sp modelId="{36A7C978-F52A-49D0-9461-7F3F55CCEAF0}">
      <dsp:nvSpPr>
        <dsp:cNvPr id="0" name=""/>
        <dsp:cNvSpPr/>
      </dsp:nvSpPr>
      <dsp:spPr>
        <a:xfrm>
          <a:off x="4541407" y="1108323"/>
          <a:ext cx="160097" cy="2052812"/>
        </a:xfrm>
        <a:custGeom>
          <a:avLst/>
          <a:gdLst/>
          <a:ahLst/>
          <a:cxnLst/>
          <a:rect l="0" t="0" r="0" b="0"/>
          <a:pathLst>
            <a:path>
              <a:moveTo>
                <a:pt x="0" y="0"/>
              </a:moveTo>
              <a:lnTo>
                <a:pt x="0" y="2052812"/>
              </a:lnTo>
              <a:lnTo>
                <a:pt x="160097" y="2052812"/>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2585E28C-C3D3-4232-A018-119D76DACF22}">
      <dsp:nvSpPr>
        <dsp:cNvPr id="0" name=""/>
        <dsp:cNvSpPr/>
      </dsp:nvSpPr>
      <dsp:spPr>
        <a:xfrm>
          <a:off x="4701505" y="2845318"/>
          <a:ext cx="3945978" cy="631634"/>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他の医師若しくは多職種と</a:t>
          </a:r>
          <a:r>
            <a:rPr kumimoji="1" lang="ja-JP" altLang="en-US" sz="2000" kern="1200" dirty="0">
              <a:solidFill>
                <a:srgbClr val="FF0000"/>
              </a:solidFill>
            </a:rPr>
            <a:t>意見が対立</a:t>
          </a:r>
          <a:r>
            <a:rPr kumimoji="1" lang="ja-JP" altLang="en-US" sz="2000" kern="1200" dirty="0"/>
            <a:t>すること</a:t>
          </a:r>
        </a:p>
      </dsp:txBody>
      <dsp:txXfrm>
        <a:off x="4720005" y="2863818"/>
        <a:ext cx="3908978" cy="594634"/>
      </dsp:txXfrm>
    </dsp:sp>
    <dsp:sp modelId="{46199035-53DE-4560-9429-A5DC7DABA9EF}">
      <dsp:nvSpPr>
        <dsp:cNvPr id="0" name=""/>
        <dsp:cNvSpPr/>
      </dsp:nvSpPr>
      <dsp:spPr>
        <a:xfrm>
          <a:off x="4541407" y="1108323"/>
          <a:ext cx="160097" cy="2990385"/>
        </a:xfrm>
        <a:custGeom>
          <a:avLst/>
          <a:gdLst/>
          <a:ahLst/>
          <a:cxnLst/>
          <a:rect l="0" t="0" r="0" b="0"/>
          <a:pathLst>
            <a:path>
              <a:moveTo>
                <a:pt x="0" y="0"/>
              </a:moveTo>
              <a:lnTo>
                <a:pt x="0" y="2990385"/>
              </a:lnTo>
              <a:lnTo>
                <a:pt x="160097" y="299038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30C94858-A8F5-46AA-8B0A-C2049C0E7CA4}">
      <dsp:nvSpPr>
        <dsp:cNvPr id="0" name=""/>
        <dsp:cNvSpPr/>
      </dsp:nvSpPr>
      <dsp:spPr>
        <a:xfrm>
          <a:off x="4701505" y="3634862"/>
          <a:ext cx="4081885" cy="927694"/>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無責任、医療者として非倫理的、能力が低い、適切な行動がとれない</a:t>
          </a:r>
          <a:r>
            <a:rPr kumimoji="1" lang="ja-JP" altLang="en-US" sz="2000" kern="1200" dirty="0">
              <a:solidFill>
                <a:srgbClr val="FF0000"/>
              </a:solidFill>
            </a:rPr>
            <a:t>同僚</a:t>
          </a:r>
          <a:r>
            <a:rPr kumimoji="1" lang="ja-JP" altLang="en-US" sz="2000" kern="1200" dirty="0"/>
            <a:t>と働くこと</a:t>
          </a:r>
        </a:p>
      </dsp:txBody>
      <dsp:txXfrm>
        <a:off x="4728676" y="3662033"/>
        <a:ext cx="4027543" cy="873352"/>
      </dsp:txXfrm>
    </dsp:sp>
    <dsp:sp modelId="{3A001E11-853C-41D5-B803-F711471EECE3}">
      <dsp:nvSpPr>
        <dsp:cNvPr id="0" name=""/>
        <dsp:cNvSpPr/>
      </dsp:nvSpPr>
      <dsp:spPr>
        <a:xfrm>
          <a:off x="4541407" y="1108323"/>
          <a:ext cx="160097" cy="3927958"/>
        </a:xfrm>
        <a:custGeom>
          <a:avLst/>
          <a:gdLst/>
          <a:ahLst/>
          <a:cxnLst/>
          <a:rect l="0" t="0" r="0" b="0"/>
          <a:pathLst>
            <a:path>
              <a:moveTo>
                <a:pt x="0" y="0"/>
              </a:moveTo>
              <a:lnTo>
                <a:pt x="0" y="3927958"/>
              </a:lnTo>
              <a:lnTo>
                <a:pt x="160097" y="3927958"/>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2E7CE4D0-317A-484D-A433-A77217860861}">
      <dsp:nvSpPr>
        <dsp:cNvPr id="0" name=""/>
        <dsp:cNvSpPr/>
      </dsp:nvSpPr>
      <dsp:spPr>
        <a:xfrm>
          <a:off x="4701505" y="4720465"/>
          <a:ext cx="4012436" cy="631634"/>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拘束や鎮静剤によって身体拘束を行うこと、行わないこと</a:t>
          </a:r>
        </a:p>
      </dsp:txBody>
      <dsp:txXfrm>
        <a:off x="4720005" y="4738965"/>
        <a:ext cx="3975436" cy="5946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B7B04-2BC3-4387-A243-40726E7E2996}">
      <dsp:nvSpPr>
        <dsp:cNvPr id="0" name=""/>
        <dsp:cNvSpPr/>
      </dsp:nvSpPr>
      <dsp:spPr>
        <a:xfrm>
          <a:off x="-129961" y="0"/>
          <a:ext cx="6583680" cy="995711"/>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kern="1200" dirty="0"/>
            <a:t>１．よいケアを提供できた事例から</a:t>
          </a:r>
          <a:endParaRPr lang="en-US" altLang="ja-JP" sz="2400" kern="1200" dirty="0"/>
        </a:p>
        <a:p>
          <a:pPr marL="0" lvl="0" indent="0" algn="l" defTabSz="1066800">
            <a:lnSpc>
              <a:spcPct val="90000"/>
            </a:lnSpc>
            <a:spcBef>
              <a:spcPct val="0"/>
            </a:spcBef>
            <a:spcAft>
              <a:spcPct val="35000"/>
            </a:spcAft>
            <a:buNone/>
          </a:pPr>
          <a:r>
            <a:rPr lang="ja-JP" altLang="en-US" sz="2400" kern="1200" dirty="0"/>
            <a:t>　　　　　良いケアを振り返る</a:t>
          </a:r>
          <a:endParaRPr kumimoji="1" lang="ja-JP" altLang="en-US" sz="2400" kern="1200" dirty="0"/>
        </a:p>
      </dsp:txBody>
      <dsp:txXfrm>
        <a:off x="-100798" y="29163"/>
        <a:ext cx="5425092" cy="937385"/>
      </dsp:txXfrm>
    </dsp:sp>
    <dsp:sp modelId="{D6C5F6E7-A718-4044-BB3F-62FB66EC87BC}">
      <dsp:nvSpPr>
        <dsp:cNvPr id="0" name=""/>
        <dsp:cNvSpPr/>
      </dsp:nvSpPr>
      <dsp:spPr>
        <a:xfrm>
          <a:off x="291064" y="1176750"/>
          <a:ext cx="6844393" cy="995711"/>
        </a:xfrm>
        <a:prstGeom prst="roundRect">
          <a:avLst>
            <a:gd name="adj" fmla="val 10000"/>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kern="1200" dirty="0"/>
            <a:t>２．</a:t>
          </a:r>
          <a:r>
            <a:rPr lang="ja-JP" sz="2400" kern="1200" dirty="0"/>
            <a:t>実践したケア、継続されている</a:t>
          </a:r>
          <a:r>
            <a:rPr lang="ja-JP" altLang="en-US" sz="2400" kern="1200" dirty="0"/>
            <a:t>ケアが　</a:t>
          </a:r>
          <a:endParaRPr lang="en-US" altLang="ja-JP" sz="2400" kern="1200" dirty="0"/>
        </a:p>
        <a:p>
          <a:pPr marL="0" lvl="0" indent="0" algn="l" defTabSz="1066800">
            <a:lnSpc>
              <a:spcPct val="90000"/>
            </a:lnSpc>
            <a:spcBef>
              <a:spcPct val="0"/>
            </a:spcBef>
            <a:spcAft>
              <a:spcPct val="35000"/>
            </a:spcAft>
            <a:buNone/>
          </a:pPr>
          <a:r>
            <a:rPr lang="ja-JP" altLang="en-US" sz="2400" kern="1200" dirty="0"/>
            <a:t>　　　　　</a:t>
          </a:r>
          <a:r>
            <a:rPr lang="ja-JP" sz="2400" kern="1200" dirty="0"/>
            <a:t>記録から読み取れるように変化</a:t>
          </a:r>
          <a:endParaRPr kumimoji="1" lang="ja-JP" altLang="en-US" sz="2400" kern="1200" dirty="0"/>
        </a:p>
      </dsp:txBody>
      <dsp:txXfrm>
        <a:off x="320227" y="1205913"/>
        <a:ext cx="5540007" cy="937385"/>
      </dsp:txXfrm>
    </dsp:sp>
    <dsp:sp modelId="{D692FD3E-3EE9-4009-A64A-A43F99F3C6BD}">
      <dsp:nvSpPr>
        <dsp:cNvPr id="0" name=""/>
        <dsp:cNvSpPr/>
      </dsp:nvSpPr>
      <dsp:spPr>
        <a:xfrm>
          <a:off x="964574" y="2353500"/>
          <a:ext cx="6583680" cy="995711"/>
        </a:xfrm>
        <a:prstGeom prst="roundRect">
          <a:avLst>
            <a:gd name="adj" fmla="val 10000"/>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kern="1200" dirty="0"/>
            <a:t>３．</a:t>
          </a:r>
          <a:r>
            <a:rPr lang="ja-JP" sz="2400" kern="1200" dirty="0"/>
            <a:t>患者にとって最も良いことは何かを</a:t>
          </a:r>
          <a:r>
            <a:rPr lang="ja-JP" altLang="en-US" sz="2400" kern="1200" dirty="0"/>
            <a:t>　</a:t>
          </a:r>
          <a:endParaRPr lang="en-US" altLang="ja-JP" sz="2400" kern="1200" dirty="0"/>
        </a:p>
        <a:p>
          <a:pPr marL="0" lvl="0" indent="0" algn="l" defTabSz="1066800">
            <a:lnSpc>
              <a:spcPct val="90000"/>
            </a:lnSpc>
            <a:spcBef>
              <a:spcPct val="0"/>
            </a:spcBef>
            <a:spcAft>
              <a:spcPct val="35000"/>
            </a:spcAft>
            <a:buNone/>
          </a:pPr>
          <a:r>
            <a:rPr lang="ja-JP" altLang="en-US" sz="2400" kern="1200" dirty="0"/>
            <a:t>　　　　　多職種で検討できる体制整備</a:t>
          </a:r>
          <a:endParaRPr kumimoji="1" lang="ja-JP" altLang="en-US" sz="2400" kern="1200" dirty="0"/>
        </a:p>
      </dsp:txBody>
      <dsp:txXfrm>
        <a:off x="993737" y="2382663"/>
        <a:ext cx="5334987" cy="937385"/>
      </dsp:txXfrm>
    </dsp:sp>
    <dsp:sp modelId="{FBF7BFC8-54F1-493D-9A3A-912D84862224}">
      <dsp:nvSpPr>
        <dsp:cNvPr id="0" name=""/>
        <dsp:cNvSpPr/>
      </dsp:nvSpPr>
      <dsp:spPr>
        <a:xfrm>
          <a:off x="1256034" y="3530251"/>
          <a:ext cx="7103527" cy="995711"/>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t>４．環境調整・声かけ・タッチングの重要性</a:t>
          </a:r>
          <a:endParaRPr kumimoji="1" lang="en-US" altLang="ja-JP" sz="2400" kern="1200" dirty="0"/>
        </a:p>
        <a:p>
          <a:pPr marL="0" lvl="0" indent="0" algn="l" defTabSz="1066800">
            <a:lnSpc>
              <a:spcPct val="90000"/>
            </a:lnSpc>
            <a:spcBef>
              <a:spcPct val="0"/>
            </a:spcBef>
            <a:spcAft>
              <a:spcPct val="35000"/>
            </a:spcAft>
            <a:buNone/>
          </a:pPr>
          <a:r>
            <a:rPr kumimoji="1" lang="ja-JP" altLang="en-US" sz="2400" kern="1200" dirty="0"/>
            <a:t>　　　　　を再認識</a:t>
          </a:r>
        </a:p>
      </dsp:txBody>
      <dsp:txXfrm>
        <a:off x="1285197" y="3559414"/>
        <a:ext cx="5751964" cy="937385"/>
      </dsp:txXfrm>
    </dsp:sp>
    <dsp:sp modelId="{C76B97C2-DCB1-4B84-B64B-CF4B036AAD78}">
      <dsp:nvSpPr>
        <dsp:cNvPr id="0" name=""/>
        <dsp:cNvSpPr/>
      </dsp:nvSpPr>
      <dsp:spPr>
        <a:xfrm>
          <a:off x="5806505" y="762624"/>
          <a:ext cx="647212" cy="647212"/>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5952128" y="762624"/>
        <a:ext cx="355966" cy="487027"/>
      </dsp:txXfrm>
    </dsp:sp>
    <dsp:sp modelId="{952A8F6B-845D-4136-8599-9341181708F8}">
      <dsp:nvSpPr>
        <dsp:cNvPr id="0" name=""/>
        <dsp:cNvSpPr/>
      </dsp:nvSpPr>
      <dsp:spPr>
        <a:xfrm>
          <a:off x="6357888" y="1939375"/>
          <a:ext cx="647212" cy="647212"/>
        </a:xfrm>
        <a:prstGeom prst="downArrow">
          <a:avLst>
            <a:gd name="adj1" fmla="val 55000"/>
            <a:gd name="adj2" fmla="val 45000"/>
          </a:avLst>
        </a:prstGeom>
        <a:solidFill>
          <a:schemeClr val="accent3">
            <a:tint val="40000"/>
            <a:alpha val="90000"/>
            <a:hueOff val="5358427"/>
            <a:satOff val="-6896"/>
            <a:lumOff val="-537"/>
            <a:alphaOff val="0"/>
          </a:schemeClr>
        </a:solidFill>
        <a:ln w="9525" cap="flat" cmpd="sng" algn="ctr">
          <a:solidFill>
            <a:schemeClr val="accent3">
              <a:tint val="40000"/>
              <a:alpha val="90000"/>
              <a:hueOff val="5358427"/>
              <a:satOff val="-6896"/>
              <a:lumOff val="-5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6503511" y="1939375"/>
        <a:ext cx="355966" cy="487027"/>
      </dsp:txXfrm>
    </dsp:sp>
    <dsp:sp modelId="{7C6F5A26-09C6-4BE3-A4BF-37F8F85822CF}">
      <dsp:nvSpPr>
        <dsp:cNvPr id="0" name=""/>
        <dsp:cNvSpPr/>
      </dsp:nvSpPr>
      <dsp:spPr>
        <a:xfrm>
          <a:off x="6901042" y="3116125"/>
          <a:ext cx="647212" cy="647212"/>
        </a:xfrm>
        <a:prstGeom prst="downArrow">
          <a:avLst>
            <a:gd name="adj1" fmla="val 55000"/>
            <a:gd name="adj2" fmla="val 45000"/>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7046665" y="3116125"/>
        <a:ext cx="355966" cy="487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E54BA-A788-49BD-A493-9F1EC1AE6B0A}">
      <dsp:nvSpPr>
        <dsp:cNvPr id="0" name=""/>
        <dsp:cNvSpPr/>
      </dsp:nvSpPr>
      <dsp:spPr>
        <a:xfrm>
          <a:off x="1853752" y="285613"/>
          <a:ext cx="4354233" cy="1512168"/>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2A700-DD17-4DA4-A735-AC6E66F8B4F9}">
      <dsp:nvSpPr>
        <dsp:cNvPr id="0" name=""/>
        <dsp:cNvSpPr/>
      </dsp:nvSpPr>
      <dsp:spPr>
        <a:xfrm>
          <a:off x="3615698" y="3988399"/>
          <a:ext cx="843843" cy="540060"/>
        </a:xfrm>
        <a:prstGeom prst="downArrow">
          <a:avLst/>
        </a:prstGeom>
        <a:solidFill>
          <a:schemeClr val="accent4">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26E89D-8772-43B4-96EF-2EB573CF17A3}">
      <dsp:nvSpPr>
        <dsp:cNvPr id="0" name=""/>
        <dsp:cNvSpPr/>
      </dsp:nvSpPr>
      <dsp:spPr>
        <a:xfrm>
          <a:off x="936109" y="4420447"/>
          <a:ext cx="6203021" cy="101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安全のため</a:t>
          </a:r>
          <a:r>
            <a:rPr kumimoji="1" lang="ja-JP" altLang="en-US" sz="2600" b="1" i="1" kern="1200" dirty="0">
              <a:solidFill>
                <a:srgbClr val="FF0000"/>
              </a:solidFill>
            </a:rPr>
            <a:t>？</a:t>
          </a:r>
          <a:r>
            <a:rPr kumimoji="1" lang="ja-JP" altLang="en-US" sz="2600" b="0" i="0" kern="1200" dirty="0">
              <a:solidFill>
                <a:schemeClr val="tx1"/>
              </a:solidFill>
            </a:rPr>
            <a:t>安心のため</a:t>
          </a:r>
          <a:r>
            <a:rPr kumimoji="1" lang="ja-JP" altLang="en-US" sz="2600" b="1" i="1" kern="1200" dirty="0">
              <a:solidFill>
                <a:srgbClr val="FF0000"/>
              </a:solidFill>
            </a:rPr>
            <a:t>？</a:t>
          </a:r>
          <a:r>
            <a:rPr kumimoji="1" lang="ja-JP" altLang="en-US" sz="2600" kern="1200" dirty="0"/>
            <a:t>に抑制する</a:t>
          </a:r>
        </a:p>
      </dsp:txBody>
      <dsp:txXfrm>
        <a:off x="936109" y="4420447"/>
        <a:ext cx="6203021" cy="1012612"/>
      </dsp:txXfrm>
    </dsp:sp>
    <dsp:sp modelId="{E519EC14-21AF-40D8-AA47-F3AA86A0DEB8}">
      <dsp:nvSpPr>
        <dsp:cNvPr id="0" name=""/>
        <dsp:cNvSpPr/>
      </dsp:nvSpPr>
      <dsp:spPr>
        <a:xfrm>
          <a:off x="2791331" y="1869442"/>
          <a:ext cx="2809862" cy="1609172"/>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説明しても理解してもらえない</a:t>
          </a:r>
        </a:p>
      </dsp:txBody>
      <dsp:txXfrm>
        <a:off x="3202826" y="2105100"/>
        <a:ext cx="1986872" cy="1137856"/>
      </dsp:txXfrm>
    </dsp:sp>
    <dsp:sp modelId="{0BACBB49-72CF-4F73-AA4E-533AD264EF50}">
      <dsp:nvSpPr>
        <dsp:cNvPr id="0" name=""/>
        <dsp:cNvSpPr/>
      </dsp:nvSpPr>
      <dsp:spPr>
        <a:xfrm>
          <a:off x="946451" y="504060"/>
          <a:ext cx="3489472" cy="1783924"/>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大切なチューブを抜くかもしれない</a:t>
          </a:r>
        </a:p>
      </dsp:txBody>
      <dsp:txXfrm>
        <a:off x="1457472" y="765310"/>
        <a:ext cx="2467430" cy="1261424"/>
      </dsp:txXfrm>
    </dsp:sp>
    <dsp:sp modelId="{1E5B4321-3358-46C3-A0E7-7BECC994DE69}">
      <dsp:nvSpPr>
        <dsp:cNvPr id="0" name=""/>
        <dsp:cNvSpPr/>
      </dsp:nvSpPr>
      <dsp:spPr>
        <a:xfrm>
          <a:off x="3898769" y="288035"/>
          <a:ext cx="2837871" cy="1758452"/>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転倒・転落するかもしれない</a:t>
          </a:r>
        </a:p>
      </dsp:txBody>
      <dsp:txXfrm>
        <a:off x="4314366" y="545554"/>
        <a:ext cx="2006677" cy="1243414"/>
      </dsp:txXfrm>
    </dsp:sp>
    <dsp:sp modelId="{3D7DFFDA-48AC-41C2-9E64-A89A5D1B41B9}">
      <dsp:nvSpPr>
        <dsp:cNvPr id="0" name=""/>
        <dsp:cNvSpPr/>
      </dsp:nvSpPr>
      <dsp:spPr>
        <a:xfrm>
          <a:off x="298737" y="-32460"/>
          <a:ext cx="7477765" cy="4045276"/>
        </a:xfrm>
        <a:prstGeom prst="funnel">
          <a:avLst/>
        </a:prstGeom>
        <a:solidFill>
          <a:schemeClr val="accent4">
            <a:alpha val="40000"/>
            <a:tint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EABB0-87E8-4FD0-8822-C0E4DC8365F1}">
      <dsp:nvSpPr>
        <dsp:cNvPr id="0" name=""/>
        <dsp:cNvSpPr/>
      </dsp:nvSpPr>
      <dsp:spPr>
        <a:xfrm>
          <a:off x="1914" y="208785"/>
          <a:ext cx="1736935" cy="8684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体幹抑制</a:t>
          </a:r>
        </a:p>
      </dsp:txBody>
      <dsp:txXfrm>
        <a:off x="27351" y="234222"/>
        <a:ext cx="1686061" cy="817593"/>
      </dsp:txXfrm>
    </dsp:sp>
    <dsp:sp modelId="{19B08618-CB2F-4FAF-B48E-8DB14DF91E19}">
      <dsp:nvSpPr>
        <dsp:cNvPr id="0" name=""/>
        <dsp:cNvSpPr/>
      </dsp:nvSpPr>
      <dsp:spPr>
        <a:xfrm>
          <a:off x="175608" y="1077253"/>
          <a:ext cx="173693" cy="1170464"/>
        </a:xfrm>
        <a:custGeom>
          <a:avLst/>
          <a:gdLst/>
          <a:ahLst/>
          <a:cxnLst/>
          <a:rect l="0" t="0" r="0" b="0"/>
          <a:pathLst>
            <a:path>
              <a:moveTo>
                <a:pt x="0" y="0"/>
              </a:moveTo>
              <a:lnTo>
                <a:pt x="0" y="1170464"/>
              </a:lnTo>
              <a:lnTo>
                <a:pt x="173693" y="11704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A557BC-65B5-4616-B25D-4E8C1CA5856B}">
      <dsp:nvSpPr>
        <dsp:cNvPr id="0" name=""/>
        <dsp:cNvSpPr/>
      </dsp:nvSpPr>
      <dsp:spPr>
        <a:xfrm>
          <a:off x="349302" y="1294370"/>
          <a:ext cx="1533978" cy="190669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更に興奮</a:t>
          </a:r>
          <a:endParaRPr kumimoji="1" lang="en-US" altLang="ja-JP" sz="2400" kern="1200" dirty="0"/>
        </a:p>
        <a:p>
          <a:pPr marL="0" lvl="0" indent="0" algn="ctr" defTabSz="1066800">
            <a:lnSpc>
              <a:spcPct val="90000"/>
            </a:lnSpc>
            <a:spcBef>
              <a:spcPct val="0"/>
            </a:spcBef>
            <a:spcAft>
              <a:spcPct val="35000"/>
            </a:spcAft>
            <a:buNone/>
          </a:pPr>
          <a:r>
            <a:rPr kumimoji="1" lang="ja-JP" altLang="en-US" sz="2400" kern="1200" dirty="0"/>
            <a:t>した</a:t>
          </a:r>
        </a:p>
      </dsp:txBody>
      <dsp:txXfrm>
        <a:off x="394231" y="1339299"/>
        <a:ext cx="1444120" cy="1816837"/>
      </dsp:txXfrm>
    </dsp:sp>
    <dsp:sp modelId="{6EDA6996-5F3A-4BCE-932A-21A1E381FCC4}">
      <dsp:nvSpPr>
        <dsp:cNvPr id="0" name=""/>
        <dsp:cNvSpPr/>
      </dsp:nvSpPr>
      <dsp:spPr>
        <a:xfrm>
          <a:off x="175608" y="1077253"/>
          <a:ext cx="173693" cy="3191741"/>
        </a:xfrm>
        <a:custGeom>
          <a:avLst/>
          <a:gdLst/>
          <a:ahLst/>
          <a:cxnLst/>
          <a:rect l="0" t="0" r="0" b="0"/>
          <a:pathLst>
            <a:path>
              <a:moveTo>
                <a:pt x="0" y="0"/>
              </a:moveTo>
              <a:lnTo>
                <a:pt x="0" y="3191741"/>
              </a:lnTo>
              <a:lnTo>
                <a:pt x="173693" y="319174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A5E12-0D77-47D9-84D0-2DEC859B2523}">
      <dsp:nvSpPr>
        <dsp:cNvPr id="0" name=""/>
        <dsp:cNvSpPr/>
      </dsp:nvSpPr>
      <dsp:spPr>
        <a:xfrm>
          <a:off x="349302" y="3418182"/>
          <a:ext cx="1544247" cy="170162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607181"/>
              <a:satOff val="-2411"/>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固定されて　かわいそう</a:t>
          </a:r>
        </a:p>
      </dsp:txBody>
      <dsp:txXfrm>
        <a:off x="394531" y="3463411"/>
        <a:ext cx="1453789" cy="1611165"/>
      </dsp:txXfrm>
    </dsp:sp>
    <dsp:sp modelId="{BE6BE1B6-552A-4185-ADB8-DD20242BF453}">
      <dsp:nvSpPr>
        <dsp:cNvPr id="0" name=""/>
        <dsp:cNvSpPr/>
      </dsp:nvSpPr>
      <dsp:spPr>
        <a:xfrm>
          <a:off x="2173084" y="208785"/>
          <a:ext cx="1736935" cy="868467"/>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ミトン</a:t>
          </a:r>
        </a:p>
      </dsp:txBody>
      <dsp:txXfrm>
        <a:off x="2198521" y="234222"/>
        <a:ext cx="1686061" cy="817593"/>
      </dsp:txXfrm>
    </dsp:sp>
    <dsp:sp modelId="{FB3A6AF0-3797-471E-97C0-82ED15B675D1}">
      <dsp:nvSpPr>
        <dsp:cNvPr id="0" name=""/>
        <dsp:cNvSpPr/>
      </dsp:nvSpPr>
      <dsp:spPr>
        <a:xfrm>
          <a:off x="2346778" y="1077253"/>
          <a:ext cx="173693" cy="1188120"/>
        </a:xfrm>
        <a:custGeom>
          <a:avLst/>
          <a:gdLst/>
          <a:ahLst/>
          <a:cxnLst/>
          <a:rect l="0" t="0" r="0" b="0"/>
          <a:pathLst>
            <a:path>
              <a:moveTo>
                <a:pt x="0" y="0"/>
              </a:moveTo>
              <a:lnTo>
                <a:pt x="0" y="1188120"/>
              </a:lnTo>
              <a:lnTo>
                <a:pt x="173693" y="11881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12989B-56D4-4206-8D22-4DAC31439739}">
      <dsp:nvSpPr>
        <dsp:cNvPr id="0" name=""/>
        <dsp:cNvSpPr/>
      </dsp:nvSpPr>
      <dsp:spPr>
        <a:xfrm>
          <a:off x="2520471" y="1294370"/>
          <a:ext cx="1669389" cy="194200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3214361"/>
              <a:satOff val="-4823"/>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自分ではずしてラインを自己抜去</a:t>
          </a:r>
        </a:p>
      </dsp:txBody>
      <dsp:txXfrm>
        <a:off x="2569366" y="1343265"/>
        <a:ext cx="1571599" cy="1844217"/>
      </dsp:txXfrm>
    </dsp:sp>
    <dsp:sp modelId="{5458D967-A8CF-43FD-B518-AB6F0390F7D2}">
      <dsp:nvSpPr>
        <dsp:cNvPr id="0" name=""/>
        <dsp:cNvSpPr/>
      </dsp:nvSpPr>
      <dsp:spPr>
        <a:xfrm>
          <a:off x="2346778" y="1077253"/>
          <a:ext cx="173693" cy="2908794"/>
        </a:xfrm>
        <a:custGeom>
          <a:avLst/>
          <a:gdLst/>
          <a:ahLst/>
          <a:cxnLst/>
          <a:rect l="0" t="0" r="0" b="0"/>
          <a:pathLst>
            <a:path>
              <a:moveTo>
                <a:pt x="0" y="0"/>
              </a:moveTo>
              <a:lnTo>
                <a:pt x="0" y="2908794"/>
              </a:lnTo>
              <a:lnTo>
                <a:pt x="173693" y="29087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2BC0C0-9F60-4B6B-9D7D-231469279EBB}">
      <dsp:nvSpPr>
        <dsp:cNvPr id="0" name=""/>
        <dsp:cNvSpPr/>
      </dsp:nvSpPr>
      <dsp:spPr>
        <a:xfrm>
          <a:off x="2520471" y="3453494"/>
          <a:ext cx="1567966" cy="106510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4821541"/>
              <a:satOff val="-7234"/>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創部を触っている</a:t>
          </a:r>
        </a:p>
      </dsp:txBody>
      <dsp:txXfrm>
        <a:off x="2551667" y="3484690"/>
        <a:ext cx="1505574" cy="1002714"/>
      </dsp:txXfrm>
    </dsp:sp>
    <dsp:sp modelId="{30FE5D7D-D656-4110-AC85-93C4DDE806BD}">
      <dsp:nvSpPr>
        <dsp:cNvPr id="0" name=""/>
        <dsp:cNvSpPr/>
      </dsp:nvSpPr>
      <dsp:spPr>
        <a:xfrm>
          <a:off x="4344254" y="208785"/>
          <a:ext cx="1736935" cy="868467"/>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センサーマット</a:t>
          </a:r>
        </a:p>
      </dsp:txBody>
      <dsp:txXfrm>
        <a:off x="4369691" y="234222"/>
        <a:ext cx="1686061" cy="817593"/>
      </dsp:txXfrm>
    </dsp:sp>
    <dsp:sp modelId="{0D1AE906-1E74-4E0E-BB24-874D10E24DC0}">
      <dsp:nvSpPr>
        <dsp:cNvPr id="0" name=""/>
        <dsp:cNvSpPr/>
      </dsp:nvSpPr>
      <dsp:spPr>
        <a:xfrm>
          <a:off x="4517948" y="1077253"/>
          <a:ext cx="186922" cy="1019607"/>
        </a:xfrm>
        <a:custGeom>
          <a:avLst/>
          <a:gdLst/>
          <a:ahLst/>
          <a:cxnLst/>
          <a:rect l="0" t="0" r="0" b="0"/>
          <a:pathLst>
            <a:path>
              <a:moveTo>
                <a:pt x="0" y="0"/>
              </a:moveTo>
              <a:lnTo>
                <a:pt x="0" y="1019607"/>
              </a:lnTo>
              <a:lnTo>
                <a:pt x="186922" y="101960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7CC910-683C-4493-86F5-10445516D5BB}">
      <dsp:nvSpPr>
        <dsp:cNvPr id="0" name=""/>
        <dsp:cNvSpPr/>
      </dsp:nvSpPr>
      <dsp:spPr>
        <a:xfrm>
          <a:off x="4704870" y="1294370"/>
          <a:ext cx="1681478" cy="160498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6428722"/>
              <a:satOff val="-964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駆けつけたら床に座っていた</a:t>
          </a:r>
        </a:p>
      </dsp:txBody>
      <dsp:txXfrm>
        <a:off x="4751878" y="1341378"/>
        <a:ext cx="1587462" cy="1510964"/>
      </dsp:txXfrm>
    </dsp:sp>
    <dsp:sp modelId="{037BE2D3-9180-4575-A050-EE751C347406}">
      <dsp:nvSpPr>
        <dsp:cNvPr id="0" name=""/>
        <dsp:cNvSpPr/>
      </dsp:nvSpPr>
      <dsp:spPr>
        <a:xfrm>
          <a:off x="4517948" y="1077253"/>
          <a:ext cx="234583" cy="2928534"/>
        </a:xfrm>
        <a:custGeom>
          <a:avLst/>
          <a:gdLst/>
          <a:ahLst/>
          <a:cxnLst/>
          <a:rect l="0" t="0" r="0" b="0"/>
          <a:pathLst>
            <a:path>
              <a:moveTo>
                <a:pt x="0" y="0"/>
              </a:moveTo>
              <a:lnTo>
                <a:pt x="0" y="2928534"/>
              </a:lnTo>
              <a:lnTo>
                <a:pt x="234583" y="292853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6ED23D-DD26-4143-A501-703DAFFA0D18}">
      <dsp:nvSpPr>
        <dsp:cNvPr id="0" name=""/>
        <dsp:cNvSpPr/>
      </dsp:nvSpPr>
      <dsp:spPr>
        <a:xfrm>
          <a:off x="4752531" y="3138449"/>
          <a:ext cx="1821378" cy="173467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8035903"/>
              <a:satOff val="-12057"/>
              <a:lumOff val="-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「降りたらだめですよ」と行動を制止した</a:t>
          </a:r>
        </a:p>
      </dsp:txBody>
      <dsp:txXfrm>
        <a:off x="4803338" y="3189256"/>
        <a:ext cx="1719764" cy="1633063"/>
      </dsp:txXfrm>
    </dsp:sp>
    <dsp:sp modelId="{B3ACD257-8F6D-4ACF-B84C-FB0B6A7339EB}">
      <dsp:nvSpPr>
        <dsp:cNvPr id="0" name=""/>
        <dsp:cNvSpPr/>
      </dsp:nvSpPr>
      <dsp:spPr>
        <a:xfrm>
          <a:off x="6599867" y="208785"/>
          <a:ext cx="1736935" cy="868467"/>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監視カメラ</a:t>
          </a:r>
        </a:p>
      </dsp:txBody>
      <dsp:txXfrm>
        <a:off x="6625304" y="234222"/>
        <a:ext cx="1686061" cy="817593"/>
      </dsp:txXfrm>
    </dsp:sp>
    <dsp:sp modelId="{5B5C644B-501F-491A-A559-CBCDB8AA2139}">
      <dsp:nvSpPr>
        <dsp:cNvPr id="0" name=""/>
        <dsp:cNvSpPr/>
      </dsp:nvSpPr>
      <dsp:spPr>
        <a:xfrm>
          <a:off x="6773560" y="1077253"/>
          <a:ext cx="173693" cy="1076626"/>
        </a:xfrm>
        <a:custGeom>
          <a:avLst/>
          <a:gdLst/>
          <a:ahLst/>
          <a:cxnLst/>
          <a:rect l="0" t="0" r="0" b="0"/>
          <a:pathLst>
            <a:path>
              <a:moveTo>
                <a:pt x="0" y="0"/>
              </a:moveTo>
              <a:lnTo>
                <a:pt x="0" y="1076626"/>
              </a:lnTo>
              <a:lnTo>
                <a:pt x="173693" y="10766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607B1-5348-4622-8F8C-F92BFEDBA87B}">
      <dsp:nvSpPr>
        <dsp:cNvPr id="0" name=""/>
        <dsp:cNvSpPr/>
      </dsp:nvSpPr>
      <dsp:spPr>
        <a:xfrm>
          <a:off x="6947254" y="1294370"/>
          <a:ext cx="1737630" cy="171901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9643083"/>
              <a:satOff val="-14469"/>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清拭の様子が映っている</a:t>
          </a:r>
        </a:p>
      </dsp:txBody>
      <dsp:txXfrm>
        <a:off x="6997602" y="1344718"/>
        <a:ext cx="1636934" cy="1618323"/>
      </dsp:txXfrm>
    </dsp:sp>
    <dsp:sp modelId="{452E58B6-FBEC-4E26-BEB8-99481D018133}">
      <dsp:nvSpPr>
        <dsp:cNvPr id="0" name=""/>
        <dsp:cNvSpPr/>
      </dsp:nvSpPr>
      <dsp:spPr>
        <a:xfrm>
          <a:off x="6773560" y="1077253"/>
          <a:ext cx="173693" cy="2805824"/>
        </a:xfrm>
        <a:custGeom>
          <a:avLst/>
          <a:gdLst/>
          <a:ahLst/>
          <a:cxnLst/>
          <a:rect l="0" t="0" r="0" b="0"/>
          <a:pathLst>
            <a:path>
              <a:moveTo>
                <a:pt x="0" y="0"/>
              </a:moveTo>
              <a:lnTo>
                <a:pt x="0" y="2805824"/>
              </a:lnTo>
              <a:lnTo>
                <a:pt x="173693" y="280582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C6BDF-AA76-4615-9265-953B0C039C13}">
      <dsp:nvSpPr>
        <dsp:cNvPr id="0" name=""/>
        <dsp:cNvSpPr/>
      </dsp:nvSpPr>
      <dsp:spPr>
        <a:xfrm>
          <a:off x="6947254" y="3230506"/>
          <a:ext cx="1670737" cy="130514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誰も画面を見ていない</a:t>
          </a:r>
        </a:p>
      </dsp:txBody>
      <dsp:txXfrm>
        <a:off x="6985480" y="3268732"/>
        <a:ext cx="1594285" cy="12286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2F8E2-DF8C-483C-A0BD-B7EB4871169E}">
      <dsp:nvSpPr>
        <dsp:cNvPr id="0" name=""/>
        <dsp:cNvSpPr/>
      </dsp:nvSpPr>
      <dsp:spPr>
        <a:xfrm>
          <a:off x="6951347" y="33465"/>
          <a:ext cx="1132789" cy="113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kumimoji="1" lang="ja-JP" altLang="en-US" sz="2100" kern="1200"/>
        </a:p>
      </dsp:txBody>
      <dsp:txXfrm>
        <a:off x="6951347" y="33465"/>
        <a:ext cx="1132789" cy="1132789"/>
      </dsp:txXfrm>
    </dsp:sp>
    <dsp:sp modelId="{ADF55EE2-B778-4CB7-8C42-847C2D2DC273}">
      <dsp:nvSpPr>
        <dsp:cNvPr id="0" name=""/>
        <dsp:cNvSpPr/>
      </dsp:nvSpPr>
      <dsp:spPr>
        <a:xfrm>
          <a:off x="4282615" y="212"/>
          <a:ext cx="4252193" cy="4252193"/>
        </a:xfrm>
        <a:prstGeom prst="circularArrow">
          <a:avLst>
            <a:gd name="adj1" fmla="val 5195"/>
            <a:gd name="adj2" fmla="val 335525"/>
            <a:gd name="adj3" fmla="val 21294825"/>
            <a:gd name="adj4" fmla="val 19764852"/>
            <a:gd name="adj5" fmla="val 6061"/>
          </a:avLst>
        </a:prstGeom>
        <a:solidFill>
          <a:schemeClr val="accent3">
            <a:lumMod val="20000"/>
            <a:lumOff val="80000"/>
          </a:schemeClr>
        </a:solidFill>
        <a:ln w="2540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BA13699B-85C9-4AE1-8DAA-2AADB9E30B26}">
      <dsp:nvSpPr>
        <dsp:cNvPr id="0" name=""/>
        <dsp:cNvSpPr/>
      </dsp:nvSpPr>
      <dsp:spPr>
        <a:xfrm>
          <a:off x="7636765" y="2142966"/>
          <a:ext cx="1132789" cy="113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kumimoji="1" lang="ja-JP" altLang="en-US" sz="2100" kern="1200"/>
        </a:p>
      </dsp:txBody>
      <dsp:txXfrm>
        <a:off x="7636765" y="2142966"/>
        <a:ext cx="1132789" cy="1132789"/>
      </dsp:txXfrm>
    </dsp:sp>
    <dsp:sp modelId="{66C0E452-EBCC-4B10-98A1-51DBC11BE100}">
      <dsp:nvSpPr>
        <dsp:cNvPr id="0" name=""/>
        <dsp:cNvSpPr/>
      </dsp:nvSpPr>
      <dsp:spPr>
        <a:xfrm>
          <a:off x="4282615" y="212"/>
          <a:ext cx="4252193" cy="4252193"/>
        </a:xfrm>
        <a:prstGeom prst="circularArrow">
          <a:avLst>
            <a:gd name="adj1" fmla="val 5195"/>
            <a:gd name="adj2" fmla="val 335525"/>
            <a:gd name="adj3" fmla="val 4016338"/>
            <a:gd name="adj4" fmla="val 2251926"/>
            <a:gd name="adj5" fmla="val 6061"/>
          </a:avLst>
        </a:prstGeom>
        <a:solidFill>
          <a:schemeClr val="accent3">
            <a:lumMod val="20000"/>
            <a:lumOff val="80000"/>
            <a:alpha val="33000"/>
          </a:schemeClr>
        </a:solidFill>
        <a:ln w="2540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5F8587A6-0159-4710-88C2-80FB9B61FD24}">
      <dsp:nvSpPr>
        <dsp:cNvPr id="0" name=""/>
        <dsp:cNvSpPr/>
      </dsp:nvSpPr>
      <dsp:spPr>
        <a:xfrm>
          <a:off x="5842317" y="3446709"/>
          <a:ext cx="1132789" cy="113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kumimoji="1" lang="ja-JP" altLang="en-US" sz="2100" kern="1200"/>
        </a:p>
      </dsp:txBody>
      <dsp:txXfrm>
        <a:off x="5842317" y="3446709"/>
        <a:ext cx="1132789" cy="1132789"/>
      </dsp:txXfrm>
    </dsp:sp>
    <dsp:sp modelId="{FC69847B-5DC0-453E-ADFB-CFEC2FEDA92A}">
      <dsp:nvSpPr>
        <dsp:cNvPr id="0" name=""/>
        <dsp:cNvSpPr/>
      </dsp:nvSpPr>
      <dsp:spPr>
        <a:xfrm>
          <a:off x="4282615" y="212"/>
          <a:ext cx="4252193" cy="4252193"/>
        </a:xfrm>
        <a:prstGeom prst="circularArrow">
          <a:avLst>
            <a:gd name="adj1" fmla="val 5195"/>
            <a:gd name="adj2" fmla="val 335525"/>
            <a:gd name="adj3" fmla="val 8212549"/>
            <a:gd name="adj4" fmla="val 6448137"/>
            <a:gd name="adj5" fmla="val 6061"/>
          </a:avLst>
        </a:prstGeom>
        <a:solidFill>
          <a:schemeClr val="accent6">
            <a:lumMod val="20000"/>
            <a:lumOff val="80000"/>
          </a:schemeClr>
        </a:solidFill>
        <a:ln w="2540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FF00F6AA-7548-410D-BAFA-6E2DE4FF35E8}">
      <dsp:nvSpPr>
        <dsp:cNvPr id="0" name=""/>
        <dsp:cNvSpPr/>
      </dsp:nvSpPr>
      <dsp:spPr>
        <a:xfrm>
          <a:off x="4047868" y="2142966"/>
          <a:ext cx="1132789" cy="113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kumimoji="1" lang="ja-JP" altLang="en-US" sz="2100" kern="1200"/>
        </a:p>
      </dsp:txBody>
      <dsp:txXfrm>
        <a:off x="4047868" y="2142966"/>
        <a:ext cx="1132789" cy="1132789"/>
      </dsp:txXfrm>
    </dsp:sp>
    <dsp:sp modelId="{C0975B82-4018-4413-9A05-7A7FDC91A572}">
      <dsp:nvSpPr>
        <dsp:cNvPr id="0" name=""/>
        <dsp:cNvSpPr/>
      </dsp:nvSpPr>
      <dsp:spPr>
        <a:xfrm>
          <a:off x="4282615" y="212"/>
          <a:ext cx="4252193" cy="4252193"/>
        </a:xfrm>
        <a:prstGeom prst="circularArrow">
          <a:avLst>
            <a:gd name="adj1" fmla="val 5195"/>
            <a:gd name="adj2" fmla="val 335525"/>
            <a:gd name="adj3" fmla="val 12299623"/>
            <a:gd name="adj4" fmla="val 10769651"/>
            <a:gd name="adj5" fmla="val 6061"/>
          </a:avLst>
        </a:prstGeom>
        <a:solidFill>
          <a:schemeClr val="accent5">
            <a:lumMod val="20000"/>
            <a:lumOff val="80000"/>
          </a:schemeClr>
        </a:solidFill>
        <a:ln w="2540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5F022A7A-F85D-427D-9A8C-D6D911211468}">
      <dsp:nvSpPr>
        <dsp:cNvPr id="0" name=""/>
        <dsp:cNvSpPr/>
      </dsp:nvSpPr>
      <dsp:spPr>
        <a:xfrm>
          <a:off x="4733286" y="33465"/>
          <a:ext cx="1132789" cy="113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kumimoji="1" lang="ja-JP" altLang="en-US" sz="2100" kern="1200" dirty="0"/>
        </a:p>
      </dsp:txBody>
      <dsp:txXfrm>
        <a:off x="4733286" y="33465"/>
        <a:ext cx="1132789" cy="1132789"/>
      </dsp:txXfrm>
    </dsp:sp>
    <dsp:sp modelId="{E5E0EFE6-ECFD-41C5-A648-07FF0AD27482}">
      <dsp:nvSpPr>
        <dsp:cNvPr id="0" name=""/>
        <dsp:cNvSpPr/>
      </dsp:nvSpPr>
      <dsp:spPr>
        <a:xfrm>
          <a:off x="4282615" y="212"/>
          <a:ext cx="4252193" cy="4252193"/>
        </a:xfrm>
        <a:prstGeom prst="circularArrow">
          <a:avLst>
            <a:gd name="adj1" fmla="val 5195"/>
            <a:gd name="adj2" fmla="val 335525"/>
            <a:gd name="adj3" fmla="val 16867322"/>
            <a:gd name="adj4" fmla="val 15197154"/>
            <a:gd name="adj5" fmla="val 6061"/>
          </a:avLst>
        </a:prstGeom>
        <a:solidFill>
          <a:schemeClr val="accent4">
            <a:lumMod val="20000"/>
            <a:lumOff val="80000"/>
          </a:schemeClr>
        </a:solidFill>
        <a:ln w="25400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9316-D838-4CE4-9373-7B6F33ED7ACF}">
      <dsp:nvSpPr>
        <dsp:cNvPr id="0" name=""/>
        <dsp:cNvSpPr/>
      </dsp:nvSpPr>
      <dsp:spPr>
        <a:xfrm>
          <a:off x="278245" y="1334"/>
          <a:ext cx="2768095" cy="577533"/>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看護師の体験</a:t>
          </a:r>
        </a:p>
      </dsp:txBody>
      <dsp:txXfrm>
        <a:off x="295160" y="18249"/>
        <a:ext cx="2734265" cy="543703"/>
      </dsp:txXfrm>
    </dsp:sp>
    <dsp:sp modelId="{D326E46F-2585-4507-B1E4-B652D3EC63FB}">
      <dsp:nvSpPr>
        <dsp:cNvPr id="0" name=""/>
        <dsp:cNvSpPr/>
      </dsp:nvSpPr>
      <dsp:spPr>
        <a:xfrm>
          <a:off x="555055" y="578867"/>
          <a:ext cx="276809" cy="513678"/>
        </a:xfrm>
        <a:custGeom>
          <a:avLst/>
          <a:gdLst/>
          <a:ahLst/>
          <a:cxnLst/>
          <a:rect l="0" t="0" r="0" b="0"/>
          <a:pathLst>
            <a:path>
              <a:moveTo>
                <a:pt x="0" y="0"/>
              </a:moveTo>
              <a:lnTo>
                <a:pt x="0" y="513678"/>
              </a:lnTo>
              <a:lnTo>
                <a:pt x="276809" y="513678"/>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A163E326-7E04-4138-824E-3EA083884DB3}">
      <dsp:nvSpPr>
        <dsp:cNvPr id="0" name=""/>
        <dsp:cNvSpPr/>
      </dsp:nvSpPr>
      <dsp:spPr>
        <a:xfrm>
          <a:off x="831864" y="723251"/>
          <a:ext cx="3147382" cy="738590"/>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他の看護師や医師との間で</a:t>
          </a:r>
          <a:r>
            <a:rPr kumimoji="1" lang="ja-JP" altLang="en-US" sz="2000" b="1" kern="1200" dirty="0">
              <a:solidFill>
                <a:srgbClr val="0070C0"/>
              </a:solidFill>
            </a:rPr>
            <a:t>意見が対立</a:t>
          </a:r>
        </a:p>
      </dsp:txBody>
      <dsp:txXfrm>
        <a:off x="853497" y="744884"/>
        <a:ext cx="3104116" cy="695324"/>
      </dsp:txXfrm>
    </dsp:sp>
    <dsp:sp modelId="{B7BE2124-6310-4636-9500-A8D2BF1F9586}">
      <dsp:nvSpPr>
        <dsp:cNvPr id="0" name=""/>
        <dsp:cNvSpPr/>
      </dsp:nvSpPr>
      <dsp:spPr>
        <a:xfrm>
          <a:off x="555055" y="578867"/>
          <a:ext cx="272531" cy="1379713"/>
        </a:xfrm>
        <a:custGeom>
          <a:avLst/>
          <a:gdLst/>
          <a:ahLst/>
          <a:cxnLst/>
          <a:rect l="0" t="0" r="0" b="0"/>
          <a:pathLst>
            <a:path>
              <a:moveTo>
                <a:pt x="0" y="0"/>
              </a:moveTo>
              <a:lnTo>
                <a:pt x="0" y="1379713"/>
              </a:lnTo>
              <a:lnTo>
                <a:pt x="272531" y="1379713"/>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26FE7DD9-6146-4F6C-BAFD-0F547AF2E392}">
      <dsp:nvSpPr>
        <dsp:cNvPr id="0" name=""/>
        <dsp:cNvSpPr/>
      </dsp:nvSpPr>
      <dsp:spPr>
        <a:xfrm>
          <a:off x="827586" y="1584174"/>
          <a:ext cx="3944749" cy="748812"/>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rgbClr val="0070C0"/>
              </a:solidFill>
            </a:rPr>
            <a:t>看護師配置が不十分</a:t>
          </a:r>
          <a:r>
            <a:rPr kumimoji="1" lang="ja-JP" altLang="en-US" sz="2000" kern="1200" dirty="0"/>
            <a:t>なために、患者が十分なケアを受けられれない</a:t>
          </a:r>
        </a:p>
      </dsp:txBody>
      <dsp:txXfrm>
        <a:off x="849518" y="1606106"/>
        <a:ext cx="3900885" cy="704948"/>
      </dsp:txXfrm>
    </dsp:sp>
    <dsp:sp modelId="{F5DB9242-C122-4F26-8711-AA7BBC94DDAF}">
      <dsp:nvSpPr>
        <dsp:cNvPr id="0" name=""/>
        <dsp:cNvSpPr/>
      </dsp:nvSpPr>
      <dsp:spPr>
        <a:xfrm>
          <a:off x="555055" y="578867"/>
          <a:ext cx="276809" cy="2364596"/>
        </a:xfrm>
        <a:custGeom>
          <a:avLst/>
          <a:gdLst/>
          <a:ahLst/>
          <a:cxnLst/>
          <a:rect l="0" t="0" r="0" b="0"/>
          <a:pathLst>
            <a:path>
              <a:moveTo>
                <a:pt x="0" y="0"/>
              </a:moveTo>
              <a:lnTo>
                <a:pt x="0" y="2364596"/>
              </a:lnTo>
              <a:lnTo>
                <a:pt x="276809" y="2364596"/>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A2B22DD0-BADA-43DA-AD95-B8E7DFD90E85}">
      <dsp:nvSpPr>
        <dsp:cNvPr id="0" name=""/>
        <dsp:cNvSpPr/>
      </dsp:nvSpPr>
      <dsp:spPr>
        <a:xfrm>
          <a:off x="831864" y="2499421"/>
          <a:ext cx="3790847" cy="888085"/>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kumimoji="1" lang="ja-JP" altLang="en-US" sz="2400" b="1" kern="1200" dirty="0">
              <a:solidFill>
                <a:srgbClr val="FF0000"/>
              </a:solidFill>
            </a:rPr>
            <a:t>拘束や鎮静剤によって身体拘束を行うこと行わないこと</a:t>
          </a:r>
        </a:p>
      </dsp:txBody>
      <dsp:txXfrm>
        <a:off x="857875" y="2525432"/>
        <a:ext cx="3738825" cy="836063"/>
      </dsp:txXfrm>
    </dsp:sp>
    <dsp:sp modelId="{22958100-B9F8-40B0-9493-EDA6205A0738}">
      <dsp:nvSpPr>
        <dsp:cNvPr id="0" name=""/>
        <dsp:cNvSpPr/>
      </dsp:nvSpPr>
      <dsp:spPr>
        <a:xfrm>
          <a:off x="555055" y="578867"/>
          <a:ext cx="276809" cy="3454563"/>
        </a:xfrm>
        <a:custGeom>
          <a:avLst/>
          <a:gdLst/>
          <a:ahLst/>
          <a:cxnLst/>
          <a:rect l="0" t="0" r="0" b="0"/>
          <a:pathLst>
            <a:path>
              <a:moveTo>
                <a:pt x="0" y="0"/>
              </a:moveTo>
              <a:lnTo>
                <a:pt x="0" y="3454563"/>
              </a:lnTo>
              <a:lnTo>
                <a:pt x="276809" y="3454563"/>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14A79B08-92BB-4D0E-ADA5-8633AEB461E9}">
      <dsp:nvSpPr>
        <dsp:cNvPr id="0" name=""/>
        <dsp:cNvSpPr/>
      </dsp:nvSpPr>
      <dsp:spPr>
        <a:xfrm>
          <a:off x="831864" y="3531889"/>
          <a:ext cx="3570830" cy="1003083"/>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rgbClr val="0070C0"/>
              </a:solidFill>
            </a:rPr>
            <a:t>治療に対するインフォームドコンセント</a:t>
          </a:r>
          <a:r>
            <a:rPr kumimoji="1" lang="ja-JP" altLang="en-US" sz="2000" kern="1200" dirty="0"/>
            <a:t>が十分でないこと</a:t>
          </a:r>
        </a:p>
      </dsp:txBody>
      <dsp:txXfrm>
        <a:off x="861243" y="3561268"/>
        <a:ext cx="3512072" cy="944325"/>
      </dsp:txXfrm>
    </dsp:sp>
    <dsp:sp modelId="{1DD0736D-E076-4344-ACAC-37DB1806648E}">
      <dsp:nvSpPr>
        <dsp:cNvPr id="0" name=""/>
        <dsp:cNvSpPr/>
      </dsp:nvSpPr>
      <dsp:spPr>
        <a:xfrm>
          <a:off x="555055" y="578867"/>
          <a:ext cx="276809" cy="4389255"/>
        </a:xfrm>
        <a:custGeom>
          <a:avLst/>
          <a:gdLst/>
          <a:ahLst/>
          <a:cxnLst/>
          <a:rect l="0" t="0" r="0" b="0"/>
          <a:pathLst>
            <a:path>
              <a:moveTo>
                <a:pt x="0" y="0"/>
              </a:moveTo>
              <a:lnTo>
                <a:pt x="0" y="4389255"/>
              </a:lnTo>
              <a:lnTo>
                <a:pt x="276809" y="4389255"/>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2D8440DE-87D6-494F-B316-B0FA071FDCF0}">
      <dsp:nvSpPr>
        <dsp:cNvPr id="0" name=""/>
        <dsp:cNvSpPr/>
      </dsp:nvSpPr>
      <dsp:spPr>
        <a:xfrm>
          <a:off x="831864" y="4679356"/>
          <a:ext cx="3658735" cy="577533"/>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患者の</a:t>
          </a:r>
          <a:r>
            <a:rPr kumimoji="1" lang="en-US" altLang="ja-JP" sz="2000" b="1" kern="1200" dirty="0">
              <a:solidFill>
                <a:srgbClr val="0070C0"/>
              </a:solidFill>
            </a:rPr>
            <a:t>QOL</a:t>
          </a:r>
          <a:r>
            <a:rPr kumimoji="1" lang="ja-JP" altLang="en-US" sz="2000" kern="1200" dirty="0"/>
            <a:t>を考慮しないこと</a:t>
          </a:r>
        </a:p>
      </dsp:txBody>
      <dsp:txXfrm>
        <a:off x="848779" y="4696271"/>
        <a:ext cx="3624905" cy="543703"/>
      </dsp:txXfrm>
    </dsp:sp>
    <dsp:sp modelId="{2CDCF21D-0600-4209-8C1B-693750FDCECF}">
      <dsp:nvSpPr>
        <dsp:cNvPr id="0" name=""/>
        <dsp:cNvSpPr/>
      </dsp:nvSpPr>
      <dsp:spPr>
        <a:xfrm>
          <a:off x="4593884" y="1334"/>
          <a:ext cx="2357480" cy="577533"/>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医師の体験</a:t>
          </a:r>
        </a:p>
      </dsp:txBody>
      <dsp:txXfrm>
        <a:off x="4610799" y="18249"/>
        <a:ext cx="2323650" cy="543703"/>
      </dsp:txXfrm>
    </dsp:sp>
    <dsp:sp modelId="{3A001E11-853C-41D5-B803-F711471EECE3}">
      <dsp:nvSpPr>
        <dsp:cNvPr id="0" name=""/>
        <dsp:cNvSpPr/>
      </dsp:nvSpPr>
      <dsp:spPr>
        <a:xfrm>
          <a:off x="4829632" y="578867"/>
          <a:ext cx="235748" cy="647536"/>
        </a:xfrm>
        <a:custGeom>
          <a:avLst/>
          <a:gdLst/>
          <a:ahLst/>
          <a:cxnLst/>
          <a:rect l="0" t="0" r="0" b="0"/>
          <a:pathLst>
            <a:path>
              <a:moveTo>
                <a:pt x="0" y="0"/>
              </a:moveTo>
              <a:lnTo>
                <a:pt x="0" y="647536"/>
              </a:lnTo>
              <a:lnTo>
                <a:pt x="235748" y="647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CE4D0-317A-484D-A433-A77217860861}">
      <dsp:nvSpPr>
        <dsp:cNvPr id="0" name=""/>
        <dsp:cNvSpPr/>
      </dsp:nvSpPr>
      <dsp:spPr>
        <a:xfrm>
          <a:off x="5065380" y="723251"/>
          <a:ext cx="4052909" cy="10063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kumimoji="1" lang="ja-JP" altLang="en-US" sz="2400" b="1" kern="1200" dirty="0">
              <a:solidFill>
                <a:srgbClr val="FF0000"/>
              </a:solidFill>
            </a:rPr>
            <a:t>拘束や鎮静剤によって身体拘束を行うこと行わないこと</a:t>
          </a:r>
        </a:p>
      </dsp:txBody>
      <dsp:txXfrm>
        <a:off x="5094854" y="752725"/>
        <a:ext cx="3993961" cy="947358"/>
      </dsp:txXfrm>
    </dsp:sp>
    <dsp:sp modelId="{2E07B06C-611A-4C3B-8117-B71A75C2B1C8}">
      <dsp:nvSpPr>
        <dsp:cNvPr id="0" name=""/>
        <dsp:cNvSpPr/>
      </dsp:nvSpPr>
      <dsp:spPr>
        <a:xfrm>
          <a:off x="4829632" y="578867"/>
          <a:ext cx="235748" cy="1698165"/>
        </a:xfrm>
        <a:custGeom>
          <a:avLst/>
          <a:gdLst/>
          <a:ahLst/>
          <a:cxnLst/>
          <a:rect l="0" t="0" r="0" b="0"/>
          <a:pathLst>
            <a:path>
              <a:moveTo>
                <a:pt x="0" y="0"/>
              </a:moveTo>
              <a:lnTo>
                <a:pt x="0" y="1698165"/>
              </a:lnTo>
              <a:lnTo>
                <a:pt x="235748" y="16981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BAEC70-4970-49F2-A1C8-5FDC910AA62C}">
      <dsp:nvSpPr>
        <dsp:cNvPr id="0" name=""/>
        <dsp:cNvSpPr/>
      </dsp:nvSpPr>
      <dsp:spPr>
        <a:xfrm>
          <a:off x="5065380" y="1873940"/>
          <a:ext cx="3724343" cy="8061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栄養や水分補給を含め</a:t>
          </a:r>
          <a:r>
            <a:rPr kumimoji="1" lang="ja-JP" altLang="en-US" sz="2000" b="1" kern="1200" dirty="0">
              <a:solidFill>
                <a:srgbClr val="0070C0"/>
              </a:solidFill>
            </a:rPr>
            <a:t>生命維持</a:t>
          </a:r>
          <a:r>
            <a:rPr kumimoji="1" lang="ja-JP" altLang="en-US" sz="2000" kern="1200" dirty="0"/>
            <a:t>を用いること、外すこと</a:t>
          </a:r>
        </a:p>
      </dsp:txBody>
      <dsp:txXfrm>
        <a:off x="5088992" y="1897552"/>
        <a:ext cx="3677119" cy="758961"/>
      </dsp:txXfrm>
    </dsp:sp>
    <dsp:sp modelId="{873A8A03-F905-428E-86B6-B038188DCF1C}">
      <dsp:nvSpPr>
        <dsp:cNvPr id="0" name=""/>
        <dsp:cNvSpPr/>
      </dsp:nvSpPr>
      <dsp:spPr>
        <a:xfrm>
          <a:off x="4829632" y="578867"/>
          <a:ext cx="235748" cy="2534408"/>
        </a:xfrm>
        <a:custGeom>
          <a:avLst/>
          <a:gdLst/>
          <a:ahLst/>
          <a:cxnLst/>
          <a:rect l="0" t="0" r="0" b="0"/>
          <a:pathLst>
            <a:path>
              <a:moveTo>
                <a:pt x="0" y="0"/>
              </a:moveTo>
              <a:lnTo>
                <a:pt x="0" y="2534408"/>
              </a:lnTo>
              <a:lnTo>
                <a:pt x="235748" y="25344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BB000-C2F2-449C-898E-F60151D288AD}">
      <dsp:nvSpPr>
        <dsp:cNvPr id="0" name=""/>
        <dsp:cNvSpPr/>
      </dsp:nvSpPr>
      <dsp:spPr>
        <a:xfrm>
          <a:off x="5065380" y="2824509"/>
          <a:ext cx="3731080" cy="5775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rgbClr val="0070C0"/>
              </a:solidFill>
            </a:rPr>
            <a:t>蘇生</a:t>
          </a:r>
          <a:r>
            <a:rPr kumimoji="1" lang="ja-JP" altLang="en-US" sz="2000" kern="1200" dirty="0"/>
            <a:t>を行うこと、行わないこと</a:t>
          </a:r>
        </a:p>
      </dsp:txBody>
      <dsp:txXfrm>
        <a:off x="5082295" y="2841424"/>
        <a:ext cx="3697250" cy="543703"/>
      </dsp:txXfrm>
    </dsp:sp>
    <dsp:sp modelId="{14FA6760-44D5-49B3-8C20-F9B33865E6FB}">
      <dsp:nvSpPr>
        <dsp:cNvPr id="0" name=""/>
        <dsp:cNvSpPr/>
      </dsp:nvSpPr>
      <dsp:spPr>
        <a:xfrm>
          <a:off x="4829632" y="578867"/>
          <a:ext cx="235748" cy="3423934"/>
        </a:xfrm>
        <a:custGeom>
          <a:avLst/>
          <a:gdLst/>
          <a:ahLst/>
          <a:cxnLst/>
          <a:rect l="0" t="0" r="0" b="0"/>
          <a:pathLst>
            <a:path>
              <a:moveTo>
                <a:pt x="0" y="0"/>
              </a:moveTo>
              <a:lnTo>
                <a:pt x="0" y="3423934"/>
              </a:lnTo>
              <a:lnTo>
                <a:pt x="235748" y="34239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70D44B-B562-4753-A9A0-170406C3B191}">
      <dsp:nvSpPr>
        <dsp:cNvPr id="0" name=""/>
        <dsp:cNvSpPr/>
      </dsp:nvSpPr>
      <dsp:spPr>
        <a:xfrm>
          <a:off x="5065380" y="3546426"/>
          <a:ext cx="3674232" cy="9127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患者の権利及び人として</a:t>
          </a:r>
          <a:r>
            <a:rPr kumimoji="1" lang="ja-JP" altLang="en-US" sz="2000" b="1" kern="1200" dirty="0">
              <a:solidFill>
                <a:srgbClr val="0070C0"/>
              </a:solidFill>
            </a:rPr>
            <a:t>尊厳を保護</a:t>
          </a:r>
          <a:r>
            <a:rPr kumimoji="1" lang="ja-JP" altLang="en-US" sz="2000" kern="1200" dirty="0"/>
            <a:t>すること</a:t>
          </a:r>
        </a:p>
      </dsp:txBody>
      <dsp:txXfrm>
        <a:off x="5092114" y="3573160"/>
        <a:ext cx="3620764" cy="859283"/>
      </dsp:txXfrm>
    </dsp:sp>
    <dsp:sp modelId="{0ACE4E06-766E-41F2-BAC5-F4585EFE7471}">
      <dsp:nvSpPr>
        <dsp:cNvPr id="0" name=""/>
        <dsp:cNvSpPr/>
      </dsp:nvSpPr>
      <dsp:spPr>
        <a:xfrm>
          <a:off x="4829632" y="578867"/>
          <a:ext cx="235748" cy="4411802"/>
        </a:xfrm>
        <a:custGeom>
          <a:avLst/>
          <a:gdLst/>
          <a:ahLst/>
          <a:cxnLst/>
          <a:rect l="0" t="0" r="0" b="0"/>
          <a:pathLst>
            <a:path>
              <a:moveTo>
                <a:pt x="0" y="0"/>
              </a:moveTo>
              <a:lnTo>
                <a:pt x="0" y="4411802"/>
              </a:lnTo>
              <a:lnTo>
                <a:pt x="235748" y="4411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E6BDA0-878A-4393-B86A-EA0F25855797}">
      <dsp:nvSpPr>
        <dsp:cNvPr id="0" name=""/>
        <dsp:cNvSpPr/>
      </dsp:nvSpPr>
      <dsp:spPr>
        <a:xfrm>
          <a:off x="5065380" y="4603561"/>
          <a:ext cx="3717182" cy="7742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患者が</a:t>
          </a:r>
          <a:r>
            <a:rPr kumimoji="1" lang="ja-JP" altLang="en-US" sz="2000" b="1" kern="1200" dirty="0">
              <a:solidFill>
                <a:srgbClr val="0070C0"/>
              </a:solidFill>
            </a:rPr>
            <a:t>研究</a:t>
          </a:r>
          <a:r>
            <a:rPr kumimoji="1" lang="ja-JP" altLang="en-US" sz="2000" kern="1200" dirty="0"/>
            <a:t>対象となる場合に、患者の権利を守ること</a:t>
          </a:r>
        </a:p>
      </dsp:txBody>
      <dsp:txXfrm>
        <a:off x="5088056" y="4626237"/>
        <a:ext cx="3671830" cy="728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B83CD-A4A5-465E-B6A8-3455EAF987CC}">
      <dsp:nvSpPr>
        <dsp:cNvPr id="0" name=""/>
        <dsp:cNvSpPr/>
      </dsp:nvSpPr>
      <dsp:spPr>
        <a:xfrm>
          <a:off x="5040549" y="3665476"/>
          <a:ext cx="3591403" cy="2136146"/>
        </a:xfrm>
        <a:prstGeom prst="gear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抑制を減らしたい</a:t>
          </a:r>
        </a:p>
      </dsp:txBody>
      <dsp:txXfrm>
        <a:off x="5653816" y="4165858"/>
        <a:ext cx="2364869" cy="1098023"/>
      </dsp:txXfrm>
    </dsp:sp>
    <dsp:sp modelId="{A072C8A3-07A8-4A0F-A91A-99F57B229384}">
      <dsp:nvSpPr>
        <dsp:cNvPr id="0" name=""/>
        <dsp:cNvSpPr/>
      </dsp:nvSpPr>
      <dsp:spPr>
        <a:xfrm>
          <a:off x="5040562" y="2062680"/>
          <a:ext cx="2703222" cy="1843420"/>
        </a:xfrm>
        <a:prstGeom prst="gear6">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できれば</a:t>
          </a:r>
          <a:endParaRPr kumimoji="1" lang="en-US" altLang="ja-JP" sz="1800" b="1" kern="1200" dirty="0"/>
        </a:p>
        <a:p>
          <a:pPr marL="0" lvl="0" indent="0" algn="ctr" defTabSz="800100">
            <a:lnSpc>
              <a:spcPct val="90000"/>
            </a:lnSpc>
            <a:spcBef>
              <a:spcPct val="0"/>
            </a:spcBef>
            <a:spcAft>
              <a:spcPct val="35000"/>
            </a:spcAft>
            <a:buNone/>
          </a:pPr>
          <a:r>
            <a:rPr kumimoji="1" lang="ja-JP" altLang="en-US" sz="1800" b="1" kern="1200" dirty="0"/>
            <a:t>抑制したくない</a:t>
          </a:r>
        </a:p>
      </dsp:txBody>
      <dsp:txXfrm>
        <a:off x="5629631" y="2529571"/>
        <a:ext cx="1525084" cy="909638"/>
      </dsp:txXfrm>
    </dsp:sp>
    <dsp:sp modelId="{E5212659-FD80-415A-A668-CD11A3AC14BE}">
      <dsp:nvSpPr>
        <dsp:cNvPr id="0" name=""/>
        <dsp:cNvSpPr/>
      </dsp:nvSpPr>
      <dsp:spPr>
        <a:xfrm rot="20700000">
          <a:off x="5345231" y="311515"/>
          <a:ext cx="2690549" cy="2152198"/>
        </a:xfrm>
        <a:prstGeom prst="gear6">
          <a:avLst/>
        </a:prstGeom>
        <a:solidFill>
          <a:srgbClr val="FF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どんなケアが</a:t>
          </a:r>
          <a:endParaRPr kumimoji="1" lang="en-US" altLang="ja-JP" sz="1800" b="1" kern="1200" dirty="0"/>
        </a:p>
        <a:p>
          <a:pPr marL="0" lvl="0" indent="0" algn="ctr" defTabSz="800100">
            <a:lnSpc>
              <a:spcPct val="90000"/>
            </a:lnSpc>
            <a:spcBef>
              <a:spcPct val="0"/>
            </a:spcBef>
            <a:spcAft>
              <a:spcPct val="35000"/>
            </a:spcAft>
            <a:buNone/>
          </a:pPr>
          <a:r>
            <a:rPr kumimoji="1" lang="ja-JP" altLang="en-US" sz="1800" b="1" kern="1200" dirty="0"/>
            <a:t>必要か</a:t>
          </a:r>
        </a:p>
      </dsp:txBody>
      <dsp:txXfrm rot="-20700000">
        <a:off x="5967279" y="751624"/>
        <a:ext cx="1446454" cy="1271980"/>
      </dsp:txXfrm>
    </dsp:sp>
    <dsp:sp modelId="{361B04B7-2B80-4661-84AE-DAB9DDC270E9}">
      <dsp:nvSpPr>
        <dsp:cNvPr id="0" name=""/>
        <dsp:cNvSpPr/>
      </dsp:nvSpPr>
      <dsp:spPr>
        <a:xfrm rot="9360146">
          <a:off x="4350867" y="2405787"/>
          <a:ext cx="4320034" cy="3778305"/>
        </a:xfrm>
        <a:prstGeom prst="circularArrow">
          <a:avLst>
            <a:gd name="adj1" fmla="val 4687"/>
            <a:gd name="adj2" fmla="val 299029"/>
            <a:gd name="adj3" fmla="val 2545110"/>
            <a:gd name="adj4" fmla="val 15800276"/>
            <a:gd name="adj5" fmla="val 546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3B433C-8054-47D0-8385-5136A9164F47}">
      <dsp:nvSpPr>
        <dsp:cNvPr id="0" name=""/>
        <dsp:cNvSpPr/>
      </dsp:nvSpPr>
      <dsp:spPr>
        <a:xfrm rot="8544603">
          <a:off x="5785192" y="1438823"/>
          <a:ext cx="2983399" cy="2983399"/>
        </a:xfrm>
        <a:prstGeom prst="leftCircularArrow">
          <a:avLst>
            <a:gd name="adj1" fmla="val 6452"/>
            <a:gd name="adj2" fmla="val 429999"/>
            <a:gd name="adj3" fmla="val 10489124"/>
            <a:gd name="adj4" fmla="val 14837806"/>
            <a:gd name="adj5" fmla="val 7527"/>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FBBD3C-3620-46CE-9E22-5B58B502CA8F}">
      <dsp:nvSpPr>
        <dsp:cNvPr id="0" name=""/>
        <dsp:cNvSpPr/>
      </dsp:nvSpPr>
      <dsp:spPr>
        <a:xfrm rot="2265754">
          <a:off x="4521826" y="86348"/>
          <a:ext cx="3504407" cy="3502316"/>
        </a:xfrm>
        <a:prstGeom prst="circularArrow">
          <a:avLst>
            <a:gd name="adj1" fmla="val 5984"/>
            <a:gd name="adj2" fmla="val 394124"/>
            <a:gd name="adj3" fmla="val 13313824"/>
            <a:gd name="adj4" fmla="val 10508221"/>
            <a:gd name="adj5" fmla="val 6981"/>
          </a:avLst>
        </a:prstGeom>
        <a:solidFill>
          <a:srgbClr val="FF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3EB5F-7AF6-4B3E-AFAF-81DE2F4E0C63}">
      <dsp:nvSpPr>
        <dsp:cNvPr id="0" name=""/>
        <dsp:cNvSpPr/>
      </dsp:nvSpPr>
      <dsp:spPr>
        <a:xfrm>
          <a:off x="2078237" y="439547"/>
          <a:ext cx="4122007" cy="143151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9E99D-378E-4494-B3A2-3D0A5AC54C47}">
      <dsp:nvSpPr>
        <dsp:cNvPr id="0" name=""/>
        <dsp:cNvSpPr/>
      </dsp:nvSpPr>
      <dsp:spPr>
        <a:xfrm>
          <a:off x="3746212" y="4123081"/>
          <a:ext cx="798838" cy="511256"/>
        </a:xfrm>
        <a:prstGeom prst="down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AD6C37CF-ABA6-4575-8D60-59159DEF2311}">
      <dsp:nvSpPr>
        <dsp:cNvPr id="0" name=""/>
        <dsp:cNvSpPr/>
      </dsp:nvSpPr>
      <dsp:spPr>
        <a:xfrm>
          <a:off x="370390" y="4537569"/>
          <a:ext cx="7776944" cy="59118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患者に寄り添い、触れ、聴き、良いケアを考える</a:t>
          </a:r>
        </a:p>
      </dsp:txBody>
      <dsp:txXfrm>
        <a:off x="370390" y="4537569"/>
        <a:ext cx="7776944" cy="591182"/>
      </dsp:txXfrm>
    </dsp:sp>
    <dsp:sp modelId="{176268D3-649E-4580-B90E-E103F4BB6875}">
      <dsp:nvSpPr>
        <dsp:cNvPr id="0" name=""/>
        <dsp:cNvSpPr/>
      </dsp:nvSpPr>
      <dsp:spPr>
        <a:xfrm>
          <a:off x="2726665" y="1635269"/>
          <a:ext cx="2867709" cy="218135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なぜ理解できないの？</a:t>
          </a:r>
        </a:p>
      </dsp:txBody>
      <dsp:txXfrm>
        <a:off x="3146631" y="1954721"/>
        <a:ext cx="2027777" cy="1542448"/>
      </dsp:txXfrm>
    </dsp:sp>
    <dsp:sp modelId="{D1EABC5E-3BCE-421F-96D2-64565B8E00FA}">
      <dsp:nvSpPr>
        <dsp:cNvPr id="0" name=""/>
        <dsp:cNvSpPr/>
      </dsp:nvSpPr>
      <dsp:spPr>
        <a:xfrm>
          <a:off x="653810" y="345353"/>
          <a:ext cx="3924717" cy="190221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dirty="0"/>
            <a:t>チューブを触ろうとするのはなぜ？</a:t>
          </a:r>
        </a:p>
      </dsp:txBody>
      <dsp:txXfrm>
        <a:off x="1228571" y="623925"/>
        <a:ext cx="2775195" cy="1345066"/>
      </dsp:txXfrm>
    </dsp:sp>
    <dsp:sp modelId="{E8A0140D-E6F1-4D81-815A-3B81D7371A9E}">
      <dsp:nvSpPr>
        <dsp:cNvPr id="0" name=""/>
        <dsp:cNvSpPr/>
      </dsp:nvSpPr>
      <dsp:spPr>
        <a:xfrm>
          <a:off x="4126552" y="264014"/>
          <a:ext cx="3660659" cy="204672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ベッドから下りようとするのはなぜ？</a:t>
          </a:r>
        </a:p>
      </dsp:txBody>
      <dsp:txXfrm>
        <a:off x="4662643" y="563749"/>
        <a:ext cx="2588477" cy="1447250"/>
      </dsp:txXfrm>
    </dsp:sp>
    <dsp:sp modelId="{8ABC18C6-14D3-41DC-81F1-F6FB4981437E}">
      <dsp:nvSpPr>
        <dsp:cNvPr id="0" name=""/>
        <dsp:cNvSpPr/>
      </dsp:nvSpPr>
      <dsp:spPr>
        <a:xfrm>
          <a:off x="-120160" y="-15682"/>
          <a:ext cx="8531585" cy="4138772"/>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CBA95-5F6C-4E78-976C-7F180B0BBED1}">
      <dsp:nvSpPr>
        <dsp:cNvPr id="0" name=""/>
        <dsp:cNvSpPr/>
      </dsp:nvSpPr>
      <dsp:spPr>
        <a:xfrm>
          <a:off x="815766" y="0"/>
          <a:ext cx="4064000" cy="4064000"/>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544666-EB66-426D-A511-DFD4636C7311}">
      <dsp:nvSpPr>
        <dsp:cNvPr id="0" name=""/>
        <dsp:cNvSpPr/>
      </dsp:nvSpPr>
      <dsp:spPr>
        <a:xfrm>
          <a:off x="2743199" y="406796"/>
          <a:ext cx="2641600" cy="577849"/>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自己実現</a:t>
          </a:r>
        </a:p>
      </dsp:txBody>
      <dsp:txXfrm>
        <a:off x="2771407" y="435004"/>
        <a:ext cx="2585184" cy="521433"/>
      </dsp:txXfrm>
    </dsp:sp>
    <dsp:sp modelId="{757D6542-F00B-44A0-BEB8-89E3B6155BA5}">
      <dsp:nvSpPr>
        <dsp:cNvPr id="0" name=""/>
        <dsp:cNvSpPr/>
      </dsp:nvSpPr>
      <dsp:spPr>
        <a:xfrm>
          <a:off x="2743199" y="1056878"/>
          <a:ext cx="2641600" cy="577849"/>
        </a:xfrm>
        <a:prstGeom prst="roundRect">
          <a:avLst/>
        </a:prstGeom>
        <a:solidFill>
          <a:schemeClr val="lt1">
            <a:alpha val="90000"/>
            <a:hueOff val="0"/>
            <a:satOff val="0"/>
            <a:lumOff val="0"/>
            <a:alphaOff val="0"/>
          </a:schemeClr>
        </a:solidFill>
        <a:ln w="9525" cap="flat" cmpd="sng" algn="ctr">
          <a:solidFill>
            <a:schemeClr val="accent5">
              <a:hueOff val="-2483469"/>
              <a:satOff val="9953"/>
              <a:lumOff val="215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尊厳</a:t>
          </a:r>
        </a:p>
      </dsp:txBody>
      <dsp:txXfrm>
        <a:off x="2771407" y="1085086"/>
        <a:ext cx="2585184" cy="521433"/>
      </dsp:txXfrm>
    </dsp:sp>
    <dsp:sp modelId="{BFACFF3F-332E-49A5-926C-446C63A2A135}">
      <dsp:nvSpPr>
        <dsp:cNvPr id="0" name=""/>
        <dsp:cNvSpPr/>
      </dsp:nvSpPr>
      <dsp:spPr>
        <a:xfrm>
          <a:off x="2743199" y="1706959"/>
          <a:ext cx="2641600" cy="577849"/>
        </a:xfrm>
        <a:prstGeom prst="round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所属と愛</a:t>
          </a:r>
          <a:endParaRPr kumimoji="1" lang="en-US" altLang="ja-JP" sz="2300" kern="1200" dirty="0"/>
        </a:p>
      </dsp:txBody>
      <dsp:txXfrm>
        <a:off x="2771407" y="1735167"/>
        <a:ext cx="2585184" cy="521433"/>
      </dsp:txXfrm>
    </dsp:sp>
    <dsp:sp modelId="{41957CF3-7D33-4B5A-A429-8F012147A57C}">
      <dsp:nvSpPr>
        <dsp:cNvPr id="0" name=""/>
        <dsp:cNvSpPr/>
      </dsp:nvSpPr>
      <dsp:spPr>
        <a:xfrm>
          <a:off x="2743199" y="2357040"/>
          <a:ext cx="2641600" cy="577849"/>
        </a:xfrm>
        <a:prstGeom prst="roundRect">
          <a:avLst/>
        </a:prstGeom>
        <a:solidFill>
          <a:schemeClr val="lt1">
            <a:alpha val="90000"/>
            <a:hueOff val="0"/>
            <a:satOff val="0"/>
            <a:lumOff val="0"/>
            <a:alphaOff val="0"/>
          </a:schemeClr>
        </a:solidFill>
        <a:ln w="9525" cap="flat" cmpd="sng" algn="ctr">
          <a:solidFill>
            <a:schemeClr val="accent5">
              <a:hueOff val="-7450407"/>
              <a:satOff val="29858"/>
              <a:lumOff val="647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安全</a:t>
          </a:r>
        </a:p>
      </dsp:txBody>
      <dsp:txXfrm>
        <a:off x="2771407" y="2385248"/>
        <a:ext cx="2585184" cy="521433"/>
      </dsp:txXfrm>
    </dsp:sp>
    <dsp:sp modelId="{892FA1C7-58DF-457D-9984-2B7E0351E01C}">
      <dsp:nvSpPr>
        <dsp:cNvPr id="0" name=""/>
        <dsp:cNvSpPr/>
      </dsp:nvSpPr>
      <dsp:spPr>
        <a:xfrm>
          <a:off x="2743199" y="3007121"/>
          <a:ext cx="2641600" cy="577849"/>
        </a:xfrm>
        <a:prstGeom prst="round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生理的</a:t>
          </a:r>
        </a:p>
      </dsp:txBody>
      <dsp:txXfrm>
        <a:off x="2771407" y="3035329"/>
        <a:ext cx="2585184" cy="5214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49546-496E-45DA-B212-E144C8C212AF}">
      <dsp:nvSpPr>
        <dsp:cNvPr id="0" name=""/>
        <dsp:cNvSpPr/>
      </dsp:nvSpPr>
      <dsp:spPr>
        <a:xfrm rot="21291220">
          <a:off x="0" y="581392"/>
          <a:ext cx="6628314" cy="3085687"/>
        </a:xfrm>
        <a:prstGeom prst="swooshArrow">
          <a:avLst>
            <a:gd name="adj1" fmla="val 25000"/>
            <a:gd name="adj2" fmla="val 25000"/>
          </a:avLst>
        </a:prstGeom>
        <a:solidFill>
          <a:srgbClr val="FFFF00">
            <a:alpha val="37000"/>
          </a:srgbClr>
        </a:solidFill>
        <a:ln>
          <a:noFill/>
        </a:ln>
        <a:effectLst/>
      </dsp:spPr>
      <dsp:style>
        <a:lnRef idx="0">
          <a:scrgbClr r="0" g="0" b="0"/>
        </a:lnRef>
        <a:fillRef idx="1">
          <a:scrgbClr r="0" g="0" b="0"/>
        </a:fillRef>
        <a:effectRef idx="0">
          <a:scrgbClr r="0" g="0" b="0"/>
        </a:effectRef>
        <a:fontRef idx="minor"/>
      </dsp:style>
    </dsp:sp>
    <dsp:sp modelId="{E455CF38-C85C-4F61-B0BF-3C51577C431D}">
      <dsp:nvSpPr>
        <dsp:cNvPr id="0" name=""/>
        <dsp:cNvSpPr/>
      </dsp:nvSpPr>
      <dsp:spPr>
        <a:xfrm flipV="1">
          <a:off x="5528955" y="474639"/>
          <a:ext cx="284654" cy="180433"/>
        </a:xfrm>
        <a:prstGeom prst="ellipse">
          <a:avLst/>
        </a:prstGeom>
        <a:solidFill>
          <a:schemeClr val="accent1">
            <a:hueOff val="0"/>
            <a:satOff val="0"/>
            <a:lumOff val="0"/>
            <a:alpha val="1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CA4A9-22B1-4BB1-B6B3-EAFF157DD90A}">
      <dsp:nvSpPr>
        <dsp:cNvPr id="0" name=""/>
        <dsp:cNvSpPr/>
      </dsp:nvSpPr>
      <dsp:spPr>
        <a:xfrm>
          <a:off x="0" y="2984721"/>
          <a:ext cx="4639978" cy="937279"/>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9903" bIns="0" numCol="1" spcCol="1270" anchor="t" anchorCtr="0">
          <a:noAutofit/>
        </a:bodyPr>
        <a:lstStyle/>
        <a:p>
          <a:pPr marL="0" lvl="0" indent="0" algn="r" defTabSz="1244600">
            <a:lnSpc>
              <a:spcPct val="90000"/>
            </a:lnSpc>
            <a:spcBef>
              <a:spcPct val="0"/>
            </a:spcBef>
            <a:spcAft>
              <a:spcPct val="35000"/>
            </a:spcAft>
            <a:buNone/>
          </a:pPr>
          <a:endParaRPr kumimoji="1" lang="ja-JP" altLang="en-US" sz="2800" kern="1200" dirty="0"/>
        </a:p>
      </dsp:txBody>
      <dsp:txXfrm>
        <a:off x="45754" y="3030475"/>
        <a:ext cx="4548470" cy="845771"/>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0.45708</cdr:x>
      <cdr:y>0.18133</cdr:y>
    </cdr:from>
    <cdr:to>
      <cdr:x>0.72999</cdr:x>
      <cdr:y>0.37225</cdr:y>
    </cdr:to>
    <cdr:cxnSp macro="">
      <cdr:nvCxnSpPr>
        <cdr:cNvPr id="3" name="直線矢印コネクタ 2">
          <a:extLst xmlns:a="http://schemas.openxmlformats.org/drawingml/2006/main">
            <a:ext uri="{FF2B5EF4-FFF2-40B4-BE49-F238E27FC236}">
              <a16:creationId xmlns:a16="http://schemas.microsoft.com/office/drawing/2014/main" id="{0B630C13-AE01-42E0-A3C2-68A2BB1F05B8}"/>
            </a:ext>
          </a:extLst>
        </cdr:cNvPr>
        <cdr:cNvCxnSpPr/>
      </cdr:nvCxnSpPr>
      <cdr:spPr>
        <a:xfrm xmlns:a="http://schemas.openxmlformats.org/drawingml/2006/main" flipV="1">
          <a:off x="1845950" y="820688"/>
          <a:ext cx="1102186" cy="864097"/>
        </a:xfrm>
        <a:prstGeom xmlns:a="http://schemas.openxmlformats.org/drawingml/2006/main" prst="straightConnector1">
          <a:avLst/>
        </a:prstGeom>
        <a:ln xmlns:a="http://schemas.openxmlformats.org/drawingml/2006/main" w="6350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0.34125</cdr:x>
      <cdr:y>0.08367</cdr:y>
    </cdr:from>
    <cdr:to>
      <cdr:x>0.62124</cdr:x>
      <cdr:y>0.25125</cdr:y>
    </cdr:to>
    <cdr:sp macro="" textlink="">
      <cdr:nvSpPr>
        <cdr:cNvPr id="2" name="テキスト ボックス 1"/>
        <cdr:cNvSpPr txBox="1"/>
      </cdr:nvSpPr>
      <cdr:spPr>
        <a:xfrm xmlns:a="http://schemas.openxmlformats.org/drawingml/2006/main">
          <a:off x="2808312" y="408045"/>
          <a:ext cx="2304256" cy="8172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kumimoji="1" lang="en-US" altLang="ja-JP" sz="2800" dirty="0"/>
            <a:t>B</a:t>
          </a:r>
          <a:r>
            <a:rPr kumimoji="1" lang="ja-JP" altLang="en-US" sz="2800" dirty="0"/>
            <a:t>≧３の比率</a:t>
          </a:r>
          <a:endParaRPr kumimoji="1" lang="en-US" altLang="ja-JP" sz="2800" dirty="0"/>
        </a:p>
        <a:p xmlns:a="http://schemas.openxmlformats.org/drawingml/2006/main">
          <a:endParaRPr lang="ja-JP" altLang="en-US" sz="2800" dirty="0"/>
        </a:p>
      </cdr:txBody>
    </cdr:sp>
  </cdr:relSizeAnchor>
  <cdr:relSizeAnchor xmlns:cdr="http://schemas.openxmlformats.org/drawingml/2006/chartDrawing">
    <cdr:from>
      <cdr:x>0.04375</cdr:x>
      <cdr:y>0.074</cdr:y>
    </cdr:from>
    <cdr:to>
      <cdr:x>0.15486</cdr:x>
      <cdr:y>0.4579</cdr:y>
    </cdr:to>
    <cdr:sp macro="" textlink="">
      <cdr:nvSpPr>
        <cdr:cNvPr id="3" name="テキスト ボックス 2"/>
        <cdr:cNvSpPr txBox="1"/>
      </cdr:nvSpPr>
      <cdr:spPr>
        <a:xfrm xmlns:a="http://schemas.openxmlformats.org/drawingml/2006/main">
          <a:off x="360040" y="360902"/>
          <a:ext cx="914400" cy="1872208"/>
        </a:xfrm>
        <a:prstGeom xmlns:a="http://schemas.openxmlformats.org/drawingml/2006/main" prst="rect">
          <a:avLst/>
        </a:prstGeom>
      </cdr:spPr>
      <cdr:txBody>
        <a:bodyPr xmlns:a="http://schemas.openxmlformats.org/drawingml/2006/main" vertOverflow="clip" vert="eaVert" wrap="none" rtlCol="0"/>
        <a:lstStyle xmlns:a="http://schemas.openxmlformats.org/drawingml/2006/main"/>
        <a:p xmlns:a="http://schemas.openxmlformats.org/drawingml/2006/main">
          <a:r>
            <a:rPr lang="ja-JP" altLang="en-US" sz="2400" dirty="0"/>
            <a:t>一般病棟</a:t>
          </a:r>
        </a:p>
      </cdr:txBody>
    </cdr:sp>
  </cdr:relSizeAnchor>
</c:userShapes>
</file>

<file path=ppt/drawings/drawing3.xml><?xml version="1.0" encoding="utf-8"?>
<c:userShapes xmlns:c="http://schemas.openxmlformats.org/drawingml/2006/chart">
  <cdr:relSizeAnchor xmlns:cdr="http://schemas.openxmlformats.org/drawingml/2006/chartDrawing">
    <cdr:from>
      <cdr:x>0.14</cdr:x>
      <cdr:y>0.05102</cdr:y>
    </cdr:from>
    <cdr:to>
      <cdr:x>0.38499</cdr:x>
      <cdr:y>0.16582</cdr:y>
    </cdr:to>
    <cdr:sp macro="" textlink="">
      <cdr:nvSpPr>
        <cdr:cNvPr id="3" name="四角形吹き出し 2"/>
        <cdr:cNvSpPr/>
      </cdr:nvSpPr>
      <cdr:spPr>
        <a:xfrm xmlns:a="http://schemas.openxmlformats.org/drawingml/2006/main">
          <a:off x="1152128" y="288032"/>
          <a:ext cx="2016224" cy="648072"/>
        </a:xfrm>
        <a:prstGeom xmlns:a="http://schemas.openxmlformats.org/drawingml/2006/main" prst="wedgeRectCallout">
          <a:avLst>
            <a:gd name="adj1" fmla="val -1814"/>
            <a:gd name="adj2" fmla="val 138706"/>
          </a:avLst>
        </a:prstGeom>
        <a:solidFill xmlns:a="http://schemas.openxmlformats.org/drawingml/2006/main">
          <a:schemeClr val="accent1">
            <a:alpha val="23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sz="1800" dirty="0">
              <a:solidFill>
                <a:schemeClr val="tx1"/>
              </a:solidFill>
            </a:rPr>
            <a:t>お守り代わりに持っていたい</a:t>
          </a:r>
          <a:endParaRPr lang="ja-JP" sz="1800" dirty="0">
            <a:solidFill>
              <a:schemeClr val="tx1"/>
            </a:solidFill>
          </a:endParaRPr>
        </a:p>
      </cdr:txBody>
    </cdr:sp>
  </cdr:relSizeAnchor>
  <cdr:relSizeAnchor xmlns:cdr="http://schemas.openxmlformats.org/drawingml/2006/chartDrawing">
    <cdr:from>
      <cdr:x>0.41124</cdr:x>
      <cdr:y>0.1148</cdr:y>
    </cdr:from>
    <cdr:to>
      <cdr:x>0.68007</cdr:x>
      <cdr:y>0.2296</cdr:y>
    </cdr:to>
    <cdr:sp macro="" textlink="">
      <cdr:nvSpPr>
        <cdr:cNvPr id="4" name="四角形吹き出し 3"/>
        <cdr:cNvSpPr/>
      </cdr:nvSpPr>
      <cdr:spPr>
        <a:xfrm xmlns:a="http://schemas.openxmlformats.org/drawingml/2006/main">
          <a:off x="3384376" y="648072"/>
          <a:ext cx="2212338" cy="648072"/>
        </a:xfrm>
        <a:prstGeom xmlns:a="http://schemas.openxmlformats.org/drawingml/2006/main" prst="wedgeRectCallout">
          <a:avLst>
            <a:gd name="adj1" fmla="val -21564"/>
            <a:gd name="adj2" fmla="val 151119"/>
          </a:avLst>
        </a:prstGeom>
        <a:solidFill xmlns:a="http://schemas.openxmlformats.org/drawingml/2006/main">
          <a:srgbClr val="FF0000">
            <a:alpha val="23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800" dirty="0">
              <a:solidFill>
                <a:schemeClr val="tx1"/>
              </a:solidFill>
            </a:rPr>
            <a:t>不要であれば返却ください、預かります</a:t>
          </a:r>
          <a:endParaRPr lang="ja-JP" sz="1800" dirty="0">
            <a:solidFill>
              <a:schemeClr val="tx1"/>
            </a:solidFill>
          </a:endParaRPr>
        </a:p>
      </cdr:txBody>
    </cdr:sp>
  </cdr:relSizeAnchor>
  <cdr:relSizeAnchor xmlns:cdr="http://schemas.openxmlformats.org/drawingml/2006/chartDrawing">
    <cdr:from>
      <cdr:x>0.54249</cdr:x>
      <cdr:y>0.4592</cdr:y>
    </cdr:from>
    <cdr:to>
      <cdr:x>0.85749</cdr:x>
      <cdr:y>0.58676</cdr:y>
    </cdr:to>
    <cdr:sp macro="" textlink="">
      <cdr:nvSpPr>
        <cdr:cNvPr id="5" name="四角形吹き出し 4"/>
        <cdr:cNvSpPr/>
      </cdr:nvSpPr>
      <cdr:spPr>
        <a:xfrm xmlns:a="http://schemas.openxmlformats.org/drawingml/2006/main">
          <a:off x="4464496" y="2592288"/>
          <a:ext cx="2592308" cy="720085"/>
        </a:xfrm>
        <a:prstGeom xmlns:a="http://schemas.openxmlformats.org/drawingml/2006/main" prst="wedgeRectCallout">
          <a:avLst>
            <a:gd name="adj1" fmla="val -34802"/>
            <a:gd name="adj2" fmla="val 127486"/>
          </a:avLst>
        </a:prstGeom>
        <a:solidFill xmlns:a="http://schemas.openxmlformats.org/drawingml/2006/main">
          <a:srgbClr val="92D050">
            <a:alpha val="23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800" dirty="0">
              <a:solidFill>
                <a:schemeClr val="tx1"/>
              </a:solidFill>
            </a:rPr>
            <a:t>部署会議で決めました。もう要りません。</a:t>
          </a:r>
          <a:endParaRPr lang="ja-JP" sz="1800" dirty="0">
            <a:solidFill>
              <a:schemeClr val="tx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0.45625</cdr:x>
      <cdr:y>0.7013</cdr:y>
    </cdr:from>
    <cdr:to>
      <cdr:x>0.6575</cdr:x>
      <cdr:y>0.93506</cdr:y>
    </cdr:to>
    <cdr:sp macro="" textlink="">
      <cdr:nvSpPr>
        <cdr:cNvPr id="2" name="円/楕円 1"/>
        <cdr:cNvSpPr/>
      </cdr:nvSpPr>
      <cdr:spPr>
        <a:xfrm xmlns:a="http://schemas.openxmlformats.org/drawingml/2006/main">
          <a:off x="3754755" y="3888438"/>
          <a:ext cx="1656207" cy="1296137"/>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0.29875</cdr:x>
      <cdr:y>0.06233</cdr:y>
    </cdr:from>
    <cdr:to>
      <cdr:x>0.605</cdr:x>
      <cdr:y>0.22724</cdr:y>
    </cdr:to>
    <cdr:sp macro="" textlink="">
      <cdr:nvSpPr>
        <cdr:cNvPr id="3" name="テキスト ボックス 2"/>
        <cdr:cNvSpPr txBox="1"/>
      </cdr:nvSpPr>
      <cdr:spPr>
        <a:xfrm xmlns:a="http://schemas.openxmlformats.org/drawingml/2006/main">
          <a:off x="2458616" y="345582"/>
          <a:ext cx="252028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400" b="1" dirty="0">
              <a:latin typeface="HGPｺﾞｼｯｸM" panose="020B0600000000000000" pitchFamily="50" charset="-128"/>
              <a:ea typeface="HGPｺﾞｼｯｸM" panose="020B0600000000000000" pitchFamily="50" charset="-128"/>
            </a:rPr>
            <a:t>いつもそうだった</a:t>
          </a:r>
          <a:endParaRPr lang="en-US" altLang="ja-JP" sz="2400" b="1" dirty="0">
            <a:latin typeface="HGPｺﾞｼｯｸM" panose="020B0600000000000000" pitchFamily="50" charset="-128"/>
            <a:ea typeface="HGPｺﾞｼｯｸM" panose="020B0600000000000000" pitchFamily="50" charset="-128"/>
          </a:endParaRPr>
        </a:p>
        <a:p xmlns:a="http://schemas.openxmlformats.org/drawingml/2006/main">
          <a:r>
            <a:rPr lang="en-US" altLang="ja-JP" sz="2400" b="1" dirty="0">
              <a:latin typeface="HGPｺﾞｼｯｸM" panose="020B0600000000000000" pitchFamily="50" charset="-128"/>
              <a:ea typeface="HGPｺﾞｼｯｸM" panose="020B0600000000000000" pitchFamily="50" charset="-128"/>
            </a:rPr>
            <a:t>       61.4</a:t>
          </a:r>
          <a:r>
            <a:rPr lang="ja-JP" altLang="en-US" sz="2400" b="1" dirty="0">
              <a:latin typeface="HGPｺﾞｼｯｸM" panose="020B0600000000000000" pitchFamily="50" charset="-128"/>
              <a:ea typeface="HGPｺﾞｼｯｸM" panose="020B0600000000000000" pitchFamily="50" charset="-128"/>
            </a:rPr>
            <a:t>％⇒</a:t>
          </a:r>
          <a:r>
            <a:rPr lang="en-US" altLang="ja-JP" sz="2400" b="1" dirty="0">
              <a:latin typeface="HGPｺﾞｼｯｸM" panose="020B0600000000000000" pitchFamily="50" charset="-128"/>
              <a:ea typeface="HGPｺﾞｼｯｸM" panose="020B0600000000000000" pitchFamily="50" charset="-128"/>
            </a:rPr>
            <a:t>67.0</a:t>
          </a:r>
          <a:endParaRPr lang="ja-JP" altLang="en-US" sz="2400" b="1" dirty="0">
            <a:latin typeface="HGPｺﾞｼｯｸM" panose="020B0600000000000000" pitchFamily="50" charset="-128"/>
            <a:ea typeface="HGPｺﾞｼｯｸM" panose="020B0600000000000000" pitchFamily="50" charset="-128"/>
          </a:endParaRPr>
        </a:p>
      </cdr:txBody>
    </cdr:sp>
  </cdr:relSizeAnchor>
  <cdr:relSizeAnchor xmlns:cdr="http://schemas.openxmlformats.org/drawingml/2006/chartDrawing">
    <cdr:from>
      <cdr:x>0.5</cdr:x>
      <cdr:y>0.50649</cdr:y>
    </cdr:from>
    <cdr:to>
      <cdr:x>0.80625</cdr:x>
      <cdr:y>0.67141</cdr:y>
    </cdr:to>
    <cdr:sp macro="" textlink="">
      <cdr:nvSpPr>
        <cdr:cNvPr id="4" name="テキスト ボックス 3"/>
        <cdr:cNvSpPr txBox="1"/>
      </cdr:nvSpPr>
      <cdr:spPr>
        <a:xfrm xmlns:a="http://schemas.openxmlformats.org/drawingml/2006/main">
          <a:off x="4114800" y="2808312"/>
          <a:ext cx="252028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400" b="1" dirty="0">
              <a:latin typeface="HGPｺﾞｼｯｸM" panose="020B0600000000000000" pitchFamily="50" charset="-128"/>
              <a:ea typeface="HGPｺﾞｼｯｸM" panose="020B0600000000000000" pitchFamily="50" charset="-128"/>
            </a:rPr>
            <a:t>たまにそうだった</a:t>
          </a:r>
          <a:endParaRPr lang="en-US" altLang="ja-JP" sz="2400" b="1" dirty="0">
            <a:latin typeface="HGPｺﾞｼｯｸM" panose="020B0600000000000000" pitchFamily="50" charset="-128"/>
            <a:ea typeface="HGPｺﾞｼｯｸM" panose="020B0600000000000000" pitchFamily="50" charset="-128"/>
          </a:endParaRPr>
        </a:p>
        <a:p xmlns:a="http://schemas.openxmlformats.org/drawingml/2006/main">
          <a:r>
            <a:rPr lang="ja-JP" altLang="en-US" sz="2400" b="1" dirty="0">
              <a:latin typeface="HGPｺﾞｼｯｸM" panose="020B0600000000000000" pitchFamily="50" charset="-128"/>
              <a:ea typeface="HGPｺﾞｼｯｸM" panose="020B0600000000000000" pitchFamily="50" charset="-128"/>
            </a:rPr>
            <a:t>　　　</a:t>
          </a:r>
          <a:r>
            <a:rPr lang="en-US" altLang="ja-JP" sz="2400" b="1" dirty="0">
              <a:latin typeface="HGPｺﾞｼｯｸM" panose="020B0600000000000000" pitchFamily="50" charset="-128"/>
              <a:ea typeface="HGPｺﾞｼｯｸM" panose="020B0600000000000000" pitchFamily="50" charset="-128"/>
            </a:rPr>
            <a:t>7.3</a:t>
          </a:r>
          <a:r>
            <a:rPr lang="ja-JP" altLang="en-US" sz="2400" b="1" dirty="0">
              <a:latin typeface="HGPｺﾞｼｯｸM" panose="020B0600000000000000" pitchFamily="50" charset="-128"/>
              <a:ea typeface="HGPｺﾞｼｯｸM" panose="020B0600000000000000" pitchFamily="50" charset="-128"/>
            </a:rPr>
            <a:t>％⇒</a:t>
          </a:r>
          <a:r>
            <a:rPr lang="en-US" altLang="ja-JP" sz="2400" b="1" dirty="0">
              <a:latin typeface="HGPｺﾞｼｯｸM" panose="020B0600000000000000" pitchFamily="50" charset="-128"/>
              <a:ea typeface="HGPｺﾞｼｯｸM" panose="020B0600000000000000" pitchFamily="50" charset="-128"/>
            </a:rPr>
            <a:t>6.4</a:t>
          </a:r>
          <a:r>
            <a:rPr lang="ja-JP" altLang="en-US" sz="2400" b="1" dirty="0">
              <a:latin typeface="HGPｺﾞｼｯｸM" panose="020B0600000000000000" pitchFamily="50" charset="-128"/>
              <a:ea typeface="HGPｺﾞｼｯｸM" panose="020B0600000000000000" pitchFamily="50" charset="-128"/>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0.49125</cdr:x>
      <cdr:y>0.72621</cdr:y>
    </cdr:from>
    <cdr:to>
      <cdr:x>0.66625</cdr:x>
      <cdr:y>0.94236</cdr:y>
    </cdr:to>
    <cdr:sp macro="" textlink="">
      <cdr:nvSpPr>
        <cdr:cNvPr id="2" name="円/楕円 1"/>
        <cdr:cNvSpPr/>
      </cdr:nvSpPr>
      <cdr:spPr>
        <a:xfrm xmlns:a="http://schemas.openxmlformats.org/drawingml/2006/main">
          <a:off x="4042792" y="3629000"/>
          <a:ext cx="1440160" cy="1080120"/>
        </a:xfrm>
        <a:prstGeom xmlns:a="http://schemas.openxmlformats.org/drawingml/2006/main" prst="ellipse">
          <a:avLst/>
        </a:prstGeom>
        <a:noFill xmlns:a="http://schemas.openxmlformats.org/drawingml/2006/main"/>
        <a:ln xmlns:a="http://schemas.openxmlformats.org/drawingml/2006/main">
          <a:solidFill>
            <a:srgbClr val="0000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0.31625</cdr:x>
      <cdr:y>0.12869</cdr:y>
    </cdr:from>
    <cdr:to>
      <cdr:x>0.42736</cdr:x>
      <cdr:y>0.31168</cdr:y>
    </cdr:to>
    <cdr:sp macro="" textlink="">
      <cdr:nvSpPr>
        <cdr:cNvPr id="3" name="テキスト ボックス 2"/>
        <cdr:cNvSpPr txBox="1"/>
      </cdr:nvSpPr>
      <cdr:spPr>
        <a:xfrm xmlns:a="http://schemas.openxmlformats.org/drawingml/2006/main">
          <a:off x="2602632" y="64310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400" b="1" dirty="0">
              <a:latin typeface="HGPｺﾞｼｯｸM" panose="020B0600000000000000" pitchFamily="50" charset="-128"/>
              <a:ea typeface="HGPｺﾞｼｯｸM" panose="020B0600000000000000" pitchFamily="50" charset="-128"/>
            </a:rPr>
            <a:t>いつもそうだった</a:t>
          </a:r>
          <a:endParaRPr lang="en-US" altLang="ja-JP" sz="2400" b="1" dirty="0">
            <a:latin typeface="HGPｺﾞｼｯｸM" panose="020B0600000000000000" pitchFamily="50" charset="-128"/>
            <a:ea typeface="HGPｺﾞｼｯｸM" panose="020B0600000000000000" pitchFamily="50" charset="-128"/>
          </a:endParaRPr>
        </a:p>
        <a:p xmlns:a="http://schemas.openxmlformats.org/drawingml/2006/main">
          <a:r>
            <a:rPr lang="ja-JP" altLang="en-US" sz="2400" b="1" dirty="0">
              <a:latin typeface="HGPｺﾞｼｯｸM" panose="020B0600000000000000" pitchFamily="50" charset="-128"/>
              <a:ea typeface="HGPｺﾞｼｯｸM" panose="020B0600000000000000" pitchFamily="50" charset="-128"/>
            </a:rPr>
            <a:t>　　　</a:t>
          </a:r>
          <a:r>
            <a:rPr lang="en-US" altLang="ja-JP" sz="2400" b="1" dirty="0">
              <a:latin typeface="HGPｺﾞｼｯｸM" panose="020B0600000000000000" pitchFamily="50" charset="-128"/>
              <a:ea typeface="HGPｺﾞｼｯｸM" panose="020B0600000000000000" pitchFamily="50" charset="-128"/>
            </a:rPr>
            <a:t>69.4</a:t>
          </a:r>
          <a:r>
            <a:rPr lang="ja-JP" altLang="en-US" sz="2400" b="1" dirty="0">
              <a:latin typeface="HGPｺﾞｼｯｸM" panose="020B0600000000000000" pitchFamily="50" charset="-128"/>
              <a:ea typeface="HGPｺﾞｼｯｸM" panose="020B0600000000000000" pitchFamily="50" charset="-128"/>
            </a:rPr>
            <a:t>％⇒</a:t>
          </a:r>
          <a:r>
            <a:rPr lang="en-US" altLang="ja-JP" sz="2400" b="1" dirty="0">
              <a:latin typeface="HGPｺﾞｼｯｸM" panose="020B0600000000000000" pitchFamily="50" charset="-128"/>
              <a:ea typeface="HGPｺﾞｼｯｸM" panose="020B0600000000000000" pitchFamily="50" charset="-128"/>
            </a:rPr>
            <a:t>73.2</a:t>
          </a:r>
          <a:r>
            <a:rPr lang="ja-JP" altLang="en-US" sz="2400" b="1" dirty="0">
              <a:latin typeface="HGPｺﾞｼｯｸM" panose="020B0600000000000000" pitchFamily="50" charset="-128"/>
              <a:ea typeface="HGPｺﾞｼｯｸM" panose="020B0600000000000000" pitchFamily="50" charset="-128"/>
            </a:rPr>
            <a:t>％</a:t>
          </a:r>
        </a:p>
      </cdr:txBody>
    </cdr:sp>
  </cdr:relSizeAnchor>
  <cdr:relSizeAnchor xmlns:cdr="http://schemas.openxmlformats.org/drawingml/2006/chartDrawing">
    <cdr:from>
      <cdr:x>0.5175</cdr:x>
      <cdr:y>0.56771</cdr:y>
    </cdr:from>
    <cdr:to>
      <cdr:x>0.62861</cdr:x>
      <cdr:y>0.75069</cdr:y>
    </cdr:to>
    <cdr:sp macro="" textlink="">
      <cdr:nvSpPr>
        <cdr:cNvPr id="4" name="テキスト ボックス 3"/>
        <cdr:cNvSpPr txBox="1"/>
      </cdr:nvSpPr>
      <cdr:spPr>
        <a:xfrm xmlns:a="http://schemas.openxmlformats.org/drawingml/2006/main">
          <a:off x="4258816" y="28369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400" b="1" dirty="0">
              <a:latin typeface="HGPｺﾞｼｯｸM" panose="020B0600000000000000" pitchFamily="50" charset="-128"/>
              <a:ea typeface="HGPｺﾞｼｯｸM" panose="020B0600000000000000" pitchFamily="50" charset="-128"/>
            </a:rPr>
            <a:t>たまにそうだった</a:t>
          </a:r>
          <a:endParaRPr lang="en-US" altLang="ja-JP" sz="2400" b="1" dirty="0">
            <a:latin typeface="HGPｺﾞｼｯｸM" panose="020B0600000000000000" pitchFamily="50" charset="-128"/>
            <a:ea typeface="HGPｺﾞｼｯｸM" panose="020B0600000000000000" pitchFamily="50" charset="-128"/>
          </a:endParaRPr>
        </a:p>
        <a:p xmlns:a="http://schemas.openxmlformats.org/drawingml/2006/main">
          <a:r>
            <a:rPr lang="ja-JP" altLang="en-US" sz="2400" b="1" dirty="0">
              <a:latin typeface="HGPｺﾞｼｯｸM" panose="020B0600000000000000" pitchFamily="50" charset="-128"/>
              <a:ea typeface="HGPｺﾞｼｯｸM" panose="020B0600000000000000" pitchFamily="50" charset="-128"/>
            </a:rPr>
            <a:t>　　　</a:t>
          </a:r>
          <a:r>
            <a:rPr lang="en-US" altLang="ja-JP" sz="2400" b="1" dirty="0">
              <a:latin typeface="HGPｺﾞｼｯｸM" panose="020B0600000000000000" pitchFamily="50" charset="-128"/>
              <a:ea typeface="HGPｺﾞｼｯｸM" panose="020B0600000000000000" pitchFamily="50" charset="-128"/>
            </a:rPr>
            <a:t>3.6</a:t>
          </a:r>
          <a:r>
            <a:rPr lang="ja-JP" altLang="en-US" sz="2400" b="1" dirty="0">
              <a:latin typeface="HGPｺﾞｼｯｸM" panose="020B0600000000000000" pitchFamily="50" charset="-128"/>
              <a:ea typeface="HGPｺﾞｼｯｸM" panose="020B0600000000000000" pitchFamily="50" charset="-128"/>
            </a:rPr>
            <a:t>％⇒</a:t>
          </a:r>
          <a:r>
            <a:rPr lang="en-US" altLang="ja-JP" sz="2400" b="1" dirty="0">
              <a:latin typeface="HGPｺﾞｼｯｸM" panose="020B0600000000000000" pitchFamily="50" charset="-128"/>
              <a:ea typeface="HGPｺﾞｼｯｸM" panose="020B0600000000000000" pitchFamily="50" charset="-128"/>
            </a:rPr>
            <a:t>1.1</a:t>
          </a:r>
          <a:r>
            <a:rPr lang="ja-JP" altLang="en-US" sz="2400" b="1" dirty="0">
              <a:latin typeface="HGPｺﾞｼｯｸM" panose="020B0600000000000000" pitchFamily="50" charset="-128"/>
              <a:ea typeface="HGPｺﾞｼｯｸM" panose="020B0600000000000000" pitchFamily="50" charset="-128"/>
            </a:rPr>
            <a:t>％</a:t>
          </a:r>
        </a:p>
      </cdr:txBody>
    </cdr:sp>
  </cdr:relSizeAnchor>
</c:userShapes>
</file>

<file path=ppt/drawings/drawing6.xml><?xml version="1.0" encoding="utf-8"?>
<c:userShapes xmlns:c="http://schemas.openxmlformats.org/drawingml/2006/chart">
  <cdr:relSizeAnchor xmlns:cdr="http://schemas.openxmlformats.org/drawingml/2006/chartDrawing">
    <cdr:from>
      <cdr:x>0.9046</cdr:x>
      <cdr:y>0.27365</cdr:y>
    </cdr:from>
    <cdr:to>
      <cdr:x>1</cdr:x>
      <cdr:y>0.4667</cdr:y>
    </cdr:to>
    <cdr:sp macro="" textlink="">
      <cdr:nvSpPr>
        <cdr:cNvPr id="2" name="テキスト ボックス 1"/>
        <cdr:cNvSpPr txBox="1"/>
      </cdr:nvSpPr>
      <cdr:spPr>
        <a:xfrm xmlns:a="http://schemas.openxmlformats.org/drawingml/2006/main">
          <a:off x="8064896" y="1296144"/>
          <a:ext cx="850504"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A05120ED-E0B3-4917-ADA8-1373A33F7707}" type="datetimeFigureOut">
              <a:rPr kumimoji="1" lang="ja-JP" altLang="en-US" smtClean="0"/>
              <a:t>2020/7/22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34823165-ABE8-4275-8B39-89AE10D6659B}" type="slidenum">
              <a:rPr kumimoji="1" lang="ja-JP" altLang="en-US" smtClean="0"/>
              <a:t>‹#›</a:t>
            </a:fld>
            <a:endParaRPr kumimoji="1" lang="ja-JP" altLang="en-US"/>
          </a:p>
        </p:txBody>
      </p:sp>
    </p:spTree>
    <p:extLst>
      <p:ext uri="{BB962C8B-B14F-4D97-AF65-F5344CB8AC3E}">
        <p14:creationId xmlns:p14="http://schemas.microsoft.com/office/powerpoint/2010/main" val="4438306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病院は</a:t>
            </a:r>
            <a:r>
              <a:rPr kumimoji="1" lang="en-US" altLang="ja-JP" dirty="0"/>
              <a:t>18</a:t>
            </a:r>
            <a:r>
              <a:rPr kumimoji="1" lang="ja-JP" altLang="en-US" dirty="0"/>
              <a:t>年</a:t>
            </a:r>
            <a:r>
              <a:rPr kumimoji="1" lang="en-US" altLang="ja-JP" dirty="0"/>
              <a:t>4</a:t>
            </a:r>
            <a:r>
              <a:rPr kumimoji="1" lang="ja-JP" altLang="en-US" dirty="0"/>
              <a:t>か月をかけて、現地での建て替え工事を完了した</a:t>
            </a:r>
            <a:endParaRPr kumimoji="1" lang="en-US" altLang="ja-JP" dirty="0"/>
          </a:p>
          <a:p>
            <a:r>
              <a:rPr kumimoji="1" lang="ja-JP" altLang="en-US" dirty="0"/>
              <a:t>理念の</a:t>
            </a:r>
            <a:r>
              <a:rPr kumimoji="1" lang="en-US" altLang="ja-JP" dirty="0"/>
              <a:t>1</a:t>
            </a:r>
            <a:r>
              <a:rPr kumimoji="1" lang="ja-JP" altLang="en-US" dirty="0"/>
              <a:t>番　</a:t>
            </a:r>
            <a:endParaRPr kumimoji="1" lang="en-US" altLang="ja-JP" dirty="0"/>
          </a:p>
          <a:p>
            <a:r>
              <a:rPr kumimoji="1" lang="ja-JP" altLang="en-US" dirty="0"/>
              <a:t>診療科　３５</a:t>
            </a:r>
            <a:endParaRPr kumimoji="1" lang="en-US" altLang="ja-JP" dirty="0"/>
          </a:p>
          <a:p>
            <a:r>
              <a:rPr kumimoji="1" lang="ja-JP" altLang="en-US" dirty="0"/>
              <a:t>看護体制　平成</a:t>
            </a:r>
            <a:r>
              <a:rPr kumimoji="1" lang="en-US" altLang="ja-JP" dirty="0"/>
              <a:t>20</a:t>
            </a:r>
            <a:r>
              <a:rPr kumimoji="1" lang="ja-JP" altLang="en-US" dirty="0"/>
              <a:t>年より</a:t>
            </a:r>
            <a:r>
              <a:rPr kumimoji="1" lang="en-US" altLang="ja-JP" dirty="0"/>
              <a:t>7</a:t>
            </a:r>
            <a:r>
              <a:rPr kumimoji="1" lang="ja-JP" altLang="en-US" dirty="0"/>
              <a:t>対１</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2</a:t>
            </a:fld>
            <a:endParaRPr kumimoji="1" lang="ja-JP" altLang="en-US" dirty="0"/>
          </a:p>
        </p:txBody>
      </p:sp>
    </p:spTree>
    <p:extLst>
      <p:ext uri="{BB962C8B-B14F-4D97-AF65-F5344CB8AC3E}">
        <p14:creationId xmlns:p14="http://schemas.microsoft.com/office/powerpoint/2010/main" val="2167094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clenching event </a:t>
            </a:r>
            <a:r>
              <a:rPr kumimoji="1" lang="ja-JP" altLang="en-US" dirty="0"/>
              <a:t>数は有意に増加する傾向を示し、軽い痒みが顔面や手掌に頻回に出現しては消え、手が使えない苦痛から不愉快感や疲労感は時間経過で増強していた。身体拘束の中では比較的軽微と考えられるミトン拘束によるストレスを</a:t>
            </a:r>
            <a:r>
              <a:rPr kumimoji="1" lang="en-US" altLang="ja-JP" dirty="0"/>
              <a:t>1 </a:t>
            </a:r>
            <a:r>
              <a:rPr kumimoji="1" lang="ja-JP" altLang="en-US" dirty="0"/>
              <a:t>時間計測することで主観的知覚に先行して身体的負担が明らかにあるということが明確になった。</a:t>
            </a:r>
          </a:p>
          <a:p>
            <a:endParaRPr kumimoji="1" lang="ja-JP" altLang="en-US" dirty="0"/>
          </a:p>
        </p:txBody>
      </p:sp>
      <p:sp>
        <p:nvSpPr>
          <p:cNvPr id="4" name="スライド番号プレースホルダー 3"/>
          <p:cNvSpPr>
            <a:spLocks noGrp="1"/>
          </p:cNvSpPr>
          <p:nvPr>
            <p:ph type="sldNum" sz="quarter" idx="10"/>
          </p:nvPr>
        </p:nvSpPr>
        <p:spPr/>
        <p:txBody>
          <a:bodyPr/>
          <a:lstStyle/>
          <a:p>
            <a:fld id="{53BE200E-7636-4091-A913-9B50283AC74F}" type="slidenum">
              <a:rPr kumimoji="1" lang="ja-JP" altLang="en-US" smtClean="0"/>
              <a:pPr/>
              <a:t>17</a:t>
            </a:fld>
            <a:endParaRPr kumimoji="1" lang="ja-JP" altLang="en-US"/>
          </a:p>
        </p:txBody>
      </p:sp>
    </p:spTree>
    <p:extLst>
      <p:ext uri="{BB962C8B-B14F-4D97-AF65-F5344CB8AC3E}">
        <p14:creationId xmlns:p14="http://schemas.microsoft.com/office/powerpoint/2010/main" val="3949236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67075" y="511175"/>
            <a:ext cx="3405188" cy="25527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88EDB3-C171-4BF6-9FF0-0E111C54CE97}" type="slidenum">
              <a:rPr kumimoji="1" lang="ja-JP" altLang="en-US" smtClean="0"/>
              <a:t>23</a:t>
            </a:fld>
            <a:endParaRPr kumimoji="1" lang="ja-JP" altLang="en-US" dirty="0"/>
          </a:p>
        </p:txBody>
      </p:sp>
    </p:spTree>
    <p:extLst>
      <p:ext uri="{BB962C8B-B14F-4D97-AF65-F5344CB8AC3E}">
        <p14:creationId xmlns:p14="http://schemas.microsoft.com/office/powerpoint/2010/main" val="149265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そのなかで、こんな会話もおこなわれた</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25</a:t>
            </a:fld>
            <a:endParaRPr kumimoji="1" lang="ja-JP" altLang="en-US"/>
          </a:p>
        </p:txBody>
      </p:sp>
    </p:spTree>
    <p:extLst>
      <p:ext uri="{BB962C8B-B14F-4D97-AF65-F5344CB8AC3E}">
        <p14:creationId xmlns:p14="http://schemas.microsoft.com/office/powerpoint/2010/main" val="420111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現場でもきがついていた</a:t>
            </a:r>
            <a:endParaRPr kumimoji="1" lang="en-US" altLang="ja-JP" dirty="0"/>
          </a:p>
          <a:p>
            <a:r>
              <a:rPr kumimoji="1" lang="ja-JP" altLang="en-US" dirty="0"/>
              <a:t>自分たちの姿を振り返っていた</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26</a:t>
            </a:fld>
            <a:endParaRPr kumimoji="1" lang="ja-JP" altLang="en-US"/>
          </a:p>
        </p:txBody>
      </p:sp>
    </p:spTree>
    <p:extLst>
      <p:ext uri="{BB962C8B-B14F-4D97-AF65-F5344CB8AC3E}">
        <p14:creationId xmlns:p14="http://schemas.microsoft.com/office/powerpoint/2010/main" val="3950797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このような状況をなんとかしなければ</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27</a:t>
            </a:fld>
            <a:endParaRPr kumimoji="1" lang="ja-JP" altLang="en-US"/>
          </a:p>
        </p:txBody>
      </p:sp>
    </p:spTree>
    <p:extLst>
      <p:ext uri="{BB962C8B-B14F-4D97-AF65-F5344CB8AC3E}">
        <p14:creationId xmlns:p14="http://schemas.microsoft.com/office/powerpoint/2010/main" val="2307007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目標管理における中間面接で、院内の全部の看護単位の看護師長とはなしあっている</a:t>
            </a:r>
            <a:endParaRPr kumimoji="1" lang="en-US" altLang="ja-JP" dirty="0"/>
          </a:p>
          <a:p>
            <a:r>
              <a:rPr kumimoji="1" lang="ja-JP" altLang="en-US" dirty="0"/>
              <a:t>種々行われた、抑制激減に関する話し合いのまとめ</a:t>
            </a:r>
          </a:p>
        </p:txBody>
      </p:sp>
      <p:sp>
        <p:nvSpPr>
          <p:cNvPr id="4" name="スライド番号プレースホルダー 3"/>
          <p:cNvSpPr>
            <a:spLocks noGrp="1"/>
          </p:cNvSpPr>
          <p:nvPr>
            <p:ph type="sldNum" sz="quarter" idx="10"/>
          </p:nvPr>
        </p:nvSpPr>
        <p:spPr/>
        <p:txBody>
          <a:bodyPr/>
          <a:lstStyle/>
          <a:p>
            <a:fld id="{C20EF34F-6911-451B-BF56-FBDC3FA074B3}" type="slidenum">
              <a:rPr kumimoji="1" lang="ja-JP" altLang="en-US" smtClean="0"/>
              <a:t>28</a:t>
            </a:fld>
            <a:endParaRPr kumimoji="1" lang="ja-JP" altLang="en-US" dirty="0"/>
          </a:p>
        </p:txBody>
      </p:sp>
    </p:spTree>
    <p:extLst>
      <p:ext uri="{BB962C8B-B14F-4D97-AF65-F5344CB8AC3E}">
        <p14:creationId xmlns:p14="http://schemas.microsoft.com/office/powerpoint/2010/main" val="80041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BE200E-7636-4091-A913-9B50283AC74F}"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50963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場の状況　つまり　多くのことの組み合わせのありようにより　課題とすることの様相は　多様である</a:t>
            </a:r>
            <a:endParaRPr kumimoji="1" lang="en-US" altLang="ja-JP" dirty="0"/>
          </a:p>
          <a:p>
            <a:r>
              <a:rPr kumimoji="1" lang="ja-JP" altLang="en-US" dirty="0"/>
              <a:t>あくまでも　私たちの体験から見えたこと</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31</a:t>
            </a:fld>
            <a:endParaRPr kumimoji="1" lang="ja-JP" altLang="en-US"/>
          </a:p>
        </p:txBody>
      </p:sp>
    </p:spTree>
    <p:extLst>
      <p:ext uri="{BB962C8B-B14F-4D97-AF65-F5344CB8AC3E}">
        <p14:creationId xmlns:p14="http://schemas.microsoft.com/office/powerpoint/2010/main" val="21674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考えさせられる中で、取り組むことが整理されていく</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32</a:t>
            </a:fld>
            <a:endParaRPr kumimoji="1" lang="ja-JP" altLang="en-US"/>
          </a:p>
        </p:txBody>
      </p:sp>
    </p:spTree>
    <p:extLst>
      <p:ext uri="{BB962C8B-B14F-4D97-AF65-F5344CB8AC3E}">
        <p14:creationId xmlns:p14="http://schemas.microsoft.com/office/powerpoint/2010/main" val="3986971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全員が主役　全員がベクトルを合わせていく</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34</a:t>
            </a:fld>
            <a:endParaRPr kumimoji="1" lang="ja-JP" altLang="en-US"/>
          </a:p>
        </p:txBody>
      </p:sp>
    </p:spTree>
    <p:extLst>
      <p:ext uri="{BB962C8B-B14F-4D97-AF65-F5344CB8AC3E}">
        <p14:creationId xmlns:p14="http://schemas.microsoft.com/office/powerpoint/2010/main" val="101140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当初の身体抑制があった部署割合　オレンジ　</a:t>
            </a:r>
            <a:r>
              <a:rPr kumimoji="1" lang="en-US" altLang="ja-JP" dirty="0"/>
              <a:t>3</a:t>
            </a:r>
            <a:r>
              <a:rPr kumimoji="1" lang="ja-JP" altLang="en-US" dirty="0"/>
              <a:t>割強　　緑　ミトンあり　</a:t>
            </a:r>
            <a:r>
              <a:rPr kumimoji="1" lang="en-US" altLang="ja-JP" dirty="0"/>
              <a:t>6</a:t>
            </a:r>
            <a:r>
              <a:rPr kumimoji="1" lang="ja-JP" altLang="en-US" dirty="0"/>
              <a:t>割　年度末に減少　</a:t>
            </a:r>
            <a:endParaRPr kumimoji="1" lang="en-US" altLang="ja-JP" dirty="0"/>
          </a:p>
          <a:p>
            <a:r>
              <a:rPr kumimoji="1" lang="ja-JP" altLang="en-US" dirty="0"/>
              <a:t>抑制は　</a:t>
            </a:r>
            <a:r>
              <a:rPr kumimoji="1" lang="en-US" altLang="ja-JP" dirty="0"/>
              <a:t>ICU</a:t>
            </a:r>
            <a:r>
              <a:rPr kumimoji="1" lang="en-US" altLang="ja-JP" baseline="0" dirty="0"/>
              <a:t> </a:t>
            </a:r>
            <a:r>
              <a:rPr kumimoji="1" lang="ja-JP" altLang="en-US" baseline="0" dirty="0"/>
              <a:t>と</a:t>
            </a:r>
            <a:r>
              <a:rPr kumimoji="1" lang="en-US" altLang="ja-JP" baseline="0" dirty="0"/>
              <a:t>NICU</a:t>
            </a:r>
            <a:r>
              <a:rPr kumimoji="1" lang="ja-JP" altLang="en-US" baseline="0" dirty="0"/>
              <a:t>のみ</a:t>
            </a:r>
            <a:endParaRPr kumimoji="1" lang="en-US" altLang="ja-JP" dirty="0"/>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3</a:t>
            </a:fld>
            <a:endParaRPr kumimoji="1" lang="ja-JP" altLang="en-US" dirty="0"/>
          </a:p>
        </p:txBody>
      </p:sp>
    </p:spTree>
    <p:extLst>
      <p:ext uri="{BB962C8B-B14F-4D97-AF65-F5344CB8AC3E}">
        <p14:creationId xmlns:p14="http://schemas.microsoft.com/office/powerpoint/2010/main" val="455125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a:t>看護のチカラ</a:t>
            </a:r>
            <a:r>
              <a:rPr kumimoji="1" lang="en-US" altLang="ja-JP" dirty="0"/>
              <a:t>2015</a:t>
            </a:r>
            <a:r>
              <a:rPr kumimoji="1" lang="ja-JP" altLang="en-US" dirty="0"/>
              <a:t>年</a:t>
            </a:r>
            <a:r>
              <a:rPr kumimoji="1" lang="en-US" altLang="ja-JP" dirty="0"/>
              <a:t>10</a:t>
            </a:r>
            <a:r>
              <a:rPr kumimoji="1" lang="ja-JP" altLang="en-US" dirty="0"/>
              <a:t>月</a:t>
            </a:r>
            <a:r>
              <a:rPr kumimoji="1" lang="en-US" altLang="ja-JP" dirty="0"/>
              <a:t>1</a:t>
            </a:r>
            <a:r>
              <a:rPr kumimoji="1" lang="ja-JP" altLang="en-US" dirty="0"/>
              <a:t>日　ｐ９</a:t>
            </a:r>
            <a:endParaRPr kumimoji="1" lang="en-US" altLang="ja-JP" dirty="0"/>
          </a:p>
          <a:p>
            <a:endParaRPr kumimoji="1" lang="en-US" altLang="ja-JP" dirty="0"/>
          </a:p>
          <a:p>
            <a:r>
              <a:rPr kumimoji="1" lang="ja-JP" altLang="en-US" dirty="0"/>
              <a:t>いつもの暮らしの中で　気持ちよく過ごせるためのできることはないか</a:t>
            </a:r>
          </a:p>
        </p:txBody>
      </p:sp>
      <p:sp>
        <p:nvSpPr>
          <p:cNvPr id="4" name="スライド番号プレースホルダー 3"/>
          <p:cNvSpPr>
            <a:spLocks noGrp="1"/>
          </p:cNvSpPr>
          <p:nvPr>
            <p:ph type="sldNum" sz="quarter" idx="10"/>
          </p:nvPr>
        </p:nvSpPr>
        <p:spPr/>
        <p:txBody>
          <a:bodyPr/>
          <a:lstStyle/>
          <a:p>
            <a:fld id="{53BE200E-7636-4091-A913-9B50283AC74F}"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792291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人が生きていくうえで必要とする医療に関しても、近年耳にすることは、・・・</a:t>
            </a:r>
            <a:endParaRPr kumimoji="1" lang="en-US" altLang="ja-JP" dirty="0"/>
          </a:p>
          <a:p>
            <a:r>
              <a:rPr kumimoji="1" lang="ja-JP" altLang="en-US" dirty="0"/>
              <a:t>人を分析的に考察することと　全体としてとらえること　　　分析しても統合して全体としてとらえること重要　その人らしくあることができるように</a:t>
            </a:r>
            <a:endParaRPr kumimoji="1" lang="en-US" altLang="ja-JP" dirty="0"/>
          </a:p>
          <a:p>
            <a:r>
              <a:rPr kumimoji="1" lang="ja-JP" altLang="en-US" dirty="0"/>
              <a:t>各専門職、各個々人によるカンファは重要</a:t>
            </a:r>
            <a:endParaRPr kumimoji="1" lang="en-US" altLang="ja-JP" dirty="0"/>
          </a:p>
          <a:p>
            <a:r>
              <a:rPr kumimoji="1" lang="ja-JP" altLang="en-US" dirty="0"/>
              <a:t>看護の専門性　健康に向かう力の支援　生活の整えを通して　医療知識と技術を持ち</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36</a:t>
            </a:fld>
            <a:endParaRPr kumimoji="1" lang="ja-JP" altLang="en-US" dirty="0"/>
          </a:p>
        </p:txBody>
      </p:sp>
    </p:spTree>
    <p:extLst>
      <p:ext uri="{BB962C8B-B14F-4D97-AF65-F5344CB8AC3E}">
        <p14:creationId xmlns:p14="http://schemas.microsoft.com/office/powerpoint/2010/main" val="2100891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例えば、不快な刺激を減らす　ということは、自部署で患者の不快となるものは何か</a:t>
            </a:r>
            <a:endParaRPr kumimoji="1" lang="en-US" altLang="ja-JP" dirty="0"/>
          </a:p>
          <a:p>
            <a:r>
              <a:rPr kumimoji="1" lang="ja-JP" altLang="en-US" dirty="0"/>
              <a:t>掘り下げて考えてある</a:t>
            </a:r>
            <a:endParaRPr kumimoji="1" lang="en-US" altLang="ja-JP"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45</a:t>
            </a:fld>
            <a:endParaRPr kumimoji="1" lang="ja-JP" altLang="en-US"/>
          </a:p>
        </p:txBody>
      </p:sp>
    </p:spTree>
    <p:extLst>
      <p:ext uri="{BB962C8B-B14F-4D97-AF65-F5344CB8AC3E}">
        <p14:creationId xmlns:p14="http://schemas.microsoft.com/office/powerpoint/2010/main" val="3654828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はじめに、西病棟</a:t>
            </a:r>
            <a:r>
              <a:rPr kumimoji="1" lang="en-US" altLang="ja-JP" dirty="0"/>
              <a:t>8</a:t>
            </a:r>
            <a:r>
              <a:rPr kumimoji="1" lang="ja-JP" altLang="en-US" dirty="0"/>
              <a:t>階は、診療科として肝胆膵移植外科、胃腸外科であり、周術期や終末期により</a:t>
            </a:r>
            <a:r>
              <a:rPr kumimoji="1" lang="ja-JP" altLang="en-US" u="sng" dirty="0"/>
              <a:t>せん妄発症</a:t>
            </a:r>
            <a:r>
              <a:rPr kumimoji="1" lang="ja-JP" altLang="en-US" dirty="0"/>
              <a:t>の誘因が多い病棟です。</a:t>
            </a:r>
            <a:endParaRPr kumimoji="1" lang="en-US" altLang="ja-JP" dirty="0"/>
          </a:p>
          <a:p>
            <a:r>
              <a:rPr kumimoji="1" lang="ja-JP" altLang="en-US" dirty="0"/>
              <a:t>病棟の特徴から昨年度もせん妄予防ケアを環境調整を主とした具体的なケアを行い、スライドに示したような病棟での体制をとっております。</a:t>
            </a:r>
            <a:endParaRPr kumimoji="1" lang="en-US" altLang="ja-JP" dirty="0"/>
          </a:p>
          <a:p>
            <a:r>
              <a:rPr kumimoji="1" lang="ja-JP" altLang="en-US" u="sng" dirty="0"/>
              <a:t>ま</a:t>
            </a:r>
            <a:r>
              <a:rPr kumimoji="1" lang="ja-JP" altLang="en-US" u="sng" dirty="0">
                <a:solidFill>
                  <a:srgbClr val="FF0000"/>
                </a:solidFill>
              </a:rPr>
              <a:t>ず</a:t>
            </a:r>
            <a:r>
              <a:rPr kumimoji="1" lang="ja-JP" altLang="en-US" dirty="0"/>
              <a:t>、せん妄カンファレンスを週</a:t>
            </a:r>
            <a:r>
              <a:rPr kumimoji="1" lang="en-US" altLang="ja-JP" dirty="0"/>
              <a:t>2</a:t>
            </a:r>
            <a:r>
              <a:rPr kumimoji="1" lang="ja-JP" altLang="en-US" dirty="0"/>
              <a:t>回開催し、リスクのある患者の情報共有とケアの検討を行っています。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外科病棟であり、入院時の看護計画に</a:t>
            </a:r>
            <a:r>
              <a:rPr lang="ja-JP" altLang="en-US" dirty="0"/>
              <a:t>よる説明では、リスクがあれば書面で説明を行っており、</a:t>
            </a:r>
            <a:endParaRPr lang="en-US" altLang="ja-JP" dirty="0"/>
          </a:p>
          <a:p>
            <a:r>
              <a:rPr lang="ja-JP" altLang="en-US" dirty="0"/>
              <a:t>患者、家族へも時計やカレンダー、なじみ</a:t>
            </a:r>
            <a:r>
              <a:rPr lang="ja-JP" altLang="en-US" dirty="0">
                <a:solidFill>
                  <a:srgbClr val="FF0000"/>
                </a:solidFill>
              </a:rPr>
              <a:t>の</a:t>
            </a:r>
            <a:r>
              <a:rPr lang="ja-JP" altLang="en-US" dirty="0"/>
              <a:t>ものを持参していただくように説明を行っています。</a:t>
            </a:r>
            <a:endParaRPr lang="en-US" altLang="ja-JP" dirty="0"/>
          </a:p>
          <a:p>
            <a:r>
              <a:rPr kumimoji="1" lang="ja-JP" altLang="en-US" dirty="0"/>
              <a:t>環境整備を中心としたケア基準（日中・夜間）　を作成し</a:t>
            </a:r>
            <a:r>
              <a:rPr kumimoji="1" lang="ja-JP" altLang="en-US" u="sng" dirty="0"/>
              <a:t>実施しています。</a:t>
            </a:r>
            <a:endParaRPr kumimoji="1" lang="en-US" altLang="ja-JP" u="sng" dirty="0"/>
          </a:p>
          <a:p>
            <a:r>
              <a:rPr lang="ja-JP" altLang="en-US" u="sng" dirty="0"/>
              <a:t>さらに患者に応じた個別的なケア</a:t>
            </a:r>
            <a:r>
              <a:rPr lang="ja-JP" altLang="en-US" dirty="0"/>
              <a:t>が行われております。</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46</a:t>
            </a:fld>
            <a:endParaRPr kumimoji="1" lang="ja-JP" altLang="en-US"/>
          </a:p>
        </p:txBody>
      </p:sp>
    </p:spTree>
    <p:extLst>
      <p:ext uri="{BB962C8B-B14F-4D97-AF65-F5344CB8AC3E}">
        <p14:creationId xmlns:p14="http://schemas.microsoft.com/office/powerpoint/2010/main" val="1641405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具体的な事例を紹介します。</a:t>
            </a:r>
            <a:endParaRPr kumimoji="1" lang="en-US" altLang="ja-JP" dirty="0"/>
          </a:p>
          <a:p>
            <a:pPr marL="0" indent="0">
              <a:buNone/>
            </a:pPr>
            <a:r>
              <a:rPr kumimoji="1" lang="ja-JP" altLang="en-US" dirty="0"/>
              <a:t>患者概要</a:t>
            </a:r>
            <a:endParaRPr kumimoji="1" lang="en-US" altLang="ja-JP" dirty="0"/>
          </a:p>
          <a:p>
            <a:pPr marL="0" indent="0">
              <a:buNone/>
            </a:pPr>
            <a:r>
              <a:rPr kumimoji="1" lang="en-US" altLang="ja-JP" dirty="0"/>
              <a:t>A</a:t>
            </a:r>
            <a:r>
              <a:rPr kumimoji="1" lang="ja-JP" altLang="en-US" dirty="0"/>
              <a:t>氏　  </a:t>
            </a:r>
            <a:r>
              <a:rPr kumimoji="1" lang="en-US" altLang="ja-JP" dirty="0"/>
              <a:t>60</a:t>
            </a:r>
            <a:r>
              <a:rPr kumimoji="1" lang="ja-JP" altLang="en-US" dirty="0"/>
              <a:t>代　男性　疾患は、</a:t>
            </a:r>
            <a:r>
              <a:rPr kumimoji="1" lang="en-US" altLang="ja-JP" dirty="0"/>
              <a:t>S</a:t>
            </a:r>
            <a:r>
              <a:rPr kumimoji="1" lang="ja-JP" altLang="en-US" dirty="0"/>
              <a:t>状結腸癌</a:t>
            </a:r>
            <a:endParaRPr kumimoji="1" lang="en-US" altLang="ja-JP" dirty="0"/>
          </a:p>
          <a:p>
            <a:r>
              <a:rPr kumimoji="1" lang="en-US" altLang="ja-JP" dirty="0"/>
              <a:t>3</a:t>
            </a:r>
            <a:r>
              <a:rPr kumimoji="1" lang="ja-JP" altLang="en-US" dirty="0"/>
              <a:t>月</a:t>
            </a:r>
            <a:r>
              <a:rPr kumimoji="1" lang="en-US" altLang="ja-JP" dirty="0"/>
              <a:t>23</a:t>
            </a:r>
            <a:r>
              <a:rPr kumimoji="1" lang="ja-JP" altLang="en-US" dirty="0"/>
              <a:t>日</a:t>
            </a:r>
            <a:r>
              <a:rPr kumimoji="1" lang="ja-JP" altLang="en-US" u="sng" dirty="0">
                <a:solidFill>
                  <a:srgbClr val="FF0000"/>
                </a:solidFill>
              </a:rPr>
              <a:t>手術適</a:t>
            </a:r>
            <a:r>
              <a:rPr kumimoji="1" lang="ja-JP" altLang="en-US" u="sng" dirty="0"/>
              <a:t>応となり、内科より西病棟</a:t>
            </a:r>
            <a:r>
              <a:rPr kumimoji="1" lang="en-US" altLang="ja-JP" u="sng" dirty="0"/>
              <a:t>8</a:t>
            </a:r>
            <a:r>
              <a:rPr kumimoji="1" lang="ja-JP" altLang="en-US" u="sng" dirty="0"/>
              <a:t>階へ転科転棟してきました。</a:t>
            </a:r>
            <a:endParaRPr kumimoji="1" lang="en-US" altLang="ja-JP" u="sng" dirty="0"/>
          </a:p>
          <a:p>
            <a:r>
              <a:rPr kumimoji="1" lang="ja-JP" altLang="en-US" dirty="0"/>
              <a:t>入院前は会社経営を行い、若いころはスポーツ選手でもあり、しっかりした体型の患者で、家族の支援としても妻、成人した子供が</a:t>
            </a:r>
            <a:r>
              <a:rPr kumimoji="1" lang="en-US" altLang="ja-JP" dirty="0"/>
              <a:t>3</a:t>
            </a:r>
            <a:r>
              <a:rPr kumimoji="1" lang="ja-JP" altLang="en-US" dirty="0"/>
              <a:t>名おり、毎日面会されていました。</a:t>
            </a:r>
            <a:endParaRPr kumimoji="1" lang="en-US" altLang="ja-JP" dirty="0"/>
          </a:p>
          <a:p>
            <a:r>
              <a:rPr kumimoji="1" lang="en-US" altLang="ja-JP" u="sng" dirty="0"/>
              <a:t>4</a:t>
            </a:r>
            <a:r>
              <a:rPr kumimoji="1" lang="ja-JP" altLang="en-US" u="sng" dirty="0"/>
              <a:t>月○日に手術予定でしたが術前に熱発し、手術が延期となり、</a:t>
            </a:r>
            <a:r>
              <a:rPr kumimoji="1" lang="ja-JP" altLang="en-US" dirty="0"/>
              <a:t>元来の不眠傾向が憎悪したり、せん妄のリスクは高い状態でした。</a:t>
            </a:r>
            <a:endParaRPr lang="en-US" altLang="ja-JP" dirty="0"/>
          </a:p>
          <a:p>
            <a:r>
              <a:rPr kumimoji="1" lang="en-US" altLang="ja-JP" u="sng" dirty="0"/>
              <a:t>4</a:t>
            </a:r>
            <a:r>
              <a:rPr kumimoji="1" lang="ja-JP" altLang="en-US" u="sng" dirty="0"/>
              <a:t>月</a:t>
            </a:r>
            <a:r>
              <a:rPr kumimoji="1" lang="en-US" altLang="ja-JP" u="sng" dirty="0"/>
              <a:t>25</a:t>
            </a:r>
            <a:r>
              <a:rPr kumimoji="1" lang="ja-JP" altLang="en-US" u="sng" dirty="0"/>
              <a:t>日延期となった手術</a:t>
            </a:r>
            <a:r>
              <a:rPr kumimoji="1" lang="en-US" altLang="ja-JP" u="sng" dirty="0"/>
              <a:t>(</a:t>
            </a:r>
            <a:r>
              <a:rPr kumimoji="1" lang="ja-JP" altLang="en-US" u="sng" dirty="0"/>
              <a:t>結腸切除</a:t>
            </a:r>
            <a:r>
              <a:rPr kumimoji="1" lang="en-US" altLang="ja-JP" u="sng" dirty="0"/>
              <a:t>/</a:t>
            </a:r>
            <a:r>
              <a:rPr kumimoji="1" lang="ja-JP" altLang="en-US" u="sng" dirty="0"/>
              <a:t>リンパ節廓清</a:t>
            </a:r>
            <a:r>
              <a:rPr kumimoji="1" lang="en-US" altLang="ja-JP" u="sng" dirty="0"/>
              <a:t>)</a:t>
            </a:r>
            <a:r>
              <a:rPr kumimoji="1" lang="ja-JP" altLang="en-US" u="sng" dirty="0"/>
              <a:t>を終え、</a:t>
            </a:r>
            <a:r>
              <a:rPr kumimoji="1" lang="ja-JP" altLang="en-US" dirty="0"/>
              <a:t>病棟へ戻ってきました。せん妄は発症しませんでしたが、</a:t>
            </a:r>
            <a:r>
              <a:rPr kumimoji="1" lang="ja-JP" altLang="en-US" u="sng" dirty="0"/>
              <a:t>その後も</a:t>
            </a:r>
            <a:r>
              <a:rPr kumimoji="1" lang="ja-JP" altLang="en-US" dirty="0"/>
              <a:t>腹水がたまり、日常の活動性が低下するなど改善の傾向が見られませんでした。</a:t>
            </a:r>
            <a:endParaRPr kumimoji="1" lang="en-US" altLang="ja-JP" dirty="0"/>
          </a:p>
          <a:p>
            <a:r>
              <a:rPr kumimoji="1" lang="ja-JP" altLang="en-US" dirty="0"/>
              <a:t>患者の言葉からも「もうだめなのではないか」との言葉も聞かれるようになりました。</a:t>
            </a:r>
            <a:r>
              <a:rPr kumimoji="1" lang="ja-JP" altLang="en-US" u="sng" dirty="0"/>
              <a:t>その後腹水に対し</a:t>
            </a:r>
            <a:r>
              <a:rPr kumimoji="1" lang="en-US" altLang="ja-JP" u="sng" dirty="0"/>
              <a:t>2</a:t>
            </a:r>
            <a:r>
              <a:rPr kumimoji="1" lang="ja-JP" altLang="en-US" u="sng" dirty="0"/>
              <a:t>回目の手術予定となりました。</a:t>
            </a:r>
            <a:endParaRPr kumimoji="1" lang="en-US" altLang="ja-JP" u="sng" dirty="0"/>
          </a:p>
          <a:p>
            <a:r>
              <a:rPr kumimoji="1" lang="ja-JP" altLang="en-US" dirty="0"/>
              <a:t>ここでは、</a:t>
            </a:r>
            <a:r>
              <a:rPr kumimoji="1" lang="en-US" altLang="ja-JP" dirty="0"/>
              <a:t>2</a:t>
            </a:r>
            <a:r>
              <a:rPr kumimoji="1" lang="ja-JP" altLang="en-US" dirty="0"/>
              <a:t>回目の手術以降、昼夜逆転、不眠憎悪、幻覚妄想を主とした、せん妄状態なった患者のケアについて紹介していきます。</a:t>
            </a:r>
            <a:endParaRPr kumimoji="1" lang="en-US" altLang="ja-JP" dirty="0"/>
          </a:p>
          <a:p>
            <a:r>
              <a:rPr kumimoji="1" lang="en-US" altLang="ja-JP" dirty="0"/>
              <a:t>7</a:t>
            </a:r>
            <a:r>
              <a:rPr kumimoji="1" lang="ja-JP" altLang="en-US" dirty="0"/>
              <a:t>月</a:t>
            </a:r>
            <a:r>
              <a:rPr kumimoji="1" lang="en-US" altLang="ja-JP" dirty="0"/>
              <a:t>6</a:t>
            </a:r>
            <a:r>
              <a:rPr kumimoji="1" lang="ja-JP" altLang="en-US" dirty="0"/>
              <a:t>日　リンパ管結紮術施行、術後</a:t>
            </a:r>
            <a:r>
              <a:rPr kumimoji="1" lang="en-US" altLang="ja-JP" dirty="0"/>
              <a:t>ICU</a:t>
            </a:r>
            <a:r>
              <a:rPr lang="ja-JP" altLang="en-US" dirty="0"/>
              <a:t>管理</a:t>
            </a:r>
            <a:endParaRPr lang="en-US" altLang="ja-JP" dirty="0"/>
          </a:p>
          <a:p>
            <a:r>
              <a:rPr lang="en-US" altLang="ja-JP" dirty="0"/>
              <a:t>7</a:t>
            </a:r>
            <a:r>
              <a:rPr lang="ja-JP" altLang="en-US" dirty="0"/>
              <a:t>月</a:t>
            </a:r>
            <a:r>
              <a:rPr lang="en-US" altLang="ja-JP" dirty="0"/>
              <a:t>7</a:t>
            </a:r>
            <a:r>
              <a:rPr lang="ja-JP" altLang="en-US" dirty="0"/>
              <a:t>日　開腹止血術</a:t>
            </a:r>
            <a:endParaRPr lang="en-US" altLang="ja-JP" dirty="0"/>
          </a:p>
          <a:p>
            <a:r>
              <a:rPr kumimoji="1" lang="en-US" altLang="ja-JP" dirty="0"/>
              <a:t>7</a:t>
            </a:r>
            <a:r>
              <a:rPr kumimoji="1" lang="ja-JP" altLang="en-US" dirty="0"/>
              <a:t>月</a:t>
            </a:r>
            <a:r>
              <a:rPr kumimoji="1" lang="en-US" altLang="ja-JP" dirty="0"/>
              <a:t>12</a:t>
            </a:r>
            <a:r>
              <a:rPr kumimoji="1" lang="ja-JP" altLang="en-US" dirty="0"/>
              <a:t>日</a:t>
            </a:r>
            <a:r>
              <a:rPr kumimoji="1" lang="ja-JP" altLang="en-US" u="sng" dirty="0"/>
              <a:t>状態が安定し</a:t>
            </a:r>
            <a:r>
              <a:rPr kumimoji="1" lang="en-US" altLang="ja-JP" dirty="0"/>
              <a:t>ICU</a:t>
            </a:r>
            <a:r>
              <a:rPr kumimoji="1" lang="ja-JP" altLang="en-US" dirty="0"/>
              <a:t>から西</a:t>
            </a:r>
            <a:r>
              <a:rPr lang="ja-JP" altLang="en-US" dirty="0"/>
              <a:t>病棟</a:t>
            </a:r>
            <a:r>
              <a:rPr lang="en-US" altLang="ja-JP" dirty="0"/>
              <a:t>8</a:t>
            </a:r>
            <a:r>
              <a:rPr lang="ja-JP" altLang="en-US" dirty="0"/>
              <a:t>階へ転棟してきました。</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47</a:t>
            </a:fld>
            <a:endParaRPr kumimoji="1" lang="ja-JP" altLang="en-US"/>
          </a:p>
        </p:txBody>
      </p:sp>
    </p:spTree>
    <p:extLst>
      <p:ext uri="{BB962C8B-B14F-4D97-AF65-F5344CB8AC3E}">
        <p14:creationId xmlns:p14="http://schemas.microsoft.com/office/powerpoint/2010/main" val="2019760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術後</a:t>
            </a:r>
            <a:r>
              <a:rPr lang="en-US" altLang="ja-JP" u="sng" dirty="0"/>
              <a:t>6</a:t>
            </a:r>
            <a:r>
              <a:rPr lang="ja-JP" altLang="en-US" u="sng" dirty="0"/>
              <a:t>日目に</a:t>
            </a:r>
            <a:r>
              <a:rPr lang="ja-JP" altLang="en-US" dirty="0"/>
              <a:t>転棟してきましたが、転棟時にはまだ</a:t>
            </a:r>
            <a:r>
              <a:rPr lang="en-US" altLang="ja-JP" dirty="0"/>
              <a:t>8</a:t>
            </a:r>
            <a:r>
              <a:rPr lang="ja-JP" altLang="en-US" dirty="0"/>
              <a:t>本以上のルート類がついた状態で、</a:t>
            </a:r>
            <a:r>
              <a:rPr lang="ja-JP" altLang="en-US" u="sng" dirty="0"/>
              <a:t>起き上がりもできず、フットポンプが装着したままの状態でした。</a:t>
            </a:r>
            <a:endParaRPr lang="en-US" altLang="ja-JP" u="sng" dirty="0"/>
          </a:p>
          <a:p>
            <a:r>
              <a:rPr lang="ja-JP" altLang="en-US" u="sng" dirty="0"/>
              <a:t>①酸素</a:t>
            </a:r>
            <a:endParaRPr lang="en-US" altLang="ja-JP" u="sng" dirty="0"/>
          </a:p>
          <a:p>
            <a:r>
              <a:rPr lang="ja-JP" altLang="en-US" dirty="0"/>
              <a:t>②</a:t>
            </a:r>
            <a:r>
              <a:rPr lang="en-US" altLang="ja-JP" dirty="0"/>
              <a:t>CV</a:t>
            </a:r>
            <a:r>
              <a:rPr lang="ja-JP" altLang="en-US" dirty="0"/>
              <a:t>点滴</a:t>
            </a:r>
            <a:endParaRPr lang="en-US" altLang="ja-JP" dirty="0"/>
          </a:p>
          <a:p>
            <a:r>
              <a:rPr lang="ja-JP" altLang="en-US" dirty="0"/>
              <a:t>③心電図モニター</a:t>
            </a:r>
            <a:endParaRPr lang="en-US" altLang="ja-JP" dirty="0"/>
          </a:p>
          <a:p>
            <a:r>
              <a:rPr lang="ja-JP" altLang="en-US" dirty="0"/>
              <a:t>④腸瘻</a:t>
            </a:r>
            <a:endParaRPr lang="en-US" altLang="ja-JP" dirty="0"/>
          </a:p>
          <a:p>
            <a:r>
              <a:rPr lang="ja-JP" altLang="en-US" dirty="0"/>
              <a:t>⑤ドレーン</a:t>
            </a:r>
            <a:endParaRPr lang="en-US" altLang="ja-JP" dirty="0"/>
          </a:p>
          <a:p>
            <a:r>
              <a:rPr lang="ja-JP" altLang="en-US" dirty="0"/>
              <a:t>⑥ドレーン</a:t>
            </a:r>
            <a:endParaRPr lang="en-US" altLang="ja-JP" dirty="0"/>
          </a:p>
          <a:p>
            <a:r>
              <a:rPr lang="ja-JP" altLang="en-US" dirty="0"/>
              <a:t>⑦尿バルーン</a:t>
            </a:r>
            <a:endParaRPr lang="en-US" altLang="ja-JP" dirty="0"/>
          </a:p>
          <a:p>
            <a:r>
              <a:rPr lang="ja-JP" altLang="en-US" dirty="0"/>
              <a:t>⑧フットポンプ</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48</a:t>
            </a:fld>
            <a:endParaRPr kumimoji="1" lang="ja-JP" altLang="en-US"/>
          </a:p>
        </p:txBody>
      </p:sp>
    </p:spTree>
    <p:extLst>
      <p:ext uri="{BB962C8B-B14F-4D97-AF65-F5344CB8AC3E}">
        <p14:creationId xmlns:p14="http://schemas.microsoft.com/office/powerpoint/2010/main" val="1036814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転棟後の患者の状態です。</a:t>
            </a:r>
            <a:endParaRPr lang="en-US" altLang="ja-JP" dirty="0"/>
          </a:p>
          <a:p>
            <a:r>
              <a:rPr lang="ja-JP" altLang="en-US" dirty="0"/>
              <a:t>繰り返される熱発、腹水・胸水貯留による呼吸障害があり、</a:t>
            </a:r>
            <a:endParaRPr lang="en-US" altLang="ja-JP" dirty="0"/>
          </a:p>
          <a:p>
            <a:r>
              <a:rPr lang="ja-JP" altLang="en-US" dirty="0"/>
              <a:t>フットポンプは外れましたが、</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睡眠障害（昼夜逆転）、幻覚妄想を伴いせん妄状態となりました。</a:t>
            </a:r>
            <a:endParaRPr lang="en-US" altLang="ja-JP" dirty="0"/>
          </a:p>
          <a:p>
            <a:r>
              <a:rPr lang="ja-JP" altLang="en-US" dirty="0"/>
              <a:t>標準的な環境整備を行い、ルート類を自己抜去するなど危険行動はありませんでした。</a:t>
            </a:r>
            <a:endParaRPr lang="en-US" altLang="ja-JP" dirty="0"/>
          </a:p>
          <a:p>
            <a:r>
              <a:rPr lang="ja-JP" altLang="en-US" dirty="0"/>
              <a:t>生活リズムを整えるため、リハビリが術後、介入しましたが体調不良を理由にリハビリが行えない日もありました。</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49</a:t>
            </a:fld>
            <a:endParaRPr kumimoji="1" lang="ja-JP" altLang="en-US"/>
          </a:p>
        </p:txBody>
      </p:sp>
    </p:spTree>
    <p:extLst>
      <p:ext uri="{BB962C8B-B14F-4D97-AF65-F5344CB8AC3E}">
        <p14:creationId xmlns:p14="http://schemas.microsoft.com/office/powerpoint/2010/main" val="187455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せん妄状態の患者</a:t>
            </a:r>
            <a:r>
              <a:rPr kumimoji="1" lang="ja-JP" altLang="en-US" u="sng" dirty="0"/>
              <a:t>に</a:t>
            </a:r>
            <a:r>
              <a:rPr kumimoji="1" lang="ja-JP" altLang="en-US" dirty="0"/>
              <a:t>はこのような</a:t>
            </a:r>
            <a:r>
              <a:rPr kumimoji="1" lang="ja-JP" altLang="en-US" u="sng" dirty="0"/>
              <a:t>言動がみられました</a:t>
            </a:r>
            <a:r>
              <a:rPr kumimoji="1" lang="ja-JP" altLang="en-US" dirty="0"/>
              <a:t>。</a:t>
            </a:r>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50</a:t>
            </a:fld>
            <a:endParaRPr kumimoji="1" lang="ja-JP" altLang="en-US"/>
          </a:p>
        </p:txBody>
      </p:sp>
    </p:spTree>
    <p:extLst>
      <p:ext uri="{BB962C8B-B14F-4D97-AF65-F5344CB8AC3E}">
        <p14:creationId xmlns:p14="http://schemas.microsoft.com/office/powerpoint/2010/main" val="995697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身体状態が改善しないなか、</a:t>
            </a:r>
            <a:r>
              <a:rPr kumimoji="1" lang="ja-JP" altLang="en-US" sz="1200" u="sng" dirty="0"/>
              <a:t>長期の患者目標を延期された娘の結婚式に出席すること、</a:t>
            </a:r>
            <a:r>
              <a:rPr lang="ja-JP" altLang="en-US" sz="1200" dirty="0"/>
              <a:t>短期目標として、①夜間、眠れる、 ②座位時間を増やすことに焦点をあて</a:t>
            </a:r>
            <a:r>
              <a:rPr kumimoji="1" lang="ja-JP" altLang="en-US" sz="1200" dirty="0"/>
              <a:t>ケアを行っていきました。</a:t>
            </a:r>
            <a:endParaRPr kumimoji="1" lang="en-US" altLang="ja-JP" sz="1200" dirty="0"/>
          </a:p>
          <a:p>
            <a:r>
              <a:rPr lang="ja-JP" altLang="en-US" sz="1200" dirty="0"/>
              <a:t>　　　　</a:t>
            </a:r>
            <a:endParaRPr kumimoji="1" lang="en-US" altLang="ja-JP"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51</a:t>
            </a:fld>
            <a:endParaRPr kumimoji="1" lang="ja-JP" altLang="en-US"/>
          </a:p>
        </p:txBody>
      </p:sp>
    </p:spTree>
    <p:extLst>
      <p:ext uri="{BB962C8B-B14F-4D97-AF65-F5344CB8AC3E}">
        <p14:creationId xmlns:p14="http://schemas.microsoft.com/office/powerpoint/2010/main" val="40969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50" u="sng" dirty="0"/>
              <a:t>せん妄対策として行った実際のケア内容です。</a:t>
            </a:r>
            <a:endParaRPr lang="en-US" altLang="ja-JP" sz="1050" u="sng" dirty="0"/>
          </a:p>
          <a:p>
            <a:r>
              <a:rPr kumimoji="1" lang="ja-JP" altLang="en-US" sz="1050" dirty="0"/>
              <a:t>環境面では、</a:t>
            </a:r>
            <a:endParaRPr kumimoji="1"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患者目線でのカレンダー、時計の設置、</a:t>
            </a:r>
            <a:endParaRPr kumimoji="1"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個室管理であり、</a:t>
            </a:r>
            <a:r>
              <a:rPr lang="ja-JP" altLang="en-US" sz="1050" dirty="0"/>
              <a:t>明かりの調整（夜間のブラインド調整、朝の日光を入れる）、音への配慮として（点滴アラームが鳴</a:t>
            </a:r>
            <a:r>
              <a:rPr lang="ja-JP" altLang="en-US" sz="1050" u="sng" dirty="0"/>
              <a:t>る</a:t>
            </a:r>
            <a:r>
              <a:rPr lang="ja-JP" altLang="en-US" sz="1050" dirty="0"/>
              <a:t>前の訪室やすぐに対処する、ドレーン排液時の物音、スタッフ入退室の配慮）、　　夏季であり室温調整とともに、発熱への対応、夜間の眠りに促進として、タオルケットを依頼しました。</a:t>
            </a:r>
            <a:endParaRPr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t>生活リズムを整</a:t>
            </a:r>
            <a:r>
              <a:rPr lang="ja-JP" altLang="en-US" sz="1050" u="sng" dirty="0"/>
              <a:t>え</a:t>
            </a:r>
            <a:r>
              <a:rPr lang="ja-JP" altLang="en-US" sz="1050" dirty="0"/>
              <a:t>るケア面では、リアリティーオリエンテーションをしながら、</a:t>
            </a:r>
            <a:endParaRPr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a:t>MO</a:t>
            </a:r>
            <a:r>
              <a:rPr lang="ja-JP" altLang="en-US" sz="1050" dirty="0"/>
              <a:t>ケア、</a:t>
            </a:r>
            <a:r>
              <a:rPr lang="en-US" altLang="ja-JP" sz="1050" dirty="0"/>
              <a:t>EV</a:t>
            </a:r>
            <a:r>
              <a:rPr lang="ja-JP" altLang="en-US" sz="1050" dirty="0"/>
              <a:t>ケアで、朝夕に生活の切り替え、夕方に足浴</a:t>
            </a:r>
            <a:r>
              <a:rPr lang="ja-JP" altLang="en-US" sz="1050" u="sng" dirty="0"/>
              <a:t>を実施し</a:t>
            </a:r>
            <a:r>
              <a:rPr lang="ja-JP" altLang="en-US" sz="1050" dirty="0"/>
              <a:t>眠りを整えるケアを行いました。</a:t>
            </a:r>
            <a:endParaRPr lang="en-US" altLang="ja-JP" sz="1050" dirty="0"/>
          </a:p>
          <a:p>
            <a:r>
              <a:rPr lang="ja-JP" altLang="en-US" sz="1050" dirty="0"/>
              <a:t>活動性から生活リズムを整えるため、</a:t>
            </a:r>
            <a:endParaRPr lang="en-US" altLang="ja-JP" sz="1050" dirty="0"/>
          </a:p>
          <a:p>
            <a:r>
              <a:rPr lang="ja-JP" altLang="en-US" sz="1050" dirty="0"/>
              <a:t>午前端座位、午後</a:t>
            </a:r>
            <a:r>
              <a:rPr lang="en-US" altLang="ja-JP" sz="1050" dirty="0"/>
              <a:t>ROM</a:t>
            </a:r>
            <a:r>
              <a:rPr lang="ja-JP" altLang="en-US" sz="1050" dirty="0"/>
              <a:t>運動を実施し、</a:t>
            </a:r>
            <a:r>
              <a:rPr lang="en-US" altLang="ja-JP" sz="1050" dirty="0"/>
              <a:t>PT</a:t>
            </a:r>
            <a:r>
              <a:rPr lang="ja-JP" altLang="en-US" sz="1050" dirty="0" err="1"/>
              <a:t>、</a:t>
            </a:r>
            <a:r>
              <a:rPr lang="en-US" altLang="ja-JP" sz="1050" dirty="0"/>
              <a:t>OT</a:t>
            </a:r>
            <a:r>
              <a:rPr lang="ja-JP" altLang="en-US" sz="1050" dirty="0"/>
              <a:t>の介入も午前午後と時間調整をして介入しました。</a:t>
            </a:r>
            <a:endParaRPr lang="en-US" altLang="ja-JP" sz="1050" dirty="0"/>
          </a:p>
          <a:p>
            <a:r>
              <a:rPr lang="ja-JP" altLang="en-US" sz="1050" dirty="0"/>
              <a:t>安全へのケアとして、</a:t>
            </a:r>
            <a:endParaRPr lang="en-US" altLang="ja-JP" sz="1050" dirty="0"/>
          </a:p>
          <a:p>
            <a:r>
              <a:rPr lang="ja-JP" altLang="en-US" sz="1050" dirty="0"/>
              <a:t>点滴刺入部をガーゼ保護、ドレーンは服に固定し、ルート類が少しで</a:t>
            </a:r>
            <a:r>
              <a:rPr lang="ja-JP" altLang="en-US" sz="1050" u="sng" dirty="0"/>
              <a:t>も</a:t>
            </a:r>
            <a:r>
              <a:rPr lang="ja-JP" altLang="en-US" sz="1050" dirty="0"/>
              <a:t>気にならず過ごせるよう</a:t>
            </a:r>
            <a:r>
              <a:rPr lang="ja-JP" altLang="en-US" sz="1050" u="sng" dirty="0"/>
              <a:t>に</a:t>
            </a:r>
            <a:r>
              <a:rPr lang="ja-JP" altLang="en-US" sz="1050" dirty="0"/>
              <a:t>し、</a:t>
            </a:r>
            <a:endParaRPr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u="sng" dirty="0"/>
              <a:t>30</a:t>
            </a:r>
            <a:r>
              <a:rPr lang="ja-JP" altLang="en-US" sz="1050" u="sng" dirty="0"/>
              <a:t>分～</a:t>
            </a:r>
            <a:r>
              <a:rPr lang="en-US" altLang="ja-JP" sz="1050" u="sng" dirty="0"/>
              <a:t>1</a:t>
            </a:r>
            <a:r>
              <a:rPr lang="ja-JP" altLang="en-US" sz="1050" u="sng" dirty="0"/>
              <a:t>時間毎に、看回りを実施しました。</a:t>
            </a:r>
            <a:endParaRPr lang="en-US" altLang="ja-JP" sz="105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t>頻繁なナースコールへの対応では、夜勤メンバーでの業務調整を行っております。タイムリーな情報共有を行い、交代でナースコール対応または、ケア内容により同じスタッフが対応するなど</a:t>
            </a:r>
            <a:endParaRPr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患者に統一したケアが行えるように整えました。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52</a:t>
            </a:fld>
            <a:endParaRPr kumimoji="1" lang="ja-JP" altLang="en-US"/>
          </a:p>
        </p:txBody>
      </p:sp>
    </p:spTree>
    <p:extLst>
      <p:ext uri="{BB962C8B-B14F-4D97-AF65-F5344CB8AC3E}">
        <p14:creationId xmlns:p14="http://schemas.microsoft.com/office/powerpoint/2010/main" val="249689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抑制帯使用は、</a:t>
            </a:r>
            <a:r>
              <a:rPr kumimoji="1" lang="en-US" altLang="ja-JP" dirty="0"/>
              <a:t>27</a:t>
            </a:r>
            <a:r>
              <a:rPr kumimoji="1" lang="ja-JP" altLang="en-US" dirty="0"/>
              <a:t>年度前半</a:t>
            </a:r>
            <a:endParaRPr kumimoji="1" lang="en-US" altLang="ja-JP" dirty="0"/>
          </a:p>
          <a:p>
            <a:r>
              <a:rPr kumimoji="1" lang="en-US" altLang="ja-JP" dirty="0"/>
              <a:t>2</a:t>
            </a:r>
            <a:r>
              <a:rPr kumimoji="1" lang="ja-JP" altLang="en-US" dirty="0"/>
              <a:t>か月ごとの集計　</a:t>
            </a:r>
            <a:r>
              <a:rPr kumimoji="1" lang="en-US" altLang="ja-JP" dirty="0"/>
              <a:t>4</a:t>
            </a:r>
            <a:r>
              <a:rPr kumimoji="1" lang="ja-JP" altLang="en-US" dirty="0"/>
              <a:t>・</a:t>
            </a:r>
            <a:r>
              <a:rPr kumimoji="1" lang="en-US" altLang="ja-JP" dirty="0"/>
              <a:t>5</a:t>
            </a:r>
            <a:r>
              <a:rPr kumimoji="1" lang="ja-JP" altLang="en-US" dirty="0"/>
              <a:t>月は　院内で</a:t>
            </a:r>
            <a:r>
              <a:rPr kumimoji="1" lang="en-US" altLang="ja-JP" dirty="0"/>
              <a:t>15</a:t>
            </a:r>
            <a:r>
              <a:rPr kumimoji="1" lang="ja-JP" altLang="en-US" dirty="0"/>
              <a:t>件、</a:t>
            </a:r>
            <a:r>
              <a:rPr kumimoji="1" lang="en-US" altLang="ja-JP" dirty="0"/>
              <a:t>6</a:t>
            </a:r>
            <a:r>
              <a:rPr kumimoji="1" lang="ja-JP" altLang="en-US" dirty="0"/>
              <a:t>・</a:t>
            </a:r>
            <a:r>
              <a:rPr kumimoji="1" lang="en-US" altLang="ja-JP" dirty="0"/>
              <a:t>7</a:t>
            </a:r>
            <a:r>
              <a:rPr kumimoji="1" lang="ja-JP" altLang="en-US" dirty="0"/>
              <a:t>月は</a:t>
            </a:r>
            <a:r>
              <a:rPr kumimoji="1" lang="en-US" altLang="ja-JP" dirty="0"/>
              <a:t>8</a:t>
            </a:r>
            <a:r>
              <a:rPr kumimoji="1" lang="ja-JP" altLang="en-US" dirty="0"/>
              <a:t>件、</a:t>
            </a:r>
            <a:r>
              <a:rPr kumimoji="1" lang="en-US" altLang="ja-JP" dirty="0"/>
              <a:t>8</a:t>
            </a:r>
            <a:r>
              <a:rPr kumimoji="1" lang="ja-JP" altLang="en-US" dirty="0"/>
              <a:t>・</a:t>
            </a:r>
            <a:r>
              <a:rPr kumimoji="1" lang="en-US" altLang="ja-JP" dirty="0"/>
              <a:t>9</a:t>
            </a:r>
            <a:r>
              <a:rPr kumimoji="1" lang="ja-JP" altLang="en-US" dirty="0"/>
              <a:t>月は</a:t>
            </a:r>
            <a:r>
              <a:rPr kumimoji="1" lang="en-US" altLang="ja-JP" dirty="0"/>
              <a:t>16</a:t>
            </a:r>
            <a:r>
              <a:rPr kumimoji="1" lang="ja-JP" altLang="en-US" dirty="0"/>
              <a:t>件</a:t>
            </a:r>
            <a:endParaRPr kumimoji="1" lang="en-US" altLang="ja-JP" dirty="0"/>
          </a:p>
          <a:p>
            <a:r>
              <a:rPr kumimoji="1" lang="ja-JP" altLang="en-US" dirty="0"/>
              <a:t>年度後半から減少、</a:t>
            </a:r>
            <a:r>
              <a:rPr kumimoji="1" lang="en-US" altLang="ja-JP" dirty="0"/>
              <a:t>5</a:t>
            </a:r>
            <a:r>
              <a:rPr kumimoji="1" lang="ja-JP" altLang="en-US" dirty="0"/>
              <a:t>件、</a:t>
            </a:r>
            <a:r>
              <a:rPr kumimoji="1" lang="en-US" altLang="ja-JP" dirty="0"/>
              <a:t>2</a:t>
            </a:r>
            <a:r>
              <a:rPr kumimoji="1" lang="ja-JP" altLang="en-US" dirty="0"/>
              <a:t>件、そして</a:t>
            </a:r>
            <a:r>
              <a:rPr kumimoji="1" lang="en-US" altLang="ja-JP" dirty="0"/>
              <a:t>2</a:t>
            </a:r>
            <a:r>
              <a:rPr kumimoji="1" lang="ja-JP" altLang="en-US" dirty="0"/>
              <a:t>月に</a:t>
            </a:r>
            <a:r>
              <a:rPr kumimoji="1" lang="en-US" altLang="ja-JP" dirty="0"/>
              <a:t>0</a:t>
            </a:r>
            <a:r>
              <a:rPr kumimoji="1" lang="ja-JP" altLang="en-US" dirty="0"/>
              <a:t>件</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4</a:t>
            </a:fld>
            <a:endParaRPr kumimoji="1" lang="ja-JP" altLang="en-US" dirty="0"/>
          </a:p>
        </p:txBody>
      </p:sp>
    </p:spTree>
    <p:extLst>
      <p:ext uri="{BB962C8B-B14F-4D97-AF65-F5344CB8AC3E}">
        <p14:creationId xmlns:p14="http://schemas.microsoft.com/office/powerpoint/2010/main" val="2387117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せん妄ケアで同じケア</a:t>
            </a:r>
            <a:r>
              <a:rPr kumimoji="1" lang="ja-JP" altLang="en-US" u="sng" dirty="0"/>
              <a:t>を</a:t>
            </a:r>
            <a:r>
              <a:rPr kumimoji="1" lang="ja-JP" altLang="en-US" dirty="0"/>
              <a:t>行うなかで、</a:t>
            </a:r>
            <a:r>
              <a:rPr lang="ja-JP" altLang="en-US" dirty="0"/>
              <a:t>「いつも眠剤を追加すると怖い夢をみる。・・・真っ暗は嫌」との言葉ありました。</a:t>
            </a:r>
            <a:r>
              <a:rPr lang="en-US" altLang="ja-JP" dirty="0"/>
              <a:t>20</a:t>
            </a:r>
            <a:r>
              <a:rPr lang="ja-JP" altLang="en-US" dirty="0"/>
              <a:t>時、</a:t>
            </a:r>
            <a:r>
              <a:rPr lang="ja-JP" altLang="en-US" u="sng" dirty="0"/>
              <a:t>定時の眠剤を腸瘻から投与する際に傾聴しながら行い、</a:t>
            </a:r>
            <a:r>
              <a:rPr lang="ja-JP" altLang="en-US" dirty="0"/>
              <a:t>常夜灯の明るさを調整しています。</a:t>
            </a:r>
            <a:endParaRPr lang="en-US" altLang="ja-JP" dirty="0"/>
          </a:p>
          <a:p>
            <a:r>
              <a:rPr kumimoji="1" lang="ja-JP" altLang="en-US" dirty="0"/>
              <a:t>その場面でプラスとなる個別ケアを行った一場面を紹介します。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53</a:t>
            </a:fld>
            <a:endParaRPr kumimoji="1" lang="ja-JP" altLang="en-US"/>
          </a:p>
        </p:txBody>
      </p:sp>
    </p:spTree>
    <p:extLst>
      <p:ext uri="{BB962C8B-B14F-4D97-AF65-F5344CB8AC3E}">
        <p14:creationId xmlns:p14="http://schemas.microsoft.com/office/powerpoint/2010/main" val="3011474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遅出勤務者が、定時の眠剤を投与した場面からのケアです。</a:t>
            </a:r>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54</a:t>
            </a:fld>
            <a:endParaRPr kumimoji="1" lang="ja-JP" altLang="en-US"/>
          </a:p>
        </p:txBody>
      </p:sp>
    </p:spTree>
    <p:extLst>
      <p:ext uri="{BB962C8B-B14F-4D97-AF65-F5344CB8AC3E}">
        <p14:creationId xmlns:p14="http://schemas.microsoft.com/office/powerpoint/2010/main" val="29442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55</a:t>
            </a:fld>
            <a:endParaRPr kumimoji="1" lang="ja-JP" altLang="en-US"/>
          </a:p>
        </p:txBody>
      </p:sp>
    </p:spTree>
    <p:extLst>
      <p:ext uri="{BB962C8B-B14F-4D97-AF65-F5344CB8AC3E}">
        <p14:creationId xmlns:p14="http://schemas.microsoft.com/office/powerpoint/2010/main" val="2862828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56</a:t>
            </a:fld>
            <a:endParaRPr kumimoji="1" lang="ja-JP" altLang="en-US"/>
          </a:p>
        </p:txBody>
      </p:sp>
    </p:spTree>
    <p:extLst>
      <p:ext uri="{BB962C8B-B14F-4D97-AF65-F5344CB8AC3E}">
        <p14:creationId xmlns:p14="http://schemas.microsoft.com/office/powerpoint/2010/main" val="2965055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まとめです。看護</a:t>
            </a:r>
            <a:r>
              <a:rPr kumimoji="1" lang="ja-JP" altLang="en-US" dirty="0"/>
              <a:t>は何をしたのか</a:t>
            </a:r>
            <a:endParaRPr kumimoji="1" lang="en-US" altLang="ja-JP" dirty="0"/>
          </a:p>
          <a:p>
            <a:r>
              <a:rPr kumimoji="1" lang="ja-JP" altLang="en-US" dirty="0"/>
              <a:t>病棟全体で取り組む為、</a:t>
            </a:r>
            <a:r>
              <a:rPr lang="ja-JP" altLang="en-US" dirty="0"/>
              <a:t>せん妄ケアの体制化を図り、見直す機会を作る。</a:t>
            </a:r>
            <a:endParaRPr lang="en-US" altLang="ja-JP" dirty="0"/>
          </a:p>
          <a:p>
            <a:r>
              <a:rPr kumimoji="1" lang="ja-JP" altLang="en-US" dirty="0"/>
              <a:t>ベッドサイドで</a:t>
            </a:r>
            <a:r>
              <a:rPr lang="ja-JP" altLang="en-US" dirty="0"/>
              <a:t>とことん付き合う。そこから、ケアの糸口を見出す。ケアを増やすことにもつながりますし、夜勤の</a:t>
            </a:r>
            <a:r>
              <a:rPr lang="ja-JP" altLang="en-US" u="sng" dirty="0"/>
              <a:t>最小チーム？</a:t>
            </a:r>
            <a:r>
              <a:rPr lang="ja-JP" altLang="en-US" dirty="0"/>
              <a:t>として協力していくこと。</a:t>
            </a:r>
            <a:endParaRPr lang="en-US" altLang="ja-JP" dirty="0"/>
          </a:p>
          <a:p>
            <a:r>
              <a:rPr lang="ja-JP" altLang="en-US" dirty="0"/>
              <a:t>そして、</a:t>
            </a:r>
            <a:endParaRPr lang="en-US" altLang="ja-JP" dirty="0"/>
          </a:p>
          <a:p>
            <a:r>
              <a:rPr lang="ja-JP" altLang="en-US" dirty="0"/>
              <a:t>同じケアを行ってもよい効果が得られない時もあります。</a:t>
            </a:r>
            <a:r>
              <a:rPr lang="ja-JP" altLang="en-US" u="sng" dirty="0"/>
              <a:t>（日により眠れる日と眠れない日が交互にありました）</a:t>
            </a:r>
            <a:r>
              <a:rPr lang="ja-JP" altLang="en-US" dirty="0"/>
              <a:t>　</a:t>
            </a:r>
            <a:endParaRPr lang="en-US" altLang="ja-JP" dirty="0"/>
          </a:p>
          <a:p>
            <a:r>
              <a:rPr lang="ja-JP" altLang="en-US" dirty="0"/>
              <a:t>しかし、自分が担当の時、効果が得られなくても、手立てが増えるきっかけでもあることをスタッフは認識し、カンファレンスで情報共有し、次のケアに活かすことになりました。</a:t>
            </a:r>
            <a:endParaRPr kumimoji="1" lang="en-US" altLang="ja-JP" dirty="0"/>
          </a:p>
          <a:p>
            <a:r>
              <a:rPr kumimoji="1" lang="ja-JP" altLang="en-US" dirty="0"/>
              <a:t>（そんな日もあるさ、と言えればいい）</a:t>
            </a:r>
            <a:endParaRPr kumimoji="1" lang="en-US" altLang="ja-JP" dirty="0"/>
          </a:p>
          <a:p>
            <a:r>
              <a:rPr kumimoji="1" lang="ja-JP" altLang="en-US" dirty="0"/>
              <a:t>以上で、紹介をおわります。</a:t>
            </a:r>
            <a:endParaRPr kumimoji="1" lang="en-US" altLang="ja-JP" dirty="0"/>
          </a:p>
          <a:p>
            <a:r>
              <a:rPr kumimoji="1" lang="ja-JP" altLang="en-US" dirty="0"/>
              <a:t>ありがとうございました。</a:t>
            </a:r>
          </a:p>
        </p:txBody>
      </p:sp>
      <p:sp>
        <p:nvSpPr>
          <p:cNvPr id="4" name="スライド番号プレースホルダー 3"/>
          <p:cNvSpPr>
            <a:spLocks noGrp="1"/>
          </p:cNvSpPr>
          <p:nvPr>
            <p:ph type="sldNum" sz="quarter" idx="10"/>
          </p:nvPr>
        </p:nvSpPr>
        <p:spPr/>
        <p:txBody>
          <a:bodyPr/>
          <a:lstStyle/>
          <a:p>
            <a:fld id="{3482E779-0516-49B6-A59A-0B64BB2DD0D1}" type="slidenum">
              <a:rPr kumimoji="1" lang="ja-JP" altLang="en-US" smtClean="0"/>
              <a:t>57</a:t>
            </a:fld>
            <a:endParaRPr kumimoji="1" lang="ja-JP" altLang="en-US"/>
          </a:p>
        </p:txBody>
      </p:sp>
    </p:spTree>
    <p:extLst>
      <p:ext uri="{BB962C8B-B14F-4D97-AF65-F5344CB8AC3E}">
        <p14:creationId xmlns:p14="http://schemas.microsoft.com/office/powerpoint/2010/main" val="1635457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B23601-CCEC-4875-8093-BC0D79C52C95}" type="slidenum">
              <a:rPr kumimoji="1" lang="ja-JP" altLang="en-US" smtClean="0"/>
              <a:t>64</a:t>
            </a:fld>
            <a:endParaRPr kumimoji="1" lang="ja-JP" altLang="en-US"/>
          </a:p>
        </p:txBody>
      </p:sp>
    </p:spTree>
    <p:extLst>
      <p:ext uri="{BB962C8B-B14F-4D97-AF65-F5344CB8AC3E}">
        <p14:creationId xmlns:p14="http://schemas.microsoft.com/office/powerpoint/2010/main" val="1138456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C56FF47-BD5D-455D-AE64-A4F1C11EA5EF}" type="slidenum">
              <a:rPr kumimoji="1" lang="ja-JP" altLang="en-US" smtClean="0"/>
              <a:t>65</a:t>
            </a:fld>
            <a:endParaRPr kumimoji="1" lang="ja-JP" altLang="en-US"/>
          </a:p>
        </p:txBody>
      </p:sp>
    </p:spTree>
    <p:extLst>
      <p:ext uri="{BB962C8B-B14F-4D97-AF65-F5344CB8AC3E}">
        <p14:creationId xmlns:p14="http://schemas.microsoft.com/office/powerpoint/2010/main" val="3740611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050" dirty="0"/>
          </a:p>
          <a:p>
            <a:r>
              <a:rPr lang="ja-JP" altLang="en-US" sz="1050" dirty="0"/>
              <a:t>最重度精神遅滞があり、常同行為により両眼白内障と網膜剥離を起こし手術となった事例です。</a:t>
            </a:r>
            <a:endParaRPr lang="en-US" altLang="ja-JP" sz="1050" dirty="0"/>
          </a:p>
          <a:p>
            <a:endParaRPr lang="en-US" altLang="ja-JP" sz="1050" dirty="0"/>
          </a:p>
          <a:p>
            <a:r>
              <a:rPr lang="ja-JP" altLang="en-US" sz="1050" dirty="0"/>
              <a:t>今までは、そのような患者に対して、患者の生命を保護すること及び、重大な身体損傷を防ぐことに重点を置き、身体拘束以外に代替方法がなく、切迫している場合において、精神科指定医が必要と認めた場合は身体拘束を行ってきました。</a:t>
            </a:r>
            <a:endParaRPr lang="en-US" altLang="ja-JP" sz="1050" dirty="0"/>
          </a:p>
          <a:p>
            <a:r>
              <a:rPr lang="ja-JP" altLang="en-US" sz="1050" dirty="0"/>
              <a:t>今回、多職種との連携、協同を図り、術前から準備を行うことで術後身体拘束を行わずにすむことができたので報告します。</a:t>
            </a:r>
            <a:endParaRPr lang="en-US" altLang="ja-JP" sz="1050" dirty="0"/>
          </a:p>
          <a:p>
            <a:endParaRPr lang="en-US" altLang="ja-JP" sz="1050" dirty="0"/>
          </a:p>
          <a:p>
            <a:endParaRPr lang="en-US" altLang="ja-JP" sz="1050" dirty="0"/>
          </a:p>
          <a:p>
            <a:r>
              <a:rPr lang="ja-JP" altLang="en-US" sz="1050" dirty="0"/>
              <a:t>常同行為：同じ行動や行為を目的もなく何度も繰り返し続けること</a:t>
            </a:r>
            <a:endParaRPr lang="en-US" altLang="ja-JP" sz="1050" dirty="0"/>
          </a:p>
          <a:p>
            <a:endParaRPr lang="en-US" altLang="ja-JP" sz="1050" dirty="0"/>
          </a:p>
          <a:p>
            <a:endParaRPr kumimoji="1" lang="ja-JP" altLang="en-US" sz="1050" dirty="0"/>
          </a:p>
        </p:txBody>
      </p:sp>
      <p:sp>
        <p:nvSpPr>
          <p:cNvPr id="4" name="スライド番号プレースホルダー 3"/>
          <p:cNvSpPr>
            <a:spLocks noGrp="1"/>
          </p:cNvSpPr>
          <p:nvPr>
            <p:ph type="sldNum" sz="quarter" idx="10"/>
          </p:nvPr>
        </p:nvSpPr>
        <p:spPr/>
        <p:txBody>
          <a:bodyPr/>
          <a:lstStyle/>
          <a:p>
            <a:fld id="{72BE88BB-2049-4DCD-B42C-C24BD75AF111}" type="slidenum">
              <a:rPr kumimoji="1" lang="ja-JP" altLang="en-US" smtClean="0"/>
              <a:t>67</a:t>
            </a:fld>
            <a:endParaRPr kumimoji="1" lang="ja-JP" altLang="en-US"/>
          </a:p>
        </p:txBody>
      </p:sp>
    </p:spTree>
    <p:extLst>
      <p:ext uri="{BB962C8B-B14F-4D97-AF65-F5344CB8AC3E}">
        <p14:creationId xmlns:p14="http://schemas.microsoft.com/office/powerpoint/2010/main" val="164872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事例紹介です</a:t>
            </a:r>
            <a:endParaRPr kumimoji="1" lang="en-US" altLang="ja-JP" sz="1050" dirty="0"/>
          </a:p>
          <a:p>
            <a:endParaRPr lang="en-US" altLang="ja-JP" sz="1050" dirty="0"/>
          </a:p>
          <a:p>
            <a:r>
              <a:rPr lang="ja-JP" altLang="en-US" sz="1050" dirty="0"/>
              <a:t>知能指数は鈴木ビネー式</a:t>
            </a:r>
            <a:r>
              <a:rPr lang="en-US" altLang="ja-JP" sz="1050" dirty="0"/>
              <a:t>15</a:t>
            </a:r>
            <a:r>
              <a:rPr lang="ja-JP" altLang="en-US" sz="1050" dirty="0"/>
              <a:t>　です。</a:t>
            </a:r>
            <a:endParaRPr lang="en-US" altLang="ja-JP" sz="1050" dirty="0"/>
          </a:p>
          <a:p>
            <a:r>
              <a:rPr kumimoji="1" lang="en-US" altLang="ja-JP" sz="1050" dirty="0"/>
              <a:t>2</a:t>
            </a:r>
            <a:r>
              <a:rPr kumimoji="1" lang="ja-JP" altLang="en-US" sz="1050" dirty="0"/>
              <a:t>年ほど前より、顔面をたたく常同行為・自傷行為が出現し、入院時は</a:t>
            </a:r>
            <a:r>
              <a:rPr kumimoji="1" lang="en-US" altLang="ja-JP" sz="1050" dirty="0"/>
              <a:t>1</a:t>
            </a:r>
            <a:r>
              <a:rPr kumimoji="1" lang="ja-JP" altLang="en-US" sz="1050" dirty="0"/>
              <a:t>日数十回～</a:t>
            </a:r>
            <a:r>
              <a:rPr kumimoji="1" lang="en-US" altLang="ja-JP" sz="1050" dirty="0"/>
              <a:t>100</a:t>
            </a:r>
            <a:r>
              <a:rPr kumimoji="1" lang="ja-JP" altLang="en-US" sz="1050" dirty="0"/>
              <a:t>回の頻度でありました。</a:t>
            </a:r>
            <a:endParaRPr kumimoji="1" lang="en-US" altLang="ja-JP" sz="1050" dirty="0"/>
          </a:p>
          <a:p>
            <a:r>
              <a:rPr kumimoji="1" lang="ja-JP" altLang="en-US" sz="1050" dirty="0"/>
              <a:t>ご家族の関わりもあり、常同行為をするときはヘッドギアを着用することができていました。</a:t>
            </a:r>
            <a:endParaRPr kumimoji="1" lang="en-US" altLang="ja-JP" sz="1050" dirty="0"/>
          </a:p>
          <a:p>
            <a:r>
              <a:rPr kumimoji="1" lang="ja-JP" altLang="en-US" sz="1050" dirty="0"/>
              <a:t>以前に患者が「目が</a:t>
            </a:r>
            <a:r>
              <a:rPr kumimoji="1" lang="en-US" altLang="ja-JP" sz="1050" dirty="0"/>
              <a:t>…</a:t>
            </a:r>
            <a:r>
              <a:rPr kumimoji="1" lang="ja-JP" altLang="en-US" sz="1050" dirty="0" err="1"/>
              <a:t>、</a:t>
            </a:r>
            <a:r>
              <a:rPr kumimoji="1" lang="ja-JP" altLang="en-US" sz="1050" dirty="0"/>
              <a:t>病院</a:t>
            </a:r>
            <a:r>
              <a:rPr kumimoji="1" lang="en-US" altLang="ja-JP" sz="1050" dirty="0"/>
              <a:t>…</a:t>
            </a:r>
            <a:r>
              <a:rPr kumimoji="1" lang="ja-JP" altLang="en-US" sz="1050" dirty="0"/>
              <a:t>」と話したことがあり、両親が白内障手術を希望され医療保護入院となりました。</a:t>
            </a:r>
            <a:endParaRPr kumimoji="1" lang="en-US" altLang="ja-JP" sz="1050" dirty="0"/>
          </a:p>
          <a:p>
            <a:endParaRPr kumimoji="1" lang="en-US" altLang="ja-JP" sz="1050" dirty="0"/>
          </a:p>
          <a:p>
            <a:r>
              <a:rPr lang="ja-JP" altLang="en-US" sz="1050" dirty="0"/>
              <a:t>入院前に、家族は術後の身体拘束の必要性を説明され、同意は得られていました。</a:t>
            </a:r>
            <a:endParaRPr lang="en-US" altLang="ja-JP" sz="1050" dirty="0"/>
          </a:p>
          <a:p>
            <a:r>
              <a:rPr lang="ja-JP" altLang="en-US" sz="1050" dirty="0"/>
              <a:t>むしろ、家族は今までの患者の自傷行為を目の当たりにしているため、術後身体拘束を希望しました。</a:t>
            </a:r>
            <a:endParaRPr kumimoji="1" lang="ja-JP" altLang="en-US" sz="1050" dirty="0"/>
          </a:p>
        </p:txBody>
      </p:sp>
      <p:sp>
        <p:nvSpPr>
          <p:cNvPr id="4" name="スライド番号プレースホルダー 3"/>
          <p:cNvSpPr>
            <a:spLocks noGrp="1"/>
          </p:cNvSpPr>
          <p:nvPr>
            <p:ph type="sldNum" sz="quarter" idx="10"/>
          </p:nvPr>
        </p:nvSpPr>
        <p:spPr/>
        <p:txBody>
          <a:bodyPr/>
          <a:lstStyle/>
          <a:p>
            <a:fld id="{72BE88BB-2049-4DCD-B42C-C24BD75AF111}" type="slidenum">
              <a:rPr kumimoji="1" lang="ja-JP" altLang="en-US" smtClean="0"/>
              <a:t>68</a:t>
            </a:fld>
            <a:endParaRPr kumimoji="1" lang="ja-JP" altLang="en-US"/>
          </a:p>
        </p:txBody>
      </p:sp>
    </p:spTree>
    <p:extLst>
      <p:ext uri="{BB962C8B-B14F-4D97-AF65-F5344CB8AC3E}">
        <p14:creationId xmlns:p14="http://schemas.microsoft.com/office/powerpoint/2010/main" val="706638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50" dirty="0"/>
              <a:t>抑制しないためのチャレンジとして、</a:t>
            </a:r>
            <a:endParaRPr lang="en-US" altLang="ja-JP" sz="1050" dirty="0"/>
          </a:p>
          <a:p>
            <a:r>
              <a:rPr kumimoji="1" lang="ja-JP" altLang="en-US" sz="1050" dirty="0"/>
              <a:t>入院前</a:t>
            </a:r>
            <a:r>
              <a:rPr lang="ja-JP" altLang="en-US" sz="1050" dirty="0"/>
              <a:t>に</a:t>
            </a:r>
            <a:endParaRPr lang="en-US" altLang="ja-JP" sz="1050" dirty="0"/>
          </a:p>
          <a:p>
            <a:r>
              <a:rPr kumimoji="1" lang="ja-JP" altLang="en-US" sz="1050" dirty="0"/>
              <a:t>看護部長をはじめとする看護師、眼科・精神科の両病棟医長で</a:t>
            </a:r>
            <a:endParaRPr kumimoji="1" lang="en-US" altLang="ja-JP" sz="1050" dirty="0"/>
          </a:p>
          <a:p>
            <a:r>
              <a:rPr lang="ja-JP" altLang="en-US" sz="1050" dirty="0"/>
              <a:t>外来受診時の患者の様子や手術後の創部管理について情報共有を行い、入院から手術前にどのような準備が必要か話し合いました。</a:t>
            </a:r>
            <a:endParaRPr lang="en-US" altLang="ja-JP" sz="1050" dirty="0"/>
          </a:p>
          <a:p>
            <a:r>
              <a:rPr kumimoji="1" lang="ja-JP" altLang="en-US" sz="1050" dirty="0"/>
              <a:t>また、北病棟では</a:t>
            </a:r>
            <a:r>
              <a:rPr lang="ja-JP" altLang="en-US" sz="1050" dirty="0"/>
              <a:t>、深夜は</a:t>
            </a:r>
            <a:r>
              <a:rPr lang="en-US" altLang="ja-JP" sz="1050" dirty="0"/>
              <a:t>2</a:t>
            </a:r>
            <a:r>
              <a:rPr lang="ja-JP" altLang="en-US" sz="1050" dirty="0"/>
              <a:t>人で夜勤を行います。そのため勤務体制及び応援体制についても検討しました。</a:t>
            </a:r>
            <a:endParaRPr kumimoji="1" lang="ja-JP" altLang="en-US" sz="1050" dirty="0"/>
          </a:p>
        </p:txBody>
      </p:sp>
      <p:sp>
        <p:nvSpPr>
          <p:cNvPr id="4" name="スライド番号プレースホルダー 3"/>
          <p:cNvSpPr>
            <a:spLocks noGrp="1"/>
          </p:cNvSpPr>
          <p:nvPr>
            <p:ph type="sldNum" sz="quarter" idx="10"/>
          </p:nvPr>
        </p:nvSpPr>
        <p:spPr/>
        <p:txBody>
          <a:bodyPr/>
          <a:lstStyle/>
          <a:p>
            <a:fld id="{72BE88BB-2049-4DCD-B42C-C24BD75AF111}" type="slidenum">
              <a:rPr kumimoji="1" lang="ja-JP" altLang="en-US" smtClean="0"/>
              <a:t>69</a:t>
            </a:fld>
            <a:endParaRPr kumimoji="1" lang="ja-JP" altLang="en-US"/>
          </a:p>
        </p:txBody>
      </p:sp>
    </p:spTree>
    <p:extLst>
      <p:ext uri="{BB962C8B-B14F-4D97-AF65-F5344CB8AC3E}">
        <p14:creationId xmlns:p14="http://schemas.microsoft.com/office/powerpoint/2010/main" val="378542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一過性高度　気管チューブの抜去等</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5</a:t>
            </a:fld>
            <a:endParaRPr kumimoji="1" lang="ja-JP" altLang="en-US" dirty="0"/>
          </a:p>
        </p:txBody>
      </p:sp>
    </p:spTree>
    <p:extLst>
      <p:ext uri="{BB962C8B-B14F-4D97-AF65-F5344CB8AC3E}">
        <p14:creationId xmlns:p14="http://schemas.microsoft.com/office/powerpoint/2010/main" val="3312719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入院～手術までの</a:t>
            </a:r>
            <a:r>
              <a:rPr lang="en-US" altLang="ja-JP" sz="1050" dirty="0"/>
              <a:t>2</a:t>
            </a:r>
            <a:r>
              <a:rPr lang="ja-JP" altLang="en-US" sz="1050" dirty="0"/>
              <a:t>日間</a:t>
            </a:r>
            <a:endParaRPr lang="en-US" altLang="ja-JP" sz="1050" dirty="0"/>
          </a:p>
          <a:p>
            <a:r>
              <a:rPr kumimoji="1" lang="ja-JP" altLang="en-US" sz="1050" dirty="0"/>
              <a:t>家族の自傷行為による再手術への心配が強かったため、精神科医より薬物調整や術後の観察を強化することを説明しました。また、術直後の鎮静について麻酔科医と相談しました。</a:t>
            </a:r>
            <a:endParaRPr kumimoji="1" lang="en-US" altLang="ja-JP" sz="1050" dirty="0"/>
          </a:p>
          <a:p>
            <a:endParaRPr lang="en-US" altLang="ja-JP" sz="1050" dirty="0"/>
          </a:p>
          <a:p>
            <a:r>
              <a:rPr lang="ja-JP" altLang="en-US" sz="1050" dirty="0"/>
              <a:t>病棟スタッフは、ユマニチュードの技術を実践し、患者と視線を合わせポジティブな声かけを行い、患者</a:t>
            </a:r>
            <a:r>
              <a:rPr lang="ja-JP" altLang="en-US" sz="1050" dirty="0" err="1"/>
              <a:t>ー</a:t>
            </a:r>
            <a:r>
              <a:rPr lang="ja-JP" altLang="en-US" sz="1050" dirty="0"/>
              <a:t>看護師間の関係づくりを行いました。ご家族と情報共有し常同行為の具体的な行為やタイミング、気分をそらす方法を把握していきました。術後感染予防のための装具着用が習慣となるよう、術前より装着を始めました。</a:t>
            </a:r>
            <a:endParaRPr kumimoji="1" lang="ja-JP" altLang="en-US" sz="1050" dirty="0"/>
          </a:p>
        </p:txBody>
      </p:sp>
      <p:sp>
        <p:nvSpPr>
          <p:cNvPr id="4" name="スライド番号プレースホルダー 3"/>
          <p:cNvSpPr>
            <a:spLocks noGrp="1"/>
          </p:cNvSpPr>
          <p:nvPr>
            <p:ph type="sldNum" sz="quarter" idx="10"/>
          </p:nvPr>
        </p:nvSpPr>
        <p:spPr/>
        <p:txBody>
          <a:bodyPr/>
          <a:lstStyle/>
          <a:p>
            <a:fld id="{72BE88BB-2049-4DCD-B42C-C24BD75AF111}" type="slidenum">
              <a:rPr kumimoji="1" lang="ja-JP" altLang="en-US" smtClean="0"/>
              <a:t>71</a:t>
            </a:fld>
            <a:endParaRPr kumimoji="1" lang="ja-JP" altLang="en-US"/>
          </a:p>
        </p:txBody>
      </p:sp>
    </p:spTree>
    <p:extLst>
      <p:ext uri="{BB962C8B-B14F-4D97-AF65-F5344CB8AC3E}">
        <p14:creationId xmlns:p14="http://schemas.microsoft.com/office/powerpoint/2010/main" val="358523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50" dirty="0"/>
              <a:t>術後の問題として、</a:t>
            </a:r>
            <a:endParaRPr lang="en-US" altLang="ja-JP" sz="1050" dirty="0"/>
          </a:p>
          <a:p>
            <a:r>
              <a:rPr kumimoji="1" lang="ja-JP" altLang="en-US" sz="1050" dirty="0"/>
              <a:t>常同行為により、眼に衝撃が加わりレンズが脱落してしまう可能性</a:t>
            </a:r>
            <a:endParaRPr kumimoji="1" lang="en-US" altLang="ja-JP" sz="1050" dirty="0"/>
          </a:p>
          <a:p>
            <a:r>
              <a:rPr lang="ja-JP" altLang="en-US" sz="1050" dirty="0"/>
              <a:t>眼をこするため感染のリスクが高いということがあげられました。</a:t>
            </a:r>
            <a:endParaRPr lang="en-US" altLang="ja-JP" sz="1050" dirty="0"/>
          </a:p>
          <a:p>
            <a:endParaRPr kumimoji="1" lang="en-US" altLang="ja-JP" sz="1050" dirty="0"/>
          </a:p>
          <a:p>
            <a:r>
              <a:rPr lang="ja-JP" altLang="en-US" sz="1050" dirty="0"/>
              <a:t>そのため、ヘッドギアの緩衝効果をあげるための工夫を作業療法へ、眼帯による皮膚損傷を防ぐために</a:t>
            </a:r>
            <a:r>
              <a:rPr lang="en-US" altLang="ja-JP" sz="1050" dirty="0"/>
              <a:t>WOC</a:t>
            </a:r>
            <a:r>
              <a:rPr lang="ja-JP" altLang="en-US" sz="1050" dirty="0"/>
              <a:t>へ、眼を拭くタオルの滅菌を材料部へ依頼しました。</a:t>
            </a:r>
            <a:endParaRPr lang="en-US" altLang="ja-JP" sz="1050" dirty="0"/>
          </a:p>
          <a:p>
            <a:r>
              <a:rPr lang="ja-JP" altLang="en-US" sz="1050" dirty="0"/>
              <a:t>常同行為にかわる気分転換を考え試しました。</a:t>
            </a:r>
            <a:endParaRPr lang="en-US" altLang="ja-JP" sz="1050" dirty="0"/>
          </a:p>
          <a:p>
            <a:endParaRPr kumimoji="1" lang="en-US" altLang="ja-JP" sz="1050" dirty="0"/>
          </a:p>
          <a:p>
            <a:r>
              <a:rPr lang="ja-JP" altLang="en-US" sz="1050" dirty="0"/>
              <a:t>眼科・精神科の診療科長も含めて術後の身体拘束の必要性について検討を重ねました。</a:t>
            </a:r>
            <a:endParaRPr lang="en-US" altLang="ja-JP" sz="1050" dirty="0"/>
          </a:p>
          <a:p>
            <a:endParaRPr kumimoji="1" lang="en-US" altLang="ja-JP" sz="1050" dirty="0"/>
          </a:p>
          <a:p>
            <a:endParaRPr kumimoji="1" lang="ja-JP" altLang="en-US" sz="1050" dirty="0"/>
          </a:p>
        </p:txBody>
      </p:sp>
      <p:sp>
        <p:nvSpPr>
          <p:cNvPr id="4" name="スライド番号プレースホルダー 3"/>
          <p:cNvSpPr>
            <a:spLocks noGrp="1"/>
          </p:cNvSpPr>
          <p:nvPr>
            <p:ph type="sldNum" sz="quarter" idx="10"/>
          </p:nvPr>
        </p:nvSpPr>
        <p:spPr/>
        <p:txBody>
          <a:bodyPr/>
          <a:lstStyle/>
          <a:p>
            <a:fld id="{72BE88BB-2049-4DCD-B42C-C24BD75AF111}" type="slidenum">
              <a:rPr kumimoji="1" lang="ja-JP" altLang="en-US" smtClean="0"/>
              <a:t>72</a:t>
            </a:fld>
            <a:endParaRPr kumimoji="1" lang="ja-JP" altLang="en-US"/>
          </a:p>
        </p:txBody>
      </p:sp>
    </p:spTree>
    <p:extLst>
      <p:ext uri="{BB962C8B-B14F-4D97-AF65-F5344CB8AC3E}">
        <p14:creationId xmlns:p14="http://schemas.microsoft.com/office/powerpoint/2010/main" val="2353171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50" dirty="0"/>
              <a:t>手術後は</a:t>
            </a:r>
            <a:endParaRPr lang="en-US" altLang="ja-JP" sz="1050" dirty="0"/>
          </a:p>
          <a:p>
            <a:r>
              <a:rPr lang="ja-JP" altLang="en-US" sz="1050" dirty="0"/>
              <a:t>医師、看護師、家族が連携し</a:t>
            </a:r>
            <a:endParaRPr lang="en-US" altLang="ja-JP" sz="1050" dirty="0"/>
          </a:p>
          <a:p>
            <a:r>
              <a:rPr kumimoji="1" lang="ja-JP" altLang="en-US" sz="1050" dirty="0"/>
              <a:t>術後</a:t>
            </a:r>
            <a:r>
              <a:rPr kumimoji="1" lang="en-US" altLang="ja-JP" sz="1050" dirty="0"/>
              <a:t>72</a:t>
            </a:r>
            <a:r>
              <a:rPr kumimoji="1" lang="ja-JP" altLang="en-US" sz="1050" dirty="0"/>
              <a:t>時間は極力創部を触らないように計画し介入を行いました。</a:t>
            </a:r>
            <a:endParaRPr kumimoji="1" lang="en-US" altLang="ja-JP" sz="1050" dirty="0"/>
          </a:p>
          <a:p>
            <a:endParaRPr lang="en-US" altLang="ja-JP" sz="1050" dirty="0"/>
          </a:p>
          <a:p>
            <a:r>
              <a:rPr lang="ja-JP" altLang="en-US" sz="1050" dirty="0"/>
              <a:t>しかし、</a:t>
            </a:r>
            <a:r>
              <a:rPr kumimoji="1" lang="ja-JP" altLang="en-US" sz="1050" dirty="0"/>
              <a:t>常同行為を</a:t>
            </a:r>
            <a:r>
              <a:rPr lang="ja-JP" altLang="en-US" sz="1050" dirty="0"/>
              <a:t>止めようとすると逆にストレスが高まり回数が増える</a:t>
            </a:r>
            <a:endParaRPr lang="en-US" altLang="ja-JP" sz="1050" dirty="0"/>
          </a:p>
          <a:p>
            <a:r>
              <a:rPr lang="ja-JP" altLang="en-US" sz="1050" dirty="0"/>
              <a:t>興奮を抑えようとすると薬物の量も増えてしまう</a:t>
            </a:r>
            <a:endParaRPr lang="en-US" altLang="ja-JP" sz="1050" dirty="0"/>
          </a:p>
          <a:p>
            <a:r>
              <a:rPr lang="ja-JP" altLang="en-US" sz="1050" dirty="0"/>
              <a:t>常同行為を変えることはできない、退院後も行為は続いていくことを考え、</a:t>
            </a:r>
            <a:endParaRPr lang="en-US" altLang="ja-JP" sz="1050" dirty="0"/>
          </a:p>
          <a:p>
            <a:r>
              <a:rPr lang="ja-JP" altLang="en-US" sz="1050" dirty="0"/>
              <a:t>術後</a:t>
            </a:r>
            <a:r>
              <a:rPr lang="en-US" altLang="ja-JP" sz="1050" dirty="0"/>
              <a:t>2</a:t>
            </a:r>
            <a:r>
              <a:rPr lang="ja-JP" altLang="en-US" sz="1050" dirty="0"/>
              <a:t>日目からは、</a:t>
            </a:r>
            <a:endParaRPr lang="en-US" altLang="ja-JP" sz="1050" dirty="0"/>
          </a:p>
          <a:p>
            <a:r>
              <a:rPr lang="ja-JP" altLang="en-US" sz="1050" dirty="0"/>
              <a:t>常同行為を行っても創部が保護できる、感染を起こさないようにするという方向性に切り替えて看護介入を行っていきました。</a:t>
            </a:r>
            <a:endParaRPr lang="en-US" altLang="ja-JP" sz="1050" dirty="0"/>
          </a:p>
          <a:p>
            <a:endParaRPr lang="en-US" altLang="ja-JP" sz="1050" dirty="0"/>
          </a:p>
          <a:p>
            <a:endParaRPr kumimoji="1" lang="en-US" altLang="ja-JP" sz="1050" dirty="0"/>
          </a:p>
        </p:txBody>
      </p:sp>
      <p:sp>
        <p:nvSpPr>
          <p:cNvPr id="4" name="スライド番号プレースホルダー 3"/>
          <p:cNvSpPr>
            <a:spLocks noGrp="1"/>
          </p:cNvSpPr>
          <p:nvPr>
            <p:ph type="sldNum" sz="quarter" idx="10"/>
          </p:nvPr>
        </p:nvSpPr>
        <p:spPr/>
        <p:txBody>
          <a:bodyPr/>
          <a:lstStyle/>
          <a:p>
            <a:fld id="{72BE88BB-2049-4DCD-B42C-C24BD75AF111}" type="slidenum">
              <a:rPr kumimoji="1" lang="ja-JP" altLang="en-US" smtClean="0"/>
              <a:t>73</a:t>
            </a:fld>
            <a:endParaRPr kumimoji="1" lang="ja-JP" altLang="en-US"/>
          </a:p>
        </p:txBody>
      </p:sp>
    </p:spTree>
    <p:extLst>
      <p:ext uri="{BB962C8B-B14F-4D97-AF65-F5344CB8AC3E}">
        <p14:creationId xmlns:p14="http://schemas.microsoft.com/office/powerpoint/2010/main" val="3211852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050" dirty="0"/>
          </a:p>
          <a:p>
            <a:r>
              <a:rPr lang="ja-JP" altLang="en-US" sz="1050" dirty="0"/>
              <a:t>入院前より、多職種と連携し協同すること、日々のカンファレンスで患者の状態にあった最善のケアを考えることが身体抑制しない看護の実現につながったと考えます。</a:t>
            </a:r>
            <a:endParaRPr lang="en-US" altLang="ja-JP" sz="1050" dirty="0"/>
          </a:p>
          <a:p>
            <a:endParaRPr lang="en-US" altLang="ja-JP" sz="1050" dirty="0"/>
          </a:p>
          <a:p>
            <a:r>
              <a:rPr lang="ja-JP" altLang="en-US" sz="1050" dirty="0"/>
              <a:t>何よりも患者が必要以外に興奮することなく、穏やかに入院生活を過ごすことができたこと、退院時には満面の笑顔を見せてくれたことが、関わりが良かったと思わせてくれました。</a:t>
            </a:r>
            <a:endParaRPr lang="en-US" altLang="ja-JP" sz="1050" dirty="0"/>
          </a:p>
          <a:p>
            <a:r>
              <a:rPr lang="ja-JP" altLang="en-US" sz="1050" dirty="0"/>
              <a:t>また、この事例を通して、看護ケアについて多くの引き出しをもつことができ、カンファレンスを通してチームワークを高めることができました。</a:t>
            </a:r>
            <a:endParaRPr lang="en-US" altLang="ja-JP" sz="1050" dirty="0"/>
          </a:p>
          <a:p>
            <a:endParaRPr kumimoji="1" lang="ja-JP" altLang="en-US" dirty="0"/>
          </a:p>
        </p:txBody>
      </p:sp>
      <p:sp>
        <p:nvSpPr>
          <p:cNvPr id="4" name="スライド番号プレースホルダー 3"/>
          <p:cNvSpPr>
            <a:spLocks noGrp="1"/>
          </p:cNvSpPr>
          <p:nvPr>
            <p:ph type="sldNum" sz="quarter" idx="10"/>
          </p:nvPr>
        </p:nvSpPr>
        <p:spPr/>
        <p:txBody>
          <a:bodyPr/>
          <a:lstStyle/>
          <a:p>
            <a:fld id="{72BE88BB-2049-4DCD-B42C-C24BD75AF111}" type="slidenum">
              <a:rPr kumimoji="1" lang="ja-JP" altLang="en-US" smtClean="0"/>
              <a:t>74</a:t>
            </a:fld>
            <a:endParaRPr kumimoji="1" lang="ja-JP" altLang="en-US"/>
          </a:p>
        </p:txBody>
      </p:sp>
    </p:spTree>
    <p:extLst>
      <p:ext uri="{BB962C8B-B14F-4D97-AF65-F5344CB8AC3E}">
        <p14:creationId xmlns:p14="http://schemas.microsoft.com/office/powerpoint/2010/main" val="174223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F23CF8-F55D-4217-A90A-D8349DF927EC}" type="slidenum">
              <a:rPr kumimoji="1" lang="ja-JP" altLang="en-US" smtClean="0"/>
              <a:t>75</a:t>
            </a:fld>
            <a:endParaRPr kumimoji="1" lang="ja-JP" altLang="en-US"/>
          </a:p>
        </p:txBody>
      </p:sp>
    </p:spTree>
    <p:extLst>
      <p:ext uri="{BB962C8B-B14F-4D97-AF65-F5344CB8AC3E}">
        <p14:creationId xmlns:p14="http://schemas.microsoft.com/office/powerpoint/2010/main" val="1191250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非常にチャレンジングな看護にとりかかる</a:t>
            </a:r>
          </a:p>
        </p:txBody>
      </p:sp>
      <p:sp>
        <p:nvSpPr>
          <p:cNvPr id="4" name="スライド番号プレースホルダー 3"/>
          <p:cNvSpPr>
            <a:spLocks noGrp="1"/>
          </p:cNvSpPr>
          <p:nvPr>
            <p:ph type="sldNum" sz="quarter" idx="10"/>
          </p:nvPr>
        </p:nvSpPr>
        <p:spPr/>
        <p:txBody>
          <a:bodyPr/>
          <a:lstStyle/>
          <a:p>
            <a:fld id="{A199C037-466F-43E6-8F1C-0982C0650623}" type="slidenum">
              <a:rPr kumimoji="1" lang="ja-JP" altLang="en-US" smtClean="0"/>
              <a:t>78</a:t>
            </a:fld>
            <a:endParaRPr kumimoji="1" lang="ja-JP" altLang="en-US"/>
          </a:p>
        </p:txBody>
      </p:sp>
    </p:spTree>
    <p:extLst>
      <p:ext uri="{BB962C8B-B14F-4D97-AF65-F5344CB8AC3E}">
        <p14:creationId xmlns:p14="http://schemas.microsoft.com/office/powerpoint/2010/main" val="2574773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199C037-466F-43E6-8F1C-0982C0650623}" type="slidenum">
              <a:rPr kumimoji="1" lang="ja-JP" altLang="en-US" smtClean="0"/>
              <a:t>80</a:t>
            </a:fld>
            <a:endParaRPr kumimoji="1" lang="ja-JP" altLang="en-US"/>
          </a:p>
        </p:txBody>
      </p:sp>
    </p:spTree>
    <p:extLst>
      <p:ext uri="{BB962C8B-B14F-4D97-AF65-F5344CB8AC3E}">
        <p14:creationId xmlns:p14="http://schemas.microsoft.com/office/powerpoint/2010/main" val="467241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実体験により、わかったことがある　というのは　個人の中での真理の発見ではないか</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81</a:t>
            </a:fld>
            <a:endParaRPr kumimoji="1" lang="ja-JP" altLang="en-US"/>
          </a:p>
        </p:txBody>
      </p:sp>
    </p:spTree>
    <p:extLst>
      <p:ext uri="{BB962C8B-B14F-4D97-AF65-F5344CB8AC3E}">
        <p14:creationId xmlns:p14="http://schemas.microsoft.com/office/powerpoint/2010/main" val="2212789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慢性硬膜下血腫　転倒により血腫増大し手術施行</a:t>
            </a:r>
            <a:endParaRPr kumimoji="1" lang="en-US" altLang="ja-JP" dirty="0">
              <a:latin typeface="HG丸ｺﾞｼｯｸM-PRO" panose="020F0600000000000000" pitchFamily="50" charset="-128"/>
              <a:ea typeface="HG丸ｺﾞｼｯｸM-PRO" panose="020F0600000000000000" pitchFamily="50" charset="-128"/>
            </a:endParaRPr>
          </a:p>
          <a:p>
            <a:r>
              <a:rPr kumimoji="1" lang="en-US" altLang="ja-JP" dirty="0">
                <a:latin typeface="HG丸ｺﾞｼｯｸM-PRO" panose="020F0600000000000000" pitchFamily="50" charset="-128"/>
                <a:ea typeface="HG丸ｺﾞｼｯｸM-PRO" panose="020F0600000000000000" pitchFamily="50" charset="-128"/>
              </a:rPr>
              <a:t>ADL</a:t>
            </a:r>
            <a:r>
              <a:rPr kumimoji="1" lang="ja-JP" altLang="en-US" dirty="0">
                <a:latin typeface="HG丸ｺﾞｼｯｸM-PRO" panose="020F0600000000000000" pitchFamily="50" charset="-128"/>
                <a:ea typeface="HG丸ｺﾞｼｯｸM-PRO" panose="020F0600000000000000" pitchFamily="50" charset="-128"/>
              </a:rPr>
              <a:t>面</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デイサービス　週</a:t>
            </a:r>
            <a:r>
              <a:rPr kumimoji="1" lang="en-US" altLang="ja-JP" dirty="0">
                <a:latin typeface="HG丸ｺﾞｼｯｸM-PRO" panose="020F0600000000000000" pitchFamily="50" charset="-128"/>
                <a:ea typeface="HG丸ｺﾞｼｯｸM-PRO" panose="020F0600000000000000" pitchFamily="50" charset="-128"/>
              </a:rPr>
              <a:t>5</a:t>
            </a:r>
            <a:r>
              <a:rPr kumimoji="1" lang="ja-JP" altLang="en-US" dirty="0">
                <a:latin typeface="HG丸ｺﾞｼｯｸM-PRO" panose="020F0600000000000000" pitchFamily="50" charset="-128"/>
                <a:ea typeface="HG丸ｺﾞｼｯｸM-PRO" panose="020F0600000000000000" pitchFamily="50" charset="-128"/>
              </a:rPr>
              <a:t>回利用</a:t>
            </a:r>
            <a:endParaRPr kumimoji="1" lang="ja-JP" altLang="en-US" dirty="0"/>
          </a:p>
        </p:txBody>
      </p:sp>
      <p:sp>
        <p:nvSpPr>
          <p:cNvPr id="4" name="スライド番号プレースホルダー 3"/>
          <p:cNvSpPr>
            <a:spLocks noGrp="1"/>
          </p:cNvSpPr>
          <p:nvPr>
            <p:ph type="sldNum" sz="quarter" idx="10"/>
          </p:nvPr>
        </p:nvSpPr>
        <p:spPr/>
        <p:txBody>
          <a:bodyPr/>
          <a:lstStyle/>
          <a:p>
            <a:fld id="{1340F233-8605-4B56-94FD-464341055037}" type="slidenum">
              <a:rPr kumimoji="1" lang="ja-JP" altLang="en-US" smtClean="0"/>
              <a:t>84</a:t>
            </a:fld>
            <a:endParaRPr kumimoji="1" lang="ja-JP" altLang="en-US"/>
          </a:p>
        </p:txBody>
      </p:sp>
    </p:spTree>
    <p:extLst>
      <p:ext uri="{BB962C8B-B14F-4D97-AF65-F5344CB8AC3E}">
        <p14:creationId xmlns:p14="http://schemas.microsoft.com/office/powerpoint/2010/main" val="2496331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r>
              <a:rPr kumimoji="1" lang="ja-JP" altLang="en-US" dirty="0"/>
              <a:t>リス</a:t>
            </a:r>
            <a:r>
              <a:rPr kumimoji="1" lang="ja-JP" altLang="en-US" dirty="0" err="1"/>
              <a:t>ぺ</a:t>
            </a:r>
            <a:r>
              <a:rPr kumimoji="1" lang="ja-JP" altLang="en-US" dirty="0"/>
              <a:t>リドンは著効せず</a:t>
            </a:r>
          </a:p>
        </p:txBody>
      </p:sp>
      <p:sp>
        <p:nvSpPr>
          <p:cNvPr id="4" name="スライド番号プレースホルダー 3"/>
          <p:cNvSpPr>
            <a:spLocks noGrp="1"/>
          </p:cNvSpPr>
          <p:nvPr>
            <p:ph type="sldNum" sz="quarter" idx="10"/>
          </p:nvPr>
        </p:nvSpPr>
        <p:spPr/>
        <p:txBody>
          <a:bodyPr/>
          <a:lstStyle/>
          <a:p>
            <a:fld id="{1340F233-8605-4B56-94FD-464341055037}" type="slidenum">
              <a:rPr kumimoji="1" lang="ja-JP" altLang="en-US" smtClean="0"/>
              <a:t>86</a:t>
            </a:fld>
            <a:endParaRPr kumimoji="1" lang="ja-JP" altLang="en-US"/>
          </a:p>
        </p:txBody>
      </p:sp>
    </p:spTree>
    <p:extLst>
      <p:ext uri="{BB962C8B-B14F-4D97-AF65-F5344CB8AC3E}">
        <p14:creationId xmlns:p14="http://schemas.microsoft.com/office/powerpoint/2010/main" val="105214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相手の喜びの中に自分の喜びを見いだせる</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6</a:t>
            </a:fld>
            <a:endParaRPr kumimoji="1" lang="ja-JP" altLang="en-US" dirty="0"/>
          </a:p>
        </p:txBody>
      </p:sp>
    </p:spTree>
    <p:extLst>
      <p:ext uri="{BB962C8B-B14F-4D97-AF65-F5344CB8AC3E}">
        <p14:creationId xmlns:p14="http://schemas.microsoft.com/office/powerpoint/2010/main" val="3173095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r>
              <a:rPr kumimoji="1" lang="ja-JP" altLang="en-US" dirty="0"/>
              <a:t>人間らしさを取り戻すための援助</a:t>
            </a:r>
            <a:endParaRPr kumimoji="1" lang="en-US" altLang="ja-JP" dirty="0"/>
          </a:p>
          <a:p>
            <a:r>
              <a:rPr kumimoji="1" lang="ja-JP" altLang="en-US" dirty="0"/>
              <a:t>①目を見る②話しかける③触れる④立つ</a:t>
            </a:r>
            <a:endParaRPr kumimoji="1" lang="en-US" altLang="ja-JP" dirty="0"/>
          </a:p>
          <a:p>
            <a:r>
              <a:rPr kumimoji="1" lang="ja-JP" altLang="en-US" dirty="0"/>
              <a:t>相手を見ない・話しかけない⇒「あなたは存在しない」</a:t>
            </a:r>
          </a:p>
        </p:txBody>
      </p:sp>
      <p:sp>
        <p:nvSpPr>
          <p:cNvPr id="4" name="スライド番号プレースホルダー 3"/>
          <p:cNvSpPr>
            <a:spLocks noGrp="1"/>
          </p:cNvSpPr>
          <p:nvPr>
            <p:ph type="sldNum" sz="quarter" idx="10"/>
          </p:nvPr>
        </p:nvSpPr>
        <p:spPr/>
        <p:txBody>
          <a:bodyPr/>
          <a:lstStyle/>
          <a:p>
            <a:fld id="{1340F233-8605-4B56-94FD-464341055037}" type="slidenum">
              <a:rPr kumimoji="1" lang="ja-JP" altLang="en-US" smtClean="0"/>
              <a:t>88</a:t>
            </a:fld>
            <a:endParaRPr kumimoji="1" lang="ja-JP" altLang="en-US"/>
          </a:p>
        </p:txBody>
      </p:sp>
    </p:spTree>
    <p:extLst>
      <p:ext uri="{BB962C8B-B14F-4D97-AF65-F5344CB8AC3E}">
        <p14:creationId xmlns:p14="http://schemas.microsoft.com/office/powerpoint/2010/main" val="26765512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340F233-8605-4B56-94FD-464341055037}" type="slidenum">
              <a:rPr kumimoji="1" lang="ja-JP" altLang="en-US" smtClean="0"/>
              <a:t>90</a:t>
            </a:fld>
            <a:endParaRPr kumimoji="1" lang="ja-JP" altLang="en-US"/>
          </a:p>
        </p:txBody>
      </p:sp>
    </p:spTree>
    <p:extLst>
      <p:ext uri="{BB962C8B-B14F-4D97-AF65-F5344CB8AC3E}">
        <p14:creationId xmlns:p14="http://schemas.microsoft.com/office/powerpoint/2010/main" val="3672572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F23CF8-F55D-4217-A90A-D8349DF927EC}" type="slidenum">
              <a:rPr kumimoji="1" lang="ja-JP" altLang="en-US" smtClean="0"/>
              <a:t>92</a:t>
            </a:fld>
            <a:endParaRPr kumimoji="1" lang="ja-JP" altLang="en-US"/>
          </a:p>
        </p:txBody>
      </p:sp>
    </p:spTree>
    <p:extLst>
      <p:ext uri="{BB962C8B-B14F-4D97-AF65-F5344CB8AC3E}">
        <p14:creationId xmlns:p14="http://schemas.microsoft.com/office/powerpoint/2010/main" val="36980886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チューブ抜去は年間</a:t>
            </a:r>
            <a:r>
              <a:rPr kumimoji="1" lang="en-US" altLang="ja-JP" dirty="0"/>
              <a:t>2800</a:t>
            </a:r>
            <a:r>
              <a:rPr kumimoji="1" lang="ja-JP" altLang="en-US" dirty="0"/>
              <a:t>件、</a:t>
            </a:r>
            <a:endParaRPr kumimoji="1" lang="en-US" altLang="ja-JP" dirty="0"/>
          </a:p>
          <a:p>
            <a:r>
              <a:rPr kumimoji="1" lang="ja-JP" altLang="en-US" dirty="0"/>
              <a:t>自己抜去　</a:t>
            </a:r>
            <a:r>
              <a:rPr kumimoji="1" lang="en-US" altLang="ja-JP" dirty="0"/>
              <a:t>280</a:t>
            </a:r>
            <a:r>
              <a:rPr kumimoji="1" lang="ja-JP" altLang="en-US" dirty="0"/>
              <a:t>件　</a:t>
            </a:r>
            <a:r>
              <a:rPr kumimoji="1" lang="en-US" altLang="ja-JP" dirty="0"/>
              <a:t>1</a:t>
            </a:r>
            <a:r>
              <a:rPr kumimoji="1" lang="ja-JP" altLang="en-US" dirty="0"/>
              <a:t>割</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94</a:t>
            </a:fld>
            <a:endParaRPr kumimoji="1" lang="ja-JP" altLang="en-US"/>
          </a:p>
        </p:txBody>
      </p:sp>
    </p:spTree>
    <p:extLst>
      <p:ext uri="{BB962C8B-B14F-4D97-AF65-F5344CB8AC3E}">
        <p14:creationId xmlns:p14="http://schemas.microsoft.com/office/powerpoint/2010/main" val="3855056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88EDB3-C171-4BF6-9FF0-0E111C54CE97}" type="slidenum">
              <a:rPr kumimoji="1" lang="ja-JP" altLang="en-US" smtClean="0"/>
              <a:t>97</a:t>
            </a:fld>
            <a:endParaRPr kumimoji="1" lang="ja-JP" altLang="en-US"/>
          </a:p>
        </p:txBody>
      </p:sp>
    </p:spTree>
    <p:extLst>
      <p:ext uri="{BB962C8B-B14F-4D97-AF65-F5344CB8AC3E}">
        <p14:creationId xmlns:p14="http://schemas.microsoft.com/office/powerpoint/2010/main" val="3916203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みんなで話し合う　　取り組みを続ける努力は患者と看護と医療に好ましい変化をもたらしていることが日々実感できる</a:t>
            </a:r>
            <a:endParaRPr kumimoji="1" lang="en-US" altLang="ja-JP" dirty="0"/>
          </a:p>
          <a:p>
            <a:r>
              <a:rPr kumimoji="1" lang="ja-JP" altLang="en-US" dirty="0"/>
              <a:t>看護の努力はそのまま看護の力を高めていった　その中で意識というのはあっという間に変化していく</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100</a:t>
            </a:fld>
            <a:endParaRPr kumimoji="1" lang="ja-JP" altLang="en-US"/>
          </a:p>
        </p:txBody>
      </p:sp>
    </p:spTree>
    <p:extLst>
      <p:ext uri="{BB962C8B-B14F-4D97-AF65-F5344CB8AC3E}">
        <p14:creationId xmlns:p14="http://schemas.microsoft.com/office/powerpoint/2010/main" val="2521690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これも結果　目標ではないと思える</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102</a:t>
            </a:fld>
            <a:endParaRPr kumimoji="1" lang="ja-JP" altLang="en-US"/>
          </a:p>
        </p:txBody>
      </p:sp>
    </p:spTree>
    <p:extLst>
      <p:ext uri="{BB962C8B-B14F-4D97-AF65-F5344CB8AC3E}">
        <p14:creationId xmlns:p14="http://schemas.microsoft.com/office/powerpoint/2010/main" val="3895768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BE200E-7636-4091-A913-9B50283AC74F}" type="slidenum">
              <a:rPr kumimoji="1" lang="ja-JP" altLang="en-US" smtClean="0"/>
              <a:pPr/>
              <a:t>103</a:t>
            </a:fld>
            <a:endParaRPr kumimoji="1" lang="ja-JP" altLang="en-US"/>
          </a:p>
        </p:txBody>
      </p:sp>
    </p:spTree>
    <p:extLst>
      <p:ext uri="{BB962C8B-B14F-4D97-AF65-F5344CB8AC3E}">
        <p14:creationId xmlns:p14="http://schemas.microsoft.com/office/powerpoint/2010/main" val="509633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BE200E-7636-4091-A913-9B50283AC74F}" type="slidenum">
              <a:rPr kumimoji="1" lang="ja-JP" altLang="en-US" smtClean="0"/>
              <a:pPr/>
              <a:t>104</a:t>
            </a:fld>
            <a:endParaRPr kumimoji="1" lang="ja-JP" altLang="en-US"/>
          </a:p>
        </p:txBody>
      </p:sp>
    </p:spTree>
    <p:extLst>
      <p:ext uri="{BB962C8B-B14F-4D97-AF65-F5344CB8AC3E}">
        <p14:creationId xmlns:p14="http://schemas.microsoft.com/office/powerpoint/2010/main" val="5096333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●そして</a:t>
            </a:r>
            <a:r>
              <a:rPr kumimoji="1" lang="ja-JP" altLang="ja-JP" sz="1200" kern="1200" dirty="0" err="1">
                <a:solidFill>
                  <a:schemeClr val="tx1"/>
                </a:solidFill>
                <a:effectLst/>
                <a:latin typeface="+mn-lt"/>
                <a:ea typeface="+mn-ea"/>
                <a:cs typeface="+mn-cs"/>
              </a:rPr>
              <a:t>ｄ</a:t>
            </a:r>
            <a:r>
              <a:rPr kumimoji="1" lang="ja-JP" altLang="ja-JP" sz="1200" kern="1200" dirty="0">
                <a:solidFill>
                  <a:schemeClr val="tx1"/>
                </a:solidFill>
                <a:effectLst/>
                <a:latin typeface="+mn-lt"/>
                <a:ea typeface="+mn-ea"/>
                <a:cs typeface="+mn-cs"/>
              </a:rPr>
              <a:t>部署では、</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危険のないように安全を重視した視点の記録から、患者を細やかに読み取った看護の記載へと変化していました。</a:t>
            </a:r>
          </a:p>
          <a:p>
            <a:r>
              <a:rPr kumimoji="1" lang="ja-JP" altLang="ja-JP" sz="1200" kern="1200" dirty="0">
                <a:solidFill>
                  <a:schemeClr val="tx1"/>
                </a:solidFill>
                <a:effectLst/>
                <a:latin typeface="+mn-lt"/>
                <a:ea typeface="+mn-ea"/>
                <a:cs typeface="+mn-cs"/>
              </a:rPr>
              <a:t>取り組み当初は、患者の安全を守ることは重要なことですが、患者の意思が見えていません。</a:t>
            </a:r>
          </a:p>
          <a:p>
            <a:r>
              <a:rPr kumimoji="1" lang="ja-JP" altLang="ja-JP" sz="1200" kern="1200" dirty="0">
                <a:solidFill>
                  <a:schemeClr val="tx1"/>
                </a:solidFill>
                <a:effectLst/>
                <a:latin typeface="+mn-lt"/>
                <a:ea typeface="+mn-ea"/>
                <a:cs typeface="+mn-cs"/>
              </a:rPr>
              <a:t>取り組み後では、言葉にできない患者の思いを、表情で知ろうとする看護師の姿勢が伝わり、苦痛がないように配慮されたケア実践が見えます。そして患者の表情やその場の情景が目に浮かぶような記述となってい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E335C27A-69B9-485E-B8E1-B7254F40B188}" type="slidenum">
              <a:rPr kumimoji="1" lang="ja-JP" altLang="en-US" smtClean="0"/>
              <a:t>105</a:t>
            </a:fld>
            <a:endParaRPr kumimoji="1" lang="ja-JP" altLang="en-US"/>
          </a:p>
        </p:txBody>
      </p:sp>
    </p:spTree>
    <p:extLst>
      <p:ext uri="{BB962C8B-B14F-4D97-AF65-F5344CB8AC3E}">
        <p14:creationId xmlns:p14="http://schemas.microsoft.com/office/powerpoint/2010/main" val="2743384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a:t>かもしれない　と　思うのであれば　どうすればよいのか</a:t>
            </a:r>
          </a:p>
        </p:txBody>
      </p:sp>
      <p:sp>
        <p:nvSpPr>
          <p:cNvPr id="4" name="スライド番号プレースホルダー 3"/>
          <p:cNvSpPr>
            <a:spLocks noGrp="1"/>
          </p:cNvSpPr>
          <p:nvPr>
            <p:ph type="sldNum" sz="quarter" idx="10"/>
          </p:nvPr>
        </p:nvSpPr>
        <p:spPr/>
        <p:txBody>
          <a:bodyPr/>
          <a:lstStyle/>
          <a:p>
            <a:fld id="{53BE200E-7636-4091-A913-9B50283AC74F}" type="slidenum">
              <a:rPr lang="ja-JP" altLang="en-US">
                <a:solidFill>
                  <a:prstClr val="black"/>
                </a:solidFill>
              </a:rPr>
              <a:pPr/>
              <a:t>7</a:t>
            </a:fld>
            <a:endParaRPr lang="ja-JP" altLang="en-US" dirty="0">
              <a:solidFill>
                <a:prstClr val="black"/>
              </a:solidFill>
            </a:endParaRPr>
          </a:p>
        </p:txBody>
      </p:sp>
    </p:spTree>
    <p:extLst>
      <p:ext uri="{BB962C8B-B14F-4D97-AF65-F5344CB8AC3E}">
        <p14:creationId xmlns:p14="http://schemas.microsoft.com/office/powerpoint/2010/main" val="58780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項目毎の比較でも、取り組み後は、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項目すべてで増えており、</a:t>
            </a:r>
          </a:p>
          <a:p>
            <a:r>
              <a:rPr kumimoji="1" lang="ja-JP" altLang="ja-JP" sz="1200" kern="1200" dirty="0">
                <a:solidFill>
                  <a:schemeClr val="tx1"/>
                </a:solidFill>
                <a:effectLst/>
                <a:latin typeface="+mn-lt"/>
                <a:ea typeface="+mn-ea"/>
                <a:cs typeface="+mn-cs"/>
              </a:rPr>
              <a:t>評価対象数に対する</a:t>
            </a:r>
            <a:r>
              <a:rPr kumimoji="1" lang="en-US" altLang="ja-JP" sz="1200" kern="1200" dirty="0">
                <a:solidFill>
                  <a:schemeClr val="tx1"/>
                </a:solidFill>
                <a:effectLst/>
                <a:latin typeface="+mn-lt"/>
                <a:ea typeface="+mn-ea"/>
                <a:cs typeface="+mn-cs"/>
              </a:rPr>
              <a:t>B3</a:t>
            </a:r>
            <a:r>
              <a:rPr kumimoji="1" lang="ja-JP" altLang="ja-JP" sz="1200" kern="1200" dirty="0">
                <a:solidFill>
                  <a:schemeClr val="tx1"/>
                </a:solidFill>
                <a:effectLst/>
                <a:latin typeface="+mn-lt"/>
                <a:ea typeface="+mn-ea"/>
                <a:cs typeface="+mn-cs"/>
              </a:rPr>
              <a:t>点以上の割合では、寝返りは</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28</a:t>
            </a:r>
            <a:r>
              <a:rPr kumimoji="1" lang="ja-JP" altLang="ja-JP" sz="1200" kern="1200" dirty="0">
                <a:solidFill>
                  <a:schemeClr val="tx1"/>
                </a:solidFill>
                <a:effectLst/>
                <a:latin typeface="+mn-lt"/>
                <a:ea typeface="+mn-ea"/>
                <a:cs typeface="+mn-cs"/>
              </a:rPr>
              <a:t>％、移乗は</a:t>
            </a:r>
            <a:r>
              <a:rPr kumimoji="1" lang="en-US" altLang="ja-JP" sz="1200" kern="1200" dirty="0">
                <a:solidFill>
                  <a:schemeClr val="tx1"/>
                </a:solidFill>
                <a:effectLst/>
                <a:latin typeface="+mn-lt"/>
                <a:ea typeface="+mn-ea"/>
                <a:cs typeface="+mn-cs"/>
              </a:rPr>
              <a:t>32</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39</a:t>
            </a:r>
            <a:r>
              <a:rPr kumimoji="1" lang="ja-JP" altLang="ja-JP" sz="1200" kern="1200" dirty="0">
                <a:solidFill>
                  <a:schemeClr val="tx1"/>
                </a:solidFill>
                <a:effectLst/>
                <a:latin typeface="+mn-lt"/>
                <a:ea typeface="+mn-ea"/>
                <a:cs typeface="+mn-cs"/>
              </a:rPr>
              <a:t>％、口腔清潔は</a:t>
            </a:r>
            <a:r>
              <a:rPr kumimoji="1" lang="en-US" altLang="ja-JP" sz="1200" kern="1200" dirty="0">
                <a:solidFill>
                  <a:schemeClr val="tx1"/>
                </a:solidFill>
                <a:effectLst/>
                <a:latin typeface="+mn-lt"/>
                <a:ea typeface="+mn-ea"/>
                <a:cs typeface="+mn-cs"/>
              </a:rPr>
              <a:t>29</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32</a:t>
            </a:r>
            <a:r>
              <a:rPr kumimoji="1" lang="ja-JP" altLang="ja-JP" sz="1200" kern="1200" dirty="0">
                <a:solidFill>
                  <a:schemeClr val="tx1"/>
                </a:solidFill>
                <a:effectLst/>
                <a:latin typeface="+mn-lt"/>
                <a:ea typeface="+mn-ea"/>
                <a:cs typeface="+mn-cs"/>
              </a:rPr>
              <a:t>％、食事摂取は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24</a:t>
            </a:r>
            <a:r>
              <a:rPr kumimoji="1" lang="ja-JP" altLang="ja-JP" sz="1200" kern="1200" dirty="0">
                <a:solidFill>
                  <a:schemeClr val="tx1"/>
                </a:solidFill>
                <a:effectLst/>
                <a:latin typeface="+mn-lt"/>
                <a:ea typeface="+mn-ea"/>
                <a:cs typeface="+mn-cs"/>
              </a:rPr>
              <a:t>％、衣服の着脱は</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35</a:t>
            </a:r>
            <a:r>
              <a:rPr kumimoji="1" lang="ja-JP" altLang="ja-JP" sz="1200" kern="1200" dirty="0">
                <a:solidFill>
                  <a:schemeClr val="tx1"/>
                </a:solidFill>
                <a:effectLst/>
                <a:latin typeface="+mn-lt"/>
                <a:ea typeface="+mn-ea"/>
                <a:cs typeface="+mn-cs"/>
              </a:rPr>
              <a:t>％に伸びていました。</a:t>
            </a:r>
          </a:p>
        </p:txBody>
      </p:sp>
      <p:sp>
        <p:nvSpPr>
          <p:cNvPr id="4" name="スライド番号プレースホルダー 3"/>
          <p:cNvSpPr>
            <a:spLocks noGrp="1"/>
          </p:cNvSpPr>
          <p:nvPr>
            <p:ph type="sldNum" sz="quarter" idx="10"/>
          </p:nvPr>
        </p:nvSpPr>
        <p:spPr/>
        <p:txBody>
          <a:bodyPr/>
          <a:lstStyle/>
          <a:p>
            <a:fld id="{E335C27A-69B9-485E-B8E1-B7254F40B188}" type="slidenum">
              <a:rPr kumimoji="1" lang="ja-JP" altLang="en-US" smtClean="0"/>
              <a:t>106</a:t>
            </a:fld>
            <a:endParaRPr kumimoji="1" lang="ja-JP" altLang="en-US"/>
          </a:p>
        </p:txBody>
      </p:sp>
    </p:spTree>
    <p:extLst>
      <p:ext uri="{BB962C8B-B14F-4D97-AF65-F5344CB8AC3E}">
        <p14:creationId xmlns:p14="http://schemas.microsoft.com/office/powerpoint/2010/main" val="35858629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F23CF8-F55D-4217-A90A-D8349DF927EC}"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191250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額のしわをなでる　苦痛の軽減法</a:t>
            </a:r>
            <a:endParaRPr kumimoji="1" lang="en-US" altLang="ja-JP" dirty="0"/>
          </a:p>
          <a:p>
            <a:r>
              <a:rPr kumimoji="1" lang="ja-JP" altLang="en-US" dirty="0"/>
              <a:t>手を握り続ける　ボールは代わりにならなかった</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111</a:t>
            </a:fld>
            <a:endParaRPr kumimoji="1" lang="ja-JP" altLang="en-US"/>
          </a:p>
        </p:txBody>
      </p:sp>
    </p:spTree>
    <p:extLst>
      <p:ext uri="{BB962C8B-B14F-4D97-AF65-F5344CB8AC3E}">
        <p14:creationId xmlns:p14="http://schemas.microsoft.com/office/powerpoint/2010/main" val="20011069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チューブ類の自己抜去のインシデントレベルです。</a:t>
            </a:r>
            <a:r>
              <a:rPr lang="en-US" altLang="ja-JP" dirty="0"/>
              <a:t>2015</a:t>
            </a:r>
            <a:r>
              <a:rPr lang="ja-JP" altLang="ja-JP" dirty="0"/>
              <a:t>年、</a:t>
            </a:r>
            <a:r>
              <a:rPr lang="ja-JP" altLang="en-US" dirty="0"/>
              <a:t>３ｂ以上の発生はありません。</a:t>
            </a:r>
            <a:r>
              <a:rPr lang="en-US" altLang="ja-JP" dirty="0"/>
              <a:t>2016</a:t>
            </a:r>
            <a:r>
              <a:rPr lang="ja-JP" altLang="ja-JP" dirty="0"/>
              <a:t>年　</a:t>
            </a:r>
            <a:r>
              <a:rPr lang="ja-JP" altLang="en-US" dirty="0"/>
              <a:t>３</a:t>
            </a:r>
            <a:r>
              <a:rPr lang="en-US" altLang="ja-JP" dirty="0"/>
              <a:t>a</a:t>
            </a:r>
            <a:r>
              <a:rPr lang="ja-JP" altLang="en-US" dirty="0"/>
              <a:t>以上の発生はありません。</a:t>
            </a:r>
            <a:r>
              <a:rPr lang="en-US" altLang="ja-JP" dirty="0"/>
              <a:t>2017</a:t>
            </a:r>
            <a:r>
              <a:rPr lang="ja-JP" altLang="en-US" dirty="0"/>
              <a:t>年　２以上の発生はありませんでした。これは患者と看護師・医師の能動的な力が総合されたものです。どちらかがどちらかを制御するような相殺的ではなく、創造的で発展的な力の統合です。</a:t>
            </a:r>
            <a:endParaRPr lang="en-US" altLang="ja-JP" dirty="0"/>
          </a:p>
          <a:p>
            <a:r>
              <a:rPr kumimoji="1" lang="ja-JP" altLang="en-US" dirty="0"/>
              <a:t>今、見学に来られた方々は、</a:t>
            </a:r>
            <a:r>
              <a:rPr kumimoji="1" lang="en-US" altLang="ja-JP" dirty="0"/>
              <a:t>ICU</a:t>
            </a:r>
            <a:r>
              <a:rPr kumimoji="1" lang="ja-JP" altLang="en-US" dirty="0"/>
              <a:t>で実際に抑制している患者が一人もいない様子を見て、「本当だった」という言葉が思わず出るようです</a:t>
            </a:r>
            <a:endParaRPr kumimoji="1" lang="en-US" altLang="ja-JP" dirty="0"/>
          </a:p>
          <a:p>
            <a:r>
              <a:rPr kumimoji="1" lang="ja-JP" altLang="en-US" dirty="0"/>
              <a:t>私自身も平成</a:t>
            </a:r>
            <a:r>
              <a:rPr kumimoji="1" lang="en-US" altLang="ja-JP" dirty="0"/>
              <a:t>28</a:t>
            </a:r>
            <a:r>
              <a:rPr kumimoji="1" lang="ja-JP" altLang="en-US" dirty="0"/>
              <a:t>年の初冬の頃、</a:t>
            </a:r>
            <a:r>
              <a:rPr kumimoji="1" lang="en-US" altLang="ja-JP" dirty="0"/>
              <a:t>ICU</a:t>
            </a:r>
            <a:r>
              <a:rPr kumimoji="1" lang="ja-JP" altLang="en-US" dirty="0"/>
              <a:t>病棟の空気の変化、それは自然で居心地の良さと人間社会らしさが目に見えてきた　とういうようなものですが、その空気の変化に喜びが込み上げてきたものでした</a:t>
            </a:r>
            <a:endParaRPr kumimoji="1" lang="en-US" altLang="ja-JP" dirty="0"/>
          </a:p>
        </p:txBody>
      </p:sp>
      <p:sp>
        <p:nvSpPr>
          <p:cNvPr id="4" name="スライド番号プレースホルダー 3"/>
          <p:cNvSpPr>
            <a:spLocks noGrp="1"/>
          </p:cNvSpPr>
          <p:nvPr>
            <p:ph type="sldNum" sz="quarter" idx="10"/>
          </p:nvPr>
        </p:nvSpPr>
        <p:spPr/>
        <p:txBody>
          <a:bodyPr/>
          <a:lstStyle/>
          <a:p>
            <a:fld id="{5FE996DA-9B43-4BF0-8BFB-3FD72A7B988E}" type="slidenum">
              <a:rPr kumimoji="1" lang="ja-JP" altLang="en-US" smtClean="0"/>
              <a:t>116</a:t>
            </a:fld>
            <a:endParaRPr kumimoji="1" lang="ja-JP" altLang="en-US"/>
          </a:p>
        </p:txBody>
      </p:sp>
    </p:spTree>
    <p:extLst>
      <p:ext uri="{BB962C8B-B14F-4D97-AF65-F5344CB8AC3E}">
        <p14:creationId xmlns:p14="http://schemas.microsoft.com/office/powerpoint/2010/main" val="215146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0" y="746125"/>
            <a:ext cx="4965700" cy="3725863"/>
          </a:xfrm>
        </p:spPr>
      </p:sp>
      <p:sp>
        <p:nvSpPr>
          <p:cNvPr id="3" name="ノート プレースホルダ 2"/>
          <p:cNvSpPr>
            <a:spLocks noGrp="1"/>
          </p:cNvSpPr>
          <p:nvPr>
            <p:ph type="body" idx="1"/>
          </p:nvPr>
        </p:nvSpPr>
        <p:spPr/>
        <p:txBody>
          <a:bodyPr>
            <a:normAutofit/>
          </a:bodyPr>
          <a:lstStyle/>
          <a:p>
            <a:r>
              <a:rPr kumimoji="1" lang="ja-JP" altLang="en-US" dirty="0"/>
              <a:t>私たち自身も、抑制の実情について　よくしっていることばかり</a:t>
            </a:r>
          </a:p>
        </p:txBody>
      </p:sp>
      <p:sp>
        <p:nvSpPr>
          <p:cNvPr id="4" name="スライド番号プレースホルダ 3"/>
          <p:cNvSpPr>
            <a:spLocks noGrp="1"/>
          </p:cNvSpPr>
          <p:nvPr>
            <p:ph type="sldNum" sz="quarter" idx="10"/>
          </p:nvPr>
        </p:nvSpPr>
        <p:spPr/>
        <p:txBody>
          <a:bodyPr/>
          <a:lstStyle/>
          <a:p>
            <a:fld id="{30C1699C-24B7-426F-B755-A54CA25B7B48}"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376556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やり方　使うもの　の　前に　　自分も相手も人であるということ　大切な存在であるということ</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9</a:t>
            </a:fld>
            <a:endParaRPr kumimoji="1" lang="ja-JP" altLang="en-US"/>
          </a:p>
        </p:txBody>
      </p:sp>
    </p:spTree>
    <p:extLst>
      <p:ext uri="{BB962C8B-B14F-4D97-AF65-F5344CB8AC3E}">
        <p14:creationId xmlns:p14="http://schemas.microsoft.com/office/powerpoint/2010/main" val="19430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現状と一般的な認識</a:t>
            </a:r>
            <a:endParaRPr kumimoji="1" lang="en-US" altLang="ja-JP" dirty="0"/>
          </a:p>
          <a:p>
            <a:r>
              <a:rPr kumimoji="1" lang="ja-JP" altLang="en-US" dirty="0"/>
              <a:t>患者さんの姿は、どのように見えるでしょうか</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16</a:t>
            </a:fld>
            <a:endParaRPr kumimoji="1" lang="ja-JP" altLang="en-US" dirty="0"/>
          </a:p>
        </p:txBody>
      </p:sp>
    </p:spTree>
    <p:extLst>
      <p:ext uri="{BB962C8B-B14F-4D97-AF65-F5344CB8AC3E}">
        <p14:creationId xmlns:p14="http://schemas.microsoft.com/office/powerpoint/2010/main" val="2059382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2100"/>
            <a:ext cx="8229600" cy="13843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905000"/>
            <a:ext cx="40386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648200" y="1905000"/>
            <a:ext cx="40386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457200" y="6245225"/>
            <a:ext cx="2133600" cy="476250"/>
          </a:xfrm>
        </p:spPr>
        <p:txBody>
          <a:bodyPr/>
          <a:lstStyle>
            <a:lvl1pPr>
              <a:defRPr/>
            </a:lvl1p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a:xfrm>
            <a:off x="3124200" y="6245225"/>
            <a:ext cx="2895600" cy="476250"/>
          </a:xfrm>
        </p:spPr>
        <p:txBody>
          <a:bodyPr/>
          <a:lstStyle>
            <a:lvl1pPr>
              <a:defRPr/>
            </a:lvl1p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a:xfrm>
            <a:off x="6553200" y="6245225"/>
            <a:ext cx="2133600" cy="476250"/>
          </a:xfrm>
        </p:spPr>
        <p:txBody>
          <a:bodyPr/>
          <a:lstStyle>
            <a:lvl1pPr>
              <a:defRPr/>
            </a:lvl1pPr>
          </a:lstStyle>
          <a:p>
            <a:fld id="{002C82E7-D256-433D-A548-FB8A56C1088D}"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406026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2"/>
            <a:ext cx="7543800" cy="2593975"/>
          </a:xfrm>
        </p:spPr>
        <p:txBody>
          <a:bodyPr anchor="b"/>
          <a:lstStyle>
            <a:lvl1pPr>
              <a:defRPr sz="6600">
                <a:ln>
                  <a:noFill/>
                </a:ln>
                <a:solidFill>
                  <a:schemeClr val="tx2"/>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24327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4180011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6" y="5486401"/>
            <a:ext cx="7659687" cy="1168400"/>
          </a:xfrm>
        </p:spPr>
        <p:txBody>
          <a:bodyPr anchor="t"/>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2317" y="3852865"/>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227369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6" name="Footer Placeholder 5"/>
          <p:cNvSpPr>
            <a:spLocks noGrp="1"/>
          </p:cNvSpPr>
          <p:nvPr>
            <p:ph type="ftr" sz="quarter" idx="11"/>
          </p:nvPr>
        </p:nvSpPr>
        <p:spPr/>
        <p:txBody>
          <a:bodyPr/>
          <a:lstStyle/>
          <a:p>
            <a:endParaRPr lang="ja-JP" altLang="en-US">
              <a:solidFill>
                <a:srgbClr val="EEECE1"/>
              </a:solidFill>
            </a:endParaRPr>
          </a:p>
        </p:txBody>
      </p:sp>
      <p:sp>
        <p:nvSpPr>
          <p:cNvPr id="7" name="Slide Number Placeholder 6"/>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2781826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8" name="Footer Placeholder 7"/>
          <p:cNvSpPr>
            <a:spLocks noGrp="1"/>
          </p:cNvSpPr>
          <p:nvPr>
            <p:ph type="ftr" sz="quarter" idx="11"/>
          </p:nvPr>
        </p:nvSpPr>
        <p:spPr/>
        <p:txBody>
          <a:bodyPr/>
          <a:lstStyle/>
          <a:p>
            <a:endParaRPr lang="ja-JP" altLang="en-US">
              <a:solidFill>
                <a:srgbClr val="EEECE1"/>
              </a:solidFill>
            </a:endParaRPr>
          </a:p>
        </p:txBody>
      </p:sp>
      <p:sp>
        <p:nvSpPr>
          <p:cNvPr id="9" name="Slide Number Placeholder 8"/>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2140508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4" name="Footer Placeholder 3"/>
          <p:cNvSpPr>
            <a:spLocks noGrp="1"/>
          </p:cNvSpPr>
          <p:nvPr>
            <p:ph type="ftr" sz="quarter" idx="11"/>
          </p:nvPr>
        </p:nvSpPr>
        <p:spPr/>
        <p:txBody>
          <a:bodyPr/>
          <a:lstStyle/>
          <a:p>
            <a:endParaRPr lang="ja-JP" altLang="en-US">
              <a:solidFill>
                <a:srgbClr val="EEECE1"/>
              </a:solidFill>
            </a:endParaRPr>
          </a:p>
        </p:txBody>
      </p:sp>
      <p:sp>
        <p:nvSpPr>
          <p:cNvPr id="5" name="Slide Number Placeholder 4"/>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62816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3" name="Footer Placeholder 2"/>
          <p:cNvSpPr>
            <a:spLocks noGrp="1"/>
          </p:cNvSpPr>
          <p:nvPr>
            <p:ph type="ftr" sz="quarter" idx="11"/>
          </p:nvPr>
        </p:nvSpPr>
        <p:spPr/>
        <p:txBody>
          <a:bodyPr/>
          <a:lstStyle/>
          <a:p>
            <a:endParaRPr lang="ja-JP" altLang="en-US">
              <a:solidFill>
                <a:srgbClr val="EEECE1"/>
              </a:solidFill>
            </a:endParaRPr>
          </a:p>
        </p:txBody>
      </p:sp>
      <p:sp>
        <p:nvSpPr>
          <p:cNvPr id="4" name="Slide Number Placeholder 3"/>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36672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304804" y="6096001"/>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6" name="Footer Placeholder 5"/>
          <p:cNvSpPr>
            <a:spLocks noGrp="1"/>
          </p:cNvSpPr>
          <p:nvPr>
            <p:ph type="ftr" sz="quarter" idx="11"/>
          </p:nvPr>
        </p:nvSpPr>
        <p:spPr/>
        <p:txBody>
          <a:bodyPr/>
          <a:lstStyle/>
          <a:p>
            <a:endParaRPr lang="ja-JP" altLang="en-US">
              <a:solidFill>
                <a:srgbClr val="EEECE1"/>
              </a:solidFill>
            </a:endParaRPr>
          </a:p>
        </p:txBody>
      </p:sp>
      <p:sp>
        <p:nvSpPr>
          <p:cNvPr id="7" name="Slide Number Placeholder 6"/>
          <p:cNvSpPr>
            <a:spLocks noGrp="1"/>
          </p:cNvSpPr>
          <p:nvPr>
            <p:ph type="sldNum" sz="quarter" idx="12"/>
          </p:nvPr>
        </p:nvSpPr>
        <p:spPr/>
        <p:txBody>
          <a:bodyPr/>
          <a:lstStyle/>
          <a:p>
            <a:fld id="{B132E55A-6910-4D10-95AE-5852263B5B73}" type="slidenum">
              <a:rPr lang="ja-JP" altLang="en-US" smtClean="0"/>
              <a:pPr/>
              <a:t>‹#›</a:t>
            </a:fld>
            <a:endParaRPr lang="ja-JP" altLang="en-US"/>
          </a:p>
        </p:txBody>
      </p:sp>
      <p:sp>
        <p:nvSpPr>
          <p:cNvPr id="9" name="Content Placeholder 8"/>
          <p:cNvSpPr>
            <a:spLocks noGrp="1"/>
          </p:cNvSpPr>
          <p:nvPr>
            <p:ph sz="quarter" idx="13"/>
          </p:nvPr>
        </p:nvSpPr>
        <p:spPr>
          <a:xfrm>
            <a:off x="304800" y="381001"/>
            <a:ext cx="7772400" cy="494284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81011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9"/>
            <a:ext cx="7772400" cy="594626"/>
          </a:xfrm>
        </p:spPr>
        <p:txBody>
          <a:bodyPr anchor="b"/>
          <a:lstStyle>
            <a:lvl1pPr algn="ctr">
              <a:defRPr sz="2200" b="1">
                <a:ln>
                  <a:noFill/>
                </a:ln>
                <a:solidFill>
                  <a:schemeClr val="tx2"/>
                </a:solidFill>
              </a:defRPr>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9" name="Slide Number Placeholder 8"/>
          <p:cNvSpPr>
            <a:spLocks noGrp="1"/>
          </p:cNvSpPr>
          <p:nvPr>
            <p:ph type="sldNum" sz="quarter" idx="11"/>
          </p:nvPr>
        </p:nvSpPr>
        <p:spPr/>
        <p:txBody>
          <a:bodyPr/>
          <a:lstStyle/>
          <a:p>
            <a:fld id="{B132E55A-6910-4D10-95AE-5852263B5B73}" type="slidenum">
              <a:rPr lang="ja-JP" altLang="en-US" smtClean="0"/>
              <a:pPr/>
              <a:t>‹#›</a:t>
            </a:fld>
            <a:endParaRPr lang="ja-JP" altLang="en-US"/>
          </a:p>
        </p:txBody>
      </p:sp>
      <p:sp>
        <p:nvSpPr>
          <p:cNvPr id="10" name="Footer Placeholder 9"/>
          <p:cNvSpPr>
            <a:spLocks noGrp="1"/>
          </p:cNvSpPr>
          <p:nvPr>
            <p:ph type="ftr" sz="quarter" idx="12"/>
          </p:nvPr>
        </p:nvSpPr>
        <p:spPr/>
        <p:txBody>
          <a:bodyPr/>
          <a:lstStyle/>
          <a:p>
            <a:endParaRPr lang="ja-JP" altLang="en-US">
              <a:solidFill>
                <a:srgbClr val="EEECE1"/>
              </a:solidFill>
            </a:endParaRPr>
          </a:p>
        </p:txBody>
      </p:sp>
    </p:spTree>
    <p:extLst>
      <p:ext uri="{BB962C8B-B14F-4D97-AF65-F5344CB8AC3E}">
        <p14:creationId xmlns:p14="http://schemas.microsoft.com/office/powerpoint/2010/main" val="253687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1133208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752600" cy="58515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279712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9332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0339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6245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280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8815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868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7337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6985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2950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6209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8775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2020/7/22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2020/7/22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132E55A-6910-4D10-95AE-5852263B5B73}" type="slidenum">
              <a:rPr lang="ja-JP" altLang="en-US" smtClean="0"/>
              <a:pPr/>
              <a:t>‹#›</a:t>
            </a:fld>
            <a:endParaRPr lang="ja-JP" altLang="en-US"/>
          </a:p>
        </p:txBody>
      </p:sp>
      <p:sp>
        <p:nvSpPr>
          <p:cNvPr id="5" name="Footer Placeholder 4"/>
          <p:cNvSpPr>
            <a:spLocks noGrp="1"/>
          </p:cNvSpPr>
          <p:nvPr>
            <p:ph type="ftr" sz="quarter" idx="3"/>
          </p:nvPr>
        </p:nvSpPr>
        <p:spPr>
          <a:xfrm rot="16200000">
            <a:off x="7586913"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ja-JP" altLang="en-US">
              <a:solidFill>
                <a:srgbClr val="EEECE1"/>
              </a:solidFill>
            </a:endParaRPr>
          </a:p>
        </p:txBody>
      </p:sp>
      <p:sp>
        <p:nvSpPr>
          <p:cNvPr id="4" name="Date Placeholder 3"/>
          <p:cNvSpPr>
            <a:spLocks noGrp="1"/>
          </p:cNvSpPr>
          <p:nvPr>
            <p:ph type="dt" sz="half" idx="2"/>
          </p:nvPr>
        </p:nvSpPr>
        <p:spPr>
          <a:xfrm rot="16200000">
            <a:off x="7551354"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82F9531-9DB9-4128-A18B-07B14CF9ABB2}" type="datetimeFigureOut">
              <a:rPr lang="ja-JP" altLang="en-US" smtClean="0">
                <a:solidFill>
                  <a:srgbClr val="EEECE1"/>
                </a:solidFill>
              </a:rPr>
              <a:pPr/>
              <a:t>2020/7/22</a:t>
            </a:fld>
            <a:endParaRPr lang="ja-JP" altLang="en-US">
              <a:solidFill>
                <a:srgbClr val="EEECE1"/>
              </a:solidFill>
            </a:endParaRPr>
          </a:p>
        </p:txBody>
      </p:sp>
    </p:spTree>
    <p:extLst>
      <p:ext uri="{BB962C8B-B14F-4D97-AF65-F5344CB8AC3E}">
        <p14:creationId xmlns:p14="http://schemas.microsoft.com/office/powerpoint/2010/main" val="3366229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spcBef>
          <a:spcPct val="0"/>
        </a:spcBef>
        <a:buNone/>
        <a:defRPr kumimoji="1"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kumimoji="1"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kumimoji="1"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kumimoji="1"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kumimoji="1"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kumimoji="1" sz="14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lang="ja-JP" altLang="en-US" smtClean="0">
                <a:solidFill>
                  <a:prstClr val="black">
                    <a:tint val="75000"/>
                  </a:prstClr>
                </a:solidFill>
              </a:rPr>
              <a:pPr/>
              <a:t>2020/7/22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3878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30.xml"/><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37.jpe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image" Target="../media/image38.gif"/></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file:///Z:\Documents%20and%20Settings\kanazawa\&#12487;&#12473;&#12463;&#12488;&#12483;&#12503;\&#26032;&#12375;&#12356;&#12501;&#12457;&#12523;&#12480;\IMG_0821.JPG"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hyperlink" Target="https://www.bing.com/images/search?q=%e3%82%a4%e3%83%a9%e3%82%b9%e3%83%88%e3%80%80%e7%84%a1%e6%96%99%e3%80%80%e5%af%9d%e3%82%8b&amp;view=detailv2&amp;&amp;id=BFBDA6AFBE7D5CE3813486ED10B2B2C0E27C992E&amp;selectedIndex=93&amp;ccid=5LznR0cJ&amp;simid=608017858147191373&amp;thid=OIP.Me4bce747470963adf35535c4454d5baao0" TargetMode="External"/><Relationship Id="rId7"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jpeg"/></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5.wdp"/></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043608" y="1116416"/>
            <a:ext cx="7345990" cy="3248688"/>
          </a:xfrm>
        </p:spPr>
        <p:txBody>
          <a:bodyPr>
            <a:normAutofit/>
          </a:bodyPr>
          <a:lstStyle/>
          <a:p>
            <a:pPr algn="l"/>
            <a:r>
              <a:rPr kumimoji="1" lang="ja-JP" altLang="en-US" sz="3600" dirty="0"/>
              <a:t>　　</a:t>
            </a:r>
            <a:r>
              <a:rPr kumimoji="1" lang="ja-JP" altLang="en-US" sz="4000" dirty="0"/>
              <a:t>ナース発・</a:t>
            </a:r>
            <a:br>
              <a:rPr kumimoji="1" lang="en-US" altLang="ja-JP" sz="4000" dirty="0"/>
            </a:br>
            <a:r>
              <a:rPr kumimoji="1" lang="ja-JP" altLang="en-US" sz="4000" dirty="0"/>
              <a:t>　　　大学病院の文化を変えた</a:t>
            </a:r>
            <a:br>
              <a:rPr kumimoji="1" lang="en-US" altLang="ja-JP" sz="4000" dirty="0"/>
            </a:br>
            <a:r>
              <a:rPr kumimoji="1" lang="ja-JP" altLang="en-US" sz="4000" dirty="0"/>
              <a:t>　　　身体拘束ゼロ</a:t>
            </a:r>
          </a:p>
        </p:txBody>
      </p:sp>
      <p:sp>
        <p:nvSpPr>
          <p:cNvPr id="5" name="サブタイトル 4"/>
          <p:cNvSpPr>
            <a:spLocks noGrp="1"/>
          </p:cNvSpPr>
          <p:nvPr>
            <p:ph type="subTitle" idx="1"/>
          </p:nvPr>
        </p:nvSpPr>
        <p:spPr>
          <a:xfrm>
            <a:off x="1043608" y="5673962"/>
            <a:ext cx="7518648" cy="923390"/>
          </a:xfrm>
        </p:spPr>
        <p:txBody>
          <a:bodyPr>
            <a:normAutofit fontScale="70000" lnSpcReduction="20000"/>
          </a:bodyPr>
          <a:lstStyle/>
          <a:p>
            <a:pPr algn="l"/>
            <a:r>
              <a:rPr lang="ja-JP" altLang="en-US" dirty="0"/>
              <a:t>公益社団法人石川県看護協会　会長</a:t>
            </a:r>
            <a:endParaRPr lang="en-US" altLang="ja-JP" dirty="0"/>
          </a:p>
          <a:p>
            <a:pPr algn="l"/>
            <a:r>
              <a:rPr lang="ja-JP" altLang="en-US" sz="2900" dirty="0"/>
              <a:t>前</a:t>
            </a:r>
            <a:r>
              <a:rPr kumimoji="1" lang="ja-JP" altLang="en-US" sz="2900" dirty="0"/>
              <a:t>金沢大学附属病院</a:t>
            </a:r>
            <a:r>
              <a:rPr lang="ja-JP" altLang="en-US" sz="2900" dirty="0"/>
              <a:t>　副病院長・看護部長</a:t>
            </a:r>
            <a:r>
              <a:rPr lang="ja-JP" altLang="en-US" sz="2600" dirty="0"/>
              <a:t>　　　　　　</a:t>
            </a:r>
            <a:r>
              <a:rPr lang="ja-JP" altLang="en-US" dirty="0"/>
              <a:t>小藤　幹恵</a:t>
            </a:r>
            <a:endParaRPr lang="en-US" altLang="ja-JP" dirty="0"/>
          </a:p>
          <a:p>
            <a:endParaRPr kumimoji="1" lang="ja-JP" altLang="en-US" sz="2600" dirty="0"/>
          </a:p>
        </p:txBody>
      </p:sp>
      <p:pic>
        <p:nvPicPr>
          <p:cNvPr id="8" name="Picture 5" descr="C:\Users\NRSPC\AppData\Local\Microsoft\Windows\Temporary Internet Files\Content.IE5\Q3XQXHTL\MC90028049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572149"/>
            <a:ext cx="2431833" cy="21694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NRSPC\AppData\Local\Microsoft\Windows\Temporary Internet Files\Content.IE5\Q3XQXHTL\MC90043485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166" y="3085283"/>
            <a:ext cx="508649" cy="50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376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尊厳とは</a:t>
            </a:r>
          </a:p>
        </p:txBody>
      </p:sp>
      <p:sp>
        <p:nvSpPr>
          <p:cNvPr id="3" name="コンテンツ プレースホルダー 2"/>
          <p:cNvSpPr>
            <a:spLocks noGrp="1"/>
          </p:cNvSpPr>
          <p:nvPr>
            <p:ph idx="1"/>
          </p:nvPr>
        </p:nvSpPr>
        <p:spPr>
          <a:xfrm>
            <a:off x="251520" y="1196752"/>
            <a:ext cx="8568952" cy="5661248"/>
          </a:xfrm>
        </p:spPr>
        <p:txBody>
          <a:bodyPr>
            <a:normAutofit/>
          </a:bodyPr>
          <a:lstStyle/>
          <a:p>
            <a:r>
              <a:rPr kumimoji="1" lang="ja-JP" altLang="en-US" dirty="0"/>
              <a:t>松田純</a:t>
            </a:r>
            <a:endParaRPr kumimoji="1" lang="en-US" altLang="ja-JP" dirty="0"/>
          </a:p>
          <a:p>
            <a:pPr marL="457200" lvl="1" indent="0">
              <a:buNone/>
            </a:pPr>
            <a:r>
              <a:rPr lang="ja-JP" altLang="en-US" dirty="0"/>
              <a:t>　尊厳は長い歴史を持つ概念ではある。</a:t>
            </a:r>
            <a:endParaRPr lang="en-US" altLang="ja-JP" dirty="0"/>
          </a:p>
          <a:p>
            <a:pPr marL="457200" lvl="1" indent="0">
              <a:buNone/>
            </a:pPr>
            <a:r>
              <a:rPr lang="ja-JP" altLang="en-US" dirty="0"/>
              <a:t>　</a:t>
            </a:r>
            <a:r>
              <a:rPr lang="en-US" altLang="ja-JP" dirty="0"/>
              <a:t>2000</a:t>
            </a:r>
            <a:r>
              <a:rPr lang="ja-JP" altLang="en-US" dirty="0"/>
              <a:t>年以降、その頻度が高まり、</a:t>
            </a:r>
            <a:endParaRPr lang="en-US" altLang="ja-JP" dirty="0"/>
          </a:p>
          <a:p>
            <a:pPr marL="457200" lvl="1" indent="0">
              <a:buNone/>
            </a:pPr>
            <a:r>
              <a:rPr lang="ja-JP" altLang="en-US" dirty="0"/>
              <a:t>　現在、日本で「尊厳」という言葉が使用されている法　　　　令数はおよそ</a:t>
            </a:r>
            <a:r>
              <a:rPr lang="en-US" altLang="ja-JP" dirty="0"/>
              <a:t>25</a:t>
            </a:r>
            <a:r>
              <a:rPr lang="ja-JP" altLang="en-US" dirty="0"/>
              <a:t>ある。</a:t>
            </a:r>
            <a:endParaRPr lang="en-US" altLang="ja-JP" dirty="0"/>
          </a:p>
          <a:p>
            <a:pPr marL="457200" lvl="1" indent="0">
              <a:buNone/>
            </a:pPr>
            <a:r>
              <a:rPr lang="ja-JP" altLang="en-US" dirty="0"/>
              <a:t>　しかしながら、そうした「尊厳」の意味を明確に説明できる人はめったにいない。</a:t>
            </a:r>
            <a:endParaRPr lang="en-US" altLang="ja-JP" dirty="0"/>
          </a:p>
        </p:txBody>
      </p:sp>
      <p:pic>
        <p:nvPicPr>
          <p:cNvPr id="5" name="Picture 2" descr="C:\Users\NRSPC\AppData\Local\Microsoft\Windows\Temporary Internet Files\Content.IE5\MC046TSX\lgi01a2013091711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8689" y="4653136"/>
            <a:ext cx="1328172" cy="16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138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07288" cy="1143000"/>
          </a:xfrm>
        </p:spPr>
        <p:txBody>
          <a:bodyPr>
            <a:normAutofit fontScale="90000"/>
          </a:bodyPr>
          <a:lstStyle/>
          <a:p>
            <a:r>
              <a:rPr kumimoji="1" lang="ja-JP" altLang="en-US" dirty="0"/>
              <a:t>抑制用具保有部署数　</a:t>
            </a:r>
            <a:r>
              <a:rPr kumimoji="1" lang="en-US" altLang="ja-JP" sz="3100" dirty="0"/>
              <a:t>1/3</a:t>
            </a:r>
            <a:r>
              <a:rPr kumimoji="1" lang="ja-JP" altLang="en-US" sz="3100" dirty="0"/>
              <a:t>に減少　全</a:t>
            </a:r>
            <a:r>
              <a:rPr kumimoji="1" lang="en-US" altLang="ja-JP" sz="3100" dirty="0"/>
              <a:t>28</a:t>
            </a:r>
            <a:r>
              <a:rPr kumimoji="1" lang="ja-JP" altLang="en-US" sz="3100" dirty="0"/>
              <a:t>部署</a:t>
            </a: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100</a:t>
            </a:fld>
            <a:endParaRPr lang="ja-JP" altLang="en-US">
              <a:solidFill>
                <a:prstClr val="black">
                  <a:tint val="75000"/>
                </a:prstClr>
              </a:solidFill>
            </a:endParaRPr>
          </a:p>
        </p:txBody>
      </p:sp>
      <p:graphicFrame>
        <p:nvGraphicFramePr>
          <p:cNvPr id="5" name="コンテンツ プレースホルダー 4"/>
          <p:cNvGraphicFramePr>
            <a:graphicFrameLocks noGrp="1"/>
          </p:cNvGraphicFramePr>
          <p:nvPr>
            <p:ph idx="1"/>
          </p:nvPr>
        </p:nvGraphicFramePr>
        <p:xfrm>
          <a:off x="-756592" y="1340768"/>
          <a:ext cx="8229600" cy="5645224"/>
        </p:xfrm>
        <a:graphic>
          <a:graphicData uri="http://schemas.openxmlformats.org/drawingml/2006/chart">
            <c:chart xmlns:c="http://schemas.openxmlformats.org/drawingml/2006/chart" xmlns:r="http://schemas.openxmlformats.org/officeDocument/2006/relationships" r:id="rId3"/>
          </a:graphicData>
        </a:graphic>
      </p:graphicFrame>
      <p:sp>
        <p:nvSpPr>
          <p:cNvPr id="3" name="四角形吹き出し 2"/>
          <p:cNvSpPr/>
          <p:nvPr/>
        </p:nvSpPr>
        <p:spPr>
          <a:xfrm>
            <a:off x="4716016" y="5157192"/>
            <a:ext cx="4320480" cy="1340768"/>
          </a:xfrm>
          <a:prstGeom prst="wedgeRectCallout">
            <a:avLst>
              <a:gd name="adj1" fmla="val -60930"/>
              <a:gd name="adj2" fmla="val 900"/>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センサマットのみ　</a:t>
            </a:r>
            <a:r>
              <a:rPr lang="en-US" altLang="ja-JP" dirty="0"/>
              <a:t>4</a:t>
            </a:r>
            <a:r>
              <a:rPr lang="ja-JP" altLang="en-US" dirty="0"/>
              <a:t>部署　　</a:t>
            </a:r>
            <a:endParaRPr lang="en-US" altLang="ja-JP" dirty="0"/>
          </a:p>
          <a:p>
            <a:r>
              <a:rPr lang="ja-JP" altLang="en-US" dirty="0"/>
              <a:t>紐のみ　　　　　　　ＮＩＣＵ</a:t>
            </a:r>
            <a:endParaRPr lang="en-US" altLang="ja-JP" dirty="0"/>
          </a:p>
          <a:p>
            <a:r>
              <a:rPr lang="ja-JP" altLang="en-US" dirty="0"/>
              <a:t>抑制帯・ミトン　　　ＩＣＵ　　　</a:t>
            </a:r>
            <a:endParaRPr lang="en-US" altLang="ja-JP" dirty="0"/>
          </a:p>
          <a:p>
            <a:r>
              <a:rPr lang="en-US" altLang="ja-JP" dirty="0"/>
              <a:t>5</a:t>
            </a:r>
            <a:r>
              <a:rPr lang="ja-JP" altLang="en-US" dirty="0"/>
              <a:t>種類　　　　　　　　</a:t>
            </a:r>
            <a:r>
              <a:rPr lang="en-US" altLang="ja-JP" dirty="0"/>
              <a:t>2</a:t>
            </a:r>
            <a:r>
              <a:rPr lang="ja-JP" altLang="en-US" dirty="0"/>
              <a:t>部署</a:t>
            </a:r>
            <a:r>
              <a:rPr lang="ja-JP" altLang="en-US" sz="1400" dirty="0"/>
              <a:t>（脳外科・精神科病棟）</a:t>
            </a:r>
            <a:endParaRPr lang="en-US" altLang="ja-JP" dirty="0"/>
          </a:p>
        </p:txBody>
      </p:sp>
    </p:spTree>
    <p:extLst>
      <p:ext uri="{BB962C8B-B14F-4D97-AF65-F5344CB8AC3E}">
        <p14:creationId xmlns:p14="http://schemas.microsoft.com/office/powerpoint/2010/main" val="34620304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fontScale="90000"/>
          </a:bodyPr>
          <a:lstStyle/>
          <a:p>
            <a:r>
              <a:rPr kumimoji="1" lang="ja-JP" altLang="en-US" dirty="0"/>
              <a:t>　いつも「大切にされている」増加</a:t>
            </a:r>
            <a:br>
              <a:rPr lang="en-US" altLang="ja-JP" dirty="0"/>
            </a:br>
            <a:r>
              <a:rPr lang="ja-JP" altLang="en-US" sz="2700" dirty="0"/>
              <a:t>患者満足度調査　取り組み前後　看護部調査</a:t>
            </a:r>
            <a:endParaRPr kumimoji="1" lang="ja-JP" altLang="en-US" sz="2700"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708615625"/>
              </p:ext>
            </p:extLst>
          </p:nvPr>
        </p:nvGraphicFramePr>
        <p:xfrm>
          <a:off x="457200" y="1124744"/>
          <a:ext cx="8229600" cy="5544616"/>
        </p:xfrm>
        <a:graphic>
          <a:graphicData uri="http://schemas.openxmlformats.org/drawingml/2006/chart">
            <c:chart xmlns:c="http://schemas.openxmlformats.org/drawingml/2006/chart" xmlns:r="http://schemas.openxmlformats.org/officeDocument/2006/relationships" r:id="rId2"/>
          </a:graphicData>
        </a:graphic>
      </p:graphicFrame>
      <p:sp>
        <p:nvSpPr>
          <p:cNvPr id="7" name="円/楕円 6"/>
          <p:cNvSpPr/>
          <p:nvPr/>
        </p:nvSpPr>
        <p:spPr>
          <a:xfrm>
            <a:off x="1043608" y="1340768"/>
            <a:ext cx="1440160" cy="1173516"/>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フッター プレースホルダー 2"/>
          <p:cNvSpPr>
            <a:spLocks noGrp="1"/>
          </p:cNvSpPr>
          <p:nvPr>
            <p:ph type="ftr" sz="quarter" idx="11"/>
          </p:nvPr>
        </p:nvSpPr>
        <p:spPr/>
        <p:txBody>
          <a:bodyPr/>
          <a:lstStyle/>
          <a:p>
            <a:r>
              <a:rPr lang="zh-CN" altLang="en-US">
                <a:solidFill>
                  <a:prstClr val="black">
                    <a:tint val="75000"/>
                  </a:prstClr>
                </a:solidFill>
              </a:rPr>
              <a:t>金沢大学附属病院看護部</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101</a:t>
            </a:fld>
            <a:endParaRPr lang="ja-JP" altLang="en-US">
              <a:solidFill>
                <a:prstClr val="black">
                  <a:tint val="75000"/>
                </a:prstClr>
              </a:solidFill>
            </a:endParaRPr>
          </a:p>
        </p:txBody>
      </p:sp>
    </p:spTree>
    <p:extLst>
      <p:ext uri="{BB962C8B-B14F-4D97-AF65-F5344CB8AC3E}">
        <p14:creationId xmlns:p14="http://schemas.microsoft.com/office/powerpoint/2010/main" val="34093777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いつも「看護全体へ満足」向上</a:t>
            </a:r>
            <a:br>
              <a:rPr kumimoji="1" lang="en-US" altLang="ja-JP" dirty="0"/>
            </a:br>
            <a:r>
              <a:rPr lang="ja-JP" altLang="en-US" sz="2700" dirty="0"/>
              <a:t>患者満足度調査　取り組み前後　看護部調査</a:t>
            </a:r>
            <a:endParaRPr kumimoji="1" lang="ja-JP" altLang="en-US" sz="2700"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481218615"/>
              </p:ext>
            </p:extLst>
          </p:nvPr>
        </p:nvGraphicFramePr>
        <p:xfrm>
          <a:off x="457200" y="1268760"/>
          <a:ext cx="8229600"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6" name="円/楕円 5"/>
          <p:cNvSpPr/>
          <p:nvPr/>
        </p:nvSpPr>
        <p:spPr>
          <a:xfrm>
            <a:off x="938921" y="1484784"/>
            <a:ext cx="1872208" cy="1274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フッター プレースホルダー 2"/>
          <p:cNvSpPr>
            <a:spLocks noGrp="1"/>
          </p:cNvSpPr>
          <p:nvPr>
            <p:ph type="ftr" sz="quarter" idx="11"/>
          </p:nvPr>
        </p:nvSpPr>
        <p:spPr/>
        <p:txBody>
          <a:bodyPr/>
          <a:lstStyle/>
          <a:p>
            <a:r>
              <a:rPr lang="zh-CN" altLang="en-US">
                <a:solidFill>
                  <a:prstClr val="black">
                    <a:tint val="75000"/>
                  </a:prstClr>
                </a:solidFill>
              </a:rPr>
              <a:t>金沢大学附属病院看護部</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102</a:t>
            </a:fld>
            <a:endParaRPr lang="ja-JP" altLang="en-US">
              <a:solidFill>
                <a:prstClr val="black">
                  <a:tint val="75000"/>
                </a:prstClr>
              </a:solidFill>
            </a:endParaRPr>
          </a:p>
        </p:txBody>
      </p:sp>
    </p:spTree>
    <p:extLst>
      <p:ext uri="{BB962C8B-B14F-4D97-AF65-F5344CB8AC3E}">
        <p14:creationId xmlns:p14="http://schemas.microsoft.com/office/powerpoint/2010/main" val="1897693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424936" cy="778098"/>
          </a:xfrm>
        </p:spPr>
        <p:txBody>
          <a:bodyPr>
            <a:normAutofit/>
          </a:bodyPr>
          <a:lstStyle/>
          <a:p>
            <a:r>
              <a:rPr kumimoji="1" lang="ja-JP" altLang="en-US" sz="3600" dirty="0">
                <a:solidFill>
                  <a:srgbClr val="FF0000"/>
                </a:solidFill>
              </a:rPr>
              <a:t>看護師</a:t>
            </a:r>
            <a:r>
              <a:rPr kumimoji="1" lang="ja-JP" altLang="en-US" sz="3600" dirty="0"/>
              <a:t>倫理的ジレンマ</a:t>
            </a:r>
            <a:r>
              <a:rPr lang="ja-JP" altLang="en-US" sz="3600" dirty="0"/>
              <a:t>体験</a:t>
            </a:r>
            <a:endParaRPr kumimoji="1" lang="ja-JP" altLang="en-US" sz="3600"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610398846"/>
              </p:ext>
            </p:extLst>
          </p:nvPr>
        </p:nvGraphicFramePr>
        <p:xfrm>
          <a:off x="-4717032" y="764704"/>
          <a:ext cx="18146016" cy="584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テキスト ボックス 2"/>
          <p:cNvSpPr txBox="1"/>
          <p:nvPr/>
        </p:nvSpPr>
        <p:spPr>
          <a:xfrm>
            <a:off x="1043608" y="6237312"/>
            <a:ext cx="2770310" cy="369332"/>
          </a:xfrm>
          <a:prstGeom prst="rect">
            <a:avLst/>
          </a:prstGeom>
          <a:noFill/>
        </p:spPr>
        <p:txBody>
          <a:bodyPr wrap="none" rtlCol="0">
            <a:spAutoFit/>
          </a:bodyPr>
          <a:lstStyle/>
          <a:p>
            <a:r>
              <a:rPr kumimoji="1" lang="ja-JP" altLang="en-US" dirty="0"/>
              <a:t>看護部ＣＥＣＴリンカー回答</a:t>
            </a:r>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543" y="2275389"/>
            <a:ext cx="3960440" cy="129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936" y="5625915"/>
            <a:ext cx="4499992" cy="12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線矢印コネクタ 7"/>
          <p:cNvCxnSpPr/>
          <p:nvPr/>
        </p:nvCxnSpPr>
        <p:spPr>
          <a:xfrm>
            <a:off x="3813918" y="3356992"/>
            <a:ext cx="686074" cy="2520280"/>
          </a:xfrm>
          <a:prstGeom prst="straightConnector1">
            <a:avLst/>
          </a:prstGeom>
          <a:ln w="508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5651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850106"/>
          </a:xfrm>
        </p:spPr>
        <p:txBody>
          <a:bodyPr>
            <a:normAutofit/>
          </a:bodyPr>
          <a:lstStyle/>
          <a:p>
            <a:r>
              <a:rPr kumimoji="1" lang="ja-JP" altLang="en-US" sz="3600" dirty="0">
                <a:solidFill>
                  <a:srgbClr val="FF0000"/>
                </a:solidFill>
              </a:rPr>
              <a:t>医師</a:t>
            </a:r>
            <a:r>
              <a:rPr kumimoji="1" lang="ja-JP" altLang="en-US" sz="3600" dirty="0"/>
              <a:t>倫理的ジレンマ体験</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36831894"/>
              </p:ext>
            </p:extLst>
          </p:nvPr>
        </p:nvGraphicFramePr>
        <p:xfrm>
          <a:off x="251520" y="836712"/>
          <a:ext cx="8784976"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1907704" y="6372036"/>
            <a:ext cx="2736304" cy="369332"/>
          </a:xfrm>
          <a:prstGeom prst="rect">
            <a:avLst/>
          </a:prstGeom>
          <a:noFill/>
        </p:spPr>
        <p:txBody>
          <a:bodyPr wrap="square" rtlCol="0">
            <a:spAutoFit/>
          </a:bodyPr>
          <a:lstStyle/>
          <a:p>
            <a:pPr algn="r"/>
            <a:r>
              <a:rPr lang="ja-JP" altLang="en-US" dirty="0"/>
              <a:t>診療科</a:t>
            </a:r>
            <a:r>
              <a:rPr kumimoji="1" lang="en-US" altLang="ja-JP" dirty="0"/>
              <a:t>CECT</a:t>
            </a:r>
            <a:r>
              <a:rPr kumimoji="1" lang="ja-JP" altLang="en-US" dirty="0"/>
              <a:t>リンカ</a:t>
            </a:r>
            <a:r>
              <a:rPr kumimoji="1" lang="en-US" altLang="ja-JP" dirty="0"/>
              <a:t>―</a:t>
            </a:r>
            <a:r>
              <a:rPr kumimoji="1" lang="ja-JP" altLang="en-US" dirty="0"/>
              <a:t>回答</a:t>
            </a:r>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733440"/>
            <a:ext cx="4824536" cy="129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976" y="5157192"/>
            <a:ext cx="504056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線矢印コネクタ 7"/>
          <p:cNvCxnSpPr/>
          <p:nvPr/>
        </p:nvCxnSpPr>
        <p:spPr>
          <a:xfrm>
            <a:off x="4355976" y="2785196"/>
            <a:ext cx="686074" cy="2520280"/>
          </a:xfrm>
          <a:prstGeom prst="straightConnector1">
            <a:avLst/>
          </a:prstGeom>
          <a:ln w="508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4657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60648"/>
            <a:ext cx="8784976" cy="1143000"/>
          </a:xfrm>
        </p:spPr>
        <p:txBody>
          <a:bodyPr>
            <a:normAutofit fontScale="90000"/>
          </a:bodyPr>
          <a:lstStyle/>
          <a:p>
            <a:pPr algn="l"/>
            <a:r>
              <a:rPr lang="ja-JP" altLang="en-US" sz="2800" dirty="0"/>
              <a:t>看護記録の変化</a:t>
            </a:r>
            <a:r>
              <a:rPr lang="en-US" altLang="ja-JP" sz="2800" dirty="0"/>
              <a:t> </a:t>
            </a:r>
            <a:r>
              <a:rPr lang="ja-JP" altLang="en-US" sz="2800" dirty="0"/>
              <a:t>　「簡素」・ 「安全重視」から　</a:t>
            </a:r>
            <a:br>
              <a:rPr lang="en-US" altLang="ja-JP" sz="2800" dirty="0"/>
            </a:br>
            <a:r>
              <a:rPr lang="ja-JP" altLang="en-US" sz="2800" dirty="0"/>
              <a:t>　　　　「詳細」・ 「細やかに読み取る」・「次のケアにつなげる」へ</a:t>
            </a:r>
            <a:endParaRPr kumimoji="1" lang="ja-JP" altLang="en-US" sz="2800" dirty="0"/>
          </a:p>
        </p:txBody>
      </p:sp>
      <p:sp>
        <p:nvSpPr>
          <p:cNvPr id="9" name="テキスト プレースホルダ 8"/>
          <p:cNvSpPr>
            <a:spLocks noGrp="1"/>
          </p:cNvSpPr>
          <p:nvPr>
            <p:ph type="body" idx="1"/>
          </p:nvPr>
        </p:nvSpPr>
        <p:spPr>
          <a:xfrm>
            <a:off x="467544" y="1340768"/>
            <a:ext cx="4040188" cy="360040"/>
          </a:xfrm>
        </p:spPr>
        <p:txBody>
          <a:bodyPr>
            <a:normAutofit fontScale="77500" lnSpcReduction="20000"/>
          </a:bodyPr>
          <a:lstStyle/>
          <a:p>
            <a:r>
              <a:rPr lang="ja-JP" altLang="en-US" sz="2800" dirty="0">
                <a:effectLst/>
              </a:rPr>
              <a:t>例</a:t>
            </a:r>
            <a:r>
              <a:rPr lang="ja-JP" altLang="en-US" sz="1800" dirty="0">
                <a:effectLst/>
              </a:rPr>
              <a:t>　</a:t>
            </a:r>
            <a:r>
              <a:rPr lang="en-US" altLang="ja-JP" sz="2300" dirty="0">
                <a:effectLst/>
              </a:rPr>
              <a:t>D</a:t>
            </a:r>
            <a:r>
              <a:rPr lang="ja-JP" altLang="en-US" sz="2300" dirty="0">
                <a:effectLst/>
              </a:rPr>
              <a:t>病棟　</a:t>
            </a:r>
            <a:r>
              <a:rPr lang="en-US" altLang="ja-JP" sz="2300" dirty="0">
                <a:effectLst/>
              </a:rPr>
              <a:t>2015</a:t>
            </a:r>
            <a:r>
              <a:rPr lang="ja-JP" altLang="ja-JP" sz="2300" dirty="0">
                <a:effectLst/>
              </a:rPr>
              <a:t>年</a:t>
            </a:r>
            <a:r>
              <a:rPr lang="en-US" altLang="ja-JP" sz="2300" dirty="0">
                <a:effectLst/>
              </a:rPr>
              <a:t>7</a:t>
            </a:r>
            <a:r>
              <a:rPr lang="ja-JP" altLang="ja-JP" sz="2300" dirty="0">
                <a:effectLst/>
              </a:rPr>
              <a:t>月</a:t>
            </a:r>
            <a:r>
              <a:rPr lang="en-US" altLang="ja-JP" sz="2300" dirty="0">
                <a:effectLst/>
              </a:rPr>
              <a:t>8</a:t>
            </a:r>
            <a:r>
              <a:rPr lang="ja-JP" altLang="ja-JP" sz="2300" dirty="0">
                <a:effectLst/>
              </a:rPr>
              <a:t>日（水）</a:t>
            </a:r>
            <a:endParaRPr kumimoji="1" lang="ja-JP" altLang="en-US" sz="2300" dirty="0">
              <a:effectLst/>
            </a:endParaRPr>
          </a:p>
        </p:txBody>
      </p:sp>
      <p:sp>
        <p:nvSpPr>
          <p:cNvPr id="3" name="コンテンツ プレースホルダ 2"/>
          <p:cNvSpPr>
            <a:spLocks noGrp="1"/>
          </p:cNvSpPr>
          <p:nvPr>
            <p:ph sz="half" idx="2"/>
          </p:nvPr>
        </p:nvSpPr>
        <p:spPr>
          <a:xfrm>
            <a:off x="251520" y="1628800"/>
            <a:ext cx="3826768" cy="4954562"/>
          </a:xfrm>
          <a:solidFill>
            <a:schemeClr val="bg2"/>
          </a:solidFill>
          <a:ln>
            <a:solidFill>
              <a:srgbClr val="0070C0"/>
            </a:solidFill>
          </a:ln>
        </p:spPr>
        <p:txBody>
          <a:bodyPr>
            <a:normAutofit/>
          </a:bodyPr>
          <a:lstStyle/>
          <a:p>
            <a:r>
              <a:rPr lang="en-US" altLang="ja-JP" sz="1800" dirty="0">
                <a:effectLst/>
              </a:rPr>
              <a:t>【</a:t>
            </a:r>
            <a:r>
              <a:rPr lang="ja-JP" altLang="ja-JP" sz="1800" dirty="0">
                <a:effectLst/>
              </a:rPr>
              <a:t>＃セルフケアの不足</a:t>
            </a:r>
            <a:r>
              <a:rPr lang="en-US" altLang="ja-JP" sz="1800" dirty="0">
                <a:effectLst/>
              </a:rPr>
              <a:t>】</a:t>
            </a:r>
            <a:endParaRPr lang="ja-JP" altLang="ja-JP" sz="1800" dirty="0">
              <a:effectLst/>
            </a:endParaRPr>
          </a:p>
          <a:p>
            <a:pPr>
              <a:buNone/>
            </a:pPr>
            <a:r>
              <a:rPr lang="en-US" altLang="ja-JP" sz="1800" b="1" dirty="0">
                <a:effectLst/>
              </a:rPr>
              <a:t>O</a:t>
            </a:r>
            <a:r>
              <a:rPr lang="ja-JP" altLang="ja-JP" sz="1800" dirty="0">
                <a:effectLst/>
              </a:rPr>
              <a:t>　</a:t>
            </a:r>
            <a:r>
              <a:rPr lang="en-US" altLang="ja-JP" sz="1800" dirty="0">
                <a:effectLst/>
              </a:rPr>
              <a:t>15</a:t>
            </a:r>
            <a:r>
              <a:rPr lang="ja-JP" altLang="ja-JP" sz="1800" dirty="0">
                <a:effectLst/>
              </a:rPr>
              <a:t>時、長距離歩行困難であり放射線治療室まで車椅子扶送行う。</a:t>
            </a:r>
            <a:r>
              <a:rPr lang="ja-JP" altLang="ja-JP" sz="1800" u="dotted" dirty="0">
                <a:effectLst/>
              </a:rPr>
              <a:t>移乗時、腰を支える介助を行い、転倒のないよう注意する</a:t>
            </a:r>
            <a:r>
              <a:rPr lang="ja-JP" altLang="ja-JP" sz="1800" dirty="0">
                <a:effectLst/>
              </a:rPr>
              <a:t>。</a:t>
            </a:r>
            <a:r>
              <a:rPr lang="en-US" altLang="ja-JP" sz="1800" dirty="0">
                <a:effectLst/>
              </a:rPr>
              <a:t>15</a:t>
            </a:r>
            <a:r>
              <a:rPr lang="ja-JP" altLang="ja-JP" sz="1800" dirty="0">
                <a:effectLst/>
              </a:rPr>
              <a:t>時</a:t>
            </a:r>
            <a:r>
              <a:rPr lang="en-US" altLang="ja-JP" sz="1800" dirty="0">
                <a:effectLst/>
              </a:rPr>
              <a:t>30</a:t>
            </a:r>
            <a:r>
              <a:rPr lang="ja-JP" altLang="ja-JP" sz="1800" dirty="0">
                <a:effectLst/>
              </a:rPr>
              <a:t>分、自室で全身清拭介助。</a:t>
            </a:r>
            <a:r>
              <a:rPr lang="ja-JP" altLang="ja-JP" sz="1800" u="dotted" dirty="0">
                <a:effectLst/>
              </a:rPr>
              <a:t>持続点滴中であるため更衣一部介助行う</a:t>
            </a:r>
            <a:r>
              <a:rPr lang="ja-JP" altLang="ja-JP" sz="1800" dirty="0">
                <a:effectLst/>
              </a:rPr>
              <a:t>。</a:t>
            </a:r>
          </a:p>
        </p:txBody>
      </p:sp>
      <p:sp>
        <p:nvSpPr>
          <p:cNvPr id="10" name="テキスト プレースホルダ 9"/>
          <p:cNvSpPr>
            <a:spLocks noGrp="1"/>
          </p:cNvSpPr>
          <p:nvPr>
            <p:ph type="body" sz="quarter" idx="3"/>
          </p:nvPr>
        </p:nvSpPr>
        <p:spPr>
          <a:xfrm>
            <a:off x="3851920" y="1340768"/>
            <a:ext cx="4833863" cy="360039"/>
          </a:xfrm>
        </p:spPr>
        <p:txBody>
          <a:bodyPr>
            <a:normAutofit fontScale="47500" lnSpcReduction="20000"/>
          </a:bodyPr>
          <a:lstStyle/>
          <a:p>
            <a:r>
              <a:rPr lang="ja-JP" altLang="en-US" sz="1800" b="0" dirty="0">
                <a:effectLst/>
              </a:rPr>
              <a:t>　</a:t>
            </a:r>
            <a:r>
              <a:rPr lang="ja-JP" altLang="en-US" sz="4400" dirty="0">
                <a:effectLst/>
              </a:rPr>
              <a:t>⇒　</a:t>
            </a:r>
            <a:r>
              <a:rPr lang="ja-JP" altLang="en-US" sz="1800" b="0" dirty="0">
                <a:effectLst/>
              </a:rPr>
              <a:t>　　　　</a:t>
            </a:r>
            <a:r>
              <a:rPr lang="en-US" altLang="ja-JP" sz="3800" dirty="0">
                <a:effectLst/>
              </a:rPr>
              <a:t>2016</a:t>
            </a:r>
            <a:r>
              <a:rPr lang="ja-JP" altLang="ja-JP" sz="3800" dirty="0">
                <a:effectLst/>
              </a:rPr>
              <a:t>年</a:t>
            </a:r>
            <a:r>
              <a:rPr lang="en-US" altLang="ja-JP" sz="3800" dirty="0">
                <a:effectLst/>
              </a:rPr>
              <a:t>8</a:t>
            </a:r>
            <a:r>
              <a:rPr lang="ja-JP" altLang="ja-JP" sz="3800" dirty="0">
                <a:effectLst/>
              </a:rPr>
              <a:t>月</a:t>
            </a:r>
            <a:r>
              <a:rPr lang="en-US" altLang="ja-JP" sz="3800" dirty="0">
                <a:effectLst/>
              </a:rPr>
              <a:t>26</a:t>
            </a:r>
            <a:r>
              <a:rPr lang="ja-JP" altLang="ja-JP" sz="3800" dirty="0">
                <a:effectLst/>
              </a:rPr>
              <a:t>日（金）</a:t>
            </a:r>
            <a:endParaRPr kumimoji="1" lang="ja-JP" altLang="en-US" sz="3800" dirty="0">
              <a:effectLst/>
            </a:endParaRPr>
          </a:p>
        </p:txBody>
      </p:sp>
      <p:sp>
        <p:nvSpPr>
          <p:cNvPr id="11" name="コンテンツ プレースホルダ 10"/>
          <p:cNvSpPr>
            <a:spLocks noGrp="1"/>
          </p:cNvSpPr>
          <p:nvPr>
            <p:ph sz="quarter" idx="4"/>
          </p:nvPr>
        </p:nvSpPr>
        <p:spPr>
          <a:xfrm>
            <a:off x="4283968" y="1628800"/>
            <a:ext cx="4680520" cy="4954562"/>
          </a:xfrm>
          <a:solidFill>
            <a:schemeClr val="bg2"/>
          </a:solidFill>
          <a:ln>
            <a:solidFill>
              <a:srgbClr val="0070C0"/>
            </a:solidFill>
          </a:ln>
        </p:spPr>
        <p:txBody>
          <a:bodyPr>
            <a:noAutofit/>
          </a:bodyPr>
          <a:lstStyle/>
          <a:p>
            <a:r>
              <a:rPr lang="en-US" altLang="ja-JP" sz="1800" dirty="0">
                <a:effectLst/>
              </a:rPr>
              <a:t>【</a:t>
            </a:r>
            <a:r>
              <a:rPr lang="ja-JP" altLang="ja-JP" sz="1800" dirty="0">
                <a:effectLst/>
              </a:rPr>
              <a:t>＃痛みや不眠などの</a:t>
            </a:r>
            <a:r>
              <a:rPr lang="ja-JP" altLang="ja-JP" sz="1800" dirty="0">
                <a:effectLst/>
                <a:highlight>
                  <a:srgbClr val="FFFF00"/>
                </a:highlight>
                <a:uFill>
                  <a:solidFill>
                    <a:srgbClr val="FF0000"/>
                  </a:solidFill>
                </a:uFill>
              </a:rPr>
              <a:t>身体苦が少しでも最小限となり穏やかに過ごすことができる</a:t>
            </a:r>
            <a:r>
              <a:rPr lang="en-US" altLang="ja-JP" sz="1800" dirty="0">
                <a:effectLst/>
                <a:uFill>
                  <a:solidFill>
                    <a:srgbClr val="FF0000"/>
                  </a:solidFill>
                </a:uFill>
              </a:rPr>
              <a:t>】</a:t>
            </a:r>
            <a:endParaRPr lang="ja-JP" altLang="ja-JP" sz="1800" dirty="0">
              <a:effectLst/>
              <a:uFill>
                <a:solidFill>
                  <a:srgbClr val="FF0000"/>
                </a:solidFill>
              </a:uFill>
            </a:endParaRPr>
          </a:p>
          <a:p>
            <a:pPr>
              <a:buNone/>
            </a:pPr>
            <a:r>
              <a:rPr lang="en-US" altLang="ja-JP" sz="1800" b="1" u="sng" dirty="0">
                <a:solidFill>
                  <a:srgbClr val="FF0000"/>
                </a:solidFill>
                <a:effectLst/>
              </a:rPr>
              <a:t>S</a:t>
            </a:r>
            <a:r>
              <a:rPr lang="ja-JP" altLang="ja-JP" sz="1800" u="sng" dirty="0">
                <a:solidFill>
                  <a:srgbClr val="FF0000"/>
                </a:solidFill>
                <a:effectLst/>
              </a:rPr>
              <a:t>　・・・</a:t>
            </a:r>
          </a:p>
          <a:p>
            <a:pPr>
              <a:buNone/>
            </a:pPr>
            <a:r>
              <a:rPr lang="en-US" altLang="ja-JP" sz="1800" b="1" dirty="0">
                <a:effectLst/>
              </a:rPr>
              <a:t>O</a:t>
            </a:r>
            <a:r>
              <a:rPr lang="ja-JP" altLang="ja-JP" sz="1800" dirty="0">
                <a:effectLst/>
              </a:rPr>
              <a:t>　開眼していることも多く、訪室時じっとこちらを見ることあり。</a:t>
            </a:r>
            <a:r>
              <a:rPr lang="ja-JP" altLang="ja-JP" sz="1800" dirty="0">
                <a:effectLst/>
                <a:highlight>
                  <a:srgbClr val="FFFF00"/>
                </a:highlight>
              </a:rPr>
              <a:t>苦痛の表情はないが咳嗽時顔をしかめている</a:t>
            </a:r>
            <a:r>
              <a:rPr lang="ja-JP" altLang="ja-JP" sz="1800" dirty="0">
                <a:effectLst/>
              </a:rPr>
              <a:t>。</a:t>
            </a:r>
            <a:r>
              <a:rPr lang="ja-JP" altLang="ja-JP" sz="1800" u="wavy" dirty="0">
                <a:effectLst/>
                <a:uFill>
                  <a:solidFill>
                    <a:srgbClr val="FF0000"/>
                  </a:solidFill>
                </a:uFill>
              </a:rPr>
              <a:t>自力体交困難であり</a:t>
            </a:r>
            <a:r>
              <a:rPr lang="en-US" altLang="ja-JP" sz="1800" u="wavy" dirty="0">
                <a:effectLst/>
                <a:uFill>
                  <a:solidFill>
                    <a:srgbClr val="FF0000"/>
                  </a:solidFill>
                </a:uFill>
              </a:rPr>
              <a:t>2</a:t>
            </a:r>
            <a:r>
              <a:rPr lang="ja-JP" altLang="ja-JP" sz="1800" u="wavy" dirty="0">
                <a:effectLst/>
                <a:uFill>
                  <a:solidFill>
                    <a:srgbClr val="FF0000"/>
                  </a:solidFill>
                </a:uFill>
              </a:rPr>
              <a:t>時間おきに全介助で体交実施</a:t>
            </a:r>
            <a:r>
              <a:rPr lang="ja-JP" altLang="ja-JP" sz="1800" dirty="0">
                <a:effectLst/>
              </a:rPr>
              <a:t>。</a:t>
            </a:r>
            <a:r>
              <a:rPr lang="en-US" altLang="ja-JP" sz="1800" dirty="0">
                <a:effectLst/>
              </a:rPr>
              <a:t>7</a:t>
            </a:r>
            <a:r>
              <a:rPr lang="ja-JP" altLang="ja-JP" sz="1800" dirty="0">
                <a:effectLst/>
              </a:rPr>
              <a:t>時、起き上がりおよび座位保持困難であり</a:t>
            </a:r>
            <a:r>
              <a:rPr lang="ja-JP" altLang="ja-JP" sz="1800" dirty="0">
                <a:effectLst/>
                <a:highlight>
                  <a:srgbClr val="FFFF00"/>
                </a:highlight>
              </a:rPr>
              <a:t>ベッドアップ</a:t>
            </a:r>
            <a:r>
              <a:rPr lang="en-US" altLang="ja-JP" sz="1800" dirty="0">
                <a:effectLst/>
                <a:highlight>
                  <a:srgbClr val="FFFF00"/>
                </a:highlight>
              </a:rPr>
              <a:t>20</a:t>
            </a:r>
            <a:r>
              <a:rPr lang="ja-JP" altLang="ja-JP" sz="1800" dirty="0">
                <a:effectLst/>
                <a:highlight>
                  <a:srgbClr val="FFFF00"/>
                </a:highlight>
              </a:rPr>
              <a:t>°</a:t>
            </a:r>
            <a:r>
              <a:rPr lang="ja-JP" altLang="ja-JP" sz="1800" dirty="0">
                <a:effectLst/>
              </a:rPr>
              <a:t>とし、</a:t>
            </a:r>
            <a:r>
              <a:rPr lang="ja-JP" altLang="ja-JP" sz="1800" u="wavy" dirty="0">
                <a:effectLst/>
                <a:uFill>
                  <a:solidFill>
                    <a:srgbClr val="FF0000"/>
                  </a:solidFill>
                </a:uFill>
              </a:rPr>
              <a:t>スポンジブラシ使用し口腔ケア施行</a:t>
            </a:r>
            <a:r>
              <a:rPr lang="ja-JP" altLang="ja-JP" sz="1800" dirty="0">
                <a:effectLst/>
              </a:rPr>
              <a:t>。</a:t>
            </a:r>
            <a:r>
              <a:rPr lang="ja-JP" altLang="ja-JP" sz="1800" dirty="0">
                <a:effectLst/>
                <a:highlight>
                  <a:srgbClr val="FFFF00"/>
                </a:highlight>
              </a:rPr>
              <a:t>開口促すが閉じて行えず前面のみ施行。口腔内の水分を吸引しながら実施する</a:t>
            </a:r>
            <a:r>
              <a:rPr lang="ja-JP" altLang="ja-JP" sz="1800" dirty="0">
                <a:effectLst/>
              </a:rPr>
              <a:t>。</a:t>
            </a:r>
            <a:r>
              <a:rPr lang="ja-JP" altLang="ja-JP" sz="1800" dirty="0">
                <a:effectLst/>
                <a:highlight>
                  <a:srgbClr val="FFFF00"/>
                </a:highlight>
              </a:rPr>
              <a:t>右口唇内側に出血ありアフタ形成、口唇にリップクリーム塗布</a:t>
            </a:r>
            <a:r>
              <a:rPr lang="ja-JP" altLang="ja-JP" sz="1800" dirty="0">
                <a:effectLst/>
              </a:rPr>
              <a:t>。顔面清拭施行。医師に報告しケナログ軟膏処方される。</a:t>
            </a:r>
          </a:p>
          <a:p>
            <a:pPr>
              <a:buNone/>
            </a:pPr>
            <a:r>
              <a:rPr lang="en-US" altLang="ja-JP" sz="1800" b="1" dirty="0">
                <a:effectLst/>
              </a:rPr>
              <a:t>A</a:t>
            </a:r>
            <a:r>
              <a:rPr lang="ja-JP" altLang="ja-JP" sz="1800" dirty="0">
                <a:effectLst/>
              </a:rPr>
              <a:t>　全身状態に注意しながらケアを実施する</a:t>
            </a:r>
          </a:p>
        </p:txBody>
      </p:sp>
    </p:spTree>
    <p:extLst>
      <p:ext uri="{BB962C8B-B14F-4D97-AF65-F5344CB8AC3E}">
        <p14:creationId xmlns:p14="http://schemas.microsoft.com/office/powerpoint/2010/main" val="21302382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304800"/>
            <a:ext cx="8964488" cy="1431925"/>
          </a:xfrm>
        </p:spPr>
        <p:txBody>
          <a:bodyPr>
            <a:normAutofit/>
          </a:bodyPr>
          <a:lstStyle/>
          <a:p>
            <a:r>
              <a:rPr lang="ja-JP" altLang="en-US" sz="3200" dirty="0"/>
              <a:t>必要度 　</a:t>
            </a:r>
            <a:r>
              <a:rPr lang="en-US" altLang="ja-JP" sz="3600" dirty="0"/>
              <a:t>B</a:t>
            </a:r>
            <a:r>
              <a:rPr lang="ja-JP" altLang="en-US" sz="3200" dirty="0"/>
              <a:t>項目各看護ケア比率　</a:t>
            </a:r>
            <a:r>
              <a:rPr lang="ja-JP" altLang="en-US" sz="2800" dirty="0"/>
              <a:t>取り組み前後</a:t>
            </a:r>
            <a:endParaRPr kumimoji="1" lang="ja-JP" altLang="en-US" sz="2800" dirty="0"/>
          </a:p>
        </p:txBody>
      </p:sp>
      <p:graphicFrame>
        <p:nvGraphicFramePr>
          <p:cNvPr id="8" name="コンテンツ プレースホルダー 7">
            <a:extLst>
              <a:ext uri="{FF2B5EF4-FFF2-40B4-BE49-F238E27FC236}">
                <a16:creationId xmlns:a16="http://schemas.microsoft.com/office/drawing/2014/main" id="{EE6FCB85-17D5-4158-9D66-103B7DDC38CB}"/>
              </a:ext>
            </a:extLst>
          </p:cNvPr>
          <p:cNvGraphicFramePr>
            <a:graphicFrameLocks noGrp="1"/>
          </p:cNvGraphicFramePr>
          <p:nvPr>
            <p:ph idx="1"/>
            <p:extLst>
              <p:ext uri="{D42A27DB-BD31-4B8C-83A1-F6EECF244321}">
                <p14:modId xmlns:p14="http://schemas.microsoft.com/office/powerpoint/2010/main" val="3443082379"/>
              </p:ext>
            </p:extLst>
          </p:nvPr>
        </p:nvGraphicFramePr>
        <p:xfrm>
          <a:off x="683568" y="1484784"/>
          <a:ext cx="7927032" cy="5068416"/>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2424164" y="2276872"/>
            <a:ext cx="466474" cy="1187826"/>
          </a:xfrm>
          <a:prstGeom prst="rect">
            <a:avLst/>
          </a:prstGeom>
          <a:solidFill>
            <a:schemeClr val="bg2"/>
          </a:solidFill>
        </p:spPr>
        <p:txBody>
          <a:bodyPr vert="eaVert" wrap="none" rtlCol="0">
            <a:spAutoFit/>
          </a:bodyPr>
          <a:lstStyle/>
          <a:p>
            <a:r>
              <a:rPr kumimoji="1" lang="en-US" altLang="ja-JP" dirty="0"/>
              <a:t>4</a:t>
            </a:r>
            <a:r>
              <a:rPr kumimoji="1" lang="ja-JP" altLang="en-US" dirty="0"/>
              <a:t>割アップ</a:t>
            </a:r>
          </a:p>
        </p:txBody>
      </p:sp>
      <p:sp>
        <p:nvSpPr>
          <p:cNvPr id="5" name="テキスト ボックス 4"/>
          <p:cNvSpPr txBox="1"/>
          <p:nvPr/>
        </p:nvSpPr>
        <p:spPr>
          <a:xfrm>
            <a:off x="5076056" y="1682959"/>
            <a:ext cx="466474" cy="1187826"/>
          </a:xfrm>
          <a:prstGeom prst="rect">
            <a:avLst/>
          </a:prstGeom>
          <a:solidFill>
            <a:schemeClr val="bg2"/>
          </a:solidFill>
        </p:spPr>
        <p:txBody>
          <a:bodyPr vert="eaVert" wrap="none" rtlCol="0">
            <a:spAutoFit/>
          </a:bodyPr>
          <a:lstStyle/>
          <a:p>
            <a:r>
              <a:rPr lang="en-US" altLang="ja-JP" dirty="0"/>
              <a:t>1</a:t>
            </a:r>
            <a:r>
              <a:rPr kumimoji="1" lang="ja-JP" altLang="en-US" dirty="0"/>
              <a:t>割アップ</a:t>
            </a:r>
          </a:p>
        </p:txBody>
      </p:sp>
      <p:sp>
        <p:nvSpPr>
          <p:cNvPr id="6" name="テキスト ボックス 5"/>
          <p:cNvSpPr txBox="1"/>
          <p:nvPr/>
        </p:nvSpPr>
        <p:spPr>
          <a:xfrm>
            <a:off x="4211960" y="1851252"/>
            <a:ext cx="466474" cy="1187826"/>
          </a:xfrm>
          <a:prstGeom prst="rect">
            <a:avLst/>
          </a:prstGeom>
          <a:solidFill>
            <a:schemeClr val="bg2"/>
          </a:solidFill>
        </p:spPr>
        <p:txBody>
          <a:bodyPr vert="eaVert" wrap="none" rtlCol="0">
            <a:spAutoFit/>
          </a:bodyPr>
          <a:lstStyle/>
          <a:p>
            <a:r>
              <a:rPr lang="en-US" altLang="ja-JP" dirty="0"/>
              <a:t>2</a:t>
            </a:r>
            <a:r>
              <a:rPr kumimoji="1" lang="ja-JP" altLang="en-US" dirty="0"/>
              <a:t>割アップ</a:t>
            </a:r>
          </a:p>
        </p:txBody>
      </p:sp>
      <p:sp>
        <p:nvSpPr>
          <p:cNvPr id="7" name="テキスト ボックス 6"/>
          <p:cNvSpPr txBox="1"/>
          <p:nvPr/>
        </p:nvSpPr>
        <p:spPr>
          <a:xfrm>
            <a:off x="6444208" y="2895512"/>
            <a:ext cx="466474" cy="1187826"/>
          </a:xfrm>
          <a:prstGeom prst="rect">
            <a:avLst/>
          </a:prstGeom>
          <a:solidFill>
            <a:schemeClr val="bg2"/>
          </a:solidFill>
        </p:spPr>
        <p:txBody>
          <a:bodyPr vert="eaVert" wrap="none" rtlCol="0">
            <a:spAutoFit/>
          </a:bodyPr>
          <a:lstStyle/>
          <a:p>
            <a:r>
              <a:rPr lang="en-US" altLang="ja-JP" dirty="0"/>
              <a:t>3</a:t>
            </a:r>
            <a:r>
              <a:rPr kumimoji="1" lang="ja-JP" altLang="en-US" dirty="0"/>
              <a:t>割アップ</a:t>
            </a:r>
          </a:p>
        </p:txBody>
      </p:sp>
      <p:sp>
        <p:nvSpPr>
          <p:cNvPr id="9" name="テキスト ボックス 8"/>
          <p:cNvSpPr txBox="1"/>
          <p:nvPr/>
        </p:nvSpPr>
        <p:spPr>
          <a:xfrm>
            <a:off x="8172400" y="2445165"/>
            <a:ext cx="466474" cy="1187826"/>
          </a:xfrm>
          <a:prstGeom prst="rect">
            <a:avLst/>
          </a:prstGeom>
          <a:solidFill>
            <a:schemeClr val="bg2"/>
          </a:solidFill>
        </p:spPr>
        <p:txBody>
          <a:bodyPr vert="eaVert" wrap="none" rtlCol="0">
            <a:spAutoFit/>
          </a:bodyPr>
          <a:lstStyle/>
          <a:p>
            <a:r>
              <a:rPr lang="en-US" altLang="ja-JP" dirty="0"/>
              <a:t>2</a:t>
            </a:r>
            <a:r>
              <a:rPr kumimoji="1" lang="ja-JP" altLang="en-US" dirty="0"/>
              <a:t>割アップ</a:t>
            </a:r>
          </a:p>
        </p:txBody>
      </p:sp>
    </p:spTree>
    <p:extLst>
      <p:ext uri="{BB962C8B-B14F-4D97-AF65-F5344CB8AC3E}">
        <p14:creationId xmlns:p14="http://schemas.microsoft.com/office/powerpoint/2010/main" val="15415255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pPr algn="ctr"/>
            <a:r>
              <a:rPr kumimoji="1" lang="ja-JP" altLang="en-US" sz="2800" dirty="0"/>
              <a:t>看護記録</a:t>
            </a:r>
            <a:r>
              <a:rPr kumimoji="1" lang="en-US" altLang="ja-JP" sz="2800" dirty="0"/>
              <a:t>5</a:t>
            </a:r>
            <a:r>
              <a:rPr kumimoji="1" lang="ja-JP" altLang="en-US" sz="2800" dirty="0"/>
              <a:t>　看護実践の変化</a:t>
            </a:r>
          </a:p>
        </p:txBody>
      </p:sp>
      <p:sp>
        <p:nvSpPr>
          <p:cNvPr id="6" name="コンテンツ プレースホルダー 5"/>
          <p:cNvSpPr>
            <a:spLocks noGrp="1"/>
          </p:cNvSpPr>
          <p:nvPr>
            <p:ph idx="1"/>
          </p:nvPr>
        </p:nvSpPr>
        <p:spPr>
          <a:xfrm>
            <a:off x="611560" y="1484784"/>
            <a:ext cx="8136904" cy="4752528"/>
          </a:xfrm>
          <a:solidFill>
            <a:schemeClr val="accent3">
              <a:lumMod val="20000"/>
              <a:lumOff val="80000"/>
            </a:schemeClr>
          </a:solidFill>
        </p:spPr>
        <p:txBody>
          <a:bodyPr>
            <a:normAutofit fontScale="85000" lnSpcReduction="20000"/>
          </a:bodyPr>
          <a:lstStyle/>
          <a:p>
            <a:pPr>
              <a:buFont typeface="Wingdings" panose="05000000000000000000" pitchFamily="2" charset="2"/>
              <a:buChar char="u"/>
            </a:pPr>
            <a:r>
              <a:rPr lang="ja-JP" altLang="en-US" dirty="0"/>
              <a:t>せん妄に関する記録　（現在）　</a:t>
            </a:r>
            <a:r>
              <a:rPr lang="en-US" altLang="ja-JP" sz="1800" dirty="0"/>
              <a:t>80</a:t>
            </a:r>
            <a:r>
              <a:rPr lang="ja-JP" altLang="en-US" sz="1800" dirty="0"/>
              <a:t>歳代　男性　急性大動脈解離術後　　　　　　　　　</a:t>
            </a:r>
            <a:endParaRPr lang="en-US" altLang="ja-JP" sz="1800" dirty="0"/>
          </a:p>
          <a:p>
            <a:pPr marL="0" indent="0">
              <a:buNone/>
            </a:pPr>
            <a:r>
              <a:rPr lang="ja-JP" altLang="en-US" b="1" dirty="0">
                <a:latin typeface="HGP教科書体" panose="02020600000000000000" pitchFamily="18" charset="-128"/>
                <a:ea typeface="HGP教科書体" panose="02020600000000000000" pitchFamily="18" charset="-128"/>
              </a:rPr>
              <a:t>Ｓ）おーい、ここはどこや。金沢か？入院しとる</a:t>
            </a:r>
            <a:r>
              <a:rPr lang="ja-JP" altLang="en-US" b="1" dirty="0" err="1">
                <a:latin typeface="HGP教科書体" panose="02020600000000000000" pitchFamily="18" charset="-128"/>
                <a:ea typeface="HGP教科書体" panose="02020600000000000000" pitchFamily="18" charset="-128"/>
              </a:rPr>
              <a:t>んか</a:t>
            </a:r>
            <a:r>
              <a:rPr lang="ja-JP" altLang="en-US" b="1" dirty="0">
                <a:latin typeface="HGP教科書体" panose="02020600000000000000" pitchFamily="18" charset="-128"/>
                <a:ea typeface="HGP教科書体" panose="02020600000000000000" pitchFamily="18" charset="-128"/>
              </a:rPr>
              <a:t>？家族は知っとる</a:t>
            </a:r>
            <a:r>
              <a:rPr lang="ja-JP" altLang="en-US" b="1" dirty="0" err="1">
                <a:latin typeface="HGP教科書体" panose="02020600000000000000" pitchFamily="18" charset="-128"/>
                <a:ea typeface="HGP教科書体" panose="02020600000000000000" pitchFamily="18" charset="-128"/>
              </a:rPr>
              <a:t>んか</a:t>
            </a:r>
            <a:r>
              <a:rPr lang="ja-JP" altLang="en-US" b="1" dirty="0">
                <a:latin typeface="HGP教科書体" panose="02020600000000000000" pitchFamily="18" charset="-128"/>
                <a:ea typeface="HGP教科書体" panose="02020600000000000000" pitchFamily="18" charset="-128"/>
              </a:rPr>
              <a:t>？そうか大変やったな。なんやら情けない気分になってきたわ。ガクッとなるな。</a:t>
            </a:r>
            <a:endParaRPr lang="en-US" altLang="ja-JP" b="1" dirty="0">
              <a:latin typeface="HGP教科書体" panose="02020600000000000000" pitchFamily="18" charset="-128"/>
              <a:ea typeface="HGP教科書体" panose="02020600000000000000" pitchFamily="18" charset="-128"/>
            </a:endParaRPr>
          </a:p>
          <a:p>
            <a:pPr marL="0" indent="0">
              <a:buNone/>
            </a:pPr>
            <a:r>
              <a:rPr lang="ja-JP" altLang="en-US" b="1" dirty="0">
                <a:latin typeface="HGP教科書体" panose="02020600000000000000" pitchFamily="18" charset="-128"/>
                <a:ea typeface="HGP教科書体" panose="02020600000000000000" pitchFamily="18" charset="-128"/>
              </a:rPr>
              <a:t>Ｏ）傍で会話したり、外を眺めていると自宅ではないことに気付き、場所を尋ねてくる。説明すると一旦は理解されるが、再度分からなくなり、同じ会話を繰り返す。デイサービスでの日課である計算ドリルをしているとライン類を触ることなく穏やかに過ごされる。</a:t>
            </a:r>
            <a:endParaRPr lang="en-US" altLang="ja-JP" b="1" dirty="0">
              <a:latin typeface="HGP教科書体" panose="02020600000000000000" pitchFamily="18" charset="-128"/>
              <a:ea typeface="HGP教科書体" panose="02020600000000000000" pitchFamily="18" charset="-128"/>
            </a:endParaRPr>
          </a:p>
          <a:p>
            <a:pPr marL="0" indent="0">
              <a:buNone/>
            </a:pPr>
            <a:r>
              <a:rPr lang="ja-JP" altLang="en-US" b="1" dirty="0">
                <a:latin typeface="HGP教科書体" panose="02020600000000000000" pitchFamily="18" charset="-128"/>
                <a:ea typeface="HGP教科書体" panose="02020600000000000000" pitchFamily="18" charset="-128"/>
              </a:rPr>
              <a:t>Ａ）家族を心配したりする言動も聞かれ、気分の変動がある様子</a:t>
            </a:r>
            <a:endParaRPr lang="en-US" altLang="ja-JP" b="1" dirty="0">
              <a:latin typeface="HGP教科書体" panose="02020600000000000000" pitchFamily="18" charset="-128"/>
              <a:ea typeface="HGP教科書体" panose="02020600000000000000" pitchFamily="18" charset="-128"/>
            </a:endParaRPr>
          </a:p>
          <a:p>
            <a:pPr marL="0" indent="0">
              <a:buNone/>
            </a:pPr>
            <a:r>
              <a:rPr lang="ja-JP" altLang="en-US" b="1" dirty="0">
                <a:latin typeface="HGP教科書体" panose="02020600000000000000" pitchFamily="18" charset="-128"/>
                <a:ea typeface="HGP教科書体" panose="02020600000000000000" pitchFamily="18" charset="-128"/>
              </a:rPr>
              <a:t>Ｐ）都度、傍で状況の説明をする。本日より安静度が端坐位に拡大されたため、座ってドリルをしたり足浴ケアを実施</a:t>
            </a:r>
            <a:endParaRPr lang="en-US" altLang="ja-JP" b="1" dirty="0">
              <a:latin typeface="HGP教科書体" panose="02020600000000000000" pitchFamily="18" charset="-128"/>
              <a:ea typeface="HGP教科書体" panose="02020600000000000000" pitchFamily="18" charset="-128"/>
            </a:endParaRPr>
          </a:p>
        </p:txBody>
      </p:sp>
    </p:spTree>
    <p:extLst>
      <p:ext uri="{BB962C8B-B14F-4D97-AF65-F5344CB8AC3E}">
        <p14:creationId xmlns:p14="http://schemas.microsoft.com/office/powerpoint/2010/main" val="21791385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C:\Users\NRSPC\AppData\Local\Microsoft\Windows\Temporary Internet Files\Content.IE5\WZU4M7BK\lgi01a2013080113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4869160"/>
            <a:ext cx="1298264" cy="1412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457200" y="1600204"/>
            <a:ext cx="8579296" cy="4997148"/>
          </a:xfrm>
        </p:spPr>
        <p:txBody>
          <a:bodyPr>
            <a:normAutofit fontScale="77500" lnSpcReduction="20000"/>
          </a:bodyPr>
          <a:lstStyle/>
          <a:p>
            <a:r>
              <a:rPr lang="ja-JP" altLang="en-US" b="1" dirty="0"/>
              <a:t>入院前より多職種でカンファレンスを行うことで、</a:t>
            </a:r>
            <a:r>
              <a:rPr lang="ja-JP" altLang="en-US" b="1" dirty="0">
                <a:solidFill>
                  <a:srgbClr val="FF0000"/>
                </a:solidFill>
              </a:rPr>
              <a:t>患者の</a:t>
            </a:r>
          </a:p>
          <a:p>
            <a:pPr marL="0" indent="0">
              <a:buNone/>
            </a:pPr>
            <a:r>
              <a:rPr lang="ja-JP" altLang="en-US" b="1" dirty="0">
                <a:solidFill>
                  <a:srgbClr val="FF0000"/>
                </a:solidFill>
              </a:rPr>
              <a:t>　状態を具体的にイメージする</a:t>
            </a:r>
            <a:r>
              <a:rPr lang="ja-JP" altLang="en-US" b="1" dirty="0"/>
              <a:t>ことができ、その人らしさを</a:t>
            </a:r>
          </a:p>
          <a:p>
            <a:pPr marL="0" indent="0">
              <a:buNone/>
            </a:pPr>
            <a:r>
              <a:rPr lang="ja-JP" altLang="en-US" b="1" dirty="0"/>
              <a:t>　考えた</a:t>
            </a:r>
            <a:r>
              <a:rPr lang="ja-JP" altLang="en-US" b="1" dirty="0">
                <a:solidFill>
                  <a:srgbClr val="FF0000"/>
                </a:solidFill>
              </a:rPr>
              <a:t>看護ケアについて準備</a:t>
            </a:r>
            <a:r>
              <a:rPr lang="ja-JP" altLang="en-US" b="1" dirty="0"/>
              <a:t>できる</a:t>
            </a:r>
            <a:endParaRPr lang="en-US" altLang="ja-JP" b="1" dirty="0"/>
          </a:p>
          <a:p>
            <a:pPr marL="0" indent="0">
              <a:buNone/>
            </a:pPr>
            <a:endParaRPr lang="ja-JP" altLang="en-US" dirty="0"/>
          </a:p>
          <a:p>
            <a:r>
              <a:rPr lang="ja-JP" altLang="en-US" dirty="0">
                <a:solidFill>
                  <a:srgbClr val="FF0000"/>
                </a:solidFill>
              </a:rPr>
              <a:t>患者の行動の意味を理解すること、患者の強みに注目</a:t>
            </a:r>
          </a:p>
          <a:p>
            <a:pPr marL="0" indent="0">
              <a:buNone/>
            </a:pPr>
            <a:r>
              <a:rPr lang="ja-JP" altLang="en-US" dirty="0">
                <a:solidFill>
                  <a:srgbClr val="FF0000"/>
                </a:solidFill>
              </a:rPr>
              <a:t>　すること</a:t>
            </a:r>
            <a:r>
              <a:rPr lang="ja-JP" altLang="en-US" dirty="0"/>
              <a:t>が、その人らしさを大切にする看護につながり、</a:t>
            </a:r>
          </a:p>
          <a:p>
            <a:pPr marL="0" indent="0">
              <a:buNone/>
            </a:pPr>
            <a:r>
              <a:rPr lang="ja-JP" altLang="en-US" dirty="0"/>
              <a:t>　看護ケアが広がる</a:t>
            </a:r>
            <a:endParaRPr lang="en-US" altLang="ja-JP" dirty="0"/>
          </a:p>
          <a:p>
            <a:pPr marL="0" indent="0">
              <a:buNone/>
            </a:pPr>
            <a:endParaRPr lang="ja-JP" altLang="en-US" dirty="0"/>
          </a:p>
          <a:p>
            <a:r>
              <a:rPr lang="ja-JP" altLang="en-US" dirty="0">
                <a:solidFill>
                  <a:srgbClr val="FF0000"/>
                </a:solidFill>
              </a:rPr>
              <a:t>身体拘束は、患者のできることを広げる機会を減らす</a:t>
            </a:r>
          </a:p>
          <a:p>
            <a:pPr marL="0" indent="0">
              <a:buNone/>
            </a:pPr>
            <a:r>
              <a:rPr lang="ja-JP" altLang="en-US" dirty="0"/>
              <a:t>　ことになる</a:t>
            </a:r>
            <a:endParaRPr lang="en-US" altLang="ja-JP" dirty="0"/>
          </a:p>
          <a:p>
            <a:pPr marL="0" indent="0">
              <a:buNone/>
            </a:pPr>
            <a:endParaRPr lang="ja-JP" altLang="en-US" dirty="0"/>
          </a:p>
          <a:p>
            <a:r>
              <a:rPr lang="ja-JP" altLang="en-US" dirty="0"/>
              <a:t>家族へ、代替案を十分に説明し理解を得る事は、患者</a:t>
            </a:r>
          </a:p>
          <a:p>
            <a:pPr marL="0" indent="0">
              <a:buNone/>
            </a:pPr>
            <a:r>
              <a:rPr lang="ja-JP" altLang="en-US" dirty="0"/>
              <a:t>　の尊厳を擁護する看護師としての重要な使命である</a:t>
            </a:r>
          </a:p>
          <a:p>
            <a:endParaRPr kumimoji="1" lang="ja-JP" altLang="en-US" dirty="0"/>
          </a:p>
        </p:txBody>
      </p:sp>
      <p:sp>
        <p:nvSpPr>
          <p:cNvPr id="2" name="タイトル 1"/>
          <p:cNvSpPr>
            <a:spLocks noGrp="1"/>
          </p:cNvSpPr>
          <p:nvPr>
            <p:ph type="title"/>
          </p:nvPr>
        </p:nvSpPr>
        <p:spPr/>
        <p:txBody>
          <a:bodyPr/>
          <a:lstStyle/>
          <a:p>
            <a:r>
              <a:rPr lang="ja-JP" altLang="en-US" dirty="0"/>
              <a:t>平成</a:t>
            </a:r>
            <a:r>
              <a:rPr lang="en-US" altLang="ja-JP" dirty="0"/>
              <a:t>28</a:t>
            </a:r>
            <a:r>
              <a:rPr lang="ja-JP" altLang="en-US" dirty="0"/>
              <a:t>年度　事例からの学び４</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108</a:t>
            </a:fld>
            <a:endParaRPr lang="ja-JP" altLang="en-US">
              <a:solidFill>
                <a:prstClr val="black">
                  <a:tint val="75000"/>
                </a:prstClr>
              </a:solidFill>
            </a:endParaRPr>
          </a:p>
        </p:txBody>
      </p:sp>
    </p:spTree>
    <p:extLst>
      <p:ext uri="{BB962C8B-B14F-4D97-AF65-F5344CB8AC3E}">
        <p14:creationId xmlns:p14="http://schemas.microsoft.com/office/powerpoint/2010/main" val="39442964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2143674497"/>
              </p:ext>
            </p:extLst>
          </p:nvPr>
        </p:nvGraphicFramePr>
        <p:xfrm>
          <a:off x="-252536" y="764704"/>
          <a:ext cx="10729192" cy="5983411"/>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759844" y="6479605"/>
            <a:ext cx="1111202" cy="369332"/>
          </a:xfrm>
          <a:prstGeom prst="rect">
            <a:avLst/>
          </a:prstGeom>
          <a:noFill/>
        </p:spPr>
        <p:txBody>
          <a:bodyPr wrap="none" rtlCol="0">
            <a:spAutoFit/>
          </a:bodyPr>
          <a:lstStyle/>
          <a:p>
            <a:r>
              <a:rPr kumimoji="1" lang="ja-JP" altLang="en-US" dirty="0"/>
              <a:t>平成</a:t>
            </a:r>
            <a:r>
              <a:rPr kumimoji="1" lang="en-US" altLang="ja-JP" dirty="0"/>
              <a:t>27</a:t>
            </a:r>
            <a:r>
              <a:rPr kumimoji="1" lang="ja-JP" altLang="en-US" dirty="0"/>
              <a:t>年</a:t>
            </a:r>
          </a:p>
        </p:txBody>
      </p:sp>
      <p:sp>
        <p:nvSpPr>
          <p:cNvPr id="7" name="テキスト ボックス 6"/>
          <p:cNvSpPr txBox="1"/>
          <p:nvPr/>
        </p:nvSpPr>
        <p:spPr>
          <a:xfrm>
            <a:off x="3851920" y="6488668"/>
            <a:ext cx="1111202" cy="369332"/>
          </a:xfrm>
          <a:prstGeom prst="rect">
            <a:avLst/>
          </a:prstGeom>
          <a:noFill/>
        </p:spPr>
        <p:txBody>
          <a:bodyPr wrap="none" rtlCol="0">
            <a:spAutoFit/>
          </a:bodyPr>
          <a:lstStyle/>
          <a:p>
            <a:r>
              <a:rPr kumimoji="1" lang="ja-JP" altLang="en-US" dirty="0"/>
              <a:t>平成</a:t>
            </a:r>
            <a:r>
              <a:rPr kumimoji="1" lang="en-US" altLang="ja-JP" dirty="0"/>
              <a:t>28</a:t>
            </a:r>
            <a:r>
              <a:rPr kumimoji="1" lang="ja-JP" altLang="en-US" dirty="0"/>
              <a:t>年</a:t>
            </a:r>
          </a:p>
        </p:txBody>
      </p:sp>
      <p:sp>
        <p:nvSpPr>
          <p:cNvPr id="8" name="テキスト ボックス 7"/>
          <p:cNvSpPr txBox="1"/>
          <p:nvPr/>
        </p:nvSpPr>
        <p:spPr>
          <a:xfrm>
            <a:off x="6948264" y="6475228"/>
            <a:ext cx="1111202" cy="369332"/>
          </a:xfrm>
          <a:prstGeom prst="rect">
            <a:avLst/>
          </a:prstGeom>
          <a:noFill/>
        </p:spPr>
        <p:txBody>
          <a:bodyPr wrap="none" rtlCol="0">
            <a:spAutoFit/>
          </a:bodyPr>
          <a:lstStyle/>
          <a:p>
            <a:r>
              <a:rPr kumimoji="1" lang="ja-JP" altLang="en-US" dirty="0"/>
              <a:t>平成</a:t>
            </a:r>
            <a:r>
              <a:rPr kumimoji="1" lang="en-US" altLang="ja-JP" dirty="0"/>
              <a:t>29</a:t>
            </a:r>
            <a:r>
              <a:rPr kumimoji="1" lang="ja-JP" altLang="en-US" dirty="0"/>
              <a:t>年</a:t>
            </a:r>
          </a:p>
        </p:txBody>
      </p:sp>
      <p:sp>
        <p:nvSpPr>
          <p:cNvPr id="9" name="タイトル 5"/>
          <p:cNvSpPr txBox="1">
            <a:spLocks noGrp="1"/>
          </p:cNvSpPr>
          <p:nvPr>
            <p:ph type="title"/>
          </p:nvPr>
        </p:nvSpPr>
        <p:spPr>
          <a:xfrm>
            <a:off x="539552" y="312331"/>
            <a:ext cx="7931224" cy="769441"/>
          </a:xfrm>
          <a:prstGeom prst="rect">
            <a:avLst/>
          </a:prstGeom>
          <a:noFill/>
        </p:spPr>
        <p:txBody>
          <a:bodyPr wrap="square" rtlCol="0">
            <a:spAutoFit/>
          </a:bodyPr>
          <a:lstStyle/>
          <a:p>
            <a:r>
              <a:rPr kumimoji="1" lang="ja-JP" altLang="en-US" dirty="0"/>
              <a:t>抑制人数の月別推移</a:t>
            </a:r>
          </a:p>
        </p:txBody>
      </p:sp>
      <p:sp>
        <p:nvSpPr>
          <p:cNvPr id="10" name="テキスト ボックス 9"/>
          <p:cNvSpPr txBox="1"/>
          <p:nvPr/>
        </p:nvSpPr>
        <p:spPr>
          <a:xfrm>
            <a:off x="3635896" y="1295182"/>
            <a:ext cx="4512774" cy="523220"/>
          </a:xfrm>
          <a:prstGeom prst="rect">
            <a:avLst/>
          </a:prstGeom>
          <a:noFill/>
        </p:spPr>
        <p:txBody>
          <a:bodyPr wrap="none" rtlCol="0">
            <a:spAutoFit/>
          </a:bodyPr>
          <a:lstStyle/>
          <a:p>
            <a:r>
              <a:rPr kumimoji="1" lang="ja-JP" altLang="en-US" sz="2800" dirty="0"/>
              <a:t>平成</a:t>
            </a:r>
            <a:r>
              <a:rPr kumimoji="1" lang="en-US" altLang="ja-JP" sz="2800" dirty="0"/>
              <a:t>27</a:t>
            </a:r>
            <a:r>
              <a:rPr kumimoji="1" lang="ja-JP" altLang="en-US" sz="2800" dirty="0"/>
              <a:t>年</a:t>
            </a:r>
            <a:r>
              <a:rPr kumimoji="1" lang="en-US" altLang="ja-JP" sz="2800" dirty="0"/>
              <a:t>4</a:t>
            </a:r>
            <a:r>
              <a:rPr kumimoji="1" lang="ja-JP" altLang="en-US" sz="2800" dirty="0"/>
              <a:t>月～平成</a:t>
            </a:r>
            <a:r>
              <a:rPr kumimoji="1" lang="en-US" altLang="ja-JP" sz="2800" dirty="0"/>
              <a:t>29</a:t>
            </a:r>
            <a:r>
              <a:rPr kumimoji="1" lang="ja-JP" altLang="en-US" sz="2800" dirty="0"/>
              <a:t>年</a:t>
            </a:r>
            <a:r>
              <a:rPr lang="en-US" altLang="ja-JP" sz="2800" dirty="0"/>
              <a:t>3</a:t>
            </a:r>
            <a:r>
              <a:rPr kumimoji="1" lang="ja-JP" altLang="en-US" sz="2800" dirty="0"/>
              <a:t>月</a:t>
            </a:r>
            <a:endParaRPr lang="en-US" altLang="ja-JP" sz="2800" dirty="0"/>
          </a:p>
        </p:txBody>
      </p:sp>
      <p:sp>
        <p:nvSpPr>
          <p:cNvPr id="11" name="テキスト ボックス 10"/>
          <p:cNvSpPr txBox="1"/>
          <p:nvPr/>
        </p:nvSpPr>
        <p:spPr>
          <a:xfrm>
            <a:off x="4784679" y="1818402"/>
            <a:ext cx="3238387" cy="369332"/>
          </a:xfrm>
          <a:prstGeom prst="rect">
            <a:avLst/>
          </a:prstGeom>
          <a:noFill/>
        </p:spPr>
        <p:txBody>
          <a:bodyPr wrap="none" rtlCol="0">
            <a:spAutoFit/>
          </a:bodyPr>
          <a:lstStyle/>
          <a:p>
            <a:r>
              <a:rPr lang="en-US" altLang="ja-JP" dirty="0"/>
              <a:t>24</a:t>
            </a:r>
            <a:r>
              <a:rPr lang="ja-JP" altLang="en-US" dirty="0"/>
              <a:t>部署（ＩＣＵ・ＮＩＣＵ・ＧＣＵ除く）</a:t>
            </a:r>
            <a:endParaRPr kumimoji="1" lang="ja-JP" altLang="en-US"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109</a:t>
            </a:fld>
            <a:endParaRPr kumimoji="1" lang="ja-JP" altLang="en-US"/>
          </a:p>
        </p:txBody>
      </p:sp>
    </p:spTree>
    <p:extLst>
      <p:ext uri="{BB962C8B-B14F-4D97-AF65-F5344CB8AC3E}">
        <p14:creationId xmlns:p14="http://schemas.microsoft.com/office/powerpoint/2010/main" val="380273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4000" dirty="0"/>
              <a:t>尊厳　</a:t>
            </a:r>
            <a:r>
              <a:rPr lang="en-US" altLang="ja-JP" sz="4000" dirty="0"/>
              <a:t>dignity</a:t>
            </a:r>
            <a:r>
              <a:rPr lang="ja-JP" altLang="en-US" sz="4000" dirty="0"/>
              <a:t>　</a:t>
            </a:r>
            <a:r>
              <a:rPr kumimoji="1" lang="ja-JP" altLang="en-US" sz="4000" dirty="0"/>
              <a:t>とは</a:t>
            </a:r>
          </a:p>
        </p:txBody>
      </p:sp>
      <p:sp>
        <p:nvSpPr>
          <p:cNvPr id="3" name="コンテンツ プレースホルダー 2"/>
          <p:cNvSpPr>
            <a:spLocks noGrp="1"/>
          </p:cNvSpPr>
          <p:nvPr>
            <p:ph idx="1"/>
          </p:nvPr>
        </p:nvSpPr>
        <p:spPr>
          <a:xfrm>
            <a:off x="251520" y="1196752"/>
            <a:ext cx="8568952" cy="5661248"/>
          </a:xfrm>
        </p:spPr>
        <p:txBody>
          <a:bodyPr>
            <a:normAutofit fontScale="92500" lnSpcReduction="20000"/>
          </a:bodyPr>
          <a:lstStyle/>
          <a:p>
            <a:pPr marL="0" indent="0">
              <a:buNone/>
            </a:pPr>
            <a:r>
              <a:rPr kumimoji="1" lang="en-US" altLang="ja-JP" sz="3000" dirty="0" err="1"/>
              <a:t>Cobuild</a:t>
            </a:r>
            <a:r>
              <a:rPr kumimoji="1" lang="en-US" altLang="ja-JP" sz="3000" dirty="0"/>
              <a:t> English Language Dictionary</a:t>
            </a:r>
          </a:p>
          <a:p>
            <a:pPr marL="571500" indent="-514350">
              <a:buAutoNum type="arabicPeriod"/>
            </a:pPr>
            <a:r>
              <a:rPr lang="ja-JP" altLang="en-US" sz="3000" dirty="0"/>
              <a:t>厳か、穏やかで、自己抑制の効いた振る舞い、ないし現れのこと（王や教皇の振る舞いなど）</a:t>
            </a:r>
            <a:endParaRPr lang="en-US" altLang="ja-JP" sz="3000" dirty="0"/>
          </a:p>
          <a:p>
            <a:pPr marL="571500" indent="-514350">
              <a:buAutoNum type="arabicPeriod"/>
            </a:pPr>
            <a:endParaRPr lang="en-US" altLang="ja-JP" sz="3000" dirty="0"/>
          </a:p>
          <a:p>
            <a:pPr marL="57150" indent="0">
              <a:buNone/>
            </a:pPr>
            <a:r>
              <a:rPr lang="en-US" altLang="ja-JP" sz="3000" dirty="0"/>
              <a:t>2.  </a:t>
            </a:r>
            <a:r>
              <a:rPr lang="ja-JP" altLang="en-US" sz="3000" dirty="0"/>
              <a:t>尊いものとして大事にするに値する性質</a:t>
            </a:r>
            <a:endParaRPr lang="en-US" altLang="ja-JP" sz="3000" dirty="0"/>
          </a:p>
          <a:p>
            <a:pPr lvl="1"/>
            <a:r>
              <a:rPr lang="ja-JP" altLang="en-US" sz="3000" dirty="0"/>
              <a:t>医療・ケアの文脈で語られる尊厳について「受精卵にも生命の尊厳がある」「どのような状態になっても人間の尊厳に変わりはない」（清水哲郎）</a:t>
            </a:r>
            <a:endParaRPr lang="en-US" altLang="ja-JP" sz="3000" dirty="0"/>
          </a:p>
          <a:p>
            <a:pPr lvl="1"/>
            <a:endParaRPr lang="en-US" altLang="ja-JP" sz="3000" dirty="0"/>
          </a:p>
          <a:p>
            <a:pPr marL="57150" indent="0">
              <a:buNone/>
            </a:pPr>
            <a:r>
              <a:rPr lang="en-US" altLang="ja-JP" sz="3000" dirty="0"/>
              <a:t>3.  </a:t>
            </a:r>
            <a:r>
              <a:rPr lang="ja-JP" altLang="en-US" sz="3000" dirty="0"/>
              <a:t>誰かの尊厳とは、誰かが自分の重要性について持つ感じ。 自らに価値があると感じること</a:t>
            </a:r>
            <a:endParaRPr lang="en-US" altLang="ja-JP" sz="3000" dirty="0"/>
          </a:p>
          <a:p>
            <a:pPr lvl="1"/>
            <a:r>
              <a:rPr lang="ja-JP" altLang="en-US" sz="3000" dirty="0"/>
              <a:t>主観的自己評価に関することで、本人が自らの在り方や生き方を肯定できることに関する解釈　文例　「こうなったら私の尊厳は失われる」など</a:t>
            </a:r>
            <a:endParaRPr lang="en-US" altLang="ja-JP" sz="3000" dirty="0"/>
          </a:p>
          <a:p>
            <a:pPr lvl="1"/>
            <a:endParaRPr kumimoji="1" lang="ja-JP" altLang="en-US" dirty="0"/>
          </a:p>
        </p:txBody>
      </p:sp>
      <p:pic>
        <p:nvPicPr>
          <p:cNvPr id="5" name="Picture 2" descr="C:\Users\NRSPC\AppData\Local\Microsoft\Windows\Temporary Internet Files\Content.IE5\XWILBJUH\20121005164752bd3[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59632" y="2132856"/>
            <a:ext cx="1181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408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NRSPC\AppData\Local\Microsoft\Windows\Temporary Internet Files\Content.IE5\EKEKQAR3\lgi01a201410280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430779"/>
            <a:ext cx="1399769" cy="1660907"/>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p:txBody>
          <a:bodyPr>
            <a:normAutofit fontScale="85000" lnSpcReduction="20000"/>
          </a:bodyPr>
          <a:lstStyle/>
          <a:p>
            <a:pPr marL="0" indent="0">
              <a:buNone/>
            </a:pPr>
            <a:r>
              <a:rPr kumimoji="1" lang="ja-JP" altLang="en-US" dirty="0"/>
              <a:t>１．過活動への治療目的での抑制指示</a:t>
            </a:r>
            <a:endParaRPr kumimoji="1" lang="en-US" altLang="ja-JP" dirty="0"/>
          </a:p>
          <a:p>
            <a:pPr marL="300038" lvl="1" indent="0">
              <a:buNone/>
            </a:pPr>
            <a:r>
              <a:rPr kumimoji="1" lang="ja-JP" altLang="en-US" dirty="0"/>
              <a:t>⇒翌日の多職種カンファレンスで解除</a:t>
            </a:r>
            <a:endParaRPr kumimoji="1" lang="en-US" altLang="ja-JP" dirty="0"/>
          </a:p>
          <a:p>
            <a:pPr marL="300038" lvl="1" indent="0">
              <a:buNone/>
            </a:pPr>
            <a:r>
              <a:rPr kumimoji="1" lang="ja-JP" altLang="en-US" dirty="0"/>
              <a:t>*中堅看護師の一言</a:t>
            </a:r>
            <a:endParaRPr kumimoji="1" lang="en-US" altLang="ja-JP" dirty="0"/>
          </a:p>
          <a:p>
            <a:pPr marL="300038" lvl="1" indent="0">
              <a:buNone/>
            </a:pPr>
            <a:endParaRPr kumimoji="1" lang="en-US" altLang="ja-JP" dirty="0"/>
          </a:p>
          <a:p>
            <a:pPr marL="0" indent="0">
              <a:buNone/>
            </a:pPr>
            <a:r>
              <a:rPr lang="ja-JP" altLang="en-US" dirty="0"/>
              <a:t>２．ガイドラインにある事前</a:t>
            </a:r>
            <a:r>
              <a:rPr kumimoji="1" lang="ja-JP" altLang="en-US" dirty="0"/>
              <a:t>の多職種による話し合いがなく指示され、実施し、次シフトへ継続</a:t>
            </a:r>
            <a:endParaRPr kumimoji="1" lang="en-US" altLang="ja-JP" dirty="0"/>
          </a:p>
          <a:p>
            <a:pPr marL="300038" lvl="1" indent="0">
              <a:buNone/>
            </a:pPr>
            <a:r>
              <a:rPr kumimoji="1" lang="ja-JP" altLang="en-US" dirty="0"/>
              <a:t>⇒翌日の多職種カンファレンスで解除</a:t>
            </a:r>
            <a:endParaRPr kumimoji="1" lang="en-US" altLang="ja-JP" dirty="0"/>
          </a:p>
          <a:p>
            <a:pPr marL="300038" lvl="1" indent="0">
              <a:buNone/>
            </a:pPr>
            <a:r>
              <a:rPr lang="ja-JP" altLang="en-US" dirty="0"/>
              <a:t>*文献通り　一旦開始されると継続されやすい</a:t>
            </a:r>
            <a:endParaRPr kumimoji="1" lang="en-US" altLang="ja-JP" dirty="0"/>
          </a:p>
          <a:p>
            <a:pPr marL="300038" lvl="1" indent="0">
              <a:buNone/>
            </a:pPr>
            <a:endParaRPr kumimoji="1" lang="en-US" altLang="ja-JP" dirty="0"/>
          </a:p>
          <a:p>
            <a:pPr marL="0" indent="0">
              <a:buNone/>
            </a:pPr>
            <a:r>
              <a:rPr lang="ja-JP" altLang="en-US" dirty="0"/>
              <a:t>３．患者把握不十分での術後受け入れ　</a:t>
            </a:r>
            <a:endParaRPr lang="en-US" altLang="ja-JP" dirty="0"/>
          </a:p>
          <a:p>
            <a:pPr marL="300038" lvl="1" indent="0">
              <a:buNone/>
            </a:pPr>
            <a:r>
              <a:rPr lang="ja-JP" altLang="en-US" dirty="0"/>
              <a:t>⇒</a:t>
            </a:r>
            <a:r>
              <a:rPr lang="en-US" altLang="ja-JP" dirty="0"/>
              <a:t>5</a:t>
            </a:r>
            <a:r>
              <a:rPr lang="ja-JP" altLang="en-US" dirty="0"/>
              <a:t>日後の転棟先で気づき、複数の場で振り返る</a:t>
            </a:r>
            <a:endParaRPr lang="en-US" altLang="ja-JP" dirty="0"/>
          </a:p>
          <a:p>
            <a:pPr marL="300038" lvl="1" indent="0">
              <a:buNone/>
            </a:pPr>
            <a:r>
              <a:rPr kumimoji="1" lang="ja-JP" altLang="en-US" dirty="0"/>
              <a:t>*準備性を高める必要性　院内のネットワーク・協力体制</a:t>
            </a:r>
            <a:endParaRPr kumimoji="1" lang="en-US" altLang="ja-JP" dirty="0"/>
          </a:p>
          <a:p>
            <a:pPr marL="0" indent="0">
              <a:buNone/>
            </a:pPr>
            <a:endParaRPr kumimoji="1" lang="en-US" altLang="ja-JP" dirty="0"/>
          </a:p>
          <a:p>
            <a:pPr marL="385763" indent="-385763">
              <a:buFont typeface="+mj-lt"/>
              <a:buAutoNum type="arabicPeriod"/>
            </a:pPr>
            <a:endParaRPr kumimoji="1" lang="en-US" altLang="ja-JP" dirty="0"/>
          </a:p>
        </p:txBody>
      </p:sp>
      <p:sp>
        <p:nvSpPr>
          <p:cNvPr id="2" name="タイトル 1"/>
          <p:cNvSpPr>
            <a:spLocks noGrp="1"/>
          </p:cNvSpPr>
          <p:nvPr>
            <p:ph type="title"/>
          </p:nvPr>
        </p:nvSpPr>
        <p:spPr/>
        <p:txBody>
          <a:bodyPr>
            <a:normAutofit/>
          </a:bodyPr>
          <a:lstStyle/>
          <a:p>
            <a:r>
              <a:rPr kumimoji="1" lang="ja-JP" altLang="en-US" dirty="0"/>
              <a:t> 抑制「</a:t>
            </a:r>
            <a:r>
              <a:rPr kumimoji="1" lang="en-US" altLang="ja-JP" dirty="0"/>
              <a:t>0</a:t>
            </a:r>
            <a:r>
              <a:rPr kumimoji="1" lang="ja-JP" altLang="en-US" dirty="0"/>
              <a:t>」　その後の発生と学び</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110</a:t>
            </a:fld>
            <a:endParaRPr kumimoji="1" lang="ja-JP" altLang="en-US"/>
          </a:p>
        </p:txBody>
      </p:sp>
    </p:spTree>
    <p:extLst>
      <p:ext uri="{BB962C8B-B14F-4D97-AF65-F5344CB8AC3E}">
        <p14:creationId xmlns:p14="http://schemas.microsoft.com/office/powerpoint/2010/main" val="30869322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抑制</a:t>
            </a:r>
            <a:r>
              <a:rPr lang="ja-JP" altLang="en-US" dirty="0"/>
              <a:t>激減のチャレンジは続く</a:t>
            </a:r>
            <a:endParaRPr kumimoji="1" lang="ja-JP" altLang="en-US" dirty="0"/>
          </a:p>
        </p:txBody>
      </p:sp>
      <p:sp>
        <p:nvSpPr>
          <p:cNvPr id="3" name="コンテンツ プレースホルダー 2"/>
          <p:cNvSpPr>
            <a:spLocks noGrp="1"/>
          </p:cNvSpPr>
          <p:nvPr>
            <p:ph idx="1"/>
          </p:nvPr>
        </p:nvSpPr>
        <p:spPr>
          <a:xfrm>
            <a:off x="827584" y="1600740"/>
            <a:ext cx="7704856" cy="5140628"/>
          </a:xfrm>
        </p:spPr>
        <p:txBody>
          <a:bodyPr>
            <a:normAutofit fontScale="77500" lnSpcReduction="20000"/>
          </a:bodyPr>
          <a:lstStyle/>
          <a:p>
            <a:r>
              <a:rPr lang="ja-JP" altLang="en-US" sz="3400" dirty="0"/>
              <a:t>「見守り」というケアの増加　　</a:t>
            </a:r>
            <a:endParaRPr lang="en-US" altLang="ja-JP" sz="3400" dirty="0"/>
          </a:p>
          <a:p>
            <a:r>
              <a:rPr lang="ja-JP" altLang="en-US" sz="3400" dirty="0"/>
              <a:t>医師も協力　有害性へのうなずき</a:t>
            </a:r>
            <a:endParaRPr lang="en-US" altLang="ja-JP" sz="3400" dirty="0"/>
          </a:p>
          <a:p>
            <a:r>
              <a:rPr lang="ja-JP" altLang="en-US" sz="3400" dirty="0"/>
              <a:t>看護とチームの力の実感</a:t>
            </a:r>
            <a:endParaRPr lang="en-US" altLang="ja-JP" sz="3400" dirty="0"/>
          </a:p>
          <a:p>
            <a:r>
              <a:rPr lang="ja-JP" altLang="en-US" sz="3400" dirty="0"/>
              <a:t>院内全体での協力ムード　</a:t>
            </a:r>
            <a:endParaRPr lang="en-US" altLang="ja-JP" sz="3400" dirty="0"/>
          </a:p>
          <a:p>
            <a:r>
              <a:rPr lang="ja-JP" altLang="en-US" sz="3400" dirty="0"/>
              <a:t>自発的な部署間応援申し出</a:t>
            </a:r>
            <a:endParaRPr lang="en-US" altLang="ja-JP" sz="3400" dirty="0"/>
          </a:p>
          <a:p>
            <a:r>
              <a:rPr lang="ja-JP" altLang="en-US" sz="3400" dirty="0"/>
              <a:t>嬉しそうな様子のナースたち</a:t>
            </a:r>
            <a:endParaRPr lang="en-US" altLang="ja-JP" sz="3400" dirty="0"/>
          </a:p>
          <a:p>
            <a:pPr lvl="1"/>
            <a:r>
              <a:rPr lang="ja-JP" altLang="en-US" sz="3400" dirty="0"/>
              <a:t>患者さんの笑顔での退院、苦痛期間の低減、回復への変化の速さ、お手紙、ご意見の手応え</a:t>
            </a:r>
            <a:endParaRPr lang="en-US" altLang="ja-JP" sz="3400" dirty="0"/>
          </a:p>
          <a:p>
            <a:r>
              <a:rPr lang="ja-JP" altLang="en-US" sz="3400" dirty="0"/>
              <a:t>言葉づかいへの配慮が高まった</a:t>
            </a:r>
            <a:endParaRPr lang="en-US" altLang="ja-JP" sz="3400" dirty="0"/>
          </a:p>
          <a:p>
            <a:r>
              <a:rPr lang="ja-JP" altLang="en-US" sz="3400" dirty="0"/>
              <a:t>看護展開の変化　準備性向上と後手の減少</a:t>
            </a:r>
            <a:endParaRPr lang="en-US" altLang="ja-JP" sz="3400" dirty="0"/>
          </a:p>
          <a:p>
            <a:r>
              <a:rPr lang="ja-JP" altLang="en-US" sz="3400" dirty="0"/>
              <a:t>ＩＣＵでのアロマ足浴　患者表情の変化　</a:t>
            </a:r>
            <a:endParaRPr lang="en-US" altLang="ja-JP" sz="3400" dirty="0"/>
          </a:p>
          <a:p>
            <a:r>
              <a:rPr lang="ja-JP" altLang="en-US" sz="3400" dirty="0"/>
              <a:t>命の現場での人々が思いを響かせ合い、心にしみるものが大切に共有・体験・実感されていく</a:t>
            </a:r>
            <a:endParaRPr lang="en-US" altLang="ja-JP" sz="3400" dirty="0"/>
          </a:p>
          <a:p>
            <a:endParaRPr lang="en-US" altLang="ja-JP"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111</a:t>
            </a:fld>
            <a:endParaRPr kumimoji="1" lang="ja-JP" altLang="en-US"/>
          </a:p>
        </p:txBody>
      </p:sp>
      <p:pic>
        <p:nvPicPr>
          <p:cNvPr id="7170" name="Picture 2" descr="C:\Users\NRSPC\AppData\Local\Microsoft\Windows\Temporary Internet Files\Content.IE5\1H5PF9UX\lgi01a201310032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785" y="1556792"/>
            <a:ext cx="1080120" cy="114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3838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 </a:t>
            </a:r>
            <a:r>
              <a:rPr kumimoji="1" lang="ja-JP" altLang="en-US" dirty="0"/>
              <a:t>ＩＣＵでの抑制減少のための軌跡</a:t>
            </a:r>
          </a:p>
        </p:txBody>
      </p:sp>
      <p:graphicFrame>
        <p:nvGraphicFramePr>
          <p:cNvPr id="6" name="コンテンツ プレースホルダー 5"/>
          <p:cNvGraphicFramePr>
            <a:graphicFrameLocks noGrp="1"/>
          </p:cNvGraphicFramePr>
          <p:nvPr>
            <p:ph idx="1"/>
          </p:nvPr>
        </p:nvGraphicFramePr>
        <p:xfrm>
          <a:off x="457200" y="160020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112</a:t>
            </a:fld>
            <a:endParaRPr lang="ja-JP" altLang="en-US">
              <a:solidFill>
                <a:prstClr val="black">
                  <a:tint val="75000"/>
                </a:prstClr>
              </a:solidFill>
            </a:endParaRPr>
          </a:p>
        </p:txBody>
      </p:sp>
    </p:spTree>
    <p:extLst>
      <p:ext uri="{BB962C8B-B14F-4D97-AF65-F5344CB8AC3E}">
        <p14:creationId xmlns:p14="http://schemas.microsoft.com/office/powerpoint/2010/main" val="37186609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EFE4D-FE78-45ED-84F1-5B766FD77D8C}"/>
              </a:ext>
            </a:extLst>
          </p:cNvPr>
          <p:cNvSpPr>
            <a:spLocks noGrp="1"/>
          </p:cNvSpPr>
          <p:nvPr>
            <p:ph type="title"/>
          </p:nvPr>
        </p:nvSpPr>
        <p:spPr>
          <a:xfrm>
            <a:off x="628650" y="365126"/>
            <a:ext cx="7886700" cy="760290"/>
          </a:xfrm>
        </p:spPr>
        <p:txBody>
          <a:bodyPr>
            <a:normAutofit fontScale="90000"/>
          </a:bodyPr>
          <a:lstStyle/>
          <a:p>
            <a:r>
              <a:rPr lang="en-US" altLang="ja-JP" sz="3600" dirty="0"/>
              <a:t>ICU</a:t>
            </a:r>
            <a:r>
              <a:rPr lang="ja-JP" altLang="en-US" sz="3600" dirty="0"/>
              <a:t>が方針に掲げたこと　観るから看る</a:t>
            </a:r>
            <a:r>
              <a:rPr lang="ja-JP" altLang="en-US" sz="3600" dirty="0" err="1"/>
              <a:t>へ</a:t>
            </a:r>
            <a:r>
              <a:rPr lang="ja-JP" altLang="en-US" sz="3600" dirty="0"/>
              <a:t>　</a:t>
            </a:r>
            <a:endParaRPr kumimoji="1" lang="ja-JP" altLang="en-US" sz="3600" dirty="0"/>
          </a:p>
        </p:txBody>
      </p:sp>
      <p:sp>
        <p:nvSpPr>
          <p:cNvPr id="3" name="コンテンツ プレースホルダー 2">
            <a:extLst>
              <a:ext uri="{FF2B5EF4-FFF2-40B4-BE49-F238E27FC236}">
                <a16:creationId xmlns:a16="http://schemas.microsoft.com/office/drawing/2014/main" id="{9A512607-E9DF-44BA-A039-532619786F44}"/>
              </a:ext>
            </a:extLst>
          </p:cNvPr>
          <p:cNvSpPr>
            <a:spLocks noGrp="1"/>
          </p:cNvSpPr>
          <p:nvPr>
            <p:ph idx="1"/>
          </p:nvPr>
        </p:nvSpPr>
        <p:spPr>
          <a:xfrm>
            <a:off x="829114" y="1125416"/>
            <a:ext cx="8044082" cy="5190978"/>
          </a:xfrm>
        </p:spPr>
        <p:txBody>
          <a:bodyPr>
            <a:normAutofit lnSpcReduction="10000"/>
          </a:bodyPr>
          <a:lstStyle/>
          <a:p>
            <a:pPr marL="0" indent="0">
              <a:buNone/>
            </a:pPr>
            <a:r>
              <a:rPr lang="en-US" altLang="ja-JP" sz="2800" dirty="0"/>
              <a:t>【</a:t>
            </a:r>
            <a:r>
              <a:rPr lang="ja-JP" altLang="ja-JP" sz="2800" dirty="0"/>
              <a:t>日常性の回復の促進</a:t>
            </a:r>
            <a:r>
              <a:rPr lang="ja-JP" altLang="en-US" sz="2800" dirty="0"/>
              <a:t>の実践</a:t>
            </a:r>
            <a:r>
              <a:rPr lang="en-US" altLang="ja-JP" sz="2800" dirty="0"/>
              <a:t>】</a:t>
            </a:r>
          </a:p>
          <a:p>
            <a:r>
              <a:rPr lang="ja-JP" altLang="ja-JP" sz="2400" dirty="0"/>
              <a:t>リアリティオリエンテーション</a:t>
            </a:r>
            <a:endParaRPr lang="en-US" altLang="ja-JP" sz="2400" dirty="0"/>
          </a:p>
          <a:p>
            <a:pPr marL="0" indent="0">
              <a:buNone/>
            </a:pPr>
            <a:r>
              <a:rPr lang="ja-JP" altLang="en-US" sz="2400" dirty="0"/>
              <a:t>　　　</a:t>
            </a:r>
            <a:r>
              <a:rPr lang="ja-JP" altLang="ja-JP" sz="2400" dirty="0"/>
              <a:t>壁の時計、カレンダー、ベッド位置</a:t>
            </a:r>
            <a:endParaRPr lang="en-US" altLang="ja-JP" sz="2400" dirty="0"/>
          </a:p>
          <a:p>
            <a:r>
              <a:rPr lang="ja-JP" altLang="ja-JP" sz="2400" dirty="0"/>
              <a:t>早期離床のためのリハビリテーション</a:t>
            </a:r>
            <a:endParaRPr lang="en-US" altLang="ja-JP" sz="2400" dirty="0"/>
          </a:p>
          <a:p>
            <a:pPr marL="0" indent="0">
              <a:buNone/>
            </a:pPr>
            <a:r>
              <a:rPr lang="ja-JP" altLang="en-US" sz="2400" dirty="0"/>
              <a:t>　　　</a:t>
            </a:r>
            <a:r>
              <a:rPr lang="en-US" altLang="ja-JP" sz="2400" dirty="0"/>
              <a:t>PT</a:t>
            </a:r>
            <a:r>
              <a:rPr lang="ja-JP" altLang="en-US" sz="2400" dirty="0"/>
              <a:t>との連携</a:t>
            </a:r>
            <a:endParaRPr lang="ja-JP" altLang="ja-JP" sz="2400" dirty="0"/>
          </a:p>
          <a:p>
            <a:pPr marL="0" indent="0">
              <a:buNone/>
            </a:pPr>
            <a:r>
              <a:rPr lang="en-US" altLang="ja-JP" sz="2800" dirty="0"/>
              <a:t>【</a:t>
            </a:r>
            <a:r>
              <a:rPr lang="ja-JP" altLang="ja-JP" sz="2800" dirty="0"/>
              <a:t>苦痛の除去</a:t>
            </a:r>
            <a:r>
              <a:rPr lang="ja-JP" altLang="en-US" sz="2800" dirty="0"/>
              <a:t>の実践</a:t>
            </a:r>
            <a:r>
              <a:rPr lang="en-US" altLang="ja-JP" sz="2800" dirty="0"/>
              <a:t>】</a:t>
            </a:r>
          </a:p>
          <a:p>
            <a:r>
              <a:rPr lang="ja-JP" altLang="ja-JP" sz="2400" dirty="0"/>
              <a:t>疾患による痛みの軽減</a:t>
            </a:r>
            <a:endParaRPr lang="en-US" altLang="ja-JP" sz="2400" dirty="0"/>
          </a:p>
          <a:p>
            <a:pPr marL="0" indent="0">
              <a:buNone/>
            </a:pPr>
            <a:r>
              <a:rPr lang="ja-JP" altLang="en-US" sz="2400" dirty="0"/>
              <a:t>　　  </a:t>
            </a:r>
            <a:r>
              <a:rPr lang="ja-JP" altLang="ja-JP" sz="2400" dirty="0"/>
              <a:t>疼痛スケール</a:t>
            </a:r>
            <a:endParaRPr lang="en-US" altLang="ja-JP" sz="2400" dirty="0"/>
          </a:p>
          <a:p>
            <a:pPr marL="0" indent="0">
              <a:buNone/>
            </a:pPr>
            <a:r>
              <a:rPr lang="en-US" altLang="ja-JP" sz="2400" dirty="0"/>
              <a:t>        </a:t>
            </a:r>
            <a:r>
              <a:rPr lang="ja-JP" altLang="ja-JP" sz="2400" dirty="0"/>
              <a:t>自己申告できない患者の疼痛評価ツール使用</a:t>
            </a:r>
            <a:endParaRPr lang="en-US" altLang="ja-JP" sz="2400" dirty="0"/>
          </a:p>
          <a:p>
            <a:r>
              <a:rPr lang="ja-JP" altLang="ja-JP" sz="2400" dirty="0"/>
              <a:t>傍で会話し見守り</a:t>
            </a:r>
            <a:endParaRPr lang="en-US" altLang="ja-JP" sz="2400" dirty="0"/>
          </a:p>
          <a:p>
            <a:r>
              <a:rPr lang="ja-JP" altLang="ja-JP" sz="2400" dirty="0"/>
              <a:t>リラクゼーション</a:t>
            </a:r>
            <a:r>
              <a:rPr lang="en-US" altLang="ja-JP" sz="2400" dirty="0"/>
              <a:t> </a:t>
            </a:r>
            <a:r>
              <a:rPr lang="ja-JP" altLang="en-US" sz="2400" dirty="0">
                <a:solidFill>
                  <a:srgbClr val="FF0000"/>
                </a:solidFill>
              </a:rPr>
              <a:t>あぃし～湯</a:t>
            </a:r>
            <a:endParaRPr lang="en-US" altLang="ja-JP" sz="2400" dirty="0">
              <a:solidFill>
                <a:srgbClr val="FF0000"/>
              </a:solidFill>
            </a:endParaRPr>
          </a:p>
          <a:p>
            <a:r>
              <a:rPr lang="ja-JP" altLang="ja-JP" sz="2400" dirty="0"/>
              <a:t>安心と温もりを伝える手書きポスター</a:t>
            </a:r>
            <a:r>
              <a:rPr lang="ja-JP" altLang="en-US" sz="2400" dirty="0"/>
              <a:t>の</a:t>
            </a:r>
            <a:r>
              <a:rPr lang="ja-JP" altLang="ja-JP" sz="2400" dirty="0"/>
              <a:t>掲示</a:t>
            </a:r>
          </a:p>
        </p:txBody>
      </p:sp>
    </p:spTree>
    <p:extLst>
      <p:ext uri="{BB962C8B-B14F-4D97-AF65-F5344CB8AC3E}">
        <p14:creationId xmlns:p14="http://schemas.microsoft.com/office/powerpoint/2010/main" val="2480954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患者の見えるところに時計、カレンダーと</a:t>
            </a:r>
            <a:r>
              <a:rPr kumimoji="1" lang="en-US" altLang="ja-JP" dirty="0"/>
              <a:t>1</a:t>
            </a:r>
            <a:r>
              <a:rPr kumimoji="1" lang="ja-JP" altLang="en-US" dirty="0"/>
              <a:t>枚</a:t>
            </a:r>
            <a:r>
              <a:rPr kumimoji="1" lang="en-US" altLang="ja-JP" dirty="0"/>
              <a:t>1</a:t>
            </a:r>
            <a:r>
              <a:rPr kumimoji="1" lang="ja-JP" altLang="en-US" dirty="0"/>
              <a:t>枚手書きポスターを貼った</a:t>
            </a:r>
          </a:p>
        </p:txBody>
      </p:sp>
      <p:sp>
        <p:nvSpPr>
          <p:cNvPr id="3" name="コンテンツ プレースホルダー 2"/>
          <p:cNvSpPr>
            <a:spLocks noGrp="1"/>
          </p:cNvSpPr>
          <p:nvPr>
            <p:ph idx="1"/>
          </p:nvPr>
        </p:nvSpPr>
        <p:spPr/>
        <p:txBody>
          <a:bodyPr/>
          <a:lstStyle/>
          <a:p>
            <a:endParaRPr kumimoji="1" lang="ja-JP" altLang="en-US"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28978" r="7096" b="14489"/>
          <a:stretch/>
        </p:blipFill>
        <p:spPr>
          <a:xfrm>
            <a:off x="539552" y="1596792"/>
            <a:ext cx="4118200" cy="3676104"/>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39333" t="54756" r="36534" b="1866"/>
          <a:stretch/>
        </p:blipFill>
        <p:spPr>
          <a:xfrm>
            <a:off x="5076056" y="1596792"/>
            <a:ext cx="3600400" cy="4809974"/>
          </a:xfrm>
          <a:prstGeom prst="rect">
            <a:avLst/>
          </a:prstGeom>
        </p:spPr>
      </p:pic>
    </p:spTree>
    <p:extLst>
      <p:ext uri="{BB962C8B-B14F-4D97-AF65-F5344CB8AC3E}">
        <p14:creationId xmlns:p14="http://schemas.microsoft.com/office/powerpoint/2010/main" val="3387208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nvGraphicFramePr>
        <p:xfrm>
          <a:off x="439737" y="1412776"/>
          <a:ext cx="8424936" cy="4844253"/>
        </p:xfrm>
        <a:graphic>
          <a:graphicData uri="http://schemas.openxmlformats.org/drawingml/2006/chart">
            <c:chart xmlns:c="http://schemas.openxmlformats.org/drawingml/2006/chart" xmlns:r="http://schemas.openxmlformats.org/officeDocument/2006/relationships" r:id="rId2"/>
          </a:graphicData>
        </a:graphic>
      </p:graphicFrame>
      <p:sp>
        <p:nvSpPr>
          <p:cNvPr id="21" name="線吹き出し 2 (枠付き) 20"/>
          <p:cNvSpPr/>
          <p:nvPr/>
        </p:nvSpPr>
        <p:spPr>
          <a:xfrm>
            <a:off x="176631" y="6215608"/>
            <a:ext cx="3240360" cy="612648"/>
          </a:xfrm>
          <a:prstGeom prst="borderCallout2">
            <a:avLst>
              <a:gd name="adj1" fmla="val -7982"/>
              <a:gd name="adj2" fmla="val 18623"/>
              <a:gd name="adj3" fmla="val -23576"/>
              <a:gd name="adj4" fmla="val 20397"/>
              <a:gd name="adj5" fmla="val -59030"/>
              <a:gd name="adj6" fmla="val 27882"/>
            </a:avLst>
          </a:prstGeom>
          <a:solidFill>
            <a:srgbClr val="FFFFCC"/>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39558" y="476672"/>
            <a:ext cx="8229600" cy="778098"/>
          </a:xfrm>
        </p:spPr>
        <p:txBody>
          <a:bodyPr>
            <a:normAutofit fontScale="90000"/>
          </a:bodyPr>
          <a:lstStyle/>
          <a:p>
            <a:pPr algn="l"/>
            <a:r>
              <a:rPr lang="ja-JP" altLang="en-US" sz="4000" dirty="0"/>
              <a:t>ＩＣＵ </a:t>
            </a:r>
            <a:r>
              <a:rPr lang="ja-JP" altLang="en-US" sz="4000" b="1" dirty="0"/>
              <a:t>「観るから看る」へ</a:t>
            </a:r>
            <a:br>
              <a:rPr lang="en-US" altLang="ja-JP" sz="2800" b="1" dirty="0"/>
            </a:br>
            <a:r>
              <a:rPr lang="en-US" altLang="ja-JP" sz="2800" b="1" dirty="0"/>
              <a:t>                       </a:t>
            </a:r>
            <a:r>
              <a:rPr lang="ja-JP" altLang="en-US" sz="2800" dirty="0"/>
              <a:t>ＩＣＵにおける月間抑制人数の推移</a:t>
            </a:r>
            <a:endParaRPr kumimoji="1" lang="ja-JP" altLang="en-US" sz="2800" dirty="0"/>
          </a:p>
        </p:txBody>
      </p:sp>
      <p:sp>
        <p:nvSpPr>
          <p:cNvPr id="5" name="テキスト ボックス 4"/>
          <p:cNvSpPr txBox="1"/>
          <p:nvPr/>
        </p:nvSpPr>
        <p:spPr>
          <a:xfrm>
            <a:off x="539558" y="6335753"/>
            <a:ext cx="700833" cy="246221"/>
          </a:xfrm>
          <a:prstGeom prst="rect">
            <a:avLst/>
          </a:prstGeom>
          <a:noFill/>
        </p:spPr>
        <p:txBody>
          <a:bodyPr wrap="none" rtlCol="0">
            <a:spAutoFit/>
          </a:bodyPr>
          <a:lstStyle/>
          <a:p>
            <a:r>
              <a:rPr lang="ja-JP" altLang="en-US" sz="1000" dirty="0">
                <a:solidFill>
                  <a:prstClr val="black"/>
                </a:solidFill>
              </a:rPr>
              <a:t>平成</a:t>
            </a:r>
            <a:r>
              <a:rPr lang="en-US" altLang="ja-JP" sz="1000" dirty="0">
                <a:solidFill>
                  <a:prstClr val="black"/>
                </a:solidFill>
              </a:rPr>
              <a:t>27</a:t>
            </a:r>
            <a:r>
              <a:rPr lang="ja-JP" altLang="en-US" sz="1000" dirty="0">
                <a:solidFill>
                  <a:prstClr val="black"/>
                </a:solidFill>
              </a:rPr>
              <a:t>年</a:t>
            </a:r>
          </a:p>
        </p:txBody>
      </p:sp>
      <p:sp>
        <p:nvSpPr>
          <p:cNvPr id="6" name="テキスト ボックス 5"/>
          <p:cNvSpPr txBox="1"/>
          <p:nvPr/>
        </p:nvSpPr>
        <p:spPr>
          <a:xfrm>
            <a:off x="2267750" y="6330237"/>
            <a:ext cx="700833" cy="246221"/>
          </a:xfrm>
          <a:prstGeom prst="rect">
            <a:avLst/>
          </a:prstGeom>
          <a:noFill/>
        </p:spPr>
        <p:txBody>
          <a:bodyPr wrap="none" rtlCol="0">
            <a:spAutoFit/>
          </a:bodyPr>
          <a:lstStyle/>
          <a:p>
            <a:r>
              <a:rPr lang="ja-JP" altLang="en-US" sz="1000" dirty="0">
                <a:solidFill>
                  <a:prstClr val="black"/>
                </a:solidFill>
              </a:rPr>
              <a:t>平成</a:t>
            </a:r>
            <a:r>
              <a:rPr lang="en-US" altLang="ja-JP" sz="1000" dirty="0">
                <a:solidFill>
                  <a:prstClr val="black"/>
                </a:solidFill>
              </a:rPr>
              <a:t>28</a:t>
            </a:r>
            <a:r>
              <a:rPr lang="ja-JP" altLang="en-US" sz="1000" dirty="0">
                <a:solidFill>
                  <a:prstClr val="black"/>
                </a:solidFill>
              </a:rPr>
              <a:t>年</a:t>
            </a:r>
          </a:p>
        </p:txBody>
      </p:sp>
      <p:sp>
        <p:nvSpPr>
          <p:cNvPr id="7" name="テキスト ボックス 6"/>
          <p:cNvSpPr txBox="1"/>
          <p:nvPr/>
        </p:nvSpPr>
        <p:spPr>
          <a:xfrm>
            <a:off x="6804254" y="6335753"/>
            <a:ext cx="700833" cy="246221"/>
          </a:xfrm>
          <a:prstGeom prst="rect">
            <a:avLst/>
          </a:prstGeom>
          <a:noFill/>
        </p:spPr>
        <p:txBody>
          <a:bodyPr wrap="none" rtlCol="0">
            <a:spAutoFit/>
          </a:bodyPr>
          <a:lstStyle/>
          <a:p>
            <a:r>
              <a:rPr lang="ja-JP" altLang="en-US" sz="1000" dirty="0">
                <a:solidFill>
                  <a:prstClr val="black"/>
                </a:solidFill>
              </a:rPr>
              <a:t>平成</a:t>
            </a:r>
            <a:r>
              <a:rPr lang="en-US" altLang="ja-JP" sz="1000" dirty="0">
                <a:solidFill>
                  <a:prstClr val="black"/>
                </a:solidFill>
              </a:rPr>
              <a:t>29</a:t>
            </a:r>
            <a:r>
              <a:rPr lang="ja-JP" altLang="en-US" sz="1000" dirty="0">
                <a:solidFill>
                  <a:prstClr val="black"/>
                </a:solidFill>
              </a:rPr>
              <a:t>年</a:t>
            </a:r>
          </a:p>
        </p:txBody>
      </p:sp>
      <p:sp>
        <p:nvSpPr>
          <p:cNvPr id="8" name="テキスト ボックス 7"/>
          <p:cNvSpPr txBox="1"/>
          <p:nvPr/>
        </p:nvSpPr>
        <p:spPr>
          <a:xfrm>
            <a:off x="4310755" y="2805332"/>
            <a:ext cx="3658374" cy="369332"/>
          </a:xfrm>
          <a:prstGeom prst="rect">
            <a:avLst/>
          </a:prstGeom>
          <a:noFill/>
        </p:spPr>
        <p:txBody>
          <a:bodyPr wrap="none" rtlCol="0">
            <a:spAutoFit/>
          </a:bodyPr>
          <a:lstStyle/>
          <a:p>
            <a:r>
              <a:rPr lang="ja-JP" altLang="en-US" dirty="0">
                <a:solidFill>
                  <a:prstClr val="black"/>
                </a:solidFill>
              </a:rPr>
              <a:t>期間：平成</a:t>
            </a:r>
            <a:r>
              <a:rPr lang="en-US" altLang="ja-JP" dirty="0">
                <a:solidFill>
                  <a:prstClr val="black"/>
                </a:solidFill>
              </a:rPr>
              <a:t>27</a:t>
            </a:r>
            <a:r>
              <a:rPr lang="ja-JP" altLang="en-US" dirty="0">
                <a:solidFill>
                  <a:prstClr val="black"/>
                </a:solidFill>
              </a:rPr>
              <a:t>年</a:t>
            </a:r>
            <a:r>
              <a:rPr lang="en-US" altLang="ja-JP" dirty="0">
                <a:solidFill>
                  <a:prstClr val="black"/>
                </a:solidFill>
              </a:rPr>
              <a:t>10</a:t>
            </a:r>
            <a:r>
              <a:rPr lang="ja-JP" altLang="en-US" dirty="0">
                <a:solidFill>
                  <a:prstClr val="black"/>
                </a:solidFill>
              </a:rPr>
              <a:t>月～平成</a:t>
            </a:r>
            <a:r>
              <a:rPr lang="en-US" altLang="ja-JP" dirty="0">
                <a:solidFill>
                  <a:prstClr val="black"/>
                </a:solidFill>
              </a:rPr>
              <a:t>29</a:t>
            </a:r>
            <a:r>
              <a:rPr lang="ja-JP" altLang="en-US" dirty="0">
                <a:solidFill>
                  <a:prstClr val="black"/>
                </a:solidFill>
              </a:rPr>
              <a:t>年</a:t>
            </a:r>
            <a:r>
              <a:rPr lang="en-US" altLang="ja-JP" dirty="0">
                <a:solidFill>
                  <a:prstClr val="black"/>
                </a:solidFill>
              </a:rPr>
              <a:t>3</a:t>
            </a:r>
            <a:r>
              <a:rPr lang="ja-JP" altLang="en-US" dirty="0">
                <a:solidFill>
                  <a:prstClr val="black"/>
                </a:solidFill>
              </a:rPr>
              <a:t>月</a:t>
            </a:r>
            <a:endParaRPr lang="en-US" altLang="ja-JP" dirty="0">
              <a:solidFill>
                <a:prstClr val="black"/>
              </a:solidFill>
            </a:endParaRPr>
          </a:p>
        </p:txBody>
      </p:sp>
      <p:sp>
        <p:nvSpPr>
          <p:cNvPr id="3" name="円/楕円 2"/>
          <p:cNvSpPr/>
          <p:nvPr/>
        </p:nvSpPr>
        <p:spPr>
          <a:xfrm>
            <a:off x="6012160" y="530120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Kanazawa University Hospital</a:t>
            </a:r>
            <a:endParaRPr lang="ja-JP" altLang="en-US">
              <a:solidFill>
                <a:prstClr val="black">
                  <a:tint val="75000"/>
                </a:prstClr>
              </a:solidFill>
            </a:endParaRPr>
          </a:p>
        </p:txBody>
      </p:sp>
      <p:sp>
        <p:nvSpPr>
          <p:cNvPr id="10" name="スライド番号プレースホルダー 9"/>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115</a:t>
            </a:fld>
            <a:endParaRPr lang="ja-JP" altLang="en-US">
              <a:solidFill>
                <a:prstClr val="black">
                  <a:tint val="75000"/>
                </a:prstClr>
              </a:solidFill>
            </a:endParaRPr>
          </a:p>
        </p:txBody>
      </p:sp>
      <p:pic>
        <p:nvPicPr>
          <p:cNvPr id="14" name="Picture 9" descr="C:\Users\NRSPC\AppData\Local\Microsoft\Windows\Temporary Internet Files\Content.IE5\1MMZDYGB\110320_1300_tigpig_bg200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942" y="4149080"/>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15" name="線吹き出し 2 (枠付き) 14"/>
          <p:cNvSpPr/>
          <p:nvPr/>
        </p:nvSpPr>
        <p:spPr>
          <a:xfrm>
            <a:off x="4104477" y="6235132"/>
            <a:ext cx="2035465" cy="453752"/>
          </a:xfrm>
          <a:prstGeom prst="borderCallout2">
            <a:avLst>
              <a:gd name="adj1" fmla="val 18750"/>
              <a:gd name="adj2" fmla="val -8333"/>
              <a:gd name="adj3" fmla="val 18750"/>
              <a:gd name="adj4" fmla="val -16667"/>
              <a:gd name="adj5" fmla="val -74962"/>
              <a:gd name="adj6" fmla="val -72816"/>
            </a:avLst>
          </a:prstGeom>
          <a:solidFill>
            <a:srgbClr val="FFFFCC"/>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院内ゼロ化実現</a:t>
            </a:r>
          </a:p>
        </p:txBody>
      </p:sp>
      <p:sp>
        <p:nvSpPr>
          <p:cNvPr id="16" name="線吹き出し 2 (枠付き) 15"/>
          <p:cNvSpPr/>
          <p:nvPr/>
        </p:nvSpPr>
        <p:spPr>
          <a:xfrm>
            <a:off x="6804253" y="6215608"/>
            <a:ext cx="2035465" cy="453752"/>
          </a:xfrm>
          <a:prstGeom prst="borderCallout2">
            <a:avLst>
              <a:gd name="adj1" fmla="val 18750"/>
              <a:gd name="adj2" fmla="val -8333"/>
              <a:gd name="adj3" fmla="val 18750"/>
              <a:gd name="adj4" fmla="val -16667"/>
              <a:gd name="adj5" fmla="val -68946"/>
              <a:gd name="adj6" fmla="val -11801"/>
            </a:avLst>
          </a:prstGeom>
          <a:solidFill>
            <a:srgbClr val="FFFFCC"/>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ICU</a:t>
            </a:r>
            <a:r>
              <a:rPr kumimoji="1" lang="ja-JP" altLang="en-US" dirty="0">
                <a:solidFill>
                  <a:schemeClr val="tx1"/>
                </a:solidFill>
              </a:rPr>
              <a:t>ゼロ化実現</a:t>
            </a:r>
          </a:p>
        </p:txBody>
      </p:sp>
      <p:sp>
        <p:nvSpPr>
          <p:cNvPr id="22" name="テキスト ボックス 1"/>
          <p:cNvSpPr txBox="1"/>
          <p:nvPr/>
        </p:nvSpPr>
        <p:spPr>
          <a:xfrm>
            <a:off x="176631" y="6181407"/>
            <a:ext cx="3208158" cy="5074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t>看護用具工夫作品展</a:t>
            </a:r>
            <a:endParaRPr lang="en-US" altLang="ja-JP" sz="1800" dirty="0"/>
          </a:p>
          <a:p>
            <a:r>
              <a:rPr lang="ja-JP" altLang="en-US" sz="1800" dirty="0"/>
              <a:t>出品作での変化　</a:t>
            </a:r>
            <a:r>
              <a:rPr lang="ja-JP" altLang="en-US" sz="1800" b="1" dirty="0"/>
              <a:t>「</a:t>
            </a:r>
            <a:r>
              <a:rPr lang="ja-JP" altLang="en-US" sz="1800" b="1" dirty="0">
                <a:solidFill>
                  <a:srgbClr val="FF0000"/>
                </a:solidFill>
              </a:rPr>
              <a:t>ＩＣ湯</a:t>
            </a:r>
            <a:r>
              <a:rPr lang="ja-JP" altLang="en-US" sz="1800" b="1" dirty="0"/>
              <a:t>」登場</a:t>
            </a:r>
          </a:p>
        </p:txBody>
      </p:sp>
      <p:sp>
        <p:nvSpPr>
          <p:cNvPr id="23" name="タイトル 1"/>
          <p:cNvSpPr txBox="1">
            <a:spLocks/>
          </p:cNvSpPr>
          <p:nvPr/>
        </p:nvSpPr>
        <p:spPr>
          <a:xfrm>
            <a:off x="4499991" y="1739311"/>
            <a:ext cx="3401675" cy="7535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t>傍にいて見守って</a:t>
            </a:r>
            <a:endParaRPr lang="en-US" altLang="ja-JP" sz="1800" dirty="0"/>
          </a:p>
          <a:p>
            <a:pPr algn="l"/>
            <a:r>
              <a:rPr lang="ja-JP" altLang="en-US" sz="1800" dirty="0"/>
              <a:t>              患者との関わりの質向上</a:t>
            </a:r>
          </a:p>
        </p:txBody>
      </p:sp>
      <p:sp>
        <p:nvSpPr>
          <p:cNvPr id="24" name="円/楕円 23"/>
          <p:cNvSpPr/>
          <p:nvPr/>
        </p:nvSpPr>
        <p:spPr>
          <a:xfrm>
            <a:off x="1796811" y="1822880"/>
            <a:ext cx="6025174" cy="1968620"/>
          </a:xfrm>
          <a:prstGeom prst="ellips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平成</a:t>
            </a:r>
            <a:r>
              <a:rPr lang="en-US" altLang="ja-JP" sz="2000" dirty="0">
                <a:solidFill>
                  <a:schemeClr val="tx1"/>
                </a:solidFill>
              </a:rPr>
              <a:t>29</a:t>
            </a:r>
            <a:r>
              <a:rPr lang="ja-JP" altLang="en-US" sz="2000" dirty="0">
                <a:solidFill>
                  <a:schemeClr val="tx1"/>
                </a:solidFill>
              </a:rPr>
              <a:t>年度末院内向け冊子発刊</a:t>
            </a:r>
            <a:endParaRPr lang="en-US" altLang="ja-JP" sz="2000" dirty="0">
              <a:solidFill>
                <a:schemeClr val="tx1"/>
              </a:solidFill>
            </a:endParaRPr>
          </a:p>
          <a:p>
            <a:r>
              <a:rPr lang="ja-JP" altLang="en-US" sz="2800" dirty="0">
                <a:solidFill>
                  <a:schemeClr val="tx1"/>
                </a:solidFill>
              </a:rPr>
              <a:t>　「心に残った患者さん　</a:t>
            </a:r>
            <a:endParaRPr lang="en-US" altLang="ja-JP" sz="2800" dirty="0">
              <a:solidFill>
                <a:schemeClr val="tx1"/>
              </a:solidFill>
            </a:endParaRPr>
          </a:p>
          <a:p>
            <a:r>
              <a:rPr lang="ja-JP" altLang="en-US" sz="2800" dirty="0">
                <a:solidFill>
                  <a:schemeClr val="tx1"/>
                </a:solidFill>
              </a:rPr>
              <a:t>       私たちの看護の物語」</a:t>
            </a:r>
          </a:p>
        </p:txBody>
      </p:sp>
      <p:sp>
        <p:nvSpPr>
          <p:cNvPr id="11" name="角丸四角形 10"/>
          <p:cNvSpPr/>
          <p:nvPr/>
        </p:nvSpPr>
        <p:spPr>
          <a:xfrm>
            <a:off x="7076046" y="3791500"/>
            <a:ext cx="1763671" cy="914400"/>
          </a:xfrm>
          <a:prstGeom prst="roundRect">
            <a:avLst/>
          </a:prstGeom>
          <a:solidFill>
            <a:srgbClr val="FFFFCC"/>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平成</a:t>
            </a:r>
            <a:r>
              <a:rPr kumimoji="1" lang="en-US" altLang="ja-JP" dirty="0">
                <a:solidFill>
                  <a:schemeClr val="tx1"/>
                </a:solidFill>
              </a:rPr>
              <a:t>29</a:t>
            </a:r>
            <a:r>
              <a:rPr kumimoji="1" lang="ja-JP" altLang="en-US" dirty="0">
                <a:solidFill>
                  <a:schemeClr val="tx1"/>
                </a:solidFill>
              </a:rPr>
              <a:t>年度</a:t>
            </a:r>
            <a:endParaRPr kumimoji="1" lang="en-US" altLang="ja-JP" dirty="0">
              <a:solidFill>
                <a:schemeClr val="tx1"/>
              </a:solidFill>
            </a:endParaRPr>
          </a:p>
          <a:p>
            <a:pPr algn="ctr"/>
            <a:r>
              <a:rPr kumimoji="1" lang="ja-JP" altLang="en-US" dirty="0">
                <a:solidFill>
                  <a:schemeClr val="tx1"/>
                </a:solidFill>
              </a:rPr>
              <a:t>ゼロ</a:t>
            </a:r>
          </a:p>
        </p:txBody>
      </p:sp>
      <p:sp>
        <p:nvSpPr>
          <p:cNvPr id="12" name="右矢印 11"/>
          <p:cNvSpPr/>
          <p:nvPr/>
        </p:nvSpPr>
        <p:spPr>
          <a:xfrm>
            <a:off x="6050192" y="3818956"/>
            <a:ext cx="978408" cy="484632"/>
          </a:xfrm>
          <a:prstGeom prst="rightArrow">
            <a:avLst/>
          </a:prstGeom>
          <a:solidFill>
            <a:srgbClr val="FFFFCC"/>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148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7C713E-6561-407C-9680-67793723BF24}"/>
              </a:ext>
            </a:extLst>
          </p:cNvPr>
          <p:cNvSpPr>
            <a:spLocks noGrp="1"/>
          </p:cNvSpPr>
          <p:nvPr>
            <p:ph type="title"/>
          </p:nvPr>
        </p:nvSpPr>
        <p:spPr>
          <a:xfrm>
            <a:off x="0" y="274638"/>
            <a:ext cx="9144000" cy="1143000"/>
          </a:xfrm>
        </p:spPr>
        <p:txBody>
          <a:bodyPr>
            <a:noAutofit/>
          </a:bodyPr>
          <a:lstStyle/>
          <a:p>
            <a:r>
              <a:rPr lang="en-US" altLang="ja-JP" sz="3600" dirty="0"/>
              <a:t>ICU</a:t>
            </a:r>
            <a:r>
              <a:rPr lang="ja-JP" altLang="en-US" sz="3600" dirty="0"/>
              <a:t>　</a:t>
            </a:r>
            <a:r>
              <a:rPr lang="ja-JP" altLang="ja-JP" sz="3600" dirty="0"/>
              <a:t>自己抜去インシデントレベル件数</a:t>
            </a:r>
            <a:endParaRPr kumimoji="1" lang="ja-JP" altLang="en-US" sz="3600" dirty="0"/>
          </a:p>
        </p:txBody>
      </p:sp>
      <p:graphicFrame>
        <p:nvGraphicFramePr>
          <p:cNvPr id="5" name="表 4">
            <a:extLst>
              <a:ext uri="{FF2B5EF4-FFF2-40B4-BE49-F238E27FC236}">
                <a16:creationId xmlns:a16="http://schemas.microsoft.com/office/drawing/2014/main" id="{6DDD028B-9C0A-4964-A8F0-CD308FD4C179}"/>
              </a:ext>
            </a:extLst>
          </p:cNvPr>
          <p:cNvGraphicFramePr>
            <a:graphicFrameLocks noGrp="1"/>
          </p:cNvGraphicFramePr>
          <p:nvPr/>
        </p:nvGraphicFramePr>
        <p:xfrm>
          <a:off x="228602" y="1951630"/>
          <a:ext cx="8686792" cy="4118096"/>
        </p:xfrm>
        <a:graphic>
          <a:graphicData uri="http://schemas.openxmlformats.org/drawingml/2006/table">
            <a:tbl>
              <a:tblPr firstRow="1" bandRow="1">
                <a:tableStyleId>{5C22544A-7EE6-4342-B048-85BDC9FD1C3A}</a:tableStyleId>
              </a:tblPr>
              <a:tblGrid>
                <a:gridCol w="1907029">
                  <a:extLst>
                    <a:ext uri="{9D8B030D-6E8A-4147-A177-3AD203B41FA5}">
                      <a16:colId xmlns:a16="http://schemas.microsoft.com/office/drawing/2014/main" val="3087052486"/>
                    </a:ext>
                  </a:extLst>
                </a:gridCol>
                <a:gridCol w="753307">
                  <a:extLst>
                    <a:ext uri="{9D8B030D-6E8A-4147-A177-3AD203B41FA5}">
                      <a16:colId xmlns:a16="http://schemas.microsoft.com/office/drawing/2014/main" val="1133565951"/>
                    </a:ext>
                  </a:extLst>
                </a:gridCol>
                <a:gridCol w="753307">
                  <a:extLst>
                    <a:ext uri="{9D8B030D-6E8A-4147-A177-3AD203B41FA5}">
                      <a16:colId xmlns:a16="http://schemas.microsoft.com/office/drawing/2014/main" val="3529571413"/>
                    </a:ext>
                  </a:extLst>
                </a:gridCol>
                <a:gridCol w="753307">
                  <a:extLst>
                    <a:ext uri="{9D8B030D-6E8A-4147-A177-3AD203B41FA5}">
                      <a16:colId xmlns:a16="http://schemas.microsoft.com/office/drawing/2014/main" val="1718274214"/>
                    </a:ext>
                  </a:extLst>
                </a:gridCol>
                <a:gridCol w="753307">
                  <a:extLst>
                    <a:ext uri="{9D8B030D-6E8A-4147-A177-3AD203B41FA5}">
                      <a16:colId xmlns:a16="http://schemas.microsoft.com/office/drawing/2014/main" val="997282321"/>
                    </a:ext>
                  </a:extLst>
                </a:gridCol>
                <a:gridCol w="753307">
                  <a:extLst>
                    <a:ext uri="{9D8B030D-6E8A-4147-A177-3AD203B41FA5}">
                      <a16:colId xmlns:a16="http://schemas.microsoft.com/office/drawing/2014/main" val="1442614939"/>
                    </a:ext>
                  </a:extLst>
                </a:gridCol>
                <a:gridCol w="753307">
                  <a:extLst>
                    <a:ext uri="{9D8B030D-6E8A-4147-A177-3AD203B41FA5}">
                      <a16:colId xmlns:a16="http://schemas.microsoft.com/office/drawing/2014/main" val="505524047"/>
                    </a:ext>
                  </a:extLst>
                </a:gridCol>
                <a:gridCol w="753307">
                  <a:extLst>
                    <a:ext uri="{9D8B030D-6E8A-4147-A177-3AD203B41FA5}">
                      <a16:colId xmlns:a16="http://schemas.microsoft.com/office/drawing/2014/main" val="269431432"/>
                    </a:ext>
                  </a:extLst>
                </a:gridCol>
                <a:gridCol w="753307">
                  <a:extLst>
                    <a:ext uri="{9D8B030D-6E8A-4147-A177-3AD203B41FA5}">
                      <a16:colId xmlns:a16="http://schemas.microsoft.com/office/drawing/2014/main" val="2404820844"/>
                    </a:ext>
                  </a:extLst>
                </a:gridCol>
                <a:gridCol w="753307">
                  <a:extLst>
                    <a:ext uri="{9D8B030D-6E8A-4147-A177-3AD203B41FA5}">
                      <a16:colId xmlns:a16="http://schemas.microsoft.com/office/drawing/2014/main" val="20009"/>
                    </a:ext>
                  </a:extLst>
                </a:gridCol>
              </a:tblGrid>
              <a:tr h="1029524">
                <a:tc>
                  <a:txBody>
                    <a:bodyPr/>
                    <a:lstStyle/>
                    <a:p>
                      <a:pPr algn="ctr" fontAlgn="ctr"/>
                      <a:r>
                        <a:rPr lang="ja-JP" altLang="en-US" sz="2000" b="1" u="none" strike="noStrike" dirty="0">
                          <a:effectLst/>
                        </a:rPr>
                        <a:t>レベル</a:t>
                      </a:r>
                      <a:endPar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1</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2</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sz="2000" b="1" u="none" strike="noStrike" dirty="0">
                          <a:effectLst/>
                        </a:rPr>
                        <a:t>3a</a:t>
                      </a:r>
                      <a:endParaRPr 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sz="2000" b="1" u="none" strike="noStrike" dirty="0">
                          <a:effectLst/>
                        </a:rPr>
                        <a:t>3b</a:t>
                      </a:r>
                      <a:endParaRPr 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sz="2000" b="1" u="none" strike="noStrike" dirty="0">
                          <a:effectLst/>
                        </a:rPr>
                        <a:t>4a</a:t>
                      </a:r>
                      <a:endParaRPr 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sz="2000" b="1" u="none" strike="noStrike" dirty="0">
                          <a:effectLst/>
                        </a:rPr>
                        <a:t>4b</a:t>
                      </a:r>
                      <a:endParaRPr 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5</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765625812"/>
                  </a:ext>
                </a:extLst>
              </a:tr>
              <a:tr h="1029524">
                <a:tc>
                  <a:txBody>
                    <a:bodyPr/>
                    <a:lstStyle/>
                    <a:p>
                      <a:pPr algn="l" fontAlgn="ctr"/>
                      <a:r>
                        <a:rPr lang="en-US" altLang="ja-JP" sz="2000" b="1" u="none" strike="noStrike" dirty="0">
                          <a:effectLst/>
                        </a:rPr>
                        <a:t>H27</a:t>
                      </a:r>
                      <a:r>
                        <a:rPr lang="ja-JP" altLang="en-US" sz="2000" b="1" u="none" strike="noStrike" dirty="0">
                          <a:effectLst/>
                        </a:rPr>
                        <a:t>年</a:t>
                      </a:r>
                      <a:r>
                        <a:rPr lang="en-US" altLang="ja-JP" sz="2000" b="1" u="none" strike="noStrike" dirty="0">
                          <a:effectLst/>
                        </a:rPr>
                        <a:t>1</a:t>
                      </a:r>
                      <a:r>
                        <a:rPr lang="ja-JP" altLang="en-US" sz="2000" b="1" u="none" strike="noStrike" dirty="0">
                          <a:effectLst/>
                        </a:rPr>
                        <a:t>～</a:t>
                      </a:r>
                      <a:r>
                        <a:rPr lang="en-US" altLang="ja-JP" sz="2000" b="1" u="none" strike="noStrike" dirty="0">
                          <a:effectLst/>
                        </a:rPr>
                        <a:t>12</a:t>
                      </a:r>
                      <a:r>
                        <a:rPr lang="ja-JP" altLang="en-US" sz="2000" b="1" u="none" strike="noStrike" dirty="0">
                          <a:effectLst/>
                        </a:rPr>
                        <a:t>月</a:t>
                      </a:r>
                      <a:endParaRPr lang="en-US" altLang="ja-JP" sz="2000" b="1" u="none" strike="noStrike" dirty="0">
                        <a:effectLst/>
                      </a:endParaRPr>
                    </a:p>
                    <a:p>
                      <a:pPr algn="l" fontAlgn="ct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2015</a:t>
                      </a: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9525" marR="9525" marT="9525" marB="0" anchor="ctr"/>
                </a:tc>
                <a:tc>
                  <a:txBody>
                    <a:bodyPr/>
                    <a:lstStyle/>
                    <a:p>
                      <a:pPr algn="ctr" fontAlgn="ctr"/>
                      <a:r>
                        <a:rPr lang="en-US" altLang="ja-JP" sz="2000" b="1" u="none" strike="noStrike">
                          <a:effectLst/>
                        </a:rPr>
                        <a:t>0</a:t>
                      </a:r>
                      <a:endParaRPr lang="en-US" altLang="ja-JP" sz="20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i="0" u="none" strike="noStrike" dirty="0">
                          <a:solidFill>
                            <a:schemeClr val="dk1"/>
                          </a:solidFill>
                          <a:effectLst/>
                          <a:latin typeface="+mn-lt"/>
                          <a:ea typeface="+mn-ea"/>
                        </a:rPr>
                        <a:t>48</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i="0" u="none" strike="noStrike" dirty="0">
                          <a:solidFill>
                            <a:schemeClr val="dk1"/>
                          </a:solidFill>
                          <a:effectLst/>
                          <a:latin typeface="+mn-lt"/>
                          <a:ea typeface="+mn-ea"/>
                        </a:rPr>
                        <a:t>2</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50</a:t>
                      </a:r>
                    </a:p>
                  </a:txBody>
                  <a:tcPr marL="9525" marR="9525" marT="9525" marB="0" anchor="ctr"/>
                </a:tc>
                <a:extLst>
                  <a:ext uri="{0D108BD9-81ED-4DB2-BD59-A6C34878D82A}">
                    <a16:rowId xmlns:a16="http://schemas.microsoft.com/office/drawing/2014/main" val="872676953"/>
                  </a:ext>
                </a:extLst>
              </a:tr>
              <a:tr h="1029524">
                <a:tc>
                  <a:txBody>
                    <a:bodyPr/>
                    <a:lstStyle/>
                    <a:p>
                      <a:pPr algn="l" fontAlgn="ctr"/>
                      <a:r>
                        <a:rPr lang="en-US" altLang="ja-JP" sz="2000" b="1" u="none" strike="noStrike" dirty="0">
                          <a:effectLst/>
                        </a:rPr>
                        <a:t>H28</a:t>
                      </a:r>
                      <a:r>
                        <a:rPr lang="ja-JP" altLang="en-US" sz="2000" b="1" u="none" strike="noStrike" dirty="0">
                          <a:effectLst/>
                        </a:rPr>
                        <a:t>年</a:t>
                      </a:r>
                      <a:r>
                        <a:rPr lang="en-US" altLang="ja-JP" sz="2000" b="1" u="none" strike="noStrike" dirty="0">
                          <a:effectLst/>
                        </a:rPr>
                        <a:t>1</a:t>
                      </a:r>
                      <a:r>
                        <a:rPr lang="ja-JP" altLang="en-US" sz="2000" b="1" u="none" strike="noStrike" dirty="0">
                          <a:effectLst/>
                        </a:rPr>
                        <a:t>～</a:t>
                      </a:r>
                      <a:r>
                        <a:rPr lang="en-US" altLang="ja-JP" sz="2000" b="1" u="none" strike="noStrike" dirty="0">
                          <a:effectLst/>
                        </a:rPr>
                        <a:t>12</a:t>
                      </a:r>
                      <a:r>
                        <a:rPr lang="ja-JP" altLang="en-US" sz="2000" b="1" u="none" strike="noStrike" dirty="0">
                          <a:effectLst/>
                        </a:rPr>
                        <a:t>月</a:t>
                      </a:r>
                      <a:endParaRPr lang="en-US" altLang="ja-JP" sz="2000" b="1" u="none" strike="noStrike" dirty="0">
                        <a:effectLst/>
                      </a:endParaRPr>
                    </a:p>
                    <a:p>
                      <a:pPr algn="l" fontAlgn="ct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2016</a:t>
                      </a: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9525" marR="9525" marT="9525" marB="0" anchor="ctr"/>
                </a:tc>
                <a:tc>
                  <a:txBody>
                    <a:bodyPr/>
                    <a:lstStyle/>
                    <a:p>
                      <a:pPr algn="ctr" fontAlgn="ctr"/>
                      <a:r>
                        <a:rPr lang="en-US" altLang="ja-JP" sz="2000" b="1" u="none" strike="noStrike">
                          <a:effectLst/>
                        </a:rPr>
                        <a:t>0</a:t>
                      </a:r>
                      <a:endParaRPr lang="en-US" altLang="ja-JP" sz="20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i="0" u="none" strike="noStrike" dirty="0">
                          <a:solidFill>
                            <a:schemeClr val="dk1"/>
                          </a:solidFill>
                          <a:effectLst/>
                          <a:latin typeface="+mn-lt"/>
                          <a:ea typeface="+mn-ea"/>
                        </a:rPr>
                        <a:t>51</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7</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a:effectLst/>
                        </a:rPr>
                        <a:t>0</a:t>
                      </a:r>
                      <a:endParaRPr lang="en-US" altLang="ja-JP" sz="20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a:effectLst/>
                        </a:rPr>
                        <a:t>0</a:t>
                      </a:r>
                      <a:endParaRPr lang="en-US" altLang="ja-JP" sz="20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58</a:t>
                      </a:r>
                    </a:p>
                  </a:txBody>
                  <a:tcPr marL="9525" marR="9525" marT="9525" marB="0" anchor="ctr"/>
                </a:tc>
                <a:extLst>
                  <a:ext uri="{0D108BD9-81ED-4DB2-BD59-A6C34878D82A}">
                    <a16:rowId xmlns:a16="http://schemas.microsoft.com/office/drawing/2014/main" val="1660348420"/>
                  </a:ext>
                </a:extLst>
              </a:tr>
              <a:tr h="1029524">
                <a:tc>
                  <a:txBody>
                    <a:bodyPr/>
                    <a:lstStyle/>
                    <a:p>
                      <a:pPr algn="l" fontAlgn="ctr"/>
                      <a:r>
                        <a:rPr lang="en-US" altLang="ja-JP" sz="2000" b="1" u="none" strike="noStrike" dirty="0">
                          <a:effectLst/>
                        </a:rPr>
                        <a:t>H29</a:t>
                      </a:r>
                      <a:r>
                        <a:rPr lang="ja-JP" altLang="en-US" sz="2000" b="1" u="none" strike="noStrike" dirty="0">
                          <a:effectLst/>
                        </a:rPr>
                        <a:t>年</a:t>
                      </a:r>
                      <a:r>
                        <a:rPr lang="en-US" altLang="ja-JP" sz="2000" b="1" u="none" strike="noStrike" dirty="0">
                          <a:effectLst/>
                        </a:rPr>
                        <a:t>1</a:t>
                      </a:r>
                      <a:r>
                        <a:rPr lang="ja-JP" altLang="en-US" sz="2000" b="1" u="none" strike="noStrike" dirty="0">
                          <a:effectLst/>
                        </a:rPr>
                        <a:t>～</a:t>
                      </a:r>
                      <a:r>
                        <a:rPr lang="en-US" altLang="ja-JP" sz="2000" b="1" u="none" strike="noStrike" dirty="0">
                          <a:effectLst/>
                        </a:rPr>
                        <a:t>12</a:t>
                      </a:r>
                      <a:r>
                        <a:rPr lang="ja-JP" altLang="en-US" sz="2000" b="1" u="none" strike="noStrike" dirty="0">
                          <a:effectLst/>
                        </a:rPr>
                        <a:t>月</a:t>
                      </a:r>
                      <a:endParaRPr lang="en-US" altLang="ja-JP" sz="2000" b="1" u="none" strike="noStrike" dirty="0">
                        <a:effectLst/>
                      </a:endParaRPr>
                    </a:p>
                    <a:p>
                      <a:pPr algn="l" fontAlgn="ct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2017</a:t>
                      </a: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9525" marR="9525" marT="9525" marB="0" anchor="ctr"/>
                </a:tc>
                <a:tc>
                  <a:txBody>
                    <a:bodyPr/>
                    <a:lstStyle/>
                    <a:p>
                      <a:pPr algn="ctr" fontAlgn="ctr"/>
                      <a:r>
                        <a:rPr lang="en-US" altLang="ja-JP" sz="2000" b="1" u="none" strike="noStrike">
                          <a:effectLst/>
                        </a:rPr>
                        <a:t>0</a:t>
                      </a:r>
                      <a:endParaRPr lang="en-US" altLang="ja-JP" sz="20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2000" b="1" i="0" u="none" strike="noStrike" dirty="0">
                          <a:solidFill>
                            <a:schemeClr val="dk1"/>
                          </a:solidFill>
                          <a:effectLst/>
                          <a:latin typeface="+mn-lt"/>
                          <a:ea typeface="+mn-ea"/>
                        </a:rPr>
                        <a:t>43</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u="none" strike="noStrike" dirty="0">
                          <a:effectLst/>
                        </a:rPr>
                        <a:t>0</a:t>
                      </a:r>
                      <a:endPar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43</a:t>
                      </a:r>
                    </a:p>
                  </a:txBody>
                  <a:tcPr marL="9525" marR="9525" marT="9525" marB="0" anchor="ctr"/>
                </a:tc>
                <a:extLst>
                  <a:ext uri="{0D108BD9-81ED-4DB2-BD59-A6C34878D82A}">
                    <a16:rowId xmlns:a16="http://schemas.microsoft.com/office/drawing/2014/main" val="1661951508"/>
                  </a:ext>
                </a:extLst>
              </a:tr>
            </a:tbl>
          </a:graphicData>
        </a:graphic>
      </p:graphicFrame>
      <p:sp>
        <p:nvSpPr>
          <p:cNvPr id="4" name="四角形: 角を丸くする 6">
            <a:extLst>
              <a:ext uri="{FF2B5EF4-FFF2-40B4-BE49-F238E27FC236}">
                <a16:creationId xmlns:a16="http://schemas.microsoft.com/office/drawing/2014/main" id="{D0F22A52-6780-4FC5-9964-137CBC44A35B}"/>
              </a:ext>
            </a:extLst>
          </p:cNvPr>
          <p:cNvSpPr/>
          <p:nvPr/>
        </p:nvSpPr>
        <p:spPr>
          <a:xfrm>
            <a:off x="3651953" y="4981902"/>
            <a:ext cx="5271330" cy="1135117"/>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四角形: 角を丸くする 6">
            <a:extLst>
              <a:ext uri="{FF2B5EF4-FFF2-40B4-BE49-F238E27FC236}">
                <a16:creationId xmlns:a16="http://schemas.microsoft.com/office/drawing/2014/main" id="{D0F22A52-6780-4FC5-9964-137CBC44A35B}"/>
              </a:ext>
            </a:extLst>
          </p:cNvPr>
          <p:cNvSpPr/>
          <p:nvPr/>
        </p:nvSpPr>
        <p:spPr>
          <a:xfrm>
            <a:off x="4319752" y="3988675"/>
            <a:ext cx="4603531" cy="1119352"/>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0F22A52-6780-4FC5-9964-137CBC44A35B}"/>
              </a:ext>
            </a:extLst>
          </p:cNvPr>
          <p:cNvSpPr/>
          <p:nvPr/>
        </p:nvSpPr>
        <p:spPr>
          <a:xfrm>
            <a:off x="5108027" y="2869323"/>
            <a:ext cx="3815255" cy="1119352"/>
          </a:xfrm>
          <a:prstGeom prst="round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2715576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8995" y="143719"/>
            <a:ext cx="8229600" cy="562074"/>
          </a:xfrm>
        </p:spPr>
        <p:txBody>
          <a:bodyPr>
            <a:noAutofit/>
          </a:bodyPr>
          <a:lstStyle/>
          <a:p>
            <a:r>
              <a:rPr kumimoji="1" lang="ja-JP" altLang="en-US" sz="3600" dirty="0"/>
              <a:t>院内患者満足度調査（</a:t>
            </a:r>
            <a:r>
              <a:rPr kumimoji="1" lang="en-US" altLang="ja-JP" sz="3600" dirty="0"/>
              <a:t>2013</a:t>
            </a:r>
            <a:r>
              <a:rPr kumimoji="1" lang="ja-JP" altLang="en-US" sz="3600" dirty="0"/>
              <a:t>～</a:t>
            </a:r>
            <a:r>
              <a:rPr kumimoji="1" lang="en-US" altLang="ja-JP" sz="3600" dirty="0"/>
              <a:t>17</a:t>
            </a:r>
            <a:r>
              <a:rPr kumimoji="1" lang="ja-JP" altLang="en-US" sz="3600" dirty="0"/>
              <a:t>年推移）</a:t>
            </a: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7913" y="548680"/>
            <a:ext cx="4559710"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88561" y="548680"/>
            <a:ext cx="4415077"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矢印コネクタ 2"/>
          <p:cNvCxnSpPr/>
          <p:nvPr/>
        </p:nvCxnSpPr>
        <p:spPr>
          <a:xfrm flipV="1">
            <a:off x="6770436" y="1216115"/>
            <a:ext cx="432048" cy="108012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2582677" y="5424820"/>
            <a:ext cx="432048" cy="108012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6760244" y="5301208"/>
            <a:ext cx="432048" cy="108012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6760244" y="3284984"/>
            <a:ext cx="432048" cy="108012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1259632" y="3284984"/>
            <a:ext cx="216024" cy="4320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1367644" y="1268760"/>
            <a:ext cx="157543" cy="4320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円形吹き出し 1"/>
          <p:cNvSpPr/>
          <p:nvPr/>
        </p:nvSpPr>
        <p:spPr>
          <a:xfrm>
            <a:off x="611560" y="953725"/>
            <a:ext cx="5256584" cy="630070"/>
          </a:xfrm>
          <a:prstGeom prst="wedgeEllipseCallout">
            <a:avLst>
              <a:gd name="adj1" fmla="val -17886"/>
              <a:gd name="adj2" fmla="val -75929"/>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外来</a:t>
            </a:r>
            <a:r>
              <a:rPr kumimoji="1" lang="en-US" altLang="ja-JP" dirty="0">
                <a:solidFill>
                  <a:schemeClr val="tx1"/>
                </a:solidFill>
              </a:rPr>
              <a:t>/</a:t>
            </a:r>
            <a:r>
              <a:rPr kumimoji="1" lang="ja-JP" altLang="en-US" dirty="0">
                <a:solidFill>
                  <a:schemeClr val="tx1"/>
                </a:solidFill>
              </a:rPr>
              <a:t>挨拶・言葉づかい・態度・対応</a:t>
            </a:r>
          </a:p>
        </p:txBody>
      </p:sp>
      <p:sp>
        <p:nvSpPr>
          <p:cNvPr id="14" name="円形吹き出し 13"/>
          <p:cNvSpPr/>
          <p:nvPr/>
        </p:nvSpPr>
        <p:spPr>
          <a:xfrm>
            <a:off x="4553795" y="6227930"/>
            <a:ext cx="4544888" cy="630070"/>
          </a:xfrm>
          <a:prstGeom prst="wedgeEllipseCallout">
            <a:avLst>
              <a:gd name="adj1" fmla="val 5234"/>
              <a:gd name="adj2" fmla="val -71463"/>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入院</a:t>
            </a:r>
            <a:r>
              <a:rPr kumimoji="1" lang="en-US" altLang="ja-JP" dirty="0">
                <a:solidFill>
                  <a:schemeClr val="tx1"/>
                </a:solidFill>
              </a:rPr>
              <a:t>/</a:t>
            </a:r>
            <a:r>
              <a:rPr kumimoji="1" lang="ja-JP" altLang="en-US" dirty="0">
                <a:solidFill>
                  <a:schemeClr val="tx1"/>
                </a:solidFill>
              </a:rPr>
              <a:t>日常ケア・処置時の対応</a:t>
            </a:r>
          </a:p>
        </p:txBody>
      </p:sp>
      <p:sp>
        <p:nvSpPr>
          <p:cNvPr id="15" name="円形吹き出し 14"/>
          <p:cNvSpPr/>
          <p:nvPr/>
        </p:nvSpPr>
        <p:spPr>
          <a:xfrm>
            <a:off x="5015343" y="2293128"/>
            <a:ext cx="4176464" cy="477670"/>
          </a:xfrm>
          <a:prstGeom prst="wedgeEllipseCallout">
            <a:avLst>
              <a:gd name="adj1" fmla="val 408"/>
              <a:gd name="adj2" fmla="val -893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入院</a:t>
            </a:r>
            <a:r>
              <a:rPr kumimoji="1" lang="en-US" altLang="ja-JP" dirty="0">
                <a:solidFill>
                  <a:schemeClr val="tx1"/>
                </a:solidFill>
              </a:rPr>
              <a:t>/</a:t>
            </a:r>
            <a:r>
              <a:rPr kumimoji="1" lang="ja-JP" altLang="en-US" dirty="0">
                <a:solidFill>
                  <a:schemeClr val="tx1"/>
                </a:solidFill>
              </a:rPr>
              <a:t>質問・相談のしやすさ</a:t>
            </a:r>
          </a:p>
        </p:txBody>
      </p:sp>
      <p:sp>
        <p:nvSpPr>
          <p:cNvPr id="16" name="円形吹き出し 15"/>
          <p:cNvSpPr/>
          <p:nvPr/>
        </p:nvSpPr>
        <p:spPr>
          <a:xfrm>
            <a:off x="135697" y="6420395"/>
            <a:ext cx="4879646" cy="476672"/>
          </a:xfrm>
          <a:prstGeom prst="wedgeEllipseCallout">
            <a:avLst>
              <a:gd name="adj1" fmla="val 22511"/>
              <a:gd name="adj2" fmla="val -8170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入院</a:t>
            </a:r>
            <a:r>
              <a:rPr kumimoji="1" lang="en-US" altLang="ja-JP" dirty="0">
                <a:solidFill>
                  <a:schemeClr val="tx1"/>
                </a:solidFill>
              </a:rPr>
              <a:t>/</a:t>
            </a:r>
            <a:r>
              <a:rPr kumimoji="1" lang="ja-JP" altLang="en-US" dirty="0">
                <a:solidFill>
                  <a:schemeClr val="tx1"/>
                </a:solidFill>
              </a:rPr>
              <a:t>挨拶・言葉使い・態度・対応</a:t>
            </a:r>
          </a:p>
        </p:txBody>
      </p:sp>
      <p:sp>
        <p:nvSpPr>
          <p:cNvPr id="17" name="円形吹き出し 16"/>
          <p:cNvSpPr/>
          <p:nvPr/>
        </p:nvSpPr>
        <p:spPr>
          <a:xfrm>
            <a:off x="611560" y="4149080"/>
            <a:ext cx="3942235" cy="543606"/>
          </a:xfrm>
          <a:prstGeom prst="wedgeEllipseCallout">
            <a:avLst>
              <a:gd name="adj1" fmla="val -30173"/>
              <a:gd name="adj2" fmla="val -70248"/>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外来</a:t>
            </a:r>
            <a:r>
              <a:rPr kumimoji="1" lang="en-US" altLang="ja-JP" dirty="0">
                <a:solidFill>
                  <a:schemeClr val="tx1"/>
                </a:solidFill>
              </a:rPr>
              <a:t>/</a:t>
            </a:r>
            <a:r>
              <a:rPr kumimoji="1" lang="ja-JP" altLang="en-US" dirty="0">
                <a:solidFill>
                  <a:schemeClr val="tx1"/>
                </a:solidFill>
              </a:rPr>
              <a:t>説明の分かりやすさ</a:t>
            </a:r>
          </a:p>
        </p:txBody>
      </p:sp>
      <p:sp>
        <p:nvSpPr>
          <p:cNvPr id="18" name="円形吹き出し 17"/>
          <p:cNvSpPr/>
          <p:nvPr/>
        </p:nvSpPr>
        <p:spPr>
          <a:xfrm>
            <a:off x="5015343" y="4458807"/>
            <a:ext cx="3942235" cy="467758"/>
          </a:xfrm>
          <a:prstGeom prst="wedgeEllipseCallout">
            <a:avLst>
              <a:gd name="adj1" fmla="val -4124"/>
              <a:gd name="adj2" fmla="val -6724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入院</a:t>
            </a:r>
            <a:r>
              <a:rPr kumimoji="1" lang="en-US" altLang="ja-JP" dirty="0">
                <a:solidFill>
                  <a:schemeClr val="tx1"/>
                </a:solidFill>
              </a:rPr>
              <a:t>/</a:t>
            </a:r>
            <a:r>
              <a:rPr kumimoji="1" lang="ja-JP" altLang="en-US" dirty="0">
                <a:solidFill>
                  <a:schemeClr val="tx1"/>
                </a:solidFill>
              </a:rPr>
              <a:t>説明の分かりやすさ</a:t>
            </a:r>
          </a:p>
        </p:txBody>
      </p:sp>
      <p:sp>
        <p:nvSpPr>
          <p:cNvPr id="5" name="角丸四角形 4"/>
          <p:cNvSpPr/>
          <p:nvPr/>
        </p:nvSpPr>
        <p:spPr>
          <a:xfrm>
            <a:off x="4963499" y="625602"/>
            <a:ext cx="3593490" cy="25525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b="1" dirty="0">
                <a:solidFill>
                  <a:srgbClr val="FF00FF"/>
                </a:solidFill>
              </a:rPr>
              <a:t>1.</a:t>
            </a:r>
            <a:r>
              <a:rPr kumimoji="1" lang="ja-JP" altLang="en-US" sz="2800" b="1" dirty="0">
                <a:solidFill>
                  <a:srgbClr val="FF00FF"/>
                </a:solidFill>
              </a:rPr>
              <a:t>非常に</a:t>
            </a:r>
            <a:r>
              <a:rPr kumimoji="1" lang="ja-JP" altLang="en-US" sz="2800" b="1" dirty="0">
                <a:solidFill>
                  <a:srgbClr val="0070C0"/>
                </a:solidFill>
              </a:rPr>
              <a:t>満足</a:t>
            </a:r>
            <a:endParaRPr kumimoji="1" lang="en-US" altLang="ja-JP" sz="2800" b="1" dirty="0">
              <a:solidFill>
                <a:srgbClr val="0070C0"/>
              </a:solidFill>
            </a:endParaRPr>
          </a:p>
          <a:p>
            <a:r>
              <a:rPr lang="en-US" altLang="ja-JP" sz="2800" dirty="0">
                <a:solidFill>
                  <a:schemeClr val="tx1"/>
                </a:solidFill>
              </a:rPr>
              <a:t>2.</a:t>
            </a:r>
            <a:r>
              <a:rPr lang="ja-JP" altLang="en-US" sz="2800" dirty="0">
                <a:solidFill>
                  <a:schemeClr val="tx1"/>
                </a:solidFill>
              </a:rPr>
              <a:t>やや満足</a:t>
            </a:r>
            <a:endParaRPr lang="en-US" altLang="ja-JP" sz="2800" dirty="0">
              <a:solidFill>
                <a:schemeClr val="tx1"/>
              </a:solidFill>
            </a:endParaRPr>
          </a:p>
          <a:p>
            <a:r>
              <a:rPr kumimoji="1" lang="en-US" altLang="ja-JP" sz="2800" dirty="0">
                <a:solidFill>
                  <a:schemeClr val="tx1"/>
                </a:solidFill>
              </a:rPr>
              <a:t>3.</a:t>
            </a:r>
            <a:r>
              <a:rPr kumimoji="1" lang="ja-JP" altLang="en-US" sz="2800" dirty="0">
                <a:solidFill>
                  <a:schemeClr val="tx1"/>
                </a:solidFill>
              </a:rPr>
              <a:t>普通</a:t>
            </a:r>
            <a:endParaRPr kumimoji="1" lang="en-US" altLang="ja-JP" sz="2800" dirty="0">
              <a:solidFill>
                <a:schemeClr val="tx1"/>
              </a:solidFill>
            </a:endParaRPr>
          </a:p>
          <a:p>
            <a:r>
              <a:rPr lang="en-US" altLang="ja-JP" sz="2800" dirty="0">
                <a:solidFill>
                  <a:schemeClr val="tx1"/>
                </a:solidFill>
              </a:rPr>
              <a:t>4.</a:t>
            </a:r>
            <a:r>
              <a:rPr lang="ja-JP" altLang="en-US" sz="2800" dirty="0">
                <a:solidFill>
                  <a:schemeClr val="tx1"/>
                </a:solidFill>
              </a:rPr>
              <a:t>やや不満</a:t>
            </a:r>
            <a:endParaRPr lang="en-US" altLang="ja-JP" sz="2800" dirty="0">
              <a:solidFill>
                <a:schemeClr val="tx1"/>
              </a:solidFill>
            </a:endParaRPr>
          </a:p>
          <a:p>
            <a:r>
              <a:rPr kumimoji="1" lang="en-US" altLang="ja-JP" sz="2800" dirty="0">
                <a:solidFill>
                  <a:schemeClr val="tx1"/>
                </a:solidFill>
              </a:rPr>
              <a:t>5.</a:t>
            </a:r>
            <a:r>
              <a:rPr kumimoji="1" lang="ja-JP" altLang="en-US" sz="2800" dirty="0">
                <a:solidFill>
                  <a:schemeClr val="tx1"/>
                </a:solidFill>
              </a:rPr>
              <a:t>非常に不満</a:t>
            </a:r>
          </a:p>
        </p:txBody>
      </p:sp>
    </p:spTree>
    <p:extLst>
      <p:ext uri="{BB962C8B-B14F-4D97-AF65-F5344CB8AC3E}">
        <p14:creationId xmlns:p14="http://schemas.microsoft.com/office/powerpoint/2010/main" val="38237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F9BFC-360C-43C2-BBEA-8B3D0439EB14}"/>
              </a:ext>
            </a:extLst>
          </p:cNvPr>
          <p:cNvSpPr>
            <a:spLocks noGrp="1"/>
          </p:cNvSpPr>
          <p:nvPr>
            <p:ph type="title"/>
          </p:nvPr>
        </p:nvSpPr>
        <p:spPr>
          <a:xfrm>
            <a:off x="457200" y="274638"/>
            <a:ext cx="8229600" cy="896778"/>
          </a:xfrm>
        </p:spPr>
        <p:txBody>
          <a:bodyPr>
            <a:normAutofit/>
          </a:bodyPr>
          <a:lstStyle/>
          <a:p>
            <a:r>
              <a:rPr lang="ja-JP" altLang="en-US" sz="3600" dirty="0"/>
              <a:t>一般病棟・精神病棟　抑制人数月別推移</a:t>
            </a:r>
            <a:endParaRPr kumimoji="1" lang="ja-JP" altLang="en-US" sz="3600" dirty="0"/>
          </a:p>
        </p:txBody>
      </p:sp>
      <p:graphicFrame>
        <p:nvGraphicFramePr>
          <p:cNvPr id="4" name="グラフ 3">
            <a:extLst>
              <a:ext uri="{FF2B5EF4-FFF2-40B4-BE49-F238E27FC236}">
                <a16:creationId xmlns:a16="http://schemas.microsoft.com/office/drawing/2014/main" id="{B9FC137B-F9C0-49E0-BE68-7285E618A0DB}"/>
              </a:ext>
            </a:extLst>
          </p:cNvPr>
          <p:cNvGraphicFramePr>
            <a:graphicFrameLocks/>
          </p:cNvGraphicFramePr>
          <p:nvPr/>
        </p:nvGraphicFramePr>
        <p:xfrm>
          <a:off x="251520" y="1052736"/>
          <a:ext cx="8640960" cy="5370403"/>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0B5E5CF8-A3BE-4213-A65A-86EC906B1012}"/>
              </a:ext>
            </a:extLst>
          </p:cNvPr>
          <p:cNvSpPr txBox="1"/>
          <p:nvPr/>
        </p:nvSpPr>
        <p:spPr>
          <a:xfrm>
            <a:off x="611560" y="6423139"/>
            <a:ext cx="575799" cy="246221"/>
          </a:xfrm>
          <a:prstGeom prst="rect">
            <a:avLst/>
          </a:prstGeom>
          <a:noFill/>
        </p:spPr>
        <p:txBody>
          <a:bodyPr wrap="none" rtlCol="0">
            <a:spAutoFit/>
          </a:bodyPr>
          <a:lstStyle/>
          <a:p>
            <a:r>
              <a:rPr lang="en-US" altLang="ja-JP" sz="1000" dirty="0"/>
              <a:t>2015</a:t>
            </a:r>
            <a:r>
              <a:rPr kumimoji="1" lang="ja-JP" altLang="en-US" sz="1000" dirty="0"/>
              <a:t>年</a:t>
            </a:r>
          </a:p>
        </p:txBody>
      </p:sp>
      <p:sp>
        <p:nvSpPr>
          <p:cNvPr id="6" name="テキスト ボックス 5">
            <a:extLst>
              <a:ext uri="{FF2B5EF4-FFF2-40B4-BE49-F238E27FC236}">
                <a16:creationId xmlns:a16="http://schemas.microsoft.com/office/drawing/2014/main" id="{EC16A76A-0995-4642-B373-18DAFA5107FF}"/>
              </a:ext>
            </a:extLst>
          </p:cNvPr>
          <p:cNvSpPr txBox="1"/>
          <p:nvPr/>
        </p:nvSpPr>
        <p:spPr>
          <a:xfrm>
            <a:off x="2601403" y="6418742"/>
            <a:ext cx="575799" cy="246221"/>
          </a:xfrm>
          <a:prstGeom prst="rect">
            <a:avLst/>
          </a:prstGeom>
          <a:noFill/>
        </p:spPr>
        <p:txBody>
          <a:bodyPr wrap="none" rtlCol="0">
            <a:spAutoFit/>
          </a:bodyPr>
          <a:lstStyle/>
          <a:p>
            <a:r>
              <a:rPr lang="en-US" altLang="ja-JP" sz="1000" dirty="0"/>
              <a:t>2016</a:t>
            </a:r>
            <a:r>
              <a:rPr kumimoji="1" lang="ja-JP" altLang="en-US" sz="1000" dirty="0"/>
              <a:t>年</a:t>
            </a:r>
          </a:p>
        </p:txBody>
      </p:sp>
      <p:sp>
        <p:nvSpPr>
          <p:cNvPr id="7" name="テキスト ボックス 6">
            <a:extLst>
              <a:ext uri="{FF2B5EF4-FFF2-40B4-BE49-F238E27FC236}">
                <a16:creationId xmlns:a16="http://schemas.microsoft.com/office/drawing/2014/main" id="{F0A2C1D9-E54B-44B2-B765-02CF13B4E44C}"/>
              </a:ext>
            </a:extLst>
          </p:cNvPr>
          <p:cNvSpPr txBox="1"/>
          <p:nvPr/>
        </p:nvSpPr>
        <p:spPr>
          <a:xfrm>
            <a:off x="5292080" y="6418742"/>
            <a:ext cx="575799" cy="246221"/>
          </a:xfrm>
          <a:prstGeom prst="rect">
            <a:avLst/>
          </a:prstGeom>
          <a:noFill/>
        </p:spPr>
        <p:txBody>
          <a:bodyPr wrap="none" rtlCol="0">
            <a:spAutoFit/>
          </a:bodyPr>
          <a:lstStyle/>
          <a:p>
            <a:r>
              <a:rPr lang="en-US" altLang="ja-JP" sz="1000" dirty="0"/>
              <a:t>2017</a:t>
            </a:r>
            <a:r>
              <a:rPr kumimoji="1" lang="ja-JP" altLang="en-US" sz="1000" dirty="0"/>
              <a:t>年</a:t>
            </a:r>
          </a:p>
        </p:txBody>
      </p:sp>
      <p:sp>
        <p:nvSpPr>
          <p:cNvPr id="8" name="テキスト ボックス 7">
            <a:extLst>
              <a:ext uri="{FF2B5EF4-FFF2-40B4-BE49-F238E27FC236}">
                <a16:creationId xmlns:a16="http://schemas.microsoft.com/office/drawing/2014/main" id="{F138DE6E-9AEB-4660-98FC-4439941EAC3D}"/>
              </a:ext>
            </a:extLst>
          </p:cNvPr>
          <p:cNvSpPr txBox="1"/>
          <p:nvPr/>
        </p:nvSpPr>
        <p:spPr>
          <a:xfrm>
            <a:off x="7906603" y="6423138"/>
            <a:ext cx="575799" cy="246221"/>
          </a:xfrm>
          <a:prstGeom prst="rect">
            <a:avLst/>
          </a:prstGeom>
          <a:noFill/>
        </p:spPr>
        <p:txBody>
          <a:bodyPr wrap="none" rtlCol="0">
            <a:spAutoFit/>
          </a:bodyPr>
          <a:lstStyle/>
          <a:p>
            <a:r>
              <a:rPr lang="en-US" altLang="ja-JP" sz="1000" dirty="0"/>
              <a:t>2018</a:t>
            </a:r>
            <a:r>
              <a:rPr kumimoji="1" lang="ja-JP" altLang="en-US" sz="1000" dirty="0"/>
              <a:t>年</a:t>
            </a:r>
          </a:p>
        </p:txBody>
      </p:sp>
      <p:sp>
        <p:nvSpPr>
          <p:cNvPr id="9" name="テキスト ボックス 8">
            <a:extLst>
              <a:ext uri="{FF2B5EF4-FFF2-40B4-BE49-F238E27FC236}">
                <a16:creationId xmlns:a16="http://schemas.microsoft.com/office/drawing/2014/main" id="{86DED314-ABC8-4BEB-8343-7748EABFE353}"/>
              </a:ext>
            </a:extLst>
          </p:cNvPr>
          <p:cNvSpPr txBox="1"/>
          <p:nvPr/>
        </p:nvSpPr>
        <p:spPr>
          <a:xfrm>
            <a:off x="4870516" y="2946495"/>
            <a:ext cx="3621504" cy="646331"/>
          </a:xfrm>
          <a:prstGeom prst="rect">
            <a:avLst/>
          </a:prstGeom>
          <a:noFill/>
        </p:spPr>
        <p:txBody>
          <a:bodyPr wrap="none" rtlCol="0">
            <a:spAutoFit/>
          </a:bodyPr>
          <a:lstStyle/>
          <a:p>
            <a:r>
              <a:rPr kumimoji="1" lang="ja-JP" altLang="en-US" dirty="0"/>
              <a:t>期間：</a:t>
            </a:r>
            <a:r>
              <a:rPr lang="en-US" altLang="ja-JP" dirty="0"/>
              <a:t>2015</a:t>
            </a:r>
            <a:r>
              <a:rPr kumimoji="1" lang="ja-JP" altLang="en-US" dirty="0"/>
              <a:t>年</a:t>
            </a:r>
            <a:r>
              <a:rPr kumimoji="1" lang="en-US" altLang="ja-JP" dirty="0"/>
              <a:t>4</a:t>
            </a:r>
            <a:r>
              <a:rPr kumimoji="1" lang="ja-JP" altLang="en-US" dirty="0"/>
              <a:t>月～</a:t>
            </a:r>
            <a:r>
              <a:rPr lang="en-US" altLang="ja-JP" dirty="0"/>
              <a:t>2018</a:t>
            </a:r>
            <a:r>
              <a:rPr kumimoji="1" lang="ja-JP" altLang="en-US" dirty="0"/>
              <a:t>年</a:t>
            </a:r>
            <a:r>
              <a:rPr kumimoji="1" lang="en-US" altLang="ja-JP" dirty="0"/>
              <a:t>3</a:t>
            </a:r>
            <a:r>
              <a:rPr kumimoji="1" lang="ja-JP" altLang="en-US" dirty="0"/>
              <a:t>月</a:t>
            </a:r>
            <a:endParaRPr kumimoji="1" lang="en-US" altLang="ja-JP" dirty="0"/>
          </a:p>
          <a:p>
            <a:r>
              <a:rPr lang="ja-JP" altLang="en-US" dirty="0"/>
              <a:t>部署：</a:t>
            </a:r>
            <a:r>
              <a:rPr lang="en-US" altLang="ja-JP" dirty="0"/>
              <a:t>24</a:t>
            </a:r>
            <a:r>
              <a:rPr lang="ja-JP" altLang="en-US" dirty="0"/>
              <a:t>部署（</a:t>
            </a:r>
            <a:r>
              <a:rPr lang="en-US" altLang="ja-JP" dirty="0"/>
              <a:t>ICU</a:t>
            </a:r>
            <a:r>
              <a:rPr lang="ja-JP" altLang="en-US" dirty="0"/>
              <a:t>・</a:t>
            </a:r>
            <a:r>
              <a:rPr lang="en-US" altLang="ja-JP" dirty="0"/>
              <a:t>NICU</a:t>
            </a:r>
            <a:r>
              <a:rPr lang="ja-JP" altLang="en-US" dirty="0"/>
              <a:t>・</a:t>
            </a:r>
            <a:r>
              <a:rPr lang="en-US" altLang="ja-JP" dirty="0"/>
              <a:t>GCU</a:t>
            </a:r>
            <a:r>
              <a:rPr lang="ja-JP" altLang="en-US" dirty="0"/>
              <a:t>除く）</a:t>
            </a:r>
            <a:endParaRPr kumimoji="1" lang="ja-JP" altLang="en-US" dirty="0"/>
          </a:p>
        </p:txBody>
      </p:sp>
      <p:sp>
        <p:nvSpPr>
          <p:cNvPr id="3" name="吹き出し: 下矢印 2">
            <a:extLst>
              <a:ext uri="{FF2B5EF4-FFF2-40B4-BE49-F238E27FC236}">
                <a16:creationId xmlns:a16="http://schemas.microsoft.com/office/drawing/2014/main" id="{081B47C1-6A73-4BBC-9D1B-44E080A856B1}"/>
              </a:ext>
            </a:extLst>
          </p:cNvPr>
          <p:cNvSpPr/>
          <p:nvPr/>
        </p:nvSpPr>
        <p:spPr>
          <a:xfrm>
            <a:off x="2601403" y="5126995"/>
            <a:ext cx="674453" cy="390237"/>
          </a:xfrm>
          <a:prstGeom prst="downArrowCallout">
            <a:avLst>
              <a:gd name="adj1" fmla="val 16906"/>
              <a:gd name="adj2" fmla="val 25000"/>
              <a:gd name="adj3" fmla="val 6788"/>
              <a:gd name="adj4" fmla="val 6497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600" b="1" dirty="0"/>
              <a:t>ゼロ</a:t>
            </a:r>
          </a:p>
        </p:txBody>
      </p:sp>
      <p:sp>
        <p:nvSpPr>
          <p:cNvPr id="10" name="吹き出し: 下矢印 9">
            <a:extLst>
              <a:ext uri="{FF2B5EF4-FFF2-40B4-BE49-F238E27FC236}">
                <a16:creationId xmlns:a16="http://schemas.microsoft.com/office/drawing/2014/main" id="{C8E35224-0E61-4562-89B7-46FF9997C492}"/>
              </a:ext>
            </a:extLst>
          </p:cNvPr>
          <p:cNvSpPr/>
          <p:nvPr/>
        </p:nvSpPr>
        <p:spPr>
          <a:xfrm>
            <a:off x="3105459" y="5464942"/>
            <a:ext cx="674453" cy="390238"/>
          </a:xfrm>
          <a:prstGeom prst="downArrowCallout">
            <a:avLst>
              <a:gd name="adj1" fmla="val 16906"/>
              <a:gd name="adj2" fmla="val 25000"/>
              <a:gd name="adj3" fmla="val 6788"/>
              <a:gd name="adj4" fmla="val 6497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b="1" dirty="0"/>
              <a:t>ゼロ</a:t>
            </a:r>
          </a:p>
        </p:txBody>
      </p:sp>
    </p:spTree>
    <p:extLst>
      <p:ext uri="{BB962C8B-B14F-4D97-AF65-F5344CB8AC3E}">
        <p14:creationId xmlns:p14="http://schemas.microsoft.com/office/powerpoint/2010/main" val="26188527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3772" y="548680"/>
            <a:ext cx="8860228" cy="936104"/>
          </a:xfrm>
        </p:spPr>
        <p:txBody>
          <a:bodyPr>
            <a:noAutofit/>
          </a:bodyPr>
          <a:lstStyle/>
          <a:p>
            <a:r>
              <a:rPr kumimoji="1" lang="ja-JP" altLang="en-US" sz="3600" dirty="0">
                <a:solidFill>
                  <a:schemeClr val="tx1"/>
                </a:solidFill>
              </a:rPr>
              <a:t>チューブ類自己</a:t>
            </a:r>
            <a:r>
              <a:rPr lang="ja-JP" altLang="en-US" sz="3600" dirty="0">
                <a:solidFill>
                  <a:schemeClr val="tx1"/>
                </a:solidFill>
              </a:rPr>
              <a:t>抜去のインシデントレベル</a:t>
            </a:r>
            <a:br>
              <a:rPr lang="en-US" altLang="ja-JP" sz="3600" dirty="0">
                <a:solidFill>
                  <a:schemeClr val="tx1"/>
                </a:solidFill>
              </a:rPr>
            </a:br>
            <a:r>
              <a:rPr lang="ja-JP" altLang="en-US" sz="2800" dirty="0">
                <a:solidFill>
                  <a:schemeClr val="tx1"/>
                </a:solidFill>
              </a:rPr>
              <a:t>一般</a:t>
            </a:r>
            <a:r>
              <a:rPr lang="ja-JP" altLang="en-US" sz="2800" dirty="0"/>
              <a:t>病棟</a:t>
            </a:r>
            <a:r>
              <a:rPr lang="ja-JP" altLang="en-US" sz="2800" dirty="0">
                <a:solidFill>
                  <a:schemeClr val="tx1"/>
                </a:solidFill>
              </a:rPr>
              <a:t>・精神病棟</a:t>
            </a:r>
            <a:r>
              <a:rPr lang="ja-JP" altLang="en-US" sz="2800" dirty="0">
                <a:solidFill>
                  <a:prstClr val="black"/>
                </a:solidFill>
                <a:ea typeface="ＭＳ Ｐゴシック" panose="020B0600070205080204" pitchFamily="50" charset="-128"/>
              </a:rPr>
              <a:t>部署</a:t>
            </a:r>
            <a:r>
              <a:rPr lang="ja-JP" altLang="en-US" sz="2400" dirty="0">
                <a:solidFill>
                  <a:prstClr val="black"/>
                </a:solidFill>
                <a:ea typeface="ＭＳ Ｐゴシック" panose="020B0600070205080204" pitchFamily="50" charset="-128"/>
              </a:rPr>
              <a:t>：</a:t>
            </a:r>
            <a:r>
              <a:rPr lang="en-US" altLang="ja-JP" sz="2400" dirty="0">
                <a:solidFill>
                  <a:prstClr val="black"/>
                </a:solidFill>
                <a:ea typeface="ＭＳ Ｐゴシック" panose="020B0600070205080204" pitchFamily="50" charset="-128"/>
              </a:rPr>
              <a:t>19</a:t>
            </a:r>
            <a:r>
              <a:rPr lang="ja-JP" altLang="en-US" sz="2400" dirty="0">
                <a:solidFill>
                  <a:prstClr val="black"/>
                </a:solidFill>
                <a:ea typeface="ＭＳ Ｐゴシック" panose="020B0600070205080204" pitchFamily="50" charset="-128"/>
              </a:rPr>
              <a:t>病棟（</a:t>
            </a:r>
            <a:r>
              <a:rPr lang="en-US" altLang="ja-JP" sz="2400" dirty="0">
                <a:solidFill>
                  <a:prstClr val="black"/>
                </a:solidFill>
                <a:ea typeface="ＭＳ Ｐゴシック" panose="020B0600070205080204" pitchFamily="50" charset="-128"/>
              </a:rPr>
              <a:t>ICU</a:t>
            </a:r>
            <a:r>
              <a:rPr lang="ja-JP" altLang="en-US" sz="2400" dirty="0">
                <a:solidFill>
                  <a:prstClr val="black"/>
                </a:solidFill>
                <a:ea typeface="ＭＳ Ｐゴシック" panose="020B0600070205080204" pitchFamily="50" charset="-128"/>
              </a:rPr>
              <a:t>・</a:t>
            </a:r>
            <a:r>
              <a:rPr lang="en-US" altLang="ja-JP" sz="2400" dirty="0">
                <a:solidFill>
                  <a:prstClr val="black"/>
                </a:solidFill>
                <a:ea typeface="ＭＳ Ｐゴシック" panose="020B0600070205080204" pitchFamily="50" charset="-128"/>
              </a:rPr>
              <a:t>NICU</a:t>
            </a:r>
            <a:r>
              <a:rPr lang="ja-JP" altLang="en-US" sz="2400" dirty="0">
                <a:solidFill>
                  <a:prstClr val="black"/>
                </a:solidFill>
                <a:ea typeface="ＭＳ Ｐゴシック" panose="020B0600070205080204" pitchFamily="50" charset="-128"/>
              </a:rPr>
              <a:t>・</a:t>
            </a:r>
            <a:r>
              <a:rPr lang="en-US" altLang="ja-JP" sz="2400" dirty="0">
                <a:solidFill>
                  <a:prstClr val="black"/>
                </a:solidFill>
                <a:ea typeface="ＭＳ Ｐゴシック" panose="020B0600070205080204" pitchFamily="50" charset="-128"/>
              </a:rPr>
              <a:t>GCU</a:t>
            </a:r>
            <a:r>
              <a:rPr lang="ja-JP" altLang="en-US" sz="2400" dirty="0">
                <a:solidFill>
                  <a:prstClr val="black"/>
                </a:solidFill>
                <a:ea typeface="ＭＳ Ｐゴシック" panose="020B0600070205080204" pitchFamily="50" charset="-128"/>
              </a:rPr>
              <a:t>除く）（件）</a:t>
            </a:r>
            <a:br>
              <a:rPr lang="ja-JP" altLang="en-US" sz="2800" dirty="0">
                <a:solidFill>
                  <a:prstClr val="black"/>
                </a:solidFill>
                <a:ea typeface="ＭＳ Ｐゴシック" panose="020B0600070205080204" pitchFamily="50" charset="-128"/>
              </a:rPr>
            </a:br>
            <a:endParaRPr kumimoji="1" lang="ja-JP" altLang="en-US" sz="2800" dirty="0">
              <a:solidFill>
                <a:schemeClr val="tx1"/>
              </a:solidFill>
            </a:endParaRPr>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1017001396"/>
              </p:ext>
            </p:extLst>
          </p:nvPr>
        </p:nvGraphicFramePr>
        <p:xfrm>
          <a:off x="35516" y="1772816"/>
          <a:ext cx="8832638" cy="4660560"/>
        </p:xfrm>
        <a:graphic>
          <a:graphicData uri="http://schemas.openxmlformats.org/drawingml/2006/table">
            <a:tbl>
              <a:tblPr firstRow="1" bandRow="1">
                <a:tableStyleId>{68D230F3-CF80-4859-8CE7-A43EE81993B5}</a:tableStyleId>
              </a:tblPr>
              <a:tblGrid>
                <a:gridCol w="1605935">
                  <a:extLst>
                    <a:ext uri="{9D8B030D-6E8A-4147-A177-3AD203B41FA5}">
                      <a16:colId xmlns:a16="http://schemas.microsoft.com/office/drawing/2014/main" val="20000"/>
                    </a:ext>
                  </a:extLst>
                </a:gridCol>
                <a:gridCol w="802967">
                  <a:extLst>
                    <a:ext uri="{9D8B030D-6E8A-4147-A177-3AD203B41FA5}">
                      <a16:colId xmlns:a16="http://schemas.microsoft.com/office/drawing/2014/main" val="20001"/>
                    </a:ext>
                  </a:extLst>
                </a:gridCol>
                <a:gridCol w="802967">
                  <a:extLst>
                    <a:ext uri="{9D8B030D-6E8A-4147-A177-3AD203B41FA5}">
                      <a16:colId xmlns:a16="http://schemas.microsoft.com/office/drawing/2014/main" val="20002"/>
                    </a:ext>
                  </a:extLst>
                </a:gridCol>
                <a:gridCol w="802967">
                  <a:extLst>
                    <a:ext uri="{9D8B030D-6E8A-4147-A177-3AD203B41FA5}">
                      <a16:colId xmlns:a16="http://schemas.microsoft.com/office/drawing/2014/main" val="20003"/>
                    </a:ext>
                  </a:extLst>
                </a:gridCol>
                <a:gridCol w="802967">
                  <a:extLst>
                    <a:ext uri="{9D8B030D-6E8A-4147-A177-3AD203B41FA5}">
                      <a16:colId xmlns:a16="http://schemas.microsoft.com/office/drawing/2014/main" val="20004"/>
                    </a:ext>
                  </a:extLst>
                </a:gridCol>
                <a:gridCol w="802967">
                  <a:extLst>
                    <a:ext uri="{9D8B030D-6E8A-4147-A177-3AD203B41FA5}">
                      <a16:colId xmlns:a16="http://schemas.microsoft.com/office/drawing/2014/main" val="20005"/>
                    </a:ext>
                  </a:extLst>
                </a:gridCol>
                <a:gridCol w="802967">
                  <a:extLst>
                    <a:ext uri="{9D8B030D-6E8A-4147-A177-3AD203B41FA5}">
                      <a16:colId xmlns:a16="http://schemas.microsoft.com/office/drawing/2014/main" val="20006"/>
                    </a:ext>
                  </a:extLst>
                </a:gridCol>
                <a:gridCol w="802967">
                  <a:extLst>
                    <a:ext uri="{9D8B030D-6E8A-4147-A177-3AD203B41FA5}">
                      <a16:colId xmlns:a16="http://schemas.microsoft.com/office/drawing/2014/main" val="20007"/>
                    </a:ext>
                  </a:extLst>
                </a:gridCol>
                <a:gridCol w="802967">
                  <a:extLst>
                    <a:ext uri="{9D8B030D-6E8A-4147-A177-3AD203B41FA5}">
                      <a16:colId xmlns:a16="http://schemas.microsoft.com/office/drawing/2014/main" val="20008"/>
                    </a:ext>
                  </a:extLst>
                </a:gridCol>
                <a:gridCol w="802967">
                  <a:extLst>
                    <a:ext uri="{9D8B030D-6E8A-4147-A177-3AD203B41FA5}">
                      <a16:colId xmlns:a16="http://schemas.microsoft.com/office/drawing/2014/main" val="20009"/>
                    </a:ext>
                  </a:extLst>
                </a:gridCol>
              </a:tblGrid>
              <a:tr h="932112">
                <a:tc>
                  <a:txBody>
                    <a:bodyPr/>
                    <a:lstStyle/>
                    <a:p>
                      <a:pPr algn="ctr"/>
                      <a:r>
                        <a:rPr kumimoji="1" lang="ja-JP" altLang="en-US" sz="2000" dirty="0"/>
                        <a:t>インシデント</a:t>
                      </a:r>
                      <a:endParaRPr kumimoji="1" lang="en-US" altLang="ja-JP" sz="2000" dirty="0"/>
                    </a:p>
                    <a:p>
                      <a:pPr algn="ctr"/>
                      <a:r>
                        <a:rPr kumimoji="1" lang="ja-JP" altLang="en-US" sz="2000" dirty="0"/>
                        <a:t>レベル</a:t>
                      </a:r>
                    </a:p>
                  </a:txBody>
                  <a:tcPr anchor="ctr"/>
                </a:tc>
                <a:tc>
                  <a:txBody>
                    <a:bodyPr/>
                    <a:lstStyle/>
                    <a:p>
                      <a:pPr algn="ctr"/>
                      <a:r>
                        <a:rPr kumimoji="1" lang="en-US" altLang="ja-JP" sz="3200" dirty="0"/>
                        <a:t>0</a:t>
                      </a:r>
                      <a:endParaRPr kumimoji="1" lang="ja-JP" altLang="en-US" sz="3200" dirty="0"/>
                    </a:p>
                  </a:txBody>
                  <a:tcPr anchor="ctr"/>
                </a:tc>
                <a:tc>
                  <a:txBody>
                    <a:bodyPr/>
                    <a:lstStyle/>
                    <a:p>
                      <a:pPr algn="ctr"/>
                      <a:r>
                        <a:rPr kumimoji="1" lang="en-US" altLang="ja-JP" sz="3200" dirty="0"/>
                        <a:t>1</a:t>
                      </a:r>
                      <a:endParaRPr kumimoji="1" lang="ja-JP" altLang="en-US" sz="3200" dirty="0"/>
                    </a:p>
                  </a:txBody>
                  <a:tcPr anchor="ctr"/>
                </a:tc>
                <a:tc>
                  <a:txBody>
                    <a:bodyPr/>
                    <a:lstStyle/>
                    <a:p>
                      <a:pPr algn="ctr"/>
                      <a:r>
                        <a:rPr kumimoji="1" lang="en-US" altLang="ja-JP" sz="3200" dirty="0"/>
                        <a:t>2</a:t>
                      </a:r>
                      <a:endParaRPr kumimoji="1" lang="ja-JP" altLang="en-US" sz="3200" dirty="0"/>
                    </a:p>
                  </a:txBody>
                  <a:tcPr anchor="ctr"/>
                </a:tc>
                <a:tc>
                  <a:txBody>
                    <a:bodyPr/>
                    <a:lstStyle/>
                    <a:p>
                      <a:pPr algn="ctr"/>
                      <a:r>
                        <a:rPr kumimoji="1" lang="en-US" altLang="ja-JP" sz="3200" dirty="0"/>
                        <a:t>3a</a:t>
                      </a:r>
                      <a:endParaRPr kumimoji="1" lang="ja-JP" altLang="en-US" sz="3200" dirty="0"/>
                    </a:p>
                  </a:txBody>
                  <a:tcPr anchor="ctr"/>
                </a:tc>
                <a:tc>
                  <a:txBody>
                    <a:bodyPr/>
                    <a:lstStyle/>
                    <a:p>
                      <a:pPr algn="ctr"/>
                      <a:r>
                        <a:rPr kumimoji="1" lang="en-US" altLang="ja-JP" sz="3200" dirty="0"/>
                        <a:t>3b</a:t>
                      </a:r>
                      <a:endParaRPr kumimoji="1" lang="ja-JP" altLang="en-US" sz="3200" dirty="0"/>
                    </a:p>
                  </a:txBody>
                  <a:tcPr anchor="ctr"/>
                </a:tc>
                <a:tc>
                  <a:txBody>
                    <a:bodyPr/>
                    <a:lstStyle/>
                    <a:p>
                      <a:pPr algn="ctr"/>
                      <a:r>
                        <a:rPr kumimoji="1" lang="en-US" altLang="ja-JP" sz="3200" dirty="0"/>
                        <a:t>4a</a:t>
                      </a:r>
                      <a:endParaRPr kumimoji="1" lang="ja-JP" altLang="en-US" sz="3200" dirty="0"/>
                    </a:p>
                  </a:txBody>
                  <a:tcPr anchor="ctr"/>
                </a:tc>
                <a:tc>
                  <a:txBody>
                    <a:bodyPr/>
                    <a:lstStyle/>
                    <a:p>
                      <a:pPr algn="ctr"/>
                      <a:r>
                        <a:rPr kumimoji="1" lang="en-US" altLang="ja-JP" sz="3200" dirty="0"/>
                        <a:t>4b</a:t>
                      </a:r>
                      <a:endParaRPr kumimoji="1" lang="ja-JP" altLang="en-US" sz="3200" dirty="0"/>
                    </a:p>
                  </a:txBody>
                  <a:tcPr anchor="ctr"/>
                </a:tc>
                <a:tc>
                  <a:txBody>
                    <a:bodyPr/>
                    <a:lstStyle/>
                    <a:p>
                      <a:pPr algn="ctr"/>
                      <a:r>
                        <a:rPr kumimoji="1" lang="en-US" altLang="ja-JP" sz="3200" dirty="0"/>
                        <a:t>5</a:t>
                      </a:r>
                    </a:p>
                  </a:txBody>
                  <a:tcPr anchor="ctr"/>
                </a:tc>
                <a:tc>
                  <a:txBody>
                    <a:bodyPr/>
                    <a:lstStyle/>
                    <a:p>
                      <a:pPr algn="ctr"/>
                      <a:r>
                        <a:rPr kumimoji="1" lang="ja-JP" altLang="en-US" sz="2000" dirty="0"/>
                        <a:t>総数</a:t>
                      </a:r>
                    </a:p>
                  </a:txBody>
                  <a:tcPr anchor="ctr"/>
                </a:tc>
                <a:extLst>
                  <a:ext uri="{0D108BD9-81ED-4DB2-BD59-A6C34878D82A}">
                    <a16:rowId xmlns:a16="http://schemas.microsoft.com/office/drawing/2014/main" val="10000"/>
                  </a:ext>
                </a:extLst>
              </a:tr>
              <a:tr h="932112">
                <a:tc>
                  <a:txBody>
                    <a:bodyPr/>
                    <a:lstStyle/>
                    <a:p>
                      <a:pPr algn="ctr"/>
                      <a:r>
                        <a:rPr kumimoji="1" lang="ja-JP" altLang="en-US" sz="2200" dirty="0"/>
                        <a:t>２０１４年度</a:t>
                      </a:r>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191</a:t>
                      </a:r>
                      <a:endParaRPr kumimoji="1" lang="ja-JP" altLang="en-US" sz="2800" dirty="0"/>
                    </a:p>
                  </a:txBody>
                  <a:tcPr anchor="ctr"/>
                </a:tc>
                <a:tc>
                  <a:txBody>
                    <a:bodyPr/>
                    <a:lstStyle/>
                    <a:p>
                      <a:pPr algn="ctr"/>
                      <a:r>
                        <a:rPr kumimoji="1" lang="en-US" altLang="ja-JP" sz="2800" dirty="0"/>
                        <a:t>14</a:t>
                      </a:r>
                      <a:endParaRPr kumimoji="1" lang="ja-JP" altLang="en-US" sz="2800" dirty="0"/>
                    </a:p>
                  </a:txBody>
                  <a:tcPr anchor="ctr"/>
                </a:tc>
                <a:tc>
                  <a:txBody>
                    <a:bodyPr/>
                    <a:lstStyle/>
                    <a:p>
                      <a:pPr algn="ctr"/>
                      <a:r>
                        <a:rPr kumimoji="1" lang="en-US" altLang="ja-JP" sz="2800" dirty="0"/>
                        <a:t>2</a:t>
                      </a:r>
                      <a:endParaRPr kumimoji="1" lang="ja-JP" altLang="en-US" sz="2800" dirty="0"/>
                    </a:p>
                  </a:txBody>
                  <a:tcPr anchor="ctr"/>
                </a:tc>
                <a:tc>
                  <a:txBody>
                    <a:bodyPr/>
                    <a:lstStyle/>
                    <a:p>
                      <a:pPr algn="ctr"/>
                      <a:r>
                        <a:rPr kumimoji="1" lang="en-US" altLang="ja-JP" sz="2800" dirty="0"/>
                        <a:t>3</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210</a:t>
                      </a:r>
                      <a:endParaRPr kumimoji="1" lang="ja-JP" altLang="en-US" sz="2800" dirty="0"/>
                    </a:p>
                  </a:txBody>
                  <a:tcPr anchor="ctr"/>
                </a:tc>
                <a:extLst>
                  <a:ext uri="{0D108BD9-81ED-4DB2-BD59-A6C34878D82A}">
                    <a16:rowId xmlns:a16="http://schemas.microsoft.com/office/drawing/2014/main" val="10001"/>
                  </a:ext>
                </a:extLst>
              </a:tr>
              <a:tr h="932112">
                <a:tc>
                  <a:txBody>
                    <a:bodyPr/>
                    <a:lstStyle/>
                    <a:p>
                      <a:pPr algn="ctr"/>
                      <a:r>
                        <a:rPr kumimoji="1" lang="ja-JP" altLang="en-US" sz="2200" dirty="0"/>
                        <a:t>２０１５年度</a:t>
                      </a:r>
                    </a:p>
                  </a:txBody>
                  <a:tcPr anchor="ctr"/>
                </a:tc>
                <a:tc>
                  <a:txBody>
                    <a:bodyPr/>
                    <a:lstStyle/>
                    <a:p>
                      <a:pPr algn="ctr"/>
                      <a:r>
                        <a:rPr kumimoji="1" lang="en-US" altLang="ja-JP" sz="2800" dirty="0"/>
                        <a:t>1</a:t>
                      </a:r>
                      <a:endParaRPr kumimoji="1" lang="ja-JP" altLang="en-US" sz="2800" dirty="0"/>
                    </a:p>
                  </a:txBody>
                  <a:tcPr anchor="ctr"/>
                </a:tc>
                <a:tc>
                  <a:txBody>
                    <a:bodyPr/>
                    <a:lstStyle/>
                    <a:p>
                      <a:pPr algn="ctr"/>
                      <a:r>
                        <a:rPr kumimoji="1" lang="en-US" altLang="ja-JP" sz="2800" dirty="0"/>
                        <a:t>223</a:t>
                      </a:r>
                      <a:endParaRPr kumimoji="1" lang="ja-JP" altLang="en-US" sz="2800" dirty="0"/>
                    </a:p>
                  </a:txBody>
                  <a:tcPr anchor="ctr"/>
                </a:tc>
                <a:tc>
                  <a:txBody>
                    <a:bodyPr/>
                    <a:lstStyle/>
                    <a:p>
                      <a:pPr algn="ctr"/>
                      <a:r>
                        <a:rPr kumimoji="1" lang="en-US" altLang="ja-JP" sz="2800" dirty="0"/>
                        <a:t>5</a:t>
                      </a:r>
                      <a:endParaRPr kumimoji="1" lang="ja-JP" altLang="en-US" sz="2800" dirty="0"/>
                    </a:p>
                  </a:txBody>
                  <a:tcPr anchor="ctr"/>
                </a:tc>
                <a:tc>
                  <a:txBody>
                    <a:bodyPr/>
                    <a:lstStyle/>
                    <a:p>
                      <a:pPr algn="ctr"/>
                      <a:r>
                        <a:rPr kumimoji="1" lang="en-US" altLang="ja-JP" sz="2800" dirty="0"/>
                        <a:t>4</a:t>
                      </a:r>
                      <a:endParaRPr kumimoji="1" lang="ja-JP" altLang="en-US" sz="2800" dirty="0"/>
                    </a:p>
                  </a:txBody>
                  <a:tcPr anchor="ctr"/>
                </a:tc>
                <a:tc>
                  <a:txBody>
                    <a:bodyPr/>
                    <a:lstStyle/>
                    <a:p>
                      <a:pPr algn="ctr"/>
                      <a:r>
                        <a:rPr kumimoji="1" lang="en-US" altLang="ja-JP" sz="2800" dirty="0"/>
                        <a:t>2</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235</a:t>
                      </a:r>
                      <a:endParaRPr kumimoji="1" lang="ja-JP" altLang="en-US" sz="2800" dirty="0"/>
                    </a:p>
                  </a:txBody>
                  <a:tcPr anchor="ctr"/>
                </a:tc>
                <a:extLst>
                  <a:ext uri="{0D108BD9-81ED-4DB2-BD59-A6C34878D82A}">
                    <a16:rowId xmlns:a16="http://schemas.microsoft.com/office/drawing/2014/main" val="10002"/>
                  </a:ext>
                </a:extLst>
              </a:tr>
              <a:tr h="932112">
                <a:tc>
                  <a:txBody>
                    <a:bodyPr/>
                    <a:lstStyle/>
                    <a:p>
                      <a:pPr algn="ctr"/>
                      <a:r>
                        <a:rPr kumimoji="1" lang="ja-JP" altLang="en-US" sz="2200" dirty="0"/>
                        <a:t>２０１６年度</a:t>
                      </a:r>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247</a:t>
                      </a:r>
                      <a:endParaRPr kumimoji="1" lang="ja-JP" altLang="en-US" sz="2800" dirty="0"/>
                    </a:p>
                  </a:txBody>
                  <a:tcPr anchor="ctr"/>
                </a:tc>
                <a:tc>
                  <a:txBody>
                    <a:bodyPr/>
                    <a:lstStyle/>
                    <a:p>
                      <a:pPr algn="ctr"/>
                      <a:r>
                        <a:rPr kumimoji="1" lang="en-US" altLang="ja-JP" sz="2800" dirty="0"/>
                        <a:t>13</a:t>
                      </a:r>
                      <a:endParaRPr kumimoji="1" lang="ja-JP" altLang="en-US" sz="2800" dirty="0"/>
                    </a:p>
                  </a:txBody>
                  <a:tcPr anchor="ctr"/>
                </a:tc>
                <a:tc>
                  <a:txBody>
                    <a:bodyPr/>
                    <a:lstStyle/>
                    <a:p>
                      <a:pPr algn="ctr"/>
                      <a:r>
                        <a:rPr kumimoji="1" lang="en-US" altLang="ja-JP" sz="2800" dirty="0"/>
                        <a:t>3</a:t>
                      </a:r>
                      <a:endParaRPr kumimoji="1" lang="ja-JP" altLang="en-US" sz="2800" dirty="0"/>
                    </a:p>
                  </a:txBody>
                  <a:tcPr anchor="ctr"/>
                </a:tc>
                <a:tc>
                  <a:txBody>
                    <a:bodyPr/>
                    <a:lstStyle/>
                    <a:p>
                      <a:pPr algn="ctr"/>
                      <a:r>
                        <a:rPr kumimoji="1" lang="en-US" altLang="ja-JP" sz="2800" dirty="0"/>
                        <a:t>1</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264</a:t>
                      </a:r>
                      <a:endParaRPr kumimoji="1" lang="ja-JP" altLang="en-US" sz="2800" dirty="0"/>
                    </a:p>
                  </a:txBody>
                  <a:tcPr anchor="ctr"/>
                </a:tc>
                <a:extLst>
                  <a:ext uri="{0D108BD9-81ED-4DB2-BD59-A6C34878D82A}">
                    <a16:rowId xmlns:a16="http://schemas.microsoft.com/office/drawing/2014/main" val="10003"/>
                  </a:ext>
                </a:extLst>
              </a:tr>
              <a:tr h="932112">
                <a:tc>
                  <a:txBody>
                    <a:bodyPr/>
                    <a:lstStyle/>
                    <a:p>
                      <a:pPr algn="ctr"/>
                      <a:r>
                        <a:rPr kumimoji="1" lang="ja-JP" altLang="en-US" sz="2200" b="1" dirty="0"/>
                        <a:t>２０１７</a:t>
                      </a:r>
                      <a:r>
                        <a:rPr kumimoji="1" lang="ja-JP" altLang="en-US" sz="2200" dirty="0"/>
                        <a:t>年度</a:t>
                      </a:r>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229</a:t>
                      </a:r>
                      <a:endParaRPr kumimoji="1" lang="ja-JP" altLang="en-US" sz="2800" dirty="0"/>
                    </a:p>
                  </a:txBody>
                  <a:tcPr anchor="ctr"/>
                </a:tc>
                <a:tc>
                  <a:txBody>
                    <a:bodyPr/>
                    <a:lstStyle/>
                    <a:p>
                      <a:pPr algn="ctr"/>
                      <a:r>
                        <a:rPr kumimoji="1" lang="en-US" altLang="ja-JP" sz="2800" dirty="0"/>
                        <a:t>19</a:t>
                      </a:r>
                      <a:endParaRPr kumimoji="1" lang="ja-JP" altLang="en-US" sz="2800" dirty="0"/>
                    </a:p>
                  </a:txBody>
                  <a:tcPr anchor="ctr"/>
                </a:tc>
                <a:tc>
                  <a:txBody>
                    <a:bodyPr/>
                    <a:lstStyle/>
                    <a:p>
                      <a:pPr algn="ctr"/>
                      <a:r>
                        <a:rPr kumimoji="1" lang="en-US" altLang="ja-JP" sz="2800" dirty="0"/>
                        <a:t>1</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0</a:t>
                      </a:r>
                      <a:endParaRPr kumimoji="1" lang="ja-JP" altLang="en-US" sz="2800" dirty="0"/>
                    </a:p>
                  </a:txBody>
                  <a:tcPr anchor="ctr"/>
                </a:tc>
                <a:tc>
                  <a:txBody>
                    <a:bodyPr/>
                    <a:lstStyle/>
                    <a:p>
                      <a:pPr algn="ctr"/>
                      <a:r>
                        <a:rPr kumimoji="1" lang="en-US" altLang="ja-JP" sz="2800" dirty="0"/>
                        <a:t>249</a:t>
                      </a:r>
                      <a:endParaRPr kumimoji="1" lang="ja-JP" altLang="en-US" sz="2800" dirty="0"/>
                    </a:p>
                  </a:txBody>
                  <a:tcPr anchor="ctr"/>
                </a:tc>
                <a:extLst>
                  <a:ext uri="{0D108BD9-81ED-4DB2-BD59-A6C34878D82A}">
                    <a16:rowId xmlns:a16="http://schemas.microsoft.com/office/drawing/2014/main" val="3613023494"/>
                  </a:ext>
                </a:extLst>
              </a:tr>
            </a:tbl>
          </a:graphicData>
        </a:graphic>
      </p:graphicFrame>
      <p:sp>
        <p:nvSpPr>
          <p:cNvPr id="9" name="角丸四角形 8">
            <a:extLst>
              <a:ext uri="{FF2B5EF4-FFF2-40B4-BE49-F238E27FC236}">
                <a16:creationId xmlns:a16="http://schemas.microsoft.com/office/drawing/2014/main" id="{C8A3E674-D93D-40CF-9B85-F9C4F9CA5FCB}"/>
              </a:ext>
            </a:extLst>
          </p:cNvPr>
          <p:cNvSpPr/>
          <p:nvPr/>
        </p:nvSpPr>
        <p:spPr>
          <a:xfrm>
            <a:off x="4788024" y="1855256"/>
            <a:ext cx="936104" cy="44540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角丸四角形 9">
            <a:extLst>
              <a:ext uri="{FF2B5EF4-FFF2-40B4-BE49-F238E27FC236}">
                <a16:creationId xmlns:a16="http://schemas.microsoft.com/office/drawing/2014/main" id="{C8A3E674-D93D-40CF-9B85-F9C4F9CA5FCB}"/>
              </a:ext>
            </a:extLst>
          </p:cNvPr>
          <p:cNvSpPr/>
          <p:nvPr/>
        </p:nvSpPr>
        <p:spPr>
          <a:xfrm>
            <a:off x="8028384" y="1844824"/>
            <a:ext cx="839770" cy="446449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547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844824"/>
            <a:ext cx="8507288" cy="4824536"/>
          </a:xfrm>
        </p:spPr>
        <p:txBody>
          <a:bodyPr>
            <a:normAutofit lnSpcReduction="10000"/>
          </a:bodyPr>
          <a:lstStyle/>
          <a:p>
            <a:pPr marL="0" indent="0">
              <a:buNone/>
            </a:pPr>
            <a:endParaRPr lang="en-US" altLang="ja-JP" sz="2400" b="1" dirty="0"/>
          </a:p>
          <a:p>
            <a:pPr marL="0" indent="0">
              <a:buNone/>
            </a:pPr>
            <a:r>
              <a:rPr lang="ja-JP" altLang="en-US" sz="2400" b="1" dirty="0"/>
              <a:t>医療やケアによって、</a:t>
            </a:r>
            <a:endParaRPr lang="en-US" altLang="ja-JP" sz="2400" b="1" dirty="0"/>
          </a:p>
          <a:p>
            <a:pPr marL="0" indent="0">
              <a:buNone/>
            </a:pPr>
            <a:r>
              <a:rPr lang="ja-JP" altLang="en-US" sz="2400" b="1" dirty="0"/>
              <a:t>　</a:t>
            </a:r>
            <a:r>
              <a:rPr lang="ja-JP" altLang="en-US" sz="2400" b="1" dirty="0">
                <a:solidFill>
                  <a:srgbClr val="FF0000"/>
                </a:solidFill>
              </a:rPr>
              <a:t>本人が</a:t>
            </a:r>
            <a:r>
              <a:rPr lang="ja-JP" altLang="en-US" sz="2400" b="1" dirty="0"/>
              <a:t>自らに価値があると感じる</a:t>
            </a:r>
            <a:endParaRPr lang="en-US" altLang="ja-JP" sz="2400" b="1" dirty="0"/>
          </a:p>
          <a:p>
            <a:pPr marL="0" indent="0">
              <a:buNone/>
            </a:pPr>
            <a:r>
              <a:rPr lang="ja-JP" altLang="en-US" sz="2400" b="1" dirty="0"/>
              <a:t>　　　　　　　　　　ことができるようにすること</a:t>
            </a:r>
            <a:endParaRPr lang="en-US" altLang="ja-JP" sz="2400" b="1" dirty="0"/>
          </a:p>
          <a:p>
            <a:pPr marL="0" indent="0">
              <a:buNone/>
            </a:pPr>
            <a:r>
              <a:rPr kumimoji="1" lang="ja-JP" altLang="en-US" sz="2400" b="1" dirty="0"/>
              <a:t>   本人の自尊感情や自己肯定感を高め、</a:t>
            </a:r>
            <a:endParaRPr kumimoji="1" lang="en-US" altLang="ja-JP" sz="2400" b="1" dirty="0"/>
          </a:p>
          <a:p>
            <a:pPr marL="0" indent="0">
              <a:buNone/>
            </a:pPr>
            <a:r>
              <a:rPr kumimoji="1" lang="ja-JP" altLang="en-US" sz="2400" b="1" dirty="0"/>
              <a:t>　　　</a:t>
            </a:r>
            <a:r>
              <a:rPr lang="ja-JP" altLang="en-US" sz="2400" b="1" dirty="0"/>
              <a:t>本人が自分のあり方を肯定できる</a:t>
            </a:r>
            <a:endParaRPr kumimoji="1" lang="en-US" altLang="ja-JP" sz="2400" b="1" dirty="0"/>
          </a:p>
          <a:p>
            <a:pPr marL="0" indent="0">
              <a:buNone/>
            </a:pPr>
            <a:r>
              <a:rPr lang="ja-JP" altLang="en-US" sz="2400" b="1" dirty="0"/>
              <a:t>　　　　　　　　　　</a:t>
            </a:r>
            <a:r>
              <a:rPr kumimoji="1" lang="ja-JP" altLang="en-US" sz="2400" b="1" dirty="0"/>
              <a:t>ようにすること</a:t>
            </a:r>
            <a:r>
              <a:rPr kumimoji="1" lang="en-US" altLang="ja-JP" sz="2400" b="1" dirty="0"/>
              <a:t> </a:t>
            </a:r>
            <a:r>
              <a:rPr kumimoji="1" lang="ja-JP" altLang="en-US" sz="2400" b="1" dirty="0"/>
              <a:t>である</a:t>
            </a:r>
            <a:endParaRPr kumimoji="1" lang="en-US" altLang="ja-JP" sz="2400" b="1" dirty="0"/>
          </a:p>
          <a:p>
            <a:endParaRPr kumimoji="1" lang="en-US" altLang="ja-JP" dirty="0"/>
          </a:p>
          <a:p>
            <a:endParaRPr kumimoji="1" lang="en-US" altLang="ja-JP" dirty="0"/>
          </a:p>
          <a:p>
            <a:pPr marL="0" indent="0">
              <a:buNone/>
            </a:pPr>
            <a:r>
              <a:rPr kumimoji="1" lang="ja-JP" altLang="en-US" sz="2000" dirty="0"/>
              <a:t>                  　　　　　長寿時代の医療・ケア　エンドオブライフの論理と倫理　</a:t>
            </a:r>
            <a:endParaRPr kumimoji="1" lang="en-US" altLang="ja-JP" sz="2000" dirty="0"/>
          </a:p>
          <a:p>
            <a:pPr marL="0" indent="0">
              <a:buNone/>
            </a:pPr>
            <a:r>
              <a:rPr lang="ja-JP" altLang="en-US" sz="2000" dirty="0"/>
              <a:t>　                                    </a:t>
            </a:r>
            <a:r>
              <a:rPr kumimoji="1" lang="ja-JP" altLang="en-US" sz="2000" dirty="0"/>
              <a:t>ちくま新書　</a:t>
            </a:r>
            <a:r>
              <a:rPr kumimoji="1" lang="ja-JP" altLang="en-US" sz="2000" u="sng" dirty="0"/>
              <a:t>会田　薫子</a:t>
            </a:r>
            <a:r>
              <a:rPr kumimoji="1" lang="ja-JP" altLang="en-US" sz="2000" dirty="0"/>
              <a:t>　</a:t>
            </a:r>
            <a:r>
              <a:rPr kumimoji="1" lang="en-US" altLang="ja-JP" sz="2000" dirty="0"/>
              <a:t>2019.7.10</a:t>
            </a:r>
            <a:r>
              <a:rPr lang="ja-JP" altLang="en-US" sz="2000" dirty="0"/>
              <a:t>第</a:t>
            </a:r>
            <a:r>
              <a:rPr lang="en-US" altLang="ja-JP" sz="2000" dirty="0"/>
              <a:t>1</a:t>
            </a:r>
            <a:r>
              <a:rPr lang="ja-JP" altLang="en-US" sz="2000" dirty="0"/>
              <a:t>刷発行　</a:t>
            </a:r>
            <a:r>
              <a:rPr lang="ja-JP" altLang="en-US" sz="2000" dirty="0" err="1"/>
              <a:t>ｐ</a:t>
            </a:r>
            <a:r>
              <a:rPr lang="en-US" altLang="ja-JP" sz="2000" dirty="0"/>
              <a:t>80-81</a:t>
            </a:r>
            <a:endParaRPr kumimoji="1" lang="ja-JP" altLang="en-US" sz="2000"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1844824"/>
            <a:ext cx="2290577" cy="2601473"/>
          </a:xfrm>
          <a:prstGeom prst="rect">
            <a:avLst/>
          </a:prstGeom>
        </p:spPr>
      </p:pic>
      <p:sp>
        <p:nvSpPr>
          <p:cNvPr id="2" name="タイトル 1"/>
          <p:cNvSpPr>
            <a:spLocks noGrp="1"/>
          </p:cNvSpPr>
          <p:nvPr>
            <p:ph type="title"/>
          </p:nvPr>
        </p:nvSpPr>
        <p:spPr/>
        <p:txBody>
          <a:bodyPr>
            <a:noAutofit/>
          </a:bodyPr>
          <a:lstStyle/>
          <a:p>
            <a:pPr algn="l"/>
            <a:r>
              <a:rPr kumimoji="1" lang="ja-JP" altLang="en-US" sz="3600" dirty="0"/>
              <a:t>医療ケア従事者が</a:t>
            </a:r>
            <a:br>
              <a:rPr kumimoji="1" lang="en-US" altLang="ja-JP" sz="3600" dirty="0"/>
            </a:br>
            <a:r>
              <a:rPr kumimoji="1" lang="en-US" altLang="ja-JP" sz="3600" dirty="0"/>
              <a:t>    </a:t>
            </a:r>
            <a:r>
              <a:rPr kumimoji="1" lang="ja-JP" altLang="en-US" sz="3600" dirty="0"/>
              <a:t>患者や利用者の尊厳を維持するとは</a:t>
            </a:r>
          </a:p>
        </p:txBody>
      </p:sp>
    </p:spTree>
    <p:extLst>
      <p:ext uri="{BB962C8B-B14F-4D97-AF65-F5344CB8AC3E}">
        <p14:creationId xmlns:p14="http://schemas.microsoft.com/office/powerpoint/2010/main" val="19268423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延べ人数　入院・転倒　</a:t>
            </a:r>
          </a:p>
        </p:txBody>
      </p:sp>
      <p:graphicFrame>
        <p:nvGraphicFramePr>
          <p:cNvPr id="4" name="コンテンツ プレースホルダー 3"/>
          <p:cNvGraphicFramePr>
            <a:graphicFrameLocks noGrp="1"/>
          </p:cNvGraphicFramePr>
          <p:nvPr>
            <p:ph idx="1"/>
          </p:nvPr>
        </p:nvGraphicFramePr>
        <p:xfrm>
          <a:off x="467544" y="1628800"/>
          <a:ext cx="9299376" cy="4997152"/>
        </p:xfrm>
        <a:graphic>
          <a:graphicData uri="http://schemas.openxmlformats.org/drawingml/2006/chart">
            <c:chart xmlns:c="http://schemas.openxmlformats.org/drawingml/2006/chart" xmlns:r="http://schemas.openxmlformats.org/officeDocument/2006/relationships" r:id="rId2"/>
          </a:graphicData>
        </a:graphic>
      </p:graphicFrame>
      <p:sp>
        <p:nvSpPr>
          <p:cNvPr id="3" name="下矢印吹き出し 2"/>
          <p:cNvSpPr/>
          <p:nvPr/>
        </p:nvSpPr>
        <p:spPr>
          <a:xfrm>
            <a:off x="2915816" y="2708920"/>
            <a:ext cx="914400" cy="2354560"/>
          </a:xfrm>
          <a:prstGeom prst="downArrow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003684" y="2708920"/>
            <a:ext cx="738664" cy="1454885"/>
          </a:xfrm>
          <a:prstGeom prst="rect">
            <a:avLst/>
          </a:prstGeom>
          <a:noFill/>
        </p:spPr>
        <p:txBody>
          <a:bodyPr vert="eaVert" wrap="none" rtlCol="0">
            <a:spAutoFit/>
          </a:bodyPr>
          <a:lstStyle/>
          <a:p>
            <a:r>
              <a:rPr kumimoji="1" lang="ja-JP" altLang="en-US" dirty="0"/>
              <a:t>抑制減少へ</a:t>
            </a:r>
            <a:endParaRPr kumimoji="1" lang="en-US" altLang="ja-JP" dirty="0"/>
          </a:p>
          <a:p>
            <a:r>
              <a:rPr kumimoji="1" lang="ja-JP" altLang="en-US" dirty="0"/>
              <a:t>取り組み開始</a:t>
            </a:r>
          </a:p>
        </p:txBody>
      </p:sp>
      <p:sp>
        <p:nvSpPr>
          <p:cNvPr id="6" name="下矢印吹き出し 5"/>
          <p:cNvSpPr/>
          <p:nvPr/>
        </p:nvSpPr>
        <p:spPr>
          <a:xfrm>
            <a:off x="4716016" y="2636912"/>
            <a:ext cx="1084909" cy="2354560"/>
          </a:xfrm>
          <a:prstGeom prst="downArrowCallou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664405" y="2708920"/>
            <a:ext cx="1015663" cy="1284967"/>
          </a:xfrm>
          <a:prstGeom prst="rect">
            <a:avLst/>
          </a:prstGeom>
          <a:noFill/>
        </p:spPr>
        <p:txBody>
          <a:bodyPr vert="eaVert" wrap="none" rtlCol="0">
            <a:spAutoFit/>
          </a:bodyPr>
          <a:lstStyle/>
          <a:p>
            <a:r>
              <a:rPr kumimoji="1" lang="ja-JP" altLang="en-US" dirty="0"/>
              <a:t>抑制ゼロへ</a:t>
            </a:r>
            <a:endParaRPr kumimoji="1" lang="en-US" altLang="ja-JP" dirty="0"/>
          </a:p>
          <a:p>
            <a:r>
              <a:rPr lang="ja-JP" altLang="en-US" dirty="0"/>
              <a:t>　一般病棟・</a:t>
            </a:r>
            <a:endParaRPr lang="en-US" altLang="ja-JP" dirty="0"/>
          </a:p>
          <a:p>
            <a:r>
              <a:rPr lang="ja-JP" altLang="en-US" dirty="0"/>
              <a:t>　精神病棟</a:t>
            </a:r>
            <a:endParaRPr kumimoji="1" lang="ja-JP" altLang="en-US" dirty="0"/>
          </a:p>
        </p:txBody>
      </p:sp>
      <p:sp>
        <p:nvSpPr>
          <p:cNvPr id="8" name="下矢印吹き出し 7"/>
          <p:cNvSpPr/>
          <p:nvPr/>
        </p:nvSpPr>
        <p:spPr>
          <a:xfrm>
            <a:off x="6058036" y="2640732"/>
            <a:ext cx="1107231" cy="2354560"/>
          </a:xfrm>
          <a:prstGeom prst="downArrowCallou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058036" y="2766627"/>
            <a:ext cx="1015663" cy="1169551"/>
          </a:xfrm>
          <a:prstGeom prst="rect">
            <a:avLst/>
          </a:prstGeom>
          <a:noFill/>
        </p:spPr>
        <p:txBody>
          <a:bodyPr vert="eaVert" wrap="none" rtlCol="0">
            <a:spAutoFit/>
          </a:bodyPr>
          <a:lstStyle/>
          <a:p>
            <a:r>
              <a:rPr kumimoji="1" lang="ja-JP" altLang="en-US" dirty="0"/>
              <a:t>抑制ゼロ</a:t>
            </a:r>
            <a:endParaRPr kumimoji="1" lang="en-US" altLang="ja-JP" dirty="0"/>
          </a:p>
          <a:p>
            <a:r>
              <a:rPr lang="ja-JP" altLang="en-US" dirty="0"/>
              <a:t>　</a:t>
            </a:r>
            <a:r>
              <a:rPr lang="en-US" altLang="ja-JP" dirty="0"/>
              <a:t>ICU</a:t>
            </a:r>
            <a:r>
              <a:rPr lang="ja-JP" altLang="en-US" dirty="0"/>
              <a:t>含む</a:t>
            </a:r>
            <a:endParaRPr lang="en-US" altLang="ja-JP" dirty="0"/>
          </a:p>
          <a:p>
            <a:r>
              <a:rPr lang="ja-JP" altLang="en-US" dirty="0"/>
              <a:t>　院内全域</a:t>
            </a:r>
            <a:endParaRPr lang="en-US" altLang="ja-JP" dirty="0"/>
          </a:p>
        </p:txBody>
      </p:sp>
    </p:spTree>
    <p:extLst>
      <p:ext uri="{BB962C8B-B14F-4D97-AF65-F5344CB8AC3E}">
        <p14:creationId xmlns:p14="http://schemas.microsoft.com/office/powerpoint/2010/main" val="8905418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大腿骨骨折の比率の推移</a:t>
            </a:r>
            <a:endParaRPr kumimoji="1" lang="ja-JP" altLang="en-US" dirty="0"/>
          </a:p>
        </p:txBody>
      </p:sp>
      <p:graphicFrame>
        <p:nvGraphicFramePr>
          <p:cNvPr id="4" name="コンテンツ プレースホルダー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01259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5511" y="80630"/>
            <a:ext cx="5952661" cy="461665"/>
          </a:xfrm>
          <a:prstGeom prst="rect">
            <a:avLst/>
          </a:prstGeom>
          <a:noFill/>
        </p:spPr>
        <p:txBody>
          <a:bodyPr wrap="square" rtlCol="0">
            <a:spAutoFit/>
          </a:bodyPr>
          <a:lstStyle/>
          <a:p>
            <a:r>
              <a:rPr lang="ja-JP" altLang="en-US" sz="2400" dirty="0">
                <a:solidFill>
                  <a:prstClr val="black"/>
                </a:solidFill>
                <a:latin typeface="HGP明朝E" panose="02020900000000000000" pitchFamily="18" charset="-128"/>
                <a:ea typeface="HGP明朝E" panose="02020900000000000000" pitchFamily="18" charset="-128"/>
              </a:rPr>
              <a:t>資質向上研修</a:t>
            </a:r>
            <a:endParaRPr lang="en-US" altLang="ja-JP" sz="2400" dirty="0">
              <a:solidFill>
                <a:prstClr val="black"/>
              </a:solidFill>
              <a:latin typeface="HGP明朝E" panose="02020900000000000000" pitchFamily="18" charset="-128"/>
              <a:ea typeface="HGP明朝E" panose="02020900000000000000" pitchFamily="18" charset="-128"/>
            </a:endParaRPr>
          </a:p>
        </p:txBody>
      </p:sp>
      <p:sp>
        <p:nvSpPr>
          <p:cNvPr id="5" name="角丸四角形 4"/>
          <p:cNvSpPr/>
          <p:nvPr/>
        </p:nvSpPr>
        <p:spPr>
          <a:xfrm>
            <a:off x="155509" y="836712"/>
            <a:ext cx="8160907" cy="286231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altLang="ja-JP" sz="2400" dirty="0">
                <a:solidFill>
                  <a:prstClr val="black"/>
                </a:solidFill>
                <a:latin typeface="HGP明朝E" panose="02020900000000000000" pitchFamily="18" charset="-128"/>
                <a:ea typeface="HGP明朝E" panose="02020900000000000000" pitchFamily="18" charset="-128"/>
              </a:rPr>
              <a:t>S-QUE</a:t>
            </a:r>
            <a:r>
              <a:rPr lang="ja-JP" altLang="en-US" sz="2400" dirty="0">
                <a:solidFill>
                  <a:prstClr val="black"/>
                </a:solidFill>
                <a:latin typeface="HGP明朝E" panose="02020900000000000000" pitchFamily="18" charset="-128"/>
                <a:ea typeface="HGP明朝E" panose="02020900000000000000" pitchFamily="18" charset="-128"/>
              </a:rPr>
              <a:t>院内研修</a:t>
            </a:r>
            <a:r>
              <a:rPr lang="en-US" altLang="ja-JP" sz="2400" dirty="0">
                <a:solidFill>
                  <a:prstClr val="black"/>
                </a:solidFill>
                <a:latin typeface="HGP明朝E" panose="02020900000000000000" pitchFamily="18" charset="-128"/>
                <a:ea typeface="HGP明朝E" panose="02020900000000000000" pitchFamily="18" charset="-128"/>
              </a:rPr>
              <a:t>1000’</a:t>
            </a:r>
          </a:p>
          <a:p>
            <a:pPr algn="ctr"/>
            <a:endParaRPr lang="en-US" altLang="ja-JP" dirty="0">
              <a:solidFill>
                <a:prstClr val="black"/>
              </a:solidFill>
            </a:endParaRPr>
          </a:p>
          <a:p>
            <a:r>
              <a:rPr lang="ja-JP" altLang="en-US" sz="4000" dirty="0">
                <a:solidFill>
                  <a:prstClr val="black"/>
                </a:solidFill>
                <a:latin typeface="HGP明朝E" panose="02020900000000000000" pitchFamily="18" charset="-128"/>
                <a:ea typeface="HGP明朝E" panose="02020900000000000000" pitchFamily="18" charset="-128"/>
              </a:rPr>
              <a:t>　身体抑制しない</a:t>
            </a:r>
            <a:endParaRPr lang="en-US" altLang="ja-JP" sz="4000" dirty="0">
              <a:solidFill>
                <a:prstClr val="black"/>
              </a:solidFill>
              <a:latin typeface="HGP明朝E" panose="02020900000000000000" pitchFamily="18" charset="-128"/>
              <a:ea typeface="HGP明朝E" panose="02020900000000000000" pitchFamily="18" charset="-128"/>
            </a:endParaRPr>
          </a:p>
          <a:p>
            <a:r>
              <a:rPr lang="ja-JP" altLang="en-US" sz="4000" dirty="0">
                <a:solidFill>
                  <a:prstClr val="black"/>
                </a:solidFill>
                <a:latin typeface="HGP明朝E" panose="02020900000000000000" pitchFamily="18" charset="-128"/>
                <a:ea typeface="HGP明朝E" panose="02020900000000000000" pitchFamily="18" charset="-128"/>
              </a:rPr>
              <a:t>　　看護の実現とその本質</a:t>
            </a:r>
            <a:endParaRPr lang="en-US" altLang="ja-JP" sz="4000" dirty="0">
              <a:solidFill>
                <a:prstClr val="black"/>
              </a:solidFill>
              <a:latin typeface="HGP明朝E" panose="02020900000000000000" pitchFamily="18" charset="-128"/>
              <a:ea typeface="HGP明朝E" panose="02020900000000000000" pitchFamily="18" charset="-128"/>
            </a:endParaRPr>
          </a:p>
          <a:p>
            <a:pPr algn="r"/>
            <a:r>
              <a:rPr lang="ja-JP" altLang="en-US" sz="4000" dirty="0">
                <a:solidFill>
                  <a:prstClr val="black"/>
                </a:solidFill>
                <a:latin typeface="HGP明朝E" panose="02020900000000000000" pitchFamily="18" charset="-128"/>
                <a:ea typeface="HGP明朝E" panose="02020900000000000000" pitchFamily="18" charset="-128"/>
              </a:rPr>
              <a:t>　</a:t>
            </a:r>
            <a:r>
              <a:rPr lang="ja-JP" altLang="en-US" sz="2400" dirty="0">
                <a:solidFill>
                  <a:prstClr val="black"/>
                </a:solidFill>
                <a:latin typeface="HGP明朝E" panose="02020900000000000000" pitchFamily="18" charset="-128"/>
                <a:ea typeface="HGP明朝E" panose="02020900000000000000" pitchFamily="18" charset="-128"/>
              </a:rPr>
              <a:t>金沢大学附属病院看護部長</a:t>
            </a:r>
            <a:endParaRPr lang="en-US" altLang="ja-JP" sz="2400" dirty="0">
              <a:solidFill>
                <a:prstClr val="black"/>
              </a:solidFill>
              <a:latin typeface="HGP明朝E" panose="02020900000000000000" pitchFamily="18" charset="-128"/>
              <a:ea typeface="HGP明朝E" panose="02020900000000000000" pitchFamily="18" charset="-128"/>
            </a:endParaRPr>
          </a:p>
          <a:p>
            <a:pPr algn="r"/>
            <a:r>
              <a:rPr lang="ja-JP" altLang="en-US" sz="2400" dirty="0">
                <a:solidFill>
                  <a:prstClr val="black"/>
                </a:solidFill>
                <a:latin typeface="HGP明朝E" panose="02020900000000000000" pitchFamily="18" charset="-128"/>
                <a:ea typeface="HGP明朝E" panose="02020900000000000000" pitchFamily="18" charset="-128"/>
              </a:rPr>
              <a:t>小藤　幹恵　</a:t>
            </a:r>
          </a:p>
        </p:txBody>
      </p:sp>
      <p:sp>
        <p:nvSpPr>
          <p:cNvPr id="6" name="テキスト ボックス 5"/>
          <p:cNvSpPr txBox="1"/>
          <p:nvPr/>
        </p:nvSpPr>
        <p:spPr>
          <a:xfrm>
            <a:off x="155509" y="4143706"/>
            <a:ext cx="7776864" cy="1384995"/>
          </a:xfrm>
          <a:prstGeom prst="rect">
            <a:avLst/>
          </a:prstGeom>
          <a:noFill/>
        </p:spPr>
        <p:txBody>
          <a:bodyPr wrap="square" rtlCol="0">
            <a:spAutoFit/>
          </a:bodyPr>
          <a:lstStyle/>
          <a:p>
            <a:r>
              <a:rPr lang="ja-JP" altLang="en-US" sz="2800" dirty="0">
                <a:solidFill>
                  <a:prstClr val="black"/>
                </a:solidFill>
                <a:latin typeface="HGP明朝E" panose="02020900000000000000" pitchFamily="18" charset="-128"/>
                <a:ea typeface="HGP明朝E" panose="02020900000000000000" pitchFamily="18" charset="-128"/>
              </a:rPr>
              <a:t>日程：</a:t>
            </a:r>
            <a:r>
              <a:rPr lang="en-US" altLang="ja-JP" sz="2800" dirty="0">
                <a:solidFill>
                  <a:prstClr val="black"/>
                </a:solidFill>
                <a:latin typeface="HGP明朝E" panose="02020900000000000000" pitchFamily="18" charset="-128"/>
                <a:ea typeface="HGP明朝E" panose="02020900000000000000" pitchFamily="18" charset="-128"/>
              </a:rPr>
              <a:t>3</a:t>
            </a:r>
            <a:r>
              <a:rPr lang="ja-JP" altLang="en-US" sz="2800" dirty="0">
                <a:solidFill>
                  <a:prstClr val="black"/>
                </a:solidFill>
                <a:latin typeface="HGP明朝E" panose="02020900000000000000" pitchFamily="18" charset="-128"/>
                <a:ea typeface="HGP明朝E" panose="02020900000000000000" pitchFamily="18" charset="-128"/>
              </a:rPr>
              <a:t>月</a:t>
            </a:r>
            <a:r>
              <a:rPr lang="en-US" altLang="ja-JP" sz="2800" dirty="0">
                <a:solidFill>
                  <a:prstClr val="black"/>
                </a:solidFill>
                <a:latin typeface="HGP明朝E" panose="02020900000000000000" pitchFamily="18" charset="-128"/>
                <a:ea typeface="HGP明朝E" panose="02020900000000000000" pitchFamily="18" charset="-128"/>
              </a:rPr>
              <a:t>12</a:t>
            </a:r>
            <a:r>
              <a:rPr lang="ja-JP" altLang="en-US" sz="2800" dirty="0">
                <a:solidFill>
                  <a:prstClr val="black"/>
                </a:solidFill>
                <a:latin typeface="HGP明朝E" panose="02020900000000000000" pitchFamily="18" charset="-128"/>
                <a:ea typeface="HGP明朝E" panose="02020900000000000000" pitchFamily="18" charset="-128"/>
              </a:rPr>
              <a:t>日</a:t>
            </a:r>
            <a:r>
              <a:rPr lang="en-US" altLang="ja-JP" sz="2800" dirty="0">
                <a:solidFill>
                  <a:prstClr val="black"/>
                </a:solidFill>
                <a:latin typeface="HGP明朝E" panose="02020900000000000000" pitchFamily="18" charset="-128"/>
                <a:ea typeface="HGP明朝E" panose="02020900000000000000" pitchFamily="18" charset="-128"/>
              </a:rPr>
              <a:t>(</a:t>
            </a:r>
            <a:r>
              <a:rPr lang="ja-JP" altLang="en-US" sz="2800" dirty="0">
                <a:solidFill>
                  <a:prstClr val="black"/>
                </a:solidFill>
                <a:latin typeface="HGP明朝E" panose="02020900000000000000" pitchFamily="18" charset="-128"/>
                <a:ea typeface="HGP明朝E" panose="02020900000000000000" pitchFamily="18" charset="-128"/>
              </a:rPr>
              <a:t>月</a:t>
            </a:r>
            <a:r>
              <a:rPr lang="en-US" altLang="ja-JP" sz="2800" dirty="0">
                <a:solidFill>
                  <a:prstClr val="black"/>
                </a:solidFill>
                <a:latin typeface="HGP明朝E" panose="02020900000000000000" pitchFamily="18" charset="-128"/>
                <a:ea typeface="HGP明朝E" panose="02020900000000000000" pitchFamily="18" charset="-128"/>
              </a:rPr>
              <a:t>)</a:t>
            </a:r>
          </a:p>
          <a:p>
            <a:r>
              <a:rPr lang="ja-JP" altLang="en-US" sz="2800" dirty="0">
                <a:solidFill>
                  <a:prstClr val="black"/>
                </a:solidFill>
                <a:latin typeface="HGP明朝E" panose="02020900000000000000" pitchFamily="18" charset="-128"/>
                <a:ea typeface="HGP明朝E" panose="02020900000000000000" pitchFamily="18" charset="-128"/>
              </a:rPr>
              <a:t>時間：</a:t>
            </a:r>
            <a:r>
              <a:rPr lang="en-US" altLang="ja-JP" sz="2800" dirty="0">
                <a:solidFill>
                  <a:prstClr val="black"/>
                </a:solidFill>
                <a:latin typeface="HGP明朝E" panose="02020900000000000000" pitchFamily="18" charset="-128"/>
                <a:ea typeface="HGP明朝E" panose="02020900000000000000" pitchFamily="18" charset="-128"/>
              </a:rPr>
              <a:t>17</a:t>
            </a:r>
            <a:r>
              <a:rPr lang="ja-JP" altLang="en-US" sz="2800" dirty="0">
                <a:solidFill>
                  <a:prstClr val="black"/>
                </a:solidFill>
                <a:latin typeface="HGP明朝E" panose="02020900000000000000" pitchFamily="18" charset="-128"/>
                <a:ea typeface="HGP明朝E" panose="02020900000000000000" pitchFamily="18" charset="-128"/>
              </a:rPr>
              <a:t>時</a:t>
            </a:r>
            <a:r>
              <a:rPr lang="en-US" altLang="ja-JP" sz="2800" dirty="0">
                <a:solidFill>
                  <a:prstClr val="black"/>
                </a:solidFill>
                <a:latin typeface="HGP明朝E" panose="02020900000000000000" pitchFamily="18" charset="-128"/>
                <a:ea typeface="HGP明朝E" panose="02020900000000000000" pitchFamily="18" charset="-128"/>
              </a:rPr>
              <a:t>15</a:t>
            </a:r>
            <a:r>
              <a:rPr lang="ja-JP" altLang="en-US" sz="2800" dirty="0">
                <a:solidFill>
                  <a:prstClr val="black"/>
                </a:solidFill>
                <a:latin typeface="HGP明朝E" panose="02020900000000000000" pitchFamily="18" charset="-128"/>
                <a:ea typeface="HGP明朝E" panose="02020900000000000000" pitchFamily="18" charset="-128"/>
              </a:rPr>
              <a:t>分～</a:t>
            </a:r>
            <a:endParaRPr lang="en-US" altLang="ja-JP" sz="2800" dirty="0">
              <a:solidFill>
                <a:prstClr val="black"/>
              </a:solidFill>
              <a:latin typeface="HGP明朝E" panose="02020900000000000000" pitchFamily="18" charset="-128"/>
              <a:ea typeface="HGP明朝E" panose="02020900000000000000" pitchFamily="18" charset="-128"/>
            </a:endParaRPr>
          </a:p>
          <a:p>
            <a:r>
              <a:rPr lang="ja-JP" altLang="en-US" sz="2800" dirty="0">
                <a:solidFill>
                  <a:prstClr val="black"/>
                </a:solidFill>
                <a:latin typeface="HGP明朝E" panose="02020900000000000000" pitchFamily="18" charset="-128"/>
                <a:ea typeface="HGP明朝E" panose="02020900000000000000" pitchFamily="18" charset="-128"/>
              </a:rPr>
              <a:t>場所：外来診療棟４階　宝ホール</a:t>
            </a:r>
          </a:p>
        </p:txBody>
      </p:sp>
      <p:sp>
        <p:nvSpPr>
          <p:cNvPr id="7" name="テキスト ボックス 6"/>
          <p:cNvSpPr txBox="1"/>
          <p:nvPr/>
        </p:nvSpPr>
        <p:spPr>
          <a:xfrm>
            <a:off x="155509" y="6066147"/>
            <a:ext cx="8330211" cy="707886"/>
          </a:xfrm>
          <a:prstGeom prst="rect">
            <a:avLst/>
          </a:prstGeom>
          <a:noFill/>
        </p:spPr>
        <p:txBody>
          <a:bodyPr wrap="square" rtlCol="0">
            <a:spAutoFit/>
          </a:bodyPr>
          <a:lstStyle/>
          <a:p>
            <a:r>
              <a:rPr lang="ja-JP" altLang="en-US" sz="2000" dirty="0">
                <a:solidFill>
                  <a:prstClr val="black"/>
                </a:solidFill>
                <a:latin typeface="HGP明朝E" panose="02020900000000000000" pitchFamily="18" charset="-128"/>
                <a:ea typeface="HGP明朝E" panose="02020900000000000000" pitchFamily="18" charset="-128"/>
              </a:rPr>
              <a:t>＊この研修は、平成</a:t>
            </a:r>
            <a:r>
              <a:rPr lang="en-US" altLang="ja-JP" sz="2000" dirty="0">
                <a:solidFill>
                  <a:prstClr val="black"/>
                </a:solidFill>
                <a:latin typeface="HGP明朝E" panose="02020900000000000000" pitchFamily="18" charset="-128"/>
                <a:ea typeface="HGP明朝E" panose="02020900000000000000" pitchFamily="18" charset="-128"/>
              </a:rPr>
              <a:t>30</a:t>
            </a:r>
            <a:r>
              <a:rPr lang="ja-JP" altLang="en-US" sz="2000" dirty="0">
                <a:solidFill>
                  <a:prstClr val="black"/>
                </a:solidFill>
                <a:latin typeface="HGP明朝E" panose="02020900000000000000" pitchFamily="18" charset="-128"/>
                <a:ea typeface="HGP明朝E" panose="02020900000000000000" pitchFamily="18" charset="-128"/>
              </a:rPr>
              <a:t>年</a:t>
            </a:r>
            <a:r>
              <a:rPr lang="en-US" altLang="ja-JP" sz="2000" dirty="0">
                <a:solidFill>
                  <a:prstClr val="black"/>
                </a:solidFill>
                <a:latin typeface="HGP明朝E" panose="02020900000000000000" pitchFamily="18" charset="-128"/>
                <a:ea typeface="HGP明朝E" panose="02020900000000000000" pitchFamily="18" charset="-128"/>
              </a:rPr>
              <a:t>4</a:t>
            </a:r>
            <a:r>
              <a:rPr lang="ja-JP" altLang="en-US" sz="2000" dirty="0">
                <a:solidFill>
                  <a:prstClr val="black"/>
                </a:solidFill>
                <a:latin typeface="HGP明朝E" panose="02020900000000000000" pitchFamily="18" charset="-128"/>
                <a:ea typeface="HGP明朝E" panose="02020900000000000000" pitchFamily="18" charset="-128"/>
              </a:rPr>
              <a:t>月</a:t>
            </a:r>
            <a:r>
              <a:rPr lang="en-US" altLang="ja-JP" sz="2000" dirty="0">
                <a:solidFill>
                  <a:prstClr val="black"/>
                </a:solidFill>
                <a:latin typeface="HGP明朝E" panose="02020900000000000000" pitchFamily="18" charset="-128"/>
                <a:ea typeface="HGP明朝E" panose="02020900000000000000" pitchFamily="18" charset="-128"/>
              </a:rPr>
              <a:t>9</a:t>
            </a:r>
            <a:r>
              <a:rPr lang="ja-JP" altLang="en-US" sz="2000" dirty="0">
                <a:solidFill>
                  <a:prstClr val="black"/>
                </a:solidFill>
                <a:latin typeface="HGP明朝E" panose="02020900000000000000" pitchFamily="18" charset="-128"/>
                <a:ea typeface="HGP明朝E" panose="02020900000000000000" pitchFamily="18" charset="-128"/>
              </a:rPr>
              <a:t>日</a:t>
            </a:r>
            <a:r>
              <a:rPr lang="en-US" altLang="ja-JP" sz="2000" dirty="0">
                <a:solidFill>
                  <a:prstClr val="black"/>
                </a:solidFill>
                <a:latin typeface="HGP明朝E" panose="02020900000000000000" pitchFamily="18" charset="-128"/>
                <a:ea typeface="HGP明朝E" panose="02020900000000000000" pitchFamily="18" charset="-128"/>
              </a:rPr>
              <a:t>(</a:t>
            </a:r>
            <a:r>
              <a:rPr lang="ja-JP" altLang="en-US" sz="2000" dirty="0">
                <a:solidFill>
                  <a:prstClr val="black"/>
                </a:solidFill>
                <a:latin typeface="HGP明朝E" panose="02020900000000000000" pitchFamily="18" charset="-128"/>
                <a:ea typeface="HGP明朝E" panose="02020900000000000000" pitchFamily="18" charset="-128"/>
              </a:rPr>
              <a:t>月</a:t>
            </a:r>
            <a:r>
              <a:rPr lang="en-US" altLang="ja-JP" sz="2000" dirty="0">
                <a:solidFill>
                  <a:prstClr val="black"/>
                </a:solidFill>
                <a:latin typeface="HGP明朝E" panose="02020900000000000000" pitchFamily="18" charset="-128"/>
                <a:ea typeface="HGP明朝E" panose="02020900000000000000" pitchFamily="18" charset="-128"/>
              </a:rPr>
              <a:t>)</a:t>
            </a:r>
            <a:r>
              <a:rPr lang="ja-JP" altLang="en-US" sz="2000" dirty="0">
                <a:solidFill>
                  <a:prstClr val="black"/>
                </a:solidFill>
                <a:latin typeface="HGP明朝E" panose="02020900000000000000" pitchFamily="18" charset="-128"/>
                <a:ea typeface="HGP明朝E" panose="02020900000000000000" pitchFamily="18" charset="-128"/>
              </a:rPr>
              <a:t>～</a:t>
            </a:r>
            <a:r>
              <a:rPr lang="en-US" altLang="ja-JP" sz="2000" dirty="0">
                <a:solidFill>
                  <a:prstClr val="black"/>
                </a:solidFill>
                <a:latin typeface="HGP明朝E" panose="02020900000000000000" pitchFamily="18" charset="-128"/>
                <a:ea typeface="HGP明朝E" panose="02020900000000000000" pitchFamily="18" charset="-128"/>
              </a:rPr>
              <a:t>5</a:t>
            </a:r>
            <a:r>
              <a:rPr lang="ja-JP" altLang="en-US" sz="2000" dirty="0">
                <a:solidFill>
                  <a:prstClr val="black"/>
                </a:solidFill>
                <a:latin typeface="HGP明朝E" panose="02020900000000000000" pitchFamily="18" charset="-128"/>
                <a:ea typeface="HGP明朝E" panose="02020900000000000000" pitchFamily="18" charset="-128"/>
              </a:rPr>
              <a:t>月</a:t>
            </a:r>
            <a:r>
              <a:rPr lang="en-US" altLang="ja-JP" sz="2000" dirty="0">
                <a:solidFill>
                  <a:prstClr val="black"/>
                </a:solidFill>
                <a:latin typeface="HGP明朝E" panose="02020900000000000000" pitchFamily="18" charset="-128"/>
                <a:ea typeface="HGP明朝E" panose="02020900000000000000" pitchFamily="18" charset="-128"/>
              </a:rPr>
              <a:t>7</a:t>
            </a:r>
            <a:r>
              <a:rPr lang="ja-JP" altLang="en-US" sz="2000" dirty="0">
                <a:solidFill>
                  <a:prstClr val="black"/>
                </a:solidFill>
                <a:latin typeface="HGP明朝E" panose="02020900000000000000" pitchFamily="18" charset="-128"/>
                <a:ea typeface="HGP明朝E" panose="02020900000000000000" pitchFamily="18" charset="-128"/>
              </a:rPr>
              <a:t>日</a:t>
            </a:r>
            <a:r>
              <a:rPr lang="en-US" altLang="ja-JP" sz="2000" dirty="0">
                <a:solidFill>
                  <a:prstClr val="black"/>
                </a:solidFill>
                <a:latin typeface="HGP明朝E" panose="02020900000000000000" pitchFamily="18" charset="-128"/>
                <a:ea typeface="HGP明朝E" panose="02020900000000000000" pitchFamily="18" charset="-128"/>
              </a:rPr>
              <a:t>(</a:t>
            </a:r>
            <a:r>
              <a:rPr lang="ja-JP" altLang="en-US" sz="2000" dirty="0">
                <a:solidFill>
                  <a:prstClr val="black"/>
                </a:solidFill>
                <a:latin typeface="HGP明朝E" panose="02020900000000000000" pitchFamily="18" charset="-128"/>
                <a:ea typeface="HGP明朝E" panose="02020900000000000000" pitchFamily="18" charset="-128"/>
              </a:rPr>
              <a:t>月</a:t>
            </a:r>
            <a:r>
              <a:rPr lang="en-US" altLang="ja-JP" sz="2000" dirty="0">
                <a:solidFill>
                  <a:prstClr val="black"/>
                </a:solidFill>
                <a:latin typeface="HGP明朝E" panose="02020900000000000000" pitchFamily="18" charset="-128"/>
                <a:ea typeface="HGP明朝E" panose="02020900000000000000" pitchFamily="18" charset="-128"/>
              </a:rPr>
              <a:t>)</a:t>
            </a:r>
            <a:r>
              <a:rPr lang="ja-JP" altLang="en-US" sz="2000" dirty="0">
                <a:solidFill>
                  <a:prstClr val="black"/>
                </a:solidFill>
                <a:latin typeface="HGP明朝E" panose="02020900000000000000" pitchFamily="18" charset="-128"/>
                <a:ea typeface="HGP明朝E" panose="02020900000000000000" pitchFamily="18" charset="-128"/>
              </a:rPr>
              <a:t>に　</a:t>
            </a:r>
            <a:endParaRPr lang="en-US" altLang="ja-JP" sz="2000" dirty="0">
              <a:solidFill>
                <a:prstClr val="black"/>
              </a:solidFill>
              <a:latin typeface="HGP明朝E" panose="02020900000000000000" pitchFamily="18" charset="-128"/>
              <a:ea typeface="HGP明朝E" panose="02020900000000000000" pitchFamily="18" charset="-128"/>
            </a:endParaRPr>
          </a:p>
          <a:p>
            <a:r>
              <a:rPr lang="ja-JP" altLang="en-US" sz="2000" dirty="0">
                <a:solidFill>
                  <a:prstClr val="black"/>
                </a:solidFill>
                <a:latin typeface="HGP明朝E" panose="02020900000000000000" pitchFamily="18" charset="-128"/>
                <a:ea typeface="HGP明朝E" panose="02020900000000000000" pitchFamily="18" charset="-128"/>
              </a:rPr>
              <a:t>　</a:t>
            </a:r>
            <a:r>
              <a:rPr lang="en-US" altLang="ja-JP" sz="2000" dirty="0">
                <a:solidFill>
                  <a:prstClr val="black"/>
                </a:solidFill>
                <a:latin typeface="HGP明朝E" panose="02020900000000000000" pitchFamily="18" charset="-128"/>
                <a:ea typeface="HGP明朝E" panose="02020900000000000000" pitchFamily="18" charset="-128"/>
              </a:rPr>
              <a:t>S-QUE</a:t>
            </a:r>
            <a:r>
              <a:rPr lang="ja-JP" altLang="en-US" sz="2000" dirty="0">
                <a:solidFill>
                  <a:prstClr val="black"/>
                </a:solidFill>
                <a:latin typeface="HGP明朝E" panose="02020900000000000000" pitchFamily="18" charset="-128"/>
                <a:ea typeface="HGP明朝E" panose="02020900000000000000" pitchFamily="18" charset="-128"/>
              </a:rPr>
              <a:t>院内研修</a:t>
            </a:r>
            <a:r>
              <a:rPr lang="en-US" altLang="ja-JP" sz="2000" dirty="0">
                <a:solidFill>
                  <a:prstClr val="black"/>
                </a:solidFill>
                <a:latin typeface="HGP明朝E" panose="02020900000000000000" pitchFamily="18" charset="-128"/>
                <a:ea typeface="HGP明朝E" panose="02020900000000000000" pitchFamily="18" charset="-128"/>
              </a:rPr>
              <a:t>1000</a:t>
            </a:r>
            <a:r>
              <a:rPr lang="ja-JP" altLang="en-US" sz="2000" dirty="0">
                <a:solidFill>
                  <a:prstClr val="black"/>
                </a:solidFill>
                <a:latin typeface="HGP明朝E" panose="02020900000000000000" pitchFamily="18" charset="-128"/>
                <a:ea typeface="HGP明朝E" panose="02020900000000000000" pitchFamily="18" charset="-128"/>
              </a:rPr>
              <a:t>で配信されます</a:t>
            </a:r>
          </a:p>
        </p:txBody>
      </p:sp>
      <p:pic>
        <p:nvPicPr>
          <p:cNvPr id="1026" name="Picture 2" descr="「無料イラスト3月の様子」の画像検索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52853" y="1052736"/>
            <a:ext cx="2411760" cy="798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無料イラスト3月の様子」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6149" y="426878"/>
            <a:ext cx="2400267" cy="1215135"/>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2723795" y="232304"/>
            <a:ext cx="5040560" cy="914400"/>
          </a:xfrm>
          <a:prstGeom prst="ellips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mj-ea"/>
                <a:ea typeface="+mj-ea"/>
              </a:rPr>
              <a:t>0</a:t>
            </a:r>
            <a:r>
              <a:rPr kumimoji="1" lang="ja-JP" altLang="en-US" sz="2400" dirty="0">
                <a:solidFill>
                  <a:schemeClr val="tx1"/>
                </a:solidFill>
                <a:latin typeface="+mj-ea"/>
                <a:ea typeface="+mj-ea"/>
              </a:rPr>
              <a:t>から２年を迎えたころ</a:t>
            </a:r>
          </a:p>
        </p:txBody>
      </p:sp>
    </p:spTree>
    <p:extLst>
      <p:ext uri="{BB962C8B-B14F-4D97-AF65-F5344CB8AC3E}">
        <p14:creationId xmlns:p14="http://schemas.microsoft.com/office/powerpoint/2010/main" val="33750164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　看護師の言葉　</a:t>
            </a:r>
            <a:r>
              <a:rPr lang="ja-JP" altLang="en-US" sz="3100" dirty="0"/>
              <a:t>研修会後アンケートより</a:t>
            </a:r>
            <a:endParaRPr kumimoji="1" lang="ja-JP" altLang="en-US" sz="3100"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a:solidFill>
                  <a:srgbClr val="FF0000"/>
                </a:solidFill>
              </a:rPr>
              <a:t>患者さんの変化を目の当たりにできることは私たち看護者の喜びです</a:t>
            </a:r>
            <a:endParaRPr lang="en-US" altLang="ja-JP" dirty="0">
              <a:solidFill>
                <a:srgbClr val="FF0000"/>
              </a:solidFill>
            </a:endParaRPr>
          </a:p>
          <a:p>
            <a:endParaRPr lang="en-US" altLang="ja-JP" dirty="0">
              <a:solidFill>
                <a:srgbClr val="FF0000"/>
              </a:solidFill>
            </a:endParaRPr>
          </a:p>
          <a:p>
            <a:r>
              <a:rPr kumimoji="1" lang="ja-JP" altLang="en-US" dirty="0"/>
              <a:t>新人ナースが抑制しないことを当たり前と思っていたという感想で、４年間の取り組みの成果を実感しました</a:t>
            </a:r>
            <a:endParaRPr kumimoji="1" lang="en-US" altLang="ja-JP" dirty="0"/>
          </a:p>
          <a:p>
            <a:endParaRPr kumimoji="1" lang="en-US" altLang="ja-JP" dirty="0"/>
          </a:p>
          <a:p>
            <a:r>
              <a:rPr lang="ja-JP" altLang="en-US" dirty="0"/>
              <a:t>各部署の事例と患者さんからの</a:t>
            </a:r>
            <a:endParaRPr lang="en-US" altLang="ja-JP" dirty="0"/>
          </a:p>
          <a:p>
            <a:pPr marL="0" indent="0">
              <a:buNone/>
            </a:pPr>
            <a:r>
              <a:rPr lang="ja-JP" altLang="en-US" dirty="0"/>
              <a:t>　言葉はいつも感銘を受けます</a:t>
            </a:r>
            <a:endParaRPr kumimoji="1" lang="ja-JP" altLang="en-US" dirty="0"/>
          </a:p>
        </p:txBody>
      </p:sp>
      <p:pic>
        <p:nvPicPr>
          <p:cNvPr id="4098" name="Picture 2" descr="C:\Users\NRSPC\AppData\Local\Microsoft\Windows\Temporary Internet Files\Content.IE5\XWILBJUH\voluntariado[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653136"/>
            <a:ext cx="1376387" cy="12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8715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88640"/>
            <a:ext cx="8229600" cy="6480720"/>
          </a:xfrm>
        </p:spPr>
        <p:txBody>
          <a:bodyPr>
            <a:noAutofit/>
          </a:bodyPr>
          <a:lstStyle/>
          <a:p>
            <a:r>
              <a:rPr kumimoji="1" lang="ja-JP" altLang="en-US" sz="3000" dirty="0"/>
              <a:t>抑制しない看護、これを実践できている喜びを感じました</a:t>
            </a:r>
            <a:endParaRPr kumimoji="1" lang="en-US" altLang="ja-JP" sz="3000" dirty="0"/>
          </a:p>
          <a:p>
            <a:endParaRPr kumimoji="1" lang="en-US" altLang="ja-JP" sz="800" dirty="0"/>
          </a:p>
          <a:p>
            <a:r>
              <a:rPr lang="ja-JP" altLang="en-US" sz="3000" dirty="0"/>
              <a:t>毎年、抑制の数が減っていくグラフをみて、良く頑張ってきたと思った</a:t>
            </a:r>
            <a:endParaRPr lang="en-US" altLang="ja-JP" sz="3000" dirty="0"/>
          </a:p>
          <a:p>
            <a:endParaRPr lang="en-US" altLang="ja-JP" sz="800" dirty="0">
              <a:solidFill>
                <a:schemeClr val="tx2">
                  <a:lumMod val="60000"/>
                  <a:lumOff val="40000"/>
                </a:schemeClr>
              </a:solidFill>
            </a:endParaRPr>
          </a:p>
          <a:p>
            <a:r>
              <a:rPr kumimoji="1" lang="ja-JP" altLang="en-US" sz="3000" dirty="0"/>
              <a:t>患者ではなく、人を看るということ</a:t>
            </a:r>
            <a:endParaRPr kumimoji="1" lang="en-US" altLang="ja-JP" sz="3000" dirty="0"/>
          </a:p>
          <a:p>
            <a:endParaRPr kumimoji="1" lang="en-US" altLang="ja-JP" sz="800" dirty="0"/>
          </a:p>
          <a:p>
            <a:r>
              <a:rPr lang="ja-JP" altLang="en-US" sz="3000" dirty="0"/>
              <a:t>病棟全体で雰囲気づくりも含め、抑制ゼロが当たり前の世の中にしていきたい</a:t>
            </a:r>
            <a:endParaRPr lang="en-US" altLang="ja-JP" sz="3000" dirty="0"/>
          </a:p>
          <a:p>
            <a:endParaRPr lang="en-US" altLang="ja-JP" sz="800" dirty="0"/>
          </a:p>
          <a:p>
            <a:r>
              <a:rPr kumimoji="1" lang="ja-JP" altLang="en-US" sz="3000" dirty="0"/>
              <a:t>取り組みを改めて知ることで、すごい看護集団であると思いました</a:t>
            </a:r>
            <a:endParaRPr kumimoji="1" lang="en-US" altLang="ja-JP" sz="3000" dirty="0"/>
          </a:p>
          <a:p>
            <a:endParaRPr kumimoji="1" lang="en-US" altLang="ja-JP" sz="800" dirty="0"/>
          </a:p>
          <a:p>
            <a:r>
              <a:rPr lang="ja-JP" altLang="en-US" sz="3000" dirty="0">
                <a:solidFill>
                  <a:srgbClr val="FF0000"/>
                </a:solidFill>
              </a:rPr>
              <a:t>「抑制」という意識は、もう自分たちの中にないことに気づかされました</a:t>
            </a:r>
            <a:endParaRPr kumimoji="1" lang="ja-JP" altLang="en-US" sz="3000" dirty="0">
              <a:solidFill>
                <a:srgbClr val="FF0000"/>
              </a:solidFill>
            </a:endParaRPr>
          </a:p>
        </p:txBody>
      </p:sp>
      <p:pic>
        <p:nvPicPr>
          <p:cNvPr id="7170" name="Picture 2" descr="C:\Users\NRSPC\AppData\Local\Microsoft\Windows\Temporary Internet Files\Content.IE5\EKEKQAR3\gi01a2015022806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1844824"/>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356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836712"/>
            <a:ext cx="8229600" cy="1143000"/>
          </a:xfrm>
        </p:spPr>
        <p:txBody>
          <a:bodyPr/>
          <a:lstStyle/>
          <a:p>
            <a:r>
              <a:rPr lang="ja-JP" altLang="en-US"/>
              <a:t>患者</a:t>
            </a:r>
            <a:r>
              <a:rPr lang="ja-JP" altLang="en-US" dirty="0"/>
              <a:t>さんからのことば</a:t>
            </a:r>
            <a:endParaRPr kumimoji="1" lang="ja-JP" altLang="en-US" dirty="0"/>
          </a:p>
        </p:txBody>
      </p:sp>
      <p:pic>
        <p:nvPicPr>
          <p:cNvPr id="4102" name="Picture 6" descr="C:\Users\NRSPC\AppData\Local\Microsoft\Windows\Temporary Internet Files\Content.IE5\M1ZFHZW2\IMG_4217-480x3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708920"/>
            <a:ext cx="4248472" cy="31863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103" name="Picture 7" descr="C:\Users\NRSPC\AppData\Local\Microsoft\Windows\Temporary Internet Files\Content.IE5\EKEKQAR3\R0012392[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2348880"/>
            <a:ext cx="2525559" cy="18722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125</a:t>
            </a:fld>
            <a:endParaRPr kumimoji="1" lang="ja-JP" altLang="en-US"/>
          </a:p>
        </p:txBody>
      </p:sp>
    </p:spTree>
    <p:extLst>
      <p:ext uri="{BB962C8B-B14F-4D97-AF65-F5344CB8AC3E}">
        <p14:creationId xmlns:p14="http://schemas.microsoft.com/office/powerpoint/2010/main" val="31689291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RSPC\AppData\Local\Microsoft\Windows\Temporary Internet Files\Content.IE5\EKEKQAR3\lgi01a2014090106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8" y="2276094"/>
            <a:ext cx="1595201" cy="198962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t>きれいなカードにイラスト入りで</a:t>
            </a:r>
          </a:p>
        </p:txBody>
      </p:sp>
      <p:sp>
        <p:nvSpPr>
          <p:cNvPr id="3" name="コンテンツ プレースホルダー 2"/>
          <p:cNvSpPr>
            <a:spLocks noGrp="1"/>
          </p:cNvSpPr>
          <p:nvPr>
            <p:ph idx="1"/>
          </p:nvPr>
        </p:nvSpPr>
        <p:spPr/>
        <p:txBody>
          <a:bodyPr>
            <a:normAutofit lnSpcReduction="10000"/>
          </a:bodyPr>
          <a:lstStyle/>
          <a:p>
            <a:pPr marL="0" indent="0">
              <a:buNone/>
            </a:pPr>
            <a:r>
              <a:rPr kumimoji="1" lang="ja-JP" altLang="en-US" sz="4000" b="1" dirty="0">
                <a:latin typeface="HG丸ｺﾞｼｯｸM-PRO" panose="020F0600000000000000" pitchFamily="50" charset="-128"/>
                <a:ea typeface="HG丸ｺﾞｼｯｸM-PRO" panose="020F0600000000000000" pitchFamily="50" charset="-128"/>
              </a:rPr>
              <a:t>焦らず</a:t>
            </a:r>
            <a:r>
              <a:rPr kumimoji="1" lang="ja-JP" altLang="en-US" dirty="0">
                <a:latin typeface="HG丸ｺﾞｼｯｸM-PRO" panose="020F0600000000000000" pitchFamily="50" charset="-128"/>
                <a:ea typeface="HG丸ｺﾞｼｯｸM-PRO" panose="020F0600000000000000" pitchFamily="50" charset="-128"/>
              </a:rPr>
              <a:t>　ゆっくり　</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dirty="0">
                <a:latin typeface="HG丸ｺﾞｼｯｸM-PRO" panose="020F0600000000000000" pitchFamily="50" charset="-128"/>
                <a:ea typeface="HG丸ｺﾞｼｯｸM-PRO" panose="020F0600000000000000" pitchFamily="50" charset="-128"/>
              </a:rPr>
              <a:t>　　今日　</a:t>
            </a:r>
            <a:r>
              <a:rPr lang="ja-JP" altLang="en-US" sz="4000" b="1" dirty="0">
                <a:latin typeface="HG丸ｺﾞｼｯｸM-PRO" panose="020F0600000000000000" pitchFamily="50" charset="-128"/>
                <a:ea typeface="HG丸ｺﾞｼｯｸM-PRO" panose="020F0600000000000000" pitchFamily="50" charset="-128"/>
              </a:rPr>
              <a:t>一歩</a:t>
            </a:r>
            <a:endParaRPr lang="en-US" altLang="ja-JP" sz="40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　　明日　</a:t>
            </a:r>
            <a:r>
              <a:rPr kumimoji="1" lang="ja-JP" altLang="en-US" sz="4000" b="1" dirty="0">
                <a:latin typeface="HG丸ｺﾞｼｯｸM-PRO" panose="020F0600000000000000" pitchFamily="50" charset="-128"/>
                <a:ea typeface="HG丸ｺﾞｼｯｸM-PRO" panose="020F0600000000000000" pitchFamily="50" charset="-128"/>
              </a:rPr>
              <a:t>一歩</a:t>
            </a:r>
            <a:endParaRPr kumimoji="1" lang="en-US" altLang="ja-JP" sz="4000" b="1" dirty="0">
              <a:latin typeface="HG丸ｺﾞｼｯｸM-PRO" panose="020F0600000000000000" pitchFamily="50" charset="-128"/>
              <a:ea typeface="HG丸ｺﾞｼｯｸM-PRO" panose="020F0600000000000000" pitchFamily="50" charset="-128"/>
            </a:endParaRPr>
          </a:p>
          <a:p>
            <a:pPr marL="0" indent="0">
              <a:buNone/>
            </a:pPr>
            <a:r>
              <a:rPr lang="ja-JP" altLang="en-US" dirty="0">
                <a:latin typeface="HG丸ｺﾞｼｯｸM-PRO" panose="020F0600000000000000" pitchFamily="50" charset="-128"/>
                <a:ea typeface="HG丸ｺﾞｼｯｸM-PRO" panose="020F0600000000000000" pitchFamily="50" charset="-128"/>
              </a:rPr>
              <a:t>　　　　　　</a:t>
            </a:r>
            <a:r>
              <a:rPr lang="ja-JP" altLang="en-US" sz="4000" b="1" dirty="0">
                <a:latin typeface="HG丸ｺﾞｼｯｸM-PRO" panose="020F0600000000000000" pitchFamily="50" charset="-128"/>
                <a:ea typeface="HG丸ｺﾞｼｯｸM-PRO" panose="020F0600000000000000" pitchFamily="50" charset="-128"/>
              </a:rPr>
              <a:t>前進！！</a:t>
            </a: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dirty="0">
              <a:latin typeface="HG丸ｺﾞｼｯｸM-PRO" panose="020F0600000000000000" pitchFamily="50" charset="-128"/>
              <a:ea typeface="HG丸ｺﾞｼｯｸM-PRO" panose="020F0600000000000000" pitchFamily="50" charset="-128"/>
            </a:endParaRPr>
          </a:p>
          <a:p>
            <a:pPr marL="114300" indent="0">
              <a:buNone/>
            </a:pPr>
            <a:r>
              <a:rPr kumimoji="1" lang="ja-JP" altLang="en-US" sz="2000" dirty="0">
                <a:latin typeface="HG丸ｺﾞｼｯｸM-PRO" panose="020F0600000000000000" pitchFamily="50" charset="-128"/>
                <a:ea typeface="HG丸ｺﾞｼｯｸM-PRO" panose="020F0600000000000000" pitchFamily="50" charset="-128"/>
              </a:rPr>
              <a:t>スタッフの皆さんがかけてくれた言葉が心の支えでした！！</a:t>
            </a:r>
            <a:endParaRPr kumimoji="1" lang="en-US" altLang="ja-JP" sz="2000" dirty="0">
              <a:latin typeface="HG丸ｺﾞｼｯｸM-PRO" panose="020F0600000000000000" pitchFamily="50" charset="-128"/>
              <a:ea typeface="HG丸ｺﾞｼｯｸM-PRO" panose="020F0600000000000000" pitchFamily="50" charset="-128"/>
            </a:endParaRPr>
          </a:p>
          <a:p>
            <a:pPr marL="114300" indent="0">
              <a:buNone/>
            </a:pPr>
            <a:r>
              <a:rPr lang="ja-JP" altLang="en-US" sz="2000" dirty="0">
                <a:latin typeface="HG丸ｺﾞｼｯｸM-PRO" panose="020F0600000000000000" pitchFamily="50" charset="-128"/>
                <a:ea typeface="HG丸ｺﾞｼｯｸM-PRO" panose="020F0600000000000000" pitchFamily="50" charset="-128"/>
              </a:rPr>
              <a:t>本当に感謝しています。</a:t>
            </a:r>
            <a:endParaRPr lang="en-US" altLang="ja-JP" sz="2000" dirty="0">
              <a:latin typeface="HG丸ｺﾞｼｯｸM-PRO" panose="020F0600000000000000" pitchFamily="50" charset="-128"/>
              <a:ea typeface="HG丸ｺﾞｼｯｸM-PRO" panose="020F0600000000000000" pitchFamily="50" charset="-128"/>
            </a:endParaRPr>
          </a:p>
          <a:p>
            <a:pPr marL="114300" indent="0">
              <a:buNone/>
            </a:pPr>
            <a:r>
              <a:rPr lang="ja-JP" altLang="en-US" sz="2000" dirty="0">
                <a:latin typeface="HG丸ｺﾞｼｯｸM-PRO" panose="020F0600000000000000" pitchFamily="50" charset="-128"/>
                <a:ea typeface="HG丸ｺﾞｼｯｸM-PRO" panose="020F0600000000000000" pitchFamily="50" charset="-128"/>
              </a:rPr>
              <a:t>寒い季節！！体調に気をつけてください</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4" name="フッター プレースホルダー 3"/>
          <p:cNvSpPr>
            <a:spLocks noGrp="1"/>
          </p:cNvSpPr>
          <p:nvPr>
            <p:ph type="ftr" sz="quarter" idx="11"/>
          </p:nvPr>
        </p:nvSpPr>
        <p:spPr/>
        <p:txBody>
          <a:bodyPr/>
          <a:lstStyle/>
          <a:p>
            <a:r>
              <a:rPr lang="zh-CN" altLang="en-US">
                <a:solidFill>
                  <a:prstClr val="black">
                    <a:tint val="75000"/>
                  </a:prstClr>
                </a:solidFill>
              </a:rPr>
              <a:t>金沢大学附属病院看護部</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126</a:t>
            </a:fld>
            <a:endParaRPr lang="ja-JP" altLang="en-US">
              <a:solidFill>
                <a:prstClr val="black">
                  <a:tint val="75000"/>
                </a:prstClr>
              </a:solidFill>
            </a:endParaRPr>
          </a:p>
        </p:txBody>
      </p:sp>
      <p:sp>
        <p:nvSpPr>
          <p:cNvPr id="6" name="雲形吹き出し 5"/>
          <p:cNvSpPr/>
          <p:nvPr/>
        </p:nvSpPr>
        <p:spPr>
          <a:xfrm>
            <a:off x="4067944" y="1124534"/>
            <a:ext cx="4320480" cy="1584601"/>
          </a:xfrm>
          <a:prstGeom prst="cloudCallout">
            <a:avLst>
              <a:gd name="adj1" fmla="val 9124"/>
              <a:gd name="adj2" fmla="val 708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2060"/>
                </a:solidFill>
                <a:latin typeface="HG丸ｺﾞｼｯｸM-PRO" panose="020F0600000000000000" pitchFamily="50" charset="-128"/>
                <a:ea typeface="HG丸ｺﾞｼｯｸM-PRO" panose="020F0600000000000000" pitchFamily="50" charset="-128"/>
              </a:rPr>
              <a:t>ポニョは一番に現場復帰！！活躍中</a:t>
            </a:r>
            <a:endParaRPr lang="en-US" altLang="ja-JP" sz="2400" dirty="0">
              <a:solidFill>
                <a:srgbClr val="00206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2769444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RSPC\AppData\Local\Microsoft\Windows\Temporary Internet Files\Content.IE5\M1ZFHZW2\gatag-0000233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1492" y="4869160"/>
            <a:ext cx="1625619" cy="16288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539552" y="343197"/>
            <a:ext cx="8229600" cy="5966123"/>
          </a:xfrm>
        </p:spPr>
        <p:txBody>
          <a:bodyPr>
            <a:normAutofit fontScale="70000" lnSpcReduction="20000"/>
          </a:bodyPr>
          <a:lstStyle/>
          <a:p>
            <a:endParaRPr kumimoji="1" lang="en-US" altLang="ja-JP" dirty="0"/>
          </a:p>
          <a:p>
            <a:r>
              <a:rPr kumimoji="1" lang="ja-JP" altLang="en-US" dirty="0"/>
              <a:t>　　　　　　　</a:t>
            </a:r>
            <a:r>
              <a:rPr kumimoji="1" lang="en-US" altLang="ja-JP" dirty="0"/>
              <a:t>4</a:t>
            </a:r>
            <a:r>
              <a:rPr kumimoji="1" lang="ja-JP" altLang="en-US" dirty="0"/>
              <a:t>週間にわたりお世話をしていただいた看護師の皆様、</a:t>
            </a:r>
            <a:endParaRPr kumimoji="1" lang="en-US" altLang="ja-JP" dirty="0"/>
          </a:p>
          <a:p>
            <a:r>
              <a:rPr lang="ja-JP" altLang="en-US" dirty="0"/>
              <a:t>　　　　　　</a:t>
            </a:r>
            <a:r>
              <a:rPr kumimoji="1" lang="ja-JP" altLang="en-US" dirty="0"/>
              <a:t>本当にありがとうございました。</a:t>
            </a:r>
            <a:endParaRPr kumimoji="1" lang="en-US" altLang="ja-JP" dirty="0"/>
          </a:p>
          <a:p>
            <a:endParaRPr kumimoji="1" lang="en-US" altLang="ja-JP" dirty="0"/>
          </a:p>
          <a:p>
            <a:r>
              <a:rPr lang="ja-JP" altLang="en-US" dirty="0"/>
              <a:t>皆さんの前向きな優しさが、病で痛む心の中をどれほど明るくして頂いたことか、そう思うのは私だけではないと思います。</a:t>
            </a:r>
            <a:endParaRPr lang="en-US" altLang="ja-JP" dirty="0"/>
          </a:p>
          <a:p>
            <a:endParaRPr kumimoji="1" lang="en-US" altLang="ja-JP" dirty="0"/>
          </a:p>
          <a:p>
            <a:r>
              <a:rPr lang="ja-JP" altLang="en-US" dirty="0"/>
              <a:t>今回の</a:t>
            </a:r>
            <a:r>
              <a:rPr lang="ja-JP" altLang="en-US" dirty="0">
                <a:solidFill>
                  <a:srgbClr val="FF0000"/>
                </a:solidFill>
              </a:rPr>
              <a:t>病院生活の中で、新しい発見がありました。それは人間の持つ心の優しさの一面です。</a:t>
            </a:r>
            <a:r>
              <a:rPr lang="ja-JP" altLang="en-US" dirty="0"/>
              <a:t>患者さんの心に寄り添うように、皆さんの笑顔で接するふるまいに感動を覚えました。</a:t>
            </a:r>
            <a:endParaRPr lang="en-US" altLang="ja-JP" dirty="0"/>
          </a:p>
          <a:p>
            <a:endParaRPr lang="en-US" altLang="ja-JP" dirty="0"/>
          </a:p>
          <a:p>
            <a:r>
              <a:rPr kumimoji="1" lang="ja-JP" altLang="en-US" dirty="0"/>
              <a:t>皆さんの患者さんに対する看護の姿を通して、命の大切さをより一層強く感じました。これからは体を大切にして、</a:t>
            </a:r>
            <a:r>
              <a:rPr kumimoji="1" lang="ja-JP" altLang="en-US" dirty="0">
                <a:solidFill>
                  <a:srgbClr val="FF0000"/>
                </a:solidFill>
              </a:rPr>
              <a:t>残りの人生を精一杯生きていきたい</a:t>
            </a:r>
            <a:r>
              <a:rPr kumimoji="1" lang="ja-JP" altLang="en-US" dirty="0"/>
              <a:t>と思います。</a:t>
            </a:r>
            <a:endParaRPr kumimoji="1" lang="en-US" altLang="ja-JP" dirty="0"/>
          </a:p>
          <a:p>
            <a:pPr marL="0" indent="0">
              <a:buNone/>
            </a:pPr>
            <a:endParaRPr kumimoji="1" lang="en-US" altLang="ja-JP" dirty="0"/>
          </a:p>
          <a:p>
            <a:pPr marL="0" indent="0">
              <a:buNone/>
            </a:pPr>
            <a:r>
              <a:rPr lang="ja-JP" altLang="en-US" dirty="0"/>
              <a:t>終りに　「朝一番　変わりないかと気を使う　</a:t>
            </a:r>
            <a:endParaRPr lang="en-US" altLang="ja-JP" dirty="0"/>
          </a:p>
          <a:p>
            <a:pPr marL="0" indent="0">
              <a:buNone/>
            </a:pPr>
            <a:r>
              <a:rPr lang="ja-JP" altLang="en-US" dirty="0"/>
              <a:t>　　　　　　　　　　　　　　　　　　優しい笑顔　今も忘れ</a:t>
            </a:r>
            <a:r>
              <a:rPr lang="ja-JP" altLang="en-US" dirty="0" err="1"/>
              <a:t>じ</a:t>
            </a:r>
            <a:r>
              <a:rPr lang="ja-JP" altLang="en-US" dirty="0"/>
              <a:t>」</a:t>
            </a:r>
            <a:endParaRPr lang="en-US" altLang="ja-JP" dirty="0"/>
          </a:p>
          <a:p>
            <a:pPr marL="0" indent="0">
              <a:buNone/>
            </a:pPr>
            <a:r>
              <a:rPr lang="ja-JP" altLang="en-US" dirty="0"/>
              <a:t>この度は大変お世話になりありがとうございました。</a:t>
            </a:r>
            <a:r>
              <a:rPr kumimoji="1" lang="ja-JP" altLang="en-US" dirty="0"/>
              <a:t>　</a:t>
            </a:r>
          </a:p>
        </p:txBody>
      </p:sp>
      <p:sp>
        <p:nvSpPr>
          <p:cNvPr id="4" name="フッター プレースホルダー 3"/>
          <p:cNvSpPr>
            <a:spLocks noGrp="1"/>
          </p:cNvSpPr>
          <p:nvPr>
            <p:ph type="ftr" sz="quarter" idx="11"/>
          </p:nvPr>
        </p:nvSpPr>
        <p:spPr/>
        <p:txBody>
          <a:bodyPr/>
          <a:lstStyle/>
          <a:p>
            <a:r>
              <a:rPr lang="zh-CN" altLang="en-US">
                <a:solidFill>
                  <a:prstClr val="black">
                    <a:tint val="75000"/>
                  </a:prstClr>
                </a:solidFill>
              </a:rPr>
              <a:t>金沢大学附属病院看護部</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127</a:t>
            </a:fld>
            <a:endParaRPr lang="ja-JP" altLang="en-US" dirty="0">
              <a:solidFill>
                <a:prstClr val="black">
                  <a:tint val="75000"/>
                </a:prstClr>
              </a:solidFill>
            </a:endParaRPr>
          </a:p>
        </p:txBody>
      </p:sp>
      <p:pic>
        <p:nvPicPr>
          <p:cNvPr id="4099" name="Picture 3" descr="C:\Users\NRSPC\AppData\Local\Microsoft\Windows\Temporary Internet Files\Content.IE5\RM0NOXUZ\Cute-Cloud-Coloring-Boo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45081"/>
            <a:ext cx="1224136" cy="89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76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en-US" altLang="ja-JP" sz="3600" dirty="0"/>
              <a:t>60</a:t>
            </a:r>
            <a:r>
              <a:rPr kumimoji="1" lang="ja-JP" altLang="en-US" sz="3600" dirty="0"/>
              <a:t>代女性から　　</a:t>
            </a:r>
            <a:r>
              <a:rPr kumimoji="1" lang="en-US" altLang="ja-JP" sz="3600" dirty="0"/>
              <a:t>	H29.8</a:t>
            </a:r>
            <a:endParaRPr kumimoji="1" lang="ja-JP" altLang="en-US" sz="3600"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a:t>今　私は　</a:t>
            </a:r>
            <a:r>
              <a:rPr kumimoji="1" lang="ja-JP" altLang="en-US" dirty="0">
                <a:solidFill>
                  <a:srgbClr val="FF0000"/>
                </a:solidFill>
              </a:rPr>
              <a:t>絶望から　希望を持って退院します</a:t>
            </a:r>
            <a:endParaRPr kumimoji="1" lang="en-US" altLang="ja-JP" dirty="0">
              <a:solidFill>
                <a:srgbClr val="FF0000"/>
              </a:solidFill>
            </a:endParaRPr>
          </a:p>
          <a:p>
            <a:endParaRPr kumimoji="1" lang="en-US" altLang="ja-JP" dirty="0"/>
          </a:p>
          <a:p>
            <a:r>
              <a:rPr lang="ja-JP" altLang="en-US" dirty="0"/>
              <a:t>先生達　多くの看護師さん達にささえられた入院生活でした</a:t>
            </a:r>
            <a:endParaRPr lang="en-US" altLang="ja-JP" dirty="0"/>
          </a:p>
          <a:p>
            <a:endParaRPr lang="en-US" altLang="ja-JP" dirty="0"/>
          </a:p>
          <a:p>
            <a:r>
              <a:rPr kumimoji="1" lang="ja-JP" altLang="en-US" dirty="0"/>
              <a:t>痛みの中　笑顔で接して下さった看護師さん</a:t>
            </a:r>
            <a:endParaRPr kumimoji="1" lang="en-US" altLang="ja-JP" dirty="0"/>
          </a:p>
          <a:p>
            <a:pPr marL="0" indent="0">
              <a:buNone/>
            </a:pPr>
            <a:r>
              <a:rPr lang="ja-JP" altLang="en-US" dirty="0"/>
              <a:t>　どれだけ気持ちが救われたでしょう</a:t>
            </a:r>
            <a:endParaRPr lang="en-US" altLang="ja-JP" dirty="0"/>
          </a:p>
          <a:p>
            <a:pPr marL="0" indent="0">
              <a:buNone/>
            </a:pPr>
            <a:r>
              <a:rPr kumimoji="1" lang="ja-JP" altLang="en-US" dirty="0">
                <a:solidFill>
                  <a:srgbClr val="FF0000"/>
                </a:solidFill>
              </a:rPr>
              <a:t>　勇気も・・・・</a:t>
            </a:r>
            <a:r>
              <a:rPr kumimoji="1" lang="ja-JP" altLang="en-US" dirty="0"/>
              <a:t>　本当に天使でした</a:t>
            </a:r>
            <a:endParaRPr kumimoji="1" lang="en-US" altLang="ja-JP" dirty="0"/>
          </a:p>
          <a:p>
            <a:endParaRPr kumimoji="1" lang="en-US" altLang="ja-JP" dirty="0"/>
          </a:p>
          <a:p>
            <a:r>
              <a:rPr lang="ja-JP" altLang="en-US" dirty="0"/>
              <a:t>ありがとうございました</a:t>
            </a:r>
            <a:endParaRPr kumimoji="1" lang="ja-JP" altLang="en-US" dirty="0"/>
          </a:p>
        </p:txBody>
      </p:sp>
      <p:sp>
        <p:nvSpPr>
          <p:cNvPr id="4" name="フッター プレースホルダー 3"/>
          <p:cNvSpPr>
            <a:spLocks noGrp="1"/>
          </p:cNvSpPr>
          <p:nvPr>
            <p:ph type="ftr" sz="quarter" idx="11"/>
          </p:nvPr>
        </p:nvSpPr>
        <p:spPr/>
        <p:txBody>
          <a:bodyPr/>
          <a:lstStyle/>
          <a:p>
            <a:r>
              <a:rPr lang="zh-CN" altLang="en-US">
                <a:solidFill>
                  <a:prstClr val="black">
                    <a:tint val="75000"/>
                  </a:prstClr>
                </a:solidFill>
              </a:rPr>
              <a:t>金沢大学附属病院看護部</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128</a:t>
            </a:fld>
            <a:endParaRPr lang="ja-JP" altLang="en-US">
              <a:solidFill>
                <a:prstClr val="black">
                  <a:tint val="75000"/>
                </a:prstClr>
              </a:solidFill>
            </a:endParaRPr>
          </a:p>
        </p:txBody>
      </p:sp>
    </p:spTree>
    <p:extLst>
      <p:ext uri="{BB962C8B-B14F-4D97-AF65-F5344CB8AC3E}">
        <p14:creationId xmlns:p14="http://schemas.microsoft.com/office/powerpoint/2010/main" val="30611316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p:cNvSpPr>
            <a:spLocks noGrp="1"/>
          </p:cNvSpPr>
          <p:nvPr>
            <p:ph idx="1"/>
          </p:nvPr>
        </p:nvSpPr>
        <p:spPr>
          <a:xfrm>
            <a:off x="457200" y="980728"/>
            <a:ext cx="8686800" cy="6120680"/>
          </a:xfrm>
        </p:spPr>
        <p:txBody>
          <a:bodyPr>
            <a:normAutofit/>
          </a:bodyPr>
          <a:lstStyle/>
          <a:p>
            <a:pPr marL="0" indent="0">
              <a:buNone/>
            </a:pPr>
            <a:r>
              <a:rPr kumimoji="1" lang="ja-JP" altLang="en-US" sz="2200" dirty="0">
                <a:latin typeface="HGP教科書体" panose="02020600000000000000" pitchFamily="18" charset="-128"/>
                <a:ea typeface="HGP教科書体" panose="02020600000000000000" pitchFamily="18" charset="-128"/>
              </a:rPr>
              <a:t>看護師の皆々様</a:t>
            </a:r>
            <a:endParaRPr kumimoji="1" lang="en-US" altLang="ja-JP" sz="2200" dirty="0">
              <a:latin typeface="HGP教科書体" panose="02020600000000000000" pitchFamily="18" charset="-128"/>
              <a:ea typeface="HGP教科書体" panose="02020600000000000000" pitchFamily="18" charset="-128"/>
            </a:endParaRPr>
          </a:p>
          <a:p>
            <a:pPr marL="0" indent="0">
              <a:buNone/>
            </a:pPr>
            <a:r>
              <a:rPr lang="ja-JP" altLang="en-US" sz="2200" dirty="0">
                <a:latin typeface="HGP教科書体" panose="02020600000000000000" pitchFamily="18" charset="-128"/>
                <a:ea typeface="HGP教科書体" panose="02020600000000000000" pitchFamily="18" charset="-128"/>
              </a:rPr>
              <a:t>長い間　大変な　主人を　温かな　真心で　お世話下さり　</a:t>
            </a:r>
            <a:endParaRPr lang="en-US" altLang="ja-JP" sz="2200" dirty="0">
              <a:latin typeface="HGP教科書体" panose="02020600000000000000" pitchFamily="18" charset="-128"/>
              <a:ea typeface="HGP教科書体" panose="02020600000000000000" pitchFamily="18" charset="-128"/>
            </a:endParaRPr>
          </a:p>
          <a:p>
            <a:pPr marL="0" indent="0">
              <a:buNone/>
            </a:pPr>
            <a:r>
              <a:rPr lang="ja-JP" altLang="en-US" sz="2200" dirty="0">
                <a:latin typeface="HGP教科書体" panose="02020600000000000000" pitchFamily="18" charset="-128"/>
                <a:ea typeface="HGP教科書体" panose="02020600000000000000" pitchFamily="18" charset="-128"/>
              </a:rPr>
              <a:t>心より　お礼を　申し上げます</a:t>
            </a:r>
            <a:endParaRPr lang="en-US" altLang="ja-JP" sz="2200" dirty="0">
              <a:latin typeface="HGP教科書体" panose="02020600000000000000" pitchFamily="18" charset="-128"/>
              <a:ea typeface="HGP教科書体" panose="02020600000000000000" pitchFamily="18" charset="-128"/>
            </a:endParaRPr>
          </a:p>
          <a:p>
            <a:pPr marL="0" indent="0">
              <a:buNone/>
            </a:pPr>
            <a:r>
              <a:rPr kumimoji="1" lang="ja-JP" altLang="en-US" sz="2200" dirty="0">
                <a:latin typeface="HGP教科書体" panose="02020600000000000000" pitchFamily="18" charset="-128"/>
                <a:ea typeface="HGP教科書体" panose="02020600000000000000" pitchFamily="18" charset="-128"/>
              </a:rPr>
              <a:t>心の折れそうな時も　支え　横で寄り添って　言葉を掛けて</a:t>
            </a:r>
            <a:r>
              <a:rPr lang="ja-JP" altLang="en-US" sz="2200" dirty="0">
                <a:latin typeface="HGP教科書体" panose="02020600000000000000" pitchFamily="18" charset="-128"/>
                <a:ea typeface="HGP教科書体" panose="02020600000000000000" pitchFamily="18" charset="-128"/>
              </a:rPr>
              <a:t>頂き、</a:t>
            </a:r>
            <a:endParaRPr lang="en-US" altLang="ja-JP" sz="2200" dirty="0">
              <a:latin typeface="HGP教科書体" panose="02020600000000000000" pitchFamily="18" charset="-128"/>
              <a:ea typeface="HGP教科書体" panose="02020600000000000000" pitchFamily="18" charset="-128"/>
            </a:endParaRPr>
          </a:p>
          <a:p>
            <a:pPr marL="0" indent="0">
              <a:buNone/>
            </a:pPr>
            <a:r>
              <a:rPr lang="ja-JP" altLang="en-US" sz="2200" dirty="0">
                <a:latin typeface="HGP教科書体" panose="02020600000000000000" pitchFamily="18" charset="-128"/>
                <a:ea typeface="HGP教科書体" panose="02020600000000000000" pitchFamily="18" charset="-128"/>
              </a:rPr>
              <a:t>生涯、忘れません　</a:t>
            </a:r>
            <a:endParaRPr lang="en-US" altLang="ja-JP" sz="2200" dirty="0">
              <a:latin typeface="HGP教科書体" panose="02020600000000000000" pitchFamily="18" charset="-128"/>
              <a:ea typeface="HGP教科書体" panose="02020600000000000000" pitchFamily="18" charset="-128"/>
            </a:endParaRPr>
          </a:p>
          <a:p>
            <a:pPr marL="0" indent="0">
              <a:buNone/>
            </a:pPr>
            <a:r>
              <a:rPr lang="ja-JP" altLang="en-US" sz="2200" dirty="0">
                <a:latin typeface="HGP教科書体" panose="02020600000000000000" pitchFamily="18" charset="-128"/>
                <a:ea typeface="HGP教科書体" panose="02020600000000000000" pitchFamily="18" charset="-128"/>
              </a:rPr>
              <a:t>これもスバラシイ看護教育の賜物と命に刻みました</a:t>
            </a:r>
            <a:endParaRPr lang="en-US" altLang="ja-JP" sz="2200" dirty="0">
              <a:latin typeface="HGP教科書体" panose="02020600000000000000" pitchFamily="18" charset="-128"/>
              <a:ea typeface="HGP教科書体" panose="02020600000000000000" pitchFamily="18" charset="-128"/>
            </a:endParaRPr>
          </a:p>
          <a:p>
            <a:pPr marL="0" indent="0">
              <a:buNone/>
            </a:pPr>
            <a:r>
              <a:rPr kumimoji="1" lang="ja-JP" altLang="en-US" sz="2200" dirty="0">
                <a:latin typeface="HGP教科書体" panose="02020600000000000000" pitchFamily="18" charset="-128"/>
                <a:ea typeface="HGP教科書体" panose="02020600000000000000" pitchFamily="18" charset="-128"/>
              </a:rPr>
              <a:t>○○病院に行っても、</a:t>
            </a:r>
            <a:r>
              <a:rPr kumimoji="1" lang="ja-JP" altLang="en-US" sz="2200" dirty="0">
                <a:solidFill>
                  <a:srgbClr val="FF0000"/>
                </a:solidFill>
                <a:latin typeface="HGP教科書体" panose="02020600000000000000" pitchFamily="18" charset="-128"/>
                <a:ea typeface="HGP教科書体" panose="02020600000000000000" pitchFamily="18" charset="-128"/>
              </a:rPr>
              <a:t>一つ一つ気長に、</a:t>
            </a:r>
            <a:endParaRPr kumimoji="1" lang="en-US" altLang="ja-JP" sz="2200" dirty="0">
              <a:solidFill>
                <a:srgbClr val="FF0000"/>
              </a:solidFill>
              <a:latin typeface="HGP教科書体" panose="02020600000000000000" pitchFamily="18" charset="-128"/>
              <a:ea typeface="HGP教科書体" panose="02020600000000000000" pitchFamily="18" charset="-128"/>
            </a:endParaRPr>
          </a:p>
          <a:p>
            <a:pPr marL="0" indent="0">
              <a:buNone/>
            </a:pPr>
            <a:r>
              <a:rPr kumimoji="1" lang="ja-JP" altLang="en-US" sz="2200" dirty="0">
                <a:solidFill>
                  <a:srgbClr val="FF0000"/>
                </a:solidFill>
                <a:latin typeface="HGP教科書体" panose="02020600000000000000" pitchFamily="18" charset="-128"/>
                <a:ea typeface="HGP教科書体" panose="02020600000000000000" pitchFamily="18" charset="-128"/>
              </a:rPr>
              <a:t>のり越えたいと　二人で　ボチボチと話し合いました</a:t>
            </a:r>
            <a:endParaRPr kumimoji="1" lang="en-US" altLang="ja-JP" sz="2200" dirty="0">
              <a:solidFill>
                <a:srgbClr val="FF0000"/>
              </a:solidFill>
              <a:latin typeface="HGP教科書体" panose="02020600000000000000" pitchFamily="18" charset="-128"/>
              <a:ea typeface="HGP教科書体" panose="02020600000000000000" pitchFamily="18" charset="-128"/>
            </a:endParaRPr>
          </a:p>
          <a:p>
            <a:pPr marL="0" indent="0">
              <a:buNone/>
            </a:pPr>
            <a:r>
              <a:rPr lang="ja-JP" altLang="en-US" sz="2200" dirty="0">
                <a:latin typeface="HGP教科書体" panose="02020600000000000000" pitchFamily="18" charset="-128"/>
                <a:ea typeface="HGP教科書体" panose="02020600000000000000" pitchFamily="18" charset="-128"/>
              </a:rPr>
              <a:t>気づかず、心足りない　私達でしたが、</a:t>
            </a:r>
            <a:endParaRPr lang="en-US" altLang="ja-JP" sz="2200" dirty="0">
              <a:latin typeface="HGP教科書体" panose="02020600000000000000" pitchFamily="18" charset="-128"/>
              <a:ea typeface="HGP教科書体" panose="02020600000000000000" pitchFamily="18" charset="-128"/>
            </a:endParaRPr>
          </a:p>
          <a:p>
            <a:pPr marL="0" indent="0">
              <a:buNone/>
            </a:pPr>
            <a:r>
              <a:rPr lang="ja-JP" altLang="en-US" sz="2200" dirty="0">
                <a:latin typeface="HGP教科書体" panose="02020600000000000000" pitchFamily="18" charset="-128"/>
                <a:ea typeface="HGP教科書体" panose="02020600000000000000" pitchFamily="18" charset="-128"/>
              </a:rPr>
              <a:t>心より有り難うございました　　</a:t>
            </a:r>
            <a:r>
              <a:rPr lang="ja-JP" altLang="en-US" sz="2200" dirty="0">
                <a:solidFill>
                  <a:srgbClr val="FF0000"/>
                </a:solidFill>
                <a:latin typeface="HGP教科書体" panose="02020600000000000000" pitchFamily="18" charset="-128"/>
                <a:ea typeface="HGP教科書体" panose="02020600000000000000" pitchFamily="18" charset="-128"/>
              </a:rPr>
              <a:t>頑張ります</a:t>
            </a:r>
            <a:r>
              <a:rPr lang="ja-JP" altLang="en-US" sz="2200" dirty="0">
                <a:latin typeface="HGP教科書体" panose="02020600000000000000" pitchFamily="18" charset="-128"/>
                <a:ea typeface="HGP教科書体" panose="02020600000000000000" pitchFamily="18" charset="-128"/>
              </a:rPr>
              <a:t>　　</a:t>
            </a:r>
            <a:endParaRPr lang="en-US" altLang="ja-JP" sz="2200" dirty="0">
              <a:latin typeface="HGP教科書体" panose="02020600000000000000" pitchFamily="18" charset="-128"/>
              <a:ea typeface="HGP教科書体" panose="02020600000000000000" pitchFamily="18" charset="-128"/>
            </a:endParaRPr>
          </a:p>
          <a:p>
            <a:pPr marL="0" indent="0">
              <a:buNone/>
            </a:pPr>
            <a:r>
              <a:rPr kumimoji="1" lang="ja-JP" altLang="en-US" sz="2200" dirty="0">
                <a:latin typeface="HGP教科書体" panose="02020600000000000000" pitchFamily="18" charset="-128"/>
                <a:ea typeface="HGP教科書体" panose="02020600000000000000" pitchFamily="18" charset="-128"/>
              </a:rPr>
              <a:t>お一人おひとりにはお礼の言葉もお伝えできませんが宜しくお伝えくださいませ</a:t>
            </a:r>
            <a:endParaRPr kumimoji="1" lang="en-US" altLang="ja-JP" sz="2200" dirty="0">
              <a:latin typeface="HGP教科書体" panose="02020600000000000000" pitchFamily="18" charset="-128"/>
              <a:ea typeface="HGP教科書体" panose="02020600000000000000" pitchFamily="18" charset="-128"/>
            </a:endParaRPr>
          </a:p>
          <a:p>
            <a:pPr marL="0" indent="0">
              <a:buNone/>
            </a:pPr>
            <a:r>
              <a:rPr lang="ja-JP" altLang="en-US" sz="2200" dirty="0">
                <a:latin typeface="HGP教科書体" panose="02020600000000000000" pitchFamily="18" charset="-128"/>
                <a:ea typeface="HGP教科書体" panose="02020600000000000000" pitchFamily="18" charset="-128"/>
              </a:rPr>
              <a:t>有り難うございました　</a:t>
            </a:r>
            <a:r>
              <a:rPr lang="ja-JP" altLang="en-US" sz="2200" dirty="0">
                <a:solidFill>
                  <a:srgbClr val="FF0000"/>
                </a:solidFill>
                <a:latin typeface="HGP教科書体" panose="02020600000000000000" pitchFamily="18" charset="-128"/>
                <a:ea typeface="HGP教科書体" panose="02020600000000000000" pitchFamily="18" charset="-128"/>
              </a:rPr>
              <a:t>幸せ者の　二人でした</a:t>
            </a:r>
            <a:r>
              <a:rPr lang="ja-JP" altLang="en-US" sz="2200" dirty="0">
                <a:latin typeface="HGP教科書体" panose="02020600000000000000" pitchFamily="18" charset="-128"/>
                <a:ea typeface="HGP教科書体" panose="02020600000000000000" pitchFamily="18" charset="-128"/>
              </a:rPr>
              <a:t>　　</a:t>
            </a:r>
            <a:endParaRPr lang="en-US" altLang="ja-JP" sz="2200" dirty="0">
              <a:latin typeface="HGP教科書体" panose="02020600000000000000" pitchFamily="18" charset="-128"/>
              <a:ea typeface="HGP教科書体" panose="02020600000000000000" pitchFamily="18" charset="-128"/>
            </a:endParaRPr>
          </a:p>
          <a:p>
            <a:pPr marL="0" indent="0">
              <a:buNone/>
            </a:pPr>
            <a:r>
              <a:rPr kumimoji="1" lang="ja-JP" altLang="en-US" sz="2200" dirty="0">
                <a:latin typeface="HGP教科書体" panose="02020600000000000000" pitchFamily="18" charset="-128"/>
                <a:ea typeface="HGP教科書体" panose="02020600000000000000" pitchFamily="18" charset="-128"/>
              </a:rPr>
              <a:t>　　　　　　　　　　　　　　　　　　　　　　○月　○日　　金沢　太郎　花子</a:t>
            </a:r>
            <a:endParaRPr kumimoji="1" lang="ja-JP" altLang="en-US" dirty="0">
              <a:latin typeface="HGP教科書体" panose="02020600000000000000" pitchFamily="18" charset="-128"/>
              <a:ea typeface="HGP教科書体" panose="02020600000000000000" pitchFamily="18" charset="-128"/>
            </a:endParaRPr>
          </a:p>
        </p:txBody>
      </p:sp>
      <p:sp>
        <p:nvSpPr>
          <p:cNvPr id="7" name="タイトル 6"/>
          <p:cNvSpPr>
            <a:spLocks noGrp="1"/>
          </p:cNvSpPr>
          <p:nvPr>
            <p:ph type="title"/>
          </p:nvPr>
        </p:nvSpPr>
        <p:spPr>
          <a:xfrm>
            <a:off x="457200" y="274638"/>
            <a:ext cx="8229600" cy="562074"/>
          </a:xfrm>
        </p:spPr>
        <p:txBody>
          <a:bodyPr>
            <a:normAutofit fontScale="90000"/>
          </a:bodyPr>
          <a:lstStyle/>
          <a:p>
            <a:pPr algn="l"/>
            <a:r>
              <a:rPr kumimoji="1" lang="ja-JP" altLang="en-US" sz="2800" dirty="0"/>
              <a:t>後日の思いがけないお便り</a:t>
            </a:r>
            <a:r>
              <a:rPr kumimoji="1" lang="ja-JP" altLang="en-US" dirty="0"/>
              <a:t>　</a:t>
            </a:r>
          </a:p>
        </p:txBody>
      </p:sp>
      <p:pic>
        <p:nvPicPr>
          <p:cNvPr id="8209" name="Picture 17" descr="C:\Users\NRSPC\AppData\Local\Microsoft\Windows\Temporary Internet Files\Content.IE5\M1ZFHZW2\gatag-000005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2780928"/>
            <a:ext cx="1578595" cy="167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838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4000" dirty="0"/>
              <a:t>勘違い？　期待？　思い込み？</a:t>
            </a:r>
          </a:p>
        </p:txBody>
      </p:sp>
      <p:sp>
        <p:nvSpPr>
          <p:cNvPr id="3" name="コンテンツ プレースホルダー 2"/>
          <p:cNvSpPr>
            <a:spLocks noGrp="1"/>
          </p:cNvSpPr>
          <p:nvPr>
            <p:ph idx="1"/>
          </p:nvPr>
        </p:nvSpPr>
        <p:spPr>
          <a:xfrm>
            <a:off x="457200" y="1600200"/>
            <a:ext cx="8229600" cy="4997152"/>
          </a:xfrm>
        </p:spPr>
        <p:txBody>
          <a:bodyPr>
            <a:normAutofit/>
          </a:bodyPr>
          <a:lstStyle/>
          <a:p>
            <a:r>
              <a:rPr kumimoji="1" lang="ja-JP" altLang="en-US" dirty="0"/>
              <a:t>抑制　＝　ケアをしている　という勘違い</a:t>
            </a:r>
            <a:endParaRPr kumimoji="1" lang="en-US" altLang="ja-JP" dirty="0"/>
          </a:p>
          <a:p>
            <a:r>
              <a:rPr lang="ja-JP" altLang="en-US" dirty="0"/>
              <a:t>抑制帯が　</a:t>
            </a:r>
            <a:endParaRPr lang="en-US" altLang="ja-JP" dirty="0"/>
          </a:p>
          <a:p>
            <a:pPr marL="0" indent="0">
              <a:buNone/>
            </a:pPr>
            <a:r>
              <a:rPr lang="ja-JP" altLang="en-US" dirty="0"/>
              <a:t>　　　看護を代替してくれないかという期待</a:t>
            </a:r>
            <a:endParaRPr lang="en-US" altLang="ja-JP" dirty="0"/>
          </a:p>
          <a:p>
            <a:pPr marL="0" indent="0">
              <a:buNone/>
            </a:pPr>
            <a:endParaRPr lang="en-US" altLang="ja-JP" dirty="0"/>
          </a:p>
          <a:p>
            <a:pPr marL="0" indent="0">
              <a:buNone/>
            </a:pPr>
            <a:r>
              <a:rPr lang="ja-JP" altLang="en-US" dirty="0"/>
              <a:t>微妙で複雑な人間関係の醸成</a:t>
            </a:r>
            <a:endParaRPr lang="en-US" altLang="ja-JP" dirty="0"/>
          </a:p>
          <a:p>
            <a:pPr marL="0" indent="0">
              <a:buNone/>
            </a:pPr>
            <a:r>
              <a:rPr lang="ja-JP" altLang="en-US" sz="2000" dirty="0" err="1"/>
              <a:t>ー</a:t>
            </a:r>
            <a:r>
              <a:rPr lang="ja-JP" altLang="en-US" sz="2000" dirty="0"/>
              <a:t>看護師さんは優しく接してくれるんだけど！？</a:t>
            </a:r>
            <a:endParaRPr lang="en-US" altLang="ja-JP" sz="2000" dirty="0"/>
          </a:p>
          <a:p>
            <a:pPr marL="0" indent="0">
              <a:buNone/>
            </a:pPr>
            <a:r>
              <a:rPr lang="ja-JP" altLang="en-US" sz="2000" dirty="0" err="1"/>
              <a:t>ー</a:t>
            </a:r>
            <a:r>
              <a:rPr lang="ja-JP" altLang="en-US" sz="2000" dirty="0"/>
              <a:t>下に見られている感じがする・・・</a:t>
            </a:r>
            <a:endParaRPr lang="en-US" altLang="ja-JP" dirty="0"/>
          </a:p>
          <a:p>
            <a:pPr marL="0" indent="0">
              <a:buNone/>
            </a:pPr>
            <a:r>
              <a:rPr lang="ja-JP" altLang="en-US" dirty="0"/>
              <a:t>ひもは　看護師の目と手を遠ざける</a:t>
            </a:r>
            <a:endParaRPr lang="en-US" altLang="ja-JP" dirty="0"/>
          </a:p>
          <a:p>
            <a:pPr marL="0" indent="0">
              <a:buNone/>
            </a:pPr>
            <a:r>
              <a:rPr lang="ja-JP" altLang="en-US" sz="2000" dirty="0" err="1"/>
              <a:t>ー一人かあ</a:t>
            </a:r>
            <a:r>
              <a:rPr lang="ja-JP" altLang="en-US" sz="2000" dirty="0"/>
              <a:t>・・ナースコールに手が届かない　</a:t>
            </a:r>
            <a:endParaRPr lang="en-US" altLang="ja-JP" sz="2000" dirty="0"/>
          </a:p>
          <a:p>
            <a:pPr marL="0" indent="0">
              <a:buNone/>
            </a:pPr>
            <a:r>
              <a:rPr lang="ja-JP" altLang="en-US" sz="2000" dirty="0"/>
              <a:t>－あれは絶対に嫌だ！</a:t>
            </a:r>
            <a:endParaRPr lang="en-US" altLang="ja-JP" sz="2000" dirty="0"/>
          </a:p>
          <a:p>
            <a:endParaRPr kumimoji="1" lang="en-US" altLang="ja-JP" dirty="0"/>
          </a:p>
          <a:p>
            <a:endParaRPr kumimoji="1" lang="ja-JP" altLang="en-US" dirty="0"/>
          </a:p>
        </p:txBody>
      </p:sp>
      <p:pic>
        <p:nvPicPr>
          <p:cNvPr id="5" name="Picture 2" descr="C:\Users\NRSPC\AppData\Local\Microsoft\Windows\Temporary Internet Files\Content.IE5\RM0NOXUZ\lgi01a2013121611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085184"/>
            <a:ext cx="1683731" cy="1338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C:\Users\NRSPC\AppData\Local\Microsoft\Windows\Temporary Internet Files\Content.IE5\WZU4M7BK\gahag-006490881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7913" y="4215507"/>
            <a:ext cx="748393" cy="731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NRSPC\AppData\Local\Microsoft\Windows\Temporary Internet Files\Content.IE5\WZU4M7BK\googley-eye-bird-blu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356992"/>
            <a:ext cx="493881" cy="62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3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18581EC-2468-480B-B3D0-92F7263A7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978" y="1282375"/>
            <a:ext cx="1784101" cy="1784101"/>
          </a:xfrm>
          <a:prstGeom prst="rect">
            <a:avLst/>
          </a:prstGeom>
        </p:spPr>
      </p:pic>
      <p:sp>
        <p:nvSpPr>
          <p:cNvPr id="4" name="スライド番号プレースホルダー 3"/>
          <p:cNvSpPr>
            <a:spLocks noGrp="1"/>
          </p:cNvSpPr>
          <p:nvPr>
            <p:ph type="sldNum" sz="quarter" idx="12"/>
          </p:nvPr>
        </p:nvSpPr>
        <p:spPr/>
        <p:txBody>
          <a:bodyPr/>
          <a:lstStyle/>
          <a:p>
            <a:fld id="{04138D23-7011-4A1E-A855-71ACBDE4E6EC}" type="slidenum">
              <a:rPr lang="en-US" altLang="ja-JP" smtClean="0"/>
              <a:pPr/>
              <a:t>130</a:t>
            </a:fld>
            <a:endParaRPr lang="en-US" altLang="ja-JP"/>
          </a:p>
        </p:txBody>
      </p:sp>
      <p:pic>
        <p:nvPicPr>
          <p:cNvPr id="2053" name="Picture 5" descr="H:\病院業務用\写真ポスターDVD\病院絵葉書写真\金沢大学附属病院マーク.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73" t="6889" r="47200" b="31276"/>
          <a:stretch/>
        </p:blipFill>
        <p:spPr bwMode="auto">
          <a:xfrm>
            <a:off x="5868144" y="2420888"/>
            <a:ext cx="2534193" cy="36185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51520" y="580916"/>
            <a:ext cx="7794121" cy="830997"/>
          </a:xfrm>
          <a:prstGeom prst="rect">
            <a:avLst/>
          </a:prstGeom>
          <a:noFill/>
        </p:spPr>
        <p:txBody>
          <a:bodyPr wrap="none" rtlCol="0">
            <a:spAutoFit/>
          </a:bodyPr>
          <a:lstStyle/>
          <a:p>
            <a:r>
              <a:rPr kumimoji="1" lang="ja-JP" altLang="en-US" sz="4800" dirty="0"/>
              <a:t>ご清聴ありがとうございました</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538605"/>
            <a:ext cx="5400600" cy="42024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351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a:t>初めて身体拘束を受けた患者の家族の思い</a:t>
            </a:r>
            <a:r>
              <a:rPr kumimoji="1" lang="ja-JP" altLang="en-US" dirty="0"/>
              <a:t>　</a:t>
            </a:r>
            <a:r>
              <a:rPr kumimoji="1" lang="ja-JP" altLang="en-US" sz="3100" dirty="0"/>
              <a:t>－家族への聞き取り調査から見えてきたことー</a:t>
            </a:r>
          </a:p>
        </p:txBody>
      </p:sp>
      <p:sp>
        <p:nvSpPr>
          <p:cNvPr id="3" name="コンテンツ プレースホルダー 2"/>
          <p:cNvSpPr>
            <a:spLocks noGrp="1"/>
          </p:cNvSpPr>
          <p:nvPr>
            <p:ph idx="1"/>
          </p:nvPr>
        </p:nvSpPr>
        <p:spPr>
          <a:xfrm>
            <a:off x="457200" y="1600200"/>
            <a:ext cx="8507288" cy="4525963"/>
          </a:xfrm>
        </p:spPr>
        <p:txBody>
          <a:bodyPr>
            <a:normAutofit fontScale="70000" lnSpcReduction="20000"/>
          </a:bodyPr>
          <a:lstStyle/>
          <a:p>
            <a:r>
              <a:rPr kumimoji="1" lang="ja-JP" altLang="en-US" dirty="0"/>
              <a:t>やつれたように見えた　</a:t>
            </a:r>
            <a:endParaRPr kumimoji="1" lang="en-US" altLang="ja-JP" dirty="0"/>
          </a:p>
          <a:p>
            <a:r>
              <a:rPr kumimoji="1" lang="ja-JP" altLang="en-US" dirty="0"/>
              <a:t>死体のような顔に見えた</a:t>
            </a:r>
            <a:endParaRPr kumimoji="1" lang="en-US" altLang="ja-JP" dirty="0"/>
          </a:p>
          <a:p>
            <a:r>
              <a:rPr lang="ja-JP" altLang="en-US" dirty="0"/>
              <a:t>打ちのめされたような気持ちになった</a:t>
            </a:r>
            <a:endParaRPr lang="en-US" altLang="ja-JP" dirty="0"/>
          </a:p>
          <a:p>
            <a:r>
              <a:rPr kumimoji="1" lang="ja-JP" altLang="en-US" dirty="0"/>
              <a:t>びっくりした　あきらめの気持ち　納得できない　</a:t>
            </a:r>
            <a:endParaRPr kumimoji="1" lang="en-US" altLang="ja-JP" dirty="0"/>
          </a:p>
          <a:p>
            <a:r>
              <a:rPr lang="ja-JP" altLang="en-US" dirty="0"/>
              <a:t>家族の力じゃどうしようもない</a:t>
            </a:r>
            <a:endParaRPr lang="en-US" altLang="ja-JP" dirty="0"/>
          </a:p>
          <a:p>
            <a:r>
              <a:rPr kumimoji="1" lang="ja-JP" altLang="en-US" dirty="0"/>
              <a:t>自分の親が拘束されてみないと家族の気持ちは想像できないと思う　</a:t>
            </a:r>
            <a:endParaRPr kumimoji="1" lang="en-US" altLang="ja-JP" dirty="0"/>
          </a:p>
          <a:p>
            <a:r>
              <a:rPr kumimoji="1" lang="ja-JP" altLang="en-US" dirty="0"/>
              <a:t>想像を絶すること</a:t>
            </a:r>
            <a:endParaRPr kumimoji="1" lang="en-US" altLang="ja-JP" dirty="0"/>
          </a:p>
          <a:p>
            <a:r>
              <a:rPr lang="ja-JP" altLang="en-US" dirty="0"/>
              <a:t>家族の方から拘束一時中断の気持ちはなかなか言いにくい</a:t>
            </a:r>
            <a:endParaRPr lang="en-US" altLang="ja-JP" dirty="0"/>
          </a:p>
          <a:p>
            <a:r>
              <a:rPr kumimoji="1" lang="ja-JP" altLang="en-US" dirty="0"/>
              <a:t>自分の口から他の家族には言えなかった</a:t>
            </a:r>
            <a:endParaRPr kumimoji="1" lang="en-US" altLang="ja-JP" dirty="0"/>
          </a:p>
          <a:p>
            <a:r>
              <a:rPr lang="ja-JP" altLang="en-US" dirty="0"/>
              <a:t>・・・・・・・・・・</a:t>
            </a:r>
            <a:endParaRPr kumimoji="1" lang="en-US" altLang="ja-JP" dirty="0"/>
          </a:p>
          <a:p>
            <a:endParaRPr lang="en-US" altLang="ja-JP" dirty="0"/>
          </a:p>
          <a:p>
            <a:pPr marL="0" indent="0">
              <a:buNone/>
            </a:pPr>
            <a:r>
              <a:rPr kumimoji="1" lang="ja-JP" altLang="en-US" dirty="0"/>
              <a:t>第</a:t>
            </a:r>
            <a:r>
              <a:rPr kumimoji="1" lang="en-US" altLang="ja-JP" dirty="0"/>
              <a:t>21</a:t>
            </a:r>
            <a:r>
              <a:rPr kumimoji="1" lang="ja-JP" altLang="en-US" dirty="0"/>
              <a:t>回日本精神科看護学術集会　専門</a:t>
            </a:r>
            <a:r>
              <a:rPr kumimoji="1" lang="en-US" altLang="ja-JP" dirty="0"/>
              <a:t>Ⅰ7</a:t>
            </a:r>
            <a:r>
              <a:rPr kumimoji="1" lang="ja-JP" altLang="en-US" dirty="0"/>
              <a:t>群</a:t>
            </a:r>
            <a:r>
              <a:rPr kumimoji="1" lang="en-US" altLang="ja-JP" dirty="0"/>
              <a:t>27</a:t>
            </a:r>
            <a:r>
              <a:rPr kumimoji="1" lang="ja-JP" altLang="en-US" dirty="0"/>
              <a:t>席　</a:t>
            </a:r>
            <a:endParaRPr kumimoji="1" lang="en-US" altLang="ja-JP" dirty="0"/>
          </a:p>
          <a:p>
            <a:pPr marL="0" indent="0">
              <a:buNone/>
            </a:pPr>
            <a:r>
              <a:rPr kumimoji="1" lang="ja-JP" altLang="en-US" dirty="0"/>
              <a:t>久保田　禅氏　他（長崎県病院企業団長崎県精神医療センター）</a:t>
            </a:r>
          </a:p>
        </p:txBody>
      </p:sp>
      <p:pic>
        <p:nvPicPr>
          <p:cNvPr id="3076" name="Picture 4" descr="C:\Users\NRSPC\AppData\Local\Microsoft\Windows\Temporary Internet Files\Content.IE5\MC046TSX\gatag-0001236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772816"/>
            <a:ext cx="2483768" cy="1246735"/>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14</a:t>
            </a:fld>
            <a:endParaRPr kumimoji="1" lang="ja-JP" altLang="en-US"/>
          </a:p>
        </p:txBody>
      </p:sp>
      <p:sp>
        <p:nvSpPr>
          <p:cNvPr id="5" name="雲形吹き出し 4"/>
          <p:cNvSpPr/>
          <p:nvPr/>
        </p:nvSpPr>
        <p:spPr>
          <a:xfrm>
            <a:off x="1331640" y="1628800"/>
            <a:ext cx="6138428" cy="3600400"/>
          </a:xfrm>
          <a:prstGeom prst="cloudCallout">
            <a:avLst>
              <a:gd name="adj1" fmla="val 46523"/>
              <a:gd name="adj2" fmla="val 459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抑制</a:t>
            </a:r>
            <a:r>
              <a:rPr lang="ja-JP" altLang="en-US" sz="2400" dirty="0">
                <a:solidFill>
                  <a:schemeClr val="tx1"/>
                </a:solidFill>
              </a:rPr>
              <a:t>を受ける人の</a:t>
            </a:r>
            <a:endParaRPr lang="en-US" altLang="ja-JP" sz="2400" dirty="0">
              <a:solidFill>
                <a:schemeClr val="tx1"/>
              </a:solidFill>
            </a:endParaRPr>
          </a:p>
          <a:p>
            <a:pPr algn="ctr"/>
            <a:r>
              <a:rPr lang="ja-JP" altLang="en-US" sz="2400" dirty="0">
                <a:solidFill>
                  <a:schemeClr val="tx1"/>
                </a:solidFill>
              </a:rPr>
              <a:t>心と体に刻みつられるものは</a:t>
            </a:r>
            <a:endParaRPr lang="en-US" altLang="ja-JP" sz="2400" dirty="0">
              <a:solidFill>
                <a:schemeClr val="tx1"/>
              </a:solidFill>
            </a:endParaRPr>
          </a:p>
          <a:p>
            <a:pPr algn="ctr"/>
            <a:r>
              <a:rPr lang="ja-JP" altLang="en-US" sz="2400" dirty="0">
                <a:solidFill>
                  <a:schemeClr val="tx1"/>
                </a:solidFill>
              </a:rPr>
              <a:t>言葉を超えた深刻さがある。</a:t>
            </a:r>
            <a:endParaRPr lang="en-US" altLang="ja-JP" sz="2400" dirty="0">
              <a:solidFill>
                <a:schemeClr val="tx1"/>
              </a:solidFill>
            </a:endParaRPr>
          </a:p>
          <a:p>
            <a:pPr algn="ctr"/>
            <a:r>
              <a:rPr lang="ja-JP" altLang="en-US" sz="2400" dirty="0">
                <a:solidFill>
                  <a:schemeClr val="tx1"/>
                </a:solidFill>
              </a:rPr>
              <a:t>当事者には語ることさえ・・</a:t>
            </a:r>
            <a:endParaRPr lang="en-US" altLang="ja-JP" sz="2400" dirty="0">
              <a:solidFill>
                <a:schemeClr val="tx1"/>
              </a:solidFill>
            </a:endParaRPr>
          </a:p>
          <a:p>
            <a:pPr algn="ctr"/>
            <a:endParaRPr lang="en-US" altLang="ja-JP" sz="2400" dirty="0">
              <a:solidFill>
                <a:schemeClr val="tx1"/>
              </a:solidFill>
            </a:endParaRPr>
          </a:p>
          <a:p>
            <a:pPr algn="ctr"/>
            <a:r>
              <a:rPr lang="ja-JP" altLang="en-US" sz="2400" dirty="0">
                <a:solidFill>
                  <a:schemeClr val="tx1"/>
                </a:solidFill>
              </a:rPr>
              <a:t>にもかかわらず、気づきにくい</a:t>
            </a:r>
            <a:endParaRPr kumimoji="1" lang="ja-JP" altLang="en-US" sz="2400" dirty="0">
              <a:solidFill>
                <a:schemeClr val="tx1"/>
              </a:solidFill>
            </a:endParaRPr>
          </a:p>
        </p:txBody>
      </p:sp>
    </p:spTree>
    <p:extLst>
      <p:ext uri="{BB962C8B-B14F-4D97-AF65-F5344CB8AC3E}">
        <p14:creationId xmlns:p14="http://schemas.microsoft.com/office/powerpoint/2010/main" val="26268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3600" dirty="0"/>
              <a:t>岩波新書　ルポ</a:t>
            </a:r>
            <a:r>
              <a:rPr kumimoji="1" lang="ja-JP" altLang="en-US" dirty="0"/>
              <a:t>　看護の質</a:t>
            </a:r>
          </a:p>
        </p:txBody>
      </p:sp>
      <p:sp>
        <p:nvSpPr>
          <p:cNvPr id="3" name="コンテンツ プレースホルダー 2"/>
          <p:cNvSpPr>
            <a:spLocks noGrp="1"/>
          </p:cNvSpPr>
          <p:nvPr>
            <p:ph idx="1"/>
          </p:nvPr>
        </p:nvSpPr>
        <p:spPr/>
        <p:txBody>
          <a:bodyPr>
            <a:normAutofit fontScale="92500" lnSpcReduction="10000"/>
          </a:bodyPr>
          <a:lstStyle/>
          <a:p>
            <a:pPr marL="0" indent="0">
              <a:buNone/>
            </a:pPr>
            <a:r>
              <a:rPr kumimoji="1" lang="ja-JP" altLang="en-US" dirty="0"/>
              <a:t>帯</a:t>
            </a:r>
            <a:endParaRPr kumimoji="1" lang="en-US" altLang="ja-JP" dirty="0"/>
          </a:p>
          <a:p>
            <a:r>
              <a:rPr kumimoji="1" lang="ja-JP" altLang="en-US" dirty="0"/>
              <a:t>「これは、超高齢化社会の悲惨な末路の序章に過ぎない」</a:t>
            </a:r>
            <a:endParaRPr kumimoji="1" lang="en-US" altLang="ja-JP" dirty="0"/>
          </a:p>
          <a:p>
            <a:r>
              <a:rPr kumimoji="1" lang="ja-JP" altLang="en-US" dirty="0"/>
              <a:t>・・・・</a:t>
            </a:r>
            <a:endParaRPr kumimoji="1" lang="en-US" altLang="ja-JP" dirty="0"/>
          </a:p>
          <a:p>
            <a:pPr marL="0" indent="0">
              <a:buNone/>
            </a:pPr>
            <a:r>
              <a:rPr lang="ja-JP" altLang="en-US" dirty="0"/>
              <a:t>目次</a:t>
            </a:r>
            <a:endParaRPr lang="en-US" altLang="ja-JP" dirty="0"/>
          </a:p>
          <a:p>
            <a:r>
              <a:rPr kumimoji="1" lang="ja-JP" altLang="en-US" dirty="0"/>
              <a:t>思うような看護ができない</a:t>
            </a:r>
            <a:endParaRPr kumimoji="1" lang="en-US" altLang="ja-JP" dirty="0"/>
          </a:p>
          <a:p>
            <a:r>
              <a:rPr lang="ja-JP" altLang="en-US" dirty="0"/>
              <a:t>なり続ける離床センサー</a:t>
            </a:r>
            <a:endParaRPr lang="en-US" altLang="ja-JP" dirty="0"/>
          </a:p>
          <a:p>
            <a:r>
              <a:rPr lang="ja-JP" altLang="en-US" dirty="0"/>
              <a:t>・・・・</a:t>
            </a:r>
            <a:endParaRPr lang="en-US" altLang="ja-JP" dirty="0"/>
          </a:p>
          <a:p>
            <a:pPr marL="0" indent="0">
              <a:buNone/>
            </a:pPr>
            <a:r>
              <a:rPr lang="ja-JP" altLang="en-US" dirty="0"/>
              <a:t>　　　　　</a:t>
            </a:r>
            <a:r>
              <a:rPr lang="en-US" altLang="ja-JP" dirty="0"/>
              <a:t>2016</a:t>
            </a:r>
            <a:r>
              <a:rPr lang="ja-JP" altLang="en-US" dirty="0"/>
              <a:t>年　小林美希　著　フリージャナリスト</a:t>
            </a:r>
            <a:endParaRPr lang="en-US" altLang="ja-JP" dirty="0"/>
          </a:p>
          <a:p>
            <a:endParaRPr kumimoji="1" lang="ja-JP" altLang="en-US" dirty="0"/>
          </a:p>
        </p:txBody>
      </p:sp>
      <p:sp>
        <p:nvSpPr>
          <p:cNvPr id="4" name="円/楕円 3"/>
          <p:cNvSpPr/>
          <p:nvPr/>
        </p:nvSpPr>
        <p:spPr>
          <a:xfrm>
            <a:off x="323528" y="1916832"/>
            <a:ext cx="792088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縛られている人がいるという現実</a:t>
            </a:r>
            <a:endParaRPr lang="en-US" altLang="ja-JP" sz="2800" dirty="0"/>
          </a:p>
          <a:p>
            <a:pPr algn="ctr"/>
            <a:endParaRPr lang="en-US" altLang="ja-JP" sz="2800" dirty="0"/>
          </a:p>
          <a:p>
            <a:pPr algn="ctr"/>
            <a:r>
              <a:rPr lang="ja-JP" altLang="en-US" sz="2800" dirty="0"/>
              <a:t>共にいる者（社会の人々）が</a:t>
            </a:r>
            <a:endParaRPr lang="en-US" altLang="ja-JP" sz="2800" dirty="0"/>
          </a:p>
          <a:p>
            <a:pPr algn="ctr"/>
            <a:r>
              <a:rPr lang="ja-JP" altLang="en-US" sz="2800" dirty="0"/>
              <a:t>経験したくないこと</a:t>
            </a:r>
            <a:endParaRPr lang="en-US" altLang="ja-JP" sz="2800" dirty="0"/>
          </a:p>
          <a:p>
            <a:pPr algn="ctr"/>
            <a:endParaRPr kumimoji="1" lang="ja-JP" altLang="en-US" dirty="0"/>
          </a:p>
        </p:txBody>
      </p:sp>
    </p:spTree>
    <p:extLst>
      <p:ext uri="{BB962C8B-B14F-4D97-AF65-F5344CB8AC3E}">
        <p14:creationId xmlns:p14="http://schemas.microsoft.com/office/powerpoint/2010/main" val="195419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2050" name="Picture 2" descr="C:\Users\NRSPC\Desktop\鹿児島\KAINS Webmail  新聞記事12月6日_png.files\新聞記事12月6日.files\新聞記事12月6日.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6632"/>
            <a:ext cx="9201125" cy="652534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a:off x="4644008" y="1539411"/>
            <a:ext cx="0" cy="12241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8604448" y="3537012"/>
            <a:ext cx="0" cy="20882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4678180" y="626695"/>
            <a:ext cx="900000" cy="223224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9" name="角丸四角形 8"/>
          <p:cNvSpPr/>
          <p:nvPr/>
        </p:nvSpPr>
        <p:spPr>
          <a:xfrm>
            <a:off x="179512" y="443110"/>
            <a:ext cx="648000" cy="223224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1" name="角丸四角形 10"/>
          <p:cNvSpPr/>
          <p:nvPr/>
        </p:nvSpPr>
        <p:spPr>
          <a:xfrm>
            <a:off x="6732240" y="3537012"/>
            <a:ext cx="1706488" cy="223224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12" name="直線コネクタ 11"/>
          <p:cNvCxnSpPr/>
          <p:nvPr/>
        </p:nvCxnSpPr>
        <p:spPr>
          <a:xfrm>
            <a:off x="3419872" y="4905164"/>
            <a:ext cx="0" cy="7200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203848" y="3537012"/>
            <a:ext cx="0" cy="176419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774" y="443110"/>
            <a:ext cx="2270136" cy="4320000"/>
          </a:xfrm>
          <a:prstGeom prst="rect">
            <a:avLst/>
          </a:prstGeom>
          <a:ln w="76200">
            <a:solidFill>
              <a:srgbClr val="008000"/>
            </a:solidFill>
          </a:ln>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16632"/>
            <a:ext cx="686118" cy="5832000"/>
          </a:xfrm>
          <a:prstGeom prst="rect">
            <a:avLst/>
          </a:prstGeom>
          <a:ln w="76200">
            <a:solidFill>
              <a:srgbClr val="FF0000"/>
            </a:solidFill>
          </a:ln>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4532" y="405136"/>
            <a:ext cx="3360863" cy="4248000"/>
          </a:xfrm>
          <a:prstGeom prst="rect">
            <a:avLst/>
          </a:prstGeom>
          <a:ln w="76200">
            <a:solidFill>
              <a:srgbClr val="008000"/>
            </a:solidFill>
          </a:ln>
        </p:spPr>
      </p:pic>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9627" y="644943"/>
            <a:ext cx="641534" cy="4428000"/>
          </a:xfrm>
          <a:prstGeom prst="rect">
            <a:avLst/>
          </a:prstGeom>
          <a:ln w="76200">
            <a:solidFill>
              <a:srgbClr val="FF0000"/>
            </a:solidFill>
          </a:ln>
        </p:spPr>
      </p:pic>
      <p:pic>
        <p:nvPicPr>
          <p:cNvPr id="14" name="図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12" y="1412776"/>
            <a:ext cx="1584000" cy="4932452"/>
          </a:xfrm>
          <a:prstGeom prst="rect">
            <a:avLst/>
          </a:prstGeom>
          <a:ln w="76200">
            <a:solidFill>
              <a:srgbClr val="008000"/>
            </a:solidFill>
          </a:ln>
        </p:spPr>
      </p:pic>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0000" y="1410198"/>
            <a:ext cx="6930472" cy="4715588"/>
          </a:xfrm>
          <a:prstGeom prst="rect">
            <a:avLst/>
          </a:prstGeom>
          <a:ln w="114300">
            <a:solidFill>
              <a:srgbClr val="FFFF00"/>
            </a:solidFill>
          </a:ln>
        </p:spPr>
      </p:pic>
    </p:spTree>
    <p:extLst>
      <p:ext uri="{BB962C8B-B14F-4D97-AF65-F5344CB8AC3E}">
        <p14:creationId xmlns:p14="http://schemas.microsoft.com/office/powerpoint/2010/main" val="32693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RSPC\AppData\Local\Microsoft\Windows\Temporary Internet Files\Content.IE5\1MMZDYGB\gatag-000123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9630" y="260648"/>
            <a:ext cx="1147610" cy="184482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274638"/>
            <a:ext cx="8229600" cy="2290266"/>
          </a:xfrm>
        </p:spPr>
        <p:txBody>
          <a:bodyPr>
            <a:normAutofit fontScale="90000"/>
          </a:bodyPr>
          <a:lstStyle/>
          <a:p>
            <a:pPr marL="0" indent="0" algn="l"/>
            <a:r>
              <a:rPr lang="ja-JP" altLang="en-US" sz="3100" dirty="0"/>
              <a:t>ミトン拘束が患者に与えるストレスに関する</a:t>
            </a:r>
            <a:br>
              <a:rPr lang="en-US" altLang="ja-JP" sz="3100" dirty="0"/>
            </a:br>
            <a:r>
              <a:rPr lang="ja-JP" altLang="en-US" sz="3100" dirty="0"/>
              <a:t>　　　　　　　　　　　　　　　　　　　　　生理心理学的研究</a:t>
            </a:r>
            <a:br>
              <a:rPr lang="en-US" altLang="ja-JP" sz="3100" dirty="0"/>
            </a:br>
            <a:r>
              <a:rPr lang="ja-JP" altLang="en-US" sz="3200" dirty="0"/>
              <a:t>　　　</a:t>
            </a:r>
            <a:r>
              <a:rPr lang="ja-JP" altLang="en-US" sz="2400" dirty="0"/>
              <a:t>竹田　壽子　富山福祉短期大学看護学科</a:t>
            </a:r>
            <a:br>
              <a:rPr lang="en-US" altLang="ja-JP" sz="2400" dirty="0"/>
            </a:br>
            <a:r>
              <a:rPr lang="ja-JP" altLang="en-US" sz="2400" dirty="0"/>
              <a:t>　　　　　　　　　　　　</a:t>
            </a:r>
            <a:r>
              <a:rPr lang="ja-JP" altLang="en-US" sz="2700" dirty="0"/>
              <a:t>共創福祉（</a:t>
            </a:r>
            <a:r>
              <a:rPr lang="en-US" altLang="ja-JP" sz="2700" dirty="0"/>
              <a:t>2014</a:t>
            </a:r>
            <a:r>
              <a:rPr lang="ja-JP" altLang="en-US" sz="2700" dirty="0"/>
              <a:t>）第</a:t>
            </a:r>
            <a:r>
              <a:rPr lang="en-US" altLang="ja-JP" sz="2700" dirty="0"/>
              <a:t>9</a:t>
            </a:r>
            <a:r>
              <a:rPr lang="ja-JP" altLang="en-US" sz="2700" dirty="0"/>
              <a:t>巻 第</a:t>
            </a:r>
            <a:r>
              <a:rPr lang="en-US" altLang="ja-JP" sz="2700" dirty="0"/>
              <a:t>2 </a:t>
            </a:r>
            <a:r>
              <a:rPr lang="ja-JP" altLang="en-US" sz="2700" dirty="0"/>
              <a:t>号 </a:t>
            </a:r>
            <a:r>
              <a:rPr lang="en-US" altLang="ja-JP" sz="2700" dirty="0"/>
              <a:t>19 </a:t>
            </a:r>
            <a:r>
              <a:rPr lang="ja-JP" altLang="en-US" sz="2700" dirty="0"/>
              <a:t>～ </a:t>
            </a:r>
            <a:r>
              <a:rPr lang="en-US" altLang="ja-JP" sz="2700" dirty="0"/>
              <a:t>32</a:t>
            </a:r>
            <a:endParaRPr kumimoji="1" lang="ja-JP" altLang="en-US" sz="2700" dirty="0"/>
          </a:p>
        </p:txBody>
      </p:sp>
      <p:sp>
        <p:nvSpPr>
          <p:cNvPr id="3" name="コンテンツ プレースホルダー 2"/>
          <p:cNvSpPr>
            <a:spLocks noGrp="1"/>
          </p:cNvSpPr>
          <p:nvPr>
            <p:ph idx="1"/>
          </p:nvPr>
        </p:nvSpPr>
        <p:spPr>
          <a:xfrm>
            <a:off x="457200" y="2492896"/>
            <a:ext cx="8435280" cy="3888432"/>
          </a:xfrm>
        </p:spPr>
        <p:txBody>
          <a:bodyPr>
            <a:noAutofit/>
          </a:bodyPr>
          <a:lstStyle/>
          <a:p>
            <a:pPr marL="0" indent="0">
              <a:buNone/>
            </a:pPr>
            <a:r>
              <a:rPr lang="ja-JP" altLang="en-US" sz="2800" dirty="0"/>
              <a:t>装着当時者のストレスに視点を置いた研究</a:t>
            </a:r>
            <a:endParaRPr lang="en-US" altLang="ja-JP" sz="2800" dirty="0"/>
          </a:p>
          <a:p>
            <a:pPr marL="0" indent="0">
              <a:buNone/>
            </a:pPr>
            <a:r>
              <a:rPr lang="ja-JP" altLang="en-US" sz="2400" dirty="0"/>
              <a:t>目的　ミトン装着による身体的影響を生理心理学的に明確にした</a:t>
            </a:r>
            <a:endParaRPr lang="en-US" altLang="ja-JP" sz="2400" dirty="0"/>
          </a:p>
          <a:p>
            <a:pPr marL="0" indent="0">
              <a:buNone/>
            </a:pPr>
            <a:r>
              <a:rPr lang="ja-JP" altLang="en-US" sz="2400" dirty="0"/>
              <a:t>方法　ストレス時に発生する非機能性バイティング（</a:t>
            </a:r>
            <a:r>
              <a:rPr lang="en-US" altLang="ja-JP" sz="2400" dirty="0"/>
              <a:t>clenching</a:t>
            </a:r>
            <a:r>
              <a:rPr lang="ja-JP" altLang="en-US" sz="2400" dirty="0"/>
              <a:t>）の　　</a:t>
            </a:r>
            <a:endParaRPr lang="en-US" altLang="ja-JP" sz="2400" dirty="0"/>
          </a:p>
          <a:p>
            <a:pPr marL="0" indent="0">
              <a:buNone/>
            </a:pPr>
            <a:r>
              <a:rPr lang="ja-JP" altLang="en-US" sz="2400" dirty="0"/>
              <a:t>　　　　発生とその時の内省報告を</a:t>
            </a:r>
            <a:r>
              <a:rPr lang="en-US" altLang="ja-JP" sz="2400" dirty="0"/>
              <a:t>VAS </a:t>
            </a:r>
            <a:r>
              <a:rPr lang="ja-JP" altLang="en-US" sz="2400" dirty="0" err="1"/>
              <a:t>にて</a:t>
            </a:r>
            <a:r>
              <a:rPr lang="ja-JP" altLang="en-US" sz="2400" dirty="0"/>
              <a:t>評価</a:t>
            </a:r>
            <a:endParaRPr lang="en-US" altLang="ja-JP" sz="2400" dirty="0"/>
          </a:p>
          <a:p>
            <a:pPr marL="0" indent="0">
              <a:buNone/>
            </a:pPr>
            <a:endParaRPr lang="en-US" altLang="ja-JP" sz="2400" dirty="0"/>
          </a:p>
          <a:p>
            <a:pPr marL="0" indent="0">
              <a:buNone/>
            </a:pPr>
            <a:r>
              <a:rPr lang="ja-JP" altLang="en-US" sz="2400" dirty="0"/>
              <a:t>結果　身体拘束の中では比較的軽微と考えられるミトン拘束に</a:t>
            </a:r>
            <a:r>
              <a:rPr lang="ja-JP" altLang="en-US" sz="2400" dirty="0" err="1"/>
              <a:t>よ</a:t>
            </a:r>
            <a:endParaRPr lang="en-US" altLang="ja-JP" sz="2400" dirty="0"/>
          </a:p>
          <a:p>
            <a:pPr marL="0" indent="0">
              <a:buNone/>
            </a:pPr>
            <a:r>
              <a:rPr lang="ja-JP" altLang="en-US" sz="2400" dirty="0"/>
              <a:t>　　　　</a:t>
            </a:r>
            <a:r>
              <a:rPr lang="ja-JP" altLang="en-US" sz="2400" dirty="0" err="1"/>
              <a:t>る</a:t>
            </a:r>
            <a:r>
              <a:rPr lang="ja-JP" altLang="en-US" sz="2400" dirty="0"/>
              <a:t>ストレスを</a:t>
            </a:r>
            <a:r>
              <a:rPr lang="en-US" altLang="ja-JP" sz="2400" dirty="0"/>
              <a:t>1 </a:t>
            </a:r>
            <a:r>
              <a:rPr lang="ja-JP" altLang="en-US" sz="2400" dirty="0"/>
              <a:t>時間計測することで主観的知覚に先行して</a:t>
            </a:r>
            <a:endParaRPr lang="en-US" altLang="ja-JP" sz="2400" dirty="0"/>
          </a:p>
          <a:p>
            <a:pPr marL="0" indent="0">
              <a:buNone/>
            </a:pPr>
            <a:r>
              <a:rPr lang="ja-JP" altLang="en-US" sz="2400" dirty="0"/>
              <a:t>　　　　身体的負担が明らかにあるということが明確になった。</a:t>
            </a:r>
            <a:endParaRPr kumimoji="1" lang="ja-JP" altLang="en-US" sz="2400" dirty="0"/>
          </a:p>
        </p:txBody>
      </p:sp>
    </p:spTree>
    <p:extLst>
      <p:ext uri="{BB962C8B-B14F-4D97-AF65-F5344CB8AC3E}">
        <p14:creationId xmlns:p14="http://schemas.microsoft.com/office/powerpoint/2010/main" val="280150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RSPC\AppData\Local\Microsoft\Windows\Temporary Internet Files\Content.IE5\XWILBJUH\lgi01e2014011204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5157192"/>
            <a:ext cx="1136749" cy="149221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274638"/>
            <a:ext cx="8229600" cy="2002234"/>
          </a:xfrm>
        </p:spPr>
        <p:txBody>
          <a:bodyPr>
            <a:normAutofit fontScale="90000"/>
          </a:bodyPr>
          <a:lstStyle/>
          <a:p>
            <a:pPr algn="l"/>
            <a:r>
              <a:rPr kumimoji="1" lang="ja-JP" altLang="en-US" sz="3100" dirty="0"/>
              <a:t>両上肢の身体拘束（抑制）によるストレス反応の検証</a:t>
            </a:r>
            <a:br>
              <a:rPr kumimoji="1" lang="en-US" altLang="ja-JP" sz="3100" dirty="0"/>
            </a:br>
            <a:r>
              <a:rPr lang="ja-JP" altLang="en-US" sz="3100" dirty="0" err="1"/>
              <a:t>ー</a:t>
            </a:r>
            <a:r>
              <a:rPr lang="ja-JP" altLang="en-US" sz="3100" dirty="0"/>
              <a:t>抑制帯とミトン型手袋との比較</a:t>
            </a:r>
            <a:r>
              <a:rPr lang="ja-JP" altLang="en-US" sz="3100" dirty="0" err="1"/>
              <a:t>ー</a:t>
            </a:r>
            <a:br>
              <a:rPr lang="en-US" altLang="ja-JP" sz="3100" dirty="0"/>
            </a:br>
            <a:r>
              <a:rPr lang="ja-JP" altLang="en-US" sz="3100" dirty="0"/>
              <a:t>　　　　　　</a:t>
            </a:r>
            <a:r>
              <a:rPr lang="ja-JP" altLang="en-US" sz="2200" dirty="0"/>
              <a:t>網木政江他　山口大学大学院医学系研究科</a:t>
            </a:r>
            <a:br>
              <a:rPr lang="en-US" altLang="ja-JP" sz="2200" dirty="0"/>
            </a:br>
            <a:r>
              <a:rPr lang="ja-JP" altLang="en-US" sz="2200" dirty="0"/>
              <a:t>　　　　　　　　第</a:t>
            </a:r>
            <a:r>
              <a:rPr lang="en-US" altLang="ja-JP" sz="2200" dirty="0"/>
              <a:t>49</a:t>
            </a:r>
            <a:r>
              <a:rPr lang="ja-JP" altLang="en-US" sz="2200" dirty="0"/>
              <a:t>回（平成</a:t>
            </a:r>
            <a:r>
              <a:rPr lang="en-US" altLang="ja-JP" sz="2200" dirty="0"/>
              <a:t>30</a:t>
            </a:r>
            <a:r>
              <a:rPr lang="ja-JP" altLang="en-US" sz="2200" dirty="0"/>
              <a:t>年度）日本看護学会論文集急性期看護（</a:t>
            </a:r>
            <a:r>
              <a:rPr lang="en-US" altLang="ja-JP" sz="2200" dirty="0"/>
              <a:t>2019</a:t>
            </a:r>
            <a:r>
              <a:rPr lang="ja-JP" altLang="en-US" sz="2200" dirty="0"/>
              <a:t>）</a:t>
            </a:r>
            <a:endParaRPr kumimoji="1" lang="ja-JP" altLang="en-US" sz="3100" dirty="0"/>
          </a:p>
        </p:txBody>
      </p:sp>
      <p:sp>
        <p:nvSpPr>
          <p:cNvPr id="3" name="コンテンツ プレースホルダー 2"/>
          <p:cNvSpPr>
            <a:spLocks noGrp="1"/>
          </p:cNvSpPr>
          <p:nvPr>
            <p:ph idx="1"/>
          </p:nvPr>
        </p:nvSpPr>
        <p:spPr>
          <a:xfrm>
            <a:off x="395536" y="2332037"/>
            <a:ext cx="8748463" cy="4525963"/>
          </a:xfrm>
        </p:spPr>
        <p:txBody>
          <a:bodyPr>
            <a:normAutofit/>
          </a:bodyPr>
          <a:lstStyle/>
          <a:p>
            <a:pPr marL="0" indent="0">
              <a:buNone/>
            </a:pPr>
            <a:r>
              <a:rPr lang="ja-JP" altLang="en-US" sz="2200" dirty="0"/>
              <a:t>目的　安易な身体拘束をしない看護の動機づけが必要と考えての試み</a:t>
            </a:r>
            <a:endParaRPr lang="en-US" altLang="ja-JP" sz="2200" dirty="0"/>
          </a:p>
          <a:p>
            <a:pPr marL="0" indent="0">
              <a:buNone/>
            </a:pPr>
            <a:endParaRPr lang="en-US" altLang="ja-JP" sz="2200" dirty="0"/>
          </a:p>
          <a:p>
            <a:pPr marL="0" indent="0">
              <a:buNone/>
            </a:pPr>
            <a:r>
              <a:rPr lang="ja-JP" altLang="en-US" sz="2200" dirty="0"/>
              <a:t>方法　男子学生</a:t>
            </a:r>
            <a:r>
              <a:rPr lang="en-US" altLang="ja-JP" sz="2200" dirty="0"/>
              <a:t>10</a:t>
            </a:r>
            <a:r>
              <a:rPr lang="ja-JP" altLang="en-US" sz="2200" dirty="0"/>
              <a:t>名を対象とした実験　中心静脈栄養チューブ挿入想定</a:t>
            </a:r>
            <a:endParaRPr lang="en-US" altLang="ja-JP" sz="2200" dirty="0"/>
          </a:p>
          <a:p>
            <a:pPr marL="0" indent="0">
              <a:buNone/>
            </a:pPr>
            <a:endParaRPr lang="en-US" altLang="ja-JP" sz="2200" dirty="0"/>
          </a:p>
          <a:p>
            <a:pPr marL="0" indent="0">
              <a:buNone/>
            </a:pPr>
            <a:r>
              <a:rPr lang="ja-JP" altLang="en-US" sz="2200" dirty="0"/>
              <a:t>結論　</a:t>
            </a:r>
            <a:r>
              <a:rPr lang="en-US" altLang="ja-JP" sz="2200" dirty="0"/>
              <a:t>1</a:t>
            </a:r>
            <a:r>
              <a:rPr lang="ja-JP" altLang="en-US" sz="2200" dirty="0" err="1"/>
              <a:t>．</a:t>
            </a:r>
            <a:r>
              <a:rPr lang="ja-JP" altLang="en-US" sz="2200" dirty="0"/>
              <a:t>抑制帯、ミトンにより、心拍数、唾液アミラーゼ、主観的感情に</a:t>
            </a:r>
            <a:endParaRPr lang="en-US" altLang="ja-JP" sz="2200" dirty="0"/>
          </a:p>
          <a:p>
            <a:pPr marL="0" indent="0">
              <a:buNone/>
            </a:pPr>
            <a:r>
              <a:rPr lang="ja-JP" altLang="en-US" sz="2200" dirty="0"/>
              <a:t>　　　　　有意な変動あり、抑制がストレスの要因となっている　</a:t>
            </a:r>
            <a:endParaRPr lang="en-US" altLang="ja-JP" sz="2200" dirty="0"/>
          </a:p>
          <a:p>
            <a:pPr marL="0" indent="0">
              <a:buNone/>
            </a:pPr>
            <a:r>
              <a:rPr lang="ja-JP" altLang="en-US" sz="2200" dirty="0"/>
              <a:t>　　　　</a:t>
            </a:r>
            <a:r>
              <a:rPr lang="en-US" altLang="ja-JP" sz="2200" dirty="0"/>
              <a:t>2</a:t>
            </a:r>
            <a:r>
              <a:rPr lang="ja-JP" altLang="en-US" sz="2200" dirty="0" err="1"/>
              <a:t>．</a:t>
            </a:r>
            <a:r>
              <a:rPr lang="ja-JP" altLang="en-US" sz="2200" dirty="0"/>
              <a:t>唾液アミラーゼと主観的感情は、ミトンの方が優位にストレスが　</a:t>
            </a:r>
            <a:endParaRPr lang="en-US" altLang="ja-JP" sz="2200" dirty="0"/>
          </a:p>
          <a:p>
            <a:pPr marL="0" indent="0">
              <a:buNone/>
            </a:pPr>
            <a:r>
              <a:rPr lang="ja-JP" altLang="en-US" sz="2200" dirty="0"/>
              <a:t>　　　　　高い　</a:t>
            </a:r>
            <a:endParaRPr lang="en-US" altLang="ja-JP" sz="2200" dirty="0"/>
          </a:p>
          <a:p>
            <a:pPr marL="0" indent="0">
              <a:buNone/>
            </a:pPr>
            <a:r>
              <a:rPr lang="ja-JP" altLang="en-US" sz="2200" dirty="0"/>
              <a:t>　　　　・安易なミトンの使用は再検討の必要性</a:t>
            </a:r>
            <a:endParaRPr lang="en-US" altLang="ja-JP" sz="2200" dirty="0"/>
          </a:p>
        </p:txBody>
      </p:sp>
    </p:spTree>
    <p:extLst>
      <p:ext uri="{BB962C8B-B14F-4D97-AF65-F5344CB8AC3E}">
        <p14:creationId xmlns:p14="http://schemas.microsoft.com/office/powerpoint/2010/main" val="2536472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nvGraphicFramePr>
        <p:xfrm>
          <a:off x="107504" y="2296475"/>
          <a:ext cx="12817424" cy="4581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タイトル 1"/>
          <p:cNvSpPr>
            <a:spLocks noGrp="1"/>
          </p:cNvSpPr>
          <p:nvPr>
            <p:ph type="title"/>
          </p:nvPr>
        </p:nvSpPr>
        <p:spPr>
          <a:xfrm>
            <a:off x="395536" y="332656"/>
            <a:ext cx="8229600" cy="1786210"/>
          </a:xfrm>
        </p:spPr>
        <p:txBody>
          <a:bodyPr>
            <a:normAutofit/>
          </a:bodyPr>
          <a:lstStyle/>
          <a:p>
            <a:r>
              <a:rPr kumimoji="1" lang="ja-JP" altLang="en-US" dirty="0"/>
              <a:t>身体拘束がもたらす悪循環</a:t>
            </a:r>
            <a:br>
              <a:rPr kumimoji="1" lang="en-US" altLang="ja-JP" dirty="0"/>
            </a:br>
            <a:r>
              <a:rPr lang="ja-JP" altLang="en-US" sz="2200" dirty="0"/>
              <a:t>石垣靖子（北海道医療大学）第</a:t>
            </a:r>
            <a:r>
              <a:rPr lang="en-US" altLang="ja-JP" sz="2200" dirty="0"/>
              <a:t>11</a:t>
            </a:r>
            <a:r>
              <a:rPr lang="ja-JP" altLang="en-US" sz="2200" dirty="0"/>
              <a:t>回看護管理者石垣ゼミナール</a:t>
            </a:r>
            <a:r>
              <a:rPr lang="en-US" altLang="ja-JP" sz="2200" dirty="0"/>
              <a:t>2018</a:t>
            </a:r>
            <a:r>
              <a:rPr lang="ja-JP" altLang="en-US" sz="2200" dirty="0"/>
              <a:t>　</a:t>
            </a:r>
            <a:br>
              <a:rPr lang="en-US" altLang="ja-JP" sz="2200" dirty="0"/>
            </a:br>
            <a:r>
              <a:rPr lang="ja-JP" altLang="en-US" sz="2200" dirty="0"/>
              <a:t>ベストナース</a:t>
            </a:r>
            <a:r>
              <a:rPr lang="en-US" altLang="ja-JP" sz="2200" dirty="0"/>
              <a:t>29</a:t>
            </a:r>
            <a:r>
              <a:rPr lang="ja-JP" altLang="en-US" sz="2200" dirty="0"/>
              <a:t>巻</a:t>
            </a:r>
            <a:r>
              <a:rPr lang="en-US" altLang="ja-JP" sz="2200" dirty="0"/>
              <a:t>12</a:t>
            </a:r>
            <a:r>
              <a:rPr lang="ja-JP" altLang="en-US" sz="2200" dirty="0"/>
              <a:t>号　北海道医療新聞社</a:t>
            </a:r>
            <a:endParaRPr kumimoji="1" lang="ja-JP" altLang="en-US" sz="2200" dirty="0"/>
          </a:p>
        </p:txBody>
      </p:sp>
      <p:sp>
        <p:nvSpPr>
          <p:cNvPr id="3" name="コンテンツ プレースホルダー 2"/>
          <p:cNvSpPr>
            <a:spLocks noGrp="1"/>
          </p:cNvSpPr>
          <p:nvPr>
            <p:ph idx="1"/>
          </p:nvPr>
        </p:nvSpPr>
        <p:spPr>
          <a:xfrm>
            <a:off x="395536" y="2204864"/>
            <a:ext cx="8229600" cy="4525963"/>
          </a:xfrm>
        </p:spPr>
        <p:txBody>
          <a:bodyPr>
            <a:normAutofit fontScale="70000" lnSpcReduction="20000"/>
          </a:bodyPr>
          <a:lstStyle/>
          <a:p>
            <a:pPr>
              <a:buFont typeface="Wingdings" pitchFamily="2" charset="2"/>
              <a:buChar char="Ø"/>
            </a:pPr>
            <a:r>
              <a:rPr kumimoji="1" lang="ja-JP" altLang="en-US" dirty="0"/>
              <a:t>身体機能の低下　特に高齢者は顕著</a:t>
            </a:r>
            <a:endParaRPr kumimoji="1" lang="en-US" altLang="ja-JP" dirty="0"/>
          </a:p>
          <a:p>
            <a:pPr lvl="1"/>
            <a:r>
              <a:rPr lang="ja-JP" altLang="en-US" dirty="0"/>
              <a:t>筋力が低下する</a:t>
            </a:r>
            <a:endParaRPr lang="en-US" altLang="ja-JP" dirty="0"/>
          </a:p>
          <a:p>
            <a:pPr lvl="1"/>
            <a:r>
              <a:rPr kumimoji="1" lang="ja-JP" altLang="en-US" dirty="0"/>
              <a:t>関節が拘縮する</a:t>
            </a:r>
            <a:endParaRPr kumimoji="1" lang="en-US" altLang="ja-JP" dirty="0"/>
          </a:p>
          <a:p>
            <a:pPr lvl="1"/>
            <a:r>
              <a:rPr lang="ja-JP" altLang="en-US" dirty="0"/>
              <a:t>心肺機能が低下する</a:t>
            </a:r>
            <a:endParaRPr lang="en-US" altLang="ja-JP" dirty="0"/>
          </a:p>
          <a:p>
            <a:pPr>
              <a:buFont typeface="Wingdings" pitchFamily="2" charset="2"/>
              <a:buChar char="Ø"/>
            </a:pPr>
            <a:r>
              <a:rPr kumimoji="1" lang="ja-JP" altLang="en-US" dirty="0"/>
              <a:t>周辺症状の増悪</a:t>
            </a:r>
            <a:endParaRPr kumimoji="1" lang="en-US" altLang="ja-JP" dirty="0"/>
          </a:p>
          <a:p>
            <a:pPr lvl="1"/>
            <a:r>
              <a:rPr lang="ja-JP" altLang="en-US" dirty="0"/>
              <a:t>不安や怒り、屈辱、諦め、情けなさ、悔しさ、恐怖、不信、疎外感・・</a:t>
            </a:r>
            <a:endParaRPr lang="en-US" altLang="ja-JP" dirty="0"/>
          </a:p>
          <a:p>
            <a:pPr>
              <a:buFont typeface="Wingdings" pitchFamily="2" charset="2"/>
              <a:buChar char="Ø"/>
            </a:pPr>
            <a:r>
              <a:rPr kumimoji="1" lang="ja-JP" altLang="en-US" dirty="0"/>
              <a:t>特に認知症では記憶に障害が出てくる</a:t>
            </a:r>
            <a:endParaRPr kumimoji="1" lang="en-US" altLang="ja-JP" dirty="0"/>
          </a:p>
          <a:p>
            <a:pPr lvl="1"/>
            <a:r>
              <a:rPr lang="ja-JP" altLang="en-US" dirty="0"/>
              <a:t>感情は残っている　認知症が進むことになる</a:t>
            </a:r>
            <a:endParaRPr lang="en-US" altLang="ja-JP" dirty="0"/>
          </a:p>
          <a:p>
            <a:pPr lvl="1"/>
            <a:r>
              <a:rPr kumimoji="1" lang="ja-JP" altLang="en-US" dirty="0"/>
              <a:t>身を守ろうとすることによる　抑制用具との闘い</a:t>
            </a:r>
            <a:endParaRPr kumimoji="1" lang="en-US" altLang="ja-JP" dirty="0"/>
          </a:p>
          <a:p>
            <a:pPr>
              <a:buFont typeface="Wingdings" pitchFamily="2" charset="2"/>
              <a:buChar char="Ø"/>
            </a:pPr>
            <a:r>
              <a:rPr lang="ja-JP" altLang="en-US" dirty="0"/>
              <a:t>重大事故の危険性増大　</a:t>
            </a:r>
            <a:endParaRPr lang="en-US" altLang="ja-JP" dirty="0"/>
          </a:p>
          <a:p>
            <a:pPr marL="457200" lvl="1" indent="0">
              <a:buNone/>
            </a:pPr>
            <a:r>
              <a:rPr lang="ja-JP" altLang="en-US" dirty="0"/>
              <a:t>－ 無理な立ち上がり　柵の乗り越え</a:t>
            </a:r>
            <a:endParaRPr lang="en-US" altLang="ja-JP" dirty="0"/>
          </a:p>
          <a:p>
            <a:pPr>
              <a:buFont typeface="Wingdings" pitchFamily="2" charset="2"/>
              <a:buChar char="Ø"/>
            </a:pPr>
            <a:r>
              <a:rPr kumimoji="1" lang="ja-JP" altLang="en-US" dirty="0"/>
              <a:t>一層強く抑制をする</a:t>
            </a:r>
            <a:endParaRPr kumimoji="1" lang="en-US" altLang="ja-JP" dirty="0"/>
          </a:p>
          <a:p>
            <a:endParaRPr kumimoji="1" lang="ja-JP" altLang="en-US" dirty="0"/>
          </a:p>
        </p:txBody>
      </p:sp>
    </p:spTree>
    <p:extLst>
      <p:ext uri="{BB962C8B-B14F-4D97-AF65-F5344CB8AC3E}">
        <p14:creationId xmlns:p14="http://schemas.microsoft.com/office/powerpoint/2010/main" val="331887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C:\Users\NRSPC\Desktop\写真H25～\13615265_999143520134179_852873041156178389_n.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72817"/>
            <a:ext cx="8496944" cy="4752528"/>
          </a:xfrm>
          <a:prstGeom prst="rect">
            <a:avLst/>
          </a:prstGeom>
          <a:noFill/>
          <a:ln>
            <a:noFill/>
          </a:ln>
        </p:spPr>
      </p:pic>
      <p:sp>
        <p:nvSpPr>
          <p:cNvPr id="2" name="タイトル 1"/>
          <p:cNvSpPr>
            <a:spLocks noGrp="1"/>
          </p:cNvSpPr>
          <p:nvPr>
            <p:ph type="title"/>
          </p:nvPr>
        </p:nvSpPr>
        <p:spPr/>
        <p:txBody>
          <a:bodyPr>
            <a:normAutofit/>
          </a:bodyPr>
          <a:lstStyle/>
          <a:p>
            <a:r>
              <a:rPr lang="ja-JP" altLang="en-US" dirty="0"/>
              <a:t>病院概要</a:t>
            </a:r>
            <a:r>
              <a:rPr lang="ja-JP" altLang="en-US" sz="2400" dirty="0"/>
              <a:t>（</a:t>
            </a:r>
            <a:r>
              <a:rPr lang="en-US" altLang="ja-JP" sz="2400" dirty="0"/>
              <a:t>2016</a:t>
            </a:r>
            <a:r>
              <a:rPr lang="ja-JP" altLang="en-US" sz="2400" dirty="0"/>
              <a:t>年　再開発完了　工事期間１</a:t>
            </a:r>
            <a:r>
              <a:rPr lang="en-US" altLang="ja-JP" sz="2400" dirty="0"/>
              <a:t>8</a:t>
            </a:r>
            <a:r>
              <a:rPr lang="ja-JP" altLang="en-US" sz="2400" dirty="0"/>
              <a:t>年</a:t>
            </a:r>
            <a:r>
              <a:rPr lang="en-US" altLang="ja-JP" sz="2400" dirty="0"/>
              <a:t>4</a:t>
            </a:r>
            <a:r>
              <a:rPr lang="ja-JP" altLang="en-US" sz="2400" dirty="0"/>
              <a:t>か月）</a:t>
            </a:r>
            <a:endParaRPr kumimoji="1" lang="ja-JP" altLang="en-US" sz="2400" dirty="0"/>
          </a:p>
        </p:txBody>
      </p:sp>
      <p:sp>
        <p:nvSpPr>
          <p:cNvPr id="5" name="テキスト プレースホルダ 4"/>
          <p:cNvSpPr>
            <a:spLocks noGrp="1"/>
          </p:cNvSpPr>
          <p:nvPr>
            <p:ph type="body" sz="half" idx="2"/>
          </p:nvPr>
        </p:nvSpPr>
        <p:spPr>
          <a:xfrm>
            <a:off x="683568" y="1905000"/>
            <a:ext cx="8003232" cy="4114800"/>
          </a:xfrm>
        </p:spPr>
        <p:txBody>
          <a:bodyPr>
            <a:noAutofit/>
          </a:bodyPr>
          <a:lstStyle/>
          <a:p>
            <a:pPr marL="342900" lvl="1" indent="-342900">
              <a:buFont typeface="Arial" pitchFamily="34" charset="0"/>
              <a:buChar char="•"/>
            </a:pPr>
            <a:r>
              <a:rPr lang="ja-JP" altLang="en-US" sz="1800" dirty="0"/>
              <a:t>ベッド数　</a:t>
            </a:r>
            <a:r>
              <a:rPr lang="en-US" altLang="ja-JP" sz="1800" dirty="0"/>
              <a:t>838</a:t>
            </a:r>
            <a:r>
              <a:rPr lang="ja-JP" altLang="en-US" sz="1800" dirty="0"/>
              <a:t>床</a:t>
            </a:r>
            <a:r>
              <a:rPr lang="en-US" altLang="ja-JP" sz="1800" dirty="0"/>
              <a:t>(</a:t>
            </a:r>
            <a:r>
              <a:rPr lang="ja-JP" altLang="en-US" sz="1800" dirty="0"/>
              <a:t>一般病床 </a:t>
            </a:r>
            <a:r>
              <a:rPr lang="en-US" altLang="ja-JP" sz="1800" dirty="0"/>
              <a:t>ICU/NICU/GCU/MFICU)</a:t>
            </a:r>
            <a:r>
              <a:rPr lang="ja-JP" altLang="en-US" sz="1800" dirty="0"/>
              <a:t>  精神病床、無菌、</a:t>
            </a:r>
            <a:r>
              <a:rPr lang="en-US" altLang="ja-JP" sz="1800" dirty="0"/>
              <a:t>R</a:t>
            </a:r>
            <a:r>
              <a:rPr lang="ja-JP" altLang="en-US" sz="1800" dirty="0"/>
              <a:t>Ｉ病床　　</a:t>
            </a:r>
            <a:endParaRPr lang="en-US" altLang="ja-JP" sz="1800" dirty="0"/>
          </a:p>
          <a:p>
            <a:r>
              <a:rPr lang="ja-JP" altLang="en-US" sz="1800" dirty="0"/>
              <a:t>稼働率　　</a:t>
            </a:r>
            <a:r>
              <a:rPr lang="en-US" altLang="ja-JP" sz="1800" dirty="0"/>
              <a:t>84.9</a:t>
            </a:r>
            <a:r>
              <a:rPr lang="ja-JP" altLang="en-US" sz="1800" dirty="0"/>
              <a:t>％ 　　　診療科　　　 </a:t>
            </a:r>
            <a:r>
              <a:rPr lang="en-US" altLang="ja-JP" sz="1800" dirty="0"/>
              <a:t>35</a:t>
            </a:r>
            <a:r>
              <a:rPr lang="ja-JP" altLang="en-US" sz="1800" dirty="0"/>
              <a:t>　科　　　看護職員　　　 </a:t>
            </a:r>
            <a:r>
              <a:rPr lang="en-US" altLang="ja-JP" sz="1800" dirty="0"/>
              <a:t>866</a:t>
            </a:r>
            <a:r>
              <a:rPr lang="ja-JP" altLang="en-US" sz="1800" dirty="0"/>
              <a:t>人（常勤）</a:t>
            </a:r>
            <a:endParaRPr lang="en-US" altLang="ja-JP" sz="1800" dirty="0"/>
          </a:p>
          <a:p>
            <a:r>
              <a:rPr lang="ja-JP" altLang="en-US" sz="1800" dirty="0"/>
              <a:t>入院基本料　  </a:t>
            </a:r>
            <a:r>
              <a:rPr lang="en-US" altLang="ja-JP" sz="1800" dirty="0"/>
              <a:t>7</a:t>
            </a:r>
            <a:r>
              <a:rPr lang="ja-JP" altLang="en-US" sz="1800" dirty="0"/>
              <a:t>対</a:t>
            </a:r>
            <a:r>
              <a:rPr lang="en-US" altLang="ja-JP" sz="1800" dirty="0"/>
              <a:t>1</a:t>
            </a:r>
            <a:r>
              <a:rPr lang="ja-JP" altLang="en-US" sz="1800" dirty="0"/>
              <a:t>　　在院日数    </a:t>
            </a:r>
            <a:r>
              <a:rPr lang="en-US" altLang="ja-JP" sz="1800" dirty="0"/>
              <a:t>17.6</a:t>
            </a:r>
            <a:r>
              <a:rPr lang="ja-JP" altLang="en-US" sz="1800" dirty="0"/>
              <a:t>日　　    在宅復帰率　　</a:t>
            </a:r>
            <a:r>
              <a:rPr lang="en-US" altLang="ja-JP" sz="1800" dirty="0"/>
              <a:t>96.4</a:t>
            </a:r>
            <a:r>
              <a:rPr lang="ja-JP" altLang="en-US" sz="1800" dirty="0"/>
              <a:t>％　</a:t>
            </a:r>
            <a:endParaRPr lang="en-US" altLang="ja-JP" sz="1800" dirty="0"/>
          </a:p>
          <a:p>
            <a:r>
              <a:rPr lang="ja-JP" altLang="en-US" sz="1800" dirty="0"/>
              <a:t>手術件数　  </a:t>
            </a:r>
            <a:r>
              <a:rPr lang="en-US" altLang="ja-JP" sz="1800" dirty="0"/>
              <a:t>7,609</a:t>
            </a:r>
            <a:r>
              <a:rPr lang="ja-JP" altLang="en-US" sz="1800" dirty="0"/>
              <a:t>件　  分娩件数　</a:t>
            </a:r>
            <a:r>
              <a:rPr lang="en-US" altLang="ja-JP" sz="1800" dirty="0"/>
              <a:t>307</a:t>
            </a:r>
            <a:r>
              <a:rPr lang="ja-JP" altLang="en-US" sz="1800" dirty="0"/>
              <a:t>件</a:t>
            </a:r>
            <a:endParaRPr lang="en-US" altLang="ja-JP" sz="1800" dirty="0"/>
          </a:p>
          <a:p>
            <a:pPr marL="0" indent="0">
              <a:buNone/>
            </a:pPr>
            <a:r>
              <a:rPr lang="ja-JP" altLang="en-US" sz="1800" dirty="0"/>
              <a:t>　　　　　　　　　</a:t>
            </a:r>
            <a:endParaRPr lang="en-US" altLang="ja-JP" sz="1800" b="1" dirty="0"/>
          </a:p>
          <a:p>
            <a:endParaRPr kumimoji="1" lang="ja-JP" altLang="en-US" sz="1600" dirty="0"/>
          </a:p>
        </p:txBody>
      </p:sp>
      <p:sp>
        <p:nvSpPr>
          <p:cNvPr id="3" name="スライド番号プレースホルダー 2"/>
          <p:cNvSpPr>
            <a:spLocks noGrp="1"/>
          </p:cNvSpPr>
          <p:nvPr>
            <p:ph type="sldNum" sz="quarter" idx="12"/>
          </p:nvPr>
        </p:nvSpPr>
        <p:spPr/>
        <p:txBody>
          <a:bodyPr/>
          <a:lstStyle/>
          <a:p>
            <a:fld id="{002C82E7-D256-433D-A548-FB8A56C1088D}" type="slidenum">
              <a:rPr lang="en-US" altLang="ja-JP" smtClean="0">
                <a:solidFill>
                  <a:prstClr val="black">
                    <a:tint val="75000"/>
                  </a:prstClr>
                </a:solidFill>
              </a:rPr>
              <a:pPr/>
              <a:t>2</a:t>
            </a:fld>
            <a:endParaRPr lang="en-US" altLang="ja-JP"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dirty="0">
                <a:solidFill>
                  <a:prstClr val="black">
                    <a:tint val="75000"/>
                  </a:prstClr>
                </a:solidFill>
              </a:rPr>
              <a:t>Kanazawa University Hospital</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268760"/>
            <a:ext cx="54498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956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433" y="980728"/>
            <a:ext cx="1629669" cy="1629669"/>
          </a:xfrm>
          <a:prstGeom prst="rect">
            <a:avLst/>
          </a:prstGeom>
        </p:spPr>
      </p:pic>
      <p:sp>
        <p:nvSpPr>
          <p:cNvPr id="3" name="コンテンツ プレースホルダー 2"/>
          <p:cNvSpPr>
            <a:spLocks noGrp="1"/>
          </p:cNvSpPr>
          <p:nvPr>
            <p:ph idx="1"/>
          </p:nvPr>
        </p:nvSpPr>
        <p:spPr/>
        <p:txBody>
          <a:bodyPr/>
          <a:lstStyle/>
          <a:p>
            <a:pPr marL="0" indent="0">
              <a:buNone/>
            </a:pPr>
            <a:endParaRPr kumimoji="1" lang="en-US" altLang="ja-JP" dirty="0"/>
          </a:p>
          <a:p>
            <a:pPr marL="0" indent="0">
              <a:buNone/>
            </a:pPr>
            <a:endParaRPr lang="en-US" altLang="ja-JP" dirty="0"/>
          </a:p>
          <a:p>
            <a:pPr marL="0" indent="0">
              <a:buNone/>
            </a:pPr>
            <a:r>
              <a:rPr kumimoji="1" lang="ja-JP" altLang="en-US" dirty="0"/>
              <a:t>病気で十分苦しんでいる</a:t>
            </a:r>
            <a:endParaRPr kumimoji="1" lang="en-US" altLang="ja-JP" dirty="0"/>
          </a:p>
          <a:p>
            <a:pPr marL="0" indent="0">
              <a:buNone/>
            </a:pPr>
            <a:r>
              <a:rPr lang="ja-JP" altLang="en-US" dirty="0"/>
              <a:t>それを治すために十分努力している</a:t>
            </a:r>
            <a:endParaRPr kumimoji="1" lang="ja-JP" altLang="en-US" dirty="0"/>
          </a:p>
        </p:txBody>
      </p:sp>
      <p:sp>
        <p:nvSpPr>
          <p:cNvPr id="4" name="角丸四角形 3"/>
          <p:cNvSpPr/>
          <p:nvPr/>
        </p:nvSpPr>
        <p:spPr>
          <a:xfrm>
            <a:off x="395536" y="2695516"/>
            <a:ext cx="6768752" cy="14401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95536" y="5702087"/>
            <a:ext cx="8352928" cy="914400"/>
          </a:xfrm>
          <a:prstGeom prst="rect">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回復に効果をもたらすものとは言えない</a:t>
            </a:r>
          </a:p>
        </p:txBody>
      </p:sp>
      <p:pic>
        <p:nvPicPr>
          <p:cNvPr id="8"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7" y="339538"/>
            <a:ext cx="3096344" cy="1929764"/>
          </a:xfrm>
        </p:spPr>
      </p:pic>
      <p:sp>
        <p:nvSpPr>
          <p:cNvPr id="5" name="爆発 1 4"/>
          <p:cNvSpPr/>
          <p:nvPr/>
        </p:nvSpPr>
        <p:spPr>
          <a:xfrm>
            <a:off x="1895243" y="1543388"/>
            <a:ext cx="2376264" cy="230425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抑制</a:t>
            </a:r>
          </a:p>
        </p:txBody>
      </p:sp>
      <p:sp>
        <p:nvSpPr>
          <p:cNvPr id="6" name="爆発 2 5"/>
          <p:cNvSpPr/>
          <p:nvPr/>
        </p:nvSpPr>
        <p:spPr>
          <a:xfrm>
            <a:off x="755576" y="229479"/>
            <a:ext cx="8568952" cy="547260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混乱　　</a:t>
            </a:r>
            <a:r>
              <a:rPr lang="ja-JP" altLang="en-US" sz="4000" dirty="0"/>
              <a:t>苦痛</a:t>
            </a:r>
            <a:endParaRPr lang="en-US" altLang="ja-JP" sz="4000" dirty="0"/>
          </a:p>
          <a:p>
            <a:pPr algn="ctr"/>
            <a:r>
              <a:rPr kumimoji="1" lang="ja-JP" altLang="en-US" sz="4000" dirty="0"/>
              <a:t>恐怖　　</a:t>
            </a:r>
            <a:endParaRPr kumimoji="1" lang="en-US" altLang="ja-JP" sz="4000" dirty="0"/>
          </a:p>
          <a:p>
            <a:pPr algn="ctr"/>
            <a:r>
              <a:rPr lang="ja-JP" altLang="en-US" sz="4000" dirty="0"/>
              <a:t>興奮状態</a:t>
            </a:r>
            <a:endParaRPr kumimoji="1" lang="ja-JP" altLang="en-US" sz="4000" dirty="0"/>
          </a:p>
        </p:txBody>
      </p:sp>
    </p:spTree>
    <p:extLst>
      <p:ext uri="{BB962C8B-B14F-4D97-AF65-F5344CB8AC3E}">
        <p14:creationId xmlns:p14="http://schemas.microsoft.com/office/powerpoint/2010/main" val="400066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385763" y="188913"/>
            <a:ext cx="8323262" cy="1371600"/>
          </a:xfrm>
        </p:spPr>
        <p:txBody>
          <a:bodyPr/>
          <a:lstStyle/>
          <a:p>
            <a:pPr marL="320040" indent="-320040" eaLnBrk="1" fontAlgn="auto" hangingPunct="1">
              <a:spcAft>
                <a:spcPts val="0"/>
              </a:spcAft>
              <a:buClr>
                <a:schemeClr val="accent6">
                  <a:lumMod val="75000"/>
                </a:schemeClr>
              </a:buClr>
              <a:defRPr/>
            </a:pPr>
            <a:r>
              <a:rPr lang="ja-JP" altLang="en-US" dirty="0"/>
              <a:t>質　　「</a:t>
            </a:r>
            <a:r>
              <a:rPr lang="en-US" altLang="ja-JP" dirty="0"/>
              <a:t>Excellence</a:t>
            </a:r>
            <a:r>
              <a:rPr lang="ja-JP" altLang="en-US" dirty="0"/>
              <a:t>」と「確実さ」</a:t>
            </a:r>
          </a:p>
        </p:txBody>
      </p:sp>
      <p:sp>
        <p:nvSpPr>
          <p:cNvPr id="17411"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fld id="{74ACAFAC-8054-42F8-BEF0-8F7760CDF02E}" type="slidenum">
              <a:rPr lang="en-US" altLang="ja-JP" sz="2400" smtClean="0"/>
              <a:pPr/>
              <a:t>21</a:t>
            </a:fld>
            <a:endParaRPr lang="en-US" altLang="ja-JP" sz="2400"/>
          </a:p>
        </p:txBody>
      </p:sp>
      <p:sp>
        <p:nvSpPr>
          <p:cNvPr id="17412" name="Line 5"/>
          <p:cNvSpPr>
            <a:spLocks noChangeShapeType="1"/>
          </p:cNvSpPr>
          <p:nvPr/>
        </p:nvSpPr>
        <p:spPr bwMode="auto">
          <a:xfrm>
            <a:off x="1908175" y="2133600"/>
            <a:ext cx="0" cy="3240088"/>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3" name="Line 6"/>
          <p:cNvSpPr>
            <a:spLocks noChangeShapeType="1"/>
          </p:cNvSpPr>
          <p:nvPr/>
        </p:nvSpPr>
        <p:spPr bwMode="auto">
          <a:xfrm>
            <a:off x="1908175" y="5373688"/>
            <a:ext cx="61198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4" name="Freeform 7"/>
          <p:cNvSpPr>
            <a:spLocks/>
          </p:cNvSpPr>
          <p:nvPr/>
        </p:nvSpPr>
        <p:spPr bwMode="auto">
          <a:xfrm>
            <a:off x="1908175" y="3849688"/>
            <a:ext cx="5759450" cy="1535112"/>
          </a:xfrm>
          <a:custGeom>
            <a:avLst/>
            <a:gdLst>
              <a:gd name="T0" fmla="*/ 0 w 3628"/>
              <a:gd name="T1" fmla="*/ 2147483647 h 967"/>
              <a:gd name="T2" fmla="*/ 2147483647 w 3628"/>
              <a:gd name="T3" fmla="*/ 2147483647 h 967"/>
              <a:gd name="T4" fmla="*/ 2147483647 w 3628"/>
              <a:gd name="T5" fmla="*/ 2147483647 h 967"/>
              <a:gd name="T6" fmla="*/ 2147483647 w 3628"/>
              <a:gd name="T7" fmla="*/ 2147483647 h 967"/>
              <a:gd name="T8" fmla="*/ 2147483647 w 3628"/>
              <a:gd name="T9" fmla="*/ 2147483647 h 967"/>
              <a:gd name="T10" fmla="*/ 2147483647 w 3628"/>
              <a:gd name="T11" fmla="*/ 2147483647 h 9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28" h="967">
                <a:moveTo>
                  <a:pt x="0" y="960"/>
                </a:moveTo>
                <a:cubicBezTo>
                  <a:pt x="234" y="903"/>
                  <a:pt x="468" y="847"/>
                  <a:pt x="725" y="688"/>
                </a:cubicBezTo>
                <a:cubicBezTo>
                  <a:pt x="982" y="529"/>
                  <a:pt x="1262" y="0"/>
                  <a:pt x="1542" y="7"/>
                </a:cubicBezTo>
                <a:cubicBezTo>
                  <a:pt x="1822" y="14"/>
                  <a:pt x="2109" y="582"/>
                  <a:pt x="2404" y="733"/>
                </a:cubicBezTo>
                <a:cubicBezTo>
                  <a:pt x="2699" y="884"/>
                  <a:pt x="3107" y="876"/>
                  <a:pt x="3311" y="914"/>
                </a:cubicBezTo>
                <a:cubicBezTo>
                  <a:pt x="3515" y="952"/>
                  <a:pt x="3605" y="967"/>
                  <a:pt x="3628" y="96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5" name="Freeform 8"/>
          <p:cNvSpPr>
            <a:spLocks/>
          </p:cNvSpPr>
          <p:nvPr/>
        </p:nvSpPr>
        <p:spPr bwMode="auto">
          <a:xfrm>
            <a:off x="2484438" y="3068638"/>
            <a:ext cx="3671887" cy="2317750"/>
          </a:xfrm>
          <a:custGeom>
            <a:avLst/>
            <a:gdLst>
              <a:gd name="T0" fmla="*/ 0 w 2313"/>
              <a:gd name="T1" fmla="*/ 2147483647 h 1460"/>
              <a:gd name="T2" fmla="*/ 2147483647 w 2313"/>
              <a:gd name="T3" fmla="*/ 2147483647 h 1460"/>
              <a:gd name="T4" fmla="*/ 2147483647 w 2313"/>
              <a:gd name="T5" fmla="*/ 2147483647 h 1460"/>
              <a:gd name="T6" fmla="*/ 2147483647 w 2313"/>
              <a:gd name="T7" fmla="*/ 2147483647 h 1460"/>
              <a:gd name="T8" fmla="*/ 2147483647 w 2313"/>
              <a:gd name="T9" fmla="*/ 2147483647 h 14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3" h="1460">
                <a:moveTo>
                  <a:pt x="0" y="1460"/>
                </a:moveTo>
                <a:cubicBezTo>
                  <a:pt x="249" y="1399"/>
                  <a:pt x="499" y="1339"/>
                  <a:pt x="680" y="1097"/>
                </a:cubicBezTo>
                <a:cubicBezTo>
                  <a:pt x="861" y="855"/>
                  <a:pt x="944" y="16"/>
                  <a:pt x="1088" y="8"/>
                </a:cubicBezTo>
                <a:cubicBezTo>
                  <a:pt x="1232" y="0"/>
                  <a:pt x="1338" y="809"/>
                  <a:pt x="1542" y="1051"/>
                </a:cubicBezTo>
                <a:cubicBezTo>
                  <a:pt x="1746" y="1293"/>
                  <a:pt x="2029" y="1376"/>
                  <a:pt x="2313" y="146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6" name="Line 9"/>
          <p:cNvSpPr>
            <a:spLocks noChangeShapeType="1"/>
          </p:cNvSpPr>
          <p:nvPr/>
        </p:nvSpPr>
        <p:spPr bwMode="auto">
          <a:xfrm>
            <a:off x="4294188" y="1844824"/>
            <a:ext cx="0" cy="354315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7" name="Line 10"/>
          <p:cNvSpPr>
            <a:spLocks noChangeShapeType="1"/>
          </p:cNvSpPr>
          <p:nvPr/>
        </p:nvSpPr>
        <p:spPr bwMode="auto">
          <a:xfrm>
            <a:off x="2555875" y="2349500"/>
            <a:ext cx="0" cy="30241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8" name="Line 11"/>
          <p:cNvSpPr>
            <a:spLocks noChangeShapeType="1"/>
          </p:cNvSpPr>
          <p:nvPr/>
        </p:nvSpPr>
        <p:spPr bwMode="auto">
          <a:xfrm>
            <a:off x="3059113" y="2565400"/>
            <a:ext cx="33131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9" name="AutoShape 12"/>
          <p:cNvSpPr>
            <a:spLocks noChangeArrowheads="1"/>
          </p:cNvSpPr>
          <p:nvPr/>
        </p:nvSpPr>
        <p:spPr bwMode="auto">
          <a:xfrm>
            <a:off x="6948488" y="5373688"/>
            <a:ext cx="976312" cy="287337"/>
          </a:xfrm>
          <a:prstGeom prst="rightArrow">
            <a:avLst>
              <a:gd name="adj1" fmla="val 50000"/>
              <a:gd name="adj2" fmla="val 849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0" name="AutoShape 13"/>
          <p:cNvSpPr>
            <a:spLocks noChangeArrowheads="1"/>
          </p:cNvSpPr>
          <p:nvPr/>
        </p:nvSpPr>
        <p:spPr bwMode="auto">
          <a:xfrm>
            <a:off x="1258888" y="5373688"/>
            <a:ext cx="976312" cy="288925"/>
          </a:xfrm>
          <a:prstGeom prst="leftArrow">
            <a:avLst>
              <a:gd name="adj1" fmla="val 50000"/>
              <a:gd name="adj2" fmla="val 844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1" name="Text Box 14"/>
          <p:cNvSpPr txBox="1">
            <a:spLocks noChangeArrowheads="1"/>
          </p:cNvSpPr>
          <p:nvPr/>
        </p:nvSpPr>
        <p:spPr bwMode="auto">
          <a:xfrm>
            <a:off x="4609813" y="2725058"/>
            <a:ext cx="1552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ja-JP" altLang="en-US" sz="1800" b="0" dirty="0"/>
              <a:t>バリエーション</a:t>
            </a:r>
          </a:p>
        </p:txBody>
      </p:sp>
      <p:sp>
        <p:nvSpPr>
          <p:cNvPr id="17422" name="Text Box 15"/>
          <p:cNvSpPr txBox="1">
            <a:spLocks noChangeArrowheads="1"/>
          </p:cNvSpPr>
          <p:nvPr/>
        </p:nvSpPr>
        <p:spPr bwMode="auto">
          <a:xfrm>
            <a:off x="2103438" y="2930525"/>
            <a:ext cx="17235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ja-JP" altLang="en-US" dirty="0"/>
              <a:t>質の許容水準</a:t>
            </a:r>
          </a:p>
        </p:txBody>
      </p:sp>
      <p:sp>
        <p:nvSpPr>
          <p:cNvPr id="17423" name="Text Box 16"/>
          <p:cNvSpPr txBox="1">
            <a:spLocks noChangeArrowheads="1"/>
          </p:cNvSpPr>
          <p:nvPr/>
        </p:nvSpPr>
        <p:spPr bwMode="auto">
          <a:xfrm>
            <a:off x="1671638" y="5667375"/>
            <a:ext cx="177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ja-JP" altLang="en-US" sz="1800" b="0"/>
              <a:t>質の指標が悪い</a:t>
            </a:r>
          </a:p>
        </p:txBody>
      </p:sp>
      <p:sp>
        <p:nvSpPr>
          <p:cNvPr id="17424" name="Text Box 17"/>
          <p:cNvSpPr txBox="1">
            <a:spLocks noChangeArrowheads="1"/>
          </p:cNvSpPr>
          <p:nvPr/>
        </p:nvSpPr>
        <p:spPr bwMode="auto">
          <a:xfrm>
            <a:off x="6640513" y="5594350"/>
            <a:ext cx="1739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ja-JP" altLang="en-US" sz="1800" b="0"/>
              <a:t>質の指標がよい</a:t>
            </a:r>
          </a:p>
        </p:txBody>
      </p:sp>
      <p:sp>
        <p:nvSpPr>
          <p:cNvPr id="17425" name="Text Box 18"/>
          <p:cNvSpPr txBox="1">
            <a:spLocks noChangeArrowheads="1"/>
          </p:cNvSpPr>
          <p:nvPr/>
        </p:nvSpPr>
        <p:spPr bwMode="auto">
          <a:xfrm>
            <a:off x="4048125" y="537845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ja-JP" altLang="en-US" sz="1800" b="0"/>
              <a:t>平均</a:t>
            </a:r>
          </a:p>
        </p:txBody>
      </p:sp>
      <p:sp>
        <p:nvSpPr>
          <p:cNvPr id="17426" name="Text Box 19"/>
          <p:cNvSpPr txBox="1">
            <a:spLocks noChangeArrowheads="1"/>
          </p:cNvSpPr>
          <p:nvPr/>
        </p:nvSpPr>
        <p:spPr bwMode="auto">
          <a:xfrm>
            <a:off x="5508625" y="3716338"/>
            <a:ext cx="3571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ja-JP" altLang="en-US" b="0" dirty="0"/>
              <a:t>卓越したことがやれる　という質</a:t>
            </a:r>
          </a:p>
        </p:txBody>
      </p:sp>
      <p:sp>
        <p:nvSpPr>
          <p:cNvPr id="17427" name="Text Box 20"/>
          <p:cNvSpPr txBox="1">
            <a:spLocks noChangeArrowheads="1"/>
          </p:cNvSpPr>
          <p:nvPr/>
        </p:nvSpPr>
        <p:spPr bwMode="auto">
          <a:xfrm>
            <a:off x="698561" y="3883563"/>
            <a:ext cx="30732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ja-JP" altLang="en-US" dirty="0"/>
              <a:t>失敗（不良）がないという質</a:t>
            </a:r>
          </a:p>
        </p:txBody>
      </p:sp>
      <p:sp>
        <p:nvSpPr>
          <p:cNvPr id="17428" name="Freeform 24"/>
          <p:cNvSpPr>
            <a:spLocks/>
          </p:cNvSpPr>
          <p:nvPr/>
        </p:nvSpPr>
        <p:spPr bwMode="auto">
          <a:xfrm>
            <a:off x="1970088" y="5149850"/>
            <a:ext cx="612775" cy="238125"/>
          </a:xfrm>
          <a:custGeom>
            <a:avLst/>
            <a:gdLst>
              <a:gd name="T0" fmla="*/ 2147483647 w 386"/>
              <a:gd name="T1" fmla="*/ 2147483647 h 150"/>
              <a:gd name="T2" fmla="*/ 2147483647 w 386"/>
              <a:gd name="T3" fmla="*/ 2147483647 h 150"/>
              <a:gd name="T4" fmla="*/ 2147483647 w 386"/>
              <a:gd name="T5" fmla="*/ 2147483647 h 150"/>
              <a:gd name="T6" fmla="*/ 2147483647 w 386"/>
              <a:gd name="T7" fmla="*/ 2147483647 h 150"/>
              <a:gd name="T8" fmla="*/ 2147483647 w 386"/>
              <a:gd name="T9" fmla="*/ 2147483647 h 150"/>
              <a:gd name="T10" fmla="*/ 2147483647 w 386"/>
              <a:gd name="T11" fmla="*/ 2147483647 h 150"/>
              <a:gd name="T12" fmla="*/ 2147483647 w 386"/>
              <a:gd name="T13" fmla="*/ 2147483647 h 150"/>
              <a:gd name="T14" fmla="*/ 2147483647 w 386"/>
              <a:gd name="T15" fmla="*/ 2147483647 h 150"/>
              <a:gd name="T16" fmla="*/ 0 w 386"/>
              <a:gd name="T17" fmla="*/ 2147483647 h 150"/>
              <a:gd name="T18" fmla="*/ 2147483647 w 386"/>
              <a:gd name="T19" fmla="*/ 2147483647 h 150"/>
              <a:gd name="T20" fmla="*/ 2147483647 w 386"/>
              <a:gd name="T21" fmla="*/ 2147483647 h 150"/>
              <a:gd name="T22" fmla="*/ 2147483647 w 386"/>
              <a:gd name="T23" fmla="*/ 2147483647 h 150"/>
              <a:gd name="T24" fmla="*/ 2147483647 w 386"/>
              <a:gd name="T25" fmla="*/ 2147483647 h 150"/>
              <a:gd name="T26" fmla="*/ 2147483647 w 386"/>
              <a:gd name="T27" fmla="*/ 2147483647 h 150"/>
              <a:gd name="T28" fmla="*/ 2147483647 w 386"/>
              <a:gd name="T29" fmla="*/ 2147483647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6" h="150">
                <a:moveTo>
                  <a:pt x="354" y="17"/>
                </a:moveTo>
                <a:cubicBezTo>
                  <a:pt x="336" y="23"/>
                  <a:pt x="319" y="29"/>
                  <a:pt x="301" y="35"/>
                </a:cubicBezTo>
                <a:cubicBezTo>
                  <a:pt x="279" y="42"/>
                  <a:pt x="269" y="69"/>
                  <a:pt x="248" y="79"/>
                </a:cubicBezTo>
                <a:cubicBezTo>
                  <a:pt x="231" y="87"/>
                  <a:pt x="195" y="97"/>
                  <a:pt x="195" y="97"/>
                </a:cubicBezTo>
                <a:cubicBezTo>
                  <a:pt x="189" y="79"/>
                  <a:pt x="195" y="41"/>
                  <a:pt x="177" y="44"/>
                </a:cubicBezTo>
                <a:cubicBezTo>
                  <a:pt x="148" y="49"/>
                  <a:pt x="125" y="52"/>
                  <a:pt x="97" y="61"/>
                </a:cubicBezTo>
                <a:cubicBezTo>
                  <a:pt x="79" y="66"/>
                  <a:pt x="44" y="79"/>
                  <a:pt x="44" y="79"/>
                </a:cubicBezTo>
                <a:cubicBezTo>
                  <a:pt x="38" y="88"/>
                  <a:pt x="34" y="98"/>
                  <a:pt x="26" y="106"/>
                </a:cubicBezTo>
                <a:cubicBezTo>
                  <a:pt x="19" y="113"/>
                  <a:pt x="0" y="113"/>
                  <a:pt x="0" y="123"/>
                </a:cubicBezTo>
                <a:cubicBezTo>
                  <a:pt x="0" y="134"/>
                  <a:pt x="16" y="138"/>
                  <a:pt x="26" y="141"/>
                </a:cubicBezTo>
                <a:cubicBezTo>
                  <a:pt x="49" y="147"/>
                  <a:pt x="73" y="147"/>
                  <a:pt x="97" y="150"/>
                </a:cubicBezTo>
                <a:cubicBezTo>
                  <a:pt x="183" y="147"/>
                  <a:pt x="268" y="146"/>
                  <a:pt x="354" y="141"/>
                </a:cubicBezTo>
                <a:cubicBezTo>
                  <a:pt x="363" y="140"/>
                  <a:pt x="379" y="141"/>
                  <a:pt x="381" y="132"/>
                </a:cubicBezTo>
                <a:cubicBezTo>
                  <a:pt x="386" y="103"/>
                  <a:pt x="376" y="73"/>
                  <a:pt x="372" y="44"/>
                </a:cubicBezTo>
                <a:cubicBezTo>
                  <a:pt x="366" y="0"/>
                  <a:pt x="370" y="1"/>
                  <a:pt x="354" y="1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29" name="Text Box 25"/>
          <p:cNvSpPr txBox="1">
            <a:spLocks noChangeArrowheads="1"/>
          </p:cNvSpPr>
          <p:nvPr/>
        </p:nvSpPr>
        <p:spPr bwMode="auto">
          <a:xfrm>
            <a:off x="3975100" y="37369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en-US" altLang="ja-JP" sz="1800" b="0"/>
              <a:t>A</a:t>
            </a:r>
          </a:p>
        </p:txBody>
      </p:sp>
      <p:sp>
        <p:nvSpPr>
          <p:cNvPr id="17430" name="Text Box 26"/>
          <p:cNvSpPr txBox="1">
            <a:spLocks noChangeArrowheads="1"/>
          </p:cNvSpPr>
          <p:nvPr/>
        </p:nvSpPr>
        <p:spPr bwMode="auto">
          <a:xfrm>
            <a:off x="4119563" y="28733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b="1">
                <a:solidFill>
                  <a:schemeClr val="tx1"/>
                </a:solidFill>
                <a:latin typeface="Arial" charset="0"/>
                <a:ea typeface="ＭＳ Ｐゴシック" pitchFamily="50" charset="-128"/>
              </a:defRPr>
            </a:lvl1pPr>
            <a:lvl2pPr marL="742950" indent="-285750">
              <a:defRPr kumimoji="1" sz="2000">
                <a:solidFill>
                  <a:schemeClr val="tx1"/>
                </a:solidFill>
                <a:latin typeface="Arial" charset="0"/>
                <a:ea typeface="ＭＳ Ｐゴシック" pitchFamily="50" charset="-128"/>
              </a:defRPr>
            </a:lvl2pPr>
            <a:lvl3pPr>
              <a:defRPr kumimoji="1">
                <a:solidFill>
                  <a:schemeClr val="tx1"/>
                </a:solidFill>
                <a:latin typeface="Arial" charset="0"/>
                <a:ea typeface="ＭＳ Ｐゴシック" pitchFamily="50" charset="-128"/>
              </a:defRPr>
            </a:lvl3pPr>
            <a:lvl4pPr>
              <a:defRPr kumimoji="1">
                <a:solidFill>
                  <a:schemeClr val="tx1"/>
                </a:solidFill>
                <a:latin typeface="Arial" charset="0"/>
                <a:ea typeface="ＭＳ Ｐゴシック" pitchFamily="50" charset="-128"/>
              </a:defRPr>
            </a:lvl4pPr>
            <a:lvl5pPr>
              <a:defRPr kumimoji="1">
                <a:solidFill>
                  <a:schemeClr val="tx1"/>
                </a:solidFill>
                <a:latin typeface="Arial" charset="0"/>
                <a:ea typeface="ＭＳ Ｐゴシック" pitchFamily="50" charset="-128"/>
              </a:defRPr>
            </a:lvl5pPr>
            <a:lvl6pPr eaLnBrk="0" fontAlgn="base" hangingPunct="0">
              <a:spcAft>
                <a:spcPct val="0"/>
              </a:spcAft>
              <a:buFont typeface="Arial" charset="0"/>
              <a:defRPr kumimoji="1">
                <a:solidFill>
                  <a:schemeClr val="tx1"/>
                </a:solidFill>
                <a:latin typeface="Arial" charset="0"/>
                <a:ea typeface="ＭＳ Ｐゴシック" pitchFamily="50" charset="-128"/>
              </a:defRPr>
            </a:lvl6pPr>
            <a:lvl7pPr eaLnBrk="0" fontAlgn="base" hangingPunct="0">
              <a:spcAft>
                <a:spcPct val="0"/>
              </a:spcAft>
              <a:buFont typeface="Arial" charset="0"/>
              <a:defRPr kumimoji="1">
                <a:solidFill>
                  <a:schemeClr val="tx1"/>
                </a:solidFill>
                <a:latin typeface="Arial" charset="0"/>
                <a:ea typeface="ＭＳ Ｐゴシック" pitchFamily="50" charset="-128"/>
              </a:defRPr>
            </a:lvl7pPr>
            <a:lvl8pPr eaLnBrk="0" fontAlgn="base" hangingPunct="0">
              <a:spcAft>
                <a:spcPct val="0"/>
              </a:spcAft>
              <a:buFont typeface="Arial" charset="0"/>
              <a:defRPr kumimoji="1">
                <a:solidFill>
                  <a:schemeClr val="tx1"/>
                </a:solidFill>
                <a:latin typeface="Arial" charset="0"/>
                <a:ea typeface="ＭＳ Ｐゴシック" pitchFamily="50" charset="-128"/>
              </a:defRPr>
            </a:lvl8pPr>
            <a:lvl9pPr eaLnBrk="0" fontAlgn="base" hangingPunct="0">
              <a:spcAft>
                <a:spcPct val="0"/>
              </a:spcAft>
              <a:buFont typeface="Arial" charset="0"/>
              <a:defRPr kumimoji="1">
                <a:solidFill>
                  <a:schemeClr val="tx1"/>
                </a:solidFill>
                <a:latin typeface="Arial" charset="0"/>
                <a:ea typeface="ＭＳ Ｐゴシック" pitchFamily="50" charset="-128"/>
              </a:defRPr>
            </a:lvl9pPr>
          </a:lstStyle>
          <a:p>
            <a:r>
              <a:rPr lang="en-US" altLang="ja-JP" sz="1800"/>
              <a:t>B</a:t>
            </a:r>
          </a:p>
        </p:txBody>
      </p:sp>
      <p:sp>
        <p:nvSpPr>
          <p:cNvPr id="2" name="右矢印 1"/>
          <p:cNvSpPr/>
          <p:nvPr/>
        </p:nvSpPr>
        <p:spPr>
          <a:xfrm>
            <a:off x="4349215" y="2138363"/>
            <a:ext cx="978408" cy="484632"/>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2" descr="C:\Users\NRSPC\AppData\Local\Microsoft\Windows\Temporary Internet Files\Content.IE5\1MMZDYGB\gatag-000123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8767" y="1772589"/>
            <a:ext cx="1017716" cy="163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2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27"/>
                                        </p:tgtEl>
                                        <p:attrNameLst>
                                          <p:attrName>style.visibility</p:attrName>
                                        </p:attrNameLst>
                                      </p:cBhvr>
                                      <p:to>
                                        <p:strVal val="visible"/>
                                      </p:to>
                                    </p:set>
                                    <p:animEffect transition="in" filter="fade">
                                      <p:cBhvr>
                                        <p:cTn id="7" dur="500"/>
                                        <p:tgtEl>
                                          <p:spTgt spid="174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15"/>
                                        </p:tgtEl>
                                        <p:attrNameLst>
                                          <p:attrName>style.visibility</p:attrName>
                                        </p:attrNameLst>
                                      </p:cBhvr>
                                      <p:to>
                                        <p:strVal val="visible"/>
                                      </p:to>
                                    </p:set>
                                    <p:animEffect transition="in" filter="fade">
                                      <p:cBhvr>
                                        <p:cTn id="10" dur="500"/>
                                        <p:tgtEl>
                                          <p:spTgt spid="174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P spid="1742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RSPC\AppData\Local\Microsoft\Windows\Temporary Internet Files\Content.IE5\XWILBJUH\gi01a201311230900[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8568096" cy="51845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15816" y="1896014"/>
            <a:ext cx="5687776" cy="2677656"/>
          </a:xfrm>
          <a:prstGeom prst="rect">
            <a:avLst/>
          </a:prstGeom>
          <a:noFill/>
        </p:spPr>
        <p:txBody>
          <a:bodyPr wrap="none" rtlCol="0">
            <a:spAutoFit/>
          </a:bodyPr>
          <a:lstStyle/>
          <a:p>
            <a:r>
              <a:rPr kumimoji="1" lang="ja-JP" altLang="en-US" sz="2800" dirty="0"/>
              <a:t>病の中にある方々への看護は、</a:t>
            </a:r>
            <a:endParaRPr kumimoji="1" lang="en-US" altLang="ja-JP" sz="2800" dirty="0"/>
          </a:p>
          <a:p>
            <a:r>
              <a:rPr lang="ja-JP" altLang="en-US" sz="2800" dirty="0"/>
              <a:t>抑制に依存しない療養上の世話へと</a:t>
            </a:r>
            <a:endParaRPr lang="en-US" altLang="ja-JP" sz="2800" dirty="0"/>
          </a:p>
          <a:p>
            <a:r>
              <a:rPr kumimoji="1" lang="ja-JP" altLang="en-US" sz="2800" dirty="0"/>
              <a:t>進化させなければならないだろう</a:t>
            </a:r>
            <a:endParaRPr kumimoji="1" lang="en-US" altLang="ja-JP" sz="2800" dirty="0"/>
          </a:p>
          <a:p>
            <a:endParaRPr lang="en-US" altLang="ja-JP" sz="2800" dirty="0"/>
          </a:p>
          <a:p>
            <a:r>
              <a:rPr kumimoji="1" lang="ja-JP" altLang="en-US" sz="2800" dirty="0"/>
              <a:t>　　　　私たちに</a:t>
            </a:r>
            <a:endParaRPr kumimoji="1" lang="en-US" altLang="ja-JP" sz="2800" dirty="0"/>
          </a:p>
          <a:p>
            <a:r>
              <a:rPr lang="ja-JP" altLang="en-US" sz="2800" dirty="0"/>
              <a:t>　　　　</a:t>
            </a:r>
            <a:r>
              <a:rPr kumimoji="1" lang="ja-JP" altLang="en-US" sz="2800" dirty="0"/>
              <a:t>何かできることはないか</a:t>
            </a:r>
          </a:p>
        </p:txBody>
      </p:sp>
    </p:spTree>
    <p:extLst>
      <p:ext uri="{BB962C8B-B14F-4D97-AF65-F5344CB8AC3E}">
        <p14:creationId xmlns:p14="http://schemas.microsoft.com/office/powerpoint/2010/main" val="3503061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24744"/>
            <a:ext cx="8229600" cy="1143000"/>
          </a:xfrm>
        </p:spPr>
        <p:txBody>
          <a:bodyPr>
            <a:normAutofit/>
          </a:bodyPr>
          <a:lstStyle/>
          <a:p>
            <a:r>
              <a:rPr lang="ja-JP" altLang="en-US" dirty="0"/>
              <a:t>抑制ゼロ化への取り組み</a:t>
            </a: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23</a:t>
            </a:fld>
            <a:endParaRPr kumimoji="1" lang="ja-JP" altLang="en-US" dirty="0"/>
          </a:p>
        </p:txBody>
      </p:sp>
      <p:pic>
        <p:nvPicPr>
          <p:cNvPr id="7" name="Picture 2" descr="C:\Users\NRSPC\AppData\Local\Microsoft\Windows\Temporary Internet Files\Content.IE5\EKEKQAR3\gahag-004886871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98" y="2852946"/>
            <a:ext cx="5806297" cy="2445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29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部門目標に掲げる</a:t>
            </a:r>
          </a:p>
        </p:txBody>
      </p:sp>
      <p:sp>
        <p:nvSpPr>
          <p:cNvPr id="3" name="コンテンツ プレースホルダー 2"/>
          <p:cNvSpPr>
            <a:spLocks noGrp="1"/>
          </p:cNvSpPr>
          <p:nvPr>
            <p:ph idx="1"/>
          </p:nvPr>
        </p:nvSpPr>
        <p:spPr>
          <a:xfrm>
            <a:off x="457200" y="1600200"/>
            <a:ext cx="8435280" cy="4525963"/>
          </a:xfrm>
        </p:spPr>
        <p:txBody>
          <a:bodyPr>
            <a:normAutofit fontScale="55000" lnSpcReduction="20000"/>
          </a:bodyPr>
          <a:lstStyle/>
          <a:p>
            <a:pPr marL="0" indent="0">
              <a:buNone/>
            </a:pPr>
            <a:r>
              <a:rPr lang="ja-JP" altLang="en-US" b="1" dirty="0">
                <a:solidFill>
                  <a:prstClr val="black"/>
                </a:solidFill>
              </a:rPr>
              <a:t>　　</a:t>
            </a:r>
            <a:r>
              <a:rPr lang="ja-JP" altLang="ja-JP" b="1" dirty="0">
                <a:solidFill>
                  <a:prstClr val="black"/>
                </a:solidFill>
              </a:rPr>
              <a:t>平成２６</a:t>
            </a:r>
            <a:r>
              <a:rPr lang="ja-JP" altLang="en-US" b="1" dirty="0">
                <a:solidFill>
                  <a:prstClr val="black"/>
                </a:solidFill>
              </a:rPr>
              <a:t>（２０１４）</a:t>
            </a:r>
            <a:r>
              <a:rPr lang="ja-JP" altLang="ja-JP" b="1" dirty="0">
                <a:solidFill>
                  <a:prstClr val="black"/>
                </a:solidFill>
              </a:rPr>
              <a:t>年度　看護部目標</a:t>
            </a:r>
            <a:endParaRPr lang="ja-JP" altLang="ja-JP" dirty="0">
              <a:solidFill>
                <a:prstClr val="black"/>
              </a:solidFill>
            </a:endParaRPr>
          </a:p>
          <a:p>
            <a:pPr marL="0" indent="0">
              <a:buNone/>
            </a:pPr>
            <a:r>
              <a:rPr lang="en-US" altLang="ja-JP" dirty="0">
                <a:solidFill>
                  <a:prstClr val="black"/>
                </a:solidFill>
              </a:rPr>
              <a:t>  </a:t>
            </a:r>
            <a:r>
              <a:rPr lang="ja-JP" altLang="ja-JP" b="1" dirty="0">
                <a:solidFill>
                  <a:prstClr val="black"/>
                </a:solidFill>
              </a:rPr>
              <a:t>　　２．１患者ごとの個別的なクオリティの高い看護を実践する</a:t>
            </a:r>
            <a:endParaRPr lang="ja-JP" altLang="ja-JP" dirty="0">
              <a:solidFill>
                <a:prstClr val="black"/>
              </a:solidFill>
            </a:endParaRPr>
          </a:p>
          <a:p>
            <a:pPr marL="0" indent="0">
              <a:buNone/>
            </a:pPr>
            <a:r>
              <a:rPr lang="ja-JP" altLang="ja-JP" b="1" dirty="0">
                <a:solidFill>
                  <a:prstClr val="black"/>
                </a:solidFill>
              </a:rPr>
              <a:t>　　　</a:t>
            </a:r>
            <a:r>
              <a:rPr lang="en-US" altLang="ja-JP" b="1" dirty="0">
                <a:solidFill>
                  <a:prstClr val="black"/>
                </a:solidFill>
              </a:rPr>
              <a:t>3</a:t>
            </a:r>
            <a:r>
              <a:rPr lang="ja-JP" altLang="en-US" b="1" dirty="0">
                <a:solidFill>
                  <a:prstClr val="black"/>
                </a:solidFill>
              </a:rPr>
              <a:t>）</a:t>
            </a:r>
            <a:r>
              <a:rPr lang="ja-JP" altLang="ja-JP" b="1" dirty="0">
                <a:solidFill>
                  <a:prstClr val="black"/>
                </a:solidFill>
              </a:rPr>
              <a:t>不快、痛みを軽減する技術を高め、実践する</a:t>
            </a:r>
            <a:endParaRPr lang="ja-JP" altLang="ja-JP" dirty="0">
              <a:solidFill>
                <a:prstClr val="black"/>
              </a:solidFill>
            </a:endParaRPr>
          </a:p>
          <a:p>
            <a:pPr marL="0" indent="0">
              <a:buNone/>
            </a:pPr>
            <a:r>
              <a:rPr lang="ja-JP" altLang="ja-JP" b="1" dirty="0">
                <a:solidFill>
                  <a:prstClr val="black"/>
                </a:solidFill>
              </a:rPr>
              <a:t>　　　</a:t>
            </a:r>
            <a:r>
              <a:rPr lang="en-US" altLang="ja-JP" b="1" dirty="0">
                <a:solidFill>
                  <a:prstClr val="black"/>
                </a:solidFill>
              </a:rPr>
              <a:t>4</a:t>
            </a:r>
            <a:r>
              <a:rPr lang="ja-JP" altLang="en-US" b="1" dirty="0">
                <a:solidFill>
                  <a:prstClr val="black"/>
                </a:solidFill>
              </a:rPr>
              <a:t>）</a:t>
            </a:r>
            <a:r>
              <a:rPr lang="ja-JP" altLang="ja-JP" b="1" dirty="0">
                <a:solidFill>
                  <a:srgbClr val="FF0000"/>
                </a:solidFill>
              </a:rPr>
              <a:t>抑制・束縛・禁止を減少させ、選べること、したいことを増加・支える実践</a:t>
            </a:r>
            <a:r>
              <a:rPr lang="ja-JP" altLang="ja-JP" b="1" dirty="0">
                <a:solidFill>
                  <a:prstClr val="black"/>
                </a:solidFill>
              </a:rPr>
              <a:t>をす</a:t>
            </a:r>
            <a:r>
              <a:rPr lang="ja-JP" altLang="en-US" b="1" dirty="0">
                <a:solidFill>
                  <a:prstClr val="black"/>
                </a:solidFill>
              </a:rPr>
              <a:t>る</a:t>
            </a:r>
            <a:endParaRPr lang="en-US" altLang="ja-JP" b="1" dirty="0">
              <a:solidFill>
                <a:prstClr val="black"/>
              </a:solidFill>
            </a:endParaRPr>
          </a:p>
          <a:p>
            <a:pPr marL="0" indent="0">
              <a:buNone/>
            </a:pPr>
            <a:endParaRPr lang="en-US" altLang="ja-JP" b="1" dirty="0">
              <a:solidFill>
                <a:prstClr val="black"/>
              </a:solidFill>
            </a:endParaRPr>
          </a:p>
          <a:p>
            <a:pPr indent="0" fontAlgn="base">
              <a:spcBef>
                <a:spcPct val="0"/>
              </a:spcBef>
              <a:spcAft>
                <a:spcPct val="0"/>
              </a:spcAft>
              <a:buNone/>
              <a:tabLst>
                <a:tab pos="630238" algn="l"/>
              </a:tabLst>
            </a:pPr>
            <a:r>
              <a:rPr lang="ja-JP" altLang="ja-JP" b="1" dirty="0">
                <a:solidFill>
                  <a:prstClr val="black"/>
                </a:solidFill>
                <a:latin typeface="ＭＳ Ｐゴシック" pitchFamily="50" charset="-128"/>
                <a:cs typeface="Times New Roman" pitchFamily="18" charset="0"/>
              </a:rPr>
              <a:t>平成</a:t>
            </a:r>
            <a:r>
              <a:rPr lang="ja-JP" altLang="en-US" b="1" dirty="0">
                <a:solidFill>
                  <a:prstClr val="black"/>
                </a:solidFill>
                <a:latin typeface="ＭＳ Ｐゴシック" pitchFamily="50" charset="-128"/>
                <a:cs typeface="Times New Roman" pitchFamily="18" charset="0"/>
              </a:rPr>
              <a:t>２７（２０１５）年度 看護部目標</a:t>
            </a:r>
            <a:endParaRPr lang="en-US" altLang="ja-JP" b="1" dirty="0">
              <a:solidFill>
                <a:prstClr val="black"/>
              </a:solidFill>
              <a:latin typeface="ＭＳ Ｐゴシック" pitchFamily="50" charset="-128"/>
              <a:cs typeface="Times New Roman" pitchFamily="18" charset="0"/>
            </a:endParaRPr>
          </a:p>
          <a:p>
            <a:pPr marL="0"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１．</a:t>
            </a:r>
            <a:r>
              <a:rPr lang="ja-JP" altLang="en-US" b="1" dirty="0">
                <a:solidFill>
                  <a:srgbClr val="FF0000"/>
                </a:solidFill>
                <a:latin typeface="ＭＳ Ｐゴシック" pitchFamily="50" charset="-128"/>
                <a:cs typeface="Times New Roman" pitchFamily="18" charset="0"/>
              </a:rPr>
              <a:t>せん妄予防ケアを増やす</a:t>
            </a:r>
            <a:endParaRPr lang="en-US" altLang="ja-JP" b="1" dirty="0">
              <a:solidFill>
                <a:srgbClr val="FF0000"/>
              </a:solidFill>
              <a:latin typeface="ＭＳ Ｐゴシック" pitchFamily="50" charset="-128"/>
              <a:cs typeface="Times New Roman" pitchFamily="18" charset="0"/>
            </a:endParaRPr>
          </a:p>
          <a:p>
            <a:pPr marL="0"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２．臨床倫理カンファレンスを実施し、</a:t>
            </a:r>
            <a:r>
              <a:rPr lang="ja-JP" altLang="en-US" b="1" dirty="0">
                <a:solidFill>
                  <a:srgbClr val="FF0000"/>
                </a:solidFill>
                <a:latin typeface="ＭＳ Ｐゴシック" pitchFamily="50" charset="-128"/>
                <a:cs typeface="Times New Roman" pitchFamily="18" charset="0"/>
              </a:rPr>
              <a:t>抑制という手段を用いることを激減させる</a:t>
            </a:r>
            <a:endParaRPr lang="ja-JP" altLang="en-US" dirty="0">
              <a:solidFill>
                <a:srgbClr val="FF0000"/>
              </a:solidFill>
              <a:latin typeface="Arial" pitchFamily="34" charset="0"/>
              <a:cs typeface="ＭＳ Ｐゴシック" pitchFamily="50" charset="-128"/>
            </a:endParaRPr>
          </a:p>
          <a:p>
            <a:pPr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身体抑制　・　監視カメラ　・　センサーマット</a:t>
            </a:r>
            <a:endParaRPr lang="en-US" altLang="ja-JP" b="1" dirty="0">
              <a:solidFill>
                <a:prstClr val="black"/>
              </a:solidFill>
              <a:latin typeface="ＭＳ Ｐゴシック" pitchFamily="50" charset="-128"/>
              <a:cs typeface="Times New Roman" pitchFamily="18" charset="0"/>
            </a:endParaRPr>
          </a:p>
          <a:p>
            <a:pPr marL="0"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４．</a:t>
            </a:r>
            <a:r>
              <a:rPr lang="ja-JP" altLang="en-US" b="1" dirty="0">
                <a:solidFill>
                  <a:srgbClr val="FF0000"/>
                </a:solidFill>
                <a:latin typeface="ＭＳ Ｐゴシック" pitchFamily="50" charset="-128"/>
                <a:cs typeface="Times New Roman" pitchFamily="18" charset="0"/>
              </a:rPr>
              <a:t>痛みを緩和させる</a:t>
            </a:r>
            <a:r>
              <a:rPr lang="ja-JP" altLang="en-US" b="1" dirty="0">
                <a:solidFill>
                  <a:prstClr val="black"/>
                </a:solidFill>
                <a:latin typeface="ＭＳ Ｐゴシック" pitchFamily="50" charset="-128"/>
                <a:cs typeface="Times New Roman" pitchFamily="18" charset="0"/>
              </a:rPr>
              <a:t>ケアを増やす</a:t>
            </a:r>
            <a:endParaRPr lang="ja-JP" altLang="en-US" dirty="0">
              <a:solidFill>
                <a:prstClr val="black"/>
              </a:solidFill>
              <a:latin typeface="Arial" pitchFamily="34" charset="0"/>
              <a:cs typeface="ＭＳ Ｐゴシック" pitchFamily="50" charset="-128"/>
            </a:endParaRPr>
          </a:p>
          <a:p>
            <a:pPr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がん性疼痛　・　術後疼痛　・　処置・検査に伴う痛み</a:t>
            </a:r>
            <a:endParaRPr lang="en-US" altLang="ja-JP" b="1" dirty="0">
              <a:solidFill>
                <a:prstClr val="black"/>
              </a:solidFill>
              <a:latin typeface="ＭＳ Ｐゴシック" pitchFamily="50" charset="-128"/>
              <a:cs typeface="Times New Roman" pitchFamily="18" charset="0"/>
            </a:endParaRPr>
          </a:p>
          <a:p>
            <a:pPr indent="0" eaLnBrk="0" fontAlgn="base" hangingPunct="0">
              <a:spcBef>
                <a:spcPct val="0"/>
              </a:spcBef>
              <a:spcAft>
                <a:spcPct val="0"/>
              </a:spcAft>
              <a:buNone/>
              <a:tabLst>
                <a:tab pos="630238" algn="l"/>
              </a:tabLst>
            </a:pPr>
            <a:endParaRPr lang="en-US" altLang="ja-JP" b="1" dirty="0">
              <a:solidFill>
                <a:prstClr val="black"/>
              </a:solidFill>
              <a:latin typeface="ＭＳ Ｐゴシック" pitchFamily="50" charset="-128"/>
              <a:cs typeface="Times New Roman" pitchFamily="18" charset="0"/>
            </a:endParaRPr>
          </a:p>
          <a:p>
            <a:pPr marL="0" indent="0">
              <a:buNone/>
            </a:pPr>
            <a:r>
              <a:rPr lang="ja-JP" altLang="en-US" b="1" dirty="0">
                <a:solidFill>
                  <a:prstClr val="black"/>
                </a:solidFill>
              </a:rPr>
              <a:t>　　</a:t>
            </a:r>
            <a:r>
              <a:rPr lang="ja-JP" altLang="ja-JP" b="1" dirty="0">
                <a:solidFill>
                  <a:prstClr val="black"/>
                </a:solidFill>
              </a:rPr>
              <a:t>平成</a:t>
            </a:r>
            <a:r>
              <a:rPr lang="ja-JP" altLang="en-US" b="1" dirty="0">
                <a:solidFill>
                  <a:prstClr val="black"/>
                </a:solidFill>
              </a:rPr>
              <a:t>２８（２０１６）</a:t>
            </a:r>
            <a:r>
              <a:rPr lang="ja-JP" altLang="ja-JP" b="1" dirty="0">
                <a:solidFill>
                  <a:prstClr val="black"/>
                </a:solidFill>
              </a:rPr>
              <a:t>年度 看護部目標</a:t>
            </a:r>
            <a:endParaRPr lang="ja-JP" altLang="ja-JP" dirty="0">
              <a:solidFill>
                <a:prstClr val="black"/>
              </a:solidFill>
            </a:endParaRPr>
          </a:p>
          <a:p>
            <a:pPr marL="0" indent="0">
              <a:buNone/>
            </a:pPr>
            <a:r>
              <a:rPr lang="en-US" altLang="ja-JP" b="1" dirty="0">
                <a:solidFill>
                  <a:prstClr val="black"/>
                </a:solidFill>
              </a:rPr>
              <a:t> </a:t>
            </a:r>
            <a:r>
              <a:rPr lang="ja-JP" altLang="en-US" b="1" dirty="0">
                <a:solidFill>
                  <a:prstClr val="black"/>
                </a:solidFill>
              </a:rPr>
              <a:t>　　１．</a:t>
            </a:r>
            <a:r>
              <a:rPr lang="ja-JP" altLang="ja-JP" b="1" dirty="0">
                <a:solidFill>
                  <a:srgbClr val="FF0000"/>
                </a:solidFill>
              </a:rPr>
              <a:t>尊厳ある方への看護であることを実践にあらわす</a:t>
            </a:r>
            <a:endParaRPr lang="ja-JP" altLang="ja-JP" dirty="0">
              <a:solidFill>
                <a:srgbClr val="FF0000"/>
              </a:solidFill>
            </a:endParaRPr>
          </a:p>
          <a:p>
            <a:pPr marL="0" indent="0">
              <a:buNone/>
            </a:pPr>
            <a:r>
              <a:rPr lang="en-US" altLang="ja-JP" b="1" dirty="0">
                <a:solidFill>
                  <a:prstClr val="black"/>
                </a:solidFill>
              </a:rPr>
              <a:t> </a:t>
            </a:r>
            <a:r>
              <a:rPr lang="ja-JP" altLang="en-US" b="1" dirty="0">
                <a:solidFill>
                  <a:prstClr val="black"/>
                </a:solidFill>
              </a:rPr>
              <a:t>　　２．</a:t>
            </a:r>
            <a:r>
              <a:rPr lang="ja-JP" altLang="ja-JP" b="1" dirty="0">
                <a:solidFill>
                  <a:srgbClr val="FF0000"/>
                </a:solidFill>
              </a:rPr>
              <a:t>患者の頭の中にある認識を大切に</a:t>
            </a:r>
            <a:r>
              <a:rPr lang="ja-JP" altLang="ja-JP" b="1" dirty="0">
                <a:solidFill>
                  <a:prstClr val="black"/>
                </a:solidFill>
              </a:rPr>
              <a:t>踏まえたケアを行う</a:t>
            </a:r>
            <a:endParaRPr lang="ja-JP" altLang="ja-JP" dirty="0">
              <a:solidFill>
                <a:prstClr val="black"/>
              </a:solidFill>
            </a:endParaRPr>
          </a:p>
          <a:p>
            <a:pPr marL="0" indent="0">
              <a:buNone/>
            </a:pPr>
            <a:r>
              <a:rPr lang="en-US" altLang="ja-JP" b="1" dirty="0">
                <a:solidFill>
                  <a:prstClr val="black"/>
                </a:solidFill>
              </a:rPr>
              <a:t> </a:t>
            </a:r>
            <a:r>
              <a:rPr lang="ja-JP" altLang="en-US" b="1" dirty="0">
                <a:solidFill>
                  <a:prstClr val="black"/>
                </a:solidFill>
              </a:rPr>
              <a:t>　　３．</a:t>
            </a:r>
            <a:r>
              <a:rPr lang="ja-JP" altLang="ja-JP" b="1" dirty="0">
                <a:solidFill>
                  <a:srgbClr val="FF0000"/>
                </a:solidFill>
              </a:rPr>
              <a:t>患者の歩み</a:t>
            </a:r>
            <a:r>
              <a:rPr lang="ja-JP" altLang="ja-JP" b="1" dirty="0">
                <a:solidFill>
                  <a:prstClr val="black"/>
                </a:solidFill>
              </a:rPr>
              <a:t>を知り、今からの歩みを一緒に描き、役割を発揮する</a:t>
            </a:r>
            <a:endParaRPr lang="ja-JP" altLang="ja-JP" dirty="0">
              <a:solidFill>
                <a:prstClr val="black"/>
              </a:solidFill>
            </a:endParaRP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24</a:t>
            </a:fld>
            <a:endParaRPr lang="ja-JP" altLang="en-US" dirty="0">
              <a:solidFill>
                <a:prstClr val="black">
                  <a:tint val="75000"/>
                </a:prstClr>
              </a:solidFill>
            </a:endParaRPr>
          </a:p>
        </p:txBody>
      </p:sp>
    </p:spTree>
    <p:extLst>
      <p:ext uri="{BB962C8B-B14F-4D97-AF65-F5344CB8AC3E}">
        <p14:creationId xmlns:p14="http://schemas.microsoft.com/office/powerpoint/2010/main" val="2744633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例　</a:t>
            </a:r>
            <a:r>
              <a:rPr kumimoji="1" lang="ja-JP" altLang="en-US" dirty="0"/>
              <a:t>センサーマット考</a:t>
            </a:r>
          </a:p>
        </p:txBody>
      </p:sp>
      <p:sp>
        <p:nvSpPr>
          <p:cNvPr id="3" name="コンテンツ プレースホルダー 2"/>
          <p:cNvSpPr>
            <a:spLocks noGrp="1"/>
          </p:cNvSpPr>
          <p:nvPr>
            <p:ph idx="1"/>
          </p:nvPr>
        </p:nvSpPr>
        <p:spPr>
          <a:xfrm>
            <a:off x="539552" y="1350076"/>
            <a:ext cx="8280920" cy="5472608"/>
          </a:xfrm>
        </p:spPr>
        <p:txBody>
          <a:bodyPr>
            <a:normAutofit fontScale="92500" lnSpcReduction="10000"/>
          </a:bodyPr>
          <a:lstStyle/>
          <a:p>
            <a:r>
              <a:rPr lang="ja-JP" altLang="en-US" sz="3000" dirty="0"/>
              <a:t>極端な言い方かもしれないが、考えさせられる話である。</a:t>
            </a:r>
            <a:endParaRPr lang="en-US" altLang="ja-JP" sz="3000" dirty="0"/>
          </a:p>
          <a:p>
            <a:r>
              <a:rPr lang="ja-JP" altLang="en-US" sz="3000" dirty="0"/>
              <a:t>センサーマットを利用したケアを行っている患者が</a:t>
            </a:r>
            <a:r>
              <a:rPr lang="ja-JP" altLang="en-US" sz="3000" dirty="0">
                <a:solidFill>
                  <a:srgbClr val="FF0000"/>
                </a:solidFill>
              </a:rPr>
              <a:t>センサーマットを踏まないようにまたぐように歩いて転倒</a:t>
            </a:r>
            <a:r>
              <a:rPr lang="ja-JP" altLang="en-US" sz="3000" dirty="0"/>
              <a:t>したとか、降りるたびにナースコールが鳴るのでまたかということでナースの取り合い方が軽くなる等。</a:t>
            </a:r>
            <a:endParaRPr lang="en-US" altLang="ja-JP" sz="3000" dirty="0"/>
          </a:p>
          <a:p>
            <a:r>
              <a:rPr lang="ja-JP" altLang="en-US" sz="3000" dirty="0"/>
              <a:t>センサーマットを引く理由は何か。</a:t>
            </a:r>
            <a:endParaRPr lang="en-US" altLang="ja-JP" sz="3000" dirty="0"/>
          </a:p>
          <a:p>
            <a:r>
              <a:rPr lang="ja-JP" altLang="en-US" sz="3000" dirty="0"/>
              <a:t>トイレへ行く際に、</a:t>
            </a:r>
            <a:r>
              <a:rPr lang="ja-JP" altLang="en-US" sz="3000" dirty="0">
                <a:solidFill>
                  <a:srgbClr val="FF0000"/>
                </a:solidFill>
              </a:rPr>
              <a:t>看護師を呼んでほしいとお願いしても遠慮して？呼ばない</a:t>
            </a:r>
            <a:r>
              <a:rPr lang="ja-JP" altLang="en-US" sz="3000" dirty="0"/>
              <a:t>ので、代わりに踏めばコールがなる道具としての活用だそうだ。</a:t>
            </a:r>
            <a:endParaRPr lang="en-US" altLang="ja-JP" sz="3000" dirty="0"/>
          </a:p>
          <a:p>
            <a:r>
              <a:rPr lang="ja-JP" altLang="en-US" sz="3000" dirty="0"/>
              <a:t>遠慮できる心の働きが機能する状態の人がマットを踏むだろうか。踏んでナースを呼ぶだろうか。</a:t>
            </a:r>
          </a:p>
          <a:p>
            <a:endParaRPr kumimoji="1" lang="ja-JP" altLang="en-US" dirty="0"/>
          </a:p>
        </p:txBody>
      </p:sp>
    </p:spTree>
    <p:extLst>
      <p:ext uri="{BB962C8B-B14F-4D97-AF65-F5344CB8AC3E}">
        <p14:creationId xmlns:p14="http://schemas.microsoft.com/office/powerpoint/2010/main" val="262525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908720"/>
            <a:ext cx="8208912" cy="6093296"/>
          </a:xfrm>
        </p:spPr>
        <p:txBody>
          <a:bodyPr>
            <a:normAutofit/>
          </a:bodyPr>
          <a:lstStyle/>
          <a:p>
            <a:r>
              <a:rPr lang="ja-JP" altLang="en-US" sz="2800" dirty="0"/>
              <a:t>次の理由は、転倒転落防止だ。</a:t>
            </a:r>
            <a:endParaRPr lang="en-US" altLang="ja-JP" sz="2800" dirty="0"/>
          </a:p>
          <a:p>
            <a:r>
              <a:rPr lang="ja-JP" altLang="en-US" sz="2800" dirty="0"/>
              <a:t>転倒している患者は変わっていない。</a:t>
            </a:r>
            <a:endParaRPr lang="en-US" altLang="ja-JP" sz="2800" dirty="0"/>
          </a:p>
          <a:p>
            <a:r>
              <a:rPr lang="ja-JP" altLang="en-US" sz="2800" dirty="0"/>
              <a:t>このことに気が付いた病棟には直ちに現状分析を研究的に取り組んだ。</a:t>
            </a:r>
            <a:endParaRPr lang="en-US" altLang="ja-JP" sz="2800" dirty="0"/>
          </a:p>
          <a:p>
            <a:r>
              <a:rPr lang="ja-JP" altLang="en-US" sz="2800" dirty="0">
                <a:solidFill>
                  <a:srgbClr val="FF0000"/>
                </a:solidFill>
              </a:rPr>
              <a:t>マットの設置と転倒転落防止には相関なく</a:t>
            </a:r>
            <a:r>
              <a:rPr lang="ja-JP" altLang="en-US" sz="2800" dirty="0"/>
              <a:t>、むしろ転んでからコールがなる「変な」状態だった。</a:t>
            </a:r>
            <a:endParaRPr lang="en-US" altLang="ja-JP" sz="2800" dirty="0"/>
          </a:p>
          <a:p>
            <a:r>
              <a:rPr lang="ja-JP" altLang="en-US" sz="2800" dirty="0"/>
              <a:t>また、マット設置がケアとの勘違いや安心感で　　トイレ誘導の先回りケアや直接の見守りがなされず、マットに落下した時の音に反応する人？や、マットを見るケアと化していた。</a:t>
            </a:r>
            <a:endParaRPr kumimoji="1" lang="ja-JP" altLang="en-US" sz="2800" dirty="0"/>
          </a:p>
        </p:txBody>
      </p:sp>
    </p:spTree>
    <p:extLst>
      <p:ext uri="{BB962C8B-B14F-4D97-AF65-F5344CB8AC3E}">
        <p14:creationId xmlns:p14="http://schemas.microsoft.com/office/powerpoint/2010/main" val="89298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692696"/>
            <a:ext cx="8229600" cy="6165304"/>
          </a:xfrm>
        </p:spPr>
        <p:txBody>
          <a:bodyPr>
            <a:normAutofit/>
          </a:bodyPr>
          <a:lstStyle/>
          <a:p>
            <a:r>
              <a:rPr lang="ja-JP" altLang="en-US" sz="2800" dirty="0"/>
              <a:t>このような危険性をはらむ用具の導入を悔やんだ。しかし、使い道・人の本当の助けになる使い方をしっかりと考えて使えば役立つこともあるかもしれないと吟味することにした。</a:t>
            </a:r>
            <a:endParaRPr lang="en-US" altLang="ja-JP" sz="2800" dirty="0"/>
          </a:p>
          <a:p>
            <a:pPr lvl="1"/>
            <a:r>
              <a:rPr lang="ja-JP" altLang="en-US" dirty="0"/>
              <a:t>マットを用いることによるケアとはどのようなものだから、このようなときに患者に真に役立つことを明らかにしなければならない。</a:t>
            </a:r>
            <a:endParaRPr lang="en-US" altLang="ja-JP" dirty="0"/>
          </a:p>
          <a:p>
            <a:r>
              <a:rPr lang="ja-JP" altLang="en-US" sz="2800" dirty="0"/>
              <a:t>単に、監視するのみではプライバシー侵害の感性までおかしくなりそうだ。</a:t>
            </a:r>
            <a:endParaRPr lang="en-US" altLang="ja-JP" sz="2800" dirty="0"/>
          </a:p>
          <a:p>
            <a:r>
              <a:rPr lang="ja-JP" altLang="en-US" sz="2800" dirty="0"/>
              <a:t>身体抑制と同じくらい人を尊重するという中で十分考えられるべき課題と考えた。</a:t>
            </a:r>
            <a:endParaRPr kumimoji="1" lang="ja-JP" altLang="en-US" sz="2800" dirty="0"/>
          </a:p>
        </p:txBody>
      </p:sp>
    </p:spTree>
    <p:extLst>
      <p:ext uri="{BB962C8B-B14F-4D97-AF65-F5344CB8AC3E}">
        <p14:creationId xmlns:p14="http://schemas.microsoft.com/office/powerpoint/2010/main" val="167278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RSPC\AppData\Local\Microsoft\Windows\Temporary Internet Files\Content.IE5\WZU4M7BK\gi01a201503250900[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3789040"/>
            <a:ext cx="9144000" cy="2948408"/>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457200" y="1600204"/>
            <a:ext cx="8686800" cy="5257796"/>
          </a:xfrm>
        </p:spPr>
        <p:txBody>
          <a:bodyPr>
            <a:normAutofit fontScale="77500" lnSpcReduction="20000"/>
          </a:bodyPr>
          <a:lstStyle/>
          <a:p>
            <a:pPr marL="0" indent="0">
              <a:buNone/>
            </a:pPr>
            <a:r>
              <a:rPr kumimoji="1" lang="en-US" altLang="ja-JP" dirty="0"/>
              <a:t>1.</a:t>
            </a:r>
            <a:r>
              <a:rPr kumimoji="1" lang="ja-JP" altLang="en-US" dirty="0"/>
              <a:t>　現状の倫理カンファレンス内容が把握できたことから、</a:t>
            </a:r>
            <a:endParaRPr kumimoji="1" lang="en-US" altLang="ja-JP" dirty="0"/>
          </a:p>
          <a:p>
            <a:pPr marL="0" indent="0">
              <a:buNone/>
            </a:pPr>
            <a:r>
              <a:rPr lang="ja-JP" altLang="en-US" dirty="0"/>
              <a:t>　　これからの</a:t>
            </a:r>
            <a:r>
              <a:rPr kumimoji="1" lang="ja-JP" altLang="en-US" dirty="0"/>
              <a:t>方向性を合意していく</a:t>
            </a:r>
            <a:endParaRPr kumimoji="1" lang="en-US" altLang="ja-JP" dirty="0"/>
          </a:p>
          <a:p>
            <a:pPr lvl="1"/>
            <a:r>
              <a:rPr lang="ja-JP" altLang="en-US" dirty="0"/>
              <a:t>するかしないか、継続かの吟味のために</a:t>
            </a:r>
            <a:r>
              <a:rPr kumimoji="1" lang="ja-JP" altLang="en-US" dirty="0"/>
              <a:t>する理由を考えるのではなく、しないための方法を実践すること</a:t>
            </a:r>
            <a:endParaRPr kumimoji="1" lang="en-US" altLang="ja-JP" dirty="0"/>
          </a:p>
          <a:p>
            <a:pPr marL="0" indent="0">
              <a:buNone/>
            </a:pPr>
            <a:r>
              <a:rPr lang="en-US" altLang="ja-JP" dirty="0"/>
              <a:t>2.</a:t>
            </a:r>
            <a:r>
              <a:rPr lang="ja-JP" altLang="en-US" dirty="0"/>
              <a:t>　抑制が組み込まれている看護の実情を知り、</a:t>
            </a:r>
            <a:endParaRPr lang="en-US" altLang="ja-JP" dirty="0"/>
          </a:p>
          <a:p>
            <a:pPr marL="0" indent="0">
              <a:buNone/>
            </a:pPr>
            <a:r>
              <a:rPr lang="ja-JP" altLang="en-US" dirty="0"/>
              <a:t>　　改善の必要を実感していく</a:t>
            </a:r>
            <a:endParaRPr lang="en-US" altLang="ja-JP" dirty="0"/>
          </a:p>
          <a:p>
            <a:pPr lvl="1"/>
            <a:r>
              <a:rPr lang="ja-JP" altLang="en-US" dirty="0"/>
              <a:t>抑制の有効性は検証されていない　</a:t>
            </a:r>
            <a:endParaRPr lang="en-US" altLang="ja-JP" dirty="0"/>
          </a:p>
          <a:p>
            <a:pPr lvl="1"/>
            <a:r>
              <a:rPr lang="ja-JP" altLang="en-US" dirty="0"/>
              <a:t>安全との勘違いによる固定観念にとらわれている</a:t>
            </a:r>
            <a:endParaRPr lang="en-US" altLang="ja-JP" dirty="0"/>
          </a:p>
          <a:p>
            <a:pPr lvl="1"/>
            <a:r>
              <a:rPr lang="ja-JP" altLang="en-US" dirty="0"/>
              <a:t>抑制以外の方法と抜去など発生時の対応策をあらかじめ準備する</a:t>
            </a:r>
            <a:endParaRPr lang="en-US" altLang="ja-JP" dirty="0"/>
          </a:p>
          <a:p>
            <a:pPr marL="0" indent="0">
              <a:buNone/>
            </a:pPr>
            <a:r>
              <a:rPr lang="en-US" altLang="ja-JP" dirty="0"/>
              <a:t>3.</a:t>
            </a:r>
            <a:r>
              <a:rPr lang="ja-JP" altLang="en-US" dirty="0"/>
              <a:t>　一般病棟のマグネット式抑制帯への警鐘・理解促進を</a:t>
            </a:r>
            <a:endParaRPr lang="en-US" altLang="ja-JP" dirty="0"/>
          </a:p>
          <a:p>
            <a:pPr marL="0" indent="0">
              <a:buNone/>
            </a:pPr>
            <a:r>
              <a:rPr lang="ja-JP" altLang="en-US" dirty="0"/>
              <a:t>　　痛感する</a:t>
            </a:r>
            <a:endParaRPr lang="en-US" altLang="ja-JP" dirty="0"/>
          </a:p>
          <a:p>
            <a:pPr lvl="1"/>
            <a:r>
              <a:rPr lang="ja-JP" altLang="en-US" dirty="0"/>
              <a:t>使用のおける法的根拠や留意点を熟知する</a:t>
            </a:r>
            <a:endParaRPr lang="en-US" altLang="ja-JP" dirty="0"/>
          </a:p>
          <a:p>
            <a:pPr lvl="1"/>
            <a:r>
              <a:rPr lang="ja-JP" altLang="en-US" dirty="0"/>
              <a:t>患者が動こうとする理由を知ろうとする努力をすること</a:t>
            </a:r>
            <a:endParaRPr lang="en-US" altLang="ja-JP" dirty="0"/>
          </a:p>
          <a:p>
            <a:pPr lvl="1"/>
            <a:r>
              <a:rPr lang="ja-JP" altLang="en-US" dirty="0"/>
              <a:t>その理由に対応するケアを実践すること</a:t>
            </a:r>
            <a:endParaRPr lang="en-US" altLang="ja-JP" dirty="0"/>
          </a:p>
          <a:p>
            <a:endParaRPr kumimoji="1" lang="ja-JP" altLang="en-US" dirty="0"/>
          </a:p>
        </p:txBody>
      </p:sp>
      <p:sp>
        <p:nvSpPr>
          <p:cNvPr id="2" name="タイトル 1"/>
          <p:cNvSpPr>
            <a:spLocks noGrp="1"/>
          </p:cNvSpPr>
          <p:nvPr>
            <p:ph type="title"/>
          </p:nvPr>
        </p:nvSpPr>
        <p:spPr/>
        <p:txBody>
          <a:bodyPr>
            <a:normAutofit fontScale="90000"/>
          </a:bodyPr>
          <a:lstStyle/>
          <a:p>
            <a:r>
              <a:rPr lang="ja-JP" altLang="en-US" sz="3600" dirty="0"/>
              <a:t>平成</a:t>
            </a:r>
            <a:r>
              <a:rPr lang="en-US" altLang="ja-JP" sz="3600" dirty="0"/>
              <a:t>27</a:t>
            </a:r>
            <a:r>
              <a:rPr lang="ja-JP" altLang="en-US" sz="3600" dirty="0"/>
              <a:t>年度看護部目標管理における中間評価</a:t>
            </a:r>
            <a:r>
              <a:rPr lang="ja-JP" altLang="en-US" dirty="0"/>
              <a:t>　</a:t>
            </a:r>
            <a:r>
              <a:rPr lang="ja-JP" altLang="en-US" sz="2700" dirty="0"/>
              <a:t>全部署と年</a:t>
            </a:r>
            <a:r>
              <a:rPr lang="en-US" altLang="ja-JP" sz="2700" dirty="0"/>
              <a:t>3</a:t>
            </a:r>
            <a:r>
              <a:rPr lang="ja-JP" altLang="en-US" sz="2700" dirty="0"/>
              <a:t>回　面接し、話し合いを行っている</a:t>
            </a:r>
            <a:br>
              <a:rPr lang="en-US" altLang="ja-JP" sz="2700" dirty="0"/>
            </a:br>
            <a:r>
              <a:rPr kumimoji="1" lang="en-US" altLang="ja-JP" sz="2700" dirty="0">
                <a:solidFill>
                  <a:srgbClr val="FF0000"/>
                </a:solidFill>
              </a:rPr>
              <a:t>27</a:t>
            </a:r>
            <a:r>
              <a:rPr kumimoji="1" lang="ja-JP" altLang="en-US" sz="2700" dirty="0">
                <a:solidFill>
                  <a:srgbClr val="FF0000"/>
                </a:solidFill>
              </a:rPr>
              <a:t>年度</a:t>
            </a:r>
            <a:r>
              <a:rPr kumimoji="1" lang="en-US" altLang="ja-JP" sz="2700" dirty="0">
                <a:solidFill>
                  <a:srgbClr val="FF0000"/>
                </a:solidFill>
              </a:rPr>
              <a:t>10</a:t>
            </a:r>
            <a:r>
              <a:rPr kumimoji="1" lang="ja-JP" altLang="en-US" sz="2700" dirty="0">
                <a:solidFill>
                  <a:srgbClr val="FF0000"/>
                </a:solidFill>
              </a:rPr>
              <a:t>月　抑制に関してわかったこと　みえたこと</a:t>
            </a: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28</a:t>
            </a:fld>
            <a:endParaRPr lang="ja-JP" altLang="en-US" dirty="0">
              <a:solidFill>
                <a:prstClr val="black">
                  <a:tint val="75000"/>
                </a:prstClr>
              </a:solidFill>
            </a:endParaRPr>
          </a:p>
        </p:txBody>
      </p:sp>
    </p:spTree>
    <p:extLst>
      <p:ext uri="{BB962C8B-B14F-4D97-AF65-F5344CB8AC3E}">
        <p14:creationId xmlns:p14="http://schemas.microsoft.com/office/powerpoint/2010/main" val="1516266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NRSPC\AppData\Local\Microsoft\Windows\Temporary Internet Files\Content.IE5\1MMZDYGB\lgi01a2014011810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rcRect/>
          <a:stretch>
            <a:fillRect/>
          </a:stretch>
        </p:blipFill>
        <p:spPr bwMode="auto">
          <a:xfrm>
            <a:off x="7078702" y="1340768"/>
            <a:ext cx="1586931" cy="1365318"/>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467544" y="764704"/>
            <a:ext cx="8229600" cy="5904656"/>
          </a:xfrm>
        </p:spPr>
        <p:txBody>
          <a:bodyPr>
            <a:normAutofit fontScale="77500" lnSpcReduction="20000"/>
          </a:bodyPr>
          <a:lstStyle/>
          <a:p>
            <a:pPr marL="0" indent="0">
              <a:buNone/>
            </a:pPr>
            <a:r>
              <a:rPr lang="en-US" altLang="ja-JP" dirty="0"/>
              <a:t>4.</a:t>
            </a:r>
            <a:r>
              <a:rPr lang="ja-JP" altLang="en-US" dirty="0"/>
              <a:t>　センサーマット、監視カメラは患者さんに役立っているか</a:t>
            </a:r>
            <a:endParaRPr lang="en-US" altLang="ja-JP" dirty="0"/>
          </a:p>
          <a:p>
            <a:pPr lvl="1"/>
            <a:r>
              <a:rPr lang="ja-JP" altLang="en-US" dirty="0"/>
              <a:t>期待する効果は何か</a:t>
            </a:r>
            <a:endParaRPr lang="en-US" altLang="ja-JP" dirty="0"/>
          </a:p>
          <a:p>
            <a:pPr lvl="1"/>
            <a:r>
              <a:rPr lang="ja-JP" altLang="en-US" dirty="0"/>
              <a:t>患者と看護に期待する良いことが起こっているか</a:t>
            </a:r>
            <a:endParaRPr lang="en-US" altLang="ja-JP" dirty="0"/>
          </a:p>
          <a:p>
            <a:pPr lvl="1"/>
            <a:r>
              <a:rPr lang="ja-JP" altLang="en-US" dirty="0"/>
              <a:t>使用計画、使用中のケアの実施状況を明確にする</a:t>
            </a:r>
            <a:endParaRPr lang="en-US" altLang="ja-JP" dirty="0"/>
          </a:p>
          <a:p>
            <a:pPr lvl="1"/>
            <a:r>
              <a:rPr lang="ja-JP" altLang="en-US" dirty="0"/>
              <a:t>プライバシーを守ることについて意識高く持つ</a:t>
            </a:r>
            <a:endParaRPr lang="en-US" altLang="ja-JP" dirty="0"/>
          </a:p>
          <a:p>
            <a:pPr marL="0" indent="0">
              <a:buNone/>
            </a:pPr>
            <a:r>
              <a:rPr lang="en-US" altLang="ja-JP" dirty="0"/>
              <a:t>5.</a:t>
            </a:r>
            <a:r>
              <a:rPr lang="ja-JP" altLang="en-US" dirty="0"/>
              <a:t>　ガイドラインに沿っての実施だからよいのではないか</a:t>
            </a:r>
            <a:endParaRPr lang="en-US" altLang="ja-JP" dirty="0"/>
          </a:p>
          <a:p>
            <a:pPr lvl="1"/>
            <a:r>
              <a:rPr lang="ja-JP" altLang="en-US" dirty="0"/>
              <a:t>ガイドラインの趣旨を考える</a:t>
            </a:r>
            <a:endParaRPr lang="en-US" altLang="ja-JP" dirty="0"/>
          </a:p>
          <a:p>
            <a:pPr marL="0" indent="0">
              <a:buNone/>
            </a:pPr>
            <a:r>
              <a:rPr kumimoji="1" lang="en-US" altLang="ja-JP" dirty="0"/>
              <a:t>6.</a:t>
            </a:r>
            <a:r>
              <a:rPr kumimoji="1" lang="ja-JP" altLang="en-US" dirty="0"/>
              <a:t>　先回りという名の後回りをしていないか考え直してみる</a:t>
            </a:r>
            <a:endParaRPr kumimoji="1" lang="en-US" altLang="ja-JP" dirty="0"/>
          </a:p>
          <a:p>
            <a:pPr lvl="1"/>
            <a:r>
              <a:rPr lang="ja-JP" altLang="en-US" dirty="0"/>
              <a:t>発生後にしか対応できない方法をとっていないか</a:t>
            </a:r>
            <a:endParaRPr lang="en-US" altLang="ja-JP" dirty="0"/>
          </a:p>
          <a:p>
            <a:pPr lvl="1"/>
            <a:r>
              <a:rPr lang="ja-JP" altLang="en-US" dirty="0"/>
              <a:t>発生実績に基づいた医療者の懸念だけで判断していないか</a:t>
            </a:r>
            <a:endParaRPr lang="en-US" altLang="ja-JP" dirty="0"/>
          </a:p>
          <a:p>
            <a:pPr lvl="1"/>
            <a:r>
              <a:rPr lang="ja-JP" altLang="en-US" dirty="0"/>
              <a:t>患者にとっての不利益なことが起こらないように先に行うことに力を入れる　　</a:t>
            </a:r>
            <a:endParaRPr lang="en-US" altLang="ja-JP" dirty="0"/>
          </a:p>
          <a:p>
            <a:pPr marL="114300" indent="0">
              <a:buNone/>
            </a:pPr>
            <a:r>
              <a:rPr lang="ja-JP" altLang="en-US" sz="2300" dirty="0"/>
              <a:t>　　　　</a:t>
            </a:r>
            <a:r>
              <a:rPr lang="ja-JP" altLang="en-US" sz="3100" dirty="0"/>
              <a:t>・情報収集　・関係者の話し合い　</a:t>
            </a:r>
            <a:endParaRPr lang="en-US" altLang="ja-JP" sz="3100" dirty="0"/>
          </a:p>
          <a:p>
            <a:pPr marL="114300" indent="0">
              <a:buNone/>
            </a:pPr>
            <a:r>
              <a:rPr lang="ja-JP" altLang="en-US" sz="3100" dirty="0"/>
              <a:t>　　　・必要期間と患者への十分なサポート体制</a:t>
            </a:r>
            <a:endParaRPr lang="en-US" altLang="ja-JP" sz="3100" dirty="0"/>
          </a:p>
          <a:p>
            <a:pPr lvl="1"/>
            <a:r>
              <a:rPr kumimoji="1" lang="ja-JP" altLang="en-US" dirty="0"/>
              <a:t>自己</a:t>
            </a:r>
            <a:r>
              <a:rPr lang="ja-JP" altLang="en-US" dirty="0"/>
              <a:t>抜去の後の患者の様子からニーズをしっかりとらえること</a:t>
            </a:r>
            <a:endParaRPr kumimoji="1" lang="ja-JP" altLang="en-US" dirty="0"/>
          </a:p>
        </p:txBody>
      </p:sp>
      <p:sp>
        <p:nvSpPr>
          <p:cNvPr id="2" name="スライド番号プレースホルダー 1"/>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29</a:t>
            </a:fld>
            <a:endParaRPr lang="ja-JP" altLang="en-US" dirty="0">
              <a:solidFill>
                <a:prstClr val="black">
                  <a:tint val="75000"/>
                </a:prstClr>
              </a:solidFill>
            </a:endParaRPr>
          </a:p>
        </p:txBody>
      </p:sp>
    </p:spTree>
    <p:extLst>
      <p:ext uri="{BB962C8B-B14F-4D97-AF65-F5344CB8AC3E}">
        <p14:creationId xmlns:p14="http://schemas.microsoft.com/office/powerpoint/2010/main" val="638824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95536" y="332656"/>
            <a:ext cx="8229600" cy="1143000"/>
          </a:xfrm>
        </p:spPr>
        <p:txBody>
          <a:bodyPr>
            <a:normAutofit fontScale="90000"/>
          </a:bodyPr>
          <a:lstStyle/>
          <a:p>
            <a:r>
              <a:rPr kumimoji="1" lang="ja-JP" altLang="en-US" dirty="0"/>
              <a:t>身体抑制のない部署の割合　　</a:t>
            </a:r>
            <a:br>
              <a:rPr kumimoji="1" lang="en-US" altLang="ja-JP" dirty="0"/>
            </a:br>
            <a:r>
              <a:rPr lang="ja-JP" altLang="en-US" sz="3600" dirty="0"/>
              <a:t>平成２７（２０１５）年度　前半と年度末の比較</a:t>
            </a:r>
            <a:endParaRPr kumimoji="1" lang="ja-JP" altLang="en-US" sz="3600" dirty="0"/>
          </a:p>
        </p:txBody>
      </p:sp>
      <p:graphicFrame>
        <p:nvGraphicFramePr>
          <p:cNvPr id="7" name="コンテンツ プレースホルダー 6"/>
          <p:cNvGraphicFramePr>
            <a:graphicFrameLocks noGrp="1"/>
          </p:cNvGraphicFramePr>
          <p:nvPr>
            <p:ph sz="half" idx="1"/>
            <p:extLst>
              <p:ext uri="{D42A27DB-BD31-4B8C-83A1-F6EECF244321}">
                <p14:modId xmlns:p14="http://schemas.microsoft.com/office/powerpoint/2010/main" val="162158601"/>
              </p:ext>
            </p:extLst>
          </p:nvPr>
        </p:nvGraphicFramePr>
        <p:xfrm>
          <a:off x="467544" y="1700808"/>
          <a:ext cx="4038600" cy="4497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コンテンツ プレースホルダー 8"/>
          <p:cNvGraphicFramePr>
            <a:graphicFrameLocks noGrp="1"/>
          </p:cNvGraphicFramePr>
          <p:nvPr>
            <p:ph sz="half" idx="2"/>
            <p:extLst>
              <p:ext uri="{D42A27DB-BD31-4B8C-83A1-F6EECF244321}">
                <p14:modId xmlns:p14="http://schemas.microsoft.com/office/powerpoint/2010/main" val="323360364"/>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1858319" y="2276872"/>
            <a:ext cx="492443" cy="1113446"/>
          </a:xfrm>
          <a:prstGeom prst="rect">
            <a:avLst/>
          </a:prstGeom>
          <a:noFill/>
        </p:spPr>
        <p:txBody>
          <a:bodyPr vert="eaVert" wrap="none" rtlCol="0">
            <a:spAutoFit/>
          </a:bodyPr>
          <a:lstStyle/>
          <a:p>
            <a:r>
              <a:rPr kumimoji="1" lang="ja-JP" altLang="en-US" sz="2000" dirty="0"/>
              <a:t>抑制あり</a:t>
            </a:r>
          </a:p>
        </p:txBody>
      </p:sp>
      <p:cxnSp>
        <p:nvCxnSpPr>
          <p:cNvPr id="8" name="直線矢印コネクタ 7"/>
          <p:cNvCxnSpPr/>
          <p:nvPr/>
        </p:nvCxnSpPr>
        <p:spPr>
          <a:xfrm flipV="1">
            <a:off x="2328139" y="2420888"/>
            <a:ext cx="1091733" cy="36004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940152" y="2362522"/>
            <a:ext cx="553998" cy="1504579"/>
          </a:xfrm>
          <a:prstGeom prst="rect">
            <a:avLst/>
          </a:prstGeom>
          <a:noFill/>
        </p:spPr>
        <p:txBody>
          <a:bodyPr vert="eaVert" wrap="none" rtlCol="0">
            <a:spAutoFit/>
          </a:bodyPr>
          <a:lstStyle/>
          <a:p>
            <a:r>
              <a:rPr kumimoji="1" lang="ja-JP" altLang="en-US" sz="2400" dirty="0"/>
              <a:t>ミトンあり</a:t>
            </a:r>
          </a:p>
        </p:txBody>
      </p:sp>
      <p:sp>
        <p:nvSpPr>
          <p:cNvPr id="3" name="テキスト ボックス 2"/>
          <p:cNvSpPr txBox="1"/>
          <p:nvPr/>
        </p:nvSpPr>
        <p:spPr>
          <a:xfrm>
            <a:off x="3419872" y="3574072"/>
            <a:ext cx="492443" cy="586058"/>
          </a:xfrm>
          <a:prstGeom prst="rect">
            <a:avLst/>
          </a:prstGeom>
          <a:noFill/>
        </p:spPr>
        <p:txBody>
          <a:bodyPr vert="eaVert" wrap="none" rtlCol="0">
            <a:spAutoFit/>
          </a:bodyPr>
          <a:lstStyle/>
          <a:p>
            <a:r>
              <a:rPr kumimoji="1" lang="ja-JP" altLang="en-US" sz="2000" dirty="0"/>
              <a:t>なし</a:t>
            </a:r>
          </a:p>
        </p:txBody>
      </p:sp>
      <p:sp>
        <p:nvSpPr>
          <p:cNvPr id="11" name="テキスト ボックス 10"/>
          <p:cNvSpPr txBox="1"/>
          <p:nvPr/>
        </p:nvSpPr>
        <p:spPr>
          <a:xfrm>
            <a:off x="7474151" y="3645024"/>
            <a:ext cx="492443" cy="586058"/>
          </a:xfrm>
          <a:prstGeom prst="rect">
            <a:avLst/>
          </a:prstGeom>
          <a:noFill/>
        </p:spPr>
        <p:txBody>
          <a:bodyPr vert="eaVert" wrap="none" rtlCol="0">
            <a:spAutoFit/>
          </a:bodyPr>
          <a:lstStyle/>
          <a:p>
            <a:r>
              <a:rPr kumimoji="1" lang="ja-JP" altLang="en-US" sz="2000" dirty="0">
                <a:solidFill>
                  <a:schemeClr val="bg1"/>
                </a:solidFill>
              </a:rPr>
              <a:t>なし</a:t>
            </a:r>
          </a:p>
        </p:txBody>
      </p:sp>
      <p:sp>
        <p:nvSpPr>
          <p:cNvPr id="12" name="テキスト ボックス 11"/>
          <p:cNvSpPr txBox="1"/>
          <p:nvPr/>
        </p:nvSpPr>
        <p:spPr>
          <a:xfrm>
            <a:off x="1835696" y="3867101"/>
            <a:ext cx="492443" cy="586058"/>
          </a:xfrm>
          <a:prstGeom prst="rect">
            <a:avLst/>
          </a:prstGeom>
          <a:noFill/>
        </p:spPr>
        <p:txBody>
          <a:bodyPr vert="eaVert" wrap="none" rtlCol="0">
            <a:spAutoFit/>
          </a:bodyPr>
          <a:lstStyle/>
          <a:p>
            <a:r>
              <a:rPr kumimoji="1" lang="ja-JP" altLang="en-US" sz="2000" dirty="0"/>
              <a:t>なし</a:t>
            </a:r>
          </a:p>
        </p:txBody>
      </p:sp>
      <p:sp>
        <p:nvSpPr>
          <p:cNvPr id="13" name="テキスト ボックス 12"/>
          <p:cNvSpPr txBox="1"/>
          <p:nvPr/>
        </p:nvSpPr>
        <p:spPr>
          <a:xfrm>
            <a:off x="5961821" y="4279084"/>
            <a:ext cx="492443" cy="586058"/>
          </a:xfrm>
          <a:prstGeom prst="rect">
            <a:avLst/>
          </a:prstGeom>
          <a:noFill/>
        </p:spPr>
        <p:txBody>
          <a:bodyPr vert="eaVert" wrap="none" rtlCol="0">
            <a:spAutoFit/>
          </a:bodyPr>
          <a:lstStyle/>
          <a:p>
            <a:r>
              <a:rPr kumimoji="1" lang="ja-JP" altLang="en-US" sz="2000" dirty="0">
                <a:solidFill>
                  <a:schemeClr val="bg1"/>
                </a:solidFill>
              </a:rPr>
              <a:t>なし</a:t>
            </a:r>
          </a:p>
        </p:txBody>
      </p:sp>
      <p:sp>
        <p:nvSpPr>
          <p:cNvPr id="5" name="線吹き出し 1 (枠付き) 4"/>
          <p:cNvSpPr/>
          <p:nvPr/>
        </p:nvSpPr>
        <p:spPr>
          <a:xfrm>
            <a:off x="4067944" y="1509258"/>
            <a:ext cx="914400" cy="612648"/>
          </a:xfrm>
          <a:prstGeom prst="borderCallout1">
            <a:avLst>
              <a:gd name="adj1" fmla="val 96719"/>
              <a:gd name="adj2" fmla="val 18533"/>
              <a:gd name="adj3" fmla="val 143687"/>
              <a:gd name="adj4" fmla="val -35348"/>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ICU</a:t>
            </a:r>
          </a:p>
          <a:p>
            <a:pPr algn="ctr"/>
            <a:r>
              <a:rPr lang="en-US" altLang="ja-JP" dirty="0">
                <a:solidFill>
                  <a:schemeClr val="tx1"/>
                </a:solidFill>
              </a:rPr>
              <a:t>NICU</a:t>
            </a:r>
            <a:endParaRPr kumimoji="1" lang="ja-JP" altLang="en-US" dirty="0">
              <a:solidFill>
                <a:schemeClr val="tx1"/>
              </a:solidFill>
            </a:endParaRPr>
          </a:p>
        </p:txBody>
      </p:sp>
    </p:spTree>
    <p:extLst>
      <p:ext uri="{BB962C8B-B14F-4D97-AF65-F5344CB8AC3E}">
        <p14:creationId xmlns:p14="http://schemas.microsoft.com/office/powerpoint/2010/main" val="2923103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臨床現場における倫理的ジレンマ</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87109510"/>
              </p:ext>
            </p:extLst>
          </p:nvPr>
        </p:nvGraphicFramePr>
        <p:xfrm>
          <a:off x="0" y="1340768"/>
          <a:ext cx="9396536" cy="5379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7092280" y="1307201"/>
            <a:ext cx="1836204" cy="707886"/>
          </a:xfrm>
          <a:prstGeom prst="rect">
            <a:avLst/>
          </a:prstGeom>
          <a:noFill/>
        </p:spPr>
        <p:txBody>
          <a:bodyPr wrap="square" rtlCol="0">
            <a:spAutoFit/>
          </a:bodyPr>
          <a:lstStyle/>
          <a:p>
            <a:pPr algn="r"/>
            <a:r>
              <a:rPr lang="ja-JP" altLang="en-US" sz="2400" dirty="0">
                <a:solidFill>
                  <a:prstClr val="black"/>
                </a:solidFill>
              </a:rPr>
              <a:t>平成</a:t>
            </a:r>
            <a:r>
              <a:rPr lang="en-US" altLang="ja-JP" sz="2400" dirty="0">
                <a:solidFill>
                  <a:prstClr val="black"/>
                </a:solidFill>
              </a:rPr>
              <a:t>27</a:t>
            </a:r>
            <a:r>
              <a:rPr lang="ja-JP" altLang="en-US" sz="2400" dirty="0">
                <a:solidFill>
                  <a:prstClr val="black"/>
                </a:solidFill>
              </a:rPr>
              <a:t>年度</a:t>
            </a:r>
            <a:endParaRPr lang="en-US" altLang="ja-JP" sz="2400" dirty="0">
              <a:solidFill>
                <a:prstClr val="black"/>
              </a:solidFill>
            </a:endParaRPr>
          </a:p>
          <a:p>
            <a:pPr algn="r"/>
            <a:r>
              <a:rPr lang="ja-JP" altLang="en-US" sz="1600" dirty="0">
                <a:solidFill>
                  <a:prstClr val="black"/>
                </a:solidFill>
              </a:rPr>
              <a:t>　</a:t>
            </a:r>
            <a:r>
              <a:rPr lang="en-US" altLang="ja-JP" sz="1600" dirty="0">
                <a:solidFill>
                  <a:prstClr val="black"/>
                </a:solidFill>
              </a:rPr>
              <a:t>CECT</a:t>
            </a:r>
            <a:r>
              <a:rPr lang="ja-JP" altLang="en-US" sz="1600" dirty="0">
                <a:solidFill>
                  <a:prstClr val="black"/>
                </a:solidFill>
              </a:rPr>
              <a:t>リンカ</a:t>
            </a:r>
            <a:r>
              <a:rPr lang="en-US" altLang="ja-JP" sz="1600" dirty="0">
                <a:solidFill>
                  <a:prstClr val="black"/>
                </a:solidFill>
              </a:rPr>
              <a:t>―</a:t>
            </a:r>
            <a:r>
              <a:rPr lang="ja-JP" altLang="en-US" sz="1600" dirty="0">
                <a:solidFill>
                  <a:prstClr val="black"/>
                </a:solidFill>
              </a:rPr>
              <a:t>回答</a:t>
            </a: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Kanazawa University Hospital</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30</a:t>
            </a:fld>
            <a:endParaRPr lang="ja-JP" altLang="en-US">
              <a:solidFill>
                <a:prstClr val="black">
                  <a:tint val="75000"/>
                </a:prstClr>
              </a:solidFill>
            </a:endParaRPr>
          </a:p>
        </p:txBody>
      </p:sp>
    </p:spTree>
    <p:extLst>
      <p:ext uri="{BB962C8B-B14F-4D97-AF65-F5344CB8AC3E}">
        <p14:creationId xmlns:p14="http://schemas.microsoft.com/office/powerpoint/2010/main" val="1693617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07288" cy="1143000"/>
          </a:xfrm>
        </p:spPr>
        <p:txBody>
          <a:bodyPr>
            <a:noAutofit/>
          </a:bodyPr>
          <a:lstStyle/>
          <a:p>
            <a:r>
              <a:rPr kumimoji="1" lang="ja-JP" altLang="en-US" sz="3600" dirty="0"/>
              <a:t>抑制</a:t>
            </a:r>
            <a:r>
              <a:rPr lang="ja-JP" altLang="en-US" sz="3600" dirty="0"/>
              <a:t>激減チャレンジから考えさせられたこと</a:t>
            </a:r>
            <a:endParaRPr kumimoji="1" lang="ja-JP" altLang="en-US" sz="3600" dirty="0"/>
          </a:p>
        </p:txBody>
      </p:sp>
      <p:sp>
        <p:nvSpPr>
          <p:cNvPr id="3" name="コンテンツ プレースホルダー 2"/>
          <p:cNvSpPr>
            <a:spLocks noGrp="1"/>
          </p:cNvSpPr>
          <p:nvPr>
            <p:ph idx="1"/>
          </p:nvPr>
        </p:nvSpPr>
        <p:spPr>
          <a:xfrm>
            <a:off x="457200" y="1600204"/>
            <a:ext cx="8229600" cy="4997148"/>
          </a:xfrm>
        </p:spPr>
        <p:txBody>
          <a:bodyPr>
            <a:normAutofit fontScale="77500" lnSpcReduction="20000"/>
          </a:bodyPr>
          <a:lstStyle/>
          <a:p>
            <a:r>
              <a:rPr kumimoji="1" lang="ja-JP" altLang="en-US" dirty="0"/>
              <a:t>目標</a:t>
            </a:r>
            <a:r>
              <a:rPr lang="ja-JP" altLang="en-US" dirty="0"/>
              <a:t>への向き合い方　</a:t>
            </a:r>
            <a:endParaRPr lang="en-US" altLang="ja-JP" dirty="0"/>
          </a:p>
          <a:p>
            <a:pPr lvl="1"/>
            <a:r>
              <a:rPr kumimoji="1" lang="ja-JP" altLang="en-US" dirty="0"/>
              <a:t>チャレンジ精神で</a:t>
            </a:r>
            <a:endParaRPr kumimoji="1" lang="en-US" altLang="ja-JP" dirty="0"/>
          </a:p>
          <a:p>
            <a:r>
              <a:rPr lang="ja-JP" altLang="en-US" dirty="0"/>
              <a:t>ガイドラインとの付き合い方の見直し</a:t>
            </a:r>
            <a:endParaRPr lang="en-US" altLang="ja-JP" dirty="0"/>
          </a:p>
          <a:p>
            <a:r>
              <a:rPr kumimoji="1" lang="ja-JP" altLang="en-US" dirty="0"/>
              <a:t>抑制用具の在庫化・工夫用具の登場</a:t>
            </a:r>
            <a:endParaRPr kumimoji="1" lang="en-US" altLang="ja-JP" dirty="0"/>
          </a:p>
          <a:p>
            <a:pPr lvl="1"/>
            <a:r>
              <a:rPr kumimoji="1" lang="ja-JP" altLang="en-US" dirty="0"/>
              <a:t>看護の目指すものをよく考える</a:t>
            </a:r>
            <a:endParaRPr kumimoji="1" lang="en-US" altLang="ja-JP" dirty="0"/>
          </a:p>
          <a:p>
            <a:r>
              <a:rPr lang="ja-JP" altLang="en-US" dirty="0"/>
              <a:t>インシデントとの関連　　</a:t>
            </a:r>
            <a:endParaRPr lang="en-US" altLang="ja-JP" dirty="0"/>
          </a:p>
          <a:p>
            <a:pPr lvl="1"/>
            <a:r>
              <a:rPr lang="ja-JP" altLang="en-US" dirty="0"/>
              <a:t>抑制理由の正当化</a:t>
            </a:r>
            <a:endParaRPr lang="en-US" altLang="ja-JP" dirty="0"/>
          </a:p>
          <a:p>
            <a:r>
              <a:rPr kumimoji="1" lang="ja-JP" altLang="en-US" dirty="0"/>
              <a:t>有害性の教育の不足　　</a:t>
            </a:r>
            <a:endParaRPr kumimoji="1" lang="en-US" altLang="ja-JP" dirty="0"/>
          </a:p>
          <a:p>
            <a:pPr lvl="1"/>
            <a:r>
              <a:rPr kumimoji="1" lang="ja-JP" altLang="en-US" dirty="0"/>
              <a:t>知らないことの怖さ</a:t>
            </a:r>
            <a:endParaRPr kumimoji="1" lang="en-US" altLang="ja-JP" dirty="0"/>
          </a:p>
          <a:p>
            <a:r>
              <a:rPr lang="ja-JP" altLang="en-US" dirty="0"/>
              <a:t>「見守り＝</a:t>
            </a:r>
            <a:r>
              <a:rPr lang="ja-JP" altLang="en-US" dirty="0">
                <a:solidFill>
                  <a:srgbClr val="FF0000"/>
                </a:solidFill>
              </a:rPr>
              <a:t>ベッドサイド濃密看護」というケア</a:t>
            </a:r>
            <a:r>
              <a:rPr lang="ja-JP" altLang="en-US" dirty="0"/>
              <a:t>の必要性出現</a:t>
            </a:r>
            <a:endParaRPr lang="en-US" altLang="ja-JP" dirty="0"/>
          </a:p>
          <a:p>
            <a:r>
              <a:rPr kumimoji="1" lang="ja-JP" altLang="en-US" dirty="0"/>
              <a:t>“</a:t>
            </a:r>
            <a:r>
              <a:rPr lang="ja-JP" altLang="en-US" dirty="0"/>
              <a:t>先回り”の“</a:t>
            </a:r>
            <a:r>
              <a:rPr kumimoji="1" lang="ja-JP" altLang="en-US" dirty="0"/>
              <a:t>手順</a:t>
            </a:r>
            <a:r>
              <a:rPr lang="ja-JP" altLang="en-US" dirty="0"/>
              <a:t>”として考えない慣習</a:t>
            </a:r>
            <a:endParaRPr lang="en-US" altLang="ja-JP" dirty="0"/>
          </a:p>
          <a:p>
            <a:r>
              <a:rPr lang="ja-JP" altLang="en-US" dirty="0"/>
              <a:t>ショートさせて効率的と考えることの定着化</a:t>
            </a:r>
            <a:r>
              <a:rPr kumimoji="1" lang="ja-JP" altLang="en-US" dirty="0"/>
              <a:t>　</a:t>
            </a:r>
            <a:endParaRPr kumimoji="1" lang="en-US" altLang="ja-JP" dirty="0"/>
          </a:p>
          <a:p>
            <a:pPr marL="0" indent="0">
              <a:buNone/>
            </a:pPr>
            <a:r>
              <a:rPr lang="ja-JP" altLang="en-US" dirty="0"/>
              <a:t>　　　　　　　　　　</a:t>
            </a:r>
            <a:endParaRPr kumimoji="1" lang="ja-JP" altLang="en-US" dirty="0"/>
          </a:p>
        </p:txBody>
      </p:sp>
      <p:pic>
        <p:nvPicPr>
          <p:cNvPr id="3074" name="Picture 2" descr="C:\Users\NRSPC\AppData\Local\Microsoft\Windows\Temporary Internet Files\Content.IE5\RM0NOXUZ\cartoon-thought-bubble-md[1].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588224" y="2492896"/>
            <a:ext cx="2117882" cy="1800200"/>
          </a:xfrm>
          <a:prstGeom prst="rect">
            <a:avLst/>
          </a:prstGeom>
          <a:noFill/>
        </p:spPr>
      </p:pic>
      <p:sp>
        <p:nvSpPr>
          <p:cNvPr id="4" name="テキスト ボックス 3"/>
          <p:cNvSpPr txBox="1"/>
          <p:nvPr/>
        </p:nvSpPr>
        <p:spPr>
          <a:xfrm>
            <a:off x="6809420" y="2986020"/>
            <a:ext cx="1478290" cy="646331"/>
          </a:xfrm>
          <a:prstGeom prst="rect">
            <a:avLst/>
          </a:prstGeom>
          <a:noFill/>
        </p:spPr>
        <p:txBody>
          <a:bodyPr wrap="none" rtlCol="0">
            <a:spAutoFit/>
          </a:bodyPr>
          <a:lstStyle/>
          <a:p>
            <a:r>
              <a:rPr lang="ja-JP" altLang="en-US" sz="3600" dirty="0"/>
              <a:t>気づき</a:t>
            </a:r>
            <a:endParaRPr kumimoji="1" lang="ja-JP" altLang="en-US" sz="3600" dirty="0"/>
          </a:p>
        </p:txBody>
      </p:sp>
    </p:spTree>
    <p:extLst>
      <p:ext uri="{BB962C8B-B14F-4D97-AF65-F5344CB8AC3E}">
        <p14:creationId xmlns:p14="http://schemas.microsoft.com/office/powerpoint/2010/main" val="47018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チャレンジ</a:t>
            </a:r>
            <a:r>
              <a:rPr kumimoji="1" lang="ja-JP" altLang="en-US" dirty="0"/>
              <a:t>の方針としたこと</a:t>
            </a:r>
          </a:p>
        </p:txBody>
      </p:sp>
      <p:sp>
        <p:nvSpPr>
          <p:cNvPr id="3" name="コンテンツ プレースホルダー 2"/>
          <p:cNvSpPr>
            <a:spLocks noGrp="1"/>
          </p:cNvSpPr>
          <p:nvPr>
            <p:ph idx="1"/>
          </p:nvPr>
        </p:nvSpPr>
        <p:spPr>
          <a:xfrm>
            <a:off x="457200" y="1600200"/>
            <a:ext cx="8229600" cy="4853136"/>
          </a:xfrm>
        </p:spPr>
        <p:txBody>
          <a:bodyPr>
            <a:normAutofit fontScale="92500" lnSpcReduction="10000"/>
          </a:bodyPr>
          <a:lstStyle/>
          <a:p>
            <a:r>
              <a:rPr kumimoji="1" lang="ja-JP" altLang="en-US" dirty="0"/>
              <a:t>目標に掲げて　</a:t>
            </a:r>
            <a:endParaRPr kumimoji="1" lang="en-US" altLang="ja-JP" dirty="0"/>
          </a:p>
          <a:p>
            <a:r>
              <a:rPr lang="ja-JP" altLang="en-US" dirty="0"/>
              <a:t>話し合いをして　勇気を出し合って</a:t>
            </a:r>
            <a:endParaRPr kumimoji="1" lang="en-US" altLang="ja-JP" dirty="0"/>
          </a:p>
          <a:p>
            <a:r>
              <a:rPr lang="ja-JP" altLang="en-US" dirty="0"/>
              <a:t>相談体制を創って</a:t>
            </a:r>
            <a:endParaRPr lang="en-US" altLang="ja-JP" dirty="0"/>
          </a:p>
          <a:p>
            <a:r>
              <a:rPr lang="ja-JP" altLang="en-US" dirty="0"/>
              <a:t>事実、実情を、広く、正確に整理していく</a:t>
            </a:r>
            <a:endParaRPr lang="en-US" altLang="ja-JP" dirty="0"/>
          </a:p>
          <a:p>
            <a:r>
              <a:rPr kumimoji="1" lang="ja-JP" altLang="en-US" dirty="0"/>
              <a:t>モニタリングをして　疑問に答えて</a:t>
            </a:r>
            <a:endParaRPr kumimoji="1" lang="en-US" altLang="ja-JP" dirty="0"/>
          </a:p>
          <a:p>
            <a:r>
              <a:rPr kumimoji="1" lang="ja-JP" altLang="en-US" dirty="0"/>
              <a:t>嬉しいことを共有して</a:t>
            </a:r>
            <a:endParaRPr kumimoji="1" lang="en-US" altLang="ja-JP" dirty="0"/>
          </a:p>
          <a:p>
            <a:r>
              <a:rPr kumimoji="1" lang="ja-JP" altLang="en-US" dirty="0"/>
              <a:t>気が付いたことから改善して</a:t>
            </a:r>
            <a:endParaRPr kumimoji="1" lang="en-US" altLang="ja-JP" dirty="0"/>
          </a:p>
          <a:p>
            <a:r>
              <a:rPr kumimoji="1" lang="ja-JP" altLang="en-US" dirty="0"/>
              <a:t>うまくいかなかったことに悩んで、でも即応して</a:t>
            </a:r>
            <a:endParaRPr kumimoji="1" lang="en-US" altLang="ja-JP" dirty="0"/>
          </a:p>
          <a:p>
            <a:r>
              <a:rPr lang="ja-JP" altLang="en-US" dirty="0"/>
              <a:t>良いところに着目して</a:t>
            </a:r>
            <a:endParaRPr lang="en-US" altLang="ja-JP" dirty="0"/>
          </a:p>
          <a:p>
            <a:endParaRPr kumimoji="1" lang="ja-JP" altLang="en-US" dirty="0"/>
          </a:p>
        </p:txBody>
      </p:sp>
      <p:sp>
        <p:nvSpPr>
          <p:cNvPr id="4" name="円形吹き出し 3"/>
          <p:cNvSpPr/>
          <p:nvPr/>
        </p:nvSpPr>
        <p:spPr>
          <a:xfrm>
            <a:off x="6732240" y="1376772"/>
            <a:ext cx="1872208" cy="1224136"/>
          </a:xfrm>
          <a:prstGeom prst="wedgeEllipseCallout">
            <a:avLst/>
          </a:prstGeom>
          <a:solidFill>
            <a:srgbClr val="88F735"/>
          </a:solidFill>
          <a:ln>
            <a:solidFill>
              <a:srgbClr val="88F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考え</a:t>
            </a:r>
          </a:p>
        </p:txBody>
      </p:sp>
    </p:spTree>
    <p:extLst>
      <p:ext uri="{BB962C8B-B14F-4D97-AF65-F5344CB8AC3E}">
        <p14:creationId xmlns:p14="http://schemas.microsoft.com/office/powerpoint/2010/main" val="1757493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実施していったこと</a:t>
            </a:r>
            <a:br>
              <a:rPr kumimoji="1" lang="en-US" altLang="ja-JP" dirty="0"/>
            </a:br>
            <a:r>
              <a:rPr lang="ja-JP" altLang="en-US" sz="3100" dirty="0">
                <a:solidFill>
                  <a:srgbClr val="FF0000"/>
                </a:solidFill>
              </a:rPr>
              <a:t>現状を可視化することを中心に</a:t>
            </a:r>
            <a:endParaRPr kumimoji="1" lang="ja-JP" altLang="en-US" sz="3100" dirty="0">
              <a:solidFill>
                <a:srgbClr val="FF0000"/>
              </a:solidFill>
            </a:endParaRPr>
          </a:p>
        </p:txBody>
      </p:sp>
      <p:sp>
        <p:nvSpPr>
          <p:cNvPr id="3" name="コンテンツ プレースホルダー 2"/>
          <p:cNvSpPr>
            <a:spLocks noGrp="1"/>
          </p:cNvSpPr>
          <p:nvPr>
            <p:ph idx="1"/>
          </p:nvPr>
        </p:nvSpPr>
        <p:spPr/>
        <p:txBody>
          <a:bodyPr>
            <a:normAutofit fontScale="92500" lnSpcReduction="20000"/>
          </a:bodyPr>
          <a:lstStyle/>
          <a:p>
            <a:pPr marL="514350" indent="-514350">
              <a:buFont typeface="+mj-lt"/>
              <a:buAutoNum type="arabicPeriod"/>
            </a:pPr>
            <a:r>
              <a:rPr kumimoji="1" lang="ja-JP" altLang="en-US" dirty="0"/>
              <a:t>チューブ抜去への対応をめぐる話し合い</a:t>
            </a:r>
            <a:endParaRPr kumimoji="1" lang="en-US" altLang="ja-JP" dirty="0"/>
          </a:p>
          <a:p>
            <a:pPr marL="800100" lvl="2" indent="0">
              <a:buNone/>
            </a:pPr>
            <a:r>
              <a:rPr lang="ja-JP" altLang="en-US" dirty="0"/>
              <a:t>？！　　チューブが抜けるともっとしっかり縛る</a:t>
            </a:r>
            <a:endParaRPr lang="en-US" altLang="ja-JP" dirty="0"/>
          </a:p>
          <a:p>
            <a:pPr marL="800100" lvl="2" indent="0">
              <a:buNone/>
            </a:pPr>
            <a:r>
              <a:rPr kumimoji="1" lang="ja-JP" altLang="en-US" dirty="0"/>
              <a:t>インシデント予防を理由に挙げやすい</a:t>
            </a:r>
            <a:endParaRPr kumimoji="1" lang="en-US" altLang="ja-JP" dirty="0"/>
          </a:p>
          <a:p>
            <a:pPr marL="514350" indent="-514350">
              <a:buFont typeface="+mj-lt"/>
              <a:buAutoNum type="arabicPeriod"/>
            </a:pPr>
            <a:r>
              <a:rPr lang="ja-JP" altLang="en-US" dirty="0"/>
              <a:t>抑制想起時の倫理カンファレンスの実施</a:t>
            </a:r>
            <a:endParaRPr lang="en-US" altLang="ja-JP" dirty="0"/>
          </a:p>
          <a:p>
            <a:pPr marL="514350" indent="-514350">
              <a:buFont typeface="+mj-lt"/>
              <a:buAutoNum type="arabicPeriod"/>
            </a:pPr>
            <a:r>
              <a:rPr lang="ja-JP" altLang="en-US" dirty="0"/>
              <a:t>激減に至らない状況について部署と話合い</a:t>
            </a:r>
            <a:endParaRPr lang="en-US" altLang="ja-JP" dirty="0"/>
          </a:p>
          <a:p>
            <a:pPr marL="514350" indent="-514350">
              <a:buFont typeface="+mj-lt"/>
              <a:buAutoNum type="arabicPeriod"/>
            </a:pPr>
            <a:r>
              <a:rPr lang="ja-JP" altLang="en-US" dirty="0"/>
              <a:t>抑制想起時の相談体制づくり</a:t>
            </a:r>
            <a:endParaRPr lang="en-US" altLang="ja-JP" dirty="0"/>
          </a:p>
          <a:p>
            <a:pPr marL="514350" indent="-514350">
              <a:buFont typeface="+mj-lt"/>
              <a:buAutoNum type="arabicPeriod"/>
            </a:pPr>
            <a:r>
              <a:rPr kumimoji="1" lang="ja-JP" altLang="en-US" dirty="0"/>
              <a:t>抑制用具配置状況把握と持たない化</a:t>
            </a:r>
            <a:endParaRPr kumimoji="1" lang="en-US" altLang="ja-JP" dirty="0"/>
          </a:p>
          <a:p>
            <a:pPr marL="514350" indent="-514350">
              <a:buFont typeface="+mj-lt"/>
              <a:buAutoNum type="arabicPeriod"/>
            </a:pPr>
            <a:r>
              <a:rPr kumimoji="1" lang="ja-JP" altLang="en-US" dirty="0"/>
              <a:t>抑制の実情のモニタリング、測定方法検討</a:t>
            </a:r>
            <a:endParaRPr kumimoji="1" lang="en-US" altLang="ja-JP" dirty="0"/>
          </a:p>
          <a:p>
            <a:pPr marL="514350" indent="-514350">
              <a:buFont typeface="+mj-lt"/>
              <a:buAutoNum type="arabicPeriod"/>
            </a:pPr>
            <a:r>
              <a:rPr kumimoji="1" lang="ja-JP" altLang="en-US" dirty="0"/>
              <a:t>抑制が発生した場合の振り返りと共有</a:t>
            </a:r>
            <a:endParaRPr kumimoji="1" lang="en-US" altLang="ja-JP" dirty="0"/>
          </a:p>
          <a:p>
            <a:pPr marL="514350" indent="-514350">
              <a:buFont typeface="+mj-lt"/>
              <a:buAutoNum type="arabicPeriod"/>
            </a:pPr>
            <a:r>
              <a:rPr lang="ja-JP" altLang="en-US" dirty="0"/>
              <a:t>高度急性期ケア開発委員会開始</a:t>
            </a:r>
            <a:endParaRPr kumimoji="1"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33</a:t>
            </a:fld>
            <a:endParaRPr lang="ja-JP" altLang="en-US" dirty="0">
              <a:solidFill>
                <a:prstClr val="black">
                  <a:tint val="75000"/>
                </a:prstClr>
              </a:solidFill>
            </a:endParaRPr>
          </a:p>
        </p:txBody>
      </p:sp>
      <p:grpSp>
        <p:nvGrpSpPr>
          <p:cNvPr id="5" name="Group 2"/>
          <p:cNvGrpSpPr>
            <a:grpSpLocks/>
          </p:cNvGrpSpPr>
          <p:nvPr/>
        </p:nvGrpSpPr>
        <p:grpSpPr bwMode="auto">
          <a:xfrm>
            <a:off x="7236298" y="4920799"/>
            <a:ext cx="1167780" cy="1249313"/>
            <a:chOff x="1824" y="633"/>
            <a:chExt cx="2834" cy="2849"/>
          </a:xfrm>
        </p:grpSpPr>
        <p:sp>
          <p:nvSpPr>
            <p:cNvPr id="6"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sp>
        <p:nvSpPr>
          <p:cNvPr id="10" name="角丸四角形吹き出し 9"/>
          <p:cNvSpPr/>
          <p:nvPr/>
        </p:nvSpPr>
        <p:spPr>
          <a:xfrm>
            <a:off x="7317274" y="404664"/>
            <a:ext cx="1321465" cy="720080"/>
          </a:xfrm>
          <a:prstGeom prst="wedgeRoundRectCallout">
            <a:avLst>
              <a:gd name="adj1" fmla="val -30128"/>
              <a:gd name="adj2" fmla="val 90930"/>
              <a:gd name="adj3" fmla="val 16667"/>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実行</a:t>
            </a:r>
          </a:p>
        </p:txBody>
      </p:sp>
    </p:spTree>
    <p:extLst>
      <p:ext uri="{BB962C8B-B14F-4D97-AF65-F5344CB8AC3E}">
        <p14:creationId xmlns:p14="http://schemas.microsoft.com/office/powerpoint/2010/main" val="51391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07288" cy="778098"/>
          </a:xfrm>
        </p:spPr>
        <p:txBody>
          <a:bodyPr>
            <a:normAutofit/>
          </a:bodyPr>
          <a:lstStyle/>
          <a:p>
            <a:r>
              <a:rPr kumimoji="1" lang="ja-JP" altLang="en-US" dirty="0"/>
              <a:t>やってみよう　の声が出始める　</a:t>
            </a:r>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1400558227"/>
              </p:ext>
            </p:extLst>
          </p:nvPr>
        </p:nvGraphicFramePr>
        <p:xfrm>
          <a:off x="-108520" y="718244"/>
          <a:ext cx="9721080"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円/楕円 4"/>
          <p:cNvSpPr/>
          <p:nvPr/>
        </p:nvSpPr>
        <p:spPr>
          <a:xfrm>
            <a:off x="683568" y="5013176"/>
            <a:ext cx="3424770" cy="15568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800" dirty="0">
                <a:solidFill>
                  <a:prstClr val="black"/>
                </a:solidFill>
              </a:rPr>
              <a:t>看護師長の</a:t>
            </a:r>
            <a:endParaRPr lang="en-US" altLang="ja-JP" sz="2800" dirty="0">
              <a:solidFill>
                <a:prstClr val="black"/>
              </a:solidFill>
            </a:endParaRPr>
          </a:p>
          <a:p>
            <a:pPr algn="ctr"/>
            <a:r>
              <a:rPr lang="ja-JP" altLang="en-US" sz="2800" dirty="0">
                <a:solidFill>
                  <a:prstClr val="black"/>
                </a:solidFill>
              </a:rPr>
              <a:t>強い思い</a:t>
            </a:r>
          </a:p>
        </p:txBody>
      </p:sp>
      <p:sp>
        <p:nvSpPr>
          <p:cNvPr id="6" name="円/楕円 5"/>
          <p:cNvSpPr/>
          <p:nvPr/>
        </p:nvSpPr>
        <p:spPr>
          <a:xfrm>
            <a:off x="609616" y="3068960"/>
            <a:ext cx="3572671" cy="1800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600" dirty="0">
                <a:solidFill>
                  <a:prstClr val="black"/>
                </a:solidFill>
              </a:rPr>
              <a:t>看護師たちの</a:t>
            </a:r>
            <a:endParaRPr lang="en-US" altLang="ja-JP" sz="2600" dirty="0">
              <a:solidFill>
                <a:prstClr val="black"/>
              </a:solidFill>
            </a:endParaRPr>
          </a:p>
          <a:p>
            <a:pPr algn="ctr"/>
            <a:r>
              <a:rPr lang="ja-JP" altLang="en-US" sz="2600" dirty="0">
                <a:solidFill>
                  <a:prstClr val="black"/>
                </a:solidFill>
              </a:rPr>
              <a:t>「患者を大切にしたい」気持ち</a:t>
            </a:r>
          </a:p>
        </p:txBody>
      </p:sp>
      <p:sp>
        <p:nvSpPr>
          <p:cNvPr id="7" name="円/楕円 6"/>
          <p:cNvSpPr/>
          <p:nvPr/>
        </p:nvSpPr>
        <p:spPr>
          <a:xfrm>
            <a:off x="683567" y="1268760"/>
            <a:ext cx="3424771" cy="1656184"/>
          </a:xfrm>
          <a:prstGeom prst="ellipse">
            <a:avLst/>
          </a:prstGeom>
          <a:gradFill>
            <a:gsLst>
              <a:gs pos="35000">
                <a:srgbClr val="FFCCFF"/>
              </a:gs>
              <a:gs pos="100000">
                <a:schemeClr val="accent6">
                  <a:tint val="15000"/>
                  <a:satMod val="350000"/>
                </a:schemeClr>
              </a:gs>
            </a:gsLst>
          </a:gradFill>
          <a:effectLst>
            <a:glow rad="1397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b="1" dirty="0">
                <a:solidFill>
                  <a:prstClr val="black"/>
                </a:solidFill>
                <a:latin typeface="HG丸ｺﾞｼｯｸM-PRO" pitchFamily="50" charset="-128"/>
                <a:ea typeface="HG丸ｺﾞｼｯｸM-PRO" pitchFamily="50" charset="-128"/>
              </a:rPr>
              <a:t>やってみよう</a:t>
            </a:r>
          </a:p>
        </p:txBody>
      </p:sp>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34</a:t>
            </a:fld>
            <a:endParaRPr lang="ja-JP" altLang="en-US">
              <a:solidFill>
                <a:prstClr val="black">
                  <a:tint val="75000"/>
                </a:prstClr>
              </a:solidFill>
            </a:endParaRPr>
          </a:p>
        </p:txBody>
      </p:sp>
    </p:spTree>
    <p:extLst>
      <p:ext uri="{BB962C8B-B14F-4D97-AF65-F5344CB8AC3E}">
        <p14:creationId xmlns:p14="http://schemas.microsoft.com/office/powerpoint/2010/main" val="3242818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r>
              <a:rPr kumimoji="1" lang="ja-JP" altLang="en-US" sz="3600" dirty="0"/>
              <a:t>倫理は身近な気づきからの始まり</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64875118"/>
              </p:ext>
            </p:extLst>
          </p:nvPr>
        </p:nvGraphicFramePr>
        <p:xfrm>
          <a:off x="457200" y="1268760"/>
          <a:ext cx="82912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35</a:t>
            </a:fld>
            <a:endParaRPr lang="ja-JP" altLang="en-US">
              <a:solidFill>
                <a:prstClr val="black">
                  <a:tint val="75000"/>
                </a:prstClr>
              </a:solidFill>
            </a:endParaRPr>
          </a:p>
        </p:txBody>
      </p:sp>
    </p:spTree>
    <p:extLst>
      <p:ext uri="{BB962C8B-B14F-4D97-AF65-F5344CB8AC3E}">
        <p14:creationId xmlns:p14="http://schemas.microsoft.com/office/powerpoint/2010/main" val="1971857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C:\Users\NRSPC\AppData\Local\Microsoft\Windows\Temporary Internet Files\Content.IE5\1MMZDYGB\110320_1300_tigpig_bg200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179" y="705471"/>
            <a:ext cx="1006581" cy="1006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図表 1"/>
          <p:cNvGraphicFramePr/>
          <p:nvPr/>
        </p:nvGraphicFramePr>
        <p:xfrm>
          <a:off x="1475656" y="33265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台形 8"/>
          <p:cNvSpPr/>
          <p:nvPr/>
        </p:nvSpPr>
        <p:spPr>
          <a:xfrm>
            <a:off x="1691680" y="4311854"/>
            <a:ext cx="5293331" cy="1879291"/>
          </a:xfrm>
          <a:prstGeom prst="trapezoi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000" dirty="0"/>
          </a:p>
        </p:txBody>
      </p:sp>
      <p:sp>
        <p:nvSpPr>
          <p:cNvPr id="10" name="上下矢印 9"/>
          <p:cNvSpPr/>
          <p:nvPr/>
        </p:nvSpPr>
        <p:spPr>
          <a:xfrm>
            <a:off x="3993308" y="1268761"/>
            <a:ext cx="484632" cy="3312368"/>
          </a:xfrm>
          <a:prstGeom prst="up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2406569" y="4581128"/>
            <a:ext cx="5046574" cy="923330"/>
          </a:xfrm>
          <a:prstGeom prst="rect">
            <a:avLst/>
          </a:prstGeom>
          <a:noFill/>
        </p:spPr>
        <p:txBody>
          <a:bodyPr wrap="none" rtlCol="0">
            <a:spAutoFit/>
          </a:bodyPr>
          <a:lstStyle/>
          <a:p>
            <a:r>
              <a:rPr kumimoji="1" lang="ja-JP" altLang="en-US" dirty="0"/>
              <a:t>食事：体を作る物質のインプット</a:t>
            </a:r>
            <a:endParaRPr kumimoji="1" lang="en-US" altLang="ja-JP" dirty="0"/>
          </a:p>
          <a:p>
            <a:r>
              <a:rPr lang="ja-JP" altLang="en-US" dirty="0"/>
              <a:t>睡眠・運動・代謝：人間活動の資源生成</a:t>
            </a:r>
            <a:endParaRPr lang="en-US" altLang="ja-JP" dirty="0"/>
          </a:p>
          <a:p>
            <a:r>
              <a:rPr kumimoji="1" lang="ja-JP" altLang="en-US" dirty="0"/>
              <a:t>排泄・苦痛：必要物質を適切に得るための調整・・・</a:t>
            </a:r>
            <a:endParaRPr kumimoji="1" lang="en-US" altLang="ja-JP" dirty="0"/>
          </a:p>
        </p:txBody>
      </p:sp>
      <p:sp>
        <p:nvSpPr>
          <p:cNvPr id="13" name="テキスト ボックス 12"/>
          <p:cNvSpPr txBox="1"/>
          <p:nvPr/>
        </p:nvSpPr>
        <p:spPr>
          <a:xfrm>
            <a:off x="2185354" y="5498648"/>
            <a:ext cx="4463081" cy="461665"/>
          </a:xfrm>
          <a:prstGeom prst="rect">
            <a:avLst/>
          </a:prstGeom>
          <a:noFill/>
        </p:spPr>
        <p:txBody>
          <a:bodyPr wrap="none" rtlCol="0">
            <a:spAutoFit/>
          </a:bodyPr>
          <a:lstStyle/>
          <a:p>
            <a:r>
              <a:rPr lang="ja-JP" altLang="en-US" sz="2400" dirty="0"/>
              <a:t>人体の精緻な構造・仕組み・機能</a:t>
            </a:r>
          </a:p>
        </p:txBody>
      </p:sp>
      <p:sp>
        <p:nvSpPr>
          <p:cNvPr id="14" name="V 字形矢印 13"/>
          <p:cNvSpPr/>
          <p:nvPr/>
        </p:nvSpPr>
        <p:spPr>
          <a:xfrm rot="16200000">
            <a:off x="2732408" y="3146832"/>
            <a:ext cx="1503067" cy="1365524"/>
          </a:xfrm>
          <a:prstGeom prst="notchedRightArrow">
            <a:avLst/>
          </a:prstGeom>
          <a:gradFill>
            <a:gsLst>
              <a:gs pos="0">
                <a:schemeClr val="accent2">
                  <a:lumMod val="0"/>
                  <a:lumOff val="100000"/>
                  <a:alpha val="29000"/>
                </a:schemeClr>
              </a:gs>
              <a:gs pos="0">
                <a:schemeClr val="accent2">
                  <a:lumMod val="0"/>
                  <a:lumOff val="100000"/>
                </a:schemeClr>
              </a:gs>
              <a:gs pos="100000">
                <a:schemeClr val="accent2">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8" name="図表 7"/>
          <p:cNvGraphicFramePr/>
          <p:nvPr>
            <p:extLst>
              <p:ext uri="{D42A27DB-BD31-4B8C-83A1-F6EECF244321}">
                <p14:modId xmlns:p14="http://schemas.microsoft.com/office/powerpoint/2010/main" val="1843243443"/>
              </p:ext>
            </p:extLst>
          </p:nvPr>
        </p:nvGraphicFramePr>
        <p:xfrm>
          <a:off x="827584" y="260648"/>
          <a:ext cx="6628314" cy="42484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角丸四角形吹き出し 2"/>
          <p:cNvSpPr/>
          <p:nvPr/>
        </p:nvSpPr>
        <p:spPr>
          <a:xfrm>
            <a:off x="6981615" y="1920128"/>
            <a:ext cx="2058192" cy="1539574"/>
          </a:xfrm>
          <a:prstGeom prst="wedgeRoundRectCallout">
            <a:avLst>
              <a:gd name="adj1" fmla="val -50586"/>
              <a:gd name="adj2" fmla="val 46460"/>
              <a:gd name="adj3"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t>人々の願い　</a:t>
            </a:r>
            <a:endParaRPr kumimoji="1" lang="en-US" altLang="ja-JP" sz="2400" dirty="0"/>
          </a:p>
          <a:p>
            <a:r>
              <a:rPr lang="ja-JP" altLang="en-US" sz="2400" dirty="0"/>
              <a:t>　</a:t>
            </a:r>
            <a:r>
              <a:rPr kumimoji="1" lang="ja-JP" altLang="en-US" sz="2400" dirty="0"/>
              <a:t>低侵襲</a:t>
            </a:r>
            <a:endParaRPr kumimoji="1" lang="en-US" altLang="ja-JP" sz="2400" dirty="0"/>
          </a:p>
          <a:p>
            <a:r>
              <a:rPr lang="ja-JP" altLang="en-US" sz="2400" dirty="0"/>
              <a:t>　先取り鎮痛</a:t>
            </a:r>
            <a:endParaRPr lang="en-US" altLang="ja-JP" sz="2400" dirty="0"/>
          </a:p>
          <a:p>
            <a:r>
              <a:rPr kumimoji="1" lang="ja-JP" altLang="en-US" sz="2400" dirty="0"/>
              <a:t>　健康寿命</a:t>
            </a:r>
          </a:p>
        </p:txBody>
      </p:sp>
      <p:sp>
        <p:nvSpPr>
          <p:cNvPr id="15" name="角丸四角形 14"/>
          <p:cNvSpPr/>
          <p:nvPr/>
        </p:nvSpPr>
        <p:spPr>
          <a:xfrm>
            <a:off x="1369088" y="6304234"/>
            <a:ext cx="6086810" cy="522342"/>
          </a:xfrm>
          <a:prstGeom prst="roundRect">
            <a:avLst>
              <a:gd name="adj" fmla="val 10000"/>
            </a:avLst>
          </a:prstGeom>
          <a:solidFill>
            <a:srgbClr val="FF00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6" name="グループ化 15"/>
          <p:cNvGrpSpPr/>
          <p:nvPr/>
        </p:nvGrpSpPr>
        <p:grpSpPr>
          <a:xfrm>
            <a:off x="1674983" y="5929974"/>
            <a:ext cx="5446377" cy="434937"/>
            <a:chOff x="360038" y="1265720"/>
            <a:chExt cx="2626921" cy="1093779"/>
          </a:xfrm>
        </p:grpSpPr>
        <p:sp>
          <p:nvSpPr>
            <p:cNvPr id="17" name="角丸四角形 16"/>
            <p:cNvSpPr/>
            <p:nvPr/>
          </p:nvSpPr>
          <p:spPr>
            <a:xfrm>
              <a:off x="360038" y="1265720"/>
              <a:ext cx="2626921" cy="96442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角丸四角形 5"/>
            <p:cNvSpPr/>
            <p:nvPr/>
          </p:nvSpPr>
          <p:spPr>
            <a:xfrm>
              <a:off x="398512" y="1304194"/>
              <a:ext cx="2549973" cy="10553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ja-JP" sz="2000" kern="1200" dirty="0"/>
                <a:t>人体は人格そのものであり、人権の座</a:t>
              </a:r>
              <a:endParaRPr kumimoji="1" lang="en-US" sz="2000" kern="1200" dirty="0"/>
            </a:p>
          </p:txBody>
        </p:sp>
      </p:grpSp>
      <p:sp>
        <p:nvSpPr>
          <p:cNvPr id="23" name="円/楕円 22"/>
          <p:cNvSpPr/>
          <p:nvPr/>
        </p:nvSpPr>
        <p:spPr>
          <a:xfrm>
            <a:off x="6176337" y="3857258"/>
            <a:ext cx="2406568" cy="732536"/>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命も尊厳も</a:t>
            </a:r>
          </a:p>
        </p:txBody>
      </p:sp>
      <p:sp>
        <p:nvSpPr>
          <p:cNvPr id="19" name="円/楕円 18"/>
          <p:cNvSpPr/>
          <p:nvPr/>
        </p:nvSpPr>
        <p:spPr>
          <a:xfrm>
            <a:off x="6300192" y="5489410"/>
            <a:ext cx="2754811" cy="814824"/>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その人らしく</a:t>
            </a:r>
            <a:endParaRPr kumimoji="1" lang="en-US" altLang="ja-JP" sz="2400" dirty="0">
              <a:solidFill>
                <a:schemeClr val="tx1"/>
              </a:solidFill>
            </a:endParaRPr>
          </a:p>
          <a:p>
            <a:pPr algn="ctr"/>
            <a:r>
              <a:rPr lang="ja-JP" altLang="en-US" sz="2400" dirty="0">
                <a:solidFill>
                  <a:schemeClr val="tx1"/>
                </a:solidFill>
              </a:rPr>
              <a:t>穏やかに</a:t>
            </a:r>
            <a:endParaRPr kumimoji="1" lang="ja-JP" altLang="en-US" sz="2400" dirty="0">
              <a:solidFill>
                <a:schemeClr val="tx1"/>
              </a:solidFill>
            </a:endParaRPr>
          </a:p>
        </p:txBody>
      </p:sp>
      <p:sp>
        <p:nvSpPr>
          <p:cNvPr id="5" name="テキスト ボックス 4"/>
          <p:cNvSpPr txBox="1"/>
          <p:nvPr/>
        </p:nvSpPr>
        <p:spPr>
          <a:xfrm>
            <a:off x="214441" y="370438"/>
            <a:ext cx="4183730" cy="1200329"/>
          </a:xfrm>
          <a:prstGeom prst="rect">
            <a:avLst/>
          </a:prstGeom>
          <a:noFill/>
        </p:spPr>
        <p:txBody>
          <a:bodyPr wrap="square" rtlCol="0">
            <a:spAutoFit/>
          </a:bodyPr>
          <a:lstStyle/>
          <a:p>
            <a:r>
              <a:rPr kumimoji="1" lang="ja-JP" altLang="en-US" sz="2400" b="1" dirty="0"/>
              <a:t>看護という仕事の</a:t>
            </a:r>
            <a:r>
              <a:rPr lang="ja-JP" altLang="en-US" sz="2400" b="1" dirty="0"/>
              <a:t>専門性</a:t>
            </a:r>
            <a:endParaRPr lang="en-US" altLang="ja-JP" sz="2400" b="1" dirty="0"/>
          </a:p>
          <a:p>
            <a:r>
              <a:rPr lang="ja-JP" altLang="en-US" sz="2400" b="1" dirty="0"/>
              <a:t>　相手の方の</a:t>
            </a:r>
            <a:endParaRPr lang="en-US" altLang="ja-JP" sz="2400" b="1" dirty="0"/>
          </a:p>
          <a:p>
            <a:r>
              <a:rPr lang="ja-JP" altLang="en-US" sz="2400" b="1" dirty="0"/>
              <a:t>　　全体像をみる</a:t>
            </a:r>
            <a:endParaRPr kumimoji="1" lang="ja-JP" altLang="en-US" sz="2400" b="1" dirty="0"/>
          </a:p>
        </p:txBody>
      </p:sp>
      <p:sp>
        <p:nvSpPr>
          <p:cNvPr id="20" name="テキスト ボックス 19"/>
          <p:cNvSpPr txBox="1"/>
          <p:nvPr/>
        </p:nvSpPr>
        <p:spPr>
          <a:xfrm>
            <a:off x="1413545" y="6319273"/>
            <a:ext cx="4603749" cy="461665"/>
          </a:xfrm>
          <a:prstGeom prst="rect">
            <a:avLst/>
          </a:prstGeom>
          <a:noFill/>
        </p:spPr>
        <p:txBody>
          <a:bodyPr wrap="square" rtlCol="0">
            <a:spAutoFit/>
          </a:bodyPr>
          <a:lstStyle/>
          <a:p>
            <a:r>
              <a:rPr kumimoji="1" lang="ja-JP" altLang="en-US" sz="2400" dirty="0"/>
              <a:t>　　　　　　　　人間・生きる・人生</a:t>
            </a:r>
          </a:p>
        </p:txBody>
      </p:sp>
      <p:sp>
        <p:nvSpPr>
          <p:cNvPr id="21" name="円/楕円 20"/>
          <p:cNvSpPr/>
          <p:nvPr/>
        </p:nvSpPr>
        <p:spPr>
          <a:xfrm>
            <a:off x="7121361" y="66328"/>
            <a:ext cx="1737136" cy="110080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笑顔</a:t>
            </a:r>
          </a:p>
        </p:txBody>
      </p:sp>
      <p:pic>
        <p:nvPicPr>
          <p:cNvPr id="7" name="図 6"/>
          <p:cNvPicPr>
            <a:picLocks noChangeAspect="1"/>
          </p:cNvPicPr>
          <p:nvPr/>
        </p:nvPicPr>
        <p:blipFill rotWithShape="1">
          <a:blip r:embed="rId14">
            <a:extLst>
              <a:ext uri="{28A0092B-C50C-407E-A947-70E740481C1C}">
                <a14:useLocalDpi xmlns:a14="http://schemas.microsoft.com/office/drawing/2010/main" val="0"/>
              </a:ext>
            </a:extLst>
          </a:blip>
          <a:srcRect r="44770"/>
          <a:stretch/>
        </p:blipFill>
        <p:spPr>
          <a:xfrm>
            <a:off x="44127" y="2753260"/>
            <a:ext cx="2117309" cy="1461434"/>
          </a:xfrm>
          <a:prstGeom prst="rect">
            <a:avLst/>
          </a:prstGeom>
        </p:spPr>
      </p:pic>
    </p:spTree>
    <p:extLst>
      <p:ext uri="{BB962C8B-B14F-4D97-AF65-F5344CB8AC3E}">
        <p14:creationId xmlns:p14="http://schemas.microsoft.com/office/powerpoint/2010/main" val="707406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さらに取り組みを進めていく</a:t>
            </a:r>
            <a:br>
              <a:rPr lang="en-US" altLang="ja-JP" dirty="0"/>
            </a:br>
            <a:r>
              <a:rPr lang="ja-JP" altLang="en-US" sz="2025" dirty="0"/>
              <a:t>実際の場の見直し・改善</a:t>
            </a:r>
            <a:endParaRPr kumimoji="1" lang="ja-JP" altLang="en-US" sz="3100" dirty="0"/>
          </a:p>
        </p:txBody>
      </p:sp>
      <p:sp>
        <p:nvSpPr>
          <p:cNvPr id="3" name="コンテンツ プレースホルダー 2"/>
          <p:cNvSpPr>
            <a:spLocks noGrp="1"/>
          </p:cNvSpPr>
          <p:nvPr>
            <p:ph idx="1"/>
          </p:nvPr>
        </p:nvSpPr>
        <p:spPr/>
        <p:txBody>
          <a:bodyPr>
            <a:normAutofit fontScale="85000" lnSpcReduction="10000"/>
          </a:bodyPr>
          <a:lstStyle/>
          <a:p>
            <a:r>
              <a:rPr kumimoji="1" lang="ja-JP" altLang="en-US" dirty="0">
                <a:solidFill>
                  <a:srgbClr val="FF0000"/>
                </a:solidFill>
              </a:rPr>
              <a:t>せん妄ケア</a:t>
            </a:r>
            <a:r>
              <a:rPr kumimoji="1" lang="ja-JP" altLang="en-US" dirty="0"/>
              <a:t>フロー　スクリーニング抽出から</a:t>
            </a:r>
            <a:r>
              <a:rPr kumimoji="1" lang="ja-JP" altLang="en-US" dirty="0">
                <a:solidFill>
                  <a:srgbClr val="FF0000"/>
                </a:solidFill>
              </a:rPr>
              <a:t>全対象へ</a:t>
            </a:r>
            <a:r>
              <a:rPr kumimoji="1" lang="ja-JP" altLang="en-US" dirty="0"/>
              <a:t>　</a:t>
            </a:r>
            <a:endParaRPr kumimoji="1" lang="en-US" altLang="ja-JP" dirty="0"/>
          </a:p>
          <a:p>
            <a:r>
              <a:rPr lang="ja-JP" altLang="en-US" dirty="0"/>
              <a:t>ＳＰＤ物品　</a:t>
            </a:r>
            <a:r>
              <a:rPr lang="ja-JP" altLang="en-US" dirty="0">
                <a:solidFill>
                  <a:srgbClr val="FF0000"/>
                </a:solidFill>
              </a:rPr>
              <a:t>抑制帯・ミトンの配置供給</a:t>
            </a:r>
            <a:r>
              <a:rPr lang="ja-JP" altLang="en-US" dirty="0"/>
              <a:t>徐々に</a:t>
            </a:r>
            <a:r>
              <a:rPr lang="ja-JP" altLang="en-US" dirty="0">
                <a:solidFill>
                  <a:srgbClr val="FF0000"/>
                </a:solidFill>
              </a:rPr>
              <a:t>中止</a:t>
            </a:r>
            <a:endParaRPr lang="en-US" altLang="ja-JP" dirty="0">
              <a:solidFill>
                <a:srgbClr val="FF0000"/>
              </a:solidFill>
            </a:endParaRPr>
          </a:p>
          <a:p>
            <a:r>
              <a:rPr kumimoji="1" lang="ja-JP" altLang="en-US" dirty="0"/>
              <a:t>精神科病棟からの</a:t>
            </a:r>
            <a:r>
              <a:rPr kumimoji="1" lang="ja-JP" altLang="en-US" dirty="0">
                <a:solidFill>
                  <a:srgbClr val="FF0000"/>
                </a:solidFill>
              </a:rPr>
              <a:t>抑制帯貸し出し時の応相談</a:t>
            </a:r>
            <a:endParaRPr kumimoji="1" lang="en-US" altLang="ja-JP" dirty="0">
              <a:solidFill>
                <a:srgbClr val="FF0000"/>
              </a:solidFill>
            </a:endParaRPr>
          </a:p>
          <a:p>
            <a:pPr lvl="1"/>
            <a:r>
              <a:rPr lang="ja-JP" altLang="en-US" dirty="0"/>
              <a:t>理由、状況の相談　使用の留意点</a:t>
            </a:r>
            <a:endParaRPr kumimoji="1" lang="en-US" altLang="ja-JP" dirty="0"/>
          </a:p>
          <a:p>
            <a:r>
              <a:rPr lang="ja-JP" altLang="en-US" dirty="0"/>
              <a:t>センサーマットの貸し出し　問いかけ</a:t>
            </a:r>
            <a:endParaRPr lang="en-US" altLang="ja-JP" dirty="0"/>
          </a:p>
          <a:p>
            <a:r>
              <a:rPr kumimoji="1" lang="ja-JP" altLang="en-US" dirty="0">
                <a:solidFill>
                  <a:srgbClr val="FF0000"/>
                </a:solidFill>
              </a:rPr>
              <a:t>患者情報の共有タイミングを早く、広く、深く</a:t>
            </a:r>
            <a:r>
              <a:rPr kumimoji="1" lang="ja-JP" altLang="en-US" dirty="0"/>
              <a:t>　</a:t>
            </a:r>
            <a:endParaRPr kumimoji="1" lang="en-US" altLang="ja-JP" dirty="0"/>
          </a:p>
          <a:p>
            <a:pPr lvl="1"/>
            <a:r>
              <a:rPr kumimoji="1" lang="ja-JP" altLang="en-US" dirty="0"/>
              <a:t>必要時院内関連部署関係者、多職種と、早期に</a:t>
            </a:r>
            <a:endParaRPr kumimoji="1" lang="en-US" altLang="ja-JP" dirty="0"/>
          </a:p>
          <a:p>
            <a:r>
              <a:rPr lang="ja-JP" altLang="en-US" dirty="0"/>
              <a:t>あらかじめの</a:t>
            </a:r>
            <a:r>
              <a:rPr lang="ja-JP" altLang="en-US" dirty="0">
                <a:solidFill>
                  <a:srgbClr val="FF0000"/>
                </a:solidFill>
              </a:rPr>
              <a:t>手術後抑制の同意書</a:t>
            </a:r>
            <a:r>
              <a:rPr lang="ja-JP" altLang="en-US" dirty="0"/>
              <a:t>徐々に</a:t>
            </a:r>
            <a:r>
              <a:rPr lang="ja-JP" altLang="en-US" dirty="0">
                <a:solidFill>
                  <a:srgbClr val="FF0000"/>
                </a:solidFill>
              </a:rPr>
              <a:t>取りやめ</a:t>
            </a:r>
            <a:endParaRPr lang="en-US" altLang="ja-JP" dirty="0">
              <a:solidFill>
                <a:srgbClr val="FF0000"/>
              </a:solidFill>
            </a:endParaRPr>
          </a:p>
          <a:p>
            <a:r>
              <a:rPr kumimoji="1" lang="ja-JP" altLang="en-US" dirty="0"/>
              <a:t>北陸</a:t>
            </a:r>
            <a:r>
              <a:rPr kumimoji="1" lang="ja-JP" altLang="en-US" dirty="0">
                <a:solidFill>
                  <a:srgbClr val="FF0000"/>
                </a:solidFill>
              </a:rPr>
              <a:t>認知症プログラム</a:t>
            </a:r>
            <a:r>
              <a:rPr kumimoji="1" lang="ja-JP" altLang="en-US" dirty="0"/>
              <a:t>　</a:t>
            </a:r>
            <a:r>
              <a:rPr kumimoji="1" lang="ja-JP" altLang="en-US" dirty="0">
                <a:solidFill>
                  <a:srgbClr val="FF0000"/>
                </a:solidFill>
              </a:rPr>
              <a:t>全看護職員</a:t>
            </a:r>
            <a:r>
              <a:rPr kumimoji="1" lang="ja-JP" altLang="en-US" dirty="0"/>
              <a:t>受講・修了</a:t>
            </a:r>
            <a:endParaRPr kumimoji="1" lang="en-US" altLang="ja-JP" dirty="0"/>
          </a:p>
          <a:p>
            <a:r>
              <a:rPr lang="ja-JP" altLang="en-US" dirty="0">
                <a:solidFill>
                  <a:srgbClr val="FF0000"/>
                </a:solidFill>
              </a:rPr>
              <a:t>ユマニチュード</a:t>
            </a:r>
            <a:r>
              <a:rPr lang="ja-JP" altLang="en-US" dirty="0"/>
              <a:t>学習　　　</a:t>
            </a:r>
            <a:r>
              <a:rPr lang="ja-JP" altLang="en-US" dirty="0">
                <a:solidFill>
                  <a:srgbClr val="FF0000"/>
                </a:solidFill>
              </a:rPr>
              <a:t>全看護職員</a:t>
            </a:r>
            <a:r>
              <a:rPr lang="ja-JP" altLang="en-US" dirty="0"/>
              <a:t>学習</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37</a:t>
            </a:fld>
            <a:endParaRPr lang="ja-JP" altLang="en-US">
              <a:solidFill>
                <a:prstClr val="black">
                  <a:tint val="75000"/>
                </a:prstClr>
              </a:solidFill>
            </a:endParaRPr>
          </a:p>
        </p:txBody>
      </p:sp>
      <p:graphicFrame>
        <p:nvGraphicFramePr>
          <p:cNvPr id="9" name="図表 8"/>
          <p:cNvGraphicFramePr/>
          <p:nvPr>
            <p:extLst>
              <p:ext uri="{D42A27DB-BD31-4B8C-83A1-F6EECF244321}">
                <p14:modId xmlns:p14="http://schemas.microsoft.com/office/powerpoint/2010/main" val="3666389379"/>
              </p:ext>
            </p:extLst>
          </p:nvPr>
        </p:nvGraphicFramePr>
        <p:xfrm>
          <a:off x="6372200" y="2708920"/>
          <a:ext cx="2574286"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6546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a:spLocks noGrp="1"/>
          </p:cNvSpPr>
          <p:nvPr>
            <p:ph sz="quarter" idx="4"/>
          </p:nvPr>
        </p:nvSpPr>
        <p:spPr>
          <a:ln w="3175">
            <a:solidFill>
              <a:schemeClr val="tx1"/>
            </a:solidFill>
          </a:ln>
        </p:spPr>
        <p:txBody>
          <a:bodyPr>
            <a:normAutofit fontScale="92500"/>
          </a:bodyPr>
          <a:lstStyle/>
          <a:p>
            <a:r>
              <a:rPr kumimoji="1" lang="ja-JP" altLang="en-US" dirty="0"/>
              <a:t>ルートが抜けないように体動がないように</a:t>
            </a:r>
            <a:r>
              <a:rPr kumimoji="1" lang="ja-JP" altLang="en-US" dirty="0">
                <a:solidFill>
                  <a:srgbClr val="FF0000"/>
                </a:solidFill>
              </a:rPr>
              <a:t>抑制帯を用いる</a:t>
            </a:r>
            <a:endParaRPr kumimoji="1" lang="en-US" altLang="ja-JP" dirty="0">
              <a:solidFill>
                <a:srgbClr val="FF0000"/>
              </a:solidFill>
            </a:endParaRPr>
          </a:p>
          <a:p>
            <a:r>
              <a:rPr lang="ja-JP" altLang="en-US" dirty="0"/>
              <a:t>指先の動作で抜けないようにミトンをはめる</a:t>
            </a:r>
            <a:endParaRPr lang="en-US" altLang="ja-JP" dirty="0"/>
          </a:p>
          <a:p>
            <a:r>
              <a:rPr lang="ja-JP" altLang="en-US" dirty="0"/>
              <a:t>ベッドから離れたら抜けるかもしれないので</a:t>
            </a:r>
            <a:r>
              <a:rPr lang="ja-JP" altLang="en-US" dirty="0">
                <a:solidFill>
                  <a:srgbClr val="FF0000"/>
                </a:solidFill>
              </a:rPr>
              <a:t>センサーを用い</a:t>
            </a:r>
            <a:r>
              <a:rPr lang="ja-JP" altLang="en-US" dirty="0"/>
              <a:t>早期にキャッチする</a:t>
            </a:r>
            <a:endParaRPr lang="en-US" altLang="ja-JP" dirty="0"/>
          </a:p>
          <a:p>
            <a:r>
              <a:rPr lang="ja-JP" altLang="en-US" dirty="0"/>
              <a:t>危険な行動に誰かが気づきやすいように</a:t>
            </a:r>
            <a:r>
              <a:rPr lang="ja-JP" altLang="en-US" dirty="0">
                <a:solidFill>
                  <a:srgbClr val="FF0000"/>
                </a:solidFill>
              </a:rPr>
              <a:t>テレビモニターでみる</a:t>
            </a:r>
            <a:r>
              <a:rPr lang="ja-JP" altLang="en-US" dirty="0"/>
              <a:t>ことができるようにする</a:t>
            </a:r>
            <a:endParaRPr lang="en-US" altLang="ja-JP" dirty="0"/>
          </a:p>
          <a:p>
            <a:endParaRPr kumimoji="1" lang="ja-JP" altLang="en-US" dirty="0"/>
          </a:p>
        </p:txBody>
      </p:sp>
      <p:sp>
        <p:nvSpPr>
          <p:cNvPr id="2" name="タイトル 1"/>
          <p:cNvSpPr>
            <a:spLocks noGrp="1"/>
          </p:cNvSpPr>
          <p:nvPr>
            <p:ph type="title"/>
          </p:nvPr>
        </p:nvSpPr>
        <p:spPr>
          <a:xfrm>
            <a:off x="507504" y="332656"/>
            <a:ext cx="8229600" cy="1143000"/>
          </a:xfrm>
        </p:spPr>
        <p:txBody>
          <a:bodyPr>
            <a:normAutofit fontScale="90000"/>
          </a:bodyPr>
          <a:lstStyle/>
          <a:p>
            <a:r>
              <a:rPr kumimoji="1" lang="ja-JP" altLang="en-US" dirty="0"/>
              <a:t>せん妄スクリーニング体制見直し</a:t>
            </a:r>
            <a:br>
              <a:rPr kumimoji="1" lang="en-US" altLang="ja-JP" dirty="0"/>
            </a:br>
            <a:r>
              <a:rPr lang="ja-JP" altLang="en-US" dirty="0"/>
              <a:t>抑制の実施背景の改善</a:t>
            </a:r>
            <a:endParaRPr kumimoji="1" lang="ja-JP" altLang="en-US" dirty="0"/>
          </a:p>
        </p:txBody>
      </p:sp>
      <p:sp>
        <p:nvSpPr>
          <p:cNvPr id="4" name="テキスト プレースホルダー 3"/>
          <p:cNvSpPr>
            <a:spLocks noGrp="1"/>
          </p:cNvSpPr>
          <p:nvPr>
            <p:ph type="body" idx="1"/>
          </p:nvPr>
        </p:nvSpPr>
        <p:spPr/>
        <p:txBody>
          <a:bodyPr/>
          <a:lstStyle/>
          <a:p>
            <a:r>
              <a:rPr kumimoji="1" lang="ja-JP" altLang="en-US" dirty="0"/>
              <a:t>目標の視点の狭小化</a:t>
            </a:r>
          </a:p>
        </p:txBody>
      </p:sp>
      <p:sp>
        <p:nvSpPr>
          <p:cNvPr id="5" name="コンテンツ プレースホルダー 4"/>
          <p:cNvSpPr>
            <a:spLocks noGrp="1"/>
          </p:cNvSpPr>
          <p:nvPr>
            <p:ph sz="half" idx="2"/>
          </p:nvPr>
        </p:nvSpPr>
        <p:spPr>
          <a:xfrm>
            <a:off x="457200" y="2174875"/>
            <a:ext cx="3538736" cy="3951288"/>
          </a:xfrm>
          <a:ln w="3175">
            <a:solidFill>
              <a:schemeClr val="tx1"/>
            </a:solidFill>
          </a:ln>
        </p:spPr>
        <p:txBody>
          <a:bodyPr>
            <a:normAutofit/>
          </a:bodyPr>
          <a:lstStyle/>
          <a:p>
            <a:r>
              <a:rPr kumimoji="1" lang="ja-JP" altLang="en-US" dirty="0">
                <a:solidFill>
                  <a:schemeClr val="bg1">
                    <a:lumMod val="65000"/>
                  </a:schemeClr>
                </a:solidFill>
              </a:rPr>
              <a:t>（患者さんが）</a:t>
            </a:r>
            <a:endParaRPr kumimoji="1" lang="en-US" altLang="ja-JP" dirty="0">
              <a:solidFill>
                <a:schemeClr val="bg1">
                  <a:lumMod val="65000"/>
                </a:schemeClr>
              </a:solidFill>
            </a:endParaRPr>
          </a:p>
          <a:p>
            <a:pPr marL="0" indent="0">
              <a:buNone/>
            </a:pPr>
            <a:r>
              <a:rPr lang="ja-JP" altLang="en-US" dirty="0"/>
              <a:t>　　</a:t>
            </a:r>
            <a:r>
              <a:rPr kumimoji="1" lang="ja-JP" altLang="en-US" dirty="0"/>
              <a:t>ルート類を抜去しない</a:t>
            </a:r>
            <a:endParaRPr kumimoji="1" lang="en-US" altLang="ja-JP" dirty="0"/>
          </a:p>
          <a:p>
            <a:r>
              <a:rPr lang="ja-JP" altLang="en-US" dirty="0">
                <a:solidFill>
                  <a:schemeClr val="bg1">
                    <a:lumMod val="65000"/>
                  </a:schemeClr>
                </a:solidFill>
              </a:rPr>
              <a:t>（患者さんが）</a:t>
            </a:r>
            <a:endParaRPr lang="en-US" altLang="ja-JP" dirty="0">
              <a:solidFill>
                <a:schemeClr val="bg1">
                  <a:lumMod val="65000"/>
                </a:schemeClr>
              </a:solidFill>
            </a:endParaRPr>
          </a:p>
          <a:p>
            <a:pPr marL="0" indent="0">
              <a:buNone/>
            </a:pPr>
            <a:r>
              <a:rPr lang="ja-JP" altLang="en-US" dirty="0"/>
              <a:t>　　転倒転落を起こさない</a:t>
            </a:r>
            <a:endParaRPr lang="en-US" altLang="ja-JP" dirty="0"/>
          </a:p>
          <a:p>
            <a:pPr marL="0" indent="0">
              <a:buNone/>
            </a:pPr>
            <a:endParaRPr lang="en-US" altLang="ja-JP" dirty="0"/>
          </a:p>
          <a:p>
            <a:r>
              <a:rPr kumimoji="1" lang="ja-JP" altLang="en-US" dirty="0"/>
              <a:t>ルート類が抜去しない</a:t>
            </a:r>
            <a:endParaRPr kumimoji="1" lang="en-US" altLang="ja-JP" dirty="0"/>
          </a:p>
          <a:p>
            <a:r>
              <a:rPr lang="ja-JP" altLang="en-US" dirty="0"/>
              <a:t>転倒転落が起こらない</a:t>
            </a:r>
            <a:endParaRPr kumimoji="1" lang="ja-JP" altLang="en-US" dirty="0"/>
          </a:p>
        </p:txBody>
      </p:sp>
      <p:sp>
        <p:nvSpPr>
          <p:cNvPr id="6" name="テキスト プレースホルダー 5"/>
          <p:cNvSpPr>
            <a:spLocks noGrp="1"/>
          </p:cNvSpPr>
          <p:nvPr>
            <p:ph type="body" sz="quarter" idx="3"/>
          </p:nvPr>
        </p:nvSpPr>
        <p:spPr/>
        <p:txBody>
          <a:bodyPr/>
          <a:lstStyle/>
          <a:p>
            <a:r>
              <a:rPr kumimoji="1" lang="ja-JP" altLang="en-US" dirty="0"/>
              <a:t>監視・制限的業務の増加</a:t>
            </a:r>
          </a:p>
        </p:txBody>
      </p:sp>
      <p:sp>
        <p:nvSpPr>
          <p:cNvPr id="8" name="下矢印 7"/>
          <p:cNvSpPr/>
          <p:nvPr/>
        </p:nvSpPr>
        <p:spPr>
          <a:xfrm>
            <a:off x="1628584" y="3926761"/>
            <a:ext cx="484632" cy="4892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右矢印 8"/>
          <p:cNvSpPr/>
          <p:nvPr/>
        </p:nvSpPr>
        <p:spPr>
          <a:xfrm>
            <a:off x="3995936" y="3140968"/>
            <a:ext cx="57606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1" name="直線矢印コネクタ 10"/>
          <p:cNvCxnSpPr/>
          <p:nvPr/>
        </p:nvCxnSpPr>
        <p:spPr>
          <a:xfrm>
            <a:off x="3491880" y="1988840"/>
            <a:ext cx="1130424" cy="0"/>
          </a:xfrm>
          <a:prstGeom prst="straightConnector1">
            <a:avLst/>
          </a:prstGeom>
          <a:ln w="889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1331" y="5600297"/>
            <a:ext cx="3639138" cy="954107"/>
          </a:xfrm>
          <a:prstGeom prst="rect">
            <a:avLst/>
          </a:prstGeom>
          <a:solidFill>
            <a:srgbClr val="FFFFCC"/>
          </a:solidFill>
        </p:spPr>
        <p:txBody>
          <a:bodyPr wrap="none" rtlCol="0">
            <a:spAutoFit/>
          </a:bodyPr>
          <a:lstStyle/>
          <a:p>
            <a:r>
              <a:rPr lang="ja-JP" altLang="en-US" sz="2800" dirty="0">
                <a:solidFill>
                  <a:prstClr val="black"/>
                </a:solidFill>
              </a:rPr>
              <a:t>患者さんにとっての、</a:t>
            </a:r>
            <a:endParaRPr lang="en-US" altLang="ja-JP" sz="2800" dirty="0">
              <a:solidFill>
                <a:prstClr val="black"/>
              </a:solidFill>
            </a:endParaRPr>
          </a:p>
          <a:p>
            <a:r>
              <a:rPr lang="ja-JP" altLang="en-US" sz="2800" dirty="0">
                <a:solidFill>
                  <a:prstClr val="black"/>
                </a:solidFill>
              </a:rPr>
              <a:t>不利益や意味を考える</a:t>
            </a:r>
          </a:p>
        </p:txBody>
      </p:sp>
      <p:sp>
        <p:nvSpPr>
          <p:cNvPr id="16" name="テキスト ボックス 15"/>
          <p:cNvSpPr txBox="1"/>
          <p:nvPr/>
        </p:nvSpPr>
        <p:spPr>
          <a:xfrm>
            <a:off x="3638179" y="5833130"/>
            <a:ext cx="5296643" cy="523220"/>
          </a:xfrm>
          <a:prstGeom prst="rect">
            <a:avLst/>
          </a:prstGeom>
          <a:solidFill>
            <a:srgbClr val="FFFF66"/>
          </a:solidFill>
        </p:spPr>
        <p:txBody>
          <a:bodyPr wrap="none" rtlCol="0">
            <a:spAutoFit/>
          </a:bodyPr>
          <a:lstStyle/>
          <a:p>
            <a:r>
              <a:rPr lang="ja-JP" altLang="en-US" sz="2800" dirty="0">
                <a:solidFill>
                  <a:prstClr val="black"/>
                </a:solidFill>
              </a:rPr>
              <a:t>せん妄ケア体制の見直し　</a:t>
            </a:r>
            <a:r>
              <a:rPr lang="en-US" altLang="ja-JP" sz="2800" dirty="0">
                <a:solidFill>
                  <a:prstClr val="black"/>
                </a:solidFill>
              </a:rPr>
              <a:t>28</a:t>
            </a:r>
            <a:r>
              <a:rPr lang="ja-JP" altLang="en-US" sz="2800" dirty="0">
                <a:solidFill>
                  <a:prstClr val="black"/>
                </a:solidFill>
              </a:rPr>
              <a:t>年度</a:t>
            </a:r>
          </a:p>
        </p:txBody>
      </p:sp>
      <p:sp>
        <p:nvSpPr>
          <p:cNvPr id="3" name="フッター プレースホルダー 2"/>
          <p:cNvSpPr>
            <a:spLocks noGrp="1"/>
          </p:cNvSpPr>
          <p:nvPr>
            <p:ph type="ftr" sz="quarter" idx="11"/>
          </p:nvPr>
        </p:nvSpPr>
        <p:spPr/>
        <p:txBody>
          <a:bodyPr/>
          <a:lstStyle/>
          <a:p>
            <a:r>
              <a:rPr lang="en-US" altLang="ja-JP" dirty="0">
                <a:solidFill>
                  <a:prstClr val="black">
                    <a:tint val="75000"/>
                  </a:prstClr>
                </a:solidFill>
              </a:rPr>
              <a:t>Kanazawa University Hospital</a:t>
            </a:r>
            <a:endParaRPr lang="ja-JP" altLang="en-US" dirty="0">
              <a:solidFill>
                <a:prstClr val="black">
                  <a:tint val="75000"/>
                </a:prstClr>
              </a:solidFill>
            </a:endParaRPr>
          </a:p>
        </p:txBody>
      </p:sp>
      <p:sp>
        <p:nvSpPr>
          <p:cNvPr id="10" name="スライド番号プレースホルダー 9"/>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38</a:t>
            </a:fld>
            <a:endParaRPr lang="ja-JP" altLang="en-US">
              <a:solidFill>
                <a:prstClr val="black">
                  <a:tint val="75000"/>
                </a:prstClr>
              </a:solidFill>
            </a:endParaRPr>
          </a:p>
        </p:txBody>
      </p:sp>
    </p:spTree>
    <p:extLst>
      <p:ext uri="{BB962C8B-B14F-4D97-AF65-F5344CB8AC3E}">
        <p14:creationId xmlns:p14="http://schemas.microsoft.com/office/powerpoint/2010/main" val="417558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247F7FAB-8509-4ED1-94EA-34F1BDBAADE1}"/>
              </a:ext>
            </a:extLst>
          </p:cNvPr>
          <p:cNvGraphicFramePr/>
          <p:nvPr>
            <p:extLst>
              <p:ext uri="{D42A27DB-BD31-4B8C-83A1-F6EECF244321}">
                <p14:modId xmlns:p14="http://schemas.microsoft.com/office/powerpoint/2010/main" val="872257855"/>
              </p:ext>
            </p:extLst>
          </p:nvPr>
        </p:nvGraphicFramePr>
        <p:xfrm>
          <a:off x="642951" y="1356257"/>
          <a:ext cx="8249529" cy="3062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F792E182-7298-401C-961A-1FD429F68284}"/>
              </a:ext>
            </a:extLst>
          </p:cNvPr>
          <p:cNvSpPr txBox="1"/>
          <p:nvPr/>
        </p:nvSpPr>
        <p:spPr>
          <a:xfrm>
            <a:off x="607571" y="1340768"/>
            <a:ext cx="3475631"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一般病棟・精神病棟　</a:t>
            </a:r>
          </a:p>
        </p:txBody>
      </p:sp>
      <p:sp>
        <p:nvSpPr>
          <p:cNvPr id="7" name="テキスト ボックス 6"/>
          <p:cNvSpPr txBox="1"/>
          <p:nvPr/>
        </p:nvSpPr>
        <p:spPr>
          <a:xfrm>
            <a:off x="971600" y="5907118"/>
            <a:ext cx="4607352" cy="830997"/>
          </a:xfrm>
          <a:prstGeom prst="rect">
            <a:avLst/>
          </a:prstGeom>
          <a:noFill/>
        </p:spPr>
        <p:txBody>
          <a:bodyPr wrap="none" rtlCol="0">
            <a:spAutoFit/>
          </a:bodyPr>
          <a:lstStyle/>
          <a:p>
            <a:pPr algn="ctr"/>
            <a:r>
              <a:rPr kumimoji="1" lang="ja-JP" altLang="en-US" sz="2400" dirty="0"/>
              <a:t>ユマニチュード・せん妄予防ケアで</a:t>
            </a:r>
            <a:endParaRPr kumimoji="1" lang="en-US" altLang="ja-JP" sz="2400" dirty="0"/>
          </a:p>
          <a:p>
            <a:pPr algn="ctr"/>
            <a:r>
              <a:rPr kumimoji="1" lang="ja-JP" altLang="en-US" sz="2400" dirty="0"/>
              <a:t>せん妄発生減少</a:t>
            </a:r>
          </a:p>
        </p:txBody>
      </p:sp>
      <p:sp>
        <p:nvSpPr>
          <p:cNvPr id="8" name="正方形/長方形 7">
            <a:extLst>
              <a:ext uri="{FF2B5EF4-FFF2-40B4-BE49-F238E27FC236}">
                <a16:creationId xmlns:a16="http://schemas.microsoft.com/office/drawing/2014/main" id="{3E2210EB-49C7-44B1-BD2B-116034B66238}"/>
              </a:ext>
            </a:extLst>
          </p:cNvPr>
          <p:cNvSpPr/>
          <p:nvPr/>
        </p:nvSpPr>
        <p:spPr>
          <a:xfrm>
            <a:off x="2410991" y="4205307"/>
            <a:ext cx="1256296" cy="523220"/>
          </a:xfrm>
          <a:prstGeom prst="rect">
            <a:avLst/>
          </a:prstGeom>
        </p:spPr>
        <p:txBody>
          <a:bodyPr wrap="square">
            <a:spAutoFit/>
          </a:bodyPr>
          <a:lstStyle/>
          <a:p>
            <a:r>
              <a:rPr lang="en-US" altLang="ja-JP" sz="2800" dirty="0"/>
              <a:t>ICU</a:t>
            </a:r>
            <a:r>
              <a:rPr lang="ja-JP" altLang="en-US" sz="2800" dirty="0"/>
              <a:t>　</a:t>
            </a:r>
          </a:p>
        </p:txBody>
      </p:sp>
      <p:graphicFrame>
        <p:nvGraphicFramePr>
          <p:cNvPr id="9" name="コンテンツ プレースホルダー 5">
            <a:extLst>
              <a:ext uri="{FF2B5EF4-FFF2-40B4-BE49-F238E27FC236}">
                <a16:creationId xmlns:a16="http://schemas.microsoft.com/office/drawing/2014/main" id="{247F7FAB-8509-4ED1-94EA-34F1BDBAADE1}"/>
              </a:ext>
            </a:extLst>
          </p:cNvPr>
          <p:cNvGraphicFramePr>
            <a:graphicFrameLocks/>
          </p:cNvGraphicFramePr>
          <p:nvPr/>
        </p:nvGraphicFramePr>
        <p:xfrm>
          <a:off x="3563888" y="4270552"/>
          <a:ext cx="5328591" cy="14627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楕円 1"/>
          <p:cNvSpPr/>
          <p:nvPr/>
        </p:nvSpPr>
        <p:spPr>
          <a:xfrm>
            <a:off x="323527" y="5845634"/>
            <a:ext cx="5904656" cy="914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A7C5883-5A2C-4E50-ABA6-60F2E1CBF4EC}"/>
              </a:ext>
            </a:extLst>
          </p:cNvPr>
          <p:cNvSpPr txBox="1"/>
          <p:nvPr/>
        </p:nvSpPr>
        <p:spPr>
          <a:xfrm>
            <a:off x="2410993" y="312155"/>
            <a:ext cx="4322016" cy="646331"/>
          </a:xfrm>
          <a:prstGeom prst="rect">
            <a:avLst/>
          </a:prstGeom>
          <a:noFill/>
        </p:spPr>
        <p:txBody>
          <a:bodyPr wrap="none" rtlCol="0">
            <a:spAutoFit/>
          </a:bodyPr>
          <a:lstStyle/>
          <a:p>
            <a:pPr algn="ctr"/>
            <a:r>
              <a:rPr kumimoji="1" lang="ja-JP" altLang="en-US" sz="3600" dirty="0"/>
              <a:t>せん妄発生率の推移</a:t>
            </a:r>
          </a:p>
        </p:txBody>
      </p:sp>
    </p:spTree>
    <p:extLst>
      <p:ext uri="{BB962C8B-B14F-4D97-AF65-F5344CB8AC3E}">
        <p14:creationId xmlns:p14="http://schemas.microsoft.com/office/powerpoint/2010/main" val="64039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solidFill>
                  <a:prstClr val="black"/>
                </a:solidFill>
              </a:rPr>
              <a:t>抑制帯　</a:t>
            </a:r>
            <a:r>
              <a:rPr lang="en-US" altLang="ja-JP" sz="5300" dirty="0">
                <a:solidFill>
                  <a:prstClr val="black"/>
                </a:solidFill>
              </a:rPr>
              <a:t>0</a:t>
            </a:r>
            <a:r>
              <a:rPr lang="ja-JP" altLang="en-US" sz="5300" dirty="0">
                <a:solidFill>
                  <a:prstClr val="black"/>
                </a:solidFill>
              </a:rPr>
              <a:t>　</a:t>
            </a:r>
            <a:r>
              <a:rPr lang="ja-JP" altLang="en-US" sz="3600" dirty="0">
                <a:solidFill>
                  <a:prstClr val="black"/>
                </a:solidFill>
              </a:rPr>
              <a:t>実現　</a:t>
            </a:r>
            <a:r>
              <a:rPr lang="en-US" altLang="ja-JP" sz="2400" dirty="0">
                <a:solidFill>
                  <a:prstClr val="black"/>
                </a:solidFill>
              </a:rPr>
              <a:t>H27</a:t>
            </a:r>
            <a:r>
              <a:rPr lang="ja-JP" altLang="en-US" sz="2400" dirty="0">
                <a:solidFill>
                  <a:prstClr val="black"/>
                </a:solidFill>
              </a:rPr>
              <a:t>年度　</a:t>
            </a:r>
            <a:r>
              <a:rPr lang="en-US" altLang="ja-JP" sz="2400" dirty="0">
                <a:solidFill>
                  <a:prstClr val="black"/>
                </a:solidFill>
              </a:rPr>
              <a:t>H28.2</a:t>
            </a:r>
            <a:r>
              <a:rPr lang="ja-JP" altLang="en-US" sz="2400" dirty="0">
                <a:solidFill>
                  <a:prstClr val="black"/>
                </a:solidFill>
              </a:rPr>
              <a:t>　</a:t>
            </a:r>
            <a:br>
              <a:rPr lang="en-US" altLang="ja-JP" sz="2400" dirty="0">
                <a:solidFill>
                  <a:prstClr val="black"/>
                </a:solidFill>
              </a:rPr>
            </a:br>
            <a:r>
              <a:rPr lang="ja-JP" altLang="en-US" sz="2400" dirty="0">
                <a:solidFill>
                  <a:prstClr val="black"/>
                </a:solidFill>
              </a:rPr>
              <a:t>　　　　　　　　　　　　　　　　　　　一般病棟・精神病棟</a:t>
            </a:r>
            <a:endParaRPr kumimoji="1" lang="ja-JP" altLang="en-US" sz="2400"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53579994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772816"/>
            <a:ext cx="223202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6588224" y="4725144"/>
            <a:ext cx="1556238" cy="1562472"/>
          </a:xfrm>
          <a:prstGeom prst="ellipse">
            <a:avLst/>
          </a:prstGeom>
          <a:solidFill>
            <a:srgbClr val="FF0000">
              <a:alpha val="0"/>
            </a:srgbClr>
          </a:solidFill>
          <a:ln>
            <a:solidFill>
              <a:srgbClr val="FC0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971600" y="1311151"/>
            <a:ext cx="4084773" cy="461665"/>
          </a:xfrm>
          <a:prstGeom prst="rect">
            <a:avLst/>
          </a:prstGeom>
          <a:noFill/>
        </p:spPr>
        <p:txBody>
          <a:bodyPr wrap="none" rtlCol="0">
            <a:spAutoFit/>
          </a:bodyPr>
          <a:lstStyle/>
          <a:p>
            <a:r>
              <a:rPr kumimoji="1" lang="ja-JP" altLang="en-US" sz="2400" b="1" dirty="0"/>
              <a:t>抑制帯による抑制件数の推移</a:t>
            </a:r>
          </a:p>
        </p:txBody>
      </p:sp>
    </p:spTree>
    <p:extLst>
      <p:ext uri="{BB962C8B-B14F-4D97-AF65-F5344CB8AC3E}">
        <p14:creationId xmlns:p14="http://schemas.microsoft.com/office/powerpoint/2010/main" val="158281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NRSPC\AppData\Local\Microsoft\Windows\Temporary Internet Files\Content.IE5\MC046TSX\lgi01a2014090407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2563" y="3284990"/>
            <a:ext cx="1043612" cy="280808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kumimoji="1" lang="ja-JP" altLang="en-US" dirty="0"/>
              <a:t>抑制激減の組織的・全員の参加</a:t>
            </a:r>
          </a:p>
        </p:txBody>
      </p:sp>
      <p:sp>
        <p:nvSpPr>
          <p:cNvPr id="3" name="コンテンツ プレースホルダー 2"/>
          <p:cNvSpPr>
            <a:spLocks noGrp="1"/>
          </p:cNvSpPr>
          <p:nvPr>
            <p:ph idx="1"/>
          </p:nvPr>
        </p:nvSpPr>
        <p:spPr>
          <a:xfrm>
            <a:off x="457200" y="1484784"/>
            <a:ext cx="8229600" cy="4680520"/>
          </a:xfrm>
        </p:spPr>
        <p:txBody>
          <a:bodyPr>
            <a:normAutofit fontScale="92500" lnSpcReduction="20000"/>
          </a:bodyPr>
          <a:lstStyle/>
          <a:p>
            <a:r>
              <a:rPr lang="ja-JP" altLang="en-US" sz="2800" dirty="0"/>
              <a:t>看護師長研修　月</a:t>
            </a:r>
            <a:r>
              <a:rPr lang="en-US" altLang="ja-JP" sz="2800" dirty="0"/>
              <a:t>1</a:t>
            </a:r>
            <a:r>
              <a:rPr lang="ja-JP" altLang="en-US" sz="2800" dirty="0"/>
              <a:t>回　　必要時</a:t>
            </a:r>
            <a:r>
              <a:rPr lang="ja-JP" altLang="en-US" sz="2800" dirty="0">
                <a:solidFill>
                  <a:srgbClr val="FF0000"/>
                </a:solidFill>
              </a:rPr>
              <a:t>合宿</a:t>
            </a:r>
            <a:r>
              <a:rPr lang="ja-JP" altLang="en-US" sz="2800" dirty="0"/>
              <a:t>等</a:t>
            </a:r>
            <a:endParaRPr lang="en-US" altLang="ja-JP" sz="2800" dirty="0"/>
          </a:p>
          <a:p>
            <a:pPr lvl="1"/>
            <a:r>
              <a:rPr lang="ja-JP" altLang="en-US" sz="2000" dirty="0"/>
              <a:t>抑制に関する初回研修　Ｈ</a:t>
            </a:r>
            <a:r>
              <a:rPr lang="en-US" altLang="ja-JP" sz="2000" dirty="0"/>
              <a:t>27.11.26</a:t>
            </a:r>
            <a:r>
              <a:rPr lang="ja-JP" altLang="en-US" sz="2000" dirty="0"/>
              <a:t>　</a:t>
            </a:r>
            <a:r>
              <a:rPr lang="ja-JP" altLang="en-US" sz="2000" dirty="0">
                <a:solidFill>
                  <a:srgbClr val="FF0000"/>
                </a:solidFill>
              </a:rPr>
              <a:t>意識と指導力</a:t>
            </a:r>
            <a:r>
              <a:rPr lang="ja-JP" altLang="en-US" sz="2000" dirty="0"/>
              <a:t>の向上</a:t>
            </a:r>
            <a:endParaRPr lang="en-US" altLang="ja-JP" sz="2000" dirty="0"/>
          </a:p>
          <a:p>
            <a:pPr lvl="1"/>
            <a:endParaRPr lang="en-US" altLang="ja-JP" sz="2000" dirty="0"/>
          </a:p>
          <a:p>
            <a:r>
              <a:rPr lang="ja-JP" altLang="en-US" sz="2800" dirty="0"/>
              <a:t>委員会　業務　教育　倫理　記録・・・</a:t>
            </a:r>
            <a:endParaRPr lang="en-US" altLang="ja-JP" sz="2800" dirty="0"/>
          </a:p>
          <a:p>
            <a:pPr lvl="1"/>
            <a:r>
              <a:rPr lang="ja-JP" altLang="en-US" sz="2000" dirty="0"/>
              <a:t>２７年度設置　臨床倫理看護部会</a:t>
            </a:r>
            <a:endParaRPr lang="en-US" altLang="ja-JP" sz="2000" dirty="0"/>
          </a:p>
          <a:p>
            <a:pPr lvl="1"/>
            <a:r>
              <a:rPr lang="ja-JP" altLang="en-US" sz="2000" dirty="0"/>
              <a:t>２８年度設置　高度急性期ケア開発委員会</a:t>
            </a:r>
            <a:endParaRPr lang="en-US" altLang="ja-JP" sz="2000" dirty="0"/>
          </a:p>
          <a:p>
            <a:pPr lvl="1"/>
            <a:endParaRPr lang="en-US" altLang="ja-JP" sz="2000" dirty="0"/>
          </a:p>
          <a:p>
            <a:r>
              <a:rPr lang="ja-JP" altLang="en-US" sz="2400" dirty="0"/>
              <a:t>定期開催研修</a:t>
            </a:r>
            <a:endParaRPr lang="en-US" altLang="ja-JP" sz="2400" dirty="0"/>
          </a:p>
          <a:p>
            <a:pPr lvl="1"/>
            <a:r>
              <a:rPr lang="ja-JP" altLang="en-US" sz="2000" dirty="0"/>
              <a:t>臨床事例検討会　月</a:t>
            </a:r>
            <a:r>
              <a:rPr lang="en-US" altLang="ja-JP" sz="2000" dirty="0"/>
              <a:t>1</a:t>
            </a:r>
            <a:r>
              <a:rPr lang="ja-JP" altLang="en-US" sz="2000" dirty="0"/>
              <a:t>回　（</a:t>
            </a:r>
            <a:r>
              <a:rPr lang="en-US" altLang="ja-JP" sz="2000" dirty="0"/>
              <a:t>1</a:t>
            </a:r>
            <a:r>
              <a:rPr lang="ja-JP" altLang="en-US" sz="2000" dirty="0"/>
              <a:t>年間で各部署</a:t>
            </a:r>
            <a:r>
              <a:rPr lang="en-US" altLang="ja-JP" sz="2000" dirty="0"/>
              <a:t>1</a:t>
            </a:r>
            <a:r>
              <a:rPr lang="ja-JP" altLang="en-US" sz="2000" dirty="0"/>
              <a:t>回）</a:t>
            </a:r>
            <a:endParaRPr lang="en-US" altLang="ja-JP" sz="2000" dirty="0"/>
          </a:p>
          <a:p>
            <a:pPr lvl="1"/>
            <a:r>
              <a:rPr lang="ja-JP" altLang="en-US" sz="2000" dirty="0"/>
              <a:t>　</a:t>
            </a:r>
            <a:r>
              <a:rPr lang="en-US" altLang="ja-JP" sz="2000" dirty="0"/>
              <a:t>7</a:t>
            </a:r>
            <a:r>
              <a:rPr lang="ja-JP" altLang="en-US" sz="2000" dirty="0"/>
              <a:t>年間　</a:t>
            </a:r>
            <a:r>
              <a:rPr lang="en-US" altLang="ja-JP" sz="2000" dirty="0"/>
              <a:t>50</a:t>
            </a:r>
            <a:r>
              <a:rPr lang="ja-JP" altLang="en-US" sz="2000" dirty="0"/>
              <a:t>回　</a:t>
            </a:r>
            <a:r>
              <a:rPr lang="en-US" altLang="ja-JP" sz="2000" dirty="0"/>
              <a:t>200</a:t>
            </a:r>
            <a:r>
              <a:rPr lang="ja-JP" altLang="en-US" sz="2000" dirty="0"/>
              <a:t>事例</a:t>
            </a:r>
          </a:p>
          <a:p>
            <a:pPr lvl="1"/>
            <a:endParaRPr lang="en-US" altLang="ja-JP" sz="2000" dirty="0"/>
          </a:p>
          <a:p>
            <a:pPr marL="457178" indent="-457178"/>
            <a:r>
              <a:rPr lang="ja-JP" altLang="en-US" sz="2800" dirty="0"/>
              <a:t>必修研修</a:t>
            </a:r>
            <a:endParaRPr lang="en-US" altLang="ja-JP" sz="2800" dirty="0"/>
          </a:p>
          <a:p>
            <a:pPr marL="857208" lvl="1" indent="-457178"/>
            <a:r>
              <a:rPr lang="ja-JP" altLang="en-US" sz="2000" dirty="0"/>
              <a:t>北陸</a:t>
            </a:r>
            <a:r>
              <a:rPr lang="ja-JP" altLang="en-US" sz="2000" dirty="0">
                <a:solidFill>
                  <a:srgbClr val="FF0000"/>
                </a:solidFill>
              </a:rPr>
              <a:t>認知症プロフェッショナル　</a:t>
            </a:r>
            <a:r>
              <a:rPr lang="en-US" altLang="ja-JP" sz="2000" dirty="0">
                <a:solidFill>
                  <a:srgbClr val="FF0000"/>
                </a:solidFill>
              </a:rPr>
              <a:t>e</a:t>
            </a:r>
            <a:r>
              <a:rPr lang="ja-JP" altLang="en-US" sz="2000" dirty="0">
                <a:solidFill>
                  <a:srgbClr val="FF0000"/>
                </a:solidFill>
              </a:rPr>
              <a:t>ラーニング</a:t>
            </a:r>
            <a:r>
              <a:rPr lang="ja-JP" altLang="en-US" sz="2000" b="1" dirty="0">
                <a:solidFill>
                  <a:srgbClr val="FF0000"/>
                </a:solidFill>
              </a:rPr>
              <a:t>修了</a:t>
            </a:r>
            <a:endParaRPr lang="en-US" altLang="ja-JP" sz="2000" b="1" dirty="0">
              <a:solidFill>
                <a:srgbClr val="FF0000"/>
              </a:solidFill>
            </a:endParaRPr>
          </a:p>
          <a:p>
            <a:pPr marL="857208" lvl="1" indent="-457178"/>
            <a:r>
              <a:rPr lang="ja-JP" altLang="en-US" sz="2000" dirty="0">
                <a:solidFill>
                  <a:srgbClr val="FF0000"/>
                </a:solidFill>
              </a:rPr>
              <a:t>ユマニチュード　ＤＶＤ学習</a:t>
            </a:r>
            <a:r>
              <a:rPr lang="ja-JP" altLang="en-US" sz="2000" dirty="0"/>
              <a:t>　　</a:t>
            </a:r>
            <a:endParaRPr lang="en-US" altLang="ja-JP" sz="2000" dirty="0"/>
          </a:p>
          <a:p>
            <a:pPr marL="857208" lvl="1" indent="-457178"/>
            <a:endParaRPr kumimoji="1" lang="en-US" altLang="ja-JP" dirty="0"/>
          </a:p>
          <a:p>
            <a:pPr marL="857208" lvl="1" indent="-457178"/>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40</a:t>
            </a:fld>
            <a:endParaRPr lang="ja-JP" altLang="en-US" dirty="0">
              <a:solidFill>
                <a:prstClr val="black">
                  <a:tint val="75000"/>
                </a:prstClr>
              </a:solidFill>
            </a:endParaRPr>
          </a:p>
        </p:txBody>
      </p:sp>
    </p:spTree>
    <p:extLst>
      <p:ext uri="{BB962C8B-B14F-4D97-AF65-F5344CB8AC3E}">
        <p14:creationId xmlns:p14="http://schemas.microsoft.com/office/powerpoint/2010/main" val="481740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抑制激減のための自己啓発学習</a:t>
            </a:r>
            <a:endParaRPr kumimoji="1" lang="ja-JP" altLang="en-US" dirty="0"/>
          </a:p>
        </p:txBody>
      </p:sp>
      <p:sp>
        <p:nvSpPr>
          <p:cNvPr id="3" name="コンテンツ プレースホルダー 2"/>
          <p:cNvSpPr>
            <a:spLocks noGrp="1"/>
          </p:cNvSpPr>
          <p:nvPr>
            <p:ph idx="1"/>
          </p:nvPr>
        </p:nvSpPr>
        <p:spPr>
          <a:xfrm>
            <a:off x="1115616" y="1417638"/>
            <a:ext cx="7272808" cy="4747665"/>
          </a:xfrm>
        </p:spPr>
        <p:txBody>
          <a:bodyPr>
            <a:normAutofit fontScale="85000" lnSpcReduction="20000"/>
          </a:bodyPr>
          <a:lstStyle/>
          <a:p>
            <a:pPr marL="685800" lvl="1" indent="-385763">
              <a:buFont typeface="+mj-lt"/>
              <a:buAutoNum type="arabicPeriod"/>
            </a:pPr>
            <a:r>
              <a:rPr lang="ja-JP" altLang="en-US" dirty="0"/>
              <a:t>身体合併症を有する認知症高齢者への看護</a:t>
            </a:r>
            <a:endParaRPr lang="en-US" altLang="ja-JP" dirty="0"/>
          </a:p>
          <a:p>
            <a:pPr marL="685800" lvl="1" indent="-385763">
              <a:buFont typeface="+mj-lt"/>
              <a:buAutoNum type="arabicPeriod"/>
            </a:pPr>
            <a:r>
              <a:rPr lang="ja-JP" altLang="en-US" dirty="0"/>
              <a:t>第８回　専門・認定看護師会による事例検討会</a:t>
            </a:r>
            <a:endParaRPr lang="en-US" altLang="ja-JP" dirty="0"/>
          </a:p>
          <a:p>
            <a:pPr marL="685800" lvl="1" indent="-385763">
              <a:buFont typeface="+mj-lt"/>
              <a:buAutoNum type="arabicPeriod"/>
            </a:pPr>
            <a:r>
              <a:rPr lang="ja-JP" altLang="en-US" dirty="0">
                <a:solidFill>
                  <a:srgbClr val="FF0000"/>
                </a:solidFill>
              </a:rPr>
              <a:t>チャレンジ報告会</a:t>
            </a:r>
            <a:r>
              <a:rPr lang="ja-JP" altLang="en-US" dirty="0"/>
              <a:t>　高度急性期医療の場での抑制しない看護へ　</a:t>
            </a:r>
            <a:r>
              <a:rPr lang="ja-JP" altLang="en-US" u="sng" dirty="0"/>
              <a:t>Ｈ</a:t>
            </a:r>
            <a:r>
              <a:rPr lang="en-US" altLang="ja-JP" u="sng" dirty="0"/>
              <a:t>28.9.13</a:t>
            </a:r>
          </a:p>
          <a:p>
            <a:pPr marL="685800" lvl="1" indent="-385763">
              <a:buFont typeface="+mj-lt"/>
              <a:buAutoNum type="arabicPeriod"/>
            </a:pPr>
            <a:r>
              <a:rPr lang="ja-JP" altLang="en-US" dirty="0"/>
              <a:t>講演会　</a:t>
            </a:r>
            <a:r>
              <a:rPr lang="ja-JP" altLang="en-US" dirty="0">
                <a:solidFill>
                  <a:srgbClr val="FF0000"/>
                </a:solidFill>
              </a:rPr>
              <a:t>抑制の有害性</a:t>
            </a:r>
            <a:r>
              <a:rPr lang="ja-JP" altLang="en-US" dirty="0"/>
              <a:t>を知る　Ｈ</a:t>
            </a:r>
            <a:r>
              <a:rPr lang="en-US" altLang="ja-JP" dirty="0"/>
              <a:t>28.11.4</a:t>
            </a:r>
          </a:p>
          <a:p>
            <a:pPr marL="685800" lvl="1" indent="-385763">
              <a:buFont typeface="+mj-lt"/>
              <a:buAutoNum type="arabicPeriod"/>
            </a:pPr>
            <a:r>
              <a:rPr lang="ja-JP" altLang="en-US" dirty="0"/>
              <a:t>講演会　</a:t>
            </a:r>
            <a:r>
              <a:rPr lang="ja-JP" altLang="en-US" dirty="0">
                <a:solidFill>
                  <a:srgbClr val="FF0000"/>
                </a:solidFill>
              </a:rPr>
              <a:t>人の尊厳</a:t>
            </a:r>
            <a:r>
              <a:rPr lang="ja-JP" altLang="en-US" dirty="0"/>
              <a:t>について　　Ｈ</a:t>
            </a:r>
            <a:r>
              <a:rPr lang="en-US" altLang="ja-JP" dirty="0"/>
              <a:t>28.11.4</a:t>
            </a:r>
          </a:p>
          <a:p>
            <a:pPr marL="685800" lvl="1" indent="-385763">
              <a:buFont typeface="+mj-lt"/>
              <a:buAutoNum type="arabicPeriod"/>
            </a:pPr>
            <a:r>
              <a:rPr lang="ja-JP" altLang="en-US" dirty="0"/>
              <a:t>第</a:t>
            </a:r>
            <a:r>
              <a:rPr lang="en-US" altLang="ja-JP" dirty="0"/>
              <a:t>5</a:t>
            </a:r>
            <a:r>
              <a:rPr lang="ja-JP" altLang="en-US" dirty="0"/>
              <a:t>回北陸</a:t>
            </a:r>
            <a:r>
              <a:rPr lang="ja-JP" altLang="en-US" dirty="0">
                <a:solidFill>
                  <a:srgbClr val="FF0000"/>
                </a:solidFill>
              </a:rPr>
              <a:t>臨床倫理事例研究会</a:t>
            </a:r>
            <a:r>
              <a:rPr lang="ja-JP" altLang="en-US" dirty="0"/>
              <a:t>　Ｈ</a:t>
            </a:r>
            <a:r>
              <a:rPr lang="en-US" altLang="ja-JP" dirty="0"/>
              <a:t>28.9.24</a:t>
            </a:r>
          </a:p>
          <a:p>
            <a:pPr marL="685800" lvl="1" indent="-385763">
              <a:buFont typeface="+mj-lt"/>
              <a:buAutoNum type="arabicPeriod"/>
            </a:pPr>
            <a:r>
              <a:rPr lang="ja-JP" altLang="en-US" dirty="0"/>
              <a:t>業務推進者から患者ケアに責任を持つ担当者へ</a:t>
            </a:r>
          </a:p>
          <a:p>
            <a:pPr marL="685800" lvl="1" indent="-385763">
              <a:buFont typeface="+mj-lt"/>
              <a:buAutoNum type="arabicPeriod"/>
            </a:pPr>
            <a:r>
              <a:rPr lang="ja-JP" altLang="en-US" dirty="0"/>
              <a:t>パーソンセンタードケア</a:t>
            </a:r>
          </a:p>
          <a:p>
            <a:pPr marL="685800" lvl="1" indent="-385763">
              <a:buFont typeface="+mj-lt"/>
              <a:buAutoNum type="arabicPeriod"/>
            </a:pPr>
            <a:r>
              <a:rPr lang="ja-JP" altLang="en-US" dirty="0"/>
              <a:t>ジェネラルエクセレントナースから学ぼう</a:t>
            </a:r>
          </a:p>
          <a:p>
            <a:pPr marL="685800" lvl="1" indent="-385763">
              <a:buFont typeface="+mj-lt"/>
              <a:buAutoNum type="arabicPeriod"/>
            </a:pPr>
            <a:r>
              <a:rPr lang="ja-JP" altLang="en-US" dirty="0"/>
              <a:t>あなたの毎日の与薬業務　安全ですか</a:t>
            </a:r>
          </a:p>
          <a:p>
            <a:pPr marL="685800" lvl="1" indent="-385763">
              <a:buFont typeface="+mj-lt"/>
              <a:buAutoNum type="arabicPeriod"/>
            </a:pPr>
            <a:r>
              <a:rPr lang="ja-JP" altLang="en-US" dirty="0">
                <a:solidFill>
                  <a:srgbClr val="FF0000"/>
                </a:solidFill>
              </a:rPr>
              <a:t>成果報告会</a:t>
            </a:r>
            <a:r>
              <a:rPr lang="ja-JP" altLang="en-US" dirty="0"/>
              <a:t>　高度急性期看護の前進　</a:t>
            </a:r>
            <a:r>
              <a:rPr lang="ja-JP" altLang="en-US" dirty="0">
                <a:solidFill>
                  <a:srgbClr val="FF0000"/>
                </a:solidFill>
              </a:rPr>
              <a:t>今年の一歩</a:t>
            </a:r>
            <a:r>
              <a:rPr lang="ja-JP" altLang="en-US" dirty="0"/>
              <a:t>　　Ｈ</a:t>
            </a:r>
            <a:r>
              <a:rPr lang="en-US" altLang="ja-JP" dirty="0"/>
              <a:t>29.3.24</a:t>
            </a:r>
          </a:p>
          <a:p>
            <a:endParaRPr kumimoji="1" lang="ja-JP" altLang="en-US"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Kanazawa University Hospital</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41</a:t>
            </a:fld>
            <a:endParaRPr lang="ja-JP" altLang="en-US">
              <a:solidFill>
                <a:prstClr val="black">
                  <a:tint val="75000"/>
                </a:prstClr>
              </a:solidFill>
            </a:endParaRPr>
          </a:p>
        </p:txBody>
      </p:sp>
      <p:pic>
        <p:nvPicPr>
          <p:cNvPr id="6" name="Picture 3" descr="C:\Users\NRSPC\AppData\Local\Microsoft\Windows\Temporary Internet Files\Content.IE5\MC046TSX\lgi01a2014090407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6416" y="4725144"/>
            <a:ext cx="568229" cy="152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133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AutoShape 42"/>
          <p:cNvSpPr>
            <a:spLocks noChangeArrowheads="1"/>
          </p:cNvSpPr>
          <p:nvPr/>
        </p:nvSpPr>
        <p:spPr bwMode="auto">
          <a:xfrm>
            <a:off x="155509" y="1933449"/>
            <a:ext cx="8883443" cy="3639174"/>
          </a:xfrm>
          <a:prstGeom prst="wedgeRoundRectCallout">
            <a:avLst>
              <a:gd name="adj1" fmla="val 27926"/>
              <a:gd name="adj2" fmla="val 50213"/>
              <a:gd name="adj3" fmla="val 16667"/>
            </a:avLst>
          </a:prstGeom>
          <a:solidFill>
            <a:schemeClr val="bg1">
              <a:alpha val="30196"/>
            </a:schemeClr>
          </a:solidFill>
          <a:ln w="25400" algn="ctr">
            <a:solidFill>
              <a:srgbClr val="33CC33"/>
            </a:solidFill>
            <a:miter lim="800000"/>
            <a:headEnd/>
            <a:tailEnd/>
          </a:ln>
        </p:spPr>
        <p:txBody>
          <a:bodyPr/>
          <a:lstStyle/>
          <a:p>
            <a:pPr algn="ctr" eaLnBrk="1" hangingPunct="1">
              <a:defRPr/>
            </a:pPr>
            <a:endParaRPr lang="ja-JP" altLang="ja-JP"/>
          </a:p>
        </p:txBody>
      </p:sp>
      <p:sp>
        <p:nvSpPr>
          <p:cNvPr id="2052" name="Rectangle 2"/>
          <p:cNvSpPr>
            <a:spLocks noGrp="1" noChangeArrowheads="1"/>
          </p:cNvSpPr>
          <p:nvPr>
            <p:ph type="ctrTitle"/>
          </p:nvPr>
        </p:nvSpPr>
        <p:spPr>
          <a:xfrm>
            <a:off x="539751" y="437418"/>
            <a:ext cx="8066616" cy="498963"/>
          </a:xfrm>
        </p:spPr>
        <p:txBody>
          <a:bodyPr>
            <a:normAutofit fontScale="90000"/>
          </a:bodyPr>
          <a:lstStyle/>
          <a:p>
            <a:pPr eaLnBrk="1" hangingPunct="1"/>
            <a:r>
              <a:rPr lang="ja-JP" altLang="en-US" sz="2800" b="1" dirty="0">
                <a:solidFill>
                  <a:srgbClr val="6600FF"/>
                </a:solidFill>
              </a:rPr>
              <a:t>高度急性期医療の場での抑制しない看護へのチャレンジ</a:t>
            </a:r>
          </a:p>
        </p:txBody>
      </p:sp>
      <p:sp>
        <p:nvSpPr>
          <p:cNvPr id="2" name="Rectangle 3"/>
          <p:cNvSpPr>
            <a:spLocks noGrp="1" noChangeArrowheads="1"/>
          </p:cNvSpPr>
          <p:nvPr>
            <p:ph type="subTitle" idx="1"/>
          </p:nvPr>
        </p:nvSpPr>
        <p:spPr>
          <a:xfrm>
            <a:off x="2619390" y="1008546"/>
            <a:ext cx="5473700" cy="872637"/>
          </a:xfrm>
        </p:spPr>
        <p:txBody>
          <a:bodyPr>
            <a:normAutofit fontScale="85000" lnSpcReduction="10000"/>
          </a:bodyPr>
          <a:lstStyle/>
          <a:p>
            <a:pPr algn="l" eaLnBrk="1" hangingPunct="1">
              <a:lnSpc>
                <a:spcPct val="105000"/>
              </a:lnSpc>
            </a:pPr>
            <a:r>
              <a:rPr lang="ja-JP" altLang="en-US" sz="2000" b="1" dirty="0">
                <a:latin typeface="HG丸ｺﾞｼｯｸM-PRO" pitchFamily="50" charset="-128"/>
                <a:ea typeface="HG丸ｺﾞｼｯｸM-PRO" pitchFamily="50" charset="-128"/>
              </a:rPr>
              <a:t>日時：９月１３日</a:t>
            </a:r>
            <a:r>
              <a:rPr lang="en-US" altLang="ja-JP" sz="2000" b="1" dirty="0">
                <a:latin typeface="HG丸ｺﾞｼｯｸM-PRO" pitchFamily="50" charset="-128"/>
                <a:ea typeface="HG丸ｺﾞｼｯｸM-PRO" pitchFamily="50" charset="-128"/>
              </a:rPr>
              <a:t>(</a:t>
            </a:r>
            <a:r>
              <a:rPr lang="ja-JP" altLang="en-US" sz="2000" b="1" dirty="0">
                <a:latin typeface="HG丸ｺﾞｼｯｸM-PRO" pitchFamily="50" charset="-128"/>
                <a:ea typeface="HG丸ｺﾞｼｯｸM-PRO" pitchFamily="50" charset="-128"/>
              </a:rPr>
              <a:t>火</a:t>
            </a:r>
            <a:r>
              <a:rPr lang="en-US" altLang="ja-JP" sz="2000" b="1" dirty="0">
                <a:latin typeface="HG丸ｺﾞｼｯｸM-PRO" pitchFamily="50" charset="-128"/>
                <a:ea typeface="HG丸ｺﾞｼｯｸM-PRO" pitchFamily="50" charset="-128"/>
              </a:rPr>
              <a:t>) </a:t>
            </a:r>
            <a:r>
              <a:rPr lang="ja-JP" altLang="en-US" sz="2000" b="1" dirty="0">
                <a:latin typeface="HG丸ｺﾞｼｯｸM-PRO" pitchFamily="50" charset="-128"/>
                <a:ea typeface="HG丸ｺﾞｼｯｸM-PRO" pitchFamily="50" charset="-128"/>
              </a:rPr>
              <a:t>　</a:t>
            </a:r>
            <a:r>
              <a:rPr lang="en-US" altLang="ja-JP" sz="2000" b="1" dirty="0">
                <a:latin typeface="HG丸ｺﾞｼｯｸM-PRO" pitchFamily="50" charset="-128"/>
                <a:ea typeface="HG丸ｺﾞｼｯｸM-PRO" pitchFamily="50" charset="-128"/>
              </a:rPr>
              <a:t>17</a:t>
            </a:r>
            <a:r>
              <a:rPr lang="ja-JP" altLang="en-US" sz="2000" b="1" dirty="0">
                <a:latin typeface="HG丸ｺﾞｼｯｸM-PRO" pitchFamily="50" charset="-128"/>
                <a:ea typeface="HG丸ｺﾞｼｯｸM-PRO" pitchFamily="50" charset="-128"/>
              </a:rPr>
              <a:t>時</a:t>
            </a:r>
            <a:r>
              <a:rPr lang="en-US" altLang="ja-JP" sz="2000" b="1" dirty="0">
                <a:latin typeface="HG丸ｺﾞｼｯｸM-PRO" pitchFamily="50" charset="-128"/>
                <a:ea typeface="HG丸ｺﾞｼｯｸM-PRO" pitchFamily="50" charset="-128"/>
              </a:rPr>
              <a:t>15</a:t>
            </a:r>
            <a:r>
              <a:rPr lang="ja-JP" altLang="en-US" sz="2000" b="1" dirty="0">
                <a:latin typeface="HG丸ｺﾞｼｯｸM-PRO" pitchFamily="50" charset="-128"/>
                <a:ea typeface="HG丸ｺﾞｼｯｸM-PRO" pitchFamily="50" charset="-128"/>
              </a:rPr>
              <a:t>分～</a:t>
            </a:r>
            <a:r>
              <a:rPr lang="en-US" altLang="ja-JP" sz="2000" b="1" dirty="0">
                <a:latin typeface="HG丸ｺﾞｼｯｸM-PRO" pitchFamily="50" charset="-128"/>
                <a:ea typeface="HG丸ｺﾞｼｯｸM-PRO" pitchFamily="50" charset="-128"/>
              </a:rPr>
              <a:t>18</a:t>
            </a:r>
            <a:r>
              <a:rPr lang="ja-JP" altLang="en-US" sz="2000" b="1" dirty="0">
                <a:latin typeface="HG丸ｺﾞｼｯｸM-PRO" pitchFamily="50" charset="-128"/>
                <a:ea typeface="HG丸ｺﾞｼｯｸM-PRO" pitchFamily="50" charset="-128"/>
              </a:rPr>
              <a:t>時３０分</a:t>
            </a:r>
          </a:p>
          <a:p>
            <a:pPr algn="l" eaLnBrk="1" hangingPunct="1">
              <a:lnSpc>
                <a:spcPct val="105000"/>
              </a:lnSpc>
            </a:pPr>
            <a:r>
              <a:rPr lang="ja-JP" altLang="en-US" sz="2000" b="1" dirty="0">
                <a:latin typeface="HG丸ｺﾞｼｯｸM-PRO" pitchFamily="50" charset="-128"/>
                <a:ea typeface="HG丸ｺﾞｼｯｸM-PRO" pitchFamily="50" charset="-128"/>
              </a:rPr>
              <a:t>場所：外来診療棟４階 宝ホール</a:t>
            </a:r>
          </a:p>
        </p:txBody>
      </p:sp>
      <p:sp>
        <p:nvSpPr>
          <p:cNvPr id="2054" name="Text Box 4"/>
          <p:cNvSpPr txBox="1">
            <a:spLocks noChangeArrowheads="1"/>
          </p:cNvSpPr>
          <p:nvPr/>
        </p:nvSpPr>
        <p:spPr bwMode="auto">
          <a:xfrm>
            <a:off x="251885" y="29674"/>
            <a:ext cx="3263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400" dirty="0">
                <a:latin typeface="Verdana" pitchFamily="34" charset="0"/>
              </a:rPr>
              <a:t>平成</a:t>
            </a:r>
            <a:r>
              <a:rPr lang="en-US" altLang="ja-JP" sz="2400" dirty="0">
                <a:latin typeface="Verdana" pitchFamily="34" charset="0"/>
              </a:rPr>
              <a:t>28</a:t>
            </a:r>
            <a:r>
              <a:rPr lang="ja-JP" altLang="en-US" sz="2400" dirty="0">
                <a:latin typeface="Verdana" pitchFamily="34" charset="0"/>
              </a:rPr>
              <a:t>年度</a:t>
            </a:r>
          </a:p>
        </p:txBody>
      </p:sp>
      <p:sp>
        <p:nvSpPr>
          <p:cNvPr id="2055" name="Text Box 6"/>
          <p:cNvSpPr txBox="1">
            <a:spLocks noChangeArrowheads="1"/>
          </p:cNvSpPr>
          <p:nvPr/>
        </p:nvSpPr>
        <p:spPr bwMode="auto">
          <a:xfrm>
            <a:off x="251885" y="1761059"/>
            <a:ext cx="8892116"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en-US" altLang="ja-JP" sz="2000" dirty="0">
              <a:latin typeface="HG丸ｺﾞｼｯｸM-PRO" pitchFamily="50" charset="-128"/>
              <a:ea typeface="HG丸ｺﾞｼｯｸM-PRO" pitchFamily="50" charset="-128"/>
            </a:endParaRPr>
          </a:p>
          <a:p>
            <a:pPr eaLnBrk="1" hangingPunct="1">
              <a:spcBef>
                <a:spcPct val="0"/>
              </a:spcBef>
              <a:buFontTx/>
              <a:buNone/>
            </a:pPr>
            <a:r>
              <a:rPr lang="ja-JP" altLang="en-US" sz="1900" dirty="0">
                <a:latin typeface="HG丸ｺﾞｼｯｸM-PRO" pitchFamily="50" charset="-128"/>
                <a:ea typeface="HG丸ｺﾞｼｯｸM-PRO" pitchFamily="50" charset="-128"/>
              </a:rPr>
              <a:t>　はじめに　　　　　　　　　　　　　　　　　小藤看護部長</a:t>
            </a:r>
          </a:p>
          <a:p>
            <a:pPr eaLnBrk="1" hangingPunct="1">
              <a:spcBef>
                <a:spcPct val="0"/>
              </a:spcBef>
              <a:buFontTx/>
              <a:buNone/>
            </a:pPr>
            <a:r>
              <a:rPr lang="ja-JP" altLang="en-US" sz="1900" dirty="0">
                <a:latin typeface="HG丸ｺﾞｼｯｸM-PRO" pitchFamily="50" charset="-128"/>
                <a:ea typeface="HG丸ｺﾞｼｯｸM-PRO" pitchFamily="50" charset="-128"/>
              </a:rPr>
              <a:t>　抑制しない看護の歩み</a:t>
            </a:r>
            <a:r>
              <a:rPr lang="en-US" altLang="ja-JP" sz="1900" dirty="0">
                <a:latin typeface="HG丸ｺﾞｼｯｸM-PRO" pitchFamily="50" charset="-128"/>
                <a:ea typeface="HG丸ｺﾞｼｯｸM-PRO" pitchFamily="50" charset="-128"/>
              </a:rPr>
              <a:t>―</a:t>
            </a:r>
            <a:r>
              <a:rPr lang="ja-JP" altLang="en-US" sz="1900" dirty="0">
                <a:latin typeface="HG丸ｺﾞｼｯｸM-PRO" pitchFamily="50" charset="-128"/>
                <a:ea typeface="HG丸ｺﾞｼｯｸM-PRO" pitchFamily="50" charset="-128"/>
              </a:rPr>
              <a:t>目標管理から</a:t>
            </a:r>
            <a:r>
              <a:rPr lang="en-US" altLang="ja-JP" sz="1900" dirty="0">
                <a:latin typeface="HG丸ｺﾞｼｯｸM-PRO" pitchFamily="50" charset="-128"/>
                <a:ea typeface="HG丸ｺﾞｼｯｸM-PRO" pitchFamily="50" charset="-128"/>
              </a:rPr>
              <a:t>―</a:t>
            </a:r>
            <a:r>
              <a:rPr lang="ja-JP" altLang="en-US" sz="1900" dirty="0">
                <a:latin typeface="HG丸ｺﾞｼｯｸM-PRO" pitchFamily="50" charset="-128"/>
                <a:ea typeface="HG丸ｺﾞｼｯｸM-PRO" pitchFamily="50" charset="-128"/>
              </a:rPr>
              <a:t>　　　渡邊副看護部長</a:t>
            </a:r>
          </a:p>
          <a:p>
            <a:pPr eaLnBrk="1" hangingPunct="1">
              <a:spcBef>
                <a:spcPct val="0"/>
              </a:spcBef>
              <a:buFontTx/>
              <a:buNone/>
            </a:pPr>
            <a:r>
              <a:rPr lang="ja-JP" altLang="en-US" sz="1900" dirty="0">
                <a:latin typeface="HG丸ｺﾞｼｯｸM-PRO" pitchFamily="50" charset="-128"/>
                <a:ea typeface="HG丸ｺﾞｼｯｸM-PRO" pitchFamily="50" charset="-128"/>
              </a:rPr>
              <a:t>　せん妄ケアを増やす取り組み　　　　　　　　鈴見副看護部長</a:t>
            </a:r>
          </a:p>
          <a:p>
            <a:pPr eaLnBrk="1" hangingPunct="1">
              <a:spcBef>
                <a:spcPct val="0"/>
              </a:spcBef>
              <a:buFontTx/>
              <a:buNone/>
            </a:pPr>
            <a:r>
              <a:rPr lang="ja-JP" altLang="en-US" sz="1900" dirty="0">
                <a:latin typeface="HG丸ｺﾞｼｯｸM-PRO" pitchFamily="50" charset="-128"/>
                <a:ea typeface="HG丸ｺﾞｼｯｸM-PRO" pitchFamily="50" charset="-128"/>
              </a:rPr>
              <a:t>　　西病棟</a:t>
            </a:r>
            <a:r>
              <a:rPr lang="en-US" altLang="ja-JP" sz="1900" dirty="0">
                <a:latin typeface="HG丸ｺﾞｼｯｸM-PRO" pitchFamily="50" charset="-128"/>
                <a:ea typeface="HG丸ｺﾞｼｯｸM-PRO" pitchFamily="50" charset="-128"/>
              </a:rPr>
              <a:t>8</a:t>
            </a:r>
            <a:r>
              <a:rPr lang="ja-JP" altLang="en-US" sz="1900" dirty="0">
                <a:latin typeface="HG丸ｺﾞｼｯｸM-PRO" pitchFamily="50" charset="-128"/>
                <a:ea typeface="HG丸ｺﾞｼｯｸM-PRO" pitchFamily="50" charset="-128"/>
              </a:rPr>
              <a:t>階の取り組み　　　　　 　　　　　赤坂看護師長</a:t>
            </a:r>
          </a:p>
          <a:p>
            <a:pPr eaLnBrk="1" hangingPunct="1">
              <a:spcBef>
                <a:spcPct val="0"/>
              </a:spcBef>
              <a:buFontTx/>
              <a:buNone/>
            </a:pPr>
            <a:r>
              <a:rPr lang="ja-JP" altLang="en-US" sz="1900" dirty="0">
                <a:latin typeface="HG丸ｺﾞｼｯｸM-PRO" pitchFamily="50" charset="-128"/>
                <a:ea typeface="HG丸ｺﾞｼｯｸM-PRO" pitchFamily="50" charset="-128"/>
              </a:rPr>
              <a:t>　精神科病棟における抑制最小化への道のり　　小川副看護部長</a:t>
            </a:r>
          </a:p>
          <a:p>
            <a:pPr eaLnBrk="1" hangingPunct="1">
              <a:spcBef>
                <a:spcPct val="0"/>
              </a:spcBef>
              <a:buFontTx/>
              <a:buNone/>
            </a:pPr>
            <a:r>
              <a:rPr lang="ja-JP" altLang="en-US" sz="1900" dirty="0">
                <a:latin typeface="HG丸ｺﾞｼｯｸM-PRO" pitchFamily="50" charset="-128"/>
                <a:ea typeface="HG丸ｺﾞｼｯｸM-PRO" pitchFamily="50" charset="-128"/>
              </a:rPr>
              <a:t>　　北病棟での１事例　　　　　　　　　　　　中川看護師長</a:t>
            </a:r>
          </a:p>
          <a:p>
            <a:pPr eaLnBrk="1" hangingPunct="1">
              <a:spcBef>
                <a:spcPct val="0"/>
              </a:spcBef>
              <a:buFontTx/>
              <a:buNone/>
            </a:pPr>
            <a:r>
              <a:rPr lang="ja-JP" altLang="en-US" sz="1900" dirty="0">
                <a:latin typeface="HG丸ｺﾞｼｯｸM-PRO" pitchFamily="50" charset="-128"/>
                <a:ea typeface="HG丸ｺﾞｼｯｸM-PRO" pitchFamily="50" charset="-128"/>
              </a:rPr>
              <a:t>　重症度・医療、看護必要度に反映された抑制しない看護　　辻副看護部長</a:t>
            </a:r>
          </a:p>
          <a:p>
            <a:pPr eaLnBrk="1" hangingPunct="1">
              <a:spcBef>
                <a:spcPct val="0"/>
              </a:spcBef>
              <a:buFontTx/>
              <a:buNone/>
            </a:pPr>
            <a:r>
              <a:rPr lang="ja-JP" altLang="en-US" sz="1900" dirty="0">
                <a:latin typeface="HG丸ｺﾞｼｯｸM-PRO" pitchFamily="50" charset="-128"/>
                <a:ea typeface="HG丸ｺﾞｼｯｸM-PRO" pitchFamily="50" charset="-128"/>
              </a:rPr>
              <a:t>　抑制ゼロへの取り組み　　　　　　　　　　　中西副看護部長</a:t>
            </a:r>
          </a:p>
          <a:p>
            <a:pPr eaLnBrk="1" hangingPunct="1">
              <a:spcBef>
                <a:spcPct val="0"/>
              </a:spcBef>
              <a:buFontTx/>
              <a:buNone/>
            </a:pPr>
            <a:r>
              <a:rPr lang="ja-JP" altLang="en-US" sz="1900" dirty="0">
                <a:latin typeface="HG丸ｺﾞｼｯｸM-PRO" pitchFamily="50" charset="-128"/>
                <a:ea typeface="HG丸ｺﾞｼｯｸM-PRO" pitchFamily="50" charset="-128"/>
              </a:rPr>
              <a:t>　　東病棟</a:t>
            </a:r>
            <a:r>
              <a:rPr lang="en-US" altLang="ja-JP" sz="1900" dirty="0">
                <a:latin typeface="HG丸ｺﾞｼｯｸM-PRO" pitchFamily="50" charset="-128"/>
                <a:ea typeface="HG丸ｺﾞｼｯｸM-PRO" pitchFamily="50" charset="-128"/>
              </a:rPr>
              <a:t>9</a:t>
            </a:r>
            <a:r>
              <a:rPr lang="ja-JP" altLang="en-US" sz="1900" dirty="0">
                <a:latin typeface="HG丸ｺﾞｼｯｸM-PRO" pitchFamily="50" charset="-128"/>
                <a:ea typeface="HG丸ｺﾞｼｯｸM-PRO" pitchFamily="50" charset="-128"/>
              </a:rPr>
              <a:t>階での１事例　　　　　 　　　　　寺下看護師長</a:t>
            </a:r>
          </a:p>
          <a:p>
            <a:pPr eaLnBrk="1" hangingPunct="1">
              <a:spcBef>
                <a:spcPct val="0"/>
              </a:spcBef>
              <a:buFontTx/>
              <a:buNone/>
            </a:pPr>
            <a:r>
              <a:rPr lang="ja-JP" altLang="en-US" sz="1900" dirty="0">
                <a:latin typeface="HG丸ｺﾞｼｯｸM-PRO" pitchFamily="50" charset="-128"/>
                <a:ea typeface="HG丸ｺﾞｼｯｸM-PRO" pitchFamily="50" charset="-128"/>
              </a:rPr>
              <a:t>　　西病棟</a:t>
            </a:r>
            <a:r>
              <a:rPr lang="en-US" altLang="ja-JP" sz="1900" dirty="0">
                <a:latin typeface="HG丸ｺﾞｼｯｸM-PRO" pitchFamily="50" charset="-128"/>
                <a:ea typeface="HG丸ｺﾞｼｯｸM-PRO" pitchFamily="50" charset="-128"/>
              </a:rPr>
              <a:t>9</a:t>
            </a:r>
            <a:r>
              <a:rPr lang="ja-JP" altLang="en-US" sz="1900" dirty="0">
                <a:latin typeface="HG丸ｺﾞｼｯｸM-PRO" pitchFamily="50" charset="-128"/>
                <a:ea typeface="HG丸ｺﾞｼｯｸM-PRO" pitchFamily="50" charset="-128"/>
              </a:rPr>
              <a:t>階での１事例　　　　　　　　　　 田中看護師長</a:t>
            </a:r>
          </a:p>
          <a:p>
            <a:pPr eaLnBrk="1" hangingPunct="1">
              <a:spcBef>
                <a:spcPct val="0"/>
              </a:spcBef>
              <a:buFontTx/>
              <a:buNone/>
            </a:pPr>
            <a:r>
              <a:rPr lang="ja-JP" altLang="en-US" sz="1900" dirty="0">
                <a:latin typeface="HG丸ｺﾞｼｯｸM-PRO" pitchFamily="50" charset="-128"/>
                <a:ea typeface="HG丸ｺﾞｼｯｸM-PRO" pitchFamily="50" charset="-128"/>
              </a:rPr>
              <a:t>　医療安全からみた抑制しない看護の成果　　　山崎副看護部長</a:t>
            </a:r>
          </a:p>
          <a:p>
            <a:pPr eaLnBrk="1" hangingPunct="1">
              <a:spcBef>
                <a:spcPct val="0"/>
              </a:spcBef>
              <a:buFontTx/>
              <a:buNone/>
            </a:pPr>
            <a:endParaRPr lang="en-US" altLang="ja-JP" sz="2000" dirty="0">
              <a:latin typeface="HG丸ｺﾞｼｯｸM-PRO" pitchFamily="50" charset="-128"/>
              <a:ea typeface="HG丸ｺﾞｼｯｸM-PRO" pitchFamily="50" charset="-128"/>
            </a:endParaRPr>
          </a:p>
          <a:p>
            <a:pPr eaLnBrk="1" hangingPunct="1">
              <a:spcBef>
                <a:spcPct val="0"/>
              </a:spcBef>
              <a:buFontTx/>
              <a:buNone/>
            </a:pPr>
            <a:endParaRPr lang="ja-JP" altLang="en-US" sz="2000" dirty="0">
              <a:latin typeface="HG丸ｺﾞｼｯｸM-PRO" pitchFamily="50" charset="-128"/>
              <a:ea typeface="HG丸ｺﾞｼｯｸM-PRO" pitchFamily="50" charset="-128"/>
            </a:endParaRPr>
          </a:p>
        </p:txBody>
      </p:sp>
      <p:grpSp>
        <p:nvGrpSpPr>
          <p:cNvPr id="4" name="グループ化 3"/>
          <p:cNvGrpSpPr/>
          <p:nvPr/>
        </p:nvGrpSpPr>
        <p:grpSpPr>
          <a:xfrm>
            <a:off x="627282" y="5662503"/>
            <a:ext cx="4712803" cy="656288"/>
            <a:chOff x="664862" y="8368074"/>
            <a:chExt cx="3671813" cy="1310197"/>
          </a:xfrm>
        </p:grpSpPr>
        <p:sp>
          <p:nvSpPr>
            <p:cNvPr id="2057" name="Text Box 24"/>
            <p:cNvSpPr txBox="1">
              <a:spLocks noChangeArrowheads="1"/>
            </p:cNvSpPr>
            <p:nvPr/>
          </p:nvSpPr>
          <p:spPr bwMode="auto">
            <a:xfrm>
              <a:off x="1002166" y="8586455"/>
              <a:ext cx="3021810" cy="67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600" dirty="0"/>
                <a:t>日々の看護を振り返ってみましょう</a:t>
              </a:r>
            </a:p>
          </p:txBody>
        </p:sp>
        <p:sp>
          <p:nvSpPr>
            <p:cNvPr id="2060" name="AutoShape 47"/>
            <p:cNvSpPr>
              <a:spLocks noChangeArrowheads="1"/>
            </p:cNvSpPr>
            <p:nvPr/>
          </p:nvSpPr>
          <p:spPr bwMode="auto">
            <a:xfrm>
              <a:off x="664862" y="8368074"/>
              <a:ext cx="3671813" cy="1310197"/>
            </a:xfrm>
            <a:prstGeom prst="cloudCallout">
              <a:avLst>
                <a:gd name="adj1" fmla="val 59160"/>
                <a:gd name="adj2" fmla="val -2368"/>
              </a:avLst>
            </a:prstGeom>
            <a:noFill/>
            <a:ln w="15875">
              <a:solidFill>
                <a:schemeClr val="accent6">
                  <a:lumMod val="40000"/>
                  <a:lumOff val="6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1" hangingPunct="1">
                <a:defRPr/>
              </a:pPr>
              <a:endParaRPr lang="ja-JP" altLang="ja-JP"/>
            </a:p>
          </p:txBody>
        </p:sp>
      </p:grpSp>
      <p:sp>
        <p:nvSpPr>
          <p:cNvPr id="3" name="正方形/長方形 2"/>
          <p:cNvSpPr/>
          <p:nvPr/>
        </p:nvSpPr>
        <p:spPr bwMode="auto">
          <a:xfrm>
            <a:off x="2999474" y="29675"/>
            <a:ext cx="3780772" cy="43088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200" dirty="0"/>
              <a:t>資質</a:t>
            </a:r>
            <a:r>
              <a:rPr kumimoji="1" lang="ja-JP" altLang="en-US" sz="2200" b="1" i="0" u="none" strike="noStrike" cap="none" normalizeH="0" baseline="0" dirty="0">
                <a:ln>
                  <a:noFill/>
                </a:ln>
                <a:solidFill>
                  <a:schemeClr val="tx1"/>
                </a:solidFill>
                <a:effectLst/>
              </a:rPr>
              <a:t>向上研修</a:t>
            </a:r>
          </a:p>
        </p:txBody>
      </p:sp>
      <p:pic>
        <p:nvPicPr>
          <p:cNvPr id="1026" name="Picture 2" descr="画像サンプル-十五夜・お月見"/>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7474" y="5775267"/>
            <a:ext cx="2446340" cy="8917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９月のフリーイラスト-フヨウ・フラワ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81" y="980727"/>
            <a:ext cx="1975259" cy="712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361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43</a:t>
            </a:fld>
            <a:endParaRPr kumimoji="1" lang="ja-JP" altLang="en-US" dirty="0"/>
          </a:p>
        </p:txBody>
      </p:sp>
      <p:pic>
        <p:nvPicPr>
          <p:cNvPr id="11" name="Picture 2" descr="E:\臨床看護検討会\CIMG69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09459"/>
            <a:ext cx="7488832" cy="5615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臨床看護検討会\CIMG69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16632"/>
            <a:ext cx="4800533" cy="36004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22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sz="3200" dirty="0"/>
              <a:t>消化器外科病棟での</a:t>
            </a:r>
            <a:br>
              <a:rPr lang="en-US" altLang="ja-JP" sz="3200" dirty="0"/>
            </a:br>
            <a:r>
              <a:rPr lang="ja-JP" altLang="en-US" sz="3200" dirty="0"/>
              <a:t>　　　　　　　　　せん妄ケアを増やす取り組み</a:t>
            </a:r>
            <a:endParaRPr kumimoji="1" lang="ja-JP" altLang="en-US" sz="3200" dirty="0"/>
          </a:p>
        </p:txBody>
      </p:sp>
      <p:sp>
        <p:nvSpPr>
          <p:cNvPr id="5" name="テキスト プレースホルダー 4"/>
          <p:cNvSpPr>
            <a:spLocks noGrp="1"/>
          </p:cNvSpPr>
          <p:nvPr>
            <p:ph type="body" idx="1"/>
          </p:nvPr>
        </p:nvSpPr>
        <p:spPr/>
        <p:txBody>
          <a:bodyPr>
            <a:normAutofit/>
          </a:bodyPr>
          <a:lstStyle/>
          <a:p>
            <a:r>
              <a:rPr kumimoji="1" lang="ja-JP" altLang="en-US" sz="2800" dirty="0"/>
              <a:t>現場での実際の看護を語る　</a:t>
            </a:r>
            <a:r>
              <a:rPr kumimoji="1" lang="en-US" altLang="ja-JP" sz="2800" dirty="0"/>
              <a:t>1</a:t>
            </a:r>
            <a:endParaRPr kumimoji="1" lang="ja-JP" altLang="en-US" sz="28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44</a:t>
            </a:fld>
            <a:endParaRPr kumimoji="1" lang="ja-JP" altLang="en-US"/>
          </a:p>
        </p:txBody>
      </p:sp>
    </p:spTree>
    <p:extLst>
      <p:ext uri="{BB962C8B-B14F-4D97-AF65-F5344CB8AC3E}">
        <p14:creationId xmlns:p14="http://schemas.microsoft.com/office/powerpoint/2010/main" val="729440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pic>
        <p:nvPicPr>
          <p:cNvPr id="4" name="コンテンツ プレースホルダー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370"/>
            <a:ext cx="9144000" cy="6865370"/>
          </a:xfrm>
          <a:prstGeom prst="rect">
            <a:avLst/>
          </a:prstGeom>
          <a:noFill/>
          <a:ln>
            <a:noFill/>
          </a:ln>
        </p:spPr>
      </p:pic>
    </p:spTree>
    <p:extLst>
      <p:ext uri="{BB962C8B-B14F-4D97-AF65-F5344CB8AC3E}">
        <p14:creationId xmlns:p14="http://schemas.microsoft.com/office/powerpoint/2010/main" val="1580335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ja-JP" altLang="en-US" dirty="0"/>
              <a:t>せん妄カンファレンス</a:t>
            </a:r>
            <a:endParaRPr kumimoji="1" lang="en-US" altLang="ja-JP" dirty="0"/>
          </a:p>
          <a:p>
            <a:pPr marL="0" indent="0">
              <a:buNone/>
            </a:pPr>
            <a:r>
              <a:rPr lang="ja-JP" altLang="en-US" dirty="0"/>
              <a:t>　　　　</a:t>
            </a:r>
            <a:r>
              <a:rPr kumimoji="1" lang="ja-JP" altLang="en-US" dirty="0"/>
              <a:t>毎週火・木</a:t>
            </a:r>
            <a:endParaRPr kumimoji="1" lang="en-US" altLang="ja-JP" dirty="0"/>
          </a:p>
          <a:p>
            <a:r>
              <a:rPr lang="ja-JP" altLang="en-US" dirty="0"/>
              <a:t>入院時、看護計画による説明</a:t>
            </a:r>
            <a:endParaRPr lang="en-US" altLang="ja-JP" dirty="0"/>
          </a:p>
          <a:p>
            <a:r>
              <a:rPr lang="ja-JP" altLang="en-US" dirty="0"/>
              <a:t>患者、家族への説明</a:t>
            </a:r>
            <a:endParaRPr lang="en-US" altLang="ja-JP" dirty="0"/>
          </a:p>
          <a:p>
            <a:r>
              <a:rPr kumimoji="1" lang="ja-JP" altLang="en-US" dirty="0"/>
              <a:t>環境整備を中心としたケア基準</a:t>
            </a:r>
            <a:endParaRPr kumimoji="1" lang="en-US" altLang="ja-JP" dirty="0"/>
          </a:p>
          <a:p>
            <a:pPr marL="0" indent="0">
              <a:buNone/>
            </a:pPr>
            <a:r>
              <a:rPr lang="ja-JP" altLang="en-US" dirty="0"/>
              <a:t>　　　　</a:t>
            </a:r>
            <a:r>
              <a:rPr kumimoji="1" lang="ja-JP" altLang="en-US" dirty="0"/>
              <a:t>日中・夜間　</a:t>
            </a:r>
            <a:endParaRPr kumimoji="1" lang="en-US" altLang="ja-JP" dirty="0"/>
          </a:p>
          <a:p>
            <a:r>
              <a:rPr lang="ja-JP" altLang="en-US" dirty="0"/>
              <a:t>患者に応じた個別的なケア</a:t>
            </a:r>
            <a:endParaRPr kumimoji="1" lang="ja-JP" altLang="en-US" dirty="0"/>
          </a:p>
        </p:txBody>
      </p:sp>
      <p:sp>
        <p:nvSpPr>
          <p:cNvPr id="2" name="タイトル 1"/>
          <p:cNvSpPr>
            <a:spLocks noGrp="1"/>
          </p:cNvSpPr>
          <p:nvPr>
            <p:ph type="title"/>
          </p:nvPr>
        </p:nvSpPr>
        <p:spPr/>
        <p:txBody>
          <a:bodyPr/>
          <a:lstStyle/>
          <a:p>
            <a:r>
              <a:rPr lang="ja-JP" altLang="en-US" dirty="0"/>
              <a:t>病棟におけるせん妄ケアの体制</a:t>
            </a:r>
            <a:endParaRPr kumimoji="1" lang="ja-JP" altLang="en-US" dirty="0"/>
          </a:p>
        </p:txBody>
      </p:sp>
    </p:spTree>
    <p:extLst>
      <p:ext uri="{BB962C8B-B14F-4D97-AF65-F5344CB8AC3E}">
        <p14:creationId xmlns:p14="http://schemas.microsoft.com/office/powerpoint/2010/main" val="1093975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55576" y="1772816"/>
            <a:ext cx="7408333" cy="3921299"/>
          </a:xfrm>
        </p:spPr>
        <p:txBody>
          <a:bodyPr>
            <a:normAutofit lnSpcReduction="10000"/>
          </a:bodyPr>
          <a:lstStyle/>
          <a:p>
            <a:pPr marL="0" indent="0">
              <a:buNone/>
            </a:pPr>
            <a:r>
              <a:rPr kumimoji="1" lang="en-US" altLang="ja-JP" dirty="0"/>
              <a:t>A</a:t>
            </a:r>
            <a:r>
              <a:rPr kumimoji="1" lang="ja-JP" altLang="en-US" dirty="0"/>
              <a:t>氏　  </a:t>
            </a:r>
            <a:r>
              <a:rPr kumimoji="1" lang="en-US" altLang="ja-JP" dirty="0"/>
              <a:t>60</a:t>
            </a:r>
            <a:r>
              <a:rPr kumimoji="1" lang="ja-JP" altLang="en-US" dirty="0"/>
              <a:t>代　男性　</a:t>
            </a:r>
            <a:r>
              <a:rPr kumimoji="1" lang="en-US" altLang="ja-JP" dirty="0"/>
              <a:t>S</a:t>
            </a:r>
            <a:r>
              <a:rPr kumimoji="1" lang="ja-JP" altLang="en-US" dirty="0"/>
              <a:t>状結腸癌</a:t>
            </a:r>
            <a:endParaRPr kumimoji="1" lang="en-US" altLang="ja-JP" dirty="0"/>
          </a:p>
          <a:p>
            <a:r>
              <a:rPr lang="ja-JP" altLang="en-US" dirty="0"/>
              <a:t>Ｘ</a:t>
            </a:r>
            <a:r>
              <a:rPr kumimoji="1" lang="ja-JP" altLang="en-US" dirty="0"/>
              <a:t>月：入院</a:t>
            </a:r>
            <a:endParaRPr lang="en-US" altLang="ja-JP" dirty="0"/>
          </a:p>
          <a:p>
            <a:r>
              <a:rPr kumimoji="1" lang="en-US" altLang="ja-JP" dirty="0"/>
              <a:t>35</a:t>
            </a:r>
            <a:r>
              <a:rPr kumimoji="1" lang="ja-JP" altLang="en-US" dirty="0"/>
              <a:t>病日</a:t>
            </a:r>
            <a:r>
              <a:rPr lang="ja-JP" altLang="en-US" dirty="0"/>
              <a:t>：</a:t>
            </a:r>
            <a:r>
              <a:rPr kumimoji="1" lang="ja-JP" altLang="en-US" dirty="0"/>
              <a:t>結腸切除</a:t>
            </a:r>
            <a:r>
              <a:rPr kumimoji="1" lang="en-US" altLang="ja-JP" dirty="0"/>
              <a:t>/</a:t>
            </a:r>
            <a:r>
              <a:rPr kumimoji="1" lang="ja-JP" altLang="en-US" dirty="0"/>
              <a:t>リンパ節廓清</a:t>
            </a:r>
            <a:endParaRPr kumimoji="1" lang="en-US" altLang="ja-JP" dirty="0"/>
          </a:p>
          <a:p>
            <a:r>
              <a:rPr lang="en-US" altLang="ja-JP" dirty="0"/>
              <a:t>107</a:t>
            </a:r>
            <a:r>
              <a:rPr lang="ja-JP" altLang="en-US" dirty="0"/>
              <a:t>病日：</a:t>
            </a:r>
            <a:r>
              <a:rPr kumimoji="1" lang="ja-JP" altLang="en-US" dirty="0"/>
              <a:t>リンパ管結紮術施行</a:t>
            </a:r>
            <a:endParaRPr kumimoji="1" lang="en-US" altLang="ja-JP" dirty="0"/>
          </a:p>
          <a:p>
            <a:pPr marL="0" indent="0">
              <a:buNone/>
            </a:pPr>
            <a:r>
              <a:rPr lang="ja-JP" altLang="en-US" dirty="0"/>
              <a:t>　　　　　　　</a:t>
            </a:r>
            <a:r>
              <a:rPr kumimoji="1" lang="ja-JP" altLang="en-US" dirty="0"/>
              <a:t>術後転棟</a:t>
            </a:r>
            <a:r>
              <a:rPr lang="ja-JP" altLang="en-US" dirty="0"/>
              <a:t>　病棟→ </a:t>
            </a:r>
            <a:r>
              <a:rPr kumimoji="1" lang="en-US" altLang="ja-JP" dirty="0"/>
              <a:t>ICU</a:t>
            </a:r>
            <a:endParaRPr lang="en-US" altLang="ja-JP" dirty="0"/>
          </a:p>
          <a:p>
            <a:r>
              <a:rPr lang="en-US" altLang="ja-JP" dirty="0"/>
              <a:t>108</a:t>
            </a:r>
            <a:r>
              <a:rPr lang="ja-JP" altLang="en-US" dirty="0"/>
              <a:t>病日：開腹止血術</a:t>
            </a:r>
            <a:endParaRPr lang="en-US" altLang="ja-JP" dirty="0"/>
          </a:p>
          <a:p>
            <a:r>
              <a:rPr lang="ja-JP" altLang="en-US" dirty="0"/>
              <a:t>術後</a:t>
            </a:r>
            <a:r>
              <a:rPr lang="en-US" altLang="ja-JP" dirty="0"/>
              <a:t>6</a:t>
            </a:r>
            <a:r>
              <a:rPr lang="ja-JP" altLang="en-US" dirty="0"/>
              <a:t>日：転棟　</a:t>
            </a:r>
            <a:r>
              <a:rPr kumimoji="1" lang="en-US" altLang="ja-JP" dirty="0"/>
              <a:t>ICU</a:t>
            </a:r>
            <a:r>
              <a:rPr kumimoji="1" lang="ja-JP" altLang="en-US" dirty="0"/>
              <a:t>→</a:t>
            </a:r>
            <a:r>
              <a:rPr lang="ja-JP" altLang="en-US" dirty="0"/>
              <a:t>病棟</a:t>
            </a:r>
            <a:endParaRPr lang="en-US" altLang="ja-JP" dirty="0"/>
          </a:p>
        </p:txBody>
      </p:sp>
      <p:sp>
        <p:nvSpPr>
          <p:cNvPr id="2" name="タイトル 1"/>
          <p:cNvSpPr>
            <a:spLocks noGrp="1"/>
          </p:cNvSpPr>
          <p:nvPr>
            <p:ph type="title"/>
          </p:nvPr>
        </p:nvSpPr>
        <p:spPr/>
        <p:txBody>
          <a:bodyPr/>
          <a:lstStyle/>
          <a:p>
            <a:r>
              <a:rPr kumimoji="1" lang="ja-JP" altLang="en-US" dirty="0"/>
              <a:t>事例紹介</a:t>
            </a:r>
          </a:p>
        </p:txBody>
      </p:sp>
    </p:spTree>
    <p:extLst>
      <p:ext uri="{BB962C8B-B14F-4D97-AF65-F5344CB8AC3E}">
        <p14:creationId xmlns:p14="http://schemas.microsoft.com/office/powerpoint/2010/main" val="2002218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257629" y="1416541"/>
            <a:ext cx="5477500" cy="5278580"/>
          </a:xfrm>
          <a:prstGeom prst="rect">
            <a:avLst/>
          </a:prstGeom>
          <a:gradFill flip="none" rotWithShape="1">
            <a:gsLst>
              <a:gs pos="0">
                <a:schemeClr val="accent1">
                  <a:tint val="66000"/>
                  <a:satMod val="160000"/>
                </a:schemeClr>
              </a:gs>
              <a:gs pos="68920">
                <a:srgbClr val="E2F5CB"/>
              </a:gs>
              <a:gs pos="69000">
                <a:schemeClr val="accent1">
                  <a:tint val="44500"/>
                  <a:satMod val="160000"/>
                  <a:alpha val="78000"/>
                </a:schemeClr>
              </a:gs>
              <a:gs pos="100000">
                <a:schemeClr val="accent1">
                  <a:tint val="23500"/>
                  <a:satMod val="160000"/>
                </a:schemeClr>
              </a:gs>
            </a:gsLst>
            <a:path path="circle">
              <a:fillToRect l="100000" t="100000"/>
            </a:path>
            <a:tileRect r="-100000" b="-100000"/>
          </a:gradFill>
          <a:ln w="0" cap="rnd"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71000"/>
              </a:schemeClr>
            </a:glow>
            <a:softEdge rad="635000"/>
          </a:effectLst>
          <a:scene3d>
            <a:camera prst="orthographicFront"/>
            <a:lightRig rig="threePt" dir="t"/>
          </a:scene3d>
          <a:sp3d>
            <a:bevelT/>
          </a:sp3d>
        </p:spPr>
      </p:pic>
      <p:sp>
        <p:nvSpPr>
          <p:cNvPr id="2" name="テキスト ボックス 1"/>
          <p:cNvSpPr txBox="1"/>
          <p:nvPr/>
        </p:nvSpPr>
        <p:spPr>
          <a:xfrm>
            <a:off x="2843808" y="1052736"/>
            <a:ext cx="368491" cy="300082"/>
          </a:xfrm>
          <a:prstGeom prst="rect">
            <a:avLst/>
          </a:prstGeom>
          <a:noFill/>
        </p:spPr>
        <p:txBody>
          <a:bodyPr wrap="square" rtlCol="0">
            <a:spAutoFit/>
          </a:bodyPr>
          <a:lstStyle/>
          <a:p>
            <a:r>
              <a:rPr lang="ja-JP" altLang="en-US" sz="1350" dirty="0"/>
              <a:t>①</a:t>
            </a:r>
            <a:endParaRPr lang="en-US" altLang="ja-JP" sz="1350" dirty="0"/>
          </a:p>
        </p:txBody>
      </p:sp>
      <p:sp>
        <p:nvSpPr>
          <p:cNvPr id="3" name="テキスト ボックス 2"/>
          <p:cNvSpPr txBox="1"/>
          <p:nvPr/>
        </p:nvSpPr>
        <p:spPr>
          <a:xfrm>
            <a:off x="1550727" y="1406351"/>
            <a:ext cx="337782" cy="300082"/>
          </a:xfrm>
          <a:prstGeom prst="rect">
            <a:avLst/>
          </a:prstGeom>
          <a:noFill/>
        </p:spPr>
        <p:txBody>
          <a:bodyPr wrap="square" rtlCol="0">
            <a:spAutoFit/>
          </a:bodyPr>
          <a:lstStyle/>
          <a:p>
            <a:r>
              <a:rPr lang="ja-JP" altLang="en-US" sz="1350" dirty="0"/>
              <a:t>②</a:t>
            </a:r>
          </a:p>
        </p:txBody>
      </p:sp>
      <p:sp>
        <p:nvSpPr>
          <p:cNvPr id="5" name="テキスト ボックス 4"/>
          <p:cNvSpPr txBox="1"/>
          <p:nvPr/>
        </p:nvSpPr>
        <p:spPr>
          <a:xfrm>
            <a:off x="5606525" y="1914782"/>
            <a:ext cx="388961" cy="300082"/>
          </a:xfrm>
          <a:prstGeom prst="rect">
            <a:avLst/>
          </a:prstGeom>
          <a:noFill/>
        </p:spPr>
        <p:txBody>
          <a:bodyPr wrap="square" rtlCol="0">
            <a:spAutoFit/>
          </a:bodyPr>
          <a:lstStyle/>
          <a:p>
            <a:r>
              <a:rPr lang="ja-JP" altLang="en-US" sz="1350" dirty="0"/>
              <a:t>③</a:t>
            </a:r>
          </a:p>
        </p:txBody>
      </p:sp>
      <p:sp>
        <p:nvSpPr>
          <p:cNvPr id="6" name="テキスト ボックス 5"/>
          <p:cNvSpPr txBox="1"/>
          <p:nvPr/>
        </p:nvSpPr>
        <p:spPr>
          <a:xfrm>
            <a:off x="1512760" y="2996952"/>
            <a:ext cx="375749" cy="300082"/>
          </a:xfrm>
          <a:prstGeom prst="rect">
            <a:avLst/>
          </a:prstGeom>
          <a:noFill/>
        </p:spPr>
        <p:txBody>
          <a:bodyPr wrap="square" rtlCol="0">
            <a:spAutoFit/>
          </a:bodyPr>
          <a:lstStyle/>
          <a:p>
            <a:r>
              <a:rPr lang="ja-JP" altLang="en-US" sz="1350" dirty="0"/>
              <a:t>④</a:t>
            </a:r>
          </a:p>
        </p:txBody>
      </p:sp>
      <p:sp>
        <p:nvSpPr>
          <p:cNvPr id="7" name="テキスト ボックス 6"/>
          <p:cNvSpPr txBox="1"/>
          <p:nvPr/>
        </p:nvSpPr>
        <p:spPr>
          <a:xfrm>
            <a:off x="2267292" y="5049858"/>
            <a:ext cx="348018" cy="300082"/>
          </a:xfrm>
          <a:prstGeom prst="rect">
            <a:avLst/>
          </a:prstGeom>
          <a:noFill/>
        </p:spPr>
        <p:txBody>
          <a:bodyPr wrap="square" rtlCol="0">
            <a:spAutoFit/>
          </a:bodyPr>
          <a:lstStyle/>
          <a:p>
            <a:r>
              <a:rPr lang="ja-JP" altLang="en-US" sz="1350" dirty="0"/>
              <a:t>⑤</a:t>
            </a:r>
          </a:p>
        </p:txBody>
      </p:sp>
      <p:sp>
        <p:nvSpPr>
          <p:cNvPr id="8" name="テキスト ボックス 7"/>
          <p:cNvSpPr txBox="1"/>
          <p:nvPr/>
        </p:nvSpPr>
        <p:spPr>
          <a:xfrm>
            <a:off x="5729354" y="4749776"/>
            <a:ext cx="266132" cy="300082"/>
          </a:xfrm>
          <a:prstGeom prst="rect">
            <a:avLst/>
          </a:prstGeom>
          <a:noFill/>
        </p:spPr>
        <p:txBody>
          <a:bodyPr wrap="square" rtlCol="0">
            <a:spAutoFit/>
          </a:bodyPr>
          <a:lstStyle/>
          <a:p>
            <a:r>
              <a:rPr lang="ja-JP" altLang="en-US" sz="1350" dirty="0"/>
              <a:t>⑥</a:t>
            </a:r>
          </a:p>
        </p:txBody>
      </p:sp>
      <p:sp>
        <p:nvSpPr>
          <p:cNvPr id="9" name="テキスト ボックス 8"/>
          <p:cNvSpPr txBox="1"/>
          <p:nvPr/>
        </p:nvSpPr>
        <p:spPr>
          <a:xfrm>
            <a:off x="5220072" y="5762422"/>
            <a:ext cx="266132" cy="300082"/>
          </a:xfrm>
          <a:prstGeom prst="rect">
            <a:avLst/>
          </a:prstGeom>
          <a:noFill/>
        </p:spPr>
        <p:txBody>
          <a:bodyPr wrap="square" rtlCol="0">
            <a:spAutoFit/>
          </a:bodyPr>
          <a:lstStyle/>
          <a:p>
            <a:r>
              <a:rPr lang="ja-JP" altLang="en-US" sz="1350" dirty="0"/>
              <a:t>⑦</a:t>
            </a:r>
          </a:p>
        </p:txBody>
      </p:sp>
      <p:sp>
        <p:nvSpPr>
          <p:cNvPr id="10" name="テキスト ボックス 9"/>
          <p:cNvSpPr txBox="1"/>
          <p:nvPr/>
        </p:nvSpPr>
        <p:spPr>
          <a:xfrm>
            <a:off x="2021631" y="5805264"/>
            <a:ext cx="419670" cy="300082"/>
          </a:xfrm>
          <a:prstGeom prst="rect">
            <a:avLst/>
          </a:prstGeom>
          <a:noFill/>
        </p:spPr>
        <p:txBody>
          <a:bodyPr wrap="square" rtlCol="0">
            <a:spAutoFit/>
          </a:bodyPr>
          <a:lstStyle/>
          <a:p>
            <a:r>
              <a:rPr lang="ja-JP" altLang="en-US" sz="1350" dirty="0"/>
              <a:t>⑧</a:t>
            </a:r>
          </a:p>
        </p:txBody>
      </p:sp>
      <p:sp>
        <p:nvSpPr>
          <p:cNvPr id="11" name="テキスト ボックス 10"/>
          <p:cNvSpPr txBox="1"/>
          <p:nvPr/>
        </p:nvSpPr>
        <p:spPr>
          <a:xfrm>
            <a:off x="5995486" y="1352818"/>
            <a:ext cx="2896994" cy="3539430"/>
          </a:xfrm>
          <a:prstGeom prst="rect">
            <a:avLst/>
          </a:prstGeom>
          <a:noFill/>
        </p:spPr>
        <p:txBody>
          <a:bodyPr wrap="square" rtlCol="0">
            <a:spAutoFit/>
          </a:bodyPr>
          <a:lstStyle/>
          <a:p>
            <a:r>
              <a:rPr lang="ja-JP" altLang="en-US" sz="2800" dirty="0"/>
              <a:t>①酸素</a:t>
            </a:r>
            <a:endParaRPr lang="en-US" altLang="ja-JP" sz="2800" dirty="0"/>
          </a:p>
          <a:p>
            <a:r>
              <a:rPr lang="ja-JP" altLang="en-US" sz="2800" dirty="0"/>
              <a:t>②</a:t>
            </a:r>
            <a:r>
              <a:rPr lang="en-US" altLang="ja-JP" sz="2800" dirty="0"/>
              <a:t>CV</a:t>
            </a:r>
            <a:r>
              <a:rPr lang="ja-JP" altLang="en-US" sz="2800" dirty="0"/>
              <a:t>点滴</a:t>
            </a:r>
            <a:endParaRPr lang="en-US" altLang="ja-JP" sz="2800" dirty="0"/>
          </a:p>
          <a:p>
            <a:r>
              <a:rPr lang="ja-JP" altLang="en-US" sz="2800" dirty="0"/>
              <a:t>③心電図モニター</a:t>
            </a:r>
            <a:endParaRPr lang="en-US" altLang="ja-JP" sz="2800" dirty="0"/>
          </a:p>
          <a:p>
            <a:r>
              <a:rPr lang="ja-JP" altLang="en-US" sz="2800" dirty="0"/>
              <a:t>④腸瘻</a:t>
            </a:r>
            <a:endParaRPr lang="en-US" altLang="ja-JP" sz="2800" dirty="0"/>
          </a:p>
          <a:p>
            <a:r>
              <a:rPr lang="ja-JP" altLang="en-US" sz="2800" dirty="0"/>
              <a:t>⑤ドレーン</a:t>
            </a:r>
            <a:endParaRPr lang="en-US" altLang="ja-JP" sz="2800" dirty="0"/>
          </a:p>
          <a:p>
            <a:r>
              <a:rPr lang="ja-JP" altLang="en-US" sz="2800" dirty="0"/>
              <a:t>⑥ドレーン</a:t>
            </a:r>
            <a:endParaRPr lang="en-US" altLang="ja-JP" sz="2800" dirty="0"/>
          </a:p>
          <a:p>
            <a:r>
              <a:rPr lang="ja-JP" altLang="en-US" sz="2800" dirty="0"/>
              <a:t>⑦尿バルーン</a:t>
            </a:r>
            <a:endParaRPr lang="en-US" altLang="ja-JP" sz="2800" dirty="0"/>
          </a:p>
          <a:p>
            <a:r>
              <a:rPr lang="ja-JP" altLang="en-US" sz="2800" dirty="0"/>
              <a:t>⑧フットポンプ</a:t>
            </a:r>
            <a:endParaRPr lang="en-US" altLang="ja-JP" sz="2800" dirty="0"/>
          </a:p>
        </p:txBody>
      </p:sp>
      <p:sp>
        <p:nvSpPr>
          <p:cNvPr id="12" name="テキスト ボックス 11"/>
          <p:cNvSpPr txBox="1"/>
          <p:nvPr/>
        </p:nvSpPr>
        <p:spPr>
          <a:xfrm>
            <a:off x="179512" y="344850"/>
            <a:ext cx="8392041" cy="707886"/>
          </a:xfrm>
          <a:prstGeom prst="rect">
            <a:avLst/>
          </a:prstGeom>
          <a:noFill/>
        </p:spPr>
        <p:txBody>
          <a:bodyPr wrap="none" rtlCol="0">
            <a:spAutoFit/>
          </a:bodyPr>
          <a:lstStyle/>
          <a:p>
            <a:r>
              <a:rPr kumimoji="1" lang="ja-JP" altLang="en-US" sz="4000" dirty="0"/>
              <a:t>一般病棟転棟時の医療機器装着状況</a:t>
            </a:r>
          </a:p>
        </p:txBody>
      </p:sp>
    </p:spTree>
    <p:extLst>
      <p:ext uri="{BB962C8B-B14F-4D97-AF65-F5344CB8AC3E}">
        <p14:creationId xmlns:p14="http://schemas.microsoft.com/office/powerpoint/2010/main" val="543822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27584" y="1556792"/>
            <a:ext cx="7408333" cy="4608512"/>
          </a:xfrm>
        </p:spPr>
        <p:txBody>
          <a:bodyPr>
            <a:normAutofit lnSpcReduction="10000"/>
          </a:bodyPr>
          <a:lstStyle/>
          <a:p>
            <a:r>
              <a:rPr lang="ja-JP" altLang="en-US" dirty="0"/>
              <a:t>せん妄状態</a:t>
            </a:r>
            <a:endParaRPr lang="en-US" altLang="ja-JP" dirty="0"/>
          </a:p>
          <a:p>
            <a:r>
              <a:rPr lang="ja-JP" altLang="en-US" dirty="0"/>
              <a:t>睡眠障害（昼夜逆転）</a:t>
            </a:r>
            <a:endParaRPr lang="en-US" altLang="ja-JP" dirty="0"/>
          </a:p>
          <a:p>
            <a:r>
              <a:rPr lang="ja-JP" altLang="en-US" dirty="0"/>
              <a:t>繰り返される熱発</a:t>
            </a:r>
            <a:endParaRPr lang="en-US" altLang="ja-JP" dirty="0"/>
          </a:p>
          <a:p>
            <a:r>
              <a:rPr lang="ja-JP" altLang="en-US" dirty="0"/>
              <a:t>腹水、胸水貯留</a:t>
            </a:r>
            <a:endParaRPr lang="en-US" altLang="ja-JP" dirty="0"/>
          </a:p>
          <a:p>
            <a:r>
              <a:rPr lang="ja-JP" altLang="en-US" dirty="0"/>
              <a:t>呼吸障害</a:t>
            </a:r>
            <a:endParaRPr lang="en-US" altLang="ja-JP" dirty="0"/>
          </a:p>
          <a:p>
            <a:r>
              <a:rPr lang="ja-JP" altLang="en-US" dirty="0"/>
              <a:t>危険行動なし</a:t>
            </a:r>
            <a:endParaRPr lang="en-US" altLang="ja-JP" dirty="0"/>
          </a:p>
          <a:p>
            <a:r>
              <a:rPr lang="ja-JP" altLang="en-US" dirty="0"/>
              <a:t>体調不良を理由にリハビリが</a:t>
            </a:r>
            <a:endParaRPr lang="en-US" altLang="ja-JP" dirty="0"/>
          </a:p>
          <a:p>
            <a:pPr marL="0" indent="0">
              <a:buNone/>
            </a:pPr>
            <a:r>
              <a:rPr lang="ja-JP" altLang="en-US" dirty="0"/>
              <a:t>　 行えない日もある</a:t>
            </a:r>
            <a:endParaRPr lang="en-US" altLang="ja-JP" dirty="0"/>
          </a:p>
          <a:p>
            <a:endParaRPr lang="en-US" altLang="ja-JP" dirty="0"/>
          </a:p>
          <a:p>
            <a:pPr marL="0" indent="0">
              <a:buNone/>
            </a:pPr>
            <a:endParaRPr kumimoji="1" lang="en-US" altLang="ja-JP" dirty="0"/>
          </a:p>
          <a:p>
            <a:endParaRPr kumimoji="1" lang="en-US" altLang="ja-JP" dirty="0"/>
          </a:p>
          <a:p>
            <a:endParaRPr kumimoji="1" lang="ja-JP" altLang="en-US" dirty="0"/>
          </a:p>
        </p:txBody>
      </p:sp>
      <p:sp>
        <p:nvSpPr>
          <p:cNvPr id="2" name="タイトル 1"/>
          <p:cNvSpPr>
            <a:spLocks noGrp="1"/>
          </p:cNvSpPr>
          <p:nvPr>
            <p:ph type="title"/>
          </p:nvPr>
        </p:nvSpPr>
        <p:spPr/>
        <p:txBody>
          <a:bodyPr>
            <a:normAutofit/>
          </a:bodyPr>
          <a:lstStyle/>
          <a:p>
            <a:r>
              <a:rPr kumimoji="1" lang="ja-JP" altLang="en-US" dirty="0"/>
              <a:t>患者の状態（転棟後）</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2276872"/>
            <a:ext cx="2143125" cy="2143125"/>
          </a:xfrm>
          <a:prstGeom prst="rect">
            <a:avLst/>
          </a:prstGeom>
        </p:spPr>
      </p:pic>
    </p:spTree>
    <p:extLst>
      <p:ext uri="{BB962C8B-B14F-4D97-AF65-F5344CB8AC3E}">
        <p14:creationId xmlns:p14="http://schemas.microsoft.com/office/powerpoint/2010/main" val="155633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ja-JP" altLang="en-US" dirty="0"/>
              <a:t>チューブ自己抜去インシデントの推移</a:t>
            </a:r>
            <a:r>
              <a:rPr kumimoji="1" lang="ja-JP" altLang="en-US" dirty="0"/>
              <a:t>障害の程度別　　平成２７年度</a:t>
            </a:r>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20010359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3940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4187246"/>
            <a:ext cx="3444063" cy="2146476"/>
          </a:xfrm>
        </p:spPr>
      </p:pic>
      <p:sp>
        <p:nvSpPr>
          <p:cNvPr id="3" name="タイトル 2"/>
          <p:cNvSpPr>
            <a:spLocks noGrp="1"/>
          </p:cNvSpPr>
          <p:nvPr>
            <p:ph type="title"/>
          </p:nvPr>
        </p:nvSpPr>
        <p:spPr>
          <a:xfrm>
            <a:off x="395536" y="269776"/>
            <a:ext cx="8229600" cy="1143000"/>
          </a:xfrm>
        </p:spPr>
        <p:txBody>
          <a:bodyPr/>
          <a:lstStyle/>
          <a:p>
            <a:r>
              <a:rPr kumimoji="1" lang="ja-JP" altLang="en-US" dirty="0"/>
              <a:t>患者</a:t>
            </a:r>
            <a:r>
              <a:rPr lang="ja-JP" altLang="en-US" dirty="0"/>
              <a:t>の状態（せん妄状態）</a:t>
            </a:r>
            <a:endParaRPr kumimoji="1" lang="ja-JP" altLang="en-US" dirty="0"/>
          </a:p>
        </p:txBody>
      </p:sp>
      <p:sp>
        <p:nvSpPr>
          <p:cNvPr id="5" name="円形吹き出し 4"/>
          <p:cNvSpPr/>
          <p:nvPr/>
        </p:nvSpPr>
        <p:spPr>
          <a:xfrm>
            <a:off x="179512" y="1431140"/>
            <a:ext cx="4119730" cy="2716820"/>
          </a:xfrm>
          <a:prstGeom prst="wedgeEllipseCallout">
            <a:avLst>
              <a:gd name="adj1" fmla="val 14019"/>
              <a:gd name="adj2" fmla="val 611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眠ると怖い夢をみる。また、眠ると続きを</a:t>
            </a:r>
            <a:r>
              <a:rPr lang="ja-JP" altLang="en-US" sz="2800" dirty="0">
                <a:solidFill>
                  <a:schemeClr val="tx1"/>
                </a:solidFill>
              </a:rPr>
              <a:t>見</a:t>
            </a:r>
            <a:r>
              <a:rPr kumimoji="1" lang="ja-JP" altLang="en-US" sz="2800" dirty="0">
                <a:solidFill>
                  <a:schemeClr val="tx1"/>
                </a:solidFill>
              </a:rPr>
              <a:t>るので怖い</a:t>
            </a:r>
            <a:endParaRPr lang="ja-JP" altLang="en-US" sz="2800" dirty="0">
              <a:solidFill>
                <a:schemeClr val="tx1"/>
              </a:solidFill>
            </a:endParaRPr>
          </a:p>
          <a:p>
            <a:pPr algn="ctr"/>
            <a:endParaRPr kumimoji="1" lang="ja-JP" altLang="en-US" dirty="0">
              <a:solidFill>
                <a:schemeClr val="tx1"/>
              </a:solidFill>
            </a:endParaRPr>
          </a:p>
        </p:txBody>
      </p:sp>
      <p:sp>
        <p:nvSpPr>
          <p:cNvPr id="6" name="円形吹き出し 5"/>
          <p:cNvSpPr/>
          <p:nvPr/>
        </p:nvSpPr>
        <p:spPr>
          <a:xfrm>
            <a:off x="4330504" y="1196752"/>
            <a:ext cx="4772750" cy="2572804"/>
          </a:xfrm>
          <a:prstGeom prst="wedgeEllipseCallout">
            <a:avLst>
              <a:gd name="adj1" fmla="val -57169"/>
              <a:gd name="adj2" fmla="val 6462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いつも眠剤を追加すると怖い夢をみる。</a:t>
            </a:r>
            <a:endParaRPr lang="en-US" altLang="ja-JP" sz="2800" dirty="0">
              <a:solidFill>
                <a:schemeClr val="tx1"/>
              </a:solidFill>
            </a:endParaRPr>
          </a:p>
          <a:p>
            <a:pPr algn="ctr"/>
            <a:r>
              <a:rPr kumimoji="1" lang="ja-JP" altLang="en-US" sz="2800" dirty="0">
                <a:solidFill>
                  <a:schemeClr val="tx1"/>
                </a:solidFill>
              </a:rPr>
              <a:t>・・・真っ暗は嫌。</a:t>
            </a:r>
          </a:p>
        </p:txBody>
      </p:sp>
      <p:sp>
        <p:nvSpPr>
          <p:cNvPr id="7" name="角丸四角形 6"/>
          <p:cNvSpPr/>
          <p:nvPr/>
        </p:nvSpPr>
        <p:spPr>
          <a:xfrm>
            <a:off x="4371250" y="6035984"/>
            <a:ext cx="4536504" cy="6754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頻繁なナースコール（</a:t>
            </a:r>
            <a:r>
              <a:rPr kumimoji="1" lang="en-US" altLang="ja-JP" sz="2400" dirty="0">
                <a:solidFill>
                  <a:schemeClr val="tx1"/>
                </a:solidFill>
              </a:rPr>
              <a:t>5</a:t>
            </a:r>
            <a:r>
              <a:rPr kumimoji="1" lang="ja-JP" altLang="en-US" sz="2400" dirty="0">
                <a:solidFill>
                  <a:schemeClr val="tx1"/>
                </a:solidFill>
              </a:rPr>
              <a:t>～</a:t>
            </a:r>
            <a:r>
              <a:rPr kumimoji="1" lang="en-US" altLang="ja-JP" sz="2400" dirty="0">
                <a:solidFill>
                  <a:schemeClr val="tx1"/>
                </a:solidFill>
              </a:rPr>
              <a:t>30</a:t>
            </a:r>
            <a:r>
              <a:rPr kumimoji="1" lang="ja-JP" altLang="en-US" sz="2400" dirty="0">
                <a:solidFill>
                  <a:schemeClr val="tx1"/>
                </a:solidFill>
              </a:rPr>
              <a:t>分）</a:t>
            </a:r>
            <a:endParaRPr kumimoji="1" lang="ja-JP" altLang="en-US" dirty="0">
              <a:solidFill>
                <a:schemeClr val="tx1"/>
              </a:solidFill>
            </a:endParaRPr>
          </a:p>
        </p:txBody>
      </p:sp>
      <p:sp>
        <p:nvSpPr>
          <p:cNvPr id="8" name="円形吹き出し 7"/>
          <p:cNvSpPr/>
          <p:nvPr/>
        </p:nvSpPr>
        <p:spPr>
          <a:xfrm>
            <a:off x="4606096" y="3861048"/>
            <a:ext cx="4142368" cy="1457293"/>
          </a:xfrm>
          <a:prstGeom prst="wedgeEllipseCallout">
            <a:avLst>
              <a:gd name="adj1" fmla="val -64379"/>
              <a:gd name="adj2" fmla="val 403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もう、ダメなのではないか・・・。</a:t>
            </a:r>
          </a:p>
        </p:txBody>
      </p:sp>
    </p:spTree>
    <p:extLst>
      <p:ext uri="{BB962C8B-B14F-4D97-AF65-F5344CB8AC3E}">
        <p14:creationId xmlns:p14="http://schemas.microsoft.com/office/powerpoint/2010/main" val="3308946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endParaRPr kumimoji="1" lang="en-US" altLang="ja-JP" sz="3200" dirty="0"/>
          </a:p>
          <a:p>
            <a:r>
              <a:rPr kumimoji="1" lang="ja-JP" altLang="en-US" sz="3200" dirty="0"/>
              <a:t>長期目標：</a:t>
            </a:r>
            <a:r>
              <a:rPr lang="ja-JP" altLang="en-US" sz="3200" dirty="0"/>
              <a:t>娘の</a:t>
            </a:r>
            <a:r>
              <a:rPr kumimoji="1" lang="ja-JP" altLang="en-US" sz="3200" dirty="0"/>
              <a:t>結婚式出席（３か月後）</a:t>
            </a:r>
            <a:endParaRPr kumimoji="1" lang="en-US" altLang="ja-JP" sz="3200" dirty="0"/>
          </a:p>
          <a:p>
            <a:endParaRPr kumimoji="1" lang="en-US" altLang="ja-JP" sz="3200" dirty="0"/>
          </a:p>
          <a:p>
            <a:r>
              <a:rPr lang="ja-JP" altLang="en-US" sz="3200" dirty="0"/>
              <a:t>短期目標：①夜間、眠れる</a:t>
            </a:r>
            <a:endParaRPr lang="en-US" altLang="ja-JP" sz="3200" dirty="0"/>
          </a:p>
          <a:p>
            <a:pPr marL="0" indent="0">
              <a:buNone/>
            </a:pPr>
            <a:r>
              <a:rPr lang="ja-JP" altLang="en-US" sz="3200" dirty="0"/>
              <a:t>　　　　　　　   ②座位時間を増やす</a:t>
            </a:r>
            <a:endParaRPr lang="en-US" altLang="ja-JP" sz="3200" dirty="0"/>
          </a:p>
          <a:p>
            <a:pPr marL="0" indent="0">
              <a:buNone/>
            </a:pPr>
            <a:endParaRPr lang="en-US" altLang="ja-JP" sz="3200" dirty="0"/>
          </a:p>
          <a:p>
            <a:r>
              <a:rPr kumimoji="1" lang="ja-JP" altLang="en-US" sz="3200" dirty="0"/>
              <a:t>家族の希望：風呂に入れたい</a:t>
            </a:r>
            <a:endParaRPr kumimoji="1" lang="en-US" altLang="ja-JP" sz="3200" dirty="0"/>
          </a:p>
          <a:p>
            <a:endParaRPr lang="en-US" altLang="ja-JP" dirty="0"/>
          </a:p>
          <a:p>
            <a:pPr marL="0" indent="0">
              <a:buNone/>
            </a:pPr>
            <a:endParaRPr kumimoji="1" lang="en-US" altLang="ja-JP" dirty="0"/>
          </a:p>
          <a:p>
            <a:endParaRPr kumimoji="1" lang="ja-JP" altLang="en-US" dirty="0"/>
          </a:p>
        </p:txBody>
      </p:sp>
      <p:sp>
        <p:nvSpPr>
          <p:cNvPr id="2" name="タイトル 1"/>
          <p:cNvSpPr>
            <a:spLocks noGrp="1"/>
          </p:cNvSpPr>
          <p:nvPr>
            <p:ph type="title"/>
          </p:nvPr>
        </p:nvSpPr>
        <p:spPr/>
        <p:txBody>
          <a:bodyPr>
            <a:normAutofit fontScale="90000"/>
          </a:bodyPr>
          <a:lstStyle/>
          <a:p>
            <a:r>
              <a:rPr kumimoji="1" lang="ja-JP" altLang="en-US" dirty="0"/>
              <a:t>分岐点（倫理）</a:t>
            </a:r>
            <a:r>
              <a:rPr kumimoji="1" lang="ja-JP" altLang="en-US" sz="2200" dirty="0"/>
              <a:t>カンファレンス</a:t>
            </a:r>
            <a:r>
              <a:rPr kumimoji="1" lang="ja-JP" altLang="en-US" dirty="0"/>
              <a:t>で「</a:t>
            </a:r>
            <a:r>
              <a:rPr lang="ja-JP" altLang="en-US" dirty="0"/>
              <a:t>望み」確認</a:t>
            </a:r>
            <a:endParaRPr kumimoji="1" lang="ja-JP" altLang="en-US" dirty="0"/>
          </a:p>
        </p:txBody>
      </p:sp>
    </p:spTree>
    <p:extLst>
      <p:ext uri="{BB962C8B-B14F-4D97-AF65-F5344CB8AC3E}">
        <p14:creationId xmlns:p14="http://schemas.microsoft.com/office/powerpoint/2010/main" val="22635447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72067" y="1340768"/>
            <a:ext cx="7408333" cy="5256584"/>
          </a:xfrm>
        </p:spPr>
        <p:txBody>
          <a:bodyPr>
            <a:normAutofit fontScale="85000" lnSpcReduction="10000"/>
          </a:bodyPr>
          <a:lstStyle/>
          <a:p>
            <a:r>
              <a:rPr kumimoji="1" lang="ja-JP" altLang="en-US" dirty="0"/>
              <a:t>カレンダー、時計　（患者の目の高さ）</a:t>
            </a:r>
            <a:endParaRPr kumimoji="1" lang="en-US" altLang="ja-JP" dirty="0"/>
          </a:p>
          <a:p>
            <a:r>
              <a:rPr lang="ja-JP" altLang="en-US" dirty="0"/>
              <a:t>明かり　（ブラインド、日光）　調整</a:t>
            </a:r>
            <a:endParaRPr lang="en-US" altLang="ja-JP" dirty="0"/>
          </a:p>
          <a:p>
            <a:r>
              <a:rPr lang="ja-JP" altLang="en-US" dirty="0"/>
              <a:t>音　（点滴、排液、入退室）　調整</a:t>
            </a:r>
            <a:endParaRPr lang="en-US" altLang="ja-JP" dirty="0"/>
          </a:p>
          <a:p>
            <a:r>
              <a:rPr lang="ja-JP" altLang="en-US" dirty="0"/>
              <a:t>室温　（タオルケット）　調整</a:t>
            </a:r>
            <a:endParaRPr lang="en-US" altLang="ja-JP" dirty="0"/>
          </a:p>
          <a:p>
            <a:r>
              <a:rPr lang="ja-JP" altLang="en-US" dirty="0"/>
              <a:t>モーニングケア、イブニングケア</a:t>
            </a:r>
            <a:endParaRPr lang="en-US" altLang="ja-JP" dirty="0"/>
          </a:p>
          <a:p>
            <a:r>
              <a:rPr lang="ja-JP" altLang="en-US" dirty="0"/>
              <a:t>午前端座位、午後</a:t>
            </a:r>
            <a:r>
              <a:rPr lang="en-US" altLang="ja-JP" dirty="0"/>
              <a:t>ROM</a:t>
            </a:r>
            <a:r>
              <a:rPr lang="ja-JP" altLang="en-US" dirty="0"/>
              <a:t>運動（リハビリも介入）</a:t>
            </a:r>
            <a:endParaRPr lang="en-US" altLang="ja-JP" dirty="0"/>
          </a:p>
          <a:p>
            <a:r>
              <a:rPr lang="ja-JP" altLang="en-US" dirty="0"/>
              <a:t>夕方に足浴</a:t>
            </a:r>
            <a:endParaRPr lang="en-US" altLang="ja-JP" dirty="0"/>
          </a:p>
          <a:p>
            <a:r>
              <a:rPr lang="ja-JP" altLang="en-US" dirty="0"/>
              <a:t>点滴刺入部をガーゼ保護</a:t>
            </a:r>
            <a:endParaRPr lang="en-US" altLang="ja-JP" dirty="0"/>
          </a:p>
          <a:p>
            <a:r>
              <a:rPr lang="ja-JP" altLang="en-US" dirty="0"/>
              <a:t>ドレーンは服に固定</a:t>
            </a:r>
            <a:endParaRPr lang="en-US" altLang="ja-JP" dirty="0"/>
          </a:p>
          <a:p>
            <a:r>
              <a:rPr lang="en-US" altLang="ja-JP" dirty="0"/>
              <a:t>30</a:t>
            </a:r>
            <a:r>
              <a:rPr lang="ja-JP" altLang="en-US" dirty="0"/>
              <a:t>～</a:t>
            </a:r>
            <a:r>
              <a:rPr lang="en-US" altLang="ja-JP" dirty="0"/>
              <a:t>1</a:t>
            </a:r>
            <a:r>
              <a:rPr lang="ja-JP" altLang="en-US" dirty="0"/>
              <a:t>時間毎の看回り、安全確認</a:t>
            </a:r>
            <a:endParaRPr kumimoji="1" lang="en-US" altLang="ja-JP" dirty="0"/>
          </a:p>
          <a:p>
            <a:r>
              <a:rPr lang="ja-JP" altLang="en-US" dirty="0"/>
              <a:t>夜勤メンバーでの業務調整</a:t>
            </a:r>
            <a:endParaRPr kumimoji="1" lang="ja-JP" altLang="en-US" dirty="0"/>
          </a:p>
        </p:txBody>
      </p:sp>
      <p:sp>
        <p:nvSpPr>
          <p:cNvPr id="2" name="タイトル 1"/>
          <p:cNvSpPr>
            <a:spLocks noGrp="1"/>
          </p:cNvSpPr>
          <p:nvPr>
            <p:ph type="title"/>
          </p:nvPr>
        </p:nvSpPr>
        <p:spPr/>
        <p:txBody>
          <a:bodyPr/>
          <a:lstStyle/>
          <a:p>
            <a:r>
              <a:rPr lang="ja-JP" altLang="en-US" dirty="0"/>
              <a:t>せん妄対策として行ったケア</a:t>
            </a:r>
            <a:endParaRPr kumimoji="1" lang="ja-JP" altLang="en-US" dirty="0"/>
          </a:p>
        </p:txBody>
      </p:sp>
    </p:spTree>
    <p:extLst>
      <p:ext uri="{BB962C8B-B14F-4D97-AF65-F5344CB8AC3E}">
        <p14:creationId xmlns:p14="http://schemas.microsoft.com/office/powerpoint/2010/main" val="1358825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dirty="0"/>
              <a:t>「いつも眠剤を追加すると怖い夢をみる。</a:t>
            </a:r>
            <a:endParaRPr lang="en-US" altLang="ja-JP" dirty="0"/>
          </a:p>
          <a:p>
            <a:pPr marL="0" indent="0">
              <a:buNone/>
            </a:pPr>
            <a:r>
              <a:rPr lang="ja-JP" altLang="en-US" dirty="0"/>
              <a:t>　　　　　　　　　　　　　　　　　・・・真っ暗は嫌」</a:t>
            </a:r>
            <a:endParaRPr lang="en-US" altLang="ja-JP" dirty="0"/>
          </a:p>
          <a:p>
            <a:pPr marL="0" indent="0">
              <a:buNone/>
            </a:pPr>
            <a:r>
              <a:rPr lang="ja-JP" altLang="en-US" dirty="0"/>
              <a:t>→</a:t>
            </a:r>
            <a:r>
              <a:rPr lang="en-US" altLang="ja-JP" dirty="0"/>
              <a:t>20</a:t>
            </a:r>
            <a:r>
              <a:rPr lang="ja-JP" altLang="en-US" dirty="0"/>
              <a:t>時</a:t>
            </a:r>
            <a:endParaRPr lang="en-US" altLang="ja-JP" dirty="0"/>
          </a:p>
          <a:p>
            <a:pPr marL="0" indent="0">
              <a:buNone/>
            </a:pPr>
            <a:r>
              <a:rPr lang="en-US" altLang="ja-JP" dirty="0"/>
              <a:t>        </a:t>
            </a:r>
            <a:r>
              <a:rPr lang="ja-JP" altLang="en-US" dirty="0"/>
              <a:t>定時の眠剤投与</a:t>
            </a:r>
            <a:endParaRPr lang="en-US" altLang="ja-JP" dirty="0"/>
          </a:p>
          <a:p>
            <a:pPr marL="0" indent="0">
              <a:buNone/>
            </a:pPr>
            <a:r>
              <a:rPr lang="en-US" altLang="ja-JP" dirty="0"/>
              <a:t>        </a:t>
            </a:r>
            <a:r>
              <a:rPr lang="ja-JP" altLang="en-US" dirty="0"/>
              <a:t>傾聴</a:t>
            </a:r>
            <a:endParaRPr lang="en-US" altLang="ja-JP" dirty="0"/>
          </a:p>
          <a:p>
            <a:pPr marL="0" indent="0">
              <a:buNone/>
            </a:pPr>
            <a:r>
              <a:rPr lang="en-US" altLang="ja-JP" dirty="0"/>
              <a:t>        </a:t>
            </a:r>
            <a:r>
              <a:rPr lang="ja-JP" altLang="en-US" dirty="0"/>
              <a:t>常夜灯の明るさ調整</a:t>
            </a:r>
            <a:endParaRPr lang="en-US" altLang="ja-JP" dirty="0"/>
          </a:p>
          <a:p>
            <a:endParaRPr kumimoji="1" lang="ja-JP" altLang="en-US" dirty="0"/>
          </a:p>
        </p:txBody>
      </p:sp>
      <p:sp>
        <p:nvSpPr>
          <p:cNvPr id="2" name="タイトル 1"/>
          <p:cNvSpPr>
            <a:spLocks noGrp="1"/>
          </p:cNvSpPr>
          <p:nvPr>
            <p:ph type="title"/>
          </p:nvPr>
        </p:nvSpPr>
        <p:spPr/>
        <p:txBody>
          <a:bodyPr/>
          <a:lstStyle/>
          <a:p>
            <a:r>
              <a:rPr lang="ja-JP" altLang="en-US" dirty="0"/>
              <a:t>個別のせん妄</a:t>
            </a:r>
            <a:r>
              <a:rPr kumimoji="1" lang="ja-JP" altLang="en-US" dirty="0"/>
              <a:t>ケア</a:t>
            </a:r>
          </a:p>
        </p:txBody>
      </p:sp>
    </p:spTree>
    <p:extLst>
      <p:ext uri="{BB962C8B-B14F-4D97-AF65-F5344CB8AC3E}">
        <p14:creationId xmlns:p14="http://schemas.microsoft.com/office/powerpoint/2010/main" val="2391041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27584" y="1639762"/>
            <a:ext cx="7408333" cy="3777283"/>
          </a:xfrm>
          <a:ln>
            <a:noFill/>
            <a:prstDash val="sysDash"/>
          </a:ln>
        </p:spPr>
        <p:txBody>
          <a:bodyPr/>
          <a:lstStyle/>
          <a:p>
            <a:r>
              <a:rPr lang="ja-JP" altLang="en-US" sz="2400" dirty="0"/>
              <a:t>患者「怖い夢をみた。怖い。眠剤はやめてくれー」</a:t>
            </a:r>
            <a:endParaRPr lang="en-US" altLang="ja-JP" sz="2400" dirty="0"/>
          </a:p>
          <a:p>
            <a:endParaRPr lang="en-US" altLang="ja-JP" sz="2400" dirty="0"/>
          </a:p>
          <a:p>
            <a:r>
              <a:rPr lang="ja-JP" altLang="en-US" sz="2400" dirty="0"/>
              <a:t>妻「</a:t>
            </a:r>
            <a:r>
              <a:rPr lang="en-US" altLang="ja-JP" sz="2400" dirty="0"/>
              <a:t>ICU</a:t>
            </a:r>
            <a:r>
              <a:rPr lang="ja-JP" altLang="en-US" sz="2400" dirty="0"/>
              <a:t>から手術に行ったときの怖い思いをしたことを思い出しているんだと思います」</a:t>
            </a:r>
            <a:endParaRPr lang="en-US" altLang="ja-JP" sz="2400" dirty="0"/>
          </a:p>
          <a:p>
            <a:endParaRPr lang="en-US" altLang="ja-JP" sz="2400" dirty="0"/>
          </a:p>
          <a:p>
            <a:r>
              <a:rPr lang="ja-JP" altLang="en-US" sz="2400" dirty="0"/>
              <a:t>ナースコール</a:t>
            </a:r>
            <a:r>
              <a:rPr lang="en-US" altLang="ja-JP" sz="2400" dirty="0"/>
              <a:t>30</a:t>
            </a:r>
            <a:r>
              <a:rPr lang="ja-JP" altLang="en-US" sz="2400" dirty="0"/>
              <a:t>分おき</a:t>
            </a:r>
            <a:endParaRPr lang="en-US" altLang="ja-JP" sz="2400" dirty="0"/>
          </a:p>
          <a:p>
            <a:pPr marL="0" indent="0">
              <a:buNone/>
            </a:pPr>
            <a:endParaRPr lang="en-US" altLang="ja-JP" dirty="0"/>
          </a:p>
        </p:txBody>
      </p:sp>
      <p:sp>
        <p:nvSpPr>
          <p:cNvPr id="2" name="タイトル 1"/>
          <p:cNvSpPr>
            <a:spLocks noGrp="1"/>
          </p:cNvSpPr>
          <p:nvPr>
            <p:ph type="title"/>
          </p:nvPr>
        </p:nvSpPr>
        <p:spPr/>
        <p:txBody>
          <a:bodyPr/>
          <a:lstStyle/>
          <a:p>
            <a:r>
              <a:rPr kumimoji="1" lang="ja-JP" altLang="en-US" dirty="0"/>
              <a:t>せん妄ケアの引き継ぎ①</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3933056"/>
            <a:ext cx="2038350" cy="2247900"/>
          </a:xfrm>
          <a:prstGeom prst="rect">
            <a:avLst/>
          </a:prstGeom>
        </p:spPr>
      </p:pic>
      <p:sp>
        <p:nvSpPr>
          <p:cNvPr id="7" name="雲形吹き出し 6"/>
          <p:cNvSpPr/>
          <p:nvPr/>
        </p:nvSpPr>
        <p:spPr>
          <a:xfrm>
            <a:off x="179512" y="4221088"/>
            <a:ext cx="6408712" cy="2376264"/>
          </a:xfrm>
          <a:prstGeom prst="cloudCallout">
            <a:avLst>
              <a:gd name="adj1" fmla="val 56943"/>
              <a:gd name="adj2" fmla="val -37521"/>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混乱している</a:t>
            </a:r>
            <a:r>
              <a:rPr lang="ja-JP" altLang="en-US" sz="2400" dirty="0">
                <a:solidFill>
                  <a:schemeClr val="tx1"/>
                </a:solidFill>
              </a:rPr>
              <a:t>ときは、この病棟が安全な場所であることの説明が必要では・・・。</a:t>
            </a:r>
            <a:endParaRPr kumimoji="1" lang="ja-JP" altLang="en-US" sz="2400" dirty="0">
              <a:solidFill>
                <a:schemeClr val="tx1"/>
              </a:solidFill>
            </a:endParaRPr>
          </a:p>
        </p:txBody>
      </p:sp>
    </p:spTree>
    <p:extLst>
      <p:ext uri="{BB962C8B-B14F-4D97-AF65-F5344CB8AC3E}">
        <p14:creationId xmlns:p14="http://schemas.microsoft.com/office/powerpoint/2010/main" val="4291043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00059" y="1700808"/>
            <a:ext cx="7392540" cy="4497363"/>
          </a:xfrm>
        </p:spPr>
        <p:txBody>
          <a:bodyPr>
            <a:normAutofit fontScale="77500" lnSpcReduction="20000"/>
          </a:bodyPr>
          <a:lstStyle/>
          <a:p>
            <a:r>
              <a:rPr lang="ja-JP" altLang="en-US" dirty="0"/>
              <a:t>遅出勤務者：夜勤担当看護師へ申し送り</a:t>
            </a:r>
            <a:endParaRPr lang="en-US" altLang="ja-JP" dirty="0"/>
          </a:p>
          <a:p>
            <a:r>
              <a:rPr lang="ja-JP" altLang="en-US" dirty="0"/>
              <a:t>夜勤担当看護師：</a:t>
            </a:r>
            <a:endParaRPr lang="en-US" altLang="ja-JP" dirty="0"/>
          </a:p>
          <a:p>
            <a:pPr marL="0" indent="0">
              <a:buNone/>
            </a:pPr>
            <a:r>
              <a:rPr lang="ja-JP" altLang="en-US" dirty="0"/>
              <a:t>　　　中途覚醒時、</a:t>
            </a:r>
            <a:r>
              <a:rPr kumimoji="1" lang="ja-JP" altLang="en-US" dirty="0"/>
              <a:t>追加眠剤</a:t>
            </a:r>
            <a:r>
              <a:rPr lang="ja-JP" altLang="en-US" dirty="0"/>
              <a:t>を</a:t>
            </a:r>
            <a:r>
              <a:rPr kumimoji="1" lang="ja-JP" altLang="en-US" dirty="0"/>
              <a:t>投与。</a:t>
            </a:r>
            <a:endParaRPr kumimoji="1" lang="en-US" altLang="ja-JP" dirty="0"/>
          </a:p>
          <a:p>
            <a:pPr marL="0" indent="0">
              <a:buNone/>
            </a:pPr>
            <a:r>
              <a:rPr kumimoji="1" lang="ja-JP" altLang="en-US" dirty="0"/>
              <a:t>　　　そばにいることを伝え、</a:t>
            </a:r>
            <a:endParaRPr kumimoji="1" lang="en-US" altLang="ja-JP" dirty="0"/>
          </a:p>
          <a:p>
            <a:pPr marL="0" indent="0">
              <a:buNone/>
            </a:pPr>
            <a:r>
              <a:rPr lang="ja-JP" altLang="en-US" dirty="0"/>
              <a:t>　　　</a:t>
            </a:r>
            <a:r>
              <a:rPr kumimoji="1" lang="ja-JP" altLang="en-US" dirty="0"/>
              <a:t>ベッドサイドに椅子を置き、</a:t>
            </a:r>
            <a:endParaRPr kumimoji="1" lang="en-US" altLang="ja-JP" dirty="0"/>
          </a:p>
          <a:p>
            <a:pPr marL="0" indent="0">
              <a:buNone/>
            </a:pPr>
            <a:r>
              <a:rPr lang="ja-JP" altLang="en-US" dirty="0"/>
              <a:t>　　　</a:t>
            </a:r>
            <a:r>
              <a:rPr kumimoji="1" lang="ja-JP" altLang="en-US" dirty="0"/>
              <a:t>座りながら手を</a:t>
            </a:r>
            <a:r>
              <a:rPr lang="ja-JP" altLang="en-US" dirty="0"/>
              <a:t>擦る。</a:t>
            </a:r>
            <a:endParaRPr kumimoji="1" lang="en-US" altLang="ja-JP" dirty="0"/>
          </a:p>
          <a:p>
            <a:r>
              <a:rPr lang="ja-JP" altLang="en-US" dirty="0"/>
              <a:t>患者：</a:t>
            </a:r>
            <a:endParaRPr lang="en-US" altLang="ja-JP" dirty="0"/>
          </a:p>
          <a:p>
            <a:pPr marL="0" indent="0">
              <a:buNone/>
            </a:pPr>
            <a:r>
              <a:rPr lang="ja-JP" altLang="en-US" dirty="0"/>
              <a:t>　　「やっと会えた。こんな話をする時間があるのか。</a:t>
            </a:r>
            <a:endParaRPr lang="en-US" altLang="ja-JP" dirty="0"/>
          </a:p>
          <a:p>
            <a:pPr marL="0" indent="0">
              <a:buNone/>
            </a:pPr>
            <a:r>
              <a:rPr lang="ja-JP" altLang="en-US" dirty="0"/>
              <a:t>　　　</a:t>
            </a:r>
            <a:r>
              <a:rPr lang="ja-JP" altLang="en-US" dirty="0" err="1"/>
              <a:t>忙しいやろう</a:t>
            </a:r>
            <a:r>
              <a:rPr lang="ja-JP" altLang="en-US" dirty="0"/>
              <a:t>。</a:t>
            </a:r>
            <a:endParaRPr lang="en-US" altLang="ja-JP" dirty="0"/>
          </a:p>
          <a:p>
            <a:pPr marL="0" indent="0">
              <a:buNone/>
            </a:pPr>
            <a:r>
              <a:rPr lang="ja-JP" altLang="en-US" dirty="0"/>
              <a:t>　　　そばにいてくれてめちゃくちゃうれしい」</a:t>
            </a:r>
            <a:endParaRPr lang="en-US" altLang="ja-JP" dirty="0"/>
          </a:p>
          <a:p>
            <a:pPr marL="0" indent="0">
              <a:buNone/>
            </a:pPr>
            <a:r>
              <a:rPr kumimoji="1" lang="ja-JP" altLang="en-US" dirty="0"/>
              <a:t>　　</a:t>
            </a:r>
            <a:r>
              <a:rPr kumimoji="1" lang="en-US" altLang="ja-JP" dirty="0"/>
              <a:t>5</a:t>
            </a:r>
            <a:r>
              <a:rPr kumimoji="1" lang="ja-JP" altLang="en-US" dirty="0"/>
              <a:t>分ほどで入眠</a:t>
            </a:r>
          </a:p>
        </p:txBody>
      </p:sp>
      <p:sp>
        <p:nvSpPr>
          <p:cNvPr id="2" name="タイトル 1"/>
          <p:cNvSpPr>
            <a:spLocks noGrp="1"/>
          </p:cNvSpPr>
          <p:nvPr>
            <p:ph type="title"/>
          </p:nvPr>
        </p:nvSpPr>
        <p:spPr/>
        <p:txBody>
          <a:bodyPr>
            <a:normAutofit/>
          </a:bodyPr>
          <a:lstStyle/>
          <a:p>
            <a:r>
              <a:rPr kumimoji="1" lang="ja-JP" altLang="en-US" dirty="0"/>
              <a:t>せん妄ケアの引き継ぎ②</a:t>
            </a:r>
          </a:p>
        </p:txBody>
      </p:sp>
      <p:pic>
        <p:nvPicPr>
          <p:cNvPr id="4" name="図 3"/>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76256" y="1592796"/>
            <a:ext cx="1752195" cy="26282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9470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72067" y="1556792"/>
            <a:ext cx="7408333" cy="4248473"/>
          </a:xfrm>
        </p:spPr>
        <p:txBody>
          <a:bodyPr/>
          <a:lstStyle/>
          <a:p>
            <a:r>
              <a:rPr kumimoji="1" lang="ja-JP" altLang="en-US" dirty="0"/>
              <a:t>「娘の結婚式でスピーチをしたいので入れ歯を作り直したい」</a:t>
            </a:r>
            <a:endParaRPr kumimoji="1" lang="en-US" altLang="ja-JP" dirty="0"/>
          </a:p>
          <a:p>
            <a:pPr marL="0" indent="0">
              <a:buNone/>
            </a:pPr>
            <a:r>
              <a:rPr lang="ja-JP" altLang="en-US" dirty="0"/>
              <a:t>　　　⇒ストレッチャーで歯科受診</a:t>
            </a:r>
            <a:endParaRPr lang="en-US" altLang="ja-JP" dirty="0"/>
          </a:p>
          <a:p>
            <a:r>
              <a:rPr lang="ja-JP" altLang="en-US" dirty="0"/>
              <a:t>外出：術後</a:t>
            </a:r>
            <a:r>
              <a:rPr lang="en-US" altLang="ja-JP" dirty="0"/>
              <a:t>38</a:t>
            </a:r>
            <a:r>
              <a:rPr lang="ja-JP" altLang="en-US" dirty="0"/>
              <a:t>日</a:t>
            </a:r>
            <a:endParaRPr lang="en-US" altLang="ja-JP" dirty="0"/>
          </a:p>
          <a:p>
            <a:r>
              <a:rPr lang="ja-JP" altLang="en-US" dirty="0"/>
              <a:t>シャワー浴：術後</a:t>
            </a:r>
            <a:r>
              <a:rPr lang="en-US" altLang="ja-JP" dirty="0"/>
              <a:t>44</a:t>
            </a:r>
            <a:r>
              <a:rPr lang="ja-JP" altLang="en-US" dirty="0"/>
              <a:t>日</a:t>
            </a:r>
            <a:endParaRPr lang="en-US" altLang="ja-JP" dirty="0"/>
          </a:p>
          <a:p>
            <a:r>
              <a:rPr lang="ja-JP" altLang="en-US" dirty="0"/>
              <a:t>結婚式出席：術後</a:t>
            </a:r>
            <a:r>
              <a:rPr lang="en-US" altLang="ja-JP" dirty="0"/>
              <a:t>59</a:t>
            </a:r>
            <a:r>
              <a:rPr lang="ja-JP" altLang="en-US" dirty="0"/>
              <a:t>日</a:t>
            </a:r>
            <a:endParaRPr lang="en-US" altLang="ja-JP" dirty="0"/>
          </a:p>
          <a:p>
            <a:endParaRPr kumimoji="1" lang="en-US" altLang="ja-JP" dirty="0"/>
          </a:p>
        </p:txBody>
      </p:sp>
      <p:sp>
        <p:nvSpPr>
          <p:cNvPr id="2" name="タイトル 1"/>
          <p:cNvSpPr>
            <a:spLocks noGrp="1"/>
          </p:cNvSpPr>
          <p:nvPr>
            <p:ph type="title"/>
          </p:nvPr>
        </p:nvSpPr>
        <p:spPr/>
        <p:txBody>
          <a:bodyPr/>
          <a:lstStyle/>
          <a:p>
            <a:r>
              <a:rPr lang="ja-JP" altLang="en-US" dirty="0"/>
              <a:t>その後の経過</a:t>
            </a:r>
            <a:endParaRPr kumimoji="1" lang="ja-JP" altLang="en-US" dirty="0"/>
          </a:p>
        </p:txBody>
      </p:sp>
      <p:pic>
        <p:nvPicPr>
          <p:cNvPr id="4"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3094536"/>
            <a:ext cx="2482536" cy="33642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731011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a:t>せん妄ケアの体制化</a:t>
            </a:r>
            <a:endParaRPr kumimoji="1" lang="en-US" altLang="ja-JP" dirty="0"/>
          </a:p>
          <a:p>
            <a:r>
              <a:rPr lang="ja-JP" altLang="en-US" dirty="0"/>
              <a:t>とことん付き合う⇒ケアの糸口を見出す。</a:t>
            </a:r>
            <a:endParaRPr lang="en-US" altLang="ja-JP" dirty="0"/>
          </a:p>
          <a:p>
            <a:endParaRPr lang="en-US" altLang="ja-JP" dirty="0"/>
          </a:p>
          <a:p>
            <a:r>
              <a:rPr lang="ja-JP" altLang="en-US" dirty="0"/>
              <a:t>同じケアを行ってもよい効果が得られない時もある。　しかし、手立てが増えるきっかけでもあることをスタッフは認識し、カンファレンスで情報共有し、次のケアに活かす</a:t>
            </a:r>
            <a:endParaRPr kumimoji="1" lang="en-US" altLang="ja-JP" dirty="0"/>
          </a:p>
          <a:p>
            <a:pPr marL="0" indent="0">
              <a:buNone/>
            </a:pPr>
            <a:endParaRPr kumimoji="1" lang="en-US" altLang="ja-JP" dirty="0"/>
          </a:p>
        </p:txBody>
      </p:sp>
      <p:sp>
        <p:nvSpPr>
          <p:cNvPr id="2" name="タイトル 1"/>
          <p:cNvSpPr>
            <a:spLocks noGrp="1"/>
          </p:cNvSpPr>
          <p:nvPr>
            <p:ph type="title"/>
          </p:nvPr>
        </p:nvSpPr>
        <p:spPr/>
        <p:txBody>
          <a:bodyPr/>
          <a:lstStyle/>
          <a:p>
            <a:r>
              <a:rPr lang="ja-JP" altLang="en-US" dirty="0"/>
              <a:t>看護</a:t>
            </a:r>
            <a:r>
              <a:rPr kumimoji="1" lang="ja-JP" altLang="en-US" dirty="0"/>
              <a:t>は何をしたのか</a:t>
            </a:r>
          </a:p>
        </p:txBody>
      </p:sp>
    </p:spTree>
    <p:extLst>
      <p:ext uri="{BB962C8B-B14F-4D97-AF65-F5344CB8AC3E}">
        <p14:creationId xmlns:p14="http://schemas.microsoft.com/office/powerpoint/2010/main" val="288669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sz="3200" dirty="0"/>
              <a:t>精神科病棟における抑制最小化への道のり</a:t>
            </a:r>
            <a:endParaRPr kumimoji="1" lang="ja-JP" altLang="en-US" sz="3200" dirty="0"/>
          </a:p>
        </p:txBody>
      </p:sp>
      <p:sp>
        <p:nvSpPr>
          <p:cNvPr id="5" name="テキスト プレースホルダー 4"/>
          <p:cNvSpPr>
            <a:spLocks noGrp="1"/>
          </p:cNvSpPr>
          <p:nvPr>
            <p:ph type="body" idx="1"/>
          </p:nvPr>
        </p:nvSpPr>
        <p:spPr/>
        <p:txBody>
          <a:bodyPr>
            <a:normAutofit/>
          </a:bodyPr>
          <a:lstStyle/>
          <a:p>
            <a:r>
              <a:rPr kumimoji="1" lang="ja-JP" altLang="en-US" sz="2800" dirty="0"/>
              <a:t>現場での実際の看護を語る　２</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58</a:t>
            </a:fld>
            <a:endParaRPr kumimoji="1" lang="ja-JP" altLang="en-US"/>
          </a:p>
        </p:txBody>
      </p:sp>
    </p:spTree>
    <p:extLst>
      <p:ext uri="{BB962C8B-B14F-4D97-AF65-F5344CB8AC3E}">
        <p14:creationId xmlns:p14="http://schemas.microsoft.com/office/powerpoint/2010/main" val="2963915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p:spPr>
        <p:txBody>
          <a:bodyPr>
            <a:normAutofit/>
          </a:bodyPr>
          <a:lstStyle/>
          <a:p>
            <a:r>
              <a:rPr kumimoji="1" lang="ja-JP" altLang="en-US" sz="3600" dirty="0"/>
              <a:t>行動制限の適用</a:t>
            </a:r>
          </a:p>
        </p:txBody>
      </p:sp>
      <p:sp>
        <p:nvSpPr>
          <p:cNvPr id="3" name="コンテンツ プレースホルダー 2"/>
          <p:cNvSpPr>
            <a:spLocks noGrp="1"/>
          </p:cNvSpPr>
          <p:nvPr>
            <p:ph idx="1"/>
          </p:nvPr>
        </p:nvSpPr>
        <p:spPr>
          <a:xfrm>
            <a:off x="457200" y="1196752"/>
            <a:ext cx="8229600" cy="4929411"/>
          </a:xfrm>
        </p:spPr>
        <p:txBody>
          <a:bodyPr>
            <a:normAutofit fontScale="62500" lnSpcReduction="20000"/>
          </a:bodyPr>
          <a:lstStyle/>
          <a:p>
            <a:pPr marL="0" indent="0">
              <a:buNone/>
            </a:pPr>
            <a:r>
              <a:rPr kumimoji="1" lang="ja-JP" altLang="en-US" b="1" dirty="0"/>
              <a:t>隔離</a:t>
            </a:r>
            <a:endParaRPr kumimoji="1" lang="en-US" altLang="ja-JP" b="1" dirty="0"/>
          </a:p>
          <a:p>
            <a:r>
              <a:rPr lang="ja-JP" altLang="ja-JP" b="1" dirty="0"/>
              <a:t>他の患者との人間関係を著しく損なうおそれがある等、その言動が患者の病状の経過や予後に悪く影響する状態</a:t>
            </a:r>
          </a:p>
          <a:p>
            <a:r>
              <a:rPr lang="ja-JP" altLang="ja-JP" b="1" dirty="0"/>
              <a:t>自殺企図又は自傷行為が切迫している状態</a:t>
            </a:r>
          </a:p>
          <a:p>
            <a:r>
              <a:rPr lang="ja-JP" altLang="ja-JP" b="1" dirty="0"/>
              <a:t>他の患者に対する暴行行為や著しい迷惑行為、器物破損行為が認められ、他の方法ではこれを防ぎきれない状態</a:t>
            </a:r>
          </a:p>
          <a:p>
            <a:r>
              <a:rPr lang="ja-JP" altLang="ja-JP" b="1" dirty="0"/>
              <a:t>急性精神運動興奮等のため、不穏、多動、爆発性などが目立ち、一般の精神病室では医療又は保護を図ることが著しく困難な状態</a:t>
            </a:r>
          </a:p>
          <a:p>
            <a:r>
              <a:rPr lang="ja-JP" altLang="ja-JP" b="1" dirty="0"/>
              <a:t>身体的合併症を有する患者について、検査及び処置等のため、隔離が必要な場合</a:t>
            </a:r>
            <a:endParaRPr kumimoji="1" lang="en-US" altLang="ja-JP" b="1" dirty="0"/>
          </a:p>
          <a:p>
            <a:pPr marL="0" indent="0">
              <a:buNone/>
            </a:pPr>
            <a:r>
              <a:rPr kumimoji="1" lang="ja-JP" altLang="en-US" b="1" dirty="0"/>
              <a:t>身体拘束</a:t>
            </a:r>
            <a:endParaRPr kumimoji="1" lang="en-US" altLang="ja-JP" b="1" dirty="0"/>
          </a:p>
          <a:p>
            <a:r>
              <a:rPr lang="ja-JP" altLang="ja-JP" b="1" dirty="0"/>
              <a:t>自殺企図又は自傷行為が著しく切迫している状態</a:t>
            </a:r>
          </a:p>
          <a:p>
            <a:r>
              <a:rPr lang="ja-JP" altLang="ja-JP" b="1" dirty="0"/>
              <a:t>多動又は不穏が顕著である状態</a:t>
            </a:r>
          </a:p>
          <a:p>
            <a:r>
              <a:rPr lang="ja-JP" altLang="ja-JP" b="1" dirty="0"/>
              <a:t>精神障害のために、そのまま放置すれば患者の生命にまで危険が及ぶおそれがある状態</a:t>
            </a:r>
            <a:endParaRPr lang="en-US" altLang="ja-JP" b="1" dirty="0"/>
          </a:p>
          <a:p>
            <a:pPr marL="0" indent="0">
              <a:buNone/>
            </a:pPr>
            <a:endParaRPr lang="en-US" altLang="ja-JP" b="1" dirty="0"/>
          </a:p>
          <a:p>
            <a:pPr marL="0" indent="0">
              <a:buNone/>
            </a:pPr>
            <a:r>
              <a:rPr lang="ja-JP" altLang="en-US" b="1" dirty="0"/>
              <a:t>　　　　　　　　　　　　　　　　　　　　　　　　　　　　</a:t>
            </a:r>
            <a:r>
              <a:rPr lang="ja-JP" altLang="en-US" b="1" dirty="0">
                <a:solidFill>
                  <a:srgbClr val="FF0000"/>
                </a:solidFill>
              </a:rPr>
              <a:t>　精神保健福祉法第３７条１項</a:t>
            </a:r>
            <a:endParaRPr lang="ja-JP" altLang="ja-JP" b="1" dirty="0">
              <a:solidFill>
                <a:srgbClr val="FF0000"/>
              </a:solidFill>
            </a:endParaRPr>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59</a:t>
            </a:fld>
            <a:endParaRPr kumimoji="1" lang="ja-JP" altLang="en-US"/>
          </a:p>
        </p:txBody>
      </p:sp>
    </p:spTree>
    <p:extLst>
      <p:ext uri="{BB962C8B-B14F-4D97-AF65-F5344CB8AC3E}">
        <p14:creationId xmlns:p14="http://schemas.microsoft.com/office/powerpoint/2010/main" val="720470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60648"/>
            <a:ext cx="8229600" cy="1143000"/>
          </a:xfrm>
        </p:spPr>
        <p:txBody>
          <a:bodyPr>
            <a:normAutofit fontScale="90000"/>
          </a:bodyPr>
          <a:lstStyle/>
          <a:p>
            <a:r>
              <a:rPr lang="ja-JP" altLang="en-US" sz="3100" dirty="0"/>
              <a:t>思いやりの心に深く根ざす看護の実践を目指して</a:t>
            </a:r>
            <a:br>
              <a:rPr lang="en-US" altLang="ja-JP" sz="3100" dirty="0"/>
            </a:br>
            <a:r>
              <a:rPr lang="ja-JP" altLang="en-US" dirty="0"/>
              <a:t>看護</a:t>
            </a:r>
            <a:r>
              <a:rPr kumimoji="1" lang="ja-JP" altLang="en-US" dirty="0"/>
              <a:t>が内包する思いやり</a:t>
            </a:r>
          </a:p>
        </p:txBody>
      </p:sp>
      <p:sp>
        <p:nvSpPr>
          <p:cNvPr id="3" name="コンテンツ プレースホルダー 2"/>
          <p:cNvSpPr>
            <a:spLocks noGrp="1"/>
          </p:cNvSpPr>
          <p:nvPr>
            <p:ph idx="1"/>
          </p:nvPr>
        </p:nvSpPr>
        <p:spPr/>
        <p:txBody>
          <a:bodyPr>
            <a:normAutofit/>
          </a:bodyPr>
          <a:lstStyle/>
          <a:p>
            <a:pPr marL="0" indent="0">
              <a:buNone/>
            </a:pPr>
            <a:endParaRPr lang="en-US" altLang="ja-JP" dirty="0"/>
          </a:p>
          <a:p>
            <a:endParaRPr kumimoji="1" lang="en-US" altLang="ja-JP" dirty="0"/>
          </a:p>
        </p:txBody>
      </p:sp>
      <p:graphicFrame>
        <p:nvGraphicFramePr>
          <p:cNvPr id="4" name="図表 3"/>
          <p:cNvGraphicFramePr/>
          <p:nvPr>
            <p:extLst>
              <p:ext uri="{D42A27DB-BD31-4B8C-83A1-F6EECF244321}">
                <p14:modId xmlns:p14="http://schemas.microsoft.com/office/powerpoint/2010/main" val="3258912437"/>
              </p:ext>
            </p:extLst>
          </p:nvPr>
        </p:nvGraphicFramePr>
        <p:xfrm>
          <a:off x="2483768" y="213285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角丸四角形吹き出し 4"/>
          <p:cNvSpPr/>
          <p:nvPr/>
        </p:nvSpPr>
        <p:spPr>
          <a:xfrm>
            <a:off x="395536" y="3501008"/>
            <a:ext cx="1778496" cy="2484856"/>
          </a:xfrm>
          <a:prstGeom prst="wedgeRoundRectCallout">
            <a:avLst>
              <a:gd name="adj1" fmla="val 73833"/>
              <a:gd name="adj2" fmla="val -21558"/>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有効</a:t>
            </a:r>
            <a:endParaRPr kumimoji="1" lang="en-US" altLang="ja-JP" sz="2400" b="1" dirty="0">
              <a:solidFill>
                <a:schemeClr val="tx1"/>
              </a:solidFill>
            </a:endParaRPr>
          </a:p>
          <a:p>
            <a:r>
              <a:rPr kumimoji="1" lang="ja-JP" altLang="en-US" sz="2400" b="1" dirty="0">
                <a:solidFill>
                  <a:schemeClr val="tx1"/>
                </a:solidFill>
              </a:rPr>
              <a:t>タイム</a:t>
            </a:r>
            <a:r>
              <a:rPr lang="ja-JP" altLang="en-US" sz="2400" b="1" dirty="0">
                <a:solidFill>
                  <a:schemeClr val="tx1"/>
                </a:solidFill>
              </a:rPr>
              <a:t>リ</a:t>
            </a:r>
            <a:r>
              <a:rPr kumimoji="1" lang="ja-JP" altLang="en-US" sz="2400" b="1" dirty="0">
                <a:solidFill>
                  <a:schemeClr val="tx1"/>
                </a:solidFill>
              </a:rPr>
              <a:t>ー</a:t>
            </a:r>
            <a:endParaRPr kumimoji="1" lang="en-US" altLang="ja-JP" sz="2400" b="1" dirty="0">
              <a:solidFill>
                <a:schemeClr val="tx1"/>
              </a:solidFill>
            </a:endParaRPr>
          </a:p>
          <a:p>
            <a:r>
              <a:rPr lang="ja-JP" altLang="en-US" sz="2400" b="1" dirty="0">
                <a:solidFill>
                  <a:schemeClr val="tx1"/>
                </a:solidFill>
              </a:rPr>
              <a:t>迅速</a:t>
            </a:r>
            <a:endParaRPr lang="en-US" altLang="ja-JP" sz="2400" b="1" dirty="0">
              <a:solidFill>
                <a:schemeClr val="tx1"/>
              </a:solidFill>
            </a:endParaRPr>
          </a:p>
          <a:p>
            <a:r>
              <a:rPr kumimoji="1" lang="ja-JP" altLang="en-US" sz="2400" b="1" dirty="0">
                <a:solidFill>
                  <a:schemeClr val="tx1"/>
                </a:solidFill>
              </a:rPr>
              <a:t>正確</a:t>
            </a:r>
            <a:endParaRPr kumimoji="1" lang="en-US" altLang="ja-JP" sz="2400" b="1" dirty="0">
              <a:solidFill>
                <a:schemeClr val="tx1"/>
              </a:solidFill>
            </a:endParaRPr>
          </a:p>
          <a:p>
            <a:r>
              <a:rPr lang="ja-JP" altLang="en-US" sz="2400" b="1" dirty="0">
                <a:solidFill>
                  <a:schemeClr val="tx1"/>
                </a:solidFill>
              </a:rPr>
              <a:t>先回り・・</a:t>
            </a:r>
            <a:endParaRPr kumimoji="1" lang="en-US" altLang="ja-JP" sz="2400" b="1" dirty="0">
              <a:solidFill>
                <a:schemeClr val="tx1"/>
              </a:solidFill>
            </a:endParaRPr>
          </a:p>
          <a:p>
            <a:pPr algn="ctr"/>
            <a:endParaRPr kumimoji="1" lang="ja-JP" altLang="en-US" dirty="0">
              <a:solidFill>
                <a:schemeClr val="tx1"/>
              </a:solidFill>
            </a:endParaRPr>
          </a:p>
        </p:txBody>
      </p:sp>
      <p:sp>
        <p:nvSpPr>
          <p:cNvPr id="6" name="テキスト ボックス 5"/>
          <p:cNvSpPr txBox="1"/>
          <p:nvPr/>
        </p:nvSpPr>
        <p:spPr>
          <a:xfrm>
            <a:off x="2174032" y="2132856"/>
            <a:ext cx="2007281" cy="369332"/>
          </a:xfrm>
          <a:prstGeom prst="rect">
            <a:avLst/>
          </a:prstGeom>
          <a:noFill/>
        </p:spPr>
        <p:txBody>
          <a:bodyPr wrap="none" rtlCol="0">
            <a:spAutoFit/>
          </a:bodyPr>
          <a:lstStyle/>
          <a:p>
            <a:r>
              <a:rPr kumimoji="1" lang="ja-JP" altLang="en-US" dirty="0"/>
              <a:t>相手の立場に立つ</a:t>
            </a:r>
          </a:p>
        </p:txBody>
      </p:sp>
      <p:sp>
        <p:nvSpPr>
          <p:cNvPr id="8" name="テキスト ボックス 7"/>
          <p:cNvSpPr txBox="1"/>
          <p:nvPr/>
        </p:nvSpPr>
        <p:spPr>
          <a:xfrm>
            <a:off x="6660232" y="1763524"/>
            <a:ext cx="1223412" cy="369332"/>
          </a:xfrm>
          <a:prstGeom prst="rect">
            <a:avLst/>
          </a:prstGeom>
          <a:noFill/>
        </p:spPr>
        <p:txBody>
          <a:bodyPr wrap="none" rtlCol="0">
            <a:spAutoFit/>
          </a:bodyPr>
          <a:lstStyle/>
          <a:p>
            <a:r>
              <a:rPr kumimoji="1" lang="ja-JP" altLang="en-US" dirty="0"/>
              <a:t>知識・技術</a:t>
            </a:r>
          </a:p>
        </p:txBody>
      </p:sp>
      <p:sp>
        <p:nvSpPr>
          <p:cNvPr id="11" name="テキスト ボックス 10"/>
          <p:cNvSpPr txBox="1"/>
          <p:nvPr/>
        </p:nvSpPr>
        <p:spPr>
          <a:xfrm>
            <a:off x="6804248" y="5985864"/>
            <a:ext cx="877163" cy="369332"/>
          </a:xfrm>
          <a:prstGeom prst="rect">
            <a:avLst/>
          </a:prstGeom>
          <a:noFill/>
        </p:spPr>
        <p:txBody>
          <a:bodyPr wrap="none" rtlCol="0">
            <a:spAutoFit/>
          </a:bodyPr>
          <a:lstStyle/>
          <a:p>
            <a:r>
              <a:rPr kumimoji="1" lang="ja-JP" altLang="en-US" dirty="0"/>
              <a:t>俯瞰性</a:t>
            </a:r>
          </a:p>
        </p:txBody>
      </p:sp>
      <p:sp>
        <p:nvSpPr>
          <p:cNvPr id="12" name="テキスト ボックス 11"/>
          <p:cNvSpPr txBox="1"/>
          <p:nvPr/>
        </p:nvSpPr>
        <p:spPr>
          <a:xfrm>
            <a:off x="3275856" y="5985864"/>
            <a:ext cx="1223412" cy="369332"/>
          </a:xfrm>
          <a:prstGeom prst="rect">
            <a:avLst/>
          </a:prstGeom>
          <a:noFill/>
        </p:spPr>
        <p:txBody>
          <a:bodyPr wrap="none" rtlCol="0">
            <a:spAutoFit/>
          </a:bodyPr>
          <a:lstStyle/>
          <a:p>
            <a:r>
              <a:rPr kumimoji="1" lang="ja-JP" altLang="en-US" dirty="0"/>
              <a:t>改善・向上</a:t>
            </a:r>
          </a:p>
        </p:txBody>
      </p:sp>
      <p:pic>
        <p:nvPicPr>
          <p:cNvPr id="10" name="コンテンツ プレースホルダー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1933018"/>
            <a:ext cx="1148481" cy="1296144"/>
          </a:xfrm>
          <a:prstGeom prst="rect">
            <a:avLst/>
          </a:prstGeom>
        </p:spPr>
      </p:pic>
    </p:spTree>
    <p:extLst>
      <p:ext uri="{BB962C8B-B14F-4D97-AF65-F5344CB8AC3E}">
        <p14:creationId xmlns:p14="http://schemas.microsoft.com/office/powerpoint/2010/main" val="2328594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descr="C:\Users\NRSPC\Desktop\拘束新聞記事.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66" y="-10442"/>
            <a:ext cx="9252520" cy="7060393"/>
          </a:xfrm>
          <a:prstGeom prst="rect">
            <a:avLst/>
          </a:prstGeom>
          <a:noFill/>
          <a:extLst>
            <a:ext uri="{909E8E84-426E-40DD-AFC4-6F175D3DCCD1}">
              <a14:hiddenFill xmlns:a14="http://schemas.microsoft.com/office/drawing/2010/main">
                <a:solidFill>
                  <a:srgbClr val="FFFFFF"/>
                </a:solidFill>
              </a14:hiddenFill>
            </a:ext>
          </a:extLst>
        </p:spPr>
      </p:pic>
      <p:sp>
        <p:nvSpPr>
          <p:cNvPr id="5" name="円/楕円 4"/>
          <p:cNvSpPr/>
          <p:nvPr/>
        </p:nvSpPr>
        <p:spPr>
          <a:xfrm>
            <a:off x="2375756" y="116632"/>
            <a:ext cx="6300699" cy="86409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 name="円/楕円 5"/>
          <p:cNvSpPr/>
          <p:nvPr/>
        </p:nvSpPr>
        <p:spPr>
          <a:xfrm>
            <a:off x="2699792" y="5651117"/>
            <a:ext cx="5040560" cy="64989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1259632" y="3501008"/>
            <a:ext cx="7632848" cy="792088"/>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60</a:t>
            </a:fld>
            <a:endParaRPr kumimoji="1" lang="ja-JP" altLang="en-US"/>
          </a:p>
        </p:txBody>
      </p:sp>
      <p:cxnSp>
        <p:nvCxnSpPr>
          <p:cNvPr id="7" name="直線コネクタ 6"/>
          <p:cNvCxnSpPr/>
          <p:nvPr/>
        </p:nvCxnSpPr>
        <p:spPr>
          <a:xfrm>
            <a:off x="2375756" y="2818656"/>
            <a:ext cx="5544616" cy="72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051720" y="3015923"/>
            <a:ext cx="5868652" cy="72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051720" y="3248980"/>
            <a:ext cx="648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375756" y="3436212"/>
            <a:ext cx="3996444" cy="647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491880" y="4437112"/>
            <a:ext cx="3168352" cy="36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962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fontScale="90000"/>
          </a:bodyPr>
          <a:lstStyle/>
          <a:p>
            <a:br>
              <a:rPr lang="en-US" altLang="ja-JP" sz="4000" dirty="0"/>
            </a:br>
            <a:r>
              <a:rPr lang="ja-JP" altLang="en-US" sz="4000" dirty="0"/>
              <a:t>当院精神病棟の行動制限の推移</a:t>
            </a:r>
            <a:br>
              <a:rPr lang="en-US" altLang="ja-JP" sz="4000" dirty="0"/>
            </a:br>
            <a:endParaRPr kumimoji="1" lang="ja-JP" altLang="en-US" sz="4000" dirty="0"/>
          </a:p>
        </p:txBody>
      </p:sp>
      <p:sp>
        <p:nvSpPr>
          <p:cNvPr id="3" name="コンテンツ プレースホルダー 2"/>
          <p:cNvSpPr>
            <a:spLocks noGrp="1"/>
          </p:cNvSpPr>
          <p:nvPr>
            <p:ph idx="1"/>
          </p:nvPr>
        </p:nvSpPr>
        <p:spPr>
          <a:xfrm>
            <a:off x="457200" y="1124744"/>
            <a:ext cx="8229600" cy="5001419"/>
          </a:xfrm>
        </p:spPr>
        <p:txBody>
          <a:bodyPr/>
          <a:lstStyle/>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69" y="1052736"/>
            <a:ext cx="6067375" cy="364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 3"/>
          <p:cNvSpPr/>
          <p:nvPr/>
        </p:nvSpPr>
        <p:spPr>
          <a:xfrm>
            <a:off x="6189814" y="1823654"/>
            <a:ext cx="2808312" cy="23762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行動制限最小化に向かっているが、大きな減少には至らない</a:t>
            </a:r>
          </a:p>
        </p:txBody>
      </p:sp>
      <p:sp>
        <p:nvSpPr>
          <p:cNvPr id="5" name="角丸四角形 4"/>
          <p:cNvSpPr/>
          <p:nvPr/>
        </p:nvSpPr>
        <p:spPr>
          <a:xfrm>
            <a:off x="611560" y="4842761"/>
            <a:ext cx="7776864" cy="1872209"/>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20000"/>
              </a:spcBef>
              <a:spcAft>
                <a:spcPct val="0"/>
              </a:spcAft>
            </a:pPr>
            <a:endParaRPr lang="en-US" altLang="ja-JP" sz="2400" b="1" kern="0" dirty="0">
              <a:solidFill>
                <a:srgbClr val="006699"/>
              </a:solidFill>
              <a:latin typeface="Verdana"/>
            </a:endParaRPr>
          </a:p>
          <a:p>
            <a:pPr fontAlgn="base">
              <a:spcBef>
                <a:spcPct val="20000"/>
              </a:spcBef>
              <a:spcAft>
                <a:spcPct val="0"/>
              </a:spcAft>
            </a:pPr>
            <a:r>
              <a:rPr lang="ja-JP" altLang="en-US" sz="2400" b="1" kern="0" dirty="0">
                <a:solidFill>
                  <a:srgbClr val="002060"/>
                </a:solidFill>
                <a:latin typeface="Verdana"/>
              </a:rPr>
              <a:t>行動制限とは</a:t>
            </a:r>
            <a:endParaRPr lang="en-US" altLang="ja-JP" sz="2400" b="1" kern="0" dirty="0">
              <a:solidFill>
                <a:srgbClr val="002060"/>
              </a:solidFill>
              <a:latin typeface="Verdana"/>
            </a:endParaRPr>
          </a:p>
          <a:p>
            <a:pPr fontAlgn="base">
              <a:spcBef>
                <a:spcPct val="20000"/>
              </a:spcBef>
              <a:spcAft>
                <a:spcPct val="0"/>
              </a:spcAft>
            </a:pPr>
            <a:r>
              <a:rPr lang="ja-JP" altLang="en-US" sz="2400" b="1" kern="0" dirty="0">
                <a:solidFill>
                  <a:srgbClr val="006699"/>
                </a:solidFill>
                <a:latin typeface="Verdana"/>
              </a:rPr>
              <a:t>身体拘束：マグネット式の拘束帯で体動を制限される</a:t>
            </a:r>
          </a:p>
          <a:p>
            <a:pPr lvl="0" fontAlgn="base">
              <a:spcBef>
                <a:spcPct val="20000"/>
              </a:spcBef>
              <a:spcAft>
                <a:spcPct val="0"/>
              </a:spcAft>
            </a:pPr>
            <a:r>
              <a:rPr lang="ja-JP" altLang="en-US" sz="2400" b="1" kern="0" dirty="0">
                <a:solidFill>
                  <a:srgbClr val="006699"/>
                </a:solidFill>
                <a:latin typeface="Verdana"/>
              </a:rPr>
              <a:t>隔離施錠：個室に一人で外側から施錠される</a:t>
            </a:r>
          </a:p>
          <a:p>
            <a:pPr lvl="0" fontAlgn="base">
              <a:spcBef>
                <a:spcPct val="20000"/>
              </a:spcBef>
              <a:spcAft>
                <a:spcPct val="0"/>
              </a:spcAft>
            </a:pPr>
            <a:r>
              <a:rPr lang="ja-JP" altLang="en-US" sz="2400" b="1" kern="0" dirty="0">
                <a:solidFill>
                  <a:srgbClr val="006699"/>
                </a:solidFill>
                <a:latin typeface="Verdana"/>
              </a:rPr>
              <a:t>その他：通信、面会、開放処遇制限など</a:t>
            </a:r>
          </a:p>
          <a:p>
            <a:pPr lvl="0" algn="ctr" fontAlgn="base">
              <a:lnSpc>
                <a:spcPct val="80000"/>
              </a:lnSpc>
              <a:spcBef>
                <a:spcPct val="20000"/>
              </a:spcBef>
              <a:spcAft>
                <a:spcPct val="0"/>
              </a:spcAft>
            </a:pPr>
            <a:endParaRPr lang="en-US" altLang="ja-JP" sz="2600" b="1" kern="0" dirty="0">
              <a:solidFill>
                <a:srgbClr val="006699"/>
              </a:solidFill>
              <a:latin typeface="Verdana"/>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61</a:t>
            </a:fld>
            <a:endParaRPr kumimoji="1" lang="ja-JP" altLang="en-US"/>
          </a:p>
        </p:txBody>
      </p:sp>
    </p:spTree>
    <p:extLst>
      <p:ext uri="{BB962C8B-B14F-4D97-AF65-F5344CB8AC3E}">
        <p14:creationId xmlns:p14="http://schemas.microsoft.com/office/powerpoint/2010/main" val="174238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431540" y="4077072"/>
            <a:ext cx="8460940" cy="1944216"/>
          </a:xfrm>
          <a:prstGeom prst="roundRect">
            <a:avLst/>
          </a:prstGeom>
          <a:solidFill>
            <a:srgbClr val="CAD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77053" y="1628800"/>
            <a:ext cx="8208912" cy="1512168"/>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611560" y="1097884"/>
            <a:ext cx="8229600" cy="4929411"/>
          </a:xfrm>
        </p:spPr>
        <p:txBody>
          <a:bodyPr>
            <a:normAutofit fontScale="92500"/>
          </a:bodyPr>
          <a:lstStyle/>
          <a:p>
            <a:pPr marL="0" indent="0">
              <a:buNone/>
            </a:pPr>
            <a:r>
              <a:rPr kumimoji="1" lang="ja-JP" altLang="en-US" dirty="0">
                <a:solidFill>
                  <a:srgbClr val="FF0000"/>
                </a:solidFill>
              </a:rPr>
              <a:t>行動制限の適応を振り返ると・・・その理由として</a:t>
            </a:r>
            <a:endParaRPr kumimoji="1" lang="en-US" altLang="ja-JP" dirty="0">
              <a:solidFill>
                <a:srgbClr val="FF0000"/>
              </a:solidFill>
            </a:endParaRPr>
          </a:p>
          <a:p>
            <a:pPr marL="0" indent="0">
              <a:buNone/>
            </a:pPr>
            <a:r>
              <a:rPr kumimoji="1" lang="ja-JP" altLang="en-US" sz="2800" dirty="0"/>
              <a:t>他患への迷惑行動、人間関係を損なう</a:t>
            </a:r>
            <a:r>
              <a:rPr lang="ja-JP" altLang="en-US" sz="2800" dirty="0"/>
              <a:t>恐れがある等が多かった。例えば認知症患者への他患者からの苦情や、興奮してスタッフの手を振り払ったなど・・・</a:t>
            </a:r>
            <a:endParaRPr lang="en-US" altLang="ja-JP" sz="2800" dirty="0"/>
          </a:p>
          <a:p>
            <a:pPr marL="0" indent="0">
              <a:buNone/>
            </a:pPr>
            <a:endParaRPr lang="en-US" altLang="ja-JP" sz="2800" dirty="0"/>
          </a:p>
          <a:p>
            <a:pPr marL="0" indent="0">
              <a:buNone/>
            </a:pPr>
            <a:endParaRPr lang="en-US" altLang="ja-JP" sz="2800" dirty="0"/>
          </a:p>
          <a:p>
            <a:pPr marL="0" indent="0">
              <a:buNone/>
            </a:pPr>
            <a:endParaRPr lang="en-US" altLang="ja-JP" sz="2800" dirty="0"/>
          </a:p>
          <a:p>
            <a:pPr marL="0" indent="0">
              <a:buNone/>
            </a:pPr>
            <a:r>
              <a:rPr lang="ja-JP" altLang="en-US" sz="2800" dirty="0"/>
              <a:t>精神科看護師としての専門的な看護の質を上げることで、行動制限に至らずとも対応できるのではないか。他患者にとってではなく、その患者自身にとって必要な看護を行う</a:t>
            </a:r>
            <a:endParaRPr lang="en-US" altLang="ja-JP" sz="2800" dirty="0"/>
          </a:p>
        </p:txBody>
      </p:sp>
      <p:sp>
        <p:nvSpPr>
          <p:cNvPr id="2" name="タイトル 1"/>
          <p:cNvSpPr>
            <a:spLocks noGrp="1"/>
          </p:cNvSpPr>
          <p:nvPr>
            <p:ph type="title"/>
          </p:nvPr>
        </p:nvSpPr>
        <p:spPr>
          <a:xfrm>
            <a:off x="457200" y="274638"/>
            <a:ext cx="8229600" cy="850106"/>
          </a:xfrm>
        </p:spPr>
        <p:txBody>
          <a:bodyPr>
            <a:normAutofit/>
          </a:bodyPr>
          <a:lstStyle/>
          <a:p>
            <a:r>
              <a:rPr lang="ja-JP" altLang="en-US" sz="3600" dirty="0"/>
              <a:t>その患者にとって必要な看護とは</a:t>
            </a:r>
            <a:endParaRPr kumimoji="1" lang="ja-JP" altLang="en-US" sz="3600" dirty="0"/>
          </a:p>
        </p:txBody>
      </p:sp>
      <p:sp>
        <p:nvSpPr>
          <p:cNvPr id="5" name="下矢印 4"/>
          <p:cNvSpPr/>
          <p:nvPr/>
        </p:nvSpPr>
        <p:spPr>
          <a:xfrm>
            <a:off x="3815916" y="3418695"/>
            <a:ext cx="144016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62</a:t>
            </a:fld>
            <a:endParaRPr kumimoji="1" lang="ja-JP" altLang="en-US"/>
          </a:p>
        </p:txBody>
      </p:sp>
    </p:spTree>
    <p:extLst>
      <p:ext uri="{BB962C8B-B14F-4D97-AF65-F5344CB8AC3E}">
        <p14:creationId xmlns:p14="http://schemas.microsoft.com/office/powerpoint/2010/main" val="4058684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r>
              <a:rPr kumimoji="1" lang="ja-JP" altLang="en-US" sz="4000" dirty="0"/>
              <a:t>看護実践</a:t>
            </a:r>
          </a:p>
        </p:txBody>
      </p:sp>
      <p:sp>
        <p:nvSpPr>
          <p:cNvPr id="3" name="コンテンツ プレースホルダー 2"/>
          <p:cNvSpPr>
            <a:spLocks noGrp="1"/>
          </p:cNvSpPr>
          <p:nvPr>
            <p:ph idx="1"/>
          </p:nvPr>
        </p:nvSpPr>
        <p:spPr>
          <a:xfrm>
            <a:off x="323528" y="1412776"/>
            <a:ext cx="8568952" cy="5256584"/>
          </a:xfrm>
        </p:spPr>
        <p:txBody>
          <a:bodyPr>
            <a:normAutofit fontScale="92500" lnSpcReduction="10000"/>
          </a:bodyPr>
          <a:lstStyle/>
          <a:p>
            <a:pPr marL="0" indent="0">
              <a:buNone/>
            </a:pPr>
            <a:r>
              <a:rPr kumimoji="1" lang="ja-JP" altLang="en-US" sz="2800" dirty="0"/>
              <a:t>１．</a:t>
            </a:r>
            <a:r>
              <a:rPr kumimoji="1" lang="ja-JP" altLang="en-US" sz="2700" dirty="0"/>
              <a:t>共通の正しい知識と倫理観を持つことで、認識の変化へつなげた</a:t>
            </a:r>
            <a:endParaRPr kumimoji="1" lang="en-US" altLang="ja-JP" sz="2700" dirty="0"/>
          </a:p>
          <a:p>
            <a:pPr>
              <a:buBlip>
                <a:blip r:embed="rId2"/>
              </a:buBlip>
            </a:pPr>
            <a:r>
              <a:rPr lang="ja-JP" altLang="ja-JP" sz="2700" dirty="0"/>
              <a:t>行動制限についての学習会を知識編と体験編の</a:t>
            </a:r>
            <a:r>
              <a:rPr lang="en-US" altLang="ja-JP" sz="2700" dirty="0"/>
              <a:t>2</a:t>
            </a:r>
            <a:r>
              <a:rPr lang="ja-JP" altLang="ja-JP" sz="2700" dirty="0"/>
              <a:t>回開催</a:t>
            </a:r>
          </a:p>
          <a:p>
            <a:pPr lvl="0">
              <a:buBlip>
                <a:blip r:embed="rId2"/>
              </a:buBlip>
            </a:pPr>
            <a:r>
              <a:rPr lang="ja-JP" altLang="ja-JP" sz="2700" dirty="0"/>
              <a:t>ＣＶＰＰＰ（包括的暴力防止プログラム）の伝達講習</a:t>
            </a:r>
            <a:endParaRPr lang="en-US" altLang="ja-JP" sz="2700" dirty="0"/>
          </a:p>
          <a:p>
            <a:pPr>
              <a:buBlip>
                <a:blip r:embed="rId2"/>
              </a:buBlip>
            </a:pPr>
            <a:r>
              <a:rPr lang="ja-JP" altLang="en-US" sz="2700" dirty="0"/>
              <a:t>コミュニケーション技術に関する学習会（　</a:t>
            </a:r>
            <a:r>
              <a:rPr lang="ja-JP" altLang="en-US" sz="2700" dirty="0">
                <a:latin typeface="+mn-ea"/>
              </a:rPr>
              <a:t>ユマニチュード、アンガーマネジメント、アサーション）</a:t>
            </a:r>
            <a:endParaRPr lang="en-US" altLang="ja-JP" sz="2700" dirty="0">
              <a:latin typeface="+mn-ea"/>
            </a:endParaRPr>
          </a:p>
          <a:p>
            <a:pPr marL="0" indent="0">
              <a:buClr>
                <a:srgbClr val="00CC00"/>
              </a:buClr>
              <a:buNone/>
            </a:pPr>
            <a:r>
              <a:rPr lang="ja-JP" altLang="en-US" sz="2700" dirty="0"/>
              <a:t>２．</a:t>
            </a:r>
            <a:r>
              <a:rPr lang="ja-JP" altLang="ja-JP" sz="2700" dirty="0"/>
              <a:t>行動制限カンファレンス</a:t>
            </a:r>
            <a:r>
              <a:rPr lang="ja-JP" altLang="en-US" sz="2700" dirty="0"/>
              <a:t>を見直した。</a:t>
            </a:r>
            <a:r>
              <a:rPr lang="ja-JP" altLang="ja-JP" sz="2700" dirty="0"/>
              <a:t>具体的なエピソード</a:t>
            </a:r>
            <a:r>
              <a:rPr lang="ja-JP" altLang="en-US" sz="2700" dirty="0"/>
              <a:t>や患者の強みなどに焦点をあて</a:t>
            </a:r>
            <a:r>
              <a:rPr lang="ja-JP" altLang="ja-JP" sz="2700" dirty="0"/>
              <a:t>、患者をより理解しやすい</a:t>
            </a:r>
            <a:r>
              <a:rPr lang="ja-JP" altLang="en-US" sz="2700" dirty="0"/>
              <a:t>内容に</a:t>
            </a:r>
            <a:r>
              <a:rPr lang="ja-JP" altLang="ja-JP" sz="2700" dirty="0"/>
              <a:t>変化</a:t>
            </a:r>
            <a:r>
              <a:rPr lang="ja-JP" altLang="en-US" sz="2700" dirty="0"/>
              <a:t>させた</a:t>
            </a:r>
            <a:endParaRPr lang="en-US" altLang="ja-JP" sz="2700" dirty="0"/>
          </a:p>
          <a:p>
            <a:pPr marL="0" lvl="0" indent="0">
              <a:buNone/>
            </a:pPr>
            <a:r>
              <a:rPr lang="ja-JP" altLang="en-US" sz="2700" dirty="0"/>
              <a:t>３．</a:t>
            </a:r>
            <a:r>
              <a:rPr lang="en-US" altLang="ja-JP" sz="2700" dirty="0"/>
              <a:t>KIND</a:t>
            </a:r>
            <a:r>
              <a:rPr lang="ja-JP" altLang="en-US" sz="2700" dirty="0"/>
              <a:t>方式ペアでの関わりを看護研究でより明確にした</a:t>
            </a:r>
            <a:endParaRPr lang="en-US" altLang="ja-JP" sz="2700" dirty="0"/>
          </a:p>
          <a:p>
            <a:pPr marL="0" lvl="0" indent="0">
              <a:buNone/>
            </a:pPr>
            <a:r>
              <a:rPr lang="ja-JP" altLang="en-US" sz="2700" dirty="0"/>
              <a:t>４．</a:t>
            </a:r>
            <a:r>
              <a:rPr lang="ja-JP" altLang="ja-JP" sz="2700" dirty="0"/>
              <a:t>事例検討し、よかった看護を可視化</a:t>
            </a:r>
            <a:endParaRPr lang="en-US" altLang="ja-JP" sz="2700" dirty="0"/>
          </a:p>
          <a:p>
            <a:pPr marL="0" lvl="0" indent="0">
              <a:buNone/>
            </a:pPr>
            <a:r>
              <a:rPr lang="ja-JP" altLang="en-US" sz="2700" dirty="0"/>
              <a:t>５．行動制限の実態・結果をフィードバック</a:t>
            </a:r>
            <a:endParaRPr lang="ja-JP" altLang="ja-JP" sz="2700" dirty="0"/>
          </a:p>
          <a:p>
            <a:pPr marL="0" indent="0">
              <a:buNone/>
            </a:pPr>
            <a:r>
              <a:rPr kumimoji="1" lang="ja-JP" altLang="en-US" sz="2700" dirty="0"/>
              <a:t>６．</a:t>
            </a:r>
            <a:r>
              <a:rPr lang="ja-JP" altLang="en-US" sz="2800" dirty="0"/>
              <a:t>臨床倫理検討シートを使用した前向きの検討</a:t>
            </a:r>
            <a:endParaRPr lang="en-US" altLang="ja-JP" sz="2800" dirty="0"/>
          </a:p>
          <a:p>
            <a:pPr marL="0" indent="0">
              <a:buNone/>
            </a:pPr>
            <a:endParaRPr lang="en-US" altLang="ja-JP" sz="2800" dirty="0"/>
          </a:p>
          <a:p>
            <a:pPr marL="0" indent="0">
              <a:buNone/>
            </a:pPr>
            <a:endParaRPr kumimoji="1" lang="ja-JP" altLang="en-US" sz="27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63</a:t>
            </a:fld>
            <a:endParaRPr kumimoji="1" lang="ja-JP" altLang="en-US"/>
          </a:p>
        </p:txBody>
      </p:sp>
    </p:spTree>
    <p:extLst>
      <p:ext uri="{BB962C8B-B14F-4D97-AF65-F5344CB8AC3E}">
        <p14:creationId xmlns:p14="http://schemas.microsoft.com/office/powerpoint/2010/main" val="1290691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年間の行動制限患者数の推移</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606" y="1211869"/>
            <a:ext cx="8808803"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円/楕円 6"/>
          <p:cNvSpPr/>
          <p:nvPr/>
        </p:nvSpPr>
        <p:spPr>
          <a:xfrm>
            <a:off x="1331640" y="2708920"/>
            <a:ext cx="936104" cy="864096"/>
          </a:xfrm>
          <a:prstGeom prst="ellipse">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85000"/>
                    <a:lumOff val="15000"/>
                  </a:schemeClr>
                </a:solidFill>
              </a:rPr>
              <a:t>３１</a:t>
            </a:r>
            <a:r>
              <a:rPr kumimoji="1" lang="ja-JP" altLang="en-US" sz="2000" b="1" dirty="0">
                <a:solidFill>
                  <a:schemeClr val="tx1">
                    <a:lumMod val="85000"/>
                    <a:lumOff val="15000"/>
                  </a:schemeClr>
                </a:solidFill>
              </a:rPr>
              <a:t>人</a:t>
            </a:r>
          </a:p>
        </p:txBody>
      </p:sp>
      <p:sp>
        <p:nvSpPr>
          <p:cNvPr id="9" name="円/楕円 8"/>
          <p:cNvSpPr/>
          <p:nvPr/>
        </p:nvSpPr>
        <p:spPr>
          <a:xfrm>
            <a:off x="3275856" y="3480121"/>
            <a:ext cx="936104" cy="864096"/>
          </a:xfrm>
          <a:prstGeom prst="ellipse">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lumMod val="85000"/>
                    <a:lumOff val="15000"/>
                  </a:schemeClr>
                </a:solidFill>
              </a:rPr>
              <a:t>２</a:t>
            </a:r>
            <a:r>
              <a:rPr kumimoji="1" lang="ja-JP" altLang="en-US" sz="2400" b="1" dirty="0">
                <a:solidFill>
                  <a:schemeClr val="tx1">
                    <a:lumMod val="85000"/>
                    <a:lumOff val="15000"/>
                  </a:schemeClr>
                </a:solidFill>
              </a:rPr>
              <a:t>１</a:t>
            </a:r>
            <a:endParaRPr kumimoji="1" lang="en-US" altLang="ja-JP" sz="2400" b="1" dirty="0">
              <a:solidFill>
                <a:schemeClr val="tx1">
                  <a:lumMod val="85000"/>
                  <a:lumOff val="15000"/>
                </a:schemeClr>
              </a:solidFill>
            </a:endParaRPr>
          </a:p>
          <a:p>
            <a:pPr algn="ctr"/>
            <a:r>
              <a:rPr lang="ja-JP" altLang="en-US" sz="2000" b="1" dirty="0">
                <a:solidFill>
                  <a:schemeClr val="tx1">
                    <a:lumMod val="85000"/>
                    <a:lumOff val="15000"/>
                  </a:schemeClr>
                </a:solidFill>
              </a:rPr>
              <a:t>人</a:t>
            </a:r>
            <a:endParaRPr kumimoji="1" lang="ja-JP" altLang="en-US" sz="2000" b="1" dirty="0">
              <a:solidFill>
                <a:schemeClr val="tx1">
                  <a:lumMod val="85000"/>
                  <a:lumOff val="15000"/>
                </a:schemeClr>
              </a:solidFill>
            </a:endParaRPr>
          </a:p>
        </p:txBody>
      </p:sp>
      <p:sp>
        <p:nvSpPr>
          <p:cNvPr id="10" name="円/楕円 9"/>
          <p:cNvSpPr/>
          <p:nvPr/>
        </p:nvSpPr>
        <p:spPr>
          <a:xfrm>
            <a:off x="5796136" y="5229200"/>
            <a:ext cx="936104" cy="864096"/>
          </a:xfrm>
          <a:prstGeom prst="ellipse">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85000"/>
                    <a:lumOff val="15000"/>
                  </a:schemeClr>
                </a:solidFill>
              </a:rPr>
              <a:t>１</a:t>
            </a:r>
            <a:r>
              <a:rPr kumimoji="1" lang="ja-JP" altLang="en-US" sz="2000" b="1" dirty="0">
                <a:solidFill>
                  <a:schemeClr val="tx1">
                    <a:lumMod val="85000"/>
                    <a:lumOff val="15000"/>
                  </a:schemeClr>
                </a:solidFill>
              </a:rPr>
              <a:t>人</a:t>
            </a:r>
          </a:p>
        </p:txBody>
      </p:sp>
      <p:sp>
        <p:nvSpPr>
          <p:cNvPr id="12" name="円/楕円 11"/>
          <p:cNvSpPr/>
          <p:nvPr/>
        </p:nvSpPr>
        <p:spPr>
          <a:xfrm>
            <a:off x="1259633" y="1556792"/>
            <a:ext cx="759480" cy="720080"/>
          </a:xfrm>
          <a:prstGeom prst="ellipse">
            <a:avLst/>
          </a:prstGeom>
          <a:solidFill>
            <a:schemeClr val="accent4">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lumMod val="85000"/>
                    <a:lumOff val="15000"/>
                  </a:schemeClr>
                </a:solidFill>
              </a:rPr>
              <a:t>４８人</a:t>
            </a:r>
          </a:p>
        </p:txBody>
      </p:sp>
      <p:sp>
        <p:nvSpPr>
          <p:cNvPr id="14" name="円/楕円 13"/>
          <p:cNvSpPr/>
          <p:nvPr/>
        </p:nvSpPr>
        <p:spPr>
          <a:xfrm>
            <a:off x="5884448" y="3480121"/>
            <a:ext cx="759480" cy="720080"/>
          </a:xfrm>
          <a:prstGeom prst="ellipse">
            <a:avLst/>
          </a:prstGeom>
          <a:solidFill>
            <a:schemeClr val="accent4">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lumMod val="85000"/>
                    <a:lumOff val="15000"/>
                  </a:schemeClr>
                </a:solidFill>
              </a:rPr>
              <a:t>２５人</a:t>
            </a:r>
            <a:endParaRPr kumimoji="1" lang="ja-JP" altLang="en-US" b="1" dirty="0">
              <a:solidFill>
                <a:schemeClr val="tx1">
                  <a:lumMod val="85000"/>
                  <a:lumOff val="15000"/>
                </a:schemeClr>
              </a:solidFill>
            </a:endParaRPr>
          </a:p>
        </p:txBody>
      </p:sp>
      <p:sp>
        <p:nvSpPr>
          <p:cNvPr id="15" name="円/楕円 14"/>
          <p:cNvSpPr/>
          <p:nvPr/>
        </p:nvSpPr>
        <p:spPr>
          <a:xfrm>
            <a:off x="4644008" y="5161918"/>
            <a:ext cx="936104" cy="864096"/>
          </a:xfrm>
          <a:prstGeom prst="ellipse">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lumMod val="85000"/>
                    <a:lumOff val="15000"/>
                  </a:schemeClr>
                </a:solidFill>
              </a:rPr>
              <a:t>３</a:t>
            </a:r>
            <a:r>
              <a:rPr lang="ja-JP" altLang="en-US" sz="2000" b="1" dirty="0">
                <a:solidFill>
                  <a:schemeClr val="tx1">
                    <a:lumMod val="85000"/>
                    <a:lumOff val="15000"/>
                  </a:schemeClr>
                </a:solidFill>
              </a:rPr>
              <a:t>人</a:t>
            </a:r>
            <a:endParaRPr kumimoji="1" lang="ja-JP" altLang="en-US" sz="2000" b="1" dirty="0">
              <a:solidFill>
                <a:schemeClr val="tx1">
                  <a:lumMod val="85000"/>
                  <a:lumOff val="15000"/>
                </a:schemeClr>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64</a:t>
            </a:fld>
            <a:endParaRPr kumimoji="1" lang="ja-JP" altLang="en-US"/>
          </a:p>
        </p:txBody>
      </p:sp>
    </p:spTree>
    <p:extLst>
      <p:ext uri="{BB962C8B-B14F-4D97-AF65-F5344CB8AC3E}">
        <p14:creationId xmlns:p14="http://schemas.microsoft.com/office/powerpoint/2010/main" val="19596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pPr algn="l"/>
            <a:r>
              <a:rPr kumimoji="1" lang="ja-JP" altLang="en-US" sz="3200" dirty="0">
                <a:solidFill>
                  <a:srgbClr val="002060"/>
                </a:solidFill>
              </a:rPr>
              <a:t>悪循環から好循環へ　</a:t>
            </a: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952481662"/>
              </p:ext>
            </p:extLst>
          </p:nvPr>
        </p:nvGraphicFramePr>
        <p:xfrm>
          <a:off x="107504" y="1052736"/>
          <a:ext cx="8856984"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正方形/長方形 2"/>
          <p:cNvSpPr/>
          <p:nvPr/>
        </p:nvSpPr>
        <p:spPr>
          <a:xfrm>
            <a:off x="3347864" y="2492896"/>
            <a:ext cx="2232248" cy="25922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2000" b="1" dirty="0">
                <a:solidFill>
                  <a:schemeClr val="tx1">
                    <a:lumMod val="85000"/>
                    <a:lumOff val="15000"/>
                  </a:schemeClr>
                </a:solidFill>
              </a:rPr>
              <a:t>行動制限をしないことが患者にとってよいこと、</a:t>
            </a:r>
            <a:r>
              <a:rPr lang="ja-JP" altLang="ja-JP" sz="2800" b="1" dirty="0">
                <a:solidFill>
                  <a:srgbClr val="FF0000"/>
                </a:solidFill>
              </a:rPr>
              <a:t>看護の力</a:t>
            </a:r>
            <a:r>
              <a:rPr lang="ja-JP" altLang="ja-JP" sz="2000" b="1" dirty="0">
                <a:solidFill>
                  <a:schemeClr val="tx1">
                    <a:lumMod val="85000"/>
                    <a:lumOff val="15000"/>
                  </a:schemeClr>
                </a:solidFill>
              </a:rPr>
              <a:t>で行動制限を回避できることを経験的に学ぶことができた</a:t>
            </a:r>
            <a:endParaRPr lang="ja-JP" altLang="en-US" sz="2000" b="1" dirty="0">
              <a:solidFill>
                <a:schemeClr val="tx1">
                  <a:lumMod val="85000"/>
                  <a:lumOff val="15000"/>
                </a:schemeClr>
              </a:solidFill>
            </a:endParaRPr>
          </a:p>
        </p:txBody>
      </p:sp>
      <p:sp>
        <p:nvSpPr>
          <p:cNvPr id="4" name="角丸四角形 3"/>
          <p:cNvSpPr/>
          <p:nvPr/>
        </p:nvSpPr>
        <p:spPr>
          <a:xfrm>
            <a:off x="6660232" y="1124744"/>
            <a:ext cx="2160240" cy="136815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ＭＳ ゴシック" panose="020B0609070205080204" pitchFamily="49" charset="-128"/>
                <a:ea typeface="ＭＳ ゴシック" panose="020B0609070205080204" pitchFamily="49" charset="-128"/>
              </a:rPr>
              <a:t>多職種にも影響</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2000" b="1" dirty="0">
                <a:solidFill>
                  <a:schemeClr val="tx1"/>
                </a:solidFill>
                <a:latin typeface="ＭＳ ゴシック" panose="020B0609070205080204" pitchFamily="49" charset="-128"/>
                <a:ea typeface="ＭＳ ゴシック" panose="020B0609070205080204" pitchFamily="49" charset="-128"/>
              </a:rPr>
              <a:t>行動制限の指示が減少</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65</a:t>
            </a:fld>
            <a:endParaRPr kumimoji="1" lang="ja-JP" altLang="en-US"/>
          </a:p>
        </p:txBody>
      </p:sp>
    </p:spTree>
    <p:extLst>
      <p:ext uri="{BB962C8B-B14F-4D97-AF65-F5344CB8AC3E}">
        <p14:creationId xmlns:p14="http://schemas.microsoft.com/office/powerpoint/2010/main" val="915671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ja-JP" altLang="en-US" sz="3200" dirty="0"/>
              <a:t>眼科手術目的での</a:t>
            </a:r>
            <a:br>
              <a:rPr lang="en-US" altLang="ja-JP" sz="3200" dirty="0"/>
            </a:br>
            <a:r>
              <a:rPr lang="ja-JP" altLang="en-US" sz="3200" dirty="0"/>
              <a:t>最重度知的障害患者への看護の体験</a:t>
            </a:r>
            <a:br>
              <a:rPr lang="en-US" altLang="ja-JP" sz="3200" dirty="0"/>
            </a:br>
            <a:r>
              <a:rPr lang="ja-JP" altLang="en-US" sz="3200" dirty="0"/>
              <a:t>　　　　　　　　　　　　　　　　　　　　　　　精神科病棟</a:t>
            </a:r>
            <a:endParaRPr kumimoji="1" lang="ja-JP" altLang="en-US" sz="3200" dirty="0"/>
          </a:p>
        </p:txBody>
      </p:sp>
      <p:sp>
        <p:nvSpPr>
          <p:cNvPr id="5" name="テキスト プレースホルダー 4"/>
          <p:cNvSpPr>
            <a:spLocks noGrp="1"/>
          </p:cNvSpPr>
          <p:nvPr>
            <p:ph type="body" idx="1"/>
          </p:nvPr>
        </p:nvSpPr>
        <p:spPr/>
        <p:txBody>
          <a:bodyPr>
            <a:normAutofit/>
          </a:bodyPr>
          <a:lstStyle/>
          <a:p>
            <a:r>
              <a:rPr kumimoji="1" lang="ja-JP" altLang="en-US" sz="2800" dirty="0"/>
              <a:t>現場での実際の看護を語る　３</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66</a:t>
            </a:fld>
            <a:endParaRPr kumimoji="1" lang="ja-JP" altLang="en-US"/>
          </a:p>
        </p:txBody>
      </p:sp>
    </p:spTree>
    <p:extLst>
      <p:ext uri="{BB962C8B-B14F-4D97-AF65-F5344CB8AC3E}">
        <p14:creationId xmlns:p14="http://schemas.microsoft.com/office/powerpoint/2010/main" val="2052627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548680"/>
            <a:ext cx="7643192" cy="735360"/>
          </a:xfrm>
        </p:spPr>
        <p:txBody>
          <a:bodyPr>
            <a:normAutofit/>
          </a:bodyPr>
          <a:lstStyle/>
          <a:p>
            <a:r>
              <a:rPr kumimoji="1" lang="ja-JP" altLang="en-US" sz="2800" dirty="0">
                <a:solidFill>
                  <a:schemeClr val="bg2">
                    <a:lumMod val="25000"/>
                  </a:schemeClr>
                </a:solidFill>
              </a:rPr>
              <a:t>はじめに</a:t>
            </a:r>
          </a:p>
        </p:txBody>
      </p:sp>
      <p:sp>
        <p:nvSpPr>
          <p:cNvPr id="3" name="コンテンツ プレースホルダー 2"/>
          <p:cNvSpPr>
            <a:spLocks noGrp="1"/>
          </p:cNvSpPr>
          <p:nvPr>
            <p:ph idx="1"/>
          </p:nvPr>
        </p:nvSpPr>
        <p:spPr>
          <a:xfrm>
            <a:off x="683568" y="1484784"/>
            <a:ext cx="7632848" cy="4752528"/>
          </a:xfrm>
        </p:spPr>
        <p:txBody>
          <a:bodyPr>
            <a:normAutofit fontScale="85000" lnSpcReduction="10000"/>
          </a:bodyPr>
          <a:lstStyle/>
          <a:p>
            <a:pPr marL="0" indent="0">
              <a:buNone/>
            </a:pPr>
            <a:r>
              <a:rPr lang="ja-JP" altLang="en-US" dirty="0">
                <a:solidFill>
                  <a:schemeClr val="accent5">
                    <a:lumMod val="75000"/>
                  </a:schemeClr>
                </a:solidFill>
              </a:rPr>
              <a:t>大学病院における精神科病棟の特徴として</a:t>
            </a:r>
            <a:endParaRPr lang="en-US" altLang="ja-JP" dirty="0">
              <a:solidFill>
                <a:schemeClr val="accent5">
                  <a:lumMod val="75000"/>
                </a:schemeClr>
              </a:solidFill>
            </a:endParaRPr>
          </a:p>
          <a:p>
            <a:pPr marL="0" indent="0">
              <a:buNone/>
            </a:pPr>
            <a:endParaRPr lang="en-US" altLang="ja-JP" sz="1000" dirty="0">
              <a:solidFill>
                <a:schemeClr val="tx2"/>
              </a:solidFill>
            </a:endParaRPr>
          </a:p>
          <a:p>
            <a:pPr marL="0" indent="0">
              <a:buNone/>
            </a:pPr>
            <a:r>
              <a:rPr lang="ja-JP" altLang="en-US" dirty="0">
                <a:solidFill>
                  <a:srgbClr val="FF0000"/>
                </a:solidFill>
              </a:rPr>
              <a:t>地域の精神科病院入院中の患者</a:t>
            </a:r>
            <a:r>
              <a:rPr lang="ja-JP" altLang="en-US" dirty="0"/>
              <a:t>が、精神疾患以外の</a:t>
            </a:r>
            <a:r>
              <a:rPr lang="ja-JP" altLang="en-US" dirty="0">
                <a:solidFill>
                  <a:srgbClr val="FF0000"/>
                </a:solidFill>
              </a:rPr>
              <a:t>身体疾患に関する治療</a:t>
            </a:r>
            <a:r>
              <a:rPr lang="ja-JP" altLang="en-US" dirty="0"/>
              <a:t>が必要とされた場合、当病棟に</a:t>
            </a:r>
            <a:r>
              <a:rPr lang="ja-JP" altLang="en-US" dirty="0">
                <a:solidFill>
                  <a:srgbClr val="FF0000"/>
                </a:solidFill>
              </a:rPr>
              <a:t>転院</a:t>
            </a:r>
            <a:r>
              <a:rPr lang="ja-JP" altLang="en-US" dirty="0"/>
              <a:t>し治療を受けることが多い。</a:t>
            </a:r>
            <a:endParaRPr lang="en-US" altLang="ja-JP" dirty="0"/>
          </a:p>
          <a:p>
            <a:pPr marL="0" indent="0">
              <a:buNone/>
            </a:pPr>
            <a:endParaRPr lang="en-US" altLang="ja-JP" dirty="0"/>
          </a:p>
          <a:p>
            <a:pPr marL="0" indent="0">
              <a:buNone/>
            </a:pPr>
            <a:r>
              <a:rPr lang="ja-JP" altLang="en-US" dirty="0"/>
              <a:t>今までは、身体疾患に対する治療を行う患者に対して、身体拘束以外によい代替方法がなく、自殺企図又は自傷行為が著しく切迫している場合において、患者の生命を保護すること及び</a:t>
            </a:r>
            <a:r>
              <a:rPr lang="ja-JP" altLang="en-US" dirty="0">
                <a:solidFill>
                  <a:srgbClr val="FF0000"/>
                </a:solidFill>
              </a:rPr>
              <a:t>重大な身体損傷を防ぐことに重点をおき、精神科指定医が必要と認める場合は身体拘束を行ってきた</a:t>
            </a:r>
            <a:r>
              <a:rPr lang="ja-JP" altLang="en-US" dirty="0"/>
              <a:t>。</a:t>
            </a:r>
            <a:endParaRPr lang="en-US" altLang="ja-JP" dirty="0"/>
          </a:p>
        </p:txBody>
      </p:sp>
    </p:spTree>
    <p:extLst>
      <p:ext uri="{BB962C8B-B14F-4D97-AF65-F5344CB8AC3E}">
        <p14:creationId xmlns:p14="http://schemas.microsoft.com/office/powerpoint/2010/main" val="1291410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3400"/>
            <a:ext cx="8229600" cy="735360"/>
          </a:xfrm>
        </p:spPr>
        <p:txBody>
          <a:bodyPr>
            <a:normAutofit/>
          </a:bodyPr>
          <a:lstStyle/>
          <a:p>
            <a:r>
              <a:rPr lang="ja-JP" altLang="en-US" sz="2800" dirty="0">
                <a:solidFill>
                  <a:schemeClr val="bg2">
                    <a:lumMod val="25000"/>
                  </a:schemeClr>
                </a:solidFill>
              </a:rPr>
              <a:t>事例</a:t>
            </a:r>
            <a:r>
              <a:rPr kumimoji="1" lang="ja-JP" altLang="en-US" sz="2800" dirty="0">
                <a:solidFill>
                  <a:schemeClr val="bg2">
                    <a:lumMod val="25000"/>
                  </a:schemeClr>
                </a:solidFill>
              </a:rPr>
              <a:t>紹介</a:t>
            </a:r>
          </a:p>
        </p:txBody>
      </p:sp>
      <p:sp>
        <p:nvSpPr>
          <p:cNvPr id="3" name="コンテンツ プレースホルダー 2"/>
          <p:cNvSpPr>
            <a:spLocks noGrp="1"/>
          </p:cNvSpPr>
          <p:nvPr>
            <p:ph idx="1"/>
          </p:nvPr>
        </p:nvSpPr>
        <p:spPr>
          <a:xfrm>
            <a:off x="457200" y="1268760"/>
            <a:ext cx="8229600" cy="5328592"/>
          </a:xfrm>
        </p:spPr>
        <p:txBody>
          <a:bodyPr>
            <a:normAutofit fontScale="77500" lnSpcReduction="20000"/>
          </a:bodyPr>
          <a:lstStyle/>
          <a:p>
            <a:pPr>
              <a:buFont typeface="Wingdings" panose="05000000000000000000" pitchFamily="2" charset="2"/>
              <a:buChar char="u"/>
            </a:pPr>
            <a:r>
              <a:rPr lang="en-US" altLang="ja-JP" dirty="0"/>
              <a:t>30</a:t>
            </a:r>
            <a:r>
              <a:rPr lang="ja-JP" altLang="en-US" dirty="0"/>
              <a:t>代　女性　　両親、兄と同居。</a:t>
            </a:r>
            <a:endParaRPr lang="en-US" altLang="ja-JP" dirty="0"/>
          </a:p>
          <a:p>
            <a:pPr>
              <a:buFont typeface="Wingdings" panose="05000000000000000000" pitchFamily="2" charset="2"/>
              <a:buChar char="u"/>
            </a:pPr>
            <a:r>
              <a:rPr kumimoji="1" lang="ja-JP" altLang="en-US" dirty="0">
                <a:solidFill>
                  <a:srgbClr val="FF0000"/>
                </a:solidFill>
              </a:rPr>
              <a:t>最重度精神発達遅滞</a:t>
            </a:r>
            <a:r>
              <a:rPr kumimoji="1" lang="ja-JP" altLang="en-US" dirty="0"/>
              <a:t>　　</a:t>
            </a:r>
            <a:r>
              <a:rPr lang="ja-JP" altLang="en-US" dirty="0"/>
              <a:t>知能指数は鈴木ビネー式</a:t>
            </a:r>
            <a:r>
              <a:rPr lang="en-US" altLang="ja-JP" dirty="0"/>
              <a:t>15</a:t>
            </a:r>
          </a:p>
          <a:p>
            <a:pPr>
              <a:buFont typeface="Wingdings" panose="05000000000000000000" pitchFamily="2" charset="2"/>
              <a:buChar char="u"/>
            </a:pPr>
            <a:r>
              <a:rPr kumimoji="1" lang="en-US" altLang="ja-JP" dirty="0"/>
              <a:t>3</a:t>
            </a:r>
            <a:r>
              <a:rPr kumimoji="1" lang="ja-JP" altLang="en-US" dirty="0"/>
              <a:t>歳児検診で言葉の遅れを指摘。障害児施設への通園、特別支援学校へ通学。徘徊や大声、自傷行為が出現したため精神科病院を受診。その後、水中毒などで入退院を繰り返す。</a:t>
            </a:r>
            <a:endParaRPr lang="en-US" altLang="ja-JP" dirty="0"/>
          </a:p>
          <a:p>
            <a:pPr>
              <a:buFont typeface="Wingdings" panose="05000000000000000000" pitchFamily="2" charset="2"/>
              <a:buChar char="u"/>
            </a:pPr>
            <a:r>
              <a:rPr lang="ja-JP" altLang="en-US" dirty="0"/>
              <a:t>現在は障害者施設へ通所。精神科外来通院で加療中。</a:t>
            </a:r>
            <a:endParaRPr lang="en-US" altLang="ja-JP" dirty="0"/>
          </a:p>
          <a:p>
            <a:pPr>
              <a:buFont typeface="Wingdings" panose="05000000000000000000" pitchFamily="2" charset="2"/>
              <a:buChar char="u"/>
            </a:pPr>
            <a:endParaRPr lang="en-US" altLang="ja-JP" sz="1000" dirty="0"/>
          </a:p>
          <a:p>
            <a:pPr>
              <a:buFont typeface="Wingdings" panose="05000000000000000000" pitchFamily="2" charset="2"/>
              <a:buChar char="u"/>
            </a:pPr>
            <a:r>
              <a:rPr lang="en-US" altLang="ja-JP" dirty="0"/>
              <a:t>2</a:t>
            </a:r>
            <a:r>
              <a:rPr lang="ja-JP" altLang="en-US" dirty="0"/>
              <a:t>年ほど前より、</a:t>
            </a:r>
            <a:r>
              <a:rPr lang="ja-JP" altLang="en-US" dirty="0">
                <a:solidFill>
                  <a:srgbClr val="FF0000"/>
                </a:solidFill>
              </a:rPr>
              <a:t>顔面をたたく</a:t>
            </a:r>
            <a:r>
              <a:rPr lang="ja-JP" altLang="en-US" dirty="0"/>
              <a:t>自傷行為が出現。以前は</a:t>
            </a:r>
            <a:r>
              <a:rPr lang="en-US" altLang="ja-JP" dirty="0"/>
              <a:t>1000</a:t>
            </a:r>
            <a:r>
              <a:rPr lang="ja-JP" altLang="en-US" dirty="0"/>
              <a:t>回もたたくようなことがあったが、入院時は数十回～</a:t>
            </a:r>
            <a:r>
              <a:rPr lang="en-US" altLang="ja-JP" dirty="0">
                <a:solidFill>
                  <a:srgbClr val="FF0000"/>
                </a:solidFill>
              </a:rPr>
              <a:t>100</a:t>
            </a:r>
            <a:r>
              <a:rPr lang="ja-JP" altLang="en-US" dirty="0">
                <a:solidFill>
                  <a:srgbClr val="FF0000"/>
                </a:solidFill>
              </a:rPr>
              <a:t>回</a:t>
            </a:r>
            <a:r>
              <a:rPr lang="ja-JP" altLang="en-US" dirty="0"/>
              <a:t>に減っている。自傷行為による、</a:t>
            </a:r>
            <a:r>
              <a:rPr lang="ja-JP" altLang="en-US" dirty="0">
                <a:solidFill>
                  <a:srgbClr val="FF0000"/>
                </a:solidFill>
              </a:rPr>
              <a:t>両眼の水晶体混濁</a:t>
            </a:r>
            <a:r>
              <a:rPr lang="ja-JP" altLang="en-US" dirty="0"/>
              <a:t>を認め、両眼白内障手術目的で医療保護入院となる。</a:t>
            </a:r>
            <a:endParaRPr lang="en-US" altLang="ja-JP" dirty="0"/>
          </a:p>
          <a:p>
            <a:pPr>
              <a:buFont typeface="Wingdings" panose="05000000000000000000" pitchFamily="2" charset="2"/>
              <a:buChar char="u"/>
            </a:pPr>
            <a:r>
              <a:rPr lang="ja-JP" altLang="en-US" dirty="0"/>
              <a:t>入院前に</a:t>
            </a:r>
            <a:r>
              <a:rPr lang="ja-JP" altLang="en-US" dirty="0">
                <a:solidFill>
                  <a:srgbClr val="FF0000"/>
                </a:solidFill>
              </a:rPr>
              <a:t>家族は</a:t>
            </a:r>
            <a:r>
              <a:rPr lang="ja-JP" altLang="en-US" dirty="0"/>
              <a:t>身体拘束の説明を受け同意、</a:t>
            </a:r>
            <a:r>
              <a:rPr lang="ja-JP" altLang="en-US" dirty="0">
                <a:solidFill>
                  <a:srgbClr val="FF0000"/>
                </a:solidFill>
              </a:rPr>
              <a:t>術後の身体拘束を希望</a:t>
            </a:r>
            <a:r>
              <a:rPr lang="ja-JP" altLang="en-US" dirty="0"/>
              <a:t>している。</a:t>
            </a:r>
            <a:endParaRPr lang="en-US" altLang="ja-JP" dirty="0"/>
          </a:p>
        </p:txBody>
      </p:sp>
    </p:spTree>
    <p:extLst>
      <p:ext uri="{BB962C8B-B14F-4D97-AF65-F5344CB8AC3E}">
        <p14:creationId xmlns:p14="http://schemas.microsoft.com/office/powerpoint/2010/main" val="3490335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548680"/>
            <a:ext cx="8229600" cy="879376"/>
          </a:xfrm>
        </p:spPr>
        <p:txBody>
          <a:bodyPr>
            <a:noAutofit/>
          </a:bodyPr>
          <a:lstStyle/>
          <a:p>
            <a:r>
              <a:rPr kumimoji="1" lang="ja-JP" altLang="en-US" sz="2200" dirty="0">
                <a:solidFill>
                  <a:schemeClr val="accent4">
                    <a:lumMod val="75000"/>
                  </a:schemeClr>
                </a:solidFill>
              </a:rPr>
              <a:t>抑制しない看護へのチャレンジ</a:t>
            </a:r>
            <a:br>
              <a:rPr kumimoji="1" lang="en-US" altLang="ja-JP" sz="2200" dirty="0">
                <a:solidFill>
                  <a:srgbClr val="990033"/>
                </a:solidFill>
              </a:rPr>
            </a:br>
            <a:r>
              <a:rPr kumimoji="1" lang="en-US" altLang="ja-JP" sz="2800" dirty="0">
                <a:solidFill>
                  <a:schemeClr val="bg2">
                    <a:lumMod val="25000"/>
                  </a:schemeClr>
                </a:solidFill>
              </a:rPr>
              <a:t>【</a:t>
            </a:r>
            <a:r>
              <a:rPr kumimoji="1" lang="ja-JP" altLang="en-US" sz="2800" dirty="0">
                <a:solidFill>
                  <a:schemeClr val="bg2">
                    <a:lumMod val="25000"/>
                  </a:schemeClr>
                </a:solidFill>
              </a:rPr>
              <a:t>入院前の取り組み</a:t>
            </a:r>
            <a:r>
              <a:rPr kumimoji="1" lang="en-US" altLang="ja-JP" sz="2800" dirty="0">
                <a:solidFill>
                  <a:schemeClr val="bg2">
                    <a:lumMod val="25000"/>
                  </a:schemeClr>
                </a:solidFill>
              </a:rPr>
              <a:t>】</a:t>
            </a:r>
            <a:r>
              <a:rPr kumimoji="1" lang="ja-JP" altLang="en-US" sz="2800" dirty="0">
                <a:solidFill>
                  <a:schemeClr val="bg2">
                    <a:lumMod val="25000"/>
                  </a:schemeClr>
                </a:solidFill>
              </a:rPr>
              <a:t>話し合いと行動</a:t>
            </a:r>
          </a:p>
        </p:txBody>
      </p:sp>
      <p:sp>
        <p:nvSpPr>
          <p:cNvPr id="3" name="コンテンツ プレースホルダー 2"/>
          <p:cNvSpPr>
            <a:spLocks noGrp="1"/>
          </p:cNvSpPr>
          <p:nvPr>
            <p:ph idx="1"/>
          </p:nvPr>
        </p:nvSpPr>
        <p:spPr>
          <a:xfrm>
            <a:off x="611560" y="1782688"/>
            <a:ext cx="8352928" cy="4526632"/>
          </a:xfrm>
        </p:spPr>
        <p:txBody>
          <a:bodyPr>
            <a:normAutofit/>
          </a:bodyPr>
          <a:lstStyle/>
          <a:p>
            <a:pPr>
              <a:buClr>
                <a:schemeClr val="accent3"/>
              </a:buClr>
              <a:buFont typeface="Wingdings" panose="05000000000000000000" pitchFamily="2" charset="2"/>
              <a:buChar char="u"/>
            </a:pPr>
            <a:r>
              <a:rPr lang="ja-JP" altLang="en-US" dirty="0"/>
              <a:t>看護部長</a:t>
            </a:r>
            <a:endParaRPr lang="en-US" altLang="ja-JP" dirty="0"/>
          </a:p>
          <a:p>
            <a:pPr>
              <a:buClr>
                <a:schemeClr val="accent3"/>
              </a:buClr>
              <a:buFont typeface="Wingdings" panose="05000000000000000000" pitchFamily="2" charset="2"/>
              <a:buChar char="u"/>
            </a:pPr>
            <a:r>
              <a:rPr lang="ja-JP" altLang="en-US" dirty="0"/>
              <a:t>倫理担当副看護部長</a:t>
            </a:r>
            <a:endParaRPr lang="en-US" altLang="ja-JP" dirty="0"/>
          </a:p>
          <a:p>
            <a:pPr>
              <a:buClr>
                <a:schemeClr val="accent3"/>
              </a:buClr>
              <a:buFont typeface="Wingdings" panose="05000000000000000000" pitchFamily="2" charset="2"/>
              <a:buChar char="u"/>
            </a:pPr>
            <a:r>
              <a:rPr lang="ja-JP" altLang="en-US" dirty="0"/>
              <a:t>勤務管理担当副看護部長</a:t>
            </a:r>
            <a:endParaRPr lang="en-US" altLang="ja-JP" dirty="0"/>
          </a:p>
          <a:p>
            <a:pPr>
              <a:buClr>
                <a:schemeClr val="accent3"/>
              </a:buClr>
              <a:buFont typeface="Wingdings" panose="05000000000000000000" pitchFamily="2" charset="2"/>
              <a:buChar char="u"/>
            </a:pPr>
            <a:r>
              <a:rPr lang="ja-JP" altLang="en-US" dirty="0"/>
              <a:t>眼科・精神科の各病棟医長</a:t>
            </a:r>
            <a:endParaRPr lang="en-US" altLang="ja-JP" dirty="0"/>
          </a:p>
          <a:p>
            <a:pPr>
              <a:buClr>
                <a:schemeClr val="accent3"/>
              </a:buClr>
              <a:buFont typeface="Wingdings" panose="05000000000000000000" pitchFamily="2" charset="2"/>
              <a:buChar char="u"/>
            </a:pPr>
            <a:r>
              <a:rPr kumimoji="1" lang="ja-JP" altLang="en-US" dirty="0"/>
              <a:t>眼科・精神科病棟の各看護師長・副看護師長</a:t>
            </a:r>
            <a:endParaRPr lang="en-US" altLang="ja-JP" dirty="0"/>
          </a:p>
          <a:p>
            <a:pPr>
              <a:buClr>
                <a:schemeClr val="accent3"/>
              </a:buClr>
              <a:buFont typeface="Wingdings" panose="05000000000000000000" pitchFamily="2" charset="2"/>
              <a:buChar char="u"/>
            </a:pPr>
            <a:r>
              <a:rPr kumimoji="1" lang="ja-JP" altLang="en-US" dirty="0"/>
              <a:t>外来の看護師長、副看護師長</a:t>
            </a:r>
            <a:endParaRPr lang="en-US" altLang="ja-JP" dirty="0"/>
          </a:p>
          <a:p>
            <a:pPr>
              <a:buClr>
                <a:schemeClr val="accent3"/>
              </a:buClr>
              <a:buFont typeface="Wingdings" panose="05000000000000000000" pitchFamily="2" charset="2"/>
              <a:buChar char="u"/>
            </a:pPr>
            <a:r>
              <a:rPr lang="ja-JP" altLang="en-US" dirty="0"/>
              <a:t>外科病棟の看護師長</a:t>
            </a:r>
            <a:endParaRPr lang="en-US" altLang="ja-JP" dirty="0"/>
          </a:p>
          <a:p>
            <a:endParaRPr kumimoji="1" lang="en-US" altLang="ja-JP" dirty="0"/>
          </a:p>
          <a:p>
            <a:pPr marL="0" indent="0">
              <a:buNone/>
            </a:pPr>
            <a:endParaRPr lang="en-US" altLang="ja-JP" dirty="0"/>
          </a:p>
          <a:p>
            <a:pPr marL="0" indent="0">
              <a:buNone/>
            </a:pPr>
            <a:endParaRPr kumimoji="1" lang="ja-JP" altLang="en-US" dirty="0"/>
          </a:p>
        </p:txBody>
      </p:sp>
      <p:sp>
        <p:nvSpPr>
          <p:cNvPr id="4" name="角丸四角形 3"/>
          <p:cNvSpPr/>
          <p:nvPr/>
        </p:nvSpPr>
        <p:spPr>
          <a:xfrm>
            <a:off x="2360440" y="3442142"/>
            <a:ext cx="6604048" cy="20162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2400" dirty="0"/>
              <a:t>外来</a:t>
            </a:r>
            <a:r>
              <a:rPr lang="ja-JP" altLang="en-US" sz="2400" dirty="0"/>
              <a:t>受診時の患者の様子について</a:t>
            </a:r>
            <a:endParaRPr kumimoji="1" lang="en-US" altLang="ja-JP" sz="2400" dirty="0"/>
          </a:p>
          <a:p>
            <a:r>
              <a:rPr lang="ja-JP" altLang="en-US" sz="2400" dirty="0"/>
              <a:t>手術後の創部の安静について</a:t>
            </a:r>
            <a:endParaRPr lang="en-US" altLang="ja-JP" sz="2400" dirty="0"/>
          </a:p>
          <a:p>
            <a:r>
              <a:rPr kumimoji="1" lang="ja-JP" altLang="en-US" sz="2400" dirty="0"/>
              <a:t>入院後～手術</a:t>
            </a:r>
            <a:r>
              <a:rPr lang="ja-JP" altLang="en-US" sz="2400" dirty="0"/>
              <a:t>までの看護について</a:t>
            </a:r>
            <a:endParaRPr lang="en-US" altLang="ja-JP" sz="2400" dirty="0"/>
          </a:p>
          <a:p>
            <a:r>
              <a:rPr kumimoji="1" lang="ja-JP" altLang="en-US" sz="2400" dirty="0"/>
              <a:t>夜勤体制の強化（</a:t>
            </a:r>
            <a:r>
              <a:rPr kumimoji="1" lang="en-US" altLang="ja-JP" sz="2400" dirty="0"/>
              <a:t>13</a:t>
            </a:r>
            <a:r>
              <a:rPr kumimoji="1" lang="ja-JP" altLang="en-US" sz="2400" dirty="0"/>
              <a:t>対１　</a:t>
            </a:r>
            <a:r>
              <a:rPr kumimoji="1" lang="en-US" altLang="ja-JP" sz="2400" dirty="0"/>
              <a:t>46</a:t>
            </a:r>
            <a:r>
              <a:rPr lang="ja-JP" altLang="en-US" sz="2400" dirty="0"/>
              <a:t>床　深夜</a:t>
            </a:r>
            <a:r>
              <a:rPr lang="en-US" altLang="ja-JP" sz="2400" dirty="0"/>
              <a:t>2</a:t>
            </a:r>
            <a:r>
              <a:rPr lang="ja-JP" altLang="en-US" sz="2400" dirty="0"/>
              <a:t>名体制</a:t>
            </a:r>
            <a:r>
              <a:rPr kumimoji="1" lang="ja-JP" altLang="en-US" sz="2400" dirty="0"/>
              <a:t>）</a:t>
            </a:r>
          </a:p>
        </p:txBody>
      </p:sp>
    </p:spTree>
    <p:extLst>
      <p:ext uri="{BB962C8B-B14F-4D97-AF65-F5344CB8AC3E}">
        <p14:creationId xmlns:p14="http://schemas.microsoft.com/office/powerpoint/2010/main" val="51582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507288" cy="706090"/>
          </a:xfrm>
        </p:spPr>
        <p:txBody>
          <a:bodyPr>
            <a:normAutofit/>
          </a:bodyPr>
          <a:lstStyle/>
          <a:p>
            <a:r>
              <a:rPr kumimoji="1" lang="ja-JP" altLang="en-US" sz="3600" dirty="0"/>
              <a:t>　抑制は何のため？誰のため？</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6065811"/>
              </p:ext>
            </p:extLst>
          </p:nvPr>
        </p:nvGraphicFramePr>
        <p:xfrm>
          <a:off x="457200" y="1268760"/>
          <a:ext cx="807524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8344" y="3856728"/>
            <a:ext cx="2801888" cy="274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7</a:t>
            </a:fld>
            <a:endParaRPr lang="ja-JP" altLang="en-US" dirty="0">
              <a:solidFill>
                <a:prstClr val="black">
                  <a:tint val="75000"/>
                </a:prstClr>
              </a:solidFill>
            </a:endParaRPr>
          </a:p>
        </p:txBody>
      </p:sp>
    </p:spTree>
    <p:extLst>
      <p:ext uri="{BB962C8B-B14F-4D97-AF65-F5344CB8AC3E}">
        <p14:creationId xmlns:p14="http://schemas.microsoft.com/office/powerpoint/2010/main" val="929346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lstStyle/>
          <a:p>
            <a:r>
              <a:rPr kumimoji="1" lang="ja-JP" altLang="en-US" dirty="0"/>
              <a:t>看護部長の所では</a:t>
            </a:r>
          </a:p>
        </p:txBody>
      </p:sp>
      <p:sp>
        <p:nvSpPr>
          <p:cNvPr id="3" name="コンテンツ プレースホルダー 2"/>
          <p:cNvSpPr>
            <a:spLocks noGrp="1"/>
          </p:cNvSpPr>
          <p:nvPr>
            <p:ph idx="1"/>
          </p:nvPr>
        </p:nvSpPr>
        <p:spPr>
          <a:xfrm>
            <a:off x="323528" y="1340768"/>
            <a:ext cx="8507288" cy="5069160"/>
          </a:xfrm>
        </p:spPr>
        <p:txBody>
          <a:bodyPr>
            <a:normAutofit fontScale="85000" lnSpcReduction="10000"/>
          </a:bodyPr>
          <a:lstStyle/>
          <a:p>
            <a:r>
              <a:rPr kumimoji="1" lang="ja-JP" altLang="en-US" dirty="0"/>
              <a:t>看護師長の様子から入院前の想定課題検討機会設定　</a:t>
            </a:r>
            <a:endParaRPr kumimoji="1" lang="en-US" altLang="ja-JP" dirty="0"/>
          </a:p>
          <a:p>
            <a:pPr lvl="1"/>
            <a:r>
              <a:rPr kumimoji="1" lang="ja-JP" altLang="en-US" dirty="0"/>
              <a:t>連携要請可能性部署看護師長と医師</a:t>
            </a:r>
            <a:endParaRPr kumimoji="1" lang="en-US" altLang="ja-JP" dirty="0"/>
          </a:p>
          <a:p>
            <a:pPr lvl="1"/>
            <a:endParaRPr kumimoji="1" lang="en-US" altLang="ja-JP" dirty="0"/>
          </a:p>
          <a:p>
            <a:r>
              <a:rPr kumimoji="1" lang="ja-JP" altLang="en-US" dirty="0"/>
              <a:t>眼科診療科長の訪問あり</a:t>
            </a:r>
            <a:endParaRPr kumimoji="1" lang="en-US" altLang="ja-JP" dirty="0"/>
          </a:p>
          <a:p>
            <a:pPr lvl="1"/>
            <a:r>
              <a:rPr lang="ja-JP" altLang="en-US" dirty="0"/>
              <a:t>精神病棟閉鎖保護室へ二人で訪問</a:t>
            </a:r>
            <a:endParaRPr lang="en-US" altLang="ja-JP" dirty="0"/>
          </a:p>
          <a:p>
            <a:pPr lvl="1"/>
            <a:r>
              <a:rPr kumimoji="1" lang="ja-JP" altLang="en-US" dirty="0"/>
              <a:t>病棟医長、看護師長と本人、父親と種々検討</a:t>
            </a:r>
            <a:endParaRPr kumimoji="1" lang="en-US" altLang="ja-JP" dirty="0"/>
          </a:p>
          <a:p>
            <a:pPr lvl="1"/>
            <a:r>
              <a:rPr lang="ja-JP" altLang="en-US" dirty="0"/>
              <a:t>理学療法室、ＷＯＣ相談室、材料部訪問相談</a:t>
            </a:r>
            <a:endParaRPr lang="en-US" altLang="ja-JP" dirty="0"/>
          </a:p>
          <a:p>
            <a:pPr lvl="1"/>
            <a:r>
              <a:rPr lang="ja-JP" altLang="en-US" dirty="0"/>
              <a:t>術後の診察場所、方法の検討</a:t>
            </a:r>
            <a:endParaRPr lang="en-US" altLang="ja-JP" dirty="0"/>
          </a:p>
          <a:p>
            <a:r>
              <a:rPr kumimoji="1" lang="ja-JP" altLang="en-US" dirty="0"/>
              <a:t>精神科</a:t>
            </a:r>
            <a:r>
              <a:rPr lang="ja-JP" altLang="en-US" dirty="0"/>
              <a:t>診療科長と主治医の訪問あり</a:t>
            </a:r>
            <a:endParaRPr lang="en-US" altLang="ja-JP" dirty="0"/>
          </a:p>
          <a:p>
            <a:pPr lvl="1"/>
            <a:r>
              <a:rPr kumimoji="1" lang="ja-JP" altLang="en-US" dirty="0"/>
              <a:t>予測される事態への対応相談</a:t>
            </a:r>
            <a:endParaRPr kumimoji="1" lang="en-US" altLang="ja-JP" dirty="0"/>
          </a:p>
          <a:p>
            <a:r>
              <a:rPr lang="ja-JP" altLang="en-US" dirty="0"/>
              <a:t>手術部看護師長との連絡</a:t>
            </a:r>
            <a:endParaRPr lang="en-US" altLang="ja-JP" dirty="0"/>
          </a:p>
          <a:p>
            <a:pPr lvl="1"/>
            <a:r>
              <a:rPr kumimoji="1" lang="ja-JP" altLang="en-US" dirty="0"/>
              <a:t>術前、術後の手術看護の計画検討</a:t>
            </a:r>
          </a:p>
        </p:txBody>
      </p:sp>
    </p:spTree>
    <p:extLst>
      <p:ext uri="{BB962C8B-B14F-4D97-AF65-F5344CB8AC3E}">
        <p14:creationId xmlns:p14="http://schemas.microsoft.com/office/powerpoint/2010/main" val="3767313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200" dirty="0">
                <a:solidFill>
                  <a:schemeClr val="accent4">
                    <a:lumMod val="75000"/>
                  </a:schemeClr>
                </a:solidFill>
              </a:rPr>
              <a:t>抑制しない看護へのチャレンジ</a:t>
            </a:r>
            <a:br>
              <a:rPr kumimoji="1" lang="en-US" altLang="ja-JP" sz="2200" dirty="0">
                <a:solidFill>
                  <a:schemeClr val="accent4">
                    <a:lumMod val="75000"/>
                  </a:schemeClr>
                </a:solidFill>
              </a:rPr>
            </a:br>
            <a:r>
              <a:rPr kumimoji="1" lang="en-US" altLang="ja-JP" sz="2800" dirty="0">
                <a:solidFill>
                  <a:schemeClr val="bg2">
                    <a:lumMod val="25000"/>
                  </a:schemeClr>
                </a:solidFill>
              </a:rPr>
              <a:t>【</a:t>
            </a:r>
            <a:r>
              <a:rPr lang="ja-JP" altLang="en-US" sz="2800" dirty="0">
                <a:solidFill>
                  <a:schemeClr val="bg2">
                    <a:lumMod val="25000"/>
                  </a:schemeClr>
                </a:solidFill>
              </a:rPr>
              <a:t>入院～手術前</a:t>
            </a:r>
            <a:r>
              <a:rPr lang="en-US" altLang="ja-JP" sz="2800" dirty="0">
                <a:solidFill>
                  <a:schemeClr val="bg2">
                    <a:lumMod val="25000"/>
                  </a:schemeClr>
                </a:solidFill>
              </a:rPr>
              <a:t>】</a:t>
            </a:r>
            <a:endParaRPr kumimoji="1" lang="ja-JP" altLang="en-US" sz="2800" dirty="0">
              <a:solidFill>
                <a:schemeClr val="bg2">
                  <a:lumMod val="25000"/>
                </a:schemeClr>
              </a:solidFill>
            </a:endParaRPr>
          </a:p>
        </p:txBody>
      </p:sp>
      <p:sp>
        <p:nvSpPr>
          <p:cNvPr id="3" name="コンテンツ プレースホルダー 2"/>
          <p:cNvSpPr>
            <a:spLocks noGrp="1"/>
          </p:cNvSpPr>
          <p:nvPr>
            <p:ph idx="1"/>
          </p:nvPr>
        </p:nvSpPr>
        <p:spPr>
          <a:xfrm>
            <a:off x="467544" y="1340768"/>
            <a:ext cx="8229600" cy="5285184"/>
          </a:xfrm>
        </p:spPr>
        <p:txBody>
          <a:bodyPr>
            <a:noAutofit/>
          </a:bodyPr>
          <a:lstStyle/>
          <a:p>
            <a:pPr>
              <a:buClr>
                <a:schemeClr val="accent3"/>
              </a:buClr>
              <a:buFont typeface="Wingdings" panose="05000000000000000000" pitchFamily="2" charset="2"/>
              <a:buChar char="u"/>
            </a:pPr>
            <a:r>
              <a:rPr lang="ja-JP" altLang="en-US" sz="2400" dirty="0"/>
              <a:t>精神科医より、手術後は</a:t>
            </a:r>
            <a:r>
              <a:rPr lang="ja-JP" altLang="en-US" sz="2400" dirty="0">
                <a:solidFill>
                  <a:srgbClr val="FF0000"/>
                </a:solidFill>
              </a:rPr>
              <a:t>できる限り身体拘束を行わず</a:t>
            </a:r>
            <a:r>
              <a:rPr lang="ja-JP" altLang="en-US" sz="2400" dirty="0"/>
              <a:t>に薬物調整や頻繁に観察や見守りを行うことを</a:t>
            </a:r>
            <a:r>
              <a:rPr lang="ja-JP" altLang="en-US" sz="2400" dirty="0">
                <a:solidFill>
                  <a:srgbClr val="FF0000"/>
                </a:solidFill>
              </a:rPr>
              <a:t>家族へ説明</a:t>
            </a:r>
            <a:endParaRPr lang="en-US" altLang="ja-JP" sz="2400" dirty="0">
              <a:solidFill>
                <a:srgbClr val="FF0000"/>
              </a:solidFill>
            </a:endParaRPr>
          </a:p>
          <a:p>
            <a:pPr>
              <a:buClr>
                <a:schemeClr val="accent3"/>
              </a:buClr>
              <a:buFont typeface="Wingdings" panose="05000000000000000000" pitchFamily="2" charset="2"/>
              <a:buChar char="u"/>
            </a:pPr>
            <a:r>
              <a:rPr lang="ja-JP" altLang="en-US" sz="2400" dirty="0"/>
              <a:t>病棟</a:t>
            </a:r>
            <a:r>
              <a:rPr lang="ja-JP" altLang="en-US" sz="2400" dirty="0">
                <a:solidFill>
                  <a:srgbClr val="FF0000"/>
                </a:solidFill>
              </a:rPr>
              <a:t>スタッフ全員</a:t>
            </a:r>
            <a:r>
              <a:rPr lang="ja-JP" altLang="en-US" sz="2400" dirty="0"/>
              <a:t>が患者に積極的に</a:t>
            </a:r>
            <a:r>
              <a:rPr lang="ja-JP" altLang="en-US" sz="2400" dirty="0">
                <a:solidFill>
                  <a:srgbClr val="FF0000"/>
                </a:solidFill>
              </a:rPr>
              <a:t>声をかけ</a:t>
            </a:r>
            <a:r>
              <a:rPr lang="ja-JP" altLang="en-US" sz="2400" dirty="0"/>
              <a:t>、コミュニケーションを図り関係をもつ</a:t>
            </a:r>
            <a:endParaRPr lang="en-US" altLang="ja-JP" sz="2400" dirty="0"/>
          </a:p>
          <a:p>
            <a:pPr>
              <a:buClr>
                <a:schemeClr val="accent3"/>
              </a:buClr>
              <a:buFont typeface="Wingdings" panose="05000000000000000000" pitchFamily="2" charset="2"/>
              <a:buChar char="u"/>
            </a:pPr>
            <a:r>
              <a:rPr lang="en-US" altLang="ja-JP" sz="2400" dirty="0"/>
              <a:t>1</a:t>
            </a:r>
            <a:r>
              <a:rPr lang="ja-JP" altLang="en-US" sz="2400" dirty="0"/>
              <a:t>日の過ごし方を含め、常同行為のタイミングや行動を観察、気分転換方法についての</a:t>
            </a:r>
            <a:r>
              <a:rPr lang="ja-JP" altLang="en-US" sz="2400" dirty="0">
                <a:solidFill>
                  <a:srgbClr val="FF0000"/>
                </a:solidFill>
              </a:rPr>
              <a:t>情報収集</a:t>
            </a:r>
            <a:r>
              <a:rPr lang="ja-JP" altLang="en-US" sz="2400" dirty="0"/>
              <a:t>を行い、スタッフ間で情報</a:t>
            </a:r>
            <a:r>
              <a:rPr lang="ja-JP" altLang="en-US" sz="2400" dirty="0">
                <a:solidFill>
                  <a:srgbClr val="FF0000"/>
                </a:solidFill>
              </a:rPr>
              <a:t>共有</a:t>
            </a:r>
            <a:endParaRPr lang="en-US" altLang="ja-JP" sz="2400" dirty="0">
              <a:solidFill>
                <a:srgbClr val="FF0000"/>
              </a:solidFill>
            </a:endParaRPr>
          </a:p>
          <a:p>
            <a:pPr>
              <a:buClr>
                <a:schemeClr val="accent3"/>
              </a:buClr>
              <a:buFont typeface="Wingdings" panose="05000000000000000000" pitchFamily="2" charset="2"/>
              <a:buChar char="u"/>
            </a:pPr>
            <a:r>
              <a:rPr lang="ja-JP" altLang="en-US" sz="2400" dirty="0"/>
              <a:t>術後の</a:t>
            </a:r>
            <a:r>
              <a:rPr lang="ja-JP" altLang="en-US" sz="2400" dirty="0">
                <a:solidFill>
                  <a:srgbClr val="FF0000"/>
                </a:solidFill>
              </a:rPr>
              <a:t>装具</a:t>
            </a:r>
            <a:r>
              <a:rPr lang="ja-JP" altLang="en-US" sz="2400" dirty="0"/>
              <a:t>（メワブライト、アクリル眼帯）の</a:t>
            </a:r>
            <a:r>
              <a:rPr lang="ja-JP" altLang="en-US" sz="2400" dirty="0">
                <a:solidFill>
                  <a:srgbClr val="FF0000"/>
                </a:solidFill>
              </a:rPr>
              <a:t>着用が習慣</a:t>
            </a:r>
            <a:r>
              <a:rPr lang="ja-JP" altLang="en-US" sz="2400" dirty="0"/>
              <a:t>になるよう働きかける</a:t>
            </a:r>
            <a:endParaRPr lang="en-US" altLang="ja-JP" sz="2400" dirty="0"/>
          </a:p>
          <a:p>
            <a:pPr>
              <a:buClr>
                <a:schemeClr val="accent3"/>
              </a:buClr>
              <a:buFont typeface="Wingdings" panose="05000000000000000000" pitchFamily="2" charset="2"/>
              <a:buChar char="u"/>
            </a:pPr>
            <a:r>
              <a:rPr kumimoji="1" lang="ja-JP" altLang="en-US" sz="2400" dirty="0">
                <a:solidFill>
                  <a:srgbClr val="FF0000"/>
                </a:solidFill>
              </a:rPr>
              <a:t>眼科医</a:t>
            </a:r>
            <a:r>
              <a:rPr kumimoji="1" lang="ja-JP" altLang="en-US" sz="2400" dirty="0"/>
              <a:t>に、術後の安静や感染予防について再確認</a:t>
            </a:r>
            <a:endParaRPr lang="en-US" altLang="ja-JP" sz="2400" dirty="0"/>
          </a:p>
          <a:p>
            <a:pPr>
              <a:buClr>
                <a:schemeClr val="accent3"/>
              </a:buClr>
              <a:buFont typeface="Wingdings" panose="05000000000000000000" pitchFamily="2" charset="2"/>
              <a:buChar char="u"/>
            </a:pPr>
            <a:r>
              <a:rPr lang="ja-JP" altLang="en-US" sz="2400" dirty="0">
                <a:solidFill>
                  <a:srgbClr val="FF0000"/>
                </a:solidFill>
              </a:rPr>
              <a:t>精神科医</a:t>
            </a:r>
            <a:r>
              <a:rPr lang="ja-JP" altLang="en-US" sz="2400" dirty="0"/>
              <a:t>と</a:t>
            </a:r>
            <a:r>
              <a:rPr lang="ja-JP" altLang="en-US" sz="2400" dirty="0">
                <a:solidFill>
                  <a:srgbClr val="FF0000"/>
                </a:solidFill>
              </a:rPr>
              <a:t>麻酔科医</a:t>
            </a:r>
            <a:r>
              <a:rPr lang="ja-JP" altLang="en-US" sz="2400" dirty="0"/>
              <a:t>で術後の鎮静について確認</a:t>
            </a:r>
            <a:endParaRPr lang="en-US" altLang="ja-JP" sz="2400" dirty="0"/>
          </a:p>
          <a:p>
            <a:pPr>
              <a:buClr>
                <a:schemeClr val="accent3"/>
              </a:buClr>
              <a:buFont typeface="Wingdings" panose="05000000000000000000" pitchFamily="2" charset="2"/>
              <a:buChar char="u"/>
            </a:pPr>
            <a:r>
              <a:rPr kumimoji="1" lang="ja-JP" altLang="en-US" sz="2400" dirty="0"/>
              <a:t>術前訪問の際に、</a:t>
            </a:r>
            <a:r>
              <a:rPr kumimoji="1" lang="ja-JP" altLang="en-US" sz="2400" dirty="0">
                <a:solidFill>
                  <a:srgbClr val="FF0000"/>
                </a:solidFill>
              </a:rPr>
              <a:t>手術部</a:t>
            </a:r>
            <a:r>
              <a:rPr kumimoji="1" lang="ja-JP" altLang="en-US" sz="2400" dirty="0"/>
              <a:t>看護師</a:t>
            </a:r>
            <a:r>
              <a:rPr lang="ja-JP" altLang="en-US" sz="2400" dirty="0"/>
              <a:t>との手術終了後の防護具の装着について連絡</a:t>
            </a:r>
            <a:endParaRPr kumimoji="1" lang="ja-JP" altLang="en-US" sz="2400" dirty="0"/>
          </a:p>
        </p:txBody>
      </p:sp>
    </p:spTree>
    <p:extLst>
      <p:ext uri="{BB962C8B-B14F-4D97-AF65-F5344CB8AC3E}">
        <p14:creationId xmlns:p14="http://schemas.microsoft.com/office/powerpoint/2010/main" val="2320590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76672"/>
            <a:ext cx="8229600" cy="864096"/>
          </a:xfrm>
        </p:spPr>
        <p:txBody>
          <a:bodyPr>
            <a:normAutofit fontScale="90000"/>
          </a:bodyPr>
          <a:lstStyle/>
          <a:p>
            <a:r>
              <a:rPr kumimoji="1" lang="ja-JP" altLang="en-US" sz="2400" dirty="0">
                <a:solidFill>
                  <a:schemeClr val="accent4">
                    <a:lumMod val="75000"/>
                  </a:schemeClr>
                </a:solidFill>
              </a:rPr>
              <a:t>抑制しない看護へのチャレンジ</a:t>
            </a:r>
            <a:br>
              <a:rPr kumimoji="1" lang="en-US" altLang="ja-JP" dirty="0">
                <a:solidFill>
                  <a:schemeClr val="accent4">
                    <a:lumMod val="75000"/>
                  </a:schemeClr>
                </a:solidFill>
              </a:rPr>
            </a:br>
            <a:r>
              <a:rPr lang="en-US" altLang="ja-JP" sz="3100" dirty="0">
                <a:solidFill>
                  <a:schemeClr val="bg2">
                    <a:lumMod val="25000"/>
                  </a:schemeClr>
                </a:solidFill>
              </a:rPr>
              <a:t>【</a:t>
            </a:r>
            <a:r>
              <a:rPr lang="ja-JP" altLang="en-US" sz="3100" dirty="0">
                <a:solidFill>
                  <a:schemeClr val="bg2">
                    <a:lumMod val="25000"/>
                  </a:schemeClr>
                </a:solidFill>
              </a:rPr>
              <a:t>入院～手術前</a:t>
            </a:r>
            <a:r>
              <a:rPr lang="en-US" altLang="ja-JP" sz="3100" dirty="0">
                <a:solidFill>
                  <a:schemeClr val="bg2">
                    <a:lumMod val="25000"/>
                  </a:schemeClr>
                </a:solidFill>
              </a:rPr>
              <a:t>】</a:t>
            </a:r>
            <a:endParaRPr kumimoji="1" lang="ja-JP" altLang="en-US" sz="3100" dirty="0">
              <a:solidFill>
                <a:schemeClr val="bg2">
                  <a:lumMod val="25000"/>
                </a:schemeClr>
              </a:solidFill>
            </a:endParaRPr>
          </a:p>
        </p:txBody>
      </p:sp>
      <p:sp>
        <p:nvSpPr>
          <p:cNvPr id="3" name="コンテンツ プレースホルダー 2"/>
          <p:cNvSpPr>
            <a:spLocks noGrp="1"/>
          </p:cNvSpPr>
          <p:nvPr>
            <p:ph idx="1"/>
          </p:nvPr>
        </p:nvSpPr>
        <p:spPr>
          <a:xfrm>
            <a:off x="457200" y="1340768"/>
            <a:ext cx="8435280" cy="5256584"/>
          </a:xfrm>
        </p:spPr>
        <p:txBody>
          <a:bodyPr>
            <a:normAutofit/>
          </a:bodyPr>
          <a:lstStyle/>
          <a:p>
            <a:pPr marL="0" indent="0">
              <a:buNone/>
            </a:pPr>
            <a:r>
              <a:rPr lang="ja-JP" altLang="en-US" sz="2600" dirty="0">
                <a:solidFill>
                  <a:srgbClr val="FF0000"/>
                </a:solidFill>
              </a:rPr>
              <a:t>術後</a:t>
            </a:r>
            <a:r>
              <a:rPr lang="ja-JP" altLang="en-US" sz="2600" dirty="0"/>
              <a:t>考えられる問題点として</a:t>
            </a:r>
            <a:endParaRPr lang="en-US" altLang="ja-JP" sz="2600" dirty="0"/>
          </a:p>
          <a:p>
            <a:pPr>
              <a:buClr>
                <a:schemeClr val="accent3"/>
              </a:buClr>
              <a:buFont typeface="Wingdings" panose="05000000000000000000" pitchFamily="2" charset="2"/>
              <a:buChar char="u"/>
            </a:pPr>
            <a:r>
              <a:rPr lang="ja-JP" altLang="en-US" sz="2400" dirty="0"/>
              <a:t>術後の</a:t>
            </a:r>
            <a:r>
              <a:rPr lang="ja-JP" altLang="en-US" sz="2400" dirty="0">
                <a:solidFill>
                  <a:srgbClr val="FF0000"/>
                </a:solidFill>
              </a:rPr>
              <a:t>眼の安静</a:t>
            </a:r>
            <a:r>
              <a:rPr lang="ja-JP" altLang="en-US" sz="2400" dirty="0"/>
              <a:t>：顔面をたたくことで創部に衝撃が加わる</a:t>
            </a:r>
            <a:endParaRPr lang="en-US" altLang="ja-JP" sz="2400" dirty="0"/>
          </a:p>
          <a:p>
            <a:pPr marL="0" indent="0">
              <a:buNone/>
            </a:pPr>
            <a:r>
              <a:rPr lang="ja-JP" altLang="en-US" sz="2400" dirty="0"/>
              <a:t>　　</a:t>
            </a:r>
            <a:r>
              <a:rPr kumimoji="1" lang="ja-JP" altLang="en-US" sz="2400" b="1" dirty="0">
                <a:solidFill>
                  <a:schemeClr val="accent6">
                    <a:lumMod val="75000"/>
                  </a:schemeClr>
                </a:solidFill>
              </a:rPr>
              <a:t>作業療法</a:t>
            </a:r>
            <a:r>
              <a:rPr kumimoji="1" lang="ja-JP" altLang="en-US" sz="2400" dirty="0"/>
              <a:t>：ヘッドギアの強度を増すための工夫</a:t>
            </a:r>
            <a:endParaRPr kumimoji="1" lang="en-US" altLang="ja-JP" sz="2400" dirty="0"/>
          </a:p>
          <a:p>
            <a:pPr marL="0" indent="0">
              <a:buNone/>
            </a:pPr>
            <a:r>
              <a:rPr lang="ja-JP" altLang="en-US" sz="2400" dirty="0"/>
              <a:t>　　</a:t>
            </a:r>
            <a:r>
              <a:rPr lang="ja-JP" altLang="en-US" sz="2400" b="1" dirty="0">
                <a:solidFill>
                  <a:schemeClr val="accent6">
                    <a:lumMod val="75000"/>
                  </a:schemeClr>
                </a:solidFill>
              </a:rPr>
              <a:t>ＷＯＣ</a:t>
            </a:r>
            <a:r>
              <a:rPr lang="ja-JP" altLang="en-US" sz="2400" dirty="0"/>
              <a:t>：アクリル眼帯による皮膚トラブルの予防の工夫</a:t>
            </a:r>
            <a:endParaRPr lang="en-US" altLang="ja-JP" sz="2400" dirty="0"/>
          </a:p>
          <a:p>
            <a:pPr marL="0" indent="0">
              <a:buNone/>
            </a:pPr>
            <a:r>
              <a:rPr lang="ja-JP" altLang="en-US" sz="2400" dirty="0"/>
              <a:t>　　顔面をたたく時は、必ずヘッドギアの装着を促す　</a:t>
            </a:r>
            <a:endParaRPr lang="en-US" altLang="ja-JP" sz="700" dirty="0"/>
          </a:p>
          <a:p>
            <a:pPr>
              <a:buClr>
                <a:schemeClr val="accent3"/>
              </a:buClr>
              <a:buFont typeface="Wingdings" panose="05000000000000000000" pitchFamily="2" charset="2"/>
              <a:buChar char="u"/>
            </a:pPr>
            <a:r>
              <a:rPr lang="ja-JP" altLang="en-US" sz="2400" dirty="0">
                <a:solidFill>
                  <a:srgbClr val="FF0000"/>
                </a:solidFill>
              </a:rPr>
              <a:t>感染予防</a:t>
            </a:r>
            <a:r>
              <a:rPr lang="ja-JP" altLang="en-US" sz="2400" dirty="0"/>
              <a:t>：常同行為の中に目をこする行為がある</a:t>
            </a:r>
            <a:endParaRPr lang="en-US" altLang="ja-JP" sz="2400" dirty="0"/>
          </a:p>
          <a:p>
            <a:pPr marL="0" indent="0">
              <a:buNone/>
            </a:pPr>
            <a:r>
              <a:rPr kumimoji="1" lang="ja-JP" altLang="en-US" sz="2400" dirty="0"/>
              <a:t>　　</a:t>
            </a:r>
            <a:r>
              <a:rPr kumimoji="1" lang="ja-JP" altLang="en-US" sz="2400" b="1" dirty="0">
                <a:solidFill>
                  <a:schemeClr val="accent6">
                    <a:lumMod val="75000"/>
                  </a:schemeClr>
                </a:solidFill>
              </a:rPr>
              <a:t>材料部</a:t>
            </a:r>
            <a:r>
              <a:rPr kumimoji="1" lang="ja-JP" altLang="en-US" sz="2400" dirty="0"/>
              <a:t>：タオルの滅菌を依頼</a:t>
            </a:r>
            <a:endParaRPr kumimoji="1" lang="en-US" altLang="ja-JP" sz="700" dirty="0"/>
          </a:p>
          <a:p>
            <a:pPr>
              <a:buClr>
                <a:schemeClr val="accent3"/>
              </a:buClr>
              <a:buFont typeface="Wingdings" panose="05000000000000000000" pitchFamily="2" charset="2"/>
              <a:buChar char="u"/>
            </a:pPr>
            <a:r>
              <a:rPr lang="ja-JP" altLang="en-US" sz="2400" dirty="0">
                <a:solidFill>
                  <a:srgbClr val="FF0000"/>
                </a:solidFill>
              </a:rPr>
              <a:t>気分転換方法を増やす</a:t>
            </a:r>
            <a:endParaRPr lang="en-US" altLang="ja-JP" sz="2400" dirty="0">
              <a:solidFill>
                <a:srgbClr val="FF0000"/>
              </a:solidFill>
            </a:endParaRPr>
          </a:p>
          <a:p>
            <a:pPr marL="0" indent="0">
              <a:buNone/>
            </a:pPr>
            <a:r>
              <a:rPr lang="ja-JP" altLang="en-US" sz="2400" dirty="0"/>
              <a:t>　　赤いかごへのこだわりがあり、赤い箱を作成</a:t>
            </a:r>
            <a:endParaRPr lang="en-US" altLang="ja-JP" sz="2400" dirty="0"/>
          </a:p>
          <a:p>
            <a:pPr marL="0" indent="0">
              <a:buNone/>
            </a:pPr>
            <a:r>
              <a:rPr lang="ja-JP" altLang="en-US" sz="2400" dirty="0"/>
              <a:t>　　音のするもの（鈴等）など試みる</a:t>
            </a:r>
            <a:endParaRPr lang="en-US" altLang="ja-JP" sz="2400" dirty="0"/>
          </a:p>
          <a:p>
            <a:pPr marL="0" indent="0">
              <a:buNone/>
            </a:pPr>
            <a:endParaRPr lang="en-US" altLang="ja-JP" dirty="0"/>
          </a:p>
          <a:p>
            <a:pPr marL="0" indent="0">
              <a:buNone/>
            </a:pPr>
            <a:endParaRPr kumimoji="1" lang="ja-JP" altLang="en-US" dirty="0"/>
          </a:p>
        </p:txBody>
      </p:sp>
      <p:sp>
        <p:nvSpPr>
          <p:cNvPr id="4" name="角丸四角形 3"/>
          <p:cNvSpPr/>
          <p:nvPr/>
        </p:nvSpPr>
        <p:spPr>
          <a:xfrm>
            <a:off x="1052251" y="5777880"/>
            <a:ext cx="7272808" cy="7200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ja-JP" altLang="en-US" sz="2400" dirty="0"/>
              <a:t>　眼科・精神科両診療科長を含めて</a:t>
            </a:r>
            <a:endParaRPr lang="en-US" altLang="ja-JP" sz="2400" dirty="0"/>
          </a:p>
          <a:p>
            <a:r>
              <a:rPr lang="ja-JP" altLang="en-US" sz="2400" dirty="0"/>
              <a:t>　　　　　　　　術後身体拘束の必要性について検討</a:t>
            </a:r>
            <a:endParaRPr kumimoji="1" lang="ja-JP" altLang="en-US" sz="2400" dirty="0"/>
          </a:p>
        </p:txBody>
      </p:sp>
    </p:spTree>
    <p:extLst>
      <p:ext uri="{BB962C8B-B14F-4D97-AF65-F5344CB8AC3E}">
        <p14:creationId xmlns:p14="http://schemas.microsoft.com/office/powerpoint/2010/main" val="4137032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0671" y="404664"/>
            <a:ext cx="8229600" cy="864096"/>
          </a:xfrm>
        </p:spPr>
        <p:txBody>
          <a:bodyPr/>
          <a:lstStyle/>
          <a:p>
            <a:r>
              <a:rPr lang="ja-JP" altLang="en-US" sz="2200" dirty="0">
                <a:solidFill>
                  <a:schemeClr val="accent4">
                    <a:lumMod val="75000"/>
                  </a:schemeClr>
                </a:solidFill>
              </a:rPr>
              <a:t>抑制しない看護へのチャレンジ</a:t>
            </a:r>
            <a:br>
              <a:rPr lang="en-US" altLang="ja-JP" sz="3600" dirty="0">
                <a:solidFill>
                  <a:schemeClr val="bg2">
                    <a:lumMod val="25000"/>
                  </a:schemeClr>
                </a:solidFill>
              </a:rPr>
            </a:br>
            <a:r>
              <a:rPr lang="en-US" altLang="ja-JP" sz="2800" dirty="0">
                <a:solidFill>
                  <a:schemeClr val="bg2">
                    <a:lumMod val="25000"/>
                  </a:schemeClr>
                </a:solidFill>
              </a:rPr>
              <a:t>【</a:t>
            </a:r>
            <a:r>
              <a:rPr lang="ja-JP" altLang="en-US" sz="2800" dirty="0">
                <a:solidFill>
                  <a:schemeClr val="bg2">
                    <a:lumMod val="25000"/>
                  </a:schemeClr>
                </a:solidFill>
              </a:rPr>
              <a:t>手術後</a:t>
            </a:r>
            <a:r>
              <a:rPr lang="en-US" altLang="ja-JP" sz="2800" dirty="0">
                <a:solidFill>
                  <a:schemeClr val="bg2">
                    <a:lumMod val="25000"/>
                  </a:schemeClr>
                </a:solidFill>
              </a:rPr>
              <a:t>】</a:t>
            </a:r>
            <a:endParaRPr kumimoji="1" lang="ja-JP" altLang="en-US" sz="2800" dirty="0">
              <a:solidFill>
                <a:schemeClr val="bg2">
                  <a:lumMod val="25000"/>
                </a:schemeClr>
              </a:solidFill>
            </a:endParaRPr>
          </a:p>
        </p:txBody>
      </p:sp>
      <p:sp>
        <p:nvSpPr>
          <p:cNvPr id="3" name="コンテンツ プレースホルダー 2"/>
          <p:cNvSpPr>
            <a:spLocks noGrp="1"/>
          </p:cNvSpPr>
          <p:nvPr>
            <p:ph idx="1"/>
          </p:nvPr>
        </p:nvSpPr>
        <p:spPr>
          <a:xfrm>
            <a:off x="179512" y="1600200"/>
            <a:ext cx="8784976" cy="4925144"/>
          </a:xfrm>
          <a:ln>
            <a:noFill/>
          </a:ln>
        </p:spPr>
        <p:style>
          <a:lnRef idx="2">
            <a:schemeClr val="accent3"/>
          </a:lnRef>
          <a:fillRef idx="1">
            <a:schemeClr val="lt1"/>
          </a:fillRef>
          <a:effectRef idx="0">
            <a:schemeClr val="accent3"/>
          </a:effectRef>
          <a:fontRef idx="minor">
            <a:schemeClr val="dk1"/>
          </a:fontRef>
        </p:style>
        <p:txBody>
          <a:bodyPr/>
          <a:lstStyle/>
          <a:p>
            <a:pPr marL="0" indent="0">
              <a:buNone/>
            </a:pPr>
            <a:endParaRPr kumimoji="1" lang="ja-JP" altLang="en-US" dirty="0"/>
          </a:p>
        </p:txBody>
      </p:sp>
      <p:sp>
        <p:nvSpPr>
          <p:cNvPr id="5" name="角丸四角形 4"/>
          <p:cNvSpPr/>
          <p:nvPr/>
        </p:nvSpPr>
        <p:spPr>
          <a:xfrm>
            <a:off x="6327034" y="1268757"/>
            <a:ext cx="2383893" cy="208823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400" b="1" dirty="0"/>
              <a:t>家族</a:t>
            </a:r>
            <a:endParaRPr kumimoji="1" lang="en-US" altLang="ja-JP" sz="2400" b="1" dirty="0"/>
          </a:p>
          <a:p>
            <a:pPr algn="ctr"/>
            <a:endParaRPr kumimoji="1" lang="en-US" altLang="ja-JP" sz="1100" b="1" dirty="0"/>
          </a:p>
          <a:p>
            <a:r>
              <a:rPr lang="ja-JP" altLang="en-US" sz="2200" dirty="0"/>
              <a:t>日中は患者に付き添い、安心感を与える</a:t>
            </a:r>
            <a:endParaRPr kumimoji="1" lang="ja-JP" altLang="en-US" sz="2200" dirty="0"/>
          </a:p>
        </p:txBody>
      </p:sp>
      <p:sp>
        <p:nvSpPr>
          <p:cNvPr id="6" name="角丸四角形 5"/>
          <p:cNvSpPr/>
          <p:nvPr/>
        </p:nvSpPr>
        <p:spPr>
          <a:xfrm>
            <a:off x="3692537" y="1268757"/>
            <a:ext cx="2448272" cy="2088234"/>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b="1" dirty="0"/>
              <a:t>看護師</a:t>
            </a:r>
            <a:endParaRPr kumimoji="1" lang="en-US" altLang="ja-JP" sz="2400" b="1" dirty="0"/>
          </a:p>
          <a:p>
            <a:pPr algn="ctr"/>
            <a:endParaRPr kumimoji="1" lang="en-US" altLang="ja-JP" sz="1100" b="1" dirty="0"/>
          </a:p>
          <a:p>
            <a:r>
              <a:rPr lang="ja-JP" altLang="en-US" sz="2200" dirty="0"/>
              <a:t>交代で付き添い、見守る</a:t>
            </a:r>
            <a:endParaRPr lang="en-US" altLang="ja-JP" sz="2200" dirty="0"/>
          </a:p>
          <a:p>
            <a:r>
              <a:rPr kumimoji="1" lang="ja-JP" altLang="en-US" sz="2200" dirty="0"/>
              <a:t>気分転換を促す</a:t>
            </a:r>
          </a:p>
        </p:txBody>
      </p:sp>
      <p:sp>
        <p:nvSpPr>
          <p:cNvPr id="7" name="角丸四角形 6"/>
          <p:cNvSpPr/>
          <p:nvPr/>
        </p:nvSpPr>
        <p:spPr>
          <a:xfrm>
            <a:off x="523982" y="1268760"/>
            <a:ext cx="2914993" cy="208823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2400" b="1" dirty="0"/>
              <a:t>医師</a:t>
            </a:r>
            <a:endParaRPr lang="en-US" altLang="ja-JP" sz="1100" b="1" dirty="0"/>
          </a:p>
          <a:p>
            <a:r>
              <a:rPr lang="ja-JP" altLang="en-US" sz="2200" dirty="0"/>
              <a:t>薬物調整</a:t>
            </a:r>
            <a:endParaRPr lang="en-US" altLang="ja-JP" sz="2200" dirty="0"/>
          </a:p>
          <a:p>
            <a:r>
              <a:rPr lang="ja-JP" altLang="en-US" sz="2200" dirty="0"/>
              <a:t>必要時に診察が受けられるよう協力</a:t>
            </a:r>
            <a:endParaRPr lang="en-US" altLang="ja-JP" sz="2200" dirty="0"/>
          </a:p>
          <a:p>
            <a:r>
              <a:rPr lang="ja-JP" altLang="en-US" sz="2200" dirty="0"/>
              <a:t>身体に危険が及ぶときは身体拘束を指示</a:t>
            </a:r>
            <a:endParaRPr lang="en-US" altLang="ja-JP" sz="2200" dirty="0"/>
          </a:p>
        </p:txBody>
      </p:sp>
      <p:sp>
        <p:nvSpPr>
          <p:cNvPr id="8" name="角丸四角形 7"/>
          <p:cNvSpPr/>
          <p:nvPr/>
        </p:nvSpPr>
        <p:spPr>
          <a:xfrm>
            <a:off x="663532" y="3501008"/>
            <a:ext cx="7920880" cy="86409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000" dirty="0">
                <a:solidFill>
                  <a:schemeClr val="accent6">
                    <a:lumMod val="50000"/>
                  </a:schemeClr>
                </a:solidFill>
              </a:rPr>
              <a:t>手術前の看護ケアの方針</a:t>
            </a:r>
            <a:endParaRPr kumimoji="1" lang="en-US" altLang="ja-JP" sz="2000" dirty="0">
              <a:solidFill>
                <a:schemeClr val="accent6">
                  <a:lumMod val="50000"/>
                </a:schemeClr>
              </a:solidFill>
            </a:endParaRPr>
          </a:p>
          <a:p>
            <a:pPr algn="ctr"/>
            <a:r>
              <a:rPr kumimoji="1" lang="ja-JP" altLang="en-US" sz="2600" dirty="0"/>
              <a:t>術後</a:t>
            </a:r>
            <a:r>
              <a:rPr kumimoji="1" lang="en-US" altLang="ja-JP" sz="2600" dirty="0"/>
              <a:t>72</a:t>
            </a:r>
            <a:r>
              <a:rPr kumimoji="1" lang="ja-JP" altLang="en-US" sz="2600" dirty="0"/>
              <a:t>時間は創部に触れない</a:t>
            </a:r>
            <a:r>
              <a:rPr kumimoji="1" lang="ja-JP" altLang="en-US" sz="2600" dirty="0">
                <a:solidFill>
                  <a:srgbClr val="008000"/>
                </a:solidFill>
              </a:rPr>
              <a:t>➡</a:t>
            </a:r>
            <a:r>
              <a:rPr kumimoji="1" lang="ja-JP" altLang="en-US" sz="2600" dirty="0"/>
              <a:t>触らないようにする</a:t>
            </a:r>
          </a:p>
        </p:txBody>
      </p:sp>
      <p:sp>
        <p:nvSpPr>
          <p:cNvPr id="9" name="角丸四角形 8"/>
          <p:cNvSpPr/>
          <p:nvPr/>
        </p:nvSpPr>
        <p:spPr>
          <a:xfrm>
            <a:off x="529766" y="4509120"/>
            <a:ext cx="8188413" cy="2088232"/>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2000" dirty="0">
                <a:solidFill>
                  <a:schemeClr val="accent6">
                    <a:lumMod val="50000"/>
                  </a:schemeClr>
                </a:solidFill>
              </a:rPr>
              <a:t>手術後の看護ケアの方向性</a:t>
            </a:r>
            <a:endParaRPr lang="en-US" altLang="ja-JP" sz="2000" dirty="0">
              <a:solidFill>
                <a:schemeClr val="accent6">
                  <a:lumMod val="50000"/>
                </a:schemeClr>
              </a:solidFill>
            </a:endParaRPr>
          </a:p>
          <a:p>
            <a:pPr marL="342900" indent="-342900">
              <a:buClr>
                <a:schemeClr val="accent1">
                  <a:lumMod val="50000"/>
                </a:schemeClr>
              </a:buClr>
              <a:buFont typeface="Arial" panose="020B0604020202020204" pitchFamily="34" charset="0"/>
              <a:buChar char="•"/>
            </a:pPr>
            <a:r>
              <a:rPr lang="ja-JP" altLang="en-US" sz="2400" dirty="0"/>
              <a:t>常同行為を止めること、変えることはできない</a:t>
            </a:r>
            <a:endParaRPr lang="en-US" altLang="ja-JP" sz="2400" dirty="0"/>
          </a:p>
          <a:p>
            <a:pPr marL="342900" indent="-342900">
              <a:buClr>
                <a:schemeClr val="accent1">
                  <a:lumMod val="50000"/>
                </a:schemeClr>
              </a:buClr>
              <a:buFont typeface="Arial" panose="020B0604020202020204" pitchFamily="34" charset="0"/>
              <a:buChar char="•"/>
            </a:pPr>
            <a:r>
              <a:rPr lang="ja-JP" altLang="en-US" sz="2400" dirty="0"/>
              <a:t>止めようとするとストレスが高くなり更に回数が増える</a:t>
            </a:r>
            <a:endParaRPr lang="en-US" altLang="ja-JP" sz="2400" dirty="0"/>
          </a:p>
          <a:p>
            <a:pPr marL="342900" indent="-342900">
              <a:buClr>
                <a:schemeClr val="accent1">
                  <a:lumMod val="50000"/>
                </a:schemeClr>
              </a:buClr>
              <a:buFont typeface="Arial" panose="020B0604020202020204" pitchFamily="34" charset="0"/>
              <a:buChar char="•"/>
            </a:pPr>
            <a:r>
              <a:rPr lang="ja-JP" altLang="en-US" sz="2400" dirty="0"/>
              <a:t>退院後も常同行為は続く</a:t>
            </a:r>
            <a:endParaRPr lang="en-US" altLang="ja-JP" sz="2400" dirty="0"/>
          </a:p>
          <a:p>
            <a:endParaRPr lang="en-US" altLang="ja-JP" sz="1000" dirty="0"/>
          </a:p>
          <a:p>
            <a:r>
              <a:rPr kumimoji="1" lang="ja-JP" altLang="en-US" sz="2600" dirty="0">
                <a:solidFill>
                  <a:srgbClr val="008000"/>
                </a:solidFill>
              </a:rPr>
              <a:t>➡</a:t>
            </a:r>
            <a:r>
              <a:rPr kumimoji="1" lang="ja-JP" altLang="en-US" sz="2600" dirty="0">
                <a:solidFill>
                  <a:srgbClr val="990033"/>
                </a:solidFill>
              </a:rPr>
              <a:t>常同行為を行っても創部が保護できるような環境</a:t>
            </a:r>
            <a:r>
              <a:rPr lang="ja-JP" altLang="en-US" sz="2600" dirty="0">
                <a:solidFill>
                  <a:srgbClr val="990033"/>
                </a:solidFill>
              </a:rPr>
              <a:t>調整</a:t>
            </a:r>
            <a:endParaRPr kumimoji="1" lang="ja-JP" altLang="en-US" sz="2600" dirty="0">
              <a:solidFill>
                <a:srgbClr val="990033"/>
              </a:solidFill>
            </a:endParaRPr>
          </a:p>
        </p:txBody>
      </p:sp>
    </p:spTree>
    <p:extLst>
      <p:ext uri="{BB962C8B-B14F-4D97-AF65-F5344CB8AC3E}">
        <p14:creationId xmlns:p14="http://schemas.microsoft.com/office/powerpoint/2010/main" val="415896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0"/>
            <a:ext cx="6552728" cy="648072"/>
          </a:xfrm>
        </p:spPr>
        <p:txBody>
          <a:bodyPr>
            <a:normAutofit/>
          </a:bodyPr>
          <a:lstStyle/>
          <a:p>
            <a:r>
              <a:rPr kumimoji="1" lang="ja-JP" altLang="en-US" sz="2800" dirty="0">
                <a:solidFill>
                  <a:schemeClr val="bg2">
                    <a:lumMod val="25000"/>
                  </a:schemeClr>
                </a:solidFill>
              </a:rPr>
              <a:t>まとめ</a:t>
            </a:r>
          </a:p>
        </p:txBody>
      </p:sp>
      <p:sp>
        <p:nvSpPr>
          <p:cNvPr id="3" name="コンテンツ プレースホルダー 2"/>
          <p:cNvSpPr>
            <a:spLocks noGrp="1"/>
          </p:cNvSpPr>
          <p:nvPr>
            <p:ph idx="1"/>
          </p:nvPr>
        </p:nvSpPr>
        <p:spPr>
          <a:xfrm>
            <a:off x="107504" y="692696"/>
            <a:ext cx="8928992" cy="6264696"/>
          </a:xfrm>
        </p:spPr>
        <p:txBody>
          <a:bodyPr>
            <a:normAutofit fontScale="85000" lnSpcReduction="10000"/>
          </a:bodyPr>
          <a:lstStyle/>
          <a:p>
            <a:pPr>
              <a:buClr>
                <a:schemeClr val="accent2"/>
              </a:buClr>
              <a:buFont typeface="Wingdings" panose="05000000000000000000" pitchFamily="2" charset="2"/>
              <a:buChar char="u"/>
            </a:pPr>
            <a:r>
              <a:rPr lang="ja-JP" altLang="en-US" sz="3100" dirty="0">
                <a:solidFill>
                  <a:srgbClr val="FF0000"/>
                </a:solidFill>
              </a:rPr>
              <a:t>家族</a:t>
            </a:r>
            <a:r>
              <a:rPr lang="ja-JP" altLang="en-US" sz="3100" dirty="0"/>
              <a:t>は、入院当初は</a:t>
            </a:r>
            <a:r>
              <a:rPr lang="ja-JP" altLang="en-US" sz="3100" dirty="0">
                <a:solidFill>
                  <a:srgbClr val="FF0000"/>
                </a:solidFill>
              </a:rPr>
              <a:t>強く身体拘束を希望</a:t>
            </a:r>
            <a:r>
              <a:rPr lang="ja-JP" altLang="en-US" sz="3100" dirty="0"/>
              <a:t>していたが、退院時には「一時はどうなるかと思ったが、</a:t>
            </a:r>
            <a:r>
              <a:rPr lang="ja-JP" altLang="en-US" sz="3100" dirty="0">
                <a:solidFill>
                  <a:srgbClr val="FF0000"/>
                </a:solidFill>
              </a:rPr>
              <a:t>縛らなくて良かった</a:t>
            </a:r>
            <a:r>
              <a:rPr lang="ja-JP" altLang="en-US" sz="3100" dirty="0"/>
              <a:t>」と。</a:t>
            </a:r>
            <a:endParaRPr lang="en-US" altLang="ja-JP" sz="3100" dirty="0"/>
          </a:p>
          <a:p>
            <a:pPr>
              <a:buClr>
                <a:schemeClr val="accent2"/>
              </a:buClr>
              <a:buFont typeface="Wingdings" panose="05000000000000000000" pitchFamily="2" charset="2"/>
              <a:buChar char="u"/>
            </a:pPr>
            <a:r>
              <a:rPr lang="ja-JP" altLang="en-US" sz="3100" dirty="0"/>
              <a:t>本人は、常同行為をなくすことはできなかったが、</a:t>
            </a:r>
            <a:endParaRPr lang="en-US" altLang="ja-JP" sz="3100" dirty="0"/>
          </a:p>
          <a:p>
            <a:pPr marL="0" indent="0">
              <a:buClr>
                <a:schemeClr val="accent2"/>
              </a:buClr>
              <a:buNone/>
            </a:pPr>
            <a:r>
              <a:rPr lang="ja-JP" altLang="en-US" sz="3100" dirty="0"/>
              <a:t>　　①</a:t>
            </a:r>
            <a:r>
              <a:rPr lang="ja-JP" altLang="en-US" sz="3100" dirty="0">
                <a:solidFill>
                  <a:srgbClr val="FF0000"/>
                </a:solidFill>
              </a:rPr>
              <a:t>常同行為の回数を減らす</a:t>
            </a:r>
            <a:r>
              <a:rPr lang="ja-JP" altLang="en-US" sz="3100" dirty="0"/>
              <a:t>こと、</a:t>
            </a:r>
            <a:endParaRPr lang="en-US" altLang="ja-JP" sz="3100" dirty="0"/>
          </a:p>
          <a:p>
            <a:pPr marL="0" indent="0">
              <a:buClr>
                <a:schemeClr val="accent2"/>
              </a:buClr>
              <a:buNone/>
            </a:pPr>
            <a:r>
              <a:rPr lang="ja-JP" altLang="en-US" sz="3100" dirty="0"/>
              <a:t>　　②</a:t>
            </a:r>
            <a:r>
              <a:rPr lang="ja-JP" altLang="en-US" sz="3100" dirty="0">
                <a:solidFill>
                  <a:srgbClr val="FF0000"/>
                </a:solidFill>
              </a:rPr>
              <a:t>退院後の感染予防行動を身につける</a:t>
            </a:r>
            <a:r>
              <a:rPr lang="ja-JP" altLang="en-US" sz="3100" dirty="0"/>
              <a:t>ことができた。</a:t>
            </a:r>
            <a:endParaRPr lang="en-US" altLang="ja-JP" sz="3100" dirty="0"/>
          </a:p>
          <a:p>
            <a:pPr marL="0" indent="0">
              <a:buClr>
                <a:schemeClr val="accent2"/>
              </a:buClr>
              <a:buNone/>
            </a:pPr>
            <a:r>
              <a:rPr lang="ja-JP" altLang="en-US" sz="3100" dirty="0"/>
              <a:t>　　何よりも、患者が必要以外に興奮することなく、入院生活を　　</a:t>
            </a:r>
            <a:endParaRPr lang="en-US" altLang="ja-JP" sz="3100" dirty="0"/>
          </a:p>
          <a:p>
            <a:pPr marL="0" indent="0">
              <a:buClr>
                <a:schemeClr val="accent2"/>
              </a:buClr>
              <a:buNone/>
            </a:pPr>
            <a:r>
              <a:rPr lang="ja-JP" altLang="en-US" sz="3100" dirty="0"/>
              <a:t>　　過ごすことができ、</a:t>
            </a:r>
            <a:r>
              <a:rPr lang="ja-JP" altLang="en-US" sz="3100" dirty="0">
                <a:solidFill>
                  <a:srgbClr val="FF0000"/>
                </a:solidFill>
              </a:rPr>
              <a:t>退院時には満面の笑顔</a:t>
            </a:r>
            <a:r>
              <a:rPr lang="ja-JP" altLang="en-US" sz="3100" dirty="0"/>
              <a:t>を見せてくれた。</a:t>
            </a:r>
            <a:endParaRPr lang="en-US" altLang="ja-JP" sz="3100" dirty="0"/>
          </a:p>
          <a:p>
            <a:pPr>
              <a:buClr>
                <a:schemeClr val="accent2"/>
              </a:buClr>
              <a:buFont typeface="Wingdings" panose="05000000000000000000" pitchFamily="2" charset="2"/>
              <a:buChar char="u"/>
            </a:pPr>
            <a:r>
              <a:rPr lang="ja-JP" altLang="en-US" sz="3100" dirty="0"/>
              <a:t>入院前から</a:t>
            </a:r>
            <a:r>
              <a:rPr lang="ja-JP" altLang="en-US" sz="3100" dirty="0">
                <a:solidFill>
                  <a:srgbClr val="FF0000"/>
                </a:solidFill>
              </a:rPr>
              <a:t>多職種と連携</a:t>
            </a:r>
            <a:r>
              <a:rPr lang="ja-JP" altLang="en-US" sz="3100" dirty="0"/>
              <a:t>し、様々な代替案（</a:t>
            </a:r>
            <a:r>
              <a:rPr lang="ja-JP" altLang="en-US" sz="3100" dirty="0">
                <a:solidFill>
                  <a:srgbClr val="FF0000"/>
                </a:solidFill>
              </a:rPr>
              <a:t>今、代替ではなく必要な看護</a:t>
            </a:r>
            <a:r>
              <a:rPr lang="ja-JP" altLang="en-US" sz="3100" dirty="0"/>
              <a:t>と思う）を考案し実施すること、</a:t>
            </a:r>
            <a:r>
              <a:rPr lang="ja-JP" altLang="en-US" sz="3100" dirty="0">
                <a:solidFill>
                  <a:srgbClr val="FF0000"/>
                </a:solidFill>
              </a:rPr>
              <a:t>日々のカンファレンス</a:t>
            </a:r>
            <a:r>
              <a:rPr lang="ja-JP" altLang="en-US" sz="3100" dirty="0"/>
              <a:t>で患者の状態にあった</a:t>
            </a:r>
            <a:r>
              <a:rPr lang="ja-JP" altLang="en-US" sz="3100" dirty="0">
                <a:solidFill>
                  <a:srgbClr val="FF0000"/>
                </a:solidFill>
              </a:rPr>
              <a:t>最善</a:t>
            </a:r>
            <a:r>
              <a:rPr lang="ja-JP" altLang="en-US" sz="3100" dirty="0"/>
              <a:t>のケアを</a:t>
            </a:r>
            <a:r>
              <a:rPr lang="ja-JP" altLang="en-US" sz="3100" dirty="0">
                <a:solidFill>
                  <a:srgbClr val="FF0000"/>
                </a:solidFill>
              </a:rPr>
              <a:t>考える</a:t>
            </a:r>
            <a:r>
              <a:rPr lang="ja-JP" altLang="en-US" sz="3100" dirty="0"/>
              <a:t>ことで身体抑制しない看護を提供することができた。</a:t>
            </a:r>
            <a:endParaRPr lang="en-US" altLang="ja-JP" sz="3100" dirty="0"/>
          </a:p>
          <a:p>
            <a:pPr>
              <a:buClr>
                <a:schemeClr val="accent2"/>
              </a:buClr>
              <a:buFont typeface="Wingdings" panose="05000000000000000000" pitchFamily="2" charset="2"/>
              <a:buChar char="u"/>
            </a:pPr>
            <a:r>
              <a:rPr lang="ja-JP" altLang="en-US" sz="3100" dirty="0"/>
              <a:t>看護への緊張は強かったが、看護スタッフの</a:t>
            </a:r>
            <a:r>
              <a:rPr lang="ja-JP" altLang="en-US" sz="3100" dirty="0">
                <a:solidFill>
                  <a:srgbClr val="FF0000"/>
                </a:solidFill>
              </a:rPr>
              <a:t>看護ケアにおける引き出しを多く</a:t>
            </a:r>
            <a:r>
              <a:rPr lang="ja-JP" altLang="en-US" sz="3100" dirty="0"/>
              <a:t>もつことで、</a:t>
            </a:r>
            <a:r>
              <a:rPr lang="ja-JP" altLang="en-US" sz="3100" dirty="0">
                <a:solidFill>
                  <a:srgbClr val="FF0000"/>
                </a:solidFill>
              </a:rPr>
              <a:t>自信</a:t>
            </a:r>
            <a:r>
              <a:rPr lang="ja-JP" altLang="en-US" sz="3100" dirty="0"/>
              <a:t>につなげることができ、日々のカンファレンスを通して</a:t>
            </a:r>
            <a:r>
              <a:rPr lang="ja-JP" altLang="en-US" sz="3100" dirty="0">
                <a:solidFill>
                  <a:srgbClr val="FF0000"/>
                </a:solidFill>
              </a:rPr>
              <a:t>チームワークも高める</a:t>
            </a:r>
            <a:r>
              <a:rPr lang="ja-JP" altLang="en-US" sz="3100" dirty="0"/>
              <a:t>ことができた</a:t>
            </a:r>
            <a:endParaRPr lang="en-US" altLang="ja-JP" sz="3100" dirty="0"/>
          </a:p>
        </p:txBody>
      </p:sp>
    </p:spTree>
    <p:extLst>
      <p:ext uri="{BB962C8B-B14F-4D97-AF65-F5344CB8AC3E}">
        <p14:creationId xmlns:p14="http://schemas.microsoft.com/office/powerpoint/2010/main" val="2438225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ja-JP" altLang="en-US" sz="4000" dirty="0"/>
              <a:t>現在のケア</a:t>
            </a:r>
            <a:r>
              <a:rPr lang="ja-JP" altLang="en-US" sz="4000" dirty="0"/>
              <a:t>記録（経過録抜粋）</a:t>
            </a:r>
            <a:endParaRPr kumimoji="1" lang="ja-JP" altLang="en-US" sz="4000" dirty="0"/>
          </a:p>
        </p:txBody>
      </p:sp>
      <p:sp>
        <p:nvSpPr>
          <p:cNvPr id="6" name="コンテンツ プレースホルダー 5"/>
          <p:cNvSpPr>
            <a:spLocks noGrp="1"/>
          </p:cNvSpPr>
          <p:nvPr>
            <p:ph idx="1"/>
          </p:nvPr>
        </p:nvSpPr>
        <p:spPr>
          <a:xfrm>
            <a:off x="611560" y="1600200"/>
            <a:ext cx="8075240" cy="4876800"/>
          </a:xfrm>
          <a:solidFill>
            <a:schemeClr val="accent3">
              <a:lumMod val="20000"/>
              <a:lumOff val="80000"/>
            </a:schemeClr>
          </a:solidFill>
        </p:spPr>
        <p:txBody>
          <a:bodyPr>
            <a:normAutofit/>
          </a:bodyPr>
          <a:lstStyle/>
          <a:p>
            <a:pPr marL="0" indent="0">
              <a:buNone/>
            </a:pPr>
            <a:r>
              <a:rPr lang="ja-JP" altLang="en-US" sz="2600" dirty="0">
                <a:latin typeface="+mn-ea"/>
              </a:rPr>
              <a:t>Ｓ）お風呂、お風呂</a:t>
            </a:r>
            <a:endParaRPr lang="en-US" altLang="ja-JP" sz="2600" dirty="0">
              <a:latin typeface="+mn-ea"/>
            </a:endParaRPr>
          </a:p>
          <a:p>
            <a:pPr marL="0" indent="0">
              <a:buNone/>
            </a:pPr>
            <a:r>
              <a:rPr lang="ja-JP" altLang="en-US" sz="2600" dirty="0">
                <a:latin typeface="+mn-ea"/>
              </a:rPr>
              <a:t>Ｏ）本日も</a:t>
            </a:r>
            <a:r>
              <a:rPr lang="en-US" altLang="ja-JP" sz="2600" dirty="0">
                <a:latin typeface="+mn-ea"/>
              </a:rPr>
              <a:t>39</a:t>
            </a:r>
            <a:r>
              <a:rPr lang="ja-JP" altLang="en-US" sz="2600" dirty="0">
                <a:latin typeface="+mn-ea"/>
              </a:rPr>
              <a:t>℃の熱発ありリフトバス中止。爪が伸びているがネイルされているため切ることできず。爪の間に便汚染みられる。手浴と足浴実施し、綿棒にて除去する。端座位の状態で保清実施するが、途中眠ってしまい身体が揺れることあり。面会の方が横に座り支えてくれる。手足をローションで保湿。きれいになりましたよと看護師が声をかけると、看護師の顔を両手で包むように触れ笑顔みられる。</a:t>
            </a:r>
            <a:endParaRPr lang="en-US" altLang="ja-JP" sz="2600" dirty="0">
              <a:latin typeface="+mn-ea"/>
            </a:endParaRPr>
          </a:p>
          <a:p>
            <a:pPr marL="0" indent="0">
              <a:buNone/>
            </a:pPr>
            <a:r>
              <a:rPr lang="ja-JP" altLang="en-US" sz="2600" dirty="0">
                <a:latin typeface="+mn-ea"/>
              </a:rPr>
              <a:t>Ａ）保清にて安楽な時間確保できた様子</a:t>
            </a:r>
            <a:endParaRPr lang="en-US" altLang="ja-JP" sz="2600" dirty="0">
              <a:latin typeface="+mn-ea"/>
            </a:endParaRPr>
          </a:p>
          <a:p>
            <a:pPr marL="0" indent="0">
              <a:buNone/>
            </a:pPr>
            <a:r>
              <a:rPr lang="ja-JP" altLang="en-US" sz="2600" dirty="0">
                <a:latin typeface="+mn-ea"/>
              </a:rPr>
              <a:t>Ｐ）危険のないよう看護師</a:t>
            </a:r>
            <a:r>
              <a:rPr lang="en-US" altLang="ja-JP" sz="2600" dirty="0">
                <a:latin typeface="+mn-ea"/>
              </a:rPr>
              <a:t>2</a:t>
            </a:r>
            <a:r>
              <a:rPr lang="ja-JP" altLang="en-US" sz="2600" dirty="0">
                <a:latin typeface="+mn-ea"/>
              </a:rPr>
              <a:t>名で保清介助</a:t>
            </a:r>
            <a:endParaRPr lang="en-US" altLang="ja-JP" sz="2600" dirty="0">
              <a:latin typeface="+mn-ea"/>
            </a:endParaRPr>
          </a:p>
          <a:p>
            <a:pPr marL="0" indent="0" algn="ctr">
              <a:buNone/>
            </a:pPr>
            <a:endParaRPr lang="en-US" altLang="ja-JP"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75</a:t>
            </a:fld>
            <a:endParaRPr kumimoji="1" lang="ja-JP" altLang="en-US"/>
          </a:p>
        </p:txBody>
      </p:sp>
    </p:spTree>
    <p:extLst>
      <p:ext uri="{BB962C8B-B14F-4D97-AF65-F5344CB8AC3E}">
        <p14:creationId xmlns:p14="http://schemas.microsoft.com/office/powerpoint/2010/main" val="1063687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en-US" altLang="ja-JP" sz="3200" dirty="0"/>
              <a:t>100</a:t>
            </a:r>
            <a:r>
              <a:rPr lang="ja-JP" altLang="en-US" sz="3200" dirty="0"/>
              <a:t>才を超えた認知症患者の看護を体験して</a:t>
            </a:r>
            <a:br>
              <a:rPr lang="en-US" altLang="ja-JP" sz="3200" dirty="0"/>
            </a:br>
            <a:r>
              <a:rPr lang="ja-JP" altLang="en-US" sz="3200" dirty="0"/>
              <a:t>　　　　　　　　　　　　　　　　　　　　　内科病棟</a:t>
            </a:r>
            <a:endParaRPr kumimoji="1" lang="ja-JP" altLang="en-US" sz="3200" dirty="0"/>
          </a:p>
        </p:txBody>
      </p:sp>
      <p:sp>
        <p:nvSpPr>
          <p:cNvPr id="5" name="テキスト プレースホルダー 4"/>
          <p:cNvSpPr>
            <a:spLocks noGrp="1"/>
          </p:cNvSpPr>
          <p:nvPr>
            <p:ph type="body" idx="1"/>
          </p:nvPr>
        </p:nvSpPr>
        <p:spPr/>
        <p:txBody>
          <a:bodyPr>
            <a:normAutofit/>
          </a:bodyPr>
          <a:lstStyle/>
          <a:p>
            <a:r>
              <a:rPr kumimoji="1" lang="ja-JP" altLang="en-US" sz="2800" dirty="0"/>
              <a:t>現場での実際の看護を語る　４</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76</a:t>
            </a:fld>
            <a:endParaRPr kumimoji="1" lang="ja-JP" altLang="en-US"/>
          </a:p>
        </p:txBody>
      </p:sp>
    </p:spTree>
    <p:extLst>
      <p:ext uri="{BB962C8B-B14F-4D97-AF65-F5344CB8AC3E}">
        <p14:creationId xmlns:p14="http://schemas.microsoft.com/office/powerpoint/2010/main" val="2527482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t>事例</a:t>
            </a:r>
          </a:p>
        </p:txBody>
      </p:sp>
      <p:sp>
        <p:nvSpPr>
          <p:cNvPr id="3" name="コンテンツ プレースホルダー 2"/>
          <p:cNvSpPr>
            <a:spLocks noGrp="1"/>
          </p:cNvSpPr>
          <p:nvPr>
            <p:ph idx="1"/>
          </p:nvPr>
        </p:nvSpPr>
        <p:spPr>
          <a:xfrm>
            <a:off x="107504" y="1609416"/>
            <a:ext cx="9036496" cy="4846320"/>
          </a:xfrm>
        </p:spPr>
        <p:txBody>
          <a:bodyPr>
            <a:normAutofit fontScale="70000" lnSpcReduction="20000"/>
          </a:bodyPr>
          <a:lstStyle/>
          <a:p>
            <a:pPr marL="457200" lvl="1" indent="0">
              <a:buNone/>
            </a:pPr>
            <a:r>
              <a:rPr lang="en-US" altLang="ja-JP" sz="4400" dirty="0"/>
              <a:t>A</a:t>
            </a:r>
            <a:r>
              <a:rPr kumimoji="1" lang="ja-JP" altLang="en-US" sz="4400" dirty="0"/>
              <a:t>様　</a:t>
            </a:r>
            <a:r>
              <a:rPr kumimoji="1" lang="en-US" altLang="ja-JP" sz="4400" dirty="0"/>
              <a:t>10</a:t>
            </a:r>
            <a:r>
              <a:rPr kumimoji="1" lang="ja-JP" altLang="en-US" sz="4400" dirty="0"/>
              <a:t>○歳</a:t>
            </a:r>
            <a:r>
              <a:rPr kumimoji="1" lang="ja-JP" altLang="en-US" sz="3200" dirty="0"/>
              <a:t>　女性　施設に入所中</a:t>
            </a:r>
            <a:endParaRPr kumimoji="1" lang="en-US" altLang="ja-JP" sz="3200" dirty="0"/>
          </a:p>
          <a:p>
            <a:pPr marL="457200" lvl="1" indent="0">
              <a:buNone/>
            </a:pPr>
            <a:r>
              <a:rPr kumimoji="1" lang="ja-JP" altLang="en-US" sz="3200" dirty="0"/>
              <a:t>病　　名　：紫斑病性腎炎疑い　認知症</a:t>
            </a:r>
            <a:endParaRPr kumimoji="1" lang="en-US" altLang="ja-JP" sz="3200" dirty="0"/>
          </a:p>
          <a:p>
            <a:pPr marL="457200" lvl="1" indent="0">
              <a:buNone/>
            </a:pPr>
            <a:r>
              <a:rPr lang="ja-JP" altLang="en-US" sz="3200" dirty="0"/>
              <a:t>入院</a:t>
            </a:r>
            <a:r>
              <a:rPr kumimoji="1" lang="ja-JP" altLang="en-US" sz="3200" dirty="0"/>
              <a:t>目的：原因検索とステロイド導入</a:t>
            </a:r>
            <a:endParaRPr kumimoji="1" lang="en-US" altLang="ja-JP" sz="3200" dirty="0"/>
          </a:p>
          <a:p>
            <a:pPr marL="457200" lvl="1" indent="0">
              <a:buNone/>
            </a:pPr>
            <a:r>
              <a:rPr lang="en-US" altLang="ja-JP" sz="3200" dirty="0"/>
              <a:t>A</a:t>
            </a:r>
            <a:r>
              <a:rPr lang="ja-JP" altLang="en-US" sz="3200" dirty="0"/>
              <a:t>　</a:t>
            </a:r>
            <a:r>
              <a:rPr lang="en-US" altLang="ja-JP" sz="3200" dirty="0"/>
              <a:t>D</a:t>
            </a:r>
            <a:r>
              <a:rPr lang="ja-JP" altLang="en-US" sz="3200" dirty="0"/>
              <a:t>　</a:t>
            </a:r>
            <a:r>
              <a:rPr lang="en-US" altLang="ja-JP" sz="3200" dirty="0"/>
              <a:t>L</a:t>
            </a:r>
            <a:r>
              <a:rPr lang="ja-JP" altLang="en-US" sz="3200" dirty="0"/>
              <a:t> ：</a:t>
            </a:r>
            <a:endParaRPr lang="en-US" altLang="ja-JP" sz="3200" dirty="0"/>
          </a:p>
          <a:p>
            <a:pPr marL="457200" lvl="1" indent="0">
              <a:buNone/>
            </a:pPr>
            <a:r>
              <a:rPr lang="ja-JP" altLang="en-US" sz="3200" dirty="0"/>
              <a:t>☆介助で数歩歩くことができる</a:t>
            </a:r>
            <a:endParaRPr lang="en-US" altLang="ja-JP" sz="3200" dirty="0"/>
          </a:p>
          <a:p>
            <a:pPr marL="457200" lvl="1" indent="0">
              <a:buNone/>
            </a:pPr>
            <a:r>
              <a:rPr kumimoji="1" lang="ja-JP" altLang="en-US" sz="3200" dirty="0"/>
              <a:t>☆食事はセットすれば自分で食べることができる</a:t>
            </a:r>
            <a:endParaRPr kumimoji="1" lang="en-US" altLang="ja-JP" sz="3200" dirty="0"/>
          </a:p>
          <a:p>
            <a:pPr marL="457200" lvl="1" indent="0">
              <a:buNone/>
            </a:pPr>
            <a:r>
              <a:rPr lang="ja-JP" altLang="en-US" sz="3200" dirty="0"/>
              <a:t>☆排泄はオムツ着用、ポータブルトイレ使用</a:t>
            </a:r>
            <a:endParaRPr lang="en-US" altLang="ja-JP" sz="3200" dirty="0"/>
          </a:p>
          <a:p>
            <a:pPr marL="457200" lvl="1" indent="0">
              <a:buNone/>
            </a:pPr>
            <a:r>
              <a:rPr kumimoji="1" lang="ja-JP" altLang="en-US" sz="3200" dirty="0"/>
              <a:t>☆シャワー浴介助</a:t>
            </a:r>
            <a:endParaRPr kumimoji="1" lang="en-US" altLang="ja-JP" sz="3200" dirty="0"/>
          </a:p>
          <a:p>
            <a:pPr marL="457200" lvl="1" indent="0">
              <a:buNone/>
            </a:pPr>
            <a:endParaRPr kumimoji="1" lang="en-US" altLang="ja-JP" sz="3200" dirty="0"/>
          </a:p>
          <a:p>
            <a:pPr marL="457200" lvl="1" indent="0">
              <a:buNone/>
            </a:pPr>
            <a:r>
              <a:rPr lang="ja-JP" altLang="en-US" sz="3200" dirty="0"/>
              <a:t>入院翌日：</a:t>
            </a:r>
            <a:endParaRPr lang="en-US" altLang="ja-JP" sz="3200" dirty="0"/>
          </a:p>
          <a:p>
            <a:pPr marL="457200" lvl="1" indent="0">
              <a:buNone/>
            </a:pPr>
            <a:r>
              <a:rPr lang="ja-JP" altLang="en-US" sz="3400" dirty="0"/>
              <a:t>ひとりで廊下に</a:t>
            </a:r>
            <a:r>
              <a:rPr lang="ja-JP" altLang="en-US" sz="3200" dirty="0"/>
              <a:t>出てきて、廊下で座りすわり込んでいるところを発見　</a:t>
            </a:r>
            <a:endParaRPr lang="en-US" altLang="ja-JP" sz="3200" dirty="0"/>
          </a:p>
          <a:p>
            <a:pPr marL="457200" lvl="1" indent="0">
              <a:buNone/>
            </a:pPr>
            <a:r>
              <a:rPr lang="ja-JP" altLang="en-US" sz="3200" dirty="0"/>
              <a:t>転落の</a:t>
            </a:r>
            <a:r>
              <a:rPr lang="ja-JP" altLang="en-US" sz="3400" dirty="0"/>
              <a:t>議論</a:t>
            </a:r>
            <a:r>
              <a:rPr lang="ja-JP" altLang="en-US" sz="3200" dirty="0"/>
              <a:t>になる　這いながら廊下へ様子を見に来られたと推察</a:t>
            </a:r>
            <a:endParaRPr kumimoji="1" lang="en-US" altLang="ja-JP" sz="32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77</a:t>
            </a:fld>
            <a:endParaRPr kumimoji="1" lang="ja-JP" altLang="en-US"/>
          </a:p>
        </p:txBody>
      </p:sp>
      <p:sp>
        <p:nvSpPr>
          <p:cNvPr id="5" name="円形吹き出し 4"/>
          <p:cNvSpPr/>
          <p:nvPr/>
        </p:nvSpPr>
        <p:spPr>
          <a:xfrm>
            <a:off x="5580112" y="332656"/>
            <a:ext cx="3384376" cy="3600400"/>
          </a:xfrm>
          <a:prstGeom prst="wedgeEllipseCallout">
            <a:avLst>
              <a:gd name="adj1" fmla="val -56694"/>
              <a:gd name="adj2" fmla="val 360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救急部で</a:t>
            </a:r>
            <a:endParaRPr kumimoji="1" lang="en-US" altLang="ja-JP" sz="2000" b="1" dirty="0">
              <a:solidFill>
                <a:schemeClr val="tx1"/>
              </a:solidFill>
            </a:endParaRPr>
          </a:p>
          <a:p>
            <a:r>
              <a:rPr kumimoji="1" lang="ja-JP" altLang="en-US" sz="2000" b="1" dirty="0">
                <a:solidFill>
                  <a:schemeClr val="tx1"/>
                </a:solidFill>
              </a:rPr>
              <a:t>抑えられながら点滴、バルンカテ留置</a:t>
            </a:r>
            <a:endParaRPr kumimoji="1" lang="en-US" altLang="ja-JP" sz="2000" b="1" dirty="0">
              <a:solidFill>
                <a:schemeClr val="tx1"/>
              </a:solidFill>
            </a:endParaRPr>
          </a:p>
          <a:p>
            <a:r>
              <a:rPr lang="ja-JP" altLang="en-US" sz="2000" b="1" dirty="0">
                <a:solidFill>
                  <a:schemeClr val="tx1"/>
                </a:solidFill>
              </a:rPr>
              <a:t>「なにもわるいことしていないのに！なにする</a:t>
            </a:r>
            <a:r>
              <a:rPr lang="ja-JP" altLang="en-US" sz="2000" b="1" dirty="0" err="1">
                <a:solidFill>
                  <a:schemeClr val="tx1"/>
                </a:solidFill>
              </a:rPr>
              <a:t>んや</a:t>
            </a:r>
            <a:r>
              <a:rPr lang="ja-JP" altLang="en-US" sz="2000" b="1" dirty="0">
                <a:solidFill>
                  <a:schemeClr val="tx1"/>
                </a:solidFill>
              </a:rPr>
              <a:t>！」</a:t>
            </a:r>
            <a:endParaRPr lang="en-US" altLang="ja-JP" sz="2000" b="1" dirty="0">
              <a:solidFill>
                <a:schemeClr val="tx1"/>
              </a:solidFill>
            </a:endParaRPr>
          </a:p>
          <a:p>
            <a:r>
              <a:rPr kumimoji="1" lang="ja-JP" altLang="en-US" sz="2000" b="1" dirty="0">
                <a:solidFill>
                  <a:schemeClr val="tx1"/>
                </a:solidFill>
              </a:rPr>
              <a:t>強い怒り、大きな声、すべてに拒絶的</a:t>
            </a:r>
          </a:p>
        </p:txBody>
      </p:sp>
    </p:spTree>
    <p:extLst>
      <p:ext uri="{BB962C8B-B14F-4D97-AF65-F5344CB8AC3E}">
        <p14:creationId xmlns:p14="http://schemas.microsoft.com/office/powerpoint/2010/main" val="740960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看護方針を決める</a:t>
            </a:r>
            <a:endParaRPr kumimoji="1" lang="ja-JP" altLang="en-US" sz="4000" dirty="0"/>
          </a:p>
        </p:txBody>
      </p:sp>
      <p:sp>
        <p:nvSpPr>
          <p:cNvPr id="3" name="コンテンツ プレースホルダー 2"/>
          <p:cNvSpPr>
            <a:spLocks noGrp="1"/>
          </p:cNvSpPr>
          <p:nvPr>
            <p:ph idx="1"/>
          </p:nvPr>
        </p:nvSpPr>
        <p:spPr>
          <a:xfrm>
            <a:off x="467544" y="1340768"/>
            <a:ext cx="8229600" cy="4525963"/>
          </a:xfrm>
        </p:spPr>
        <p:txBody>
          <a:bodyPr>
            <a:normAutofit/>
          </a:bodyPr>
          <a:lstStyle/>
          <a:p>
            <a:pPr marL="514350" indent="-514350">
              <a:buFont typeface="+mj-lt"/>
              <a:buAutoNum type="arabicPeriod"/>
            </a:pPr>
            <a:r>
              <a:rPr kumimoji="1" lang="ja-JP" altLang="en-US" sz="3200" dirty="0"/>
              <a:t>患者のタイミングで、</a:t>
            </a:r>
            <a:r>
              <a:rPr lang="ja-JP" altLang="en-US" sz="3200" dirty="0"/>
              <a:t>排泄介助を行うことができる</a:t>
            </a:r>
            <a:endParaRPr lang="en-US" altLang="ja-JP" sz="3200" dirty="0"/>
          </a:p>
          <a:p>
            <a:pPr marL="514350" indent="-514350">
              <a:buFont typeface="+mj-lt"/>
              <a:buAutoNum type="arabicPeriod"/>
            </a:pPr>
            <a:r>
              <a:rPr kumimoji="1" lang="ja-JP" altLang="en-US" sz="3200" dirty="0"/>
              <a:t>患者の好きな食品を食べたいタイミングで提供できる</a:t>
            </a:r>
            <a:endParaRPr kumimoji="1" lang="en-US" altLang="ja-JP" sz="3200" dirty="0"/>
          </a:p>
          <a:p>
            <a:pPr marL="514350" indent="-514350">
              <a:buFont typeface="+mj-lt"/>
              <a:buAutoNum type="arabicPeriod"/>
            </a:pPr>
            <a:r>
              <a:rPr kumimoji="1" lang="ja-JP" altLang="en-US" sz="3200" dirty="0"/>
              <a:t>患者が看護師を呼ぶサインがわかり、看護師が声かけをすることができる</a:t>
            </a:r>
            <a:endParaRPr kumimoji="1" lang="en-US" altLang="ja-JP" sz="3200" dirty="0"/>
          </a:p>
          <a:p>
            <a:pPr marL="514350" indent="-514350">
              <a:buFont typeface="+mj-lt"/>
              <a:buAutoNum type="arabicPeriod"/>
            </a:pPr>
            <a:r>
              <a:rPr lang="ja-JP" altLang="en-US" sz="3200" dirty="0"/>
              <a:t>夜間も同じ対応をすることで、患者の安心感を得ることができる</a:t>
            </a:r>
            <a:endParaRPr kumimoji="1" lang="ja-JP" altLang="en-US" sz="32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78</a:t>
            </a:fld>
            <a:endParaRPr kumimoji="1" lang="ja-JP" altLang="en-US"/>
          </a:p>
        </p:txBody>
      </p:sp>
      <p:sp>
        <p:nvSpPr>
          <p:cNvPr id="5" name="テキスト ボックス 4"/>
          <p:cNvSpPr txBox="1"/>
          <p:nvPr/>
        </p:nvSpPr>
        <p:spPr>
          <a:xfrm>
            <a:off x="1316314" y="5835727"/>
            <a:ext cx="8036174" cy="707886"/>
          </a:xfrm>
          <a:prstGeom prst="rect">
            <a:avLst/>
          </a:prstGeom>
          <a:noFill/>
        </p:spPr>
        <p:txBody>
          <a:bodyPr wrap="none" rtlCol="0">
            <a:spAutoFit/>
          </a:bodyPr>
          <a:lstStyle/>
          <a:p>
            <a:r>
              <a:rPr kumimoji="1" lang="ja-JP" altLang="en-US" sz="4000" dirty="0"/>
              <a:t>傍らで見守るケアをさせてもらえるか</a:t>
            </a:r>
          </a:p>
        </p:txBody>
      </p:sp>
      <p:sp>
        <p:nvSpPr>
          <p:cNvPr id="6" name="右矢印 5"/>
          <p:cNvSpPr/>
          <p:nvPr/>
        </p:nvSpPr>
        <p:spPr>
          <a:xfrm>
            <a:off x="324383" y="59473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52812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dirty="0"/>
              <a:t>患者の変化</a:t>
            </a:r>
          </a:p>
        </p:txBody>
      </p:sp>
      <p:sp>
        <p:nvSpPr>
          <p:cNvPr id="3" name="コンテンツ プレースホルダー 2"/>
          <p:cNvSpPr>
            <a:spLocks noGrp="1"/>
          </p:cNvSpPr>
          <p:nvPr>
            <p:ph idx="1"/>
          </p:nvPr>
        </p:nvSpPr>
        <p:spPr>
          <a:xfrm>
            <a:off x="467544" y="1628800"/>
            <a:ext cx="8424936" cy="4846320"/>
          </a:xfrm>
        </p:spPr>
        <p:txBody>
          <a:bodyPr>
            <a:noAutofit/>
          </a:bodyPr>
          <a:lstStyle/>
          <a:p>
            <a:pPr marL="0" indent="0">
              <a:buNone/>
            </a:pPr>
            <a:r>
              <a:rPr kumimoji="1" lang="en-US" altLang="ja-JP" sz="3200" dirty="0"/>
              <a:t>1</a:t>
            </a:r>
            <a:r>
              <a:rPr kumimoji="1" lang="ja-JP" altLang="en-US" sz="3200" dirty="0"/>
              <a:t>日目　看護師</a:t>
            </a:r>
            <a:r>
              <a:rPr lang="ja-JP" altLang="en-US" sz="3200" dirty="0"/>
              <a:t>に顔を向けるようになった</a:t>
            </a:r>
            <a:endParaRPr kumimoji="1" lang="en-US" altLang="ja-JP" sz="3200" dirty="0"/>
          </a:p>
          <a:p>
            <a:pPr marL="0" indent="0">
              <a:buNone/>
            </a:pPr>
            <a:r>
              <a:rPr lang="en-US" altLang="ja-JP" sz="3200" dirty="0"/>
              <a:t>2</a:t>
            </a:r>
            <a:r>
              <a:rPr lang="ja-JP" altLang="en-US" sz="3200" dirty="0"/>
              <a:t>日目　表情が穏やかになり、</a:t>
            </a:r>
            <a:endParaRPr lang="en-US" altLang="ja-JP" sz="3200" dirty="0"/>
          </a:p>
          <a:p>
            <a:pPr marL="0" indent="0">
              <a:buNone/>
            </a:pPr>
            <a:r>
              <a:rPr lang="ja-JP" altLang="en-US" dirty="0"/>
              <a:t>　　　　　</a:t>
            </a:r>
            <a:r>
              <a:rPr lang="ja-JP" altLang="en-US" sz="3200" dirty="0"/>
              <a:t>大声を出さなくなった</a:t>
            </a:r>
            <a:endParaRPr kumimoji="1" lang="en-US" altLang="ja-JP" sz="3200" dirty="0"/>
          </a:p>
          <a:p>
            <a:pPr marL="0" indent="0">
              <a:buNone/>
            </a:pPr>
            <a:r>
              <a:rPr lang="en-US" altLang="ja-JP" sz="3200" dirty="0"/>
              <a:t>3</a:t>
            </a:r>
            <a:r>
              <a:rPr lang="ja-JP" altLang="en-US" sz="3200" dirty="0"/>
              <a:t>日目　お菓子やゼリー・ヤクルトを口に入れる</a:t>
            </a:r>
            <a:endParaRPr lang="en-US" altLang="ja-JP" sz="3200" dirty="0"/>
          </a:p>
          <a:p>
            <a:pPr marL="0" indent="0">
              <a:buNone/>
            </a:pPr>
            <a:r>
              <a:rPr lang="ja-JP" altLang="en-US" dirty="0"/>
              <a:t>　　　　　</a:t>
            </a:r>
            <a:r>
              <a:rPr lang="ja-JP" altLang="en-US" sz="3200" dirty="0"/>
              <a:t>ことができるようになった</a:t>
            </a:r>
            <a:endParaRPr lang="en-US" altLang="ja-JP" sz="3200" dirty="0"/>
          </a:p>
          <a:p>
            <a:pPr marL="0" indent="0">
              <a:buNone/>
            </a:pPr>
            <a:r>
              <a:rPr kumimoji="1" lang="en-US" altLang="ja-JP" sz="3200" dirty="0"/>
              <a:t>4</a:t>
            </a:r>
            <a:r>
              <a:rPr kumimoji="1" lang="ja-JP" altLang="en-US" sz="3200" dirty="0"/>
              <a:t>日目　夜はトイレに起きた後も、</a:t>
            </a:r>
            <a:r>
              <a:rPr lang="ja-JP" altLang="en-US" sz="3200" dirty="0"/>
              <a:t>良く眠ってい</a:t>
            </a:r>
            <a:r>
              <a:rPr kumimoji="1" lang="ja-JP" altLang="en-US" sz="3200" dirty="0"/>
              <a:t>た</a:t>
            </a:r>
            <a:endParaRPr kumimoji="1" lang="en-US" altLang="ja-JP" sz="3200" dirty="0"/>
          </a:p>
          <a:p>
            <a:pPr marL="0" indent="0">
              <a:buNone/>
            </a:pPr>
            <a:r>
              <a:rPr lang="en-US" altLang="ja-JP" sz="3200" dirty="0"/>
              <a:t>5</a:t>
            </a:r>
            <a:r>
              <a:rPr lang="ja-JP" altLang="en-US" sz="3200" dirty="0"/>
              <a:t>日目　車椅子の散歩も嫌がらなかった</a:t>
            </a:r>
            <a:endParaRPr kumimoji="1" lang="ja-JP" altLang="en-US" sz="32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79</a:t>
            </a:fld>
            <a:endParaRPr kumimoji="1" lang="ja-JP" altLang="en-US"/>
          </a:p>
        </p:txBody>
      </p:sp>
    </p:spTree>
    <p:extLst>
      <p:ext uri="{BB962C8B-B14F-4D97-AF65-F5344CB8AC3E}">
        <p14:creationId xmlns:p14="http://schemas.microsoft.com/office/powerpoint/2010/main" val="129811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抑制は患者の安全につながる？</a:t>
            </a:r>
            <a:br>
              <a:rPr kumimoji="1" lang="en-US" altLang="ja-JP" dirty="0"/>
            </a:br>
            <a:r>
              <a:rPr lang="ja-JP" altLang="en-US" sz="2700" dirty="0"/>
              <a:t>抑制の実態　ジレンマの背景</a:t>
            </a:r>
            <a:endParaRPr kumimoji="1" lang="ja-JP" altLang="en-US" sz="2700" dirty="0"/>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2412515556"/>
              </p:ext>
            </p:extLst>
          </p:nvPr>
        </p:nvGraphicFramePr>
        <p:xfrm>
          <a:off x="107504" y="1196752"/>
          <a:ext cx="8686800"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8</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dirty="0">
                <a:solidFill>
                  <a:prstClr val="black">
                    <a:tint val="75000"/>
                  </a:prstClr>
                </a:solidFill>
              </a:rPr>
              <a:t>Kanazawa University Hospital</a:t>
            </a:r>
            <a:endParaRPr lang="ja-JP" altLang="en-US" dirty="0">
              <a:solidFill>
                <a:prstClr val="black">
                  <a:tint val="75000"/>
                </a:prstClr>
              </a:solidFill>
            </a:endParaRPr>
          </a:p>
        </p:txBody>
      </p:sp>
    </p:spTree>
    <p:extLst>
      <p:ext uri="{BB962C8B-B14F-4D97-AF65-F5344CB8AC3E}">
        <p14:creationId xmlns:p14="http://schemas.microsoft.com/office/powerpoint/2010/main" val="37385078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事例を振り返って</a:t>
            </a:r>
          </a:p>
        </p:txBody>
      </p:sp>
      <p:sp>
        <p:nvSpPr>
          <p:cNvPr id="3" name="コンテンツ プレースホルダー 2"/>
          <p:cNvSpPr>
            <a:spLocks noGrp="1"/>
          </p:cNvSpPr>
          <p:nvPr>
            <p:ph idx="1"/>
          </p:nvPr>
        </p:nvSpPr>
        <p:spPr/>
        <p:txBody>
          <a:bodyPr>
            <a:normAutofit fontScale="92500" lnSpcReduction="10000"/>
          </a:bodyPr>
          <a:lstStyle/>
          <a:p>
            <a:r>
              <a:rPr lang="ja-JP" altLang="en-US" dirty="0"/>
              <a:t>患者は酸素や輸液を行っていたが、（看護師は患者の様子にタイミングよく）声かけもすぐにできた、そして、「点滴触らないで」等という言葉で話かけしなくなった</a:t>
            </a:r>
            <a:endParaRPr lang="en-US" altLang="ja-JP" dirty="0"/>
          </a:p>
          <a:p>
            <a:r>
              <a:rPr lang="ja-JP" altLang="en-US" dirty="0"/>
              <a:t>患者は病院食は食べなかったが、やがて看護師の前でも、饅頭やお菓子やヤクルトを食べてくれるようになり、そのことがとてもうれしかった</a:t>
            </a:r>
            <a:endParaRPr lang="en-US" altLang="ja-JP" dirty="0"/>
          </a:p>
          <a:p>
            <a:r>
              <a:rPr lang="ja-JP" altLang="en-US" dirty="0"/>
              <a:t>入院した日から比べ、看護師は、患者の表情が穏やかになった変化に気づくことができ、良い看護ができたと実感できた</a:t>
            </a:r>
          </a:p>
          <a:p>
            <a:pPr marL="0" indent="0">
              <a:buNone/>
            </a:pP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80</a:t>
            </a:fld>
            <a:endParaRPr kumimoji="1" lang="ja-JP" altLang="en-US"/>
          </a:p>
        </p:txBody>
      </p:sp>
    </p:spTree>
    <p:extLst>
      <p:ext uri="{BB962C8B-B14F-4D97-AF65-F5344CB8AC3E}">
        <p14:creationId xmlns:p14="http://schemas.microsoft.com/office/powerpoint/2010/main" val="39483740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0040"/>
            <a:ext cx="7239000" cy="948720"/>
          </a:xfrm>
        </p:spPr>
        <p:txBody>
          <a:bodyPr/>
          <a:lstStyle/>
          <a:p>
            <a:r>
              <a:rPr kumimoji="1" lang="ja-JP" altLang="en-US" dirty="0"/>
              <a:t>まとめ</a:t>
            </a:r>
          </a:p>
        </p:txBody>
      </p:sp>
      <p:sp>
        <p:nvSpPr>
          <p:cNvPr id="3" name="コンテンツ プレースホルダー 2"/>
          <p:cNvSpPr>
            <a:spLocks noGrp="1"/>
          </p:cNvSpPr>
          <p:nvPr>
            <p:ph idx="1"/>
          </p:nvPr>
        </p:nvSpPr>
        <p:spPr>
          <a:xfrm>
            <a:off x="395536" y="1609416"/>
            <a:ext cx="8352928" cy="4846320"/>
          </a:xfrm>
        </p:spPr>
        <p:txBody>
          <a:bodyPr>
            <a:normAutofit/>
          </a:bodyPr>
          <a:lstStyle/>
          <a:p>
            <a:r>
              <a:rPr lang="ja-JP" altLang="en-US" dirty="0"/>
              <a:t>患者の傍らに付き添うことで、見つめること・話しかけること・触れること・立つことをケアの中で取り入れ、患者が変化していったことを学んだ。</a:t>
            </a:r>
            <a:endParaRPr lang="en-US" altLang="ja-JP" dirty="0"/>
          </a:p>
          <a:p>
            <a:r>
              <a:rPr lang="ja-JP" altLang="en-US" dirty="0"/>
              <a:t>この体験を通して、患者の傍らに付き添うことで、患者に良い効果があることを実感できたため、他の認知症患者やせん妄発症を予測される患者にも、ミトンやセンサーマット、テレビモニターの監視をやめることができた</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81</a:t>
            </a:fld>
            <a:endParaRPr kumimoji="1" lang="ja-JP" altLang="en-US"/>
          </a:p>
        </p:txBody>
      </p:sp>
    </p:spTree>
    <p:extLst>
      <p:ext uri="{BB962C8B-B14F-4D97-AF65-F5344CB8AC3E}">
        <p14:creationId xmlns:p14="http://schemas.microsoft.com/office/powerpoint/2010/main" val="3989409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sz="3200" dirty="0"/>
              <a:t>夜間に興奮する認知症患者への関わり</a:t>
            </a:r>
            <a:br>
              <a:rPr lang="en-US" altLang="ja-JP" sz="3200" dirty="0"/>
            </a:br>
            <a:r>
              <a:rPr lang="ja-JP" altLang="en-US" sz="3200" dirty="0"/>
              <a:t>　　　　　　　　　　　　　　　　　　　　　眼科病棟</a:t>
            </a:r>
            <a:endParaRPr kumimoji="1" lang="ja-JP" altLang="en-US" sz="3200" dirty="0"/>
          </a:p>
        </p:txBody>
      </p:sp>
      <p:sp>
        <p:nvSpPr>
          <p:cNvPr id="5" name="テキスト プレースホルダー 4"/>
          <p:cNvSpPr>
            <a:spLocks noGrp="1"/>
          </p:cNvSpPr>
          <p:nvPr>
            <p:ph type="body" idx="1"/>
          </p:nvPr>
        </p:nvSpPr>
        <p:spPr/>
        <p:txBody>
          <a:bodyPr>
            <a:normAutofit/>
          </a:bodyPr>
          <a:lstStyle/>
          <a:p>
            <a:r>
              <a:rPr kumimoji="1" lang="ja-JP" altLang="en-US" sz="2800" dirty="0"/>
              <a:t>現場での実際の看護を語る　５</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82</a:t>
            </a:fld>
            <a:endParaRPr kumimoji="1" lang="ja-JP" altLang="en-US"/>
          </a:p>
        </p:txBody>
      </p:sp>
    </p:spTree>
    <p:extLst>
      <p:ext uri="{BB962C8B-B14F-4D97-AF65-F5344CB8AC3E}">
        <p14:creationId xmlns:p14="http://schemas.microsoft.com/office/powerpoint/2010/main" val="38369259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278" y="252255"/>
            <a:ext cx="7886700" cy="1040523"/>
          </a:xfrm>
        </p:spPr>
        <p:txBody>
          <a:bodyPr>
            <a:normAutofit/>
          </a:bodyPr>
          <a:lstStyle/>
          <a:p>
            <a:r>
              <a:rPr lang="ja-JP" altLang="en-US" sz="4000" dirty="0">
                <a:latin typeface="HG丸ｺﾞｼｯｸM-PRO" panose="020F0600000000000000" pitchFamily="50" charset="-128"/>
                <a:ea typeface="HG丸ｺﾞｼｯｸM-PRO" panose="020F0600000000000000" pitchFamily="50" charset="-128"/>
              </a:rPr>
              <a:t>はじめに</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51982" y="1119352"/>
            <a:ext cx="9092019" cy="5139559"/>
          </a:xfrm>
        </p:spPr>
        <p:txBody>
          <a:bodyPr>
            <a:noAutofit/>
          </a:bodyPr>
          <a:lstStyle/>
          <a:p>
            <a:pPr marL="0" indent="0">
              <a:buNone/>
            </a:pPr>
            <a:r>
              <a:rPr lang="ja-JP" altLang="en-US" sz="2800" dirty="0">
                <a:latin typeface="HG丸ｺﾞｼｯｸM-PRO" panose="020F0600000000000000" pitchFamily="50" charset="-128"/>
                <a:ea typeface="HG丸ｺﾞｼｯｸM-PRO" panose="020F0600000000000000" pitchFamily="50" charset="-128"/>
              </a:rPr>
              <a:t>・</a:t>
            </a:r>
            <a:r>
              <a:rPr lang="en-US" altLang="ja-JP" sz="2400" dirty="0">
                <a:latin typeface="HG丸ｺﾞｼｯｸM-PRO" panose="020F0600000000000000" pitchFamily="50" charset="-128"/>
                <a:ea typeface="HG丸ｺﾞｼｯｸM-PRO" panose="020F0600000000000000" pitchFamily="50" charset="-128"/>
              </a:rPr>
              <a:t>27</a:t>
            </a:r>
            <a:r>
              <a:rPr lang="ja-JP" altLang="en-US" sz="2400" dirty="0">
                <a:latin typeface="HG丸ｺﾞｼｯｸM-PRO" panose="020F0600000000000000" pitchFamily="50" charset="-128"/>
                <a:ea typeface="HG丸ｺﾞｼｯｸM-PRO" panose="020F0600000000000000" pitchFamily="50" charset="-128"/>
              </a:rPr>
              <a:t>年度末、他部署の「患者の尊厳」を重視した</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抑制しない看護の取組に</a:t>
            </a:r>
            <a:r>
              <a:rPr lang="ja-JP" altLang="en-US" sz="2400" dirty="0">
                <a:solidFill>
                  <a:srgbClr val="FF0000"/>
                </a:solidFill>
                <a:latin typeface="HG丸ｺﾞｼｯｸM-PRO" panose="020F0600000000000000" pitchFamily="50" charset="-128"/>
                <a:ea typeface="HG丸ｺﾞｼｯｸM-PRO" panose="020F0600000000000000" pitchFamily="50" charset="-128"/>
              </a:rPr>
              <a:t>感銘を受けた</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～他部署の取り組み～</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0070C0"/>
                </a:solidFill>
                <a:latin typeface="HG丸ｺﾞｼｯｸM-PRO" panose="020F0600000000000000" pitchFamily="50" charset="-128"/>
                <a:ea typeface="HG丸ｺﾞｼｯｸM-PRO" panose="020F0600000000000000" pitchFamily="50" charset="-128"/>
              </a:rPr>
              <a:t>徘徊する患者にセンサーマットを使用せず、</a:t>
            </a:r>
            <a:endParaRPr lang="en-US" altLang="ja-JP" sz="2400" dirty="0">
              <a:solidFill>
                <a:srgbClr val="0070C0"/>
              </a:solidFill>
              <a:latin typeface="HG丸ｺﾞｼｯｸM-PRO" panose="020F0600000000000000" pitchFamily="50" charset="-128"/>
              <a:ea typeface="HG丸ｺﾞｼｯｸM-PRO" panose="020F0600000000000000" pitchFamily="50" charset="-128"/>
            </a:endParaRPr>
          </a:p>
          <a:p>
            <a:pPr marL="0" indent="0">
              <a:buNone/>
            </a:pPr>
            <a:r>
              <a:rPr lang="ja-JP" altLang="en-US" sz="2400" dirty="0">
                <a:solidFill>
                  <a:srgbClr val="0070C0"/>
                </a:solidFill>
                <a:latin typeface="HG丸ｺﾞｼｯｸM-PRO" panose="020F0600000000000000" pitchFamily="50" charset="-128"/>
                <a:ea typeface="HG丸ｺﾞｼｯｸM-PRO" panose="020F0600000000000000" pitchFamily="50" charset="-128"/>
              </a:rPr>
              <a:t>　　　　　　　　　　　看護師が常時付き添う</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solidFill>
                  <a:srgbClr val="0070C0"/>
                </a:solidFill>
                <a:latin typeface="HG丸ｺﾞｼｯｸM-PRO" panose="020F0600000000000000" pitchFamily="50" charset="-128"/>
                <a:ea typeface="HG丸ｺﾞｼｯｸM-PRO" panose="020F0600000000000000" pitchFamily="50" charset="-128"/>
              </a:rPr>
              <a:t>15</a:t>
            </a:r>
            <a:r>
              <a:rPr lang="ja-JP" altLang="en-US" sz="2400" dirty="0">
                <a:solidFill>
                  <a:srgbClr val="0070C0"/>
                </a:solidFill>
                <a:latin typeface="HG丸ｺﾞｼｯｸM-PRO" panose="020F0600000000000000" pitchFamily="50" charset="-128"/>
                <a:ea typeface="HG丸ｺﾞｼｯｸM-PRO" panose="020F0600000000000000" pitchFamily="50" charset="-128"/>
              </a:rPr>
              <a:t>分おきに多目的トイレを希望する患者の</a:t>
            </a:r>
            <a:endParaRPr lang="en-US" altLang="ja-JP" sz="2400" dirty="0">
              <a:solidFill>
                <a:srgbClr val="0070C0"/>
              </a:solidFill>
              <a:latin typeface="HG丸ｺﾞｼｯｸM-PRO" panose="020F0600000000000000" pitchFamily="50" charset="-128"/>
              <a:ea typeface="HG丸ｺﾞｼｯｸM-PRO" panose="020F0600000000000000" pitchFamily="50" charset="-128"/>
            </a:endParaRPr>
          </a:p>
          <a:p>
            <a:pPr marL="0" indent="0">
              <a:buNone/>
            </a:pPr>
            <a:r>
              <a:rPr lang="ja-JP" altLang="en-US" sz="2400" dirty="0">
                <a:solidFill>
                  <a:srgbClr val="0070C0"/>
                </a:solidFill>
                <a:latin typeface="HG丸ｺﾞｼｯｸM-PRO" panose="020F0600000000000000" pitchFamily="50" charset="-128"/>
                <a:ea typeface="HG丸ｺﾞｼｯｸM-PRO" panose="020F0600000000000000" pitchFamily="50" charset="-128"/>
              </a:rPr>
              <a:t>　　　　　　　　　　思いを尊重した排泄介助</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同年度自部署の取組　せん妄予防ケア　ユマニチュードの学習　　　</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抑制状況：センサーマット </a:t>
            </a:r>
            <a:r>
              <a:rPr lang="en-US" altLang="ja-JP" sz="2400" dirty="0">
                <a:latin typeface="HG丸ｺﾞｼｯｸM-PRO" panose="020F0600000000000000" pitchFamily="50" charset="-128"/>
                <a:ea typeface="HG丸ｺﾞｼｯｸM-PRO" panose="020F0600000000000000" pitchFamily="50" charset="-128"/>
              </a:rPr>
              <a:t>28</a:t>
            </a:r>
            <a:r>
              <a:rPr lang="ja-JP" altLang="en-US" sz="2400" dirty="0">
                <a:latin typeface="HG丸ｺﾞｼｯｸM-PRO" panose="020F0600000000000000" pitchFamily="50" charset="-128"/>
                <a:ea typeface="HG丸ｺﾞｼｯｸM-PRO" panose="020F0600000000000000" pitchFamily="50" charset="-128"/>
              </a:rPr>
              <a:t>件、監視カメラ </a:t>
            </a:r>
            <a:r>
              <a:rPr lang="en-US" altLang="ja-JP" sz="2400" dirty="0">
                <a:latin typeface="HG丸ｺﾞｼｯｸM-PRO" panose="020F0600000000000000" pitchFamily="50" charset="-128"/>
                <a:ea typeface="HG丸ｺﾞｼｯｸM-PRO" panose="020F0600000000000000" pitchFamily="50" charset="-128"/>
              </a:rPr>
              <a:t>8</a:t>
            </a:r>
            <a:r>
              <a:rPr lang="ja-JP" altLang="en-US" sz="2400" dirty="0">
                <a:latin typeface="HG丸ｺﾞｼｯｸM-PRO" panose="020F0600000000000000" pitchFamily="50" charset="-128"/>
                <a:ea typeface="HG丸ｺﾞｼｯｸM-PRO" panose="020F0600000000000000" pitchFamily="50" charset="-128"/>
              </a:rPr>
              <a:t>件</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28</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年度　抑制件数　</a:t>
            </a:r>
            <a:r>
              <a:rPr lang="en-US" altLang="ja-JP" sz="2400" b="1" dirty="0">
                <a:solidFill>
                  <a:srgbClr val="FF0000"/>
                </a:solidFill>
                <a:latin typeface="HG丸ｺﾞｼｯｸM-PRO" panose="020F0600000000000000" pitchFamily="50" charset="-128"/>
                <a:ea typeface="HG丸ｺﾞｼｯｸM-PRO" panose="020F0600000000000000" pitchFamily="50" charset="-128"/>
              </a:rPr>
              <a:t>0</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件</a:t>
            </a:r>
            <a:endParaRPr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今回、夜間になると興奮する認知症患者への関わりを報告</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endParaRPr lang="en-US" altLang="ja-JP" sz="2600" dirty="0">
              <a:latin typeface="HG丸ｺﾞｼｯｸM-PRO" panose="020F0600000000000000" pitchFamily="50" charset="-128"/>
              <a:ea typeface="HG丸ｺﾞｼｯｸM-PRO" panose="020F0600000000000000" pitchFamily="50" charset="-128"/>
            </a:endParaRPr>
          </a:p>
        </p:txBody>
      </p:sp>
      <p:pic>
        <p:nvPicPr>
          <p:cNvPr id="4" name="図 3" descr="イラスト　無料　葉っぱ に対する画像結果"/>
          <p:cNvPicPr/>
          <p:nvPr/>
        </p:nvPicPr>
        <p:blipFill>
          <a:blip r:embed="rId2">
            <a:extLst>
              <a:ext uri="{28A0092B-C50C-407E-A947-70E740481C1C}">
                <a14:useLocalDpi xmlns:a14="http://schemas.microsoft.com/office/drawing/2010/main" val="0"/>
              </a:ext>
            </a:extLst>
          </a:blip>
          <a:srcRect/>
          <a:stretch>
            <a:fillRect/>
          </a:stretch>
        </p:blipFill>
        <p:spPr bwMode="auto">
          <a:xfrm>
            <a:off x="7127980" y="454353"/>
            <a:ext cx="1008340" cy="1135120"/>
          </a:xfrm>
          <a:prstGeom prst="rect">
            <a:avLst/>
          </a:prstGeom>
          <a:noFill/>
          <a:ln>
            <a:noFill/>
          </a:ln>
        </p:spPr>
      </p:pic>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83</a:t>
            </a:fld>
            <a:endParaRPr kumimoji="1" lang="ja-JP" altLang="en-US"/>
          </a:p>
        </p:txBody>
      </p:sp>
    </p:spTree>
    <p:extLst>
      <p:ext uri="{BB962C8B-B14F-4D97-AF65-F5344CB8AC3E}">
        <p14:creationId xmlns:p14="http://schemas.microsoft.com/office/powerpoint/2010/main" val="8182849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イラスト　無料　車いす に対する画像結果"/>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69849" b="9289"/>
          <a:stretch/>
        </p:blipFill>
        <p:spPr bwMode="auto">
          <a:xfrm>
            <a:off x="7740352" y="4941168"/>
            <a:ext cx="993758" cy="133982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273417" y="238638"/>
            <a:ext cx="2389204" cy="1325563"/>
          </a:xfrm>
        </p:spPr>
        <p:txBody>
          <a:bodyPr>
            <a:normAutofit/>
          </a:bodyPr>
          <a:lstStyle/>
          <a:p>
            <a:r>
              <a:rPr kumimoji="1" lang="ja-JP" altLang="en-US" sz="4000" dirty="0">
                <a:latin typeface="HG丸ｺﾞｼｯｸM-PRO" panose="020F0600000000000000" pitchFamily="50" charset="-128"/>
                <a:ea typeface="HG丸ｺﾞｼｯｸM-PRO" panose="020F0600000000000000" pitchFamily="50" charset="-128"/>
              </a:rPr>
              <a:t>患者紹介</a:t>
            </a:r>
          </a:p>
        </p:txBody>
      </p:sp>
      <p:sp>
        <p:nvSpPr>
          <p:cNvPr id="3" name="コンテンツ プレースホルダー 2"/>
          <p:cNvSpPr>
            <a:spLocks noGrp="1"/>
          </p:cNvSpPr>
          <p:nvPr>
            <p:ph idx="1"/>
          </p:nvPr>
        </p:nvSpPr>
        <p:spPr>
          <a:xfrm>
            <a:off x="170121" y="1533826"/>
            <a:ext cx="8430290" cy="4351339"/>
          </a:xfrm>
        </p:spPr>
        <p:txBody>
          <a:bodyPr>
            <a:noAutofit/>
          </a:bodyPr>
          <a:lstStyle/>
          <a:p>
            <a:r>
              <a:rPr kumimoji="1" lang="en-US" altLang="ja-JP" sz="2400" dirty="0">
                <a:latin typeface="HG丸ｺﾞｼｯｸM-PRO" panose="020F0600000000000000" pitchFamily="50" charset="-128"/>
                <a:ea typeface="HG丸ｺﾞｼｯｸM-PRO" panose="020F0600000000000000" pitchFamily="50" charset="-128"/>
              </a:rPr>
              <a:t>A</a:t>
            </a:r>
            <a:r>
              <a:rPr kumimoji="1" lang="ja-JP" altLang="en-US" sz="2400" dirty="0">
                <a:latin typeface="HG丸ｺﾞｼｯｸM-PRO" panose="020F0600000000000000" pitchFamily="50" charset="-128"/>
                <a:ea typeface="HG丸ｺﾞｼｯｸM-PRO" panose="020F0600000000000000" pitchFamily="50" charset="-128"/>
              </a:rPr>
              <a:t>氏　</a:t>
            </a:r>
            <a:r>
              <a:rPr kumimoji="1" lang="en-US" altLang="ja-JP" sz="2400" dirty="0">
                <a:latin typeface="HG丸ｺﾞｼｯｸM-PRO" panose="020F0600000000000000" pitchFamily="50" charset="-128"/>
                <a:ea typeface="HG丸ｺﾞｼｯｸM-PRO" panose="020F0600000000000000" pitchFamily="50" charset="-128"/>
              </a:rPr>
              <a:t>80</a:t>
            </a:r>
            <a:r>
              <a:rPr kumimoji="1" lang="ja-JP" altLang="en-US" sz="2400" dirty="0">
                <a:latin typeface="HG丸ｺﾞｼｯｸM-PRO" panose="020F0600000000000000" pitchFamily="50" charset="-128"/>
                <a:ea typeface="HG丸ｺﾞｼｯｸM-PRO" panose="020F0600000000000000" pitchFamily="50" charset="-128"/>
              </a:rPr>
              <a:t>歳代後半　男性</a:t>
            </a:r>
            <a:endParaRPr kumimoji="1"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疾患名：両眼 高度白内障　緑内障</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視力：右</a:t>
            </a:r>
            <a:r>
              <a:rPr lang="en-US" altLang="ja-JP" sz="2400" dirty="0">
                <a:latin typeface="HG丸ｺﾞｼｯｸM-PRO" panose="020F0600000000000000" pitchFamily="50" charset="-128"/>
                <a:ea typeface="HG丸ｺﾞｼｯｸM-PRO" panose="020F0600000000000000" pitchFamily="50" charset="-128"/>
              </a:rPr>
              <a:t>0.05</a:t>
            </a:r>
            <a:r>
              <a:rPr lang="ja-JP" altLang="en-US" sz="2400" dirty="0">
                <a:latin typeface="HG丸ｺﾞｼｯｸM-PRO" panose="020F0600000000000000" pitchFamily="50" charset="-128"/>
                <a:ea typeface="HG丸ｺﾞｼｯｸM-PRO" panose="020F0600000000000000" pitchFamily="50" charset="-128"/>
              </a:rPr>
              <a:t>（</a:t>
            </a:r>
            <a:r>
              <a:rPr lang="en-US" altLang="ja-JP" sz="2400" dirty="0">
                <a:latin typeface="HG丸ｺﾞｼｯｸM-PRO" panose="020F0600000000000000" pitchFamily="50" charset="-128"/>
                <a:ea typeface="HG丸ｺﾞｼｯｸM-PRO" panose="020F0600000000000000" pitchFamily="50" charset="-128"/>
              </a:rPr>
              <a:t>0.4</a:t>
            </a:r>
            <a:r>
              <a:rPr lang="ja-JP" altLang="en-US" sz="2400" dirty="0">
                <a:latin typeface="HG丸ｺﾞｼｯｸM-PRO" panose="020F0600000000000000" pitchFamily="50" charset="-128"/>
                <a:ea typeface="HG丸ｺﾞｼｯｸM-PRO" panose="020F0600000000000000" pitchFamily="50" charset="-128"/>
              </a:rPr>
              <a:t>）、左光覚なし</a:t>
            </a:r>
            <a:endParaRPr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既往：</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アルツハイマー型認知症（要介護</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3</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400" dirty="0">
                <a:latin typeface="HG丸ｺﾞｼｯｸM-PRO" panose="020F0600000000000000" pitchFamily="50" charset="-128"/>
                <a:ea typeface="HG丸ｺﾞｼｯｸM-PRO" panose="020F0600000000000000" pitchFamily="50" charset="-128"/>
              </a:rPr>
              <a:t>、　　　　　　　　</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慢性硬膜下血腫、腰椎ヘルニア</a:t>
            </a:r>
            <a:endParaRPr lang="en-US" altLang="ja-JP" sz="2400" dirty="0">
              <a:latin typeface="HG丸ｺﾞｼｯｸM-PRO" panose="020F0600000000000000" pitchFamily="50" charset="-128"/>
              <a:ea typeface="HG丸ｺﾞｼｯｸM-PRO" panose="020F0600000000000000" pitchFamily="50" charset="-128"/>
            </a:endParaRPr>
          </a:p>
          <a:p>
            <a:r>
              <a:rPr lang="en-US" altLang="ja-JP" sz="2400" dirty="0">
                <a:latin typeface="HG丸ｺﾞｼｯｸM-PRO" panose="020F0600000000000000" pitchFamily="50" charset="-128"/>
                <a:ea typeface="HG丸ｺﾞｼｯｸM-PRO" panose="020F0600000000000000" pitchFamily="50" charset="-128"/>
              </a:rPr>
              <a:t>ADL</a:t>
            </a:r>
            <a:r>
              <a:rPr lang="ja-JP" altLang="en-US" sz="2400" dirty="0">
                <a:latin typeface="HG丸ｺﾞｼｯｸM-PRO" panose="020F0600000000000000" pitchFamily="50" charset="-128"/>
                <a:ea typeface="HG丸ｺﾞｼｯｸM-PRO" panose="020F0600000000000000" pitchFamily="50" charset="-128"/>
              </a:rPr>
              <a:t>：下肢筋力低下と腰痛あり歩行困難</a:t>
            </a:r>
            <a:r>
              <a:rPr kumimoji="1" lang="ja-JP" altLang="en-US" sz="2400" dirty="0">
                <a:latin typeface="HG丸ｺﾞｼｯｸM-PRO" panose="020F0600000000000000" pitchFamily="50" charset="-128"/>
                <a:ea typeface="HG丸ｺﾞｼｯｸM-PRO" panose="020F0600000000000000" pitchFamily="50" charset="-128"/>
              </a:rPr>
              <a:t>　</a:t>
            </a:r>
            <a:endParaRPr kumimoji="1"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家族構成：［同居］妻・長男・嫁  ［別居］娘さん</a:t>
            </a:r>
            <a:r>
              <a:rPr lang="en-US" altLang="ja-JP" sz="2400" dirty="0">
                <a:latin typeface="HG丸ｺﾞｼｯｸM-PRO" panose="020F0600000000000000" pitchFamily="50" charset="-128"/>
                <a:ea typeface="HG丸ｺﾞｼｯｸM-PRO" panose="020F0600000000000000" pitchFamily="50" charset="-128"/>
              </a:rPr>
              <a:t>3</a:t>
            </a:r>
            <a:r>
              <a:rPr lang="ja-JP" altLang="en-US" sz="2400" dirty="0">
                <a:latin typeface="HG丸ｺﾞｼｯｸM-PRO" panose="020F0600000000000000" pitchFamily="50" charset="-128"/>
                <a:ea typeface="HG丸ｺﾞｼｯｸM-PRO" panose="020F0600000000000000" pitchFamily="50" charset="-128"/>
              </a:rPr>
              <a:t>人　</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転倒による硬膜下血腫に対し</a:t>
            </a:r>
            <a:r>
              <a:rPr lang="ja-JP" altLang="en-US" sz="2400" dirty="0">
                <a:latin typeface="HG丸ｺﾞｼｯｸM-PRO" panose="020F0600000000000000" pitchFamily="50" charset="-128"/>
                <a:ea typeface="HG丸ｺﾞｼｯｸM-PRO" panose="020F0600000000000000" pitchFamily="50" charset="-128"/>
              </a:rPr>
              <a:t>Ｂ</a:t>
            </a:r>
            <a:r>
              <a:rPr kumimoji="1" lang="ja-JP" altLang="en-US" sz="2400" dirty="0">
                <a:latin typeface="HG丸ｺﾞｼｯｸM-PRO" panose="020F0600000000000000" pitchFamily="50" charset="-128"/>
                <a:ea typeface="HG丸ｺﾞｼｯｸM-PRO" panose="020F0600000000000000" pitchFamily="50" charset="-128"/>
              </a:rPr>
              <a:t>病院にて手術施行</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見えにくさあり、両眼白内障に対する手術目的に転院</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84</a:t>
            </a:fld>
            <a:endParaRPr kumimoji="1" lang="ja-JP" altLang="en-US"/>
          </a:p>
        </p:txBody>
      </p:sp>
    </p:spTree>
    <p:extLst>
      <p:ext uri="{BB962C8B-B14F-4D97-AF65-F5344CB8AC3E}">
        <p14:creationId xmlns:p14="http://schemas.microsoft.com/office/powerpoint/2010/main" val="30333525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837" y="1"/>
            <a:ext cx="7886700" cy="1085303"/>
          </a:xfrm>
        </p:spPr>
        <p:txBody>
          <a:bodyPr>
            <a:normAutofit/>
          </a:bodyPr>
          <a:lstStyle/>
          <a:p>
            <a:r>
              <a:rPr kumimoji="1" lang="ja-JP" altLang="en-US" sz="4000" dirty="0">
                <a:latin typeface="HG丸ｺﾞｼｯｸM-PRO" panose="020F0600000000000000" pitchFamily="50" charset="-128"/>
                <a:ea typeface="HG丸ｺﾞｼｯｸM-PRO" panose="020F0600000000000000" pitchFamily="50" charset="-128"/>
              </a:rPr>
              <a:t>入院時の情報</a:t>
            </a:r>
          </a:p>
        </p:txBody>
      </p:sp>
      <p:sp>
        <p:nvSpPr>
          <p:cNvPr id="3" name="コンテンツ プレースホルダー 2"/>
          <p:cNvSpPr>
            <a:spLocks noGrp="1"/>
          </p:cNvSpPr>
          <p:nvPr>
            <p:ph idx="1"/>
          </p:nvPr>
        </p:nvSpPr>
        <p:spPr>
          <a:xfrm>
            <a:off x="-18458" y="1051951"/>
            <a:ext cx="9641655" cy="881861"/>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Ｂ 病院のサマリー：夜間、興奮するため</a:t>
            </a:r>
            <a:r>
              <a:rPr lang="ja-JP" altLang="en-US" sz="2400" dirty="0">
                <a:solidFill>
                  <a:srgbClr val="FF0000"/>
                </a:solidFill>
                <a:latin typeface="HG丸ｺﾞｼｯｸM-PRO" panose="020F0600000000000000" pitchFamily="50" charset="-128"/>
                <a:ea typeface="HG丸ｺﾞｼｯｸM-PRO" panose="020F0600000000000000" pitchFamily="50" charset="-128"/>
              </a:rPr>
              <a:t>身体拘束</a:t>
            </a:r>
            <a:r>
              <a:rPr lang="ja-JP" altLang="en-US" sz="2400" dirty="0">
                <a:latin typeface="HG丸ｺﾞｼｯｸM-PRO" panose="020F0600000000000000" pitchFamily="50" charset="-128"/>
                <a:ea typeface="HG丸ｺﾞｼｯｸM-PRO" panose="020F0600000000000000" pitchFamily="50" charset="-128"/>
              </a:rPr>
              <a:t>を行っていた</a:t>
            </a:r>
            <a:endParaRPr lang="en-US" altLang="ja-JP" sz="2400" dirty="0">
              <a:latin typeface="HG丸ｺﾞｼｯｸM-PRO" panose="020F0600000000000000" pitchFamily="50" charset="-128"/>
              <a:ea typeface="HG丸ｺﾞｼｯｸM-PRO" panose="020F06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p:txBody>
      </p:sp>
      <p:sp>
        <p:nvSpPr>
          <p:cNvPr id="5" name="角丸四角形吹き出し 4"/>
          <p:cNvSpPr/>
          <p:nvPr/>
        </p:nvSpPr>
        <p:spPr>
          <a:xfrm>
            <a:off x="261257" y="1844824"/>
            <a:ext cx="7086214" cy="1872208"/>
          </a:xfrm>
          <a:prstGeom prst="wedgeRoundRectCallout">
            <a:avLst>
              <a:gd name="adj1" fmla="val 49052"/>
              <a:gd name="adj2" fmla="val 612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ja-JP" altLang="en-US" sz="2400" dirty="0">
                <a:solidFill>
                  <a:schemeClr val="tx1"/>
                </a:solidFill>
                <a:latin typeface="HG丸ｺﾞｼｯｸM-PRO" panose="020F0600000000000000" pitchFamily="50" charset="-128"/>
                <a:ea typeface="HG丸ｺﾞｼｯｸM-PRO" panose="020F0600000000000000" pitchFamily="50" charset="-128"/>
              </a:rPr>
              <a:t>嫁「家では、服を脱いでしまう癖があります。おむつも脱いでしまい、布団を汚して大変です。制止すると、すごい力で抵抗するので、好きなようにさせていました。」「</a:t>
            </a:r>
            <a:r>
              <a:rPr lang="ja-JP" altLang="en-US" sz="2400" dirty="0">
                <a:solidFill>
                  <a:srgbClr val="FF0000"/>
                </a:solidFill>
                <a:latin typeface="HG丸ｺﾞｼｯｸM-PRO" panose="020F0600000000000000" pitchFamily="50" charset="-128"/>
                <a:ea typeface="HG丸ｺﾞｼｯｸM-PRO" panose="020F0600000000000000" pitchFamily="50" charset="-128"/>
              </a:rPr>
              <a:t>大変なら縛ってください。</a:t>
            </a:r>
            <a:r>
              <a:rPr lang="ja-JP" altLang="en-US" sz="24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6" name="正方形/長方形 5"/>
          <p:cNvSpPr/>
          <p:nvPr/>
        </p:nvSpPr>
        <p:spPr>
          <a:xfrm>
            <a:off x="613163" y="4149080"/>
            <a:ext cx="7706720" cy="23603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ja-JP" altLang="en-US" sz="2800" dirty="0">
                <a:solidFill>
                  <a:schemeClr val="tx1"/>
                </a:solidFill>
                <a:latin typeface="HG丸ｺﾞｼｯｸM-PRO" panose="020F0600000000000000" pitchFamily="50" charset="-128"/>
                <a:ea typeface="HG丸ｺﾞｼｯｸM-PRO" panose="020F0600000000000000" pitchFamily="50" charset="-128"/>
              </a:rPr>
              <a:t>入院時のスタッフの共通した気持ち</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800" b="1" dirty="0">
                <a:solidFill>
                  <a:srgbClr val="FF6600"/>
                </a:solidFill>
                <a:latin typeface="HG丸ｺﾞｼｯｸM-PRO" panose="020F0600000000000000" pitchFamily="50" charset="-128"/>
                <a:ea typeface="HG丸ｺﾞｼｯｸM-PRO" panose="020F0600000000000000" pitchFamily="50" charset="-128"/>
              </a:rPr>
              <a:t>　　　抑制しないで看護を行いたい</a:t>
            </a:r>
            <a:endParaRPr lang="en-US" altLang="ja-JP" sz="2800" b="1" dirty="0">
              <a:solidFill>
                <a:srgbClr val="FF6600"/>
              </a:solidFill>
              <a:latin typeface="HG丸ｺﾞｼｯｸM-PRO" panose="020F0600000000000000" pitchFamily="50" charset="-128"/>
              <a:ea typeface="HG丸ｺﾞｼｯｸM-PRO" panose="020F0600000000000000" pitchFamily="50" charset="-128"/>
            </a:endParaRPr>
          </a:p>
          <a:p>
            <a:r>
              <a:rPr lang="ja-JP" altLang="en-US" sz="2800" dirty="0">
                <a:solidFill>
                  <a:schemeClr val="tx1"/>
                </a:solidFill>
                <a:latin typeface="HG丸ｺﾞｼｯｸM-PRO" panose="020F0600000000000000" pitchFamily="50" charset="-128"/>
                <a:ea typeface="HG丸ｺﾞｼｯｸM-PRO" panose="020F0600000000000000" pitchFamily="50" charset="-128"/>
              </a:rPr>
              <a:t>　→看護師が側に付き添える環境づくりが必要</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800" dirty="0">
                <a:solidFill>
                  <a:schemeClr val="tx1"/>
                </a:solidFill>
                <a:latin typeface="HG丸ｺﾞｼｯｸM-PRO" panose="020F0600000000000000" pitchFamily="50" charset="-128"/>
                <a:ea typeface="HG丸ｺﾞｼｯｸM-PRO" panose="020F0600000000000000" pitchFamily="50" charset="-128"/>
              </a:rPr>
              <a:t>　⇒</a:t>
            </a:r>
            <a:r>
              <a:rPr lang="en-US" altLang="ja-JP" sz="2800" dirty="0">
                <a:solidFill>
                  <a:schemeClr val="tx1"/>
                </a:solidFill>
                <a:latin typeface="HG丸ｺﾞｼｯｸM-PRO" panose="020F0600000000000000" pitchFamily="50" charset="-128"/>
                <a:ea typeface="HG丸ｺﾞｼｯｸM-PRO" panose="020F0600000000000000" pitchFamily="50" charset="-128"/>
              </a:rPr>
              <a:t>A</a:t>
            </a:r>
            <a:r>
              <a:rPr lang="ja-JP" altLang="en-US" sz="2800" dirty="0">
                <a:solidFill>
                  <a:schemeClr val="tx1"/>
                </a:solidFill>
                <a:latin typeface="HG丸ｺﾞｼｯｸM-PRO" panose="020F0600000000000000" pitchFamily="50" charset="-128"/>
                <a:ea typeface="HG丸ｺﾞｼｯｸM-PRO" panose="020F0600000000000000" pitchFamily="50" charset="-128"/>
              </a:rPr>
              <a:t>氏の担当看護師の部屋割りを考慮</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75959">
            <a:off x="7784046" y="2357729"/>
            <a:ext cx="1138613" cy="1518151"/>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3712" y="1933812"/>
            <a:ext cx="885825" cy="1182993"/>
          </a:xfrm>
          <a:prstGeom prst="rect">
            <a:avLst/>
          </a:prstGeom>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85</a:t>
            </a:fld>
            <a:endParaRPr kumimoji="1" lang="ja-JP" altLang="en-US"/>
          </a:p>
        </p:txBody>
      </p:sp>
    </p:spTree>
    <p:extLst>
      <p:ext uri="{BB962C8B-B14F-4D97-AF65-F5344CB8AC3E}">
        <p14:creationId xmlns:p14="http://schemas.microsoft.com/office/powerpoint/2010/main" val="554858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イラスト 無料 ベッド に対する画像結果"/>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1076" y="2780928"/>
            <a:ext cx="1385645" cy="1390979"/>
          </a:xfrm>
          <a:prstGeom prst="rect">
            <a:avLst/>
          </a:prstGeom>
          <a:noFill/>
          <a:ln>
            <a:noFill/>
          </a:ln>
        </p:spPr>
      </p:pic>
      <p:pic>
        <p:nvPicPr>
          <p:cNvPr id="6" name="図 5" descr="イラスト 無料 トイレ に対する画像結果"/>
          <p:cNvPicPr/>
          <p:nvPr/>
        </p:nvPicPr>
        <p:blipFill rotWithShape="1">
          <a:blip r:embed="rId4">
            <a:extLst>
              <a:ext uri="{28A0092B-C50C-407E-A947-70E740481C1C}">
                <a14:useLocalDpi xmlns:a14="http://schemas.microsoft.com/office/drawing/2010/main" val="0"/>
              </a:ext>
            </a:extLst>
          </a:blip>
          <a:srcRect l="40969" r="40676" b="71775"/>
          <a:stretch/>
        </p:blipFill>
        <p:spPr bwMode="auto">
          <a:xfrm>
            <a:off x="8008666" y="2546129"/>
            <a:ext cx="525783" cy="1184743"/>
          </a:xfrm>
          <a:prstGeom prst="rect">
            <a:avLst/>
          </a:prstGeom>
          <a:noFill/>
          <a:ln>
            <a:noFill/>
          </a:ln>
        </p:spPr>
      </p:pic>
      <p:grpSp>
        <p:nvGrpSpPr>
          <p:cNvPr id="10" name="グループ化 9"/>
          <p:cNvGrpSpPr/>
          <p:nvPr/>
        </p:nvGrpSpPr>
        <p:grpSpPr>
          <a:xfrm>
            <a:off x="7407635" y="65222"/>
            <a:ext cx="1723299" cy="1845384"/>
            <a:chOff x="9297765" y="852740"/>
            <a:chExt cx="2297732" cy="1845384"/>
          </a:xfrm>
        </p:grpSpPr>
        <p:pic>
          <p:nvPicPr>
            <p:cNvPr id="9" name="図 8" descr="イラスト 無料 人 シルエット に対する画像結果"/>
            <p:cNvPicPr/>
            <p:nvPr/>
          </p:nvPicPr>
          <p:blipFill>
            <a:blip r:embed="rId5">
              <a:extLst>
                <a:ext uri="{28A0092B-C50C-407E-A947-70E740481C1C}">
                  <a14:useLocalDpi xmlns:a14="http://schemas.microsoft.com/office/drawing/2010/main" val="0"/>
                </a:ext>
              </a:extLst>
            </a:blip>
            <a:srcRect/>
            <a:stretch>
              <a:fillRect/>
            </a:stretch>
          </p:blipFill>
          <p:spPr bwMode="auto">
            <a:xfrm>
              <a:off x="9297765" y="1319816"/>
              <a:ext cx="1383506" cy="1378308"/>
            </a:xfrm>
            <a:prstGeom prst="rect">
              <a:avLst/>
            </a:prstGeom>
            <a:noFill/>
            <a:ln>
              <a:noFill/>
            </a:ln>
          </p:spPr>
        </p:pic>
        <p:sp>
          <p:nvSpPr>
            <p:cNvPr id="14" name="爆発 1 13"/>
            <p:cNvSpPr/>
            <p:nvPr/>
          </p:nvSpPr>
          <p:spPr>
            <a:xfrm>
              <a:off x="10429874" y="1954531"/>
              <a:ext cx="612819" cy="68915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descr="イラスト　無料　パジャマ に対する画像結果"/>
            <p:cNvPicPr/>
            <p:nvPr/>
          </p:nvPicPr>
          <p:blipFill>
            <a:blip r:embed="rId6">
              <a:extLst>
                <a:ext uri="{28A0092B-C50C-407E-A947-70E740481C1C}">
                  <a14:useLocalDpi xmlns:a14="http://schemas.microsoft.com/office/drawing/2010/main" val="0"/>
                </a:ext>
              </a:extLst>
            </a:blip>
            <a:srcRect/>
            <a:stretch>
              <a:fillRect/>
            </a:stretch>
          </p:blipFill>
          <p:spPr bwMode="auto">
            <a:xfrm>
              <a:off x="10394032" y="852740"/>
              <a:ext cx="1201465" cy="1124996"/>
            </a:xfrm>
            <a:prstGeom prst="rect">
              <a:avLst/>
            </a:prstGeom>
            <a:noFill/>
            <a:ln>
              <a:noFill/>
            </a:ln>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1857" y="1350954"/>
              <a:ext cx="797593" cy="1085166"/>
            </a:xfrm>
            <a:prstGeom prst="rect">
              <a:avLst/>
            </a:prstGeom>
          </p:spPr>
        </p:pic>
      </p:grpSp>
      <p:sp>
        <p:nvSpPr>
          <p:cNvPr id="2" name="タイトル 1"/>
          <p:cNvSpPr>
            <a:spLocks noGrp="1"/>
          </p:cNvSpPr>
          <p:nvPr>
            <p:ph type="title"/>
          </p:nvPr>
        </p:nvSpPr>
        <p:spPr>
          <a:xfrm>
            <a:off x="242290" y="0"/>
            <a:ext cx="5135422" cy="825256"/>
          </a:xfrm>
        </p:spPr>
        <p:txBody>
          <a:bodyPr>
            <a:normAutofit/>
          </a:bodyPr>
          <a:lstStyle/>
          <a:p>
            <a:r>
              <a:rPr lang="ja-JP" altLang="en-US" sz="4000" dirty="0">
                <a:latin typeface="HG丸ｺﾞｼｯｸM-PRO" panose="020F0600000000000000" pitchFamily="50" charset="-128"/>
                <a:ea typeface="HG丸ｺﾞｼｯｸM-PRO" panose="020F0600000000000000" pitchFamily="50" charset="-128"/>
              </a:rPr>
              <a:t>経過　入院</a:t>
            </a:r>
            <a:r>
              <a:rPr lang="en-US" altLang="ja-JP" sz="4000" dirty="0">
                <a:latin typeface="HG丸ｺﾞｼｯｸM-PRO" panose="020F0600000000000000" pitchFamily="50" charset="-128"/>
                <a:ea typeface="HG丸ｺﾞｼｯｸM-PRO" panose="020F0600000000000000" pitchFamily="50" charset="-128"/>
              </a:rPr>
              <a:t>1</a:t>
            </a:r>
            <a:r>
              <a:rPr lang="ja-JP" altLang="en-US" sz="4000" dirty="0">
                <a:latin typeface="HG丸ｺﾞｼｯｸM-PRO" panose="020F0600000000000000" pitchFamily="50" charset="-128"/>
                <a:ea typeface="HG丸ｺﾞｼｯｸM-PRO" panose="020F0600000000000000" pitchFamily="50" charset="-128"/>
              </a:rPr>
              <a:t>日目</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56431" y="856604"/>
            <a:ext cx="8914647" cy="4563792"/>
          </a:xfrm>
        </p:spPr>
        <p:txBody>
          <a:bodyPr>
            <a:normAutofit/>
          </a:bodyPr>
          <a:lstStyle/>
          <a:p>
            <a:pPr marL="0" indent="0">
              <a:buNone/>
            </a:pPr>
            <a:r>
              <a:rPr lang="en-US" altLang="ja-JP" sz="2400" dirty="0">
                <a:latin typeface="HG丸ｺﾞｼｯｸM-PRO" panose="020F0600000000000000" pitchFamily="50" charset="-128"/>
                <a:ea typeface="HG丸ｺﾞｼｯｸM-PRO" panose="020F0600000000000000" pitchFamily="50" charset="-128"/>
              </a:rPr>
              <a:t>22</a:t>
            </a:r>
            <a:r>
              <a:rPr lang="ja-JP" altLang="en-US" sz="2400" dirty="0">
                <a:latin typeface="HG丸ｺﾞｼｯｸM-PRO" panose="020F0600000000000000" pitchFamily="50" charset="-128"/>
                <a:ea typeface="HG丸ｺﾞｼｯｸM-PRO" panose="020F0600000000000000" pitchFamily="50" charset="-128"/>
              </a:rPr>
              <a:t>時半  ベッドサイドを歩行　落ち着かない様子</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en-US" altLang="ja-JP" sz="2400" dirty="0">
                <a:latin typeface="HG丸ｺﾞｼｯｸM-PRO" panose="020F0600000000000000" pitchFamily="50" charset="-128"/>
                <a:ea typeface="HG丸ｺﾞｼｯｸM-PRO" panose="020F0600000000000000" pitchFamily="50" charset="-128"/>
              </a:rPr>
              <a:t>0</a:t>
            </a:r>
            <a:r>
              <a:rPr lang="ja-JP" altLang="en-US" sz="2400" dirty="0">
                <a:latin typeface="HG丸ｺﾞｼｯｸM-PRO" panose="020F0600000000000000" pitchFamily="50" charset="-128"/>
                <a:ea typeface="HG丸ｺﾞｼｯｸM-PRO" panose="020F0600000000000000" pitchFamily="50" charset="-128"/>
              </a:rPr>
              <a:t>時　 着衣・おむつを脱ぎ、シーツ等を外し興奮</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FF6600"/>
                </a:solidFill>
                <a:latin typeface="HG丸ｺﾞｼｯｸM-PRO" panose="020F0600000000000000" pitchFamily="50" charset="-128"/>
                <a:ea typeface="HG丸ｺﾞｼｯｸM-PRO" panose="020F0600000000000000" pitchFamily="50" charset="-128"/>
              </a:rPr>
              <a:t>声掛けすると落ち着くが</a:t>
            </a:r>
            <a:r>
              <a:rPr lang="ja-JP" altLang="en-US" sz="2400" dirty="0">
                <a:latin typeface="HG丸ｺﾞｼｯｸM-PRO" panose="020F0600000000000000" pitchFamily="50" charset="-128"/>
                <a:ea typeface="HG丸ｺﾞｼｯｸM-PRO" panose="020F0600000000000000" pitchFamily="50" charset="-128"/>
              </a:rPr>
              <a:t>、しばらくすると興奮を繰り返す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en-US" altLang="ja-JP" sz="2400" dirty="0">
                <a:latin typeface="HG丸ｺﾞｼｯｸM-PRO" panose="020F0600000000000000" pitchFamily="50" charset="-128"/>
                <a:ea typeface="HG丸ｺﾞｼｯｸM-PRO" panose="020F0600000000000000" pitchFamily="50" charset="-128"/>
              </a:rPr>
              <a:t>0</a:t>
            </a:r>
            <a:r>
              <a:rPr lang="ja-JP" altLang="en-US" sz="2400" dirty="0">
                <a:latin typeface="HG丸ｺﾞｼｯｸM-PRO" panose="020F0600000000000000" pitchFamily="50" charset="-128"/>
                <a:ea typeface="HG丸ｺﾞｼｯｸM-PRO" panose="020F0600000000000000" pitchFamily="50" charset="-128"/>
              </a:rPr>
              <a:t>時半　再度興奮し体動激しくベッド柵に座って</a:t>
            </a:r>
            <a:r>
              <a:rPr lang="ja-JP" altLang="en-US" sz="2400" dirty="0" err="1">
                <a:latin typeface="HG丸ｺﾞｼｯｸM-PRO" panose="020F0600000000000000" pitchFamily="50" charset="-128"/>
                <a:ea typeface="HG丸ｺﾞｼｯｸM-PRO" panose="020F0600000000000000" pitchFamily="50" charset="-128"/>
              </a:rPr>
              <a:t>危っか</a:t>
            </a:r>
            <a:r>
              <a:rPr lang="ja-JP" altLang="en-US" sz="2400" dirty="0">
                <a:latin typeface="HG丸ｺﾞｼｯｸM-PRO" panose="020F0600000000000000" pitchFamily="50" charset="-128"/>
                <a:ea typeface="HG丸ｺﾞｼｯｸM-PRO" panose="020F0600000000000000" pitchFamily="50" charset="-128"/>
              </a:rPr>
              <a:t>しい</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ベッド上で立ち放尿</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FF6600"/>
                </a:solidFill>
                <a:latin typeface="HG丸ｺﾞｼｯｸM-PRO" panose="020F0600000000000000" pitchFamily="50" charset="-128"/>
                <a:ea typeface="HG丸ｺﾞｼｯｸM-PRO" panose="020F0600000000000000" pitchFamily="50" charset="-128"/>
              </a:rPr>
              <a:t>全身清拭施行　ベッドの汚れを拭き寝具を交換</a:t>
            </a:r>
            <a:r>
              <a:rPr lang="ja-JP" altLang="en-US" sz="2400" dirty="0">
                <a:latin typeface="HG丸ｺﾞｼｯｸM-PRO" panose="020F0600000000000000" pitchFamily="50" charset="-128"/>
                <a:ea typeface="HG丸ｺﾞｼｯｸM-PRO" panose="020F0600000000000000" pitchFamily="50" charset="-128"/>
              </a:rPr>
              <a:t>　</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en-US" altLang="ja-JP" sz="2400" dirty="0">
                <a:latin typeface="HG丸ｺﾞｼｯｸM-PRO" panose="020F0600000000000000" pitchFamily="50" charset="-128"/>
                <a:ea typeface="HG丸ｺﾞｼｯｸM-PRO" panose="020F0600000000000000" pitchFamily="50" charset="-128"/>
              </a:rPr>
              <a:t>2</a:t>
            </a:r>
            <a:r>
              <a:rPr lang="ja-JP" altLang="en-US" sz="2400" dirty="0">
                <a:latin typeface="HG丸ｺﾞｼｯｸM-PRO" panose="020F0600000000000000" pitchFamily="50" charset="-128"/>
                <a:ea typeface="HG丸ｺﾞｼｯｸM-PRO" panose="020F0600000000000000" pitchFamily="50" charset="-128"/>
              </a:rPr>
              <a:t>時半　ベッド上で立位「こんなところにおれん！」放尿</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FF6600"/>
                </a:solidFill>
                <a:latin typeface="HG丸ｺﾞｼｯｸM-PRO" panose="020F0600000000000000" pitchFamily="50" charset="-128"/>
                <a:ea typeface="HG丸ｺﾞｼｯｸM-PRO" panose="020F0600000000000000" pitchFamily="50" charset="-128"/>
              </a:rPr>
              <a:t>全身清拭　寝具交換　落ち着き朝方まで眠</a:t>
            </a:r>
            <a:r>
              <a:rPr lang="ja-JP" altLang="en-US" sz="2500" dirty="0">
                <a:solidFill>
                  <a:srgbClr val="FF6600"/>
                </a:solidFill>
                <a:latin typeface="HG丸ｺﾞｼｯｸM-PRO" panose="020F0600000000000000" pitchFamily="50" charset="-128"/>
                <a:ea typeface="HG丸ｺﾞｼｯｸM-PRO" panose="020F0600000000000000" pitchFamily="50" charset="-128"/>
              </a:rPr>
              <a:t>る</a:t>
            </a:r>
            <a:endParaRPr lang="en-US" altLang="ja-JP" sz="2500" dirty="0">
              <a:solidFill>
                <a:srgbClr val="FF6600"/>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19760" y="5085184"/>
            <a:ext cx="8751777" cy="159206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ja-JP" altLang="en-US" sz="2500" dirty="0">
                <a:solidFill>
                  <a:schemeClr val="tx1"/>
                </a:solidFill>
                <a:latin typeface="HG丸ｺﾞｼｯｸM-PRO" panose="020F0600000000000000" pitchFamily="50" charset="-128"/>
                <a:ea typeface="HG丸ｺﾞｼｯｸM-PRO" panose="020F0600000000000000" pitchFamily="50" charset="-128"/>
              </a:rPr>
              <a:t>・清拭で落ち着く</a:t>
            </a:r>
            <a:endParaRPr lang="en-US" altLang="ja-JP" sz="25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500" dirty="0">
                <a:solidFill>
                  <a:schemeClr val="tx1"/>
                </a:solidFill>
                <a:latin typeface="HG丸ｺﾞｼｯｸM-PRO" panose="020F0600000000000000" pitchFamily="50" charset="-128"/>
                <a:ea typeface="HG丸ｺﾞｼｯｸM-PRO" panose="020F0600000000000000" pitchFamily="50" charset="-128"/>
              </a:rPr>
              <a:t>・尿意があると特に興奮状態、興奮時は看護師</a:t>
            </a:r>
            <a:r>
              <a:rPr lang="en-US" altLang="ja-JP" sz="2500" dirty="0">
                <a:solidFill>
                  <a:schemeClr val="tx1"/>
                </a:solidFill>
                <a:latin typeface="HG丸ｺﾞｼｯｸM-PRO" panose="020F0600000000000000" pitchFamily="50" charset="-128"/>
                <a:ea typeface="HG丸ｺﾞｼｯｸM-PRO" panose="020F0600000000000000" pitchFamily="50" charset="-128"/>
              </a:rPr>
              <a:t>2</a:t>
            </a:r>
            <a:r>
              <a:rPr lang="ja-JP" altLang="en-US" sz="2500" dirty="0">
                <a:solidFill>
                  <a:schemeClr val="tx1"/>
                </a:solidFill>
                <a:latin typeface="HG丸ｺﾞｼｯｸM-PRO" panose="020F0600000000000000" pitchFamily="50" charset="-128"/>
                <a:ea typeface="HG丸ｺﾞｼｯｸM-PRO" panose="020F0600000000000000" pitchFamily="50" charset="-128"/>
              </a:rPr>
              <a:t>名で対応</a:t>
            </a:r>
            <a:endParaRPr lang="en-US" altLang="ja-JP" sz="25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500" dirty="0">
                <a:solidFill>
                  <a:schemeClr val="tx1"/>
                </a:solidFill>
                <a:latin typeface="HG丸ｺﾞｼｯｸM-PRO" panose="020F0600000000000000" pitchFamily="50" charset="-128"/>
                <a:ea typeface="HG丸ｺﾞｼｯｸM-PRO" panose="020F0600000000000000" pitchFamily="50" charset="-128"/>
              </a:rPr>
              <a:t>・目を合わせて触れながら声掛ける</a:t>
            </a:r>
            <a:endParaRPr lang="en-US" altLang="ja-JP" sz="25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500" dirty="0">
                <a:solidFill>
                  <a:schemeClr val="tx1"/>
                </a:solidFill>
                <a:latin typeface="HG丸ｺﾞｼｯｸM-PRO" panose="020F0600000000000000" pitchFamily="50" charset="-128"/>
                <a:ea typeface="HG丸ｺﾞｼｯｸM-PRO" panose="020F0600000000000000" pitchFamily="50" charset="-128"/>
              </a:rPr>
              <a:t>・患者の行動の否定はしない</a:t>
            </a:r>
            <a:endParaRPr lang="en-US" altLang="ja-JP" sz="25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円/楕円 4"/>
          <p:cNvSpPr/>
          <p:nvPr/>
        </p:nvSpPr>
        <p:spPr>
          <a:xfrm>
            <a:off x="3500559" y="4653136"/>
            <a:ext cx="5470519" cy="654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r>
              <a:rPr lang="ja-JP" altLang="en-US" sz="2800" dirty="0"/>
              <a:t>常時、看護師付き添う</a:t>
            </a:r>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86</a:t>
            </a:fld>
            <a:endParaRPr kumimoji="1" lang="ja-JP" altLang="en-US"/>
          </a:p>
        </p:txBody>
      </p:sp>
    </p:spTree>
    <p:extLst>
      <p:ext uri="{BB962C8B-B14F-4D97-AF65-F5344CB8AC3E}">
        <p14:creationId xmlns:p14="http://schemas.microsoft.com/office/powerpoint/2010/main" val="3361085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イラスト 無料 人 シルエット に対する画像結果"/>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5145" y="2808500"/>
            <a:ext cx="738770" cy="577172"/>
          </a:xfrm>
          <a:prstGeom prst="rect">
            <a:avLst/>
          </a:prstGeom>
          <a:noFill/>
          <a:ln>
            <a:noFill/>
          </a:ln>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7471" y="2691817"/>
            <a:ext cx="1141313" cy="693855"/>
          </a:xfrm>
          <a:prstGeom prst="rect">
            <a:avLst/>
          </a:prstGeom>
        </p:spPr>
      </p:pic>
      <p:sp>
        <p:nvSpPr>
          <p:cNvPr id="3" name="コンテンツ プレースホルダー 2"/>
          <p:cNvSpPr>
            <a:spLocks noGrp="1"/>
          </p:cNvSpPr>
          <p:nvPr>
            <p:ph idx="1"/>
          </p:nvPr>
        </p:nvSpPr>
        <p:spPr>
          <a:xfrm>
            <a:off x="0" y="1135119"/>
            <a:ext cx="9252520" cy="5144156"/>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日中  右眼白内障手術施行</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カンファレンス：夜間休息図れるよう、日中の関わりを増　　</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やす　→　  </a:t>
            </a:r>
            <a:r>
              <a:rPr lang="ja-JP" altLang="en-US" sz="2400" dirty="0">
                <a:solidFill>
                  <a:srgbClr val="FF6600"/>
                </a:solidFill>
                <a:latin typeface="HG丸ｺﾞｼｯｸM-PRO" panose="020F0600000000000000" pitchFamily="50" charset="-128"/>
                <a:ea typeface="HG丸ｺﾞｼｯｸM-PRO" panose="020F0600000000000000" pitchFamily="50" charset="-128"/>
              </a:rPr>
              <a:t>車いす　散歩　日頃していたパズル　</a:t>
            </a:r>
            <a:endParaRPr lang="en-US" altLang="ja-JP" sz="2400" dirty="0">
              <a:solidFill>
                <a:srgbClr val="FF6600"/>
              </a:solidFill>
              <a:latin typeface="HG丸ｺﾞｼｯｸM-PRO" panose="020F0600000000000000" pitchFamily="50" charset="-128"/>
              <a:ea typeface="HG丸ｺﾞｼｯｸM-PRO" panose="020F0600000000000000" pitchFamily="50" charset="-128"/>
            </a:endParaRPr>
          </a:p>
          <a:p>
            <a:pPr marL="0" indent="0">
              <a:buNone/>
            </a:pPr>
            <a:r>
              <a:rPr lang="en-US" altLang="ja-JP" sz="2400" dirty="0">
                <a:latin typeface="HG丸ｺﾞｼｯｸM-PRO" panose="020F0600000000000000" pitchFamily="50" charset="-128"/>
                <a:ea typeface="HG丸ｺﾞｼｯｸM-PRO" panose="020F0600000000000000" pitchFamily="50" charset="-128"/>
              </a:rPr>
              <a:t>23</a:t>
            </a:r>
            <a:r>
              <a:rPr lang="ja-JP" altLang="en-US" sz="2400" dirty="0">
                <a:latin typeface="HG丸ｺﾞｼｯｸM-PRO" panose="020F0600000000000000" pitchFamily="50" charset="-128"/>
                <a:ea typeface="HG丸ｺﾞｼｯｸM-PRO" panose="020F0600000000000000" pitchFamily="50" charset="-128"/>
              </a:rPr>
              <a:t>時 ベッドに立ち、着衣・おむつを脱ぎ放尿　ベッド上を歩く</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FF6600"/>
                </a:solidFill>
                <a:latin typeface="HG丸ｺﾞｼｯｸM-PRO" panose="020F0600000000000000" pitchFamily="50" charset="-128"/>
                <a:ea typeface="HG丸ｺﾞｼｯｸM-PRO" panose="020F0600000000000000" pitchFamily="50" charset="-128"/>
              </a:rPr>
              <a:t>全身清拭施行</a:t>
            </a:r>
            <a:r>
              <a:rPr lang="ja-JP" altLang="en-US" sz="2400" dirty="0">
                <a:latin typeface="HG丸ｺﾞｼｯｸM-PRO" panose="020F0600000000000000" pitchFamily="50" charset="-128"/>
                <a:ea typeface="HG丸ｺﾞｼｯｸM-PRO" panose="020F0600000000000000" pitchFamily="50" charset="-128"/>
              </a:rPr>
              <a:t>　危険のないよう傍につきそう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FF6600"/>
                </a:solidFill>
                <a:latin typeface="HG丸ｺﾞｼｯｸM-PRO" panose="020F0600000000000000" pitchFamily="50" charset="-128"/>
                <a:ea typeface="HG丸ｺﾞｼｯｸM-PRO" panose="020F0600000000000000" pitchFamily="50" charset="-128"/>
              </a:rPr>
              <a:t>声掛けすると自らオムツを着用</a:t>
            </a:r>
            <a:r>
              <a:rPr lang="ja-JP" altLang="en-US" sz="2400" dirty="0">
                <a:latin typeface="HG丸ｺﾞｼｯｸM-PRO" panose="020F0600000000000000" pitchFamily="50" charset="-128"/>
                <a:ea typeface="HG丸ｺﾞｼｯｸM-PRO" panose="020F0600000000000000" pitchFamily="50" charset="-128"/>
              </a:rPr>
              <a:t>　その後、落ち着かれる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en-US" altLang="ja-JP" sz="2400" dirty="0">
                <a:latin typeface="HG丸ｺﾞｼｯｸM-PRO" panose="020F0600000000000000" pitchFamily="50" charset="-128"/>
                <a:ea typeface="HG丸ｺﾞｼｯｸM-PRO" panose="020F0600000000000000" pitchFamily="50" charset="-128"/>
              </a:rPr>
              <a:t>4</a:t>
            </a:r>
            <a:r>
              <a:rPr lang="ja-JP" altLang="en-US" sz="2400" dirty="0">
                <a:latin typeface="HG丸ｺﾞｼｯｸM-PRO" panose="020F0600000000000000" pitchFamily="50" charset="-128"/>
                <a:ea typeface="HG丸ｺﾞｼｯｸM-PRO" panose="020F0600000000000000" pitchFamily="50" charset="-128"/>
              </a:rPr>
              <a:t>時　ベッド上で脱衣</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→尿意問うと頷かれ尿器あてるが排尿なし。　　</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solidFill>
                  <a:srgbClr val="FF6600"/>
                </a:solidFill>
                <a:latin typeface="HG丸ｺﾞｼｯｸM-PRO" panose="020F0600000000000000" pitchFamily="50" charset="-128"/>
                <a:ea typeface="HG丸ｺﾞｼｯｸM-PRO" panose="020F0600000000000000" pitchFamily="50" charset="-128"/>
              </a:rPr>
              <a:t>　　　→しばらく側で会話</a:t>
            </a:r>
            <a:r>
              <a:rPr lang="ja-JP" altLang="en-US" sz="2400" dirty="0">
                <a:latin typeface="HG丸ｺﾞｼｯｸM-PRO" panose="020F0600000000000000" pitchFamily="50" charset="-128"/>
                <a:ea typeface="HG丸ｺﾞｼｯｸM-PRO" panose="020F0600000000000000" pitchFamily="50" charset="-128"/>
              </a:rPr>
              <a:t>する。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20</a:t>
            </a:r>
            <a:r>
              <a:rPr lang="ja-JP" altLang="en-US" sz="2400" dirty="0">
                <a:latin typeface="HG丸ｺﾞｼｯｸM-PRO" panose="020F0600000000000000" pitchFamily="50" charset="-128"/>
                <a:ea typeface="HG丸ｺﾞｼｯｸM-PRO" panose="020F0600000000000000" pitchFamily="50" charset="-128"/>
              </a:rPr>
              <a:t>分後、落ち着き着衣受入る</a:t>
            </a:r>
            <a:endParaRPr lang="en-US" altLang="ja-JP" sz="2500" dirty="0">
              <a:latin typeface="HG丸ｺﾞｼｯｸM-PRO" panose="020F0600000000000000" pitchFamily="50" charset="-128"/>
              <a:ea typeface="HG丸ｺﾞｼｯｸM-PRO" panose="020F0600000000000000" pitchFamily="50" charset="-128"/>
            </a:endParaRPr>
          </a:p>
        </p:txBody>
      </p:sp>
      <p:sp>
        <p:nvSpPr>
          <p:cNvPr id="2" name="タイトル 1"/>
          <p:cNvSpPr>
            <a:spLocks noGrp="1"/>
          </p:cNvSpPr>
          <p:nvPr>
            <p:ph type="title"/>
          </p:nvPr>
        </p:nvSpPr>
        <p:spPr>
          <a:xfrm>
            <a:off x="151152" y="184377"/>
            <a:ext cx="7886700" cy="880351"/>
          </a:xfrm>
        </p:spPr>
        <p:txBody>
          <a:bodyPr>
            <a:normAutofit/>
          </a:bodyPr>
          <a:lstStyle/>
          <a:p>
            <a:r>
              <a:rPr lang="ja-JP" altLang="en-US" sz="4000" dirty="0">
                <a:latin typeface="HG丸ｺﾞｼｯｸM-PRO" panose="020F0600000000000000" pitchFamily="50" charset="-128"/>
                <a:ea typeface="HG丸ｺﾞｼｯｸM-PRO" panose="020F0600000000000000" pitchFamily="50" charset="-128"/>
              </a:rPr>
              <a:t>経過　入院</a:t>
            </a:r>
            <a:r>
              <a:rPr lang="en-US" altLang="ja-JP" sz="4000" dirty="0">
                <a:latin typeface="HG丸ｺﾞｼｯｸM-PRO" panose="020F0600000000000000" pitchFamily="50" charset="-128"/>
                <a:ea typeface="HG丸ｺﾞｼｯｸM-PRO" panose="020F0600000000000000" pitchFamily="50" charset="-128"/>
              </a:rPr>
              <a:t>2</a:t>
            </a:r>
            <a:r>
              <a:rPr lang="ja-JP" altLang="en-US" sz="4000" dirty="0">
                <a:latin typeface="HG丸ｺﾞｼｯｸM-PRO" panose="020F0600000000000000" pitchFamily="50" charset="-128"/>
                <a:ea typeface="HG丸ｺﾞｼｯｸM-PRO" panose="020F0600000000000000" pitchFamily="50" charset="-128"/>
              </a:rPr>
              <a:t>日目</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436479" y="5617104"/>
            <a:ext cx="7886700" cy="9295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ja-JP" altLang="en-US" sz="2900" dirty="0">
                <a:solidFill>
                  <a:schemeClr val="tx1"/>
                </a:solidFill>
                <a:latin typeface="HG丸ｺﾞｼｯｸM-PRO" panose="020F0600000000000000" pitchFamily="50" charset="-128"/>
                <a:ea typeface="HG丸ｺﾞｼｯｸM-PRO" panose="020F0600000000000000" pitchFamily="50" charset="-128"/>
              </a:rPr>
              <a:t>・</a:t>
            </a:r>
            <a:r>
              <a:rPr lang="ja-JP" altLang="en-US" sz="2800" dirty="0">
                <a:solidFill>
                  <a:schemeClr val="tx1"/>
                </a:solidFill>
                <a:latin typeface="HG丸ｺﾞｼｯｸM-PRO" panose="020F0600000000000000" pitchFamily="50" charset="-128"/>
                <a:ea typeface="HG丸ｺﾞｼｯｸM-PRO" panose="020F0600000000000000" pitchFamily="50" charset="-128"/>
              </a:rPr>
              <a:t>看護師常時付き添い、ケアを継続</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800" dirty="0">
                <a:solidFill>
                  <a:schemeClr val="tx1"/>
                </a:solidFill>
                <a:latin typeface="HG丸ｺﾞｼｯｸM-PRO" panose="020F0600000000000000" pitchFamily="50" charset="-128"/>
                <a:ea typeface="HG丸ｺﾞｼｯｸM-PRO" panose="020F0600000000000000" pitchFamily="50" charset="-128"/>
              </a:rPr>
              <a:t>・家族の協力</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5"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958" y="3933056"/>
            <a:ext cx="873709" cy="1166812"/>
          </a:xfrm>
          <a:prstGeom prst="rect">
            <a:avLst/>
          </a:prstGeom>
        </p:spPr>
      </p:pic>
      <p:pic>
        <p:nvPicPr>
          <p:cNvPr id="13" name="コンテンツ プレースホルダ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402599"/>
            <a:ext cx="1156990" cy="1542653"/>
          </a:xfrm>
          <a:prstGeom prst="rect">
            <a:avLst/>
          </a:prstGeom>
        </p:spPr>
      </p:pic>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87</a:t>
            </a:fld>
            <a:endParaRPr kumimoji="1" lang="ja-JP" altLang="en-US"/>
          </a:p>
        </p:txBody>
      </p:sp>
    </p:spTree>
    <p:extLst>
      <p:ext uri="{BB962C8B-B14F-4D97-AF65-F5344CB8AC3E}">
        <p14:creationId xmlns:p14="http://schemas.microsoft.com/office/powerpoint/2010/main" val="1614719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3897" y="173744"/>
            <a:ext cx="4465527" cy="1325563"/>
          </a:xfrm>
        </p:spPr>
        <p:txBody>
          <a:bodyPr>
            <a:normAutofit/>
          </a:bodyPr>
          <a:lstStyle/>
          <a:p>
            <a:r>
              <a:rPr lang="ja-JP" altLang="en-US" sz="4000" dirty="0">
                <a:latin typeface="HG丸ｺﾞｼｯｸM-PRO" panose="020F0600000000000000" pitchFamily="50" charset="-128"/>
                <a:ea typeface="HG丸ｺﾞｼｯｸM-PRO" panose="020F0600000000000000" pitchFamily="50" charset="-128"/>
              </a:rPr>
              <a:t>経過　入院３日目</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303375" y="1519062"/>
            <a:ext cx="8560876" cy="4784725"/>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日中　      </a:t>
            </a:r>
            <a:r>
              <a:rPr lang="ja-JP" altLang="en-US" sz="2400" dirty="0">
                <a:solidFill>
                  <a:srgbClr val="FF6600"/>
                </a:solidFill>
                <a:latin typeface="HG丸ｺﾞｼｯｸM-PRO" panose="020F0600000000000000" pitchFamily="50" charset="-128"/>
                <a:ea typeface="HG丸ｺﾞｼｯｸM-PRO" panose="020F0600000000000000" pitchFamily="50" charset="-128"/>
              </a:rPr>
              <a:t>車いす　会話　散歩　読書</a:t>
            </a:r>
            <a:endParaRPr lang="en-US" altLang="ja-JP" sz="2400" dirty="0">
              <a:solidFill>
                <a:srgbClr val="FF6600"/>
              </a:solidFill>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カンファレンス</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１時半～　</a:t>
            </a:r>
            <a:r>
              <a:rPr lang="en-US" altLang="ja-JP" sz="2400" dirty="0">
                <a:latin typeface="HG丸ｺﾞｼｯｸM-PRO" panose="020F0600000000000000" pitchFamily="50" charset="-128"/>
                <a:ea typeface="HG丸ｺﾞｼｯｸM-PRO" panose="020F0600000000000000" pitchFamily="50" charset="-128"/>
              </a:rPr>
              <a:t>30</a:t>
            </a:r>
            <a:r>
              <a:rPr lang="ja-JP" altLang="en-US" sz="2400" dirty="0">
                <a:latin typeface="HG丸ｺﾞｼｯｸM-PRO" panose="020F0600000000000000" pitchFamily="50" charset="-128"/>
                <a:ea typeface="HG丸ｺﾞｼｯｸM-PRO" panose="020F0600000000000000" pitchFamily="50" charset="-128"/>
              </a:rPr>
              <a:t>分毎に体動ありオムツ内に失禁あり　脱衣</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　失禁・脱衣の度に</a:t>
            </a:r>
            <a:r>
              <a:rPr lang="ja-JP" altLang="en-US" sz="2400" dirty="0">
                <a:solidFill>
                  <a:srgbClr val="FF6600"/>
                </a:solidFill>
                <a:latin typeface="HG丸ｺﾞｼｯｸM-PRO" panose="020F0600000000000000" pitchFamily="50" charset="-128"/>
                <a:ea typeface="HG丸ｺﾞｼｯｸM-PRO" panose="020F0600000000000000" pitchFamily="50" charset="-128"/>
              </a:rPr>
              <a:t>全身清拭・陰洗</a:t>
            </a:r>
            <a:r>
              <a:rPr lang="ja-JP" altLang="en-US" sz="2400" dirty="0">
                <a:latin typeface="HG丸ｺﾞｼｯｸM-PRO" panose="020F0600000000000000" pitchFamily="50" charset="-128"/>
                <a:ea typeface="HG丸ｺﾞｼｯｸM-PRO" panose="020F0600000000000000" pitchFamily="50" charset="-128"/>
              </a:rPr>
              <a:t>施行</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en-US" altLang="ja-JP" sz="2400" dirty="0">
                <a:latin typeface="HG丸ｺﾞｼｯｸM-PRO" panose="020F0600000000000000" pitchFamily="50" charset="-128"/>
                <a:ea typeface="HG丸ｺﾞｼｯｸM-PRO" panose="020F0600000000000000" pitchFamily="50" charset="-128"/>
              </a:rPr>
              <a:t>3</a:t>
            </a:r>
            <a:r>
              <a:rPr lang="ja-JP" altLang="en-US" sz="2400" dirty="0">
                <a:latin typeface="HG丸ｺﾞｼｯｸM-PRO" panose="020F0600000000000000" pitchFamily="50" charset="-128"/>
                <a:ea typeface="HG丸ｺﾞｼｯｸM-PRO" panose="020F0600000000000000" pitchFamily="50" charset="-128"/>
              </a:rPr>
              <a:t>時以降　 入眠</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900" dirty="0">
                <a:latin typeface="HG丸ｺﾞｼｯｸM-PRO" panose="020F0600000000000000" pitchFamily="50" charset="-128"/>
                <a:ea typeface="HG丸ｺﾞｼｯｸM-PRO" panose="020F0600000000000000" pitchFamily="50" charset="-128"/>
              </a:rPr>
              <a:t>　</a:t>
            </a:r>
            <a:endParaRPr lang="en-US" altLang="ja-JP" sz="2900"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70819" y="4077072"/>
            <a:ext cx="8959702" cy="230299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ja-JP" altLang="en-US" sz="2400" dirty="0">
                <a:solidFill>
                  <a:schemeClr val="tx1"/>
                </a:solidFill>
                <a:latin typeface="HG丸ｺﾞｼｯｸM-PRO" panose="020F0600000000000000" pitchFamily="50" charset="-128"/>
                <a:ea typeface="HG丸ｺﾞｼｯｸM-PRO" panose="020F0600000000000000" pitchFamily="50" charset="-128"/>
              </a:rPr>
              <a:t>・</a:t>
            </a:r>
            <a:r>
              <a:rPr lang="ja-JP" altLang="en-US" sz="2600" dirty="0">
                <a:solidFill>
                  <a:schemeClr val="tx1"/>
                </a:solidFill>
                <a:latin typeface="HG丸ｺﾞｼｯｸM-PRO" panose="020F0600000000000000" pitchFamily="50" charset="-128"/>
                <a:ea typeface="HG丸ｺﾞｼｯｸM-PRO" panose="020F0600000000000000" pitchFamily="50" charset="-128"/>
              </a:rPr>
              <a:t>夜間の興奮が昨日よりも和らいだ</a:t>
            </a:r>
            <a:endParaRPr lang="en-US" altLang="ja-JP" sz="26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600" dirty="0">
                <a:solidFill>
                  <a:schemeClr val="tx1"/>
                </a:solidFill>
                <a:latin typeface="HG丸ｺﾞｼｯｸM-PRO" panose="020F0600000000000000" pitchFamily="50" charset="-128"/>
                <a:ea typeface="HG丸ｺﾞｼｯｸM-PRO" panose="020F0600000000000000" pitchFamily="50" charset="-128"/>
              </a:rPr>
              <a:t>・看護師の常時付き添い、ケアを継続</a:t>
            </a:r>
            <a:endParaRPr lang="en-US" altLang="ja-JP" sz="26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26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600" dirty="0">
                <a:solidFill>
                  <a:schemeClr val="tx1"/>
                </a:solidFill>
                <a:latin typeface="HG丸ｺﾞｼｯｸM-PRO" panose="020F0600000000000000" pitchFamily="50" charset="-128"/>
                <a:ea typeface="HG丸ｺﾞｼｯｸM-PRO" panose="020F0600000000000000" pitchFamily="50" charset="-128"/>
              </a:rPr>
              <a:t> ユマニチュード：共に良い時間を過ごしたことを印象に残すことが大切　→　全身清拭はＡ氏にとって心地よいケア</a:t>
            </a:r>
            <a:endParaRPr lang="en-US" altLang="ja-JP" sz="2600"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10" name="グループ化 9"/>
          <p:cNvGrpSpPr/>
          <p:nvPr/>
        </p:nvGrpSpPr>
        <p:grpSpPr>
          <a:xfrm>
            <a:off x="6799194" y="620688"/>
            <a:ext cx="1489841" cy="1489157"/>
            <a:chOff x="9744413" y="2426053"/>
            <a:chExt cx="2153366" cy="1239563"/>
          </a:xfrm>
        </p:grpSpPr>
        <p:pic>
          <p:nvPicPr>
            <p:cNvPr id="8" name="図 7" descr="イラスト　無料　拭き方 に対する画像結果"/>
            <p:cNvPicPr/>
            <p:nvPr/>
          </p:nvPicPr>
          <p:blipFill rotWithShape="1">
            <a:blip r:embed="rId3">
              <a:extLst>
                <a:ext uri="{28A0092B-C50C-407E-A947-70E740481C1C}">
                  <a14:useLocalDpi xmlns:a14="http://schemas.microsoft.com/office/drawing/2010/main" val="0"/>
                </a:ext>
              </a:extLst>
            </a:blip>
            <a:srcRect l="8389" t="9180" r="7335" b="12293"/>
            <a:stretch/>
          </p:blipFill>
          <p:spPr bwMode="auto">
            <a:xfrm>
              <a:off x="9744413" y="2530498"/>
              <a:ext cx="1418897" cy="1135118"/>
            </a:xfrm>
            <a:prstGeom prst="rect">
              <a:avLst/>
            </a:prstGeom>
            <a:noFill/>
            <a:ln>
              <a:noFill/>
            </a:ln>
          </p:spPr>
        </p:pic>
        <p:pic>
          <p:nvPicPr>
            <p:cNvPr id="9" name="図 8" descr="イラスト　無料　○ に対する画像結果"/>
            <p:cNvPicPr/>
            <p:nvPr/>
          </p:nvPicPr>
          <p:blipFill rotWithShape="1">
            <a:blip r:embed="rId4" cstate="print">
              <a:extLst>
                <a:ext uri="{28A0092B-C50C-407E-A947-70E740481C1C}">
                  <a14:useLocalDpi xmlns:a14="http://schemas.microsoft.com/office/drawing/2010/main" val="0"/>
                </a:ext>
              </a:extLst>
            </a:blip>
            <a:srcRect r="37651" b="46866"/>
            <a:stretch/>
          </p:blipFill>
          <p:spPr bwMode="auto">
            <a:xfrm>
              <a:off x="10738967" y="2426053"/>
              <a:ext cx="1158812" cy="610024"/>
            </a:xfrm>
            <a:prstGeom prst="rect">
              <a:avLst/>
            </a:prstGeom>
            <a:noFill/>
            <a:ln>
              <a:noFill/>
            </a:ln>
          </p:spPr>
        </p:pic>
      </p:gr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88</a:t>
            </a:fld>
            <a:endParaRPr kumimoji="1" lang="ja-JP" altLang="en-US"/>
          </a:p>
        </p:txBody>
      </p:sp>
    </p:spTree>
    <p:extLst>
      <p:ext uri="{BB962C8B-B14F-4D97-AF65-F5344CB8AC3E}">
        <p14:creationId xmlns:p14="http://schemas.microsoft.com/office/powerpoint/2010/main" val="659117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2799" y="163112"/>
            <a:ext cx="4474978" cy="1325563"/>
          </a:xfrm>
        </p:spPr>
        <p:txBody>
          <a:bodyPr>
            <a:normAutofit/>
          </a:bodyPr>
          <a:lstStyle/>
          <a:p>
            <a:r>
              <a:rPr lang="ja-JP" altLang="en-US" sz="4000" dirty="0">
                <a:latin typeface="HG丸ｺﾞｼｯｸM-PRO" panose="020F0600000000000000" pitchFamily="50" charset="-128"/>
                <a:ea typeface="HG丸ｺﾞｼｯｸM-PRO" panose="020F0600000000000000" pitchFamily="50" charset="-128"/>
              </a:rPr>
              <a:t>経過　入院４日目</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94512" y="1238111"/>
            <a:ext cx="8954977" cy="4784725"/>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日中　左眼白内障手術施行</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FF6600"/>
                </a:solidFill>
                <a:latin typeface="HG丸ｺﾞｼｯｸM-PRO" panose="020F0600000000000000" pitchFamily="50" charset="-128"/>
                <a:ea typeface="HG丸ｺﾞｼｯｸM-PRO" panose="020F0600000000000000" pitchFamily="50" charset="-128"/>
              </a:rPr>
              <a:t>車いす　散歩　会話　日頃していた絵合わせ</a:t>
            </a:r>
            <a:endParaRPr lang="en-US" altLang="ja-JP" sz="2400" dirty="0">
              <a:solidFill>
                <a:srgbClr val="FF6600"/>
              </a:solidFill>
              <a:latin typeface="HG丸ｺﾞｼｯｸM-PRO" panose="020F0600000000000000" pitchFamily="50" charset="-128"/>
              <a:ea typeface="HG丸ｺﾞｼｯｸM-PRO" panose="020F0600000000000000" pitchFamily="50" charset="-128"/>
            </a:endParaRPr>
          </a:p>
          <a:p>
            <a:pPr marL="0" indent="0">
              <a:buNone/>
            </a:pPr>
            <a:r>
              <a:rPr lang="en-US" altLang="ja-JP" sz="2400" dirty="0">
                <a:latin typeface="HG丸ｺﾞｼｯｸM-PRO" panose="020F0600000000000000" pitchFamily="50" charset="-128"/>
                <a:ea typeface="HG丸ｺﾞｼｯｸM-PRO" panose="020F0600000000000000" pitchFamily="50" charset="-128"/>
              </a:rPr>
              <a:t>23</a:t>
            </a:r>
            <a:r>
              <a:rPr lang="ja-JP" altLang="en-US" sz="2400" dirty="0">
                <a:latin typeface="HG丸ｺﾞｼｯｸM-PRO" panose="020F0600000000000000" pitchFamily="50" charset="-128"/>
                <a:ea typeface="HG丸ｺﾞｼｯｸM-PRO" panose="020F0600000000000000" pitchFamily="50" charset="-128"/>
              </a:rPr>
              <a:t>時　体動あり、眼帯・着衣・おむつを外す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おむつ内に失禁されるが放尿はない</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a:solidFill>
                  <a:srgbClr val="FF6600"/>
                </a:solidFill>
                <a:latin typeface="HG丸ｺﾞｼｯｸM-PRO" panose="020F0600000000000000" pitchFamily="50" charset="-128"/>
                <a:ea typeface="HG丸ｺﾞｼｯｸM-PRO" panose="020F0600000000000000" pitchFamily="50" charset="-128"/>
              </a:rPr>
              <a:t>全身清拭</a:t>
            </a:r>
            <a:r>
              <a:rPr lang="ja-JP" altLang="en-US" sz="2400" dirty="0">
                <a:latin typeface="HG丸ｺﾞｼｯｸM-PRO" panose="020F0600000000000000" pitchFamily="50" charset="-128"/>
                <a:ea typeface="HG丸ｺﾞｼｯｸM-PRO" panose="020F0600000000000000" pitchFamily="50" charset="-128"/>
              </a:rPr>
              <a:t>施行　その後、落ち着かれる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１時　ベッドサイドでベッド柵を力いっぱいで押してはずそう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とする→危険のないよう見守り、</a:t>
            </a:r>
            <a:r>
              <a:rPr lang="ja-JP" altLang="en-US" sz="2400" dirty="0">
                <a:solidFill>
                  <a:srgbClr val="FF6600"/>
                </a:solidFill>
                <a:latin typeface="HG丸ｺﾞｼｯｸM-PRO" panose="020F0600000000000000" pitchFamily="50" charset="-128"/>
                <a:ea typeface="HG丸ｺﾞｼｯｸM-PRO" panose="020F0600000000000000" pitchFamily="50" charset="-128"/>
              </a:rPr>
              <a:t>話を聞き</a:t>
            </a:r>
            <a:r>
              <a:rPr lang="ja-JP" altLang="en-US" sz="2400" dirty="0">
                <a:latin typeface="HG丸ｺﾞｼｯｸM-PRO" panose="020F0600000000000000" pitchFamily="50" charset="-128"/>
                <a:ea typeface="HG丸ｺﾞｼｯｸM-PRO" panose="020F0600000000000000" pitchFamily="50" charset="-128"/>
              </a:rPr>
              <a:t>、就寝促すと</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入眠</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458529" y="4941168"/>
            <a:ext cx="7886700" cy="167541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ja-JP" altLang="en-US" sz="2900" dirty="0">
                <a:solidFill>
                  <a:schemeClr val="tx1"/>
                </a:solidFill>
                <a:latin typeface="HG丸ｺﾞｼｯｸM-PRO" panose="020F0600000000000000" pitchFamily="50" charset="-128"/>
                <a:ea typeface="HG丸ｺﾞｼｯｸM-PRO" panose="020F0600000000000000" pitchFamily="50" charset="-128"/>
              </a:rPr>
              <a:t>・</a:t>
            </a:r>
            <a:r>
              <a:rPr lang="ja-JP" altLang="en-US" sz="2800" dirty="0">
                <a:solidFill>
                  <a:schemeClr val="tx1"/>
                </a:solidFill>
                <a:latin typeface="HG丸ｺﾞｼｯｸM-PRO" panose="020F0600000000000000" pitchFamily="50" charset="-128"/>
                <a:ea typeface="HG丸ｺﾞｼｯｸM-PRO" panose="020F0600000000000000" pitchFamily="50" charset="-128"/>
              </a:rPr>
              <a:t>全身清拭、傾聴、安心感をあたえる</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800" dirty="0">
                <a:solidFill>
                  <a:schemeClr val="tx1"/>
                </a:solidFill>
                <a:latin typeface="HG丸ｺﾞｼｯｸM-PRO" panose="020F0600000000000000" pitchFamily="50" charset="-128"/>
                <a:ea typeface="HG丸ｺﾞｼｯｸM-PRO" panose="020F0600000000000000" pitchFamily="50" charset="-128"/>
              </a:rPr>
              <a:t>・看護師の付き添い、ケアを継続</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8"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0741" y="1418898"/>
            <a:ext cx="1714503" cy="2286003"/>
          </a:xfrm>
          <a:prstGeom prst="rect">
            <a:avLst/>
          </a:prstGeom>
        </p:spPr>
      </p:pic>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89</a:t>
            </a:fld>
            <a:endParaRPr kumimoji="1" lang="ja-JP" altLang="en-US"/>
          </a:p>
        </p:txBody>
      </p:sp>
    </p:spTree>
    <p:extLst>
      <p:ext uri="{BB962C8B-B14F-4D97-AF65-F5344CB8AC3E}">
        <p14:creationId xmlns:p14="http://schemas.microsoft.com/office/powerpoint/2010/main" val="339026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dirty="0"/>
              <a:t>病気にある人とかかわる仕事</a:t>
            </a:r>
            <a:endParaRPr kumimoji="1" lang="ja-JP" altLang="en-US" dirty="0"/>
          </a:p>
        </p:txBody>
      </p:sp>
      <p:pic>
        <p:nvPicPr>
          <p:cNvPr id="7" name="Picture 2" descr="C:\Users\Owner\Desktop\新しいフォルダー\720：DSCN002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30955" y="3406666"/>
            <a:ext cx="1908807" cy="2547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C:\Users\Owner\Desktop\20111207\E7\E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5933" y="4221090"/>
            <a:ext cx="2342589" cy="1757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65364" y="6130494"/>
            <a:ext cx="8928992" cy="461665"/>
          </a:xfrm>
          <a:prstGeom prst="rect">
            <a:avLst/>
          </a:prstGeom>
        </p:spPr>
        <p:txBody>
          <a:bodyPr wrap="square">
            <a:spAutoFit/>
          </a:bodyPr>
          <a:lstStyle/>
          <a:p>
            <a:pPr lvl="1" algn="ctr"/>
            <a:r>
              <a:rPr lang="ja-JP" altLang="en-US" sz="2400" b="1" dirty="0">
                <a:solidFill>
                  <a:prstClr val="black"/>
                </a:solidFill>
              </a:rPr>
              <a:t>　「</a:t>
            </a:r>
            <a:r>
              <a:rPr lang="ja-JP" altLang="en-US" sz="2400" b="1" dirty="0">
                <a:solidFill>
                  <a:srgbClr val="FF0000"/>
                </a:solidFill>
              </a:rPr>
              <a:t>人として大切に思う</a:t>
            </a:r>
            <a:r>
              <a:rPr lang="ja-JP" altLang="en-US" sz="2400" b="1" dirty="0">
                <a:solidFill>
                  <a:prstClr val="black"/>
                </a:solidFill>
              </a:rPr>
              <a:t>」ことを根源においたチャレンジへ</a:t>
            </a:r>
            <a:endParaRPr lang="en-US" altLang="ja-JP" sz="2400" b="1" dirty="0">
              <a:solidFill>
                <a:prstClr val="black"/>
              </a:solidFill>
            </a:endParaRPr>
          </a:p>
        </p:txBody>
      </p:sp>
      <p:pic>
        <p:nvPicPr>
          <p:cNvPr id="14" name="Picture 8" descr="Z:\Documents and Settings\kanazawa\デスクトップ\新しいフォルダ\IMG_0821.JPG"/>
          <p:cNvPicPr>
            <a:picLocks noChangeAspect="1" noChangeArrowheads="1"/>
          </p:cNvPicPr>
          <p:nvPr/>
        </p:nvPicPr>
        <p:blipFill>
          <a:blip r:embed="rId5" r:link="rId6" cstate="print"/>
          <a:stretch>
            <a:fillRect/>
          </a:stretch>
        </p:blipFill>
        <p:spPr bwMode="auto">
          <a:xfrm>
            <a:off x="3135856" y="3717034"/>
            <a:ext cx="2612579" cy="19594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雲形吹き出し 2"/>
          <p:cNvSpPr/>
          <p:nvPr/>
        </p:nvSpPr>
        <p:spPr>
          <a:xfrm>
            <a:off x="164827" y="1166432"/>
            <a:ext cx="8554624" cy="1941395"/>
          </a:xfrm>
          <a:prstGeom prst="cloudCallou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○健康を感じることや健康へ向かう感触のデリケートさ</a:t>
            </a:r>
          </a:p>
          <a:p>
            <a:r>
              <a:rPr lang="ja-JP" altLang="en-US" dirty="0">
                <a:solidFill>
                  <a:schemeClr val="tx1"/>
                </a:solidFill>
              </a:rPr>
              <a:t>○長寿時代　多様・個別の拡大の中、　生き方、考え方、</a:t>
            </a:r>
            <a:endParaRPr lang="en-US" altLang="ja-JP" dirty="0">
              <a:solidFill>
                <a:schemeClr val="tx1"/>
              </a:solidFill>
            </a:endParaRPr>
          </a:p>
          <a:p>
            <a:r>
              <a:rPr lang="ja-JP" altLang="en-US" dirty="0">
                <a:solidFill>
                  <a:schemeClr val="tx1"/>
                </a:solidFill>
              </a:rPr>
              <a:t>　　　　　　　　　　その人の歩み、大切なもの、・・・夫々</a:t>
            </a:r>
          </a:p>
          <a:p>
            <a:r>
              <a:rPr lang="ja-JP" altLang="en-US" dirty="0">
                <a:solidFill>
                  <a:schemeClr val="tx1"/>
                </a:solidFill>
              </a:rPr>
              <a:t>○この時代の医療と幸せの関連の模索</a:t>
            </a:r>
          </a:p>
        </p:txBody>
      </p:sp>
      <p:pic>
        <p:nvPicPr>
          <p:cNvPr id="8" name="Picture 3" descr="C:\Users\Owner\Desktop\新しいフォルダー\789：DSCN00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5929" y="2440763"/>
            <a:ext cx="2373779" cy="1780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円/楕円 1"/>
          <p:cNvSpPr/>
          <p:nvPr/>
        </p:nvSpPr>
        <p:spPr>
          <a:xfrm>
            <a:off x="773387" y="2737248"/>
            <a:ext cx="5411189" cy="1008113"/>
          </a:xfrm>
          <a:prstGeom prst="ellipse">
            <a:avLst/>
          </a:prstGeom>
          <a:solidFill>
            <a:srgbClr val="0070C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t>1</a:t>
            </a:r>
            <a:r>
              <a:rPr kumimoji="1" lang="ja-JP" altLang="en-US" sz="2800" dirty="0"/>
              <a:t>件でも抑制があること</a:t>
            </a:r>
            <a:endParaRPr kumimoji="1" lang="ja-JP" altLang="en-US" dirty="0"/>
          </a:p>
        </p:txBody>
      </p:sp>
      <p:sp>
        <p:nvSpPr>
          <p:cNvPr id="11" name="円/楕円 10"/>
          <p:cNvSpPr/>
          <p:nvPr/>
        </p:nvSpPr>
        <p:spPr>
          <a:xfrm>
            <a:off x="1104356" y="3648592"/>
            <a:ext cx="7978110" cy="2393696"/>
          </a:xfrm>
          <a:prstGeom prst="ellipse">
            <a:avLst/>
          </a:prstGeom>
          <a:solidFill>
            <a:srgbClr val="00B0F0"/>
          </a:solid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ja-JP" altLang="en-US" sz="2800" dirty="0"/>
              <a:t>本当の人の幸せにつながる仕事にできているだろう</a:t>
            </a:r>
            <a:r>
              <a:rPr kumimoji="1" lang="ja-JP" altLang="en-US" dirty="0"/>
              <a:t>か</a:t>
            </a:r>
          </a:p>
        </p:txBody>
      </p:sp>
    </p:spTree>
    <p:extLst>
      <p:ext uri="{BB962C8B-B14F-4D97-AF65-F5344CB8AC3E}">
        <p14:creationId xmlns:p14="http://schemas.microsoft.com/office/powerpoint/2010/main" val="355342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se1.mm.bing.net/th?&amp;id=OIP.Me4bce747470963adf35535c4454d5baao0&amp;w=198&amp;h=198&amp;c=0&amp;pid=1.9&amp;rs=0&amp;p=0">
            <a:hlinkClick r:id="rId3" tooltip="画像の詳細を表示"/>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306" y="2102744"/>
            <a:ext cx="1194153" cy="1592204"/>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184298" y="1400326"/>
            <a:ext cx="8331052" cy="5269034"/>
          </a:xfrm>
        </p:spPr>
        <p:txBody>
          <a:bodyPr>
            <a:normAutofit fontScale="92500" lnSpcReduction="20000"/>
          </a:bodyPr>
          <a:lstStyle/>
          <a:p>
            <a:pPr marL="0" indent="0">
              <a:buNone/>
            </a:pPr>
            <a:r>
              <a:rPr lang="ja-JP" altLang="en-US" sz="2800" dirty="0">
                <a:latin typeface="HG丸ｺﾞｼｯｸM-PRO" panose="020F0600000000000000" pitchFamily="50" charset="-128"/>
                <a:ea typeface="HG丸ｺﾞｼｯｸM-PRO" panose="020F0600000000000000" pitchFamily="50" charset="-128"/>
              </a:rPr>
              <a:t>日中　 </a:t>
            </a:r>
            <a:r>
              <a:rPr lang="ja-JP" altLang="en-US" sz="2800" dirty="0">
                <a:solidFill>
                  <a:srgbClr val="FF6600"/>
                </a:solidFill>
                <a:latin typeface="HG丸ｺﾞｼｯｸM-PRO" panose="020F0600000000000000" pitchFamily="50" charset="-128"/>
                <a:ea typeface="HG丸ｺﾞｼｯｸM-PRO" panose="020F0600000000000000" pitchFamily="50" charset="-128"/>
              </a:rPr>
              <a:t>車いす　会話　洗髪　清拭　</a:t>
            </a:r>
            <a:endParaRPr lang="en-US" altLang="ja-JP" sz="2800" dirty="0">
              <a:solidFill>
                <a:srgbClr val="FF6600"/>
              </a:solidFill>
              <a:latin typeface="HG丸ｺﾞｼｯｸM-PRO" panose="020F0600000000000000" pitchFamily="50" charset="-128"/>
              <a:ea typeface="HG丸ｺﾞｼｯｸM-PRO" panose="020F0600000000000000" pitchFamily="50" charset="-128"/>
            </a:endParaRPr>
          </a:p>
          <a:p>
            <a:pPr marL="0" indent="0">
              <a:buNone/>
            </a:pPr>
            <a:r>
              <a:rPr lang="ja-JP" altLang="en-US" sz="2800" dirty="0">
                <a:solidFill>
                  <a:srgbClr val="FF6600"/>
                </a:solidFill>
                <a:latin typeface="HG丸ｺﾞｼｯｸM-PRO" panose="020F0600000000000000" pitchFamily="50" charset="-128"/>
                <a:ea typeface="HG丸ｺﾞｼｯｸM-PRO" panose="020F0600000000000000" pitchFamily="50" charset="-128"/>
              </a:rPr>
              <a:t>　　　　ポータブルトイレでの排泄</a:t>
            </a:r>
            <a:endParaRPr lang="en-US" altLang="ja-JP" sz="2800" dirty="0">
              <a:solidFill>
                <a:srgbClr val="FF6600"/>
              </a:solidFill>
              <a:latin typeface="HG丸ｺﾞｼｯｸM-PRO" panose="020F0600000000000000" pitchFamily="50" charset="-128"/>
              <a:ea typeface="HG丸ｺﾞｼｯｸM-PRO" panose="020F0600000000000000" pitchFamily="50" charset="-128"/>
            </a:endParaRPr>
          </a:p>
          <a:p>
            <a:pPr marL="0" indent="0">
              <a:buNone/>
            </a:pPr>
            <a:endParaRPr lang="en-US" altLang="ja-JP" sz="2800" dirty="0">
              <a:solidFill>
                <a:srgbClr val="FF6600"/>
              </a:solidFill>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夜間　</a:t>
            </a:r>
            <a:r>
              <a:rPr lang="en-US" altLang="ja-JP" sz="2800" dirty="0">
                <a:latin typeface="HG丸ｺﾞｼｯｸM-PRO" panose="020F0600000000000000" pitchFamily="50" charset="-128"/>
                <a:ea typeface="HG丸ｺﾞｼｯｸM-PRO" panose="020F0600000000000000" pitchFamily="50" charset="-128"/>
              </a:rPr>
              <a:t>21</a:t>
            </a:r>
            <a:r>
              <a:rPr lang="ja-JP" altLang="en-US" sz="2800" dirty="0">
                <a:latin typeface="HG丸ｺﾞｼｯｸM-PRO" panose="020F0600000000000000" pitchFamily="50" charset="-128"/>
                <a:ea typeface="HG丸ｺﾞｼｯｸM-PRO" panose="020F0600000000000000" pitchFamily="50" charset="-128"/>
              </a:rPr>
              <a:t>時半より</a:t>
            </a:r>
            <a:r>
              <a:rPr lang="en-US" altLang="ja-JP" sz="2800" dirty="0">
                <a:latin typeface="HG丸ｺﾞｼｯｸM-PRO" panose="020F0600000000000000" pitchFamily="50" charset="-128"/>
                <a:ea typeface="HG丸ｺﾞｼｯｸM-PRO" panose="020F0600000000000000" pitchFamily="50" charset="-128"/>
              </a:rPr>
              <a:t>5</a:t>
            </a:r>
            <a:r>
              <a:rPr lang="ja-JP" altLang="en-US" sz="2800" dirty="0">
                <a:latin typeface="HG丸ｺﾞｼｯｸM-PRO" panose="020F0600000000000000" pitchFamily="50" charset="-128"/>
                <a:ea typeface="HG丸ｺﾞｼｯｸM-PRO" panose="020F0600000000000000" pitchFamily="50" charset="-128"/>
              </a:rPr>
              <a:t>時まで　</a:t>
            </a:r>
            <a:r>
              <a:rPr lang="ja-JP" altLang="en-US" sz="2800" b="1" dirty="0">
                <a:latin typeface="HG丸ｺﾞｼｯｸM-PRO" panose="020F0600000000000000" pitchFamily="50" charset="-128"/>
                <a:ea typeface="HG丸ｺﾞｼｯｸM-PRO" panose="020F0600000000000000" pitchFamily="50" charset="-128"/>
              </a:rPr>
              <a:t>熟睡</a:t>
            </a:r>
            <a:endParaRPr lang="en-US" altLang="ja-JP" sz="2800" b="1"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　　　</a:t>
            </a:r>
            <a:r>
              <a:rPr lang="en-US" altLang="ja-JP" sz="2800" dirty="0">
                <a:latin typeface="HG丸ｺﾞｼｯｸM-PRO" panose="020F0600000000000000" pitchFamily="50" charset="-128"/>
                <a:ea typeface="HG丸ｺﾞｼｯｸM-PRO" panose="020F0600000000000000" pitchFamily="50" charset="-128"/>
              </a:rPr>
              <a:t>5</a:t>
            </a:r>
            <a:r>
              <a:rPr lang="ja-JP" altLang="en-US" sz="2800" dirty="0">
                <a:latin typeface="HG丸ｺﾞｼｯｸM-PRO" panose="020F0600000000000000" pitchFamily="50" charset="-128"/>
                <a:ea typeface="HG丸ｺﾞｼｯｸM-PRO" panose="020F0600000000000000" pitchFamily="50" charset="-128"/>
              </a:rPr>
              <a:t>時頃　体動ありオムツ内に失禁　</a:t>
            </a:r>
            <a:endParaRPr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solidFill>
                  <a:srgbClr val="FF6600"/>
                </a:solidFill>
                <a:latin typeface="HG丸ｺﾞｼｯｸM-PRO" panose="020F0600000000000000" pitchFamily="50" charset="-128"/>
                <a:ea typeface="HG丸ｺﾞｼｯｸM-PRO" panose="020F0600000000000000" pitchFamily="50" charset="-128"/>
              </a:rPr>
              <a:t>　　　　　　　</a:t>
            </a:r>
            <a:r>
              <a:rPr lang="ja-JP" altLang="en-US" sz="2800" dirty="0">
                <a:latin typeface="HG丸ｺﾞｼｯｸM-PRO" panose="020F0600000000000000" pitchFamily="50" charset="-128"/>
                <a:ea typeface="HG丸ｺﾞｼｯｸM-PRO" panose="020F0600000000000000" pitchFamily="50" charset="-128"/>
              </a:rPr>
              <a:t>→</a:t>
            </a:r>
            <a:r>
              <a:rPr lang="ja-JP" altLang="en-US" sz="2800" dirty="0">
                <a:solidFill>
                  <a:srgbClr val="FF6600"/>
                </a:solidFill>
                <a:latin typeface="HG丸ｺﾞｼｯｸM-PRO" panose="020F0600000000000000" pitchFamily="50" charset="-128"/>
                <a:ea typeface="HG丸ｺﾞｼｯｸM-PRO" panose="020F0600000000000000" pitchFamily="50" charset="-128"/>
              </a:rPr>
              <a:t>　陰部洗浄</a:t>
            </a:r>
            <a:r>
              <a:rPr lang="ja-JP" altLang="en-US" sz="2800" dirty="0">
                <a:latin typeface="HG丸ｺﾞｼｯｸM-PRO" panose="020F0600000000000000" pitchFamily="50" charset="-128"/>
                <a:ea typeface="HG丸ｺﾞｼｯｸM-PRO" panose="020F0600000000000000" pitchFamily="50" charset="-128"/>
              </a:rPr>
              <a:t>施行　 その後も入眠　</a:t>
            </a:r>
            <a:endParaRPr lang="en-US" altLang="ja-JP" sz="2800" dirty="0">
              <a:latin typeface="HG丸ｺﾞｼｯｸM-PRO" panose="020F0600000000000000" pitchFamily="50" charset="-128"/>
              <a:ea typeface="HG丸ｺﾞｼｯｸM-PRO" panose="020F0600000000000000" pitchFamily="50" charset="-128"/>
            </a:endParaRPr>
          </a:p>
          <a:p>
            <a:pPr marL="0" indent="0">
              <a:buNone/>
            </a:pPr>
            <a:endParaRPr lang="en-US" altLang="ja-JP" sz="2900" dirty="0">
              <a:latin typeface="HG丸ｺﾞｼｯｸM-PRO" panose="020F0600000000000000" pitchFamily="50" charset="-128"/>
              <a:ea typeface="HG丸ｺﾞｼｯｸM-PRO" panose="020F0600000000000000" pitchFamily="50" charset="-128"/>
            </a:endParaRPr>
          </a:p>
          <a:p>
            <a:pPr marL="0" indent="0">
              <a:buNone/>
            </a:pPr>
            <a:endParaRPr lang="en-US" altLang="ja-JP" sz="2900" dirty="0">
              <a:latin typeface="HG丸ｺﾞｼｯｸM-PRO" panose="020F0600000000000000" pitchFamily="50" charset="-128"/>
              <a:ea typeface="HG丸ｺﾞｼｯｸM-PRO" panose="020F0600000000000000" pitchFamily="50" charset="-128"/>
            </a:endParaRPr>
          </a:p>
          <a:p>
            <a:pPr marL="0" indent="0">
              <a:buNone/>
            </a:pPr>
            <a:endParaRPr lang="en-US" altLang="ja-JP" sz="2900" dirty="0">
              <a:latin typeface="HG丸ｺﾞｼｯｸM-PRO" panose="020F0600000000000000" pitchFamily="50" charset="-128"/>
              <a:ea typeface="HG丸ｺﾞｼｯｸM-PRO" panose="020F0600000000000000" pitchFamily="50" charset="-128"/>
            </a:endParaRPr>
          </a:p>
          <a:p>
            <a:pPr marL="0" indent="0">
              <a:buNone/>
            </a:pPr>
            <a:endParaRPr lang="en-US" altLang="ja-JP" sz="2900" dirty="0">
              <a:latin typeface="HG丸ｺﾞｼｯｸM-PRO" panose="020F0600000000000000" pitchFamily="50" charset="-128"/>
              <a:ea typeface="HG丸ｺﾞｼｯｸM-PRO" panose="020F0600000000000000" pitchFamily="50" charset="-128"/>
            </a:endParaRPr>
          </a:p>
          <a:p>
            <a:pPr marL="0" indent="0">
              <a:buNone/>
            </a:pPr>
            <a:endParaRPr lang="en-US" altLang="ja-JP" sz="900" dirty="0">
              <a:latin typeface="HG丸ｺﾞｼｯｸM-PRO" panose="020F0600000000000000" pitchFamily="50" charset="-128"/>
              <a:ea typeface="HG丸ｺﾞｼｯｸM-PRO" panose="020F0600000000000000" pitchFamily="50" charset="-128"/>
            </a:endParaRPr>
          </a:p>
          <a:p>
            <a:pPr marL="0" indent="0">
              <a:buNone/>
            </a:pPr>
            <a:r>
              <a:rPr lang="ja-JP" altLang="en-US" sz="2900" dirty="0">
                <a:latin typeface="HG丸ｺﾞｼｯｸM-PRO" panose="020F0600000000000000" pitchFamily="50" charset="-128"/>
                <a:ea typeface="HG丸ｺﾞｼｯｸM-PRO" panose="020F0600000000000000" pitchFamily="50" charset="-128"/>
              </a:rPr>
              <a:t>　</a:t>
            </a:r>
            <a:endParaRPr lang="en-US" altLang="ja-JP" sz="2900" dirty="0">
              <a:latin typeface="HG丸ｺﾞｼｯｸM-PRO" panose="020F0600000000000000" pitchFamily="50" charset="-128"/>
              <a:ea typeface="HG丸ｺﾞｼｯｸM-PRO" panose="020F0600000000000000" pitchFamily="50" charset="-128"/>
            </a:endParaRPr>
          </a:p>
          <a:p>
            <a:pPr marL="0" indent="0">
              <a:buNone/>
            </a:pPr>
            <a:r>
              <a:rPr lang="ja-JP" altLang="en-US" sz="2900" dirty="0">
                <a:latin typeface="HG丸ｺﾞｼｯｸM-PRO" panose="020F0600000000000000" pitchFamily="50" charset="-128"/>
                <a:ea typeface="HG丸ｺﾞｼｯｸM-PRO" panose="020F0600000000000000" pitchFamily="50" charset="-128"/>
              </a:rPr>
              <a:t>　</a:t>
            </a:r>
            <a:r>
              <a:rPr lang="ja-JP" altLang="en-US" sz="2800" dirty="0">
                <a:latin typeface="HG丸ｺﾞｼｯｸM-PRO" panose="020F0600000000000000" pitchFamily="50" charset="-128"/>
                <a:ea typeface="HG丸ｺﾞｼｯｸM-PRO" panose="020F0600000000000000" pitchFamily="50" charset="-128"/>
              </a:rPr>
              <a:t>翌日退院</a:t>
            </a:r>
            <a:endParaRPr lang="en-US" altLang="ja-JP" sz="2800" dirty="0">
              <a:latin typeface="HG丸ｺﾞｼｯｸM-PRO" panose="020F0600000000000000" pitchFamily="50" charset="-128"/>
              <a:ea typeface="HG丸ｺﾞｼｯｸM-PRO" panose="020F0600000000000000" pitchFamily="50" charset="-128"/>
            </a:endParaRPr>
          </a:p>
        </p:txBody>
      </p:sp>
      <p:grpSp>
        <p:nvGrpSpPr>
          <p:cNvPr id="5" name="グループ化 4"/>
          <p:cNvGrpSpPr/>
          <p:nvPr/>
        </p:nvGrpSpPr>
        <p:grpSpPr>
          <a:xfrm>
            <a:off x="6105220" y="2423697"/>
            <a:ext cx="879069" cy="679459"/>
            <a:chOff x="9754859" y="2152855"/>
            <a:chExt cx="1172092" cy="679458"/>
          </a:xfrm>
        </p:grpSpPr>
        <p:pic>
          <p:nvPicPr>
            <p:cNvPr id="2054" name="Picture 6" descr="イラスト　無料　月 に対する画像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4859" y="2152855"/>
              <a:ext cx="905943" cy="6794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イラスト　無料　星 に対する画像結果"/>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9662" r="70516"/>
            <a:stretch/>
          </p:blipFill>
          <p:spPr bwMode="auto">
            <a:xfrm>
              <a:off x="10394652" y="2423695"/>
              <a:ext cx="532299" cy="40861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イラスト　無料　車いす に対する画像結果"/>
          <p:cNvPicPr>
            <a:picLocks noChangeAspect="1" noChangeArrowheads="1"/>
          </p:cNvPicPr>
          <p:nvPr/>
        </p:nvPicPr>
        <p:blipFill rotWithShape="1">
          <a:blip r:embed="rId7">
            <a:extLst>
              <a:ext uri="{28A0092B-C50C-407E-A947-70E740481C1C}">
                <a14:useLocalDpi xmlns:a14="http://schemas.microsoft.com/office/drawing/2010/main" val="0"/>
              </a:ext>
            </a:extLst>
          </a:blip>
          <a:srcRect l="35300" t="3305" r="40056" b="57461"/>
          <a:stretch/>
        </p:blipFill>
        <p:spPr bwMode="auto">
          <a:xfrm>
            <a:off x="7329988" y="4978324"/>
            <a:ext cx="732395" cy="116428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203674" y="179244"/>
            <a:ext cx="4484429" cy="1325563"/>
          </a:xfrm>
        </p:spPr>
        <p:txBody>
          <a:bodyPr>
            <a:normAutofit/>
          </a:bodyPr>
          <a:lstStyle/>
          <a:p>
            <a:r>
              <a:rPr lang="ja-JP" altLang="en-US" sz="4000" dirty="0">
                <a:latin typeface="HG丸ｺﾞｼｯｸM-PRO" panose="020F0600000000000000" pitchFamily="50" charset="-128"/>
                <a:ea typeface="HG丸ｺﾞｼｯｸM-PRO" panose="020F0600000000000000" pitchFamily="50" charset="-128"/>
              </a:rPr>
              <a:t>経過　入院</a:t>
            </a:r>
            <a:r>
              <a:rPr lang="en-US" altLang="ja-JP" sz="4000" dirty="0">
                <a:latin typeface="HG丸ｺﾞｼｯｸM-PRO" panose="020F0600000000000000" pitchFamily="50" charset="-128"/>
                <a:ea typeface="HG丸ｺﾞｼｯｸM-PRO" panose="020F0600000000000000" pitchFamily="50" charset="-128"/>
              </a:rPr>
              <a:t>5</a:t>
            </a:r>
            <a:r>
              <a:rPr lang="ja-JP" altLang="en-US" sz="4000" dirty="0">
                <a:latin typeface="HG丸ｺﾞｼｯｸM-PRO" panose="020F0600000000000000" pitchFamily="50" charset="-128"/>
                <a:ea typeface="HG丸ｺﾞｼｯｸM-PRO" panose="020F0600000000000000" pitchFamily="50" charset="-128"/>
              </a:rPr>
              <a:t>日目</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605989" y="5010186"/>
            <a:ext cx="4971311" cy="73507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r>
              <a:rPr lang="ja-JP" altLang="en-US" sz="2800" dirty="0">
                <a:solidFill>
                  <a:schemeClr val="tx1"/>
                </a:solidFill>
                <a:latin typeface="HG丸ｺﾞｼｯｸM-PRO" panose="020F0600000000000000" pitchFamily="50" charset="-128"/>
                <a:ea typeface="HG丸ｺﾞｼｯｸM-PRO" panose="020F0600000000000000" pitchFamily="50" charset="-128"/>
              </a:rPr>
              <a:t>夜間の興奮なし</a:t>
            </a:r>
            <a:endParaRPr lang="en-US" altLang="ja-JP" sz="2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角丸四角形吹き出し 9"/>
          <p:cNvSpPr/>
          <p:nvPr/>
        </p:nvSpPr>
        <p:spPr>
          <a:xfrm>
            <a:off x="580699" y="3917968"/>
            <a:ext cx="6460246" cy="1047780"/>
          </a:xfrm>
          <a:prstGeom prst="wedgeRoundRectCallout">
            <a:avLst>
              <a:gd name="adj1" fmla="val -48624"/>
              <a:gd name="adj2" fmla="val -7712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r>
              <a:rPr lang="ja-JP" altLang="en-US" sz="2400" dirty="0">
                <a:solidFill>
                  <a:schemeClr val="tx1"/>
                </a:solidFill>
                <a:latin typeface="HG丸ｺﾞｼｯｸM-PRO" panose="020F0600000000000000" pitchFamily="50" charset="-128"/>
                <a:ea typeface="HG丸ｺﾞｼｯｸM-PRO" panose="020F0600000000000000" pitchFamily="50" charset="-128"/>
              </a:rPr>
              <a:t>長女「</a:t>
            </a:r>
            <a:r>
              <a:rPr lang="ja-JP" altLang="en-US" sz="2400" b="1" dirty="0">
                <a:solidFill>
                  <a:srgbClr val="FF0066"/>
                </a:solidFill>
                <a:latin typeface="HG丸ｺﾞｼｯｸM-PRO" panose="020F0600000000000000" pitchFamily="50" charset="-128"/>
                <a:ea typeface="HG丸ｺﾞｼｯｸM-PRO" panose="020F0600000000000000" pitchFamily="50" charset="-128"/>
              </a:rPr>
              <a:t>寝ないかと思ったけど、</a:t>
            </a:r>
            <a:endParaRPr lang="en-US" altLang="ja-JP" sz="2400" b="1" dirty="0">
              <a:solidFill>
                <a:srgbClr val="FF0066"/>
              </a:solidFill>
              <a:latin typeface="HG丸ｺﾞｼｯｸM-PRO" panose="020F0600000000000000" pitchFamily="50" charset="-128"/>
              <a:ea typeface="HG丸ｺﾞｼｯｸM-PRO" panose="020F0600000000000000" pitchFamily="50" charset="-128"/>
            </a:endParaRPr>
          </a:p>
          <a:p>
            <a:r>
              <a:rPr lang="en-US" altLang="ja-JP" sz="2400" b="1" dirty="0">
                <a:solidFill>
                  <a:srgbClr val="FF0066"/>
                </a:solidFill>
                <a:latin typeface="HG丸ｺﾞｼｯｸM-PRO" panose="020F0600000000000000" pitchFamily="50" charset="-128"/>
                <a:ea typeface="HG丸ｺﾞｼｯｸM-PRO" panose="020F0600000000000000" pitchFamily="50" charset="-128"/>
              </a:rPr>
              <a:t>         </a:t>
            </a:r>
            <a:r>
              <a:rPr lang="ja-JP" altLang="en-US" sz="2400" b="1" dirty="0">
                <a:solidFill>
                  <a:srgbClr val="FF0066"/>
                </a:solidFill>
                <a:latin typeface="HG丸ｺﾞｼｯｸM-PRO" panose="020F0600000000000000" pitchFamily="50" charset="-128"/>
                <a:ea typeface="HG丸ｺﾞｼｯｸM-PRO" panose="020F0600000000000000" pitchFamily="50" charset="-128"/>
              </a:rPr>
              <a:t>ぐっすり寝てくれてよかったです</a:t>
            </a:r>
            <a:r>
              <a:rPr lang="ja-JP" altLang="en-US" sz="2400" dirty="0">
                <a:solidFill>
                  <a:srgbClr val="FF3399"/>
                </a:solidFill>
                <a:latin typeface="HG丸ｺﾞｼｯｸM-PRO" panose="020F0600000000000000" pitchFamily="50" charset="-128"/>
                <a:ea typeface="HG丸ｺﾞｼｯｸM-PRO" panose="020F0600000000000000" pitchFamily="50" charset="-128"/>
              </a:rPr>
              <a:t>。</a:t>
            </a:r>
            <a:r>
              <a:rPr lang="ja-JP" altLang="en-US" sz="24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90</a:t>
            </a:fld>
            <a:endParaRPr kumimoji="1" lang="ja-JP" altLang="en-US"/>
          </a:p>
        </p:txBody>
      </p:sp>
    </p:spTree>
    <p:extLst>
      <p:ext uri="{BB962C8B-B14F-4D97-AF65-F5344CB8AC3E}">
        <p14:creationId xmlns:p14="http://schemas.microsoft.com/office/powerpoint/2010/main" val="19223141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5734" y="443272"/>
            <a:ext cx="7886700" cy="898635"/>
          </a:xfrm>
        </p:spPr>
        <p:txBody>
          <a:bodyPr>
            <a:normAutofit/>
          </a:bodyPr>
          <a:lstStyle/>
          <a:p>
            <a:r>
              <a:rPr kumimoji="1" lang="ja-JP" altLang="en-US" sz="4000" dirty="0">
                <a:latin typeface="HG丸ｺﾞｼｯｸM-PRO" panose="020F0600000000000000" pitchFamily="50" charset="-128"/>
                <a:ea typeface="HG丸ｺﾞｼｯｸM-PRO" panose="020F0600000000000000" pitchFamily="50" charset="-128"/>
              </a:rPr>
              <a:t>まとめ</a:t>
            </a:r>
          </a:p>
        </p:txBody>
      </p:sp>
      <p:sp>
        <p:nvSpPr>
          <p:cNvPr id="3" name="コンテンツ プレースホルダー 2"/>
          <p:cNvSpPr>
            <a:spLocks noGrp="1"/>
          </p:cNvSpPr>
          <p:nvPr>
            <p:ph idx="1"/>
          </p:nvPr>
        </p:nvSpPr>
        <p:spPr>
          <a:xfrm>
            <a:off x="535046" y="1545021"/>
            <a:ext cx="8143875" cy="4808483"/>
          </a:xfrm>
        </p:spPr>
        <p:txBody>
          <a:bodyPr>
            <a:normAutofit fontScale="92500" lnSpcReduction="10000"/>
          </a:bodyPr>
          <a:lstStyle/>
          <a:p>
            <a:r>
              <a:rPr lang="ja-JP" altLang="en-US" sz="2900" dirty="0">
                <a:solidFill>
                  <a:srgbClr val="FF6600"/>
                </a:solidFill>
                <a:latin typeface="HG丸ｺﾞｼｯｸM-PRO" panose="020F0600000000000000" pitchFamily="50" charset="-128"/>
                <a:ea typeface="HG丸ｺﾞｼｯｸM-PRO" panose="020F0600000000000000" pitchFamily="50" charset="-128"/>
              </a:rPr>
              <a:t>抑制しない看護をめざし、患者を尊重した尊厳ある看護を行うことができた。</a:t>
            </a:r>
            <a:endParaRPr lang="en-US" altLang="ja-JP" sz="2900" dirty="0">
              <a:solidFill>
                <a:srgbClr val="FF6600"/>
              </a:solidFill>
              <a:latin typeface="HG丸ｺﾞｼｯｸM-PRO" panose="020F0600000000000000" pitchFamily="50" charset="-128"/>
              <a:ea typeface="HG丸ｺﾞｼｯｸM-PRO" panose="020F0600000000000000" pitchFamily="50" charset="-128"/>
            </a:endParaRPr>
          </a:p>
          <a:p>
            <a:pPr marL="0" indent="0">
              <a:buNone/>
            </a:pPr>
            <a:endParaRPr lang="en-US" altLang="ja-JP" sz="1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具体的な取り組み</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　①日々のカンファレンスで必要なケアを検討</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　②担当看護師が常時付き添えるように業務調整</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　③ユマニチュードの目を合わせて、触れ、　　　　　　　　　</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　　穏やかに話かける</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　④否定・訂正をしない</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　⑤清拭等による快の刺激を与える</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　⑥生活リズムを整えるケア</a:t>
            </a:r>
            <a:endParaRPr lang="en-US" altLang="ja-JP" sz="2600" dirty="0">
              <a:latin typeface="HG丸ｺﾞｼｯｸM-PRO" panose="020F0600000000000000" pitchFamily="50" charset="-128"/>
              <a:ea typeface="HG丸ｺﾞｼｯｸM-PRO" panose="020F0600000000000000" pitchFamily="50" charset="-128"/>
            </a:endParaRPr>
          </a:p>
          <a:p>
            <a:pPr marL="0" indent="0">
              <a:buNone/>
            </a:pPr>
            <a:endParaRPr lang="en-US" altLang="ja-JP" sz="1000" dirty="0">
              <a:latin typeface="HG丸ｺﾞｼｯｸM-PRO" panose="020F0600000000000000" pitchFamily="50" charset="-128"/>
              <a:ea typeface="HG丸ｺﾞｼｯｸM-PRO" panose="020F0600000000000000" pitchFamily="50" charset="-128"/>
            </a:endParaRPr>
          </a:p>
          <a:p>
            <a:pPr marL="0" indent="0">
              <a:buNone/>
            </a:pPr>
            <a:r>
              <a:rPr lang="ja-JP" altLang="en-US" sz="2600" dirty="0">
                <a:latin typeface="HG丸ｺﾞｼｯｸM-PRO" panose="020F0600000000000000" pitchFamily="50" charset="-128"/>
                <a:ea typeface="HG丸ｺﾞｼｯｸM-PRO" panose="020F0600000000000000" pitchFamily="50" charset="-128"/>
              </a:rPr>
              <a:t>・</a:t>
            </a:r>
            <a:r>
              <a:rPr lang="en-US" altLang="ja-JP" sz="2600" dirty="0">
                <a:latin typeface="HG丸ｺﾞｼｯｸM-PRO" panose="020F0600000000000000" pitchFamily="50" charset="-128"/>
                <a:ea typeface="HG丸ｺﾞｼｯｸM-PRO" panose="020F0600000000000000" pitchFamily="50" charset="-128"/>
              </a:rPr>
              <a:t>3</a:t>
            </a:r>
            <a:r>
              <a:rPr lang="ja-JP" altLang="en-US" sz="2600" dirty="0">
                <a:latin typeface="HG丸ｺﾞｼｯｸM-PRO" panose="020F0600000000000000" pitchFamily="50" charset="-128"/>
                <a:ea typeface="HG丸ｺﾞｼｯｸM-PRO" panose="020F0600000000000000" pitchFamily="50" charset="-128"/>
              </a:rPr>
              <a:t>人夜勤での協力体制</a:t>
            </a:r>
            <a:endParaRPr lang="en-US" altLang="ja-JP" sz="2600" dirty="0">
              <a:latin typeface="HG丸ｺﾞｼｯｸM-PRO" panose="020F0600000000000000" pitchFamily="50" charset="-128"/>
              <a:ea typeface="HG丸ｺﾞｼｯｸM-PRO" panose="020F0600000000000000" pitchFamily="50" charset="-128"/>
            </a:endParaRPr>
          </a:p>
        </p:txBody>
      </p:sp>
      <p:pic>
        <p:nvPicPr>
          <p:cNvPr id="4" name="図 3" descr="イラスト　無料　葉っぱ に対する画像結果"/>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4907" y="4978952"/>
            <a:ext cx="1113514" cy="1122307"/>
          </a:xfrm>
          <a:prstGeom prst="rect">
            <a:avLst/>
          </a:prstGeom>
          <a:noFill/>
          <a:ln>
            <a:noFill/>
          </a:ln>
        </p:spPr>
      </p:pic>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91</a:t>
            </a:fld>
            <a:endParaRPr kumimoji="1" lang="ja-JP" altLang="en-US"/>
          </a:p>
        </p:txBody>
      </p:sp>
    </p:spTree>
    <p:extLst>
      <p:ext uri="{BB962C8B-B14F-4D97-AF65-F5344CB8AC3E}">
        <p14:creationId xmlns:p14="http://schemas.microsoft.com/office/powerpoint/2010/main" val="2208336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t> </a:t>
            </a:r>
            <a:r>
              <a:rPr lang="ja-JP" altLang="en-US" dirty="0"/>
              <a:t>重症度、医療・看護必要度</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519010186"/>
              </p:ext>
            </p:extLst>
          </p:nvPr>
        </p:nvGraphicFramePr>
        <p:xfrm>
          <a:off x="467544" y="1556792"/>
          <a:ext cx="8229600" cy="48768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直線矢印コネクタ 8"/>
          <p:cNvCxnSpPr/>
          <p:nvPr/>
        </p:nvCxnSpPr>
        <p:spPr>
          <a:xfrm flipV="1">
            <a:off x="6948264" y="1700808"/>
            <a:ext cx="1512168" cy="1512168"/>
          </a:xfrm>
          <a:prstGeom prst="straightConnector1">
            <a:avLst/>
          </a:prstGeom>
          <a:ln w="76200">
            <a:solidFill>
              <a:srgbClr val="92D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 name="下矢印吹き出し 4"/>
          <p:cNvSpPr/>
          <p:nvPr/>
        </p:nvSpPr>
        <p:spPr>
          <a:xfrm>
            <a:off x="6277996" y="2204864"/>
            <a:ext cx="670268" cy="1297868"/>
          </a:xfrm>
          <a:prstGeom prst="downArrowCallout">
            <a:avLst>
              <a:gd name="adj1" fmla="val 25000"/>
              <a:gd name="adj2" fmla="val 25000"/>
              <a:gd name="adj3" fmla="val 25000"/>
              <a:gd name="adj4" fmla="val 7281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1600" dirty="0"/>
              <a:t>体幹抑制</a:t>
            </a:r>
            <a:r>
              <a:rPr lang="ja-JP" altLang="en-US" sz="1600" dirty="0"/>
              <a:t>０</a:t>
            </a:r>
            <a:endParaRPr kumimoji="1" lang="ja-JP" altLang="en-US" sz="16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92</a:t>
            </a:fld>
            <a:endParaRPr kumimoji="1" lang="ja-JP" altLang="en-US"/>
          </a:p>
        </p:txBody>
      </p:sp>
    </p:spTree>
    <p:extLst>
      <p:ext uri="{BB962C8B-B14F-4D97-AF65-F5344CB8AC3E}">
        <p14:creationId xmlns:p14="http://schemas.microsoft.com/office/powerpoint/2010/main" val="34795477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a:bodyPr>
          <a:lstStyle/>
          <a:p>
            <a:r>
              <a:rPr kumimoji="1" lang="ja-JP" altLang="en-US" sz="3200" dirty="0">
                <a:latin typeface="HG丸ｺﾞｼｯｸM-PRO" panose="020F0600000000000000" pitchFamily="50" charset="-128"/>
                <a:ea typeface="HG丸ｺﾞｼｯｸM-PRO" panose="020F0600000000000000" pitchFamily="50" charset="-128"/>
              </a:rPr>
              <a:t>チューブ類自己抜去件数</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676377288"/>
              </p:ext>
            </p:extLst>
          </p:nvPr>
        </p:nvGraphicFramePr>
        <p:xfrm>
          <a:off x="457200" y="1340769"/>
          <a:ext cx="8229600" cy="4730176"/>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188246" y="6070945"/>
            <a:ext cx="7912146" cy="461665"/>
          </a:xfrm>
          <a:prstGeom prst="rect">
            <a:avLst/>
          </a:prstGeom>
          <a:solidFill>
            <a:srgbClr val="F3FD6F"/>
          </a:solidFill>
        </p:spPr>
        <p:txBody>
          <a:bodyPr wrap="square" rtlCol="0">
            <a:spAutoFit/>
          </a:bodyPr>
          <a:lstStyle/>
          <a:p>
            <a:r>
              <a:rPr lang="ja-JP" altLang="en-US" sz="2400" dirty="0"/>
              <a:t>参考総</a:t>
            </a:r>
            <a:r>
              <a:rPr kumimoji="1" lang="ja-JP" altLang="en-US" sz="2400" dirty="0"/>
              <a:t>数　　</a:t>
            </a:r>
            <a:r>
              <a:rPr kumimoji="1" lang="en-US" altLang="ja-JP" sz="2400" dirty="0"/>
              <a:t>2882</a:t>
            </a:r>
            <a:r>
              <a:rPr kumimoji="1" lang="ja-JP" altLang="en-US" sz="2400" dirty="0"/>
              <a:t>件　　　　　</a:t>
            </a:r>
            <a:r>
              <a:rPr kumimoji="1" lang="en-US" altLang="ja-JP" sz="2400" dirty="0"/>
              <a:t>2577</a:t>
            </a:r>
            <a:r>
              <a:rPr kumimoji="1" lang="ja-JP" altLang="en-US" sz="2400" dirty="0"/>
              <a:t>件　　　　　</a:t>
            </a:r>
            <a:r>
              <a:rPr kumimoji="1" lang="en-US" altLang="ja-JP" sz="2400" dirty="0"/>
              <a:t>2825</a:t>
            </a:r>
            <a:r>
              <a:rPr kumimoji="1" lang="ja-JP" altLang="en-US" sz="2400" dirty="0"/>
              <a:t>件</a:t>
            </a:r>
          </a:p>
        </p:txBody>
      </p:sp>
    </p:spTree>
    <p:extLst>
      <p:ext uri="{BB962C8B-B14F-4D97-AF65-F5344CB8AC3E}">
        <p14:creationId xmlns:p14="http://schemas.microsoft.com/office/powerpoint/2010/main" val="2244303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b="1" dirty="0">
                <a:latin typeface="HGPｺﾞｼｯｸM" panose="020B0600000000000000" pitchFamily="50" charset="-128"/>
                <a:ea typeface="HGPｺﾞｼｯｸM" panose="020B0600000000000000" pitchFamily="50" charset="-128"/>
              </a:rPr>
              <a:t>院内のチューブ類自己抜去</a:t>
            </a:r>
            <a:r>
              <a:rPr lang="ja-JP" altLang="en-US" sz="2800" b="1" dirty="0">
                <a:latin typeface="HGPｺﾞｼｯｸM" panose="020B0600000000000000" pitchFamily="50" charset="-128"/>
                <a:ea typeface="HGPｺﾞｼｯｸM" panose="020B0600000000000000" pitchFamily="50" charset="-128"/>
              </a:rPr>
              <a:t>インシデント</a:t>
            </a:r>
            <a:r>
              <a:rPr kumimoji="1" lang="ja-JP" altLang="en-US" sz="2800" b="1" dirty="0">
                <a:latin typeface="HGPｺﾞｼｯｸM" panose="020B0600000000000000" pitchFamily="50" charset="-128"/>
                <a:ea typeface="HGPｺﾞｼｯｸM" panose="020B0600000000000000" pitchFamily="50" charset="-128"/>
              </a:rPr>
              <a:t>レベル</a:t>
            </a:r>
          </a:p>
        </p:txBody>
      </p:sp>
      <p:graphicFrame>
        <p:nvGraphicFramePr>
          <p:cNvPr id="4" name="コンテンツ プレースホルダー 3"/>
          <p:cNvGraphicFramePr>
            <a:graphicFrameLocks noGrp="1"/>
          </p:cNvGraphicFramePr>
          <p:nvPr>
            <p:ph idx="1"/>
          </p:nvPr>
        </p:nvGraphicFramePr>
        <p:xfrm>
          <a:off x="467544" y="1700807"/>
          <a:ext cx="8208913" cy="2088232"/>
        </p:xfrm>
        <a:graphic>
          <a:graphicData uri="http://schemas.openxmlformats.org/drawingml/2006/table">
            <a:tbl>
              <a:tblPr firstRow="1" firstCol="1" bandRow="1">
                <a:tableStyleId>{5C22544A-7EE6-4342-B048-85BDC9FD1C3A}</a:tableStyleId>
              </a:tblPr>
              <a:tblGrid>
                <a:gridCol w="847353">
                  <a:extLst>
                    <a:ext uri="{9D8B030D-6E8A-4147-A177-3AD203B41FA5}">
                      <a16:colId xmlns:a16="http://schemas.microsoft.com/office/drawing/2014/main" val="20000"/>
                    </a:ext>
                  </a:extLst>
                </a:gridCol>
                <a:gridCol w="920195">
                  <a:extLst>
                    <a:ext uri="{9D8B030D-6E8A-4147-A177-3AD203B41FA5}">
                      <a16:colId xmlns:a16="http://schemas.microsoft.com/office/drawing/2014/main" val="20001"/>
                    </a:ext>
                  </a:extLst>
                </a:gridCol>
                <a:gridCol w="920195">
                  <a:extLst>
                    <a:ext uri="{9D8B030D-6E8A-4147-A177-3AD203B41FA5}">
                      <a16:colId xmlns:a16="http://schemas.microsoft.com/office/drawing/2014/main" val="20002"/>
                    </a:ext>
                  </a:extLst>
                </a:gridCol>
                <a:gridCol w="920195">
                  <a:extLst>
                    <a:ext uri="{9D8B030D-6E8A-4147-A177-3AD203B41FA5}">
                      <a16:colId xmlns:a16="http://schemas.microsoft.com/office/drawing/2014/main" val="20003"/>
                    </a:ext>
                  </a:extLst>
                </a:gridCol>
                <a:gridCol w="920195">
                  <a:extLst>
                    <a:ext uri="{9D8B030D-6E8A-4147-A177-3AD203B41FA5}">
                      <a16:colId xmlns:a16="http://schemas.microsoft.com/office/drawing/2014/main" val="20004"/>
                    </a:ext>
                  </a:extLst>
                </a:gridCol>
                <a:gridCol w="920195">
                  <a:extLst>
                    <a:ext uri="{9D8B030D-6E8A-4147-A177-3AD203B41FA5}">
                      <a16:colId xmlns:a16="http://schemas.microsoft.com/office/drawing/2014/main" val="20005"/>
                    </a:ext>
                  </a:extLst>
                </a:gridCol>
                <a:gridCol w="920195">
                  <a:extLst>
                    <a:ext uri="{9D8B030D-6E8A-4147-A177-3AD203B41FA5}">
                      <a16:colId xmlns:a16="http://schemas.microsoft.com/office/drawing/2014/main" val="20006"/>
                    </a:ext>
                  </a:extLst>
                </a:gridCol>
                <a:gridCol w="920195">
                  <a:extLst>
                    <a:ext uri="{9D8B030D-6E8A-4147-A177-3AD203B41FA5}">
                      <a16:colId xmlns:a16="http://schemas.microsoft.com/office/drawing/2014/main" val="20007"/>
                    </a:ext>
                  </a:extLst>
                </a:gridCol>
                <a:gridCol w="920195">
                  <a:extLst>
                    <a:ext uri="{9D8B030D-6E8A-4147-A177-3AD203B41FA5}">
                      <a16:colId xmlns:a16="http://schemas.microsoft.com/office/drawing/2014/main" val="20008"/>
                    </a:ext>
                  </a:extLst>
                </a:gridCol>
              </a:tblGrid>
              <a:tr h="417646">
                <a:tc>
                  <a:txBody>
                    <a:bodyPr/>
                    <a:lstStyle/>
                    <a:p>
                      <a:pPr algn="just">
                        <a:spcAft>
                          <a:spcPts val="0"/>
                        </a:spcAft>
                      </a:pPr>
                      <a:r>
                        <a:rPr lang="en-US" sz="2000" kern="100" baseline="0" dirty="0">
                          <a:effectLst/>
                        </a:rPr>
                        <a:t> </a:t>
                      </a:r>
                      <a:endParaRPr lang="ja-JP" sz="2000" kern="100" baseline="0" dirty="0">
                        <a:effectLst/>
                        <a:latin typeface="Century"/>
                        <a:ea typeface="ＭＳ 明朝"/>
                        <a:cs typeface="Times New Roman"/>
                      </a:endParaRPr>
                    </a:p>
                  </a:txBody>
                  <a:tcPr marL="68580" marR="68580" marT="0" marB="0"/>
                </a:tc>
                <a:tc>
                  <a:txBody>
                    <a:bodyPr/>
                    <a:lstStyle/>
                    <a:p>
                      <a:pPr algn="just">
                        <a:spcAft>
                          <a:spcPts val="0"/>
                        </a:spcAft>
                      </a:pPr>
                      <a:r>
                        <a:rPr lang="ja-JP" sz="1800" kern="100" baseline="0" dirty="0">
                          <a:effectLst/>
                        </a:rPr>
                        <a:t>レベル</a:t>
                      </a:r>
                      <a:r>
                        <a:rPr lang="en-US" sz="1600" kern="100" baseline="0" dirty="0">
                          <a:effectLst/>
                        </a:rPr>
                        <a:t>0</a:t>
                      </a:r>
                      <a:endParaRPr lang="ja-JP" sz="1600" kern="100" baseline="0" dirty="0">
                        <a:effectLst/>
                        <a:latin typeface="Century"/>
                        <a:ea typeface="ＭＳ 明朝"/>
                        <a:cs typeface="Times New Roman"/>
                      </a:endParaRPr>
                    </a:p>
                  </a:txBody>
                  <a:tcPr marL="68580" marR="68580" marT="0" marB="0"/>
                </a:tc>
                <a:tc>
                  <a:txBody>
                    <a:bodyPr/>
                    <a:lstStyle/>
                    <a:p>
                      <a:pPr algn="just">
                        <a:spcAft>
                          <a:spcPts val="0"/>
                        </a:spcAft>
                      </a:pPr>
                      <a:r>
                        <a:rPr lang="ja-JP" sz="1800" kern="100" baseline="0" dirty="0">
                          <a:effectLst/>
                        </a:rPr>
                        <a:t>レベル</a:t>
                      </a:r>
                      <a:r>
                        <a:rPr lang="en-US" sz="1800" kern="100" baseline="0" dirty="0">
                          <a:effectLst/>
                        </a:rPr>
                        <a:t>1</a:t>
                      </a:r>
                      <a:endParaRPr lang="ja-JP" sz="1800" kern="100" baseline="0" dirty="0">
                        <a:effectLst/>
                        <a:latin typeface="Century"/>
                        <a:ea typeface="ＭＳ 明朝"/>
                        <a:cs typeface="Times New Roman"/>
                      </a:endParaRPr>
                    </a:p>
                  </a:txBody>
                  <a:tcPr marL="68580" marR="68580" marT="0" marB="0"/>
                </a:tc>
                <a:tc>
                  <a:txBody>
                    <a:bodyPr/>
                    <a:lstStyle/>
                    <a:p>
                      <a:pPr algn="just">
                        <a:spcAft>
                          <a:spcPts val="0"/>
                        </a:spcAft>
                      </a:pPr>
                      <a:r>
                        <a:rPr lang="ja-JP" sz="1800" kern="100" baseline="0" dirty="0">
                          <a:effectLst/>
                        </a:rPr>
                        <a:t>レベル</a:t>
                      </a:r>
                      <a:r>
                        <a:rPr lang="en-US" sz="1800" kern="100" baseline="0" dirty="0">
                          <a:effectLst/>
                        </a:rPr>
                        <a:t>2</a:t>
                      </a:r>
                      <a:endParaRPr lang="ja-JP" sz="180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400" kern="100" baseline="0" dirty="0">
                          <a:effectLst/>
                        </a:rPr>
                        <a:t>3a</a:t>
                      </a:r>
                      <a:endParaRPr lang="ja-JP" sz="240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400" kern="100" baseline="0" dirty="0">
                          <a:effectLst/>
                        </a:rPr>
                        <a:t>3b</a:t>
                      </a:r>
                      <a:endParaRPr lang="ja-JP" sz="240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400" kern="100" baseline="0" dirty="0">
                          <a:effectLst/>
                        </a:rPr>
                        <a:t>4a</a:t>
                      </a:r>
                      <a:endParaRPr lang="ja-JP" sz="240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400" kern="100" baseline="0" dirty="0">
                          <a:effectLst/>
                        </a:rPr>
                        <a:t>4b</a:t>
                      </a:r>
                      <a:endParaRPr lang="ja-JP" sz="2400" kern="100" baseline="0" dirty="0">
                        <a:effectLst/>
                        <a:latin typeface="Century"/>
                        <a:ea typeface="ＭＳ 明朝"/>
                        <a:cs typeface="Times New Roman"/>
                      </a:endParaRPr>
                    </a:p>
                  </a:txBody>
                  <a:tcPr marL="68580" marR="68580" marT="0" marB="0"/>
                </a:tc>
                <a:tc>
                  <a:txBody>
                    <a:bodyPr/>
                    <a:lstStyle/>
                    <a:p>
                      <a:pPr algn="just">
                        <a:spcAft>
                          <a:spcPts val="0"/>
                        </a:spcAft>
                      </a:pPr>
                      <a:r>
                        <a:rPr lang="ja-JP" sz="1800" kern="100" baseline="0" dirty="0">
                          <a:effectLst/>
                        </a:rPr>
                        <a:t>レベル</a:t>
                      </a:r>
                      <a:r>
                        <a:rPr lang="en-US" sz="1800" kern="100" baseline="0" dirty="0">
                          <a:effectLst/>
                        </a:rPr>
                        <a:t>5</a:t>
                      </a:r>
                      <a:endParaRPr lang="ja-JP" sz="1800" kern="100" baseline="0" dirty="0">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556862">
                <a:tc>
                  <a:txBody>
                    <a:bodyPr/>
                    <a:lstStyle/>
                    <a:p>
                      <a:pPr algn="just">
                        <a:spcAft>
                          <a:spcPts val="0"/>
                        </a:spcAft>
                      </a:pPr>
                      <a:r>
                        <a:rPr lang="en-US" sz="2000" kern="100" baseline="0" dirty="0">
                          <a:effectLst/>
                        </a:rPr>
                        <a:t>H2</a:t>
                      </a:r>
                      <a:r>
                        <a:rPr lang="en-US" altLang="ja-JP" sz="2000" kern="100" baseline="0" dirty="0">
                          <a:effectLst/>
                        </a:rPr>
                        <a:t>8</a:t>
                      </a:r>
                      <a:r>
                        <a:rPr lang="ja-JP" sz="2000" kern="100" baseline="0" dirty="0">
                          <a:effectLst/>
                        </a:rPr>
                        <a:t>年</a:t>
                      </a:r>
                      <a:endParaRPr lang="ja-JP" sz="2000" kern="100" baseline="0" dirty="0">
                        <a:effectLst/>
                        <a:latin typeface="Century"/>
                        <a:ea typeface="ＭＳ 明朝"/>
                        <a:cs typeface="Times New Roman"/>
                      </a:endParaRPr>
                    </a:p>
                  </a:txBody>
                  <a:tcPr marL="68580" marR="68580" marT="0" marB="0"/>
                </a:tc>
                <a:tc>
                  <a:txBody>
                    <a:bodyPr/>
                    <a:lstStyle/>
                    <a:p>
                      <a:pPr algn="just">
                        <a:spcAft>
                          <a:spcPts val="0"/>
                        </a:spcAft>
                      </a:pPr>
                      <a:r>
                        <a:rPr lang="en-US" altLang="ja-JP" sz="2800" b="0" kern="100" baseline="0" dirty="0">
                          <a:effectLst/>
                          <a:latin typeface="+mn-lt"/>
                          <a:ea typeface="+mn-ea"/>
                          <a:cs typeface="+mn-cs"/>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altLang="ja-JP" sz="2800" b="0" kern="100" baseline="0" dirty="0">
                          <a:effectLst/>
                          <a:latin typeface="+mj-ea"/>
                          <a:ea typeface="+mj-ea"/>
                          <a:cs typeface="Times New Roman"/>
                        </a:rPr>
                        <a:t>208</a:t>
                      </a:r>
                    </a:p>
                  </a:txBody>
                  <a:tcPr marL="68580" marR="68580" marT="0" marB="0"/>
                </a:tc>
                <a:tc>
                  <a:txBody>
                    <a:bodyPr/>
                    <a:lstStyle/>
                    <a:p>
                      <a:pPr algn="just">
                        <a:spcAft>
                          <a:spcPts val="0"/>
                        </a:spcAft>
                      </a:pPr>
                      <a:r>
                        <a:rPr lang="en-US" altLang="ja-JP" sz="2800" b="0" kern="100" baseline="0" dirty="0">
                          <a:effectLst/>
                          <a:latin typeface="+mn-lt"/>
                          <a:ea typeface="+mn-ea"/>
                          <a:cs typeface="+mn-cs"/>
                        </a:rPr>
                        <a:t>13</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altLang="ja-JP" sz="2800" b="0" kern="100" baseline="0" dirty="0">
                          <a:effectLst/>
                          <a:latin typeface="+mn-lt"/>
                          <a:ea typeface="+mn-ea"/>
                          <a:cs typeface="+mn-cs"/>
                        </a:rPr>
                        <a:t>3</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altLang="ja-JP" sz="2800" b="0" kern="100" baseline="0" dirty="0">
                          <a:effectLst/>
                          <a:latin typeface="+mn-lt"/>
                          <a:ea typeface="+mn-ea"/>
                          <a:cs typeface="+mn-cs"/>
                        </a:rPr>
                        <a:t>1</a:t>
                      </a:r>
                      <a:endParaRPr lang="ja-JP" sz="2800" b="0" kern="100" baseline="0" dirty="0">
                        <a:effectLst/>
                        <a:latin typeface="Century"/>
                        <a:ea typeface="ＭＳ 明朝"/>
                        <a:cs typeface="Times New Roman"/>
                      </a:endParaRPr>
                    </a:p>
                  </a:txBody>
                  <a:tcPr marL="68580" marR="68580" marT="0" marB="0">
                    <a:solidFill>
                      <a:srgbClr val="66FF33"/>
                    </a:solidFill>
                  </a:tcPr>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extLst>
                  <a:ext uri="{0D108BD9-81ED-4DB2-BD59-A6C34878D82A}">
                    <a16:rowId xmlns:a16="http://schemas.microsoft.com/office/drawing/2014/main" val="10001"/>
                  </a:ext>
                </a:extLst>
              </a:tr>
              <a:tr h="55686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2000" kern="100" baseline="0" dirty="0">
                          <a:effectLst/>
                        </a:rPr>
                        <a:t>H27</a:t>
                      </a:r>
                      <a:r>
                        <a:rPr lang="ja-JP" altLang="ja-JP" sz="2000" kern="100" baseline="0" dirty="0">
                          <a:effectLst/>
                        </a:rPr>
                        <a:t>年</a:t>
                      </a:r>
                      <a:endParaRPr lang="ja-JP" altLang="ja-JP" sz="200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1</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280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6</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6</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3</a:t>
                      </a:r>
                      <a:endParaRPr lang="ja-JP" sz="2800" b="0" kern="100" baseline="0" dirty="0">
                        <a:effectLst/>
                        <a:latin typeface="Century"/>
                        <a:ea typeface="ＭＳ 明朝"/>
                        <a:cs typeface="Times New Roman"/>
                      </a:endParaRPr>
                    </a:p>
                  </a:txBody>
                  <a:tcPr marL="68580" marR="68580" marT="0" marB="0">
                    <a:solidFill>
                      <a:schemeClr val="accent5">
                        <a:lumMod val="60000"/>
                        <a:lumOff val="40000"/>
                      </a:schemeClr>
                    </a:solidFill>
                  </a:tcPr>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extLst>
                  <a:ext uri="{0D108BD9-81ED-4DB2-BD59-A6C34878D82A}">
                    <a16:rowId xmlns:a16="http://schemas.microsoft.com/office/drawing/2014/main" val="10002"/>
                  </a:ext>
                </a:extLst>
              </a:tr>
              <a:tr h="556862">
                <a:tc>
                  <a:txBody>
                    <a:bodyPr/>
                    <a:lstStyle/>
                    <a:p>
                      <a:pPr algn="just">
                        <a:spcAft>
                          <a:spcPts val="0"/>
                        </a:spcAft>
                      </a:pPr>
                      <a:r>
                        <a:rPr lang="en-US" sz="2000" kern="100" baseline="0" dirty="0">
                          <a:effectLst/>
                        </a:rPr>
                        <a:t>H26</a:t>
                      </a:r>
                      <a:r>
                        <a:rPr lang="ja-JP" sz="2000" kern="100" baseline="0" dirty="0">
                          <a:effectLst/>
                        </a:rPr>
                        <a:t>年</a:t>
                      </a:r>
                      <a:endParaRPr lang="ja-JP" sz="200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225</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21</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3</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3</a:t>
                      </a:r>
                      <a:endParaRPr lang="ja-JP" sz="2800" b="0" kern="100" baseline="0" dirty="0">
                        <a:effectLst/>
                        <a:latin typeface="Century"/>
                        <a:ea typeface="ＭＳ 明朝"/>
                        <a:cs typeface="Times New Roman"/>
                      </a:endParaRPr>
                    </a:p>
                  </a:txBody>
                  <a:tcPr marL="68580" marR="68580" marT="0" marB="0">
                    <a:solidFill>
                      <a:srgbClr val="FF0000"/>
                    </a:solidFill>
                  </a:tcPr>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tc>
                  <a:txBody>
                    <a:bodyPr/>
                    <a:lstStyle/>
                    <a:p>
                      <a:pPr algn="just">
                        <a:spcAft>
                          <a:spcPts val="0"/>
                        </a:spcAft>
                      </a:pPr>
                      <a:r>
                        <a:rPr lang="en-US" sz="2800" b="0" kern="100" baseline="0" dirty="0">
                          <a:effectLst/>
                        </a:rPr>
                        <a:t>0</a:t>
                      </a:r>
                      <a:endParaRPr lang="ja-JP" sz="2800" b="0" kern="100" baseline="0" dirty="0">
                        <a:effectLst/>
                        <a:latin typeface="Century"/>
                        <a:ea typeface="ＭＳ 明朝"/>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6" name="テキスト ボックス 5"/>
          <p:cNvSpPr txBox="1"/>
          <p:nvPr/>
        </p:nvSpPr>
        <p:spPr>
          <a:xfrm>
            <a:off x="575556" y="4404450"/>
            <a:ext cx="7883890" cy="1938992"/>
          </a:xfrm>
          <a:prstGeom prst="rect">
            <a:avLst/>
          </a:prstGeom>
          <a:noFill/>
          <a:ln>
            <a:noFill/>
          </a:ln>
        </p:spPr>
        <p:txBody>
          <a:bodyPr wrap="none" rtlCol="0">
            <a:spAutoFit/>
          </a:bodyPr>
          <a:lstStyle/>
          <a:p>
            <a:r>
              <a:rPr lang="ja-JP" altLang="en-US" sz="2400" b="1" dirty="0">
                <a:latin typeface="HG丸ｺﾞｼｯｸM-PRO" panose="020F0600000000000000" pitchFamily="50" charset="-128"/>
                <a:ea typeface="HG丸ｺﾞｼｯｸM-PRO" panose="020F0600000000000000" pitchFamily="50" charset="-128"/>
              </a:rPr>
              <a:t>・</a:t>
            </a:r>
            <a:r>
              <a:rPr lang="ja-JP" altLang="en-US" sz="2400" b="1" dirty="0">
                <a:solidFill>
                  <a:srgbClr val="00CC00"/>
                </a:solidFill>
                <a:latin typeface="HG丸ｺﾞｼｯｸM-PRO" panose="020F0600000000000000" pitchFamily="50" charset="-128"/>
                <a:ea typeface="HG丸ｺﾞｼｯｸM-PRO" panose="020F0600000000000000" pitchFamily="50" charset="-128"/>
              </a:rPr>
              <a:t>Ｈ</a:t>
            </a:r>
            <a:r>
              <a:rPr lang="en-US" altLang="ja-JP" sz="2400" b="1" dirty="0">
                <a:solidFill>
                  <a:srgbClr val="00CC00"/>
                </a:solidFill>
                <a:latin typeface="HG丸ｺﾞｼｯｸM-PRO" panose="020F0600000000000000" pitchFamily="50" charset="-128"/>
                <a:ea typeface="HG丸ｺﾞｼｯｸM-PRO" panose="020F0600000000000000" pitchFamily="50" charset="-128"/>
              </a:rPr>
              <a:t>28</a:t>
            </a:r>
            <a:r>
              <a:rPr lang="ja-JP" altLang="en-US" sz="2400" b="1" dirty="0">
                <a:solidFill>
                  <a:srgbClr val="00CC00"/>
                </a:solidFill>
                <a:latin typeface="HG丸ｺﾞｼｯｸM-PRO" panose="020F0600000000000000" pitchFamily="50" charset="-128"/>
                <a:ea typeface="HG丸ｺﾞｼｯｸM-PRO" panose="020F0600000000000000" pitchFamily="50" charset="-128"/>
              </a:rPr>
              <a:t>年　３</a:t>
            </a:r>
            <a:r>
              <a:rPr lang="en-US" altLang="ja-JP" sz="2400" b="1" dirty="0">
                <a:solidFill>
                  <a:srgbClr val="00CC00"/>
                </a:solidFill>
                <a:latin typeface="HG丸ｺﾞｼｯｸM-PRO" panose="020F0600000000000000" pitchFamily="50" charset="-128"/>
                <a:ea typeface="HG丸ｺﾞｼｯｸM-PRO" panose="020F0600000000000000" pitchFamily="50" charset="-128"/>
              </a:rPr>
              <a:t>b</a:t>
            </a:r>
            <a:r>
              <a:rPr lang="ja-JP" altLang="en-US" sz="2400" b="1" dirty="0">
                <a:solidFill>
                  <a:srgbClr val="00CC00"/>
                </a:solidFill>
                <a:latin typeface="HG丸ｺﾞｼｯｸM-PRO" panose="020F0600000000000000" pitchFamily="50" charset="-128"/>
                <a:ea typeface="HG丸ｺﾞｼｯｸM-PRO" panose="020F0600000000000000" pitchFamily="50" charset="-128"/>
              </a:rPr>
              <a:t>レベルは脳室ドレーン自己抜去</a:t>
            </a:r>
            <a:endParaRPr lang="en-US" altLang="ja-JP" sz="2400" b="1" dirty="0">
              <a:solidFill>
                <a:srgbClr val="00CC00"/>
              </a:solidFill>
              <a:latin typeface="HG丸ｺﾞｼｯｸM-PRO" panose="020F0600000000000000" pitchFamily="50" charset="-128"/>
              <a:ea typeface="HG丸ｺﾞｼｯｸM-PRO" panose="020F0600000000000000" pitchFamily="50" charset="-128"/>
            </a:endParaRPr>
          </a:p>
          <a:p>
            <a:endParaRPr lang="en-US" altLang="ja-JP" sz="1200" b="1" dirty="0">
              <a:solidFill>
                <a:srgbClr val="00CC00"/>
              </a:solidFill>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a:t>
            </a:r>
            <a:r>
              <a:rPr lang="ja-JP" altLang="en-US" sz="2400" b="1" dirty="0">
                <a:solidFill>
                  <a:srgbClr val="0070C0"/>
                </a:solidFill>
                <a:latin typeface="HG丸ｺﾞｼｯｸM-PRO" panose="020F0600000000000000" pitchFamily="50" charset="-128"/>
                <a:ea typeface="HG丸ｺﾞｼｯｸM-PRO" panose="020F0600000000000000" pitchFamily="50" charset="-128"/>
              </a:rPr>
              <a:t>Ｈ</a:t>
            </a:r>
            <a:r>
              <a:rPr lang="en-US" altLang="ja-JP" sz="2400" b="1" dirty="0">
                <a:solidFill>
                  <a:srgbClr val="0070C0"/>
                </a:solidFill>
                <a:latin typeface="HG丸ｺﾞｼｯｸM-PRO" panose="020F0600000000000000" pitchFamily="50" charset="-128"/>
                <a:ea typeface="HG丸ｺﾞｼｯｸM-PRO" panose="020F0600000000000000" pitchFamily="50" charset="-128"/>
              </a:rPr>
              <a:t>27</a:t>
            </a:r>
            <a:r>
              <a:rPr lang="ja-JP" altLang="en-US" sz="2400" b="1" dirty="0">
                <a:solidFill>
                  <a:srgbClr val="0070C0"/>
                </a:solidFill>
                <a:latin typeface="HG丸ｺﾞｼｯｸM-PRO" panose="020F0600000000000000" pitchFamily="50" charset="-128"/>
                <a:ea typeface="HG丸ｺﾞｼｯｸM-PRO" panose="020F0600000000000000" pitchFamily="50" charset="-128"/>
              </a:rPr>
              <a:t>年　３</a:t>
            </a:r>
            <a:r>
              <a:rPr lang="en-US" altLang="ja-JP" sz="2400" b="1" dirty="0">
                <a:solidFill>
                  <a:srgbClr val="0070C0"/>
                </a:solidFill>
                <a:latin typeface="HG丸ｺﾞｼｯｸM-PRO" panose="020F0600000000000000" pitchFamily="50" charset="-128"/>
                <a:ea typeface="HG丸ｺﾞｼｯｸM-PRO" panose="020F0600000000000000" pitchFamily="50" charset="-128"/>
              </a:rPr>
              <a:t>b</a:t>
            </a:r>
            <a:r>
              <a:rPr lang="ja-JP" altLang="en-US" sz="2400" b="1" dirty="0">
                <a:solidFill>
                  <a:srgbClr val="0070C0"/>
                </a:solidFill>
                <a:latin typeface="HG丸ｺﾞｼｯｸM-PRO" panose="020F0600000000000000" pitchFamily="50" charset="-128"/>
                <a:ea typeface="HG丸ｺﾞｼｯｸM-PRO" panose="020F0600000000000000" pitchFamily="50" charset="-128"/>
              </a:rPr>
              <a:t>レベルの</a:t>
            </a:r>
            <a:r>
              <a:rPr lang="en-US" altLang="ja-JP" sz="2400" b="1" dirty="0">
                <a:solidFill>
                  <a:srgbClr val="0070C0"/>
                </a:solidFill>
                <a:latin typeface="HG丸ｺﾞｼｯｸM-PRO" panose="020F0600000000000000" pitchFamily="50" charset="-128"/>
                <a:ea typeface="HG丸ｺﾞｼｯｸM-PRO" panose="020F0600000000000000" pitchFamily="50" charset="-128"/>
              </a:rPr>
              <a:t>3</a:t>
            </a:r>
            <a:r>
              <a:rPr lang="ja-JP" altLang="en-US" sz="2400" b="1" dirty="0">
                <a:solidFill>
                  <a:srgbClr val="0070C0"/>
                </a:solidFill>
                <a:latin typeface="HG丸ｺﾞｼｯｸM-PRO" panose="020F0600000000000000" pitchFamily="50" charset="-128"/>
                <a:ea typeface="HG丸ｺﾞｼｯｸM-PRO" panose="020F0600000000000000" pitchFamily="50" charset="-128"/>
              </a:rPr>
              <a:t>件は気管チューブ、抑制なし</a:t>
            </a:r>
            <a:endParaRPr lang="en-US" altLang="ja-JP" sz="2400" b="1" dirty="0">
              <a:solidFill>
                <a:srgbClr val="0070C0"/>
              </a:solidFill>
              <a:latin typeface="HG丸ｺﾞｼｯｸM-PRO" panose="020F0600000000000000" pitchFamily="50" charset="-128"/>
              <a:ea typeface="HG丸ｺﾞｼｯｸM-PRO" panose="020F0600000000000000" pitchFamily="50" charset="-128"/>
            </a:endParaRPr>
          </a:p>
          <a:p>
            <a:endParaRPr lang="en-US" altLang="ja-JP" sz="1200" b="1" dirty="0">
              <a:solidFill>
                <a:srgbClr val="00CC00"/>
              </a:solidFill>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Ｈ</a:t>
            </a:r>
            <a:r>
              <a:rPr lang="en-US" altLang="ja-JP" sz="2400" b="1" dirty="0">
                <a:solidFill>
                  <a:srgbClr val="FF0000"/>
                </a:solidFill>
                <a:latin typeface="HG丸ｺﾞｼｯｸM-PRO" panose="020F0600000000000000" pitchFamily="50" charset="-128"/>
                <a:ea typeface="HG丸ｺﾞｼｯｸM-PRO" panose="020F0600000000000000" pitchFamily="50" charset="-128"/>
              </a:rPr>
              <a:t>26</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年　３</a:t>
            </a:r>
            <a:r>
              <a:rPr lang="en-US" altLang="ja-JP" sz="2400" b="1" dirty="0">
                <a:solidFill>
                  <a:srgbClr val="FF0000"/>
                </a:solidFill>
                <a:latin typeface="HG丸ｺﾞｼｯｸM-PRO" panose="020F0600000000000000" pitchFamily="50" charset="-128"/>
                <a:ea typeface="HG丸ｺﾞｼｯｸM-PRO" panose="020F0600000000000000" pitchFamily="50" charset="-128"/>
              </a:rPr>
              <a:t>b</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レベルの</a:t>
            </a:r>
            <a:r>
              <a:rPr lang="en-US" altLang="ja-JP" sz="2400" b="1" dirty="0">
                <a:solidFill>
                  <a:srgbClr val="FF0000"/>
                </a:solidFill>
                <a:latin typeface="HG丸ｺﾞｼｯｸM-PRO" panose="020F0600000000000000" pitchFamily="50" charset="-128"/>
                <a:ea typeface="HG丸ｺﾞｼｯｸM-PRO" panose="020F0600000000000000" pitchFamily="50" charset="-128"/>
              </a:rPr>
              <a:t>3</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件は気管チューブ、抑制あり</a:t>
            </a:r>
            <a:endParaRPr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endParaRPr kumimoji="1" lang="ja-JP" altLang="en-US" sz="2400" dirty="0">
              <a:solidFill>
                <a:srgbClr val="00CC00"/>
              </a:solidFill>
            </a:endParaRPr>
          </a:p>
        </p:txBody>
      </p:sp>
      <p:sp>
        <p:nvSpPr>
          <p:cNvPr id="7" name="フローチャート : 代替処理 6"/>
          <p:cNvSpPr/>
          <p:nvPr/>
        </p:nvSpPr>
        <p:spPr>
          <a:xfrm>
            <a:off x="395536" y="4221087"/>
            <a:ext cx="8348124" cy="2122355"/>
          </a:xfrm>
          <a:prstGeom prst="flowChartAlternateProcess">
            <a:avLst/>
          </a:prstGeom>
          <a:noFill/>
          <a:ln w="762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94</a:t>
            </a:fld>
            <a:endParaRPr kumimoji="1" lang="ja-JP" altLang="en-US"/>
          </a:p>
        </p:txBody>
      </p:sp>
    </p:spTree>
    <p:extLst>
      <p:ext uri="{BB962C8B-B14F-4D97-AF65-F5344CB8AC3E}">
        <p14:creationId xmlns:p14="http://schemas.microsoft.com/office/powerpoint/2010/main" val="11587500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b="1" dirty="0">
                <a:latin typeface="HG丸ｺﾞｼｯｸM-PRO" panose="020F0600000000000000" pitchFamily="50" charset="-128"/>
                <a:ea typeface="HG丸ｺﾞｼｯｸM-PRO" panose="020F0600000000000000" pitchFamily="50" charset="-128"/>
              </a:rPr>
              <a:t>医療安全の視点からのまとめ</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457200" y="1600200"/>
            <a:ext cx="8229600" cy="5069160"/>
          </a:xfrm>
          <a:ln>
            <a:solidFill>
              <a:srgbClr val="00CC00"/>
            </a:solidFill>
          </a:ln>
        </p:spPr>
        <p:txBody>
          <a:bodyPr>
            <a:normAutofit fontScale="92500" lnSpcReduction="10000"/>
          </a:bodyPr>
          <a:lstStyle/>
          <a:p>
            <a:r>
              <a:rPr lang="ja-JP" altLang="en-US" sz="2400" b="1" dirty="0">
                <a:latin typeface="HG丸ｺﾞｼｯｸM-PRO" panose="020F0600000000000000" pitchFamily="50" charset="-128"/>
                <a:ea typeface="HG丸ｺﾞｼｯｸM-PRO" panose="020F0600000000000000" pitchFamily="50" charset="-128"/>
              </a:rPr>
              <a:t>自己抜去件数は大きな変化なく、安定傾向</a:t>
            </a:r>
            <a:endParaRPr lang="en-US" altLang="ja-JP" sz="2400" b="1" dirty="0">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自己抜去による危険度レベルは変化なし</a:t>
            </a:r>
            <a:endParaRPr lang="en-US" altLang="ja-JP" sz="2400" b="1" dirty="0">
              <a:latin typeface="HG丸ｺﾞｼｯｸM-PRO" panose="020F0600000000000000" pitchFamily="50" charset="-128"/>
              <a:ea typeface="HG丸ｺﾞｼｯｸM-PRO" panose="020F0600000000000000" pitchFamily="50" charset="-128"/>
            </a:endParaRPr>
          </a:p>
          <a:p>
            <a:pPr marL="0" lvl="0" indent="0">
              <a:buNone/>
            </a:pPr>
            <a:endParaRPr lang="en-US" altLang="ja-JP" sz="2400" b="1" dirty="0">
              <a:solidFill>
                <a:srgbClr val="FF00FF"/>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400" b="1" dirty="0">
                <a:solidFill>
                  <a:srgbClr val="0070C0"/>
                </a:solidFill>
                <a:latin typeface="HG丸ｺﾞｼｯｸM-PRO" panose="020F0600000000000000" pitchFamily="50" charset="-128"/>
                <a:ea typeface="HG丸ｺﾞｼｯｸM-PRO" panose="020F0600000000000000" pitchFamily="50" charset="-128"/>
              </a:rPr>
              <a:t>以前：「抑制状況の確認」「抑制の種類変更」等</a:t>
            </a:r>
            <a:endParaRPr lang="en-US" altLang="ja-JP" sz="2400" b="1" dirty="0">
              <a:solidFill>
                <a:srgbClr val="0070C0"/>
              </a:solidFill>
              <a:latin typeface="HG丸ｺﾞｼｯｸM-PRO" panose="020F0600000000000000" pitchFamily="50" charset="-128"/>
              <a:ea typeface="HG丸ｺﾞｼｯｸM-PRO" panose="020F0600000000000000" pitchFamily="50" charset="-128"/>
            </a:endParaRPr>
          </a:p>
          <a:p>
            <a:pPr marL="0" lvl="0" indent="0">
              <a:buNone/>
            </a:pPr>
            <a:endParaRPr lang="en-US" altLang="ja-JP" sz="2400" b="1" dirty="0">
              <a:solidFill>
                <a:srgbClr val="FF00FF"/>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400" b="1" dirty="0">
                <a:solidFill>
                  <a:srgbClr val="FF00FF"/>
                </a:solidFill>
                <a:latin typeface="HG丸ｺﾞｼｯｸM-PRO" panose="020F0600000000000000" pitchFamily="50" charset="-128"/>
                <a:ea typeface="HG丸ｺﾞｼｯｸM-PRO" panose="020F0600000000000000" pitchFamily="50" charset="-128"/>
              </a:rPr>
              <a:t>現在：患者さんの反応からケアを検討</a:t>
            </a:r>
            <a:endParaRPr lang="en-US" altLang="ja-JP" sz="2400" b="1" dirty="0">
              <a:solidFill>
                <a:srgbClr val="FF00FF"/>
              </a:solidFill>
              <a:latin typeface="HG丸ｺﾞｼｯｸM-PRO" panose="020F0600000000000000" pitchFamily="50" charset="-128"/>
              <a:ea typeface="HG丸ｺﾞｼｯｸM-PRO" panose="020F0600000000000000" pitchFamily="50" charset="-128"/>
            </a:endParaRPr>
          </a:p>
          <a:p>
            <a:pPr marL="0" lvl="0" indent="0">
              <a:buNone/>
            </a:pPr>
            <a:r>
              <a:rPr lang="ja-JP" altLang="en-US" sz="1800" b="1" i="1" dirty="0">
                <a:latin typeface="HG丸ｺﾞｼｯｸM-PRO" panose="020F0600000000000000" pitchFamily="50" charset="-128"/>
                <a:ea typeface="HG丸ｺﾞｼｯｸM-PRO" panose="020F0600000000000000" pitchFamily="50" charset="-128"/>
              </a:rPr>
              <a:t>インシデントレポート記載内容</a:t>
            </a:r>
            <a:endParaRPr lang="en-US" altLang="ja-JP" sz="1800" b="1" i="1" dirty="0">
              <a:latin typeface="HG丸ｺﾞｼｯｸM-PRO" panose="020F0600000000000000" pitchFamily="50" charset="-128"/>
              <a:ea typeface="HG丸ｺﾞｼｯｸM-PRO" panose="020F0600000000000000" pitchFamily="50" charset="-128"/>
            </a:endParaRPr>
          </a:p>
          <a:p>
            <a:pPr marL="0" lvl="0" indent="0">
              <a:buNone/>
            </a:pPr>
            <a:r>
              <a:rPr lang="ja-JP" altLang="en-US" sz="2400" b="1" dirty="0">
                <a:solidFill>
                  <a:prstClr val="black"/>
                </a:solidFill>
                <a:latin typeface="HG丸ｺﾞｼｯｸM-PRO" panose="020F0600000000000000" pitchFamily="50" charset="-128"/>
                <a:ea typeface="HG丸ｺﾞｼｯｸM-PRO" panose="020F0600000000000000" pitchFamily="50" charset="-128"/>
              </a:rPr>
              <a:t>　</a:t>
            </a:r>
            <a:r>
              <a:rPr lang="ja-JP" altLang="en-US" sz="2000" b="1" dirty="0">
                <a:solidFill>
                  <a:srgbClr val="00B050"/>
                </a:solidFill>
                <a:latin typeface="HG丸ｺﾞｼｯｸM-PRO" panose="020F0600000000000000" pitchFamily="50" charset="-128"/>
                <a:ea typeface="HG丸ｺﾞｼｯｸM-PRO" panose="020F0600000000000000" pitchFamily="50" charset="-128"/>
              </a:rPr>
              <a:t>患者さんの言葉・反応　　　　　再発防止ケア</a:t>
            </a:r>
            <a:endParaRPr lang="en-US" altLang="ja-JP" sz="2000" b="1" dirty="0">
              <a:solidFill>
                <a:srgbClr val="00B050"/>
              </a:solidFill>
              <a:latin typeface="HG丸ｺﾞｼｯｸM-PRO" panose="020F0600000000000000" pitchFamily="50" charset="-128"/>
              <a:ea typeface="HG丸ｺﾞｼｯｸM-PRO" panose="020F0600000000000000" pitchFamily="50" charset="-128"/>
            </a:endParaRPr>
          </a:p>
          <a:p>
            <a:pPr marL="0" lvl="0" indent="0">
              <a:buNone/>
            </a:pPr>
            <a:endParaRPr lang="en-US" altLang="ja-JP" sz="800" b="1" dirty="0">
              <a:solidFill>
                <a:srgbClr val="00B050"/>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000" b="1" dirty="0">
                <a:solidFill>
                  <a:prstClr val="black"/>
                </a:solidFill>
                <a:latin typeface="HG丸ｺﾞｼｯｸM-PRO" panose="020F0600000000000000" pitchFamily="50" charset="-128"/>
                <a:ea typeface="HG丸ｺﾞｼｯｸM-PRO" panose="020F0600000000000000" pitchFamily="50" charset="-128"/>
              </a:rPr>
              <a:t>　「楽になった」　　　　　　　→　苦痛軽減のケア</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000" b="1" dirty="0">
                <a:solidFill>
                  <a:prstClr val="black"/>
                </a:solidFill>
                <a:latin typeface="HG丸ｺﾞｼｯｸM-PRO" panose="020F0600000000000000" pitchFamily="50" charset="-128"/>
                <a:ea typeface="HG丸ｺﾞｼｯｸM-PRO" panose="020F0600000000000000" pitchFamily="50" charset="-128"/>
              </a:rPr>
              <a:t>　「邪魔だった」　　　　　　　→　目につかないようにした</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000" b="1" dirty="0">
                <a:solidFill>
                  <a:prstClr val="black"/>
                </a:solidFill>
                <a:latin typeface="HG丸ｺﾞｼｯｸM-PRO" panose="020F0600000000000000" pitchFamily="50" charset="-128"/>
                <a:ea typeface="HG丸ｺﾞｼｯｸM-PRO" panose="020F0600000000000000" pitchFamily="50" charset="-128"/>
              </a:rPr>
              <a:t>　「これで眠れる」　　　　　　→　夜間の点滴を医師と検討　　</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000" b="1" dirty="0">
                <a:solidFill>
                  <a:prstClr val="black"/>
                </a:solidFill>
                <a:latin typeface="HG丸ｺﾞｼｯｸM-PRO" panose="020F0600000000000000" pitchFamily="50" charset="-128"/>
                <a:ea typeface="HG丸ｺﾞｼｯｸM-PRO" panose="020F0600000000000000" pitchFamily="50" charset="-128"/>
              </a:rPr>
              <a:t>　「何があったの？」　　　　　→　繰り返し説明　</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000" b="1" dirty="0">
                <a:solidFill>
                  <a:prstClr val="black"/>
                </a:solidFill>
                <a:latin typeface="HG丸ｺﾞｼｯｸM-PRO" panose="020F0600000000000000" pitchFamily="50" charset="-128"/>
                <a:ea typeface="HG丸ｺﾞｼｯｸM-PRO" panose="020F0600000000000000" pitchFamily="50" charset="-128"/>
              </a:rPr>
              <a:t>　「トイレに行こうと思って」　→　トイレ誘導の計画</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a:p>
            <a:pPr marL="0" lvl="0" indent="0">
              <a:buNone/>
            </a:pPr>
            <a:r>
              <a:rPr lang="ja-JP" altLang="en-US" sz="2000" b="1" dirty="0">
                <a:solidFill>
                  <a:prstClr val="black"/>
                </a:solidFill>
                <a:latin typeface="HG丸ｺﾞｼｯｸM-PRO" panose="020F0600000000000000" pitchFamily="50" charset="-128"/>
                <a:ea typeface="HG丸ｺﾞｼｯｸM-PRO" panose="020F0600000000000000" pitchFamily="50" charset="-128"/>
              </a:rPr>
              <a:t>　「家に帰るから」　　　　　　→　散歩しながら事情を傾聴</a:t>
            </a:r>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95</a:t>
            </a:fld>
            <a:endParaRPr kumimoji="1" lang="ja-JP" altLang="en-US"/>
          </a:p>
        </p:txBody>
      </p:sp>
      <p:sp>
        <p:nvSpPr>
          <p:cNvPr id="5" name="下矢印 4"/>
          <p:cNvSpPr/>
          <p:nvPr/>
        </p:nvSpPr>
        <p:spPr>
          <a:xfrm>
            <a:off x="1907704" y="3068960"/>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33364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NRSPC\AppData\Local\Microsoft\Windows\Temporary Internet Files\Content.IE5\EKEKQAR3\lgi01a201404201400[1].jpg"/>
          <p:cNvPicPr>
            <a:picLocks noChangeAspect="1" noChangeArrowheads="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83968" y="1969134"/>
            <a:ext cx="4050885" cy="3809573"/>
          </a:xfrm>
          <a:prstGeom prst="rect">
            <a:avLst/>
          </a:prstGeom>
          <a:noFill/>
        </p:spPr>
      </p:pic>
      <p:sp>
        <p:nvSpPr>
          <p:cNvPr id="3" name="コンテンツ プレースホルダー 2"/>
          <p:cNvSpPr>
            <a:spLocks noGrp="1"/>
          </p:cNvSpPr>
          <p:nvPr>
            <p:ph idx="1"/>
          </p:nvPr>
        </p:nvSpPr>
        <p:spPr>
          <a:xfrm>
            <a:off x="457200" y="1600200"/>
            <a:ext cx="8229600" cy="5069160"/>
          </a:xfrm>
        </p:spPr>
        <p:txBody>
          <a:bodyPr>
            <a:normAutofit fontScale="77500" lnSpcReduction="20000"/>
          </a:bodyPr>
          <a:lstStyle/>
          <a:p>
            <a:r>
              <a:rPr lang="ja-JP" altLang="ja-JP" dirty="0">
                <a:solidFill>
                  <a:srgbClr val="FF0000"/>
                </a:solidFill>
              </a:rPr>
              <a:t>抑制のない看護は患者とともに看護者の喜びになる</a:t>
            </a:r>
            <a:endParaRPr lang="en-US" altLang="ja-JP" dirty="0">
              <a:solidFill>
                <a:srgbClr val="FF0000"/>
              </a:solidFill>
            </a:endParaRPr>
          </a:p>
          <a:p>
            <a:endParaRPr lang="en-US" altLang="ja-JP" dirty="0"/>
          </a:p>
          <a:p>
            <a:r>
              <a:rPr lang="ja-JP" altLang="ja-JP" dirty="0"/>
              <a:t>看護の力に気づいた</a:t>
            </a:r>
            <a:endParaRPr lang="en-US" altLang="ja-JP" dirty="0"/>
          </a:p>
          <a:p>
            <a:endParaRPr lang="en-US" altLang="ja-JP" dirty="0"/>
          </a:p>
          <a:p>
            <a:r>
              <a:rPr lang="ja-JP" altLang="ja-JP" dirty="0"/>
              <a:t>抑制＝安全ではないことが再認識でき、患者によりそうケアから抑制</a:t>
            </a:r>
            <a:r>
              <a:rPr lang="en-US" altLang="ja-JP" dirty="0"/>
              <a:t>0</a:t>
            </a:r>
            <a:r>
              <a:rPr lang="ja-JP" altLang="ja-JP" dirty="0"/>
              <a:t>につながっているのだと改めて感じた</a:t>
            </a:r>
            <a:endParaRPr lang="en-US" altLang="ja-JP" dirty="0"/>
          </a:p>
          <a:p>
            <a:endParaRPr lang="ja-JP" altLang="ja-JP" dirty="0"/>
          </a:p>
          <a:p>
            <a:r>
              <a:rPr lang="ja-JP" altLang="ja-JP" dirty="0">
                <a:solidFill>
                  <a:srgbClr val="0070C0"/>
                </a:solidFill>
              </a:rPr>
              <a:t>看護する人の思いが大切だと思った</a:t>
            </a:r>
            <a:endParaRPr lang="en-US" altLang="ja-JP" dirty="0">
              <a:solidFill>
                <a:srgbClr val="0070C0"/>
              </a:solidFill>
            </a:endParaRPr>
          </a:p>
          <a:p>
            <a:endParaRPr lang="en-US" altLang="ja-JP" dirty="0"/>
          </a:p>
          <a:p>
            <a:r>
              <a:rPr lang="ja-JP" altLang="ja-JP" dirty="0">
                <a:solidFill>
                  <a:srgbClr val="FF0000"/>
                </a:solidFill>
              </a:rPr>
              <a:t>抑制しない看護は可能だと思いました</a:t>
            </a:r>
            <a:endParaRPr lang="en-US" altLang="ja-JP" dirty="0">
              <a:solidFill>
                <a:srgbClr val="FF0000"/>
              </a:solidFill>
            </a:endParaRPr>
          </a:p>
          <a:p>
            <a:endParaRPr lang="en-US" altLang="ja-JP" dirty="0"/>
          </a:p>
          <a:p>
            <a:r>
              <a:rPr lang="ja-JP" altLang="ja-JP" dirty="0"/>
              <a:t>良い看護をリフレクションする</a:t>
            </a:r>
            <a:r>
              <a:rPr lang="ja-JP" altLang="en-US" dirty="0"/>
              <a:t>　</a:t>
            </a:r>
            <a:r>
              <a:rPr lang="ja-JP" altLang="ja-JP" dirty="0"/>
              <a:t>患者の特徴に気づき、ケアに活かす</a:t>
            </a:r>
            <a:r>
              <a:rPr lang="ja-JP" altLang="en-US" dirty="0"/>
              <a:t>　</a:t>
            </a:r>
            <a:r>
              <a:rPr lang="ja-JP" altLang="ja-JP" dirty="0"/>
              <a:t>ルート抜去後の患者の反応をケアに活かす</a:t>
            </a:r>
            <a:endParaRPr lang="en-US" altLang="ja-JP" dirty="0"/>
          </a:p>
        </p:txBody>
      </p:sp>
      <p:sp>
        <p:nvSpPr>
          <p:cNvPr id="2" name="タイトル 1"/>
          <p:cNvSpPr>
            <a:spLocks noGrp="1"/>
          </p:cNvSpPr>
          <p:nvPr>
            <p:ph type="title"/>
          </p:nvPr>
        </p:nvSpPr>
        <p:spPr/>
        <p:txBody>
          <a:bodyPr>
            <a:normAutofit/>
          </a:bodyPr>
          <a:lstStyle/>
          <a:p>
            <a:r>
              <a:rPr kumimoji="1" lang="ja-JP" altLang="en-US" dirty="0"/>
              <a:t>研修アンケートへの自由記載　</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96</a:t>
            </a:fld>
            <a:endParaRPr kumimoji="1" lang="ja-JP" altLang="en-US"/>
          </a:p>
        </p:txBody>
      </p:sp>
    </p:spTree>
    <p:extLst>
      <p:ext uri="{BB962C8B-B14F-4D97-AF65-F5344CB8AC3E}">
        <p14:creationId xmlns:p14="http://schemas.microsoft.com/office/powerpoint/2010/main" val="20449512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RSPC\AppData\Local\Microsoft\Windows\Temporary Internet Files\Content.IE5\EKEKQAR3\lgi01a201404201400[1].jpg"/>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83968" y="1969134"/>
            <a:ext cx="4050885" cy="3809573"/>
          </a:xfrm>
          <a:prstGeom prst="rect">
            <a:avLst/>
          </a:prstGeom>
          <a:noFill/>
        </p:spPr>
      </p:pic>
      <p:sp>
        <p:nvSpPr>
          <p:cNvPr id="3" name="コンテンツ プレースホルダー 2"/>
          <p:cNvSpPr>
            <a:spLocks noGrp="1"/>
          </p:cNvSpPr>
          <p:nvPr>
            <p:ph idx="1"/>
          </p:nvPr>
        </p:nvSpPr>
        <p:spPr>
          <a:xfrm>
            <a:off x="467544" y="404664"/>
            <a:ext cx="8208912" cy="6336704"/>
          </a:xfrm>
        </p:spPr>
        <p:txBody>
          <a:bodyPr>
            <a:normAutofit fontScale="77500" lnSpcReduction="20000"/>
          </a:bodyPr>
          <a:lstStyle/>
          <a:p>
            <a:r>
              <a:rPr lang="ja-JP" altLang="ja-JP" dirty="0">
                <a:solidFill>
                  <a:srgbClr val="FF0000"/>
                </a:solidFill>
              </a:rPr>
              <a:t>師長さんの熱い思い</a:t>
            </a:r>
            <a:r>
              <a:rPr lang="ja-JP" altLang="ja-JP" dirty="0"/>
              <a:t>と、</a:t>
            </a:r>
            <a:r>
              <a:rPr lang="ja-JP" altLang="ja-JP" dirty="0">
                <a:solidFill>
                  <a:srgbClr val="FF0000"/>
                </a:solidFill>
              </a:rPr>
              <a:t>すべての看護師の熱い思い</a:t>
            </a:r>
            <a:r>
              <a:rPr lang="ja-JP" altLang="ja-JP" dirty="0"/>
              <a:t>と</a:t>
            </a:r>
            <a:endParaRPr lang="en-US" altLang="ja-JP" dirty="0"/>
          </a:p>
          <a:p>
            <a:pPr marL="0" indent="0">
              <a:buNone/>
            </a:pPr>
            <a:r>
              <a:rPr lang="ja-JP" altLang="en-US" dirty="0"/>
              <a:t>　</a:t>
            </a:r>
            <a:r>
              <a:rPr lang="ja-JP" altLang="ja-JP" dirty="0">
                <a:solidFill>
                  <a:srgbClr val="FF0000"/>
                </a:solidFill>
              </a:rPr>
              <a:t>看護</a:t>
            </a:r>
            <a:r>
              <a:rPr lang="ja-JP" altLang="ja-JP" dirty="0"/>
              <a:t>で</a:t>
            </a:r>
            <a:r>
              <a:rPr lang="ja-JP" altLang="ja-JP" dirty="0">
                <a:solidFill>
                  <a:srgbClr val="FF0000"/>
                </a:solidFill>
              </a:rPr>
              <a:t>抑制が</a:t>
            </a:r>
            <a:r>
              <a:rPr lang="en-US" altLang="ja-JP" dirty="0">
                <a:solidFill>
                  <a:srgbClr val="FF0000"/>
                </a:solidFill>
              </a:rPr>
              <a:t>0</a:t>
            </a:r>
            <a:r>
              <a:rPr lang="ja-JP" altLang="ja-JP" dirty="0">
                <a:solidFill>
                  <a:srgbClr val="FF0000"/>
                </a:solidFill>
              </a:rPr>
              <a:t>にできた事実を知ってとても嬉しかった。</a:t>
            </a:r>
            <a:endParaRPr lang="en-US" altLang="ja-JP" dirty="0">
              <a:solidFill>
                <a:srgbClr val="FF0000"/>
              </a:solidFill>
            </a:endParaRPr>
          </a:p>
          <a:p>
            <a:pPr marL="0" indent="0">
              <a:buNone/>
            </a:pPr>
            <a:r>
              <a:rPr lang="ja-JP" altLang="en-US" dirty="0"/>
              <a:t>　</a:t>
            </a:r>
            <a:r>
              <a:rPr lang="ja-JP" altLang="ja-JP" dirty="0"/>
              <a:t>改めて看護の素晴らしさを知った。</a:t>
            </a:r>
            <a:endParaRPr lang="en-US" altLang="ja-JP" dirty="0"/>
          </a:p>
          <a:p>
            <a:endParaRPr lang="en-US" altLang="ja-JP" dirty="0"/>
          </a:p>
          <a:p>
            <a:r>
              <a:rPr lang="ja-JP" altLang="ja-JP" dirty="0"/>
              <a:t>各部署における事例に対する看護のかかわりは勿論だが、必要度やインシデントの件数などの</a:t>
            </a:r>
            <a:r>
              <a:rPr lang="ja-JP" altLang="ja-JP" dirty="0">
                <a:solidFill>
                  <a:srgbClr val="FF0000"/>
                </a:solidFill>
              </a:rPr>
              <a:t>客観的データ</a:t>
            </a:r>
            <a:r>
              <a:rPr lang="ja-JP" altLang="ja-JP" dirty="0"/>
              <a:t>を根拠としての発表、譫妄予防に関する関わりの指標など</a:t>
            </a:r>
            <a:r>
              <a:rPr lang="ja-JP" altLang="ja-JP" dirty="0">
                <a:solidFill>
                  <a:srgbClr val="FF0000"/>
                </a:solidFill>
              </a:rPr>
              <a:t>全般的な流れとして聞けて良かった　今後の看護の励みになる</a:t>
            </a:r>
            <a:endParaRPr lang="en-US" altLang="ja-JP" dirty="0">
              <a:solidFill>
                <a:srgbClr val="FF0000"/>
              </a:solidFill>
            </a:endParaRPr>
          </a:p>
          <a:p>
            <a:endParaRPr lang="en-US" altLang="ja-JP" dirty="0"/>
          </a:p>
          <a:p>
            <a:r>
              <a:rPr lang="ja-JP" altLang="ja-JP" dirty="0">
                <a:solidFill>
                  <a:srgbClr val="0070C0"/>
                </a:solidFill>
              </a:rPr>
              <a:t>医師も抑制に対してジレンマを感じていることを知ることができた</a:t>
            </a:r>
            <a:endParaRPr lang="en-US" altLang="ja-JP" dirty="0">
              <a:solidFill>
                <a:srgbClr val="0070C0"/>
              </a:solidFill>
            </a:endParaRPr>
          </a:p>
          <a:p>
            <a:endParaRPr lang="en-US" altLang="ja-JP" dirty="0"/>
          </a:p>
          <a:p>
            <a:r>
              <a:rPr lang="ja-JP" altLang="ja-JP" dirty="0"/>
              <a:t>病棟の発表で患者さんに寄り添うことでセンサーマットや監視カメラをなくすことができたということを知って、</a:t>
            </a:r>
            <a:r>
              <a:rPr lang="ja-JP" altLang="ja-JP" dirty="0">
                <a:solidFill>
                  <a:srgbClr val="FF0000"/>
                </a:solidFill>
              </a:rPr>
              <a:t>新人の自分は抑制しないのが普通なのだと思っていたが、それは先輩や師長さんたちの努力によって実現した</a:t>
            </a:r>
            <a:r>
              <a:rPr lang="ja-JP" altLang="ja-JP" dirty="0"/>
              <a:t>ことなのだと知りました。</a:t>
            </a:r>
            <a:endParaRPr lang="ja-JP" altLang="en-US"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97</a:t>
            </a:fld>
            <a:endParaRPr kumimoji="1" lang="ja-JP" altLang="en-US"/>
          </a:p>
        </p:txBody>
      </p:sp>
    </p:spTree>
    <p:extLst>
      <p:ext uri="{BB962C8B-B14F-4D97-AF65-F5344CB8AC3E}">
        <p14:creationId xmlns:p14="http://schemas.microsoft.com/office/powerpoint/2010/main" val="3811022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ja-JP" altLang="en-US" dirty="0"/>
              <a:t>抑制ゼロ後の変化</a:t>
            </a:r>
            <a:endParaRPr kumimoji="1" lang="ja-JP" altLang="en-US" dirty="0"/>
          </a:p>
        </p:txBody>
      </p:sp>
      <p:sp>
        <p:nvSpPr>
          <p:cNvPr id="6" name="サブタイトル 5"/>
          <p:cNvSpPr>
            <a:spLocks noGrp="1"/>
          </p:cNvSpPr>
          <p:nvPr>
            <p:ph type="subTitle"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98</a:t>
            </a:fld>
            <a:endParaRPr lang="ja-JP" altLang="en-US">
              <a:solidFill>
                <a:prstClr val="black">
                  <a:tint val="75000"/>
                </a:prstClr>
              </a:solidFill>
            </a:endParaRPr>
          </a:p>
        </p:txBody>
      </p:sp>
      <p:pic>
        <p:nvPicPr>
          <p:cNvPr id="3075" name="Picture 3" descr="C:\Users\NRSPC\AppData\Local\Microsoft\Windows\Temporary Internet Files\Content.IE5\EKEKQAR3\lgi01c2014030613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5691" y="4101372"/>
            <a:ext cx="1994621" cy="9349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NRSPC\AppData\Local\Microsoft\Windows\Temporary Internet Files\Content.IE5\1H5PF9UX\lgi01b2014030613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2090" y="1106742"/>
            <a:ext cx="1944216" cy="12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64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8266" y="125760"/>
            <a:ext cx="8229600" cy="1143000"/>
          </a:xfrm>
        </p:spPr>
        <p:txBody>
          <a:bodyPr>
            <a:normAutofit/>
          </a:bodyPr>
          <a:lstStyle/>
          <a:p>
            <a:r>
              <a:rPr kumimoji="1" lang="ja-JP" altLang="en-US" dirty="0"/>
              <a:t>抑制用具数　</a:t>
            </a:r>
            <a:r>
              <a:rPr kumimoji="1" lang="en-US" altLang="ja-JP" dirty="0"/>
              <a:t>322</a:t>
            </a:r>
            <a:r>
              <a:rPr kumimoji="1" lang="ja-JP" altLang="en-US" dirty="0"/>
              <a:t>→　</a:t>
            </a:r>
            <a:r>
              <a:rPr kumimoji="1" lang="en-US" altLang="ja-JP" dirty="0"/>
              <a:t>69</a:t>
            </a:r>
            <a:r>
              <a:rPr kumimoji="1" lang="ja-JP" altLang="en-US" dirty="0"/>
              <a:t>　に減少　</a:t>
            </a: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99</a:t>
            </a:fld>
            <a:endParaRPr lang="ja-JP" altLang="en-US">
              <a:solidFill>
                <a:prstClr val="black">
                  <a:tint val="75000"/>
                </a:prstClr>
              </a:solidFill>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238324518"/>
              </p:ext>
            </p:extLst>
          </p:nvPr>
        </p:nvGraphicFramePr>
        <p:xfrm>
          <a:off x="1043608" y="2638946"/>
          <a:ext cx="10513168"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539552" y="980170"/>
            <a:ext cx="8280920" cy="1938992"/>
          </a:xfrm>
          <a:prstGeom prst="rect">
            <a:avLst/>
          </a:prstGeom>
          <a:solidFill>
            <a:srgbClr val="FFFFCC">
              <a:alpha val="32000"/>
            </a:srgbClr>
          </a:solidFill>
        </p:spPr>
        <p:txBody>
          <a:bodyPr wrap="square" rtlCol="0">
            <a:spAutoFit/>
          </a:bodyPr>
          <a:lstStyle/>
          <a:p>
            <a:r>
              <a:rPr kumimoji="1" lang="ja-JP" altLang="en-US" sz="2000" b="1" dirty="0"/>
              <a:t>マグネット</a:t>
            </a:r>
            <a:r>
              <a:rPr kumimoji="1" lang="ja-JP" altLang="en-US" sz="2000" dirty="0"/>
              <a:t>　        </a:t>
            </a:r>
            <a:r>
              <a:rPr kumimoji="1" lang="en-US" altLang="ja-JP" sz="2000" b="1" i="1" dirty="0"/>
              <a:t>15</a:t>
            </a:r>
            <a:r>
              <a:rPr kumimoji="1" lang="ja-JP" altLang="en-US" sz="2000" dirty="0"/>
              <a:t>　                                        →　      </a:t>
            </a:r>
            <a:r>
              <a:rPr kumimoji="1" lang="en-US" altLang="ja-JP" sz="2000" dirty="0"/>
              <a:t>-  9</a:t>
            </a:r>
            <a:r>
              <a:rPr kumimoji="1" lang="ja-JP" altLang="en-US" sz="2000" dirty="0"/>
              <a:t>                       </a:t>
            </a:r>
            <a:r>
              <a:rPr kumimoji="1" lang="en-US" altLang="ja-JP" sz="2000" b="1" dirty="0"/>
              <a:t>6</a:t>
            </a:r>
          </a:p>
          <a:p>
            <a:r>
              <a:rPr lang="ja-JP" altLang="en-US" sz="2000" b="1" u="sng" dirty="0">
                <a:solidFill>
                  <a:srgbClr val="FF0000"/>
                </a:solidFill>
              </a:rPr>
              <a:t>抑制帯</a:t>
            </a:r>
            <a:r>
              <a:rPr lang="ja-JP" altLang="en-US" sz="2000" u="sng" dirty="0">
                <a:solidFill>
                  <a:srgbClr val="FF0000"/>
                </a:solidFill>
              </a:rPr>
              <a:t>　　          </a:t>
            </a:r>
            <a:r>
              <a:rPr lang="en-US" altLang="ja-JP" sz="2000" b="1" i="1" u="sng" dirty="0">
                <a:solidFill>
                  <a:srgbClr val="FF0000"/>
                </a:solidFill>
              </a:rPr>
              <a:t>73</a:t>
            </a:r>
            <a:r>
              <a:rPr lang="ja-JP" altLang="en-US" sz="2000" u="sng" dirty="0">
                <a:solidFill>
                  <a:srgbClr val="FF0000"/>
                </a:solidFill>
              </a:rPr>
              <a:t>　                                        →         </a:t>
            </a:r>
            <a:r>
              <a:rPr lang="en-US" altLang="ja-JP" sz="2000" u="sng" dirty="0">
                <a:solidFill>
                  <a:srgbClr val="FF0000"/>
                </a:solidFill>
              </a:rPr>
              <a:t>-59</a:t>
            </a:r>
            <a:r>
              <a:rPr lang="ja-JP" altLang="en-US" sz="2000" u="sng" dirty="0">
                <a:solidFill>
                  <a:srgbClr val="FF0000"/>
                </a:solidFill>
              </a:rPr>
              <a:t>　                  </a:t>
            </a:r>
            <a:r>
              <a:rPr lang="en-US" altLang="ja-JP" sz="2000" b="1" u="sng" dirty="0">
                <a:solidFill>
                  <a:srgbClr val="FF0000"/>
                </a:solidFill>
              </a:rPr>
              <a:t>14</a:t>
            </a:r>
          </a:p>
          <a:p>
            <a:r>
              <a:rPr kumimoji="1" lang="ja-JP" altLang="en-US" sz="2000" b="1" dirty="0"/>
              <a:t>車いす用 </a:t>
            </a:r>
            <a:r>
              <a:rPr kumimoji="1" lang="ja-JP" altLang="en-US" sz="2000" dirty="0"/>
              <a:t>　        </a:t>
            </a:r>
            <a:r>
              <a:rPr kumimoji="1" lang="en-US" altLang="ja-JP" sz="2000" b="1" i="1" dirty="0"/>
              <a:t>10</a:t>
            </a:r>
            <a:r>
              <a:rPr kumimoji="1" lang="ja-JP" altLang="en-US" sz="2000" dirty="0"/>
              <a:t>　                                        →　      </a:t>
            </a:r>
            <a:r>
              <a:rPr kumimoji="1" lang="en-US" altLang="ja-JP" sz="2000" dirty="0"/>
              <a:t>-  7                     </a:t>
            </a:r>
            <a:r>
              <a:rPr kumimoji="1" lang="ja-JP" altLang="en-US" sz="2000" dirty="0"/>
              <a:t>  </a:t>
            </a:r>
            <a:r>
              <a:rPr kumimoji="1" lang="en-US" altLang="ja-JP" sz="2000" b="1" dirty="0"/>
              <a:t>3</a:t>
            </a:r>
          </a:p>
          <a:p>
            <a:r>
              <a:rPr lang="ja-JP" altLang="en-US" sz="2000" b="1" u="sng" dirty="0">
                <a:solidFill>
                  <a:srgbClr val="00B0F0"/>
                </a:solidFill>
              </a:rPr>
              <a:t>ミトン</a:t>
            </a:r>
            <a:r>
              <a:rPr lang="ja-JP" altLang="en-US" sz="2000" u="sng" dirty="0">
                <a:solidFill>
                  <a:srgbClr val="00B0F0"/>
                </a:solidFill>
              </a:rPr>
              <a:t>　　　 　       </a:t>
            </a:r>
            <a:r>
              <a:rPr lang="en-US" altLang="ja-JP" sz="2000" b="1" i="1" u="sng" dirty="0">
                <a:solidFill>
                  <a:srgbClr val="00B0F0"/>
                </a:solidFill>
              </a:rPr>
              <a:t>29</a:t>
            </a:r>
            <a:r>
              <a:rPr lang="ja-JP" altLang="en-US" sz="2000" u="sng" dirty="0">
                <a:solidFill>
                  <a:srgbClr val="00B0F0"/>
                </a:solidFill>
              </a:rPr>
              <a:t>　                                        →　      </a:t>
            </a:r>
            <a:r>
              <a:rPr lang="en-US" altLang="ja-JP" sz="2000" u="sng" dirty="0">
                <a:solidFill>
                  <a:srgbClr val="00B0F0"/>
                </a:solidFill>
              </a:rPr>
              <a:t>-15                    </a:t>
            </a:r>
            <a:r>
              <a:rPr lang="ja-JP" altLang="en-US" sz="2000" u="sng" dirty="0">
                <a:solidFill>
                  <a:srgbClr val="00B0F0"/>
                </a:solidFill>
              </a:rPr>
              <a:t> </a:t>
            </a:r>
            <a:r>
              <a:rPr lang="en-US" altLang="ja-JP" sz="2000" b="1" u="sng" dirty="0">
                <a:solidFill>
                  <a:srgbClr val="00B0F0"/>
                </a:solidFill>
              </a:rPr>
              <a:t>14</a:t>
            </a:r>
          </a:p>
          <a:p>
            <a:r>
              <a:rPr kumimoji="1" lang="ja-JP" altLang="en-US" sz="2000" b="1" dirty="0"/>
              <a:t>ｾﾝｻｰマット</a:t>
            </a:r>
            <a:r>
              <a:rPr kumimoji="1" lang="ja-JP" altLang="en-US" sz="2000" dirty="0"/>
              <a:t>        </a:t>
            </a:r>
            <a:r>
              <a:rPr kumimoji="1" lang="en-US" altLang="ja-JP" sz="2000" b="1" i="1" dirty="0"/>
              <a:t>48</a:t>
            </a:r>
            <a:r>
              <a:rPr kumimoji="1" lang="ja-JP" altLang="en-US" sz="2000" dirty="0"/>
              <a:t>　                                        →　      </a:t>
            </a:r>
            <a:r>
              <a:rPr kumimoji="1" lang="en-US" altLang="ja-JP" sz="2000" dirty="0"/>
              <a:t>-33                     </a:t>
            </a:r>
            <a:r>
              <a:rPr kumimoji="1" lang="en-US" altLang="ja-JP" sz="2000" b="1" dirty="0"/>
              <a:t>15</a:t>
            </a:r>
          </a:p>
          <a:p>
            <a:r>
              <a:rPr lang="ja-JP" altLang="en-US" sz="2000" b="1" dirty="0"/>
              <a:t>ﾍﾞｯﾄﾞｾﾝｻｰ</a:t>
            </a:r>
            <a:r>
              <a:rPr lang="ja-JP" altLang="en-US" sz="2000" dirty="0"/>
              <a:t>  　</a:t>
            </a:r>
            <a:r>
              <a:rPr lang="ja-JP" altLang="en-US" sz="2000" b="1" i="1" dirty="0"/>
              <a:t>      </a:t>
            </a:r>
            <a:r>
              <a:rPr lang="en-US" altLang="ja-JP" sz="2000" b="1" i="1" dirty="0"/>
              <a:t>4</a:t>
            </a:r>
            <a:r>
              <a:rPr lang="ja-JP" altLang="en-US" sz="2000" b="1" i="1" dirty="0"/>
              <a:t>　</a:t>
            </a:r>
            <a:r>
              <a:rPr lang="ja-JP" altLang="en-US" sz="2000" dirty="0"/>
              <a:t>                                         →　     </a:t>
            </a:r>
            <a:r>
              <a:rPr lang="en-US" altLang="ja-JP" sz="2000" dirty="0"/>
              <a:t>-  1                        </a:t>
            </a:r>
            <a:r>
              <a:rPr lang="en-US" altLang="ja-JP" sz="2000" b="1" dirty="0"/>
              <a:t>3</a:t>
            </a:r>
          </a:p>
        </p:txBody>
      </p:sp>
    </p:spTree>
    <p:extLst>
      <p:ext uri="{BB962C8B-B14F-4D97-AF65-F5344CB8AC3E}">
        <p14:creationId xmlns:p14="http://schemas.microsoft.com/office/powerpoint/2010/main" val="17907276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ナチュラル">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ナチュラル">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4143</TotalTime>
  <Words>14416</Words>
  <Application>Microsoft Office PowerPoint</Application>
  <PresentationFormat>画面に合わせる (4:3)</PresentationFormat>
  <Paragraphs>1616</Paragraphs>
  <Slides>130</Slides>
  <Notes>63</Notes>
  <HiddenSlides>0</HiddenSlides>
  <MMClips>0</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130</vt:i4>
      </vt:variant>
    </vt:vector>
  </HeadingPairs>
  <TitlesOfParts>
    <vt:vector size="145" baseType="lpstr">
      <vt:lpstr>HGPｺﾞｼｯｸM</vt:lpstr>
      <vt:lpstr>HGP教科書体</vt:lpstr>
      <vt:lpstr>HGP明朝E</vt:lpstr>
      <vt:lpstr>HG丸ｺﾞｼｯｸM-PRO</vt:lpstr>
      <vt:lpstr>ＭＳ Ｐゴシック</vt:lpstr>
      <vt:lpstr>ＭＳ ゴシック</vt:lpstr>
      <vt:lpstr>Arial</vt:lpstr>
      <vt:lpstr>Calibri</vt:lpstr>
      <vt:lpstr>Cambria</vt:lpstr>
      <vt:lpstr>Century</vt:lpstr>
      <vt:lpstr>Verdana</vt:lpstr>
      <vt:lpstr>Wingdings</vt:lpstr>
      <vt:lpstr>Office テーマ</vt:lpstr>
      <vt:lpstr>ナチュラル</vt:lpstr>
      <vt:lpstr>1_Office テーマ</vt:lpstr>
      <vt:lpstr>　　ナース発・ 　　　大学病院の文化を変えた 　　　身体拘束ゼロ</vt:lpstr>
      <vt:lpstr>病院概要（2016年　再開発完了　工事期間１8年4か月）</vt:lpstr>
      <vt:lpstr>身体抑制のない部署の割合　　 平成２７（２０１５）年度　前半と年度末の比較</vt:lpstr>
      <vt:lpstr>抑制帯　0　実現　H27年度　H28.2　 　　　　　　　　　　　　　　　　　　　一般病棟・精神病棟</vt:lpstr>
      <vt:lpstr>チューブ自己抜去インシデントの推移障害の程度別　　平成２７年度</vt:lpstr>
      <vt:lpstr>思いやりの心に深く根ざす看護の実践を目指して 看護が内包する思いやり</vt:lpstr>
      <vt:lpstr>　抑制は何のため？誰のため？</vt:lpstr>
      <vt:lpstr>抑制は患者の安全につながる？ 抑制の実態　ジレンマの背景</vt:lpstr>
      <vt:lpstr>病気にある人とかかわる仕事</vt:lpstr>
      <vt:lpstr>尊厳とは</vt:lpstr>
      <vt:lpstr>尊厳　dignity　とは</vt:lpstr>
      <vt:lpstr>医療ケア従事者が     患者や利用者の尊厳を維持するとは</vt:lpstr>
      <vt:lpstr>勘違い？　期待？　思い込み？</vt:lpstr>
      <vt:lpstr>初めて身体拘束を受けた患者の家族の思い　－家族への聞き取り調査から見えてきたことー</vt:lpstr>
      <vt:lpstr>岩波新書　ルポ　看護の質</vt:lpstr>
      <vt:lpstr>PowerPoint プレゼンテーション</vt:lpstr>
      <vt:lpstr>ミトン拘束が患者に与えるストレスに関する 　　　　　　　　　　　　　　　　　　　　　生理心理学的研究 　　　竹田　壽子　富山福祉短期大学看護学科 　　　　　　　　　　　　共創福祉（2014）第9巻 第2 号 19 ～ 32</vt:lpstr>
      <vt:lpstr>両上肢の身体拘束（抑制）によるストレス反応の検証 ー抑制帯とミトン型手袋との比較ー 　　　　　　網木政江他　山口大学大学院医学系研究科 　　　　　　　　第49回（平成30年度）日本看護学会論文集急性期看護（2019）</vt:lpstr>
      <vt:lpstr>身体拘束がもたらす悪循環 石垣靖子（北海道医療大学）第11回看護管理者石垣ゼミナール2018　 ベストナース29巻12号　北海道医療新聞社</vt:lpstr>
      <vt:lpstr>PowerPoint プレゼンテーション</vt:lpstr>
      <vt:lpstr>質　　「Excellence」と「確実さ」</vt:lpstr>
      <vt:lpstr>PowerPoint プレゼンテーション</vt:lpstr>
      <vt:lpstr>抑制ゼロ化への取り組み</vt:lpstr>
      <vt:lpstr>部門目標に掲げる</vt:lpstr>
      <vt:lpstr>例　センサーマット考</vt:lpstr>
      <vt:lpstr>PowerPoint プレゼンテーション</vt:lpstr>
      <vt:lpstr>PowerPoint プレゼンテーション</vt:lpstr>
      <vt:lpstr>平成27年度看護部目標管理における中間評価　全部署と年3回　面接し、話し合いを行っている 27年度10月　抑制に関してわかったこと　みえたこと</vt:lpstr>
      <vt:lpstr>PowerPoint プレゼンテーション</vt:lpstr>
      <vt:lpstr>臨床現場における倫理的ジレンマ</vt:lpstr>
      <vt:lpstr>抑制激減チャレンジから考えさせられたこと</vt:lpstr>
      <vt:lpstr>チャレンジの方針としたこと</vt:lpstr>
      <vt:lpstr>実施していったこと 現状を可視化することを中心に</vt:lpstr>
      <vt:lpstr>やってみよう　の声が出始める　</vt:lpstr>
      <vt:lpstr>倫理は身近な気づきからの始まり</vt:lpstr>
      <vt:lpstr>PowerPoint プレゼンテーション</vt:lpstr>
      <vt:lpstr>さらに取り組みを進めていく 実際の場の見直し・改善</vt:lpstr>
      <vt:lpstr>せん妄スクリーニング体制見直し 抑制の実施背景の改善</vt:lpstr>
      <vt:lpstr>PowerPoint プレゼンテーション</vt:lpstr>
      <vt:lpstr>抑制激減の組織的・全員の参加</vt:lpstr>
      <vt:lpstr>抑制激減のための自己啓発学習</vt:lpstr>
      <vt:lpstr>高度急性期医療の場での抑制しない看護へのチャレンジ</vt:lpstr>
      <vt:lpstr>PowerPoint プレゼンテーション</vt:lpstr>
      <vt:lpstr>消化器外科病棟での 　　　　　　　　　せん妄ケアを増やす取り組み</vt:lpstr>
      <vt:lpstr>PowerPoint プレゼンテーション</vt:lpstr>
      <vt:lpstr>病棟におけるせん妄ケアの体制</vt:lpstr>
      <vt:lpstr>事例紹介</vt:lpstr>
      <vt:lpstr>PowerPoint プレゼンテーション</vt:lpstr>
      <vt:lpstr>患者の状態（転棟後）</vt:lpstr>
      <vt:lpstr>患者の状態（せん妄状態）</vt:lpstr>
      <vt:lpstr>分岐点（倫理）カンファレンスで「望み」確認</vt:lpstr>
      <vt:lpstr>せん妄対策として行ったケア</vt:lpstr>
      <vt:lpstr>個別のせん妄ケア</vt:lpstr>
      <vt:lpstr>せん妄ケアの引き継ぎ①</vt:lpstr>
      <vt:lpstr>せん妄ケアの引き継ぎ②</vt:lpstr>
      <vt:lpstr>その後の経過</vt:lpstr>
      <vt:lpstr>看護は何をしたのか</vt:lpstr>
      <vt:lpstr>精神科病棟における抑制最小化への道のり</vt:lpstr>
      <vt:lpstr>行動制限の適用</vt:lpstr>
      <vt:lpstr>PowerPoint プレゼンテーション</vt:lpstr>
      <vt:lpstr> 当院精神病棟の行動制限の推移 </vt:lpstr>
      <vt:lpstr>その患者にとって必要な看護とは</vt:lpstr>
      <vt:lpstr>看護実践</vt:lpstr>
      <vt:lpstr>年間の行動制限患者数の推移</vt:lpstr>
      <vt:lpstr>悪循環から好循環へ　</vt:lpstr>
      <vt:lpstr>眼科手術目的での 最重度知的障害患者への看護の体験 　　　　　　　　　　　　　　　　　　　　　　　精神科病棟</vt:lpstr>
      <vt:lpstr>はじめに</vt:lpstr>
      <vt:lpstr>事例紹介</vt:lpstr>
      <vt:lpstr>抑制しない看護へのチャレンジ 【入院前の取り組み】話し合いと行動</vt:lpstr>
      <vt:lpstr>看護部長の所では</vt:lpstr>
      <vt:lpstr>抑制しない看護へのチャレンジ 【入院～手術前】</vt:lpstr>
      <vt:lpstr>抑制しない看護へのチャレンジ 【入院～手術前】</vt:lpstr>
      <vt:lpstr>抑制しない看護へのチャレンジ 【手術後】</vt:lpstr>
      <vt:lpstr>まとめ</vt:lpstr>
      <vt:lpstr>現在のケア記録（経過録抜粋）</vt:lpstr>
      <vt:lpstr>100才を超えた認知症患者の看護を体験して 　　　　　　　　　　　　　　　　　　　　　内科病棟</vt:lpstr>
      <vt:lpstr>事例</vt:lpstr>
      <vt:lpstr>看護方針を決める</vt:lpstr>
      <vt:lpstr>患者の変化</vt:lpstr>
      <vt:lpstr>事例を振り返って</vt:lpstr>
      <vt:lpstr>まとめ</vt:lpstr>
      <vt:lpstr>夜間に興奮する認知症患者への関わり 　　　　　　　　　　　　　　　　　　　　　眼科病棟</vt:lpstr>
      <vt:lpstr>はじめに</vt:lpstr>
      <vt:lpstr>患者紹介</vt:lpstr>
      <vt:lpstr>入院時の情報</vt:lpstr>
      <vt:lpstr>経過　入院1日目</vt:lpstr>
      <vt:lpstr>経過　入院2日目</vt:lpstr>
      <vt:lpstr>経過　入院３日目</vt:lpstr>
      <vt:lpstr>経過　入院４日目</vt:lpstr>
      <vt:lpstr>経過　入院5日目</vt:lpstr>
      <vt:lpstr>まとめ</vt:lpstr>
      <vt:lpstr> 重症度、医療・看護必要度</vt:lpstr>
      <vt:lpstr>チューブ類自己抜去件数</vt:lpstr>
      <vt:lpstr>院内のチューブ類自己抜去インシデントレベル</vt:lpstr>
      <vt:lpstr>医療安全の視点からのまとめ</vt:lpstr>
      <vt:lpstr>研修アンケートへの自由記載　</vt:lpstr>
      <vt:lpstr>PowerPoint プレゼンテーション</vt:lpstr>
      <vt:lpstr>抑制ゼロ後の変化</vt:lpstr>
      <vt:lpstr>抑制用具数　322→　69　に減少　</vt:lpstr>
      <vt:lpstr>抑制用具保有部署数　1/3に減少　全28部署</vt:lpstr>
      <vt:lpstr>　いつも「大切にされている」増加 患者満足度調査　取り組み前後　看護部調査</vt:lpstr>
      <vt:lpstr>いつも「看護全体へ満足」向上 患者満足度調査　取り組み前後　看護部調査</vt:lpstr>
      <vt:lpstr>看護師倫理的ジレンマ体験</vt:lpstr>
      <vt:lpstr>医師倫理的ジレンマ体験</vt:lpstr>
      <vt:lpstr>看護記録の変化 　「簡素」・ 「安全重視」から　 　　　　「詳細」・ 「細やかに読み取る」・「次のケアにつなげる」へ</vt:lpstr>
      <vt:lpstr>必要度 　B項目各看護ケア比率　取り組み前後</vt:lpstr>
      <vt:lpstr>看護記録5　看護実践の変化</vt:lpstr>
      <vt:lpstr>平成28年度　事例からの学び４</vt:lpstr>
      <vt:lpstr>抑制人数の月別推移</vt:lpstr>
      <vt:lpstr> 抑制「0」　その後の発生と学び</vt:lpstr>
      <vt:lpstr>抑制激減のチャレンジは続く</vt:lpstr>
      <vt:lpstr> ＩＣＵでの抑制減少のための軌跡</vt:lpstr>
      <vt:lpstr>ICUが方針に掲げたこと　観るから看るへ　</vt:lpstr>
      <vt:lpstr>患者の見えるところに時計、カレンダーと1枚1枚手書きポスターを貼った</vt:lpstr>
      <vt:lpstr>ＩＣＵ 「観るから看る」へ                        ＩＣＵにおける月間抑制人数の推移</vt:lpstr>
      <vt:lpstr>ICU　自己抜去インシデントレベル件数</vt:lpstr>
      <vt:lpstr>院内患者満足度調査（2013～17年推移）</vt:lpstr>
      <vt:lpstr>一般病棟・精神病棟　抑制人数月別推移</vt:lpstr>
      <vt:lpstr>チューブ類自己抜去のインシデントレベル 一般病棟・精神病棟部署：19病棟（ICU・NICU・GCU除く）（件） </vt:lpstr>
      <vt:lpstr>延べ人数　入院・転倒　</vt:lpstr>
      <vt:lpstr>大腿骨骨折の比率の推移</vt:lpstr>
      <vt:lpstr>PowerPoint プレゼンテーション</vt:lpstr>
      <vt:lpstr>　看護師の言葉　研修会後アンケートより</vt:lpstr>
      <vt:lpstr>PowerPoint プレゼンテーション</vt:lpstr>
      <vt:lpstr>患者さんからのことば</vt:lpstr>
      <vt:lpstr>きれいなカードにイラスト入りで</vt:lpstr>
      <vt:lpstr>PowerPoint プレゼンテーション</vt:lpstr>
      <vt:lpstr>60代女性から　　 H29.8</vt:lpstr>
      <vt:lpstr>後日の思いがけないお便り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高度急性期医療の場での抑制しない看護へのチャレンジ</dc:title>
  <dc:creator>NRSPC</dc:creator>
  <cp:lastModifiedBy>201</cp:lastModifiedBy>
  <cp:revision>363</cp:revision>
  <cp:lastPrinted>2018-02-15T06:38:29Z</cp:lastPrinted>
  <dcterms:created xsi:type="dcterms:W3CDTF">2018-01-24T00:06:02Z</dcterms:created>
  <dcterms:modified xsi:type="dcterms:W3CDTF">2020-07-22T07:51:14Z</dcterms:modified>
</cp:coreProperties>
</file>