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20"/>
  </p:notesMasterIdLst>
  <p:handoutMasterIdLst>
    <p:handoutMasterId r:id="rId121"/>
  </p:handoutMasterIdLst>
  <p:sldIdLst>
    <p:sldId id="312" r:id="rId2"/>
    <p:sldId id="419" r:id="rId3"/>
    <p:sldId id="369" r:id="rId4"/>
    <p:sldId id="901" r:id="rId5"/>
    <p:sldId id="905" r:id="rId6"/>
    <p:sldId id="424" r:id="rId7"/>
    <p:sldId id="919" r:id="rId8"/>
    <p:sldId id="904" r:id="rId9"/>
    <p:sldId id="903" r:id="rId10"/>
    <p:sldId id="906" r:id="rId11"/>
    <p:sldId id="908" r:id="rId12"/>
    <p:sldId id="909" r:id="rId13"/>
    <p:sldId id="910" r:id="rId14"/>
    <p:sldId id="911" r:id="rId15"/>
    <p:sldId id="912" r:id="rId16"/>
    <p:sldId id="913" r:id="rId17"/>
    <p:sldId id="914" r:id="rId18"/>
    <p:sldId id="915" r:id="rId19"/>
    <p:sldId id="916" r:id="rId20"/>
    <p:sldId id="917" r:id="rId21"/>
    <p:sldId id="918" r:id="rId22"/>
    <p:sldId id="961" r:id="rId23"/>
    <p:sldId id="940" r:id="rId24"/>
    <p:sldId id="283" r:id="rId25"/>
    <p:sldId id="267" r:id="rId26"/>
    <p:sldId id="957" r:id="rId27"/>
    <p:sldId id="270" r:id="rId28"/>
    <p:sldId id="272" r:id="rId29"/>
    <p:sldId id="271" r:id="rId30"/>
    <p:sldId id="274" r:id="rId31"/>
    <p:sldId id="273" r:id="rId32"/>
    <p:sldId id="269" r:id="rId33"/>
    <p:sldId id="275" r:id="rId34"/>
    <p:sldId id="289" r:id="rId35"/>
    <p:sldId id="958" r:id="rId36"/>
    <p:sldId id="960" r:id="rId37"/>
    <p:sldId id="276" r:id="rId38"/>
    <p:sldId id="279" r:id="rId39"/>
    <p:sldId id="280" r:id="rId40"/>
    <p:sldId id="292" r:id="rId41"/>
    <p:sldId id="293" r:id="rId42"/>
    <p:sldId id="294" r:id="rId43"/>
    <p:sldId id="295" r:id="rId44"/>
    <p:sldId id="296" r:id="rId45"/>
    <p:sldId id="943" r:id="rId46"/>
    <p:sldId id="299" r:id="rId47"/>
    <p:sldId id="307" r:id="rId48"/>
    <p:sldId id="308" r:id="rId49"/>
    <p:sldId id="938" r:id="rId50"/>
    <p:sldId id="939" r:id="rId51"/>
    <p:sldId id="941" r:id="rId52"/>
    <p:sldId id="309" r:id="rId53"/>
    <p:sldId id="486" r:id="rId54"/>
    <p:sldId id="478" r:id="rId55"/>
    <p:sldId id="487" r:id="rId56"/>
    <p:sldId id="944" r:id="rId57"/>
    <p:sldId id="942" r:id="rId58"/>
    <p:sldId id="954" r:id="rId59"/>
    <p:sldId id="955" r:id="rId60"/>
    <p:sldId id="932" r:id="rId61"/>
    <p:sldId id="927" r:id="rId62"/>
    <p:sldId id="929" r:id="rId63"/>
    <p:sldId id="936" r:id="rId64"/>
    <p:sldId id="945" r:id="rId65"/>
    <p:sldId id="757" r:id="rId66"/>
    <p:sldId id="760" r:id="rId67"/>
    <p:sldId id="946" r:id="rId68"/>
    <p:sldId id="259" r:id="rId69"/>
    <p:sldId id="257" r:id="rId70"/>
    <p:sldId id="260" r:id="rId71"/>
    <p:sldId id="258" r:id="rId72"/>
    <p:sldId id="261" r:id="rId73"/>
    <p:sldId id="920" r:id="rId74"/>
    <p:sldId id="952" r:id="rId75"/>
    <p:sldId id="761" r:id="rId76"/>
    <p:sldId id="762" r:id="rId77"/>
    <p:sldId id="947" r:id="rId78"/>
    <p:sldId id="948" r:id="rId79"/>
    <p:sldId id="956" r:id="rId80"/>
    <p:sldId id="921" r:id="rId81"/>
    <p:sldId id="922" r:id="rId82"/>
    <p:sldId id="923" r:id="rId83"/>
    <p:sldId id="924" r:id="rId84"/>
    <p:sldId id="925" r:id="rId85"/>
    <p:sldId id="926" r:id="rId86"/>
    <p:sldId id="949" r:id="rId87"/>
    <p:sldId id="930" r:id="rId88"/>
    <p:sldId id="931" r:id="rId89"/>
    <p:sldId id="934" r:id="rId90"/>
    <p:sldId id="953" r:id="rId91"/>
    <p:sldId id="950" r:id="rId92"/>
    <p:sldId id="460" r:id="rId93"/>
    <p:sldId id="459" r:id="rId94"/>
    <p:sldId id="461" r:id="rId95"/>
    <p:sldId id="484" r:id="rId96"/>
    <p:sldId id="743" r:id="rId97"/>
    <p:sldId id="736" r:id="rId98"/>
    <p:sldId id="485" r:id="rId99"/>
    <p:sldId id="749" r:id="rId100"/>
    <p:sldId id="462" r:id="rId101"/>
    <p:sldId id="759" r:id="rId102"/>
    <p:sldId id="463" r:id="rId103"/>
    <p:sldId id="907" r:id="rId104"/>
    <p:sldId id="464" r:id="rId105"/>
    <p:sldId id="483" r:id="rId106"/>
    <p:sldId id="465" r:id="rId107"/>
    <p:sldId id="466" r:id="rId108"/>
    <p:sldId id="472" r:id="rId109"/>
    <p:sldId id="475" r:id="rId110"/>
    <p:sldId id="739" r:id="rId111"/>
    <p:sldId id="473" r:id="rId112"/>
    <p:sldId id="474" r:id="rId113"/>
    <p:sldId id="735" r:id="rId114"/>
    <p:sldId id="471" r:id="rId115"/>
    <p:sldId id="748" r:id="rId116"/>
    <p:sldId id="751" r:id="rId117"/>
    <p:sldId id="752" r:id="rId118"/>
    <p:sldId id="578" r:id="rId119"/>
  </p:sldIdLst>
  <p:sldSz cx="9144000" cy="6858000" type="screen4x3"/>
  <p:notesSz cx="6805613"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a:srgbClr val="FFCCFF"/>
    <a:srgbClr val="FFFF66"/>
    <a:srgbClr val="000066"/>
    <a:srgbClr val="34E4F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94728" autoAdjust="0"/>
  </p:normalViewPr>
  <p:slideViewPr>
    <p:cSldViewPr>
      <p:cViewPr varScale="1">
        <p:scale>
          <a:sx n="73" d="100"/>
          <a:sy n="73" d="100"/>
        </p:scale>
        <p:origin x="8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58465E3B-D2E1-4A25-9FB6-6FE0C3463AD6}"/>
              </a:ext>
            </a:extLst>
          </p:cNvPr>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364547" name="Rectangle 3">
            <a:extLst>
              <a:ext uri="{FF2B5EF4-FFF2-40B4-BE49-F238E27FC236}">
                <a16:creationId xmlns:a16="http://schemas.microsoft.com/office/drawing/2014/main" id="{29E4DC6D-2E84-4E0A-B7CC-218CDB11FB62}"/>
              </a:ext>
            </a:extLst>
          </p:cNvPr>
          <p:cNvSpPr>
            <a:spLocks noGrp="1" noChangeArrowheads="1"/>
          </p:cNvSpPr>
          <p:nvPr>
            <p:ph type="dt" sz="quarter"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364548" name="Rectangle 4">
            <a:extLst>
              <a:ext uri="{FF2B5EF4-FFF2-40B4-BE49-F238E27FC236}">
                <a16:creationId xmlns:a16="http://schemas.microsoft.com/office/drawing/2014/main" id="{02379A97-4ADC-4853-96DA-2324D3DC8BA7}"/>
              </a:ext>
            </a:extLst>
          </p:cNvPr>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364549" name="Rectangle 5">
            <a:extLst>
              <a:ext uri="{FF2B5EF4-FFF2-40B4-BE49-F238E27FC236}">
                <a16:creationId xmlns:a16="http://schemas.microsoft.com/office/drawing/2014/main" id="{4A902292-922B-4EF6-BDE9-3A1598D8CBE1}"/>
              </a:ext>
            </a:extLst>
          </p:cNvPr>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9288190-0044-4E45-833F-CC0CE69DDCB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B1754E7-0024-4903-A840-B65A71513706}"/>
              </a:ext>
            </a:extLst>
          </p:cNvPr>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44035" name="Rectangle 3">
            <a:extLst>
              <a:ext uri="{FF2B5EF4-FFF2-40B4-BE49-F238E27FC236}">
                <a16:creationId xmlns:a16="http://schemas.microsoft.com/office/drawing/2014/main" id="{4F7F859C-A54E-431C-9C28-6092F0A4C46C}"/>
              </a:ext>
            </a:extLst>
          </p:cNvPr>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2052" name="Rectangle 4">
            <a:extLst>
              <a:ext uri="{FF2B5EF4-FFF2-40B4-BE49-F238E27FC236}">
                <a16:creationId xmlns:a16="http://schemas.microsoft.com/office/drawing/2014/main" id="{1AE65D6B-32D9-4BCF-974C-6797C8572295}"/>
              </a:ext>
            </a:extLst>
          </p:cNvPr>
          <p:cNvSpPr>
            <a:spLocks noGrp="1" noRot="1" noChangeAspect="1" noChangeArrowheads="1" noTextEdit="1"/>
          </p:cNvSpPr>
          <p:nvPr>
            <p:ph type="sldImg" idx="2"/>
          </p:nvPr>
        </p:nvSpPr>
        <p:spPr bwMode="auto">
          <a:xfrm>
            <a:off x="920750" y="746125"/>
            <a:ext cx="4967288"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a:extLst>
              <a:ext uri="{FF2B5EF4-FFF2-40B4-BE49-F238E27FC236}">
                <a16:creationId xmlns:a16="http://schemas.microsoft.com/office/drawing/2014/main" id="{E2B5E256-7E25-4090-A2FE-E6B4B660B3B4}"/>
              </a:ext>
            </a:extLst>
          </p:cNvPr>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4038" name="Rectangle 6">
            <a:extLst>
              <a:ext uri="{FF2B5EF4-FFF2-40B4-BE49-F238E27FC236}">
                <a16:creationId xmlns:a16="http://schemas.microsoft.com/office/drawing/2014/main" id="{4382809A-EB0B-4184-ADE3-B87137F5C487}"/>
              </a:ext>
            </a:extLst>
          </p:cNvPr>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44039" name="Rectangle 7">
            <a:extLst>
              <a:ext uri="{FF2B5EF4-FFF2-40B4-BE49-F238E27FC236}">
                <a16:creationId xmlns:a16="http://schemas.microsoft.com/office/drawing/2014/main" id="{E23E2590-0273-4A38-95BD-1F5356421EE9}"/>
              </a:ext>
            </a:extLst>
          </p:cNvPr>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706B0CE-F552-489D-A00C-089373C26D3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06745CF8-2C4F-4F41-A583-EC98764353A9}"/>
              </a:ext>
            </a:extLst>
          </p:cNvPr>
          <p:cNvSpPr>
            <a:spLocks noGrp="1" noRot="1" noChangeAspect="1" noTextEdit="1"/>
          </p:cNvSpPr>
          <p:nvPr>
            <p:ph type="sldImg"/>
          </p:nvPr>
        </p:nvSpPr>
        <p:spPr>
          <a:ln/>
        </p:spPr>
      </p:sp>
      <p:sp>
        <p:nvSpPr>
          <p:cNvPr id="16387" name="ノート プレースホルダー 2">
            <a:extLst>
              <a:ext uri="{FF2B5EF4-FFF2-40B4-BE49-F238E27FC236}">
                <a16:creationId xmlns:a16="http://schemas.microsoft.com/office/drawing/2014/main" id="{50A39BEC-1081-4127-9B13-0AA3F1B77B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6388" name="スライド番号プレースホルダー 3">
            <a:extLst>
              <a:ext uri="{FF2B5EF4-FFF2-40B4-BE49-F238E27FC236}">
                <a16:creationId xmlns:a16="http://schemas.microsoft.com/office/drawing/2014/main" id="{D57C9B20-9DD5-47E7-A098-E24CACBD78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CE9566A-0FA2-4F01-8D79-E0B6B53C8D5C}" type="slidenum">
              <a:rPr lang="en-US" altLang="ja-JP" smtClean="0"/>
              <a:pPr/>
              <a:t>107</a:t>
            </a:fld>
            <a:endParaRPr lang="en-US" altLang="ja-JP"/>
          </a:p>
        </p:txBody>
      </p:sp>
    </p:spTree>
    <p:extLst>
      <p:ext uri="{BB962C8B-B14F-4D97-AF65-F5344CB8AC3E}">
        <p14:creationId xmlns:p14="http://schemas.microsoft.com/office/powerpoint/2010/main" val="221115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41A285A7-C7E1-4612-AE5F-95E1461CBD9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E62E4EE-F71A-454E-BB80-2D7913DD6D6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DA92E03-10FD-4333-A499-50DFD45E5519}"/>
              </a:ext>
            </a:extLst>
          </p:cNvPr>
          <p:cNvSpPr>
            <a:spLocks noGrp="1" noChangeArrowheads="1"/>
          </p:cNvSpPr>
          <p:nvPr>
            <p:ph type="sldNum" sz="quarter" idx="12"/>
          </p:nvPr>
        </p:nvSpPr>
        <p:spPr>
          <a:ln/>
        </p:spPr>
        <p:txBody>
          <a:bodyPr/>
          <a:lstStyle>
            <a:lvl1pPr>
              <a:defRPr/>
            </a:lvl1pPr>
          </a:lstStyle>
          <a:p>
            <a:pPr>
              <a:defRPr/>
            </a:pPr>
            <a:fld id="{D0214BC9-EEA2-4609-A8B9-7CE1B5527EAE}" type="slidenum">
              <a:rPr lang="en-US" altLang="ja-JP"/>
              <a:pPr>
                <a:defRPr/>
              </a:pPr>
              <a:t>‹#›</a:t>
            </a:fld>
            <a:endParaRPr lang="en-US" altLang="ja-JP"/>
          </a:p>
        </p:txBody>
      </p:sp>
    </p:spTree>
    <p:extLst>
      <p:ext uri="{BB962C8B-B14F-4D97-AF65-F5344CB8AC3E}">
        <p14:creationId xmlns:p14="http://schemas.microsoft.com/office/powerpoint/2010/main" val="50058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7CF8D64-5353-4AE6-8090-6FB3DDF933B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6FAF1E8-0C3B-4B72-BF90-4309E0A4921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504E779-EB77-4892-967D-7BCE04DAB1DA}"/>
              </a:ext>
            </a:extLst>
          </p:cNvPr>
          <p:cNvSpPr>
            <a:spLocks noGrp="1" noChangeArrowheads="1"/>
          </p:cNvSpPr>
          <p:nvPr>
            <p:ph type="sldNum" sz="quarter" idx="12"/>
          </p:nvPr>
        </p:nvSpPr>
        <p:spPr>
          <a:ln/>
        </p:spPr>
        <p:txBody>
          <a:bodyPr/>
          <a:lstStyle>
            <a:lvl1pPr>
              <a:defRPr/>
            </a:lvl1pPr>
          </a:lstStyle>
          <a:p>
            <a:pPr>
              <a:defRPr/>
            </a:pPr>
            <a:fld id="{FD10E314-A1FF-4D60-8D2A-BD791B927593}" type="slidenum">
              <a:rPr lang="en-US" altLang="ja-JP"/>
              <a:pPr>
                <a:defRPr/>
              </a:pPr>
              <a:t>‹#›</a:t>
            </a:fld>
            <a:endParaRPr lang="en-US" altLang="ja-JP"/>
          </a:p>
        </p:txBody>
      </p:sp>
    </p:spTree>
    <p:extLst>
      <p:ext uri="{BB962C8B-B14F-4D97-AF65-F5344CB8AC3E}">
        <p14:creationId xmlns:p14="http://schemas.microsoft.com/office/powerpoint/2010/main" val="70931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374C0D3-17D6-4B96-8724-22EADD28E57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BC21734-2273-4981-B678-D591733EB19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53A007A-1298-498F-887F-DF258909A896}"/>
              </a:ext>
            </a:extLst>
          </p:cNvPr>
          <p:cNvSpPr>
            <a:spLocks noGrp="1" noChangeArrowheads="1"/>
          </p:cNvSpPr>
          <p:nvPr>
            <p:ph type="sldNum" sz="quarter" idx="12"/>
          </p:nvPr>
        </p:nvSpPr>
        <p:spPr>
          <a:ln/>
        </p:spPr>
        <p:txBody>
          <a:bodyPr/>
          <a:lstStyle>
            <a:lvl1pPr>
              <a:defRPr/>
            </a:lvl1pPr>
          </a:lstStyle>
          <a:p>
            <a:pPr>
              <a:defRPr/>
            </a:pPr>
            <a:fld id="{67DE066E-9E02-446A-BB84-7E2F8B9A906A}" type="slidenum">
              <a:rPr lang="en-US" altLang="ja-JP"/>
              <a:pPr>
                <a:defRPr/>
              </a:pPr>
              <a:t>‹#›</a:t>
            </a:fld>
            <a:endParaRPr lang="en-US" altLang="ja-JP"/>
          </a:p>
        </p:txBody>
      </p:sp>
    </p:spTree>
    <p:extLst>
      <p:ext uri="{BB962C8B-B14F-4D97-AF65-F5344CB8AC3E}">
        <p14:creationId xmlns:p14="http://schemas.microsoft.com/office/powerpoint/2010/main" val="400504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C000C146-C7FB-4879-AC07-447D081D137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AB2AF0D5-7742-46E4-9A0C-005A0B1A4EB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1EC645FE-A3B6-454F-8657-5644C2BCA6DA}"/>
              </a:ext>
            </a:extLst>
          </p:cNvPr>
          <p:cNvSpPr>
            <a:spLocks noGrp="1" noChangeArrowheads="1"/>
          </p:cNvSpPr>
          <p:nvPr>
            <p:ph type="sldNum" sz="quarter" idx="12"/>
          </p:nvPr>
        </p:nvSpPr>
        <p:spPr>
          <a:ln/>
        </p:spPr>
        <p:txBody>
          <a:bodyPr/>
          <a:lstStyle>
            <a:lvl1pPr>
              <a:defRPr/>
            </a:lvl1pPr>
          </a:lstStyle>
          <a:p>
            <a:pPr>
              <a:defRPr/>
            </a:pPr>
            <a:fld id="{55C8574E-0C80-44EE-83E1-997C597C51CD}" type="slidenum">
              <a:rPr lang="en-US" altLang="ja-JP"/>
              <a:pPr>
                <a:defRPr/>
              </a:pPr>
              <a:t>‹#›</a:t>
            </a:fld>
            <a:endParaRPr lang="en-US" altLang="ja-JP"/>
          </a:p>
        </p:txBody>
      </p:sp>
    </p:spTree>
    <p:extLst>
      <p:ext uri="{BB962C8B-B14F-4D97-AF65-F5344CB8AC3E}">
        <p14:creationId xmlns:p14="http://schemas.microsoft.com/office/powerpoint/2010/main" val="184036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SmartArt プレースホルダ 2"/>
          <p:cNvSpPr>
            <a:spLocks noGrp="1"/>
          </p:cNvSpPr>
          <p:nvPr>
            <p:ph type="dgm" idx="1"/>
          </p:nvPr>
        </p:nvSpPr>
        <p:spPr>
          <a:xfrm>
            <a:off x="457200" y="1600200"/>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EF23E11E-0439-463A-8D4E-AD711D606D6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B41B2B4-C0ED-42B2-B75A-0FCA890CF1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241E177-9A60-47D1-8B92-96567F007409}"/>
              </a:ext>
            </a:extLst>
          </p:cNvPr>
          <p:cNvSpPr>
            <a:spLocks noGrp="1" noChangeArrowheads="1"/>
          </p:cNvSpPr>
          <p:nvPr>
            <p:ph type="sldNum" sz="quarter" idx="12"/>
          </p:nvPr>
        </p:nvSpPr>
        <p:spPr>
          <a:ln/>
        </p:spPr>
        <p:txBody>
          <a:bodyPr/>
          <a:lstStyle>
            <a:lvl1pPr>
              <a:defRPr/>
            </a:lvl1pPr>
          </a:lstStyle>
          <a:p>
            <a:pPr>
              <a:defRPr/>
            </a:pPr>
            <a:fld id="{3B40A779-6B7F-4B5B-B1C4-F6F4A49DA2B2}" type="slidenum">
              <a:rPr lang="en-US" altLang="ja-JP"/>
              <a:pPr>
                <a:defRPr/>
              </a:pPr>
              <a:t>‹#›</a:t>
            </a:fld>
            <a:endParaRPr lang="en-US" altLang="ja-JP"/>
          </a:p>
        </p:txBody>
      </p:sp>
    </p:spTree>
    <p:extLst>
      <p:ext uri="{BB962C8B-B14F-4D97-AF65-F5344CB8AC3E}">
        <p14:creationId xmlns:p14="http://schemas.microsoft.com/office/powerpoint/2010/main" val="150895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77AFCD6-B895-48B1-8FD7-2EEA8FE8D55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38BBC42-657A-436C-97DD-03C0F81666C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8540B50-1ABA-4C72-ADB4-39FAB2838DB7}"/>
              </a:ext>
            </a:extLst>
          </p:cNvPr>
          <p:cNvSpPr>
            <a:spLocks noGrp="1" noChangeArrowheads="1"/>
          </p:cNvSpPr>
          <p:nvPr>
            <p:ph type="sldNum" sz="quarter" idx="12"/>
          </p:nvPr>
        </p:nvSpPr>
        <p:spPr>
          <a:ln/>
        </p:spPr>
        <p:txBody>
          <a:bodyPr/>
          <a:lstStyle>
            <a:lvl1pPr>
              <a:defRPr/>
            </a:lvl1pPr>
          </a:lstStyle>
          <a:p>
            <a:pPr>
              <a:defRPr/>
            </a:pPr>
            <a:fld id="{AA58C3DB-FF60-4EC4-86E3-CBFD4BFD689E}" type="slidenum">
              <a:rPr lang="en-US" altLang="ja-JP"/>
              <a:pPr>
                <a:defRPr/>
              </a:pPr>
              <a:t>‹#›</a:t>
            </a:fld>
            <a:endParaRPr lang="en-US" altLang="ja-JP"/>
          </a:p>
        </p:txBody>
      </p:sp>
    </p:spTree>
    <p:extLst>
      <p:ext uri="{BB962C8B-B14F-4D97-AF65-F5344CB8AC3E}">
        <p14:creationId xmlns:p14="http://schemas.microsoft.com/office/powerpoint/2010/main" val="407236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D60C57D5-BD21-4958-935C-1728BEDAE2C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9433ECF-3BB3-48D0-912D-D0371236421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BA942DF-76F2-4B74-B861-FA35CDD66EEE}"/>
              </a:ext>
            </a:extLst>
          </p:cNvPr>
          <p:cNvSpPr>
            <a:spLocks noGrp="1" noChangeArrowheads="1"/>
          </p:cNvSpPr>
          <p:nvPr>
            <p:ph type="sldNum" sz="quarter" idx="12"/>
          </p:nvPr>
        </p:nvSpPr>
        <p:spPr>
          <a:ln/>
        </p:spPr>
        <p:txBody>
          <a:bodyPr/>
          <a:lstStyle>
            <a:lvl1pPr>
              <a:defRPr/>
            </a:lvl1pPr>
          </a:lstStyle>
          <a:p>
            <a:pPr>
              <a:defRPr/>
            </a:pPr>
            <a:fld id="{CFB11F7B-7D9B-4EAA-AC2D-CB3949E8D148}" type="slidenum">
              <a:rPr lang="en-US" altLang="ja-JP"/>
              <a:pPr>
                <a:defRPr/>
              </a:pPr>
              <a:t>‹#›</a:t>
            </a:fld>
            <a:endParaRPr lang="en-US" altLang="ja-JP"/>
          </a:p>
        </p:txBody>
      </p:sp>
    </p:spTree>
    <p:extLst>
      <p:ext uri="{BB962C8B-B14F-4D97-AF65-F5344CB8AC3E}">
        <p14:creationId xmlns:p14="http://schemas.microsoft.com/office/powerpoint/2010/main" val="96386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00EC482-E660-4A61-B9A0-C11158A2D7F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70A5D81-F6C3-4DA6-8DCA-0984523EC37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E9A6A96-9D15-4C2E-9BF3-7E1D33C1567B}"/>
              </a:ext>
            </a:extLst>
          </p:cNvPr>
          <p:cNvSpPr>
            <a:spLocks noGrp="1" noChangeArrowheads="1"/>
          </p:cNvSpPr>
          <p:nvPr>
            <p:ph type="sldNum" sz="quarter" idx="12"/>
          </p:nvPr>
        </p:nvSpPr>
        <p:spPr>
          <a:ln/>
        </p:spPr>
        <p:txBody>
          <a:bodyPr/>
          <a:lstStyle>
            <a:lvl1pPr>
              <a:defRPr/>
            </a:lvl1pPr>
          </a:lstStyle>
          <a:p>
            <a:pPr>
              <a:defRPr/>
            </a:pPr>
            <a:fld id="{F624E0DD-E6A6-4548-9A2C-10E8B9687956}" type="slidenum">
              <a:rPr lang="en-US" altLang="ja-JP"/>
              <a:pPr>
                <a:defRPr/>
              </a:pPr>
              <a:t>‹#›</a:t>
            </a:fld>
            <a:endParaRPr lang="en-US" altLang="ja-JP"/>
          </a:p>
        </p:txBody>
      </p:sp>
    </p:spTree>
    <p:extLst>
      <p:ext uri="{BB962C8B-B14F-4D97-AF65-F5344CB8AC3E}">
        <p14:creationId xmlns:p14="http://schemas.microsoft.com/office/powerpoint/2010/main" val="1809556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DA7C5810-0EFB-46E9-A2D2-05E287CB5D7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AA739C88-F435-4BDB-A6A5-0A120329BB6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C0589C4A-7D32-4EED-9332-9CDC0D1966CC}"/>
              </a:ext>
            </a:extLst>
          </p:cNvPr>
          <p:cNvSpPr>
            <a:spLocks noGrp="1" noChangeArrowheads="1"/>
          </p:cNvSpPr>
          <p:nvPr>
            <p:ph type="sldNum" sz="quarter" idx="12"/>
          </p:nvPr>
        </p:nvSpPr>
        <p:spPr>
          <a:ln/>
        </p:spPr>
        <p:txBody>
          <a:bodyPr/>
          <a:lstStyle>
            <a:lvl1pPr>
              <a:defRPr/>
            </a:lvl1pPr>
          </a:lstStyle>
          <a:p>
            <a:pPr>
              <a:defRPr/>
            </a:pPr>
            <a:fld id="{C00B7E5F-2A75-41F7-9D82-B89F1A6C38E8}" type="slidenum">
              <a:rPr lang="en-US" altLang="ja-JP"/>
              <a:pPr>
                <a:defRPr/>
              </a:pPr>
              <a:t>‹#›</a:t>
            </a:fld>
            <a:endParaRPr lang="en-US" altLang="ja-JP"/>
          </a:p>
        </p:txBody>
      </p:sp>
    </p:spTree>
    <p:extLst>
      <p:ext uri="{BB962C8B-B14F-4D97-AF65-F5344CB8AC3E}">
        <p14:creationId xmlns:p14="http://schemas.microsoft.com/office/powerpoint/2010/main" val="107809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43BF2B10-0740-4850-A781-DF29BF95A05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697A54EB-778B-4003-A037-A904CD7277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E8537D61-C943-4611-BF5D-20ECAE7DB9B4}"/>
              </a:ext>
            </a:extLst>
          </p:cNvPr>
          <p:cNvSpPr>
            <a:spLocks noGrp="1" noChangeArrowheads="1"/>
          </p:cNvSpPr>
          <p:nvPr>
            <p:ph type="sldNum" sz="quarter" idx="12"/>
          </p:nvPr>
        </p:nvSpPr>
        <p:spPr>
          <a:ln/>
        </p:spPr>
        <p:txBody>
          <a:bodyPr/>
          <a:lstStyle>
            <a:lvl1pPr>
              <a:defRPr/>
            </a:lvl1pPr>
          </a:lstStyle>
          <a:p>
            <a:pPr>
              <a:defRPr/>
            </a:pPr>
            <a:fld id="{2123C2D9-FBB0-4815-86BF-E72487C6C732}" type="slidenum">
              <a:rPr lang="en-US" altLang="ja-JP"/>
              <a:pPr>
                <a:defRPr/>
              </a:pPr>
              <a:t>‹#›</a:t>
            </a:fld>
            <a:endParaRPr lang="en-US" altLang="ja-JP"/>
          </a:p>
        </p:txBody>
      </p:sp>
    </p:spTree>
    <p:extLst>
      <p:ext uri="{BB962C8B-B14F-4D97-AF65-F5344CB8AC3E}">
        <p14:creationId xmlns:p14="http://schemas.microsoft.com/office/powerpoint/2010/main" val="284794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5C2D1A-9E7B-4750-91AF-F2D76409E11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ED4FE3C2-E4A5-4CC5-9C69-DFC342E2325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299DD69F-B77C-456D-87FE-7BFED1412511}"/>
              </a:ext>
            </a:extLst>
          </p:cNvPr>
          <p:cNvSpPr>
            <a:spLocks noGrp="1" noChangeArrowheads="1"/>
          </p:cNvSpPr>
          <p:nvPr>
            <p:ph type="sldNum" sz="quarter" idx="12"/>
          </p:nvPr>
        </p:nvSpPr>
        <p:spPr>
          <a:ln/>
        </p:spPr>
        <p:txBody>
          <a:bodyPr/>
          <a:lstStyle>
            <a:lvl1pPr>
              <a:defRPr/>
            </a:lvl1pPr>
          </a:lstStyle>
          <a:p>
            <a:pPr>
              <a:defRPr/>
            </a:pPr>
            <a:fld id="{1F985D67-8F6E-48DF-BCF8-237356BBF22B}" type="slidenum">
              <a:rPr lang="en-US" altLang="ja-JP"/>
              <a:pPr>
                <a:defRPr/>
              </a:pPr>
              <a:t>‹#›</a:t>
            </a:fld>
            <a:endParaRPr lang="en-US" altLang="ja-JP"/>
          </a:p>
        </p:txBody>
      </p:sp>
    </p:spTree>
    <p:extLst>
      <p:ext uri="{BB962C8B-B14F-4D97-AF65-F5344CB8AC3E}">
        <p14:creationId xmlns:p14="http://schemas.microsoft.com/office/powerpoint/2010/main" val="150546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2A7ECDAE-B8F8-45DC-A1E4-BB006C0D263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3216B5FD-5ACF-4E3C-AE33-2408B327CBA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95ACB322-426C-4E93-8C42-2F522DB5BBAB}"/>
              </a:ext>
            </a:extLst>
          </p:cNvPr>
          <p:cNvSpPr>
            <a:spLocks noGrp="1" noChangeArrowheads="1"/>
          </p:cNvSpPr>
          <p:nvPr>
            <p:ph type="sldNum" sz="quarter" idx="12"/>
          </p:nvPr>
        </p:nvSpPr>
        <p:spPr>
          <a:ln/>
        </p:spPr>
        <p:txBody>
          <a:bodyPr/>
          <a:lstStyle>
            <a:lvl1pPr>
              <a:defRPr/>
            </a:lvl1pPr>
          </a:lstStyle>
          <a:p>
            <a:pPr>
              <a:defRPr/>
            </a:pPr>
            <a:fld id="{5B41B122-1831-41E8-98BB-DF6975674ED1}" type="slidenum">
              <a:rPr lang="en-US" altLang="ja-JP"/>
              <a:pPr>
                <a:defRPr/>
              </a:pPr>
              <a:t>‹#›</a:t>
            </a:fld>
            <a:endParaRPr lang="en-US" altLang="ja-JP"/>
          </a:p>
        </p:txBody>
      </p:sp>
    </p:spTree>
    <p:extLst>
      <p:ext uri="{BB962C8B-B14F-4D97-AF65-F5344CB8AC3E}">
        <p14:creationId xmlns:p14="http://schemas.microsoft.com/office/powerpoint/2010/main" val="261721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B41AB1F3-9409-48C2-BD33-B52CA5C6D53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D0C6304-1679-48B8-AF33-80A8DD8A28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DDE519B-FB44-46EC-A293-947CF8841C60}"/>
              </a:ext>
            </a:extLst>
          </p:cNvPr>
          <p:cNvSpPr>
            <a:spLocks noGrp="1" noChangeArrowheads="1"/>
          </p:cNvSpPr>
          <p:nvPr>
            <p:ph type="sldNum" sz="quarter" idx="12"/>
          </p:nvPr>
        </p:nvSpPr>
        <p:spPr>
          <a:ln/>
        </p:spPr>
        <p:txBody>
          <a:bodyPr/>
          <a:lstStyle>
            <a:lvl1pPr>
              <a:defRPr/>
            </a:lvl1pPr>
          </a:lstStyle>
          <a:p>
            <a:pPr>
              <a:defRPr/>
            </a:pPr>
            <a:fld id="{33D04552-BFA1-4BDE-AFA3-80C0BED278BC}" type="slidenum">
              <a:rPr lang="en-US" altLang="ja-JP"/>
              <a:pPr>
                <a:defRPr/>
              </a:pPr>
              <a:t>‹#›</a:t>
            </a:fld>
            <a:endParaRPr lang="en-US" altLang="ja-JP"/>
          </a:p>
        </p:txBody>
      </p:sp>
    </p:spTree>
    <p:extLst>
      <p:ext uri="{BB962C8B-B14F-4D97-AF65-F5344CB8AC3E}">
        <p14:creationId xmlns:p14="http://schemas.microsoft.com/office/powerpoint/2010/main" val="160690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636130-1FA8-4E82-B3D6-6A41C10C65F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576BC07A-876D-4155-9E6E-C027BE5C7E3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556" name="Rectangle 4">
            <a:extLst>
              <a:ext uri="{FF2B5EF4-FFF2-40B4-BE49-F238E27FC236}">
                <a16:creationId xmlns:a16="http://schemas.microsoft.com/office/drawing/2014/main" id="{7C0BCFE5-AA5A-49E8-9076-E282CA7D32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p>
        </p:txBody>
      </p:sp>
      <p:sp>
        <p:nvSpPr>
          <p:cNvPr id="151557" name="Rectangle 5">
            <a:extLst>
              <a:ext uri="{FF2B5EF4-FFF2-40B4-BE49-F238E27FC236}">
                <a16:creationId xmlns:a16="http://schemas.microsoft.com/office/drawing/2014/main" id="{074B302B-5196-4E4F-8FD2-7CBCD4346C0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p>
        </p:txBody>
      </p:sp>
      <p:sp>
        <p:nvSpPr>
          <p:cNvPr id="151558" name="Rectangle 6">
            <a:extLst>
              <a:ext uri="{FF2B5EF4-FFF2-40B4-BE49-F238E27FC236}">
                <a16:creationId xmlns:a16="http://schemas.microsoft.com/office/drawing/2014/main" id="{054E17B6-C0FF-4F87-BBD3-9C32879C4F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0A126D2-9D01-4BFC-88B4-E5E699778B4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9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1582985C-94DC-427B-8380-472C48ABF0E7}"/>
              </a:ext>
            </a:extLst>
          </p:cNvPr>
          <p:cNvSpPr>
            <a:spLocks noGrp="1" noChangeArrowheads="1"/>
          </p:cNvSpPr>
          <p:nvPr>
            <p:ph type="ctrTitle"/>
          </p:nvPr>
        </p:nvSpPr>
        <p:spPr>
          <a:xfrm>
            <a:off x="900113" y="908050"/>
            <a:ext cx="7772400" cy="2836863"/>
          </a:xfrm>
        </p:spPr>
        <p:txBody>
          <a:bodyPr/>
          <a:lstStyle/>
          <a:p>
            <a:pPr eaLnBrk="1" hangingPunct="1"/>
            <a:br>
              <a:rPr lang="en-US" altLang="ja-JP" sz="3200" b="1" dirty="0">
                <a:latin typeface="HG創英角ﾎﾟｯﾌﾟ体" panose="040B0A09000000000000" pitchFamily="49" charset="-128"/>
                <a:ea typeface="HG創英角ﾎﾟｯﾌﾟ体" panose="040B0A09000000000000" pitchFamily="49" charset="-128"/>
              </a:rPr>
            </a:br>
            <a:r>
              <a:rPr lang="ja-JP" altLang="en-US" sz="5400" b="1" dirty="0">
                <a:latin typeface="HG丸ｺﾞｼｯｸM-PRO" panose="020F0600000000000000" pitchFamily="50" charset="-128"/>
                <a:ea typeface="HG丸ｺﾞｼｯｸM-PRO" panose="020F0600000000000000" pitchFamily="50" charset="-128"/>
              </a:rPr>
              <a:t>誰のための医療報道か</a:t>
            </a:r>
            <a:br>
              <a:rPr lang="en-US" altLang="ja-JP" sz="3600" b="1" dirty="0">
                <a:latin typeface="HG丸ｺﾞｼｯｸM-PRO" panose="020F0600000000000000" pitchFamily="50" charset="-128"/>
                <a:ea typeface="HG丸ｺﾞｼｯｸM-PRO" panose="020F0600000000000000" pitchFamily="50" charset="-128"/>
              </a:rPr>
            </a:br>
            <a:r>
              <a:rPr lang="ja-JP" altLang="en-US" sz="2400" b="1" dirty="0">
                <a:latin typeface="HG丸ｺﾞｼｯｸM-PRO" panose="020F0600000000000000" pitchFamily="50" charset="-128"/>
                <a:ea typeface="HG丸ｺﾞｼｯｸM-PRO" panose="020F0600000000000000" pitchFamily="50" charset="-128"/>
              </a:rPr>
              <a:t>取材する側からされる側になってわかったこと</a:t>
            </a:r>
            <a:endParaRPr lang="ja-JP" altLang="en-US" dirty="0">
              <a:latin typeface="HG丸ｺﾞｼｯｸM-PRO" panose="020F0600000000000000" pitchFamily="50" charset="-128"/>
              <a:ea typeface="HG丸ｺﾞｼｯｸM-PRO" panose="020F0600000000000000" pitchFamily="50" charset="-128"/>
            </a:endParaRPr>
          </a:p>
        </p:txBody>
      </p:sp>
      <p:sp>
        <p:nvSpPr>
          <p:cNvPr id="4099" name="Rectangle 5">
            <a:extLst>
              <a:ext uri="{FF2B5EF4-FFF2-40B4-BE49-F238E27FC236}">
                <a16:creationId xmlns:a16="http://schemas.microsoft.com/office/drawing/2014/main" id="{41345398-85C5-4599-9118-7256ADCEF7CC}"/>
              </a:ext>
            </a:extLst>
          </p:cNvPr>
          <p:cNvSpPr>
            <a:spLocks noGrp="1" noChangeArrowheads="1"/>
          </p:cNvSpPr>
          <p:nvPr>
            <p:ph type="subTitle" idx="1"/>
          </p:nvPr>
        </p:nvSpPr>
        <p:spPr>
          <a:xfrm>
            <a:off x="971550" y="4076700"/>
            <a:ext cx="5472113" cy="1439863"/>
          </a:xfrm>
        </p:spPr>
        <p:txBody>
          <a:bodyPr/>
          <a:lstStyle/>
          <a:p>
            <a:pPr algn="l" eaLnBrk="1" hangingPunct="1"/>
            <a:r>
              <a:rPr lang="ja-JP" altLang="en-US" sz="2000" dirty="0"/>
              <a:t>江戸川大学メディアコミュニケーション学部教授</a:t>
            </a:r>
            <a:endParaRPr lang="en-US" altLang="ja-JP" sz="2000" dirty="0"/>
          </a:p>
          <a:p>
            <a:pPr algn="l" eaLnBrk="1" hangingPunct="1"/>
            <a:r>
              <a:rPr lang="ja-JP" altLang="en-US" sz="2000" dirty="0"/>
              <a:t>薬害オンブズパースン会議</a:t>
            </a:r>
            <a:endParaRPr lang="en-US" altLang="ja-JP" sz="2000" dirty="0"/>
          </a:p>
          <a:p>
            <a:pPr algn="l" eaLnBrk="1" hangingPunct="1"/>
            <a:r>
              <a:rPr lang="ja-JP" altLang="en-US" sz="2000" dirty="0"/>
              <a:t>　　　　　　　　　　　　　　　　　　　　　　　隈本邦彦</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挿絵, 食品 が含まれている画像&#10;&#10;自動的に生成された説明">
            <a:extLst>
              <a:ext uri="{FF2B5EF4-FFF2-40B4-BE49-F238E27FC236}">
                <a16:creationId xmlns:a16="http://schemas.microsoft.com/office/drawing/2014/main" id="{E52C8471-3D12-4387-944B-8A1BDA4B7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227378"/>
            <a:ext cx="4464496" cy="4289035"/>
          </a:xfrm>
          <a:prstGeom prst="rect">
            <a:avLst/>
          </a:prstGeom>
        </p:spPr>
      </p:pic>
      <p:sp>
        <p:nvSpPr>
          <p:cNvPr id="2" name="タイトル 1">
            <a:extLst>
              <a:ext uri="{FF2B5EF4-FFF2-40B4-BE49-F238E27FC236}">
                <a16:creationId xmlns:a16="http://schemas.microsoft.com/office/drawing/2014/main" id="{ACE5C257-116D-49AA-AAEB-59FEA0484E69}"/>
              </a:ext>
            </a:extLst>
          </p:cNvPr>
          <p:cNvSpPr>
            <a:spLocks noGrp="1"/>
          </p:cNvSpPr>
          <p:nvPr>
            <p:ph type="title"/>
          </p:nvPr>
        </p:nvSpPr>
        <p:spPr/>
        <p:txBody>
          <a:bodyPr/>
          <a:lstStyle/>
          <a:p>
            <a:r>
              <a:rPr kumimoji="1" lang="ja-JP" altLang="en-US" sz="3600" dirty="0"/>
              <a:t>取材する側から取材される側になって</a:t>
            </a:r>
          </a:p>
        </p:txBody>
      </p:sp>
      <p:sp>
        <p:nvSpPr>
          <p:cNvPr id="6" name="四角形: 角を丸くする 5">
            <a:extLst>
              <a:ext uri="{FF2B5EF4-FFF2-40B4-BE49-F238E27FC236}">
                <a16:creationId xmlns:a16="http://schemas.microsoft.com/office/drawing/2014/main" id="{63732883-91EC-43E1-93AC-8FB88BF27B7A}"/>
              </a:ext>
            </a:extLst>
          </p:cNvPr>
          <p:cNvSpPr/>
          <p:nvPr/>
        </p:nvSpPr>
        <p:spPr>
          <a:xfrm>
            <a:off x="2627783" y="1340768"/>
            <a:ext cx="3888432"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記者のイメージ</a:t>
            </a:r>
          </a:p>
        </p:txBody>
      </p:sp>
      <p:pic>
        <p:nvPicPr>
          <p:cNvPr id="8" name="コンテンツ プレースホルダー 7" descr="男, 写真, 古い, スキー が含まれている画像&#10;&#10;自動的に生成された説明">
            <a:extLst>
              <a:ext uri="{FF2B5EF4-FFF2-40B4-BE49-F238E27FC236}">
                <a16:creationId xmlns:a16="http://schemas.microsoft.com/office/drawing/2014/main" id="{E7BDC338-1629-4702-8C12-F673760981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2204864"/>
            <a:ext cx="8229600" cy="4311967"/>
          </a:xfrm>
        </p:spPr>
      </p:pic>
    </p:spTree>
    <p:extLst>
      <p:ext uri="{BB962C8B-B14F-4D97-AF65-F5344CB8AC3E}">
        <p14:creationId xmlns:p14="http://schemas.microsoft.com/office/powerpoint/2010/main" val="9208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9713D171-6287-416F-8D00-28C0CCDC84C4}"/>
              </a:ext>
            </a:extLst>
          </p:cNvPr>
          <p:cNvSpPr>
            <a:spLocks noGrp="1"/>
          </p:cNvSpPr>
          <p:nvPr>
            <p:ph type="title"/>
          </p:nvPr>
        </p:nvSpPr>
        <p:spPr/>
        <p:txBody>
          <a:bodyPr/>
          <a:lstStyle/>
          <a:p>
            <a:r>
              <a:rPr lang="ja-JP" altLang="en-US"/>
              <a:t>ウイルス説とキノホルム説</a:t>
            </a:r>
          </a:p>
        </p:txBody>
      </p:sp>
      <p:sp>
        <p:nvSpPr>
          <p:cNvPr id="3" name="コンテンツ プレースホルダー 2">
            <a:extLst>
              <a:ext uri="{FF2B5EF4-FFF2-40B4-BE49-F238E27FC236}">
                <a16:creationId xmlns:a16="http://schemas.microsoft.com/office/drawing/2014/main" id="{90641E74-7EE0-4DC2-A562-6B2BE25897F6}"/>
              </a:ext>
            </a:extLst>
          </p:cNvPr>
          <p:cNvSpPr>
            <a:spLocks noGrp="1"/>
          </p:cNvSpPr>
          <p:nvPr>
            <p:ph idx="1"/>
          </p:nvPr>
        </p:nvSpPr>
        <p:spPr/>
        <p:txBody>
          <a:bodyPr>
            <a:normAutofit fontScale="92500"/>
          </a:bodyPr>
          <a:lstStyle/>
          <a:p>
            <a:pPr>
              <a:defRPr/>
            </a:pPr>
            <a:r>
              <a:rPr lang="ja-JP" altLang="en-US" dirty="0"/>
              <a:t>患者便からウイルス発見等など諸説</a:t>
            </a:r>
            <a:endParaRPr lang="en-US" altLang="ja-JP" dirty="0"/>
          </a:p>
          <a:p>
            <a:pPr>
              <a:defRPr/>
            </a:pPr>
            <a:r>
              <a:rPr lang="ja-JP" altLang="en-US" dirty="0"/>
              <a:t>京都大学井上助教授が</a:t>
            </a:r>
            <a:r>
              <a:rPr lang="ja-JP" altLang="en-US" dirty="0">
                <a:solidFill>
                  <a:srgbClr val="FF0000"/>
                </a:solidFill>
              </a:rPr>
              <a:t>井上ウイルス</a:t>
            </a:r>
            <a:r>
              <a:rPr lang="ja-JP" altLang="en-US" dirty="0"/>
              <a:t>発見</a:t>
            </a:r>
            <a:endParaRPr lang="en-US" altLang="ja-JP" dirty="0"/>
          </a:p>
          <a:p>
            <a:pPr marL="0" indent="0">
              <a:buFontTx/>
              <a:buNone/>
              <a:defRPr/>
            </a:pPr>
            <a:r>
              <a:rPr lang="ja-JP" altLang="en-US" dirty="0"/>
              <a:t>　　　　　　だれも追試に成功しなかったが</a:t>
            </a:r>
            <a:endParaRPr lang="en-US" altLang="ja-JP" dirty="0"/>
          </a:p>
          <a:p>
            <a:pPr>
              <a:defRPr/>
            </a:pPr>
            <a:r>
              <a:rPr lang="ja-JP" altLang="en-US" dirty="0"/>
              <a:t>結婚・就職差別、座敷牢、自殺者・・・</a:t>
            </a:r>
            <a:endParaRPr lang="en-US" altLang="ja-JP" dirty="0"/>
          </a:p>
          <a:p>
            <a:pPr>
              <a:defRPr/>
            </a:pPr>
            <a:r>
              <a:rPr lang="en-US" altLang="ja-JP" dirty="0"/>
              <a:t>1970</a:t>
            </a:r>
            <a:r>
              <a:rPr lang="ja-JP" altLang="en-US" dirty="0"/>
              <a:t>年</a:t>
            </a:r>
            <a:r>
              <a:rPr lang="en-US" altLang="ja-JP" dirty="0"/>
              <a:t>8</a:t>
            </a:r>
            <a:r>
              <a:rPr lang="ja-JP" altLang="en-US" dirty="0"/>
              <a:t>月新潟県から</a:t>
            </a:r>
            <a:r>
              <a:rPr lang="en-US" altLang="ja-JP" dirty="0"/>
              <a:t>171</a:t>
            </a:r>
            <a:r>
              <a:rPr lang="ja-JP" altLang="en-US" dirty="0"/>
              <a:t>人の疫学データ提出</a:t>
            </a:r>
            <a:endParaRPr lang="en-US" altLang="ja-JP" dirty="0"/>
          </a:p>
          <a:p>
            <a:pPr>
              <a:defRPr/>
            </a:pPr>
            <a:r>
              <a:rPr lang="en-US" altLang="ja-JP" dirty="0">
                <a:solidFill>
                  <a:srgbClr val="FF0000"/>
                </a:solidFill>
              </a:rPr>
              <a:t>9</a:t>
            </a:r>
            <a:r>
              <a:rPr lang="ja-JP" altLang="en-US" dirty="0">
                <a:solidFill>
                  <a:srgbClr val="FF0000"/>
                </a:solidFill>
              </a:rPr>
              <a:t>月中央薬事審議会「販売中止と回収」を決定</a:t>
            </a:r>
            <a:endParaRPr lang="en-US" altLang="ja-JP" dirty="0">
              <a:solidFill>
                <a:srgbClr val="FF0000"/>
              </a:solidFill>
            </a:endParaRPr>
          </a:p>
          <a:p>
            <a:pPr marL="0" indent="0">
              <a:buFontTx/>
              <a:buNone/>
              <a:defRPr/>
            </a:pPr>
            <a:r>
              <a:rPr lang="ja-JP" altLang="en-US" dirty="0">
                <a:solidFill>
                  <a:srgbClr val="FF0000"/>
                </a:solidFill>
              </a:rPr>
              <a:t>　　　　　</a:t>
            </a:r>
            <a:r>
              <a:rPr lang="ja-JP" altLang="en-US" dirty="0"/>
              <a:t>⇒するとスモン患者が激減した</a:t>
            </a:r>
            <a:endParaRPr lang="en-US" altLang="ja-JP" dirty="0"/>
          </a:p>
          <a:p>
            <a:pPr marL="0" indent="0">
              <a:buFontTx/>
              <a:buNone/>
              <a:defRPr/>
            </a:pPr>
            <a:r>
              <a:rPr lang="ja-JP" altLang="en-US" dirty="0">
                <a:solidFill>
                  <a:srgbClr val="FF0000"/>
                </a:solidFill>
              </a:rPr>
              <a:t>　　　　　⇒”事後的“に因果関係が判明した</a:t>
            </a:r>
            <a:endParaRPr lang="en-US" altLang="ja-JP" dirty="0">
              <a:solidFill>
                <a:srgbClr val="FF0000"/>
              </a:solidFill>
            </a:endParaRPr>
          </a:p>
          <a:p>
            <a:pPr>
              <a:defRPr/>
            </a:pPr>
            <a:endParaRPr lang="en-US" altLang="ja-JP" dirty="0"/>
          </a:p>
          <a:p>
            <a:pPr>
              <a:defRPr/>
            </a:pPr>
            <a:endParaRPr lang="en-US" altLang="ja-JP" dirty="0"/>
          </a:p>
        </p:txBody>
      </p:sp>
    </p:spTree>
    <p:extLst>
      <p:ext uri="{BB962C8B-B14F-4D97-AF65-F5344CB8AC3E}">
        <p14:creationId xmlns:p14="http://schemas.microsoft.com/office/powerpoint/2010/main" val="1738627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71F042-E312-4CC7-AAE5-5E58CB7A3AB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81C7D16-98A1-4BCD-87DF-9E36E2177E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74638"/>
            <a:ext cx="8640960" cy="6642924"/>
          </a:xfrm>
        </p:spPr>
      </p:pic>
    </p:spTree>
    <p:extLst>
      <p:ext uri="{BB962C8B-B14F-4D97-AF65-F5344CB8AC3E}">
        <p14:creationId xmlns:p14="http://schemas.microsoft.com/office/powerpoint/2010/main" val="34965727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AA744107-9442-4251-B2AE-3E574285BB8E}"/>
              </a:ext>
            </a:extLst>
          </p:cNvPr>
          <p:cNvSpPr>
            <a:spLocks noGrp="1"/>
          </p:cNvSpPr>
          <p:nvPr>
            <p:ph type="title"/>
          </p:nvPr>
        </p:nvSpPr>
        <p:spPr/>
        <p:txBody>
          <a:bodyPr/>
          <a:lstStyle/>
          <a:p>
            <a:r>
              <a:rPr lang="ja-JP" altLang="en-US"/>
              <a:t>キノホルム説とウイルス説</a:t>
            </a:r>
          </a:p>
        </p:txBody>
      </p:sp>
      <p:pic>
        <p:nvPicPr>
          <p:cNvPr id="12291" name="コンテンツ プレースホルダー 3">
            <a:extLst>
              <a:ext uri="{FF2B5EF4-FFF2-40B4-BE49-F238E27FC236}">
                <a16:creationId xmlns:a16="http://schemas.microsoft.com/office/drawing/2014/main" id="{AB4F9201-72FB-4ADB-889D-3C42858DB96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341438"/>
            <a:ext cx="6650037" cy="5045075"/>
          </a:xfrm>
        </p:spPr>
      </p:pic>
      <p:sp>
        <p:nvSpPr>
          <p:cNvPr id="12292" name="テキスト ボックス 5">
            <a:extLst>
              <a:ext uri="{FF2B5EF4-FFF2-40B4-BE49-F238E27FC236}">
                <a16:creationId xmlns:a16="http://schemas.microsoft.com/office/drawing/2014/main" id="{203272E2-7A94-4CBD-BDE8-483B69D329E4}"/>
              </a:ext>
            </a:extLst>
          </p:cNvPr>
          <p:cNvSpPr txBox="1">
            <a:spLocks noChangeArrowheads="1"/>
          </p:cNvSpPr>
          <p:nvPr/>
        </p:nvSpPr>
        <p:spPr bwMode="auto">
          <a:xfrm>
            <a:off x="3348038" y="6018213"/>
            <a:ext cx="5010150" cy="3683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小長谷正明“スモンー薬害の原点ー”（２００９）より</a:t>
            </a:r>
          </a:p>
        </p:txBody>
      </p:sp>
      <p:sp>
        <p:nvSpPr>
          <p:cNvPr id="2" name="左矢印 1">
            <a:extLst>
              <a:ext uri="{FF2B5EF4-FFF2-40B4-BE49-F238E27FC236}">
                <a16:creationId xmlns:a16="http://schemas.microsoft.com/office/drawing/2014/main" id="{A653EE7B-CB5E-4AAA-98B5-B22F08BDB422}"/>
              </a:ext>
            </a:extLst>
          </p:cNvPr>
          <p:cNvSpPr/>
          <p:nvPr/>
        </p:nvSpPr>
        <p:spPr>
          <a:xfrm rot="15465918">
            <a:off x="5834857" y="3575844"/>
            <a:ext cx="1027112" cy="171450"/>
          </a:xfrm>
          <a:prstGeom prst="leftArrow">
            <a:avLst>
              <a:gd name="adj1" fmla="val 42525"/>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3434105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6D8C8C-2095-41B7-BA07-1A182E644858}"/>
              </a:ext>
            </a:extLst>
          </p:cNvPr>
          <p:cNvSpPr>
            <a:spLocks noGrp="1"/>
          </p:cNvSpPr>
          <p:nvPr>
            <p:ph type="title"/>
          </p:nvPr>
        </p:nvSpPr>
        <p:spPr/>
        <p:txBody>
          <a:bodyPr/>
          <a:lstStyle/>
          <a:p>
            <a:r>
              <a:rPr lang="ja-JP" altLang="en-US" dirty="0"/>
              <a:t>ちなみに</a:t>
            </a:r>
            <a:r>
              <a:rPr lang="en-US" altLang="ja-JP" dirty="0"/>
              <a:t>HPV</a:t>
            </a:r>
            <a:r>
              <a:rPr lang="ja-JP" altLang="en-US" dirty="0"/>
              <a:t>ワクチン薬害でも</a:t>
            </a:r>
            <a:endParaRPr kumimoji="1" lang="ja-JP" altLang="en-US" dirty="0"/>
          </a:p>
        </p:txBody>
      </p:sp>
      <p:pic>
        <p:nvPicPr>
          <p:cNvPr id="5" name="コンテンツ プレースホルダー 4" descr="スクリーンショット, 抽象 が含まれている画像&#10;&#10;自動的に生成された説明">
            <a:extLst>
              <a:ext uri="{FF2B5EF4-FFF2-40B4-BE49-F238E27FC236}">
                <a16:creationId xmlns:a16="http://schemas.microsoft.com/office/drawing/2014/main" id="{DD1BF6C2-401A-4AFC-B102-6626C1A7E3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580" y="1417638"/>
            <a:ext cx="7560840" cy="5411392"/>
          </a:xfrm>
        </p:spPr>
      </p:pic>
    </p:spTree>
    <p:extLst>
      <p:ext uri="{BB962C8B-B14F-4D97-AF65-F5344CB8AC3E}">
        <p14:creationId xmlns:p14="http://schemas.microsoft.com/office/powerpoint/2010/main" val="84378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4E68447B-BFA5-415B-B21A-DA3683360BFD}"/>
              </a:ext>
            </a:extLst>
          </p:cNvPr>
          <p:cNvSpPr>
            <a:spLocks noGrp="1"/>
          </p:cNvSpPr>
          <p:nvPr>
            <p:ph type="title"/>
          </p:nvPr>
        </p:nvSpPr>
        <p:spPr/>
        <p:txBody>
          <a:bodyPr/>
          <a:lstStyle/>
          <a:p>
            <a:r>
              <a:rPr lang="ja-JP" altLang="en-US"/>
              <a:t>キノホルム説とウイルス説</a:t>
            </a:r>
          </a:p>
        </p:txBody>
      </p:sp>
      <p:sp>
        <p:nvSpPr>
          <p:cNvPr id="13315" name="コンテンツ プレースホルダー 2">
            <a:extLst>
              <a:ext uri="{FF2B5EF4-FFF2-40B4-BE49-F238E27FC236}">
                <a16:creationId xmlns:a16="http://schemas.microsoft.com/office/drawing/2014/main" id="{08BF3762-67B8-409F-AC6B-EA79431D6950}"/>
              </a:ext>
            </a:extLst>
          </p:cNvPr>
          <p:cNvSpPr>
            <a:spLocks noGrp="1"/>
          </p:cNvSpPr>
          <p:nvPr>
            <p:ph idx="1"/>
          </p:nvPr>
        </p:nvSpPr>
        <p:spPr>
          <a:xfrm>
            <a:off x="2411760" y="1600201"/>
            <a:ext cx="5904656" cy="2620888"/>
          </a:xfrm>
        </p:spPr>
        <p:txBody>
          <a:bodyPr/>
          <a:lstStyle/>
          <a:p>
            <a:r>
              <a:rPr lang="ja-JP" altLang="en-US" sz="2800" dirty="0"/>
              <a:t>甲野礼作会長は後に</a:t>
            </a:r>
            <a:r>
              <a:rPr lang="ja-JP" altLang="en-US" sz="2800" dirty="0">
                <a:solidFill>
                  <a:srgbClr val="FF0000"/>
                </a:solidFill>
              </a:rPr>
              <a:t>「キノホルム説とウイルス説のどちらも間違っているとして、どちらが患者を苦しめるか、と考えて決断した</a:t>
            </a:r>
            <a:r>
              <a:rPr lang="ja-JP" altLang="en-US" sz="2800" dirty="0"/>
              <a:t>」と述べた。</a:t>
            </a:r>
          </a:p>
          <a:p>
            <a:pPr marL="0" indent="0">
              <a:buNone/>
            </a:pPr>
            <a:endParaRPr lang="ja-JP" altLang="en-US" dirty="0"/>
          </a:p>
        </p:txBody>
      </p:sp>
      <p:pic>
        <p:nvPicPr>
          <p:cNvPr id="3" name="図 2" descr="テキスト が含まれている画像&#10;&#10;自動的に生成された説明">
            <a:extLst>
              <a:ext uri="{FF2B5EF4-FFF2-40B4-BE49-F238E27FC236}">
                <a16:creationId xmlns:a16="http://schemas.microsoft.com/office/drawing/2014/main" id="{7C48B847-7941-4A84-8ED6-9E2F8A597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567060"/>
            <a:ext cx="1800200" cy="2372105"/>
          </a:xfrm>
          <a:prstGeom prst="rect">
            <a:avLst/>
          </a:prstGeom>
        </p:spPr>
      </p:pic>
      <p:sp>
        <p:nvSpPr>
          <p:cNvPr id="4" name="テキスト ボックス 3">
            <a:extLst>
              <a:ext uri="{FF2B5EF4-FFF2-40B4-BE49-F238E27FC236}">
                <a16:creationId xmlns:a16="http://schemas.microsoft.com/office/drawing/2014/main" id="{145AA575-317E-40D2-A95F-2BB54136869A}"/>
              </a:ext>
            </a:extLst>
          </p:cNvPr>
          <p:cNvSpPr txBox="1"/>
          <p:nvPr/>
        </p:nvSpPr>
        <p:spPr>
          <a:xfrm>
            <a:off x="1187624" y="4221089"/>
            <a:ext cx="7542449" cy="1815882"/>
          </a:xfrm>
          <a:prstGeom prst="rect">
            <a:avLst/>
          </a:prstGeom>
          <a:noFill/>
        </p:spPr>
        <p:txBody>
          <a:bodyPr wrap="none" rtlCol="0">
            <a:spAutoFit/>
          </a:bodyPr>
          <a:lstStyle/>
          <a:p>
            <a:r>
              <a:rPr lang="ja-JP" altLang="en-US" sz="2800" dirty="0"/>
              <a:t>しかし製薬会社はその後も引き続き</a:t>
            </a:r>
            <a:endParaRPr lang="en-US" altLang="ja-JP" sz="2800" dirty="0"/>
          </a:p>
          <a:p>
            <a:r>
              <a:rPr lang="ja-JP" altLang="en-US" sz="2800" dirty="0"/>
              <a:t>ウイルス説を主張、”科学的データ“や</a:t>
            </a:r>
            <a:endParaRPr lang="en-US" altLang="ja-JP" sz="2800" dirty="0"/>
          </a:p>
          <a:p>
            <a:r>
              <a:rPr lang="ja-JP" altLang="en-US" sz="2800" dirty="0"/>
              <a:t>証人をつぎつぎと出してきて・・・・</a:t>
            </a:r>
            <a:endParaRPr lang="en-US" altLang="ja-JP" sz="2800" dirty="0"/>
          </a:p>
          <a:p>
            <a:r>
              <a:rPr lang="ja-JP" altLang="en-US" sz="2800" dirty="0"/>
              <a:t>　　　　和解で責任を認めるまで</a:t>
            </a:r>
            <a:r>
              <a:rPr lang="en-US" altLang="ja-JP" sz="2800" dirty="0"/>
              <a:t>10</a:t>
            </a:r>
            <a:r>
              <a:rPr lang="ja-JP" altLang="en-US" sz="2800" dirty="0"/>
              <a:t>年近くかかった</a:t>
            </a:r>
          </a:p>
        </p:txBody>
      </p:sp>
    </p:spTree>
    <p:extLst>
      <p:ext uri="{BB962C8B-B14F-4D97-AF65-F5344CB8AC3E}">
        <p14:creationId xmlns:p14="http://schemas.microsoft.com/office/powerpoint/2010/main" val="421191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5E5D98-7F6F-4F49-85E7-3EF28FAD2F95}"/>
              </a:ext>
            </a:extLst>
          </p:cNvPr>
          <p:cNvSpPr>
            <a:spLocks noGrp="1"/>
          </p:cNvSpPr>
          <p:nvPr>
            <p:ph type="title"/>
          </p:nvPr>
        </p:nvSpPr>
        <p:spPr/>
        <p:txBody>
          <a:bodyPr/>
          <a:lstStyle/>
          <a:p>
            <a:r>
              <a:rPr lang="ja-JP" altLang="en-US" dirty="0"/>
              <a:t>例えば</a:t>
            </a:r>
            <a:r>
              <a:rPr lang="en-US" altLang="ja-JP" dirty="0"/>
              <a:t>71</a:t>
            </a:r>
            <a:r>
              <a:rPr lang="ja-JP" altLang="en-US" dirty="0"/>
              <a:t>年秋</a:t>
            </a:r>
            <a:r>
              <a:rPr kumimoji="1" lang="ja-JP" altLang="en-US" dirty="0"/>
              <a:t>の新聞</a:t>
            </a:r>
            <a:r>
              <a:rPr lang="ja-JP" altLang="en-US" dirty="0"/>
              <a:t>記事</a:t>
            </a:r>
            <a:endParaRPr kumimoji="1" lang="ja-JP" altLang="en-US" dirty="0"/>
          </a:p>
        </p:txBody>
      </p:sp>
      <p:pic>
        <p:nvPicPr>
          <p:cNvPr id="5" name="コンテンツ プレースホルダー 4" descr="テキスト が含まれている画像&#10;&#10;非常に高い精度で生成された説明">
            <a:extLst>
              <a:ext uri="{FF2B5EF4-FFF2-40B4-BE49-F238E27FC236}">
                <a16:creationId xmlns:a16="http://schemas.microsoft.com/office/drawing/2014/main" id="{C62E937B-1CEC-4F42-9BAD-2571C4795F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196752"/>
            <a:ext cx="6912768" cy="6540396"/>
          </a:xfrm>
        </p:spPr>
      </p:pic>
    </p:spTree>
    <p:extLst>
      <p:ext uri="{BB962C8B-B14F-4D97-AF65-F5344CB8AC3E}">
        <p14:creationId xmlns:p14="http://schemas.microsoft.com/office/powerpoint/2010/main" val="36428136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42978BBA-5A46-4236-B0BE-10F0F6F10C4F}"/>
              </a:ext>
            </a:extLst>
          </p:cNvPr>
          <p:cNvSpPr>
            <a:spLocks noGrp="1"/>
          </p:cNvSpPr>
          <p:nvPr>
            <p:ph type="title"/>
          </p:nvPr>
        </p:nvSpPr>
        <p:spPr/>
        <p:txBody>
          <a:bodyPr/>
          <a:lstStyle/>
          <a:p>
            <a:r>
              <a:rPr lang="ja-JP" altLang="en-US"/>
              <a:t>スモンの歴史が教えてくれること</a:t>
            </a:r>
          </a:p>
        </p:txBody>
      </p:sp>
      <p:sp>
        <p:nvSpPr>
          <p:cNvPr id="16387" name="コンテンツ プレースホルダー 2">
            <a:extLst>
              <a:ext uri="{FF2B5EF4-FFF2-40B4-BE49-F238E27FC236}">
                <a16:creationId xmlns:a16="http://schemas.microsoft.com/office/drawing/2014/main" id="{2C95804C-71F1-4635-AACA-3035A9722C99}"/>
              </a:ext>
            </a:extLst>
          </p:cNvPr>
          <p:cNvSpPr>
            <a:spLocks noGrp="1"/>
          </p:cNvSpPr>
          <p:nvPr>
            <p:ph idx="1"/>
          </p:nvPr>
        </p:nvSpPr>
        <p:spPr/>
        <p:txBody>
          <a:bodyPr>
            <a:normAutofit/>
          </a:bodyPr>
          <a:lstStyle/>
          <a:p>
            <a:pPr>
              <a:defRPr/>
            </a:pPr>
            <a:r>
              <a:rPr lang="ja-JP" altLang="en-US" dirty="0"/>
              <a:t>事態の進行中は誰も真相を知らない</a:t>
            </a:r>
            <a:endParaRPr lang="en-US" altLang="ja-JP" dirty="0"/>
          </a:p>
          <a:p>
            <a:pPr>
              <a:defRPr/>
            </a:pPr>
            <a:r>
              <a:rPr lang="ja-JP" altLang="en-US" dirty="0"/>
              <a:t>それなのに「自分は知っている」と考える医師や役人がいる</a:t>
            </a:r>
            <a:endParaRPr lang="en-US" altLang="ja-JP" dirty="0"/>
          </a:p>
          <a:p>
            <a:pPr>
              <a:defRPr/>
            </a:pPr>
            <a:r>
              <a:rPr lang="ja-JP" altLang="en-US" dirty="0">
                <a:solidFill>
                  <a:srgbClr val="FF0000"/>
                </a:solidFill>
              </a:rPr>
              <a:t>それをメディアは「～とみている」「～と言われている」と当局、権威に寄りかかって報道する</a:t>
            </a:r>
            <a:endParaRPr lang="en-US" altLang="ja-JP" dirty="0">
              <a:solidFill>
                <a:srgbClr val="FF0000"/>
              </a:solidFill>
            </a:endParaRPr>
          </a:p>
          <a:p>
            <a:pPr>
              <a:defRPr/>
            </a:pPr>
            <a:r>
              <a:rPr lang="ja-JP" altLang="en-US" dirty="0"/>
              <a:t>多くは患者のせいにされる</a:t>
            </a:r>
            <a:endParaRPr lang="en-US" altLang="ja-JP" dirty="0"/>
          </a:p>
          <a:p>
            <a:pPr>
              <a:defRPr/>
            </a:pPr>
            <a:r>
              <a:rPr lang="ja-JP" altLang="en-US" dirty="0"/>
              <a:t>製薬会社は”エビデンス“や証人を次々と出してくることができる</a:t>
            </a:r>
          </a:p>
        </p:txBody>
      </p:sp>
    </p:spTree>
    <p:extLst>
      <p:ext uri="{BB962C8B-B14F-4D97-AF65-F5344CB8AC3E}">
        <p14:creationId xmlns:p14="http://schemas.microsoft.com/office/powerpoint/2010/main" val="40060044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8D33E52C-B6A7-49E2-A335-E1EB89673277}"/>
              </a:ext>
            </a:extLst>
          </p:cNvPr>
          <p:cNvSpPr>
            <a:spLocks noGrp="1"/>
          </p:cNvSpPr>
          <p:nvPr>
            <p:ph type="title"/>
          </p:nvPr>
        </p:nvSpPr>
        <p:spPr/>
        <p:txBody>
          <a:bodyPr/>
          <a:lstStyle/>
          <a:p>
            <a:r>
              <a:rPr lang="ja-JP" altLang="en-US"/>
              <a:t>結論が出た後にメディアは・・・</a:t>
            </a:r>
          </a:p>
        </p:txBody>
      </p:sp>
      <p:sp>
        <p:nvSpPr>
          <p:cNvPr id="3" name="コンテンツ プレースホルダー 2">
            <a:extLst>
              <a:ext uri="{FF2B5EF4-FFF2-40B4-BE49-F238E27FC236}">
                <a16:creationId xmlns:a16="http://schemas.microsoft.com/office/drawing/2014/main" id="{8766797B-2467-470C-8700-C7121688B3AA}"/>
              </a:ext>
            </a:extLst>
          </p:cNvPr>
          <p:cNvSpPr>
            <a:spLocks noGrp="1"/>
          </p:cNvSpPr>
          <p:nvPr>
            <p:ph idx="1"/>
          </p:nvPr>
        </p:nvSpPr>
        <p:spPr/>
        <p:txBody>
          <a:bodyPr>
            <a:normAutofit/>
          </a:bodyPr>
          <a:lstStyle/>
          <a:p>
            <a:pPr>
              <a:defRPr/>
            </a:pPr>
            <a:r>
              <a:rPr lang="ja-JP" altLang="en-US" dirty="0"/>
              <a:t>さも昔から味方だったかのように</a:t>
            </a:r>
            <a:endParaRPr lang="en-US" altLang="ja-JP" dirty="0"/>
          </a:p>
          <a:p>
            <a:pPr>
              <a:defRPr/>
            </a:pPr>
            <a:r>
              <a:rPr lang="ja-JP" altLang="en-US" dirty="0"/>
              <a:t>急に被害者寄りの報道をはじめる</a:t>
            </a:r>
            <a:endParaRPr lang="en-US" altLang="ja-JP" dirty="0"/>
          </a:p>
          <a:p>
            <a:pPr>
              <a:defRPr/>
            </a:pPr>
            <a:r>
              <a:rPr lang="ja-JP" altLang="en-US" dirty="0"/>
              <a:t>しかし自己の報道内容を検証することはない</a:t>
            </a:r>
            <a:endParaRPr lang="en-US" altLang="ja-JP" dirty="0"/>
          </a:p>
          <a:p>
            <a:pPr marL="0" indent="0">
              <a:buFontTx/>
              <a:buNone/>
              <a:defRPr/>
            </a:pPr>
            <a:r>
              <a:rPr lang="ja-JP" altLang="en-US" dirty="0"/>
              <a:t>　　「</a:t>
            </a:r>
            <a:r>
              <a:rPr lang="ja-JP" altLang="en-US" dirty="0">
                <a:solidFill>
                  <a:srgbClr val="FF0000"/>
                </a:solidFill>
              </a:rPr>
              <a:t>伝染病の可能性もある</a:t>
            </a:r>
            <a:r>
              <a:rPr lang="ja-JP" altLang="en-US" dirty="0"/>
              <a:t>」</a:t>
            </a:r>
            <a:endParaRPr lang="en-US" altLang="ja-JP" dirty="0"/>
          </a:p>
          <a:p>
            <a:pPr marL="0" indent="0">
              <a:buFontTx/>
              <a:buNone/>
              <a:defRPr/>
            </a:pPr>
            <a:r>
              <a:rPr lang="ja-JP" altLang="en-US" dirty="0"/>
              <a:t>　　「患者の体質との関係も疑われている」</a:t>
            </a:r>
            <a:endParaRPr lang="en-US" altLang="ja-JP" dirty="0"/>
          </a:p>
          <a:p>
            <a:pPr marL="0" indent="0">
              <a:buFontTx/>
              <a:buNone/>
              <a:defRPr/>
            </a:pPr>
            <a:r>
              <a:rPr lang="ja-JP" altLang="en-US" dirty="0"/>
              <a:t>　　「</a:t>
            </a:r>
            <a:r>
              <a:rPr lang="ja-JP" altLang="en-US" dirty="0">
                <a:solidFill>
                  <a:srgbClr val="FF0000"/>
                </a:solidFill>
              </a:rPr>
              <a:t>薬との因果関係は証明されてない</a:t>
            </a:r>
            <a:r>
              <a:rPr lang="ja-JP" altLang="en-US" dirty="0"/>
              <a:t>」</a:t>
            </a:r>
            <a:endParaRPr lang="en-US" altLang="ja-JP" dirty="0"/>
          </a:p>
          <a:p>
            <a:pPr marL="0" indent="0">
              <a:buFontTx/>
              <a:buNone/>
              <a:defRPr/>
            </a:pPr>
            <a:r>
              <a:rPr lang="ja-JP" altLang="en-US" dirty="0"/>
              <a:t>　　　　　　　　　　　　　　と報道していたのに・・・</a:t>
            </a:r>
          </a:p>
        </p:txBody>
      </p:sp>
    </p:spTree>
    <p:extLst>
      <p:ext uri="{BB962C8B-B14F-4D97-AF65-F5344CB8AC3E}">
        <p14:creationId xmlns:p14="http://schemas.microsoft.com/office/powerpoint/2010/main" val="25085306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33BAE6-0541-4994-B685-8B91AD8168FD}"/>
              </a:ext>
            </a:extLst>
          </p:cNvPr>
          <p:cNvSpPr>
            <a:spLocks noGrp="1"/>
          </p:cNvSpPr>
          <p:nvPr>
            <p:ph type="title"/>
          </p:nvPr>
        </p:nvSpPr>
        <p:spPr/>
        <p:txBody>
          <a:bodyPr/>
          <a:lstStyle/>
          <a:p>
            <a:r>
              <a:rPr kumimoji="1" lang="ja-JP" altLang="en-US" dirty="0"/>
              <a:t>サリドマイド薬害の報道でも</a:t>
            </a:r>
          </a:p>
        </p:txBody>
      </p:sp>
      <p:pic>
        <p:nvPicPr>
          <p:cNvPr id="5" name="コンテンツ プレースホルダー 4">
            <a:extLst>
              <a:ext uri="{FF2B5EF4-FFF2-40B4-BE49-F238E27FC236}">
                <a16:creationId xmlns:a16="http://schemas.microsoft.com/office/drawing/2014/main" id="{C576DB02-C83A-43C5-89D4-37A0E4319C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268760"/>
            <a:ext cx="4702456" cy="5472608"/>
          </a:xfrm>
        </p:spPr>
      </p:pic>
      <p:sp>
        <p:nvSpPr>
          <p:cNvPr id="3" name="テキスト ボックス 2">
            <a:extLst>
              <a:ext uri="{FF2B5EF4-FFF2-40B4-BE49-F238E27FC236}">
                <a16:creationId xmlns:a16="http://schemas.microsoft.com/office/drawing/2014/main" id="{18859FB5-8174-4837-94D3-7B8B0A324148}"/>
              </a:ext>
            </a:extLst>
          </p:cNvPr>
          <p:cNvSpPr txBox="1"/>
          <p:nvPr/>
        </p:nvSpPr>
        <p:spPr>
          <a:xfrm>
            <a:off x="326176" y="1628800"/>
            <a:ext cx="1774845" cy="646331"/>
          </a:xfrm>
          <a:prstGeom prst="rect">
            <a:avLst/>
          </a:prstGeom>
          <a:noFill/>
        </p:spPr>
        <p:txBody>
          <a:bodyPr wrap="none" rtlCol="0">
            <a:spAutoFit/>
          </a:bodyPr>
          <a:lstStyle/>
          <a:p>
            <a:r>
              <a:rPr kumimoji="1" lang="en-US" altLang="ja-JP" b="1" dirty="0"/>
              <a:t>1962</a:t>
            </a:r>
            <a:r>
              <a:rPr kumimoji="1" lang="ja-JP" altLang="en-US" b="1" dirty="0"/>
              <a:t>年</a:t>
            </a:r>
            <a:r>
              <a:rPr kumimoji="1" lang="en-US" altLang="ja-JP" b="1" dirty="0"/>
              <a:t>5</a:t>
            </a:r>
            <a:r>
              <a:rPr kumimoji="1" lang="ja-JP" altLang="en-US" b="1" dirty="0"/>
              <a:t>月</a:t>
            </a:r>
            <a:r>
              <a:rPr kumimoji="1" lang="en-US" altLang="ja-JP" b="1" dirty="0"/>
              <a:t>17</a:t>
            </a:r>
            <a:r>
              <a:rPr kumimoji="1" lang="ja-JP" altLang="en-US" b="1" dirty="0"/>
              <a:t>日</a:t>
            </a:r>
            <a:endParaRPr kumimoji="1" lang="en-US" altLang="ja-JP" b="1" dirty="0"/>
          </a:p>
          <a:p>
            <a:endParaRPr kumimoji="1" lang="ja-JP" altLang="en-US" dirty="0"/>
          </a:p>
        </p:txBody>
      </p:sp>
    </p:spTree>
    <p:extLst>
      <p:ext uri="{BB962C8B-B14F-4D97-AF65-F5344CB8AC3E}">
        <p14:creationId xmlns:p14="http://schemas.microsoft.com/office/powerpoint/2010/main" val="26824579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973ED9-F1AE-4C65-A2F9-147F1E83639E}"/>
              </a:ext>
            </a:extLst>
          </p:cNvPr>
          <p:cNvSpPr>
            <a:spLocks noGrp="1"/>
          </p:cNvSpPr>
          <p:nvPr>
            <p:ph type="title"/>
          </p:nvPr>
        </p:nvSpPr>
        <p:spPr/>
        <p:txBody>
          <a:bodyPr/>
          <a:lstStyle/>
          <a:p>
            <a:r>
              <a:rPr kumimoji="1" lang="ja-JP" altLang="en-US" dirty="0"/>
              <a:t>報道は半年間も自粛していた</a:t>
            </a:r>
          </a:p>
        </p:txBody>
      </p:sp>
      <p:pic>
        <p:nvPicPr>
          <p:cNvPr id="5" name="コンテンツ プレースホルダー 4">
            <a:extLst>
              <a:ext uri="{FF2B5EF4-FFF2-40B4-BE49-F238E27FC236}">
                <a16:creationId xmlns:a16="http://schemas.microsoft.com/office/drawing/2014/main" id="{E107F939-0544-489B-A517-251981988C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556" y="0"/>
            <a:ext cx="7992888" cy="9789590"/>
          </a:xfrm>
        </p:spPr>
      </p:pic>
    </p:spTree>
    <p:extLst>
      <p:ext uri="{BB962C8B-B14F-4D97-AF65-F5344CB8AC3E}">
        <p14:creationId xmlns:p14="http://schemas.microsoft.com/office/powerpoint/2010/main" val="176350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89DDDE6-FE24-40E5-8AEE-60EF09C2479A}"/>
              </a:ext>
            </a:extLst>
          </p:cNvPr>
          <p:cNvSpPr>
            <a:spLocks noGrp="1"/>
          </p:cNvSpPr>
          <p:nvPr>
            <p:ph type="title"/>
          </p:nvPr>
        </p:nvSpPr>
        <p:spPr>
          <a:xfrm>
            <a:off x="457200" y="274638"/>
            <a:ext cx="8229600" cy="1143000"/>
          </a:xfrm>
        </p:spPr>
        <p:txBody>
          <a:bodyPr/>
          <a:lstStyle/>
          <a:p>
            <a:r>
              <a:rPr lang="ja-JP" altLang="en-US" sz="4000" dirty="0"/>
              <a:t>実例１　</a:t>
            </a:r>
            <a:r>
              <a:rPr lang="ja-JP" altLang="en-US" sz="4000" dirty="0">
                <a:solidFill>
                  <a:srgbClr val="FF0000"/>
                </a:solidFill>
              </a:rPr>
              <a:t>ゾフルーザ</a:t>
            </a:r>
            <a:r>
              <a:rPr lang="ja-JP" altLang="en-US" sz="4000" dirty="0"/>
              <a:t>の副作用死</a:t>
            </a:r>
            <a:endParaRPr kumimoji="1" lang="en-US" sz="4000" dirty="0"/>
          </a:p>
        </p:txBody>
      </p:sp>
      <p:pic>
        <p:nvPicPr>
          <p:cNvPr id="5" name="コンテンツ プレースホルダー 4">
            <a:extLst>
              <a:ext uri="{FF2B5EF4-FFF2-40B4-BE49-F238E27FC236}">
                <a16:creationId xmlns:a16="http://schemas.microsoft.com/office/drawing/2014/main" id="{C71BAC93-7532-48D8-A03E-0EAF752D1690}"/>
              </a:ext>
            </a:extLst>
          </p:cNvPr>
          <p:cNvPicPr>
            <a:picLocks noGrp="1" noChangeAspect="1"/>
          </p:cNvPicPr>
          <p:nvPr>
            <p:ph idx="1"/>
          </p:nvPr>
        </p:nvPicPr>
        <p:blipFill>
          <a:blip r:embed="rId2"/>
          <a:stretch>
            <a:fillRect/>
          </a:stretch>
        </p:blipFill>
        <p:spPr>
          <a:xfrm>
            <a:off x="395536" y="1411823"/>
            <a:ext cx="8118975" cy="4891682"/>
          </a:xfrm>
          <a:prstGeom prst="rect">
            <a:avLst/>
          </a:prstGeom>
          <a:noFill/>
        </p:spPr>
      </p:pic>
      <p:sp>
        <p:nvSpPr>
          <p:cNvPr id="6" name="正方形/長方形 5">
            <a:extLst>
              <a:ext uri="{FF2B5EF4-FFF2-40B4-BE49-F238E27FC236}">
                <a16:creationId xmlns:a16="http://schemas.microsoft.com/office/drawing/2014/main" id="{8B6C8404-C368-4A11-909A-6F46892BFBC5}"/>
              </a:ext>
            </a:extLst>
          </p:cNvPr>
          <p:cNvSpPr/>
          <p:nvPr/>
        </p:nvSpPr>
        <p:spPr>
          <a:xfrm>
            <a:off x="2699792" y="1556792"/>
            <a:ext cx="3240360" cy="14995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2400" dirty="0"/>
              <a:t>抗インフルエンザ薬を</a:t>
            </a:r>
            <a:endParaRPr lang="en-US" altLang="ja-JP" sz="2400" dirty="0"/>
          </a:p>
          <a:p>
            <a:pPr algn="ctr"/>
            <a:r>
              <a:rPr lang="ja-JP" altLang="en-US" sz="2400" dirty="0"/>
              <a:t>投与された後に</a:t>
            </a:r>
            <a:endParaRPr lang="en-US" altLang="ja-JP" sz="2400" dirty="0"/>
          </a:p>
          <a:p>
            <a:pPr algn="ctr"/>
            <a:r>
              <a:rPr lang="ja-JP" altLang="en-US" sz="2400" dirty="0"/>
              <a:t>死亡者の数（全国）</a:t>
            </a:r>
            <a:endParaRPr kumimoji="1" lang="ja-JP" altLang="en-US" sz="2400" dirty="0"/>
          </a:p>
        </p:txBody>
      </p:sp>
    </p:spTree>
    <p:extLst>
      <p:ext uri="{BB962C8B-B14F-4D97-AF65-F5344CB8AC3E}">
        <p14:creationId xmlns:p14="http://schemas.microsoft.com/office/powerpoint/2010/main" val="696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0B0A28-5995-4ED6-A248-72AD794E3B97}"/>
              </a:ext>
            </a:extLst>
          </p:cNvPr>
          <p:cNvSpPr>
            <a:spLocks noGrp="1"/>
          </p:cNvSpPr>
          <p:nvPr>
            <p:ph type="title"/>
          </p:nvPr>
        </p:nvSpPr>
        <p:spPr/>
        <p:txBody>
          <a:bodyPr/>
          <a:lstStyle/>
          <a:p>
            <a:endParaRPr kumimoji="1" lang="ja-JP" altLang="en-US"/>
          </a:p>
        </p:txBody>
      </p:sp>
      <p:pic>
        <p:nvPicPr>
          <p:cNvPr id="4" name="コンテンツ プレースホルダー 4" descr="テキスト が含まれている画像&#10;&#10;自動的に生成された説明">
            <a:extLst>
              <a:ext uri="{FF2B5EF4-FFF2-40B4-BE49-F238E27FC236}">
                <a16:creationId xmlns:a16="http://schemas.microsoft.com/office/drawing/2014/main" id="{4575BCBF-A74C-49EC-BEFC-3E5BDA4565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7824" y="-171400"/>
            <a:ext cx="3053046" cy="8009894"/>
          </a:xfrm>
        </p:spPr>
      </p:pic>
    </p:spTree>
    <p:extLst>
      <p:ext uri="{BB962C8B-B14F-4D97-AF65-F5344CB8AC3E}">
        <p14:creationId xmlns:p14="http://schemas.microsoft.com/office/powerpoint/2010/main" val="3705387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BD8C53-2ED4-4947-8E54-738F5755ACEB}"/>
              </a:ext>
            </a:extLst>
          </p:cNvPr>
          <p:cNvSpPr>
            <a:spLocks noGrp="1"/>
          </p:cNvSpPr>
          <p:nvPr>
            <p:ph type="title"/>
          </p:nvPr>
        </p:nvSpPr>
        <p:spPr/>
        <p:txBody>
          <a:bodyPr/>
          <a:lstStyle/>
          <a:p>
            <a:r>
              <a:rPr kumimoji="1" lang="ja-JP" altLang="en-US" dirty="0"/>
              <a:t>裁判で原告が勝ちそうになると</a:t>
            </a:r>
          </a:p>
        </p:txBody>
      </p:sp>
      <p:pic>
        <p:nvPicPr>
          <p:cNvPr id="5" name="コンテンツ プレースホルダー 4">
            <a:extLst>
              <a:ext uri="{FF2B5EF4-FFF2-40B4-BE49-F238E27FC236}">
                <a16:creationId xmlns:a16="http://schemas.microsoft.com/office/drawing/2014/main" id="{28C17915-A457-4A54-BF09-39DE0CE7A0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268760"/>
            <a:ext cx="8791924" cy="9931978"/>
          </a:xfrm>
        </p:spPr>
      </p:pic>
    </p:spTree>
    <p:extLst>
      <p:ext uri="{BB962C8B-B14F-4D97-AF65-F5344CB8AC3E}">
        <p14:creationId xmlns:p14="http://schemas.microsoft.com/office/powerpoint/2010/main" val="8393190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15579F-3EE8-4ED5-8BCF-AC9AA59BBB8D}"/>
              </a:ext>
            </a:extLst>
          </p:cNvPr>
          <p:cNvSpPr>
            <a:spLocks noGrp="1"/>
          </p:cNvSpPr>
          <p:nvPr>
            <p:ph type="title"/>
          </p:nvPr>
        </p:nvSpPr>
        <p:spPr/>
        <p:txBody>
          <a:bodyPr/>
          <a:lstStyle/>
          <a:p>
            <a:r>
              <a:rPr lang="ja-JP" altLang="en-US" dirty="0"/>
              <a:t>昔から</a:t>
            </a:r>
            <a:r>
              <a:rPr kumimoji="1" lang="ja-JP" altLang="en-US" dirty="0"/>
              <a:t>味方</a:t>
            </a:r>
            <a:r>
              <a:rPr lang="ja-JP" altLang="en-US" dirty="0"/>
              <a:t>だったように</a:t>
            </a:r>
            <a:endParaRPr kumimoji="1" lang="ja-JP" altLang="en-US" dirty="0"/>
          </a:p>
        </p:txBody>
      </p:sp>
      <p:pic>
        <p:nvPicPr>
          <p:cNvPr id="5" name="コンテンツ プレースホルダー 4">
            <a:extLst>
              <a:ext uri="{FF2B5EF4-FFF2-40B4-BE49-F238E27FC236}">
                <a16:creationId xmlns:a16="http://schemas.microsoft.com/office/drawing/2014/main" id="{175F95FA-C8F2-48FE-877C-F880F5E0A9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030"/>
            <a:ext cx="4271918" cy="6742077"/>
          </a:xfrm>
        </p:spPr>
      </p:pic>
      <p:pic>
        <p:nvPicPr>
          <p:cNvPr id="4" name="図 3" descr="テキスト が含まれている画像&#10;&#10;自動的に生成された説明">
            <a:extLst>
              <a:ext uri="{FF2B5EF4-FFF2-40B4-BE49-F238E27FC236}">
                <a16:creationId xmlns:a16="http://schemas.microsoft.com/office/drawing/2014/main" id="{D78FD502-063F-4CEE-83F7-5D616D6B6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124744"/>
            <a:ext cx="7950158" cy="13082007"/>
          </a:xfrm>
          <a:prstGeom prst="rect">
            <a:avLst/>
          </a:prstGeom>
        </p:spPr>
      </p:pic>
    </p:spTree>
    <p:extLst>
      <p:ext uri="{BB962C8B-B14F-4D97-AF65-F5344CB8AC3E}">
        <p14:creationId xmlns:p14="http://schemas.microsoft.com/office/powerpoint/2010/main" val="16680702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C39CAE-5432-4A77-8C8E-A01282692E98}"/>
              </a:ext>
            </a:extLst>
          </p:cNvPr>
          <p:cNvSpPr>
            <a:spLocks noGrp="1"/>
          </p:cNvSpPr>
          <p:nvPr>
            <p:ph type="title"/>
          </p:nvPr>
        </p:nvSpPr>
        <p:spPr/>
        <p:txBody>
          <a:bodyPr/>
          <a:lstStyle/>
          <a:p>
            <a:r>
              <a:rPr kumimoji="1" lang="ja-JP" altLang="en-US" dirty="0"/>
              <a:t>「薬害」とは</a:t>
            </a:r>
          </a:p>
        </p:txBody>
      </p:sp>
      <p:sp>
        <p:nvSpPr>
          <p:cNvPr id="3" name="コンテンツ プレースホルダー 2">
            <a:extLst>
              <a:ext uri="{FF2B5EF4-FFF2-40B4-BE49-F238E27FC236}">
                <a16:creationId xmlns:a16="http://schemas.microsoft.com/office/drawing/2014/main" id="{8F972965-839A-4E4C-B610-3BC2D67626B2}"/>
              </a:ext>
            </a:extLst>
          </p:cNvPr>
          <p:cNvSpPr>
            <a:spLocks noGrp="1"/>
          </p:cNvSpPr>
          <p:nvPr>
            <p:ph idx="1"/>
          </p:nvPr>
        </p:nvSpPr>
        <p:spPr/>
        <p:txBody>
          <a:bodyPr/>
          <a:lstStyle/>
          <a:p>
            <a:pPr marL="0" indent="0">
              <a:buNone/>
            </a:pPr>
            <a:r>
              <a:rPr kumimoji="1" lang="ja-JP" altLang="en-US" sz="4800" dirty="0"/>
              <a:t>副作用は</a:t>
            </a:r>
            <a:r>
              <a:rPr kumimoji="1" lang="ja-JP" altLang="en-US" sz="4800" dirty="0">
                <a:solidFill>
                  <a:srgbClr val="FF0000"/>
                </a:solidFill>
              </a:rPr>
              <a:t>薬が起こす</a:t>
            </a:r>
            <a:r>
              <a:rPr kumimoji="1" lang="ja-JP" altLang="en-US" sz="4800" dirty="0"/>
              <a:t>が</a:t>
            </a:r>
            <a:endParaRPr kumimoji="1" lang="en-US" altLang="ja-JP" sz="4800" dirty="0"/>
          </a:p>
          <a:p>
            <a:pPr marL="0" indent="0">
              <a:buNone/>
            </a:pPr>
            <a:r>
              <a:rPr lang="ja-JP" altLang="en-US" sz="4800" dirty="0"/>
              <a:t>　　　　　薬害は</a:t>
            </a:r>
            <a:r>
              <a:rPr lang="ja-JP" altLang="en-US" sz="4800" dirty="0">
                <a:solidFill>
                  <a:srgbClr val="FF0000"/>
                </a:solidFill>
              </a:rPr>
              <a:t>人が起こす</a:t>
            </a:r>
            <a:endParaRPr lang="en-US" altLang="ja-JP" sz="4800" dirty="0">
              <a:solidFill>
                <a:srgbClr val="FF0000"/>
              </a:solidFill>
            </a:endParaRPr>
          </a:p>
          <a:p>
            <a:pPr marL="0" indent="0">
              <a:buNone/>
            </a:pPr>
            <a:r>
              <a:rPr kumimoji="1" lang="ja-JP" altLang="en-US" sz="4800" dirty="0">
                <a:solidFill>
                  <a:srgbClr val="FF0000"/>
                </a:solidFill>
              </a:rPr>
              <a:t>　</a:t>
            </a:r>
            <a:r>
              <a:rPr kumimoji="1" lang="ja-JP" altLang="en-US" dirty="0">
                <a:solidFill>
                  <a:srgbClr val="FF0000"/>
                </a:solidFill>
              </a:rPr>
              <a:t>安全性有効性に関する</a:t>
            </a:r>
            <a:r>
              <a:rPr lang="ja-JP" altLang="en-US" dirty="0">
                <a:solidFill>
                  <a:srgbClr val="FF0000"/>
                </a:solidFill>
              </a:rPr>
              <a:t>データが</a:t>
            </a:r>
            <a:endParaRPr lang="en-US" altLang="ja-JP" dirty="0">
              <a:solidFill>
                <a:srgbClr val="FF0000"/>
              </a:solidFill>
            </a:endParaRPr>
          </a:p>
          <a:p>
            <a:pPr marL="0" indent="0">
              <a:buNone/>
            </a:pPr>
            <a:r>
              <a:rPr lang="ja-JP" altLang="en-US" dirty="0">
                <a:solidFill>
                  <a:srgbClr val="FF0000"/>
                </a:solidFill>
              </a:rPr>
              <a:t>　　　隠されたり曲げられたりして</a:t>
            </a:r>
            <a:endParaRPr lang="en-US" altLang="ja-JP" dirty="0">
              <a:solidFill>
                <a:srgbClr val="FF0000"/>
              </a:solidFill>
            </a:endParaRPr>
          </a:p>
          <a:p>
            <a:pPr marL="0" indent="0">
              <a:buNone/>
            </a:pPr>
            <a:r>
              <a:rPr lang="ja-JP" altLang="en-US" sz="4800" dirty="0">
                <a:solidFill>
                  <a:srgbClr val="FF0000"/>
                </a:solidFill>
              </a:rPr>
              <a:t>　</a:t>
            </a:r>
            <a:r>
              <a:rPr kumimoji="1" lang="ja-JP" altLang="en-US" sz="4000" dirty="0">
                <a:solidFill>
                  <a:srgbClr val="FF0000"/>
                </a:solidFill>
              </a:rPr>
              <a:t>許容できない医薬品被害が広がる</a:t>
            </a:r>
            <a:endParaRPr kumimoji="1" lang="en-US" altLang="ja-JP" sz="4800" dirty="0">
              <a:solidFill>
                <a:srgbClr val="FF0000"/>
              </a:solidFill>
            </a:endParaRPr>
          </a:p>
        </p:txBody>
      </p:sp>
    </p:spTree>
    <p:extLst>
      <p:ext uri="{BB962C8B-B14F-4D97-AF65-F5344CB8AC3E}">
        <p14:creationId xmlns:p14="http://schemas.microsoft.com/office/powerpoint/2010/main" val="37663161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FC62B-AC51-4876-ADF4-AE07257EC2B4}"/>
              </a:ext>
            </a:extLst>
          </p:cNvPr>
          <p:cNvSpPr>
            <a:spLocks noGrp="1"/>
          </p:cNvSpPr>
          <p:nvPr>
            <p:ph type="title"/>
          </p:nvPr>
        </p:nvSpPr>
        <p:spPr/>
        <p:txBody>
          <a:bodyPr/>
          <a:lstStyle/>
          <a:p>
            <a:r>
              <a:rPr kumimoji="1" lang="ja-JP" altLang="en-US" dirty="0"/>
              <a:t>薬害被害者の思いとは</a:t>
            </a:r>
          </a:p>
        </p:txBody>
      </p:sp>
      <p:pic>
        <p:nvPicPr>
          <p:cNvPr id="5" name="コンテンツ プレースホルダー 4">
            <a:extLst>
              <a:ext uri="{FF2B5EF4-FFF2-40B4-BE49-F238E27FC236}">
                <a16:creationId xmlns:a16="http://schemas.microsoft.com/office/drawing/2014/main" id="{EB5392C1-8827-4BF9-B7A3-8C4562CDF1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6727" y="1854114"/>
            <a:ext cx="5350546" cy="4018135"/>
          </a:xfrm>
        </p:spPr>
      </p:pic>
    </p:spTree>
    <p:extLst>
      <p:ext uri="{BB962C8B-B14F-4D97-AF65-F5344CB8AC3E}">
        <p14:creationId xmlns:p14="http://schemas.microsoft.com/office/powerpoint/2010/main" val="162709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D5CF1B-AB3C-441D-A358-969A98444777}"/>
              </a:ext>
            </a:extLst>
          </p:cNvPr>
          <p:cNvSpPr>
            <a:spLocks noGrp="1"/>
          </p:cNvSpPr>
          <p:nvPr>
            <p:ph type="title"/>
          </p:nvPr>
        </p:nvSpPr>
        <p:spPr>
          <a:xfrm>
            <a:off x="251520" y="260648"/>
            <a:ext cx="8229600" cy="1143000"/>
          </a:xfrm>
        </p:spPr>
        <p:txBody>
          <a:bodyPr/>
          <a:lstStyle/>
          <a:p>
            <a:r>
              <a:rPr kumimoji="1" lang="ja-JP" altLang="en-US" sz="3600" dirty="0"/>
              <a:t>新たに見つかっている自己免疫性脳炎　</a:t>
            </a:r>
          </a:p>
        </p:txBody>
      </p:sp>
      <p:sp>
        <p:nvSpPr>
          <p:cNvPr id="3" name="コンテンツ プレースホルダー 2">
            <a:extLst>
              <a:ext uri="{FF2B5EF4-FFF2-40B4-BE49-F238E27FC236}">
                <a16:creationId xmlns:a16="http://schemas.microsoft.com/office/drawing/2014/main" id="{915EA686-B5F8-4EA9-A114-D2B71F9F1530}"/>
              </a:ext>
            </a:extLst>
          </p:cNvPr>
          <p:cNvSpPr>
            <a:spLocks noGrp="1"/>
          </p:cNvSpPr>
          <p:nvPr>
            <p:ph idx="1"/>
          </p:nvPr>
        </p:nvSpPr>
        <p:spPr>
          <a:xfrm>
            <a:off x="1043608" y="1628800"/>
            <a:ext cx="8229600" cy="4525963"/>
          </a:xfrm>
        </p:spPr>
        <p:txBody>
          <a:bodyPr/>
          <a:lstStyle/>
          <a:p>
            <a:pPr marL="0" indent="0">
              <a:buNone/>
            </a:pPr>
            <a:r>
              <a:rPr lang="ja-JP" altLang="en-US" sz="2000" dirty="0"/>
              <a:t>　　論文発表年</a:t>
            </a:r>
            <a:endParaRPr lang="en-US" altLang="ja-JP" sz="2000" dirty="0"/>
          </a:p>
          <a:p>
            <a:r>
              <a:rPr lang="en-US" altLang="ja-JP" dirty="0"/>
              <a:t>2007</a:t>
            </a:r>
            <a:r>
              <a:rPr lang="ja-JP" altLang="en-US" dirty="0"/>
              <a:t>年　抗</a:t>
            </a:r>
            <a:r>
              <a:rPr lang="en-US" altLang="ja-JP" dirty="0"/>
              <a:t>NMDA</a:t>
            </a:r>
            <a:r>
              <a:rPr lang="ja-JP" altLang="en-US" dirty="0"/>
              <a:t>受容体脳炎　</a:t>
            </a:r>
            <a:endParaRPr lang="en-US" altLang="ja-JP" dirty="0"/>
          </a:p>
          <a:p>
            <a:r>
              <a:rPr kumimoji="1" lang="en-US" altLang="ja-JP" dirty="0"/>
              <a:t>2010</a:t>
            </a:r>
            <a:r>
              <a:rPr kumimoji="1" lang="ja-JP" altLang="en-US" dirty="0"/>
              <a:t>年　抗</a:t>
            </a:r>
            <a:r>
              <a:rPr kumimoji="1" lang="en-US" altLang="ja-JP" dirty="0"/>
              <a:t>GABA</a:t>
            </a:r>
            <a:r>
              <a:rPr kumimoji="1" lang="en-US" altLang="ja-JP" sz="2400" dirty="0"/>
              <a:t>B</a:t>
            </a:r>
            <a:r>
              <a:rPr kumimoji="1" lang="ja-JP" altLang="en-US" dirty="0"/>
              <a:t>受容体脳炎</a:t>
            </a:r>
            <a:endParaRPr kumimoji="1" lang="en-US" altLang="ja-JP" dirty="0"/>
          </a:p>
          <a:p>
            <a:r>
              <a:rPr lang="en-US" altLang="ja-JP" dirty="0"/>
              <a:t>2011</a:t>
            </a:r>
            <a:r>
              <a:rPr lang="ja-JP" altLang="en-US" dirty="0"/>
              <a:t>年　抗</a:t>
            </a:r>
            <a:r>
              <a:rPr lang="en-US" altLang="ja-JP" dirty="0"/>
              <a:t>VGKC</a:t>
            </a:r>
            <a:r>
              <a:rPr lang="ja-JP" altLang="en-US" dirty="0"/>
              <a:t>複合体脳炎</a:t>
            </a:r>
            <a:endParaRPr lang="en-US" altLang="ja-JP" dirty="0"/>
          </a:p>
          <a:p>
            <a:r>
              <a:rPr lang="en-US" altLang="ja-JP" dirty="0"/>
              <a:t>2013</a:t>
            </a:r>
            <a:r>
              <a:rPr lang="ja-JP" altLang="en-US" dirty="0"/>
              <a:t>年　抗</a:t>
            </a:r>
            <a:r>
              <a:rPr kumimoji="1" lang="en-US" altLang="ja-JP" dirty="0"/>
              <a:t>DPPX</a:t>
            </a:r>
            <a:r>
              <a:rPr kumimoji="1" lang="ja-JP" altLang="en-US" dirty="0"/>
              <a:t>脳炎</a:t>
            </a:r>
            <a:endParaRPr kumimoji="1" lang="en-US" altLang="ja-JP" dirty="0"/>
          </a:p>
          <a:p>
            <a:r>
              <a:rPr lang="en-US" altLang="ja-JP" dirty="0"/>
              <a:t>2014</a:t>
            </a:r>
            <a:r>
              <a:rPr lang="ja-JP" altLang="en-US" dirty="0"/>
              <a:t>年　抗</a:t>
            </a:r>
            <a:r>
              <a:rPr lang="en-US" altLang="ja-JP" dirty="0"/>
              <a:t>GABA</a:t>
            </a:r>
            <a:r>
              <a:rPr lang="en-US" altLang="ja-JP" sz="2400" dirty="0"/>
              <a:t>A</a:t>
            </a:r>
            <a:r>
              <a:rPr lang="ja-JP" altLang="en-US" dirty="0"/>
              <a:t>受容体脳炎</a:t>
            </a:r>
            <a:endParaRPr lang="en-US" altLang="ja-JP" dirty="0"/>
          </a:p>
          <a:p>
            <a:r>
              <a:rPr kumimoji="1" lang="en-US" altLang="ja-JP" dirty="0"/>
              <a:t>2015</a:t>
            </a:r>
            <a:r>
              <a:rPr kumimoji="1" lang="ja-JP" altLang="en-US" dirty="0"/>
              <a:t>年　抗</a:t>
            </a:r>
            <a:r>
              <a:rPr kumimoji="1" lang="en-US" altLang="ja-JP" dirty="0"/>
              <a:t>AMPA</a:t>
            </a:r>
            <a:r>
              <a:rPr kumimoji="1" lang="ja-JP" altLang="en-US" dirty="0"/>
              <a:t>受容体脳炎</a:t>
            </a:r>
          </a:p>
        </p:txBody>
      </p:sp>
    </p:spTree>
    <p:extLst>
      <p:ext uri="{BB962C8B-B14F-4D97-AF65-F5344CB8AC3E}">
        <p14:creationId xmlns:p14="http://schemas.microsoft.com/office/powerpoint/2010/main" val="5281753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7C6C04-5C06-4F94-90BC-950193F6A5D4}"/>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14D9D310-0193-4161-9288-365E4A1E90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371" y="1600200"/>
            <a:ext cx="6081258" cy="4525963"/>
          </a:xfrm>
        </p:spPr>
      </p:pic>
    </p:spTree>
    <p:extLst>
      <p:ext uri="{BB962C8B-B14F-4D97-AF65-F5344CB8AC3E}">
        <p14:creationId xmlns:p14="http://schemas.microsoft.com/office/powerpoint/2010/main" val="28447664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92FCEE-58EB-4820-A068-97DC5966A121}"/>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182E6E9-549B-4177-AF35-820DFC12CC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6084" y="1600200"/>
            <a:ext cx="5931832" cy="4525963"/>
          </a:xfrm>
        </p:spPr>
      </p:pic>
    </p:spTree>
    <p:extLst>
      <p:ext uri="{BB962C8B-B14F-4D97-AF65-F5344CB8AC3E}">
        <p14:creationId xmlns:p14="http://schemas.microsoft.com/office/powerpoint/2010/main" val="5305978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a:extLst>
              <a:ext uri="{FF2B5EF4-FFF2-40B4-BE49-F238E27FC236}">
                <a16:creationId xmlns:a16="http://schemas.microsoft.com/office/drawing/2014/main" id="{49C659A7-1928-44E9-AE4F-8E8D006CC257}"/>
              </a:ext>
            </a:extLst>
          </p:cNvPr>
          <p:cNvSpPr>
            <a:spLocks noGrp="1" noChangeArrowheads="1"/>
          </p:cNvSpPr>
          <p:nvPr>
            <p:ph type="title"/>
          </p:nvPr>
        </p:nvSpPr>
        <p:spPr/>
        <p:txBody>
          <a:bodyPr/>
          <a:lstStyle/>
          <a:p>
            <a:r>
              <a:rPr lang="ja-JP" altLang="en-US"/>
              <a:t>臨床試験後の追跡データ</a:t>
            </a:r>
          </a:p>
        </p:txBody>
      </p:sp>
      <p:sp>
        <p:nvSpPr>
          <p:cNvPr id="4" name="コンテンツ プレースホルダー 3">
            <a:extLst>
              <a:ext uri="{FF2B5EF4-FFF2-40B4-BE49-F238E27FC236}">
                <a16:creationId xmlns:a16="http://schemas.microsoft.com/office/drawing/2014/main" id="{5DB77905-D95B-47E2-AA1D-C99D3BA7B19E}"/>
              </a:ext>
            </a:extLst>
          </p:cNvPr>
          <p:cNvSpPr>
            <a:spLocks noGrp="1"/>
          </p:cNvSpPr>
          <p:nvPr>
            <p:ph idx="1"/>
          </p:nvPr>
        </p:nvSpPr>
        <p:spPr/>
        <p:txBody>
          <a:bodyPr/>
          <a:lstStyle/>
          <a:p>
            <a:pPr marL="0" indent="0">
              <a:buFontTx/>
              <a:buNone/>
              <a:defRPr/>
            </a:pPr>
            <a:r>
              <a:rPr lang="ja-JP" altLang="en-US" dirty="0"/>
              <a:t>接種後６か月から２年までの間に</a:t>
            </a:r>
            <a:endParaRPr lang="en-US" altLang="ja-JP" dirty="0"/>
          </a:p>
          <a:p>
            <a:pPr>
              <a:defRPr/>
            </a:pPr>
            <a:r>
              <a:rPr lang="ja-JP" altLang="en-US" dirty="0"/>
              <a:t>新たな慢性疾患の発生が</a:t>
            </a:r>
            <a:r>
              <a:rPr lang="en-US" altLang="ja-JP" dirty="0"/>
              <a:t>3.6</a:t>
            </a:r>
            <a:r>
              <a:rPr lang="ja-JP" altLang="en-US" dirty="0"/>
              <a:t>～</a:t>
            </a:r>
            <a:r>
              <a:rPr lang="en-US" altLang="ja-JP" dirty="0"/>
              <a:t>3.8</a:t>
            </a:r>
            <a:r>
              <a:rPr lang="ja-JP" altLang="en-US" dirty="0"/>
              <a:t>％</a:t>
            </a:r>
            <a:endParaRPr lang="en-US" altLang="ja-JP" dirty="0"/>
          </a:p>
          <a:p>
            <a:pPr marL="0" indent="0">
              <a:buFontTx/>
              <a:buNone/>
              <a:defRPr/>
            </a:pPr>
            <a:r>
              <a:rPr lang="ja-JP" altLang="en-US" dirty="0"/>
              <a:t>　　　　　　　　　　　</a:t>
            </a:r>
            <a:r>
              <a:rPr lang="ja-JP" altLang="en-US" dirty="0">
                <a:solidFill>
                  <a:srgbClr val="FF0000"/>
                </a:solidFill>
              </a:rPr>
              <a:t>１０万人に</a:t>
            </a:r>
            <a:r>
              <a:rPr lang="en-US" altLang="ja-JP" dirty="0">
                <a:solidFill>
                  <a:srgbClr val="FF0000"/>
                </a:solidFill>
              </a:rPr>
              <a:t>3600</a:t>
            </a:r>
            <a:r>
              <a:rPr lang="ja-JP" altLang="en-US" dirty="0">
                <a:solidFill>
                  <a:srgbClr val="FF0000"/>
                </a:solidFill>
              </a:rPr>
              <a:t>～</a:t>
            </a:r>
            <a:r>
              <a:rPr lang="en-US" altLang="ja-JP" dirty="0">
                <a:solidFill>
                  <a:srgbClr val="FF0000"/>
                </a:solidFill>
              </a:rPr>
              <a:t>3800</a:t>
            </a:r>
            <a:r>
              <a:rPr lang="ja-JP" altLang="en-US" dirty="0">
                <a:solidFill>
                  <a:srgbClr val="FF0000"/>
                </a:solidFill>
              </a:rPr>
              <a:t>人</a:t>
            </a:r>
            <a:endParaRPr lang="en-US" altLang="ja-JP" dirty="0">
              <a:solidFill>
                <a:srgbClr val="FF0000"/>
              </a:solidFill>
            </a:endParaRPr>
          </a:p>
          <a:p>
            <a:pPr>
              <a:defRPr/>
            </a:pPr>
            <a:r>
              <a:rPr lang="ja-JP" altLang="en-US" dirty="0"/>
              <a:t>新たな自己免疫疾患の発生が</a:t>
            </a:r>
            <a:r>
              <a:rPr lang="en-US" altLang="ja-JP" dirty="0"/>
              <a:t>1.1</a:t>
            </a:r>
            <a:r>
              <a:rPr lang="ja-JP" altLang="en-US" dirty="0"/>
              <a:t>～</a:t>
            </a:r>
            <a:r>
              <a:rPr lang="en-US" altLang="ja-JP" dirty="0"/>
              <a:t>1.8</a:t>
            </a:r>
            <a:r>
              <a:rPr lang="ja-JP" altLang="en-US" dirty="0"/>
              <a:t>％</a:t>
            </a:r>
            <a:endParaRPr lang="en-US" altLang="ja-JP" dirty="0"/>
          </a:p>
          <a:p>
            <a:pPr marL="0" indent="0">
              <a:buFontTx/>
              <a:buNone/>
              <a:defRPr/>
            </a:pPr>
            <a:r>
              <a:rPr lang="ja-JP" altLang="en-US" dirty="0"/>
              <a:t>　　　　　　　　　　　</a:t>
            </a:r>
            <a:r>
              <a:rPr lang="ja-JP" altLang="en-US" dirty="0">
                <a:solidFill>
                  <a:srgbClr val="FF0000"/>
                </a:solidFill>
              </a:rPr>
              <a:t>１０万人に</a:t>
            </a:r>
            <a:r>
              <a:rPr lang="en-US" altLang="ja-JP" dirty="0">
                <a:solidFill>
                  <a:srgbClr val="FF0000"/>
                </a:solidFill>
              </a:rPr>
              <a:t>1100</a:t>
            </a:r>
            <a:r>
              <a:rPr lang="ja-JP" altLang="en-US" dirty="0">
                <a:solidFill>
                  <a:srgbClr val="FF0000"/>
                </a:solidFill>
              </a:rPr>
              <a:t>～</a:t>
            </a:r>
            <a:r>
              <a:rPr lang="en-US" altLang="ja-JP" dirty="0">
                <a:solidFill>
                  <a:srgbClr val="FF0000"/>
                </a:solidFill>
              </a:rPr>
              <a:t>1800</a:t>
            </a:r>
            <a:r>
              <a:rPr lang="ja-JP" altLang="en-US" dirty="0">
                <a:solidFill>
                  <a:srgbClr val="FF0000"/>
                </a:solidFill>
              </a:rPr>
              <a:t>人</a:t>
            </a:r>
            <a:endParaRPr lang="en-US" altLang="ja-JP" dirty="0">
              <a:solidFill>
                <a:srgbClr val="FF0000"/>
              </a:solidFill>
            </a:endParaRPr>
          </a:p>
          <a:p>
            <a:pPr marL="0" indent="0">
              <a:buFontTx/>
              <a:buNone/>
              <a:defRPr/>
            </a:pPr>
            <a:r>
              <a:rPr lang="ja-JP" altLang="en-US" dirty="0"/>
              <a:t>　　　　　　メーカーの</a:t>
            </a:r>
            <a:r>
              <a:rPr lang="en-US" altLang="ja-JP" dirty="0"/>
              <a:t>HP</a:t>
            </a:r>
            <a:r>
              <a:rPr lang="ja-JP" altLang="en-US" dirty="0"/>
              <a:t>にひっそりと・・・</a:t>
            </a:r>
            <a:endParaRPr lang="en-US" altLang="ja-JP" dirty="0"/>
          </a:p>
          <a:p>
            <a:pPr marL="0" indent="0">
              <a:buFontTx/>
              <a:buNone/>
              <a:defRPr/>
            </a:pPr>
            <a:endParaRPr lang="en-US" altLang="ja-JP" dirty="0"/>
          </a:p>
        </p:txBody>
      </p:sp>
    </p:spTree>
    <p:extLst>
      <p:ext uri="{BB962C8B-B14F-4D97-AF65-F5344CB8AC3E}">
        <p14:creationId xmlns:p14="http://schemas.microsoft.com/office/powerpoint/2010/main" val="281110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E20BBE-FC39-48D2-9ACA-0E7F17A44ADB}"/>
              </a:ext>
            </a:extLst>
          </p:cNvPr>
          <p:cNvSpPr>
            <a:spLocks noGrp="1"/>
          </p:cNvSpPr>
          <p:nvPr>
            <p:ph type="title"/>
          </p:nvPr>
        </p:nvSpPr>
        <p:spPr>
          <a:xfrm>
            <a:off x="457200" y="274638"/>
            <a:ext cx="8229600" cy="1143000"/>
          </a:xfrm>
        </p:spPr>
        <p:txBody>
          <a:bodyPr wrap="square" anchor="ctr">
            <a:normAutofit/>
          </a:bodyPr>
          <a:lstStyle/>
          <a:p>
            <a:r>
              <a:rPr kumimoji="1" lang="en-US" altLang="ja-JP" dirty="0"/>
              <a:t>2018/2019</a:t>
            </a:r>
            <a:r>
              <a:rPr kumimoji="1" lang="ja-JP" altLang="en-US" dirty="0"/>
              <a:t>シーズンに何が？</a:t>
            </a:r>
          </a:p>
        </p:txBody>
      </p:sp>
      <p:pic>
        <p:nvPicPr>
          <p:cNvPr id="5" name="コンテンツ プレースホルダー 4">
            <a:extLst>
              <a:ext uri="{FF2B5EF4-FFF2-40B4-BE49-F238E27FC236}">
                <a16:creationId xmlns:a16="http://schemas.microsoft.com/office/drawing/2014/main" id="{F9EC86A7-F482-48F4-A4D4-699F721F8E5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2204864"/>
            <a:ext cx="4038600" cy="3025051"/>
          </a:xfrm>
          <a:noFill/>
        </p:spPr>
      </p:pic>
      <p:sp>
        <p:nvSpPr>
          <p:cNvPr id="10" name="Content Placeholder 3">
            <a:extLst>
              <a:ext uri="{FF2B5EF4-FFF2-40B4-BE49-F238E27FC236}">
                <a16:creationId xmlns:a16="http://schemas.microsoft.com/office/drawing/2014/main" id="{67FC3643-3AD4-4A23-958A-3CC4C55B07F8}"/>
              </a:ext>
            </a:extLst>
          </p:cNvPr>
          <p:cNvSpPr>
            <a:spLocks noGrp="1"/>
          </p:cNvSpPr>
          <p:nvPr>
            <p:ph sz="half" idx="2"/>
          </p:nvPr>
        </p:nvSpPr>
        <p:spPr>
          <a:xfrm>
            <a:off x="4648200" y="1600200"/>
            <a:ext cx="4038600" cy="4525963"/>
          </a:xfrm>
        </p:spPr>
        <p:txBody>
          <a:bodyPr/>
          <a:lstStyle/>
          <a:p>
            <a:pPr marL="0" indent="0">
              <a:buNone/>
            </a:pPr>
            <a:r>
              <a:rPr kumimoji="1" lang="ja-JP" altLang="en-US" dirty="0"/>
              <a:t>新薬ゾフルーザが登場</a:t>
            </a:r>
            <a:endParaRPr kumimoji="1" lang="en-US" altLang="ja-JP" dirty="0"/>
          </a:p>
          <a:p>
            <a:pPr marL="0" indent="0">
              <a:buNone/>
            </a:pPr>
            <a:r>
              <a:rPr kumimoji="1" lang="ja-JP" altLang="en-US" dirty="0"/>
              <a:t>治療が</a:t>
            </a:r>
            <a:r>
              <a:rPr kumimoji="1" lang="en-US" altLang="ja-JP" dirty="0"/>
              <a:t>1</a:t>
            </a:r>
            <a:r>
              <a:rPr kumimoji="1" lang="ja-JP" altLang="en-US" dirty="0"/>
              <a:t>回で済む</a:t>
            </a:r>
            <a:endParaRPr kumimoji="1" lang="en-US" altLang="ja-JP" dirty="0"/>
          </a:p>
          <a:p>
            <a:pPr marL="0" indent="0">
              <a:buNone/>
            </a:pPr>
            <a:r>
              <a:rPr kumimoji="1" lang="ja-JP" altLang="en-US" dirty="0"/>
              <a:t>　</a:t>
            </a:r>
            <a:r>
              <a:rPr kumimoji="1" lang="en-US" altLang="ja-JP" dirty="0"/>
              <a:t>2018</a:t>
            </a:r>
            <a:r>
              <a:rPr kumimoji="1" lang="ja-JP" altLang="en-US" dirty="0"/>
              <a:t>年</a:t>
            </a:r>
            <a:r>
              <a:rPr kumimoji="1" lang="en-US" altLang="ja-JP" dirty="0"/>
              <a:t>3</a:t>
            </a:r>
            <a:r>
              <a:rPr kumimoji="1" lang="ja-JP" altLang="en-US" dirty="0"/>
              <a:t>月発売開始</a:t>
            </a:r>
            <a:endParaRPr lang="en-US" altLang="ja-JP" dirty="0"/>
          </a:p>
          <a:p>
            <a:pPr marL="0" indent="0">
              <a:buNone/>
            </a:pPr>
            <a:r>
              <a:rPr lang="ja-JP" altLang="en-US" dirty="0"/>
              <a:t>　このシーズンに</a:t>
            </a:r>
            <a:endParaRPr lang="en-US" altLang="ja-JP" dirty="0"/>
          </a:p>
          <a:p>
            <a:pPr marL="0" indent="0">
              <a:buNone/>
            </a:pPr>
            <a:r>
              <a:rPr lang="ja-JP" altLang="en-US" dirty="0">
                <a:solidFill>
                  <a:srgbClr val="FF0000"/>
                </a:solidFill>
              </a:rPr>
              <a:t>　　爆発的に売れた</a:t>
            </a:r>
            <a:endParaRPr lang="en-US" altLang="ja-JP" dirty="0">
              <a:solidFill>
                <a:srgbClr val="FF0000"/>
              </a:solidFill>
            </a:endParaRPr>
          </a:p>
          <a:p>
            <a:pPr marL="0" indent="0">
              <a:buNone/>
            </a:pPr>
            <a:r>
              <a:rPr kumimoji="1" lang="ja-JP" altLang="en-US" dirty="0"/>
              <a:t>　　</a:t>
            </a:r>
            <a:r>
              <a:rPr kumimoji="1" lang="ja-JP" altLang="en-US" dirty="0">
                <a:solidFill>
                  <a:srgbClr val="0070C0"/>
                </a:solidFill>
              </a:rPr>
              <a:t>効果はタミフル同等　</a:t>
            </a:r>
            <a:endParaRPr kumimoji="1" lang="en-US" altLang="ja-JP" dirty="0">
              <a:solidFill>
                <a:srgbClr val="0070C0"/>
              </a:solidFill>
            </a:endParaRPr>
          </a:p>
          <a:p>
            <a:pPr marL="0" indent="0">
              <a:buNone/>
            </a:pPr>
            <a:r>
              <a:rPr lang="ja-JP" altLang="en-US" dirty="0">
                <a:solidFill>
                  <a:srgbClr val="0070C0"/>
                </a:solidFill>
              </a:rPr>
              <a:t>　　　値段は約</a:t>
            </a:r>
            <a:r>
              <a:rPr lang="en-US" altLang="ja-JP" dirty="0">
                <a:solidFill>
                  <a:srgbClr val="0070C0"/>
                </a:solidFill>
              </a:rPr>
              <a:t>3</a:t>
            </a:r>
            <a:r>
              <a:rPr lang="ja-JP" altLang="en-US" dirty="0">
                <a:solidFill>
                  <a:srgbClr val="0070C0"/>
                </a:solidFill>
              </a:rPr>
              <a:t>倍なのに</a:t>
            </a:r>
            <a:endParaRPr kumimoji="1" lang="en-US" altLang="ja-JP" dirty="0">
              <a:solidFill>
                <a:srgbClr val="0070C0"/>
              </a:solidFill>
            </a:endParaRPr>
          </a:p>
          <a:p>
            <a:pPr marL="0" indent="0">
              <a:buNone/>
            </a:pPr>
            <a:r>
              <a:rPr lang="ja-JP" altLang="en-US" dirty="0"/>
              <a:t>　世界で日本だけの現象</a:t>
            </a:r>
            <a:endParaRPr kumimoji="1" lang="en-US" altLang="ja-JP" dirty="0"/>
          </a:p>
        </p:txBody>
      </p:sp>
    </p:spTree>
    <p:extLst>
      <p:ext uri="{BB962C8B-B14F-4D97-AF65-F5344CB8AC3E}">
        <p14:creationId xmlns:p14="http://schemas.microsoft.com/office/powerpoint/2010/main" val="2459301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90D67D-79F9-48DC-BA9C-BA81CC43174A}"/>
              </a:ext>
            </a:extLst>
          </p:cNvPr>
          <p:cNvSpPr>
            <a:spLocks noGrp="1"/>
          </p:cNvSpPr>
          <p:nvPr>
            <p:ph type="title"/>
          </p:nvPr>
        </p:nvSpPr>
        <p:spPr>
          <a:xfrm>
            <a:off x="457200" y="274638"/>
            <a:ext cx="8229600" cy="1143000"/>
          </a:xfrm>
        </p:spPr>
        <p:txBody>
          <a:bodyPr/>
          <a:lstStyle/>
          <a:p>
            <a:r>
              <a:rPr kumimoji="1" lang="ja-JP" altLang="en-US" dirty="0"/>
              <a:t>売上高（億円）の変化</a:t>
            </a:r>
            <a:endParaRPr kumimoji="1" lang="en-US" dirty="0"/>
          </a:p>
        </p:txBody>
      </p:sp>
      <p:pic>
        <p:nvPicPr>
          <p:cNvPr id="5" name="コンテンツ プレースホルダー 4">
            <a:extLst>
              <a:ext uri="{FF2B5EF4-FFF2-40B4-BE49-F238E27FC236}">
                <a16:creationId xmlns:a16="http://schemas.microsoft.com/office/drawing/2014/main" id="{D44E646F-8928-4F9A-A5F9-877C6ECA1D68}"/>
              </a:ext>
            </a:extLst>
          </p:cNvPr>
          <p:cNvPicPr>
            <a:picLocks noGrp="1" noChangeAspect="1"/>
          </p:cNvPicPr>
          <p:nvPr>
            <p:ph idx="1"/>
          </p:nvPr>
        </p:nvPicPr>
        <p:blipFill>
          <a:blip r:embed="rId2"/>
          <a:stretch>
            <a:fillRect/>
          </a:stretch>
        </p:blipFill>
        <p:spPr>
          <a:xfrm>
            <a:off x="899592" y="1389017"/>
            <a:ext cx="7467040" cy="5112568"/>
          </a:xfrm>
          <a:prstGeom prst="rect">
            <a:avLst/>
          </a:prstGeom>
          <a:noFill/>
        </p:spPr>
      </p:pic>
      <p:sp>
        <p:nvSpPr>
          <p:cNvPr id="3" name="矢印: 下 2">
            <a:extLst>
              <a:ext uri="{FF2B5EF4-FFF2-40B4-BE49-F238E27FC236}">
                <a16:creationId xmlns:a16="http://schemas.microsoft.com/office/drawing/2014/main" id="{51DCC1B6-F4BD-4757-9B7C-79C56A87F963}"/>
              </a:ext>
            </a:extLst>
          </p:cNvPr>
          <p:cNvSpPr/>
          <p:nvPr/>
        </p:nvSpPr>
        <p:spPr>
          <a:xfrm rot="14156576">
            <a:off x="4418243" y="4640611"/>
            <a:ext cx="583400" cy="1155469"/>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7667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71848-3F7A-48C1-88D9-FE4D1B4E067A}"/>
              </a:ext>
            </a:extLst>
          </p:cNvPr>
          <p:cNvSpPr>
            <a:spLocks noGrp="1"/>
          </p:cNvSpPr>
          <p:nvPr>
            <p:ph type="title"/>
          </p:nvPr>
        </p:nvSpPr>
        <p:spPr/>
        <p:txBody>
          <a:bodyPr/>
          <a:lstStyle/>
          <a:p>
            <a:r>
              <a:rPr kumimoji="1" lang="ja-JP" altLang="en-US" dirty="0"/>
              <a:t>死亡だけではなく重篤副作用も</a:t>
            </a:r>
          </a:p>
        </p:txBody>
      </p:sp>
      <p:pic>
        <p:nvPicPr>
          <p:cNvPr id="4" name="コンテンツ プレースホルダー 3">
            <a:extLst>
              <a:ext uri="{FF2B5EF4-FFF2-40B4-BE49-F238E27FC236}">
                <a16:creationId xmlns:a16="http://schemas.microsoft.com/office/drawing/2014/main" id="{38970CBB-2A39-4D7E-8E38-A1265949B167}"/>
              </a:ext>
            </a:extLst>
          </p:cNvPr>
          <p:cNvPicPr>
            <a:picLocks noGrp="1" noChangeAspect="1"/>
          </p:cNvPicPr>
          <p:nvPr>
            <p:ph idx="1"/>
          </p:nvPr>
        </p:nvPicPr>
        <p:blipFill>
          <a:blip r:embed="rId2"/>
          <a:stretch>
            <a:fillRect/>
          </a:stretch>
        </p:blipFill>
        <p:spPr>
          <a:xfrm>
            <a:off x="827584" y="1290431"/>
            <a:ext cx="4608975" cy="2773920"/>
          </a:xfrm>
          <a:prstGeom prst="rect">
            <a:avLst/>
          </a:prstGeom>
        </p:spPr>
      </p:pic>
      <p:pic>
        <p:nvPicPr>
          <p:cNvPr id="5" name="図 4">
            <a:extLst>
              <a:ext uri="{FF2B5EF4-FFF2-40B4-BE49-F238E27FC236}">
                <a16:creationId xmlns:a16="http://schemas.microsoft.com/office/drawing/2014/main" id="{2C79D8EE-756A-4060-8372-9E077397C4B7}"/>
              </a:ext>
            </a:extLst>
          </p:cNvPr>
          <p:cNvPicPr>
            <a:picLocks noChangeAspect="1"/>
          </p:cNvPicPr>
          <p:nvPr/>
        </p:nvPicPr>
        <p:blipFill>
          <a:blip r:embed="rId3"/>
          <a:stretch>
            <a:fillRect/>
          </a:stretch>
        </p:blipFill>
        <p:spPr>
          <a:xfrm>
            <a:off x="3851920" y="4064351"/>
            <a:ext cx="4608975" cy="2773920"/>
          </a:xfrm>
          <a:prstGeom prst="rect">
            <a:avLst/>
          </a:prstGeom>
        </p:spPr>
      </p:pic>
    </p:spTree>
    <p:extLst>
      <p:ext uri="{BB962C8B-B14F-4D97-AF65-F5344CB8AC3E}">
        <p14:creationId xmlns:p14="http://schemas.microsoft.com/office/powerpoint/2010/main" val="85572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DB9F56-6A58-42B0-A7C0-7A938319D4BD}"/>
              </a:ext>
            </a:extLst>
          </p:cNvPr>
          <p:cNvSpPr>
            <a:spLocks noGrp="1"/>
          </p:cNvSpPr>
          <p:nvPr>
            <p:ph type="title"/>
          </p:nvPr>
        </p:nvSpPr>
        <p:spPr/>
        <p:txBody>
          <a:bodyPr/>
          <a:lstStyle/>
          <a:p>
            <a:r>
              <a:rPr lang="ja-JP" altLang="en-US" dirty="0"/>
              <a:t>使用患者数</a:t>
            </a:r>
            <a:r>
              <a:rPr kumimoji="1" lang="ja-JP" altLang="en-US" dirty="0"/>
              <a:t>は減ったのに</a:t>
            </a:r>
          </a:p>
        </p:txBody>
      </p:sp>
      <p:pic>
        <p:nvPicPr>
          <p:cNvPr id="4" name="コンテンツ プレースホルダー 3">
            <a:extLst>
              <a:ext uri="{FF2B5EF4-FFF2-40B4-BE49-F238E27FC236}">
                <a16:creationId xmlns:a16="http://schemas.microsoft.com/office/drawing/2014/main" id="{CCE95EDE-52A4-44E3-B8EA-1E144C05FF43}"/>
              </a:ext>
            </a:extLst>
          </p:cNvPr>
          <p:cNvPicPr>
            <a:picLocks noGrp="1" noChangeAspect="1"/>
          </p:cNvPicPr>
          <p:nvPr>
            <p:ph idx="1"/>
          </p:nvPr>
        </p:nvPicPr>
        <p:blipFill>
          <a:blip r:embed="rId2"/>
          <a:stretch>
            <a:fillRect/>
          </a:stretch>
        </p:blipFill>
        <p:spPr>
          <a:xfrm>
            <a:off x="1619671" y="1417638"/>
            <a:ext cx="6000701" cy="5107706"/>
          </a:xfrm>
          <a:prstGeom prst="rect">
            <a:avLst/>
          </a:prstGeom>
        </p:spPr>
      </p:pic>
    </p:spTree>
    <p:extLst>
      <p:ext uri="{BB962C8B-B14F-4D97-AF65-F5344CB8AC3E}">
        <p14:creationId xmlns:p14="http://schemas.microsoft.com/office/powerpoint/2010/main" val="409890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3A7A94-E2A0-4270-AD3D-D25F12924CE8}"/>
              </a:ext>
            </a:extLst>
          </p:cNvPr>
          <p:cNvSpPr>
            <a:spLocks noGrp="1"/>
          </p:cNvSpPr>
          <p:nvPr>
            <p:ph type="title"/>
          </p:nvPr>
        </p:nvSpPr>
        <p:spPr/>
        <p:txBody>
          <a:bodyPr/>
          <a:lstStyle/>
          <a:p>
            <a:r>
              <a:rPr kumimoji="1" lang="ja-JP" altLang="en-US" dirty="0"/>
              <a:t>何が原因かは割り算でわかる</a:t>
            </a:r>
          </a:p>
        </p:txBody>
      </p:sp>
      <p:pic>
        <p:nvPicPr>
          <p:cNvPr id="4" name="コンテンツ プレースホルダー 3">
            <a:extLst>
              <a:ext uri="{FF2B5EF4-FFF2-40B4-BE49-F238E27FC236}">
                <a16:creationId xmlns:a16="http://schemas.microsoft.com/office/drawing/2014/main" id="{0C92E952-DC8D-421B-93D2-7E01084B6C39}"/>
              </a:ext>
            </a:extLst>
          </p:cNvPr>
          <p:cNvPicPr>
            <a:picLocks noGrp="1" noChangeAspect="1"/>
          </p:cNvPicPr>
          <p:nvPr>
            <p:ph idx="1"/>
          </p:nvPr>
        </p:nvPicPr>
        <p:blipFill>
          <a:blip r:embed="rId2"/>
          <a:stretch>
            <a:fillRect/>
          </a:stretch>
        </p:blipFill>
        <p:spPr>
          <a:xfrm>
            <a:off x="755576" y="1556792"/>
            <a:ext cx="7368016" cy="4675658"/>
          </a:xfrm>
          <a:prstGeom prst="rect">
            <a:avLst/>
          </a:prstGeom>
        </p:spPr>
      </p:pic>
    </p:spTree>
    <p:extLst>
      <p:ext uri="{BB962C8B-B14F-4D97-AF65-F5344CB8AC3E}">
        <p14:creationId xmlns:p14="http://schemas.microsoft.com/office/powerpoint/2010/main" val="150103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0F3B3-A9B2-4504-9279-1D058B71AD14}"/>
              </a:ext>
            </a:extLst>
          </p:cNvPr>
          <p:cNvSpPr>
            <a:spLocks noGrp="1"/>
          </p:cNvSpPr>
          <p:nvPr>
            <p:ph type="title"/>
          </p:nvPr>
        </p:nvSpPr>
        <p:spPr/>
        <p:txBody>
          <a:bodyPr/>
          <a:lstStyle/>
          <a:p>
            <a:r>
              <a:rPr kumimoji="1" lang="ja-JP" altLang="en-US" dirty="0"/>
              <a:t>完全な公表資料なのに</a:t>
            </a:r>
          </a:p>
        </p:txBody>
      </p:sp>
      <p:pic>
        <p:nvPicPr>
          <p:cNvPr id="7" name="図 6">
            <a:extLst>
              <a:ext uri="{FF2B5EF4-FFF2-40B4-BE49-F238E27FC236}">
                <a16:creationId xmlns:a16="http://schemas.microsoft.com/office/drawing/2014/main" id="{166D6A24-7D7F-461A-A61C-B2B0A310B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402" y="1240357"/>
            <a:ext cx="3272288" cy="3561259"/>
          </a:xfrm>
          <a:prstGeom prst="rect">
            <a:avLst/>
          </a:prstGeom>
        </p:spPr>
      </p:pic>
      <p:pic>
        <p:nvPicPr>
          <p:cNvPr id="9" name="図 8" descr="スクリーンショットの画面&#10;&#10;自動的に生成された説明">
            <a:extLst>
              <a:ext uri="{FF2B5EF4-FFF2-40B4-BE49-F238E27FC236}">
                <a16:creationId xmlns:a16="http://schemas.microsoft.com/office/drawing/2014/main" id="{532EDBCB-62F8-414F-A7B3-8BB21E3430BD}"/>
              </a:ext>
            </a:extLst>
          </p:cNvPr>
          <p:cNvPicPr>
            <a:picLocks noChangeAspect="1"/>
          </p:cNvPicPr>
          <p:nvPr/>
        </p:nvPicPr>
        <p:blipFill rotWithShape="1">
          <a:blip r:embed="rId3">
            <a:extLst>
              <a:ext uri="{28A0092B-C50C-407E-A947-70E740481C1C}">
                <a14:useLocalDpi xmlns:a14="http://schemas.microsoft.com/office/drawing/2010/main" val="0"/>
              </a:ext>
            </a:extLst>
          </a:blip>
          <a:srcRect l="6020" r="7976"/>
          <a:stretch/>
        </p:blipFill>
        <p:spPr>
          <a:xfrm>
            <a:off x="439023" y="1417638"/>
            <a:ext cx="4277269" cy="5054954"/>
          </a:xfrm>
          <a:prstGeom prst="rect">
            <a:avLst/>
          </a:prstGeom>
        </p:spPr>
      </p:pic>
      <p:pic>
        <p:nvPicPr>
          <p:cNvPr id="5" name="コンテンツ プレースホルダー 4" descr="スクリーンショットの画面&#10;&#10;自動的に生成された説明">
            <a:extLst>
              <a:ext uri="{FF2B5EF4-FFF2-40B4-BE49-F238E27FC236}">
                <a16:creationId xmlns:a16="http://schemas.microsoft.com/office/drawing/2014/main" id="{277180D6-EE0A-4C7E-B03A-93960593BC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16292" y="4622712"/>
            <a:ext cx="4142018" cy="3921299"/>
          </a:xfrm>
        </p:spPr>
      </p:pic>
    </p:spTree>
    <p:extLst>
      <p:ext uri="{BB962C8B-B14F-4D97-AF65-F5344CB8AC3E}">
        <p14:creationId xmlns:p14="http://schemas.microsoft.com/office/powerpoint/2010/main" val="124214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32042-4667-4BCB-B44E-2998CED574E7}"/>
              </a:ext>
            </a:extLst>
          </p:cNvPr>
          <p:cNvSpPr>
            <a:spLocks noGrp="1"/>
          </p:cNvSpPr>
          <p:nvPr>
            <p:ph type="title"/>
          </p:nvPr>
        </p:nvSpPr>
        <p:spPr/>
        <p:txBody>
          <a:bodyPr/>
          <a:lstStyle/>
          <a:p>
            <a:r>
              <a:rPr kumimoji="1" lang="ja-JP" altLang="en-US" sz="3600" dirty="0"/>
              <a:t>調査会でも議論されていた</a:t>
            </a:r>
            <a:r>
              <a:rPr lang="ja-JP" altLang="en-US" sz="3600" dirty="0"/>
              <a:t>のに</a:t>
            </a:r>
            <a:endParaRPr kumimoji="1" lang="ja-JP" altLang="en-US" sz="3600" dirty="0"/>
          </a:p>
        </p:txBody>
      </p:sp>
      <p:sp>
        <p:nvSpPr>
          <p:cNvPr id="3" name="コンテンツ プレースホルダー 2">
            <a:extLst>
              <a:ext uri="{FF2B5EF4-FFF2-40B4-BE49-F238E27FC236}">
                <a16:creationId xmlns:a16="http://schemas.microsoft.com/office/drawing/2014/main" id="{E6C886A4-F419-4C4C-9B91-AFC53BD1DC71}"/>
              </a:ext>
            </a:extLst>
          </p:cNvPr>
          <p:cNvSpPr>
            <a:spLocks noGrp="1"/>
          </p:cNvSpPr>
          <p:nvPr>
            <p:ph idx="1"/>
          </p:nvPr>
        </p:nvSpPr>
        <p:spPr/>
        <p:txBody>
          <a:bodyPr>
            <a:normAutofit fontScale="92500"/>
          </a:bodyPr>
          <a:lstStyle/>
          <a:p>
            <a:pPr marL="0" indent="0">
              <a:buNone/>
            </a:pPr>
            <a:r>
              <a:rPr lang="ja-JP" altLang="en-US" dirty="0"/>
              <a:t>○望月委員　</a:t>
            </a:r>
            <a:r>
              <a:rPr lang="ja-JP" altLang="en-US" sz="3000" dirty="0">
                <a:solidFill>
                  <a:srgbClr val="FF0000"/>
                </a:solidFill>
              </a:rPr>
              <a:t>ゾフルーザが、今回加わったこと</a:t>
            </a:r>
            <a:r>
              <a:rPr lang="ja-JP" altLang="en-US" sz="3000" dirty="0"/>
              <a:t>によって（中略）推定使用患者数は、例年とそれほど、むしろ昨年よりは減っているのですが、この</a:t>
            </a:r>
            <a:r>
              <a:rPr lang="ja-JP" altLang="en-US" sz="3000" dirty="0">
                <a:solidFill>
                  <a:srgbClr val="FF0000"/>
                </a:solidFill>
              </a:rPr>
              <a:t>重篤副作用報告</a:t>
            </a:r>
            <a:r>
              <a:rPr lang="ja-JP" altLang="en-US" sz="3000" dirty="0"/>
              <a:t>症例数はぐんと上がり、</a:t>
            </a:r>
            <a:r>
              <a:rPr lang="ja-JP" altLang="en-US" sz="3000" dirty="0">
                <a:solidFill>
                  <a:srgbClr val="FF0000"/>
                </a:solidFill>
              </a:rPr>
              <a:t>死亡症例数</a:t>
            </a:r>
            <a:r>
              <a:rPr lang="ja-JP" altLang="en-US" sz="3000" dirty="0"/>
              <a:t>も結構上がっています。（中略）ぐんとこの重篤副作用報告件数が上がるというところは、</a:t>
            </a:r>
            <a:r>
              <a:rPr lang="ja-JP" altLang="en-US" sz="3000" dirty="0">
                <a:solidFill>
                  <a:srgbClr val="FF0000"/>
                </a:solidFill>
              </a:rPr>
              <a:t>もう少ししっかり見ておいたほうがいい</a:t>
            </a:r>
            <a:r>
              <a:rPr lang="ja-JP" altLang="en-US" sz="3000" dirty="0"/>
              <a:t>かなと思います。どこかで適切な形で御報告を頂いたほうがいいと私も思いました。</a:t>
            </a:r>
            <a:endParaRPr lang="en-US" altLang="ja-JP" sz="2100" dirty="0"/>
          </a:p>
          <a:p>
            <a:pPr marL="0" indent="0">
              <a:buNone/>
            </a:pPr>
            <a:r>
              <a:rPr lang="ja-JP" altLang="en-US" sz="2100" dirty="0"/>
              <a:t>　　（令和元年度第９回薬事・食品衛生審議会薬事分科会医薬品等安全対策部会</a:t>
            </a:r>
            <a:endParaRPr lang="en-US" altLang="ja-JP" sz="2100" dirty="0"/>
          </a:p>
          <a:p>
            <a:pPr marL="0" indent="0">
              <a:buNone/>
            </a:pPr>
            <a:r>
              <a:rPr lang="ja-JP" altLang="en-US" sz="2100" dirty="0"/>
              <a:t>　　　安全対策調査会議事録より）</a:t>
            </a:r>
            <a:endParaRPr kumimoji="1" lang="ja-JP" altLang="en-US" sz="2800" dirty="0"/>
          </a:p>
        </p:txBody>
      </p:sp>
    </p:spTree>
    <p:extLst>
      <p:ext uri="{BB962C8B-B14F-4D97-AF65-F5344CB8AC3E}">
        <p14:creationId xmlns:p14="http://schemas.microsoft.com/office/powerpoint/2010/main" val="413624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0E0AA-A93D-425D-B84C-DF38CD3304DF}"/>
              </a:ext>
            </a:extLst>
          </p:cNvPr>
          <p:cNvSpPr>
            <a:spLocks noGrp="1"/>
          </p:cNvSpPr>
          <p:nvPr>
            <p:ph type="title"/>
          </p:nvPr>
        </p:nvSpPr>
        <p:spPr/>
        <p:txBody>
          <a:bodyPr/>
          <a:lstStyle/>
          <a:p>
            <a:r>
              <a:rPr lang="ja-JP" altLang="en-US" dirty="0"/>
              <a:t>でも</a:t>
            </a:r>
            <a:r>
              <a:rPr kumimoji="1" lang="ja-JP" altLang="en-US" dirty="0"/>
              <a:t>翌日の紙面には</a:t>
            </a:r>
            <a:r>
              <a:rPr kumimoji="1" lang="en-US" altLang="ja-JP" dirty="0"/>
              <a:t>1</a:t>
            </a:r>
            <a:r>
              <a:rPr kumimoji="1" lang="ja-JP" altLang="en-US" dirty="0"/>
              <a:t>行も</a:t>
            </a:r>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EC8C781F-3E84-47CA-9859-2E1377F058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623"/>
          <a:stretch/>
        </p:blipFill>
        <p:spPr>
          <a:xfrm>
            <a:off x="453954" y="1196752"/>
            <a:ext cx="8686256" cy="5976664"/>
          </a:xfrm>
        </p:spPr>
      </p:pic>
    </p:spTree>
    <p:extLst>
      <p:ext uri="{BB962C8B-B14F-4D97-AF65-F5344CB8AC3E}">
        <p14:creationId xmlns:p14="http://schemas.microsoft.com/office/powerpoint/2010/main" val="349465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BB443AC-D75F-41B5-90B4-7B76187D7141}"/>
              </a:ext>
            </a:extLst>
          </p:cNvPr>
          <p:cNvSpPr>
            <a:spLocks noGrp="1" noChangeArrowheads="1"/>
          </p:cNvSpPr>
          <p:nvPr>
            <p:ph type="title"/>
          </p:nvPr>
        </p:nvSpPr>
        <p:spPr/>
        <p:txBody>
          <a:bodyPr/>
          <a:lstStyle/>
          <a:p>
            <a:pPr eaLnBrk="1" hangingPunct="1"/>
            <a:r>
              <a:rPr lang="ja-JP" altLang="en-US"/>
              <a:t>自己紹介</a:t>
            </a:r>
          </a:p>
        </p:txBody>
      </p:sp>
      <p:sp>
        <p:nvSpPr>
          <p:cNvPr id="3075" name="Rectangle 3">
            <a:extLst>
              <a:ext uri="{FF2B5EF4-FFF2-40B4-BE49-F238E27FC236}">
                <a16:creationId xmlns:a16="http://schemas.microsoft.com/office/drawing/2014/main" id="{7EE347A3-0D34-4BA0-996A-E196AE12D559}"/>
              </a:ext>
            </a:extLst>
          </p:cNvPr>
          <p:cNvSpPr>
            <a:spLocks noGrp="1" noChangeArrowheads="1"/>
          </p:cNvSpPr>
          <p:nvPr>
            <p:ph type="body" idx="1"/>
          </p:nvPr>
        </p:nvSpPr>
        <p:spPr>
          <a:xfrm>
            <a:off x="457200" y="1600200"/>
            <a:ext cx="8229600" cy="4852988"/>
          </a:xfrm>
        </p:spPr>
        <p:txBody>
          <a:bodyPr/>
          <a:lstStyle/>
          <a:p>
            <a:pPr eaLnBrk="1" hangingPunct="1">
              <a:lnSpc>
                <a:spcPct val="90000"/>
              </a:lnSpc>
            </a:pPr>
            <a:r>
              <a:rPr lang="en-US" altLang="ja-JP" sz="2400" dirty="0"/>
              <a:t>1980</a:t>
            </a:r>
            <a:r>
              <a:rPr lang="ja-JP" altLang="en-US" sz="2400" dirty="0"/>
              <a:t>年　ＮＨＫ入局</a:t>
            </a:r>
          </a:p>
          <a:p>
            <a:pPr eaLnBrk="1" hangingPunct="1">
              <a:lnSpc>
                <a:spcPct val="90000"/>
              </a:lnSpc>
            </a:pPr>
            <a:r>
              <a:rPr lang="en-US" altLang="ja-JP" sz="2400" dirty="0"/>
              <a:t>1986</a:t>
            </a:r>
            <a:r>
              <a:rPr lang="ja-JP" altLang="en-US" sz="2400" dirty="0"/>
              <a:t>年　報道局特報部</a:t>
            </a:r>
          </a:p>
          <a:p>
            <a:pPr eaLnBrk="1" hangingPunct="1">
              <a:lnSpc>
                <a:spcPct val="90000"/>
              </a:lnSpc>
            </a:pPr>
            <a:r>
              <a:rPr lang="en-US" altLang="ja-JP" sz="2400" dirty="0"/>
              <a:t>1988</a:t>
            </a:r>
            <a:r>
              <a:rPr lang="ja-JP" altLang="en-US" sz="2400" dirty="0"/>
              <a:t>年　報道局社会部（厚生省担当）</a:t>
            </a:r>
          </a:p>
          <a:p>
            <a:pPr eaLnBrk="1" hangingPunct="1">
              <a:lnSpc>
                <a:spcPct val="90000"/>
              </a:lnSpc>
            </a:pPr>
            <a:r>
              <a:rPr lang="en-US" altLang="ja-JP" sz="2400" dirty="0"/>
              <a:t>1990</a:t>
            </a:r>
            <a:r>
              <a:rPr lang="ja-JP" altLang="en-US" sz="2400" dirty="0"/>
              <a:t>年　報道局科学文化部（医療学術担当）</a:t>
            </a:r>
          </a:p>
          <a:p>
            <a:pPr eaLnBrk="1" hangingPunct="1">
              <a:lnSpc>
                <a:spcPct val="90000"/>
              </a:lnSpc>
            </a:pPr>
            <a:r>
              <a:rPr lang="en-US" altLang="ja-JP" sz="2400" dirty="0"/>
              <a:t>1996</a:t>
            </a:r>
            <a:r>
              <a:rPr lang="ja-JP" altLang="en-US" sz="2400" dirty="0"/>
              <a:t>年　静岡放送局放送部副部長</a:t>
            </a:r>
          </a:p>
          <a:p>
            <a:pPr eaLnBrk="1" hangingPunct="1">
              <a:lnSpc>
                <a:spcPct val="90000"/>
              </a:lnSpc>
            </a:pPr>
            <a:r>
              <a:rPr lang="en-US" altLang="ja-JP" sz="2400" dirty="0"/>
              <a:t>2000</a:t>
            </a:r>
            <a:r>
              <a:rPr lang="ja-JP" altLang="en-US" sz="2400" dirty="0"/>
              <a:t>年　名古屋放送局報道部副部長</a:t>
            </a:r>
          </a:p>
          <a:p>
            <a:pPr eaLnBrk="1" hangingPunct="1">
              <a:lnSpc>
                <a:spcPct val="90000"/>
              </a:lnSpc>
            </a:pPr>
            <a:r>
              <a:rPr lang="en-US" altLang="ja-JP" sz="2400" dirty="0"/>
              <a:t>2005</a:t>
            </a:r>
            <a:r>
              <a:rPr lang="ja-JP" altLang="en-US" sz="2400" dirty="0"/>
              <a:t>年　北海道大学科学技術コミュニケーター養成ユニット</a:t>
            </a:r>
          </a:p>
          <a:p>
            <a:pPr eaLnBrk="1" hangingPunct="1">
              <a:lnSpc>
                <a:spcPct val="90000"/>
              </a:lnSpc>
              <a:buFontTx/>
              <a:buNone/>
            </a:pPr>
            <a:r>
              <a:rPr lang="ja-JP" altLang="en-US" sz="2400" dirty="0"/>
              <a:t>　　　　　　　 （</a:t>
            </a:r>
            <a:r>
              <a:rPr lang="en-US" altLang="ja-JP" sz="2400" dirty="0" err="1"/>
              <a:t>CoSTEP</a:t>
            </a:r>
            <a:r>
              <a:rPr lang="ja-JP" altLang="en-US" sz="2400" dirty="0"/>
              <a:t>）特任教授</a:t>
            </a:r>
          </a:p>
          <a:p>
            <a:pPr eaLnBrk="1" hangingPunct="1">
              <a:lnSpc>
                <a:spcPct val="90000"/>
              </a:lnSpc>
            </a:pPr>
            <a:r>
              <a:rPr lang="en-US" altLang="ja-JP" sz="2400" dirty="0"/>
              <a:t>2008</a:t>
            </a:r>
            <a:r>
              <a:rPr lang="ja-JP" altLang="en-US" sz="2400" dirty="0"/>
              <a:t>年　江戸川大学メディアコミュニケーション学部教授</a:t>
            </a:r>
            <a:endParaRPr lang="en-US" altLang="ja-JP" sz="2400" dirty="0"/>
          </a:p>
          <a:p>
            <a:pPr eaLnBrk="1" hangingPunct="1">
              <a:lnSpc>
                <a:spcPct val="90000"/>
              </a:lnSpc>
            </a:pPr>
            <a:r>
              <a:rPr lang="en-US" altLang="ja-JP" sz="2400" dirty="0"/>
              <a:t>2011</a:t>
            </a:r>
            <a:r>
              <a:rPr lang="ja-JP" altLang="en-US" sz="2400" dirty="0"/>
              <a:t>年　名古屋大学大学院客員教授</a:t>
            </a:r>
          </a:p>
          <a:p>
            <a:pPr eaLnBrk="1" hangingPunct="1">
              <a:lnSpc>
                <a:spcPct val="90000"/>
              </a:lnSpc>
              <a:buFontTx/>
              <a:buNone/>
            </a:pPr>
            <a:endParaRPr lang="en-US" altLang="ja-JP" sz="2400" dirty="0"/>
          </a:p>
          <a:p>
            <a:pPr eaLnBrk="1" hangingPunct="1">
              <a:lnSpc>
                <a:spcPct val="90000"/>
              </a:lnSpc>
              <a:buFontTx/>
              <a:buNone/>
            </a:pPr>
            <a:endParaRPr lang="ja-JP" altLang="en-US" sz="2400" dirty="0"/>
          </a:p>
          <a:p>
            <a:pPr eaLnBrk="1" hangingPunct="1">
              <a:lnSpc>
                <a:spcPct val="90000"/>
              </a:lnSpc>
              <a:buFontTx/>
              <a:buNone/>
            </a:pPr>
            <a:endParaRPr lang="ja-JP" altLang="en-US" sz="2400" dirty="0"/>
          </a:p>
          <a:p>
            <a:pPr eaLnBrk="1" hangingPunct="1">
              <a:lnSpc>
                <a:spcPct val="90000"/>
              </a:lnSpc>
              <a:buFontTx/>
              <a:buNone/>
            </a:pPr>
            <a:endParaRPr lang="ja-JP" altLang="en-US" sz="2400" dirty="0"/>
          </a:p>
          <a:p>
            <a:pPr eaLnBrk="1" hangingPunct="1">
              <a:lnSpc>
                <a:spcPct val="90000"/>
              </a:lnSpc>
              <a:buFontTx/>
              <a:buNone/>
            </a:pPr>
            <a:endParaRPr lang="en-US" altLang="ja-JP"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B8AA9-CF18-4D79-B9FC-1B5FCE25CEA2}"/>
              </a:ext>
            </a:extLst>
          </p:cNvPr>
          <p:cNvSpPr>
            <a:spLocks noGrp="1"/>
          </p:cNvSpPr>
          <p:nvPr>
            <p:ph type="title"/>
          </p:nvPr>
        </p:nvSpPr>
        <p:spPr/>
        <p:txBody>
          <a:bodyPr/>
          <a:lstStyle/>
          <a:p>
            <a:r>
              <a:rPr kumimoji="1" lang="ja-JP" altLang="en-US" sz="3600" dirty="0"/>
              <a:t>某紙・某放送局の記者に情報提供</a:t>
            </a:r>
          </a:p>
        </p:txBody>
      </p:sp>
      <p:sp>
        <p:nvSpPr>
          <p:cNvPr id="3" name="コンテンツ プレースホルダー 2">
            <a:extLst>
              <a:ext uri="{FF2B5EF4-FFF2-40B4-BE49-F238E27FC236}">
                <a16:creationId xmlns:a16="http://schemas.microsoft.com/office/drawing/2014/main" id="{A28FBBDF-42D4-478D-B3E7-4FC72DB1DC3B}"/>
              </a:ext>
            </a:extLst>
          </p:cNvPr>
          <p:cNvSpPr>
            <a:spLocks noGrp="1"/>
          </p:cNvSpPr>
          <p:nvPr>
            <p:ph idx="1"/>
          </p:nvPr>
        </p:nvSpPr>
        <p:spPr/>
        <p:txBody>
          <a:bodyPr/>
          <a:lstStyle/>
          <a:p>
            <a:r>
              <a:rPr kumimoji="1" lang="ja-JP" altLang="en-US" dirty="0"/>
              <a:t>まったく記事にはならず</a:t>
            </a:r>
            <a:endParaRPr kumimoji="1" lang="en-US" altLang="ja-JP" dirty="0"/>
          </a:p>
          <a:p>
            <a:r>
              <a:rPr lang="ja-JP" altLang="en-US" dirty="0"/>
              <a:t>「厚労省に動きがない」</a:t>
            </a:r>
            <a:endParaRPr kumimoji="1" lang="en-US" altLang="ja-JP" dirty="0"/>
          </a:p>
          <a:p>
            <a:r>
              <a:rPr lang="ja-JP" altLang="en-US" dirty="0"/>
              <a:t>フリージャーナリストの</a:t>
            </a:r>
            <a:endParaRPr lang="en-US" altLang="ja-JP" dirty="0"/>
          </a:p>
          <a:p>
            <a:pPr marL="0" indent="0">
              <a:buNone/>
            </a:pPr>
            <a:r>
              <a:rPr lang="ja-JP" altLang="en-US" dirty="0"/>
              <a:t>　長谷川学さんが取材</a:t>
            </a:r>
            <a:endParaRPr lang="en-US" altLang="ja-JP" dirty="0"/>
          </a:p>
          <a:p>
            <a:r>
              <a:rPr lang="ja-JP" altLang="en-US" dirty="0"/>
              <a:t>週刊現代だけが掲載</a:t>
            </a:r>
            <a:endParaRPr kumimoji="1" lang="ja-JP" altLang="en-US" dirty="0"/>
          </a:p>
        </p:txBody>
      </p:sp>
      <p:pic>
        <p:nvPicPr>
          <p:cNvPr id="5" name="図 4" descr="文字の書かれた紙&#10;&#10;自動的に生成された説明">
            <a:extLst>
              <a:ext uri="{FF2B5EF4-FFF2-40B4-BE49-F238E27FC236}">
                <a16:creationId xmlns:a16="http://schemas.microsoft.com/office/drawing/2014/main" id="{ACA9DA21-0DC9-456F-9C48-A026C3DB8E74}"/>
              </a:ext>
            </a:extLst>
          </p:cNvPr>
          <p:cNvPicPr>
            <a:picLocks noChangeAspect="1"/>
          </p:cNvPicPr>
          <p:nvPr/>
        </p:nvPicPr>
        <p:blipFill rotWithShape="1">
          <a:blip r:embed="rId2">
            <a:extLst>
              <a:ext uri="{28A0092B-C50C-407E-A947-70E740481C1C}">
                <a14:useLocalDpi xmlns:a14="http://schemas.microsoft.com/office/drawing/2010/main" val="0"/>
              </a:ext>
            </a:extLst>
          </a:blip>
          <a:srcRect l="2971" t="36325" r="31217" b="2599"/>
          <a:stretch/>
        </p:blipFill>
        <p:spPr>
          <a:xfrm rot="10800000">
            <a:off x="4944878" y="1675413"/>
            <a:ext cx="3744384" cy="4633312"/>
          </a:xfrm>
          <a:prstGeom prst="rect">
            <a:avLst/>
          </a:prstGeom>
        </p:spPr>
      </p:pic>
    </p:spTree>
    <p:extLst>
      <p:ext uri="{BB962C8B-B14F-4D97-AF65-F5344CB8AC3E}">
        <p14:creationId xmlns:p14="http://schemas.microsoft.com/office/powerpoint/2010/main" val="414212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34C274-5205-466C-8E19-080DA3E62FB4}"/>
              </a:ext>
            </a:extLst>
          </p:cNvPr>
          <p:cNvSpPr>
            <a:spLocks noGrp="1"/>
          </p:cNvSpPr>
          <p:nvPr>
            <p:ph type="title"/>
          </p:nvPr>
        </p:nvSpPr>
        <p:spPr/>
        <p:txBody>
          <a:bodyPr/>
          <a:lstStyle/>
          <a:p>
            <a:r>
              <a:rPr kumimoji="1" lang="ja-JP" altLang="en-US" dirty="0"/>
              <a:t>塩野義製薬からの回答</a:t>
            </a:r>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7C277091-CC29-4276-BC6A-36F9392F23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8" t="26390" r="1940" b="-967"/>
          <a:stretch/>
        </p:blipFill>
        <p:spPr>
          <a:xfrm>
            <a:off x="-612576" y="1268760"/>
            <a:ext cx="10524921" cy="5472608"/>
          </a:xfrm>
        </p:spPr>
      </p:pic>
    </p:spTree>
    <p:extLst>
      <p:ext uri="{BB962C8B-B14F-4D97-AF65-F5344CB8AC3E}">
        <p14:creationId xmlns:p14="http://schemas.microsoft.com/office/powerpoint/2010/main" val="99227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8E4070-63D6-4B58-989F-D915B237F9C5}"/>
              </a:ext>
            </a:extLst>
          </p:cNvPr>
          <p:cNvSpPr>
            <a:spLocks noGrp="1"/>
          </p:cNvSpPr>
          <p:nvPr>
            <p:ph type="title"/>
          </p:nvPr>
        </p:nvSpPr>
        <p:spPr/>
        <p:txBody>
          <a:bodyPr/>
          <a:lstStyle/>
          <a:p>
            <a:r>
              <a:rPr lang="ja-JP" altLang="en-US" dirty="0"/>
              <a:t>戦前の日本放送協会の原稿</a:t>
            </a:r>
            <a:endParaRPr kumimoji="1" lang="ja-JP" altLang="en-US" dirty="0"/>
          </a:p>
        </p:txBody>
      </p:sp>
      <p:pic>
        <p:nvPicPr>
          <p:cNvPr id="5" name="コンテンツ プレースホルダー 4" descr="ホワイトボードに書かれた文字&#10;&#10;自動的に生成された説明">
            <a:extLst>
              <a:ext uri="{FF2B5EF4-FFF2-40B4-BE49-F238E27FC236}">
                <a16:creationId xmlns:a16="http://schemas.microsoft.com/office/drawing/2014/main" id="{F7D7997B-5E01-4DFA-B911-2CBDF2DA66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608" y="1340768"/>
            <a:ext cx="10167078" cy="5616624"/>
          </a:xfrm>
        </p:spPr>
      </p:pic>
    </p:spTree>
    <p:extLst>
      <p:ext uri="{BB962C8B-B14F-4D97-AF65-F5344CB8AC3E}">
        <p14:creationId xmlns:p14="http://schemas.microsoft.com/office/powerpoint/2010/main" val="3981579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5C257-116D-49AA-AAEB-59FEA0484E69}"/>
              </a:ext>
            </a:extLst>
          </p:cNvPr>
          <p:cNvSpPr>
            <a:spLocks noGrp="1"/>
          </p:cNvSpPr>
          <p:nvPr>
            <p:ph type="title"/>
          </p:nvPr>
        </p:nvSpPr>
        <p:spPr/>
        <p:txBody>
          <a:bodyPr/>
          <a:lstStyle/>
          <a:p>
            <a:r>
              <a:rPr kumimoji="1" lang="ja-JP" altLang="en-US" sz="3600" dirty="0"/>
              <a:t>取材する側から取材される側になって</a:t>
            </a:r>
          </a:p>
        </p:txBody>
      </p:sp>
      <p:pic>
        <p:nvPicPr>
          <p:cNvPr id="4" name="図 3" descr="建物, 座る, 食品, バナナ が含まれている画像&#10;&#10;自動的に生成された説明">
            <a:extLst>
              <a:ext uri="{FF2B5EF4-FFF2-40B4-BE49-F238E27FC236}">
                <a16:creationId xmlns:a16="http://schemas.microsoft.com/office/drawing/2014/main" id="{6B47A061-85A6-4E3D-AE75-F46A52039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123003"/>
            <a:ext cx="6563751" cy="3692113"/>
          </a:xfrm>
          <a:prstGeom prst="rect">
            <a:avLst/>
          </a:prstGeom>
        </p:spPr>
      </p:pic>
      <p:pic>
        <p:nvPicPr>
          <p:cNvPr id="5" name="コンテンツ プレースホルダー 4" descr="猛禽類の鳥&#10;&#10;自動的に生成された説明">
            <a:extLst>
              <a:ext uri="{FF2B5EF4-FFF2-40B4-BE49-F238E27FC236}">
                <a16:creationId xmlns:a16="http://schemas.microsoft.com/office/drawing/2014/main" id="{A45EF41F-D073-4644-88D8-FF35DFCF45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3966" y="1613023"/>
            <a:ext cx="6635759" cy="4970339"/>
          </a:xfrm>
          <a:prstGeom prst="rect">
            <a:avLst/>
          </a:prstGeom>
          <a:ln>
            <a:noFill/>
          </a:ln>
          <a:effectLst>
            <a:outerShdw blurRad="292100" dist="139700" dir="2700000" algn="tl" rotWithShape="0">
              <a:srgbClr val="333333">
                <a:alpha val="65000"/>
              </a:srgbClr>
            </a:outerShdw>
          </a:effectLst>
        </p:spPr>
      </p:pic>
      <p:sp>
        <p:nvSpPr>
          <p:cNvPr id="6" name="四角形: 角を丸くする 5">
            <a:extLst>
              <a:ext uri="{FF2B5EF4-FFF2-40B4-BE49-F238E27FC236}">
                <a16:creationId xmlns:a16="http://schemas.microsoft.com/office/drawing/2014/main" id="{63732883-91EC-43E1-93AC-8FB88BF27B7A}"/>
              </a:ext>
            </a:extLst>
          </p:cNvPr>
          <p:cNvSpPr/>
          <p:nvPr/>
        </p:nvSpPr>
        <p:spPr>
          <a:xfrm>
            <a:off x="2627783" y="1340768"/>
            <a:ext cx="3888432"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記者のイメージ</a:t>
            </a:r>
          </a:p>
        </p:txBody>
      </p:sp>
    </p:spTree>
    <p:extLst>
      <p:ext uri="{BB962C8B-B14F-4D97-AF65-F5344CB8AC3E}">
        <p14:creationId xmlns:p14="http://schemas.microsoft.com/office/powerpoint/2010/main" val="22281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25000" y="25000"/>
                                    </p:animScale>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pPr algn="ctr"/>
            <a:r>
              <a:rPr lang="ja-JP" altLang="en-US" dirty="0"/>
              <a:t>実例２　</a:t>
            </a:r>
            <a:r>
              <a:rPr lang="ja-JP" altLang="en-US" dirty="0">
                <a:solidFill>
                  <a:srgbClr val="FF0000"/>
                </a:solidFill>
              </a:rPr>
              <a:t>アビガン</a:t>
            </a:r>
            <a:r>
              <a:rPr lang="ja-JP" altLang="en-US" dirty="0"/>
              <a:t>の前のめり報道</a:t>
            </a:r>
            <a:endParaRPr kumimoji="1" lang="ja-JP" altLang="en-US" sz="3600" dirty="0"/>
          </a:p>
        </p:txBody>
      </p:sp>
      <p:pic>
        <p:nvPicPr>
          <p:cNvPr id="6" name="安部ガン">
            <a:hlinkClick r:id="" action="ppaction://media"/>
            <a:extLst>
              <a:ext uri="{FF2B5EF4-FFF2-40B4-BE49-F238E27FC236}">
                <a16:creationId xmlns:a16="http://schemas.microsoft.com/office/drawing/2014/main" id="{FEA19EC3-B6DD-4F71-BD23-C82A60681FCA}"/>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940" r="1832"/>
          <a:stretch/>
        </p:blipFill>
        <p:spPr>
          <a:xfrm>
            <a:off x="700673" y="1484784"/>
            <a:ext cx="7742654" cy="4525963"/>
          </a:xfrm>
        </p:spPr>
      </p:pic>
    </p:spTree>
    <p:extLst>
      <p:ext uri="{BB962C8B-B14F-4D97-AF65-F5344CB8AC3E}">
        <p14:creationId xmlns:p14="http://schemas.microsoft.com/office/powerpoint/2010/main" val="36067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D041B1-6C18-4BDD-A486-682F572CB685}"/>
              </a:ext>
            </a:extLst>
          </p:cNvPr>
          <p:cNvSpPr>
            <a:spLocks noGrp="1"/>
          </p:cNvSpPr>
          <p:nvPr>
            <p:ph type="title"/>
          </p:nvPr>
        </p:nvSpPr>
        <p:spPr/>
        <p:txBody>
          <a:bodyPr/>
          <a:lstStyle/>
          <a:p>
            <a:r>
              <a:rPr kumimoji="1" lang="ja-JP" altLang="en-US" dirty="0"/>
              <a:t>アビガン（ファビピラビル）</a:t>
            </a:r>
          </a:p>
        </p:txBody>
      </p:sp>
      <p:pic>
        <p:nvPicPr>
          <p:cNvPr id="5" name="コンテンツ プレースホルダー 4" descr="テレビの画面のスクリーンショット&#10;&#10;自動的に生成された説明">
            <a:extLst>
              <a:ext uri="{FF2B5EF4-FFF2-40B4-BE49-F238E27FC236}">
                <a16:creationId xmlns:a16="http://schemas.microsoft.com/office/drawing/2014/main" id="{ACD771E2-2A5E-4454-9CE9-CC6ABB1E91AA}"/>
              </a:ext>
            </a:extLst>
          </p:cNvPr>
          <p:cNvPicPr>
            <a:picLocks noGrp="1" noChangeAspect="1"/>
          </p:cNvPicPr>
          <p:nvPr>
            <p:ph idx="1"/>
          </p:nvPr>
        </p:nvPicPr>
        <p:blipFill rotWithShape="1">
          <a:blip r:embed="rId2"/>
          <a:srcRect l="15806" t="28134" r="42298" b="23467"/>
          <a:stretch/>
        </p:blipFill>
        <p:spPr>
          <a:xfrm>
            <a:off x="677398" y="1417638"/>
            <a:ext cx="4330032" cy="3126378"/>
          </a:xfrm>
        </p:spPr>
      </p:pic>
      <p:sp>
        <p:nvSpPr>
          <p:cNvPr id="6" name="テキスト ボックス 5">
            <a:extLst>
              <a:ext uri="{FF2B5EF4-FFF2-40B4-BE49-F238E27FC236}">
                <a16:creationId xmlns:a16="http://schemas.microsoft.com/office/drawing/2014/main" id="{21E855C8-2A5B-4C87-88FB-322375F91005}"/>
              </a:ext>
            </a:extLst>
          </p:cNvPr>
          <p:cNvSpPr txBox="1"/>
          <p:nvPr/>
        </p:nvSpPr>
        <p:spPr>
          <a:xfrm>
            <a:off x="5320937" y="1558834"/>
            <a:ext cx="3618411" cy="2677656"/>
          </a:xfrm>
          <a:prstGeom prst="rect">
            <a:avLst/>
          </a:prstGeom>
          <a:noFill/>
        </p:spPr>
        <p:txBody>
          <a:bodyPr wrap="square" rtlCol="0">
            <a:spAutoFit/>
          </a:bodyPr>
          <a:lstStyle/>
          <a:p>
            <a:r>
              <a:rPr kumimoji="1" lang="ja-JP" altLang="en-US" sz="2400" dirty="0"/>
              <a:t>抗インフルエンザ薬として</a:t>
            </a:r>
            <a:endParaRPr kumimoji="1" lang="en-US" altLang="ja-JP" sz="2400" dirty="0"/>
          </a:p>
          <a:p>
            <a:r>
              <a:rPr kumimoji="1" lang="en-US" altLang="ja-JP" sz="2400" dirty="0"/>
              <a:t>2014</a:t>
            </a:r>
            <a:r>
              <a:rPr kumimoji="1" lang="ja-JP" altLang="en-US" sz="2400" dirty="0"/>
              <a:t>年に承認された薬</a:t>
            </a:r>
            <a:endParaRPr kumimoji="1" lang="en-US" altLang="ja-JP" sz="2400" dirty="0"/>
          </a:p>
          <a:p>
            <a:endParaRPr lang="en-US" altLang="ja-JP" sz="2400" dirty="0"/>
          </a:p>
          <a:p>
            <a:r>
              <a:rPr lang="ja-JP" altLang="en-US" sz="2400" dirty="0"/>
              <a:t>しかし</a:t>
            </a:r>
            <a:endParaRPr lang="en-US" altLang="ja-JP" sz="2400" dirty="0"/>
          </a:p>
          <a:p>
            <a:r>
              <a:rPr kumimoji="1" lang="ja-JP" altLang="en-US" sz="2400" dirty="0">
                <a:solidFill>
                  <a:srgbClr val="FF0000"/>
                </a:solidFill>
              </a:rPr>
              <a:t>一般への流通が</a:t>
            </a:r>
            <a:endParaRPr kumimoji="1" lang="en-US" altLang="ja-JP" sz="2400" dirty="0">
              <a:solidFill>
                <a:srgbClr val="FF0000"/>
              </a:solidFill>
            </a:endParaRPr>
          </a:p>
          <a:p>
            <a:r>
              <a:rPr kumimoji="1" lang="ja-JP" altLang="en-US" sz="2400" dirty="0">
                <a:solidFill>
                  <a:srgbClr val="FF0000"/>
                </a:solidFill>
              </a:rPr>
              <a:t>認められていない薬</a:t>
            </a:r>
            <a:endParaRPr lang="en-US" altLang="ja-JP" sz="2400" dirty="0">
              <a:solidFill>
                <a:srgbClr val="FF0000"/>
              </a:solidFill>
            </a:endParaRPr>
          </a:p>
          <a:p>
            <a:r>
              <a:rPr kumimoji="1" lang="ja-JP" altLang="en-US" sz="2400" dirty="0"/>
              <a:t>備蓄用のみ</a:t>
            </a:r>
            <a:endParaRPr kumimoji="1" lang="en-US" altLang="ja-JP" sz="2400" dirty="0"/>
          </a:p>
        </p:txBody>
      </p:sp>
      <p:sp>
        <p:nvSpPr>
          <p:cNvPr id="7" name="テキスト ボックス 6">
            <a:extLst>
              <a:ext uri="{FF2B5EF4-FFF2-40B4-BE49-F238E27FC236}">
                <a16:creationId xmlns:a16="http://schemas.microsoft.com/office/drawing/2014/main" id="{546E1314-9C67-4543-B46A-B4446331D2E7}"/>
              </a:ext>
            </a:extLst>
          </p:cNvPr>
          <p:cNvSpPr txBox="1"/>
          <p:nvPr/>
        </p:nvSpPr>
        <p:spPr>
          <a:xfrm>
            <a:off x="2526139" y="4685212"/>
            <a:ext cx="6160661" cy="1692771"/>
          </a:xfrm>
          <a:prstGeom prst="rect">
            <a:avLst/>
          </a:prstGeom>
          <a:noFill/>
        </p:spPr>
        <p:txBody>
          <a:bodyPr wrap="none" rtlCol="0">
            <a:spAutoFit/>
          </a:bodyPr>
          <a:lstStyle/>
          <a:p>
            <a:r>
              <a:rPr lang="ja-JP" altLang="en-US" sz="2400" dirty="0"/>
              <a:t>流通が認められなかった理由</a:t>
            </a:r>
            <a:endParaRPr lang="en-US" altLang="ja-JP" sz="3200" dirty="0"/>
          </a:p>
          <a:p>
            <a:r>
              <a:rPr kumimoji="1" lang="ja-JP" altLang="en-US" sz="3200" dirty="0"/>
              <a:t>　</a:t>
            </a:r>
            <a:r>
              <a:rPr kumimoji="1" lang="ja-JP" altLang="en-US" sz="2400" b="1" dirty="0">
                <a:solidFill>
                  <a:srgbClr val="000000"/>
                </a:solidFill>
              </a:rPr>
              <a:t>抗インフルエンザ薬として十分な効果がない</a:t>
            </a:r>
            <a:endParaRPr kumimoji="1" lang="en-US" altLang="ja-JP" sz="2400" b="1" dirty="0">
              <a:solidFill>
                <a:srgbClr val="000000"/>
              </a:solidFill>
            </a:endParaRPr>
          </a:p>
          <a:p>
            <a:r>
              <a:rPr lang="ja-JP" altLang="en-US" sz="2400" b="1" dirty="0">
                <a:solidFill>
                  <a:srgbClr val="000000"/>
                </a:solidFill>
              </a:rPr>
              <a:t>　先発薬タミフルにも劣っている</a:t>
            </a:r>
            <a:endParaRPr lang="en-US" altLang="ja-JP" sz="2400" b="1" dirty="0">
              <a:solidFill>
                <a:srgbClr val="000000"/>
              </a:solidFill>
            </a:endParaRPr>
          </a:p>
          <a:p>
            <a:r>
              <a:rPr kumimoji="1" lang="ja-JP" altLang="en-US" sz="2400" b="1" dirty="0">
                <a:solidFill>
                  <a:srgbClr val="000000"/>
                </a:solidFill>
              </a:rPr>
              <a:t>　しかし副作用として催奇形性がある</a:t>
            </a:r>
            <a:endParaRPr kumimoji="1" lang="ja-JP" altLang="en-US" sz="2800" b="1" dirty="0">
              <a:solidFill>
                <a:srgbClr val="000000"/>
              </a:solidFill>
            </a:endParaRPr>
          </a:p>
        </p:txBody>
      </p:sp>
    </p:spTree>
    <p:extLst>
      <p:ext uri="{BB962C8B-B14F-4D97-AF65-F5344CB8AC3E}">
        <p14:creationId xmlns:p14="http://schemas.microsoft.com/office/powerpoint/2010/main" val="3868452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27DA38-2BBD-476F-83CB-907EFDCAE7B8}"/>
              </a:ext>
            </a:extLst>
          </p:cNvPr>
          <p:cNvSpPr>
            <a:spLocks noGrp="1"/>
          </p:cNvSpPr>
          <p:nvPr>
            <p:ph type="title"/>
          </p:nvPr>
        </p:nvSpPr>
        <p:spPr/>
        <p:txBody>
          <a:bodyPr/>
          <a:lstStyle/>
          <a:p>
            <a:endParaRPr kumimoji="1" lang="ja-JP" altLang="en-US"/>
          </a:p>
        </p:txBody>
      </p:sp>
      <p:pic>
        <p:nvPicPr>
          <p:cNvPr id="5" name="コンテンツ プレースホルダー 4" descr="スクリーンショット が含まれている画像&#10;&#10;自動的に生成された説明">
            <a:extLst>
              <a:ext uri="{FF2B5EF4-FFF2-40B4-BE49-F238E27FC236}">
                <a16:creationId xmlns:a16="http://schemas.microsoft.com/office/drawing/2014/main" id="{8DD627B6-F3C0-4751-93FB-F65500F0D5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4057"/>
            <a:ext cx="5129108" cy="6853943"/>
          </a:xfrm>
        </p:spPr>
      </p:pic>
    </p:spTree>
    <p:extLst>
      <p:ext uri="{BB962C8B-B14F-4D97-AF65-F5344CB8AC3E}">
        <p14:creationId xmlns:p14="http://schemas.microsoft.com/office/powerpoint/2010/main" val="353813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EE81E-6A20-4CE5-B75B-5F84A3F256E4}"/>
              </a:ext>
            </a:extLst>
          </p:cNvPr>
          <p:cNvSpPr>
            <a:spLocks noGrp="1"/>
          </p:cNvSpPr>
          <p:nvPr>
            <p:ph type="title"/>
          </p:nvPr>
        </p:nvSpPr>
        <p:spPr/>
        <p:txBody>
          <a:bodyPr/>
          <a:lstStyle/>
          <a:p>
            <a:endParaRPr kumimoji="1" lang="ja-JP" altLang="en-US"/>
          </a:p>
        </p:txBody>
      </p:sp>
      <p:pic>
        <p:nvPicPr>
          <p:cNvPr id="5" name="コンテンツ プレースホルダー 4" descr="テキスト, 地図 が含まれている画像&#10;&#10;自動的に生成された説明">
            <a:extLst>
              <a:ext uri="{FF2B5EF4-FFF2-40B4-BE49-F238E27FC236}">
                <a16:creationId xmlns:a16="http://schemas.microsoft.com/office/drawing/2014/main" id="{E3120F16-4F53-484B-B43F-544FC402CC6D}"/>
              </a:ext>
            </a:extLst>
          </p:cNvPr>
          <p:cNvPicPr>
            <a:picLocks noGrp="1" noChangeAspect="1"/>
          </p:cNvPicPr>
          <p:nvPr>
            <p:ph idx="1"/>
          </p:nvPr>
        </p:nvPicPr>
        <p:blipFill>
          <a:blip r:embed="rId2"/>
          <a:stretch>
            <a:fillRect/>
          </a:stretch>
        </p:blipFill>
        <p:spPr>
          <a:xfrm>
            <a:off x="33401" y="-33434"/>
            <a:ext cx="9297940" cy="6924868"/>
          </a:xfrm>
        </p:spPr>
      </p:pic>
      <p:sp>
        <p:nvSpPr>
          <p:cNvPr id="3" name="正方形/長方形 2">
            <a:extLst>
              <a:ext uri="{FF2B5EF4-FFF2-40B4-BE49-F238E27FC236}">
                <a16:creationId xmlns:a16="http://schemas.microsoft.com/office/drawing/2014/main" id="{491DDD3C-9855-422F-AE5E-E7FB27316C25}"/>
              </a:ext>
            </a:extLst>
          </p:cNvPr>
          <p:cNvSpPr/>
          <p:nvPr/>
        </p:nvSpPr>
        <p:spPr>
          <a:xfrm rot="16200000">
            <a:off x="-1126976" y="2600908"/>
            <a:ext cx="3168352"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症状のある人の割合</a:t>
            </a:r>
          </a:p>
        </p:txBody>
      </p:sp>
      <p:sp>
        <p:nvSpPr>
          <p:cNvPr id="6" name="正方形/長方形 5">
            <a:extLst>
              <a:ext uri="{FF2B5EF4-FFF2-40B4-BE49-F238E27FC236}">
                <a16:creationId xmlns:a16="http://schemas.microsoft.com/office/drawing/2014/main" id="{D2EC9664-8E02-4D2D-8AEB-F8E48EFAD4DF}"/>
              </a:ext>
            </a:extLst>
          </p:cNvPr>
          <p:cNvSpPr/>
          <p:nvPr/>
        </p:nvSpPr>
        <p:spPr>
          <a:xfrm>
            <a:off x="7356074" y="3140968"/>
            <a:ext cx="1789347" cy="10801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dirty="0"/>
              <a:t>プラセボ（偽薬）</a:t>
            </a:r>
            <a:endParaRPr kumimoji="1" lang="en-US" altLang="ja-JP" dirty="0"/>
          </a:p>
          <a:p>
            <a:r>
              <a:rPr kumimoji="1" lang="ja-JP" altLang="en-US" dirty="0"/>
              <a:t>１日</a:t>
            </a:r>
            <a:r>
              <a:rPr lang="ja-JP" altLang="en-US" dirty="0"/>
              <a:t>２</a:t>
            </a:r>
            <a:r>
              <a:rPr kumimoji="1" lang="ja-JP" altLang="en-US" dirty="0"/>
              <a:t>回</a:t>
            </a:r>
            <a:endParaRPr kumimoji="1" lang="en-US" altLang="ja-JP" dirty="0"/>
          </a:p>
          <a:p>
            <a:r>
              <a:rPr lang="ja-JP" altLang="en-US" dirty="0"/>
              <a:t>１日３回</a:t>
            </a:r>
            <a:endParaRPr kumimoji="1" lang="ja-JP" altLang="en-US" dirty="0"/>
          </a:p>
        </p:txBody>
      </p:sp>
    </p:spTree>
    <p:extLst>
      <p:ext uri="{BB962C8B-B14F-4D97-AF65-F5344CB8AC3E}">
        <p14:creationId xmlns:p14="http://schemas.microsoft.com/office/powerpoint/2010/main" val="83333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960C7-6C48-40D2-95CB-366E2B8D1554}"/>
              </a:ext>
            </a:extLst>
          </p:cNvPr>
          <p:cNvSpPr>
            <a:spLocks noGrp="1"/>
          </p:cNvSpPr>
          <p:nvPr>
            <p:ph type="title"/>
          </p:nvPr>
        </p:nvSpPr>
        <p:spPr/>
        <p:txBody>
          <a:bodyPr/>
          <a:lstStyle/>
          <a:p>
            <a:endParaRPr kumimoji="1" lang="ja-JP" altLang="en-US"/>
          </a:p>
        </p:txBody>
      </p:sp>
      <p:pic>
        <p:nvPicPr>
          <p:cNvPr id="5" name="コンテンツ プレースホルダー 4" descr="地図のスクリーンショットの画面&#10;&#10;自動的に生成された説明">
            <a:extLst>
              <a:ext uri="{FF2B5EF4-FFF2-40B4-BE49-F238E27FC236}">
                <a16:creationId xmlns:a16="http://schemas.microsoft.com/office/drawing/2014/main" id="{D64DB349-8EB0-45AD-B865-85491139633C}"/>
              </a:ext>
            </a:extLst>
          </p:cNvPr>
          <p:cNvPicPr>
            <a:picLocks noGrp="1" noChangeAspect="1"/>
          </p:cNvPicPr>
          <p:nvPr>
            <p:ph idx="1"/>
          </p:nvPr>
        </p:nvPicPr>
        <p:blipFill>
          <a:blip r:embed="rId2"/>
          <a:stretch>
            <a:fillRect/>
          </a:stretch>
        </p:blipFill>
        <p:spPr>
          <a:xfrm>
            <a:off x="73082" y="0"/>
            <a:ext cx="9070918" cy="8941838"/>
          </a:xfrm>
        </p:spPr>
      </p:pic>
    </p:spTree>
    <p:extLst>
      <p:ext uri="{BB962C8B-B14F-4D97-AF65-F5344CB8AC3E}">
        <p14:creationId xmlns:p14="http://schemas.microsoft.com/office/powerpoint/2010/main" val="136616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24EB5D-FB62-486B-B515-B494C2A1DAF8}"/>
              </a:ext>
            </a:extLst>
          </p:cNvPr>
          <p:cNvSpPr>
            <a:spLocks noGrp="1"/>
          </p:cNvSpPr>
          <p:nvPr>
            <p:ph type="title"/>
          </p:nvPr>
        </p:nvSpPr>
        <p:spPr/>
        <p:txBody>
          <a:bodyPr/>
          <a:lstStyle/>
          <a:p>
            <a:endParaRPr kumimoji="1" lang="ja-JP" altLang="en-US"/>
          </a:p>
        </p:txBody>
      </p:sp>
      <p:pic>
        <p:nvPicPr>
          <p:cNvPr id="5" name="コンテンツ プレースホルダー 4" descr="テキスト, 地図 が含まれている画像&#10;&#10;自動的に生成された説明">
            <a:extLst>
              <a:ext uri="{FF2B5EF4-FFF2-40B4-BE49-F238E27FC236}">
                <a16:creationId xmlns:a16="http://schemas.microsoft.com/office/drawing/2014/main" id="{DA3149D4-4746-4082-BA4D-3D8BDA86F155}"/>
              </a:ext>
            </a:extLst>
          </p:cNvPr>
          <p:cNvPicPr>
            <a:picLocks noGrp="1" noChangeAspect="1"/>
          </p:cNvPicPr>
          <p:nvPr>
            <p:ph idx="1"/>
          </p:nvPr>
        </p:nvPicPr>
        <p:blipFill rotWithShape="1">
          <a:blip r:embed="rId2"/>
          <a:srcRect t="36374"/>
          <a:stretch/>
        </p:blipFill>
        <p:spPr>
          <a:xfrm>
            <a:off x="2482" y="116632"/>
            <a:ext cx="9168062" cy="6336704"/>
          </a:xfrm>
        </p:spPr>
      </p:pic>
    </p:spTree>
    <p:extLst>
      <p:ext uri="{BB962C8B-B14F-4D97-AF65-F5344CB8AC3E}">
        <p14:creationId xmlns:p14="http://schemas.microsoft.com/office/powerpoint/2010/main" val="4193406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CC80723-4321-4329-A543-EF0EEA76302F}"/>
              </a:ext>
            </a:extLst>
          </p:cNvPr>
          <p:cNvSpPr>
            <a:spLocks noGrp="1" noChangeArrowheads="1"/>
          </p:cNvSpPr>
          <p:nvPr>
            <p:ph type="title"/>
          </p:nvPr>
        </p:nvSpPr>
        <p:spPr/>
        <p:txBody>
          <a:bodyPr/>
          <a:lstStyle/>
          <a:p>
            <a:pPr eaLnBrk="1" hangingPunct="1"/>
            <a:r>
              <a:rPr lang="ja-JP" altLang="en-US"/>
              <a:t>自己紹介</a:t>
            </a:r>
          </a:p>
        </p:txBody>
      </p:sp>
      <p:sp>
        <p:nvSpPr>
          <p:cNvPr id="6147" name="Rectangle 3">
            <a:extLst>
              <a:ext uri="{FF2B5EF4-FFF2-40B4-BE49-F238E27FC236}">
                <a16:creationId xmlns:a16="http://schemas.microsoft.com/office/drawing/2014/main" id="{9F40D6ED-9BD1-41CF-BFAA-C43FD1FF0A62}"/>
              </a:ext>
            </a:extLst>
          </p:cNvPr>
          <p:cNvSpPr>
            <a:spLocks noGrp="1" noChangeArrowheads="1"/>
          </p:cNvSpPr>
          <p:nvPr>
            <p:ph type="body" idx="1"/>
          </p:nvPr>
        </p:nvSpPr>
        <p:spPr/>
        <p:txBody>
          <a:bodyPr/>
          <a:lstStyle/>
          <a:p>
            <a:pPr eaLnBrk="1" hangingPunct="1">
              <a:lnSpc>
                <a:spcPct val="90000"/>
              </a:lnSpc>
              <a:buFontTx/>
              <a:buNone/>
            </a:pPr>
            <a:r>
              <a:rPr lang="ja-JP" altLang="en-US" sz="2000" b="1" dirty="0"/>
              <a:t>主な制作番組</a:t>
            </a:r>
          </a:p>
          <a:p>
            <a:pPr eaLnBrk="1" hangingPunct="1">
              <a:lnSpc>
                <a:spcPct val="90000"/>
              </a:lnSpc>
            </a:pPr>
            <a:r>
              <a:rPr lang="ja-JP" altLang="en-US" sz="2000" b="1" dirty="0"/>
              <a:t>プライム</a:t>
            </a:r>
            <a:r>
              <a:rPr lang="en-US" altLang="ja-JP" sz="2000" b="1" dirty="0"/>
              <a:t>10</a:t>
            </a:r>
            <a:r>
              <a:rPr lang="ja-JP" altLang="en-US" sz="2000" b="1" dirty="0"/>
              <a:t>「あなたは生命を選べますか～ここまできた胎児診断～」</a:t>
            </a:r>
          </a:p>
          <a:p>
            <a:pPr eaLnBrk="1" hangingPunct="1">
              <a:lnSpc>
                <a:spcPct val="90000"/>
              </a:lnSpc>
            </a:pPr>
            <a:r>
              <a:rPr lang="ja-JP" altLang="en-US" sz="2000" b="1" dirty="0"/>
              <a:t>ＮＨＫスペシャル「院内感染～脅威の細菌ＭＲＳＡを追う～」</a:t>
            </a:r>
          </a:p>
          <a:p>
            <a:pPr eaLnBrk="1" hangingPunct="1">
              <a:lnSpc>
                <a:spcPct val="90000"/>
              </a:lnSpc>
              <a:buFontTx/>
              <a:buNone/>
            </a:pPr>
            <a:r>
              <a:rPr lang="ja-JP" altLang="en-US" sz="2000" b="1" dirty="0"/>
              <a:t>　　　　　　　　　　　　　　</a:t>
            </a:r>
            <a:r>
              <a:rPr lang="ja-JP" altLang="en-US" sz="1600" b="1" dirty="0"/>
              <a:t>（科学技術映像祭科学技術長官賞）</a:t>
            </a:r>
          </a:p>
          <a:p>
            <a:pPr eaLnBrk="1" hangingPunct="1">
              <a:lnSpc>
                <a:spcPct val="90000"/>
              </a:lnSpc>
              <a:buFontTx/>
              <a:buNone/>
            </a:pPr>
            <a:r>
              <a:rPr lang="ja-JP" altLang="en-US" sz="1600" b="1" dirty="0"/>
              <a:t>　　　　　　　　　　　　　　　　　　（高柳財団高柳賞科学番組賞）</a:t>
            </a:r>
          </a:p>
          <a:p>
            <a:pPr eaLnBrk="1" hangingPunct="1">
              <a:lnSpc>
                <a:spcPct val="90000"/>
              </a:lnSpc>
            </a:pPr>
            <a:r>
              <a:rPr lang="ja-JP" altLang="en-US" sz="2000" b="1" dirty="0"/>
              <a:t>ＮＨＫスペシャル「カルテは誰のものか～開かれた医療への模索～」</a:t>
            </a:r>
          </a:p>
          <a:p>
            <a:pPr eaLnBrk="1" hangingPunct="1">
              <a:lnSpc>
                <a:spcPct val="90000"/>
              </a:lnSpc>
            </a:pPr>
            <a:r>
              <a:rPr lang="ja-JP" altLang="en-US" sz="2000" b="1" dirty="0"/>
              <a:t>ＮＨＫスペシャル「新薬はこうしてテストされる～臨床試験の舞台裏～」</a:t>
            </a:r>
          </a:p>
          <a:p>
            <a:pPr eaLnBrk="1" hangingPunct="1">
              <a:lnSpc>
                <a:spcPct val="90000"/>
              </a:lnSpc>
              <a:buFontTx/>
              <a:buNone/>
            </a:pPr>
            <a:r>
              <a:rPr lang="ja-JP" altLang="en-US" sz="2000" b="1" dirty="0"/>
              <a:t>　　　　　　　　　　　　　　</a:t>
            </a:r>
            <a:r>
              <a:rPr lang="ja-JP" altLang="en-US" sz="1600" b="1" dirty="0"/>
              <a:t>　（科学技術映像祭科学技術長官賞）</a:t>
            </a:r>
          </a:p>
          <a:p>
            <a:pPr eaLnBrk="1" hangingPunct="1">
              <a:lnSpc>
                <a:spcPct val="90000"/>
              </a:lnSpc>
            </a:pPr>
            <a:r>
              <a:rPr lang="ja-JP" altLang="en-US" sz="2000" b="1" dirty="0"/>
              <a:t>ＮＨＫスペシャル「アトピー性皮膚炎と闘う」</a:t>
            </a:r>
          </a:p>
          <a:p>
            <a:pPr eaLnBrk="1" hangingPunct="1">
              <a:lnSpc>
                <a:spcPct val="90000"/>
              </a:lnSpc>
              <a:buFontTx/>
              <a:buNone/>
            </a:pPr>
            <a:r>
              <a:rPr lang="ja-JP" altLang="en-US" sz="2000" b="1" dirty="0"/>
              <a:t>　　　　　　　　　　　　　　ほかにクローズアップ現代など</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C1CF6-6B2B-4C81-9BA9-DA957FD8AC57}"/>
              </a:ext>
            </a:extLst>
          </p:cNvPr>
          <p:cNvSpPr>
            <a:spLocks noGrp="1"/>
          </p:cNvSpPr>
          <p:nvPr>
            <p:ph type="title"/>
          </p:nvPr>
        </p:nvSpPr>
        <p:spPr/>
        <p:txBody>
          <a:bodyPr>
            <a:normAutofit/>
          </a:bodyPr>
          <a:lstStyle/>
          <a:p>
            <a:r>
              <a:rPr kumimoji="1" lang="ja-JP" altLang="en-US" dirty="0"/>
              <a:t>タミフルとの非劣性が証明できず</a:t>
            </a:r>
          </a:p>
        </p:txBody>
      </p:sp>
      <p:pic>
        <p:nvPicPr>
          <p:cNvPr id="5" name="コンテンツ プレースホルダー 4" descr="テキスト が含まれている画像&#10;&#10;自動的に生成された説明">
            <a:extLst>
              <a:ext uri="{FF2B5EF4-FFF2-40B4-BE49-F238E27FC236}">
                <a16:creationId xmlns:a16="http://schemas.microsoft.com/office/drawing/2014/main" id="{44811CBC-85D1-406D-93CB-DE1579401CFB}"/>
              </a:ext>
            </a:extLst>
          </p:cNvPr>
          <p:cNvPicPr>
            <a:picLocks noGrp="1" noChangeAspect="1"/>
          </p:cNvPicPr>
          <p:nvPr>
            <p:ph idx="1"/>
          </p:nvPr>
        </p:nvPicPr>
        <p:blipFill>
          <a:blip r:embed="rId2"/>
          <a:stretch>
            <a:fillRect/>
          </a:stretch>
        </p:blipFill>
        <p:spPr>
          <a:xfrm>
            <a:off x="122481" y="1457914"/>
            <a:ext cx="9021519" cy="5242089"/>
          </a:xfrm>
        </p:spPr>
      </p:pic>
      <p:sp>
        <p:nvSpPr>
          <p:cNvPr id="3" name="正方形/長方形 2">
            <a:extLst>
              <a:ext uri="{FF2B5EF4-FFF2-40B4-BE49-F238E27FC236}">
                <a16:creationId xmlns:a16="http://schemas.microsoft.com/office/drawing/2014/main" id="{37FA1D7D-BF41-4032-B324-7ECA50558C27}"/>
              </a:ext>
            </a:extLst>
          </p:cNvPr>
          <p:cNvSpPr/>
          <p:nvPr/>
        </p:nvSpPr>
        <p:spPr>
          <a:xfrm>
            <a:off x="3707904" y="5301208"/>
            <a:ext cx="3024336"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9844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9003C-D020-46CB-870F-106CA2D7276C}"/>
              </a:ext>
            </a:extLst>
          </p:cNvPr>
          <p:cNvSpPr>
            <a:spLocks noGrp="1"/>
          </p:cNvSpPr>
          <p:nvPr>
            <p:ph type="title"/>
          </p:nvPr>
        </p:nvSpPr>
        <p:spPr/>
        <p:txBody>
          <a:bodyPr/>
          <a:lstStyle/>
          <a:p>
            <a:r>
              <a:rPr kumimoji="1" lang="ja-JP" altLang="en-US" dirty="0"/>
              <a:t>ウイルスは抑えてはいるが</a:t>
            </a:r>
          </a:p>
        </p:txBody>
      </p:sp>
      <p:pic>
        <p:nvPicPr>
          <p:cNvPr id="5" name="コンテンツ プレースホルダー 4" descr="地図のスクリーンショットの画面&#10;&#10;自動的に生成された説明">
            <a:extLst>
              <a:ext uri="{FF2B5EF4-FFF2-40B4-BE49-F238E27FC236}">
                <a16:creationId xmlns:a16="http://schemas.microsoft.com/office/drawing/2014/main" id="{0CBF8924-3697-4F0D-BFE4-E9A8541FFE5C}"/>
              </a:ext>
            </a:extLst>
          </p:cNvPr>
          <p:cNvPicPr>
            <a:picLocks noGrp="1" noChangeAspect="1"/>
          </p:cNvPicPr>
          <p:nvPr>
            <p:ph idx="1"/>
          </p:nvPr>
        </p:nvPicPr>
        <p:blipFill>
          <a:blip r:embed="rId2"/>
          <a:stretch>
            <a:fillRect/>
          </a:stretch>
        </p:blipFill>
        <p:spPr>
          <a:xfrm>
            <a:off x="-1308217" y="1417638"/>
            <a:ext cx="9995017" cy="5170034"/>
          </a:xfrm>
        </p:spPr>
      </p:pic>
    </p:spTree>
    <p:extLst>
      <p:ext uri="{BB962C8B-B14F-4D97-AF65-F5344CB8AC3E}">
        <p14:creationId xmlns:p14="http://schemas.microsoft.com/office/powerpoint/2010/main" val="234019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0FD118-199B-4C4A-9462-3EAFE56C842B}"/>
              </a:ext>
            </a:extLst>
          </p:cNvPr>
          <p:cNvSpPr>
            <a:spLocks noGrp="1"/>
          </p:cNvSpPr>
          <p:nvPr>
            <p:ph type="title"/>
          </p:nvPr>
        </p:nvSpPr>
        <p:spPr/>
        <p:txBody>
          <a:bodyPr/>
          <a:lstStyle/>
          <a:p>
            <a:endParaRPr kumimoji="1" lang="ja-JP" altLang="en-US"/>
          </a:p>
        </p:txBody>
      </p:sp>
      <p:pic>
        <p:nvPicPr>
          <p:cNvPr id="5" name="コンテンツ プレースホルダー 4" descr="テキスト が含まれている画像&#10;&#10;自動的に生成された説明">
            <a:extLst>
              <a:ext uri="{FF2B5EF4-FFF2-40B4-BE49-F238E27FC236}">
                <a16:creationId xmlns:a16="http://schemas.microsoft.com/office/drawing/2014/main" id="{D3F17344-1E9A-42D6-9F26-E1F1C04414A0}"/>
              </a:ext>
            </a:extLst>
          </p:cNvPr>
          <p:cNvPicPr>
            <a:picLocks noGrp="1" noChangeAspect="1"/>
          </p:cNvPicPr>
          <p:nvPr>
            <p:ph idx="1"/>
          </p:nvPr>
        </p:nvPicPr>
        <p:blipFill>
          <a:blip r:embed="rId2"/>
          <a:stretch>
            <a:fillRect/>
          </a:stretch>
        </p:blipFill>
        <p:spPr>
          <a:xfrm>
            <a:off x="1349310" y="-1"/>
            <a:ext cx="6594350" cy="9177053"/>
          </a:xfrm>
        </p:spPr>
      </p:pic>
    </p:spTree>
    <p:extLst>
      <p:ext uri="{BB962C8B-B14F-4D97-AF65-F5344CB8AC3E}">
        <p14:creationId xmlns:p14="http://schemas.microsoft.com/office/powerpoint/2010/main" val="3258990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C102B-AD5C-4D8E-9AD0-C291BF4031D9}"/>
              </a:ext>
            </a:extLst>
          </p:cNvPr>
          <p:cNvSpPr>
            <a:spLocks noGrp="1"/>
          </p:cNvSpPr>
          <p:nvPr>
            <p:ph type="title"/>
          </p:nvPr>
        </p:nvSpPr>
        <p:spPr/>
        <p:txBody>
          <a:bodyPr/>
          <a:lstStyle/>
          <a:p>
            <a:r>
              <a:rPr kumimoji="1" lang="ja-JP" altLang="en-US" dirty="0"/>
              <a:t>では新型コロナには効くのか</a:t>
            </a:r>
          </a:p>
        </p:txBody>
      </p:sp>
      <p:sp>
        <p:nvSpPr>
          <p:cNvPr id="3" name="コンテンツ プレースホルダー 2">
            <a:extLst>
              <a:ext uri="{FF2B5EF4-FFF2-40B4-BE49-F238E27FC236}">
                <a16:creationId xmlns:a16="http://schemas.microsoft.com/office/drawing/2014/main" id="{425112DD-CFB0-4EE9-9853-37AE4685100B}"/>
              </a:ext>
            </a:extLst>
          </p:cNvPr>
          <p:cNvSpPr>
            <a:spLocks noGrp="1"/>
          </p:cNvSpPr>
          <p:nvPr>
            <p:ph idx="1"/>
          </p:nvPr>
        </p:nvSpPr>
        <p:spPr/>
        <p:txBody>
          <a:bodyPr>
            <a:normAutofit fontScale="85000" lnSpcReduction="20000"/>
          </a:bodyPr>
          <a:lstStyle/>
          <a:p>
            <a:pPr marL="0" indent="0">
              <a:buNone/>
            </a:pPr>
            <a:r>
              <a:rPr kumimoji="1" lang="ja-JP" altLang="en-US" dirty="0"/>
              <a:t>首相演説の段階で中国の臨床試験２本</a:t>
            </a:r>
            <a:r>
              <a:rPr lang="ja-JP" altLang="en-US" dirty="0"/>
              <a:t>があったのみ</a:t>
            </a:r>
            <a:endParaRPr lang="en-US" altLang="ja-JP" dirty="0"/>
          </a:p>
          <a:p>
            <a:pPr marL="0" indent="0">
              <a:buNone/>
            </a:pPr>
            <a:endParaRPr lang="en-US" altLang="ja-JP" dirty="0"/>
          </a:p>
          <a:p>
            <a:pPr marL="0" indent="0">
              <a:buNone/>
            </a:pPr>
            <a:r>
              <a:rPr kumimoji="1" lang="ja-JP" altLang="en-US" dirty="0"/>
              <a:t>　</a:t>
            </a:r>
            <a:r>
              <a:rPr kumimoji="1" lang="ja-JP" altLang="en-US" dirty="0">
                <a:solidFill>
                  <a:srgbClr val="FF0000"/>
                </a:solidFill>
              </a:rPr>
              <a:t>◆深セン市第三人民病院　　</a:t>
            </a:r>
            <a:r>
              <a:rPr kumimoji="1" lang="en-US" altLang="ja-JP" dirty="0">
                <a:solidFill>
                  <a:srgbClr val="FF0000"/>
                </a:solidFill>
              </a:rPr>
              <a:t>35</a:t>
            </a:r>
            <a:r>
              <a:rPr kumimoji="1" lang="ja-JP" altLang="en-US" dirty="0">
                <a:solidFill>
                  <a:srgbClr val="FF0000"/>
                </a:solidFill>
              </a:rPr>
              <a:t>人対</a:t>
            </a:r>
            <a:r>
              <a:rPr lang="en-US" altLang="ja-JP" dirty="0">
                <a:solidFill>
                  <a:srgbClr val="FF0000"/>
                </a:solidFill>
              </a:rPr>
              <a:t>45</a:t>
            </a:r>
            <a:r>
              <a:rPr kumimoji="1" lang="ja-JP" altLang="en-US" dirty="0">
                <a:solidFill>
                  <a:srgbClr val="FF0000"/>
                </a:solidFill>
              </a:rPr>
              <a:t>人</a:t>
            </a:r>
            <a:endParaRPr kumimoji="1" lang="en-US" altLang="ja-JP" dirty="0">
              <a:solidFill>
                <a:srgbClr val="FF0000"/>
              </a:solidFill>
            </a:endParaRPr>
          </a:p>
          <a:p>
            <a:pPr marL="0" indent="0">
              <a:buNone/>
            </a:pPr>
            <a:r>
              <a:rPr lang="ja-JP" altLang="en-US" dirty="0"/>
              <a:t>　　非盲検　入院時期も違う患者の比較　</a:t>
            </a:r>
            <a:endParaRPr lang="en-US" altLang="ja-JP" dirty="0"/>
          </a:p>
          <a:p>
            <a:pPr marL="0" indent="0">
              <a:buNone/>
            </a:pPr>
            <a:r>
              <a:rPr lang="ja-JP" altLang="en-US" dirty="0"/>
              <a:t>　　　抗</a:t>
            </a:r>
            <a:r>
              <a:rPr lang="en-US" altLang="ja-JP" dirty="0"/>
              <a:t>HIV</a:t>
            </a:r>
            <a:r>
              <a:rPr lang="ja-JP" altLang="en-US" dirty="0"/>
              <a:t>薬との比較で、</a:t>
            </a:r>
            <a:r>
              <a:rPr lang="en-US" altLang="ja-JP" dirty="0"/>
              <a:t>CT</a:t>
            </a:r>
            <a:r>
              <a:rPr lang="ja-JP" altLang="en-US" dirty="0"/>
              <a:t>像の改善率　</a:t>
            </a:r>
            <a:r>
              <a:rPr lang="en-US" altLang="ja-JP" dirty="0">
                <a:solidFill>
                  <a:srgbClr val="FF0000"/>
                </a:solidFill>
              </a:rPr>
              <a:t>91</a:t>
            </a:r>
            <a:r>
              <a:rPr lang="ja-JP" altLang="en-US" dirty="0">
                <a:solidFill>
                  <a:srgbClr val="FF0000"/>
                </a:solidFill>
              </a:rPr>
              <a:t>％対</a:t>
            </a:r>
            <a:r>
              <a:rPr lang="en-US" altLang="ja-JP" dirty="0">
                <a:solidFill>
                  <a:srgbClr val="FF0000"/>
                </a:solidFill>
              </a:rPr>
              <a:t>62</a:t>
            </a:r>
            <a:r>
              <a:rPr lang="ja-JP" altLang="en-US" dirty="0">
                <a:solidFill>
                  <a:srgbClr val="FF0000"/>
                </a:solidFill>
              </a:rPr>
              <a:t>％</a:t>
            </a:r>
            <a:endParaRPr lang="en-US" altLang="ja-JP" dirty="0">
              <a:solidFill>
                <a:srgbClr val="FF0000"/>
              </a:solidFill>
            </a:endParaRPr>
          </a:p>
          <a:p>
            <a:pPr marL="0" indent="0">
              <a:buNone/>
            </a:pPr>
            <a:r>
              <a:rPr lang="ja-JP" altLang="en-US" dirty="0"/>
              <a:t>　　　ウイルス量が減った</a:t>
            </a:r>
            <a:endParaRPr lang="en-US" altLang="ja-JP" dirty="0"/>
          </a:p>
          <a:p>
            <a:pPr marL="0" indent="0">
              <a:buNone/>
            </a:pPr>
            <a:r>
              <a:rPr lang="ja-JP" altLang="en-US" dirty="0"/>
              <a:t>　</a:t>
            </a:r>
            <a:endParaRPr lang="en-US" altLang="ja-JP" dirty="0"/>
          </a:p>
          <a:p>
            <a:pPr marL="0" indent="0">
              <a:buNone/>
            </a:pPr>
            <a:r>
              <a:rPr lang="ja-JP" altLang="en-US" dirty="0"/>
              <a:t>　</a:t>
            </a:r>
            <a:r>
              <a:rPr lang="ja-JP" altLang="en-US" dirty="0">
                <a:solidFill>
                  <a:srgbClr val="FF0000"/>
                </a:solidFill>
              </a:rPr>
              <a:t>◆武漢大学病院　　　　　</a:t>
            </a:r>
            <a:r>
              <a:rPr lang="en-US" altLang="ja-JP" dirty="0">
                <a:solidFill>
                  <a:srgbClr val="FF0000"/>
                </a:solidFill>
              </a:rPr>
              <a:t>116</a:t>
            </a:r>
            <a:r>
              <a:rPr lang="ja-JP" altLang="en-US" dirty="0">
                <a:solidFill>
                  <a:srgbClr val="FF0000"/>
                </a:solidFill>
              </a:rPr>
              <a:t>人対</a:t>
            </a:r>
            <a:r>
              <a:rPr lang="en-US" altLang="ja-JP" dirty="0">
                <a:solidFill>
                  <a:srgbClr val="FF0000"/>
                </a:solidFill>
              </a:rPr>
              <a:t>120</a:t>
            </a:r>
            <a:r>
              <a:rPr lang="ja-JP" altLang="en-US" dirty="0">
                <a:solidFill>
                  <a:srgbClr val="FF0000"/>
                </a:solidFill>
              </a:rPr>
              <a:t>人</a:t>
            </a:r>
            <a:endParaRPr lang="en-US" altLang="ja-JP" dirty="0">
              <a:solidFill>
                <a:srgbClr val="FF0000"/>
              </a:solidFill>
            </a:endParaRPr>
          </a:p>
          <a:p>
            <a:pPr marL="0" indent="0">
              <a:buNone/>
            </a:pPr>
            <a:r>
              <a:rPr kumimoji="1" lang="ja-JP" altLang="en-US" dirty="0"/>
              <a:t>　　非盲検　アルビドールとの比較で</a:t>
            </a:r>
            <a:endParaRPr kumimoji="1" lang="en-US" altLang="ja-JP" dirty="0"/>
          </a:p>
          <a:p>
            <a:pPr marL="0" indent="0">
              <a:buNone/>
            </a:pPr>
            <a:r>
              <a:rPr kumimoji="1" lang="ja-JP" altLang="en-US" dirty="0"/>
              <a:t>　　　主要評価項目（</a:t>
            </a:r>
            <a:r>
              <a:rPr kumimoji="1" lang="en-US" altLang="ja-JP" dirty="0"/>
              <a:t>7</a:t>
            </a:r>
            <a:r>
              <a:rPr kumimoji="1" lang="ja-JP" altLang="en-US" dirty="0"/>
              <a:t>日目の臨床回復率）で</a:t>
            </a:r>
            <a:r>
              <a:rPr kumimoji="1" lang="ja-JP" altLang="en-US" dirty="0">
                <a:solidFill>
                  <a:srgbClr val="FF0000"/>
                </a:solidFill>
              </a:rPr>
              <a:t>有意差なし</a:t>
            </a:r>
          </a:p>
        </p:txBody>
      </p:sp>
    </p:spTree>
    <p:extLst>
      <p:ext uri="{BB962C8B-B14F-4D97-AF65-F5344CB8AC3E}">
        <p14:creationId xmlns:p14="http://schemas.microsoft.com/office/powerpoint/2010/main" val="512448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それなのに「観察研究」を開始</a:t>
            </a:r>
          </a:p>
        </p:txBody>
      </p:sp>
      <p:pic>
        <p:nvPicPr>
          <p:cNvPr id="4" name="コンテンツ プレースホルダー 3" descr="hw414_AS20200526004569_comm.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074" r="18867" b="114"/>
          <a:stretch/>
        </p:blipFill>
        <p:spPr>
          <a:xfrm>
            <a:off x="1499791" y="1417638"/>
            <a:ext cx="6039701" cy="5482463"/>
          </a:xfrm>
        </p:spPr>
      </p:pic>
      <p:sp>
        <p:nvSpPr>
          <p:cNvPr id="5" name="円形吹き出し 4"/>
          <p:cNvSpPr/>
          <p:nvPr/>
        </p:nvSpPr>
        <p:spPr>
          <a:xfrm>
            <a:off x="5837026" y="1339260"/>
            <a:ext cx="3148211" cy="1586819"/>
          </a:xfrm>
          <a:prstGeom prst="wedgeEllipseCallout">
            <a:avLst>
              <a:gd name="adj1" fmla="val -46999"/>
              <a:gd name="adj2" fmla="val 6643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3200" dirty="0">
                <a:solidFill>
                  <a:srgbClr val="FF0000"/>
                </a:solidFill>
              </a:rPr>
              <a:t>観察研究</a:t>
            </a:r>
            <a:r>
              <a:rPr kumimoji="1" lang="ja-JP" altLang="en-US" sz="2400" dirty="0"/>
              <a:t>の</a:t>
            </a:r>
            <a:endParaRPr kumimoji="1" lang="en-US" altLang="ja-JP" sz="2400" dirty="0"/>
          </a:p>
          <a:p>
            <a:pPr algn="ctr"/>
            <a:r>
              <a:rPr kumimoji="1" lang="ja-JP" altLang="en-US" sz="2400" dirty="0"/>
              <a:t>仕組みの下・・・</a:t>
            </a:r>
          </a:p>
        </p:txBody>
      </p:sp>
    </p:spTree>
    <p:extLst>
      <p:ext uri="{BB962C8B-B14F-4D97-AF65-F5344CB8AC3E}">
        <p14:creationId xmlns:p14="http://schemas.microsoft.com/office/powerpoint/2010/main" val="1323873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矢印: 右 185">
            <a:extLst>
              <a:ext uri="{FF2B5EF4-FFF2-40B4-BE49-F238E27FC236}">
                <a16:creationId xmlns:a16="http://schemas.microsoft.com/office/drawing/2014/main" id="{3627F927-A935-49E6-8FF8-A9809E7EFC25}"/>
              </a:ext>
            </a:extLst>
          </p:cNvPr>
          <p:cNvSpPr/>
          <p:nvPr/>
        </p:nvSpPr>
        <p:spPr>
          <a:xfrm>
            <a:off x="3425399" y="4558565"/>
            <a:ext cx="2215477" cy="5355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矢印: 右 184">
            <a:extLst>
              <a:ext uri="{FF2B5EF4-FFF2-40B4-BE49-F238E27FC236}">
                <a16:creationId xmlns:a16="http://schemas.microsoft.com/office/drawing/2014/main" id="{6C0D501B-E443-4DBD-BCED-175D4D00F238}"/>
              </a:ext>
            </a:extLst>
          </p:cNvPr>
          <p:cNvSpPr/>
          <p:nvPr/>
        </p:nvSpPr>
        <p:spPr>
          <a:xfrm>
            <a:off x="3318233" y="2368273"/>
            <a:ext cx="2215477" cy="5355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4B180F-4771-4432-8BA7-D77951C4BAAA}"/>
              </a:ext>
            </a:extLst>
          </p:cNvPr>
          <p:cNvSpPr>
            <a:spLocks noGrp="1"/>
          </p:cNvSpPr>
          <p:nvPr>
            <p:ph type="title"/>
          </p:nvPr>
        </p:nvSpPr>
        <p:spPr/>
        <p:txBody>
          <a:bodyPr/>
          <a:lstStyle/>
          <a:p>
            <a:r>
              <a:rPr kumimoji="1" lang="ja-JP" altLang="en-US" sz="4000" dirty="0"/>
              <a:t>薬の有効性安全性を確かめるには</a:t>
            </a:r>
          </a:p>
        </p:txBody>
      </p:sp>
      <p:grpSp>
        <p:nvGrpSpPr>
          <p:cNvPr id="26" name="グループ化 25">
            <a:extLst>
              <a:ext uri="{FF2B5EF4-FFF2-40B4-BE49-F238E27FC236}">
                <a16:creationId xmlns:a16="http://schemas.microsoft.com/office/drawing/2014/main" id="{B8100141-1EF2-4461-8645-D2738CC95BD9}"/>
              </a:ext>
            </a:extLst>
          </p:cNvPr>
          <p:cNvGrpSpPr/>
          <p:nvPr/>
        </p:nvGrpSpPr>
        <p:grpSpPr>
          <a:xfrm>
            <a:off x="1794224" y="4097727"/>
            <a:ext cx="1562472" cy="1778496"/>
            <a:chOff x="827584" y="1628800"/>
            <a:chExt cx="1562472" cy="1778496"/>
          </a:xfrm>
        </p:grpSpPr>
        <p:grpSp>
          <p:nvGrpSpPr>
            <p:cNvPr id="27" name="グループ化 26">
              <a:extLst>
                <a:ext uri="{FF2B5EF4-FFF2-40B4-BE49-F238E27FC236}">
                  <a16:creationId xmlns:a16="http://schemas.microsoft.com/office/drawing/2014/main" id="{3D7DB754-A0B5-4273-AC74-88C7D2FF257D}"/>
                </a:ext>
              </a:extLst>
            </p:cNvPr>
            <p:cNvGrpSpPr/>
            <p:nvPr/>
          </p:nvGrpSpPr>
          <p:grpSpPr>
            <a:xfrm>
              <a:off x="827584" y="1628800"/>
              <a:ext cx="648072" cy="864096"/>
              <a:chOff x="1906560" y="2420888"/>
              <a:chExt cx="1060704" cy="1554162"/>
            </a:xfrm>
          </p:grpSpPr>
          <p:sp>
            <p:nvSpPr>
              <p:cNvPr id="46" name="二等辺三角形 45">
                <a:extLst>
                  <a:ext uri="{FF2B5EF4-FFF2-40B4-BE49-F238E27FC236}">
                    <a16:creationId xmlns:a16="http://schemas.microsoft.com/office/drawing/2014/main" id="{46D70941-B00B-46DC-B6AD-D7B777270A5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014E95A2-8276-4A85-9F69-3624C1E3031D}"/>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46DC1DC0-557D-458E-806F-DC408BBD2488}"/>
                </a:ext>
              </a:extLst>
            </p:cNvPr>
            <p:cNvGrpSpPr/>
            <p:nvPr/>
          </p:nvGrpSpPr>
          <p:grpSpPr>
            <a:xfrm>
              <a:off x="979984" y="1781200"/>
              <a:ext cx="648072" cy="864096"/>
              <a:chOff x="1906560" y="2420888"/>
              <a:chExt cx="1060704" cy="1554162"/>
            </a:xfrm>
          </p:grpSpPr>
          <p:sp>
            <p:nvSpPr>
              <p:cNvPr id="44" name="二等辺三角形 43">
                <a:extLst>
                  <a:ext uri="{FF2B5EF4-FFF2-40B4-BE49-F238E27FC236}">
                    <a16:creationId xmlns:a16="http://schemas.microsoft.com/office/drawing/2014/main" id="{04E9630E-E63B-498B-95B1-15E43FB5880E}"/>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82779BF7-E30F-4729-96FD-CEA26CC86D4D}"/>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FCEE3DDF-C192-4D28-ACA7-6971A2188D50}"/>
                </a:ext>
              </a:extLst>
            </p:cNvPr>
            <p:cNvGrpSpPr/>
            <p:nvPr/>
          </p:nvGrpSpPr>
          <p:grpSpPr>
            <a:xfrm>
              <a:off x="1132384" y="1933600"/>
              <a:ext cx="648072" cy="864096"/>
              <a:chOff x="1906560" y="2420888"/>
              <a:chExt cx="1060704" cy="1554162"/>
            </a:xfrm>
          </p:grpSpPr>
          <p:sp>
            <p:nvSpPr>
              <p:cNvPr id="42" name="二等辺三角形 41">
                <a:extLst>
                  <a:ext uri="{FF2B5EF4-FFF2-40B4-BE49-F238E27FC236}">
                    <a16:creationId xmlns:a16="http://schemas.microsoft.com/office/drawing/2014/main" id="{2152D854-15DF-4A7D-A4D3-C8E213A6CEF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4AEFD35F-6F0D-4FCB-9ABF-11C799FF645A}"/>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EEB1F4A5-029B-40EA-9F34-D1237B65F5E5}"/>
                </a:ext>
              </a:extLst>
            </p:cNvPr>
            <p:cNvGrpSpPr/>
            <p:nvPr/>
          </p:nvGrpSpPr>
          <p:grpSpPr>
            <a:xfrm>
              <a:off x="1284784" y="2086000"/>
              <a:ext cx="648072" cy="864096"/>
              <a:chOff x="1906560" y="2420888"/>
              <a:chExt cx="1060704" cy="1554162"/>
            </a:xfrm>
          </p:grpSpPr>
          <p:sp>
            <p:nvSpPr>
              <p:cNvPr id="40" name="二等辺三角形 39">
                <a:extLst>
                  <a:ext uri="{FF2B5EF4-FFF2-40B4-BE49-F238E27FC236}">
                    <a16:creationId xmlns:a16="http://schemas.microsoft.com/office/drawing/2014/main" id="{23280CAA-09BE-434C-8E51-3051BBD9436F}"/>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5581E2CF-80F6-4373-8724-D196BFF1F8EC}"/>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AE444CD6-5AD5-4D44-A33D-6CC6F9BC4F50}"/>
                </a:ext>
              </a:extLst>
            </p:cNvPr>
            <p:cNvGrpSpPr/>
            <p:nvPr/>
          </p:nvGrpSpPr>
          <p:grpSpPr>
            <a:xfrm>
              <a:off x="1437184" y="2238400"/>
              <a:ext cx="648072" cy="864096"/>
              <a:chOff x="1906560" y="2420888"/>
              <a:chExt cx="1060704" cy="1554162"/>
            </a:xfrm>
          </p:grpSpPr>
          <p:sp>
            <p:nvSpPr>
              <p:cNvPr id="38" name="二等辺三角形 37">
                <a:extLst>
                  <a:ext uri="{FF2B5EF4-FFF2-40B4-BE49-F238E27FC236}">
                    <a16:creationId xmlns:a16="http://schemas.microsoft.com/office/drawing/2014/main" id="{2F6F8AA8-74E2-487A-BB7B-9E87607A7B26}"/>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01826855-DD9A-49AD-960F-C128AC091FE9}"/>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3A3E29D1-0681-4AD8-A7A9-A25D6A8216EE}"/>
                </a:ext>
              </a:extLst>
            </p:cNvPr>
            <p:cNvGrpSpPr/>
            <p:nvPr/>
          </p:nvGrpSpPr>
          <p:grpSpPr>
            <a:xfrm>
              <a:off x="1589584" y="2390800"/>
              <a:ext cx="648072" cy="864096"/>
              <a:chOff x="1906560" y="2420888"/>
              <a:chExt cx="1060704" cy="1554162"/>
            </a:xfrm>
          </p:grpSpPr>
          <p:sp>
            <p:nvSpPr>
              <p:cNvPr id="36" name="二等辺三角形 35">
                <a:extLst>
                  <a:ext uri="{FF2B5EF4-FFF2-40B4-BE49-F238E27FC236}">
                    <a16:creationId xmlns:a16="http://schemas.microsoft.com/office/drawing/2014/main" id="{1CDF449E-6C8B-4E7D-B776-F5A0F2404CA1}"/>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F511A285-D36E-45FE-B7A7-2E792B427EA5}"/>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ADB52FCA-C746-408F-A1ED-D43415E5FDCD}"/>
                </a:ext>
              </a:extLst>
            </p:cNvPr>
            <p:cNvGrpSpPr/>
            <p:nvPr/>
          </p:nvGrpSpPr>
          <p:grpSpPr>
            <a:xfrm>
              <a:off x="1741984" y="2543200"/>
              <a:ext cx="648072" cy="864096"/>
              <a:chOff x="1906560" y="2420888"/>
              <a:chExt cx="1060704" cy="1554162"/>
            </a:xfrm>
          </p:grpSpPr>
          <p:sp>
            <p:nvSpPr>
              <p:cNvPr id="34" name="二等辺三角形 33">
                <a:extLst>
                  <a:ext uri="{FF2B5EF4-FFF2-40B4-BE49-F238E27FC236}">
                    <a16:creationId xmlns:a16="http://schemas.microsoft.com/office/drawing/2014/main" id="{99723A73-E67C-4D3A-B123-F60AC5663B5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E17166B-DED0-4E8C-AF3A-27749F0E6ED6}"/>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4" name="グループ化 93">
            <a:extLst>
              <a:ext uri="{FF2B5EF4-FFF2-40B4-BE49-F238E27FC236}">
                <a16:creationId xmlns:a16="http://schemas.microsoft.com/office/drawing/2014/main" id="{5ECC6098-52F4-4AA2-ADFC-62100EB1AF72}"/>
              </a:ext>
            </a:extLst>
          </p:cNvPr>
          <p:cNvGrpSpPr/>
          <p:nvPr/>
        </p:nvGrpSpPr>
        <p:grpSpPr>
          <a:xfrm>
            <a:off x="957668" y="1674658"/>
            <a:ext cx="2312202" cy="1794423"/>
            <a:chOff x="957668" y="1674658"/>
            <a:chExt cx="2312202" cy="1794423"/>
          </a:xfrm>
        </p:grpSpPr>
        <p:grpSp>
          <p:nvGrpSpPr>
            <p:cNvPr id="25" name="グループ化 24">
              <a:extLst>
                <a:ext uri="{FF2B5EF4-FFF2-40B4-BE49-F238E27FC236}">
                  <a16:creationId xmlns:a16="http://schemas.microsoft.com/office/drawing/2014/main" id="{BD4B7D63-750B-48F9-A938-DCD7E5ED2726}"/>
                </a:ext>
              </a:extLst>
            </p:cNvPr>
            <p:cNvGrpSpPr/>
            <p:nvPr/>
          </p:nvGrpSpPr>
          <p:grpSpPr>
            <a:xfrm>
              <a:off x="1707398" y="1690585"/>
              <a:ext cx="1562472" cy="1778496"/>
              <a:chOff x="827584" y="1628800"/>
              <a:chExt cx="1562472" cy="1778496"/>
            </a:xfrm>
          </p:grpSpPr>
          <p:grpSp>
            <p:nvGrpSpPr>
              <p:cNvPr id="6" name="グループ化 5">
                <a:extLst>
                  <a:ext uri="{FF2B5EF4-FFF2-40B4-BE49-F238E27FC236}">
                    <a16:creationId xmlns:a16="http://schemas.microsoft.com/office/drawing/2014/main" id="{E0B9FB55-B414-4DFF-88AF-EA18842FE9C9}"/>
                  </a:ext>
                </a:extLst>
              </p:cNvPr>
              <p:cNvGrpSpPr/>
              <p:nvPr/>
            </p:nvGrpSpPr>
            <p:grpSpPr>
              <a:xfrm>
                <a:off x="827584" y="1628800"/>
                <a:ext cx="648072" cy="864096"/>
                <a:chOff x="1906560" y="2420888"/>
                <a:chExt cx="1060704" cy="1554162"/>
              </a:xfrm>
            </p:grpSpPr>
            <p:sp>
              <p:nvSpPr>
                <p:cNvPr id="5" name="二等辺三角形 4">
                  <a:extLst>
                    <a:ext uri="{FF2B5EF4-FFF2-40B4-BE49-F238E27FC236}">
                      <a16:creationId xmlns:a16="http://schemas.microsoft.com/office/drawing/2014/main" id="{6245CD41-F89D-4C67-92D1-C80C5999737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A3A7A7C-7427-4EE3-997E-65FA308D749E}"/>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46CA136F-3A48-45C1-AB43-953606F1F6EB}"/>
                  </a:ext>
                </a:extLst>
              </p:cNvPr>
              <p:cNvGrpSpPr/>
              <p:nvPr/>
            </p:nvGrpSpPr>
            <p:grpSpPr>
              <a:xfrm>
                <a:off x="979984" y="1781200"/>
                <a:ext cx="648072" cy="864096"/>
                <a:chOff x="1906560" y="2420888"/>
                <a:chExt cx="1060704" cy="1554162"/>
              </a:xfrm>
            </p:grpSpPr>
            <p:sp>
              <p:nvSpPr>
                <p:cNvPr id="8" name="二等辺三角形 7">
                  <a:extLst>
                    <a:ext uri="{FF2B5EF4-FFF2-40B4-BE49-F238E27FC236}">
                      <a16:creationId xmlns:a16="http://schemas.microsoft.com/office/drawing/2014/main" id="{D3DBECC4-7AEE-488F-8E9C-A61748D7DC1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894EEAB-97D1-45D2-82FA-8ED71BC9EEB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55106769-1FD1-4D7A-B81A-F516B4CE67F5}"/>
                  </a:ext>
                </a:extLst>
              </p:cNvPr>
              <p:cNvGrpSpPr/>
              <p:nvPr/>
            </p:nvGrpSpPr>
            <p:grpSpPr>
              <a:xfrm>
                <a:off x="1132384" y="1933600"/>
                <a:ext cx="648072" cy="864096"/>
                <a:chOff x="1906560" y="2420888"/>
                <a:chExt cx="1060704" cy="1554162"/>
              </a:xfrm>
            </p:grpSpPr>
            <p:sp>
              <p:nvSpPr>
                <p:cNvPr id="11" name="二等辺三角形 10">
                  <a:extLst>
                    <a:ext uri="{FF2B5EF4-FFF2-40B4-BE49-F238E27FC236}">
                      <a16:creationId xmlns:a16="http://schemas.microsoft.com/office/drawing/2014/main" id="{95A10A56-FC39-4E48-B8ED-4C0CFE77DD0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2EE4FDC-5BF8-4F6E-9780-20E1654A828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6736EE84-1486-4DE8-9CA4-3A33EC7AE4BD}"/>
                  </a:ext>
                </a:extLst>
              </p:cNvPr>
              <p:cNvGrpSpPr/>
              <p:nvPr/>
            </p:nvGrpSpPr>
            <p:grpSpPr>
              <a:xfrm>
                <a:off x="1284784" y="2086000"/>
                <a:ext cx="648072" cy="864096"/>
                <a:chOff x="1906560" y="2420888"/>
                <a:chExt cx="1060704" cy="1554162"/>
              </a:xfrm>
            </p:grpSpPr>
            <p:sp>
              <p:nvSpPr>
                <p:cNvPr id="14" name="二等辺三角形 13">
                  <a:extLst>
                    <a:ext uri="{FF2B5EF4-FFF2-40B4-BE49-F238E27FC236}">
                      <a16:creationId xmlns:a16="http://schemas.microsoft.com/office/drawing/2014/main" id="{B0F3225E-D47F-4BC4-B006-52BEC4ABB8F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AA1D3327-2D5C-4572-8BE4-DD0F54C69C5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C38DADE1-C5BC-4F72-AE8F-9C1722C3F75A}"/>
                  </a:ext>
                </a:extLst>
              </p:cNvPr>
              <p:cNvGrpSpPr/>
              <p:nvPr/>
            </p:nvGrpSpPr>
            <p:grpSpPr>
              <a:xfrm>
                <a:off x="1437184" y="2238400"/>
                <a:ext cx="648072" cy="864096"/>
                <a:chOff x="1906560" y="2420888"/>
                <a:chExt cx="1060704" cy="1554162"/>
              </a:xfrm>
            </p:grpSpPr>
            <p:sp>
              <p:nvSpPr>
                <p:cNvPr id="17" name="二等辺三角形 16">
                  <a:extLst>
                    <a:ext uri="{FF2B5EF4-FFF2-40B4-BE49-F238E27FC236}">
                      <a16:creationId xmlns:a16="http://schemas.microsoft.com/office/drawing/2014/main" id="{01F89693-08CB-4FE8-A6D1-C39D87FE1EB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F55BA65-D037-410F-BDC1-080B0E6DF0F6}"/>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E20E3079-AF18-4BED-BF45-1F088AD1CF76}"/>
                  </a:ext>
                </a:extLst>
              </p:cNvPr>
              <p:cNvGrpSpPr/>
              <p:nvPr/>
            </p:nvGrpSpPr>
            <p:grpSpPr>
              <a:xfrm>
                <a:off x="1589584" y="2390800"/>
                <a:ext cx="648072" cy="864096"/>
                <a:chOff x="1906560" y="2420888"/>
                <a:chExt cx="1060704" cy="1554162"/>
              </a:xfrm>
            </p:grpSpPr>
            <p:sp>
              <p:nvSpPr>
                <p:cNvPr id="20" name="二等辺三角形 19">
                  <a:extLst>
                    <a:ext uri="{FF2B5EF4-FFF2-40B4-BE49-F238E27FC236}">
                      <a16:creationId xmlns:a16="http://schemas.microsoft.com/office/drawing/2014/main" id="{8E21FA53-412F-4FE4-84E9-D118FF58B3D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B559ABDF-6D83-4403-B35E-9AB1DA3F13C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D383655F-5082-43F4-85B2-2944228BD139}"/>
                  </a:ext>
                </a:extLst>
              </p:cNvPr>
              <p:cNvGrpSpPr/>
              <p:nvPr/>
            </p:nvGrpSpPr>
            <p:grpSpPr>
              <a:xfrm>
                <a:off x="1741984" y="2543200"/>
                <a:ext cx="648072" cy="864096"/>
                <a:chOff x="1906560" y="2420888"/>
                <a:chExt cx="1060704" cy="1554162"/>
              </a:xfrm>
            </p:grpSpPr>
            <p:sp>
              <p:nvSpPr>
                <p:cNvPr id="23" name="二等辺三角形 22">
                  <a:extLst>
                    <a:ext uri="{FF2B5EF4-FFF2-40B4-BE49-F238E27FC236}">
                      <a16:creationId xmlns:a16="http://schemas.microsoft.com/office/drawing/2014/main" id="{5913D622-A5D5-448C-9200-127ECE962D0A}"/>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911E74E6-4351-499C-9E12-7D846BEAA182}"/>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8" name="グループ化 47">
              <a:extLst>
                <a:ext uri="{FF2B5EF4-FFF2-40B4-BE49-F238E27FC236}">
                  <a16:creationId xmlns:a16="http://schemas.microsoft.com/office/drawing/2014/main" id="{408FA843-83E1-4C0F-ABA1-0D7714A742A4}"/>
                </a:ext>
              </a:extLst>
            </p:cNvPr>
            <p:cNvGrpSpPr/>
            <p:nvPr/>
          </p:nvGrpSpPr>
          <p:grpSpPr>
            <a:xfrm>
              <a:off x="957668" y="1674658"/>
              <a:ext cx="1562472" cy="1778496"/>
              <a:chOff x="827584" y="1628800"/>
              <a:chExt cx="1562472" cy="1778496"/>
            </a:xfrm>
          </p:grpSpPr>
          <p:grpSp>
            <p:nvGrpSpPr>
              <p:cNvPr id="49" name="グループ化 48">
                <a:extLst>
                  <a:ext uri="{FF2B5EF4-FFF2-40B4-BE49-F238E27FC236}">
                    <a16:creationId xmlns:a16="http://schemas.microsoft.com/office/drawing/2014/main" id="{94C24554-7AB7-4951-BB5C-8808E7B7A24C}"/>
                  </a:ext>
                </a:extLst>
              </p:cNvPr>
              <p:cNvGrpSpPr/>
              <p:nvPr/>
            </p:nvGrpSpPr>
            <p:grpSpPr>
              <a:xfrm>
                <a:off x="827584" y="1628800"/>
                <a:ext cx="648072" cy="864096"/>
                <a:chOff x="1906560" y="2420888"/>
                <a:chExt cx="1060704" cy="1554162"/>
              </a:xfrm>
            </p:grpSpPr>
            <p:sp>
              <p:nvSpPr>
                <p:cNvPr id="68" name="二等辺三角形 67">
                  <a:extLst>
                    <a:ext uri="{FF2B5EF4-FFF2-40B4-BE49-F238E27FC236}">
                      <a16:creationId xmlns:a16="http://schemas.microsoft.com/office/drawing/2014/main" id="{87CF951A-9EDB-4C16-BBEB-95A08CFE57D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0997DC2C-40A5-4CE4-917D-E7DBB6D8AC4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2288358A-7D6D-4D65-BAC8-7B1F5265EB57}"/>
                  </a:ext>
                </a:extLst>
              </p:cNvPr>
              <p:cNvGrpSpPr/>
              <p:nvPr/>
            </p:nvGrpSpPr>
            <p:grpSpPr>
              <a:xfrm>
                <a:off x="979984" y="1781200"/>
                <a:ext cx="648072" cy="864096"/>
                <a:chOff x="1906560" y="2420888"/>
                <a:chExt cx="1060704" cy="1554162"/>
              </a:xfrm>
            </p:grpSpPr>
            <p:sp>
              <p:nvSpPr>
                <p:cNvPr id="66" name="二等辺三角形 65">
                  <a:extLst>
                    <a:ext uri="{FF2B5EF4-FFF2-40B4-BE49-F238E27FC236}">
                      <a16:creationId xmlns:a16="http://schemas.microsoft.com/office/drawing/2014/main" id="{754F73EE-29D5-4558-B0D8-F7621CAB072F}"/>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847D72AC-0A5D-4897-ACDD-360940F2B483}"/>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829CDBD8-0EE0-4DF8-9AB3-E07C1557DD51}"/>
                  </a:ext>
                </a:extLst>
              </p:cNvPr>
              <p:cNvGrpSpPr/>
              <p:nvPr/>
            </p:nvGrpSpPr>
            <p:grpSpPr>
              <a:xfrm>
                <a:off x="1132384" y="1933600"/>
                <a:ext cx="648072" cy="864096"/>
                <a:chOff x="1906560" y="2420888"/>
                <a:chExt cx="1060704" cy="1554162"/>
              </a:xfrm>
            </p:grpSpPr>
            <p:sp>
              <p:nvSpPr>
                <p:cNvPr id="64" name="二等辺三角形 63">
                  <a:extLst>
                    <a:ext uri="{FF2B5EF4-FFF2-40B4-BE49-F238E27FC236}">
                      <a16:creationId xmlns:a16="http://schemas.microsoft.com/office/drawing/2014/main" id="{AD52624C-3857-433F-AA01-FE56A2680770}"/>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362DE15D-2D11-45FA-AFA7-FED76DA0B9AF}"/>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a:extLst>
                  <a:ext uri="{FF2B5EF4-FFF2-40B4-BE49-F238E27FC236}">
                    <a16:creationId xmlns:a16="http://schemas.microsoft.com/office/drawing/2014/main" id="{15C5C669-DCE1-443F-8073-EC925799A8B4}"/>
                  </a:ext>
                </a:extLst>
              </p:cNvPr>
              <p:cNvGrpSpPr/>
              <p:nvPr/>
            </p:nvGrpSpPr>
            <p:grpSpPr>
              <a:xfrm>
                <a:off x="1284784" y="2086000"/>
                <a:ext cx="648072" cy="864096"/>
                <a:chOff x="1906560" y="2420888"/>
                <a:chExt cx="1060704" cy="1554162"/>
              </a:xfrm>
            </p:grpSpPr>
            <p:sp>
              <p:nvSpPr>
                <p:cNvPr id="62" name="二等辺三角形 61">
                  <a:extLst>
                    <a:ext uri="{FF2B5EF4-FFF2-40B4-BE49-F238E27FC236}">
                      <a16:creationId xmlns:a16="http://schemas.microsoft.com/office/drawing/2014/main" id="{76DBD55E-8963-41CD-AF75-AC9A0AF92EC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96DC7368-8542-4FBC-B89F-31D79A8F629A}"/>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FB8564AB-3DB6-4EBA-A160-137C30F04008}"/>
                  </a:ext>
                </a:extLst>
              </p:cNvPr>
              <p:cNvGrpSpPr/>
              <p:nvPr/>
            </p:nvGrpSpPr>
            <p:grpSpPr>
              <a:xfrm>
                <a:off x="1437184" y="2238400"/>
                <a:ext cx="648072" cy="864096"/>
                <a:chOff x="1906560" y="2420888"/>
                <a:chExt cx="1060704" cy="1554162"/>
              </a:xfrm>
            </p:grpSpPr>
            <p:sp>
              <p:nvSpPr>
                <p:cNvPr id="60" name="二等辺三角形 59">
                  <a:extLst>
                    <a:ext uri="{FF2B5EF4-FFF2-40B4-BE49-F238E27FC236}">
                      <a16:creationId xmlns:a16="http://schemas.microsoft.com/office/drawing/2014/main" id="{F61D8424-C5E3-43AD-B04B-FD889516DEC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DDA070BE-9BBF-4836-A2C0-7E8E8A7DF50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5505C9AD-368E-4008-BCD4-DD7165536B56}"/>
                  </a:ext>
                </a:extLst>
              </p:cNvPr>
              <p:cNvGrpSpPr/>
              <p:nvPr/>
            </p:nvGrpSpPr>
            <p:grpSpPr>
              <a:xfrm>
                <a:off x="1589584" y="2390800"/>
                <a:ext cx="648072" cy="864096"/>
                <a:chOff x="1906560" y="2420888"/>
                <a:chExt cx="1060704" cy="1554162"/>
              </a:xfrm>
            </p:grpSpPr>
            <p:sp>
              <p:nvSpPr>
                <p:cNvPr id="58" name="二等辺三角形 57">
                  <a:extLst>
                    <a:ext uri="{FF2B5EF4-FFF2-40B4-BE49-F238E27FC236}">
                      <a16:creationId xmlns:a16="http://schemas.microsoft.com/office/drawing/2014/main" id="{DB171AAE-391A-47A2-AB25-34B002384E7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F7EF4851-7EE7-4E3F-8200-D16094C5E7F5}"/>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710A8F2C-630F-4BDC-A1FC-56498CCE1F00}"/>
                  </a:ext>
                </a:extLst>
              </p:cNvPr>
              <p:cNvGrpSpPr/>
              <p:nvPr/>
            </p:nvGrpSpPr>
            <p:grpSpPr>
              <a:xfrm>
                <a:off x="1741984" y="2543200"/>
                <a:ext cx="648072" cy="864096"/>
                <a:chOff x="1906560" y="2420888"/>
                <a:chExt cx="1060704" cy="1554162"/>
              </a:xfrm>
            </p:grpSpPr>
            <p:sp>
              <p:nvSpPr>
                <p:cNvPr id="56" name="二等辺三角形 55">
                  <a:extLst>
                    <a:ext uri="{FF2B5EF4-FFF2-40B4-BE49-F238E27FC236}">
                      <a16:creationId xmlns:a16="http://schemas.microsoft.com/office/drawing/2014/main" id="{05300895-F4EF-4C67-966A-6285A8963C1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ABCF7469-EBC8-476A-9134-22485B40C15D}"/>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70" name="グループ化 69">
            <a:extLst>
              <a:ext uri="{FF2B5EF4-FFF2-40B4-BE49-F238E27FC236}">
                <a16:creationId xmlns:a16="http://schemas.microsoft.com/office/drawing/2014/main" id="{C944DED0-7D62-4E8C-97CA-F2A828065B5F}"/>
              </a:ext>
            </a:extLst>
          </p:cNvPr>
          <p:cNvGrpSpPr/>
          <p:nvPr/>
        </p:nvGrpSpPr>
        <p:grpSpPr>
          <a:xfrm>
            <a:off x="1130201" y="4154555"/>
            <a:ext cx="1562472" cy="1778496"/>
            <a:chOff x="827584" y="1628800"/>
            <a:chExt cx="1562472" cy="1778496"/>
          </a:xfrm>
        </p:grpSpPr>
        <p:grpSp>
          <p:nvGrpSpPr>
            <p:cNvPr id="71" name="グループ化 70">
              <a:extLst>
                <a:ext uri="{FF2B5EF4-FFF2-40B4-BE49-F238E27FC236}">
                  <a16:creationId xmlns:a16="http://schemas.microsoft.com/office/drawing/2014/main" id="{7DC4408B-F5B0-434B-B526-C3667CB4948C}"/>
                </a:ext>
              </a:extLst>
            </p:cNvPr>
            <p:cNvGrpSpPr/>
            <p:nvPr/>
          </p:nvGrpSpPr>
          <p:grpSpPr>
            <a:xfrm>
              <a:off x="827584" y="1628800"/>
              <a:ext cx="648072" cy="864096"/>
              <a:chOff x="1906560" y="2420888"/>
              <a:chExt cx="1060704" cy="1554162"/>
            </a:xfrm>
          </p:grpSpPr>
          <p:sp>
            <p:nvSpPr>
              <p:cNvPr id="90" name="二等辺三角形 89">
                <a:extLst>
                  <a:ext uri="{FF2B5EF4-FFF2-40B4-BE49-F238E27FC236}">
                    <a16:creationId xmlns:a16="http://schemas.microsoft.com/office/drawing/2014/main" id="{8EF0A9F6-1F48-4CD3-A4D0-34E103161D2D}"/>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a:extLst>
                  <a:ext uri="{FF2B5EF4-FFF2-40B4-BE49-F238E27FC236}">
                    <a16:creationId xmlns:a16="http://schemas.microsoft.com/office/drawing/2014/main" id="{48E04CFA-BBA2-40E5-8374-D814874DE8B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B0924BC8-62EE-491C-AD4C-629E260B0841}"/>
                </a:ext>
              </a:extLst>
            </p:cNvPr>
            <p:cNvGrpSpPr/>
            <p:nvPr/>
          </p:nvGrpSpPr>
          <p:grpSpPr>
            <a:xfrm>
              <a:off x="979984" y="1781200"/>
              <a:ext cx="648072" cy="864096"/>
              <a:chOff x="1906560" y="2420888"/>
              <a:chExt cx="1060704" cy="1554162"/>
            </a:xfrm>
          </p:grpSpPr>
          <p:sp>
            <p:nvSpPr>
              <p:cNvPr id="88" name="二等辺三角形 87">
                <a:extLst>
                  <a:ext uri="{FF2B5EF4-FFF2-40B4-BE49-F238E27FC236}">
                    <a16:creationId xmlns:a16="http://schemas.microsoft.com/office/drawing/2014/main" id="{3AED4827-05FE-4ABE-A1FD-FC074BCE5B07}"/>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E2C395C9-0077-49FD-AE63-F5FABDB9D681}"/>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99ED28EC-B433-4203-91A6-A808D2BBEA43}"/>
                </a:ext>
              </a:extLst>
            </p:cNvPr>
            <p:cNvGrpSpPr/>
            <p:nvPr/>
          </p:nvGrpSpPr>
          <p:grpSpPr>
            <a:xfrm>
              <a:off x="1132384" y="1933600"/>
              <a:ext cx="648072" cy="864096"/>
              <a:chOff x="1906560" y="2420888"/>
              <a:chExt cx="1060704" cy="1554162"/>
            </a:xfrm>
          </p:grpSpPr>
          <p:sp>
            <p:nvSpPr>
              <p:cNvPr id="86" name="二等辺三角形 85">
                <a:extLst>
                  <a:ext uri="{FF2B5EF4-FFF2-40B4-BE49-F238E27FC236}">
                    <a16:creationId xmlns:a16="http://schemas.microsoft.com/office/drawing/2014/main" id="{4E196B04-2328-4962-A1CC-1BC2F7FC58F4}"/>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83C4C6A8-0335-4517-AF94-433984F011E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a:extLst>
                <a:ext uri="{FF2B5EF4-FFF2-40B4-BE49-F238E27FC236}">
                  <a16:creationId xmlns:a16="http://schemas.microsoft.com/office/drawing/2014/main" id="{6EAB1C5B-103C-419D-95EE-5FA649B93EB9}"/>
                </a:ext>
              </a:extLst>
            </p:cNvPr>
            <p:cNvGrpSpPr/>
            <p:nvPr/>
          </p:nvGrpSpPr>
          <p:grpSpPr>
            <a:xfrm>
              <a:off x="1284784" y="2086000"/>
              <a:ext cx="648072" cy="864096"/>
              <a:chOff x="1906560" y="2420888"/>
              <a:chExt cx="1060704" cy="1554162"/>
            </a:xfrm>
          </p:grpSpPr>
          <p:sp>
            <p:nvSpPr>
              <p:cNvPr id="84" name="二等辺三角形 83">
                <a:extLst>
                  <a:ext uri="{FF2B5EF4-FFF2-40B4-BE49-F238E27FC236}">
                    <a16:creationId xmlns:a16="http://schemas.microsoft.com/office/drawing/2014/main" id="{6ED850D1-ABF3-4CFB-BB8F-140AFB1994FB}"/>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04C2643A-762A-427F-8F8A-36BF5F13EF92}"/>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a:extLst>
                <a:ext uri="{FF2B5EF4-FFF2-40B4-BE49-F238E27FC236}">
                  <a16:creationId xmlns:a16="http://schemas.microsoft.com/office/drawing/2014/main" id="{C84ECD00-1138-4470-B961-8A640C47818D}"/>
                </a:ext>
              </a:extLst>
            </p:cNvPr>
            <p:cNvGrpSpPr/>
            <p:nvPr/>
          </p:nvGrpSpPr>
          <p:grpSpPr>
            <a:xfrm>
              <a:off x="1437184" y="2238400"/>
              <a:ext cx="648072" cy="864096"/>
              <a:chOff x="1906560" y="2420888"/>
              <a:chExt cx="1060704" cy="1554162"/>
            </a:xfrm>
          </p:grpSpPr>
          <p:sp>
            <p:nvSpPr>
              <p:cNvPr id="82" name="二等辺三角形 81">
                <a:extLst>
                  <a:ext uri="{FF2B5EF4-FFF2-40B4-BE49-F238E27FC236}">
                    <a16:creationId xmlns:a16="http://schemas.microsoft.com/office/drawing/2014/main" id="{D4786444-7050-427E-871B-C4A0F7D5F4F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358F8B78-E1E3-44A5-8DFA-5BAB94F57589}"/>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グループ化 75">
              <a:extLst>
                <a:ext uri="{FF2B5EF4-FFF2-40B4-BE49-F238E27FC236}">
                  <a16:creationId xmlns:a16="http://schemas.microsoft.com/office/drawing/2014/main" id="{C00E26D7-8406-4E0F-A0A2-DAC794829FE7}"/>
                </a:ext>
              </a:extLst>
            </p:cNvPr>
            <p:cNvGrpSpPr/>
            <p:nvPr/>
          </p:nvGrpSpPr>
          <p:grpSpPr>
            <a:xfrm>
              <a:off x="1589584" y="2390800"/>
              <a:ext cx="648072" cy="864096"/>
              <a:chOff x="1906560" y="2420888"/>
              <a:chExt cx="1060704" cy="1554162"/>
            </a:xfrm>
          </p:grpSpPr>
          <p:sp>
            <p:nvSpPr>
              <p:cNvPr id="80" name="二等辺三角形 79">
                <a:extLst>
                  <a:ext uri="{FF2B5EF4-FFF2-40B4-BE49-F238E27FC236}">
                    <a16:creationId xmlns:a16="http://schemas.microsoft.com/office/drawing/2014/main" id="{0F93DC09-BCF3-4407-82C6-EC3EC38676FE}"/>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58DEA760-4FA4-4BB3-993A-C5C9341198C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a:extLst>
                <a:ext uri="{FF2B5EF4-FFF2-40B4-BE49-F238E27FC236}">
                  <a16:creationId xmlns:a16="http://schemas.microsoft.com/office/drawing/2014/main" id="{2ECB041A-3080-47A7-B288-BF6B04F5B556}"/>
                </a:ext>
              </a:extLst>
            </p:cNvPr>
            <p:cNvGrpSpPr/>
            <p:nvPr/>
          </p:nvGrpSpPr>
          <p:grpSpPr>
            <a:xfrm>
              <a:off x="1741984" y="2543200"/>
              <a:ext cx="648072" cy="864096"/>
              <a:chOff x="1906560" y="2420888"/>
              <a:chExt cx="1060704" cy="1554162"/>
            </a:xfrm>
          </p:grpSpPr>
          <p:sp>
            <p:nvSpPr>
              <p:cNvPr id="78" name="二等辺三角形 77">
                <a:extLst>
                  <a:ext uri="{FF2B5EF4-FFF2-40B4-BE49-F238E27FC236}">
                    <a16:creationId xmlns:a16="http://schemas.microsoft.com/office/drawing/2014/main" id="{1528CE35-299D-4D1D-8FC4-776FF7A50C0A}"/>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78">
                <a:extLst>
                  <a:ext uri="{FF2B5EF4-FFF2-40B4-BE49-F238E27FC236}">
                    <a16:creationId xmlns:a16="http://schemas.microsoft.com/office/drawing/2014/main" id="{D3A4E30C-677A-40E0-92A2-F69C38850311}"/>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92" name="正方形/長方形 91">
            <a:extLst>
              <a:ext uri="{FF2B5EF4-FFF2-40B4-BE49-F238E27FC236}">
                <a16:creationId xmlns:a16="http://schemas.microsoft.com/office/drawing/2014/main" id="{2CEFA1AE-1BDE-41E1-9AA6-818A3E96E208}"/>
              </a:ext>
            </a:extLst>
          </p:cNvPr>
          <p:cNvSpPr/>
          <p:nvPr/>
        </p:nvSpPr>
        <p:spPr>
          <a:xfrm>
            <a:off x="3921589" y="2119917"/>
            <a:ext cx="914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実薬</a:t>
            </a:r>
            <a:endParaRPr kumimoji="1" lang="en-US" altLang="ja-JP" dirty="0"/>
          </a:p>
          <a:p>
            <a:pPr algn="ctr"/>
            <a:r>
              <a:rPr kumimoji="1" lang="ja-JP" altLang="en-US" dirty="0"/>
              <a:t>飲んでもらう</a:t>
            </a:r>
          </a:p>
        </p:txBody>
      </p:sp>
      <p:sp>
        <p:nvSpPr>
          <p:cNvPr id="93" name="正方形/長方形 92">
            <a:extLst>
              <a:ext uri="{FF2B5EF4-FFF2-40B4-BE49-F238E27FC236}">
                <a16:creationId xmlns:a16="http://schemas.microsoft.com/office/drawing/2014/main" id="{A55EB179-37C7-4977-8675-B71D82977007}"/>
              </a:ext>
            </a:extLst>
          </p:cNvPr>
          <p:cNvSpPr/>
          <p:nvPr/>
        </p:nvSpPr>
        <p:spPr>
          <a:xfrm>
            <a:off x="3923928" y="4351925"/>
            <a:ext cx="914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偽薬</a:t>
            </a:r>
            <a:endParaRPr kumimoji="1" lang="en-US" altLang="ja-JP" dirty="0"/>
          </a:p>
          <a:p>
            <a:pPr algn="ctr"/>
            <a:r>
              <a:rPr kumimoji="1" lang="ja-JP" altLang="en-US" dirty="0"/>
              <a:t>飲んでもらう</a:t>
            </a:r>
          </a:p>
        </p:txBody>
      </p:sp>
      <p:grpSp>
        <p:nvGrpSpPr>
          <p:cNvPr id="95" name="グループ化 94">
            <a:extLst>
              <a:ext uri="{FF2B5EF4-FFF2-40B4-BE49-F238E27FC236}">
                <a16:creationId xmlns:a16="http://schemas.microsoft.com/office/drawing/2014/main" id="{513C15B4-C276-4A7D-8EA7-0D38F7F9F7CE}"/>
              </a:ext>
            </a:extLst>
          </p:cNvPr>
          <p:cNvGrpSpPr/>
          <p:nvPr/>
        </p:nvGrpSpPr>
        <p:grpSpPr>
          <a:xfrm>
            <a:off x="5580783" y="1742746"/>
            <a:ext cx="2312202" cy="1794423"/>
            <a:chOff x="957668" y="1674658"/>
            <a:chExt cx="2312202" cy="1794423"/>
          </a:xfrm>
        </p:grpSpPr>
        <p:grpSp>
          <p:nvGrpSpPr>
            <p:cNvPr id="96" name="グループ化 95">
              <a:extLst>
                <a:ext uri="{FF2B5EF4-FFF2-40B4-BE49-F238E27FC236}">
                  <a16:creationId xmlns:a16="http://schemas.microsoft.com/office/drawing/2014/main" id="{821B0430-3D74-4641-AB81-59509CABF050}"/>
                </a:ext>
              </a:extLst>
            </p:cNvPr>
            <p:cNvGrpSpPr/>
            <p:nvPr/>
          </p:nvGrpSpPr>
          <p:grpSpPr>
            <a:xfrm>
              <a:off x="1707398" y="1690585"/>
              <a:ext cx="1562472" cy="1778496"/>
              <a:chOff x="827584" y="1628800"/>
              <a:chExt cx="1562472" cy="1778496"/>
            </a:xfrm>
          </p:grpSpPr>
          <p:grpSp>
            <p:nvGrpSpPr>
              <p:cNvPr id="119" name="グループ化 118">
                <a:extLst>
                  <a:ext uri="{FF2B5EF4-FFF2-40B4-BE49-F238E27FC236}">
                    <a16:creationId xmlns:a16="http://schemas.microsoft.com/office/drawing/2014/main" id="{4FC1CA76-23F0-4C06-99C4-D0D5A9A3E7B5}"/>
                  </a:ext>
                </a:extLst>
              </p:cNvPr>
              <p:cNvGrpSpPr/>
              <p:nvPr/>
            </p:nvGrpSpPr>
            <p:grpSpPr>
              <a:xfrm>
                <a:off x="827584" y="1628800"/>
                <a:ext cx="648072" cy="864096"/>
                <a:chOff x="1906560" y="2420888"/>
                <a:chExt cx="1060704" cy="1554162"/>
              </a:xfrm>
            </p:grpSpPr>
            <p:sp>
              <p:nvSpPr>
                <p:cNvPr id="138" name="二等辺三角形 137">
                  <a:extLst>
                    <a:ext uri="{FF2B5EF4-FFF2-40B4-BE49-F238E27FC236}">
                      <a16:creationId xmlns:a16="http://schemas.microsoft.com/office/drawing/2014/main" id="{569BAB85-A97A-4873-A58E-5181CFBD04FB}"/>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A75438FC-3D1B-44C4-8385-EA7054CA1F5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90B10D9F-C676-4406-AF31-2CC56F9909B8}"/>
                  </a:ext>
                </a:extLst>
              </p:cNvPr>
              <p:cNvGrpSpPr/>
              <p:nvPr/>
            </p:nvGrpSpPr>
            <p:grpSpPr>
              <a:xfrm>
                <a:off x="979984" y="1781200"/>
                <a:ext cx="648072" cy="864096"/>
                <a:chOff x="1906560" y="2420888"/>
                <a:chExt cx="1060704" cy="1554162"/>
              </a:xfrm>
            </p:grpSpPr>
            <p:sp>
              <p:nvSpPr>
                <p:cNvPr id="136" name="二等辺三角形 135">
                  <a:extLst>
                    <a:ext uri="{FF2B5EF4-FFF2-40B4-BE49-F238E27FC236}">
                      <a16:creationId xmlns:a16="http://schemas.microsoft.com/office/drawing/2014/main" id="{31CDF0FC-49B8-4624-97D0-5C84FE88CAE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楕円 136">
                  <a:extLst>
                    <a:ext uri="{FF2B5EF4-FFF2-40B4-BE49-F238E27FC236}">
                      <a16:creationId xmlns:a16="http://schemas.microsoft.com/office/drawing/2014/main" id="{A9A63652-4DD5-40F2-AF2D-6C87ACD350BD}"/>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1" name="グループ化 120">
                <a:extLst>
                  <a:ext uri="{FF2B5EF4-FFF2-40B4-BE49-F238E27FC236}">
                    <a16:creationId xmlns:a16="http://schemas.microsoft.com/office/drawing/2014/main" id="{3115B74D-D78B-4AE0-B8C7-6CC61B8CC82A}"/>
                  </a:ext>
                </a:extLst>
              </p:cNvPr>
              <p:cNvGrpSpPr/>
              <p:nvPr/>
            </p:nvGrpSpPr>
            <p:grpSpPr>
              <a:xfrm>
                <a:off x="1132384" y="1933600"/>
                <a:ext cx="648072" cy="864096"/>
                <a:chOff x="1906560" y="2420888"/>
                <a:chExt cx="1060704" cy="1554162"/>
              </a:xfrm>
            </p:grpSpPr>
            <p:sp>
              <p:nvSpPr>
                <p:cNvPr id="134" name="二等辺三角形 133">
                  <a:extLst>
                    <a:ext uri="{FF2B5EF4-FFF2-40B4-BE49-F238E27FC236}">
                      <a16:creationId xmlns:a16="http://schemas.microsoft.com/office/drawing/2014/main" id="{F5FD5074-C3AF-4238-BE92-A95B3A1E74AB}"/>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a:extLst>
                    <a:ext uri="{FF2B5EF4-FFF2-40B4-BE49-F238E27FC236}">
                      <a16:creationId xmlns:a16="http://schemas.microsoft.com/office/drawing/2014/main" id="{89C1F413-9B90-4E66-AB34-DCF627A0F0F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58D48A78-A85C-45D2-A573-7DC498C15A8B}"/>
                  </a:ext>
                </a:extLst>
              </p:cNvPr>
              <p:cNvGrpSpPr/>
              <p:nvPr/>
            </p:nvGrpSpPr>
            <p:grpSpPr>
              <a:xfrm>
                <a:off x="1284784" y="2086000"/>
                <a:ext cx="648072" cy="864096"/>
                <a:chOff x="1906560" y="2420888"/>
                <a:chExt cx="1060704" cy="1554162"/>
              </a:xfrm>
            </p:grpSpPr>
            <p:sp>
              <p:nvSpPr>
                <p:cNvPr id="132" name="二等辺三角形 131">
                  <a:extLst>
                    <a:ext uri="{FF2B5EF4-FFF2-40B4-BE49-F238E27FC236}">
                      <a16:creationId xmlns:a16="http://schemas.microsoft.com/office/drawing/2014/main" id="{A923BD98-51E5-4B6F-82BC-2A9329B8AAA7}"/>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a:extLst>
                    <a:ext uri="{FF2B5EF4-FFF2-40B4-BE49-F238E27FC236}">
                      <a16:creationId xmlns:a16="http://schemas.microsoft.com/office/drawing/2014/main" id="{01CF90D6-2F08-4397-A41C-7A9EA01562D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3" name="グループ化 122">
                <a:extLst>
                  <a:ext uri="{FF2B5EF4-FFF2-40B4-BE49-F238E27FC236}">
                    <a16:creationId xmlns:a16="http://schemas.microsoft.com/office/drawing/2014/main" id="{5F94C46B-A96D-4D6D-A50D-598374084A8F}"/>
                  </a:ext>
                </a:extLst>
              </p:cNvPr>
              <p:cNvGrpSpPr/>
              <p:nvPr/>
            </p:nvGrpSpPr>
            <p:grpSpPr>
              <a:xfrm>
                <a:off x="1437184" y="2238400"/>
                <a:ext cx="648072" cy="864096"/>
                <a:chOff x="1906560" y="2420888"/>
                <a:chExt cx="1060704" cy="1554162"/>
              </a:xfrm>
            </p:grpSpPr>
            <p:sp>
              <p:nvSpPr>
                <p:cNvPr id="130" name="二等辺三角形 129">
                  <a:extLst>
                    <a:ext uri="{FF2B5EF4-FFF2-40B4-BE49-F238E27FC236}">
                      <a16:creationId xmlns:a16="http://schemas.microsoft.com/office/drawing/2014/main" id="{6CF1F619-BEE0-4A57-92EE-88E34978C4DD}"/>
                    </a:ext>
                  </a:extLst>
                </p:cNvPr>
                <p:cNvSpPr/>
                <p:nvPr/>
              </p:nvSpPr>
              <p:spPr>
                <a:xfrm>
                  <a:off x="1906560" y="3060650"/>
                  <a:ext cx="1060704"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3C24CF62-3B25-4B02-9171-501746E9D14C}"/>
                    </a:ext>
                  </a:extLst>
                </p:cNvPr>
                <p:cNvSpPr/>
                <p:nvPr/>
              </p:nvSpPr>
              <p:spPr>
                <a:xfrm>
                  <a:off x="1979712" y="2420888"/>
                  <a:ext cx="91440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4" name="グループ化 123">
                <a:extLst>
                  <a:ext uri="{FF2B5EF4-FFF2-40B4-BE49-F238E27FC236}">
                    <a16:creationId xmlns:a16="http://schemas.microsoft.com/office/drawing/2014/main" id="{AFB43FC4-AEFC-4699-A28B-8C7A6F02008B}"/>
                  </a:ext>
                </a:extLst>
              </p:cNvPr>
              <p:cNvGrpSpPr/>
              <p:nvPr/>
            </p:nvGrpSpPr>
            <p:grpSpPr>
              <a:xfrm>
                <a:off x="1589584" y="2390800"/>
                <a:ext cx="648072" cy="864096"/>
                <a:chOff x="1906560" y="2420888"/>
                <a:chExt cx="1060704" cy="1554162"/>
              </a:xfrm>
            </p:grpSpPr>
            <p:sp>
              <p:nvSpPr>
                <p:cNvPr id="128" name="二等辺三角形 127">
                  <a:extLst>
                    <a:ext uri="{FF2B5EF4-FFF2-40B4-BE49-F238E27FC236}">
                      <a16:creationId xmlns:a16="http://schemas.microsoft.com/office/drawing/2014/main" id="{2689A033-F238-4AAB-99D3-0D922BF03BF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a:extLst>
                    <a:ext uri="{FF2B5EF4-FFF2-40B4-BE49-F238E27FC236}">
                      <a16:creationId xmlns:a16="http://schemas.microsoft.com/office/drawing/2014/main" id="{4A1A012E-F1A4-4B70-A19B-148BDE3D28E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5" name="グループ化 124">
                <a:extLst>
                  <a:ext uri="{FF2B5EF4-FFF2-40B4-BE49-F238E27FC236}">
                    <a16:creationId xmlns:a16="http://schemas.microsoft.com/office/drawing/2014/main" id="{B76F5D0D-63CC-45CA-A7D8-ACA3AB32551A}"/>
                  </a:ext>
                </a:extLst>
              </p:cNvPr>
              <p:cNvGrpSpPr/>
              <p:nvPr/>
            </p:nvGrpSpPr>
            <p:grpSpPr>
              <a:xfrm>
                <a:off x="1741984" y="2543200"/>
                <a:ext cx="648072" cy="864096"/>
                <a:chOff x="1906560" y="2420888"/>
                <a:chExt cx="1060704" cy="1554162"/>
              </a:xfrm>
            </p:grpSpPr>
            <p:sp>
              <p:nvSpPr>
                <p:cNvPr id="126" name="二等辺三角形 125">
                  <a:extLst>
                    <a:ext uri="{FF2B5EF4-FFF2-40B4-BE49-F238E27FC236}">
                      <a16:creationId xmlns:a16="http://schemas.microsoft.com/office/drawing/2014/main" id="{3795B0E5-207F-40CB-A27B-AB9740BC4B79}"/>
                    </a:ext>
                  </a:extLst>
                </p:cNvPr>
                <p:cNvSpPr/>
                <p:nvPr/>
              </p:nvSpPr>
              <p:spPr>
                <a:xfrm>
                  <a:off x="1906560" y="3060650"/>
                  <a:ext cx="1060704"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183FB51C-D081-4755-88EC-B286FA7D2623}"/>
                    </a:ext>
                  </a:extLst>
                </p:cNvPr>
                <p:cNvSpPr/>
                <p:nvPr/>
              </p:nvSpPr>
              <p:spPr>
                <a:xfrm>
                  <a:off x="1979712" y="2420888"/>
                  <a:ext cx="91440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7" name="グループ化 96">
              <a:extLst>
                <a:ext uri="{FF2B5EF4-FFF2-40B4-BE49-F238E27FC236}">
                  <a16:creationId xmlns:a16="http://schemas.microsoft.com/office/drawing/2014/main" id="{1D404732-9052-4EBD-BB8A-80CEFF224869}"/>
                </a:ext>
              </a:extLst>
            </p:cNvPr>
            <p:cNvGrpSpPr/>
            <p:nvPr/>
          </p:nvGrpSpPr>
          <p:grpSpPr>
            <a:xfrm>
              <a:off x="957668" y="1674658"/>
              <a:ext cx="1562472" cy="1778496"/>
              <a:chOff x="827584" y="1628800"/>
              <a:chExt cx="1562472" cy="1778496"/>
            </a:xfrm>
          </p:grpSpPr>
          <p:grpSp>
            <p:nvGrpSpPr>
              <p:cNvPr id="98" name="グループ化 97">
                <a:extLst>
                  <a:ext uri="{FF2B5EF4-FFF2-40B4-BE49-F238E27FC236}">
                    <a16:creationId xmlns:a16="http://schemas.microsoft.com/office/drawing/2014/main" id="{297356C4-4EAB-484E-A6D2-FD389AC44B7E}"/>
                  </a:ext>
                </a:extLst>
              </p:cNvPr>
              <p:cNvGrpSpPr/>
              <p:nvPr/>
            </p:nvGrpSpPr>
            <p:grpSpPr>
              <a:xfrm>
                <a:off x="827584" y="1628800"/>
                <a:ext cx="648072" cy="864096"/>
                <a:chOff x="1906560" y="2420888"/>
                <a:chExt cx="1060704" cy="1554162"/>
              </a:xfrm>
            </p:grpSpPr>
            <p:sp>
              <p:nvSpPr>
                <p:cNvPr id="117" name="二等辺三角形 116">
                  <a:extLst>
                    <a:ext uri="{FF2B5EF4-FFF2-40B4-BE49-F238E27FC236}">
                      <a16:creationId xmlns:a16="http://schemas.microsoft.com/office/drawing/2014/main" id="{FF5B5D6F-9CC0-4029-A14F-C4AB0B8C8D71}"/>
                    </a:ext>
                  </a:extLst>
                </p:cNvPr>
                <p:cNvSpPr/>
                <p:nvPr/>
              </p:nvSpPr>
              <p:spPr>
                <a:xfrm>
                  <a:off x="1906560" y="3060650"/>
                  <a:ext cx="1060704" cy="914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1E88B59D-7A4F-44A4-B0F5-C7BAC3B6F8E0}"/>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8427B2EC-F1C4-41E1-9134-2CD4EB806F54}"/>
                  </a:ext>
                </a:extLst>
              </p:cNvPr>
              <p:cNvGrpSpPr/>
              <p:nvPr/>
            </p:nvGrpSpPr>
            <p:grpSpPr>
              <a:xfrm>
                <a:off x="979984" y="1781200"/>
                <a:ext cx="648072" cy="864096"/>
                <a:chOff x="1906560" y="2420888"/>
                <a:chExt cx="1060704" cy="1554162"/>
              </a:xfrm>
            </p:grpSpPr>
            <p:sp>
              <p:nvSpPr>
                <p:cNvPr id="115" name="二等辺三角形 114">
                  <a:extLst>
                    <a:ext uri="{FF2B5EF4-FFF2-40B4-BE49-F238E27FC236}">
                      <a16:creationId xmlns:a16="http://schemas.microsoft.com/office/drawing/2014/main" id="{A79B4A0C-2A60-4340-8BF2-F0553F831E4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3B535F78-A96C-4DE6-932E-FAFA858397B5}"/>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0" name="グループ化 99">
                <a:extLst>
                  <a:ext uri="{FF2B5EF4-FFF2-40B4-BE49-F238E27FC236}">
                    <a16:creationId xmlns:a16="http://schemas.microsoft.com/office/drawing/2014/main" id="{3CD1F974-A249-419B-B0BD-BC9E251942D8}"/>
                  </a:ext>
                </a:extLst>
              </p:cNvPr>
              <p:cNvGrpSpPr/>
              <p:nvPr/>
            </p:nvGrpSpPr>
            <p:grpSpPr>
              <a:xfrm>
                <a:off x="1132384" y="1933600"/>
                <a:ext cx="648072" cy="864096"/>
                <a:chOff x="1906560" y="2420888"/>
                <a:chExt cx="1060704" cy="1554162"/>
              </a:xfrm>
            </p:grpSpPr>
            <p:sp>
              <p:nvSpPr>
                <p:cNvPr id="113" name="二等辺三角形 112">
                  <a:extLst>
                    <a:ext uri="{FF2B5EF4-FFF2-40B4-BE49-F238E27FC236}">
                      <a16:creationId xmlns:a16="http://schemas.microsoft.com/office/drawing/2014/main" id="{C71F643A-C801-4D13-ACE5-49D6C23FF074}"/>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2688B3AD-9160-4DE6-94D0-C1A3A08AD59E}"/>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1" name="グループ化 100">
                <a:extLst>
                  <a:ext uri="{FF2B5EF4-FFF2-40B4-BE49-F238E27FC236}">
                    <a16:creationId xmlns:a16="http://schemas.microsoft.com/office/drawing/2014/main" id="{2DA9B36A-865C-4B69-973B-B74C2DC18BD9}"/>
                  </a:ext>
                </a:extLst>
              </p:cNvPr>
              <p:cNvGrpSpPr/>
              <p:nvPr/>
            </p:nvGrpSpPr>
            <p:grpSpPr>
              <a:xfrm>
                <a:off x="1284784" y="2086000"/>
                <a:ext cx="648072" cy="864096"/>
                <a:chOff x="1906560" y="2420888"/>
                <a:chExt cx="1060704" cy="1554162"/>
              </a:xfrm>
            </p:grpSpPr>
            <p:sp>
              <p:nvSpPr>
                <p:cNvPr id="111" name="二等辺三角形 110">
                  <a:extLst>
                    <a:ext uri="{FF2B5EF4-FFF2-40B4-BE49-F238E27FC236}">
                      <a16:creationId xmlns:a16="http://schemas.microsoft.com/office/drawing/2014/main" id="{8B8E3EA3-F1CE-4A4F-B6EA-62D8918C1FEF}"/>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8F9B0DE3-52CA-4BC4-BBE3-9AD035530D1F}"/>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2" name="グループ化 101">
                <a:extLst>
                  <a:ext uri="{FF2B5EF4-FFF2-40B4-BE49-F238E27FC236}">
                    <a16:creationId xmlns:a16="http://schemas.microsoft.com/office/drawing/2014/main" id="{A780E6B9-7B15-4C8B-BA22-266CFF7F0FC6}"/>
                  </a:ext>
                </a:extLst>
              </p:cNvPr>
              <p:cNvGrpSpPr/>
              <p:nvPr/>
            </p:nvGrpSpPr>
            <p:grpSpPr>
              <a:xfrm>
                <a:off x="1437184" y="2238400"/>
                <a:ext cx="648072" cy="864096"/>
                <a:chOff x="1906560" y="2420888"/>
                <a:chExt cx="1060704" cy="1554162"/>
              </a:xfrm>
            </p:grpSpPr>
            <p:sp>
              <p:nvSpPr>
                <p:cNvPr id="109" name="二等辺三角形 108">
                  <a:extLst>
                    <a:ext uri="{FF2B5EF4-FFF2-40B4-BE49-F238E27FC236}">
                      <a16:creationId xmlns:a16="http://schemas.microsoft.com/office/drawing/2014/main" id="{D1AF7820-603E-49BE-9D61-E52CD6FEB88A}"/>
                    </a:ext>
                  </a:extLst>
                </p:cNvPr>
                <p:cNvSpPr/>
                <p:nvPr/>
              </p:nvSpPr>
              <p:spPr>
                <a:xfrm>
                  <a:off x="1906560" y="3060650"/>
                  <a:ext cx="1060704" cy="914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BE2137DD-33D2-4024-A5CE-C0F1B057B17B}"/>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CD89FF40-EEBC-4E74-ACEC-4A6A8C6D09A1}"/>
                  </a:ext>
                </a:extLst>
              </p:cNvPr>
              <p:cNvGrpSpPr/>
              <p:nvPr/>
            </p:nvGrpSpPr>
            <p:grpSpPr>
              <a:xfrm>
                <a:off x="1589584" y="2390800"/>
                <a:ext cx="648072" cy="864096"/>
                <a:chOff x="1906560" y="2420888"/>
                <a:chExt cx="1060704" cy="1554162"/>
              </a:xfrm>
            </p:grpSpPr>
            <p:sp>
              <p:nvSpPr>
                <p:cNvPr id="107" name="二等辺三角形 106">
                  <a:extLst>
                    <a:ext uri="{FF2B5EF4-FFF2-40B4-BE49-F238E27FC236}">
                      <a16:creationId xmlns:a16="http://schemas.microsoft.com/office/drawing/2014/main" id="{BD14EFBE-7A6E-4D70-8635-DF4303C315B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05FEBC1F-3A5F-4420-BD5E-3CD44BDE7BDA}"/>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 name="グループ化 103">
                <a:extLst>
                  <a:ext uri="{FF2B5EF4-FFF2-40B4-BE49-F238E27FC236}">
                    <a16:creationId xmlns:a16="http://schemas.microsoft.com/office/drawing/2014/main" id="{015D891E-8C84-4518-BF89-B413280A0F05}"/>
                  </a:ext>
                </a:extLst>
              </p:cNvPr>
              <p:cNvGrpSpPr/>
              <p:nvPr/>
            </p:nvGrpSpPr>
            <p:grpSpPr>
              <a:xfrm>
                <a:off x="1741984" y="2543200"/>
                <a:ext cx="648072" cy="864096"/>
                <a:chOff x="1906560" y="2420888"/>
                <a:chExt cx="1060704" cy="1554162"/>
              </a:xfrm>
            </p:grpSpPr>
            <p:sp>
              <p:nvSpPr>
                <p:cNvPr id="105" name="二等辺三角形 104">
                  <a:extLst>
                    <a:ext uri="{FF2B5EF4-FFF2-40B4-BE49-F238E27FC236}">
                      <a16:creationId xmlns:a16="http://schemas.microsoft.com/office/drawing/2014/main" id="{307BC5D7-9A74-4BBD-93EC-DA089833FC60}"/>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1DFD48E1-29BC-49EF-8220-EBD5E7514DD6}"/>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140" name="グループ化 139">
            <a:extLst>
              <a:ext uri="{FF2B5EF4-FFF2-40B4-BE49-F238E27FC236}">
                <a16:creationId xmlns:a16="http://schemas.microsoft.com/office/drawing/2014/main" id="{F6903786-290E-4039-B4F7-948E3B227D79}"/>
              </a:ext>
            </a:extLst>
          </p:cNvPr>
          <p:cNvGrpSpPr/>
          <p:nvPr/>
        </p:nvGrpSpPr>
        <p:grpSpPr>
          <a:xfrm>
            <a:off x="5834754" y="4281803"/>
            <a:ext cx="2312202" cy="1794423"/>
            <a:chOff x="957668" y="1674658"/>
            <a:chExt cx="2312202" cy="1794423"/>
          </a:xfrm>
        </p:grpSpPr>
        <p:grpSp>
          <p:nvGrpSpPr>
            <p:cNvPr id="141" name="グループ化 140">
              <a:extLst>
                <a:ext uri="{FF2B5EF4-FFF2-40B4-BE49-F238E27FC236}">
                  <a16:creationId xmlns:a16="http://schemas.microsoft.com/office/drawing/2014/main" id="{A9F98760-F54D-460C-8481-6B2333A096DF}"/>
                </a:ext>
              </a:extLst>
            </p:cNvPr>
            <p:cNvGrpSpPr/>
            <p:nvPr/>
          </p:nvGrpSpPr>
          <p:grpSpPr>
            <a:xfrm>
              <a:off x="1707398" y="1690585"/>
              <a:ext cx="1562472" cy="1778496"/>
              <a:chOff x="827584" y="1628800"/>
              <a:chExt cx="1562472" cy="1778496"/>
            </a:xfrm>
          </p:grpSpPr>
          <p:grpSp>
            <p:nvGrpSpPr>
              <p:cNvPr id="164" name="グループ化 163">
                <a:extLst>
                  <a:ext uri="{FF2B5EF4-FFF2-40B4-BE49-F238E27FC236}">
                    <a16:creationId xmlns:a16="http://schemas.microsoft.com/office/drawing/2014/main" id="{B719B420-03ED-4C2A-9DCF-7D9CB10AF114}"/>
                  </a:ext>
                </a:extLst>
              </p:cNvPr>
              <p:cNvGrpSpPr/>
              <p:nvPr/>
            </p:nvGrpSpPr>
            <p:grpSpPr>
              <a:xfrm>
                <a:off x="827584" y="1628800"/>
                <a:ext cx="648072" cy="864096"/>
                <a:chOff x="1906560" y="2420888"/>
                <a:chExt cx="1060704" cy="1554162"/>
              </a:xfrm>
            </p:grpSpPr>
            <p:sp>
              <p:nvSpPr>
                <p:cNvPr id="183" name="二等辺三角形 182">
                  <a:extLst>
                    <a:ext uri="{FF2B5EF4-FFF2-40B4-BE49-F238E27FC236}">
                      <a16:creationId xmlns:a16="http://schemas.microsoft.com/office/drawing/2014/main" id="{E527B2B9-63CE-421B-AD61-067F11220171}"/>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楕円 183">
                  <a:extLst>
                    <a:ext uri="{FF2B5EF4-FFF2-40B4-BE49-F238E27FC236}">
                      <a16:creationId xmlns:a16="http://schemas.microsoft.com/office/drawing/2014/main" id="{B86B0FB3-74E4-45B6-AEC0-261C851CE52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5" name="グループ化 164">
                <a:extLst>
                  <a:ext uri="{FF2B5EF4-FFF2-40B4-BE49-F238E27FC236}">
                    <a16:creationId xmlns:a16="http://schemas.microsoft.com/office/drawing/2014/main" id="{A536FD58-26B0-4A71-B06C-5EC49A02FBB8}"/>
                  </a:ext>
                </a:extLst>
              </p:cNvPr>
              <p:cNvGrpSpPr/>
              <p:nvPr/>
            </p:nvGrpSpPr>
            <p:grpSpPr>
              <a:xfrm>
                <a:off x="979984" y="1781200"/>
                <a:ext cx="648072" cy="864096"/>
                <a:chOff x="1906560" y="2420888"/>
                <a:chExt cx="1060704" cy="1554162"/>
              </a:xfrm>
            </p:grpSpPr>
            <p:sp>
              <p:nvSpPr>
                <p:cNvPr id="181" name="二等辺三角形 180">
                  <a:extLst>
                    <a:ext uri="{FF2B5EF4-FFF2-40B4-BE49-F238E27FC236}">
                      <a16:creationId xmlns:a16="http://schemas.microsoft.com/office/drawing/2014/main" id="{00FE261A-F3FC-4BF6-9C7B-537D1CA6120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楕円 181">
                  <a:extLst>
                    <a:ext uri="{FF2B5EF4-FFF2-40B4-BE49-F238E27FC236}">
                      <a16:creationId xmlns:a16="http://schemas.microsoft.com/office/drawing/2014/main" id="{D4FCD46E-D28A-4D0C-8C86-90E7E9432C2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6" name="グループ化 165">
                <a:extLst>
                  <a:ext uri="{FF2B5EF4-FFF2-40B4-BE49-F238E27FC236}">
                    <a16:creationId xmlns:a16="http://schemas.microsoft.com/office/drawing/2014/main" id="{C8D581F5-A6E2-4751-9EFA-AF8254B0909B}"/>
                  </a:ext>
                </a:extLst>
              </p:cNvPr>
              <p:cNvGrpSpPr/>
              <p:nvPr/>
            </p:nvGrpSpPr>
            <p:grpSpPr>
              <a:xfrm>
                <a:off x="1132384" y="1933600"/>
                <a:ext cx="648072" cy="864096"/>
                <a:chOff x="1906560" y="2420888"/>
                <a:chExt cx="1060704" cy="1554162"/>
              </a:xfrm>
            </p:grpSpPr>
            <p:sp>
              <p:nvSpPr>
                <p:cNvPr id="179" name="二等辺三角形 178">
                  <a:extLst>
                    <a:ext uri="{FF2B5EF4-FFF2-40B4-BE49-F238E27FC236}">
                      <a16:creationId xmlns:a16="http://schemas.microsoft.com/office/drawing/2014/main" id="{E0EB873E-C3E2-453C-899F-29761C43F6A6}"/>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a:extLst>
                    <a:ext uri="{FF2B5EF4-FFF2-40B4-BE49-F238E27FC236}">
                      <a16:creationId xmlns:a16="http://schemas.microsoft.com/office/drawing/2014/main" id="{3047DE07-C1D2-4850-BE4E-951A3AE848A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7" name="グループ化 166">
                <a:extLst>
                  <a:ext uri="{FF2B5EF4-FFF2-40B4-BE49-F238E27FC236}">
                    <a16:creationId xmlns:a16="http://schemas.microsoft.com/office/drawing/2014/main" id="{54C91368-5E1C-4F24-8132-47ED1C787715}"/>
                  </a:ext>
                </a:extLst>
              </p:cNvPr>
              <p:cNvGrpSpPr/>
              <p:nvPr/>
            </p:nvGrpSpPr>
            <p:grpSpPr>
              <a:xfrm>
                <a:off x="1284784" y="2086000"/>
                <a:ext cx="648072" cy="864096"/>
                <a:chOff x="1906560" y="2420888"/>
                <a:chExt cx="1060704" cy="1554162"/>
              </a:xfrm>
            </p:grpSpPr>
            <p:sp>
              <p:nvSpPr>
                <p:cNvPr id="177" name="二等辺三角形 176">
                  <a:extLst>
                    <a:ext uri="{FF2B5EF4-FFF2-40B4-BE49-F238E27FC236}">
                      <a16:creationId xmlns:a16="http://schemas.microsoft.com/office/drawing/2014/main" id="{79C2B5A6-E1F0-4EBB-8BD0-C3D80DBE691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楕円 177">
                  <a:extLst>
                    <a:ext uri="{FF2B5EF4-FFF2-40B4-BE49-F238E27FC236}">
                      <a16:creationId xmlns:a16="http://schemas.microsoft.com/office/drawing/2014/main" id="{D5E7601A-744A-44C2-85B7-4C02AE6C664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13D1A0EA-09BC-451C-B1F1-05C563D83BC1}"/>
                  </a:ext>
                </a:extLst>
              </p:cNvPr>
              <p:cNvGrpSpPr/>
              <p:nvPr/>
            </p:nvGrpSpPr>
            <p:grpSpPr>
              <a:xfrm>
                <a:off x="1437184" y="2238400"/>
                <a:ext cx="648072" cy="864096"/>
                <a:chOff x="1906560" y="2420888"/>
                <a:chExt cx="1060704" cy="1554162"/>
              </a:xfrm>
            </p:grpSpPr>
            <p:sp>
              <p:nvSpPr>
                <p:cNvPr id="175" name="二等辺三角形 174">
                  <a:extLst>
                    <a:ext uri="{FF2B5EF4-FFF2-40B4-BE49-F238E27FC236}">
                      <a16:creationId xmlns:a16="http://schemas.microsoft.com/office/drawing/2014/main" id="{739D0649-79FC-49BF-B4CF-176ACDB0AD4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175">
                  <a:extLst>
                    <a:ext uri="{FF2B5EF4-FFF2-40B4-BE49-F238E27FC236}">
                      <a16:creationId xmlns:a16="http://schemas.microsoft.com/office/drawing/2014/main" id="{ED3419A2-1CCE-490F-82A7-AFCD49379EC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9" name="グループ化 168">
                <a:extLst>
                  <a:ext uri="{FF2B5EF4-FFF2-40B4-BE49-F238E27FC236}">
                    <a16:creationId xmlns:a16="http://schemas.microsoft.com/office/drawing/2014/main" id="{049A84FF-995C-4B3E-B465-649DCD8697AE}"/>
                  </a:ext>
                </a:extLst>
              </p:cNvPr>
              <p:cNvGrpSpPr/>
              <p:nvPr/>
            </p:nvGrpSpPr>
            <p:grpSpPr>
              <a:xfrm>
                <a:off x="1589584" y="2390800"/>
                <a:ext cx="648072" cy="864096"/>
                <a:chOff x="1906560" y="2420888"/>
                <a:chExt cx="1060704" cy="1554162"/>
              </a:xfrm>
            </p:grpSpPr>
            <p:sp>
              <p:nvSpPr>
                <p:cNvPr id="173" name="二等辺三角形 172">
                  <a:extLst>
                    <a:ext uri="{FF2B5EF4-FFF2-40B4-BE49-F238E27FC236}">
                      <a16:creationId xmlns:a16="http://schemas.microsoft.com/office/drawing/2014/main" id="{6618AFEB-7E47-416F-9A6B-BDB9EF299421}"/>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楕円 173">
                  <a:extLst>
                    <a:ext uri="{FF2B5EF4-FFF2-40B4-BE49-F238E27FC236}">
                      <a16:creationId xmlns:a16="http://schemas.microsoft.com/office/drawing/2014/main" id="{C45F2AD2-EBA1-4EF9-9CD8-55BA643879D3}"/>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0" name="グループ化 169">
                <a:extLst>
                  <a:ext uri="{FF2B5EF4-FFF2-40B4-BE49-F238E27FC236}">
                    <a16:creationId xmlns:a16="http://schemas.microsoft.com/office/drawing/2014/main" id="{9AA6D656-25C4-4755-8C6A-E3CF884C4F87}"/>
                  </a:ext>
                </a:extLst>
              </p:cNvPr>
              <p:cNvGrpSpPr/>
              <p:nvPr/>
            </p:nvGrpSpPr>
            <p:grpSpPr>
              <a:xfrm>
                <a:off x="1741984" y="2543200"/>
                <a:ext cx="648072" cy="864096"/>
                <a:chOff x="1906560" y="2420888"/>
                <a:chExt cx="1060704" cy="1554162"/>
              </a:xfrm>
            </p:grpSpPr>
            <p:sp>
              <p:nvSpPr>
                <p:cNvPr id="171" name="二等辺三角形 170">
                  <a:extLst>
                    <a:ext uri="{FF2B5EF4-FFF2-40B4-BE49-F238E27FC236}">
                      <a16:creationId xmlns:a16="http://schemas.microsoft.com/office/drawing/2014/main" id="{51804553-E9FE-47B4-8A80-5724C812271E}"/>
                    </a:ext>
                  </a:extLst>
                </p:cNvPr>
                <p:cNvSpPr/>
                <p:nvPr/>
              </p:nvSpPr>
              <p:spPr>
                <a:xfrm>
                  <a:off x="1906560" y="3060650"/>
                  <a:ext cx="1060704"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7235A33-B29B-49CF-8DA2-3CFBAA0A8C72}"/>
                    </a:ext>
                  </a:extLst>
                </p:cNvPr>
                <p:cNvSpPr/>
                <p:nvPr/>
              </p:nvSpPr>
              <p:spPr>
                <a:xfrm>
                  <a:off x="1979712" y="2420888"/>
                  <a:ext cx="91440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grpSp>
          <p:nvGrpSpPr>
            <p:cNvPr id="142" name="グループ化 141">
              <a:extLst>
                <a:ext uri="{FF2B5EF4-FFF2-40B4-BE49-F238E27FC236}">
                  <a16:creationId xmlns:a16="http://schemas.microsoft.com/office/drawing/2014/main" id="{241FE4A8-790B-4F26-91AD-801F1DA963AC}"/>
                </a:ext>
              </a:extLst>
            </p:cNvPr>
            <p:cNvGrpSpPr/>
            <p:nvPr/>
          </p:nvGrpSpPr>
          <p:grpSpPr>
            <a:xfrm>
              <a:off x="957668" y="1674658"/>
              <a:ext cx="1562472" cy="1778496"/>
              <a:chOff x="827584" y="1628800"/>
              <a:chExt cx="1562472" cy="1778496"/>
            </a:xfrm>
          </p:grpSpPr>
          <p:grpSp>
            <p:nvGrpSpPr>
              <p:cNvPr id="143" name="グループ化 142">
                <a:extLst>
                  <a:ext uri="{FF2B5EF4-FFF2-40B4-BE49-F238E27FC236}">
                    <a16:creationId xmlns:a16="http://schemas.microsoft.com/office/drawing/2014/main" id="{85A13E6F-93D0-4B99-9FF4-42DCE7671DB2}"/>
                  </a:ext>
                </a:extLst>
              </p:cNvPr>
              <p:cNvGrpSpPr/>
              <p:nvPr/>
            </p:nvGrpSpPr>
            <p:grpSpPr>
              <a:xfrm>
                <a:off x="827584" y="1628800"/>
                <a:ext cx="648072" cy="864096"/>
                <a:chOff x="1906560" y="2420888"/>
                <a:chExt cx="1060704" cy="1554162"/>
              </a:xfrm>
            </p:grpSpPr>
            <p:sp>
              <p:nvSpPr>
                <p:cNvPr id="162" name="二等辺三角形 161">
                  <a:extLst>
                    <a:ext uri="{FF2B5EF4-FFF2-40B4-BE49-F238E27FC236}">
                      <a16:creationId xmlns:a16="http://schemas.microsoft.com/office/drawing/2014/main" id="{613B4B2C-581A-46D0-A425-1AACE7C8F889}"/>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楕円 162">
                  <a:extLst>
                    <a:ext uri="{FF2B5EF4-FFF2-40B4-BE49-F238E27FC236}">
                      <a16:creationId xmlns:a16="http://schemas.microsoft.com/office/drawing/2014/main" id="{2C59C8CC-6198-4AFA-9893-FF94C3D8ED53}"/>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4" name="グループ化 143">
                <a:extLst>
                  <a:ext uri="{FF2B5EF4-FFF2-40B4-BE49-F238E27FC236}">
                    <a16:creationId xmlns:a16="http://schemas.microsoft.com/office/drawing/2014/main" id="{4F126391-94B6-488A-A773-6C14694CA8A8}"/>
                  </a:ext>
                </a:extLst>
              </p:cNvPr>
              <p:cNvGrpSpPr/>
              <p:nvPr/>
            </p:nvGrpSpPr>
            <p:grpSpPr>
              <a:xfrm>
                <a:off x="979984" y="1781200"/>
                <a:ext cx="648072" cy="864096"/>
                <a:chOff x="1906560" y="2420888"/>
                <a:chExt cx="1060704" cy="1554162"/>
              </a:xfrm>
            </p:grpSpPr>
            <p:sp>
              <p:nvSpPr>
                <p:cNvPr id="160" name="二等辺三角形 159">
                  <a:extLst>
                    <a:ext uri="{FF2B5EF4-FFF2-40B4-BE49-F238E27FC236}">
                      <a16:creationId xmlns:a16="http://schemas.microsoft.com/office/drawing/2014/main" id="{9CFACAC2-8F85-4162-BAE3-771AB812F8A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楕円 160">
                  <a:extLst>
                    <a:ext uri="{FF2B5EF4-FFF2-40B4-BE49-F238E27FC236}">
                      <a16:creationId xmlns:a16="http://schemas.microsoft.com/office/drawing/2014/main" id="{1B86683F-1293-4ADC-8B51-D2AAFF69CB1A}"/>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5" name="グループ化 144">
                <a:extLst>
                  <a:ext uri="{FF2B5EF4-FFF2-40B4-BE49-F238E27FC236}">
                    <a16:creationId xmlns:a16="http://schemas.microsoft.com/office/drawing/2014/main" id="{2D1AFD3D-D102-4C30-88A0-B83968E7CD06}"/>
                  </a:ext>
                </a:extLst>
              </p:cNvPr>
              <p:cNvGrpSpPr/>
              <p:nvPr/>
            </p:nvGrpSpPr>
            <p:grpSpPr>
              <a:xfrm>
                <a:off x="1132384" y="1933600"/>
                <a:ext cx="648072" cy="864096"/>
                <a:chOff x="1906560" y="2420888"/>
                <a:chExt cx="1060704" cy="1554162"/>
              </a:xfrm>
            </p:grpSpPr>
            <p:sp>
              <p:nvSpPr>
                <p:cNvPr id="158" name="二等辺三角形 157">
                  <a:extLst>
                    <a:ext uri="{FF2B5EF4-FFF2-40B4-BE49-F238E27FC236}">
                      <a16:creationId xmlns:a16="http://schemas.microsoft.com/office/drawing/2014/main" id="{45BC8105-39EA-4BC7-A523-67CE81F1324B}"/>
                    </a:ext>
                  </a:extLst>
                </p:cNvPr>
                <p:cNvSpPr/>
                <p:nvPr/>
              </p:nvSpPr>
              <p:spPr>
                <a:xfrm>
                  <a:off x="1906560" y="3060650"/>
                  <a:ext cx="1060704" cy="914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楕円 158">
                  <a:extLst>
                    <a:ext uri="{FF2B5EF4-FFF2-40B4-BE49-F238E27FC236}">
                      <a16:creationId xmlns:a16="http://schemas.microsoft.com/office/drawing/2014/main" id="{18B922D3-C604-43A2-B2DE-74CCEB28ECBF}"/>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6" name="グループ化 145">
                <a:extLst>
                  <a:ext uri="{FF2B5EF4-FFF2-40B4-BE49-F238E27FC236}">
                    <a16:creationId xmlns:a16="http://schemas.microsoft.com/office/drawing/2014/main" id="{6416AF68-975C-43BC-9E4F-77D1827BC988}"/>
                  </a:ext>
                </a:extLst>
              </p:cNvPr>
              <p:cNvGrpSpPr/>
              <p:nvPr/>
            </p:nvGrpSpPr>
            <p:grpSpPr>
              <a:xfrm>
                <a:off x="1284784" y="2086000"/>
                <a:ext cx="648072" cy="864096"/>
                <a:chOff x="1906560" y="2420888"/>
                <a:chExt cx="1060704" cy="1554162"/>
              </a:xfrm>
            </p:grpSpPr>
            <p:sp>
              <p:nvSpPr>
                <p:cNvPr id="156" name="二等辺三角形 155">
                  <a:extLst>
                    <a:ext uri="{FF2B5EF4-FFF2-40B4-BE49-F238E27FC236}">
                      <a16:creationId xmlns:a16="http://schemas.microsoft.com/office/drawing/2014/main" id="{FCBC8E83-F4C5-4992-BF68-9A6E209C3A6D}"/>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156">
                  <a:extLst>
                    <a:ext uri="{FF2B5EF4-FFF2-40B4-BE49-F238E27FC236}">
                      <a16:creationId xmlns:a16="http://schemas.microsoft.com/office/drawing/2014/main" id="{1F734418-CDAF-46CE-9C65-888D81D1ACD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7" name="グループ化 146">
                <a:extLst>
                  <a:ext uri="{FF2B5EF4-FFF2-40B4-BE49-F238E27FC236}">
                    <a16:creationId xmlns:a16="http://schemas.microsoft.com/office/drawing/2014/main" id="{42157236-072D-4D8B-B784-F98324E161DF}"/>
                  </a:ext>
                </a:extLst>
              </p:cNvPr>
              <p:cNvGrpSpPr/>
              <p:nvPr/>
            </p:nvGrpSpPr>
            <p:grpSpPr>
              <a:xfrm>
                <a:off x="1437184" y="2238400"/>
                <a:ext cx="648072" cy="864096"/>
                <a:chOff x="1906560" y="2420888"/>
                <a:chExt cx="1060704" cy="1554162"/>
              </a:xfrm>
            </p:grpSpPr>
            <p:sp>
              <p:nvSpPr>
                <p:cNvPr id="154" name="二等辺三角形 153">
                  <a:extLst>
                    <a:ext uri="{FF2B5EF4-FFF2-40B4-BE49-F238E27FC236}">
                      <a16:creationId xmlns:a16="http://schemas.microsoft.com/office/drawing/2014/main" id="{270DF356-F431-451C-9595-1864DFC3AB49}"/>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楕円 154">
                  <a:extLst>
                    <a:ext uri="{FF2B5EF4-FFF2-40B4-BE49-F238E27FC236}">
                      <a16:creationId xmlns:a16="http://schemas.microsoft.com/office/drawing/2014/main" id="{CE46E685-8801-4A44-B11F-5F7F26FE67E2}"/>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8" name="グループ化 147">
                <a:extLst>
                  <a:ext uri="{FF2B5EF4-FFF2-40B4-BE49-F238E27FC236}">
                    <a16:creationId xmlns:a16="http://schemas.microsoft.com/office/drawing/2014/main" id="{EDF92620-7D1B-4507-9D6F-BB3EE44ACC27}"/>
                  </a:ext>
                </a:extLst>
              </p:cNvPr>
              <p:cNvGrpSpPr/>
              <p:nvPr/>
            </p:nvGrpSpPr>
            <p:grpSpPr>
              <a:xfrm>
                <a:off x="1589584" y="2390800"/>
                <a:ext cx="648072" cy="864096"/>
                <a:chOff x="1906560" y="2420888"/>
                <a:chExt cx="1060704" cy="1554162"/>
              </a:xfrm>
            </p:grpSpPr>
            <p:sp>
              <p:nvSpPr>
                <p:cNvPr id="152" name="二等辺三角形 151">
                  <a:extLst>
                    <a:ext uri="{FF2B5EF4-FFF2-40B4-BE49-F238E27FC236}">
                      <a16:creationId xmlns:a16="http://schemas.microsoft.com/office/drawing/2014/main" id="{69F44FB2-0320-485B-AEE6-1996456EDFCA}"/>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楕円 152">
                  <a:extLst>
                    <a:ext uri="{FF2B5EF4-FFF2-40B4-BE49-F238E27FC236}">
                      <a16:creationId xmlns:a16="http://schemas.microsoft.com/office/drawing/2014/main" id="{DE0765DF-9DB3-4D38-AE34-0EC5F26C5412}"/>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9" name="グループ化 148">
                <a:extLst>
                  <a:ext uri="{FF2B5EF4-FFF2-40B4-BE49-F238E27FC236}">
                    <a16:creationId xmlns:a16="http://schemas.microsoft.com/office/drawing/2014/main" id="{17C2F01E-B8A5-4D61-8CF7-189BEB0D20FB}"/>
                  </a:ext>
                </a:extLst>
              </p:cNvPr>
              <p:cNvGrpSpPr/>
              <p:nvPr/>
            </p:nvGrpSpPr>
            <p:grpSpPr>
              <a:xfrm>
                <a:off x="1741984" y="2543200"/>
                <a:ext cx="648072" cy="864096"/>
                <a:chOff x="1906560" y="2420888"/>
                <a:chExt cx="1060704" cy="1554162"/>
              </a:xfrm>
            </p:grpSpPr>
            <p:sp>
              <p:nvSpPr>
                <p:cNvPr id="150" name="二等辺三角形 149">
                  <a:extLst>
                    <a:ext uri="{FF2B5EF4-FFF2-40B4-BE49-F238E27FC236}">
                      <a16:creationId xmlns:a16="http://schemas.microsoft.com/office/drawing/2014/main" id="{D38F40F2-D669-4045-9BCC-0CCF5BB912BC}"/>
                    </a:ext>
                  </a:extLst>
                </p:cNvPr>
                <p:cNvSpPr/>
                <p:nvPr/>
              </p:nvSpPr>
              <p:spPr>
                <a:xfrm>
                  <a:off x="1906560" y="3060650"/>
                  <a:ext cx="1060704" cy="914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150">
                  <a:extLst>
                    <a:ext uri="{FF2B5EF4-FFF2-40B4-BE49-F238E27FC236}">
                      <a16:creationId xmlns:a16="http://schemas.microsoft.com/office/drawing/2014/main" id="{78DE44CC-611A-47FD-8207-8680090F9E1F}"/>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187" name="四角形: 角を丸くする 186">
            <a:extLst>
              <a:ext uri="{FF2B5EF4-FFF2-40B4-BE49-F238E27FC236}">
                <a16:creationId xmlns:a16="http://schemas.microsoft.com/office/drawing/2014/main" id="{485928E9-2720-44C9-8DEE-FEDD5D660007}"/>
              </a:ext>
            </a:extLst>
          </p:cNvPr>
          <p:cNvSpPr/>
          <p:nvPr/>
        </p:nvSpPr>
        <p:spPr>
          <a:xfrm>
            <a:off x="3260406" y="3229780"/>
            <a:ext cx="2502403"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a:t>介入研究となる</a:t>
            </a:r>
          </a:p>
        </p:txBody>
      </p:sp>
      <p:sp>
        <p:nvSpPr>
          <p:cNvPr id="188" name="矢印: 二方向 187">
            <a:extLst>
              <a:ext uri="{FF2B5EF4-FFF2-40B4-BE49-F238E27FC236}">
                <a16:creationId xmlns:a16="http://schemas.microsoft.com/office/drawing/2014/main" id="{10CCD6C6-67BF-409F-A966-1B53C96AF412}"/>
              </a:ext>
            </a:extLst>
          </p:cNvPr>
          <p:cNvSpPr/>
          <p:nvPr/>
        </p:nvSpPr>
        <p:spPr>
          <a:xfrm rot="8023937">
            <a:off x="635534" y="3120733"/>
            <a:ext cx="850392" cy="850392"/>
          </a:xfrm>
          <a:prstGeom prst="leftUp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79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left)">
                                      <p:cBhvr>
                                        <p:cTn id="7" dur="500"/>
                                        <p:tgtEl>
                                          <p:spTgt spid="18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wipe(left)">
                                      <p:cBhvr>
                                        <p:cTn id="10" dur="500"/>
                                        <p:tgtEl>
                                          <p:spTgt spid="1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7"/>
                                        </p:tgtEl>
                                        <p:attrNameLst>
                                          <p:attrName>style.visibility</p:attrName>
                                        </p:attrNameLst>
                                      </p:cBhvr>
                                      <p:to>
                                        <p:strVal val="visible"/>
                                      </p:to>
                                    </p:set>
                                    <p:animEffect transition="in" filter="fade">
                                      <p:cBhvr>
                                        <p:cTn id="31"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85" grpId="0" animBg="1"/>
      <p:bldP spid="92" grpId="0" animBg="1"/>
      <p:bldP spid="93" grpId="0" animBg="1"/>
      <p:bldP spid="18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矢印: 右 185">
            <a:extLst>
              <a:ext uri="{FF2B5EF4-FFF2-40B4-BE49-F238E27FC236}">
                <a16:creationId xmlns:a16="http://schemas.microsoft.com/office/drawing/2014/main" id="{3627F927-A935-49E6-8FF8-A9809E7EFC25}"/>
              </a:ext>
            </a:extLst>
          </p:cNvPr>
          <p:cNvSpPr/>
          <p:nvPr/>
        </p:nvSpPr>
        <p:spPr>
          <a:xfrm rot="707666">
            <a:off x="3553808" y="4527865"/>
            <a:ext cx="2215477" cy="5355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矢印: 右 184">
            <a:extLst>
              <a:ext uri="{FF2B5EF4-FFF2-40B4-BE49-F238E27FC236}">
                <a16:creationId xmlns:a16="http://schemas.microsoft.com/office/drawing/2014/main" id="{6C0D501B-E443-4DBD-BCED-175D4D00F238}"/>
              </a:ext>
            </a:extLst>
          </p:cNvPr>
          <p:cNvSpPr/>
          <p:nvPr/>
        </p:nvSpPr>
        <p:spPr>
          <a:xfrm rot="20278726">
            <a:off x="3318233" y="2368273"/>
            <a:ext cx="2215477" cy="5355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4B180F-4771-4432-8BA7-D77951C4BAAA}"/>
              </a:ext>
            </a:extLst>
          </p:cNvPr>
          <p:cNvSpPr>
            <a:spLocks noGrp="1"/>
          </p:cNvSpPr>
          <p:nvPr>
            <p:ph type="title"/>
          </p:nvPr>
        </p:nvSpPr>
        <p:spPr/>
        <p:txBody>
          <a:bodyPr/>
          <a:lstStyle/>
          <a:p>
            <a:r>
              <a:rPr lang="ja-JP" altLang="en-US" sz="4000" dirty="0"/>
              <a:t>観察研究だと</a:t>
            </a:r>
            <a:endParaRPr kumimoji="1" lang="ja-JP" altLang="en-US" sz="4000" dirty="0"/>
          </a:p>
        </p:txBody>
      </p:sp>
      <p:grpSp>
        <p:nvGrpSpPr>
          <p:cNvPr id="94" name="グループ化 93">
            <a:extLst>
              <a:ext uri="{FF2B5EF4-FFF2-40B4-BE49-F238E27FC236}">
                <a16:creationId xmlns:a16="http://schemas.microsoft.com/office/drawing/2014/main" id="{5ECC6098-52F4-4AA2-ADFC-62100EB1AF72}"/>
              </a:ext>
            </a:extLst>
          </p:cNvPr>
          <p:cNvGrpSpPr/>
          <p:nvPr/>
        </p:nvGrpSpPr>
        <p:grpSpPr>
          <a:xfrm>
            <a:off x="917309" y="2284257"/>
            <a:ext cx="2312202" cy="1794423"/>
            <a:chOff x="957668" y="1674658"/>
            <a:chExt cx="2312202" cy="1794423"/>
          </a:xfrm>
        </p:grpSpPr>
        <p:grpSp>
          <p:nvGrpSpPr>
            <p:cNvPr id="25" name="グループ化 24">
              <a:extLst>
                <a:ext uri="{FF2B5EF4-FFF2-40B4-BE49-F238E27FC236}">
                  <a16:creationId xmlns:a16="http://schemas.microsoft.com/office/drawing/2014/main" id="{BD4B7D63-750B-48F9-A938-DCD7E5ED2726}"/>
                </a:ext>
              </a:extLst>
            </p:cNvPr>
            <p:cNvGrpSpPr/>
            <p:nvPr/>
          </p:nvGrpSpPr>
          <p:grpSpPr>
            <a:xfrm>
              <a:off x="1707398" y="1690585"/>
              <a:ext cx="1562472" cy="1778496"/>
              <a:chOff x="827584" y="1628800"/>
              <a:chExt cx="1562472" cy="1778496"/>
            </a:xfrm>
          </p:grpSpPr>
          <p:grpSp>
            <p:nvGrpSpPr>
              <p:cNvPr id="6" name="グループ化 5">
                <a:extLst>
                  <a:ext uri="{FF2B5EF4-FFF2-40B4-BE49-F238E27FC236}">
                    <a16:creationId xmlns:a16="http://schemas.microsoft.com/office/drawing/2014/main" id="{E0B9FB55-B414-4DFF-88AF-EA18842FE9C9}"/>
                  </a:ext>
                </a:extLst>
              </p:cNvPr>
              <p:cNvGrpSpPr/>
              <p:nvPr/>
            </p:nvGrpSpPr>
            <p:grpSpPr>
              <a:xfrm>
                <a:off x="827584" y="1628800"/>
                <a:ext cx="648072" cy="864096"/>
                <a:chOff x="1906560" y="2420888"/>
                <a:chExt cx="1060704" cy="1554162"/>
              </a:xfrm>
            </p:grpSpPr>
            <p:sp>
              <p:nvSpPr>
                <p:cNvPr id="5" name="二等辺三角形 4">
                  <a:extLst>
                    <a:ext uri="{FF2B5EF4-FFF2-40B4-BE49-F238E27FC236}">
                      <a16:creationId xmlns:a16="http://schemas.microsoft.com/office/drawing/2014/main" id="{6245CD41-F89D-4C67-92D1-C80C5999737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A3A7A7C-7427-4EE3-997E-65FA308D749E}"/>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46CA136F-3A48-45C1-AB43-953606F1F6EB}"/>
                  </a:ext>
                </a:extLst>
              </p:cNvPr>
              <p:cNvGrpSpPr/>
              <p:nvPr/>
            </p:nvGrpSpPr>
            <p:grpSpPr>
              <a:xfrm>
                <a:off x="979984" y="1781200"/>
                <a:ext cx="648072" cy="864096"/>
                <a:chOff x="1906560" y="2420888"/>
                <a:chExt cx="1060704" cy="1554162"/>
              </a:xfrm>
            </p:grpSpPr>
            <p:sp>
              <p:nvSpPr>
                <p:cNvPr id="8" name="二等辺三角形 7">
                  <a:extLst>
                    <a:ext uri="{FF2B5EF4-FFF2-40B4-BE49-F238E27FC236}">
                      <a16:creationId xmlns:a16="http://schemas.microsoft.com/office/drawing/2014/main" id="{D3DBECC4-7AEE-488F-8E9C-A61748D7DC1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894EEAB-97D1-45D2-82FA-8ED71BC9EEB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55106769-1FD1-4D7A-B81A-F516B4CE67F5}"/>
                  </a:ext>
                </a:extLst>
              </p:cNvPr>
              <p:cNvGrpSpPr/>
              <p:nvPr/>
            </p:nvGrpSpPr>
            <p:grpSpPr>
              <a:xfrm>
                <a:off x="1132384" y="1933600"/>
                <a:ext cx="648072" cy="864096"/>
                <a:chOff x="1906560" y="2420888"/>
                <a:chExt cx="1060704" cy="1554162"/>
              </a:xfrm>
            </p:grpSpPr>
            <p:sp>
              <p:nvSpPr>
                <p:cNvPr id="11" name="二等辺三角形 10">
                  <a:extLst>
                    <a:ext uri="{FF2B5EF4-FFF2-40B4-BE49-F238E27FC236}">
                      <a16:creationId xmlns:a16="http://schemas.microsoft.com/office/drawing/2014/main" id="{95A10A56-FC39-4E48-B8ED-4C0CFE77DD0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2EE4FDC-5BF8-4F6E-9780-20E1654A828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6736EE84-1486-4DE8-9CA4-3A33EC7AE4BD}"/>
                  </a:ext>
                </a:extLst>
              </p:cNvPr>
              <p:cNvGrpSpPr/>
              <p:nvPr/>
            </p:nvGrpSpPr>
            <p:grpSpPr>
              <a:xfrm>
                <a:off x="1284784" y="2086000"/>
                <a:ext cx="648072" cy="864096"/>
                <a:chOff x="1906560" y="2420888"/>
                <a:chExt cx="1060704" cy="1554162"/>
              </a:xfrm>
            </p:grpSpPr>
            <p:sp>
              <p:nvSpPr>
                <p:cNvPr id="14" name="二等辺三角形 13">
                  <a:extLst>
                    <a:ext uri="{FF2B5EF4-FFF2-40B4-BE49-F238E27FC236}">
                      <a16:creationId xmlns:a16="http://schemas.microsoft.com/office/drawing/2014/main" id="{B0F3225E-D47F-4BC4-B006-52BEC4ABB8F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AA1D3327-2D5C-4572-8BE4-DD0F54C69C5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C38DADE1-C5BC-4F72-AE8F-9C1722C3F75A}"/>
                  </a:ext>
                </a:extLst>
              </p:cNvPr>
              <p:cNvGrpSpPr/>
              <p:nvPr/>
            </p:nvGrpSpPr>
            <p:grpSpPr>
              <a:xfrm>
                <a:off x="1437184" y="2238400"/>
                <a:ext cx="648072" cy="864096"/>
                <a:chOff x="1906560" y="2420888"/>
                <a:chExt cx="1060704" cy="1554162"/>
              </a:xfrm>
            </p:grpSpPr>
            <p:sp>
              <p:nvSpPr>
                <p:cNvPr id="17" name="二等辺三角形 16">
                  <a:extLst>
                    <a:ext uri="{FF2B5EF4-FFF2-40B4-BE49-F238E27FC236}">
                      <a16:creationId xmlns:a16="http://schemas.microsoft.com/office/drawing/2014/main" id="{01F89693-08CB-4FE8-A6D1-C39D87FE1EB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F55BA65-D037-410F-BDC1-080B0E6DF0F6}"/>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E20E3079-AF18-4BED-BF45-1F088AD1CF76}"/>
                  </a:ext>
                </a:extLst>
              </p:cNvPr>
              <p:cNvGrpSpPr/>
              <p:nvPr/>
            </p:nvGrpSpPr>
            <p:grpSpPr>
              <a:xfrm>
                <a:off x="1589584" y="2390800"/>
                <a:ext cx="648072" cy="864096"/>
                <a:chOff x="1906560" y="2420888"/>
                <a:chExt cx="1060704" cy="1554162"/>
              </a:xfrm>
            </p:grpSpPr>
            <p:sp>
              <p:nvSpPr>
                <p:cNvPr id="20" name="二等辺三角形 19">
                  <a:extLst>
                    <a:ext uri="{FF2B5EF4-FFF2-40B4-BE49-F238E27FC236}">
                      <a16:creationId xmlns:a16="http://schemas.microsoft.com/office/drawing/2014/main" id="{8E21FA53-412F-4FE4-84E9-D118FF58B3D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B559ABDF-6D83-4403-B35E-9AB1DA3F13C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D383655F-5082-43F4-85B2-2944228BD139}"/>
                  </a:ext>
                </a:extLst>
              </p:cNvPr>
              <p:cNvGrpSpPr/>
              <p:nvPr/>
            </p:nvGrpSpPr>
            <p:grpSpPr>
              <a:xfrm>
                <a:off x="1741984" y="2543200"/>
                <a:ext cx="648072" cy="864096"/>
                <a:chOff x="1906560" y="2420888"/>
                <a:chExt cx="1060704" cy="1554162"/>
              </a:xfrm>
            </p:grpSpPr>
            <p:sp>
              <p:nvSpPr>
                <p:cNvPr id="23" name="二等辺三角形 22">
                  <a:extLst>
                    <a:ext uri="{FF2B5EF4-FFF2-40B4-BE49-F238E27FC236}">
                      <a16:creationId xmlns:a16="http://schemas.microsoft.com/office/drawing/2014/main" id="{5913D622-A5D5-448C-9200-127ECE962D0A}"/>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911E74E6-4351-499C-9E12-7D846BEAA182}"/>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8" name="グループ化 47">
              <a:extLst>
                <a:ext uri="{FF2B5EF4-FFF2-40B4-BE49-F238E27FC236}">
                  <a16:creationId xmlns:a16="http://schemas.microsoft.com/office/drawing/2014/main" id="{408FA843-83E1-4C0F-ABA1-0D7714A742A4}"/>
                </a:ext>
              </a:extLst>
            </p:cNvPr>
            <p:cNvGrpSpPr/>
            <p:nvPr/>
          </p:nvGrpSpPr>
          <p:grpSpPr>
            <a:xfrm>
              <a:off x="957668" y="1674658"/>
              <a:ext cx="1562472" cy="1778496"/>
              <a:chOff x="827584" y="1628800"/>
              <a:chExt cx="1562472" cy="1778496"/>
            </a:xfrm>
          </p:grpSpPr>
          <p:grpSp>
            <p:nvGrpSpPr>
              <p:cNvPr id="49" name="グループ化 48">
                <a:extLst>
                  <a:ext uri="{FF2B5EF4-FFF2-40B4-BE49-F238E27FC236}">
                    <a16:creationId xmlns:a16="http://schemas.microsoft.com/office/drawing/2014/main" id="{94C24554-7AB7-4951-BB5C-8808E7B7A24C}"/>
                  </a:ext>
                </a:extLst>
              </p:cNvPr>
              <p:cNvGrpSpPr/>
              <p:nvPr/>
            </p:nvGrpSpPr>
            <p:grpSpPr>
              <a:xfrm>
                <a:off x="827584" y="1628800"/>
                <a:ext cx="648072" cy="864096"/>
                <a:chOff x="1906560" y="2420888"/>
                <a:chExt cx="1060704" cy="1554162"/>
              </a:xfrm>
            </p:grpSpPr>
            <p:sp>
              <p:nvSpPr>
                <p:cNvPr id="68" name="二等辺三角形 67">
                  <a:extLst>
                    <a:ext uri="{FF2B5EF4-FFF2-40B4-BE49-F238E27FC236}">
                      <a16:creationId xmlns:a16="http://schemas.microsoft.com/office/drawing/2014/main" id="{87CF951A-9EDB-4C16-BBEB-95A08CFE57D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0997DC2C-40A5-4CE4-917D-E7DBB6D8AC4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2288358A-7D6D-4D65-BAC8-7B1F5265EB57}"/>
                  </a:ext>
                </a:extLst>
              </p:cNvPr>
              <p:cNvGrpSpPr/>
              <p:nvPr/>
            </p:nvGrpSpPr>
            <p:grpSpPr>
              <a:xfrm>
                <a:off x="979984" y="1781200"/>
                <a:ext cx="648072" cy="864096"/>
                <a:chOff x="1906560" y="2420888"/>
                <a:chExt cx="1060704" cy="1554162"/>
              </a:xfrm>
            </p:grpSpPr>
            <p:sp>
              <p:nvSpPr>
                <p:cNvPr id="66" name="二等辺三角形 65">
                  <a:extLst>
                    <a:ext uri="{FF2B5EF4-FFF2-40B4-BE49-F238E27FC236}">
                      <a16:creationId xmlns:a16="http://schemas.microsoft.com/office/drawing/2014/main" id="{754F73EE-29D5-4558-B0D8-F7621CAB072F}"/>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847D72AC-0A5D-4897-ACDD-360940F2B483}"/>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829CDBD8-0EE0-4DF8-9AB3-E07C1557DD51}"/>
                  </a:ext>
                </a:extLst>
              </p:cNvPr>
              <p:cNvGrpSpPr/>
              <p:nvPr/>
            </p:nvGrpSpPr>
            <p:grpSpPr>
              <a:xfrm>
                <a:off x="1132384" y="1933600"/>
                <a:ext cx="648072" cy="864096"/>
                <a:chOff x="1906560" y="2420888"/>
                <a:chExt cx="1060704" cy="1554162"/>
              </a:xfrm>
            </p:grpSpPr>
            <p:sp>
              <p:nvSpPr>
                <p:cNvPr id="64" name="二等辺三角形 63">
                  <a:extLst>
                    <a:ext uri="{FF2B5EF4-FFF2-40B4-BE49-F238E27FC236}">
                      <a16:creationId xmlns:a16="http://schemas.microsoft.com/office/drawing/2014/main" id="{AD52624C-3857-433F-AA01-FE56A2680770}"/>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362DE15D-2D11-45FA-AFA7-FED76DA0B9AF}"/>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a:extLst>
                  <a:ext uri="{FF2B5EF4-FFF2-40B4-BE49-F238E27FC236}">
                    <a16:creationId xmlns:a16="http://schemas.microsoft.com/office/drawing/2014/main" id="{15C5C669-DCE1-443F-8073-EC925799A8B4}"/>
                  </a:ext>
                </a:extLst>
              </p:cNvPr>
              <p:cNvGrpSpPr/>
              <p:nvPr/>
            </p:nvGrpSpPr>
            <p:grpSpPr>
              <a:xfrm>
                <a:off x="1284784" y="2086000"/>
                <a:ext cx="648072" cy="864096"/>
                <a:chOff x="1906560" y="2420888"/>
                <a:chExt cx="1060704" cy="1554162"/>
              </a:xfrm>
            </p:grpSpPr>
            <p:sp>
              <p:nvSpPr>
                <p:cNvPr id="62" name="二等辺三角形 61">
                  <a:extLst>
                    <a:ext uri="{FF2B5EF4-FFF2-40B4-BE49-F238E27FC236}">
                      <a16:creationId xmlns:a16="http://schemas.microsoft.com/office/drawing/2014/main" id="{76DBD55E-8963-41CD-AF75-AC9A0AF92EC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96DC7368-8542-4FBC-B89F-31D79A8F629A}"/>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FB8564AB-3DB6-4EBA-A160-137C30F04008}"/>
                  </a:ext>
                </a:extLst>
              </p:cNvPr>
              <p:cNvGrpSpPr/>
              <p:nvPr/>
            </p:nvGrpSpPr>
            <p:grpSpPr>
              <a:xfrm>
                <a:off x="1437184" y="2238400"/>
                <a:ext cx="648072" cy="864096"/>
                <a:chOff x="1906560" y="2420888"/>
                <a:chExt cx="1060704" cy="1554162"/>
              </a:xfrm>
            </p:grpSpPr>
            <p:sp>
              <p:nvSpPr>
                <p:cNvPr id="60" name="二等辺三角形 59">
                  <a:extLst>
                    <a:ext uri="{FF2B5EF4-FFF2-40B4-BE49-F238E27FC236}">
                      <a16:creationId xmlns:a16="http://schemas.microsoft.com/office/drawing/2014/main" id="{F61D8424-C5E3-43AD-B04B-FD889516DEC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DDA070BE-9BBF-4836-A2C0-7E8E8A7DF50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5505C9AD-368E-4008-BCD4-DD7165536B56}"/>
                  </a:ext>
                </a:extLst>
              </p:cNvPr>
              <p:cNvGrpSpPr/>
              <p:nvPr/>
            </p:nvGrpSpPr>
            <p:grpSpPr>
              <a:xfrm>
                <a:off x="1589584" y="2390800"/>
                <a:ext cx="648072" cy="864096"/>
                <a:chOff x="1906560" y="2420888"/>
                <a:chExt cx="1060704" cy="1554162"/>
              </a:xfrm>
            </p:grpSpPr>
            <p:sp>
              <p:nvSpPr>
                <p:cNvPr id="58" name="二等辺三角形 57">
                  <a:extLst>
                    <a:ext uri="{FF2B5EF4-FFF2-40B4-BE49-F238E27FC236}">
                      <a16:creationId xmlns:a16="http://schemas.microsoft.com/office/drawing/2014/main" id="{DB171AAE-391A-47A2-AB25-34B002384E7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F7EF4851-7EE7-4E3F-8200-D16094C5E7F5}"/>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710A8F2C-630F-4BDC-A1FC-56498CCE1F00}"/>
                  </a:ext>
                </a:extLst>
              </p:cNvPr>
              <p:cNvGrpSpPr/>
              <p:nvPr/>
            </p:nvGrpSpPr>
            <p:grpSpPr>
              <a:xfrm>
                <a:off x="1741984" y="2543200"/>
                <a:ext cx="648072" cy="864096"/>
                <a:chOff x="1906560" y="2420888"/>
                <a:chExt cx="1060704" cy="1554162"/>
              </a:xfrm>
            </p:grpSpPr>
            <p:sp>
              <p:nvSpPr>
                <p:cNvPr id="56" name="二等辺三角形 55">
                  <a:extLst>
                    <a:ext uri="{FF2B5EF4-FFF2-40B4-BE49-F238E27FC236}">
                      <a16:creationId xmlns:a16="http://schemas.microsoft.com/office/drawing/2014/main" id="{05300895-F4EF-4C67-966A-6285A8963C13}"/>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ABCF7469-EBC8-476A-9134-22485B40C15D}"/>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95" name="グループ化 94">
            <a:extLst>
              <a:ext uri="{FF2B5EF4-FFF2-40B4-BE49-F238E27FC236}">
                <a16:creationId xmlns:a16="http://schemas.microsoft.com/office/drawing/2014/main" id="{513C15B4-C276-4A7D-8EA7-0D38F7F9F7CE}"/>
              </a:ext>
            </a:extLst>
          </p:cNvPr>
          <p:cNvGrpSpPr/>
          <p:nvPr/>
        </p:nvGrpSpPr>
        <p:grpSpPr>
          <a:xfrm>
            <a:off x="5758935" y="1707772"/>
            <a:ext cx="2312202" cy="1794423"/>
            <a:chOff x="957668" y="1674658"/>
            <a:chExt cx="2312202" cy="1794423"/>
          </a:xfrm>
        </p:grpSpPr>
        <p:grpSp>
          <p:nvGrpSpPr>
            <p:cNvPr id="96" name="グループ化 95">
              <a:extLst>
                <a:ext uri="{FF2B5EF4-FFF2-40B4-BE49-F238E27FC236}">
                  <a16:creationId xmlns:a16="http://schemas.microsoft.com/office/drawing/2014/main" id="{821B0430-3D74-4641-AB81-59509CABF050}"/>
                </a:ext>
              </a:extLst>
            </p:cNvPr>
            <p:cNvGrpSpPr/>
            <p:nvPr/>
          </p:nvGrpSpPr>
          <p:grpSpPr>
            <a:xfrm>
              <a:off x="1707398" y="1690585"/>
              <a:ext cx="1562472" cy="1778496"/>
              <a:chOff x="827584" y="1628800"/>
              <a:chExt cx="1562472" cy="1778496"/>
            </a:xfrm>
          </p:grpSpPr>
          <p:grpSp>
            <p:nvGrpSpPr>
              <p:cNvPr id="119" name="グループ化 118">
                <a:extLst>
                  <a:ext uri="{FF2B5EF4-FFF2-40B4-BE49-F238E27FC236}">
                    <a16:creationId xmlns:a16="http://schemas.microsoft.com/office/drawing/2014/main" id="{4FC1CA76-23F0-4C06-99C4-D0D5A9A3E7B5}"/>
                  </a:ext>
                </a:extLst>
              </p:cNvPr>
              <p:cNvGrpSpPr/>
              <p:nvPr/>
            </p:nvGrpSpPr>
            <p:grpSpPr>
              <a:xfrm>
                <a:off x="827584" y="1628800"/>
                <a:ext cx="648072" cy="864096"/>
                <a:chOff x="1906560" y="2420888"/>
                <a:chExt cx="1060704" cy="1554162"/>
              </a:xfrm>
            </p:grpSpPr>
            <p:sp>
              <p:nvSpPr>
                <p:cNvPr id="138" name="二等辺三角形 137">
                  <a:extLst>
                    <a:ext uri="{FF2B5EF4-FFF2-40B4-BE49-F238E27FC236}">
                      <a16:creationId xmlns:a16="http://schemas.microsoft.com/office/drawing/2014/main" id="{569BAB85-A97A-4873-A58E-5181CFBD04FB}"/>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A75438FC-3D1B-44C4-8385-EA7054CA1F5B}"/>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90B10D9F-C676-4406-AF31-2CC56F9909B8}"/>
                  </a:ext>
                </a:extLst>
              </p:cNvPr>
              <p:cNvGrpSpPr/>
              <p:nvPr/>
            </p:nvGrpSpPr>
            <p:grpSpPr>
              <a:xfrm>
                <a:off x="979984" y="1781200"/>
                <a:ext cx="648072" cy="864096"/>
                <a:chOff x="1906560" y="2420888"/>
                <a:chExt cx="1060704" cy="1554162"/>
              </a:xfrm>
            </p:grpSpPr>
            <p:sp>
              <p:nvSpPr>
                <p:cNvPr id="136" name="二等辺三角形 135">
                  <a:extLst>
                    <a:ext uri="{FF2B5EF4-FFF2-40B4-BE49-F238E27FC236}">
                      <a16:creationId xmlns:a16="http://schemas.microsoft.com/office/drawing/2014/main" id="{31CDF0FC-49B8-4624-97D0-5C84FE88CAE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楕円 136">
                  <a:extLst>
                    <a:ext uri="{FF2B5EF4-FFF2-40B4-BE49-F238E27FC236}">
                      <a16:creationId xmlns:a16="http://schemas.microsoft.com/office/drawing/2014/main" id="{A9A63652-4DD5-40F2-AF2D-6C87ACD350BD}"/>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1" name="グループ化 120">
                <a:extLst>
                  <a:ext uri="{FF2B5EF4-FFF2-40B4-BE49-F238E27FC236}">
                    <a16:creationId xmlns:a16="http://schemas.microsoft.com/office/drawing/2014/main" id="{3115B74D-D78B-4AE0-B8C7-6CC61B8CC82A}"/>
                  </a:ext>
                </a:extLst>
              </p:cNvPr>
              <p:cNvGrpSpPr/>
              <p:nvPr/>
            </p:nvGrpSpPr>
            <p:grpSpPr>
              <a:xfrm>
                <a:off x="1132384" y="1933600"/>
                <a:ext cx="648072" cy="864096"/>
                <a:chOff x="1906560" y="2420888"/>
                <a:chExt cx="1060704" cy="1554162"/>
              </a:xfrm>
            </p:grpSpPr>
            <p:sp>
              <p:nvSpPr>
                <p:cNvPr id="134" name="二等辺三角形 133">
                  <a:extLst>
                    <a:ext uri="{FF2B5EF4-FFF2-40B4-BE49-F238E27FC236}">
                      <a16:creationId xmlns:a16="http://schemas.microsoft.com/office/drawing/2014/main" id="{F5FD5074-C3AF-4238-BE92-A95B3A1E74AB}"/>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a:extLst>
                    <a:ext uri="{FF2B5EF4-FFF2-40B4-BE49-F238E27FC236}">
                      <a16:creationId xmlns:a16="http://schemas.microsoft.com/office/drawing/2014/main" id="{89C1F413-9B90-4E66-AB34-DCF627A0F0F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58D48A78-A85C-45D2-A573-7DC498C15A8B}"/>
                  </a:ext>
                </a:extLst>
              </p:cNvPr>
              <p:cNvGrpSpPr/>
              <p:nvPr/>
            </p:nvGrpSpPr>
            <p:grpSpPr>
              <a:xfrm>
                <a:off x="1284784" y="2086000"/>
                <a:ext cx="648072" cy="864096"/>
                <a:chOff x="1906560" y="2420888"/>
                <a:chExt cx="1060704" cy="1554162"/>
              </a:xfrm>
            </p:grpSpPr>
            <p:sp>
              <p:nvSpPr>
                <p:cNvPr id="132" name="二等辺三角形 131">
                  <a:extLst>
                    <a:ext uri="{FF2B5EF4-FFF2-40B4-BE49-F238E27FC236}">
                      <a16:creationId xmlns:a16="http://schemas.microsoft.com/office/drawing/2014/main" id="{A923BD98-51E5-4B6F-82BC-2A9329B8AAA7}"/>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a:extLst>
                    <a:ext uri="{FF2B5EF4-FFF2-40B4-BE49-F238E27FC236}">
                      <a16:creationId xmlns:a16="http://schemas.microsoft.com/office/drawing/2014/main" id="{01CF90D6-2F08-4397-A41C-7A9EA01562D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3" name="グループ化 122">
                <a:extLst>
                  <a:ext uri="{FF2B5EF4-FFF2-40B4-BE49-F238E27FC236}">
                    <a16:creationId xmlns:a16="http://schemas.microsoft.com/office/drawing/2014/main" id="{5F94C46B-A96D-4D6D-A50D-598374084A8F}"/>
                  </a:ext>
                </a:extLst>
              </p:cNvPr>
              <p:cNvGrpSpPr/>
              <p:nvPr/>
            </p:nvGrpSpPr>
            <p:grpSpPr>
              <a:xfrm>
                <a:off x="1437184" y="2238400"/>
                <a:ext cx="648072" cy="864096"/>
                <a:chOff x="1906560" y="2420888"/>
                <a:chExt cx="1060704" cy="1554162"/>
              </a:xfrm>
            </p:grpSpPr>
            <p:sp>
              <p:nvSpPr>
                <p:cNvPr id="130" name="二等辺三角形 129">
                  <a:extLst>
                    <a:ext uri="{FF2B5EF4-FFF2-40B4-BE49-F238E27FC236}">
                      <a16:creationId xmlns:a16="http://schemas.microsoft.com/office/drawing/2014/main" id="{6CF1F619-BEE0-4A57-92EE-88E34978C4DD}"/>
                    </a:ext>
                  </a:extLst>
                </p:cNvPr>
                <p:cNvSpPr/>
                <p:nvPr/>
              </p:nvSpPr>
              <p:spPr>
                <a:xfrm>
                  <a:off x="1906560" y="3060650"/>
                  <a:ext cx="1060704"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3C24CF62-3B25-4B02-9171-501746E9D14C}"/>
                    </a:ext>
                  </a:extLst>
                </p:cNvPr>
                <p:cNvSpPr/>
                <p:nvPr/>
              </p:nvSpPr>
              <p:spPr>
                <a:xfrm>
                  <a:off x="1979712" y="2420888"/>
                  <a:ext cx="91440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4" name="グループ化 123">
                <a:extLst>
                  <a:ext uri="{FF2B5EF4-FFF2-40B4-BE49-F238E27FC236}">
                    <a16:creationId xmlns:a16="http://schemas.microsoft.com/office/drawing/2014/main" id="{AFB43FC4-AEFC-4699-A28B-8C7A6F02008B}"/>
                  </a:ext>
                </a:extLst>
              </p:cNvPr>
              <p:cNvGrpSpPr/>
              <p:nvPr/>
            </p:nvGrpSpPr>
            <p:grpSpPr>
              <a:xfrm>
                <a:off x="1589584" y="2390800"/>
                <a:ext cx="648072" cy="864096"/>
                <a:chOff x="1906560" y="2420888"/>
                <a:chExt cx="1060704" cy="1554162"/>
              </a:xfrm>
            </p:grpSpPr>
            <p:sp>
              <p:nvSpPr>
                <p:cNvPr id="128" name="二等辺三角形 127">
                  <a:extLst>
                    <a:ext uri="{FF2B5EF4-FFF2-40B4-BE49-F238E27FC236}">
                      <a16:creationId xmlns:a16="http://schemas.microsoft.com/office/drawing/2014/main" id="{2689A033-F238-4AAB-99D3-0D922BF03BF5}"/>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a:extLst>
                    <a:ext uri="{FF2B5EF4-FFF2-40B4-BE49-F238E27FC236}">
                      <a16:creationId xmlns:a16="http://schemas.microsoft.com/office/drawing/2014/main" id="{4A1A012E-F1A4-4B70-A19B-148BDE3D28E8}"/>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5" name="グループ化 124">
                <a:extLst>
                  <a:ext uri="{FF2B5EF4-FFF2-40B4-BE49-F238E27FC236}">
                    <a16:creationId xmlns:a16="http://schemas.microsoft.com/office/drawing/2014/main" id="{B76F5D0D-63CC-45CA-A7D8-ACA3AB32551A}"/>
                  </a:ext>
                </a:extLst>
              </p:cNvPr>
              <p:cNvGrpSpPr/>
              <p:nvPr/>
            </p:nvGrpSpPr>
            <p:grpSpPr>
              <a:xfrm>
                <a:off x="1741984" y="2543200"/>
                <a:ext cx="648072" cy="864096"/>
                <a:chOff x="1906560" y="2420888"/>
                <a:chExt cx="1060704" cy="1554162"/>
              </a:xfrm>
            </p:grpSpPr>
            <p:sp>
              <p:nvSpPr>
                <p:cNvPr id="126" name="二等辺三角形 125">
                  <a:extLst>
                    <a:ext uri="{FF2B5EF4-FFF2-40B4-BE49-F238E27FC236}">
                      <a16:creationId xmlns:a16="http://schemas.microsoft.com/office/drawing/2014/main" id="{3795B0E5-207F-40CB-A27B-AB9740BC4B79}"/>
                    </a:ext>
                  </a:extLst>
                </p:cNvPr>
                <p:cNvSpPr/>
                <p:nvPr/>
              </p:nvSpPr>
              <p:spPr>
                <a:xfrm>
                  <a:off x="1906560" y="3060650"/>
                  <a:ext cx="1060704"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183FB51C-D081-4755-88EC-B286FA7D2623}"/>
                    </a:ext>
                  </a:extLst>
                </p:cNvPr>
                <p:cNvSpPr/>
                <p:nvPr/>
              </p:nvSpPr>
              <p:spPr>
                <a:xfrm>
                  <a:off x="1979712" y="2420888"/>
                  <a:ext cx="91440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7" name="グループ化 96">
              <a:extLst>
                <a:ext uri="{FF2B5EF4-FFF2-40B4-BE49-F238E27FC236}">
                  <a16:creationId xmlns:a16="http://schemas.microsoft.com/office/drawing/2014/main" id="{1D404732-9052-4EBD-BB8A-80CEFF224869}"/>
                </a:ext>
              </a:extLst>
            </p:cNvPr>
            <p:cNvGrpSpPr/>
            <p:nvPr/>
          </p:nvGrpSpPr>
          <p:grpSpPr>
            <a:xfrm>
              <a:off x="957668" y="1674658"/>
              <a:ext cx="1562472" cy="1778496"/>
              <a:chOff x="827584" y="1628800"/>
              <a:chExt cx="1562472" cy="1778496"/>
            </a:xfrm>
          </p:grpSpPr>
          <p:grpSp>
            <p:nvGrpSpPr>
              <p:cNvPr id="98" name="グループ化 97">
                <a:extLst>
                  <a:ext uri="{FF2B5EF4-FFF2-40B4-BE49-F238E27FC236}">
                    <a16:creationId xmlns:a16="http://schemas.microsoft.com/office/drawing/2014/main" id="{297356C4-4EAB-484E-A6D2-FD389AC44B7E}"/>
                  </a:ext>
                </a:extLst>
              </p:cNvPr>
              <p:cNvGrpSpPr/>
              <p:nvPr/>
            </p:nvGrpSpPr>
            <p:grpSpPr>
              <a:xfrm>
                <a:off x="827584" y="1628800"/>
                <a:ext cx="648072" cy="864096"/>
                <a:chOff x="1906560" y="2420888"/>
                <a:chExt cx="1060704" cy="1554162"/>
              </a:xfrm>
            </p:grpSpPr>
            <p:sp>
              <p:nvSpPr>
                <p:cNvPr id="117" name="二等辺三角形 116">
                  <a:extLst>
                    <a:ext uri="{FF2B5EF4-FFF2-40B4-BE49-F238E27FC236}">
                      <a16:creationId xmlns:a16="http://schemas.microsoft.com/office/drawing/2014/main" id="{FF5B5D6F-9CC0-4029-A14F-C4AB0B8C8D71}"/>
                    </a:ext>
                  </a:extLst>
                </p:cNvPr>
                <p:cNvSpPr/>
                <p:nvPr/>
              </p:nvSpPr>
              <p:spPr>
                <a:xfrm>
                  <a:off x="1906560" y="3060650"/>
                  <a:ext cx="1060704" cy="914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1E88B59D-7A4F-44A4-B0F5-C7BAC3B6F8E0}"/>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a:extLst>
                  <a:ext uri="{FF2B5EF4-FFF2-40B4-BE49-F238E27FC236}">
                    <a16:creationId xmlns:a16="http://schemas.microsoft.com/office/drawing/2014/main" id="{8427B2EC-F1C4-41E1-9134-2CD4EB806F54}"/>
                  </a:ext>
                </a:extLst>
              </p:cNvPr>
              <p:cNvGrpSpPr/>
              <p:nvPr/>
            </p:nvGrpSpPr>
            <p:grpSpPr>
              <a:xfrm>
                <a:off x="979984" y="1781200"/>
                <a:ext cx="648072" cy="864096"/>
                <a:chOff x="1906560" y="2420888"/>
                <a:chExt cx="1060704" cy="1554162"/>
              </a:xfrm>
            </p:grpSpPr>
            <p:sp>
              <p:nvSpPr>
                <p:cNvPr id="115" name="二等辺三角形 114">
                  <a:extLst>
                    <a:ext uri="{FF2B5EF4-FFF2-40B4-BE49-F238E27FC236}">
                      <a16:creationId xmlns:a16="http://schemas.microsoft.com/office/drawing/2014/main" id="{A79B4A0C-2A60-4340-8BF2-F0553F831E4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3B535F78-A96C-4DE6-932E-FAFA858397B5}"/>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0" name="グループ化 99">
                <a:extLst>
                  <a:ext uri="{FF2B5EF4-FFF2-40B4-BE49-F238E27FC236}">
                    <a16:creationId xmlns:a16="http://schemas.microsoft.com/office/drawing/2014/main" id="{3CD1F974-A249-419B-B0BD-BC9E251942D8}"/>
                  </a:ext>
                </a:extLst>
              </p:cNvPr>
              <p:cNvGrpSpPr/>
              <p:nvPr/>
            </p:nvGrpSpPr>
            <p:grpSpPr>
              <a:xfrm>
                <a:off x="1132384" y="1933600"/>
                <a:ext cx="648072" cy="864096"/>
                <a:chOff x="1906560" y="2420888"/>
                <a:chExt cx="1060704" cy="1554162"/>
              </a:xfrm>
            </p:grpSpPr>
            <p:sp>
              <p:nvSpPr>
                <p:cNvPr id="113" name="二等辺三角形 112">
                  <a:extLst>
                    <a:ext uri="{FF2B5EF4-FFF2-40B4-BE49-F238E27FC236}">
                      <a16:creationId xmlns:a16="http://schemas.microsoft.com/office/drawing/2014/main" id="{C71F643A-C801-4D13-ACE5-49D6C23FF074}"/>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2688B3AD-9160-4DE6-94D0-C1A3A08AD59E}"/>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1" name="グループ化 100">
                <a:extLst>
                  <a:ext uri="{FF2B5EF4-FFF2-40B4-BE49-F238E27FC236}">
                    <a16:creationId xmlns:a16="http://schemas.microsoft.com/office/drawing/2014/main" id="{2DA9B36A-865C-4B69-973B-B74C2DC18BD9}"/>
                  </a:ext>
                </a:extLst>
              </p:cNvPr>
              <p:cNvGrpSpPr/>
              <p:nvPr/>
            </p:nvGrpSpPr>
            <p:grpSpPr>
              <a:xfrm>
                <a:off x="1284784" y="2086000"/>
                <a:ext cx="648072" cy="864096"/>
                <a:chOff x="1906560" y="2420888"/>
                <a:chExt cx="1060704" cy="1554162"/>
              </a:xfrm>
            </p:grpSpPr>
            <p:sp>
              <p:nvSpPr>
                <p:cNvPr id="111" name="二等辺三角形 110">
                  <a:extLst>
                    <a:ext uri="{FF2B5EF4-FFF2-40B4-BE49-F238E27FC236}">
                      <a16:creationId xmlns:a16="http://schemas.microsoft.com/office/drawing/2014/main" id="{8B8E3EA3-F1CE-4A4F-B6EA-62D8918C1FEF}"/>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8F9B0DE3-52CA-4BC4-BBE3-9AD035530D1F}"/>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2" name="グループ化 101">
                <a:extLst>
                  <a:ext uri="{FF2B5EF4-FFF2-40B4-BE49-F238E27FC236}">
                    <a16:creationId xmlns:a16="http://schemas.microsoft.com/office/drawing/2014/main" id="{A780E6B9-7B15-4C8B-BA22-266CFF7F0FC6}"/>
                  </a:ext>
                </a:extLst>
              </p:cNvPr>
              <p:cNvGrpSpPr/>
              <p:nvPr/>
            </p:nvGrpSpPr>
            <p:grpSpPr>
              <a:xfrm>
                <a:off x="1437184" y="2238400"/>
                <a:ext cx="648072" cy="864096"/>
                <a:chOff x="1906560" y="2420888"/>
                <a:chExt cx="1060704" cy="1554162"/>
              </a:xfrm>
            </p:grpSpPr>
            <p:sp>
              <p:nvSpPr>
                <p:cNvPr id="109" name="二等辺三角形 108">
                  <a:extLst>
                    <a:ext uri="{FF2B5EF4-FFF2-40B4-BE49-F238E27FC236}">
                      <a16:creationId xmlns:a16="http://schemas.microsoft.com/office/drawing/2014/main" id="{D1AF7820-603E-49BE-9D61-E52CD6FEB88A}"/>
                    </a:ext>
                  </a:extLst>
                </p:cNvPr>
                <p:cNvSpPr/>
                <p:nvPr/>
              </p:nvSpPr>
              <p:spPr>
                <a:xfrm>
                  <a:off x="1906560" y="3060650"/>
                  <a:ext cx="1060704" cy="914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BE2137DD-33D2-4024-A5CE-C0F1B057B17B}"/>
                    </a:ext>
                  </a:extLst>
                </p:cNvPr>
                <p:cNvSpPr/>
                <p:nvPr/>
              </p:nvSpPr>
              <p:spPr>
                <a:xfrm>
                  <a:off x="1979712" y="2420888"/>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CD89FF40-EEBC-4E74-ACEC-4A6A8C6D09A1}"/>
                  </a:ext>
                </a:extLst>
              </p:cNvPr>
              <p:cNvGrpSpPr/>
              <p:nvPr/>
            </p:nvGrpSpPr>
            <p:grpSpPr>
              <a:xfrm>
                <a:off x="1589584" y="2390800"/>
                <a:ext cx="648072" cy="864096"/>
                <a:chOff x="1906560" y="2420888"/>
                <a:chExt cx="1060704" cy="1554162"/>
              </a:xfrm>
            </p:grpSpPr>
            <p:sp>
              <p:nvSpPr>
                <p:cNvPr id="107" name="二等辺三角形 106">
                  <a:extLst>
                    <a:ext uri="{FF2B5EF4-FFF2-40B4-BE49-F238E27FC236}">
                      <a16:creationId xmlns:a16="http://schemas.microsoft.com/office/drawing/2014/main" id="{BD14EFBE-7A6E-4D70-8635-DF4303C315B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05FEBC1F-3A5F-4420-BD5E-3CD44BDE7BDA}"/>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 name="グループ化 103">
                <a:extLst>
                  <a:ext uri="{FF2B5EF4-FFF2-40B4-BE49-F238E27FC236}">
                    <a16:creationId xmlns:a16="http://schemas.microsoft.com/office/drawing/2014/main" id="{015D891E-8C84-4518-BF89-B413280A0F05}"/>
                  </a:ext>
                </a:extLst>
              </p:cNvPr>
              <p:cNvGrpSpPr/>
              <p:nvPr/>
            </p:nvGrpSpPr>
            <p:grpSpPr>
              <a:xfrm>
                <a:off x="1741984" y="2543200"/>
                <a:ext cx="648072" cy="864096"/>
                <a:chOff x="1906560" y="2420888"/>
                <a:chExt cx="1060704" cy="1554162"/>
              </a:xfrm>
            </p:grpSpPr>
            <p:sp>
              <p:nvSpPr>
                <p:cNvPr id="105" name="二等辺三角形 104">
                  <a:extLst>
                    <a:ext uri="{FF2B5EF4-FFF2-40B4-BE49-F238E27FC236}">
                      <a16:creationId xmlns:a16="http://schemas.microsoft.com/office/drawing/2014/main" id="{307BC5D7-9A74-4BBD-93EC-DA089833FC60}"/>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1DFD48E1-29BC-49EF-8220-EBD5E7514DD6}"/>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188" name="正方形/長方形 187">
            <a:extLst>
              <a:ext uri="{FF2B5EF4-FFF2-40B4-BE49-F238E27FC236}">
                <a16:creationId xmlns:a16="http://schemas.microsoft.com/office/drawing/2014/main" id="{DC91BB95-1AEF-4E59-825D-C528DF688063}"/>
              </a:ext>
            </a:extLst>
          </p:cNvPr>
          <p:cNvSpPr/>
          <p:nvPr/>
        </p:nvSpPr>
        <p:spPr>
          <a:xfrm>
            <a:off x="686707" y="4333702"/>
            <a:ext cx="2193310" cy="1745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solidFill>
                  <a:srgbClr val="FF0000"/>
                </a:solidFill>
              </a:rPr>
              <a:t>薬飲むかどうか</a:t>
            </a:r>
            <a:endParaRPr lang="en-US" altLang="ja-JP" sz="2400" dirty="0">
              <a:solidFill>
                <a:srgbClr val="FF0000"/>
              </a:solidFill>
            </a:endParaRPr>
          </a:p>
          <a:p>
            <a:pPr algn="ctr"/>
            <a:r>
              <a:rPr kumimoji="1" lang="ja-JP" altLang="en-US" sz="2400" dirty="0">
                <a:solidFill>
                  <a:srgbClr val="FF0000"/>
                </a:solidFill>
              </a:rPr>
              <a:t>こちらからは</a:t>
            </a:r>
            <a:endParaRPr kumimoji="1" lang="en-US" altLang="ja-JP" sz="2400" dirty="0">
              <a:solidFill>
                <a:srgbClr val="FF0000"/>
              </a:solidFill>
            </a:endParaRPr>
          </a:p>
          <a:p>
            <a:pPr algn="ctr"/>
            <a:r>
              <a:rPr lang="ja-JP" altLang="en-US" sz="2400" dirty="0">
                <a:solidFill>
                  <a:srgbClr val="FF0000"/>
                </a:solidFill>
              </a:rPr>
              <a:t>お願いしません</a:t>
            </a:r>
            <a:endParaRPr kumimoji="1" lang="en-US" altLang="ja-JP" sz="2400" dirty="0">
              <a:solidFill>
                <a:srgbClr val="FF0000"/>
              </a:solidFill>
            </a:endParaRPr>
          </a:p>
          <a:p>
            <a:pPr algn="ctr"/>
            <a:r>
              <a:rPr lang="ja-JP" altLang="en-US" sz="2400" dirty="0">
                <a:solidFill>
                  <a:srgbClr val="FF0000"/>
                </a:solidFill>
              </a:rPr>
              <a:t>ご勝手にどうぞ</a:t>
            </a:r>
            <a:endParaRPr kumimoji="1" lang="ja-JP" altLang="en-US" dirty="0">
              <a:solidFill>
                <a:srgbClr val="FF0000"/>
              </a:solidFill>
            </a:endParaRPr>
          </a:p>
        </p:txBody>
      </p:sp>
      <p:sp>
        <p:nvSpPr>
          <p:cNvPr id="189" name="正方形/長方形 188">
            <a:extLst>
              <a:ext uri="{FF2B5EF4-FFF2-40B4-BE49-F238E27FC236}">
                <a16:creationId xmlns:a16="http://schemas.microsoft.com/office/drawing/2014/main" id="{9A460D67-9292-49F8-8FE7-F96069B1D581}"/>
              </a:ext>
            </a:extLst>
          </p:cNvPr>
          <p:cNvSpPr/>
          <p:nvPr/>
        </p:nvSpPr>
        <p:spPr>
          <a:xfrm>
            <a:off x="4298985" y="2858883"/>
            <a:ext cx="1341529" cy="374747"/>
          </a:xfrm>
          <a:prstGeom prst="rect">
            <a:avLst/>
          </a:prstGeom>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薬飲んだ</a:t>
            </a:r>
            <a:endParaRPr lang="en-US" altLang="ja-JP" dirty="0"/>
          </a:p>
        </p:txBody>
      </p:sp>
      <p:grpSp>
        <p:nvGrpSpPr>
          <p:cNvPr id="190" name="グループ化 189">
            <a:extLst>
              <a:ext uri="{FF2B5EF4-FFF2-40B4-BE49-F238E27FC236}">
                <a16:creationId xmlns:a16="http://schemas.microsoft.com/office/drawing/2014/main" id="{25197902-8E4A-4AF7-8F4B-C77B45CF5C55}"/>
              </a:ext>
            </a:extLst>
          </p:cNvPr>
          <p:cNvGrpSpPr/>
          <p:nvPr/>
        </p:nvGrpSpPr>
        <p:grpSpPr>
          <a:xfrm>
            <a:off x="6387220" y="4183004"/>
            <a:ext cx="1562472" cy="1778496"/>
            <a:chOff x="827584" y="1628800"/>
            <a:chExt cx="1562472" cy="1778496"/>
          </a:xfrm>
        </p:grpSpPr>
        <p:grpSp>
          <p:nvGrpSpPr>
            <p:cNvPr id="191" name="グループ化 190">
              <a:extLst>
                <a:ext uri="{FF2B5EF4-FFF2-40B4-BE49-F238E27FC236}">
                  <a16:creationId xmlns:a16="http://schemas.microsoft.com/office/drawing/2014/main" id="{7958D62B-44A8-4A4D-B335-818421C2F981}"/>
                </a:ext>
              </a:extLst>
            </p:cNvPr>
            <p:cNvGrpSpPr/>
            <p:nvPr/>
          </p:nvGrpSpPr>
          <p:grpSpPr>
            <a:xfrm>
              <a:off x="827584" y="1628800"/>
              <a:ext cx="648072" cy="864096"/>
              <a:chOff x="1906560" y="2420888"/>
              <a:chExt cx="1060704" cy="1554162"/>
            </a:xfrm>
          </p:grpSpPr>
          <p:sp>
            <p:nvSpPr>
              <p:cNvPr id="210" name="二等辺三角形 209">
                <a:extLst>
                  <a:ext uri="{FF2B5EF4-FFF2-40B4-BE49-F238E27FC236}">
                    <a16:creationId xmlns:a16="http://schemas.microsoft.com/office/drawing/2014/main" id="{49DAD450-CCD1-400E-90DD-4BB6E5F6F4AC}"/>
                  </a:ext>
                </a:extLst>
              </p:cNvPr>
              <p:cNvSpPr/>
              <p:nvPr/>
            </p:nvSpPr>
            <p:spPr>
              <a:xfrm>
                <a:off x="1906560" y="3060650"/>
                <a:ext cx="1060704" cy="914400"/>
              </a:xfrm>
              <a:prstGeom prst="triangl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楕円 210">
                <a:extLst>
                  <a:ext uri="{FF2B5EF4-FFF2-40B4-BE49-F238E27FC236}">
                    <a16:creationId xmlns:a16="http://schemas.microsoft.com/office/drawing/2014/main" id="{9A964320-EE29-4BFB-BB6A-D4BD8EA4739A}"/>
                  </a:ext>
                </a:extLst>
              </p:cNvPr>
              <p:cNvSpPr/>
              <p:nvPr/>
            </p:nvSpPr>
            <p:spPr>
              <a:xfrm>
                <a:off x="1979712" y="2420888"/>
                <a:ext cx="914400" cy="914400"/>
              </a:xfrm>
              <a:prstGeom prst="ellips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2" name="グループ化 191">
              <a:extLst>
                <a:ext uri="{FF2B5EF4-FFF2-40B4-BE49-F238E27FC236}">
                  <a16:creationId xmlns:a16="http://schemas.microsoft.com/office/drawing/2014/main" id="{0CA973BA-FFB5-4A90-A8EB-10382C991BD7}"/>
                </a:ext>
              </a:extLst>
            </p:cNvPr>
            <p:cNvGrpSpPr/>
            <p:nvPr/>
          </p:nvGrpSpPr>
          <p:grpSpPr>
            <a:xfrm>
              <a:off x="979984" y="1781200"/>
              <a:ext cx="648072" cy="864096"/>
              <a:chOff x="1906560" y="2420888"/>
              <a:chExt cx="1060704" cy="1554162"/>
            </a:xfrm>
          </p:grpSpPr>
          <p:sp>
            <p:nvSpPr>
              <p:cNvPr id="208" name="二等辺三角形 207">
                <a:extLst>
                  <a:ext uri="{FF2B5EF4-FFF2-40B4-BE49-F238E27FC236}">
                    <a16:creationId xmlns:a16="http://schemas.microsoft.com/office/drawing/2014/main" id="{766F2222-7861-4A1C-92EF-57AF82005852}"/>
                  </a:ext>
                </a:extLst>
              </p:cNvPr>
              <p:cNvSpPr/>
              <p:nvPr/>
            </p:nvSpPr>
            <p:spPr>
              <a:xfrm>
                <a:off x="1906560" y="3060650"/>
                <a:ext cx="1060704" cy="914400"/>
              </a:xfrm>
              <a:prstGeom prst="triangle">
                <a:avLst/>
              </a:prstGeom>
              <a:solidFill>
                <a:srgbClr val="FFC00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楕円 208">
                <a:extLst>
                  <a:ext uri="{FF2B5EF4-FFF2-40B4-BE49-F238E27FC236}">
                    <a16:creationId xmlns:a16="http://schemas.microsoft.com/office/drawing/2014/main" id="{7053D6B4-72F0-4B5F-9A25-19DA7C9583B0}"/>
                  </a:ext>
                </a:extLst>
              </p:cNvPr>
              <p:cNvSpPr/>
              <p:nvPr/>
            </p:nvSpPr>
            <p:spPr>
              <a:xfrm>
                <a:off x="1979712" y="2420888"/>
                <a:ext cx="914400" cy="914400"/>
              </a:xfrm>
              <a:prstGeom prst="ellipse">
                <a:avLst/>
              </a:prstGeom>
              <a:solidFill>
                <a:srgbClr val="FFC0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3" name="グループ化 192">
              <a:extLst>
                <a:ext uri="{FF2B5EF4-FFF2-40B4-BE49-F238E27FC236}">
                  <a16:creationId xmlns:a16="http://schemas.microsoft.com/office/drawing/2014/main" id="{AEDDC4C4-6B03-4994-B052-AA497BC5F5A8}"/>
                </a:ext>
              </a:extLst>
            </p:cNvPr>
            <p:cNvGrpSpPr/>
            <p:nvPr/>
          </p:nvGrpSpPr>
          <p:grpSpPr>
            <a:xfrm>
              <a:off x="1132384" y="1933600"/>
              <a:ext cx="648072" cy="864096"/>
              <a:chOff x="1906560" y="2420888"/>
              <a:chExt cx="1060704" cy="1554162"/>
            </a:xfrm>
          </p:grpSpPr>
          <p:sp>
            <p:nvSpPr>
              <p:cNvPr id="206" name="二等辺三角形 205">
                <a:extLst>
                  <a:ext uri="{FF2B5EF4-FFF2-40B4-BE49-F238E27FC236}">
                    <a16:creationId xmlns:a16="http://schemas.microsoft.com/office/drawing/2014/main" id="{0BD83E45-A2BD-432F-A21A-48C582BA35B9}"/>
                  </a:ext>
                </a:extLst>
              </p:cNvPr>
              <p:cNvSpPr/>
              <p:nvPr/>
            </p:nvSpPr>
            <p:spPr>
              <a:xfrm>
                <a:off x="1906560" y="3060650"/>
                <a:ext cx="1060704" cy="914400"/>
              </a:xfrm>
              <a:prstGeom prst="triangl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楕円 206">
                <a:extLst>
                  <a:ext uri="{FF2B5EF4-FFF2-40B4-BE49-F238E27FC236}">
                    <a16:creationId xmlns:a16="http://schemas.microsoft.com/office/drawing/2014/main" id="{CDAD3592-CCD6-4C56-9022-1072C3BD93B2}"/>
                  </a:ext>
                </a:extLst>
              </p:cNvPr>
              <p:cNvSpPr/>
              <p:nvPr/>
            </p:nvSpPr>
            <p:spPr>
              <a:xfrm>
                <a:off x="1979712" y="2420888"/>
                <a:ext cx="914400" cy="914400"/>
              </a:xfrm>
              <a:prstGeom prst="ellips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4" name="グループ化 193">
              <a:extLst>
                <a:ext uri="{FF2B5EF4-FFF2-40B4-BE49-F238E27FC236}">
                  <a16:creationId xmlns:a16="http://schemas.microsoft.com/office/drawing/2014/main" id="{88B3DD7C-A9C6-4B6D-8C85-C891703FD0CF}"/>
                </a:ext>
              </a:extLst>
            </p:cNvPr>
            <p:cNvGrpSpPr/>
            <p:nvPr/>
          </p:nvGrpSpPr>
          <p:grpSpPr>
            <a:xfrm>
              <a:off x="1284784" y="2086000"/>
              <a:ext cx="648072" cy="864096"/>
              <a:chOff x="1906560" y="2420888"/>
              <a:chExt cx="1060704" cy="1554162"/>
            </a:xfrm>
          </p:grpSpPr>
          <p:sp>
            <p:nvSpPr>
              <p:cNvPr id="204" name="二等辺三角形 203">
                <a:extLst>
                  <a:ext uri="{FF2B5EF4-FFF2-40B4-BE49-F238E27FC236}">
                    <a16:creationId xmlns:a16="http://schemas.microsoft.com/office/drawing/2014/main" id="{E9EEBD89-3651-41F7-8495-BDA80BC5604A}"/>
                  </a:ext>
                </a:extLst>
              </p:cNvPr>
              <p:cNvSpPr/>
              <p:nvPr/>
            </p:nvSpPr>
            <p:spPr>
              <a:xfrm>
                <a:off x="1906560" y="3060650"/>
                <a:ext cx="1060704" cy="914400"/>
              </a:xfrm>
              <a:prstGeom prst="triangl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楕円 204">
                <a:extLst>
                  <a:ext uri="{FF2B5EF4-FFF2-40B4-BE49-F238E27FC236}">
                    <a16:creationId xmlns:a16="http://schemas.microsoft.com/office/drawing/2014/main" id="{2AC1D323-C899-4DC3-AAF0-4747821895D6}"/>
                  </a:ext>
                </a:extLst>
              </p:cNvPr>
              <p:cNvSpPr/>
              <p:nvPr/>
            </p:nvSpPr>
            <p:spPr>
              <a:xfrm>
                <a:off x="1979712" y="2420888"/>
                <a:ext cx="914400" cy="914400"/>
              </a:xfrm>
              <a:prstGeom prst="ellips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5" name="グループ化 194">
              <a:extLst>
                <a:ext uri="{FF2B5EF4-FFF2-40B4-BE49-F238E27FC236}">
                  <a16:creationId xmlns:a16="http://schemas.microsoft.com/office/drawing/2014/main" id="{3EA6B5C0-CB3A-45A0-9714-732DEEA12DEE}"/>
                </a:ext>
              </a:extLst>
            </p:cNvPr>
            <p:cNvGrpSpPr/>
            <p:nvPr/>
          </p:nvGrpSpPr>
          <p:grpSpPr>
            <a:xfrm>
              <a:off x="1437184" y="2238400"/>
              <a:ext cx="648072" cy="864096"/>
              <a:chOff x="1906560" y="2420888"/>
              <a:chExt cx="1060704" cy="1554162"/>
            </a:xfrm>
          </p:grpSpPr>
          <p:sp>
            <p:nvSpPr>
              <p:cNvPr id="202" name="二等辺三角形 201">
                <a:extLst>
                  <a:ext uri="{FF2B5EF4-FFF2-40B4-BE49-F238E27FC236}">
                    <a16:creationId xmlns:a16="http://schemas.microsoft.com/office/drawing/2014/main" id="{3EFFF471-8EB0-4E48-AB4C-713A50553F62}"/>
                  </a:ext>
                </a:extLst>
              </p:cNvPr>
              <p:cNvSpPr/>
              <p:nvPr/>
            </p:nvSpPr>
            <p:spPr>
              <a:xfrm>
                <a:off x="1906560" y="3060650"/>
                <a:ext cx="1060704" cy="914400"/>
              </a:xfrm>
              <a:prstGeom prst="triangl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楕円 202">
                <a:extLst>
                  <a:ext uri="{FF2B5EF4-FFF2-40B4-BE49-F238E27FC236}">
                    <a16:creationId xmlns:a16="http://schemas.microsoft.com/office/drawing/2014/main" id="{8B4FFD4B-8F93-4A5E-A57F-4106F620C474}"/>
                  </a:ext>
                </a:extLst>
              </p:cNvPr>
              <p:cNvSpPr/>
              <p:nvPr/>
            </p:nvSpPr>
            <p:spPr>
              <a:xfrm>
                <a:off x="1979712" y="2420888"/>
                <a:ext cx="914400" cy="914400"/>
              </a:xfrm>
              <a:prstGeom prst="ellips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6" name="グループ化 195">
              <a:extLst>
                <a:ext uri="{FF2B5EF4-FFF2-40B4-BE49-F238E27FC236}">
                  <a16:creationId xmlns:a16="http://schemas.microsoft.com/office/drawing/2014/main" id="{6C5F0065-01BC-46B8-85F3-1EFBAC17DDF1}"/>
                </a:ext>
              </a:extLst>
            </p:cNvPr>
            <p:cNvGrpSpPr/>
            <p:nvPr/>
          </p:nvGrpSpPr>
          <p:grpSpPr>
            <a:xfrm>
              <a:off x="1589584" y="2390800"/>
              <a:ext cx="648072" cy="864096"/>
              <a:chOff x="1906560" y="2420888"/>
              <a:chExt cx="1060704" cy="1554162"/>
            </a:xfrm>
          </p:grpSpPr>
          <p:sp>
            <p:nvSpPr>
              <p:cNvPr id="200" name="二等辺三角形 199">
                <a:extLst>
                  <a:ext uri="{FF2B5EF4-FFF2-40B4-BE49-F238E27FC236}">
                    <a16:creationId xmlns:a16="http://schemas.microsoft.com/office/drawing/2014/main" id="{154251B4-FE61-4279-92B4-176D19682740}"/>
                  </a:ext>
                </a:extLst>
              </p:cNvPr>
              <p:cNvSpPr/>
              <p:nvPr/>
            </p:nvSpPr>
            <p:spPr>
              <a:xfrm>
                <a:off x="1906560" y="3060650"/>
                <a:ext cx="1060704" cy="914400"/>
              </a:xfrm>
              <a:prstGeom prst="triangl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楕円 200">
                <a:extLst>
                  <a:ext uri="{FF2B5EF4-FFF2-40B4-BE49-F238E27FC236}">
                    <a16:creationId xmlns:a16="http://schemas.microsoft.com/office/drawing/2014/main" id="{C83DF272-DABC-4E2D-B328-4F0E9EE83425}"/>
                  </a:ext>
                </a:extLst>
              </p:cNvPr>
              <p:cNvSpPr/>
              <p:nvPr/>
            </p:nvSpPr>
            <p:spPr>
              <a:xfrm>
                <a:off x="1979712" y="2420888"/>
                <a:ext cx="914400" cy="914400"/>
              </a:xfrm>
              <a:prstGeom prst="ellipse">
                <a:avLst/>
              </a:prstGeom>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7" name="グループ化 196">
              <a:extLst>
                <a:ext uri="{FF2B5EF4-FFF2-40B4-BE49-F238E27FC236}">
                  <a16:creationId xmlns:a16="http://schemas.microsoft.com/office/drawing/2014/main" id="{F0844698-8E11-4BAC-9445-CFE6380E5B98}"/>
                </a:ext>
              </a:extLst>
            </p:cNvPr>
            <p:cNvGrpSpPr/>
            <p:nvPr/>
          </p:nvGrpSpPr>
          <p:grpSpPr>
            <a:xfrm>
              <a:off x="1741984" y="2543200"/>
              <a:ext cx="648072" cy="864096"/>
              <a:chOff x="1906560" y="2420888"/>
              <a:chExt cx="1060704" cy="1554162"/>
            </a:xfrm>
          </p:grpSpPr>
          <p:sp>
            <p:nvSpPr>
              <p:cNvPr id="198" name="二等辺三角形 197">
                <a:extLst>
                  <a:ext uri="{FF2B5EF4-FFF2-40B4-BE49-F238E27FC236}">
                    <a16:creationId xmlns:a16="http://schemas.microsoft.com/office/drawing/2014/main" id="{B66A7EE8-C87F-430F-879B-013BD5EDBF55}"/>
                  </a:ext>
                </a:extLst>
              </p:cNvPr>
              <p:cNvSpPr/>
              <p:nvPr/>
            </p:nvSpPr>
            <p:spPr>
              <a:xfrm>
                <a:off x="1906560" y="3060650"/>
                <a:ext cx="1060704" cy="914400"/>
              </a:xfrm>
              <a:prstGeom prst="triangle">
                <a:avLst/>
              </a:prstGeom>
              <a:solidFill>
                <a:srgbClr val="FFC00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4986CA2C-0996-4212-A775-EAF5D9A0C137}"/>
                  </a:ext>
                </a:extLst>
              </p:cNvPr>
              <p:cNvSpPr/>
              <p:nvPr/>
            </p:nvSpPr>
            <p:spPr>
              <a:xfrm>
                <a:off x="1979712" y="2420888"/>
                <a:ext cx="914400" cy="914400"/>
              </a:xfrm>
              <a:prstGeom prst="ellipse">
                <a:avLst/>
              </a:prstGeom>
              <a:solidFill>
                <a:srgbClr val="FFC00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12" name="正方形/長方形 211">
            <a:extLst>
              <a:ext uri="{FF2B5EF4-FFF2-40B4-BE49-F238E27FC236}">
                <a16:creationId xmlns:a16="http://schemas.microsoft.com/office/drawing/2014/main" id="{759930E5-211F-4E01-AFE5-CF88FE907640}"/>
              </a:ext>
            </a:extLst>
          </p:cNvPr>
          <p:cNvSpPr/>
          <p:nvPr/>
        </p:nvSpPr>
        <p:spPr>
          <a:xfrm>
            <a:off x="3864369" y="5268758"/>
            <a:ext cx="1777910" cy="3747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薬飲まなかった</a:t>
            </a:r>
            <a:endParaRPr lang="en-US" altLang="ja-JP" dirty="0"/>
          </a:p>
        </p:txBody>
      </p:sp>
      <p:grpSp>
        <p:nvGrpSpPr>
          <p:cNvPr id="213" name="グループ化 212">
            <a:extLst>
              <a:ext uri="{FF2B5EF4-FFF2-40B4-BE49-F238E27FC236}">
                <a16:creationId xmlns:a16="http://schemas.microsoft.com/office/drawing/2014/main" id="{C111CE63-373B-4A36-966C-E4BC1D883E13}"/>
              </a:ext>
            </a:extLst>
          </p:cNvPr>
          <p:cNvGrpSpPr/>
          <p:nvPr/>
        </p:nvGrpSpPr>
        <p:grpSpPr>
          <a:xfrm>
            <a:off x="165013" y="2397447"/>
            <a:ext cx="1562472" cy="1778496"/>
            <a:chOff x="827584" y="1628800"/>
            <a:chExt cx="1562472" cy="1778496"/>
          </a:xfrm>
        </p:grpSpPr>
        <p:grpSp>
          <p:nvGrpSpPr>
            <p:cNvPr id="214" name="グループ化 213">
              <a:extLst>
                <a:ext uri="{FF2B5EF4-FFF2-40B4-BE49-F238E27FC236}">
                  <a16:creationId xmlns:a16="http://schemas.microsoft.com/office/drawing/2014/main" id="{38AD2124-DB1A-4816-A96A-63CCA2DC0A92}"/>
                </a:ext>
              </a:extLst>
            </p:cNvPr>
            <p:cNvGrpSpPr/>
            <p:nvPr/>
          </p:nvGrpSpPr>
          <p:grpSpPr>
            <a:xfrm>
              <a:off x="827584" y="1628800"/>
              <a:ext cx="648072" cy="864096"/>
              <a:chOff x="1906560" y="2420888"/>
              <a:chExt cx="1060704" cy="1554162"/>
            </a:xfrm>
          </p:grpSpPr>
          <p:sp>
            <p:nvSpPr>
              <p:cNvPr id="233" name="二等辺三角形 232">
                <a:extLst>
                  <a:ext uri="{FF2B5EF4-FFF2-40B4-BE49-F238E27FC236}">
                    <a16:creationId xmlns:a16="http://schemas.microsoft.com/office/drawing/2014/main" id="{48BDCB46-F878-4F43-A060-3159C61ECEA9}"/>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楕円 233">
                <a:extLst>
                  <a:ext uri="{FF2B5EF4-FFF2-40B4-BE49-F238E27FC236}">
                    <a16:creationId xmlns:a16="http://schemas.microsoft.com/office/drawing/2014/main" id="{1F09ADC3-AB28-4806-B62A-6244EF958477}"/>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5" name="グループ化 214">
              <a:extLst>
                <a:ext uri="{FF2B5EF4-FFF2-40B4-BE49-F238E27FC236}">
                  <a16:creationId xmlns:a16="http://schemas.microsoft.com/office/drawing/2014/main" id="{14A52DEE-8FCF-4C10-AA93-3479F9EC0BBE}"/>
                </a:ext>
              </a:extLst>
            </p:cNvPr>
            <p:cNvGrpSpPr/>
            <p:nvPr/>
          </p:nvGrpSpPr>
          <p:grpSpPr>
            <a:xfrm>
              <a:off x="979984" y="1781200"/>
              <a:ext cx="648072" cy="864096"/>
              <a:chOff x="1906560" y="2420888"/>
              <a:chExt cx="1060704" cy="1554162"/>
            </a:xfrm>
          </p:grpSpPr>
          <p:sp>
            <p:nvSpPr>
              <p:cNvPr id="231" name="二等辺三角形 230">
                <a:extLst>
                  <a:ext uri="{FF2B5EF4-FFF2-40B4-BE49-F238E27FC236}">
                    <a16:creationId xmlns:a16="http://schemas.microsoft.com/office/drawing/2014/main" id="{F7B14F68-3065-4145-A8B8-8A36EAD9B8D7}"/>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楕円 231">
                <a:extLst>
                  <a:ext uri="{FF2B5EF4-FFF2-40B4-BE49-F238E27FC236}">
                    <a16:creationId xmlns:a16="http://schemas.microsoft.com/office/drawing/2014/main" id="{65F24334-02DC-40E6-B5BF-0BD96994D124}"/>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6" name="グループ化 215">
              <a:extLst>
                <a:ext uri="{FF2B5EF4-FFF2-40B4-BE49-F238E27FC236}">
                  <a16:creationId xmlns:a16="http://schemas.microsoft.com/office/drawing/2014/main" id="{4B6954A6-0229-4D9D-99C6-CA7F7DCC0B7C}"/>
                </a:ext>
              </a:extLst>
            </p:cNvPr>
            <p:cNvGrpSpPr/>
            <p:nvPr/>
          </p:nvGrpSpPr>
          <p:grpSpPr>
            <a:xfrm>
              <a:off x="1132384" y="1933600"/>
              <a:ext cx="648072" cy="864096"/>
              <a:chOff x="1906560" y="2420888"/>
              <a:chExt cx="1060704" cy="1554162"/>
            </a:xfrm>
          </p:grpSpPr>
          <p:sp>
            <p:nvSpPr>
              <p:cNvPr id="229" name="二等辺三角形 228">
                <a:extLst>
                  <a:ext uri="{FF2B5EF4-FFF2-40B4-BE49-F238E27FC236}">
                    <a16:creationId xmlns:a16="http://schemas.microsoft.com/office/drawing/2014/main" id="{AF1D8E07-8B9F-4406-A7BD-7385C7411900}"/>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楕円 229">
                <a:extLst>
                  <a:ext uri="{FF2B5EF4-FFF2-40B4-BE49-F238E27FC236}">
                    <a16:creationId xmlns:a16="http://schemas.microsoft.com/office/drawing/2014/main" id="{42C35E69-6694-453D-A869-5DF95C08DD8E}"/>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7" name="グループ化 216">
              <a:extLst>
                <a:ext uri="{FF2B5EF4-FFF2-40B4-BE49-F238E27FC236}">
                  <a16:creationId xmlns:a16="http://schemas.microsoft.com/office/drawing/2014/main" id="{5C6653D7-E7C5-4877-A332-6905D754C2E3}"/>
                </a:ext>
              </a:extLst>
            </p:cNvPr>
            <p:cNvGrpSpPr/>
            <p:nvPr/>
          </p:nvGrpSpPr>
          <p:grpSpPr>
            <a:xfrm>
              <a:off x="1284784" y="2086000"/>
              <a:ext cx="648072" cy="864096"/>
              <a:chOff x="1906560" y="2420888"/>
              <a:chExt cx="1060704" cy="1554162"/>
            </a:xfrm>
          </p:grpSpPr>
          <p:sp>
            <p:nvSpPr>
              <p:cNvPr id="227" name="二等辺三角形 226">
                <a:extLst>
                  <a:ext uri="{FF2B5EF4-FFF2-40B4-BE49-F238E27FC236}">
                    <a16:creationId xmlns:a16="http://schemas.microsoft.com/office/drawing/2014/main" id="{FF13E91D-2283-428E-A4A9-7058BDAC2AF2}"/>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楕円 227">
                <a:extLst>
                  <a:ext uri="{FF2B5EF4-FFF2-40B4-BE49-F238E27FC236}">
                    <a16:creationId xmlns:a16="http://schemas.microsoft.com/office/drawing/2014/main" id="{915034D1-9C6C-4F6E-A18F-113E383E3AC3}"/>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8" name="グループ化 217">
              <a:extLst>
                <a:ext uri="{FF2B5EF4-FFF2-40B4-BE49-F238E27FC236}">
                  <a16:creationId xmlns:a16="http://schemas.microsoft.com/office/drawing/2014/main" id="{4D92D36D-3138-422F-AEFE-61332F54BCD0}"/>
                </a:ext>
              </a:extLst>
            </p:cNvPr>
            <p:cNvGrpSpPr/>
            <p:nvPr/>
          </p:nvGrpSpPr>
          <p:grpSpPr>
            <a:xfrm>
              <a:off x="1437184" y="2238400"/>
              <a:ext cx="648072" cy="864096"/>
              <a:chOff x="1906560" y="2420888"/>
              <a:chExt cx="1060704" cy="1554162"/>
            </a:xfrm>
          </p:grpSpPr>
          <p:sp>
            <p:nvSpPr>
              <p:cNvPr id="225" name="二等辺三角形 224">
                <a:extLst>
                  <a:ext uri="{FF2B5EF4-FFF2-40B4-BE49-F238E27FC236}">
                    <a16:creationId xmlns:a16="http://schemas.microsoft.com/office/drawing/2014/main" id="{74FCE0D6-81FC-4660-87EC-A00AE119CF36}"/>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楕円 225">
                <a:extLst>
                  <a:ext uri="{FF2B5EF4-FFF2-40B4-BE49-F238E27FC236}">
                    <a16:creationId xmlns:a16="http://schemas.microsoft.com/office/drawing/2014/main" id="{F6665473-83F8-42C0-81F6-6CB6CBACDC7C}"/>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9" name="グループ化 218">
              <a:extLst>
                <a:ext uri="{FF2B5EF4-FFF2-40B4-BE49-F238E27FC236}">
                  <a16:creationId xmlns:a16="http://schemas.microsoft.com/office/drawing/2014/main" id="{6A5E8CF6-2F3D-4E50-BA17-EB06799A1CAB}"/>
                </a:ext>
              </a:extLst>
            </p:cNvPr>
            <p:cNvGrpSpPr/>
            <p:nvPr/>
          </p:nvGrpSpPr>
          <p:grpSpPr>
            <a:xfrm>
              <a:off x="1589584" y="2390800"/>
              <a:ext cx="648072" cy="864096"/>
              <a:chOff x="1906560" y="2420888"/>
              <a:chExt cx="1060704" cy="1554162"/>
            </a:xfrm>
          </p:grpSpPr>
          <p:sp>
            <p:nvSpPr>
              <p:cNvPr id="223" name="二等辺三角形 222">
                <a:extLst>
                  <a:ext uri="{FF2B5EF4-FFF2-40B4-BE49-F238E27FC236}">
                    <a16:creationId xmlns:a16="http://schemas.microsoft.com/office/drawing/2014/main" id="{047606C6-B154-4254-B0E2-D16F5F4BAC1C}"/>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楕円 223">
                <a:extLst>
                  <a:ext uri="{FF2B5EF4-FFF2-40B4-BE49-F238E27FC236}">
                    <a16:creationId xmlns:a16="http://schemas.microsoft.com/office/drawing/2014/main" id="{C5D005DF-0EE2-4050-A3D6-068F36B0CF55}"/>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0" name="グループ化 219">
              <a:extLst>
                <a:ext uri="{FF2B5EF4-FFF2-40B4-BE49-F238E27FC236}">
                  <a16:creationId xmlns:a16="http://schemas.microsoft.com/office/drawing/2014/main" id="{DEC49119-0FD8-4DA6-A690-9802191AA83C}"/>
                </a:ext>
              </a:extLst>
            </p:cNvPr>
            <p:cNvGrpSpPr/>
            <p:nvPr/>
          </p:nvGrpSpPr>
          <p:grpSpPr>
            <a:xfrm>
              <a:off x="1741984" y="2543200"/>
              <a:ext cx="648072" cy="864096"/>
              <a:chOff x="1906560" y="2420888"/>
              <a:chExt cx="1060704" cy="1554162"/>
            </a:xfrm>
          </p:grpSpPr>
          <p:sp>
            <p:nvSpPr>
              <p:cNvPr id="221" name="二等辺三角形 220">
                <a:extLst>
                  <a:ext uri="{FF2B5EF4-FFF2-40B4-BE49-F238E27FC236}">
                    <a16:creationId xmlns:a16="http://schemas.microsoft.com/office/drawing/2014/main" id="{47D3788B-4E94-422A-B179-87A313FFC93D}"/>
                  </a:ext>
                </a:extLst>
              </p:cNvPr>
              <p:cNvSpPr/>
              <p:nvPr/>
            </p:nvSpPr>
            <p:spPr>
              <a:xfrm>
                <a:off x="1906560" y="306065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楕円 221">
                <a:extLst>
                  <a:ext uri="{FF2B5EF4-FFF2-40B4-BE49-F238E27FC236}">
                    <a16:creationId xmlns:a16="http://schemas.microsoft.com/office/drawing/2014/main" id="{1CF3BEE2-27A2-4C3D-9CFA-279B15478EF6}"/>
                  </a:ext>
                </a:extLst>
              </p:cNvPr>
              <p:cNvSpPr/>
              <p:nvPr/>
            </p:nvSpPr>
            <p:spPr>
              <a:xfrm>
                <a:off x="1979712" y="24208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88122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
                                        <p:tgtEl>
                                          <p:spTgt spid="18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wipe(left)">
                                      <p:cBhvr>
                                        <p:cTn id="10" dur="500"/>
                                        <p:tgtEl>
                                          <p:spTgt spid="1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2"/>
                                        </p:tgtEl>
                                        <p:attrNameLst>
                                          <p:attrName>style.visibility</p:attrName>
                                        </p:attrNameLst>
                                      </p:cBhvr>
                                      <p:to>
                                        <p:strVal val="visible"/>
                                      </p:to>
                                    </p:set>
                                    <p:animEffect transition="in" filter="fade">
                                      <p:cBhvr>
                                        <p:cTn id="15" dur="500"/>
                                        <p:tgtEl>
                                          <p:spTgt spid="2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6"/>
                                        </p:tgtEl>
                                        <p:attrNameLst>
                                          <p:attrName>style.visibility</p:attrName>
                                        </p:attrNameLst>
                                      </p:cBhvr>
                                      <p:to>
                                        <p:strVal val="visible"/>
                                      </p:to>
                                    </p:set>
                                    <p:animEffect transition="in" filter="wipe(left)">
                                      <p:cBhvr>
                                        <p:cTn id="18" dur="500"/>
                                        <p:tgtEl>
                                          <p:spTgt spid="1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0"/>
                                        </p:tgtEl>
                                        <p:attrNameLst>
                                          <p:attrName>style.visibility</p:attrName>
                                        </p:attrNameLst>
                                      </p:cBhvr>
                                      <p:to>
                                        <p:strVal val="visible"/>
                                      </p:to>
                                    </p:set>
                                    <p:animEffect transition="in" filter="fade">
                                      <p:cBhvr>
                                        <p:cTn id="28"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85" grpId="0" animBg="1"/>
      <p:bldP spid="189" grpId="0" animBg="1"/>
      <p:bldP spid="2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2EBBE4-F6E4-4358-8C27-3F268DD3A2D1}"/>
              </a:ext>
            </a:extLst>
          </p:cNvPr>
          <p:cNvSpPr>
            <a:spLocks noGrp="1"/>
          </p:cNvSpPr>
          <p:nvPr>
            <p:ph type="title"/>
          </p:nvPr>
        </p:nvSpPr>
        <p:spPr/>
        <p:txBody>
          <a:bodyPr>
            <a:normAutofit/>
          </a:bodyPr>
          <a:lstStyle/>
          <a:p>
            <a:r>
              <a:rPr lang="ja-JP" altLang="en-US" dirty="0"/>
              <a:t>なぜ「</a:t>
            </a:r>
            <a:r>
              <a:rPr kumimoji="1" lang="ja-JP" altLang="en-US" dirty="0"/>
              <a:t>観察研究」</a:t>
            </a:r>
            <a:r>
              <a:rPr lang="ja-JP" altLang="en-US" dirty="0"/>
              <a:t>なのか</a:t>
            </a:r>
            <a:endParaRPr kumimoji="1" lang="ja-JP" altLang="en-US" dirty="0"/>
          </a:p>
        </p:txBody>
      </p:sp>
      <p:sp>
        <p:nvSpPr>
          <p:cNvPr id="3" name="コンテンツ プレースホルダー 2">
            <a:extLst>
              <a:ext uri="{FF2B5EF4-FFF2-40B4-BE49-F238E27FC236}">
                <a16:creationId xmlns:a16="http://schemas.microsoft.com/office/drawing/2014/main" id="{43DEB456-CA43-4F02-A272-FD1424E424A0}"/>
              </a:ext>
            </a:extLst>
          </p:cNvPr>
          <p:cNvSpPr>
            <a:spLocks noGrp="1"/>
          </p:cNvSpPr>
          <p:nvPr>
            <p:ph idx="1"/>
          </p:nvPr>
        </p:nvSpPr>
        <p:spPr/>
        <p:txBody>
          <a:bodyPr>
            <a:normAutofit/>
          </a:bodyPr>
          <a:lstStyle/>
          <a:p>
            <a:pPr marL="0" indent="0">
              <a:buNone/>
            </a:pPr>
            <a:r>
              <a:rPr kumimoji="1" lang="ja-JP" altLang="en-US" dirty="0"/>
              <a:t>観察ではない介入研究をやろうとすると</a:t>
            </a:r>
            <a:endParaRPr kumimoji="1" lang="en-US" altLang="ja-JP" dirty="0"/>
          </a:p>
          <a:p>
            <a:pPr marL="0" indent="0">
              <a:buNone/>
            </a:pPr>
            <a:r>
              <a:rPr lang="ja-JP" altLang="en-US" dirty="0">
                <a:solidFill>
                  <a:srgbClr val="FF0000"/>
                </a:solidFill>
              </a:rPr>
              <a:t>「臨床研究法」が適用され</a:t>
            </a:r>
            <a:r>
              <a:rPr kumimoji="1" lang="ja-JP" altLang="en-US" dirty="0">
                <a:solidFill>
                  <a:srgbClr val="FF0000"/>
                </a:solidFill>
              </a:rPr>
              <a:t>「特定臨床研究」に</a:t>
            </a:r>
            <a:endParaRPr kumimoji="1" lang="en-US" altLang="ja-JP" dirty="0">
              <a:solidFill>
                <a:srgbClr val="FF0000"/>
              </a:solidFill>
            </a:endParaRPr>
          </a:p>
          <a:p>
            <a:pPr marL="0" indent="0">
              <a:buNone/>
            </a:pPr>
            <a:r>
              <a:rPr kumimoji="1" lang="ja-JP" altLang="en-US" dirty="0"/>
              <a:t>　・厳密な倫理審査</a:t>
            </a:r>
            <a:endParaRPr kumimoji="1" lang="en-US" altLang="ja-JP" dirty="0"/>
          </a:p>
          <a:p>
            <a:pPr marL="0" indent="0">
              <a:buNone/>
            </a:pPr>
            <a:r>
              <a:rPr kumimoji="1" lang="ja-JP" altLang="en-US" dirty="0"/>
              <a:t>　・被験者保護の手続き</a:t>
            </a:r>
            <a:endParaRPr kumimoji="1" lang="en-US" altLang="ja-JP" dirty="0"/>
          </a:p>
          <a:p>
            <a:pPr marL="0" indent="0">
              <a:buNone/>
            </a:pPr>
            <a:r>
              <a:rPr kumimoji="1" lang="ja-JP" altLang="en-US" dirty="0"/>
              <a:t>　・安全管理体制が必要になる</a:t>
            </a:r>
            <a:endParaRPr kumimoji="1" lang="en-US" altLang="ja-JP" dirty="0"/>
          </a:p>
          <a:p>
            <a:pPr marL="0" indent="0">
              <a:buNone/>
            </a:pPr>
            <a:r>
              <a:rPr lang="ja-JP" altLang="en-US" dirty="0"/>
              <a:t>　・利益相反も全面開示される</a:t>
            </a:r>
            <a:endParaRPr kumimoji="1" lang="ja-JP" altLang="en-US" dirty="0"/>
          </a:p>
        </p:txBody>
      </p:sp>
    </p:spTree>
    <p:extLst>
      <p:ext uri="{BB962C8B-B14F-4D97-AF65-F5344CB8AC3E}">
        <p14:creationId xmlns:p14="http://schemas.microsoft.com/office/powerpoint/2010/main" val="3757538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A4B570-AC91-4676-9152-2DB143A1D7E8}"/>
              </a:ext>
            </a:extLst>
          </p:cNvPr>
          <p:cNvSpPr>
            <a:spLocks noGrp="1"/>
          </p:cNvSpPr>
          <p:nvPr>
            <p:ph type="title"/>
          </p:nvPr>
        </p:nvSpPr>
        <p:spPr/>
        <p:txBody>
          <a:bodyPr/>
          <a:lstStyle/>
          <a:p>
            <a:r>
              <a:rPr kumimoji="1" lang="ja-JP" altLang="en-US" dirty="0"/>
              <a:t>「観察研究」</a:t>
            </a:r>
            <a:r>
              <a:rPr lang="ja-JP" altLang="en-US" dirty="0"/>
              <a:t>でやると？</a:t>
            </a:r>
            <a:endParaRPr kumimoji="1" lang="ja-JP" altLang="en-US" dirty="0"/>
          </a:p>
        </p:txBody>
      </p:sp>
      <p:sp>
        <p:nvSpPr>
          <p:cNvPr id="3" name="コンテンツ プレースホルダー 2">
            <a:extLst>
              <a:ext uri="{FF2B5EF4-FFF2-40B4-BE49-F238E27FC236}">
                <a16:creationId xmlns:a16="http://schemas.microsoft.com/office/drawing/2014/main" id="{871746BD-6A5F-463B-A271-803C7D0E2EFE}"/>
              </a:ext>
            </a:extLst>
          </p:cNvPr>
          <p:cNvSpPr>
            <a:spLocks noGrp="1"/>
          </p:cNvSpPr>
          <p:nvPr>
            <p:ph idx="1"/>
          </p:nvPr>
        </p:nvSpPr>
        <p:spPr/>
        <p:txBody>
          <a:bodyPr>
            <a:normAutofit/>
          </a:bodyPr>
          <a:lstStyle/>
          <a:p>
            <a:r>
              <a:rPr lang="ja-JP" altLang="en-US" dirty="0"/>
              <a:t>臨床研究法の</a:t>
            </a:r>
            <a:r>
              <a:rPr lang="ja-JP" altLang="en-US" dirty="0">
                <a:solidFill>
                  <a:srgbClr val="FF0000"/>
                </a:solidFill>
              </a:rPr>
              <a:t>適用除外</a:t>
            </a:r>
            <a:endParaRPr lang="en-US" altLang="ja-JP" dirty="0">
              <a:solidFill>
                <a:srgbClr val="FF0000"/>
              </a:solidFill>
            </a:endParaRPr>
          </a:p>
          <a:p>
            <a:r>
              <a:rPr lang="ja-JP" altLang="en-US" dirty="0"/>
              <a:t>アビガン飲むかどうかは、</a:t>
            </a:r>
            <a:r>
              <a:rPr lang="ja-JP" altLang="en-US" dirty="0">
                <a:solidFill>
                  <a:srgbClr val="FF0000"/>
                </a:solidFill>
              </a:rPr>
              <a:t>患者と主治医が相談して決めている</a:t>
            </a:r>
            <a:endParaRPr lang="en-US" altLang="ja-JP" dirty="0">
              <a:solidFill>
                <a:srgbClr val="FF0000"/>
              </a:solidFill>
            </a:endParaRPr>
          </a:p>
          <a:p>
            <a:r>
              <a:rPr lang="ja-JP" altLang="en-US" dirty="0"/>
              <a:t>適応外使用で、しかも承認量の３倍量だが、あくまでデータを集めるだけなので</a:t>
            </a:r>
            <a:r>
              <a:rPr kumimoji="1" lang="ja-JP" altLang="en-US" dirty="0">
                <a:solidFill>
                  <a:srgbClr val="FF0000"/>
                </a:solidFill>
              </a:rPr>
              <a:t>どのような</a:t>
            </a:r>
            <a:r>
              <a:rPr lang="ja-JP" altLang="en-US" dirty="0">
                <a:solidFill>
                  <a:srgbClr val="FF0000"/>
                </a:solidFill>
              </a:rPr>
              <a:t>説明</a:t>
            </a:r>
            <a:r>
              <a:rPr kumimoji="1" lang="ja-JP" altLang="en-US" dirty="0">
                <a:solidFill>
                  <a:srgbClr val="FF0000"/>
                </a:solidFill>
              </a:rPr>
              <a:t>が行われたかわからない</a:t>
            </a:r>
            <a:endParaRPr lang="en-US" altLang="ja-JP" dirty="0">
              <a:solidFill>
                <a:srgbClr val="FF0000"/>
              </a:solidFill>
            </a:endParaRPr>
          </a:p>
          <a:p>
            <a:r>
              <a:rPr kumimoji="1" lang="ja-JP" altLang="en-US" dirty="0"/>
              <a:t>有害事象の</a:t>
            </a:r>
            <a:r>
              <a:rPr kumimoji="1" lang="ja-JP" altLang="en-US" dirty="0">
                <a:solidFill>
                  <a:srgbClr val="FF0000"/>
                </a:solidFill>
              </a:rPr>
              <a:t>数は数えるが因果関係は</a:t>
            </a:r>
            <a:r>
              <a:rPr lang="ja-JP" altLang="en-US" dirty="0">
                <a:solidFill>
                  <a:srgbClr val="FF0000"/>
                </a:solidFill>
              </a:rPr>
              <a:t>調べない</a:t>
            </a:r>
            <a:endParaRPr kumimoji="1" lang="ja-JP" altLang="en-US" dirty="0">
              <a:solidFill>
                <a:srgbClr val="FF0000"/>
              </a:solidFill>
            </a:endParaRPr>
          </a:p>
        </p:txBody>
      </p:sp>
    </p:spTree>
    <p:extLst>
      <p:ext uri="{BB962C8B-B14F-4D97-AF65-F5344CB8AC3E}">
        <p14:creationId xmlns:p14="http://schemas.microsoft.com/office/powerpoint/2010/main" val="132068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255BB-A63C-448E-A947-BFF453A039A2}"/>
              </a:ext>
            </a:extLst>
          </p:cNvPr>
          <p:cNvSpPr>
            <a:spLocks noGrp="1"/>
          </p:cNvSpPr>
          <p:nvPr>
            <p:ph type="title"/>
          </p:nvPr>
        </p:nvSpPr>
        <p:spPr/>
        <p:txBody>
          <a:bodyPr/>
          <a:lstStyle/>
          <a:p>
            <a:r>
              <a:rPr kumimoji="1" lang="ja-JP" altLang="en-US" dirty="0"/>
              <a:t>研究班が示した説明文書</a:t>
            </a:r>
          </a:p>
        </p:txBody>
      </p:sp>
      <p:sp>
        <p:nvSpPr>
          <p:cNvPr id="3" name="コンテンツ プレースホルダー 2">
            <a:extLst>
              <a:ext uri="{FF2B5EF4-FFF2-40B4-BE49-F238E27FC236}">
                <a16:creationId xmlns:a16="http://schemas.microsoft.com/office/drawing/2014/main" id="{6F35F001-6703-4380-8C42-F53FEF7BEF6D}"/>
              </a:ext>
            </a:extLst>
          </p:cNvPr>
          <p:cNvSpPr>
            <a:spLocks noGrp="1"/>
          </p:cNvSpPr>
          <p:nvPr>
            <p:ph idx="1"/>
          </p:nvPr>
        </p:nvSpPr>
        <p:spPr/>
        <p:txBody>
          <a:bodyPr>
            <a:normAutofit/>
          </a:bodyPr>
          <a:lstStyle/>
          <a:p>
            <a:pPr marL="0" indent="0">
              <a:buNone/>
            </a:pPr>
            <a:r>
              <a:rPr lang="ja-JP" altLang="en-US" sz="2600" dirty="0"/>
              <a:t>◆期待される効果：</a:t>
            </a:r>
            <a:r>
              <a:rPr lang="en-US" altLang="ja-JP" sz="2600" dirty="0"/>
              <a:t>COVID-19</a:t>
            </a:r>
            <a:r>
              <a:rPr lang="ja-JP" altLang="en-US" sz="2600" dirty="0"/>
              <a:t>に対する抗ウイルス効果</a:t>
            </a:r>
            <a:endParaRPr lang="ja-JP" altLang="en-US" sz="3000" dirty="0"/>
          </a:p>
          <a:p>
            <a:pPr marL="0" indent="0">
              <a:buNone/>
            </a:pPr>
            <a:endParaRPr lang="en-US" altLang="ja-JP" sz="3000" dirty="0"/>
          </a:p>
          <a:p>
            <a:pPr marL="0" indent="0">
              <a:buNone/>
            </a:pPr>
            <a:r>
              <a:rPr lang="ja-JP" altLang="en-US" sz="2600" dirty="0"/>
              <a:t>◆予想される副作用：抗インフルエンザ薬の添付文書からの引用だけ</a:t>
            </a:r>
            <a:endParaRPr lang="en-US" altLang="ja-JP" sz="2600" dirty="0"/>
          </a:p>
          <a:p>
            <a:pPr marL="0" indent="0">
              <a:buNone/>
            </a:pPr>
            <a:endParaRPr lang="en-US" altLang="ja-JP" dirty="0">
              <a:solidFill>
                <a:srgbClr val="FF0000"/>
              </a:solidFill>
            </a:endParaRPr>
          </a:p>
          <a:p>
            <a:pPr marL="0" indent="0">
              <a:buNone/>
            </a:pPr>
            <a:r>
              <a:rPr lang="ja-JP" altLang="en-US" dirty="0">
                <a:solidFill>
                  <a:srgbClr val="FF0000"/>
                </a:solidFill>
              </a:rPr>
              <a:t>◆</a:t>
            </a:r>
            <a:r>
              <a:rPr lang="ja-JP" altLang="en-US" sz="2800" dirty="0">
                <a:solidFill>
                  <a:srgbClr val="FF0000"/>
                </a:solidFill>
              </a:rPr>
              <a:t>本剤の使用により発生した副作用については、</a:t>
            </a:r>
            <a:endParaRPr lang="en-US" altLang="ja-JP" sz="2800" dirty="0">
              <a:solidFill>
                <a:srgbClr val="FF0000"/>
              </a:solidFill>
            </a:endParaRPr>
          </a:p>
          <a:p>
            <a:pPr marL="0" indent="0">
              <a:buNone/>
            </a:pPr>
            <a:r>
              <a:rPr lang="ja-JP" altLang="en-US" sz="2800" dirty="0">
                <a:solidFill>
                  <a:srgbClr val="FF0000"/>
                </a:solidFill>
              </a:rPr>
              <a:t>　　医薬品副作用被害救済制度の対象とはなりません</a:t>
            </a:r>
            <a:endParaRPr lang="en-US" altLang="ja-JP" sz="2800" dirty="0">
              <a:solidFill>
                <a:srgbClr val="FF0000"/>
              </a:solidFill>
            </a:endParaRPr>
          </a:p>
          <a:p>
            <a:pPr marL="0" indent="0">
              <a:buNone/>
            </a:pPr>
            <a:r>
              <a:rPr kumimoji="1" lang="ja-JP" altLang="en-US" sz="2800" dirty="0">
                <a:solidFill>
                  <a:srgbClr val="FF0000"/>
                </a:solidFill>
              </a:rPr>
              <a:t>　　　　　　　　　　　　と書いてあるのに</a:t>
            </a:r>
            <a:endParaRPr kumimoji="1" lang="ja-JP" altLang="en-US" dirty="0">
              <a:solidFill>
                <a:srgbClr val="FF0000"/>
              </a:solidFill>
            </a:endParaRPr>
          </a:p>
        </p:txBody>
      </p:sp>
    </p:spTree>
    <p:extLst>
      <p:ext uri="{BB962C8B-B14F-4D97-AF65-F5344CB8AC3E}">
        <p14:creationId xmlns:p14="http://schemas.microsoft.com/office/powerpoint/2010/main" val="394389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BB00F25E-72F9-44BC-83FF-5A9DBCF62E21}"/>
              </a:ext>
            </a:extLst>
          </p:cNvPr>
          <p:cNvSpPr>
            <a:spLocks noGrp="1" noChangeArrowheads="1"/>
          </p:cNvSpPr>
          <p:nvPr>
            <p:ph type="title"/>
          </p:nvPr>
        </p:nvSpPr>
        <p:spPr/>
        <p:txBody>
          <a:bodyPr/>
          <a:lstStyle/>
          <a:p>
            <a:r>
              <a:rPr lang="ja-JP" altLang="en-US"/>
              <a:t>現在の社会的活動</a:t>
            </a:r>
          </a:p>
        </p:txBody>
      </p:sp>
      <p:sp>
        <p:nvSpPr>
          <p:cNvPr id="11267" name="コンテンツ プレースホルダ 2">
            <a:extLst>
              <a:ext uri="{FF2B5EF4-FFF2-40B4-BE49-F238E27FC236}">
                <a16:creationId xmlns:a16="http://schemas.microsoft.com/office/drawing/2014/main" id="{248A4478-2612-4475-9730-108744622C7E}"/>
              </a:ext>
            </a:extLst>
          </p:cNvPr>
          <p:cNvSpPr>
            <a:spLocks noGrp="1" noChangeArrowheads="1"/>
          </p:cNvSpPr>
          <p:nvPr>
            <p:ph idx="1"/>
          </p:nvPr>
        </p:nvSpPr>
        <p:spPr/>
        <p:txBody>
          <a:bodyPr/>
          <a:lstStyle/>
          <a:p>
            <a:r>
              <a:rPr lang="ja-JP" altLang="en-US" sz="2800" dirty="0">
                <a:solidFill>
                  <a:srgbClr val="FF0000"/>
                </a:solidFill>
              </a:rPr>
              <a:t>薬害オンブズパースン会議</a:t>
            </a:r>
            <a:r>
              <a:rPr lang="ja-JP" altLang="en-US" sz="2800" dirty="0"/>
              <a:t>メンバー</a:t>
            </a:r>
            <a:endParaRPr lang="en-US" altLang="ja-JP" sz="2800" dirty="0"/>
          </a:p>
          <a:p>
            <a:r>
              <a:rPr lang="ja-JP" altLang="en-US" sz="2800" dirty="0"/>
              <a:t>厚生労働省 脳死下臓器移植検討会委員</a:t>
            </a:r>
            <a:endParaRPr lang="en-US" altLang="ja-JP" sz="2800" dirty="0"/>
          </a:p>
          <a:p>
            <a:r>
              <a:rPr lang="ja-JP" altLang="en-US" sz="2800" dirty="0"/>
              <a:t>千葉県がんセンター 事故調査委員会</a:t>
            </a:r>
            <a:endParaRPr lang="en-US" altLang="ja-JP" sz="2800" dirty="0"/>
          </a:p>
          <a:p>
            <a:r>
              <a:rPr lang="ja-JP" altLang="en-US" sz="2800" dirty="0"/>
              <a:t>群馬大学医学部附属病院 医療事故調査委員</a:t>
            </a:r>
            <a:endParaRPr lang="en-US" altLang="ja-JP" sz="2800" dirty="0"/>
          </a:p>
          <a:p>
            <a:r>
              <a:rPr lang="ja-JP" altLang="en-US" sz="2800" dirty="0"/>
              <a:t>千葉県病院局 医療安全監査委員</a:t>
            </a:r>
            <a:endParaRPr lang="en-US" altLang="ja-JP" sz="2800" dirty="0"/>
          </a:p>
          <a:p>
            <a:pPr>
              <a:buFont typeface="Wingdings" panose="05000000000000000000" pitchFamily="2" charset="2"/>
              <a:buNone/>
            </a:pPr>
            <a:r>
              <a:rPr lang="ja-JP" altLang="en-US" sz="3600" dirty="0"/>
              <a:t>　　　　</a:t>
            </a:r>
            <a:r>
              <a:rPr lang="ja-JP" altLang="en-US" sz="2400" dirty="0"/>
              <a:t>　　　　　　　　</a:t>
            </a:r>
            <a:r>
              <a:rPr lang="ja-JP" altLang="en-US" sz="2800" dirty="0"/>
              <a:t>＋細々と現役ジャーナリスト</a:t>
            </a:r>
            <a:endParaRPr lang="en-US" altLang="ja-JP" sz="2400" dirty="0"/>
          </a:p>
          <a:p>
            <a:endParaRPr lang="en-US" altLang="ja-JP" sz="2000" dirty="0"/>
          </a:p>
          <a:p>
            <a:endParaRPr lang="en-US" altLang="ja-JP" dirty="0"/>
          </a:p>
          <a:p>
            <a:endParaRPr lang="ja-JP"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4704" y="1165209"/>
            <a:ext cx="7543800" cy="3888432"/>
          </a:xfrm>
        </p:spPr>
        <p:txBody>
          <a:bodyPr>
            <a:normAutofit fontScale="90000"/>
          </a:bodyPr>
          <a:lstStyle/>
          <a:p>
            <a:r>
              <a:rPr kumimoji="1" lang="ja-JP" altLang="en-US" sz="3600" dirty="0"/>
              <a:t>それなのに</a:t>
            </a:r>
            <a:br>
              <a:rPr kumimoji="1" lang="en-US" altLang="ja-JP" sz="3600" dirty="0"/>
            </a:br>
            <a:r>
              <a:rPr kumimoji="1" lang="ja-JP" altLang="en-US" sz="3600" dirty="0"/>
              <a:t>参加者が多いのは</a:t>
            </a:r>
            <a:br>
              <a:rPr kumimoji="1" lang="en-US" altLang="ja-JP" sz="3600" dirty="0"/>
            </a:br>
            <a:br>
              <a:rPr kumimoji="1" lang="en-US" altLang="ja-JP" sz="3600" dirty="0"/>
            </a:br>
            <a:r>
              <a:rPr kumimoji="1" lang="ja-JP" altLang="en-US" sz="4000" dirty="0"/>
              <a:t>アビガン</a:t>
            </a:r>
            <a:br>
              <a:rPr kumimoji="1" lang="en-US" altLang="ja-JP" sz="4000" dirty="0"/>
            </a:br>
            <a:r>
              <a:rPr kumimoji="1" lang="ja-JP" altLang="en-US" sz="4000" dirty="0"/>
              <a:t>飲んだ</a:t>
            </a:r>
            <a:br>
              <a:rPr kumimoji="1" lang="en-US" altLang="ja-JP" sz="4000" dirty="0"/>
            </a:br>
            <a:r>
              <a:rPr lang="en-US" altLang="ja-JP" sz="4000" dirty="0"/>
              <a:t>↓</a:t>
            </a:r>
            <a:br>
              <a:rPr kumimoji="1" lang="en-US" altLang="ja-JP" sz="4000" dirty="0"/>
            </a:br>
            <a:r>
              <a:rPr lang="ja-JP" altLang="en-US" sz="4000" dirty="0"/>
              <a:t>治った</a:t>
            </a:r>
            <a:br>
              <a:rPr lang="en-US" altLang="ja-JP" sz="4000" dirty="0"/>
            </a:br>
            <a:r>
              <a:rPr lang="en-US" altLang="ja-JP" sz="4000" dirty="0"/>
              <a:t>↓</a:t>
            </a:r>
            <a:br>
              <a:rPr lang="en-US" altLang="ja-JP" sz="4000" dirty="0"/>
            </a:br>
            <a:r>
              <a:rPr lang="ja-JP" altLang="en-US" sz="4000" dirty="0"/>
              <a:t>効いた？？</a:t>
            </a:r>
            <a:br>
              <a:rPr lang="en-US" altLang="ja-JP" sz="4000" dirty="0"/>
            </a:br>
            <a:r>
              <a:rPr lang="ja-JP" altLang="en-US" sz="4000" dirty="0"/>
              <a:t>報道のおかげ</a:t>
            </a:r>
            <a:endParaRPr kumimoji="1" lang="ja-JP" altLang="en-US" dirty="0"/>
          </a:p>
        </p:txBody>
      </p:sp>
      <p:pic>
        <p:nvPicPr>
          <p:cNvPr id="4" name="コンテンツ プレースホルダー 3" descr="片岡アビガン.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1840" t="1709" r="-84508" b="-1709"/>
          <a:stretch/>
        </p:blipFill>
        <p:spPr>
          <a:xfrm>
            <a:off x="3851920" y="317368"/>
            <a:ext cx="8280920" cy="6408517"/>
          </a:xfrm>
        </p:spPr>
      </p:pic>
      <p:sp>
        <p:nvSpPr>
          <p:cNvPr id="3" name="正方形/長方形 2"/>
          <p:cNvSpPr/>
          <p:nvPr/>
        </p:nvSpPr>
        <p:spPr>
          <a:xfrm>
            <a:off x="4932040" y="5286927"/>
            <a:ext cx="1512168" cy="125370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86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観察研究中間報告の報道は</a:t>
            </a:r>
            <a:endParaRPr kumimoji="1" lang="ja-JP" altLang="en-US" dirty="0"/>
          </a:p>
        </p:txBody>
      </p:sp>
      <p:pic>
        <p:nvPicPr>
          <p:cNvPr id="6" name="コンテンツ プレースホルダー 5">
            <a:extLst>
              <a:ext uri="{FF2B5EF4-FFF2-40B4-BE49-F238E27FC236}">
                <a16:creationId xmlns:a16="http://schemas.microsoft.com/office/drawing/2014/main" id="{377E385C-B303-4F8D-AEAA-0AD43A4C59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8" y="1268760"/>
            <a:ext cx="3873901" cy="5589240"/>
          </a:xfrm>
        </p:spPr>
      </p:pic>
    </p:spTree>
    <p:extLst>
      <p:ext uri="{BB962C8B-B14F-4D97-AF65-F5344CB8AC3E}">
        <p14:creationId xmlns:p14="http://schemas.microsoft.com/office/powerpoint/2010/main" val="1305182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なぜこんな報道になったか</a:t>
            </a:r>
          </a:p>
        </p:txBody>
      </p:sp>
      <p:sp>
        <p:nvSpPr>
          <p:cNvPr id="3" name="コンテンツ プレースホルダー 2"/>
          <p:cNvSpPr>
            <a:spLocks noGrp="1"/>
          </p:cNvSpPr>
          <p:nvPr>
            <p:ph idx="1"/>
          </p:nvPr>
        </p:nvSpPr>
        <p:spPr/>
        <p:txBody>
          <a:bodyPr/>
          <a:lstStyle/>
          <a:p>
            <a:pPr marL="0" indent="0">
              <a:buNone/>
            </a:pPr>
            <a:endParaRPr kumimoji="1" lang="ja-JP" altLang="en-US" dirty="0"/>
          </a:p>
        </p:txBody>
      </p:sp>
      <p:pic>
        <p:nvPicPr>
          <p:cNvPr id="4" name="図 3" descr="藤田プレスリリース１.tiff"/>
          <p:cNvPicPr>
            <a:picLocks noChangeAspect="1"/>
          </p:cNvPicPr>
          <p:nvPr/>
        </p:nvPicPr>
        <p:blipFill rotWithShape="1">
          <a:blip r:embed="rId2" cstate="print">
            <a:extLst>
              <a:ext uri="{28A0092B-C50C-407E-A947-70E740481C1C}">
                <a14:useLocalDpi xmlns:a14="http://schemas.microsoft.com/office/drawing/2010/main" val="0"/>
              </a:ext>
            </a:extLst>
          </a:blip>
          <a:srcRect l="540" t="5751" r="-202" b="497"/>
          <a:stretch/>
        </p:blipFill>
        <p:spPr>
          <a:xfrm>
            <a:off x="457200" y="1235845"/>
            <a:ext cx="8408126" cy="11244310"/>
          </a:xfrm>
          <a:prstGeom prst="rect">
            <a:avLst/>
          </a:prstGeom>
        </p:spPr>
      </p:pic>
    </p:spTree>
    <p:extLst>
      <p:ext uri="{BB962C8B-B14F-4D97-AF65-F5344CB8AC3E}">
        <p14:creationId xmlns:p14="http://schemas.microsoft.com/office/powerpoint/2010/main" val="3536327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確かに最初の方のグラフには</a:t>
            </a:r>
            <a:endParaRPr kumimoji="1" lang="ja-JP" altLang="en-US" dirty="0"/>
          </a:p>
        </p:txBody>
      </p:sp>
      <p:pic>
        <p:nvPicPr>
          <p:cNvPr id="4" name="コンテンツ プレースホルダー 3" descr="藤田プレスリリース２.tiff"/>
          <p:cNvPicPr>
            <a:picLocks noGrp="1" noChangeAspect="1"/>
          </p:cNvPicPr>
          <p:nvPr>
            <p:ph idx="1"/>
          </p:nvPr>
        </p:nvPicPr>
        <p:blipFill>
          <a:blip r:embed="rId2">
            <a:extLst>
              <a:ext uri="{28A0092B-C50C-407E-A947-70E740481C1C}">
                <a14:useLocalDpi xmlns:a14="http://schemas.microsoft.com/office/drawing/2010/main" val="0"/>
              </a:ext>
            </a:extLst>
          </a:blip>
          <a:srcRect l="-8582" r="-8582"/>
          <a:stretch>
            <a:fillRect/>
          </a:stretch>
        </p:blipFill>
        <p:spPr>
          <a:xfrm>
            <a:off x="-778930" y="1142732"/>
            <a:ext cx="10701860" cy="5736972"/>
          </a:xfrm>
        </p:spPr>
      </p:pic>
    </p:spTree>
    <p:extLst>
      <p:ext uri="{BB962C8B-B14F-4D97-AF65-F5344CB8AC3E}">
        <p14:creationId xmlns:p14="http://schemas.microsoft.com/office/powerpoint/2010/main" val="2417234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しかし下の方までよく見ると</a:t>
            </a:r>
          </a:p>
        </p:txBody>
      </p:sp>
      <p:pic>
        <p:nvPicPr>
          <p:cNvPr id="4" name="コンテンツ プレースホルダー 3" descr="藤田プレスリリース３.tiff"/>
          <p:cNvPicPr>
            <a:picLocks noGrp="1" noChangeAspect="1"/>
          </p:cNvPicPr>
          <p:nvPr>
            <p:ph idx="1"/>
          </p:nvPr>
        </p:nvPicPr>
        <p:blipFill>
          <a:blip r:embed="rId2">
            <a:extLst>
              <a:ext uri="{28A0092B-C50C-407E-A947-70E740481C1C}">
                <a14:useLocalDpi xmlns:a14="http://schemas.microsoft.com/office/drawing/2010/main" val="0"/>
              </a:ext>
            </a:extLst>
          </a:blip>
          <a:srcRect t="10140" b="10140"/>
          <a:stretch>
            <a:fillRect/>
          </a:stretch>
        </p:blipFill>
        <p:spPr>
          <a:xfrm>
            <a:off x="-108520" y="1363615"/>
            <a:ext cx="9681547" cy="5190011"/>
          </a:xfrm>
        </p:spPr>
      </p:pic>
      <p:sp>
        <p:nvSpPr>
          <p:cNvPr id="3" name="正方形/長方形 2">
            <a:extLst>
              <a:ext uri="{FF2B5EF4-FFF2-40B4-BE49-F238E27FC236}">
                <a16:creationId xmlns:a16="http://schemas.microsoft.com/office/drawing/2014/main" id="{D4863284-30E2-437F-A3A3-AC8940FF9641}"/>
              </a:ext>
            </a:extLst>
          </p:cNvPr>
          <p:cNvSpPr/>
          <p:nvPr/>
        </p:nvSpPr>
        <p:spPr>
          <a:xfrm>
            <a:off x="2699792" y="4725144"/>
            <a:ext cx="648072"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AD30683-3033-4208-BDFC-E6CC0D390CF7}"/>
              </a:ext>
            </a:extLst>
          </p:cNvPr>
          <p:cNvSpPr/>
          <p:nvPr/>
        </p:nvSpPr>
        <p:spPr>
          <a:xfrm>
            <a:off x="7901136" y="4410432"/>
            <a:ext cx="720080" cy="1312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CACF4C9-0969-481B-A6B3-BF64114B148A}"/>
              </a:ext>
            </a:extLst>
          </p:cNvPr>
          <p:cNvSpPr/>
          <p:nvPr/>
        </p:nvSpPr>
        <p:spPr>
          <a:xfrm>
            <a:off x="5290728" y="4326632"/>
            <a:ext cx="720080" cy="1312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D78193-AAA1-42CD-90AE-5449D1B2B716}"/>
              </a:ext>
            </a:extLst>
          </p:cNvPr>
          <p:cNvSpPr/>
          <p:nvPr/>
        </p:nvSpPr>
        <p:spPr>
          <a:xfrm>
            <a:off x="5264390" y="1849770"/>
            <a:ext cx="4636202" cy="131213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3600" dirty="0">
                <a:solidFill>
                  <a:srgbClr val="FF0000"/>
                </a:solidFill>
              </a:rPr>
              <a:t>全体で</a:t>
            </a:r>
            <a:r>
              <a:rPr kumimoji="1" lang="en-US" altLang="ja-JP" sz="3600" dirty="0">
                <a:solidFill>
                  <a:srgbClr val="FF0000"/>
                </a:solidFill>
              </a:rPr>
              <a:t>223</a:t>
            </a:r>
            <a:r>
              <a:rPr kumimoji="1" lang="ja-JP" altLang="en-US" sz="3600" dirty="0">
                <a:solidFill>
                  <a:srgbClr val="FF0000"/>
                </a:solidFill>
              </a:rPr>
              <a:t>人（</a:t>
            </a:r>
            <a:r>
              <a:rPr kumimoji="1" lang="en-US" altLang="ja-JP" sz="3600" dirty="0">
                <a:solidFill>
                  <a:srgbClr val="FF0000"/>
                </a:solidFill>
              </a:rPr>
              <a:t>11.</a:t>
            </a:r>
            <a:r>
              <a:rPr lang="en-US" altLang="ja-JP" sz="3600" dirty="0">
                <a:solidFill>
                  <a:srgbClr val="FF0000"/>
                </a:solidFill>
              </a:rPr>
              <a:t>6</a:t>
            </a:r>
            <a:r>
              <a:rPr kumimoji="1" lang="ja-JP" altLang="en-US" sz="3600" dirty="0">
                <a:solidFill>
                  <a:srgbClr val="FF0000"/>
                </a:solidFill>
              </a:rPr>
              <a:t>％）</a:t>
            </a:r>
            <a:endParaRPr kumimoji="1" lang="en-US" altLang="ja-JP" sz="3600" dirty="0">
              <a:solidFill>
                <a:srgbClr val="FF0000"/>
              </a:solidFill>
            </a:endParaRPr>
          </a:p>
          <a:p>
            <a:pPr algn="ctr"/>
            <a:r>
              <a:rPr lang="ja-JP" altLang="en-US" sz="3600" dirty="0">
                <a:solidFill>
                  <a:srgbClr val="FF0000"/>
                </a:solidFill>
              </a:rPr>
              <a:t>が死亡していた</a:t>
            </a:r>
            <a:endParaRPr kumimoji="1" lang="ja-JP" altLang="en-US" sz="3600" dirty="0">
              <a:solidFill>
                <a:srgbClr val="FF0000"/>
              </a:solidFill>
            </a:endParaRPr>
          </a:p>
        </p:txBody>
      </p:sp>
      <p:sp>
        <p:nvSpPr>
          <p:cNvPr id="9" name="正方形/長方形 8">
            <a:extLst>
              <a:ext uri="{FF2B5EF4-FFF2-40B4-BE49-F238E27FC236}">
                <a16:creationId xmlns:a16="http://schemas.microsoft.com/office/drawing/2014/main" id="{4063F101-9D9F-48D6-8F8F-4D2766C4A64D}"/>
              </a:ext>
            </a:extLst>
          </p:cNvPr>
          <p:cNvSpPr/>
          <p:nvPr/>
        </p:nvSpPr>
        <p:spPr>
          <a:xfrm>
            <a:off x="1868559" y="1476787"/>
            <a:ext cx="3109298" cy="131213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3600" dirty="0">
                <a:solidFill>
                  <a:srgbClr val="FF0000"/>
                </a:solidFill>
              </a:rPr>
              <a:t>軽症患者</a:t>
            </a:r>
            <a:r>
              <a:rPr kumimoji="1" lang="en-US" altLang="ja-JP" sz="3600" dirty="0">
                <a:solidFill>
                  <a:srgbClr val="FF0000"/>
                </a:solidFill>
              </a:rPr>
              <a:t>42</a:t>
            </a:r>
            <a:r>
              <a:rPr kumimoji="1" lang="ja-JP" altLang="en-US" sz="3600" dirty="0">
                <a:solidFill>
                  <a:srgbClr val="FF0000"/>
                </a:solidFill>
              </a:rPr>
              <a:t>人（</a:t>
            </a:r>
            <a:r>
              <a:rPr lang="en-US" altLang="ja-JP" sz="3600" dirty="0">
                <a:solidFill>
                  <a:srgbClr val="FF0000"/>
                </a:solidFill>
              </a:rPr>
              <a:t>5.1</a:t>
            </a:r>
            <a:r>
              <a:rPr kumimoji="1" lang="ja-JP" altLang="en-US" sz="3600" dirty="0">
                <a:solidFill>
                  <a:srgbClr val="FF0000"/>
                </a:solidFill>
              </a:rPr>
              <a:t>％）</a:t>
            </a:r>
            <a:r>
              <a:rPr lang="ja-JP" altLang="en-US" sz="3600" dirty="0">
                <a:solidFill>
                  <a:srgbClr val="FF0000"/>
                </a:solidFill>
              </a:rPr>
              <a:t>が死亡</a:t>
            </a:r>
            <a:endParaRPr kumimoji="1" lang="ja-JP" altLang="en-US" sz="3600" dirty="0">
              <a:solidFill>
                <a:srgbClr val="FF0000"/>
              </a:solidFill>
            </a:endParaRPr>
          </a:p>
        </p:txBody>
      </p:sp>
    </p:spTree>
    <p:extLst>
      <p:ext uri="{BB962C8B-B14F-4D97-AF65-F5344CB8AC3E}">
        <p14:creationId xmlns:p14="http://schemas.microsoft.com/office/powerpoint/2010/main" val="33309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D6179E-9819-4B76-9B98-C81CCBCAD312}"/>
              </a:ext>
            </a:extLst>
          </p:cNvPr>
          <p:cNvSpPr>
            <a:spLocks noGrp="1"/>
          </p:cNvSpPr>
          <p:nvPr>
            <p:ph type="title"/>
          </p:nvPr>
        </p:nvSpPr>
        <p:spPr/>
        <p:txBody>
          <a:bodyPr/>
          <a:lstStyle/>
          <a:p>
            <a:r>
              <a:rPr lang="ja-JP" altLang="en-US" dirty="0"/>
              <a:t>致死率１１．６％って</a:t>
            </a:r>
            <a:endParaRPr kumimoji="1" lang="ja-JP" altLang="en-US" dirty="0"/>
          </a:p>
        </p:txBody>
      </p:sp>
      <p:pic>
        <p:nvPicPr>
          <p:cNvPr id="4" name="コンテンツ プレースホルダー 3">
            <a:extLst>
              <a:ext uri="{FF2B5EF4-FFF2-40B4-BE49-F238E27FC236}">
                <a16:creationId xmlns:a16="http://schemas.microsoft.com/office/drawing/2014/main" id="{F173AB25-8CFA-48AC-BEC2-7C9008E35D9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1268760"/>
            <a:ext cx="5519434" cy="4752528"/>
          </a:xfrm>
          <a:prstGeom prst="rect">
            <a:avLst/>
          </a:prstGeom>
          <a:noFill/>
          <a:ln>
            <a:noFill/>
          </a:ln>
        </p:spPr>
      </p:pic>
      <p:sp>
        <p:nvSpPr>
          <p:cNvPr id="6" name="正方形/長方形 5">
            <a:extLst>
              <a:ext uri="{FF2B5EF4-FFF2-40B4-BE49-F238E27FC236}">
                <a16:creationId xmlns:a16="http://schemas.microsoft.com/office/drawing/2014/main" id="{E3ECAB02-7896-4C90-B0B5-B5468A6916D6}"/>
              </a:ext>
            </a:extLst>
          </p:cNvPr>
          <p:cNvSpPr/>
          <p:nvPr/>
        </p:nvSpPr>
        <p:spPr>
          <a:xfrm>
            <a:off x="3898746" y="5529678"/>
            <a:ext cx="1800200" cy="124244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b="1" dirty="0">
                <a:solidFill>
                  <a:schemeClr val="tx1"/>
                </a:solidFill>
              </a:rPr>
              <a:t>厚生労働省の</a:t>
            </a:r>
            <a:endParaRPr lang="en-US" altLang="ja-JP" b="1" dirty="0">
              <a:solidFill>
                <a:schemeClr val="tx1"/>
              </a:solidFill>
            </a:endParaRPr>
          </a:p>
          <a:p>
            <a:pPr algn="ctr"/>
            <a:r>
              <a:rPr lang="ja-JP" altLang="en-US" b="1" dirty="0">
                <a:solidFill>
                  <a:schemeClr val="tx1"/>
                </a:solidFill>
              </a:rPr>
              <a:t>全国集計</a:t>
            </a:r>
            <a:endParaRPr lang="en-US" altLang="ja-JP" b="1" dirty="0">
              <a:solidFill>
                <a:schemeClr val="tx1"/>
              </a:solidFill>
            </a:endParaRPr>
          </a:p>
          <a:p>
            <a:pPr algn="ctr"/>
            <a:r>
              <a:rPr kumimoji="1" lang="ja-JP" altLang="en-US" b="1" dirty="0">
                <a:solidFill>
                  <a:schemeClr val="tx1"/>
                </a:solidFill>
              </a:rPr>
              <a:t>致死率１．６％</a:t>
            </a:r>
          </a:p>
        </p:txBody>
      </p:sp>
      <p:sp>
        <p:nvSpPr>
          <p:cNvPr id="7" name="正方形/長方形 6">
            <a:extLst>
              <a:ext uri="{FF2B5EF4-FFF2-40B4-BE49-F238E27FC236}">
                <a16:creationId xmlns:a16="http://schemas.microsoft.com/office/drawing/2014/main" id="{F141DA51-B907-43D4-A0FD-32C0249E3EE6}"/>
              </a:ext>
            </a:extLst>
          </p:cNvPr>
          <p:cNvSpPr/>
          <p:nvPr/>
        </p:nvSpPr>
        <p:spPr>
          <a:xfrm>
            <a:off x="5698946" y="5536614"/>
            <a:ext cx="1800200" cy="124244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b="1" dirty="0">
                <a:solidFill>
                  <a:schemeClr val="tx1"/>
                </a:solidFill>
              </a:rPr>
              <a:t>中国</a:t>
            </a:r>
            <a:r>
              <a:rPr lang="en-US" altLang="ja-JP" b="1" dirty="0">
                <a:solidFill>
                  <a:schemeClr val="tx1"/>
                </a:solidFill>
              </a:rPr>
              <a:t>CDC</a:t>
            </a:r>
          </a:p>
          <a:p>
            <a:pPr algn="ctr"/>
            <a:r>
              <a:rPr lang="en-US" altLang="ja-JP" b="1" dirty="0">
                <a:solidFill>
                  <a:schemeClr val="tx1"/>
                </a:solidFill>
              </a:rPr>
              <a:t>44000</a:t>
            </a:r>
            <a:r>
              <a:rPr lang="ja-JP" altLang="en-US" b="1" dirty="0">
                <a:solidFill>
                  <a:schemeClr val="tx1"/>
                </a:solidFill>
              </a:rPr>
              <a:t>人</a:t>
            </a:r>
            <a:endParaRPr lang="en-US" altLang="ja-JP" b="1" dirty="0">
              <a:solidFill>
                <a:schemeClr val="tx1"/>
              </a:solidFill>
            </a:endParaRPr>
          </a:p>
          <a:p>
            <a:pPr algn="ctr"/>
            <a:r>
              <a:rPr kumimoji="1" lang="ja-JP" altLang="en-US" b="1" dirty="0">
                <a:solidFill>
                  <a:schemeClr val="tx1"/>
                </a:solidFill>
              </a:rPr>
              <a:t>致死率２．３％</a:t>
            </a:r>
          </a:p>
        </p:txBody>
      </p:sp>
    </p:spTree>
    <p:extLst>
      <p:ext uri="{BB962C8B-B14F-4D97-AF65-F5344CB8AC3E}">
        <p14:creationId xmlns:p14="http://schemas.microsoft.com/office/powerpoint/2010/main" val="24948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p:cNvPicPr>
          <p:nvPr/>
        </p:nvPicPr>
        <p:blipFill rotWithShape="1">
          <a:blip r:embed="rId2">
            <a:extLst>
              <a:ext uri="{28A0092B-C50C-407E-A947-70E740481C1C}">
                <a14:useLocalDpi xmlns:a14="http://schemas.microsoft.com/office/drawing/2010/main" val="0"/>
              </a:ext>
            </a:extLst>
          </a:blip>
          <a:srcRect r="22"/>
          <a:stretch/>
        </p:blipFill>
        <p:spPr bwMode="auto">
          <a:xfrm>
            <a:off x="251520" y="260647"/>
            <a:ext cx="8640960" cy="6336705"/>
          </a:xfrm>
          <a:prstGeom prst="rect">
            <a:avLst/>
          </a:prstGeom>
          <a:noFill/>
          <a:ln>
            <a:noFill/>
          </a:ln>
        </p:spPr>
      </p:pic>
    </p:spTree>
    <p:extLst>
      <p:ext uri="{BB962C8B-B14F-4D97-AF65-F5344CB8AC3E}">
        <p14:creationId xmlns:p14="http://schemas.microsoft.com/office/powerpoint/2010/main" val="2407980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観察研究という名の下に・・・</a:t>
            </a:r>
          </a:p>
        </p:txBody>
      </p:sp>
      <p:sp>
        <p:nvSpPr>
          <p:cNvPr id="3" name="コンテンツ プレースホルダー 2"/>
          <p:cNvSpPr>
            <a:spLocks noGrp="1"/>
          </p:cNvSpPr>
          <p:nvPr>
            <p:ph idx="1"/>
          </p:nvPr>
        </p:nvSpPr>
        <p:spPr/>
        <p:txBody>
          <a:bodyPr/>
          <a:lstStyle/>
          <a:p>
            <a:r>
              <a:rPr kumimoji="1" lang="ja-JP" altLang="en-US" dirty="0">
                <a:solidFill>
                  <a:srgbClr val="FF0000"/>
                </a:solidFill>
              </a:rPr>
              <a:t>高い死亡率</a:t>
            </a:r>
            <a:r>
              <a:rPr kumimoji="1" lang="ja-JP" altLang="en-US" dirty="0"/>
              <a:t>、でも死因と薬の因果関係</a:t>
            </a:r>
            <a:r>
              <a:rPr lang="ja-JP" altLang="en-US" dirty="0"/>
              <a:t>は検証されない（研究班は関知しない）</a:t>
            </a:r>
            <a:endParaRPr lang="en-US" altLang="ja-JP" dirty="0"/>
          </a:p>
          <a:p>
            <a:r>
              <a:rPr lang="ja-JP" altLang="en-US" dirty="0"/>
              <a:t>患者はリスクを説明されて同意しているので主治医にも責任はない？</a:t>
            </a:r>
            <a:endParaRPr lang="en-US" altLang="ja-JP" dirty="0"/>
          </a:p>
          <a:p>
            <a:r>
              <a:rPr kumimoji="1" lang="ja-JP" altLang="en-US" dirty="0">
                <a:solidFill>
                  <a:srgbClr val="FF0000"/>
                </a:solidFill>
              </a:rPr>
              <a:t>しかも医薬品副作用救済制度の対象外</a:t>
            </a:r>
          </a:p>
        </p:txBody>
      </p:sp>
    </p:spTree>
    <p:extLst>
      <p:ext uri="{BB962C8B-B14F-4D97-AF65-F5344CB8AC3E}">
        <p14:creationId xmlns:p14="http://schemas.microsoft.com/office/powerpoint/2010/main" val="2350501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8857AC-7718-463A-852C-96D673035B0C}"/>
              </a:ext>
            </a:extLst>
          </p:cNvPr>
          <p:cNvSpPr>
            <a:spLocks noGrp="1"/>
          </p:cNvSpPr>
          <p:nvPr>
            <p:ph type="title"/>
          </p:nvPr>
        </p:nvSpPr>
        <p:spPr/>
        <p:txBody>
          <a:bodyPr/>
          <a:lstStyle/>
          <a:p>
            <a:r>
              <a:rPr kumimoji="1" lang="ja-JP" altLang="en-US" sz="3200" dirty="0"/>
              <a:t>医学研究における</a:t>
            </a:r>
            <a:br>
              <a:rPr kumimoji="1" lang="en-US" altLang="ja-JP" sz="3200" dirty="0"/>
            </a:br>
            <a:r>
              <a:rPr kumimoji="1" lang="ja-JP" altLang="en-US" sz="3200" dirty="0"/>
              <a:t>被験者保護のためのヘルシンキ宣言違反</a:t>
            </a:r>
          </a:p>
        </p:txBody>
      </p:sp>
      <p:sp>
        <p:nvSpPr>
          <p:cNvPr id="3" name="コンテンツ プレースホルダー 2">
            <a:extLst>
              <a:ext uri="{FF2B5EF4-FFF2-40B4-BE49-F238E27FC236}">
                <a16:creationId xmlns:a16="http://schemas.microsoft.com/office/drawing/2014/main" id="{1EB8F3AF-68F2-4E6A-A1EE-75DA11C93160}"/>
              </a:ext>
            </a:extLst>
          </p:cNvPr>
          <p:cNvSpPr>
            <a:spLocks noGrp="1"/>
          </p:cNvSpPr>
          <p:nvPr>
            <p:ph idx="1"/>
          </p:nvPr>
        </p:nvSpPr>
        <p:spPr/>
        <p:txBody>
          <a:bodyPr/>
          <a:lstStyle/>
          <a:p>
            <a:r>
              <a:rPr kumimoji="1" lang="ja-JP" altLang="en-US" dirty="0"/>
              <a:t>患者・被験者利益の尊重・・・</a:t>
            </a:r>
            <a:r>
              <a:rPr kumimoji="1" lang="ja-JP" altLang="en-US" dirty="0">
                <a:solidFill>
                  <a:srgbClr val="FF0000"/>
                </a:solidFill>
              </a:rPr>
              <a:t>✕</a:t>
            </a:r>
            <a:endParaRPr kumimoji="1" lang="en-US" altLang="ja-JP" dirty="0">
              <a:solidFill>
                <a:srgbClr val="FF0000"/>
              </a:solidFill>
            </a:endParaRPr>
          </a:p>
          <a:p>
            <a:r>
              <a:rPr lang="ja-JP" altLang="en-US" dirty="0"/>
              <a:t>本人の自発的意思での参加・・・</a:t>
            </a:r>
            <a:r>
              <a:rPr lang="ja-JP" altLang="en-US" dirty="0">
                <a:solidFill>
                  <a:srgbClr val="FF0000"/>
                </a:solidFill>
              </a:rPr>
              <a:t>〇</a:t>
            </a:r>
            <a:endParaRPr lang="en-US" altLang="ja-JP" dirty="0">
              <a:solidFill>
                <a:srgbClr val="FF0000"/>
              </a:solidFill>
            </a:endParaRPr>
          </a:p>
          <a:p>
            <a:r>
              <a:rPr kumimoji="1" lang="ja-JP" altLang="en-US" dirty="0"/>
              <a:t>インフォームド・コンセント・・・</a:t>
            </a:r>
            <a:r>
              <a:rPr kumimoji="1" lang="ja-JP" altLang="en-US" dirty="0">
                <a:solidFill>
                  <a:srgbClr val="FF0000"/>
                </a:solidFill>
              </a:rPr>
              <a:t>✕</a:t>
            </a:r>
            <a:endParaRPr kumimoji="1" lang="en-US" altLang="ja-JP" dirty="0">
              <a:solidFill>
                <a:srgbClr val="FF0000"/>
              </a:solidFill>
            </a:endParaRPr>
          </a:p>
          <a:p>
            <a:r>
              <a:rPr lang="ja-JP" altLang="en-US" dirty="0"/>
              <a:t>倫理審査委員会による審理・・・</a:t>
            </a:r>
            <a:r>
              <a:rPr lang="ja-JP" altLang="en-US" dirty="0">
                <a:solidFill>
                  <a:srgbClr val="FF0000"/>
                </a:solidFill>
              </a:rPr>
              <a:t>✕</a:t>
            </a:r>
            <a:endParaRPr lang="en-US" altLang="ja-JP" dirty="0">
              <a:solidFill>
                <a:srgbClr val="FF0000"/>
              </a:solidFill>
            </a:endParaRPr>
          </a:p>
          <a:p>
            <a:r>
              <a:rPr kumimoji="1" lang="ja-JP" altLang="en-US" dirty="0"/>
              <a:t>科学的に妥当な医学研究で</a:t>
            </a:r>
            <a:r>
              <a:rPr kumimoji="1" lang="ja-JP" altLang="en-US"/>
              <a:t>あること・・・</a:t>
            </a:r>
            <a:r>
              <a:rPr kumimoji="1" lang="ja-JP" altLang="en-US">
                <a:solidFill>
                  <a:srgbClr val="FF0000"/>
                </a:solidFill>
              </a:rPr>
              <a:t>✕</a:t>
            </a:r>
            <a:endParaRPr kumimoji="1" lang="ja-JP" altLang="en-US" dirty="0">
              <a:solidFill>
                <a:srgbClr val="FF0000"/>
              </a:solidFill>
            </a:endParaRPr>
          </a:p>
        </p:txBody>
      </p:sp>
    </p:spTree>
    <p:extLst>
      <p:ext uri="{BB962C8B-B14F-4D97-AF65-F5344CB8AC3E}">
        <p14:creationId xmlns:p14="http://schemas.microsoft.com/office/powerpoint/2010/main" val="1553810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F97633-4E56-41D3-8B18-A92BB889B281}"/>
              </a:ext>
            </a:extLst>
          </p:cNvPr>
          <p:cNvSpPr>
            <a:spLocks noGrp="1"/>
          </p:cNvSpPr>
          <p:nvPr>
            <p:ph type="title"/>
          </p:nvPr>
        </p:nvSpPr>
        <p:spPr/>
        <p:txBody>
          <a:bodyPr/>
          <a:lstStyle/>
          <a:p>
            <a:r>
              <a:rPr kumimoji="1" lang="ja-JP" altLang="en-US" dirty="0"/>
              <a:t>でも</a:t>
            </a:r>
            <a:r>
              <a:rPr lang="ja-JP" altLang="en-US" dirty="0"/>
              <a:t>どの社も</a:t>
            </a:r>
            <a:r>
              <a:rPr kumimoji="1" lang="ja-JP" altLang="en-US" dirty="0"/>
              <a:t>批判的に書かない</a:t>
            </a:r>
          </a:p>
        </p:txBody>
      </p:sp>
      <p:sp>
        <p:nvSpPr>
          <p:cNvPr id="3" name="コンテンツ プレースホルダー 2">
            <a:extLst>
              <a:ext uri="{FF2B5EF4-FFF2-40B4-BE49-F238E27FC236}">
                <a16:creationId xmlns:a16="http://schemas.microsoft.com/office/drawing/2014/main" id="{24E96535-C88D-4332-AD0A-F80E89B83ADD}"/>
              </a:ext>
            </a:extLst>
          </p:cNvPr>
          <p:cNvSpPr>
            <a:spLocks noGrp="1"/>
          </p:cNvSpPr>
          <p:nvPr>
            <p:ph idx="1"/>
          </p:nvPr>
        </p:nvSpPr>
        <p:spPr/>
        <p:txBody>
          <a:bodyPr/>
          <a:lstStyle/>
          <a:p>
            <a:r>
              <a:rPr kumimoji="1" lang="ja-JP" altLang="en-US" dirty="0"/>
              <a:t>データを自分では調べない</a:t>
            </a:r>
            <a:endParaRPr kumimoji="1" lang="en-US" altLang="ja-JP" dirty="0"/>
          </a:p>
          <a:p>
            <a:r>
              <a:rPr lang="ja-JP" altLang="en-US" dirty="0">
                <a:solidFill>
                  <a:srgbClr val="FF0000"/>
                </a:solidFill>
              </a:rPr>
              <a:t>審査報告書、論文</a:t>
            </a:r>
            <a:r>
              <a:rPr lang="ja-JP" altLang="en-US" dirty="0"/>
              <a:t>すべて公開されているのに</a:t>
            </a:r>
            <a:endParaRPr kumimoji="1" lang="en-US" altLang="ja-JP" dirty="0"/>
          </a:p>
          <a:p>
            <a:endParaRPr kumimoji="1" lang="en-US" altLang="ja-JP" dirty="0"/>
          </a:p>
          <a:p>
            <a:r>
              <a:rPr kumimoji="1" lang="ja-JP" altLang="en-US" dirty="0"/>
              <a:t>ノーベル賞学者の本庶祐が効くといってるから</a:t>
            </a:r>
            <a:endParaRPr kumimoji="1" lang="en-US" altLang="ja-JP" dirty="0"/>
          </a:p>
          <a:p>
            <a:r>
              <a:rPr lang="ja-JP" altLang="en-US" dirty="0"/>
              <a:t>日本ウイルス学会の幹部も効くっていっているから</a:t>
            </a:r>
            <a:endParaRPr kumimoji="1" lang="en-US" altLang="ja-JP" dirty="0"/>
          </a:p>
          <a:p>
            <a:endParaRPr kumimoji="1" lang="ja-JP" altLang="en-US" dirty="0"/>
          </a:p>
        </p:txBody>
      </p:sp>
    </p:spTree>
    <p:extLst>
      <p:ext uri="{BB962C8B-B14F-4D97-AF65-F5344CB8AC3E}">
        <p14:creationId xmlns:p14="http://schemas.microsoft.com/office/powerpoint/2010/main" val="184058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68EAE-F1FE-47D4-8743-503B5E9D660C}"/>
              </a:ext>
            </a:extLst>
          </p:cNvPr>
          <p:cNvSpPr>
            <a:spLocks noGrp="1"/>
          </p:cNvSpPr>
          <p:nvPr>
            <p:ph type="title"/>
          </p:nvPr>
        </p:nvSpPr>
        <p:spPr/>
        <p:txBody>
          <a:bodyPr/>
          <a:lstStyle/>
          <a:p>
            <a:endParaRPr kumimoji="1" lang="ja-JP" altLang="en-US" dirty="0"/>
          </a:p>
        </p:txBody>
      </p:sp>
      <p:pic>
        <p:nvPicPr>
          <p:cNvPr id="4" name="図 3" descr="テキスト が含まれている画像&#10;&#10;自動的に生成された説明">
            <a:extLst>
              <a:ext uri="{FF2B5EF4-FFF2-40B4-BE49-F238E27FC236}">
                <a16:creationId xmlns:a16="http://schemas.microsoft.com/office/drawing/2014/main" id="{D2FE27E6-A7CF-41AA-97C4-B5078B0DD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92696"/>
            <a:ext cx="3657673" cy="5229200"/>
          </a:xfrm>
          <a:prstGeom prst="rect">
            <a:avLst/>
          </a:prstGeom>
          <a:ln>
            <a:noFill/>
          </a:ln>
          <a:effectLst>
            <a:outerShdw blurRad="190500" algn="tl" rotWithShape="0">
              <a:srgbClr val="000000">
                <a:alpha val="70000"/>
              </a:srgbClr>
            </a:outerShdw>
          </a:effectLst>
        </p:spPr>
      </p:pic>
      <p:pic>
        <p:nvPicPr>
          <p:cNvPr id="6" name="図 5" descr="スクリーンショットの画面&#10;&#10;自動的に生成された説明">
            <a:extLst>
              <a:ext uri="{FF2B5EF4-FFF2-40B4-BE49-F238E27FC236}">
                <a16:creationId xmlns:a16="http://schemas.microsoft.com/office/drawing/2014/main" id="{990B729E-0CF9-48F7-BAB1-F6F2D38F3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23" y="776977"/>
            <a:ext cx="3726271" cy="5229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71269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175709-BC8B-4E8D-8B4B-F774B232E3E7}"/>
              </a:ext>
            </a:extLst>
          </p:cNvPr>
          <p:cNvSpPr>
            <a:spLocks noGrp="1"/>
          </p:cNvSpPr>
          <p:nvPr>
            <p:ph type="title"/>
          </p:nvPr>
        </p:nvSpPr>
        <p:spPr/>
        <p:txBody>
          <a:bodyPr/>
          <a:lstStyle/>
          <a:p>
            <a:r>
              <a:rPr kumimoji="1" lang="ja-JP" altLang="en-US" dirty="0"/>
              <a:t>ところが・・・・</a:t>
            </a:r>
          </a:p>
        </p:txBody>
      </p:sp>
      <p:sp>
        <p:nvSpPr>
          <p:cNvPr id="3" name="コンテンツ プレースホルダー 2">
            <a:extLst>
              <a:ext uri="{FF2B5EF4-FFF2-40B4-BE49-F238E27FC236}">
                <a16:creationId xmlns:a16="http://schemas.microsoft.com/office/drawing/2014/main" id="{8EC91886-F854-4B88-B69E-0A86709DF318}"/>
              </a:ext>
            </a:extLst>
          </p:cNvPr>
          <p:cNvSpPr>
            <a:spLocks noGrp="1"/>
          </p:cNvSpPr>
          <p:nvPr>
            <p:ph idx="1"/>
          </p:nvPr>
        </p:nvSpPr>
        <p:spPr>
          <a:xfrm>
            <a:off x="460323" y="1398179"/>
            <a:ext cx="8229600" cy="4525963"/>
          </a:xfrm>
        </p:spPr>
        <p:txBody>
          <a:bodyPr/>
          <a:lstStyle/>
          <a:p>
            <a:r>
              <a:rPr kumimoji="1" lang="ja-JP" altLang="en-US" dirty="0"/>
              <a:t>日本医師会有識者会議が「</a:t>
            </a:r>
            <a:r>
              <a:rPr lang="ja-JP" altLang="en-US" dirty="0"/>
              <a:t>治療</a:t>
            </a:r>
            <a:r>
              <a:rPr kumimoji="1" lang="ja-JP" altLang="en-US" dirty="0"/>
              <a:t>薬の審査は慎重に」と発表したら、すぐ書いた！</a:t>
            </a:r>
          </a:p>
        </p:txBody>
      </p:sp>
      <p:pic>
        <p:nvPicPr>
          <p:cNvPr id="4" name="図 3">
            <a:extLst>
              <a:ext uri="{FF2B5EF4-FFF2-40B4-BE49-F238E27FC236}">
                <a16:creationId xmlns:a16="http://schemas.microsoft.com/office/drawing/2014/main" id="{F872919C-8EC9-4EFB-BC22-7B79BC286573}"/>
              </a:ext>
            </a:extLst>
          </p:cNvPr>
          <p:cNvPicPr>
            <a:picLocks noChangeAspect="1"/>
          </p:cNvPicPr>
          <p:nvPr/>
        </p:nvPicPr>
        <p:blipFill rotWithShape="1">
          <a:blip r:embed="rId2"/>
          <a:srcRect t="12149" r="1293" b="6618"/>
          <a:stretch/>
        </p:blipFill>
        <p:spPr>
          <a:xfrm>
            <a:off x="433138" y="2618399"/>
            <a:ext cx="8259908" cy="4248472"/>
          </a:xfrm>
          <a:prstGeom prst="rect">
            <a:avLst/>
          </a:prstGeom>
        </p:spPr>
      </p:pic>
    </p:spTree>
    <p:extLst>
      <p:ext uri="{BB962C8B-B14F-4D97-AF65-F5344CB8AC3E}">
        <p14:creationId xmlns:p14="http://schemas.microsoft.com/office/powerpoint/2010/main" val="1720225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EAFE96F-1C1F-4413-A1F0-E632DB69728F}"/>
              </a:ext>
            </a:extLst>
          </p:cNvPr>
          <p:cNvSpPr/>
          <p:nvPr/>
        </p:nvSpPr>
        <p:spPr>
          <a:xfrm>
            <a:off x="805094" y="2176747"/>
            <a:ext cx="1584176" cy="26026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8800" dirty="0">
                <a:latin typeface="UD デジタル 教科書体 NK-R" panose="02020400000000000000" pitchFamily="18" charset="-128"/>
                <a:ea typeface="UD デジタル 教科書体 NK-R" panose="02020400000000000000" pitchFamily="18" charset="-128"/>
              </a:rPr>
              <a:t>権力</a:t>
            </a:r>
          </a:p>
        </p:txBody>
      </p:sp>
      <p:sp>
        <p:nvSpPr>
          <p:cNvPr id="14" name="正方形/長方形 13">
            <a:extLst>
              <a:ext uri="{FF2B5EF4-FFF2-40B4-BE49-F238E27FC236}">
                <a16:creationId xmlns:a16="http://schemas.microsoft.com/office/drawing/2014/main" id="{E1DD64F3-EF5E-4875-B467-3D1042FBBA98}"/>
              </a:ext>
            </a:extLst>
          </p:cNvPr>
          <p:cNvSpPr/>
          <p:nvPr/>
        </p:nvSpPr>
        <p:spPr>
          <a:xfrm>
            <a:off x="2494894" y="2204864"/>
            <a:ext cx="1584176" cy="26026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8800" dirty="0">
                <a:latin typeface="UD デジタル 教科書体 NK-R" panose="02020400000000000000" pitchFamily="18" charset="-128"/>
                <a:ea typeface="UD デジタル 教科書体 NK-R" panose="02020400000000000000" pitchFamily="18" charset="-128"/>
              </a:rPr>
              <a:t>権威</a:t>
            </a:r>
          </a:p>
        </p:txBody>
      </p:sp>
      <p:pic>
        <p:nvPicPr>
          <p:cNvPr id="13" name="図 12" descr="おもちゃ, 人形, 挿絵 が含まれている画像&#10;&#10;自動的に生成された説明">
            <a:extLst>
              <a:ext uri="{FF2B5EF4-FFF2-40B4-BE49-F238E27FC236}">
                <a16:creationId xmlns:a16="http://schemas.microsoft.com/office/drawing/2014/main" id="{95B42108-FFAE-4466-A57B-77BDF2C2FE14}"/>
              </a:ext>
            </a:extLst>
          </p:cNvPr>
          <p:cNvPicPr>
            <a:picLocks noChangeAspect="1"/>
          </p:cNvPicPr>
          <p:nvPr/>
        </p:nvPicPr>
        <p:blipFill rotWithShape="1">
          <a:blip r:embed="rId2">
            <a:extLst>
              <a:ext uri="{28A0092B-C50C-407E-A947-70E740481C1C}">
                <a14:useLocalDpi xmlns:a14="http://schemas.microsoft.com/office/drawing/2010/main" val="0"/>
              </a:ext>
            </a:extLst>
          </a:blip>
          <a:srcRect l="53971" t="-9931" b="1"/>
          <a:stretch/>
        </p:blipFill>
        <p:spPr>
          <a:xfrm>
            <a:off x="5385359" y="1988840"/>
            <a:ext cx="1669428" cy="3787705"/>
          </a:xfrm>
          <a:prstGeom prst="rect">
            <a:avLst/>
          </a:prstGeom>
        </p:spPr>
      </p:pic>
      <p:sp>
        <p:nvSpPr>
          <p:cNvPr id="2" name="タイトル 1">
            <a:extLst>
              <a:ext uri="{FF2B5EF4-FFF2-40B4-BE49-F238E27FC236}">
                <a16:creationId xmlns:a16="http://schemas.microsoft.com/office/drawing/2014/main" id="{ACE5C257-116D-49AA-AAEB-59FEA0484E69}"/>
              </a:ext>
            </a:extLst>
          </p:cNvPr>
          <p:cNvSpPr>
            <a:spLocks noGrp="1"/>
          </p:cNvSpPr>
          <p:nvPr>
            <p:ph type="title"/>
          </p:nvPr>
        </p:nvSpPr>
        <p:spPr/>
        <p:txBody>
          <a:bodyPr/>
          <a:lstStyle/>
          <a:p>
            <a:r>
              <a:rPr kumimoji="1" lang="ja-JP" altLang="en-US" sz="3600" dirty="0"/>
              <a:t>取材する側から取材される側になって</a:t>
            </a:r>
          </a:p>
        </p:txBody>
      </p:sp>
      <p:pic>
        <p:nvPicPr>
          <p:cNvPr id="11" name="図 10" descr="人, 男, 探す, 携帯電話 が含まれている画像&#10;&#10;自動的に生成された説明">
            <a:extLst>
              <a:ext uri="{FF2B5EF4-FFF2-40B4-BE49-F238E27FC236}">
                <a16:creationId xmlns:a16="http://schemas.microsoft.com/office/drawing/2014/main" id="{D04500F2-0551-444C-A4F7-310CE76AF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132" y="2151298"/>
            <a:ext cx="5652120" cy="3787705"/>
          </a:xfrm>
          <a:prstGeom prst="rect">
            <a:avLst/>
          </a:prstGeom>
        </p:spPr>
      </p:pic>
      <p:pic>
        <p:nvPicPr>
          <p:cNvPr id="9" name="コンテンツ プレースホルダー 8" descr="テキスト, 新聞, 男, 立つ が含まれている画像&#10;&#10;自動的に生成された説明">
            <a:extLst>
              <a:ext uri="{FF2B5EF4-FFF2-40B4-BE49-F238E27FC236}">
                <a16:creationId xmlns:a16="http://schemas.microsoft.com/office/drawing/2014/main" id="{7FEC2704-C169-44F8-B4DB-B51A447A46F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756" y="1772189"/>
            <a:ext cx="3384376" cy="5085811"/>
          </a:xfrm>
        </p:spPr>
      </p:pic>
      <p:sp>
        <p:nvSpPr>
          <p:cNvPr id="6" name="四角形: 角を丸くする 5">
            <a:extLst>
              <a:ext uri="{FF2B5EF4-FFF2-40B4-BE49-F238E27FC236}">
                <a16:creationId xmlns:a16="http://schemas.microsoft.com/office/drawing/2014/main" id="{63732883-91EC-43E1-93AC-8FB88BF27B7A}"/>
              </a:ext>
            </a:extLst>
          </p:cNvPr>
          <p:cNvSpPr/>
          <p:nvPr/>
        </p:nvSpPr>
        <p:spPr>
          <a:xfrm>
            <a:off x="2627783" y="1340768"/>
            <a:ext cx="3888432"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記者のイメージ</a:t>
            </a:r>
          </a:p>
        </p:txBody>
      </p:sp>
    </p:spTree>
    <p:extLst>
      <p:ext uri="{BB962C8B-B14F-4D97-AF65-F5344CB8AC3E}">
        <p14:creationId xmlns:p14="http://schemas.microsoft.com/office/powerpoint/2010/main" val="345181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64E05-631F-4FA5-8BC9-586D5B1B4FB1}"/>
              </a:ext>
            </a:extLst>
          </p:cNvPr>
          <p:cNvSpPr>
            <a:spLocks noGrp="1"/>
          </p:cNvSpPr>
          <p:nvPr>
            <p:ph type="title"/>
          </p:nvPr>
        </p:nvSpPr>
        <p:spPr/>
        <p:txBody>
          <a:bodyPr/>
          <a:lstStyle/>
          <a:p>
            <a:r>
              <a:rPr kumimoji="1" lang="ja-JP" altLang="en-US" dirty="0"/>
              <a:t>首相動静欄</a:t>
            </a:r>
          </a:p>
        </p:txBody>
      </p:sp>
      <p:sp>
        <p:nvSpPr>
          <p:cNvPr id="3" name="コンテンツ プレースホルダー 2">
            <a:extLst>
              <a:ext uri="{FF2B5EF4-FFF2-40B4-BE49-F238E27FC236}">
                <a16:creationId xmlns:a16="http://schemas.microsoft.com/office/drawing/2014/main" id="{67D49E5E-8C3F-46BB-8D52-06628D7AF722}"/>
              </a:ext>
            </a:extLst>
          </p:cNvPr>
          <p:cNvSpPr>
            <a:spLocks noGrp="1"/>
          </p:cNvSpPr>
          <p:nvPr>
            <p:ph idx="1"/>
          </p:nvPr>
        </p:nvSpPr>
        <p:spPr>
          <a:xfrm>
            <a:off x="457200" y="1600199"/>
            <a:ext cx="8579296" cy="4493097"/>
          </a:xfrm>
        </p:spPr>
        <p:txBody>
          <a:bodyPr>
            <a:normAutofit fontScale="92500" lnSpcReduction="20000"/>
          </a:bodyPr>
          <a:lstStyle/>
          <a:p>
            <a:pPr marL="0" indent="0">
              <a:buNone/>
            </a:pPr>
            <a:r>
              <a:rPr lang="en-US" altLang="ja-JP" dirty="0"/>
              <a:t>2019</a:t>
            </a:r>
            <a:r>
              <a:rPr lang="ja-JP" altLang="en-US" dirty="0"/>
              <a:t>年</a:t>
            </a:r>
            <a:r>
              <a:rPr lang="en-US" altLang="ja-JP" dirty="0"/>
              <a:t>12</a:t>
            </a:r>
            <a:r>
              <a:rPr lang="ja-JP" altLang="en-US" dirty="0"/>
              <a:t>月</a:t>
            </a:r>
            <a:r>
              <a:rPr lang="en-US" altLang="ja-JP" dirty="0"/>
              <a:t>30</a:t>
            </a:r>
            <a:r>
              <a:rPr lang="ja-JP" altLang="en-US" dirty="0"/>
              <a:t>日</a:t>
            </a:r>
          </a:p>
          <a:p>
            <a:pPr marL="0" indent="0">
              <a:buNone/>
            </a:pPr>
            <a:r>
              <a:rPr lang="ja-JP" altLang="en-US" dirty="0"/>
              <a:t>　</a:t>
            </a:r>
            <a:r>
              <a:rPr lang="en-US" altLang="ja-JP" dirty="0"/>
              <a:t>【</a:t>
            </a:r>
            <a:r>
              <a:rPr lang="ja-JP" altLang="en-US" dirty="0"/>
              <a:t>午前</a:t>
            </a:r>
            <a:r>
              <a:rPr lang="en-US" altLang="ja-JP" dirty="0"/>
              <a:t>】</a:t>
            </a:r>
            <a:r>
              <a:rPr lang="ja-JP" altLang="en-US" dirty="0"/>
              <a:t>７時５５分、神奈川県茅ケ崎市のゴルフ場「スリーハンドレッドクラブ」。</a:t>
            </a:r>
            <a:r>
              <a:rPr lang="ja-JP" altLang="en-US" dirty="0">
                <a:solidFill>
                  <a:srgbClr val="FF0000"/>
                </a:solidFill>
              </a:rPr>
              <a:t>古森重隆富士フイルムホールディングス会長</a:t>
            </a:r>
            <a:r>
              <a:rPr lang="ja-JP" altLang="en-US" dirty="0"/>
              <a:t>、飯島彰己三井物産会長、後藤高志西武ホールディングス社長らと</a:t>
            </a:r>
            <a:r>
              <a:rPr lang="ja-JP" altLang="en-US" dirty="0">
                <a:solidFill>
                  <a:srgbClr val="FF0000"/>
                </a:solidFill>
              </a:rPr>
              <a:t>ゴルフ</a:t>
            </a:r>
            <a:r>
              <a:rPr lang="ja-JP" altLang="en-US" dirty="0"/>
              <a:t>。</a:t>
            </a:r>
            <a:endParaRPr lang="en-US" altLang="ja-JP" dirty="0"/>
          </a:p>
          <a:p>
            <a:pPr marL="0" indent="0">
              <a:buNone/>
            </a:pPr>
            <a:endParaRPr lang="en-US" altLang="ja-JP" dirty="0"/>
          </a:p>
          <a:p>
            <a:pPr marL="0" indent="0">
              <a:buNone/>
            </a:pPr>
            <a:r>
              <a:rPr lang="en-US" altLang="ja-JP" dirty="0"/>
              <a:t>2020</a:t>
            </a:r>
            <a:r>
              <a:rPr lang="ja-JP" altLang="en-US" dirty="0"/>
              <a:t>年</a:t>
            </a:r>
            <a:r>
              <a:rPr lang="en-US" altLang="ja-JP" dirty="0"/>
              <a:t>1</a:t>
            </a:r>
            <a:r>
              <a:rPr lang="ja-JP" altLang="en-US" dirty="0"/>
              <a:t>月</a:t>
            </a:r>
            <a:r>
              <a:rPr lang="en-US" altLang="ja-JP" dirty="0"/>
              <a:t>17</a:t>
            </a:r>
            <a:r>
              <a:rPr lang="ja-JP" altLang="en-US" dirty="0"/>
              <a:t>日</a:t>
            </a:r>
          </a:p>
          <a:p>
            <a:pPr marL="0" indent="0">
              <a:buNone/>
            </a:pPr>
            <a:r>
              <a:rPr lang="ja-JP" altLang="en-US" dirty="0"/>
              <a:t>　６時３３分、東京・平河町の日本料理店「下関春帆楼　東京店」。葛西敬之ＪＲ東海名誉会長、</a:t>
            </a:r>
            <a:r>
              <a:rPr lang="ja-JP" altLang="en-US" dirty="0">
                <a:solidFill>
                  <a:srgbClr val="FF0000"/>
                </a:solidFill>
              </a:rPr>
              <a:t>古森重隆富士フイルムホールディングス会長</a:t>
            </a:r>
            <a:r>
              <a:rPr lang="ja-JP" altLang="en-US" dirty="0"/>
              <a:t>、ジャーナリストの櫻井よしこ氏と</a:t>
            </a:r>
            <a:r>
              <a:rPr lang="ja-JP" altLang="en-US" dirty="0">
                <a:solidFill>
                  <a:srgbClr val="FF0000"/>
                </a:solidFill>
              </a:rPr>
              <a:t>食事</a:t>
            </a:r>
            <a:r>
              <a:rPr lang="ja-JP" altLang="en-US" dirty="0"/>
              <a:t>。</a:t>
            </a:r>
          </a:p>
        </p:txBody>
      </p:sp>
    </p:spTree>
    <p:extLst>
      <p:ext uri="{BB962C8B-B14F-4D97-AF65-F5344CB8AC3E}">
        <p14:creationId xmlns:p14="http://schemas.microsoft.com/office/powerpoint/2010/main" val="829034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7AF4F9-AFBA-4E29-8779-93E457AD2DFA}"/>
              </a:ext>
            </a:extLst>
          </p:cNvPr>
          <p:cNvSpPr>
            <a:spLocks noGrp="1"/>
          </p:cNvSpPr>
          <p:nvPr>
            <p:ph type="title"/>
          </p:nvPr>
        </p:nvSpPr>
        <p:spPr/>
        <p:txBody>
          <a:bodyPr/>
          <a:lstStyle/>
          <a:p>
            <a:r>
              <a:rPr lang="ja-JP" altLang="en-US" dirty="0"/>
              <a:t>実例３　</a:t>
            </a:r>
            <a:r>
              <a:rPr lang="en-US" altLang="ja-JP" dirty="0">
                <a:solidFill>
                  <a:srgbClr val="FF0000"/>
                </a:solidFill>
              </a:rPr>
              <a:t>HPV</a:t>
            </a:r>
            <a:r>
              <a:rPr lang="ja-JP" altLang="en-US" dirty="0">
                <a:solidFill>
                  <a:srgbClr val="FF0000"/>
                </a:solidFill>
              </a:rPr>
              <a:t>ワクチン</a:t>
            </a:r>
            <a:r>
              <a:rPr lang="ja-JP" altLang="en-US" dirty="0"/>
              <a:t>薬害</a:t>
            </a:r>
            <a:endParaRPr kumimoji="1" lang="ja-JP" altLang="en-US" dirty="0"/>
          </a:p>
        </p:txBody>
      </p:sp>
      <p:pic>
        <p:nvPicPr>
          <p:cNvPr id="5" name="コンテンツ プレースホルダー 4" descr="人, 屋外, 道路, 木 が含まれている画像&#10;&#10;非常に高い精度で生成された説明">
            <a:extLst>
              <a:ext uri="{FF2B5EF4-FFF2-40B4-BE49-F238E27FC236}">
                <a16:creationId xmlns:a16="http://schemas.microsoft.com/office/drawing/2014/main" id="{5620BE00-D5B5-4E67-A4A6-67F75A650C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668" y="1600200"/>
            <a:ext cx="7210664" cy="4525963"/>
          </a:xfrm>
        </p:spPr>
      </p:pic>
    </p:spTree>
    <p:extLst>
      <p:ext uri="{BB962C8B-B14F-4D97-AF65-F5344CB8AC3E}">
        <p14:creationId xmlns:p14="http://schemas.microsoft.com/office/powerpoint/2010/main" val="3116998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0107FACA-7F45-4620-AD15-C73A27BC0C79}"/>
              </a:ext>
            </a:extLst>
          </p:cNvPr>
          <p:cNvSpPr>
            <a:spLocks noGrp="1"/>
          </p:cNvSpPr>
          <p:nvPr>
            <p:ph type="title"/>
          </p:nvPr>
        </p:nvSpPr>
        <p:spPr/>
        <p:txBody>
          <a:bodyPr/>
          <a:lstStyle/>
          <a:p>
            <a:r>
              <a:rPr lang="ja-JP" altLang="en-US" dirty="0"/>
              <a:t>記者たちの「薬害」の定義</a:t>
            </a:r>
          </a:p>
        </p:txBody>
      </p:sp>
      <p:sp>
        <p:nvSpPr>
          <p:cNvPr id="3" name="コンテンツ プレースホルダ 2">
            <a:extLst>
              <a:ext uri="{FF2B5EF4-FFF2-40B4-BE49-F238E27FC236}">
                <a16:creationId xmlns:a16="http://schemas.microsoft.com/office/drawing/2014/main" id="{0A913CE7-299C-4DEF-B8B3-214E26895398}"/>
              </a:ext>
            </a:extLst>
          </p:cNvPr>
          <p:cNvSpPr>
            <a:spLocks noGrp="1"/>
          </p:cNvSpPr>
          <p:nvPr>
            <p:ph idx="1"/>
          </p:nvPr>
        </p:nvSpPr>
        <p:spPr/>
        <p:txBody>
          <a:bodyPr>
            <a:normAutofit/>
          </a:bodyPr>
          <a:lstStyle/>
          <a:p>
            <a:pPr marL="0" indent="0">
              <a:buNone/>
              <a:defRPr/>
            </a:pPr>
            <a:r>
              <a:rPr lang="ja-JP" altLang="en-US" sz="2400" dirty="0"/>
              <a:t>（薬害オンブズパースン会議）</a:t>
            </a:r>
          </a:p>
          <a:p>
            <a:pPr marL="0" indent="0">
              <a:buNone/>
              <a:defRPr/>
            </a:pPr>
            <a:r>
              <a:rPr lang="ja-JP" altLang="en-US" sz="3300" dirty="0"/>
              <a:t>医薬品等に起因する社会的に容認できない健康被害の発生、拡大等</a:t>
            </a:r>
            <a:endParaRPr lang="en-US" altLang="ja-JP" sz="3300" dirty="0"/>
          </a:p>
          <a:p>
            <a:pPr marL="0" indent="0">
              <a:buNone/>
              <a:defRPr/>
            </a:pPr>
            <a:endParaRPr lang="en-US" altLang="ja-JP" dirty="0"/>
          </a:p>
          <a:p>
            <a:pPr marL="0" indent="0">
              <a:buNone/>
              <a:defRPr/>
            </a:pPr>
            <a:r>
              <a:rPr lang="ja-JP" altLang="en-US" sz="2400" dirty="0"/>
              <a:t>（マスコミの記者たちの判断基準）　</a:t>
            </a:r>
            <a:endParaRPr lang="en-US" altLang="ja-JP" sz="2400" dirty="0"/>
          </a:p>
          <a:p>
            <a:pPr marL="0" indent="0">
              <a:buNone/>
              <a:defRPr/>
            </a:pPr>
            <a:r>
              <a:rPr lang="ja-JP" altLang="en-US" sz="3300" dirty="0"/>
              <a:t>国や権威が「薬害」と言っているか、裁判になったもの</a:t>
            </a:r>
            <a:endParaRPr lang="en-US" altLang="ja-JP" sz="3300" dirty="0"/>
          </a:p>
          <a:p>
            <a:pPr marL="0" indent="0">
              <a:buNone/>
              <a:defRPr/>
            </a:pPr>
            <a:r>
              <a:rPr lang="ja-JP" altLang="en-US" sz="3300" dirty="0">
                <a:solidFill>
                  <a:srgbClr val="FF0000"/>
                </a:solidFill>
              </a:rPr>
              <a:t>　　　⇒裁判で負けたら「薬害ではなかった」</a:t>
            </a:r>
          </a:p>
        </p:txBody>
      </p:sp>
    </p:spTree>
    <p:extLst>
      <p:ext uri="{BB962C8B-B14F-4D97-AF65-F5344CB8AC3E}">
        <p14:creationId xmlns:p14="http://schemas.microsoft.com/office/powerpoint/2010/main" val="1897369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85BCD-F4D3-47E7-91BE-82EC04A2484B}"/>
              </a:ext>
            </a:extLst>
          </p:cNvPr>
          <p:cNvSpPr>
            <a:spLocks noGrp="1"/>
          </p:cNvSpPr>
          <p:nvPr>
            <p:ph type="title"/>
          </p:nvPr>
        </p:nvSpPr>
        <p:spPr/>
        <p:txBody>
          <a:bodyPr/>
          <a:lstStyle/>
          <a:p>
            <a:r>
              <a:rPr kumimoji="1" lang="ja-JP" altLang="en-US" dirty="0"/>
              <a:t>まだ薬害かどうか</a:t>
            </a:r>
          </a:p>
        </p:txBody>
      </p:sp>
      <p:sp>
        <p:nvSpPr>
          <p:cNvPr id="3" name="コンテンツ プレースホルダー 2">
            <a:extLst>
              <a:ext uri="{FF2B5EF4-FFF2-40B4-BE49-F238E27FC236}">
                <a16:creationId xmlns:a16="http://schemas.microsoft.com/office/drawing/2014/main" id="{A6350350-126A-4226-876A-2433ACF7E6D3}"/>
              </a:ext>
            </a:extLst>
          </p:cNvPr>
          <p:cNvSpPr>
            <a:spLocks noGrp="1"/>
          </p:cNvSpPr>
          <p:nvPr>
            <p:ph idx="1"/>
          </p:nvPr>
        </p:nvSpPr>
        <p:spPr/>
        <p:txBody>
          <a:bodyPr>
            <a:normAutofit fontScale="85000" lnSpcReduction="20000"/>
          </a:bodyPr>
          <a:lstStyle/>
          <a:p>
            <a:pPr marL="0" indent="0">
              <a:buNone/>
            </a:pPr>
            <a:r>
              <a:rPr kumimoji="1" lang="ja-JP" altLang="en-US" dirty="0"/>
              <a:t>事態は現在進行中である・・・ただ</a:t>
            </a:r>
            <a:endParaRPr kumimoji="1" lang="en-US" altLang="ja-JP" dirty="0"/>
          </a:p>
          <a:p>
            <a:r>
              <a:rPr lang="ja-JP" altLang="en-US" dirty="0"/>
              <a:t>遺伝子組み換えで製造したウイルス様粒子に、強力なアジュバントの組み合わせ　</a:t>
            </a:r>
            <a:r>
              <a:rPr lang="ja-JP" altLang="en-US" dirty="0">
                <a:solidFill>
                  <a:srgbClr val="FF0000"/>
                </a:solidFill>
              </a:rPr>
              <a:t>→世界初の試み</a:t>
            </a:r>
            <a:endParaRPr lang="en-US" altLang="ja-JP" dirty="0">
              <a:solidFill>
                <a:srgbClr val="FF0000"/>
              </a:solidFill>
            </a:endParaRPr>
          </a:p>
          <a:p>
            <a:r>
              <a:rPr kumimoji="1" lang="ja-JP" altLang="en-US" dirty="0"/>
              <a:t>自然感染の</a:t>
            </a:r>
            <a:r>
              <a:rPr kumimoji="1" lang="en-US" altLang="ja-JP" dirty="0"/>
              <a:t>10</a:t>
            </a:r>
            <a:r>
              <a:rPr kumimoji="1" lang="ja-JP" altLang="en-US" dirty="0"/>
              <a:t>倍以上の抗体を一生粘膜に染み出させることによって</a:t>
            </a:r>
            <a:r>
              <a:rPr kumimoji="1" lang="en-US" altLang="ja-JP" dirty="0"/>
              <a:t>HPV</a:t>
            </a:r>
            <a:r>
              <a:rPr kumimoji="1" lang="ja-JP" altLang="en-US" dirty="0"/>
              <a:t>の初感染を防ぎ続ける設計　</a:t>
            </a:r>
            <a:r>
              <a:rPr kumimoji="1" lang="ja-JP" altLang="en-US" dirty="0">
                <a:solidFill>
                  <a:srgbClr val="FF0000"/>
                </a:solidFill>
              </a:rPr>
              <a:t>→世界初の試み</a:t>
            </a:r>
            <a:endParaRPr kumimoji="1" lang="en-US" altLang="ja-JP" dirty="0">
              <a:solidFill>
                <a:srgbClr val="FF0000"/>
              </a:solidFill>
            </a:endParaRPr>
          </a:p>
          <a:p>
            <a:r>
              <a:rPr lang="ja-JP" altLang="en-US" dirty="0">
                <a:solidFill>
                  <a:srgbClr val="FF0000"/>
                </a:solidFill>
              </a:rPr>
              <a:t>特有の副作用は自己免疫性脳炎</a:t>
            </a:r>
            <a:r>
              <a:rPr lang="ja-JP" altLang="en-US" dirty="0"/>
              <a:t>の可能性があるが、まだ病態がはっきりしない　</a:t>
            </a:r>
            <a:endParaRPr lang="en-US" altLang="ja-JP" dirty="0"/>
          </a:p>
          <a:p>
            <a:r>
              <a:rPr kumimoji="1" lang="ja-JP" altLang="en-US" dirty="0"/>
              <a:t>個別に副作用の症例報告や解析は行われている</a:t>
            </a:r>
            <a:endParaRPr kumimoji="1" lang="en-US" altLang="ja-JP" dirty="0"/>
          </a:p>
          <a:p>
            <a:r>
              <a:rPr kumimoji="1" lang="ja-JP" altLang="en-US" dirty="0"/>
              <a:t>しかし因果関係の</a:t>
            </a:r>
            <a:r>
              <a:rPr lang="ja-JP" altLang="en-US" dirty="0"/>
              <a:t>調べる</a:t>
            </a:r>
            <a:r>
              <a:rPr kumimoji="1" lang="ja-JP" altLang="en-US" dirty="0"/>
              <a:t>ための</a:t>
            </a:r>
            <a:r>
              <a:rPr kumimoji="1" lang="ja-JP" altLang="en-US" dirty="0">
                <a:solidFill>
                  <a:srgbClr val="FF0000"/>
                </a:solidFill>
              </a:rPr>
              <a:t>適切な疫学調査は実施されていない</a:t>
            </a:r>
          </a:p>
        </p:txBody>
      </p:sp>
    </p:spTree>
    <p:extLst>
      <p:ext uri="{BB962C8B-B14F-4D97-AF65-F5344CB8AC3E}">
        <p14:creationId xmlns:p14="http://schemas.microsoft.com/office/powerpoint/2010/main" val="1644474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DBA123-88E1-4646-B097-34A810A2A17A}"/>
              </a:ext>
            </a:extLst>
          </p:cNvPr>
          <p:cNvSpPr>
            <a:spLocks noGrp="1"/>
          </p:cNvSpPr>
          <p:nvPr>
            <p:ph type="title"/>
          </p:nvPr>
        </p:nvSpPr>
        <p:spPr/>
        <p:txBody>
          <a:bodyPr/>
          <a:lstStyle/>
          <a:p>
            <a:r>
              <a:rPr kumimoji="1" lang="ja-JP" altLang="en-US" dirty="0"/>
              <a:t>国の研究費による疫学調査</a:t>
            </a:r>
          </a:p>
        </p:txBody>
      </p:sp>
      <p:sp>
        <p:nvSpPr>
          <p:cNvPr id="3" name="コンテンツ プレースホルダー 2">
            <a:extLst>
              <a:ext uri="{FF2B5EF4-FFF2-40B4-BE49-F238E27FC236}">
                <a16:creationId xmlns:a16="http://schemas.microsoft.com/office/drawing/2014/main" id="{75B1CCD4-7D5D-4A51-8D2D-ACF275FA5BCF}"/>
              </a:ext>
            </a:extLst>
          </p:cNvPr>
          <p:cNvSpPr>
            <a:spLocks noGrp="1"/>
          </p:cNvSpPr>
          <p:nvPr>
            <p:ph idx="1"/>
          </p:nvPr>
        </p:nvSpPr>
        <p:spPr/>
        <p:txBody>
          <a:bodyPr/>
          <a:lstStyle/>
          <a:p>
            <a:r>
              <a:rPr kumimoji="1" lang="en-US" altLang="ja-JP" dirty="0"/>
              <a:t>2015</a:t>
            </a:r>
            <a:r>
              <a:rPr kumimoji="1" lang="ja-JP" altLang="en-US" dirty="0"/>
              <a:t>年、ただ１度だけ行われた</a:t>
            </a:r>
            <a:endParaRPr kumimoji="1" lang="en-US" altLang="ja-JP" dirty="0"/>
          </a:p>
          <a:p>
            <a:r>
              <a:rPr lang="ja-JP" altLang="en-US" dirty="0"/>
              <a:t>全国の難病患者集計の手法を使い</a:t>
            </a:r>
            <a:endParaRPr lang="en-US" altLang="ja-JP" dirty="0"/>
          </a:p>
          <a:p>
            <a:r>
              <a:rPr kumimoji="1" lang="ja-JP" altLang="en-US" dirty="0"/>
              <a:t>過去半年間に医療機関を訪れた</a:t>
            </a:r>
            <a:r>
              <a:rPr kumimoji="1" lang="en-US" altLang="ja-JP" dirty="0"/>
              <a:t>12</a:t>
            </a:r>
            <a:r>
              <a:rPr kumimoji="1" lang="ja-JP" altLang="en-US" dirty="0"/>
              <a:t>歳から</a:t>
            </a:r>
            <a:r>
              <a:rPr kumimoji="1" lang="en-US" altLang="ja-JP" dirty="0"/>
              <a:t>18</a:t>
            </a:r>
            <a:r>
              <a:rPr kumimoji="1" lang="ja-JP" altLang="en-US" dirty="0"/>
              <a:t>歳の人の症状を調べた</a:t>
            </a:r>
            <a:endParaRPr kumimoji="1" lang="en-US" altLang="ja-JP" dirty="0"/>
          </a:p>
          <a:p>
            <a:r>
              <a:rPr kumimoji="1" lang="ja-JP" altLang="en-US" dirty="0">
                <a:solidFill>
                  <a:srgbClr val="FF0000"/>
                </a:solidFill>
              </a:rPr>
              <a:t>祖父江班調査　</a:t>
            </a:r>
            <a:r>
              <a:rPr kumimoji="1" lang="ja-JP" altLang="en-US" dirty="0"/>
              <a:t>詳細が公表された</a:t>
            </a:r>
            <a:endParaRPr kumimoji="1" lang="en-US" altLang="ja-JP" dirty="0"/>
          </a:p>
        </p:txBody>
      </p:sp>
    </p:spTree>
    <p:extLst>
      <p:ext uri="{BB962C8B-B14F-4D97-AF65-F5344CB8AC3E}">
        <p14:creationId xmlns:p14="http://schemas.microsoft.com/office/powerpoint/2010/main" val="1275511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6FAE4-76E4-42F0-B2C2-D233CFE6C81D}"/>
              </a:ext>
            </a:extLst>
          </p:cNvPr>
          <p:cNvSpPr>
            <a:spLocks noGrp="1"/>
          </p:cNvSpPr>
          <p:nvPr>
            <p:ph type="title"/>
          </p:nvPr>
        </p:nvSpPr>
        <p:spPr/>
        <p:txBody>
          <a:bodyPr/>
          <a:lstStyle/>
          <a:p>
            <a:endParaRPr kumimoji="1" lang="ja-JP" altLang="en-US"/>
          </a:p>
        </p:txBody>
      </p:sp>
      <p:pic>
        <p:nvPicPr>
          <p:cNvPr id="5" name="コンテンツ プレースホルダー 4" descr="水鳥, 鳥, 木, 花 が含まれている画像&#10;&#10;自動的に生成された説明">
            <a:extLst>
              <a:ext uri="{FF2B5EF4-FFF2-40B4-BE49-F238E27FC236}">
                <a16:creationId xmlns:a16="http://schemas.microsoft.com/office/drawing/2014/main" id="{284ED4FC-CE4E-4C03-9E67-9FE453850F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536" y="15794"/>
            <a:ext cx="9817764" cy="6941598"/>
          </a:xfrm>
        </p:spPr>
      </p:pic>
    </p:spTree>
    <p:extLst>
      <p:ext uri="{BB962C8B-B14F-4D97-AF65-F5344CB8AC3E}">
        <p14:creationId xmlns:p14="http://schemas.microsoft.com/office/powerpoint/2010/main" val="3803112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EEC621-6502-46B9-B4D7-62E80DB8292F}"/>
              </a:ext>
            </a:extLst>
          </p:cNvPr>
          <p:cNvSpPr>
            <a:spLocks noGrp="1"/>
          </p:cNvSpPr>
          <p:nvPr>
            <p:ph type="title"/>
          </p:nvPr>
        </p:nvSpPr>
        <p:spPr/>
        <p:txBody>
          <a:bodyPr/>
          <a:lstStyle/>
          <a:p>
            <a:endParaRPr kumimoji="1" lang="ja-JP" altLang="en-US"/>
          </a:p>
        </p:txBody>
      </p:sp>
      <p:pic>
        <p:nvPicPr>
          <p:cNvPr id="5" name="コンテンツ プレースホルダー 4" descr="抽象, スクリーンショット が含まれている画像&#10;&#10;自動的に生成された説明">
            <a:extLst>
              <a:ext uri="{FF2B5EF4-FFF2-40B4-BE49-F238E27FC236}">
                <a16:creationId xmlns:a16="http://schemas.microsoft.com/office/drawing/2014/main" id="{E4347417-6E27-4471-AA1A-A0C413DF6E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274638"/>
            <a:ext cx="9295419" cy="6394722"/>
          </a:xfrm>
        </p:spPr>
      </p:pic>
    </p:spTree>
    <p:extLst>
      <p:ext uri="{BB962C8B-B14F-4D97-AF65-F5344CB8AC3E}">
        <p14:creationId xmlns:p14="http://schemas.microsoft.com/office/powerpoint/2010/main" val="1285597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64A37-4944-4F81-A7CC-5687A017D410}"/>
              </a:ext>
            </a:extLst>
          </p:cNvPr>
          <p:cNvSpPr>
            <a:spLocks noGrp="1"/>
          </p:cNvSpPr>
          <p:nvPr>
            <p:ph type="title"/>
          </p:nvPr>
        </p:nvSpPr>
        <p:spPr/>
        <p:txBody>
          <a:bodyPr/>
          <a:lstStyle/>
          <a:p>
            <a:endParaRPr kumimoji="1" lang="ja-JP" altLang="en-US"/>
          </a:p>
        </p:txBody>
      </p:sp>
      <p:pic>
        <p:nvPicPr>
          <p:cNvPr id="5" name="コンテンツ プレースホルダー 4" descr="パソコンのスクリーンショット&#10;&#10;自動的に生成された説明">
            <a:extLst>
              <a:ext uri="{FF2B5EF4-FFF2-40B4-BE49-F238E27FC236}">
                <a16:creationId xmlns:a16="http://schemas.microsoft.com/office/drawing/2014/main" id="{939A6138-B584-4F66-A638-22FDF430C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9993"/>
            <a:ext cx="9001788" cy="5951390"/>
          </a:xfrm>
        </p:spPr>
      </p:pic>
    </p:spTree>
    <p:extLst>
      <p:ext uri="{BB962C8B-B14F-4D97-AF65-F5344CB8AC3E}">
        <p14:creationId xmlns:p14="http://schemas.microsoft.com/office/powerpoint/2010/main" val="51287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a:extLst>
              <a:ext uri="{FF2B5EF4-FFF2-40B4-BE49-F238E27FC236}">
                <a16:creationId xmlns:a16="http://schemas.microsoft.com/office/drawing/2014/main" id="{B753D65B-F878-49F1-A20E-16778FB79FE6}"/>
              </a:ext>
            </a:extLst>
          </p:cNvPr>
          <p:cNvSpPr>
            <a:spLocks noGrp="1" noChangeArrowheads="1"/>
          </p:cNvSpPr>
          <p:nvPr>
            <p:ph type="title"/>
          </p:nvPr>
        </p:nvSpPr>
        <p:spPr/>
        <p:txBody>
          <a:bodyPr/>
          <a:lstStyle/>
          <a:p>
            <a:endParaRPr lang="ja-JP" altLang="en-US"/>
          </a:p>
        </p:txBody>
      </p:sp>
      <p:pic>
        <p:nvPicPr>
          <p:cNvPr id="63491" name="図 2">
            <a:extLst>
              <a:ext uri="{FF2B5EF4-FFF2-40B4-BE49-F238E27FC236}">
                <a16:creationId xmlns:a16="http://schemas.microsoft.com/office/drawing/2014/main" id="{1EF76E80-C5B2-4A41-9944-0411E530C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8212"/>
            <a:ext cx="91440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FC5EEC22-F40D-42EA-9F2A-87A8AA2EF223}"/>
              </a:ext>
            </a:extLst>
          </p:cNvPr>
          <p:cNvSpPr/>
          <p:nvPr/>
        </p:nvSpPr>
        <p:spPr>
          <a:xfrm>
            <a:off x="2267744" y="149225"/>
            <a:ext cx="4402832"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dirty="0"/>
              <a:t>Web</a:t>
            </a:r>
            <a:r>
              <a:rPr kumimoji="1" lang="ja-JP" altLang="en-US" dirty="0"/>
              <a:t>マガジン「月刊ライフサポート」連載</a:t>
            </a:r>
            <a:endParaRPr kumimoji="1" lang="en-US" altLang="ja-JP" dirty="0"/>
          </a:p>
          <a:p>
            <a:pPr algn="ctr"/>
            <a:r>
              <a:rPr lang="ja-JP" altLang="en-US" dirty="0"/>
              <a:t>この国の医療を変えるには・・・</a:t>
            </a:r>
            <a:endParaRPr kumimoji="1" lang="ja-JP"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8F948C-1020-4642-B668-5EB46C0BF974}"/>
              </a:ext>
            </a:extLst>
          </p:cNvPr>
          <p:cNvSpPr>
            <a:spLocks noGrp="1"/>
          </p:cNvSpPr>
          <p:nvPr>
            <p:ph type="title"/>
          </p:nvPr>
        </p:nvSpPr>
        <p:spPr/>
        <p:txBody>
          <a:bodyPr/>
          <a:lstStyle/>
          <a:p>
            <a:endParaRPr kumimoji="1" lang="ja-JP" altLang="en-US"/>
          </a:p>
        </p:txBody>
      </p:sp>
      <p:pic>
        <p:nvPicPr>
          <p:cNvPr id="5" name="コンテンツ プレースホルダー 4" descr="抽象, スクリーンショット が含まれている画像&#10;&#10;自動的に生成された説明">
            <a:extLst>
              <a:ext uri="{FF2B5EF4-FFF2-40B4-BE49-F238E27FC236}">
                <a16:creationId xmlns:a16="http://schemas.microsoft.com/office/drawing/2014/main" id="{954B36AA-A28C-4BF1-9AF3-F083C220A5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27" y="159631"/>
            <a:ext cx="9316254" cy="6538738"/>
          </a:xfrm>
        </p:spPr>
      </p:pic>
    </p:spTree>
    <p:extLst>
      <p:ext uri="{BB962C8B-B14F-4D97-AF65-F5344CB8AC3E}">
        <p14:creationId xmlns:p14="http://schemas.microsoft.com/office/powerpoint/2010/main" val="82423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D97C30-8CDE-4B2B-982B-DD869E276B62}"/>
              </a:ext>
            </a:extLst>
          </p:cNvPr>
          <p:cNvSpPr>
            <a:spLocks noGrp="1"/>
          </p:cNvSpPr>
          <p:nvPr>
            <p:ph type="title"/>
          </p:nvPr>
        </p:nvSpPr>
        <p:spPr/>
        <p:txBody>
          <a:bodyPr/>
          <a:lstStyle/>
          <a:p>
            <a:endParaRPr kumimoji="1" lang="ja-JP" altLang="en-US"/>
          </a:p>
        </p:txBody>
      </p:sp>
      <p:pic>
        <p:nvPicPr>
          <p:cNvPr id="5" name="コンテンツ プレースホルダー 4" descr="地図のスクリーンショット&#10;&#10;自動的に生成された説明">
            <a:extLst>
              <a:ext uri="{FF2B5EF4-FFF2-40B4-BE49-F238E27FC236}">
                <a16:creationId xmlns:a16="http://schemas.microsoft.com/office/drawing/2014/main" id="{DC4B3AEE-BB4D-40EC-85EC-B5BB1AB9E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0331"/>
            <a:ext cx="9144000" cy="6458350"/>
          </a:xfrm>
        </p:spPr>
      </p:pic>
    </p:spTree>
    <p:extLst>
      <p:ext uri="{BB962C8B-B14F-4D97-AF65-F5344CB8AC3E}">
        <p14:creationId xmlns:p14="http://schemas.microsoft.com/office/powerpoint/2010/main" val="1581480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AEF166-6DE0-4FE7-BE41-4F069213B218}"/>
              </a:ext>
            </a:extLst>
          </p:cNvPr>
          <p:cNvSpPr>
            <a:spLocks noGrp="1"/>
          </p:cNvSpPr>
          <p:nvPr>
            <p:ph type="title"/>
          </p:nvPr>
        </p:nvSpPr>
        <p:spPr/>
        <p:txBody>
          <a:bodyPr/>
          <a:lstStyle/>
          <a:p>
            <a:endParaRPr kumimoji="1" lang="ja-JP" altLang="en-US"/>
          </a:p>
        </p:txBody>
      </p:sp>
      <p:pic>
        <p:nvPicPr>
          <p:cNvPr id="5" name="コンテンツ プレースホルダー 4" descr="スクリーンショット が含まれている画像&#10;&#10;自動的に生成された説明">
            <a:extLst>
              <a:ext uri="{FF2B5EF4-FFF2-40B4-BE49-F238E27FC236}">
                <a16:creationId xmlns:a16="http://schemas.microsoft.com/office/drawing/2014/main" id="{42D7F69E-F874-48C7-ACC6-EE104A3927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536" y="116632"/>
            <a:ext cx="9876738" cy="6957392"/>
          </a:xfrm>
        </p:spPr>
      </p:pic>
      <p:sp>
        <p:nvSpPr>
          <p:cNvPr id="3" name="テキスト ボックス 2">
            <a:extLst>
              <a:ext uri="{FF2B5EF4-FFF2-40B4-BE49-F238E27FC236}">
                <a16:creationId xmlns:a16="http://schemas.microsoft.com/office/drawing/2014/main" id="{C3765631-E28F-43A9-805B-1F1DFF61B85B}"/>
              </a:ext>
            </a:extLst>
          </p:cNvPr>
          <p:cNvSpPr txBox="1"/>
          <p:nvPr/>
        </p:nvSpPr>
        <p:spPr>
          <a:xfrm>
            <a:off x="1800267" y="5198367"/>
            <a:ext cx="5771132" cy="1384995"/>
          </a:xfrm>
          <a:prstGeom prst="rect">
            <a:avLst/>
          </a:prstGeom>
          <a:noFill/>
        </p:spPr>
        <p:txBody>
          <a:bodyPr wrap="none" rtlCol="0">
            <a:spAutoFit/>
          </a:bodyPr>
          <a:lstStyle/>
          <a:p>
            <a:r>
              <a:rPr kumimoji="1" lang="ja-JP" altLang="en-US" sz="2800" dirty="0">
                <a:solidFill>
                  <a:srgbClr val="CC3300"/>
                </a:solidFill>
              </a:rPr>
              <a:t>祖父江教授談</a:t>
            </a:r>
            <a:endParaRPr kumimoji="1" lang="en-US" altLang="ja-JP" sz="2800" dirty="0">
              <a:solidFill>
                <a:srgbClr val="CC3300"/>
              </a:solidFill>
            </a:endParaRPr>
          </a:p>
          <a:p>
            <a:r>
              <a:rPr kumimoji="1" lang="ja-JP" altLang="en-US" sz="2800" dirty="0">
                <a:solidFill>
                  <a:srgbClr val="CC3300"/>
                </a:solidFill>
              </a:rPr>
              <a:t>いろいろなバイアス（偏り）があるので</a:t>
            </a:r>
            <a:endParaRPr kumimoji="1" lang="en-US" altLang="ja-JP" sz="2800" dirty="0">
              <a:solidFill>
                <a:srgbClr val="CC3300"/>
              </a:solidFill>
            </a:endParaRPr>
          </a:p>
          <a:p>
            <a:r>
              <a:rPr lang="ja-JP" altLang="en-US" sz="2800" dirty="0">
                <a:solidFill>
                  <a:srgbClr val="CC3300"/>
                </a:solidFill>
              </a:rPr>
              <a:t>統計的な検定を行わなかった</a:t>
            </a:r>
            <a:endParaRPr kumimoji="1" lang="ja-JP" altLang="en-US" sz="2800" dirty="0">
              <a:solidFill>
                <a:srgbClr val="CC3300"/>
              </a:solidFill>
            </a:endParaRPr>
          </a:p>
        </p:txBody>
      </p:sp>
    </p:spTree>
    <p:extLst>
      <p:ext uri="{BB962C8B-B14F-4D97-AF65-F5344CB8AC3E}">
        <p14:creationId xmlns:p14="http://schemas.microsoft.com/office/powerpoint/2010/main" val="30114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4C4BF9-13D9-44A6-8D05-142E0535BC7F}"/>
              </a:ext>
            </a:extLst>
          </p:cNvPr>
          <p:cNvSpPr>
            <a:spLocks noGrp="1"/>
          </p:cNvSpPr>
          <p:nvPr>
            <p:ph type="title"/>
          </p:nvPr>
        </p:nvSpPr>
        <p:spPr/>
        <p:txBody>
          <a:bodyPr/>
          <a:lstStyle/>
          <a:p>
            <a:r>
              <a:rPr kumimoji="1" lang="ja-JP" altLang="en-US" dirty="0"/>
              <a:t>翌朝の新聞各社</a:t>
            </a:r>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58DE1E2F-57A8-4552-8169-4E758C64F0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13" t="13726" r="6470" b="14213"/>
          <a:stretch/>
        </p:blipFill>
        <p:spPr>
          <a:xfrm>
            <a:off x="323528" y="1196752"/>
            <a:ext cx="8686681" cy="5472608"/>
          </a:xfrm>
        </p:spPr>
      </p:pic>
      <p:sp>
        <p:nvSpPr>
          <p:cNvPr id="3" name="正方形/長方形 2">
            <a:extLst>
              <a:ext uri="{FF2B5EF4-FFF2-40B4-BE49-F238E27FC236}">
                <a16:creationId xmlns:a16="http://schemas.microsoft.com/office/drawing/2014/main" id="{D705812E-149C-463D-8DFD-58331F23B01E}"/>
              </a:ext>
            </a:extLst>
          </p:cNvPr>
          <p:cNvSpPr/>
          <p:nvPr/>
        </p:nvSpPr>
        <p:spPr>
          <a:xfrm>
            <a:off x="5364088" y="1484784"/>
            <a:ext cx="20162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63BABF5-A158-4E13-A53C-BE2FA077455E}"/>
              </a:ext>
            </a:extLst>
          </p:cNvPr>
          <p:cNvSpPr/>
          <p:nvPr/>
        </p:nvSpPr>
        <p:spPr>
          <a:xfrm>
            <a:off x="2886702" y="3573016"/>
            <a:ext cx="1656184"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5C6EADA-B114-42DD-A45C-E4AA030FE904}"/>
              </a:ext>
            </a:extLst>
          </p:cNvPr>
          <p:cNvSpPr/>
          <p:nvPr/>
        </p:nvSpPr>
        <p:spPr>
          <a:xfrm>
            <a:off x="5148064" y="4293096"/>
            <a:ext cx="1728192"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8F7F11C-5BFE-4128-90BE-7BB567CCAE6F}"/>
              </a:ext>
            </a:extLst>
          </p:cNvPr>
          <p:cNvSpPr/>
          <p:nvPr/>
        </p:nvSpPr>
        <p:spPr>
          <a:xfrm>
            <a:off x="2882928" y="4955930"/>
            <a:ext cx="2841199"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E87BF88-416A-4526-B460-D069F47DEECD}"/>
              </a:ext>
            </a:extLst>
          </p:cNvPr>
          <p:cNvSpPr/>
          <p:nvPr/>
        </p:nvSpPr>
        <p:spPr>
          <a:xfrm>
            <a:off x="539552" y="5690772"/>
            <a:ext cx="73448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480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B3ADCF-74D7-443B-9D09-F31605917395}"/>
              </a:ext>
            </a:extLst>
          </p:cNvPr>
          <p:cNvSpPr>
            <a:spLocks noGrp="1"/>
          </p:cNvSpPr>
          <p:nvPr>
            <p:ph type="title"/>
          </p:nvPr>
        </p:nvSpPr>
        <p:spPr/>
        <p:txBody>
          <a:bodyPr/>
          <a:lstStyle/>
          <a:p>
            <a:r>
              <a:rPr kumimoji="1" lang="ja-JP" altLang="en-US" dirty="0"/>
              <a:t>名古屋市の実態調査</a:t>
            </a:r>
          </a:p>
        </p:txBody>
      </p:sp>
      <p:pic>
        <p:nvPicPr>
          <p:cNvPr id="5" name="コンテンツ プレースホルダー 4" descr="抽象, スクリーンショット が含まれている画像&#10;&#10;自動的に生成された説明">
            <a:extLst>
              <a:ext uri="{FF2B5EF4-FFF2-40B4-BE49-F238E27FC236}">
                <a16:creationId xmlns:a16="http://schemas.microsoft.com/office/drawing/2014/main" id="{8997B728-96F8-45AF-8AD8-C2C79C139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356148"/>
            <a:ext cx="8064896" cy="5501852"/>
          </a:xfrm>
        </p:spPr>
      </p:pic>
    </p:spTree>
    <p:extLst>
      <p:ext uri="{BB962C8B-B14F-4D97-AF65-F5344CB8AC3E}">
        <p14:creationId xmlns:p14="http://schemas.microsoft.com/office/powerpoint/2010/main" val="810437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6BEDF-F5E9-48DA-ABAF-CB45634A9577}"/>
              </a:ext>
            </a:extLst>
          </p:cNvPr>
          <p:cNvSpPr>
            <a:spLocks noGrp="1"/>
          </p:cNvSpPr>
          <p:nvPr>
            <p:ph type="title"/>
          </p:nvPr>
        </p:nvSpPr>
        <p:spPr/>
        <p:txBody>
          <a:bodyPr/>
          <a:lstStyle/>
          <a:p>
            <a:r>
              <a:rPr kumimoji="1" lang="ja-JP" altLang="en-US" sz="4000" dirty="0"/>
              <a:t>名古屋スタディと勝手に名付けて</a:t>
            </a:r>
          </a:p>
        </p:txBody>
      </p:sp>
      <p:pic>
        <p:nvPicPr>
          <p:cNvPr id="5" name="コンテンツ プレースホルダー 4">
            <a:extLst>
              <a:ext uri="{FF2B5EF4-FFF2-40B4-BE49-F238E27FC236}">
                <a16:creationId xmlns:a16="http://schemas.microsoft.com/office/drawing/2014/main" id="{EBE5629F-8E9D-485B-B14D-CE42949DA9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334455"/>
            <a:ext cx="6023484" cy="5230631"/>
          </a:xfrm>
        </p:spPr>
      </p:pic>
    </p:spTree>
    <p:extLst>
      <p:ext uri="{BB962C8B-B14F-4D97-AF65-F5344CB8AC3E}">
        <p14:creationId xmlns:p14="http://schemas.microsoft.com/office/powerpoint/2010/main" val="1692900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553D93-B27B-4133-8456-63C1524A4C7E}"/>
              </a:ext>
            </a:extLst>
          </p:cNvPr>
          <p:cNvSpPr>
            <a:spLocks noGrp="1"/>
          </p:cNvSpPr>
          <p:nvPr>
            <p:ph type="title"/>
          </p:nvPr>
        </p:nvSpPr>
        <p:spPr/>
        <p:txBody>
          <a:bodyPr/>
          <a:lstStyle/>
          <a:p>
            <a:endParaRPr kumimoji="1" lang="ja-JP" altLang="en-US"/>
          </a:p>
        </p:txBody>
      </p:sp>
      <p:pic>
        <p:nvPicPr>
          <p:cNvPr id="5" name="コンテンツ プレースホルダー 4" descr="文字の書かれた紙&#10;&#10;自動的に生成された説明">
            <a:extLst>
              <a:ext uri="{FF2B5EF4-FFF2-40B4-BE49-F238E27FC236}">
                <a16:creationId xmlns:a16="http://schemas.microsoft.com/office/drawing/2014/main" id="{0141B7E5-2337-45DB-98BA-9951B79BC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072" t="35191" r="1122" b="16497"/>
          <a:stretch/>
        </p:blipFill>
        <p:spPr>
          <a:xfrm>
            <a:off x="5796137" y="-97108"/>
            <a:ext cx="2833562" cy="6955108"/>
          </a:xfrm>
        </p:spPr>
      </p:pic>
      <p:pic>
        <p:nvPicPr>
          <p:cNvPr id="6" name="コンテンツ プレースホルダー 4" descr="文字の書かれた紙&#10;&#10;自動的に生成された説明">
            <a:extLst>
              <a:ext uri="{FF2B5EF4-FFF2-40B4-BE49-F238E27FC236}">
                <a16:creationId xmlns:a16="http://schemas.microsoft.com/office/drawing/2014/main" id="{66BCC7FD-59C2-4062-8A41-603AA8DFE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23528" y="64634"/>
            <a:ext cx="5338936" cy="672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64557960-83A5-4898-BF45-B1B1145A25A7}"/>
              </a:ext>
            </a:extLst>
          </p:cNvPr>
          <p:cNvSpPr/>
          <p:nvPr/>
        </p:nvSpPr>
        <p:spPr>
          <a:xfrm>
            <a:off x="4211960" y="2420888"/>
            <a:ext cx="1368152" cy="3312368"/>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3D29740-01FE-4628-A773-A22D8AA23784}"/>
              </a:ext>
            </a:extLst>
          </p:cNvPr>
          <p:cNvSpPr/>
          <p:nvPr/>
        </p:nvSpPr>
        <p:spPr>
          <a:xfrm>
            <a:off x="6444208" y="4581128"/>
            <a:ext cx="1440160" cy="2212238"/>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054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9B91D-80B8-49C9-943B-7846FF1F54C6}"/>
              </a:ext>
            </a:extLst>
          </p:cNvPr>
          <p:cNvSpPr>
            <a:spLocks noGrp="1"/>
          </p:cNvSpPr>
          <p:nvPr>
            <p:ph type="title"/>
          </p:nvPr>
        </p:nvSpPr>
        <p:spPr/>
        <p:txBody>
          <a:bodyPr/>
          <a:lstStyle/>
          <a:p>
            <a:r>
              <a:rPr kumimoji="1" lang="ja-JP" altLang="en-US" dirty="0"/>
              <a:t>これこそ本物の観察研究</a:t>
            </a:r>
          </a:p>
        </p:txBody>
      </p:sp>
      <p:sp>
        <p:nvSpPr>
          <p:cNvPr id="3" name="コンテンツ プレースホルダー 2">
            <a:extLst>
              <a:ext uri="{FF2B5EF4-FFF2-40B4-BE49-F238E27FC236}">
                <a16:creationId xmlns:a16="http://schemas.microsoft.com/office/drawing/2014/main" id="{35F01116-345B-4A3B-926B-91A90E7ECB0B}"/>
              </a:ext>
            </a:extLst>
          </p:cNvPr>
          <p:cNvSpPr>
            <a:spLocks noGrp="1"/>
          </p:cNvSpPr>
          <p:nvPr>
            <p:ph idx="1"/>
          </p:nvPr>
        </p:nvSpPr>
        <p:spPr/>
        <p:txBody>
          <a:bodyPr/>
          <a:lstStyle/>
          <a:p>
            <a:r>
              <a:rPr kumimoji="1" lang="ja-JP" altLang="en-US" dirty="0"/>
              <a:t>接種した人と接種してない人にアンケートを送って体調の変化があるかどうかを聞く</a:t>
            </a:r>
            <a:endParaRPr kumimoji="1" lang="en-US" altLang="ja-JP" dirty="0"/>
          </a:p>
          <a:p>
            <a:r>
              <a:rPr lang="ja-JP" altLang="en-US" dirty="0"/>
              <a:t>このやりかたでは</a:t>
            </a:r>
            <a:r>
              <a:rPr kumimoji="1" lang="ja-JP" altLang="en-US" dirty="0"/>
              <a:t>ワクチンの副作用のシグナルを見つけることはできるが、ワクチンの副作用について確定的な結論は出せない</a:t>
            </a:r>
            <a:endParaRPr lang="en-US" altLang="ja-JP" dirty="0"/>
          </a:p>
          <a:p>
            <a:pPr marL="0" indent="0">
              <a:buNone/>
            </a:pPr>
            <a:r>
              <a:rPr kumimoji="1" lang="ja-JP" altLang="en-US" dirty="0"/>
              <a:t>　　なぜなら</a:t>
            </a:r>
            <a:endParaRPr kumimoji="1" lang="en-US" altLang="ja-JP" dirty="0"/>
          </a:p>
          <a:p>
            <a:pPr marL="0" indent="0">
              <a:buNone/>
            </a:pPr>
            <a:r>
              <a:rPr kumimoji="1" lang="ja-JP" altLang="en-US" dirty="0"/>
              <a:t>ワクチン特有の</a:t>
            </a:r>
            <a:r>
              <a:rPr kumimoji="1" lang="ja-JP" altLang="en-US" dirty="0">
                <a:solidFill>
                  <a:srgbClr val="FF0000"/>
                </a:solidFill>
              </a:rPr>
              <a:t>選択バイアス</a:t>
            </a:r>
            <a:r>
              <a:rPr kumimoji="1" lang="ja-JP" altLang="en-US" dirty="0"/>
              <a:t>（偏り）があるから</a:t>
            </a:r>
            <a:endParaRPr kumimoji="1" lang="en-US" altLang="ja-JP" dirty="0"/>
          </a:p>
          <a:p>
            <a:pPr marL="0" indent="0">
              <a:buNone/>
            </a:pPr>
            <a:r>
              <a:rPr lang="ja-JP" altLang="en-US" dirty="0"/>
              <a:t>　　</a:t>
            </a:r>
            <a:r>
              <a:rPr lang="ja-JP" altLang="en-US" dirty="0">
                <a:solidFill>
                  <a:srgbClr val="FF0000"/>
                </a:solidFill>
              </a:rPr>
              <a:t>病気がちの人はワクチンを避ける傾向が</a:t>
            </a:r>
            <a:endParaRPr kumimoji="1" lang="en-US" altLang="ja-JP" dirty="0">
              <a:solidFill>
                <a:srgbClr val="FF0000"/>
              </a:solidFill>
            </a:endParaRPr>
          </a:p>
        </p:txBody>
      </p:sp>
    </p:spTree>
    <p:extLst>
      <p:ext uri="{BB962C8B-B14F-4D97-AF65-F5344CB8AC3E}">
        <p14:creationId xmlns:p14="http://schemas.microsoft.com/office/powerpoint/2010/main" val="2651712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371562B-78FB-47D6-B803-65BE63C02B75}"/>
              </a:ext>
            </a:extLst>
          </p:cNvPr>
          <p:cNvSpPr/>
          <p:nvPr/>
        </p:nvSpPr>
        <p:spPr>
          <a:xfrm>
            <a:off x="-131541" y="-531439"/>
            <a:ext cx="9960125" cy="7571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C8091661-0B4A-423A-B900-3716EE0C6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1" y="213754"/>
            <a:ext cx="9103831" cy="6826447"/>
          </a:xfrm>
          <a:prstGeom prst="rect">
            <a:avLst/>
          </a:prstGeom>
        </p:spPr>
      </p:pic>
      <p:sp>
        <p:nvSpPr>
          <p:cNvPr id="6" name="矢印: 下 5">
            <a:extLst>
              <a:ext uri="{FF2B5EF4-FFF2-40B4-BE49-F238E27FC236}">
                <a16:creationId xmlns:a16="http://schemas.microsoft.com/office/drawing/2014/main" id="{5F7D8D80-9897-46B9-A171-079472383E26}"/>
              </a:ext>
            </a:extLst>
          </p:cNvPr>
          <p:cNvSpPr/>
          <p:nvPr/>
        </p:nvSpPr>
        <p:spPr>
          <a:xfrm rot="2273678">
            <a:off x="6842888" y="-2306350"/>
            <a:ext cx="471051" cy="872575"/>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highlight>
                <a:srgbClr val="FF0000"/>
              </a:highlight>
            </a:endParaRPr>
          </a:p>
        </p:txBody>
      </p:sp>
    </p:spTree>
    <p:extLst>
      <p:ext uri="{BB962C8B-B14F-4D97-AF65-F5344CB8AC3E}">
        <p14:creationId xmlns:p14="http://schemas.microsoft.com/office/powerpoint/2010/main" val="1337442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044DE79-D916-434C-AE17-E454CBAF5AFE}"/>
              </a:ext>
            </a:extLst>
          </p:cNvPr>
          <p:cNvSpPr/>
          <p:nvPr/>
        </p:nvSpPr>
        <p:spPr>
          <a:xfrm>
            <a:off x="-131541" y="-531439"/>
            <a:ext cx="9960125" cy="7571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B09B332F-2765-43C8-8EC7-1F4A6DB79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527"/>
            <a:ext cx="8927143" cy="5148517"/>
          </a:xfrm>
          <a:prstGeom prst="rect">
            <a:avLst/>
          </a:prstGeom>
        </p:spPr>
      </p:pic>
      <p:sp>
        <p:nvSpPr>
          <p:cNvPr id="6" name="矢印: 下 5">
            <a:extLst>
              <a:ext uri="{FF2B5EF4-FFF2-40B4-BE49-F238E27FC236}">
                <a16:creationId xmlns:a16="http://schemas.microsoft.com/office/drawing/2014/main" id="{5F7D8D80-9897-46B9-A171-079472383E26}"/>
              </a:ext>
            </a:extLst>
          </p:cNvPr>
          <p:cNvSpPr/>
          <p:nvPr/>
        </p:nvSpPr>
        <p:spPr>
          <a:xfrm rot="2273678">
            <a:off x="6842888" y="-2306350"/>
            <a:ext cx="471051" cy="872575"/>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highlight>
                <a:srgbClr val="FF0000"/>
              </a:highlight>
            </a:endParaRPr>
          </a:p>
        </p:txBody>
      </p:sp>
      <p:sp>
        <p:nvSpPr>
          <p:cNvPr id="16" name="正方形/長方形 15">
            <a:extLst>
              <a:ext uri="{FF2B5EF4-FFF2-40B4-BE49-F238E27FC236}">
                <a16:creationId xmlns:a16="http://schemas.microsoft.com/office/drawing/2014/main" id="{86DD08AD-635A-4360-8F0D-6865F5D5B093}"/>
              </a:ext>
            </a:extLst>
          </p:cNvPr>
          <p:cNvSpPr/>
          <p:nvPr/>
        </p:nvSpPr>
        <p:spPr>
          <a:xfrm>
            <a:off x="545435" y="502384"/>
            <a:ext cx="8173145" cy="6885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3738" b="1" dirty="0"/>
              <a:t>５０人が接種すると </a:t>
            </a:r>
            <a:endParaRPr lang="en-US" altLang="ja-JP" sz="3738" b="1" dirty="0"/>
          </a:p>
          <a:p>
            <a:pPr algn="ctr"/>
            <a:r>
              <a:rPr lang="ja-JP" altLang="en-US" sz="2492" b="1" dirty="0">
                <a:solidFill>
                  <a:srgbClr val="FF0000"/>
                </a:solidFill>
              </a:rPr>
              <a:t>（病気の人は非接種群に入ることになる）</a:t>
            </a:r>
          </a:p>
        </p:txBody>
      </p:sp>
    </p:spTree>
    <p:extLst>
      <p:ext uri="{BB962C8B-B14F-4D97-AF65-F5344CB8AC3E}">
        <p14:creationId xmlns:p14="http://schemas.microsoft.com/office/powerpoint/2010/main" val="1867992340"/>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776112-5E60-4EC3-AE10-4356D4CAAE13}"/>
              </a:ext>
            </a:extLst>
          </p:cNvPr>
          <p:cNvSpPr>
            <a:spLocks noGrp="1"/>
          </p:cNvSpPr>
          <p:nvPr>
            <p:ph type="title"/>
          </p:nvPr>
        </p:nvSpPr>
        <p:spPr/>
        <p:txBody>
          <a:bodyPr/>
          <a:lstStyle/>
          <a:p>
            <a:r>
              <a:rPr kumimoji="1" lang="ja-JP" altLang="en-US" dirty="0"/>
              <a:t>きょうのお話</a:t>
            </a:r>
          </a:p>
        </p:txBody>
      </p:sp>
      <p:sp>
        <p:nvSpPr>
          <p:cNvPr id="3" name="コンテンツ プレースホルダー 2">
            <a:extLst>
              <a:ext uri="{FF2B5EF4-FFF2-40B4-BE49-F238E27FC236}">
                <a16:creationId xmlns:a16="http://schemas.microsoft.com/office/drawing/2014/main" id="{8F0A5B33-5072-4A34-B2A6-6BB39E52A899}"/>
              </a:ext>
            </a:extLst>
          </p:cNvPr>
          <p:cNvSpPr>
            <a:spLocks noGrp="1"/>
          </p:cNvSpPr>
          <p:nvPr>
            <p:ph idx="1"/>
          </p:nvPr>
        </p:nvSpPr>
        <p:spPr/>
        <p:txBody>
          <a:bodyPr>
            <a:normAutofit fontScale="92500" lnSpcReduction="10000"/>
          </a:bodyPr>
          <a:lstStyle/>
          <a:p>
            <a:r>
              <a:rPr lang="ja-JP" altLang="en-US" dirty="0"/>
              <a:t>取材される側になってわかったこと</a:t>
            </a:r>
            <a:endParaRPr lang="en-US" altLang="ja-JP" dirty="0"/>
          </a:p>
          <a:p>
            <a:pPr marL="0" indent="0">
              <a:buNone/>
            </a:pPr>
            <a:r>
              <a:rPr lang="ja-JP" altLang="en-US" dirty="0"/>
              <a:t>　　</a:t>
            </a:r>
            <a:r>
              <a:rPr lang="ja-JP" altLang="en-US" dirty="0">
                <a:solidFill>
                  <a:srgbClr val="0070C0"/>
                </a:solidFill>
              </a:rPr>
              <a:t>「マスコミって思ってたのと、ちゃう」</a:t>
            </a:r>
            <a:endParaRPr lang="en-US" altLang="ja-JP" dirty="0">
              <a:solidFill>
                <a:srgbClr val="0070C0"/>
              </a:solidFill>
            </a:endParaRPr>
          </a:p>
          <a:p>
            <a:pPr marL="0" indent="0">
              <a:buNone/>
            </a:pPr>
            <a:endParaRPr lang="en-US" altLang="ja-JP" dirty="0">
              <a:solidFill>
                <a:srgbClr val="0070C0"/>
              </a:solidFill>
            </a:endParaRPr>
          </a:p>
          <a:p>
            <a:pPr marL="0" indent="0">
              <a:buNone/>
            </a:pPr>
            <a:r>
              <a:rPr lang="ja-JP" altLang="en-US" dirty="0"/>
              <a:t>　　実例１　</a:t>
            </a:r>
            <a:r>
              <a:rPr lang="ja-JP" altLang="en-US" dirty="0">
                <a:solidFill>
                  <a:srgbClr val="FF0000"/>
                </a:solidFill>
              </a:rPr>
              <a:t>ゾフルーザ</a:t>
            </a:r>
            <a:r>
              <a:rPr lang="ja-JP" altLang="en-US" dirty="0"/>
              <a:t>の副作用死</a:t>
            </a:r>
            <a:endParaRPr lang="en-US" altLang="ja-JP" dirty="0"/>
          </a:p>
          <a:p>
            <a:pPr marL="0" indent="0">
              <a:buNone/>
            </a:pPr>
            <a:r>
              <a:rPr lang="ja-JP" altLang="en-US" dirty="0"/>
              <a:t>　　実例２　</a:t>
            </a:r>
            <a:r>
              <a:rPr lang="ja-JP" altLang="en-US" dirty="0">
                <a:solidFill>
                  <a:srgbClr val="FF0000"/>
                </a:solidFill>
              </a:rPr>
              <a:t>アビガン</a:t>
            </a:r>
            <a:r>
              <a:rPr lang="ja-JP" altLang="en-US" dirty="0"/>
              <a:t>の前のめり報道</a:t>
            </a:r>
            <a:endParaRPr lang="en-US" altLang="ja-JP" dirty="0"/>
          </a:p>
          <a:p>
            <a:pPr marL="0" indent="0">
              <a:buNone/>
            </a:pPr>
            <a:r>
              <a:rPr lang="ja-JP" altLang="en-US" dirty="0"/>
              <a:t>　　実例３　</a:t>
            </a:r>
            <a:r>
              <a:rPr lang="en-US" altLang="ja-JP" dirty="0">
                <a:solidFill>
                  <a:srgbClr val="FF0000"/>
                </a:solidFill>
              </a:rPr>
              <a:t>HPV</a:t>
            </a:r>
            <a:r>
              <a:rPr lang="ja-JP" altLang="en-US" dirty="0">
                <a:solidFill>
                  <a:srgbClr val="FF0000"/>
                </a:solidFill>
              </a:rPr>
              <a:t>ワクチン</a:t>
            </a:r>
            <a:r>
              <a:rPr lang="ja-JP" altLang="en-US" dirty="0"/>
              <a:t>の薬害問題</a:t>
            </a:r>
            <a:endParaRPr lang="en-US" altLang="ja-JP" dirty="0"/>
          </a:p>
          <a:p>
            <a:pPr marL="0" indent="0">
              <a:buNone/>
            </a:pPr>
            <a:r>
              <a:rPr lang="ja-JP" altLang="en-US" dirty="0"/>
              <a:t>　　でもそんなのは昔からだった（時間あれば）</a:t>
            </a:r>
            <a:endParaRPr lang="en-US" altLang="ja-JP" dirty="0"/>
          </a:p>
          <a:p>
            <a:pPr marL="0" indent="0">
              <a:buNone/>
            </a:pPr>
            <a:r>
              <a:rPr lang="ja-JP" altLang="en-US" dirty="0"/>
              <a:t>　　　　　</a:t>
            </a:r>
            <a:r>
              <a:rPr lang="ja-JP" altLang="en-US" sz="3000" dirty="0"/>
              <a:t>実例４　</a:t>
            </a:r>
            <a:r>
              <a:rPr lang="ja-JP" altLang="en-US" sz="3000" dirty="0">
                <a:solidFill>
                  <a:srgbClr val="FF0000"/>
                </a:solidFill>
              </a:rPr>
              <a:t>薬害スモン</a:t>
            </a:r>
            <a:endParaRPr lang="en-US" altLang="ja-JP" sz="3000" dirty="0">
              <a:solidFill>
                <a:srgbClr val="FF0000"/>
              </a:solidFill>
            </a:endParaRPr>
          </a:p>
          <a:p>
            <a:pPr marL="0" indent="0">
              <a:buNone/>
            </a:pPr>
            <a:r>
              <a:rPr lang="ja-JP" altLang="en-US" sz="3000" dirty="0"/>
              <a:t>　　　　　 実例５　</a:t>
            </a:r>
            <a:r>
              <a:rPr lang="ja-JP" altLang="en-US" sz="3000" dirty="0">
                <a:solidFill>
                  <a:srgbClr val="FF0000"/>
                </a:solidFill>
              </a:rPr>
              <a:t>サリドマイド薬害</a:t>
            </a:r>
          </a:p>
        </p:txBody>
      </p:sp>
    </p:spTree>
    <p:extLst>
      <p:ext uri="{BB962C8B-B14F-4D97-AF65-F5344CB8AC3E}">
        <p14:creationId xmlns:p14="http://schemas.microsoft.com/office/powerpoint/2010/main" val="261050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996DCF4-F742-471F-9AC9-6061E1446218}"/>
              </a:ext>
            </a:extLst>
          </p:cNvPr>
          <p:cNvSpPr/>
          <p:nvPr/>
        </p:nvSpPr>
        <p:spPr>
          <a:xfrm>
            <a:off x="-131541" y="-531439"/>
            <a:ext cx="9960125" cy="7571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925D7F14-639C-406A-84E2-EE1B632B5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2" y="1349963"/>
            <a:ext cx="8992646" cy="5701816"/>
          </a:xfrm>
          <a:prstGeom prst="rect">
            <a:avLst/>
          </a:prstGeom>
        </p:spPr>
      </p:pic>
      <p:sp>
        <p:nvSpPr>
          <p:cNvPr id="6" name="矢印: 下 5">
            <a:extLst>
              <a:ext uri="{FF2B5EF4-FFF2-40B4-BE49-F238E27FC236}">
                <a16:creationId xmlns:a16="http://schemas.microsoft.com/office/drawing/2014/main" id="{5F7D8D80-9897-46B9-A171-079472383E26}"/>
              </a:ext>
            </a:extLst>
          </p:cNvPr>
          <p:cNvSpPr/>
          <p:nvPr/>
        </p:nvSpPr>
        <p:spPr>
          <a:xfrm rot="2273678">
            <a:off x="6842888" y="-2306350"/>
            <a:ext cx="471051" cy="872575"/>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highlight>
                <a:srgbClr val="FF0000"/>
              </a:highlight>
            </a:endParaRPr>
          </a:p>
        </p:txBody>
      </p:sp>
      <p:sp>
        <p:nvSpPr>
          <p:cNvPr id="11" name="正方形/長方形 10">
            <a:extLst>
              <a:ext uri="{FF2B5EF4-FFF2-40B4-BE49-F238E27FC236}">
                <a16:creationId xmlns:a16="http://schemas.microsoft.com/office/drawing/2014/main" id="{CAA3BA74-7F26-414A-93AC-51C5640D27EC}"/>
              </a:ext>
            </a:extLst>
          </p:cNvPr>
          <p:cNvSpPr/>
          <p:nvPr/>
        </p:nvSpPr>
        <p:spPr>
          <a:xfrm>
            <a:off x="447324" y="348370"/>
            <a:ext cx="8173145" cy="6885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3323" b="1" dirty="0"/>
              <a:t>観察研究で接種後にアンケートすると</a:t>
            </a:r>
          </a:p>
        </p:txBody>
      </p:sp>
    </p:spTree>
    <p:extLst>
      <p:ext uri="{BB962C8B-B14F-4D97-AF65-F5344CB8AC3E}">
        <p14:creationId xmlns:p14="http://schemas.microsoft.com/office/powerpoint/2010/main" val="139854717"/>
      </p:ext>
    </p:extLst>
  </p:cSld>
  <p:clrMapOvr>
    <a:masterClrMapping/>
  </p:clrMapOvr>
  <p:transition spd="slow">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9D75D1A-4C56-4C61-B4CC-239188E0924A}"/>
              </a:ext>
            </a:extLst>
          </p:cNvPr>
          <p:cNvSpPr/>
          <p:nvPr/>
        </p:nvSpPr>
        <p:spPr>
          <a:xfrm>
            <a:off x="-131541" y="-531439"/>
            <a:ext cx="9960125" cy="7571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02D35B1-B3C5-416F-A32C-17742527832D}"/>
              </a:ext>
            </a:extLst>
          </p:cNvPr>
          <p:cNvPicPr>
            <a:picLocks noChangeAspect="1"/>
          </p:cNvPicPr>
          <p:nvPr/>
        </p:nvPicPr>
        <p:blipFill rotWithShape="1">
          <a:blip r:embed="rId2">
            <a:extLst>
              <a:ext uri="{28A0092B-C50C-407E-A947-70E740481C1C}">
                <a14:useLocalDpi xmlns:a14="http://schemas.microsoft.com/office/drawing/2010/main" val="0"/>
              </a:ext>
            </a:extLst>
          </a:blip>
          <a:srcRect t="2389"/>
          <a:stretch/>
        </p:blipFill>
        <p:spPr>
          <a:xfrm>
            <a:off x="-41106" y="1356529"/>
            <a:ext cx="9021723" cy="5139731"/>
          </a:xfrm>
          <a:prstGeom prst="rect">
            <a:avLst/>
          </a:prstGeom>
        </p:spPr>
      </p:pic>
      <p:sp>
        <p:nvSpPr>
          <p:cNvPr id="17" name="矢印: 下 16">
            <a:extLst>
              <a:ext uri="{FF2B5EF4-FFF2-40B4-BE49-F238E27FC236}">
                <a16:creationId xmlns:a16="http://schemas.microsoft.com/office/drawing/2014/main" id="{667153E7-0901-4FFD-AB1B-AB262EC88F45}"/>
              </a:ext>
            </a:extLst>
          </p:cNvPr>
          <p:cNvSpPr/>
          <p:nvPr/>
        </p:nvSpPr>
        <p:spPr>
          <a:xfrm rot="2273678">
            <a:off x="6842888" y="-2306350"/>
            <a:ext cx="471051" cy="872575"/>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highlight>
                <a:srgbClr val="FF0000"/>
              </a:highlight>
            </a:endParaRPr>
          </a:p>
        </p:txBody>
      </p:sp>
      <p:sp>
        <p:nvSpPr>
          <p:cNvPr id="10" name="正方形/長方形 9">
            <a:extLst>
              <a:ext uri="{FF2B5EF4-FFF2-40B4-BE49-F238E27FC236}">
                <a16:creationId xmlns:a16="http://schemas.microsoft.com/office/drawing/2014/main" id="{5FC4F33B-1F51-4D20-803A-6B3A628AFE67}"/>
              </a:ext>
            </a:extLst>
          </p:cNvPr>
          <p:cNvSpPr/>
          <p:nvPr/>
        </p:nvSpPr>
        <p:spPr>
          <a:xfrm>
            <a:off x="545435" y="502384"/>
            <a:ext cx="8173145" cy="6885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3738" b="1" dirty="0"/>
              <a:t>８０人が接種すると </a:t>
            </a:r>
            <a:endParaRPr lang="en-US" altLang="ja-JP" sz="3738" b="1" dirty="0"/>
          </a:p>
          <a:p>
            <a:pPr algn="ctr"/>
            <a:r>
              <a:rPr lang="ja-JP" altLang="en-US" sz="2492" b="1" dirty="0">
                <a:solidFill>
                  <a:srgbClr val="FF0000"/>
                </a:solidFill>
              </a:rPr>
              <a:t>（病気の人は非接種群に入ることになる）</a:t>
            </a:r>
          </a:p>
        </p:txBody>
      </p:sp>
    </p:spTree>
    <p:extLst>
      <p:ext uri="{BB962C8B-B14F-4D97-AF65-F5344CB8AC3E}">
        <p14:creationId xmlns:p14="http://schemas.microsoft.com/office/powerpoint/2010/main" val="758855452"/>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2E93137-52CB-402B-9DFD-A290C0D82B79}"/>
              </a:ext>
            </a:extLst>
          </p:cNvPr>
          <p:cNvSpPr/>
          <p:nvPr/>
        </p:nvSpPr>
        <p:spPr>
          <a:xfrm>
            <a:off x="-131541" y="-531439"/>
            <a:ext cx="9960125" cy="7571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テキスト が含まれている画像&#10;&#10;自動的に生成された説明">
            <a:extLst>
              <a:ext uri="{FF2B5EF4-FFF2-40B4-BE49-F238E27FC236}">
                <a16:creationId xmlns:a16="http://schemas.microsoft.com/office/drawing/2014/main" id="{2ED3D22C-BBF7-4555-AC7B-EA8FC8047C50}"/>
              </a:ext>
            </a:extLst>
          </p:cNvPr>
          <p:cNvPicPr>
            <a:picLocks noChangeAspect="1"/>
          </p:cNvPicPr>
          <p:nvPr/>
        </p:nvPicPr>
        <p:blipFill rotWithShape="1">
          <a:blip r:embed="rId2">
            <a:extLst>
              <a:ext uri="{28A0092B-C50C-407E-A947-70E740481C1C}">
                <a14:useLocalDpi xmlns:a14="http://schemas.microsoft.com/office/drawing/2010/main" val="0"/>
              </a:ext>
            </a:extLst>
          </a:blip>
          <a:srcRect t="2355"/>
          <a:stretch/>
        </p:blipFill>
        <p:spPr>
          <a:xfrm>
            <a:off x="-151872" y="1364749"/>
            <a:ext cx="9038431" cy="5633016"/>
          </a:xfrm>
          <a:prstGeom prst="rect">
            <a:avLst/>
          </a:prstGeom>
        </p:spPr>
      </p:pic>
      <p:sp>
        <p:nvSpPr>
          <p:cNvPr id="17" name="矢印: 下 16">
            <a:extLst>
              <a:ext uri="{FF2B5EF4-FFF2-40B4-BE49-F238E27FC236}">
                <a16:creationId xmlns:a16="http://schemas.microsoft.com/office/drawing/2014/main" id="{667153E7-0901-4FFD-AB1B-AB262EC88F45}"/>
              </a:ext>
            </a:extLst>
          </p:cNvPr>
          <p:cNvSpPr/>
          <p:nvPr/>
        </p:nvSpPr>
        <p:spPr>
          <a:xfrm rot="2273678">
            <a:off x="6842888" y="-2306350"/>
            <a:ext cx="471051" cy="872575"/>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highlight>
                <a:srgbClr val="FF0000"/>
              </a:highlight>
            </a:endParaRPr>
          </a:p>
        </p:txBody>
      </p:sp>
      <p:sp>
        <p:nvSpPr>
          <p:cNvPr id="10" name="正方形/長方形 9">
            <a:extLst>
              <a:ext uri="{FF2B5EF4-FFF2-40B4-BE49-F238E27FC236}">
                <a16:creationId xmlns:a16="http://schemas.microsoft.com/office/drawing/2014/main" id="{1E22DFDC-2B6F-40E7-BFE3-BC339079486E}"/>
              </a:ext>
            </a:extLst>
          </p:cNvPr>
          <p:cNvSpPr/>
          <p:nvPr/>
        </p:nvSpPr>
        <p:spPr>
          <a:xfrm>
            <a:off x="447324" y="348370"/>
            <a:ext cx="8173145" cy="6885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ja-JP" altLang="en-US" sz="3323" b="1" dirty="0"/>
              <a:t>観察研究で接種後にアンケートすると</a:t>
            </a:r>
          </a:p>
        </p:txBody>
      </p:sp>
    </p:spTree>
    <p:extLst>
      <p:ext uri="{BB962C8B-B14F-4D97-AF65-F5344CB8AC3E}">
        <p14:creationId xmlns:p14="http://schemas.microsoft.com/office/powerpoint/2010/main" val="561688518"/>
      </p:ext>
    </p:extLst>
  </p:cSld>
  <p:clrMapOvr>
    <a:masterClrMapping/>
  </p:clrMapOvr>
  <p:transition spd="slow">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6F126F-7E6E-49FF-82BF-C30DC91AA081}"/>
              </a:ext>
            </a:extLst>
          </p:cNvPr>
          <p:cNvSpPr>
            <a:spLocks noGrp="1"/>
          </p:cNvSpPr>
          <p:nvPr>
            <p:ph type="title"/>
          </p:nvPr>
        </p:nvSpPr>
        <p:spPr/>
        <p:txBody>
          <a:bodyPr/>
          <a:lstStyle/>
          <a:p>
            <a:r>
              <a:rPr kumimoji="1" lang="ja-JP" altLang="en-US" dirty="0"/>
              <a:t>名古屋調査でもそれが起きた</a:t>
            </a:r>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6052AFCF-1EA4-425B-A850-695E9EB79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8333" y="4221088"/>
            <a:ext cx="7378683" cy="1800200"/>
          </a:xfrm>
        </p:spPr>
      </p:pic>
      <p:pic>
        <p:nvPicPr>
          <p:cNvPr id="7" name="図 6" descr="スクリーンショットの画面&#10;&#10;自動的に生成された説明">
            <a:extLst>
              <a:ext uri="{FF2B5EF4-FFF2-40B4-BE49-F238E27FC236}">
                <a16:creationId xmlns:a16="http://schemas.microsoft.com/office/drawing/2014/main" id="{F9AABB70-658B-4FF4-B26E-1FD5FD4AC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33" y="1799403"/>
            <a:ext cx="7407333" cy="2232248"/>
          </a:xfrm>
          <a:prstGeom prst="rect">
            <a:avLst/>
          </a:prstGeom>
        </p:spPr>
      </p:pic>
    </p:spTree>
    <p:extLst>
      <p:ext uri="{BB962C8B-B14F-4D97-AF65-F5344CB8AC3E}">
        <p14:creationId xmlns:p14="http://schemas.microsoft.com/office/powerpoint/2010/main" val="35671099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23385-F41D-433B-8E59-CD5102A2B1D0}"/>
              </a:ext>
            </a:extLst>
          </p:cNvPr>
          <p:cNvSpPr>
            <a:spLocks noGrp="1"/>
          </p:cNvSpPr>
          <p:nvPr>
            <p:ph type="title"/>
          </p:nvPr>
        </p:nvSpPr>
        <p:spPr/>
        <p:txBody>
          <a:bodyPr/>
          <a:lstStyle/>
          <a:p>
            <a:r>
              <a:rPr kumimoji="1" lang="ja-JP" altLang="en-US" dirty="0"/>
              <a:t>名古屋調査回答者の年齢構成</a:t>
            </a:r>
          </a:p>
        </p:txBody>
      </p:sp>
      <p:pic>
        <p:nvPicPr>
          <p:cNvPr id="4" name="コンテンツ プレースホルダー 3">
            <a:extLst>
              <a:ext uri="{FF2B5EF4-FFF2-40B4-BE49-F238E27FC236}">
                <a16:creationId xmlns:a16="http://schemas.microsoft.com/office/drawing/2014/main" id="{B159C195-CD5B-4F88-87BD-5139EA8E267C}"/>
              </a:ext>
            </a:extLst>
          </p:cNvPr>
          <p:cNvPicPr>
            <a:picLocks noGrp="1" noChangeAspect="1"/>
          </p:cNvPicPr>
          <p:nvPr>
            <p:ph idx="1"/>
          </p:nvPr>
        </p:nvPicPr>
        <p:blipFill>
          <a:blip r:embed="rId2"/>
          <a:stretch>
            <a:fillRect/>
          </a:stretch>
        </p:blipFill>
        <p:spPr>
          <a:xfrm>
            <a:off x="629262" y="1751394"/>
            <a:ext cx="7886088" cy="4633077"/>
          </a:xfrm>
          <a:prstGeom prst="rect">
            <a:avLst/>
          </a:prstGeom>
        </p:spPr>
      </p:pic>
    </p:spTree>
    <p:extLst>
      <p:ext uri="{BB962C8B-B14F-4D97-AF65-F5344CB8AC3E}">
        <p14:creationId xmlns:p14="http://schemas.microsoft.com/office/powerpoint/2010/main" val="2036182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E8A4E-D64A-48A3-BC84-EABE15FAA31D}"/>
              </a:ext>
            </a:extLst>
          </p:cNvPr>
          <p:cNvSpPr>
            <a:spLocks noGrp="1"/>
          </p:cNvSpPr>
          <p:nvPr>
            <p:ph type="title"/>
          </p:nvPr>
        </p:nvSpPr>
        <p:spPr/>
        <p:txBody>
          <a:bodyPr/>
          <a:lstStyle/>
          <a:p>
            <a:r>
              <a:rPr kumimoji="1" lang="ja-JP" altLang="en-US" dirty="0"/>
              <a:t>素直にみればシグナルはあった</a:t>
            </a:r>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FFD6208E-5AE1-4D75-9C70-56C8E124D5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740" y="1600200"/>
            <a:ext cx="8108519" cy="4525963"/>
          </a:xfrm>
        </p:spPr>
      </p:pic>
    </p:spTree>
    <p:extLst>
      <p:ext uri="{BB962C8B-B14F-4D97-AF65-F5344CB8AC3E}">
        <p14:creationId xmlns:p14="http://schemas.microsoft.com/office/powerpoint/2010/main" val="1541561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38FCC-7F3E-4176-BDA9-3CAF665EB01A}"/>
              </a:ext>
            </a:extLst>
          </p:cNvPr>
          <p:cNvSpPr>
            <a:spLocks noGrp="1"/>
          </p:cNvSpPr>
          <p:nvPr>
            <p:ph type="title"/>
          </p:nvPr>
        </p:nvSpPr>
        <p:spPr/>
        <p:txBody>
          <a:bodyPr/>
          <a:lstStyle/>
          <a:p>
            <a:r>
              <a:rPr lang="ja-JP" altLang="en-US" sz="4000" dirty="0"/>
              <a:t>年齢補正という統計処理をしたら</a:t>
            </a:r>
            <a:endParaRPr kumimoji="1" lang="ja-JP" altLang="en-US" sz="4000" dirty="0"/>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8A99B9B1-5630-4105-B295-353F20B548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382212"/>
            <a:ext cx="6336704" cy="5335702"/>
          </a:xfrm>
        </p:spPr>
      </p:pic>
    </p:spTree>
    <p:extLst>
      <p:ext uri="{BB962C8B-B14F-4D97-AF65-F5344CB8AC3E}">
        <p14:creationId xmlns:p14="http://schemas.microsoft.com/office/powerpoint/2010/main" val="32746068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388EF6-C20C-4173-8ADC-D5CC2E5E3E2F}"/>
              </a:ext>
            </a:extLst>
          </p:cNvPr>
          <p:cNvSpPr>
            <a:spLocks noGrp="1"/>
          </p:cNvSpPr>
          <p:nvPr>
            <p:ph type="title"/>
          </p:nvPr>
        </p:nvSpPr>
        <p:spPr/>
        <p:txBody>
          <a:bodyPr/>
          <a:lstStyle/>
          <a:p>
            <a:r>
              <a:rPr lang="ja-JP" altLang="en-US" dirty="0"/>
              <a:t>鈴木貞夫教授のウソ</a:t>
            </a:r>
            <a:endParaRPr kumimoji="1" lang="ja-JP" altLang="en-US" dirty="0"/>
          </a:p>
        </p:txBody>
      </p:sp>
      <p:sp>
        <p:nvSpPr>
          <p:cNvPr id="3" name="コンテンツ プレースホルダー 2">
            <a:extLst>
              <a:ext uri="{FF2B5EF4-FFF2-40B4-BE49-F238E27FC236}">
                <a16:creationId xmlns:a16="http://schemas.microsoft.com/office/drawing/2014/main" id="{2739C6B7-3CB7-42D0-815F-36ABDEB5AF62}"/>
              </a:ext>
            </a:extLst>
          </p:cNvPr>
          <p:cNvSpPr>
            <a:spLocks noGrp="1"/>
          </p:cNvSpPr>
          <p:nvPr>
            <p:ph idx="1"/>
          </p:nvPr>
        </p:nvSpPr>
        <p:spPr>
          <a:xfrm>
            <a:off x="611560" y="1484784"/>
            <a:ext cx="8229600" cy="4525963"/>
          </a:xfrm>
        </p:spPr>
        <p:txBody>
          <a:bodyPr>
            <a:normAutofit fontScale="92500" lnSpcReduction="10000"/>
          </a:bodyPr>
          <a:lstStyle/>
          <a:p>
            <a:r>
              <a:rPr kumimoji="1" lang="ja-JP" altLang="en-US" dirty="0"/>
              <a:t>時事通信のインタビューに</a:t>
            </a:r>
            <a:endParaRPr kumimoji="1" lang="en-US" altLang="ja-JP" dirty="0"/>
          </a:p>
          <a:p>
            <a:pPr marL="0" indent="0">
              <a:buNone/>
            </a:pPr>
            <a:r>
              <a:rPr lang="ja-JP" altLang="en-US" dirty="0"/>
              <a:t>「２４項目にわたる症状は、ワクチンを接種した人と接種していない人で差はみられなかったという結論が得られました」　⇒</a:t>
            </a:r>
            <a:r>
              <a:rPr lang="ja-JP" altLang="en-US" dirty="0">
                <a:solidFill>
                  <a:srgbClr val="FF0000"/>
                </a:solidFill>
              </a:rPr>
              <a:t>ウソ統計的に有意に少ない</a:t>
            </a:r>
          </a:p>
          <a:p>
            <a:endParaRPr kumimoji="1" lang="en-US" altLang="ja-JP" dirty="0"/>
          </a:p>
          <a:p>
            <a:r>
              <a:rPr lang="ja-JP" altLang="en-US" dirty="0"/>
              <a:t>薬害オンブズパースン会議の批判に</a:t>
            </a:r>
            <a:endParaRPr lang="en-US" altLang="ja-JP" dirty="0"/>
          </a:p>
          <a:p>
            <a:pPr marL="0" indent="0">
              <a:buNone/>
            </a:pPr>
            <a:r>
              <a:rPr lang="ja-JP" altLang="en-US" dirty="0"/>
              <a:t>「年齢補正をしなかったらその理由を問われるが</a:t>
            </a:r>
            <a:endParaRPr lang="en-US" altLang="ja-JP" dirty="0"/>
          </a:p>
          <a:p>
            <a:pPr marL="0" indent="0">
              <a:buNone/>
            </a:pPr>
            <a:r>
              <a:rPr lang="ja-JP" altLang="en-US" dirty="0"/>
              <a:t>　年齢補正をしたことが問題になることはない」</a:t>
            </a:r>
            <a:endParaRPr lang="en-US" altLang="ja-JP" dirty="0"/>
          </a:p>
          <a:p>
            <a:pPr marL="0" indent="0">
              <a:buNone/>
            </a:pPr>
            <a:r>
              <a:rPr kumimoji="1" lang="ja-JP" altLang="en-US" dirty="0">
                <a:solidFill>
                  <a:srgbClr val="FF0000"/>
                </a:solidFill>
              </a:rPr>
              <a:t>　　「足が冷たい」</a:t>
            </a:r>
            <a:r>
              <a:rPr kumimoji="1" lang="ja-JP" altLang="en-US" dirty="0"/>
              <a:t>と言う症状を例に反論</a:t>
            </a: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585876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C2B2F7-8CAF-46CF-99A5-DC4A07E1C11A}"/>
              </a:ext>
            </a:extLst>
          </p:cNvPr>
          <p:cNvSpPr>
            <a:spLocks noGrp="1"/>
          </p:cNvSpPr>
          <p:nvPr>
            <p:ph type="title"/>
          </p:nvPr>
        </p:nvSpPr>
        <p:spPr/>
        <p:txBody>
          <a:bodyPr/>
          <a:lstStyle/>
          <a:p>
            <a:r>
              <a:rPr kumimoji="1" lang="ja-JP" altLang="en-US" dirty="0"/>
              <a:t>コロナで自粛生活なので</a:t>
            </a:r>
          </a:p>
        </p:txBody>
      </p:sp>
      <p:sp>
        <p:nvSpPr>
          <p:cNvPr id="3" name="コンテンツ プレースホルダー 2">
            <a:extLst>
              <a:ext uri="{FF2B5EF4-FFF2-40B4-BE49-F238E27FC236}">
                <a16:creationId xmlns:a16="http://schemas.microsoft.com/office/drawing/2014/main" id="{6876EEA2-024C-40BB-8C8E-2D629E5FD7A8}"/>
              </a:ext>
            </a:extLst>
          </p:cNvPr>
          <p:cNvSpPr>
            <a:spLocks noGrp="1"/>
          </p:cNvSpPr>
          <p:nvPr>
            <p:ph idx="1"/>
          </p:nvPr>
        </p:nvSpPr>
        <p:spPr/>
        <p:txBody>
          <a:bodyPr/>
          <a:lstStyle/>
          <a:p>
            <a:r>
              <a:rPr kumimoji="1" lang="ja-JP" altLang="en-US" dirty="0"/>
              <a:t>私も名古屋調査の分析をしてみた</a:t>
            </a:r>
            <a:endParaRPr kumimoji="1" lang="en-US" altLang="ja-JP" dirty="0"/>
          </a:p>
          <a:p>
            <a:r>
              <a:rPr lang="ja-JP" altLang="en-US" dirty="0"/>
              <a:t>公表されている生データをエクセルに打ち込みコツコツ集計　ここで見つけた</a:t>
            </a:r>
            <a:endParaRPr lang="en-US" altLang="ja-JP" dirty="0"/>
          </a:p>
          <a:p>
            <a:pPr marL="0" indent="0">
              <a:buNone/>
            </a:pPr>
            <a:endParaRPr kumimoji="1" lang="ja-JP" altLang="en-US" dirty="0"/>
          </a:p>
        </p:txBody>
      </p:sp>
      <p:pic>
        <p:nvPicPr>
          <p:cNvPr id="4" name="コンテンツ プレースホルダー 4" descr="スクリーンショットの画面&#10;&#10;自動的に生成された説明">
            <a:extLst>
              <a:ext uri="{FF2B5EF4-FFF2-40B4-BE49-F238E27FC236}">
                <a16:creationId xmlns:a16="http://schemas.microsoft.com/office/drawing/2014/main" id="{D839CAA8-1E66-4E91-BF3B-AA51F8CA5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35682" y="5232628"/>
            <a:ext cx="5697768" cy="13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descr="スクリーンショットの画面&#10;&#10;自動的に生成された説明">
            <a:extLst>
              <a:ext uri="{FF2B5EF4-FFF2-40B4-BE49-F238E27FC236}">
                <a16:creationId xmlns:a16="http://schemas.microsoft.com/office/drawing/2014/main" id="{E26F4D4B-62A8-4E66-A830-238851FE1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682" y="3328622"/>
            <a:ext cx="5719891" cy="1723726"/>
          </a:xfrm>
          <a:prstGeom prst="rect">
            <a:avLst/>
          </a:prstGeom>
        </p:spPr>
      </p:pic>
    </p:spTree>
    <p:extLst>
      <p:ext uri="{BB962C8B-B14F-4D97-AF65-F5344CB8AC3E}">
        <p14:creationId xmlns:p14="http://schemas.microsoft.com/office/powerpoint/2010/main" val="3657324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90D32D-A261-4F6F-BCB4-ABAE8EE4E00A}"/>
              </a:ext>
            </a:extLst>
          </p:cNvPr>
          <p:cNvSpPr>
            <a:spLocks noGrp="1"/>
          </p:cNvSpPr>
          <p:nvPr>
            <p:ph type="title"/>
          </p:nvPr>
        </p:nvSpPr>
        <p:spPr/>
        <p:txBody>
          <a:bodyPr/>
          <a:lstStyle/>
          <a:p>
            <a:r>
              <a:rPr kumimoji="1" lang="ja-JP" altLang="en-US" dirty="0"/>
              <a:t>エクセルでコツコツ</a:t>
            </a:r>
          </a:p>
        </p:txBody>
      </p:sp>
      <p:pic>
        <p:nvPicPr>
          <p:cNvPr id="5" name="コンテンツ プレースホルダー 4" descr="コンピューターのスクリーンショット&#10;&#10;自動的に生成された説明">
            <a:extLst>
              <a:ext uri="{FF2B5EF4-FFF2-40B4-BE49-F238E27FC236}">
                <a16:creationId xmlns:a16="http://schemas.microsoft.com/office/drawing/2014/main" id="{A93C909B-82D3-4B79-BED6-9AF794F6C7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18" y="1409227"/>
            <a:ext cx="8669763" cy="5418603"/>
          </a:xfrm>
        </p:spPr>
      </p:pic>
    </p:spTree>
    <p:extLst>
      <p:ext uri="{BB962C8B-B14F-4D97-AF65-F5344CB8AC3E}">
        <p14:creationId xmlns:p14="http://schemas.microsoft.com/office/powerpoint/2010/main" val="37394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5C257-116D-49AA-AAEB-59FEA0484E69}"/>
              </a:ext>
            </a:extLst>
          </p:cNvPr>
          <p:cNvSpPr>
            <a:spLocks noGrp="1"/>
          </p:cNvSpPr>
          <p:nvPr>
            <p:ph type="title"/>
          </p:nvPr>
        </p:nvSpPr>
        <p:spPr/>
        <p:txBody>
          <a:bodyPr/>
          <a:lstStyle/>
          <a:p>
            <a:r>
              <a:rPr kumimoji="1" lang="ja-JP" altLang="en-US" sz="3600" dirty="0"/>
              <a:t>取材する側から取材される側になって</a:t>
            </a:r>
          </a:p>
        </p:txBody>
      </p:sp>
      <p:pic>
        <p:nvPicPr>
          <p:cNvPr id="4" name="図 3" descr="建物, 座る, 食品, バナナ が含まれている画像&#10;&#10;自動的に生成された説明">
            <a:extLst>
              <a:ext uri="{FF2B5EF4-FFF2-40B4-BE49-F238E27FC236}">
                <a16:creationId xmlns:a16="http://schemas.microsoft.com/office/drawing/2014/main" id="{6B47A061-85A6-4E3D-AE75-F46A52039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123003"/>
            <a:ext cx="6563751" cy="3692113"/>
          </a:xfrm>
          <a:prstGeom prst="rect">
            <a:avLst/>
          </a:prstGeom>
        </p:spPr>
      </p:pic>
      <p:pic>
        <p:nvPicPr>
          <p:cNvPr id="5" name="コンテンツ プレースホルダー 4" descr="猛禽類の鳥&#10;&#10;自動的に生成された説明">
            <a:extLst>
              <a:ext uri="{FF2B5EF4-FFF2-40B4-BE49-F238E27FC236}">
                <a16:creationId xmlns:a16="http://schemas.microsoft.com/office/drawing/2014/main" id="{A45EF41F-D073-4644-88D8-FF35DFCF45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3966" y="1613023"/>
            <a:ext cx="6635759" cy="4970339"/>
          </a:xfrm>
          <a:prstGeom prst="rect">
            <a:avLst/>
          </a:prstGeom>
          <a:ln>
            <a:noFill/>
          </a:ln>
          <a:effectLst>
            <a:outerShdw blurRad="292100" dist="139700" dir="2700000" algn="tl" rotWithShape="0">
              <a:srgbClr val="333333">
                <a:alpha val="65000"/>
              </a:srgbClr>
            </a:outerShdw>
          </a:effectLst>
        </p:spPr>
      </p:pic>
      <p:sp>
        <p:nvSpPr>
          <p:cNvPr id="6" name="四角形: 角を丸くする 5">
            <a:extLst>
              <a:ext uri="{FF2B5EF4-FFF2-40B4-BE49-F238E27FC236}">
                <a16:creationId xmlns:a16="http://schemas.microsoft.com/office/drawing/2014/main" id="{63732883-91EC-43E1-93AC-8FB88BF27B7A}"/>
              </a:ext>
            </a:extLst>
          </p:cNvPr>
          <p:cNvSpPr/>
          <p:nvPr/>
        </p:nvSpPr>
        <p:spPr>
          <a:xfrm>
            <a:off x="2627783" y="1340768"/>
            <a:ext cx="3888432"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記者のイメージ</a:t>
            </a:r>
          </a:p>
        </p:txBody>
      </p:sp>
    </p:spTree>
    <p:extLst>
      <p:ext uri="{BB962C8B-B14F-4D97-AF65-F5344CB8AC3E}">
        <p14:creationId xmlns:p14="http://schemas.microsoft.com/office/powerpoint/2010/main" val="37091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25000" y="25000"/>
                                    </p:animScale>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40B0D-349A-44A8-A194-B99EBA7AF65C}"/>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ABE5C36-516E-43B5-BA81-4BED38BB62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0648"/>
            <a:ext cx="9144000" cy="6361044"/>
          </a:xfrm>
        </p:spPr>
      </p:pic>
    </p:spTree>
    <p:extLst>
      <p:ext uri="{BB962C8B-B14F-4D97-AF65-F5344CB8AC3E}">
        <p14:creationId xmlns:p14="http://schemas.microsoft.com/office/powerpoint/2010/main" val="1064131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C9D9C0-68C9-4B1D-8675-989CD35ED7F3}"/>
              </a:ext>
            </a:extLst>
          </p:cNvPr>
          <p:cNvSpPr>
            <a:spLocks noGrp="1"/>
          </p:cNvSpPr>
          <p:nvPr>
            <p:ph type="title"/>
          </p:nvPr>
        </p:nvSpPr>
        <p:spPr/>
        <p:txBody>
          <a:bodyPr/>
          <a:lstStyle/>
          <a:p>
            <a:endParaRPr kumimoji="1" lang="ja-JP" altLang="en-US"/>
          </a:p>
        </p:txBody>
      </p:sp>
      <p:pic>
        <p:nvPicPr>
          <p:cNvPr id="5" name="コンテンツ プレースホルダー 4" descr="スポーツゲーム が含まれている画像&#10;&#10;自動的に生成された説明">
            <a:extLst>
              <a:ext uri="{FF2B5EF4-FFF2-40B4-BE49-F238E27FC236}">
                <a16:creationId xmlns:a16="http://schemas.microsoft.com/office/drawing/2014/main" id="{80EB5452-2080-4FBF-8503-EA20434127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53086"/>
            <a:ext cx="9144000" cy="6030276"/>
          </a:xfrm>
        </p:spPr>
      </p:pic>
    </p:spTree>
    <p:extLst>
      <p:ext uri="{BB962C8B-B14F-4D97-AF65-F5344CB8AC3E}">
        <p14:creationId xmlns:p14="http://schemas.microsoft.com/office/powerpoint/2010/main" val="2025087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3428E0-F5A4-459C-8DAB-06A22069A0ED}"/>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45C686D9-E18A-426D-9BC8-DE37D5852A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6138"/>
            <a:ext cx="9144000" cy="5489578"/>
          </a:xfrm>
        </p:spPr>
      </p:pic>
    </p:spTree>
    <p:extLst>
      <p:ext uri="{BB962C8B-B14F-4D97-AF65-F5344CB8AC3E}">
        <p14:creationId xmlns:p14="http://schemas.microsoft.com/office/powerpoint/2010/main" val="2551219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B8D69-CEFF-4F06-A55A-B5E970AA6138}"/>
              </a:ext>
            </a:extLst>
          </p:cNvPr>
          <p:cNvSpPr>
            <a:spLocks noGrp="1"/>
          </p:cNvSpPr>
          <p:nvPr>
            <p:ph type="title"/>
          </p:nvPr>
        </p:nvSpPr>
        <p:spPr/>
        <p:txBody>
          <a:bodyPr/>
          <a:lstStyle/>
          <a:p>
            <a:endParaRPr kumimoji="1" lang="ja-JP" altLang="en-US"/>
          </a:p>
        </p:txBody>
      </p:sp>
      <p:pic>
        <p:nvPicPr>
          <p:cNvPr id="5" name="コンテンツ プレースホルダー 4" descr="テーブル, スポーツゲーム が含まれている画像&#10;&#10;自動的に生成された説明">
            <a:extLst>
              <a:ext uri="{FF2B5EF4-FFF2-40B4-BE49-F238E27FC236}">
                <a16:creationId xmlns:a16="http://schemas.microsoft.com/office/drawing/2014/main" id="{B9B759DA-1651-48EF-99A2-1524980A11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49578"/>
            <a:ext cx="9144001" cy="6137079"/>
          </a:xfrm>
        </p:spPr>
      </p:pic>
    </p:spTree>
    <p:extLst>
      <p:ext uri="{BB962C8B-B14F-4D97-AF65-F5344CB8AC3E}">
        <p14:creationId xmlns:p14="http://schemas.microsoft.com/office/powerpoint/2010/main" val="440739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95E39-E4DB-4C32-B1E4-D7E2C798A6C8}"/>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1FB7E6A-7AF0-4AC8-A20C-FA7673375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4704"/>
            <a:ext cx="9197051" cy="5256584"/>
          </a:xfrm>
        </p:spPr>
      </p:pic>
    </p:spTree>
    <p:extLst>
      <p:ext uri="{BB962C8B-B14F-4D97-AF65-F5344CB8AC3E}">
        <p14:creationId xmlns:p14="http://schemas.microsoft.com/office/powerpoint/2010/main" val="2306230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76B48-6B27-4800-9AA7-D0720CAB5846}"/>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81658CDF-C0A2-4D62-9D65-01E672711D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46138"/>
            <a:ext cx="9144071" cy="5535190"/>
          </a:xfrm>
        </p:spPr>
      </p:pic>
    </p:spTree>
    <p:extLst>
      <p:ext uri="{BB962C8B-B14F-4D97-AF65-F5344CB8AC3E}">
        <p14:creationId xmlns:p14="http://schemas.microsoft.com/office/powerpoint/2010/main" val="29140161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63F40D-B0F3-424A-876A-5A3ECD792251}"/>
              </a:ext>
            </a:extLst>
          </p:cNvPr>
          <p:cNvSpPr>
            <a:spLocks noGrp="1"/>
          </p:cNvSpPr>
          <p:nvPr>
            <p:ph type="title"/>
          </p:nvPr>
        </p:nvSpPr>
        <p:spPr/>
        <p:txBody>
          <a:bodyPr/>
          <a:lstStyle/>
          <a:p>
            <a:r>
              <a:rPr kumimoji="1" lang="en-US" altLang="ja-JP" dirty="0"/>
              <a:t>HPV</a:t>
            </a:r>
            <a:r>
              <a:rPr kumimoji="1" lang="ja-JP" altLang="en-US" dirty="0"/>
              <a:t>ワクチン薬害に関しては</a:t>
            </a:r>
          </a:p>
        </p:txBody>
      </p:sp>
      <p:sp>
        <p:nvSpPr>
          <p:cNvPr id="3" name="コンテンツ プレースホルダー 2">
            <a:extLst>
              <a:ext uri="{FF2B5EF4-FFF2-40B4-BE49-F238E27FC236}">
                <a16:creationId xmlns:a16="http://schemas.microsoft.com/office/drawing/2014/main" id="{809552AD-32D0-4CA1-84AC-D2A7D3A626B2}"/>
              </a:ext>
            </a:extLst>
          </p:cNvPr>
          <p:cNvSpPr>
            <a:spLocks noGrp="1"/>
          </p:cNvSpPr>
          <p:nvPr>
            <p:ph idx="1"/>
          </p:nvPr>
        </p:nvSpPr>
        <p:spPr/>
        <p:txBody>
          <a:bodyPr/>
          <a:lstStyle/>
          <a:p>
            <a:r>
              <a:rPr kumimoji="1" lang="ja-JP" altLang="en-US" dirty="0"/>
              <a:t>いろんな人が</a:t>
            </a:r>
            <a:r>
              <a:rPr lang="ja-JP" altLang="en-US" dirty="0"/>
              <a:t>「科学的データ」と称していろんな情報を発表、玉石混交</a:t>
            </a:r>
            <a:endParaRPr lang="en-US" altLang="ja-JP" dirty="0"/>
          </a:p>
          <a:p>
            <a:r>
              <a:rPr kumimoji="1" lang="ja-JP" altLang="en-US" dirty="0"/>
              <a:t>記者たちは自分で情報を集めたり</a:t>
            </a:r>
            <a:r>
              <a:rPr lang="ja-JP" altLang="en-US" dirty="0"/>
              <a:t>、自分で分析したりせず、そのままに書く</a:t>
            </a:r>
            <a:endParaRPr lang="en-US" altLang="ja-JP" dirty="0"/>
          </a:p>
          <a:p>
            <a:pPr marL="0" indent="0">
              <a:buNone/>
            </a:pPr>
            <a:endParaRPr kumimoji="1" lang="en-US" altLang="ja-JP" dirty="0"/>
          </a:p>
          <a:p>
            <a:pPr marL="0" indent="0">
              <a:buNone/>
            </a:pPr>
            <a:r>
              <a:rPr lang="ja-JP" altLang="en-US" dirty="0"/>
              <a:t>　　　典型的なのが日本産科婦人科学会</a:t>
            </a:r>
            <a:endParaRPr kumimoji="1" lang="ja-JP" altLang="en-US" dirty="0"/>
          </a:p>
        </p:txBody>
      </p:sp>
    </p:spTree>
    <p:extLst>
      <p:ext uri="{BB962C8B-B14F-4D97-AF65-F5344CB8AC3E}">
        <p14:creationId xmlns:p14="http://schemas.microsoft.com/office/powerpoint/2010/main" val="13761462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CB14EA-5534-4401-AC89-F6CF152B1FF9}"/>
              </a:ext>
            </a:extLst>
          </p:cNvPr>
          <p:cNvSpPr>
            <a:spLocks noGrp="1"/>
          </p:cNvSpPr>
          <p:nvPr>
            <p:ph type="title"/>
          </p:nvPr>
        </p:nvSpPr>
        <p:spPr/>
        <p:txBody>
          <a:bodyPr/>
          <a:lstStyle/>
          <a:p>
            <a:endParaRPr kumimoji="1" lang="ja-JP" altLang="en-US"/>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0BC65B61-68A0-4FA5-90CB-CDAEF9CDE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33" y="91402"/>
            <a:ext cx="8424936" cy="6675195"/>
          </a:xfrm>
        </p:spPr>
      </p:pic>
    </p:spTree>
    <p:extLst>
      <p:ext uri="{BB962C8B-B14F-4D97-AF65-F5344CB8AC3E}">
        <p14:creationId xmlns:p14="http://schemas.microsoft.com/office/powerpoint/2010/main" val="1330704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2F7D4-7A5F-41E1-A0BC-F4970B699CE1}"/>
              </a:ext>
            </a:extLst>
          </p:cNvPr>
          <p:cNvSpPr>
            <a:spLocks noGrp="1"/>
          </p:cNvSpPr>
          <p:nvPr>
            <p:ph type="title"/>
          </p:nvPr>
        </p:nvSpPr>
        <p:spPr/>
        <p:txBody>
          <a:bodyPr/>
          <a:lstStyle/>
          <a:p>
            <a:endParaRPr kumimoji="1" lang="ja-JP" altLang="en-US"/>
          </a:p>
        </p:txBody>
      </p:sp>
      <p:pic>
        <p:nvPicPr>
          <p:cNvPr id="5" name="コンテンツ プレースホルダー 4" descr="テキスト, 地図 が含まれている画像&#10;&#10;自動的に生成された説明">
            <a:extLst>
              <a:ext uri="{FF2B5EF4-FFF2-40B4-BE49-F238E27FC236}">
                <a16:creationId xmlns:a16="http://schemas.microsoft.com/office/drawing/2014/main" id="{01788CEC-8CD5-45C5-A10A-7048071362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45315" cy="6957392"/>
          </a:xfrm>
        </p:spPr>
      </p:pic>
    </p:spTree>
    <p:extLst>
      <p:ext uri="{BB962C8B-B14F-4D97-AF65-F5344CB8AC3E}">
        <p14:creationId xmlns:p14="http://schemas.microsoft.com/office/powerpoint/2010/main" val="1779799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372A15-3395-41E8-A01F-ADC3BBE18EA5}"/>
              </a:ext>
            </a:extLst>
          </p:cNvPr>
          <p:cNvSpPr>
            <a:spLocks noGrp="1"/>
          </p:cNvSpPr>
          <p:nvPr>
            <p:ph type="title"/>
          </p:nvPr>
        </p:nvSpPr>
        <p:spPr/>
        <p:txBody>
          <a:bodyPr/>
          <a:lstStyle/>
          <a:p>
            <a:r>
              <a:rPr kumimoji="1" lang="ja-JP" altLang="en-US" sz="3600" dirty="0"/>
              <a:t>年齢調整後の死亡率（人口</a:t>
            </a:r>
            <a:r>
              <a:rPr kumimoji="1" lang="en-US" altLang="ja-JP" sz="3600" dirty="0"/>
              <a:t>10</a:t>
            </a:r>
            <a:r>
              <a:rPr kumimoji="1" lang="ja-JP" altLang="en-US" sz="3600" dirty="0"/>
              <a:t>万対）</a:t>
            </a:r>
          </a:p>
        </p:txBody>
      </p:sp>
      <p:pic>
        <p:nvPicPr>
          <p:cNvPr id="8" name="コンテンツ プレースホルダー 7">
            <a:extLst>
              <a:ext uri="{FF2B5EF4-FFF2-40B4-BE49-F238E27FC236}">
                <a16:creationId xmlns:a16="http://schemas.microsoft.com/office/drawing/2014/main" id="{25BC0139-C08B-4789-950B-928A4244C884}"/>
              </a:ext>
            </a:extLst>
          </p:cNvPr>
          <p:cNvPicPr>
            <a:picLocks noGrp="1" noChangeAspect="1"/>
          </p:cNvPicPr>
          <p:nvPr>
            <p:ph idx="1"/>
          </p:nvPr>
        </p:nvPicPr>
        <p:blipFill>
          <a:blip r:embed="rId2"/>
          <a:stretch>
            <a:fillRect/>
          </a:stretch>
        </p:blipFill>
        <p:spPr>
          <a:xfrm>
            <a:off x="302826" y="1453149"/>
            <a:ext cx="8538347" cy="4640147"/>
          </a:xfrm>
          <a:prstGeom prst="rect">
            <a:avLst/>
          </a:prstGeom>
        </p:spPr>
      </p:pic>
    </p:spTree>
    <p:extLst>
      <p:ext uri="{BB962C8B-B14F-4D97-AF65-F5344CB8AC3E}">
        <p14:creationId xmlns:p14="http://schemas.microsoft.com/office/powerpoint/2010/main" val="53405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EAFE96F-1C1F-4413-A1F0-E632DB69728F}"/>
              </a:ext>
            </a:extLst>
          </p:cNvPr>
          <p:cNvSpPr/>
          <p:nvPr/>
        </p:nvSpPr>
        <p:spPr>
          <a:xfrm>
            <a:off x="805094" y="2176747"/>
            <a:ext cx="1584176" cy="26026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8800" dirty="0">
                <a:latin typeface="UD デジタル 教科書体 NK-R" panose="02020400000000000000" pitchFamily="18" charset="-128"/>
                <a:ea typeface="UD デジタル 教科書体 NK-R" panose="02020400000000000000" pitchFamily="18" charset="-128"/>
              </a:rPr>
              <a:t>権力</a:t>
            </a:r>
          </a:p>
        </p:txBody>
      </p:sp>
      <p:sp>
        <p:nvSpPr>
          <p:cNvPr id="14" name="正方形/長方形 13">
            <a:extLst>
              <a:ext uri="{FF2B5EF4-FFF2-40B4-BE49-F238E27FC236}">
                <a16:creationId xmlns:a16="http://schemas.microsoft.com/office/drawing/2014/main" id="{E1DD64F3-EF5E-4875-B467-3D1042FBBA98}"/>
              </a:ext>
            </a:extLst>
          </p:cNvPr>
          <p:cNvSpPr/>
          <p:nvPr/>
        </p:nvSpPr>
        <p:spPr>
          <a:xfrm>
            <a:off x="2494894" y="2204864"/>
            <a:ext cx="1584176" cy="2602603"/>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8800" dirty="0">
                <a:latin typeface="UD デジタル 教科書体 NK-R" panose="02020400000000000000" pitchFamily="18" charset="-128"/>
                <a:ea typeface="UD デジタル 教科書体 NK-R" panose="02020400000000000000" pitchFamily="18" charset="-128"/>
              </a:rPr>
              <a:t>権威</a:t>
            </a:r>
          </a:p>
        </p:txBody>
      </p:sp>
      <p:pic>
        <p:nvPicPr>
          <p:cNvPr id="13" name="図 12" descr="おもちゃ, 人形, 挿絵 が含まれている画像&#10;&#10;自動的に生成された説明">
            <a:extLst>
              <a:ext uri="{FF2B5EF4-FFF2-40B4-BE49-F238E27FC236}">
                <a16:creationId xmlns:a16="http://schemas.microsoft.com/office/drawing/2014/main" id="{95B42108-FFAE-4466-A57B-77BDF2C2FE14}"/>
              </a:ext>
            </a:extLst>
          </p:cNvPr>
          <p:cNvPicPr>
            <a:picLocks noChangeAspect="1"/>
          </p:cNvPicPr>
          <p:nvPr/>
        </p:nvPicPr>
        <p:blipFill rotWithShape="1">
          <a:blip r:embed="rId2">
            <a:extLst>
              <a:ext uri="{28A0092B-C50C-407E-A947-70E740481C1C}">
                <a14:useLocalDpi xmlns:a14="http://schemas.microsoft.com/office/drawing/2010/main" val="0"/>
              </a:ext>
            </a:extLst>
          </a:blip>
          <a:srcRect l="53971" t="-9931" b="1"/>
          <a:stretch/>
        </p:blipFill>
        <p:spPr>
          <a:xfrm>
            <a:off x="5385359" y="1988840"/>
            <a:ext cx="1669428" cy="3787705"/>
          </a:xfrm>
          <a:prstGeom prst="rect">
            <a:avLst/>
          </a:prstGeom>
        </p:spPr>
      </p:pic>
      <p:sp>
        <p:nvSpPr>
          <p:cNvPr id="2" name="タイトル 1">
            <a:extLst>
              <a:ext uri="{FF2B5EF4-FFF2-40B4-BE49-F238E27FC236}">
                <a16:creationId xmlns:a16="http://schemas.microsoft.com/office/drawing/2014/main" id="{ACE5C257-116D-49AA-AAEB-59FEA0484E69}"/>
              </a:ext>
            </a:extLst>
          </p:cNvPr>
          <p:cNvSpPr>
            <a:spLocks noGrp="1"/>
          </p:cNvSpPr>
          <p:nvPr>
            <p:ph type="title"/>
          </p:nvPr>
        </p:nvSpPr>
        <p:spPr/>
        <p:txBody>
          <a:bodyPr/>
          <a:lstStyle/>
          <a:p>
            <a:r>
              <a:rPr kumimoji="1" lang="ja-JP" altLang="en-US" sz="3600" dirty="0"/>
              <a:t>取材する側から取材される側になって</a:t>
            </a:r>
          </a:p>
        </p:txBody>
      </p:sp>
      <p:pic>
        <p:nvPicPr>
          <p:cNvPr id="11" name="図 10" descr="人, 男, 探す, 携帯電話 が含まれている画像&#10;&#10;自動的に生成された説明">
            <a:extLst>
              <a:ext uri="{FF2B5EF4-FFF2-40B4-BE49-F238E27FC236}">
                <a16:creationId xmlns:a16="http://schemas.microsoft.com/office/drawing/2014/main" id="{D04500F2-0551-444C-A4F7-310CE76AF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132" y="2151298"/>
            <a:ext cx="5652120" cy="3787705"/>
          </a:xfrm>
          <a:prstGeom prst="rect">
            <a:avLst/>
          </a:prstGeom>
        </p:spPr>
      </p:pic>
      <p:pic>
        <p:nvPicPr>
          <p:cNvPr id="9" name="コンテンツ プレースホルダー 8" descr="テキスト, 新聞, 男, 立つ が含まれている画像&#10;&#10;自動的に生成された説明">
            <a:extLst>
              <a:ext uri="{FF2B5EF4-FFF2-40B4-BE49-F238E27FC236}">
                <a16:creationId xmlns:a16="http://schemas.microsoft.com/office/drawing/2014/main" id="{7FEC2704-C169-44F8-B4DB-B51A447A46F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756" y="1772189"/>
            <a:ext cx="3384376" cy="5085811"/>
          </a:xfrm>
        </p:spPr>
      </p:pic>
      <p:sp>
        <p:nvSpPr>
          <p:cNvPr id="6" name="四角形: 角を丸くする 5">
            <a:extLst>
              <a:ext uri="{FF2B5EF4-FFF2-40B4-BE49-F238E27FC236}">
                <a16:creationId xmlns:a16="http://schemas.microsoft.com/office/drawing/2014/main" id="{63732883-91EC-43E1-93AC-8FB88BF27B7A}"/>
              </a:ext>
            </a:extLst>
          </p:cNvPr>
          <p:cNvSpPr/>
          <p:nvPr/>
        </p:nvSpPr>
        <p:spPr>
          <a:xfrm>
            <a:off x="2627783" y="1340768"/>
            <a:ext cx="3888432"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記者のイメージ</a:t>
            </a:r>
          </a:p>
        </p:txBody>
      </p:sp>
    </p:spTree>
    <p:extLst>
      <p:ext uri="{BB962C8B-B14F-4D97-AF65-F5344CB8AC3E}">
        <p14:creationId xmlns:p14="http://schemas.microsoft.com/office/powerpoint/2010/main" val="14164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89F52-C691-46A8-9498-FC1F1F79392E}"/>
              </a:ext>
            </a:extLst>
          </p:cNvPr>
          <p:cNvSpPr>
            <a:spLocks noGrp="1"/>
          </p:cNvSpPr>
          <p:nvPr>
            <p:ph type="title"/>
          </p:nvPr>
        </p:nvSpPr>
        <p:spPr/>
        <p:txBody>
          <a:bodyPr/>
          <a:lstStyle/>
          <a:p>
            <a:r>
              <a:rPr kumimoji="1" lang="ja-JP" altLang="en-US" dirty="0"/>
              <a:t>フリージャーナリストは書くけど</a:t>
            </a:r>
          </a:p>
        </p:txBody>
      </p:sp>
      <p:pic>
        <p:nvPicPr>
          <p:cNvPr id="5" name="コンテンツ プレースホルダー 4" descr="食品 が含まれている画像&#10;&#10;自動的に生成された説明">
            <a:extLst>
              <a:ext uri="{FF2B5EF4-FFF2-40B4-BE49-F238E27FC236}">
                <a16:creationId xmlns:a16="http://schemas.microsoft.com/office/drawing/2014/main" id="{B723EBEB-BA7D-4FEA-8583-786BDC2837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687" y="2024881"/>
            <a:ext cx="2762612" cy="3946589"/>
          </a:xfrm>
        </p:spPr>
      </p:pic>
      <p:pic>
        <p:nvPicPr>
          <p:cNvPr id="7" name="図 6" descr="文字と写真のスクリーンショット&#10;&#10;自動的に生成された説明">
            <a:extLst>
              <a:ext uri="{FF2B5EF4-FFF2-40B4-BE49-F238E27FC236}">
                <a16:creationId xmlns:a16="http://schemas.microsoft.com/office/drawing/2014/main" id="{4BFB43BA-8AA9-4693-83F9-8FAA883A5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994480"/>
            <a:ext cx="2762612" cy="3929346"/>
          </a:xfrm>
          <a:prstGeom prst="rect">
            <a:avLst/>
          </a:prstGeom>
        </p:spPr>
      </p:pic>
      <p:pic>
        <p:nvPicPr>
          <p:cNvPr id="9" name="図 8" descr="記号, ストリート が含まれている画像&#10;&#10;自動的に生成された説明">
            <a:extLst>
              <a:ext uri="{FF2B5EF4-FFF2-40B4-BE49-F238E27FC236}">
                <a16:creationId xmlns:a16="http://schemas.microsoft.com/office/drawing/2014/main" id="{A2EC619F-568A-4D30-B5D1-2D13E8C3C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9881" y="2057403"/>
            <a:ext cx="2762612" cy="4007393"/>
          </a:xfrm>
          <a:prstGeom prst="rect">
            <a:avLst/>
          </a:prstGeom>
        </p:spPr>
      </p:pic>
    </p:spTree>
    <p:extLst>
      <p:ext uri="{BB962C8B-B14F-4D97-AF65-F5344CB8AC3E}">
        <p14:creationId xmlns:p14="http://schemas.microsoft.com/office/powerpoint/2010/main" val="12463587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挿絵, 食品 が含まれている画像&#10;&#10;自動的に生成された説明">
            <a:extLst>
              <a:ext uri="{FF2B5EF4-FFF2-40B4-BE49-F238E27FC236}">
                <a16:creationId xmlns:a16="http://schemas.microsoft.com/office/drawing/2014/main" id="{E52C8471-3D12-4387-944B-8A1BDA4B7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227378"/>
            <a:ext cx="4464496" cy="4289035"/>
          </a:xfrm>
          <a:prstGeom prst="rect">
            <a:avLst/>
          </a:prstGeom>
        </p:spPr>
      </p:pic>
      <p:sp>
        <p:nvSpPr>
          <p:cNvPr id="2" name="タイトル 1">
            <a:extLst>
              <a:ext uri="{FF2B5EF4-FFF2-40B4-BE49-F238E27FC236}">
                <a16:creationId xmlns:a16="http://schemas.microsoft.com/office/drawing/2014/main" id="{ACE5C257-116D-49AA-AAEB-59FEA0484E69}"/>
              </a:ext>
            </a:extLst>
          </p:cNvPr>
          <p:cNvSpPr>
            <a:spLocks noGrp="1"/>
          </p:cNvSpPr>
          <p:nvPr>
            <p:ph type="title"/>
          </p:nvPr>
        </p:nvSpPr>
        <p:spPr/>
        <p:txBody>
          <a:bodyPr/>
          <a:lstStyle/>
          <a:p>
            <a:r>
              <a:rPr kumimoji="1" lang="ja-JP" altLang="en-US" sz="3600" dirty="0"/>
              <a:t>取材する側から取材される側になって</a:t>
            </a:r>
          </a:p>
        </p:txBody>
      </p:sp>
      <p:sp>
        <p:nvSpPr>
          <p:cNvPr id="6" name="四角形: 角を丸くする 5">
            <a:extLst>
              <a:ext uri="{FF2B5EF4-FFF2-40B4-BE49-F238E27FC236}">
                <a16:creationId xmlns:a16="http://schemas.microsoft.com/office/drawing/2014/main" id="{63732883-91EC-43E1-93AC-8FB88BF27B7A}"/>
              </a:ext>
            </a:extLst>
          </p:cNvPr>
          <p:cNvSpPr/>
          <p:nvPr/>
        </p:nvSpPr>
        <p:spPr>
          <a:xfrm>
            <a:off x="2627783" y="1340768"/>
            <a:ext cx="3888432" cy="6480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記者のイメージ</a:t>
            </a:r>
          </a:p>
        </p:txBody>
      </p:sp>
      <p:pic>
        <p:nvPicPr>
          <p:cNvPr id="8" name="コンテンツ プレースホルダー 7" descr="男, 写真, 古い, スキー が含まれている画像&#10;&#10;自動的に生成された説明">
            <a:extLst>
              <a:ext uri="{FF2B5EF4-FFF2-40B4-BE49-F238E27FC236}">
                <a16:creationId xmlns:a16="http://schemas.microsoft.com/office/drawing/2014/main" id="{E7BDC338-1629-4702-8C12-F673760981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2204864"/>
            <a:ext cx="8229600" cy="4311967"/>
          </a:xfrm>
        </p:spPr>
      </p:pic>
    </p:spTree>
    <p:extLst>
      <p:ext uri="{BB962C8B-B14F-4D97-AF65-F5344CB8AC3E}">
        <p14:creationId xmlns:p14="http://schemas.microsoft.com/office/powerpoint/2010/main" val="27149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7A0D0101-5F34-4214-88F4-65E6DC672574}"/>
              </a:ext>
            </a:extLst>
          </p:cNvPr>
          <p:cNvSpPr>
            <a:spLocks noGrp="1"/>
          </p:cNvSpPr>
          <p:nvPr>
            <p:ph type="title"/>
          </p:nvPr>
        </p:nvSpPr>
        <p:spPr/>
        <p:txBody>
          <a:bodyPr/>
          <a:lstStyle/>
          <a:p>
            <a:r>
              <a:rPr lang="ja-JP" altLang="en-US" dirty="0"/>
              <a:t>実例４と５　そんなのは昔から</a:t>
            </a:r>
          </a:p>
        </p:txBody>
      </p:sp>
      <p:pic>
        <p:nvPicPr>
          <p:cNvPr id="9219" name="コンテンツ プレースホルダー 3">
            <a:extLst>
              <a:ext uri="{FF2B5EF4-FFF2-40B4-BE49-F238E27FC236}">
                <a16:creationId xmlns:a16="http://schemas.microsoft.com/office/drawing/2014/main" id="{FFF31730-A8D9-4B29-B515-82327E622D6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30539" y="5298262"/>
            <a:ext cx="937405" cy="1337717"/>
          </a:xfrm>
        </p:spPr>
      </p:pic>
      <p:pic>
        <p:nvPicPr>
          <p:cNvPr id="9220" name="図 4">
            <a:extLst>
              <a:ext uri="{FF2B5EF4-FFF2-40B4-BE49-F238E27FC236}">
                <a16:creationId xmlns:a16="http://schemas.microsoft.com/office/drawing/2014/main" id="{0E37190C-FE3D-4AA2-9504-5B2A911573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0338" y="5298262"/>
            <a:ext cx="1800201" cy="13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図 5">
            <a:extLst>
              <a:ext uri="{FF2B5EF4-FFF2-40B4-BE49-F238E27FC236}">
                <a16:creationId xmlns:a16="http://schemas.microsoft.com/office/drawing/2014/main" id="{A13340AC-24D4-4420-9362-C1EBF1587B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344352"/>
            <a:ext cx="4158381" cy="531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783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179F851F-7DFE-451F-A093-978EFDEF414C}"/>
              </a:ext>
            </a:extLst>
          </p:cNvPr>
          <p:cNvSpPr>
            <a:spLocks noGrp="1"/>
          </p:cNvSpPr>
          <p:nvPr>
            <p:ph type="title"/>
          </p:nvPr>
        </p:nvSpPr>
        <p:spPr/>
        <p:txBody>
          <a:bodyPr/>
          <a:lstStyle/>
          <a:p>
            <a:r>
              <a:rPr lang="ja-JP" altLang="en-US" dirty="0"/>
              <a:t>東京オリンピックの年</a:t>
            </a:r>
          </a:p>
        </p:txBody>
      </p:sp>
      <p:sp>
        <p:nvSpPr>
          <p:cNvPr id="8195" name="コンテンツ プレースホルダー 2">
            <a:extLst>
              <a:ext uri="{FF2B5EF4-FFF2-40B4-BE49-F238E27FC236}">
                <a16:creationId xmlns:a16="http://schemas.microsoft.com/office/drawing/2014/main" id="{F9EB8095-7FD4-4CF8-A01E-19F02F2A01EC}"/>
              </a:ext>
            </a:extLst>
          </p:cNvPr>
          <p:cNvSpPr>
            <a:spLocks noGrp="1"/>
          </p:cNvSpPr>
          <p:nvPr>
            <p:ph idx="1"/>
          </p:nvPr>
        </p:nvSpPr>
        <p:spPr/>
        <p:txBody>
          <a:bodyPr/>
          <a:lstStyle/>
          <a:p>
            <a:pPr marL="0" indent="0">
              <a:buFontTx/>
              <a:buNone/>
            </a:pPr>
            <a:r>
              <a:rPr lang="en-US" altLang="ja-JP" dirty="0"/>
              <a:t>1964</a:t>
            </a:r>
            <a:r>
              <a:rPr lang="ja-JP" altLang="en-US" dirty="0"/>
              <a:t>年の７月</a:t>
            </a:r>
            <a:endParaRPr lang="en-US" altLang="ja-JP" dirty="0"/>
          </a:p>
          <a:p>
            <a:pPr marL="0" indent="0">
              <a:buFontTx/>
              <a:buNone/>
            </a:pPr>
            <a:r>
              <a:rPr lang="ja-JP" altLang="en-US" dirty="0"/>
              <a:t>　　朝日新聞が</a:t>
            </a:r>
            <a:r>
              <a:rPr lang="ja-JP" altLang="en-US" dirty="0">
                <a:solidFill>
                  <a:srgbClr val="FF0000"/>
                </a:solidFill>
              </a:rPr>
              <a:t>「戸田の奇病発生」と</a:t>
            </a:r>
            <a:endParaRPr lang="en-US" altLang="ja-JP" dirty="0">
              <a:solidFill>
                <a:srgbClr val="FF0000"/>
              </a:solidFill>
            </a:endParaRPr>
          </a:p>
          <a:p>
            <a:pPr marL="0" indent="0">
              <a:buFontTx/>
              <a:buNone/>
            </a:pPr>
            <a:r>
              <a:rPr lang="ja-JP" altLang="en-US" dirty="0"/>
              <a:t>　　　　　　　　　　　　　　　　　　書き立てた</a:t>
            </a:r>
            <a:endParaRPr lang="en-US" altLang="ja-JP" dirty="0"/>
          </a:p>
          <a:p>
            <a:pPr marL="0" indent="0">
              <a:buFontTx/>
              <a:buNone/>
            </a:pPr>
            <a:r>
              <a:rPr lang="ja-JP" altLang="en-US" dirty="0"/>
              <a:t>　　△原因不明の神経性の奇病</a:t>
            </a:r>
            <a:endParaRPr lang="en-US" altLang="ja-JP" dirty="0"/>
          </a:p>
          <a:p>
            <a:pPr marL="0" indent="0">
              <a:buFontTx/>
              <a:buNone/>
            </a:pPr>
            <a:r>
              <a:rPr lang="ja-JP" altLang="en-US" dirty="0"/>
              <a:t>　　△伝染性の疑いがあるとみる学者も多い</a:t>
            </a:r>
            <a:endParaRPr lang="en-US" altLang="ja-JP" dirty="0"/>
          </a:p>
          <a:p>
            <a:pPr marL="0" indent="0">
              <a:buFontTx/>
              <a:buNone/>
            </a:pPr>
            <a:r>
              <a:rPr lang="ja-JP" altLang="en-US" dirty="0"/>
              <a:t>　　△数年前から各地で発生</a:t>
            </a:r>
            <a:endParaRPr lang="en-US" altLang="ja-JP" dirty="0"/>
          </a:p>
          <a:p>
            <a:pPr marL="0" indent="0">
              <a:buFontTx/>
              <a:buNone/>
            </a:pPr>
            <a:r>
              <a:rPr lang="ja-JP" altLang="en-US" dirty="0"/>
              <a:t>　　△厚生省は伝染病予防法に基づいて・・・</a:t>
            </a:r>
            <a:endParaRPr lang="en-US" altLang="ja-JP" dirty="0"/>
          </a:p>
        </p:txBody>
      </p:sp>
    </p:spTree>
    <p:extLst>
      <p:ext uri="{BB962C8B-B14F-4D97-AF65-F5344CB8AC3E}">
        <p14:creationId xmlns:p14="http://schemas.microsoft.com/office/powerpoint/2010/main" val="2159849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CF652E82-9B83-4ACF-B882-EBD9EA652A19}"/>
              </a:ext>
            </a:extLst>
          </p:cNvPr>
          <p:cNvSpPr>
            <a:spLocks noGrp="1"/>
          </p:cNvSpPr>
          <p:nvPr>
            <p:ph type="title"/>
          </p:nvPr>
        </p:nvSpPr>
        <p:spPr/>
        <p:txBody>
          <a:bodyPr/>
          <a:lstStyle/>
          <a:p>
            <a:r>
              <a:rPr lang="ja-JP" altLang="en-US" dirty="0"/>
              <a:t>奇病は実は薬害スモンだった</a:t>
            </a:r>
          </a:p>
        </p:txBody>
      </p:sp>
      <p:sp>
        <p:nvSpPr>
          <p:cNvPr id="13315" name="コンテンツ プレースホルダー 2">
            <a:extLst>
              <a:ext uri="{FF2B5EF4-FFF2-40B4-BE49-F238E27FC236}">
                <a16:creationId xmlns:a16="http://schemas.microsoft.com/office/drawing/2014/main" id="{E9808EF6-C4C5-4ECD-8118-CDA74853BB42}"/>
              </a:ext>
            </a:extLst>
          </p:cNvPr>
          <p:cNvSpPr>
            <a:spLocks noGrp="1"/>
          </p:cNvSpPr>
          <p:nvPr>
            <p:ph idx="1"/>
          </p:nvPr>
        </p:nvSpPr>
        <p:spPr>
          <a:xfrm>
            <a:off x="323850" y="1600200"/>
            <a:ext cx="8362950" cy="4525963"/>
          </a:xfrm>
        </p:spPr>
        <p:txBody>
          <a:bodyPr/>
          <a:lstStyle/>
          <a:p>
            <a:pPr>
              <a:defRPr/>
            </a:pPr>
            <a:r>
              <a:rPr lang="ja-JP" altLang="en-US" sz="2800" dirty="0"/>
              <a:t>東京オリンピックのボート競技の会場に決まっていたので「世界中の人が来るのに奇病が・・・」と報道</a:t>
            </a:r>
            <a:endParaRPr lang="en-US" altLang="ja-JP" sz="2800" dirty="0"/>
          </a:p>
          <a:p>
            <a:pPr marL="0" indent="0">
              <a:buFontTx/>
              <a:buNone/>
              <a:defRPr/>
            </a:pPr>
            <a:r>
              <a:rPr lang="ja-JP" altLang="en-US" dirty="0"/>
              <a:t>　　　　　　　　　　　</a:t>
            </a:r>
            <a:endParaRPr lang="en-US" altLang="ja-JP" dirty="0"/>
          </a:p>
          <a:p>
            <a:pPr marL="0" indent="0">
              <a:buFontTx/>
              <a:buNone/>
              <a:defRPr/>
            </a:pPr>
            <a:r>
              <a:rPr lang="ja-JP" altLang="en-US" dirty="0"/>
              <a:t>　　　　　　　　　　　</a:t>
            </a:r>
            <a:r>
              <a:rPr lang="ja-JP" altLang="en-US" dirty="0">
                <a:solidFill>
                  <a:srgbClr val="FF0000"/>
                </a:solidFill>
              </a:rPr>
              <a:t>ＳＭＯＮ</a:t>
            </a:r>
            <a:r>
              <a:rPr lang="zh-TW" altLang="en-US" dirty="0">
                <a:solidFill>
                  <a:srgbClr val="FF0000"/>
                </a:solidFill>
              </a:rPr>
              <a:t>亜急性脊髄視神経</a:t>
            </a:r>
            <a:r>
              <a:rPr lang="ja-JP" altLang="en-US" dirty="0">
                <a:solidFill>
                  <a:srgbClr val="FF0000"/>
                </a:solidFill>
              </a:rPr>
              <a:t>症</a:t>
            </a:r>
            <a:endParaRPr lang="en-US" altLang="ja-JP" dirty="0">
              <a:solidFill>
                <a:srgbClr val="FF0000"/>
              </a:solidFill>
            </a:endParaRPr>
          </a:p>
          <a:p>
            <a:pPr marL="0" indent="0">
              <a:buFontTx/>
              <a:buNone/>
              <a:defRPr/>
            </a:pPr>
            <a:r>
              <a:rPr lang="ja-JP" altLang="en-US" dirty="0"/>
              <a:t>　　　　　　　　　　　整腸剤として広く使われていた</a:t>
            </a:r>
            <a:endParaRPr lang="en-US" altLang="ja-JP" dirty="0"/>
          </a:p>
          <a:p>
            <a:pPr marL="0" indent="0">
              <a:buFontTx/>
              <a:buNone/>
              <a:defRPr/>
            </a:pPr>
            <a:r>
              <a:rPr lang="ja-JP" altLang="en-US" dirty="0"/>
              <a:t>　　　　　　　　　　　キノホルム剤による</a:t>
            </a:r>
            <a:endParaRPr lang="en-US" altLang="ja-JP" dirty="0"/>
          </a:p>
          <a:p>
            <a:pPr marL="0" indent="0">
              <a:buFontTx/>
              <a:buNone/>
              <a:defRPr/>
            </a:pPr>
            <a:r>
              <a:rPr lang="ja-JP" altLang="en-US" dirty="0"/>
              <a:t>　　　　　　　　　　　　　　　　　　重篤な副作用</a:t>
            </a:r>
            <a:endParaRPr lang="en-US" altLang="ja-JP" dirty="0"/>
          </a:p>
        </p:txBody>
      </p:sp>
      <p:pic>
        <p:nvPicPr>
          <p:cNvPr id="10244" name="図 1">
            <a:extLst>
              <a:ext uri="{FF2B5EF4-FFF2-40B4-BE49-F238E27FC236}">
                <a16:creationId xmlns:a16="http://schemas.microsoft.com/office/drawing/2014/main" id="{41256A59-0484-4EFD-9376-79E52DC523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53166"/>
            <a:ext cx="2519362"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48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72C658-021B-4165-B081-8207988F15C5}"/>
              </a:ext>
            </a:extLst>
          </p:cNvPr>
          <p:cNvSpPr>
            <a:spLocks noGrp="1"/>
          </p:cNvSpPr>
          <p:nvPr>
            <p:ph type="title"/>
          </p:nvPr>
        </p:nvSpPr>
        <p:spPr/>
        <p:txBody>
          <a:bodyPr/>
          <a:lstStyle/>
          <a:p>
            <a:r>
              <a:rPr kumimoji="1" lang="ja-JP" altLang="en-US" dirty="0"/>
              <a:t>その２年後の記事</a:t>
            </a:r>
          </a:p>
        </p:txBody>
      </p:sp>
      <p:pic>
        <p:nvPicPr>
          <p:cNvPr id="5" name="コンテンツ プレースホルダー 4" descr="テキスト が含まれている画像&#10;&#10;非常に高い精度で生成された説明">
            <a:extLst>
              <a:ext uri="{FF2B5EF4-FFF2-40B4-BE49-F238E27FC236}">
                <a16:creationId xmlns:a16="http://schemas.microsoft.com/office/drawing/2014/main" id="{FAAD399C-BBC0-429F-9F41-9B336EE5B9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059"/>
          <a:stretch/>
        </p:blipFill>
        <p:spPr>
          <a:xfrm>
            <a:off x="0" y="1583668"/>
            <a:ext cx="9144000" cy="3890172"/>
          </a:xfrm>
        </p:spPr>
      </p:pic>
    </p:spTree>
    <p:extLst>
      <p:ext uri="{BB962C8B-B14F-4D97-AF65-F5344CB8AC3E}">
        <p14:creationId xmlns:p14="http://schemas.microsoft.com/office/powerpoint/2010/main" val="2044769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72C658-021B-4165-B081-8207988F15C5}"/>
              </a:ext>
            </a:extLst>
          </p:cNvPr>
          <p:cNvSpPr>
            <a:spLocks noGrp="1"/>
          </p:cNvSpPr>
          <p:nvPr>
            <p:ph type="title"/>
          </p:nvPr>
        </p:nvSpPr>
        <p:spPr/>
        <p:txBody>
          <a:bodyPr/>
          <a:lstStyle/>
          <a:p>
            <a:endParaRPr kumimoji="1" lang="ja-JP" altLang="en-US"/>
          </a:p>
        </p:txBody>
      </p:sp>
      <p:pic>
        <p:nvPicPr>
          <p:cNvPr id="5" name="コンテンツ プレースホルダー 4" descr="テキスト が含まれている画像&#10;&#10;非常に高い精度で生成された説明">
            <a:extLst>
              <a:ext uri="{FF2B5EF4-FFF2-40B4-BE49-F238E27FC236}">
                <a16:creationId xmlns:a16="http://schemas.microsoft.com/office/drawing/2014/main" id="{FAAD399C-BBC0-429F-9F41-9B336EE5B9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2856" y="-7660232"/>
            <a:ext cx="23086237" cy="12601400"/>
          </a:xfrm>
        </p:spPr>
      </p:pic>
      <p:sp>
        <p:nvSpPr>
          <p:cNvPr id="3" name="正方形/長方形 2">
            <a:extLst>
              <a:ext uri="{FF2B5EF4-FFF2-40B4-BE49-F238E27FC236}">
                <a16:creationId xmlns:a16="http://schemas.microsoft.com/office/drawing/2014/main" id="{08DE6EB7-9790-4E47-971D-7AE47CE2992F}"/>
              </a:ext>
            </a:extLst>
          </p:cNvPr>
          <p:cNvSpPr/>
          <p:nvPr/>
        </p:nvSpPr>
        <p:spPr>
          <a:xfrm>
            <a:off x="1763688" y="1988840"/>
            <a:ext cx="5760640" cy="2952328"/>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15167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B25995-ABEB-41BC-8D4C-46CFDF8158FA}"/>
              </a:ext>
            </a:extLst>
          </p:cNvPr>
          <p:cNvSpPr>
            <a:spLocks noGrp="1"/>
          </p:cNvSpPr>
          <p:nvPr>
            <p:ph type="title"/>
          </p:nvPr>
        </p:nvSpPr>
        <p:spPr/>
        <p:txBody>
          <a:bodyPr/>
          <a:lstStyle/>
          <a:p>
            <a:r>
              <a:rPr lang="ja-JP" altLang="en-US" dirty="0"/>
              <a:t>この記事を書いた記者は</a:t>
            </a:r>
            <a:endParaRPr kumimoji="1" lang="ja-JP" altLang="en-US" dirty="0"/>
          </a:p>
        </p:txBody>
      </p:sp>
      <p:sp>
        <p:nvSpPr>
          <p:cNvPr id="3" name="コンテンツ プレースホルダー 2">
            <a:extLst>
              <a:ext uri="{FF2B5EF4-FFF2-40B4-BE49-F238E27FC236}">
                <a16:creationId xmlns:a16="http://schemas.microsoft.com/office/drawing/2014/main" id="{CD4C0760-C6E2-4F7E-BAEE-BAFC7162A2CB}"/>
              </a:ext>
            </a:extLst>
          </p:cNvPr>
          <p:cNvSpPr>
            <a:spLocks noGrp="1"/>
          </p:cNvSpPr>
          <p:nvPr>
            <p:ph idx="1"/>
          </p:nvPr>
        </p:nvSpPr>
        <p:spPr/>
        <p:txBody>
          <a:bodyPr/>
          <a:lstStyle/>
          <a:p>
            <a:pPr marL="0" indent="0">
              <a:buNone/>
            </a:pPr>
            <a:r>
              <a:rPr lang="ja-JP" altLang="en-US" dirty="0"/>
              <a:t>　</a:t>
            </a:r>
            <a:r>
              <a:rPr kumimoji="1" lang="ja-JP" altLang="en-US" dirty="0"/>
              <a:t>被害者には直接取材せず</a:t>
            </a:r>
            <a:endParaRPr kumimoji="1" lang="en-US" altLang="ja-JP" dirty="0"/>
          </a:p>
          <a:p>
            <a:pPr marL="0" indent="0">
              <a:buNone/>
            </a:pPr>
            <a:r>
              <a:rPr lang="ja-JP" altLang="en-US" dirty="0"/>
              <a:t>　</a:t>
            </a:r>
            <a:r>
              <a:rPr lang="ja-JP" altLang="en-US" dirty="0">
                <a:solidFill>
                  <a:srgbClr val="FF0000"/>
                </a:solidFill>
              </a:rPr>
              <a:t>国や医学的権威が「こう言っている」</a:t>
            </a:r>
            <a:r>
              <a:rPr lang="ja-JP" altLang="en-US" dirty="0"/>
              <a:t>と書く</a:t>
            </a:r>
            <a:endParaRPr lang="en-US" altLang="ja-JP" dirty="0"/>
          </a:p>
          <a:p>
            <a:pPr marL="0" indent="0">
              <a:buNone/>
            </a:pPr>
            <a:endParaRPr kumimoji="1" lang="en-US" altLang="ja-JP" dirty="0"/>
          </a:p>
          <a:p>
            <a:pPr marL="0" indent="0">
              <a:buNone/>
            </a:pPr>
            <a:r>
              <a:rPr lang="ja-JP" altLang="en-US" dirty="0"/>
              <a:t>　　確かに</a:t>
            </a:r>
            <a:r>
              <a:rPr lang="ja-JP" altLang="en-US" dirty="0">
                <a:solidFill>
                  <a:srgbClr val="FF0000"/>
                </a:solidFill>
              </a:rPr>
              <a:t>「言っている」</a:t>
            </a:r>
            <a:r>
              <a:rPr lang="ja-JP" altLang="en-US" dirty="0"/>
              <a:t>ことは事実であり</a:t>
            </a:r>
            <a:endParaRPr lang="en-US" altLang="ja-JP" dirty="0"/>
          </a:p>
          <a:p>
            <a:pPr marL="0" indent="0">
              <a:buNone/>
            </a:pPr>
            <a:r>
              <a:rPr lang="ja-JP" altLang="en-US" dirty="0"/>
              <a:t>　　間違いではない（責任はない）が・・・</a:t>
            </a:r>
            <a:endParaRPr lang="en-US" altLang="ja-JP" dirty="0"/>
          </a:p>
          <a:p>
            <a:pPr marL="0" indent="0">
              <a:buNone/>
            </a:pPr>
            <a:r>
              <a:rPr lang="ja-JP" altLang="en-US" dirty="0"/>
              <a:t>　　　　　　　　　</a:t>
            </a:r>
            <a:r>
              <a:rPr lang="ja-JP" altLang="en-US" dirty="0">
                <a:solidFill>
                  <a:srgbClr val="FF0000"/>
                </a:solidFill>
              </a:rPr>
              <a:t>歴史の検証に耐える記事か？</a:t>
            </a:r>
            <a:endParaRPr lang="en-US" altLang="ja-JP" dirty="0">
              <a:solidFill>
                <a:srgbClr val="FF0000"/>
              </a:solidFill>
            </a:endParaRPr>
          </a:p>
        </p:txBody>
      </p:sp>
    </p:spTree>
    <p:extLst>
      <p:ext uri="{BB962C8B-B14F-4D97-AF65-F5344CB8AC3E}">
        <p14:creationId xmlns:p14="http://schemas.microsoft.com/office/powerpoint/2010/main" val="14444722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B2321-FCEC-469F-90F6-73A2CB4E1CF5}"/>
              </a:ext>
            </a:extLst>
          </p:cNvPr>
          <p:cNvSpPr>
            <a:spLocks noGrp="1"/>
          </p:cNvSpPr>
          <p:nvPr>
            <p:ph type="title"/>
          </p:nvPr>
        </p:nvSpPr>
        <p:spPr/>
        <p:txBody>
          <a:bodyPr/>
          <a:lstStyle/>
          <a:p>
            <a:endParaRPr kumimoji="1" lang="ja-JP" altLang="en-US"/>
          </a:p>
        </p:txBody>
      </p:sp>
      <p:pic>
        <p:nvPicPr>
          <p:cNvPr id="5" name="コンテンツ プレースホルダー 4" descr="テキスト が含まれている画像&#10;&#10;非常に高い精度で生成された説明">
            <a:extLst>
              <a:ext uri="{FF2B5EF4-FFF2-40B4-BE49-F238E27FC236}">
                <a16:creationId xmlns:a16="http://schemas.microsoft.com/office/drawing/2014/main" id="{DBEF2D7D-8B80-4185-974D-C081AC4CF7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3216"/>
            <a:ext cx="6768752" cy="9905262"/>
          </a:xfrm>
        </p:spPr>
      </p:pic>
    </p:spTree>
    <p:extLst>
      <p:ext uri="{BB962C8B-B14F-4D97-AF65-F5344CB8AC3E}">
        <p14:creationId xmlns:p14="http://schemas.microsoft.com/office/powerpoint/2010/main" val="1639671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0C5951-3AE3-409D-9E2F-C618A23120D5}"/>
              </a:ext>
            </a:extLst>
          </p:cNvPr>
          <p:cNvSpPr>
            <a:spLocks noGrp="1"/>
          </p:cNvSpPr>
          <p:nvPr>
            <p:ph type="title"/>
          </p:nvPr>
        </p:nvSpPr>
        <p:spPr/>
        <p:txBody>
          <a:bodyPr/>
          <a:lstStyle/>
          <a:p>
            <a:r>
              <a:rPr kumimoji="1" lang="en-US" altLang="ja-JP" dirty="0"/>
              <a:t>The Lancet</a:t>
            </a:r>
            <a:endParaRPr kumimoji="1" lang="ja-JP" altLang="en-US" dirty="0"/>
          </a:p>
        </p:txBody>
      </p:sp>
      <p:pic>
        <p:nvPicPr>
          <p:cNvPr id="6" name="コンテンツ プレースホルダー 5" descr="パソコンの画面&#10;&#10;自動的に生成された説明">
            <a:extLst>
              <a:ext uri="{FF2B5EF4-FFF2-40B4-BE49-F238E27FC236}">
                <a16:creationId xmlns:a16="http://schemas.microsoft.com/office/drawing/2014/main" id="{7D3E876E-A537-4028-A9BC-EE14716F3E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169" t="24497" r="26135" b="10272"/>
          <a:stretch/>
        </p:blipFill>
        <p:spPr>
          <a:xfrm>
            <a:off x="179983" y="94320"/>
            <a:ext cx="8784033" cy="6669360"/>
          </a:xfrm>
        </p:spPr>
      </p:pic>
    </p:spTree>
    <p:extLst>
      <p:ext uri="{BB962C8B-B14F-4D97-AF65-F5344CB8AC3E}">
        <p14:creationId xmlns:p14="http://schemas.microsoft.com/office/powerpoint/2010/main" val="2152307229"/>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11864</TotalTime>
  <Words>3100</Words>
  <Application>Microsoft Office PowerPoint</Application>
  <PresentationFormat>画面に合わせる (4:3)</PresentationFormat>
  <Paragraphs>348</Paragraphs>
  <Slides>118</Slides>
  <Notes>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118</vt:i4>
      </vt:variant>
    </vt:vector>
  </HeadingPairs>
  <TitlesOfParts>
    <vt:vector size="124" baseType="lpstr">
      <vt:lpstr>HG丸ｺﾞｼｯｸM-PRO</vt:lpstr>
      <vt:lpstr>HG創英角ﾎﾟｯﾌﾟ体</vt:lpstr>
      <vt:lpstr>UD デジタル 教科書体 NK-R</vt:lpstr>
      <vt:lpstr>Arial</vt:lpstr>
      <vt:lpstr>Wingdings</vt:lpstr>
      <vt:lpstr>標準デザイン</vt:lpstr>
      <vt:lpstr> 誰のための医療報道か 取材する側からされる側になってわかったこと</vt:lpstr>
      <vt:lpstr>自己紹介</vt:lpstr>
      <vt:lpstr>自己紹介</vt:lpstr>
      <vt:lpstr>現在の社会的活動</vt:lpstr>
      <vt:lpstr>PowerPoint プレゼンテーション</vt:lpstr>
      <vt:lpstr>PowerPoint プレゼンテーション</vt:lpstr>
      <vt:lpstr>きょうのお話</vt:lpstr>
      <vt:lpstr>取材する側から取材される側になって</vt:lpstr>
      <vt:lpstr>取材する側から取材される側になって</vt:lpstr>
      <vt:lpstr>取材する側から取材される側になって</vt:lpstr>
      <vt:lpstr>実例１　ゾフルーザの副作用死</vt:lpstr>
      <vt:lpstr>2018/2019シーズンに何が？</vt:lpstr>
      <vt:lpstr>売上高（億円）の変化</vt:lpstr>
      <vt:lpstr>死亡だけではなく重篤副作用も</vt:lpstr>
      <vt:lpstr>使用患者数は減ったのに</vt:lpstr>
      <vt:lpstr>何が原因かは割り算でわかる</vt:lpstr>
      <vt:lpstr>完全な公表資料なのに</vt:lpstr>
      <vt:lpstr>調査会でも議論されていたのに</vt:lpstr>
      <vt:lpstr>でも翌日の紙面には1行も</vt:lpstr>
      <vt:lpstr>某紙・某放送局の記者に情報提供</vt:lpstr>
      <vt:lpstr>塩野義製薬からの回答</vt:lpstr>
      <vt:lpstr>戦前の日本放送協会の原稿</vt:lpstr>
      <vt:lpstr>取材する側から取材される側になって</vt:lpstr>
      <vt:lpstr>実例２　アビガンの前のめり報道</vt:lpstr>
      <vt:lpstr>アビガン（ファビピラビル）</vt:lpstr>
      <vt:lpstr>PowerPoint プレゼンテーション</vt:lpstr>
      <vt:lpstr>PowerPoint プレゼンテーション</vt:lpstr>
      <vt:lpstr>PowerPoint プレゼンテーション</vt:lpstr>
      <vt:lpstr>PowerPoint プレゼンテーション</vt:lpstr>
      <vt:lpstr>タミフルとの非劣性が証明できず</vt:lpstr>
      <vt:lpstr>ウイルスは抑えてはいるが</vt:lpstr>
      <vt:lpstr>PowerPoint プレゼンテーション</vt:lpstr>
      <vt:lpstr>では新型コロナには効くのか</vt:lpstr>
      <vt:lpstr>それなのに「観察研究」を開始</vt:lpstr>
      <vt:lpstr>薬の有効性安全性を確かめるには</vt:lpstr>
      <vt:lpstr>観察研究だと</vt:lpstr>
      <vt:lpstr>なぜ「観察研究」なのか</vt:lpstr>
      <vt:lpstr>「観察研究」でやると？</vt:lpstr>
      <vt:lpstr>研究班が示した説明文書</vt:lpstr>
      <vt:lpstr>それなのに 参加者が多いのは  アビガン 飲んだ ↓ 治った ↓ 効いた？？ 報道のおかげ</vt:lpstr>
      <vt:lpstr>観察研究中間報告の報道は</vt:lpstr>
      <vt:lpstr>なぜこんな報道になったか</vt:lpstr>
      <vt:lpstr>確かに最初の方のグラフには</vt:lpstr>
      <vt:lpstr>しかし下の方までよく見ると</vt:lpstr>
      <vt:lpstr>致死率１１．６％って</vt:lpstr>
      <vt:lpstr>PowerPoint プレゼンテーション</vt:lpstr>
      <vt:lpstr>観察研究という名の下に・・・</vt:lpstr>
      <vt:lpstr>医学研究における 被験者保護のためのヘルシンキ宣言違反</vt:lpstr>
      <vt:lpstr>でもどの社も批判的に書かない</vt:lpstr>
      <vt:lpstr>ところが・・・・</vt:lpstr>
      <vt:lpstr>取材する側から取材される側になって</vt:lpstr>
      <vt:lpstr>首相動静欄</vt:lpstr>
      <vt:lpstr>実例３　HPVワクチン薬害</vt:lpstr>
      <vt:lpstr>記者たちの「薬害」の定義</vt:lpstr>
      <vt:lpstr>まだ薬害かどうか</vt:lpstr>
      <vt:lpstr>国の研究費による疫学調査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翌朝の新聞各社</vt:lpstr>
      <vt:lpstr>名古屋市の実態調査</vt:lpstr>
      <vt:lpstr>名古屋スタディと勝手に名付けて</vt:lpstr>
      <vt:lpstr>PowerPoint プレゼンテーション</vt:lpstr>
      <vt:lpstr>これこそ本物の観察研究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名古屋調査でもそれが起きた</vt:lpstr>
      <vt:lpstr>名古屋調査回答者の年齢構成</vt:lpstr>
      <vt:lpstr>素直にみればシグナルはあった</vt:lpstr>
      <vt:lpstr>年齢補正という統計処理をしたら</vt:lpstr>
      <vt:lpstr>鈴木貞夫教授のウソ</vt:lpstr>
      <vt:lpstr>コロナで自粛生活なので</vt:lpstr>
      <vt:lpstr>エクセルでコツコツ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HPVワクチン薬害に関しては</vt:lpstr>
      <vt:lpstr>PowerPoint プレゼンテーション</vt:lpstr>
      <vt:lpstr>PowerPoint プレゼンテーション</vt:lpstr>
      <vt:lpstr>年齢調整後の死亡率（人口10万対）</vt:lpstr>
      <vt:lpstr>フリージャーナリストは書くけど</vt:lpstr>
      <vt:lpstr>取材する側から取材される側になって</vt:lpstr>
      <vt:lpstr>実例４と５　そんなのは昔から</vt:lpstr>
      <vt:lpstr>東京オリンピックの年</vt:lpstr>
      <vt:lpstr>奇病は実は薬害スモンだった</vt:lpstr>
      <vt:lpstr>その２年後の記事</vt:lpstr>
      <vt:lpstr>PowerPoint プレゼンテーション</vt:lpstr>
      <vt:lpstr>この記事を書いた記者は</vt:lpstr>
      <vt:lpstr>PowerPoint プレゼンテーション</vt:lpstr>
      <vt:lpstr>The Lancet</vt:lpstr>
      <vt:lpstr>ウイルス説とキノホルム説</vt:lpstr>
      <vt:lpstr>PowerPoint プレゼンテーション</vt:lpstr>
      <vt:lpstr>キノホルム説とウイルス説</vt:lpstr>
      <vt:lpstr>ちなみにHPVワクチン薬害でも</vt:lpstr>
      <vt:lpstr>キノホルム説とウイルス説</vt:lpstr>
      <vt:lpstr>例えば71年秋の新聞記事</vt:lpstr>
      <vt:lpstr>スモンの歴史が教えてくれること</vt:lpstr>
      <vt:lpstr>結論が出た後にメディアは・・・</vt:lpstr>
      <vt:lpstr>サリドマイド薬害の報道でも</vt:lpstr>
      <vt:lpstr>報道は半年間も自粛していた</vt:lpstr>
      <vt:lpstr>PowerPoint プレゼンテーション</vt:lpstr>
      <vt:lpstr>裁判で原告が勝ちそうになると</vt:lpstr>
      <vt:lpstr>昔から味方だったように</vt:lpstr>
      <vt:lpstr>「薬害」とは</vt:lpstr>
      <vt:lpstr>薬害被害者の思いとは</vt:lpstr>
      <vt:lpstr>新たに見つかっている自己免疫性脳炎　</vt:lpstr>
      <vt:lpstr>PowerPoint プレゼンテーション</vt:lpstr>
      <vt:lpstr>PowerPoint プレゼンテーション</vt:lpstr>
      <vt:lpstr>臨床試験後の追跡データ</vt:lpstr>
    </vt:vector>
  </TitlesOfParts>
  <Company>CoSTEP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科学データは どう伝えられているか</dc:title>
  <dc:creator>KUMAMOTO</dc:creator>
  <cp:lastModifiedBy>kumamoto kunihiko</cp:lastModifiedBy>
  <cp:revision>487</cp:revision>
  <dcterms:created xsi:type="dcterms:W3CDTF">2005-10-06T06:10:13Z</dcterms:created>
  <dcterms:modified xsi:type="dcterms:W3CDTF">2020-07-02T08:52:27Z</dcterms:modified>
</cp:coreProperties>
</file>