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9" r:id="rId2"/>
    <p:sldMasterId id="2147483882" r:id="rId3"/>
    <p:sldMasterId id="2147483939" r:id="rId4"/>
    <p:sldMasterId id="2147483953" r:id="rId5"/>
    <p:sldMasterId id="2147483967" r:id="rId6"/>
    <p:sldMasterId id="2147483980" r:id="rId7"/>
  </p:sldMasterIdLst>
  <p:notesMasterIdLst>
    <p:notesMasterId r:id="rId42"/>
  </p:notesMasterIdLst>
  <p:handoutMasterIdLst>
    <p:handoutMasterId r:id="rId43"/>
  </p:handoutMasterIdLst>
  <p:sldIdLst>
    <p:sldId id="676" r:id="rId8"/>
    <p:sldId id="1674" r:id="rId9"/>
    <p:sldId id="1675" r:id="rId10"/>
    <p:sldId id="1554" r:id="rId11"/>
    <p:sldId id="1455" r:id="rId12"/>
    <p:sldId id="1482" r:id="rId13"/>
    <p:sldId id="1556" r:id="rId14"/>
    <p:sldId id="1458" r:id="rId15"/>
    <p:sldId id="1516" r:id="rId16"/>
    <p:sldId id="1518" r:id="rId17"/>
    <p:sldId id="1576" r:id="rId18"/>
    <p:sldId id="1591" r:id="rId19"/>
    <p:sldId id="1442" r:id="rId20"/>
    <p:sldId id="1667" r:id="rId21"/>
    <p:sldId id="1668" r:id="rId22"/>
    <p:sldId id="1586" r:id="rId23"/>
    <p:sldId id="1587" r:id="rId24"/>
    <p:sldId id="1588" r:id="rId25"/>
    <p:sldId id="1589" r:id="rId26"/>
    <p:sldId id="1673" r:id="rId27"/>
    <p:sldId id="1590" r:id="rId28"/>
    <p:sldId id="1658" r:id="rId29"/>
    <p:sldId id="1661" r:id="rId30"/>
    <p:sldId id="1381" r:id="rId31"/>
    <p:sldId id="1438" r:id="rId32"/>
    <p:sldId id="1439" r:id="rId33"/>
    <p:sldId id="1676" r:id="rId34"/>
    <p:sldId id="1679" r:id="rId35"/>
    <p:sldId id="1677" r:id="rId36"/>
    <p:sldId id="1678" r:id="rId37"/>
    <p:sldId id="1681" r:id="rId38"/>
    <p:sldId id="1570" r:id="rId39"/>
    <p:sldId id="1493" r:id="rId40"/>
    <p:sldId id="1494" r:id="rId41"/>
  </p:sldIdLst>
  <p:sldSz cx="10801350" cy="6858000"/>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1" autoAdjust="0"/>
    <p:restoredTop sz="94567" autoAdjust="0"/>
  </p:normalViewPr>
  <p:slideViewPr>
    <p:cSldViewPr>
      <p:cViewPr varScale="1">
        <p:scale>
          <a:sx n="87" d="100"/>
          <a:sy n="87" d="100"/>
        </p:scale>
        <p:origin x="480" y="-18"/>
      </p:cViewPr>
      <p:guideLst>
        <p:guide orient="horz" pos="2160"/>
        <p:guide pos="2880"/>
        <p:guide pos="3402"/>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1" y="0"/>
            <a:ext cx="3076977" cy="512143"/>
          </a:xfrm>
          <a:prstGeom prst="rect">
            <a:avLst/>
          </a:prstGeom>
          <a:noFill/>
          <a:ln w="9525">
            <a:noFill/>
            <a:miter lim="800000"/>
            <a:headEnd/>
            <a:tailEnd/>
          </a:ln>
        </p:spPr>
        <p:txBody>
          <a:bodyPr vert="horz" wrap="square" lIns="94314" tIns="47156" rIns="94314" bIns="47156" numCol="1" anchor="t" anchorCtr="0" compatLnSpc="1">
            <a:prstTxWarp prst="textNoShape">
              <a:avLst/>
            </a:prstTxWarp>
          </a:bodyPr>
          <a:lstStyle>
            <a:lvl1pPr defTabSz="943033">
              <a:defRPr sz="1300">
                <a:latin typeface="Calibri" pitchFamily="34" charset="0"/>
              </a:defRPr>
            </a:lvl1pPr>
          </a:lstStyle>
          <a:p>
            <a:pPr>
              <a:defRPr/>
            </a:pPr>
            <a:endParaRPr lang="ja-JP" altLang="en-US"/>
          </a:p>
        </p:txBody>
      </p:sp>
      <p:sp>
        <p:nvSpPr>
          <p:cNvPr id="3" name="日付プレースホルダー 2"/>
          <p:cNvSpPr>
            <a:spLocks noGrp="1"/>
          </p:cNvSpPr>
          <p:nvPr>
            <p:ph type="dt" sz="quarter" idx="1"/>
          </p:nvPr>
        </p:nvSpPr>
        <p:spPr bwMode="auto">
          <a:xfrm>
            <a:off x="4020650" y="0"/>
            <a:ext cx="3076976" cy="512143"/>
          </a:xfrm>
          <a:prstGeom prst="rect">
            <a:avLst/>
          </a:prstGeom>
          <a:noFill/>
          <a:ln w="9525">
            <a:noFill/>
            <a:miter lim="800000"/>
            <a:headEnd/>
            <a:tailEnd/>
          </a:ln>
        </p:spPr>
        <p:txBody>
          <a:bodyPr vert="horz" wrap="square" lIns="94314" tIns="47156" rIns="94314" bIns="47156" numCol="1" anchor="t" anchorCtr="0" compatLnSpc="1">
            <a:prstTxWarp prst="textNoShape">
              <a:avLst/>
            </a:prstTxWarp>
          </a:bodyPr>
          <a:lstStyle>
            <a:lvl1pPr algn="r" defTabSz="943033">
              <a:defRPr sz="1300">
                <a:latin typeface="Calibri" pitchFamily="34" charset="0"/>
              </a:defRPr>
            </a:lvl1pPr>
          </a:lstStyle>
          <a:p>
            <a:pPr>
              <a:defRPr/>
            </a:pPr>
            <a:r>
              <a:rPr lang="en-US" altLang="ja-JP"/>
              <a:t>2013/8/27</a:t>
            </a:r>
          </a:p>
        </p:txBody>
      </p:sp>
      <p:sp>
        <p:nvSpPr>
          <p:cNvPr id="4" name="フッター プレースホルダー 3"/>
          <p:cNvSpPr>
            <a:spLocks noGrp="1"/>
          </p:cNvSpPr>
          <p:nvPr>
            <p:ph type="ftr" sz="quarter" idx="2"/>
          </p:nvPr>
        </p:nvSpPr>
        <p:spPr bwMode="auto">
          <a:xfrm>
            <a:off x="1" y="9720824"/>
            <a:ext cx="3076977" cy="512142"/>
          </a:xfrm>
          <a:prstGeom prst="rect">
            <a:avLst/>
          </a:prstGeom>
          <a:noFill/>
          <a:ln w="9525">
            <a:noFill/>
            <a:miter lim="800000"/>
            <a:headEnd/>
            <a:tailEnd/>
          </a:ln>
        </p:spPr>
        <p:txBody>
          <a:bodyPr vert="horz" wrap="square" lIns="94314" tIns="47156" rIns="94314" bIns="47156" numCol="1" anchor="b" anchorCtr="0" compatLnSpc="1">
            <a:prstTxWarp prst="textNoShape">
              <a:avLst/>
            </a:prstTxWarp>
          </a:bodyPr>
          <a:lstStyle>
            <a:lvl1pPr defTabSz="943033">
              <a:defRPr sz="1300">
                <a:latin typeface="Calibri" pitchFamily="34" charset="0"/>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4020650" y="9720824"/>
            <a:ext cx="3076976" cy="512142"/>
          </a:xfrm>
          <a:prstGeom prst="rect">
            <a:avLst/>
          </a:prstGeom>
          <a:noFill/>
          <a:ln w="9525">
            <a:noFill/>
            <a:miter lim="800000"/>
            <a:headEnd/>
            <a:tailEnd/>
          </a:ln>
        </p:spPr>
        <p:txBody>
          <a:bodyPr vert="horz" wrap="square" lIns="94314" tIns="47156" rIns="94314" bIns="47156" numCol="1" anchor="b" anchorCtr="0" compatLnSpc="1">
            <a:prstTxWarp prst="textNoShape">
              <a:avLst/>
            </a:prstTxWarp>
          </a:bodyPr>
          <a:lstStyle>
            <a:lvl1pPr algn="r" defTabSz="943033">
              <a:defRPr sz="1300">
                <a:latin typeface="Calibri" pitchFamily="34" charset="0"/>
              </a:defRPr>
            </a:lvl1pPr>
          </a:lstStyle>
          <a:p>
            <a:pPr>
              <a:defRPr/>
            </a:pPr>
            <a:fld id="{F7C8D6DA-C28D-4EA2-B488-C0BEB1330E86}" type="slidenum">
              <a:rPr lang="ja-JP" altLang="en-US"/>
              <a:pPr>
                <a:defRPr/>
              </a:pPr>
              <a:t>‹#›</a:t>
            </a:fld>
            <a:endParaRPr lang="en-US" altLang="ja-JP"/>
          </a:p>
        </p:txBody>
      </p:sp>
    </p:spTree>
    <p:extLst>
      <p:ext uri="{BB962C8B-B14F-4D97-AF65-F5344CB8AC3E}">
        <p14:creationId xmlns:p14="http://schemas.microsoft.com/office/powerpoint/2010/main" val="28737932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1" y="0"/>
            <a:ext cx="3076977" cy="512143"/>
          </a:xfrm>
          <a:prstGeom prst="rect">
            <a:avLst/>
          </a:prstGeom>
          <a:noFill/>
          <a:ln w="9525">
            <a:noFill/>
            <a:miter lim="800000"/>
            <a:headEnd/>
            <a:tailEnd/>
          </a:ln>
        </p:spPr>
        <p:txBody>
          <a:bodyPr vert="horz" wrap="square" lIns="94314" tIns="47156" rIns="94314" bIns="47156" numCol="1" anchor="t" anchorCtr="0" compatLnSpc="1">
            <a:prstTxWarp prst="textNoShape">
              <a:avLst/>
            </a:prstTxWarp>
          </a:bodyPr>
          <a:lstStyle>
            <a:lvl1pPr defTabSz="943033">
              <a:defRPr sz="1300">
                <a:latin typeface="Calibri" pitchFamily="34" charset="0"/>
              </a:defRPr>
            </a:lvl1pPr>
          </a:lstStyle>
          <a:p>
            <a:pPr>
              <a:defRPr/>
            </a:pPr>
            <a:endParaRPr lang="ja-JP" altLang="en-US"/>
          </a:p>
        </p:txBody>
      </p:sp>
      <p:sp>
        <p:nvSpPr>
          <p:cNvPr id="3" name="日付プレースホルダー 2"/>
          <p:cNvSpPr>
            <a:spLocks noGrp="1"/>
          </p:cNvSpPr>
          <p:nvPr>
            <p:ph type="dt" idx="1"/>
          </p:nvPr>
        </p:nvSpPr>
        <p:spPr bwMode="auto">
          <a:xfrm>
            <a:off x="4020650" y="0"/>
            <a:ext cx="3076976" cy="512143"/>
          </a:xfrm>
          <a:prstGeom prst="rect">
            <a:avLst/>
          </a:prstGeom>
          <a:noFill/>
          <a:ln w="9525">
            <a:noFill/>
            <a:miter lim="800000"/>
            <a:headEnd/>
            <a:tailEnd/>
          </a:ln>
        </p:spPr>
        <p:txBody>
          <a:bodyPr vert="horz" wrap="square" lIns="94314" tIns="47156" rIns="94314" bIns="47156" numCol="1" anchor="t" anchorCtr="0" compatLnSpc="1">
            <a:prstTxWarp prst="textNoShape">
              <a:avLst/>
            </a:prstTxWarp>
          </a:bodyPr>
          <a:lstStyle>
            <a:lvl1pPr algn="r" defTabSz="943033">
              <a:defRPr sz="1300">
                <a:latin typeface="Calibri" pitchFamily="34" charset="0"/>
              </a:defRPr>
            </a:lvl1pPr>
          </a:lstStyle>
          <a:p>
            <a:pPr>
              <a:defRPr/>
            </a:pPr>
            <a:r>
              <a:rPr lang="en-US" altLang="ja-JP"/>
              <a:t>2013/8/27</a:t>
            </a:r>
          </a:p>
        </p:txBody>
      </p:sp>
      <p:sp>
        <p:nvSpPr>
          <p:cNvPr id="4" name="スライド イメージ プレースホルダー 3"/>
          <p:cNvSpPr>
            <a:spLocks noGrp="1" noRot="1" noChangeAspect="1"/>
          </p:cNvSpPr>
          <p:nvPr>
            <p:ph type="sldImg" idx="2"/>
          </p:nvPr>
        </p:nvSpPr>
        <p:spPr>
          <a:xfrm>
            <a:off x="528638" y="766763"/>
            <a:ext cx="6042025" cy="3836987"/>
          </a:xfrm>
          <a:prstGeom prst="rect">
            <a:avLst/>
          </a:prstGeom>
          <a:noFill/>
          <a:ln w="12700">
            <a:solidFill>
              <a:prstClr val="black"/>
            </a:solidFill>
          </a:ln>
        </p:spPr>
        <p:txBody>
          <a:bodyPr vert="horz" lIns="95459" tIns="47730" rIns="95459" bIns="47730" rtlCol="0" anchor="ctr"/>
          <a:lstStyle/>
          <a:p>
            <a:pPr lvl="0"/>
            <a:endParaRPr lang="ja-JP" altLang="en-US" noProof="0"/>
          </a:p>
        </p:txBody>
      </p:sp>
      <p:sp>
        <p:nvSpPr>
          <p:cNvPr id="5" name="ノート プレースホルダー 4"/>
          <p:cNvSpPr>
            <a:spLocks noGrp="1"/>
          </p:cNvSpPr>
          <p:nvPr>
            <p:ph type="body" sz="quarter" idx="3"/>
          </p:nvPr>
        </p:nvSpPr>
        <p:spPr bwMode="auto">
          <a:xfrm>
            <a:off x="709429" y="4861235"/>
            <a:ext cx="5680444" cy="4605988"/>
          </a:xfrm>
          <a:prstGeom prst="rect">
            <a:avLst/>
          </a:prstGeom>
          <a:noFill/>
          <a:ln w="9525">
            <a:noFill/>
            <a:miter lim="800000"/>
            <a:headEnd/>
            <a:tailEnd/>
          </a:ln>
        </p:spPr>
        <p:txBody>
          <a:bodyPr vert="horz" wrap="square" lIns="94314" tIns="47156" rIns="94314" bIns="47156"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1" y="9722470"/>
            <a:ext cx="3076977" cy="510496"/>
          </a:xfrm>
          <a:prstGeom prst="rect">
            <a:avLst/>
          </a:prstGeom>
          <a:noFill/>
          <a:ln w="9525">
            <a:noFill/>
            <a:miter lim="800000"/>
            <a:headEnd/>
            <a:tailEnd/>
          </a:ln>
        </p:spPr>
        <p:txBody>
          <a:bodyPr vert="horz" wrap="square" lIns="94314" tIns="47156" rIns="94314" bIns="47156" numCol="1" anchor="b" anchorCtr="0" compatLnSpc="1">
            <a:prstTxWarp prst="textNoShape">
              <a:avLst/>
            </a:prstTxWarp>
          </a:bodyPr>
          <a:lstStyle>
            <a:lvl1pPr defTabSz="943033">
              <a:defRPr sz="1300">
                <a:latin typeface="Calibri" pitchFamily="34" charset="0"/>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4020650" y="9722470"/>
            <a:ext cx="3076976" cy="510496"/>
          </a:xfrm>
          <a:prstGeom prst="rect">
            <a:avLst/>
          </a:prstGeom>
          <a:noFill/>
          <a:ln w="9525">
            <a:noFill/>
            <a:miter lim="800000"/>
            <a:headEnd/>
            <a:tailEnd/>
          </a:ln>
        </p:spPr>
        <p:txBody>
          <a:bodyPr vert="horz" wrap="square" lIns="94314" tIns="47156" rIns="94314" bIns="47156" numCol="1" anchor="b" anchorCtr="0" compatLnSpc="1">
            <a:prstTxWarp prst="textNoShape">
              <a:avLst/>
            </a:prstTxWarp>
          </a:bodyPr>
          <a:lstStyle>
            <a:lvl1pPr algn="r" defTabSz="943033">
              <a:defRPr sz="1300">
                <a:latin typeface="Calibri" pitchFamily="34" charset="0"/>
              </a:defRPr>
            </a:lvl1pPr>
          </a:lstStyle>
          <a:p>
            <a:pPr>
              <a:defRPr/>
            </a:pPr>
            <a:fld id="{728BDCF9-B5CF-4A81-819E-57500083EEA0}" type="slidenum">
              <a:rPr lang="ja-JP" altLang="en-US"/>
              <a:pPr>
                <a:defRPr/>
              </a:pPr>
              <a:t>‹#›</a:t>
            </a:fld>
            <a:endParaRPr lang="en-US" altLang="ja-JP"/>
          </a:p>
        </p:txBody>
      </p:sp>
    </p:spTree>
    <p:extLst>
      <p:ext uri="{BB962C8B-B14F-4D97-AF65-F5344CB8AC3E}">
        <p14:creationId xmlns:p14="http://schemas.microsoft.com/office/powerpoint/2010/main" val="265361868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r>
              <a:rPr lang="en-US" altLang="ja-JP" smtClean="0"/>
              <a:t>2013/8/27</a:t>
            </a:r>
            <a:endParaRPr lang="en-US" altLang="ja-JP"/>
          </a:p>
        </p:txBody>
      </p:sp>
      <p:sp>
        <p:nvSpPr>
          <p:cNvPr id="5" name="スライド番号プレースホルダー 4"/>
          <p:cNvSpPr>
            <a:spLocks noGrp="1"/>
          </p:cNvSpPr>
          <p:nvPr>
            <p:ph type="sldNum" sz="quarter" idx="11"/>
          </p:nvPr>
        </p:nvSpPr>
        <p:spPr/>
        <p:txBody>
          <a:bodyPr/>
          <a:lstStyle/>
          <a:p>
            <a:pPr>
              <a:defRPr/>
            </a:pPr>
            <a:fld id="{728BDCF9-B5CF-4A81-819E-57500083EEA0}" type="slidenum">
              <a:rPr lang="ja-JP" altLang="en-US" smtClean="0"/>
              <a:pPr>
                <a:defRPr/>
              </a:pPr>
              <a:t>1</a:t>
            </a:fld>
            <a:endParaRPr lang="en-US" altLang="ja-JP"/>
          </a:p>
        </p:txBody>
      </p:sp>
    </p:spTree>
    <p:extLst>
      <p:ext uri="{BB962C8B-B14F-4D97-AF65-F5344CB8AC3E}">
        <p14:creationId xmlns:p14="http://schemas.microsoft.com/office/powerpoint/2010/main" val="293747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a:xfrm>
            <a:off x="528638" y="766763"/>
            <a:ext cx="6042025" cy="3836987"/>
          </a:xfrm>
          <a:ln/>
        </p:spPr>
      </p:sp>
      <p:sp>
        <p:nvSpPr>
          <p:cNvPr id="1003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03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pitchFamily="50" charset="-128"/>
              </a:defRPr>
            </a:lvl1pPr>
            <a:lvl2pPr marL="781302" indent="-300501" eaLnBrk="0" hangingPunct="0">
              <a:defRPr kumimoji="1">
                <a:solidFill>
                  <a:schemeClr val="tx1"/>
                </a:solidFill>
                <a:latin typeface="Verdana" pitchFamily="34" charset="0"/>
                <a:ea typeface="ＭＳ Ｐゴシック" pitchFamily="50" charset="-128"/>
              </a:defRPr>
            </a:lvl2pPr>
            <a:lvl3pPr marL="1202003" indent="-240401" eaLnBrk="0" hangingPunct="0">
              <a:defRPr kumimoji="1">
                <a:solidFill>
                  <a:schemeClr val="tx1"/>
                </a:solidFill>
                <a:latin typeface="Verdana" pitchFamily="34" charset="0"/>
                <a:ea typeface="ＭＳ Ｐゴシック" pitchFamily="50" charset="-128"/>
              </a:defRPr>
            </a:lvl3pPr>
            <a:lvl4pPr marL="1682804" indent="-240401" eaLnBrk="0" hangingPunct="0">
              <a:defRPr kumimoji="1">
                <a:solidFill>
                  <a:schemeClr val="tx1"/>
                </a:solidFill>
                <a:latin typeface="Verdana" pitchFamily="34" charset="0"/>
                <a:ea typeface="ＭＳ Ｐゴシック" pitchFamily="50" charset="-128"/>
              </a:defRPr>
            </a:lvl4pPr>
            <a:lvl5pPr marL="2163605" indent="-240401" eaLnBrk="0" hangingPunct="0">
              <a:defRPr kumimoji="1">
                <a:solidFill>
                  <a:schemeClr val="tx1"/>
                </a:solidFill>
                <a:latin typeface="Verdana" pitchFamily="34" charset="0"/>
                <a:ea typeface="ＭＳ Ｐゴシック" pitchFamily="50" charset="-128"/>
              </a:defRPr>
            </a:lvl5pPr>
            <a:lvl6pPr marL="2644407"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3125208"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606009"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4086810"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defRPr/>
            </a:pPr>
            <a:fld id="{D99146DB-35CE-4D64-B0E6-10CA47BDBF5F}" type="slidenum">
              <a:rPr lang="en-US" altLang="ja-JP">
                <a:solidFill>
                  <a:prstClr val="black"/>
                </a:solidFill>
              </a:rPr>
              <a:pPr eaLnBrk="1" hangingPunct="1">
                <a:defRPr/>
              </a:pPr>
              <a:t>6</a:t>
            </a:fld>
            <a:endParaRPr lang="en-US" altLang="ja-JP">
              <a:solidFill>
                <a:prstClr val="black"/>
              </a:solidFill>
            </a:endParaRPr>
          </a:p>
        </p:txBody>
      </p:sp>
    </p:spTree>
    <p:extLst>
      <p:ext uri="{BB962C8B-B14F-4D97-AF65-F5344CB8AC3E}">
        <p14:creationId xmlns:p14="http://schemas.microsoft.com/office/powerpoint/2010/main" val="158205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a:xfrm>
            <a:off x="528638" y="766763"/>
            <a:ext cx="6042025" cy="3836987"/>
          </a:xfrm>
          <a:ln/>
        </p:spPr>
      </p:sp>
      <p:sp>
        <p:nvSpPr>
          <p:cNvPr id="1003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03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pitchFamily="50" charset="-128"/>
              </a:defRPr>
            </a:lvl1pPr>
            <a:lvl2pPr marL="781302" indent="-300501" eaLnBrk="0" hangingPunct="0">
              <a:defRPr kumimoji="1">
                <a:solidFill>
                  <a:schemeClr val="tx1"/>
                </a:solidFill>
                <a:latin typeface="Verdana" pitchFamily="34" charset="0"/>
                <a:ea typeface="ＭＳ Ｐゴシック" pitchFamily="50" charset="-128"/>
              </a:defRPr>
            </a:lvl2pPr>
            <a:lvl3pPr marL="1202003" indent="-240401" eaLnBrk="0" hangingPunct="0">
              <a:defRPr kumimoji="1">
                <a:solidFill>
                  <a:schemeClr val="tx1"/>
                </a:solidFill>
                <a:latin typeface="Verdana" pitchFamily="34" charset="0"/>
                <a:ea typeface="ＭＳ Ｐゴシック" pitchFamily="50" charset="-128"/>
              </a:defRPr>
            </a:lvl3pPr>
            <a:lvl4pPr marL="1682804" indent="-240401" eaLnBrk="0" hangingPunct="0">
              <a:defRPr kumimoji="1">
                <a:solidFill>
                  <a:schemeClr val="tx1"/>
                </a:solidFill>
                <a:latin typeface="Verdana" pitchFamily="34" charset="0"/>
                <a:ea typeface="ＭＳ Ｐゴシック" pitchFamily="50" charset="-128"/>
              </a:defRPr>
            </a:lvl4pPr>
            <a:lvl5pPr marL="2163605" indent="-240401" eaLnBrk="0" hangingPunct="0">
              <a:defRPr kumimoji="1">
                <a:solidFill>
                  <a:schemeClr val="tx1"/>
                </a:solidFill>
                <a:latin typeface="Verdana" pitchFamily="34" charset="0"/>
                <a:ea typeface="ＭＳ Ｐゴシック" pitchFamily="50" charset="-128"/>
              </a:defRPr>
            </a:lvl5pPr>
            <a:lvl6pPr marL="2644407"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3125208"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606009"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4086810" indent="-240401"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D99146DB-35CE-4D64-B0E6-10CA47BDBF5F}" type="slidenum">
              <a:rPr lang="en-US" altLang="ja-JP" smtClean="0">
                <a:solidFill>
                  <a:prstClr val="black"/>
                </a:solidFill>
              </a:rPr>
              <a:pPr eaLnBrk="1" hangingPunct="1"/>
              <a:t>7</a:t>
            </a:fld>
            <a:endParaRPr lang="en-US" altLang="ja-JP">
              <a:solidFill>
                <a:prstClr val="black"/>
              </a:solidFill>
            </a:endParaRPr>
          </a:p>
        </p:txBody>
      </p:sp>
    </p:spTree>
    <p:extLst>
      <p:ext uri="{BB962C8B-B14F-4D97-AF65-F5344CB8AC3E}">
        <p14:creationId xmlns:p14="http://schemas.microsoft.com/office/powerpoint/2010/main" val="426206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766763"/>
            <a:ext cx="6045200" cy="3838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r>
              <a:rPr lang="en-US" altLang="ja-JP">
                <a:solidFill>
                  <a:prstClr val="black"/>
                </a:solidFill>
              </a:rPr>
              <a:t>2013/8/27</a:t>
            </a:r>
          </a:p>
        </p:txBody>
      </p:sp>
      <p:sp>
        <p:nvSpPr>
          <p:cNvPr id="5" name="スライド番号プレースホルダー 4"/>
          <p:cNvSpPr>
            <a:spLocks noGrp="1"/>
          </p:cNvSpPr>
          <p:nvPr>
            <p:ph type="sldNum" sz="quarter" idx="11"/>
          </p:nvPr>
        </p:nvSpPr>
        <p:spPr/>
        <p:txBody>
          <a:bodyPr/>
          <a:lstStyle/>
          <a:p>
            <a:pPr>
              <a:defRPr/>
            </a:pPr>
            <a:fld id="{728BDCF9-B5CF-4A81-819E-57500083EEA0}" type="slidenum">
              <a:rPr lang="ja-JP" altLang="en-US" smtClean="0">
                <a:solidFill>
                  <a:prstClr val="black"/>
                </a:solidFill>
              </a:rPr>
              <a:pPr>
                <a:defRPr/>
              </a:pPr>
              <a:t>17</a:t>
            </a:fld>
            <a:endParaRPr lang="en-US" altLang="ja-JP">
              <a:solidFill>
                <a:prstClr val="black"/>
              </a:solidFill>
            </a:endParaRPr>
          </a:p>
        </p:txBody>
      </p:sp>
    </p:spTree>
    <p:extLst>
      <p:ext uri="{BB962C8B-B14F-4D97-AF65-F5344CB8AC3E}">
        <p14:creationId xmlns:p14="http://schemas.microsoft.com/office/powerpoint/2010/main" val="397395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xfrm>
            <a:off x="528638" y="766763"/>
            <a:ext cx="6042025"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p>
        </p:txBody>
      </p:sp>
      <p:sp>
        <p:nvSpPr>
          <p:cNvPr id="20484" name="スライド番号プレースホルダ 3"/>
          <p:cNvSpPr txBox="1">
            <a:spLocks noGrp="1"/>
          </p:cNvSpPr>
          <p:nvPr/>
        </p:nvSpPr>
        <p:spPr bwMode="auto">
          <a:xfrm>
            <a:off x="4022325" y="9720824"/>
            <a:ext cx="3075303"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20" tIns="46810" rIns="93620" bIns="46810" anchor="b"/>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fontAlgn="auto">
              <a:spcBef>
                <a:spcPct val="0"/>
              </a:spcBef>
              <a:spcAft>
                <a:spcPts val="0"/>
              </a:spcAft>
            </a:pPr>
            <a:fld id="{3D10AB5F-FB4E-4E4C-98C0-C6470F68F17E}" type="slidenum">
              <a:rPr lang="ja-JP" altLang="en-US">
                <a:solidFill>
                  <a:prstClr val="black"/>
                </a:solidFill>
                <a:latin typeface="Arial" charset="0"/>
              </a:rPr>
              <a:pPr algn="r" fontAlgn="auto">
                <a:spcBef>
                  <a:spcPct val="0"/>
                </a:spcBef>
                <a:spcAft>
                  <a:spcPts val="0"/>
                </a:spcAft>
              </a:pPr>
              <a:t>22</a:t>
            </a:fld>
            <a:endParaRPr lang="en-US" altLang="ja-JP">
              <a:solidFill>
                <a:prstClr val="black"/>
              </a:solidFill>
              <a:latin typeface="Arial" charset="0"/>
            </a:endParaRPr>
          </a:p>
        </p:txBody>
      </p:sp>
    </p:spTree>
    <p:extLst>
      <p:ext uri="{BB962C8B-B14F-4D97-AF65-F5344CB8AC3E}">
        <p14:creationId xmlns:p14="http://schemas.microsoft.com/office/powerpoint/2010/main" val="123069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766763"/>
            <a:ext cx="6042025" cy="3836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r>
              <a:rPr lang="en-US" altLang="ja-JP">
                <a:solidFill>
                  <a:prstClr val="black"/>
                </a:solidFill>
              </a:rPr>
              <a:t>2013/8/27</a:t>
            </a:r>
          </a:p>
        </p:txBody>
      </p:sp>
      <p:sp>
        <p:nvSpPr>
          <p:cNvPr id="5" name="スライド番号プレースホルダー 4"/>
          <p:cNvSpPr>
            <a:spLocks noGrp="1"/>
          </p:cNvSpPr>
          <p:nvPr>
            <p:ph type="sldNum" sz="quarter" idx="11"/>
          </p:nvPr>
        </p:nvSpPr>
        <p:spPr/>
        <p:txBody>
          <a:bodyPr/>
          <a:lstStyle/>
          <a:p>
            <a:pPr>
              <a:defRPr/>
            </a:pPr>
            <a:fld id="{728BDCF9-B5CF-4A81-819E-57500083EEA0}" type="slidenum">
              <a:rPr lang="ja-JP" altLang="en-US" smtClean="0">
                <a:solidFill>
                  <a:prstClr val="black"/>
                </a:solidFill>
              </a:rPr>
              <a:pPr>
                <a:defRPr/>
              </a:pPr>
              <a:t>23</a:t>
            </a:fld>
            <a:endParaRPr lang="en-US" altLang="ja-JP">
              <a:solidFill>
                <a:prstClr val="black"/>
              </a:solidFill>
            </a:endParaRPr>
          </a:p>
        </p:txBody>
      </p:sp>
    </p:spTree>
    <p:extLst>
      <p:ext uri="{BB962C8B-B14F-4D97-AF65-F5344CB8AC3E}">
        <p14:creationId xmlns:p14="http://schemas.microsoft.com/office/powerpoint/2010/main" val="379837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102" y="2130438"/>
            <a:ext cx="9181148"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620206"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88F8DB8-3272-4C49-9C34-9F3BACC81801}" type="datetime1">
              <a:rPr lang="ja-JP" altLang="en-US"/>
              <a:pPr>
                <a:defRPr/>
              </a:pPr>
              <a:t>2018/6/20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CEDD8069-7FE0-4FFC-9744-D4403373CEC3}"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0BBC85F-37BC-4B11-B896-E5D52A54090C}" type="datetime1">
              <a:rPr lang="ja-JP" altLang="en-US"/>
              <a:pPr>
                <a:defRPr/>
              </a:pPr>
              <a:t>2018/6/20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0AB49957-56A1-4ACB-BE64-7B8607198D78}"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30979" y="274643"/>
            <a:ext cx="2430304"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40071" y="274643"/>
            <a:ext cx="7110889"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CB938CD-C236-41B4-ACE1-62094FF0DE7E}" type="datetime1">
              <a:rPr lang="ja-JP" altLang="en-US"/>
              <a:pPr>
                <a:defRPr/>
              </a:pPr>
              <a:t>2018/6/20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D18F380-0CB5-47ED-AAA5-9FE071961194}"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102" y="2130438"/>
            <a:ext cx="9181148"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20206"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7721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80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53232" y="4406913"/>
            <a:ext cx="9181148"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9674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40069"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12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0080" y="1535113"/>
            <a:ext cx="47724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40080" y="2174875"/>
            <a:ext cx="47724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86944"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86944"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389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960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198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0072" y="273050"/>
            <a:ext cx="3553569"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223030" y="273056"/>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40072" y="1435103"/>
            <a:ext cx="355356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418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F05BF7D-EAA8-4F12-92AE-38A6569A20E2}" type="datetime1">
              <a:rPr lang="ja-JP" altLang="en-US"/>
              <a:pPr>
                <a:defRPr/>
              </a:pPr>
              <a:t>2018/6/20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4833154-E9F4-4A67-9604-9AEFC7101BEE}"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17141" y="4800600"/>
            <a:ext cx="648081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380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9212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30979" y="274643"/>
            <a:ext cx="2430304"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40071" y="274643"/>
            <a:ext cx="7110889"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6848737-B803-4534-A20B-99514B418DF0}" type="datetimeFigureOut">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4BE524-721A-4395-A526-F4D83337926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63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102" y="2130438"/>
            <a:ext cx="9181148"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620206"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88F8DB8-3272-4C49-9C34-9F3BACC81801}"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CEDD8069-7FE0-4FFC-9744-D4403373CEC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86396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F05BF7D-EAA8-4F12-92AE-38A6569A20E2}"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4833154-E9F4-4A67-9604-9AEFC7101BE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3323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53232" y="4406913"/>
            <a:ext cx="9181148"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8566713-8857-4E6D-969D-58B02A7F2EDE}"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2EF3468-CD33-4F8B-B5A5-527159DBD1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60664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40069"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F4D8DA47-C903-48A2-B792-14C0E6F34398}"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A059CBA9-BD1B-4F6A-B92E-833B4C2F71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62702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40080" y="1535113"/>
            <a:ext cx="47724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40080" y="2174875"/>
            <a:ext cx="47724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86944"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86944"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7D3AE77-9A69-406B-85E4-1FBA47540EE8}"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C89C0DE7-2B18-4770-9AFB-01CE0767EE8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88682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E534AF8-060D-4C20-93D2-CC3ECB515A2B}"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3342EBA2-6942-4479-B5D9-FAD91AB8DB9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41981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53CDD609-5A85-480E-945B-7A93C9853FAD}"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D42CC9A2-0A1C-4AAC-AC44-D8D5A04988F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5116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53232" y="4406913"/>
            <a:ext cx="9181148"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8566713-8857-4E6D-969D-58B02A7F2EDE}" type="datetime1">
              <a:rPr lang="ja-JP" altLang="en-US"/>
              <a:pPr>
                <a:defRPr/>
              </a:pPr>
              <a:t>2018/6/20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2EF3468-CD33-4F8B-B5A5-527159DBD14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0072" y="273050"/>
            <a:ext cx="3553569"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223030" y="273056"/>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40072" y="1435103"/>
            <a:ext cx="355356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8A054D3-9C89-47E0-91D2-2D8977FC2916}"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0ECC75ED-1453-45E4-94D7-3BC5C96EA3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4667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17141" y="4800600"/>
            <a:ext cx="648081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117141" y="612775"/>
            <a:ext cx="648081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FE22EBB-5CB4-45A5-B93D-B6C65DABBC13}"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F8988A94-97DD-4421-B33E-92A94513BB9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3534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0BBC85F-37BC-4B11-B896-E5D52A54090C}"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0AB49957-56A1-4ACB-BE64-7B8607198D7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12830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30979" y="274643"/>
            <a:ext cx="2430304"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40071" y="274643"/>
            <a:ext cx="7110889"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CB938CD-C236-41B4-ACE1-62094FF0DE7E}"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D18F380-0CB5-47ED-AAA5-9FE07196119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08055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1"/>
            <a:ext cx="10641956"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15372" name="Rectangle 12"/>
          <p:cNvSpPr>
            <a:spLocks noGrp="1" noChangeArrowheads="1"/>
          </p:cNvSpPr>
          <p:nvPr>
            <p:ph type="ctrTitle"/>
          </p:nvPr>
        </p:nvSpPr>
        <p:spPr>
          <a:xfrm>
            <a:off x="1170146" y="1828800"/>
            <a:ext cx="9181148" cy="1143000"/>
          </a:xfrm>
        </p:spPr>
        <p:txBody>
          <a:bodyPr/>
          <a:lstStyle>
            <a:lvl1pPr>
              <a:defRPr/>
            </a:lvl1pPr>
          </a:lstStyle>
          <a:p>
            <a:pPr lvl="0"/>
            <a:r>
              <a:rPr lang="ja-JP" altLang="en-US" noProof="0"/>
              <a:t>マスタ タイトルの書式設定</a:t>
            </a:r>
          </a:p>
        </p:txBody>
      </p:sp>
      <p:sp>
        <p:nvSpPr>
          <p:cNvPr id="15373" name="Rectangle 13"/>
          <p:cNvSpPr>
            <a:spLocks noGrp="1" noChangeArrowheads="1"/>
          </p:cNvSpPr>
          <p:nvPr>
            <p:ph type="subTitle" idx="1"/>
          </p:nvPr>
        </p:nvSpPr>
        <p:spPr>
          <a:xfrm>
            <a:off x="1620203" y="3886200"/>
            <a:ext cx="7560945"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bwMode="auto">
          <a:xfrm>
            <a:off x="1170146" y="6248400"/>
            <a:ext cx="2250281"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400" b="0">
                <a:solidFill>
                  <a:srgbClr val="1C1C1C"/>
                </a:solidFill>
                <a:latin typeface="Tahoma" pitchFamily="34" charset="0"/>
                <a:ea typeface="ＭＳ Ｐゴシック" pitchFamily="50" charset="-128"/>
              </a:defRPr>
            </a:lvl1pPr>
          </a:lstStyle>
          <a:p>
            <a:pPr>
              <a:defRPr/>
            </a:pPr>
            <a:endParaRPr lang="en-US" altLang="ja-JP"/>
          </a:p>
        </p:txBody>
      </p:sp>
      <p:sp>
        <p:nvSpPr>
          <p:cNvPr id="15" name="Rectangle 15"/>
          <p:cNvSpPr>
            <a:spLocks noGrp="1" noChangeArrowheads="1"/>
          </p:cNvSpPr>
          <p:nvPr>
            <p:ph type="ftr" sz="quarter" idx="11"/>
          </p:nvPr>
        </p:nvSpPr>
        <p:spPr>
          <a:xfrm>
            <a:off x="4050506" y="6248400"/>
            <a:ext cx="3420428" cy="457200"/>
          </a:xfrm>
        </p:spPr>
        <p:txBody>
          <a:bodyPr/>
          <a:lstStyle>
            <a:lvl1pPr algn="ctr">
              <a:defRPr sz="1400">
                <a:solidFill>
                  <a:srgbClr val="1C1C1C"/>
                </a:solidFill>
                <a:latin typeface="Times New Roman" pitchFamily="18" charset="0"/>
              </a:defRPr>
            </a:lvl1pPr>
          </a:lstStyle>
          <a:p>
            <a:pPr>
              <a:defRPr/>
            </a:pPr>
            <a:endParaRPr lang="en-US" altLang="ja-JP"/>
          </a:p>
        </p:txBody>
      </p:sp>
      <p:sp>
        <p:nvSpPr>
          <p:cNvPr id="16" name="Rectangle 16"/>
          <p:cNvSpPr>
            <a:spLocks noGrp="1" noChangeArrowheads="1"/>
          </p:cNvSpPr>
          <p:nvPr>
            <p:ph type="sldNum" sz="quarter" idx="12"/>
          </p:nvPr>
        </p:nvSpPr>
        <p:spPr>
          <a:xfrm>
            <a:off x="8101013" y="6248400"/>
            <a:ext cx="2250281" cy="457200"/>
          </a:xfrm>
        </p:spPr>
        <p:txBody>
          <a:bodyPr anchor="b"/>
          <a:lstStyle>
            <a:lvl1pPr>
              <a:defRPr kumimoji="0">
                <a:solidFill>
                  <a:srgbClr val="1C1C1C"/>
                </a:solidFill>
                <a:latin typeface="Tahoma" panose="020B0604030504040204" pitchFamily="34" charset="0"/>
              </a:defRPr>
            </a:lvl1pPr>
          </a:lstStyle>
          <a:p>
            <a:fld id="{01139117-664D-4C59-B08D-AB84D8602794}" type="slidenum">
              <a:rPr lang="ja-JP" altLang="en-US"/>
              <a:pPr/>
              <a:t>‹#›</a:t>
            </a:fld>
            <a:endParaRPr lang="en-US" altLang="ja-JP"/>
          </a:p>
        </p:txBody>
      </p:sp>
    </p:spTree>
    <p:extLst>
      <p:ext uri="{BB962C8B-B14F-4D97-AF65-F5344CB8AC3E}">
        <p14:creationId xmlns:p14="http://schemas.microsoft.com/office/powerpoint/2010/main" val="836214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5" name="Rectangle 14"/>
          <p:cNvSpPr>
            <a:spLocks noGrp="1" noChangeArrowheads="1"/>
          </p:cNvSpPr>
          <p:nvPr>
            <p:ph type="sldNum" sz="quarter" idx="11"/>
          </p:nvPr>
        </p:nvSpPr>
        <p:spPr/>
        <p:txBody>
          <a:bodyPr/>
          <a:lstStyle>
            <a:lvl1pPr>
              <a:defRPr/>
            </a:lvl1pPr>
          </a:lstStyle>
          <a:p>
            <a:fld id="{3DCCF236-C6FA-47BC-8498-BE37E72EA936}" type="slidenum">
              <a:rPr lang="ja-JP" altLang="en-US"/>
              <a:pPr/>
              <a:t>‹#›</a:t>
            </a:fld>
            <a:endParaRPr lang="en-US" altLang="ja-JP"/>
          </a:p>
        </p:txBody>
      </p:sp>
    </p:spTree>
    <p:extLst>
      <p:ext uri="{BB962C8B-B14F-4D97-AF65-F5344CB8AC3E}">
        <p14:creationId xmlns:p14="http://schemas.microsoft.com/office/powerpoint/2010/main" val="1123032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53232" y="4406901"/>
            <a:ext cx="9181148"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53232" y="2906713"/>
            <a:ext cx="918114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5" name="Rectangle 14"/>
          <p:cNvSpPr>
            <a:spLocks noGrp="1" noChangeArrowheads="1"/>
          </p:cNvSpPr>
          <p:nvPr>
            <p:ph type="sldNum" sz="quarter" idx="11"/>
          </p:nvPr>
        </p:nvSpPr>
        <p:spPr/>
        <p:txBody>
          <a:bodyPr/>
          <a:lstStyle>
            <a:lvl1pPr>
              <a:defRPr/>
            </a:lvl1pPr>
          </a:lstStyle>
          <a:p>
            <a:fld id="{FCD41D3F-12AA-484B-8562-C2B3144B9F06}" type="slidenum">
              <a:rPr lang="ja-JP" altLang="en-US"/>
              <a:pPr/>
              <a:t>‹#›</a:t>
            </a:fld>
            <a:endParaRPr lang="en-US" altLang="ja-JP"/>
          </a:p>
        </p:txBody>
      </p:sp>
    </p:spTree>
    <p:extLst>
      <p:ext uri="{BB962C8B-B14F-4D97-AF65-F5344CB8AC3E}">
        <p14:creationId xmlns:p14="http://schemas.microsoft.com/office/powerpoint/2010/main" val="764156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397050" y="2017713"/>
            <a:ext cx="43411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918240" y="2017713"/>
            <a:ext cx="434304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6" name="Rectangle 14"/>
          <p:cNvSpPr>
            <a:spLocks noGrp="1" noChangeArrowheads="1"/>
          </p:cNvSpPr>
          <p:nvPr>
            <p:ph type="sldNum" sz="quarter" idx="11"/>
          </p:nvPr>
        </p:nvSpPr>
        <p:spPr/>
        <p:txBody>
          <a:bodyPr/>
          <a:lstStyle>
            <a:lvl1pPr>
              <a:defRPr/>
            </a:lvl1pPr>
          </a:lstStyle>
          <a:p>
            <a:fld id="{83697CA7-E64F-4EC0-8211-FEA6C5527D76}" type="slidenum">
              <a:rPr lang="ja-JP" altLang="en-US"/>
              <a:pPr/>
              <a:t>‹#›</a:t>
            </a:fld>
            <a:endParaRPr lang="en-US" altLang="ja-JP"/>
          </a:p>
        </p:txBody>
      </p:sp>
    </p:spTree>
    <p:extLst>
      <p:ext uri="{BB962C8B-B14F-4D97-AF65-F5344CB8AC3E}">
        <p14:creationId xmlns:p14="http://schemas.microsoft.com/office/powerpoint/2010/main" val="203867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40068" y="274638"/>
            <a:ext cx="9721215"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8" name="Rectangle 14"/>
          <p:cNvSpPr>
            <a:spLocks noGrp="1" noChangeArrowheads="1"/>
          </p:cNvSpPr>
          <p:nvPr>
            <p:ph type="sldNum" sz="quarter" idx="11"/>
          </p:nvPr>
        </p:nvSpPr>
        <p:spPr/>
        <p:txBody>
          <a:bodyPr/>
          <a:lstStyle>
            <a:lvl1pPr>
              <a:defRPr/>
            </a:lvl1pPr>
          </a:lstStyle>
          <a:p>
            <a:fld id="{E6E8F38C-A784-43A0-BF74-94FBFBDB7CB1}" type="slidenum">
              <a:rPr lang="ja-JP" altLang="en-US"/>
              <a:pPr/>
              <a:t>‹#›</a:t>
            </a:fld>
            <a:endParaRPr lang="en-US" altLang="ja-JP"/>
          </a:p>
        </p:txBody>
      </p:sp>
    </p:spTree>
    <p:extLst>
      <p:ext uri="{BB962C8B-B14F-4D97-AF65-F5344CB8AC3E}">
        <p14:creationId xmlns:p14="http://schemas.microsoft.com/office/powerpoint/2010/main" val="3664873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4" name="Rectangle 14"/>
          <p:cNvSpPr>
            <a:spLocks noGrp="1" noChangeArrowheads="1"/>
          </p:cNvSpPr>
          <p:nvPr>
            <p:ph type="sldNum" sz="quarter" idx="11"/>
          </p:nvPr>
        </p:nvSpPr>
        <p:spPr/>
        <p:txBody>
          <a:bodyPr/>
          <a:lstStyle>
            <a:lvl1pPr>
              <a:defRPr/>
            </a:lvl1pPr>
          </a:lstStyle>
          <a:p>
            <a:fld id="{8A5A7283-B726-4E73-BEE0-94728D54683C}" type="slidenum">
              <a:rPr lang="ja-JP" altLang="en-US"/>
              <a:pPr/>
              <a:t>‹#›</a:t>
            </a:fld>
            <a:endParaRPr lang="en-US" altLang="ja-JP"/>
          </a:p>
        </p:txBody>
      </p:sp>
    </p:spTree>
    <p:extLst>
      <p:ext uri="{BB962C8B-B14F-4D97-AF65-F5344CB8AC3E}">
        <p14:creationId xmlns:p14="http://schemas.microsoft.com/office/powerpoint/2010/main" val="40679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40069"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F4D8DA47-C903-48A2-B792-14C0E6F34398}" type="datetime1">
              <a:rPr lang="ja-JP" altLang="en-US"/>
              <a:pPr>
                <a:defRPr/>
              </a:pPr>
              <a:t>2018/6/20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A059CBA9-BD1B-4F6A-B92E-833B4C2F7125}"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3" name="Rectangle 14"/>
          <p:cNvSpPr>
            <a:spLocks noGrp="1" noChangeArrowheads="1"/>
          </p:cNvSpPr>
          <p:nvPr>
            <p:ph type="sldNum" sz="quarter" idx="11"/>
          </p:nvPr>
        </p:nvSpPr>
        <p:spPr/>
        <p:txBody>
          <a:bodyPr/>
          <a:lstStyle>
            <a:lvl1pPr>
              <a:defRPr/>
            </a:lvl1pPr>
          </a:lstStyle>
          <a:p>
            <a:fld id="{FC83A67C-B26A-44C6-A4D1-B1C8532496E4}" type="slidenum">
              <a:rPr lang="ja-JP" altLang="en-US"/>
              <a:pPr/>
              <a:t>‹#›</a:t>
            </a:fld>
            <a:endParaRPr lang="en-US" altLang="ja-JP"/>
          </a:p>
        </p:txBody>
      </p:sp>
    </p:spTree>
    <p:extLst>
      <p:ext uri="{BB962C8B-B14F-4D97-AF65-F5344CB8AC3E}">
        <p14:creationId xmlns:p14="http://schemas.microsoft.com/office/powerpoint/2010/main" val="2678383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0068" y="273050"/>
            <a:ext cx="3553570"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6" name="Rectangle 14"/>
          <p:cNvSpPr>
            <a:spLocks noGrp="1" noChangeArrowheads="1"/>
          </p:cNvSpPr>
          <p:nvPr>
            <p:ph type="sldNum" sz="quarter" idx="11"/>
          </p:nvPr>
        </p:nvSpPr>
        <p:spPr/>
        <p:txBody>
          <a:bodyPr/>
          <a:lstStyle>
            <a:lvl1pPr>
              <a:defRPr/>
            </a:lvl1pPr>
          </a:lstStyle>
          <a:p>
            <a:fld id="{F77DB2F3-08FE-435A-B10B-C8FF68BFCC70}" type="slidenum">
              <a:rPr lang="ja-JP" altLang="en-US"/>
              <a:pPr/>
              <a:t>‹#›</a:t>
            </a:fld>
            <a:endParaRPr lang="en-US" altLang="ja-JP"/>
          </a:p>
        </p:txBody>
      </p:sp>
    </p:spTree>
    <p:extLst>
      <p:ext uri="{BB962C8B-B14F-4D97-AF65-F5344CB8AC3E}">
        <p14:creationId xmlns:p14="http://schemas.microsoft.com/office/powerpoint/2010/main" val="2057029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17140" y="4800600"/>
            <a:ext cx="648081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6" name="Rectangle 14"/>
          <p:cNvSpPr>
            <a:spLocks noGrp="1" noChangeArrowheads="1"/>
          </p:cNvSpPr>
          <p:nvPr>
            <p:ph type="sldNum" sz="quarter" idx="11"/>
          </p:nvPr>
        </p:nvSpPr>
        <p:spPr/>
        <p:txBody>
          <a:bodyPr/>
          <a:lstStyle>
            <a:lvl1pPr>
              <a:defRPr/>
            </a:lvl1pPr>
          </a:lstStyle>
          <a:p>
            <a:fld id="{AE384110-7B65-4B4B-B597-FF321FAD0EA6}" type="slidenum">
              <a:rPr lang="ja-JP" altLang="en-US"/>
              <a:pPr/>
              <a:t>‹#›</a:t>
            </a:fld>
            <a:endParaRPr lang="en-US" altLang="ja-JP"/>
          </a:p>
        </p:txBody>
      </p:sp>
    </p:spTree>
    <p:extLst>
      <p:ext uri="{BB962C8B-B14F-4D97-AF65-F5344CB8AC3E}">
        <p14:creationId xmlns:p14="http://schemas.microsoft.com/office/powerpoint/2010/main" val="999515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5" name="Rectangle 14"/>
          <p:cNvSpPr>
            <a:spLocks noGrp="1" noChangeArrowheads="1"/>
          </p:cNvSpPr>
          <p:nvPr>
            <p:ph type="sldNum" sz="quarter" idx="11"/>
          </p:nvPr>
        </p:nvSpPr>
        <p:spPr/>
        <p:txBody>
          <a:bodyPr/>
          <a:lstStyle>
            <a:lvl1pPr>
              <a:defRPr/>
            </a:lvl1pPr>
          </a:lstStyle>
          <a:p>
            <a:fld id="{AA986258-0405-481E-8028-3BAA110E9B4C}" type="slidenum">
              <a:rPr lang="ja-JP" altLang="en-US"/>
              <a:pPr/>
              <a:t>‹#›</a:t>
            </a:fld>
            <a:endParaRPr lang="en-US" altLang="ja-JP"/>
          </a:p>
        </p:txBody>
      </p:sp>
    </p:spTree>
    <p:extLst>
      <p:ext uri="{BB962C8B-B14F-4D97-AF65-F5344CB8AC3E}">
        <p14:creationId xmlns:p14="http://schemas.microsoft.com/office/powerpoint/2010/main" val="3620140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264158" y="617539"/>
            <a:ext cx="2300912" cy="55149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359546" y="617539"/>
            <a:ext cx="6724590" cy="55149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5" name="Rectangle 14"/>
          <p:cNvSpPr>
            <a:spLocks noGrp="1" noChangeArrowheads="1"/>
          </p:cNvSpPr>
          <p:nvPr>
            <p:ph type="sldNum" sz="quarter" idx="11"/>
          </p:nvPr>
        </p:nvSpPr>
        <p:spPr/>
        <p:txBody>
          <a:bodyPr/>
          <a:lstStyle>
            <a:lvl1pPr>
              <a:defRPr/>
            </a:lvl1pPr>
          </a:lstStyle>
          <a:p>
            <a:fld id="{AC0E2A59-D06B-47B0-B5CC-9E218EAEA432}" type="slidenum">
              <a:rPr lang="ja-JP" altLang="en-US"/>
              <a:pPr/>
              <a:t>‹#›</a:t>
            </a:fld>
            <a:endParaRPr lang="en-US" altLang="ja-JP"/>
          </a:p>
        </p:txBody>
      </p:sp>
    </p:spTree>
    <p:extLst>
      <p:ext uri="{BB962C8B-B14F-4D97-AF65-F5344CB8AC3E}">
        <p14:creationId xmlns:p14="http://schemas.microsoft.com/office/powerpoint/2010/main" val="1874142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359546" y="617538"/>
            <a:ext cx="9205525"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1397050" y="2017713"/>
            <a:ext cx="8864232" cy="4114800"/>
          </a:xfrm>
        </p:spPr>
        <p:txBody>
          <a:bodyPr/>
          <a:lstStyle/>
          <a:p>
            <a:pPr lvl="0"/>
            <a:endParaRPr lang="ja-JP" altLang="en-US" noProof="0"/>
          </a:p>
        </p:txBody>
      </p:sp>
      <p:sp>
        <p:nvSpPr>
          <p:cNvPr id="4"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5" name="Rectangle 14"/>
          <p:cNvSpPr>
            <a:spLocks noGrp="1" noChangeArrowheads="1"/>
          </p:cNvSpPr>
          <p:nvPr>
            <p:ph type="sldNum" sz="quarter" idx="11"/>
          </p:nvPr>
        </p:nvSpPr>
        <p:spPr/>
        <p:txBody>
          <a:bodyPr/>
          <a:lstStyle>
            <a:lvl1pPr>
              <a:defRPr/>
            </a:lvl1pPr>
          </a:lstStyle>
          <a:p>
            <a:fld id="{CF068E31-4750-467B-9E4A-FD82A7915352}" type="slidenum">
              <a:rPr lang="ja-JP" altLang="en-US"/>
              <a:pPr/>
              <a:t>‹#›</a:t>
            </a:fld>
            <a:endParaRPr lang="en-US" altLang="ja-JP"/>
          </a:p>
        </p:txBody>
      </p:sp>
    </p:spTree>
    <p:extLst>
      <p:ext uri="{BB962C8B-B14F-4D97-AF65-F5344CB8AC3E}">
        <p14:creationId xmlns:p14="http://schemas.microsoft.com/office/powerpoint/2010/main" val="408193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359546" y="617538"/>
            <a:ext cx="9205525"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1397050" y="2017713"/>
            <a:ext cx="8864232" cy="4114800"/>
          </a:xfrm>
        </p:spPr>
        <p:txBody>
          <a:bodyPr/>
          <a:lstStyle/>
          <a:p>
            <a:pPr lvl="0"/>
            <a:endParaRPr lang="ja-JP" altLang="en-US" noProof="0"/>
          </a:p>
        </p:txBody>
      </p:sp>
      <p:sp>
        <p:nvSpPr>
          <p:cNvPr id="4" name="Rectangle 1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ja-JP"/>
          </a:p>
        </p:txBody>
      </p:sp>
      <p:sp>
        <p:nvSpPr>
          <p:cNvPr id="5" name="Rectangle 14"/>
          <p:cNvSpPr>
            <a:spLocks noGrp="1" noChangeArrowheads="1"/>
          </p:cNvSpPr>
          <p:nvPr>
            <p:ph type="sldNum" sz="quarter" idx="11"/>
          </p:nvPr>
        </p:nvSpPr>
        <p:spPr/>
        <p:txBody>
          <a:bodyPr/>
          <a:lstStyle>
            <a:lvl1pPr>
              <a:defRPr/>
            </a:lvl1pPr>
          </a:lstStyle>
          <a:p>
            <a:fld id="{376E8D76-56C4-474D-858E-884FDAAFB085}" type="slidenum">
              <a:rPr lang="ja-JP" altLang="en-US"/>
              <a:pPr/>
              <a:t>‹#›</a:t>
            </a:fld>
            <a:endParaRPr lang="en-US" altLang="ja-JP"/>
          </a:p>
        </p:txBody>
      </p:sp>
    </p:spTree>
    <p:extLst>
      <p:ext uri="{BB962C8B-B14F-4D97-AF65-F5344CB8AC3E}">
        <p14:creationId xmlns:p14="http://schemas.microsoft.com/office/powerpoint/2010/main" val="4087537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102" y="2130486"/>
            <a:ext cx="9181148"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620206"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CEDD8069-7FE0-4FFC-9744-D4403373CEC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42368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4833154-E9F4-4A67-9604-9AEFC7101BE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89375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53232" y="4406961"/>
            <a:ext cx="9181148"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2EF3468-CD33-4F8B-B5A5-527159DBD1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104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40080" y="1535113"/>
            <a:ext cx="47724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40080" y="2174875"/>
            <a:ext cx="47724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86944"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86944"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7D3AE77-9A69-406B-85E4-1FBA47540EE8}" type="datetime1">
              <a:rPr lang="ja-JP" altLang="en-US"/>
              <a:pPr>
                <a:defRPr/>
              </a:pPr>
              <a:t>2018/6/20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C89C0DE7-2B18-4770-9AFB-01CE0767EE8F}"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40069"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A059CBA9-BD1B-4F6A-B92E-833B4C2F71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4404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40108" y="1535113"/>
            <a:ext cx="47724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40108" y="2174875"/>
            <a:ext cx="47724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86973"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86973"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C89C0DE7-2B18-4770-9AFB-01CE0767EE8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96823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3342EBA2-6942-4479-B5D9-FAD91AB8DB9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10477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D42CC9A2-0A1C-4AAC-AC44-D8D5A04988F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82272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0072" y="273050"/>
            <a:ext cx="3553569"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223030" y="273075"/>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40072" y="1435103"/>
            <a:ext cx="355356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0ECC75ED-1453-45E4-94D7-3BC5C96EA3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78934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17141" y="4800600"/>
            <a:ext cx="648081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117141" y="612775"/>
            <a:ext cx="648081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F8988A94-97DD-4421-B33E-92A94513BB9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87944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0AB49957-56A1-4ACB-BE64-7B8607198D7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21049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30979" y="274661"/>
            <a:ext cx="2430304"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40071" y="274661"/>
            <a:ext cx="7110889"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D18F380-0CB5-47ED-AAA5-9FE07196119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34972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40071" y="274640"/>
            <a:ext cx="9721215"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DD2DF007-C0DF-46E9-94D6-19063A4EC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83277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12"/>
          </p:nvPr>
        </p:nvSpPr>
        <p:spPr/>
        <p:txBody>
          <a:bodyPr/>
          <a:lstStyle/>
          <a:p>
            <a:fld id="{0D393D7C-6A86-441D-B8B6-AC5E5FE54B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15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E534AF8-060D-4C20-93D2-CC3ECB515A2B}" type="datetime1">
              <a:rPr lang="ja-JP" altLang="en-US"/>
              <a:pPr>
                <a:defRPr/>
              </a:pPr>
              <a:t>2018/6/20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3342EBA2-6942-4479-B5D9-FAD91AB8DB9B}"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101" y="2130426"/>
            <a:ext cx="9181148"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AFE3CAE-F3F4-49DD-9E6D-F37453860C0D}"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6127398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B909CB7-6F11-4AA8-856F-61591666A86D}"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1531901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53232" y="4406901"/>
            <a:ext cx="9181148"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8FD4AA6-0C84-45C5-A86A-21A4DC58A43F}"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5244330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40068"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90686"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569261-26DC-4386-BE69-1A9A6D118AA6}"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1546263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7A7BA72-DD80-4473-98AD-75C11C77C5BA}"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2746047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ED2A2FA-87ED-4DBF-9393-392F37F8CAD4}"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9232156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DECEF8-5742-4AA8-84CE-23E8E9BBFCE4}"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lvl1pPr>
              <a:defRPr sz="2000">
                <a:solidFill>
                  <a:schemeClr val="tx1"/>
                </a:solidFill>
              </a:defRPr>
            </a:lvl1p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7037477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0068" y="273050"/>
            <a:ext cx="3553570"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829DBE9-6937-4B11-BE72-B586B452AE30}"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6760229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17140" y="4800600"/>
            <a:ext cx="648081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DDFB87-DFB1-4403-BB9F-4201346672E3}"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5167235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C7E81F-6CA2-491B-A792-E835BEEAA123}"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562529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53CDD609-5A85-480E-945B-7A93C9853FAD}" type="datetime1">
              <a:rPr lang="ja-JP" altLang="en-US"/>
              <a:pPr>
                <a:defRPr/>
              </a:pPr>
              <a:t>2018/6/20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D42CC9A2-0A1C-4AAC-AC44-D8D5A04988FE}"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30979" y="274639"/>
            <a:ext cx="2430304"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40067" y="274639"/>
            <a:ext cx="7110889"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FAF9BA-4C91-487F-AFD0-319168BD92C8}"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5321289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40069" y="274640"/>
            <a:ext cx="9721215"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D051AD47-717C-411E-A9D3-8429463D36AB}" type="datetime1">
              <a:rPr lang="ja-JP" altLang="en-US" smtClean="0">
                <a:solidFill>
                  <a:prstClr val="black">
                    <a:tint val="75000"/>
                  </a:prstClr>
                </a:solidFill>
              </a:rPr>
              <a:pPr>
                <a:defRPr/>
              </a:pPr>
              <a:t>2018/6/20</a:t>
            </a:fld>
            <a:endParaRPr lang="en-US" altLang="ja-JP">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DD2DF007-C0DF-46E9-94D6-19063A4EC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1823670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101" y="2130426"/>
            <a:ext cx="9181148"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AFE3CAE-F3F4-49DD-9E6D-F37453860C0D}"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3113728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B909CB7-6F11-4AA8-856F-61591666A86D}"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8809999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53232" y="4406901"/>
            <a:ext cx="9181148"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8FD4AA6-0C84-45C5-A86A-21A4DC58A43F}"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2082040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40068"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90686"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569261-26DC-4386-BE69-1A9A6D118AA6}"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689080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7A7BA72-DD80-4473-98AD-75C11C77C5BA}"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839681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ED2A2FA-87ED-4DBF-9393-392F37F8CAD4}"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246686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DECEF8-5742-4AA8-84CE-23E8E9BBFCE4}"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lvl1pPr>
              <a:defRPr sz="2000">
                <a:solidFill>
                  <a:schemeClr val="tx1"/>
                </a:solidFill>
              </a:defRPr>
            </a:lvl1p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3310100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0068" y="273050"/>
            <a:ext cx="3553570"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829DBE9-6937-4B11-BE72-B586B452AE30}"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3760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0072" y="273050"/>
            <a:ext cx="3553569"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223030" y="273056"/>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40072" y="1435103"/>
            <a:ext cx="355356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8A054D3-9C89-47E0-91D2-2D8977FC2916}" type="datetime1">
              <a:rPr lang="ja-JP" altLang="en-US"/>
              <a:pPr>
                <a:defRPr/>
              </a:pPr>
              <a:t>2018/6/20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0ECC75ED-1453-45E4-94D7-3BC5C96EA388}" type="slidenum">
              <a:rPr lang="ja-JP" altLang="en-US"/>
              <a:pPr>
                <a:defRPr/>
              </a:pPr>
              <a: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17140" y="4800600"/>
            <a:ext cx="648081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DDFB87-DFB1-4403-BB9F-4201346672E3}"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476299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C7E81F-6CA2-491B-A792-E835BEEAA123}"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7810632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30979" y="274639"/>
            <a:ext cx="2430304"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40067" y="274639"/>
            <a:ext cx="7110889"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FAF9BA-4C91-487F-AFD0-319168BD92C8}" type="datetime1">
              <a:rPr lang="ja-JP" altLang="en-US" smtClean="0">
                <a:solidFill>
                  <a:prstClr val="black">
                    <a:tint val="75000"/>
                  </a:prstClr>
                </a:solidFill>
              </a:rPr>
              <a:pPr/>
              <a:t>2018/6/20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3377640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40069" y="274640"/>
            <a:ext cx="9721215"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D051AD47-717C-411E-A9D3-8429463D36AB}" type="datetime1">
              <a:rPr lang="ja-JP" altLang="en-US" smtClean="0">
                <a:solidFill>
                  <a:prstClr val="black">
                    <a:tint val="75000"/>
                  </a:prstClr>
                </a:solidFill>
              </a:rPr>
              <a:pPr>
                <a:defRPr/>
              </a:pPr>
              <a:t>2018/6/20</a:t>
            </a:fld>
            <a:endParaRPr lang="en-US" altLang="ja-JP">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DD2DF007-C0DF-46E9-94D6-19063A4EC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84264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17141" y="4800600"/>
            <a:ext cx="648081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117141" y="612775"/>
            <a:ext cx="648081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FE22EBB-5CB4-45A5-B93D-B6C65DABBC13}" type="datetime1">
              <a:rPr lang="ja-JP" altLang="en-US"/>
              <a:pPr>
                <a:defRPr/>
              </a:pPr>
              <a:t>2018/6/20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F8988A94-97DD-4421-B33E-92A94513BB9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40071" y="274638"/>
            <a:ext cx="972121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40071" y="1600206"/>
            <a:ext cx="972121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40071" y="6356363"/>
            <a:ext cx="252031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6C22DDF-F433-4010-A22B-AC320242D0EB}" type="datetime1">
              <a:rPr lang="ja-JP" altLang="en-US"/>
              <a:pPr>
                <a:defRPr/>
              </a:pPr>
              <a:t>2018/6/20</a:t>
            </a:fld>
            <a:endParaRPr lang="ja-JP" altLang="en-US"/>
          </a:p>
        </p:txBody>
      </p:sp>
      <p:sp>
        <p:nvSpPr>
          <p:cNvPr id="5" name="フッター プレースホルダー 4"/>
          <p:cNvSpPr>
            <a:spLocks noGrp="1"/>
          </p:cNvSpPr>
          <p:nvPr>
            <p:ph type="ftr" sz="quarter" idx="3"/>
          </p:nvPr>
        </p:nvSpPr>
        <p:spPr>
          <a:xfrm>
            <a:off x="3690462" y="6356363"/>
            <a:ext cx="3420428"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ltLang="ja-JP"/>
          </a:p>
        </p:txBody>
      </p:sp>
      <p:sp>
        <p:nvSpPr>
          <p:cNvPr id="6" name="スライド番号プレースホルダー 5"/>
          <p:cNvSpPr>
            <a:spLocks noGrp="1"/>
          </p:cNvSpPr>
          <p:nvPr>
            <p:ph type="sldNum" sz="quarter" idx="4"/>
          </p:nvPr>
        </p:nvSpPr>
        <p:spPr>
          <a:xfrm>
            <a:off x="7740971" y="6356363"/>
            <a:ext cx="252031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9DB08D5-CBC2-49A8-A420-F61D12C9736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40071" y="274638"/>
            <a:ext cx="9721215"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40071" y="1600206"/>
            <a:ext cx="9721215"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40071" y="6356363"/>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6848737-B803-4534-A20B-99514B418DF0}" type="datetimeFigureOut">
              <a:rPr lang="ja-JP" altLang="en-US" smtClean="0">
                <a:solidFill>
                  <a:prstClr val="black">
                    <a:tint val="75000"/>
                  </a:prstClr>
                </a:solidFill>
                <a:latin typeface="Calibri"/>
                <a:ea typeface="ＭＳ Ｐゴシック"/>
              </a:rPr>
              <a:pPr fontAlgn="auto">
                <a:spcBef>
                  <a:spcPts val="0"/>
                </a:spcBef>
                <a:spcAft>
                  <a:spcPts val="0"/>
                </a:spcAft>
              </a:pPr>
              <a:t>2018/6/20</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690462" y="6356363"/>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740971" y="6356363"/>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54BE524-721A-4395-A526-F4D833379262}"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4638367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40071" y="274638"/>
            <a:ext cx="972121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40071" y="1600206"/>
            <a:ext cx="972121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40071" y="6356363"/>
            <a:ext cx="252031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6C22DDF-F433-4010-A22B-AC320242D0EB}" type="datetime1">
              <a:rPr lang="ja-JP" altLang="en-US">
                <a:solidFill>
                  <a:prstClr val="black">
                    <a:tint val="75000"/>
                  </a:prstClr>
                </a:solidFill>
              </a:rPr>
              <a:pPr>
                <a:defRPr/>
              </a:pPr>
              <a:t>2018/6/20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690462" y="6356363"/>
            <a:ext cx="3420428"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ltLang="ja-JP"/>
          </a:p>
        </p:txBody>
      </p:sp>
      <p:sp>
        <p:nvSpPr>
          <p:cNvPr id="6" name="スライド番号プレースホルダー 5"/>
          <p:cNvSpPr>
            <a:spLocks noGrp="1"/>
          </p:cNvSpPr>
          <p:nvPr>
            <p:ph type="sldNum" sz="quarter" idx="4"/>
          </p:nvPr>
        </p:nvSpPr>
        <p:spPr>
          <a:xfrm>
            <a:off x="7740971" y="6356363"/>
            <a:ext cx="252031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9DB08D5-CBC2-49A8-A420-F61D12C97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902065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93187" y="1098551"/>
            <a:ext cx="517565"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algn="ctr" eaLnBrk="1" hangingPunct="1">
              <a:defRPr/>
            </a:pPr>
            <a:endParaRPr lang="ja-JP" altLang="en-US" sz="2400" b="0">
              <a:solidFill>
                <a:srgbClr val="000000"/>
              </a:solidFill>
            </a:endParaRPr>
          </a:p>
        </p:txBody>
      </p:sp>
      <p:sp>
        <p:nvSpPr>
          <p:cNvPr id="1027" name="Rectangle 3"/>
          <p:cNvSpPr>
            <a:spLocks noChangeArrowheads="1"/>
          </p:cNvSpPr>
          <p:nvPr/>
        </p:nvSpPr>
        <p:spPr bwMode="ltGray">
          <a:xfrm>
            <a:off x="945119" y="1098551"/>
            <a:ext cx="388174"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algn="ctr" eaLnBrk="1" hangingPunct="1">
              <a:defRPr/>
            </a:pPr>
            <a:endParaRPr lang="ja-JP" altLang="en-US" sz="2400" b="0">
              <a:solidFill>
                <a:srgbClr val="000000"/>
              </a:solidFill>
            </a:endParaRPr>
          </a:p>
        </p:txBody>
      </p:sp>
      <p:sp>
        <p:nvSpPr>
          <p:cNvPr id="1028" name="Rectangle 4"/>
          <p:cNvSpPr>
            <a:spLocks noChangeArrowheads="1"/>
          </p:cNvSpPr>
          <p:nvPr/>
        </p:nvSpPr>
        <p:spPr bwMode="ltGray">
          <a:xfrm>
            <a:off x="639456" y="1520826"/>
            <a:ext cx="498812"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algn="ctr" eaLnBrk="1" hangingPunct="1">
              <a:defRPr/>
            </a:pPr>
            <a:endParaRPr lang="ja-JP" altLang="en-US" sz="2400" b="0">
              <a:solidFill>
                <a:srgbClr val="000000"/>
              </a:solidFill>
            </a:endParaRPr>
          </a:p>
        </p:txBody>
      </p:sp>
      <p:sp>
        <p:nvSpPr>
          <p:cNvPr id="1029" name="Rectangle 5"/>
          <p:cNvSpPr>
            <a:spLocks noChangeArrowheads="1"/>
          </p:cNvSpPr>
          <p:nvPr/>
        </p:nvSpPr>
        <p:spPr bwMode="ltGray">
          <a:xfrm>
            <a:off x="1076385" y="1520826"/>
            <a:ext cx="435054"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algn="ctr" eaLnBrk="1" hangingPunct="1">
              <a:defRPr/>
            </a:pPr>
            <a:endParaRPr lang="ja-JP" altLang="en-US" sz="2400" b="0">
              <a:solidFill>
                <a:srgbClr val="000000"/>
              </a:solidFill>
            </a:endParaRPr>
          </a:p>
        </p:txBody>
      </p:sp>
      <p:sp>
        <p:nvSpPr>
          <p:cNvPr id="1030" name="Rectangle 6"/>
          <p:cNvSpPr>
            <a:spLocks noChangeArrowheads="1"/>
          </p:cNvSpPr>
          <p:nvPr/>
        </p:nvSpPr>
        <p:spPr bwMode="ltGray">
          <a:xfrm>
            <a:off x="150019" y="1447801"/>
            <a:ext cx="66195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algn="ctr" eaLnBrk="1" hangingPunct="1">
              <a:defRPr/>
            </a:pPr>
            <a:endParaRPr lang="ja-JP" altLang="en-US" sz="2400" b="0">
              <a:solidFill>
                <a:srgbClr val="000000"/>
              </a:solidFill>
            </a:endParaRPr>
          </a:p>
        </p:txBody>
      </p:sp>
      <p:sp>
        <p:nvSpPr>
          <p:cNvPr id="1031" name="Rectangle 7"/>
          <p:cNvSpPr>
            <a:spLocks noChangeArrowheads="1"/>
          </p:cNvSpPr>
          <p:nvPr/>
        </p:nvSpPr>
        <p:spPr bwMode="gray">
          <a:xfrm>
            <a:off x="900112" y="990601"/>
            <a:ext cx="37505"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algn="ctr" eaLnBrk="1" hangingPunct="1">
              <a:defRPr/>
            </a:pPr>
            <a:endParaRPr lang="ja-JP" altLang="en-US" sz="2400" b="0">
              <a:solidFill>
                <a:srgbClr val="000000"/>
              </a:solidFill>
            </a:endParaRPr>
          </a:p>
        </p:txBody>
      </p:sp>
      <p:sp>
        <p:nvSpPr>
          <p:cNvPr id="1032" name="Rectangle 8"/>
          <p:cNvSpPr>
            <a:spLocks noChangeArrowheads="1"/>
          </p:cNvSpPr>
          <p:nvPr/>
        </p:nvSpPr>
        <p:spPr bwMode="gray">
          <a:xfrm>
            <a:off x="523191" y="1781175"/>
            <a:ext cx="971746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b="1">
                <a:solidFill>
                  <a:schemeClr val="tx1"/>
                </a:solidFill>
                <a:latin typeface="Tahoma" pitchFamily="34" charset="0"/>
                <a:ea typeface="ＭＳ Ｐゴシック" pitchFamily="50" charset="-128"/>
              </a:defRPr>
            </a:lvl1pPr>
            <a:lvl2pPr marL="742950" indent="-285750" eaLnBrk="0" hangingPunct="0">
              <a:defRPr kumimoji="1" sz="2800" b="1">
                <a:solidFill>
                  <a:schemeClr val="tx1"/>
                </a:solidFill>
                <a:latin typeface="Tahoma" pitchFamily="34" charset="0"/>
                <a:ea typeface="ＭＳ Ｐゴシック" pitchFamily="50" charset="-128"/>
              </a:defRPr>
            </a:lvl2pPr>
            <a:lvl3pPr marL="1143000" indent="-228600" eaLnBrk="0" hangingPunct="0">
              <a:defRPr kumimoji="1" sz="2800" b="1">
                <a:solidFill>
                  <a:schemeClr val="tx1"/>
                </a:solidFill>
                <a:latin typeface="Tahoma" pitchFamily="34" charset="0"/>
                <a:ea typeface="ＭＳ Ｐゴシック" pitchFamily="50" charset="-128"/>
              </a:defRPr>
            </a:lvl3pPr>
            <a:lvl4pPr marL="1600200" indent="-228600" eaLnBrk="0" hangingPunct="0">
              <a:defRPr kumimoji="1" sz="2800" b="1">
                <a:solidFill>
                  <a:schemeClr val="tx1"/>
                </a:solidFill>
                <a:latin typeface="Tahoma" pitchFamily="34" charset="0"/>
                <a:ea typeface="ＭＳ Ｐゴシック" pitchFamily="50" charset="-128"/>
              </a:defRPr>
            </a:lvl4pPr>
            <a:lvl5pPr marL="2057400" indent="-228600" eaLnBrk="0" hangingPunct="0">
              <a:defRPr kumimoji="1" sz="2800" b="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b="1">
                <a:solidFill>
                  <a:schemeClr val="tx1"/>
                </a:solidFill>
                <a:latin typeface="Tahoma" pitchFamily="34" charset="0"/>
                <a:ea typeface="ＭＳ Ｐゴシック" pitchFamily="50" charset="-128"/>
              </a:defRPr>
            </a:lvl9pPr>
          </a:lstStyle>
          <a:p>
            <a:pPr algn="ctr" eaLnBrk="1" hangingPunct="1">
              <a:defRPr/>
            </a:pPr>
            <a:endParaRPr lang="ja-JP" altLang="en-US" sz="2400" b="0">
              <a:solidFill>
                <a:srgbClr val="000000"/>
              </a:solidFill>
            </a:endParaRPr>
          </a:p>
        </p:txBody>
      </p:sp>
      <p:sp>
        <p:nvSpPr>
          <p:cNvPr id="2057" name="Rectangle 9"/>
          <p:cNvSpPr>
            <a:spLocks noGrp="1" noChangeArrowheads="1"/>
          </p:cNvSpPr>
          <p:nvPr>
            <p:ph type="title"/>
          </p:nvPr>
        </p:nvSpPr>
        <p:spPr bwMode="auto">
          <a:xfrm>
            <a:off x="1359546" y="617538"/>
            <a:ext cx="9205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058" name="Rectangle 10"/>
          <p:cNvSpPr>
            <a:spLocks noGrp="1" noChangeArrowheads="1"/>
          </p:cNvSpPr>
          <p:nvPr>
            <p:ph type="body" idx="1"/>
          </p:nvPr>
        </p:nvSpPr>
        <p:spPr bwMode="auto">
          <a:xfrm>
            <a:off x="1397050" y="2017713"/>
            <a:ext cx="886423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14348" name="Rectangle 12"/>
          <p:cNvSpPr>
            <a:spLocks noGrp="1" noChangeArrowheads="1"/>
          </p:cNvSpPr>
          <p:nvPr>
            <p:ph type="ftr" sz="quarter" idx="3"/>
          </p:nvPr>
        </p:nvSpPr>
        <p:spPr bwMode="auto">
          <a:xfrm>
            <a:off x="270034" y="6477000"/>
            <a:ext cx="711088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b="0">
                <a:solidFill>
                  <a:srgbClr val="3333CC"/>
                </a:solidFill>
                <a:latin typeface="Tahoma" pitchFamily="34" charset="0"/>
                <a:ea typeface="ＭＳ Ｐゴシック" pitchFamily="50" charset="-128"/>
              </a:defRPr>
            </a:lvl1pPr>
          </a:lstStyle>
          <a:p>
            <a:pPr>
              <a:defRPr/>
            </a:pPr>
            <a:endParaRPr lang="en-US" altLang="ja-JP"/>
          </a:p>
        </p:txBody>
      </p:sp>
      <p:sp>
        <p:nvSpPr>
          <p:cNvPr id="14350" name="Rectangle 14"/>
          <p:cNvSpPr>
            <a:spLocks noGrp="1" noChangeArrowheads="1"/>
          </p:cNvSpPr>
          <p:nvPr>
            <p:ph type="sldNum" sz="quarter" idx="4"/>
          </p:nvPr>
        </p:nvSpPr>
        <p:spPr bwMode="auto">
          <a:xfrm>
            <a:off x="9938742" y="6381750"/>
            <a:ext cx="86260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FD6E0214-D334-49F3-9F32-02401D5D419B}" type="slidenum">
              <a:rPr lang="ja-JP" altLang="en-US">
                <a:latin typeface="Times New Roman" panose="02020603050405020304" pitchFamily="18" charset="0"/>
                <a:ea typeface="ＭＳ Ｐゴシック" panose="020B0600070205080204" pitchFamily="50" charset="-128"/>
              </a:rPr>
              <a:pPr/>
              <a:t>‹#›</a:t>
            </a:fld>
            <a:endParaRPr lang="en-US" altLang="ja-JP">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373174668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hdr="0" ft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MS UI Gothic" pitchFamily="50" charset="-128"/>
          <a:ea typeface="MS UI Gothic" pitchFamily="50" charset="-128"/>
        </a:defRPr>
      </a:lvl2pPr>
      <a:lvl3pPr algn="l" rtl="0" eaLnBrk="0" fontAlgn="base" hangingPunct="0">
        <a:spcBef>
          <a:spcPct val="0"/>
        </a:spcBef>
        <a:spcAft>
          <a:spcPct val="0"/>
        </a:spcAft>
        <a:defRPr kumimoji="1" sz="4400">
          <a:solidFill>
            <a:schemeClr val="tx2"/>
          </a:solidFill>
          <a:latin typeface="MS UI Gothic" pitchFamily="50" charset="-128"/>
          <a:ea typeface="MS UI Gothic" pitchFamily="50" charset="-128"/>
        </a:defRPr>
      </a:lvl3pPr>
      <a:lvl4pPr algn="l" rtl="0" eaLnBrk="0" fontAlgn="base" hangingPunct="0">
        <a:spcBef>
          <a:spcPct val="0"/>
        </a:spcBef>
        <a:spcAft>
          <a:spcPct val="0"/>
        </a:spcAft>
        <a:defRPr kumimoji="1" sz="4400">
          <a:solidFill>
            <a:schemeClr val="tx2"/>
          </a:solidFill>
          <a:latin typeface="MS UI Gothic" pitchFamily="50" charset="-128"/>
          <a:ea typeface="MS UI Gothic" pitchFamily="50" charset="-128"/>
        </a:defRPr>
      </a:lvl4pPr>
      <a:lvl5pPr algn="l" rtl="0" eaLnBrk="0" fontAlgn="base" hangingPunct="0">
        <a:spcBef>
          <a:spcPct val="0"/>
        </a:spcBef>
        <a:spcAft>
          <a:spcPct val="0"/>
        </a:spcAft>
        <a:defRPr kumimoji="1" sz="4400">
          <a:solidFill>
            <a:schemeClr val="tx2"/>
          </a:solidFill>
          <a:latin typeface="MS UI Gothic" pitchFamily="50" charset="-128"/>
          <a:ea typeface="MS UI Gothic" pitchFamily="50" charset="-128"/>
        </a:defRPr>
      </a:lvl5pPr>
      <a:lvl6pPr marL="457200" algn="l" rtl="0" fontAlgn="base">
        <a:spcBef>
          <a:spcPct val="0"/>
        </a:spcBef>
        <a:spcAft>
          <a:spcPct val="0"/>
        </a:spcAft>
        <a:defRPr kumimoji="1" sz="4400">
          <a:solidFill>
            <a:schemeClr val="tx2"/>
          </a:solidFill>
          <a:latin typeface="MS UI Gothic" pitchFamily="50" charset="-128"/>
          <a:ea typeface="MS UI Gothic" pitchFamily="50" charset="-128"/>
        </a:defRPr>
      </a:lvl6pPr>
      <a:lvl7pPr marL="914400" algn="l" rtl="0" fontAlgn="base">
        <a:spcBef>
          <a:spcPct val="0"/>
        </a:spcBef>
        <a:spcAft>
          <a:spcPct val="0"/>
        </a:spcAft>
        <a:defRPr kumimoji="1" sz="4400">
          <a:solidFill>
            <a:schemeClr val="tx2"/>
          </a:solidFill>
          <a:latin typeface="MS UI Gothic" pitchFamily="50" charset="-128"/>
          <a:ea typeface="MS UI Gothic" pitchFamily="50" charset="-128"/>
        </a:defRPr>
      </a:lvl7pPr>
      <a:lvl8pPr marL="1371600" algn="l" rtl="0" fontAlgn="base">
        <a:spcBef>
          <a:spcPct val="0"/>
        </a:spcBef>
        <a:spcAft>
          <a:spcPct val="0"/>
        </a:spcAft>
        <a:defRPr kumimoji="1" sz="4400">
          <a:solidFill>
            <a:schemeClr val="tx2"/>
          </a:solidFill>
          <a:latin typeface="MS UI Gothic" pitchFamily="50" charset="-128"/>
          <a:ea typeface="MS UI Gothic" pitchFamily="50" charset="-128"/>
        </a:defRPr>
      </a:lvl8pPr>
      <a:lvl9pPr marL="1828800" algn="l" rtl="0" fontAlgn="base">
        <a:spcBef>
          <a:spcPct val="0"/>
        </a:spcBef>
        <a:spcAft>
          <a:spcPct val="0"/>
        </a:spcAft>
        <a:defRPr kumimoji="1" sz="4400">
          <a:solidFill>
            <a:schemeClr val="tx2"/>
          </a:solidFill>
          <a:latin typeface="MS UI Gothic" pitchFamily="50" charset="-128"/>
          <a:ea typeface="MS UI Gothic"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40071" y="274638"/>
            <a:ext cx="972121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40071" y="1600206"/>
            <a:ext cx="972121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40071" y="6356411"/>
            <a:ext cx="252031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690462" y="6356411"/>
            <a:ext cx="3420428"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ltLang="ja-JP"/>
          </a:p>
        </p:txBody>
      </p:sp>
      <p:sp>
        <p:nvSpPr>
          <p:cNvPr id="6" name="スライド番号プレースホルダー 5"/>
          <p:cNvSpPr>
            <a:spLocks noGrp="1"/>
          </p:cNvSpPr>
          <p:nvPr>
            <p:ph type="sldNum" sz="quarter" idx="4"/>
          </p:nvPr>
        </p:nvSpPr>
        <p:spPr>
          <a:xfrm>
            <a:off x="7740971" y="6356411"/>
            <a:ext cx="252031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9DB08D5-CBC2-49A8-A420-F61D12C97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05892760"/>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hf hdr="0" ft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0068" y="1600201"/>
            <a:ext cx="9721215"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540068" y="6356351"/>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1CDA4D-6A9E-4F8C-9927-7C7712E1208C}" type="datetime1">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2018/6/20</a:t>
            </a:fld>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690461" y="6356351"/>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740968" y="6356351"/>
            <a:ext cx="2520315" cy="365125"/>
          </a:xfrm>
          <a:prstGeom prst="rect">
            <a:avLst/>
          </a:prstGeom>
        </p:spPr>
        <p:txBody>
          <a:bodyPr vert="horz" lIns="91440" tIns="45720" rIns="91440" bIns="45720" rtlCol="0" anchor="ctr"/>
          <a:lstStyle>
            <a:lvl1pPr algn="r">
              <a:defRPr sz="2000">
                <a:solidFill>
                  <a:schemeClr val="tx1"/>
                </a:solidFill>
              </a:defRPr>
            </a:lvl1pPr>
          </a:lstStyle>
          <a:p>
            <a:pPr fontAlgn="auto">
              <a:spcBef>
                <a:spcPts val="0"/>
              </a:spcBef>
              <a:spcAft>
                <a:spcPts val="0"/>
              </a:spcAft>
            </a:pPr>
            <a:fld id="{D2D8002D-B5B0-4BAC-B1F6-782DDCCE6D9C}" type="slidenum">
              <a:rPr lang="ja-JP" altLang="en-US" smtClean="0">
                <a:solidFill>
                  <a:prstClr val="black"/>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25424162"/>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0068" y="1600201"/>
            <a:ext cx="9721215"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540068" y="6356351"/>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1CDA4D-6A9E-4F8C-9927-7C7712E1208C}" type="datetime1">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2018/6/20</a:t>
            </a:fld>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690461" y="6356351"/>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740968" y="6356351"/>
            <a:ext cx="2520315" cy="365125"/>
          </a:xfrm>
          <a:prstGeom prst="rect">
            <a:avLst/>
          </a:prstGeom>
        </p:spPr>
        <p:txBody>
          <a:bodyPr vert="horz" lIns="91440" tIns="45720" rIns="91440" bIns="45720" rtlCol="0" anchor="ctr"/>
          <a:lstStyle>
            <a:lvl1pPr algn="r">
              <a:defRPr sz="2000">
                <a:solidFill>
                  <a:schemeClr val="tx1"/>
                </a:solidFill>
              </a:defRPr>
            </a:lvl1pPr>
          </a:lstStyle>
          <a:p>
            <a:pPr fontAlgn="auto">
              <a:spcBef>
                <a:spcPts val="0"/>
              </a:spcBef>
              <a:spcAft>
                <a:spcPts val="0"/>
              </a:spcAft>
            </a:pPr>
            <a:fld id="{D2D8002D-B5B0-4BAC-B1F6-782DDCCE6D9C}" type="slidenum">
              <a:rPr lang="ja-JP" altLang="en-US" smtClean="0">
                <a:solidFill>
                  <a:prstClr val="black"/>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770802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sahi.com/articles/photo/AS20140101000192.html" TargetMode="Externa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33" y="116632"/>
            <a:ext cx="10801350" cy="2154088"/>
          </a:xfrm>
        </p:spPr>
        <p:txBody>
          <a:bodyPr/>
          <a:lstStyle/>
          <a:p>
            <a:pPr>
              <a:spcAft>
                <a:spcPts val="0"/>
              </a:spcAft>
            </a:pPr>
            <a:r>
              <a:rPr lang="ja-JP" altLang="en-US" sz="3600" dirty="0" smtClean="0">
                <a:solidFill>
                  <a:schemeClr val="accent6">
                    <a:lumMod val="50000"/>
                  </a:schemeClr>
                </a:solidFill>
                <a:latin typeface="HGS創英角ｺﾞｼｯｸUB" panose="020B0900000000000000" pitchFamily="50" charset="-128"/>
                <a:ea typeface="HGS創英角ｺﾞｼｯｸUB" panose="020B0900000000000000" pitchFamily="50" charset="-128"/>
              </a:rPr>
              <a:t>生きてさえいればいつか笑える日が来る</a:t>
            </a:r>
            <a:r>
              <a:rPr lang="en-US" altLang="ja-JP"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
            </a:r>
            <a:br>
              <a:rPr lang="en-US" altLang="ja-JP"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br>
            <a:r>
              <a:rPr lang="ja-JP" altLang="en-US"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　</a:t>
            </a:r>
            <a:r>
              <a:rPr lang="ja-JP" altLang="en-US" sz="3600" dirty="0" smtClean="0">
                <a:solidFill>
                  <a:schemeClr val="accent6">
                    <a:lumMod val="50000"/>
                  </a:schemeClr>
                </a:solidFill>
                <a:latin typeface="HGS創英角ｺﾞｼｯｸUB" panose="020B0900000000000000" pitchFamily="50" charset="-128"/>
                <a:ea typeface="HGS創英角ｺﾞｼｯｸUB" panose="020B0900000000000000" pitchFamily="50" charset="-128"/>
              </a:rPr>
              <a:t>生きる、解決しなくてもー伴走</a:t>
            </a:r>
            <a:r>
              <a:rPr lang="ja-JP" altLang="en-US"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支援とは何か？</a:t>
            </a:r>
            <a:r>
              <a:rPr lang="en-US" altLang="ja-JP"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t/>
            </a:r>
            <a:br>
              <a:rPr lang="en-US" altLang="ja-JP" sz="3600" dirty="0">
                <a:solidFill>
                  <a:schemeClr val="accent6">
                    <a:lumMod val="50000"/>
                  </a:schemeClr>
                </a:solidFill>
                <a:latin typeface="HGS創英角ｺﾞｼｯｸUB" panose="020B0900000000000000" pitchFamily="50" charset="-128"/>
                <a:ea typeface="HGS創英角ｺﾞｼｯｸUB" panose="020B0900000000000000" pitchFamily="50" charset="-128"/>
              </a:rPr>
            </a:br>
            <a:r>
              <a:rPr lang="en-US" altLang="ja-JP" sz="3600" dirty="0">
                <a:latin typeface="+mj-ea"/>
              </a:rPr>
              <a:t>	</a:t>
            </a:r>
            <a:r>
              <a:rPr lang="ja-JP" altLang="en-US" sz="3600" dirty="0">
                <a:latin typeface="+mj-ea"/>
              </a:rPr>
              <a:t>　　　　　　　　　</a:t>
            </a:r>
            <a:r>
              <a:rPr lang="en-US" altLang="ja-JP" sz="3600" dirty="0">
                <a:latin typeface="+mj-ea"/>
              </a:rPr>
              <a:t>					</a:t>
            </a:r>
            <a:r>
              <a:rPr lang="ja-JP" altLang="en-US" sz="3600" dirty="0">
                <a:latin typeface="+mj-ea"/>
              </a:rPr>
              <a:t>　　　</a:t>
            </a:r>
            <a:endParaRPr kumimoji="1" lang="ja-JP" altLang="en-US" sz="2400" dirty="0">
              <a:latin typeface="+mj-ea"/>
            </a:endParaRPr>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pPr>
                <a:defRPr/>
              </a:pPr>
              <a:t>1</a:t>
            </a:fld>
            <a:endParaRPr lang="ja-JP" altLang="en-US"/>
          </a:p>
        </p:txBody>
      </p:sp>
      <p:sp>
        <p:nvSpPr>
          <p:cNvPr id="6" name="正方形/長方形 5"/>
          <p:cNvSpPr/>
          <p:nvPr/>
        </p:nvSpPr>
        <p:spPr>
          <a:xfrm>
            <a:off x="288107" y="5733256"/>
            <a:ext cx="10297653" cy="1354217"/>
          </a:xfrm>
          <a:prstGeom prst="rect">
            <a:avLst/>
          </a:prstGeom>
        </p:spPr>
        <p:txBody>
          <a:bodyPr wrap="square">
            <a:spAutoFit/>
          </a:bodyPr>
          <a:lstStyle/>
          <a:p>
            <a:r>
              <a:rPr lang="ja-JP" altLang="en-US" dirty="0"/>
              <a:t>奥田知</a:t>
            </a:r>
            <a:r>
              <a:rPr lang="ja-JP" altLang="en-US" dirty="0" smtClean="0"/>
              <a:t>志　　　　　</a:t>
            </a:r>
            <a:endParaRPr lang="en-US" altLang="ja-JP" dirty="0" smtClean="0"/>
          </a:p>
          <a:p>
            <a:r>
              <a:rPr lang="ja-JP" altLang="en-US" dirty="0" smtClean="0"/>
              <a:t>■東八幡</a:t>
            </a:r>
            <a:r>
              <a:rPr lang="ja-JP" altLang="en-US" dirty="0"/>
              <a:t>キリスト教会　</a:t>
            </a:r>
            <a:r>
              <a:rPr lang="ja-JP" altLang="en-US" dirty="0" smtClean="0"/>
              <a:t>牧師　　■</a:t>
            </a:r>
            <a:r>
              <a:rPr lang="en-US" altLang="ja-JP" dirty="0" smtClean="0"/>
              <a:t>NPO</a:t>
            </a:r>
            <a:r>
              <a:rPr lang="ja-JP" altLang="en-US" dirty="0"/>
              <a:t>法人抱樸　</a:t>
            </a:r>
            <a:r>
              <a:rPr lang="ja-JP" altLang="en-US" dirty="0" smtClean="0"/>
              <a:t>理事長ホームレス</a:t>
            </a:r>
            <a:r>
              <a:rPr lang="ja-JP" altLang="en-US" dirty="0"/>
              <a:t>支援全国ネットワーク理事長</a:t>
            </a:r>
            <a:endParaRPr lang="en-US" altLang="ja-JP" dirty="0"/>
          </a:p>
          <a:p>
            <a:r>
              <a:rPr lang="ja-JP" altLang="en-US" dirty="0" smtClean="0"/>
              <a:t>■生活</a:t>
            </a:r>
            <a:r>
              <a:rPr lang="ja-JP" altLang="en-US" dirty="0"/>
              <a:t>困窮者自立支援全国ネットワーク　共同代表</a:t>
            </a:r>
            <a:endParaRPr lang="en-US" altLang="ja-JP" dirty="0"/>
          </a:p>
          <a:p>
            <a:pPr algn="r"/>
            <a:endParaRPr lang="en-US" altLang="ja-JP" sz="2800" dirty="0"/>
          </a:p>
        </p:txBody>
      </p:sp>
      <p:pic>
        <p:nvPicPr>
          <p:cNvPr id="144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083" y="1340768"/>
            <a:ext cx="10441160" cy="4392487"/>
          </a:xfrm>
          <a:prstGeom prst="rect">
            <a:avLst/>
          </a:prstGeom>
          <a:noFill/>
          <a:ln>
            <a:noFill/>
          </a:ln>
          <a:effectLst>
            <a:softEdge rad="469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88107" y="116631"/>
            <a:ext cx="10441310" cy="253916"/>
          </a:xfrm>
          <a:prstGeom prst="rect">
            <a:avLst/>
          </a:prstGeom>
          <a:noFill/>
        </p:spPr>
        <p:txBody>
          <a:bodyPr wrap="square" rtlCol="0">
            <a:spAutoFit/>
          </a:bodyPr>
          <a:lstStyle/>
          <a:p>
            <a:pPr algn="r"/>
            <a:r>
              <a:rPr kumimoji="1" lang="en-US" altLang="ja-JP" sz="1050" dirty="0" smtClean="0">
                <a:latin typeface="+mj-ea"/>
                <a:ea typeface="+mj-ea"/>
              </a:rPr>
              <a:t>2018</a:t>
            </a:r>
            <a:r>
              <a:rPr lang="ja-JP" altLang="en-US" sz="1050" dirty="0">
                <a:latin typeface="+mj-ea"/>
                <a:ea typeface="+mj-ea"/>
              </a:rPr>
              <a:t>年前期乃木坂</a:t>
            </a:r>
            <a:r>
              <a:rPr lang="ja-JP" altLang="en-US" sz="1050" dirty="0" smtClean="0">
                <a:latin typeface="+mj-ea"/>
                <a:ea typeface="+mj-ea"/>
              </a:rPr>
              <a:t>スクール  第</a:t>
            </a:r>
            <a:r>
              <a:rPr lang="en-US" altLang="ja-JP" sz="1050" dirty="0" smtClean="0">
                <a:latin typeface="+mj-ea"/>
                <a:ea typeface="+mj-ea"/>
              </a:rPr>
              <a:t>10</a:t>
            </a:r>
            <a:r>
              <a:rPr lang="ja-JP" altLang="en-US" sz="1050" dirty="0" smtClean="0">
                <a:latin typeface="+mj-ea"/>
                <a:ea typeface="+mj-ea"/>
              </a:rPr>
              <a:t>回 </a:t>
            </a:r>
            <a:r>
              <a:rPr lang="en-US" altLang="ja-JP" sz="1050" dirty="0" smtClean="0">
                <a:latin typeface="+mj-ea"/>
                <a:ea typeface="+mj-ea"/>
              </a:rPr>
              <a:t>6</a:t>
            </a:r>
            <a:r>
              <a:rPr lang="ja-JP" altLang="en-US" sz="1050" dirty="0" smtClean="0">
                <a:latin typeface="+mj-ea"/>
                <a:ea typeface="+mj-ea"/>
              </a:rPr>
              <a:t>月</a:t>
            </a:r>
            <a:r>
              <a:rPr lang="en-US" altLang="ja-JP" sz="1050" dirty="0" smtClean="0">
                <a:latin typeface="+mj-ea"/>
                <a:ea typeface="+mj-ea"/>
              </a:rPr>
              <a:t>21</a:t>
            </a:r>
            <a:r>
              <a:rPr lang="ja-JP" altLang="en-US" sz="1050" dirty="0" smtClean="0">
                <a:latin typeface="+mj-ea"/>
                <a:ea typeface="+mj-ea"/>
              </a:rPr>
              <a:t>日（</a:t>
            </a:r>
            <a:r>
              <a:rPr lang="ja-JP" altLang="en-US" sz="1050" dirty="0">
                <a:latin typeface="+mj-ea"/>
                <a:ea typeface="+mj-ea"/>
              </a:rPr>
              <a:t>木</a:t>
            </a:r>
            <a:r>
              <a:rPr lang="ja-JP" altLang="en-US" sz="1050" dirty="0" smtClean="0">
                <a:latin typeface="+mj-ea"/>
                <a:ea typeface="+mj-ea"/>
              </a:rPr>
              <a:t>）</a:t>
            </a:r>
            <a:r>
              <a:rPr lang="en-US" altLang="ja-JP" sz="1050" dirty="0" smtClean="0">
                <a:latin typeface="+mj-ea"/>
                <a:ea typeface="+mj-ea"/>
              </a:rPr>
              <a:t>19:45</a:t>
            </a:r>
            <a:r>
              <a:rPr lang="ja-JP" altLang="en-US" sz="1050" dirty="0">
                <a:latin typeface="+mj-ea"/>
                <a:ea typeface="+mj-ea"/>
              </a:rPr>
              <a:t>～</a:t>
            </a:r>
            <a:r>
              <a:rPr lang="en-US" altLang="ja-JP" sz="1050" dirty="0">
                <a:latin typeface="+mj-ea"/>
                <a:ea typeface="+mj-ea"/>
              </a:rPr>
              <a:t>21:15</a:t>
            </a:r>
            <a:r>
              <a:rPr lang="ja-JP" altLang="en-US" sz="1050" dirty="0" smtClean="0">
                <a:latin typeface="+mj-ea"/>
                <a:ea typeface="+mj-ea"/>
              </a:rPr>
              <a:t>＃</a:t>
            </a:r>
            <a:r>
              <a:rPr lang="en-US" altLang="ja-JP" sz="1050" dirty="0">
                <a:latin typeface="+mj-ea"/>
                <a:ea typeface="+mj-ea"/>
              </a:rPr>
              <a:t>10 </a:t>
            </a:r>
            <a:r>
              <a:rPr lang="ja-JP" altLang="en-US" sz="1050" dirty="0">
                <a:latin typeface="+mj-ea"/>
                <a:ea typeface="+mj-ea"/>
              </a:rPr>
              <a:t>前例を超えて創造する流儀～医療・福祉を現場から変えるために～（医療福祉ジャーナリズム特論）</a:t>
            </a:r>
            <a:r>
              <a:rPr kumimoji="1" lang="ja-JP" altLang="en-US" sz="1050" dirty="0" smtClean="0">
                <a:latin typeface="+mj-ea"/>
                <a:ea typeface="+mj-ea"/>
              </a:rPr>
              <a:t>　　</a:t>
            </a:r>
            <a:endParaRPr kumimoji="1" lang="ja-JP" altLang="en-US" sz="1050" dirty="0">
              <a:latin typeface="+mj-ea"/>
              <a:ea typeface="+mj-ea"/>
            </a:endParaRPr>
          </a:p>
        </p:txBody>
      </p:sp>
    </p:spTree>
    <p:extLst>
      <p:ext uri="{BB962C8B-B14F-4D97-AF65-F5344CB8AC3E}">
        <p14:creationId xmlns:p14="http://schemas.microsoft.com/office/powerpoint/2010/main" val="4109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42CC9A2-0A1C-4AAC-AC44-D8D5A04988FE}" type="slidenum">
              <a:rPr lang="ja-JP" altLang="en-US" smtClean="0">
                <a:solidFill>
                  <a:prstClr val="black"/>
                </a:solidFill>
              </a:rPr>
              <a:pPr>
                <a:defRPr/>
              </a:pPr>
              <a:t>10</a:t>
            </a:fld>
            <a:endParaRPr lang="ja-JP" altLang="en-US" dirty="0">
              <a:solidFill>
                <a:prstClr val="black"/>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12" y="738777"/>
            <a:ext cx="8931241" cy="5659310"/>
          </a:xfrm>
          <a:prstGeom prst="rect">
            <a:avLst/>
          </a:prstGeom>
        </p:spPr>
      </p:pic>
      <p:sp>
        <p:nvSpPr>
          <p:cNvPr id="4" name="正方形/長方形 3"/>
          <p:cNvSpPr/>
          <p:nvPr/>
        </p:nvSpPr>
        <p:spPr>
          <a:xfrm>
            <a:off x="1998297" y="116644"/>
            <a:ext cx="7400172" cy="707886"/>
          </a:xfrm>
          <a:prstGeom prst="rect">
            <a:avLst/>
          </a:prstGeom>
        </p:spPr>
        <p:txBody>
          <a:bodyPr wrap="square">
            <a:spAutoFit/>
          </a:bodyPr>
          <a:lstStyle/>
          <a:p>
            <a:pPr fontAlgn="auto">
              <a:spcBef>
                <a:spcPts val="0"/>
              </a:spcBef>
              <a:spcAft>
                <a:spcPts val="0"/>
              </a:spcAft>
            </a:pPr>
            <a:r>
              <a:rPr lang="en-US" altLang="ja-JP" sz="4000" dirty="0">
                <a:solidFill>
                  <a:prstClr val="black"/>
                </a:solidFill>
                <a:latin typeface="Calibri"/>
                <a:ea typeface="ＭＳ Ｐゴシック"/>
              </a:rPr>
              <a:t>OECD</a:t>
            </a:r>
            <a:r>
              <a:rPr lang="ja-JP" altLang="en-US" sz="4000" dirty="0">
                <a:solidFill>
                  <a:prstClr val="black"/>
                </a:solidFill>
                <a:latin typeface="Calibri"/>
                <a:ea typeface="ＭＳ Ｐゴシック"/>
              </a:rPr>
              <a:t>相対的貧困率</a:t>
            </a:r>
            <a:r>
              <a:rPr lang="en-US" altLang="ja-JP" sz="4000" dirty="0">
                <a:solidFill>
                  <a:prstClr val="black"/>
                </a:solidFill>
                <a:latin typeface="Calibri"/>
                <a:ea typeface="ＭＳ Ｐゴシック"/>
              </a:rPr>
              <a:t>―</a:t>
            </a:r>
            <a:r>
              <a:rPr lang="ja-JP" altLang="en-US" sz="4000" dirty="0">
                <a:solidFill>
                  <a:prstClr val="black"/>
                </a:solidFill>
                <a:latin typeface="Calibri"/>
                <a:ea typeface="ＭＳ Ｐゴシック"/>
              </a:rPr>
              <a:t>日本と米国</a:t>
            </a:r>
            <a:endParaRPr lang="ja-JP" altLang="en-US" dirty="0">
              <a:solidFill>
                <a:prstClr val="black"/>
              </a:solidFill>
              <a:latin typeface="Calibri"/>
              <a:ea typeface="ＭＳ Ｐゴシック"/>
            </a:endParaRPr>
          </a:p>
        </p:txBody>
      </p:sp>
      <p:sp>
        <p:nvSpPr>
          <p:cNvPr id="5" name="テキスト ボックス 4"/>
          <p:cNvSpPr txBox="1"/>
          <p:nvPr/>
        </p:nvSpPr>
        <p:spPr>
          <a:xfrm>
            <a:off x="8286585" y="750350"/>
            <a:ext cx="2393884" cy="707886"/>
          </a:xfrm>
          <a:prstGeom prst="rect">
            <a:avLst/>
          </a:prstGeom>
          <a:noFill/>
        </p:spPr>
        <p:txBody>
          <a:bodyPr wrap="square" rtlCol="0">
            <a:spAutoFit/>
          </a:bodyPr>
          <a:lstStyle/>
          <a:p>
            <a:pPr fontAlgn="auto">
              <a:spcBef>
                <a:spcPts val="0"/>
              </a:spcBef>
              <a:spcAft>
                <a:spcPts val="0"/>
              </a:spcAft>
            </a:pPr>
            <a:r>
              <a:rPr lang="ja-JP" altLang="en-US" sz="2000" dirty="0">
                <a:solidFill>
                  <a:srgbClr val="FF0000"/>
                </a:solidFill>
                <a:latin typeface="Calibri"/>
                <a:ea typeface="ＭＳ Ｐゴシック"/>
              </a:rPr>
              <a:t>米国の貧困率</a:t>
            </a:r>
            <a:endParaRPr lang="en-US" altLang="ja-JP" sz="2000" dirty="0">
              <a:solidFill>
                <a:srgbClr val="FF0000"/>
              </a:solidFill>
              <a:latin typeface="Calibri"/>
              <a:ea typeface="ＭＳ Ｐゴシック"/>
            </a:endParaRPr>
          </a:p>
          <a:p>
            <a:pPr fontAlgn="auto">
              <a:spcBef>
                <a:spcPts val="0"/>
              </a:spcBef>
              <a:spcAft>
                <a:spcPts val="0"/>
              </a:spcAft>
            </a:pPr>
            <a:r>
              <a:rPr lang="ja-JP" altLang="en-US" sz="2000" dirty="0">
                <a:solidFill>
                  <a:srgbClr val="FF0000"/>
                </a:solidFill>
                <a:latin typeface="Calibri"/>
                <a:ea typeface="ＭＳ Ｐゴシック"/>
              </a:rPr>
              <a:t>１７．１％</a:t>
            </a:r>
          </a:p>
        </p:txBody>
      </p:sp>
    </p:spTree>
    <p:extLst>
      <p:ext uri="{BB962C8B-B14F-4D97-AF65-F5344CB8AC3E}">
        <p14:creationId xmlns:p14="http://schemas.microsoft.com/office/powerpoint/2010/main" val="354761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135" y="116632"/>
            <a:ext cx="9721216" cy="638632"/>
          </a:xfrm>
        </p:spPr>
        <p:txBody>
          <a:bodyPr>
            <a:normAutofit fontScale="90000"/>
          </a:bodyPr>
          <a:lstStyle/>
          <a:p>
            <a:r>
              <a:rPr kumimoji="1" lang="ja-JP" altLang="en-US" dirty="0"/>
              <a:t>社会的孤立の調査　</a:t>
            </a:r>
            <a:r>
              <a:rPr lang="en-US" altLang="ja-JP" dirty="0"/>
              <a:t>OECD</a:t>
            </a:r>
            <a:r>
              <a:rPr lang="ja-JP" altLang="en-US" dirty="0"/>
              <a:t>諸国の比較</a:t>
            </a:r>
            <a:endParaRPr kumimoji="1" lang="ja-JP" altLang="en-US" dirty="0"/>
          </a:p>
        </p:txBody>
      </p:sp>
      <p:pic>
        <p:nvPicPr>
          <p:cNvPr id="6" name="コンテンツ プレースホルダー 5"/>
          <p:cNvPicPr>
            <a:picLocks noGrp="1" noChangeAspect="1"/>
          </p:cNvPicPr>
          <p:nvPr>
            <p:ph idx="1"/>
          </p:nvPr>
        </p:nvPicPr>
        <p:blipFill>
          <a:blip r:embed="rId2"/>
          <a:stretch>
            <a:fillRect/>
          </a:stretch>
        </p:blipFill>
        <p:spPr>
          <a:xfrm>
            <a:off x="180095" y="1247636"/>
            <a:ext cx="10441160" cy="5011694"/>
          </a:xfrm>
          <a:prstGeom prst="rect">
            <a:avLst/>
          </a:prstGeom>
        </p:spPr>
      </p:pic>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solidFill>
              </a:rPr>
              <a:pPr>
                <a:defRPr/>
              </a:pPr>
              <a:t>11</a:t>
            </a:fld>
            <a:endParaRPr lang="ja-JP" altLang="en-US">
              <a:solidFill>
                <a:prstClr val="black"/>
              </a:solidFill>
            </a:endParaRPr>
          </a:p>
        </p:txBody>
      </p:sp>
      <p:sp>
        <p:nvSpPr>
          <p:cNvPr id="7" name="下矢印 6"/>
          <p:cNvSpPr/>
          <p:nvPr/>
        </p:nvSpPr>
        <p:spPr>
          <a:xfrm>
            <a:off x="1705877" y="2857586"/>
            <a:ext cx="680476" cy="1003462"/>
          </a:xfrm>
          <a:prstGeom prst="downArrow">
            <a:avLst>
              <a:gd name="adj1" fmla="val 3015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8" name="下矢印 7"/>
          <p:cNvSpPr/>
          <p:nvPr/>
        </p:nvSpPr>
        <p:spPr>
          <a:xfrm>
            <a:off x="9417806" y="371028"/>
            <a:ext cx="680476" cy="16561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円形吹き出し 8"/>
          <p:cNvSpPr/>
          <p:nvPr/>
        </p:nvSpPr>
        <p:spPr>
          <a:xfrm>
            <a:off x="2094241" y="991633"/>
            <a:ext cx="1956368" cy="778355"/>
          </a:xfrm>
          <a:prstGeom prst="wedgeEllipseCallout">
            <a:avLst>
              <a:gd name="adj1" fmla="val -46643"/>
              <a:gd name="adj2" fmla="val 239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white"/>
                </a:solidFill>
              </a:rPr>
              <a:t>３．７％</a:t>
            </a:r>
          </a:p>
        </p:txBody>
      </p:sp>
      <p:sp>
        <p:nvSpPr>
          <p:cNvPr id="10" name="円形吹き出し 9"/>
          <p:cNvSpPr/>
          <p:nvPr/>
        </p:nvSpPr>
        <p:spPr>
          <a:xfrm>
            <a:off x="6762785" y="1308882"/>
            <a:ext cx="1956368" cy="778355"/>
          </a:xfrm>
          <a:prstGeom prst="wedgeEllipseCallout">
            <a:avLst>
              <a:gd name="adj1" fmla="val 98560"/>
              <a:gd name="adj2" fmla="val 55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a:solidFill>
                  <a:prstClr val="white"/>
                </a:solidFill>
              </a:rPr>
              <a:t>１７％</a:t>
            </a:r>
          </a:p>
        </p:txBody>
      </p:sp>
      <p:sp>
        <p:nvSpPr>
          <p:cNvPr id="11" name="角丸四角形吹き出し 10"/>
          <p:cNvSpPr/>
          <p:nvPr/>
        </p:nvSpPr>
        <p:spPr>
          <a:xfrm>
            <a:off x="3816499" y="1798270"/>
            <a:ext cx="2849492" cy="14241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4000" dirty="0">
                <a:solidFill>
                  <a:prstClr val="white"/>
                </a:solidFill>
              </a:rPr>
              <a:t>４．６倍！</a:t>
            </a:r>
          </a:p>
        </p:txBody>
      </p:sp>
      <p:sp>
        <p:nvSpPr>
          <p:cNvPr id="5" name="テキスト ボックス 4"/>
          <p:cNvSpPr txBox="1"/>
          <p:nvPr/>
        </p:nvSpPr>
        <p:spPr>
          <a:xfrm>
            <a:off x="1296219" y="5589874"/>
            <a:ext cx="8497020" cy="1200329"/>
          </a:xfrm>
          <a:prstGeom prst="rect">
            <a:avLst/>
          </a:prstGeom>
          <a:solidFill>
            <a:schemeClr val="tx1"/>
          </a:solidFill>
        </p:spPr>
        <p:txBody>
          <a:bodyPr wrap="square" rtlCol="0">
            <a:spAutoFit/>
          </a:bodyPr>
          <a:lstStyle/>
          <a:p>
            <a:pPr algn="ctr"/>
            <a:r>
              <a:rPr lang="ja-JP" altLang="en-US" sz="3600" dirty="0">
                <a:solidFill>
                  <a:prstClr val="white"/>
                </a:solidFill>
              </a:rPr>
              <a:t>米国⇒金はないが、友達は居る　</a:t>
            </a:r>
            <a:endParaRPr lang="en-US" altLang="ja-JP" sz="3600" dirty="0">
              <a:solidFill>
                <a:prstClr val="white"/>
              </a:solidFill>
            </a:endParaRPr>
          </a:p>
          <a:p>
            <a:pPr algn="ctr"/>
            <a:r>
              <a:rPr lang="ja-JP" altLang="en-US" sz="3600" dirty="0">
                <a:solidFill>
                  <a:prstClr val="white"/>
                </a:solidFill>
              </a:rPr>
              <a:t>日本⇒金もないが、友達もいない</a:t>
            </a:r>
            <a:endParaRPr lang="en-US" altLang="ja-JP" sz="3600" dirty="0">
              <a:solidFill>
                <a:prstClr val="white"/>
              </a:solidFill>
            </a:endParaRPr>
          </a:p>
        </p:txBody>
      </p:sp>
    </p:spTree>
    <p:extLst>
      <p:ext uri="{BB962C8B-B14F-4D97-AF65-F5344CB8AC3E}">
        <p14:creationId xmlns:p14="http://schemas.microsoft.com/office/powerpoint/2010/main" val="26933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776" y="260648"/>
            <a:ext cx="9721215" cy="720080"/>
          </a:xfrm>
        </p:spPr>
        <p:txBody>
          <a:bodyPr>
            <a:normAutofit fontScale="90000"/>
          </a:bodyPr>
          <a:lstStyle/>
          <a:p>
            <a:r>
              <a:rPr lang="ja-JP" altLang="en-US" dirty="0"/>
              <a:t>不安定な時代の到来</a:t>
            </a:r>
            <a:r>
              <a:rPr lang="en-US" altLang="ja-JP" dirty="0"/>
              <a:t/>
            </a:r>
            <a:br>
              <a:rPr lang="en-US" altLang="ja-JP" dirty="0"/>
            </a:br>
            <a:r>
              <a:rPr lang="ja-JP" altLang="en-US" dirty="0">
                <a:solidFill>
                  <a:srgbClr val="FF0000"/>
                </a:solidFill>
              </a:rPr>
              <a:t>第二の危機、第三の危機</a:t>
            </a:r>
            <a:r>
              <a:rPr lang="ja-JP" altLang="en-US" dirty="0"/>
              <a:t>を想定する支援</a:t>
            </a:r>
            <a:endParaRPr kumimoji="1" lang="ja-JP" altLang="en-US" sz="3600" dirty="0"/>
          </a:p>
        </p:txBody>
      </p:sp>
      <p:sp>
        <p:nvSpPr>
          <p:cNvPr id="3" name="コンテンツ プレースホルダー 2"/>
          <p:cNvSpPr>
            <a:spLocks noGrp="1"/>
          </p:cNvSpPr>
          <p:nvPr>
            <p:ph idx="1"/>
          </p:nvPr>
        </p:nvSpPr>
        <p:spPr>
          <a:xfrm>
            <a:off x="212052" y="1340768"/>
            <a:ext cx="10377253" cy="5517232"/>
          </a:xfrm>
        </p:spPr>
        <p:txBody>
          <a:bodyPr>
            <a:normAutofit fontScale="92500" lnSpcReduction="20000"/>
          </a:bodyPr>
          <a:lstStyle/>
          <a:p>
            <a:pPr marL="0" indent="0">
              <a:buNone/>
            </a:pPr>
            <a:r>
              <a:rPr kumimoji="1" lang="en-US" altLang="ja-JP" dirty="0">
                <a:solidFill>
                  <a:srgbClr val="C00000"/>
                </a:solidFill>
              </a:rPr>
              <a:t>1988</a:t>
            </a:r>
            <a:r>
              <a:rPr kumimoji="1" lang="ja-JP" altLang="en-US" dirty="0">
                <a:solidFill>
                  <a:srgbClr val="C00000"/>
                </a:solidFill>
              </a:rPr>
              <a:t>年</a:t>
            </a:r>
            <a:r>
              <a:rPr lang="ja-JP" altLang="en-US" dirty="0">
                <a:solidFill>
                  <a:srgbClr val="C00000"/>
                </a:solidFill>
              </a:rPr>
              <a:t>⇒労働人口の</a:t>
            </a:r>
            <a:r>
              <a:rPr lang="en-US" altLang="ja-JP" dirty="0">
                <a:solidFill>
                  <a:srgbClr val="C00000"/>
                </a:solidFill>
              </a:rPr>
              <a:t>85</a:t>
            </a:r>
            <a:r>
              <a:rPr lang="ja-JP" altLang="en-US" dirty="0">
                <a:solidFill>
                  <a:srgbClr val="C00000"/>
                </a:solidFill>
              </a:rPr>
              <a:t>％が正規雇用の時代</a:t>
            </a:r>
            <a:endParaRPr lang="en-US" altLang="ja-JP" dirty="0">
              <a:solidFill>
                <a:srgbClr val="C00000"/>
              </a:solidFill>
            </a:endParaRPr>
          </a:p>
          <a:p>
            <a:pPr marL="0" indent="0">
              <a:buNone/>
            </a:pPr>
            <a:r>
              <a:rPr lang="ja-JP" altLang="en-US" dirty="0"/>
              <a:t>　「がんばれば安定就労できるのに、なぜ、ホームレスなのか？」</a:t>
            </a:r>
            <a:endParaRPr lang="en-US" altLang="ja-JP" dirty="0"/>
          </a:p>
          <a:p>
            <a:pPr marL="0" indent="0">
              <a:buNone/>
            </a:pPr>
            <a:r>
              <a:rPr lang="ja-JP" altLang="en-US" dirty="0"/>
              <a:t>　　　　　　　　</a:t>
            </a:r>
            <a:r>
              <a:rPr kumimoji="1" lang="en-US" altLang="ja-JP" dirty="0"/>
              <a:t>	※</a:t>
            </a:r>
            <a:r>
              <a:rPr kumimoji="1" lang="ja-JP" altLang="en-US" dirty="0"/>
              <a:t>但し、日雇い労働者の歴史あり！</a:t>
            </a:r>
            <a:endParaRPr kumimoji="1" lang="en-US" altLang="ja-JP" dirty="0"/>
          </a:p>
          <a:p>
            <a:pPr marL="0" indent="0">
              <a:buNone/>
            </a:pPr>
            <a:r>
              <a:rPr lang="en-US" altLang="ja-JP" sz="3600" dirty="0">
                <a:solidFill>
                  <a:srgbClr val="FF0000"/>
                </a:solidFill>
              </a:rPr>
              <a:t>※</a:t>
            </a:r>
            <a:r>
              <a:rPr lang="ja-JP" altLang="en-US" sz="3600" dirty="0">
                <a:solidFill>
                  <a:srgbClr val="FF0000"/>
                </a:solidFill>
              </a:rPr>
              <a:t>現</a:t>
            </a:r>
            <a:r>
              <a:rPr lang="ja-JP" altLang="ja-JP" sz="3600" dirty="0">
                <a:solidFill>
                  <a:srgbClr val="FF0000"/>
                </a:solidFill>
              </a:rPr>
              <a:t>在</a:t>
            </a:r>
            <a:r>
              <a:rPr lang="ja-JP" altLang="en-US" sz="3600" dirty="0">
                <a:solidFill>
                  <a:srgbClr val="FF0000"/>
                </a:solidFill>
              </a:rPr>
              <a:t>の正規</a:t>
            </a:r>
            <a:r>
              <a:rPr lang="ja-JP" altLang="ja-JP" sz="3600" dirty="0">
                <a:solidFill>
                  <a:srgbClr val="FF0000"/>
                </a:solidFill>
              </a:rPr>
              <a:t>雇用率</a:t>
            </a:r>
            <a:r>
              <a:rPr lang="ja-JP" altLang="en-US" sz="3600" dirty="0">
                <a:solidFill>
                  <a:srgbClr val="FF0000"/>
                </a:solidFill>
              </a:rPr>
              <a:t>６０</a:t>
            </a:r>
            <a:r>
              <a:rPr lang="ja-JP" altLang="ja-JP" sz="3600" dirty="0">
                <a:solidFill>
                  <a:srgbClr val="FF0000"/>
                </a:solidFill>
              </a:rPr>
              <a:t>％</a:t>
            </a:r>
            <a:endParaRPr lang="en-US" altLang="ja-JP" sz="3600" dirty="0">
              <a:solidFill>
                <a:srgbClr val="FF0000"/>
              </a:solidFill>
            </a:endParaRPr>
          </a:p>
          <a:p>
            <a:pPr marL="0" indent="0">
              <a:buNone/>
            </a:pPr>
            <a:r>
              <a:rPr lang="en-US" altLang="ja-JP" sz="3600" dirty="0">
                <a:solidFill>
                  <a:srgbClr val="FF0000"/>
                </a:solidFill>
              </a:rPr>
              <a:t>※</a:t>
            </a:r>
            <a:r>
              <a:rPr lang="ja-JP" altLang="ja-JP" sz="3600" dirty="0">
                <a:solidFill>
                  <a:srgbClr val="FF0000"/>
                </a:solidFill>
              </a:rPr>
              <a:t>非正規雇用</a:t>
            </a:r>
            <a:r>
              <a:rPr lang="ja-JP" altLang="en-US" sz="3600" dirty="0">
                <a:solidFill>
                  <a:srgbClr val="FF0000"/>
                </a:solidFill>
              </a:rPr>
              <a:t>４０</a:t>
            </a:r>
            <a:r>
              <a:rPr lang="ja-JP" altLang="ja-JP" sz="3600" dirty="0">
                <a:solidFill>
                  <a:srgbClr val="FF0000"/>
                </a:solidFill>
              </a:rPr>
              <a:t>％</a:t>
            </a:r>
            <a:r>
              <a:rPr lang="ja-JP" altLang="en-US" sz="3600" dirty="0">
                <a:solidFill>
                  <a:srgbClr val="FF0000"/>
                </a:solidFill>
              </a:rPr>
              <a:t>⇒１９００万人</a:t>
            </a:r>
            <a:endParaRPr lang="en-US" altLang="ja-JP" sz="3600" dirty="0">
              <a:solidFill>
                <a:srgbClr val="FF0000"/>
              </a:solidFill>
            </a:endParaRPr>
          </a:p>
          <a:p>
            <a:pPr marL="0" indent="0">
              <a:buNone/>
            </a:pPr>
            <a:r>
              <a:rPr lang="en-US" altLang="ja-JP" sz="3600" dirty="0">
                <a:solidFill>
                  <a:srgbClr val="FF0000"/>
                </a:solidFill>
              </a:rPr>
              <a:t>※</a:t>
            </a:r>
            <a:r>
              <a:rPr lang="ja-JP" altLang="ja-JP" sz="3600" dirty="0">
                <a:solidFill>
                  <a:srgbClr val="FF0000"/>
                </a:solidFill>
              </a:rPr>
              <a:t>年収</a:t>
            </a:r>
            <a:r>
              <a:rPr lang="en-US" altLang="ja-JP" sz="3600" dirty="0">
                <a:solidFill>
                  <a:srgbClr val="FF0000"/>
                </a:solidFill>
              </a:rPr>
              <a:t>200</a:t>
            </a:r>
            <a:r>
              <a:rPr lang="ja-JP" altLang="ja-JP" sz="3600" dirty="0">
                <a:solidFill>
                  <a:srgbClr val="FF0000"/>
                </a:solidFill>
              </a:rPr>
              <a:t>万円以下労働者全体の</a:t>
            </a:r>
            <a:r>
              <a:rPr lang="en-US" altLang="ja-JP" sz="3600" dirty="0">
                <a:solidFill>
                  <a:srgbClr val="FF0000"/>
                </a:solidFill>
              </a:rPr>
              <a:t>30</a:t>
            </a:r>
            <a:r>
              <a:rPr lang="ja-JP" altLang="ja-JP" sz="3600" dirty="0">
                <a:solidFill>
                  <a:srgbClr val="FF0000"/>
                </a:solidFill>
              </a:rPr>
              <a:t>％</a:t>
            </a:r>
            <a:endParaRPr lang="en-US" altLang="ja-JP" sz="3600" dirty="0">
              <a:solidFill>
                <a:srgbClr val="FF0000"/>
              </a:solidFill>
            </a:endParaRPr>
          </a:p>
          <a:p>
            <a:pPr marL="0" indent="0">
              <a:buNone/>
            </a:pPr>
            <a:r>
              <a:rPr lang="ja-JP" altLang="en-US" sz="3600" dirty="0">
                <a:solidFill>
                  <a:prstClr val="black"/>
                </a:solidFill>
              </a:rPr>
              <a:t>　　　　　　⇒有効求人倍率　</a:t>
            </a:r>
            <a:r>
              <a:rPr lang="en-US" altLang="ja-JP" sz="3600" dirty="0">
                <a:solidFill>
                  <a:prstClr val="black"/>
                </a:solidFill>
              </a:rPr>
              <a:t>1.5</a:t>
            </a:r>
            <a:r>
              <a:rPr lang="ja-JP" altLang="en-US" sz="3600" dirty="0">
                <a:solidFill>
                  <a:prstClr val="black"/>
                </a:solidFill>
              </a:rPr>
              <a:t>倍　雇用改善</a:t>
            </a:r>
            <a:endParaRPr lang="en-US" altLang="ja-JP" sz="3600" dirty="0">
              <a:solidFill>
                <a:prstClr val="black"/>
              </a:solidFill>
            </a:endParaRPr>
          </a:p>
          <a:p>
            <a:pPr marL="0" indent="0">
              <a:buNone/>
            </a:pPr>
            <a:r>
              <a:rPr lang="en-US" altLang="ja-JP" sz="3600" dirty="0">
                <a:solidFill>
                  <a:prstClr val="black"/>
                </a:solidFill>
              </a:rPr>
              <a:t>		</a:t>
            </a:r>
            <a:r>
              <a:rPr lang="ja-JP" altLang="en-US" sz="3600" dirty="0">
                <a:solidFill>
                  <a:prstClr val="black"/>
                </a:solidFill>
              </a:rPr>
              <a:t>⇒椅子の数から椅子の質へ</a:t>
            </a:r>
            <a:endParaRPr lang="en-US" altLang="ja-JP" sz="3600" dirty="0">
              <a:solidFill>
                <a:prstClr val="black"/>
              </a:solidFill>
            </a:endParaRPr>
          </a:p>
          <a:p>
            <a:pPr marL="0" indent="0">
              <a:buNone/>
            </a:pPr>
            <a:r>
              <a:rPr lang="ja-JP" altLang="en-US" sz="3600" dirty="0">
                <a:solidFill>
                  <a:prstClr val="black"/>
                </a:solidFill>
              </a:rPr>
              <a:t>　　　</a:t>
            </a:r>
            <a:r>
              <a:rPr lang="en-US" altLang="ja-JP" sz="3600" dirty="0">
                <a:solidFill>
                  <a:prstClr val="black"/>
                </a:solidFill>
              </a:rPr>
              <a:t>※</a:t>
            </a:r>
            <a:r>
              <a:rPr lang="ja-JP" altLang="en-US" sz="3600" dirty="0">
                <a:solidFill>
                  <a:prstClr val="black"/>
                </a:solidFill>
              </a:rPr>
              <a:t>景気の問題ではなく、構造が変化している</a:t>
            </a:r>
            <a:endParaRPr lang="en-US" altLang="ja-JP" sz="3600" dirty="0">
              <a:solidFill>
                <a:prstClr val="black"/>
              </a:solidFill>
            </a:endParaRPr>
          </a:p>
          <a:p>
            <a:pPr marL="0" indent="0">
              <a:buNone/>
            </a:pPr>
            <a:r>
              <a:rPr lang="ja-JP" altLang="en-US" sz="3600" dirty="0">
                <a:solidFill>
                  <a:prstClr val="black"/>
                </a:solidFill>
              </a:rPr>
              <a:t>となると・・・「その日」</a:t>
            </a:r>
            <a:r>
              <a:rPr lang="ja-JP" altLang="en-US" sz="3600" dirty="0">
                <a:solidFill>
                  <a:srgbClr val="FF0000"/>
                </a:solidFill>
              </a:rPr>
              <a:t>誰に「助けて」と言うか？</a:t>
            </a:r>
            <a:endParaRPr lang="en-US" altLang="ja-JP" sz="3600" dirty="0">
              <a:solidFill>
                <a:srgbClr val="FF0000"/>
              </a:solidFill>
            </a:endParaRPr>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249573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91" y="44624"/>
            <a:ext cx="10081188" cy="634082"/>
          </a:xfrm>
        </p:spPr>
        <p:txBody>
          <a:bodyPr>
            <a:normAutofit fontScale="90000"/>
          </a:bodyPr>
          <a:lstStyle/>
          <a:p>
            <a:pPr algn="l"/>
            <a:r>
              <a:rPr lang="ja-JP" altLang="en-US" sz="3600" dirty="0"/>
              <a:t>■自己責任⇒孤立⇒助けて言えない</a:t>
            </a:r>
            <a:endParaRPr kumimoji="1" lang="ja-JP" altLang="en-US" sz="3600" dirty="0"/>
          </a:p>
        </p:txBody>
      </p:sp>
      <p:sp>
        <p:nvSpPr>
          <p:cNvPr id="3" name="コンテンツ プレースホルダー 2"/>
          <p:cNvSpPr>
            <a:spLocks noGrp="1"/>
          </p:cNvSpPr>
          <p:nvPr>
            <p:ph idx="1"/>
          </p:nvPr>
        </p:nvSpPr>
        <p:spPr>
          <a:xfrm>
            <a:off x="216099" y="678706"/>
            <a:ext cx="10441160" cy="6050369"/>
          </a:xfrm>
        </p:spPr>
        <p:txBody>
          <a:bodyPr>
            <a:normAutofit fontScale="85000" lnSpcReduction="20000"/>
          </a:bodyPr>
          <a:lstStyle/>
          <a:p>
            <a:pPr marL="0" indent="0">
              <a:buNone/>
            </a:pPr>
            <a:r>
              <a:rPr lang="ja-JP" altLang="en-US" sz="3000" dirty="0"/>
              <a:t>□</a:t>
            </a:r>
            <a:r>
              <a:rPr lang="ja-JP" altLang="ja-JP" sz="3000" dirty="0"/>
              <a:t>助けてと言えない理由　その１・・・</a:t>
            </a:r>
            <a:r>
              <a:rPr lang="ja-JP" altLang="ja-JP" sz="3000" dirty="0">
                <a:solidFill>
                  <a:srgbClr val="FF0000"/>
                </a:solidFill>
              </a:rPr>
              <a:t>自己責任論社会</a:t>
            </a:r>
          </a:p>
          <a:p>
            <a:pPr marL="0" indent="0">
              <a:buNone/>
            </a:pPr>
            <a:r>
              <a:rPr lang="ja-JP" altLang="ja-JP" sz="3000" dirty="0"/>
              <a:t>⇒自己責任論社会</a:t>
            </a:r>
            <a:r>
              <a:rPr lang="ja-JP" altLang="en-US" sz="3000" dirty="0"/>
              <a:t>が強いる</a:t>
            </a:r>
            <a:r>
              <a:rPr lang="ja-JP" altLang="en-US" sz="3000" dirty="0">
                <a:solidFill>
                  <a:srgbClr val="FF0000"/>
                </a:solidFill>
              </a:rPr>
              <a:t>諦念</a:t>
            </a:r>
            <a:endParaRPr lang="en-US" altLang="ja-JP" sz="3000" dirty="0">
              <a:solidFill>
                <a:srgbClr val="FF0000"/>
              </a:solidFill>
            </a:endParaRPr>
          </a:p>
          <a:p>
            <a:pPr marL="0" indent="0">
              <a:buNone/>
            </a:pPr>
            <a:r>
              <a:rPr lang="ja-JP" altLang="ja-JP" sz="3000" dirty="0"/>
              <a:t>「『何を甘えているんだ、あなたの努力が足りない』と非難され</a:t>
            </a:r>
            <a:r>
              <a:rPr lang="ja-JP" altLang="en-US" sz="3000" dirty="0"/>
              <a:t>る</a:t>
            </a:r>
            <a:r>
              <a:rPr lang="ja-JP" altLang="ja-JP" sz="3000" dirty="0"/>
              <a:t>」</a:t>
            </a:r>
          </a:p>
          <a:p>
            <a:pPr marL="0" indent="0">
              <a:buNone/>
            </a:pPr>
            <a:r>
              <a:rPr lang="ja-JP" altLang="en-US" sz="3000" dirty="0"/>
              <a:t>⇒自己責任論社会が強いる</a:t>
            </a:r>
            <a:r>
              <a:rPr lang="ja-JP" altLang="en-US" sz="3000" dirty="0">
                <a:solidFill>
                  <a:srgbClr val="FF0000"/>
                </a:solidFill>
              </a:rPr>
              <a:t>「やさしさ」</a:t>
            </a:r>
            <a:r>
              <a:rPr lang="ja-JP" altLang="ja-JP" sz="3000" dirty="0"/>
              <a:t>⇒</a:t>
            </a:r>
            <a:r>
              <a:rPr lang="ja-JP" altLang="ja-JP" sz="3000" dirty="0">
                <a:solidFill>
                  <a:srgbClr val="FF0000"/>
                </a:solidFill>
              </a:rPr>
              <a:t>「迷惑をかけたくない」</a:t>
            </a:r>
            <a:endParaRPr lang="en-US" altLang="ja-JP" sz="3000" dirty="0">
              <a:solidFill>
                <a:srgbClr val="FF0000"/>
              </a:solidFill>
            </a:endParaRPr>
          </a:p>
          <a:p>
            <a:pPr marL="0" indent="0">
              <a:buNone/>
            </a:pPr>
            <a:r>
              <a:rPr lang="ja-JP" altLang="en-US" sz="3000" dirty="0"/>
              <a:t>自己責任論社会の道徳</a:t>
            </a:r>
            <a:r>
              <a:rPr lang="ja-JP" altLang="ja-JP" sz="3000" dirty="0">
                <a:solidFill>
                  <a:srgbClr val="FF0000"/>
                </a:solidFill>
              </a:rPr>
              <a:t>「迷惑＝悪」</a:t>
            </a:r>
            <a:endParaRPr lang="en-US" altLang="ja-JP" sz="3000" dirty="0">
              <a:solidFill>
                <a:srgbClr val="FF0000"/>
              </a:solidFill>
            </a:endParaRPr>
          </a:p>
          <a:p>
            <a:pPr marL="0" indent="0">
              <a:buNone/>
            </a:pPr>
            <a:r>
              <a:rPr lang="ja-JP" altLang="en-US" sz="3000" dirty="0">
                <a:solidFill>
                  <a:srgbClr val="FF0000"/>
                </a:solidFill>
              </a:rPr>
              <a:t>　　　　　　　</a:t>
            </a:r>
            <a:r>
              <a:rPr lang="ja-JP" altLang="en-US" sz="3000" dirty="0"/>
              <a:t>　　家族－迷惑＝？　地域－迷惑＝？</a:t>
            </a:r>
            <a:endParaRPr lang="ja-JP" altLang="ja-JP" sz="3000" dirty="0"/>
          </a:p>
          <a:p>
            <a:pPr marL="0" indent="0">
              <a:buNone/>
            </a:pPr>
            <a:r>
              <a:rPr lang="ja-JP" altLang="en-US" sz="3000" dirty="0"/>
              <a:t>□</a:t>
            </a:r>
            <a:r>
              <a:rPr lang="ja-JP" altLang="ja-JP" sz="3000" dirty="0"/>
              <a:t>助けてと言えない理由　その２・・・</a:t>
            </a:r>
            <a:r>
              <a:rPr lang="ja-JP" altLang="ja-JP" sz="3000" dirty="0">
                <a:solidFill>
                  <a:srgbClr val="FF0000"/>
                </a:solidFill>
              </a:rPr>
              <a:t>社会的孤立・他者無き状態</a:t>
            </a:r>
          </a:p>
          <a:p>
            <a:pPr marL="0" indent="0">
              <a:buNone/>
            </a:pPr>
            <a:r>
              <a:rPr lang="ja-JP" altLang="ja-JP" sz="3000" dirty="0"/>
              <a:t>⇒</a:t>
            </a:r>
            <a:r>
              <a:rPr lang="ja-JP" altLang="en-US" sz="3000" dirty="0"/>
              <a:t>孤立に</a:t>
            </a:r>
            <a:r>
              <a:rPr lang="ja-JP" altLang="ja-JP" sz="3000" dirty="0"/>
              <a:t>おける「</a:t>
            </a:r>
            <a:r>
              <a:rPr lang="ja-JP" altLang="ja-JP" sz="3000" dirty="0">
                <a:solidFill>
                  <a:srgbClr val="FF0000"/>
                </a:solidFill>
              </a:rPr>
              <a:t>認知障がい</a:t>
            </a:r>
            <a:r>
              <a:rPr lang="ja-JP" altLang="en-US" sz="3000" dirty="0">
                <a:solidFill>
                  <a:srgbClr val="FF0000"/>
                </a:solidFill>
              </a:rPr>
              <a:t>・自己認識不全</a:t>
            </a:r>
            <a:r>
              <a:rPr lang="ja-JP" altLang="ja-JP" sz="3000" dirty="0"/>
              <a:t>」</a:t>
            </a:r>
            <a:endParaRPr lang="en-US" altLang="ja-JP" sz="3000" dirty="0"/>
          </a:p>
          <a:p>
            <a:pPr marL="0" indent="0">
              <a:buNone/>
            </a:pPr>
            <a:r>
              <a:rPr lang="ja-JP" altLang="ja-JP" sz="3000" dirty="0"/>
              <a:t>「やせ我慢ではなく、ピンときていない</a:t>
            </a:r>
            <a:r>
              <a:rPr lang="ja-JP" altLang="en-US" sz="3000" dirty="0"/>
              <a:t>」</a:t>
            </a:r>
            <a:endParaRPr lang="en-US" altLang="ja-JP" sz="3000" dirty="0"/>
          </a:p>
          <a:p>
            <a:pPr marL="0" indent="0">
              <a:buNone/>
            </a:pPr>
            <a:r>
              <a:rPr lang="ja-JP" altLang="ja-JP" sz="3000" dirty="0"/>
              <a:t>⇒</a:t>
            </a:r>
            <a:r>
              <a:rPr lang="ja-JP" altLang="ja-JP" sz="3000" dirty="0">
                <a:solidFill>
                  <a:srgbClr val="FF0000"/>
                </a:solidFill>
              </a:rPr>
              <a:t>「他者不在」における自己喪失</a:t>
            </a:r>
          </a:p>
          <a:p>
            <a:pPr marL="0" indent="0">
              <a:buNone/>
            </a:pPr>
            <a:r>
              <a:rPr lang="ja-JP" altLang="ja-JP" sz="3000" dirty="0"/>
              <a:t>⇒「申請主義」の制度社会において「無自覚」は致命的</a:t>
            </a:r>
            <a:endParaRPr lang="en-US" altLang="ja-JP" sz="3000" dirty="0"/>
          </a:p>
          <a:p>
            <a:pPr marL="0" indent="0">
              <a:buNone/>
            </a:pPr>
            <a:endParaRPr lang="en-US" altLang="ja-JP" sz="3000" dirty="0"/>
          </a:p>
          <a:p>
            <a:pPr marL="0" indent="0">
              <a:buNone/>
            </a:pPr>
            <a:r>
              <a:rPr lang="ja-JP" altLang="en-US" sz="3000" dirty="0"/>
              <a:t>◎自己責任が取れる社会</a:t>
            </a:r>
            <a:endParaRPr lang="en-US" altLang="ja-JP" sz="3000" dirty="0"/>
          </a:p>
          <a:p>
            <a:pPr marL="0" indent="0">
              <a:buNone/>
            </a:pPr>
            <a:r>
              <a:rPr lang="en-US" altLang="ja-JP" sz="3000" dirty="0"/>
              <a:t>	</a:t>
            </a:r>
            <a:r>
              <a:rPr lang="ja-JP" altLang="en-US" sz="3000" dirty="0">
                <a:solidFill>
                  <a:srgbClr val="C00000"/>
                </a:solidFill>
              </a:rPr>
              <a:t>自己責任と社会的責任は、対概念</a:t>
            </a:r>
            <a:endParaRPr lang="en-US" altLang="ja-JP" sz="3000" dirty="0">
              <a:solidFill>
                <a:srgbClr val="C00000"/>
              </a:solidFill>
            </a:endParaRPr>
          </a:p>
          <a:p>
            <a:pPr marL="0" indent="0">
              <a:buNone/>
            </a:pPr>
            <a:r>
              <a:rPr lang="ja-JP" altLang="en-US" dirty="0">
                <a:solidFill>
                  <a:prstClr val="black"/>
                </a:solidFill>
              </a:rPr>
              <a:t>　　　　　　　　　□自助⇒互助⇒共助⇒公助というダム決壊論の嘘</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pPr>
                <a:defRPr/>
              </a:pPr>
              <a:t>13</a:t>
            </a:fld>
            <a:endParaRPr lang="ja-JP" altLang="en-US"/>
          </a:p>
        </p:txBody>
      </p:sp>
    </p:spTree>
    <p:extLst>
      <p:ext uri="{BB962C8B-B14F-4D97-AF65-F5344CB8AC3E}">
        <p14:creationId xmlns:p14="http://schemas.microsoft.com/office/powerpoint/2010/main" val="199485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29F0F41-F6E6-45C1-BCDB-21AE7BF79277}"/>
              </a:ext>
            </a:extLst>
          </p:cNvPr>
          <p:cNvSpPr>
            <a:spLocks noGrp="1"/>
          </p:cNvSpPr>
          <p:nvPr>
            <p:ph type="title"/>
          </p:nvPr>
        </p:nvSpPr>
        <p:spPr/>
        <p:txBody>
          <a:bodyPr>
            <a:normAutofit fontScale="90000"/>
          </a:bodyPr>
          <a:lstStyle/>
          <a:p>
            <a:r>
              <a:rPr lang="en-US" altLang="ja-JP" b="1" dirty="0"/>
              <a:t>2018</a:t>
            </a:r>
            <a:r>
              <a:rPr lang="ja-JP" altLang="en-US" b="1" dirty="0"/>
              <a:t>年</a:t>
            </a:r>
            <a:r>
              <a:rPr lang="en-US" altLang="ja-JP" b="1" dirty="0"/>
              <a:t>1</a:t>
            </a:r>
            <a:r>
              <a:rPr lang="ja-JP" altLang="en-US" b="1" dirty="0"/>
              <a:t>月</a:t>
            </a:r>
            <a:r>
              <a:rPr lang="en-US" altLang="ja-JP" b="1" dirty="0"/>
              <a:t>18</a:t>
            </a:r>
            <a:r>
              <a:rPr lang="ja-JP" altLang="en-US" b="1" dirty="0"/>
              <a:t>日英国「孤独担当大臣」新設</a:t>
            </a:r>
            <a:r>
              <a:rPr lang="en-US" altLang="ja-JP" b="1" dirty="0"/>
              <a:t/>
            </a:r>
            <a:br>
              <a:rPr lang="en-US" altLang="ja-JP" b="1" dirty="0"/>
            </a:br>
            <a:r>
              <a:rPr lang="ja-JP" altLang="en-US" b="1" dirty="0"/>
              <a:t>　</a:t>
            </a:r>
            <a:r>
              <a:rPr lang="ja-JP" altLang="en-US" dirty="0">
                <a:solidFill>
                  <a:srgbClr val="FF0000"/>
                </a:solidFill>
                <a:latin typeface="HGS創英角ｺﾞｼｯｸUB" panose="020B0900000000000000" pitchFamily="50" charset="-128"/>
                <a:ea typeface="HGS創英角ｺﾞｼｯｸUB" panose="020B0900000000000000" pitchFamily="50" charset="-128"/>
              </a:rPr>
              <a:t>国家損失年間</a:t>
            </a:r>
            <a:r>
              <a:rPr lang="en-US" altLang="ja-JP" dirty="0">
                <a:solidFill>
                  <a:srgbClr val="FF0000"/>
                </a:solidFill>
                <a:latin typeface="HGS創英角ｺﾞｼｯｸUB" panose="020B0900000000000000" pitchFamily="50" charset="-128"/>
                <a:ea typeface="HGS創英角ｺﾞｼｯｸUB" panose="020B0900000000000000" pitchFamily="50" charset="-128"/>
              </a:rPr>
              <a:t>4.9</a:t>
            </a:r>
            <a:r>
              <a:rPr lang="ja-JP" altLang="en-US" dirty="0">
                <a:solidFill>
                  <a:srgbClr val="FF0000"/>
                </a:solidFill>
                <a:latin typeface="HGS創英角ｺﾞｼｯｸUB" panose="020B0900000000000000" pitchFamily="50" charset="-128"/>
                <a:ea typeface="HGS創英角ｺﾞｼｯｸUB" panose="020B0900000000000000" pitchFamily="50" charset="-128"/>
              </a:rPr>
              <a:t>兆円（</a:t>
            </a:r>
            <a:r>
              <a:rPr lang="en-US" altLang="ja-JP" dirty="0">
                <a:solidFill>
                  <a:srgbClr val="FF0000"/>
                </a:solidFill>
                <a:latin typeface="HGS創英角ｺﾞｼｯｸUB" panose="020B0900000000000000" pitchFamily="50" charset="-128"/>
                <a:ea typeface="HGS創英角ｺﾞｼｯｸUB" panose="020B0900000000000000" pitchFamily="50" charset="-128"/>
              </a:rPr>
              <a:t>320</a:t>
            </a:r>
            <a:r>
              <a:rPr lang="ja-JP" altLang="en-US" dirty="0">
                <a:solidFill>
                  <a:srgbClr val="FF0000"/>
                </a:solidFill>
                <a:latin typeface="HGS創英角ｺﾞｼｯｸUB" panose="020B0900000000000000" pitchFamily="50" charset="-128"/>
                <a:ea typeface="HGS創英角ｺﾞｼｯｸUB" panose="020B0900000000000000" pitchFamily="50" charset="-128"/>
              </a:rPr>
              <a:t>億ポンド）</a:t>
            </a:r>
            <a:endParaRPr kumimoji="1" lang="ja-JP" altLang="en-US"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3" name="コンテンツ プレースホルダー 2">
            <a:extLst>
              <a:ext uri="{FF2B5EF4-FFF2-40B4-BE49-F238E27FC236}">
                <a16:creationId xmlns="" xmlns:a16="http://schemas.microsoft.com/office/drawing/2014/main" id="{1E3A26CB-B8C6-48B9-BC99-7881F5F94072}"/>
              </a:ext>
            </a:extLst>
          </p:cNvPr>
          <p:cNvSpPr>
            <a:spLocks noGrp="1"/>
          </p:cNvSpPr>
          <p:nvPr>
            <p:ph idx="1"/>
          </p:nvPr>
        </p:nvSpPr>
        <p:spPr>
          <a:xfrm>
            <a:off x="126249" y="1556792"/>
            <a:ext cx="10552358" cy="5184576"/>
          </a:xfrm>
        </p:spPr>
        <p:txBody>
          <a:bodyPr>
            <a:noAutofit/>
          </a:bodyPr>
          <a:lstStyle/>
          <a:p>
            <a:pPr marL="0" indent="0">
              <a:buNone/>
            </a:pPr>
            <a:r>
              <a:rPr lang="ja-JP" altLang="en-US" sz="2500" dirty="0"/>
              <a:t>◆赤十字社など</a:t>
            </a:r>
            <a:r>
              <a:rPr lang="en-US" altLang="ja-JP" sz="2500" dirty="0"/>
              <a:t>13</a:t>
            </a:r>
            <a:r>
              <a:rPr lang="ja-JP" altLang="en-US" sz="2500" dirty="0"/>
              <a:t>の福祉団体連携⇒</a:t>
            </a:r>
            <a:r>
              <a:rPr lang="en-US" altLang="ja-JP" sz="2500" dirty="0"/>
              <a:t>2017</a:t>
            </a:r>
            <a:r>
              <a:rPr lang="ja-JP" altLang="en-US" sz="2500" dirty="0"/>
              <a:t>年に約</a:t>
            </a:r>
            <a:r>
              <a:rPr lang="en-US" altLang="ja-JP" sz="2500" dirty="0"/>
              <a:t>1</a:t>
            </a:r>
            <a:r>
              <a:rPr lang="ja-JP" altLang="en-US" sz="2500" dirty="0"/>
              <a:t>年間かけて調査実施</a:t>
            </a:r>
          </a:p>
          <a:p>
            <a:pPr marL="0" indent="0">
              <a:buNone/>
            </a:pPr>
            <a:r>
              <a:rPr lang="ja-JP" altLang="en-US" sz="2500" dirty="0"/>
              <a:t>◆孤独の実態</a:t>
            </a:r>
            <a:endParaRPr lang="en-US" altLang="ja-JP" sz="2500" dirty="0"/>
          </a:p>
          <a:p>
            <a:pPr marL="0" indent="0">
              <a:lnSpc>
                <a:spcPct val="120000"/>
              </a:lnSpc>
              <a:buNone/>
            </a:pPr>
            <a:r>
              <a:rPr lang="ja-JP" altLang="en-US" sz="2500" dirty="0"/>
              <a:t>①英国（</a:t>
            </a:r>
            <a:r>
              <a:rPr lang="en-US" altLang="ja-JP" sz="2500" dirty="0"/>
              <a:t>6500</a:t>
            </a:r>
            <a:r>
              <a:rPr lang="ja-JP" altLang="en-US" sz="2500" dirty="0"/>
              <a:t>万人）で</a:t>
            </a:r>
            <a:r>
              <a:rPr lang="en-US" altLang="ja-JP" sz="2500" dirty="0"/>
              <a:t>900</a:t>
            </a:r>
            <a:r>
              <a:rPr lang="ja-JP" altLang="en-US" sz="2500" dirty="0"/>
              <a:t>万人以上が「常に」あるいは「しばしば」孤独感あり</a:t>
            </a:r>
            <a:endParaRPr lang="en-US" altLang="ja-JP" sz="2500" dirty="0"/>
          </a:p>
          <a:p>
            <a:pPr marL="0" indent="0">
              <a:lnSpc>
                <a:spcPct val="120000"/>
              </a:lnSpc>
              <a:buNone/>
            </a:pPr>
            <a:r>
              <a:rPr lang="ja-JP" altLang="en-US" sz="2500" dirty="0"/>
              <a:t>②内</a:t>
            </a:r>
            <a:r>
              <a:rPr lang="en-US" altLang="ja-JP" sz="2500" dirty="0"/>
              <a:t>3</a:t>
            </a:r>
            <a:r>
              <a:rPr lang="ja-JP" altLang="en-US" sz="2500" dirty="0"/>
              <a:t>分の</a:t>
            </a:r>
            <a:r>
              <a:rPr lang="en-US" altLang="ja-JP" sz="2500" dirty="0"/>
              <a:t>2</a:t>
            </a:r>
            <a:r>
              <a:rPr lang="ja-JP" altLang="en-US" sz="2500" dirty="0"/>
              <a:t>が「生きづらさ」感あり</a:t>
            </a:r>
          </a:p>
          <a:p>
            <a:pPr marL="0" indent="0">
              <a:lnSpc>
                <a:spcPct val="120000"/>
              </a:lnSpc>
              <a:buNone/>
            </a:pPr>
            <a:r>
              <a:rPr lang="ja-JP" altLang="en-US" sz="2500" dirty="0"/>
              <a:t>③友人や家族と会話が月に一回なし高齢者が</a:t>
            </a:r>
            <a:r>
              <a:rPr lang="en-US" altLang="ja-JP" sz="2500" dirty="0"/>
              <a:t>20</a:t>
            </a:r>
            <a:r>
              <a:rPr lang="ja-JP" altLang="en-US" sz="2500" dirty="0"/>
              <a:t>万人。週に</a:t>
            </a:r>
            <a:r>
              <a:rPr lang="en-US" altLang="ja-JP" sz="2500" dirty="0"/>
              <a:t>1</a:t>
            </a:r>
            <a:r>
              <a:rPr lang="ja-JP" altLang="en-US" sz="2500" dirty="0"/>
              <a:t>度は</a:t>
            </a:r>
            <a:r>
              <a:rPr lang="en-US" altLang="ja-JP" sz="2500" dirty="0"/>
              <a:t>36</a:t>
            </a:r>
            <a:r>
              <a:rPr lang="ja-JP" altLang="en-US" sz="2500" dirty="0"/>
              <a:t>万人</a:t>
            </a:r>
          </a:p>
          <a:p>
            <a:pPr marL="0" indent="0">
              <a:lnSpc>
                <a:spcPct val="120000"/>
              </a:lnSpc>
              <a:buNone/>
            </a:pPr>
            <a:r>
              <a:rPr lang="ja-JP" altLang="en-US" sz="2500" dirty="0"/>
              <a:t>④身体障害者の</a:t>
            </a:r>
            <a:r>
              <a:rPr lang="en-US" altLang="ja-JP" sz="2500" dirty="0"/>
              <a:t>4</a:t>
            </a:r>
            <a:r>
              <a:rPr lang="ja-JP" altLang="en-US" sz="2500" dirty="0"/>
              <a:t>人に</a:t>
            </a:r>
            <a:r>
              <a:rPr lang="en-US" altLang="ja-JP" sz="2500" dirty="0"/>
              <a:t>1</a:t>
            </a:r>
            <a:r>
              <a:rPr lang="ja-JP" altLang="en-US" sz="2500" dirty="0"/>
              <a:t>人が日常的「孤独」。</a:t>
            </a:r>
            <a:r>
              <a:rPr lang="en-US" altLang="ja-JP" sz="2500" dirty="0"/>
              <a:t>18〜34</a:t>
            </a:r>
            <a:r>
              <a:rPr lang="ja-JP" altLang="en-US" sz="2500" dirty="0"/>
              <a:t>歳の中では</a:t>
            </a:r>
            <a:r>
              <a:rPr lang="en-US" altLang="ja-JP" sz="2500" dirty="0"/>
              <a:t>3</a:t>
            </a:r>
            <a:r>
              <a:rPr lang="ja-JP" altLang="en-US" sz="2500" dirty="0"/>
              <a:t>分の</a:t>
            </a:r>
            <a:r>
              <a:rPr lang="en-US" altLang="ja-JP" sz="2500" dirty="0"/>
              <a:t>1</a:t>
            </a:r>
            <a:r>
              <a:rPr lang="ja-JP" altLang="en-US" sz="2500" dirty="0"/>
              <a:t>以上</a:t>
            </a:r>
          </a:p>
          <a:p>
            <a:pPr marL="0" indent="0">
              <a:lnSpc>
                <a:spcPct val="120000"/>
              </a:lnSpc>
              <a:buNone/>
            </a:pPr>
            <a:r>
              <a:rPr lang="ja-JP" altLang="en-US" sz="2500" dirty="0"/>
              <a:t>⑤子どもを持つ親たちの</a:t>
            </a:r>
            <a:r>
              <a:rPr lang="en-US" altLang="ja-JP" sz="2500" dirty="0"/>
              <a:t>4</a:t>
            </a:r>
            <a:r>
              <a:rPr lang="ja-JP" altLang="en-US" sz="2500" dirty="0"/>
              <a:t>分の</a:t>
            </a:r>
            <a:r>
              <a:rPr lang="en-US" altLang="ja-JP" sz="2500" dirty="0"/>
              <a:t>1</a:t>
            </a:r>
            <a:r>
              <a:rPr lang="ja-JP" altLang="en-US" sz="2500" dirty="0"/>
              <a:t>が「常に」もしくは、「しばしば」孤独感あり</a:t>
            </a:r>
          </a:p>
          <a:p>
            <a:pPr marL="0" indent="0">
              <a:lnSpc>
                <a:spcPct val="120000"/>
              </a:lnSpc>
              <a:buNone/>
            </a:pPr>
            <a:r>
              <a:rPr lang="ja-JP" altLang="en-US" sz="2500" dirty="0"/>
              <a:t>⑥</a:t>
            </a:r>
            <a:r>
              <a:rPr lang="en-US" altLang="ja-JP" sz="2500" dirty="0"/>
              <a:t>400</a:t>
            </a:r>
            <a:r>
              <a:rPr lang="ja-JP" altLang="en-US" sz="2500" dirty="0"/>
              <a:t>万人以上の子どもが「孤独」でチャイルドライン（相談窓口）に相談</a:t>
            </a:r>
            <a:endParaRPr lang="en-US" altLang="ja-JP" sz="2500" dirty="0"/>
          </a:p>
          <a:p>
            <a:pPr marL="0" indent="0">
              <a:lnSpc>
                <a:spcPct val="120000"/>
              </a:lnSpc>
              <a:buNone/>
            </a:pPr>
            <a:r>
              <a:rPr lang="ja-JP" altLang="en-US" sz="2500" dirty="0"/>
              <a:t>⑦「孤独が人の肉体的、精神的健康を損なう」と警告、肥満や一日に</a:t>
            </a:r>
            <a:r>
              <a:rPr lang="en-US" altLang="ja-JP" sz="2500" dirty="0"/>
              <a:t>15</a:t>
            </a:r>
            <a:r>
              <a:rPr lang="ja-JP" altLang="en-US" sz="2500" dirty="0"/>
              <a:t>本のタバコを喫煙するよりも有害とされた。</a:t>
            </a:r>
            <a:endParaRPr kumimoji="1" lang="ja-JP" altLang="en-US" sz="2500" dirty="0"/>
          </a:p>
        </p:txBody>
      </p:sp>
    </p:spTree>
    <p:extLst>
      <p:ext uri="{BB962C8B-B14F-4D97-AF65-F5344CB8AC3E}">
        <p14:creationId xmlns:p14="http://schemas.microsoft.com/office/powerpoint/2010/main" val="338583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CBABE47C-B9EC-4DB1-89D9-0552557CE317}"/>
              </a:ext>
            </a:extLst>
          </p:cNvPr>
          <p:cNvSpPr>
            <a:spLocks noGrp="1"/>
          </p:cNvSpPr>
          <p:nvPr>
            <p:ph idx="1"/>
          </p:nvPr>
        </p:nvSpPr>
        <p:spPr>
          <a:xfrm>
            <a:off x="195907" y="44624"/>
            <a:ext cx="10446600" cy="6292533"/>
          </a:xfrm>
        </p:spPr>
        <p:txBody>
          <a:bodyPr>
            <a:noAutofit/>
          </a:bodyPr>
          <a:lstStyle/>
          <a:p>
            <a:pPr marL="0" indent="0">
              <a:lnSpc>
                <a:spcPct val="120000"/>
              </a:lnSpc>
              <a:buNone/>
            </a:pPr>
            <a:r>
              <a:rPr lang="ja-JP" altLang="en-US" sz="2500" dirty="0"/>
              <a:t>孤立の現実と課題</a:t>
            </a:r>
            <a:endParaRPr lang="en-US" altLang="ja-JP" sz="2500" dirty="0"/>
          </a:p>
          <a:p>
            <a:pPr marL="0" indent="0">
              <a:lnSpc>
                <a:spcPct val="120000"/>
              </a:lnSpc>
              <a:buNone/>
            </a:pPr>
            <a:r>
              <a:rPr lang="ja-JP" altLang="en-US" sz="2500" dirty="0"/>
              <a:t>①経済協力開発機構（</a:t>
            </a:r>
            <a:r>
              <a:rPr lang="en-US" altLang="ja-JP" sz="2500" dirty="0"/>
              <a:t>OECD</a:t>
            </a:r>
            <a:r>
              <a:rPr lang="ja-JP" altLang="en-US" sz="2500" dirty="0"/>
              <a:t>）</a:t>
            </a:r>
            <a:r>
              <a:rPr lang="en-US" altLang="ja-JP" sz="2500" dirty="0"/>
              <a:t>21</a:t>
            </a:r>
            <a:r>
              <a:rPr lang="ja-JP" altLang="en-US" sz="2500" dirty="0"/>
              <a:t>カ国調査</a:t>
            </a:r>
            <a:endParaRPr lang="en-US" altLang="ja-JP" sz="2500" dirty="0"/>
          </a:p>
          <a:p>
            <a:pPr marL="0" indent="0">
              <a:lnSpc>
                <a:spcPct val="120000"/>
              </a:lnSpc>
              <a:buNone/>
            </a:pPr>
            <a:r>
              <a:rPr lang="ja-JP" altLang="en-US" sz="2500" dirty="0"/>
              <a:t>「友達や同僚と過ごす時間があまりない」</a:t>
            </a:r>
            <a:endParaRPr lang="en-US" altLang="ja-JP" sz="2500" dirty="0"/>
          </a:p>
          <a:p>
            <a:pPr marL="0" indent="0">
              <a:lnSpc>
                <a:spcPct val="120000"/>
              </a:lnSpc>
              <a:buNone/>
            </a:pPr>
            <a:r>
              <a:rPr lang="ja-JP" altLang="en-US" sz="2500" dirty="0"/>
              <a:t>　　　■男性⇒</a:t>
            </a:r>
            <a:r>
              <a:rPr lang="ja-JP" altLang="en-US" sz="2500" dirty="0">
                <a:solidFill>
                  <a:srgbClr val="FF0000"/>
                </a:solidFill>
              </a:rPr>
              <a:t>日本一位</a:t>
            </a:r>
            <a:r>
              <a:rPr lang="ja-JP" altLang="en-US" sz="2500" dirty="0"/>
              <a:t>　　□女性⇒</a:t>
            </a:r>
            <a:r>
              <a:rPr lang="ja-JP" altLang="en-US" sz="2500" dirty="0">
                <a:solidFill>
                  <a:srgbClr val="FF0000"/>
                </a:solidFill>
              </a:rPr>
              <a:t>日本二位</a:t>
            </a:r>
            <a:r>
              <a:rPr lang="ja-JP" altLang="en-US" sz="2500" dirty="0"/>
              <a:t>（メキシコがトップ）</a:t>
            </a:r>
            <a:endParaRPr lang="en-US" altLang="ja-JP" sz="2500" dirty="0"/>
          </a:p>
          <a:p>
            <a:pPr marL="0" indent="0">
              <a:lnSpc>
                <a:spcPct val="120000"/>
              </a:lnSpc>
              <a:buNone/>
            </a:pPr>
            <a:r>
              <a:rPr lang="ja-JP" altLang="en-US" sz="2500" dirty="0"/>
              <a:t>②英国医療現場⇒</a:t>
            </a:r>
            <a:r>
              <a:rPr lang="en-US" altLang="ja-JP" sz="2500" dirty="0"/>
              <a:t>『Social prescribing</a:t>
            </a:r>
            <a:r>
              <a:rPr lang="ja-JP" altLang="en-US" sz="2500" dirty="0"/>
              <a:t>（社会的な処方）</a:t>
            </a:r>
            <a:r>
              <a:rPr lang="en-US" altLang="ja-JP" sz="2500" dirty="0"/>
              <a:t>』</a:t>
            </a:r>
          </a:p>
          <a:p>
            <a:pPr marL="0" indent="0">
              <a:lnSpc>
                <a:spcPct val="120000"/>
              </a:lnSpc>
              <a:buNone/>
            </a:pPr>
            <a:r>
              <a:rPr lang="ja-JP" altLang="en-US" sz="2500" dirty="0"/>
              <a:t>　　　</a:t>
            </a:r>
            <a:r>
              <a:rPr lang="en-US" altLang="ja-JP" sz="2500" dirty="0"/>
              <a:t>『</a:t>
            </a:r>
            <a:r>
              <a:rPr lang="ja-JP" altLang="en-US" sz="2500" dirty="0"/>
              <a:t>薬</a:t>
            </a:r>
            <a:r>
              <a:rPr lang="en-US" altLang="ja-JP" sz="2500" dirty="0"/>
              <a:t>』</a:t>
            </a:r>
            <a:r>
              <a:rPr lang="ja-JP" altLang="en-US" sz="2500" dirty="0"/>
              <a:t>ではなく</a:t>
            </a:r>
            <a:r>
              <a:rPr lang="en-US" altLang="ja-JP" sz="2500" dirty="0"/>
              <a:t>『</a:t>
            </a:r>
            <a:r>
              <a:rPr lang="ja-JP" altLang="en-US" sz="2500" dirty="0"/>
              <a:t>社会関係</a:t>
            </a:r>
            <a:r>
              <a:rPr lang="en-US" altLang="ja-JP" sz="2500" dirty="0"/>
              <a:t>』</a:t>
            </a:r>
            <a:r>
              <a:rPr lang="ja-JP" altLang="en-US" sz="2500" dirty="0"/>
              <a:t>（の改善策）を処方する</a:t>
            </a:r>
            <a:endParaRPr lang="en-US" altLang="ja-JP" sz="2500" dirty="0"/>
          </a:p>
          <a:p>
            <a:pPr marL="0" indent="0">
              <a:lnSpc>
                <a:spcPct val="120000"/>
              </a:lnSpc>
              <a:buNone/>
            </a:pPr>
            <a:r>
              <a:rPr lang="ja-JP" altLang="en-US" sz="2500" dirty="0"/>
              <a:t>　</a:t>
            </a:r>
            <a:r>
              <a:rPr kumimoji="1" lang="en-US" altLang="ja-JP" sz="2500" dirty="0"/>
              <a:t>※</a:t>
            </a:r>
            <a:r>
              <a:rPr kumimoji="1" lang="ja-JP" altLang="en-US" sz="2500" dirty="0"/>
              <a:t>ギャンブル依存</a:t>
            </a:r>
            <a:r>
              <a:rPr kumimoji="1" lang="ja-JP" altLang="en-US" sz="2500" dirty="0">
                <a:solidFill>
                  <a:srgbClr val="FF0000"/>
                </a:solidFill>
              </a:rPr>
              <a:t>「症」</a:t>
            </a:r>
            <a:r>
              <a:rPr kumimoji="1" lang="ja-JP" altLang="en-US" sz="2500" dirty="0"/>
              <a:t>・・・医療的ケア　</a:t>
            </a:r>
            <a:r>
              <a:rPr kumimoji="1" lang="en-US" altLang="ja-JP" sz="2500" dirty="0"/>
              <a:t>※</a:t>
            </a:r>
            <a:r>
              <a:rPr kumimoji="1" lang="ja-JP" altLang="en-US" sz="2500" dirty="0">
                <a:solidFill>
                  <a:srgbClr val="FF0000"/>
                </a:solidFill>
              </a:rPr>
              <a:t>社会的ケア</a:t>
            </a:r>
            <a:r>
              <a:rPr kumimoji="1" lang="ja-JP" altLang="en-US" sz="2500" dirty="0"/>
              <a:t>の重要性</a:t>
            </a:r>
            <a:endParaRPr kumimoji="1" lang="en-US" altLang="ja-JP" sz="2500" dirty="0"/>
          </a:p>
          <a:p>
            <a:pPr marL="0" indent="0">
              <a:lnSpc>
                <a:spcPct val="120000"/>
              </a:lnSpc>
              <a:buNone/>
            </a:pPr>
            <a:r>
              <a:rPr lang="ja-JP" altLang="en-US" sz="2500" dirty="0"/>
              <a:t>③社会孤立と</a:t>
            </a:r>
            <a:r>
              <a:rPr lang="ja-JP" altLang="en-US" sz="2500" dirty="0">
                <a:solidFill>
                  <a:srgbClr val="FF0000"/>
                </a:solidFill>
              </a:rPr>
              <a:t>社会的排除</a:t>
            </a:r>
            <a:endParaRPr lang="en-US" altLang="ja-JP" sz="2500" dirty="0">
              <a:solidFill>
                <a:srgbClr val="FF0000"/>
              </a:solidFill>
            </a:endParaRPr>
          </a:p>
          <a:p>
            <a:pPr marL="0" indent="0">
              <a:lnSpc>
                <a:spcPct val="120000"/>
              </a:lnSpc>
              <a:buNone/>
            </a:pPr>
            <a:r>
              <a:rPr lang="ja-JP" altLang="en-US" sz="2500" dirty="0"/>
              <a:t>④三木清「人生ノート」から</a:t>
            </a:r>
            <a:endParaRPr lang="en-US" altLang="ja-JP" sz="2500" dirty="0"/>
          </a:p>
          <a:p>
            <a:pPr marL="0" indent="0">
              <a:lnSpc>
                <a:spcPct val="120000"/>
              </a:lnSpc>
              <a:buNone/>
            </a:pPr>
            <a:r>
              <a:rPr lang="ja-JP" altLang="en-US" sz="2000" dirty="0">
                <a:latin typeface="HGP明朝E" panose="02020900000000000000" pitchFamily="18" charset="-128"/>
                <a:ea typeface="HGP明朝E" panose="02020900000000000000" pitchFamily="18" charset="-128"/>
              </a:rPr>
              <a:t>「孤獨といふの</a:t>
            </a:r>
            <a:r>
              <a:rPr lang="ja-JP" altLang="en-US" sz="2000" dirty="0" err="1">
                <a:latin typeface="HGP明朝E" panose="02020900000000000000" pitchFamily="18" charset="-128"/>
                <a:ea typeface="HGP明朝E" panose="02020900000000000000" pitchFamily="18" charset="-128"/>
              </a:rPr>
              <a:t>は獨</a:t>
            </a:r>
            <a:r>
              <a:rPr lang="ja-JP" altLang="en-US" sz="2000" dirty="0">
                <a:latin typeface="HGP明朝E" panose="02020900000000000000" pitchFamily="18" charset="-128"/>
                <a:ea typeface="HGP明朝E" panose="02020900000000000000" pitchFamily="18" charset="-128"/>
              </a:rPr>
              <a:t>居のことではない。獨居は孤獨の一つの條件に過ぎず、しかもその外的な條件である。むしろひとは孤獨を逃れるために獨居しさへするのである。」「</a:t>
            </a:r>
            <a:r>
              <a:rPr lang="ja-JP" altLang="en-US" sz="2000" dirty="0">
                <a:solidFill>
                  <a:srgbClr val="FF0000"/>
                </a:solidFill>
                <a:latin typeface="HGP明朝E" panose="02020900000000000000" pitchFamily="18" charset="-128"/>
                <a:ea typeface="HGP明朝E" panose="02020900000000000000" pitchFamily="18" charset="-128"/>
              </a:rPr>
              <a:t>孤獨は山になく、街にある。一人の人間にあるのでなく、大勢の人間の</a:t>
            </a:r>
            <a:r>
              <a:rPr lang="en-US" altLang="ja-JP" sz="2000" dirty="0">
                <a:solidFill>
                  <a:srgbClr val="FF0000"/>
                </a:solidFill>
                <a:latin typeface="HGP明朝E" panose="02020900000000000000" pitchFamily="18" charset="-128"/>
                <a:ea typeface="HGP明朝E" panose="02020900000000000000" pitchFamily="18" charset="-128"/>
              </a:rPr>
              <a:t>『</a:t>
            </a:r>
            <a:r>
              <a:rPr lang="ja-JP" altLang="en-US" sz="2000" dirty="0">
                <a:solidFill>
                  <a:srgbClr val="FF0000"/>
                </a:solidFill>
                <a:latin typeface="HGP明朝E" panose="02020900000000000000" pitchFamily="18" charset="-128"/>
                <a:ea typeface="HGP明朝E" panose="02020900000000000000" pitchFamily="18" charset="-128"/>
              </a:rPr>
              <a:t>間</a:t>
            </a:r>
            <a:r>
              <a:rPr lang="en-US" altLang="ja-JP" sz="2000" dirty="0">
                <a:solidFill>
                  <a:srgbClr val="FF0000"/>
                </a:solidFill>
                <a:latin typeface="HGP明朝E" panose="02020900000000000000" pitchFamily="18" charset="-128"/>
                <a:ea typeface="HGP明朝E" panose="02020900000000000000" pitchFamily="18" charset="-128"/>
              </a:rPr>
              <a:t>』</a:t>
            </a:r>
            <a:r>
              <a:rPr lang="ja-JP" altLang="en-US" sz="2000" dirty="0">
                <a:solidFill>
                  <a:srgbClr val="FF0000"/>
                </a:solidFill>
                <a:latin typeface="HGP明朝E" panose="02020900000000000000" pitchFamily="18" charset="-128"/>
                <a:ea typeface="HGP明朝E" panose="02020900000000000000" pitchFamily="18" charset="-128"/>
              </a:rPr>
              <a:t>にある</a:t>
            </a:r>
            <a:r>
              <a:rPr lang="ja-JP" altLang="en-US" sz="2000" dirty="0">
                <a:latin typeface="HGP明朝E" panose="02020900000000000000" pitchFamily="18" charset="-128"/>
                <a:ea typeface="HGP明朝E" panose="02020900000000000000" pitchFamily="18" charset="-128"/>
              </a:rPr>
              <a:t>のである。孤獨は</a:t>
            </a:r>
            <a:r>
              <a:rPr lang="en-US" altLang="ja-JP" sz="2000" dirty="0">
                <a:latin typeface="HGP明朝E" panose="02020900000000000000" pitchFamily="18" charset="-128"/>
                <a:ea typeface="HGP明朝E" panose="02020900000000000000" pitchFamily="18" charset="-128"/>
              </a:rPr>
              <a:t>『</a:t>
            </a:r>
            <a:r>
              <a:rPr lang="ja-JP" altLang="en-US" sz="2000" dirty="0">
                <a:latin typeface="HGP明朝E" panose="02020900000000000000" pitchFamily="18" charset="-128"/>
                <a:ea typeface="HGP明朝E" panose="02020900000000000000" pitchFamily="18" charset="-128"/>
              </a:rPr>
              <a:t>間</a:t>
            </a:r>
            <a:r>
              <a:rPr lang="en-US" altLang="ja-JP" sz="2000" dirty="0">
                <a:latin typeface="HGP明朝E" panose="02020900000000000000" pitchFamily="18" charset="-128"/>
                <a:ea typeface="HGP明朝E" panose="02020900000000000000" pitchFamily="18" charset="-128"/>
              </a:rPr>
              <a:t>』</a:t>
            </a:r>
            <a:r>
              <a:rPr lang="ja-JP" altLang="en-US" sz="2000" dirty="0">
                <a:latin typeface="HGP明朝E" panose="02020900000000000000" pitchFamily="18" charset="-128"/>
                <a:ea typeface="HGP明朝E" panose="02020900000000000000" pitchFamily="18" charset="-128"/>
              </a:rPr>
              <a:t>にあるものとして空間の如きものである。「眞空の恐怖」</a:t>
            </a:r>
            <a:r>
              <a:rPr lang="en-US" altLang="ja-JP" sz="2000" dirty="0">
                <a:latin typeface="HGP明朝E" panose="02020900000000000000" pitchFamily="18" charset="-128"/>
                <a:ea typeface="HGP明朝E" panose="02020900000000000000" pitchFamily="18" charset="-128"/>
              </a:rPr>
              <a:t>―</a:t>
            </a:r>
            <a:r>
              <a:rPr lang="ja-JP" altLang="en-US" sz="2000" dirty="0">
                <a:latin typeface="HGP明朝E" panose="02020900000000000000" pitchFamily="18" charset="-128"/>
                <a:ea typeface="HGP明朝E" panose="02020900000000000000" pitchFamily="18" charset="-128"/>
              </a:rPr>
              <a:t>それは物質のものでなくて人間のものである。」</a:t>
            </a:r>
          </a:p>
        </p:txBody>
      </p:sp>
    </p:spTree>
    <p:extLst>
      <p:ext uri="{BB962C8B-B14F-4D97-AF65-F5344CB8AC3E}">
        <p14:creationId xmlns:p14="http://schemas.microsoft.com/office/powerpoint/2010/main" val="104199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889" y="-46831"/>
            <a:ext cx="9721216" cy="1143000"/>
          </a:xfrm>
        </p:spPr>
        <p:txBody>
          <a:bodyPr>
            <a:normAutofit/>
          </a:bodyPr>
          <a:lstStyle/>
          <a:p>
            <a:r>
              <a:rPr lang="ja-JP" altLang="en-US" dirty="0"/>
              <a:t>もう一つの貧困のスパイラル　①</a:t>
            </a:r>
            <a:endParaRPr kumimoji="1" lang="ja-JP" altLang="en-US" dirty="0"/>
          </a:p>
        </p:txBody>
      </p:sp>
      <p:sp>
        <p:nvSpPr>
          <p:cNvPr id="3" name="コンテンツ プレースホルダー 2"/>
          <p:cNvSpPr>
            <a:spLocks noGrp="1"/>
          </p:cNvSpPr>
          <p:nvPr>
            <p:ph idx="1"/>
          </p:nvPr>
        </p:nvSpPr>
        <p:spPr>
          <a:xfrm>
            <a:off x="508015" y="836712"/>
            <a:ext cx="9721216" cy="5257800"/>
          </a:xfrm>
        </p:spPr>
        <p:txBody>
          <a:bodyPr>
            <a:normAutofit/>
          </a:bodyPr>
          <a:lstStyle/>
          <a:p>
            <a:pPr marL="0" indent="0">
              <a:buNone/>
            </a:pPr>
            <a:r>
              <a:rPr kumimoji="1" lang="ja-JP" altLang="en-US" sz="4000" dirty="0"/>
              <a:t>①</a:t>
            </a:r>
            <a:r>
              <a:rPr kumimoji="1" lang="ja-JP" altLang="en-US" sz="4000" dirty="0">
                <a:solidFill>
                  <a:srgbClr val="0070C0"/>
                </a:solidFill>
              </a:rPr>
              <a:t>金の切れ目が縁の切れ目</a:t>
            </a:r>
            <a:endParaRPr kumimoji="1" lang="en-US" altLang="ja-JP" sz="4000" dirty="0">
              <a:solidFill>
                <a:srgbClr val="0070C0"/>
              </a:solidFill>
            </a:endParaRPr>
          </a:p>
          <a:p>
            <a:pPr marL="0" indent="0">
              <a:buNone/>
            </a:pPr>
            <a:r>
              <a:rPr lang="en-US" altLang="ja-JP" sz="4000" dirty="0"/>
              <a:t>	</a:t>
            </a:r>
            <a:r>
              <a:rPr lang="ja-JP" altLang="en-US" sz="4000" dirty="0"/>
              <a:t>経済的困窮が関係を脆弱にする</a:t>
            </a:r>
            <a:endParaRPr lang="en-US" altLang="ja-JP" sz="4000" dirty="0"/>
          </a:p>
          <a:p>
            <a:pPr marL="0" indent="0">
              <a:buNone/>
            </a:pPr>
            <a:endParaRPr kumimoji="1" lang="en-US" altLang="ja-JP" sz="4000" dirty="0"/>
          </a:p>
          <a:p>
            <a:pPr marL="0" indent="0">
              <a:buNone/>
            </a:pPr>
            <a:r>
              <a:rPr kumimoji="1" lang="en-US" altLang="ja-JP" sz="4000" dirty="0"/>
              <a:t>	</a:t>
            </a:r>
          </a:p>
          <a:p>
            <a:pPr marL="0" indent="0">
              <a:buNone/>
            </a:pPr>
            <a:endParaRPr lang="en-US" altLang="ja-JP" sz="4000" dirty="0"/>
          </a:p>
        </p:txBody>
      </p:sp>
      <p:sp>
        <p:nvSpPr>
          <p:cNvPr id="8" name="スライド番号プレースホルダー 7"/>
          <p:cNvSpPr>
            <a:spLocks noGrp="1"/>
          </p:cNvSpPr>
          <p:nvPr>
            <p:ph type="sldNum" sz="quarter" idx="12"/>
          </p:nvPr>
        </p:nvSpPr>
        <p:spPr/>
        <p:txBody>
          <a:bodyPr/>
          <a:lstStyle/>
          <a:p>
            <a:fld id="{D2D8002D-B5B0-4BAC-B1F6-782DDCCE6D9C}" type="slidenum">
              <a:rPr lang="ja-JP" altLang="en-US" smtClean="0">
                <a:solidFill>
                  <a:prstClr val="black"/>
                </a:solidFill>
              </a:rPr>
              <a:pPr/>
              <a:t>16</a:t>
            </a:fld>
            <a:endParaRPr lang="ja-JP" altLang="en-US">
              <a:solidFill>
                <a:prstClr val="black"/>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559" y="2217619"/>
            <a:ext cx="5881321" cy="460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1"/>
          <p:cNvSpPr>
            <a:spLocks noChangeArrowheads="1"/>
          </p:cNvSpPr>
          <p:nvPr/>
        </p:nvSpPr>
        <p:spPr bwMode="auto">
          <a:xfrm>
            <a:off x="7614350" y="3212979"/>
            <a:ext cx="3243189" cy="1200329"/>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400" dirty="0">
                <a:solidFill>
                  <a:prstClr val="black"/>
                </a:solidFill>
                <a:latin typeface="Calibri" pitchFamily="34" charset="0"/>
                <a:ea typeface="ＭＳ Ｐゴシック"/>
              </a:rPr>
              <a:t>生活保護世帯の子どもの数･進学率－北九州市</a:t>
            </a:r>
          </a:p>
        </p:txBody>
      </p:sp>
      <p:sp>
        <p:nvSpPr>
          <p:cNvPr id="6" name="四角形吹き出し 5"/>
          <p:cNvSpPr/>
          <p:nvPr/>
        </p:nvSpPr>
        <p:spPr>
          <a:xfrm>
            <a:off x="284890" y="3396729"/>
            <a:ext cx="1020714" cy="1872208"/>
          </a:xfrm>
          <a:prstGeom prst="wedgeRectCallout">
            <a:avLst>
              <a:gd name="adj1" fmla="val 262047"/>
              <a:gd name="adj2" fmla="val -89597"/>
            </a:avLst>
          </a:prstGeom>
          <a:solidFill>
            <a:srgbClr val="90C226"/>
          </a:solidFill>
          <a:ln w="19050" cap="rnd" cmpd="sng" algn="ctr">
            <a:solidFill>
              <a:srgbClr val="90C226">
                <a:shade val="50000"/>
              </a:srgbClr>
            </a:solidFill>
            <a:prstDash val="solid"/>
          </a:ln>
          <a:effectLst/>
        </p:spPr>
        <p:txBody>
          <a:bodyPr rtlCol="0" anchor="ctr"/>
          <a:lstStyle/>
          <a:p>
            <a:pPr algn="ctr" fontAlgn="auto">
              <a:spcBef>
                <a:spcPts val="0"/>
              </a:spcBef>
              <a:spcAft>
                <a:spcPts val="0"/>
              </a:spcAft>
              <a:defRPr/>
            </a:pPr>
            <a:r>
              <a:rPr kumimoji="0" lang="ja-JP" altLang="en-US" kern="0" dirty="0">
                <a:solidFill>
                  <a:prstClr val="white"/>
                </a:solidFill>
                <a:latin typeface="Trebuchet MS" panose="020B0603020202020204"/>
                <a:ea typeface="メイリオ" panose="020B0604030504040204" pitchFamily="50" charset="-128"/>
              </a:rPr>
              <a:t>全国平均</a:t>
            </a:r>
            <a:endParaRPr kumimoji="0" lang="en-US" altLang="ja-JP" kern="0" dirty="0">
              <a:solidFill>
                <a:prstClr val="white"/>
              </a:solidFill>
              <a:latin typeface="Trebuchet MS" panose="020B0603020202020204"/>
              <a:ea typeface="メイリオ" panose="020B0604030504040204" pitchFamily="50" charset="-128"/>
            </a:endParaRPr>
          </a:p>
          <a:p>
            <a:pPr algn="ctr" fontAlgn="auto">
              <a:spcBef>
                <a:spcPts val="0"/>
              </a:spcBef>
              <a:spcAft>
                <a:spcPts val="0"/>
              </a:spcAft>
              <a:defRPr/>
            </a:pPr>
            <a:r>
              <a:rPr kumimoji="0" lang="en-US" altLang="ja-JP" kern="0" dirty="0">
                <a:solidFill>
                  <a:prstClr val="white"/>
                </a:solidFill>
                <a:latin typeface="Trebuchet MS" panose="020B0603020202020204"/>
                <a:ea typeface="メイリオ" panose="020B0604030504040204" pitchFamily="50" charset="-128"/>
              </a:rPr>
              <a:t>98.2</a:t>
            </a:r>
          </a:p>
          <a:p>
            <a:pPr algn="ctr" fontAlgn="auto">
              <a:spcBef>
                <a:spcPts val="0"/>
              </a:spcBef>
              <a:spcAft>
                <a:spcPts val="0"/>
              </a:spcAft>
              <a:defRPr/>
            </a:pPr>
            <a:r>
              <a:rPr kumimoji="0" lang="ja-JP" altLang="en-US" kern="0" dirty="0">
                <a:solidFill>
                  <a:prstClr val="white"/>
                </a:solidFill>
                <a:latin typeface="Trebuchet MS" panose="020B0603020202020204"/>
                <a:ea typeface="メイリオ" panose="020B0604030504040204" pitchFamily="50" charset="-128"/>
              </a:rPr>
              <a:t>％</a:t>
            </a:r>
          </a:p>
        </p:txBody>
      </p:sp>
      <p:sp>
        <p:nvSpPr>
          <p:cNvPr id="7" name="テキスト ボックス 5"/>
          <p:cNvSpPr txBox="1">
            <a:spLocks noChangeArrowheads="1"/>
          </p:cNvSpPr>
          <p:nvPr/>
        </p:nvSpPr>
        <p:spPr bwMode="auto">
          <a:xfrm>
            <a:off x="8097757" y="5301305"/>
            <a:ext cx="2521108" cy="646331"/>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dirty="0">
                <a:solidFill>
                  <a:prstClr val="black"/>
                </a:solidFill>
                <a:latin typeface="Calibri" pitchFamily="34" charset="0"/>
                <a:ea typeface="メイリオ" panose="020B0604030504040204" pitchFamily="50" charset="-128"/>
              </a:rPr>
              <a:t>出典：北九州市保健福祉局保護課</a:t>
            </a:r>
          </a:p>
        </p:txBody>
      </p:sp>
    </p:spTree>
    <p:extLst>
      <p:ext uri="{BB962C8B-B14F-4D97-AF65-F5344CB8AC3E}">
        <p14:creationId xmlns:p14="http://schemas.microsoft.com/office/powerpoint/2010/main" val="216916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9"/>
          <p:cNvGraphicFramePr>
            <a:graphicFrameLocks noGrp="1" noChangeAspect="1"/>
          </p:cNvGraphicFramePr>
          <p:nvPr>
            <p:ph/>
            <p:extLst/>
          </p:nvPr>
        </p:nvGraphicFramePr>
        <p:xfrm>
          <a:off x="5832723" y="1405782"/>
          <a:ext cx="4329113" cy="4737100"/>
        </p:xfrm>
        <a:graphic>
          <a:graphicData uri="http://schemas.openxmlformats.org/presentationml/2006/ole">
            <mc:AlternateContent xmlns:mc="http://schemas.openxmlformats.org/markup-compatibility/2006">
              <mc:Choice xmlns:v="urn:schemas-microsoft-com:vml" Requires="v">
                <p:oleObj spid="_x0000_s147467" name="グラフ" r:id="rId4" imgW="4328535" imgH="4737003" progId="Excel.Chart.8">
                  <p:embed/>
                </p:oleObj>
              </mc:Choice>
              <mc:Fallback>
                <p:oleObj name="グラフ" r:id="rId4" imgW="4328535" imgH="4737003" progId="Excel.Chart.8">
                  <p:embed/>
                  <p:pic>
                    <p:nvPicPr>
                      <p:cNvPr id="23554"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723" y="1405782"/>
                        <a:ext cx="4329113" cy="4737100"/>
                      </a:xfrm>
                      <a:prstGeom prst="rect">
                        <a:avLst/>
                      </a:prstGeom>
                      <a:noFill/>
                      <a:ln>
                        <a:noFill/>
                      </a:ln>
                      <a:extLst/>
                    </p:spPr>
                  </p:pic>
                </p:oleObj>
              </mc:Fallback>
            </mc:AlternateContent>
          </a:graphicData>
        </a:graphic>
      </p:graphicFrame>
      <p:sp>
        <p:nvSpPr>
          <p:cNvPr id="2359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06DF250E-90E4-4A38-9C25-D359A6614E43}" type="slidenum">
              <a:rPr lang="en-US" altLang="ja-JP" sz="2000">
                <a:solidFill>
                  <a:prstClr val="black"/>
                </a:solidFill>
                <a:latin typeface="ＭＳ Ｐゴシック" panose="020B0600070205080204" pitchFamily="50" charset="-128"/>
                <a:ea typeface="ＭＳ Ｐゴシック" panose="020B0600070205080204" pitchFamily="50" charset="-128"/>
              </a:rPr>
              <a:pPr>
                <a:spcBef>
                  <a:spcPct val="0"/>
                </a:spcBef>
                <a:buFontTx/>
                <a:buNone/>
              </a:pPr>
              <a:t>17</a:t>
            </a:fld>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4101" name="Text Box 2"/>
          <p:cNvSpPr txBox="1">
            <a:spLocks noChangeArrowheads="1"/>
          </p:cNvSpPr>
          <p:nvPr/>
        </p:nvSpPr>
        <p:spPr bwMode="auto">
          <a:xfrm>
            <a:off x="5472688" y="6247872"/>
            <a:ext cx="5226279" cy="216982"/>
          </a:xfrm>
          <a:prstGeom prst="rect">
            <a:avLst/>
          </a:prstGeom>
          <a:noFill/>
          <a:ln w="9525" algn="ctr">
            <a:noFill/>
            <a:miter lim="800000"/>
            <a:headEnd/>
            <a:tailEnd/>
          </a:ln>
        </p:spPr>
        <p:txBody>
          <a:bodyPr>
            <a:spAutoFit/>
          </a:bodyPr>
          <a:lstStyle/>
          <a:p>
            <a:pPr marL="442913" indent="-442913" fontAlgn="auto">
              <a:lnSpc>
                <a:spcPct val="90000"/>
              </a:lnSpc>
              <a:spcBef>
                <a:spcPts val="0"/>
              </a:spcBef>
              <a:spcAft>
                <a:spcPts val="0"/>
              </a:spcAft>
              <a:defRPr/>
            </a:pPr>
            <a:r>
              <a:rPr lang="ja-JP" altLang="en-US" sz="900" dirty="0">
                <a:solidFill>
                  <a:prstClr val="black"/>
                </a:solidFill>
                <a:latin typeface="ＭＳ Ｐゴシック"/>
                <a:ea typeface="ＭＳ Ｐゴシック"/>
              </a:rPr>
              <a:t>資料： 労働政策研究・研修機構「若年者の就業状況・キャリア・職業能力開発の現状」（</a:t>
            </a:r>
            <a:r>
              <a:rPr lang="en-US" altLang="ja-JP" sz="900" dirty="0">
                <a:solidFill>
                  <a:prstClr val="black"/>
                </a:solidFill>
                <a:latin typeface="ＭＳ Ｐゴシック"/>
                <a:ea typeface="ＭＳ Ｐゴシック"/>
              </a:rPr>
              <a:t>2009</a:t>
            </a:r>
            <a:r>
              <a:rPr lang="ja-JP" altLang="en-US" sz="900" dirty="0">
                <a:solidFill>
                  <a:prstClr val="black"/>
                </a:solidFill>
                <a:latin typeface="ＭＳ Ｐゴシック"/>
                <a:ea typeface="ＭＳ Ｐゴシック"/>
              </a:rPr>
              <a:t>年）より作成。</a:t>
            </a:r>
            <a:endParaRPr lang="en-US" altLang="ja-JP" sz="900" dirty="0">
              <a:solidFill>
                <a:prstClr val="black"/>
              </a:solidFill>
              <a:latin typeface="ＭＳ Ｐゴシック"/>
              <a:ea typeface="ＭＳ Ｐゴシック"/>
            </a:endParaRPr>
          </a:p>
        </p:txBody>
      </p:sp>
      <p:sp>
        <p:nvSpPr>
          <p:cNvPr id="23557" name="AutoShape 6" descr="50%"/>
          <p:cNvSpPr>
            <a:spLocks noChangeArrowheads="1"/>
          </p:cNvSpPr>
          <p:nvPr/>
        </p:nvSpPr>
        <p:spPr bwMode="auto">
          <a:xfrm>
            <a:off x="127689" y="620277"/>
            <a:ext cx="5010626" cy="774059"/>
          </a:xfrm>
          <a:prstGeom prst="roundRect">
            <a:avLst>
              <a:gd name="adj" fmla="val 16667"/>
            </a:avLst>
          </a:prstGeom>
          <a:pattFill prst="pct50">
            <a:fgClr>
              <a:srgbClr val="FFCC99"/>
            </a:fgClr>
            <a:bgClr>
              <a:srgbClr val="FFFFFF"/>
            </a:bgClr>
          </a:patt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fontAlgn="auto">
              <a:spcBef>
                <a:spcPct val="0"/>
              </a:spcBef>
              <a:spcAft>
                <a:spcPts val="0"/>
              </a:spcAft>
              <a:buFontTx/>
              <a:buNone/>
            </a:pPr>
            <a:r>
              <a:rPr kumimoji="0" lang="ja-JP" altLang="en-US" sz="2000" dirty="0">
                <a:solidFill>
                  <a:prstClr val="black"/>
                </a:solidFill>
                <a:latin typeface="Times New Roman" pitchFamily="18" charset="0"/>
              </a:rPr>
              <a:t>正規雇用と非正規雇用の１人当たり平均給与</a:t>
            </a:r>
          </a:p>
        </p:txBody>
      </p:sp>
      <p:sp>
        <p:nvSpPr>
          <p:cNvPr id="23558" name="AutoShape 10" descr="50%"/>
          <p:cNvSpPr>
            <a:spLocks noChangeArrowheads="1"/>
          </p:cNvSpPr>
          <p:nvPr/>
        </p:nvSpPr>
        <p:spPr bwMode="auto">
          <a:xfrm>
            <a:off x="5904734" y="605642"/>
            <a:ext cx="4712464" cy="754052"/>
          </a:xfrm>
          <a:prstGeom prst="roundRect">
            <a:avLst>
              <a:gd name="adj" fmla="val 16667"/>
            </a:avLst>
          </a:prstGeom>
          <a:pattFill prst="pct50">
            <a:fgClr>
              <a:srgbClr val="FFCC99"/>
            </a:fgClr>
            <a:bgClr>
              <a:srgbClr val="FFFFFF"/>
            </a:bgClr>
          </a:patt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fontAlgn="auto">
              <a:spcBef>
                <a:spcPct val="0"/>
              </a:spcBef>
              <a:spcAft>
                <a:spcPts val="0"/>
              </a:spcAft>
              <a:buFontTx/>
              <a:buNone/>
            </a:pPr>
            <a:r>
              <a:rPr kumimoji="0" lang="ja-JP" altLang="en-US" sz="2000" dirty="0">
                <a:solidFill>
                  <a:prstClr val="black"/>
                </a:solidFill>
                <a:latin typeface="Times New Roman" pitchFamily="18" charset="0"/>
              </a:rPr>
              <a:t>就労形態別配偶者のいる割合（男性）</a:t>
            </a:r>
          </a:p>
        </p:txBody>
      </p:sp>
      <p:sp>
        <p:nvSpPr>
          <p:cNvPr id="23559" name="テキスト ボックス 27"/>
          <p:cNvSpPr txBox="1">
            <a:spLocks noChangeArrowheads="1"/>
          </p:cNvSpPr>
          <p:nvPr/>
        </p:nvSpPr>
        <p:spPr bwMode="auto">
          <a:xfrm>
            <a:off x="142523" y="5990714"/>
            <a:ext cx="6358921" cy="36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7" tIns="45630" rIns="91257" bIns="4563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fontAlgn="auto">
              <a:spcBef>
                <a:spcPct val="0"/>
              </a:spcBef>
              <a:spcAft>
                <a:spcPts val="0"/>
              </a:spcAft>
              <a:buFontTx/>
              <a:buNone/>
            </a:pPr>
            <a:r>
              <a:rPr lang="ja-JP" altLang="en-US" sz="1800" dirty="0">
                <a:solidFill>
                  <a:srgbClr val="000000"/>
                </a:solidFill>
                <a:latin typeface="ＭＳ Ｐゴシック" charset="-128"/>
              </a:rPr>
              <a:t>資料：国税庁「民間給与実態統計調査」（</a:t>
            </a:r>
            <a:r>
              <a:rPr lang="en-US" altLang="ja-JP" sz="1800" dirty="0">
                <a:solidFill>
                  <a:srgbClr val="000000"/>
                </a:solidFill>
                <a:latin typeface="ＭＳ Ｐゴシック" charset="-128"/>
              </a:rPr>
              <a:t>2012</a:t>
            </a:r>
            <a:r>
              <a:rPr lang="ja-JP" altLang="en-US" sz="1800" dirty="0">
                <a:solidFill>
                  <a:srgbClr val="000000"/>
                </a:solidFill>
                <a:latin typeface="ＭＳ Ｐゴシック" charset="-128"/>
              </a:rPr>
              <a:t>年）</a:t>
            </a:r>
            <a:endParaRPr lang="ja-JP" altLang="en-US" sz="1800" dirty="0">
              <a:solidFill>
                <a:srgbClr val="000000"/>
              </a:solidFill>
              <a:latin typeface="Times New Roman" pitchFamily="18" charset="0"/>
            </a:endParaRPr>
          </a:p>
        </p:txBody>
      </p:sp>
      <p:graphicFrame>
        <p:nvGraphicFramePr>
          <p:cNvPr id="3" name="表 2"/>
          <p:cNvGraphicFramePr>
            <a:graphicFrameLocks noGrp="1"/>
          </p:cNvGraphicFramePr>
          <p:nvPr>
            <p:extLst/>
          </p:nvPr>
        </p:nvGraphicFramePr>
        <p:xfrm>
          <a:off x="142519" y="1707645"/>
          <a:ext cx="5004898" cy="4097625"/>
        </p:xfrm>
        <a:graphic>
          <a:graphicData uri="http://schemas.openxmlformats.org/drawingml/2006/table">
            <a:tbl>
              <a:tblPr firstRow="1" bandRow="1">
                <a:tableStyleId>{5940675A-B579-460E-94D1-54222C63F5DA}</a:tableStyleId>
              </a:tblPr>
              <a:tblGrid>
                <a:gridCol w="651115">
                  <a:extLst>
                    <a:ext uri="{9D8B030D-6E8A-4147-A177-3AD203B41FA5}">
                      <a16:colId xmlns="" xmlns:a16="http://schemas.microsoft.com/office/drawing/2014/main" val="20000"/>
                    </a:ext>
                  </a:extLst>
                </a:gridCol>
                <a:gridCol w="1586847">
                  <a:extLst>
                    <a:ext uri="{9D8B030D-6E8A-4147-A177-3AD203B41FA5}">
                      <a16:colId xmlns="" xmlns:a16="http://schemas.microsoft.com/office/drawing/2014/main" val="20001"/>
                    </a:ext>
                  </a:extLst>
                </a:gridCol>
                <a:gridCol w="1383468">
                  <a:extLst>
                    <a:ext uri="{9D8B030D-6E8A-4147-A177-3AD203B41FA5}">
                      <a16:colId xmlns="" xmlns:a16="http://schemas.microsoft.com/office/drawing/2014/main" val="20002"/>
                    </a:ext>
                  </a:extLst>
                </a:gridCol>
                <a:gridCol w="1383468">
                  <a:extLst>
                    <a:ext uri="{9D8B030D-6E8A-4147-A177-3AD203B41FA5}">
                      <a16:colId xmlns="" xmlns:a16="http://schemas.microsoft.com/office/drawing/2014/main" val="20003"/>
                    </a:ext>
                  </a:extLst>
                </a:gridCol>
              </a:tblGrid>
              <a:tr h="747477">
                <a:tc rowSpan="2">
                  <a:txBody>
                    <a:bodyPr/>
                    <a:lstStyle/>
                    <a:p>
                      <a:pPr algn="ctr"/>
                      <a:endParaRPr kumimoji="1" lang="ja-JP" altLang="en-US" sz="1200" dirty="0"/>
                    </a:p>
                  </a:txBody>
                  <a:tcPr marL="99715" marR="99715" marT="45681" marB="45681" anchor="ctr"/>
                </a:tc>
                <a:tc rowSpan="2">
                  <a:txBody>
                    <a:bodyPr/>
                    <a:lstStyle/>
                    <a:p>
                      <a:pPr algn="ctr"/>
                      <a:r>
                        <a:rPr kumimoji="1" lang="ja-JP" altLang="en-US" sz="1200" dirty="0"/>
                        <a:t>平均給与</a:t>
                      </a:r>
                    </a:p>
                  </a:txBody>
                  <a:tcPr marL="99715" marR="99715" marT="45681" marB="45681" anchor="ctr">
                    <a:lnR w="12700" cap="flat" cmpd="sng" algn="ctr">
                      <a:noFill/>
                      <a:prstDash val="solid"/>
                      <a:round/>
                      <a:headEnd type="none" w="med" len="med"/>
                      <a:tailEnd type="none" w="med" len="med"/>
                    </a:lnR>
                  </a:tcPr>
                </a:tc>
                <a:tc gridSpan="2">
                  <a:txBody>
                    <a:bodyPr/>
                    <a:lstStyle/>
                    <a:p>
                      <a:endParaRPr lang="ja-JP" altLang="en-US" sz="1200" dirty="0"/>
                    </a:p>
                  </a:txBody>
                  <a:tcPr marL="99715" marR="99715" marT="45681" marB="45681" anchor="ctr">
                    <a:lnL w="12700" cap="flat" cmpd="sng" algn="ctr">
                      <a:noFill/>
                      <a:prstDash val="solid"/>
                      <a:round/>
                      <a:headEnd type="none" w="med" len="med"/>
                      <a:tailEnd type="none" w="med" len="med"/>
                    </a:lnL>
                  </a:tcPr>
                </a:tc>
                <a:tc hMerge="1">
                  <a:txBody>
                    <a:bodyPr/>
                    <a:lstStyle/>
                    <a:p>
                      <a:endParaRPr lang="ja-JP" altLang="en-US" dirty="0"/>
                    </a:p>
                  </a:txBody>
                  <a:tcPr anchor="ctr"/>
                </a:tc>
                <a:extLst>
                  <a:ext uri="{0D108BD9-81ED-4DB2-BD59-A6C34878D82A}">
                    <a16:rowId xmlns="" xmlns:a16="http://schemas.microsoft.com/office/drawing/2014/main" val="10000"/>
                  </a:ext>
                </a:extLst>
              </a:tr>
              <a:tr h="747477">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dirty="0"/>
                        <a:t>うち正規</a:t>
                      </a:r>
                    </a:p>
                  </a:txBody>
                  <a:tcPr marL="99715" marR="99715" marT="45681" marB="45681" anchor="ctr"/>
                </a:tc>
                <a:tc>
                  <a:txBody>
                    <a:bodyPr/>
                    <a:lstStyle/>
                    <a:p>
                      <a:pPr algn="ctr"/>
                      <a:r>
                        <a:rPr kumimoji="1" lang="ja-JP" altLang="en-US" sz="1200" dirty="0"/>
                        <a:t>うち非正規</a:t>
                      </a:r>
                    </a:p>
                  </a:txBody>
                  <a:tcPr marL="99715" marR="99715" marT="45681" marB="45681" anchor="ctr"/>
                </a:tc>
                <a:extLst>
                  <a:ext uri="{0D108BD9-81ED-4DB2-BD59-A6C34878D82A}">
                    <a16:rowId xmlns="" xmlns:a16="http://schemas.microsoft.com/office/drawing/2014/main" val="10001"/>
                  </a:ext>
                </a:extLst>
              </a:tr>
              <a:tr h="867557">
                <a:tc>
                  <a:txBody>
                    <a:bodyPr/>
                    <a:lstStyle/>
                    <a:p>
                      <a:pPr algn="ctr"/>
                      <a:r>
                        <a:rPr kumimoji="1" lang="ja-JP" altLang="en-US" sz="1200" dirty="0"/>
                        <a:t>計</a:t>
                      </a:r>
                    </a:p>
                  </a:txBody>
                  <a:tcPr marL="99715" marR="99715" marT="45681" marB="45681" anchor="ctr"/>
                </a:tc>
                <a:tc>
                  <a:txBody>
                    <a:bodyPr/>
                    <a:lstStyle/>
                    <a:p>
                      <a:pPr algn="ctr"/>
                      <a:r>
                        <a:rPr kumimoji="1" lang="ja-JP" altLang="en-US" sz="1200" dirty="0"/>
                        <a:t>４０８万円</a:t>
                      </a:r>
                    </a:p>
                  </a:txBody>
                  <a:tcPr marL="99715" marR="99715" marT="45681" marB="45681" anchor="ctr"/>
                </a:tc>
                <a:tc>
                  <a:txBody>
                    <a:bodyPr/>
                    <a:lstStyle/>
                    <a:p>
                      <a:pPr algn="ctr"/>
                      <a:r>
                        <a:rPr kumimoji="1" lang="ja-JP" altLang="en-US" sz="1200" dirty="0"/>
                        <a:t>４６８万円</a:t>
                      </a:r>
                    </a:p>
                  </a:txBody>
                  <a:tcPr marL="99715" marR="99715" marT="45681" marB="45681" anchor="ctr"/>
                </a:tc>
                <a:tc>
                  <a:txBody>
                    <a:bodyPr/>
                    <a:lstStyle/>
                    <a:p>
                      <a:pPr algn="ctr"/>
                      <a:r>
                        <a:rPr kumimoji="1" lang="ja-JP" altLang="en-US" sz="1200" dirty="0"/>
                        <a:t>１６８万円</a:t>
                      </a:r>
                    </a:p>
                  </a:txBody>
                  <a:tcPr marL="99715" marR="99715" marT="45681" marB="45681" anchor="ctr"/>
                </a:tc>
                <a:extLst>
                  <a:ext uri="{0D108BD9-81ED-4DB2-BD59-A6C34878D82A}">
                    <a16:rowId xmlns="" xmlns:a16="http://schemas.microsoft.com/office/drawing/2014/main" val="10002"/>
                  </a:ext>
                </a:extLst>
              </a:tr>
              <a:tr h="867557">
                <a:tc>
                  <a:txBody>
                    <a:bodyPr/>
                    <a:lstStyle/>
                    <a:p>
                      <a:pPr algn="ctr"/>
                      <a:r>
                        <a:rPr kumimoji="1" lang="ja-JP" altLang="en-US" sz="1200" dirty="0"/>
                        <a:t>男</a:t>
                      </a:r>
                    </a:p>
                  </a:txBody>
                  <a:tcPr marL="99715" marR="99715" marT="45681" marB="45681" anchor="ctr"/>
                </a:tc>
                <a:tc>
                  <a:txBody>
                    <a:bodyPr/>
                    <a:lstStyle/>
                    <a:p>
                      <a:pPr algn="ctr"/>
                      <a:r>
                        <a:rPr kumimoji="1" lang="ja-JP" altLang="en-US" sz="1200" dirty="0"/>
                        <a:t>５０２万円</a:t>
                      </a:r>
                    </a:p>
                  </a:txBody>
                  <a:tcPr marL="99715" marR="99715" marT="45681" marB="45681" anchor="ctr"/>
                </a:tc>
                <a:tc>
                  <a:txBody>
                    <a:bodyPr/>
                    <a:lstStyle/>
                    <a:p>
                      <a:pPr algn="ctr"/>
                      <a:r>
                        <a:rPr kumimoji="1" lang="ja-JP" altLang="en-US" sz="1200" dirty="0"/>
                        <a:t>５２１万円</a:t>
                      </a:r>
                    </a:p>
                  </a:txBody>
                  <a:tcPr marL="99715" marR="99715" marT="45681" marB="45681" anchor="ctr"/>
                </a:tc>
                <a:tc>
                  <a:txBody>
                    <a:bodyPr/>
                    <a:lstStyle/>
                    <a:p>
                      <a:pPr algn="ctr"/>
                      <a:r>
                        <a:rPr kumimoji="1" lang="ja-JP" altLang="en-US" sz="1200" dirty="0"/>
                        <a:t>２２６万円</a:t>
                      </a:r>
                    </a:p>
                  </a:txBody>
                  <a:tcPr marL="99715" marR="99715" marT="45681" marB="45681" anchor="ctr"/>
                </a:tc>
                <a:extLst>
                  <a:ext uri="{0D108BD9-81ED-4DB2-BD59-A6C34878D82A}">
                    <a16:rowId xmlns="" xmlns:a16="http://schemas.microsoft.com/office/drawing/2014/main" val="10003"/>
                  </a:ext>
                </a:extLst>
              </a:tr>
              <a:tr h="867557">
                <a:tc>
                  <a:txBody>
                    <a:bodyPr/>
                    <a:lstStyle/>
                    <a:p>
                      <a:pPr algn="ctr"/>
                      <a:r>
                        <a:rPr kumimoji="1" lang="ja-JP" altLang="en-US" sz="1200" dirty="0"/>
                        <a:t>女</a:t>
                      </a:r>
                    </a:p>
                  </a:txBody>
                  <a:tcPr marL="99715" marR="99715" marT="45681" marB="45681" anchor="ctr"/>
                </a:tc>
                <a:tc>
                  <a:txBody>
                    <a:bodyPr/>
                    <a:lstStyle/>
                    <a:p>
                      <a:pPr algn="ctr"/>
                      <a:r>
                        <a:rPr kumimoji="1" lang="ja-JP" altLang="en-US" sz="1200" dirty="0"/>
                        <a:t>２６８万円</a:t>
                      </a:r>
                    </a:p>
                  </a:txBody>
                  <a:tcPr marL="99715" marR="99715" marT="45681" marB="45681" anchor="ctr"/>
                </a:tc>
                <a:tc>
                  <a:txBody>
                    <a:bodyPr/>
                    <a:lstStyle/>
                    <a:p>
                      <a:pPr algn="ctr"/>
                      <a:r>
                        <a:rPr kumimoji="1" lang="ja-JP" altLang="en-US" sz="1200" dirty="0"/>
                        <a:t>３５０万円</a:t>
                      </a:r>
                    </a:p>
                  </a:txBody>
                  <a:tcPr marL="99715" marR="99715" marT="45681" marB="45681" anchor="ctr"/>
                </a:tc>
                <a:tc>
                  <a:txBody>
                    <a:bodyPr/>
                    <a:lstStyle/>
                    <a:p>
                      <a:pPr algn="ctr"/>
                      <a:r>
                        <a:rPr kumimoji="1" lang="ja-JP" altLang="en-US" sz="1200" dirty="0"/>
                        <a:t>１４４万円</a:t>
                      </a:r>
                    </a:p>
                  </a:txBody>
                  <a:tcPr marL="99715" marR="99715" marT="45681" marB="45681" anchor="ctr"/>
                </a:tc>
                <a:extLst>
                  <a:ext uri="{0D108BD9-81ED-4DB2-BD59-A6C34878D82A}">
                    <a16:rowId xmlns="" xmlns:a16="http://schemas.microsoft.com/office/drawing/2014/main" val="10004"/>
                  </a:ext>
                </a:extLst>
              </a:tr>
            </a:tbl>
          </a:graphicData>
        </a:graphic>
      </p:graphicFrame>
      <p:sp>
        <p:nvSpPr>
          <p:cNvPr id="2" name="正方形/長方形 1"/>
          <p:cNvSpPr/>
          <p:nvPr/>
        </p:nvSpPr>
        <p:spPr>
          <a:xfrm>
            <a:off x="-258780" y="1125538"/>
            <a:ext cx="802600" cy="46831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900" dirty="0">
                <a:solidFill>
                  <a:prstClr val="black"/>
                </a:solidFill>
              </a:rPr>
              <a:t>（％）</a:t>
            </a:r>
          </a:p>
        </p:txBody>
      </p:sp>
      <p:sp>
        <p:nvSpPr>
          <p:cNvPr id="15" name="テキスト ボックス 14"/>
          <p:cNvSpPr txBox="1"/>
          <p:nvPr/>
        </p:nvSpPr>
        <p:spPr>
          <a:xfrm>
            <a:off x="1" y="2"/>
            <a:ext cx="1080135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gradFill>
          <a:ln w="38100">
            <a:noFill/>
          </a:ln>
        </p:spPr>
        <p:txBody>
          <a:bodyPr>
            <a:spAutoFit/>
          </a:bodyPr>
          <a:lstStyle/>
          <a:p>
            <a:pPr algn="ctr" fontAlgn="auto">
              <a:spcBef>
                <a:spcPts val="0"/>
              </a:spcBef>
              <a:spcAft>
                <a:spcPts val="0"/>
              </a:spcAft>
              <a:tabLst>
                <a:tab pos="261938" algn="l"/>
              </a:tabLst>
              <a:defRPr/>
            </a:pPr>
            <a:r>
              <a:rPr lang="ja-JP" altLang="en-US" sz="2400" dirty="0">
                <a:solidFill>
                  <a:prstClr val="black"/>
                </a:solidFill>
                <a:latin typeface="ＭＳ ゴシック" pitchFamily="49" charset="-128"/>
                <a:ea typeface="ＭＳ ゴシック" pitchFamily="49" charset="-128"/>
              </a:rPr>
              <a:t>　正規雇用と非正規雇用の賃金格差と社会参加</a:t>
            </a:r>
          </a:p>
        </p:txBody>
      </p:sp>
    </p:spTree>
    <p:extLst>
      <p:ext uri="{BB962C8B-B14F-4D97-AF65-F5344CB8AC3E}">
        <p14:creationId xmlns:p14="http://schemas.microsoft.com/office/powerpoint/2010/main" val="275849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315" y="0"/>
            <a:ext cx="9721216" cy="1143000"/>
          </a:xfrm>
        </p:spPr>
        <p:txBody>
          <a:bodyPr>
            <a:normAutofit/>
          </a:bodyPr>
          <a:lstStyle/>
          <a:p>
            <a:r>
              <a:rPr lang="ja-JP" altLang="en-US" dirty="0"/>
              <a:t>もう一つの貧困のスパイラル　②</a:t>
            </a:r>
            <a:endParaRPr kumimoji="1" lang="ja-JP" altLang="en-US" dirty="0"/>
          </a:p>
        </p:txBody>
      </p:sp>
      <p:sp>
        <p:nvSpPr>
          <p:cNvPr id="3" name="コンテンツ プレースホルダー 2"/>
          <p:cNvSpPr>
            <a:spLocks noGrp="1"/>
          </p:cNvSpPr>
          <p:nvPr>
            <p:ph idx="1"/>
          </p:nvPr>
        </p:nvSpPr>
        <p:spPr>
          <a:xfrm>
            <a:off x="163453" y="908720"/>
            <a:ext cx="10540641" cy="5949280"/>
          </a:xfrm>
        </p:spPr>
        <p:txBody>
          <a:bodyPr>
            <a:normAutofit/>
          </a:bodyPr>
          <a:lstStyle/>
          <a:p>
            <a:pPr marL="0" indent="0">
              <a:buNone/>
            </a:pPr>
            <a:r>
              <a:rPr lang="ja-JP" altLang="en-US" sz="4000" dirty="0"/>
              <a:t>②</a:t>
            </a:r>
            <a:r>
              <a:rPr lang="ja-JP" altLang="en-US" sz="4000" dirty="0">
                <a:solidFill>
                  <a:srgbClr val="FF0000"/>
                </a:solidFill>
              </a:rPr>
              <a:t>縁の切れ目が金の切れ目</a:t>
            </a:r>
            <a:endParaRPr lang="en-US" altLang="ja-JP" sz="4000" dirty="0">
              <a:solidFill>
                <a:srgbClr val="FF0000"/>
              </a:solidFill>
            </a:endParaRPr>
          </a:p>
          <a:p>
            <a:pPr marL="0" indent="0">
              <a:buNone/>
            </a:pPr>
            <a:r>
              <a:rPr lang="ja-JP" altLang="en-US" sz="4000" dirty="0"/>
              <a:t>⇒西原さんが野宿（</a:t>
            </a:r>
            <a:r>
              <a:rPr lang="en-US" altLang="ja-JP" sz="4000" dirty="0"/>
              <a:t>11</a:t>
            </a:r>
            <a:r>
              <a:rPr lang="ja-JP" altLang="en-US" sz="4000" dirty="0"/>
              <a:t>年間）になった理由</a:t>
            </a:r>
            <a:endParaRPr lang="en-US" altLang="ja-JP" sz="4000" dirty="0"/>
          </a:p>
          <a:p>
            <a:pPr marL="0" indent="0">
              <a:buNone/>
            </a:pPr>
            <a:r>
              <a:rPr lang="ja-JP" altLang="en-US" sz="4000" dirty="0"/>
              <a:t>「考えてみたら母ちゃんが出て行ったことかなあ」</a:t>
            </a:r>
            <a:endParaRPr lang="en-US" altLang="ja-JP" sz="4000" dirty="0"/>
          </a:p>
          <a:p>
            <a:pPr marL="0" indent="0">
              <a:buNone/>
            </a:pPr>
            <a:r>
              <a:rPr lang="en-US" altLang="ja-JP" sz="4000" dirty="0"/>
              <a:t>	</a:t>
            </a:r>
            <a:r>
              <a:rPr lang="ja-JP" altLang="en-US" sz="4000" dirty="0"/>
              <a:t>人は、何のために働くのか</a:t>
            </a:r>
            <a:endParaRPr lang="en-US" altLang="ja-JP" sz="4000" dirty="0"/>
          </a:p>
          <a:p>
            <a:pPr marL="0" indent="0">
              <a:buNone/>
            </a:pPr>
            <a:r>
              <a:rPr lang="en-US" altLang="ja-JP" sz="4000" dirty="0"/>
              <a:t>		</a:t>
            </a:r>
            <a:r>
              <a:rPr lang="ja-JP" altLang="en-US" sz="4000" dirty="0"/>
              <a:t>⇒誰のための働くのか</a:t>
            </a:r>
            <a:endParaRPr lang="en-US" altLang="ja-JP" sz="4000" dirty="0"/>
          </a:p>
          <a:p>
            <a:pPr marL="0" indent="0">
              <a:buNone/>
            </a:pPr>
            <a:r>
              <a:rPr lang="ja-JP" altLang="en-US" sz="4000" dirty="0">
                <a:solidFill>
                  <a:srgbClr val="FF0000"/>
                </a:solidFill>
              </a:rPr>
              <a:t>　　　　　　</a:t>
            </a:r>
            <a:endParaRPr lang="en-US" altLang="ja-JP" sz="4000" dirty="0">
              <a:solidFill>
                <a:srgbClr val="FF0000"/>
              </a:solidFill>
            </a:endParaRPr>
          </a:p>
          <a:p>
            <a:pPr marL="0" indent="0">
              <a:buNone/>
            </a:pPr>
            <a:r>
              <a:rPr lang="en-US" altLang="ja-JP" sz="4000" dirty="0">
                <a:solidFill>
                  <a:srgbClr val="FF0000"/>
                </a:solidFill>
              </a:rPr>
              <a:t>	</a:t>
            </a:r>
            <a:r>
              <a:rPr lang="ja-JP" altLang="en-US" sz="4000" dirty="0">
                <a:solidFill>
                  <a:srgbClr val="FF0000"/>
                </a:solidFill>
              </a:rPr>
              <a:t>　　　経済的困窮　　　　社会的孤立</a:t>
            </a:r>
            <a:endParaRPr lang="en-US" altLang="ja-JP" sz="4000" dirty="0">
              <a:solidFill>
                <a:srgbClr val="FF0000"/>
              </a:solidFill>
            </a:endParaRPr>
          </a:p>
          <a:p>
            <a:pPr marL="0" indent="0">
              <a:buNone/>
            </a:pPr>
            <a:r>
              <a:rPr kumimoji="1" lang="en-US" altLang="ja-JP" dirty="0"/>
              <a:t>				</a:t>
            </a:r>
            <a:r>
              <a:rPr kumimoji="1" lang="ja-JP" altLang="en-US" dirty="0"/>
              <a:t>　</a:t>
            </a:r>
            <a:endParaRPr kumimoji="1" lang="en-US" altLang="ja-JP" dirty="0"/>
          </a:p>
        </p:txBody>
      </p:sp>
      <p:sp>
        <p:nvSpPr>
          <p:cNvPr id="4" name="上カーブ矢印 3"/>
          <p:cNvSpPr/>
          <p:nvPr/>
        </p:nvSpPr>
        <p:spPr>
          <a:xfrm rot="10800000">
            <a:off x="2921085" y="4365104"/>
            <a:ext cx="3927918" cy="731520"/>
          </a:xfrm>
          <a:prstGeom prst="curvedUpArrow">
            <a:avLst>
              <a:gd name="adj1" fmla="val 25000"/>
              <a:gd name="adj2" fmla="val 52379"/>
              <a:gd name="adj3" fmla="val 26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5" name="下カーブ矢印 4"/>
          <p:cNvSpPr/>
          <p:nvPr/>
        </p:nvSpPr>
        <p:spPr>
          <a:xfrm flipV="1">
            <a:off x="2838022" y="5877272"/>
            <a:ext cx="4033587" cy="792056"/>
          </a:xfrm>
          <a:prstGeom prst="curvedDownArrow">
            <a:avLst>
              <a:gd name="adj1" fmla="val 25000"/>
              <a:gd name="adj2" fmla="val 39317"/>
              <a:gd name="adj3" fmla="val 2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41011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71" y="274638"/>
            <a:ext cx="9721215" cy="778098"/>
          </a:xfrm>
        </p:spPr>
        <p:txBody>
          <a:bodyPr/>
          <a:lstStyle/>
          <a:p>
            <a:pPr algn="l"/>
            <a:r>
              <a:rPr lang="ja-JP" altLang="ja-JP" sz="3200" dirty="0">
                <a:solidFill>
                  <a:srgbClr val="FF0000"/>
                </a:solidFill>
              </a:rPr>
              <a:t>物語る支援―人は『誰のために』生きるのか</a:t>
            </a:r>
            <a:endParaRPr kumimoji="1" lang="ja-JP" altLang="en-US" sz="3200" dirty="0">
              <a:solidFill>
                <a:srgbClr val="FF0000"/>
              </a:solidFill>
            </a:endParaRPr>
          </a:p>
        </p:txBody>
      </p:sp>
      <p:sp>
        <p:nvSpPr>
          <p:cNvPr id="3" name="コンテンツ プレースホルダー 2"/>
          <p:cNvSpPr>
            <a:spLocks noGrp="1"/>
          </p:cNvSpPr>
          <p:nvPr>
            <p:ph idx="1"/>
          </p:nvPr>
        </p:nvSpPr>
        <p:spPr>
          <a:xfrm>
            <a:off x="216099" y="1052736"/>
            <a:ext cx="10225136" cy="5073433"/>
          </a:xfrm>
        </p:spPr>
        <p:txBody>
          <a:bodyPr>
            <a:normAutofit/>
          </a:bodyPr>
          <a:lstStyle/>
          <a:p>
            <a:pPr marL="0" indent="0">
              <a:buNone/>
            </a:pPr>
            <a:r>
              <a:rPr lang="ja-JP" altLang="en-US" dirty="0"/>
              <a:t>伴走型支援とは</a:t>
            </a:r>
            <a:r>
              <a:rPr lang="ja-JP" altLang="en-US" dirty="0">
                <a:solidFill>
                  <a:srgbClr val="FF0000"/>
                </a:solidFill>
              </a:rPr>
              <a:t>⇒物が物語となる支援</a:t>
            </a:r>
          </a:p>
          <a:p>
            <a:pPr marL="0" indent="0">
              <a:buNone/>
            </a:pPr>
            <a:r>
              <a:rPr lang="ja-JP" altLang="en-US" dirty="0"/>
              <a:t>働く意味とは・・・食べるために働く？</a:t>
            </a:r>
            <a:endParaRPr lang="en-US" altLang="ja-JP" dirty="0"/>
          </a:p>
          <a:p>
            <a:pPr marL="0" indent="0">
              <a:buNone/>
            </a:pPr>
            <a:r>
              <a:rPr lang="ja-JP" altLang="en-US" dirty="0"/>
              <a:t>⇒炊き出しの弁当と残飯の弁当（エサ）の違い</a:t>
            </a:r>
            <a:endParaRPr lang="en-US" altLang="ja-JP" dirty="0"/>
          </a:p>
          <a:p>
            <a:pPr marL="0" indent="0">
              <a:buNone/>
            </a:pPr>
            <a:r>
              <a:rPr lang="ja-JP" altLang="en-US" dirty="0"/>
              <a:t>⇒物に人が関わることで物語化させる</a:t>
            </a:r>
            <a:endParaRPr lang="en-US" altLang="ja-JP" dirty="0"/>
          </a:p>
          <a:p>
            <a:pPr marL="0" indent="0">
              <a:buNone/>
            </a:pPr>
            <a:r>
              <a:rPr lang="ja-JP" altLang="en-US" dirty="0"/>
              <a:t>⇒物語への参与が社会創造</a:t>
            </a:r>
            <a:endParaRPr lang="en-US" altLang="ja-JP" dirty="0"/>
          </a:p>
          <a:p>
            <a:pPr marL="0" indent="0">
              <a:buNone/>
            </a:pPr>
            <a:r>
              <a:rPr lang="ja-JP" altLang="en-US" dirty="0"/>
              <a:t>⇒生活保護における身内支援の可能性</a:t>
            </a:r>
            <a:endParaRPr lang="en-US" altLang="ja-JP" dirty="0"/>
          </a:p>
          <a:p>
            <a:pPr marL="0" indent="0">
              <a:buNone/>
            </a:pPr>
            <a:r>
              <a:rPr lang="en-US" altLang="ja-JP" dirty="0"/>
              <a:t>※</a:t>
            </a:r>
            <a:r>
              <a:rPr lang="ja-JP" altLang="en-US" dirty="0"/>
              <a:t>ある母子家庭との出会い</a:t>
            </a:r>
            <a:endParaRPr lang="en-US" altLang="ja-JP" dirty="0"/>
          </a:p>
          <a:p>
            <a:pPr marL="0" indent="0">
              <a:buNone/>
            </a:pPr>
            <a:r>
              <a:rPr lang="en-US" altLang="ja-JP" dirty="0"/>
              <a:t>	</a:t>
            </a:r>
            <a:r>
              <a:rPr lang="ja-JP" altLang="en-US" dirty="0"/>
              <a:t>　　　　　⇒何を食べたかではなく、誰と食べたか</a:t>
            </a:r>
            <a:endParaRPr lang="en-US" altLang="ja-JP" dirty="0"/>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19</a:t>
            </a:fld>
            <a:endParaRPr lang="ja-JP" altLang="en-US">
              <a:solidFill>
                <a:prstClr val="black">
                  <a:tint val="75000"/>
                </a:prstClr>
              </a:solidFill>
            </a:endParaRPr>
          </a:p>
        </p:txBody>
      </p:sp>
    </p:spTree>
    <p:extLst>
      <p:ext uri="{BB962C8B-B14F-4D97-AF65-F5344CB8AC3E}">
        <p14:creationId xmlns:p14="http://schemas.microsoft.com/office/powerpoint/2010/main" val="98228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4075" y="188661"/>
            <a:ext cx="10107239" cy="5937529"/>
          </a:xfrm>
        </p:spPr>
        <p:txBody>
          <a:bodyPr>
            <a:normAutofit/>
          </a:bodyPr>
          <a:lstStyle/>
          <a:p>
            <a:pPr marL="0" indent="0">
              <a:buNone/>
            </a:pPr>
            <a:r>
              <a:rPr lang="ja-JP" altLang="en-US" sz="4000" dirty="0" smtClean="0"/>
              <a:t>■</a:t>
            </a:r>
            <a:r>
              <a:rPr lang="en-US" altLang="ja-JP" sz="4000" dirty="0" smtClean="0"/>
              <a:t>2004</a:t>
            </a:r>
            <a:r>
              <a:rPr lang="ja-JP" altLang="en-US" sz="4000" dirty="0" smtClean="0"/>
              <a:t>年ホームレス自立支援センター北九州設置反対</a:t>
            </a:r>
            <a:r>
              <a:rPr lang="ja-JP" altLang="en-US" sz="4000" dirty="0"/>
              <a:t>陳情署名</a:t>
            </a:r>
            <a:endParaRPr lang="en-US" altLang="ja-JP" sz="4000" dirty="0"/>
          </a:p>
          <a:p>
            <a:pPr marL="0" indent="0">
              <a:buNone/>
            </a:pPr>
            <a:r>
              <a:rPr lang="ja-JP" altLang="en-US" sz="4000" dirty="0"/>
              <a:t>「リバーウオーク（注：直近オープンした商業施設）と関連して市の中核地域として</a:t>
            </a:r>
            <a:r>
              <a:rPr lang="ja-JP" altLang="en-US" sz="4000" dirty="0">
                <a:solidFill>
                  <a:srgbClr val="FF0000"/>
                </a:solidFill>
              </a:rPr>
              <a:t>開発</a:t>
            </a:r>
            <a:r>
              <a:rPr lang="ja-JP" altLang="en-US" sz="4000" dirty="0"/>
              <a:t>されることを期待していた（住民の期待を）裏切るものである。（中略）市の中心部の</a:t>
            </a:r>
            <a:r>
              <a:rPr lang="ja-JP" altLang="en-US" sz="4000" dirty="0">
                <a:solidFill>
                  <a:srgbClr val="FF0000"/>
                </a:solidFill>
              </a:rPr>
              <a:t>高価な地所</a:t>
            </a:r>
            <a:r>
              <a:rPr lang="ja-JP" altLang="en-US" sz="4000" dirty="0"/>
              <a:t>に</a:t>
            </a:r>
            <a:r>
              <a:rPr lang="ja-JP" altLang="en-US" sz="4000" dirty="0">
                <a:solidFill>
                  <a:srgbClr val="FF0000"/>
                </a:solidFill>
              </a:rPr>
              <a:t>生産性の低い施設</a:t>
            </a:r>
            <a:r>
              <a:rPr lang="ja-JP" altLang="en-US" sz="4000" dirty="0"/>
              <a:t>を配置するよりももっと</a:t>
            </a:r>
            <a:r>
              <a:rPr lang="ja-JP" altLang="en-US" sz="4000" dirty="0">
                <a:solidFill>
                  <a:srgbClr val="FF0000"/>
                </a:solidFill>
              </a:rPr>
              <a:t>高生産性の施設</a:t>
            </a:r>
            <a:r>
              <a:rPr lang="ja-JP" altLang="en-US" sz="4000" dirty="0"/>
              <a:t>を考えていただく</a:t>
            </a:r>
            <a:r>
              <a:rPr lang="ja-JP" altLang="en-US" sz="4000" dirty="0" smtClean="0"/>
              <a:t>」</a:t>
            </a:r>
            <a:endParaRPr lang="en-US" altLang="ja-JP" sz="4000" dirty="0" smtClean="0"/>
          </a:p>
          <a:p>
            <a:pPr marL="0" indent="0">
              <a:buNone/>
            </a:pPr>
            <a:r>
              <a:rPr lang="ja-JP" altLang="en-US" sz="4000" dirty="0" smtClean="0"/>
              <a:t>生産性とは？</a:t>
            </a:r>
            <a:endParaRPr lang="en-US" altLang="ja-JP" sz="4000" dirty="0"/>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2</a:t>
            </a:fld>
            <a:endParaRPr lang="ja-JP" altLang="en-US">
              <a:solidFill>
                <a:prstClr val="black">
                  <a:tint val="75000"/>
                </a:prstClr>
              </a:solidFill>
            </a:endParaRPr>
          </a:p>
        </p:txBody>
      </p:sp>
    </p:spTree>
    <p:extLst>
      <p:ext uri="{BB962C8B-B14F-4D97-AF65-F5344CB8AC3E}">
        <p14:creationId xmlns:p14="http://schemas.microsoft.com/office/powerpoint/2010/main" val="41882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7200" dirty="0">
                <a:latin typeface="HGS創英角ﾎﾟｯﾌﾟ体" panose="040B0A00000000000000" pitchFamily="50" charset="-128"/>
                <a:ea typeface="HGS創英角ﾎﾟｯﾌﾟ体" panose="040B0A00000000000000" pitchFamily="50" charset="-128"/>
              </a:rPr>
              <a:t>つぎのおはなし</a:t>
            </a:r>
          </a:p>
        </p:txBody>
      </p:sp>
      <p:sp>
        <p:nvSpPr>
          <p:cNvPr id="3" name="コンテンツ プレースホルダー 2"/>
          <p:cNvSpPr>
            <a:spLocks noGrp="1"/>
          </p:cNvSpPr>
          <p:nvPr>
            <p:ph idx="1"/>
          </p:nvPr>
        </p:nvSpPr>
        <p:spPr>
          <a:xfrm>
            <a:off x="-71933" y="1916832"/>
            <a:ext cx="10873283" cy="2769177"/>
          </a:xfrm>
        </p:spPr>
        <p:txBody>
          <a:bodyPr/>
          <a:lstStyle/>
          <a:p>
            <a:pPr marL="0" indent="0">
              <a:buNone/>
            </a:pPr>
            <a:r>
              <a:rPr kumimoji="1" lang="ja-JP" altLang="en-US" sz="12000" dirty="0">
                <a:latin typeface="HGS創英角ﾎﾟｯﾌﾟ体" panose="040B0A00000000000000" pitchFamily="50" charset="-128"/>
                <a:ea typeface="HGS創英角ﾎﾟｯﾌﾟ体" panose="040B0A00000000000000" pitchFamily="50" charset="-128"/>
              </a:rPr>
              <a:t>伴走支援とは？</a:t>
            </a:r>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20</a:t>
            </a:fld>
            <a:endParaRPr lang="ja-JP" altLang="en-US">
              <a:solidFill>
                <a:prstClr val="black">
                  <a:tint val="75000"/>
                </a:prstClr>
              </a:solidFill>
            </a:endParaRPr>
          </a:p>
        </p:txBody>
      </p:sp>
      <p:sp>
        <p:nvSpPr>
          <p:cNvPr id="5" name="日付プレースホルダー 4"/>
          <p:cNvSpPr>
            <a:spLocks noGrp="1"/>
          </p:cNvSpPr>
          <p:nvPr>
            <p:ph type="dt" sz="half" idx="10"/>
          </p:nvPr>
        </p:nvSpPr>
        <p:spPr/>
        <p:txBody>
          <a:body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27596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71" y="116632"/>
            <a:ext cx="9721215" cy="504056"/>
          </a:xfrm>
        </p:spPr>
        <p:txBody>
          <a:bodyPr>
            <a:normAutofit fontScale="90000"/>
          </a:bodyPr>
          <a:lstStyle/>
          <a:p>
            <a:r>
              <a:rPr lang="ja-JP" altLang="en-US" sz="3600" dirty="0"/>
              <a:t>決定的な事件</a:t>
            </a:r>
            <a:r>
              <a:rPr lang="en-US" altLang="ja-JP" sz="3600" dirty="0"/>
              <a:t>―2000</a:t>
            </a:r>
            <a:r>
              <a:rPr lang="ja-JP" altLang="en-US" sz="3600" dirty="0"/>
              <a:t>年</a:t>
            </a:r>
            <a:r>
              <a:rPr lang="en-US" altLang="ja-JP" sz="3600" dirty="0"/>
              <a:t>5</a:t>
            </a:r>
            <a:r>
              <a:rPr lang="ja-JP" altLang="en-US" sz="3600" dirty="0"/>
              <a:t>月西鉄バスジャック事件</a:t>
            </a:r>
            <a:endParaRPr kumimoji="1" lang="ja-JP" altLang="en-US" sz="3600" dirty="0"/>
          </a:p>
        </p:txBody>
      </p:sp>
      <p:sp>
        <p:nvSpPr>
          <p:cNvPr id="3" name="コンテンツ プレースホルダー 2"/>
          <p:cNvSpPr>
            <a:spLocks noGrp="1"/>
          </p:cNvSpPr>
          <p:nvPr>
            <p:ph idx="1"/>
          </p:nvPr>
        </p:nvSpPr>
        <p:spPr>
          <a:xfrm>
            <a:off x="216102" y="692696"/>
            <a:ext cx="10369152" cy="5832648"/>
          </a:xfrm>
        </p:spPr>
        <p:txBody>
          <a:bodyPr/>
          <a:lstStyle/>
          <a:p>
            <a:pPr marL="0" indent="0">
              <a:buNone/>
            </a:pPr>
            <a:r>
              <a:rPr lang="ja-JP" altLang="en-US" sz="2500" dirty="0"/>
              <a:t>「いじめが原因で中学三年の夏ごろより荒れ始め、まるっきり違う人格のようになり、家庭内暴力になって、何か違う方向へ行く危険性もあり不安でした。</a:t>
            </a:r>
            <a:endParaRPr lang="en-US" altLang="ja-JP" sz="2500" dirty="0"/>
          </a:p>
          <a:p>
            <a:pPr marL="0" indent="0">
              <a:buNone/>
            </a:pPr>
            <a:r>
              <a:rPr lang="ja-JP" altLang="en-US" sz="2500" dirty="0">
                <a:solidFill>
                  <a:srgbClr val="FF0000"/>
                </a:solidFill>
              </a:rPr>
              <a:t>親が気づいても病院の受診がない、診療したことがないから</a:t>
            </a:r>
            <a:r>
              <a:rPr lang="ja-JP" altLang="en-US" sz="2500" dirty="0" err="1">
                <a:solidFill>
                  <a:srgbClr val="FF0000"/>
                </a:solidFill>
              </a:rPr>
              <a:t>などと</a:t>
            </a:r>
            <a:r>
              <a:rPr lang="ja-JP" altLang="en-US" sz="2500" dirty="0">
                <a:solidFill>
                  <a:srgbClr val="FF0000"/>
                </a:solidFill>
              </a:rPr>
              <a:t>断られる。医師、児童相談所、教育センター、教育相談所など、いろいろ回りましたが、動いてくださる先生は一人もいらっしゃらない。</a:t>
            </a:r>
            <a:endParaRPr lang="en-US" altLang="ja-JP" sz="2500" dirty="0">
              <a:solidFill>
                <a:srgbClr val="FF0000"/>
              </a:solidFill>
            </a:endParaRPr>
          </a:p>
          <a:p>
            <a:pPr marL="0" indent="0">
              <a:buNone/>
            </a:pPr>
            <a:r>
              <a:rPr lang="ja-JP" altLang="en-US" sz="2500" dirty="0"/>
              <a:t>入院して２０日あまり。まじめでおりこうさんを装っているとのこと。何を考えているのか、大きな不安に包まれています。入院当日、「おぼえていろよ、たたではおかないからな」という言葉が忘れられません。心が開けない状態で退院となれば、今まで以上に暴力がひどくなるのではと不安です。心の闇がもっと広がるような気もします。このまま自分を封じ込めた闇の中で一生を終わってほしくありません。</a:t>
            </a:r>
            <a:endParaRPr lang="en-US" altLang="ja-JP" sz="2500" dirty="0"/>
          </a:p>
          <a:p>
            <a:pPr marL="0" indent="0">
              <a:buNone/>
            </a:pPr>
            <a:r>
              <a:rPr lang="ja-JP" altLang="en-US" sz="2500" dirty="0"/>
              <a:t>しかし、一筋なわでいかない強さももっていて、繊細で、敏感で、私たちの行動を見抜いて動いているようなところもあります。入院先の先生にお任せするしかありませんが、退院後の不安が強すぎて力がわいてこないのです。」</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pPr>
                <a:defRPr/>
              </a:pPr>
              <a:t>21</a:t>
            </a:fld>
            <a:endParaRPr lang="ja-JP" altLang="en-US"/>
          </a:p>
        </p:txBody>
      </p:sp>
    </p:spTree>
    <p:extLst>
      <p:ext uri="{BB962C8B-B14F-4D97-AF65-F5344CB8AC3E}">
        <p14:creationId xmlns:p14="http://schemas.microsoft.com/office/powerpoint/2010/main" val="79141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idx="4294967295"/>
          </p:nvPr>
        </p:nvSpPr>
        <p:spPr>
          <a:xfrm>
            <a:off x="166688" y="113400"/>
            <a:ext cx="10420360" cy="651307"/>
          </a:xfrm>
        </p:spPr>
        <p:txBody>
          <a:bodyPr rtlCol="0">
            <a:noAutofit/>
          </a:bodyPr>
          <a:lstStyle/>
          <a:p>
            <a:pPr eaLnBrk="1" fontAlgn="auto" hangingPunct="1">
              <a:spcAft>
                <a:spcPts val="0"/>
              </a:spcAft>
              <a:defRPr/>
            </a:pPr>
            <a:r>
              <a:rPr lang="ja-JP" altLang="en-US" sz="3200" dirty="0">
                <a:latin typeface="+mj-ea"/>
              </a:rPr>
              <a:t>■伴走支援における家族（家庭）モデルの５つの機能</a:t>
            </a:r>
            <a:r>
              <a:rPr lang="en-US" altLang="ja-JP" sz="3200" dirty="0">
                <a:latin typeface="+mj-ea"/>
              </a:rPr>
              <a:t/>
            </a:r>
            <a:br>
              <a:rPr lang="en-US" altLang="ja-JP" sz="3200" dirty="0">
                <a:latin typeface="+mj-ea"/>
              </a:rPr>
            </a:br>
            <a:r>
              <a:rPr lang="ja-JP" altLang="en-US" sz="3200" dirty="0">
                <a:latin typeface="+mj-ea"/>
              </a:rPr>
              <a:t>社会保障の射程・・・家族機能の社会化（</a:t>
            </a:r>
            <a:r>
              <a:rPr lang="ja-JP" altLang="en-US" sz="3200" dirty="0">
                <a:solidFill>
                  <a:srgbClr val="FF0000"/>
                </a:solidFill>
                <a:latin typeface="+mj-ea"/>
              </a:rPr>
              <a:t>赤の他人の登場</a:t>
            </a:r>
            <a:r>
              <a:rPr lang="ja-JP" altLang="en-US" sz="3200" dirty="0">
                <a:latin typeface="+mj-ea"/>
              </a:rPr>
              <a:t>）</a:t>
            </a:r>
          </a:p>
        </p:txBody>
      </p:sp>
      <p:sp>
        <p:nvSpPr>
          <p:cNvPr id="34820" name="テキスト ボックス 6"/>
          <p:cNvSpPr txBox="1">
            <a:spLocks noChangeArrowheads="1"/>
          </p:cNvSpPr>
          <p:nvPr/>
        </p:nvSpPr>
        <p:spPr bwMode="auto">
          <a:xfrm>
            <a:off x="144091" y="980728"/>
            <a:ext cx="10586973" cy="5721514"/>
          </a:xfrm>
          <a:prstGeom prst="rect">
            <a:avLst/>
          </a:prstGeom>
          <a:noFill/>
          <a:ln w="9525">
            <a:noFill/>
            <a:miter lim="800000"/>
            <a:headEnd/>
            <a:tailEnd/>
          </a:ln>
        </p:spPr>
        <p:txBody>
          <a:bodyPr wrap="square" lIns="88340" tIns="44170" rIns="88340" bIns="44170">
            <a:spAutoFit/>
          </a:bodyPr>
          <a:lstStyle/>
          <a:p>
            <a:pPr marL="351721" indent="-351721" fontAlgn="auto">
              <a:spcBef>
                <a:spcPts val="0"/>
              </a:spcBef>
              <a:spcAft>
                <a:spcPts val="0"/>
              </a:spcAft>
              <a:defRPr/>
            </a:pPr>
            <a:r>
              <a:rPr lang="ja-JP" altLang="en-US" sz="2800" dirty="0">
                <a:solidFill>
                  <a:srgbClr val="FF0000"/>
                </a:solidFill>
                <a:latin typeface="HGP創英角ｺﾞｼｯｸUB" pitchFamily="50" charset="-128"/>
                <a:ea typeface="ＭＳ Ｐゴシック" panose="020B0600070205080204" pitchFamily="50" charset="-128"/>
              </a:rPr>
              <a:t>①家庭内サービス提供</a:t>
            </a:r>
            <a:endParaRPr lang="en-US" altLang="ja-JP" sz="2800" dirty="0">
              <a:solidFill>
                <a:srgbClr val="FF0000"/>
              </a:solidFill>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FF0000"/>
                </a:solidFill>
                <a:latin typeface="HGP創英角ｺﾞｼｯｸUB" pitchFamily="50" charset="-128"/>
                <a:ea typeface="ＭＳ Ｐゴシック" panose="020B0600070205080204" pitchFamily="50" charset="-128"/>
              </a:rPr>
              <a:t>　　</a:t>
            </a:r>
            <a:r>
              <a:rPr lang="en-US" altLang="ja-JP" sz="2800" dirty="0">
                <a:latin typeface="HGP創英角ｺﾞｼｯｸUB" pitchFamily="50" charset="-128"/>
                <a:ea typeface="ＭＳ Ｐゴシック" panose="020B0600070205080204" pitchFamily="50" charset="-128"/>
              </a:rPr>
              <a:t>―</a:t>
            </a:r>
            <a:r>
              <a:rPr lang="ja-JP" altLang="en-US" sz="2800" dirty="0">
                <a:latin typeface="HGP創英角ｺﾞｼｯｸUB" pitchFamily="50" charset="-128"/>
                <a:ea typeface="ＭＳ Ｐゴシック" panose="020B0600070205080204" pitchFamily="50" charset="-128"/>
              </a:rPr>
              <a:t>包括的、横断的、持続的なサービスの提供」</a:t>
            </a:r>
            <a:endParaRPr lang="en-US" altLang="ja-JP" sz="2800" dirty="0">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FF6600"/>
                </a:solidFill>
                <a:latin typeface="HGP創英角ｺﾞｼｯｸUB" pitchFamily="50" charset="-128"/>
                <a:ea typeface="ＭＳ Ｐゴシック" panose="020B0600070205080204" pitchFamily="50" charset="-128"/>
              </a:rPr>
              <a:t>　　</a:t>
            </a:r>
            <a:r>
              <a:rPr lang="ja-JP" altLang="en-US" sz="2800" dirty="0">
                <a:latin typeface="HGP創英角ｺﾞｼｯｸUB" pitchFamily="50" charset="-128"/>
                <a:ea typeface="ＭＳ Ｐゴシック" panose="020B0600070205080204" pitchFamily="50" charset="-128"/>
              </a:rPr>
              <a:t>　　　　　　　住居、食事、睡眠、看護、教育、服飾・・・</a:t>
            </a:r>
          </a:p>
          <a:p>
            <a:pPr marL="351721" indent="-351721" fontAlgn="auto">
              <a:spcBef>
                <a:spcPts val="0"/>
              </a:spcBef>
              <a:spcAft>
                <a:spcPts val="0"/>
              </a:spcAft>
              <a:defRPr/>
            </a:pPr>
            <a:r>
              <a:rPr lang="ja-JP" altLang="en-US" sz="2800" dirty="0">
                <a:solidFill>
                  <a:srgbClr val="FF0000"/>
                </a:solidFill>
                <a:latin typeface="HGP創英角ｺﾞｼｯｸUB" pitchFamily="50" charset="-128"/>
                <a:ea typeface="ＭＳ Ｐゴシック" panose="020B0600070205080204" pitchFamily="50" charset="-128"/>
              </a:rPr>
              <a:t>②記憶の装置</a:t>
            </a:r>
            <a:endParaRPr lang="en-US" altLang="ja-JP" sz="2800" dirty="0">
              <a:solidFill>
                <a:srgbClr val="FF0000"/>
              </a:solidFill>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latin typeface="HGP創英角ｺﾞｼｯｸUB" pitchFamily="50" charset="-128"/>
                <a:ea typeface="ＭＳ Ｐゴシック" panose="020B0600070205080204" pitchFamily="50" charset="-128"/>
              </a:rPr>
              <a:t>　　　記憶・・・・アイデンティティとデータベース</a:t>
            </a:r>
            <a:r>
              <a:rPr lang="ja-JP" altLang="en-US" sz="2800" dirty="0">
                <a:solidFill>
                  <a:srgbClr val="4BACC6">
                    <a:lumMod val="25000"/>
                  </a:srgbClr>
                </a:solidFill>
                <a:latin typeface="HGP創英角ｺﾞｼｯｸUB" pitchFamily="50" charset="-128"/>
                <a:ea typeface="ＭＳ Ｐゴシック" panose="020B0600070205080204" pitchFamily="50" charset="-128"/>
              </a:rPr>
              <a:t>　　　　　</a:t>
            </a:r>
            <a:endParaRPr lang="en-US" altLang="ja-JP" sz="2800" dirty="0">
              <a:solidFill>
                <a:srgbClr val="FF6600"/>
              </a:solidFill>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FF0000"/>
                </a:solidFill>
                <a:latin typeface="HGP創英角ｺﾞｼｯｸUB" pitchFamily="50" charset="-128"/>
                <a:ea typeface="ＭＳ Ｐゴシック" panose="020B0600070205080204" pitchFamily="50" charset="-128"/>
              </a:rPr>
              <a:t>③家庭外資源活用</a:t>
            </a:r>
            <a:r>
              <a:rPr lang="en-US" altLang="ja-JP" sz="2800" dirty="0">
                <a:solidFill>
                  <a:srgbClr val="FF0000"/>
                </a:solidFill>
                <a:latin typeface="HGP創英角ｺﾞｼｯｸUB" pitchFamily="50" charset="-128"/>
                <a:ea typeface="ＭＳ Ｐゴシック" panose="020B0600070205080204" pitchFamily="50" charset="-128"/>
              </a:rPr>
              <a:t>―</a:t>
            </a:r>
            <a:r>
              <a:rPr lang="ja-JP" altLang="en-US" sz="2800" dirty="0">
                <a:solidFill>
                  <a:srgbClr val="FF0000"/>
                </a:solidFill>
                <a:latin typeface="HGP創英角ｺﾞｼｯｸUB" pitchFamily="50" charset="-128"/>
                <a:ea typeface="ＭＳ Ｐゴシック" panose="020B0600070205080204" pitchFamily="50" charset="-128"/>
              </a:rPr>
              <a:t>継続性のあるコーディネート</a:t>
            </a:r>
            <a:endParaRPr lang="en-US" altLang="ja-JP" sz="2800" dirty="0">
              <a:solidFill>
                <a:srgbClr val="FF0000"/>
              </a:solidFill>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FF0000"/>
                </a:solidFill>
                <a:latin typeface="HGP創英角ｺﾞｼｯｸUB" pitchFamily="50" charset="-128"/>
                <a:ea typeface="ＭＳ Ｐゴシック" panose="020B0600070205080204" pitchFamily="50" charset="-128"/>
              </a:rPr>
              <a:t>　　　　　　　　　　　　　　</a:t>
            </a:r>
            <a:r>
              <a:rPr lang="en-US" altLang="ja-JP" sz="2800" dirty="0">
                <a:latin typeface="HGP創英角ｺﾞｼｯｸUB" pitchFamily="50" charset="-128"/>
                <a:ea typeface="ＭＳ Ｐゴシック" panose="020B0600070205080204" pitchFamily="50" charset="-128"/>
              </a:rPr>
              <a:t>―</a:t>
            </a:r>
            <a:r>
              <a:rPr lang="ja-JP" altLang="en-US" sz="2800" dirty="0">
                <a:solidFill>
                  <a:srgbClr val="FF0000"/>
                </a:solidFill>
                <a:latin typeface="HGP創英角ｺﾞｼｯｸUB" pitchFamily="50" charset="-128"/>
                <a:ea typeface="ＭＳ Ｐゴシック" panose="020B0600070205080204" pitchFamily="50" charset="-128"/>
              </a:rPr>
              <a:t>つなぎ・もどし</a:t>
            </a:r>
            <a:r>
              <a:rPr lang="ja-JP" altLang="en-US" sz="2800" dirty="0">
                <a:latin typeface="HGP創英角ｺﾞｼｯｸUB" pitchFamily="50" charset="-128"/>
                <a:ea typeface="ＭＳ Ｐゴシック" panose="020B0600070205080204" pitchFamily="50" charset="-128"/>
              </a:rPr>
              <a:t>の連続的行使</a:t>
            </a:r>
            <a:endParaRPr lang="en-US" altLang="ja-JP" sz="2800" dirty="0">
              <a:solidFill>
                <a:srgbClr val="FF0000"/>
              </a:solidFill>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4BACC6">
                    <a:lumMod val="25000"/>
                  </a:srgbClr>
                </a:solidFill>
                <a:latin typeface="HGP創英角ｺﾞｼｯｸUB" pitchFamily="50" charset="-128"/>
                <a:ea typeface="ＭＳ Ｐゴシック" panose="020B0600070205080204" pitchFamily="50" charset="-128"/>
              </a:rPr>
              <a:t>　　家族のニーズに応じた社会的資源との連携をコーディネート</a:t>
            </a:r>
            <a:endParaRPr lang="en-US" altLang="ja-JP" sz="2800" dirty="0">
              <a:solidFill>
                <a:srgbClr val="4BACC6">
                  <a:lumMod val="25000"/>
                </a:srgbClr>
              </a:solidFill>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4BACC6">
                    <a:lumMod val="25000"/>
                  </a:srgbClr>
                </a:solidFill>
                <a:latin typeface="HGP創英角ｺﾞｼｯｸUB" pitchFamily="50" charset="-128"/>
                <a:ea typeface="ＭＳ Ｐゴシック" panose="020B0600070205080204" pitchFamily="50" charset="-128"/>
              </a:rPr>
              <a:t>　　家庭外サービスの確保と社会資源淘汰機能</a:t>
            </a:r>
            <a:endParaRPr lang="en-US" altLang="ja-JP" sz="2800" dirty="0">
              <a:solidFill>
                <a:srgbClr val="4BACC6">
                  <a:lumMod val="25000"/>
                </a:srgbClr>
              </a:solidFill>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FF0000"/>
                </a:solidFill>
                <a:latin typeface="HGP創英角ｺﾞｼｯｸUB" pitchFamily="50" charset="-128"/>
                <a:ea typeface="ＭＳ Ｐゴシック" panose="020B0600070205080204" pitchFamily="50" charset="-128"/>
              </a:rPr>
              <a:t>④役割付与</a:t>
            </a:r>
            <a:r>
              <a:rPr lang="ja-JP" altLang="en-US" sz="2800" dirty="0">
                <a:latin typeface="HGP創英角ｺﾞｼｯｸUB" pitchFamily="50" charset="-128"/>
                <a:ea typeface="ＭＳ Ｐゴシック" panose="020B0600070205080204" pitchFamily="50" charset="-128"/>
              </a:rPr>
              <a:t>・・・・</a:t>
            </a:r>
            <a:r>
              <a:rPr lang="ja-JP" altLang="en-US" sz="2800" dirty="0">
                <a:solidFill>
                  <a:srgbClr val="FF0000"/>
                </a:solidFill>
                <a:latin typeface="HGP創英角ｺﾞｼｯｸUB" pitchFamily="50" charset="-128"/>
                <a:ea typeface="ＭＳ Ｐゴシック" panose="020B0600070205080204" pitchFamily="50" charset="-128"/>
              </a:rPr>
              <a:t>自己有用感</a:t>
            </a:r>
            <a:r>
              <a:rPr lang="ja-JP" altLang="en-US" sz="2800" dirty="0">
                <a:latin typeface="HGP創英角ｺﾞｼｯｸUB" pitchFamily="50" charset="-128"/>
                <a:ea typeface="ＭＳ Ｐゴシック" panose="020B0600070205080204" pitchFamily="50" charset="-128"/>
              </a:rPr>
              <a:t>確保・相互性の担保</a:t>
            </a:r>
            <a:endParaRPr lang="en-US" altLang="ja-JP" sz="2800" dirty="0">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ja-JP" altLang="en-US" sz="2800" dirty="0">
                <a:solidFill>
                  <a:srgbClr val="FF0000"/>
                </a:solidFill>
                <a:latin typeface="HGP創英角ｺﾞｼｯｸUB" pitchFamily="50" charset="-128"/>
                <a:ea typeface="ＭＳ Ｐゴシック" panose="020B0600070205080204" pitchFamily="50" charset="-128"/>
              </a:rPr>
              <a:t>⑤何気ない日常（葬儀まで）</a:t>
            </a:r>
            <a:r>
              <a:rPr lang="ja-JP" altLang="en-US" sz="2800" dirty="0">
                <a:latin typeface="HGP創英角ｺﾞｼｯｸUB" pitchFamily="50" charset="-128"/>
                <a:ea typeface="ＭＳ Ｐゴシック" panose="020B0600070205080204" pitchFamily="50" charset="-128"/>
              </a:rPr>
              <a:t>・・・問題解決ではなく、生活</a:t>
            </a:r>
            <a:endParaRPr lang="en-US" altLang="ja-JP" sz="2800" dirty="0">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en-US" altLang="ja-JP" sz="2800" dirty="0">
                <a:latin typeface="HGP創英角ｺﾞｼｯｸUB" pitchFamily="50" charset="-128"/>
                <a:ea typeface="ＭＳ Ｐゴシック" panose="020B0600070205080204" pitchFamily="50" charset="-128"/>
              </a:rPr>
              <a:t>		</a:t>
            </a:r>
            <a:r>
              <a:rPr lang="ja-JP" altLang="en-US" sz="2800" dirty="0">
                <a:latin typeface="HGP創英角ｺﾞｼｯｸUB" pitchFamily="50" charset="-128"/>
                <a:ea typeface="ＭＳ Ｐゴシック" panose="020B0600070205080204" pitchFamily="50" charset="-128"/>
              </a:rPr>
              <a:t>葬儀・・・・人類だけが弔う</a:t>
            </a:r>
            <a:endParaRPr lang="en-US" altLang="ja-JP" sz="2800" dirty="0">
              <a:latin typeface="HGP創英角ｺﾞｼｯｸUB" pitchFamily="50" charset="-128"/>
              <a:ea typeface="ＭＳ Ｐゴシック" panose="020B0600070205080204" pitchFamily="50" charset="-128"/>
            </a:endParaRPr>
          </a:p>
          <a:p>
            <a:pPr marL="351721" indent="-351721" fontAlgn="auto">
              <a:spcBef>
                <a:spcPts val="0"/>
              </a:spcBef>
              <a:spcAft>
                <a:spcPts val="0"/>
              </a:spcAft>
              <a:defRPr/>
            </a:pPr>
            <a:r>
              <a:rPr lang="en-US" altLang="ja-JP" sz="2800" dirty="0">
                <a:latin typeface="HGP創英角ｺﾞｼｯｸUB" pitchFamily="50" charset="-128"/>
                <a:ea typeface="ＭＳ Ｐゴシック" panose="020B0600070205080204" pitchFamily="50" charset="-128"/>
              </a:rPr>
              <a:t>		※</a:t>
            </a:r>
            <a:r>
              <a:rPr lang="ja-JP" altLang="en-US" sz="2800" dirty="0">
                <a:latin typeface="HGP創英角ｺﾞｼｯｸUB" pitchFamily="50" charset="-128"/>
                <a:ea typeface="ＭＳ Ｐゴシック" panose="020B0600070205080204" pitchFamily="50" charset="-128"/>
              </a:rPr>
              <a:t>良い社会とは？・・・・</a:t>
            </a:r>
            <a:r>
              <a:rPr lang="ja-JP" altLang="en-US" sz="2800" dirty="0">
                <a:solidFill>
                  <a:srgbClr val="FF0000"/>
                </a:solidFill>
                <a:latin typeface="HGP創英角ｺﾞｼｯｸUB" pitchFamily="50" charset="-128"/>
                <a:ea typeface="ＭＳ Ｐゴシック" panose="020B0600070205080204" pitchFamily="50" charset="-128"/>
              </a:rPr>
              <a:t>赤の他人が葬儀を出し合う</a:t>
            </a:r>
            <a:r>
              <a:rPr lang="ja-JP" altLang="en-US" sz="2800" dirty="0">
                <a:latin typeface="HGP創英角ｺﾞｼｯｸUB" pitchFamily="50" charset="-128"/>
                <a:ea typeface="ＭＳ Ｐゴシック" panose="020B0600070205080204" pitchFamily="50" charset="-128"/>
              </a:rPr>
              <a:t>社会</a:t>
            </a:r>
            <a:r>
              <a:rPr lang="en-US" altLang="ja-JP" sz="3000" dirty="0">
                <a:latin typeface="HGP創英角ｺﾞｼｯｸUB" pitchFamily="50" charset="-128"/>
                <a:ea typeface="ＭＳ Ｐゴシック" panose="020B0600070205080204" pitchFamily="50" charset="-128"/>
              </a:rPr>
              <a:t>	</a:t>
            </a:r>
          </a:p>
        </p:txBody>
      </p:sp>
      <p:sp>
        <p:nvSpPr>
          <p:cNvPr id="1946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800">
                <a:solidFill>
                  <a:schemeClr val="tx1"/>
                </a:solidFill>
                <a:latin typeface="Arial" charset="0"/>
                <a:ea typeface="ＭＳ Ｐゴシック" charset="-128"/>
              </a:defRPr>
            </a:lvl1pPr>
            <a:lvl2pPr marL="717764" indent="-276063">
              <a:defRPr kumimoji="1" sz="1800">
                <a:solidFill>
                  <a:schemeClr val="tx1"/>
                </a:solidFill>
                <a:latin typeface="Arial" charset="0"/>
                <a:ea typeface="ＭＳ Ｐゴシック" charset="-128"/>
              </a:defRPr>
            </a:lvl2pPr>
            <a:lvl3pPr marL="1104252" indent="-220850">
              <a:defRPr kumimoji="1" sz="1800">
                <a:solidFill>
                  <a:schemeClr val="tx1"/>
                </a:solidFill>
                <a:latin typeface="Arial" charset="0"/>
                <a:ea typeface="ＭＳ Ｐゴシック" charset="-128"/>
              </a:defRPr>
            </a:lvl3pPr>
            <a:lvl4pPr marL="1545953" indent="-220850">
              <a:defRPr kumimoji="1" sz="1800">
                <a:solidFill>
                  <a:schemeClr val="tx1"/>
                </a:solidFill>
                <a:latin typeface="Arial" charset="0"/>
                <a:ea typeface="ＭＳ Ｐゴシック" charset="-128"/>
              </a:defRPr>
            </a:lvl4pPr>
            <a:lvl5pPr marL="1987654" indent="-220850">
              <a:defRPr kumimoji="1" sz="1800">
                <a:solidFill>
                  <a:schemeClr val="tx1"/>
                </a:solidFill>
                <a:latin typeface="Arial" charset="0"/>
                <a:ea typeface="ＭＳ Ｐゴシック" charset="-128"/>
              </a:defRPr>
            </a:lvl5pPr>
            <a:lvl6pPr marL="2429355" indent="-220850" eaLnBrk="0" fontAlgn="base" hangingPunct="0">
              <a:spcBef>
                <a:spcPct val="0"/>
              </a:spcBef>
              <a:spcAft>
                <a:spcPct val="0"/>
              </a:spcAft>
              <a:defRPr kumimoji="1" sz="1800">
                <a:solidFill>
                  <a:schemeClr val="tx1"/>
                </a:solidFill>
                <a:latin typeface="Arial" charset="0"/>
                <a:ea typeface="ＭＳ Ｐゴシック" charset="-128"/>
              </a:defRPr>
            </a:lvl6pPr>
            <a:lvl7pPr marL="2871056" indent="-220850" eaLnBrk="0" fontAlgn="base" hangingPunct="0">
              <a:spcBef>
                <a:spcPct val="0"/>
              </a:spcBef>
              <a:spcAft>
                <a:spcPct val="0"/>
              </a:spcAft>
              <a:defRPr kumimoji="1" sz="1800">
                <a:solidFill>
                  <a:schemeClr val="tx1"/>
                </a:solidFill>
                <a:latin typeface="Arial" charset="0"/>
                <a:ea typeface="ＭＳ Ｐゴシック" charset="-128"/>
              </a:defRPr>
            </a:lvl7pPr>
            <a:lvl8pPr marL="3312757" indent="-220850" eaLnBrk="0" fontAlgn="base" hangingPunct="0">
              <a:spcBef>
                <a:spcPct val="0"/>
              </a:spcBef>
              <a:spcAft>
                <a:spcPct val="0"/>
              </a:spcAft>
              <a:defRPr kumimoji="1" sz="1800">
                <a:solidFill>
                  <a:schemeClr val="tx1"/>
                </a:solidFill>
                <a:latin typeface="Arial" charset="0"/>
                <a:ea typeface="ＭＳ Ｐゴシック" charset="-128"/>
              </a:defRPr>
            </a:lvl8pPr>
            <a:lvl9pPr marL="3754458" indent="-220850" eaLnBrk="0" fontAlgn="base" hangingPunct="0">
              <a:spcBef>
                <a:spcPct val="0"/>
              </a:spcBef>
              <a:spcAft>
                <a:spcPct val="0"/>
              </a:spcAft>
              <a:defRPr kumimoji="1" sz="1800">
                <a:solidFill>
                  <a:schemeClr val="tx1"/>
                </a:solidFill>
                <a:latin typeface="Arial" charset="0"/>
                <a:ea typeface="ＭＳ Ｐゴシック" charset="-128"/>
              </a:defRPr>
            </a:lvl9pPr>
          </a:lstStyle>
          <a:p>
            <a:fld id="{C6546965-735F-46E9-B6B9-55AD430A1CAD}" type="slidenum">
              <a:rPr lang="ja-JP" altLang="en-US" sz="2000">
                <a:solidFill>
                  <a:prstClr val="black"/>
                </a:solidFill>
                <a:latin typeface="Calibri" pitchFamily="34" charset="0"/>
              </a:rPr>
              <a:pPr/>
              <a:t>22</a:t>
            </a:fld>
            <a:endParaRPr lang="ja-JP" altLang="en-US" sz="2000" dirty="0">
              <a:solidFill>
                <a:prstClr val="black"/>
              </a:solidFill>
              <a:latin typeface="Calibri" pitchFamily="34" charset="0"/>
            </a:endParaRPr>
          </a:p>
        </p:txBody>
      </p:sp>
      <p:sp>
        <p:nvSpPr>
          <p:cNvPr id="2" name="右中かっこ 1"/>
          <p:cNvSpPr/>
          <p:nvPr/>
        </p:nvSpPr>
        <p:spPr>
          <a:xfrm>
            <a:off x="9361115" y="1268760"/>
            <a:ext cx="849894" cy="3024336"/>
          </a:xfrm>
          <a:prstGeom prst="rightBrace">
            <a:avLst>
              <a:gd name="adj1" fmla="val 8333"/>
              <a:gd name="adj2" fmla="val 36177"/>
            </a:avLst>
          </a:prstGeom>
        </p:spPr>
        <p:style>
          <a:lnRef idx="1">
            <a:schemeClr val="accent1"/>
          </a:lnRef>
          <a:fillRef idx="0">
            <a:schemeClr val="accent1"/>
          </a:fillRef>
          <a:effectRef idx="0">
            <a:schemeClr val="accent1"/>
          </a:effectRef>
          <a:fontRef idx="minor">
            <a:schemeClr val="tx1"/>
          </a:fontRef>
        </p:style>
        <p:txBody>
          <a:bodyPr lIns="88340" tIns="44170" rIns="88340" bIns="44170" anchor="ctr"/>
          <a:lstStyle/>
          <a:p>
            <a:pPr algn="ctr" fontAlgn="auto">
              <a:spcBef>
                <a:spcPts val="0"/>
              </a:spcBef>
              <a:spcAft>
                <a:spcPts val="0"/>
              </a:spcAft>
              <a:defRPr/>
            </a:pPr>
            <a:endParaRPr lang="ja-JP" altLang="en-US" sz="1900">
              <a:solidFill>
                <a:prstClr val="black"/>
              </a:solidFill>
            </a:endParaRPr>
          </a:p>
        </p:txBody>
      </p:sp>
      <p:sp>
        <p:nvSpPr>
          <p:cNvPr id="3" name="テキスト ボックス 2"/>
          <p:cNvSpPr txBox="1"/>
          <p:nvPr/>
        </p:nvSpPr>
        <p:spPr>
          <a:xfrm>
            <a:off x="10130502" y="1412776"/>
            <a:ext cx="670848" cy="1956198"/>
          </a:xfrm>
          <a:prstGeom prst="rect">
            <a:avLst/>
          </a:prstGeom>
          <a:noFill/>
        </p:spPr>
        <p:txBody>
          <a:bodyPr vert="eaVert" wrap="square" lIns="88340" tIns="44170" rIns="88340" bIns="44170">
            <a:spAutoFit/>
          </a:bodyPr>
          <a:lstStyle/>
          <a:p>
            <a:pPr fontAlgn="auto">
              <a:spcBef>
                <a:spcPts val="0"/>
              </a:spcBef>
              <a:spcAft>
                <a:spcPts val="0"/>
              </a:spcAft>
              <a:defRPr/>
            </a:pPr>
            <a:r>
              <a:rPr lang="ja-JP" altLang="en-US" sz="3200" dirty="0">
                <a:solidFill>
                  <a:srgbClr val="FF0000"/>
                </a:solidFill>
                <a:latin typeface="Arial" panose="020B0604020202020204" pitchFamily="34" charset="0"/>
                <a:ea typeface="ＭＳ Ｐゴシック" panose="020B0600070205080204" pitchFamily="50" charset="-128"/>
              </a:rPr>
              <a:t>自尊感情</a:t>
            </a:r>
          </a:p>
        </p:txBody>
      </p:sp>
    </p:spTree>
    <p:extLst>
      <p:ext uri="{BB962C8B-B14F-4D97-AF65-F5344CB8AC3E}">
        <p14:creationId xmlns:p14="http://schemas.microsoft.com/office/powerpoint/2010/main" val="220451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2111" y="116632"/>
            <a:ext cx="10449027" cy="6624736"/>
          </a:xfrm>
        </p:spPr>
        <p:txBody>
          <a:bodyPr>
            <a:normAutofit fontScale="92500" lnSpcReduction="10000"/>
          </a:bodyPr>
          <a:lstStyle/>
          <a:p>
            <a:pPr algn="l"/>
            <a:r>
              <a:rPr lang="ja-JP" altLang="en-US" dirty="0">
                <a:solidFill>
                  <a:srgbClr val="FF0000"/>
                </a:solidFill>
              </a:rPr>
              <a:t>伴走支援の人間観</a:t>
            </a:r>
            <a:endParaRPr lang="en-US" altLang="ja-JP" dirty="0">
              <a:solidFill>
                <a:srgbClr val="FF0000"/>
              </a:solidFill>
            </a:endParaRPr>
          </a:p>
          <a:p>
            <a:pPr algn="l"/>
            <a:r>
              <a:rPr lang="ja-JP" altLang="en-US" dirty="0">
                <a:solidFill>
                  <a:srgbClr val="FF0000"/>
                </a:solidFill>
              </a:rPr>
              <a:t>「人（であること）を大切にする支援</a:t>
            </a:r>
            <a:r>
              <a:rPr lang="en-US" altLang="ja-JP" dirty="0">
                <a:solidFill>
                  <a:srgbClr val="FF0000"/>
                </a:solidFill>
              </a:rPr>
              <a:t>―</a:t>
            </a:r>
            <a:r>
              <a:rPr lang="ja-JP" altLang="en-US" dirty="0">
                <a:solidFill>
                  <a:srgbClr val="FF0000"/>
                </a:solidFill>
              </a:rPr>
              <a:t>弱さを前提とする社会」</a:t>
            </a:r>
          </a:p>
          <a:p>
            <a:pPr algn="l"/>
            <a:r>
              <a:rPr kumimoji="1" lang="ja-JP" altLang="en-US" sz="2800" dirty="0">
                <a:solidFill>
                  <a:schemeClr val="tx1">
                    <a:lumMod val="95000"/>
                    <a:lumOff val="5000"/>
                  </a:schemeClr>
                </a:solidFill>
              </a:rPr>
              <a:t>⇒新学期が来るのが怖い</a:t>
            </a:r>
            <a:endParaRPr kumimoji="1" lang="en-US" altLang="ja-JP" sz="2800" dirty="0">
              <a:solidFill>
                <a:schemeClr val="tx1">
                  <a:lumMod val="95000"/>
                  <a:lumOff val="5000"/>
                </a:schemeClr>
              </a:solidFill>
            </a:endParaRPr>
          </a:p>
          <a:p>
            <a:pPr algn="l"/>
            <a:r>
              <a:rPr lang="ja-JP" altLang="en-US" sz="2800" dirty="0">
                <a:solidFill>
                  <a:schemeClr val="tx1">
                    <a:lumMod val="95000"/>
                    <a:lumOff val="5000"/>
                  </a:schemeClr>
                </a:solidFill>
              </a:rPr>
              <a:t>⇒なぜ、子どもたちは助けてと言えないのか？</a:t>
            </a:r>
            <a:endParaRPr lang="en-US" altLang="ja-JP" sz="2800" dirty="0">
              <a:solidFill>
                <a:schemeClr val="tx1">
                  <a:lumMod val="95000"/>
                  <a:lumOff val="5000"/>
                </a:schemeClr>
              </a:solidFill>
            </a:endParaRPr>
          </a:p>
          <a:p>
            <a:pPr algn="l"/>
            <a:r>
              <a:rPr lang="ja-JP" altLang="en-US" sz="2800" dirty="0">
                <a:solidFill>
                  <a:schemeClr val="tx1">
                    <a:lumMod val="95000"/>
                    <a:lumOff val="5000"/>
                  </a:schemeClr>
                </a:solidFill>
              </a:rPr>
              <a:t>⇒大人社会の問題</a:t>
            </a:r>
            <a:endParaRPr lang="en-US" altLang="ja-JP" sz="2800" dirty="0">
              <a:solidFill>
                <a:schemeClr val="tx1">
                  <a:lumMod val="95000"/>
                  <a:lumOff val="5000"/>
                </a:schemeClr>
              </a:solidFill>
            </a:endParaRPr>
          </a:p>
          <a:p>
            <a:pPr algn="l"/>
            <a:r>
              <a:rPr lang="ja-JP" altLang="en-US" sz="2800" dirty="0">
                <a:solidFill>
                  <a:schemeClr val="tx1">
                    <a:lumMod val="95000"/>
                    <a:lumOff val="5000"/>
                  </a:schemeClr>
                </a:solidFill>
              </a:rPr>
              <a:t>⇒助けてと言えない理由</a:t>
            </a:r>
            <a:endParaRPr lang="en-US" altLang="ja-JP" sz="2800" dirty="0">
              <a:solidFill>
                <a:schemeClr val="tx1">
                  <a:lumMod val="95000"/>
                  <a:lumOff val="5000"/>
                </a:schemeClr>
              </a:solidFill>
            </a:endParaRPr>
          </a:p>
          <a:p>
            <a:pPr algn="l"/>
            <a:r>
              <a:rPr lang="ja-JP" altLang="en-US" sz="2800" dirty="0">
                <a:solidFill>
                  <a:schemeClr val="tx1">
                    <a:lumMod val="95000"/>
                    <a:lumOff val="5000"/>
                  </a:schemeClr>
                </a:solidFill>
              </a:rPr>
              <a:t>⇒人間とは何か？</a:t>
            </a:r>
            <a:r>
              <a:rPr lang="en-US" altLang="ja-JP" sz="2800" dirty="0">
                <a:solidFill>
                  <a:schemeClr val="tx1">
                    <a:lumMod val="95000"/>
                    <a:lumOff val="5000"/>
                  </a:schemeClr>
                </a:solidFill>
              </a:rPr>
              <a:t>	</a:t>
            </a:r>
            <a:r>
              <a:rPr lang="ja-JP" altLang="en-US" sz="2800" dirty="0">
                <a:solidFill>
                  <a:schemeClr val="tx1">
                    <a:lumMod val="95000"/>
                    <a:lumOff val="5000"/>
                  </a:schemeClr>
                </a:solidFill>
              </a:rPr>
              <a:t>カレン・ローゼンバーグの進化論</a:t>
            </a:r>
            <a:endParaRPr lang="en-US" altLang="ja-JP" sz="2800" dirty="0">
              <a:solidFill>
                <a:schemeClr val="tx1">
                  <a:lumMod val="95000"/>
                  <a:lumOff val="5000"/>
                </a:schemeClr>
              </a:solidFill>
            </a:endParaRPr>
          </a:p>
          <a:p>
            <a:pPr algn="l"/>
            <a:r>
              <a:rPr kumimoji="1" lang="en-US" altLang="ja-JP" sz="2800" dirty="0">
                <a:solidFill>
                  <a:schemeClr val="tx1"/>
                </a:solidFill>
              </a:rPr>
              <a:t>※</a:t>
            </a:r>
            <a:r>
              <a:rPr kumimoji="1" lang="ja-JP" altLang="en-US" sz="2800" dirty="0">
                <a:solidFill>
                  <a:schemeClr val="tx1"/>
                </a:solidFill>
              </a:rPr>
              <a:t>困窮者支援の目的</a:t>
            </a:r>
            <a:endParaRPr kumimoji="1" lang="en-US" altLang="ja-JP" sz="2800" dirty="0">
              <a:solidFill>
                <a:schemeClr val="tx1"/>
              </a:solidFill>
            </a:endParaRPr>
          </a:p>
          <a:p>
            <a:pPr algn="l"/>
            <a:r>
              <a:rPr lang="en-US" altLang="ja-JP" sz="2800" dirty="0">
                <a:solidFill>
                  <a:schemeClr val="tx1"/>
                </a:solidFill>
              </a:rPr>
              <a:t>		</a:t>
            </a:r>
            <a:r>
              <a:rPr kumimoji="1" lang="ja-JP" altLang="en-US" sz="2800" dirty="0">
                <a:solidFill>
                  <a:schemeClr val="tx1"/>
                </a:solidFill>
              </a:rPr>
              <a:t>「助けて」と言える人づくり　</a:t>
            </a:r>
            <a:r>
              <a:rPr lang="ja-JP" altLang="en-US" sz="2800" dirty="0">
                <a:solidFill>
                  <a:schemeClr val="tx1"/>
                </a:solidFill>
              </a:rPr>
              <a:t>「</a:t>
            </a:r>
            <a:r>
              <a:rPr kumimoji="1" lang="ja-JP" altLang="en-US" sz="2800" dirty="0">
                <a:solidFill>
                  <a:schemeClr val="tx1"/>
                </a:solidFill>
              </a:rPr>
              <a:t>助けて」と言える</a:t>
            </a:r>
            <a:r>
              <a:rPr lang="ja-JP" altLang="en-US" sz="2800" dirty="0">
                <a:solidFill>
                  <a:schemeClr val="tx1"/>
                </a:solidFill>
              </a:rPr>
              <a:t>社会づくり</a:t>
            </a:r>
            <a:endParaRPr lang="en-US" altLang="ja-JP" sz="2800" dirty="0">
              <a:solidFill>
                <a:schemeClr val="tx1"/>
              </a:solidFill>
            </a:endParaRPr>
          </a:p>
          <a:p>
            <a:pPr algn="l"/>
            <a:r>
              <a:rPr lang="en-US" altLang="ja-JP" sz="2800" dirty="0">
                <a:solidFill>
                  <a:schemeClr val="tx1"/>
                </a:solidFill>
              </a:rPr>
              <a:t>※</a:t>
            </a:r>
            <a:r>
              <a:rPr lang="ja-JP" altLang="en-US" sz="2800" dirty="0">
                <a:solidFill>
                  <a:schemeClr val="tx1"/>
                </a:solidFill>
              </a:rPr>
              <a:t>自立と依存は、対立概念化か？　</a:t>
            </a:r>
            <a:endParaRPr lang="en-US" altLang="ja-JP" sz="2800" dirty="0">
              <a:solidFill>
                <a:schemeClr val="tx1"/>
              </a:solidFill>
            </a:endParaRPr>
          </a:p>
          <a:p>
            <a:pPr algn="l"/>
            <a:r>
              <a:rPr lang="en-US" altLang="ja-JP" sz="2800" dirty="0">
                <a:solidFill>
                  <a:schemeClr val="tx1"/>
                </a:solidFill>
              </a:rPr>
              <a:t>	</a:t>
            </a:r>
            <a:r>
              <a:rPr lang="ja-JP" altLang="en-US" sz="2800" dirty="0">
                <a:solidFill>
                  <a:schemeClr val="tx1"/>
                </a:solidFill>
              </a:rPr>
              <a:t>　　自立と依存は対概念・・・・自立の反対は孤立</a:t>
            </a:r>
            <a:endParaRPr lang="en-US" altLang="ja-JP" sz="2800" dirty="0">
              <a:solidFill>
                <a:schemeClr val="tx1"/>
              </a:solidFill>
            </a:endParaRPr>
          </a:p>
          <a:p>
            <a:pPr algn="l"/>
            <a:r>
              <a:rPr lang="en-US" altLang="ja-JP" sz="2800" dirty="0">
                <a:solidFill>
                  <a:schemeClr val="tx1"/>
                </a:solidFill>
              </a:rPr>
              <a:t>			</a:t>
            </a:r>
            <a:r>
              <a:rPr lang="ja-JP" altLang="en-US" sz="2800" dirty="0">
                <a:solidFill>
                  <a:schemeClr val="tx1"/>
                </a:solidFill>
              </a:rPr>
              <a:t>ひとりであることと共に生きることの関係</a:t>
            </a:r>
            <a:endParaRPr lang="en-US" altLang="ja-JP" sz="2800" dirty="0">
              <a:solidFill>
                <a:schemeClr val="tx1"/>
              </a:solidFill>
            </a:endParaRPr>
          </a:p>
          <a:p>
            <a:pPr algn="l"/>
            <a:r>
              <a:rPr lang="en-US" altLang="ja-JP" sz="2800" dirty="0">
                <a:solidFill>
                  <a:schemeClr val="tx1"/>
                </a:solidFill>
              </a:rPr>
              <a:t>			</a:t>
            </a:r>
            <a:r>
              <a:rPr lang="ja-JP" altLang="en-US" sz="2800" dirty="0">
                <a:solidFill>
                  <a:schemeClr val="tx1"/>
                </a:solidFill>
              </a:rPr>
              <a:t>ひとりになれる⇔共にいることができる</a:t>
            </a:r>
            <a:endParaRPr lang="en-US" altLang="ja-JP" sz="2800" dirty="0">
              <a:solidFill>
                <a:schemeClr val="tx1"/>
              </a:solidFill>
            </a:endParaRPr>
          </a:p>
          <a:p>
            <a:pPr algn="l"/>
            <a:r>
              <a:rPr lang="en-US" altLang="ja-JP" sz="2800" dirty="0">
                <a:solidFill>
                  <a:schemeClr val="tx1"/>
                </a:solidFill>
              </a:rPr>
              <a:t>			</a:t>
            </a:r>
          </a:p>
          <a:p>
            <a:pPr algn="l"/>
            <a:endParaRPr lang="en-US" altLang="ja-JP" sz="4000" dirty="0">
              <a:solidFill>
                <a:srgbClr val="FF0000"/>
              </a:solidFill>
            </a:endParaRPr>
          </a:p>
          <a:p>
            <a:pPr algn="l"/>
            <a:endParaRPr lang="en-US" altLang="ja-JP" sz="4000" dirty="0">
              <a:solidFill>
                <a:srgbClr val="FF0000"/>
              </a:solidFill>
            </a:endParaRPr>
          </a:p>
        </p:txBody>
      </p:sp>
      <p:sp>
        <p:nvSpPr>
          <p:cNvPr id="4" name="スライド番号プレースホルダー 3"/>
          <p:cNvSpPr>
            <a:spLocks noGrp="1"/>
          </p:cNvSpPr>
          <p:nvPr>
            <p:ph type="sldNum" sz="quarter" idx="12"/>
          </p:nvPr>
        </p:nvSpPr>
        <p:spPr/>
        <p:txBody>
          <a:bodyPr/>
          <a:lstStyle/>
          <a:p>
            <a:pPr>
              <a:defRPr/>
            </a:pPr>
            <a:fld id="{CEDD8069-7FE0-4FFC-9744-D4403373CEC3}" type="slidenum">
              <a:rPr lang="ja-JP" altLang="en-US" smtClean="0">
                <a:solidFill>
                  <a:prstClr val="black">
                    <a:tint val="75000"/>
                  </a:prstClr>
                </a:solidFill>
              </a:rPr>
              <a:pPr>
                <a:defRPr/>
              </a:pPr>
              <a:t>23</a:t>
            </a:fld>
            <a:endParaRPr lang="ja-JP" altLang="en-US">
              <a:solidFill>
                <a:prstClr val="black">
                  <a:tint val="75000"/>
                </a:prstClr>
              </a:solidFill>
            </a:endParaRPr>
          </a:p>
        </p:txBody>
      </p:sp>
    </p:spTree>
    <p:extLst>
      <p:ext uri="{BB962C8B-B14F-4D97-AF65-F5344CB8AC3E}">
        <p14:creationId xmlns:p14="http://schemas.microsoft.com/office/powerpoint/2010/main" val="397492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098" y="116632"/>
            <a:ext cx="10441160" cy="504056"/>
          </a:xfrm>
        </p:spPr>
        <p:txBody>
          <a:bodyPr/>
          <a:lstStyle/>
          <a:p>
            <a:pPr algn="l"/>
            <a:r>
              <a:rPr lang="ja-JP" altLang="en-US" sz="3200" dirty="0"/>
              <a:t>伴走支援　　</a:t>
            </a:r>
            <a:r>
              <a:rPr lang="ja-JP" altLang="ja-JP" sz="3200" spc="-300" dirty="0">
                <a:solidFill>
                  <a:srgbClr val="FF0000"/>
                </a:solidFill>
              </a:rPr>
              <a:t>「存在の支援―問題解決では終わらない</a:t>
            </a:r>
            <a:r>
              <a:rPr lang="ja-JP" altLang="en-US" sz="3200" spc="-300" dirty="0">
                <a:solidFill>
                  <a:srgbClr val="FF0000"/>
                </a:solidFill>
              </a:rPr>
              <a:t>」</a:t>
            </a:r>
            <a:endParaRPr kumimoji="1" lang="ja-JP" altLang="en-US" sz="3200" spc="-300" dirty="0">
              <a:solidFill>
                <a:srgbClr val="FF0000"/>
              </a:solidFill>
            </a:endParaRPr>
          </a:p>
        </p:txBody>
      </p:sp>
      <p:sp>
        <p:nvSpPr>
          <p:cNvPr id="3" name="コンテンツ プレースホルダー 2"/>
          <p:cNvSpPr>
            <a:spLocks noGrp="1"/>
          </p:cNvSpPr>
          <p:nvPr>
            <p:ph idx="1"/>
          </p:nvPr>
        </p:nvSpPr>
        <p:spPr>
          <a:xfrm>
            <a:off x="288107" y="620688"/>
            <a:ext cx="10441160" cy="5505481"/>
          </a:xfrm>
        </p:spPr>
        <p:txBody>
          <a:bodyPr/>
          <a:lstStyle/>
          <a:p>
            <a:pPr marL="0" indent="0">
              <a:buNone/>
            </a:pPr>
            <a:r>
              <a:rPr lang="ja-JP" altLang="en-US" sz="2900" dirty="0"/>
              <a:t>■伴走支援の射程としての「断らない相談」</a:t>
            </a:r>
            <a:endParaRPr lang="en-US" altLang="ja-JP" sz="2900" dirty="0"/>
          </a:p>
          <a:p>
            <a:pPr marL="0" indent="0">
              <a:buNone/>
            </a:pPr>
            <a:r>
              <a:rPr lang="en-US" altLang="ja-JP" sz="2900" dirty="0"/>
              <a:t>	</a:t>
            </a:r>
            <a:r>
              <a:rPr lang="ja-JP" altLang="en-US" sz="2900" dirty="0"/>
              <a:t>「断らない相談」の問題・・・従来の支援論の呪縛</a:t>
            </a:r>
            <a:endParaRPr lang="en-US" altLang="ja-JP" sz="2900" dirty="0"/>
          </a:p>
          <a:p>
            <a:pPr marL="0" indent="0">
              <a:buNone/>
            </a:pPr>
            <a:r>
              <a:rPr lang="en-US" altLang="ja-JP" sz="2900" dirty="0"/>
              <a:t>		※</a:t>
            </a:r>
            <a:r>
              <a:rPr lang="ja-JP" altLang="en-US" sz="2900" dirty="0"/>
              <a:t>出口なき引き受け⇒職員バーンアウト</a:t>
            </a:r>
            <a:endParaRPr lang="en-US" altLang="ja-JP" sz="2900" dirty="0"/>
          </a:p>
          <a:p>
            <a:pPr marL="0" indent="0">
              <a:buNone/>
            </a:pPr>
            <a:r>
              <a:rPr lang="en-US" altLang="ja-JP" sz="2900" dirty="0"/>
              <a:t>		※</a:t>
            </a:r>
            <a:r>
              <a:rPr lang="ja-JP" altLang="en-US" sz="2900" dirty="0"/>
              <a:t>相談＝問題解決</a:t>
            </a:r>
            <a:endParaRPr lang="en-US" altLang="ja-JP" sz="2900" dirty="0"/>
          </a:p>
          <a:p>
            <a:pPr marL="0" indent="0">
              <a:buNone/>
            </a:pPr>
            <a:r>
              <a:rPr lang="ja-JP" altLang="en-US" sz="2900" dirty="0"/>
              <a:t>■実現のための</a:t>
            </a:r>
            <a:r>
              <a:rPr lang="en-US" altLang="ja-JP" sz="2900" dirty="0"/>
              <a:t>4</a:t>
            </a:r>
            <a:r>
              <a:rPr lang="ja-JP" altLang="en-US" sz="2900" dirty="0"/>
              <a:t>つステージ</a:t>
            </a:r>
            <a:endParaRPr lang="en-US" altLang="ja-JP" sz="2900" dirty="0"/>
          </a:p>
          <a:p>
            <a:pPr marL="0" indent="0">
              <a:buNone/>
            </a:pPr>
            <a:r>
              <a:rPr lang="ja-JP" altLang="en-US" sz="2900" dirty="0">
                <a:solidFill>
                  <a:srgbClr val="FF0000"/>
                </a:solidFill>
              </a:rPr>
              <a:t>１）第一ステージ・・・・いのちという普遍的価値</a:t>
            </a:r>
            <a:endParaRPr lang="en-US" altLang="ja-JP" sz="2900" dirty="0">
              <a:solidFill>
                <a:srgbClr val="FF0000"/>
              </a:solidFill>
            </a:endParaRPr>
          </a:p>
          <a:p>
            <a:pPr marL="0" indent="0">
              <a:buNone/>
            </a:pPr>
            <a:r>
              <a:rPr lang="ja-JP" altLang="en-US" sz="2900" dirty="0"/>
              <a:t>　相模原事件⇒「意味のあるいのち」と「意味の無いいのち」の分断</a:t>
            </a:r>
            <a:endParaRPr lang="en-US" altLang="ja-JP" sz="2900" dirty="0"/>
          </a:p>
          <a:p>
            <a:pPr marL="0" indent="0">
              <a:buNone/>
            </a:pPr>
            <a:r>
              <a:rPr lang="ja-JP" altLang="en-US" sz="2900" dirty="0"/>
              <a:t>　分断ライン⇒生産性の有無　経済至上主義と自己責任論社会</a:t>
            </a:r>
          </a:p>
          <a:p>
            <a:pPr marL="0" indent="0">
              <a:buNone/>
            </a:pPr>
            <a:r>
              <a:rPr lang="ja-JP" altLang="en-US" sz="2900" dirty="0"/>
              <a:t>◎生きることに意味がある</a:t>
            </a:r>
            <a:endParaRPr lang="en-US" altLang="ja-JP" sz="2900" dirty="0"/>
          </a:p>
          <a:p>
            <a:pPr marL="0" indent="0">
              <a:buNone/>
            </a:pPr>
            <a:r>
              <a:rPr lang="en-US" altLang="ja-JP" sz="2900" dirty="0"/>
              <a:t>	</a:t>
            </a:r>
            <a:r>
              <a:rPr lang="ja-JP" altLang="en-US" sz="2900" dirty="0"/>
              <a:t>ある講演会で・・・質問「生きる意味とは何ですか？」</a:t>
            </a:r>
          </a:p>
          <a:p>
            <a:pPr marL="0" indent="0">
              <a:buNone/>
            </a:pPr>
            <a:r>
              <a:rPr lang="en-US" altLang="ja-JP" sz="2900" dirty="0"/>
              <a:t>	</a:t>
            </a:r>
            <a:r>
              <a:rPr lang="ja-JP" altLang="en-US" sz="2900" dirty="0"/>
              <a:t>第一の事柄と第二の事柄・・・・自立は、第二の事柄</a:t>
            </a:r>
            <a:endParaRPr lang="en-US" altLang="ja-JP" sz="2900" dirty="0"/>
          </a:p>
          <a:p>
            <a:pPr marL="0" indent="0">
              <a:buNone/>
            </a:pPr>
            <a:endParaRPr lang="en-US" altLang="ja-JP" sz="2800"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24</a:t>
            </a:fld>
            <a:endParaRPr lang="ja-JP" altLang="en-US">
              <a:solidFill>
                <a:prstClr val="black">
                  <a:tint val="75000"/>
                </a:prstClr>
              </a:solidFill>
            </a:endParaRPr>
          </a:p>
        </p:txBody>
      </p:sp>
    </p:spTree>
    <p:extLst>
      <p:ext uri="{BB962C8B-B14F-4D97-AF65-F5344CB8AC3E}">
        <p14:creationId xmlns:p14="http://schemas.microsoft.com/office/powerpoint/2010/main" val="1341639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42CC9A2-0A1C-4AAC-AC44-D8D5A04988FE}" type="slidenum">
              <a:rPr lang="ja-JP" altLang="en-US" smtClean="0"/>
              <a:pPr>
                <a:defRPr/>
              </a:pPr>
              <a:t>25</a:t>
            </a:fld>
            <a:endParaRPr lang="ja-JP" altLang="en-US"/>
          </a:p>
        </p:txBody>
      </p:sp>
      <p:sp>
        <p:nvSpPr>
          <p:cNvPr id="4" name="正方形/長方形 3"/>
          <p:cNvSpPr/>
          <p:nvPr/>
        </p:nvSpPr>
        <p:spPr>
          <a:xfrm>
            <a:off x="131803" y="116632"/>
            <a:ext cx="10237424" cy="7128105"/>
          </a:xfrm>
          <a:prstGeom prst="rect">
            <a:avLst/>
          </a:prstGeom>
        </p:spPr>
        <p:txBody>
          <a:bodyPr wrap="square">
            <a:spAutoFit/>
          </a:bodyPr>
          <a:lstStyle/>
          <a:p>
            <a:pPr lvl="0" eaLnBrk="0" hangingPunct="0">
              <a:spcBef>
                <a:spcPct val="20000"/>
              </a:spcBef>
            </a:pPr>
            <a:r>
              <a:rPr lang="ja-JP" altLang="en-US" sz="3000" dirty="0">
                <a:solidFill>
                  <a:srgbClr val="FF0000"/>
                </a:solidFill>
                <a:latin typeface="Calibri"/>
                <a:ea typeface="ＭＳ Ｐゴシック"/>
              </a:rPr>
              <a:t>２）第二のステージ</a:t>
            </a:r>
            <a:r>
              <a:rPr lang="en-US" altLang="ja-JP" sz="3000" dirty="0">
                <a:solidFill>
                  <a:srgbClr val="FF0000"/>
                </a:solidFill>
                <a:latin typeface="Calibri"/>
                <a:ea typeface="ＭＳ Ｐゴシック"/>
              </a:rPr>
              <a:t>―</a:t>
            </a:r>
            <a:r>
              <a:rPr lang="ja-JP" altLang="en-US" sz="3000" dirty="0">
                <a:solidFill>
                  <a:srgbClr val="FF0000"/>
                </a:solidFill>
                <a:latin typeface="Calibri"/>
                <a:ea typeface="ＭＳ Ｐゴシック"/>
              </a:rPr>
              <a:t>相談支援の二つの意義</a:t>
            </a:r>
            <a:endParaRPr lang="en-US" altLang="ja-JP" sz="3000" dirty="0">
              <a:solidFill>
                <a:srgbClr val="FF0000"/>
              </a:solidFill>
              <a:latin typeface="Calibri"/>
              <a:ea typeface="ＭＳ Ｐゴシック"/>
            </a:endParaRPr>
          </a:p>
          <a:p>
            <a:pPr lvl="0" eaLnBrk="0" hangingPunct="0">
              <a:spcBef>
                <a:spcPct val="20000"/>
              </a:spcBef>
            </a:pPr>
            <a:r>
              <a:rPr lang="en-US" altLang="ja-JP" sz="3000" dirty="0">
                <a:solidFill>
                  <a:prstClr val="black"/>
                </a:solidFill>
                <a:latin typeface="Calibri"/>
                <a:ea typeface="ＭＳ Ｐゴシック"/>
              </a:rPr>
              <a:t>	</a:t>
            </a:r>
            <a:r>
              <a:rPr lang="ja-JP" altLang="en-US" sz="3000" dirty="0">
                <a:solidFill>
                  <a:prstClr val="black"/>
                </a:solidFill>
                <a:latin typeface="Calibri"/>
                <a:ea typeface="ＭＳ Ｐゴシック"/>
              </a:rPr>
              <a:t>①問題解決・・・処遇の支援</a:t>
            </a:r>
            <a:endParaRPr lang="en-US" altLang="ja-JP" sz="3000" dirty="0">
              <a:solidFill>
                <a:prstClr val="black"/>
              </a:solidFill>
              <a:latin typeface="Calibri"/>
              <a:ea typeface="ＭＳ Ｐゴシック"/>
            </a:endParaRPr>
          </a:p>
          <a:p>
            <a:pPr lvl="0" eaLnBrk="0" hangingPunct="0">
              <a:spcBef>
                <a:spcPct val="20000"/>
              </a:spcBef>
            </a:pPr>
            <a:r>
              <a:rPr lang="en-US" altLang="ja-JP" sz="3000" dirty="0">
                <a:solidFill>
                  <a:prstClr val="black"/>
                </a:solidFill>
                <a:latin typeface="Calibri"/>
                <a:ea typeface="ＭＳ Ｐゴシック"/>
              </a:rPr>
              <a:t>	</a:t>
            </a:r>
            <a:r>
              <a:rPr lang="ja-JP" altLang="en-US" sz="3000" dirty="0">
                <a:solidFill>
                  <a:prstClr val="black"/>
                </a:solidFill>
                <a:latin typeface="Calibri"/>
                <a:ea typeface="ＭＳ Ｐゴシック"/>
              </a:rPr>
              <a:t>②相談そのもの・・・・存在の支援</a:t>
            </a:r>
            <a:endParaRPr lang="en-US" altLang="ja-JP" sz="3000" dirty="0">
              <a:solidFill>
                <a:prstClr val="black"/>
              </a:solidFill>
              <a:latin typeface="Calibri"/>
              <a:ea typeface="ＭＳ Ｐゴシック"/>
            </a:endParaRPr>
          </a:p>
          <a:p>
            <a:pPr lvl="0" eaLnBrk="0" hangingPunct="0">
              <a:spcBef>
                <a:spcPct val="20000"/>
              </a:spcBef>
            </a:pPr>
            <a:r>
              <a:rPr lang="en-US" altLang="ja-JP" sz="3000" dirty="0">
                <a:solidFill>
                  <a:prstClr val="black"/>
                </a:solidFill>
                <a:latin typeface="Calibri"/>
                <a:ea typeface="ＭＳ Ｐゴシック"/>
              </a:rPr>
              <a:t>	</a:t>
            </a:r>
            <a:r>
              <a:rPr lang="ja-JP" altLang="en-US" sz="3000" dirty="0">
                <a:solidFill>
                  <a:prstClr val="black"/>
                </a:solidFill>
                <a:latin typeface="Calibri"/>
                <a:ea typeface="ＭＳ Ｐゴシック"/>
              </a:rPr>
              <a:t>問題解決、無問題状態を目指す故に起こる権利侵害</a:t>
            </a:r>
            <a:endParaRPr lang="en-US" altLang="ja-JP" sz="3000" dirty="0">
              <a:solidFill>
                <a:prstClr val="black"/>
              </a:solidFill>
              <a:latin typeface="Calibri"/>
              <a:ea typeface="ＭＳ Ｐゴシック"/>
            </a:endParaRPr>
          </a:p>
          <a:p>
            <a:pPr lvl="0" eaLnBrk="0" hangingPunct="0">
              <a:spcBef>
                <a:spcPct val="20000"/>
              </a:spcBef>
            </a:pPr>
            <a:r>
              <a:rPr lang="en-US" altLang="ja-JP" sz="3000" dirty="0">
                <a:solidFill>
                  <a:srgbClr val="FF0000"/>
                </a:solidFill>
                <a:latin typeface="Calibri"/>
                <a:ea typeface="ＭＳ Ｐゴシック"/>
              </a:rPr>
              <a:t>	※</a:t>
            </a:r>
            <a:r>
              <a:rPr lang="ja-JP" altLang="en-US" sz="3000" dirty="0">
                <a:solidFill>
                  <a:srgbClr val="FF0000"/>
                </a:solidFill>
                <a:latin typeface="Calibri"/>
                <a:ea typeface="ＭＳ Ｐゴシック"/>
              </a:rPr>
              <a:t>失敗する権利を侵害　　　</a:t>
            </a:r>
            <a:endParaRPr lang="en-US" altLang="ja-JP" sz="3000" dirty="0">
              <a:solidFill>
                <a:srgbClr val="FF0000"/>
              </a:solidFill>
              <a:latin typeface="Calibri"/>
              <a:ea typeface="ＭＳ Ｐゴシック"/>
            </a:endParaRPr>
          </a:p>
          <a:p>
            <a:pPr lvl="0" eaLnBrk="0" hangingPunct="0">
              <a:spcBef>
                <a:spcPct val="20000"/>
              </a:spcBef>
            </a:pPr>
            <a:r>
              <a:rPr lang="en-US" altLang="ja-JP" sz="3000" dirty="0">
                <a:solidFill>
                  <a:srgbClr val="FF0000"/>
                </a:solidFill>
                <a:latin typeface="Calibri"/>
                <a:ea typeface="ＭＳ Ｐゴシック"/>
              </a:rPr>
              <a:t>		</a:t>
            </a:r>
            <a:r>
              <a:rPr lang="ja-JP" altLang="en-US" sz="3000" dirty="0">
                <a:solidFill>
                  <a:srgbClr val="FF0000"/>
                </a:solidFill>
                <a:latin typeface="Calibri"/>
                <a:ea typeface="ＭＳ Ｐゴシック"/>
              </a:rPr>
              <a:t>ガードレール型支援とセーフティネット型支援</a:t>
            </a:r>
            <a:endParaRPr lang="en-US" altLang="ja-JP" sz="3000" dirty="0">
              <a:solidFill>
                <a:srgbClr val="FF0000"/>
              </a:solidFill>
              <a:latin typeface="Calibri"/>
              <a:ea typeface="ＭＳ Ｐゴシック"/>
            </a:endParaRPr>
          </a:p>
          <a:p>
            <a:pPr lvl="0" eaLnBrk="0" hangingPunct="0">
              <a:spcBef>
                <a:spcPct val="20000"/>
              </a:spcBef>
            </a:pPr>
            <a:r>
              <a:rPr lang="en-US" altLang="ja-JP" sz="3000" dirty="0">
                <a:latin typeface="Calibri"/>
                <a:ea typeface="ＭＳ Ｐゴシック"/>
              </a:rPr>
              <a:t>	※</a:t>
            </a:r>
            <a:r>
              <a:rPr lang="ja-JP" altLang="en-US" sz="3000" dirty="0">
                <a:latin typeface="Calibri"/>
                <a:ea typeface="ＭＳ Ｐゴシック"/>
              </a:rPr>
              <a:t>抱樸が陥った罠</a:t>
            </a:r>
          </a:p>
          <a:p>
            <a:pPr lvl="0" eaLnBrk="0" hangingPunct="0">
              <a:spcBef>
                <a:spcPct val="20000"/>
              </a:spcBef>
            </a:pPr>
            <a:r>
              <a:rPr lang="en-US" altLang="ja-JP" sz="3000" dirty="0">
                <a:latin typeface="Calibri"/>
                <a:ea typeface="ＭＳ Ｐゴシック"/>
              </a:rPr>
              <a:t>		</a:t>
            </a:r>
            <a:r>
              <a:rPr lang="ja-JP" altLang="en-US" sz="3000" dirty="0">
                <a:latin typeface="Calibri"/>
                <a:ea typeface="ＭＳ Ｐゴシック"/>
              </a:rPr>
              <a:t>「いいホームレス」と「悪いホームレス」という分断</a:t>
            </a:r>
          </a:p>
          <a:p>
            <a:pPr lvl="0" eaLnBrk="0" hangingPunct="0">
              <a:spcBef>
                <a:spcPct val="20000"/>
              </a:spcBef>
            </a:pPr>
            <a:r>
              <a:rPr lang="ja-JP" altLang="en-US" sz="3000" dirty="0">
                <a:latin typeface="Calibri"/>
                <a:ea typeface="ＭＳ Ｐゴシック"/>
              </a:rPr>
              <a:t>　</a:t>
            </a:r>
            <a:r>
              <a:rPr lang="en-US" altLang="ja-JP" sz="3000" dirty="0">
                <a:latin typeface="Calibri"/>
                <a:ea typeface="ＭＳ Ｐゴシック"/>
              </a:rPr>
              <a:t>		</a:t>
            </a:r>
            <a:r>
              <a:rPr lang="ja-JP" altLang="en-US" sz="3000" dirty="0">
                <a:latin typeface="Calibri"/>
                <a:ea typeface="ＭＳ Ｐゴシック"/>
              </a:rPr>
              <a:t>「人はいつか変わる」と「人は変わらなくても生きる」</a:t>
            </a:r>
          </a:p>
          <a:p>
            <a:pPr lvl="0" eaLnBrk="0" hangingPunct="0">
              <a:spcBef>
                <a:spcPct val="20000"/>
              </a:spcBef>
            </a:pPr>
            <a:r>
              <a:rPr lang="ja-JP" altLang="en-US" sz="3000" dirty="0">
                <a:latin typeface="Calibri"/>
                <a:ea typeface="ＭＳ Ｐゴシック"/>
              </a:rPr>
              <a:t>　　</a:t>
            </a:r>
            <a:endParaRPr lang="en-US" altLang="ja-JP" sz="3000" dirty="0">
              <a:latin typeface="Calibri"/>
              <a:ea typeface="ＭＳ Ｐゴシック"/>
            </a:endParaRPr>
          </a:p>
          <a:p>
            <a:pPr lvl="0" eaLnBrk="0" hangingPunct="0">
              <a:spcBef>
                <a:spcPct val="20000"/>
              </a:spcBef>
            </a:pPr>
            <a:r>
              <a:rPr lang="ja-JP" altLang="en-US" sz="3000" dirty="0">
                <a:latin typeface="Calibri"/>
                <a:ea typeface="ＭＳ Ｐゴシック"/>
              </a:rPr>
              <a:t>　　　</a:t>
            </a:r>
            <a:r>
              <a:rPr lang="en-US" altLang="ja-JP" sz="3000" dirty="0">
                <a:latin typeface="Calibri"/>
                <a:ea typeface="ＭＳ Ｐゴシック"/>
              </a:rPr>
              <a:t>※</a:t>
            </a:r>
            <a:r>
              <a:rPr lang="ja-JP" altLang="en-US" sz="3000" dirty="0">
                <a:latin typeface="Calibri"/>
                <a:ea typeface="ＭＳ Ｐゴシック"/>
              </a:rPr>
              <a:t>伴走支援・・・・この二つの間で身を割かれ続けること</a:t>
            </a:r>
          </a:p>
          <a:p>
            <a:pPr lvl="0" eaLnBrk="0" hangingPunct="0">
              <a:spcBef>
                <a:spcPct val="20000"/>
              </a:spcBef>
            </a:pPr>
            <a:r>
              <a:rPr lang="en-US" altLang="ja-JP" sz="2800" dirty="0">
                <a:solidFill>
                  <a:prstClr val="black"/>
                </a:solidFill>
                <a:latin typeface="Calibri"/>
                <a:ea typeface="ＭＳ Ｐゴシック"/>
              </a:rPr>
              <a:t>	</a:t>
            </a:r>
          </a:p>
          <a:p>
            <a:pPr lvl="0" eaLnBrk="0" hangingPunct="0">
              <a:spcBef>
                <a:spcPct val="20000"/>
              </a:spcBef>
            </a:pPr>
            <a:r>
              <a:rPr lang="en-US" altLang="ja-JP" sz="2800" dirty="0">
                <a:solidFill>
                  <a:prstClr val="black"/>
                </a:solidFill>
                <a:latin typeface="Calibri"/>
                <a:ea typeface="ＭＳ Ｐゴシック"/>
              </a:rPr>
              <a:t>		</a:t>
            </a:r>
          </a:p>
        </p:txBody>
      </p:sp>
    </p:spTree>
    <p:extLst>
      <p:ext uri="{BB962C8B-B14F-4D97-AF65-F5344CB8AC3E}">
        <p14:creationId xmlns:p14="http://schemas.microsoft.com/office/powerpoint/2010/main" val="372715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descr="写真・図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2" y="2924944"/>
            <a:ext cx="5994855" cy="248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図 2" descr="写真・図版">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982" y="4395791"/>
            <a:ext cx="2808312" cy="208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テキスト ボックス 3"/>
          <p:cNvSpPr txBox="1">
            <a:spLocks noChangeArrowheads="1"/>
          </p:cNvSpPr>
          <p:nvPr/>
        </p:nvSpPr>
        <p:spPr bwMode="auto">
          <a:xfrm>
            <a:off x="495108" y="5439084"/>
            <a:ext cx="4122126"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r>
              <a:rPr lang="ja-JP" altLang="en-US" sz="1400" dirty="0">
                <a:solidFill>
                  <a:prstClr val="black"/>
                </a:solidFill>
              </a:rPr>
              <a:t>北九州市内の小学校にて、空き缶の見分け方を教えて、その後「見分け方大会」を開催。</a:t>
            </a:r>
          </a:p>
        </p:txBody>
      </p:sp>
      <p:sp>
        <p:nvSpPr>
          <p:cNvPr id="21509" name="テキスト ボックス 4"/>
          <p:cNvSpPr txBox="1">
            <a:spLocks noChangeArrowheads="1"/>
          </p:cNvSpPr>
          <p:nvPr/>
        </p:nvSpPr>
        <p:spPr bwMode="auto">
          <a:xfrm>
            <a:off x="5112643" y="5578446"/>
            <a:ext cx="24969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r>
              <a:rPr lang="ja-JP" altLang="en-US" sz="1400" dirty="0">
                <a:solidFill>
                  <a:prstClr val="black"/>
                </a:solidFill>
              </a:rPr>
              <a:t>講演後、子どもたちと一緒に給食をご馳走になる。　</a:t>
            </a:r>
            <a:r>
              <a:rPr lang="ja-JP" altLang="en-US" sz="1800" dirty="0">
                <a:solidFill>
                  <a:prstClr val="black"/>
                </a:solidFill>
              </a:rPr>
              <a:t>⇒</a:t>
            </a:r>
          </a:p>
        </p:txBody>
      </p:sp>
      <p:sp>
        <p:nvSpPr>
          <p:cNvPr id="21510" name="テキスト ボックス 6"/>
          <p:cNvSpPr txBox="1">
            <a:spLocks noChangeArrowheads="1"/>
          </p:cNvSpPr>
          <p:nvPr/>
        </p:nvSpPr>
        <p:spPr bwMode="auto">
          <a:xfrm>
            <a:off x="65189" y="5978496"/>
            <a:ext cx="604867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r>
              <a:rPr lang="ja-JP" altLang="en-US" sz="2500" dirty="0">
                <a:solidFill>
                  <a:srgbClr val="FF0000"/>
                </a:solidFill>
              </a:rPr>
              <a:t>生笑一座公演風景</a:t>
            </a:r>
            <a:endParaRPr lang="en-US" altLang="ja-JP" sz="2500" dirty="0">
              <a:solidFill>
                <a:srgbClr val="FF0000"/>
              </a:solidFill>
            </a:endParaRPr>
          </a:p>
          <a:p>
            <a:pPr eaLnBrk="1" hangingPunct="1">
              <a:spcBef>
                <a:spcPct val="0"/>
              </a:spcBef>
              <a:buFontTx/>
              <a:buNone/>
            </a:pPr>
            <a:r>
              <a:rPr lang="ja-JP" altLang="en-US" sz="2500" dirty="0">
                <a:solidFill>
                  <a:prstClr val="black"/>
                </a:solidFill>
              </a:rPr>
              <a:t>生笑⇒「生きていれば、笑える日がくる」</a:t>
            </a:r>
          </a:p>
        </p:txBody>
      </p:sp>
      <p:sp>
        <p:nvSpPr>
          <p:cNvPr id="7" name="スライド番号プレースホルダー 7"/>
          <p:cNvSpPr>
            <a:spLocks noGrp="1"/>
          </p:cNvSpPr>
          <p:nvPr>
            <p:ph type="sldNum" sz="quarter" idx="12"/>
          </p:nvPr>
        </p:nvSpPr>
        <p:spPr>
          <a:xfrm>
            <a:off x="7381875" y="6356351"/>
            <a:ext cx="2133600" cy="365125"/>
          </a:xfrm>
        </p:spPr>
        <p:txBody>
          <a:bodyPr/>
          <a:lstStyle/>
          <a:p>
            <a:fld id="{D2D8002D-B5B0-4BAC-B1F6-782DDCCE6D9C}" type="slidenum">
              <a:rPr kumimoji="1" lang="ja-JP" altLang="en-US" smtClean="0"/>
              <a:t>26</a:t>
            </a:fld>
            <a:endParaRPr kumimoji="1" lang="ja-JP" altLang="en-US"/>
          </a:p>
        </p:txBody>
      </p:sp>
      <p:sp>
        <p:nvSpPr>
          <p:cNvPr id="2" name="テキスト ボックス 1"/>
          <p:cNvSpPr txBox="1"/>
          <p:nvPr/>
        </p:nvSpPr>
        <p:spPr>
          <a:xfrm>
            <a:off x="6148488" y="2924944"/>
            <a:ext cx="4484649" cy="1323439"/>
          </a:xfrm>
          <a:prstGeom prst="rect">
            <a:avLst/>
          </a:prstGeom>
          <a:noFill/>
        </p:spPr>
        <p:txBody>
          <a:bodyPr wrap="square" rtlCol="0">
            <a:spAutoFit/>
          </a:bodyPr>
          <a:lstStyle/>
          <a:p>
            <a:r>
              <a:rPr kumimoji="1" lang="ja-JP" altLang="en-US" sz="4000" dirty="0"/>
              <a:t>価値転換</a:t>
            </a:r>
            <a:endParaRPr kumimoji="1" lang="en-US" altLang="ja-JP" sz="4000" dirty="0"/>
          </a:p>
          <a:p>
            <a:r>
              <a:rPr kumimoji="1" lang="ja-JP" altLang="en-US" sz="4000" dirty="0"/>
              <a:t>「無駄じゃなかった」</a:t>
            </a:r>
          </a:p>
        </p:txBody>
      </p:sp>
      <p:sp>
        <p:nvSpPr>
          <p:cNvPr id="9" name="正方形/長方形 8"/>
          <p:cNvSpPr/>
          <p:nvPr/>
        </p:nvSpPr>
        <p:spPr>
          <a:xfrm>
            <a:off x="65190" y="116632"/>
            <a:ext cx="9674504" cy="2680734"/>
          </a:xfrm>
          <a:prstGeom prst="rect">
            <a:avLst/>
          </a:prstGeom>
        </p:spPr>
        <p:txBody>
          <a:bodyPr wrap="square">
            <a:spAutoFit/>
          </a:bodyPr>
          <a:lstStyle/>
          <a:p>
            <a:pPr lvl="0" eaLnBrk="0" hangingPunct="0">
              <a:spcBef>
                <a:spcPct val="20000"/>
              </a:spcBef>
            </a:pPr>
            <a:r>
              <a:rPr lang="ja-JP" altLang="en-US" sz="2900" dirty="0">
                <a:solidFill>
                  <a:srgbClr val="FF0000"/>
                </a:solidFill>
                <a:latin typeface="Calibri"/>
                <a:ea typeface="ＭＳ Ｐゴシック"/>
              </a:rPr>
              <a:t>３）第三のステージ－価値の創造</a:t>
            </a:r>
            <a:endParaRPr lang="en-US" altLang="ja-JP" sz="2900" dirty="0">
              <a:solidFill>
                <a:srgbClr val="FF0000"/>
              </a:solidFill>
              <a:latin typeface="Calibri"/>
              <a:ea typeface="ＭＳ Ｐゴシック"/>
            </a:endParaRPr>
          </a:p>
          <a:p>
            <a:pPr lvl="0" eaLnBrk="0" hangingPunct="0">
              <a:spcBef>
                <a:spcPct val="20000"/>
              </a:spcBef>
            </a:pPr>
            <a:r>
              <a:rPr lang="en-US" altLang="ja-JP" sz="2900" dirty="0">
                <a:solidFill>
                  <a:prstClr val="black"/>
                </a:solidFill>
                <a:latin typeface="Calibri"/>
                <a:ea typeface="ＭＳ Ｐゴシック"/>
              </a:rPr>
              <a:t>	</a:t>
            </a:r>
            <a:r>
              <a:rPr lang="ja-JP" altLang="en-US" sz="2900" dirty="0">
                <a:solidFill>
                  <a:prstClr val="black"/>
                </a:solidFill>
                <a:latin typeface="Calibri"/>
                <a:ea typeface="ＭＳ Ｐゴシック"/>
              </a:rPr>
              <a:t>解決する問題と解決しない問題が存在する</a:t>
            </a:r>
            <a:endParaRPr lang="en-US" altLang="ja-JP" sz="2900" dirty="0">
              <a:solidFill>
                <a:prstClr val="black"/>
              </a:solidFill>
              <a:latin typeface="Calibri"/>
              <a:ea typeface="ＭＳ Ｐゴシック"/>
            </a:endParaRPr>
          </a:p>
          <a:p>
            <a:pPr lvl="0" eaLnBrk="0" hangingPunct="0">
              <a:spcBef>
                <a:spcPct val="20000"/>
              </a:spcBef>
            </a:pPr>
            <a:r>
              <a:rPr lang="en-US" altLang="ja-JP" sz="2900" dirty="0">
                <a:solidFill>
                  <a:prstClr val="black"/>
                </a:solidFill>
                <a:latin typeface="Calibri"/>
                <a:ea typeface="ＭＳ Ｐゴシック"/>
              </a:rPr>
              <a:t>	</a:t>
            </a:r>
            <a:r>
              <a:rPr lang="ja-JP" altLang="en-US" sz="2900" dirty="0">
                <a:solidFill>
                  <a:prstClr val="black"/>
                </a:solidFill>
                <a:latin typeface="Calibri"/>
                <a:ea typeface="ＭＳ Ｐゴシック"/>
              </a:rPr>
              <a:t>自身の経験から・・・・潰瘍性大腸炎（難病）を得て</a:t>
            </a:r>
            <a:endParaRPr lang="en-US" altLang="ja-JP" sz="2900" dirty="0">
              <a:solidFill>
                <a:prstClr val="black"/>
              </a:solidFill>
              <a:latin typeface="Calibri"/>
              <a:ea typeface="ＭＳ Ｐゴシック"/>
            </a:endParaRPr>
          </a:p>
          <a:p>
            <a:pPr lvl="0" eaLnBrk="0" hangingPunct="0">
              <a:spcBef>
                <a:spcPct val="20000"/>
              </a:spcBef>
            </a:pPr>
            <a:r>
              <a:rPr lang="en-US" altLang="ja-JP" sz="2900" dirty="0">
                <a:solidFill>
                  <a:prstClr val="black"/>
                </a:solidFill>
                <a:latin typeface="Calibri"/>
                <a:ea typeface="ＭＳ Ｐゴシック"/>
              </a:rPr>
              <a:t>	</a:t>
            </a:r>
            <a:r>
              <a:rPr lang="ja-JP" altLang="en-US" sz="2900" dirty="0">
                <a:solidFill>
                  <a:prstClr val="black"/>
                </a:solidFill>
                <a:latin typeface="Calibri"/>
                <a:ea typeface="ＭＳ Ｐゴシック"/>
              </a:rPr>
              <a:t>解決しないけど生きているという意味</a:t>
            </a:r>
            <a:endParaRPr lang="en-US" altLang="ja-JP" sz="2900" dirty="0">
              <a:solidFill>
                <a:prstClr val="black"/>
              </a:solidFill>
              <a:latin typeface="Calibri"/>
              <a:ea typeface="ＭＳ Ｐゴシック"/>
            </a:endParaRPr>
          </a:p>
          <a:p>
            <a:pPr lvl="0" eaLnBrk="0" hangingPunct="0">
              <a:spcBef>
                <a:spcPct val="20000"/>
              </a:spcBef>
            </a:pPr>
            <a:r>
              <a:rPr lang="en-US" altLang="ja-JP" sz="2900" dirty="0">
                <a:solidFill>
                  <a:prstClr val="black"/>
                </a:solidFill>
                <a:latin typeface="Calibri"/>
                <a:ea typeface="ＭＳ Ｐゴシック"/>
              </a:rPr>
              <a:t>	</a:t>
            </a:r>
            <a:r>
              <a:rPr lang="ja-JP" altLang="en-US" sz="2900" dirty="0">
                <a:solidFill>
                  <a:prstClr val="black"/>
                </a:solidFill>
                <a:latin typeface="Calibri"/>
                <a:ea typeface="ＭＳ Ｐゴシック"/>
              </a:rPr>
              <a:t>貧すりゃ鈍する⇒貧すりゃ考える、貧すりゃ出会う</a:t>
            </a:r>
            <a:endParaRPr lang="en-US" altLang="ja-JP" sz="2900" dirty="0">
              <a:solidFill>
                <a:prstClr val="black"/>
              </a:solidFill>
              <a:latin typeface="Calibri"/>
              <a:ea typeface="ＭＳ Ｐゴシック"/>
            </a:endParaRPr>
          </a:p>
        </p:txBody>
      </p:sp>
    </p:spTree>
    <p:extLst>
      <p:ext uri="{BB962C8B-B14F-4D97-AF65-F5344CB8AC3E}">
        <p14:creationId xmlns:p14="http://schemas.microsoft.com/office/powerpoint/2010/main" val="387863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99392"/>
            <a:ext cx="9144000" cy="6681856"/>
          </a:xfrm>
          <a:prstGeom prst="rect">
            <a:avLst/>
          </a:prstGeom>
        </p:spPr>
      </p:pic>
    </p:spTree>
    <p:extLst>
      <p:ext uri="{BB962C8B-B14F-4D97-AF65-F5344CB8AC3E}">
        <p14:creationId xmlns:p14="http://schemas.microsoft.com/office/powerpoint/2010/main" val="4625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1878" y="116632"/>
            <a:ext cx="8229600" cy="490066"/>
          </a:xfrm>
        </p:spPr>
        <p:txBody>
          <a:bodyPr>
            <a:normAutofit fontScale="90000"/>
          </a:bodyPr>
          <a:lstStyle/>
          <a:p>
            <a:r>
              <a:rPr kumimoji="1" lang="ja-JP" altLang="en-US" dirty="0" smtClean="0"/>
              <a:t>生笑一座一座の意義</a:t>
            </a:r>
            <a:endParaRPr kumimoji="1" lang="ja-JP" altLang="en-US" dirty="0"/>
          </a:p>
        </p:txBody>
      </p:sp>
      <p:sp>
        <p:nvSpPr>
          <p:cNvPr id="3" name="コンテンツ プレースホルダー 2"/>
          <p:cNvSpPr>
            <a:spLocks noGrp="1"/>
          </p:cNvSpPr>
          <p:nvPr>
            <p:ph idx="1"/>
          </p:nvPr>
        </p:nvSpPr>
        <p:spPr>
          <a:xfrm>
            <a:off x="1008187" y="764704"/>
            <a:ext cx="8784976" cy="6048672"/>
          </a:xfrm>
        </p:spPr>
        <p:txBody>
          <a:bodyPr>
            <a:normAutofit fontScale="77500" lnSpcReduction="20000"/>
          </a:bodyPr>
          <a:lstStyle/>
          <a:p>
            <a:pPr marL="0" indent="0">
              <a:buNone/>
            </a:pPr>
            <a:r>
              <a:rPr kumimoji="1" lang="ja-JP" altLang="en-US" dirty="0" smtClean="0"/>
              <a:t>①　出会いが最大の学びとなる</a:t>
            </a:r>
            <a:endParaRPr kumimoji="1" lang="en-US" altLang="ja-JP" dirty="0" smtClean="0"/>
          </a:p>
          <a:p>
            <a:pPr marL="0" indent="0">
              <a:buNone/>
            </a:pPr>
            <a:r>
              <a:rPr lang="en-US" altLang="ja-JP" dirty="0"/>
              <a:t>	</a:t>
            </a:r>
            <a:r>
              <a:rPr lang="ja-JP" altLang="en-US" dirty="0" smtClean="0"/>
              <a:t>⇒予習はしない・・・出会いの授業</a:t>
            </a:r>
            <a:endParaRPr lang="en-US" altLang="ja-JP" dirty="0" smtClean="0"/>
          </a:p>
          <a:p>
            <a:pPr marL="0" indent="0">
              <a:buNone/>
            </a:pPr>
            <a:r>
              <a:rPr lang="en-US" altLang="ja-JP" dirty="0"/>
              <a:t>	</a:t>
            </a:r>
            <a:r>
              <a:rPr lang="ja-JP" altLang="en-US" dirty="0" smtClean="0"/>
              <a:t>⇒事後学習はする</a:t>
            </a:r>
            <a:endParaRPr lang="en-US" altLang="ja-JP" dirty="0" smtClean="0"/>
          </a:p>
          <a:p>
            <a:pPr marL="0" indent="0">
              <a:buNone/>
            </a:pPr>
            <a:r>
              <a:rPr lang="en-US" altLang="ja-JP" dirty="0"/>
              <a:t>	</a:t>
            </a:r>
            <a:r>
              <a:rPr lang="ja-JP" altLang="en-US" dirty="0" smtClean="0"/>
              <a:t>⇒恐れをなくすために人は学ぶ</a:t>
            </a:r>
            <a:endParaRPr lang="en-US" altLang="ja-JP" dirty="0" smtClean="0"/>
          </a:p>
          <a:p>
            <a:pPr marL="0" indent="0">
              <a:buNone/>
            </a:pPr>
            <a:r>
              <a:rPr lang="ja-JP" altLang="en-US" dirty="0" smtClean="0"/>
              <a:t>②</a:t>
            </a:r>
            <a:r>
              <a:rPr lang="ja-JP" altLang="en-US" dirty="0"/>
              <a:t>　</a:t>
            </a:r>
            <a:r>
              <a:rPr kumimoji="1" lang="ja-JP" altLang="en-US" dirty="0" smtClean="0"/>
              <a:t>物語のちから</a:t>
            </a:r>
            <a:endParaRPr lang="en-US" altLang="ja-JP" dirty="0"/>
          </a:p>
          <a:p>
            <a:pPr marL="0" indent="0">
              <a:buNone/>
            </a:pPr>
            <a:r>
              <a:rPr kumimoji="1" lang="en-US" altLang="ja-JP" dirty="0" smtClean="0"/>
              <a:t>	</a:t>
            </a:r>
            <a:r>
              <a:rPr kumimoji="1" lang="ja-JP" altLang="en-US" dirty="0" smtClean="0"/>
              <a:t>⇒「私の</a:t>
            </a:r>
            <a:r>
              <a:rPr lang="ja-JP" altLang="en-US" dirty="0" smtClean="0"/>
              <a:t>ものがたり」の復活</a:t>
            </a:r>
            <a:endParaRPr lang="en-US" altLang="ja-JP" dirty="0" smtClean="0"/>
          </a:p>
          <a:p>
            <a:pPr marL="0" indent="0">
              <a:buNone/>
            </a:pPr>
            <a:r>
              <a:rPr lang="en-US" altLang="ja-JP" dirty="0" smtClean="0"/>
              <a:t>	</a:t>
            </a:r>
            <a:r>
              <a:rPr lang="ja-JP" altLang="en-US" dirty="0" smtClean="0"/>
              <a:t>⇒子どもたちも自分の物語を語り</a:t>
            </a:r>
            <a:endParaRPr lang="en-US" altLang="ja-JP" dirty="0" smtClean="0"/>
          </a:p>
          <a:p>
            <a:pPr marL="0" indent="0">
              <a:buNone/>
            </a:pPr>
            <a:r>
              <a:rPr lang="ja-JP" altLang="en-US" dirty="0" smtClean="0"/>
              <a:t>③　価値の逆転</a:t>
            </a:r>
            <a:endParaRPr lang="en-US" altLang="ja-JP" dirty="0" smtClean="0"/>
          </a:p>
          <a:p>
            <a:pPr marL="0" indent="0">
              <a:buNone/>
            </a:pPr>
            <a:r>
              <a:rPr lang="en-US" altLang="ja-JP" dirty="0"/>
              <a:t>	</a:t>
            </a:r>
            <a:r>
              <a:rPr lang="ja-JP" altLang="en-US" dirty="0" smtClean="0"/>
              <a:t>⇒野宿・・・人生の汚点・・・子ども⇒ハードル低い</a:t>
            </a:r>
            <a:endParaRPr lang="en-US" altLang="ja-JP" dirty="0" smtClean="0"/>
          </a:p>
          <a:p>
            <a:pPr marL="0" indent="0">
              <a:buNone/>
            </a:pPr>
            <a:r>
              <a:rPr lang="en-US" altLang="ja-JP" dirty="0"/>
              <a:t>	</a:t>
            </a:r>
            <a:r>
              <a:rPr lang="ja-JP" altLang="en-US" dirty="0" smtClean="0"/>
              <a:t>⇒野宿・・・経験と能力</a:t>
            </a:r>
            <a:endParaRPr lang="en-US" altLang="ja-JP" dirty="0" smtClean="0"/>
          </a:p>
          <a:p>
            <a:pPr marL="0" indent="0">
              <a:buNone/>
            </a:pPr>
            <a:r>
              <a:rPr lang="en-US" altLang="ja-JP" dirty="0"/>
              <a:t>	</a:t>
            </a:r>
            <a:r>
              <a:rPr lang="ja-JP" altLang="en-US" dirty="0" smtClean="0"/>
              <a:t>「</a:t>
            </a:r>
            <a:r>
              <a:rPr lang="ja-JP" altLang="en-US" dirty="0"/>
              <a:t>野宿に戻ろうとは思わないが、野宿を</a:t>
            </a:r>
            <a:r>
              <a:rPr lang="ja-JP" altLang="en-US" dirty="0" smtClean="0"/>
              <a:t>したことを無駄だと</a:t>
            </a:r>
            <a:r>
              <a:rPr lang="en-US" altLang="ja-JP" dirty="0" smtClean="0"/>
              <a:t>	</a:t>
            </a:r>
            <a:r>
              <a:rPr lang="ja-JP" altLang="en-US" dirty="0" smtClean="0"/>
              <a:t>思わない」</a:t>
            </a:r>
            <a:endParaRPr lang="en-US" altLang="ja-JP" dirty="0" smtClean="0"/>
          </a:p>
          <a:p>
            <a:pPr marL="0" indent="0">
              <a:buNone/>
            </a:pPr>
            <a:r>
              <a:rPr lang="en-US" altLang="ja-JP" dirty="0"/>
              <a:t>	</a:t>
            </a:r>
            <a:r>
              <a:rPr lang="ja-JP" altLang="en-US" dirty="0" smtClean="0"/>
              <a:t>⇒「次代の花形」は、どこから登場するか</a:t>
            </a:r>
            <a:endParaRPr lang="en-US" altLang="ja-JP" dirty="0" smtClean="0"/>
          </a:p>
          <a:p>
            <a:pPr marL="0" indent="0">
              <a:buNone/>
            </a:pPr>
            <a:r>
              <a:rPr lang="en-US" altLang="ja-JP" dirty="0"/>
              <a:t>	</a:t>
            </a:r>
            <a:r>
              <a:rPr lang="ja-JP" altLang="en-US" dirty="0" smtClean="0"/>
              <a:t>⇒連想的認識・・・町のホームレスの存在</a:t>
            </a:r>
            <a:endParaRPr lang="en-US" altLang="ja-JP" dirty="0"/>
          </a:p>
          <a:p>
            <a:pPr marL="0" indent="0">
              <a:buNone/>
            </a:pPr>
            <a:r>
              <a:rPr kumimoji="1" lang="ja-JP" altLang="en-US" dirty="0" smtClean="0"/>
              <a:t>④　相互性の担保</a:t>
            </a:r>
            <a:r>
              <a:rPr lang="en-US" altLang="ja-JP" dirty="0"/>
              <a:t>	</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09384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96220" y="260649"/>
            <a:ext cx="8043497" cy="1862137"/>
          </a:xfrm>
          <a:prstGeom prst="rect">
            <a:avLst/>
          </a:prstGeom>
        </p:spPr>
        <p:txBody>
          <a:bodyPr>
            <a:spAutoFit/>
          </a:bodyPr>
          <a:lstStyle/>
          <a:p>
            <a:pPr>
              <a:defRPr/>
            </a:pPr>
            <a:r>
              <a:rPr lang="ja-JP" altLang="en-US" sz="2300" b="1" dirty="0">
                <a:solidFill>
                  <a:srgbClr val="006600"/>
                </a:solidFill>
                <a:latin typeface="AR P丸ゴシック体E" panose="020B0600010101010101" pitchFamily="50" charset="-128"/>
                <a:ea typeface="ＤＦ平成ゴシック体W5" panose="02010609000101010101" pitchFamily="1" charset="-128"/>
              </a:rPr>
              <a:t>４．公演の感想　</a:t>
            </a:r>
            <a:r>
              <a:rPr lang="ja-JP" altLang="en-US" sz="2300" b="1" dirty="0">
                <a:solidFill>
                  <a:srgbClr val="002060"/>
                </a:solidFill>
                <a:latin typeface="ＭＳ Ｐゴシック"/>
                <a:ea typeface="ＭＳ Ｐゴシック"/>
              </a:rPr>
              <a:t>７</a:t>
            </a:r>
            <a:r>
              <a:rPr lang="en-US" altLang="ja-JP" sz="2300" b="1" dirty="0">
                <a:solidFill>
                  <a:srgbClr val="002060"/>
                </a:solidFill>
                <a:latin typeface="ＭＳ Ｐゴシック"/>
                <a:ea typeface="ＭＳ Ｐゴシック"/>
              </a:rPr>
              <a:t>,</a:t>
            </a:r>
            <a:r>
              <a:rPr lang="ja-JP" altLang="en-US" sz="2300" b="1" dirty="0">
                <a:solidFill>
                  <a:srgbClr val="002060"/>
                </a:solidFill>
                <a:latin typeface="ＭＳ Ｐゴシック"/>
                <a:ea typeface="ＭＳ Ｐゴシック"/>
              </a:rPr>
              <a:t>５０４人中、１</a:t>
            </a:r>
            <a:r>
              <a:rPr lang="en-US" altLang="ja-JP" sz="2300" b="1" dirty="0">
                <a:solidFill>
                  <a:srgbClr val="002060"/>
                </a:solidFill>
                <a:latin typeface="ＭＳ Ｐゴシック"/>
                <a:ea typeface="ＭＳ Ｐゴシック"/>
              </a:rPr>
              <a:t>,</a:t>
            </a:r>
            <a:r>
              <a:rPr lang="ja-JP" altLang="en-US" sz="2300" b="1" dirty="0">
                <a:solidFill>
                  <a:srgbClr val="002060"/>
                </a:solidFill>
                <a:latin typeface="ＭＳ Ｐゴシック"/>
                <a:ea typeface="ＭＳ Ｐゴシック"/>
              </a:rPr>
              <a:t>３６５通の応答。</a:t>
            </a:r>
            <a:endParaRPr lang="en-US" altLang="ja-JP" sz="2300" b="1" dirty="0">
              <a:solidFill>
                <a:srgbClr val="002060"/>
              </a:solidFill>
              <a:latin typeface="ＭＳ Ｐゴシック"/>
              <a:ea typeface="ＭＳ Ｐゴシック"/>
            </a:endParaRPr>
          </a:p>
          <a:p>
            <a:pPr>
              <a:defRPr/>
            </a:pPr>
            <a:r>
              <a:rPr lang="ja-JP" altLang="en-US" sz="2300" b="1" dirty="0">
                <a:solidFill>
                  <a:srgbClr val="002060"/>
                </a:solidFill>
                <a:latin typeface="ＭＳ Ｐゴシック"/>
                <a:ea typeface="ＭＳ Ｐゴシック"/>
              </a:rPr>
              <a:t>　　　　　　　　　　　　自殺を思いとどまった内容の感想。</a:t>
            </a:r>
            <a:endParaRPr lang="en-US" altLang="ja-JP" sz="2300" b="1" dirty="0">
              <a:solidFill>
                <a:srgbClr val="002060"/>
              </a:solidFill>
              <a:latin typeface="ＭＳ Ｐゴシック"/>
              <a:ea typeface="ＭＳ Ｐゴシック"/>
            </a:endParaRPr>
          </a:p>
          <a:p>
            <a:pPr>
              <a:defRPr/>
            </a:pPr>
            <a:r>
              <a:rPr lang="ja-JP" altLang="en-US" sz="2300" b="1" dirty="0">
                <a:solidFill>
                  <a:srgbClr val="002060"/>
                </a:solidFill>
                <a:latin typeface="ＭＳ Ｐゴシック"/>
                <a:ea typeface="ＭＳ Ｐゴシック"/>
              </a:rPr>
              <a:t>　　　　　　　　　　　　　　◆</a:t>
            </a:r>
            <a:r>
              <a:rPr lang="en-US" altLang="ja-JP" sz="2300" b="1" dirty="0">
                <a:solidFill>
                  <a:srgbClr val="002060"/>
                </a:solidFill>
                <a:latin typeface="ＭＳ Ｐゴシック"/>
                <a:ea typeface="ＭＳ Ｐゴシック"/>
              </a:rPr>
              <a:t>1,365</a:t>
            </a:r>
            <a:r>
              <a:rPr lang="ja-JP" altLang="en-US" sz="2300" b="1" dirty="0">
                <a:solidFill>
                  <a:srgbClr val="002060"/>
                </a:solidFill>
                <a:latin typeface="ＭＳ Ｐゴシック"/>
                <a:ea typeface="ＭＳ Ｐゴシック"/>
              </a:rPr>
              <a:t>通中、</a:t>
            </a:r>
            <a:r>
              <a:rPr lang="en-US" altLang="ja-JP" sz="2300" b="1" dirty="0">
                <a:solidFill>
                  <a:srgbClr val="002060"/>
                </a:solidFill>
                <a:latin typeface="ＭＳ Ｐゴシック"/>
                <a:ea typeface="ＭＳ Ｐゴシック"/>
              </a:rPr>
              <a:t>31</a:t>
            </a:r>
            <a:r>
              <a:rPr lang="ja-JP" altLang="en-US" sz="2300" b="1" dirty="0">
                <a:solidFill>
                  <a:srgbClr val="002060"/>
                </a:solidFill>
                <a:latin typeface="ＭＳ Ｐゴシック"/>
                <a:ea typeface="ＭＳ Ｐゴシック"/>
              </a:rPr>
              <a:t>通。</a:t>
            </a:r>
            <a:r>
              <a:rPr lang="en-US" altLang="ja-JP" sz="2300" b="1" dirty="0">
                <a:solidFill>
                  <a:srgbClr val="002060"/>
                </a:solidFill>
                <a:latin typeface="ＭＳ Ｐゴシック"/>
                <a:ea typeface="ＭＳ Ｐゴシック"/>
              </a:rPr>
              <a:t>2,2</a:t>
            </a:r>
            <a:r>
              <a:rPr lang="ja-JP" altLang="en-US" sz="2300" b="1" dirty="0">
                <a:solidFill>
                  <a:srgbClr val="002060"/>
                </a:solidFill>
                <a:latin typeface="ＭＳ Ｐゴシック"/>
                <a:ea typeface="ＭＳ Ｐゴシック"/>
              </a:rPr>
              <a:t>％</a:t>
            </a:r>
            <a:endParaRPr lang="en-US" altLang="ja-JP" sz="2300" b="1" dirty="0">
              <a:solidFill>
                <a:srgbClr val="002060"/>
              </a:solidFill>
              <a:latin typeface="ＭＳ Ｐゴシック"/>
              <a:ea typeface="ＭＳ Ｐゴシック"/>
            </a:endParaRPr>
          </a:p>
          <a:p>
            <a:pPr>
              <a:defRPr/>
            </a:pPr>
            <a:endParaRPr lang="en-US" altLang="ja-JP" sz="2300" b="1" dirty="0">
              <a:solidFill>
                <a:srgbClr val="002060"/>
              </a:solidFill>
              <a:latin typeface="ＭＳ Ｐゴシック"/>
              <a:ea typeface="ＭＳ Ｐゴシック"/>
            </a:endParaRPr>
          </a:p>
          <a:p>
            <a:pPr>
              <a:defRPr/>
            </a:pPr>
            <a:endParaRPr lang="en-US" altLang="ja-JP" sz="2300" b="1" dirty="0">
              <a:solidFill>
                <a:srgbClr val="002060"/>
              </a:solidFill>
              <a:latin typeface="ＭＳ Ｐゴシック"/>
              <a:ea typeface="ＭＳ Ｐゴシック"/>
            </a:endParaRPr>
          </a:p>
        </p:txBody>
      </p:sp>
      <p:pic>
        <p:nvPicPr>
          <p:cNvPr id="16387" name="Picture 3" descr="C:\Users\morimatsu\Desktop\来年度体制\img01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195" y="1412777"/>
            <a:ext cx="8424936" cy="521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6912843" y="2636912"/>
            <a:ext cx="12961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27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4091" y="116632"/>
            <a:ext cx="10441160" cy="2769177"/>
          </a:xfrm>
        </p:spPr>
        <p:txBody>
          <a:bodyPr/>
          <a:lstStyle/>
          <a:p>
            <a:pPr marL="0" indent="0">
              <a:buNone/>
            </a:pPr>
            <a:r>
              <a:rPr kumimoji="1" lang="ja-JP" altLang="en-US" sz="9600" dirty="0" smtClean="0">
                <a:latin typeface="HGS創英角ﾎﾟｯﾌﾟ体" panose="040B0A00000000000000" pitchFamily="50" charset="-128"/>
                <a:ea typeface="HGS創英角ﾎﾟｯﾌﾟ体" panose="040B0A00000000000000" pitchFamily="50" charset="-128"/>
              </a:rPr>
              <a:t>生産性？</a:t>
            </a:r>
            <a:endParaRPr kumimoji="1" lang="en-US" altLang="ja-JP" sz="9600"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9600" dirty="0" smtClean="0">
                <a:latin typeface="HGS創英角ﾎﾟｯﾌﾟ体" panose="040B0A00000000000000" pitchFamily="50" charset="-128"/>
                <a:ea typeface="HGS創英角ﾎﾟｯﾌﾟ体" panose="040B0A00000000000000" pitchFamily="50" charset="-128"/>
              </a:rPr>
              <a:t>ＰＤＣＡ？</a:t>
            </a:r>
            <a:endParaRPr lang="en-US" altLang="ja-JP" sz="9600" dirty="0" smtClean="0">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sz="9600" dirty="0" smtClean="0">
                <a:latin typeface="HGS創英角ﾎﾟｯﾌﾟ体" panose="040B0A00000000000000" pitchFamily="50" charset="-128"/>
                <a:ea typeface="HGS創英角ﾎﾟｯﾌﾟ体" panose="040B0A00000000000000" pitchFamily="50" charset="-128"/>
              </a:rPr>
              <a:t>成果？問題解決？</a:t>
            </a:r>
            <a:endParaRPr kumimoji="1" lang="en-US" altLang="ja-JP" sz="9600"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9600" smtClean="0">
                <a:latin typeface="HGS創英角ﾎﾟｯﾌﾟ体" panose="040B0A00000000000000" pitchFamily="50" charset="-128"/>
                <a:ea typeface="HGS創英角ﾎﾟｯﾌﾟ体" panose="040B0A00000000000000" pitchFamily="50" charset="-128"/>
              </a:rPr>
              <a:t>生きること！！！</a:t>
            </a:r>
            <a:endParaRPr kumimoji="1" lang="ja-JP" altLang="en-US" sz="9600" dirty="0">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3</a:t>
            </a:fld>
            <a:endParaRPr lang="ja-JP" altLang="en-US">
              <a:solidFill>
                <a:prstClr val="black">
                  <a:tint val="75000"/>
                </a:prstClr>
              </a:solidFill>
            </a:endParaRPr>
          </a:p>
        </p:txBody>
      </p:sp>
      <p:sp>
        <p:nvSpPr>
          <p:cNvPr id="5" name="日付プレースホルダー 4"/>
          <p:cNvSpPr>
            <a:spLocks noGrp="1"/>
          </p:cNvSpPr>
          <p:nvPr>
            <p:ph type="dt" sz="half" idx="10"/>
          </p:nvPr>
        </p:nvSpPr>
        <p:spPr/>
        <p:txBody>
          <a:body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595458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69449" y="1924051"/>
            <a:ext cx="1975338" cy="150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8435" name="Picture 6" descr="C:\Users\morimatsu\Desktop\RIMG0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123" y="-27384"/>
            <a:ext cx="10297143" cy="66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366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4091" y="260649"/>
            <a:ext cx="10513168" cy="6460827"/>
          </a:xfrm>
        </p:spPr>
        <p:txBody>
          <a:bodyPr>
            <a:normAutofit fontScale="62500" lnSpcReduction="20000"/>
          </a:bodyPr>
          <a:lstStyle/>
          <a:p>
            <a:r>
              <a:rPr lang="ja-JP" altLang="en-US" dirty="0"/>
              <a:t>林竹二　　「教育の再生を求めて</a:t>
            </a:r>
            <a:r>
              <a:rPr lang="ja-JP" altLang="en-US" dirty="0" smtClean="0"/>
              <a:t>」Ｐ１５０</a:t>
            </a:r>
            <a:endParaRPr lang="en-US" altLang="ja-JP" dirty="0" smtClean="0"/>
          </a:p>
          <a:p>
            <a:endParaRPr lang="en-US" altLang="ja-JP" dirty="0" smtClean="0"/>
          </a:p>
          <a:p>
            <a:pPr marL="0" indent="0">
              <a:buNone/>
            </a:pPr>
            <a:r>
              <a:rPr lang="ja-JP" altLang="en-US" dirty="0" smtClean="0"/>
              <a:t>説明</a:t>
            </a:r>
            <a:r>
              <a:rPr lang="ja-JP" altLang="en-US" dirty="0"/>
              <a:t>のつかないものがいっぱいある。いやね、これ理科の先生にいろいろ説明してもらうといいのだけれども、研究が深くなればなるほど、不思議も深まる。</a:t>
            </a:r>
          </a:p>
          <a:p>
            <a:pPr marL="0" indent="0">
              <a:buNone/>
            </a:pPr>
            <a:r>
              <a:rPr lang="ja-JP" altLang="en-US" dirty="0"/>
              <a:t>たとえば今いったような空気とか酸素とかいうもが作り出されるまでに、どのくらいの歳月がかかってきたか。それは何千万年でなく何億万年の問題です</a:t>
            </a:r>
            <a:r>
              <a:rPr lang="ja-JP" altLang="en-US" dirty="0" smtClean="0"/>
              <a:t>。</a:t>
            </a:r>
            <a:endParaRPr lang="en-US" altLang="ja-JP" dirty="0" smtClean="0"/>
          </a:p>
          <a:p>
            <a:pPr marL="0" indent="0">
              <a:buNone/>
            </a:pPr>
            <a:endParaRPr lang="ja-JP" altLang="en-US" dirty="0"/>
          </a:p>
          <a:p>
            <a:pPr marL="0" indent="0">
              <a:buNone/>
            </a:pPr>
            <a:r>
              <a:rPr lang="ja-JP" altLang="en-US" dirty="0"/>
              <a:t>生命というものは、水の中でしか、維持できなかった。だが水がどのようにして、地上に存在するようになったか。</a:t>
            </a:r>
          </a:p>
          <a:p>
            <a:pPr marL="0" indent="0">
              <a:buNone/>
            </a:pPr>
            <a:endParaRPr lang="en-US" altLang="ja-JP" dirty="0" smtClean="0"/>
          </a:p>
          <a:p>
            <a:pPr marL="0" indent="0">
              <a:buNone/>
            </a:pPr>
            <a:r>
              <a:rPr lang="ja-JP" altLang="en-US" dirty="0" smtClean="0"/>
              <a:t>生命</a:t>
            </a:r>
            <a:r>
              <a:rPr lang="ja-JP" altLang="en-US" dirty="0"/>
              <a:t>あるものは水の中にしか生きていけなかった。はじめはね。水の中に植物があらわれた。動物も、はじめは水の中でしか生きていけなかった。ところが、水の中でしか生きていけない動物がだんだん増えて、最善の深さのところを占領してくると、よわいものは、水際の浅いところにおいやられた。ところがそのよわいものの中から陸でも水でも生きられる両棲類が生まれる。その中のよわいものは、時には水の全く無くなるようなところにすむほか無い。そこから陸上の動物が生まれてくる。水が引いても、そういうところに生きられるような生き物が、だんだん出来てくる。こうして弱者の間から、次の時代の花形が出現する・・・・。</a:t>
            </a:r>
          </a:p>
          <a:p>
            <a:pPr marL="0" indent="0">
              <a:buNone/>
            </a:pPr>
            <a:endParaRPr lang="en-US" altLang="ja-JP" dirty="0" smtClean="0"/>
          </a:p>
          <a:p>
            <a:pPr marL="0" indent="0">
              <a:buNone/>
            </a:pPr>
            <a:r>
              <a:rPr lang="ja-JP" altLang="en-US" dirty="0" smtClean="0"/>
              <a:t>はじめて</a:t>
            </a:r>
            <a:r>
              <a:rPr lang="ja-JP" altLang="en-US" dirty="0"/>
              <a:t>、生物がこの地球上に発生したのがいまから３０億年くらい前のことらしいが、陸上生物があらわれたのが４億年くらい前、そして、生物の長い進化の歴史の頂点に人間が現れるわけです。旧約聖書に、ああいう形で書かれた「創世記」を自然科学のことばで書き直すことは、現在の高度に進歩した学問をもってしても難しいのではないだろうか。</a:t>
            </a:r>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1443091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32</a:t>
            </a:fld>
            <a:endParaRPr lang="ja-JP" altLang="en-US">
              <a:solidFill>
                <a:prstClr val="black">
                  <a:tint val="75000"/>
                </a:prstClr>
              </a:solidFill>
            </a:endParaRPr>
          </a:p>
        </p:txBody>
      </p:sp>
      <p:sp>
        <p:nvSpPr>
          <p:cNvPr id="6" name="コンテンツ プレースホルダー 5"/>
          <p:cNvSpPr>
            <a:spLocks noGrp="1"/>
          </p:cNvSpPr>
          <p:nvPr>
            <p:ph idx="1"/>
          </p:nvPr>
        </p:nvSpPr>
        <p:spPr>
          <a:xfrm>
            <a:off x="72083" y="44624"/>
            <a:ext cx="10657184" cy="6081545"/>
          </a:xfrm>
        </p:spPr>
        <p:txBody>
          <a:bodyPr/>
          <a:lstStyle/>
          <a:p>
            <a:pPr marL="0" indent="0">
              <a:buNone/>
            </a:pPr>
            <a:r>
              <a:rPr lang="ja-JP" altLang="en-US" sz="2700" dirty="0"/>
              <a:t>■「創造の病」エレンベルガ</a:t>
            </a:r>
            <a:r>
              <a:rPr lang="en-US" altLang="ja-JP" sz="2700" dirty="0"/>
              <a:t>―</a:t>
            </a:r>
          </a:p>
          <a:p>
            <a:pPr marL="0" indent="0">
              <a:buNone/>
            </a:pPr>
            <a:r>
              <a:rPr lang="ja-JP" altLang="ja-JP" sz="2700" dirty="0"/>
              <a:t>「存在の支援」</a:t>
            </a:r>
            <a:r>
              <a:rPr lang="ja-JP" altLang="en-US" sz="2700" dirty="0"/>
              <a:t>・・・</a:t>
            </a:r>
            <a:r>
              <a:rPr lang="ja-JP" altLang="ja-JP" sz="2700" dirty="0"/>
              <a:t>問題解決に</a:t>
            </a:r>
            <a:r>
              <a:rPr lang="ja-JP" altLang="en-US" sz="2700" dirty="0"/>
              <a:t>特化しない支援</a:t>
            </a:r>
            <a:endParaRPr lang="en-US" altLang="ja-JP" sz="2700" dirty="0"/>
          </a:p>
          <a:p>
            <a:pPr marL="0" indent="0">
              <a:buNone/>
            </a:pPr>
            <a:r>
              <a:rPr lang="ja-JP" altLang="en-US" sz="2700" dirty="0"/>
              <a:t>それは</a:t>
            </a:r>
            <a:r>
              <a:rPr lang="ja-JP" altLang="ja-JP" sz="2700" dirty="0">
                <a:solidFill>
                  <a:srgbClr val="FF0000"/>
                </a:solidFill>
              </a:rPr>
              <a:t>「問題自体を創造的に捉える」</a:t>
            </a:r>
            <a:r>
              <a:rPr lang="ja-JP" altLang="ja-JP" sz="2700" dirty="0"/>
              <a:t>ということも意味する。</a:t>
            </a:r>
            <a:endParaRPr lang="en-US" altLang="ja-JP" sz="2700" dirty="0"/>
          </a:p>
          <a:p>
            <a:pPr marL="0" indent="0">
              <a:buNone/>
            </a:pPr>
            <a:r>
              <a:rPr lang="ja-JP" altLang="en-US" sz="2700" dirty="0"/>
              <a:t>◎</a:t>
            </a:r>
            <a:r>
              <a:rPr lang="ja-JP" altLang="ja-JP" sz="2700" dirty="0"/>
              <a:t>精神医学者エレンベルガー</a:t>
            </a:r>
            <a:r>
              <a:rPr lang="ja-JP" altLang="en-US" sz="2700" dirty="0"/>
              <a:t>⇒</a:t>
            </a:r>
            <a:r>
              <a:rPr lang="ja-JP" altLang="ja-JP" sz="2700" dirty="0"/>
              <a:t>精神疾患</a:t>
            </a:r>
            <a:r>
              <a:rPr lang="ja-JP" altLang="en-US" sz="2700" dirty="0"/>
              <a:t>は</a:t>
            </a:r>
            <a:r>
              <a:rPr lang="ja-JP" altLang="ja-JP" sz="2700" dirty="0"/>
              <a:t>「創造の病」</a:t>
            </a:r>
            <a:endParaRPr lang="en-US" altLang="ja-JP" sz="2700" dirty="0"/>
          </a:p>
          <a:p>
            <a:pPr marL="0" indent="0">
              <a:buNone/>
            </a:pPr>
            <a:endParaRPr lang="en-US" altLang="ja-JP" sz="2700" dirty="0"/>
          </a:p>
          <a:p>
            <a:pPr marL="0" indent="0">
              <a:buNone/>
            </a:pPr>
            <a:r>
              <a:rPr lang="ja-JP" altLang="en-US" sz="2700" dirty="0"/>
              <a:t>◎伴走支援</a:t>
            </a:r>
            <a:r>
              <a:rPr lang="en-US" altLang="ja-JP" sz="2700" dirty="0"/>
              <a:t>―</a:t>
            </a:r>
            <a:r>
              <a:rPr lang="ja-JP" altLang="en-US" sz="2700" dirty="0"/>
              <a:t>存在の支援</a:t>
            </a:r>
            <a:endParaRPr lang="en-US" altLang="ja-JP" sz="2700" dirty="0"/>
          </a:p>
          <a:p>
            <a:pPr marL="0" indent="0">
              <a:buNone/>
            </a:pPr>
            <a:r>
              <a:rPr lang="ja-JP" altLang="ja-JP" sz="2700" dirty="0"/>
              <a:t>マイナスを通じて自己を掘り下げ、新しい自分の価値や存在意義を</a:t>
            </a:r>
            <a:r>
              <a:rPr lang="ja-JP" altLang="en-US" sz="2700" dirty="0" smtClean="0"/>
              <a:t>創造できる。従来の</a:t>
            </a:r>
            <a:r>
              <a:rPr lang="ja-JP" altLang="ja-JP" sz="2700" dirty="0" smtClean="0"/>
              <a:t>問題</a:t>
            </a:r>
            <a:r>
              <a:rPr lang="ja-JP" altLang="ja-JP" sz="2700" dirty="0"/>
              <a:t>解決型の支援は、マイナスをマイナスとして、一刻も</a:t>
            </a:r>
            <a:r>
              <a:rPr lang="ja-JP" altLang="ja-JP" sz="2700" dirty="0" smtClean="0"/>
              <a:t>早く</a:t>
            </a:r>
            <a:r>
              <a:rPr lang="ja-JP" altLang="en-US" sz="2700" dirty="0" smtClean="0"/>
              <a:t>解決する集中する。</a:t>
            </a:r>
            <a:r>
              <a:rPr lang="ja-JP" altLang="en-US" sz="2700" dirty="0"/>
              <a:t>しかし、</a:t>
            </a:r>
            <a:r>
              <a:rPr lang="ja-JP" altLang="ja-JP" sz="2700" dirty="0"/>
              <a:t>現実には問題が一掃されることはほとんどない</a:t>
            </a:r>
            <a:r>
              <a:rPr lang="ja-JP" altLang="ja-JP" sz="2700" dirty="0" smtClean="0"/>
              <a:t>。</a:t>
            </a:r>
            <a:r>
              <a:rPr lang="ja-JP" altLang="en-US" sz="2700" dirty="0" smtClean="0"/>
              <a:t>さらに</a:t>
            </a:r>
            <a:r>
              <a:rPr lang="ja-JP" altLang="en-US" sz="2700" dirty="0"/>
              <a:t>、</a:t>
            </a:r>
            <a:r>
              <a:rPr lang="ja-JP" altLang="ja-JP" sz="2700" dirty="0"/>
              <a:t>「完全解決」を目標にしている分、失望が大きくなる。</a:t>
            </a:r>
            <a:endParaRPr lang="en-US" altLang="ja-JP" sz="2700" dirty="0"/>
          </a:p>
          <a:p>
            <a:pPr marL="0" indent="0">
              <a:buNone/>
            </a:pPr>
            <a:r>
              <a:rPr lang="ja-JP" altLang="en-US" sz="2700" dirty="0"/>
              <a:t>しかし、</a:t>
            </a:r>
            <a:r>
              <a:rPr lang="ja-JP" altLang="ja-JP" sz="2700" dirty="0" smtClean="0"/>
              <a:t>伴走を</a:t>
            </a:r>
            <a:r>
              <a:rPr lang="ja-JP" altLang="ja-JP" sz="2700" dirty="0"/>
              <a:t>目的とした「存在の支援」は、じっくり構えてそのマイナスから新しい何かが創造されることに希望を持つ</a:t>
            </a:r>
            <a:r>
              <a:rPr lang="ja-JP" altLang="ja-JP" sz="2700" dirty="0" smtClean="0"/>
              <a:t>。問題</a:t>
            </a:r>
            <a:r>
              <a:rPr lang="ja-JP" altLang="ja-JP" sz="2700" dirty="0"/>
              <a:t>解決に呪縛されつつある困窮者支援において、伴走支援は</a:t>
            </a:r>
            <a:r>
              <a:rPr lang="ja-JP" altLang="ja-JP" sz="2700" dirty="0">
                <a:solidFill>
                  <a:srgbClr val="FF0000"/>
                </a:solidFill>
              </a:rPr>
              <a:t>「そもそも問題は解決されなければならなにの</a:t>
            </a:r>
            <a:r>
              <a:rPr lang="ja-JP" altLang="ja-JP" sz="2700" dirty="0" err="1">
                <a:solidFill>
                  <a:srgbClr val="FF0000"/>
                </a:solidFill>
              </a:rPr>
              <a:t>か</a:t>
            </a:r>
            <a:r>
              <a:rPr lang="ja-JP" altLang="ja-JP" sz="2700" dirty="0">
                <a:solidFill>
                  <a:srgbClr val="FF0000"/>
                </a:solidFill>
              </a:rPr>
              <a:t>」</a:t>
            </a:r>
            <a:r>
              <a:rPr lang="ja-JP" altLang="en-US" sz="2700" dirty="0"/>
              <a:t>との</a:t>
            </a:r>
            <a:r>
              <a:rPr lang="ja-JP" altLang="ja-JP" sz="2700" dirty="0"/>
              <a:t>問いを</a:t>
            </a:r>
            <a:r>
              <a:rPr lang="ja-JP" altLang="ja-JP" sz="2700" dirty="0" smtClean="0"/>
              <a:t>持つ</a:t>
            </a:r>
            <a:r>
              <a:rPr lang="ja-JP" altLang="en-US" sz="2700" dirty="0" smtClean="0"/>
              <a:t>ことから始まる。</a:t>
            </a:r>
            <a:endParaRPr kumimoji="1" lang="ja-JP" altLang="en-US" dirty="0"/>
          </a:p>
        </p:txBody>
      </p:sp>
    </p:spTree>
    <p:extLst>
      <p:ext uri="{BB962C8B-B14F-4D97-AF65-F5344CB8AC3E}">
        <p14:creationId xmlns:p14="http://schemas.microsoft.com/office/powerpoint/2010/main" val="2765051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131" y="188640"/>
            <a:ext cx="9721215" cy="576064"/>
          </a:xfrm>
        </p:spPr>
        <p:txBody>
          <a:bodyPr>
            <a:normAutofit fontScale="90000"/>
          </a:bodyPr>
          <a:lstStyle/>
          <a:p>
            <a:r>
              <a:rPr kumimoji="1" lang="ja-JP" altLang="en-US" sz="6000" dirty="0">
                <a:latin typeface="HGP創英角ﾎﾟｯﾌﾟ体" panose="040B0A00000000000000" pitchFamily="50" charset="-128"/>
                <a:ea typeface="HGP創英角ﾎﾟｯﾌﾟ体" panose="040B0A00000000000000" pitchFamily="50" charset="-128"/>
              </a:rPr>
              <a:t>おまけのはなし</a:t>
            </a:r>
          </a:p>
        </p:txBody>
      </p:sp>
      <p:sp>
        <p:nvSpPr>
          <p:cNvPr id="3" name="コンテンツ プレースホルダー 2"/>
          <p:cNvSpPr>
            <a:spLocks noGrp="1"/>
          </p:cNvSpPr>
          <p:nvPr>
            <p:ph idx="1"/>
          </p:nvPr>
        </p:nvSpPr>
        <p:spPr>
          <a:xfrm>
            <a:off x="504131" y="1196752"/>
            <a:ext cx="9721215" cy="4525963"/>
          </a:xfrm>
        </p:spPr>
        <p:txBody>
          <a:bodyPr>
            <a:normAutofit fontScale="92500"/>
          </a:bodyPr>
          <a:lstStyle/>
          <a:p>
            <a:pPr marL="0" indent="0">
              <a:buNone/>
            </a:pPr>
            <a:r>
              <a:rPr kumimoji="1" lang="ja-JP" altLang="en-US" sz="12000" dirty="0">
                <a:latin typeface="HGP創英角ﾎﾟｯﾌﾟ体" panose="040B0A00000000000000" pitchFamily="50" charset="-128"/>
                <a:ea typeface="HGP創英角ﾎﾟｯﾌﾟ体" panose="040B0A00000000000000" pitchFamily="50" charset="-128"/>
              </a:rPr>
              <a:t>伴走支援</a:t>
            </a:r>
            <a:endParaRPr kumimoji="1" lang="en-US" altLang="ja-JP" sz="1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12000" dirty="0">
                <a:latin typeface="HGP創英角ﾎﾟｯﾌﾟ体" panose="040B0A00000000000000" pitchFamily="50" charset="-128"/>
                <a:ea typeface="HGP創英角ﾎﾟｯﾌﾟ体" panose="040B0A00000000000000" pitchFamily="50" charset="-128"/>
              </a:rPr>
              <a:t>その他のコツ！</a:t>
            </a:r>
            <a:endParaRPr kumimoji="1" lang="en-US" altLang="ja-JP" sz="12000"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33154-E9F4-4A67-9604-9AEFC7101BE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43227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4091" y="188640"/>
            <a:ext cx="10585176" cy="5937529"/>
          </a:xfrm>
        </p:spPr>
        <p:txBody>
          <a:bodyPr/>
          <a:lstStyle/>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①質より量⇒太いロープより</a:t>
            </a:r>
            <a:r>
              <a:rPr lang="en-US" altLang="ja-JP" sz="2800" dirty="0">
                <a:latin typeface="HGS創英角ﾎﾟｯﾌﾟ体" panose="040B0A00000000000000" pitchFamily="50" charset="-128"/>
                <a:ea typeface="HGS創英角ﾎﾟｯﾌﾟ体" panose="040B0A00000000000000" pitchFamily="50" charset="-128"/>
              </a:rPr>
              <a:t>100</a:t>
            </a:r>
            <a:r>
              <a:rPr lang="ja-JP" altLang="en-US" sz="2800" dirty="0">
                <a:latin typeface="HGS創英角ﾎﾟｯﾌﾟ体" panose="040B0A00000000000000" pitchFamily="50" charset="-128"/>
                <a:ea typeface="HGS創英角ﾎﾟｯﾌﾟ体" panose="040B0A00000000000000" pitchFamily="50" charset="-128"/>
              </a:rPr>
              <a:t>本の糸。</a:t>
            </a:r>
            <a:r>
              <a:rPr lang="en-US" altLang="ja-JP" sz="2800" dirty="0">
                <a:latin typeface="HGS創英角ﾎﾟｯﾌﾟ体" panose="040B0A00000000000000" pitchFamily="50" charset="-128"/>
                <a:ea typeface="HGS創英角ﾎﾟｯﾌﾟ体" panose="040B0A00000000000000" pitchFamily="50" charset="-128"/>
              </a:rPr>
              <a:t>5</a:t>
            </a:r>
            <a:r>
              <a:rPr lang="ja-JP" altLang="en-US" sz="2800" dirty="0">
                <a:latin typeface="HGS創英角ﾎﾟｯﾌﾟ体" panose="040B0A00000000000000" pitchFamily="50" charset="-128"/>
                <a:ea typeface="HGS創英角ﾎﾟｯﾌﾟ体" panose="040B0A00000000000000" pitchFamily="50" charset="-128"/>
              </a:rPr>
              <a:t>回でだめなら</a:t>
            </a:r>
            <a:r>
              <a:rPr lang="en-US" altLang="ja-JP" sz="2800" dirty="0">
                <a:latin typeface="HGS創英角ﾎﾟｯﾌﾟ体" panose="040B0A00000000000000" pitchFamily="50" charset="-128"/>
                <a:ea typeface="HGS創英角ﾎﾟｯﾌﾟ体" panose="040B0A00000000000000" pitchFamily="50" charset="-128"/>
              </a:rPr>
              <a:t>6</a:t>
            </a:r>
            <a:r>
              <a:rPr lang="ja-JP" altLang="en-US" sz="2800" dirty="0">
                <a:latin typeface="HGS創英角ﾎﾟｯﾌﾟ体" panose="040B0A00000000000000" pitchFamily="50" charset="-128"/>
                <a:ea typeface="HGS創英角ﾎﾟｯﾌﾟ体" panose="040B0A00000000000000" pitchFamily="50" charset="-128"/>
              </a:rPr>
              <a:t>回</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②焦点化しない・ごまかしあり・相対化</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③アンカーポイント⇒揺れは必然</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④プラスの次はマイナス・急に止めると壊れる⇒振り子</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⑤「そんなことぐらいある。人間だから」</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⑥問題解決よりも生きることが大事⇒大事と小事・凄い親父達</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⑦「助けて」のインフレを！⇒とにかく常態化し慣れる</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⑧答えは間にある</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⑨引き受けられないけど切らない⇒つながりが目的</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⑩でも覚悟と工夫は必要⇒共生の意味は「断らない」</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⑪信仰は大事</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2800" dirty="0">
                <a:latin typeface="HGS創英角ﾎﾟｯﾌﾟ体" panose="040B0A00000000000000" pitchFamily="50" charset="-128"/>
                <a:ea typeface="HGS創英角ﾎﾟｯﾌﾟ体" panose="040B0A00000000000000" pitchFamily="50" charset="-128"/>
              </a:rPr>
              <a:t>⇒神様はどうでもいいいのちをお創りになられるほどお暇ではないと意地でも信じる・神様はいてもらわないと困る</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3000" dirty="0">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33154-E9F4-4A67-9604-9AEFC7101BE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047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7200" dirty="0">
                <a:latin typeface="HGS創英角ﾎﾟｯﾌﾟ体" panose="040B0A00000000000000" pitchFamily="50" charset="-128"/>
                <a:ea typeface="HGS創英角ﾎﾟｯﾌﾟ体" panose="040B0A00000000000000" pitchFamily="50" charset="-128"/>
              </a:rPr>
              <a:t>はじめのおはなし</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p:cNvSpPr>
            <a:spLocks noGrp="1"/>
          </p:cNvSpPr>
          <p:nvPr>
            <p:ph idx="1"/>
          </p:nvPr>
        </p:nvSpPr>
        <p:spPr>
          <a:xfrm>
            <a:off x="540070" y="1916832"/>
            <a:ext cx="9721215" cy="2769177"/>
          </a:xfrm>
        </p:spPr>
        <p:txBody>
          <a:bodyPr/>
          <a:lstStyle/>
          <a:p>
            <a:pPr marL="0" indent="0">
              <a:buNone/>
            </a:pPr>
            <a:r>
              <a:rPr kumimoji="1" lang="ja-JP" altLang="en-US" sz="12000" dirty="0">
                <a:latin typeface="HGS創英角ﾎﾟｯﾌﾟ体" panose="040B0A00000000000000" pitchFamily="50" charset="-128"/>
                <a:ea typeface="HGS創英角ﾎﾟｯﾌﾟ体" panose="040B0A00000000000000" pitchFamily="50" charset="-128"/>
              </a:rPr>
              <a:t>抱樸とは？</a:t>
            </a:r>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4</a:t>
            </a:fld>
            <a:endParaRPr lang="ja-JP" altLang="en-US">
              <a:solidFill>
                <a:prstClr val="black">
                  <a:tint val="75000"/>
                </a:prstClr>
              </a:solidFill>
            </a:endParaRPr>
          </a:p>
        </p:txBody>
      </p:sp>
      <p:sp>
        <p:nvSpPr>
          <p:cNvPr id="5" name="日付プレースホルダー 4"/>
          <p:cNvSpPr>
            <a:spLocks noGrp="1"/>
          </p:cNvSpPr>
          <p:nvPr>
            <p:ph type="dt" sz="half" idx="10"/>
          </p:nvPr>
        </p:nvSpPr>
        <p:spPr/>
        <p:txBody>
          <a:body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54873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5" name="Rectangle 16"/>
          <p:cNvSpPr>
            <a:spLocks noGrp="1" noChangeArrowheads="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MS UI Gothic" panose="020B0600070205080204" pitchFamily="50" charset="-128"/>
                <a:ea typeface="MS UI Gothic"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MS UI Gothic" panose="020B0600070205080204" pitchFamily="50" charset="-128"/>
                <a:ea typeface="MS UI Gothic"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MS UI Gothic" panose="020B0600070205080204" pitchFamily="50" charset="-128"/>
                <a:ea typeface="MS UI Gothic"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MS UI Gothic" panose="020B0600070205080204" pitchFamily="50" charset="-128"/>
                <a:ea typeface="MS UI Gothic"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MS UI Gothic" panose="020B0600070205080204" pitchFamily="50" charset="-128"/>
                <a:ea typeface="MS UI Gothic"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S UI Gothic" panose="020B0600070205080204" pitchFamily="50" charset="-128"/>
                <a:ea typeface="MS UI Gothic"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S UI Gothic" panose="020B0600070205080204" pitchFamily="50" charset="-128"/>
                <a:ea typeface="MS UI Gothic"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S UI Gothic" panose="020B0600070205080204" pitchFamily="50" charset="-128"/>
                <a:ea typeface="MS UI Gothic"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S UI Gothic" panose="020B0600070205080204" pitchFamily="50" charset="-128"/>
                <a:ea typeface="MS UI Gothic" panose="020B0600070205080204" pitchFamily="50" charset="-128"/>
              </a:defRPr>
            </a:lvl9pPr>
          </a:lstStyle>
          <a:p>
            <a:pPr>
              <a:spcBef>
                <a:spcPct val="0"/>
              </a:spcBef>
              <a:buClrTx/>
              <a:buSzTx/>
              <a:buFontTx/>
              <a:buNone/>
            </a:pPr>
            <a:fld id="{4E6E17E0-C8AB-4B9C-AFB6-0FCD8EF7AE5F}" type="slidenum">
              <a:rPr kumimoji="0" lang="ja-JP" altLang="en-US" sz="1400">
                <a:solidFill>
                  <a:srgbClr val="1C1C1C"/>
                </a:solidFill>
                <a:latin typeface="Tahoma" panose="020B0604030504040204" pitchFamily="34" charset="0"/>
                <a:ea typeface="ＭＳ Ｐゴシック" panose="020B0600070205080204" pitchFamily="50" charset="-128"/>
              </a:rPr>
              <a:pPr>
                <a:spcBef>
                  <a:spcPct val="0"/>
                </a:spcBef>
                <a:buClrTx/>
                <a:buSzTx/>
                <a:buFontTx/>
                <a:buNone/>
              </a:pPr>
              <a:t>5</a:t>
            </a:fld>
            <a:endParaRPr kumimoji="0" lang="en-US" altLang="ja-JP" sz="1400">
              <a:solidFill>
                <a:srgbClr val="1C1C1C"/>
              </a:solidFill>
              <a:latin typeface="Tahoma" panose="020B0604030504040204" pitchFamily="34" charset="0"/>
              <a:ea typeface="ＭＳ Ｐゴシック" panose="020B0600070205080204" pitchFamily="50" charset="-128"/>
            </a:endParaRPr>
          </a:p>
        </p:txBody>
      </p:sp>
      <p:sp>
        <p:nvSpPr>
          <p:cNvPr id="105476" name="Rectangle 4"/>
          <p:cNvSpPr>
            <a:spLocks noGrp="1" noChangeArrowheads="1"/>
          </p:cNvSpPr>
          <p:nvPr>
            <p:ph type="ctrTitle"/>
          </p:nvPr>
        </p:nvSpPr>
        <p:spPr>
          <a:xfrm>
            <a:off x="1373188" y="260350"/>
            <a:ext cx="8419975" cy="504354"/>
          </a:xfrm>
        </p:spPr>
        <p:txBody>
          <a:bodyPr/>
          <a:lstStyle/>
          <a:p>
            <a:pPr algn="ctr" eaLnBrk="1" hangingPunct="1"/>
            <a:r>
              <a:rPr lang="en-US" altLang="ja-JP" sz="4800" b="1" dirty="0">
                <a:solidFill>
                  <a:srgbClr val="F60000"/>
                </a:solidFill>
                <a:latin typeface="Century" panose="02040604050505020304" pitchFamily="18" charset="0"/>
                <a:ea typeface="ＭＳ ゴシック" panose="020B0609070205080204" pitchFamily="49" charset="-128"/>
              </a:rPr>
              <a:t/>
            </a:r>
            <a:br>
              <a:rPr lang="en-US" altLang="ja-JP" sz="4800" b="1" dirty="0">
                <a:solidFill>
                  <a:srgbClr val="F60000"/>
                </a:solidFill>
                <a:latin typeface="Century" panose="02040604050505020304" pitchFamily="18" charset="0"/>
                <a:ea typeface="ＭＳ ゴシック" panose="020B0609070205080204" pitchFamily="49" charset="-128"/>
              </a:rPr>
            </a:br>
            <a:r>
              <a:rPr lang="en-US" altLang="ja-JP" sz="3600" dirty="0">
                <a:solidFill>
                  <a:schemeClr val="tx1"/>
                </a:solidFill>
                <a:latin typeface="Century" panose="02040604050505020304" pitchFamily="18" charset="0"/>
                <a:ea typeface="ＭＳ ゴシック" panose="020B0609070205080204" pitchFamily="49" charset="-128"/>
              </a:rPr>
              <a:t>NPO</a:t>
            </a:r>
            <a:r>
              <a:rPr lang="ja-JP" altLang="en-US" sz="3600" dirty="0">
                <a:solidFill>
                  <a:schemeClr val="tx1"/>
                </a:solidFill>
                <a:latin typeface="Century" panose="02040604050505020304" pitchFamily="18" charset="0"/>
                <a:ea typeface="ＭＳ ゴシック" panose="020B0609070205080204" pitchFamily="49" charset="-128"/>
              </a:rPr>
              <a:t>法人抱樸　概要　</a:t>
            </a:r>
            <a:r>
              <a:rPr lang="ja-JP" altLang="en-US" sz="4000" b="1" dirty="0">
                <a:solidFill>
                  <a:srgbClr val="F60000"/>
                </a:solidFill>
                <a:latin typeface="Century" panose="02040604050505020304" pitchFamily="18" charset="0"/>
                <a:ea typeface="ＭＳ ゴシック" panose="020B0609070205080204" pitchFamily="49" charset="-128"/>
              </a:rPr>
              <a:t>　　　　　　　　</a:t>
            </a:r>
            <a:endParaRPr lang="ja-JP" altLang="en-US" sz="3200" b="1" dirty="0">
              <a:solidFill>
                <a:schemeClr val="tx1"/>
              </a:solidFill>
              <a:latin typeface="Century" panose="02040604050505020304" pitchFamily="18" charset="0"/>
              <a:ea typeface="ＭＳ ゴシック" panose="020B0609070205080204" pitchFamily="49" charset="-128"/>
            </a:endParaRPr>
          </a:p>
        </p:txBody>
      </p:sp>
      <p:sp>
        <p:nvSpPr>
          <p:cNvPr id="6" name="コンテンツ プレースホルダー 2"/>
          <p:cNvSpPr txBox="1">
            <a:spLocks/>
          </p:cNvSpPr>
          <p:nvPr/>
        </p:nvSpPr>
        <p:spPr bwMode="auto">
          <a:xfrm>
            <a:off x="360115" y="692696"/>
            <a:ext cx="948958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defRPr/>
            </a:pPr>
            <a:r>
              <a:rPr lang="ja-JP" altLang="en-US" sz="3500" dirty="0">
                <a:solidFill>
                  <a:srgbClr val="1C1C1C"/>
                </a:solidFill>
                <a:latin typeface="Calibri"/>
                <a:ea typeface="ＭＳ Ｐゴシック"/>
              </a:rPr>
              <a:t>・活動開始１９８８年　</a:t>
            </a:r>
            <a:r>
              <a:rPr lang="en-US" altLang="ja-JP" sz="3500" dirty="0">
                <a:solidFill>
                  <a:srgbClr val="FF0000"/>
                </a:solidFill>
                <a:latin typeface="Calibri"/>
                <a:ea typeface="ＭＳ Ｐゴシック"/>
              </a:rPr>
              <a:t>30</a:t>
            </a:r>
            <a:r>
              <a:rPr lang="ja-JP" altLang="en-US" sz="3500" dirty="0">
                <a:solidFill>
                  <a:srgbClr val="FF0000"/>
                </a:solidFill>
                <a:latin typeface="Calibri"/>
                <a:ea typeface="ＭＳ Ｐゴシック"/>
              </a:rPr>
              <a:t>年</a:t>
            </a:r>
            <a:endParaRPr lang="en-US" altLang="ja-JP" sz="3500" spc="-300" dirty="0">
              <a:solidFill>
                <a:srgbClr val="000000"/>
              </a:solidFill>
              <a:latin typeface="Calibri"/>
              <a:ea typeface="ＭＳ Ｐゴシック"/>
            </a:endParaRPr>
          </a:p>
          <a:p>
            <a:pPr marL="0" indent="0">
              <a:buFont typeface="Arial" panose="020B0604020202020204" pitchFamily="34" charset="0"/>
              <a:buNone/>
              <a:defRPr/>
            </a:pPr>
            <a:r>
              <a:rPr lang="ja-JP" altLang="en-US" sz="3500" dirty="0">
                <a:solidFill>
                  <a:srgbClr val="1C1C1C"/>
                </a:solidFill>
                <a:latin typeface="Calibri"/>
                <a:ea typeface="ＭＳ Ｐゴシック"/>
              </a:rPr>
              <a:t>・ホームレスからの自立</a:t>
            </a:r>
            <a:r>
              <a:rPr lang="en-US" altLang="ja-JP" sz="3500" dirty="0">
                <a:solidFill>
                  <a:srgbClr val="FF0000"/>
                </a:solidFill>
                <a:latin typeface="Calibri"/>
                <a:ea typeface="ＭＳ Ｐゴシック"/>
              </a:rPr>
              <a:t>3000</a:t>
            </a:r>
            <a:r>
              <a:rPr lang="ja-JP" altLang="en-US" sz="3500" dirty="0">
                <a:solidFill>
                  <a:srgbClr val="FF0000"/>
                </a:solidFill>
                <a:latin typeface="Calibri"/>
                <a:ea typeface="ＭＳ Ｐゴシック"/>
              </a:rPr>
              <a:t>人</a:t>
            </a:r>
            <a:endParaRPr lang="en-US" altLang="ja-JP" sz="3500" dirty="0">
              <a:solidFill>
                <a:srgbClr val="FF0000"/>
              </a:solidFill>
              <a:latin typeface="Calibri"/>
              <a:ea typeface="ＭＳ Ｐゴシック"/>
            </a:endParaRPr>
          </a:p>
          <a:p>
            <a:pPr marL="0" indent="0">
              <a:buFont typeface="Arial" panose="020B0604020202020204" pitchFamily="34" charset="0"/>
              <a:buNone/>
              <a:defRPr/>
            </a:pPr>
            <a:r>
              <a:rPr lang="ja-JP" altLang="en-US" sz="3500" dirty="0">
                <a:solidFill>
                  <a:srgbClr val="FF0000"/>
                </a:solidFill>
                <a:latin typeface="Calibri"/>
                <a:ea typeface="ＭＳ Ｐゴシック"/>
              </a:rPr>
              <a:t>・自立達成率　９３％</a:t>
            </a:r>
            <a:r>
              <a:rPr lang="ja-JP" altLang="en-US" sz="3500" dirty="0">
                <a:solidFill>
                  <a:srgbClr val="1C1C1C"/>
                </a:solidFill>
                <a:latin typeface="Calibri"/>
                <a:ea typeface="ＭＳ Ｐゴシック"/>
              </a:rPr>
              <a:t>（６ヶ月の自立プログラム）</a:t>
            </a:r>
            <a:endParaRPr lang="en-US" altLang="ja-JP" sz="3500" dirty="0">
              <a:solidFill>
                <a:srgbClr val="1C1C1C"/>
              </a:solidFill>
              <a:latin typeface="Calibri"/>
              <a:ea typeface="ＭＳ Ｐゴシック"/>
            </a:endParaRPr>
          </a:p>
          <a:p>
            <a:pPr marL="0" indent="0">
              <a:buFont typeface="Arial" panose="020B0604020202020204" pitchFamily="34" charset="0"/>
              <a:buNone/>
              <a:defRPr/>
            </a:pPr>
            <a:r>
              <a:rPr lang="ja-JP" altLang="en-US" sz="3500" dirty="0">
                <a:solidFill>
                  <a:srgbClr val="FF0000"/>
                </a:solidFill>
                <a:latin typeface="Calibri"/>
                <a:ea typeface="ＭＳ Ｐゴシック"/>
              </a:rPr>
              <a:t>・生活継続率　９２％</a:t>
            </a:r>
            <a:r>
              <a:rPr lang="ja-JP" altLang="en-US" sz="3500" dirty="0">
                <a:solidFill>
                  <a:srgbClr val="1C1C1C"/>
                </a:solidFill>
                <a:latin typeface="Calibri"/>
                <a:ea typeface="ＭＳ Ｐゴシック"/>
              </a:rPr>
              <a:t>　　　　　</a:t>
            </a:r>
            <a:r>
              <a:rPr lang="ja-JP" altLang="en-US" sz="3500" dirty="0">
                <a:solidFill>
                  <a:srgbClr val="FF0000"/>
                </a:solidFill>
                <a:latin typeface="Calibri"/>
                <a:ea typeface="ＭＳ Ｐゴシック"/>
              </a:rPr>
              <a:t>・就労自立率　５８％</a:t>
            </a:r>
            <a:endParaRPr lang="en-US" altLang="ja-JP" sz="3500" dirty="0">
              <a:solidFill>
                <a:srgbClr val="FF0000"/>
              </a:solidFill>
              <a:latin typeface="Calibri"/>
              <a:ea typeface="ＭＳ Ｐゴシック"/>
            </a:endParaRPr>
          </a:p>
          <a:p>
            <a:pPr marL="0" indent="0">
              <a:buFont typeface="Arial" panose="020B0604020202020204" pitchFamily="34" charset="0"/>
              <a:buNone/>
              <a:defRPr/>
            </a:pPr>
            <a:r>
              <a:rPr lang="ja-JP" altLang="en-US" sz="3500" dirty="0">
                <a:solidFill>
                  <a:srgbClr val="1C1C1C"/>
                </a:solidFill>
                <a:latin typeface="Calibri"/>
                <a:ea typeface="ＭＳ Ｐゴシック"/>
              </a:rPr>
              <a:t>・生活サポート実施　　　約２０００名　</a:t>
            </a:r>
            <a:endParaRPr lang="en-US" altLang="ja-JP" sz="3500" dirty="0">
              <a:solidFill>
                <a:srgbClr val="1C1C1C"/>
              </a:solidFill>
              <a:latin typeface="Calibri"/>
              <a:ea typeface="ＭＳ Ｐゴシック"/>
            </a:endParaRPr>
          </a:p>
          <a:p>
            <a:pPr marL="0" indent="0">
              <a:buFont typeface="Arial" panose="020B0604020202020204" pitchFamily="34" charset="0"/>
              <a:buNone/>
              <a:defRPr/>
            </a:pPr>
            <a:r>
              <a:rPr lang="ja-JP" altLang="en-US" sz="3500" dirty="0">
                <a:solidFill>
                  <a:srgbClr val="1C1C1C"/>
                </a:solidFill>
                <a:latin typeface="Calibri"/>
                <a:ea typeface="ＭＳ Ｐゴシック"/>
              </a:rPr>
              <a:t>・北九州市・福岡市・中間市に拠点</a:t>
            </a:r>
            <a:endParaRPr lang="en-US" altLang="ja-JP" sz="3500" dirty="0">
              <a:solidFill>
                <a:srgbClr val="1C1C1C"/>
              </a:solidFill>
              <a:latin typeface="Calibri"/>
              <a:ea typeface="ＭＳ Ｐゴシック"/>
            </a:endParaRPr>
          </a:p>
          <a:p>
            <a:pPr marL="0" indent="0">
              <a:buFont typeface="Arial" panose="020B0604020202020204" pitchFamily="34" charset="0"/>
              <a:buNone/>
              <a:defRPr/>
            </a:pPr>
            <a:r>
              <a:rPr lang="ja-JP" altLang="en-US" sz="3500" dirty="0">
                <a:solidFill>
                  <a:srgbClr val="1C1C1C"/>
                </a:solidFill>
                <a:latin typeface="Calibri"/>
                <a:ea typeface="ＭＳ Ｐゴシック"/>
              </a:rPr>
              <a:t>・有給職員１０４名（正規職員７０名）</a:t>
            </a:r>
            <a:endParaRPr lang="en-US" altLang="ja-JP" sz="3500" dirty="0">
              <a:solidFill>
                <a:srgbClr val="1C1C1C"/>
              </a:solidFill>
              <a:latin typeface="Calibri"/>
              <a:ea typeface="ＭＳ Ｐゴシック"/>
            </a:endParaRPr>
          </a:p>
          <a:p>
            <a:pPr marL="0" indent="0">
              <a:buFont typeface="Arial" panose="020B0604020202020204" pitchFamily="34" charset="0"/>
              <a:buNone/>
              <a:defRPr/>
            </a:pPr>
            <a:r>
              <a:rPr lang="ja-JP" altLang="en-US" sz="3500" spc="-300" dirty="0">
                <a:solidFill>
                  <a:srgbClr val="FF0000"/>
                </a:solidFill>
                <a:latin typeface="Calibri"/>
                <a:ea typeface="ＭＳ Ｐゴシック"/>
              </a:rPr>
              <a:t>・登録ボランティア約１５００名</a:t>
            </a:r>
            <a:endParaRPr lang="en-US" altLang="ja-JP" sz="3500" spc="-300" dirty="0">
              <a:solidFill>
                <a:srgbClr val="FF0000"/>
              </a:solidFill>
              <a:latin typeface="Calibri"/>
              <a:ea typeface="ＭＳ Ｐゴシック"/>
            </a:endParaRPr>
          </a:p>
          <a:p>
            <a:pPr marL="0" indent="0">
              <a:buFont typeface="Arial" panose="020B0604020202020204" pitchFamily="34" charset="0"/>
              <a:buNone/>
              <a:defRPr/>
            </a:pPr>
            <a:r>
              <a:rPr lang="ja-JP" altLang="en-US" sz="3500" spc="-300" dirty="0">
                <a:solidFill>
                  <a:srgbClr val="FF0000"/>
                </a:solidFill>
                <a:latin typeface="Calibri"/>
                <a:ea typeface="ＭＳ Ｐゴシック"/>
              </a:rPr>
              <a:t>・互助会約２５０名（当事者約１５０名）</a:t>
            </a:r>
            <a:endParaRPr lang="en-US" altLang="ja-JP" sz="3500" spc="-300" dirty="0">
              <a:solidFill>
                <a:srgbClr val="FF0000"/>
              </a:solidFill>
              <a:latin typeface="Calibri"/>
              <a:ea typeface="ＭＳ Ｐゴシック"/>
            </a:endParaRPr>
          </a:p>
          <a:p>
            <a:pPr marL="0" indent="0">
              <a:buFont typeface="Arial" panose="020B0604020202020204" pitchFamily="34" charset="0"/>
              <a:buNone/>
              <a:defRPr/>
            </a:pPr>
            <a:r>
              <a:rPr lang="en-US" altLang="ja-JP" sz="3300" spc="-300" dirty="0">
                <a:solidFill>
                  <a:srgbClr val="000000"/>
                </a:solidFill>
                <a:latin typeface="Calibri"/>
                <a:ea typeface="ＭＳ Ｐゴシック"/>
              </a:rPr>
              <a:t>※</a:t>
            </a:r>
            <a:r>
              <a:rPr lang="ja-JP" altLang="en-US" sz="3300" spc="-300" dirty="0">
                <a:solidFill>
                  <a:srgbClr val="000000"/>
                </a:solidFill>
                <a:latin typeface="Calibri"/>
                <a:ea typeface="ＭＳ Ｐゴシック"/>
              </a:rPr>
              <a:t>１７部署により　</a:t>
            </a:r>
            <a:r>
              <a:rPr lang="ja-JP" altLang="en-US" sz="3300" spc="-300" dirty="0">
                <a:solidFill>
                  <a:srgbClr val="FF0000"/>
                </a:solidFill>
                <a:latin typeface="Calibri"/>
                <a:ea typeface="ＭＳ Ｐゴシック"/>
              </a:rPr>
              <a:t>包括的総合的支援を実施</a:t>
            </a:r>
            <a:r>
              <a:rPr lang="ja-JP" altLang="en-US" sz="3300" spc="-300" dirty="0">
                <a:solidFill>
                  <a:srgbClr val="000000"/>
                </a:solidFill>
                <a:latin typeface="Calibri"/>
                <a:ea typeface="ＭＳ Ｐゴシック"/>
              </a:rPr>
              <a:t>（以下主な事業）</a:t>
            </a:r>
            <a:endParaRPr lang="en-US" altLang="ja-JP" sz="3300" spc="-300" dirty="0">
              <a:solidFill>
                <a:srgbClr val="000000"/>
              </a:solidFill>
              <a:latin typeface="Calibri"/>
              <a:ea typeface="ＭＳ Ｐゴシック"/>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035" y="5419136"/>
            <a:ext cx="5847723" cy="1298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付プレースホルダー 1"/>
          <p:cNvSpPr>
            <a:spLocks noGrp="1"/>
          </p:cNvSpPr>
          <p:nvPr>
            <p:ph type="dt" sz="half" idx="10"/>
          </p:nvPr>
        </p:nvSpPr>
        <p:spPr/>
        <p:txBody>
          <a:bodyPr/>
          <a:lstStyle/>
          <a:p>
            <a:pPr>
              <a:defRPr/>
            </a:pPr>
            <a:endParaRPr lang="en-US" altLang="ja-JP"/>
          </a:p>
        </p:txBody>
      </p:sp>
    </p:spTree>
    <p:extLst>
      <p:ext uri="{BB962C8B-B14F-4D97-AF65-F5344CB8AC3E}">
        <p14:creationId xmlns:p14="http://schemas.microsoft.com/office/powerpoint/2010/main" val="402790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126992" y="117693"/>
            <a:ext cx="10441159"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抱樸（ほうぼく）とは？（老子のことば）</a:t>
            </a:r>
            <a:endParaRPr kumimoji="1" lang="en-US" altLang="ja-JP" sz="36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rPr>
              <a:t>①樸のまま抱く　　　</a:t>
            </a: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樸⇒</a:t>
            </a:r>
            <a:r>
              <a:rPr kumimoji="1" lang="ja-JP" altLang="en-US"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rPr>
              <a:t>荒木・原木</a:t>
            </a:r>
            <a:endParaRPr kumimoji="1" lang="en-US" altLang="ja-JP"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製材され整えられたら受け取る・・・・手遅れ</a:t>
            </a:r>
            <a:endPar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rPr>
              <a:t>原木がそのまま抱き止められること</a:t>
            </a:r>
            <a:endParaRPr kumimoji="1" lang="en-US" altLang="ja-JP"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rPr>
              <a:t>「何で相談もっと早く相談しなかったの」</a:t>
            </a:r>
            <a:endParaRPr kumimoji="1" lang="en-US" altLang="ja-JP"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困窮者⇒相談しない</a:t>
            </a:r>
            <a:endPar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rPr>
              <a:t>②抱き止められた原木には可能性がある</a:t>
            </a:r>
            <a:endParaRPr kumimoji="1" lang="en-US" altLang="ja-JP"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杖となり、家具となり、役割を果たす　</a:t>
            </a:r>
            <a:endPar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「何がしたいの？」困窮者⇒自分の可能性がわからない</a:t>
            </a:r>
            <a:endPar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「パターナリズム」でもなく、単純な「当事者主体」でもない</a:t>
            </a:r>
            <a:endPar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「答えは間にある」　　</a:t>
            </a:r>
            <a:endPar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rPr>
              <a:t>③絆は、傷を含む</a:t>
            </a:r>
            <a:endParaRPr kumimoji="1" lang="en-US" altLang="ja-JP" sz="2800" b="0" i="0" u="none" strike="noStrike" kern="1200" cap="none" spc="0" normalizeH="0" baseline="0" noProof="0" dirty="0">
              <a:ln>
                <a:noFill/>
              </a:ln>
              <a:solidFill>
                <a:srgbClr val="FF0000"/>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原木であるゆえに刺々しくもある。抱く者は時には傷つく。</a:t>
            </a:r>
            <a:endPar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「絆は、傷を含む」・・・・傷ついても抱いてくれる人がいるか？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社会とはより多くの人が健全に傷つくための仕組み</a:t>
            </a:r>
            <a:r>
              <a:rPr kumimoji="1" lang="en-US" altLang="ja-JP" sz="32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t>	</a:t>
            </a:r>
          </a:p>
        </p:txBody>
      </p:sp>
    </p:spTree>
    <p:extLst>
      <p:ext uri="{BB962C8B-B14F-4D97-AF65-F5344CB8AC3E}">
        <p14:creationId xmlns:p14="http://schemas.microsoft.com/office/powerpoint/2010/main" val="90517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126991" y="188640"/>
            <a:ext cx="10602275"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r>
              <a:rPr lang="ja-JP" altLang="ja-JP" sz="1900" dirty="0">
                <a:latin typeface="HG明朝E" panose="02020909000000000000" pitchFamily="17" charset="-128"/>
                <a:ea typeface="HG明朝E" panose="02020909000000000000" pitchFamily="17" charset="-128"/>
              </a:rPr>
              <a:t>抱樸館（ほうぼくかん）由来</a:t>
            </a:r>
          </a:p>
          <a:p>
            <a:r>
              <a:rPr lang="ja-JP" altLang="en-US" sz="1900" dirty="0">
                <a:latin typeface="HG明朝E" panose="02020909000000000000" pitchFamily="17" charset="-128"/>
                <a:ea typeface="HG明朝E" panose="02020909000000000000" pitchFamily="17" charset="-128"/>
              </a:rPr>
              <a:t>　</a:t>
            </a:r>
            <a:r>
              <a:rPr lang="ja-JP" altLang="ja-JP" sz="1900" dirty="0">
                <a:latin typeface="HG明朝E" panose="02020909000000000000" pitchFamily="17" charset="-128"/>
                <a:ea typeface="HG明朝E" panose="02020909000000000000" pitchFamily="17" charset="-128"/>
              </a:rPr>
              <a:t>みんな抱（いだ）かれていた。眠っているに過ぎなかった。泣いていただけだった。これといった特技もなく力もなかった。重みのままに身を委ね、ただ抱かれていた。それでよかった。人は、そうしてはじまったのだ。ここは再びはじまる場所。傷つき、疲れた人々が今一度抱かれる場所―抱樸館。</a:t>
            </a:r>
          </a:p>
          <a:p>
            <a:r>
              <a:rPr lang="ja-JP" altLang="ja-JP" sz="1900" dirty="0">
                <a:latin typeface="HG明朝E" panose="02020909000000000000" pitchFamily="17" charset="-128"/>
                <a:ea typeface="HG明朝E" panose="02020909000000000000" pitchFamily="17" charset="-128"/>
              </a:rPr>
              <a:t>人生の旅の終わり。人は同じところへ戻ってくる。抱かれる場所へ。人は、最期に誰かに抱かれて逝かねばなるまい。ここは終焉の地。人がはじめにもどる地―抱樸館。</a:t>
            </a:r>
          </a:p>
          <a:p>
            <a:r>
              <a:rPr lang="ja-JP" altLang="ja-JP" sz="1900" dirty="0">
                <a:latin typeface="HG明朝E" panose="02020909000000000000" pitchFamily="17" charset="-128"/>
                <a:ea typeface="HG明朝E" panose="02020909000000000000" pitchFamily="17" charset="-128"/>
              </a:rPr>
              <a:t>「素を見し樸を抱き」―老子の言葉。「樸（ぼく）」は荒木（あらき）。すなわち原木の意。「抱樸」とは、原木・荒木を抱きとめること。抱樸館は原木を抱き合う人々の家。山から伐り出された原木は不格好で、そのままではとても使えそうにない。</a:t>
            </a:r>
            <a:endParaRPr lang="en-US" altLang="ja-JP" sz="1900" dirty="0">
              <a:latin typeface="HG明朝E" panose="02020909000000000000" pitchFamily="17" charset="-128"/>
              <a:ea typeface="HG明朝E" panose="02020909000000000000" pitchFamily="17" charset="-128"/>
            </a:endParaRPr>
          </a:p>
          <a:p>
            <a:r>
              <a:rPr lang="ja-JP" altLang="en-US" sz="1900" dirty="0">
                <a:latin typeface="HG明朝E" panose="02020909000000000000" pitchFamily="17" charset="-128"/>
                <a:ea typeface="HG明朝E" panose="02020909000000000000" pitchFamily="17" charset="-128"/>
              </a:rPr>
              <a:t>　</a:t>
            </a:r>
            <a:r>
              <a:rPr lang="ja-JP" altLang="ja-JP" sz="1900" dirty="0">
                <a:latin typeface="HG明朝E" panose="02020909000000000000" pitchFamily="17" charset="-128"/>
                <a:ea typeface="HG明朝E" panose="02020909000000000000" pitchFamily="17" charset="-128"/>
              </a:rPr>
              <a:t>だが荒木が捨て置かれず抱かれる時、希望の光は再び宿る</a:t>
            </a:r>
            <a:r>
              <a:rPr lang="ja-JP" altLang="en-US" sz="1900" dirty="0">
                <a:latin typeface="HG明朝E" panose="02020909000000000000" pitchFamily="17" charset="-128"/>
                <a:ea typeface="HG明朝E" panose="02020909000000000000" pitchFamily="17" charset="-128"/>
              </a:rPr>
              <a:t>。</a:t>
            </a:r>
            <a:r>
              <a:rPr lang="ja-JP" altLang="ja-JP" sz="1900" dirty="0">
                <a:latin typeface="HG明朝E" panose="02020909000000000000" pitchFamily="17" charset="-128"/>
                <a:ea typeface="HG明朝E" panose="02020909000000000000" pitchFamily="17" charset="-128"/>
              </a:rPr>
              <a:t>抱かれた原木・樸は、やがて柱となり、梁となり、家具となり、人の住処となる。杖となり、楯となり、道具となって誰かの助けとなる。芸術品になり、楽器となって人をなごませる。原木・樸はそんな可能性を備えている。まだ見ぬ事実を見る者は、今日、樸を抱き続ける。抱かれた樸が明日の自分を夢見る。</a:t>
            </a:r>
          </a:p>
          <a:p>
            <a:r>
              <a:rPr lang="ja-JP" altLang="en-US" sz="1900" dirty="0">
                <a:latin typeface="HG明朝E" panose="02020909000000000000" pitchFamily="17" charset="-128"/>
                <a:ea typeface="HG明朝E" panose="02020909000000000000" pitchFamily="17" charset="-128"/>
              </a:rPr>
              <a:t>　</a:t>
            </a:r>
            <a:r>
              <a:rPr lang="ja-JP" altLang="ja-JP" sz="1900" dirty="0">
                <a:latin typeface="HG明朝E" panose="02020909000000000000" pitchFamily="17" charset="-128"/>
                <a:ea typeface="HG明朝E" panose="02020909000000000000" pitchFamily="17" charset="-128"/>
              </a:rPr>
              <a:t>しかし樸は、荒木である故に少々持ちにくく扱い辛くもある。時にはささくれ立ち、棘とげしい。そんな樸を抱く者たちは、棘に傷つき血を流す。だが傷を負っても抱いてくれる人が私たちには必要なのだ。樸のために誰かが血を流す時、樸はいやされる。その時、樸は新しい可能性を体現する者となる。私のために傷つき血を流してくれるあなたは、私のホームだ。</a:t>
            </a:r>
          </a:p>
          <a:p>
            <a:r>
              <a:rPr lang="ja-JP" altLang="en-US" sz="1900" dirty="0">
                <a:latin typeface="HG明朝E" panose="02020909000000000000" pitchFamily="17" charset="-128"/>
                <a:ea typeface="HG明朝E" panose="02020909000000000000" pitchFamily="17" charset="-128"/>
              </a:rPr>
              <a:t>　</a:t>
            </a:r>
            <a:r>
              <a:rPr lang="ja-JP" altLang="ja-JP" sz="1900" dirty="0">
                <a:latin typeface="HG明朝E" panose="02020909000000000000" pitchFamily="17" charset="-128"/>
                <a:ea typeface="HG明朝E" panose="02020909000000000000" pitchFamily="17" charset="-128"/>
              </a:rPr>
              <a:t>樸を抱く―「抱樸」こそが、今日の世界が失いつつある「ホーム」を創ることとなる。</a:t>
            </a:r>
          </a:p>
          <a:p>
            <a:r>
              <a:rPr lang="ja-JP" altLang="ja-JP" sz="1900" dirty="0">
                <a:latin typeface="HG明朝E" panose="02020909000000000000" pitchFamily="17" charset="-128"/>
                <a:ea typeface="HG明朝E" panose="02020909000000000000" pitchFamily="17" charset="-128"/>
              </a:rPr>
              <a:t>ホームを失ったあらゆる人々に今呼びかける。「ここにホームがある。ここに抱樸館がある」</a:t>
            </a:r>
            <a:endParaRPr lang="en-US" altLang="ja-JP" sz="1900" dirty="0">
              <a:latin typeface="HG明朝E" panose="02020909000000000000" pitchFamily="17" charset="-128"/>
              <a:ea typeface="HG明朝E" panose="02020909000000000000" pitchFamily="17" charset="-128"/>
            </a:endParaRPr>
          </a:p>
          <a:p>
            <a:endParaRPr lang="ja-JP" altLang="ja-JP" sz="1900" dirty="0">
              <a:latin typeface="HG明朝E" panose="02020909000000000000" pitchFamily="17" charset="-128"/>
              <a:ea typeface="HG明朝E" panose="02020909000000000000" pitchFamily="17" charset="-128"/>
            </a:endParaRPr>
          </a:p>
          <a:p>
            <a:r>
              <a:rPr lang="en-US" altLang="ja-JP" sz="1900" dirty="0">
                <a:latin typeface="HG明朝E" panose="02020909000000000000" pitchFamily="17" charset="-128"/>
                <a:ea typeface="HG明朝E" panose="02020909000000000000" pitchFamily="17" charset="-128"/>
              </a:rPr>
              <a:t> </a:t>
            </a:r>
            <a:r>
              <a:rPr lang="ja-JP" altLang="en-US" sz="1900" dirty="0">
                <a:latin typeface="HG明朝E" panose="02020909000000000000" pitchFamily="17" charset="-128"/>
                <a:ea typeface="HG明朝E" panose="02020909000000000000" pitchFamily="17" charset="-128"/>
              </a:rPr>
              <a:t>　　　　　　　　</a:t>
            </a:r>
            <a:r>
              <a:rPr lang="en-US" altLang="ja-JP" sz="1900" dirty="0">
                <a:latin typeface="HG明朝E" panose="02020909000000000000" pitchFamily="17" charset="-128"/>
                <a:ea typeface="HG明朝E" panose="02020909000000000000" pitchFamily="17" charset="-128"/>
              </a:rPr>
              <a:t>2007</a:t>
            </a:r>
            <a:r>
              <a:rPr lang="ja-JP" altLang="ja-JP" sz="1900" dirty="0">
                <a:latin typeface="HG明朝E" panose="02020909000000000000" pitchFamily="17" charset="-128"/>
                <a:ea typeface="HG明朝E" panose="02020909000000000000" pitchFamily="17" charset="-128"/>
              </a:rPr>
              <a:t>年</a:t>
            </a:r>
            <a:r>
              <a:rPr lang="en-US" altLang="ja-JP" sz="1900" dirty="0">
                <a:latin typeface="HG明朝E" panose="02020909000000000000" pitchFamily="17" charset="-128"/>
                <a:ea typeface="HG明朝E" panose="02020909000000000000" pitchFamily="17" charset="-128"/>
              </a:rPr>
              <a:t>4</a:t>
            </a:r>
            <a:r>
              <a:rPr lang="ja-JP" altLang="ja-JP" sz="1900" dirty="0">
                <a:latin typeface="HG明朝E" panose="02020909000000000000" pitchFamily="17" charset="-128"/>
                <a:ea typeface="HG明朝E" panose="02020909000000000000" pitchFamily="17" charset="-128"/>
              </a:rPr>
              <a:t>月</a:t>
            </a:r>
            <a:r>
              <a:rPr lang="en-US" altLang="ja-JP" sz="1900" dirty="0">
                <a:latin typeface="HG明朝E" panose="02020909000000000000" pitchFamily="17" charset="-128"/>
                <a:ea typeface="HG明朝E" panose="02020909000000000000" pitchFamily="17" charset="-128"/>
              </a:rPr>
              <a:t>7</a:t>
            </a:r>
            <a:r>
              <a:rPr lang="ja-JP" altLang="ja-JP" sz="1900" dirty="0">
                <a:latin typeface="HG明朝E" panose="02020909000000000000" pitchFamily="17" charset="-128"/>
                <a:ea typeface="HG明朝E" panose="02020909000000000000" pitchFamily="17" charset="-128"/>
              </a:rPr>
              <a:t>日</a:t>
            </a:r>
            <a:r>
              <a:rPr lang="ja-JP" altLang="en-US" sz="1900" dirty="0">
                <a:latin typeface="HG明朝E" panose="02020909000000000000" pitchFamily="17" charset="-128"/>
                <a:ea typeface="HG明朝E" panose="02020909000000000000" pitchFamily="17" charset="-128"/>
              </a:rPr>
              <a:t>　</a:t>
            </a:r>
            <a:r>
              <a:rPr lang="ja-JP" altLang="ja-JP" sz="1900" dirty="0">
                <a:latin typeface="HG明朝E" panose="02020909000000000000" pitchFamily="17" charset="-128"/>
                <a:ea typeface="HG明朝E" panose="02020909000000000000" pitchFamily="17" charset="-128"/>
              </a:rPr>
              <a:t>ＮＰＯ法人北九州ホームレス支援機構</a:t>
            </a:r>
            <a:r>
              <a:rPr lang="ja-JP" altLang="en-US" sz="1900" dirty="0">
                <a:latin typeface="HG明朝E" panose="02020909000000000000" pitchFamily="17" charset="-128"/>
                <a:ea typeface="HG明朝E" panose="02020909000000000000" pitchFamily="17" charset="-128"/>
              </a:rPr>
              <a:t>　　</a:t>
            </a:r>
            <a:r>
              <a:rPr lang="ja-JP" altLang="ja-JP" sz="1900" dirty="0">
                <a:latin typeface="HG明朝E" panose="02020909000000000000" pitchFamily="17" charset="-128"/>
                <a:ea typeface="HG明朝E" panose="02020909000000000000" pitchFamily="17" charset="-128"/>
              </a:rPr>
              <a:t>理事長　奥田知志</a:t>
            </a:r>
          </a:p>
        </p:txBody>
      </p:sp>
    </p:spTree>
    <p:extLst>
      <p:ext uri="{BB962C8B-B14F-4D97-AF65-F5344CB8AC3E}">
        <p14:creationId xmlns:p14="http://schemas.microsoft.com/office/powerpoint/2010/main" val="28895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7200" dirty="0">
                <a:latin typeface="HGS創英角ﾎﾟｯﾌﾟ体" panose="040B0A00000000000000" pitchFamily="50" charset="-128"/>
                <a:ea typeface="HGS創英角ﾎﾟｯﾌﾟ体" panose="040B0A00000000000000" pitchFamily="50" charset="-128"/>
              </a:rPr>
              <a:t>つぎのおはなし</a:t>
            </a:r>
          </a:p>
        </p:txBody>
      </p:sp>
      <p:sp>
        <p:nvSpPr>
          <p:cNvPr id="3" name="コンテンツ プレースホルダー 2"/>
          <p:cNvSpPr>
            <a:spLocks noGrp="1"/>
          </p:cNvSpPr>
          <p:nvPr>
            <p:ph idx="1"/>
          </p:nvPr>
        </p:nvSpPr>
        <p:spPr>
          <a:xfrm>
            <a:off x="540070" y="1916832"/>
            <a:ext cx="9721215" cy="2769177"/>
          </a:xfrm>
        </p:spPr>
        <p:txBody>
          <a:bodyPr/>
          <a:lstStyle/>
          <a:p>
            <a:pPr marL="0" indent="0">
              <a:buNone/>
            </a:pPr>
            <a:r>
              <a:rPr kumimoji="1" lang="ja-JP" altLang="en-US" sz="12000" dirty="0">
                <a:latin typeface="HGS創英角ﾎﾟｯﾌﾟ体" panose="040B0A00000000000000" pitchFamily="50" charset="-128"/>
                <a:ea typeface="HGS創英角ﾎﾟｯﾌﾟ体" panose="040B0A00000000000000" pitchFamily="50" charset="-128"/>
              </a:rPr>
              <a:t>基本的視座</a:t>
            </a:r>
          </a:p>
        </p:txBody>
      </p:sp>
      <p:sp>
        <p:nvSpPr>
          <p:cNvPr id="4" name="スライド番号プレースホルダー 3"/>
          <p:cNvSpPr>
            <a:spLocks noGrp="1"/>
          </p:cNvSpPr>
          <p:nvPr>
            <p:ph type="sldNum" sz="quarter" idx="12"/>
          </p:nvPr>
        </p:nvSpPr>
        <p:spPr/>
        <p:txBody>
          <a:bodyPr/>
          <a:lstStyle/>
          <a:p>
            <a:pPr>
              <a:defRPr/>
            </a:pPr>
            <a:fld id="{84833154-E9F4-4A67-9604-9AEFC7101BEE}" type="slidenum">
              <a:rPr lang="ja-JP" altLang="en-US" smtClean="0">
                <a:solidFill>
                  <a:prstClr val="black">
                    <a:tint val="75000"/>
                  </a:prstClr>
                </a:solidFill>
              </a:rPr>
              <a:pPr>
                <a:defRPr/>
              </a:pPr>
              <a:t>8</a:t>
            </a:fld>
            <a:endParaRPr lang="ja-JP" altLang="en-US">
              <a:solidFill>
                <a:prstClr val="black">
                  <a:tint val="75000"/>
                </a:prstClr>
              </a:solidFill>
            </a:endParaRPr>
          </a:p>
        </p:txBody>
      </p:sp>
      <p:sp>
        <p:nvSpPr>
          <p:cNvPr id="5" name="日付プレースホルダー 4"/>
          <p:cNvSpPr>
            <a:spLocks noGrp="1"/>
          </p:cNvSpPr>
          <p:nvPr>
            <p:ph type="dt" sz="half" idx="10"/>
          </p:nvPr>
        </p:nvSpPr>
        <p:spPr/>
        <p:txBody>
          <a:body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40292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53237" y="274638"/>
            <a:ext cx="10372866" cy="1143000"/>
          </a:xfrm>
        </p:spPr>
        <p:txBody>
          <a:bodyPr>
            <a:normAutofit fontScale="90000"/>
          </a:bodyPr>
          <a:lstStyle/>
          <a:p>
            <a:r>
              <a:rPr lang="ja-JP" altLang="en-US" sz="3500" dirty="0"/>
              <a:t>原点　二つの困窮概念を</a:t>
            </a:r>
            <a:r>
              <a:rPr lang="en-US" altLang="ja-JP" sz="3500" dirty="0"/>
              <a:t>30</a:t>
            </a:r>
            <a:r>
              <a:rPr lang="ja-JP" altLang="en-US" sz="3500" dirty="0"/>
              <a:t>年前に想定</a:t>
            </a:r>
            <a:r>
              <a:rPr lang="en-US" altLang="ja-JP" sz="3500" dirty="0">
                <a:solidFill>
                  <a:srgbClr val="FF0000"/>
                </a:solidFill>
              </a:rPr>
              <a:t/>
            </a:r>
            <a:br>
              <a:rPr lang="en-US" altLang="ja-JP" sz="3500" dirty="0">
                <a:solidFill>
                  <a:srgbClr val="FF0000"/>
                </a:solidFill>
              </a:rPr>
            </a:br>
            <a:r>
              <a:rPr lang="ja-JP" altLang="en-US" sz="3500" dirty="0">
                <a:solidFill>
                  <a:srgbClr val="FF0000"/>
                </a:solidFill>
              </a:rPr>
              <a:t>　　</a:t>
            </a:r>
            <a:r>
              <a:rPr lang="en-US" altLang="ja-JP" dirty="0">
                <a:solidFill>
                  <a:srgbClr val="FF0000"/>
                </a:solidFill>
              </a:rPr>
              <a:t>『</a:t>
            </a:r>
            <a:r>
              <a:rPr lang="ja-JP" altLang="en-US" dirty="0">
                <a:solidFill>
                  <a:srgbClr val="FF0000"/>
                </a:solidFill>
              </a:rPr>
              <a:t>経済的貧困</a:t>
            </a:r>
            <a:r>
              <a:rPr lang="en-US" altLang="ja-JP" dirty="0">
                <a:solidFill>
                  <a:srgbClr val="FF0000"/>
                </a:solidFill>
              </a:rPr>
              <a:t>』</a:t>
            </a:r>
            <a:r>
              <a:rPr lang="ja-JP" altLang="en-US" dirty="0">
                <a:solidFill>
                  <a:srgbClr val="FF0000"/>
                </a:solidFill>
              </a:rPr>
              <a:t>と</a:t>
            </a:r>
            <a:r>
              <a:rPr lang="en-US" altLang="ja-JP" dirty="0">
                <a:solidFill>
                  <a:srgbClr val="FF0000"/>
                </a:solidFill>
              </a:rPr>
              <a:t>『</a:t>
            </a:r>
            <a:r>
              <a:rPr lang="ja-JP" altLang="en-US" dirty="0">
                <a:solidFill>
                  <a:srgbClr val="FF0000"/>
                </a:solidFill>
              </a:rPr>
              <a:t>社会的孤立</a:t>
            </a:r>
            <a:r>
              <a:rPr lang="en-US" altLang="ja-JP" dirty="0">
                <a:solidFill>
                  <a:srgbClr val="FF0000"/>
                </a:solidFill>
              </a:rPr>
              <a:t>』</a:t>
            </a:r>
            <a:endParaRPr lang="ja-JP" altLang="en-US" dirty="0"/>
          </a:p>
        </p:txBody>
      </p:sp>
      <p:sp>
        <p:nvSpPr>
          <p:cNvPr id="3" name="コンテンツ プレースホルダー 2"/>
          <p:cNvSpPr>
            <a:spLocks noGrp="1"/>
          </p:cNvSpPr>
          <p:nvPr>
            <p:ph idx="1"/>
          </p:nvPr>
        </p:nvSpPr>
        <p:spPr>
          <a:xfrm>
            <a:off x="97255" y="1772726"/>
            <a:ext cx="10528848" cy="1512261"/>
          </a:xfrm>
        </p:spPr>
        <p:txBody>
          <a:bodyPr>
            <a:normAutofit fontScale="25000" lnSpcReduction="20000"/>
          </a:bodyPr>
          <a:lstStyle/>
          <a:p>
            <a:pPr marL="0" indent="0" algn="ctr">
              <a:buNone/>
            </a:pPr>
            <a:r>
              <a:rPr lang="ja-JP" altLang="en-US" sz="14400" dirty="0"/>
              <a:t>経済的貧困・ハウスレス支援・・・なにが必要か</a:t>
            </a:r>
          </a:p>
          <a:p>
            <a:pPr marL="0" indent="0" algn="ctr">
              <a:buNone/>
            </a:pPr>
            <a:r>
              <a:rPr lang="ja-JP" altLang="en-US" sz="14400" dirty="0"/>
              <a:t>社会的孤立・ホームレス支援・・・だれが必要か</a:t>
            </a:r>
            <a:endParaRPr lang="en-US" altLang="ja-JP" sz="14400" dirty="0"/>
          </a:p>
          <a:p>
            <a:pPr marL="0" indent="0" algn="ctr">
              <a:buNone/>
            </a:pPr>
            <a:endParaRPr lang="en-US" altLang="ja-JP" sz="14400" dirty="0"/>
          </a:p>
          <a:p>
            <a:pPr marL="0" indent="0" algn="ctr">
              <a:buNone/>
            </a:pPr>
            <a:endParaRPr lang="en-US" altLang="ja-JP" sz="14400" dirty="0">
              <a:solidFill>
                <a:srgbClr val="FF0000"/>
              </a:solidFill>
            </a:endParaRPr>
          </a:p>
          <a:p>
            <a:pPr marL="0" indent="0" algn="ctr">
              <a:buNone/>
            </a:pPr>
            <a:endParaRPr lang="en-US" altLang="ja-JP" sz="14400" dirty="0"/>
          </a:p>
          <a:p>
            <a:pPr marL="0" indent="0" algn="ctr">
              <a:buNone/>
            </a:pPr>
            <a:r>
              <a:rPr lang="ja-JP" altLang="en-US" sz="12800" dirty="0"/>
              <a:t>ホームレス化する社会</a:t>
            </a:r>
            <a:br>
              <a:rPr lang="ja-JP" altLang="en-US" sz="12800" dirty="0"/>
            </a:br>
            <a:r>
              <a:rPr lang="en-US" altLang="ja-JP" sz="12800" dirty="0"/>
              <a:t>※</a:t>
            </a:r>
            <a:r>
              <a:rPr lang="ja-JP" altLang="en-US" sz="12800" dirty="0"/>
              <a:t>ある襲撃事件「ホームレス中学生」の存在</a:t>
            </a:r>
            <a:endParaRPr lang="en-US" altLang="ja-JP" sz="12800" dirty="0"/>
          </a:p>
          <a:p>
            <a:pPr marL="0" indent="0" algn="ctr">
              <a:buNone/>
            </a:pPr>
            <a:r>
              <a:rPr lang="ja-JP" altLang="en-US" sz="12800" dirty="0"/>
              <a:t>「家があっても帰るところがない」</a:t>
            </a:r>
            <a:br>
              <a:rPr lang="ja-JP" altLang="en-US" sz="12800" dirty="0"/>
            </a:br>
            <a:r>
              <a:rPr lang="ja-JP" altLang="en-US" sz="12800" dirty="0"/>
              <a:t>「親はいても誰からも心配されていない」</a:t>
            </a:r>
          </a:p>
          <a:p>
            <a:pPr marL="0" indent="0" algn="ctr">
              <a:buNone/>
            </a:pPr>
            <a:endParaRPr lang="ja-JP" altLang="en-US" sz="10000" dirty="0"/>
          </a:p>
          <a:p>
            <a:pPr marL="0" indent="0" algn="ctr">
              <a:buNone/>
            </a:pPr>
            <a:r>
              <a:rPr lang="ja-JP" altLang="en-US" sz="10000" dirty="0">
                <a:solidFill>
                  <a:srgbClr val="FF0000"/>
                </a:solidFill>
              </a:rPr>
              <a:t>　　　</a:t>
            </a:r>
          </a:p>
          <a:p>
            <a:pPr marL="0" indent="0" algn="ctr">
              <a:buNone/>
            </a:pPr>
            <a:endParaRPr lang="en-US" altLang="ja-JP" sz="10000" dirty="0">
              <a:solidFill>
                <a:srgbClr val="FF0000"/>
              </a:solidFill>
            </a:endParaRPr>
          </a:p>
          <a:p>
            <a:pPr marL="0" indent="0" algn="ctr">
              <a:buNone/>
            </a:pPr>
            <a:endParaRPr lang="en-US" altLang="ja-JP" sz="6000" dirty="0">
              <a:solidFill>
                <a:srgbClr val="FF0000"/>
              </a:solidFill>
            </a:endParaRPr>
          </a:p>
          <a:p>
            <a:pPr marL="0" indent="0" algn="ctr">
              <a:buNone/>
            </a:pPr>
            <a:endParaRPr lang="ja-JP" altLang="en-US" sz="6000" dirty="0">
              <a:solidFill>
                <a:srgbClr val="FF0000"/>
              </a:solidFill>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solidFill>
              </a:rPr>
              <a:pPr/>
              <a:t>9</a:t>
            </a:fld>
            <a:endParaRPr lang="ja-JP" altLang="en-US">
              <a:solidFill>
                <a:prstClr val="black"/>
              </a:solidFill>
            </a:endParaRPr>
          </a:p>
        </p:txBody>
      </p:sp>
      <p:sp>
        <p:nvSpPr>
          <p:cNvPr id="5" name="コンテンツ プレースホルダー 2"/>
          <p:cNvSpPr txBox="1">
            <a:spLocks/>
          </p:cNvSpPr>
          <p:nvPr/>
        </p:nvSpPr>
        <p:spPr>
          <a:xfrm>
            <a:off x="802756" y="2924946"/>
            <a:ext cx="8712968" cy="1425727"/>
          </a:xfrm>
          <a:prstGeom prst="rect">
            <a:avLst/>
          </a:prstGeom>
        </p:spPr>
        <p:txBody>
          <a:bodyPr lIns="68574" tIns="34287" rIns="68574" bIns="34287">
            <a:normAutofit fontScale="8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3600" dirty="0">
                <a:solidFill>
                  <a:srgbClr val="FF0000"/>
                </a:solidFill>
              </a:rPr>
              <a:t>■参加と自立</a:t>
            </a:r>
            <a:endParaRPr lang="en-US" altLang="ja-JP" sz="3600" dirty="0">
              <a:solidFill>
                <a:srgbClr val="FF0000"/>
              </a:solidFill>
            </a:endParaRPr>
          </a:p>
          <a:p>
            <a:pPr marL="0" indent="0" algn="ctr" fontAlgn="auto">
              <a:spcAft>
                <a:spcPts val="0"/>
              </a:spcAft>
              <a:buFont typeface="Arial" pitchFamily="34" charset="0"/>
              <a:buNone/>
              <a:defRPr/>
            </a:pPr>
            <a:r>
              <a:rPr lang="ja-JP" altLang="en-US" sz="3600" dirty="0">
                <a:solidFill>
                  <a:prstClr val="black"/>
                </a:solidFill>
              </a:rPr>
              <a:t>従来⇒自立した者が社会に参加できる？</a:t>
            </a:r>
            <a:endParaRPr lang="en-US" altLang="ja-JP" sz="3600" dirty="0">
              <a:solidFill>
                <a:prstClr val="black"/>
              </a:solidFill>
            </a:endParaRPr>
          </a:p>
          <a:p>
            <a:pPr marL="0" indent="0" algn="ctr" fontAlgn="auto">
              <a:spcAft>
                <a:spcPts val="0"/>
              </a:spcAft>
              <a:buFont typeface="Arial" pitchFamily="34" charset="0"/>
              <a:buNone/>
              <a:defRPr/>
            </a:pPr>
            <a:r>
              <a:rPr lang="ja-JP" altLang="en-US" sz="3600" dirty="0">
                <a:solidFill>
                  <a:prstClr val="black"/>
                </a:solidFill>
              </a:rPr>
              <a:t>しかし・・・</a:t>
            </a:r>
            <a:r>
              <a:rPr lang="ja-JP" altLang="en-US" sz="3600" dirty="0">
                <a:solidFill>
                  <a:srgbClr val="FF0000"/>
                </a:solidFill>
              </a:rPr>
              <a:t>参加は、自立の前提</a:t>
            </a:r>
            <a:endParaRPr lang="ja-JP" altLang="en-US" sz="3000" dirty="0">
              <a:solidFill>
                <a:srgbClr val="C0504D">
                  <a:lumMod val="75000"/>
                </a:srgbClr>
              </a:solidFill>
            </a:endParaRPr>
          </a:p>
        </p:txBody>
      </p:sp>
    </p:spTree>
    <p:extLst>
      <p:ext uri="{BB962C8B-B14F-4D97-AF65-F5344CB8AC3E}">
        <p14:creationId xmlns:p14="http://schemas.microsoft.com/office/powerpoint/2010/main" val="20223980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6547</TotalTime>
  <Words>1583</Words>
  <Application>Microsoft Office PowerPoint</Application>
  <PresentationFormat>ユーザー設定</PresentationFormat>
  <Paragraphs>329</Paragraphs>
  <Slides>34</Slides>
  <Notes>6</Notes>
  <HiddenSlides>0</HiddenSlides>
  <MMClips>0</MMClips>
  <ScaleCrop>false</ScaleCrop>
  <HeadingPairs>
    <vt:vector size="8" baseType="variant">
      <vt:variant>
        <vt:lpstr>使用されているフォント</vt:lpstr>
      </vt:variant>
      <vt:variant>
        <vt:i4>20</vt:i4>
      </vt:variant>
      <vt:variant>
        <vt:lpstr>テーマ</vt:lpstr>
      </vt:variant>
      <vt:variant>
        <vt:i4>7</vt:i4>
      </vt:variant>
      <vt:variant>
        <vt:lpstr>埋め込まれた OLE サーバー</vt:lpstr>
      </vt:variant>
      <vt:variant>
        <vt:i4>1</vt:i4>
      </vt:variant>
      <vt:variant>
        <vt:lpstr>スライド タイトル</vt:lpstr>
      </vt:variant>
      <vt:variant>
        <vt:i4>34</vt:i4>
      </vt:variant>
    </vt:vector>
  </HeadingPairs>
  <TitlesOfParts>
    <vt:vector size="62" baseType="lpstr">
      <vt:lpstr>AR P丸ゴシック体E</vt:lpstr>
      <vt:lpstr>ＤＦ平成ゴシック体W5</vt:lpstr>
      <vt:lpstr>HGP創英角ｺﾞｼｯｸUB</vt:lpstr>
      <vt:lpstr>HGP創英角ﾎﾟｯﾌﾟ体</vt:lpstr>
      <vt:lpstr>HGP明朝E</vt:lpstr>
      <vt:lpstr>HGS創英角ｺﾞｼｯｸUB</vt:lpstr>
      <vt:lpstr>HGS創英角ﾎﾟｯﾌﾟ体</vt:lpstr>
      <vt:lpstr>HG明朝E</vt:lpstr>
      <vt:lpstr>ＭＳ Ｐゴシック</vt:lpstr>
      <vt:lpstr>MS UI Gothic</vt:lpstr>
      <vt:lpstr>ＭＳ ゴシック</vt:lpstr>
      <vt:lpstr>メイリオ</vt:lpstr>
      <vt:lpstr>Arial</vt:lpstr>
      <vt:lpstr>Calibri</vt:lpstr>
      <vt:lpstr>Century</vt:lpstr>
      <vt:lpstr>Tahoma</vt:lpstr>
      <vt:lpstr>Times New Roman</vt:lpstr>
      <vt:lpstr>Trebuchet MS</vt:lpstr>
      <vt:lpstr>Verdana</vt:lpstr>
      <vt:lpstr>Wingdings</vt:lpstr>
      <vt:lpstr>Office ​​テーマ</vt:lpstr>
      <vt:lpstr>8_Office ​​テーマ</vt:lpstr>
      <vt:lpstr>3_Office ​​テーマ</vt:lpstr>
      <vt:lpstr>Blends</vt:lpstr>
      <vt:lpstr>1_Office ​​テーマ</vt:lpstr>
      <vt:lpstr>Office テーマ</vt:lpstr>
      <vt:lpstr>1_Office テーマ</vt:lpstr>
      <vt:lpstr>グラフ</vt:lpstr>
      <vt:lpstr>生きてさえいればいつか笑える日が来る 　生きる、解決しなくてもー伴走支援とは何か？  　　　　　　　　　     　　　</vt:lpstr>
      <vt:lpstr>PowerPoint プレゼンテーション</vt:lpstr>
      <vt:lpstr>PowerPoint プレゼンテーション</vt:lpstr>
      <vt:lpstr>はじめのおはなし</vt:lpstr>
      <vt:lpstr> NPO法人抱樸　概要　　　　　　　　　</vt:lpstr>
      <vt:lpstr>PowerPoint プレゼンテーション</vt:lpstr>
      <vt:lpstr>PowerPoint プレゼンテーション</vt:lpstr>
      <vt:lpstr>つぎのおはなし</vt:lpstr>
      <vt:lpstr>原点　二つの困窮概念を30年前に想定 　　『経済的貧困』と『社会的孤立』</vt:lpstr>
      <vt:lpstr>PowerPoint プレゼンテーション</vt:lpstr>
      <vt:lpstr>社会的孤立の調査　OECD諸国の比較</vt:lpstr>
      <vt:lpstr>不安定な時代の到来 第二の危機、第三の危機を想定する支援</vt:lpstr>
      <vt:lpstr>■自己責任⇒孤立⇒助けて言えない</vt:lpstr>
      <vt:lpstr>2018年1月18日英国「孤独担当大臣」新設 　国家損失年間4.9兆円（320億ポンド）</vt:lpstr>
      <vt:lpstr>PowerPoint プレゼンテーション</vt:lpstr>
      <vt:lpstr>もう一つの貧困のスパイラル　①</vt:lpstr>
      <vt:lpstr>PowerPoint プレゼンテーション</vt:lpstr>
      <vt:lpstr>もう一つの貧困のスパイラル　②</vt:lpstr>
      <vt:lpstr>物語る支援―人は『誰のために』生きるのか</vt:lpstr>
      <vt:lpstr>つぎのおはなし</vt:lpstr>
      <vt:lpstr>決定的な事件―2000年5月西鉄バスジャック事件</vt:lpstr>
      <vt:lpstr>■伴走支援における家族（家庭）モデルの５つの機能 社会保障の射程・・・家族機能の社会化（赤の他人の登場）</vt:lpstr>
      <vt:lpstr>PowerPoint プレゼンテーション</vt:lpstr>
      <vt:lpstr>伴走支援　　「存在の支援―問題解決では終わらない」</vt:lpstr>
      <vt:lpstr>PowerPoint プレゼンテーション</vt:lpstr>
      <vt:lpstr>PowerPoint プレゼンテーション</vt:lpstr>
      <vt:lpstr>PowerPoint プレゼンテーション</vt:lpstr>
      <vt:lpstr>生笑一座一座の意義</vt:lpstr>
      <vt:lpstr>PowerPoint プレゼンテーション</vt:lpstr>
      <vt:lpstr>PowerPoint プレゼンテーション</vt:lpstr>
      <vt:lpstr>PowerPoint プレゼンテーション</vt:lpstr>
      <vt:lpstr>PowerPoint プレゼンテーション</vt:lpstr>
      <vt:lpstr>おまけのはなし</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若年者に対する伴走型就労支援事業  第３回委員会</dc:title>
  <dc:creator>INAZUKI Tadashi</dc:creator>
  <cp:lastModifiedBy>y-matsuoka</cp:lastModifiedBy>
  <cp:revision>524</cp:revision>
  <cp:lastPrinted>2018-06-20T02:45:49Z</cp:lastPrinted>
  <dcterms:created xsi:type="dcterms:W3CDTF">2013-03-21T01:35:46Z</dcterms:created>
  <dcterms:modified xsi:type="dcterms:W3CDTF">2018-06-20T02:48:53Z</dcterms:modified>
</cp:coreProperties>
</file>