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5" r:id="rId2"/>
    <p:sldMasterId id="2147483687" r:id="rId3"/>
    <p:sldMasterId id="2147483699" r:id="rId4"/>
  </p:sldMasterIdLst>
  <p:notesMasterIdLst>
    <p:notesMasterId r:id="rId65"/>
  </p:notesMasterIdLst>
  <p:sldIdLst>
    <p:sldId id="256" r:id="rId5"/>
    <p:sldId id="263" r:id="rId6"/>
    <p:sldId id="411" r:id="rId7"/>
    <p:sldId id="264" r:id="rId8"/>
    <p:sldId id="265" r:id="rId9"/>
    <p:sldId id="268" r:id="rId10"/>
    <p:sldId id="391" r:id="rId11"/>
    <p:sldId id="392" r:id="rId12"/>
    <p:sldId id="393" r:id="rId13"/>
    <p:sldId id="273" r:id="rId14"/>
    <p:sldId id="322" r:id="rId15"/>
    <p:sldId id="323" r:id="rId16"/>
    <p:sldId id="402" r:id="rId17"/>
    <p:sldId id="324" r:id="rId18"/>
    <p:sldId id="349" r:id="rId19"/>
    <p:sldId id="326" r:id="rId20"/>
    <p:sldId id="325" r:id="rId21"/>
    <p:sldId id="334" r:id="rId22"/>
    <p:sldId id="395" r:id="rId23"/>
    <p:sldId id="401" r:id="rId24"/>
    <p:sldId id="335" r:id="rId25"/>
    <p:sldId id="336" r:id="rId26"/>
    <p:sldId id="337" r:id="rId27"/>
    <p:sldId id="291" r:id="rId28"/>
    <p:sldId id="396" r:id="rId29"/>
    <p:sldId id="397" r:id="rId30"/>
    <p:sldId id="398" r:id="rId31"/>
    <p:sldId id="399" r:id="rId32"/>
    <p:sldId id="400" r:id="rId33"/>
    <p:sldId id="410" r:id="rId34"/>
    <p:sldId id="266" r:id="rId35"/>
    <p:sldId id="338" r:id="rId36"/>
    <p:sldId id="313" r:id="rId37"/>
    <p:sldId id="314" r:id="rId38"/>
    <p:sldId id="339" r:id="rId39"/>
    <p:sldId id="340" r:id="rId40"/>
    <p:sldId id="341" r:id="rId41"/>
    <p:sldId id="342" r:id="rId42"/>
    <p:sldId id="343" r:id="rId43"/>
    <p:sldId id="344" r:id="rId44"/>
    <p:sldId id="389" r:id="rId45"/>
    <p:sldId id="345" r:id="rId46"/>
    <p:sldId id="346" r:id="rId47"/>
    <p:sldId id="347" r:id="rId48"/>
    <p:sldId id="348" r:id="rId49"/>
    <p:sldId id="353" r:id="rId50"/>
    <p:sldId id="394" r:id="rId51"/>
    <p:sldId id="403" r:id="rId52"/>
    <p:sldId id="404" r:id="rId53"/>
    <p:sldId id="405" r:id="rId54"/>
    <p:sldId id="406" r:id="rId55"/>
    <p:sldId id="407" r:id="rId56"/>
    <p:sldId id="408" r:id="rId57"/>
    <p:sldId id="409" r:id="rId58"/>
    <p:sldId id="295" r:id="rId59"/>
    <p:sldId id="296" r:id="rId60"/>
    <p:sldId id="354" r:id="rId61"/>
    <p:sldId id="390" r:id="rId62"/>
    <p:sldId id="355" r:id="rId63"/>
    <p:sldId id="309" r:id="rId6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13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B043A9-4AC3-4423-920D-F778B1BFCD32}" type="doc">
      <dgm:prSet loTypeId="urn:microsoft.com/office/officeart/2005/8/layout/cycle1" loCatId="cycle" qsTypeId="urn:microsoft.com/office/officeart/2005/8/quickstyle/3d3" qsCatId="3D" csTypeId="urn:microsoft.com/office/officeart/2005/8/colors/accent1_2" csCatId="accent1" phldr="1"/>
      <dgm:spPr/>
      <dgm:t>
        <a:bodyPr/>
        <a:lstStyle/>
        <a:p>
          <a:endParaRPr kumimoji="1" lang="ja-JP" altLang="en-US"/>
        </a:p>
      </dgm:t>
    </dgm:pt>
    <dgm:pt modelId="{494DA650-6CA9-426F-8782-D4D009F9DFC4}">
      <dgm:prSet phldrT="[テキスト]"/>
      <dgm:spPr/>
      <dgm:t>
        <a:bodyPr/>
        <a:lstStyle/>
        <a:p>
          <a:r>
            <a:rPr kumimoji="1" lang="ja-JP" altLang="en-US" dirty="0"/>
            <a:t>行動</a:t>
          </a:r>
        </a:p>
      </dgm:t>
    </dgm:pt>
    <dgm:pt modelId="{6D1B06EB-220E-44B6-95BE-CD1B0C1D9659}" type="parTrans" cxnId="{6290A228-6CD7-4C0C-A578-20BB25F7AF0F}">
      <dgm:prSet/>
      <dgm:spPr/>
      <dgm:t>
        <a:bodyPr/>
        <a:lstStyle/>
        <a:p>
          <a:endParaRPr kumimoji="1" lang="ja-JP" altLang="en-US"/>
        </a:p>
      </dgm:t>
    </dgm:pt>
    <dgm:pt modelId="{0A32BF76-0D46-48B3-A220-AC769F4CA079}" type="sibTrans" cxnId="{6290A228-6CD7-4C0C-A578-20BB25F7AF0F}">
      <dgm:prSet/>
      <dgm:spPr/>
      <dgm:t>
        <a:bodyPr/>
        <a:lstStyle/>
        <a:p>
          <a:endParaRPr kumimoji="1" lang="ja-JP" altLang="en-US"/>
        </a:p>
      </dgm:t>
    </dgm:pt>
    <dgm:pt modelId="{DDFE7199-DA81-4217-A9DD-4C7EDE4B5495}">
      <dgm:prSet phldrT="[テキスト]" custT="1"/>
      <dgm:spPr/>
      <dgm:t>
        <a:bodyPr/>
        <a:lstStyle/>
        <a:p>
          <a:r>
            <a:rPr kumimoji="1" lang="ja-JP" altLang="en-US" sz="3800" dirty="0"/>
            <a:t>報酬</a:t>
          </a:r>
          <a:endParaRPr kumimoji="1" lang="en-US" altLang="ja-JP" sz="3800" dirty="0"/>
        </a:p>
        <a:p>
          <a:r>
            <a:rPr kumimoji="1" lang="ja-JP" altLang="en-US" sz="1600" dirty="0"/>
            <a:t>正</a:t>
          </a:r>
          <a:r>
            <a:rPr kumimoji="1" lang="en-US" altLang="ja-JP" sz="1600" dirty="0"/>
            <a:t>or</a:t>
          </a:r>
          <a:r>
            <a:rPr kumimoji="1" lang="ja-JP" altLang="en-US" sz="1600" dirty="0"/>
            <a:t>負</a:t>
          </a:r>
          <a:endParaRPr kumimoji="1" lang="ja-JP" altLang="en-US" sz="3800" dirty="0"/>
        </a:p>
      </dgm:t>
    </dgm:pt>
    <dgm:pt modelId="{9FE9649E-9D7A-4271-9D16-55E6B7F2F339}" type="parTrans" cxnId="{1229A128-CB76-4B16-9377-2C7AB6896FF9}">
      <dgm:prSet/>
      <dgm:spPr/>
      <dgm:t>
        <a:bodyPr/>
        <a:lstStyle/>
        <a:p>
          <a:endParaRPr kumimoji="1" lang="ja-JP" altLang="en-US"/>
        </a:p>
      </dgm:t>
    </dgm:pt>
    <dgm:pt modelId="{075027A3-F23B-47B0-95D3-D5B5F64066D6}" type="sibTrans" cxnId="{1229A128-CB76-4B16-9377-2C7AB6896FF9}">
      <dgm:prSet/>
      <dgm:spPr/>
      <dgm:t>
        <a:bodyPr/>
        <a:lstStyle/>
        <a:p>
          <a:endParaRPr kumimoji="1" lang="ja-JP" altLang="en-US"/>
        </a:p>
      </dgm:t>
    </dgm:pt>
    <dgm:pt modelId="{5DF97FA0-7A96-49E1-B5FE-2B86EF40134C}">
      <dgm:prSet phldrT="[テキスト]"/>
      <dgm:spPr/>
      <dgm:t>
        <a:bodyPr/>
        <a:lstStyle/>
        <a:p>
          <a:r>
            <a:rPr kumimoji="1" lang="ja-JP" altLang="en-US" dirty="0"/>
            <a:t>動機付け</a:t>
          </a:r>
        </a:p>
      </dgm:t>
    </dgm:pt>
    <dgm:pt modelId="{9457A703-5D39-4C58-82F8-C56F757DA414}" type="parTrans" cxnId="{A4DED34E-DC53-41E4-AF84-19D5F81F39EE}">
      <dgm:prSet/>
      <dgm:spPr/>
      <dgm:t>
        <a:bodyPr/>
        <a:lstStyle/>
        <a:p>
          <a:endParaRPr kumimoji="1" lang="ja-JP" altLang="en-US"/>
        </a:p>
      </dgm:t>
    </dgm:pt>
    <dgm:pt modelId="{3DE950EE-DBE7-40D6-9AD1-C7F2B096B6D7}" type="sibTrans" cxnId="{A4DED34E-DC53-41E4-AF84-19D5F81F39EE}">
      <dgm:prSet/>
      <dgm:spPr/>
      <dgm:t>
        <a:bodyPr/>
        <a:lstStyle/>
        <a:p>
          <a:endParaRPr kumimoji="1" lang="ja-JP" altLang="en-US"/>
        </a:p>
      </dgm:t>
    </dgm:pt>
    <dgm:pt modelId="{B5DF421D-FC1D-4F18-B64E-CACB45B6DEB5}" type="pres">
      <dgm:prSet presAssocID="{48B043A9-4AC3-4423-920D-F778B1BFCD32}" presName="cycle" presStyleCnt="0">
        <dgm:presLayoutVars>
          <dgm:dir/>
          <dgm:resizeHandles val="exact"/>
        </dgm:presLayoutVars>
      </dgm:prSet>
      <dgm:spPr/>
    </dgm:pt>
    <dgm:pt modelId="{7E38825F-7B67-44AB-A1F8-C75913093B6D}" type="pres">
      <dgm:prSet presAssocID="{494DA650-6CA9-426F-8782-D4D009F9DFC4}" presName="dummy" presStyleCnt="0"/>
      <dgm:spPr/>
    </dgm:pt>
    <dgm:pt modelId="{B225C239-CEF5-442D-BDEF-0E01AE6079EB}" type="pres">
      <dgm:prSet presAssocID="{494DA650-6CA9-426F-8782-D4D009F9DFC4}" presName="node" presStyleLbl="revTx" presStyleIdx="0" presStyleCnt="3">
        <dgm:presLayoutVars>
          <dgm:bulletEnabled val="1"/>
        </dgm:presLayoutVars>
      </dgm:prSet>
      <dgm:spPr/>
    </dgm:pt>
    <dgm:pt modelId="{FC116908-C4C3-4D70-83F0-0413B92C2106}" type="pres">
      <dgm:prSet presAssocID="{0A32BF76-0D46-48B3-A220-AC769F4CA079}" presName="sibTrans" presStyleLbl="node1" presStyleIdx="0" presStyleCnt="3"/>
      <dgm:spPr/>
    </dgm:pt>
    <dgm:pt modelId="{D4568241-31BC-46DE-80DB-22DAB923C1C1}" type="pres">
      <dgm:prSet presAssocID="{DDFE7199-DA81-4217-A9DD-4C7EDE4B5495}" presName="dummy" presStyleCnt="0"/>
      <dgm:spPr/>
    </dgm:pt>
    <dgm:pt modelId="{EB741AA0-98EE-4201-9B6E-64135174BC03}" type="pres">
      <dgm:prSet presAssocID="{DDFE7199-DA81-4217-A9DD-4C7EDE4B5495}" presName="node" presStyleLbl="revTx" presStyleIdx="1" presStyleCnt="3" custRadScaleRad="108998" custRadScaleInc="-2008">
        <dgm:presLayoutVars>
          <dgm:bulletEnabled val="1"/>
        </dgm:presLayoutVars>
      </dgm:prSet>
      <dgm:spPr/>
    </dgm:pt>
    <dgm:pt modelId="{2E5462B5-B194-47EF-A2EA-26D02A3A540D}" type="pres">
      <dgm:prSet presAssocID="{075027A3-F23B-47B0-95D3-D5B5F64066D6}" presName="sibTrans" presStyleLbl="node1" presStyleIdx="1" presStyleCnt="3" custLinFactNeighborX="-350" custLinFactNeighborY="40"/>
      <dgm:spPr/>
    </dgm:pt>
    <dgm:pt modelId="{37CA5C1B-000D-44F0-BE3E-53A1339E29CE}" type="pres">
      <dgm:prSet presAssocID="{5DF97FA0-7A96-49E1-B5FE-2B86EF40134C}" presName="dummy" presStyleCnt="0"/>
      <dgm:spPr/>
    </dgm:pt>
    <dgm:pt modelId="{A26D11ED-F158-451D-8291-4DF447B99A0C}" type="pres">
      <dgm:prSet presAssocID="{5DF97FA0-7A96-49E1-B5FE-2B86EF40134C}" presName="node" presStyleLbl="revTx" presStyleIdx="2" presStyleCnt="3">
        <dgm:presLayoutVars>
          <dgm:bulletEnabled val="1"/>
        </dgm:presLayoutVars>
      </dgm:prSet>
      <dgm:spPr/>
    </dgm:pt>
    <dgm:pt modelId="{970314BE-E7AA-4D9A-B209-8B75191634B1}" type="pres">
      <dgm:prSet presAssocID="{3DE950EE-DBE7-40D6-9AD1-C7F2B096B6D7}" presName="sibTrans" presStyleLbl="node1" presStyleIdx="2" presStyleCnt="3"/>
      <dgm:spPr/>
    </dgm:pt>
  </dgm:ptLst>
  <dgm:cxnLst>
    <dgm:cxn modelId="{42DF9D0B-0CED-410E-9287-299DEB24FEF4}" type="presOf" srcId="{48B043A9-4AC3-4423-920D-F778B1BFCD32}" destId="{B5DF421D-FC1D-4F18-B64E-CACB45B6DEB5}" srcOrd="0" destOrd="0" presId="urn:microsoft.com/office/officeart/2005/8/layout/cycle1"/>
    <dgm:cxn modelId="{1229A128-CB76-4B16-9377-2C7AB6896FF9}" srcId="{48B043A9-4AC3-4423-920D-F778B1BFCD32}" destId="{DDFE7199-DA81-4217-A9DD-4C7EDE4B5495}" srcOrd="1" destOrd="0" parTransId="{9FE9649E-9D7A-4271-9D16-55E6B7F2F339}" sibTransId="{075027A3-F23B-47B0-95D3-D5B5F64066D6}"/>
    <dgm:cxn modelId="{6290A228-6CD7-4C0C-A578-20BB25F7AF0F}" srcId="{48B043A9-4AC3-4423-920D-F778B1BFCD32}" destId="{494DA650-6CA9-426F-8782-D4D009F9DFC4}" srcOrd="0" destOrd="0" parTransId="{6D1B06EB-220E-44B6-95BE-CD1B0C1D9659}" sibTransId="{0A32BF76-0D46-48B3-A220-AC769F4CA079}"/>
    <dgm:cxn modelId="{E1E65E2F-8EBE-4A7A-963B-249C7C9AE93D}" type="presOf" srcId="{494DA650-6CA9-426F-8782-D4D009F9DFC4}" destId="{B225C239-CEF5-442D-BDEF-0E01AE6079EB}" srcOrd="0" destOrd="0" presId="urn:microsoft.com/office/officeart/2005/8/layout/cycle1"/>
    <dgm:cxn modelId="{0DDA0636-1162-4E1B-8E9F-F06E94883C6C}" type="presOf" srcId="{3DE950EE-DBE7-40D6-9AD1-C7F2B096B6D7}" destId="{970314BE-E7AA-4D9A-B209-8B75191634B1}" srcOrd="0" destOrd="0" presId="urn:microsoft.com/office/officeart/2005/8/layout/cycle1"/>
    <dgm:cxn modelId="{0C3B133A-372E-4D86-9DA3-D98143D78763}" type="presOf" srcId="{5DF97FA0-7A96-49E1-B5FE-2B86EF40134C}" destId="{A26D11ED-F158-451D-8291-4DF447B99A0C}" srcOrd="0" destOrd="0" presId="urn:microsoft.com/office/officeart/2005/8/layout/cycle1"/>
    <dgm:cxn modelId="{71F5D368-B505-4738-A846-35C632815B4F}" type="presOf" srcId="{0A32BF76-0D46-48B3-A220-AC769F4CA079}" destId="{FC116908-C4C3-4D70-83F0-0413B92C2106}" srcOrd="0" destOrd="0" presId="urn:microsoft.com/office/officeart/2005/8/layout/cycle1"/>
    <dgm:cxn modelId="{A4DED34E-DC53-41E4-AF84-19D5F81F39EE}" srcId="{48B043A9-4AC3-4423-920D-F778B1BFCD32}" destId="{5DF97FA0-7A96-49E1-B5FE-2B86EF40134C}" srcOrd="2" destOrd="0" parTransId="{9457A703-5D39-4C58-82F8-C56F757DA414}" sibTransId="{3DE950EE-DBE7-40D6-9AD1-C7F2B096B6D7}"/>
    <dgm:cxn modelId="{F610D2C3-09A0-4117-B903-1E5D410D7066}" type="presOf" srcId="{DDFE7199-DA81-4217-A9DD-4C7EDE4B5495}" destId="{EB741AA0-98EE-4201-9B6E-64135174BC03}" srcOrd="0" destOrd="0" presId="urn:microsoft.com/office/officeart/2005/8/layout/cycle1"/>
    <dgm:cxn modelId="{65667AF1-9C50-46F2-B4EA-47AA6F2485C7}" type="presOf" srcId="{075027A3-F23B-47B0-95D3-D5B5F64066D6}" destId="{2E5462B5-B194-47EF-A2EA-26D02A3A540D}" srcOrd="0" destOrd="0" presId="urn:microsoft.com/office/officeart/2005/8/layout/cycle1"/>
    <dgm:cxn modelId="{3394FE18-3949-4A94-B2D3-7430A73996E9}" type="presParOf" srcId="{B5DF421D-FC1D-4F18-B64E-CACB45B6DEB5}" destId="{7E38825F-7B67-44AB-A1F8-C75913093B6D}" srcOrd="0" destOrd="0" presId="urn:microsoft.com/office/officeart/2005/8/layout/cycle1"/>
    <dgm:cxn modelId="{B5A9B830-6F78-4C7A-8FD0-0B7DAF2A561B}" type="presParOf" srcId="{B5DF421D-FC1D-4F18-B64E-CACB45B6DEB5}" destId="{B225C239-CEF5-442D-BDEF-0E01AE6079EB}" srcOrd="1" destOrd="0" presId="urn:microsoft.com/office/officeart/2005/8/layout/cycle1"/>
    <dgm:cxn modelId="{7FEBF3F4-924A-4819-91CB-827614C290D6}" type="presParOf" srcId="{B5DF421D-FC1D-4F18-B64E-CACB45B6DEB5}" destId="{FC116908-C4C3-4D70-83F0-0413B92C2106}" srcOrd="2" destOrd="0" presId="urn:microsoft.com/office/officeart/2005/8/layout/cycle1"/>
    <dgm:cxn modelId="{32C21F77-FB1B-4CBD-9BC2-E747C668DE74}" type="presParOf" srcId="{B5DF421D-FC1D-4F18-B64E-CACB45B6DEB5}" destId="{D4568241-31BC-46DE-80DB-22DAB923C1C1}" srcOrd="3" destOrd="0" presId="urn:microsoft.com/office/officeart/2005/8/layout/cycle1"/>
    <dgm:cxn modelId="{4AF42DCA-1CC0-4762-813D-E6BE5A69A1D2}" type="presParOf" srcId="{B5DF421D-FC1D-4F18-B64E-CACB45B6DEB5}" destId="{EB741AA0-98EE-4201-9B6E-64135174BC03}" srcOrd="4" destOrd="0" presId="urn:microsoft.com/office/officeart/2005/8/layout/cycle1"/>
    <dgm:cxn modelId="{0D7F89A6-2F07-48A1-A173-EB9FDDD977E1}" type="presParOf" srcId="{B5DF421D-FC1D-4F18-B64E-CACB45B6DEB5}" destId="{2E5462B5-B194-47EF-A2EA-26D02A3A540D}" srcOrd="5" destOrd="0" presId="urn:microsoft.com/office/officeart/2005/8/layout/cycle1"/>
    <dgm:cxn modelId="{76F8D65A-6033-4F3B-AC46-DC08FF897379}" type="presParOf" srcId="{B5DF421D-FC1D-4F18-B64E-CACB45B6DEB5}" destId="{37CA5C1B-000D-44F0-BE3E-53A1339E29CE}" srcOrd="6" destOrd="0" presId="urn:microsoft.com/office/officeart/2005/8/layout/cycle1"/>
    <dgm:cxn modelId="{7973A775-B6E0-4601-A9DF-80DEAB923481}" type="presParOf" srcId="{B5DF421D-FC1D-4F18-B64E-CACB45B6DEB5}" destId="{A26D11ED-F158-451D-8291-4DF447B99A0C}" srcOrd="7" destOrd="0" presId="urn:microsoft.com/office/officeart/2005/8/layout/cycle1"/>
    <dgm:cxn modelId="{566A1C66-4B5E-4658-9D3F-47E8779F0807}" type="presParOf" srcId="{B5DF421D-FC1D-4F18-B64E-CACB45B6DEB5}" destId="{970314BE-E7AA-4D9A-B209-8B75191634B1}"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FC7004-A822-4F0A-8D0E-D5A3392B9093}" type="doc">
      <dgm:prSet loTypeId="urn:microsoft.com/office/officeart/2005/8/layout/hProcess6" loCatId="process" qsTypeId="urn:microsoft.com/office/officeart/2005/8/quickstyle/simple1" qsCatId="simple" csTypeId="urn:microsoft.com/office/officeart/2005/8/colors/colorful1#1" csCatId="colorful" phldr="1"/>
      <dgm:spPr/>
      <dgm:t>
        <a:bodyPr/>
        <a:lstStyle/>
        <a:p>
          <a:endParaRPr kumimoji="1" lang="ja-JP" altLang="en-US"/>
        </a:p>
      </dgm:t>
    </dgm:pt>
    <dgm:pt modelId="{838E1127-1805-4D9D-BB64-064DA195CE34}">
      <dgm:prSet phldrT="[テキスト]"/>
      <dgm:spPr/>
      <dgm:t>
        <a:bodyPr/>
        <a:lstStyle/>
        <a:p>
          <a:r>
            <a:rPr kumimoji="1" lang="en-US" altLang="ja-JP" dirty="0"/>
            <a:t>Basic</a:t>
          </a:r>
          <a:endParaRPr kumimoji="1" lang="ja-JP" altLang="en-US" dirty="0"/>
        </a:p>
      </dgm:t>
    </dgm:pt>
    <dgm:pt modelId="{57ED0D2B-25B7-4ED0-8A97-9BF4938C35A5}" type="parTrans" cxnId="{06172BB4-781A-4917-9513-07CAFBA0EB47}">
      <dgm:prSet/>
      <dgm:spPr/>
      <dgm:t>
        <a:bodyPr/>
        <a:lstStyle/>
        <a:p>
          <a:endParaRPr kumimoji="1" lang="ja-JP" altLang="en-US"/>
        </a:p>
      </dgm:t>
    </dgm:pt>
    <dgm:pt modelId="{1EEE9ABC-83CB-4A1A-85A5-EA5849914920}" type="sibTrans" cxnId="{06172BB4-781A-4917-9513-07CAFBA0EB47}">
      <dgm:prSet/>
      <dgm:spPr/>
      <dgm:t>
        <a:bodyPr/>
        <a:lstStyle/>
        <a:p>
          <a:endParaRPr kumimoji="1" lang="ja-JP" altLang="en-US"/>
        </a:p>
      </dgm:t>
    </dgm:pt>
    <dgm:pt modelId="{316BC177-CAB2-4627-9B4D-94447357827E}">
      <dgm:prSet phldrT="[テキスト]" custT="1"/>
      <dgm:spPr/>
      <dgm:t>
        <a:bodyPr/>
        <a:lstStyle/>
        <a:p>
          <a:r>
            <a:rPr kumimoji="1" lang="ja-JP" altLang="en-US" sz="1400" dirty="0"/>
            <a:t>症候学</a:t>
          </a:r>
        </a:p>
      </dgm:t>
    </dgm:pt>
    <dgm:pt modelId="{CC95D07D-AC86-4586-925B-E8395A4E10F6}" type="parTrans" cxnId="{13F471AC-0DC1-42B2-801D-6BF16F24F7AC}">
      <dgm:prSet/>
      <dgm:spPr/>
      <dgm:t>
        <a:bodyPr/>
        <a:lstStyle/>
        <a:p>
          <a:endParaRPr kumimoji="1" lang="ja-JP" altLang="en-US"/>
        </a:p>
      </dgm:t>
    </dgm:pt>
    <dgm:pt modelId="{AA7705B8-F0E4-4663-B7F6-4F3875EF915A}" type="sibTrans" cxnId="{13F471AC-0DC1-42B2-801D-6BF16F24F7AC}">
      <dgm:prSet/>
      <dgm:spPr/>
      <dgm:t>
        <a:bodyPr/>
        <a:lstStyle/>
        <a:p>
          <a:endParaRPr kumimoji="1" lang="ja-JP" altLang="en-US"/>
        </a:p>
      </dgm:t>
    </dgm:pt>
    <dgm:pt modelId="{581E3607-9291-4601-A99F-DB55A6E63E50}">
      <dgm:prSet phldrT="[テキスト]" custT="1"/>
      <dgm:spPr/>
      <dgm:t>
        <a:bodyPr/>
        <a:lstStyle/>
        <a:p>
          <a:r>
            <a:rPr kumimoji="1" lang="ja-JP" altLang="en-US" sz="1400" dirty="0"/>
            <a:t>心理機制</a:t>
          </a:r>
        </a:p>
      </dgm:t>
    </dgm:pt>
    <dgm:pt modelId="{191E7D5C-DC44-45EC-AE98-63FA4CAAE0D6}" type="parTrans" cxnId="{581EBB4D-499B-497B-8D0C-98D53928B856}">
      <dgm:prSet/>
      <dgm:spPr/>
      <dgm:t>
        <a:bodyPr/>
        <a:lstStyle/>
        <a:p>
          <a:endParaRPr kumimoji="1" lang="ja-JP" altLang="en-US"/>
        </a:p>
      </dgm:t>
    </dgm:pt>
    <dgm:pt modelId="{019F2E9A-DA56-4406-AA0C-E9D70E670551}" type="sibTrans" cxnId="{581EBB4D-499B-497B-8D0C-98D53928B856}">
      <dgm:prSet/>
      <dgm:spPr/>
      <dgm:t>
        <a:bodyPr/>
        <a:lstStyle/>
        <a:p>
          <a:endParaRPr kumimoji="1" lang="ja-JP" altLang="en-US"/>
        </a:p>
      </dgm:t>
    </dgm:pt>
    <dgm:pt modelId="{7B5F97C9-E813-424D-B127-645333AE875B}">
      <dgm:prSet phldrT="[テキスト]"/>
      <dgm:spPr/>
      <dgm:t>
        <a:bodyPr/>
        <a:lstStyle/>
        <a:p>
          <a:r>
            <a:rPr kumimoji="1" lang="en-US" altLang="ja-JP" dirty="0"/>
            <a:t>Advance</a:t>
          </a:r>
          <a:endParaRPr kumimoji="1" lang="ja-JP" altLang="en-US" dirty="0"/>
        </a:p>
      </dgm:t>
    </dgm:pt>
    <dgm:pt modelId="{B981F0BF-496A-4913-8BD7-7EF0683E6849}" type="parTrans" cxnId="{2081CE99-1251-47C4-B8E8-C0CEC2DE2F3E}">
      <dgm:prSet/>
      <dgm:spPr/>
      <dgm:t>
        <a:bodyPr/>
        <a:lstStyle/>
        <a:p>
          <a:endParaRPr kumimoji="1" lang="ja-JP" altLang="en-US"/>
        </a:p>
      </dgm:t>
    </dgm:pt>
    <dgm:pt modelId="{A93F560B-2E9F-4CFC-83C6-0B38CECB93A5}" type="sibTrans" cxnId="{2081CE99-1251-47C4-B8E8-C0CEC2DE2F3E}">
      <dgm:prSet/>
      <dgm:spPr/>
      <dgm:t>
        <a:bodyPr/>
        <a:lstStyle/>
        <a:p>
          <a:endParaRPr kumimoji="1" lang="ja-JP" altLang="en-US"/>
        </a:p>
      </dgm:t>
    </dgm:pt>
    <dgm:pt modelId="{33487919-758A-4319-AC77-D3949D2B8E00}">
      <dgm:prSet phldrT="[テキスト]"/>
      <dgm:spPr/>
      <dgm:t>
        <a:bodyPr/>
        <a:lstStyle/>
        <a:p>
          <a:r>
            <a:rPr kumimoji="1" lang="ja-JP" altLang="en-US" dirty="0"/>
            <a:t>認知行動療法</a:t>
          </a:r>
        </a:p>
      </dgm:t>
    </dgm:pt>
    <dgm:pt modelId="{412BC0E2-A296-4CE3-8F45-BAB3634005DB}" type="parTrans" cxnId="{0466CE95-52F7-4FF3-B713-E1516811CBDF}">
      <dgm:prSet/>
      <dgm:spPr/>
      <dgm:t>
        <a:bodyPr/>
        <a:lstStyle/>
        <a:p>
          <a:endParaRPr kumimoji="1" lang="ja-JP" altLang="en-US"/>
        </a:p>
      </dgm:t>
    </dgm:pt>
    <dgm:pt modelId="{240A1BA1-EBDD-4A47-8341-9083905C59F9}" type="sibTrans" cxnId="{0466CE95-52F7-4FF3-B713-E1516811CBDF}">
      <dgm:prSet/>
      <dgm:spPr/>
      <dgm:t>
        <a:bodyPr/>
        <a:lstStyle/>
        <a:p>
          <a:endParaRPr kumimoji="1" lang="ja-JP" altLang="en-US"/>
        </a:p>
      </dgm:t>
    </dgm:pt>
    <dgm:pt modelId="{74C0383A-048B-4435-9255-AAC28B7EBA42}">
      <dgm:prSet phldrT="[テキスト]"/>
      <dgm:spPr/>
      <dgm:t>
        <a:bodyPr/>
        <a:lstStyle/>
        <a:p>
          <a:r>
            <a:rPr kumimoji="1" lang="ja-JP" altLang="en-US" dirty="0"/>
            <a:t>個人面接技法</a:t>
          </a:r>
        </a:p>
      </dgm:t>
    </dgm:pt>
    <dgm:pt modelId="{00416C09-F296-4D05-A040-BBD1FA3012E1}" type="parTrans" cxnId="{15F95FAF-CE7D-43D3-ACDD-7FE7CDCFD20E}">
      <dgm:prSet/>
      <dgm:spPr/>
      <dgm:t>
        <a:bodyPr/>
        <a:lstStyle/>
        <a:p>
          <a:endParaRPr kumimoji="1" lang="ja-JP" altLang="en-US"/>
        </a:p>
      </dgm:t>
    </dgm:pt>
    <dgm:pt modelId="{1F535D6E-72DB-45B1-AC82-9EA160BC4E42}" type="sibTrans" cxnId="{15F95FAF-CE7D-43D3-ACDD-7FE7CDCFD20E}">
      <dgm:prSet/>
      <dgm:spPr/>
      <dgm:t>
        <a:bodyPr/>
        <a:lstStyle/>
        <a:p>
          <a:endParaRPr kumimoji="1" lang="ja-JP" altLang="en-US"/>
        </a:p>
      </dgm:t>
    </dgm:pt>
    <dgm:pt modelId="{18F9CA68-191F-41E0-A2CD-296BCAA8F0CE}">
      <dgm:prSet phldrT="[テキスト]"/>
      <dgm:spPr/>
      <dgm:t>
        <a:bodyPr/>
        <a:lstStyle/>
        <a:p>
          <a:r>
            <a:rPr kumimoji="1" lang="en-US" altLang="ja-JP" dirty="0"/>
            <a:t>Premium</a:t>
          </a:r>
          <a:endParaRPr kumimoji="1" lang="ja-JP" altLang="en-US" dirty="0"/>
        </a:p>
      </dgm:t>
    </dgm:pt>
    <dgm:pt modelId="{9038A62A-8A08-44EB-8CB4-1688CDB04FA0}" type="parTrans" cxnId="{CE2D436E-829B-4578-8A01-5A104DDF5F93}">
      <dgm:prSet/>
      <dgm:spPr/>
      <dgm:t>
        <a:bodyPr/>
        <a:lstStyle/>
        <a:p>
          <a:endParaRPr kumimoji="1" lang="ja-JP" altLang="en-US"/>
        </a:p>
      </dgm:t>
    </dgm:pt>
    <dgm:pt modelId="{C3000A9E-1382-4B8D-800A-4108D82937FB}" type="sibTrans" cxnId="{CE2D436E-829B-4578-8A01-5A104DDF5F93}">
      <dgm:prSet/>
      <dgm:spPr/>
      <dgm:t>
        <a:bodyPr/>
        <a:lstStyle/>
        <a:p>
          <a:endParaRPr kumimoji="1" lang="ja-JP" altLang="en-US"/>
        </a:p>
      </dgm:t>
    </dgm:pt>
    <dgm:pt modelId="{973EE8CA-32B2-4EF4-9C6A-C50346ED127C}">
      <dgm:prSet phldrT="[テキスト]" custT="1"/>
      <dgm:spPr/>
      <dgm:t>
        <a:bodyPr/>
        <a:lstStyle/>
        <a:p>
          <a:r>
            <a:rPr kumimoji="1" lang="ja-JP" altLang="en-US" sz="1400" dirty="0"/>
            <a:t>精神科認定</a:t>
          </a:r>
          <a:r>
            <a:rPr kumimoji="1" lang="en-US" altLang="ja-JP" sz="1400" dirty="0"/>
            <a:t>Ns</a:t>
          </a:r>
        </a:p>
        <a:p>
          <a:r>
            <a:rPr kumimoji="1" lang="ja-JP" altLang="en-US" sz="1400" dirty="0"/>
            <a:t>プログラム</a:t>
          </a:r>
        </a:p>
      </dgm:t>
    </dgm:pt>
    <dgm:pt modelId="{165C39A5-8C7F-4475-B77C-DA0F246D86A3}" type="parTrans" cxnId="{C8E6EB5F-BDC0-4F61-9C95-E2CE9F27D418}">
      <dgm:prSet/>
      <dgm:spPr/>
      <dgm:t>
        <a:bodyPr/>
        <a:lstStyle/>
        <a:p>
          <a:endParaRPr kumimoji="1" lang="ja-JP" altLang="en-US"/>
        </a:p>
      </dgm:t>
    </dgm:pt>
    <dgm:pt modelId="{B27414A4-78A6-41A3-B4A7-291A6AB5675B}" type="sibTrans" cxnId="{C8E6EB5F-BDC0-4F61-9C95-E2CE9F27D418}">
      <dgm:prSet/>
      <dgm:spPr/>
      <dgm:t>
        <a:bodyPr/>
        <a:lstStyle/>
        <a:p>
          <a:endParaRPr kumimoji="1" lang="ja-JP" altLang="en-US"/>
        </a:p>
      </dgm:t>
    </dgm:pt>
    <dgm:pt modelId="{96DC7EC7-5179-4075-AA4F-3BD149F3F6FF}">
      <dgm:prSet phldrT="[テキスト]"/>
      <dgm:spPr/>
      <dgm:t>
        <a:bodyPr/>
        <a:lstStyle/>
        <a:p>
          <a:r>
            <a:rPr kumimoji="1" lang="ja-JP" altLang="en-US" dirty="0"/>
            <a:t>心理教育技法</a:t>
          </a:r>
        </a:p>
      </dgm:t>
    </dgm:pt>
    <dgm:pt modelId="{80E21497-89A2-4A25-8B58-0974978D6074}" type="parTrans" cxnId="{D2A83019-B342-44FD-995D-06BF48592AB0}">
      <dgm:prSet/>
      <dgm:spPr/>
      <dgm:t>
        <a:bodyPr/>
        <a:lstStyle/>
        <a:p>
          <a:endParaRPr kumimoji="1" lang="ja-JP" altLang="en-US"/>
        </a:p>
      </dgm:t>
    </dgm:pt>
    <dgm:pt modelId="{FEA9E898-D224-4138-A41E-F0AEBDD7145E}" type="sibTrans" cxnId="{D2A83019-B342-44FD-995D-06BF48592AB0}">
      <dgm:prSet/>
      <dgm:spPr/>
      <dgm:t>
        <a:bodyPr/>
        <a:lstStyle/>
        <a:p>
          <a:endParaRPr kumimoji="1" lang="ja-JP" altLang="en-US"/>
        </a:p>
      </dgm:t>
    </dgm:pt>
    <dgm:pt modelId="{78FF0A6E-B927-4C93-8C72-5E3B83E53764}">
      <dgm:prSet phldrT="[テキスト]" custT="1"/>
      <dgm:spPr/>
      <dgm:t>
        <a:bodyPr/>
        <a:lstStyle/>
        <a:p>
          <a:r>
            <a:rPr kumimoji="1" lang="ja-JP" altLang="en-US" sz="1400" dirty="0"/>
            <a:t>意識、知能、記憶、知覚、思考、感情、意欲、行動</a:t>
          </a:r>
        </a:p>
      </dgm:t>
    </dgm:pt>
    <dgm:pt modelId="{7A85C54F-0080-41D0-BD70-9A3C2F3CA63D}" type="parTrans" cxnId="{884CF081-D60D-4B6E-BBF0-6890EC59FFE2}">
      <dgm:prSet/>
      <dgm:spPr/>
      <dgm:t>
        <a:bodyPr/>
        <a:lstStyle/>
        <a:p>
          <a:endParaRPr kumimoji="1" lang="ja-JP" altLang="en-US"/>
        </a:p>
      </dgm:t>
    </dgm:pt>
    <dgm:pt modelId="{AAA57A0F-91BC-4CE2-825B-F6E7AE8A00B1}" type="sibTrans" cxnId="{884CF081-D60D-4B6E-BBF0-6890EC59FFE2}">
      <dgm:prSet/>
      <dgm:spPr/>
      <dgm:t>
        <a:bodyPr/>
        <a:lstStyle/>
        <a:p>
          <a:endParaRPr kumimoji="1" lang="ja-JP" altLang="en-US"/>
        </a:p>
      </dgm:t>
    </dgm:pt>
    <dgm:pt modelId="{032B3DF6-DA56-4996-BA2D-32C7D78A6C2D}">
      <dgm:prSet phldrT="[テキスト]" custT="1"/>
      <dgm:spPr/>
      <dgm:t>
        <a:bodyPr/>
        <a:lstStyle/>
        <a:p>
          <a:r>
            <a:rPr kumimoji="1" lang="ja-JP" altLang="en-US" sz="1400" dirty="0"/>
            <a:t>自我、欲動、超自我、防衛</a:t>
          </a:r>
        </a:p>
      </dgm:t>
    </dgm:pt>
    <dgm:pt modelId="{A46802D5-0E86-4B5F-ADC6-D314E5DBC917}" type="parTrans" cxnId="{F119FE94-F622-48D7-8D38-094549DC18BD}">
      <dgm:prSet/>
      <dgm:spPr/>
      <dgm:t>
        <a:bodyPr/>
        <a:lstStyle/>
        <a:p>
          <a:endParaRPr kumimoji="1" lang="ja-JP" altLang="en-US"/>
        </a:p>
      </dgm:t>
    </dgm:pt>
    <dgm:pt modelId="{7EA17CF8-109D-4E6F-A95D-0CC5543DA476}" type="sibTrans" cxnId="{F119FE94-F622-48D7-8D38-094549DC18BD}">
      <dgm:prSet/>
      <dgm:spPr/>
      <dgm:t>
        <a:bodyPr/>
        <a:lstStyle/>
        <a:p>
          <a:endParaRPr kumimoji="1" lang="ja-JP" altLang="en-US"/>
        </a:p>
      </dgm:t>
    </dgm:pt>
    <dgm:pt modelId="{11C24FB0-2F18-49D5-BB09-45C3B7B84B5C}">
      <dgm:prSet phldrT="[テキスト]" custT="1"/>
      <dgm:spPr/>
      <dgm:t>
        <a:bodyPr/>
        <a:lstStyle/>
        <a:p>
          <a:r>
            <a:rPr kumimoji="1" lang="ja-JP" altLang="en-US" sz="1400" dirty="0"/>
            <a:t>疾病</a:t>
          </a:r>
        </a:p>
      </dgm:t>
    </dgm:pt>
    <dgm:pt modelId="{A828A97F-8C3A-4578-A641-E0906F09420A}" type="parTrans" cxnId="{C03705C3-27B5-41CC-85A8-39A266B227E2}">
      <dgm:prSet/>
      <dgm:spPr/>
      <dgm:t>
        <a:bodyPr/>
        <a:lstStyle/>
        <a:p>
          <a:endParaRPr kumimoji="1" lang="ja-JP" altLang="en-US"/>
        </a:p>
      </dgm:t>
    </dgm:pt>
    <dgm:pt modelId="{39B6DF2D-72B8-42D6-9655-CB93157FFCF4}" type="sibTrans" cxnId="{C03705C3-27B5-41CC-85A8-39A266B227E2}">
      <dgm:prSet/>
      <dgm:spPr/>
      <dgm:t>
        <a:bodyPr/>
        <a:lstStyle/>
        <a:p>
          <a:endParaRPr kumimoji="1" lang="ja-JP" altLang="en-US"/>
        </a:p>
      </dgm:t>
    </dgm:pt>
    <dgm:pt modelId="{90C2FD62-1BD9-436D-9046-6DE0DA6BE0FE}">
      <dgm:prSet phldrT="[テキスト]" custT="1"/>
      <dgm:spPr/>
      <dgm:t>
        <a:bodyPr/>
        <a:lstStyle/>
        <a:p>
          <a:r>
            <a:rPr kumimoji="1" lang="ja-JP" altLang="en-US" sz="1400" dirty="0"/>
            <a:t>統合失調症、双極性障害、うつ病、パニック障害、人格障害、不安障害、認知症、発達障害</a:t>
          </a:r>
        </a:p>
      </dgm:t>
    </dgm:pt>
    <dgm:pt modelId="{5825E21A-2B43-45E3-9715-4E85F54559F8}" type="parTrans" cxnId="{61FC4F25-FC71-465B-99DF-1CAE260E099D}">
      <dgm:prSet/>
      <dgm:spPr/>
      <dgm:t>
        <a:bodyPr/>
        <a:lstStyle/>
        <a:p>
          <a:endParaRPr kumimoji="1" lang="ja-JP" altLang="en-US"/>
        </a:p>
      </dgm:t>
    </dgm:pt>
    <dgm:pt modelId="{48389722-CFD3-4DCF-ADA2-CF641584C23A}" type="sibTrans" cxnId="{61FC4F25-FC71-465B-99DF-1CAE260E099D}">
      <dgm:prSet/>
      <dgm:spPr/>
      <dgm:t>
        <a:bodyPr/>
        <a:lstStyle/>
        <a:p>
          <a:endParaRPr kumimoji="1" lang="ja-JP" altLang="en-US"/>
        </a:p>
      </dgm:t>
    </dgm:pt>
    <dgm:pt modelId="{4FD3F9F4-E159-442D-8558-46743B7E86A5}" type="pres">
      <dgm:prSet presAssocID="{AAFC7004-A822-4F0A-8D0E-D5A3392B9093}" presName="theList" presStyleCnt="0">
        <dgm:presLayoutVars>
          <dgm:dir/>
          <dgm:animLvl val="lvl"/>
          <dgm:resizeHandles val="exact"/>
        </dgm:presLayoutVars>
      </dgm:prSet>
      <dgm:spPr/>
    </dgm:pt>
    <dgm:pt modelId="{6998A801-8546-42B9-917D-E9F1ACA02BB8}" type="pres">
      <dgm:prSet presAssocID="{838E1127-1805-4D9D-BB64-064DA195CE34}" presName="compNode" presStyleCnt="0"/>
      <dgm:spPr/>
    </dgm:pt>
    <dgm:pt modelId="{8ADE1F5A-371B-430C-92B6-2E237B11688E}" type="pres">
      <dgm:prSet presAssocID="{838E1127-1805-4D9D-BB64-064DA195CE34}" presName="noGeometry" presStyleCnt="0"/>
      <dgm:spPr/>
    </dgm:pt>
    <dgm:pt modelId="{59EF4270-BEFB-4915-A1E5-025EB8D70D95}" type="pres">
      <dgm:prSet presAssocID="{838E1127-1805-4D9D-BB64-064DA195CE34}" presName="childTextVisible" presStyleLbl="bgAccFollowNode1" presStyleIdx="0" presStyleCnt="3" custScaleX="201777" custScaleY="286923">
        <dgm:presLayoutVars>
          <dgm:bulletEnabled val="1"/>
        </dgm:presLayoutVars>
      </dgm:prSet>
      <dgm:spPr/>
    </dgm:pt>
    <dgm:pt modelId="{ED3183D4-F0B8-447D-9503-C06DD41ABD84}" type="pres">
      <dgm:prSet presAssocID="{838E1127-1805-4D9D-BB64-064DA195CE34}" presName="childTextHidden" presStyleLbl="bgAccFollowNode1" presStyleIdx="0" presStyleCnt="3"/>
      <dgm:spPr/>
    </dgm:pt>
    <dgm:pt modelId="{3C20A20C-3D1A-445D-9570-2000E1C43B78}" type="pres">
      <dgm:prSet presAssocID="{838E1127-1805-4D9D-BB64-064DA195CE34}" presName="parentText" presStyleLbl="node1" presStyleIdx="0" presStyleCnt="3" custLinFactNeighborX="-51867">
        <dgm:presLayoutVars>
          <dgm:chMax val="1"/>
          <dgm:bulletEnabled val="1"/>
        </dgm:presLayoutVars>
      </dgm:prSet>
      <dgm:spPr/>
    </dgm:pt>
    <dgm:pt modelId="{5A8CB3F6-A1C0-405F-BFB2-0F02D4ACFFAF}" type="pres">
      <dgm:prSet presAssocID="{838E1127-1805-4D9D-BB64-064DA195CE34}" presName="aSpace" presStyleCnt="0"/>
      <dgm:spPr/>
    </dgm:pt>
    <dgm:pt modelId="{0708E41E-CAB6-4F58-89C8-56AD7CC5F38D}" type="pres">
      <dgm:prSet presAssocID="{7B5F97C9-E813-424D-B127-645333AE875B}" presName="compNode" presStyleCnt="0"/>
      <dgm:spPr/>
    </dgm:pt>
    <dgm:pt modelId="{23C30D4C-8751-4E02-9961-626B8C66F46B}" type="pres">
      <dgm:prSet presAssocID="{7B5F97C9-E813-424D-B127-645333AE875B}" presName="noGeometry" presStyleCnt="0"/>
      <dgm:spPr/>
    </dgm:pt>
    <dgm:pt modelId="{5CBA4BA2-978D-4CBB-BED9-668E66E99C88}" type="pres">
      <dgm:prSet presAssocID="{7B5F97C9-E813-424D-B127-645333AE875B}" presName="childTextVisible" presStyleLbl="bgAccFollowNode1" presStyleIdx="1" presStyleCnt="3" custScaleX="154929" custScaleY="123248">
        <dgm:presLayoutVars>
          <dgm:bulletEnabled val="1"/>
        </dgm:presLayoutVars>
      </dgm:prSet>
      <dgm:spPr/>
    </dgm:pt>
    <dgm:pt modelId="{7A77AA99-C6E7-4245-BAF1-A8976766533F}" type="pres">
      <dgm:prSet presAssocID="{7B5F97C9-E813-424D-B127-645333AE875B}" presName="childTextHidden" presStyleLbl="bgAccFollowNode1" presStyleIdx="1" presStyleCnt="3"/>
      <dgm:spPr/>
    </dgm:pt>
    <dgm:pt modelId="{6EE026A5-288B-4D5F-B90B-2262D77679A3}" type="pres">
      <dgm:prSet presAssocID="{7B5F97C9-E813-424D-B127-645333AE875B}" presName="parentText" presStyleLbl="node1" presStyleIdx="1" presStyleCnt="3" custLinFactNeighborX="-25065">
        <dgm:presLayoutVars>
          <dgm:chMax val="1"/>
          <dgm:bulletEnabled val="1"/>
        </dgm:presLayoutVars>
      </dgm:prSet>
      <dgm:spPr/>
    </dgm:pt>
    <dgm:pt modelId="{365F31AF-5194-4F31-9AC2-D49597CDC9A8}" type="pres">
      <dgm:prSet presAssocID="{7B5F97C9-E813-424D-B127-645333AE875B}" presName="aSpace" presStyleCnt="0"/>
      <dgm:spPr/>
    </dgm:pt>
    <dgm:pt modelId="{D1D17F91-B377-4BDA-B6DE-7E049C475340}" type="pres">
      <dgm:prSet presAssocID="{18F9CA68-191F-41E0-A2CD-296BCAA8F0CE}" presName="compNode" presStyleCnt="0"/>
      <dgm:spPr/>
    </dgm:pt>
    <dgm:pt modelId="{CD6CBF3F-6E62-49F8-A64B-91D93FAA896E}" type="pres">
      <dgm:prSet presAssocID="{18F9CA68-191F-41E0-A2CD-296BCAA8F0CE}" presName="noGeometry" presStyleCnt="0"/>
      <dgm:spPr/>
    </dgm:pt>
    <dgm:pt modelId="{C7546D40-072A-49A8-A280-CCA8C6F783B4}" type="pres">
      <dgm:prSet presAssocID="{18F9CA68-191F-41E0-A2CD-296BCAA8F0CE}" presName="childTextVisible" presStyleLbl="bgAccFollowNode1" presStyleIdx="2" presStyleCnt="3" custScaleX="129829" custScaleY="47393" custLinFactNeighborX="-14285" custLinFactNeighborY="-33">
        <dgm:presLayoutVars>
          <dgm:bulletEnabled val="1"/>
        </dgm:presLayoutVars>
      </dgm:prSet>
      <dgm:spPr/>
    </dgm:pt>
    <dgm:pt modelId="{13C49F1D-D80F-4302-AED4-17158C202862}" type="pres">
      <dgm:prSet presAssocID="{18F9CA68-191F-41E0-A2CD-296BCAA8F0CE}" presName="childTextHidden" presStyleLbl="bgAccFollowNode1" presStyleIdx="2" presStyleCnt="3"/>
      <dgm:spPr/>
    </dgm:pt>
    <dgm:pt modelId="{93A19486-F1D0-4AF6-A898-4A9500FE8D4F}" type="pres">
      <dgm:prSet presAssocID="{18F9CA68-191F-41E0-A2CD-296BCAA8F0CE}" presName="parentText" presStyleLbl="node1" presStyleIdx="2" presStyleCnt="3" custLinFactNeighborX="-76807">
        <dgm:presLayoutVars>
          <dgm:chMax val="1"/>
          <dgm:bulletEnabled val="1"/>
        </dgm:presLayoutVars>
      </dgm:prSet>
      <dgm:spPr/>
    </dgm:pt>
  </dgm:ptLst>
  <dgm:cxnLst>
    <dgm:cxn modelId="{E6CE1A04-D679-4F04-A047-211C9D3E63AF}" type="presOf" srcId="{33487919-758A-4319-AC77-D3949D2B8E00}" destId="{7A77AA99-C6E7-4245-BAF1-A8976766533F}" srcOrd="1" destOrd="0" presId="urn:microsoft.com/office/officeart/2005/8/layout/hProcess6"/>
    <dgm:cxn modelId="{25A14008-9B52-4D70-B077-B692388FEE95}" type="presOf" srcId="{973EE8CA-32B2-4EF4-9C6A-C50346ED127C}" destId="{13C49F1D-D80F-4302-AED4-17158C202862}" srcOrd="1" destOrd="0" presId="urn:microsoft.com/office/officeart/2005/8/layout/hProcess6"/>
    <dgm:cxn modelId="{D2A83019-B342-44FD-995D-06BF48592AB0}" srcId="{7B5F97C9-E813-424D-B127-645333AE875B}" destId="{96DC7EC7-5179-4075-AA4F-3BD149F3F6FF}" srcOrd="2" destOrd="0" parTransId="{80E21497-89A2-4A25-8B58-0974978D6074}" sibTransId="{FEA9E898-D224-4138-A41E-F0AEBDD7145E}"/>
    <dgm:cxn modelId="{61FC4F25-FC71-465B-99DF-1CAE260E099D}" srcId="{11C24FB0-2F18-49D5-BB09-45C3B7B84B5C}" destId="{90C2FD62-1BD9-436D-9046-6DE0DA6BE0FE}" srcOrd="0" destOrd="0" parTransId="{5825E21A-2B43-45E3-9715-4E85F54559F8}" sibTransId="{48389722-CFD3-4DCF-ADA2-CF641584C23A}"/>
    <dgm:cxn modelId="{620EF02C-2166-4F42-A5BF-896BF1978BEC}" type="presOf" srcId="{11C24FB0-2F18-49D5-BB09-45C3B7B84B5C}" destId="{ED3183D4-F0B8-447D-9503-C06DD41ABD84}" srcOrd="1" destOrd="4" presId="urn:microsoft.com/office/officeart/2005/8/layout/hProcess6"/>
    <dgm:cxn modelId="{02228E39-B8EC-44BC-905A-D55394409674}" type="presOf" srcId="{96DC7EC7-5179-4075-AA4F-3BD149F3F6FF}" destId="{7A77AA99-C6E7-4245-BAF1-A8976766533F}" srcOrd="1" destOrd="2" presId="urn:microsoft.com/office/officeart/2005/8/layout/hProcess6"/>
    <dgm:cxn modelId="{AD426C5E-965F-4937-9CDE-93F9129E6E48}" type="presOf" srcId="{316BC177-CAB2-4627-9B4D-94447357827E}" destId="{ED3183D4-F0B8-447D-9503-C06DD41ABD84}" srcOrd="1" destOrd="0" presId="urn:microsoft.com/office/officeart/2005/8/layout/hProcess6"/>
    <dgm:cxn modelId="{C8E6EB5F-BDC0-4F61-9C95-E2CE9F27D418}" srcId="{18F9CA68-191F-41E0-A2CD-296BCAA8F0CE}" destId="{973EE8CA-32B2-4EF4-9C6A-C50346ED127C}" srcOrd="0" destOrd="0" parTransId="{165C39A5-8C7F-4475-B77C-DA0F246D86A3}" sibTransId="{B27414A4-78A6-41A3-B4A7-291A6AB5675B}"/>
    <dgm:cxn modelId="{5282FA4B-E909-4E8C-AB28-65B3DFB082B1}" type="presOf" srcId="{90C2FD62-1BD9-436D-9046-6DE0DA6BE0FE}" destId="{59EF4270-BEFB-4915-A1E5-025EB8D70D95}" srcOrd="0" destOrd="5" presId="urn:microsoft.com/office/officeart/2005/8/layout/hProcess6"/>
    <dgm:cxn modelId="{581EBB4D-499B-497B-8D0C-98D53928B856}" srcId="{838E1127-1805-4D9D-BB64-064DA195CE34}" destId="{581E3607-9291-4601-A99F-DB55A6E63E50}" srcOrd="1" destOrd="0" parTransId="{191E7D5C-DC44-45EC-AE98-63FA4CAAE0D6}" sibTransId="{019F2E9A-DA56-4406-AA0C-E9D70E670551}"/>
    <dgm:cxn modelId="{CE2D436E-829B-4578-8A01-5A104DDF5F93}" srcId="{AAFC7004-A822-4F0A-8D0E-D5A3392B9093}" destId="{18F9CA68-191F-41E0-A2CD-296BCAA8F0CE}" srcOrd="2" destOrd="0" parTransId="{9038A62A-8A08-44EB-8CB4-1688CDB04FA0}" sibTransId="{C3000A9E-1382-4B8D-800A-4108D82937FB}"/>
    <dgm:cxn modelId="{36AB4C4E-653F-4B7C-9EBD-B84AFA666A8F}" type="presOf" srcId="{581E3607-9291-4601-A99F-DB55A6E63E50}" destId="{ED3183D4-F0B8-447D-9503-C06DD41ABD84}" srcOrd="1" destOrd="2" presId="urn:microsoft.com/office/officeart/2005/8/layout/hProcess6"/>
    <dgm:cxn modelId="{D1843F79-11CE-4E4C-AFA3-74C5B5D86668}" type="presOf" srcId="{78FF0A6E-B927-4C93-8C72-5E3B83E53764}" destId="{ED3183D4-F0B8-447D-9503-C06DD41ABD84}" srcOrd="1" destOrd="1" presId="urn:microsoft.com/office/officeart/2005/8/layout/hProcess6"/>
    <dgm:cxn modelId="{561A9B7E-5BF3-4F5F-A769-53CB24227FDD}" type="presOf" srcId="{973EE8CA-32B2-4EF4-9C6A-C50346ED127C}" destId="{C7546D40-072A-49A8-A280-CCA8C6F783B4}" srcOrd="0" destOrd="0" presId="urn:microsoft.com/office/officeart/2005/8/layout/hProcess6"/>
    <dgm:cxn modelId="{5B72BE7F-362F-4C31-BFCC-FA231D15F1F3}" type="presOf" srcId="{581E3607-9291-4601-A99F-DB55A6E63E50}" destId="{59EF4270-BEFB-4915-A1E5-025EB8D70D95}" srcOrd="0" destOrd="2" presId="urn:microsoft.com/office/officeart/2005/8/layout/hProcess6"/>
    <dgm:cxn modelId="{6661AC80-3A32-406B-A556-CCDFF07CF58E}" type="presOf" srcId="{11C24FB0-2F18-49D5-BB09-45C3B7B84B5C}" destId="{59EF4270-BEFB-4915-A1E5-025EB8D70D95}" srcOrd="0" destOrd="4" presId="urn:microsoft.com/office/officeart/2005/8/layout/hProcess6"/>
    <dgm:cxn modelId="{884CF081-D60D-4B6E-BBF0-6890EC59FFE2}" srcId="{316BC177-CAB2-4627-9B4D-94447357827E}" destId="{78FF0A6E-B927-4C93-8C72-5E3B83E53764}" srcOrd="0" destOrd="0" parTransId="{7A85C54F-0080-41D0-BD70-9A3C2F3CA63D}" sibTransId="{AAA57A0F-91BC-4CE2-825B-F6E7AE8A00B1}"/>
    <dgm:cxn modelId="{E1BCEC86-03BB-4596-AEE4-121CF9D38DA1}" type="presOf" srcId="{18F9CA68-191F-41E0-A2CD-296BCAA8F0CE}" destId="{93A19486-F1D0-4AF6-A898-4A9500FE8D4F}" srcOrd="0" destOrd="0" presId="urn:microsoft.com/office/officeart/2005/8/layout/hProcess6"/>
    <dgm:cxn modelId="{7B439294-E77C-4DEA-BB0A-32534B3A890F}" type="presOf" srcId="{90C2FD62-1BD9-436D-9046-6DE0DA6BE0FE}" destId="{ED3183D4-F0B8-447D-9503-C06DD41ABD84}" srcOrd="1" destOrd="5" presId="urn:microsoft.com/office/officeart/2005/8/layout/hProcess6"/>
    <dgm:cxn modelId="{F119FE94-F622-48D7-8D38-094549DC18BD}" srcId="{581E3607-9291-4601-A99F-DB55A6E63E50}" destId="{032B3DF6-DA56-4996-BA2D-32C7D78A6C2D}" srcOrd="0" destOrd="0" parTransId="{A46802D5-0E86-4B5F-ADC6-D314E5DBC917}" sibTransId="{7EA17CF8-109D-4E6F-A95D-0CC5543DA476}"/>
    <dgm:cxn modelId="{0466CE95-52F7-4FF3-B713-E1516811CBDF}" srcId="{7B5F97C9-E813-424D-B127-645333AE875B}" destId="{33487919-758A-4319-AC77-D3949D2B8E00}" srcOrd="0" destOrd="0" parTransId="{412BC0E2-A296-4CE3-8F45-BAB3634005DB}" sibTransId="{240A1BA1-EBDD-4A47-8341-9083905C59F9}"/>
    <dgm:cxn modelId="{2081CE99-1251-47C4-B8E8-C0CEC2DE2F3E}" srcId="{AAFC7004-A822-4F0A-8D0E-D5A3392B9093}" destId="{7B5F97C9-E813-424D-B127-645333AE875B}" srcOrd="1" destOrd="0" parTransId="{B981F0BF-496A-4913-8BD7-7EF0683E6849}" sibTransId="{A93F560B-2E9F-4CFC-83C6-0B38CECB93A5}"/>
    <dgm:cxn modelId="{13F471AC-0DC1-42B2-801D-6BF16F24F7AC}" srcId="{838E1127-1805-4D9D-BB64-064DA195CE34}" destId="{316BC177-CAB2-4627-9B4D-94447357827E}" srcOrd="0" destOrd="0" parTransId="{CC95D07D-AC86-4586-925B-E8395A4E10F6}" sibTransId="{AA7705B8-F0E4-4663-B7F6-4F3875EF915A}"/>
    <dgm:cxn modelId="{15F95FAF-CE7D-43D3-ACDD-7FE7CDCFD20E}" srcId="{7B5F97C9-E813-424D-B127-645333AE875B}" destId="{74C0383A-048B-4435-9255-AAC28B7EBA42}" srcOrd="1" destOrd="0" parTransId="{00416C09-F296-4D05-A040-BBD1FA3012E1}" sibTransId="{1F535D6E-72DB-45B1-AC82-9EA160BC4E42}"/>
    <dgm:cxn modelId="{2373CEB2-552A-4873-BEA7-E6DCCBF7BEE3}" type="presOf" srcId="{838E1127-1805-4D9D-BB64-064DA195CE34}" destId="{3C20A20C-3D1A-445D-9570-2000E1C43B78}" srcOrd="0" destOrd="0" presId="urn:microsoft.com/office/officeart/2005/8/layout/hProcess6"/>
    <dgm:cxn modelId="{06172BB4-781A-4917-9513-07CAFBA0EB47}" srcId="{AAFC7004-A822-4F0A-8D0E-D5A3392B9093}" destId="{838E1127-1805-4D9D-BB64-064DA195CE34}" srcOrd="0" destOrd="0" parTransId="{57ED0D2B-25B7-4ED0-8A97-9BF4938C35A5}" sibTransId="{1EEE9ABC-83CB-4A1A-85A5-EA5849914920}"/>
    <dgm:cxn modelId="{5B2859BD-60CA-428F-888C-D59AE43A769D}" type="presOf" srcId="{316BC177-CAB2-4627-9B4D-94447357827E}" destId="{59EF4270-BEFB-4915-A1E5-025EB8D70D95}" srcOrd="0" destOrd="0" presId="urn:microsoft.com/office/officeart/2005/8/layout/hProcess6"/>
    <dgm:cxn modelId="{C03705C3-27B5-41CC-85A8-39A266B227E2}" srcId="{838E1127-1805-4D9D-BB64-064DA195CE34}" destId="{11C24FB0-2F18-49D5-BB09-45C3B7B84B5C}" srcOrd="2" destOrd="0" parTransId="{A828A97F-8C3A-4578-A641-E0906F09420A}" sibTransId="{39B6DF2D-72B8-42D6-9655-CB93157FFCF4}"/>
    <dgm:cxn modelId="{8F77D8C8-6F1B-4B3E-89D6-6CE67237CA79}" type="presOf" srcId="{7B5F97C9-E813-424D-B127-645333AE875B}" destId="{6EE026A5-288B-4D5F-B90B-2262D77679A3}" srcOrd="0" destOrd="0" presId="urn:microsoft.com/office/officeart/2005/8/layout/hProcess6"/>
    <dgm:cxn modelId="{77933BCF-BC94-4BDE-831A-6DA3DF6AEA3F}" type="presOf" srcId="{78FF0A6E-B927-4C93-8C72-5E3B83E53764}" destId="{59EF4270-BEFB-4915-A1E5-025EB8D70D95}" srcOrd="0" destOrd="1" presId="urn:microsoft.com/office/officeart/2005/8/layout/hProcess6"/>
    <dgm:cxn modelId="{746E67D5-E2D4-4499-B5B9-789133635EE0}" type="presOf" srcId="{33487919-758A-4319-AC77-D3949D2B8E00}" destId="{5CBA4BA2-978D-4CBB-BED9-668E66E99C88}" srcOrd="0" destOrd="0" presId="urn:microsoft.com/office/officeart/2005/8/layout/hProcess6"/>
    <dgm:cxn modelId="{5CF75BD8-57FA-4B20-BFF5-11A213E5D2AB}" type="presOf" srcId="{032B3DF6-DA56-4996-BA2D-32C7D78A6C2D}" destId="{ED3183D4-F0B8-447D-9503-C06DD41ABD84}" srcOrd="1" destOrd="3" presId="urn:microsoft.com/office/officeart/2005/8/layout/hProcess6"/>
    <dgm:cxn modelId="{468E61DA-F27E-4D65-93B2-89B6DEBFC608}" type="presOf" srcId="{74C0383A-048B-4435-9255-AAC28B7EBA42}" destId="{5CBA4BA2-978D-4CBB-BED9-668E66E99C88}" srcOrd="0" destOrd="1" presId="urn:microsoft.com/office/officeart/2005/8/layout/hProcess6"/>
    <dgm:cxn modelId="{744015E0-EA74-4AAA-BB13-7F5426A2C54F}" type="presOf" srcId="{AAFC7004-A822-4F0A-8D0E-D5A3392B9093}" destId="{4FD3F9F4-E159-442D-8558-46743B7E86A5}" srcOrd="0" destOrd="0" presId="urn:microsoft.com/office/officeart/2005/8/layout/hProcess6"/>
    <dgm:cxn modelId="{96CBD3E0-7234-4B3E-A3ED-40D112C83403}" type="presOf" srcId="{032B3DF6-DA56-4996-BA2D-32C7D78A6C2D}" destId="{59EF4270-BEFB-4915-A1E5-025EB8D70D95}" srcOrd="0" destOrd="3" presId="urn:microsoft.com/office/officeart/2005/8/layout/hProcess6"/>
    <dgm:cxn modelId="{20D4C3FE-31CA-4A7D-BC12-068E4F78A45E}" type="presOf" srcId="{74C0383A-048B-4435-9255-AAC28B7EBA42}" destId="{7A77AA99-C6E7-4245-BAF1-A8976766533F}" srcOrd="1" destOrd="1" presId="urn:microsoft.com/office/officeart/2005/8/layout/hProcess6"/>
    <dgm:cxn modelId="{EE213BFF-758D-4AD7-BD32-7ADFD1598750}" type="presOf" srcId="{96DC7EC7-5179-4075-AA4F-3BD149F3F6FF}" destId="{5CBA4BA2-978D-4CBB-BED9-668E66E99C88}" srcOrd="0" destOrd="2" presId="urn:microsoft.com/office/officeart/2005/8/layout/hProcess6"/>
    <dgm:cxn modelId="{7B47F536-BA99-4194-8183-9D823058543F}" type="presParOf" srcId="{4FD3F9F4-E159-442D-8558-46743B7E86A5}" destId="{6998A801-8546-42B9-917D-E9F1ACA02BB8}" srcOrd="0" destOrd="0" presId="urn:microsoft.com/office/officeart/2005/8/layout/hProcess6"/>
    <dgm:cxn modelId="{92EF6B77-31B5-4AD5-960F-D2321393312A}" type="presParOf" srcId="{6998A801-8546-42B9-917D-E9F1ACA02BB8}" destId="{8ADE1F5A-371B-430C-92B6-2E237B11688E}" srcOrd="0" destOrd="0" presId="urn:microsoft.com/office/officeart/2005/8/layout/hProcess6"/>
    <dgm:cxn modelId="{52F5A34F-8DE2-4B72-89C4-9A304FC4D50A}" type="presParOf" srcId="{6998A801-8546-42B9-917D-E9F1ACA02BB8}" destId="{59EF4270-BEFB-4915-A1E5-025EB8D70D95}" srcOrd="1" destOrd="0" presId="urn:microsoft.com/office/officeart/2005/8/layout/hProcess6"/>
    <dgm:cxn modelId="{D1D64F0D-BE96-4DD6-9ADC-A8B16729633A}" type="presParOf" srcId="{6998A801-8546-42B9-917D-E9F1ACA02BB8}" destId="{ED3183D4-F0B8-447D-9503-C06DD41ABD84}" srcOrd="2" destOrd="0" presId="urn:microsoft.com/office/officeart/2005/8/layout/hProcess6"/>
    <dgm:cxn modelId="{E40C761C-135E-4F16-9AA5-B2514AC50994}" type="presParOf" srcId="{6998A801-8546-42B9-917D-E9F1ACA02BB8}" destId="{3C20A20C-3D1A-445D-9570-2000E1C43B78}" srcOrd="3" destOrd="0" presId="urn:microsoft.com/office/officeart/2005/8/layout/hProcess6"/>
    <dgm:cxn modelId="{1038A273-1ABB-4D4F-9954-48D7EC233A70}" type="presParOf" srcId="{4FD3F9F4-E159-442D-8558-46743B7E86A5}" destId="{5A8CB3F6-A1C0-405F-BFB2-0F02D4ACFFAF}" srcOrd="1" destOrd="0" presId="urn:microsoft.com/office/officeart/2005/8/layout/hProcess6"/>
    <dgm:cxn modelId="{3F0885C4-1D6B-4386-B38E-54480B9DD9D3}" type="presParOf" srcId="{4FD3F9F4-E159-442D-8558-46743B7E86A5}" destId="{0708E41E-CAB6-4F58-89C8-56AD7CC5F38D}" srcOrd="2" destOrd="0" presId="urn:microsoft.com/office/officeart/2005/8/layout/hProcess6"/>
    <dgm:cxn modelId="{E0DD8F1F-A668-4FB1-9DAC-1653C28BDAE8}" type="presParOf" srcId="{0708E41E-CAB6-4F58-89C8-56AD7CC5F38D}" destId="{23C30D4C-8751-4E02-9961-626B8C66F46B}" srcOrd="0" destOrd="0" presId="urn:microsoft.com/office/officeart/2005/8/layout/hProcess6"/>
    <dgm:cxn modelId="{5F67BB48-3EF4-448C-8AAC-55212156DC58}" type="presParOf" srcId="{0708E41E-CAB6-4F58-89C8-56AD7CC5F38D}" destId="{5CBA4BA2-978D-4CBB-BED9-668E66E99C88}" srcOrd="1" destOrd="0" presId="urn:microsoft.com/office/officeart/2005/8/layout/hProcess6"/>
    <dgm:cxn modelId="{1FC5E575-5EBF-4DC6-BE9F-49E62C618673}" type="presParOf" srcId="{0708E41E-CAB6-4F58-89C8-56AD7CC5F38D}" destId="{7A77AA99-C6E7-4245-BAF1-A8976766533F}" srcOrd="2" destOrd="0" presId="urn:microsoft.com/office/officeart/2005/8/layout/hProcess6"/>
    <dgm:cxn modelId="{BC539A46-A919-4F5E-93ED-429CD7B0EA6B}" type="presParOf" srcId="{0708E41E-CAB6-4F58-89C8-56AD7CC5F38D}" destId="{6EE026A5-288B-4D5F-B90B-2262D77679A3}" srcOrd="3" destOrd="0" presId="urn:microsoft.com/office/officeart/2005/8/layout/hProcess6"/>
    <dgm:cxn modelId="{C29E12E9-D7E9-4426-87AC-403FE7AB323E}" type="presParOf" srcId="{4FD3F9F4-E159-442D-8558-46743B7E86A5}" destId="{365F31AF-5194-4F31-9AC2-D49597CDC9A8}" srcOrd="3" destOrd="0" presId="urn:microsoft.com/office/officeart/2005/8/layout/hProcess6"/>
    <dgm:cxn modelId="{3BCCFFBB-3161-46C1-A198-C737E90B7D98}" type="presParOf" srcId="{4FD3F9F4-E159-442D-8558-46743B7E86A5}" destId="{D1D17F91-B377-4BDA-B6DE-7E049C475340}" srcOrd="4" destOrd="0" presId="urn:microsoft.com/office/officeart/2005/8/layout/hProcess6"/>
    <dgm:cxn modelId="{32E4C10B-26F8-43D5-B10C-A0F0E10FD444}" type="presParOf" srcId="{D1D17F91-B377-4BDA-B6DE-7E049C475340}" destId="{CD6CBF3F-6E62-49F8-A64B-91D93FAA896E}" srcOrd="0" destOrd="0" presId="urn:microsoft.com/office/officeart/2005/8/layout/hProcess6"/>
    <dgm:cxn modelId="{3ED31DAA-14C2-4F03-9F93-EB456AB7DF66}" type="presParOf" srcId="{D1D17F91-B377-4BDA-B6DE-7E049C475340}" destId="{C7546D40-072A-49A8-A280-CCA8C6F783B4}" srcOrd="1" destOrd="0" presId="urn:microsoft.com/office/officeart/2005/8/layout/hProcess6"/>
    <dgm:cxn modelId="{F6F9853D-1897-4187-8FD6-B156391DD249}" type="presParOf" srcId="{D1D17F91-B377-4BDA-B6DE-7E049C475340}" destId="{13C49F1D-D80F-4302-AED4-17158C202862}" srcOrd="2" destOrd="0" presId="urn:microsoft.com/office/officeart/2005/8/layout/hProcess6"/>
    <dgm:cxn modelId="{A7322A81-4C08-42BE-89F7-1B9B94DD3A43}" type="presParOf" srcId="{D1D17F91-B377-4BDA-B6DE-7E049C475340}" destId="{93A19486-F1D0-4AF6-A898-4A9500FE8D4F}"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5C239-CEF5-442D-BDEF-0E01AE6079EB}">
      <dsp:nvSpPr>
        <dsp:cNvPr id="0" name=""/>
        <dsp:cNvSpPr/>
      </dsp:nvSpPr>
      <dsp:spPr>
        <a:xfrm>
          <a:off x="3357451" y="281775"/>
          <a:ext cx="1441814" cy="144181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kumimoji="1" lang="ja-JP" altLang="en-US" sz="4400" kern="1200" dirty="0"/>
            <a:t>行動</a:t>
          </a:r>
        </a:p>
      </dsp:txBody>
      <dsp:txXfrm>
        <a:off x="3357451" y="281775"/>
        <a:ext cx="1441814" cy="1441814"/>
      </dsp:txXfrm>
    </dsp:sp>
    <dsp:sp modelId="{FC116908-C4C3-4D70-83F0-0413B92C2106}">
      <dsp:nvSpPr>
        <dsp:cNvPr id="0" name=""/>
        <dsp:cNvSpPr/>
      </dsp:nvSpPr>
      <dsp:spPr>
        <a:xfrm>
          <a:off x="1163287" y="-673"/>
          <a:ext cx="3407067" cy="3407067"/>
        </a:xfrm>
        <a:prstGeom prst="circularArrow">
          <a:avLst>
            <a:gd name="adj1" fmla="val 8252"/>
            <a:gd name="adj2" fmla="val 576426"/>
            <a:gd name="adj3" fmla="val 2900785"/>
            <a:gd name="adj4" fmla="val 50942"/>
            <a:gd name="adj5" fmla="val 9627"/>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B741AA0-98EE-4201-9B6E-64135174BC03}">
      <dsp:nvSpPr>
        <dsp:cNvPr id="0" name=""/>
        <dsp:cNvSpPr/>
      </dsp:nvSpPr>
      <dsp:spPr>
        <a:xfrm>
          <a:off x="2167299" y="2380628"/>
          <a:ext cx="1441814" cy="144181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kumimoji="1" lang="ja-JP" altLang="en-US" sz="3800" kern="1200" dirty="0"/>
            <a:t>報酬</a:t>
          </a:r>
          <a:endParaRPr kumimoji="1" lang="en-US" altLang="ja-JP" sz="3800" kern="1200" dirty="0"/>
        </a:p>
        <a:p>
          <a:pPr marL="0" lvl="0" indent="0" algn="ctr" defTabSz="1689100">
            <a:lnSpc>
              <a:spcPct val="90000"/>
            </a:lnSpc>
            <a:spcBef>
              <a:spcPct val="0"/>
            </a:spcBef>
            <a:spcAft>
              <a:spcPct val="35000"/>
            </a:spcAft>
            <a:buNone/>
          </a:pPr>
          <a:r>
            <a:rPr kumimoji="1" lang="ja-JP" altLang="en-US" sz="1600" kern="1200" dirty="0"/>
            <a:t>正</a:t>
          </a:r>
          <a:r>
            <a:rPr kumimoji="1" lang="en-US" altLang="ja-JP" sz="1600" kern="1200" dirty="0"/>
            <a:t>or</a:t>
          </a:r>
          <a:r>
            <a:rPr kumimoji="1" lang="ja-JP" altLang="en-US" sz="1600" kern="1200" dirty="0"/>
            <a:t>負</a:t>
          </a:r>
          <a:endParaRPr kumimoji="1" lang="ja-JP" altLang="en-US" sz="3800" kern="1200" dirty="0"/>
        </a:p>
      </dsp:txBody>
      <dsp:txXfrm>
        <a:off x="2167299" y="2380628"/>
        <a:ext cx="1441814" cy="1441814"/>
      </dsp:txXfrm>
    </dsp:sp>
    <dsp:sp modelId="{2E5462B5-B194-47EF-A2EA-26D02A3A540D}">
      <dsp:nvSpPr>
        <dsp:cNvPr id="0" name=""/>
        <dsp:cNvSpPr/>
      </dsp:nvSpPr>
      <dsp:spPr>
        <a:xfrm>
          <a:off x="1151383" y="674"/>
          <a:ext cx="3407067" cy="3407067"/>
        </a:xfrm>
        <a:prstGeom prst="circularArrow">
          <a:avLst>
            <a:gd name="adj1" fmla="val 8252"/>
            <a:gd name="adj2" fmla="val 576426"/>
            <a:gd name="adj3" fmla="val 10172594"/>
            <a:gd name="adj4" fmla="val 7200191"/>
            <a:gd name="adj5" fmla="val 9627"/>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26D11ED-F158-451D-8291-4DF447B99A0C}">
      <dsp:nvSpPr>
        <dsp:cNvPr id="0" name=""/>
        <dsp:cNvSpPr/>
      </dsp:nvSpPr>
      <dsp:spPr>
        <a:xfrm>
          <a:off x="934397" y="281775"/>
          <a:ext cx="1441814" cy="144181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kumimoji="1" lang="ja-JP" altLang="en-US" sz="4400" kern="1200" dirty="0"/>
            <a:t>動機付け</a:t>
          </a:r>
        </a:p>
      </dsp:txBody>
      <dsp:txXfrm>
        <a:off x="934397" y="281775"/>
        <a:ext cx="1441814" cy="1441814"/>
      </dsp:txXfrm>
    </dsp:sp>
    <dsp:sp modelId="{970314BE-E7AA-4D9A-B209-8B75191634B1}">
      <dsp:nvSpPr>
        <dsp:cNvPr id="0" name=""/>
        <dsp:cNvSpPr/>
      </dsp:nvSpPr>
      <dsp:spPr>
        <a:xfrm>
          <a:off x="1163298" y="-1375"/>
          <a:ext cx="3407067" cy="3407067"/>
        </a:xfrm>
        <a:prstGeom prst="circularArrow">
          <a:avLst>
            <a:gd name="adj1" fmla="val 8252"/>
            <a:gd name="adj2" fmla="val 576426"/>
            <a:gd name="adj3" fmla="val 16855402"/>
            <a:gd name="adj4" fmla="val 14968173"/>
            <a:gd name="adj5" fmla="val 9627"/>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F4270-BEFB-4915-A1E5-025EB8D70D95}">
      <dsp:nvSpPr>
        <dsp:cNvPr id="0" name=""/>
        <dsp:cNvSpPr/>
      </dsp:nvSpPr>
      <dsp:spPr>
        <a:xfrm>
          <a:off x="2946" y="375813"/>
          <a:ext cx="3579050" cy="4448724"/>
        </a:xfrm>
        <a:prstGeom prst="rightArrow">
          <a:avLst>
            <a:gd name="adj1" fmla="val 70000"/>
            <a:gd name="adj2" fmla="val 5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kumimoji="1" lang="ja-JP" altLang="en-US" sz="1400" kern="1200" dirty="0"/>
            <a:t>症候学</a:t>
          </a:r>
        </a:p>
        <a:p>
          <a:pPr marL="228600" lvl="2" indent="-114300" algn="l" defTabSz="622300">
            <a:lnSpc>
              <a:spcPct val="90000"/>
            </a:lnSpc>
            <a:spcBef>
              <a:spcPct val="0"/>
            </a:spcBef>
            <a:spcAft>
              <a:spcPct val="15000"/>
            </a:spcAft>
            <a:buChar char="•"/>
          </a:pPr>
          <a:r>
            <a:rPr kumimoji="1" lang="ja-JP" altLang="en-US" sz="1400" kern="1200" dirty="0"/>
            <a:t>意識、知能、記憶、知覚、思考、感情、意欲、行動</a:t>
          </a:r>
        </a:p>
        <a:p>
          <a:pPr marL="114300" lvl="1" indent="-114300" algn="l" defTabSz="622300">
            <a:lnSpc>
              <a:spcPct val="90000"/>
            </a:lnSpc>
            <a:spcBef>
              <a:spcPct val="0"/>
            </a:spcBef>
            <a:spcAft>
              <a:spcPct val="15000"/>
            </a:spcAft>
            <a:buChar char="•"/>
          </a:pPr>
          <a:r>
            <a:rPr kumimoji="1" lang="ja-JP" altLang="en-US" sz="1400" kern="1200" dirty="0"/>
            <a:t>心理機制</a:t>
          </a:r>
        </a:p>
        <a:p>
          <a:pPr marL="228600" lvl="2" indent="-114300" algn="l" defTabSz="622300">
            <a:lnSpc>
              <a:spcPct val="90000"/>
            </a:lnSpc>
            <a:spcBef>
              <a:spcPct val="0"/>
            </a:spcBef>
            <a:spcAft>
              <a:spcPct val="15000"/>
            </a:spcAft>
            <a:buChar char="•"/>
          </a:pPr>
          <a:r>
            <a:rPr kumimoji="1" lang="ja-JP" altLang="en-US" sz="1400" kern="1200" dirty="0"/>
            <a:t>自我、欲動、超自我、防衛</a:t>
          </a:r>
        </a:p>
        <a:p>
          <a:pPr marL="114300" lvl="1" indent="-114300" algn="l" defTabSz="622300">
            <a:lnSpc>
              <a:spcPct val="90000"/>
            </a:lnSpc>
            <a:spcBef>
              <a:spcPct val="0"/>
            </a:spcBef>
            <a:spcAft>
              <a:spcPct val="15000"/>
            </a:spcAft>
            <a:buChar char="•"/>
          </a:pPr>
          <a:r>
            <a:rPr kumimoji="1" lang="ja-JP" altLang="en-US" sz="1400" kern="1200" dirty="0"/>
            <a:t>疾病</a:t>
          </a:r>
        </a:p>
        <a:p>
          <a:pPr marL="228600" lvl="2" indent="-114300" algn="l" defTabSz="622300">
            <a:lnSpc>
              <a:spcPct val="90000"/>
            </a:lnSpc>
            <a:spcBef>
              <a:spcPct val="0"/>
            </a:spcBef>
            <a:spcAft>
              <a:spcPct val="15000"/>
            </a:spcAft>
            <a:buChar char="•"/>
          </a:pPr>
          <a:r>
            <a:rPr kumimoji="1" lang="ja-JP" altLang="en-US" sz="1400" kern="1200" dirty="0"/>
            <a:t>統合失調症、双極性障害、うつ病、パニック障害、人格障害、不安障害、認知症、発達障害</a:t>
          </a:r>
        </a:p>
      </dsp:txBody>
      <dsp:txXfrm>
        <a:off x="897709" y="1043122"/>
        <a:ext cx="1744787" cy="3114106"/>
      </dsp:txXfrm>
    </dsp:sp>
    <dsp:sp modelId="{3C20A20C-3D1A-445D-9570-2000E1C43B78}">
      <dsp:nvSpPr>
        <dsp:cNvPr id="0" name=""/>
        <dsp:cNvSpPr/>
      </dsp:nvSpPr>
      <dsp:spPr>
        <a:xfrm>
          <a:off x="2148" y="2156734"/>
          <a:ext cx="886882" cy="886882"/>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kumimoji="1" lang="en-US" altLang="ja-JP" sz="1100" kern="1200" dirty="0"/>
            <a:t>Basic</a:t>
          </a:r>
          <a:endParaRPr kumimoji="1" lang="ja-JP" altLang="en-US" sz="1100" kern="1200" dirty="0"/>
        </a:p>
      </dsp:txBody>
      <dsp:txXfrm>
        <a:off x="132029" y="2286615"/>
        <a:ext cx="627120" cy="627120"/>
      </dsp:txXfrm>
    </dsp:sp>
    <dsp:sp modelId="{5CBA4BA2-978D-4CBB-BED9-668E66E99C88}">
      <dsp:nvSpPr>
        <dsp:cNvPr id="0" name=""/>
        <dsp:cNvSpPr/>
      </dsp:nvSpPr>
      <dsp:spPr>
        <a:xfrm>
          <a:off x="3692857" y="1644699"/>
          <a:ext cx="2748076" cy="1910953"/>
        </a:xfrm>
        <a:prstGeom prst="rightArrow">
          <a:avLst>
            <a:gd name="adj1" fmla="val 70000"/>
            <a:gd name="adj2" fmla="val 5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kumimoji="1" lang="ja-JP" altLang="en-US" sz="1400" kern="1200" dirty="0"/>
            <a:t>認知行動療法</a:t>
          </a:r>
        </a:p>
        <a:p>
          <a:pPr marL="114300" lvl="1" indent="-114300" algn="l" defTabSz="622300">
            <a:lnSpc>
              <a:spcPct val="90000"/>
            </a:lnSpc>
            <a:spcBef>
              <a:spcPct val="0"/>
            </a:spcBef>
            <a:spcAft>
              <a:spcPct val="15000"/>
            </a:spcAft>
            <a:buChar char="•"/>
          </a:pPr>
          <a:r>
            <a:rPr kumimoji="1" lang="ja-JP" altLang="en-US" sz="1400" kern="1200" dirty="0"/>
            <a:t>個人面接技法</a:t>
          </a:r>
        </a:p>
        <a:p>
          <a:pPr marL="114300" lvl="1" indent="-114300" algn="l" defTabSz="622300">
            <a:lnSpc>
              <a:spcPct val="90000"/>
            </a:lnSpc>
            <a:spcBef>
              <a:spcPct val="0"/>
            </a:spcBef>
            <a:spcAft>
              <a:spcPct val="15000"/>
            </a:spcAft>
            <a:buChar char="•"/>
          </a:pPr>
          <a:r>
            <a:rPr kumimoji="1" lang="ja-JP" altLang="en-US" sz="1400" kern="1200" dirty="0"/>
            <a:t>心理教育技法</a:t>
          </a:r>
        </a:p>
      </dsp:txBody>
      <dsp:txXfrm>
        <a:off x="4379876" y="1931342"/>
        <a:ext cx="1392223" cy="1337667"/>
      </dsp:txXfrm>
    </dsp:sp>
    <dsp:sp modelId="{6EE026A5-288B-4D5F-B90B-2262D77679A3}">
      <dsp:nvSpPr>
        <dsp:cNvPr id="0" name=""/>
        <dsp:cNvSpPr/>
      </dsp:nvSpPr>
      <dsp:spPr>
        <a:xfrm>
          <a:off x="3514274" y="2156734"/>
          <a:ext cx="886882" cy="886882"/>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kumimoji="1" lang="en-US" altLang="ja-JP" sz="1100" kern="1200" dirty="0"/>
            <a:t>Advance</a:t>
          </a:r>
          <a:endParaRPr kumimoji="1" lang="ja-JP" altLang="en-US" sz="1100" kern="1200" dirty="0"/>
        </a:p>
      </dsp:txBody>
      <dsp:txXfrm>
        <a:off x="3644155" y="2286615"/>
        <a:ext cx="627120" cy="627120"/>
      </dsp:txXfrm>
    </dsp:sp>
    <dsp:sp modelId="{C7546D40-072A-49A8-A280-CCA8C6F783B4}">
      <dsp:nvSpPr>
        <dsp:cNvPr id="0" name=""/>
        <dsp:cNvSpPr/>
      </dsp:nvSpPr>
      <dsp:spPr>
        <a:xfrm>
          <a:off x="6477305" y="2232251"/>
          <a:ext cx="2302861" cy="734825"/>
        </a:xfrm>
        <a:prstGeom prst="rightArrow">
          <a:avLst>
            <a:gd name="adj1" fmla="val 70000"/>
            <a:gd name="adj2" fmla="val 5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t>精神科認定</a:t>
          </a:r>
          <a:r>
            <a:rPr kumimoji="1" lang="en-US" altLang="ja-JP" sz="1400" kern="1200" dirty="0"/>
            <a:t>Ns</a:t>
          </a:r>
        </a:p>
        <a:p>
          <a:pPr marL="0" lvl="0" indent="0" algn="ctr" defTabSz="622300">
            <a:lnSpc>
              <a:spcPct val="90000"/>
            </a:lnSpc>
            <a:spcBef>
              <a:spcPct val="0"/>
            </a:spcBef>
            <a:spcAft>
              <a:spcPct val="35000"/>
            </a:spcAft>
            <a:buNone/>
          </a:pPr>
          <a:r>
            <a:rPr kumimoji="1" lang="ja-JP" altLang="en-US" sz="1400" kern="1200" dirty="0"/>
            <a:t>プログラム</a:t>
          </a:r>
        </a:p>
      </dsp:txBody>
      <dsp:txXfrm>
        <a:off x="7053020" y="2342475"/>
        <a:ext cx="1469957" cy="514377"/>
      </dsp:txXfrm>
    </dsp:sp>
    <dsp:sp modelId="{93A19486-F1D0-4AF6-A898-4A9500FE8D4F}">
      <dsp:nvSpPr>
        <dsp:cNvPr id="0" name=""/>
        <dsp:cNvSpPr/>
      </dsp:nvSpPr>
      <dsp:spPr>
        <a:xfrm>
          <a:off x="5870606" y="2156734"/>
          <a:ext cx="886882" cy="886882"/>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kumimoji="1" lang="en-US" altLang="ja-JP" sz="1100" kern="1200" dirty="0"/>
            <a:t>Premium</a:t>
          </a:r>
          <a:endParaRPr kumimoji="1" lang="ja-JP" altLang="en-US" sz="1100" kern="1200" dirty="0"/>
        </a:p>
      </dsp:txBody>
      <dsp:txXfrm>
        <a:off x="6000487" y="2286615"/>
        <a:ext cx="627120" cy="62712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502A8-41A4-47C5-A64B-137635718151}" type="datetimeFigureOut">
              <a:rPr kumimoji="1" lang="ja-JP" altLang="en-US" smtClean="0"/>
              <a:t>2018/6/4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5F16C-8CDF-4CB5-8B75-9A37529C3E5D}" type="slidenum">
              <a:rPr kumimoji="1" lang="ja-JP" altLang="en-US" smtClean="0"/>
              <a:t>‹#›</a:t>
            </a:fld>
            <a:endParaRPr kumimoji="1" lang="ja-JP" altLang="en-US"/>
          </a:p>
        </p:txBody>
      </p:sp>
    </p:spTree>
    <p:extLst>
      <p:ext uri="{BB962C8B-B14F-4D97-AF65-F5344CB8AC3E}">
        <p14:creationId xmlns:p14="http://schemas.microsoft.com/office/powerpoint/2010/main" val="5819491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93747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050"/>
          <p:cNvSpPr>
            <a:spLocks noGrp="1" noRot="1" noChangeAspect="1" noChangeArrowheads="1" noTextEdit="1"/>
          </p:cNvSpPr>
          <p:nvPr>
            <p:ph type="sldImg"/>
          </p:nvPr>
        </p:nvSpPr>
        <p:spPr>
          <a:ln/>
        </p:spPr>
      </p:sp>
      <p:sp>
        <p:nvSpPr>
          <p:cNvPr id="260099" name="Rectangle 2051"/>
          <p:cNvSpPr>
            <a:spLocks noGrp="1" noChangeArrowheads="1"/>
          </p:cNvSpPr>
          <p:nvPr>
            <p:ph type="body" idx="1"/>
          </p:nvPr>
        </p:nvSpPr>
        <p:spPr/>
        <p:txBody>
          <a:bodyPr/>
          <a:lstStyle/>
          <a:p>
            <a:endParaRPr lang="ja-JP" altLang="en-US" dirty="0"/>
          </a:p>
        </p:txBody>
      </p:sp>
    </p:spTree>
    <p:extLst>
      <p:ext uri="{BB962C8B-B14F-4D97-AF65-F5344CB8AC3E}">
        <p14:creationId xmlns:p14="http://schemas.microsoft.com/office/powerpoint/2010/main" val="139551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回復まで至らなくとも、修学や就労をはじめとする何らかの社会との関わりを持ちたいと患者は臨んでおり、患者さんの予後の向上を考慮した治療をおこなうことにより、実現の可能性が高くなる。</a:t>
            </a:r>
          </a:p>
        </p:txBody>
      </p:sp>
      <p:sp>
        <p:nvSpPr>
          <p:cNvPr id="4" name="スライド番号プレースホルダ 3"/>
          <p:cNvSpPr>
            <a:spLocks noGrp="1"/>
          </p:cNvSpPr>
          <p:nvPr>
            <p:ph type="sldNum" sz="quarter" idx="10"/>
          </p:nvPr>
        </p:nvSpPr>
        <p:spPr/>
        <p:txBody>
          <a:bodyPr/>
          <a:lstStyle/>
          <a:p>
            <a:fld id="{592FEB18-9911-476D-9905-C5373C52C077}" type="slidenum">
              <a:rPr kumimoji="1" lang="ja-JP" altLang="en-US" smtClean="0"/>
              <a:pPr/>
              <a:t>14</a:t>
            </a:fld>
            <a:endParaRPr kumimoji="1" lang="ja-JP" altLang="en-US"/>
          </a:p>
        </p:txBody>
      </p:sp>
    </p:spTree>
    <p:extLst>
      <p:ext uri="{BB962C8B-B14F-4D97-AF65-F5344CB8AC3E}">
        <p14:creationId xmlns:p14="http://schemas.microsoft.com/office/powerpoint/2010/main" val="2522794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チーム医療カンファにおいて，</a:t>
            </a:r>
            <a:r>
              <a:rPr kumimoji="1" lang="en-US" altLang="ja-JP" dirty="0"/>
              <a:t>OT</a:t>
            </a:r>
            <a:r>
              <a:rPr kumimoji="1" lang="ja-JP" altLang="en-US" dirty="0"/>
              <a:t>場面でのアセスメントを共有するだけでなく，日常生活，精神症状，力動的な心理側面に対して，総合的な話しが行われる．</a:t>
            </a:r>
          </a:p>
        </p:txBody>
      </p:sp>
      <p:sp>
        <p:nvSpPr>
          <p:cNvPr id="4" name="スライド番号プレースホルダ 3"/>
          <p:cNvSpPr>
            <a:spLocks noGrp="1"/>
          </p:cNvSpPr>
          <p:nvPr>
            <p:ph type="sldNum" sz="quarter" idx="10"/>
          </p:nvPr>
        </p:nvSpPr>
        <p:spPr/>
        <p:txBody>
          <a:bodyPr/>
          <a:lstStyle/>
          <a:p>
            <a:fld id="{958324F9-9E65-455D-AF90-E5BB329D7780}" type="slidenum">
              <a:rPr kumimoji="1" lang="ja-JP" altLang="en-US" smtClean="0"/>
              <a:pPr/>
              <a:t>37</a:t>
            </a:fld>
            <a:endParaRPr kumimoji="1" lang="ja-JP" altLang="en-US"/>
          </a:p>
        </p:txBody>
      </p:sp>
    </p:spTree>
    <p:extLst>
      <p:ext uri="{BB962C8B-B14F-4D97-AF65-F5344CB8AC3E}">
        <p14:creationId xmlns:p14="http://schemas.microsoft.com/office/powerpoint/2010/main" val="1111569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チームで診察を行い，どのようなことを目指していくのかを共有．その際に，</a:t>
            </a:r>
            <a:r>
              <a:rPr kumimoji="1" lang="en-US" altLang="ja-JP" dirty="0"/>
              <a:t>OT</a:t>
            </a:r>
            <a:r>
              <a:rPr kumimoji="1" lang="ja-JP" altLang="en-US" dirty="0"/>
              <a:t>場面での目標も明確にする．</a:t>
            </a:r>
          </a:p>
        </p:txBody>
      </p:sp>
      <p:sp>
        <p:nvSpPr>
          <p:cNvPr id="4" name="スライド番号プレースホルダ 3"/>
          <p:cNvSpPr>
            <a:spLocks noGrp="1"/>
          </p:cNvSpPr>
          <p:nvPr>
            <p:ph type="sldNum" sz="quarter" idx="10"/>
          </p:nvPr>
        </p:nvSpPr>
        <p:spPr/>
        <p:txBody>
          <a:bodyPr/>
          <a:lstStyle/>
          <a:p>
            <a:fld id="{958324F9-9E65-455D-AF90-E5BB329D7780}" type="slidenum">
              <a:rPr kumimoji="1" lang="ja-JP" altLang="en-US" smtClean="0"/>
              <a:pPr/>
              <a:t>40</a:t>
            </a:fld>
            <a:endParaRPr kumimoji="1" lang="ja-JP" altLang="en-US"/>
          </a:p>
        </p:txBody>
      </p:sp>
    </p:spTree>
    <p:extLst>
      <p:ext uri="{BB962C8B-B14F-4D97-AF65-F5344CB8AC3E}">
        <p14:creationId xmlns:p14="http://schemas.microsoft.com/office/powerpoint/2010/main" val="553921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チーム医療カンファを元に方針が決定され，</a:t>
            </a:r>
            <a:r>
              <a:rPr kumimoji="1" lang="en-US" altLang="ja-JP" dirty="0"/>
              <a:t>OT</a:t>
            </a:r>
            <a:r>
              <a:rPr kumimoji="1" lang="ja-JP" altLang="en-US" dirty="0"/>
              <a:t>も薬剤師や医師，患者と相互に意見交換を行う．</a:t>
            </a:r>
          </a:p>
        </p:txBody>
      </p:sp>
      <p:sp>
        <p:nvSpPr>
          <p:cNvPr id="4" name="スライド番号プレースホルダ 3"/>
          <p:cNvSpPr>
            <a:spLocks noGrp="1"/>
          </p:cNvSpPr>
          <p:nvPr>
            <p:ph type="sldNum" sz="quarter" idx="10"/>
          </p:nvPr>
        </p:nvSpPr>
        <p:spPr/>
        <p:txBody>
          <a:bodyPr/>
          <a:lstStyle/>
          <a:p>
            <a:fld id="{958324F9-9E65-455D-AF90-E5BB329D7780}" type="slidenum">
              <a:rPr kumimoji="1" lang="ja-JP" altLang="en-US" smtClean="0"/>
              <a:pPr/>
              <a:t>46</a:t>
            </a:fld>
            <a:endParaRPr kumimoji="1" lang="ja-JP" altLang="en-US"/>
          </a:p>
        </p:txBody>
      </p:sp>
    </p:spTree>
    <p:extLst>
      <p:ext uri="{BB962C8B-B14F-4D97-AF65-F5344CB8AC3E}">
        <p14:creationId xmlns:p14="http://schemas.microsoft.com/office/powerpoint/2010/main" val="1577914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ツールがある良さは、一定の情報を患者安定的に伝えられる。薬剤師間でズレが少なくなる。薬剤師が患者に対して何をやっているのか把握しやすい</a:t>
            </a:r>
            <a:endParaRPr kumimoji="1" lang="en-US" altLang="ja-JP" dirty="0"/>
          </a:p>
          <a:p>
            <a:r>
              <a:rPr kumimoji="1" lang="ja-JP" altLang="en-US" dirty="0"/>
              <a:t>　　　　　　　　　　　　</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17A14-FCE9-4A72-9F3D-F5F6DF7D9449}"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6455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まずは、第１回目からの振り返りをしていきたいと思います。</a:t>
            </a:r>
            <a:endParaRPr kumimoji="1" lang="en-US" altLang="ja-JP" dirty="0"/>
          </a:p>
          <a:p>
            <a:endParaRPr lang="en-US" altLang="ja-JP" dirty="0"/>
          </a:p>
          <a:p>
            <a:r>
              <a:rPr kumimoji="1" lang="ja-JP" altLang="en-US" dirty="0"/>
              <a:t>振り返ると第１回目</a:t>
            </a:r>
            <a:r>
              <a:rPr lang="ja-JP" altLang="en-US" dirty="0"/>
              <a:t>は去年の８月ということですが、みなさんどのようなことをしたか覚えていらっしゃいますか？</a:t>
            </a:r>
            <a:endParaRPr lang="en-US" altLang="ja-JP" dirty="0"/>
          </a:p>
          <a:p>
            <a:endParaRPr kumimoji="1" lang="en-US" altLang="ja-JP" dirty="0"/>
          </a:p>
          <a:p>
            <a:r>
              <a:rPr lang="ja-JP" altLang="en-US" dirty="0"/>
              <a:t>第１回目は</a:t>
            </a:r>
            <a:r>
              <a:rPr lang="en-US" altLang="ja-JP" dirty="0"/>
              <a:t>『</a:t>
            </a:r>
            <a:r>
              <a:rPr lang="ja-JP" altLang="en-US" dirty="0"/>
              <a:t>　　　　</a:t>
            </a:r>
            <a:r>
              <a:rPr lang="en-US" altLang="ja-JP" dirty="0"/>
              <a:t>』</a:t>
            </a:r>
            <a:r>
              <a:rPr lang="ja-JP" altLang="en-US" dirty="0"/>
              <a:t>ということで、妄想という症状を材料にご本人を知る・理解するという姿勢について学びました。</a:t>
            </a:r>
            <a:endParaRPr lang="en-US" altLang="ja-JP" dirty="0"/>
          </a:p>
          <a:p>
            <a:endParaRPr kumimoji="1" lang="en-US" altLang="ja-JP" dirty="0"/>
          </a:p>
          <a:p>
            <a:r>
              <a:rPr lang="ja-JP" altLang="en-US" dirty="0"/>
              <a:t>第２回目は</a:t>
            </a:r>
            <a:r>
              <a:rPr lang="en-US" altLang="ja-JP" dirty="0"/>
              <a:t>『</a:t>
            </a:r>
            <a:r>
              <a:rPr lang="ja-JP" altLang="en-US" dirty="0"/>
              <a:t>　　　　</a:t>
            </a:r>
            <a:r>
              <a:rPr lang="en-US" altLang="ja-JP" dirty="0"/>
              <a:t>』</a:t>
            </a:r>
            <a:r>
              <a:rPr lang="ja-JP" altLang="en-US" dirty="0"/>
              <a:t>というテーマでグループワークを通して薬物調整を体験しながら、ご家族も治療参加できるという実感を得られたのではないでしょうか。</a:t>
            </a:r>
            <a:endParaRPr lang="en-US" altLang="ja-JP" dirty="0"/>
          </a:p>
          <a:p>
            <a:endParaRPr kumimoji="1" lang="en-US" altLang="ja-JP" dirty="0"/>
          </a:p>
          <a:p>
            <a:r>
              <a:rPr lang="ja-JP" altLang="en-US" dirty="0"/>
              <a:t>第１回から２回の流れを受けて、今日は</a:t>
            </a:r>
            <a:r>
              <a:rPr lang="en-US" altLang="ja-JP" dirty="0"/>
              <a:t>『</a:t>
            </a:r>
            <a:r>
              <a:rPr lang="ja-JP" altLang="en-US" dirty="0"/>
              <a:t>自立・社会復帰</a:t>
            </a:r>
            <a:r>
              <a:rPr lang="en-US" altLang="ja-JP" dirty="0"/>
              <a:t>』</a:t>
            </a:r>
            <a:r>
              <a:rPr lang="ja-JP" altLang="en-US" dirty="0"/>
              <a:t>について考えていくわけですが、まず一言に</a:t>
            </a:r>
            <a:r>
              <a:rPr lang="en-US" altLang="ja-JP" dirty="0"/>
              <a:t>『</a:t>
            </a:r>
            <a:r>
              <a:rPr lang="ja-JP" altLang="en-US" dirty="0"/>
              <a:t>自立</a:t>
            </a:r>
            <a:r>
              <a:rPr lang="en-US" altLang="ja-JP" dirty="0"/>
              <a:t>』</a:t>
            </a:r>
            <a:r>
              <a:rPr lang="ja-JP" altLang="en-US" dirty="0"/>
              <a:t>といってもすごく漠然としているように感じると思いますので、そこに注目してみようと思います。</a:t>
            </a:r>
            <a:endParaRPr lang="en-US" altLang="ja-JP" dirty="0"/>
          </a:p>
        </p:txBody>
      </p:sp>
      <p:sp>
        <p:nvSpPr>
          <p:cNvPr id="4" name="スライド番号プレースホルダー 3"/>
          <p:cNvSpPr>
            <a:spLocks noGrp="1"/>
          </p:cNvSpPr>
          <p:nvPr>
            <p:ph type="sldNum" sz="quarter" idx="10"/>
          </p:nvPr>
        </p:nvSpPr>
        <p:spPr/>
        <p:txBody>
          <a:bodyPr/>
          <a:lstStyle/>
          <a:p>
            <a:fld id="{251E76BC-8FF2-4319-BF00-EF0CA5A12177}" type="slidenum">
              <a:rPr kumimoji="1" lang="ja-JP" altLang="en-US" smtClean="0"/>
              <a:pPr/>
              <a:t>57</a:t>
            </a:fld>
            <a:endParaRPr kumimoji="1" lang="ja-JP" altLang="en-US"/>
          </a:p>
        </p:txBody>
      </p:sp>
    </p:spTree>
    <p:extLst>
      <p:ext uri="{BB962C8B-B14F-4D97-AF65-F5344CB8AC3E}">
        <p14:creationId xmlns:p14="http://schemas.microsoft.com/office/powerpoint/2010/main" val="2271303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3" name="正方形/長方形 22"/>
          <p:cNvSpPr/>
          <p:nvPr/>
        </p:nvSpPr>
        <p:spPr>
          <a:xfrm flipV="1">
            <a:off x="5410183" y="3810002"/>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4" name="正方形/長方形 23"/>
          <p:cNvSpPr/>
          <p:nvPr/>
        </p:nvSpPr>
        <p:spPr>
          <a:xfrm flipV="1">
            <a:off x="5410201"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5" name="正方形/長方形 24"/>
          <p:cNvSpPr/>
          <p:nvPr/>
        </p:nvSpPr>
        <p:spPr>
          <a:xfrm flipV="1">
            <a:off x="5410201"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6" name="正方形/長方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7" name="正方形/長方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useBgFill="1">
        <p:nvSpPr>
          <p:cNvPr id="30" name="角丸四角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useBgFill="1">
        <p:nvSpPr>
          <p:cNvPr id="31" name="角丸四角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7" name="正方形/長方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0" name="正方形/長方形 9"/>
          <p:cNvSpPr/>
          <p:nvPr/>
        </p:nvSpPr>
        <p:spPr>
          <a:xfrm>
            <a:off x="1" y="3675529"/>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正方形/長方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9" name="正方形/長方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タイトル 7"/>
          <p:cNvSpPr>
            <a:spLocks noGrp="1"/>
          </p:cNvSpPr>
          <p:nvPr>
            <p:ph type="ctrTitle"/>
          </p:nvPr>
        </p:nvSpPr>
        <p:spPr>
          <a:xfrm>
            <a:off x="457200" y="2401889"/>
            <a:ext cx="8458200" cy="1470025"/>
          </a:xfrm>
        </p:spPr>
        <p:txBody>
          <a:bodyPr anchor="b"/>
          <a:lstStyle>
            <a:lvl1pPr>
              <a:defRPr sz="3300">
                <a:solidFill>
                  <a:schemeClr val="bg1"/>
                </a:solidFill>
              </a:defRPr>
            </a:lvl1pPr>
          </a:lstStyle>
          <a:p>
            <a:r>
              <a:rPr kumimoji="0" lang="ja-JP" altLang="en-US"/>
              <a:t>マスタ タイトルの書式設定</a:t>
            </a:r>
            <a:endParaRPr kumimoji="0" lang="en-US"/>
          </a:p>
        </p:txBody>
      </p:sp>
      <p:sp>
        <p:nvSpPr>
          <p:cNvPr id="9" name="サブタイトル 8"/>
          <p:cNvSpPr>
            <a:spLocks noGrp="1"/>
          </p:cNvSpPr>
          <p:nvPr>
            <p:ph type="subTitle" idx="1"/>
          </p:nvPr>
        </p:nvSpPr>
        <p:spPr>
          <a:xfrm>
            <a:off x="457200" y="3899938"/>
            <a:ext cx="4953000" cy="1752600"/>
          </a:xfrm>
        </p:spPr>
        <p:txBody>
          <a:bodyPr/>
          <a:lstStyle>
            <a:lvl1pPr marL="48006" indent="0" algn="l">
              <a:buNone/>
              <a:defRPr sz="180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ja-JP" altLang="en-US"/>
              <a:t>マスタ サブタイトルの書式設定</a:t>
            </a:r>
            <a:endParaRPr kumimoji="0" lang="en-US"/>
          </a:p>
        </p:txBody>
      </p:sp>
      <p:sp>
        <p:nvSpPr>
          <p:cNvPr id="28" name="日付プレースホルダ 27"/>
          <p:cNvSpPr>
            <a:spLocks noGrp="1"/>
          </p:cNvSpPr>
          <p:nvPr>
            <p:ph type="dt" sz="half" idx="10"/>
          </p:nvPr>
        </p:nvSpPr>
        <p:spPr>
          <a:xfrm>
            <a:off x="6705600" y="4206240"/>
            <a:ext cx="960120" cy="457200"/>
          </a:xfrm>
        </p:spPr>
        <p:txBody>
          <a:bodyPr/>
          <a:lstStyle/>
          <a:p>
            <a:fld id="{07A75FEE-A331-4890-B378-DD2CE4BF714C}" type="datetimeFigureOut">
              <a:rPr kumimoji="1" lang="ja-JP" altLang="en-US" smtClean="0"/>
              <a:pPr/>
              <a:t>2018/6/4</a:t>
            </a:fld>
            <a:endParaRPr kumimoji="1" lang="ja-JP" altLang="en-US"/>
          </a:p>
        </p:txBody>
      </p:sp>
      <p:sp>
        <p:nvSpPr>
          <p:cNvPr id="17" name="フッター プレースホルダ 16"/>
          <p:cNvSpPr>
            <a:spLocks noGrp="1"/>
          </p:cNvSpPr>
          <p:nvPr>
            <p:ph type="ftr" sz="quarter" idx="11"/>
          </p:nvPr>
        </p:nvSpPr>
        <p:spPr>
          <a:xfrm>
            <a:off x="5410200" y="4205288"/>
            <a:ext cx="1295400" cy="457200"/>
          </a:xfrm>
        </p:spPr>
        <p:txBody>
          <a:bodyPr/>
          <a:lstStyle/>
          <a:p>
            <a:endParaRPr kumimoji="1" lang="ja-JP" altLang="en-US"/>
          </a:p>
        </p:txBody>
      </p:sp>
      <p:sp>
        <p:nvSpPr>
          <p:cNvPr id="29" name="スライド番号プレースホルダ 28"/>
          <p:cNvSpPr>
            <a:spLocks noGrp="1"/>
          </p:cNvSpPr>
          <p:nvPr>
            <p:ph type="sldNum" sz="quarter" idx="12"/>
          </p:nvPr>
        </p:nvSpPr>
        <p:spPr>
          <a:xfrm>
            <a:off x="8320089" y="1136"/>
            <a:ext cx="747712" cy="365760"/>
          </a:xfrm>
        </p:spPr>
        <p:txBody>
          <a:bodyPr/>
          <a:lstStyle>
            <a:lvl1pPr algn="r">
              <a:defRPr sz="1350">
                <a:solidFill>
                  <a:schemeClr val="bg1"/>
                </a:solidFill>
              </a:defRPr>
            </a:lvl1p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2171802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346022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1800" y="1143000"/>
            <a:ext cx="1905000" cy="5486400"/>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0" y="1143000"/>
            <a:ext cx="6248400" cy="5486400"/>
          </a:xfr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1551142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93367"/>
            <a:ext cx="8520600" cy="94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688233"/>
            <a:ext cx="3999900" cy="4403600"/>
          </a:xfrm>
          <a:prstGeom prst="rect">
            <a:avLst/>
          </a:prstGeom>
        </p:spPr>
        <p:txBody>
          <a:bodyPr lIns="91425" tIns="91425" rIns="91425" bIns="91425" anchor="t" anchorCtr="0"/>
          <a:lstStyle>
            <a:lvl1pPr lvl="0">
              <a:spcBef>
                <a:spcPts val="0"/>
              </a:spcBef>
              <a:buSzPct val="100000"/>
              <a:defRPr sz="1050"/>
            </a:lvl1pPr>
            <a:lvl2pPr lvl="1">
              <a:spcBef>
                <a:spcPts val="0"/>
              </a:spcBef>
              <a:buSzPct val="100000"/>
              <a:defRPr sz="900"/>
            </a:lvl2pPr>
            <a:lvl3pPr lvl="2">
              <a:spcBef>
                <a:spcPts val="0"/>
              </a:spcBef>
              <a:buSzPct val="100000"/>
              <a:defRPr sz="900"/>
            </a:lvl3pPr>
            <a:lvl4pPr lvl="3">
              <a:spcBef>
                <a:spcPts val="0"/>
              </a:spcBef>
              <a:buSzPct val="100000"/>
              <a:defRPr sz="900"/>
            </a:lvl4pPr>
            <a:lvl5pPr lvl="4">
              <a:spcBef>
                <a:spcPts val="0"/>
              </a:spcBef>
              <a:buSzPct val="100000"/>
              <a:defRPr sz="900"/>
            </a:lvl5pPr>
            <a:lvl6pPr lvl="5">
              <a:spcBef>
                <a:spcPts val="0"/>
              </a:spcBef>
              <a:buSzPct val="100000"/>
              <a:defRPr sz="900"/>
            </a:lvl6pPr>
            <a:lvl7pPr lvl="6">
              <a:spcBef>
                <a:spcPts val="0"/>
              </a:spcBef>
              <a:buSzPct val="100000"/>
              <a:defRPr sz="900"/>
            </a:lvl7pPr>
            <a:lvl8pPr lvl="7">
              <a:spcBef>
                <a:spcPts val="0"/>
              </a:spcBef>
              <a:buSzPct val="100000"/>
              <a:defRPr sz="900"/>
            </a:lvl8pPr>
            <a:lvl9pPr lvl="8">
              <a:spcBef>
                <a:spcPts val="0"/>
              </a:spcBef>
              <a:buSzPct val="100000"/>
              <a:defRPr sz="900"/>
            </a:lvl9pPr>
          </a:lstStyle>
          <a:p>
            <a:endParaRPr/>
          </a:p>
        </p:txBody>
      </p:sp>
      <p:sp>
        <p:nvSpPr>
          <p:cNvPr id="33" name="Shape 33"/>
          <p:cNvSpPr txBox="1">
            <a:spLocks noGrp="1"/>
          </p:cNvSpPr>
          <p:nvPr>
            <p:ph type="body" idx="2"/>
          </p:nvPr>
        </p:nvSpPr>
        <p:spPr>
          <a:xfrm>
            <a:off x="4832400" y="1688233"/>
            <a:ext cx="3999900" cy="4403600"/>
          </a:xfrm>
          <a:prstGeom prst="rect">
            <a:avLst/>
          </a:prstGeom>
        </p:spPr>
        <p:txBody>
          <a:bodyPr lIns="91425" tIns="91425" rIns="91425" bIns="91425" anchor="t" anchorCtr="0"/>
          <a:lstStyle>
            <a:lvl1pPr lvl="0">
              <a:spcBef>
                <a:spcPts val="0"/>
              </a:spcBef>
              <a:buSzPct val="100000"/>
              <a:defRPr sz="1050"/>
            </a:lvl1pPr>
            <a:lvl2pPr lvl="1">
              <a:spcBef>
                <a:spcPts val="0"/>
              </a:spcBef>
              <a:buSzPct val="100000"/>
              <a:defRPr sz="900"/>
            </a:lvl2pPr>
            <a:lvl3pPr lvl="2">
              <a:spcBef>
                <a:spcPts val="0"/>
              </a:spcBef>
              <a:buSzPct val="100000"/>
              <a:defRPr sz="900"/>
            </a:lvl3pPr>
            <a:lvl4pPr lvl="3">
              <a:spcBef>
                <a:spcPts val="0"/>
              </a:spcBef>
              <a:buSzPct val="100000"/>
              <a:defRPr sz="900"/>
            </a:lvl4pPr>
            <a:lvl5pPr lvl="4">
              <a:spcBef>
                <a:spcPts val="0"/>
              </a:spcBef>
              <a:buSzPct val="100000"/>
              <a:defRPr sz="900"/>
            </a:lvl5pPr>
            <a:lvl6pPr lvl="5">
              <a:spcBef>
                <a:spcPts val="0"/>
              </a:spcBef>
              <a:buSzPct val="100000"/>
              <a:defRPr sz="900"/>
            </a:lvl6pPr>
            <a:lvl7pPr lvl="6">
              <a:spcBef>
                <a:spcPts val="0"/>
              </a:spcBef>
              <a:buSzPct val="100000"/>
              <a:defRPr sz="900"/>
            </a:lvl7pPr>
            <a:lvl8pPr lvl="7">
              <a:spcBef>
                <a:spcPts val="0"/>
              </a:spcBef>
              <a:buSzPct val="100000"/>
              <a:defRPr sz="900"/>
            </a:lvl8pPr>
            <a:lvl9pPr lvl="8">
              <a:spcBef>
                <a:spcPts val="0"/>
              </a:spcBef>
              <a:buSzPct val="100000"/>
              <a:defRPr sz="900"/>
            </a:lvl9pPr>
          </a:lstStyle>
          <a:p>
            <a:endParaRPr/>
          </a:p>
        </p:txBody>
      </p:sp>
      <p:sp>
        <p:nvSpPr>
          <p:cNvPr id="34" name="Shape 34"/>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ja" smtClean="0"/>
              <a:pPr/>
              <a:t>‹#›</a:t>
            </a:fld>
            <a:endParaRPr lang="ja"/>
          </a:p>
        </p:txBody>
      </p:sp>
    </p:spTree>
    <p:extLst>
      <p:ext uri="{BB962C8B-B14F-4D97-AF65-F5344CB8AC3E}">
        <p14:creationId xmlns:p14="http://schemas.microsoft.com/office/powerpoint/2010/main" val="16827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1136628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3603117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686867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39442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4099437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3592970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40202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886409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2162193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2235690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2268196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6B6DB0-4AE6-44F7-B2F2-984B4720558B}" type="datetimeFigureOut">
              <a:rPr kumimoji="1" lang="ja-JP" altLang="en-US" smtClean="0"/>
              <a:t>2018/6/4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173418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3" name="正方形/長方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正方形/長方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正方形/長方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正方形/長方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正方形/長方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角丸四角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角丸四角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正方形/長方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ja-JP" altLang="en-US"/>
              <a:t>マスタ タイトルの書式設定</a:t>
            </a:r>
            <a:endParaRPr kumimoji="0" lang="en-US"/>
          </a:p>
        </p:txBody>
      </p:sp>
      <p:sp>
        <p:nvSpPr>
          <p:cNvPr id="9" name="サブタイトル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28" name="日付プレースホルダ 27"/>
          <p:cNvSpPr>
            <a:spLocks noGrp="1"/>
          </p:cNvSpPr>
          <p:nvPr>
            <p:ph type="dt" sz="half" idx="10"/>
          </p:nvPr>
        </p:nvSpPr>
        <p:spPr>
          <a:xfrm>
            <a:off x="6705600" y="4206240"/>
            <a:ext cx="960120" cy="457200"/>
          </a:xfrm>
        </p:spPr>
        <p:txBody>
          <a:bodyPr/>
          <a:lstStyle/>
          <a:p>
            <a:fld id="{07A75FEE-A331-4890-B378-DD2CE4BF714C}" type="datetimeFigureOut">
              <a:rPr kumimoji="1" lang="ja-JP" altLang="en-US" smtClean="0"/>
              <a:pPr/>
              <a:t>2018/6/4</a:t>
            </a:fld>
            <a:endParaRPr kumimoji="1" lang="ja-JP" altLang="en-US"/>
          </a:p>
        </p:txBody>
      </p:sp>
      <p:sp>
        <p:nvSpPr>
          <p:cNvPr id="17" name="フッター プレースホルダ 16"/>
          <p:cNvSpPr>
            <a:spLocks noGrp="1"/>
          </p:cNvSpPr>
          <p:nvPr>
            <p:ph type="ftr" sz="quarter" idx="11"/>
          </p:nvPr>
        </p:nvSpPr>
        <p:spPr>
          <a:xfrm>
            <a:off x="5410200" y="4205288"/>
            <a:ext cx="1295400" cy="457200"/>
          </a:xfrm>
        </p:spPr>
        <p:txBody>
          <a:bodyPr/>
          <a:lstStyle/>
          <a:p>
            <a:endParaRPr kumimoji="1" lang="ja-JP" altLang="en-US"/>
          </a:p>
        </p:txBody>
      </p:sp>
      <p:sp>
        <p:nvSpPr>
          <p:cNvPr id="29" name="スライド番号プレースホルダ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3369768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3403493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382839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1104542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1143000"/>
            <a:ext cx="8382000" cy="1069848"/>
          </a:xfrm>
        </p:spPr>
        <p:txBody>
          <a:bodyPr anchor="ctr"/>
          <a:lstStyle>
            <a:lvl1pPr>
              <a:defRPr sz="4000" b="0" i="0" cap="none" baseline="0"/>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26" name="日付プレースホルダ 25"/>
          <p:cNvSpPr>
            <a:spLocks noGrp="1"/>
          </p:cNvSpPr>
          <p:nvPr>
            <p:ph type="dt" sz="half" idx="10"/>
          </p:nvPr>
        </p:nvSpPr>
        <p:spPr/>
        <p:txBody>
          <a:bodyPr rtlCol="0"/>
          <a:lstStyle/>
          <a:p>
            <a:fld id="{07A75FEE-A331-4890-B378-DD2CE4BF714C}" type="datetimeFigureOut">
              <a:rPr kumimoji="1" lang="ja-JP" altLang="en-US" smtClean="0"/>
              <a:pPr/>
              <a:t>2018/6/4</a:t>
            </a:fld>
            <a:endParaRPr kumimoji="1" lang="ja-JP" altLang="en-US"/>
          </a:p>
        </p:txBody>
      </p:sp>
      <p:sp>
        <p:nvSpPr>
          <p:cNvPr id="27" name="スライド番号プレースホルダ 26"/>
          <p:cNvSpPr>
            <a:spLocks noGrp="1"/>
          </p:cNvSpPr>
          <p:nvPr>
            <p:ph type="sldNum" sz="quarter" idx="11"/>
          </p:nvPr>
        </p:nvSpPr>
        <p:spPr/>
        <p:txBody>
          <a:bodyPr rtlCol="0"/>
          <a:lstStyle/>
          <a:p>
            <a:fld id="{1EFCB890-F077-4D00-B92C-09460353CB7A}" type="slidenum">
              <a:rPr kumimoji="1" lang="ja-JP" altLang="en-US" smtClean="0"/>
              <a:pPr/>
              <a:t>‹#›</a:t>
            </a:fld>
            <a:endParaRPr kumimoji="1" lang="ja-JP" altLang="en-US"/>
          </a:p>
        </p:txBody>
      </p:sp>
      <p:sp>
        <p:nvSpPr>
          <p:cNvPr id="28" name="フッター プレースホルダ 27"/>
          <p:cNvSpPr>
            <a:spLocks noGrp="1"/>
          </p:cNvSpPr>
          <p:nvPr>
            <p:ph type="ftr" sz="quarter" idx="12"/>
          </p:nvPr>
        </p:nvSpPr>
        <p:spPr/>
        <p:txBody>
          <a:bodyPr rtlCol="0"/>
          <a:lstStyle/>
          <a:p>
            <a:endParaRPr kumimoji="1" lang="ja-JP" altLang="en-US"/>
          </a:p>
        </p:txBody>
      </p:sp>
    </p:spTree>
    <p:extLst>
      <p:ext uri="{BB962C8B-B14F-4D97-AF65-F5344CB8AC3E}">
        <p14:creationId xmlns:p14="http://schemas.microsoft.com/office/powerpoint/2010/main" val="3620406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ja-JP" altLang="en-US"/>
              <a:t>マスタ タイトルの書式設定</a:t>
            </a:r>
            <a:endParaRPr kumimoji="0" lang="en-US"/>
          </a:p>
        </p:txBody>
      </p:sp>
      <p:sp>
        <p:nvSpPr>
          <p:cNvPr id="3" name="日付プレースホルダ 2"/>
          <p:cNvSpPr>
            <a:spLocks noGrp="1"/>
          </p:cNvSpPr>
          <p:nvPr>
            <p:ph type="dt" sz="half" idx="10"/>
          </p:nvPr>
        </p:nvSpPr>
        <p:spPr>
          <a:xfrm>
            <a:off x="6583680" y="612648"/>
            <a:ext cx="957264" cy="457200"/>
          </a:xfrm>
        </p:spPr>
        <p:txBody>
          <a:bodyPr/>
          <a:lstStyle/>
          <a:p>
            <a:fld id="{07A75FEE-A331-4890-B378-DD2CE4BF714C}" type="datetimeFigureOut">
              <a:rPr kumimoji="1" lang="ja-JP" altLang="en-US" smtClean="0"/>
              <a:pPr/>
              <a:t>2018/6/4</a:t>
            </a:fld>
            <a:endParaRPr kumimoji="1" lang="ja-JP" altLang="en-US"/>
          </a:p>
        </p:txBody>
      </p:sp>
      <p:sp>
        <p:nvSpPr>
          <p:cNvPr id="4" name="フッター プレースホルダ 3"/>
          <p:cNvSpPr>
            <a:spLocks noGrp="1"/>
          </p:cNvSpPr>
          <p:nvPr>
            <p:ph type="ftr" sz="quarter" idx="11"/>
          </p:nvPr>
        </p:nvSpPr>
        <p:spPr>
          <a:xfrm>
            <a:off x="5257800" y="612648"/>
            <a:ext cx="1325880" cy="457200"/>
          </a:xfrm>
        </p:spPr>
        <p:txBody>
          <a:bodyPr/>
          <a:lstStyle/>
          <a:p>
            <a:endParaRPr kumimoji="1" lang="ja-JP" altLang="en-US"/>
          </a:p>
        </p:txBody>
      </p:sp>
      <p:sp>
        <p:nvSpPr>
          <p:cNvPr id="5" name="スライド番号プレースホルダ 4"/>
          <p:cNvSpPr>
            <a:spLocks noGrp="1"/>
          </p:cNvSpPr>
          <p:nvPr>
            <p:ph type="sldNum" sz="quarter" idx="12"/>
          </p:nvPr>
        </p:nvSpPr>
        <p:spPr>
          <a:xfrm>
            <a:off x="8174736" y="2272"/>
            <a:ext cx="762000" cy="365760"/>
          </a:xfrm>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2456502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1981202"/>
            <a:ext cx="7772400" cy="1362075"/>
          </a:xfrm>
        </p:spPr>
        <p:txBody>
          <a:bodyPr anchor="b">
            <a:noAutofit/>
          </a:bodyPr>
          <a:lstStyle>
            <a:lvl1pPr algn="l">
              <a:buNone/>
              <a:defRPr sz="3225"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722313" y="3367088"/>
            <a:ext cx="7772400" cy="1509712"/>
          </a:xfrm>
        </p:spPr>
        <p:txBody>
          <a:bodyPr anchor="t"/>
          <a:lstStyle>
            <a:lvl1pPr marL="34290" indent="0">
              <a:buNone/>
              <a:defRPr sz="1575" b="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28747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4043674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53496" y="1101970"/>
            <a:ext cx="3383280" cy="877824"/>
          </a:xfrm>
        </p:spPr>
        <p:txBody>
          <a:bodyPr anchor="b"/>
          <a:lstStyle>
            <a:lvl1pPr algn="l">
              <a:buNone/>
              <a:defRPr sz="1800" b="1"/>
            </a:lvl1pPr>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 テキストの書式設定</a:t>
            </a:r>
          </a:p>
        </p:txBody>
      </p:sp>
      <p:sp>
        <p:nvSpPr>
          <p:cNvPr id="4" name="コンテンツ プレースホルダ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3778255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ja-JP" altLang="en-US"/>
              <a:t>マスタ タイトルの書式設定</a:t>
            </a:r>
            <a:endParaRPr kumimoji="0" lang="en-US"/>
          </a:p>
        </p:txBody>
      </p:sp>
      <p:sp>
        <p:nvSpPr>
          <p:cNvPr id="3" name="図プレースホルダ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ja-JP" altLang="en-US"/>
              <a:t>アイコンをクリックして図を追加</a:t>
            </a:r>
            <a:endParaRPr kumimoji="0" lang="en-US" dirty="0"/>
          </a:p>
        </p:txBody>
      </p:sp>
      <p:sp>
        <p:nvSpPr>
          <p:cNvPr id="4" name="テキスト プレースホルダ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a:t>マスタ テキストの書式設定</a:t>
            </a:r>
          </a:p>
        </p:txBody>
      </p:sp>
      <p:sp>
        <p:nvSpPr>
          <p:cNvPr id="5" name="日付プレースホルダ 4"/>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1592164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2358941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1800" y="1143000"/>
            <a:ext cx="1905000" cy="5486400"/>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0" y="1143000"/>
            <a:ext cx="6248400" cy="5486400"/>
          </a:xfr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70619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3" name="正方形/長方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正方形/長方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正方形/長方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正方形/長方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正方形/長方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角丸四角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角丸四角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正方形/長方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ja-JP" altLang="en-US"/>
              <a:t>マスタ タイトルの書式設定</a:t>
            </a:r>
            <a:endParaRPr kumimoji="0" lang="en-US"/>
          </a:p>
        </p:txBody>
      </p:sp>
      <p:sp>
        <p:nvSpPr>
          <p:cNvPr id="9" name="サブタイトル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28" name="日付プレースホルダ 27"/>
          <p:cNvSpPr>
            <a:spLocks noGrp="1"/>
          </p:cNvSpPr>
          <p:nvPr>
            <p:ph type="dt" sz="half" idx="10"/>
          </p:nvPr>
        </p:nvSpPr>
        <p:spPr>
          <a:xfrm>
            <a:off x="6705600" y="4206240"/>
            <a:ext cx="960120" cy="457200"/>
          </a:xfrm>
        </p:spPr>
        <p:txBody>
          <a:bodyPr/>
          <a:lstStyle/>
          <a:p>
            <a:fld id="{29BE03FE-9436-429C-A83C-459E7A5FED60}" type="datetimeFigureOut">
              <a:rPr kumimoji="1" lang="ja-JP" altLang="en-US" smtClean="0"/>
              <a:pPr/>
              <a:t>2018/6/4</a:t>
            </a:fld>
            <a:endParaRPr kumimoji="1" lang="ja-JP" altLang="en-US"/>
          </a:p>
        </p:txBody>
      </p:sp>
      <p:sp>
        <p:nvSpPr>
          <p:cNvPr id="17" name="フッター プレースホルダ 16"/>
          <p:cNvSpPr>
            <a:spLocks noGrp="1"/>
          </p:cNvSpPr>
          <p:nvPr>
            <p:ph type="ftr" sz="quarter" idx="11"/>
          </p:nvPr>
        </p:nvSpPr>
        <p:spPr>
          <a:xfrm>
            <a:off x="5410200" y="4205288"/>
            <a:ext cx="1295400" cy="457200"/>
          </a:xfrm>
        </p:spPr>
        <p:txBody>
          <a:bodyPr/>
          <a:lstStyle/>
          <a:p>
            <a:endParaRPr kumimoji="1" lang="ja-JP" altLang="en-US"/>
          </a:p>
        </p:txBody>
      </p:sp>
      <p:sp>
        <p:nvSpPr>
          <p:cNvPr id="29" name="スライド番号プレースホルダ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388863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29BE03FE-9436-429C-A83C-459E7A5FED60}"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3527564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p:txBody>
          <a:bodyPr/>
          <a:lstStyle/>
          <a:p>
            <a:fld id="{29BE03FE-9436-429C-A83C-459E7A5FED60}"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2768067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29BE03FE-9436-429C-A83C-459E7A5FED60}" type="datetimeFigureOut">
              <a:rPr kumimoji="1" lang="ja-JP" altLang="en-US" smtClean="0"/>
              <a:pPr/>
              <a:t>2018/6/4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914260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1143000"/>
            <a:ext cx="8382000" cy="1069848"/>
          </a:xfrm>
        </p:spPr>
        <p:txBody>
          <a:bodyPr anchor="ctr"/>
          <a:lstStyle>
            <a:lvl1pPr>
              <a:defRPr sz="4000" b="0" i="0" cap="none" baseline="0"/>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26" name="日付プレースホルダ 25"/>
          <p:cNvSpPr>
            <a:spLocks noGrp="1"/>
          </p:cNvSpPr>
          <p:nvPr>
            <p:ph type="dt" sz="half" idx="10"/>
          </p:nvPr>
        </p:nvSpPr>
        <p:spPr/>
        <p:txBody>
          <a:bodyPr rtlCol="0"/>
          <a:lstStyle/>
          <a:p>
            <a:fld id="{29BE03FE-9436-429C-A83C-459E7A5FED60}" type="datetimeFigureOut">
              <a:rPr kumimoji="1" lang="ja-JP" altLang="en-US" smtClean="0"/>
              <a:pPr/>
              <a:t>2018/6/4</a:t>
            </a:fld>
            <a:endParaRPr kumimoji="1" lang="ja-JP" altLang="en-US"/>
          </a:p>
        </p:txBody>
      </p:sp>
      <p:sp>
        <p:nvSpPr>
          <p:cNvPr id="27" name="スライド番号プレースホルダ 26"/>
          <p:cNvSpPr>
            <a:spLocks noGrp="1"/>
          </p:cNvSpPr>
          <p:nvPr>
            <p:ph type="sldNum" sz="quarter" idx="11"/>
          </p:nvPr>
        </p:nvSpPr>
        <p:spPr/>
        <p:txBody>
          <a:bodyPr rtlCol="0"/>
          <a:lstStyle/>
          <a:p>
            <a:fld id="{AE74DA03-BD9D-4E7E-9F49-A352031DC63A}" type="slidenum">
              <a:rPr kumimoji="1" lang="ja-JP" altLang="en-US" smtClean="0"/>
              <a:pPr/>
              <a:t>‹#›</a:t>
            </a:fld>
            <a:endParaRPr kumimoji="1" lang="ja-JP" altLang="en-US"/>
          </a:p>
        </p:txBody>
      </p:sp>
      <p:sp>
        <p:nvSpPr>
          <p:cNvPr id="28" name="フッター プレースホルダ 27"/>
          <p:cNvSpPr>
            <a:spLocks noGrp="1"/>
          </p:cNvSpPr>
          <p:nvPr>
            <p:ph type="ftr" sz="quarter" idx="12"/>
          </p:nvPr>
        </p:nvSpPr>
        <p:spPr/>
        <p:txBody>
          <a:bodyPr rtlCol="0"/>
          <a:lstStyle/>
          <a:p>
            <a:endParaRPr kumimoji="1" lang="ja-JP" altLang="en-US"/>
          </a:p>
        </p:txBody>
      </p:sp>
    </p:spTree>
    <p:extLst>
      <p:ext uri="{BB962C8B-B14F-4D97-AF65-F5344CB8AC3E}">
        <p14:creationId xmlns:p14="http://schemas.microsoft.com/office/powerpoint/2010/main" val="4041705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457200" y="2249426"/>
            <a:ext cx="4038600" cy="4525963"/>
          </a:xfrm>
        </p:spPr>
        <p:txBody>
          <a:bodyPr/>
          <a:lstStyle>
            <a:lvl1pPr>
              <a:defRPr sz="1500"/>
            </a:lvl1pPr>
            <a:lvl2pPr>
              <a:defRPr sz="1425"/>
            </a:lvl2pPr>
            <a:lvl3pPr>
              <a:defRPr sz="1350"/>
            </a:lvl3pPr>
            <a:lvl4pPr>
              <a:defRPr sz="1350"/>
            </a:lvl4pPr>
            <a:lvl5pPr>
              <a:defRPr sz="135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4648200" y="2249426"/>
            <a:ext cx="4038600" cy="4525963"/>
          </a:xfrm>
        </p:spPr>
        <p:txBody>
          <a:bodyPr/>
          <a:lstStyle>
            <a:lvl1pPr>
              <a:defRPr sz="1500"/>
            </a:lvl1pPr>
            <a:lvl2pPr>
              <a:defRPr sz="1425"/>
            </a:lvl2pPr>
            <a:lvl3pPr>
              <a:defRPr sz="1350"/>
            </a:lvl3pPr>
            <a:lvl4pPr>
              <a:defRPr sz="1350"/>
            </a:lvl4pPr>
            <a:lvl5pPr>
              <a:defRPr sz="135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276347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ja-JP" altLang="en-US"/>
              <a:t>マスタ タイトルの書式設定</a:t>
            </a:r>
            <a:endParaRPr kumimoji="0" lang="en-US"/>
          </a:p>
        </p:txBody>
      </p:sp>
      <p:sp>
        <p:nvSpPr>
          <p:cNvPr id="3" name="日付プレースホルダ 2"/>
          <p:cNvSpPr>
            <a:spLocks noGrp="1"/>
          </p:cNvSpPr>
          <p:nvPr>
            <p:ph type="dt" sz="half" idx="10"/>
          </p:nvPr>
        </p:nvSpPr>
        <p:spPr>
          <a:xfrm>
            <a:off x="6583680" y="612648"/>
            <a:ext cx="957264" cy="457200"/>
          </a:xfrm>
        </p:spPr>
        <p:txBody>
          <a:bodyPr/>
          <a:lstStyle/>
          <a:p>
            <a:fld id="{29BE03FE-9436-429C-A83C-459E7A5FED60}" type="datetimeFigureOut">
              <a:rPr kumimoji="1" lang="ja-JP" altLang="en-US" smtClean="0"/>
              <a:pPr/>
              <a:t>2018/6/4</a:t>
            </a:fld>
            <a:endParaRPr kumimoji="1" lang="ja-JP" altLang="en-US"/>
          </a:p>
        </p:txBody>
      </p:sp>
      <p:sp>
        <p:nvSpPr>
          <p:cNvPr id="4" name="フッター プレースホルダ 3"/>
          <p:cNvSpPr>
            <a:spLocks noGrp="1"/>
          </p:cNvSpPr>
          <p:nvPr>
            <p:ph type="ftr" sz="quarter" idx="11"/>
          </p:nvPr>
        </p:nvSpPr>
        <p:spPr>
          <a:xfrm>
            <a:off x="5257800" y="612648"/>
            <a:ext cx="1325880" cy="457200"/>
          </a:xfrm>
        </p:spPr>
        <p:txBody>
          <a:bodyPr/>
          <a:lstStyle/>
          <a:p>
            <a:endParaRPr kumimoji="1" lang="ja-JP" altLang="en-US"/>
          </a:p>
        </p:txBody>
      </p:sp>
      <p:sp>
        <p:nvSpPr>
          <p:cNvPr id="5" name="スライド番号プレースホルダ 4"/>
          <p:cNvSpPr>
            <a:spLocks noGrp="1"/>
          </p:cNvSpPr>
          <p:nvPr>
            <p:ph type="sldNum" sz="quarter" idx="12"/>
          </p:nvPr>
        </p:nvSpPr>
        <p:spPr>
          <a:xfrm>
            <a:off x="8174736" y="2272"/>
            <a:ext cx="762000" cy="365760"/>
          </a:xfrm>
        </p:spPr>
        <p:txBody>
          <a:body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2542529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29BE03FE-9436-429C-A83C-459E7A5FED60}" type="datetimeFigureOut">
              <a:rPr kumimoji="1" lang="ja-JP" altLang="en-US" smtClean="0"/>
              <a:pPr/>
              <a:t>2018/6/4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1030275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53496" y="1101970"/>
            <a:ext cx="3383280" cy="877824"/>
          </a:xfrm>
        </p:spPr>
        <p:txBody>
          <a:bodyPr anchor="b"/>
          <a:lstStyle>
            <a:lvl1pPr algn="l">
              <a:buNone/>
              <a:defRPr sz="1800" b="1"/>
            </a:lvl1pPr>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 テキストの書式設定</a:t>
            </a:r>
          </a:p>
        </p:txBody>
      </p:sp>
      <p:sp>
        <p:nvSpPr>
          <p:cNvPr id="4" name="コンテンツ プレースホルダ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29BE03FE-9436-429C-A83C-459E7A5FED60}" type="datetimeFigureOut">
              <a:rPr kumimoji="1" lang="ja-JP" altLang="en-US" smtClean="0"/>
              <a:pPr/>
              <a:t>2018/6/4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4185831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ja-JP" altLang="en-US"/>
              <a:t>マスタ タイトルの書式設定</a:t>
            </a:r>
            <a:endParaRPr kumimoji="0" lang="en-US"/>
          </a:p>
        </p:txBody>
      </p:sp>
      <p:sp>
        <p:nvSpPr>
          <p:cNvPr id="3" name="図プレースホルダ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ja-JP" altLang="en-US"/>
              <a:t>アイコンをクリックして図を追加</a:t>
            </a:r>
            <a:endParaRPr kumimoji="0" lang="en-US" dirty="0"/>
          </a:p>
        </p:txBody>
      </p:sp>
      <p:sp>
        <p:nvSpPr>
          <p:cNvPr id="4" name="テキスト プレースホルダ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a:t>マスタ テキストの書式設定</a:t>
            </a:r>
          </a:p>
        </p:txBody>
      </p:sp>
      <p:sp>
        <p:nvSpPr>
          <p:cNvPr id="5" name="日付プレースホルダ 4"/>
          <p:cNvSpPr>
            <a:spLocks noGrp="1"/>
          </p:cNvSpPr>
          <p:nvPr>
            <p:ph type="dt" sz="half" idx="10"/>
          </p:nvPr>
        </p:nvSpPr>
        <p:spPr/>
        <p:txBody>
          <a:bodyPr/>
          <a:lstStyle/>
          <a:p>
            <a:fld id="{29BE03FE-9436-429C-A83C-459E7A5FED60}" type="datetimeFigureOut">
              <a:rPr kumimoji="1" lang="ja-JP" altLang="en-US" smtClean="0"/>
              <a:pPr/>
              <a:t>2018/6/4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3277750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29BE03FE-9436-429C-A83C-459E7A5FED60}"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2148160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1800" y="1143000"/>
            <a:ext cx="1905000" cy="5486400"/>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0" y="1143000"/>
            <a:ext cx="6248400" cy="5486400"/>
          </a:xfr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29BE03FE-9436-429C-A83C-459E7A5FED60}" type="datetimeFigureOut">
              <a:rPr kumimoji="1" lang="ja-JP" altLang="en-US" smtClean="0"/>
              <a:pPr/>
              <a:t>2018/6/4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2608273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93367"/>
            <a:ext cx="8520600" cy="94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688233"/>
            <a:ext cx="3999900" cy="44036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688233"/>
            <a:ext cx="3999900" cy="44036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ja" smtClean="0"/>
              <a:pPr/>
              <a:t>‹#›</a:t>
            </a:fld>
            <a:endParaRPr lang="ja"/>
          </a:p>
        </p:txBody>
      </p:sp>
    </p:spTree>
    <p:extLst>
      <p:ext uri="{BB962C8B-B14F-4D97-AF65-F5344CB8AC3E}">
        <p14:creationId xmlns:p14="http://schemas.microsoft.com/office/powerpoint/2010/main" val="1793939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1143000"/>
            <a:ext cx="8382000" cy="1069848"/>
          </a:xfrm>
        </p:spPr>
        <p:txBody>
          <a:bodyPr anchor="ctr"/>
          <a:lstStyle>
            <a:lvl1pPr>
              <a:defRPr sz="3000" b="0" i="0" cap="none" baseline="0"/>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34290" indent="0">
              <a:buNone/>
              <a:defRPr sz="1425" b="1">
                <a:solidFill>
                  <a:schemeClr val="tx1">
                    <a:tint val="95000"/>
                  </a:schemeClr>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34290" indent="0">
              <a:buNone/>
              <a:defRPr sz="1425" b="1">
                <a:solidFill>
                  <a:schemeClr val="tx1">
                    <a:tint val="95000"/>
                  </a:schemeClr>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381000" y="2708519"/>
            <a:ext cx="4041648" cy="3886200"/>
          </a:xfrm>
        </p:spPr>
        <p:txBody>
          <a:bodyPr/>
          <a:lstStyle>
            <a:lvl1pPr>
              <a:defRPr sz="1500"/>
            </a:lvl1pPr>
            <a:lvl2pPr>
              <a:defRPr sz="1500"/>
            </a:lvl2pPr>
            <a:lvl3pPr>
              <a:defRPr sz="1350"/>
            </a:lvl3pPr>
            <a:lvl4pPr>
              <a:defRPr sz="1200"/>
            </a:lvl4pPr>
            <a:lvl5pPr>
              <a:defRPr sz="12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718305" y="2708519"/>
            <a:ext cx="4041775" cy="3886200"/>
          </a:xfrm>
        </p:spPr>
        <p:txBody>
          <a:bodyPr/>
          <a:lstStyle>
            <a:lvl1pPr>
              <a:defRPr sz="1500"/>
            </a:lvl1pPr>
            <a:lvl2pPr>
              <a:defRPr sz="1500"/>
            </a:lvl2pPr>
            <a:lvl3pPr>
              <a:defRPr sz="1350"/>
            </a:lvl3pPr>
            <a:lvl4pPr>
              <a:defRPr sz="1200"/>
            </a:lvl4pPr>
            <a:lvl5pPr>
              <a:defRPr sz="12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26" name="日付プレースホルダ 25"/>
          <p:cNvSpPr>
            <a:spLocks noGrp="1"/>
          </p:cNvSpPr>
          <p:nvPr>
            <p:ph type="dt" sz="half" idx="10"/>
          </p:nvPr>
        </p:nvSpPr>
        <p:spPr/>
        <p:txBody>
          <a:bodyPr rtlCol="0"/>
          <a:lstStyle/>
          <a:p>
            <a:fld id="{07A75FEE-A331-4890-B378-DD2CE4BF714C}" type="datetimeFigureOut">
              <a:rPr kumimoji="1" lang="ja-JP" altLang="en-US" smtClean="0"/>
              <a:pPr/>
              <a:t>2018/6/4</a:t>
            </a:fld>
            <a:endParaRPr kumimoji="1" lang="ja-JP" altLang="en-US"/>
          </a:p>
        </p:txBody>
      </p:sp>
      <p:sp>
        <p:nvSpPr>
          <p:cNvPr id="27" name="スライド番号プレースホルダ 26"/>
          <p:cNvSpPr>
            <a:spLocks noGrp="1"/>
          </p:cNvSpPr>
          <p:nvPr>
            <p:ph type="sldNum" sz="quarter" idx="11"/>
          </p:nvPr>
        </p:nvSpPr>
        <p:spPr/>
        <p:txBody>
          <a:bodyPr rtlCol="0"/>
          <a:lstStyle/>
          <a:p>
            <a:fld id="{1EFCB890-F077-4D00-B92C-09460353CB7A}" type="slidenum">
              <a:rPr kumimoji="1" lang="ja-JP" altLang="en-US" smtClean="0"/>
              <a:pPr/>
              <a:t>‹#›</a:t>
            </a:fld>
            <a:endParaRPr kumimoji="1" lang="ja-JP" altLang="en-US"/>
          </a:p>
        </p:txBody>
      </p:sp>
      <p:sp>
        <p:nvSpPr>
          <p:cNvPr id="28" name="フッター プレースホルダ 27"/>
          <p:cNvSpPr>
            <a:spLocks noGrp="1"/>
          </p:cNvSpPr>
          <p:nvPr>
            <p:ph type="ftr" sz="quarter" idx="12"/>
          </p:nvPr>
        </p:nvSpPr>
        <p:spPr/>
        <p:txBody>
          <a:bodyPr rtlCol="0"/>
          <a:lstStyle/>
          <a:p>
            <a:endParaRPr kumimoji="1" lang="ja-JP" altLang="en-US"/>
          </a:p>
        </p:txBody>
      </p:sp>
    </p:spTree>
    <p:extLst>
      <p:ext uri="{BB962C8B-B14F-4D97-AF65-F5344CB8AC3E}">
        <p14:creationId xmlns:p14="http://schemas.microsoft.com/office/powerpoint/2010/main" val="316423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43000"/>
            <a:ext cx="8229600" cy="1069848"/>
          </a:xfrm>
        </p:spPr>
        <p:txBody>
          <a:bodyPr anchor="ctr"/>
          <a:lstStyle>
            <a:lvl1pPr>
              <a:defRPr sz="3000">
                <a:solidFill>
                  <a:schemeClr val="tx2"/>
                </a:solidFill>
              </a:defRPr>
            </a:lvl1pPr>
          </a:lstStyle>
          <a:p>
            <a:r>
              <a:rPr kumimoji="0" lang="ja-JP" altLang="en-US"/>
              <a:t>マスタ タイトルの書式設定</a:t>
            </a:r>
            <a:endParaRPr kumimoji="0" lang="en-US"/>
          </a:p>
        </p:txBody>
      </p:sp>
      <p:sp>
        <p:nvSpPr>
          <p:cNvPr id="3" name="日付プレースホルダ 2"/>
          <p:cNvSpPr>
            <a:spLocks noGrp="1"/>
          </p:cNvSpPr>
          <p:nvPr>
            <p:ph type="dt" sz="half" idx="10"/>
          </p:nvPr>
        </p:nvSpPr>
        <p:spPr>
          <a:xfrm>
            <a:off x="6583680" y="612648"/>
            <a:ext cx="957264" cy="457200"/>
          </a:xfrm>
        </p:spPr>
        <p:txBody>
          <a:bodyPr/>
          <a:lstStyle/>
          <a:p>
            <a:fld id="{07A75FEE-A331-4890-B378-DD2CE4BF714C}" type="datetimeFigureOut">
              <a:rPr kumimoji="1" lang="ja-JP" altLang="en-US" smtClean="0"/>
              <a:pPr/>
              <a:t>2018/6/4</a:t>
            </a:fld>
            <a:endParaRPr kumimoji="1" lang="ja-JP" altLang="en-US"/>
          </a:p>
        </p:txBody>
      </p:sp>
      <p:sp>
        <p:nvSpPr>
          <p:cNvPr id="4" name="フッター プレースホルダ 3"/>
          <p:cNvSpPr>
            <a:spLocks noGrp="1"/>
          </p:cNvSpPr>
          <p:nvPr>
            <p:ph type="ftr" sz="quarter" idx="11"/>
          </p:nvPr>
        </p:nvSpPr>
        <p:spPr>
          <a:xfrm>
            <a:off x="5257800" y="612648"/>
            <a:ext cx="1325880" cy="457200"/>
          </a:xfrm>
        </p:spPr>
        <p:txBody>
          <a:bodyPr/>
          <a:lstStyle/>
          <a:p>
            <a:endParaRPr kumimoji="1" lang="ja-JP" altLang="en-US"/>
          </a:p>
        </p:txBody>
      </p:sp>
      <p:sp>
        <p:nvSpPr>
          <p:cNvPr id="5" name="スライド番号プレースホルダ 4"/>
          <p:cNvSpPr>
            <a:spLocks noGrp="1"/>
          </p:cNvSpPr>
          <p:nvPr>
            <p:ph type="sldNum" sz="quarter" idx="12"/>
          </p:nvPr>
        </p:nvSpPr>
        <p:spPr>
          <a:xfrm>
            <a:off x="8174736" y="2272"/>
            <a:ext cx="762000" cy="365760"/>
          </a:xfrm>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283939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3518677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53496" y="1101970"/>
            <a:ext cx="3383280" cy="877824"/>
          </a:xfrm>
        </p:spPr>
        <p:txBody>
          <a:bodyPr anchor="b"/>
          <a:lstStyle>
            <a:lvl1pPr algn="l">
              <a:buNone/>
              <a:defRPr sz="1350" b="1"/>
            </a:lvl1pPr>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5353496" y="2010727"/>
            <a:ext cx="3383280" cy="4617720"/>
          </a:xfrm>
        </p:spPr>
        <p:txBody>
          <a:bodyPr/>
          <a:lstStyle>
            <a:lvl1pPr marL="6858"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ja-JP" altLang="en-US"/>
              <a:t>マスタ テキストの書式設定</a:t>
            </a:r>
          </a:p>
        </p:txBody>
      </p:sp>
      <p:sp>
        <p:nvSpPr>
          <p:cNvPr id="4" name="コンテンツ プレースホルダ 3"/>
          <p:cNvSpPr>
            <a:spLocks noGrp="1"/>
          </p:cNvSpPr>
          <p:nvPr>
            <p:ph sz="half" idx="1"/>
          </p:nvPr>
        </p:nvSpPr>
        <p:spPr>
          <a:xfrm>
            <a:off x="152400" y="776287"/>
            <a:ext cx="5102352" cy="5852160"/>
          </a:xfrm>
        </p:spPr>
        <p:txBody>
          <a:bodyPr/>
          <a:lstStyle>
            <a:lvl1pPr>
              <a:defRPr sz="2400"/>
            </a:lvl1pPr>
            <a:lvl2pPr>
              <a:defRPr sz="2100"/>
            </a:lvl2pPr>
            <a:lvl3pPr>
              <a:defRPr sz="1800"/>
            </a:lvl3pPr>
            <a:lvl4pPr>
              <a:defRPr sz="1500"/>
            </a:lvl4pPr>
            <a:lvl5pPr>
              <a:defRPr sz="15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654383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440435" y="1109162"/>
            <a:ext cx="586803" cy="4681637"/>
          </a:xfrm>
        </p:spPr>
        <p:txBody>
          <a:bodyPr vert="vert270" lIns="45720" tIns="0" rIns="45720" anchor="t"/>
          <a:lstStyle>
            <a:lvl1pPr algn="ctr">
              <a:buNone/>
              <a:defRPr sz="1500" b="1"/>
            </a:lvl1pPr>
          </a:lstStyle>
          <a:p>
            <a:r>
              <a:rPr kumimoji="0" lang="ja-JP" altLang="en-US"/>
              <a:t>マスタ タイトルの書式設定</a:t>
            </a:r>
            <a:endParaRPr kumimoji="0" lang="en-US"/>
          </a:p>
        </p:txBody>
      </p:sp>
      <p:sp>
        <p:nvSpPr>
          <p:cNvPr id="3" name="図プレースホルダ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2400"/>
            </a:lvl1pPr>
          </a:lstStyle>
          <a:p>
            <a:r>
              <a:rPr kumimoji="0" lang="ja-JP" altLang="en-US"/>
              <a:t>アイコンをクリックして図を追加</a:t>
            </a:r>
            <a:endParaRPr kumimoji="0" lang="en-US" dirty="0"/>
          </a:p>
        </p:txBody>
      </p:sp>
      <p:sp>
        <p:nvSpPr>
          <p:cNvPr id="4" name="テキスト プレースホルダ 3"/>
          <p:cNvSpPr>
            <a:spLocks noGrp="1"/>
          </p:cNvSpPr>
          <p:nvPr>
            <p:ph type="body" sz="half" idx="2"/>
          </p:nvPr>
        </p:nvSpPr>
        <p:spPr>
          <a:xfrm>
            <a:off x="6088443" y="3274310"/>
            <a:ext cx="2590800" cy="2516489"/>
          </a:xfrm>
        </p:spPr>
        <p:txBody>
          <a:bodyPr lIns="0" tIns="0" rIns="45720" anchor="t"/>
          <a:lstStyle>
            <a:lvl1pPr marL="0" indent="0">
              <a:lnSpc>
                <a:spcPct val="100000"/>
              </a:lnSpc>
              <a:spcBef>
                <a:spcPts val="0"/>
              </a:spcBef>
              <a:buFontTx/>
              <a:buNone/>
              <a:defRPr sz="9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ja-JP" altLang="en-US"/>
              <a:t>マスタ テキストの書式設定</a:t>
            </a:r>
          </a:p>
        </p:txBody>
      </p:sp>
      <p:sp>
        <p:nvSpPr>
          <p:cNvPr id="5" name="日付プレースホルダ 4"/>
          <p:cNvSpPr>
            <a:spLocks noGrp="1"/>
          </p:cNvSpPr>
          <p:nvPr>
            <p:ph type="dt" sz="half" idx="10"/>
          </p:nvPr>
        </p:nvSpPr>
        <p:spPr/>
        <p:txBody>
          <a:bodyPr/>
          <a:lstStyle/>
          <a:p>
            <a:fld id="{07A75FEE-A331-4890-B378-DD2CE4BF714C}" type="datetimeFigureOut">
              <a:rPr kumimoji="1" lang="ja-JP" altLang="en-US" smtClean="0"/>
              <a:pPr/>
              <a:t>2018/6/4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310259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正方形/長方形 27"/>
          <p:cNvSpPr/>
          <p:nvPr/>
        </p:nvSpPr>
        <p:spPr>
          <a:xfrm>
            <a:off x="1" y="366820"/>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9" name="正方形/長方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0" name="正方形/長方形 29"/>
          <p:cNvSpPr/>
          <p:nvPr/>
        </p:nvSpPr>
        <p:spPr>
          <a:xfrm>
            <a:off x="1" y="308278"/>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1" name="正方形/長方形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正方形/長方形 31"/>
          <p:cNvSpPr/>
          <p:nvPr/>
        </p:nvSpPr>
        <p:spPr>
          <a:xfrm flipV="1">
            <a:off x="5410201" y="440114"/>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useBgFill="1">
        <p:nvSpPr>
          <p:cNvPr id="33" name="角丸四角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useBgFill="1">
        <p:nvSpPr>
          <p:cNvPr id="34" name="角丸四角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5" name="正方形/長方形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36" name="正方形/長方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37" name="正方形/長方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8" name="正方形/長方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9" name="正方形/長方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40" name="正方形/長方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2" name="タイトル プレースホルダ 21"/>
          <p:cNvSpPr>
            <a:spLocks noGrp="1"/>
          </p:cNvSpPr>
          <p:nvPr>
            <p:ph type="title"/>
          </p:nvPr>
        </p:nvSpPr>
        <p:spPr>
          <a:xfrm>
            <a:off x="457200" y="1143000"/>
            <a:ext cx="8229600" cy="1066800"/>
          </a:xfrm>
          <a:prstGeom prst="rect">
            <a:avLst/>
          </a:prstGeom>
        </p:spPr>
        <p:txBody>
          <a:bodyPr vert="horz" anchor="ctr">
            <a:normAutofit/>
          </a:bodyPr>
          <a:lstStyle/>
          <a:p>
            <a:r>
              <a:rPr kumimoji="0" lang="ja-JP" altLang="en-US"/>
              <a:t>マスタ タイトルの書式設定</a:t>
            </a:r>
            <a:endParaRPr kumimoji="0" lang="en-US"/>
          </a:p>
        </p:txBody>
      </p:sp>
      <p:sp>
        <p:nvSpPr>
          <p:cNvPr id="13" name="テキスト プレースホルダ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ja-JP" altLang="en-US"/>
              <a:t>マスタ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600">
                <a:solidFill>
                  <a:schemeClr val="accent2"/>
                </a:solidFill>
              </a:defRPr>
            </a:lvl1pPr>
          </a:lstStyle>
          <a:p>
            <a:fld id="{07A75FEE-A331-4890-B378-DD2CE4BF714C}" type="datetimeFigureOut">
              <a:rPr kumimoji="1" lang="ja-JP" altLang="en-US" smtClean="0"/>
              <a:pPr/>
              <a:t>2018/6/4</a:t>
            </a:fld>
            <a:endParaRPr kumimoji="1" lang="ja-JP" altLang="en-US"/>
          </a:p>
        </p:txBody>
      </p:sp>
      <p:sp>
        <p:nvSpPr>
          <p:cNvPr id="3" name="フッター プレースホルダ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600">
                <a:solidFill>
                  <a:schemeClr val="accent2"/>
                </a:solidFill>
              </a:defRPr>
            </a:lvl1pPr>
          </a:lstStyle>
          <a:p>
            <a:endParaRPr kumimoji="1" lang="ja-JP" altLang="en-US"/>
          </a:p>
        </p:txBody>
      </p:sp>
      <p:sp>
        <p:nvSpPr>
          <p:cNvPr id="23" name="スライド番号プレースホルダ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350">
                <a:solidFill>
                  <a:srgbClr val="FFFFFF"/>
                </a:solidFill>
              </a:defRPr>
            </a:lvl1p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16222479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txStyles>
    <p:titleStyle>
      <a:lvl1pPr algn="l" rtl="0" eaLnBrk="1" latinLnBrk="0" hangingPunct="1">
        <a:spcBef>
          <a:spcPct val="0"/>
        </a:spcBef>
        <a:buNone/>
        <a:defRPr kumimoji="1" sz="3000" kern="1200">
          <a:solidFill>
            <a:schemeClr val="tx2"/>
          </a:solidFill>
          <a:latin typeface="+mj-lt"/>
          <a:ea typeface="+mj-ea"/>
          <a:cs typeface="+mj-cs"/>
        </a:defRPr>
      </a:lvl1pPr>
    </p:titleStyle>
    <p:bodyStyle>
      <a:lvl1pPr marL="274320" indent="-192024" algn="l" rtl="0" eaLnBrk="1" latinLnBrk="0" hangingPunct="1">
        <a:spcBef>
          <a:spcPts val="225"/>
        </a:spcBef>
        <a:buClr>
          <a:schemeClr val="accent3"/>
        </a:buClr>
        <a:buFont typeface="Georgia"/>
        <a:buChar char="•"/>
        <a:defRPr kumimoji="1" sz="2100" kern="1200">
          <a:solidFill>
            <a:schemeClr val="tx1"/>
          </a:solidFill>
          <a:latin typeface="+mn-lt"/>
          <a:ea typeface="+mn-ea"/>
          <a:cs typeface="+mn-cs"/>
        </a:defRPr>
      </a:lvl1pPr>
      <a:lvl2pPr marL="493776" indent="-185166" algn="l" rtl="0" eaLnBrk="1" latinLnBrk="0" hangingPunct="1">
        <a:spcBef>
          <a:spcPts val="225"/>
        </a:spcBef>
        <a:buClr>
          <a:schemeClr val="accent2"/>
        </a:buClr>
        <a:buFont typeface="Georgia"/>
        <a:buChar char="▫"/>
        <a:defRPr kumimoji="1" sz="1950" kern="1200">
          <a:solidFill>
            <a:schemeClr val="accent2"/>
          </a:solidFill>
          <a:latin typeface="+mn-lt"/>
          <a:ea typeface="+mn-ea"/>
          <a:cs typeface="+mn-cs"/>
        </a:defRPr>
      </a:lvl2pPr>
      <a:lvl3pPr marL="692658" indent="-164592" algn="l" rtl="0" eaLnBrk="1" latinLnBrk="0" hangingPunct="1">
        <a:spcBef>
          <a:spcPts val="225"/>
        </a:spcBef>
        <a:buClr>
          <a:schemeClr val="accent1"/>
        </a:buClr>
        <a:buFont typeface="Wingdings 2"/>
        <a:buChar char=""/>
        <a:defRPr kumimoji="1" sz="1800" kern="1200">
          <a:solidFill>
            <a:schemeClr val="accent1"/>
          </a:solidFill>
          <a:latin typeface="+mn-lt"/>
          <a:ea typeface="+mn-ea"/>
          <a:cs typeface="+mn-cs"/>
        </a:defRPr>
      </a:lvl3pPr>
      <a:lvl4pPr marL="884682" indent="-150876" algn="l" rtl="0" eaLnBrk="1" latinLnBrk="0" hangingPunct="1">
        <a:spcBef>
          <a:spcPts val="225"/>
        </a:spcBef>
        <a:buClr>
          <a:schemeClr val="accent1"/>
        </a:buClr>
        <a:buFont typeface="Wingdings 2"/>
        <a:buChar char=""/>
        <a:defRPr kumimoji="1" sz="1650" kern="1200">
          <a:solidFill>
            <a:schemeClr val="accent1"/>
          </a:solidFill>
          <a:latin typeface="+mn-lt"/>
          <a:ea typeface="+mn-ea"/>
          <a:cs typeface="+mn-cs"/>
        </a:defRPr>
      </a:lvl4pPr>
      <a:lvl5pPr marL="1042416" indent="-137160" algn="l" rtl="0" eaLnBrk="1" latinLnBrk="0" hangingPunct="1">
        <a:spcBef>
          <a:spcPts val="225"/>
        </a:spcBef>
        <a:buClr>
          <a:schemeClr val="accent3"/>
        </a:buClr>
        <a:buFont typeface="Georgia"/>
        <a:buChar char="▫"/>
        <a:defRPr kumimoji="1" sz="1500" kern="1200">
          <a:solidFill>
            <a:schemeClr val="accent3"/>
          </a:solidFill>
          <a:latin typeface="+mn-lt"/>
          <a:ea typeface="+mn-ea"/>
          <a:cs typeface="+mn-cs"/>
        </a:defRPr>
      </a:lvl5pPr>
      <a:lvl6pPr marL="1207008" indent="-137160" algn="l" rtl="0" eaLnBrk="1" latinLnBrk="0" hangingPunct="1">
        <a:spcBef>
          <a:spcPts val="225"/>
        </a:spcBef>
        <a:buClr>
          <a:schemeClr val="accent3"/>
        </a:buClr>
        <a:buFont typeface="Georgia"/>
        <a:buChar char="▫"/>
        <a:defRPr kumimoji="1" sz="1350" kern="1200">
          <a:solidFill>
            <a:schemeClr val="accent3"/>
          </a:solidFill>
          <a:latin typeface="+mn-lt"/>
          <a:ea typeface="+mn-ea"/>
          <a:cs typeface="+mn-cs"/>
        </a:defRPr>
      </a:lvl6pPr>
      <a:lvl7pPr marL="1371600" indent="-137160" algn="l" rtl="0" eaLnBrk="1" latinLnBrk="0" hangingPunct="1">
        <a:spcBef>
          <a:spcPts val="225"/>
        </a:spcBef>
        <a:buClr>
          <a:schemeClr val="accent3"/>
        </a:buClr>
        <a:buFont typeface="Georgia"/>
        <a:buChar char="▫"/>
        <a:defRPr kumimoji="1" sz="1200" kern="1200">
          <a:solidFill>
            <a:schemeClr val="accent3"/>
          </a:solidFill>
          <a:latin typeface="+mn-lt"/>
          <a:ea typeface="+mn-ea"/>
          <a:cs typeface="+mn-cs"/>
        </a:defRPr>
      </a:lvl7pPr>
      <a:lvl8pPr marL="1522476" indent="-137160" algn="l" rtl="0" eaLnBrk="1" latinLnBrk="0" hangingPunct="1">
        <a:spcBef>
          <a:spcPts val="225"/>
        </a:spcBef>
        <a:buClr>
          <a:schemeClr val="accent3"/>
        </a:buClr>
        <a:buFont typeface="Georgia"/>
        <a:buChar char="◦"/>
        <a:defRPr kumimoji="1" sz="1125" kern="1200">
          <a:solidFill>
            <a:schemeClr val="accent3"/>
          </a:solidFill>
          <a:latin typeface="+mn-lt"/>
          <a:ea typeface="+mn-ea"/>
          <a:cs typeface="+mn-cs"/>
        </a:defRPr>
      </a:lvl8pPr>
      <a:lvl9pPr marL="1680210" indent="-137160" algn="l" rtl="0" eaLnBrk="1" latinLnBrk="0" hangingPunct="1">
        <a:spcBef>
          <a:spcPts val="225"/>
        </a:spcBef>
        <a:buClr>
          <a:schemeClr val="accent3"/>
        </a:buClr>
        <a:buFont typeface="Georgia"/>
        <a:buChar char="◦"/>
        <a:defRPr kumimoji="1" sz="1050" kern="1200" baseline="0">
          <a:solidFill>
            <a:schemeClr val="accent3"/>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342900" algn="l" rtl="0" eaLnBrk="1" latinLnBrk="0" hangingPunct="1">
        <a:defRPr kumimoji="1" kern="1200">
          <a:solidFill>
            <a:schemeClr val="tx1"/>
          </a:solidFill>
          <a:latin typeface="+mn-lt"/>
          <a:ea typeface="+mn-ea"/>
          <a:cs typeface="+mn-cs"/>
        </a:defRPr>
      </a:lvl2pPr>
      <a:lvl3pPr marL="685800" algn="l" rtl="0" eaLnBrk="1" latinLnBrk="0" hangingPunct="1">
        <a:defRPr kumimoji="1" kern="1200">
          <a:solidFill>
            <a:schemeClr val="tx1"/>
          </a:solidFill>
          <a:latin typeface="+mn-lt"/>
          <a:ea typeface="+mn-ea"/>
          <a:cs typeface="+mn-cs"/>
        </a:defRPr>
      </a:lvl3pPr>
      <a:lvl4pPr marL="1028700" algn="l" rtl="0" eaLnBrk="1" latinLnBrk="0" hangingPunct="1">
        <a:defRPr kumimoji="1" kern="1200">
          <a:solidFill>
            <a:schemeClr val="tx1"/>
          </a:solidFill>
          <a:latin typeface="+mn-lt"/>
          <a:ea typeface="+mn-ea"/>
          <a:cs typeface="+mn-cs"/>
        </a:defRPr>
      </a:lvl4pPr>
      <a:lvl5pPr marL="1371600" algn="l" rtl="0" eaLnBrk="1" latinLnBrk="0" hangingPunct="1">
        <a:defRPr kumimoji="1" kern="1200">
          <a:solidFill>
            <a:schemeClr val="tx1"/>
          </a:solidFill>
          <a:latin typeface="+mn-lt"/>
          <a:ea typeface="+mn-ea"/>
          <a:cs typeface="+mn-cs"/>
        </a:defRPr>
      </a:lvl5pPr>
      <a:lvl6pPr marL="1714500" algn="l" rtl="0" eaLnBrk="1" latinLnBrk="0" hangingPunct="1">
        <a:defRPr kumimoji="1" kern="1200">
          <a:solidFill>
            <a:schemeClr val="tx1"/>
          </a:solidFill>
          <a:latin typeface="+mn-lt"/>
          <a:ea typeface="+mn-ea"/>
          <a:cs typeface="+mn-cs"/>
        </a:defRPr>
      </a:lvl6pPr>
      <a:lvl7pPr marL="2057400" algn="l" rtl="0" eaLnBrk="1" latinLnBrk="0" hangingPunct="1">
        <a:defRPr kumimoji="1" kern="1200">
          <a:solidFill>
            <a:schemeClr val="tx1"/>
          </a:solidFill>
          <a:latin typeface="+mn-lt"/>
          <a:ea typeface="+mn-ea"/>
          <a:cs typeface="+mn-cs"/>
        </a:defRPr>
      </a:lvl7pPr>
      <a:lvl8pPr marL="2400300" algn="l" rtl="0" eaLnBrk="1" latinLnBrk="0" hangingPunct="1">
        <a:defRPr kumimoji="1" kern="1200">
          <a:solidFill>
            <a:schemeClr val="tx1"/>
          </a:solidFill>
          <a:latin typeface="+mn-lt"/>
          <a:ea typeface="+mn-ea"/>
          <a:cs typeface="+mn-cs"/>
        </a:defRPr>
      </a:lvl8pPr>
      <a:lvl9pPr marL="27432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6B6DB0-4AE6-44F7-B2F2-984B4720558B}" type="datetimeFigureOut">
              <a:rPr kumimoji="1" lang="ja-JP" altLang="en-US" smtClean="0"/>
              <a:t>2018/6/4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FC3A4-D707-4169-B4D0-C77D840E3EE4}" type="slidenum">
              <a:rPr kumimoji="1" lang="ja-JP" altLang="en-US" smtClean="0"/>
              <a:t>‹#›</a:t>
            </a:fld>
            <a:endParaRPr kumimoji="1" lang="ja-JP" altLang="en-US"/>
          </a:p>
        </p:txBody>
      </p:sp>
    </p:spTree>
    <p:extLst>
      <p:ext uri="{BB962C8B-B14F-4D97-AF65-F5344CB8AC3E}">
        <p14:creationId xmlns:p14="http://schemas.microsoft.com/office/powerpoint/2010/main" val="6319313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正方形/長方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正方形/長方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正方形/長方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正方形/長方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角丸四角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角丸四角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正方形/長方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正方形/長方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正方形/長方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正方形/長方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正方形/長方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正方形/長方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タイトル プレースホルダ 21"/>
          <p:cNvSpPr>
            <a:spLocks noGrp="1"/>
          </p:cNvSpPr>
          <p:nvPr>
            <p:ph type="title"/>
          </p:nvPr>
        </p:nvSpPr>
        <p:spPr>
          <a:xfrm>
            <a:off x="457200" y="1143000"/>
            <a:ext cx="8229600" cy="1066800"/>
          </a:xfrm>
          <a:prstGeom prst="rect">
            <a:avLst/>
          </a:prstGeom>
        </p:spPr>
        <p:txBody>
          <a:bodyPr vert="horz" anchor="ctr">
            <a:normAutofit/>
          </a:bodyPr>
          <a:lstStyle/>
          <a:p>
            <a:r>
              <a:rPr kumimoji="0" lang="ja-JP" altLang="en-US"/>
              <a:t>マスタ タイトルの書式設定</a:t>
            </a:r>
            <a:endParaRPr kumimoji="0" lang="en-US"/>
          </a:p>
        </p:txBody>
      </p:sp>
      <p:sp>
        <p:nvSpPr>
          <p:cNvPr id="13" name="テキスト プレースホルダ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ja-JP" altLang="en-US"/>
              <a:t>マスタ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07A75FEE-A331-4890-B378-DD2CE4BF714C}" type="datetimeFigureOut">
              <a:rPr kumimoji="1" lang="ja-JP" altLang="en-US" smtClean="0"/>
              <a:pPr/>
              <a:t>2018/6/4</a:t>
            </a:fld>
            <a:endParaRPr kumimoji="1" lang="ja-JP" altLang="en-US"/>
          </a:p>
        </p:txBody>
      </p:sp>
      <p:sp>
        <p:nvSpPr>
          <p:cNvPr id="3" name="フッター プレースホルダ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kumimoji="1" lang="ja-JP" altLang="en-US"/>
          </a:p>
        </p:txBody>
      </p:sp>
      <p:sp>
        <p:nvSpPr>
          <p:cNvPr id="23" name="スライド番号プレースホルダ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1EFCB890-F077-4D00-B92C-09460353CB7A}" type="slidenum">
              <a:rPr kumimoji="1" lang="ja-JP" altLang="en-US" smtClean="0"/>
              <a:pPr/>
              <a:t>‹#›</a:t>
            </a:fld>
            <a:endParaRPr kumimoji="1" lang="ja-JP" altLang="en-US"/>
          </a:p>
        </p:txBody>
      </p:sp>
    </p:spTree>
    <p:extLst>
      <p:ext uri="{BB962C8B-B14F-4D97-AF65-F5344CB8AC3E}">
        <p14:creationId xmlns:p14="http://schemas.microsoft.com/office/powerpoint/2010/main" val="18460431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正方形/長方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正方形/長方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正方形/長方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正方形/長方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角丸四角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角丸四角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正方形/長方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正方形/長方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正方形/長方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正方形/長方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正方形/長方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正方形/長方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タイトル プレースホルダ 21"/>
          <p:cNvSpPr>
            <a:spLocks noGrp="1"/>
          </p:cNvSpPr>
          <p:nvPr>
            <p:ph type="title"/>
          </p:nvPr>
        </p:nvSpPr>
        <p:spPr>
          <a:xfrm>
            <a:off x="457200" y="1143000"/>
            <a:ext cx="8229600" cy="1066800"/>
          </a:xfrm>
          <a:prstGeom prst="rect">
            <a:avLst/>
          </a:prstGeom>
        </p:spPr>
        <p:txBody>
          <a:bodyPr vert="horz" anchor="ctr">
            <a:normAutofit/>
          </a:bodyPr>
          <a:lstStyle/>
          <a:p>
            <a:r>
              <a:rPr kumimoji="0" lang="ja-JP" altLang="en-US"/>
              <a:t>マスタ タイトルの書式設定</a:t>
            </a:r>
            <a:endParaRPr kumimoji="0" lang="en-US"/>
          </a:p>
        </p:txBody>
      </p:sp>
      <p:sp>
        <p:nvSpPr>
          <p:cNvPr id="13" name="テキスト プレースホルダ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ja-JP" altLang="en-US"/>
              <a:t>マスタ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29BE03FE-9436-429C-A83C-459E7A5FED60}" type="datetimeFigureOut">
              <a:rPr kumimoji="1" lang="ja-JP" altLang="en-US" smtClean="0"/>
              <a:pPr/>
              <a:t>2018/6/4</a:t>
            </a:fld>
            <a:endParaRPr kumimoji="1" lang="ja-JP" altLang="en-US"/>
          </a:p>
        </p:txBody>
      </p:sp>
      <p:sp>
        <p:nvSpPr>
          <p:cNvPr id="3" name="フッター プレースホルダ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kumimoji="1" lang="ja-JP" altLang="en-US"/>
          </a:p>
        </p:txBody>
      </p:sp>
      <p:sp>
        <p:nvSpPr>
          <p:cNvPr id="23" name="スライド番号プレースホルダ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E74DA03-BD9D-4E7E-9F49-A352031DC63A}" type="slidenum">
              <a:rPr kumimoji="1" lang="ja-JP" altLang="en-US" smtClean="0"/>
              <a:pPr/>
              <a:t>‹#›</a:t>
            </a:fld>
            <a:endParaRPr kumimoji="1" lang="ja-JP" altLang="en-US"/>
          </a:p>
        </p:txBody>
      </p:sp>
    </p:spTree>
    <p:extLst>
      <p:ext uri="{BB962C8B-B14F-4D97-AF65-F5344CB8AC3E}">
        <p14:creationId xmlns:p14="http://schemas.microsoft.com/office/powerpoint/2010/main" val="27835534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hyperlink" Target="http://hiyoshi-hp.com/"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34.emf"/><Relationship Id="rId1" Type="http://schemas.openxmlformats.org/officeDocument/2006/relationships/slideLayout" Target="../slideLayouts/slideLayout41.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DDE74D-94DF-423A-8C32-92A8280CD7FD}"/>
              </a:ext>
            </a:extLst>
          </p:cNvPr>
          <p:cNvSpPr>
            <a:spLocks noGrp="1"/>
          </p:cNvSpPr>
          <p:nvPr>
            <p:ph type="ctrTitle"/>
          </p:nvPr>
        </p:nvSpPr>
        <p:spPr>
          <a:xfrm>
            <a:off x="0" y="1041400"/>
            <a:ext cx="9144000" cy="2387600"/>
          </a:xfrm>
        </p:spPr>
        <p:txBody>
          <a:bodyPr>
            <a:noAutofit/>
          </a:bodyPr>
          <a:lstStyle/>
          <a:p>
            <a:r>
              <a:rPr lang="ja-JP" altLang="en-US" sz="3200" dirty="0"/>
              <a:t>「薬と入院への依存から抜け出す精神病院へ」　</a:t>
            </a:r>
            <a:br>
              <a:rPr lang="en-US" altLang="ja-JP" sz="3200" dirty="0"/>
            </a:br>
            <a:r>
              <a:rPr lang="ja-JP" altLang="en-US" sz="3200" dirty="0"/>
              <a:t>～身体拘束も，みずから体験して～</a:t>
            </a:r>
            <a:endParaRPr lang="ja-JP" altLang="en-US" sz="1000" dirty="0"/>
          </a:p>
        </p:txBody>
      </p:sp>
      <p:sp>
        <p:nvSpPr>
          <p:cNvPr id="4" name="サブタイトル 2">
            <a:extLst>
              <a:ext uri="{FF2B5EF4-FFF2-40B4-BE49-F238E27FC236}">
                <a16:creationId xmlns:a16="http://schemas.microsoft.com/office/drawing/2014/main" id="{1054B7A6-0CE0-4422-B317-2041113FA2E4}"/>
              </a:ext>
            </a:extLst>
          </p:cNvPr>
          <p:cNvSpPr>
            <a:spLocks noGrp="1"/>
          </p:cNvSpPr>
          <p:nvPr>
            <p:ph type="subTitle" idx="1"/>
          </p:nvPr>
        </p:nvSpPr>
        <p:spPr>
          <a:xfrm>
            <a:off x="1434405" y="4141042"/>
            <a:ext cx="7449536" cy="2716958"/>
          </a:xfrm>
        </p:spPr>
        <p:txBody>
          <a:bodyPr>
            <a:normAutofit/>
          </a:bodyPr>
          <a:lstStyle/>
          <a:p>
            <a:r>
              <a:rPr lang="ja-JP" altLang="en-US" sz="1800" dirty="0"/>
              <a:t>医療法人ディープインテンション　</a:t>
            </a:r>
            <a:endParaRPr lang="en-US" altLang="ja-JP" sz="1800" dirty="0"/>
          </a:p>
          <a:p>
            <a:r>
              <a:rPr kumimoji="1" lang="ja-JP" altLang="en-US" sz="1800" dirty="0"/>
              <a:t>日吉病院・</a:t>
            </a:r>
            <a:r>
              <a:rPr lang="ja-JP" altLang="en-US" sz="1800" dirty="0"/>
              <a:t>リンクスメンタルクリニック</a:t>
            </a:r>
            <a:endParaRPr lang="en-US" altLang="ja-JP" sz="1800" dirty="0"/>
          </a:p>
          <a:p>
            <a:r>
              <a:rPr kumimoji="1" lang="ja-JP" altLang="en-US" sz="1800"/>
              <a:t>株式会社　</a:t>
            </a:r>
            <a:r>
              <a:rPr kumimoji="1" lang="en-US" altLang="ja-JP" sz="1800"/>
              <a:t>Well</a:t>
            </a:r>
            <a:r>
              <a:rPr kumimoji="1" lang="ja-JP" altLang="en-US" sz="1800"/>
              <a:t> </a:t>
            </a:r>
            <a:r>
              <a:rPr kumimoji="1" lang="en-US" altLang="ja-JP" sz="1800"/>
              <a:t>Being</a:t>
            </a:r>
          </a:p>
          <a:p>
            <a:r>
              <a:rPr kumimoji="1" lang="ja-JP" altLang="en-US" sz="1800"/>
              <a:t>株式会社　</a:t>
            </a:r>
            <a:r>
              <a:rPr kumimoji="1" lang="en-US" altLang="ja-JP" sz="1800"/>
              <a:t>Advance</a:t>
            </a:r>
          </a:p>
          <a:p>
            <a:endParaRPr lang="en-US" altLang="ja-JP" sz="1200" dirty="0"/>
          </a:p>
          <a:p>
            <a:r>
              <a:rPr lang="ja-JP" altLang="en-US" sz="1800" dirty="0"/>
              <a:t>熊田貴之：</a:t>
            </a:r>
            <a:r>
              <a:rPr lang="en-US" altLang="ja-JP" sz="1800" dirty="0"/>
              <a:t>takayukikumata@gmail.com</a:t>
            </a:r>
            <a:endParaRPr lang="ja-JP" altLang="en-US" sz="1800" dirty="0"/>
          </a:p>
        </p:txBody>
      </p:sp>
      <p:cxnSp>
        <p:nvCxnSpPr>
          <p:cNvPr id="6" name="直線コネクタ 5">
            <a:extLst>
              <a:ext uri="{FF2B5EF4-FFF2-40B4-BE49-F238E27FC236}">
                <a16:creationId xmlns:a16="http://schemas.microsoft.com/office/drawing/2014/main" id="{B91EB74F-86F8-4269-A75E-3C9FDF68F1AD}"/>
              </a:ext>
            </a:extLst>
          </p:cNvPr>
          <p:cNvCxnSpPr/>
          <p:nvPr/>
        </p:nvCxnSpPr>
        <p:spPr>
          <a:xfrm>
            <a:off x="0" y="3562700"/>
            <a:ext cx="9144000" cy="6920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F198B8B4-5E3D-4D3C-ABD4-207A8331CE11}"/>
              </a:ext>
            </a:extLst>
          </p:cNvPr>
          <p:cNvSpPr txBox="1"/>
          <p:nvPr/>
        </p:nvSpPr>
        <p:spPr>
          <a:xfrm>
            <a:off x="4644300" y="443953"/>
            <a:ext cx="3839513" cy="338554"/>
          </a:xfrm>
          <a:prstGeom prst="rect">
            <a:avLst/>
          </a:prstGeom>
          <a:noFill/>
        </p:spPr>
        <p:txBody>
          <a:bodyPr wrap="none" rtlCol="0">
            <a:spAutoFit/>
          </a:bodyPr>
          <a:lstStyle/>
          <a:p>
            <a:r>
              <a:rPr lang="en-US" altLang="ja-JP" sz="1600" dirty="0"/>
              <a:t>2018.06.07.</a:t>
            </a:r>
            <a:r>
              <a:rPr lang="ja-JP" altLang="en-US" sz="1600" dirty="0"/>
              <a:t>国際医療福祉大学　公開講義</a:t>
            </a:r>
          </a:p>
        </p:txBody>
      </p:sp>
    </p:spTree>
    <p:extLst>
      <p:ext uri="{BB962C8B-B14F-4D97-AF65-F5344CB8AC3E}">
        <p14:creationId xmlns:p14="http://schemas.microsoft.com/office/powerpoint/2010/main" val="416578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a:stretch>
            <a:fillRect/>
          </a:stretch>
        </p:blipFill>
        <p:spPr bwMode="auto">
          <a:xfrm>
            <a:off x="755576" y="1412776"/>
            <a:ext cx="7662863" cy="4775200"/>
          </a:xfrm>
          <a:prstGeom prst="rect">
            <a:avLst/>
          </a:prstGeom>
          <a:noFill/>
          <a:ln w="9525">
            <a:noFill/>
            <a:miter lim="800000"/>
            <a:headEnd/>
            <a:tailEnd/>
          </a:ln>
        </p:spPr>
      </p:pic>
      <p:sp>
        <p:nvSpPr>
          <p:cNvPr id="20483" name="タイトル 1"/>
          <p:cNvSpPr>
            <a:spLocks/>
          </p:cNvSpPr>
          <p:nvPr/>
        </p:nvSpPr>
        <p:spPr bwMode="auto">
          <a:xfrm>
            <a:off x="827584" y="692696"/>
            <a:ext cx="6731000" cy="560387"/>
          </a:xfrm>
          <a:prstGeom prst="rect">
            <a:avLst/>
          </a:prstGeom>
          <a:noFill/>
          <a:ln w="9525">
            <a:noFill/>
            <a:miter lim="800000"/>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424456"/>
                </a:solidFill>
                <a:effectLst/>
                <a:uLnTx/>
                <a:uFillTx/>
                <a:latin typeface="Georgia"/>
                <a:ea typeface="HG明朝B" panose="02020809000000000000" pitchFamily="17" charset="-128"/>
                <a:cs typeface="+mn-cs"/>
              </a:rPr>
              <a:t>統合失調症における「寛解」と「回復」</a:t>
            </a:r>
          </a:p>
        </p:txBody>
      </p:sp>
      <p:sp>
        <p:nvSpPr>
          <p:cNvPr id="20487" name="テキスト ボックス 62"/>
          <p:cNvSpPr txBox="1">
            <a:spLocks noChangeArrowheads="1"/>
          </p:cNvSpPr>
          <p:nvPr/>
        </p:nvSpPr>
        <p:spPr bwMode="auto">
          <a:xfrm>
            <a:off x="5292080" y="6165304"/>
            <a:ext cx="3622675" cy="274638"/>
          </a:xfrm>
          <a:prstGeom prst="rect">
            <a:avLst/>
          </a:prstGeom>
          <a:noFill/>
          <a:ln w="9525">
            <a:noFill/>
            <a:miter lim="800000"/>
            <a:headEnd/>
            <a:tailEnd/>
          </a:ln>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渡邊衡一郎：</a:t>
            </a:r>
            <a:r>
              <a:rPr kumimoji="1" lang="en-US" altLang="ja-JP" sz="12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Schizophrenia Frontier, </a:t>
            </a:r>
            <a:r>
              <a:rPr kumimoji="1" lang="en-US" altLang="ja-JP" sz="1200" b="1"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8</a:t>
            </a:r>
            <a:r>
              <a:rPr kumimoji="1" lang="en-US" altLang="ja-JP" sz="12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(4), 40-45, 2007</a:t>
            </a:r>
            <a:endParaRPr kumimoji="1" lang="ja-JP" altLang="en-US" sz="12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
        <p:nvSpPr>
          <p:cNvPr id="5" name="テキスト ボックス 4"/>
          <p:cNvSpPr txBox="1"/>
          <p:nvPr/>
        </p:nvSpPr>
        <p:spPr>
          <a:xfrm>
            <a:off x="3347864" y="5085184"/>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Georgia"/>
                <a:ea typeface="HG明朝B" panose="02020809000000000000" pitchFamily="17" charset="-128"/>
                <a:cs typeface="+mn-cs"/>
              </a:rPr>
              <a:t>私宅監置</a:t>
            </a:r>
          </a:p>
        </p:txBody>
      </p:sp>
      <p:sp>
        <p:nvSpPr>
          <p:cNvPr id="6" name="テキスト ボックス 5"/>
          <p:cNvSpPr txBox="1"/>
          <p:nvPr/>
        </p:nvSpPr>
        <p:spPr>
          <a:xfrm>
            <a:off x="3995936" y="4581128"/>
            <a:ext cx="1800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入院制度の完備</a:t>
            </a:r>
          </a:p>
        </p:txBody>
      </p:sp>
      <p:sp>
        <p:nvSpPr>
          <p:cNvPr id="7" name="テキスト ボックス 6"/>
          <p:cNvSpPr txBox="1"/>
          <p:nvPr/>
        </p:nvSpPr>
        <p:spPr>
          <a:xfrm>
            <a:off x="4788024" y="4005064"/>
            <a:ext cx="2954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多剤薬物療法：鎮静の時代</a:t>
            </a:r>
          </a:p>
        </p:txBody>
      </p:sp>
      <p:sp>
        <p:nvSpPr>
          <p:cNvPr id="8" name="テキスト ボックス 7"/>
          <p:cNvSpPr txBox="1"/>
          <p:nvPr/>
        </p:nvSpPr>
        <p:spPr>
          <a:xfrm>
            <a:off x="5292080" y="3356992"/>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単剤化の時代</a:t>
            </a:r>
          </a:p>
        </p:txBody>
      </p:sp>
      <p:sp>
        <p:nvSpPr>
          <p:cNvPr id="9" name="テキスト ボックス 8"/>
          <p:cNvSpPr txBox="1"/>
          <p:nvPr/>
        </p:nvSpPr>
        <p:spPr>
          <a:xfrm>
            <a:off x="6948264" y="2204864"/>
            <a:ext cx="11079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Georgia"/>
                <a:ea typeface="HG明朝B" panose="02020809000000000000" pitchFamily="17" charset="-128"/>
                <a:cs typeface="+mn-cs"/>
              </a:rPr>
              <a:t>非鎮静</a:t>
            </a:r>
            <a:endParaRPr kumimoji="1" lang="en-US" altLang="ja-JP" sz="1800" b="0" i="0" u="none" strike="noStrike" kern="1200" cap="none" spc="0" normalizeH="0" baseline="0" noProof="0" dirty="0">
              <a:ln>
                <a:noFill/>
              </a:ln>
              <a:solidFill>
                <a:srgbClr val="FF0000"/>
              </a:solidFill>
              <a:effectLst/>
              <a:uLnTx/>
              <a:uFillTx/>
              <a:latin typeface="Georgia"/>
              <a:ea typeface="HG明朝B" panose="02020809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Georgia"/>
                <a:ea typeface="HG明朝B" panose="02020809000000000000" pitchFamily="17" charset="-128"/>
                <a:cs typeface="+mn-cs"/>
              </a:rPr>
              <a:t>社会復帰</a:t>
            </a:r>
          </a:p>
        </p:txBody>
      </p:sp>
      <p:sp>
        <p:nvSpPr>
          <p:cNvPr id="25" name="右矢印 24"/>
          <p:cNvSpPr/>
          <p:nvPr/>
        </p:nvSpPr>
        <p:spPr>
          <a:xfrm rot="19558991">
            <a:off x="998334" y="2958193"/>
            <a:ext cx="5472608" cy="1512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Georgia"/>
                <a:ea typeface="HG明朝B" panose="02020809000000000000" pitchFamily="17" charset="-128"/>
                <a:cs typeface="+mn-cs"/>
              </a:rPr>
              <a:t>精神科医療は何が出来るか？</a:t>
            </a:r>
          </a:p>
        </p:txBody>
      </p:sp>
      <p:grpSp>
        <p:nvGrpSpPr>
          <p:cNvPr id="11" name="グループ化 22"/>
          <p:cNvGrpSpPr/>
          <p:nvPr/>
        </p:nvGrpSpPr>
        <p:grpSpPr>
          <a:xfrm>
            <a:off x="768760" y="680315"/>
            <a:ext cx="8136904" cy="5832648"/>
            <a:chOff x="611560" y="692696"/>
            <a:chExt cx="7488832" cy="5832648"/>
          </a:xfrm>
        </p:grpSpPr>
        <p:sp>
          <p:nvSpPr>
            <p:cNvPr id="12" name="正方形/長方形 11"/>
            <p:cNvSpPr/>
            <p:nvPr/>
          </p:nvSpPr>
          <p:spPr>
            <a:xfrm>
              <a:off x="611560" y="692696"/>
              <a:ext cx="7488832" cy="5832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Georgia"/>
                <a:ea typeface="HG明朝B" panose="02020809000000000000" pitchFamily="17" charset="-128"/>
                <a:cs typeface="+mn-cs"/>
              </a:endParaRPr>
            </a:p>
          </p:txBody>
        </p:sp>
        <p:grpSp>
          <p:nvGrpSpPr>
            <p:cNvPr id="13" name="グループ化 16"/>
            <p:cNvGrpSpPr/>
            <p:nvPr/>
          </p:nvGrpSpPr>
          <p:grpSpPr>
            <a:xfrm>
              <a:off x="827584" y="1196752"/>
              <a:ext cx="6912768" cy="5040560"/>
              <a:chOff x="827584" y="1196752"/>
              <a:chExt cx="6912768" cy="5040560"/>
            </a:xfrm>
          </p:grpSpPr>
          <p:sp>
            <p:nvSpPr>
              <p:cNvPr id="14" name="二等辺三角形 13"/>
              <p:cNvSpPr/>
              <p:nvPr/>
            </p:nvSpPr>
            <p:spPr>
              <a:xfrm rot="10800000">
                <a:off x="827584" y="1196752"/>
                <a:ext cx="6912768" cy="5040560"/>
              </a:xfrm>
              <a:prstGeom prst="triangl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Georgia"/>
                  <a:ea typeface="HG明朝B" panose="02020809000000000000" pitchFamily="17" charset="-128"/>
                  <a:cs typeface="+mn-cs"/>
                </a:endParaRPr>
              </a:p>
            </p:txBody>
          </p:sp>
          <p:sp>
            <p:nvSpPr>
              <p:cNvPr id="15" name="テキスト ボックス 14"/>
              <p:cNvSpPr txBox="1"/>
              <p:nvPr/>
            </p:nvSpPr>
            <p:spPr>
              <a:xfrm>
                <a:off x="3782963" y="5157192"/>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行動管理</a:t>
                </a:r>
              </a:p>
            </p:txBody>
          </p:sp>
          <p:sp>
            <p:nvSpPr>
              <p:cNvPr id="16" name="テキスト ボックス 3"/>
              <p:cNvSpPr txBox="1"/>
              <p:nvPr/>
            </p:nvSpPr>
            <p:spPr>
              <a:xfrm>
                <a:off x="3782963" y="4408308"/>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陽性症状</a:t>
                </a:r>
              </a:p>
            </p:txBody>
          </p:sp>
          <p:sp>
            <p:nvSpPr>
              <p:cNvPr id="17" name="テキスト ボックス 4"/>
              <p:cNvSpPr txBox="1"/>
              <p:nvPr/>
            </p:nvSpPr>
            <p:spPr>
              <a:xfrm>
                <a:off x="3782963" y="3659425"/>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陰性症状</a:t>
                </a:r>
              </a:p>
            </p:txBody>
          </p:sp>
          <p:sp>
            <p:nvSpPr>
              <p:cNvPr id="18" name="テキスト ボックス 5"/>
              <p:cNvSpPr txBox="1"/>
              <p:nvPr/>
            </p:nvSpPr>
            <p:spPr>
              <a:xfrm>
                <a:off x="3738079" y="2910542"/>
                <a:ext cx="11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QOL,ADL</a:t>
                </a:r>
                <a:endPar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
            <p:nvSpPr>
              <p:cNvPr id="19" name="テキスト ボックス 6"/>
              <p:cNvSpPr txBox="1"/>
              <p:nvPr/>
            </p:nvSpPr>
            <p:spPr>
              <a:xfrm>
                <a:off x="3635896" y="1916832"/>
                <a:ext cx="1322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Well-Being</a:t>
                </a:r>
                <a:endPar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
            <p:nvSpPr>
              <p:cNvPr id="20" name="テキスト ボックス 7"/>
              <p:cNvSpPr txBox="1"/>
              <p:nvPr/>
            </p:nvSpPr>
            <p:spPr>
              <a:xfrm>
                <a:off x="2051720" y="1412776"/>
                <a:ext cx="4570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より良く生きるためにはどうしていくか？</a:t>
                </a:r>
              </a:p>
            </p:txBody>
          </p:sp>
          <p:cxnSp>
            <p:nvCxnSpPr>
              <p:cNvPr id="21" name="直線コネクタ 20"/>
              <p:cNvCxnSpPr/>
              <p:nvPr/>
            </p:nvCxnSpPr>
            <p:spPr>
              <a:xfrm>
                <a:off x="3347864" y="4941168"/>
                <a:ext cx="18002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915816" y="4221088"/>
                <a:ext cx="2736304"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411760" y="3429000"/>
                <a:ext cx="3816424"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907704" y="2708920"/>
                <a:ext cx="4824536"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4" name="グループ化 3"/>
          <p:cNvGrpSpPr/>
          <p:nvPr/>
        </p:nvGrpSpPr>
        <p:grpSpPr>
          <a:xfrm>
            <a:off x="-157987" y="2591547"/>
            <a:ext cx="2492990" cy="3799073"/>
            <a:chOff x="-157987" y="2591547"/>
            <a:chExt cx="2492990" cy="3799073"/>
          </a:xfrm>
        </p:grpSpPr>
        <p:sp>
          <p:nvSpPr>
            <p:cNvPr id="2" name="テキスト ボックス 1"/>
            <p:cNvSpPr txBox="1"/>
            <p:nvPr/>
          </p:nvSpPr>
          <p:spPr>
            <a:xfrm>
              <a:off x="467544" y="6021288"/>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疾病治療論</a:t>
              </a:r>
            </a:p>
          </p:txBody>
        </p:sp>
        <p:sp>
          <p:nvSpPr>
            <p:cNvPr id="3" name="矢印: 下 2"/>
            <p:cNvSpPr/>
            <p:nvPr/>
          </p:nvSpPr>
          <p:spPr>
            <a:xfrm rot="10800000">
              <a:off x="918286" y="3269307"/>
              <a:ext cx="413354" cy="2463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Georgia"/>
                <a:ea typeface="HG明朝B" panose="02020809000000000000" pitchFamily="17" charset="-128"/>
                <a:cs typeface="+mn-cs"/>
              </a:endParaRPr>
            </a:p>
          </p:txBody>
        </p:sp>
        <p:sp>
          <p:nvSpPr>
            <p:cNvPr id="27" name="テキスト ボックス 26"/>
            <p:cNvSpPr txBox="1"/>
            <p:nvPr/>
          </p:nvSpPr>
          <p:spPr>
            <a:xfrm>
              <a:off x="-157987" y="2591547"/>
              <a:ext cx="24929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障碍治療論＝</a:t>
              </a:r>
              <a:endPar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ノーマライゼーション</a:t>
              </a:r>
            </a:p>
          </p:txBody>
        </p:sp>
      </p:grpSp>
    </p:spTree>
    <p:extLst>
      <p:ext uri="{BB962C8B-B14F-4D97-AF65-F5344CB8AC3E}">
        <p14:creationId xmlns:p14="http://schemas.microsoft.com/office/powerpoint/2010/main" val="173636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92696"/>
            <a:ext cx="8229600" cy="1066800"/>
          </a:xfrm>
        </p:spPr>
        <p:txBody>
          <a:bodyPr>
            <a:normAutofit/>
          </a:bodyPr>
          <a:lstStyle/>
          <a:p>
            <a:r>
              <a:rPr kumimoji="1" lang="ja-JP" altLang="en-US" sz="2400" dirty="0"/>
              <a:t>アブラハム・マズローの自己実現理論：欲求の階層</a:t>
            </a:r>
          </a:p>
        </p:txBody>
      </p:sp>
      <p:pic>
        <p:nvPicPr>
          <p:cNvPr id="51202" name="Picture 2" descr="ファイル:Maslow's hierarchy of needs.png"/>
          <p:cNvPicPr>
            <a:picLocks noChangeAspect="1" noChangeArrowheads="1"/>
          </p:cNvPicPr>
          <p:nvPr/>
        </p:nvPicPr>
        <p:blipFill>
          <a:blip r:embed="rId2" cstate="print"/>
          <a:srcRect/>
          <a:stretch>
            <a:fillRect/>
          </a:stretch>
        </p:blipFill>
        <p:spPr bwMode="auto">
          <a:xfrm>
            <a:off x="1475656" y="1988840"/>
            <a:ext cx="6899920" cy="4519449"/>
          </a:xfrm>
          <a:prstGeom prst="rect">
            <a:avLst/>
          </a:prstGeom>
          <a:noFill/>
        </p:spPr>
      </p:pic>
      <p:sp>
        <p:nvSpPr>
          <p:cNvPr id="5" name="テキスト ボックス 4"/>
          <p:cNvSpPr txBox="1"/>
          <p:nvPr/>
        </p:nvSpPr>
        <p:spPr>
          <a:xfrm>
            <a:off x="1403648" y="3501008"/>
            <a:ext cx="20882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自己実現</a:t>
            </a:r>
          </a:p>
        </p:txBody>
      </p:sp>
      <p:sp>
        <p:nvSpPr>
          <p:cNvPr id="6" name="テキスト ボックス 5"/>
          <p:cNvSpPr txBox="1"/>
          <p:nvPr/>
        </p:nvSpPr>
        <p:spPr>
          <a:xfrm>
            <a:off x="1403648" y="422108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承認</a:t>
            </a:r>
          </a:p>
        </p:txBody>
      </p:sp>
      <p:sp>
        <p:nvSpPr>
          <p:cNvPr id="7" name="テキスト ボックス 6"/>
          <p:cNvSpPr txBox="1"/>
          <p:nvPr/>
        </p:nvSpPr>
        <p:spPr>
          <a:xfrm>
            <a:off x="1403648" y="4797152"/>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愛と所属</a:t>
            </a:r>
          </a:p>
        </p:txBody>
      </p:sp>
      <p:sp>
        <p:nvSpPr>
          <p:cNvPr id="8" name="テキスト ボックス 7"/>
          <p:cNvSpPr txBox="1"/>
          <p:nvPr/>
        </p:nvSpPr>
        <p:spPr>
          <a:xfrm>
            <a:off x="1403648" y="537321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安全</a:t>
            </a:r>
          </a:p>
        </p:txBody>
      </p:sp>
      <p:sp>
        <p:nvSpPr>
          <p:cNvPr id="9" name="テキスト ボックス 8"/>
          <p:cNvSpPr txBox="1"/>
          <p:nvPr/>
        </p:nvSpPr>
        <p:spPr>
          <a:xfrm>
            <a:off x="1403648" y="5877272"/>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生理的</a:t>
            </a:r>
          </a:p>
        </p:txBody>
      </p:sp>
      <p:cxnSp>
        <p:nvCxnSpPr>
          <p:cNvPr id="11" name="直線コネクタ 10"/>
          <p:cNvCxnSpPr/>
          <p:nvPr/>
        </p:nvCxnSpPr>
        <p:spPr>
          <a:xfrm flipH="1">
            <a:off x="0" y="4077072"/>
            <a:ext cx="133164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395536" y="2708920"/>
            <a:ext cx="0" cy="13681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395536" y="4077072"/>
            <a:ext cx="0" cy="148478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39552" y="2852936"/>
            <a:ext cx="25811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存在欲求：</a:t>
            </a: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being-needs</a:t>
            </a:r>
            <a:endPar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
        <p:nvSpPr>
          <p:cNvPr id="17" name="テキスト ボックス 16"/>
          <p:cNvSpPr txBox="1"/>
          <p:nvPr/>
        </p:nvSpPr>
        <p:spPr>
          <a:xfrm>
            <a:off x="0" y="5661248"/>
            <a:ext cx="133882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欠乏欲求：</a:t>
            </a:r>
            <a:endPar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Deficiency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-needs</a:t>
            </a:r>
            <a:endPar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Tree>
    <p:extLst>
      <p:ext uri="{BB962C8B-B14F-4D97-AF65-F5344CB8AC3E}">
        <p14:creationId xmlns:p14="http://schemas.microsoft.com/office/powerpoint/2010/main" val="109725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テキスト プレースホルダー 1"/>
          <p:cNvSpPr>
            <a:spLocks noGrp="1" noChangeArrowheads="1"/>
          </p:cNvSpPr>
          <p:nvPr>
            <p:ph sz="half" idx="4294967295"/>
          </p:nvPr>
        </p:nvSpPr>
        <p:spPr>
          <a:xfrm>
            <a:off x="1005830" y="836712"/>
            <a:ext cx="7921625" cy="5905500"/>
          </a:xfrm>
        </p:spPr>
        <p:txBody>
          <a:bodyPr/>
          <a:lstStyle/>
          <a:p>
            <a:pPr marL="0" indent="0" eaLnBrk="1" hangingPunct="1">
              <a:lnSpc>
                <a:spcPct val="90000"/>
              </a:lnSpc>
              <a:spcBef>
                <a:spcPct val="0"/>
              </a:spcBef>
              <a:spcAft>
                <a:spcPts val="600"/>
              </a:spcAft>
              <a:buFont typeface="Symbol" panose="05050102010706020507" pitchFamily="18" charset="2"/>
              <a:buNone/>
            </a:pPr>
            <a:r>
              <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a:t>
            </a:r>
            <a:endParaRPr lang="en-US" altLang="ja-JP"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endPar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r>
              <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周囲からの支配を受けず、自己選択・自己決定　　　　　　　　</a:t>
            </a:r>
          </a:p>
          <a:p>
            <a:pPr marL="0" indent="0" eaLnBrk="1" hangingPunct="1">
              <a:lnSpc>
                <a:spcPct val="90000"/>
              </a:lnSpc>
              <a:spcBef>
                <a:spcPct val="0"/>
              </a:spcBef>
              <a:spcAft>
                <a:spcPts val="600"/>
              </a:spcAft>
              <a:buFont typeface="Symbol" panose="05050102010706020507" pitchFamily="18" charset="2"/>
              <a:buNone/>
            </a:pPr>
            <a:r>
              <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により人生をデザインすることができる</a:t>
            </a:r>
          </a:p>
          <a:p>
            <a:pPr marL="0" indent="0" eaLnBrk="1" hangingPunct="1">
              <a:lnSpc>
                <a:spcPct val="90000"/>
              </a:lnSpc>
              <a:spcBef>
                <a:spcPct val="0"/>
              </a:spcBef>
              <a:spcAft>
                <a:spcPts val="600"/>
              </a:spcAft>
              <a:buFont typeface="Symbol" panose="05050102010706020507" pitchFamily="18" charset="2"/>
              <a:buNone/>
            </a:pPr>
            <a:endPar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endPar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r>
              <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自分の収入で生活を成り立たせることができる</a:t>
            </a:r>
            <a:endParaRPr lang="en-US" altLang="ja-JP"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endPar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endPar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r>
              <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社会の中で役割を持って生きている</a:t>
            </a:r>
            <a:endParaRPr lang="en-US" altLang="ja-JP"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endPar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endPar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r>
              <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生活に関わる身の回りのことが自分でできる</a:t>
            </a:r>
            <a:endParaRPr lang="en-US" altLang="ja-JP"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r>
              <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　洗顔・入浴・炊事・洗濯・掃除</a:t>
            </a:r>
          </a:p>
          <a:p>
            <a:pPr marL="0" indent="0" eaLnBrk="1" hangingPunct="1">
              <a:lnSpc>
                <a:spcPct val="90000"/>
              </a:lnSpc>
              <a:spcBef>
                <a:spcPct val="0"/>
              </a:spcBef>
              <a:spcAft>
                <a:spcPts val="600"/>
              </a:spcAft>
              <a:buFont typeface="Symbol" panose="05050102010706020507" pitchFamily="18" charset="2"/>
              <a:buNone/>
            </a:pPr>
            <a:r>
              <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金銭管理・交通機関利用　など</a:t>
            </a:r>
          </a:p>
          <a:p>
            <a:pPr marL="0" indent="0" eaLnBrk="1" hangingPunct="1">
              <a:lnSpc>
                <a:spcPct val="90000"/>
              </a:lnSpc>
              <a:spcBef>
                <a:spcPct val="0"/>
              </a:spcBef>
              <a:spcAft>
                <a:spcPts val="600"/>
              </a:spcAft>
              <a:buFont typeface="Symbol" panose="05050102010706020507" pitchFamily="18" charset="2"/>
              <a:buNone/>
            </a:pPr>
            <a:endPar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r>
              <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a:t>
            </a:r>
            <a:endParaRPr lang="en-US" altLang="ja-JP"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marL="0" indent="0" eaLnBrk="1" hangingPunct="1">
              <a:lnSpc>
                <a:spcPct val="90000"/>
              </a:lnSpc>
              <a:spcBef>
                <a:spcPct val="0"/>
              </a:spcBef>
              <a:spcAft>
                <a:spcPts val="600"/>
              </a:spcAft>
              <a:buFont typeface="Symbol" panose="05050102010706020507" pitchFamily="18" charset="2"/>
              <a:buNone/>
            </a:pPr>
            <a:r>
              <a:rPr lang="ja-JP" altLang="en-US" sz="1800">
                <a:solidFill>
                  <a:schemeClr val="tx1"/>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a:t>
            </a:r>
            <a:endParaRPr lang="ja-JP" altLang="en-US"/>
          </a:p>
        </p:txBody>
      </p:sp>
      <p:sp>
        <p:nvSpPr>
          <p:cNvPr id="6149" name="角丸四角形 2"/>
          <p:cNvSpPr>
            <a:spLocks noChangeArrowheads="1"/>
          </p:cNvSpPr>
          <p:nvPr/>
        </p:nvSpPr>
        <p:spPr bwMode="auto">
          <a:xfrm>
            <a:off x="683568" y="1570137"/>
            <a:ext cx="2303462" cy="431800"/>
          </a:xfrm>
          <a:prstGeom prst="roundRect">
            <a:avLst>
              <a:gd name="adj" fmla="val 16667"/>
            </a:avLst>
          </a:prstGeom>
          <a:blipFill dpi="0" rotWithShape="1">
            <a:blip r:embed="rId2"/>
            <a:srcRect/>
            <a:tile tx="0" ty="0" sx="100000" sy="100000" flip="none" algn="tl"/>
          </a:blipFill>
          <a:ln w="31750">
            <a:solidFill>
              <a:srgbClr val="FFC000"/>
            </a:solidFill>
            <a:miter lim="800000"/>
            <a:headEnd/>
            <a:tailEnd/>
          </a:ln>
        </p:spPr>
        <p:txBody>
          <a:bodyPr anchor="ctr"/>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800">
                <a:latin typeface="HG丸ｺﾞｼｯｸM-PRO" panose="020F0600000000000000" pitchFamily="50" charset="-128"/>
                <a:ea typeface="HG丸ｺﾞｼｯｸM-PRO" panose="020F0600000000000000" pitchFamily="50" charset="-128"/>
                <a:sym typeface="HG丸ｺﾞｼｯｸM-PRO" panose="020F0600000000000000" pitchFamily="50" charset="-128"/>
              </a:rPr>
              <a:t>精神的自立</a:t>
            </a:r>
          </a:p>
        </p:txBody>
      </p:sp>
      <p:sp>
        <p:nvSpPr>
          <p:cNvPr id="6150" name="角丸四角形 3"/>
          <p:cNvSpPr>
            <a:spLocks noChangeArrowheads="1"/>
          </p:cNvSpPr>
          <p:nvPr/>
        </p:nvSpPr>
        <p:spPr bwMode="auto">
          <a:xfrm>
            <a:off x="683568" y="3779937"/>
            <a:ext cx="2303462" cy="431800"/>
          </a:xfrm>
          <a:prstGeom prst="roundRect">
            <a:avLst>
              <a:gd name="adj" fmla="val 16667"/>
            </a:avLst>
          </a:prstGeom>
          <a:blipFill dpi="0" rotWithShape="1">
            <a:blip r:embed="rId2"/>
            <a:srcRect/>
            <a:tile tx="0" ty="0" sx="100000" sy="100000" flip="none" algn="tl"/>
          </a:blipFill>
          <a:ln w="31750">
            <a:solidFill>
              <a:srgbClr val="FFC000"/>
            </a:solidFill>
            <a:miter lim="800000"/>
            <a:headEnd/>
            <a:tailEnd/>
          </a:ln>
        </p:spPr>
        <p:txBody>
          <a:bodyPr anchor="ctr"/>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800">
                <a:latin typeface="HG丸ｺﾞｼｯｸM-PRO" panose="020F0600000000000000" pitchFamily="50" charset="-128"/>
                <a:ea typeface="HG丸ｺﾞｼｯｸM-PRO" panose="020F0600000000000000" pitchFamily="50" charset="-128"/>
                <a:sym typeface="HG丸ｺﾞｼｯｸM-PRO" panose="020F0600000000000000" pitchFamily="50" charset="-128"/>
              </a:rPr>
              <a:t>社会的自立</a:t>
            </a:r>
          </a:p>
        </p:txBody>
      </p:sp>
      <p:sp>
        <p:nvSpPr>
          <p:cNvPr id="6151" name="角丸四角形 4"/>
          <p:cNvSpPr>
            <a:spLocks noChangeArrowheads="1"/>
          </p:cNvSpPr>
          <p:nvPr/>
        </p:nvSpPr>
        <p:spPr bwMode="auto">
          <a:xfrm>
            <a:off x="701030" y="4726087"/>
            <a:ext cx="2303463" cy="431800"/>
          </a:xfrm>
          <a:prstGeom prst="roundRect">
            <a:avLst>
              <a:gd name="adj" fmla="val 16667"/>
            </a:avLst>
          </a:prstGeom>
          <a:blipFill dpi="0" rotWithShape="1">
            <a:blip r:embed="rId2"/>
            <a:srcRect/>
            <a:tile tx="0" ty="0" sx="100000" sy="100000" flip="none" algn="tl"/>
          </a:blipFill>
          <a:ln w="31750">
            <a:solidFill>
              <a:srgbClr val="FFC000"/>
            </a:solidFill>
            <a:miter lim="800000"/>
            <a:headEnd/>
            <a:tailEnd/>
          </a:ln>
        </p:spPr>
        <p:txBody>
          <a:bodyPr anchor="ctr"/>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800">
                <a:latin typeface="HG丸ｺﾞｼｯｸM-PRO" panose="020F0600000000000000" pitchFamily="50" charset="-128"/>
                <a:ea typeface="HG丸ｺﾞｼｯｸM-PRO" panose="020F0600000000000000" pitchFamily="50" charset="-128"/>
                <a:sym typeface="HG丸ｺﾞｼｯｸM-PRO" panose="020F0600000000000000" pitchFamily="50" charset="-128"/>
              </a:rPr>
              <a:t>生活自立</a:t>
            </a:r>
          </a:p>
        </p:txBody>
      </p:sp>
      <p:sp>
        <p:nvSpPr>
          <p:cNvPr id="6152" name="角丸四角形 5"/>
          <p:cNvSpPr>
            <a:spLocks noChangeArrowheads="1"/>
          </p:cNvSpPr>
          <p:nvPr/>
        </p:nvSpPr>
        <p:spPr bwMode="auto">
          <a:xfrm>
            <a:off x="683568" y="2655987"/>
            <a:ext cx="2303462" cy="431800"/>
          </a:xfrm>
          <a:prstGeom prst="roundRect">
            <a:avLst>
              <a:gd name="adj" fmla="val 16667"/>
            </a:avLst>
          </a:prstGeom>
          <a:blipFill dpi="0" rotWithShape="1">
            <a:blip r:embed="rId2"/>
            <a:srcRect/>
            <a:tile tx="0" ty="0" sx="100000" sy="100000" flip="none" algn="tl"/>
          </a:blipFill>
          <a:ln w="31750">
            <a:solidFill>
              <a:srgbClr val="FFC000"/>
            </a:solidFill>
            <a:miter lim="800000"/>
            <a:headEnd/>
            <a:tailEnd/>
          </a:ln>
        </p:spPr>
        <p:txBody>
          <a:bodyPr anchor="ctr"/>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800">
                <a:latin typeface="HG丸ｺﾞｼｯｸM-PRO" panose="020F0600000000000000" pitchFamily="50" charset="-128"/>
                <a:ea typeface="HG丸ｺﾞｼｯｸM-PRO" panose="020F0600000000000000" pitchFamily="50" charset="-128"/>
                <a:sym typeface="HG丸ｺﾞｼｯｸM-PRO" panose="020F0600000000000000" pitchFamily="50" charset="-128"/>
              </a:rPr>
              <a:t>経済的自立</a:t>
            </a:r>
          </a:p>
        </p:txBody>
      </p:sp>
    </p:spTree>
    <p:extLst>
      <p:ext uri="{BB962C8B-B14F-4D97-AF65-F5344CB8AC3E}">
        <p14:creationId xmlns:p14="http://schemas.microsoft.com/office/powerpoint/2010/main" val="2501082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D22519-3D32-49F5-B364-F4EBE9263396}"/>
              </a:ext>
            </a:extLst>
          </p:cNvPr>
          <p:cNvSpPr>
            <a:spLocks noGrp="1"/>
          </p:cNvSpPr>
          <p:nvPr>
            <p:ph type="title"/>
          </p:nvPr>
        </p:nvSpPr>
        <p:spPr/>
        <p:txBody>
          <a:bodyPr/>
          <a:lstStyle/>
          <a:p>
            <a:r>
              <a:rPr kumimoji="1" lang="ja-JP" altLang="en-US" dirty="0"/>
              <a:t>精神科医療で大事な視点</a:t>
            </a:r>
          </a:p>
        </p:txBody>
      </p:sp>
      <p:sp>
        <p:nvSpPr>
          <p:cNvPr id="3" name="コンテンツ プレースホルダー 2">
            <a:extLst>
              <a:ext uri="{FF2B5EF4-FFF2-40B4-BE49-F238E27FC236}">
                <a16:creationId xmlns:a16="http://schemas.microsoft.com/office/drawing/2014/main" id="{EA002CCE-9CDC-4492-AAB5-85CFBC1D2B72}"/>
              </a:ext>
            </a:extLst>
          </p:cNvPr>
          <p:cNvSpPr>
            <a:spLocks noGrp="1"/>
          </p:cNvSpPr>
          <p:nvPr>
            <p:ph idx="1"/>
          </p:nvPr>
        </p:nvSpPr>
        <p:spPr/>
        <p:txBody>
          <a:bodyPr>
            <a:normAutofit/>
          </a:bodyPr>
          <a:lstStyle/>
          <a:p>
            <a:r>
              <a:rPr kumimoji="1" lang="ja-JP" altLang="en-US" sz="6600" dirty="0"/>
              <a:t>自由と責任</a:t>
            </a:r>
            <a:endParaRPr kumimoji="1" lang="en-US" altLang="ja-JP" sz="6600" dirty="0"/>
          </a:p>
          <a:p>
            <a:pPr marL="109728" indent="0">
              <a:buNone/>
            </a:pPr>
            <a:endParaRPr kumimoji="1" lang="en-US" altLang="ja-JP" sz="6600" dirty="0"/>
          </a:p>
          <a:p>
            <a:r>
              <a:rPr lang="ja-JP" altLang="en-US" sz="6600" dirty="0"/>
              <a:t>権利と義務</a:t>
            </a:r>
            <a:endParaRPr kumimoji="1" lang="ja-JP" altLang="en-US" sz="6600" dirty="0"/>
          </a:p>
        </p:txBody>
      </p:sp>
    </p:spTree>
    <p:extLst>
      <p:ext uri="{BB962C8B-B14F-4D97-AF65-F5344CB8AC3E}">
        <p14:creationId xmlns:p14="http://schemas.microsoft.com/office/powerpoint/2010/main" val="3825129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548680"/>
            <a:ext cx="8229600" cy="1066800"/>
          </a:xfrm>
        </p:spPr>
        <p:txBody>
          <a:bodyPr rtlCol="0">
            <a:noAutofit/>
            <a:scene3d>
              <a:camera prst="orthographicFront"/>
              <a:lightRig rig="threePt" dir="t"/>
            </a:scene3d>
            <a:sp3d extrusionH="57150">
              <a:bevelT w="38100" h="38100"/>
            </a:sp3d>
          </a:bodyPr>
          <a:lstStyle/>
          <a:p>
            <a:pPr eaLnBrk="1" fontAlgn="auto" hangingPunct="1">
              <a:spcAft>
                <a:spcPts val="0"/>
              </a:spcAft>
              <a:defRPr/>
            </a:pPr>
            <a:r>
              <a:rPr lang="ja-JP" altLang="en-US" sz="2800" b="1" dirty="0"/>
              <a:t>患者さんの多くは、次の一歩として就学・就労－経済的自立を挙げている</a:t>
            </a:r>
          </a:p>
        </p:txBody>
      </p:sp>
      <p:graphicFrame>
        <p:nvGraphicFramePr>
          <p:cNvPr id="1026" name="コンテンツ プレースホルダ 4"/>
          <p:cNvGraphicFramePr>
            <a:graphicFrameLocks/>
          </p:cNvGraphicFramePr>
          <p:nvPr/>
        </p:nvGraphicFramePr>
        <p:xfrm>
          <a:off x="123825" y="1998663"/>
          <a:ext cx="8229600" cy="4525962"/>
        </p:xfrm>
        <a:graphic>
          <a:graphicData uri="http://schemas.openxmlformats.org/presentationml/2006/ole">
            <mc:AlternateContent xmlns:mc="http://schemas.openxmlformats.org/markup-compatibility/2006">
              <mc:Choice xmlns:v="urn:schemas-microsoft-com:vml" Requires="v">
                <p:oleObj spid="_x0000_s1040" r:id="rId4" imgW="8230313" imgH="4523624" progId="Excel.Sheet.8">
                  <p:embed/>
                </p:oleObj>
              </mc:Choice>
              <mc:Fallback>
                <p:oleObj r:id="rId4" imgW="8230313" imgH="4523624" progId="Excel.Sheet.8">
                  <p:embed/>
                  <p:pic>
                    <p:nvPicPr>
                      <p:cNvPr id="1026" name="コンテンツ プレースホルダ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1998663"/>
                        <a:ext cx="8229600" cy="4525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テキスト ボックス 4"/>
          <p:cNvSpPr txBox="1"/>
          <p:nvPr/>
        </p:nvSpPr>
        <p:spPr>
          <a:xfrm>
            <a:off x="467544" y="1628800"/>
            <a:ext cx="3888432" cy="338554"/>
          </a:xfrm>
          <a:prstGeom prst="rect">
            <a:avLst/>
          </a:prstGeom>
          <a:noFill/>
        </p:spPr>
        <p:txBody>
          <a:bodyPr>
            <a:spAutoFit/>
          </a:bodyPr>
          <a:lstStyle/>
          <a:p>
            <a:pPr fontAlgn="auto">
              <a:spcBef>
                <a:spcPts val="0"/>
              </a:spcBef>
              <a:spcAft>
                <a:spcPts val="0"/>
              </a:spcAft>
              <a:defRPr/>
            </a:pPr>
            <a:r>
              <a:rPr lang="ja-JP" altLang="en-U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rPr>
              <a:t>次にやってみたいこと・挑戦したいこと</a:t>
            </a:r>
          </a:p>
        </p:txBody>
      </p:sp>
      <p:sp>
        <p:nvSpPr>
          <p:cNvPr id="1029" name="テキスト ボックス 5"/>
          <p:cNvSpPr txBox="1">
            <a:spLocks noChangeArrowheads="1"/>
          </p:cNvSpPr>
          <p:nvPr/>
        </p:nvSpPr>
        <p:spPr bwMode="auto">
          <a:xfrm>
            <a:off x="7526338" y="5773738"/>
            <a:ext cx="1195387" cy="261937"/>
          </a:xfrm>
          <a:prstGeom prst="rect">
            <a:avLst/>
          </a:prstGeom>
          <a:noFill/>
          <a:ln w="9525">
            <a:noFill/>
            <a:miter lim="800000"/>
            <a:headEnd/>
            <a:tailEnd/>
          </a:ln>
        </p:spPr>
        <p:txBody>
          <a:bodyPr>
            <a:spAutoFit/>
          </a:bodyPr>
          <a:lstStyle/>
          <a:p>
            <a:r>
              <a:rPr lang="ja-JP" altLang="en-US" sz="1100">
                <a:latin typeface="Georgia" pitchFamily="18" charset="0"/>
                <a:ea typeface="HG明朝B" pitchFamily="17" charset="-128"/>
              </a:rPr>
              <a:t>（</a:t>
            </a:r>
            <a:r>
              <a:rPr lang="en-US" altLang="ja-JP" sz="1100">
                <a:latin typeface="Georgia" pitchFamily="18" charset="0"/>
                <a:ea typeface="HG明朝B" pitchFamily="17" charset="-128"/>
              </a:rPr>
              <a:t>N=65)</a:t>
            </a:r>
            <a:endParaRPr lang="ja-JP" altLang="en-US" sz="1100">
              <a:latin typeface="Georgia" pitchFamily="18" charset="0"/>
              <a:ea typeface="HG明朝B" pitchFamily="17" charset="-128"/>
            </a:endParaRPr>
          </a:p>
        </p:txBody>
      </p:sp>
      <p:sp>
        <p:nvSpPr>
          <p:cNvPr id="9" name="四角形吹き出し 8"/>
          <p:cNvSpPr/>
          <p:nvPr/>
        </p:nvSpPr>
        <p:spPr>
          <a:xfrm>
            <a:off x="4838700" y="4791075"/>
            <a:ext cx="2187575" cy="1093788"/>
          </a:xfrm>
          <a:prstGeom prst="wedgeRectCallout">
            <a:avLst>
              <a:gd name="adj1" fmla="val -91099"/>
              <a:gd name="adj2" fmla="val 29867"/>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180975" fontAlgn="auto">
              <a:spcBef>
                <a:spcPts val="0"/>
              </a:spcBef>
              <a:spcAft>
                <a:spcPts val="0"/>
              </a:spcAft>
              <a:buFont typeface="Wingdings" pitchFamily="2" charset="2"/>
              <a:buChar char="l"/>
              <a:defRPr/>
            </a:pPr>
            <a:r>
              <a:rPr lang="ja-JP" altLang="en-US" sz="1400" dirty="0">
                <a:solidFill>
                  <a:schemeClr val="tx1"/>
                </a:solidFill>
              </a:rPr>
              <a:t>何らか社会と係わる</a:t>
            </a:r>
            <a:endParaRPr lang="en-US" altLang="ja-JP" sz="1400" dirty="0">
              <a:solidFill>
                <a:schemeClr val="tx1"/>
              </a:solidFill>
            </a:endParaRPr>
          </a:p>
          <a:p>
            <a:pPr marL="180975" indent="-180975" fontAlgn="auto">
              <a:spcBef>
                <a:spcPts val="0"/>
              </a:spcBef>
              <a:spcAft>
                <a:spcPts val="0"/>
              </a:spcAft>
              <a:buFont typeface="Wingdings" pitchFamily="2" charset="2"/>
              <a:buChar char="l"/>
              <a:defRPr/>
            </a:pPr>
            <a:r>
              <a:rPr lang="ja-JP" altLang="en-US" sz="1400" dirty="0">
                <a:solidFill>
                  <a:schemeClr val="tx1"/>
                </a:solidFill>
              </a:rPr>
              <a:t>夜型から朝型へ、規則正しい生活がしたい</a:t>
            </a:r>
            <a:endParaRPr lang="en-US" altLang="ja-JP" sz="1400" dirty="0">
              <a:solidFill>
                <a:schemeClr val="tx1"/>
              </a:solidFill>
            </a:endParaRPr>
          </a:p>
          <a:p>
            <a:pPr marL="180975" indent="-180975" fontAlgn="auto">
              <a:spcBef>
                <a:spcPts val="0"/>
              </a:spcBef>
              <a:spcAft>
                <a:spcPts val="0"/>
              </a:spcAft>
              <a:buFont typeface="Wingdings" pitchFamily="2" charset="2"/>
              <a:buChar char="l"/>
              <a:defRPr/>
            </a:pPr>
            <a:r>
              <a:rPr lang="ja-JP" altLang="en-US" sz="1400" dirty="0">
                <a:solidFill>
                  <a:schemeClr val="tx1"/>
                </a:solidFill>
              </a:rPr>
              <a:t>海外移住　　　　など</a:t>
            </a:r>
          </a:p>
        </p:txBody>
      </p:sp>
      <p:cxnSp>
        <p:nvCxnSpPr>
          <p:cNvPr id="10" name="直線コネクタ 9"/>
          <p:cNvCxnSpPr/>
          <p:nvPr/>
        </p:nvCxnSpPr>
        <p:spPr>
          <a:xfrm>
            <a:off x="2282825" y="2473325"/>
            <a:ext cx="7302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a:spLocks noChangeArrowheads="1"/>
          </p:cNvSpPr>
          <p:nvPr/>
        </p:nvSpPr>
        <p:spPr bwMode="auto">
          <a:xfrm>
            <a:off x="2143125" y="6357938"/>
            <a:ext cx="6643688" cy="307975"/>
          </a:xfrm>
          <a:prstGeom prst="rect">
            <a:avLst/>
          </a:prstGeom>
          <a:noFill/>
          <a:ln w="9525">
            <a:noFill/>
            <a:miter lim="800000"/>
            <a:headEnd/>
            <a:tailEnd/>
          </a:ln>
        </p:spPr>
        <p:txBody>
          <a:bodyPr>
            <a:spAutoFit/>
          </a:bodyPr>
          <a:lstStyle/>
          <a:p>
            <a:r>
              <a:rPr lang="ja-JP" altLang="en-US" sz="1400" dirty="0"/>
              <a:t>熊田貴之：統合失調症治療における患者の当事者意識調査</a:t>
            </a:r>
            <a:r>
              <a:rPr lang="en-US" altLang="ja-JP" sz="1400" dirty="0"/>
              <a:t>.</a:t>
            </a:r>
            <a:r>
              <a:rPr lang="ja-JP" altLang="en-US" sz="1400" dirty="0"/>
              <a:t>最新精神医学</a:t>
            </a:r>
            <a:r>
              <a:rPr lang="en-US" altLang="ja-JP" sz="1400" dirty="0"/>
              <a:t>,2010</a:t>
            </a:r>
            <a:endParaRPr lang="ja-JP" altLang="en-US" sz="1400" dirty="0"/>
          </a:p>
        </p:txBody>
      </p:sp>
    </p:spTree>
    <p:extLst>
      <p:ext uri="{BB962C8B-B14F-4D97-AF65-F5344CB8AC3E}">
        <p14:creationId xmlns:p14="http://schemas.microsoft.com/office/powerpoint/2010/main" val="38073807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332656"/>
            <a:ext cx="8475856" cy="1069848"/>
          </a:xfrm>
        </p:spPr>
        <p:txBody>
          <a:bodyPr>
            <a:normAutofit fontScale="90000"/>
          </a:bodyPr>
          <a:lstStyle/>
          <a:p>
            <a:r>
              <a:rPr kumimoji="1" lang="ja-JP" altLang="en-US" dirty="0"/>
              <a:t>入院→地域社会→ノーマライゼーション</a:t>
            </a:r>
          </a:p>
        </p:txBody>
      </p:sp>
      <p:sp>
        <p:nvSpPr>
          <p:cNvPr id="3" name="角丸四角形 2"/>
          <p:cNvSpPr/>
          <p:nvPr/>
        </p:nvSpPr>
        <p:spPr>
          <a:xfrm>
            <a:off x="539552" y="4940416"/>
            <a:ext cx="1296144" cy="5807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864458" y="5046105"/>
            <a:ext cx="646331" cy="369332"/>
          </a:xfrm>
          <a:prstGeom prst="rect">
            <a:avLst/>
          </a:prstGeom>
          <a:noFill/>
        </p:spPr>
        <p:txBody>
          <a:bodyPr wrap="none" rtlCol="0">
            <a:spAutoFit/>
          </a:bodyPr>
          <a:lstStyle/>
          <a:p>
            <a:r>
              <a:rPr kumimoji="1" lang="ja-JP" altLang="en-US" dirty="0"/>
              <a:t>入院</a:t>
            </a:r>
          </a:p>
        </p:txBody>
      </p:sp>
      <p:sp>
        <p:nvSpPr>
          <p:cNvPr id="5" name="曲折矢印 4"/>
          <p:cNvSpPr/>
          <p:nvPr/>
        </p:nvSpPr>
        <p:spPr>
          <a:xfrm>
            <a:off x="1492939" y="4419520"/>
            <a:ext cx="576064" cy="52089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2" name="グループ化 12"/>
          <p:cNvGrpSpPr/>
          <p:nvPr/>
        </p:nvGrpSpPr>
        <p:grpSpPr>
          <a:xfrm>
            <a:off x="2082568" y="4484895"/>
            <a:ext cx="1296144" cy="882497"/>
            <a:chOff x="2411760" y="4739661"/>
            <a:chExt cx="1296144" cy="580710"/>
          </a:xfrm>
        </p:grpSpPr>
        <p:sp>
          <p:nvSpPr>
            <p:cNvPr id="7" name="角丸四角形 6"/>
            <p:cNvSpPr/>
            <p:nvPr/>
          </p:nvSpPr>
          <p:spPr>
            <a:xfrm>
              <a:off x="2411760" y="4739661"/>
              <a:ext cx="1296144" cy="5807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556909" y="4826756"/>
              <a:ext cx="1107996" cy="425305"/>
            </a:xfrm>
            <a:prstGeom prst="rect">
              <a:avLst/>
            </a:prstGeom>
            <a:noFill/>
          </p:spPr>
          <p:txBody>
            <a:bodyPr wrap="none" rtlCol="0">
              <a:spAutoFit/>
            </a:bodyPr>
            <a:lstStyle/>
            <a:p>
              <a:r>
                <a:rPr kumimoji="1" lang="ja-JP" altLang="en-US" dirty="0"/>
                <a:t>外来</a:t>
              </a:r>
              <a:endParaRPr kumimoji="1" lang="en-US" altLang="ja-JP" dirty="0"/>
            </a:p>
            <a:p>
              <a:r>
                <a:rPr lang="ja-JP" altLang="en-US" dirty="0"/>
                <a:t>訪問診療</a:t>
              </a:r>
              <a:endParaRPr kumimoji="1" lang="ja-JP" altLang="en-US" dirty="0"/>
            </a:p>
          </p:txBody>
        </p:sp>
      </p:grpSp>
      <p:grpSp>
        <p:nvGrpSpPr>
          <p:cNvPr id="13" name="グループ化 13"/>
          <p:cNvGrpSpPr/>
          <p:nvPr/>
        </p:nvGrpSpPr>
        <p:grpSpPr>
          <a:xfrm>
            <a:off x="3682498" y="3202756"/>
            <a:ext cx="3346402" cy="2212681"/>
            <a:chOff x="4199992" y="3801210"/>
            <a:chExt cx="1296144" cy="580710"/>
          </a:xfrm>
        </p:grpSpPr>
        <p:sp>
          <p:nvSpPr>
            <p:cNvPr id="6" name="角丸四角形 5"/>
            <p:cNvSpPr/>
            <p:nvPr/>
          </p:nvSpPr>
          <p:spPr>
            <a:xfrm>
              <a:off x="4199992" y="3801210"/>
              <a:ext cx="1296144" cy="5807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241289" y="3801210"/>
              <a:ext cx="786782" cy="169627"/>
            </a:xfrm>
            <a:prstGeom prst="rect">
              <a:avLst/>
            </a:prstGeom>
            <a:noFill/>
          </p:spPr>
          <p:txBody>
            <a:bodyPr wrap="none" rtlCol="0">
              <a:spAutoFit/>
            </a:bodyPr>
            <a:lstStyle/>
            <a:p>
              <a:r>
                <a:rPr lang="ja-JP" altLang="en-US" dirty="0"/>
                <a:t>外来機能リハビリ</a:t>
              </a:r>
              <a:endParaRPr lang="en-US" altLang="ja-JP" dirty="0"/>
            </a:p>
            <a:p>
              <a:endParaRPr kumimoji="1" lang="ja-JP" altLang="en-US" dirty="0"/>
            </a:p>
          </p:txBody>
        </p:sp>
      </p:grpSp>
      <p:grpSp>
        <p:nvGrpSpPr>
          <p:cNvPr id="14" name="グループ化 11"/>
          <p:cNvGrpSpPr/>
          <p:nvPr/>
        </p:nvGrpSpPr>
        <p:grpSpPr>
          <a:xfrm>
            <a:off x="2109908" y="3202756"/>
            <a:ext cx="1296144" cy="1189086"/>
            <a:chOff x="4219938" y="4735044"/>
            <a:chExt cx="1296144" cy="580710"/>
          </a:xfrm>
        </p:grpSpPr>
        <p:sp>
          <p:nvSpPr>
            <p:cNvPr id="8" name="角丸四角形 7"/>
            <p:cNvSpPr/>
            <p:nvPr/>
          </p:nvSpPr>
          <p:spPr>
            <a:xfrm>
              <a:off x="4219938" y="4735044"/>
              <a:ext cx="1296144" cy="5807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286671" y="4751097"/>
              <a:ext cx="1107996" cy="180369"/>
            </a:xfrm>
            <a:prstGeom prst="rect">
              <a:avLst/>
            </a:prstGeom>
            <a:noFill/>
          </p:spPr>
          <p:txBody>
            <a:bodyPr wrap="none" rtlCol="0">
              <a:spAutoFit/>
            </a:bodyPr>
            <a:lstStyle/>
            <a:p>
              <a:r>
                <a:rPr kumimoji="1" lang="ja-JP" altLang="en-US" dirty="0"/>
                <a:t>生活支援</a:t>
              </a:r>
              <a:endParaRPr kumimoji="1" lang="en-US" altLang="ja-JP" dirty="0"/>
            </a:p>
          </p:txBody>
        </p:sp>
      </p:grpSp>
      <p:sp>
        <p:nvSpPr>
          <p:cNvPr id="16" name="テキスト ボックス 15"/>
          <p:cNvSpPr txBox="1"/>
          <p:nvPr/>
        </p:nvSpPr>
        <p:spPr>
          <a:xfrm>
            <a:off x="3797571" y="3865522"/>
            <a:ext cx="2698175" cy="553998"/>
          </a:xfrm>
          <a:prstGeom prst="rect">
            <a:avLst/>
          </a:prstGeom>
          <a:noFill/>
        </p:spPr>
        <p:txBody>
          <a:bodyPr wrap="none" rtlCol="0">
            <a:spAutoFit/>
          </a:bodyPr>
          <a:lstStyle/>
          <a:p>
            <a:r>
              <a:rPr kumimoji="1" lang="ja-JP" altLang="en-US" sz="1600" dirty="0"/>
              <a:t>オフィスワークス</a:t>
            </a:r>
            <a:endParaRPr kumimoji="1" lang="en-US" altLang="ja-JP" sz="1600" dirty="0"/>
          </a:p>
          <a:p>
            <a:r>
              <a:rPr lang="ja-JP" altLang="en-US" sz="1400" dirty="0"/>
              <a:t>（語学，パソコン，資格勉強）</a:t>
            </a:r>
            <a:endParaRPr kumimoji="1" lang="ja-JP" altLang="en-US" sz="1600" dirty="0"/>
          </a:p>
        </p:txBody>
      </p:sp>
      <p:sp>
        <p:nvSpPr>
          <p:cNvPr id="17" name="テキスト ボックス 16"/>
          <p:cNvSpPr txBox="1"/>
          <p:nvPr/>
        </p:nvSpPr>
        <p:spPr>
          <a:xfrm>
            <a:off x="3788695" y="3579985"/>
            <a:ext cx="595035" cy="338554"/>
          </a:xfrm>
          <a:prstGeom prst="rect">
            <a:avLst/>
          </a:prstGeom>
          <a:noFill/>
        </p:spPr>
        <p:txBody>
          <a:bodyPr wrap="none" rtlCol="0">
            <a:spAutoFit/>
          </a:bodyPr>
          <a:lstStyle/>
          <a:p>
            <a:r>
              <a:rPr kumimoji="1" lang="ja-JP" altLang="en-US" sz="1600" dirty="0"/>
              <a:t>調理</a:t>
            </a:r>
          </a:p>
        </p:txBody>
      </p:sp>
      <p:sp>
        <p:nvSpPr>
          <p:cNvPr id="18" name="テキスト ボックス 17"/>
          <p:cNvSpPr txBox="1"/>
          <p:nvPr/>
        </p:nvSpPr>
        <p:spPr>
          <a:xfrm>
            <a:off x="3809065" y="4391842"/>
            <a:ext cx="1826141" cy="338554"/>
          </a:xfrm>
          <a:prstGeom prst="rect">
            <a:avLst/>
          </a:prstGeom>
          <a:noFill/>
        </p:spPr>
        <p:txBody>
          <a:bodyPr wrap="none" rtlCol="0">
            <a:spAutoFit/>
          </a:bodyPr>
          <a:lstStyle/>
          <a:p>
            <a:r>
              <a:rPr kumimoji="1" lang="ja-JP" altLang="en-US" sz="1600" dirty="0"/>
              <a:t>レクリエーション</a:t>
            </a:r>
            <a:endParaRPr kumimoji="1" lang="en-US" altLang="ja-JP" sz="1600" dirty="0"/>
          </a:p>
        </p:txBody>
      </p:sp>
      <p:sp>
        <p:nvSpPr>
          <p:cNvPr id="19" name="テキスト ボックス 18"/>
          <p:cNvSpPr txBox="1"/>
          <p:nvPr/>
        </p:nvSpPr>
        <p:spPr>
          <a:xfrm>
            <a:off x="3809065" y="4707175"/>
            <a:ext cx="1760418" cy="338554"/>
          </a:xfrm>
          <a:prstGeom prst="rect">
            <a:avLst/>
          </a:prstGeom>
          <a:noFill/>
        </p:spPr>
        <p:txBody>
          <a:bodyPr wrap="none" rtlCol="0">
            <a:spAutoFit/>
          </a:bodyPr>
          <a:lstStyle/>
          <a:p>
            <a:r>
              <a:rPr kumimoji="1" lang="en-US" altLang="ja-JP" sz="1600" dirty="0"/>
              <a:t>SST</a:t>
            </a:r>
            <a:r>
              <a:rPr kumimoji="1" lang="ja-JP" altLang="en-US" sz="1600" dirty="0" err="1"/>
              <a:t>，</a:t>
            </a:r>
            <a:r>
              <a:rPr kumimoji="1" lang="en-US" altLang="ja-JP" sz="1600" dirty="0"/>
              <a:t>CBT</a:t>
            </a:r>
            <a:r>
              <a:rPr kumimoji="1" lang="ja-JP" altLang="en-US" sz="1600" dirty="0" err="1"/>
              <a:t>，</a:t>
            </a:r>
            <a:r>
              <a:rPr kumimoji="1" lang="en-US" altLang="ja-JP" sz="1600" dirty="0"/>
              <a:t>IMR</a:t>
            </a:r>
          </a:p>
        </p:txBody>
      </p:sp>
      <p:sp>
        <p:nvSpPr>
          <p:cNvPr id="20" name="曲折矢印 19"/>
          <p:cNvSpPr/>
          <p:nvPr/>
        </p:nvSpPr>
        <p:spPr>
          <a:xfrm>
            <a:off x="5146658" y="2471550"/>
            <a:ext cx="549491" cy="72437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正方形/長方形 20"/>
          <p:cNvSpPr/>
          <p:nvPr/>
        </p:nvSpPr>
        <p:spPr>
          <a:xfrm>
            <a:off x="2163727" y="3613757"/>
            <a:ext cx="1061864" cy="584775"/>
          </a:xfrm>
          <a:prstGeom prst="rect">
            <a:avLst/>
          </a:prstGeom>
        </p:spPr>
        <p:txBody>
          <a:bodyPr wrap="square">
            <a:spAutoFit/>
          </a:bodyPr>
          <a:lstStyle/>
          <a:p>
            <a:r>
              <a:rPr lang="ja-JP" altLang="en-US" sz="1600" dirty="0"/>
              <a:t>訪問看護</a:t>
            </a:r>
            <a:endParaRPr lang="en-US" altLang="ja-JP" sz="1600" dirty="0"/>
          </a:p>
          <a:p>
            <a:r>
              <a:rPr lang="en-US" altLang="ja-JP" sz="1600" dirty="0"/>
              <a:t>PSW</a:t>
            </a:r>
            <a:r>
              <a:rPr lang="ja-JP" altLang="en-US" sz="1600" dirty="0"/>
              <a:t>相談</a:t>
            </a:r>
          </a:p>
        </p:txBody>
      </p:sp>
      <p:sp>
        <p:nvSpPr>
          <p:cNvPr id="23" name="角丸四角形 22"/>
          <p:cNvSpPr/>
          <p:nvPr/>
        </p:nvSpPr>
        <p:spPr>
          <a:xfrm>
            <a:off x="5732911" y="2185701"/>
            <a:ext cx="1512168" cy="5807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826985" y="2286884"/>
            <a:ext cx="1255472" cy="369332"/>
          </a:xfrm>
          <a:prstGeom prst="rect">
            <a:avLst/>
          </a:prstGeom>
          <a:noFill/>
        </p:spPr>
        <p:txBody>
          <a:bodyPr wrap="none" rtlCol="0">
            <a:spAutoFit/>
          </a:bodyPr>
          <a:lstStyle/>
          <a:p>
            <a:r>
              <a:rPr kumimoji="1" lang="ja-JP" altLang="en-US" dirty="0"/>
              <a:t>就労支援</a:t>
            </a:r>
            <a:r>
              <a:rPr kumimoji="1" lang="en-US" altLang="ja-JP" dirty="0"/>
              <a:t>C</a:t>
            </a:r>
            <a:endParaRPr kumimoji="1" lang="ja-JP" altLang="en-US" dirty="0"/>
          </a:p>
        </p:txBody>
      </p:sp>
      <p:sp>
        <p:nvSpPr>
          <p:cNvPr id="25" name="曲折矢印 24"/>
          <p:cNvSpPr/>
          <p:nvPr/>
        </p:nvSpPr>
        <p:spPr>
          <a:xfrm>
            <a:off x="6495746" y="1398259"/>
            <a:ext cx="586711" cy="78744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テキスト ボックス 26"/>
          <p:cNvSpPr txBox="1"/>
          <p:nvPr/>
        </p:nvSpPr>
        <p:spPr>
          <a:xfrm>
            <a:off x="7280171" y="1268760"/>
            <a:ext cx="902811" cy="523220"/>
          </a:xfrm>
          <a:prstGeom prst="rect">
            <a:avLst/>
          </a:prstGeom>
          <a:noFill/>
        </p:spPr>
        <p:txBody>
          <a:bodyPr wrap="none" rtlCol="0">
            <a:spAutoFit/>
          </a:bodyPr>
          <a:lstStyle/>
          <a:p>
            <a:r>
              <a:rPr kumimoji="1" lang="ja-JP" altLang="en-US" sz="2800" dirty="0"/>
              <a:t>就労</a:t>
            </a:r>
          </a:p>
        </p:txBody>
      </p:sp>
      <p:cxnSp>
        <p:nvCxnSpPr>
          <p:cNvPr id="29" name="カギ線コネクタ 28"/>
          <p:cNvCxnSpPr>
            <a:stCxn id="27" idx="2"/>
            <a:endCxn id="6" idx="3"/>
          </p:cNvCxnSpPr>
          <p:nvPr/>
        </p:nvCxnSpPr>
        <p:spPr>
          <a:xfrm rot="5400000">
            <a:off x="6121681" y="2699200"/>
            <a:ext cx="2517117" cy="702677"/>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7778205" y="3538696"/>
            <a:ext cx="877163" cy="369332"/>
          </a:xfrm>
          <a:prstGeom prst="rect">
            <a:avLst/>
          </a:prstGeom>
          <a:noFill/>
        </p:spPr>
        <p:txBody>
          <a:bodyPr wrap="none" rtlCol="0">
            <a:spAutoFit/>
          </a:bodyPr>
          <a:lstStyle/>
          <a:p>
            <a:r>
              <a:rPr kumimoji="1" lang="ja-JP" altLang="en-US" dirty="0"/>
              <a:t>体験談</a:t>
            </a:r>
          </a:p>
        </p:txBody>
      </p:sp>
      <p:cxnSp>
        <p:nvCxnSpPr>
          <p:cNvPr id="32" name="直線矢印コネクタ 31"/>
          <p:cNvCxnSpPr>
            <a:stCxn id="23" idx="2"/>
          </p:cNvCxnSpPr>
          <p:nvPr/>
        </p:nvCxnSpPr>
        <p:spPr>
          <a:xfrm flipH="1">
            <a:off x="6454721" y="2766411"/>
            <a:ext cx="34274" cy="43634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495746" y="2790353"/>
            <a:ext cx="1107996" cy="369332"/>
          </a:xfrm>
          <a:prstGeom prst="rect">
            <a:avLst/>
          </a:prstGeom>
          <a:noFill/>
        </p:spPr>
        <p:txBody>
          <a:bodyPr wrap="none" rtlCol="0">
            <a:spAutoFit/>
          </a:bodyPr>
          <a:lstStyle/>
          <a:p>
            <a:r>
              <a:rPr lang="ja-JP" altLang="en-US" dirty="0"/>
              <a:t>出張交流</a:t>
            </a:r>
            <a:endParaRPr kumimoji="1" lang="ja-JP" altLang="en-US" dirty="0"/>
          </a:p>
        </p:txBody>
      </p:sp>
      <p:sp>
        <p:nvSpPr>
          <p:cNvPr id="34" name="テキスト ボックス 33"/>
          <p:cNvSpPr txBox="1"/>
          <p:nvPr/>
        </p:nvSpPr>
        <p:spPr>
          <a:xfrm>
            <a:off x="3884943" y="4997464"/>
            <a:ext cx="2031325" cy="338554"/>
          </a:xfrm>
          <a:prstGeom prst="rect">
            <a:avLst/>
          </a:prstGeom>
          <a:noFill/>
        </p:spPr>
        <p:txBody>
          <a:bodyPr wrap="none" rtlCol="0">
            <a:spAutoFit/>
          </a:bodyPr>
          <a:lstStyle/>
          <a:p>
            <a:r>
              <a:rPr kumimoji="1" lang="ja-JP" altLang="en-US" sz="1600" dirty="0"/>
              <a:t>集団＆個別服薬指導</a:t>
            </a:r>
            <a:endParaRPr kumimoji="1" lang="en-US" altLang="ja-JP" sz="1600" dirty="0"/>
          </a:p>
        </p:txBody>
      </p:sp>
      <p:sp>
        <p:nvSpPr>
          <p:cNvPr id="15" name="下矢印 14"/>
          <p:cNvSpPr/>
          <p:nvPr/>
        </p:nvSpPr>
        <p:spPr>
          <a:xfrm rot="10800000">
            <a:off x="4320841" y="2204075"/>
            <a:ext cx="285771" cy="9918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30"/>
          <p:cNvGrpSpPr/>
          <p:nvPr/>
        </p:nvGrpSpPr>
        <p:grpSpPr>
          <a:xfrm>
            <a:off x="3995936" y="1628048"/>
            <a:ext cx="1296144" cy="580710"/>
            <a:chOff x="2411760" y="4739661"/>
            <a:chExt cx="1296144" cy="580710"/>
          </a:xfrm>
        </p:grpSpPr>
        <p:sp>
          <p:nvSpPr>
            <p:cNvPr id="35" name="角丸四角形 34"/>
            <p:cNvSpPr/>
            <p:nvPr/>
          </p:nvSpPr>
          <p:spPr>
            <a:xfrm>
              <a:off x="2411760" y="4739661"/>
              <a:ext cx="1296144" cy="5807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2736666" y="4845350"/>
              <a:ext cx="646331" cy="369332"/>
            </a:xfrm>
            <a:prstGeom prst="rect">
              <a:avLst/>
            </a:prstGeom>
            <a:noFill/>
          </p:spPr>
          <p:txBody>
            <a:bodyPr wrap="none" rtlCol="0">
              <a:spAutoFit/>
            </a:bodyPr>
            <a:lstStyle/>
            <a:p>
              <a:r>
                <a:rPr kumimoji="1" lang="ja-JP" altLang="en-US" dirty="0"/>
                <a:t>就学</a:t>
              </a:r>
            </a:p>
          </p:txBody>
        </p:sp>
      </p:grpSp>
      <p:grpSp>
        <p:nvGrpSpPr>
          <p:cNvPr id="31" name="グループ化 38"/>
          <p:cNvGrpSpPr/>
          <p:nvPr/>
        </p:nvGrpSpPr>
        <p:grpSpPr>
          <a:xfrm>
            <a:off x="2419779" y="1796486"/>
            <a:ext cx="1576157" cy="1439141"/>
            <a:chOff x="2419779" y="2656688"/>
            <a:chExt cx="1576157" cy="1439141"/>
          </a:xfrm>
        </p:grpSpPr>
        <p:sp>
          <p:nvSpPr>
            <p:cNvPr id="22" name="円/楕円 21"/>
            <p:cNvSpPr/>
            <p:nvPr/>
          </p:nvSpPr>
          <p:spPr>
            <a:xfrm>
              <a:off x="2419779" y="2656688"/>
              <a:ext cx="1058055" cy="6795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PSW</a:t>
              </a:r>
              <a:endParaRPr kumimoji="1" lang="ja-JP" altLang="en-US" dirty="0">
                <a:solidFill>
                  <a:schemeClr val="tx1"/>
                </a:solidFill>
              </a:endParaRPr>
            </a:p>
          </p:txBody>
        </p:sp>
        <p:cxnSp>
          <p:nvCxnSpPr>
            <p:cNvPr id="28" name="直線矢印コネクタ 27"/>
            <p:cNvCxnSpPr>
              <a:stCxn id="35" idx="1"/>
              <a:endCxn id="22" idx="6"/>
            </p:cNvCxnSpPr>
            <p:nvPr/>
          </p:nvCxnSpPr>
          <p:spPr>
            <a:xfrm flipH="1">
              <a:off x="3477834" y="2706597"/>
              <a:ext cx="518102" cy="28987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a:stCxn id="22" idx="5"/>
            </p:cNvCxnSpPr>
            <p:nvPr/>
          </p:nvCxnSpPr>
          <p:spPr>
            <a:xfrm>
              <a:off x="3322885" y="3236737"/>
              <a:ext cx="673051" cy="85909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188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92696"/>
            <a:ext cx="8229600" cy="1066800"/>
          </a:xfrm>
        </p:spPr>
        <p:txBody>
          <a:bodyPr>
            <a:normAutofit/>
          </a:bodyPr>
          <a:lstStyle/>
          <a:p>
            <a:r>
              <a:rPr kumimoji="1" lang="ja-JP" altLang="en-US" sz="2400" dirty="0"/>
              <a:t>アブラハム・マズローの自己実現理論：欲求の階層</a:t>
            </a:r>
          </a:p>
        </p:txBody>
      </p:sp>
      <p:pic>
        <p:nvPicPr>
          <p:cNvPr id="51202" name="Picture 2" descr="ファイル:Maslow's hierarchy of needs.png"/>
          <p:cNvPicPr>
            <a:picLocks noChangeAspect="1" noChangeArrowheads="1"/>
          </p:cNvPicPr>
          <p:nvPr/>
        </p:nvPicPr>
        <p:blipFill>
          <a:blip r:embed="rId2" cstate="print"/>
          <a:srcRect/>
          <a:stretch>
            <a:fillRect/>
          </a:stretch>
        </p:blipFill>
        <p:spPr bwMode="auto">
          <a:xfrm>
            <a:off x="1475656" y="1988840"/>
            <a:ext cx="6899920" cy="4519449"/>
          </a:xfrm>
          <a:prstGeom prst="rect">
            <a:avLst/>
          </a:prstGeom>
          <a:noFill/>
        </p:spPr>
      </p:pic>
      <p:sp>
        <p:nvSpPr>
          <p:cNvPr id="5" name="テキスト ボックス 4"/>
          <p:cNvSpPr txBox="1"/>
          <p:nvPr/>
        </p:nvSpPr>
        <p:spPr>
          <a:xfrm>
            <a:off x="1403648" y="3501008"/>
            <a:ext cx="2088231" cy="369332"/>
          </a:xfrm>
          <a:prstGeom prst="rect">
            <a:avLst/>
          </a:prstGeom>
          <a:noFill/>
        </p:spPr>
        <p:txBody>
          <a:bodyPr wrap="square" rtlCol="0">
            <a:spAutoFit/>
          </a:bodyPr>
          <a:lstStyle/>
          <a:p>
            <a:r>
              <a:rPr kumimoji="1" lang="ja-JP" altLang="en-US" dirty="0"/>
              <a:t>自己実現</a:t>
            </a:r>
          </a:p>
        </p:txBody>
      </p:sp>
      <p:sp>
        <p:nvSpPr>
          <p:cNvPr id="6" name="テキスト ボックス 5"/>
          <p:cNvSpPr txBox="1"/>
          <p:nvPr/>
        </p:nvSpPr>
        <p:spPr>
          <a:xfrm>
            <a:off x="1403648" y="4221088"/>
            <a:ext cx="646331" cy="369332"/>
          </a:xfrm>
          <a:prstGeom prst="rect">
            <a:avLst/>
          </a:prstGeom>
          <a:noFill/>
        </p:spPr>
        <p:txBody>
          <a:bodyPr wrap="none" rtlCol="0">
            <a:spAutoFit/>
          </a:bodyPr>
          <a:lstStyle/>
          <a:p>
            <a:r>
              <a:rPr kumimoji="1" lang="ja-JP" altLang="en-US" dirty="0"/>
              <a:t>承認</a:t>
            </a:r>
          </a:p>
        </p:txBody>
      </p:sp>
      <p:sp>
        <p:nvSpPr>
          <p:cNvPr id="7" name="テキスト ボックス 6"/>
          <p:cNvSpPr txBox="1"/>
          <p:nvPr/>
        </p:nvSpPr>
        <p:spPr>
          <a:xfrm>
            <a:off x="1403648" y="4797152"/>
            <a:ext cx="1107996" cy="369332"/>
          </a:xfrm>
          <a:prstGeom prst="rect">
            <a:avLst/>
          </a:prstGeom>
          <a:noFill/>
        </p:spPr>
        <p:txBody>
          <a:bodyPr wrap="none" rtlCol="0">
            <a:spAutoFit/>
          </a:bodyPr>
          <a:lstStyle/>
          <a:p>
            <a:r>
              <a:rPr kumimoji="1" lang="ja-JP" altLang="en-US" dirty="0"/>
              <a:t>愛と所属</a:t>
            </a:r>
          </a:p>
        </p:txBody>
      </p:sp>
      <p:sp>
        <p:nvSpPr>
          <p:cNvPr id="8" name="テキスト ボックス 7"/>
          <p:cNvSpPr txBox="1"/>
          <p:nvPr/>
        </p:nvSpPr>
        <p:spPr>
          <a:xfrm>
            <a:off x="1403648" y="5373216"/>
            <a:ext cx="646331" cy="369332"/>
          </a:xfrm>
          <a:prstGeom prst="rect">
            <a:avLst/>
          </a:prstGeom>
          <a:noFill/>
        </p:spPr>
        <p:txBody>
          <a:bodyPr wrap="none" rtlCol="0">
            <a:spAutoFit/>
          </a:bodyPr>
          <a:lstStyle/>
          <a:p>
            <a:r>
              <a:rPr kumimoji="1" lang="ja-JP" altLang="en-US" dirty="0"/>
              <a:t>安全</a:t>
            </a:r>
          </a:p>
        </p:txBody>
      </p:sp>
      <p:sp>
        <p:nvSpPr>
          <p:cNvPr id="9" name="テキスト ボックス 8"/>
          <p:cNvSpPr txBox="1"/>
          <p:nvPr/>
        </p:nvSpPr>
        <p:spPr>
          <a:xfrm>
            <a:off x="1403648" y="5877272"/>
            <a:ext cx="877163" cy="369332"/>
          </a:xfrm>
          <a:prstGeom prst="rect">
            <a:avLst/>
          </a:prstGeom>
          <a:noFill/>
        </p:spPr>
        <p:txBody>
          <a:bodyPr wrap="none" rtlCol="0">
            <a:spAutoFit/>
          </a:bodyPr>
          <a:lstStyle/>
          <a:p>
            <a:r>
              <a:rPr kumimoji="1" lang="ja-JP" altLang="en-US" dirty="0"/>
              <a:t>生理的</a:t>
            </a:r>
          </a:p>
        </p:txBody>
      </p:sp>
      <p:cxnSp>
        <p:nvCxnSpPr>
          <p:cNvPr id="11" name="直線コネクタ 10"/>
          <p:cNvCxnSpPr/>
          <p:nvPr/>
        </p:nvCxnSpPr>
        <p:spPr>
          <a:xfrm flipH="1">
            <a:off x="0" y="4077072"/>
            <a:ext cx="133164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395536" y="2708920"/>
            <a:ext cx="0" cy="13681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395536" y="4077072"/>
            <a:ext cx="0" cy="148478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39552" y="2852936"/>
            <a:ext cx="2581156" cy="369332"/>
          </a:xfrm>
          <a:prstGeom prst="rect">
            <a:avLst/>
          </a:prstGeom>
          <a:noFill/>
        </p:spPr>
        <p:txBody>
          <a:bodyPr wrap="none" rtlCol="0">
            <a:spAutoFit/>
          </a:bodyPr>
          <a:lstStyle/>
          <a:p>
            <a:r>
              <a:rPr kumimoji="1" lang="ja-JP" altLang="en-US" dirty="0"/>
              <a:t>存在欲求：</a:t>
            </a:r>
            <a:r>
              <a:rPr kumimoji="1" lang="en-US" altLang="ja-JP" dirty="0"/>
              <a:t>being-needs</a:t>
            </a:r>
            <a:endParaRPr kumimoji="1" lang="ja-JP" altLang="en-US" dirty="0"/>
          </a:p>
        </p:txBody>
      </p:sp>
      <p:sp>
        <p:nvSpPr>
          <p:cNvPr id="17" name="テキスト ボックス 16"/>
          <p:cNvSpPr txBox="1"/>
          <p:nvPr/>
        </p:nvSpPr>
        <p:spPr>
          <a:xfrm>
            <a:off x="0" y="5661248"/>
            <a:ext cx="1338828" cy="923330"/>
          </a:xfrm>
          <a:prstGeom prst="rect">
            <a:avLst/>
          </a:prstGeom>
          <a:noFill/>
        </p:spPr>
        <p:txBody>
          <a:bodyPr wrap="none" rtlCol="0">
            <a:spAutoFit/>
          </a:bodyPr>
          <a:lstStyle/>
          <a:p>
            <a:r>
              <a:rPr kumimoji="1" lang="ja-JP" altLang="en-US" dirty="0"/>
              <a:t>欠乏欲求：</a:t>
            </a:r>
            <a:endParaRPr kumimoji="1" lang="en-US" altLang="ja-JP" dirty="0"/>
          </a:p>
          <a:p>
            <a:r>
              <a:rPr lang="en-US" altLang="ja-JP" dirty="0"/>
              <a:t>Deficiency</a:t>
            </a:r>
          </a:p>
          <a:p>
            <a:r>
              <a:rPr lang="en-US" altLang="ja-JP" dirty="0"/>
              <a:t>-needs</a:t>
            </a:r>
            <a:endParaRPr kumimoji="1" lang="ja-JP" altLang="en-US" dirty="0"/>
          </a:p>
        </p:txBody>
      </p:sp>
      <p:sp>
        <p:nvSpPr>
          <p:cNvPr id="33" name="二等辺三角形 32"/>
          <p:cNvSpPr/>
          <p:nvPr/>
        </p:nvSpPr>
        <p:spPr>
          <a:xfrm>
            <a:off x="2987824" y="4365104"/>
            <a:ext cx="2808312" cy="2160240"/>
          </a:xfrm>
          <a:prstGeom prst="triangle">
            <a:avLst>
              <a:gd name="adj" fmla="val 484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17"/>
          <p:cNvSpPr/>
          <p:nvPr/>
        </p:nvSpPr>
        <p:spPr>
          <a:xfrm>
            <a:off x="5796136" y="4365104"/>
            <a:ext cx="2808312" cy="2160240"/>
          </a:xfrm>
          <a:prstGeom prst="triangle">
            <a:avLst>
              <a:gd name="adj" fmla="val 484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22464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92696"/>
            <a:ext cx="8229600" cy="1066800"/>
          </a:xfrm>
        </p:spPr>
        <p:txBody>
          <a:bodyPr>
            <a:normAutofit/>
          </a:bodyPr>
          <a:lstStyle/>
          <a:p>
            <a:r>
              <a:rPr kumimoji="1" lang="ja-JP" altLang="en-US" sz="2400" dirty="0"/>
              <a:t>アブラハム・マズローの自己実現理論：欲求の階層</a:t>
            </a:r>
          </a:p>
        </p:txBody>
      </p:sp>
      <p:pic>
        <p:nvPicPr>
          <p:cNvPr id="51202" name="Picture 2" descr="ファイル:Maslow's hierarchy of needs.png"/>
          <p:cNvPicPr>
            <a:picLocks noChangeAspect="1" noChangeArrowheads="1"/>
          </p:cNvPicPr>
          <p:nvPr/>
        </p:nvPicPr>
        <p:blipFill>
          <a:blip r:embed="rId2" cstate="print"/>
          <a:srcRect/>
          <a:stretch>
            <a:fillRect/>
          </a:stretch>
        </p:blipFill>
        <p:spPr bwMode="auto">
          <a:xfrm>
            <a:off x="1475656" y="1988840"/>
            <a:ext cx="6899920" cy="4519449"/>
          </a:xfrm>
          <a:prstGeom prst="rect">
            <a:avLst/>
          </a:prstGeom>
          <a:noFill/>
        </p:spPr>
      </p:pic>
      <p:sp>
        <p:nvSpPr>
          <p:cNvPr id="5" name="テキスト ボックス 4"/>
          <p:cNvSpPr txBox="1"/>
          <p:nvPr/>
        </p:nvSpPr>
        <p:spPr>
          <a:xfrm>
            <a:off x="1403648" y="3501008"/>
            <a:ext cx="2088231" cy="369332"/>
          </a:xfrm>
          <a:prstGeom prst="rect">
            <a:avLst/>
          </a:prstGeom>
          <a:noFill/>
        </p:spPr>
        <p:txBody>
          <a:bodyPr wrap="square" rtlCol="0">
            <a:spAutoFit/>
          </a:bodyPr>
          <a:lstStyle/>
          <a:p>
            <a:r>
              <a:rPr kumimoji="1" lang="ja-JP" altLang="en-US" dirty="0"/>
              <a:t>自己実現</a:t>
            </a:r>
          </a:p>
        </p:txBody>
      </p:sp>
      <p:sp>
        <p:nvSpPr>
          <p:cNvPr id="6" name="テキスト ボックス 5"/>
          <p:cNvSpPr txBox="1"/>
          <p:nvPr/>
        </p:nvSpPr>
        <p:spPr>
          <a:xfrm>
            <a:off x="1403648" y="4221088"/>
            <a:ext cx="646331" cy="369332"/>
          </a:xfrm>
          <a:prstGeom prst="rect">
            <a:avLst/>
          </a:prstGeom>
          <a:noFill/>
        </p:spPr>
        <p:txBody>
          <a:bodyPr wrap="none" rtlCol="0">
            <a:spAutoFit/>
          </a:bodyPr>
          <a:lstStyle/>
          <a:p>
            <a:r>
              <a:rPr kumimoji="1" lang="ja-JP" altLang="en-US" dirty="0"/>
              <a:t>承認</a:t>
            </a:r>
          </a:p>
        </p:txBody>
      </p:sp>
      <p:sp>
        <p:nvSpPr>
          <p:cNvPr id="7" name="テキスト ボックス 6"/>
          <p:cNvSpPr txBox="1"/>
          <p:nvPr/>
        </p:nvSpPr>
        <p:spPr>
          <a:xfrm>
            <a:off x="1403648" y="4797152"/>
            <a:ext cx="1107996" cy="369332"/>
          </a:xfrm>
          <a:prstGeom prst="rect">
            <a:avLst/>
          </a:prstGeom>
          <a:noFill/>
        </p:spPr>
        <p:txBody>
          <a:bodyPr wrap="none" rtlCol="0">
            <a:spAutoFit/>
          </a:bodyPr>
          <a:lstStyle/>
          <a:p>
            <a:r>
              <a:rPr kumimoji="1" lang="ja-JP" altLang="en-US" dirty="0"/>
              <a:t>愛と所属</a:t>
            </a:r>
          </a:p>
        </p:txBody>
      </p:sp>
      <p:sp>
        <p:nvSpPr>
          <p:cNvPr id="8" name="テキスト ボックス 7"/>
          <p:cNvSpPr txBox="1"/>
          <p:nvPr/>
        </p:nvSpPr>
        <p:spPr>
          <a:xfrm>
            <a:off x="1403648" y="5373216"/>
            <a:ext cx="646331" cy="369332"/>
          </a:xfrm>
          <a:prstGeom prst="rect">
            <a:avLst/>
          </a:prstGeom>
          <a:noFill/>
        </p:spPr>
        <p:txBody>
          <a:bodyPr wrap="none" rtlCol="0">
            <a:spAutoFit/>
          </a:bodyPr>
          <a:lstStyle/>
          <a:p>
            <a:r>
              <a:rPr kumimoji="1" lang="ja-JP" altLang="en-US" dirty="0"/>
              <a:t>安全</a:t>
            </a:r>
          </a:p>
        </p:txBody>
      </p:sp>
      <p:sp>
        <p:nvSpPr>
          <p:cNvPr id="9" name="テキスト ボックス 8"/>
          <p:cNvSpPr txBox="1"/>
          <p:nvPr/>
        </p:nvSpPr>
        <p:spPr>
          <a:xfrm>
            <a:off x="1403648" y="5877272"/>
            <a:ext cx="877163" cy="369332"/>
          </a:xfrm>
          <a:prstGeom prst="rect">
            <a:avLst/>
          </a:prstGeom>
          <a:noFill/>
        </p:spPr>
        <p:txBody>
          <a:bodyPr wrap="none" rtlCol="0">
            <a:spAutoFit/>
          </a:bodyPr>
          <a:lstStyle/>
          <a:p>
            <a:r>
              <a:rPr kumimoji="1" lang="ja-JP" altLang="en-US" dirty="0"/>
              <a:t>生理的</a:t>
            </a:r>
          </a:p>
        </p:txBody>
      </p:sp>
      <p:cxnSp>
        <p:nvCxnSpPr>
          <p:cNvPr id="11" name="直線コネクタ 10"/>
          <p:cNvCxnSpPr/>
          <p:nvPr/>
        </p:nvCxnSpPr>
        <p:spPr>
          <a:xfrm flipH="1">
            <a:off x="0" y="4077072"/>
            <a:ext cx="133164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395536" y="2708920"/>
            <a:ext cx="0" cy="13681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395536" y="4077072"/>
            <a:ext cx="0" cy="148478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39552" y="2852936"/>
            <a:ext cx="2581156" cy="369332"/>
          </a:xfrm>
          <a:prstGeom prst="rect">
            <a:avLst/>
          </a:prstGeom>
          <a:noFill/>
        </p:spPr>
        <p:txBody>
          <a:bodyPr wrap="none" rtlCol="0">
            <a:spAutoFit/>
          </a:bodyPr>
          <a:lstStyle/>
          <a:p>
            <a:r>
              <a:rPr kumimoji="1" lang="ja-JP" altLang="en-US" dirty="0"/>
              <a:t>存在欲求：</a:t>
            </a:r>
            <a:r>
              <a:rPr kumimoji="1" lang="en-US" altLang="ja-JP" dirty="0"/>
              <a:t>being-needs</a:t>
            </a:r>
            <a:endParaRPr kumimoji="1" lang="ja-JP" altLang="en-US" dirty="0"/>
          </a:p>
        </p:txBody>
      </p:sp>
      <p:sp>
        <p:nvSpPr>
          <p:cNvPr id="17" name="テキスト ボックス 16"/>
          <p:cNvSpPr txBox="1"/>
          <p:nvPr/>
        </p:nvSpPr>
        <p:spPr>
          <a:xfrm>
            <a:off x="0" y="5661248"/>
            <a:ext cx="1338828" cy="923330"/>
          </a:xfrm>
          <a:prstGeom prst="rect">
            <a:avLst/>
          </a:prstGeom>
          <a:noFill/>
        </p:spPr>
        <p:txBody>
          <a:bodyPr wrap="none" rtlCol="0">
            <a:spAutoFit/>
          </a:bodyPr>
          <a:lstStyle/>
          <a:p>
            <a:r>
              <a:rPr kumimoji="1" lang="ja-JP" altLang="en-US" dirty="0"/>
              <a:t>欠乏欲求：</a:t>
            </a:r>
            <a:endParaRPr kumimoji="1" lang="en-US" altLang="ja-JP" dirty="0"/>
          </a:p>
          <a:p>
            <a:r>
              <a:rPr lang="en-US" altLang="ja-JP" dirty="0"/>
              <a:t>Deficiency</a:t>
            </a:r>
          </a:p>
          <a:p>
            <a:r>
              <a:rPr lang="en-US" altLang="ja-JP" dirty="0"/>
              <a:t>-needs</a:t>
            </a:r>
            <a:endParaRPr kumimoji="1" lang="ja-JP" altLang="en-US" dirty="0"/>
          </a:p>
        </p:txBody>
      </p:sp>
      <p:sp>
        <p:nvSpPr>
          <p:cNvPr id="32" name="円/楕円 31"/>
          <p:cNvSpPr/>
          <p:nvPr/>
        </p:nvSpPr>
        <p:spPr>
          <a:xfrm>
            <a:off x="3491880" y="5301208"/>
            <a:ext cx="4824536" cy="13681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a:off x="3707904" y="1844824"/>
            <a:ext cx="4176464" cy="3384376"/>
          </a:xfrm>
          <a:prstGeom prst="triangle">
            <a:avLst>
              <a:gd name="adj" fmla="val 484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47321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20688"/>
            <a:ext cx="8229600" cy="1066800"/>
          </a:xfrm>
        </p:spPr>
        <p:txBody>
          <a:bodyPr/>
          <a:lstStyle/>
          <a:p>
            <a:r>
              <a:rPr lang="en-US" altLang="ja-JP" dirty="0"/>
              <a:t>SDM</a:t>
            </a:r>
            <a:r>
              <a:rPr lang="ja-JP" altLang="en-US" dirty="0"/>
              <a:t>の治療構造</a:t>
            </a:r>
            <a:endParaRPr kumimoji="1" lang="ja-JP" altLang="en-US" dirty="0"/>
          </a:p>
        </p:txBody>
      </p:sp>
      <p:sp>
        <p:nvSpPr>
          <p:cNvPr id="4" name="テキスト ボックス 3"/>
          <p:cNvSpPr txBox="1"/>
          <p:nvPr/>
        </p:nvSpPr>
        <p:spPr>
          <a:xfrm>
            <a:off x="827584" y="2492896"/>
            <a:ext cx="2031325" cy="369332"/>
          </a:xfrm>
          <a:prstGeom prst="rect">
            <a:avLst/>
          </a:prstGeom>
          <a:noFill/>
        </p:spPr>
        <p:txBody>
          <a:bodyPr wrap="none" rtlCol="0">
            <a:spAutoFit/>
          </a:bodyPr>
          <a:lstStyle/>
          <a:p>
            <a:r>
              <a:rPr lang="ja-JP" altLang="en-US" dirty="0">
                <a:solidFill>
                  <a:prstClr val="black"/>
                </a:solidFill>
              </a:rPr>
              <a:t>従来型の治療関係</a:t>
            </a:r>
          </a:p>
        </p:txBody>
      </p:sp>
      <p:sp>
        <p:nvSpPr>
          <p:cNvPr id="5" name="円/楕円 4"/>
          <p:cNvSpPr/>
          <p:nvPr/>
        </p:nvSpPr>
        <p:spPr>
          <a:xfrm>
            <a:off x="467544" y="3356992"/>
            <a:ext cx="72008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治療者</a:t>
            </a:r>
          </a:p>
        </p:txBody>
      </p:sp>
      <p:sp>
        <p:nvSpPr>
          <p:cNvPr id="6" name="円/楕円 5"/>
          <p:cNvSpPr/>
          <p:nvPr/>
        </p:nvSpPr>
        <p:spPr>
          <a:xfrm>
            <a:off x="2483768" y="3356992"/>
            <a:ext cx="720080" cy="129614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患者</a:t>
            </a:r>
          </a:p>
        </p:txBody>
      </p:sp>
      <p:sp>
        <p:nvSpPr>
          <p:cNvPr id="7" name="左右矢印 6"/>
          <p:cNvSpPr/>
          <p:nvPr/>
        </p:nvSpPr>
        <p:spPr>
          <a:xfrm>
            <a:off x="1403648" y="3789040"/>
            <a:ext cx="864096" cy="360040"/>
          </a:xfrm>
          <a:prstGeom prst="lef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5580112" y="2420888"/>
            <a:ext cx="1856598" cy="369332"/>
          </a:xfrm>
          <a:prstGeom prst="rect">
            <a:avLst/>
          </a:prstGeom>
          <a:noFill/>
        </p:spPr>
        <p:txBody>
          <a:bodyPr wrap="none" rtlCol="0">
            <a:spAutoFit/>
          </a:bodyPr>
          <a:lstStyle/>
          <a:p>
            <a:r>
              <a:rPr lang="en-US" altLang="ja-JP" dirty="0">
                <a:solidFill>
                  <a:prstClr val="black"/>
                </a:solidFill>
              </a:rPr>
              <a:t>SDM</a:t>
            </a:r>
            <a:r>
              <a:rPr lang="ja-JP" altLang="en-US" dirty="0">
                <a:solidFill>
                  <a:prstClr val="black"/>
                </a:solidFill>
              </a:rPr>
              <a:t>の治療関係</a:t>
            </a:r>
          </a:p>
        </p:txBody>
      </p:sp>
      <p:sp>
        <p:nvSpPr>
          <p:cNvPr id="9" name="円/楕円 8"/>
          <p:cNvSpPr/>
          <p:nvPr/>
        </p:nvSpPr>
        <p:spPr>
          <a:xfrm>
            <a:off x="5364088" y="2780928"/>
            <a:ext cx="2304256" cy="792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希望＆問題点</a:t>
            </a:r>
          </a:p>
        </p:txBody>
      </p:sp>
      <p:sp>
        <p:nvSpPr>
          <p:cNvPr id="10" name="円/楕円 9"/>
          <p:cNvSpPr/>
          <p:nvPr/>
        </p:nvSpPr>
        <p:spPr>
          <a:xfrm>
            <a:off x="4716016" y="4725144"/>
            <a:ext cx="72008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治療者</a:t>
            </a:r>
          </a:p>
        </p:txBody>
      </p:sp>
      <p:sp>
        <p:nvSpPr>
          <p:cNvPr id="11" name="円/楕円 10"/>
          <p:cNvSpPr/>
          <p:nvPr/>
        </p:nvSpPr>
        <p:spPr>
          <a:xfrm>
            <a:off x="7740352" y="4725144"/>
            <a:ext cx="720080" cy="129614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患者</a:t>
            </a:r>
          </a:p>
        </p:txBody>
      </p:sp>
      <p:sp>
        <p:nvSpPr>
          <p:cNvPr id="12" name="左右矢印 11"/>
          <p:cNvSpPr/>
          <p:nvPr/>
        </p:nvSpPr>
        <p:spPr>
          <a:xfrm>
            <a:off x="5508104" y="5157192"/>
            <a:ext cx="2088232" cy="360040"/>
          </a:xfrm>
          <a:prstGeom prst="lef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下矢印 12"/>
          <p:cNvSpPr/>
          <p:nvPr/>
        </p:nvSpPr>
        <p:spPr>
          <a:xfrm rot="13183800">
            <a:off x="5425698" y="3546731"/>
            <a:ext cx="360040" cy="122413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下矢印 13"/>
          <p:cNvSpPr/>
          <p:nvPr/>
        </p:nvSpPr>
        <p:spPr>
          <a:xfrm rot="8241377">
            <a:off x="7243293" y="3533126"/>
            <a:ext cx="360040" cy="122413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632150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3BE914-1A48-472B-BAE4-FFBA18576435}"/>
              </a:ext>
            </a:extLst>
          </p:cNvPr>
          <p:cNvSpPr>
            <a:spLocks noGrp="1"/>
          </p:cNvSpPr>
          <p:nvPr>
            <p:ph type="title"/>
          </p:nvPr>
        </p:nvSpPr>
        <p:spPr>
          <a:xfrm>
            <a:off x="457200" y="203200"/>
            <a:ext cx="8229600" cy="1069848"/>
          </a:xfrm>
        </p:spPr>
        <p:txBody>
          <a:bodyPr>
            <a:normAutofit fontScale="90000"/>
          </a:bodyPr>
          <a:lstStyle/>
          <a:p>
            <a:r>
              <a:rPr kumimoji="1" lang="ja-JP" altLang="en-US" dirty="0"/>
              <a:t>クライアントと向き合うということ</a:t>
            </a:r>
          </a:p>
        </p:txBody>
      </p:sp>
      <p:sp>
        <p:nvSpPr>
          <p:cNvPr id="5" name="円/楕円 10">
            <a:extLst>
              <a:ext uri="{FF2B5EF4-FFF2-40B4-BE49-F238E27FC236}">
                <a16:creationId xmlns:a16="http://schemas.microsoft.com/office/drawing/2014/main" id="{DE28E3EA-A253-4B41-AC17-EF632947282E}"/>
              </a:ext>
            </a:extLst>
          </p:cNvPr>
          <p:cNvSpPr/>
          <p:nvPr/>
        </p:nvSpPr>
        <p:spPr>
          <a:xfrm>
            <a:off x="1168400" y="2146214"/>
            <a:ext cx="6508576" cy="350528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600" dirty="0">
                <a:solidFill>
                  <a:prstClr val="white"/>
                </a:solidFill>
              </a:rPr>
              <a:t>患者</a:t>
            </a:r>
          </a:p>
        </p:txBody>
      </p:sp>
      <p:sp>
        <p:nvSpPr>
          <p:cNvPr id="7" name="乗算記号 6">
            <a:extLst>
              <a:ext uri="{FF2B5EF4-FFF2-40B4-BE49-F238E27FC236}">
                <a16:creationId xmlns:a16="http://schemas.microsoft.com/office/drawing/2014/main" id="{9E2B9097-FB7B-4539-89E6-03C89AFCE089}"/>
              </a:ext>
            </a:extLst>
          </p:cNvPr>
          <p:cNvSpPr/>
          <p:nvPr/>
        </p:nvSpPr>
        <p:spPr>
          <a:xfrm>
            <a:off x="909638" y="1038225"/>
            <a:ext cx="7065962" cy="561657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91345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正方形/長方形 8"/>
          <p:cNvSpPr/>
          <p:nvPr/>
        </p:nvSpPr>
        <p:spPr>
          <a:xfrm>
            <a:off x="1817694" y="4239090"/>
            <a:ext cx="5616624" cy="1512168"/>
          </a:xfrm>
          <a:prstGeom prst="rect">
            <a:avLst/>
          </a:prstGeom>
          <a:effectLst>
            <a:outerShdw blurRad="76200" dist="12700" dir="2700000" sy="-23000" kx="-800400" algn="bl" rotWithShape="0">
              <a:prstClr val="black">
                <a:alpha val="2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350">
              <a:solidFill>
                <a:prstClr val="white"/>
              </a:solidFill>
              <a:latin typeface="Georgia"/>
              <a:ea typeface="HG明朝B" panose="02020809000000000000" pitchFamily="17" charset="-128"/>
            </a:endParaRPr>
          </a:p>
        </p:txBody>
      </p:sp>
      <p:pic>
        <p:nvPicPr>
          <p:cNvPr id="2" name="図 1" descr="http://hiyoshi-hp.com/wp-content/themes/hiyoshi-hp/images/gra_top.jpg"/>
          <p:cNvPicPr/>
          <p:nvPr/>
        </p:nvPicPr>
        <p:blipFill>
          <a:blip r:embed="rId2" cstate="print"/>
          <a:srcRect/>
          <a:stretch>
            <a:fillRect/>
          </a:stretch>
        </p:blipFill>
        <p:spPr bwMode="auto">
          <a:xfrm>
            <a:off x="1143000" y="1214754"/>
            <a:ext cx="4455114" cy="1836204"/>
          </a:xfrm>
          <a:prstGeom prst="rect">
            <a:avLst/>
          </a:prstGeom>
          <a:noFill/>
          <a:ln w="9525">
            <a:noFill/>
            <a:miter lim="800000"/>
            <a:headEnd/>
            <a:tailEnd/>
          </a:ln>
        </p:spPr>
      </p:pic>
      <p:sp>
        <p:nvSpPr>
          <p:cNvPr id="3" name="正方形/長方形 2"/>
          <p:cNvSpPr/>
          <p:nvPr/>
        </p:nvSpPr>
        <p:spPr>
          <a:xfrm>
            <a:off x="1169622" y="3043989"/>
            <a:ext cx="2114681" cy="300082"/>
          </a:xfrm>
          <a:prstGeom prst="rect">
            <a:avLst/>
          </a:prstGeom>
        </p:spPr>
        <p:txBody>
          <a:bodyPr wrap="none">
            <a:spAutoFit/>
          </a:bodyPr>
          <a:lstStyle/>
          <a:p>
            <a:r>
              <a:rPr lang="ja-JP" altLang="ja-JP" sz="1350" dirty="0">
                <a:solidFill>
                  <a:prstClr val="black"/>
                </a:solidFill>
                <a:latin typeface="Georgia"/>
                <a:ea typeface="HG明朝B" panose="02020809000000000000" pitchFamily="17" charset="-128"/>
              </a:rPr>
              <a:t>創立年月：昭和</a:t>
            </a:r>
            <a:r>
              <a:rPr lang="en-US" altLang="ja-JP" sz="1350" dirty="0">
                <a:solidFill>
                  <a:prstClr val="black"/>
                </a:solidFill>
                <a:latin typeface="Georgia"/>
                <a:ea typeface="HG明朝B" panose="02020809000000000000" pitchFamily="17" charset="-128"/>
              </a:rPr>
              <a:t>30</a:t>
            </a:r>
            <a:r>
              <a:rPr lang="ja-JP" altLang="ja-JP" sz="1350" dirty="0">
                <a:solidFill>
                  <a:prstClr val="black"/>
                </a:solidFill>
                <a:latin typeface="Georgia"/>
                <a:ea typeface="HG明朝B" panose="02020809000000000000" pitchFamily="17" charset="-128"/>
              </a:rPr>
              <a:t>年</a:t>
            </a:r>
            <a:r>
              <a:rPr lang="en-US" altLang="ja-JP" sz="1350" dirty="0">
                <a:solidFill>
                  <a:prstClr val="black"/>
                </a:solidFill>
                <a:latin typeface="Georgia"/>
                <a:ea typeface="HG明朝B" panose="02020809000000000000" pitchFamily="17" charset="-128"/>
              </a:rPr>
              <a:t>12</a:t>
            </a:r>
            <a:r>
              <a:rPr lang="ja-JP" altLang="ja-JP" sz="1350" dirty="0">
                <a:solidFill>
                  <a:prstClr val="black"/>
                </a:solidFill>
                <a:latin typeface="Georgia"/>
                <a:ea typeface="HG明朝B" panose="02020809000000000000" pitchFamily="17" charset="-128"/>
              </a:rPr>
              <a:t>月</a:t>
            </a:r>
          </a:p>
        </p:txBody>
      </p:sp>
      <p:sp>
        <p:nvSpPr>
          <p:cNvPr id="4" name="正方形/長方形 3"/>
          <p:cNvSpPr/>
          <p:nvPr/>
        </p:nvSpPr>
        <p:spPr>
          <a:xfrm>
            <a:off x="1161066" y="3429000"/>
            <a:ext cx="3297698" cy="300082"/>
          </a:xfrm>
          <a:prstGeom prst="rect">
            <a:avLst/>
          </a:prstGeom>
        </p:spPr>
        <p:txBody>
          <a:bodyPr wrap="none">
            <a:spAutoFit/>
          </a:bodyPr>
          <a:lstStyle/>
          <a:p>
            <a:r>
              <a:rPr lang="ja-JP" altLang="ja-JP" sz="1350" dirty="0">
                <a:solidFill>
                  <a:prstClr val="black"/>
                </a:solidFill>
                <a:latin typeface="Georgia"/>
                <a:ea typeface="HG明朝B" panose="02020809000000000000" pitchFamily="17" charset="-128"/>
              </a:rPr>
              <a:t>総病床数：</a:t>
            </a:r>
            <a:r>
              <a:rPr lang="en-US" altLang="ja-JP" sz="1350" dirty="0">
                <a:solidFill>
                  <a:prstClr val="black"/>
                </a:solidFill>
                <a:latin typeface="Georgia"/>
                <a:ea typeface="HG明朝B" panose="02020809000000000000" pitchFamily="17" charset="-128"/>
              </a:rPr>
              <a:t>77</a:t>
            </a:r>
            <a:r>
              <a:rPr lang="ja-JP" altLang="ja-JP" sz="1350" dirty="0">
                <a:solidFill>
                  <a:prstClr val="black"/>
                </a:solidFill>
                <a:latin typeface="Georgia"/>
                <a:ea typeface="HG明朝B" panose="02020809000000000000" pitchFamily="17" charset="-128"/>
              </a:rPr>
              <a:t>床</a:t>
            </a:r>
            <a:r>
              <a:rPr lang="ja-JP" altLang="en-US" sz="1350" dirty="0">
                <a:solidFill>
                  <a:prstClr val="black"/>
                </a:solidFill>
                <a:latin typeface="Georgia"/>
                <a:ea typeface="HG明朝B" panose="02020809000000000000" pitchFamily="17" charset="-128"/>
              </a:rPr>
              <a:t>（開放病棟，個室</a:t>
            </a:r>
            <a:r>
              <a:rPr lang="en-US" altLang="ja-JP" sz="1350" dirty="0">
                <a:solidFill>
                  <a:prstClr val="black"/>
                </a:solidFill>
                <a:latin typeface="Georgia"/>
                <a:ea typeface="HG明朝B" panose="02020809000000000000" pitchFamily="17" charset="-128"/>
              </a:rPr>
              <a:t>12</a:t>
            </a:r>
            <a:r>
              <a:rPr lang="ja-JP" altLang="en-US" sz="1350" dirty="0">
                <a:solidFill>
                  <a:prstClr val="black"/>
                </a:solidFill>
                <a:latin typeface="Georgia"/>
                <a:ea typeface="HG明朝B" panose="02020809000000000000" pitchFamily="17" charset="-128"/>
              </a:rPr>
              <a:t>床）</a:t>
            </a:r>
            <a:endParaRPr lang="ja-JP" altLang="ja-JP" sz="1350" dirty="0">
              <a:solidFill>
                <a:prstClr val="black"/>
              </a:solidFill>
              <a:latin typeface="Georgia"/>
              <a:ea typeface="HG明朝B" panose="02020809000000000000" pitchFamily="17" charset="-128"/>
            </a:endParaRPr>
          </a:p>
        </p:txBody>
      </p:sp>
      <p:sp>
        <p:nvSpPr>
          <p:cNvPr id="5" name="正方形/長方形 4"/>
          <p:cNvSpPr/>
          <p:nvPr/>
        </p:nvSpPr>
        <p:spPr>
          <a:xfrm>
            <a:off x="3221851" y="3043989"/>
            <a:ext cx="2444900" cy="300082"/>
          </a:xfrm>
          <a:prstGeom prst="rect">
            <a:avLst/>
          </a:prstGeom>
        </p:spPr>
        <p:txBody>
          <a:bodyPr wrap="none">
            <a:spAutoFit/>
          </a:bodyPr>
          <a:lstStyle/>
          <a:p>
            <a:r>
              <a:rPr lang="en-US" altLang="ja-JP" sz="1350" dirty="0">
                <a:solidFill>
                  <a:prstClr val="black"/>
                </a:solidFill>
                <a:latin typeface="Georgia"/>
                <a:ea typeface="HG明朝B" panose="02020809000000000000" pitchFamily="17" charset="-128"/>
              </a:rPr>
              <a:t>URL</a:t>
            </a:r>
            <a:r>
              <a:rPr lang="ja-JP" altLang="ja-JP" sz="1350" dirty="0">
                <a:solidFill>
                  <a:prstClr val="black"/>
                </a:solidFill>
                <a:latin typeface="Georgia"/>
                <a:ea typeface="HG明朝B" panose="02020809000000000000" pitchFamily="17" charset="-128"/>
              </a:rPr>
              <a:t>：</a:t>
            </a:r>
            <a:r>
              <a:rPr lang="en-US" altLang="ja-JP" sz="1350" u="sng" dirty="0">
                <a:solidFill>
                  <a:prstClr val="black"/>
                </a:solidFill>
                <a:latin typeface="Georgia"/>
                <a:ea typeface="HG明朝B" panose="02020809000000000000" pitchFamily="17" charset="-128"/>
                <a:hlinkClick r:id="rId3"/>
              </a:rPr>
              <a:t>http://hiyoshi-hp.com</a:t>
            </a:r>
            <a:endParaRPr lang="ja-JP" altLang="ja-JP" sz="1350" dirty="0">
              <a:solidFill>
                <a:prstClr val="black"/>
              </a:solidFill>
              <a:latin typeface="Georgia"/>
              <a:ea typeface="HG明朝B" panose="02020809000000000000" pitchFamily="17" charset="-128"/>
            </a:endParaRPr>
          </a:p>
        </p:txBody>
      </p:sp>
      <p:pic>
        <p:nvPicPr>
          <p:cNvPr id="6" name="図 5" descr="祖父.jpg"/>
          <p:cNvPicPr>
            <a:picLocks noChangeAspect="1"/>
          </p:cNvPicPr>
          <p:nvPr/>
        </p:nvPicPr>
        <p:blipFill>
          <a:blip r:embed="rId4" cstate="print"/>
          <a:stretch>
            <a:fillRect/>
          </a:stretch>
        </p:blipFill>
        <p:spPr>
          <a:xfrm>
            <a:off x="5598114" y="1214754"/>
            <a:ext cx="2307923" cy="2808312"/>
          </a:xfrm>
          <a:prstGeom prst="rect">
            <a:avLst/>
          </a:prstGeom>
        </p:spPr>
      </p:pic>
      <p:sp>
        <p:nvSpPr>
          <p:cNvPr id="7" name="正方形/長方形 6"/>
          <p:cNvSpPr/>
          <p:nvPr/>
        </p:nvSpPr>
        <p:spPr>
          <a:xfrm>
            <a:off x="1979712" y="4239091"/>
            <a:ext cx="5400600" cy="1546577"/>
          </a:xfrm>
          <a:prstGeom prst="rect">
            <a:avLst/>
          </a:prstGeom>
        </p:spPr>
        <p:txBody>
          <a:bodyPr wrap="square">
            <a:spAutoFit/>
          </a:bodyPr>
          <a:lstStyle/>
          <a:p>
            <a:r>
              <a:rPr lang="ja-JP" altLang="en-US" sz="1350" dirty="0">
                <a:solidFill>
                  <a:prstClr val="white"/>
                </a:solidFill>
                <a:latin typeface="Georgia"/>
                <a:ea typeface="HG明朝B" panose="02020809000000000000" pitchFamily="17" charset="-128"/>
              </a:rPr>
              <a:t>「医の論理」とは人間の至福の追及であり、即ち</a:t>
            </a:r>
            <a:r>
              <a:rPr lang="ja-JP" altLang="en-US" sz="1350" dirty="0">
                <a:solidFill>
                  <a:srgbClr val="FFC000"/>
                </a:solidFill>
                <a:latin typeface="Georgia"/>
                <a:ea typeface="HG明朝B" panose="02020809000000000000" pitchFamily="17" charset="-128"/>
              </a:rPr>
              <a:t>「よく生きる」</a:t>
            </a:r>
            <a:r>
              <a:rPr lang="ja-JP" altLang="en-US" sz="1350" dirty="0">
                <a:solidFill>
                  <a:prstClr val="white"/>
                </a:solidFill>
                <a:latin typeface="Georgia"/>
                <a:ea typeface="HG明朝B" panose="02020809000000000000" pitchFamily="17" charset="-128"/>
              </a:rPr>
              <a:t>ことへの解明である。と言う創立者の方針のもとに開放的治療をいち早く導入した実績と、交通至便の恵まれた環境を活かし明るい都市形病院として、地域のニーズに対応した包括的医療を目的とする。医師、看護師、コ・メディカルスタッフ相互の意志疎通と連携プレーによって精神科治療本来の力が発揮され、</a:t>
            </a:r>
            <a:r>
              <a:rPr lang="ja-JP" altLang="en-US" sz="1350" dirty="0">
                <a:solidFill>
                  <a:srgbClr val="FFC000"/>
                </a:solidFill>
                <a:latin typeface="Georgia"/>
                <a:ea typeface="HG明朝B" panose="02020809000000000000" pitchFamily="17" charset="-128"/>
              </a:rPr>
              <a:t>患者中心の医療</a:t>
            </a:r>
            <a:r>
              <a:rPr lang="ja-JP" altLang="en-US" sz="1350" dirty="0">
                <a:solidFill>
                  <a:prstClr val="white"/>
                </a:solidFill>
                <a:latin typeface="Georgia"/>
                <a:ea typeface="HG明朝B" panose="02020809000000000000" pitchFamily="17" charset="-128"/>
              </a:rPr>
              <a:t>が確立されると信じている。</a:t>
            </a:r>
          </a:p>
        </p:txBody>
      </p:sp>
      <p:sp>
        <p:nvSpPr>
          <p:cNvPr id="8" name="テキスト ボックス 7"/>
          <p:cNvSpPr txBox="1"/>
          <p:nvPr/>
        </p:nvSpPr>
        <p:spPr>
          <a:xfrm>
            <a:off x="1709682" y="3861049"/>
            <a:ext cx="1107996" cy="369332"/>
          </a:xfrm>
          <a:prstGeom prst="rect">
            <a:avLst/>
          </a:prstGeom>
          <a:noFill/>
        </p:spPr>
        <p:txBody>
          <a:bodyPr wrap="none" rtlCol="0">
            <a:spAutoFit/>
          </a:bodyPr>
          <a:lstStyle/>
          <a:p>
            <a:r>
              <a:rPr lang="ja-JP" altLang="en-US" dirty="0">
                <a:solidFill>
                  <a:prstClr val="black"/>
                </a:solidFill>
                <a:latin typeface="Georgia"/>
                <a:ea typeface="HG明朝B" panose="02020809000000000000" pitchFamily="17" charset="-128"/>
              </a:rPr>
              <a:t>病院理念</a:t>
            </a:r>
          </a:p>
        </p:txBody>
      </p:sp>
      <p:sp>
        <p:nvSpPr>
          <p:cNvPr id="10" name="正方形/長方形 9">
            <a:extLst>
              <a:ext uri="{FF2B5EF4-FFF2-40B4-BE49-F238E27FC236}">
                <a16:creationId xmlns:a16="http://schemas.microsoft.com/office/drawing/2014/main" id="{1F3461A8-3213-45B1-B767-22DDDE7029EA}"/>
              </a:ext>
            </a:extLst>
          </p:cNvPr>
          <p:cNvSpPr/>
          <p:nvPr/>
        </p:nvSpPr>
        <p:spPr>
          <a:xfrm>
            <a:off x="486561" y="503339"/>
            <a:ext cx="8179267" cy="5687736"/>
          </a:xfrm>
          <a:prstGeom prst="rect">
            <a:avLst/>
          </a:prstGeom>
          <a:noFill/>
          <a:ln w="571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4212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3BE914-1A48-472B-BAE4-FFBA18576435}"/>
              </a:ext>
            </a:extLst>
          </p:cNvPr>
          <p:cNvSpPr>
            <a:spLocks noGrp="1"/>
          </p:cNvSpPr>
          <p:nvPr>
            <p:ph type="title"/>
          </p:nvPr>
        </p:nvSpPr>
        <p:spPr>
          <a:xfrm>
            <a:off x="457200" y="203200"/>
            <a:ext cx="8229600" cy="1069848"/>
          </a:xfrm>
        </p:spPr>
        <p:txBody>
          <a:bodyPr>
            <a:normAutofit fontScale="90000"/>
          </a:bodyPr>
          <a:lstStyle/>
          <a:p>
            <a:r>
              <a:rPr kumimoji="1" lang="ja-JP" altLang="en-US" dirty="0"/>
              <a:t>クライアントと向き合うということ</a:t>
            </a:r>
          </a:p>
        </p:txBody>
      </p:sp>
      <p:sp>
        <p:nvSpPr>
          <p:cNvPr id="5" name="円/楕円 10">
            <a:extLst>
              <a:ext uri="{FF2B5EF4-FFF2-40B4-BE49-F238E27FC236}">
                <a16:creationId xmlns:a16="http://schemas.microsoft.com/office/drawing/2014/main" id="{DE28E3EA-A253-4B41-AC17-EF632947282E}"/>
              </a:ext>
            </a:extLst>
          </p:cNvPr>
          <p:cNvSpPr/>
          <p:nvPr/>
        </p:nvSpPr>
        <p:spPr>
          <a:xfrm>
            <a:off x="3810000" y="2057314"/>
            <a:ext cx="4730576" cy="3505285"/>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0" dirty="0">
                <a:solidFill>
                  <a:prstClr val="white"/>
                </a:solidFill>
              </a:rPr>
              <a:t>その人</a:t>
            </a:r>
          </a:p>
        </p:txBody>
      </p:sp>
      <p:sp>
        <p:nvSpPr>
          <p:cNvPr id="6" name="円/楕円 10">
            <a:extLst>
              <a:ext uri="{FF2B5EF4-FFF2-40B4-BE49-F238E27FC236}">
                <a16:creationId xmlns:a16="http://schemas.microsoft.com/office/drawing/2014/main" id="{60AB3002-5580-4A4A-B5E9-A5B78C052D36}"/>
              </a:ext>
            </a:extLst>
          </p:cNvPr>
          <p:cNvSpPr/>
          <p:nvPr/>
        </p:nvSpPr>
        <p:spPr>
          <a:xfrm>
            <a:off x="1028700" y="3060656"/>
            <a:ext cx="2006600" cy="149859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rPr>
              <a:t>障碍</a:t>
            </a:r>
          </a:p>
        </p:txBody>
      </p:sp>
    </p:spTree>
    <p:extLst>
      <p:ext uri="{BB962C8B-B14F-4D97-AF65-F5344CB8AC3E}">
        <p14:creationId xmlns:p14="http://schemas.microsoft.com/office/powerpoint/2010/main" val="3199732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3375"/>
            <a:ext cx="8229600" cy="1066800"/>
          </a:xfrm>
        </p:spPr>
        <p:txBody>
          <a:bodyPr>
            <a:normAutofit fontScale="90000"/>
          </a:bodyPr>
          <a:lstStyle/>
          <a:p>
            <a:pPr fontAlgn="auto">
              <a:spcAft>
                <a:spcPts val="0"/>
              </a:spcAft>
              <a:defRPr/>
            </a:pPr>
            <a:r>
              <a:rPr lang="ja-JP" altLang="en-US" dirty="0"/>
              <a:t>動機づけの基本スタンスとプロセス</a:t>
            </a:r>
          </a:p>
        </p:txBody>
      </p:sp>
      <p:sp>
        <p:nvSpPr>
          <p:cNvPr id="3" name="コンテンツ プレースホルダー 2"/>
          <p:cNvSpPr>
            <a:spLocks noGrp="1"/>
          </p:cNvSpPr>
          <p:nvPr>
            <p:ph idx="1"/>
          </p:nvPr>
        </p:nvSpPr>
        <p:spPr>
          <a:xfrm>
            <a:off x="457200" y="1439863"/>
            <a:ext cx="8229600" cy="4324350"/>
          </a:xfrm>
        </p:spPr>
        <p:txBody>
          <a:bodyPr>
            <a:normAutofit fontScale="92500" lnSpcReduction="10000"/>
          </a:bodyPr>
          <a:lstStyle/>
          <a:p>
            <a:pPr marL="365760" indent="-256032" fontAlgn="auto">
              <a:spcAft>
                <a:spcPts val="0"/>
              </a:spcAft>
              <a:buClr>
                <a:schemeClr val="accent3"/>
              </a:buClr>
              <a:buFont typeface="Georgia"/>
              <a:buChar char="•"/>
              <a:defRPr/>
            </a:pPr>
            <a:r>
              <a:rPr lang="ja-JP" altLang="en-US" dirty="0"/>
              <a:t>基本スタンス</a:t>
            </a:r>
            <a:endParaRPr lang="en-US" altLang="ja-JP" dirty="0"/>
          </a:p>
          <a:p>
            <a:pPr marL="624078" indent="-514350" fontAlgn="auto">
              <a:spcAft>
                <a:spcPts val="0"/>
              </a:spcAft>
              <a:buClr>
                <a:schemeClr val="accent3"/>
              </a:buClr>
              <a:buFont typeface="+mj-lt"/>
              <a:buAutoNum type="arabicPeriod"/>
              <a:defRPr/>
            </a:pPr>
            <a:r>
              <a:rPr lang="ja-JP" altLang="en-US" dirty="0"/>
              <a:t>協働</a:t>
            </a:r>
            <a:r>
              <a:rPr lang="en-US" altLang="ja-JP" dirty="0"/>
              <a:t>(Partnership)</a:t>
            </a:r>
            <a:r>
              <a:rPr lang="ja-JP" altLang="en-US" dirty="0"/>
              <a:t>：協力関係</a:t>
            </a:r>
            <a:endParaRPr lang="en-US" altLang="ja-JP" dirty="0"/>
          </a:p>
          <a:p>
            <a:pPr marL="624078" indent="-514350" fontAlgn="auto">
              <a:spcAft>
                <a:spcPts val="0"/>
              </a:spcAft>
              <a:buClr>
                <a:schemeClr val="accent3"/>
              </a:buClr>
              <a:buFont typeface="+mj-lt"/>
              <a:buAutoNum type="arabicPeriod"/>
              <a:defRPr/>
            </a:pPr>
            <a:r>
              <a:rPr lang="ja-JP" altLang="en-US" dirty="0"/>
              <a:t>受容</a:t>
            </a:r>
            <a:r>
              <a:rPr lang="en-US" altLang="ja-JP" dirty="0"/>
              <a:t>(Acceptance)</a:t>
            </a:r>
            <a:r>
              <a:rPr lang="ja-JP" altLang="en-US" dirty="0"/>
              <a:t>：自律性と価値観を尊重</a:t>
            </a:r>
            <a:endParaRPr lang="en-US" altLang="ja-JP" dirty="0"/>
          </a:p>
          <a:p>
            <a:pPr marL="624078" indent="-514350" fontAlgn="auto">
              <a:spcAft>
                <a:spcPts val="0"/>
              </a:spcAft>
              <a:buClr>
                <a:schemeClr val="accent3"/>
              </a:buClr>
              <a:buFont typeface="+mj-lt"/>
              <a:buAutoNum type="arabicPeriod"/>
              <a:defRPr/>
            </a:pPr>
            <a:r>
              <a:rPr lang="ja-JP" altLang="en-US" dirty="0"/>
              <a:t>思いやり</a:t>
            </a:r>
            <a:r>
              <a:rPr lang="en-US" altLang="ja-JP" dirty="0"/>
              <a:t>(Compassion)</a:t>
            </a:r>
            <a:r>
              <a:rPr lang="ja-JP" altLang="en-US" dirty="0"/>
              <a:t>：相手の事情を優先</a:t>
            </a:r>
            <a:endParaRPr lang="en-US" altLang="ja-JP" dirty="0"/>
          </a:p>
          <a:p>
            <a:pPr marL="624078" indent="-514350" fontAlgn="auto">
              <a:spcAft>
                <a:spcPts val="0"/>
              </a:spcAft>
              <a:buClr>
                <a:schemeClr val="accent3"/>
              </a:buClr>
              <a:buFont typeface="+mj-lt"/>
              <a:buAutoNum type="arabicPeriod"/>
              <a:defRPr/>
            </a:pPr>
            <a:r>
              <a:rPr lang="ja-JP" altLang="en-US" dirty="0"/>
              <a:t>喚起</a:t>
            </a:r>
            <a:r>
              <a:rPr lang="en-US" altLang="ja-JP" dirty="0"/>
              <a:t>(Evocation)</a:t>
            </a:r>
            <a:r>
              <a:rPr lang="ja-JP" altLang="en-US" dirty="0"/>
              <a:t>：</a:t>
            </a:r>
            <a:r>
              <a:rPr lang="ja-JP" altLang="en-US" sz="2400" dirty="0"/>
              <a:t>本来持っている動機を引き出す</a:t>
            </a:r>
            <a:endParaRPr lang="en-US" altLang="ja-JP" dirty="0"/>
          </a:p>
          <a:p>
            <a:pPr marL="365760" indent="-256032" fontAlgn="auto">
              <a:spcAft>
                <a:spcPts val="0"/>
              </a:spcAft>
              <a:buClr>
                <a:schemeClr val="accent3"/>
              </a:buClr>
              <a:buFont typeface="Georgia"/>
              <a:buChar char="•"/>
              <a:defRPr/>
            </a:pPr>
            <a:r>
              <a:rPr lang="ja-JP" altLang="en-US" dirty="0"/>
              <a:t>プロセス</a:t>
            </a:r>
            <a:endParaRPr lang="en-US" altLang="ja-JP" dirty="0"/>
          </a:p>
          <a:p>
            <a:pPr marL="624078" indent="-514350" fontAlgn="auto">
              <a:spcAft>
                <a:spcPts val="0"/>
              </a:spcAft>
              <a:buClr>
                <a:schemeClr val="accent3"/>
              </a:buClr>
              <a:buFont typeface="+mj-lt"/>
              <a:buAutoNum type="arabicPeriod"/>
              <a:defRPr/>
            </a:pPr>
            <a:r>
              <a:rPr lang="ja-JP" altLang="en-US" dirty="0"/>
              <a:t>関わる</a:t>
            </a:r>
            <a:r>
              <a:rPr lang="en-US" altLang="ja-JP" dirty="0"/>
              <a:t>(Engaging)</a:t>
            </a:r>
            <a:r>
              <a:rPr lang="ja-JP" altLang="en-US" dirty="0"/>
              <a:t>：正確に理解することを追求</a:t>
            </a:r>
            <a:endParaRPr lang="en-US" altLang="ja-JP" dirty="0"/>
          </a:p>
          <a:p>
            <a:pPr marL="624078" indent="-514350" fontAlgn="auto">
              <a:spcAft>
                <a:spcPts val="0"/>
              </a:spcAft>
              <a:buClr>
                <a:schemeClr val="accent3"/>
              </a:buClr>
              <a:buFont typeface="+mj-lt"/>
              <a:buAutoNum type="arabicPeriod"/>
              <a:defRPr/>
            </a:pPr>
            <a:r>
              <a:rPr lang="ja-JP" altLang="en-US" dirty="0"/>
              <a:t>焦点化</a:t>
            </a:r>
            <a:r>
              <a:rPr lang="en-US" altLang="ja-JP" dirty="0"/>
              <a:t>(Focusing)</a:t>
            </a:r>
            <a:r>
              <a:rPr lang="ja-JP" altLang="en-US" dirty="0"/>
              <a:t>：どのような変化が重要か</a:t>
            </a:r>
            <a:endParaRPr lang="en-US" altLang="ja-JP" dirty="0"/>
          </a:p>
          <a:p>
            <a:pPr marL="624078" indent="-514350" fontAlgn="auto">
              <a:spcAft>
                <a:spcPts val="0"/>
              </a:spcAft>
              <a:buClr>
                <a:schemeClr val="accent3"/>
              </a:buClr>
              <a:buFont typeface="+mj-lt"/>
              <a:buAutoNum type="arabicPeriod"/>
              <a:defRPr/>
            </a:pPr>
            <a:r>
              <a:rPr lang="ja-JP" altLang="en-US" dirty="0"/>
              <a:t>引き出す</a:t>
            </a:r>
            <a:r>
              <a:rPr lang="en-US" altLang="ja-JP" dirty="0"/>
              <a:t>(Evoking)</a:t>
            </a:r>
            <a:r>
              <a:rPr lang="ja-JP" altLang="en-US" dirty="0"/>
              <a:t>：ヒントを引き出し，強化</a:t>
            </a:r>
            <a:endParaRPr lang="en-US" altLang="ja-JP" dirty="0"/>
          </a:p>
          <a:p>
            <a:pPr marL="624078" indent="-514350" fontAlgn="auto">
              <a:spcAft>
                <a:spcPts val="0"/>
              </a:spcAft>
              <a:buClr>
                <a:schemeClr val="accent3"/>
              </a:buClr>
              <a:buFont typeface="+mj-lt"/>
              <a:buAutoNum type="arabicPeriod"/>
              <a:defRPr/>
            </a:pPr>
            <a:r>
              <a:rPr lang="ja-JP" altLang="en-US" dirty="0"/>
              <a:t>計画する</a:t>
            </a:r>
            <a:r>
              <a:rPr lang="en-US" altLang="ja-JP" dirty="0"/>
              <a:t>(Planning)</a:t>
            </a:r>
            <a:r>
              <a:rPr lang="ja-JP" altLang="en-US" dirty="0"/>
              <a:t>：</a:t>
            </a:r>
            <a:r>
              <a:rPr lang="ja-JP" altLang="en-US" sz="2200" dirty="0"/>
              <a:t>方法論のコミットを引き出し，強化</a:t>
            </a:r>
            <a:endParaRPr lang="ja-JP" altLang="en-US" dirty="0"/>
          </a:p>
        </p:txBody>
      </p:sp>
    </p:spTree>
    <p:extLst>
      <p:ext uri="{BB962C8B-B14F-4D97-AF65-F5344CB8AC3E}">
        <p14:creationId xmlns:p14="http://schemas.microsoft.com/office/powerpoint/2010/main" val="783752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20688"/>
            <a:ext cx="8229600" cy="1066800"/>
          </a:xfrm>
        </p:spPr>
        <p:txBody>
          <a:bodyPr>
            <a:normAutofit fontScale="90000"/>
          </a:bodyPr>
          <a:lstStyle/>
          <a:p>
            <a:r>
              <a:rPr lang="en-US" altLang="ja-JP" dirty="0"/>
              <a:t>SDM</a:t>
            </a:r>
            <a:r>
              <a:rPr lang="ja-JP" altLang="en-US" dirty="0" err="1"/>
              <a:t>，</a:t>
            </a:r>
            <a:r>
              <a:rPr lang="en-US" altLang="ja-JP" dirty="0"/>
              <a:t>CBT</a:t>
            </a:r>
            <a:r>
              <a:rPr lang="ja-JP" altLang="en-US" dirty="0" err="1"/>
              <a:t>，</a:t>
            </a:r>
            <a:r>
              <a:rPr lang="en-US" altLang="ja-JP" dirty="0"/>
              <a:t>IMR</a:t>
            </a:r>
            <a:r>
              <a:rPr lang="ja-JP" altLang="en-US" dirty="0" err="1"/>
              <a:t>に共</a:t>
            </a:r>
            <a:r>
              <a:rPr lang="ja-JP" altLang="en-US" dirty="0"/>
              <a:t>通する治療構造</a:t>
            </a:r>
            <a:endParaRPr kumimoji="1" lang="ja-JP" altLang="en-US" dirty="0"/>
          </a:p>
        </p:txBody>
      </p:sp>
      <p:sp>
        <p:nvSpPr>
          <p:cNvPr id="9" name="円/楕円 8"/>
          <p:cNvSpPr/>
          <p:nvPr/>
        </p:nvSpPr>
        <p:spPr>
          <a:xfrm>
            <a:off x="3203848" y="1774539"/>
            <a:ext cx="2304256" cy="792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希望＆問題点</a:t>
            </a:r>
          </a:p>
        </p:txBody>
      </p:sp>
      <p:sp>
        <p:nvSpPr>
          <p:cNvPr id="10" name="円/楕円 9"/>
          <p:cNvSpPr/>
          <p:nvPr/>
        </p:nvSpPr>
        <p:spPr>
          <a:xfrm>
            <a:off x="1105218" y="4671689"/>
            <a:ext cx="72008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治療者</a:t>
            </a:r>
          </a:p>
        </p:txBody>
      </p:sp>
      <p:sp>
        <p:nvSpPr>
          <p:cNvPr id="11" name="円/楕円 10"/>
          <p:cNvSpPr/>
          <p:nvPr/>
        </p:nvSpPr>
        <p:spPr>
          <a:xfrm>
            <a:off x="7236296" y="4749715"/>
            <a:ext cx="720080" cy="129614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患者</a:t>
            </a:r>
          </a:p>
        </p:txBody>
      </p:sp>
      <p:sp>
        <p:nvSpPr>
          <p:cNvPr id="12" name="左右矢印 11"/>
          <p:cNvSpPr/>
          <p:nvPr/>
        </p:nvSpPr>
        <p:spPr>
          <a:xfrm>
            <a:off x="2170076" y="5191250"/>
            <a:ext cx="4824536" cy="360040"/>
          </a:xfrm>
          <a:prstGeom prst="lef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下矢印 12"/>
          <p:cNvSpPr/>
          <p:nvPr/>
        </p:nvSpPr>
        <p:spPr>
          <a:xfrm rot="13183800">
            <a:off x="2438296" y="2601808"/>
            <a:ext cx="360040" cy="204818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下矢印 13"/>
          <p:cNvSpPr/>
          <p:nvPr/>
        </p:nvSpPr>
        <p:spPr>
          <a:xfrm rot="8241377">
            <a:off x="6170944" y="2476220"/>
            <a:ext cx="360040" cy="222282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テキスト ボックス 2"/>
          <p:cNvSpPr txBox="1"/>
          <p:nvPr/>
        </p:nvSpPr>
        <p:spPr>
          <a:xfrm>
            <a:off x="6528410" y="2907259"/>
            <a:ext cx="1415772" cy="584775"/>
          </a:xfrm>
          <a:prstGeom prst="rect">
            <a:avLst/>
          </a:prstGeom>
          <a:noFill/>
        </p:spPr>
        <p:txBody>
          <a:bodyPr wrap="none" rtlCol="0">
            <a:spAutoFit/>
          </a:bodyPr>
          <a:lstStyle/>
          <a:p>
            <a:r>
              <a:rPr lang="ja-JP" altLang="en-US" sz="3200" dirty="0"/>
              <a:t>外在化</a:t>
            </a:r>
            <a:endParaRPr kumimoji="1" lang="ja-JP" altLang="en-US" dirty="0"/>
          </a:p>
        </p:txBody>
      </p:sp>
      <p:sp>
        <p:nvSpPr>
          <p:cNvPr id="15" name="テキスト ボックス 14"/>
          <p:cNvSpPr txBox="1"/>
          <p:nvPr/>
        </p:nvSpPr>
        <p:spPr>
          <a:xfrm>
            <a:off x="757372" y="2679992"/>
            <a:ext cx="1415772" cy="1077218"/>
          </a:xfrm>
          <a:prstGeom prst="rect">
            <a:avLst/>
          </a:prstGeom>
          <a:noFill/>
        </p:spPr>
        <p:txBody>
          <a:bodyPr wrap="none" rtlCol="0">
            <a:spAutoFit/>
          </a:bodyPr>
          <a:lstStyle/>
          <a:p>
            <a:r>
              <a:rPr lang="ja-JP" altLang="en-US" sz="3200" dirty="0"/>
              <a:t>中立性</a:t>
            </a:r>
            <a:endParaRPr lang="en-US" altLang="ja-JP" sz="3200" dirty="0"/>
          </a:p>
          <a:p>
            <a:r>
              <a:rPr kumimoji="1" lang="ja-JP" altLang="en-US" sz="3200" dirty="0"/>
              <a:t>公平性</a:t>
            </a:r>
            <a:endParaRPr kumimoji="1" lang="ja-JP" altLang="en-US" dirty="0"/>
          </a:p>
        </p:txBody>
      </p:sp>
      <p:sp>
        <p:nvSpPr>
          <p:cNvPr id="16" name="テキスト ボックス 15"/>
          <p:cNvSpPr txBox="1"/>
          <p:nvPr/>
        </p:nvSpPr>
        <p:spPr>
          <a:xfrm>
            <a:off x="3648090" y="5921591"/>
            <a:ext cx="1826141" cy="584775"/>
          </a:xfrm>
          <a:prstGeom prst="rect">
            <a:avLst/>
          </a:prstGeom>
          <a:noFill/>
        </p:spPr>
        <p:txBody>
          <a:bodyPr wrap="none" rtlCol="0">
            <a:spAutoFit/>
          </a:bodyPr>
          <a:lstStyle/>
          <a:p>
            <a:r>
              <a:rPr lang="ja-JP" altLang="en-US" sz="3200" dirty="0"/>
              <a:t>治療同盟</a:t>
            </a:r>
            <a:endParaRPr kumimoji="1" lang="ja-JP" altLang="en-US" dirty="0"/>
          </a:p>
        </p:txBody>
      </p:sp>
      <p:sp>
        <p:nvSpPr>
          <p:cNvPr id="17" name="正方形/長方形 16"/>
          <p:cNvSpPr/>
          <p:nvPr/>
        </p:nvSpPr>
        <p:spPr>
          <a:xfrm>
            <a:off x="2904247" y="3187410"/>
            <a:ext cx="3068469"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3200" b="1" dirty="0">
                <a:ln/>
                <a:solidFill>
                  <a:schemeClr val="accent3"/>
                </a:solidFill>
              </a:rPr>
              <a:t>内因的動機づけ</a:t>
            </a:r>
            <a:endParaRPr lang="en-US" altLang="ja-JP" sz="3200" b="1" dirty="0">
              <a:ln/>
              <a:solidFill>
                <a:schemeClr val="accent3"/>
              </a:solidFill>
            </a:endParaRPr>
          </a:p>
          <a:p>
            <a:pPr algn="ctr"/>
            <a:r>
              <a:rPr lang="ja-JP" altLang="en-US" sz="3200" b="1" dirty="0">
                <a:ln w="22225">
                  <a:solidFill>
                    <a:schemeClr val="accent2"/>
                  </a:solidFill>
                  <a:prstDash val="solid"/>
                </a:ln>
                <a:solidFill>
                  <a:schemeClr val="accent2">
                    <a:lumMod val="40000"/>
                    <a:lumOff val="60000"/>
                  </a:schemeClr>
                </a:solidFill>
              </a:rPr>
              <a:t>意志決定</a:t>
            </a:r>
            <a:endParaRPr lang="ja-JP" altLang="en-US" sz="3200" b="1" cap="none" spc="0" dirty="0">
              <a:ln/>
              <a:solidFill>
                <a:schemeClr val="accent3"/>
              </a:solidFill>
              <a:effectLst/>
            </a:endParaRPr>
          </a:p>
        </p:txBody>
      </p:sp>
      <p:sp>
        <p:nvSpPr>
          <p:cNvPr id="19" name="下矢印 18"/>
          <p:cNvSpPr/>
          <p:nvPr/>
        </p:nvSpPr>
        <p:spPr>
          <a:xfrm rot="15779417">
            <a:off x="2222230" y="4520981"/>
            <a:ext cx="319253" cy="785849"/>
          </a:xfrm>
          <a:prstGeom prst="downArrow">
            <a:avLst>
              <a:gd name="adj1" fmla="val 50000"/>
              <a:gd name="adj2" fmla="val 15627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20" name="テキスト ボックス 19"/>
          <p:cNvSpPr txBox="1"/>
          <p:nvPr/>
        </p:nvSpPr>
        <p:spPr>
          <a:xfrm>
            <a:off x="2768286" y="4650156"/>
            <a:ext cx="3570208" cy="461665"/>
          </a:xfrm>
          <a:prstGeom prst="rect">
            <a:avLst/>
          </a:prstGeom>
          <a:noFill/>
        </p:spPr>
        <p:txBody>
          <a:bodyPr wrap="none" rtlCol="0">
            <a:spAutoFit/>
          </a:bodyPr>
          <a:lstStyle/>
          <a:p>
            <a:r>
              <a:rPr lang="ja-JP" altLang="en-US" sz="2400" dirty="0"/>
              <a:t>意志決定プロセスの提示</a:t>
            </a:r>
          </a:p>
        </p:txBody>
      </p:sp>
      <p:sp>
        <p:nvSpPr>
          <p:cNvPr id="21" name="下矢印 20"/>
          <p:cNvSpPr/>
          <p:nvPr/>
        </p:nvSpPr>
        <p:spPr>
          <a:xfrm rot="5929213">
            <a:off x="6522007" y="4556434"/>
            <a:ext cx="324775" cy="767726"/>
          </a:xfrm>
          <a:prstGeom prst="downArrow">
            <a:avLst>
              <a:gd name="adj1" fmla="val 50000"/>
              <a:gd name="adj2" fmla="val 15627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22" name="下矢印 21"/>
          <p:cNvSpPr/>
          <p:nvPr/>
        </p:nvSpPr>
        <p:spPr>
          <a:xfrm rot="10800000">
            <a:off x="4009662" y="4279403"/>
            <a:ext cx="891907" cy="340751"/>
          </a:xfrm>
          <a:prstGeom prst="downArrow">
            <a:avLst>
              <a:gd name="adj1" fmla="val 50000"/>
              <a:gd name="adj2" fmla="val 3910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23" name="下矢印 22"/>
          <p:cNvSpPr/>
          <p:nvPr/>
        </p:nvSpPr>
        <p:spPr>
          <a:xfrm rot="10800000">
            <a:off x="3975396" y="2667504"/>
            <a:ext cx="926173" cy="419028"/>
          </a:xfrm>
          <a:prstGeom prst="downArrow">
            <a:avLst>
              <a:gd name="adj1" fmla="val 50000"/>
              <a:gd name="adj2" fmla="val 3910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Tree>
    <p:extLst>
      <p:ext uri="{BB962C8B-B14F-4D97-AF65-F5344CB8AC3E}">
        <p14:creationId xmlns:p14="http://schemas.microsoft.com/office/powerpoint/2010/main" val="24214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anim calcmode="lin" valueType="num">
                                      <p:cBhvr>
                                        <p:cTn id="44" dur="2000" fill="hold"/>
                                        <p:tgtEl>
                                          <p:spTgt spid="17"/>
                                        </p:tgtEl>
                                        <p:attrNameLst>
                                          <p:attrName>ppt_w</p:attrName>
                                        </p:attrNameLst>
                                      </p:cBhvr>
                                      <p:tavLst>
                                        <p:tav tm="0" fmla="#ppt_w*sin(2.5*pi*$)">
                                          <p:val>
                                            <p:fltVal val="0"/>
                                          </p:val>
                                        </p:tav>
                                        <p:tav tm="100000">
                                          <p:val>
                                            <p:fltVal val="1"/>
                                          </p:val>
                                        </p:tav>
                                      </p:tavLst>
                                    </p:anim>
                                    <p:anim calcmode="lin" valueType="num">
                                      <p:cBhvr>
                                        <p:cTn id="45"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19" grpId="0" animBg="1"/>
      <p:bldP spid="20" grpId="0"/>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治療要因の</a:t>
            </a:r>
            <a:r>
              <a:rPr kumimoji="1" lang="ja-JP" altLang="en-US" dirty="0"/>
              <a:t>外</a:t>
            </a:r>
            <a:r>
              <a:rPr lang="ja-JP" altLang="en-US" dirty="0"/>
              <a:t>在化</a:t>
            </a:r>
            <a:endParaRPr kumimoji="1" lang="ja-JP" altLang="en-US" dirty="0"/>
          </a:p>
        </p:txBody>
      </p:sp>
      <p:sp>
        <p:nvSpPr>
          <p:cNvPr id="3" name="コンテンツ プレースホルダー 2"/>
          <p:cNvSpPr>
            <a:spLocks noGrp="1"/>
          </p:cNvSpPr>
          <p:nvPr>
            <p:ph idx="1"/>
          </p:nvPr>
        </p:nvSpPr>
        <p:spPr/>
        <p:txBody>
          <a:bodyPr/>
          <a:lstStyle/>
          <a:p>
            <a:r>
              <a:rPr lang="ja-JP" altLang="en-US" dirty="0"/>
              <a:t>分化された欲求の共有⇒希望学</a:t>
            </a:r>
            <a:endParaRPr lang="en-US" altLang="ja-JP" dirty="0"/>
          </a:p>
          <a:p>
            <a:r>
              <a:rPr lang="ja-JP" altLang="en-US" dirty="0"/>
              <a:t>欲求充足の阻害因子の共有</a:t>
            </a:r>
            <a:endParaRPr lang="en-US" altLang="ja-JP" dirty="0"/>
          </a:p>
          <a:p>
            <a:pPr marL="109728" indent="0">
              <a:buNone/>
            </a:pPr>
            <a:r>
              <a:rPr lang="ja-JP" altLang="en-US" dirty="0"/>
              <a:t>　</a:t>
            </a:r>
            <a:r>
              <a:rPr kumimoji="1" lang="ja-JP" altLang="en-US" dirty="0"/>
              <a:t>個人の症状</a:t>
            </a:r>
            <a:r>
              <a:rPr lang="ja-JP" altLang="en-US" dirty="0"/>
              <a:t>，病識欠如（否認），親子</a:t>
            </a:r>
            <a:r>
              <a:rPr kumimoji="1" lang="ja-JP" altLang="en-US" dirty="0"/>
              <a:t>関係，</a:t>
            </a:r>
            <a:r>
              <a:rPr kumimoji="1" lang="en-US" altLang="ja-JP" dirty="0"/>
              <a:t>IQ</a:t>
            </a:r>
            <a:r>
              <a:rPr lang="ja-JP" altLang="en-US" dirty="0" err="1"/>
              <a:t>，</a:t>
            </a:r>
            <a:r>
              <a:rPr kumimoji="1" lang="ja-JP" altLang="en-US" dirty="0"/>
              <a:t>メタ認知の様子，対人関係機能，性格　</a:t>
            </a:r>
            <a:r>
              <a:rPr kumimoji="1" lang="en-US" altLang="ja-JP" dirty="0" err="1"/>
              <a:t>etc</a:t>
            </a:r>
            <a:endParaRPr kumimoji="1" lang="ja-JP" altLang="en-US" dirty="0"/>
          </a:p>
        </p:txBody>
      </p:sp>
    </p:spTree>
    <p:extLst>
      <p:ext uri="{BB962C8B-B14F-4D97-AF65-F5344CB8AC3E}">
        <p14:creationId xmlns:p14="http://schemas.microsoft.com/office/powerpoint/2010/main" val="330950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7681" y="741326"/>
            <a:ext cx="2392003" cy="537520"/>
          </a:xfrm>
        </p:spPr>
        <p:txBody>
          <a:bodyPr>
            <a:normAutofit/>
          </a:bodyPr>
          <a:lstStyle/>
          <a:p>
            <a:r>
              <a:rPr lang="ja-JP" altLang="en-US" sz="2634" dirty="0"/>
              <a:t>行動理論</a:t>
            </a:r>
          </a:p>
        </p:txBody>
      </p:sp>
      <p:graphicFrame>
        <p:nvGraphicFramePr>
          <p:cNvPr id="3" name="図表 2"/>
          <p:cNvGraphicFramePr/>
          <p:nvPr/>
        </p:nvGraphicFramePr>
        <p:xfrm>
          <a:off x="3894720" y="1735801"/>
          <a:ext cx="5733664" cy="3822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p:cNvSpPr txBox="1"/>
          <p:nvPr/>
        </p:nvSpPr>
        <p:spPr>
          <a:xfrm>
            <a:off x="576051" y="1464889"/>
            <a:ext cx="1829347" cy="1018740"/>
          </a:xfrm>
          <a:prstGeom prst="rect">
            <a:avLst/>
          </a:prstGeom>
          <a:noFill/>
        </p:spPr>
        <p:txBody>
          <a:bodyPr wrap="none" rtlCol="0">
            <a:spAutoFit/>
          </a:bodyPr>
          <a:lstStyle/>
          <a:p>
            <a:r>
              <a:rPr kumimoji="0" lang="ja-JP" altLang="en-US" sz="3010" kern="0" dirty="0">
                <a:solidFill>
                  <a:sysClr val="windowText" lastClr="000000"/>
                </a:solidFill>
              </a:rPr>
              <a:t>欲動</a:t>
            </a:r>
            <a:r>
              <a:rPr kumimoji="0" lang="en-US" altLang="ja-JP" sz="3010" kern="0" dirty="0">
                <a:solidFill>
                  <a:sysClr val="windowText" lastClr="000000"/>
                </a:solidFill>
              </a:rPr>
              <a:t>drive</a:t>
            </a:r>
          </a:p>
          <a:p>
            <a:r>
              <a:rPr lang="ja-JP" altLang="en-US" sz="3010" kern="0" dirty="0">
                <a:solidFill>
                  <a:sysClr val="windowText" lastClr="000000"/>
                </a:solidFill>
              </a:rPr>
              <a:t>欲望</a:t>
            </a:r>
            <a:r>
              <a:rPr lang="en-US" altLang="ja-JP" sz="3010" kern="0" dirty="0">
                <a:solidFill>
                  <a:sysClr val="windowText" lastClr="000000"/>
                </a:solidFill>
              </a:rPr>
              <a:t>wish</a:t>
            </a:r>
            <a:endParaRPr lang="ja-JP" altLang="en-US" sz="3010" kern="0" dirty="0">
              <a:solidFill>
                <a:sysClr val="windowText" lastClr="000000"/>
              </a:solidFill>
            </a:endParaRPr>
          </a:p>
        </p:txBody>
      </p:sp>
      <p:sp>
        <p:nvSpPr>
          <p:cNvPr id="7" name="右矢印 6"/>
          <p:cNvSpPr/>
          <p:nvPr/>
        </p:nvSpPr>
        <p:spPr>
          <a:xfrm rot="1072045">
            <a:off x="2613770" y="2288338"/>
            <a:ext cx="2341171" cy="406368"/>
          </a:xfrm>
          <a:prstGeom prst="rightArrow">
            <a:avLst>
              <a:gd name="adj1" fmla="val 550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3" kern="0">
              <a:solidFill>
                <a:sysClr val="windowText" lastClr="000000"/>
              </a:solidFill>
            </a:endParaRPr>
          </a:p>
        </p:txBody>
      </p:sp>
      <p:sp>
        <p:nvSpPr>
          <p:cNvPr id="8" name="テキスト ボックス 7"/>
          <p:cNvSpPr txBox="1"/>
          <p:nvPr/>
        </p:nvSpPr>
        <p:spPr>
          <a:xfrm>
            <a:off x="1998337" y="3496728"/>
            <a:ext cx="1050288" cy="352854"/>
          </a:xfrm>
          <a:prstGeom prst="rect">
            <a:avLst/>
          </a:prstGeom>
          <a:noFill/>
        </p:spPr>
        <p:txBody>
          <a:bodyPr wrap="none" rtlCol="0">
            <a:spAutoFit/>
          </a:bodyPr>
          <a:lstStyle/>
          <a:p>
            <a:r>
              <a:rPr lang="ja-JP" altLang="en-US" sz="1693" kern="0" dirty="0">
                <a:solidFill>
                  <a:sysClr val="windowText" lastClr="000000"/>
                </a:solidFill>
              </a:rPr>
              <a:t>認知作用</a:t>
            </a:r>
          </a:p>
        </p:txBody>
      </p:sp>
      <p:sp>
        <p:nvSpPr>
          <p:cNvPr id="9" name="左中かっこ 8"/>
          <p:cNvSpPr/>
          <p:nvPr/>
        </p:nvSpPr>
        <p:spPr>
          <a:xfrm>
            <a:off x="3014257" y="2751720"/>
            <a:ext cx="270912" cy="18963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93" kern="0">
              <a:solidFill>
                <a:sysClr val="windowText" lastClr="000000"/>
              </a:solidFill>
            </a:endParaRPr>
          </a:p>
        </p:txBody>
      </p:sp>
      <p:sp>
        <p:nvSpPr>
          <p:cNvPr id="10" name="テキスト ボックス 9"/>
          <p:cNvSpPr txBox="1"/>
          <p:nvPr/>
        </p:nvSpPr>
        <p:spPr>
          <a:xfrm>
            <a:off x="3352898" y="2683993"/>
            <a:ext cx="764953" cy="2176493"/>
          </a:xfrm>
          <a:prstGeom prst="rect">
            <a:avLst/>
          </a:prstGeom>
          <a:noFill/>
        </p:spPr>
        <p:txBody>
          <a:bodyPr wrap="none" rtlCol="0">
            <a:spAutoFit/>
          </a:bodyPr>
          <a:lstStyle/>
          <a:p>
            <a:pPr>
              <a:lnSpc>
                <a:spcPct val="150000"/>
              </a:lnSpc>
            </a:pPr>
            <a:r>
              <a:rPr lang="ja-JP" altLang="en-US" sz="2257" kern="0" dirty="0">
                <a:solidFill>
                  <a:sysClr val="windowText" lastClr="000000"/>
                </a:solidFill>
              </a:rPr>
              <a:t>知能</a:t>
            </a:r>
            <a:endParaRPr lang="en-US" altLang="ja-JP" sz="2257" kern="0" dirty="0">
              <a:solidFill>
                <a:sysClr val="windowText" lastClr="000000"/>
              </a:solidFill>
            </a:endParaRPr>
          </a:p>
          <a:p>
            <a:pPr>
              <a:lnSpc>
                <a:spcPct val="150000"/>
              </a:lnSpc>
            </a:pPr>
            <a:r>
              <a:rPr kumimoji="0" lang="ja-JP" altLang="en-US" sz="2257" kern="0" dirty="0">
                <a:solidFill>
                  <a:sysClr val="windowText" lastClr="000000"/>
                </a:solidFill>
              </a:rPr>
              <a:t>記憶</a:t>
            </a:r>
            <a:endParaRPr kumimoji="0" lang="en-US" altLang="ja-JP" sz="2257" kern="0" dirty="0">
              <a:solidFill>
                <a:sysClr val="windowText" lastClr="000000"/>
              </a:solidFill>
            </a:endParaRPr>
          </a:p>
          <a:p>
            <a:pPr>
              <a:lnSpc>
                <a:spcPct val="150000"/>
              </a:lnSpc>
            </a:pPr>
            <a:r>
              <a:rPr kumimoji="0" lang="ja-JP" altLang="en-US" sz="2257" kern="0" dirty="0">
                <a:solidFill>
                  <a:sysClr val="windowText" lastClr="000000"/>
                </a:solidFill>
              </a:rPr>
              <a:t>思考</a:t>
            </a:r>
            <a:endParaRPr kumimoji="0" lang="en-US" altLang="ja-JP" sz="2257" kern="0" dirty="0">
              <a:solidFill>
                <a:sysClr val="windowText" lastClr="000000"/>
              </a:solidFill>
            </a:endParaRPr>
          </a:p>
          <a:p>
            <a:pPr>
              <a:lnSpc>
                <a:spcPct val="150000"/>
              </a:lnSpc>
            </a:pPr>
            <a:r>
              <a:rPr lang="ja-JP" altLang="en-US" sz="2257" kern="0" dirty="0">
                <a:solidFill>
                  <a:sysClr val="windowText" lastClr="000000"/>
                </a:solidFill>
              </a:rPr>
              <a:t>感情</a:t>
            </a:r>
          </a:p>
        </p:txBody>
      </p:sp>
      <p:sp>
        <p:nvSpPr>
          <p:cNvPr id="11" name="テキスト ボックス 10"/>
          <p:cNvSpPr txBox="1"/>
          <p:nvPr/>
        </p:nvSpPr>
        <p:spPr>
          <a:xfrm>
            <a:off x="1998338" y="4783559"/>
            <a:ext cx="3863558" cy="873894"/>
          </a:xfrm>
          <a:prstGeom prst="rect">
            <a:avLst/>
          </a:prstGeom>
          <a:noFill/>
        </p:spPr>
        <p:txBody>
          <a:bodyPr wrap="none" rtlCol="0">
            <a:spAutoFit/>
          </a:bodyPr>
          <a:lstStyle/>
          <a:p>
            <a:r>
              <a:rPr lang="ja-JP" altLang="en-US" sz="1693" kern="0" dirty="0">
                <a:solidFill>
                  <a:sysClr val="windowText" lastClr="000000"/>
                </a:solidFill>
              </a:rPr>
              <a:t>生育環境、気質・人格</a:t>
            </a:r>
            <a:endParaRPr lang="en-US" altLang="ja-JP" sz="1693" kern="0" dirty="0">
              <a:solidFill>
                <a:sysClr val="windowText" lastClr="000000"/>
              </a:solidFill>
            </a:endParaRPr>
          </a:p>
          <a:p>
            <a:r>
              <a:rPr kumimoji="0" lang="ja-JP" altLang="en-US" sz="1693" kern="0" dirty="0">
                <a:solidFill>
                  <a:sysClr val="windowText" lastClr="000000"/>
                </a:solidFill>
              </a:rPr>
              <a:t>精神障害（統合失調症、双極性障害、</a:t>
            </a:r>
            <a:endParaRPr kumimoji="0" lang="en-US" altLang="ja-JP" sz="1693" kern="0" dirty="0">
              <a:solidFill>
                <a:sysClr val="windowText" lastClr="000000"/>
              </a:solidFill>
            </a:endParaRPr>
          </a:p>
          <a:p>
            <a:r>
              <a:rPr kumimoji="0" lang="ja-JP" altLang="en-US" sz="1693" kern="0" dirty="0">
                <a:solidFill>
                  <a:sysClr val="windowText" lastClr="000000"/>
                </a:solidFill>
              </a:rPr>
              <a:t>　　　　　うつ病など）</a:t>
            </a:r>
            <a:endParaRPr lang="ja-JP" altLang="en-US" sz="1693" kern="0" dirty="0">
              <a:solidFill>
                <a:sysClr val="windowText" lastClr="000000"/>
              </a:solidFill>
            </a:endParaRPr>
          </a:p>
        </p:txBody>
      </p:sp>
      <p:sp>
        <p:nvSpPr>
          <p:cNvPr id="12" name="テキスト ボックス 11"/>
          <p:cNvSpPr txBox="1"/>
          <p:nvPr/>
        </p:nvSpPr>
        <p:spPr>
          <a:xfrm>
            <a:off x="6265200" y="1261705"/>
            <a:ext cx="861133" cy="497700"/>
          </a:xfrm>
          <a:prstGeom prst="rect">
            <a:avLst/>
          </a:prstGeom>
          <a:noFill/>
        </p:spPr>
        <p:txBody>
          <a:bodyPr wrap="none" rtlCol="0">
            <a:spAutoFit/>
          </a:bodyPr>
          <a:lstStyle/>
          <a:p>
            <a:r>
              <a:rPr lang="ja-JP" altLang="en-US" sz="2634" kern="0" dirty="0">
                <a:solidFill>
                  <a:sysClr val="windowText" lastClr="000000"/>
                </a:solidFill>
              </a:rPr>
              <a:t>外因</a:t>
            </a:r>
          </a:p>
        </p:txBody>
      </p:sp>
      <p:sp>
        <p:nvSpPr>
          <p:cNvPr id="13" name="テキスト ボックス 12"/>
          <p:cNvSpPr txBox="1"/>
          <p:nvPr/>
        </p:nvSpPr>
        <p:spPr>
          <a:xfrm>
            <a:off x="508323" y="3970825"/>
            <a:ext cx="1875835" cy="903068"/>
          </a:xfrm>
          <a:prstGeom prst="rect">
            <a:avLst/>
          </a:prstGeom>
          <a:noFill/>
        </p:spPr>
        <p:txBody>
          <a:bodyPr wrap="none" rtlCol="0">
            <a:spAutoFit/>
          </a:bodyPr>
          <a:lstStyle/>
          <a:p>
            <a:r>
              <a:rPr lang="ja-JP" altLang="en-US" sz="2634" kern="0" dirty="0">
                <a:solidFill>
                  <a:sysClr val="windowText" lastClr="000000"/>
                </a:solidFill>
              </a:rPr>
              <a:t>生得的</a:t>
            </a:r>
            <a:endParaRPr lang="en-US" altLang="ja-JP" sz="2634" kern="0" dirty="0">
              <a:solidFill>
                <a:sysClr val="windowText" lastClr="000000"/>
              </a:solidFill>
            </a:endParaRPr>
          </a:p>
          <a:p>
            <a:r>
              <a:rPr lang="ja-JP" altLang="en-US" sz="2634" kern="0" dirty="0">
                <a:solidFill>
                  <a:sysClr val="windowText" lastClr="000000"/>
                </a:solidFill>
              </a:rPr>
              <a:t>エネルギー</a:t>
            </a:r>
          </a:p>
        </p:txBody>
      </p:sp>
      <p:sp>
        <p:nvSpPr>
          <p:cNvPr id="14" name="右矢印 13"/>
          <p:cNvSpPr/>
          <p:nvPr/>
        </p:nvSpPr>
        <p:spPr>
          <a:xfrm rot="16200000">
            <a:off x="542186" y="2988768"/>
            <a:ext cx="1422287" cy="406368"/>
          </a:xfrm>
          <a:prstGeom prst="rightArrow">
            <a:avLst>
              <a:gd name="adj1" fmla="val 550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3" kern="0">
              <a:solidFill>
                <a:sysClr val="windowText" lastClr="000000"/>
              </a:solidFill>
            </a:endParaRPr>
          </a:p>
        </p:txBody>
      </p:sp>
      <p:sp>
        <p:nvSpPr>
          <p:cNvPr id="15" name="環状矢印 14"/>
          <p:cNvSpPr/>
          <p:nvPr/>
        </p:nvSpPr>
        <p:spPr>
          <a:xfrm>
            <a:off x="4380439" y="4241735"/>
            <a:ext cx="2797516" cy="2412451"/>
          </a:xfrm>
          <a:prstGeom prst="circularArrow">
            <a:avLst>
              <a:gd name="adj1" fmla="val 8252"/>
              <a:gd name="adj2" fmla="val 576426"/>
              <a:gd name="adj3" fmla="val 10170905"/>
              <a:gd name="adj4" fmla="val 1014872"/>
              <a:gd name="adj5" fmla="val 9627"/>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6" name="テキスト ボックス 15"/>
          <p:cNvSpPr txBox="1"/>
          <p:nvPr/>
        </p:nvSpPr>
        <p:spPr>
          <a:xfrm>
            <a:off x="7139936" y="5867208"/>
            <a:ext cx="957313" cy="555537"/>
          </a:xfrm>
          <a:prstGeom prst="rect">
            <a:avLst/>
          </a:prstGeom>
          <a:noFill/>
        </p:spPr>
        <p:txBody>
          <a:bodyPr wrap="none" rtlCol="0">
            <a:spAutoFit/>
          </a:bodyPr>
          <a:lstStyle/>
          <a:p>
            <a:r>
              <a:rPr lang="ja-JP" altLang="en-US" sz="3010" kern="0" dirty="0">
                <a:solidFill>
                  <a:sysClr val="windowText" lastClr="000000"/>
                </a:solidFill>
              </a:rPr>
              <a:t>体験</a:t>
            </a:r>
          </a:p>
        </p:txBody>
      </p:sp>
      <p:sp>
        <p:nvSpPr>
          <p:cNvPr id="17" name="テキスト ボックス 16"/>
          <p:cNvSpPr txBox="1"/>
          <p:nvPr/>
        </p:nvSpPr>
        <p:spPr>
          <a:xfrm>
            <a:off x="6332928" y="2480808"/>
            <a:ext cx="861133" cy="497700"/>
          </a:xfrm>
          <a:prstGeom prst="rect">
            <a:avLst/>
          </a:prstGeom>
          <a:noFill/>
        </p:spPr>
        <p:txBody>
          <a:bodyPr wrap="none" rtlCol="0">
            <a:spAutoFit/>
          </a:bodyPr>
          <a:lstStyle/>
          <a:p>
            <a:r>
              <a:rPr kumimoji="0" lang="ja-JP" altLang="en-US" sz="2634" kern="0" dirty="0">
                <a:solidFill>
                  <a:sysClr val="windowText" lastClr="000000"/>
                </a:solidFill>
              </a:rPr>
              <a:t>内因</a:t>
            </a:r>
            <a:endParaRPr lang="ja-JP" altLang="en-US" sz="2634" kern="0" dirty="0">
              <a:solidFill>
                <a:sysClr val="windowText" lastClr="000000"/>
              </a:solidFill>
            </a:endParaRPr>
          </a:p>
        </p:txBody>
      </p:sp>
      <p:sp>
        <p:nvSpPr>
          <p:cNvPr id="4" name="テキスト ボックス 3"/>
          <p:cNvSpPr txBox="1"/>
          <p:nvPr/>
        </p:nvSpPr>
        <p:spPr>
          <a:xfrm rot="1029886">
            <a:off x="2990748" y="1796204"/>
            <a:ext cx="1345240" cy="439672"/>
          </a:xfrm>
          <a:prstGeom prst="rect">
            <a:avLst/>
          </a:prstGeom>
          <a:noFill/>
        </p:spPr>
        <p:txBody>
          <a:bodyPr wrap="none" rtlCol="0">
            <a:spAutoFit/>
          </a:bodyPr>
          <a:lstStyle/>
          <a:p>
            <a:r>
              <a:rPr lang="ja-JP" altLang="en-US" sz="2257" kern="0" dirty="0">
                <a:solidFill>
                  <a:sysClr val="windowText" lastClr="000000"/>
                </a:solidFill>
              </a:rPr>
              <a:t>意志制御</a:t>
            </a:r>
          </a:p>
        </p:txBody>
      </p:sp>
    </p:spTree>
    <p:extLst>
      <p:ext uri="{BB962C8B-B14F-4D97-AF65-F5344CB8AC3E}">
        <p14:creationId xmlns:p14="http://schemas.microsoft.com/office/powerpoint/2010/main" val="2943570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タイトル 1"/>
          <p:cNvSpPr>
            <a:spLocks noGrp="1"/>
          </p:cNvSpPr>
          <p:nvPr>
            <p:ph type="title"/>
          </p:nvPr>
        </p:nvSpPr>
        <p:spPr>
          <a:xfrm>
            <a:off x="468313" y="908050"/>
            <a:ext cx="8229600" cy="1066800"/>
          </a:xfrm>
        </p:spPr>
        <p:txBody>
          <a:bodyPr/>
          <a:lstStyle/>
          <a:p>
            <a:r>
              <a:rPr lang="ja-JP" altLang="en-US"/>
              <a:t>人の考えが変わるとき</a:t>
            </a:r>
          </a:p>
        </p:txBody>
      </p:sp>
      <p:sp>
        <p:nvSpPr>
          <p:cNvPr id="4" name="円/楕円 2"/>
          <p:cNvSpPr/>
          <p:nvPr/>
        </p:nvSpPr>
        <p:spPr>
          <a:xfrm>
            <a:off x="539750" y="2349500"/>
            <a:ext cx="1824038" cy="1692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solidFill>
                  <a:prstClr val="white"/>
                </a:solidFill>
              </a:rPr>
              <a:t>ＡＰｔ</a:t>
            </a:r>
          </a:p>
        </p:txBody>
      </p:sp>
      <p:sp>
        <p:nvSpPr>
          <p:cNvPr id="5" name="右矢印 3"/>
          <p:cNvSpPr/>
          <p:nvPr/>
        </p:nvSpPr>
        <p:spPr>
          <a:xfrm>
            <a:off x="2330450" y="2708275"/>
            <a:ext cx="4103688" cy="865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Apt</a:t>
            </a:r>
            <a:r>
              <a:rPr lang="ja-JP" altLang="en-US" dirty="0"/>
              <a:t>の思考の志向性</a:t>
            </a:r>
          </a:p>
        </p:txBody>
      </p:sp>
      <p:sp>
        <p:nvSpPr>
          <p:cNvPr id="6" name="右矢印 6"/>
          <p:cNvSpPr/>
          <p:nvPr/>
        </p:nvSpPr>
        <p:spPr>
          <a:xfrm rot="1407882">
            <a:off x="1962150" y="4087813"/>
            <a:ext cx="4576763" cy="865187"/>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Apt</a:t>
            </a:r>
            <a:r>
              <a:rPr lang="ja-JP" altLang="en-US" dirty="0"/>
              <a:t>の考え方‘</a:t>
            </a:r>
          </a:p>
        </p:txBody>
      </p:sp>
      <p:sp>
        <p:nvSpPr>
          <p:cNvPr id="7" name="右矢印 5"/>
          <p:cNvSpPr/>
          <p:nvPr/>
        </p:nvSpPr>
        <p:spPr>
          <a:xfrm rot="5400000">
            <a:off x="5144294" y="1421606"/>
            <a:ext cx="2033588" cy="72072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治療の作用</a:t>
            </a:r>
          </a:p>
        </p:txBody>
      </p:sp>
      <p:sp>
        <p:nvSpPr>
          <p:cNvPr id="8" name="乗算記号 7"/>
          <p:cNvSpPr/>
          <p:nvPr/>
        </p:nvSpPr>
        <p:spPr>
          <a:xfrm>
            <a:off x="220663" y="765174"/>
            <a:ext cx="7065962" cy="561657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413398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2.22222E-6 L -0.00052 0.32963 " pathEditMode="relative" rAng="0" ptsTypes="AA">
                                      <p:cBhvr>
                                        <p:cTn id="6" dur="2000" fill="hold"/>
                                        <p:tgtEl>
                                          <p:spTgt spid="7"/>
                                        </p:tgtEl>
                                        <p:attrNameLst>
                                          <p:attrName>ppt_x</p:attrName>
                                          <p:attrName>ppt_y</p:attrName>
                                        </p:attrNameLst>
                                      </p:cBhvr>
                                      <p:rCtr x="-35" y="1648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grpId="0" nodeType="clickEffect">
                                  <p:stCondLst>
                                    <p:cond delay="0"/>
                                  </p:stCondLst>
                                  <p:childTnLst>
                                    <p:animEffect transition="out" filter="fade">
                                      <p:cBhvr>
                                        <p:cTn id="15" dur="1000"/>
                                        <p:tgtEl>
                                          <p:spTgt spid="5"/>
                                        </p:tgtEl>
                                      </p:cBhvr>
                                    </p:animEffect>
                                    <p:anim calcmode="lin" valueType="num">
                                      <p:cBhvr>
                                        <p:cTn id="16" dur="1000"/>
                                        <p:tgtEl>
                                          <p:spTgt spid="5"/>
                                        </p:tgtEl>
                                        <p:attrNameLst>
                                          <p:attrName>ppt_x</p:attrName>
                                        </p:attrNameLst>
                                      </p:cBhvr>
                                      <p:tavLst>
                                        <p:tav tm="0">
                                          <p:val>
                                            <p:strVal val="ppt_x"/>
                                          </p:val>
                                        </p:tav>
                                        <p:tav tm="100000">
                                          <p:val>
                                            <p:strVal val="ppt_x"/>
                                          </p:val>
                                        </p:tav>
                                      </p:tavLst>
                                    </p:anim>
                                    <p:anim calcmode="lin" valueType="num">
                                      <p:cBhvr>
                                        <p:cTn id="17" dur="1000"/>
                                        <p:tgtEl>
                                          <p:spTgt spid="5"/>
                                        </p:tgtEl>
                                        <p:attrNameLst>
                                          <p:attrName>ppt_y</p:attrName>
                                        </p:attrNameLst>
                                      </p:cBhvr>
                                      <p:tavLst>
                                        <p:tav tm="0">
                                          <p:val>
                                            <p:strVal val="ppt_y"/>
                                          </p:val>
                                        </p:tav>
                                        <p:tav tm="100000">
                                          <p:val>
                                            <p:strVal val="ppt_y+.1"/>
                                          </p:val>
                                        </p:tav>
                                      </p:tavLst>
                                    </p:anim>
                                    <p:set>
                                      <p:cBhvr>
                                        <p:cTn id="18" dur="1" fill="hold">
                                          <p:stCondLst>
                                            <p:cond delay="9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タイトル 1"/>
          <p:cNvSpPr>
            <a:spLocks noGrp="1"/>
          </p:cNvSpPr>
          <p:nvPr>
            <p:ph type="title"/>
          </p:nvPr>
        </p:nvSpPr>
        <p:spPr>
          <a:xfrm>
            <a:off x="141288" y="376238"/>
            <a:ext cx="8229600" cy="1066800"/>
          </a:xfrm>
        </p:spPr>
        <p:txBody>
          <a:bodyPr/>
          <a:lstStyle/>
          <a:p>
            <a:r>
              <a:rPr lang="ja-JP" altLang="en-US"/>
              <a:t>人の考えが変わるとき</a:t>
            </a:r>
          </a:p>
        </p:txBody>
      </p:sp>
      <p:sp>
        <p:nvSpPr>
          <p:cNvPr id="4" name="円/楕円 2"/>
          <p:cNvSpPr/>
          <p:nvPr/>
        </p:nvSpPr>
        <p:spPr>
          <a:xfrm>
            <a:off x="684213" y="1484313"/>
            <a:ext cx="1871662" cy="1704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solidFill>
                  <a:prstClr val="white"/>
                </a:solidFill>
              </a:rPr>
              <a:t>ＡＰｔ</a:t>
            </a:r>
          </a:p>
        </p:txBody>
      </p:sp>
      <p:sp>
        <p:nvSpPr>
          <p:cNvPr id="5" name="右矢印 3"/>
          <p:cNvSpPr/>
          <p:nvPr/>
        </p:nvSpPr>
        <p:spPr>
          <a:xfrm>
            <a:off x="2455863" y="1928813"/>
            <a:ext cx="4105275" cy="865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Apt</a:t>
            </a:r>
            <a:r>
              <a:rPr lang="ja-JP" altLang="en-US" dirty="0"/>
              <a:t>の思考の志向性</a:t>
            </a:r>
          </a:p>
        </p:txBody>
      </p:sp>
      <p:sp>
        <p:nvSpPr>
          <p:cNvPr id="6" name="右矢印 6"/>
          <p:cNvSpPr/>
          <p:nvPr/>
        </p:nvSpPr>
        <p:spPr>
          <a:xfrm rot="1972672">
            <a:off x="1944688" y="3662363"/>
            <a:ext cx="4968875" cy="865187"/>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Apt</a:t>
            </a:r>
            <a:r>
              <a:rPr lang="ja-JP" altLang="en-US" dirty="0"/>
              <a:t>の考え方‘</a:t>
            </a:r>
          </a:p>
        </p:txBody>
      </p:sp>
      <p:sp>
        <p:nvSpPr>
          <p:cNvPr id="7" name="右矢印 5"/>
          <p:cNvSpPr/>
          <p:nvPr/>
        </p:nvSpPr>
        <p:spPr>
          <a:xfrm rot="16200000">
            <a:off x="673894" y="3847307"/>
            <a:ext cx="2035175" cy="7191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治療の作用</a:t>
            </a:r>
          </a:p>
        </p:txBody>
      </p:sp>
      <p:sp>
        <p:nvSpPr>
          <p:cNvPr id="9" name="右矢印 6"/>
          <p:cNvSpPr/>
          <p:nvPr/>
        </p:nvSpPr>
        <p:spPr>
          <a:xfrm rot="3875309">
            <a:off x="860425" y="4483101"/>
            <a:ext cx="3997325" cy="6858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Apt</a:t>
            </a:r>
            <a:r>
              <a:rPr lang="ja-JP" altLang="en-US" dirty="0"/>
              <a:t>の考え方“</a:t>
            </a:r>
          </a:p>
        </p:txBody>
      </p:sp>
      <p:sp>
        <p:nvSpPr>
          <p:cNvPr id="10" name="右矢印 6"/>
          <p:cNvSpPr/>
          <p:nvPr/>
        </p:nvSpPr>
        <p:spPr>
          <a:xfrm rot="2894379">
            <a:off x="1392237" y="4186238"/>
            <a:ext cx="4391025" cy="6858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Apt</a:t>
            </a:r>
            <a:r>
              <a:rPr lang="ja-JP" altLang="en-US" dirty="0"/>
              <a:t>の考え方“‘</a:t>
            </a:r>
          </a:p>
        </p:txBody>
      </p:sp>
      <p:sp>
        <p:nvSpPr>
          <p:cNvPr id="11" name="右矢印 6"/>
          <p:cNvSpPr/>
          <p:nvPr/>
        </p:nvSpPr>
        <p:spPr>
          <a:xfrm rot="901580">
            <a:off x="2305050" y="2908300"/>
            <a:ext cx="4248150" cy="61595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Apt</a:t>
            </a:r>
            <a:r>
              <a:rPr lang="ja-JP" altLang="en-US" dirty="0"/>
              <a:t>の考え方‘’“</a:t>
            </a:r>
          </a:p>
        </p:txBody>
      </p:sp>
      <p:sp>
        <p:nvSpPr>
          <p:cNvPr id="12" name="右矢印 5"/>
          <p:cNvSpPr/>
          <p:nvPr/>
        </p:nvSpPr>
        <p:spPr>
          <a:xfrm rot="21265974">
            <a:off x="1035050" y="5746750"/>
            <a:ext cx="2033588" cy="71913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治療の作用</a:t>
            </a:r>
          </a:p>
        </p:txBody>
      </p:sp>
      <p:sp>
        <p:nvSpPr>
          <p:cNvPr id="13" name="右矢印 5"/>
          <p:cNvSpPr/>
          <p:nvPr/>
        </p:nvSpPr>
        <p:spPr>
          <a:xfrm rot="10800000">
            <a:off x="5240338" y="5695950"/>
            <a:ext cx="2035175" cy="72072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治療の作用</a:t>
            </a:r>
          </a:p>
        </p:txBody>
      </p:sp>
      <p:sp>
        <p:nvSpPr>
          <p:cNvPr id="14" name="右矢印 5"/>
          <p:cNvSpPr/>
          <p:nvPr/>
        </p:nvSpPr>
        <p:spPr>
          <a:xfrm rot="9106520">
            <a:off x="6418263" y="3998913"/>
            <a:ext cx="2035175" cy="7191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治療の作用</a:t>
            </a:r>
          </a:p>
        </p:txBody>
      </p:sp>
      <p:sp>
        <p:nvSpPr>
          <p:cNvPr id="15" name="右矢印 5"/>
          <p:cNvSpPr/>
          <p:nvPr/>
        </p:nvSpPr>
        <p:spPr>
          <a:xfrm rot="8448216">
            <a:off x="6173788" y="2443163"/>
            <a:ext cx="2033587" cy="7191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治療の作用</a:t>
            </a:r>
          </a:p>
        </p:txBody>
      </p:sp>
      <p:sp>
        <p:nvSpPr>
          <p:cNvPr id="16" name="右矢印 5"/>
          <p:cNvSpPr/>
          <p:nvPr/>
        </p:nvSpPr>
        <p:spPr>
          <a:xfrm rot="8020815">
            <a:off x="5886450" y="820738"/>
            <a:ext cx="2033587" cy="71913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治療の作用</a:t>
            </a:r>
          </a:p>
        </p:txBody>
      </p:sp>
    </p:spTree>
    <p:extLst>
      <p:ext uri="{BB962C8B-B14F-4D97-AF65-F5344CB8AC3E}">
        <p14:creationId xmlns:p14="http://schemas.microsoft.com/office/powerpoint/2010/main" val="310970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4"/>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6" presetClass="exit" presetSubtype="32" fill="hold" grpId="1" nodeType="clickEffect">
                                  <p:stCondLst>
                                    <p:cond delay="0"/>
                                  </p:stCondLst>
                                  <p:childTnLst>
                                    <p:animEffect transition="out" filter="circle(out)">
                                      <p:cBhvr>
                                        <p:cTn id="84" dur="2000"/>
                                        <p:tgtEl>
                                          <p:spTgt spid="10"/>
                                        </p:tgtEl>
                                      </p:cBhvr>
                                    </p:animEffect>
                                    <p:set>
                                      <p:cBhvr>
                                        <p:cTn id="85" dur="1" fill="hold">
                                          <p:stCondLst>
                                            <p:cond delay="1999"/>
                                          </p:stCondLst>
                                        </p:cTn>
                                        <p:tgtEl>
                                          <p:spTgt spid="1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 presetClass="exit" presetSubtype="10" fill="hold" grpId="1" nodeType="clickEffect">
                                  <p:stCondLst>
                                    <p:cond delay="0"/>
                                  </p:stCondLst>
                                  <p:childTnLst>
                                    <p:animEffect transition="out" filter="checkerboard(across)">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8" presetClass="exit" presetSubtype="12" fill="hold" grpId="0" nodeType="clickEffect">
                                  <p:stCondLst>
                                    <p:cond delay="0"/>
                                  </p:stCondLst>
                                  <p:childTnLst>
                                    <p:animEffect transition="out" filter="strips(downLeft)">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par>
                                <p:cTn id="96" presetID="8" presetClass="exit" presetSubtype="32" fill="hold" grpId="1" nodeType="withEffect">
                                  <p:stCondLst>
                                    <p:cond delay="0"/>
                                  </p:stCondLst>
                                  <p:childTnLst>
                                    <p:animEffect transition="out" filter="diamond(out)">
                                      <p:cBhvr>
                                        <p:cTn id="97" dur="2000"/>
                                        <p:tgtEl>
                                          <p:spTgt spid="16"/>
                                        </p:tgtEl>
                                      </p:cBhvr>
                                    </p:animEffect>
                                    <p:set>
                                      <p:cBhvr>
                                        <p:cTn id="98" dur="1" fill="hold">
                                          <p:stCondLst>
                                            <p:cond delay="1999"/>
                                          </p:stCondLst>
                                        </p:cTn>
                                        <p:tgtEl>
                                          <p:spTgt spid="16"/>
                                        </p:tgtEl>
                                        <p:attrNameLst>
                                          <p:attrName>style.visibility</p:attrName>
                                        </p:attrNameLst>
                                      </p:cBhvr>
                                      <p:to>
                                        <p:strVal val="hidden"/>
                                      </p:to>
                                    </p:set>
                                  </p:childTnLst>
                                </p:cTn>
                              </p:par>
                              <p:par>
                                <p:cTn id="99" presetID="8" presetClass="exit" presetSubtype="32" fill="hold" grpId="1" nodeType="withEffect">
                                  <p:stCondLst>
                                    <p:cond delay="0"/>
                                  </p:stCondLst>
                                  <p:childTnLst>
                                    <p:animEffect transition="out" filter="diamond(out)">
                                      <p:cBhvr>
                                        <p:cTn id="100" dur="2000"/>
                                        <p:tgtEl>
                                          <p:spTgt spid="15"/>
                                        </p:tgtEl>
                                      </p:cBhvr>
                                    </p:animEffect>
                                    <p:set>
                                      <p:cBhvr>
                                        <p:cTn id="101" dur="1" fill="hold">
                                          <p:stCondLst>
                                            <p:cond delay="1999"/>
                                          </p:stCondLst>
                                        </p:cTn>
                                        <p:tgtEl>
                                          <p:spTgt spid="15"/>
                                        </p:tgtEl>
                                        <p:attrNameLst>
                                          <p:attrName>style.visibility</p:attrName>
                                        </p:attrNameLst>
                                      </p:cBhvr>
                                      <p:to>
                                        <p:strVal val="hidden"/>
                                      </p:to>
                                    </p:set>
                                  </p:childTnLst>
                                </p:cTn>
                              </p:par>
                              <p:par>
                                <p:cTn id="102" presetID="8" presetClass="exit" presetSubtype="32" fill="hold" grpId="1" nodeType="withEffect">
                                  <p:stCondLst>
                                    <p:cond delay="0"/>
                                  </p:stCondLst>
                                  <p:childTnLst>
                                    <p:animEffect transition="out" filter="diamond(out)">
                                      <p:cBhvr>
                                        <p:cTn id="103" dur="2000"/>
                                        <p:tgtEl>
                                          <p:spTgt spid="13"/>
                                        </p:tgtEl>
                                      </p:cBhvr>
                                    </p:animEffect>
                                    <p:set>
                                      <p:cBhvr>
                                        <p:cTn id="104" dur="1" fill="hold">
                                          <p:stCondLst>
                                            <p:cond delay="1999"/>
                                          </p:stCondLst>
                                        </p:cTn>
                                        <p:tgtEl>
                                          <p:spTgt spid="13"/>
                                        </p:tgtEl>
                                        <p:attrNameLst>
                                          <p:attrName>style.visibility</p:attrName>
                                        </p:attrNameLst>
                                      </p:cBhvr>
                                      <p:to>
                                        <p:strVal val="hidden"/>
                                      </p:to>
                                    </p:set>
                                  </p:childTnLst>
                                </p:cTn>
                              </p:par>
                              <p:par>
                                <p:cTn id="105" presetID="8" presetClass="exit" presetSubtype="32" fill="hold" grpId="1" nodeType="withEffect">
                                  <p:stCondLst>
                                    <p:cond delay="0"/>
                                  </p:stCondLst>
                                  <p:childTnLst>
                                    <p:animEffect transition="out" filter="diamond(out)">
                                      <p:cBhvr>
                                        <p:cTn id="106" dur="2000"/>
                                        <p:tgtEl>
                                          <p:spTgt spid="12"/>
                                        </p:tgtEl>
                                      </p:cBhvr>
                                    </p:animEffect>
                                    <p:set>
                                      <p:cBhvr>
                                        <p:cTn id="107" dur="1" fill="hold">
                                          <p:stCondLst>
                                            <p:cond delay="1999"/>
                                          </p:stCondLst>
                                        </p:cTn>
                                        <p:tgtEl>
                                          <p:spTgt spid="12"/>
                                        </p:tgtEl>
                                        <p:attrNameLst>
                                          <p:attrName>style.visibility</p:attrName>
                                        </p:attrNameLst>
                                      </p:cBhvr>
                                      <p:to>
                                        <p:strVal val="hidden"/>
                                      </p:to>
                                    </p:set>
                                  </p:childTnLst>
                                </p:cTn>
                              </p:par>
                              <p:par>
                                <p:cTn id="108" presetID="8" presetClass="exit" presetSubtype="32" fill="hold" grpId="1" nodeType="withEffect">
                                  <p:stCondLst>
                                    <p:cond delay="0"/>
                                  </p:stCondLst>
                                  <p:childTnLst>
                                    <p:animEffect transition="out" filter="diamond(out)">
                                      <p:cBhvr>
                                        <p:cTn id="109" dur="2000"/>
                                        <p:tgtEl>
                                          <p:spTgt spid="7"/>
                                        </p:tgtEl>
                                      </p:cBhvr>
                                    </p:animEffect>
                                    <p:set>
                                      <p:cBhvr>
                                        <p:cTn id="110" dur="1" fill="hold">
                                          <p:stCondLst>
                                            <p:cond delay="1999"/>
                                          </p:stCondLst>
                                        </p:cTn>
                                        <p:tgtEl>
                                          <p:spTgt spid="7"/>
                                        </p:tgtEl>
                                        <p:attrNameLst>
                                          <p:attrName>style.visibility</p:attrName>
                                        </p:attrNameLst>
                                      </p:cBhvr>
                                      <p:to>
                                        <p:strVal val="hidden"/>
                                      </p:to>
                                    </p:set>
                                  </p:childTnLst>
                                </p:cTn>
                              </p:par>
                              <p:par>
                                <p:cTn id="111" presetID="8" presetClass="exit" presetSubtype="32" fill="hold" grpId="1" nodeType="withEffect">
                                  <p:stCondLst>
                                    <p:cond delay="0"/>
                                  </p:stCondLst>
                                  <p:childTnLst>
                                    <p:animEffect transition="out" filter="diamond(out)">
                                      <p:cBhvr>
                                        <p:cTn id="112" dur="2000"/>
                                        <p:tgtEl>
                                          <p:spTgt spid="14"/>
                                        </p:tgtEl>
                                      </p:cBhvr>
                                    </p:animEffect>
                                    <p:set>
                                      <p:cBhvr>
                                        <p:cTn id="113"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タイトル 1"/>
          <p:cNvSpPr>
            <a:spLocks noGrp="1"/>
          </p:cNvSpPr>
          <p:nvPr>
            <p:ph type="title"/>
          </p:nvPr>
        </p:nvSpPr>
        <p:spPr>
          <a:xfrm>
            <a:off x="446088" y="549275"/>
            <a:ext cx="8229600" cy="1066800"/>
          </a:xfrm>
        </p:spPr>
        <p:txBody>
          <a:bodyPr/>
          <a:lstStyle/>
          <a:p>
            <a:r>
              <a:rPr lang="ja-JP" altLang="en-US" b="1"/>
              <a:t>自己肯定感とは</a:t>
            </a:r>
            <a:endParaRPr lang="ja-JP" altLang="en-US"/>
          </a:p>
        </p:txBody>
      </p:sp>
      <p:sp>
        <p:nvSpPr>
          <p:cNvPr id="3" name="コンテンツ プレースホルダー 2"/>
          <p:cNvSpPr>
            <a:spLocks noGrp="1"/>
          </p:cNvSpPr>
          <p:nvPr>
            <p:ph idx="1"/>
          </p:nvPr>
        </p:nvSpPr>
        <p:spPr>
          <a:xfrm>
            <a:off x="446088" y="1614488"/>
            <a:ext cx="8229600" cy="4983162"/>
          </a:xfrm>
        </p:spPr>
        <p:txBody>
          <a:bodyPr>
            <a:normAutofit lnSpcReduction="10000"/>
          </a:bodyPr>
          <a:lstStyle/>
          <a:p>
            <a:pPr marL="365760" indent="-256032" fontAlgn="auto">
              <a:spcAft>
                <a:spcPts val="0"/>
              </a:spcAft>
              <a:buClr>
                <a:schemeClr val="accent3"/>
              </a:buClr>
              <a:buFont typeface="Georgia"/>
              <a:buChar char="•"/>
              <a:defRPr/>
            </a:pPr>
            <a:r>
              <a:rPr lang="ja-JP" altLang="en-US" b="1" dirty="0"/>
              <a:t>「自己を肯定する感覚」、つまり「自分は大切な存在だ」と感じる心の感覚です。</a:t>
            </a:r>
            <a:endParaRPr lang="en-US" altLang="ja-JP" b="1" dirty="0"/>
          </a:p>
          <a:p>
            <a:pPr marL="365760" indent="-256032" fontAlgn="auto">
              <a:spcAft>
                <a:spcPts val="0"/>
              </a:spcAft>
              <a:buClr>
                <a:schemeClr val="accent3"/>
              </a:buClr>
              <a:buFont typeface="Georgia"/>
              <a:buChar char="•"/>
              <a:defRPr/>
            </a:pPr>
            <a:endParaRPr lang="en-US" altLang="ja-JP" b="1" dirty="0"/>
          </a:p>
          <a:p>
            <a:pPr marL="365760" indent="-256032" fontAlgn="auto">
              <a:spcAft>
                <a:spcPts val="0"/>
              </a:spcAft>
              <a:buClr>
                <a:schemeClr val="accent3"/>
              </a:buClr>
              <a:buFont typeface="Georgia"/>
              <a:buChar char="•"/>
              <a:defRPr/>
            </a:pPr>
            <a:r>
              <a:rPr lang="ja-JP" altLang="en-US" b="1" dirty="0"/>
              <a:t>自己肯定感が低い人</a:t>
            </a:r>
            <a:endParaRPr lang="en-US" altLang="ja-JP" b="1" dirty="0"/>
          </a:p>
          <a:p>
            <a:pPr marL="365760" indent="-256032" fontAlgn="auto">
              <a:spcAft>
                <a:spcPts val="0"/>
              </a:spcAft>
              <a:buClr>
                <a:schemeClr val="accent3"/>
              </a:buClr>
              <a:buFont typeface="Wingdings" panose="05000000000000000000" pitchFamily="2" charset="2"/>
              <a:buChar char="Ø"/>
              <a:defRPr/>
            </a:pPr>
            <a:r>
              <a:rPr lang="ja-JP" altLang="en-US" sz="2000" dirty="0"/>
              <a:t>褒められたとき</a:t>
            </a:r>
            <a:endParaRPr lang="en-US" altLang="ja-JP" sz="2000" dirty="0"/>
          </a:p>
          <a:p>
            <a:pPr marL="1010412" lvl="2" indent="-342900" fontAlgn="auto">
              <a:spcAft>
                <a:spcPts val="0"/>
              </a:spcAft>
              <a:buFont typeface="Wingdings" panose="05000000000000000000" pitchFamily="2" charset="2"/>
              <a:buChar char="ü"/>
              <a:defRPr/>
            </a:pPr>
            <a:r>
              <a:rPr lang="ja-JP" altLang="en-US" sz="2000" dirty="0"/>
              <a:t>素直によろこべない</a:t>
            </a:r>
          </a:p>
          <a:p>
            <a:pPr marL="1010412" lvl="2" indent="-342900" fontAlgn="auto">
              <a:spcAft>
                <a:spcPts val="0"/>
              </a:spcAft>
              <a:buFont typeface="Wingdings" panose="05000000000000000000" pitchFamily="2" charset="2"/>
              <a:buChar char="ü"/>
              <a:defRPr/>
            </a:pPr>
            <a:r>
              <a:rPr lang="ja-JP" altLang="en-US" sz="2000" dirty="0"/>
              <a:t>嫌味なのでは？　と感じたり</a:t>
            </a:r>
          </a:p>
          <a:p>
            <a:pPr marL="1010412" lvl="2" indent="-342900" fontAlgn="auto">
              <a:spcAft>
                <a:spcPts val="0"/>
              </a:spcAft>
              <a:buFont typeface="Wingdings" panose="05000000000000000000" pitchFamily="2" charset="2"/>
              <a:buChar char="ü"/>
              <a:defRPr/>
            </a:pPr>
            <a:r>
              <a:rPr lang="ja-JP" altLang="en-US" sz="2000" dirty="0"/>
              <a:t>何か目的があって、おだててるだけでは？　と疑ったり</a:t>
            </a:r>
          </a:p>
          <a:p>
            <a:pPr marL="365760" indent="-256032" fontAlgn="auto">
              <a:spcAft>
                <a:spcPts val="0"/>
              </a:spcAft>
              <a:buClr>
                <a:schemeClr val="accent3"/>
              </a:buClr>
              <a:buFont typeface="Wingdings" panose="05000000000000000000" pitchFamily="2" charset="2"/>
              <a:buChar char="Ø"/>
              <a:defRPr/>
            </a:pPr>
            <a:endParaRPr lang="en-US" altLang="ja-JP" sz="2000" dirty="0"/>
          </a:p>
          <a:p>
            <a:pPr marL="365760" indent="-256032" fontAlgn="auto">
              <a:spcAft>
                <a:spcPts val="0"/>
              </a:spcAft>
              <a:buClr>
                <a:schemeClr val="accent3"/>
              </a:buClr>
              <a:buFont typeface="Wingdings" panose="05000000000000000000" pitchFamily="2" charset="2"/>
              <a:buChar char="Ø"/>
              <a:defRPr/>
            </a:pPr>
            <a:r>
              <a:rPr lang="ja-JP" altLang="en-US" sz="2000" dirty="0"/>
              <a:t>怒られた時</a:t>
            </a:r>
            <a:endParaRPr lang="en-US" altLang="ja-JP" sz="2000" dirty="0"/>
          </a:p>
          <a:p>
            <a:pPr marL="1010412" lvl="2" indent="-342900" fontAlgn="auto">
              <a:spcAft>
                <a:spcPts val="0"/>
              </a:spcAft>
              <a:buFont typeface="Wingdings" panose="05000000000000000000" pitchFamily="2" charset="2"/>
              <a:buChar char="ü"/>
              <a:defRPr/>
            </a:pPr>
            <a:r>
              <a:rPr lang="ja-JP" altLang="en-US" sz="2000" dirty="0"/>
              <a:t>必要以上に落ち込む</a:t>
            </a:r>
          </a:p>
          <a:p>
            <a:pPr marL="1010412" lvl="2" indent="-342900" fontAlgn="auto">
              <a:spcAft>
                <a:spcPts val="0"/>
              </a:spcAft>
              <a:buFont typeface="Wingdings" panose="05000000000000000000" pitchFamily="2" charset="2"/>
              <a:buChar char="ü"/>
              <a:defRPr/>
            </a:pPr>
            <a:r>
              <a:rPr lang="ja-JP" altLang="en-US" sz="2000" dirty="0"/>
              <a:t>場合によっては、自分はダメな人間だと感じる（拡大解釈）</a:t>
            </a:r>
          </a:p>
          <a:p>
            <a:pPr marL="1010412" lvl="2" indent="-342900" fontAlgn="auto">
              <a:spcAft>
                <a:spcPts val="0"/>
              </a:spcAft>
              <a:buFont typeface="Wingdings" panose="05000000000000000000" pitchFamily="2" charset="2"/>
              <a:buChar char="ü"/>
              <a:defRPr/>
            </a:pPr>
            <a:r>
              <a:rPr lang="ja-JP" altLang="en-US" sz="2000" dirty="0"/>
              <a:t>「絶対にミスはダメだ」と自分を追い込む（完ぺき主義）</a:t>
            </a:r>
          </a:p>
          <a:p>
            <a:pPr marL="1010412" lvl="2" indent="-342900" fontAlgn="auto">
              <a:spcAft>
                <a:spcPts val="0"/>
              </a:spcAft>
              <a:buFont typeface="Wingdings" panose="05000000000000000000" pitchFamily="2" charset="2"/>
              <a:buChar char="ü"/>
              <a:defRPr/>
            </a:pPr>
            <a:r>
              <a:rPr lang="ja-JP" altLang="en-US" sz="2000" dirty="0"/>
              <a:t>もしかして嫌われているのでは？（疑いや不安）</a:t>
            </a:r>
          </a:p>
          <a:p>
            <a:pPr marL="1010412" lvl="2" indent="-342900" fontAlgn="auto">
              <a:spcAft>
                <a:spcPts val="0"/>
              </a:spcAft>
              <a:buFont typeface="Wingdings" panose="05000000000000000000" pitchFamily="2" charset="2"/>
              <a:buChar char="ü"/>
              <a:defRPr/>
            </a:pPr>
            <a:r>
              <a:rPr lang="ja-JP" altLang="en-US" sz="2000" dirty="0"/>
              <a:t>逆ギレする（拒否反応）</a:t>
            </a:r>
          </a:p>
          <a:p>
            <a:pPr marL="365760" indent="-256032" fontAlgn="auto">
              <a:spcAft>
                <a:spcPts val="0"/>
              </a:spcAft>
              <a:buClr>
                <a:schemeClr val="accent3"/>
              </a:buClr>
              <a:buFont typeface="Georgia"/>
              <a:buChar char="•"/>
              <a:defRPr/>
            </a:pPr>
            <a:endParaRPr lang="ja-JP" altLang="en-US" dirty="0"/>
          </a:p>
        </p:txBody>
      </p:sp>
    </p:spTree>
    <p:extLst>
      <p:ext uri="{BB962C8B-B14F-4D97-AF65-F5344CB8AC3E}">
        <p14:creationId xmlns:p14="http://schemas.microsoft.com/office/powerpoint/2010/main" val="3129286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p:cNvSpPr/>
          <p:nvPr/>
        </p:nvSpPr>
        <p:spPr>
          <a:xfrm>
            <a:off x="1042988" y="2781300"/>
            <a:ext cx="2449512" cy="230346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800" dirty="0">
                <a:solidFill>
                  <a:schemeClr val="tx1"/>
                </a:solidFill>
              </a:rPr>
              <a:t>自己</a:t>
            </a:r>
          </a:p>
        </p:txBody>
      </p:sp>
      <p:sp>
        <p:nvSpPr>
          <p:cNvPr id="3" name="矢印: 右 2"/>
          <p:cNvSpPr/>
          <p:nvPr/>
        </p:nvSpPr>
        <p:spPr>
          <a:xfrm rot="5400000">
            <a:off x="1619250" y="1484313"/>
            <a:ext cx="1081087"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 name="矢印: 右 3"/>
          <p:cNvSpPr/>
          <p:nvPr/>
        </p:nvSpPr>
        <p:spPr>
          <a:xfrm rot="7755893">
            <a:off x="3528219" y="2167731"/>
            <a:ext cx="1079500"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 name="矢印: 右 4"/>
          <p:cNvSpPr/>
          <p:nvPr/>
        </p:nvSpPr>
        <p:spPr>
          <a:xfrm rot="13211938">
            <a:off x="3359150" y="5167313"/>
            <a:ext cx="1081088"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 name="矢印: 右 5"/>
          <p:cNvSpPr/>
          <p:nvPr/>
        </p:nvSpPr>
        <p:spPr>
          <a:xfrm rot="19070041">
            <a:off x="503238" y="5365750"/>
            <a:ext cx="1081087"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矢印: 右 6"/>
          <p:cNvSpPr/>
          <p:nvPr/>
        </p:nvSpPr>
        <p:spPr>
          <a:xfrm rot="3231567">
            <a:off x="145257" y="2316956"/>
            <a:ext cx="1079500" cy="433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楕円 8"/>
          <p:cNvSpPr/>
          <p:nvPr/>
        </p:nvSpPr>
        <p:spPr>
          <a:xfrm>
            <a:off x="6289675" y="2940050"/>
            <a:ext cx="1589088" cy="1619250"/>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600" dirty="0">
                <a:solidFill>
                  <a:schemeClr val="tx1"/>
                </a:solidFill>
              </a:rPr>
              <a:t>自己</a:t>
            </a:r>
          </a:p>
        </p:txBody>
      </p:sp>
      <p:sp>
        <p:nvSpPr>
          <p:cNvPr id="10" name="矢印: 右 9"/>
          <p:cNvSpPr/>
          <p:nvPr/>
        </p:nvSpPr>
        <p:spPr>
          <a:xfrm rot="5400000">
            <a:off x="6545263" y="1520825"/>
            <a:ext cx="1079500"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 name="矢印: 右 10"/>
          <p:cNvSpPr/>
          <p:nvPr/>
        </p:nvSpPr>
        <p:spPr>
          <a:xfrm rot="7755893">
            <a:off x="8093869" y="2528094"/>
            <a:ext cx="1081088"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 name="矢印: 右 11"/>
          <p:cNvSpPr/>
          <p:nvPr/>
        </p:nvSpPr>
        <p:spPr>
          <a:xfrm rot="13211938">
            <a:off x="8051800" y="4745038"/>
            <a:ext cx="1081088"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 name="矢印: 右 12"/>
          <p:cNvSpPr/>
          <p:nvPr/>
        </p:nvSpPr>
        <p:spPr>
          <a:xfrm rot="19070041">
            <a:off x="5368925" y="4867275"/>
            <a:ext cx="1081088"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 name="矢印: 右 13"/>
          <p:cNvSpPr/>
          <p:nvPr/>
        </p:nvSpPr>
        <p:spPr>
          <a:xfrm rot="3231567">
            <a:off x="5045869" y="2553494"/>
            <a:ext cx="1081088"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6" name="直線コネクタ 15"/>
          <p:cNvCxnSpPr/>
          <p:nvPr/>
        </p:nvCxnSpPr>
        <p:spPr>
          <a:xfrm>
            <a:off x="4716463" y="377825"/>
            <a:ext cx="0" cy="64801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494" name="テキスト ボックス 16"/>
          <p:cNvSpPr txBox="1">
            <a:spLocks noChangeArrowheads="1"/>
          </p:cNvSpPr>
          <p:nvPr/>
        </p:nvSpPr>
        <p:spPr bwMode="auto">
          <a:xfrm>
            <a:off x="60325" y="619125"/>
            <a:ext cx="876300" cy="369888"/>
          </a:xfrm>
          <a:prstGeom prst="rect">
            <a:avLst/>
          </a:prstGeom>
          <a:noFill/>
          <a:ln w="9525">
            <a:noFill/>
            <a:miter lim="800000"/>
            <a:headEnd/>
            <a:tailEnd/>
          </a:ln>
        </p:spPr>
        <p:txBody>
          <a:bodyPr wrap="none">
            <a:spAutoFit/>
          </a:bodyPr>
          <a:lstStyle/>
          <a:p>
            <a:r>
              <a:rPr lang="ja-JP" altLang="en-US">
                <a:latin typeface="Georgia" pitchFamily="18" charset="0"/>
                <a:ea typeface="HG明朝B" pitchFamily="17" charset="-128"/>
              </a:rPr>
              <a:t>社会圧</a:t>
            </a:r>
          </a:p>
        </p:txBody>
      </p:sp>
      <p:sp>
        <p:nvSpPr>
          <p:cNvPr id="18" name="矢印: 右 17"/>
          <p:cNvSpPr/>
          <p:nvPr/>
        </p:nvSpPr>
        <p:spPr>
          <a:xfrm>
            <a:off x="1069975" y="679450"/>
            <a:ext cx="466725" cy="249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3746721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コネクタ 15"/>
          <p:cNvCxnSpPr/>
          <p:nvPr/>
        </p:nvCxnSpPr>
        <p:spPr>
          <a:xfrm>
            <a:off x="4716463" y="377825"/>
            <a:ext cx="0" cy="64801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506" name="テキスト ボックス 16"/>
          <p:cNvSpPr txBox="1">
            <a:spLocks noChangeArrowheads="1"/>
          </p:cNvSpPr>
          <p:nvPr/>
        </p:nvSpPr>
        <p:spPr bwMode="auto">
          <a:xfrm>
            <a:off x="60325" y="619125"/>
            <a:ext cx="876300" cy="369888"/>
          </a:xfrm>
          <a:prstGeom prst="rect">
            <a:avLst/>
          </a:prstGeom>
          <a:noFill/>
          <a:ln w="9525">
            <a:noFill/>
            <a:miter lim="800000"/>
            <a:headEnd/>
            <a:tailEnd/>
          </a:ln>
        </p:spPr>
        <p:txBody>
          <a:bodyPr wrap="none">
            <a:spAutoFit/>
          </a:bodyPr>
          <a:lstStyle/>
          <a:p>
            <a:r>
              <a:rPr lang="ja-JP" altLang="en-US">
                <a:latin typeface="Georgia" pitchFamily="18" charset="0"/>
                <a:ea typeface="HG明朝B" pitchFamily="17" charset="-128"/>
              </a:rPr>
              <a:t>社会圧</a:t>
            </a:r>
          </a:p>
        </p:txBody>
      </p:sp>
      <p:sp>
        <p:nvSpPr>
          <p:cNvPr id="18" name="矢印: 右 17"/>
          <p:cNvSpPr/>
          <p:nvPr/>
        </p:nvSpPr>
        <p:spPr>
          <a:xfrm>
            <a:off x="1069975" y="679450"/>
            <a:ext cx="466725" cy="249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 name="正方形/長方形 7"/>
          <p:cNvSpPr/>
          <p:nvPr/>
        </p:nvSpPr>
        <p:spPr>
          <a:xfrm>
            <a:off x="1601788" y="3429000"/>
            <a:ext cx="1223962" cy="1223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9" name="正方形/長方形 18"/>
          <p:cNvSpPr/>
          <p:nvPr/>
        </p:nvSpPr>
        <p:spPr>
          <a:xfrm>
            <a:off x="4859338" y="1989138"/>
            <a:ext cx="4105275" cy="3743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490798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2E73EE-FA73-43A9-9B3E-E29A28CDE576}"/>
              </a:ext>
            </a:extLst>
          </p:cNvPr>
          <p:cNvSpPr>
            <a:spLocks noGrp="1"/>
          </p:cNvSpPr>
          <p:nvPr>
            <p:ph type="title"/>
          </p:nvPr>
        </p:nvSpPr>
        <p:spPr>
          <a:xfrm>
            <a:off x="457200" y="254000"/>
            <a:ext cx="8229600" cy="1066800"/>
          </a:xfrm>
        </p:spPr>
        <p:txBody>
          <a:bodyPr>
            <a:normAutofit/>
          </a:bodyPr>
          <a:lstStyle/>
          <a:p>
            <a:r>
              <a:rPr kumimoji="1" lang="ja-JP" altLang="en-US" sz="3600" dirty="0">
                <a:solidFill>
                  <a:schemeClr val="tx1"/>
                </a:solidFill>
              </a:rPr>
              <a:t>理念達成に向けたスタンス</a:t>
            </a:r>
          </a:p>
        </p:txBody>
      </p:sp>
      <p:sp>
        <p:nvSpPr>
          <p:cNvPr id="4" name="楕円 3">
            <a:extLst>
              <a:ext uri="{FF2B5EF4-FFF2-40B4-BE49-F238E27FC236}">
                <a16:creationId xmlns:a16="http://schemas.microsoft.com/office/drawing/2014/main" id="{B3FEB5D1-00D3-42F1-B5A3-CDF20E508945}"/>
              </a:ext>
            </a:extLst>
          </p:cNvPr>
          <p:cNvSpPr/>
          <p:nvPr/>
        </p:nvSpPr>
        <p:spPr>
          <a:xfrm>
            <a:off x="457200" y="1765300"/>
            <a:ext cx="2324100" cy="1409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クライアント</a:t>
            </a:r>
          </a:p>
        </p:txBody>
      </p:sp>
      <p:cxnSp>
        <p:nvCxnSpPr>
          <p:cNvPr id="8" name="直線矢印コネクタ 7">
            <a:extLst>
              <a:ext uri="{FF2B5EF4-FFF2-40B4-BE49-F238E27FC236}">
                <a16:creationId xmlns:a16="http://schemas.microsoft.com/office/drawing/2014/main" id="{CD84087F-742E-43CA-B94F-6B096361A812}"/>
              </a:ext>
            </a:extLst>
          </p:cNvPr>
          <p:cNvCxnSpPr/>
          <p:nvPr/>
        </p:nvCxnSpPr>
        <p:spPr>
          <a:xfrm>
            <a:off x="3136900" y="2470150"/>
            <a:ext cx="2755900"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楕円 8">
            <a:extLst>
              <a:ext uri="{FF2B5EF4-FFF2-40B4-BE49-F238E27FC236}">
                <a16:creationId xmlns:a16="http://schemas.microsoft.com/office/drawing/2014/main" id="{A31199C1-AE5A-4E8D-BAEC-318A9C5C1364}"/>
              </a:ext>
            </a:extLst>
          </p:cNvPr>
          <p:cNvSpPr/>
          <p:nvPr/>
        </p:nvSpPr>
        <p:spPr>
          <a:xfrm>
            <a:off x="6248400" y="1765300"/>
            <a:ext cx="2324100" cy="14097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staff</a:t>
            </a:r>
            <a:endParaRPr kumimoji="1" lang="ja-JP" altLang="en-US" dirty="0">
              <a:solidFill>
                <a:schemeClr val="tx1"/>
              </a:solidFill>
            </a:endParaRPr>
          </a:p>
        </p:txBody>
      </p:sp>
      <p:cxnSp>
        <p:nvCxnSpPr>
          <p:cNvPr id="10" name="直線矢印コネクタ 9">
            <a:extLst>
              <a:ext uri="{FF2B5EF4-FFF2-40B4-BE49-F238E27FC236}">
                <a16:creationId xmlns:a16="http://schemas.microsoft.com/office/drawing/2014/main" id="{5B7D85CF-4BD4-46DE-B763-62EDDE2B6BD0}"/>
              </a:ext>
            </a:extLst>
          </p:cNvPr>
          <p:cNvCxnSpPr>
            <a:cxnSpLocks/>
          </p:cNvCxnSpPr>
          <p:nvPr/>
        </p:nvCxnSpPr>
        <p:spPr>
          <a:xfrm>
            <a:off x="2044700" y="3359150"/>
            <a:ext cx="1092200" cy="154305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2D71C350-0F99-43AC-88E7-E36A599F59DB}"/>
              </a:ext>
            </a:extLst>
          </p:cNvPr>
          <p:cNvSpPr/>
          <p:nvPr/>
        </p:nvSpPr>
        <p:spPr>
          <a:xfrm>
            <a:off x="3352800" y="4737100"/>
            <a:ext cx="2324100" cy="14097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法人</a:t>
            </a:r>
          </a:p>
        </p:txBody>
      </p:sp>
      <p:cxnSp>
        <p:nvCxnSpPr>
          <p:cNvPr id="13" name="直線矢印コネクタ 12">
            <a:extLst>
              <a:ext uri="{FF2B5EF4-FFF2-40B4-BE49-F238E27FC236}">
                <a16:creationId xmlns:a16="http://schemas.microsoft.com/office/drawing/2014/main" id="{DB99FA2F-72C7-4BC9-ADA7-DD515DDE5A65}"/>
              </a:ext>
            </a:extLst>
          </p:cNvPr>
          <p:cNvCxnSpPr>
            <a:cxnSpLocks/>
          </p:cNvCxnSpPr>
          <p:nvPr/>
        </p:nvCxnSpPr>
        <p:spPr>
          <a:xfrm flipH="1">
            <a:off x="5892800" y="3241675"/>
            <a:ext cx="965200" cy="162559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8E56DC0-F9C4-4ECC-AD11-F51D2EE378FE}"/>
              </a:ext>
            </a:extLst>
          </p:cNvPr>
          <p:cNvSpPr txBox="1"/>
          <p:nvPr/>
        </p:nvSpPr>
        <p:spPr>
          <a:xfrm>
            <a:off x="3168650" y="1236483"/>
            <a:ext cx="2954655" cy="1200329"/>
          </a:xfrm>
          <a:prstGeom prst="rect">
            <a:avLst/>
          </a:prstGeom>
          <a:noFill/>
        </p:spPr>
        <p:txBody>
          <a:bodyPr wrap="none" rtlCol="0">
            <a:spAutoFit/>
          </a:bodyPr>
          <a:lstStyle/>
          <a:p>
            <a:pPr algn="ctr"/>
            <a:r>
              <a:rPr kumimoji="1" lang="ja-JP" altLang="en-US" sz="3600" dirty="0"/>
              <a:t>尊重</a:t>
            </a:r>
            <a:endParaRPr kumimoji="1" lang="en-US" altLang="ja-JP" sz="3600" dirty="0"/>
          </a:p>
          <a:p>
            <a:pPr algn="ctr"/>
            <a:r>
              <a:rPr lang="ja-JP" altLang="en-US" sz="3600" dirty="0"/>
              <a:t>アサーション</a:t>
            </a:r>
            <a:endParaRPr kumimoji="1" lang="ja-JP" altLang="en-US" dirty="0"/>
          </a:p>
        </p:txBody>
      </p:sp>
      <p:sp>
        <p:nvSpPr>
          <p:cNvPr id="16" name="テキスト ボックス 15">
            <a:extLst>
              <a:ext uri="{FF2B5EF4-FFF2-40B4-BE49-F238E27FC236}">
                <a16:creationId xmlns:a16="http://schemas.microsoft.com/office/drawing/2014/main" id="{A44B4D89-908D-492B-AF9A-F8E2245E06A9}"/>
              </a:ext>
            </a:extLst>
          </p:cNvPr>
          <p:cNvSpPr txBox="1"/>
          <p:nvPr/>
        </p:nvSpPr>
        <p:spPr>
          <a:xfrm>
            <a:off x="3492500" y="2930346"/>
            <a:ext cx="2031325" cy="1200329"/>
          </a:xfrm>
          <a:prstGeom prst="rect">
            <a:avLst/>
          </a:prstGeom>
          <a:noFill/>
        </p:spPr>
        <p:txBody>
          <a:bodyPr wrap="none" rtlCol="0">
            <a:spAutoFit/>
          </a:bodyPr>
          <a:lstStyle/>
          <a:p>
            <a:r>
              <a:rPr kumimoji="1" lang="ja-JP" altLang="en-US" sz="7200" dirty="0"/>
              <a:t>調和</a:t>
            </a:r>
            <a:endParaRPr kumimoji="1" lang="ja-JP" altLang="en-US" dirty="0"/>
          </a:p>
        </p:txBody>
      </p:sp>
      <p:sp>
        <p:nvSpPr>
          <p:cNvPr id="17" name="テキスト ボックス 16">
            <a:extLst>
              <a:ext uri="{FF2B5EF4-FFF2-40B4-BE49-F238E27FC236}">
                <a16:creationId xmlns:a16="http://schemas.microsoft.com/office/drawing/2014/main" id="{F86BE7DF-D37D-47BF-8D72-EB79064B17FA}"/>
              </a:ext>
            </a:extLst>
          </p:cNvPr>
          <p:cNvSpPr txBox="1"/>
          <p:nvPr/>
        </p:nvSpPr>
        <p:spPr>
          <a:xfrm>
            <a:off x="1065252" y="4054474"/>
            <a:ext cx="1107996" cy="646331"/>
          </a:xfrm>
          <a:prstGeom prst="rect">
            <a:avLst/>
          </a:prstGeom>
          <a:noFill/>
        </p:spPr>
        <p:txBody>
          <a:bodyPr wrap="none" rtlCol="0">
            <a:spAutoFit/>
          </a:bodyPr>
          <a:lstStyle/>
          <a:p>
            <a:pPr algn="ctr"/>
            <a:r>
              <a:rPr kumimoji="1" lang="ja-JP" altLang="en-US" sz="3600" dirty="0"/>
              <a:t>尊重</a:t>
            </a:r>
            <a:endParaRPr kumimoji="1" lang="en-US" altLang="ja-JP" sz="3600" dirty="0"/>
          </a:p>
        </p:txBody>
      </p:sp>
      <p:sp>
        <p:nvSpPr>
          <p:cNvPr id="18" name="テキスト ボックス 17">
            <a:extLst>
              <a:ext uri="{FF2B5EF4-FFF2-40B4-BE49-F238E27FC236}">
                <a16:creationId xmlns:a16="http://schemas.microsoft.com/office/drawing/2014/main" id="{13C9612A-226B-43FB-94BE-114086AA3B6C}"/>
              </a:ext>
            </a:extLst>
          </p:cNvPr>
          <p:cNvSpPr txBox="1"/>
          <p:nvPr/>
        </p:nvSpPr>
        <p:spPr>
          <a:xfrm>
            <a:off x="6958052" y="4093943"/>
            <a:ext cx="1107996" cy="646331"/>
          </a:xfrm>
          <a:prstGeom prst="rect">
            <a:avLst/>
          </a:prstGeom>
          <a:noFill/>
        </p:spPr>
        <p:txBody>
          <a:bodyPr wrap="none" rtlCol="0">
            <a:spAutoFit/>
          </a:bodyPr>
          <a:lstStyle/>
          <a:p>
            <a:pPr algn="ctr"/>
            <a:r>
              <a:rPr kumimoji="1" lang="ja-JP" altLang="en-US" sz="3600" dirty="0"/>
              <a:t>尊重</a:t>
            </a:r>
            <a:endParaRPr kumimoji="1" lang="en-US" altLang="ja-JP" sz="3600" dirty="0"/>
          </a:p>
        </p:txBody>
      </p:sp>
    </p:spTree>
    <p:extLst>
      <p:ext uri="{BB962C8B-B14F-4D97-AF65-F5344CB8AC3E}">
        <p14:creationId xmlns:p14="http://schemas.microsoft.com/office/powerpoint/2010/main" val="1739558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558952"/>
            <a:ext cx="8229600" cy="1069848"/>
          </a:xfrm>
        </p:spPr>
        <p:txBody>
          <a:bodyPr/>
          <a:lstStyle/>
          <a:p>
            <a:r>
              <a:rPr kumimoji="1" lang="ja-JP" altLang="en-US" dirty="0"/>
              <a:t>パーソナルゴールの設定</a:t>
            </a:r>
          </a:p>
        </p:txBody>
      </p:sp>
      <p:sp>
        <p:nvSpPr>
          <p:cNvPr id="3" name="角丸四角形 2"/>
          <p:cNvSpPr/>
          <p:nvPr/>
        </p:nvSpPr>
        <p:spPr>
          <a:xfrm>
            <a:off x="6596767" y="1628800"/>
            <a:ext cx="2448272" cy="100811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老後の自分</a:t>
            </a:r>
          </a:p>
        </p:txBody>
      </p:sp>
      <p:sp>
        <p:nvSpPr>
          <p:cNvPr id="4" name="曲折矢印 3"/>
          <p:cNvSpPr/>
          <p:nvPr/>
        </p:nvSpPr>
        <p:spPr>
          <a:xfrm>
            <a:off x="5517105" y="2294874"/>
            <a:ext cx="1080120" cy="1008112"/>
          </a:xfrm>
          <a:prstGeom prst="bentArrow">
            <a:avLst>
              <a:gd name="adj1" fmla="val 25000"/>
              <a:gd name="adj2" fmla="val 2351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Georgia"/>
              <a:ea typeface="HG明朝B" panose="02020809000000000000" pitchFamily="17" charset="-128"/>
              <a:cs typeface="+mn-cs"/>
            </a:endParaRPr>
          </a:p>
        </p:txBody>
      </p:sp>
      <p:sp>
        <p:nvSpPr>
          <p:cNvPr id="8" name="角丸四角形 7"/>
          <p:cNvSpPr/>
          <p:nvPr/>
        </p:nvSpPr>
        <p:spPr>
          <a:xfrm>
            <a:off x="3419872" y="3302986"/>
            <a:ext cx="2448272" cy="100811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5</a:t>
            </a: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年後の自分</a:t>
            </a:r>
          </a:p>
        </p:txBody>
      </p:sp>
      <p:sp>
        <p:nvSpPr>
          <p:cNvPr id="9" name="角丸四角形 8"/>
          <p:cNvSpPr/>
          <p:nvPr/>
        </p:nvSpPr>
        <p:spPr>
          <a:xfrm>
            <a:off x="206505" y="4941168"/>
            <a:ext cx="2448272" cy="100811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1</a:t>
            </a: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年後の自分</a:t>
            </a:r>
          </a:p>
        </p:txBody>
      </p:sp>
      <p:sp>
        <p:nvSpPr>
          <p:cNvPr id="10" name="曲折矢印 9"/>
          <p:cNvSpPr/>
          <p:nvPr/>
        </p:nvSpPr>
        <p:spPr>
          <a:xfrm>
            <a:off x="2339752" y="3933056"/>
            <a:ext cx="1080120" cy="1008112"/>
          </a:xfrm>
          <a:prstGeom prst="bentArrow">
            <a:avLst>
              <a:gd name="adj1" fmla="val 25000"/>
              <a:gd name="adj2" fmla="val 2351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Georgia"/>
              <a:ea typeface="HG明朝B" panose="02020809000000000000" pitchFamily="17" charset="-128"/>
              <a:cs typeface="+mn-cs"/>
            </a:endParaRPr>
          </a:p>
        </p:txBody>
      </p:sp>
      <p:sp>
        <p:nvSpPr>
          <p:cNvPr id="7" name="テキスト ボックス 6"/>
          <p:cNvSpPr txBox="1"/>
          <p:nvPr/>
        </p:nvSpPr>
        <p:spPr>
          <a:xfrm>
            <a:off x="811128" y="1996449"/>
            <a:ext cx="30572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夢や希望の共有</a:t>
            </a:r>
          </a:p>
        </p:txBody>
      </p:sp>
    </p:spTree>
    <p:extLst>
      <p:ext uri="{BB962C8B-B14F-4D97-AF65-F5344CB8AC3E}">
        <p14:creationId xmlns:p14="http://schemas.microsoft.com/office/powerpoint/2010/main" val="3771617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558952"/>
            <a:ext cx="8229600" cy="1069848"/>
          </a:xfrm>
        </p:spPr>
        <p:txBody>
          <a:bodyPr/>
          <a:lstStyle/>
          <a:p>
            <a:r>
              <a:rPr kumimoji="1" lang="ja-JP" altLang="en-US" dirty="0"/>
              <a:t>パーソナルゴールの設定</a:t>
            </a:r>
          </a:p>
        </p:txBody>
      </p:sp>
      <p:sp>
        <p:nvSpPr>
          <p:cNvPr id="3" name="角丸四角形 2"/>
          <p:cNvSpPr/>
          <p:nvPr/>
        </p:nvSpPr>
        <p:spPr>
          <a:xfrm>
            <a:off x="6596767" y="1628800"/>
            <a:ext cx="2448272" cy="100811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1</a:t>
            </a: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年後の自分</a:t>
            </a:r>
          </a:p>
        </p:txBody>
      </p:sp>
      <p:sp>
        <p:nvSpPr>
          <p:cNvPr id="4" name="曲折矢印 3"/>
          <p:cNvSpPr/>
          <p:nvPr/>
        </p:nvSpPr>
        <p:spPr>
          <a:xfrm>
            <a:off x="5517105" y="2294874"/>
            <a:ext cx="1080120" cy="1008112"/>
          </a:xfrm>
          <a:prstGeom prst="bentArrow">
            <a:avLst>
              <a:gd name="adj1" fmla="val 25000"/>
              <a:gd name="adj2" fmla="val 2351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Georgia"/>
              <a:ea typeface="HG明朝B" panose="02020809000000000000" pitchFamily="17" charset="-128"/>
              <a:cs typeface="+mn-cs"/>
            </a:endParaRPr>
          </a:p>
        </p:txBody>
      </p:sp>
      <p:sp>
        <p:nvSpPr>
          <p:cNvPr id="9" name="角丸四角形 8"/>
          <p:cNvSpPr/>
          <p:nvPr/>
        </p:nvSpPr>
        <p:spPr>
          <a:xfrm>
            <a:off x="206505" y="4941168"/>
            <a:ext cx="2448272" cy="100811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現在の自分</a:t>
            </a:r>
          </a:p>
        </p:txBody>
      </p:sp>
      <p:sp>
        <p:nvSpPr>
          <p:cNvPr id="10" name="曲折矢印 9"/>
          <p:cNvSpPr/>
          <p:nvPr/>
        </p:nvSpPr>
        <p:spPr>
          <a:xfrm>
            <a:off x="2339752" y="3933056"/>
            <a:ext cx="1080120" cy="1008112"/>
          </a:xfrm>
          <a:prstGeom prst="bentArrow">
            <a:avLst>
              <a:gd name="adj1" fmla="val 25000"/>
              <a:gd name="adj2" fmla="val 2351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Georgia"/>
              <a:ea typeface="HG明朝B" panose="02020809000000000000" pitchFamily="17" charset="-128"/>
              <a:cs typeface="+mn-cs"/>
            </a:endParaRPr>
          </a:p>
        </p:txBody>
      </p:sp>
      <p:sp>
        <p:nvSpPr>
          <p:cNvPr id="7" name="テキスト ボックス 6"/>
          <p:cNvSpPr txBox="1"/>
          <p:nvPr/>
        </p:nvSpPr>
        <p:spPr>
          <a:xfrm>
            <a:off x="509494" y="1996447"/>
            <a:ext cx="22365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道程の共有</a:t>
            </a:r>
          </a:p>
        </p:txBody>
      </p:sp>
      <p:sp>
        <p:nvSpPr>
          <p:cNvPr id="11" name="角丸四角形 10"/>
          <p:cNvSpPr/>
          <p:nvPr/>
        </p:nvSpPr>
        <p:spPr>
          <a:xfrm>
            <a:off x="3419872" y="3302986"/>
            <a:ext cx="2448272" cy="100811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なにが必要か</a:t>
            </a:r>
          </a:p>
        </p:txBody>
      </p:sp>
      <p:sp>
        <p:nvSpPr>
          <p:cNvPr id="5" name="正方形/長方形 4"/>
          <p:cNvSpPr/>
          <p:nvPr/>
        </p:nvSpPr>
        <p:spPr>
          <a:xfrm>
            <a:off x="3462016" y="4725144"/>
            <a:ext cx="435888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uLnTx/>
                <a:uFillTx/>
                <a:latin typeface="Georgia"/>
                <a:ea typeface="HG明朝B" panose="02020809000000000000" pitchFamily="17" charset="-128"/>
                <a:cs typeface="+mn-cs"/>
              </a:rPr>
              <a:t>治療動機づけ</a:t>
            </a:r>
          </a:p>
        </p:txBody>
      </p:sp>
    </p:spTree>
    <p:extLst>
      <p:ext uri="{BB962C8B-B14F-4D97-AF65-F5344CB8AC3E}">
        <p14:creationId xmlns:p14="http://schemas.microsoft.com/office/powerpoint/2010/main" val="314482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アセスメント</a:t>
            </a:r>
          </a:p>
        </p:txBody>
      </p:sp>
      <p:sp>
        <p:nvSpPr>
          <p:cNvPr id="3" name="コンテンツ プレースホルダ 2"/>
          <p:cNvSpPr>
            <a:spLocks noGrp="1"/>
          </p:cNvSpPr>
          <p:nvPr>
            <p:ph idx="1"/>
          </p:nvPr>
        </p:nvSpPr>
        <p:spPr/>
        <p:txBody>
          <a:bodyPr>
            <a:normAutofit/>
          </a:bodyPr>
          <a:lstStyle/>
          <a:p>
            <a:pPr>
              <a:lnSpc>
                <a:spcPct val="150000"/>
              </a:lnSpc>
            </a:pPr>
            <a:r>
              <a:rPr kumimoji="1" lang="ja-JP" altLang="en-US" sz="2400" dirty="0"/>
              <a:t>生育過程，友人への思い，両親への思い</a:t>
            </a:r>
            <a:endParaRPr kumimoji="1" lang="en-US" altLang="ja-JP" sz="2400" dirty="0"/>
          </a:p>
          <a:p>
            <a:pPr>
              <a:lnSpc>
                <a:spcPct val="150000"/>
              </a:lnSpc>
            </a:pPr>
            <a:r>
              <a:rPr lang="ja-JP" altLang="en-US" sz="2400" dirty="0"/>
              <a:t>そもそもどんな人だったの？</a:t>
            </a:r>
            <a:endParaRPr kumimoji="1" lang="en-US" altLang="ja-JP" sz="2400" dirty="0"/>
          </a:p>
          <a:p>
            <a:pPr>
              <a:lnSpc>
                <a:spcPct val="150000"/>
              </a:lnSpc>
            </a:pPr>
            <a:r>
              <a:rPr lang="ja-JP" altLang="en-US" sz="2400" dirty="0"/>
              <a:t>症状のきっかけ，その時どのように感じたか？それから，どのように考えるようになったか？</a:t>
            </a:r>
            <a:endParaRPr lang="en-US" altLang="ja-JP" sz="2400" dirty="0"/>
          </a:p>
          <a:p>
            <a:pPr>
              <a:lnSpc>
                <a:spcPct val="150000"/>
              </a:lnSpc>
            </a:pPr>
            <a:r>
              <a:rPr kumimoji="1" lang="ja-JP" altLang="en-US" sz="2400" dirty="0"/>
              <a:t>現在，何に悩んでいるのか？</a:t>
            </a:r>
            <a:endParaRPr kumimoji="1" lang="en-US" altLang="ja-JP" sz="2400" dirty="0"/>
          </a:p>
          <a:p>
            <a:pPr>
              <a:lnSpc>
                <a:spcPct val="150000"/>
              </a:lnSpc>
            </a:pPr>
            <a:r>
              <a:rPr lang="ja-JP" altLang="en-US" sz="2400" dirty="0"/>
              <a:t>将来はどうしたい？どうしてそう考えるように？</a:t>
            </a:r>
            <a:endParaRPr kumimoji="1" lang="ja-JP" altLang="en-US" sz="2400" dirty="0"/>
          </a:p>
        </p:txBody>
      </p:sp>
    </p:spTree>
    <p:extLst>
      <p:ext uri="{BB962C8B-B14F-4D97-AF65-F5344CB8AC3E}">
        <p14:creationId xmlns:p14="http://schemas.microsoft.com/office/powerpoint/2010/main" val="1377865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円/楕円 1"/>
          <p:cNvSpPr/>
          <p:nvPr/>
        </p:nvSpPr>
        <p:spPr>
          <a:xfrm>
            <a:off x="2195736" y="764704"/>
            <a:ext cx="2304256"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Georgia"/>
                <a:ea typeface="HG明朝B" panose="02020809000000000000" pitchFamily="17" charset="-128"/>
                <a:cs typeface="+mn-cs"/>
              </a:rPr>
              <a:t>うつ病</a:t>
            </a:r>
          </a:p>
        </p:txBody>
      </p:sp>
      <p:sp>
        <p:nvSpPr>
          <p:cNvPr id="3" name="円/楕円 2"/>
          <p:cNvSpPr/>
          <p:nvPr/>
        </p:nvSpPr>
        <p:spPr>
          <a:xfrm>
            <a:off x="611560" y="2564904"/>
            <a:ext cx="2304256" cy="12961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Georgia"/>
                <a:ea typeface="HG明朝B" panose="02020809000000000000" pitchFamily="17" charset="-128"/>
                <a:cs typeface="+mn-cs"/>
              </a:rPr>
              <a:t>双極性障害</a:t>
            </a:r>
          </a:p>
        </p:txBody>
      </p:sp>
      <p:sp>
        <p:nvSpPr>
          <p:cNvPr id="4" name="円/楕円 3"/>
          <p:cNvSpPr/>
          <p:nvPr/>
        </p:nvSpPr>
        <p:spPr>
          <a:xfrm>
            <a:off x="5004048" y="1412776"/>
            <a:ext cx="3672408" cy="12961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統合失調症</a:t>
            </a:r>
          </a:p>
        </p:txBody>
      </p:sp>
      <p:sp>
        <p:nvSpPr>
          <p:cNvPr id="5" name="円/楕円 4"/>
          <p:cNvSpPr/>
          <p:nvPr/>
        </p:nvSpPr>
        <p:spPr>
          <a:xfrm>
            <a:off x="755576" y="4437112"/>
            <a:ext cx="2304256" cy="129614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Georgia"/>
                <a:ea typeface="HG明朝B" panose="02020809000000000000" pitchFamily="17" charset="-128"/>
                <a:cs typeface="+mn-cs"/>
              </a:rPr>
              <a:t>強迫性障害</a:t>
            </a:r>
          </a:p>
        </p:txBody>
      </p:sp>
      <p:sp>
        <p:nvSpPr>
          <p:cNvPr id="6" name="円/楕円 5"/>
          <p:cNvSpPr/>
          <p:nvPr/>
        </p:nvSpPr>
        <p:spPr>
          <a:xfrm>
            <a:off x="3203848" y="2924944"/>
            <a:ext cx="3240360" cy="129614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Georgia"/>
                <a:ea typeface="HG明朝B" panose="02020809000000000000" pitchFamily="17" charset="-128"/>
                <a:cs typeface="+mn-cs"/>
              </a:rPr>
              <a:t>パニック</a:t>
            </a:r>
            <a:endParaRPr kumimoji="1" lang="en-US" altLang="ja-JP" sz="3600" b="0" i="0" u="none" strike="noStrike" kern="1200" cap="none" spc="0" normalizeH="0" baseline="0" noProof="0" dirty="0">
              <a:ln>
                <a:noFill/>
              </a:ln>
              <a:solidFill>
                <a:prstClr val="white"/>
              </a:solidFill>
              <a:effectLst/>
              <a:uLnTx/>
              <a:uFillTx/>
              <a:latin typeface="Georgia"/>
              <a:ea typeface="HG明朝B" panose="02020809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Georgia"/>
                <a:ea typeface="HG明朝B" panose="02020809000000000000" pitchFamily="17" charset="-128"/>
                <a:cs typeface="+mn-cs"/>
              </a:rPr>
              <a:t>障害</a:t>
            </a:r>
          </a:p>
        </p:txBody>
      </p:sp>
      <p:sp>
        <p:nvSpPr>
          <p:cNvPr id="7" name="円/楕円 6"/>
          <p:cNvSpPr/>
          <p:nvPr/>
        </p:nvSpPr>
        <p:spPr>
          <a:xfrm>
            <a:off x="5881282" y="3861048"/>
            <a:ext cx="2952328" cy="129614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Georgia"/>
                <a:ea typeface="HG明朝B" panose="02020809000000000000" pitchFamily="17" charset="-128"/>
                <a:cs typeface="+mn-cs"/>
              </a:rPr>
              <a:t>人格障害</a:t>
            </a:r>
          </a:p>
        </p:txBody>
      </p:sp>
      <p:sp>
        <p:nvSpPr>
          <p:cNvPr id="8" name="円/楕円 7"/>
          <p:cNvSpPr/>
          <p:nvPr/>
        </p:nvSpPr>
        <p:spPr>
          <a:xfrm>
            <a:off x="4153308" y="5121736"/>
            <a:ext cx="2304256" cy="12961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Georgia"/>
                <a:ea typeface="HG明朝B" panose="02020809000000000000" pitchFamily="17" charset="-128"/>
                <a:cs typeface="+mn-cs"/>
              </a:rPr>
              <a:t>…</a:t>
            </a:r>
            <a:r>
              <a:rPr kumimoji="1" lang="en-US" altLang="ja-JP" sz="3600" b="0" i="0" u="none" strike="noStrike" kern="1200" cap="none" spc="0" normalizeH="0" baseline="0" noProof="0" dirty="0" err="1">
                <a:ln>
                  <a:noFill/>
                </a:ln>
                <a:solidFill>
                  <a:prstClr val="white"/>
                </a:solidFill>
                <a:effectLst/>
                <a:uLnTx/>
                <a:uFillTx/>
                <a:latin typeface="Georgia"/>
                <a:ea typeface="HG明朝B" panose="02020809000000000000" pitchFamily="17" charset="-128"/>
                <a:cs typeface="+mn-cs"/>
              </a:rPr>
              <a:t>etc</a:t>
            </a:r>
            <a:endParaRPr kumimoji="1" lang="ja-JP" altLang="en-US" sz="3600" b="0" i="0" u="none" strike="noStrike" kern="1200" cap="none" spc="0" normalizeH="0" baseline="0" noProof="0" dirty="0">
              <a:ln>
                <a:noFill/>
              </a:ln>
              <a:solidFill>
                <a:prstClr val="white"/>
              </a:solidFill>
              <a:effectLst/>
              <a:uLnTx/>
              <a:uFillTx/>
              <a:latin typeface="Georgia"/>
              <a:ea typeface="HG明朝B" panose="02020809000000000000" pitchFamily="17" charset="-128"/>
              <a:cs typeface="+mn-cs"/>
            </a:endParaRPr>
          </a:p>
        </p:txBody>
      </p:sp>
    </p:spTree>
    <p:extLst>
      <p:ext uri="{BB962C8B-B14F-4D97-AF65-F5344CB8AC3E}">
        <p14:creationId xmlns:p14="http://schemas.microsoft.com/office/powerpoint/2010/main" val="409828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精神疾患の患者数"/>
          <p:cNvPicPr>
            <a:picLocks noChangeAspect="1" noChangeArrowheads="1"/>
          </p:cNvPicPr>
          <p:nvPr/>
        </p:nvPicPr>
        <p:blipFill>
          <a:blip r:embed="rId2" cstate="print"/>
          <a:srcRect/>
          <a:stretch>
            <a:fillRect/>
          </a:stretch>
        </p:blipFill>
        <p:spPr bwMode="auto">
          <a:xfrm>
            <a:off x="899592" y="548680"/>
            <a:ext cx="5976664" cy="4549978"/>
          </a:xfrm>
          <a:prstGeom prst="rect">
            <a:avLst/>
          </a:prstGeom>
          <a:noFill/>
        </p:spPr>
      </p:pic>
      <p:sp>
        <p:nvSpPr>
          <p:cNvPr id="5" name="テキスト ボックス 4"/>
          <p:cNvSpPr txBox="1"/>
          <p:nvPr/>
        </p:nvSpPr>
        <p:spPr>
          <a:xfrm>
            <a:off x="755576" y="5373216"/>
            <a:ext cx="45365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精神科医：約</a:t>
            </a: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16000</a:t>
            </a: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人</a:t>
            </a:r>
            <a:endPar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患者数</a:t>
            </a: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a:t>
            </a: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精神科医：</a:t>
            </a: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202</a:t>
            </a: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人</a:t>
            </a: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a:t>
            </a: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精神科医</a:t>
            </a:r>
            <a:endPar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5</a:t>
            </a: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分診療＝</a:t>
            </a: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12</a:t>
            </a: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人</a:t>
            </a: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a:t>
            </a: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時間</a:t>
            </a:r>
            <a:endPar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10</a:t>
            </a: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分診療＝</a:t>
            </a: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6</a:t>
            </a: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人</a:t>
            </a: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a:t>
            </a:r>
            <a:r>
              <a:rPr kumimoji="1" lang="ja-JP" altLang="en-US" sz="1800" b="0" i="0" u="none" strike="noStrike" kern="1200" cap="none" spc="0" normalizeH="0" baseline="0" noProof="0">
                <a:ln>
                  <a:noFill/>
                </a:ln>
                <a:solidFill>
                  <a:prstClr val="black"/>
                </a:solidFill>
                <a:effectLst/>
                <a:uLnTx/>
                <a:uFillTx/>
                <a:latin typeface="Georgia"/>
                <a:ea typeface="HG明朝B" panose="02020809000000000000" pitchFamily="17" charset="-128"/>
                <a:cs typeface="+mn-cs"/>
              </a:rPr>
              <a:t>時間</a:t>
            </a:r>
            <a:endPar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Tree>
    <p:extLst>
      <p:ext uri="{BB962C8B-B14F-4D97-AF65-F5344CB8AC3E}">
        <p14:creationId xmlns:p14="http://schemas.microsoft.com/office/powerpoint/2010/main" val="852977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764704"/>
            <a:ext cx="8229600" cy="1069848"/>
          </a:xfrm>
        </p:spPr>
        <p:txBody>
          <a:bodyPr/>
          <a:lstStyle/>
          <a:p>
            <a:r>
              <a:rPr lang="ja-JP" altLang="en-US" dirty="0"/>
              <a:t>治療者</a:t>
            </a:r>
            <a:r>
              <a:rPr kumimoji="1" lang="ja-JP" altLang="en-US" dirty="0"/>
              <a:t>も人間です！</a:t>
            </a:r>
          </a:p>
        </p:txBody>
      </p:sp>
      <p:sp>
        <p:nvSpPr>
          <p:cNvPr id="3" name="正方形/長方形 2"/>
          <p:cNvSpPr/>
          <p:nvPr/>
        </p:nvSpPr>
        <p:spPr>
          <a:xfrm>
            <a:off x="899592" y="3356992"/>
            <a:ext cx="7272808" cy="792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3600" dirty="0">
                <a:solidFill>
                  <a:prstClr val="black"/>
                </a:solidFill>
              </a:rPr>
              <a:t>治療的判断</a:t>
            </a:r>
            <a:endParaRPr lang="ja-JP" altLang="en-US" dirty="0">
              <a:solidFill>
                <a:prstClr val="black"/>
              </a:solidFill>
            </a:endParaRPr>
          </a:p>
        </p:txBody>
      </p:sp>
      <p:sp>
        <p:nvSpPr>
          <p:cNvPr id="4" name="円/楕円 3"/>
          <p:cNvSpPr/>
          <p:nvPr/>
        </p:nvSpPr>
        <p:spPr>
          <a:xfrm>
            <a:off x="2051720" y="2276872"/>
            <a:ext cx="2160240" cy="10801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sz="3600" dirty="0">
                <a:solidFill>
                  <a:prstClr val="white"/>
                </a:solidFill>
              </a:rPr>
              <a:t>責任</a:t>
            </a:r>
          </a:p>
        </p:txBody>
      </p:sp>
      <p:sp>
        <p:nvSpPr>
          <p:cNvPr id="5" name="円/楕円 4"/>
          <p:cNvSpPr/>
          <p:nvPr/>
        </p:nvSpPr>
        <p:spPr>
          <a:xfrm>
            <a:off x="2555776" y="4149080"/>
            <a:ext cx="2160240" cy="108012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3600" dirty="0">
                <a:solidFill>
                  <a:prstClr val="white"/>
                </a:solidFill>
              </a:rPr>
              <a:t>熱意</a:t>
            </a:r>
          </a:p>
        </p:txBody>
      </p:sp>
      <p:sp>
        <p:nvSpPr>
          <p:cNvPr id="6" name="円/楕円 5"/>
          <p:cNvSpPr/>
          <p:nvPr/>
        </p:nvSpPr>
        <p:spPr>
          <a:xfrm>
            <a:off x="4788024" y="2276872"/>
            <a:ext cx="2160240" cy="108012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3600" dirty="0">
                <a:solidFill>
                  <a:prstClr val="white"/>
                </a:solidFill>
              </a:rPr>
              <a:t>不安</a:t>
            </a:r>
          </a:p>
        </p:txBody>
      </p:sp>
      <p:sp>
        <p:nvSpPr>
          <p:cNvPr id="7" name="円/楕円 6"/>
          <p:cNvSpPr/>
          <p:nvPr/>
        </p:nvSpPr>
        <p:spPr>
          <a:xfrm>
            <a:off x="5220072" y="4149080"/>
            <a:ext cx="2160240" cy="108012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sz="3600" dirty="0">
                <a:solidFill>
                  <a:prstClr val="white"/>
                </a:solidFill>
              </a:rPr>
              <a:t>信頼</a:t>
            </a:r>
          </a:p>
        </p:txBody>
      </p:sp>
    </p:spTree>
    <p:extLst>
      <p:ext uri="{BB962C8B-B14F-4D97-AF65-F5344CB8AC3E}">
        <p14:creationId xmlns:p14="http://schemas.microsoft.com/office/powerpoint/2010/main" val="4235345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治療の中立性，公平性の維持</a:t>
            </a:r>
          </a:p>
        </p:txBody>
      </p:sp>
      <p:sp>
        <p:nvSpPr>
          <p:cNvPr id="3" name="コンテンツ プレースホルダー 2"/>
          <p:cNvSpPr>
            <a:spLocks noGrp="1"/>
          </p:cNvSpPr>
          <p:nvPr>
            <p:ph idx="1"/>
          </p:nvPr>
        </p:nvSpPr>
        <p:spPr/>
        <p:txBody>
          <a:bodyPr/>
          <a:lstStyle/>
          <a:p>
            <a:r>
              <a:rPr lang="ja-JP" altLang="en-US" dirty="0"/>
              <a:t>多面的な価値干渉が生ずるシステム</a:t>
            </a:r>
            <a:endParaRPr lang="en-US" altLang="ja-JP" dirty="0"/>
          </a:p>
          <a:p>
            <a:r>
              <a:rPr lang="ja-JP" altLang="en-US" dirty="0"/>
              <a:t>治療の軸構造と標準化</a:t>
            </a:r>
            <a:endParaRPr lang="en-US" altLang="ja-JP" dirty="0"/>
          </a:p>
          <a:p>
            <a:r>
              <a:rPr lang="ja-JP" altLang="en-US" dirty="0"/>
              <a:t>治療者のスーパービジョンシステム</a:t>
            </a:r>
            <a:endParaRPr lang="en-US" altLang="ja-JP" dirty="0"/>
          </a:p>
          <a:p>
            <a:endParaRPr lang="en-US" altLang="ja-JP" dirty="0"/>
          </a:p>
        </p:txBody>
      </p:sp>
    </p:spTree>
    <p:extLst>
      <p:ext uri="{BB962C8B-B14F-4D97-AF65-F5344CB8AC3E}">
        <p14:creationId xmlns:p14="http://schemas.microsoft.com/office/powerpoint/2010/main" val="2021769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60648"/>
            <a:ext cx="8229600" cy="1069848"/>
          </a:xfrm>
        </p:spPr>
        <p:txBody>
          <a:bodyPr/>
          <a:lstStyle/>
          <a:p>
            <a:r>
              <a:rPr kumimoji="1" lang="ja-JP" altLang="en-US" dirty="0">
                <a:solidFill>
                  <a:schemeClr val="tx1"/>
                </a:solidFill>
              </a:rPr>
              <a:t>チーム医療カンファ</a:t>
            </a:r>
          </a:p>
        </p:txBody>
      </p:sp>
      <p:sp>
        <p:nvSpPr>
          <p:cNvPr id="3" name="円/楕円 2"/>
          <p:cNvSpPr/>
          <p:nvPr/>
        </p:nvSpPr>
        <p:spPr>
          <a:xfrm>
            <a:off x="5220072" y="2362651"/>
            <a:ext cx="3168352" cy="79208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ファシリテーター</a:t>
            </a:r>
          </a:p>
        </p:txBody>
      </p:sp>
      <p:sp>
        <p:nvSpPr>
          <p:cNvPr id="4" name="正方形/長方形 3"/>
          <p:cNvSpPr/>
          <p:nvPr/>
        </p:nvSpPr>
        <p:spPr>
          <a:xfrm>
            <a:off x="2555776" y="1585277"/>
            <a:ext cx="266429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資料</a:t>
            </a:r>
          </a:p>
        </p:txBody>
      </p:sp>
      <p:sp>
        <p:nvSpPr>
          <p:cNvPr id="5" name="円/楕円 4"/>
          <p:cNvSpPr/>
          <p:nvPr/>
        </p:nvSpPr>
        <p:spPr>
          <a:xfrm>
            <a:off x="5868144" y="4725144"/>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主治医</a:t>
            </a:r>
          </a:p>
        </p:txBody>
      </p:sp>
      <p:sp>
        <p:nvSpPr>
          <p:cNvPr id="6" name="円/楕円 5"/>
          <p:cNvSpPr/>
          <p:nvPr/>
        </p:nvSpPr>
        <p:spPr>
          <a:xfrm>
            <a:off x="4211960" y="5445224"/>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担当</a:t>
            </a:r>
            <a:r>
              <a:rPr lang="en-US" altLang="ja-JP" dirty="0">
                <a:solidFill>
                  <a:prstClr val="black"/>
                </a:solidFill>
              </a:rPr>
              <a:t>Ns</a:t>
            </a:r>
            <a:endParaRPr lang="ja-JP" altLang="en-US" dirty="0">
              <a:solidFill>
                <a:prstClr val="black"/>
              </a:solidFill>
            </a:endParaRPr>
          </a:p>
        </p:txBody>
      </p:sp>
      <p:sp>
        <p:nvSpPr>
          <p:cNvPr id="7" name="円/楕円 6"/>
          <p:cNvSpPr/>
          <p:nvPr/>
        </p:nvSpPr>
        <p:spPr>
          <a:xfrm>
            <a:off x="2627784" y="5445224"/>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担当</a:t>
            </a:r>
            <a:endParaRPr lang="en-US" altLang="ja-JP" dirty="0">
              <a:solidFill>
                <a:prstClr val="black"/>
              </a:solidFill>
            </a:endParaRPr>
          </a:p>
          <a:p>
            <a:pPr algn="ctr"/>
            <a:r>
              <a:rPr lang="ja-JP" altLang="en-US" dirty="0">
                <a:solidFill>
                  <a:prstClr val="black"/>
                </a:solidFill>
              </a:rPr>
              <a:t>薬剤師</a:t>
            </a:r>
          </a:p>
        </p:txBody>
      </p:sp>
      <p:sp>
        <p:nvSpPr>
          <p:cNvPr id="8" name="円/楕円 7"/>
          <p:cNvSpPr/>
          <p:nvPr/>
        </p:nvSpPr>
        <p:spPr>
          <a:xfrm>
            <a:off x="683568" y="3717032"/>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担当</a:t>
            </a:r>
            <a:r>
              <a:rPr lang="en-US" altLang="ja-JP" dirty="0">
                <a:solidFill>
                  <a:prstClr val="black"/>
                </a:solidFill>
              </a:rPr>
              <a:t>PSW</a:t>
            </a:r>
            <a:endParaRPr lang="ja-JP" altLang="en-US" dirty="0">
              <a:solidFill>
                <a:prstClr val="black"/>
              </a:solidFill>
            </a:endParaRPr>
          </a:p>
        </p:txBody>
      </p:sp>
      <p:sp>
        <p:nvSpPr>
          <p:cNvPr id="9" name="円/楕円 8"/>
          <p:cNvSpPr/>
          <p:nvPr/>
        </p:nvSpPr>
        <p:spPr>
          <a:xfrm>
            <a:off x="6804248" y="3369753"/>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心理士</a:t>
            </a:r>
          </a:p>
        </p:txBody>
      </p:sp>
      <p:sp>
        <p:nvSpPr>
          <p:cNvPr id="10" name="円/楕円 9"/>
          <p:cNvSpPr/>
          <p:nvPr/>
        </p:nvSpPr>
        <p:spPr>
          <a:xfrm>
            <a:off x="323528" y="2492896"/>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担当外</a:t>
            </a:r>
            <a:endParaRPr lang="en-US" altLang="ja-JP" dirty="0">
              <a:solidFill>
                <a:prstClr val="black"/>
              </a:solidFill>
            </a:endParaRPr>
          </a:p>
          <a:p>
            <a:pPr algn="ctr"/>
            <a:r>
              <a:rPr lang="en-US" altLang="ja-JP" dirty="0">
                <a:solidFill>
                  <a:prstClr val="black"/>
                </a:solidFill>
              </a:rPr>
              <a:t>Staff</a:t>
            </a:r>
            <a:endParaRPr lang="ja-JP" altLang="en-US" dirty="0">
              <a:solidFill>
                <a:prstClr val="black"/>
              </a:solidFill>
            </a:endParaRPr>
          </a:p>
        </p:txBody>
      </p:sp>
      <p:sp>
        <p:nvSpPr>
          <p:cNvPr id="11" name="円/楕円 10"/>
          <p:cNvSpPr/>
          <p:nvPr/>
        </p:nvSpPr>
        <p:spPr>
          <a:xfrm>
            <a:off x="1475656" y="4797152"/>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black"/>
                </a:solidFill>
              </a:rPr>
              <a:t>OT</a:t>
            </a:r>
            <a:endParaRPr lang="ja-JP" altLang="en-US" dirty="0">
              <a:solidFill>
                <a:prstClr val="black"/>
              </a:solidFill>
            </a:endParaRPr>
          </a:p>
        </p:txBody>
      </p:sp>
      <p:cxnSp>
        <p:nvCxnSpPr>
          <p:cNvPr id="13" name="直線矢印コネクタ 12"/>
          <p:cNvCxnSpPr>
            <a:stCxn id="11" idx="0"/>
          </p:cNvCxnSpPr>
          <p:nvPr/>
        </p:nvCxnSpPr>
        <p:spPr>
          <a:xfrm flipV="1">
            <a:off x="2159732" y="2132856"/>
            <a:ext cx="1692188" cy="2664296"/>
          </a:xfrm>
          <a:prstGeom prst="straightConnector1">
            <a:avLst/>
          </a:prstGeom>
          <a:ln w="9525">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endCxn id="3" idx="2"/>
          </p:cNvCxnSpPr>
          <p:nvPr/>
        </p:nvCxnSpPr>
        <p:spPr>
          <a:xfrm>
            <a:off x="3851920" y="2132856"/>
            <a:ext cx="1368152" cy="6258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3" idx="3"/>
            <a:endCxn id="7" idx="0"/>
          </p:cNvCxnSpPr>
          <p:nvPr/>
        </p:nvCxnSpPr>
        <p:spPr>
          <a:xfrm flipH="1">
            <a:off x="3311860" y="3038740"/>
            <a:ext cx="2372207" cy="24064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4" idx="2"/>
            <a:endCxn id="7" idx="0"/>
          </p:cNvCxnSpPr>
          <p:nvPr/>
        </p:nvCxnSpPr>
        <p:spPr>
          <a:xfrm flipH="1">
            <a:off x="3311860" y="2089333"/>
            <a:ext cx="576064" cy="3355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stCxn id="4" idx="2"/>
            <a:endCxn id="6" idx="0"/>
          </p:cNvCxnSpPr>
          <p:nvPr/>
        </p:nvCxnSpPr>
        <p:spPr>
          <a:xfrm>
            <a:off x="3887924" y="2089333"/>
            <a:ext cx="1008112" cy="3355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stCxn id="3" idx="3"/>
            <a:endCxn id="6" idx="0"/>
          </p:cNvCxnSpPr>
          <p:nvPr/>
        </p:nvCxnSpPr>
        <p:spPr>
          <a:xfrm flipH="1">
            <a:off x="4896036" y="3038740"/>
            <a:ext cx="788031" cy="24064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10" idx="6"/>
            <a:endCxn id="4" idx="2"/>
          </p:cNvCxnSpPr>
          <p:nvPr/>
        </p:nvCxnSpPr>
        <p:spPr>
          <a:xfrm flipV="1">
            <a:off x="1691680" y="2089333"/>
            <a:ext cx="2196244" cy="871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6" idx="1"/>
          </p:cNvCxnSpPr>
          <p:nvPr/>
        </p:nvCxnSpPr>
        <p:spPr>
          <a:xfrm flipH="1" flipV="1">
            <a:off x="4283968" y="2060848"/>
            <a:ext cx="128353" cy="3521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9" idx="2"/>
            <a:endCxn id="4" idx="2"/>
          </p:cNvCxnSpPr>
          <p:nvPr/>
        </p:nvCxnSpPr>
        <p:spPr>
          <a:xfrm flipH="1" flipV="1">
            <a:off x="3887924" y="2089333"/>
            <a:ext cx="2916324" cy="17484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endCxn id="4" idx="2"/>
          </p:cNvCxnSpPr>
          <p:nvPr/>
        </p:nvCxnSpPr>
        <p:spPr>
          <a:xfrm flipV="1">
            <a:off x="2051720" y="2089333"/>
            <a:ext cx="1836204" cy="19157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872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0950" y="476672"/>
            <a:ext cx="8229600" cy="1069848"/>
          </a:xfrm>
        </p:spPr>
        <p:txBody>
          <a:bodyPr>
            <a:normAutofit/>
          </a:bodyPr>
          <a:lstStyle/>
          <a:p>
            <a:r>
              <a:rPr kumimoji="1" lang="ja-JP" altLang="en-US" dirty="0"/>
              <a:t>ラポールを深めるための三角形</a:t>
            </a:r>
          </a:p>
        </p:txBody>
      </p:sp>
      <p:sp>
        <p:nvSpPr>
          <p:cNvPr id="3" name="二等辺三角形 2"/>
          <p:cNvSpPr/>
          <p:nvPr/>
        </p:nvSpPr>
        <p:spPr>
          <a:xfrm rot="10800000">
            <a:off x="971600" y="2996952"/>
            <a:ext cx="2808312" cy="2521685"/>
          </a:xfrm>
          <a:prstGeom prst="triangl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Georgia"/>
              <a:ea typeface="HG明朝B" panose="02020809000000000000" pitchFamily="17" charset="-128"/>
              <a:cs typeface="+mn-cs"/>
            </a:endParaRPr>
          </a:p>
        </p:txBody>
      </p:sp>
      <p:sp>
        <p:nvSpPr>
          <p:cNvPr id="4" name="二等辺三角形 3"/>
          <p:cNvSpPr/>
          <p:nvPr/>
        </p:nvSpPr>
        <p:spPr>
          <a:xfrm>
            <a:off x="5020695" y="2996951"/>
            <a:ext cx="2808312" cy="2521685"/>
          </a:xfrm>
          <a:prstGeom prst="triangl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Georgia"/>
              <a:ea typeface="HG明朝B" panose="02020809000000000000" pitchFamily="17" charset="-128"/>
              <a:cs typeface="+mn-cs"/>
            </a:endParaRPr>
          </a:p>
        </p:txBody>
      </p:sp>
      <p:sp>
        <p:nvSpPr>
          <p:cNvPr id="5" name="テキスト ボックス 4"/>
          <p:cNvSpPr txBox="1"/>
          <p:nvPr/>
        </p:nvSpPr>
        <p:spPr>
          <a:xfrm>
            <a:off x="125987" y="2303294"/>
            <a:ext cx="902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防衛</a:t>
            </a:r>
            <a:endPar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
        <p:nvSpPr>
          <p:cNvPr id="6" name="テキスト ボックス 5"/>
          <p:cNvSpPr txBox="1"/>
          <p:nvPr/>
        </p:nvSpPr>
        <p:spPr>
          <a:xfrm>
            <a:off x="3491880" y="2303294"/>
            <a:ext cx="902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不安</a:t>
            </a:r>
            <a:endPar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
        <p:nvSpPr>
          <p:cNvPr id="7" name="テキスト ボックス 6"/>
          <p:cNvSpPr txBox="1"/>
          <p:nvPr/>
        </p:nvSpPr>
        <p:spPr>
          <a:xfrm>
            <a:off x="1028798" y="5565863"/>
            <a:ext cx="2723823"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隠された感情</a:t>
            </a:r>
            <a:endParaRPr kumimoji="1" lang="en-US" altLang="ja-JP" sz="24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（しばしば衝動である）</a:t>
            </a:r>
          </a:p>
        </p:txBody>
      </p:sp>
      <p:sp>
        <p:nvSpPr>
          <p:cNvPr id="8" name="テキスト ボックス 7"/>
          <p:cNvSpPr txBox="1"/>
          <p:nvPr/>
        </p:nvSpPr>
        <p:spPr>
          <a:xfrm>
            <a:off x="971599" y="1476073"/>
            <a:ext cx="26468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葛藤の三角形</a:t>
            </a:r>
            <a:endPar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
        <p:nvSpPr>
          <p:cNvPr id="10" name="テキスト ボックス 9"/>
          <p:cNvSpPr txBox="1"/>
          <p:nvPr/>
        </p:nvSpPr>
        <p:spPr>
          <a:xfrm>
            <a:off x="6821189" y="5445926"/>
            <a:ext cx="2481770"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他者</a:t>
            </a:r>
            <a:endPar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（現在</a:t>
            </a:r>
            <a:r>
              <a:rPr kumimoji="1" lang="en-US" altLang="ja-JP"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or</a:t>
            </a: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最近の過去）</a:t>
            </a:r>
          </a:p>
        </p:txBody>
      </p:sp>
      <p:sp>
        <p:nvSpPr>
          <p:cNvPr id="11" name="テキスト ボックス 10"/>
          <p:cNvSpPr txBox="1"/>
          <p:nvPr/>
        </p:nvSpPr>
        <p:spPr>
          <a:xfrm>
            <a:off x="3707904" y="5445925"/>
            <a:ext cx="1800494"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転移</a:t>
            </a:r>
            <a:endParaRPr kumimoji="1" lang="en-US" altLang="ja-JP"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（今，ここで）</a:t>
            </a:r>
          </a:p>
        </p:txBody>
      </p:sp>
      <p:sp>
        <p:nvSpPr>
          <p:cNvPr id="12" name="テキスト ボックス 11"/>
          <p:cNvSpPr txBox="1"/>
          <p:nvPr/>
        </p:nvSpPr>
        <p:spPr>
          <a:xfrm>
            <a:off x="5563076" y="2060848"/>
            <a:ext cx="172354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親</a:t>
            </a:r>
            <a:endParaRPr kumimoji="1" lang="en-US" altLang="ja-JP"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（遠い過去）</a:t>
            </a:r>
            <a:endParaRPr kumimoji="1" lang="ja-JP" altLang="en-US" sz="2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
        <p:nvSpPr>
          <p:cNvPr id="13" name="テキスト ボックス 12">
            <a:extLst>
              <a:ext uri="{FF2B5EF4-FFF2-40B4-BE49-F238E27FC236}">
                <a16:creationId xmlns:a16="http://schemas.microsoft.com/office/drawing/2014/main" id="{ECEC3759-B221-4F71-AAA7-47F3DCBF7C8B}"/>
              </a:ext>
            </a:extLst>
          </p:cNvPr>
          <p:cNvSpPr txBox="1"/>
          <p:nvPr/>
        </p:nvSpPr>
        <p:spPr>
          <a:xfrm>
            <a:off x="5101411" y="1359238"/>
            <a:ext cx="22365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dirty="0">
                <a:solidFill>
                  <a:prstClr val="black"/>
                </a:solidFill>
                <a:latin typeface="Georgia"/>
                <a:ea typeface="HG明朝B" panose="02020809000000000000" pitchFamily="17" charset="-128"/>
              </a:rPr>
              <a:t>人</a:t>
            </a:r>
            <a:r>
              <a:rPr kumimoji="1" lang="ja-JP" altLang="en-US" sz="32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rPr>
              <a:t>の三角形</a:t>
            </a:r>
            <a:endParaRPr kumimoji="1" lang="ja-JP" altLang="en-US" sz="1800" b="0" i="0" u="none" strike="noStrike" kern="1200" cap="none" spc="0" normalizeH="0" baseline="0" noProof="0" dirty="0">
              <a:ln>
                <a:noFill/>
              </a:ln>
              <a:solidFill>
                <a:prstClr val="black"/>
              </a:solidFill>
              <a:effectLst/>
              <a:uLnTx/>
              <a:uFillTx/>
              <a:latin typeface="Georgia"/>
              <a:ea typeface="HG明朝B" panose="02020809000000000000" pitchFamily="17" charset="-128"/>
              <a:cs typeface="+mn-cs"/>
            </a:endParaRPr>
          </a:p>
        </p:txBody>
      </p:sp>
    </p:spTree>
    <p:extLst>
      <p:ext uri="{BB962C8B-B14F-4D97-AF65-F5344CB8AC3E}">
        <p14:creationId xmlns:p14="http://schemas.microsoft.com/office/powerpoint/2010/main" val="241496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防衛水準および個々の防衛機制の例</a:t>
            </a:r>
          </a:p>
        </p:txBody>
      </p:sp>
      <p:graphicFrame>
        <p:nvGraphicFramePr>
          <p:cNvPr id="5" name="表 4"/>
          <p:cNvGraphicFramePr>
            <a:graphicFrameLocks noGrp="1"/>
          </p:cNvGraphicFramePr>
          <p:nvPr>
            <p:extLst/>
          </p:nvPr>
        </p:nvGraphicFramePr>
        <p:xfrm>
          <a:off x="467544" y="2420888"/>
          <a:ext cx="8496944" cy="3312370"/>
        </p:xfrm>
        <a:graphic>
          <a:graphicData uri="http://schemas.openxmlformats.org/drawingml/2006/table">
            <a:tbl>
              <a:tblPr/>
              <a:tblGrid>
                <a:gridCol w="2625263">
                  <a:extLst>
                    <a:ext uri="{9D8B030D-6E8A-4147-A177-3AD203B41FA5}">
                      <a16:colId xmlns:a16="http://schemas.microsoft.com/office/drawing/2014/main" val="20000"/>
                    </a:ext>
                  </a:extLst>
                </a:gridCol>
                <a:gridCol w="5871681">
                  <a:extLst>
                    <a:ext uri="{9D8B030D-6E8A-4147-A177-3AD203B41FA5}">
                      <a16:colId xmlns:a16="http://schemas.microsoft.com/office/drawing/2014/main" val="20001"/>
                    </a:ext>
                  </a:extLst>
                </a:gridCol>
              </a:tblGrid>
              <a:tr h="816784">
                <a:tc>
                  <a:txBody>
                    <a:bodyPr/>
                    <a:lstStyle/>
                    <a:p>
                      <a:pPr algn="l" fontAlgn="ctr"/>
                      <a:r>
                        <a:rPr lang="en-US" sz="1400" b="0" i="0" u="none" strike="noStrike" dirty="0">
                          <a:solidFill>
                            <a:srgbClr val="000000"/>
                          </a:solidFill>
                          <a:latin typeface="+mj-ea"/>
                          <a:ea typeface="+mj-ea"/>
                        </a:rPr>
                        <a:t>1.高度な適応水準</a:t>
                      </a:r>
                      <a:endParaRPr lang="ja-JP" sz="1400" b="0" i="0" u="none" strike="noStrike" dirty="0">
                        <a:solidFill>
                          <a:srgbClr val="000000"/>
                        </a:solidFill>
                        <a:latin typeface="+mj-ea"/>
                        <a:ea typeface="+mj-ea"/>
                      </a:endParaRPr>
                    </a:p>
                  </a:txBody>
                  <a:tcPr marL="6306" marR="6306" marT="6306" marB="0" anchor="ctr">
                    <a:lnL w="12700" cap="flat" cmpd="sng" algn="ctr">
                      <a:solidFill>
                        <a:srgbClr val="C0C0C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sz="1400" b="0" i="0" u="none" strike="noStrike">
                          <a:solidFill>
                            <a:srgbClr val="000000"/>
                          </a:solidFill>
                          <a:latin typeface="+mj-ea"/>
                          <a:ea typeface="+mj-ea"/>
                        </a:rPr>
                        <a:t>予期，連携，愛他主義，ユーモア，自己主張，自己観察，昇華，抑制</a:t>
                      </a:r>
                    </a:p>
                  </a:txBody>
                  <a:tcPr marL="6306" marR="6306" marT="6306" marB="0" anchor="ctr">
                    <a:lnL w="12700" cap="flat" cmpd="sng" algn="ctr">
                      <a:solidFill>
                        <a:srgbClr val="00000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5931">
                <a:tc>
                  <a:txBody>
                    <a:bodyPr/>
                    <a:lstStyle/>
                    <a:p>
                      <a:pPr algn="l" fontAlgn="ctr"/>
                      <a:r>
                        <a:rPr lang="en-US" sz="1400" b="0" i="0" u="none" strike="noStrike" dirty="0">
                          <a:solidFill>
                            <a:srgbClr val="000000"/>
                          </a:solidFill>
                          <a:latin typeface="+mj-ea"/>
                          <a:ea typeface="+mj-ea"/>
                        </a:rPr>
                        <a:t>2.精神的制止(</a:t>
                      </a:r>
                      <a:r>
                        <a:rPr lang="en-US" sz="1400" b="0" i="0" u="none" strike="noStrike" dirty="0" err="1">
                          <a:solidFill>
                            <a:srgbClr val="000000"/>
                          </a:solidFill>
                          <a:latin typeface="+mj-ea"/>
                          <a:ea typeface="+mj-ea"/>
                        </a:rPr>
                        <a:t>代償形成）水準</a:t>
                      </a:r>
                      <a:endParaRPr lang="ja-JP" sz="1400" b="0" i="0" u="none" strike="noStrike" dirty="0">
                        <a:solidFill>
                          <a:srgbClr val="000000"/>
                        </a:solidFill>
                        <a:latin typeface="+mj-ea"/>
                        <a:ea typeface="+mj-ea"/>
                      </a:endParaRPr>
                    </a:p>
                  </a:txBody>
                  <a:tcPr marL="6306" marR="6306" marT="6306" marB="0" anchor="ctr">
                    <a:lnL w="12700" cap="flat" cmpd="sng" algn="ctr">
                      <a:solidFill>
                        <a:srgbClr val="C0C0C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sz="1400" b="0" i="0" u="none" strike="noStrike" dirty="0">
                          <a:solidFill>
                            <a:srgbClr val="000000"/>
                          </a:solidFill>
                          <a:latin typeface="+mj-ea"/>
                          <a:ea typeface="+mj-ea"/>
                        </a:rPr>
                        <a:t>置き換え，解離，知性化，感情の隔離，反動形成，抑圧，打ち消し</a:t>
                      </a:r>
                    </a:p>
                  </a:txBody>
                  <a:tcPr marL="6306" marR="6306" marT="6306" marB="0" anchor="ctr">
                    <a:lnL w="12700" cap="flat" cmpd="sng" algn="ctr">
                      <a:solidFill>
                        <a:srgbClr val="00000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5931">
                <a:tc>
                  <a:txBody>
                    <a:bodyPr/>
                    <a:lstStyle/>
                    <a:p>
                      <a:pPr algn="l" fontAlgn="ctr"/>
                      <a:r>
                        <a:rPr lang="en-US" sz="1400" b="0" i="0" u="none" strike="noStrike">
                          <a:solidFill>
                            <a:srgbClr val="000000"/>
                          </a:solidFill>
                          <a:latin typeface="+mj-ea"/>
                          <a:ea typeface="+mj-ea"/>
                        </a:rPr>
                        <a:t>3.軽度の心像歪曲水準</a:t>
                      </a:r>
                      <a:endParaRPr lang="ja-JP" sz="1400" b="0" i="0" u="none" strike="noStrike">
                        <a:solidFill>
                          <a:srgbClr val="000000"/>
                        </a:solidFill>
                        <a:latin typeface="+mj-ea"/>
                        <a:ea typeface="+mj-ea"/>
                      </a:endParaRPr>
                    </a:p>
                  </a:txBody>
                  <a:tcPr marL="6306" marR="6306" marT="6306" marB="0" anchor="ctr">
                    <a:lnL w="12700" cap="flat" cmpd="sng" algn="ctr">
                      <a:solidFill>
                        <a:srgbClr val="C0C0C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sz="1400" b="0" i="0" u="none" strike="noStrike" dirty="0">
                          <a:solidFill>
                            <a:srgbClr val="000000"/>
                          </a:solidFill>
                          <a:latin typeface="+mj-ea"/>
                          <a:ea typeface="+mj-ea"/>
                        </a:rPr>
                        <a:t>価値の引き下げ、理想化，万能感</a:t>
                      </a:r>
                    </a:p>
                  </a:txBody>
                  <a:tcPr marL="6306" marR="6306" marT="6306" marB="0" anchor="ctr">
                    <a:lnL w="12700" cap="flat" cmpd="sng" algn="ctr">
                      <a:solidFill>
                        <a:srgbClr val="00000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5931">
                <a:tc>
                  <a:txBody>
                    <a:bodyPr/>
                    <a:lstStyle/>
                    <a:p>
                      <a:pPr algn="l" fontAlgn="ctr"/>
                      <a:r>
                        <a:rPr lang="en-US" sz="1400" b="0" i="0" u="none" strike="noStrike">
                          <a:solidFill>
                            <a:srgbClr val="000000"/>
                          </a:solidFill>
                          <a:latin typeface="+mj-ea"/>
                          <a:ea typeface="+mj-ea"/>
                        </a:rPr>
                        <a:t>4.否定の水準</a:t>
                      </a:r>
                      <a:endParaRPr lang="ja-JP" sz="1400" b="0" i="0" u="none" strike="noStrike">
                        <a:solidFill>
                          <a:srgbClr val="000000"/>
                        </a:solidFill>
                        <a:latin typeface="+mj-ea"/>
                        <a:ea typeface="+mj-ea"/>
                      </a:endParaRPr>
                    </a:p>
                  </a:txBody>
                  <a:tcPr marL="6306" marR="6306" marT="6306" marB="0" anchor="ctr">
                    <a:lnL w="12700" cap="flat" cmpd="sng" algn="ctr">
                      <a:solidFill>
                        <a:srgbClr val="C0C0C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sz="1400" b="0" i="0" u="none" strike="noStrike" dirty="0">
                          <a:solidFill>
                            <a:srgbClr val="000000"/>
                          </a:solidFill>
                          <a:latin typeface="+mj-ea"/>
                          <a:ea typeface="+mj-ea"/>
                        </a:rPr>
                        <a:t>否認，投影，合理化</a:t>
                      </a:r>
                    </a:p>
                  </a:txBody>
                  <a:tcPr marL="6306" marR="6306" marT="6306" marB="0" anchor="ctr">
                    <a:lnL w="12700" cap="flat" cmpd="sng" algn="ctr">
                      <a:solidFill>
                        <a:srgbClr val="00000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5931">
                <a:tc>
                  <a:txBody>
                    <a:bodyPr/>
                    <a:lstStyle/>
                    <a:p>
                      <a:pPr algn="l" fontAlgn="ctr"/>
                      <a:r>
                        <a:rPr lang="en-US" sz="1400" b="0" i="0" u="none" strike="noStrike">
                          <a:solidFill>
                            <a:srgbClr val="000000"/>
                          </a:solidFill>
                          <a:latin typeface="+mj-ea"/>
                          <a:ea typeface="+mj-ea"/>
                        </a:rPr>
                        <a:t>5.重度の心像歪曲水準</a:t>
                      </a:r>
                      <a:endParaRPr lang="ja-JP" sz="1400" b="0" i="0" u="none" strike="noStrike">
                        <a:solidFill>
                          <a:srgbClr val="000000"/>
                        </a:solidFill>
                        <a:latin typeface="+mj-ea"/>
                        <a:ea typeface="+mj-ea"/>
                      </a:endParaRPr>
                    </a:p>
                  </a:txBody>
                  <a:tcPr marL="6306" marR="6306" marT="6306" marB="0" anchor="ctr">
                    <a:lnL w="12700" cap="flat" cmpd="sng" algn="ctr">
                      <a:solidFill>
                        <a:srgbClr val="C0C0C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sz="1400" b="0" i="0" u="none" strike="noStrike" dirty="0">
                          <a:solidFill>
                            <a:srgbClr val="000000"/>
                          </a:solidFill>
                          <a:latin typeface="+mj-ea"/>
                          <a:ea typeface="+mj-ea"/>
                        </a:rPr>
                        <a:t>自閉的空想，投影性同一視，自己像または他者像の分裂</a:t>
                      </a:r>
                    </a:p>
                  </a:txBody>
                  <a:tcPr marL="6306" marR="6306" marT="6306" marB="0" anchor="ctr">
                    <a:lnL w="12700" cap="flat" cmpd="sng" algn="ctr">
                      <a:solidFill>
                        <a:srgbClr val="00000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5931">
                <a:tc>
                  <a:txBody>
                    <a:bodyPr/>
                    <a:lstStyle/>
                    <a:p>
                      <a:pPr algn="l" fontAlgn="ctr"/>
                      <a:r>
                        <a:rPr lang="en-US" sz="1400" b="0" i="0" u="none" strike="noStrike">
                          <a:solidFill>
                            <a:srgbClr val="000000"/>
                          </a:solidFill>
                          <a:latin typeface="+mj-ea"/>
                          <a:ea typeface="+mj-ea"/>
                        </a:rPr>
                        <a:t>6.行為的水準</a:t>
                      </a:r>
                      <a:endParaRPr lang="ja-JP" sz="1400" b="0" i="0" u="none" strike="noStrike">
                        <a:solidFill>
                          <a:srgbClr val="000000"/>
                        </a:solidFill>
                        <a:latin typeface="+mj-ea"/>
                        <a:ea typeface="+mj-ea"/>
                      </a:endParaRPr>
                    </a:p>
                  </a:txBody>
                  <a:tcPr marL="6306" marR="6306" marT="6306" marB="0" anchor="ctr">
                    <a:lnL w="12700" cap="flat" cmpd="sng" algn="ctr">
                      <a:solidFill>
                        <a:srgbClr val="C0C0C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sz="1400" b="0" i="0" u="none" strike="noStrike" dirty="0">
                          <a:solidFill>
                            <a:srgbClr val="000000"/>
                          </a:solidFill>
                          <a:latin typeface="+mj-ea"/>
                          <a:ea typeface="+mj-ea"/>
                        </a:rPr>
                        <a:t>行動化，無感情的引きこもり，援助の拒絶を伴う愁訴，受動攻撃性</a:t>
                      </a:r>
                    </a:p>
                  </a:txBody>
                  <a:tcPr marL="6306" marR="6306" marT="6306" marB="0" anchor="ctr">
                    <a:lnL w="12700" cap="flat" cmpd="sng" algn="ctr">
                      <a:solidFill>
                        <a:srgbClr val="00000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5931">
                <a:tc>
                  <a:txBody>
                    <a:bodyPr/>
                    <a:lstStyle/>
                    <a:p>
                      <a:pPr algn="l" fontAlgn="ctr"/>
                      <a:r>
                        <a:rPr lang="ja-JP" sz="2000" b="0" i="0" u="none" strike="noStrike">
                          <a:solidFill>
                            <a:srgbClr val="000000"/>
                          </a:solidFill>
                          <a:latin typeface="+mj-ea"/>
                          <a:ea typeface="+mj-ea"/>
                        </a:rPr>
                        <a:t>7.防衛制御不能水準</a:t>
                      </a:r>
                    </a:p>
                  </a:txBody>
                  <a:tcPr marL="6306" marR="6306" marT="6306" marB="0" anchor="ctr">
                    <a:lnL w="12700" cap="flat" cmpd="sng" algn="ctr">
                      <a:solidFill>
                        <a:srgbClr val="C0C0C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sz="2000" b="0" i="0" u="none" strike="noStrike" dirty="0">
                          <a:solidFill>
                            <a:srgbClr val="000000"/>
                          </a:solidFill>
                          <a:latin typeface="+mj-ea"/>
                          <a:ea typeface="+mj-ea"/>
                        </a:rPr>
                        <a:t>妄想的投影，精神病的否認，精神病的歪曲</a:t>
                      </a:r>
                    </a:p>
                  </a:txBody>
                  <a:tcPr marL="6306" marR="6306" marT="6306" marB="0" anchor="ctr">
                    <a:lnL w="12700" cap="flat" cmpd="sng" algn="ctr">
                      <a:solidFill>
                        <a:srgbClr val="00000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63207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973" t="25403" b="6250"/>
          <a:stretch/>
        </p:blipFill>
        <p:spPr bwMode="auto">
          <a:xfrm>
            <a:off x="1655676" y="1646802"/>
            <a:ext cx="6052830" cy="374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1547664" y="2132856"/>
            <a:ext cx="972108" cy="8640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Georgia"/>
              <a:ea typeface="HG明朝B" panose="02020809000000000000" pitchFamily="17" charset="-128"/>
            </a:endParaRPr>
          </a:p>
        </p:txBody>
      </p:sp>
    </p:spTree>
    <p:extLst>
      <p:ext uri="{BB962C8B-B14F-4D97-AF65-F5344CB8AC3E}">
        <p14:creationId xmlns:p14="http://schemas.microsoft.com/office/powerpoint/2010/main" val="2340511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371" y="404664"/>
            <a:ext cx="8229600" cy="1069848"/>
          </a:xfrm>
        </p:spPr>
        <p:txBody>
          <a:bodyPr/>
          <a:lstStyle/>
          <a:p>
            <a:r>
              <a:rPr kumimoji="1" lang="ja-JP" altLang="en-US" dirty="0">
                <a:solidFill>
                  <a:schemeClr val="tx1"/>
                </a:solidFill>
              </a:rPr>
              <a:t>チーム診察</a:t>
            </a:r>
          </a:p>
        </p:txBody>
      </p:sp>
      <p:sp>
        <p:nvSpPr>
          <p:cNvPr id="3" name="円/楕円 2"/>
          <p:cNvSpPr/>
          <p:nvPr/>
        </p:nvSpPr>
        <p:spPr>
          <a:xfrm>
            <a:off x="2616012" y="1461526"/>
            <a:ext cx="3168352" cy="79208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black"/>
                </a:solidFill>
              </a:rPr>
              <a:t>患者</a:t>
            </a:r>
            <a:endParaRPr lang="ja-JP" altLang="en-US" dirty="0">
              <a:solidFill>
                <a:prstClr val="black"/>
              </a:solidFill>
            </a:endParaRPr>
          </a:p>
        </p:txBody>
      </p:sp>
      <p:sp>
        <p:nvSpPr>
          <p:cNvPr id="5" name="円/楕円 4"/>
          <p:cNvSpPr/>
          <p:nvPr/>
        </p:nvSpPr>
        <p:spPr>
          <a:xfrm>
            <a:off x="3494333" y="4994891"/>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主治医</a:t>
            </a:r>
          </a:p>
        </p:txBody>
      </p:sp>
      <p:sp>
        <p:nvSpPr>
          <p:cNvPr id="6" name="円/楕円 5"/>
          <p:cNvSpPr/>
          <p:nvPr/>
        </p:nvSpPr>
        <p:spPr>
          <a:xfrm>
            <a:off x="1835696" y="4653136"/>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担当</a:t>
            </a:r>
            <a:r>
              <a:rPr lang="en-US" altLang="ja-JP" dirty="0">
                <a:solidFill>
                  <a:prstClr val="black"/>
                </a:solidFill>
              </a:rPr>
              <a:t>Ns</a:t>
            </a:r>
            <a:endParaRPr lang="ja-JP" altLang="en-US" dirty="0">
              <a:solidFill>
                <a:prstClr val="black"/>
              </a:solidFill>
            </a:endParaRPr>
          </a:p>
        </p:txBody>
      </p:sp>
      <p:sp>
        <p:nvSpPr>
          <p:cNvPr id="7" name="円/楕円 6"/>
          <p:cNvSpPr/>
          <p:nvPr/>
        </p:nvSpPr>
        <p:spPr>
          <a:xfrm>
            <a:off x="928211" y="3444685"/>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担当</a:t>
            </a:r>
            <a:endParaRPr lang="en-US" altLang="ja-JP" dirty="0">
              <a:solidFill>
                <a:prstClr val="black"/>
              </a:solidFill>
            </a:endParaRPr>
          </a:p>
          <a:p>
            <a:pPr algn="ctr"/>
            <a:r>
              <a:rPr lang="ja-JP" altLang="en-US" dirty="0">
                <a:solidFill>
                  <a:prstClr val="black"/>
                </a:solidFill>
              </a:rPr>
              <a:t>薬剤師</a:t>
            </a:r>
          </a:p>
        </p:txBody>
      </p:sp>
      <p:sp>
        <p:nvSpPr>
          <p:cNvPr id="8" name="円/楕円 7"/>
          <p:cNvSpPr/>
          <p:nvPr/>
        </p:nvSpPr>
        <p:spPr>
          <a:xfrm>
            <a:off x="517324" y="1922775"/>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担当</a:t>
            </a:r>
            <a:r>
              <a:rPr lang="en-US" altLang="ja-JP" dirty="0">
                <a:solidFill>
                  <a:prstClr val="black"/>
                </a:solidFill>
              </a:rPr>
              <a:t>PSW</a:t>
            </a:r>
            <a:endParaRPr lang="ja-JP" altLang="en-US" dirty="0">
              <a:solidFill>
                <a:prstClr val="black"/>
              </a:solidFill>
            </a:endParaRPr>
          </a:p>
        </p:txBody>
      </p:sp>
      <p:sp>
        <p:nvSpPr>
          <p:cNvPr id="9" name="円/楕円 8"/>
          <p:cNvSpPr/>
          <p:nvPr/>
        </p:nvSpPr>
        <p:spPr>
          <a:xfrm>
            <a:off x="6319355" y="1922775"/>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心理士</a:t>
            </a:r>
          </a:p>
        </p:txBody>
      </p:sp>
      <p:sp>
        <p:nvSpPr>
          <p:cNvPr id="10" name="円/楕円 9"/>
          <p:cNvSpPr/>
          <p:nvPr/>
        </p:nvSpPr>
        <p:spPr>
          <a:xfrm>
            <a:off x="6120172" y="3444685"/>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家族</a:t>
            </a:r>
          </a:p>
        </p:txBody>
      </p:sp>
      <p:sp>
        <p:nvSpPr>
          <p:cNvPr id="4" name="正方形/長方形 3"/>
          <p:cNvSpPr/>
          <p:nvPr/>
        </p:nvSpPr>
        <p:spPr>
          <a:xfrm>
            <a:off x="2987824" y="3063661"/>
            <a:ext cx="2424729"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希望・課題</a:t>
            </a:r>
          </a:p>
        </p:txBody>
      </p:sp>
      <p:sp>
        <p:nvSpPr>
          <p:cNvPr id="11" name="円/楕円 10"/>
          <p:cNvSpPr/>
          <p:nvPr/>
        </p:nvSpPr>
        <p:spPr>
          <a:xfrm>
            <a:off x="5152970" y="4690555"/>
            <a:ext cx="1368152" cy="9361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black"/>
                </a:solidFill>
              </a:rPr>
              <a:t>OT</a:t>
            </a:r>
            <a:endParaRPr lang="ja-JP" altLang="en-US" dirty="0">
              <a:solidFill>
                <a:prstClr val="black"/>
              </a:solidFill>
            </a:endParaRPr>
          </a:p>
        </p:txBody>
      </p:sp>
    </p:spTree>
    <p:extLst>
      <p:ext uri="{BB962C8B-B14F-4D97-AF65-F5344CB8AC3E}">
        <p14:creationId xmlns:p14="http://schemas.microsoft.com/office/powerpoint/2010/main" val="3258585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89992"/>
            <a:ext cx="8229600" cy="1066800"/>
          </a:xfrm>
        </p:spPr>
        <p:txBody>
          <a:bodyPr/>
          <a:lstStyle/>
          <a:p>
            <a:r>
              <a:rPr kumimoji="1" lang="en-US" altLang="ja-JP" dirty="0"/>
              <a:t>staff</a:t>
            </a:r>
            <a:r>
              <a:rPr kumimoji="1" lang="ja-JP" altLang="en-US" dirty="0"/>
              <a:t>教育プログラム</a:t>
            </a:r>
          </a:p>
        </p:txBody>
      </p:sp>
      <p:graphicFrame>
        <p:nvGraphicFramePr>
          <p:cNvPr id="4" name="図表 3"/>
          <p:cNvGraphicFramePr/>
          <p:nvPr>
            <p:extLst/>
          </p:nvPr>
        </p:nvGraphicFramePr>
        <p:xfrm>
          <a:off x="107504" y="1484784"/>
          <a:ext cx="9036496" cy="5200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9886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1115616" y="620688"/>
            <a:ext cx="6724841" cy="6092190"/>
          </a:xfrm>
          <a:prstGeom prst="rect">
            <a:avLst/>
          </a:prstGeom>
          <a:noFill/>
          <a:ln w="9525">
            <a:noFill/>
            <a:miter lim="800000"/>
            <a:headEnd/>
            <a:tailEnd/>
          </a:ln>
        </p:spPr>
      </p:pic>
    </p:spTree>
    <p:extLst>
      <p:ext uri="{BB962C8B-B14F-4D97-AF65-F5344CB8AC3E}">
        <p14:creationId xmlns:p14="http://schemas.microsoft.com/office/powerpoint/2010/main" val="1884442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p:cNvPicPr/>
          <p:nvPr/>
        </p:nvPicPr>
        <p:blipFill>
          <a:blip r:embed="rId2"/>
          <a:srcRect/>
          <a:stretch>
            <a:fillRect/>
          </a:stretch>
        </p:blipFill>
        <p:spPr bwMode="auto">
          <a:xfrm>
            <a:off x="107504" y="548680"/>
            <a:ext cx="8884801" cy="6165380"/>
          </a:xfrm>
          <a:prstGeom prst="rect">
            <a:avLst/>
          </a:prstGeom>
          <a:noFill/>
          <a:ln w="9525">
            <a:noFill/>
            <a:miter lim="800000"/>
            <a:headEnd/>
            <a:tailEnd/>
          </a:ln>
        </p:spPr>
      </p:pic>
    </p:spTree>
    <p:extLst>
      <p:ext uri="{BB962C8B-B14F-4D97-AF65-F5344CB8AC3E}">
        <p14:creationId xmlns:p14="http://schemas.microsoft.com/office/powerpoint/2010/main" val="1113657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685404"/>
            <a:ext cx="7886700" cy="878679"/>
          </a:xfrm>
        </p:spPr>
        <p:txBody>
          <a:bodyPr>
            <a:noAutofit/>
          </a:bodyPr>
          <a:lstStyle/>
          <a:p>
            <a:r>
              <a:rPr lang="ja-JP" altLang="en-US" sz="3200" dirty="0"/>
              <a:t>モゼイ　集団レベル</a:t>
            </a:r>
            <a:br>
              <a:rPr kumimoji="1" lang="en-US" altLang="ja-JP" sz="5400" dirty="0"/>
            </a:br>
            <a:r>
              <a:rPr lang="ja-JP" altLang="en-US" sz="5400" dirty="0"/>
              <a:t>　　　　　</a:t>
            </a:r>
            <a:endParaRPr kumimoji="1" lang="ja-JP" altLang="en-US" sz="5400" dirty="0"/>
          </a:p>
        </p:txBody>
      </p:sp>
      <p:graphicFrame>
        <p:nvGraphicFramePr>
          <p:cNvPr id="3" name="表 2"/>
          <p:cNvGraphicFramePr>
            <a:graphicFrameLocks noGrp="1"/>
          </p:cNvGraphicFramePr>
          <p:nvPr>
            <p:extLst/>
          </p:nvPr>
        </p:nvGraphicFramePr>
        <p:xfrm>
          <a:off x="300287" y="1124744"/>
          <a:ext cx="8167438" cy="5544716"/>
        </p:xfrm>
        <a:graphic>
          <a:graphicData uri="http://schemas.openxmlformats.org/drawingml/2006/table">
            <a:tbl>
              <a:tblPr firstRow="1" bandRow="1">
                <a:tableStyleId>{5940675A-B579-460E-94D1-54222C63F5DA}</a:tableStyleId>
              </a:tblPr>
              <a:tblGrid>
                <a:gridCol w="1994449">
                  <a:extLst>
                    <a:ext uri="{9D8B030D-6E8A-4147-A177-3AD203B41FA5}">
                      <a16:colId xmlns:a16="http://schemas.microsoft.com/office/drawing/2014/main" val="309709963"/>
                    </a:ext>
                  </a:extLst>
                </a:gridCol>
                <a:gridCol w="6172989">
                  <a:extLst>
                    <a:ext uri="{9D8B030D-6E8A-4147-A177-3AD203B41FA5}">
                      <a16:colId xmlns:a16="http://schemas.microsoft.com/office/drawing/2014/main" val="1454580172"/>
                    </a:ext>
                  </a:extLst>
                </a:gridCol>
              </a:tblGrid>
              <a:tr h="891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成熟集団</a:t>
                      </a:r>
                    </a:p>
                    <a:p>
                      <a:endParaRPr kumimoji="1" lang="ja-JP" altLang="en-US" sz="1800" dirty="0"/>
                    </a:p>
                  </a:txBody>
                  <a:tcPr marL="68580" marR="68580" marT="34290" marB="34290"/>
                </a:tc>
                <a:tc>
                  <a:txBody>
                    <a:bodyPr/>
                    <a:lstStyle/>
                    <a:p>
                      <a:r>
                        <a:rPr kumimoji="1" lang="ja-JP" altLang="en-US" sz="1800" dirty="0"/>
                        <a:t>お互いの違いを認めて集団全体の目的に沿って課題を達成できる集団。リーダーの役割を分担して担うなど、集団や相互の関係を配慮した行動ができるようになることが目標</a:t>
                      </a:r>
                    </a:p>
                  </a:txBody>
                  <a:tcPr marL="68580" marR="68580" marT="34290" marB="34290"/>
                </a:tc>
                <a:extLst>
                  <a:ext uri="{0D108BD9-81ED-4DB2-BD59-A6C34878D82A}">
                    <a16:rowId xmlns:a16="http://schemas.microsoft.com/office/drawing/2014/main" val="267815165"/>
                  </a:ext>
                </a:extLst>
              </a:tr>
              <a:tr h="144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協同集団</a:t>
                      </a:r>
                    </a:p>
                    <a:p>
                      <a:endParaRPr kumimoji="1" lang="ja-JP" alt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比較的同質（同性、同世代）の集団で、他者を理解した課題に即した相互交流が可能な集団。否定的なものも含めて自分の気持ちを表現でき、他者のニードを理解し、それに応じた行動が出来ることが目標</a:t>
                      </a:r>
                    </a:p>
                    <a:p>
                      <a:endParaRPr kumimoji="1" lang="ja-JP" altLang="en-US" sz="1800" dirty="0"/>
                    </a:p>
                  </a:txBody>
                  <a:tcPr marL="68580" marR="68580" marT="34290" marB="34290"/>
                </a:tc>
                <a:extLst>
                  <a:ext uri="{0D108BD9-81ED-4DB2-BD59-A6C34878D82A}">
                    <a16:rowId xmlns:a16="http://schemas.microsoft.com/office/drawing/2014/main" val="2097328565"/>
                  </a:ext>
                </a:extLst>
              </a:tr>
              <a:tr h="1165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自己中心的</a:t>
                      </a: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協同集団</a:t>
                      </a:r>
                    </a:p>
                    <a:p>
                      <a:endParaRPr kumimoji="1" lang="ja-JP" alt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自分の興味が中心であるが、比較的長期にわたる課題に対して協力が可能な集団。集団の一員として共通の課題に沿った役割行動を引き受け、実施できる。</a:t>
                      </a:r>
                    </a:p>
                    <a:p>
                      <a:endParaRPr kumimoji="1" lang="ja-JP" altLang="en-US" sz="1800" dirty="0"/>
                    </a:p>
                  </a:txBody>
                  <a:tcPr marL="68580" marR="68580" marT="34290" marB="34290"/>
                </a:tc>
                <a:extLst>
                  <a:ext uri="{0D108BD9-81ED-4DB2-BD59-A6C34878D82A}">
                    <a16:rowId xmlns:a16="http://schemas.microsoft.com/office/drawing/2014/main" val="3685066270"/>
                  </a:ext>
                </a:extLst>
              </a:tr>
              <a:tr h="1165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課題集団</a:t>
                      </a:r>
                    </a:p>
                    <a:p>
                      <a:endParaRPr kumimoji="1" lang="ja-JP" alt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短期の課題に対して他者と交流をもつこと個々の集まり、課題を利用して、短期間であれば、他者との交流が持てるようになることが目標</a:t>
                      </a:r>
                    </a:p>
                    <a:p>
                      <a:endParaRPr kumimoji="1" lang="ja-JP" altLang="en-US" sz="1800" dirty="0"/>
                    </a:p>
                  </a:txBody>
                  <a:tcPr marL="68580" marR="68580" marT="34290" marB="34290"/>
                </a:tc>
                <a:extLst>
                  <a:ext uri="{0D108BD9-81ED-4DB2-BD59-A6C34878D82A}">
                    <a16:rowId xmlns:a16="http://schemas.microsoft.com/office/drawing/2014/main" val="3533110840"/>
                  </a:ext>
                </a:extLst>
              </a:tr>
              <a:tr h="881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並行集団</a:t>
                      </a:r>
                    </a:p>
                    <a:p>
                      <a:endParaRPr kumimoji="1" lang="ja-JP" alt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場を共有するが他者との交流を必要としない個々の集まり。</a:t>
                      </a:r>
                    </a:p>
                  </a:txBody>
                  <a:tcPr marL="68580" marR="68580" marT="34290" marB="34290"/>
                </a:tc>
                <a:extLst>
                  <a:ext uri="{0D108BD9-81ED-4DB2-BD59-A6C34878D82A}">
                    <a16:rowId xmlns:a16="http://schemas.microsoft.com/office/drawing/2014/main" val="331600253"/>
                  </a:ext>
                </a:extLst>
              </a:tr>
            </a:tbl>
          </a:graphicData>
        </a:graphic>
      </p:graphicFrame>
    </p:spTree>
    <p:extLst>
      <p:ext uri="{BB962C8B-B14F-4D97-AF65-F5344CB8AC3E}">
        <p14:creationId xmlns:p14="http://schemas.microsoft.com/office/powerpoint/2010/main" val="1647862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10" y="731330"/>
            <a:ext cx="5184576" cy="1069848"/>
          </a:xfrm>
        </p:spPr>
        <p:txBody>
          <a:bodyPr>
            <a:normAutofit fontScale="90000"/>
          </a:bodyPr>
          <a:lstStyle/>
          <a:p>
            <a:r>
              <a:rPr kumimoji="1" lang="ja-JP" altLang="en-US" dirty="0"/>
              <a:t>機能リハビリチーム</a:t>
            </a:r>
            <a:br>
              <a:rPr kumimoji="1" lang="en-US" altLang="ja-JP" dirty="0"/>
            </a:br>
            <a:r>
              <a:rPr kumimoji="1" lang="ja-JP" altLang="en-US" dirty="0"/>
              <a:t>デ</a:t>
            </a:r>
            <a:r>
              <a:rPr lang="ja-JP" altLang="en-US" dirty="0"/>
              <a:t>イケア→デイキュア　</a:t>
            </a:r>
            <a:endParaRPr kumimoji="1" lang="ja-JP" altLang="en-US" dirty="0"/>
          </a:p>
        </p:txBody>
      </p:sp>
      <p:sp>
        <p:nvSpPr>
          <p:cNvPr id="4" name="テキスト ボックス 3"/>
          <p:cNvSpPr txBox="1"/>
          <p:nvPr/>
        </p:nvSpPr>
        <p:spPr>
          <a:xfrm>
            <a:off x="323528" y="2060848"/>
            <a:ext cx="3772186" cy="584775"/>
          </a:xfrm>
          <a:prstGeom prst="rect">
            <a:avLst/>
          </a:prstGeom>
          <a:noFill/>
        </p:spPr>
        <p:txBody>
          <a:bodyPr wrap="none" rtlCol="0">
            <a:spAutoFit/>
          </a:bodyPr>
          <a:lstStyle/>
          <a:p>
            <a:r>
              <a:rPr kumimoji="1" lang="en-US" altLang="ja-JP" sz="3200" dirty="0"/>
              <a:t>SST</a:t>
            </a:r>
            <a:r>
              <a:rPr lang="ja-JP" altLang="en-US" sz="3200" dirty="0"/>
              <a:t>：個別～集団；</a:t>
            </a:r>
            <a:endParaRPr kumimoji="1" lang="ja-JP" altLang="en-US" dirty="0"/>
          </a:p>
        </p:txBody>
      </p:sp>
      <p:sp>
        <p:nvSpPr>
          <p:cNvPr id="5" name="テキスト ボックス 4"/>
          <p:cNvSpPr txBox="1"/>
          <p:nvPr/>
        </p:nvSpPr>
        <p:spPr>
          <a:xfrm>
            <a:off x="3851920" y="2089696"/>
            <a:ext cx="3647152" cy="923330"/>
          </a:xfrm>
          <a:prstGeom prst="rect">
            <a:avLst/>
          </a:prstGeom>
          <a:noFill/>
        </p:spPr>
        <p:txBody>
          <a:bodyPr wrap="none" rtlCol="0">
            <a:spAutoFit/>
          </a:bodyPr>
          <a:lstStyle/>
          <a:p>
            <a:r>
              <a:rPr kumimoji="1" lang="ja-JP" altLang="en-US" dirty="0"/>
              <a:t>治療アイテム使用ロールプレイ</a:t>
            </a:r>
            <a:endParaRPr kumimoji="1" lang="en-US" altLang="ja-JP" dirty="0"/>
          </a:p>
          <a:p>
            <a:r>
              <a:rPr lang="ja-JP" altLang="en-US" dirty="0"/>
              <a:t>治療共同体としてのミーティング</a:t>
            </a:r>
            <a:endParaRPr lang="en-US" altLang="ja-JP" dirty="0"/>
          </a:p>
          <a:p>
            <a:r>
              <a:rPr lang="ja-JP" altLang="en-US" dirty="0"/>
              <a:t>アサーション</a:t>
            </a:r>
            <a:r>
              <a:rPr lang="en-US" altLang="ja-JP" dirty="0"/>
              <a:t>SST</a:t>
            </a:r>
            <a:r>
              <a:rPr lang="ja-JP" altLang="en-US" dirty="0"/>
              <a:t>　　　　</a:t>
            </a:r>
            <a:r>
              <a:rPr kumimoji="1" lang="ja-JP" altLang="en-US" dirty="0"/>
              <a:t>など</a:t>
            </a:r>
          </a:p>
        </p:txBody>
      </p:sp>
      <p:sp>
        <p:nvSpPr>
          <p:cNvPr id="6" name="テキスト ボックス 5"/>
          <p:cNvSpPr txBox="1"/>
          <p:nvPr/>
        </p:nvSpPr>
        <p:spPr>
          <a:xfrm>
            <a:off x="323528" y="3068960"/>
            <a:ext cx="1378904" cy="584775"/>
          </a:xfrm>
          <a:prstGeom prst="rect">
            <a:avLst/>
          </a:prstGeom>
          <a:noFill/>
        </p:spPr>
        <p:txBody>
          <a:bodyPr wrap="none" rtlCol="0">
            <a:spAutoFit/>
          </a:bodyPr>
          <a:lstStyle/>
          <a:p>
            <a:r>
              <a:rPr lang="en-US" altLang="ja-JP" sz="3200" dirty="0"/>
              <a:t>CBT</a:t>
            </a:r>
            <a:r>
              <a:rPr lang="ja-JP" altLang="en-US" sz="3200" dirty="0"/>
              <a:t>：</a:t>
            </a:r>
            <a:endParaRPr kumimoji="1" lang="ja-JP" altLang="en-US" dirty="0"/>
          </a:p>
        </p:txBody>
      </p:sp>
      <p:sp>
        <p:nvSpPr>
          <p:cNvPr id="7" name="テキスト ボックス 6"/>
          <p:cNvSpPr txBox="1"/>
          <p:nvPr/>
        </p:nvSpPr>
        <p:spPr>
          <a:xfrm>
            <a:off x="1423528" y="3164963"/>
            <a:ext cx="7802136" cy="369332"/>
          </a:xfrm>
          <a:prstGeom prst="rect">
            <a:avLst/>
          </a:prstGeom>
          <a:noFill/>
        </p:spPr>
        <p:txBody>
          <a:bodyPr wrap="none" rtlCol="0">
            <a:spAutoFit/>
          </a:bodyPr>
          <a:lstStyle/>
          <a:p>
            <a:pPr algn="r"/>
            <a:r>
              <a:rPr kumimoji="1" lang="ja-JP" altLang="en-US" dirty="0"/>
              <a:t>疾患別：統合失調症、双極性障害、うつ病、社会不安障害、パニック障害</a:t>
            </a:r>
          </a:p>
        </p:txBody>
      </p:sp>
      <p:sp>
        <p:nvSpPr>
          <p:cNvPr id="8" name="テキスト ボックス 7"/>
          <p:cNvSpPr txBox="1"/>
          <p:nvPr/>
        </p:nvSpPr>
        <p:spPr>
          <a:xfrm>
            <a:off x="2398986" y="3550762"/>
            <a:ext cx="6878806" cy="923330"/>
          </a:xfrm>
          <a:prstGeom prst="rect">
            <a:avLst/>
          </a:prstGeom>
          <a:noFill/>
        </p:spPr>
        <p:txBody>
          <a:bodyPr wrap="none" rtlCol="0">
            <a:spAutoFit/>
          </a:bodyPr>
          <a:lstStyle/>
          <a:p>
            <a:r>
              <a:rPr kumimoji="1" lang="ja-JP" altLang="en-US" dirty="0"/>
              <a:t>不眠、不安、ヘルスプロモーション、マインドフルネス、</a:t>
            </a:r>
            <a:endParaRPr kumimoji="1" lang="en-US" altLang="ja-JP" dirty="0"/>
          </a:p>
          <a:p>
            <a:r>
              <a:rPr kumimoji="1" lang="ja-JP" altLang="en-US" dirty="0"/>
              <a:t>ストレスコーピング、思考のエラー</a:t>
            </a:r>
            <a:r>
              <a:rPr lang="ja-JP" altLang="en-US" dirty="0"/>
              <a:t>、コラム式、対人緊張、</a:t>
            </a:r>
            <a:endParaRPr lang="en-US" altLang="ja-JP" dirty="0"/>
          </a:p>
          <a:p>
            <a:r>
              <a:rPr lang="ja-JP" altLang="en-US" dirty="0"/>
              <a:t>アンガーコントロール、こだわり傾向、セルフエスティーム</a:t>
            </a:r>
            <a:r>
              <a:rPr kumimoji="1" lang="ja-JP" altLang="en-US" dirty="0"/>
              <a:t>など</a:t>
            </a:r>
          </a:p>
        </p:txBody>
      </p:sp>
      <p:sp>
        <p:nvSpPr>
          <p:cNvPr id="9" name="テキスト ボックス 8"/>
          <p:cNvSpPr txBox="1"/>
          <p:nvPr/>
        </p:nvSpPr>
        <p:spPr>
          <a:xfrm>
            <a:off x="251520" y="4644425"/>
            <a:ext cx="7989688" cy="584775"/>
          </a:xfrm>
          <a:prstGeom prst="rect">
            <a:avLst/>
          </a:prstGeom>
          <a:noFill/>
        </p:spPr>
        <p:txBody>
          <a:bodyPr wrap="none" rtlCol="0">
            <a:spAutoFit/>
          </a:bodyPr>
          <a:lstStyle/>
          <a:p>
            <a:r>
              <a:rPr lang="ja-JP" altLang="en-US" sz="3200" dirty="0"/>
              <a:t>心理教育：</a:t>
            </a:r>
            <a:r>
              <a:rPr lang="en-US" altLang="ja-JP" sz="3200" dirty="0"/>
              <a:t>IMR</a:t>
            </a:r>
            <a:r>
              <a:rPr lang="ja-JP" altLang="en-US" sz="3200" dirty="0"/>
              <a:t>；はばたき（当院改良版）</a:t>
            </a:r>
            <a:endParaRPr kumimoji="1" lang="ja-JP" altLang="en-US" dirty="0"/>
          </a:p>
        </p:txBody>
      </p:sp>
      <p:sp>
        <p:nvSpPr>
          <p:cNvPr id="10" name="テキスト ボックス 9"/>
          <p:cNvSpPr txBox="1"/>
          <p:nvPr/>
        </p:nvSpPr>
        <p:spPr>
          <a:xfrm>
            <a:off x="323528" y="5580529"/>
            <a:ext cx="2236510" cy="584775"/>
          </a:xfrm>
          <a:prstGeom prst="rect">
            <a:avLst/>
          </a:prstGeom>
          <a:noFill/>
        </p:spPr>
        <p:txBody>
          <a:bodyPr wrap="none" rtlCol="0">
            <a:spAutoFit/>
          </a:bodyPr>
          <a:lstStyle/>
          <a:p>
            <a:r>
              <a:rPr lang="ja-JP" altLang="en-US" sz="3200" dirty="0"/>
              <a:t>就労訓練：</a:t>
            </a:r>
            <a:endParaRPr kumimoji="1" lang="ja-JP" altLang="en-US" dirty="0"/>
          </a:p>
        </p:txBody>
      </p:sp>
      <p:sp>
        <p:nvSpPr>
          <p:cNvPr id="11" name="テキスト ボックス 10"/>
          <p:cNvSpPr txBox="1"/>
          <p:nvPr/>
        </p:nvSpPr>
        <p:spPr>
          <a:xfrm>
            <a:off x="2398986" y="5674200"/>
            <a:ext cx="5262979" cy="646331"/>
          </a:xfrm>
          <a:prstGeom prst="rect">
            <a:avLst/>
          </a:prstGeom>
          <a:noFill/>
        </p:spPr>
        <p:txBody>
          <a:bodyPr wrap="none" rtlCol="0">
            <a:spAutoFit/>
          </a:bodyPr>
          <a:lstStyle/>
          <a:p>
            <a:pPr algn="r"/>
            <a:r>
              <a:rPr kumimoji="1" lang="ja-JP" altLang="en-US" dirty="0"/>
              <a:t>作業訓練、就職面接トレーニング、履歴書作成、</a:t>
            </a:r>
            <a:endParaRPr kumimoji="1" lang="en-US" altLang="ja-JP" dirty="0"/>
          </a:p>
          <a:p>
            <a:r>
              <a:rPr kumimoji="1" lang="ja-JP" altLang="en-US" dirty="0"/>
              <a:t>プレゼンテーション練習など</a:t>
            </a:r>
          </a:p>
        </p:txBody>
      </p:sp>
      <p:sp>
        <p:nvSpPr>
          <p:cNvPr id="3" name="矢印: 右 2">
            <a:extLst>
              <a:ext uri="{FF2B5EF4-FFF2-40B4-BE49-F238E27FC236}">
                <a16:creationId xmlns:a16="http://schemas.microsoft.com/office/drawing/2014/main" id="{7169949F-2CDE-4742-A5F5-5AC975174CDA}"/>
              </a:ext>
            </a:extLst>
          </p:cNvPr>
          <p:cNvSpPr/>
          <p:nvPr/>
        </p:nvSpPr>
        <p:spPr>
          <a:xfrm>
            <a:off x="4837965" y="764704"/>
            <a:ext cx="1479652" cy="456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920D488-40CA-4373-A0F4-4982C4D8DC00}"/>
              </a:ext>
            </a:extLst>
          </p:cNvPr>
          <p:cNvSpPr txBox="1"/>
          <p:nvPr/>
        </p:nvSpPr>
        <p:spPr>
          <a:xfrm>
            <a:off x="4716016" y="1249857"/>
            <a:ext cx="1723549" cy="461665"/>
          </a:xfrm>
          <a:prstGeom prst="rect">
            <a:avLst/>
          </a:prstGeom>
          <a:noFill/>
        </p:spPr>
        <p:txBody>
          <a:bodyPr wrap="none" rtlCol="0">
            <a:spAutoFit/>
          </a:bodyPr>
          <a:lstStyle/>
          <a:p>
            <a:r>
              <a:rPr kumimoji="1" lang="ja-JP" altLang="en-US" sz="2400" dirty="0"/>
              <a:t>自律・自立</a:t>
            </a:r>
            <a:endParaRPr kumimoji="1" lang="ja-JP" altLang="en-US" dirty="0"/>
          </a:p>
        </p:txBody>
      </p:sp>
      <p:sp>
        <p:nvSpPr>
          <p:cNvPr id="13" name="正方形/長方形 12">
            <a:extLst>
              <a:ext uri="{FF2B5EF4-FFF2-40B4-BE49-F238E27FC236}">
                <a16:creationId xmlns:a16="http://schemas.microsoft.com/office/drawing/2014/main" id="{D71837F1-2564-4B80-A66F-F0AFEB22A3B8}"/>
              </a:ext>
            </a:extLst>
          </p:cNvPr>
          <p:cNvSpPr/>
          <p:nvPr/>
        </p:nvSpPr>
        <p:spPr>
          <a:xfrm>
            <a:off x="6346330" y="628630"/>
            <a:ext cx="229101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5400" b="1" dirty="0">
                <a:ln/>
                <a:solidFill>
                  <a:schemeClr val="accent3"/>
                </a:solidFill>
              </a:rPr>
              <a:t>社会へ</a:t>
            </a:r>
          </a:p>
        </p:txBody>
      </p:sp>
      <p:sp>
        <p:nvSpPr>
          <p:cNvPr id="14" name="テキスト ボックス 13">
            <a:extLst>
              <a:ext uri="{FF2B5EF4-FFF2-40B4-BE49-F238E27FC236}">
                <a16:creationId xmlns:a16="http://schemas.microsoft.com/office/drawing/2014/main" id="{62D5CD2F-174F-4BCC-9305-5343F295BCF9}"/>
              </a:ext>
            </a:extLst>
          </p:cNvPr>
          <p:cNvSpPr txBox="1"/>
          <p:nvPr/>
        </p:nvSpPr>
        <p:spPr>
          <a:xfrm>
            <a:off x="1496711" y="3595082"/>
            <a:ext cx="1107996" cy="369332"/>
          </a:xfrm>
          <a:prstGeom prst="rect">
            <a:avLst/>
          </a:prstGeom>
          <a:noFill/>
        </p:spPr>
        <p:txBody>
          <a:bodyPr wrap="none" rtlCol="0">
            <a:spAutoFit/>
          </a:bodyPr>
          <a:lstStyle/>
          <a:p>
            <a:r>
              <a:rPr kumimoji="1" lang="ja-JP" altLang="en-US" dirty="0"/>
              <a:t>症状別：</a:t>
            </a:r>
          </a:p>
        </p:txBody>
      </p:sp>
    </p:spTree>
    <p:extLst>
      <p:ext uri="{BB962C8B-B14F-4D97-AF65-F5344CB8AC3E}">
        <p14:creationId xmlns:p14="http://schemas.microsoft.com/office/powerpoint/2010/main" val="2341119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76672"/>
            <a:ext cx="8229600" cy="1069848"/>
          </a:xfrm>
        </p:spPr>
        <p:txBody>
          <a:bodyPr/>
          <a:lstStyle/>
          <a:p>
            <a:r>
              <a:rPr kumimoji="1" lang="ja-JP" altLang="en-US" dirty="0"/>
              <a:t>薬物療法</a:t>
            </a:r>
          </a:p>
        </p:txBody>
      </p:sp>
      <p:sp>
        <p:nvSpPr>
          <p:cNvPr id="6" name="角丸四角形 5"/>
          <p:cNvSpPr/>
          <p:nvPr/>
        </p:nvSpPr>
        <p:spPr>
          <a:xfrm>
            <a:off x="611560" y="4260979"/>
            <a:ext cx="928687"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prstClr val="white"/>
                </a:solidFill>
              </a:rPr>
              <a:t>患者</a:t>
            </a:r>
          </a:p>
        </p:txBody>
      </p:sp>
      <p:sp>
        <p:nvSpPr>
          <p:cNvPr id="7" name="対角する 2 つの角を丸めた四角形 6"/>
          <p:cNvSpPr/>
          <p:nvPr/>
        </p:nvSpPr>
        <p:spPr>
          <a:xfrm>
            <a:off x="2228654" y="1916832"/>
            <a:ext cx="785813" cy="642937"/>
          </a:xfrm>
          <a:prstGeom prst="round2DiagRect">
            <a:avLst/>
          </a:prstGeom>
          <a:solidFill>
            <a:srgbClr val="00B0F0"/>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dirty="0">
                <a:solidFill>
                  <a:srgbClr val="424456"/>
                </a:solidFill>
              </a:rPr>
              <a:t>医者</a:t>
            </a:r>
          </a:p>
        </p:txBody>
      </p:sp>
      <p:sp>
        <p:nvSpPr>
          <p:cNvPr id="8" name="対角する 2 つの角を丸めた四角形 7"/>
          <p:cNvSpPr/>
          <p:nvPr/>
        </p:nvSpPr>
        <p:spPr>
          <a:xfrm>
            <a:off x="3705765" y="4221088"/>
            <a:ext cx="928688" cy="571500"/>
          </a:xfrm>
          <a:prstGeom prst="round2DiagRect">
            <a:avLst/>
          </a:prstGeom>
          <a:solidFill>
            <a:srgbClr val="00B0F0"/>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dirty="0">
                <a:solidFill>
                  <a:srgbClr val="424456"/>
                </a:solidFill>
              </a:rPr>
              <a:t>薬剤師</a:t>
            </a:r>
          </a:p>
        </p:txBody>
      </p:sp>
      <p:sp>
        <p:nvSpPr>
          <p:cNvPr id="9" name="左右矢印 8"/>
          <p:cNvSpPr/>
          <p:nvPr/>
        </p:nvSpPr>
        <p:spPr>
          <a:xfrm>
            <a:off x="1793468" y="4439858"/>
            <a:ext cx="1656184" cy="213742"/>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572000" y="4149080"/>
            <a:ext cx="4920674" cy="1754326"/>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t>薬剤提案（</a:t>
            </a:r>
            <a:r>
              <a:rPr kumimoji="1" lang="en-US" altLang="ja-JP" dirty="0"/>
              <a:t>SDM</a:t>
            </a:r>
            <a:r>
              <a:rPr kumimoji="1" lang="ja-JP" altLang="en-US" dirty="0"/>
              <a:t>）</a:t>
            </a:r>
            <a:endParaRPr kumimoji="1" lang="en-US" altLang="ja-JP" dirty="0"/>
          </a:p>
          <a:p>
            <a:pPr marL="285750" indent="-285750">
              <a:buFont typeface="Wingdings" panose="05000000000000000000" pitchFamily="2" charset="2"/>
              <a:buChar char="Ø"/>
            </a:pPr>
            <a:r>
              <a:rPr kumimoji="1" lang="ja-JP" altLang="en-US" dirty="0"/>
              <a:t>服薬指導</a:t>
            </a:r>
            <a:endParaRPr kumimoji="1" lang="en-US" altLang="ja-JP" dirty="0"/>
          </a:p>
          <a:p>
            <a:pPr marL="285750" indent="-285750">
              <a:buFont typeface="Wingdings" panose="05000000000000000000" pitchFamily="2" charset="2"/>
              <a:buChar char="Ø"/>
            </a:pPr>
            <a:r>
              <a:rPr kumimoji="1" lang="ja-JP" altLang="en-US" dirty="0"/>
              <a:t>心理教育</a:t>
            </a:r>
            <a:endParaRPr kumimoji="1" lang="en-US" altLang="ja-JP" dirty="0"/>
          </a:p>
          <a:p>
            <a:pPr marL="285750" indent="-285750">
              <a:buFont typeface="Wingdings" panose="05000000000000000000" pitchFamily="2" charset="2"/>
              <a:buChar char="Ø"/>
            </a:pPr>
            <a:r>
              <a:rPr kumimoji="1" lang="ja-JP" altLang="en-US" dirty="0"/>
              <a:t>副作用評価（</a:t>
            </a:r>
            <a:r>
              <a:rPr kumimoji="1" lang="en-US" altLang="ja-JP" dirty="0"/>
              <a:t>DIEPSS</a:t>
            </a:r>
            <a:r>
              <a:rPr kumimoji="1" lang="ja-JP" altLang="en-US" dirty="0"/>
              <a:t>）</a:t>
            </a:r>
            <a:endParaRPr kumimoji="1" lang="en-US" altLang="ja-JP" dirty="0"/>
          </a:p>
          <a:p>
            <a:pPr marL="285750" indent="-285750">
              <a:buFont typeface="Wingdings" panose="05000000000000000000" pitchFamily="2" charset="2"/>
              <a:buChar char="Ø"/>
            </a:pPr>
            <a:r>
              <a:rPr lang="ja-JP" altLang="en-US" dirty="0"/>
              <a:t>病識評価（</a:t>
            </a:r>
            <a:r>
              <a:rPr lang="en-US" altLang="ja-JP" dirty="0"/>
              <a:t>SAI-J</a:t>
            </a:r>
            <a:r>
              <a:rPr lang="ja-JP" altLang="en-US" dirty="0" err="1"/>
              <a:t>，</a:t>
            </a:r>
            <a:r>
              <a:rPr lang="en-US" altLang="ja-JP" dirty="0"/>
              <a:t>DAI-10</a:t>
            </a:r>
            <a:r>
              <a:rPr lang="ja-JP" altLang="en-US" dirty="0" err="1"/>
              <a:t>，</a:t>
            </a:r>
            <a:r>
              <a:rPr lang="en-US" altLang="ja-JP" dirty="0"/>
              <a:t>SWNS-J </a:t>
            </a:r>
            <a:r>
              <a:rPr lang="ja-JP" altLang="en-US" dirty="0"/>
              <a:t>）</a:t>
            </a:r>
            <a:endParaRPr kumimoji="1" lang="en-US" altLang="ja-JP" dirty="0"/>
          </a:p>
          <a:p>
            <a:pPr marL="285750" indent="-285750">
              <a:buFont typeface="Wingdings" panose="05000000000000000000" pitchFamily="2" charset="2"/>
              <a:buChar char="Ø"/>
            </a:pPr>
            <a:r>
              <a:rPr kumimoji="1" lang="ja-JP" altLang="en-US" dirty="0"/>
              <a:t>のみ心地評価</a:t>
            </a:r>
          </a:p>
        </p:txBody>
      </p:sp>
      <p:sp>
        <p:nvSpPr>
          <p:cNvPr id="13" name="左右矢印 12"/>
          <p:cNvSpPr/>
          <p:nvPr/>
        </p:nvSpPr>
        <p:spPr>
          <a:xfrm rot="18532240">
            <a:off x="712154" y="3313840"/>
            <a:ext cx="1656184" cy="213742"/>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左右矢印 13"/>
          <p:cNvSpPr/>
          <p:nvPr/>
        </p:nvSpPr>
        <p:spPr>
          <a:xfrm rot="2975702">
            <a:off x="2835599" y="3313840"/>
            <a:ext cx="1656184" cy="213742"/>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159745" y="1785589"/>
            <a:ext cx="3704860" cy="923330"/>
          </a:xfrm>
          <a:prstGeom prst="rect">
            <a:avLst/>
          </a:prstGeom>
          <a:noFill/>
        </p:spPr>
        <p:txBody>
          <a:bodyPr wrap="none" rtlCol="0">
            <a:spAutoFit/>
          </a:bodyPr>
          <a:lstStyle/>
          <a:p>
            <a:pPr marL="285750" indent="-285750">
              <a:buFont typeface="Wingdings" panose="05000000000000000000" pitchFamily="2" charset="2"/>
              <a:buChar char="p"/>
            </a:pPr>
            <a:r>
              <a:rPr lang="ja-JP" altLang="en-US" dirty="0"/>
              <a:t>薬剤の妥当性検討</a:t>
            </a:r>
            <a:endParaRPr lang="en-US" altLang="ja-JP" dirty="0"/>
          </a:p>
          <a:p>
            <a:pPr marL="285750" indent="-285750">
              <a:buFont typeface="Wingdings" panose="05000000000000000000" pitchFamily="2" charset="2"/>
              <a:buChar char="p"/>
            </a:pPr>
            <a:r>
              <a:rPr kumimoji="1" lang="ja-JP" altLang="en-US" dirty="0"/>
              <a:t>心理教育の補充，個別性に対応</a:t>
            </a:r>
            <a:endParaRPr kumimoji="1" lang="en-US" altLang="ja-JP" dirty="0"/>
          </a:p>
          <a:p>
            <a:pPr marL="285750" indent="-285750">
              <a:buFont typeface="Wingdings" panose="05000000000000000000" pitchFamily="2" charset="2"/>
              <a:buChar char="p"/>
            </a:pPr>
            <a:r>
              <a:rPr lang="ja-JP" altLang="en-US" dirty="0"/>
              <a:t>処方</a:t>
            </a:r>
            <a:endParaRPr kumimoji="1" lang="ja-JP" altLang="en-US" dirty="0"/>
          </a:p>
        </p:txBody>
      </p:sp>
      <p:sp>
        <p:nvSpPr>
          <p:cNvPr id="11" name="対角する 2 つの角を丸めた四角形 10"/>
          <p:cNvSpPr/>
          <p:nvPr/>
        </p:nvSpPr>
        <p:spPr>
          <a:xfrm>
            <a:off x="2195736" y="5949280"/>
            <a:ext cx="928688" cy="571500"/>
          </a:xfrm>
          <a:prstGeom prst="round2DiagRect">
            <a:avLst/>
          </a:prstGeom>
          <a:solidFill>
            <a:srgbClr val="00B0F0"/>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ja-JP" dirty="0">
                <a:solidFill>
                  <a:srgbClr val="424456"/>
                </a:solidFill>
              </a:rPr>
              <a:t>Others</a:t>
            </a:r>
            <a:endParaRPr lang="ja-JP" altLang="en-US" dirty="0">
              <a:solidFill>
                <a:srgbClr val="424456"/>
              </a:solidFill>
            </a:endParaRPr>
          </a:p>
        </p:txBody>
      </p:sp>
      <p:sp>
        <p:nvSpPr>
          <p:cNvPr id="12" name="左右矢印 11"/>
          <p:cNvSpPr/>
          <p:nvPr/>
        </p:nvSpPr>
        <p:spPr>
          <a:xfrm rot="3074360">
            <a:off x="745285" y="5402910"/>
            <a:ext cx="1656184" cy="213742"/>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左右矢印 15"/>
          <p:cNvSpPr/>
          <p:nvPr/>
        </p:nvSpPr>
        <p:spPr>
          <a:xfrm rot="18532240">
            <a:off x="2978643" y="5402073"/>
            <a:ext cx="1656184" cy="213742"/>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左右矢印 16"/>
          <p:cNvSpPr/>
          <p:nvPr/>
        </p:nvSpPr>
        <p:spPr>
          <a:xfrm rot="16200000">
            <a:off x="1115616" y="4149080"/>
            <a:ext cx="3096344" cy="216024"/>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6066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3"/>
          <a:srcRect l="29416" r="29416"/>
          <a:stretch/>
        </p:blipFill>
        <p:spPr>
          <a:xfrm>
            <a:off x="2555776" y="404664"/>
            <a:ext cx="4464496" cy="6100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6840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29131" r="29131"/>
          <a:stretch/>
        </p:blipFill>
        <p:spPr>
          <a:xfrm>
            <a:off x="179512" y="548680"/>
            <a:ext cx="4320480" cy="5822830"/>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rotWithShape="1">
          <a:blip r:embed="rId3"/>
          <a:srcRect l="29131" r="29131"/>
          <a:stretch/>
        </p:blipFill>
        <p:spPr>
          <a:xfrm>
            <a:off x="4644008" y="548680"/>
            <a:ext cx="4320480" cy="5822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2812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5" name="図 4"/>
          <p:cNvPicPr>
            <a:picLocks noChangeAspect="1"/>
          </p:cNvPicPr>
          <p:nvPr/>
        </p:nvPicPr>
        <p:blipFill rotWithShape="1">
          <a:blip r:embed="rId2"/>
          <a:srcRect l="29131" r="29131"/>
          <a:stretch/>
        </p:blipFill>
        <p:spPr>
          <a:xfrm>
            <a:off x="107504" y="548680"/>
            <a:ext cx="4320480" cy="5822830"/>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rotWithShape="1">
          <a:blip r:embed="rId3"/>
          <a:srcRect l="29131" r="29131"/>
          <a:stretch/>
        </p:blipFill>
        <p:spPr>
          <a:xfrm>
            <a:off x="4644008" y="548680"/>
            <a:ext cx="4320480" cy="5822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660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061149" y="868886"/>
            <a:ext cx="6390450" cy="530550"/>
          </a:xfrm>
          <a:prstGeom prst="rect">
            <a:avLst/>
          </a:prstGeom>
        </p:spPr>
        <p:txBody>
          <a:bodyPr vert="horz" lIns="68569" tIns="68569" rIns="68569" bIns="68569" anchor="t" anchorCtr="0">
            <a:noAutofit/>
          </a:bodyPr>
          <a:lstStyle/>
          <a:p>
            <a:pPr algn="ctr"/>
            <a:r>
              <a:rPr lang="ja" altLang="en-US" b="1" dirty="0">
                <a:solidFill>
                  <a:srgbClr val="38761D"/>
                </a:solidFill>
              </a:rPr>
              <a:t>リンクスメンタルクリニック</a:t>
            </a:r>
          </a:p>
        </p:txBody>
      </p:sp>
      <p:sp>
        <p:nvSpPr>
          <p:cNvPr id="67" name="Shape 67"/>
          <p:cNvSpPr txBox="1">
            <a:spLocks noGrp="1"/>
          </p:cNvSpPr>
          <p:nvPr>
            <p:ph type="body" idx="1"/>
          </p:nvPr>
        </p:nvSpPr>
        <p:spPr>
          <a:xfrm>
            <a:off x="1050956" y="1526279"/>
            <a:ext cx="7020780" cy="2879599"/>
          </a:xfrm>
          <a:prstGeom prst="rect">
            <a:avLst/>
          </a:prstGeom>
        </p:spPr>
        <p:txBody>
          <a:bodyPr vert="horz" lIns="68569" tIns="68569" rIns="68569" bIns="68569" anchor="t" anchorCtr="0">
            <a:noAutofit/>
          </a:bodyPr>
          <a:lstStyle/>
          <a:p>
            <a:r>
              <a:rPr lang="ja-JP" altLang="en-US" sz="1800" dirty="0">
                <a:solidFill>
                  <a:srgbClr val="000000"/>
                </a:solidFill>
              </a:rPr>
              <a:t>在宅精神科医療，訪問看護</a:t>
            </a:r>
            <a:endParaRPr lang="en-US" altLang="ja-JP" sz="1800" dirty="0">
              <a:solidFill>
                <a:srgbClr val="000000"/>
              </a:solidFill>
            </a:endParaRPr>
          </a:p>
          <a:p>
            <a:endParaRPr lang="en-US" altLang="ja-JP" sz="1800" dirty="0">
              <a:solidFill>
                <a:srgbClr val="000000"/>
              </a:solidFill>
            </a:endParaRPr>
          </a:p>
          <a:p>
            <a:r>
              <a:rPr lang="ja-JP" altLang="en-US" sz="1800" dirty="0">
                <a:solidFill>
                  <a:srgbClr val="000000"/>
                </a:solidFill>
              </a:rPr>
              <a:t>精神機能リハビリ：</a:t>
            </a:r>
            <a:r>
              <a:rPr lang="en-US" altLang="ja-JP" sz="1800" dirty="0">
                <a:solidFill>
                  <a:srgbClr val="000000"/>
                </a:solidFill>
              </a:rPr>
              <a:t>IMR</a:t>
            </a:r>
            <a:r>
              <a:rPr lang="ja-JP" altLang="en-US" sz="1800" dirty="0" err="1">
                <a:solidFill>
                  <a:srgbClr val="000000"/>
                </a:solidFill>
              </a:rPr>
              <a:t>，</a:t>
            </a:r>
            <a:r>
              <a:rPr lang="en-US" altLang="ja-JP" sz="1800" dirty="0">
                <a:solidFill>
                  <a:srgbClr val="000000"/>
                </a:solidFill>
              </a:rPr>
              <a:t>SST</a:t>
            </a:r>
            <a:r>
              <a:rPr lang="ja-JP" altLang="en-US" sz="1800" dirty="0" err="1">
                <a:solidFill>
                  <a:srgbClr val="000000"/>
                </a:solidFill>
              </a:rPr>
              <a:t>，</a:t>
            </a:r>
            <a:r>
              <a:rPr lang="ja-JP" altLang="en-US" sz="1800" dirty="0">
                <a:solidFill>
                  <a:srgbClr val="000000"/>
                </a:solidFill>
              </a:rPr>
              <a:t>各種</a:t>
            </a:r>
            <a:r>
              <a:rPr lang="en-US" altLang="ja-JP" sz="1800" dirty="0">
                <a:solidFill>
                  <a:srgbClr val="000000"/>
                </a:solidFill>
              </a:rPr>
              <a:t>CBT</a:t>
            </a:r>
            <a:r>
              <a:rPr lang="ja-JP" altLang="en-US" sz="1800" dirty="0">
                <a:solidFill>
                  <a:srgbClr val="000000"/>
                </a:solidFill>
              </a:rPr>
              <a:t>を中心としたデイケア</a:t>
            </a:r>
            <a:endParaRPr lang="en-US" altLang="ja-JP" sz="1800" dirty="0">
              <a:solidFill>
                <a:srgbClr val="000000"/>
              </a:solidFill>
            </a:endParaRPr>
          </a:p>
          <a:p>
            <a:endParaRPr lang="en-US" altLang="ja-JP" sz="1800" dirty="0">
              <a:solidFill>
                <a:srgbClr val="000000"/>
              </a:solidFill>
            </a:endParaRPr>
          </a:p>
          <a:p>
            <a:r>
              <a:rPr lang="ja-JP" altLang="en-US" sz="1800" dirty="0">
                <a:solidFill>
                  <a:srgbClr val="000000"/>
                </a:solidFill>
              </a:rPr>
              <a:t>気分障害リワークプログラム，統合失調症就労支援</a:t>
            </a:r>
            <a:endParaRPr lang="ja" altLang="en-US" sz="1800" dirty="0">
              <a:solidFill>
                <a:srgbClr val="000000"/>
              </a:solidFill>
            </a:endParaRPr>
          </a:p>
        </p:txBody>
      </p:sp>
      <p:pic>
        <p:nvPicPr>
          <p:cNvPr id="68" name="Shape 68"/>
          <p:cNvPicPr preferRelativeResize="0"/>
          <p:nvPr/>
        </p:nvPicPr>
        <p:blipFill>
          <a:blip r:embed="rId3">
            <a:alphaModFix/>
          </a:blip>
          <a:stretch>
            <a:fillRect/>
          </a:stretch>
        </p:blipFill>
        <p:spPr>
          <a:xfrm>
            <a:off x="6473073" y="3711442"/>
            <a:ext cx="1365056" cy="1179037"/>
          </a:xfrm>
          <a:prstGeom prst="rect">
            <a:avLst/>
          </a:prstGeom>
          <a:noFill/>
          <a:ln>
            <a:noFill/>
          </a:ln>
        </p:spPr>
      </p:pic>
      <p:pic>
        <p:nvPicPr>
          <p:cNvPr id="69" name="Shape 69"/>
          <p:cNvPicPr preferRelativeResize="0"/>
          <p:nvPr/>
        </p:nvPicPr>
        <p:blipFill>
          <a:blip r:embed="rId4">
            <a:alphaModFix/>
          </a:blip>
          <a:stretch>
            <a:fillRect/>
          </a:stretch>
        </p:blipFill>
        <p:spPr>
          <a:xfrm>
            <a:off x="3878820" y="3711442"/>
            <a:ext cx="1365056" cy="1179044"/>
          </a:xfrm>
          <a:prstGeom prst="rect">
            <a:avLst/>
          </a:prstGeom>
          <a:noFill/>
          <a:ln>
            <a:noFill/>
          </a:ln>
        </p:spPr>
      </p:pic>
      <p:pic>
        <p:nvPicPr>
          <p:cNvPr id="70" name="Shape 70"/>
          <p:cNvPicPr preferRelativeResize="0"/>
          <p:nvPr/>
        </p:nvPicPr>
        <p:blipFill>
          <a:blip r:embed="rId5">
            <a:alphaModFix/>
          </a:blip>
          <a:stretch>
            <a:fillRect/>
          </a:stretch>
        </p:blipFill>
        <p:spPr>
          <a:xfrm>
            <a:off x="1334318" y="3711441"/>
            <a:ext cx="1365056" cy="1179038"/>
          </a:xfrm>
          <a:prstGeom prst="rect">
            <a:avLst/>
          </a:prstGeom>
          <a:noFill/>
          <a:ln>
            <a:noFill/>
          </a:ln>
        </p:spPr>
      </p:pic>
      <p:sp>
        <p:nvSpPr>
          <p:cNvPr id="72" name="Shape 72"/>
          <p:cNvSpPr txBox="1"/>
          <p:nvPr/>
        </p:nvSpPr>
        <p:spPr>
          <a:xfrm>
            <a:off x="4084544" y="4890478"/>
            <a:ext cx="977175" cy="292950"/>
          </a:xfrm>
          <a:prstGeom prst="rect">
            <a:avLst/>
          </a:prstGeom>
          <a:noFill/>
          <a:ln>
            <a:noFill/>
          </a:ln>
        </p:spPr>
        <p:txBody>
          <a:bodyPr lIns="68569" tIns="68569" rIns="68569" bIns="68569" anchor="t" anchorCtr="0">
            <a:noAutofit/>
          </a:bodyPr>
          <a:lstStyle/>
          <a:p>
            <a:r>
              <a:rPr kumimoji="0" lang="ja" altLang="en-US" sz="1350" kern="0" dirty="0">
                <a:solidFill>
                  <a:sysClr val="windowText" lastClr="000000"/>
                </a:solidFill>
                <a:latin typeface="Georgia"/>
                <a:ea typeface="HG明朝B" panose="02020809000000000000" pitchFamily="17" charset="-128"/>
              </a:rPr>
              <a:t>   中川駅</a:t>
            </a:r>
          </a:p>
        </p:txBody>
      </p:sp>
      <p:sp>
        <p:nvSpPr>
          <p:cNvPr id="73" name="Shape 73"/>
          <p:cNvSpPr txBox="1"/>
          <p:nvPr/>
        </p:nvSpPr>
        <p:spPr>
          <a:xfrm>
            <a:off x="1169622" y="4890478"/>
            <a:ext cx="1944216" cy="384642"/>
          </a:xfrm>
          <a:prstGeom prst="rect">
            <a:avLst/>
          </a:prstGeom>
          <a:noFill/>
          <a:ln>
            <a:noFill/>
          </a:ln>
        </p:spPr>
        <p:txBody>
          <a:bodyPr lIns="68569" tIns="68569" rIns="68569" bIns="68569" anchor="t" anchorCtr="0">
            <a:noAutofit/>
          </a:bodyPr>
          <a:lstStyle/>
          <a:p>
            <a:r>
              <a:rPr kumimoji="0" lang="ja-JP" altLang="en-US" sz="1350" kern="0" dirty="0">
                <a:solidFill>
                  <a:sysClr val="windowText" lastClr="000000"/>
                </a:solidFill>
                <a:latin typeface="Georgia"/>
                <a:ea typeface="HG明朝B" panose="02020809000000000000" pitchFamily="17" charset="-128"/>
              </a:rPr>
              <a:t>センター北</a:t>
            </a:r>
            <a:r>
              <a:rPr kumimoji="0" lang="ja" altLang="en-US" sz="1350" kern="0" dirty="0">
                <a:solidFill>
                  <a:sysClr val="windowText" lastClr="000000"/>
                </a:solidFill>
                <a:latin typeface="Georgia"/>
                <a:ea typeface="HG明朝B" panose="02020809000000000000" pitchFamily="17" charset="-128"/>
              </a:rPr>
              <a:t>駅の観覧車</a:t>
            </a:r>
          </a:p>
        </p:txBody>
      </p:sp>
      <p:sp>
        <p:nvSpPr>
          <p:cNvPr id="2" name="テキスト ボックス 1"/>
          <p:cNvSpPr txBox="1"/>
          <p:nvPr/>
        </p:nvSpPr>
        <p:spPr>
          <a:xfrm>
            <a:off x="2810164" y="4002036"/>
            <a:ext cx="883575" cy="300082"/>
          </a:xfrm>
          <a:prstGeom prst="rect">
            <a:avLst/>
          </a:prstGeom>
          <a:noFill/>
        </p:spPr>
        <p:txBody>
          <a:bodyPr wrap="none" rtlCol="0">
            <a:spAutoFit/>
          </a:bodyPr>
          <a:lstStyle/>
          <a:p>
            <a:r>
              <a:rPr lang="ja-JP" altLang="en-US" sz="1350" dirty="0">
                <a:solidFill>
                  <a:srgbClr val="DEDEDE">
                    <a:lumMod val="50000"/>
                  </a:srgbClr>
                </a:solidFill>
                <a:latin typeface="Georgia"/>
                <a:ea typeface="HG明朝B" panose="02020809000000000000" pitchFamily="17" charset="-128"/>
              </a:rPr>
              <a:t>徒歩</a:t>
            </a:r>
            <a:r>
              <a:rPr lang="en-US" altLang="ja-JP" sz="1350" dirty="0">
                <a:solidFill>
                  <a:srgbClr val="DEDEDE">
                    <a:lumMod val="50000"/>
                  </a:srgbClr>
                </a:solidFill>
                <a:latin typeface="Georgia"/>
                <a:ea typeface="HG明朝B" panose="02020809000000000000" pitchFamily="17" charset="-128"/>
              </a:rPr>
              <a:t>10</a:t>
            </a:r>
            <a:r>
              <a:rPr lang="ja-JP" altLang="en-US" sz="1350" dirty="0">
                <a:solidFill>
                  <a:srgbClr val="DEDEDE">
                    <a:lumMod val="50000"/>
                  </a:srgbClr>
                </a:solidFill>
                <a:latin typeface="Georgia"/>
                <a:ea typeface="HG明朝B" panose="02020809000000000000" pitchFamily="17" charset="-128"/>
              </a:rPr>
              <a:t>分</a:t>
            </a:r>
          </a:p>
        </p:txBody>
      </p:sp>
      <p:sp>
        <p:nvSpPr>
          <p:cNvPr id="3" name="左右矢印 2"/>
          <p:cNvSpPr/>
          <p:nvPr/>
        </p:nvSpPr>
        <p:spPr>
          <a:xfrm>
            <a:off x="2722225" y="4417535"/>
            <a:ext cx="1014839" cy="27003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Georgia"/>
              <a:ea typeface="HG明朝B" panose="02020809000000000000" pitchFamily="17" charset="-128"/>
            </a:endParaRPr>
          </a:p>
        </p:txBody>
      </p:sp>
      <p:sp>
        <p:nvSpPr>
          <p:cNvPr id="12" name="テキスト ボックス 11"/>
          <p:cNvSpPr txBox="1"/>
          <p:nvPr/>
        </p:nvSpPr>
        <p:spPr>
          <a:xfrm>
            <a:off x="5427300" y="4008178"/>
            <a:ext cx="777777" cy="300082"/>
          </a:xfrm>
          <a:prstGeom prst="rect">
            <a:avLst/>
          </a:prstGeom>
          <a:noFill/>
        </p:spPr>
        <p:txBody>
          <a:bodyPr wrap="none" rtlCol="0">
            <a:spAutoFit/>
          </a:bodyPr>
          <a:lstStyle/>
          <a:p>
            <a:r>
              <a:rPr lang="ja-JP" altLang="en-US" sz="1350" dirty="0">
                <a:solidFill>
                  <a:srgbClr val="DEDEDE">
                    <a:lumMod val="50000"/>
                  </a:srgbClr>
                </a:solidFill>
                <a:latin typeface="Georgia"/>
                <a:ea typeface="HG明朝B" panose="02020809000000000000" pitchFamily="17" charset="-128"/>
              </a:rPr>
              <a:t>徒歩</a:t>
            </a:r>
            <a:r>
              <a:rPr lang="en-US" altLang="ja-JP" sz="1350" dirty="0">
                <a:solidFill>
                  <a:srgbClr val="DEDEDE">
                    <a:lumMod val="50000"/>
                  </a:srgbClr>
                </a:solidFill>
                <a:latin typeface="Georgia"/>
                <a:ea typeface="HG明朝B" panose="02020809000000000000" pitchFamily="17" charset="-128"/>
              </a:rPr>
              <a:t>1</a:t>
            </a:r>
            <a:r>
              <a:rPr lang="ja-JP" altLang="en-US" sz="1350" dirty="0">
                <a:solidFill>
                  <a:srgbClr val="DEDEDE">
                    <a:lumMod val="50000"/>
                  </a:srgbClr>
                </a:solidFill>
                <a:latin typeface="Georgia"/>
                <a:ea typeface="HG明朝B" panose="02020809000000000000" pitchFamily="17" charset="-128"/>
              </a:rPr>
              <a:t>分</a:t>
            </a:r>
          </a:p>
        </p:txBody>
      </p:sp>
      <p:sp>
        <p:nvSpPr>
          <p:cNvPr id="13" name="左右矢印 12"/>
          <p:cNvSpPr/>
          <p:nvPr/>
        </p:nvSpPr>
        <p:spPr>
          <a:xfrm>
            <a:off x="5339360" y="4423677"/>
            <a:ext cx="1014839" cy="27003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Georgia"/>
              <a:ea typeface="HG明朝B" panose="02020809000000000000" pitchFamily="17" charset="-128"/>
            </a:endParaRPr>
          </a:p>
        </p:txBody>
      </p:sp>
      <p:sp>
        <p:nvSpPr>
          <p:cNvPr id="14" name="正方形/長方形 13">
            <a:extLst>
              <a:ext uri="{FF2B5EF4-FFF2-40B4-BE49-F238E27FC236}">
                <a16:creationId xmlns:a16="http://schemas.microsoft.com/office/drawing/2014/main" id="{EDCEFBDD-51A0-4958-A110-EA865FD9A37A}"/>
              </a:ext>
            </a:extLst>
          </p:cNvPr>
          <p:cNvSpPr/>
          <p:nvPr/>
        </p:nvSpPr>
        <p:spPr>
          <a:xfrm>
            <a:off x="486561" y="503339"/>
            <a:ext cx="8179267" cy="5687736"/>
          </a:xfrm>
          <a:prstGeom prst="rect">
            <a:avLst/>
          </a:prstGeom>
          <a:noFill/>
          <a:ln w="571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4200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srcRect l="29131" r="29131"/>
          <a:stretch/>
        </p:blipFill>
        <p:spPr>
          <a:xfrm>
            <a:off x="107504" y="548680"/>
            <a:ext cx="4320480" cy="5822830"/>
          </a:xfrm>
          <a:prstGeom prst="rect">
            <a:avLst/>
          </a:prstGeom>
          <a:ln>
            <a:noFill/>
          </a:ln>
          <a:effectLst>
            <a:outerShdw blurRad="292100" dist="139700" dir="2700000" algn="tl" rotWithShape="0">
              <a:srgbClr val="333333">
                <a:alpha val="65000"/>
              </a:srgbClr>
            </a:outerShdw>
          </a:effectLst>
        </p:spPr>
      </p:pic>
      <p:pic>
        <p:nvPicPr>
          <p:cNvPr id="2" name="図 1"/>
          <p:cNvPicPr>
            <a:picLocks noChangeAspect="1"/>
          </p:cNvPicPr>
          <p:nvPr/>
        </p:nvPicPr>
        <p:blipFill rotWithShape="1">
          <a:blip r:embed="rId3"/>
          <a:srcRect l="29131" r="29131"/>
          <a:stretch/>
        </p:blipFill>
        <p:spPr>
          <a:xfrm>
            <a:off x="4644008" y="548680"/>
            <a:ext cx="4320480" cy="5822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5049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srcRect l="29131" r="29131"/>
          <a:stretch/>
        </p:blipFill>
        <p:spPr>
          <a:xfrm>
            <a:off x="107504" y="548680"/>
            <a:ext cx="4320480" cy="5822830"/>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rotWithShape="1">
          <a:blip r:embed="rId3"/>
          <a:srcRect l="29131" r="29131"/>
          <a:stretch/>
        </p:blipFill>
        <p:spPr>
          <a:xfrm>
            <a:off x="4644008" y="548680"/>
            <a:ext cx="4320480" cy="5822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3552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29131" r="29131"/>
          <a:stretch/>
        </p:blipFill>
        <p:spPr>
          <a:xfrm>
            <a:off x="107505" y="548680"/>
            <a:ext cx="4320480" cy="5822830"/>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rotWithShape="1">
          <a:blip r:embed="rId3"/>
          <a:srcRect l="29131" r="29131"/>
          <a:stretch/>
        </p:blipFill>
        <p:spPr>
          <a:xfrm>
            <a:off x="4644008" y="547260"/>
            <a:ext cx="4320480" cy="5822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7881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rotWithShape="1">
          <a:blip r:embed="rId2"/>
          <a:srcRect l="29137" r="29126"/>
          <a:stretch/>
        </p:blipFill>
        <p:spPr>
          <a:xfrm>
            <a:off x="107506" y="547261"/>
            <a:ext cx="4320480" cy="5822830"/>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rotWithShape="1">
          <a:blip r:embed="rId3"/>
          <a:srcRect l="29131" r="29131"/>
          <a:stretch/>
        </p:blipFill>
        <p:spPr>
          <a:xfrm>
            <a:off x="4690659" y="547261"/>
            <a:ext cx="4320480" cy="5822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9453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rotWithShape="1">
          <a:blip r:embed="rId2"/>
          <a:srcRect l="29131" r="29131"/>
          <a:stretch/>
        </p:blipFill>
        <p:spPr>
          <a:xfrm>
            <a:off x="4692688" y="547261"/>
            <a:ext cx="4318451" cy="5820096"/>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rotWithShape="1">
          <a:blip r:embed="rId3"/>
          <a:srcRect l="29131" r="29131"/>
          <a:stretch/>
        </p:blipFill>
        <p:spPr>
          <a:xfrm>
            <a:off x="109941" y="547261"/>
            <a:ext cx="4318045" cy="5819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066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5" y="476672"/>
            <a:ext cx="6519174" cy="1453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90048"/>
            <a:ext cx="5865615" cy="100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421844"/>
            <a:ext cx="73056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185" y="3432175"/>
            <a:ext cx="86677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5373216"/>
            <a:ext cx="4948242"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797152"/>
            <a:ext cx="5391208"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955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服薬中止する場合</a:t>
            </a:r>
          </a:p>
        </p:txBody>
      </p:sp>
      <p:sp>
        <p:nvSpPr>
          <p:cNvPr id="3" name="コンテンツ プレースホルダー 2"/>
          <p:cNvSpPr>
            <a:spLocks noGrp="1"/>
          </p:cNvSpPr>
          <p:nvPr>
            <p:ph idx="1"/>
          </p:nvPr>
        </p:nvSpPr>
        <p:spPr/>
        <p:txBody>
          <a:bodyPr/>
          <a:lstStyle/>
          <a:p>
            <a:r>
              <a:rPr kumimoji="1" lang="ja-JP" altLang="en-US" dirty="0"/>
              <a:t>家族，関係者，本人に再発率，入院の可能性，再発・入院の不利益性について説明．</a:t>
            </a:r>
            <a:endParaRPr kumimoji="1" lang="en-US" altLang="ja-JP" dirty="0"/>
          </a:p>
          <a:p>
            <a:r>
              <a:rPr lang="ja-JP" altLang="en-US" dirty="0"/>
              <a:t>薬物療法以外の治療継続：</a:t>
            </a:r>
            <a:endParaRPr lang="en-US" altLang="ja-JP" dirty="0"/>
          </a:p>
          <a:p>
            <a:pPr marL="109728" indent="0">
              <a:buNone/>
            </a:pPr>
            <a:r>
              <a:rPr lang="ja-JP" altLang="en-US" dirty="0"/>
              <a:t>　心理教育</a:t>
            </a:r>
            <a:r>
              <a:rPr lang="en-US" altLang="ja-JP" dirty="0"/>
              <a:t>,CBT,</a:t>
            </a:r>
            <a:r>
              <a:rPr lang="ja-JP" altLang="en-US" dirty="0"/>
              <a:t>家族心理教育など</a:t>
            </a:r>
            <a:endParaRPr lang="en-US" altLang="ja-JP" dirty="0"/>
          </a:p>
          <a:p>
            <a:pPr marL="109728" indent="0">
              <a:buNone/>
            </a:pPr>
            <a:r>
              <a:rPr kumimoji="1" lang="ja-JP" altLang="en-US" dirty="0"/>
              <a:t>　治療遵守が低下した場合は，家族＆関係者，本人に通知する．</a:t>
            </a:r>
          </a:p>
        </p:txBody>
      </p:sp>
    </p:spTree>
    <p:extLst>
      <p:ext uri="{BB962C8B-B14F-4D97-AF65-F5344CB8AC3E}">
        <p14:creationId xmlns:p14="http://schemas.microsoft.com/office/powerpoint/2010/main" val="2904316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323528" y="1916832"/>
            <a:ext cx="8568952" cy="4624536"/>
          </a:xfrm>
        </p:spPr>
        <p:txBody>
          <a:bodyPr>
            <a:normAutofit/>
          </a:bodyPr>
          <a:lstStyle/>
          <a:p>
            <a:r>
              <a:rPr lang="ja-JP" altLang="en-US" dirty="0">
                <a:latin typeface="HG丸ｺﾞｼｯｸM-PRO" panose="020F0600000000000000" pitchFamily="50" charset="-128"/>
                <a:ea typeface="HG丸ｺﾞｼｯｸM-PRO" panose="020F0600000000000000" pitchFamily="50" charset="-128"/>
              </a:rPr>
              <a:t>当事者を理解する方法</a:t>
            </a:r>
            <a:endParaRPr lang="en-US" altLang="ja-JP" dirty="0">
              <a:latin typeface="HG丸ｺﾞｼｯｸM-PRO" panose="020F0600000000000000" pitchFamily="50" charset="-128"/>
              <a:ea typeface="HG丸ｺﾞｼｯｸM-PRO" panose="020F0600000000000000" pitchFamily="50" charset="-128"/>
            </a:endParaRPr>
          </a:p>
          <a:p>
            <a:pPr>
              <a:buNone/>
            </a:pPr>
            <a:r>
              <a:rPr lang="ja-JP" altLang="en-US" dirty="0">
                <a:latin typeface="HG丸ｺﾞｼｯｸM-PRO" panose="020F0600000000000000" pitchFamily="50" charset="-128"/>
                <a:ea typeface="HG丸ｺﾞｼｯｸM-PRO" panose="020F0600000000000000" pitchFamily="50" charset="-128"/>
              </a:rPr>
              <a:t>　　～認知行動療法学習～</a:t>
            </a:r>
            <a:r>
              <a:rPr lang="ja-JP" altLang="en-US" dirty="0">
                <a:solidFill>
                  <a:schemeClr val="tx1"/>
                </a:solidFill>
                <a:latin typeface="HG丸ｺﾞｼｯｸM-PRO" panose="020F0600000000000000" pitchFamily="50" charset="-128"/>
                <a:ea typeface="HG丸ｺﾞｼｯｸM-PRO" panose="020F0600000000000000" pitchFamily="50" charset="-128"/>
              </a:rPr>
              <a:t>　　　　　</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solidFill>
                <a:latin typeface="HG丸ｺﾞｼｯｸM-PRO" panose="020F0600000000000000" pitchFamily="50" charset="-128"/>
                <a:ea typeface="HG丸ｺﾞｼｯｸM-PRO" panose="020F0600000000000000" pitchFamily="50" charset="-128"/>
              </a:rPr>
              <a:t>統合失調症の</a:t>
            </a:r>
            <a:r>
              <a:rPr lang="ja-JP" altLang="en-US" dirty="0">
                <a:solidFill>
                  <a:schemeClr val="tx1"/>
                </a:solidFill>
                <a:latin typeface="HG丸ｺﾞｼｯｸM-PRO" panose="020F0600000000000000" pitchFamily="50" charset="-128"/>
                <a:ea typeface="HG丸ｺﾞｼｯｸM-PRO" panose="020F0600000000000000" pitchFamily="50" charset="-128"/>
              </a:rPr>
              <a:t>薬物</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治療で知っておくべき事</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a:buNone/>
            </a:pPr>
            <a:r>
              <a:rPr lang="ja-JP" altLang="en-US" dirty="0">
                <a:latin typeface="HG丸ｺﾞｼｯｸM-PRO" panose="020F0600000000000000" pitchFamily="50" charset="-128"/>
                <a:ea typeface="HG丸ｺﾞｼｯｸM-PRO" panose="020F0600000000000000" pitchFamily="50" charset="-128"/>
              </a:rPr>
              <a:t>　　～処方設計してみよう～</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solidFill>
                <a:latin typeface="HG丸ｺﾞｼｯｸM-PRO" panose="020F0600000000000000" pitchFamily="50" charset="-128"/>
                <a:ea typeface="HG丸ｺﾞｼｯｸM-PRO" panose="020F0600000000000000" pitchFamily="50" charset="-128"/>
              </a:rPr>
              <a:t>自立と社会復帰について，親の役割って？</a:t>
            </a:r>
            <a:endParaRPr kumimoji="1" lang="en-US" altLang="ja-JP"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r>
              <a:rPr kumimoji="1" lang="ja-JP" altLang="en-US" dirty="0">
                <a:solidFill>
                  <a:schemeClr val="tx1"/>
                </a:solidFill>
                <a:latin typeface="HG丸ｺﾞｼｯｸM-PRO" panose="020F0600000000000000" pitchFamily="50" charset="-128"/>
                <a:ea typeface="HG丸ｺﾞｼｯｸM-PRO" panose="020F0600000000000000" pitchFamily="50" charset="-128"/>
              </a:rPr>
              <a:t>接し方～共感をする下準備～</a:t>
            </a:r>
          </a:p>
        </p:txBody>
      </p:sp>
      <p:sp>
        <p:nvSpPr>
          <p:cNvPr id="3" name="タイトル 1"/>
          <p:cNvSpPr>
            <a:spLocks noGrp="1"/>
          </p:cNvSpPr>
          <p:nvPr>
            <p:ph type="title"/>
          </p:nvPr>
        </p:nvSpPr>
        <p:spPr>
          <a:xfrm>
            <a:off x="682886" y="836712"/>
            <a:ext cx="6409394" cy="842978"/>
          </a:xfrm>
        </p:spPr>
        <p:txBody>
          <a:bodyPr>
            <a:normAutofit fontScale="90000"/>
          </a:bodyPr>
          <a:lstStyle/>
          <a:p>
            <a:pPr fontAlgn="auto">
              <a:spcAft>
                <a:spcPts val="0"/>
              </a:spcAft>
              <a:defRPr/>
            </a:pPr>
            <a:r>
              <a:rPr lang="ja-JP" altLang="en-US" sz="3600" dirty="0">
                <a:solidFill>
                  <a:schemeClr val="tx2">
                    <a:tint val="100000"/>
                    <a:satMod val="250000"/>
                  </a:schemeClr>
                </a:solidFill>
              </a:rPr>
              <a:t>家族教室→目指</a:t>
            </a:r>
            <a:r>
              <a:rPr lang="ja-JP" altLang="en-US" sz="3600" dirty="0" err="1">
                <a:solidFill>
                  <a:schemeClr val="tx2">
                    <a:tint val="100000"/>
                    <a:satMod val="250000"/>
                  </a:schemeClr>
                </a:solidFill>
              </a:rPr>
              <a:t>せ</a:t>
            </a:r>
            <a:r>
              <a:rPr lang="ja-JP" altLang="en-US" sz="3600" dirty="0">
                <a:solidFill>
                  <a:schemeClr val="tx2">
                    <a:tint val="100000"/>
                    <a:satMod val="250000"/>
                  </a:schemeClr>
                </a:solidFill>
              </a:rPr>
              <a:t>日吉病院家族会</a:t>
            </a:r>
          </a:p>
        </p:txBody>
      </p:sp>
    </p:spTree>
    <p:extLst>
      <p:ext uri="{BB962C8B-B14F-4D97-AF65-F5344CB8AC3E}">
        <p14:creationId xmlns:p14="http://schemas.microsoft.com/office/powerpoint/2010/main" val="25625766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27CB63-32A7-427A-9E9F-1CE689FE7333}"/>
              </a:ext>
            </a:extLst>
          </p:cNvPr>
          <p:cNvSpPr>
            <a:spLocks noGrp="1"/>
          </p:cNvSpPr>
          <p:nvPr>
            <p:ph type="title"/>
          </p:nvPr>
        </p:nvSpPr>
        <p:spPr>
          <a:xfrm>
            <a:off x="533400" y="142875"/>
            <a:ext cx="8229600" cy="676275"/>
          </a:xfrm>
        </p:spPr>
        <p:txBody>
          <a:bodyPr>
            <a:normAutofit fontScale="90000"/>
          </a:bodyPr>
          <a:lstStyle/>
          <a:p>
            <a:r>
              <a:rPr kumimoji="1" lang="ja-JP" altLang="en-US" dirty="0"/>
              <a:t>各職種の役割</a:t>
            </a:r>
          </a:p>
        </p:txBody>
      </p:sp>
      <p:sp>
        <p:nvSpPr>
          <p:cNvPr id="5" name="楕円 4">
            <a:extLst>
              <a:ext uri="{FF2B5EF4-FFF2-40B4-BE49-F238E27FC236}">
                <a16:creationId xmlns:a16="http://schemas.microsoft.com/office/drawing/2014/main" id="{C856ADFC-C349-43D7-807D-6C6BB5EBCE0F}"/>
              </a:ext>
            </a:extLst>
          </p:cNvPr>
          <p:cNvSpPr/>
          <p:nvPr/>
        </p:nvSpPr>
        <p:spPr>
          <a:xfrm>
            <a:off x="1609724" y="3124200"/>
            <a:ext cx="3133725" cy="302895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CECC4EDE-2F7D-41B9-B0C5-4E3905B9D518}"/>
              </a:ext>
            </a:extLst>
          </p:cNvPr>
          <p:cNvSpPr/>
          <p:nvPr/>
        </p:nvSpPr>
        <p:spPr>
          <a:xfrm>
            <a:off x="4081465" y="3124200"/>
            <a:ext cx="3133725" cy="302895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6DA893E8-F54F-44EA-97C5-F6615EC0D5E8}"/>
              </a:ext>
            </a:extLst>
          </p:cNvPr>
          <p:cNvSpPr/>
          <p:nvPr/>
        </p:nvSpPr>
        <p:spPr>
          <a:xfrm>
            <a:off x="2762249" y="1457325"/>
            <a:ext cx="3133725" cy="302895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8" name="テキスト ボックス 7">
            <a:extLst>
              <a:ext uri="{FF2B5EF4-FFF2-40B4-BE49-F238E27FC236}">
                <a16:creationId xmlns:a16="http://schemas.microsoft.com/office/drawing/2014/main" id="{DC415BC8-B78F-4982-B253-B51898915AA3}"/>
              </a:ext>
            </a:extLst>
          </p:cNvPr>
          <p:cNvSpPr txBox="1"/>
          <p:nvPr/>
        </p:nvSpPr>
        <p:spPr>
          <a:xfrm>
            <a:off x="3897788" y="867757"/>
            <a:ext cx="902811" cy="523220"/>
          </a:xfrm>
          <a:prstGeom prst="rect">
            <a:avLst/>
          </a:prstGeom>
          <a:noFill/>
        </p:spPr>
        <p:txBody>
          <a:bodyPr wrap="none" rtlCol="0">
            <a:spAutoFit/>
          </a:bodyPr>
          <a:lstStyle/>
          <a:p>
            <a:r>
              <a:rPr kumimoji="1" lang="ja-JP" altLang="en-US" sz="2800" dirty="0"/>
              <a:t>生物</a:t>
            </a:r>
          </a:p>
        </p:txBody>
      </p:sp>
      <p:sp>
        <p:nvSpPr>
          <p:cNvPr id="9" name="テキスト ボックス 8">
            <a:extLst>
              <a:ext uri="{FF2B5EF4-FFF2-40B4-BE49-F238E27FC236}">
                <a16:creationId xmlns:a16="http://schemas.microsoft.com/office/drawing/2014/main" id="{16587C97-EFAC-4302-8556-46027F415CD4}"/>
              </a:ext>
            </a:extLst>
          </p:cNvPr>
          <p:cNvSpPr txBox="1"/>
          <p:nvPr/>
        </p:nvSpPr>
        <p:spPr>
          <a:xfrm>
            <a:off x="609599" y="5891540"/>
            <a:ext cx="902811" cy="523220"/>
          </a:xfrm>
          <a:prstGeom prst="rect">
            <a:avLst/>
          </a:prstGeom>
          <a:noFill/>
        </p:spPr>
        <p:txBody>
          <a:bodyPr wrap="none" rtlCol="0">
            <a:spAutoFit/>
          </a:bodyPr>
          <a:lstStyle/>
          <a:p>
            <a:r>
              <a:rPr kumimoji="1" lang="ja-JP" altLang="en-US" sz="2800" dirty="0"/>
              <a:t>心理</a:t>
            </a:r>
          </a:p>
        </p:txBody>
      </p:sp>
      <p:sp>
        <p:nvSpPr>
          <p:cNvPr id="10" name="テキスト ボックス 9">
            <a:extLst>
              <a:ext uri="{FF2B5EF4-FFF2-40B4-BE49-F238E27FC236}">
                <a16:creationId xmlns:a16="http://schemas.microsoft.com/office/drawing/2014/main" id="{8A40BC93-046C-4EF3-A2B0-86073E4D09D6}"/>
              </a:ext>
            </a:extLst>
          </p:cNvPr>
          <p:cNvSpPr txBox="1"/>
          <p:nvPr/>
        </p:nvSpPr>
        <p:spPr>
          <a:xfrm>
            <a:off x="7002938" y="5891540"/>
            <a:ext cx="1620957" cy="523220"/>
          </a:xfrm>
          <a:prstGeom prst="rect">
            <a:avLst/>
          </a:prstGeom>
          <a:noFill/>
        </p:spPr>
        <p:txBody>
          <a:bodyPr wrap="none" rtlCol="0">
            <a:spAutoFit/>
          </a:bodyPr>
          <a:lstStyle/>
          <a:p>
            <a:r>
              <a:rPr kumimoji="1" lang="ja-JP" altLang="en-US" sz="2800" dirty="0"/>
              <a:t>社会行動</a:t>
            </a:r>
          </a:p>
        </p:txBody>
      </p:sp>
      <p:sp>
        <p:nvSpPr>
          <p:cNvPr id="11" name="テキスト ボックス 10">
            <a:extLst>
              <a:ext uri="{FF2B5EF4-FFF2-40B4-BE49-F238E27FC236}">
                <a16:creationId xmlns:a16="http://schemas.microsoft.com/office/drawing/2014/main" id="{58E14351-E248-4630-BC11-4A798CE19166}"/>
              </a:ext>
            </a:extLst>
          </p:cNvPr>
          <p:cNvSpPr txBox="1"/>
          <p:nvPr/>
        </p:nvSpPr>
        <p:spPr>
          <a:xfrm>
            <a:off x="3775113" y="2014329"/>
            <a:ext cx="1107996" cy="1200329"/>
          </a:xfrm>
          <a:prstGeom prst="rect">
            <a:avLst/>
          </a:prstGeom>
          <a:noFill/>
        </p:spPr>
        <p:txBody>
          <a:bodyPr wrap="none" rtlCol="0">
            <a:spAutoFit/>
          </a:bodyPr>
          <a:lstStyle/>
          <a:p>
            <a:r>
              <a:rPr lang="ja-JP" altLang="en-US" dirty="0"/>
              <a:t>薬物療法</a:t>
            </a:r>
            <a:endParaRPr lang="en-US" altLang="ja-JP" dirty="0"/>
          </a:p>
          <a:p>
            <a:r>
              <a:rPr lang="ja-JP" altLang="en-US" dirty="0"/>
              <a:t>身体リハ</a:t>
            </a:r>
            <a:endParaRPr lang="en-US" altLang="ja-JP" dirty="0"/>
          </a:p>
          <a:p>
            <a:r>
              <a:rPr kumimoji="1" lang="ja-JP" altLang="en-US" dirty="0"/>
              <a:t>身体ケア</a:t>
            </a:r>
            <a:endParaRPr kumimoji="1" lang="en-US" altLang="ja-JP" dirty="0"/>
          </a:p>
          <a:p>
            <a:r>
              <a:rPr lang="ja-JP" altLang="en-US" dirty="0"/>
              <a:t>　　　　</a:t>
            </a:r>
            <a:endParaRPr kumimoji="1" lang="ja-JP" altLang="en-US" dirty="0"/>
          </a:p>
        </p:txBody>
      </p:sp>
      <p:sp>
        <p:nvSpPr>
          <p:cNvPr id="12" name="テキスト ボックス 11">
            <a:extLst>
              <a:ext uri="{FF2B5EF4-FFF2-40B4-BE49-F238E27FC236}">
                <a16:creationId xmlns:a16="http://schemas.microsoft.com/office/drawing/2014/main" id="{010E469B-1579-406C-ACDF-16DBC5ACB3DA}"/>
              </a:ext>
            </a:extLst>
          </p:cNvPr>
          <p:cNvSpPr txBox="1"/>
          <p:nvPr/>
        </p:nvSpPr>
        <p:spPr>
          <a:xfrm>
            <a:off x="265915" y="1285696"/>
            <a:ext cx="2492990" cy="1200329"/>
          </a:xfrm>
          <a:prstGeom prst="rect">
            <a:avLst/>
          </a:prstGeom>
          <a:noFill/>
        </p:spPr>
        <p:txBody>
          <a:bodyPr wrap="none" rtlCol="0">
            <a:spAutoFit/>
          </a:bodyPr>
          <a:lstStyle/>
          <a:p>
            <a:r>
              <a:rPr kumimoji="1" lang="ja-JP" altLang="en-US" dirty="0"/>
              <a:t>服薬指導</a:t>
            </a:r>
            <a:endParaRPr kumimoji="1" lang="en-US" altLang="ja-JP" dirty="0"/>
          </a:p>
          <a:p>
            <a:r>
              <a:rPr lang="ja-JP" altLang="en-US" dirty="0"/>
              <a:t>身体感覚⇔精神感覚</a:t>
            </a:r>
            <a:endParaRPr lang="en-US" altLang="ja-JP" dirty="0"/>
          </a:p>
          <a:p>
            <a:r>
              <a:rPr kumimoji="1" lang="ja-JP" altLang="en-US" dirty="0"/>
              <a:t>身体の充実⇔心の充実</a:t>
            </a:r>
            <a:endParaRPr kumimoji="1" lang="en-US" altLang="ja-JP" dirty="0"/>
          </a:p>
          <a:p>
            <a:r>
              <a:rPr lang="en-US" altLang="ja-JP" dirty="0"/>
              <a:t>CBT</a:t>
            </a:r>
            <a:endParaRPr kumimoji="1" lang="ja-JP" altLang="en-US" dirty="0"/>
          </a:p>
        </p:txBody>
      </p:sp>
      <p:cxnSp>
        <p:nvCxnSpPr>
          <p:cNvPr id="14" name="直線矢印コネクタ 13">
            <a:extLst>
              <a:ext uri="{FF2B5EF4-FFF2-40B4-BE49-F238E27FC236}">
                <a16:creationId xmlns:a16="http://schemas.microsoft.com/office/drawing/2014/main" id="{1866C45B-7C4E-4264-B8F9-B4CED3E9AFCF}"/>
              </a:ext>
            </a:extLst>
          </p:cNvPr>
          <p:cNvCxnSpPr/>
          <p:nvPr/>
        </p:nvCxnSpPr>
        <p:spPr>
          <a:xfrm flipH="1" flipV="1">
            <a:off x="2286000" y="2486025"/>
            <a:ext cx="1371600" cy="12382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A6B6C404-CD91-42AB-85B9-6CA768F5BF75}"/>
              </a:ext>
            </a:extLst>
          </p:cNvPr>
          <p:cNvSpPr txBox="1"/>
          <p:nvPr/>
        </p:nvSpPr>
        <p:spPr>
          <a:xfrm>
            <a:off x="1708317" y="4152900"/>
            <a:ext cx="2492990" cy="1477328"/>
          </a:xfrm>
          <a:prstGeom prst="rect">
            <a:avLst/>
          </a:prstGeom>
          <a:noFill/>
        </p:spPr>
        <p:txBody>
          <a:bodyPr wrap="none" rtlCol="0">
            <a:spAutoFit/>
          </a:bodyPr>
          <a:lstStyle/>
          <a:p>
            <a:r>
              <a:rPr kumimoji="1" lang="ja-JP" altLang="en-US" dirty="0"/>
              <a:t>精神分析</a:t>
            </a:r>
            <a:endParaRPr kumimoji="1" lang="en-US" altLang="ja-JP" dirty="0"/>
          </a:p>
          <a:p>
            <a:r>
              <a:rPr kumimoji="1" lang="ja-JP" altLang="en-US" dirty="0"/>
              <a:t>個別</a:t>
            </a:r>
            <a:r>
              <a:rPr kumimoji="1" lang="en-US" altLang="ja-JP" dirty="0"/>
              <a:t>CBT</a:t>
            </a:r>
          </a:p>
          <a:p>
            <a:r>
              <a:rPr lang="ja-JP" altLang="en-US" dirty="0"/>
              <a:t>力動精神アセスメント</a:t>
            </a:r>
            <a:endParaRPr lang="en-US" altLang="ja-JP" dirty="0"/>
          </a:p>
          <a:p>
            <a:r>
              <a:rPr lang="ja-JP" altLang="en-US" dirty="0"/>
              <a:t>心理支持</a:t>
            </a:r>
            <a:endParaRPr lang="en-US" altLang="ja-JP" dirty="0"/>
          </a:p>
          <a:p>
            <a:endParaRPr lang="en-US" altLang="ja-JP" dirty="0"/>
          </a:p>
        </p:txBody>
      </p:sp>
      <p:sp>
        <p:nvSpPr>
          <p:cNvPr id="16" name="テキスト ボックス 15">
            <a:extLst>
              <a:ext uri="{FF2B5EF4-FFF2-40B4-BE49-F238E27FC236}">
                <a16:creationId xmlns:a16="http://schemas.microsoft.com/office/drawing/2014/main" id="{E2AB2B78-9F19-4996-835C-BC181D19AB41}"/>
              </a:ext>
            </a:extLst>
          </p:cNvPr>
          <p:cNvSpPr txBox="1"/>
          <p:nvPr/>
        </p:nvSpPr>
        <p:spPr>
          <a:xfrm>
            <a:off x="5426553" y="4162366"/>
            <a:ext cx="1569660" cy="923330"/>
          </a:xfrm>
          <a:prstGeom prst="rect">
            <a:avLst/>
          </a:prstGeom>
          <a:noFill/>
        </p:spPr>
        <p:txBody>
          <a:bodyPr wrap="none" rtlCol="0">
            <a:spAutoFit/>
          </a:bodyPr>
          <a:lstStyle/>
          <a:p>
            <a:r>
              <a:rPr kumimoji="1" lang="ja-JP" altLang="en-US" dirty="0"/>
              <a:t>社会生活構築</a:t>
            </a:r>
            <a:endParaRPr kumimoji="1" lang="en-US" altLang="ja-JP" dirty="0"/>
          </a:p>
          <a:p>
            <a:r>
              <a:rPr lang="ja-JP" altLang="en-US" dirty="0"/>
              <a:t>就職サポート</a:t>
            </a:r>
            <a:endParaRPr lang="en-US" altLang="ja-JP" dirty="0"/>
          </a:p>
          <a:p>
            <a:r>
              <a:rPr lang="ja-JP" altLang="en-US" dirty="0"/>
              <a:t>余暇活動</a:t>
            </a:r>
            <a:endParaRPr lang="en-US" altLang="ja-JP" dirty="0"/>
          </a:p>
        </p:txBody>
      </p:sp>
      <p:sp>
        <p:nvSpPr>
          <p:cNvPr id="18" name="テキスト ボックス 17">
            <a:extLst>
              <a:ext uri="{FF2B5EF4-FFF2-40B4-BE49-F238E27FC236}">
                <a16:creationId xmlns:a16="http://schemas.microsoft.com/office/drawing/2014/main" id="{E5BB3F09-75C3-4E15-91A5-DE73D9D4FA74}"/>
              </a:ext>
            </a:extLst>
          </p:cNvPr>
          <p:cNvSpPr txBox="1"/>
          <p:nvPr/>
        </p:nvSpPr>
        <p:spPr>
          <a:xfrm>
            <a:off x="4133990" y="4730234"/>
            <a:ext cx="587020" cy="369332"/>
          </a:xfrm>
          <a:prstGeom prst="rect">
            <a:avLst/>
          </a:prstGeom>
          <a:noFill/>
        </p:spPr>
        <p:txBody>
          <a:bodyPr wrap="none" rtlCol="0">
            <a:spAutoFit/>
          </a:bodyPr>
          <a:lstStyle/>
          <a:p>
            <a:r>
              <a:rPr kumimoji="1" lang="en-US" altLang="ja-JP" dirty="0"/>
              <a:t>SST</a:t>
            </a:r>
            <a:endParaRPr kumimoji="1" lang="ja-JP" altLang="en-US" dirty="0"/>
          </a:p>
        </p:txBody>
      </p:sp>
      <p:sp>
        <p:nvSpPr>
          <p:cNvPr id="19" name="テキスト ボックス 18">
            <a:extLst>
              <a:ext uri="{FF2B5EF4-FFF2-40B4-BE49-F238E27FC236}">
                <a16:creationId xmlns:a16="http://schemas.microsoft.com/office/drawing/2014/main" id="{F0DED85B-ED42-4CB1-9A5C-2AC77662466E}"/>
              </a:ext>
            </a:extLst>
          </p:cNvPr>
          <p:cNvSpPr txBox="1"/>
          <p:nvPr/>
        </p:nvSpPr>
        <p:spPr>
          <a:xfrm>
            <a:off x="4585231" y="3458617"/>
            <a:ext cx="1107996" cy="369332"/>
          </a:xfrm>
          <a:prstGeom prst="rect">
            <a:avLst/>
          </a:prstGeom>
          <a:noFill/>
        </p:spPr>
        <p:txBody>
          <a:bodyPr wrap="none" rtlCol="0">
            <a:spAutoFit/>
          </a:bodyPr>
          <a:lstStyle/>
          <a:p>
            <a:r>
              <a:rPr kumimoji="1" lang="ja-JP" altLang="en-US" dirty="0"/>
              <a:t>社会資源</a:t>
            </a:r>
          </a:p>
        </p:txBody>
      </p:sp>
      <p:sp>
        <p:nvSpPr>
          <p:cNvPr id="17" name="楕円 16">
            <a:extLst>
              <a:ext uri="{FF2B5EF4-FFF2-40B4-BE49-F238E27FC236}">
                <a16:creationId xmlns:a16="http://schemas.microsoft.com/office/drawing/2014/main" id="{A37917B2-8670-4F19-B7A6-7D2E7DF5241C}"/>
              </a:ext>
            </a:extLst>
          </p:cNvPr>
          <p:cNvSpPr/>
          <p:nvPr/>
        </p:nvSpPr>
        <p:spPr>
          <a:xfrm>
            <a:off x="2629699" y="2149148"/>
            <a:ext cx="3436140" cy="3423156"/>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dirty="0">
                <a:solidFill>
                  <a:schemeClr val="tx1"/>
                </a:solidFill>
              </a:rPr>
              <a:t>調和</a:t>
            </a:r>
            <a:endParaRPr kumimoji="1" lang="ja-JP" altLang="en-US" dirty="0">
              <a:solidFill>
                <a:schemeClr val="tx1"/>
              </a:solidFill>
            </a:endParaRPr>
          </a:p>
        </p:txBody>
      </p:sp>
    </p:spTree>
    <p:extLst>
      <p:ext uri="{BB962C8B-B14F-4D97-AF65-F5344CB8AC3E}">
        <p14:creationId xmlns:p14="http://schemas.microsoft.com/office/powerpoint/2010/main" val="299390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60648"/>
            <a:ext cx="8229600" cy="1066800"/>
          </a:xfrm>
        </p:spPr>
        <p:txBody>
          <a:bodyPr/>
          <a:lstStyle/>
          <a:p>
            <a:r>
              <a:rPr kumimoji="1" lang="ja-JP" altLang="en-US" dirty="0"/>
              <a:t>本日のまとめ</a:t>
            </a:r>
          </a:p>
        </p:txBody>
      </p:sp>
      <p:grpSp>
        <p:nvGrpSpPr>
          <p:cNvPr id="7" name="グループ化 6"/>
          <p:cNvGrpSpPr/>
          <p:nvPr/>
        </p:nvGrpSpPr>
        <p:grpSpPr>
          <a:xfrm>
            <a:off x="611560" y="5589240"/>
            <a:ext cx="1656184" cy="1224136"/>
            <a:chOff x="611560" y="5301208"/>
            <a:chExt cx="1656184" cy="1224136"/>
          </a:xfrm>
        </p:grpSpPr>
        <p:sp>
          <p:nvSpPr>
            <p:cNvPr id="5" name="二等辺三角形 4"/>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テキスト ボックス 5"/>
            <p:cNvSpPr txBox="1"/>
            <p:nvPr/>
          </p:nvSpPr>
          <p:spPr>
            <a:xfrm>
              <a:off x="885654" y="5913276"/>
              <a:ext cx="1107996" cy="369332"/>
            </a:xfrm>
            <a:prstGeom prst="rect">
              <a:avLst/>
            </a:prstGeom>
            <a:noFill/>
          </p:spPr>
          <p:txBody>
            <a:bodyPr wrap="none" rtlCol="0">
              <a:spAutoFit/>
            </a:bodyPr>
            <a:lstStyle/>
            <a:p>
              <a:r>
                <a:rPr kumimoji="1" lang="ja-JP" altLang="en-US" dirty="0"/>
                <a:t>薬物療法</a:t>
              </a:r>
            </a:p>
          </p:txBody>
        </p:sp>
      </p:grpSp>
      <p:grpSp>
        <p:nvGrpSpPr>
          <p:cNvPr id="8" name="グループ化 7"/>
          <p:cNvGrpSpPr/>
          <p:nvPr/>
        </p:nvGrpSpPr>
        <p:grpSpPr>
          <a:xfrm>
            <a:off x="2267744" y="5589240"/>
            <a:ext cx="1656184" cy="1224136"/>
            <a:chOff x="611560" y="5301208"/>
            <a:chExt cx="1656184" cy="1224136"/>
          </a:xfrm>
        </p:grpSpPr>
        <p:sp>
          <p:nvSpPr>
            <p:cNvPr id="9" name="二等辺三角形 8"/>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0" name="テキスト ボックス 9"/>
            <p:cNvSpPr txBox="1"/>
            <p:nvPr/>
          </p:nvSpPr>
          <p:spPr>
            <a:xfrm>
              <a:off x="885654" y="5913276"/>
              <a:ext cx="1107996" cy="369332"/>
            </a:xfrm>
            <a:prstGeom prst="rect">
              <a:avLst/>
            </a:prstGeom>
            <a:noFill/>
          </p:spPr>
          <p:txBody>
            <a:bodyPr wrap="none" rtlCol="0">
              <a:spAutoFit/>
            </a:bodyPr>
            <a:lstStyle/>
            <a:p>
              <a:r>
                <a:rPr kumimoji="1" lang="ja-JP" altLang="en-US" dirty="0"/>
                <a:t>精神療法</a:t>
              </a:r>
            </a:p>
          </p:txBody>
        </p:sp>
      </p:grpSp>
      <p:grpSp>
        <p:nvGrpSpPr>
          <p:cNvPr id="11" name="グループ化 10"/>
          <p:cNvGrpSpPr/>
          <p:nvPr/>
        </p:nvGrpSpPr>
        <p:grpSpPr>
          <a:xfrm>
            <a:off x="3923928" y="5589240"/>
            <a:ext cx="1656184" cy="1224136"/>
            <a:chOff x="611560" y="5301208"/>
            <a:chExt cx="1656184" cy="1224136"/>
          </a:xfrm>
        </p:grpSpPr>
        <p:sp>
          <p:nvSpPr>
            <p:cNvPr id="12" name="二等辺三角形 11"/>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3" name="テキスト ボックス 12"/>
            <p:cNvSpPr txBox="1"/>
            <p:nvPr/>
          </p:nvSpPr>
          <p:spPr>
            <a:xfrm>
              <a:off x="1129729" y="5917071"/>
              <a:ext cx="625492" cy="369332"/>
            </a:xfrm>
            <a:prstGeom prst="rect">
              <a:avLst/>
            </a:prstGeom>
            <a:noFill/>
          </p:spPr>
          <p:txBody>
            <a:bodyPr wrap="none" rtlCol="0">
              <a:spAutoFit/>
            </a:bodyPr>
            <a:lstStyle/>
            <a:p>
              <a:r>
                <a:rPr kumimoji="1" lang="en-US" altLang="ja-JP" dirty="0"/>
                <a:t>CBT</a:t>
              </a:r>
              <a:endParaRPr kumimoji="1" lang="ja-JP" altLang="en-US" dirty="0"/>
            </a:p>
          </p:txBody>
        </p:sp>
      </p:grpSp>
      <p:grpSp>
        <p:nvGrpSpPr>
          <p:cNvPr id="14" name="グループ化 13"/>
          <p:cNvGrpSpPr/>
          <p:nvPr/>
        </p:nvGrpSpPr>
        <p:grpSpPr>
          <a:xfrm>
            <a:off x="5601423" y="5589240"/>
            <a:ext cx="1656184" cy="1224136"/>
            <a:chOff x="611560" y="5301208"/>
            <a:chExt cx="1656184" cy="1224136"/>
          </a:xfrm>
        </p:grpSpPr>
        <p:sp>
          <p:nvSpPr>
            <p:cNvPr id="15" name="二等辺三角形 14"/>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6" name="テキスト ボックス 15"/>
            <p:cNvSpPr txBox="1"/>
            <p:nvPr/>
          </p:nvSpPr>
          <p:spPr>
            <a:xfrm>
              <a:off x="885654" y="5913276"/>
              <a:ext cx="1107996" cy="369332"/>
            </a:xfrm>
            <a:prstGeom prst="rect">
              <a:avLst/>
            </a:prstGeom>
            <a:noFill/>
          </p:spPr>
          <p:txBody>
            <a:bodyPr wrap="none" rtlCol="0">
              <a:spAutoFit/>
            </a:bodyPr>
            <a:lstStyle/>
            <a:p>
              <a:r>
                <a:rPr kumimoji="1" lang="ja-JP" altLang="en-US" dirty="0"/>
                <a:t>生活支援</a:t>
              </a:r>
            </a:p>
          </p:txBody>
        </p:sp>
      </p:grpSp>
      <p:grpSp>
        <p:nvGrpSpPr>
          <p:cNvPr id="17" name="グループ化 16"/>
          <p:cNvGrpSpPr/>
          <p:nvPr/>
        </p:nvGrpSpPr>
        <p:grpSpPr>
          <a:xfrm>
            <a:off x="7295227" y="5571197"/>
            <a:ext cx="1656184" cy="1224136"/>
            <a:chOff x="611560" y="5301208"/>
            <a:chExt cx="1656184" cy="1224136"/>
          </a:xfrm>
        </p:grpSpPr>
        <p:sp>
          <p:nvSpPr>
            <p:cNvPr id="18" name="二等辺三角形 17"/>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9" name="テキスト ボックス 18"/>
            <p:cNvSpPr txBox="1"/>
            <p:nvPr/>
          </p:nvSpPr>
          <p:spPr>
            <a:xfrm>
              <a:off x="1108522" y="5936543"/>
              <a:ext cx="587020" cy="369332"/>
            </a:xfrm>
            <a:prstGeom prst="rect">
              <a:avLst/>
            </a:prstGeom>
            <a:noFill/>
          </p:spPr>
          <p:txBody>
            <a:bodyPr wrap="none" rtlCol="0">
              <a:spAutoFit/>
            </a:bodyPr>
            <a:lstStyle/>
            <a:p>
              <a:r>
                <a:rPr kumimoji="1" lang="en-US" altLang="ja-JP" dirty="0"/>
                <a:t>SST</a:t>
              </a:r>
              <a:endParaRPr kumimoji="1" lang="ja-JP" altLang="en-US" dirty="0"/>
            </a:p>
          </p:txBody>
        </p:sp>
      </p:grpSp>
      <p:grpSp>
        <p:nvGrpSpPr>
          <p:cNvPr id="20" name="グループ化 19"/>
          <p:cNvGrpSpPr/>
          <p:nvPr/>
        </p:nvGrpSpPr>
        <p:grpSpPr>
          <a:xfrm>
            <a:off x="1446231" y="4340747"/>
            <a:ext cx="1656184" cy="1224136"/>
            <a:chOff x="611560" y="5301208"/>
            <a:chExt cx="1656184" cy="1224136"/>
          </a:xfrm>
        </p:grpSpPr>
        <p:sp>
          <p:nvSpPr>
            <p:cNvPr id="21" name="二等辺三角形 20"/>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2" name="テキスト ボックス 21"/>
            <p:cNvSpPr txBox="1"/>
            <p:nvPr/>
          </p:nvSpPr>
          <p:spPr>
            <a:xfrm>
              <a:off x="1088434" y="5913276"/>
              <a:ext cx="702436" cy="369332"/>
            </a:xfrm>
            <a:prstGeom prst="rect">
              <a:avLst/>
            </a:prstGeom>
            <a:noFill/>
          </p:spPr>
          <p:txBody>
            <a:bodyPr wrap="none" rtlCol="0">
              <a:spAutoFit/>
            </a:bodyPr>
            <a:lstStyle/>
            <a:p>
              <a:r>
                <a:rPr kumimoji="1" lang="en-US" altLang="ja-JP" dirty="0"/>
                <a:t>SDM</a:t>
              </a:r>
              <a:endParaRPr kumimoji="1" lang="ja-JP" altLang="en-US" dirty="0"/>
            </a:p>
          </p:txBody>
        </p:sp>
      </p:grpSp>
      <p:grpSp>
        <p:nvGrpSpPr>
          <p:cNvPr id="23" name="グループ化 22"/>
          <p:cNvGrpSpPr/>
          <p:nvPr/>
        </p:nvGrpSpPr>
        <p:grpSpPr>
          <a:xfrm>
            <a:off x="3087682" y="4316390"/>
            <a:ext cx="1656184" cy="1224136"/>
            <a:chOff x="611560" y="5301208"/>
            <a:chExt cx="1656184" cy="1224136"/>
          </a:xfrm>
        </p:grpSpPr>
        <p:sp>
          <p:nvSpPr>
            <p:cNvPr id="24" name="二等辺三角形 23"/>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5" name="テキスト ボックス 24"/>
            <p:cNvSpPr txBox="1"/>
            <p:nvPr/>
          </p:nvSpPr>
          <p:spPr>
            <a:xfrm>
              <a:off x="1114082" y="5913276"/>
              <a:ext cx="651140" cy="369332"/>
            </a:xfrm>
            <a:prstGeom prst="rect">
              <a:avLst/>
            </a:prstGeom>
            <a:noFill/>
          </p:spPr>
          <p:txBody>
            <a:bodyPr wrap="none" rtlCol="0">
              <a:spAutoFit/>
            </a:bodyPr>
            <a:lstStyle/>
            <a:p>
              <a:r>
                <a:rPr kumimoji="1" lang="en-US" altLang="ja-JP" dirty="0"/>
                <a:t>IMR</a:t>
              </a:r>
              <a:endParaRPr kumimoji="1" lang="ja-JP" altLang="en-US" dirty="0"/>
            </a:p>
          </p:txBody>
        </p:sp>
      </p:grpSp>
      <p:grpSp>
        <p:nvGrpSpPr>
          <p:cNvPr id="26" name="グループ化 25"/>
          <p:cNvGrpSpPr/>
          <p:nvPr/>
        </p:nvGrpSpPr>
        <p:grpSpPr>
          <a:xfrm>
            <a:off x="4773331" y="4325642"/>
            <a:ext cx="1656184" cy="1224136"/>
            <a:chOff x="611560" y="5301208"/>
            <a:chExt cx="1656184" cy="1224136"/>
          </a:xfrm>
        </p:grpSpPr>
        <p:sp>
          <p:nvSpPr>
            <p:cNvPr id="27" name="二等辺三角形 26"/>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8" name="テキスト ボックス 27"/>
            <p:cNvSpPr txBox="1"/>
            <p:nvPr/>
          </p:nvSpPr>
          <p:spPr>
            <a:xfrm>
              <a:off x="885654" y="5913276"/>
              <a:ext cx="1107996" cy="369332"/>
            </a:xfrm>
            <a:prstGeom prst="rect">
              <a:avLst/>
            </a:prstGeom>
            <a:noFill/>
          </p:spPr>
          <p:txBody>
            <a:bodyPr wrap="none" rtlCol="0">
              <a:spAutoFit/>
            </a:bodyPr>
            <a:lstStyle/>
            <a:p>
              <a:r>
                <a:rPr kumimoji="1" lang="ja-JP" altLang="en-US" dirty="0"/>
                <a:t>就労支援</a:t>
              </a:r>
            </a:p>
          </p:txBody>
        </p:sp>
      </p:grpSp>
      <p:grpSp>
        <p:nvGrpSpPr>
          <p:cNvPr id="29" name="グループ化 28"/>
          <p:cNvGrpSpPr/>
          <p:nvPr/>
        </p:nvGrpSpPr>
        <p:grpSpPr>
          <a:xfrm>
            <a:off x="6429515" y="4325642"/>
            <a:ext cx="1656184" cy="1224136"/>
            <a:chOff x="611560" y="5301208"/>
            <a:chExt cx="1656184" cy="1224136"/>
          </a:xfrm>
        </p:grpSpPr>
        <p:sp>
          <p:nvSpPr>
            <p:cNvPr id="30" name="二等辺三角形 29"/>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1" name="テキスト ボックス 30"/>
            <p:cNvSpPr txBox="1"/>
            <p:nvPr/>
          </p:nvSpPr>
          <p:spPr>
            <a:xfrm>
              <a:off x="885654" y="5913276"/>
              <a:ext cx="1107996" cy="369332"/>
            </a:xfrm>
            <a:prstGeom prst="rect">
              <a:avLst/>
            </a:prstGeom>
            <a:noFill/>
          </p:spPr>
          <p:txBody>
            <a:bodyPr wrap="none" rtlCol="0">
              <a:spAutoFit/>
            </a:bodyPr>
            <a:lstStyle/>
            <a:p>
              <a:r>
                <a:rPr kumimoji="1" lang="ja-JP" altLang="en-US" dirty="0"/>
                <a:t>住宅支援</a:t>
              </a:r>
            </a:p>
          </p:txBody>
        </p:sp>
      </p:grpSp>
      <p:grpSp>
        <p:nvGrpSpPr>
          <p:cNvPr id="32" name="グループ化 31"/>
          <p:cNvGrpSpPr/>
          <p:nvPr/>
        </p:nvGrpSpPr>
        <p:grpSpPr>
          <a:xfrm>
            <a:off x="2289055" y="3105901"/>
            <a:ext cx="1656184" cy="1297815"/>
            <a:chOff x="611560" y="5301208"/>
            <a:chExt cx="1656184" cy="1297815"/>
          </a:xfrm>
        </p:grpSpPr>
        <p:sp>
          <p:nvSpPr>
            <p:cNvPr id="33" name="二等辺三角形 32"/>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4" name="テキスト ボックス 33"/>
            <p:cNvSpPr txBox="1"/>
            <p:nvPr/>
          </p:nvSpPr>
          <p:spPr>
            <a:xfrm>
              <a:off x="748927" y="5952692"/>
              <a:ext cx="1338828" cy="646331"/>
            </a:xfrm>
            <a:prstGeom prst="rect">
              <a:avLst/>
            </a:prstGeom>
            <a:noFill/>
          </p:spPr>
          <p:txBody>
            <a:bodyPr wrap="none" rtlCol="0">
              <a:spAutoFit/>
            </a:bodyPr>
            <a:lstStyle/>
            <a:p>
              <a:r>
                <a:rPr kumimoji="1" lang="ja-JP" altLang="en-US" dirty="0"/>
                <a:t>ノーマライ</a:t>
              </a:r>
              <a:endParaRPr kumimoji="1" lang="en-US" altLang="ja-JP" dirty="0"/>
            </a:p>
            <a:p>
              <a:r>
                <a:rPr kumimoji="1" lang="ja-JP" altLang="en-US" dirty="0"/>
                <a:t>ゼーション</a:t>
              </a:r>
            </a:p>
          </p:txBody>
        </p:sp>
      </p:grpSp>
      <p:grpSp>
        <p:nvGrpSpPr>
          <p:cNvPr id="35" name="グループ化 34"/>
          <p:cNvGrpSpPr/>
          <p:nvPr/>
        </p:nvGrpSpPr>
        <p:grpSpPr>
          <a:xfrm>
            <a:off x="3945239" y="3105902"/>
            <a:ext cx="1656184" cy="1258399"/>
            <a:chOff x="611560" y="5301208"/>
            <a:chExt cx="1656184" cy="1258399"/>
          </a:xfrm>
        </p:grpSpPr>
        <p:sp>
          <p:nvSpPr>
            <p:cNvPr id="36" name="二等辺三角形 35"/>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7" name="テキスト ボックス 36"/>
            <p:cNvSpPr txBox="1"/>
            <p:nvPr/>
          </p:nvSpPr>
          <p:spPr>
            <a:xfrm>
              <a:off x="885654" y="5913276"/>
              <a:ext cx="1338828" cy="646331"/>
            </a:xfrm>
            <a:prstGeom prst="rect">
              <a:avLst/>
            </a:prstGeom>
            <a:noFill/>
          </p:spPr>
          <p:txBody>
            <a:bodyPr wrap="none" rtlCol="0">
              <a:spAutoFit/>
            </a:bodyPr>
            <a:lstStyle/>
            <a:p>
              <a:r>
                <a:rPr kumimoji="1" lang="ja-JP" altLang="en-US" dirty="0"/>
                <a:t>リハビリ</a:t>
              </a:r>
              <a:endParaRPr kumimoji="1" lang="en-US" altLang="ja-JP" dirty="0"/>
            </a:p>
            <a:p>
              <a:r>
                <a:rPr kumimoji="1" lang="ja-JP" altLang="en-US" dirty="0"/>
                <a:t>テーション</a:t>
              </a:r>
            </a:p>
          </p:txBody>
        </p:sp>
      </p:grpSp>
      <p:grpSp>
        <p:nvGrpSpPr>
          <p:cNvPr id="38" name="グループ化 37"/>
          <p:cNvGrpSpPr/>
          <p:nvPr/>
        </p:nvGrpSpPr>
        <p:grpSpPr>
          <a:xfrm>
            <a:off x="5600545" y="3127784"/>
            <a:ext cx="1656184" cy="1224136"/>
            <a:chOff x="653944" y="5288827"/>
            <a:chExt cx="1656184" cy="1224136"/>
          </a:xfrm>
        </p:grpSpPr>
        <p:sp>
          <p:nvSpPr>
            <p:cNvPr id="39" name="二等辺三角形 38"/>
            <p:cNvSpPr/>
            <p:nvPr/>
          </p:nvSpPr>
          <p:spPr>
            <a:xfrm>
              <a:off x="653944" y="5288827"/>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0" name="テキスト ボックス 39"/>
            <p:cNvSpPr txBox="1"/>
            <p:nvPr/>
          </p:nvSpPr>
          <p:spPr>
            <a:xfrm>
              <a:off x="1020310" y="5800892"/>
              <a:ext cx="1013332" cy="646331"/>
            </a:xfrm>
            <a:prstGeom prst="rect">
              <a:avLst/>
            </a:prstGeom>
            <a:noFill/>
          </p:spPr>
          <p:txBody>
            <a:bodyPr wrap="square" rtlCol="0">
              <a:spAutoFit/>
            </a:bodyPr>
            <a:lstStyle/>
            <a:p>
              <a:pPr algn="ctr"/>
              <a:r>
                <a:rPr kumimoji="1" lang="ja-JP" altLang="en-US" dirty="0"/>
                <a:t>チーム医療</a:t>
              </a:r>
            </a:p>
          </p:txBody>
        </p:sp>
      </p:grpSp>
      <p:grpSp>
        <p:nvGrpSpPr>
          <p:cNvPr id="41" name="グループ化 40"/>
          <p:cNvGrpSpPr/>
          <p:nvPr/>
        </p:nvGrpSpPr>
        <p:grpSpPr>
          <a:xfrm>
            <a:off x="3087682" y="1903648"/>
            <a:ext cx="1656184" cy="1224136"/>
            <a:chOff x="611560" y="5301208"/>
            <a:chExt cx="1656184" cy="1224136"/>
          </a:xfrm>
        </p:grpSpPr>
        <p:sp>
          <p:nvSpPr>
            <p:cNvPr id="42" name="二等辺三角形 41"/>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3" name="テキスト ボックス 42"/>
            <p:cNvSpPr txBox="1"/>
            <p:nvPr/>
          </p:nvSpPr>
          <p:spPr>
            <a:xfrm>
              <a:off x="1085043" y="5927261"/>
              <a:ext cx="877163" cy="369332"/>
            </a:xfrm>
            <a:prstGeom prst="rect">
              <a:avLst/>
            </a:prstGeom>
            <a:noFill/>
          </p:spPr>
          <p:txBody>
            <a:bodyPr wrap="none" rtlCol="0">
              <a:spAutoFit/>
            </a:bodyPr>
            <a:lstStyle/>
            <a:p>
              <a:r>
                <a:rPr kumimoji="1" lang="ja-JP" altLang="en-US" dirty="0"/>
                <a:t>法整備</a:t>
              </a:r>
            </a:p>
          </p:txBody>
        </p:sp>
      </p:grpSp>
      <p:grpSp>
        <p:nvGrpSpPr>
          <p:cNvPr id="44" name="グループ化 43"/>
          <p:cNvGrpSpPr/>
          <p:nvPr/>
        </p:nvGrpSpPr>
        <p:grpSpPr>
          <a:xfrm>
            <a:off x="4759086" y="1903648"/>
            <a:ext cx="1656184" cy="1224136"/>
            <a:chOff x="611560" y="5301208"/>
            <a:chExt cx="1656184" cy="1224136"/>
          </a:xfrm>
        </p:grpSpPr>
        <p:sp>
          <p:nvSpPr>
            <p:cNvPr id="45" name="二等辺三角形 44"/>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6" name="テキスト ボックス 45"/>
            <p:cNvSpPr txBox="1"/>
            <p:nvPr/>
          </p:nvSpPr>
          <p:spPr>
            <a:xfrm>
              <a:off x="1231903" y="5883851"/>
              <a:ext cx="415498" cy="369332"/>
            </a:xfrm>
            <a:prstGeom prst="rect">
              <a:avLst/>
            </a:prstGeom>
            <a:noFill/>
          </p:spPr>
          <p:txBody>
            <a:bodyPr wrap="none" rtlCol="0">
              <a:spAutoFit/>
            </a:bodyPr>
            <a:lstStyle/>
            <a:p>
              <a:r>
                <a:rPr kumimoji="1" lang="ja-JP" altLang="en-US" dirty="0"/>
                <a:t>？</a:t>
              </a:r>
            </a:p>
          </p:txBody>
        </p:sp>
      </p:grpSp>
      <p:grpSp>
        <p:nvGrpSpPr>
          <p:cNvPr id="47" name="グループ化 46"/>
          <p:cNvGrpSpPr/>
          <p:nvPr/>
        </p:nvGrpSpPr>
        <p:grpSpPr>
          <a:xfrm>
            <a:off x="3901977" y="675394"/>
            <a:ext cx="1656184" cy="1224136"/>
            <a:chOff x="611560" y="5301208"/>
            <a:chExt cx="1656184" cy="1224136"/>
          </a:xfrm>
        </p:grpSpPr>
        <p:sp>
          <p:nvSpPr>
            <p:cNvPr id="48" name="二等辺三角形 47"/>
            <p:cNvSpPr/>
            <p:nvPr/>
          </p:nvSpPr>
          <p:spPr>
            <a:xfrm>
              <a:off x="611560" y="5301208"/>
              <a:ext cx="1656184" cy="1224136"/>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9" name="テキスト ボックス 48"/>
            <p:cNvSpPr txBox="1"/>
            <p:nvPr/>
          </p:nvSpPr>
          <p:spPr>
            <a:xfrm>
              <a:off x="885654" y="5913276"/>
              <a:ext cx="1107996" cy="369332"/>
            </a:xfrm>
            <a:prstGeom prst="rect">
              <a:avLst/>
            </a:prstGeom>
            <a:noFill/>
          </p:spPr>
          <p:txBody>
            <a:bodyPr wrap="none" rtlCol="0">
              <a:spAutoFit/>
            </a:bodyPr>
            <a:lstStyle/>
            <a:p>
              <a:r>
                <a:rPr kumimoji="1" lang="ja-JP" altLang="en-US" dirty="0"/>
                <a:t>自己実現</a:t>
              </a:r>
            </a:p>
          </p:txBody>
        </p:sp>
      </p:grpSp>
      <p:pic>
        <p:nvPicPr>
          <p:cNvPr id="3" name="図 2"/>
          <p:cNvPicPr>
            <a:picLocks noChangeAspect="1"/>
          </p:cNvPicPr>
          <p:nvPr/>
        </p:nvPicPr>
        <p:blipFill>
          <a:blip r:embed="rId2" cstate="print"/>
          <a:stretch>
            <a:fillRect/>
          </a:stretch>
        </p:blipFill>
        <p:spPr>
          <a:xfrm>
            <a:off x="-397" y="-297"/>
            <a:ext cx="9144793" cy="6858594"/>
          </a:xfrm>
          <a:prstGeom prst="rect">
            <a:avLst/>
          </a:prstGeom>
        </p:spPr>
      </p:pic>
    </p:spTree>
    <p:extLst>
      <p:ext uri="{BB962C8B-B14F-4D97-AF65-F5344CB8AC3E}">
        <p14:creationId xmlns:p14="http://schemas.microsoft.com/office/powerpoint/2010/main" val="4267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ppt_x"/>
                                          </p:val>
                                        </p:tav>
                                        <p:tav tm="100000">
                                          <p:val>
                                            <p:strVal val="#ppt_x"/>
                                          </p:val>
                                        </p:tav>
                                      </p:tavLst>
                                    </p:anim>
                                    <p:anim calcmode="lin" valueType="num">
                                      <p:cBhvr additive="base">
                                        <p:cTn id="4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par>
                                <p:cTn id="53" presetID="16" presetClass="entr" presetSubtype="21"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par>
                                <p:cTn id="56" presetID="16" presetClass="entr" presetSubtype="21"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arn(inVertical)">
                                      <p:cBhvr>
                                        <p:cTn id="58" dur="500"/>
                                        <p:tgtEl>
                                          <p:spTgt spid="38"/>
                                        </p:tgtEl>
                                      </p:cBhvr>
                                    </p:animEffect>
                                  </p:childTnLst>
                                </p:cTn>
                              </p:par>
                              <p:par>
                                <p:cTn id="59" presetID="16" presetClass="entr" presetSubtype="21"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barn(inVertical)">
                                      <p:cBhvr>
                                        <p:cTn id="61" dur="500"/>
                                        <p:tgtEl>
                                          <p:spTgt spid="41"/>
                                        </p:tgtEl>
                                      </p:cBhvr>
                                    </p:animEffect>
                                  </p:childTnLst>
                                </p:cTn>
                              </p:par>
                              <p:par>
                                <p:cTn id="62" presetID="16" presetClass="entr" presetSubtype="21"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barn(inVertical)">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p:cTn id="69" dur="1000" fill="hold"/>
                                        <p:tgtEl>
                                          <p:spTgt spid="47"/>
                                        </p:tgtEl>
                                        <p:attrNameLst>
                                          <p:attrName>ppt_w</p:attrName>
                                        </p:attrNameLst>
                                      </p:cBhvr>
                                      <p:tavLst>
                                        <p:tav tm="0">
                                          <p:val>
                                            <p:fltVal val="0"/>
                                          </p:val>
                                        </p:tav>
                                        <p:tav tm="100000">
                                          <p:val>
                                            <p:strVal val="#ppt_w"/>
                                          </p:val>
                                        </p:tav>
                                      </p:tavLst>
                                    </p:anim>
                                    <p:anim calcmode="lin" valueType="num">
                                      <p:cBhvr>
                                        <p:cTn id="70" dur="1000" fill="hold"/>
                                        <p:tgtEl>
                                          <p:spTgt spid="47"/>
                                        </p:tgtEl>
                                        <p:attrNameLst>
                                          <p:attrName>ppt_h</p:attrName>
                                        </p:attrNameLst>
                                      </p:cBhvr>
                                      <p:tavLst>
                                        <p:tav tm="0">
                                          <p:val>
                                            <p:fltVal val="0"/>
                                          </p:val>
                                        </p:tav>
                                        <p:tav tm="100000">
                                          <p:val>
                                            <p:strVal val="#ppt_h"/>
                                          </p:val>
                                        </p:tav>
                                      </p:tavLst>
                                    </p:anim>
                                    <p:anim calcmode="lin" valueType="num">
                                      <p:cBhvr>
                                        <p:cTn id="71" dur="1000" fill="hold"/>
                                        <p:tgtEl>
                                          <p:spTgt spid="47"/>
                                        </p:tgtEl>
                                        <p:attrNameLst>
                                          <p:attrName>style.rotation</p:attrName>
                                        </p:attrNameLst>
                                      </p:cBhvr>
                                      <p:tavLst>
                                        <p:tav tm="0">
                                          <p:val>
                                            <p:fltVal val="90"/>
                                          </p:val>
                                        </p:tav>
                                        <p:tav tm="100000">
                                          <p:val>
                                            <p:fltVal val="0"/>
                                          </p:val>
                                        </p:tav>
                                      </p:tavLst>
                                    </p:anim>
                                    <p:animEffect transition="in" filter="fade">
                                      <p:cBhvr>
                                        <p:cTn id="72" dur="10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wipe(down)">
                                      <p:cBhvr>
                                        <p:cTn id="77" dur="580">
                                          <p:stCondLst>
                                            <p:cond delay="0"/>
                                          </p:stCondLst>
                                        </p:cTn>
                                        <p:tgtEl>
                                          <p:spTgt spid="3"/>
                                        </p:tgtEl>
                                      </p:cBhvr>
                                    </p:animEffect>
                                    <p:anim calcmode="lin" valueType="num">
                                      <p:cBhvr>
                                        <p:cTn id="7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83" dur="26">
                                          <p:stCondLst>
                                            <p:cond delay="650"/>
                                          </p:stCondLst>
                                        </p:cTn>
                                        <p:tgtEl>
                                          <p:spTgt spid="3"/>
                                        </p:tgtEl>
                                      </p:cBhvr>
                                      <p:to x="100000" y="60000"/>
                                    </p:animScale>
                                    <p:animScale>
                                      <p:cBhvr>
                                        <p:cTn id="84" dur="166" decel="50000">
                                          <p:stCondLst>
                                            <p:cond delay="676"/>
                                          </p:stCondLst>
                                        </p:cTn>
                                        <p:tgtEl>
                                          <p:spTgt spid="3"/>
                                        </p:tgtEl>
                                      </p:cBhvr>
                                      <p:to x="100000" y="100000"/>
                                    </p:animScale>
                                    <p:animScale>
                                      <p:cBhvr>
                                        <p:cTn id="85" dur="26">
                                          <p:stCondLst>
                                            <p:cond delay="1312"/>
                                          </p:stCondLst>
                                        </p:cTn>
                                        <p:tgtEl>
                                          <p:spTgt spid="3"/>
                                        </p:tgtEl>
                                      </p:cBhvr>
                                      <p:to x="100000" y="80000"/>
                                    </p:animScale>
                                    <p:animScale>
                                      <p:cBhvr>
                                        <p:cTn id="86" dur="166" decel="50000">
                                          <p:stCondLst>
                                            <p:cond delay="1338"/>
                                          </p:stCondLst>
                                        </p:cTn>
                                        <p:tgtEl>
                                          <p:spTgt spid="3"/>
                                        </p:tgtEl>
                                      </p:cBhvr>
                                      <p:to x="100000" y="100000"/>
                                    </p:animScale>
                                    <p:animScale>
                                      <p:cBhvr>
                                        <p:cTn id="87" dur="26">
                                          <p:stCondLst>
                                            <p:cond delay="1642"/>
                                          </p:stCondLst>
                                        </p:cTn>
                                        <p:tgtEl>
                                          <p:spTgt spid="3"/>
                                        </p:tgtEl>
                                      </p:cBhvr>
                                      <p:to x="100000" y="90000"/>
                                    </p:animScale>
                                    <p:animScale>
                                      <p:cBhvr>
                                        <p:cTn id="88" dur="166" decel="50000">
                                          <p:stCondLst>
                                            <p:cond delay="1668"/>
                                          </p:stCondLst>
                                        </p:cTn>
                                        <p:tgtEl>
                                          <p:spTgt spid="3"/>
                                        </p:tgtEl>
                                      </p:cBhvr>
                                      <p:to x="100000" y="100000"/>
                                    </p:animScale>
                                    <p:animScale>
                                      <p:cBhvr>
                                        <p:cTn id="89" dur="26">
                                          <p:stCondLst>
                                            <p:cond delay="1808"/>
                                          </p:stCondLst>
                                        </p:cTn>
                                        <p:tgtEl>
                                          <p:spTgt spid="3"/>
                                        </p:tgtEl>
                                      </p:cBhvr>
                                      <p:to x="100000" y="95000"/>
                                    </p:animScale>
                                    <p:animScale>
                                      <p:cBhvr>
                                        <p:cTn id="9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E29A89D-DED0-4EE4-9CB4-23F39DD81BBC}"/>
              </a:ext>
            </a:extLst>
          </p:cNvPr>
          <p:cNvPicPr>
            <a:picLocks noChangeAspect="1"/>
          </p:cNvPicPr>
          <p:nvPr/>
        </p:nvPicPr>
        <p:blipFill rotWithShape="1">
          <a:blip r:embed="rId2"/>
          <a:srcRect l="7523" t="16442" r="1835" b="4291"/>
          <a:stretch/>
        </p:blipFill>
        <p:spPr>
          <a:xfrm>
            <a:off x="-1" y="805342"/>
            <a:ext cx="9158085" cy="4504889"/>
          </a:xfrm>
          <a:prstGeom prst="rect">
            <a:avLst/>
          </a:prstGeom>
          <a:solidFill>
            <a:srgbClr val="FF0000"/>
          </a:solidFill>
        </p:spPr>
      </p:pic>
      <p:sp>
        <p:nvSpPr>
          <p:cNvPr id="3" name="楕円 2">
            <a:extLst>
              <a:ext uri="{FF2B5EF4-FFF2-40B4-BE49-F238E27FC236}">
                <a16:creationId xmlns:a16="http://schemas.microsoft.com/office/drawing/2014/main" id="{8D3613A1-1810-4FD8-B0F5-CFA9F4411EC9}"/>
              </a:ext>
            </a:extLst>
          </p:cNvPr>
          <p:cNvSpPr/>
          <p:nvPr/>
        </p:nvSpPr>
        <p:spPr>
          <a:xfrm>
            <a:off x="1929468" y="3171038"/>
            <a:ext cx="218114" cy="199239"/>
          </a:xfrm>
          <a:prstGeom prst="ellipse">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3267D15B-6D0C-4D6E-9B7E-3E664BF8BA62}"/>
              </a:ext>
            </a:extLst>
          </p:cNvPr>
          <p:cNvSpPr/>
          <p:nvPr/>
        </p:nvSpPr>
        <p:spPr>
          <a:xfrm>
            <a:off x="7551490" y="3969390"/>
            <a:ext cx="225104" cy="208327"/>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7057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ご静聴ありがとうございました。</a:t>
            </a:r>
          </a:p>
        </p:txBody>
      </p:sp>
      <p:sp>
        <p:nvSpPr>
          <p:cNvPr id="3" name="コンテンツ プレースホルダ 2"/>
          <p:cNvSpPr>
            <a:spLocks noGrp="1"/>
          </p:cNvSpPr>
          <p:nvPr>
            <p:ph idx="1"/>
          </p:nvPr>
        </p:nvSpPr>
        <p:spPr/>
        <p:txBody>
          <a:bodyPr/>
          <a:lstStyle/>
          <a:p>
            <a:pPr>
              <a:buNone/>
            </a:pPr>
            <a:r>
              <a:rPr lang="en-US" altLang="ja-JP" dirty="0"/>
              <a:t>takayukikumata@gmail.com</a:t>
            </a:r>
          </a:p>
          <a:p>
            <a:pPr>
              <a:buNone/>
            </a:pPr>
            <a:endParaRPr kumimoji="1" lang="en-US" altLang="ja-JP" dirty="0"/>
          </a:p>
          <a:p>
            <a:pPr>
              <a:buNone/>
            </a:pPr>
            <a:r>
              <a:rPr kumimoji="1" lang="ja-JP" altLang="en-US" dirty="0"/>
              <a:t>ご感想・ご質問・ご指導いただければ幸いです！</a:t>
            </a:r>
          </a:p>
        </p:txBody>
      </p:sp>
    </p:spTree>
    <p:extLst>
      <p:ext uri="{BB962C8B-B14F-4D97-AF65-F5344CB8AC3E}">
        <p14:creationId xmlns:p14="http://schemas.microsoft.com/office/powerpoint/2010/main" val="1167598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64051" y="538231"/>
            <a:ext cx="7881352" cy="4824536"/>
          </a:xfrm>
          <a:prstGeom prst="rect">
            <a:avLst/>
          </a:prstGeom>
        </p:spPr>
      </p:pic>
    </p:spTree>
    <p:extLst>
      <p:ext uri="{BB962C8B-B14F-4D97-AF65-F5344CB8AC3E}">
        <p14:creationId xmlns:p14="http://schemas.microsoft.com/office/powerpoint/2010/main" val="2908787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65655" y="543814"/>
            <a:ext cx="7456770" cy="5112568"/>
          </a:xfrm>
          <a:prstGeom prst="rect">
            <a:avLst/>
          </a:prstGeom>
        </p:spPr>
      </p:pic>
    </p:spTree>
    <p:extLst>
      <p:ext uri="{BB962C8B-B14F-4D97-AF65-F5344CB8AC3E}">
        <p14:creationId xmlns:p14="http://schemas.microsoft.com/office/powerpoint/2010/main" val="1575168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68722" y="551516"/>
            <a:ext cx="8406556" cy="4680520"/>
          </a:xfrm>
          <a:prstGeom prst="rect">
            <a:avLst/>
          </a:prstGeom>
        </p:spPr>
      </p:pic>
    </p:spTree>
    <p:extLst>
      <p:ext uri="{BB962C8B-B14F-4D97-AF65-F5344CB8AC3E}">
        <p14:creationId xmlns:p14="http://schemas.microsoft.com/office/powerpoint/2010/main" val="42743311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バン">
  <a:themeElements>
    <a:clrScheme name="アーバン">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アーバン">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アーバン">
  <a:themeElements>
    <a:clrScheme name="アーバン">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アーバン">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2_アーバン">
  <a:themeElements>
    <a:clrScheme name="アーバン">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アーバン">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1994</Words>
  <Application>Microsoft Office PowerPoint</Application>
  <PresentationFormat>画面に合わせる (4:3)</PresentationFormat>
  <Paragraphs>457</Paragraphs>
  <Slides>60</Slides>
  <Notes>8</Notes>
  <HiddenSlides>0</HiddenSlides>
  <MMClips>0</MMClips>
  <ScaleCrop>false</ScaleCrop>
  <HeadingPairs>
    <vt:vector size="8" baseType="variant">
      <vt:variant>
        <vt:lpstr>使用されているフォント</vt:lpstr>
      </vt:variant>
      <vt:variant>
        <vt:i4>14</vt:i4>
      </vt:variant>
      <vt:variant>
        <vt:lpstr>テーマ</vt:lpstr>
      </vt:variant>
      <vt:variant>
        <vt:i4>4</vt:i4>
      </vt:variant>
      <vt:variant>
        <vt:lpstr>埋め込まれた OLE サーバー</vt:lpstr>
      </vt:variant>
      <vt:variant>
        <vt:i4>1</vt:i4>
      </vt:variant>
      <vt:variant>
        <vt:lpstr>スライド タイトル</vt:lpstr>
      </vt:variant>
      <vt:variant>
        <vt:i4>60</vt:i4>
      </vt:variant>
    </vt:vector>
  </HeadingPairs>
  <TitlesOfParts>
    <vt:vector size="79" baseType="lpstr">
      <vt:lpstr>HGｺﾞｼｯｸM</vt:lpstr>
      <vt:lpstr>HG丸ｺﾞｼｯｸM-PRO</vt:lpstr>
      <vt:lpstr>HG明朝B</vt:lpstr>
      <vt:lpstr>ＭＳ Ｐゴシック</vt:lpstr>
      <vt:lpstr>游ゴシック</vt:lpstr>
      <vt:lpstr>游ゴシック Light</vt:lpstr>
      <vt:lpstr>Arial</vt:lpstr>
      <vt:lpstr>Calibri</vt:lpstr>
      <vt:lpstr>Calibri Light</vt:lpstr>
      <vt:lpstr>Georgia</vt:lpstr>
      <vt:lpstr>Symbol</vt:lpstr>
      <vt:lpstr>Trebuchet MS</vt:lpstr>
      <vt:lpstr>Wingdings</vt:lpstr>
      <vt:lpstr>Wingdings 2</vt:lpstr>
      <vt:lpstr>アーバン</vt:lpstr>
      <vt:lpstr>Office テーマ</vt:lpstr>
      <vt:lpstr>1_アーバン</vt:lpstr>
      <vt:lpstr>2_アーバン</vt:lpstr>
      <vt:lpstr>Microsoft Excel 97-2003 Worksheet</vt:lpstr>
      <vt:lpstr>「薬と入院への依存から抜け出す精神病院へ」　 ～身体拘束も，みずから体験して～</vt:lpstr>
      <vt:lpstr>PowerPoint プレゼンテーション</vt:lpstr>
      <vt:lpstr>理念達成に向けたスタンス</vt:lpstr>
      <vt:lpstr>PowerPoint プレゼンテーション</vt:lpstr>
      <vt:lpstr>リンクスメンタルクリニック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アブラハム・マズローの自己実現理論：欲求の階層</vt:lpstr>
      <vt:lpstr>PowerPoint プレゼンテーション</vt:lpstr>
      <vt:lpstr>精神科医療で大事な視点</vt:lpstr>
      <vt:lpstr>患者さんの多くは、次の一歩として就学・就労－経済的自立を挙げている</vt:lpstr>
      <vt:lpstr>入院→地域社会→ノーマライゼーション</vt:lpstr>
      <vt:lpstr>アブラハム・マズローの自己実現理論：欲求の階層</vt:lpstr>
      <vt:lpstr>アブラハム・マズローの自己実現理論：欲求の階層</vt:lpstr>
      <vt:lpstr>SDMの治療構造</vt:lpstr>
      <vt:lpstr>クライアントと向き合うということ</vt:lpstr>
      <vt:lpstr>クライアントと向き合うということ</vt:lpstr>
      <vt:lpstr>動機づけの基本スタンスとプロセス</vt:lpstr>
      <vt:lpstr>SDM，CBT，IMRに共通する治療構造</vt:lpstr>
      <vt:lpstr>治療要因の外在化</vt:lpstr>
      <vt:lpstr>行動理論</vt:lpstr>
      <vt:lpstr>人の考えが変わるとき</vt:lpstr>
      <vt:lpstr>人の考えが変わるとき</vt:lpstr>
      <vt:lpstr>自己肯定感とは</vt:lpstr>
      <vt:lpstr>PowerPoint プレゼンテーション</vt:lpstr>
      <vt:lpstr>PowerPoint プレゼンテーション</vt:lpstr>
      <vt:lpstr>パーソナルゴールの設定</vt:lpstr>
      <vt:lpstr>パーソナルゴールの設定</vt:lpstr>
      <vt:lpstr>アセスメント</vt:lpstr>
      <vt:lpstr>PowerPoint プレゼンテーション</vt:lpstr>
      <vt:lpstr>PowerPoint プレゼンテーション</vt:lpstr>
      <vt:lpstr>治療者も人間です！</vt:lpstr>
      <vt:lpstr>治療の中立性，公平性の維持</vt:lpstr>
      <vt:lpstr>チーム医療カンファ</vt:lpstr>
      <vt:lpstr>ラポールを深めるための三角形</vt:lpstr>
      <vt:lpstr>防衛水準および個々の防衛機制の例</vt:lpstr>
      <vt:lpstr>チーム診察</vt:lpstr>
      <vt:lpstr>staff教育プログラム</vt:lpstr>
      <vt:lpstr>PowerPoint プレゼンテーション</vt:lpstr>
      <vt:lpstr>PowerPoint プレゼンテーション</vt:lpstr>
      <vt:lpstr>モゼイ　集団レベル 　　　　　</vt:lpstr>
      <vt:lpstr>機能リハビリチーム デイケア→デイキュア　</vt:lpstr>
      <vt:lpstr>薬物療法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服薬中止する場合</vt:lpstr>
      <vt:lpstr>家族教室→目指せ日吉病院家族会</vt:lpstr>
      <vt:lpstr>各職種の役割</vt:lpstr>
      <vt:lpstr>本日のまとめ</vt:lpstr>
      <vt:lpstr>ご静聴ありがとうございました。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「地域に求められる病院づくり」  ～医療経営コンサルティングから見えてきたもの～</dc:title>
  <dc:creator>熊田貴之</dc:creator>
  <cp:lastModifiedBy>熊田 貴之</cp:lastModifiedBy>
  <cp:revision>23</cp:revision>
  <dcterms:created xsi:type="dcterms:W3CDTF">2017-11-19T01:56:59Z</dcterms:created>
  <dcterms:modified xsi:type="dcterms:W3CDTF">2018-06-04T16:11:58Z</dcterms:modified>
</cp:coreProperties>
</file>