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28" r:id="rId2"/>
    <p:sldId id="540" r:id="rId3"/>
    <p:sldId id="474" r:id="rId4"/>
    <p:sldId id="508" r:id="rId5"/>
    <p:sldId id="517" r:id="rId6"/>
    <p:sldId id="507" r:id="rId7"/>
    <p:sldId id="505" r:id="rId8"/>
    <p:sldId id="539" r:id="rId9"/>
    <p:sldId id="523" r:id="rId10"/>
    <p:sldId id="503" r:id="rId11"/>
    <p:sldId id="501" r:id="rId12"/>
    <p:sldId id="500" r:id="rId13"/>
    <p:sldId id="506" r:id="rId14"/>
    <p:sldId id="469" r:id="rId15"/>
    <p:sldId id="532" r:id="rId16"/>
    <p:sldId id="533" r:id="rId17"/>
    <p:sldId id="477" r:id="rId18"/>
    <p:sldId id="467" r:id="rId19"/>
    <p:sldId id="525" r:id="rId20"/>
    <p:sldId id="541" r:id="rId21"/>
    <p:sldId id="453" r:id="rId22"/>
    <p:sldId id="494" r:id="rId23"/>
    <p:sldId id="509" r:id="rId24"/>
    <p:sldId id="521" r:id="rId25"/>
    <p:sldId id="438" r:id="rId26"/>
    <p:sldId id="454" r:id="rId27"/>
    <p:sldId id="524" r:id="rId28"/>
    <p:sldId id="451" r:id="rId29"/>
    <p:sldId id="526" r:id="rId30"/>
    <p:sldId id="522" r:id="rId31"/>
    <p:sldId id="439" r:id="rId32"/>
    <p:sldId id="436" r:id="rId33"/>
    <p:sldId id="498" r:id="rId34"/>
    <p:sldId id="496" r:id="rId35"/>
    <p:sldId id="447" r:id="rId36"/>
    <p:sldId id="448" r:id="rId37"/>
    <p:sldId id="488" r:id="rId38"/>
    <p:sldId id="489" r:id="rId39"/>
    <p:sldId id="490" r:id="rId40"/>
    <p:sldId id="527" r:id="rId41"/>
    <p:sldId id="482" r:id="rId42"/>
    <p:sldId id="536" r:id="rId43"/>
    <p:sldId id="511" r:id="rId44"/>
    <p:sldId id="512" r:id="rId45"/>
    <p:sldId id="513" r:id="rId46"/>
    <p:sldId id="514" r:id="rId47"/>
    <p:sldId id="427" r:id="rId48"/>
    <p:sldId id="534" r:id="rId49"/>
    <p:sldId id="528" r:id="rId50"/>
    <p:sldId id="538" r:id="rId51"/>
    <p:sldId id="542" r:id="rId52"/>
  </p:sldIdLst>
  <p:sldSz cx="12192000" cy="6858000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FFCA9"/>
    <a:srgbClr val="70FFAB"/>
    <a:srgbClr val="5BFF3B"/>
    <a:srgbClr val="F6FF31"/>
    <a:srgbClr val="B2F77F"/>
    <a:srgbClr val="73C3FF"/>
    <a:srgbClr val="F675FF"/>
    <a:srgbClr val="25B2FF"/>
    <a:srgbClr val="19F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81679" autoAdjust="0"/>
  </p:normalViewPr>
  <p:slideViewPr>
    <p:cSldViewPr snapToGrid="0" snapToObjects="1">
      <p:cViewPr varScale="1">
        <p:scale>
          <a:sx n="71" d="100"/>
          <a:sy n="71" d="100"/>
        </p:scale>
        <p:origin x="10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FB9F1-B249-424C-9A61-86EA80C75C7D}" type="datetimeFigureOut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8BAA3-89AE-3C4E-9662-FE6C6E7DF2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366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44C3F-5C52-C744-A42D-70775C878049}" type="datetimeFigureOut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4D6BA-A954-BB49-96DF-21C93A5127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278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「ずっと前」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「前」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「かつて」</a:t>
            </a: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「昔々」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02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69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見えないシーンとは？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86BA-2C83-44B0-A7CB-03AB7C3E9ECC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4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032">
              <a:defRPr/>
            </a:pPr>
            <a:r>
              <a:rPr lang="ja-JP" altLang="ja-JP" sz="1300" dirty="0"/>
              <a:t>口話教育や、また手話を禁じるということはどういうことなのか、この絵</a:t>
            </a:r>
            <a:r>
              <a:rPr lang="ja-JP" altLang="en-US" sz="1300" dirty="0"/>
              <a:t>が多くを語っていると思います</a:t>
            </a:r>
            <a:r>
              <a:rPr lang="ja-JP" altLang="ja-JP" sz="1300" dirty="0"/>
              <a:t>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6A63-F229-E64D-A55B-DCCAE79BA4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891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694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00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 smtClean="0"/>
              <a:t>ピンポンは光？</a:t>
            </a:r>
            <a:endParaRPr lang="en-US" altLang="ja-JP" sz="1200" dirty="0" smtClean="0"/>
          </a:p>
          <a:p>
            <a:endParaRPr lang="en-US" altLang="ja-JP" sz="1200" dirty="0" smtClean="0"/>
          </a:p>
          <a:p>
            <a:r>
              <a:rPr lang="ja-JP" altLang="en-US" sz="1200" dirty="0" smtClean="0"/>
              <a:t>物が飛んでくるかも？</a:t>
            </a:r>
            <a:endParaRPr lang="en-US" altLang="ja-JP" sz="1200" dirty="0" smtClean="0"/>
          </a:p>
          <a:p>
            <a:endParaRPr lang="en-US" altLang="ja-JP" sz="1200" dirty="0" smtClean="0"/>
          </a:p>
          <a:p>
            <a:r>
              <a:rPr lang="ja-JP" altLang="en-US" sz="1200" dirty="0" smtClean="0"/>
              <a:t>どんどんどん？</a:t>
            </a:r>
            <a:endParaRPr lang="en-US" altLang="ja-JP" sz="120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88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86A63-F229-E64D-A55B-DCCAE79BA4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085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自分とは？</a:t>
            </a:r>
            <a:endParaRPr kumimoji="1" lang="en-US" altLang="ja-JP" dirty="0" smtClean="0"/>
          </a:p>
          <a:p>
            <a:r>
              <a:rPr kumimoji="1" lang="ja-JP" altLang="en-US" dirty="0" smtClean="0"/>
              <a:t>日本人です。ろう者です。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日本手話で話をします。日本語もたまに使います。音声日本語は使いたくないです。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日本人の親がいます。ろう者です。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聖路加国際大学を卒業しました。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24</a:t>
            </a:r>
            <a:r>
              <a:rPr kumimoji="1" lang="ja-JP" altLang="en-US" dirty="0" smtClean="0"/>
              <a:t>歳です。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女性です。恋愛対象は男性です。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看護師です。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東京生まれの東京育ちです。今は埼玉にいます。これからアメリカです。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F86BA-2C83-44B0-A7CB-03AB7C3E9EC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44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MS PGothic" charset="-128"/>
              </a:rPr>
              <a:t>Based on the work of  Barbara Kannapell -The first Deaf person to study and get PhD that focused on Bilingualism and Biculturalism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1519" indent="-28508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1878" indent="-227441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599875" indent="-227441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6314" indent="-227441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5F5CEE32-5F63-674B-8C5C-1FFB8C1585D2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86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2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01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SSI</a:t>
            </a:r>
            <a:r>
              <a:rPr kumimoji="1" lang="ja-JP" altLang="en-US" dirty="0" smtClean="0"/>
              <a:t> は　</a:t>
            </a:r>
            <a:r>
              <a:rPr kumimoji="1" lang="en-US" altLang="ja-JP" dirty="0" smtClean="0"/>
              <a:t>surgical site infection </a:t>
            </a:r>
            <a:r>
              <a:rPr kumimoji="1" lang="ja-JP" altLang="en-US" dirty="0" smtClean="0"/>
              <a:t>　手術部位感染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51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4D6BA-A954-BB49-96DF-21C93A51272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8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9" y="2130440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27B68-4706-4445-AB68-0D90B9697DA7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0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8E8A-FF14-1747-BF5F-26857E963B5E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36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C104-9EAE-5648-BB73-F1C3D74A0C96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17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66D93-90E3-2842-95C3-3F4E5525A807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69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93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9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9654-7833-9E4A-AC4B-7C723D577BCA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03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3A1DD-E5DB-594C-A426-8746F6899693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7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7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25F7-060F-D64A-A7E3-3834D2A26486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977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EE27-E9FB-E442-B1E7-4C30B2FE5851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94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3A89-6015-1A4F-A368-790CD503E0EC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22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33D1C-0C26-BC45-B20A-2E8995C654A4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29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7945-9354-3144-915F-35E62473CB6D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98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B920-521A-2549-AA72-A7FEF2C5D9CF}" type="datetime1">
              <a:rPr kumimoji="1" lang="ja-JP" altLang="en-US" smtClean="0"/>
              <a:t>2017/9/30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5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BCFDF-C951-6348-98B3-3B389A84FB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2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hyperlink" Target="http://www.google.co.jp/url?sa=i&amp;rct=j&amp;q=ips+%E6%96%B0%E8%81%9E&amp;source=images&amp;cd=&amp;cad=rja&amp;uact=8&amp;ved=0CAcQjRw&amp;url=http://www.asahi.com/topics/word/%EF%BD%89%EF%BC%B0%EF%BC%B3%E7%B4%B0%E8%83%9E.html&amp;ei=Iq7SVMXpPKK5mwXr4YKQCw&amp;bvm=bv.85142067,d.dGY&amp;psig=AFQjCNGWVjBsmsiHERHJ_Elz8MJO_8T6AA&amp;ust=1423179564403497" TargetMode="External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.jp/url?sa=i&amp;rct=j&amp;q=ips+%E6%96%B0%E8%81%9E&amp;source=images&amp;cd=&amp;cad=rja&amp;uact=8&amp;ved=0CAcQjRw&amp;url=http://blog.morinoki.info/manekitora/item_642.html&amp;ei=-K3SVJO5EOWwmwXZ14GABg&amp;bvm=bv.85142067,d.dGY&amp;psig=AFQjCNGWVjBsmsiHERHJ_Elz8MJO_8T6AA&amp;ust=142317956440349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6.png"/><Relationship Id="rId5" Type="http://schemas.microsoft.com/office/2007/relationships/hdphoto" Target="../media/hdphoto8.wdp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hyperlink" Target="https://www.ted.com/talks/christine_sun_kim_the_enchanting_music_of_sign_language?language=ja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6.png"/><Relationship Id="rId5" Type="http://schemas.microsoft.com/office/2007/relationships/hdphoto" Target="../media/hdphoto8.wdp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40.png"/><Relationship Id="rId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12.wdp"/><Relationship Id="rId5" Type="http://schemas.openxmlformats.org/officeDocument/2006/relationships/image" Target="../media/image45.png"/><Relationship Id="rId6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tiff"/><Relationship Id="rId5" Type="http://schemas.openxmlformats.org/officeDocument/2006/relationships/image" Target="../media/image5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Relationship Id="rId3" Type="http://schemas.openxmlformats.org/officeDocument/2006/relationships/hyperlink" Target="https://www.facebook.com/tunisie.deaf.2017/videos/484018611962354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oquest.umi.com/pqdweb?index=55&amp;did=766239391&amp;SrchMode=1&amp;sid=1&amp;Fmt=2&amp;VInst=PROD&amp;VType=PQD&amp;RQT=309&amp;VName=PQD&amp;TS=1276271023&amp;clientId=3180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.jpeg"/><Relationship Id="rId5" Type="http://schemas.microsoft.com/office/2007/relationships/hdphoto" Target="../media/hdphoto5.wdp"/><Relationship Id="rId6" Type="http://schemas.openxmlformats.org/officeDocument/2006/relationships/image" Target="../media/image9.jpeg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kensprak.nu/wp-content/uploads/2015/12/Toms-audism.pdf" TargetMode="External"/><Relationship Id="rId3" Type="http://schemas.openxmlformats.org/officeDocument/2006/relationships/hyperlink" Target="https://www.ted.com/talks/christine_sun_kim_the_enchanting_music_of_sign_language?language=ja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4559610" cy="6858000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5956728" y="1369487"/>
            <a:ext cx="4804120" cy="360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ja-JP" altLang="en-US" sz="4400" b="1" dirty="0">
                <a:latin typeface="+mj-ea"/>
                <a:ea typeface="+mj-ea"/>
              </a:rPr>
              <a:t>ろう</a:t>
            </a:r>
            <a:r>
              <a:rPr lang="ja-JP" altLang="en-US" sz="4400" dirty="0">
                <a:solidFill>
                  <a:srgbClr val="000000"/>
                </a:solidFill>
                <a:latin typeface="+mj-ea"/>
                <a:ea typeface="+mj-ea"/>
              </a:rPr>
              <a:t>の</a:t>
            </a:r>
            <a:endParaRPr lang="en-US" altLang="ja-JP" sz="44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ja-JP" altLang="en-US" sz="4400" dirty="0">
                <a:solidFill>
                  <a:srgbClr val="000000"/>
                </a:solidFill>
                <a:latin typeface="+mj-ea"/>
                <a:ea typeface="+mj-ea"/>
              </a:rPr>
              <a:t>看護師として</a:t>
            </a:r>
            <a:endParaRPr lang="en-US" altLang="ja-JP" sz="44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indent="0" algn="ctr">
              <a:buNone/>
            </a:pPr>
            <a:endParaRPr lang="en-US" altLang="ja-JP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ja-JP" altLang="en-US" dirty="0">
                <a:solidFill>
                  <a:srgbClr val="000000"/>
                </a:solidFill>
              </a:rPr>
              <a:t>皆川愛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98216" y="5295749"/>
            <a:ext cx="3171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2017</a:t>
            </a:r>
            <a:r>
              <a:rPr lang="ja-JP" altLang="en-US" sz="2000" dirty="0" smtClean="0">
                <a:solidFill>
                  <a:srgbClr val="000000"/>
                </a:solidFill>
              </a:rPr>
              <a:t>年</a:t>
            </a:r>
            <a:r>
              <a:rPr lang="en-US" altLang="ja-JP" sz="2000" dirty="0" smtClean="0">
                <a:solidFill>
                  <a:srgbClr val="000000"/>
                </a:solidFill>
              </a:rPr>
              <a:t>10</a:t>
            </a:r>
            <a:r>
              <a:rPr lang="ja-JP" altLang="en-US" sz="2000" dirty="0" smtClean="0">
                <a:solidFill>
                  <a:srgbClr val="000000"/>
                </a:solidFill>
              </a:rPr>
              <a:t>月</a:t>
            </a:r>
            <a:r>
              <a:rPr lang="en-US" altLang="ja-JP" sz="2000" dirty="0" smtClean="0">
                <a:solidFill>
                  <a:srgbClr val="000000"/>
                </a:solidFill>
              </a:rPr>
              <a:t>4</a:t>
            </a:r>
            <a:r>
              <a:rPr lang="ja-JP" altLang="en-US" sz="2000" dirty="0" smtClean="0">
                <a:solidFill>
                  <a:srgbClr val="000000"/>
                </a:solidFill>
              </a:rPr>
              <a:t>日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algn="ctr"/>
            <a:r>
              <a:rPr lang="ja-JP" altLang="ja-JP" sz="2000" dirty="0">
                <a:solidFill>
                  <a:srgbClr val="000000"/>
                </a:solidFill>
              </a:rPr>
              <a:t>　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rgbClr val="000000"/>
                </a:solidFill>
              </a:rPr>
              <a:t>国際医療福祉大学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69000" l="20667" r="90000">
                        <a14:backgroundMark x1="42667" y1="46333" x2="42667" y2="46333"/>
                        <a14:backgroundMark x1="31333" y1="36000" x2="54667" y2="56667"/>
                        <a14:backgroundMark x1="43000" y1="29000" x2="68000" y2="6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941" y="-134766"/>
            <a:ext cx="3289562" cy="328956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859" l="10000" r="90000"/>
                    </a14:imgEffect>
                  </a14:imgLayer>
                </a14:imgProps>
              </a:ext>
            </a:extLst>
          </a:blip>
          <a:srcRect t="32226" r="32371"/>
          <a:stretch/>
        </p:blipFill>
        <p:spPr>
          <a:xfrm>
            <a:off x="641381" y="3479044"/>
            <a:ext cx="1881469" cy="25139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859" l="10000" r="90000"/>
                    </a14:imgEffect>
                  </a14:imgLayer>
                </a14:imgProps>
              </a:ext>
            </a:extLst>
          </a:blip>
          <a:srcRect l="63726" t="32226" b="21791"/>
          <a:stretch/>
        </p:blipFill>
        <p:spPr>
          <a:xfrm>
            <a:off x="3250925" y="3422867"/>
            <a:ext cx="1381256" cy="233454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5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863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799" y="2409311"/>
            <a:ext cx="11582401" cy="2067746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latin typeface="HGP明朝E"/>
                <a:ea typeface="HGP明朝E"/>
                <a:cs typeface="HGP明朝E"/>
              </a:rPr>
              <a:t>「電話ができないなら、</a:t>
            </a:r>
            <a:r>
              <a:rPr lang="en-US" altLang="ja-JP" sz="5400" b="1" dirty="0" smtClean="0">
                <a:latin typeface="HGP明朝E"/>
                <a:ea typeface="HGP明朝E"/>
                <a:cs typeface="HGP明朝E"/>
              </a:rPr>
              <a:t/>
            </a:r>
            <a:br>
              <a:rPr lang="en-US" altLang="ja-JP" sz="5400" b="1" dirty="0" smtClean="0">
                <a:latin typeface="HGP明朝E"/>
                <a:ea typeface="HGP明朝E"/>
                <a:cs typeface="HGP明朝E"/>
              </a:rPr>
            </a:br>
            <a:r>
              <a:rPr lang="ja-JP" altLang="ja-JP" sz="5400" b="1" dirty="0">
                <a:latin typeface="HGP明朝E"/>
                <a:ea typeface="HGP明朝E"/>
                <a:cs typeface="HGP明朝E"/>
              </a:rPr>
              <a:t>　</a:t>
            </a:r>
            <a:r>
              <a:rPr lang="ja-JP" altLang="en-US" sz="5400" b="1" dirty="0" smtClean="0">
                <a:latin typeface="HGP明朝E"/>
                <a:ea typeface="HGP明朝E"/>
                <a:cs typeface="HGP明朝E"/>
              </a:rPr>
              <a:t>抗がん剤治療ができません」</a:t>
            </a:r>
            <a:endParaRPr kumimoji="1" lang="ja-JP" altLang="en-US" sz="5400" b="1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6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4548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792744"/>
            <a:ext cx="10515600" cy="5842998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 smtClean="0"/>
              <a:t>ろう者には「見る」文化があります</a:t>
            </a: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altLang="ja-JP" sz="2800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/>
              <a:t>でも、社会は「聞く」文化を中心に成り立って</a:t>
            </a:r>
            <a:r>
              <a:rPr lang="ja-JP" altLang="en-US" sz="2800" dirty="0" smtClean="0"/>
              <a:t>います</a:t>
            </a: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altLang="ja-JP" sz="2800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/>
              <a:t>つまり、文化のズレが存在し、</a:t>
            </a:r>
            <a:endParaRPr lang="en-US" altLang="ja-JP" sz="28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ja-JP" altLang="en-US" sz="2800" dirty="0"/>
              <a:t>その</a:t>
            </a:r>
            <a:r>
              <a:rPr lang="ja-JP" altLang="en-US" b="1" dirty="0"/>
              <a:t>ズレが大きな問題になる</a:t>
            </a:r>
            <a:r>
              <a:rPr lang="ja-JP" altLang="en-US" sz="2800" dirty="0"/>
              <a:t>ことも</a:t>
            </a:r>
            <a:r>
              <a:rPr lang="ja-JP" altLang="en-US" sz="2800" dirty="0" smtClean="0"/>
              <a:t>あります</a:t>
            </a: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 smtClean="0"/>
              <a:t>それは医療場面でも起こっています</a:t>
            </a: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 smtClean="0"/>
              <a:t>当事者としてもつ、ズレの存在への感受性を生かして、</a:t>
            </a:r>
            <a:endParaRPr lang="en-US" altLang="ja-JP" sz="2800" dirty="0" smtClean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ja-JP" altLang="en-US" sz="2800" dirty="0" smtClean="0"/>
              <a:t>看護活動を行なっています</a:t>
            </a:r>
            <a:endParaRPr lang="ja-JP" altLang="en-US" sz="2800" dirty="0"/>
          </a:p>
          <a:p>
            <a:endParaRPr kumimoji="1" lang="ja-JP" altLang="en-US" sz="2800" dirty="0"/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609605" y="32487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dirty="0" smtClean="0"/>
              <a:t>本日</a:t>
            </a:r>
            <a:r>
              <a:rPr kumimoji="1" lang="ja-JP" altLang="en-US" sz="4800" b="1" dirty="0" smtClean="0"/>
              <a:t>お伝えしたい</a:t>
            </a:r>
            <a:r>
              <a:rPr kumimoji="1" lang="ja-JP" altLang="en-US" dirty="0" smtClean="0"/>
              <a:t>こと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/>
          <a:lstStyle/>
          <a:p>
            <a:pPr algn="l"/>
            <a:r>
              <a:rPr kumimoji="1" lang="ja-JP" altLang="en-US" sz="5400" b="1" dirty="0" smtClean="0"/>
              <a:t>ろうの</a:t>
            </a:r>
            <a:r>
              <a:rPr kumimoji="1" lang="ja-JP" altLang="en-US" dirty="0" smtClean="0"/>
              <a:t>看護者であるということ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830402"/>
            <a:ext cx="10972800" cy="4525963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ja-JP" altLang="en-US" dirty="0" smtClean="0"/>
              <a:t>ろう者とは</a:t>
            </a:r>
            <a:endParaRPr lang="en-US" altLang="ja-JP" dirty="0" smtClean="0"/>
          </a:p>
          <a:p>
            <a:pPr defTabSz="914400">
              <a:spcBef>
                <a:spcPts val="0"/>
              </a:spcBef>
            </a:pPr>
            <a:endParaRPr lang="en-US" altLang="ja-JP" dirty="0" smtClean="0"/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ろう者の私が看護師になるまで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ろう当事者の看護師として</a:t>
            </a:r>
            <a:endParaRPr kumimoji="1"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ろう当事者の研究者として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6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836468" y="1578357"/>
            <a:ext cx="5422121" cy="234660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1673412" y="2148127"/>
            <a:ext cx="0" cy="44457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74794"/>
            <a:ext cx="10972800" cy="1143000"/>
          </a:xfrm>
        </p:spPr>
        <p:txBody>
          <a:bodyPr/>
          <a:lstStyle/>
          <a:p>
            <a:pPr algn="l"/>
            <a:r>
              <a:rPr lang="ja-JP" altLang="en-US" sz="5400" b="1" dirty="0" smtClean="0"/>
              <a:t>ろう者</a:t>
            </a:r>
            <a:r>
              <a:rPr lang="ja-JP" altLang="en-US" dirty="0" smtClean="0"/>
              <a:t>も</a:t>
            </a:r>
            <a:r>
              <a:rPr kumimoji="1" lang="ja-JP" altLang="en-US" dirty="0" smtClean="0"/>
              <a:t>多様です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769" y="1783116"/>
            <a:ext cx="1946337" cy="53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出生</a:t>
            </a:r>
            <a:endParaRPr kumimoji="1" lang="ja-JP" altLang="en-US" sz="3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200892" y="1783117"/>
            <a:ext cx="2295530" cy="84721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日本手話</a:t>
            </a:r>
            <a:endParaRPr kumimoji="1" lang="ja-JP" altLang="en-US" sz="2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7164590" y="2067232"/>
            <a:ext cx="2085783" cy="5585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筆談</a:t>
            </a:r>
            <a:endParaRPr kumimoji="1" lang="ja-JP" altLang="en-US" sz="2000" dirty="0"/>
          </a:p>
        </p:txBody>
      </p:sp>
      <p:sp>
        <p:nvSpPr>
          <p:cNvPr id="23" name="正方形/長方形 22"/>
          <p:cNvSpPr/>
          <p:nvPr/>
        </p:nvSpPr>
        <p:spPr>
          <a:xfrm>
            <a:off x="6079848" y="3126174"/>
            <a:ext cx="2085783" cy="5585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口話</a:t>
            </a:r>
            <a:endParaRPr kumimoji="1" lang="ja-JP" altLang="en-US" sz="2000" dirty="0"/>
          </a:p>
        </p:txBody>
      </p:sp>
      <p:sp>
        <p:nvSpPr>
          <p:cNvPr id="24" name="正方形/長方形 23"/>
          <p:cNvSpPr/>
          <p:nvPr/>
        </p:nvSpPr>
        <p:spPr>
          <a:xfrm>
            <a:off x="8894212" y="2923924"/>
            <a:ext cx="2085783" cy="9138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聴覚活用</a:t>
            </a:r>
            <a:endParaRPr lang="en-US" altLang="ja-JP" sz="2000" dirty="0"/>
          </a:p>
          <a:p>
            <a:pPr algn="ctr"/>
            <a:r>
              <a:rPr kumimoji="1" lang="ja-JP" altLang="en-US" sz="2000" dirty="0" smtClean="0"/>
              <a:t>・補聴器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dirty="0" smtClean="0"/>
              <a:t>・人工内耳</a:t>
            </a:r>
            <a:endParaRPr kumimoji="1" lang="ja-JP" altLang="en-US" sz="20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179295" y="4087287"/>
            <a:ext cx="12012705" cy="1132540"/>
            <a:chOff x="179295" y="3202674"/>
            <a:chExt cx="12012705" cy="1132540"/>
          </a:xfrm>
        </p:grpSpPr>
        <p:sp>
          <p:nvSpPr>
            <p:cNvPr id="6" name="左右矢印 5"/>
            <p:cNvSpPr/>
            <p:nvPr/>
          </p:nvSpPr>
          <p:spPr>
            <a:xfrm>
              <a:off x="179295" y="3202674"/>
              <a:ext cx="12012705" cy="1132540"/>
            </a:xfrm>
            <a:prstGeom prst="left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rgbClr val="FFFFFF"/>
                  </a:solidFill>
                </a:rPr>
                <a:t>言語獲得期</a:t>
              </a:r>
              <a:endParaRPr kumimoji="1" lang="ja-JP" alt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80937" y="3495465"/>
              <a:ext cx="2085783" cy="589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</a:rPr>
                <a:t>先天性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9685873" y="3478501"/>
              <a:ext cx="2085783" cy="589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dirty="0" smtClean="0">
                  <a:solidFill>
                    <a:srgbClr val="FFFFFF"/>
                  </a:solidFill>
                </a:rPr>
                <a:t>後天性</a:t>
              </a:r>
            </a:p>
          </p:txBody>
        </p:sp>
      </p:grpSp>
      <p:sp>
        <p:nvSpPr>
          <p:cNvPr id="30" name="円形吹き出し 29"/>
          <p:cNvSpPr/>
          <p:nvPr/>
        </p:nvSpPr>
        <p:spPr>
          <a:xfrm>
            <a:off x="609600" y="5348198"/>
            <a:ext cx="2541936" cy="1009196"/>
          </a:xfrm>
          <a:prstGeom prst="wedgeEllipseCallout">
            <a:avLst>
              <a:gd name="adj1" fmla="val 26412"/>
              <a:gd name="adj2" fmla="val -3634"/>
            </a:avLst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家庭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32" name="円形吹き出し 31"/>
          <p:cNvSpPr/>
          <p:nvPr/>
        </p:nvSpPr>
        <p:spPr>
          <a:xfrm>
            <a:off x="3601421" y="5338211"/>
            <a:ext cx="2531629" cy="1066482"/>
          </a:xfrm>
          <a:prstGeom prst="wedgeEllipseCallout">
            <a:avLst>
              <a:gd name="adj1" fmla="val 7587"/>
              <a:gd name="adj2" fmla="val 27644"/>
            </a:avLst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教育</a:t>
            </a:r>
            <a:endParaRPr lang="en-US" altLang="ja-JP" sz="2400" dirty="0" smtClean="0">
              <a:solidFill>
                <a:srgbClr val="000000"/>
              </a:solidFill>
            </a:endParaRPr>
          </a:p>
        </p:txBody>
      </p:sp>
      <p:sp>
        <p:nvSpPr>
          <p:cNvPr id="33" name="円形吹き出し 32"/>
          <p:cNvSpPr/>
          <p:nvPr/>
        </p:nvSpPr>
        <p:spPr>
          <a:xfrm>
            <a:off x="9468418" y="5281235"/>
            <a:ext cx="2573328" cy="1172000"/>
          </a:xfrm>
          <a:prstGeom prst="wedgeEllipseCallout">
            <a:avLst>
              <a:gd name="adj1" fmla="val -5929"/>
              <a:gd name="adj2" fmla="val 22345"/>
            </a:avLst>
          </a:prstGeom>
          <a:solidFill>
            <a:srgbClr val="F2FF6C"/>
          </a:solidFill>
          <a:ln w="38100" cmpd="sng">
            <a:solidFill>
              <a:srgbClr val="FCB9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ジェンダー</a:t>
            </a:r>
            <a:endParaRPr lang="en-US" altLang="ja-JP" sz="2400" dirty="0" smtClean="0">
              <a:solidFill>
                <a:srgbClr val="000000"/>
              </a:solidFill>
            </a:endParaRPr>
          </a:p>
        </p:txBody>
      </p:sp>
      <p:sp>
        <p:nvSpPr>
          <p:cNvPr id="36" name="円形吹き出し 35"/>
          <p:cNvSpPr/>
          <p:nvPr/>
        </p:nvSpPr>
        <p:spPr>
          <a:xfrm>
            <a:off x="484968" y="2783608"/>
            <a:ext cx="2662139" cy="1105188"/>
          </a:xfrm>
          <a:prstGeom prst="wedgeEllipseCallout">
            <a:avLst>
              <a:gd name="adj1" fmla="val 38238"/>
              <a:gd name="adj2" fmla="val 18815"/>
            </a:avLst>
          </a:prstGeom>
          <a:solidFill>
            <a:srgbClr val="FB6D81"/>
          </a:solidFill>
          <a:ln w="38100" cmpd="sng">
            <a:solidFill>
              <a:srgbClr val="FB346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0000"/>
                </a:solidFill>
              </a:rPr>
              <a:t>言語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26" name="円形吹き出し 25"/>
          <p:cNvSpPr/>
          <p:nvPr/>
        </p:nvSpPr>
        <p:spPr>
          <a:xfrm>
            <a:off x="6481561" y="5324959"/>
            <a:ext cx="2531629" cy="1066482"/>
          </a:xfrm>
          <a:prstGeom prst="wedgeEllipseCallout">
            <a:avLst>
              <a:gd name="adj1" fmla="val 7587"/>
              <a:gd name="adj2" fmla="val 27644"/>
            </a:avLst>
          </a:prstGeom>
          <a:solidFill>
            <a:srgbClr val="C596ED"/>
          </a:solidFill>
          <a:ln w="38100" cmpd="sng">
            <a:solidFill>
              <a:srgbClr val="00009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0000"/>
                </a:solidFill>
              </a:rPr>
              <a:t>年齢</a:t>
            </a:r>
            <a:endParaRPr lang="en-US" altLang="ja-JP" sz="2400" dirty="0" smtClean="0">
              <a:solidFill>
                <a:srgbClr val="0000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356086" y="923565"/>
            <a:ext cx="2303391" cy="87564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smtClean="0"/>
              <a:t>日本語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45173" y="5362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（原</a:t>
            </a:r>
            <a:r>
              <a:rPr kumimoji="1" lang="en-US" altLang="ja-JP" dirty="0" smtClean="0"/>
              <a:t>, 2015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5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0" grpId="0" animBg="1"/>
      <p:bldP spid="32" grpId="0" animBg="1"/>
      <p:bldP spid="33" grpId="0" animBg="1"/>
      <p:bldP spid="36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 2"/>
          <p:cNvSpPr>
            <a:spLocks noGrp="1"/>
          </p:cNvSpPr>
          <p:nvPr>
            <p:ph idx="1"/>
          </p:nvPr>
        </p:nvSpPr>
        <p:spPr>
          <a:xfrm>
            <a:off x="933131" y="1673954"/>
            <a:ext cx="9515400" cy="4811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再生医療との出会い</a:t>
            </a:r>
            <a:endParaRPr lang="en-US" altLang="ja-JP" sz="36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　</a:t>
            </a:r>
            <a:r>
              <a:rPr lang="ja-JP" altLang="en-US" sz="3600" b="1" dirty="0" smtClean="0">
                <a:latin typeface="HGP明朝E"/>
                <a:ea typeface="HGP明朝E"/>
                <a:cs typeface="HGP明朝E"/>
              </a:rPr>
              <a:t>聴覚障害は病気</a:t>
            </a:r>
            <a:r>
              <a:rPr lang="ja-JP" altLang="en-US" sz="2800" dirty="0"/>
              <a:t>なのか？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　</a:t>
            </a:r>
            <a:r>
              <a:rPr lang="ja-JP" altLang="en-US" sz="2800" dirty="0"/>
              <a:t>自分は聴者になりたいか？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　</a:t>
            </a:r>
            <a:r>
              <a:rPr lang="ja-JP" altLang="en-US" sz="2800" dirty="0"/>
              <a:t>（</a:t>
            </a:r>
            <a:r>
              <a:rPr lang="ja-JP" altLang="en-US" sz="2800" dirty="0">
                <a:latin typeface="HGP明朝E"/>
                <a:ea typeface="HGP明朝E"/>
                <a:cs typeface="HGP明朝E"/>
              </a:rPr>
              <a:t>治療したいと思うか</a:t>
            </a:r>
            <a:r>
              <a:rPr lang="ja-JP" altLang="en-US" sz="2800" dirty="0"/>
              <a:t>）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1800" dirty="0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508005" y="254426"/>
            <a:ext cx="8229600" cy="1095819"/>
          </a:xfrm>
        </p:spPr>
        <p:txBody>
          <a:bodyPr>
            <a:normAutofit/>
          </a:bodyPr>
          <a:lstStyle/>
          <a:p>
            <a:pPr algn="l"/>
            <a:r>
              <a:rPr lang="ja-JP" altLang="ja-JP" sz="5400" b="1" dirty="0"/>
              <a:t>i</a:t>
            </a:r>
            <a:r>
              <a:rPr lang="en-US" altLang="ja-JP" sz="5400" b="1" dirty="0"/>
              <a:t>PS</a:t>
            </a:r>
            <a:r>
              <a:rPr lang="ja-JP" altLang="en-US" sz="5400" b="1" dirty="0"/>
              <a:t>細胞</a:t>
            </a:r>
            <a:r>
              <a:rPr lang="ja-JP" altLang="en-US" dirty="0" smtClean="0"/>
              <a:t>の衝撃</a:t>
            </a:r>
            <a:endParaRPr kumimoji="1" lang="ja-JP" altLang="en-US" dirty="0"/>
          </a:p>
        </p:txBody>
      </p:sp>
      <p:pic>
        <p:nvPicPr>
          <p:cNvPr id="1026" name="Picture 2" descr="http://t1.gstatic.com/images?q=tbn:ANd9GcQ80vJBT2wr5z3vRJgKhJ4C2t0_98SvbBcFgzERGz_sTJC11dg4Q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27" y="700238"/>
            <a:ext cx="3076156" cy="3744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3.gstatic.com/images?q=tbn:ANd9GcSNaRAaKIyx5pUM-tQHOo9UoTE5wxgJjOIQT3f6xoiwccg57Lxm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8"/>
          <a:stretch/>
        </p:blipFill>
        <p:spPr bwMode="auto">
          <a:xfrm>
            <a:off x="6422571" y="3634953"/>
            <a:ext cx="2112659" cy="2252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4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39415" y="1643497"/>
            <a:ext cx="227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医学</a:t>
            </a:r>
            <a:r>
              <a:rPr lang="ja-JP" altLang="en-US" sz="3068" dirty="0" smtClean="0"/>
              <a:t>モデル</a:t>
            </a:r>
            <a:endParaRPr lang="en-US" altLang="ja-JP" sz="3068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76326" y="1657144"/>
            <a:ext cx="227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社会</a:t>
            </a:r>
            <a:r>
              <a:rPr lang="ja-JP" altLang="en-US" sz="3068" dirty="0" smtClean="0"/>
              <a:t>モデル</a:t>
            </a:r>
            <a:endParaRPr lang="ja-JP" altLang="en-US" sz="3068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65976" y="4113357"/>
            <a:ext cx="2469123" cy="44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301" dirty="0" smtClean="0"/>
              <a:t>疾病の治癒</a:t>
            </a:r>
            <a:endParaRPr lang="ja-JP" altLang="en-US" sz="2301" dirty="0"/>
          </a:p>
        </p:txBody>
      </p:sp>
      <p:sp>
        <p:nvSpPr>
          <p:cNvPr id="6" name="正方形/長方形 5"/>
          <p:cNvSpPr/>
          <p:nvPr/>
        </p:nvSpPr>
        <p:spPr>
          <a:xfrm>
            <a:off x="3122135" y="4976638"/>
            <a:ext cx="774571" cy="446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301" smtClean="0"/>
              <a:t>健康</a:t>
            </a:r>
            <a:endParaRPr lang="ja-JP" altLang="en-US" sz="2301" dirty="0"/>
          </a:p>
        </p:txBody>
      </p:sp>
      <p:sp>
        <p:nvSpPr>
          <p:cNvPr id="7" name="正方形/長方形 6"/>
          <p:cNvSpPr/>
          <p:nvPr/>
        </p:nvSpPr>
        <p:spPr>
          <a:xfrm>
            <a:off x="8586644" y="4980434"/>
            <a:ext cx="2481097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301" dirty="0" smtClean="0">
                <a:solidFill>
                  <a:srgbClr val="000000"/>
                </a:solidFill>
              </a:rPr>
              <a:t>生き方・在り方</a:t>
            </a:r>
            <a:endParaRPr lang="ja-JP" altLang="en-US" sz="2301" dirty="0">
              <a:solidFill>
                <a:srgbClr val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97612" y="5759006"/>
            <a:ext cx="3335517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2301" dirty="0" smtClean="0"/>
              <a:t>病因ー症候</a:t>
            </a:r>
            <a:endParaRPr lang="ja-JP" altLang="en-US" sz="2301" dirty="0"/>
          </a:p>
        </p:txBody>
      </p:sp>
      <p:sp>
        <p:nvSpPr>
          <p:cNvPr id="20" name="正方形/長方形 19"/>
          <p:cNvSpPr/>
          <p:nvPr/>
        </p:nvSpPr>
        <p:spPr>
          <a:xfrm>
            <a:off x="8586645" y="5794646"/>
            <a:ext cx="2796782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301" dirty="0" smtClean="0">
                <a:solidFill>
                  <a:srgbClr val="000000"/>
                </a:solidFill>
              </a:rPr>
              <a:t>言語・文化の差異</a:t>
            </a:r>
            <a:endParaRPr lang="ja-JP" altLang="en-US" sz="2301" dirty="0">
              <a:solidFill>
                <a:srgbClr val="000000"/>
              </a:solidFill>
            </a:endParaRPr>
          </a:p>
        </p:txBody>
      </p:sp>
      <p:sp>
        <p:nvSpPr>
          <p:cNvPr id="29" name="タイトル 1"/>
          <p:cNvSpPr>
            <a:spLocks noGrp="1"/>
          </p:cNvSpPr>
          <p:nvPr>
            <p:ph type="title"/>
          </p:nvPr>
        </p:nvSpPr>
        <p:spPr>
          <a:xfrm>
            <a:off x="609605" y="175527"/>
            <a:ext cx="10972800" cy="1143000"/>
          </a:xfrm>
        </p:spPr>
        <p:txBody>
          <a:bodyPr/>
          <a:lstStyle/>
          <a:p>
            <a:pPr algn="l"/>
            <a:r>
              <a:rPr lang="ja-JP" altLang="en-US" sz="4000" dirty="0" smtClean="0"/>
              <a:t>ろう者についての</a:t>
            </a:r>
            <a:r>
              <a:rPr lang="ja-JP" altLang="en-US" sz="5400" b="1" dirty="0" smtClean="0"/>
              <a:t>見方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16682" t="49950" r="69427" b="3454"/>
          <a:stretch/>
        </p:blipFill>
        <p:spPr>
          <a:xfrm>
            <a:off x="3098571" y="2120159"/>
            <a:ext cx="797786" cy="172652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l="52528" t="39594" r="12444" b="3071"/>
          <a:stretch/>
        </p:blipFill>
        <p:spPr>
          <a:xfrm>
            <a:off x="5752483" y="2223602"/>
            <a:ext cx="1752181" cy="1850348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4940278" y="5788587"/>
            <a:ext cx="3335517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301" dirty="0" smtClean="0"/>
              <a:t>機能</a:t>
            </a:r>
            <a:r>
              <a:rPr lang="ja-JP" altLang="en-US" sz="2301" smtClean="0"/>
              <a:t>障害ー活動</a:t>
            </a:r>
            <a:endParaRPr lang="ja-JP" altLang="en-US" sz="230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75445" y="4183011"/>
            <a:ext cx="2469123" cy="44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2301" dirty="0" smtClean="0"/>
              <a:t>生活の質の向上</a:t>
            </a:r>
            <a:endParaRPr lang="ja-JP" altLang="en-US" sz="2301" dirty="0"/>
          </a:p>
        </p:txBody>
      </p:sp>
      <p:sp>
        <p:nvSpPr>
          <p:cNvPr id="28" name="正方形/長方形 27"/>
          <p:cNvSpPr/>
          <p:nvPr/>
        </p:nvSpPr>
        <p:spPr>
          <a:xfrm>
            <a:off x="5525380" y="4922345"/>
            <a:ext cx="2410613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301" dirty="0" smtClean="0"/>
              <a:t>発達・生活</a:t>
            </a:r>
            <a:endParaRPr lang="ja-JP" altLang="en-US" sz="2301" dirty="0"/>
          </a:p>
        </p:txBody>
      </p:sp>
      <p:sp>
        <p:nvSpPr>
          <p:cNvPr id="30" name="正方形/長方形 29"/>
          <p:cNvSpPr/>
          <p:nvPr/>
        </p:nvSpPr>
        <p:spPr>
          <a:xfrm>
            <a:off x="8588611" y="4161955"/>
            <a:ext cx="2698811" cy="44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301" dirty="0" smtClean="0">
                <a:solidFill>
                  <a:srgbClr val="000000"/>
                </a:solidFill>
              </a:rPr>
              <a:t>文化の維持・継承</a:t>
            </a:r>
            <a:endParaRPr lang="ja-JP" altLang="en-US" sz="2301" dirty="0">
              <a:solidFill>
                <a:srgbClr val="00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737605" y="1656064"/>
            <a:ext cx="227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文化</a:t>
            </a:r>
            <a:r>
              <a:rPr lang="ja-JP" altLang="en-US" sz="3068" dirty="0" smtClean="0"/>
              <a:t>モデル</a:t>
            </a:r>
            <a:endParaRPr lang="ja-JP" altLang="en-US" sz="3068" dirty="0"/>
          </a:p>
        </p:txBody>
      </p:sp>
      <p:sp>
        <p:nvSpPr>
          <p:cNvPr id="33" name="角丸四角形 32"/>
          <p:cNvSpPr/>
          <p:nvPr/>
        </p:nvSpPr>
        <p:spPr>
          <a:xfrm>
            <a:off x="457200" y="4935361"/>
            <a:ext cx="1872343" cy="5327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917" smtClean="0">
                <a:solidFill>
                  <a:srgbClr val="000000"/>
                </a:solidFill>
              </a:rPr>
              <a:t>重視すること</a:t>
            </a:r>
            <a:endParaRPr lang="ja-JP" altLang="en-US" sz="1917" dirty="0">
              <a:solidFill>
                <a:srgbClr val="000000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558591" y="4118780"/>
            <a:ext cx="1645323" cy="5327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917" dirty="0" smtClean="0">
                <a:solidFill>
                  <a:srgbClr val="000000"/>
                </a:solidFill>
              </a:rPr>
              <a:t>目的</a:t>
            </a:r>
            <a:endParaRPr lang="ja-JP" altLang="en-US" sz="1917" dirty="0">
              <a:solidFill>
                <a:srgbClr val="000000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568615" y="5764916"/>
            <a:ext cx="1645323" cy="5327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917" dirty="0" smtClean="0">
                <a:solidFill>
                  <a:srgbClr val="000000"/>
                </a:solidFill>
              </a:rPr>
              <a:t>捉え方</a:t>
            </a:r>
            <a:endParaRPr lang="ja-JP" altLang="en-US" sz="1917" dirty="0">
              <a:solidFill>
                <a:srgbClr val="00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714" y="2337140"/>
            <a:ext cx="1010829" cy="143634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663803" y="2622837"/>
            <a:ext cx="430887" cy="12083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ノーマル</a:t>
            </a:r>
            <a:endParaRPr kumimoji="1" lang="ja-JP" alt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301531" y="6450022"/>
            <a:ext cx="4570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メイリオ" charset="-128"/>
              </a:rPr>
              <a:t>広井（</a:t>
            </a:r>
            <a:r>
              <a:rPr lang="en-US" altLang="ja-JP" dirty="0" smtClean="0">
                <a:solidFill>
                  <a:srgbClr val="000000"/>
                </a:solidFill>
                <a:latin typeface="メイリオ" charset="-128"/>
              </a:rPr>
              <a:t>2000</a:t>
            </a:r>
            <a:r>
              <a:rPr lang="ja-JP" altLang="en-US" dirty="0" smtClean="0">
                <a:solidFill>
                  <a:srgbClr val="000000"/>
                </a:solidFill>
                <a:latin typeface="メイリオ" charset="-128"/>
              </a:rPr>
              <a:t>）</a:t>
            </a:r>
            <a:r>
              <a:rPr lang="en-US" altLang="ja-JP" dirty="0" smtClean="0">
                <a:solidFill>
                  <a:srgbClr val="000000"/>
                </a:solidFill>
                <a:latin typeface="メイリオ" charset="-128"/>
              </a:rPr>
              <a:t> p.37</a:t>
            </a:r>
            <a:r>
              <a:rPr lang="ja-JP" altLang="en-US" dirty="0" smtClean="0">
                <a:solidFill>
                  <a:srgbClr val="000000"/>
                </a:solidFill>
                <a:latin typeface="メイリオ" charset="-128"/>
              </a:rPr>
              <a:t>の表を著者が一部改変</a:t>
            </a:r>
            <a:endParaRPr lang="en-US" altLang="ja-JP" b="0" i="0" dirty="0">
              <a:solidFill>
                <a:srgbClr val="000000"/>
              </a:solidFill>
              <a:effectLst/>
              <a:latin typeface="メイリオ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2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522514" y="255744"/>
            <a:ext cx="10755086" cy="1148639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352043">
              <a:defRPr sz="1800"/>
            </a:pPr>
            <a:r>
              <a:rPr lang="ja-JP" altLang="en-US" sz="3600" dirty="0" smtClean="0">
                <a:latin typeface="+mn-ea"/>
                <a:ea typeface="+mn-ea"/>
              </a:rPr>
              <a:t>ろうコミュニティが受けている</a:t>
            </a:r>
            <a:r>
              <a:rPr lang="ja-JP" altLang="en-US" sz="5400" b="1" dirty="0" smtClean="0">
                <a:latin typeface="+mn-ea"/>
                <a:ea typeface="+mn-ea"/>
              </a:rPr>
              <a:t>抑圧</a:t>
            </a:r>
            <a:r>
              <a:rPr lang="ja-JP" altLang="en-US" sz="3600" dirty="0" smtClean="0">
                <a:latin typeface="+mn-ea"/>
                <a:ea typeface="+mn-ea"/>
              </a:rPr>
              <a:t>　　　　　　　</a:t>
            </a:r>
            <a:endParaRPr sz="2000" dirty="0">
              <a:latin typeface="+mn-ea"/>
              <a:ea typeface="+mn-ea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522514" y="1600200"/>
            <a:ext cx="109728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/>
              <a:t>ろう者が他のマイノリティーと異なる点</a:t>
            </a:r>
            <a:r>
              <a:rPr lang="ja-JP" altLang="en-US" sz="2800" dirty="0" smtClean="0"/>
              <a:t>は</a:t>
            </a:r>
            <a:endParaRPr lang="en-US" altLang="ja-JP" sz="2800" dirty="0" smtClean="0"/>
          </a:p>
          <a:p>
            <a:pPr marL="0" indent="0">
              <a:buNone/>
            </a:pPr>
            <a:endParaRPr lang="ja-JP" altLang="en-US" sz="2800" dirty="0"/>
          </a:p>
          <a:p>
            <a:pPr marL="0" indent="0">
              <a:buNone/>
            </a:pPr>
            <a:r>
              <a:rPr lang="ja-JP" altLang="en-US" sz="2800" dirty="0"/>
              <a:t>①医学・病理学的に捉えられるため</a:t>
            </a:r>
            <a:r>
              <a:rPr lang="ja-JP" altLang="en-US" sz="2800" dirty="0" smtClean="0"/>
              <a:t>、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b="1" dirty="0" smtClean="0"/>
              <a:t>「</a:t>
            </a:r>
            <a:r>
              <a:rPr lang="ja-JP" altLang="en-US" sz="2800" b="1" dirty="0"/>
              <a:t>劣った者」</a:t>
            </a:r>
            <a:r>
              <a:rPr lang="ja-JP" altLang="en-US" sz="2800" dirty="0"/>
              <a:t>としての観点を</a:t>
            </a:r>
            <a:r>
              <a:rPr lang="ja-JP" altLang="en-US" sz="2800" dirty="0" smtClean="0"/>
              <a:t>もたれる</a:t>
            </a:r>
            <a:endParaRPr lang="ja-JP" altLang="en-US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②</a:t>
            </a:r>
            <a:r>
              <a:rPr lang="ja-JP" altLang="en-US" sz="2800" dirty="0"/>
              <a:t>ろうの両親の家庭に生まれてくるろう児は</a:t>
            </a:r>
            <a:r>
              <a:rPr lang="en-US" altLang="ja-JP" sz="2800" dirty="0"/>
              <a:t>10</a:t>
            </a:r>
            <a:r>
              <a:rPr lang="ja-JP" altLang="en-US" sz="2800" dirty="0"/>
              <a:t>％以下であるため</a:t>
            </a:r>
            <a:r>
              <a:rPr lang="ja-JP" altLang="en-US" sz="2800" dirty="0" smtClean="0"/>
              <a:t>、　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ほとんど</a:t>
            </a:r>
            <a:r>
              <a:rPr lang="ja-JP" altLang="en-US" sz="2800" dirty="0"/>
              <a:t>のろう児は</a:t>
            </a:r>
            <a:r>
              <a:rPr lang="ja-JP" altLang="en-US" sz="2800" b="1" dirty="0"/>
              <a:t>異なる文化集団に帰属</a:t>
            </a:r>
            <a:r>
              <a:rPr lang="ja-JP" altLang="en-US" sz="2800" b="1" dirty="0" smtClean="0"/>
              <a:t>する</a:t>
            </a:r>
            <a:endParaRPr lang="ja-JP" altLang="en-US" sz="2800" b="1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③マジョリティ</a:t>
            </a:r>
            <a:r>
              <a:rPr lang="ja-JP" altLang="en-US" sz="2800" dirty="0"/>
              <a:t>の</a:t>
            </a:r>
            <a:r>
              <a:rPr lang="ja-JP" altLang="en-US" sz="2800" dirty="0" smtClean="0"/>
              <a:t>言語への</a:t>
            </a:r>
            <a:r>
              <a:rPr lang="ja-JP" altLang="en-US" sz="2800" b="1" dirty="0" smtClean="0"/>
              <a:t>同化を強いられる</a:t>
            </a:r>
            <a:endParaRPr lang="en-US" altLang="ja-JP" sz="2800" b="1" dirty="0" smtClean="0"/>
          </a:p>
          <a:p>
            <a:pPr marL="0" indent="0">
              <a:buNone/>
            </a:pPr>
            <a:endParaRPr sz="2880" b="1" dirty="0">
              <a:latin typeface="+mj-ea"/>
              <a:ea typeface="+mj-ea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279788" y="936561"/>
            <a:ext cx="257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nl-NL" dirty="0">
                <a:latin typeface="+mn-ea"/>
              </a:rPr>
              <a:t>（</a:t>
            </a:r>
            <a:r>
              <a:rPr lang="nl-NL" altLang="ja-JP" dirty="0" err="1" smtClean="0">
                <a:latin typeface="+mn-ea"/>
              </a:rPr>
              <a:t>Woodward</a:t>
            </a:r>
            <a:r>
              <a:rPr lang="nl-NL" altLang="ja-JP" dirty="0" smtClean="0">
                <a:latin typeface="+mn-ea"/>
              </a:rPr>
              <a:t>, 1973</a:t>
            </a:r>
            <a:r>
              <a:rPr lang="ja-JP" altLang="nl-NL" dirty="0" smtClean="0">
                <a:latin typeface="+mn-ea"/>
              </a:rPr>
              <a:t>）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6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9" b="5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607182" y="931071"/>
            <a:ext cx="8138504" cy="1123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55" tIns="43827" rIns="87655" bIns="43827"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聞こえなくても</a:t>
            </a:r>
            <a:endParaRPr lang="en-US" altLang="ja-JP" sz="32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+mn-ea"/>
                <a:cs typeface="HGP創英角ｺﾞｼｯｸUB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普通に生活ができる</a:t>
            </a:r>
            <a:endParaRPr lang="en-US" altLang="ja-JP" sz="32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+mn-ea"/>
                <a:cs typeface="HGP創英角ｺﾞｼｯｸUB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幸せに生きていける</a:t>
            </a:r>
            <a:endParaRPr lang="en-US" altLang="ja-JP" sz="32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+mn-ea"/>
                <a:cs typeface="HGP創英角ｺﾞｼｯｸUB"/>
              </a:rPr>
              <a:t>　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　　ことを身を以て教えてくれた</a:t>
            </a:r>
            <a:endParaRPr lang="en-US" altLang="ja-JP" sz="32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726924" y="5232809"/>
            <a:ext cx="8835195" cy="1123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655" tIns="43827" rIns="87655" bIns="43827" rtlCol="0" anchor="ctr"/>
          <a:lstStyle/>
          <a:p>
            <a:r>
              <a:rPr lang="ja-JP" altLang="en-US" sz="36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私の大切なことばである</a:t>
            </a:r>
            <a:r>
              <a:rPr lang="ja-JP" altLang="en-US" sz="3600" b="1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手話</a:t>
            </a:r>
            <a:r>
              <a:rPr lang="ja-JP" altLang="en-US" sz="36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と</a:t>
            </a:r>
            <a:endParaRPr lang="en-US" altLang="ja-JP" sz="36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  <a:p>
            <a:r>
              <a:rPr lang="ja-JP" altLang="en-US" sz="3600" b="1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ろう文化</a:t>
            </a:r>
            <a:r>
              <a:rPr lang="ja-JP" altLang="en-US" sz="3600" dirty="0" smtClean="0">
                <a:solidFill>
                  <a:schemeClr val="tx1"/>
                </a:solidFill>
                <a:latin typeface="+mn-ea"/>
                <a:cs typeface="HGP創英角ｺﾞｼｯｸUB"/>
              </a:rPr>
              <a:t>は、両親からの贈り物です</a:t>
            </a:r>
            <a:endParaRPr lang="en-US" altLang="ja-JP" sz="3600" dirty="0" smtClean="0">
              <a:solidFill>
                <a:schemeClr val="tx1"/>
              </a:solidFill>
              <a:latin typeface="+mn-ea"/>
              <a:cs typeface="HGP創英角ｺﾞｼｯｸUB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5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257" y="21137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ja-JP" altLang="ja-JP" sz="4900" dirty="0">
                <a:latin typeface="+mn-ea"/>
                <a:ea typeface="+mn-ea"/>
              </a:rPr>
              <a:t>D</a:t>
            </a:r>
            <a:r>
              <a:rPr lang="en-US" altLang="ja-JP" sz="4900" dirty="0" err="1">
                <a:latin typeface="+mn-ea"/>
                <a:ea typeface="+mn-ea"/>
              </a:rPr>
              <a:t>eaf</a:t>
            </a:r>
            <a:r>
              <a:rPr lang="ja-JP" altLang="en-US" sz="4900" dirty="0">
                <a:latin typeface="+mn-ea"/>
                <a:ea typeface="+mn-ea"/>
              </a:rPr>
              <a:t> </a:t>
            </a:r>
            <a:r>
              <a:rPr lang="ja-JP" altLang="ja-JP" sz="4900" dirty="0">
                <a:latin typeface="+mn-ea"/>
                <a:ea typeface="+mn-ea"/>
              </a:rPr>
              <a:t>G</a:t>
            </a:r>
            <a:r>
              <a:rPr lang="en-US" altLang="ja-JP" sz="4900" dirty="0" err="1">
                <a:latin typeface="+mn-ea"/>
                <a:ea typeface="+mn-ea"/>
              </a:rPr>
              <a:t>ain</a:t>
            </a:r>
            <a:r>
              <a:rPr lang="en-US" altLang="ja-JP" sz="4900" dirty="0">
                <a:latin typeface="+mn-ea"/>
                <a:ea typeface="+mn-ea"/>
              </a:rPr>
              <a:t> </a:t>
            </a:r>
            <a:r>
              <a:rPr lang="en-US" altLang="ja-JP" sz="4698" dirty="0" smtClean="0">
                <a:latin typeface="+mn-ea"/>
                <a:ea typeface="+mn-ea"/>
              </a:rPr>
              <a:t>  </a:t>
            </a:r>
            <a:r>
              <a:rPr lang="en-US" altLang="ja-JP" sz="4698" dirty="0" smtClean="0"/>
              <a:t>Hearing Loss</a:t>
            </a:r>
            <a:endParaRPr lang="ja-JP" altLang="en-US" sz="4698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31914" y="5361338"/>
            <a:ext cx="6627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mtClean="0"/>
              <a:t>人工</a:t>
            </a:r>
            <a:r>
              <a:rPr lang="ja-JP" altLang="en-US" sz="2800" dirty="0"/>
              <a:t>呼吸器をつけてても会話ができる</a:t>
            </a:r>
            <a:endParaRPr lang="en-US" altLang="ja-JP" sz="2800" dirty="0"/>
          </a:p>
          <a:p>
            <a:pPr marL="328738" indent="-328738">
              <a:buFont typeface="Arial"/>
              <a:buChar char="•"/>
            </a:pPr>
            <a:endParaRPr lang="en-US" altLang="ja-JP" sz="2800" dirty="0"/>
          </a:p>
          <a:p>
            <a:pPr marL="328738" indent="-328738">
              <a:buFont typeface="Arial"/>
              <a:buChar char="•"/>
            </a:pPr>
            <a:endParaRPr lang="en-US" altLang="ja-JP" sz="2800" dirty="0"/>
          </a:p>
          <a:p>
            <a:pPr marL="328738" indent="-328738">
              <a:buFont typeface="Arial"/>
              <a:buChar char="•"/>
            </a:pPr>
            <a:endParaRPr lang="en-US" altLang="ja-JP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2070" b="24090"/>
          <a:stretch/>
        </p:blipFill>
        <p:spPr>
          <a:xfrm>
            <a:off x="402771" y="1344895"/>
            <a:ext cx="3126813" cy="356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正方形/長方形 5"/>
          <p:cNvSpPr/>
          <p:nvPr/>
        </p:nvSpPr>
        <p:spPr>
          <a:xfrm>
            <a:off x="3841346" y="2015019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ダイビング中（</a:t>
            </a:r>
            <a:r>
              <a:rPr lang="ja-JP" altLang="en-US" sz="2800" dirty="0"/>
              <a:t>海の</a:t>
            </a:r>
            <a:r>
              <a:rPr lang="ja-JP" altLang="en-US" sz="2800" dirty="0" smtClean="0"/>
              <a:t>中）でも会話ができる</a:t>
            </a:r>
            <a:endParaRPr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13" y="3371184"/>
            <a:ext cx="3167743" cy="316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直線コネクタ 9"/>
          <p:cNvCxnSpPr/>
          <p:nvPr/>
        </p:nvCxnSpPr>
        <p:spPr>
          <a:xfrm flipV="1">
            <a:off x="4082142" y="612092"/>
            <a:ext cx="4136572" cy="10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4082142" y="794655"/>
            <a:ext cx="4136572" cy="108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8410416" y="598212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nl-NL" dirty="0" smtClean="0">
                <a:latin typeface="+mn-ea"/>
              </a:rPr>
              <a:t>（</a:t>
            </a:r>
            <a:r>
              <a:rPr lang="nl-NL" altLang="ja-JP" dirty="0" smtClean="0">
                <a:latin typeface="+mn-ea"/>
              </a:rPr>
              <a:t>H-Dirksen et al, 2014</a:t>
            </a:r>
            <a:r>
              <a:rPr lang="ja-JP" altLang="nl-NL" dirty="0" smtClean="0">
                <a:latin typeface="+mn-ea"/>
              </a:rPr>
              <a:t>）</a:t>
            </a:r>
            <a:endParaRPr lang="en-US" alt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0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/>
          <a:lstStyle/>
          <a:p>
            <a:pPr algn="l"/>
            <a:r>
              <a:rPr kumimoji="1" lang="ja-JP" altLang="en-US" sz="5400" b="1" dirty="0" smtClean="0"/>
              <a:t>ろうの</a:t>
            </a:r>
            <a:r>
              <a:rPr kumimoji="1" lang="ja-JP" altLang="en-US" dirty="0" smtClean="0"/>
              <a:t>看護者であるということ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830402"/>
            <a:ext cx="10972800" cy="4525963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ろう者とは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 smtClean="0"/>
          </a:p>
          <a:p>
            <a:pPr defTabSz="914400">
              <a:spcBef>
                <a:spcPts val="0"/>
              </a:spcBef>
            </a:pPr>
            <a:r>
              <a:rPr lang="ja-JP" altLang="en-US" dirty="0" smtClean="0"/>
              <a:t>ろう者の私が看護師になるまで</a:t>
            </a:r>
            <a:endParaRPr lang="en-US" altLang="ja-JP" dirty="0" smtClean="0"/>
          </a:p>
          <a:p>
            <a:pPr defTabSz="914400">
              <a:spcBef>
                <a:spcPts val="0"/>
              </a:spcBef>
            </a:pP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ろう当事者の看護師として</a:t>
            </a:r>
            <a:endParaRPr kumimoji="1"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ろう当事者の研究者として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9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4800" b="1" dirty="0" smtClean="0"/>
              <a:t>はじめに</a:t>
            </a:r>
            <a:r>
              <a:rPr kumimoji="1" lang="ja-JP" altLang="en-US" sz="4800" dirty="0" smtClean="0"/>
              <a:t>・・・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327" y="2177414"/>
            <a:ext cx="11946673" cy="5257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私は、「聞こえない」ことは「障害」と思っていません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両親から受け継がれた「見る、響かせる文化＝</a:t>
            </a:r>
            <a:r>
              <a:rPr lang="ja-JP" altLang="en-US" sz="2800" b="1" dirty="0" smtClean="0"/>
              <a:t>ろう文化</a:t>
            </a:r>
            <a:r>
              <a:rPr lang="ja-JP" altLang="en-US" sz="2800" dirty="0" smtClean="0"/>
              <a:t>」を持っています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ろう文化は、きらめいていて、美しい世界です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そして、聞こえなくても、話もできるし、生活もできます</a:t>
            </a:r>
            <a:endParaRPr lang="en-US" altLang="ja-JP" sz="2800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7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7"/>
          <p:cNvSpPr>
            <a:spLocks noGrp="1"/>
          </p:cNvSpPr>
          <p:nvPr>
            <p:ph idx="1"/>
          </p:nvPr>
        </p:nvSpPr>
        <p:spPr>
          <a:xfrm>
            <a:off x="619050" y="1478437"/>
            <a:ext cx="8515879" cy="5593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u="sng" dirty="0" smtClean="0">
                <a:solidFill>
                  <a:srgbClr val="FF0000"/>
                </a:solidFill>
                <a:latin typeface="HGP明朝E"/>
                <a:ea typeface="HGP明朝E"/>
                <a:cs typeface="HGP明朝E"/>
              </a:rPr>
              <a:t>絶対的</a:t>
            </a:r>
            <a:r>
              <a:rPr lang="ja-JP" altLang="en-US" u="sng" dirty="0" smtClean="0">
                <a:latin typeface="HGP明朝E"/>
                <a:ea typeface="HGP明朝E"/>
                <a:cs typeface="HGP明朝E"/>
              </a:rPr>
              <a:t>欠格条項</a:t>
            </a:r>
            <a:endParaRPr lang="en-US" altLang="ja-JP" sz="24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9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9050" y="2081780"/>
            <a:ext cx="10213528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ja-JP" sz="2800" dirty="0">
                <a:latin typeface="HGP明朝E"/>
                <a:ea typeface="HGP明朝E"/>
                <a:cs typeface="HGP明朝E"/>
              </a:rPr>
              <a:t>「目が見えない者、耳が聞こえない</a:t>
            </a:r>
            <a:r>
              <a:rPr lang="ja-JP" altLang="ja-JP" sz="2800" dirty="0" smtClean="0">
                <a:latin typeface="HGP明朝E"/>
                <a:ea typeface="HGP明朝E"/>
                <a:cs typeface="HGP明朝E"/>
              </a:rPr>
              <a:t>者</a:t>
            </a:r>
            <a:r>
              <a:rPr lang="ja-JP" altLang="en-US" sz="2800" dirty="0">
                <a:latin typeface="HGP明朝E"/>
                <a:ea typeface="HGP明朝E"/>
                <a:cs typeface="HGP明朝E"/>
              </a:rPr>
              <a:t>　</a:t>
            </a:r>
            <a:r>
              <a:rPr lang="ja-JP" altLang="ja-JP" sz="2800" dirty="0" smtClean="0">
                <a:latin typeface="HGP明朝E"/>
                <a:ea typeface="HGP明朝E"/>
                <a:cs typeface="HGP明朝E"/>
              </a:rPr>
              <a:t>又</a:t>
            </a:r>
            <a:r>
              <a:rPr lang="ja-JP" altLang="ja-JP" sz="2800" dirty="0">
                <a:latin typeface="HGP明朝E"/>
                <a:ea typeface="HGP明朝E"/>
                <a:cs typeface="HGP明朝E"/>
              </a:rPr>
              <a:t>は</a:t>
            </a:r>
            <a:r>
              <a:rPr lang="ja-JP" altLang="ja-JP" sz="2800" dirty="0" smtClean="0">
                <a:latin typeface="HGP明朝E"/>
                <a:ea typeface="HGP明朝E"/>
                <a:cs typeface="HGP明朝E"/>
              </a:rPr>
              <a:t>口が</a:t>
            </a:r>
            <a:r>
              <a:rPr lang="ja-JP" altLang="en-US" sz="2800" dirty="0" smtClean="0">
                <a:latin typeface="HGP明朝E"/>
                <a:ea typeface="HGP明朝E"/>
                <a:cs typeface="HGP明朝E"/>
              </a:rPr>
              <a:t>き</a:t>
            </a:r>
            <a:r>
              <a:rPr lang="ja-JP" altLang="ja-JP" sz="2800" dirty="0" smtClean="0">
                <a:latin typeface="HGP明朝E"/>
                <a:ea typeface="HGP明朝E"/>
                <a:cs typeface="HGP明朝E"/>
              </a:rPr>
              <a:t>けない</a:t>
            </a:r>
            <a:r>
              <a:rPr lang="ja-JP" altLang="ja-JP" sz="2800" dirty="0">
                <a:latin typeface="HGP明朝E"/>
                <a:ea typeface="HGP明朝E"/>
                <a:cs typeface="HGP明朝E"/>
              </a:rPr>
              <a:t>者には、</a:t>
            </a:r>
            <a:endParaRPr lang="en-US" altLang="ja-JP" sz="2800" dirty="0">
              <a:latin typeface="HGP明朝E"/>
              <a:ea typeface="HGP明朝E"/>
              <a:cs typeface="HGP明朝E"/>
            </a:endParaRPr>
          </a:p>
          <a:p>
            <a:r>
              <a:rPr lang="ja-JP" altLang="en-US" sz="2800" dirty="0">
                <a:latin typeface="HGP明朝E"/>
                <a:ea typeface="HGP明朝E"/>
                <a:cs typeface="HGP明朝E"/>
              </a:rPr>
              <a:t>　</a:t>
            </a:r>
            <a:r>
              <a:rPr lang="ja-JP" altLang="ja-JP" sz="2800" dirty="0">
                <a:latin typeface="HGP明朝E"/>
                <a:ea typeface="HGP明朝E"/>
                <a:cs typeface="HGP明朝E"/>
              </a:rPr>
              <a:t>第二条の規定による</a:t>
            </a:r>
            <a:r>
              <a:rPr lang="ja-JP" altLang="ja-JP" sz="2800" dirty="0">
                <a:solidFill>
                  <a:srgbClr val="FF0000"/>
                </a:solidFill>
                <a:latin typeface="HGP明朝E"/>
                <a:ea typeface="HGP明朝E"/>
                <a:cs typeface="HGP明朝E"/>
              </a:rPr>
              <a:t>免許を与えない</a:t>
            </a:r>
            <a:r>
              <a:rPr lang="ja-JP" altLang="ja-JP" sz="2800" dirty="0">
                <a:latin typeface="HGP明朝E"/>
                <a:ea typeface="HGP明朝E"/>
                <a:cs typeface="HGP明朝E"/>
              </a:rPr>
              <a:t>」</a:t>
            </a:r>
            <a:endParaRPr lang="en-US" altLang="ja-JP" sz="2800" dirty="0">
              <a:latin typeface="HGP明朝E"/>
              <a:ea typeface="HGP明朝E"/>
              <a:cs typeface="HGP明朝E"/>
            </a:endParaRPr>
          </a:p>
          <a:p>
            <a:pPr algn="r"/>
            <a:r>
              <a:rPr lang="en-US" altLang="ja-JP" sz="2000" dirty="0">
                <a:latin typeface="HGP明朝E"/>
                <a:ea typeface="HGP明朝E"/>
                <a:cs typeface="HGP明朝E"/>
              </a:rPr>
              <a:t>(</a:t>
            </a:r>
            <a:r>
              <a:rPr lang="ja-JP" altLang="en-US" sz="2000" b="1" dirty="0">
                <a:latin typeface="HGP明朝E"/>
                <a:ea typeface="HGP明朝E"/>
                <a:cs typeface="HGP明朝E"/>
              </a:rPr>
              <a:t>昭和５６年</a:t>
            </a:r>
            <a:r>
              <a:rPr lang="ja-JP" altLang="en-US" sz="2000" dirty="0">
                <a:latin typeface="HGP明朝E"/>
                <a:ea typeface="HGP明朝E"/>
                <a:cs typeface="HGP明朝E"/>
              </a:rPr>
              <a:t>　</a:t>
            </a:r>
            <a:r>
              <a:rPr lang="ja-JP" altLang="ja-JP" sz="2000" dirty="0">
                <a:latin typeface="HGP明朝E"/>
                <a:ea typeface="HGP明朝E"/>
                <a:cs typeface="HGP明朝E"/>
              </a:rPr>
              <a:t>旧</a:t>
            </a:r>
            <a:r>
              <a:rPr lang="ja-JP" altLang="en-US" sz="2000" dirty="0">
                <a:latin typeface="HGP明朝E"/>
                <a:ea typeface="HGP明朝E"/>
                <a:cs typeface="HGP明朝E"/>
              </a:rPr>
              <a:t>保健師助産師看護師</a:t>
            </a:r>
            <a:r>
              <a:rPr lang="ja-JP" altLang="ja-JP" sz="2000" dirty="0">
                <a:latin typeface="HGP明朝E"/>
                <a:ea typeface="HGP明朝E"/>
                <a:cs typeface="HGP明朝E"/>
              </a:rPr>
              <a:t>法</a:t>
            </a:r>
            <a:r>
              <a:rPr lang="en-US" altLang="ja-JP" sz="2000" dirty="0">
                <a:latin typeface="HGP明朝E"/>
                <a:ea typeface="HGP明朝E"/>
                <a:cs typeface="HGP明朝E"/>
              </a:rPr>
              <a:t>9</a:t>
            </a:r>
            <a:r>
              <a:rPr lang="ja-JP" altLang="ja-JP" sz="2000" dirty="0">
                <a:latin typeface="HGP明朝E"/>
                <a:ea typeface="HGP明朝E"/>
                <a:cs typeface="HGP明朝E"/>
              </a:rPr>
              <a:t>条</a:t>
            </a:r>
            <a:r>
              <a:rPr lang="en-US" altLang="ja-JP" sz="2000" dirty="0">
                <a:latin typeface="HGP明朝E"/>
                <a:ea typeface="HGP明朝E"/>
                <a:cs typeface="HGP明朝E"/>
              </a:rPr>
              <a:t>)</a:t>
            </a:r>
          </a:p>
        </p:txBody>
      </p:sp>
      <p:sp>
        <p:nvSpPr>
          <p:cNvPr id="7" name="コンテンツ プレースホルダ 7"/>
          <p:cNvSpPr txBox="1">
            <a:spLocks/>
          </p:cNvSpPr>
          <p:nvPr/>
        </p:nvSpPr>
        <p:spPr>
          <a:xfrm>
            <a:off x="546754" y="4627168"/>
            <a:ext cx="11427532" cy="557513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59" indent="-342859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2" indent="-285716" algn="l" defTabSz="457146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1" indent="-228573" algn="l" defTabSz="457146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7" indent="-228573" algn="l" defTabSz="457146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4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5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0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  <a:defRPr/>
            </a:pPr>
            <a:r>
              <a:rPr lang="ja-JP" altLang="en-US" sz="3500" u="sng" dirty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相対的</a:t>
            </a:r>
            <a:r>
              <a:rPr lang="ja-JP" altLang="en-US" sz="3500" u="sng" dirty="0">
                <a:latin typeface="HGP明朝E"/>
                <a:ea typeface="HGP明朝E"/>
                <a:cs typeface="HGP明朝E"/>
              </a:rPr>
              <a:t>欠格条項</a:t>
            </a:r>
            <a:endParaRPr lang="en-US" altLang="ja-JP" sz="3500" u="sng" dirty="0">
              <a:latin typeface="HGP明朝E"/>
              <a:ea typeface="HGP明朝E"/>
              <a:cs typeface="HGP明朝E"/>
            </a:endParaRPr>
          </a:p>
          <a:p>
            <a:pPr marL="0" indent="0" defTabSz="914400">
              <a:buNone/>
              <a:defRPr/>
            </a:pPr>
            <a:r>
              <a:rPr lang="ja-JP" altLang="ja-JP" sz="2400" dirty="0">
                <a:latin typeface="HGP明朝E"/>
                <a:ea typeface="HGP明朝E"/>
                <a:cs typeface="HGP明朝E"/>
              </a:rPr>
              <a:t>「当該者が現に利用している障害を補う手段または当該</a:t>
            </a:r>
            <a:r>
              <a:rPr lang="ja-JP" altLang="en-US" sz="2400" dirty="0">
                <a:latin typeface="HGP明朝E"/>
                <a:ea typeface="HGP明朝E"/>
                <a:cs typeface="HGP明朝E"/>
              </a:rPr>
              <a:t>者</a:t>
            </a:r>
            <a:r>
              <a:rPr lang="ja-JP" altLang="ja-JP" sz="2400" dirty="0" smtClean="0">
                <a:latin typeface="HGP明朝E"/>
                <a:ea typeface="HGP明朝E"/>
                <a:cs typeface="HGP明朝E"/>
              </a:rPr>
              <a:t>が現</a:t>
            </a:r>
            <a:r>
              <a:rPr lang="ja-JP" altLang="ja-JP" sz="2400" dirty="0">
                <a:latin typeface="HGP明朝E"/>
                <a:ea typeface="HGP明朝E"/>
                <a:cs typeface="HGP明朝E"/>
              </a:rPr>
              <a:t>に受けている治療等に</a:t>
            </a:r>
            <a:r>
              <a:rPr lang="ja-JP" altLang="ja-JP" sz="2400" dirty="0" smtClean="0">
                <a:latin typeface="HGP明朝E"/>
                <a:ea typeface="HGP明朝E"/>
                <a:cs typeface="HGP明朝E"/>
              </a:rPr>
              <a:t>より</a:t>
            </a:r>
            <a:r>
              <a:rPr lang="ja-JP" altLang="en-US" sz="2400" dirty="0" smtClean="0">
                <a:latin typeface="HGP明朝E"/>
                <a:ea typeface="HGP明朝E"/>
                <a:cs typeface="HGP明朝E"/>
              </a:rPr>
              <a:t>　</a:t>
            </a:r>
            <a:endParaRPr lang="en-US" altLang="ja-JP" sz="2400" dirty="0" smtClean="0">
              <a:latin typeface="HGP明朝E"/>
              <a:ea typeface="HGP明朝E"/>
              <a:cs typeface="HGP明朝E"/>
            </a:endParaRPr>
          </a:p>
          <a:p>
            <a:pPr marL="0" indent="0" defTabSz="914400">
              <a:buNone/>
              <a:defRPr/>
            </a:pPr>
            <a:r>
              <a:rPr lang="ja-JP" altLang="en-US" sz="2400" dirty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　</a:t>
            </a:r>
            <a:r>
              <a:rPr lang="ja-JP" altLang="ja-JP" sz="2400" dirty="0" smtClean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障害</a:t>
            </a:r>
            <a:r>
              <a:rPr lang="ja-JP" altLang="ja-JP" sz="2400" dirty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が補われ</a:t>
            </a:r>
            <a:r>
              <a:rPr lang="ja-JP" altLang="ja-JP" sz="2400" dirty="0" smtClean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、また</a:t>
            </a:r>
            <a:r>
              <a:rPr lang="ja-JP" altLang="ja-JP" sz="2400" dirty="0">
                <a:solidFill>
                  <a:srgbClr val="0000FF"/>
                </a:solidFill>
                <a:latin typeface="HGP明朝E"/>
                <a:ea typeface="HGP明朝E"/>
                <a:cs typeface="HGP明朝E"/>
              </a:rPr>
              <a:t>は障害の程度が軽減している状況を考慮しなければならない</a:t>
            </a:r>
            <a:r>
              <a:rPr lang="ja-JP" altLang="ja-JP" sz="2400" dirty="0">
                <a:latin typeface="HGP明朝E"/>
                <a:ea typeface="HGP明朝E"/>
                <a:cs typeface="HGP明朝E"/>
              </a:rPr>
              <a:t>」</a:t>
            </a:r>
            <a:r>
              <a:rPr lang="ja-JP" altLang="en-US" sz="2400" dirty="0">
                <a:latin typeface="HGP明朝E"/>
                <a:ea typeface="HGP明朝E"/>
                <a:cs typeface="HGP明朝E"/>
              </a:rPr>
              <a:t>　</a:t>
            </a:r>
            <a:endParaRPr lang="en-US" altLang="ja-JP" sz="2400" dirty="0">
              <a:latin typeface="HGP明朝E"/>
              <a:ea typeface="HGP明朝E"/>
              <a:cs typeface="HGP明朝E"/>
            </a:endParaRPr>
          </a:p>
          <a:p>
            <a:pPr marL="0" indent="0" algn="r" defTabSz="914400">
              <a:buNone/>
              <a:defRPr/>
            </a:pPr>
            <a:r>
              <a:rPr lang="ja-JP" altLang="en-US" sz="2600" dirty="0">
                <a:latin typeface="HGP明朝E"/>
                <a:ea typeface="HGP明朝E"/>
                <a:cs typeface="HGP明朝E"/>
              </a:rPr>
              <a:t>　　</a:t>
            </a:r>
            <a:r>
              <a:rPr lang="ja-JP" altLang="en-US" sz="1900" dirty="0">
                <a:latin typeface="HGP明朝E"/>
                <a:ea typeface="HGP明朝E"/>
                <a:cs typeface="HGP明朝E"/>
              </a:rPr>
              <a:t>　</a:t>
            </a:r>
            <a:r>
              <a:rPr lang="en-US" altLang="ja-JP" sz="1900" b="1" dirty="0">
                <a:latin typeface="HGP明朝E"/>
                <a:ea typeface="HGP明朝E"/>
                <a:cs typeface="HGP明朝E"/>
              </a:rPr>
              <a:t>(</a:t>
            </a:r>
            <a:r>
              <a:rPr lang="ja-JP" altLang="en-US" sz="1900" b="1" dirty="0">
                <a:latin typeface="HGP明朝E"/>
                <a:ea typeface="HGP明朝E"/>
                <a:cs typeface="HGP明朝E"/>
              </a:rPr>
              <a:t>平成１３年</a:t>
            </a:r>
            <a:r>
              <a:rPr lang="ja-JP" altLang="en-US" sz="1900" dirty="0">
                <a:latin typeface="HGP明朝E"/>
                <a:ea typeface="HGP明朝E"/>
                <a:cs typeface="HGP明朝E"/>
              </a:rPr>
              <a:t>　保健師助産師看護師法９条</a:t>
            </a:r>
            <a:r>
              <a:rPr lang="en-US" altLang="ja-JP" sz="1900" dirty="0">
                <a:latin typeface="HGP明朝E"/>
                <a:ea typeface="HGP明朝E"/>
                <a:cs typeface="HGP明朝E"/>
              </a:rPr>
              <a:t>)</a:t>
            </a:r>
            <a:r>
              <a:rPr lang="ja-JP" altLang="en-US" sz="1900" dirty="0">
                <a:latin typeface="HGP明朝E"/>
                <a:ea typeface="HGP明朝E"/>
                <a:cs typeface="HGP明朝E"/>
              </a:rPr>
              <a:t>　　</a:t>
            </a:r>
          </a:p>
          <a:p>
            <a:pPr algn="r" defTabSz="914400">
              <a:buFont typeface="Arial" pitchFamily="34" charset="0"/>
              <a:buChar char="•"/>
              <a:defRPr/>
            </a:pPr>
            <a:endParaRPr lang="en-US" altLang="ja-JP" sz="19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  <a:p>
            <a:pPr marL="0" indent="0">
              <a:buNone/>
            </a:pPr>
            <a:endParaRPr lang="en-US" altLang="ja-JP" sz="1800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12733" y="3684455"/>
            <a:ext cx="334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2001</a:t>
            </a:r>
            <a:r>
              <a:rPr lang="ja-JP" altLang="en-US" sz="2800" b="1" dirty="0"/>
              <a:t>年</a:t>
            </a:r>
            <a:r>
              <a:rPr lang="ja-JP" altLang="en-US" dirty="0"/>
              <a:t>に改正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389966" y="161833"/>
            <a:ext cx="11965320" cy="1511120"/>
          </a:xfrm>
        </p:spPr>
        <p:txBody>
          <a:bodyPr>
            <a:noAutofit/>
          </a:bodyPr>
          <a:lstStyle/>
          <a:p>
            <a:pPr algn="l"/>
            <a:r>
              <a:rPr lang="ja-JP" altLang="en-US" sz="5400" b="1" smtClean="0">
                <a:latin typeface="メイリオ"/>
                <a:ea typeface="メイリオ"/>
                <a:cs typeface="メイリオ"/>
              </a:rPr>
              <a:t>欠格</a:t>
            </a:r>
            <a:r>
              <a:rPr lang="ja-JP" altLang="en-US" sz="5400" b="1" dirty="0" smtClean="0">
                <a:latin typeface="メイリオ"/>
                <a:ea typeface="メイリオ"/>
                <a:cs typeface="メイリオ"/>
              </a:rPr>
              <a:t>条項</a:t>
            </a:r>
            <a:r>
              <a:rPr lang="ja-JP" altLang="en-US" dirty="0" smtClean="0">
                <a:latin typeface="メイリオ"/>
                <a:ea typeface="メイリオ"/>
                <a:cs typeface="メイリオ"/>
              </a:rPr>
              <a:t>とその改正</a:t>
            </a:r>
            <a:endParaRPr lang="ja-JP" altLang="en-US" dirty="0">
              <a:latin typeface="メイリオ"/>
              <a:ea typeface="メイリオ"/>
              <a:cs typeface="メイリオ"/>
            </a:endParaRPr>
          </a:p>
        </p:txBody>
      </p:sp>
      <p:pic>
        <p:nvPicPr>
          <p:cNvPr id="10" name="Picture 2" descr="http://www.homepage-illustration.com/material/lawyer/l_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6344" y="1251187"/>
            <a:ext cx="1475656" cy="864096"/>
          </a:xfrm>
          <a:prstGeom prst="rect">
            <a:avLst/>
          </a:prstGeom>
          <a:noFill/>
        </p:spPr>
      </p:pic>
      <p:sp>
        <p:nvSpPr>
          <p:cNvPr id="11" name="下矢印 10"/>
          <p:cNvSpPr/>
          <p:nvPr/>
        </p:nvSpPr>
        <p:spPr>
          <a:xfrm>
            <a:off x="3587074" y="3589885"/>
            <a:ext cx="625659" cy="79106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4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6105651" y="1854100"/>
            <a:ext cx="5172789" cy="3235345"/>
            <a:chOff x="1478742" y="2495440"/>
            <a:chExt cx="2986018" cy="110162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594" r="58699">
                          <a14:backgroundMark x1="67596" y1="34839" x2="67596" y2="34839"/>
                          <a14:backgroundMark x1="59894" y1="18871" x2="59894" y2="18871"/>
                        </a14:backgroundRemoval>
                      </a14:imgEffect>
                    </a14:imgLayer>
                  </a14:imgProps>
                </a:ext>
              </a:extLst>
            </a:blip>
            <a:srcRect t="18693" r="37147" b="22160"/>
            <a:stretch/>
          </p:blipFill>
          <p:spPr>
            <a:xfrm>
              <a:off x="1478742" y="2495440"/>
              <a:ext cx="2986018" cy="1101625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1899637" y="2790594"/>
              <a:ext cx="2196826" cy="534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サポートはしません</a:t>
              </a:r>
              <a:endParaRPr lang="en-US" altLang="ja-JP" sz="3200" dirty="0" smtClean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自分の力で</a:t>
              </a:r>
              <a:endParaRPr lang="en-US" altLang="ja-JP" sz="3200" dirty="0" smtClean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頑張ってください</a:t>
              </a:r>
              <a:endParaRPr lang="en-US" altLang="ja-JP" sz="3200" dirty="0">
                <a:latin typeface="HGPMinchoE" charset="-128"/>
                <a:ea typeface="HGPMinchoE" charset="-128"/>
                <a:cs typeface="HGPMinchoE" charset="-128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1426394" y="1682457"/>
            <a:ext cx="4124971" cy="2608135"/>
            <a:chOff x="1018330" y="2462510"/>
            <a:chExt cx="3737873" cy="225255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594" r="58699">
                          <a14:backgroundMark x1="67596" y1="34839" x2="67596" y2="34839"/>
                          <a14:backgroundMark x1="59894" y1="18871" x2="59894" y2="18871"/>
                        </a14:backgroundRemoval>
                      </a14:imgEffect>
                    </a14:imgLayer>
                  </a14:imgProps>
                </a:ext>
              </a:extLst>
            </a:blip>
            <a:srcRect t="18693" r="37147" b="22160"/>
            <a:stretch/>
          </p:blipFill>
          <p:spPr>
            <a:xfrm>
              <a:off x="1018330" y="2462510"/>
              <a:ext cx="3737873" cy="2252552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1341799" y="3003894"/>
              <a:ext cx="3114895" cy="11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800" dirty="0">
                  <a:latin typeface="HGPMinchoE" charset="-128"/>
                  <a:ea typeface="HGPMinchoE" charset="-128"/>
                  <a:cs typeface="HGPMinchoE" charset="-128"/>
                </a:rPr>
                <a:t>聞こえない人が</a:t>
              </a:r>
              <a:endParaRPr lang="en-US" altLang="ja-JP" sz="2800" dirty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2800" dirty="0">
                  <a:latin typeface="HGPMinchoE" charset="-128"/>
                  <a:ea typeface="HGPMinchoE" charset="-128"/>
                  <a:cs typeface="HGPMinchoE" charset="-128"/>
                </a:rPr>
                <a:t>看護師国家試験に</a:t>
              </a:r>
              <a:r>
                <a:rPr lang="en-US" altLang="ja-JP" sz="2800" dirty="0">
                  <a:latin typeface="HGPMinchoE" charset="-128"/>
                  <a:ea typeface="HGPMinchoE" charset="-128"/>
                  <a:cs typeface="HGPMinchoE" charset="-128"/>
                </a:rPr>
                <a:t> </a:t>
              </a:r>
              <a:r>
                <a:rPr lang="ja-JP" altLang="en-US" sz="2800" dirty="0">
                  <a:latin typeface="HGPMinchoE" charset="-128"/>
                  <a:ea typeface="HGPMinchoE" charset="-128"/>
                  <a:cs typeface="HGPMinchoE" charset="-128"/>
                </a:rPr>
                <a:t>受かるわけない</a:t>
              </a: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67" b="100000" l="10000" r="100000"/>
                    </a14:imgEffect>
                  </a14:imgLayer>
                </a14:imgProps>
              </a:ext>
            </a:extLst>
          </a:blip>
          <a:srcRect l="67344" t="12249" r="-67344" b="160"/>
          <a:stretch/>
        </p:blipFill>
        <p:spPr>
          <a:xfrm>
            <a:off x="7435572" y="3388712"/>
            <a:ext cx="9144000" cy="277822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67" b="100000" l="10000" r="100000"/>
                    </a14:imgEffect>
                  </a14:imgLayer>
                </a14:imgProps>
              </a:ext>
            </a:extLst>
          </a:blip>
          <a:srcRect l="67344" t="12249" r="1419" b="160"/>
          <a:stretch/>
        </p:blipFill>
        <p:spPr>
          <a:xfrm>
            <a:off x="2060745" y="2612566"/>
            <a:ext cx="2856267" cy="2778225"/>
          </a:xfrm>
          <a:prstGeom prst="rect">
            <a:avLst/>
          </a:prstGeom>
        </p:spPr>
      </p:pic>
      <p:sp>
        <p:nvSpPr>
          <p:cNvPr id="23" name="タイトル 1"/>
          <p:cNvSpPr txBox="1">
            <a:spLocks/>
          </p:cNvSpPr>
          <p:nvPr/>
        </p:nvSpPr>
        <p:spPr>
          <a:xfrm>
            <a:off x="676688" y="3754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800" dirty="0" smtClean="0"/>
              <a:t>看護大学の</a:t>
            </a:r>
            <a:r>
              <a:rPr lang="ja-JP" altLang="en-US" sz="6000" b="1" dirty="0"/>
              <a:t>声</a:t>
            </a:r>
            <a:r>
              <a:rPr lang="ja-JP" altLang="en-US" sz="4800" dirty="0"/>
              <a:t>・・・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1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929822" y="2329544"/>
            <a:ext cx="595737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 smtClean="0"/>
              <a:t>「聞こえる」</a:t>
            </a:r>
            <a:r>
              <a:rPr lang="ja-JP" altLang="en-US" sz="2800" dirty="0" smtClean="0"/>
              <a:t>こと</a:t>
            </a:r>
            <a:r>
              <a:rPr lang="ja-JP" altLang="en-US" sz="2800" dirty="0"/>
              <a:t>が</a:t>
            </a:r>
            <a:r>
              <a:rPr lang="ja-JP" altLang="en-US" sz="3200" b="1" dirty="0"/>
              <a:t>当たり前</a:t>
            </a:r>
            <a:r>
              <a:rPr lang="ja-JP" altLang="en-US" sz="3200" dirty="0"/>
              <a:t>、</a:t>
            </a:r>
            <a:endParaRPr lang="en-US" altLang="ja-JP" sz="3200" dirty="0"/>
          </a:p>
          <a:p>
            <a:pPr>
              <a:lnSpc>
                <a:spcPct val="150000"/>
              </a:lnSpc>
            </a:pPr>
            <a:r>
              <a:rPr lang="ja-JP" altLang="en-US" sz="3200" b="1" dirty="0" smtClean="0"/>
              <a:t>　優れて</a:t>
            </a:r>
            <a:r>
              <a:rPr lang="ja-JP" altLang="en-US" sz="3200" b="1" dirty="0"/>
              <a:t>いる</a:t>
            </a:r>
            <a:r>
              <a:rPr lang="ja-JP" altLang="en-US" sz="2800" dirty="0"/>
              <a:t>と</a:t>
            </a:r>
            <a:r>
              <a:rPr lang="ja-JP" altLang="en-US" sz="2800" dirty="0" smtClean="0"/>
              <a:t>みなす考え</a:t>
            </a:r>
            <a:endParaRPr lang="en-US" altLang="ja-JP" sz="2800" dirty="0" smtClean="0"/>
          </a:p>
          <a:p>
            <a:pPr>
              <a:lnSpc>
                <a:spcPct val="150000"/>
              </a:lnSpc>
            </a:pPr>
            <a:endParaRPr lang="en-US" altLang="ja-JP" sz="28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　</a:t>
            </a:r>
            <a:r>
              <a:rPr lang="en-US" altLang="ja-JP" sz="2400" dirty="0"/>
              <a:t>→</a:t>
            </a:r>
            <a:r>
              <a:rPr lang="ja-JP" altLang="en-US" sz="2400" dirty="0"/>
              <a:t>聞こえないことで能力を低く見る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　　聞こえることへの適応を強いる　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ja-JP" sz="2400" dirty="0"/>
              <a:t>　</a:t>
            </a:r>
            <a:r>
              <a:rPr lang="ja-JP" altLang="en-US" sz="2400" dirty="0"/>
              <a:t>　　　　　　　　　</a:t>
            </a:r>
            <a:r>
              <a:rPr lang="ja-JP" altLang="en-US" sz="1600" dirty="0"/>
              <a:t>（</a:t>
            </a:r>
            <a:r>
              <a:rPr lang="en-US" altLang="ja-JP" sz="1600" dirty="0"/>
              <a:t>Humphries, T., </a:t>
            </a:r>
            <a:r>
              <a:rPr lang="en-US" altLang="ja-JP" sz="1600" dirty="0" smtClean="0"/>
              <a:t>1977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>
              <a:lnSpc>
                <a:spcPct val="150000"/>
              </a:lnSpc>
            </a:pP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 smtClean="0"/>
              <a:t>　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70594" y="391686"/>
            <a:ext cx="37038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latin typeface="Arial"/>
                <a:cs typeface="Arial"/>
              </a:rPr>
              <a:t>Audism</a:t>
            </a:r>
            <a:endParaRPr lang="en-US" altLang="ja-JP" sz="4800" b="1" dirty="0">
              <a:latin typeface="Arial"/>
              <a:cs typeface="Arial"/>
            </a:endParaRPr>
          </a:p>
          <a:p>
            <a:r>
              <a:rPr lang="ja-JP" altLang="en-US" sz="4400" dirty="0" smtClean="0">
                <a:latin typeface="Arial"/>
                <a:cs typeface="Arial"/>
              </a:rPr>
              <a:t>　聴</a:t>
            </a:r>
            <a:r>
              <a:rPr lang="ja-JP" altLang="en-US" sz="4400" dirty="0">
                <a:latin typeface="Arial"/>
                <a:cs typeface="Arial"/>
              </a:rPr>
              <a:t>能主義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5914" cy="687406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85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200562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kumimoji="1" lang="ja-JP" altLang="en-US" sz="6000" b="1" dirty="0" smtClean="0"/>
              <a:t>音</a:t>
            </a:r>
            <a:r>
              <a:rPr kumimoji="1" lang="ja-JP" altLang="en-US" dirty="0" smtClean="0"/>
              <a:t>は社会的な価値となっている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137556" y="1494261"/>
            <a:ext cx="103958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latin typeface=".Hiragino Kaku Gothic Interface" charset="-128"/>
              </a:rPr>
              <a:t>音はお金や権力や支配に似て</a:t>
            </a:r>
            <a:r>
              <a:rPr lang="ja-JP" altLang="en-US" sz="2800" dirty="0" smtClean="0">
                <a:latin typeface=".Hiragino Kaku Gothic Interface" charset="-128"/>
              </a:rPr>
              <a:t>いる</a:t>
            </a:r>
            <a:endParaRPr lang="en-US" altLang="ja-JP" sz="2800" dirty="0" smtClean="0">
              <a:latin typeface=".Hiragino Kaku Gothic Interface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.Hiragino Kaku Gothic Interface" charset="-128"/>
              </a:rPr>
              <a:t>社会的</a:t>
            </a:r>
            <a:r>
              <a:rPr lang="ja-JP" altLang="en-US" sz="2800" dirty="0">
                <a:latin typeface=".Hiragino Kaku Gothic Interface" charset="-128"/>
              </a:rPr>
              <a:t>な価値なのです</a:t>
            </a:r>
          </a:p>
          <a:p>
            <a:pPr>
              <a:lnSpc>
                <a:spcPct val="150000"/>
              </a:lnSpc>
            </a:pPr>
            <a:endParaRPr lang="ja-JP" altLang="en-US" sz="1600" dirty="0">
              <a:latin typeface="Helvetica Neue" charset="0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latin typeface=".Hiragino Kaku Gothic Interface" charset="-128"/>
              </a:rPr>
              <a:t>話し言葉には大きな文化があります</a:t>
            </a:r>
          </a:p>
          <a:p>
            <a:pPr>
              <a:lnSpc>
                <a:spcPct val="150000"/>
              </a:lnSpc>
            </a:pPr>
            <a:r>
              <a:rPr lang="ja-JP" altLang="en-US" sz="2800" dirty="0">
                <a:latin typeface=".Hiragino Kaku Gothic Interface" charset="-128"/>
              </a:rPr>
              <a:t>コミュニケーションを</a:t>
            </a:r>
            <a:r>
              <a:rPr lang="ja-JP" altLang="en-US" sz="2800" dirty="0" smtClean="0">
                <a:latin typeface=".Hiragino Kaku Gothic Interface" charset="-128"/>
              </a:rPr>
              <a:t>とるのに</a:t>
            </a:r>
            <a:endParaRPr lang="en-US" altLang="ja-JP" sz="2800" dirty="0" smtClean="0">
              <a:latin typeface=".Hiragino Kaku Gothic Interface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.Hiragino Kaku Gothic Interface" charset="-128"/>
              </a:rPr>
              <a:t>実際</a:t>
            </a:r>
            <a:r>
              <a:rPr lang="ja-JP" altLang="en-US" sz="2800" dirty="0">
                <a:latin typeface=".Hiragino Kaku Gothic Interface" charset="-128"/>
              </a:rPr>
              <a:t>に音を使わないというだけで</a:t>
            </a:r>
            <a:r>
              <a:rPr lang="ja-JP" altLang="en-US" sz="2800" dirty="0" smtClean="0">
                <a:latin typeface=".Hiragino Kaku Gothic Interface" charset="-128"/>
              </a:rPr>
              <a:t>、</a:t>
            </a:r>
            <a:endParaRPr lang="en-US" altLang="ja-JP" sz="2800" dirty="0" smtClean="0">
              <a:latin typeface=".Hiragino Kaku Gothic Interface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 smtClean="0">
                <a:latin typeface=".Hiragino Kaku Gothic Interface" charset="-128"/>
              </a:rPr>
              <a:t>私</a:t>
            </a:r>
            <a:r>
              <a:rPr lang="ja-JP" altLang="en-US" sz="2800" dirty="0">
                <a:latin typeface=".Hiragino Kaku Gothic Interface" charset="-128"/>
              </a:rPr>
              <a:t>は</a:t>
            </a:r>
            <a:r>
              <a:rPr lang="ja-JP" altLang="en-US" sz="2800" b="1" dirty="0">
                <a:latin typeface=".Hiragino Kaku Gothic Interface" charset="-128"/>
              </a:rPr>
              <a:t>社会的にも声を持たない</a:t>
            </a:r>
            <a:r>
              <a:rPr lang="ja-JP" altLang="en-US" sz="2800" dirty="0">
                <a:latin typeface=".Hiragino Kaku Gothic Interface" charset="-128"/>
              </a:rPr>
              <a:t>かのようです</a:t>
            </a:r>
            <a:endParaRPr lang="ja-JP" altLang="en-US" sz="2800" dirty="0">
              <a:effectLst/>
              <a:latin typeface=".Hiragino Kaku Gothic Interface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04457" y="6060713"/>
            <a:ext cx="825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</a:t>
            </a:r>
            <a:r>
              <a:rPr lang="en-US" altLang="ja-JP" dirty="0" smtClean="0"/>
              <a:t>TED</a:t>
            </a:r>
            <a:r>
              <a:rPr lang="ja-JP" altLang="en-US" dirty="0" smtClean="0"/>
              <a:t>スピーチ　</a:t>
            </a:r>
            <a:r>
              <a:rPr lang="en-US" altLang="ja-JP" dirty="0" smtClean="0"/>
              <a:t>Christine Sun Kim “Enchanting music of sign language”</a:t>
            </a:r>
            <a:r>
              <a:rPr lang="ja-JP" altLang="en-US" dirty="0" smtClean="0"/>
              <a:t>）</a:t>
            </a:r>
            <a:endParaRPr lang="en-US" altLang="ja-JP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137556" y="5717500"/>
            <a:ext cx="1173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hlinkClick r:id="rId3"/>
              </a:rPr>
              <a:t>TED </a:t>
            </a:r>
            <a:r>
              <a:rPr lang="ja-JP" altLang="en-US" dirty="0" smtClean="0">
                <a:hlinkClick r:id="rId3"/>
              </a:rPr>
              <a:t>映像　</a:t>
            </a:r>
            <a:r>
              <a:rPr lang="en-US" altLang="ja-JP" dirty="0" smtClean="0">
                <a:hlinkClick r:id="rId3"/>
              </a:rPr>
              <a:t>"The enchanting music of sign language" 5:30-7:30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5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599" y="2880695"/>
            <a:ext cx="3897086" cy="38407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自分が看護師になっていいのだろうか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83040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「患者さんが話していることがよくわからない、、」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/>
              <a:t>「患者さんの安全を守れるのだろうか、、」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36799" y="851701"/>
            <a:ext cx="4297738" cy="1465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dirty="0" smtClean="0">
                <a:latin typeface="HG明朝E"/>
                <a:ea typeface="HG明朝E"/>
                <a:cs typeface="HG明朝E"/>
              </a:rPr>
              <a:t>熊谷晋一郎氏</a:t>
            </a:r>
            <a:endParaRPr lang="en-US" altLang="ja-JP" dirty="0" smtClean="0">
              <a:latin typeface="HG明朝E"/>
              <a:ea typeface="HG明朝E"/>
              <a:cs typeface="HG明朝E"/>
            </a:endParaRPr>
          </a:p>
          <a:p>
            <a:pPr marL="0" indent="0" algn="ctr">
              <a:buNone/>
            </a:pPr>
            <a:r>
              <a:rPr lang="ja-JP" altLang="en-US" dirty="0" smtClean="0">
                <a:latin typeface="HG明朝E"/>
                <a:ea typeface="HG明朝E"/>
                <a:cs typeface="HG明朝E"/>
              </a:rPr>
              <a:t>（脳性麻痺の医師）</a:t>
            </a:r>
            <a:endParaRPr lang="en-US" altLang="ja-JP" dirty="0" smtClean="0">
              <a:latin typeface="HG明朝E"/>
              <a:ea typeface="HG明朝E"/>
              <a:cs typeface="HG明朝E"/>
            </a:endParaRPr>
          </a:p>
        </p:txBody>
      </p:sp>
      <p:sp>
        <p:nvSpPr>
          <p:cNvPr id="5" name="円形吹き出し 4"/>
          <p:cNvSpPr/>
          <p:nvPr/>
        </p:nvSpPr>
        <p:spPr>
          <a:xfrm>
            <a:off x="5814390" y="2826120"/>
            <a:ext cx="5185938" cy="2551549"/>
          </a:xfrm>
          <a:prstGeom prst="wedgeEllipseCallout">
            <a:avLst>
              <a:gd name="adj1" fmla="val -58755"/>
              <a:gd name="adj2" fmla="val 48513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ja-JP" altLang="en-US" sz="5400" b="1" dirty="0">
                <a:solidFill>
                  <a:schemeClr val="tx1"/>
                </a:solidFill>
                <a:latin typeface="HG明朝E"/>
                <a:ea typeface="HG明朝E"/>
                <a:cs typeface="HG明朝E"/>
              </a:rPr>
              <a:t>自立とは</a:t>
            </a:r>
            <a:endParaRPr lang="en-US" altLang="ja-JP" sz="5400" b="1" dirty="0">
              <a:solidFill>
                <a:schemeClr val="tx1"/>
              </a:solidFill>
              <a:latin typeface="HG明朝E"/>
              <a:ea typeface="HG明朝E"/>
              <a:cs typeface="HG明朝E"/>
            </a:endParaRPr>
          </a:p>
          <a:p>
            <a:pPr algn="ctr"/>
            <a:r>
              <a:rPr lang="ja-JP" altLang="en-US" sz="5400" b="1" dirty="0">
                <a:solidFill>
                  <a:schemeClr val="tx1"/>
                </a:solidFill>
                <a:latin typeface="HG明朝E"/>
                <a:ea typeface="HG明朝E"/>
                <a:cs typeface="HG明朝E"/>
              </a:rPr>
              <a:t>依存先を</a:t>
            </a:r>
            <a:endParaRPr lang="en-US" altLang="ja-JP" sz="5400" b="1" dirty="0">
              <a:solidFill>
                <a:schemeClr val="tx1"/>
              </a:solidFill>
              <a:latin typeface="HG明朝E"/>
              <a:ea typeface="HG明朝E"/>
              <a:cs typeface="HG明朝E"/>
            </a:endParaRPr>
          </a:p>
          <a:p>
            <a:pPr algn="ctr"/>
            <a:r>
              <a:rPr lang="ja-JP" altLang="en-US" sz="5400" b="1" dirty="0">
                <a:solidFill>
                  <a:schemeClr val="tx1"/>
                </a:solidFill>
                <a:latin typeface="HG明朝E"/>
                <a:ea typeface="HG明朝E"/>
                <a:cs typeface="HG明朝E"/>
              </a:rPr>
              <a:t>増やすこと</a:t>
            </a:r>
            <a:endParaRPr lang="en-US" altLang="ja-JP" sz="5400" b="1" dirty="0">
              <a:solidFill>
                <a:schemeClr val="tx1"/>
              </a:solidFill>
              <a:latin typeface="HG明朝E"/>
              <a:ea typeface="HG明朝E"/>
              <a:cs typeface="HG明朝E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14391" cy="685800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101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28" y="139217"/>
            <a:ext cx="9080500" cy="645414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2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0532" y="934933"/>
            <a:ext cx="3651473" cy="4525963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dirty="0" smtClean="0"/>
              <a:t>大学院生による</a:t>
            </a: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 smtClean="0"/>
              <a:t>パソコンテイク</a:t>
            </a:r>
            <a:endParaRPr kumimoji="1" lang="ja-JP" altLang="en-US" dirty="0"/>
          </a:p>
        </p:txBody>
      </p:sp>
      <p:pic>
        <p:nvPicPr>
          <p:cNvPr id="5" name="図 4" descr="スクリーンショット 2016-03-01 4.04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04" y="153552"/>
            <a:ext cx="5458100" cy="3218761"/>
          </a:xfrm>
          <a:prstGeom prst="rect">
            <a:avLst/>
          </a:prstGeom>
        </p:spPr>
      </p:pic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5803747" y="444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dirty="0" smtClean="0"/>
              <a:t>看護師免許を</a:t>
            </a:r>
            <a:endParaRPr lang="en-US" altLang="ja-JP" dirty="0" smtClean="0"/>
          </a:p>
          <a:p>
            <a:pPr marL="0" indent="0">
              <a:buFont typeface="Arial"/>
              <a:buNone/>
            </a:pPr>
            <a:r>
              <a:rPr lang="ja-JP" altLang="en-US" dirty="0" smtClean="0"/>
              <a:t>お持ちの</a:t>
            </a:r>
            <a:endParaRPr lang="en-US" altLang="ja-JP" dirty="0" smtClean="0"/>
          </a:p>
          <a:p>
            <a:pPr marL="0" indent="0">
              <a:buFont typeface="Arial"/>
              <a:buNone/>
            </a:pPr>
            <a:r>
              <a:rPr lang="ja-JP" altLang="en-US" dirty="0" smtClean="0"/>
              <a:t>手話通訳者</a:t>
            </a:r>
            <a:endParaRPr lang="ja-JP" altLang="en-US" dirty="0"/>
          </a:p>
        </p:txBody>
      </p:sp>
      <p:pic>
        <p:nvPicPr>
          <p:cNvPr id="8" name="図 7" descr="スクリーンショット 2015-10-08 20.12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5" y="2775856"/>
            <a:ext cx="4812657" cy="392986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691121" y="1192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5200" b="1" dirty="0" smtClean="0"/>
              <a:t>聴診器！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1121" y="1533809"/>
            <a:ext cx="813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例）腸閉塞（イレウス</a:t>
            </a:r>
            <a:r>
              <a:rPr lang="ja-JP" altLang="en-US" sz="3200" dirty="0" smtClean="0"/>
              <a:t>）を発見する</a:t>
            </a:r>
            <a:endParaRPr lang="en-US" altLang="ja-JP" sz="3200" dirty="0"/>
          </a:p>
          <a:p>
            <a:endParaRPr lang="en-US" altLang="ja-JP" sz="3200" dirty="0"/>
          </a:p>
        </p:txBody>
      </p:sp>
      <p:sp>
        <p:nvSpPr>
          <p:cNvPr id="3" name="正方形/長方形 2"/>
          <p:cNvSpPr/>
          <p:nvPr/>
        </p:nvSpPr>
        <p:spPr>
          <a:xfrm>
            <a:off x="4493031" y="5257456"/>
            <a:ext cx="2000717" cy="118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腹部</a:t>
            </a:r>
            <a:r>
              <a:rPr lang="en-US" altLang="ja-JP" sz="2000" dirty="0">
                <a:solidFill>
                  <a:srgbClr val="000000"/>
                </a:solidFill>
              </a:rPr>
              <a:t>X</a:t>
            </a:r>
            <a:r>
              <a:rPr lang="ja-JP" altLang="en-US" sz="2000" dirty="0">
                <a:solidFill>
                  <a:srgbClr val="000000"/>
                </a:solidFill>
              </a:rPr>
              <a:t>線検査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超音波検査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33" y="2530763"/>
            <a:ext cx="2064769" cy="1145570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4493031" y="2212432"/>
            <a:ext cx="2000716" cy="15695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腹痛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圧痛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嘔気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食欲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リスク因子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493031" y="3929123"/>
            <a:ext cx="2000717" cy="118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圧痛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嘔吐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ja-JP" altLang="en-US" sz="2000" dirty="0">
                <a:solidFill>
                  <a:srgbClr val="000000"/>
                </a:solidFill>
              </a:rPr>
              <a:t>腹部膨満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25159" t="6041" r="23272" b="9522"/>
          <a:stretch/>
        </p:blipFill>
        <p:spPr>
          <a:xfrm>
            <a:off x="2890550" y="3881663"/>
            <a:ext cx="1362764" cy="14875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221" y="5436769"/>
            <a:ext cx="836200" cy="101803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197" y="3782029"/>
            <a:ext cx="1461072" cy="975855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9300718" y="3657720"/>
            <a:ext cx="2000716" cy="11861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ja-JP" altLang="en-US" sz="2000" dirty="0" smtClean="0">
                <a:solidFill>
                  <a:srgbClr val="000000"/>
                </a:solidFill>
              </a:rPr>
              <a:t>腸音</a:t>
            </a:r>
            <a:r>
              <a:rPr lang="ja-JP" altLang="en-US" sz="2000" dirty="0">
                <a:solidFill>
                  <a:srgbClr val="000000"/>
                </a:solidFill>
              </a:rPr>
              <a:t>の聴診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7474885" y="1610061"/>
            <a:ext cx="3263013" cy="1677432"/>
          </a:xfrm>
          <a:prstGeom prst="wedgeRoundRectCallout">
            <a:avLst>
              <a:gd name="adj1" fmla="val -76321"/>
              <a:gd name="adj2" fmla="val 7607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000000"/>
                </a:solidFill>
              </a:rPr>
              <a:t>見る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</a:rPr>
              <a:t>聴く、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</a:rPr>
              <a:t>触れることの方が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</a:rPr>
              <a:t>情報が多い！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43280" y="2488825"/>
            <a:ext cx="1406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HGP明朝E"/>
                <a:ea typeface="HGP明朝E"/>
                <a:cs typeface="HGP明朝E"/>
              </a:rPr>
              <a:t>聴く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343279" y="3995147"/>
            <a:ext cx="1750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HGP明朝E"/>
                <a:ea typeface="HGP明朝E"/>
                <a:cs typeface="HGP明朝E"/>
              </a:rPr>
              <a:t>触れる</a:t>
            </a:r>
            <a:endParaRPr lang="en-US" altLang="ja-JP" sz="4400" dirty="0">
              <a:latin typeface="HGP明朝E"/>
              <a:ea typeface="HGP明朝E"/>
              <a:cs typeface="HGP明朝E"/>
            </a:endParaRPr>
          </a:p>
          <a:p>
            <a:r>
              <a:rPr lang="ja-JP" altLang="en-US" sz="4400" dirty="0">
                <a:latin typeface="HGP明朝E"/>
                <a:ea typeface="HGP明朝E"/>
                <a:cs typeface="HGP明朝E"/>
              </a:rPr>
              <a:t>見る</a:t>
            </a:r>
          </a:p>
          <a:p>
            <a:endParaRPr lang="ja-JP" altLang="en-US" sz="4400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13433" y="3376266"/>
            <a:ext cx="1750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HGP明朝E"/>
                <a:ea typeface="HGP明朝E"/>
                <a:cs typeface="HGP明朝E"/>
              </a:rPr>
              <a:t>聞く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86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32" grpId="0" animBg="1"/>
      <p:bldP spid="7" grpId="0" animBg="1"/>
      <p:bldP spid="8" grpId="0"/>
      <p:bldP spid="3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/>
          <a:lstStyle/>
          <a:p>
            <a:pPr algn="l"/>
            <a:r>
              <a:rPr kumimoji="1" lang="ja-JP" altLang="en-US" sz="5400" b="1" dirty="0" smtClean="0"/>
              <a:t>ろうの</a:t>
            </a:r>
            <a:r>
              <a:rPr kumimoji="1" lang="ja-JP" altLang="en-US" dirty="0" smtClean="0"/>
              <a:t>看護者であるということ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830402"/>
            <a:ext cx="10972800" cy="4525963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ろう者とは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ろう者の私が看護師になるまで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kumimoji="1" lang="en-US" altLang="ja-JP" dirty="0"/>
          </a:p>
          <a:p>
            <a:pPr defTabSz="914400">
              <a:spcBef>
                <a:spcPts val="0"/>
              </a:spcBef>
            </a:pPr>
            <a:r>
              <a:rPr kumimoji="1" lang="ja-JP" altLang="en-US" dirty="0" smtClean="0"/>
              <a:t>ろう当事者の看護師として</a:t>
            </a:r>
            <a:endParaRPr kumimoji="1" lang="en-US" altLang="ja-JP" dirty="0" smtClean="0"/>
          </a:p>
          <a:p>
            <a:pPr defTabSz="914400">
              <a:spcBef>
                <a:spcPts val="0"/>
              </a:spcBef>
            </a:pP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ろう当事者の研究者として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1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55987" y="1937081"/>
            <a:ext cx="548792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手話</a:t>
            </a:r>
            <a:r>
              <a:rPr lang="ja-JP" altLang="en-US" sz="2800" dirty="0"/>
              <a:t>は、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手や顔を使って話をし、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目で聴く言葉</a:t>
            </a:r>
            <a:r>
              <a:rPr lang="ja-JP" altLang="en-US" sz="2800" dirty="0" smtClean="0"/>
              <a:t>です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そして、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日本語とは異なる文法構造を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有しています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599947" y="5643904"/>
            <a:ext cx="478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（木村</a:t>
            </a:r>
            <a:r>
              <a:rPr lang="en-US" altLang="ja-JP" sz="2000" dirty="0" smtClean="0"/>
              <a:t>, 2012</a:t>
            </a:r>
            <a:r>
              <a:rPr lang="ja-JP" altLang="en-US" sz="2000" dirty="0" smtClean="0"/>
              <a:t>）</a:t>
            </a:r>
            <a:endParaRPr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572373" y="1462059"/>
            <a:ext cx="3890769" cy="486892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72373" y="6412468"/>
            <a:ext cx="51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Nancy, R. (2010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“</a:t>
            </a:r>
            <a:r>
              <a:rPr lang="en-US" altLang="ja-JP" sz="1600" dirty="0"/>
              <a:t>Sign Internationality”</a:t>
            </a:r>
            <a:endParaRPr lang="ja-JP" altLang="en-US" sz="1600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572373" y="17905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ja-JP" altLang="en-US" dirty="0"/>
              <a:t>ろう者のことばは</a:t>
            </a:r>
            <a:r>
              <a:rPr lang="ja-JP" altLang="en-US" sz="5300" b="1" dirty="0"/>
              <a:t>手話</a:t>
            </a:r>
            <a:r>
              <a:rPr lang="ja-JP" altLang="en-US" dirty="0" smtClean="0"/>
              <a:t>です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6105651" y="1854100"/>
            <a:ext cx="5172789" cy="3235345"/>
            <a:chOff x="1478742" y="2495440"/>
            <a:chExt cx="2986018" cy="1101625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594" r="58699">
                          <a14:backgroundMark x1="67596" y1="34839" x2="67596" y2="34839"/>
                          <a14:backgroundMark x1="59894" y1="18871" x2="59894" y2="18871"/>
                        </a14:backgroundRemoval>
                      </a14:imgEffect>
                    </a14:imgLayer>
                  </a14:imgProps>
                </a:ext>
              </a:extLst>
            </a:blip>
            <a:srcRect t="18693" r="37147" b="22160"/>
            <a:stretch/>
          </p:blipFill>
          <p:spPr>
            <a:xfrm>
              <a:off x="1478742" y="2495440"/>
              <a:ext cx="2986018" cy="1101625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1899637" y="2790594"/>
              <a:ext cx="2196826" cy="534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聞こえない人に</a:t>
              </a:r>
              <a:endParaRPr lang="en-US" altLang="ja-JP" sz="3200" dirty="0" smtClean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看護されたいと思う</a:t>
              </a:r>
              <a:endParaRPr lang="en-US" altLang="ja-JP" sz="3200" dirty="0" smtClean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3200" dirty="0" smtClean="0">
                  <a:latin typeface="HGPMinchoE" charset="-128"/>
                  <a:ea typeface="HGPMinchoE" charset="-128"/>
                  <a:cs typeface="HGPMinchoE" charset="-128"/>
                </a:rPr>
                <a:t>患者はいない</a:t>
              </a:r>
              <a:endParaRPr lang="en-US" altLang="ja-JP" sz="3200" dirty="0">
                <a:latin typeface="HGPMinchoE" charset="-128"/>
                <a:ea typeface="HGPMinchoE" charset="-128"/>
                <a:cs typeface="HGPMinchoE" charset="-128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1426394" y="1682457"/>
            <a:ext cx="4124971" cy="2608135"/>
            <a:chOff x="1018330" y="2462510"/>
            <a:chExt cx="3737873" cy="225255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594" r="58699">
                          <a14:backgroundMark x1="67596" y1="34839" x2="67596" y2="34839"/>
                          <a14:backgroundMark x1="59894" y1="18871" x2="59894" y2="18871"/>
                        </a14:backgroundRemoval>
                      </a14:imgEffect>
                    </a14:imgLayer>
                  </a14:imgProps>
                </a:ext>
              </a:extLst>
            </a:blip>
            <a:srcRect t="18693" r="37147" b="22160"/>
            <a:stretch/>
          </p:blipFill>
          <p:spPr>
            <a:xfrm>
              <a:off x="1018330" y="2462510"/>
              <a:ext cx="3737873" cy="2252552"/>
            </a:xfrm>
            <a:prstGeom prst="rect">
              <a:avLst/>
            </a:prstGeom>
          </p:spPr>
        </p:pic>
        <p:sp>
          <p:nvSpPr>
            <p:cNvPr id="12" name="正方形/長方形 11"/>
            <p:cNvSpPr/>
            <p:nvPr/>
          </p:nvSpPr>
          <p:spPr>
            <a:xfrm>
              <a:off x="1341799" y="3003894"/>
              <a:ext cx="3114895" cy="8240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800" dirty="0" smtClean="0">
                  <a:latin typeface="HGPMinchoE" charset="-128"/>
                  <a:ea typeface="HGPMinchoE" charset="-128"/>
                  <a:cs typeface="HGPMinchoE" charset="-128"/>
                </a:rPr>
                <a:t>看護師やるの</a:t>
              </a:r>
              <a:endParaRPr lang="en-US" altLang="ja-JP" sz="2800" dirty="0" smtClean="0">
                <a:latin typeface="HGPMinchoE" charset="-128"/>
                <a:ea typeface="HGPMinchoE" charset="-128"/>
                <a:cs typeface="HGPMinchoE" charset="-128"/>
              </a:endParaRPr>
            </a:p>
            <a:p>
              <a:pPr algn="ctr"/>
              <a:r>
                <a:rPr lang="ja-JP" altLang="en-US" sz="2800" dirty="0" smtClean="0">
                  <a:latin typeface="HGPMinchoE" charset="-128"/>
                  <a:ea typeface="HGPMinchoE" charset="-128"/>
                  <a:cs typeface="HGPMinchoE" charset="-128"/>
                </a:rPr>
                <a:t>考え直したら？</a:t>
              </a:r>
              <a:endParaRPr lang="ja-JP" altLang="en-US" sz="2800" dirty="0">
                <a:latin typeface="HGPMinchoE" charset="-128"/>
                <a:ea typeface="HGPMinchoE" charset="-128"/>
                <a:cs typeface="HGPMinchoE" charset="-128"/>
              </a:endParaRP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67" b="100000" l="10000" r="100000"/>
                    </a14:imgEffect>
                  </a14:imgLayer>
                </a14:imgProps>
              </a:ext>
            </a:extLst>
          </a:blip>
          <a:srcRect l="67344" t="12249" r="-67344" b="160"/>
          <a:stretch/>
        </p:blipFill>
        <p:spPr>
          <a:xfrm>
            <a:off x="7435572" y="3388712"/>
            <a:ext cx="9144000" cy="277822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67" b="100000" l="10000" r="100000"/>
                    </a14:imgEffect>
                  </a14:imgLayer>
                </a14:imgProps>
              </a:ext>
            </a:extLst>
          </a:blip>
          <a:srcRect l="67344" t="12249" r="1419" b="160"/>
          <a:stretch/>
        </p:blipFill>
        <p:spPr>
          <a:xfrm>
            <a:off x="2060745" y="2612566"/>
            <a:ext cx="2856267" cy="2778225"/>
          </a:xfrm>
          <a:prstGeom prst="rect">
            <a:avLst/>
          </a:prstGeom>
        </p:spPr>
      </p:pic>
      <p:sp>
        <p:nvSpPr>
          <p:cNvPr id="23" name="タイトル 1"/>
          <p:cNvSpPr txBox="1">
            <a:spLocks/>
          </p:cNvSpPr>
          <p:nvPr/>
        </p:nvSpPr>
        <p:spPr>
          <a:xfrm>
            <a:off x="676688" y="3754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800" dirty="0" smtClean="0"/>
              <a:t>病院の</a:t>
            </a:r>
            <a:r>
              <a:rPr lang="ja-JP" altLang="en-US" sz="6000" b="1" dirty="0"/>
              <a:t>声</a:t>
            </a:r>
            <a:r>
              <a:rPr lang="ja-JP" altLang="en-US" sz="4800" dirty="0"/>
              <a:t>・・・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6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54992" y="1175374"/>
            <a:ext cx="350479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ja-JP" altLang="en-US" sz="3600" dirty="0">
                <a:latin typeface="HGP明朝E"/>
                <a:ea typeface="HGP明朝E"/>
                <a:cs typeface="HGP明朝E"/>
              </a:rPr>
              <a:t>私は、</a:t>
            </a:r>
            <a:endParaRPr lang="en-US" altLang="ja-JP" sz="3600" dirty="0">
              <a:latin typeface="HGP明朝E"/>
              <a:ea typeface="HGP明朝E"/>
              <a:cs typeface="HGP明朝E"/>
            </a:endParaRPr>
          </a:p>
          <a:p>
            <a:pPr marL="0" indent="0" algn="ctr">
              <a:buNone/>
            </a:pPr>
            <a:r>
              <a:rPr lang="ja-JP" altLang="en-US" sz="3600" dirty="0" smtClean="0">
                <a:latin typeface="HGP明朝E"/>
                <a:ea typeface="HGP明朝E"/>
                <a:cs typeface="HGP明朝E"/>
              </a:rPr>
              <a:t>アメリカでは</a:t>
            </a:r>
            <a:endParaRPr lang="en-US" altLang="ja-JP" sz="3600" dirty="0">
              <a:latin typeface="HGP明朝E"/>
              <a:ea typeface="HGP明朝E"/>
              <a:cs typeface="HGP明朝E"/>
            </a:endParaRPr>
          </a:p>
          <a:p>
            <a:pPr marL="0" indent="0" algn="ctr">
              <a:buNone/>
            </a:pPr>
            <a:r>
              <a:rPr lang="ja-JP" altLang="ja-JP" sz="3600" dirty="0">
                <a:latin typeface="HGP明朝E"/>
                <a:ea typeface="HGP明朝E"/>
                <a:cs typeface="HGP明朝E"/>
              </a:rPr>
              <a:t>　</a:t>
            </a:r>
            <a:r>
              <a:rPr lang="ja-JP" altLang="en-US" sz="3600" dirty="0">
                <a:latin typeface="HGP明朝E"/>
                <a:ea typeface="HGP明朝E"/>
                <a:cs typeface="HGP明朝E"/>
              </a:rPr>
              <a:t>病院で</a:t>
            </a:r>
            <a:endParaRPr lang="en-US" altLang="ja-JP" sz="3600" dirty="0">
              <a:latin typeface="HGP明朝E"/>
              <a:ea typeface="HGP明朝E"/>
              <a:cs typeface="HGP明朝E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HGP明朝E"/>
                <a:ea typeface="HGP明朝E"/>
                <a:cs typeface="HGP明朝E"/>
              </a:rPr>
              <a:t>看護師を</a:t>
            </a:r>
            <a:endParaRPr lang="en-US" altLang="ja-JP" sz="3600" dirty="0">
              <a:latin typeface="HGP明朝E"/>
              <a:ea typeface="HGP明朝E"/>
              <a:cs typeface="HGP明朝E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HGP明朝E"/>
                <a:ea typeface="HGP明朝E"/>
                <a:cs typeface="HGP明朝E"/>
              </a:rPr>
              <a:t>やろうとは</a:t>
            </a:r>
            <a:endParaRPr lang="en-US" altLang="ja-JP" sz="3600" dirty="0">
              <a:latin typeface="HGP明朝E"/>
              <a:ea typeface="HGP明朝E"/>
              <a:cs typeface="HGP明朝E"/>
            </a:endParaRPr>
          </a:p>
          <a:p>
            <a:pPr marL="0" indent="0" algn="ctr">
              <a:buNone/>
            </a:pPr>
            <a:r>
              <a:rPr lang="ja-JP" altLang="en-US" sz="3600" dirty="0">
                <a:latin typeface="HGP明朝E"/>
                <a:ea typeface="HGP明朝E"/>
                <a:cs typeface="HGP明朝E"/>
              </a:rPr>
              <a:t>思わない</a:t>
            </a:r>
            <a:r>
              <a:rPr lang="ja-JP" altLang="en-US" sz="3600" dirty="0" smtClean="0">
                <a:latin typeface="HGP明朝E"/>
                <a:ea typeface="HGP明朝E"/>
                <a:cs typeface="HGP明朝E"/>
              </a:rPr>
              <a:t>。</a:t>
            </a:r>
            <a:endParaRPr lang="en-US" altLang="ja-JP" sz="3600" dirty="0" smtClean="0">
              <a:latin typeface="HGP明朝E"/>
              <a:ea typeface="HGP明朝E"/>
              <a:cs typeface="HGP明朝E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81563" y="5470507"/>
            <a:ext cx="2360633" cy="46165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ja-JP" altLang="en-US" sz="2400" dirty="0">
                <a:latin typeface="HGP明朝E"/>
                <a:ea typeface="HGP明朝E"/>
                <a:cs typeface="HGP明朝E"/>
              </a:rPr>
              <a:t>菱沼 典子 先生</a:t>
            </a:r>
            <a:endParaRPr lang="en-US" altLang="ja-JP" sz="2400" dirty="0">
              <a:latin typeface="HGP明朝E"/>
              <a:ea typeface="HGP明朝E"/>
              <a:cs typeface="HGP明朝E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5" r="13131"/>
          <a:stretch/>
        </p:blipFill>
        <p:spPr>
          <a:xfrm>
            <a:off x="0" y="0"/>
            <a:ext cx="6172200" cy="6865294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29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0865" y="288530"/>
            <a:ext cx="9703220" cy="114300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dirty="0" smtClean="0">
                <a:latin typeface="メイリオ"/>
                <a:ea typeface="メイリオ"/>
                <a:cs typeface="メイリオ"/>
              </a:rPr>
              <a:t>看護の真髄は</a:t>
            </a:r>
            <a:r>
              <a:rPr kumimoji="1" lang="ja-JP" altLang="en-US" sz="4800" b="1" dirty="0" smtClean="0">
                <a:latin typeface="メイリオ"/>
                <a:ea typeface="メイリオ"/>
                <a:cs typeface="メイリオ"/>
              </a:rPr>
              <a:t>コミュニケーション</a:t>
            </a:r>
            <a:endParaRPr kumimoji="1" lang="ja-JP" altLang="en-US" sz="4800" b="1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6653" y="1901545"/>
            <a:ext cx="9083352" cy="5357192"/>
          </a:xfrm>
        </p:spPr>
        <p:txBody>
          <a:bodyPr>
            <a:normAutofit/>
          </a:bodyPr>
          <a:lstStyle/>
          <a:p>
            <a:r>
              <a:rPr lang="ja-JP" altLang="en-US" sz="2800" dirty="0"/>
              <a:t>ろう者、女性、</a:t>
            </a:r>
            <a:r>
              <a:rPr lang="en-US" altLang="ja-JP" sz="2800" dirty="0"/>
              <a:t>70</a:t>
            </a:r>
            <a:r>
              <a:rPr lang="ja-JP" altLang="en-US" sz="2800" dirty="0"/>
              <a:t>代、統合失調症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 dirty="0"/>
              <a:t>食事と薬を拒否</a:t>
            </a:r>
            <a:endParaRPr lang="en-US" altLang="ja-JP" sz="2800" dirty="0"/>
          </a:p>
          <a:p>
            <a:endParaRPr lang="en-US" altLang="ja-JP" sz="2800" dirty="0"/>
          </a:p>
        </p:txBody>
      </p:sp>
      <p:sp>
        <p:nvSpPr>
          <p:cNvPr id="7" name="雲形吹き出し 6"/>
          <p:cNvSpPr/>
          <p:nvPr/>
        </p:nvSpPr>
        <p:spPr>
          <a:xfrm>
            <a:off x="3884128" y="4624919"/>
            <a:ext cx="4025410" cy="1098626"/>
          </a:xfrm>
          <a:prstGeom prst="cloudCallout">
            <a:avLst>
              <a:gd name="adj1" fmla="val 50526"/>
              <a:gd name="adj2" fmla="val -8186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ja-JP" altLang="en-US" sz="2800" dirty="0">
                <a:latin typeface="HGP明朝E"/>
                <a:ea typeface="HGP明朝E"/>
                <a:cs typeface="HGP明朝E"/>
              </a:rPr>
              <a:t>お腹に魚がいる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100000" l="8108" r="895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2307" y="2922970"/>
            <a:ext cx="2861381" cy="331434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048" y="4961910"/>
            <a:ext cx="1354609" cy="53403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0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1603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ja-JP" altLang="en-US" sz="3200" dirty="0"/>
              <a:t>特別養護老人ホーム</a:t>
            </a:r>
            <a:r>
              <a:rPr kumimoji="1" lang="ja-JP" altLang="en-US" dirty="0" smtClean="0"/>
              <a:t>　</a:t>
            </a:r>
            <a:r>
              <a:rPr lang="ja-JP" altLang="en-US" sz="4800" b="1" dirty="0"/>
              <a:t>ななふく苑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81201" y="1463695"/>
            <a:ext cx="8795657" cy="525779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3600" b="1" dirty="0">
                <a:latin typeface="HGPMinchoE" charset="-128"/>
                <a:ea typeface="HGPMinchoE" charset="-128"/>
                <a:cs typeface="HGPMinchoE" charset="-128"/>
              </a:rPr>
              <a:t>「手話はろう者の命」</a:t>
            </a:r>
            <a:r>
              <a:rPr lang="ja-JP" altLang="en-US" sz="2800" dirty="0"/>
              <a:t>とスローガンを掲げ、</a:t>
            </a:r>
            <a:endParaRPr lang="en-US" altLang="ja-JP" sz="28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/>
              <a:t>老後も安心して生活できる場を求めて、　</a:t>
            </a:r>
            <a:endParaRPr lang="en-US" altLang="ja-JP" sz="28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/>
              <a:t>ろう当事者とそのサポーターによって、</a:t>
            </a:r>
            <a:endParaRPr lang="en-US" altLang="ja-JP" sz="28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2800" dirty="0"/>
              <a:t>雨の日も、日照る日も、木枯らしの日も・・・</a:t>
            </a:r>
            <a:endParaRPr lang="en-US" altLang="ja-JP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800" dirty="0"/>
              <a:t>5</a:t>
            </a:r>
            <a:r>
              <a:rPr lang="ja-JP" altLang="en-US" sz="2800" dirty="0"/>
              <a:t>年に渡る啓発・署名・募金運動の結果、設立された</a:t>
            </a:r>
            <a:endParaRPr lang="en-US" altLang="ja-JP" sz="2800" dirty="0"/>
          </a:p>
          <a:p>
            <a:pPr marL="0" indent="0">
              <a:lnSpc>
                <a:spcPct val="150000"/>
              </a:lnSpc>
              <a:buNone/>
            </a:pPr>
            <a:endParaRPr lang="en-US" altLang="ja-JP" sz="1500" dirty="0"/>
          </a:p>
          <a:p>
            <a:pPr>
              <a:lnSpc>
                <a:spcPct val="150000"/>
              </a:lnSpc>
            </a:pPr>
            <a:r>
              <a:rPr lang="ja-JP" altLang="en-US" sz="2800" dirty="0"/>
              <a:t>入居者</a:t>
            </a:r>
            <a:r>
              <a:rPr lang="en-US" altLang="ja-JP" sz="2800" dirty="0"/>
              <a:t>68</a:t>
            </a:r>
            <a:r>
              <a:rPr lang="ja-JP" altLang="en-US" sz="2800" dirty="0"/>
              <a:t>名中</a:t>
            </a:r>
            <a:r>
              <a:rPr lang="en-US" altLang="ja-JP" sz="2800" dirty="0"/>
              <a:t>66</a:t>
            </a:r>
            <a:r>
              <a:rPr lang="ja-JP" altLang="en-US" sz="2800" dirty="0"/>
              <a:t>名がろう者</a:t>
            </a:r>
            <a:endParaRPr lang="en-US" altLang="ja-JP" sz="2800" dirty="0"/>
          </a:p>
          <a:p>
            <a:pPr>
              <a:lnSpc>
                <a:spcPct val="150000"/>
              </a:lnSpc>
            </a:pPr>
            <a:r>
              <a:rPr lang="ja-JP" altLang="en-US" sz="2800" dirty="0"/>
              <a:t>ショートステイの利用者も多くがろう者</a:t>
            </a:r>
            <a:endParaRPr lang="en-US" altLang="ja-JP" sz="2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3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60" y="187524"/>
            <a:ext cx="8947547" cy="633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4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4914" y="211673"/>
            <a:ext cx="8229600" cy="1143000"/>
          </a:xfrm>
        </p:spPr>
        <p:txBody>
          <a:bodyPr/>
          <a:lstStyle/>
          <a:p>
            <a:pPr algn="l"/>
            <a:r>
              <a:rPr lang="ja-JP" altLang="en-US" sz="6000" b="1" dirty="0">
                <a:latin typeface="HGPMinchoE" charset="-128"/>
                <a:ea typeface="HGPMinchoE" charset="-128"/>
                <a:cs typeface="HGPMinchoE" charset="-128"/>
              </a:rPr>
              <a:t>普通</a:t>
            </a:r>
            <a:r>
              <a:rPr lang="ja-JP" altLang="en-US" sz="4000" dirty="0"/>
              <a:t>の呼びかけ？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21" y="1178397"/>
            <a:ext cx="7301242" cy="5354244"/>
          </a:xfrm>
          <a:prstGeom prst="rect">
            <a:avLst/>
          </a:prstGeom>
        </p:spPr>
      </p:pic>
      <p:sp>
        <p:nvSpPr>
          <p:cNvPr id="5" name="ドーナツ 4"/>
          <p:cNvSpPr/>
          <p:nvPr/>
        </p:nvSpPr>
        <p:spPr>
          <a:xfrm>
            <a:off x="4280792" y="3559665"/>
            <a:ext cx="1158468" cy="383992"/>
          </a:xfrm>
          <a:prstGeom prst="donut">
            <a:avLst>
              <a:gd name="adj" fmla="val 5899"/>
            </a:avLst>
          </a:prstGeom>
          <a:solidFill>
            <a:srgbClr val="FF0000"/>
          </a:solidFill>
          <a:ln>
            <a:solidFill>
              <a:srgbClr val="BB2F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5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354333" y="193496"/>
            <a:ext cx="91440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000" b="1" dirty="0">
                <a:latin typeface="メイリオ"/>
                <a:ea typeface="メイリオ"/>
                <a:cs typeface="メイリオ"/>
              </a:rPr>
              <a:t>　　　　　</a:t>
            </a:r>
            <a:r>
              <a:rPr lang="ja-JP" altLang="en-US" sz="4000" dirty="0">
                <a:latin typeface="メイリオ"/>
                <a:ea typeface="メイリオ"/>
                <a:cs typeface="メイリオ"/>
              </a:rPr>
              <a:t>看護師の専門性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5058" y="258388"/>
            <a:ext cx="2812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000000"/>
                </a:solidFill>
              </a:rPr>
              <a:t>ろう</a:t>
            </a:r>
            <a:r>
              <a:rPr lang="ja-JP" altLang="en-US" sz="5400" dirty="0">
                <a:solidFill>
                  <a:srgbClr val="000000"/>
                </a:solidFill>
              </a:rPr>
              <a:t>の　</a:t>
            </a:r>
          </a:p>
        </p:txBody>
      </p:sp>
      <p:sp>
        <p:nvSpPr>
          <p:cNvPr id="11" name="円形吹き出し 10"/>
          <p:cNvSpPr/>
          <p:nvPr/>
        </p:nvSpPr>
        <p:spPr>
          <a:xfrm>
            <a:off x="3150508" y="2011972"/>
            <a:ext cx="4031023" cy="878842"/>
          </a:xfrm>
          <a:prstGeom prst="wedgeEllipseCallout">
            <a:avLst>
              <a:gd name="adj1" fmla="val -72803"/>
              <a:gd name="adj2" fmla="val 5424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「お腹の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手術！！！！」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雲形吹き出し 11"/>
          <p:cNvSpPr/>
          <p:nvPr/>
        </p:nvSpPr>
        <p:spPr>
          <a:xfrm>
            <a:off x="671241" y="4292704"/>
            <a:ext cx="4597445" cy="2063662"/>
          </a:xfrm>
          <a:prstGeom prst="cloudCallout">
            <a:avLst>
              <a:gd name="adj1" fmla="val 60743"/>
              <a:gd name="adj2" fmla="val -133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j-ea"/>
                <a:ea typeface="+mj-ea"/>
              </a:rPr>
              <a:t>本当にお腹が痛い？</a:t>
            </a:r>
            <a:endParaRPr lang="en-US" altLang="ja-JP" sz="24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j-ea"/>
                <a:ea typeface="+mj-ea"/>
              </a:rPr>
              <a:t>胃ろうが嫌だ？</a:t>
            </a:r>
            <a:endParaRPr lang="en-US" altLang="ja-JP" sz="24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+mj-ea"/>
                <a:ea typeface="+mj-ea"/>
              </a:rPr>
              <a:t>経口で食べたい？</a:t>
            </a:r>
            <a:endParaRPr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61750" l="1847" r="89974">
                        <a14:foregroundMark x1="58839" y1="44000" x2="58839" y2="44000"/>
                      </a14:backgroundRemoval>
                    </a14:imgEffect>
                  </a14:imgLayer>
                </a14:imgProps>
              </a:ext>
            </a:extLst>
          </a:blip>
          <a:srcRect b="38416"/>
          <a:stretch/>
        </p:blipFill>
        <p:spPr>
          <a:xfrm>
            <a:off x="671242" y="1838163"/>
            <a:ext cx="2645486" cy="171947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365" y="4192669"/>
            <a:ext cx="1578451" cy="2063659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>
          <a:xfrm>
            <a:off x="4651633" y="3172761"/>
            <a:ext cx="2882653" cy="1108313"/>
          </a:xfrm>
          <a:prstGeom prst="wedgeRoundRectCallout">
            <a:avLst>
              <a:gd name="adj1" fmla="val -31219"/>
              <a:gd name="adj2" fmla="val -827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b="1" dirty="0">
                <a:solidFill>
                  <a:schemeClr val="tx2"/>
                </a:solidFill>
              </a:rPr>
              <a:t>S</a:t>
            </a:r>
            <a:r>
              <a:rPr lang="ja-JP" altLang="en-US" sz="2800" b="1" dirty="0">
                <a:solidFill>
                  <a:schemeClr val="tx1"/>
                </a:solidFill>
              </a:rPr>
              <a:t>データを</a:t>
            </a:r>
            <a:endParaRPr lang="en-US" altLang="ja-JP" sz="28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</a:rPr>
              <a:t>多く集める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313" y="1462133"/>
            <a:ext cx="2794000" cy="2095500"/>
          </a:xfrm>
          <a:prstGeom prst="rect">
            <a:avLst/>
          </a:prstGeom>
        </p:spPr>
      </p:pic>
      <p:sp>
        <p:nvSpPr>
          <p:cNvPr id="18" name="角丸四角形吹き出し 17"/>
          <p:cNvSpPr/>
          <p:nvPr/>
        </p:nvSpPr>
        <p:spPr>
          <a:xfrm>
            <a:off x="8446660" y="3848685"/>
            <a:ext cx="2882653" cy="1017229"/>
          </a:xfrm>
          <a:prstGeom prst="wedgeRoundRectCallout">
            <a:avLst>
              <a:gd name="adj1" fmla="val -31219"/>
              <a:gd name="adj2" fmla="val -827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ろう者の</a:t>
            </a:r>
            <a:endParaRPr lang="en-US" altLang="ja-JP" sz="28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800" b="1" dirty="0" smtClean="0">
                <a:solidFill>
                  <a:schemeClr val="tx1"/>
                </a:solidFill>
              </a:rPr>
              <a:t>人権擁護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3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吹き出し 4"/>
          <p:cNvSpPr/>
          <p:nvPr/>
        </p:nvSpPr>
        <p:spPr>
          <a:xfrm>
            <a:off x="2198510" y="1402720"/>
            <a:ext cx="6937870" cy="4780910"/>
          </a:xfrm>
          <a:prstGeom prst="wedgeRoundRectCallout">
            <a:avLst>
              <a:gd name="adj1" fmla="val 55330"/>
              <a:gd name="adj2" fmla="val 2912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ja-JP" altLang="ja-JP" sz="2800" dirty="0">
                <a:latin typeface="HGP明朝E"/>
                <a:ea typeface="HGP明朝E"/>
                <a:cs typeface="HGP明朝E"/>
              </a:rPr>
              <a:t>「</a:t>
            </a:r>
            <a:r>
              <a:rPr lang="ja-JP" altLang="en-US" sz="2800" dirty="0">
                <a:latin typeface="HGP明朝E"/>
                <a:ea typeface="HGP明朝E"/>
                <a:cs typeface="HGP明朝E"/>
              </a:rPr>
              <a:t>わたしは、ある日、脳の血管が切れた。そこから右半身が動けなくなった。</a:t>
            </a:r>
            <a:endParaRPr lang="en-US" altLang="ja-JP" sz="2800" dirty="0">
              <a:latin typeface="HGP明朝E"/>
              <a:ea typeface="HGP明朝E"/>
              <a:cs typeface="HGP明朝E"/>
            </a:endParaRPr>
          </a:p>
          <a:p>
            <a:pPr>
              <a:lnSpc>
                <a:spcPct val="130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HGP明朝E"/>
                <a:ea typeface="HGP明朝E"/>
                <a:cs typeface="HGP明朝E"/>
              </a:rPr>
              <a:t>昔は漬物が好きだった。高血圧？そんなのわからなかった。</a:t>
            </a:r>
            <a:endParaRPr lang="en-US" altLang="ja-JP" sz="2800" dirty="0">
              <a:solidFill>
                <a:srgbClr val="000000"/>
              </a:solidFill>
              <a:latin typeface="HGP明朝E"/>
              <a:ea typeface="HGP明朝E"/>
              <a:cs typeface="HGP明朝E"/>
            </a:endParaRPr>
          </a:p>
          <a:p>
            <a:pPr>
              <a:lnSpc>
                <a:spcPct val="130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HGP明朝E"/>
                <a:ea typeface="HGP明朝E"/>
                <a:cs typeface="HGP明朝E"/>
              </a:rPr>
              <a:t>さらに、糖尿病が悪化して、左足の小指を切断するはめになった。自分が悪かった。」</a:t>
            </a:r>
            <a:endParaRPr lang="en-US" altLang="ja-JP" sz="2800" dirty="0">
              <a:solidFill>
                <a:srgbClr val="000000"/>
              </a:solidFill>
              <a:latin typeface="HGP明朝E"/>
              <a:ea typeface="HGP明朝E"/>
              <a:cs typeface="HGP明朝E"/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674914" y="134757"/>
            <a:ext cx="8229600" cy="1528132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B</a:t>
            </a:r>
            <a:r>
              <a:rPr lang="ja-JP" altLang="en-US" sz="3200" dirty="0"/>
              <a:t>さんの語り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ja-JP" altLang="en-US" sz="4000" dirty="0"/>
              <a:t>高血圧を悔やむ</a:t>
            </a:r>
            <a:endParaRPr lang="ja-JP" altLang="en-US" sz="4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5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005" y="2378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5400" b="1" dirty="0" smtClean="0">
                <a:latin typeface="+mj-ea"/>
                <a:cs typeface="HGP創英角ｺﾞｼｯｸUB"/>
              </a:rPr>
              <a:t>なぜ？</a:t>
            </a:r>
            <a:endParaRPr kumimoji="1" lang="ja-JP" altLang="en-US" sz="5400" b="1" dirty="0">
              <a:latin typeface="+mj-ea"/>
              <a:cs typeface="HGP創英角ｺﾞｼｯｸUB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93734" y="1687626"/>
            <a:ext cx="8229600" cy="4525963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latin typeface="+mn-ea"/>
                <a:cs typeface="ヒラギノ角ゴ Pro W3"/>
              </a:rPr>
              <a:t>医師「</a:t>
            </a:r>
            <a:r>
              <a:rPr lang="ja-JP" altLang="en-US" sz="2800" b="1" dirty="0">
                <a:latin typeface="+mn-ea"/>
                <a:cs typeface="ヒラギノ角ゴ Pro W3"/>
              </a:rPr>
              <a:t>塩分</a:t>
            </a:r>
            <a:r>
              <a:rPr lang="ja-JP" altLang="en-US" sz="2800" dirty="0">
                <a:latin typeface="+mn-ea"/>
                <a:cs typeface="ヒラギノ角ゴ Pro W3"/>
              </a:rPr>
              <a:t>を控えるように」と説明</a:t>
            </a:r>
            <a:endParaRPr lang="en-US" altLang="ja-JP" sz="2800" dirty="0">
              <a:latin typeface="+mn-ea"/>
              <a:cs typeface="ヒラギノ角ゴ Pro W3"/>
            </a:endParaRPr>
          </a:p>
          <a:p>
            <a:r>
              <a:rPr lang="ja-JP" altLang="en-US" sz="2800" dirty="0">
                <a:latin typeface="+mn-ea"/>
                <a:cs typeface="ヒラギノ角ゴ Pro W3"/>
              </a:rPr>
              <a:t>通訳者「塩、等、注意」と表現</a:t>
            </a:r>
            <a:endParaRPr lang="en-US" altLang="ja-JP" sz="2800" dirty="0">
              <a:latin typeface="+mn-ea"/>
              <a:cs typeface="ヒラギノ角ゴ Pro W3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959944" y="3281354"/>
            <a:ext cx="8555688" cy="95409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US" altLang="ja-JP" sz="2800" b="1" dirty="0">
                <a:latin typeface="ヒラギノ角ゴ Pro W3"/>
                <a:ea typeface="ヒラギノ角ゴ Pro W3"/>
                <a:cs typeface="ヒラギノ角ゴ Pro W3"/>
              </a:rPr>
              <a:t>→</a:t>
            </a:r>
            <a:r>
              <a:rPr lang="ja-JP" altLang="en-US" sz="2800" b="1" dirty="0">
                <a:latin typeface="ヒラギノ角ゴ Pro W3"/>
                <a:ea typeface="ヒラギノ角ゴ Pro W3"/>
                <a:cs typeface="ヒラギノ角ゴ Pro W3"/>
              </a:rPr>
              <a:t>塩を使うのはダメとわかったが、</a:t>
            </a:r>
            <a:endParaRPr lang="en-US" altLang="ja-JP" sz="2800" b="1" dirty="0">
              <a:latin typeface="ヒラギノ角ゴ Pro W3"/>
              <a:ea typeface="ヒラギノ角ゴ Pro W3"/>
              <a:cs typeface="ヒラギノ角ゴ Pro W3"/>
            </a:endParaRPr>
          </a:p>
          <a:p>
            <a:r>
              <a:rPr lang="ja-JP" altLang="ja-JP" sz="2800" b="1" dirty="0">
                <a:latin typeface="ヒラギノ角ゴ Pro W3"/>
                <a:ea typeface="ヒラギノ角ゴ Pro W3"/>
                <a:cs typeface="ヒラギノ角ゴ Pro W3"/>
              </a:rPr>
              <a:t>　</a:t>
            </a:r>
            <a:r>
              <a:rPr lang="ja-JP" altLang="en-US" sz="2800" b="1" dirty="0">
                <a:latin typeface="ヒラギノ角ゴ Pro W3"/>
                <a:ea typeface="ヒラギノ角ゴ Pro W3"/>
                <a:cs typeface="ヒラギノ角ゴ Pro W3"/>
              </a:rPr>
              <a:t>塩の代わりに醤油や味噌を使う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930" y="5035575"/>
            <a:ext cx="1683924" cy="111823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820" y="5035814"/>
            <a:ext cx="1987042" cy="111823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782" y="4903993"/>
            <a:ext cx="1729144" cy="1296858"/>
          </a:xfrm>
          <a:prstGeom prst="rect">
            <a:avLst/>
          </a:prstGeom>
        </p:spPr>
      </p:pic>
      <p:sp>
        <p:nvSpPr>
          <p:cNvPr id="15" name="乗算記号 14"/>
          <p:cNvSpPr/>
          <p:nvPr/>
        </p:nvSpPr>
        <p:spPr>
          <a:xfrm>
            <a:off x="2301496" y="4521000"/>
            <a:ext cx="2169422" cy="2137878"/>
          </a:xfrm>
          <a:prstGeom prst="mathMultiply">
            <a:avLst>
              <a:gd name="adj1" fmla="val 14871"/>
            </a:avLst>
          </a:prstGeom>
          <a:solidFill>
            <a:srgbClr val="BB1847"/>
          </a:solidFill>
          <a:ln>
            <a:solidFill>
              <a:srgbClr val="BB184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ja-JP" altLang="en-US"/>
          </a:p>
        </p:txBody>
      </p:sp>
      <p:sp>
        <p:nvSpPr>
          <p:cNvPr id="16" name="ドーナツ 15"/>
          <p:cNvSpPr/>
          <p:nvPr/>
        </p:nvSpPr>
        <p:spPr>
          <a:xfrm>
            <a:off x="5721922" y="4891470"/>
            <a:ext cx="1526275" cy="1528572"/>
          </a:xfrm>
          <a:prstGeom prst="donut">
            <a:avLst>
              <a:gd name="adj" fmla="val 16519"/>
            </a:avLst>
          </a:prstGeom>
          <a:solidFill>
            <a:srgbClr val="BB1847"/>
          </a:solidFill>
          <a:ln>
            <a:solidFill>
              <a:srgbClr val="BB2F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8" name="ドーナツ 17"/>
          <p:cNvSpPr/>
          <p:nvPr/>
        </p:nvSpPr>
        <p:spPr>
          <a:xfrm>
            <a:off x="8260197" y="4891470"/>
            <a:ext cx="1526275" cy="1528572"/>
          </a:xfrm>
          <a:prstGeom prst="donut">
            <a:avLst>
              <a:gd name="adj" fmla="val 16519"/>
            </a:avLst>
          </a:prstGeom>
          <a:solidFill>
            <a:srgbClr val="BB1847"/>
          </a:solidFill>
          <a:ln>
            <a:solidFill>
              <a:srgbClr val="BB2F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1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78776" y="2805971"/>
            <a:ext cx="5123072" cy="994172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情報の入り方が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違う</a:t>
            </a:r>
            <a:endParaRPr lang="ja-JP" altLang="en-US" sz="3600" dirty="0"/>
          </a:p>
        </p:txBody>
      </p:sp>
      <p:pic>
        <p:nvPicPr>
          <p:cNvPr id="4" name="図 3" descr="S__408535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1"/>
          <a:stretch/>
        </p:blipFill>
        <p:spPr>
          <a:xfrm>
            <a:off x="0" y="0"/>
            <a:ext cx="5769429" cy="6858000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5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5400" b="1" dirty="0" smtClean="0"/>
              <a:t>手話</a:t>
            </a:r>
            <a:r>
              <a:rPr kumimoji="1" lang="ja-JP" altLang="en-US" dirty="0" smtClean="0"/>
              <a:t>の文法？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726187"/>
            <a:ext cx="10972800" cy="216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手話は様々な文法的要素に</a:t>
            </a:r>
            <a:r>
              <a:rPr lang="ja-JP" altLang="en-US" dirty="0" smtClean="0"/>
              <a:t>振り分けられている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ja-JP" altLang="en-US" b="1" dirty="0" smtClean="0"/>
              <a:t>表情</a:t>
            </a:r>
            <a:r>
              <a:rPr lang="ja-JP" altLang="en-US" dirty="0"/>
              <a:t>や</a:t>
            </a:r>
            <a:r>
              <a:rPr lang="ja-JP" altLang="en-US" b="1" dirty="0"/>
              <a:t>手の</a:t>
            </a:r>
            <a:r>
              <a:rPr lang="ja-JP" altLang="en-US" b="1" dirty="0" smtClean="0"/>
              <a:t>動き</a:t>
            </a:r>
            <a:r>
              <a:rPr lang="ja-JP" altLang="en-US" dirty="0" smtClean="0"/>
              <a:t>、</a:t>
            </a:r>
            <a:r>
              <a:rPr lang="ja-JP" altLang="en-US" b="1" dirty="0" smtClean="0"/>
              <a:t>抑揚</a:t>
            </a:r>
            <a:r>
              <a:rPr lang="ja-JP" altLang="en-US" dirty="0"/>
              <a:t>が</a:t>
            </a:r>
            <a:r>
              <a:rPr lang="ja-JP" altLang="en-US" sz="4000" b="1" dirty="0"/>
              <a:t>一瞬</a:t>
            </a:r>
            <a:r>
              <a:rPr lang="ja-JP" altLang="en-US" dirty="0"/>
              <a:t>に表現</a:t>
            </a:r>
            <a:r>
              <a:rPr lang="ja-JP" altLang="en-US" dirty="0" smtClean="0"/>
              <a:t>される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 smtClean="0"/>
              <a:t>　音楽</a:t>
            </a:r>
            <a:r>
              <a:rPr lang="ja-JP" altLang="en-US" dirty="0"/>
              <a:t>でいう、音調、音色、音量と同じような</a:t>
            </a:r>
            <a:r>
              <a:rPr lang="ja-JP" altLang="en-US" dirty="0" smtClean="0"/>
              <a:t>もの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43" y="4375392"/>
            <a:ext cx="2997105" cy="144235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30285" y="6040898"/>
            <a:ext cx="162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smtClean="0"/>
              <a:t>見る</a:t>
            </a:r>
            <a:endParaRPr kumimoji="1" lang="ja-JP" altLang="en-US" sz="3600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6096000" y="4198499"/>
            <a:ext cx="4354285" cy="2340428"/>
          </a:xfrm>
          <a:prstGeom prst="wedgeRoundRectCallout">
            <a:avLst>
              <a:gd name="adj1" fmla="val -92957"/>
              <a:gd name="adj2" fmla="val 3767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「見る</a:t>
            </a:r>
            <a:r>
              <a:rPr lang="ja-JP" altLang="en-US" sz="2400" dirty="0">
                <a:solidFill>
                  <a:schemeClr val="tx1"/>
                </a:solidFill>
              </a:rPr>
              <a:t>」</a:t>
            </a:r>
          </a:p>
          <a:p>
            <a:pPr marL="342900" indent="-342900">
              <a:buFont typeface="Arial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「ジロジロ見る</a:t>
            </a:r>
            <a:r>
              <a:rPr lang="ja-JP" altLang="en-US" sz="2400" dirty="0">
                <a:solidFill>
                  <a:schemeClr val="tx1"/>
                </a:solidFill>
              </a:rPr>
              <a:t>」</a:t>
            </a:r>
          </a:p>
          <a:p>
            <a:pPr marL="342900" indent="-342900">
              <a:buFont typeface="Arial" charset="0"/>
              <a:buChar char="•"/>
            </a:pPr>
            <a:r>
              <a:rPr lang="ja-JP" altLang="en-US" sz="2400" dirty="0">
                <a:solidFill>
                  <a:schemeClr val="tx1"/>
                </a:solidFill>
              </a:rPr>
              <a:t>「</a:t>
            </a:r>
            <a:r>
              <a:rPr lang="ja-JP" altLang="en-US" sz="2400" dirty="0" smtClean="0">
                <a:solidFill>
                  <a:schemeClr val="tx1"/>
                </a:solidFill>
              </a:rPr>
              <a:t>見つめる」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「ちらっと見られる」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「まじまじと見られる」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60548" y="3615826"/>
            <a:ext cx="433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（神田</a:t>
            </a:r>
            <a:r>
              <a:rPr lang="en-US" altLang="ja-JP" sz="2000" dirty="0" smtClean="0"/>
              <a:t>, 2009</a:t>
            </a:r>
            <a:r>
              <a:rPr lang="ja-JP" altLang="en-US" sz="2000" dirty="0" smtClean="0"/>
              <a:t>）</a:t>
            </a:r>
            <a:endParaRPr lang="ja-JP" altLang="en-US" sz="20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9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0762"/>
          </a:xfrm>
        </p:spPr>
        <p:txBody>
          <a:bodyPr/>
          <a:lstStyle/>
          <a:p>
            <a:pPr algn="l"/>
            <a:r>
              <a:rPr kumimoji="1" lang="ja-JP" altLang="en-US" sz="5400" b="1" dirty="0" smtClean="0"/>
              <a:t>ろうの</a:t>
            </a:r>
            <a:r>
              <a:rPr kumimoji="1" lang="ja-JP" altLang="en-US" dirty="0" smtClean="0"/>
              <a:t>看護者であるということ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830402"/>
            <a:ext cx="10972800" cy="4525963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ろう者とは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ろう者の私が看護師になるまで</a:t>
            </a:r>
            <a:endParaRPr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kumimoji="1"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ろう当事者の看護師として</a:t>
            </a:r>
            <a:endParaRPr kumimoji="1" lang="en-US" altLang="ja-JP" dirty="0" smtClean="0">
              <a:solidFill>
                <a:schemeClr val="bg1">
                  <a:lumMod val="65000"/>
                </a:schemeClr>
              </a:solidFill>
            </a:endParaRPr>
          </a:p>
          <a:p>
            <a:pPr defTabSz="914400">
              <a:spcBef>
                <a:spcPts val="0"/>
              </a:spcBef>
            </a:pPr>
            <a:endParaRPr lang="en-US" altLang="ja-JP" dirty="0"/>
          </a:p>
          <a:p>
            <a:pPr defTabSz="914400">
              <a:spcBef>
                <a:spcPts val="0"/>
              </a:spcBef>
            </a:pPr>
            <a:r>
              <a:rPr lang="ja-JP" altLang="en-US" dirty="0" smtClean="0"/>
              <a:t>ろう当事者の研究者として</a:t>
            </a:r>
            <a:endParaRPr lang="en-US" altLang="ja-JP" dirty="0" smtClean="0"/>
          </a:p>
          <a:p>
            <a:pPr defTabSz="914400">
              <a:spcBef>
                <a:spcPts val="0"/>
              </a:spcBef>
            </a:pPr>
            <a:endParaRPr lang="en-US" altLang="ja-JP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1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" y="-25401"/>
            <a:ext cx="12192001" cy="6883039"/>
          </a:xfrm>
          <a:prstGeom prst="rect">
            <a:avLst/>
          </a:prstGeom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304799" y="2406215"/>
            <a:ext cx="11582401" cy="2067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smtClean="0">
                <a:latin typeface="HGP明朝E"/>
                <a:ea typeface="HGP明朝E"/>
                <a:cs typeface="HGP明朝E"/>
              </a:rPr>
              <a:t>「２４時間、気がはりつめるんです」</a:t>
            </a:r>
            <a:endParaRPr lang="ja-JP" altLang="en-US" sz="5400" b="1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5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生活様式が</a:t>
            </a:r>
            <a:r>
              <a:rPr kumimoji="1" lang="ja-JP" altLang="en-US" sz="5400" b="1" dirty="0" smtClean="0"/>
              <a:t>違う</a:t>
            </a:r>
            <a:r>
              <a:rPr kumimoji="1" lang="ja-JP" altLang="en-US" dirty="0" smtClean="0"/>
              <a:t>ということ・・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285" y="1600198"/>
            <a:ext cx="3780972" cy="5038146"/>
          </a:xfrm>
          <a:prstGeom prst="rect">
            <a:avLst/>
          </a:prstGeom>
        </p:spPr>
      </p:pic>
      <p:pic>
        <p:nvPicPr>
          <p:cNvPr id="3" name="527634831.9498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9787"/>
          <a:stretch/>
        </p:blipFill>
        <p:spPr>
          <a:xfrm>
            <a:off x="6921540" y="1136491"/>
            <a:ext cx="3857625" cy="5501022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684"/>
            <a:ext cx="12192000" cy="6887545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04799" y="2406215"/>
            <a:ext cx="11582401" cy="2067746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latin typeface="HGP明朝E"/>
                <a:ea typeface="HGP明朝E"/>
                <a:cs typeface="HGP明朝E"/>
              </a:rPr>
              <a:t>「マスクを外してほしい。。」</a:t>
            </a:r>
            <a:endParaRPr kumimoji="1" lang="ja-JP" altLang="en-US" sz="5400" b="1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0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8291" y="365125"/>
            <a:ext cx="10515600" cy="1325563"/>
          </a:xfrm>
        </p:spPr>
        <p:txBody>
          <a:bodyPr/>
          <a:lstStyle/>
          <a:p>
            <a:pPr algn="l"/>
            <a:r>
              <a:rPr kumimoji="1" lang="ja-JP" altLang="en-US" dirty="0" smtClean="0"/>
              <a:t>ろう者の</a:t>
            </a:r>
            <a:r>
              <a:rPr kumimoji="1" lang="ja-JP" altLang="en-US" sz="6000" b="1" dirty="0" smtClean="0">
                <a:latin typeface="HGPMinchoE" charset="-128"/>
                <a:ea typeface="HGPMinchoE" charset="-128"/>
                <a:cs typeface="HGPMinchoE" charset="-128"/>
              </a:rPr>
              <a:t>目</a:t>
            </a:r>
            <a:r>
              <a:rPr kumimoji="1" lang="ja-JP" altLang="en-US" dirty="0" smtClean="0"/>
              <a:t>は、聴者の</a:t>
            </a:r>
            <a:r>
              <a:rPr kumimoji="1" lang="ja-JP" altLang="en-US" sz="6000" b="1" dirty="0" smtClean="0">
                <a:latin typeface="HGPMinchoE" charset="-128"/>
                <a:ea typeface="HGPMinchoE" charset="-128"/>
                <a:cs typeface="HGPMinchoE" charset="-128"/>
              </a:rPr>
              <a:t>耳</a:t>
            </a:r>
            <a:endParaRPr kumimoji="1" lang="ja-JP" altLang="en-US" sz="6000" b="1" dirty="0">
              <a:latin typeface="HGPMinchoE" charset="-128"/>
              <a:ea typeface="HGPMinchoE" charset="-128"/>
              <a:cs typeface="HGPMinchoE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645" y="2054943"/>
            <a:ext cx="7396473" cy="49907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3200" dirty="0" smtClean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ja-JP" altLang="en-US" sz="3200" dirty="0" smtClean="0"/>
              <a:t>だから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 smtClean="0"/>
              <a:t>見えないということに</a:t>
            </a:r>
            <a:endParaRPr lang="en-US" altLang="ja-JP" sz="3200" dirty="0"/>
          </a:p>
          <a:p>
            <a:pPr marL="0" indent="0">
              <a:buNone/>
            </a:pPr>
            <a:r>
              <a:rPr kumimoji="1" lang="ja-JP" altLang="en-US" sz="3200" dirty="0" smtClean="0"/>
              <a:t>大きな不安を感じます</a:t>
            </a:r>
            <a:endParaRPr lang="en-US" altLang="ja-JP" sz="3200" dirty="0"/>
          </a:p>
        </p:txBody>
      </p:sp>
      <p:pic>
        <p:nvPicPr>
          <p:cNvPr id="5" name="図 4" descr="スクリーンショット 2016-10-15 00.19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6267342" y="1786644"/>
            <a:ext cx="4553175" cy="47020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017118" y="6488668"/>
            <a:ext cx="390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Rourke, N. (2011</a:t>
            </a:r>
            <a:r>
              <a:rPr lang="en-US" altLang="ja-JP" dirty="0" smtClean="0"/>
              <a:t>)“</a:t>
            </a:r>
            <a:r>
              <a:rPr lang="en-US" altLang="ja-JP" dirty="0"/>
              <a:t>Oppression”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2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304799" y="2417987"/>
            <a:ext cx="11582401" cy="2067746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latin typeface="HGP明朝E"/>
                <a:ea typeface="HGP明朝E"/>
                <a:cs typeface="HGP明朝E"/>
              </a:rPr>
              <a:t>「点滴は利き腕でない方に。。。」</a:t>
            </a:r>
            <a:endParaRPr kumimoji="1" lang="ja-JP" altLang="en-US" sz="5400" b="1" dirty="0">
              <a:latin typeface="HGP明朝E"/>
              <a:ea typeface="HGP明朝E"/>
              <a:cs typeface="HGP明朝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914400" y="6075159"/>
            <a:ext cx="10338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hlinkClick r:id="rId3"/>
              </a:rPr>
              <a:t>映像　</a:t>
            </a:r>
            <a:r>
              <a:rPr lang="en-US" altLang="ja-JP" dirty="0" smtClean="0">
                <a:hlinkClick r:id="rId3"/>
              </a:rPr>
              <a:t>"how learning Sign Language is so important if a doctor/nurse/medic personale encounters a Deaf patient"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42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89320" y="472288"/>
            <a:ext cx="4912217" cy="212839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ja-JP" altLang="en-US" dirty="0" smtClean="0">
                <a:latin typeface="+mn-ea"/>
                <a:ea typeface="+mn-ea"/>
                <a:cs typeface="Times New Roman"/>
              </a:rPr>
              <a:t>ろう者の</a:t>
            </a:r>
            <a:r>
              <a:rPr kumimoji="1" lang="ja-JP" altLang="en-US" sz="5400" b="1" dirty="0" smtClean="0">
                <a:latin typeface="HGPMinchoE" charset="-128"/>
                <a:ea typeface="HGPMinchoE" charset="-128"/>
                <a:cs typeface="HGPMinchoE" charset="-128"/>
              </a:rPr>
              <a:t>手</a:t>
            </a:r>
            <a:r>
              <a:rPr kumimoji="1" lang="ja-JP" altLang="en-US" dirty="0" smtClean="0">
                <a:latin typeface="+mn-ea"/>
                <a:ea typeface="+mn-ea"/>
                <a:cs typeface="Times New Roman"/>
              </a:rPr>
              <a:t>は　</a:t>
            </a:r>
            <a:r>
              <a:rPr kumimoji="1" lang="en-US" altLang="ja-JP" dirty="0" smtClean="0">
                <a:latin typeface="+mn-ea"/>
                <a:ea typeface="+mn-ea"/>
                <a:cs typeface="Times New Roman"/>
              </a:rPr>
              <a:t/>
            </a:r>
            <a:br>
              <a:rPr kumimoji="1" lang="en-US" altLang="ja-JP" dirty="0" smtClean="0">
                <a:latin typeface="+mn-ea"/>
                <a:ea typeface="+mn-ea"/>
                <a:cs typeface="Times New Roman"/>
              </a:rPr>
            </a:br>
            <a:r>
              <a:rPr lang="ja-JP" altLang="en-US" dirty="0">
                <a:latin typeface="+mn-ea"/>
                <a:ea typeface="+mn-ea"/>
                <a:cs typeface="Times New Roman"/>
              </a:rPr>
              <a:t>　</a:t>
            </a:r>
            <a:r>
              <a:rPr lang="ja-JP" altLang="en-US" dirty="0" smtClean="0">
                <a:latin typeface="+mn-ea"/>
                <a:ea typeface="+mn-ea"/>
                <a:cs typeface="Times New Roman"/>
              </a:rPr>
              <a:t>　　聴者の</a:t>
            </a:r>
            <a:r>
              <a:rPr lang="ja-JP" altLang="en-US" sz="6000" b="1" dirty="0" smtClean="0">
                <a:latin typeface="HGPMinchoE" charset="-128"/>
                <a:ea typeface="HGPMinchoE" charset="-128"/>
                <a:cs typeface="HGPMinchoE" charset="-128"/>
              </a:rPr>
              <a:t>口</a:t>
            </a:r>
            <a:endParaRPr kumimoji="1" lang="ja-JP" altLang="en-US" sz="3600" b="1" dirty="0">
              <a:latin typeface="HGPMinchoE" charset="-128"/>
              <a:ea typeface="HGPMinchoE" charset="-128"/>
              <a:cs typeface="HGPMinchoE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80112" y="2805417"/>
            <a:ext cx="6211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200" dirty="0" smtClean="0"/>
          </a:p>
          <a:p>
            <a:r>
              <a:rPr lang="ja-JP" altLang="en-US" sz="3200" dirty="0" smtClean="0"/>
              <a:t>ろう者にとって</a:t>
            </a:r>
            <a:endParaRPr lang="en-US" altLang="ja-JP" sz="3200" dirty="0" smtClean="0"/>
          </a:p>
          <a:p>
            <a:r>
              <a:rPr lang="ja-JP" altLang="en-US" sz="3200" dirty="0" smtClean="0"/>
              <a:t>手が使えないことは</a:t>
            </a:r>
            <a:endParaRPr lang="en-US" altLang="ja-JP" sz="3200" dirty="0" smtClean="0"/>
          </a:p>
          <a:p>
            <a:endParaRPr lang="en-US" altLang="ja-JP" sz="3200" dirty="0" smtClean="0"/>
          </a:p>
          <a:p>
            <a:r>
              <a:rPr lang="ja-JP" altLang="en-US" sz="3200" dirty="0" smtClean="0"/>
              <a:t>　人工呼吸器に繋がれている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のと同じようなものです</a:t>
            </a:r>
            <a:endParaRPr kumimoji="1" lang="en-US" altLang="ja-JP" sz="32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57782" cy="6858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49621" y="6352158"/>
            <a:ext cx="390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Rourke, N. (2011</a:t>
            </a:r>
            <a:r>
              <a:rPr lang="en-US" altLang="ja-JP" dirty="0" smtClean="0"/>
              <a:t>)“</a:t>
            </a:r>
            <a:r>
              <a:rPr lang="en-US" altLang="ja-JP" dirty="0"/>
              <a:t>Oppression”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5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8005" y="19929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ja-JP" altLang="en-US" sz="5400" b="1" dirty="0">
                <a:latin typeface="+mn-ea"/>
                <a:ea typeface="+mn-ea"/>
                <a:cs typeface="HGP創英角ｺﾞｼｯｸUB"/>
              </a:rPr>
              <a:t>ろう当事者</a:t>
            </a:r>
            <a:r>
              <a:rPr lang="ja-JP" altLang="en-US" sz="4000" dirty="0">
                <a:latin typeface="+mn-ea"/>
                <a:ea typeface="+mn-ea"/>
                <a:cs typeface="HGP創英角ｺﾞｼｯｸUB"/>
              </a:rPr>
              <a:t>の</a:t>
            </a:r>
            <a:r>
              <a:rPr lang="ja-JP" altLang="en-US" sz="3600" dirty="0">
                <a:latin typeface="+mn-ea"/>
                <a:ea typeface="+mn-ea"/>
                <a:cs typeface="HGP創英角ｺﾞｼｯｸUB"/>
              </a:rPr>
              <a:t>専門職の意義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302" y="1694316"/>
            <a:ext cx="10904401" cy="50271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900" dirty="0" smtClean="0"/>
          </a:p>
          <a:p>
            <a:r>
              <a:rPr lang="ja-JP" altLang="en-US" sz="2800" dirty="0"/>
              <a:t>約</a:t>
            </a:r>
            <a:r>
              <a:rPr lang="en-US" altLang="ja-JP" sz="2800" dirty="0"/>
              <a:t>95</a:t>
            </a:r>
            <a:r>
              <a:rPr lang="ja-JP" altLang="en-US" sz="2800" dirty="0"/>
              <a:t>％のろう者が、医療者とは直接手話、あるいは手話通訳を介して、コミュニケーションをとることを希望して</a:t>
            </a:r>
            <a:r>
              <a:rPr lang="ja-JP" altLang="en-US" sz="2800" dirty="0" smtClean="0"/>
              <a:t>いた　　　　　　　　　　　　　　　　　　　　　　　　</a:t>
            </a:r>
            <a:r>
              <a:rPr lang="ja-JP" altLang="en-US" sz="1800" dirty="0" smtClean="0"/>
              <a:t>（</a:t>
            </a:r>
            <a:r>
              <a:rPr lang="en-US" altLang="ja-JP" sz="1800" dirty="0" smtClean="0"/>
              <a:t>Middleton et al, 2011</a:t>
            </a:r>
            <a:r>
              <a:rPr lang="ja-JP" altLang="en-US" sz="1800" dirty="0" smtClean="0"/>
              <a:t>）</a:t>
            </a:r>
            <a:endParaRPr lang="en-US" altLang="ja-JP" sz="1800" dirty="0"/>
          </a:p>
          <a:p>
            <a:endParaRPr lang="en-US" altLang="ja-JP" sz="2800" dirty="0" smtClean="0"/>
          </a:p>
          <a:p>
            <a:r>
              <a:rPr lang="ja-JP" altLang="ja-JP" sz="2800" dirty="0" smtClean="0"/>
              <a:t>病院</a:t>
            </a:r>
            <a:r>
              <a:rPr lang="ja-JP" altLang="ja-JP" sz="2800" dirty="0"/>
              <a:t>が手話通訳者を設置することにより</a:t>
            </a:r>
            <a:r>
              <a:rPr lang="ja-JP" altLang="en-US" sz="2800" dirty="0" smtClean="0"/>
              <a:t>、</a:t>
            </a:r>
            <a:r>
              <a:rPr lang="ja-JP" altLang="ja-JP" sz="2800" dirty="0" smtClean="0"/>
              <a:t>聴覚</a:t>
            </a:r>
            <a:r>
              <a:rPr lang="ja-JP" altLang="ja-JP" sz="2800" dirty="0"/>
              <a:t>障害者が従来よりも積極的に受療行動</a:t>
            </a:r>
            <a:r>
              <a:rPr lang="ja-JP" altLang="en-US" sz="2800" dirty="0" smtClean="0"/>
              <a:t>した</a:t>
            </a:r>
            <a:r>
              <a:rPr lang="ja-JP" altLang="en-US" sz="1800" dirty="0" smtClean="0"/>
              <a:t>（北原照代ら</a:t>
            </a:r>
            <a:r>
              <a:rPr lang="en-US" altLang="ja-JP" sz="1800" dirty="0" smtClean="0"/>
              <a:t>, 1997</a:t>
            </a:r>
            <a:r>
              <a:rPr lang="ja-JP" altLang="en-US" sz="1800" dirty="0" smtClean="0"/>
              <a:t>）</a:t>
            </a:r>
            <a:endParaRPr lang="en-US" altLang="ja-JP" sz="1800" dirty="0" smtClean="0"/>
          </a:p>
          <a:p>
            <a:endParaRPr lang="en-US" altLang="ja-JP" sz="2800" dirty="0"/>
          </a:p>
          <a:p>
            <a:r>
              <a:rPr lang="ja-JP" altLang="en-US" sz="2800" dirty="0" smtClean="0"/>
              <a:t>手話</a:t>
            </a:r>
            <a:r>
              <a:rPr lang="ja-JP" altLang="en-US" sz="2800" dirty="0"/>
              <a:t>ができ、かつ、ろう文化に精通している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　</a:t>
            </a:r>
            <a:r>
              <a:rPr lang="ja-JP" altLang="en-US" sz="2800" dirty="0"/>
              <a:t>医療者による医療サービスの提供により、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ja-JP" sz="2800" dirty="0"/>
              <a:t>　</a:t>
            </a:r>
            <a:r>
              <a:rPr lang="ja-JP" altLang="en-US" sz="2800" dirty="0" smtClean="0"/>
              <a:t>ろう者の医療サービスへのアクセス率</a:t>
            </a:r>
            <a:r>
              <a:rPr lang="ja-JP" altLang="en-US" sz="2800" dirty="0"/>
              <a:t>が向上した</a:t>
            </a:r>
            <a:r>
              <a:rPr lang="ja-JP" altLang="en-US" sz="1800" dirty="0"/>
              <a:t>（</a:t>
            </a:r>
            <a:r>
              <a:rPr lang="en-US" altLang="ja-JP" sz="1800" dirty="0" err="1"/>
              <a:t>Mckee</a:t>
            </a:r>
            <a:r>
              <a:rPr lang="en-US" altLang="ja-JP" sz="1800" dirty="0"/>
              <a:t> et al, 2001</a:t>
            </a:r>
            <a:r>
              <a:rPr lang="ja-JP" altLang="en-US" sz="1800" dirty="0"/>
              <a:t>）</a:t>
            </a:r>
            <a:endParaRPr lang="en-US" altLang="ja-JP" sz="1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496" y="199292"/>
            <a:ext cx="2182043" cy="169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85" t="8721" r="387" b="846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ja-JP" altLang="en-US" sz="4800" b="1" dirty="0" smtClean="0"/>
              <a:t>お</a:t>
            </a:r>
            <a:r>
              <a:rPr kumimoji="1" lang="ja-JP" altLang="en-US" sz="4800" b="1" dirty="0" smtClean="0"/>
              <a:t>わりに</a:t>
            </a:r>
            <a:r>
              <a:rPr kumimoji="1" lang="ja-JP" altLang="en-US" sz="4800" dirty="0" smtClean="0"/>
              <a:t>・・・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0228" y="1409247"/>
            <a:ext cx="11451771" cy="5397712"/>
          </a:xfrm>
        </p:spPr>
        <p:txBody>
          <a:bodyPr>
            <a:noAutofit/>
          </a:bodyPr>
          <a:lstStyle/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/>
              <a:t>ろう者の「見る」文化</a:t>
            </a:r>
            <a:endParaRPr lang="en-US" altLang="ja-JP" sz="2400" dirty="0" smtClean="0"/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/>
              <a:t>聴者の「聞く」文化</a:t>
            </a:r>
            <a:endParaRPr lang="en-US" altLang="ja-JP" sz="2400" dirty="0" smtClean="0"/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/>
              <a:t>　どちらも大切な財産です　</a:t>
            </a:r>
            <a:endParaRPr lang="en-US" altLang="ja-JP" sz="2400" dirty="0" smtClean="0"/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/>
              <a:t>　ただ、前者はマイノリティーであるがゆえに社会ではなかなか気づかれません</a:t>
            </a:r>
            <a:endParaRPr lang="en-US" altLang="ja-JP" sz="2400" dirty="0" smtClean="0"/>
          </a:p>
          <a:p>
            <a:pPr marL="0" indent="0">
              <a:lnSpc>
                <a:spcPts val="3680"/>
              </a:lnSpc>
              <a:buNone/>
            </a:pPr>
            <a:endParaRPr lang="en-US" altLang="ja-JP" sz="1200" dirty="0"/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800" dirty="0" smtClean="0">
                <a:latin typeface="HGPMinchoE" charset="-128"/>
                <a:ea typeface="HGPMinchoE" charset="-128"/>
                <a:cs typeface="HGPMinchoE" charset="-128"/>
              </a:rPr>
              <a:t>「社会</a:t>
            </a:r>
            <a:r>
              <a:rPr lang="ja-JP" altLang="en-US" sz="2800" dirty="0">
                <a:latin typeface="HGPMinchoE" charset="-128"/>
                <a:ea typeface="HGPMinchoE" charset="-128"/>
                <a:cs typeface="HGPMinchoE" charset="-128"/>
              </a:rPr>
              <a:t>において説明する役割</a:t>
            </a:r>
            <a:r>
              <a:rPr lang="ja-JP" altLang="en-US" sz="2800" dirty="0" smtClean="0">
                <a:latin typeface="HGPMinchoE" charset="-128"/>
                <a:ea typeface="HGPMinchoE" charset="-128"/>
                <a:cs typeface="HGPMinchoE" charset="-128"/>
              </a:rPr>
              <a:t>を課せられる</a:t>
            </a:r>
            <a:r>
              <a:rPr lang="ja-JP" altLang="en-US" sz="2800" dirty="0">
                <a:latin typeface="HGPMinchoE" charset="-128"/>
                <a:ea typeface="HGPMinchoE" charset="-128"/>
                <a:cs typeface="HGPMinchoE" charset="-128"/>
              </a:rPr>
              <a:t>のは</a:t>
            </a:r>
            <a:r>
              <a:rPr lang="ja-JP" altLang="en-US" sz="2800" dirty="0" smtClean="0">
                <a:latin typeface="HGPMinchoE" charset="-128"/>
                <a:ea typeface="HGPMinchoE" charset="-128"/>
                <a:cs typeface="HGPMinchoE" charset="-128"/>
              </a:rPr>
              <a:t>マイノリティーなんです」</a:t>
            </a:r>
            <a:endParaRPr lang="en-US" altLang="ja-JP" sz="2800" dirty="0" smtClean="0">
              <a:latin typeface="HGPMinchoE" charset="-128"/>
              <a:ea typeface="HGPMinchoE" charset="-128"/>
              <a:cs typeface="HGPMinchoE" charset="-128"/>
            </a:endParaRPr>
          </a:p>
          <a:p>
            <a:pPr marL="0" indent="0">
              <a:lnSpc>
                <a:spcPts val="3680"/>
              </a:lnSpc>
              <a:buNone/>
            </a:pPr>
            <a:endParaRPr lang="en-US" altLang="ja-JP" sz="2400" dirty="0" smtClean="0">
              <a:latin typeface="+mn-ea"/>
            </a:endParaRPr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>
                <a:latin typeface="+mn-ea"/>
              </a:rPr>
              <a:t>だからこそ、私はろう者の「見る」文化を発信し、</a:t>
            </a:r>
            <a:endParaRPr lang="en-US" altLang="ja-JP" sz="2400" dirty="0">
              <a:latin typeface="+mn-ea"/>
            </a:endParaRPr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>
                <a:latin typeface="+mn-ea"/>
              </a:rPr>
              <a:t>ろう者にとって文化的</a:t>
            </a:r>
            <a:r>
              <a:rPr lang="ja-JP" altLang="en-US" sz="2400" dirty="0">
                <a:latin typeface="+mn-ea"/>
              </a:rPr>
              <a:t>に適切な看護を提供できるよう今後も活動して</a:t>
            </a:r>
            <a:r>
              <a:rPr lang="ja-JP" altLang="en-US" sz="2400" dirty="0" smtClean="0">
                <a:latin typeface="+mn-ea"/>
              </a:rPr>
              <a:t>まいります</a:t>
            </a:r>
            <a:endParaRPr lang="en-US" altLang="ja-JP" sz="2400" dirty="0" smtClean="0">
              <a:latin typeface="+mn-ea"/>
            </a:endParaRPr>
          </a:p>
          <a:p>
            <a:pPr marL="0" indent="0">
              <a:lnSpc>
                <a:spcPts val="3680"/>
              </a:lnSpc>
              <a:buNone/>
            </a:pPr>
            <a:r>
              <a:rPr lang="ja-JP" altLang="en-US" sz="2400" dirty="0" smtClean="0">
                <a:latin typeface="+mn-ea"/>
              </a:rPr>
              <a:t>そして、その仲間を少しずつ増やしていきたいです</a:t>
            </a:r>
            <a:endParaRPr lang="en-US" altLang="ja-JP" sz="2400" dirty="0" smtClean="0">
              <a:latin typeface="+mn-ea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4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引用文献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112526"/>
            <a:ext cx="11289792" cy="5910066"/>
          </a:xfrm>
        </p:spPr>
        <p:txBody>
          <a:bodyPr>
            <a:noAutofit/>
          </a:bodyPr>
          <a:lstStyle/>
          <a:p>
            <a:endParaRPr lang="en-US" altLang="ja-JP" sz="1600" dirty="0" smtClean="0">
              <a:latin typeface="+mn-ea"/>
            </a:endParaRPr>
          </a:p>
          <a:p>
            <a:r>
              <a:rPr lang="ja-JP" altLang="ja-JP" sz="1600" dirty="0">
                <a:latin typeface="+mn-ea"/>
              </a:rPr>
              <a:t>原順子（</a:t>
            </a:r>
            <a:r>
              <a:rPr lang="en-US" altLang="ja-JP" sz="1600" dirty="0">
                <a:latin typeface="+mn-ea"/>
              </a:rPr>
              <a:t>2015</a:t>
            </a:r>
            <a:r>
              <a:rPr lang="ja-JP" altLang="ja-JP" sz="1600" dirty="0">
                <a:latin typeface="+mn-ea"/>
              </a:rPr>
              <a:t>）</a:t>
            </a:r>
            <a:r>
              <a:rPr lang="en-US" altLang="ja-JP" sz="1600" dirty="0">
                <a:latin typeface="+mn-ea"/>
              </a:rPr>
              <a:t>. </a:t>
            </a:r>
            <a:r>
              <a:rPr lang="ja-JP" altLang="ja-JP" sz="1600" i="1" dirty="0">
                <a:latin typeface="+mn-ea"/>
              </a:rPr>
              <a:t>聴覚障害者へのソーシャルワーク ー専門性の構築をめざしてー</a:t>
            </a:r>
            <a:r>
              <a:rPr lang="en-US" altLang="ja-JP" sz="1600" i="1" dirty="0">
                <a:latin typeface="+mn-ea"/>
              </a:rPr>
              <a:t>.</a:t>
            </a:r>
            <a:r>
              <a:rPr lang="en-US" altLang="ja-JP" sz="1600" dirty="0">
                <a:latin typeface="+mn-ea"/>
              </a:rPr>
              <a:t> </a:t>
            </a:r>
            <a:r>
              <a:rPr lang="ja-JP" altLang="ja-JP" sz="1600" dirty="0">
                <a:latin typeface="+mn-ea"/>
              </a:rPr>
              <a:t>東京</a:t>
            </a:r>
            <a:r>
              <a:rPr lang="en-US" altLang="ja-JP" sz="1600" dirty="0">
                <a:latin typeface="+mn-ea"/>
              </a:rPr>
              <a:t>: </a:t>
            </a:r>
            <a:r>
              <a:rPr lang="ja-JP" altLang="ja-JP" sz="1600" dirty="0">
                <a:latin typeface="+mn-ea"/>
              </a:rPr>
              <a:t>明石書店</a:t>
            </a:r>
            <a:r>
              <a:rPr lang="en-US" altLang="ja-JP" sz="1600" dirty="0">
                <a:latin typeface="+mn-ea"/>
              </a:rPr>
              <a:t>.</a:t>
            </a:r>
          </a:p>
          <a:p>
            <a:r>
              <a:rPr lang="nb-NO" altLang="ja-JP" sz="1600" dirty="0">
                <a:latin typeface="+mn-ea"/>
              </a:rPr>
              <a:t>H-</a:t>
            </a:r>
            <a:r>
              <a:rPr lang="nb-NO" altLang="ja-JP" sz="1600" dirty="0" err="1">
                <a:latin typeface="+mn-ea"/>
              </a:rPr>
              <a:t>Dirksen</a:t>
            </a:r>
            <a:r>
              <a:rPr lang="nb-NO" altLang="ja-JP" sz="1600" dirty="0">
                <a:latin typeface="+mn-ea"/>
              </a:rPr>
              <a:t> L. Bauman and Joseph J. Murray. (2014). </a:t>
            </a:r>
            <a:r>
              <a:rPr lang="nb-NO" altLang="ja-JP" sz="1600" dirty="0" err="1">
                <a:latin typeface="+mn-ea"/>
              </a:rPr>
              <a:t>Deaf</a:t>
            </a:r>
            <a:r>
              <a:rPr lang="nb-NO" altLang="ja-JP" sz="1600" dirty="0">
                <a:latin typeface="+mn-ea"/>
              </a:rPr>
              <a:t> </a:t>
            </a:r>
            <a:r>
              <a:rPr lang="nb-NO" altLang="ja-JP" sz="1600" dirty="0" err="1">
                <a:latin typeface="+mn-ea"/>
              </a:rPr>
              <a:t>Gain</a:t>
            </a:r>
            <a:r>
              <a:rPr lang="nb-NO" altLang="ja-JP" sz="1600" dirty="0">
                <a:latin typeface="+mn-ea"/>
              </a:rPr>
              <a:t> </a:t>
            </a:r>
            <a:r>
              <a:rPr lang="nb-NO" altLang="ja-JP" sz="1600" dirty="0" err="1">
                <a:latin typeface="+mn-ea"/>
              </a:rPr>
              <a:t>Raising</a:t>
            </a:r>
            <a:r>
              <a:rPr lang="nb-NO" altLang="ja-JP" sz="1600" dirty="0">
                <a:latin typeface="+mn-ea"/>
              </a:rPr>
              <a:t> </a:t>
            </a:r>
            <a:r>
              <a:rPr lang="nb-NO" altLang="ja-JP" sz="1600" dirty="0" err="1">
                <a:latin typeface="+mn-ea"/>
              </a:rPr>
              <a:t>the</a:t>
            </a:r>
            <a:r>
              <a:rPr lang="nb-NO" altLang="ja-JP" sz="1600" dirty="0">
                <a:latin typeface="+mn-ea"/>
              </a:rPr>
              <a:t> Stakes for Human </a:t>
            </a:r>
            <a:r>
              <a:rPr lang="nb-NO" altLang="ja-JP" sz="1600" dirty="0" err="1">
                <a:latin typeface="+mn-ea"/>
              </a:rPr>
              <a:t>Diversity</a:t>
            </a:r>
            <a:r>
              <a:rPr lang="nb-NO" altLang="ja-JP" sz="1600" dirty="0">
                <a:latin typeface="+mn-ea"/>
              </a:rPr>
              <a:t>. </a:t>
            </a:r>
            <a:r>
              <a:rPr lang="nb-NO" altLang="ja-JP" sz="1600" dirty="0" err="1">
                <a:latin typeface="+mn-ea"/>
              </a:rPr>
              <a:t>University</a:t>
            </a:r>
            <a:r>
              <a:rPr lang="nb-NO" altLang="ja-JP" sz="1600" dirty="0">
                <a:latin typeface="+mn-ea"/>
              </a:rPr>
              <a:t> </a:t>
            </a:r>
            <a:r>
              <a:rPr lang="nb-NO" altLang="ja-JP" sz="1600" dirty="0" err="1">
                <a:latin typeface="+mn-ea"/>
              </a:rPr>
              <a:t>of</a:t>
            </a:r>
            <a:r>
              <a:rPr lang="nb-NO" altLang="ja-JP" sz="1600" dirty="0">
                <a:latin typeface="+mn-ea"/>
              </a:rPr>
              <a:t> </a:t>
            </a:r>
            <a:r>
              <a:rPr lang="nb-NO" altLang="ja-JP" sz="1600" dirty="0" err="1">
                <a:latin typeface="+mn-ea"/>
              </a:rPr>
              <a:t>Minesota</a:t>
            </a:r>
            <a:r>
              <a:rPr lang="nb-NO" altLang="ja-JP" sz="1600" dirty="0">
                <a:latin typeface="+mn-ea"/>
              </a:rPr>
              <a:t> Press.</a:t>
            </a:r>
            <a:endParaRPr lang="en-US" altLang="ja-JP" sz="1600" dirty="0">
              <a:latin typeface="+mn-ea"/>
            </a:endParaRPr>
          </a:p>
          <a:p>
            <a:r>
              <a:rPr lang="en-US" altLang="ja-JP" sz="1600" dirty="0" err="1"/>
              <a:t>Humpries</a:t>
            </a:r>
            <a:r>
              <a:rPr lang="en-US" altLang="ja-JP" sz="1600" dirty="0"/>
              <a:t>, T. (1977). </a:t>
            </a:r>
            <a:r>
              <a:rPr lang="en-US" altLang="ja-JP" sz="1600" i="1" dirty="0">
                <a:hlinkClick r:id="rId2" tooltip="Communicating across cultures (deaf-/hearing) and language learning"/>
              </a:rPr>
              <a:t>Communicating across cultures (deaf-hearing) and language learning</a:t>
            </a:r>
            <a:r>
              <a:rPr lang="en-US" altLang="ja-JP" sz="1600" dirty="0"/>
              <a:t>. (Doctoral dissertation. Cincinnati, OH: Union Institute and University.</a:t>
            </a:r>
            <a:endParaRPr lang="ja-JP" altLang="ja-JP" sz="1600" dirty="0">
              <a:latin typeface="+mn-ea"/>
            </a:endParaRPr>
          </a:p>
          <a:p>
            <a:r>
              <a:rPr lang="ja-JP" altLang="ja-JP" sz="1600" dirty="0" smtClean="0">
                <a:latin typeface="+mn-ea"/>
              </a:rPr>
              <a:t>木村</a:t>
            </a:r>
            <a:r>
              <a:rPr lang="ja-JP" altLang="ja-JP" sz="1600" dirty="0">
                <a:latin typeface="+mn-ea"/>
              </a:rPr>
              <a:t>晴美（</a:t>
            </a:r>
            <a:r>
              <a:rPr lang="en-US" altLang="ja-JP" sz="1600" dirty="0">
                <a:latin typeface="+mn-ea"/>
              </a:rPr>
              <a:t>2012</a:t>
            </a:r>
            <a:r>
              <a:rPr lang="ja-JP" altLang="ja-JP" sz="1600" dirty="0">
                <a:latin typeface="+mn-ea"/>
              </a:rPr>
              <a:t>）</a:t>
            </a:r>
            <a:r>
              <a:rPr lang="en-US" altLang="ja-JP" sz="1600" dirty="0">
                <a:latin typeface="+mn-ea"/>
              </a:rPr>
              <a:t>.</a:t>
            </a:r>
            <a:r>
              <a:rPr lang="ja-JP" altLang="ja-JP" sz="1600" dirty="0">
                <a:latin typeface="+mn-ea"/>
              </a:rPr>
              <a:t>日本手話を第一言語とするろう者の道のり</a:t>
            </a:r>
            <a:r>
              <a:rPr lang="en-US" altLang="ja-JP" sz="1600" dirty="0">
                <a:latin typeface="+mn-ea"/>
              </a:rPr>
              <a:t>. </a:t>
            </a:r>
            <a:r>
              <a:rPr lang="ja-JP" altLang="ja-JP" sz="1600" dirty="0">
                <a:latin typeface="+mn-ea"/>
              </a:rPr>
              <a:t>佐々木倫子（編）</a:t>
            </a:r>
            <a:r>
              <a:rPr lang="en-US" altLang="ja-JP" sz="1600" dirty="0">
                <a:latin typeface="+mn-ea"/>
              </a:rPr>
              <a:t>. </a:t>
            </a:r>
            <a:r>
              <a:rPr lang="ja-JP" altLang="ja-JP" sz="1600" i="1" dirty="0">
                <a:latin typeface="+mn-ea"/>
              </a:rPr>
              <a:t>ろう者から見た『多文化共生』もうひとつの言語マイノリティ</a:t>
            </a:r>
            <a:r>
              <a:rPr lang="en-US" altLang="ja-JP" sz="1600" dirty="0">
                <a:latin typeface="+mn-ea"/>
              </a:rPr>
              <a:t>. </a:t>
            </a:r>
            <a:r>
              <a:rPr lang="ja-JP" altLang="ja-JP" sz="1600" dirty="0">
                <a:latin typeface="+mn-ea"/>
              </a:rPr>
              <a:t>東京</a:t>
            </a:r>
            <a:r>
              <a:rPr lang="en-US" altLang="ja-JP" sz="1600" dirty="0">
                <a:latin typeface="+mn-ea"/>
              </a:rPr>
              <a:t> : </a:t>
            </a:r>
            <a:r>
              <a:rPr lang="ja-JP" altLang="ja-JP" sz="1600" dirty="0">
                <a:latin typeface="+mn-ea"/>
              </a:rPr>
              <a:t>ココ出版</a:t>
            </a:r>
            <a:r>
              <a:rPr lang="en-US" altLang="ja-JP" sz="1600" dirty="0">
                <a:latin typeface="+mn-ea"/>
              </a:rPr>
              <a:t> . </a:t>
            </a:r>
            <a:endParaRPr lang="en-US" altLang="ja-JP" sz="1600" dirty="0" smtClean="0">
              <a:latin typeface="+mn-ea"/>
            </a:endParaRPr>
          </a:p>
          <a:p>
            <a:r>
              <a:rPr lang="ja-JP" altLang="ja-JP" sz="1600" dirty="0">
                <a:latin typeface="+mn-ea"/>
              </a:rPr>
              <a:t>神田和幸</a:t>
            </a:r>
            <a:r>
              <a:rPr lang="en-US" altLang="ja-JP" sz="1600" dirty="0">
                <a:latin typeface="+mn-ea"/>
              </a:rPr>
              <a:t>, </a:t>
            </a:r>
            <a:r>
              <a:rPr lang="ja-JP" altLang="ja-JP" sz="1600" dirty="0">
                <a:latin typeface="+mn-ea"/>
              </a:rPr>
              <a:t>藤野信行（</a:t>
            </a:r>
            <a:r>
              <a:rPr lang="en-US" altLang="ja-JP" sz="1600" dirty="0">
                <a:latin typeface="+mn-ea"/>
              </a:rPr>
              <a:t>2009</a:t>
            </a:r>
            <a:r>
              <a:rPr lang="ja-JP" altLang="ja-JP" sz="1600" dirty="0">
                <a:latin typeface="+mn-ea"/>
              </a:rPr>
              <a:t>）</a:t>
            </a:r>
            <a:r>
              <a:rPr lang="en-US" altLang="ja-JP" sz="1600" dirty="0">
                <a:latin typeface="+mn-ea"/>
              </a:rPr>
              <a:t>.</a:t>
            </a:r>
            <a:r>
              <a:rPr lang="en-US" altLang="ja-JP" sz="1600" i="1" dirty="0">
                <a:latin typeface="+mn-ea"/>
              </a:rPr>
              <a:t> </a:t>
            </a:r>
            <a:r>
              <a:rPr lang="ja-JP" altLang="ja-JP" sz="1600" i="1" dirty="0">
                <a:latin typeface="+mn-ea"/>
              </a:rPr>
              <a:t>基礎から</a:t>
            </a:r>
            <a:r>
              <a:rPr lang="ja-JP" altLang="ja-JP" sz="1600" i="1" dirty="0" smtClean="0">
                <a:latin typeface="+mn-ea"/>
              </a:rPr>
              <a:t>学</a:t>
            </a:r>
            <a:r>
              <a:rPr lang="ja-JP" altLang="en-US" sz="1600" i="1" dirty="0" smtClean="0">
                <a:latin typeface="+mn-ea"/>
              </a:rPr>
              <a:t>ぶ手</a:t>
            </a:r>
            <a:r>
              <a:rPr lang="ja-JP" altLang="ja-JP" sz="1600" i="1" dirty="0" smtClean="0">
                <a:latin typeface="+mn-ea"/>
              </a:rPr>
              <a:t>話学</a:t>
            </a:r>
            <a:r>
              <a:rPr lang="en-US" altLang="ja-JP" sz="1600" dirty="0">
                <a:latin typeface="+mn-ea"/>
              </a:rPr>
              <a:t>. </a:t>
            </a:r>
            <a:r>
              <a:rPr lang="ja-JP" altLang="ja-JP" sz="1600" dirty="0">
                <a:latin typeface="+mn-ea"/>
              </a:rPr>
              <a:t>東京</a:t>
            </a:r>
            <a:r>
              <a:rPr lang="en-US" altLang="ja-JP" sz="1600" dirty="0">
                <a:latin typeface="+mn-ea"/>
              </a:rPr>
              <a:t>: </a:t>
            </a:r>
            <a:r>
              <a:rPr lang="ja-JP" altLang="ja-JP" sz="1600" dirty="0">
                <a:latin typeface="+mn-ea"/>
              </a:rPr>
              <a:t>福村出版</a:t>
            </a:r>
            <a:r>
              <a:rPr lang="en-US" altLang="ja-JP" sz="1600" dirty="0">
                <a:latin typeface="+mn-ea"/>
              </a:rPr>
              <a:t>. </a:t>
            </a:r>
          </a:p>
          <a:p>
            <a:pPr lvl="0"/>
            <a:r>
              <a:rPr lang="ja-JP" altLang="ja-JP" sz="16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北原照代・垰田和史・渡部眞也・佐藤修二・西山勝夫（1997）. 聴覚障害者に受療抑制はあるかー手話通訳者を配置した病院の来院状況からー. </a:t>
            </a:r>
            <a:r>
              <a:rPr lang="ja-JP" altLang="ja-JP" sz="1600" i="1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社会医学研究</a:t>
            </a:r>
            <a:r>
              <a:rPr lang="ja-JP" altLang="ja-JP" sz="1600" dirty="0">
                <a:solidFill>
                  <a:schemeClr val="dk1"/>
                </a:solidFill>
                <a:latin typeface="+mn-ea"/>
                <a:cs typeface="Arial"/>
                <a:sym typeface="Arial"/>
              </a:rPr>
              <a:t>, 15 ,103-107. </a:t>
            </a:r>
          </a:p>
          <a:p>
            <a:r>
              <a:rPr lang="en-US" altLang="ja-JP" sz="1600" dirty="0" smtClean="0">
                <a:latin typeface="+mn-ea"/>
              </a:rPr>
              <a:t>McKee</a:t>
            </a:r>
            <a:r>
              <a:rPr lang="en-US" altLang="ja-JP" sz="1600" dirty="0">
                <a:latin typeface="+mn-ea"/>
              </a:rPr>
              <a:t>, M. M., Barnett, S. L., Block, R.C. et al. </a:t>
            </a:r>
            <a:r>
              <a:rPr lang="en-US" altLang="ja-JP" sz="1600" dirty="0" smtClean="0">
                <a:latin typeface="+mn-ea"/>
              </a:rPr>
              <a:t>(2011). </a:t>
            </a:r>
            <a:r>
              <a:rPr lang="en-US" altLang="ja-JP" sz="1600" dirty="0">
                <a:latin typeface="+mn-ea"/>
              </a:rPr>
              <a:t>Impact of Communication on </a:t>
            </a:r>
            <a:r>
              <a:rPr lang="en-US" altLang="ja-JP" sz="1600" dirty="0" smtClean="0">
                <a:latin typeface="+mn-ea"/>
              </a:rPr>
              <a:t>Preventive </a:t>
            </a:r>
            <a:r>
              <a:rPr lang="en-US" altLang="ja-JP" sz="1600" dirty="0">
                <a:latin typeface="+mn-ea"/>
              </a:rPr>
              <a:t>Services Among Deaf American Sign Language Users. </a:t>
            </a:r>
            <a:r>
              <a:rPr lang="en-US" altLang="ja-JP" sz="1600" dirty="0" smtClean="0">
                <a:latin typeface="+mn-ea"/>
              </a:rPr>
              <a:t>American Journal of Preventive Medical, 41(1): 75–9.</a:t>
            </a:r>
          </a:p>
          <a:p>
            <a:pPr lvl="0"/>
            <a:r>
              <a:rPr lang="ja-JP" altLang="ja-JP" sz="1600" dirty="0">
                <a:latin typeface="Arial"/>
                <a:ea typeface="Arial"/>
                <a:cs typeface="Arial"/>
                <a:sym typeface="Arial"/>
              </a:rPr>
              <a:t>Middleton, A., Turner, G. H., Bitner-Glindzixz, M., Lewis, P., Richards, M., Clarke, A., and Stephens, D</a:t>
            </a:r>
            <a:r>
              <a:rPr lang="ja-JP" altLang="ja-JP" sz="1600" dirty="0" smtClean="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altLang="ja-JP" sz="1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altLang="ja-JP" sz="1600" dirty="0" smtClean="0"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 altLang="ja-JP" sz="1600" dirty="0" smtClean="0"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ja-JP" altLang="ja-JP" sz="1600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ja-JP" altLang="ja-JP" sz="1600" dirty="0">
                <a:latin typeface="Arial"/>
                <a:ea typeface="Arial"/>
                <a:cs typeface="Arial"/>
                <a:sym typeface="Arial"/>
              </a:rPr>
              <a:t>Preferences for communication in clinic from deaf people: a cross-sectional study. Journal of Evaluation Clinical Practice, 16(4), 811-7</a:t>
            </a:r>
            <a:r>
              <a:rPr lang="ja-JP" altLang="ja-JP" sz="1600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n-US" altLang="ja-JP" sz="1600" dirty="0" smtClean="0">
              <a:latin typeface="+mn-ea"/>
            </a:endParaRPr>
          </a:p>
          <a:p>
            <a:r>
              <a:rPr lang="en-US" altLang="ja-JP" sz="1600" dirty="0">
                <a:latin typeface="+mn-ea"/>
              </a:rPr>
              <a:t>Padden, C. &amp; Humphries, T. (2005). Inside Deaf Culture. Cambridge: Harvard University Press.</a:t>
            </a:r>
            <a:endParaRPr lang="ja-JP" altLang="en-US" sz="1600" dirty="0"/>
          </a:p>
          <a:p>
            <a:r>
              <a:rPr lang="en-US" altLang="ja-JP" sz="1600" dirty="0" smtClean="0">
                <a:latin typeface="+mn-ea"/>
              </a:rPr>
              <a:t>Woodward</a:t>
            </a:r>
            <a:r>
              <a:rPr lang="en-US" altLang="ja-JP" sz="1600" dirty="0">
                <a:latin typeface="+mn-ea"/>
              </a:rPr>
              <a:t>, J. </a:t>
            </a:r>
            <a:r>
              <a:rPr lang="en-US" altLang="ja-JP" sz="1600" dirty="0" smtClean="0">
                <a:latin typeface="+mn-ea"/>
              </a:rPr>
              <a:t>(</a:t>
            </a:r>
            <a:r>
              <a:rPr lang="en-US" altLang="ja-JP" sz="1600" dirty="0" smtClean="0"/>
              <a:t>1973). </a:t>
            </a:r>
            <a:r>
              <a:rPr lang="en-US" altLang="ja-JP" sz="1600" dirty="0" err="1" smtClean="0"/>
              <a:t>lmplicational</a:t>
            </a:r>
            <a:r>
              <a:rPr lang="en-US" altLang="ja-JP" sz="1600" dirty="0" smtClean="0"/>
              <a:t> </a:t>
            </a:r>
            <a:r>
              <a:rPr lang="en-US" altLang="ja-JP" sz="1600" dirty="0" err="1"/>
              <a:t>Lects</a:t>
            </a:r>
            <a:r>
              <a:rPr lang="en-US" altLang="ja-JP" sz="1600" dirty="0"/>
              <a:t> on the Deaf </a:t>
            </a:r>
            <a:r>
              <a:rPr lang="en-US" altLang="ja-JP" sz="1600" dirty="0" err="1"/>
              <a:t>Diglossic</a:t>
            </a:r>
            <a:r>
              <a:rPr lang="en-US" altLang="ja-JP" sz="1600" dirty="0"/>
              <a:t> Continuum. Washington, D.C.: Georgetown University, unpublished Ph.D. dissertation. </a:t>
            </a:r>
          </a:p>
          <a:p>
            <a:endParaRPr kumimoji="1"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1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2701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5400" b="1" dirty="0" smtClean="0"/>
              <a:t>時代</a:t>
            </a:r>
            <a:r>
              <a:rPr kumimoji="1" lang="ja-JP" altLang="en-US" dirty="0" smtClean="0"/>
              <a:t>によって変化する</a:t>
            </a:r>
            <a:r>
              <a:rPr lang="ja-JP" altLang="en-US" dirty="0" smtClean="0"/>
              <a:t>手話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85" y="1509711"/>
            <a:ext cx="3155695" cy="42094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4" y="1509710"/>
            <a:ext cx="3155695" cy="420949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1509710"/>
            <a:ext cx="3211286" cy="428364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7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参考資料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307598"/>
            <a:ext cx="11753088" cy="4525963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n"/>
            </a:pPr>
            <a:r>
              <a:rPr lang="ja-JP" altLang="en-US" sz="1600" dirty="0"/>
              <a:t>資料</a:t>
            </a:r>
            <a:r>
              <a:rPr lang="ja-JP" altLang="en-US" sz="1600" dirty="0" smtClean="0"/>
              <a:t>１（スライド</a:t>
            </a:r>
            <a:r>
              <a:rPr lang="en-US" altLang="ja-JP" sz="1600" dirty="0" smtClean="0"/>
              <a:t>15</a:t>
            </a:r>
            <a:r>
              <a:rPr lang="ja-JP" altLang="en-US" sz="1600" dirty="0" smtClean="0"/>
              <a:t>）</a:t>
            </a:r>
            <a:endParaRPr lang="ja-JP" altLang="en-US" sz="1600" dirty="0"/>
          </a:p>
          <a:p>
            <a:pPr marL="0" indent="0">
              <a:buNone/>
            </a:pPr>
            <a:r>
              <a:rPr lang="ja-JP" altLang="en-US" sz="1600" dirty="0"/>
              <a:t>石尾絵美著「障害の社会モデルの理論と実践」</a:t>
            </a:r>
          </a:p>
          <a:p>
            <a:pPr marL="0" indent="0">
              <a:buNone/>
            </a:pPr>
            <a:r>
              <a:rPr lang="en-US" altLang="ja-JP" sz="1600" dirty="0"/>
              <a:t>http://</a:t>
            </a:r>
            <a:r>
              <a:rPr lang="en-US" altLang="ja-JP" sz="1600" dirty="0" err="1"/>
              <a:t>ci.nii.ac.jp</a:t>
            </a:r>
            <a:r>
              <a:rPr lang="en-US" altLang="ja-JP" sz="1600" dirty="0"/>
              <a:t>/</a:t>
            </a:r>
            <a:r>
              <a:rPr lang="en-US" altLang="ja-JP" sz="1600" dirty="0" err="1"/>
              <a:t>naid</a:t>
            </a:r>
            <a:r>
              <a:rPr lang="en-US" altLang="ja-JP" sz="1600" dirty="0"/>
              <a:t>/110009587515</a:t>
            </a:r>
          </a:p>
          <a:p>
            <a:pPr marL="0" indent="0">
              <a:buNone/>
            </a:pPr>
            <a:endParaRPr lang="en-US" altLang="ja-JP" sz="1600" dirty="0"/>
          </a:p>
          <a:p>
            <a:pPr>
              <a:buFont typeface="Wingdings" charset="2"/>
              <a:buChar char="n"/>
            </a:pPr>
            <a:r>
              <a:rPr lang="ja-JP" altLang="en-US" sz="1600" dirty="0"/>
              <a:t>資料２（</a:t>
            </a:r>
            <a:r>
              <a:rPr lang="ja-JP" altLang="en-US" sz="1600" dirty="0" smtClean="0"/>
              <a:t>スライド</a:t>
            </a:r>
            <a:r>
              <a:rPr lang="en-US" altLang="ja-JP" sz="1600" dirty="0" smtClean="0"/>
              <a:t>22</a:t>
            </a:r>
            <a:r>
              <a:rPr lang="ja-JP" altLang="en-US" sz="1600" dirty="0" smtClean="0"/>
              <a:t>）</a:t>
            </a:r>
            <a:endParaRPr lang="ja-JP" altLang="en-US" sz="1600" dirty="0"/>
          </a:p>
          <a:p>
            <a:pPr marL="0" indent="0">
              <a:buNone/>
            </a:pPr>
            <a:r>
              <a:rPr lang="en-US" altLang="ja-JP" sz="1600" dirty="0"/>
              <a:t>Tom </a:t>
            </a:r>
            <a:r>
              <a:rPr lang="en-US" altLang="ja-JP" sz="1600" dirty="0" err="1"/>
              <a:t>Humpries</a:t>
            </a:r>
            <a:r>
              <a:rPr lang="ja-JP" altLang="en-US" sz="1600" dirty="0"/>
              <a:t>著「</a:t>
            </a:r>
            <a:r>
              <a:rPr lang="en-US" altLang="ja-JP" sz="1600" dirty="0"/>
              <a:t>The king of word</a:t>
            </a:r>
            <a:r>
              <a:rPr lang="ja-JP" altLang="en-US" sz="1600" dirty="0"/>
              <a:t>　</a:t>
            </a:r>
            <a:r>
              <a:rPr lang="en-US" altLang="ja-JP" sz="1600" dirty="0"/>
              <a:t>-Audism-</a:t>
            </a:r>
            <a:r>
              <a:rPr lang="ja-JP" altLang="en-US" sz="1600" dirty="0"/>
              <a:t>」</a:t>
            </a:r>
          </a:p>
          <a:p>
            <a:pPr marL="0" indent="0">
              <a:buNone/>
            </a:pPr>
            <a:r>
              <a:rPr lang="en-US" altLang="ja-JP" sz="1600" dirty="0">
                <a:hlinkClick r:id="rId2"/>
              </a:rPr>
              <a:t>http://</a:t>
            </a:r>
            <a:r>
              <a:rPr lang="en-US" altLang="ja-JP" sz="1600" dirty="0" smtClean="0">
                <a:hlinkClick r:id="rId2"/>
              </a:rPr>
              <a:t>teckensprak.nu/wp-content/uploads/2015/12/Toms-audism.pdf</a:t>
            </a:r>
            <a:endParaRPr lang="en-US" altLang="ja-JP" sz="1600" dirty="0" smtClean="0"/>
          </a:p>
          <a:p>
            <a:pPr marL="0" indent="0">
              <a:buNone/>
            </a:pPr>
            <a:endParaRPr lang="en-US" altLang="ja-JP" sz="1600" dirty="0" smtClean="0"/>
          </a:p>
          <a:p>
            <a:pPr>
              <a:buFont typeface="Wingdings" charset="2"/>
              <a:buChar char="n"/>
            </a:pPr>
            <a:r>
              <a:rPr lang="ja-JP" altLang="en-US" sz="1600" dirty="0" smtClean="0"/>
              <a:t>資料</a:t>
            </a:r>
            <a:r>
              <a:rPr lang="en-US" altLang="ja-JP" sz="1600" dirty="0" smtClean="0"/>
              <a:t>3</a:t>
            </a:r>
            <a:r>
              <a:rPr lang="ja-JP" altLang="en-US" sz="1600" dirty="0"/>
              <a:t>（スライド</a:t>
            </a:r>
            <a:r>
              <a:rPr lang="en-US" altLang="ja-JP" sz="1600" dirty="0" smtClean="0"/>
              <a:t>23</a:t>
            </a:r>
            <a:r>
              <a:rPr lang="ja-JP" altLang="en-US" sz="1600" dirty="0" smtClean="0"/>
              <a:t>）</a:t>
            </a:r>
            <a:endParaRPr lang="ja-JP" altLang="en-US" sz="1600" dirty="0"/>
          </a:p>
          <a:p>
            <a:pPr marL="0" indent="0">
              <a:buNone/>
            </a:pPr>
            <a:r>
              <a:rPr lang="en-US" altLang="ja-JP" sz="1600" dirty="0"/>
              <a:t>TED</a:t>
            </a:r>
            <a:r>
              <a:rPr lang="ja-JP" altLang="en-US" sz="1600" dirty="0"/>
              <a:t>スピーチ　クリスティーン・サム・キム「魅力的な手話の響き」</a:t>
            </a:r>
          </a:p>
          <a:p>
            <a:pPr marL="0" indent="0">
              <a:buNone/>
            </a:pPr>
            <a:r>
              <a:rPr lang="en-US" altLang="ja-JP" sz="1600" dirty="0">
                <a:hlinkClick r:id="rId3"/>
              </a:rPr>
              <a:t>https://www.ted.com/talks/christine_sun_kim_the_enchanting_music_of_sign_language?language=ja</a:t>
            </a:r>
            <a:r>
              <a:rPr lang="ja-JP" altLang="en-US" sz="1600" dirty="0"/>
              <a:t/>
            </a:r>
            <a:br>
              <a:rPr lang="ja-JP" altLang="en-US" sz="1600" dirty="0"/>
            </a:br>
            <a:endParaRPr lang="ja-JP" altLang="en-US" sz="1600" dirty="0"/>
          </a:p>
          <a:p>
            <a:pPr>
              <a:buFont typeface="Wingdings" charset="2"/>
              <a:buChar char="n"/>
            </a:pPr>
            <a:r>
              <a:rPr lang="ja-JP" altLang="en-US" sz="1600" dirty="0" smtClean="0"/>
              <a:t>資料</a:t>
            </a:r>
            <a:r>
              <a:rPr lang="en-US" altLang="ja-JP" sz="1600" dirty="0" smtClean="0"/>
              <a:t>4</a:t>
            </a:r>
            <a:r>
              <a:rPr lang="ja-JP" altLang="en-US" sz="1600" dirty="0"/>
              <a:t>（スライド</a:t>
            </a:r>
            <a:r>
              <a:rPr lang="en-US" altLang="ja-JP" sz="1600" dirty="0" smtClean="0"/>
              <a:t>25</a:t>
            </a:r>
            <a:r>
              <a:rPr lang="ja-JP" altLang="en-US" sz="1600" dirty="0" smtClean="0"/>
              <a:t>）</a:t>
            </a:r>
            <a:endParaRPr lang="ja-JP" altLang="en-US" sz="1600" dirty="0"/>
          </a:p>
          <a:p>
            <a:pPr marL="0" indent="0">
              <a:buNone/>
            </a:pPr>
            <a:r>
              <a:rPr lang="ja-JP" altLang="en-US" sz="1600" dirty="0"/>
              <a:t>熊谷晋一郎インタビュー「自立とは依存先を増やすこと」</a:t>
            </a:r>
          </a:p>
          <a:p>
            <a:pPr marL="0" indent="0">
              <a:buNone/>
            </a:pPr>
            <a:r>
              <a:rPr lang="en-US" altLang="ja-JP" sz="1600" dirty="0"/>
              <a:t>http://</a:t>
            </a:r>
            <a:r>
              <a:rPr lang="en-US" altLang="ja-JP" sz="1600" dirty="0" err="1" smtClean="0"/>
              <a:t>www.univcoop.or.jp</a:t>
            </a:r>
            <a:r>
              <a:rPr lang="en-US" altLang="ja-JP" sz="1600" dirty="0" smtClean="0"/>
              <a:t>/parents/</a:t>
            </a:r>
            <a:r>
              <a:rPr lang="en-US" altLang="ja-JP" sz="1600" dirty="0" err="1" smtClean="0"/>
              <a:t>kyosai</a:t>
            </a:r>
            <a:r>
              <a:rPr lang="en-US" altLang="ja-JP" sz="1600" dirty="0" smtClean="0"/>
              <a:t>/parents_guide01.htm</a:t>
            </a:r>
            <a:r>
              <a:rPr lang="ja-JP" altLang="en-US" sz="1600" dirty="0"/>
              <a:t/>
            </a:r>
            <a:br>
              <a:rPr lang="ja-JP" altLang="en-US" sz="1600" dirty="0"/>
            </a:br>
            <a:endParaRPr lang="ja-JP" altLang="en-US" sz="1600" dirty="0"/>
          </a:p>
          <a:p>
            <a:pPr>
              <a:buFont typeface="Wingdings" charset="2"/>
              <a:buChar char="n"/>
            </a:pPr>
            <a:r>
              <a:rPr lang="ja-JP" altLang="en-US" sz="1600" dirty="0" smtClean="0"/>
              <a:t>資料</a:t>
            </a:r>
            <a:r>
              <a:rPr lang="en-US" altLang="ja-JP" sz="1600" dirty="0" smtClean="0"/>
              <a:t>5</a:t>
            </a:r>
          </a:p>
          <a:p>
            <a:pPr marL="0" indent="0">
              <a:buNone/>
            </a:pPr>
            <a:r>
              <a:rPr lang="ja-JP" altLang="en-US" sz="1600" dirty="0"/>
              <a:t>対談　イギル・ボラ</a:t>
            </a:r>
            <a:r>
              <a:rPr lang="en-US" altLang="ja-JP" sz="1600" dirty="0"/>
              <a:t>×</a:t>
            </a:r>
            <a:r>
              <a:rPr lang="ja-JP" altLang="en-US" sz="1600" dirty="0"/>
              <a:t>牧原依里が</a:t>
            </a:r>
            <a:r>
              <a:rPr lang="en-US" altLang="ja-JP" sz="1600" dirty="0"/>
              <a:t>『</a:t>
            </a:r>
            <a:r>
              <a:rPr lang="ja-JP" altLang="en-US" sz="1600" dirty="0"/>
              <a:t>きらめく拍手の音</a:t>
            </a:r>
            <a:r>
              <a:rPr lang="en-US" altLang="ja-JP" sz="1600" dirty="0"/>
              <a:t>』</a:t>
            </a:r>
            <a:r>
              <a:rPr lang="ja-JP" altLang="en-US" sz="1600" dirty="0"/>
              <a:t>から、ろうを語る</a:t>
            </a:r>
          </a:p>
          <a:p>
            <a:pPr marL="0" indent="0">
              <a:buNone/>
            </a:pPr>
            <a:r>
              <a:rPr lang="en-US" altLang="ja-JP" sz="1600" dirty="0"/>
              <a:t>https://</a:t>
            </a:r>
            <a:r>
              <a:rPr lang="en-US" altLang="ja-JP" sz="1600" dirty="0" err="1"/>
              <a:t>www.cinra.net</a:t>
            </a:r>
            <a:r>
              <a:rPr lang="en-US" altLang="ja-JP" sz="1600" dirty="0"/>
              <a:t>/interview/201706-boramakihara</a:t>
            </a:r>
            <a:endParaRPr lang="ja-JP" altLang="en-US" sz="1600" dirty="0"/>
          </a:p>
          <a:p>
            <a:pPr marL="0" indent="0">
              <a:buNone/>
            </a:pPr>
            <a:endParaRPr kumimoji="1"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9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52072" cy="68580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571380" y="1250241"/>
            <a:ext cx="5891276" cy="34778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ja-JP" sz="4400" dirty="0">
                <a:latin typeface="Century"/>
                <a:cs typeface="Century"/>
              </a:rPr>
              <a:t>Deaf People can do anything, except hear.</a:t>
            </a:r>
          </a:p>
          <a:p>
            <a:endParaRPr lang="en-US" altLang="ja-JP" sz="2400" dirty="0" smtClean="0">
              <a:latin typeface="Century"/>
              <a:cs typeface="Century"/>
            </a:endParaRPr>
          </a:p>
          <a:p>
            <a:endParaRPr lang="en-US" altLang="ja-JP" sz="2400" dirty="0">
              <a:latin typeface="Century"/>
              <a:cs typeface="Century"/>
            </a:endParaRPr>
          </a:p>
          <a:p>
            <a:endParaRPr lang="en-US" altLang="ja-JP" sz="2800" dirty="0">
              <a:latin typeface="Century"/>
              <a:cs typeface="Century"/>
            </a:endParaRPr>
          </a:p>
          <a:p>
            <a:pPr algn="ctr"/>
            <a:r>
              <a:rPr lang="ja-JP" altLang="en-US" sz="2800" dirty="0">
                <a:latin typeface="Century"/>
                <a:cs typeface="Century"/>
              </a:rPr>
              <a:t>ろう者は聞くこと以外は</a:t>
            </a:r>
            <a:endParaRPr lang="en-US" altLang="ja-JP" sz="2800" dirty="0">
              <a:latin typeface="Century"/>
              <a:cs typeface="Century"/>
            </a:endParaRPr>
          </a:p>
          <a:p>
            <a:pPr algn="ctr"/>
            <a:r>
              <a:rPr lang="ja-JP" altLang="en-US" sz="2800" dirty="0">
                <a:latin typeface="Century"/>
                <a:cs typeface="Century"/>
              </a:rPr>
              <a:t>なんでもできる</a:t>
            </a:r>
            <a:r>
              <a:rPr lang="en-US" altLang="ja-JP" sz="2800" dirty="0">
                <a:latin typeface="Century"/>
                <a:cs typeface="Century"/>
              </a:rPr>
              <a:t> </a:t>
            </a:r>
            <a:endParaRPr lang="ja-JP" altLang="en-US" sz="2800" dirty="0">
              <a:latin typeface="Century"/>
              <a:cs typeface="Century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23846" y="5368046"/>
            <a:ext cx="4232725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ja-JP" sz="2800" dirty="0">
                <a:latin typeface="Century"/>
                <a:cs typeface="Century"/>
              </a:rPr>
              <a:t>King, I. Jordan.</a:t>
            </a:r>
          </a:p>
          <a:p>
            <a:r>
              <a:rPr lang="en-US" altLang="ja-JP" sz="2000" dirty="0">
                <a:latin typeface="Century"/>
                <a:cs typeface="Century"/>
              </a:rPr>
              <a:t>(</a:t>
            </a:r>
            <a:r>
              <a:rPr lang="ja-JP" altLang="en-US" sz="2000" dirty="0">
                <a:latin typeface="Century"/>
                <a:cs typeface="Century"/>
              </a:rPr>
              <a:t>ギャローデット大学元学長</a:t>
            </a:r>
            <a:r>
              <a:rPr lang="en-US" altLang="ja-JP" sz="2000" dirty="0">
                <a:latin typeface="Century"/>
                <a:cs typeface="Century"/>
              </a:rPr>
              <a:t>) </a:t>
            </a:r>
            <a:endParaRPr lang="ja-JP" altLang="en-US" sz="2000" dirty="0">
              <a:latin typeface="Century"/>
              <a:cs typeface="Century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6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5400" b="1" dirty="0" smtClean="0"/>
              <a:t>ろう文化</a:t>
            </a:r>
            <a:r>
              <a:rPr kumimoji="1" lang="ja-JP" altLang="en-US" dirty="0" smtClean="0"/>
              <a:t>にはどんなものがあるだろう</a:t>
            </a:r>
            <a:endParaRPr kumimoji="1" lang="ja-JP" altLang="en-US" dirty="0"/>
          </a:p>
        </p:txBody>
      </p:sp>
      <p:pic>
        <p:nvPicPr>
          <p:cNvPr id="5" name="図 4" descr="understandingdeaf.jp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1367043"/>
            <a:ext cx="6738257" cy="498932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00430" y="6382936"/>
            <a:ext cx="512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Nancy, R. (2010</a:t>
            </a:r>
            <a:r>
              <a:rPr lang="en-US" altLang="ja-JP" sz="1600" dirty="0" smtClean="0"/>
              <a:t>)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“Understanding Deaf Culture”</a:t>
            </a:r>
            <a:endParaRPr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3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7"/>
          <a:stretch/>
        </p:blipFill>
        <p:spPr>
          <a:xfrm>
            <a:off x="-47166" y="-18357"/>
            <a:ext cx="12315366" cy="68763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4999" y="5473012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dirty="0" smtClean="0"/>
              <a:t>「静かな結婚式も素敵ですね」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6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3977814" y="5805165"/>
            <a:ext cx="4191871" cy="127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呼ぶときはとんとんとん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04945" y="4843250"/>
            <a:ext cx="3799022" cy="127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拍手は手をひらひら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94667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dirty="0"/>
              <a:t>ろう者は</a:t>
            </a:r>
            <a:r>
              <a:rPr lang="ja-JP" altLang="en-US" sz="5400" b="1" dirty="0"/>
              <a:t>「見る</a:t>
            </a:r>
            <a:r>
              <a:rPr lang="ja-JP" altLang="en-US" sz="5400" b="1" dirty="0" smtClean="0"/>
              <a:t>」「響かせる」文化</a:t>
            </a:r>
            <a:r>
              <a:rPr lang="ja-JP" altLang="en-US" dirty="0" smtClean="0"/>
              <a:t>を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　</a:t>
            </a:r>
            <a:r>
              <a:rPr lang="ja-JP" altLang="en-US" dirty="0" smtClean="0"/>
              <a:t>　　　　　　　　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　持っています</a:t>
            </a:r>
            <a:endParaRPr kumimoji="1" lang="ja-JP" altLang="en-US" dirty="0"/>
          </a:p>
        </p:txBody>
      </p:sp>
      <p:pic>
        <p:nvPicPr>
          <p:cNvPr id="6" name="527331387.9973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3605" b="1607"/>
          <a:stretch/>
        </p:blipFill>
        <p:spPr>
          <a:xfrm>
            <a:off x="8169685" y="1409999"/>
            <a:ext cx="3040743" cy="5240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527331703.05449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01" r="16660"/>
          <a:stretch/>
        </p:blipFill>
        <p:spPr>
          <a:xfrm>
            <a:off x="977980" y="1361849"/>
            <a:ext cx="4791449" cy="3289251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722456" y="913853"/>
            <a:ext cx="3912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0" algn="just">
              <a:spcAft>
                <a:spcPts val="0"/>
              </a:spcAft>
            </a:pPr>
            <a:r>
              <a:rPr lang="ja-JP" altLang="ja-JP" kern="100" dirty="0">
                <a:latin typeface="+mn-ea"/>
                <a:cs typeface="Times New Roman" charset="0"/>
              </a:rPr>
              <a:t>（</a:t>
            </a:r>
            <a:r>
              <a:rPr lang="en-US" altLang="ja-JP" kern="100" dirty="0">
                <a:latin typeface="+mn-ea"/>
                <a:cs typeface="Times New Roman" charset="0"/>
              </a:rPr>
              <a:t>Padden &amp; </a:t>
            </a:r>
            <a:r>
              <a:rPr lang="en-US" altLang="ja-JP" kern="100" dirty="0" err="1">
                <a:latin typeface="+mn-ea"/>
                <a:cs typeface="Times New Roman" charset="0"/>
              </a:rPr>
              <a:t>Humpries</a:t>
            </a:r>
            <a:r>
              <a:rPr lang="en-US" altLang="ja-JP" kern="100" dirty="0">
                <a:latin typeface="+mn-ea"/>
                <a:cs typeface="Times New Roman" charset="0"/>
              </a:rPr>
              <a:t>, 2005</a:t>
            </a:r>
            <a:r>
              <a:rPr lang="ja-JP" altLang="ja-JP" kern="100" dirty="0" smtClean="0">
                <a:latin typeface="+mn-ea"/>
                <a:cs typeface="Times New Roman" charset="0"/>
              </a:rPr>
              <a:t>）</a:t>
            </a:r>
            <a:endParaRPr lang="ja-JP" altLang="ja-JP" sz="2400" kern="100" dirty="0">
              <a:effectLst/>
              <a:latin typeface="+mn-ea"/>
              <a:cs typeface="Times New Roman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1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01490" y="977218"/>
            <a:ext cx="10972800" cy="556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dirty="0" smtClean="0"/>
              <a:t>ろう文化</a:t>
            </a:r>
            <a:r>
              <a:rPr kumimoji="1" lang="ja-JP" altLang="en-US" sz="2800" dirty="0" smtClean="0"/>
              <a:t>は豊かな財産です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ただ、マイノリティーであるがゆえに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なかなかその存在に気がつかれません</a:t>
            </a: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 smtClean="0"/>
              <a:t>本日は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　耳を傾け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　目を開いて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 smtClean="0"/>
              <a:t>私たちの世界を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体験していただけたら幸いです</a:t>
            </a:r>
            <a:endParaRPr lang="en-US" altLang="ja-JP" sz="2800" dirty="0"/>
          </a:p>
        </p:txBody>
      </p:sp>
      <p:pic>
        <p:nvPicPr>
          <p:cNvPr id="6" name="527333206.4205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57" b="1990"/>
          <a:stretch/>
        </p:blipFill>
        <p:spPr>
          <a:xfrm>
            <a:off x="7900307" y="108857"/>
            <a:ext cx="3771900" cy="652554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FDF-C951-6348-98B3-3B389A84FBC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39250</TotalTime>
  <Words>1893</Words>
  <Application>Microsoft Macintosh PowerPoint</Application>
  <PresentationFormat>ワイド画面</PresentationFormat>
  <Paragraphs>475</Paragraphs>
  <Slides>51</Slides>
  <Notes>14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68" baseType="lpstr">
      <vt:lpstr>.Hiragino Kaku Gothic Interface</vt:lpstr>
      <vt:lpstr>Arial</vt:lpstr>
      <vt:lpstr>Calibri</vt:lpstr>
      <vt:lpstr>Century</vt:lpstr>
      <vt:lpstr>Helvetica Neue</vt:lpstr>
      <vt:lpstr>HGPMinchoE</vt:lpstr>
      <vt:lpstr>HGP創英角ｺﾞｼｯｸUB</vt:lpstr>
      <vt:lpstr>HGP明朝E</vt:lpstr>
      <vt:lpstr>HG明朝E</vt:lpstr>
      <vt:lpstr>MS PGothic</vt:lpstr>
      <vt:lpstr>ＭＳ Ｐゴシック</vt:lpstr>
      <vt:lpstr>News Gothic MT</vt:lpstr>
      <vt:lpstr>Times New Roman</vt:lpstr>
      <vt:lpstr>Wingdings</vt:lpstr>
      <vt:lpstr>ヒラギノ角ゴ Pro W3</vt:lpstr>
      <vt:lpstr>メイリオ</vt:lpstr>
      <vt:lpstr>ホワイト</vt:lpstr>
      <vt:lpstr>PowerPoint プレゼンテーション</vt:lpstr>
      <vt:lpstr>はじめに・・・</vt:lpstr>
      <vt:lpstr>ろう者のことばは手話です</vt:lpstr>
      <vt:lpstr>手話の文法？</vt:lpstr>
      <vt:lpstr>時代によって変化する手話</vt:lpstr>
      <vt:lpstr>ろう文化にはどんなものがあるだろう</vt:lpstr>
      <vt:lpstr>「静かな結婚式も素敵ですね」</vt:lpstr>
      <vt:lpstr>ろう者は「見る」「響かせる」文化を 　　　　　　　　　　　　　　　　持っています</vt:lpstr>
      <vt:lpstr>PowerPoint プレゼンテーション</vt:lpstr>
      <vt:lpstr>「電話ができないなら、 　抗がん剤治療ができません」</vt:lpstr>
      <vt:lpstr>本日お伝えしたいこと</vt:lpstr>
      <vt:lpstr>ろうの看護者であるということ</vt:lpstr>
      <vt:lpstr>ろう者も多様です</vt:lpstr>
      <vt:lpstr>iPS細胞の衝撃</vt:lpstr>
      <vt:lpstr>ろう者についての見方</vt:lpstr>
      <vt:lpstr>ろうコミュニティが受けている抑圧　　　　　　　</vt:lpstr>
      <vt:lpstr>PowerPoint プレゼンテーション</vt:lpstr>
      <vt:lpstr>Deaf Gain   Hearing Loss</vt:lpstr>
      <vt:lpstr>ろうの看護者であるということ</vt:lpstr>
      <vt:lpstr>欠格条項とその改正</vt:lpstr>
      <vt:lpstr>PowerPoint プレゼンテーション</vt:lpstr>
      <vt:lpstr>PowerPoint プレゼンテーション</vt:lpstr>
      <vt:lpstr>音は社会的な価値となっている</vt:lpstr>
      <vt:lpstr>自分が看護師になっていいのだろうか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ろうの看護者であるということ</vt:lpstr>
      <vt:lpstr>PowerPoint プレゼンテーション</vt:lpstr>
      <vt:lpstr>PowerPoint プレゼンテーション</vt:lpstr>
      <vt:lpstr>看護の真髄はコミュニケーション</vt:lpstr>
      <vt:lpstr>特別養護老人ホーム　ななふく苑</vt:lpstr>
      <vt:lpstr>PowerPoint プレゼンテーション</vt:lpstr>
      <vt:lpstr>普通の呼びかけ？</vt:lpstr>
      <vt:lpstr>PowerPoint プレゼンテーション</vt:lpstr>
      <vt:lpstr>Bさんの語り 高血圧を悔やむ</vt:lpstr>
      <vt:lpstr>なぜ？</vt:lpstr>
      <vt:lpstr>情報の入り方が 違う</vt:lpstr>
      <vt:lpstr>ろうの看護者であるということ</vt:lpstr>
      <vt:lpstr>PowerPoint プレゼンテーション</vt:lpstr>
      <vt:lpstr>生活様式が違うということ・・</vt:lpstr>
      <vt:lpstr>「マスクを外してほしい。。」</vt:lpstr>
      <vt:lpstr>ろう者の目は、聴者の耳</vt:lpstr>
      <vt:lpstr>「点滴は利き腕でない方に。。。」</vt:lpstr>
      <vt:lpstr>ろう者の手は　 　　　聴者の口</vt:lpstr>
      <vt:lpstr>ろう当事者の専門職の意義</vt:lpstr>
      <vt:lpstr>おわりに・・・</vt:lpstr>
      <vt:lpstr>引用文献</vt:lpstr>
      <vt:lpstr>参考資料</vt:lpstr>
      <vt:lpstr>PowerPoint プレゼンテーション</vt:lpstr>
    </vt:vector>
  </TitlesOfParts>
  <Company>聖路加国際大学 大学院 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皆川 愛</dc:creator>
  <cp:lastModifiedBy>皆川愛</cp:lastModifiedBy>
  <cp:revision>443</cp:revision>
  <dcterms:created xsi:type="dcterms:W3CDTF">2016-02-21T15:29:37Z</dcterms:created>
  <dcterms:modified xsi:type="dcterms:W3CDTF">2017-09-30T12:56:21Z</dcterms:modified>
</cp:coreProperties>
</file>