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99" r:id="rId2"/>
    <p:sldId id="601" r:id="rId3"/>
    <p:sldId id="610" r:id="rId4"/>
    <p:sldId id="608" r:id="rId5"/>
    <p:sldId id="609" r:id="rId6"/>
    <p:sldId id="612" r:id="rId7"/>
    <p:sldId id="614" r:id="rId8"/>
    <p:sldId id="615" r:id="rId9"/>
    <p:sldId id="605" r:id="rId10"/>
    <p:sldId id="607" r:id="rId11"/>
    <p:sldId id="616" r:id="rId12"/>
    <p:sldId id="617" r:id="rId13"/>
    <p:sldId id="611" r:id="rId14"/>
    <p:sldId id="606" r:id="rId1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099" y="67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B4786-8B73-4EB2-A4FC-3FE0B2A5D3DD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CB688-FECE-4FEA-826C-0E2189BF0C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6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44DDB-4F49-45BD-A81D-A39847FBB29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57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51002" y="9428631"/>
            <a:ext cx="2945072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5" tIns="47778" rIns="95555" bIns="47778" anchor="b"/>
          <a:lstStyle>
            <a:lvl1pPr defTabSz="949325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49325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49325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49325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49325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0DAB1480-EF84-45F8-906E-58DC9D36BB1A}" type="slidenum">
              <a:rPr lang="en-US" altLang="ja-JP" sz="1200"/>
              <a:pPr algn="r" eaLnBrk="1" hangingPunct="1"/>
              <a:t>12</a:t>
            </a:fld>
            <a:endParaRPr lang="en-US" altLang="ja-JP" sz="1200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51002" y="9428631"/>
            <a:ext cx="2945072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4" tIns="46017" rIns="92034" bIns="46017" anchor="b"/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CB2309A4-ABF5-49F2-87F2-68D904EA6776}" type="slidenum">
              <a:rPr lang="en-US" altLang="ja-JP" sz="1200"/>
              <a:pPr algn="r" eaLnBrk="1" hangingPunct="1"/>
              <a:t>12</a:t>
            </a:fld>
            <a:endParaRPr lang="en-US" altLang="ja-JP" sz="1200"/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50" y="4715113"/>
            <a:ext cx="5437179" cy="44677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4" tIns="46017" rIns="92034" bIns="46017"/>
          <a:lstStyle/>
          <a:p>
            <a:pPr eaLnBrk="1" hangingPunct="1"/>
            <a:r>
              <a:rPr lang="ja-JP" altLang="en-US" dirty="0" smtClean="0"/>
              <a:t>　このスライドは、先ほどのグラフの平成１１年以後、すなわち、老人施設の開設と、それに伴う患者さんの入所・移動が一通り終了してからの推移を示しています。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dirty="0" smtClean="0"/>
              <a:t>　在院患者数、入退院数の今後の変動がどうなっていくのかを予測するために、近似曲線を書き加えてみました。</a:t>
            </a:r>
          </a:p>
          <a:p>
            <a:pPr eaLnBrk="1" hangingPunct="1"/>
            <a:r>
              <a:rPr lang="ja-JP" altLang="en-US" dirty="0" smtClean="0"/>
              <a:t>　入院患者数は、ｘ（エックス）の係数が負となっており、減少傾向を、入院数・退院数については殆ど不変というグラフになります。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dirty="0" smtClean="0"/>
              <a:t>　ただ、これはあくまでも数学的な推計で、その前提にあるのは、外的な条件、たとえば、社会復帰施設の定員増や、開設といった－が全く変動しないという条件のものです。いいかえれば、今後も今までと全く同じことをやっていても、これだけ入院患者数が減少するという解釈になる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188547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C478-7A6C-453F-88C0-6175C4F02A6F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1E9D8-19D5-4760-982E-7B11F38662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3166" t="19926" r="40917" b="8963"/>
          <a:stretch/>
        </p:blipFill>
        <p:spPr>
          <a:xfrm>
            <a:off x="2288702" y="404664"/>
            <a:ext cx="5700019" cy="6348049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2792760" y="1650324"/>
            <a:ext cx="1368152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4160912" y="1650324"/>
            <a:ext cx="2304256" cy="6985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403555" y="2351201"/>
            <a:ext cx="7470315" cy="1374384"/>
            <a:chOff x="1403555" y="2351201"/>
            <a:chExt cx="7470315" cy="1374384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403555" y="3017699"/>
              <a:ext cx="7470315" cy="70788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4000" dirty="0" smtClean="0"/>
                <a:t>どう地域づくりに取り組んできたか</a:t>
              </a:r>
              <a:endParaRPr kumimoji="1" lang="ja-JP" altLang="en-US" sz="4000" dirty="0"/>
            </a:p>
          </p:txBody>
        </p:sp>
        <p:sp>
          <p:nvSpPr>
            <p:cNvPr id="8" name="下矢印 7"/>
            <p:cNvSpPr/>
            <p:nvPr/>
          </p:nvSpPr>
          <p:spPr>
            <a:xfrm>
              <a:off x="4808984" y="2351201"/>
              <a:ext cx="1008112" cy="648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707323" y="538468"/>
            <a:ext cx="6862776" cy="1100641"/>
            <a:chOff x="1707323" y="538468"/>
            <a:chExt cx="6862776" cy="1100641"/>
          </a:xfrm>
        </p:grpSpPr>
        <p:sp>
          <p:nvSpPr>
            <p:cNvPr id="10" name="下矢印 9"/>
            <p:cNvSpPr/>
            <p:nvPr/>
          </p:nvSpPr>
          <p:spPr>
            <a:xfrm rot="10800000">
              <a:off x="2972780" y="1279069"/>
              <a:ext cx="1008112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707323" y="538468"/>
              <a:ext cx="6862776" cy="707886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4000" dirty="0" smtClean="0"/>
                <a:t>どう精神科医療を変えてきた</a:t>
              </a:r>
              <a:r>
                <a:rPr lang="ja-JP" altLang="en-US" sz="4000" dirty="0"/>
                <a:t>か</a:t>
              </a:r>
              <a:endParaRPr kumimoji="1" lang="ja-JP" alt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28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333" y="199718"/>
            <a:ext cx="8915400" cy="85010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Ｈ２８</a:t>
            </a:r>
            <a:r>
              <a:rPr lang="ja-JP" altLang="en-US" sz="3200" dirty="0" smtClean="0"/>
              <a:t>年６月～　精神科医療体制</a:t>
            </a:r>
            <a:endParaRPr kumimoji="1" lang="ja-JP" altLang="en-US" sz="3200" dirty="0"/>
          </a:p>
        </p:txBody>
      </p:sp>
      <p:sp>
        <p:nvSpPr>
          <p:cNvPr id="5" name="円/楕円 4"/>
          <p:cNvSpPr/>
          <p:nvPr/>
        </p:nvSpPr>
        <p:spPr>
          <a:xfrm>
            <a:off x="563910" y="6021288"/>
            <a:ext cx="877818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208584" y="5013176"/>
            <a:ext cx="7484191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48743" y="1404392"/>
            <a:ext cx="4824537" cy="3536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18149" y="6099855"/>
            <a:ext cx="4665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地域生活（日常＋活動）の中での目</a:t>
            </a:r>
            <a:r>
              <a:rPr kumimoji="1" lang="ja-JP" altLang="en-US" dirty="0" err="1" smtClean="0"/>
              <a:t>くばせ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69033" y="5159425"/>
            <a:ext cx="5783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必ずしも治療・医療を前提としない</a:t>
            </a:r>
            <a:endParaRPr kumimoji="1" lang="en-US" altLang="ja-JP" dirty="0" smtClean="0"/>
          </a:p>
          <a:p>
            <a:r>
              <a:rPr lang="ja-JP" altLang="en-US" dirty="0" smtClean="0"/>
              <a:t>予防的・危機介入、継続した見守り・関係づくり　など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597601" y="1556792"/>
            <a:ext cx="2875679" cy="1872208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792760" y="3004747"/>
            <a:ext cx="2875679" cy="1872208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13592" y="289399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診療所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45096" y="269188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２４時間対応訪問看護ＳＴ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46329" y="2134451"/>
            <a:ext cx="1747594" cy="70788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デイケア</a:t>
            </a:r>
            <a:endParaRPr kumimoji="1" lang="en-US" altLang="ja-JP" dirty="0" smtClean="0"/>
          </a:p>
          <a:p>
            <a:r>
              <a:rPr lang="ja-JP" altLang="en-US" dirty="0" smtClean="0"/>
              <a:t>デイナイト</a:t>
            </a:r>
            <a:r>
              <a:rPr lang="ja-JP" altLang="en-US" dirty="0"/>
              <a:t>ケア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99978" y="1369511"/>
            <a:ext cx="2670924" cy="70788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２４ｈｒ医療ケア付き</a:t>
            </a:r>
            <a:endParaRPr kumimoji="1" lang="en-US" altLang="ja-JP" dirty="0" smtClean="0"/>
          </a:p>
          <a:p>
            <a:r>
              <a:rPr lang="ja-JP" altLang="en-US" dirty="0" smtClean="0"/>
              <a:t>グループホーム１０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06632" y="2004122"/>
            <a:ext cx="2153154" cy="7078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集中</a:t>
            </a:r>
            <a:r>
              <a:rPr lang="ja-JP" altLang="en-US" dirty="0" smtClean="0"/>
              <a:t>医療ケア付き</a:t>
            </a:r>
            <a:endParaRPr lang="en-US" altLang="ja-JP" dirty="0" smtClean="0"/>
          </a:p>
          <a:p>
            <a:r>
              <a:rPr kumimoji="1" lang="ja-JP" altLang="en-US" dirty="0" smtClean="0"/>
              <a:t>ショートステイ３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19969" y="3344494"/>
            <a:ext cx="2893741" cy="954107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多職種、全スタッフ</a:t>
            </a:r>
            <a:r>
              <a:rPr lang="ja-JP" altLang="en-US" sz="1400" dirty="0" smtClean="0"/>
              <a:t>による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往診、訪問看護等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「医療」機能に緩やかに限定していく</a:t>
            </a:r>
            <a:endParaRPr kumimoji="1" lang="en-US" altLang="ja-JP" sz="1400" dirty="0" smtClean="0"/>
          </a:p>
          <a:p>
            <a:endParaRPr kumimoji="1" lang="en-US" altLang="ja-JP" sz="14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51105" y="3623656"/>
            <a:ext cx="3300904" cy="64633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共生型小規模多機能居宅介護</a:t>
            </a:r>
            <a:endParaRPr kumimoji="1" lang="en-US" altLang="ja-JP" dirty="0" smtClean="0"/>
          </a:p>
          <a:p>
            <a:r>
              <a:rPr lang="ja-JP" altLang="en-US" dirty="0" smtClean="0"/>
              <a:t>基準該当ショートステイ２０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933" y="4306245"/>
            <a:ext cx="40863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訪問、通い、泊り　２４ｈｒ３６５日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レスパイト、泊りも利用した医療ケア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ＤＶシェルター、虐待保護、リハビリ、看取り</a:t>
            </a:r>
            <a:r>
              <a:rPr kumimoji="1" lang="en-US" altLang="ja-JP" sz="1400" dirty="0" smtClean="0"/>
              <a:t>…</a:t>
            </a:r>
          </a:p>
          <a:p>
            <a:endParaRPr kumimoji="1" lang="en-US" altLang="ja-JP" sz="1400" dirty="0" smtClean="0"/>
          </a:p>
          <a:p>
            <a:endParaRPr kumimoji="1" lang="en-US" altLang="ja-JP" sz="14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6002" y="1176957"/>
            <a:ext cx="3020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 smtClean="0"/>
              <a:t>あらゆる地域資源と</a:t>
            </a:r>
            <a:endParaRPr lang="en-US" altLang="ja-JP" sz="1800" dirty="0" smtClean="0"/>
          </a:p>
          <a:p>
            <a:r>
              <a:rPr kumimoji="1" lang="ja-JP" altLang="en-US" sz="1800" dirty="0" smtClean="0"/>
              <a:t>必要時、連携・協働・共用</a:t>
            </a:r>
            <a:endParaRPr kumimoji="1" lang="en-US" altLang="ja-JP" sz="1800" dirty="0" smtClean="0"/>
          </a:p>
          <a:p>
            <a:r>
              <a:rPr lang="ja-JP" altLang="en-US" sz="1800" dirty="0"/>
              <a:t>通常</a:t>
            </a:r>
            <a:r>
              <a:rPr lang="ja-JP" altLang="en-US" sz="1800" dirty="0" smtClean="0"/>
              <a:t>はできるだけ独立を保つ</a:t>
            </a:r>
            <a:endParaRPr kumimoji="1" lang="ja-JP" altLang="en-US" sz="1800" dirty="0"/>
          </a:p>
        </p:txBody>
      </p:sp>
      <p:sp>
        <p:nvSpPr>
          <p:cNvPr id="28" name="右矢印 27"/>
          <p:cNvSpPr/>
          <p:nvPr/>
        </p:nvSpPr>
        <p:spPr>
          <a:xfrm rot="10606236">
            <a:off x="686698" y="3692427"/>
            <a:ext cx="860698" cy="280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右矢印 28"/>
          <p:cNvSpPr/>
          <p:nvPr/>
        </p:nvSpPr>
        <p:spPr>
          <a:xfrm rot="20146825">
            <a:off x="7428516" y="1579763"/>
            <a:ext cx="627526" cy="1872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066840" y="968653"/>
            <a:ext cx="17556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宇和島病院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精神科急性期病棟</a:t>
            </a:r>
            <a:endParaRPr lang="en-US" altLang="ja-JP" sz="1050" dirty="0" smtClean="0"/>
          </a:p>
          <a:p>
            <a:r>
              <a:rPr kumimoji="1" lang="ja-JP" altLang="en-US" sz="1050" dirty="0" smtClean="0"/>
              <a:t>依存症、認知行動療法等の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集団・専門プログラム</a:t>
            </a:r>
            <a:endParaRPr kumimoji="1" lang="ja-JP" altLang="en-US" sz="1050" dirty="0"/>
          </a:p>
        </p:txBody>
      </p:sp>
      <p:sp>
        <p:nvSpPr>
          <p:cNvPr id="23" name="右矢印 22"/>
          <p:cNvSpPr/>
          <p:nvPr/>
        </p:nvSpPr>
        <p:spPr>
          <a:xfrm rot="1486837">
            <a:off x="7495808" y="4282581"/>
            <a:ext cx="860698" cy="280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4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御荘病院将来構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4688" y="2272"/>
            <a:ext cx="5676608" cy="6855728"/>
          </a:xfrm>
          <a:noFill/>
          <a:ln/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00472" y="476672"/>
            <a:ext cx="19287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57263"/>
            <a:r>
              <a:rPr lang="ja-JP" altLang="en-US" sz="2400" dirty="0" smtClean="0"/>
              <a:t>Ｈ９年作成</a:t>
            </a:r>
            <a:endParaRPr lang="en-US" altLang="ja-JP" sz="2400" dirty="0" smtClean="0"/>
          </a:p>
          <a:p>
            <a:pPr defTabSz="957263"/>
            <a:r>
              <a:rPr lang="ja-JP" altLang="en-US" sz="2400" dirty="0"/>
              <a:t>　</a:t>
            </a:r>
            <a:r>
              <a:rPr lang="ja-JP" altLang="en-US" sz="2400" dirty="0" smtClean="0"/>
              <a:t>（渡部三郎）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17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-104775" y="0"/>
          <a:ext cx="10763250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ワークシート" r:id="rId4" imgW="9163179" imgH="5743710" progId="Excel.Sheet.8">
                  <p:embed/>
                </p:oleObj>
              </mc:Choice>
              <mc:Fallback>
                <p:oleObj name="ワークシート" r:id="rId4" imgW="9163179" imgH="57437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775" y="0"/>
                        <a:ext cx="10763250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23825" y="5149850"/>
            <a:ext cx="349250" cy="6826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122182" tIns="61091" rIns="122182" bIns="61091"/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800" b="1"/>
              <a:t>精神科</a:t>
            </a:r>
          </a:p>
          <a:p>
            <a:pPr eaLnBrk="1" hangingPunct="1"/>
            <a:r>
              <a:rPr lang="ja-JP" altLang="en-US" sz="800" b="1"/>
              <a:t>病棟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77838" y="5148263"/>
            <a:ext cx="9051925" cy="68103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122182" tIns="61091" rIns="122182" bIns="61091" anchor="ctr"/>
          <a:lstStyle/>
          <a:p>
            <a:pPr algn="ctr" defTabSz="958850"/>
            <a:endParaRPr lang="ja-JP" altLang="ja-JP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76250" y="5835650"/>
            <a:ext cx="9053513" cy="8763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403225" y="114300"/>
            <a:ext cx="685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/>
              <a:t>(</a:t>
            </a:r>
            <a:r>
              <a:rPr lang="ja-JP" altLang="en-US" sz="1100"/>
              <a:t>人・床</a:t>
            </a:r>
            <a:r>
              <a:rPr lang="en-US" altLang="ja-JP" sz="1100"/>
              <a:t>)</a:t>
            </a:r>
          </a:p>
        </p:txBody>
      </p:sp>
      <p:sp>
        <p:nvSpPr>
          <p:cNvPr id="2058" name="Line 11"/>
          <p:cNvSpPr>
            <a:spLocks noChangeShapeType="1"/>
          </p:cNvSpPr>
          <p:nvPr/>
        </p:nvSpPr>
        <p:spPr bwMode="auto">
          <a:xfrm>
            <a:off x="1452563" y="3971925"/>
            <a:ext cx="0" cy="1785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655638" y="3643310"/>
            <a:ext cx="1593850" cy="328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300" dirty="0"/>
              <a:t>Ｈ８．将来構想作成</a:t>
            </a: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735013" y="369888"/>
            <a:ext cx="53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/>
              <a:t>１４９</a:t>
            </a:r>
          </a:p>
        </p:txBody>
      </p:sp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2980076" y="635000"/>
            <a:ext cx="53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/>
              <a:t>１３５</a:t>
            </a:r>
          </a:p>
        </p:txBody>
      </p:sp>
      <p:sp>
        <p:nvSpPr>
          <p:cNvPr id="2062" name="Text Box 15"/>
          <p:cNvSpPr txBox="1">
            <a:spLocks noChangeArrowheads="1"/>
          </p:cNvSpPr>
          <p:nvPr/>
        </p:nvSpPr>
        <p:spPr bwMode="auto">
          <a:xfrm>
            <a:off x="7207272" y="1636712"/>
            <a:ext cx="434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/>
              <a:t>９９</a:t>
            </a:r>
          </a:p>
        </p:txBody>
      </p:sp>
      <p:sp>
        <p:nvSpPr>
          <p:cNvPr id="2063" name="Text Box 16"/>
          <p:cNvSpPr txBox="1">
            <a:spLocks noChangeArrowheads="1"/>
          </p:cNvSpPr>
          <p:nvPr/>
        </p:nvSpPr>
        <p:spPr bwMode="auto">
          <a:xfrm>
            <a:off x="5003006" y="1160462"/>
            <a:ext cx="5318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/>
              <a:t>１１６</a:t>
            </a: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523875" y="5202238"/>
            <a:ext cx="2027238" cy="5397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2182" tIns="61091" rIns="122182" bIns="61091"/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/>
              <a:t>★</a:t>
            </a:r>
            <a:r>
              <a:rPr lang="ja-JP" altLang="en-US" sz="1000"/>
              <a:t>～Ｈ１０．３</a:t>
            </a:r>
          </a:p>
          <a:p>
            <a:pPr eaLnBrk="1" hangingPunct="1"/>
            <a:r>
              <a:rPr lang="ja-JP" altLang="en-US" sz="1000"/>
              <a:t>３病棟</a:t>
            </a:r>
          </a:p>
          <a:p>
            <a:pPr eaLnBrk="1" hangingPunct="1"/>
            <a:r>
              <a:rPr lang="ja-JP" altLang="en-US" sz="1000"/>
              <a:t>精神一般</a:t>
            </a:r>
            <a:r>
              <a:rPr lang="en-US" altLang="ja-JP" sz="1000"/>
              <a:t>(</a:t>
            </a:r>
            <a:r>
              <a:rPr lang="ja-JP" altLang="en-US" sz="1000"/>
              <a:t>３：１</a:t>
            </a:r>
            <a:r>
              <a:rPr lang="en-US" altLang="ja-JP" sz="1000"/>
              <a:t>)</a:t>
            </a:r>
          </a:p>
        </p:txBody>
      </p:sp>
      <p:sp>
        <p:nvSpPr>
          <p:cNvPr id="2065" name="Text Box 18"/>
          <p:cNvSpPr txBox="1">
            <a:spLocks noChangeArrowheads="1"/>
          </p:cNvSpPr>
          <p:nvPr/>
        </p:nvSpPr>
        <p:spPr bwMode="auto">
          <a:xfrm>
            <a:off x="1900446" y="5202238"/>
            <a:ext cx="4062413" cy="5413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2182" tIns="61091" rIns="122182" bIns="61091"/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 dirty="0"/>
              <a:t>★</a:t>
            </a:r>
            <a:r>
              <a:rPr lang="ja-JP" altLang="en-US" sz="1000" dirty="0"/>
              <a:t>　Ｈ１０．４～Ｈ１７．３</a:t>
            </a:r>
          </a:p>
          <a:p>
            <a:pPr eaLnBrk="1" hangingPunct="1"/>
            <a:r>
              <a:rPr lang="ja-JP" altLang="en-US" sz="1000" dirty="0"/>
              <a:t>２病棟</a:t>
            </a:r>
          </a:p>
          <a:p>
            <a:pPr eaLnBrk="1" hangingPunct="1"/>
            <a:r>
              <a:rPr lang="ja-JP" altLang="en-US" sz="1000" dirty="0"/>
              <a:t>精神一般</a:t>
            </a:r>
            <a:r>
              <a:rPr lang="en-US" altLang="ja-JP" sz="1000" dirty="0"/>
              <a:t>(</a:t>
            </a:r>
            <a:r>
              <a:rPr lang="ja-JP" altLang="en-US" sz="1000" dirty="0"/>
              <a:t>３：１</a:t>
            </a:r>
            <a:r>
              <a:rPr lang="en-US" altLang="ja-JP" sz="1000" dirty="0"/>
              <a:t>)</a:t>
            </a:r>
          </a:p>
        </p:txBody>
      </p:sp>
      <p:sp>
        <p:nvSpPr>
          <p:cNvPr id="2066" name="Text Box 19"/>
          <p:cNvSpPr txBox="1">
            <a:spLocks noChangeArrowheads="1"/>
          </p:cNvSpPr>
          <p:nvPr/>
        </p:nvSpPr>
        <p:spPr bwMode="auto">
          <a:xfrm>
            <a:off x="4723605" y="5202238"/>
            <a:ext cx="1814513" cy="5381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2182" tIns="61091" rIns="122182" bIns="61091"/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 dirty="0"/>
              <a:t>★</a:t>
            </a:r>
            <a:r>
              <a:rPr lang="ja-JP" altLang="en-US" sz="1000" dirty="0"/>
              <a:t>Ｈ１７．４～Ｈ１９．４</a:t>
            </a:r>
          </a:p>
          <a:p>
            <a:pPr eaLnBrk="1" hangingPunct="1"/>
            <a:r>
              <a:rPr lang="ja-JP" altLang="en-US" sz="1000" dirty="0"/>
              <a:t>２病棟、精神一般</a:t>
            </a:r>
            <a:r>
              <a:rPr lang="en-US" altLang="ja-JP" sz="1000" dirty="0"/>
              <a:t>(</a:t>
            </a:r>
            <a:r>
              <a:rPr lang="ja-JP" altLang="en-US" sz="1000" dirty="0"/>
              <a:t>３：１、看護補助加算１０：１</a:t>
            </a:r>
            <a:r>
              <a:rPr lang="en-US" altLang="ja-JP" sz="1000" dirty="0"/>
              <a:t>)</a:t>
            </a:r>
            <a:r>
              <a:rPr lang="ja-JP" altLang="en-US" sz="1000" dirty="0" err="1"/>
              <a:t>、</a:t>
            </a:r>
            <a:r>
              <a:rPr lang="ja-JP" altLang="en-US" sz="1000" dirty="0"/>
              <a:t>精神療養</a:t>
            </a: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6504593" y="5195888"/>
            <a:ext cx="2491769" cy="5476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2182" tIns="61091" rIns="122182" bIns="61091"/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/>
              <a:t>★Ｈ１９．</a:t>
            </a:r>
            <a:r>
              <a:rPr lang="ja-JP" altLang="en-US" sz="1000" dirty="0" smtClean="0"/>
              <a:t>６～Ｈ２８．５</a:t>
            </a:r>
            <a:endParaRPr lang="ja-JP" altLang="en-US" sz="1000" dirty="0"/>
          </a:p>
          <a:p>
            <a:pPr eaLnBrk="1" hangingPunct="1"/>
            <a:r>
              <a:rPr lang="ja-JP" altLang="en-US" sz="1000" dirty="0"/>
              <a:t>１病棟、精神一般</a:t>
            </a:r>
            <a:r>
              <a:rPr lang="en-US" altLang="ja-JP" sz="1000" dirty="0"/>
              <a:t>(</a:t>
            </a:r>
            <a:r>
              <a:rPr lang="ja-JP" altLang="en-US" sz="1000" dirty="0"/>
              <a:t>１５：１</a:t>
            </a:r>
            <a:r>
              <a:rPr lang="ja-JP" altLang="en-US" sz="1000" dirty="0" smtClean="0"/>
              <a:t>、</a:t>
            </a:r>
          </a:p>
          <a:p>
            <a:pPr eaLnBrk="1" hangingPunct="1"/>
            <a:r>
              <a:rPr lang="ja-JP" altLang="en-US" sz="1000" dirty="0"/>
              <a:t>　</a:t>
            </a:r>
            <a:r>
              <a:rPr lang="ja-JP" altLang="en-US" sz="1000" dirty="0" smtClean="0"/>
              <a:t>　　看護</a:t>
            </a:r>
            <a:r>
              <a:rPr lang="ja-JP" altLang="en-US" sz="1000" dirty="0"/>
              <a:t>補助加算５０：１</a:t>
            </a:r>
            <a:r>
              <a:rPr lang="en-US" altLang="ja-JP" sz="1000" dirty="0"/>
              <a:t>)</a:t>
            </a:r>
          </a:p>
        </p:txBody>
      </p:sp>
      <p:sp>
        <p:nvSpPr>
          <p:cNvPr id="2068" name="Text Box 21"/>
          <p:cNvSpPr txBox="1">
            <a:spLocks noChangeArrowheads="1"/>
          </p:cNvSpPr>
          <p:nvPr/>
        </p:nvSpPr>
        <p:spPr bwMode="auto">
          <a:xfrm>
            <a:off x="6183128" y="2096694"/>
            <a:ext cx="434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/>
              <a:t>７０</a:t>
            </a:r>
          </a:p>
        </p:txBody>
      </p:sp>
      <p:sp>
        <p:nvSpPr>
          <p:cNvPr id="2069" name="Text Box 22"/>
          <p:cNvSpPr txBox="1">
            <a:spLocks noChangeArrowheads="1"/>
          </p:cNvSpPr>
          <p:nvPr/>
        </p:nvSpPr>
        <p:spPr bwMode="auto">
          <a:xfrm>
            <a:off x="412750" y="6470650"/>
            <a:ext cx="19097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/>
              <a:t>◆</a:t>
            </a:r>
            <a:r>
              <a:rPr lang="ja-JP" altLang="en-US" sz="1000"/>
              <a:t>Ｓ４９～社会復帰施設平山寮</a:t>
            </a:r>
          </a:p>
        </p:txBody>
      </p:sp>
      <p:sp>
        <p:nvSpPr>
          <p:cNvPr id="2070" name="Text Box 23"/>
          <p:cNvSpPr txBox="1">
            <a:spLocks noChangeArrowheads="1"/>
          </p:cNvSpPr>
          <p:nvPr/>
        </p:nvSpPr>
        <p:spPr bwMode="auto">
          <a:xfrm>
            <a:off x="1406314" y="5797314"/>
            <a:ext cx="1617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 dirty="0"/>
              <a:t>●</a:t>
            </a:r>
            <a:r>
              <a:rPr lang="ja-JP" altLang="en-US" sz="1000" dirty="0"/>
              <a:t>Ｈ９．４精神科訪問看護</a:t>
            </a:r>
          </a:p>
        </p:txBody>
      </p:sp>
      <p:sp>
        <p:nvSpPr>
          <p:cNvPr id="2071" name="Text Box 24"/>
          <p:cNvSpPr txBox="1">
            <a:spLocks noChangeArrowheads="1"/>
          </p:cNvSpPr>
          <p:nvPr/>
        </p:nvSpPr>
        <p:spPr bwMode="auto">
          <a:xfrm>
            <a:off x="471488" y="5950917"/>
            <a:ext cx="1671820" cy="2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 smtClean="0"/>
              <a:t>Ｈ</a:t>
            </a:r>
            <a:r>
              <a:rPr lang="ja-JP" altLang="en-US" sz="1000" dirty="0"/>
              <a:t>１０．９精神科</a:t>
            </a:r>
            <a:r>
              <a:rPr lang="ja-JP" altLang="en-US" sz="1000" dirty="0" smtClean="0"/>
              <a:t>デイケア●</a:t>
            </a:r>
            <a:endParaRPr lang="ja-JP" altLang="en-US" sz="1000" dirty="0"/>
          </a:p>
        </p:txBody>
      </p:sp>
      <p:sp>
        <p:nvSpPr>
          <p:cNvPr id="2072" name="Text Box 25"/>
          <p:cNvSpPr txBox="1">
            <a:spLocks noChangeArrowheads="1"/>
          </p:cNvSpPr>
          <p:nvPr/>
        </p:nvSpPr>
        <p:spPr bwMode="auto">
          <a:xfrm>
            <a:off x="842963" y="6122988"/>
            <a:ext cx="31464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/>
              <a:t>○</a:t>
            </a:r>
            <a:r>
              <a:rPr lang="ja-JP" altLang="en-US" sz="1000"/>
              <a:t>Ｈ９～１０老健</a:t>
            </a:r>
            <a:r>
              <a:rPr lang="en-US" altLang="ja-JP" sz="1000"/>
              <a:t>(</a:t>
            </a:r>
            <a:r>
              <a:rPr lang="ja-JP" altLang="en-US" sz="1000"/>
              <a:t>医師会立</a:t>
            </a:r>
            <a:r>
              <a:rPr lang="en-US" altLang="ja-JP" sz="1000"/>
              <a:t>)</a:t>
            </a:r>
            <a:r>
              <a:rPr lang="ja-JP" altLang="en-US" sz="1000"/>
              <a:t>、特養</a:t>
            </a:r>
            <a:r>
              <a:rPr lang="en-US" altLang="ja-JP" sz="1000"/>
              <a:t>(</a:t>
            </a:r>
            <a:r>
              <a:rPr lang="ja-JP" altLang="en-US" sz="1000"/>
              <a:t>広域事務組合</a:t>
            </a:r>
            <a:r>
              <a:rPr lang="en-US" altLang="ja-JP" sz="1000"/>
              <a:t>)</a:t>
            </a:r>
            <a:r>
              <a:rPr lang="ja-JP" altLang="en-US" sz="1000"/>
              <a:t>開設</a:t>
            </a:r>
          </a:p>
        </p:txBody>
      </p:sp>
      <p:sp>
        <p:nvSpPr>
          <p:cNvPr id="2073" name="Text Box 26"/>
          <p:cNvSpPr txBox="1">
            <a:spLocks noChangeArrowheads="1"/>
          </p:cNvSpPr>
          <p:nvPr/>
        </p:nvSpPr>
        <p:spPr bwMode="auto">
          <a:xfrm>
            <a:off x="2255113" y="6444767"/>
            <a:ext cx="27606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 dirty="0"/>
              <a:t>◆</a:t>
            </a:r>
            <a:r>
              <a:rPr lang="ja-JP" altLang="en-US" sz="1000" dirty="0"/>
              <a:t>Ｈ１２．４社会復帰施設平山寮</a:t>
            </a:r>
            <a:r>
              <a:rPr lang="en-US" altLang="ja-JP" sz="1000" dirty="0"/>
              <a:t>(</a:t>
            </a:r>
            <a:r>
              <a:rPr lang="ja-JP" altLang="en-US" sz="1000" dirty="0"/>
              <a:t>福祉ホームＢ</a:t>
            </a:r>
            <a:r>
              <a:rPr lang="en-US" altLang="ja-JP" sz="1000" dirty="0"/>
              <a:t>)</a:t>
            </a:r>
          </a:p>
        </p:txBody>
      </p:sp>
      <p:sp>
        <p:nvSpPr>
          <p:cNvPr id="2074" name="Text Box 27"/>
          <p:cNvSpPr txBox="1">
            <a:spLocks noChangeArrowheads="1"/>
          </p:cNvSpPr>
          <p:nvPr/>
        </p:nvSpPr>
        <p:spPr bwMode="auto">
          <a:xfrm>
            <a:off x="2455138" y="6273800"/>
            <a:ext cx="25606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 dirty="0"/>
              <a:t>◆</a:t>
            </a:r>
            <a:r>
              <a:rPr lang="ja-JP" altLang="en-US" sz="1000" dirty="0"/>
              <a:t>Ｈ１２．１１地域生活支援センター「いろり」</a:t>
            </a:r>
          </a:p>
        </p:txBody>
      </p:sp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407988" y="6280150"/>
            <a:ext cx="22510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/>
              <a:t>◆</a:t>
            </a:r>
            <a:r>
              <a:rPr lang="ja-JP" altLang="en-US" sz="1000"/>
              <a:t>Ｈ５．４グループホーム「ひかり荘」</a:t>
            </a:r>
          </a:p>
        </p:txBody>
      </p:sp>
      <p:sp>
        <p:nvSpPr>
          <p:cNvPr id="2076" name="Text Box 29"/>
          <p:cNvSpPr txBox="1">
            <a:spLocks noChangeArrowheads="1"/>
          </p:cNvSpPr>
          <p:nvPr/>
        </p:nvSpPr>
        <p:spPr bwMode="auto">
          <a:xfrm>
            <a:off x="2041250" y="5940123"/>
            <a:ext cx="2901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/>
              <a:t>Ｈ１７．４認知症対応型通所介護「結い みしょう」◆</a:t>
            </a:r>
          </a:p>
        </p:txBody>
      </p:sp>
      <p:sp>
        <p:nvSpPr>
          <p:cNvPr id="2077" name="Text Box 30"/>
          <p:cNvSpPr txBox="1">
            <a:spLocks noChangeArrowheads="1"/>
          </p:cNvSpPr>
          <p:nvPr/>
        </p:nvSpPr>
        <p:spPr bwMode="auto">
          <a:xfrm>
            <a:off x="3034414" y="5780404"/>
            <a:ext cx="3032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/>
              <a:t>Ｈ１９．１１共生型小規模多機能居宅介護「アロハ」◆</a:t>
            </a:r>
          </a:p>
        </p:txBody>
      </p:sp>
      <p:sp>
        <p:nvSpPr>
          <p:cNvPr id="2078" name="Text Box 31"/>
          <p:cNvSpPr txBox="1">
            <a:spLocks noChangeArrowheads="1"/>
          </p:cNvSpPr>
          <p:nvPr/>
        </p:nvSpPr>
        <p:spPr bwMode="auto">
          <a:xfrm>
            <a:off x="4902200" y="6273800"/>
            <a:ext cx="24733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/>
              <a:t>Ｈ２０．６グループホーム「第２ひかり荘」◆</a:t>
            </a:r>
          </a:p>
        </p:txBody>
      </p:sp>
      <p:sp>
        <p:nvSpPr>
          <p:cNvPr id="2079" name="Text Box 34"/>
          <p:cNvSpPr txBox="1">
            <a:spLocks noChangeArrowheads="1"/>
          </p:cNvSpPr>
          <p:nvPr/>
        </p:nvSpPr>
        <p:spPr bwMode="auto">
          <a:xfrm>
            <a:off x="2859088" y="-9525"/>
            <a:ext cx="3879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b="1" dirty="0" smtClean="0"/>
              <a:t>２０年の経過　何を選択してきたか</a:t>
            </a:r>
            <a:endParaRPr lang="ja-JP" altLang="en-US" sz="2000" b="1" dirty="0"/>
          </a:p>
        </p:txBody>
      </p:sp>
      <p:sp>
        <p:nvSpPr>
          <p:cNvPr id="2080" name="Line 33"/>
          <p:cNvSpPr>
            <a:spLocks noChangeShapeType="1"/>
          </p:cNvSpPr>
          <p:nvPr/>
        </p:nvSpPr>
        <p:spPr bwMode="auto">
          <a:xfrm>
            <a:off x="7512167" y="2482140"/>
            <a:ext cx="0" cy="29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1" name="Text Box 21"/>
          <p:cNvSpPr txBox="1">
            <a:spLocks noChangeArrowheads="1"/>
          </p:cNvSpPr>
          <p:nvPr/>
        </p:nvSpPr>
        <p:spPr bwMode="auto">
          <a:xfrm>
            <a:off x="7294679" y="2182019"/>
            <a:ext cx="434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/>
              <a:t>６５</a:t>
            </a:r>
          </a:p>
        </p:txBody>
      </p:sp>
      <p:sp>
        <p:nvSpPr>
          <p:cNvPr id="2082" name="Text Box 29"/>
          <p:cNvSpPr txBox="1">
            <a:spLocks noChangeArrowheads="1"/>
          </p:cNvSpPr>
          <p:nvPr/>
        </p:nvSpPr>
        <p:spPr bwMode="auto">
          <a:xfrm>
            <a:off x="3829050" y="6120298"/>
            <a:ext cx="3111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/>
              <a:t>Ｈ２１．１１認知症対応型通所介護「結い じょうへん」◆</a:t>
            </a:r>
          </a:p>
        </p:txBody>
      </p:sp>
      <p:sp>
        <p:nvSpPr>
          <p:cNvPr id="2083" name="Text Box 9"/>
          <p:cNvSpPr txBox="1">
            <a:spLocks noChangeArrowheads="1"/>
          </p:cNvSpPr>
          <p:nvPr/>
        </p:nvSpPr>
        <p:spPr bwMode="auto">
          <a:xfrm>
            <a:off x="127000" y="5837238"/>
            <a:ext cx="344488" cy="87742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700" b="1" dirty="0" smtClean="0"/>
              <a:t>地</a:t>
            </a:r>
            <a:endParaRPr lang="en-US" altLang="ja-JP" sz="700" b="1" dirty="0" smtClean="0"/>
          </a:p>
          <a:p>
            <a:pPr eaLnBrk="1" hangingPunct="1"/>
            <a:endParaRPr lang="en-US" altLang="ja-JP" sz="700" b="1" dirty="0"/>
          </a:p>
          <a:p>
            <a:pPr eaLnBrk="1" hangingPunct="1"/>
            <a:r>
              <a:rPr lang="ja-JP" altLang="en-US" sz="700" b="1" dirty="0" smtClean="0"/>
              <a:t>域</a:t>
            </a:r>
            <a:endParaRPr lang="en-US" altLang="ja-JP" sz="700" b="1" dirty="0" smtClean="0"/>
          </a:p>
          <a:p>
            <a:pPr eaLnBrk="1" hangingPunct="1"/>
            <a:endParaRPr lang="en-US" altLang="ja-JP" sz="700" b="1" dirty="0" smtClean="0"/>
          </a:p>
          <a:p>
            <a:pPr eaLnBrk="1" hangingPunct="1"/>
            <a:r>
              <a:rPr lang="ja-JP" altLang="en-US" sz="700" b="1" dirty="0" smtClean="0"/>
              <a:t>資</a:t>
            </a:r>
            <a:endParaRPr lang="en-US" altLang="ja-JP" sz="700" b="1" dirty="0" smtClean="0"/>
          </a:p>
          <a:p>
            <a:pPr eaLnBrk="1" hangingPunct="1"/>
            <a:endParaRPr lang="en-US" altLang="ja-JP" sz="700" b="1" dirty="0"/>
          </a:p>
          <a:p>
            <a:pPr eaLnBrk="1" hangingPunct="1"/>
            <a:r>
              <a:rPr lang="ja-JP" altLang="en-US" sz="700" b="1" dirty="0" smtClean="0"/>
              <a:t>源</a:t>
            </a:r>
            <a:endParaRPr lang="ja-JP" altLang="en-US" sz="700" b="1" dirty="0"/>
          </a:p>
        </p:txBody>
      </p:sp>
      <p:sp>
        <p:nvSpPr>
          <p:cNvPr id="2084" name="Text Box 10"/>
          <p:cNvSpPr txBox="1">
            <a:spLocks noChangeArrowheads="1"/>
          </p:cNvSpPr>
          <p:nvPr/>
        </p:nvSpPr>
        <p:spPr bwMode="auto">
          <a:xfrm>
            <a:off x="9080500" y="87313"/>
            <a:ext cx="701675" cy="2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 dirty="0"/>
              <a:t>(</a:t>
            </a:r>
            <a:r>
              <a:rPr lang="ja-JP" altLang="en-US" sz="1000" dirty="0" smtClean="0"/>
              <a:t>件</a:t>
            </a:r>
            <a:r>
              <a:rPr lang="en-US" altLang="ja-JP" sz="1000" dirty="0" smtClean="0"/>
              <a:t>)</a:t>
            </a:r>
            <a:endParaRPr lang="en-US" altLang="ja-JP" sz="1000" dirty="0"/>
          </a:p>
        </p:txBody>
      </p:sp>
      <p:sp>
        <p:nvSpPr>
          <p:cNvPr id="2086" name="Text Box 21"/>
          <p:cNvSpPr txBox="1">
            <a:spLocks noChangeArrowheads="1"/>
          </p:cNvSpPr>
          <p:nvPr/>
        </p:nvSpPr>
        <p:spPr bwMode="auto">
          <a:xfrm>
            <a:off x="5594452" y="1986669"/>
            <a:ext cx="4381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 dirty="0"/>
              <a:t>８０</a:t>
            </a:r>
          </a:p>
        </p:txBody>
      </p:sp>
      <p:sp>
        <p:nvSpPr>
          <p:cNvPr id="2087" name="Line 33"/>
          <p:cNvSpPr>
            <a:spLocks noChangeShapeType="1"/>
          </p:cNvSpPr>
          <p:nvPr/>
        </p:nvSpPr>
        <p:spPr bwMode="auto">
          <a:xfrm>
            <a:off x="5813528" y="2222500"/>
            <a:ext cx="0" cy="2596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8" name="Line 33"/>
          <p:cNvSpPr>
            <a:spLocks noChangeShapeType="1"/>
          </p:cNvSpPr>
          <p:nvPr/>
        </p:nvSpPr>
        <p:spPr bwMode="auto">
          <a:xfrm>
            <a:off x="6138863" y="2326482"/>
            <a:ext cx="0" cy="2103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9" name="Text Box 21"/>
          <p:cNvSpPr txBox="1">
            <a:spLocks noChangeArrowheads="1"/>
          </p:cNvSpPr>
          <p:nvPr/>
        </p:nvSpPr>
        <p:spPr bwMode="auto">
          <a:xfrm>
            <a:off x="5912885" y="2055377"/>
            <a:ext cx="4349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 dirty="0"/>
              <a:t>７５</a:t>
            </a:r>
          </a:p>
        </p:txBody>
      </p:sp>
      <p:sp>
        <p:nvSpPr>
          <p:cNvPr id="2090" name="Line 33"/>
          <p:cNvSpPr>
            <a:spLocks noChangeShapeType="1"/>
          </p:cNvSpPr>
          <p:nvPr/>
        </p:nvSpPr>
        <p:spPr bwMode="auto">
          <a:xfrm>
            <a:off x="6400613" y="2352319"/>
            <a:ext cx="1" cy="36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91" name="Text Box 26"/>
          <p:cNvSpPr txBox="1">
            <a:spLocks noChangeArrowheads="1"/>
          </p:cNvSpPr>
          <p:nvPr/>
        </p:nvSpPr>
        <p:spPr bwMode="auto">
          <a:xfrm>
            <a:off x="4847431" y="6448980"/>
            <a:ext cx="4023425" cy="2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/>
              <a:t>Ｈ２４．４平山寮</a:t>
            </a:r>
            <a:r>
              <a:rPr lang="en-US" altLang="ja-JP" sz="1000" dirty="0"/>
              <a:t>(</a:t>
            </a:r>
            <a:r>
              <a:rPr lang="ja-JP" altLang="en-US" sz="1000" dirty="0"/>
              <a:t>福祉ホームＢ→グループホームへ</a:t>
            </a:r>
            <a:r>
              <a:rPr lang="en-US" altLang="ja-JP" sz="1000" dirty="0" smtClean="0"/>
              <a:t>)+</a:t>
            </a:r>
            <a:r>
              <a:rPr lang="ja-JP" altLang="en-US" sz="1000" dirty="0" smtClean="0"/>
              <a:t>「第３ひかり荘」</a:t>
            </a:r>
            <a:r>
              <a:rPr lang="en-US" altLang="ja-JP" sz="1000" dirty="0" smtClean="0">
                <a:solidFill>
                  <a:srgbClr val="000000"/>
                </a:solidFill>
              </a:rPr>
              <a:t>◆</a:t>
            </a:r>
            <a:endParaRPr lang="en-US" altLang="ja-JP" sz="1000" dirty="0"/>
          </a:p>
        </p:txBody>
      </p:sp>
      <p:sp>
        <p:nvSpPr>
          <p:cNvPr id="2092" name="Line 33"/>
          <p:cNvSpPr>
            <a:spLocks noChangeShapeType="1"/>
          </p:cNvSpPr>
          <p:nvPr/>
        </p:nvSpPr>
        <p:spPr bwMode="auto">
          <a:xfrm>
            <a:off x="8049345" y="2715419"/>
            <a:ext cx="0" cy="272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93" name="Text Box 21"/>
          <p:cNvSpPr txBox="1">
            <a:spLocks noChangeArrowheads="1"/>
          </p:cNvSpPr>
          <p:nvPr/>
        </p:nvSpPr>
        <p:spPr bwMode="auto">
          <a:xfrm>
            <a:off x="7831857" y="2431653"/>
            <a:ext cx="4349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 dirty="0"/>
              <a:t>６０</a:t>
            </a:r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>
            <a:off x="8641360" y="2725341"/>
            <a:ext cx="0" cy="274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8420913" y="2470944"/>
            <a:ext cx="4349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 dirty="0"/>
              <a:t>５５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4840725" y="5950916"/>
            <a:ext cx="3393446" cy="2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 smtClean="0"/>
              <a:t>Ｈ２６．６多機能型事業所「南生」</a:t>
            </a:r>
            <a:r>
              <a:rPr lang="en-US" altLang="ja-JP" sz="1000" dirty="0" smtClean="0"/>
              <a:t>(</a:t>
            </a:r>
            <a:r>
              <a:rPr lang="ja-JP" altLang="en-US" sz="1000" dirty="0" smtClean="0"/>
              <a:t>就労移行</a:t>
            </a:r>
            <a:r>
              <a:rPr lang="en-US" altLang="ja-JP" sz="1000" dirty="0" smtClean="0"/>
              <a:t>+</a:t>
            </a:r>
            <a:r>
              <a:rPr lang="ja-JP" altLang="en-US" sz="1000" dirty="0" smtClean="0"/>
              <a:t>就労継続Ｂ</a:t>
            </a:r>
            <a:r>
              <a:rPr lang="en-US" altLang="ja-JP" sz="1000" dirty="0" smtClean="0"/>
              <a:t>)</a:t>
            </a:r>
            <a:r>
              <a:rPr lang="en-US" altLang="ja-JP" sz="1000" dirty="0" smtClean="0">
                <a:solidFill>
                  <a:srgbClr val="000000"/>
                </a:solidFill>
              </a:rPr>
              <a:t>◆</a:t>
            </a:r>
            <a:endParaRPr lang="en-US" altLang="ja-JP" sz="1000" dirty="0"/>
          </a:p>
        </p:txBody>
      </p:sp>
      <p:graphicFrame>
        <p:nvGraphicFramePr>
          <p:cNvPr id="2085" name="Object 55"/>
          <p:cNvGraphicFramePr>
            <a:graphicFrameLocks noChangeAspect="1"/>
          </p:cNvGraphicFramePr>
          <p:nvPr>
            <p:extLst/>
          </p:nvPr>
        </p:nvGraphicFramePr>
        <p:xfrm>
          <a:off x="349250" y="174625"/>
          <a:ext cx="99123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6" imgW="10296657" imgH="4810050" progId="Excel.Sheet.8">
                  <p:embed/>
                </p:oleObj>
              </mc:Choice>
              <mc:Fallback>
                <p:oleObj name="Worksheet" r:id="rId6" imgW="10296657" imgH="48100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174625"/>
                        <a:ext cx="99123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テキスト ボックス 56"/>
          <p:cNvSpPr txBox="1">
            <a:spLocks noChangeArrowheads="1"/>
          </p:cNvSpPr>
          <p:nvPr/>
        </p:nvSpPr>
        <p:spPr bwMode="auto">
          <a:xfrm>
            <a:off x="458167" y="1786179"/>
            <a:ext cx="2878138" cy="369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長期入院の高齢者</a:t>
            </a:r>
            <a:r>
              <a:rPr lang="en-US" altLang="ja-JP" sz="900" dirty="0"/>
              <a:t>(</a:t>
            </a:r>
            <a:r>
              <a:rPr lang="ja-JP" altLang="en-US" sz="900" dirty="0"/>
              <a:t>統合失調症等、認知症</a:t>
            </a:r>
            <a:r>
              <a:rPr lang="en-US" altLang="ja-JP" sz="900" dirty="0"/>
              <a:t>)</a:t>
            </a:r>
            <a:r>
              <a:rPr lang="ja-JP" altLang="en-US" sz="900" dirty="0"/>
              <a:t>の退院促進</a:t>
            </a:r>
            <a:endParaRPr lang="en-US" altLang="ja-JP" sz="900" dirty="0"/>
          </a:p>
          <a:p>
            <a:r>
              <a:rPr lang="en-US" altLang="ja-JP" sz="900" dirty="0"/>
              <a:t>(</a:t>
            </a:r>
            <a:r>
              <a:rPr lang="ja-JP" altLang="en-US" sz="900" dirty="0"/>
              <a:t>新設の老健、既存養護老人ホームが主な受け皿</a:t>
            </a:r>
            <a:r>
              <a:rPr lang="en-US" altLang="ja-JP" sz="900" dirty="0"/>
              <a:t>)</a:t>
            </a:r>
          </a:p>
        </p:txBody>
      </p:sp>
      <p:sp>
        <p:nvSpPr>
          <p:cNvPr id="47" name="テキスト ボックス 59"/>
          <p:cNvSpPr txBox="1">
            <a:spLocks noChangeArrowheads="1"/>
          </p:cNvSpPr>
          <p:nvPr/>
        </p:nvSpPr>
        <p:spPr bwMode="auto">
          <a:xfrm>
            <a:off x="3746708" y="2085827"/>
            <a:ext cx="1685077" cy="5078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２０床を短期間で病床削減</a:t>
            </a:r>
            <a:r>
              <a:rPr lang="ja-JP" altLang="en-US" sz="900" dirty="0" smtClean="0"/>
              <a:t>、</a:t>
            </a:r>
            <a:endParaRPr lang="en-US" altLang="ja-JP" sz="900" dirty="0" smtClean="0"/>
          </a:p>
          <a:p>
            <a:r>
              <a:rPr lang="ja-JP" altLang="en-US" sz="900" dirty="0" smtClean="0"/>
              <a:t>それ</a:t>
            </a:r>
            <a:r>
              <a:rPr lang="ja-JP" altLang="en-US" sz="900" dirty="0"/>
              <a:t>を契機とした</a:t>
            </a:r>
            <a:endParaRPr lang="en-US" altLang="ja-JP" sz="900" dirty="0"/>
          </a:p>
          <a:p>
            <a:r>
              <a:rPr lang="ja-JP" altLang="en-US" sz="900" dirty="0" smtClean="0"/>
              <a:t>退院</a:t>
            </a:r>
            <a:r>
              <a:rPr lang="ja-JP" altLang="en-US" sz="900" dirty="0"/>
              <a:t>促進</a:t>
            </a:r>
            <a:r>
              <a:rPr lang="en-US" altLang="ja-JP" sz="900" dirty="0"/>
              <a:t>(</a:t>
            </a:r>
            <a:r>
              <a:rPr lang="ja-JP" altLang="en-US" sz="900" dirty="0"/>
              <a:t>ＧＨ新設など</a:t>
            </a:r>
            <a:r>
              <a:rPr lang="en-US" altLang="ja-JP" sz="900" dirty="0"/>
              <a:t>)</a:t>
            </a:r>
          </a:p>
        </p:txBody>
      </p:sp>
      <p:sp>
        <p:nvSpPr>
          <p:cNvPr id="48" name="テキスト ボックス 57"/>
          <p:cNvSpPr txBox="1">
            <a:spLocks noChangeArrowheads="1"/>
          </p:cNvSpPr>
          <p:nvPr/>
        </p:nvSpPr>
        <p:spPr bwMode="auto">
          <a:xfrm>
            <a:off x="4230945" y="3783549"/>
            <a:ext cx="1569660" cy="2308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 smtClean="0"/>
              <a:t>訪問の</a:t>
            </a:r>
            <a:r>
              <a:rPr lang="ja-JP" altLang="en-US" sz="900" dirty="0"/>
              <a:t>充実に</a:t>
            </a:r>
            <a:r>
              <a:rPr lang="ja-JP" altLang="en-US" sz="900" dirty="0" smtClean="0"/>
              <a:t>よる入院回避</a:t>
            </a:r>
            <a:endParaRPr lang="en-US" altLang="ja-JP" sz="900" dirty="0"/>
          </a:p>
        </p:txBody>
      </p:sp>
      <p:sp>
        <p:nvSpPr>
          <p:cNvPr id="49" name="テキスト ボックス 58"/>
          <p:cNvSpPr txBox="1">
            <a:spLocks noChangeArrowheads="1"/>
          </p:cNvSpPr>
          <p:nvPr/>
        </p:nvSpPr>
        <p:spPr bwMode="auto">
          <a:xfrm>
            <a:off x="4194968" y="2987934"/>
            <a:ext cx="2109788" cy="369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ユニット</a:t>
            </a:r>
            <a:r>
              <a:rPr lang="en-US" altLang="ja-JP" sz="900" dirty="0"/>
              <a:t>(</a:t>
            </a:r>
            <a:r>
              <a:rPr lang="ja-JP" altLang="en-US" sz="900" dirty="0"/>
              <a:t>急・リハ・認知症</a:t>
            </a:r>
            <a:r>
              <a:rPr lang="en-US" altLang="ja-JP" sz="900" dirty="0"/>
              <a:t>)</a:t>
            </a:r>
            <a:r>
              <a:rPr lang="ja-JP" altLang="en-US" sz="900" dirty="0"/>
              <a:t>の試行的導入</a:t>
            </a:r>
            <a:endParaRPr lang="en-US" altLang="ja-JP" sz="900" dirty="0"/>
          </a:p>
          <a:p>
            <a:r>
              <a:rPr lang="ja-JP" altLang="en-US" sz="900" dirty="0"/>
              <a:t>病棟内機能分化による早期退院</a:t>
            </a:r>
            <a:endParaRPr lang="en-US" altLang="ja-JP" sz="900" dirty="0"/>
          </a:p>
        </p:txBody>
      </p:sp>
      <p:sp>
        <p:nvSpPr>
          <p:cNvPr id="50" name="テキスト ボックス 65"/>
          <p:cNvSpPr txBox="1">
            <a:spLocks noChangeArrowheads="1"/>
          </p:cNvSpPr>
          <p:nvPr/>
        </p:nvSpPr>
        <p:spPr bwMode="auto">
          <a:xfrm>
            <a:off x="6497261" y="3612595"/>
            <a:ext cx="1854995" cy="5078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高齢者の対応体制強化</a:t>
            </a:r>
            <a:endParaRPr lang="en-US" altLang="ja-JP" sz="900" dirty="0"/>
          </a:p>
          <a:p>
            <a:r>
              <a:rPr lang="ja-JP" altLang="en-US" sz="900" dirty="0"/>
              <a:t>新たな資源　と　地域連携の強化</a:t>
            </a:r>
            <a:endParaRPr lang="en-US" altLang="ja-JP" sz="900" dirty="0"/>
          </a:p>
          <a:p>
            <a:r>
              <a:rPr lang="ja-JP" altLang="en-US" sz="900" dirty="0"/>
              <a:t>特に認知症</a:t>
            </a:r>
            <a:r>
              <a:rPr lang="ja-JP" altLang="en-US" sz="900" dirty="0" smtClean="0"/>
              <a:t>の入院を回避</a:t>
            </a:r>
            <a:endParaRPr lang="en-US" altLang="ja-JP" sz="900" dirty="0"/>
          </a:p>
        </p:txBody>
      </p:sp>
      <p:sp>
        <p:nvSpPr>
          <p:cNvPr id="51" name="テキスト ボックス 57"/>
          <p:cNvSpPr txBox="1">
            <a:spLocks noChangeArrowheads="1"/>
          </p:cNvSpPr>
          <p:nvPr/>
        </p:nvSpPr>
        <p:spPr bwMode="auto">
          <a:xfrm>
            <a:off x="1527991" y="3990465"/>
            <a:ext cx="1454244" cy="2308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 smtClean="0"/>
              <a:t>訪問開始（人材育成も）</a:t>
            </a:r>
            <a:endParaRPr lang="en-US" altLang="ja-JP" sz="900" dirty="0"/>
          </a:p>
        </p:txBody>
      </p:sp>
      <p:sp>
        <p:nvSpPr>
          <p:cNvPr id="52" name="テキスト ボックス 57"/>
          <p:cNvSpPr txBox="1">
            <a:spLocks noChangeArrowheads="1"/>
          </p:cNvSpPr>
          <p:nvPr/>
        </p:nvSpPr>
        <p:spPr bwMode="auto">
          <a:xfrm>
            <a:off x="7347231" y="2040651"/>
            <a:ext cx="1107996" cy="2308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 smtClean="0"/>
              <a:t>病床ゼロを</a:t>
            </a:r>
            <a:r>
              <a:rPr lang="ja-JP" altLang="en-US" sz="900" dirty="0"/>
              <a:t>視野</a:t>
            </a:r>
            <a:r>
              <a:rPr lang="ja-JP" altLang="en-US" sz="900" dirty="0" smtClean="0"/>
              <a:t>に</a:t>
            </a:r>
            <a:endParaRPr lang="en-US" altLang="ja-JP" sz="900" dirty="0"/>
          </a:p>
        </p:txBody>
      </p:sp>
      <p:sp>
        <p:nvSpPr>
          <p:cNvPr id="53" name="テキスト ボックス 57"/>
          <p:cNvSpPr txBox="1">
            <a:spLocks noChangeArrowheads="1"/>
          </p:cNvSpPr>
          <p:nvPr/>
        </p:nvSpPr>
        <p:spPr bwMode="auto">
          <a:xfrm>
            <a:off x="8145071" y="2265924"/>
            <a:ext cx="992579" cy="2308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 smtClean="0"/>
              <a:t>病床ゼロの決断</a:t>
            </a:r>
            <a:endParaRPr lang="en-US" altLang="ja-JP" sz="900" dirty="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974930" y="5793101"/>
            <a:ext cx="3617866" cy="2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 smtClean="0"/>
              <a:t>Ｈ２８．６基準該当短期入所生活介護「アロハ ショートステイ」</a:t>
            </a:r>
            <a:r>
              <a:rPr lang="ja-JP" altLang="en-US" sz="1000" dirty="0"/>
              <a:t>◆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873844" y="6112701"/>
            <a:ext cx="2707360" cy="2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 smtClean="0"/>
              <a:t>Ｈ２８．６</a:t>
            </a:r>
            <a:r>
              <a:rPr lang="ja-JP" altLang="en-US" sz="1000" dirty="0"/>
              <a:t>グループホーム</a:t>
            </a:r>
            <a:r>
              <a:rPr lang="ja-JP" altLang="en-US" sz="1000" dirty="0" smtClean="0"/>
              <a:t>「あこう」</a:t>
            </a:r>
            <a:r>
              <a:rPr lang="en-US" altLang="ja-JP" sz="1000" dirty="0" smtClean="0"/>
              <a:t>+</a:t>
            </a:r>
            <a:r>
              <a:rPr lang="ja-JP" altLang="en-US" sz="1000" dirty="0" smtClean="0"/>
              <a:t>短期入所◆</a:t>
            </a:r>
            <a:endParaRPr lang="ja-JP" altLang="en-US" sz="1000" dirty="0"/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7207272" y="6273800"/>
            <a:ext cx="2380348" cy="2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182" tIns="61091" rIns="122182" bIns="61091">
            <a:spAutoFit/>
          </a:bodyPr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 smtClean="0"/>
              <a:t>Ｈ２８．６訪問看護ステーション「御荘」</a:t>
            </a:r>
            <a:r>
              <a:rPr lang="ja-JP" altLang="en-US" sz="1000" dirty="0"/>
              <a:t>◆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8319107" y="5202238"/>
            <a:ext cx="1154448" cy="5381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122182" tIns="61091" rIns="122182" bIns="61091"/>
          <a:lstStyle>
            <a:lvl1pPr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88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000" dirty="0" smtClean="0"/>
              <a:t>Ｈ２８．６</a:t>
            </a:r>
            <a:r>
              <a:rPr lang="ja-JP" altLang="en-US" sz="1000" dirty="0"/>
              <a:t>～★</a:t>
            </a:r>
          </a:p>
          <a:p>
            <a:pPr eaLnBrk="1" hangingPunct="1"/>
            <a:r>
              <a:rPr lang="ja-JP" altLang="en-US" sz="1000" dirty="0" smtClean="0"/>
              <a:t>　診療所へ</a:t>
            </a:r>
            <a:endParaRPr lang="en-US" altLang="ja-JP" sz="1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35444" y="4400790"/>
            <a:ext cx="103105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月別入退院数</a:t>
            </a:r>
            <a:endParaRPr kumimoji="1" lang="ja-JP" altLang="en-US" sz="105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163917" y="3652744"/>
            <a:ext cx="9925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050" dirty="0" smtClean="0"/>
              <a:t>訪問看護件</a:t>
            </a:r>
            <a:r>
              <a:rPr kumimoji="1" lang="ja-JP" altLang="en-US" sz="1050" dirty="0" smtClean="0"/>
              <a:t>数</a:t>
            </a:r>
            <a:endParaRPr kumimoji="1" lang="ja-JP" altLang="en-US" sz="105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8996362" y="5195888"/>
            <a:ext cx="0" cy="544512"/>
          </a:xfrm>
          <a:prstGeom prst="line">
            <a:avLst/>
          </a:prstGeom>
          <a:ln>
            <a:solidFill>
              <a:schemeClr val="tx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57"/>
          <p:cNvSpPr txBox="1">
            <a:spLocks noChangeArrowheads="1"/>
          </p:cNvSpPr>
          <p:nvPr/>
        </p:nvSpPr>
        <p:spPr bwMode="auto">
          <a:xfrm>
            <a:off x="8573165" y="3643310"/>
            <a:ext cx="646331" cy="2308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 smtClean="0"/>
              <a:t>病床閉鎖</a:t>
            </a:r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32155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2123" t="10521" r="38188" b="5481"/>
          <a:stretch/>
        </p:blipFill>
        <p:spPr>
          <a:xfrm>
            <a:off x="1280592" y="188640"/>
            <a:ext cx="7546248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円/楕円 27"/>
          <p:cNvSpPr/>
          <p:nvPr/>
        </p:nvSpPr>
        <p:spPr>
          <a:xfrm>
            <a:off x="350494" y="1593090"/>
            <a:ext cx="6864763" cy="4680520"/>
          </a:xfrm>
          <a:prstGeom prst="ellipse">
            <a:avLst/>
          </a:prstGeom>
          <a:noFill/>
          <a:ln w="666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ja-JP" altLang="en-US" sz="5400" dirty="0"/>
          </a:p>
        </p:txBody>
      </p:sp>
      <p:sp>
        <p:nvSpPr>
          <p:cNvPr id="4" name="円/楕円 3"/>
          <p:cNvSpPr/>
          <p:nvPr/>
        </p:nvSpPr>
        <p:spPr>
          <a:xfrm>
            <a:off x="506506" y="1953129"/>
            <a:ext cx="5304589" cy="39604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66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ja-JP" altLang="en-US" sz="540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50491" y="188640"/>
            <a:ext cx="9283031" cy="1143000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精神科病院の構造変革において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移行</a:t>
            </a:r>
            <a:r>
              <a:rPr lang="ja-JP" altLang="en-US" sz="3600" dirty="0" smtClean="0"/>
              <a:t>過程でマネージメントしてきた課題</a:t>
            </a:r>
            <a:endParaRPr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61177" y="2192560"/>
            <a:ext cx="1723520" cy="40009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lgDashDotDot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lang="ja-JP" altLang="en-US" sz="2000" dirty="0" smtClean="0"/>
              <a:t>職員の再配置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4860" y="3249272"/>
            <a:ext cx="3192356" cy="553984"/>
          </a:xfrm>
          <a:prstGeom prst="rect">
            <a:avLst/>
          </a:prstGeom>
          <a:solidFill>
            <a:schemeClr val="bg1"/>
          </a:solidFill>
          <a:ln w="19050" cmpd="thickThin">
            <a:solidFill>
              <a:schemeClr val="tx1">
                <a:lumMod val="75000"/>
                <a:lumOff val="2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kumimoji="1" lang="ja-JP" altLang="en-US" dirty="0" smtClean="0"/>
              <a:t>地域で支える医療への転換</a:t>
            </a:r>
            <a:endParaRPr kumimoji="1" lang="en-US" altLang="ja-JP" dirty="0" smtClean="0"/>
          </a:p>
          <a:p>
            <a:r>
              <a:rPr lang="ja-JP" altLang="en-US" sz="1200" dirty="0" smtClean="0"/>
              <a:t>・入院回避できる医療支援へ</a:t>
            </a:r>
            <a:endParaRPr lang="en-US" altLang="ja-JP" sz="1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0620" y="2673211"/>
            <a:ext cx="1851761" cy="6617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lgDashDotDot"/>
          </a:ln>
          <a:effectLst>
            <a:outerShdw blurRad="400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kumimoji="1" lang="ja-JP" altLang="en-US" sz="1600" dirty="0" smtClean="0">
                <a:latin typeface="+mn-ea"/>
              </a:rPr>
              <a:t>職員の再研修</a:t>
            </a:r>
            <a:endParaRPr kumimoji="1" lang="en-US" altLang="ja-JP" sz="1600" dirty="0" smtClean="0">
              <a:latin typeface="+mn-ea"/>
            </a:endParaRPr>
          </a:p>
          <a:p>
            <a:r>
              <a:rPr lang="ja-JP" altLang="en-US" sz="1100" dirty="0" smtClean="0">
                <a:latin typeface="+mn-ea"/>
              </a:rPr>
              <a:t>　</a:t>
            </a:r>
            <a:r>
              <a:rPr lang="ja-JP" altLang="en-US" sz="1000" dirty="0" smtClean="0">
                <a:latin typeface="+mn-ea"/>
              </a:rPr>
              <a:t>（強みを大切にしつつ</a:t>
            </a:r>
            <a:endParaRPr lang="en-US" altLang="ja-JP" sz="1000" dirty="0" smtClean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地域でのスキル獲得へ）</a:t>
            </a:r>
            <a:endParaRPr lang="ja-JP" altLang="en-US" sz="10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0533" y="3969355"/>
            <a:ext cx="800191" cy="4616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lang="ja-JP" altLang="en-US" sz="2400" dirty="0" smtClean="0"/>
              <a:t>収入</a:t>
            </a:r>
            <a:endParaRPr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2274" y="3370985"/>
            <a:ext cx="800191" cy="4616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lang="ja-JP" altLang="en-US" sz="2400" dirty="0" smtClean="0"/>
              <a:t>支出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92561" y="5049474"/>
            <a:ext cx="1462750" cy="3693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ja-JP" altLang="en-US" dirty="0" smtClean="0"/>
              <a:t>財源・資金</a:t>
            </a:r>
            <a:endParaRPr kumimoji="1"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96990" y="6057595"/>
            <a:ext cx="4334813" cy="6463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kumimoji="1" lang="ja-JP" altLang="en-US" dirty="0" smtClean="0"/>
              <a:t>精神障</a:t>
            </a:r>
            <a:r>
              <a:rPr lang="ja-JP" altLang="en-US" dirty="0"/>
              <a:t>害</a:t>
            </a:r>
            <a:r>
              <a:rPr kumimoji="1" lang="ja-JP" altLang="en-US" dirty="0" smtClean="0"/>
              <a:t>者が暮らしているのが</a:t>
            </a:r>
            <a:endParaRPr kumimoji="1" lang="en-US" altLang="ja-JP" dirty="0" smtClean="0"/>
          </a:p>
          <a:p>
            <a:r>
              <a:rPr lang="ja-JP" altLang="en-US" dirty="0" smtClean="0"/>
              <a:t>当たり前の</a:t>
            </a:r>
            <a:r>
              <a:rPr kumimoji="1" lang="ja-JP" altLang="en-US" dirty="0" smtClean="0"/>
              <a:t>地域づくり（本人、家族、住民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31010" y="3897350"/>
            <a:ext cx="3450382" cy="538595"/>
          </a:xfrm>
          <a:prstGeom prst="rect">
            <a:avLst/>
          </a:prstGeom>
          <a:solidFill>
            <a:schemeClr val="bg1"/>
          </a:solidFill>
          <a:ln w="19050" cmpd="thickThin">
            <a:solidFill>
              <a:schemeClr val="tx1">
                <a:lumMod val="75000"/>
                <a:lumOff val="2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kumimoji="1" lang="ja-JP" altLang="en-US" dirty="0" smtClean="0"/>
              <a:t>社会的・長期入院者の退院促進</a:t>
            </a:r>
            <a:endParaRPr kumimoji="1" lang="en-US" altLang="ja-JP" dirty="0" smtClean="0"/>
          </a:p>
          <a:p>
            <a:r>
              <a:rPr lang="ja-JP" altLang="en-US" sz="1100" dirty="0" smtClean="0"/>
              <a:t>　高齢者 → 社会的入院 → やや重度の精神疾患の方</a:t>
            </a:r>
            <a:endParaRPr lang="ja-JP" altLang="en-US" sz="11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95212" y="2658468"/>
            <a:ext cx="3313699" cy="5539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lgDashDotDot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kumimoji="1" lang="ja-JP" altLang="en-US" dirty="0" smtClean="0"/>
              <a:t>職員のモチベーション</a:t>
            </a:r>
            <a:endParaRPr kumimoji="1" lang="en-US" altLang="ja-JP" dirty="0" smtClean="0"/>
          </a:p>
          <a:p>
            <a:r>
              <a:rPr lang="ja-JP" altLang="en-US" sz="1200" dirty="0" smtClean="0"/>
              <a:t>懐疑→不安→抵抗 </a:t>
            </a:r>
            <a:r>
              <a:rPr lang="en-US" altLang="ja-JP" sz="1200" dirty="0" smtClean="0"/>
              <a:t>or </a:t>
            </a:r>
            <a:r>
              <a:rPr lang="ja-JP" altLang="en-US" sz="1200" dirty="0" smtClean="0"/>
              <a:t>方向転換 </a:t>
            </a:r>
            <a:r>
              <a:rPr lang="en-US" altLang="ja-JP" sz="1200" dirty="0" smtClean="0"/>
              <a:t>or </a:t>
            </a:r>
            <a:r>
              <a:rPr lang="ja-JP" altLang="en-US" sz="1200" dirty="0" smtClean="0"/>
              <a:t>変われない</a:t>
            </a:r>
            <a:r>
              <a:rPr lang="en-US" altLang="ja-JP" sz="1200" dirty="0" smtClean="0"/>
              <a:t>‥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54648" y="3825336"/>
            <a:ext cx="2334256" cy="5539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kumimoji="1" lang="ja-JP" altLang="en-US" dirty="0" smtClean="0"/>
              <a:t>ベッドコントロール</a:t>
            </a:r>
            <a:endParaRPr kumimoji="1" lang="en-US" altLang="ja-JP" dirty="0" smtClean="0"/>
          </a:p>
          <a:p>
            <a:r>
              <a:rPr lang="ja-JP" altLang="en-US" sz="1200" dirty="0" smtClean="0"/>
              <a:t>「減る」と「減す」のバランス</a:t>
            </a:r>
            <a:endParaRPr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91182" y="1449083"/>
            <a:ext cx="3114927" cy="101564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lgDashDotDot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lang="ja-JP" altLang="en-US" sz="1200" b="1" dirty="0" smtClean="0"/>
              <a:t>職種等、それぞれに異なる課題</a:t>
            </a:r>
            <a:endParaRPr lang="en-US" altLang="ja-JP" sz="1200" b="1" dirty="0" smtClean="0"/>
          </a:p>
          <a:p>
            <a:r>
              <a:rPr lang="ja-JP" altLang="en-US" sz="1200" dirty="0" smtClean="0"/>
              <a:t>　・看護　・准看　・</a:t>
            </a:r>
            <a:r>
              <a:rPr lang="en-US" altLang="ja-JP" sz="1200" dirty="0" smtClean="0"/>
              <a:t>OT</a:t>
            </a:r>
            <a:r>
              <a:rPr lang="ja-JP" altLang="en-US" sz="1200" dirty="0" smtClean="0"/>
              <a:t>　・</a:t>
            </a:r>
            <a:r>
              <a:rPr lang="en-US" altLang="ja-JP" sz="1200" dirty="0" smtClean="0"/>
              <a:t>PSW</a:t>
            </a:r>
            <a:r>
              <a:rPr lang="ja-JP" altLang="en-US" sz="1200" dirty="0" smtClean="0"/>
              <a:t>　　</a:t>
            </a:r>
            <a:endParaRPr lang="en-US" altLang="ja-JP" sz="1200" dirty="0" smtClean="0"/>
          </a:p>
          <a:p>
            <a:r>
              <a:rPr lang="ja-JP" altLang="en-US" sz="1200" dirty="0" smtClean="0"/>
              <a:t>　・事務　・給食　・Ｄｒ　</a:t>
            </a:r>
            <a:endParaRPr lang="en-US" altLang="ja-JP" sz="1200" dirty="0" smtClean="0"/>
          </a:p>
          <a:p>
            <a:r>
              <a:rPr lang="ja-JP" altLang="en-US" sz="1200" dirty="0" smtClean="0"/>
              <a:t>　・年齢層（経験）　・人件費</a:t>
            </a:r>
            <a:endParaRPr lang="en-US" altLang="ja-JP" sz="1200" dirty="0" smtClean="0"/>
          </a:p>
          <a:p>
            <a:r>
              <a:rPr lang="ja-JP" altLang="en-US" sz="1200" dirty="0" smtClean="0"/>
              <a:t>　・職種構成（</a:t>
            </a:r>
            <a:r>
              <a:rPr lang="en-US" altLang="ja-JP" sz="1200" dirty="0" smtClean="0"/>
              <a:t>Ns</a:t>
            </a:r>
            <a:r>
              <a:rPr lang="ja-JP" altLang="en-US" sz="1200" dirty="0" smtClean="0"/>
              <a:t>中心→多職種）　　など</a:t>
            </a:r>
            <a:endParaRPr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2529" y="4617426"/>
            <a:ext cx="877135" cy="3693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kumimoji="1" lang="ja-JP" altLang="en-US" dirty="0" smtClean="0"/>
              <a:t>借入金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99263" y="4535969"/>
            <a:ext cx="1223384" cy="36931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行政</a:t>
            </a:r>
            <a:r>
              <a:rPr kumimoji="1" lang="en-US" altLang="ja-JP" dirty="0" smtClean="0">
                <a:latin typeface="+mn-ea"/>
              </a:rPr>
              <a:t>-</a:t>
            </a:r>
            <a:r>
              <a:rPr kumimoji="1" lang="ja-JP" altLang="en-US" dirty="0" smtClean="0">
                <a:latin typeface="+mn-ea"/>
              </a:rPr>
              <a:t>町村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52062" y="4535969"/>
            <a:ext cx="1454216" cy="36931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行政</a:t>
            </a:r>
            <a:r>
              <a:rPr kumimoji="1" lang="en-US" altLang="ja-JP" dirty="0" smtClean="0">
                <a:latin typeface="+mn-ea"/>
              </a:rPr>
              <a:t>-</a:t>
            </a:r>
            <a:r>
              <a:rPr kumimoji="1" lang="ja-JP" altLang="en-US" dirty="0" smtClean="0">
                <a:latin typeface="+mn-ea"/>
              </a:rPr>
              <a:t>保健所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46654" y="4504194"/>
            <a:ext cx="1685048" cy="36931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行政</a:t>
            </a:r>
            <a:r>
              <a:rPr kumimoji="1" lang="en-US" altLang="ja-JP" dirty="0" smtClean="0">
                <a:latin typeface="+mn-ea"/>
              </a:rPr>
              <a:t>-</a:t>
            </a:r>
            <a:r>
              <a:rPr kumimoji="1" lang="ja-JP" altLang="en-US" dirty="0" smtClean="0">
                <a:latin typeface="+mn-ea"/>
              </a:rPr>
              <a:t>医療計画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67118" y="4823836"/>
            <a:ext cx="877135" cy="369318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kumimoji="1" lang="ja-JP" altLang="en-US" dirty="0" smtClean="0"/>
              <a:t>医師会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96815" y="5049473"/>
            <a:ext cx="2514279" cy="3693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ja-JP" altLang="en-US" dirty="0" smtClean="0"/>
              <a:t>新規資源の起業・運営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54644" y="1449083"/>
            <a:ext cx="4494500" cy="615539"/>
          </a:xfrm>
          <a:prstGeom prst="rect">
            <a:avLst/>
          </a:prstGeom>
          <a:solidFill>
            <a:schemeClr val="bg1"/>
          </a:solidFill>
          <a:ln w="25400" cmpd="thickThin">
            <a:solidFill>
              <a:schemeClr val="tx1">
                <a:lumMod val="75000"/>
                <a:lumOff val="2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ja-JP" altLang="en-US" sz="2000" dirty="0" smtClean="0"/>
              <a:t>病院機能（医療のあり方）の見直し</a:t>
            </a:r>
            <a:endParaRPr lang="en-US" altLang="ja-JP" sz="2000" dirty="0" smtClean="0"/>
          </a:p>
          <a:p>
            <a:r>
              <a:rPr lang="ja-JP" altLang="en-US" sz="1400" dirty="0" smtClean="0"/>
              <a:t>　→将来計画の作成　と　具体的移行策の明示</a:t>
            </a:r>
            <a:endParaRPr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54653" y="4473417"/>
            <a:ext cx="1617728" cy="4308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ja-JP" altLang="en-US" sz="1100" dirty="0" smtClean="0"/>
              <a:t>外来・訪問・デイケア</a:t>
            </a:r>
            <a:endParaRPr lang="en-US" altLang="ja-JP" sz="1100" dirty="0" smtClean="0"/>
          </a:p>
          <a:p>
            <a:r>
              <a:rPr lang="ja-JP" altLang="en-US" sz="1100" dirty="0" smtClean="0"/>
              <a:t>などの経営管理</a:t>
            </a:r>
            <a:endParaRPr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45127" y="5193499"/>
            <a:ext cx="3086073" cy="6463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lang="ja-JP" altLang="en-US" dirty="0" smtClean="0"/>
              <a:t>地域で暮らすための生活</a:t>
            </a:r>
            <a:r>
              <a:rPr kumimoji="1" lang="ja-JP" altLang="en-US" dirty="0" smtClean="0"/>
              <a:t>支援</a:t>
            </a:r>
            <a:endParaRPr kumimoji="1" lang="en-US" altLang="ja-JP" dirty="0" smtClean="0"/>
          </a:p>
          <a:p>
            <a:r>
              <a:rPr lang="ja-JP" altLang="en-US" dirty="0" smtClean="0"/>
              <a:t>住居、生活支援、就労　等</a:t>
            </a:r>
            <a:endParaRPr kumimoji="1" lang="en-US" altLang="ja-JP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76636" y="3465297"/>
            <a:ext cx="1507116" cy="2308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26" tIns="45713" rIns="91426" bIns="45713" rtlCol="0">
            <a:spAutoFit/>
          </a:bodyPr>
          <a:lstStyle/>
          <a:p>
            <a:r>
              <a:rPr lang="ja-JP" altLang="en-US" sz="900" dirty="0" smtClean="0"/>
              <a:t>給食、事務などの経費管理</a:t>
            </a:r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5531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どう地域づくりに取り組んできたか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326" y="1772816"/>
            <a:ext cx="8915400" cy="4997151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愛南町の状況　～　主語は「私たち」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800" dirty="0"/>
              <a:t>　</a:t>
            </a:r>
            <a:endParaRPr kumimoji="1" lang="en-US" altLang="ja-JP" sz="1200" dirty="0" smtClean="0"/>
          </a:p>
          <a:p>
            <a:r>
              <a:rPr kumimoji="1" lang="ja-JP" altLang="en-US" sz="4000" dirty="0" smtClean="0"/>
              <a:t>歴史をつなぐ</a:t>
            </a:r>
            <a:r>
              <a:rPr lang="ja-JP" altLang="en-US" sz="4000" dirty="0" smtClean="0"/>
              <a:t>　「縦」「横」のネットワーク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800" dirty="0"/>
              <a:t>　</a:t>
            </a:r>
            <a:endParaRPr kumimoji="1" lang="en-US" altLang="ja-JP" sz="800" dirty="0" smtClean="0"/>
          </a:p>
          <a:p>
            <a:r>
              <a:rPr lang="ja-JP" altLang="en-US" sz="4000" dirty="0" smtClean="0"/>
              <a:t>「交流」　と　「啓発」　二つの軸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800" dirty="0"/>
              <a:t>　</a:t>
            </a:r>
            <a:endParaRPr lang="en-US" altLang="ja-JP" sz="800" dirty="0" smtClean="0"/>
          </a:p>
          <a:p>
            <a:r>
              <a:rPr kumimoji="1" lang="ja-JP" altLang="en-US" sz="4000" dirty="0" smtClean="0"/>
              <a:t>地域にとって「なくてはならない人」へ</a:t>
            </a:r>
            <a:endParaRPr kumimoji="1" lang="en-US" altLang="ja-JP" sz="4000" dirty="0" smtClean="0"/>
          </a:p>
          <a:p>
            <a:pPr lvl="1"/>
            <a:r>
              <a:rPr lang="ja-JP" altLang="en-US" sz="3600" dirty="0" smtClean="0"/>
              <a:t>生業（なりわい）を創る・守る</a:t>
            </a:r>
            <a:endParaRPr lang="en-US" altLang="ja-JP" sz="3600" dirty="0" smtClean="0"/>
          </a:p>
          <a:p>
            <a:pPr marL="457200" lvl="1" indent="0">
              <a:buNone/>
            </a:pPr>
            <a:r>
              <a:rPr lang="ja-JP" altLang="en-US" sz="800" dirty="0" smtClean="0"/>
              <a:t>　</a:t>
            </a:r>
            <a:r>
              <a:rPr kumimoji="1" lang="ja-JP" altLang="en-US" sz="4000" dirty="0" smtClean="0"/>
              <a:t>　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06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線コネクタ 99"/>
          <p:cNvCxnSpPr/>
          <p:nvPr/>
        </p:nvCxnSpPr>
        <p:spPr>
          <a:xfrm>
            <a:off x="66478" y="3433319"/>
            <a:ext cx="9906000" cy="1"/>
          </a:xfrm>
          <a:prstGeom prst="line">
            <a:avLst/>
          </a:prstGeom>
          <a:ln w="50800" cap="rnd">
            <a:solidFill>
              <a:srgbClr val="FF0000"/>
            </a:solidFill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114183" y="2849307"/>
            <a:ext cx="1742452" cy="0"/>
          </a:xfrm>
          <a:prstGeom prst="line">
            <a:avLst/>
          </a:prstGeom>
          <a:ln w="50800" cap="rnd">
            <a:solidFill>
              <a:schemeClr val="tx2">
                <a:lumMod val="75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2856635" y="2849306"/>
            <a:ext cx="1871063" cy="1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727698" y="2846813"/>
            <a:ext cx="4336800" cy="2493"/>
          </a:xfrm>
          <a:prstGeom prst="line">
            <a:avLst/>
          </a:prstGeom>
          <a:ln w="50800" cap="rnd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435302" y="2567250"/>
            <a:ext cx="5601242" cy="0"/>
          </a:xfrm>
          <a:prstGeom prst="line">
            <a:avLst/>
          </a:prstGeom>
          <a:ln w="50800" cap="rnd">
            <a:solidFill>
              <a:schemeClr val="tx2">
                <a:lumMod val="75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64" idx="2"/>
          </p:cNvCxnSpPr>
          <p:nvPr/>
        </p:nvCxnSpPr>
        <p:spPr>
          <a:xfrm>
            <a:off x="516532" y="4200992"/>
            <a:ext cx="8621959" cy="2686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6603654" y="3168565"/>
            <a:ext cx="2525810" cy="1811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5047888" y="2183355"/>
            <a:ext cx="3988656" cy="23318"/>
          </a:xfrm>
          <a:prstGeom prst="line">
            <a:avLst/>
          </a:prstGeom>
          <a:ln w="50800" cap="rnd">
            <a:solidFill>
              <a:schemeClr val="tx2">
                <a:lumMod val="75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522118" y="1388472"/>
            <a:ext cx="2501460" cy="0"/>
          </a:xfrm>
          <a:prstGeom prst="line">
            <a:avLst/>
          </a:prstGeom>
          <a:ln w="50800" cap="rnd">
            <a:solidFill>
              <a:schemeClr val="tx2">
                <a:lumMod val="75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2910913" y="4414243"/>
            <a:ext cx="6227578" cy="22031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5774829" y="4641360"/>
            <a:ext cx="3354635" cy="283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971961" y="4930280"/>
            <a:ext cx="3157503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6509424" y="5160053"/>
            <a:ext cx="2616373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632992" y="5415467"/>
            <a:ext cx="2492805" cy="10588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053278" y="5674675"/>
            <a:ext cx="2058290" cy="6793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371625" y="5908122"/>
            <a:ext cx="1766866" cy="6557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16532" y="3965620"/>
            <a:ext cx="1638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（財）正光会 御荘病院</a:t>
            </a:r>
            <a:endParaRPr kumimoji="1" lang="ja-JP" altLang="en-US" sz="11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964804" y="4200992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家族会たちばな作業所</a:t>
            </a:r>
            <a:endParaRPr kumimoji="1" lang="ja-JP" altLang="en-US" sz="11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573316" y="4200992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NPO</a:t>
            </a:r>
            <a:r>
              <a:rPr kumimoji="1" lang="ja-JP" altLang="en-US" sz="1100" dirty="0" smtClean="0"/>
              <a:t>たちばな 就労Ｂ</a:t>
            </a:r>
            <a:endParaRPr kumimoji="1" lang="ja-JP" altLang="en-US" sz="11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52063" y="4414243"/>
            <a:ext cx="2810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福祉ホームＢ平山寮　⇒　グループホームへ</a:t>
            </a:r>
            <a:endParaRPr kumimoji="1" lang="ja-JP" altLang="en-US" sz="11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930430" y="4668670"/>
            <a:ext cx="37112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地域生活支援センターいろり　⇒　地活</a:t>
            </a:r>
            <a:r>
              <a:rPr kumimoji="1" lang="en-US" altLang="ja-JP" sz="1100" dirty="0" smtClean="0"/>
              <a:t>Ⅰ</a:t>
            </a:r>
            <a:r>
              <a:rPr kumimoji="1" lang="ja-JP" altLang="en-US" sz="1100" dirty="0" smtClean="0"/>
              <a:t>　相談支援</a:t>
            </a:r>
            <a:endParaRPr kumimoji="1" lang="ja-JP" altLang="en-US" sz="11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485870" y="4926648"/>
            <a:ext cx="2350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グループホーム　ひかり荘　⇒　拡充</a:t>
            </a:r>
            <a:endParaRPr kumimoji="1" lang="ja-JP" altLang="en-US" sz="11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603654" y="5154930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認知症デイ　結いみし</a:t>
            </a:r>
            <a:r>
              <a:rPr lang="ja-JP" altLang="en-US" sz="1100" dirty="0" err="1" smtClean="0"/>
              <a:t>ょう</a:t>
            </a:r>
            <a:endParaRPr kumimoji="1" lang="ja-JP" altLang="en-US" sz="11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978069" y="5414721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共生型小規模多機能</a:t>
            </a:r>
            <a:r>
              <a:rPr lang="ja-JP" altLang="en-US" sz="1100" dirty="0" smtClean="0"/>
              <a:t>アロハ</a:t>
            </a:r>
            <a:endParaRPr kumimoji="1" lang="ja-JP" altLang="en-US" sz="11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351371" y="5661125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認知症デイ　結いじょうへん</a:t>
            </a:r>
            <a:endParaRPr kumimoji="1" lang="ja-JP" altLang="en-US" sz="11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460748" y="3984968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tx2">
                    <a:lumMod val="50000"/>
                  </a:schemeClr>
                </a:solidFill>
              </a:rPr>
              <a:t>精神科病床１４９</a:t>
            </a:r>
            <a:endParaRPr kumimoji="1" lang="ja-JP" alt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597317" y="3957457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tx2">
                    <a:lumMod val="50000"/>
                  </a:schemeClr>
                </a:solidFill>
              </a:rPr>
              <a:t>精神科病床</a:t>
            </a:r>
            <a:r>
              <a:rPr lang="ja-JP" altLang="en-US" sz="1000" dirty="0">
                <a:solidFill>
                  <a:schemeClr val="tx2">
                    <a:lumMod val="50000"/>
                  </a:schemeClr>
                </a:solidFill>
              </a:rPr>
              <a:t>閉鎖</a:t>
            </a:r>
          </a:p>
        </p:txBody>
      </p:sp>
      <p:cxnSp>
        <p:nvCxnSpPr>
          <p:cNvPr id="65" name="直線コネクタ 64"/>
          <p:cNvCxnSpPr/>
          <p:nvPr/>
        </p:nvCxnSpPr>
        <p:spPr>
          <a:xfrm>
            <a:off x="338958" y="3186682"/>
            <a:ext cx="6264696" cy="0"/>
          </a:xfrm>
          <a:prstGeom prst="line">
            <a:avLst/>
          </a:prstGeom>
          <a:ln w="50800" cap="rnd">
            <a:solidFill>
              <a:schemeClr val="tx2">
                <a:lumMod val="75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410966" y="292764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御荘保健所</a:t>
            </a:r>
            <a:r>
              <a:rPr lang="ja-JP" altLang="en-US" sz="1200" dirty="0" smtClean="0"/>
              <a:t>　</a:t>
            </a:r>
            <a:endParaRPr kumimoji="1" lang="ja-JP" altLang="en-US" sz="12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175759" y="2582323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社会復帰施設平山寮（共同住居）　</a:t>
            </a:r>
            <a:endParaRPr kumimoji="1" lang="ja-JP" altLang="en-US" sz="12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488226" y="2297984"/>
            <a:ext cx="5109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地域・住民ネットワーク（多様なネットワークを形成し続けている）　</a:t>
            </a:r>
            <a:endParaRPr kumimoji="1" lang="ja-JP" altLang="en-US" sz="12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099258" y="193488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南宇和福祉リサイクル活動　</a:t>
            </a:r>
            <a:endParaRPr kumimoji="1" lang="ja-JP" altLang="en-US" sz="12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383419" y="1060023"/>
            <a:ext cx="3907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ＮＰＯなんぐん市場（一般事業＋就労継続支援</a:t>
            </a:r>
            <a:r>
              <a:rPr lang="en-US" altLang="ja-JP" sz="1200" dirty="0" smtClean="0"/>
              <a:t>A</a:t>
            </a:r>
            <a:r>
              <a:rPr lang="ja-JP" altLang="en-US" sz="1200" dirty="0" smtClean="0"/>
              <a:t>）　</a:t>
            </a:r>
            <a:endParaRPr kumimoji="1" lang="ja-JP" altLang="en-US" sz="1200" dirty="0"/>
          </a:p>
        </p:txBody>
      </p:sp>
      <p:grpSp>
        <p:nvGrpSpPr>
          <p:cNvPr id="6" name="グループ化 77"/>
          <p:cNvGrpSpPr/>
          <p:nvPr/>
        </p:nvGrpSpPr>
        <p:grpSpPr>
          <a:xfrm>
            <a:off x="5302066" y="1577080"/>
            <a:ext cx="472763" cy="288032"/>
            <a:chOff x="992560" y="2780928"/>
            <a:chExt cx="472763" cy="288032"/>
          </a:xfrm>
        </p:grpSpPr>
        <p:sp>
          <p:nvSpPr>
            <p:cNvPr id="79" name="稲妻 78"/>
            <p:cNvSpPr/>
            <p:nvPr/>
          </p:nvSpPr>
          <p:spPr>
            <a:xfrm rot="791952">
              <a:off x="992560" y="2780928"/>
              <a:ext cx="360040" cy="288032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1280592" y="2780928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3" name="正方形/長方形 72"/>
          <p:cNvSpPr/>
          <p:nvPr/>
        </p:nvSpPr>
        <p:spPr>
          <a:xfrm>
            <a:off x="5590098" y="1746069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リサイクルショップなんぐん市場</a:t>
            </a:r>
            <a:endParaRPr lang="ja-JP" altLang="en-US" sz="1200" dirty="0"/>
          </a:p>
        </p:txBody>
      </p:sp>
      <p:sp>
        <p:nvSpPr>
          <p:cNvPr id="77" name="正方形/長方形 76"/>
          <p:cNvSpPr/>
          <p:nvPr/>
        </p:nvSpPr>
        <p:spPr>
          <a:xfrm>
            <a:off x="6034172" y="1501927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観葉植物レンタル</a:t>
            </a:r>
            <a:endParaRPr lang="ja-JP" altLang="en-US" sz="1200" dirty="0"/>
          </a:p>
        </p:txBody>
      </p:sp>
      <p:grpSp>
        <p:nvGrpSpPr>
          <p:cNvPr id="12" name="グループ化 80"/>
          <p:cNvGrpSpPr/>
          <p:nvPr/>
        </p:nvGrpSpPr>
        <p:grpSpPr>
          <a:xfrm>
            <a:off x="5703236" y="1241698"/>
            <a:ext cx="472763" cy="288032"/>
            <a:chOff x="992560" y="2780928"/>
            <a:chExt cx="472763" cy="288032"/>
          </a:xfrm>
        </p:grpSpPr>
        <p:sp>
          <p:nvSpPr>
            <p:cNvPr id="82" name="稲妻 81"/>
            <p:cNvSpPr/>
            <p:nvPr/>
          </p:nvSpPr>
          <p:spPr>
            <a:xfrm rot="791952">
              <a:off x="992560" y="2780928"/>
              <a:ext cx="360040" cy="288032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1280592" y="2780928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グループ化 83"/>
          <p:cNvGrpSpPr/>
          <p:nvPr/>
        </p:nvGrpSpPr>
        <p:grpSpPr>
          <a:xfrm>
            <a:off x="6598411" y="745637"/>
            <a:ext cx="472763" cy="288032"/>
            <a:chOff x="992560" y="2780928"/>
            <a:chExt cx="472763" cy="288032"/>
          </a:xfrm>
        </p:grpSpPr>
        <p:sp>
          <p:nvSpPr>
            <p:cNvPr id="85" name="稲妻 84"/>
            <p:cNvSpPr/>
            <p:nvPr/>
          </p:nvSpPr>
          <p:spPr>
            <a:xfrm rot="791952">
              <a:off x="992560" y="2780928"/>
              <a:ext cx="360040" cy="288032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1280592" y="2780928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2" name="正方形/長方形 91"/>
          <p:cNvSpPr/>
          <p:nvPr/>
        </p:nvSpPr>
        <p:spPr>
          <a:xfrm>
            <a:off x="7670567" y="601166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農業</a:t>
            </a:r>
            <a:endParaRPr lang="ja-JP" altLang="en-US" sz="1200" dirty="0"/>
          </a:p>
        </p:txBody>
      </p:sp>
      <p:grpSp>
        <p:nvGrpSpPr>
          <p:cNvPr id="17" name="グループ化 92"/>
          <p:cNvGrpSpPr/>
          <p:nvPr/>
        </p:nvGrpSpPr>
        <p:grpSpPr>
          <a:xfrm>
            <a:off x="7379500" y="472735"/>
            <a:ext cx="472763" cy="288032"/>
            <a:chOff x="992560" y="2780928"/>
            <a:chExt cx="472763" cy="288032"/>
          </a:xfrm>
        </p:grpSpPr>
        <p:sp>
          <p:nvSpPr>
            <p:cNvPr id="94" name="稲妻 93"/>
            <p:cNvSpPr/>
            <p:nvPr/>
          </p:nvSpPr>
          <p:spPr>
            <a:xfrm rot="791952">
              <a:off x="992560" y="2780928"/>
              <a:ext cx="360040" cy="288032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1280592" y="2780928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9" name="正方形/長方形 98"/>
          <p:cNvSpPr/>
          <p:nvPr/>
        </p:nvSpPr>
        <p:spPr>
          <a:xfrm>
            <a:off x="6886443" y="862496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山出憩いの里温泉</a:t>
            </a:r>
            <a:endParaRPr lang="ja-JP" altLang="en-US" sz="12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12473" y="337150"/>
            <a:ext cx="424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愛南町での実践 </a:t>
            </a:r>
            <a:r>
              <a:rPr lang="ja-JP" altLang="en-US" sz="2800" dirty="0"/>
              <a:t>主</a:t>
            </a:r>
            <a:r>
              <a:rPr lang="ja-JP" altLang="en-US" sz="2800" dirty="0" smtClean="0"/>
              <a:t>な</a:t>
            </a:r>
            <a:r>
              <a:rPr kumimoji="1" lang="ja-JP" altLang="en-US" sz="2800" dirty="0" smtClean="0"/>
              <a:t>経過</a:t>
            </a:r>
            <a:endParaRPr kumimoji="1" lang="ja-JP" altLang="en-US" sz="28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836593" y="5957086"/>
            <a:ext cx="3005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多機能事業所（就労移行＋Ｂ）南生（なぎ）</a:t>
            </a:r>
            <a:endParaRPr kumimoji="1" lang="ja-JP" altLang="en-US" sz="11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052562" y="121168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「共に生きる」</a:t>
            </a:r>
            <a:endParaRPr lang="en-US" altLang="ja-JP" sz="2400" dirty="0"/>
          </a:p>
          <a:p>
            <a:r>
              <a:rPr kumimoji="1" lang="ja-JP" altLang="en-US" sz="2400" dirty="0" smtClean="0"/>
              <a:t>「共に働く」　街づくり</a:t>
            </a:r>
            <a:endParaRPr kumimoji="1" lang="ja-JP" altLang="en-US" sz="24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964964" y="5328143"/>
            <a:ext cx="418576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精神科医療・福祉資源づくり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161030" y="3283053"/>
            <a:ext cx="26624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地域で、つながりながら、暮らす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93" name="グループ化 92"/>
          <p:cNvGrpSpPr/>
          <p:nvPr/>
        </p:nvGrpSpPr>
        <p:grpSpPr>
          <a:xfrm>
            <a:off x="8269307" y="270558"/>
            <a:ext cx="472763" cy="288032"/>
            <a:chOff x="992560" y="2780928"/>
            <a:chExt cx="472763" cy="288032"/>
          </a:xfrm>
        </p:grpSpPr>
        <p:sp>
          <p:nvSpPr>
            <p:cNvPr id="96" name="稲妻 95"/>
            <p:cNvSpPr/>
            <p:nvPr/>
          </p:nvSpPr>
          <p:spPr>
            <a:xfrm rot="791952">
              <a:off x="992560" y="2780928"/>
              <a:ext cx="360040" cy="288032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1280592" y="2780928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8" name="正方形/長方形 97"/>
          <p:cNvSpPr/>
          <p:nvPr/>
        </p:nvSpPr>
        <p:spPr>
          <a:xfrm>
            <a:off x="8559147" y="443645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水産業</a:t>
            </a:r>
            <a:endParaRPr lang="ja-JP" altLang="en-US" sz="12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-288788" y="3586395"/>
          <a:ext cx="11578494" cy="370840"/>
        </p:xfrm>
        <a:graphic>
          <a:graphicData uri="http://schemas.openxmlformats.org/drawingml/2006/table">
            <a:tbl>
              <a:tblPr firstRow="1" bandRow="1" bandCol="1">
                <a:tableStyleId>{793D81CF-94F2-401A-BA57-92F5A7B2D0C5}</a:tableStyleId>
              </a:tblPr>
              <a:tblGrid>
                <a:gridCol w="1611914"/>
                <a:gridCol w="2247584"/>
                <a:gridCol w="1929749"/>
                <a:gridCol w="1929749"/>
                <a:gridCol w="1929749"/>
                <a:gridCol w="192974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S50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元～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H10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H20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" name="テキスト ボックス 86"/>
          <p:cNvSpPr txBox="1"/>
          <p:nvPr/>
        </p:nvSpPr>
        <p:spPr>
          <a:xfrm>
            <a:off x="4878317" y="2584948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（福祉ホーム）</a:t>
            </a:r>
            <a:r>
              <a:rPr lang="ja-JP" altLang="en-US" sz="1200" dirty="0"/>
              <a:t>（</a:t>
            </a:r>
            <a:r>
              <a:rPr lang="ja-JP" altLang="en-US" sz="1200" dirty="0" smtClean="0"/>
              <a:t>住民活動の拠点）</a:t>
            </a:r>
            <a:endParaRPr kumimoji="1" lang="ja-JP" altLang="en-US" sz="12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816759" y="259645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（グループホーム）</a:t>
            </a:r>
            <a:endParaRPr kumimoji="1" lang="ja-JP" altLang="en-US" sz="12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435731" y="2891566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宇和島</a:t>
            </a:r>
            <a:r>
              <a:rPr kumimoji="1" lang="ja-JP" altLang="en-US" sz="1200" dirty="0" smtClean="0"/>
              <a:t>保健所へ統合</a:t>
            </a:r>
            <a:r>
              <a:rPr lang="ja-JP" altLang="en-US" sz="1200" dirty="0" smtClean="0"/>
              <a:t>　</a:t>
            </a:r>
            <a:endParaRPr kumimoji="1" lang="ja-JP" altLang="en-US" sz="12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823493" y="396014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tx2">
                    <a:lumMod val="50000"/>
                  </a:schemeClr>
                </a:solidFill>
              </a:rPr>
              <a:t>病床８０</a:t>
            </a:r>
            <a:endParaRPr kumimoji="1" lang="ja-JP" alt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8019423" y="3961418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tx2">
                    <a:lumMod val="50000"/>
                  </a:schemeClr>
                </a:solidFill>
              </a:rPr>
              <a:t>病床４０</a:t>
            </a:r>
            <a:endParaRPr kumimoji="1" lang="ja-JP" alt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8" name="直線コネクタ 117"/>
          <p:cNvCxnSpPr/>
          <p:nvPr/>
        </p:nvCxnSpPr>
        <p:spPr>
          <a:xfrm>
            <a:off x="8758269" y="6253047"/>
            <a:ext cx="380222" cy="3353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 flipV="1">
            <a:off x="9031306" y="6443303"/>
            <a:ext cx="102636" cy="4814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V="1">
            <a:off x="9051606" y="6701610"/>
            <a:ext cx="115528" cy="6664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head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/>
          <p:cNvSpPr txBox="1"/>
          <p:nvPr/>
        </p:nvSpPr>
        <p:spPr>
          <a:xfrm>
            <a:off x="4471352" y="6278870"/>
            <a:ext cx="4600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（病院跡 精神科診療所隣接）グループホーム２０＋ショートステイ３</a:t>
            </a:r>
            <a:endParaRPr kumimoji="1"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　　　　　　　　　　　 訪問看護ステーション</a:t>
            </a:r>
            <a:endParaRPr kumimoji="1" lang="ja-JP" altLang="en-US" sz="11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6725440" y="6596390"/>
            <a:ext cx="2441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アロハショートステイ２０（介護）</a:t>
            </a:r>
            <a:endParaRPr lang="en-US" altLang="ja-JP" sz="1100" dirty="0" smtClean="0"/>
          </a:p>
        </p:txBody>
      </p:sp>
    </p:spTree>
    <p:extLst>
      <p:ext uri="{BB962C8B-B14F-4D97-AF65-F5344CB8AC3E}">
        <p14:creationId xmlns:p14="http://schemas.microsoft.com/office/powerpoint/2010/main" val="14671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ローチャート : カード 8"/>
          <p:cNvSpPr/>
          <p:nvPr/>
        </p:nvSpPr>
        <p:spPr>
          <a:xfrm>
            <a:off x="214016" y="1310767"/>
            <a:ext cx="9577068" cy="4988933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05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050 h 10000"/>
              <a:gd name="connsiteX0" fmla="*/ 0 w 10010"/>
              <a:gd name="connsiteY0" fmla="*/ 11861 h 12811"/>
              <a:gd name="connsiteX1" fmla="*/ 2000 w 10010"/>
              <a:gd name="connsiteY1" fmla="*/ 2811 h 12811"/>
              <a:gd name="connsiteX2" fmla="*/ 10010 w 10010"/>
              <a:gd name="connsiteY2" fmla="*/ 0 h 12811"/>
              <a:gd name="connsiteX3" fmla="*/ 10000 w 10010"/>
              <a:gd name="connsiteY3" fmla="*/ 12811 h 12811"/>
              <a:gd name="connsiteX4" fmla="*/ 0 w 10010"/>
              <a:gd name="connsiteY4" fmla="*/ 12811 h 12811"/>
              <a:gd name="connsiteX5" fmla="*/ 0 w 10010"/>
              <a:gd name="connsiteY5" fmla="*/ 11861 h 12811"/>
              <a:gd name="connsiteX0" fmla="*/ 0 w 10010"/>
              <a:gd name="connsiteY0" fmla="*/ 11861 h 12811"/>
              <a:gd name="connsiteX1" fmla="*/ 9803 w 10010"/>
              <a:gd name="connsiteY1" fmla="*/ 254 h 12811"/>
              <a:gd name="connsiteX2" fmla="*/ 10010 w 10010"/>
              <a:gd name="connsiteY2" fmla="*/ 0 h 12811"/>
              <a:gd name="connsiteX3" fmla="*/ 10000 w 10010"/>
              <a:gd name="connsiteY3" fmla="*/ 12811 h 12811"/>
              <a:gd name="connsiteX4" fmla="*/ 0 w 10010"/>
              <a:gd name="connsiteY4" fmla="*/ 12811 h 12811"/>
              <a:gd name="connsiteX5" fmla="*/ 0 w 10010"/>
              <a:gd name="connsiteY5" fmla="*/ 11861 h 12811"/>
              <a:gd name="connsiteX0" fmla="*/ 0 w 10010"/>
              <a:gd name="connsiteY0" fmla="*/ 11861 h 12811"/>
              <a:gd name="connsiteX1" fmla="*/ 3363 w 10010"/>
              <a:gd name="connsiteY1" fmla="*/ 6014 h 12811"/>
              <a:gd name="connsiteX2" fmla="*/ 10010 w 10010"/>
              <a:gd name="connsiteY2" fmla="*/ 0 h 12811"/>
              <a:gd name="connsiteX3" fmla="*/ 10000 w 10010"/>
              <a:gd name="connsiteY3" fmla="*/ 12811 h 12811"/>
              <a:gd name="connsiteX4" fmla="*/ 0 w 10010"/>
              <a:gd name="connsiteY4" fmla="*/ 12811 h 12811"/>
              <a:gd name="connsiteX5" fmla="*/ 0 w 10010"/>
              <a:gd name="connsiteY5" fmla="*/ 11861 h 12811"/>
              <a:gd name="connsiteX0" fmla="*/ 0 w 10000"/>
              <a:gd name="connsiteY0" fmla="*/ 11723 h 12673"/>
              <a:gd name="connsiteX1" fmla="*/ 3363 w 10000"/>
              <a:gd name="connsiteY1" fmla="*/ 5876 h 12673"/>
              <a:gd name="connsiteX2" fmla="*/ 10000 w 10000"/>
              <a:gd name="connsiteY2" fmla="*/ 0 h 12673"/>
              <a:gd name="connsiteX3" fmla="*/ 10000 w 10000"/>
              <a:gd name="connsiteY3" fmla="*/ 12673 h 12673"/>
              <a:gd name="connsiteX4" fmla="*/ 0 w 10000"/>
              <a:gd name="connsiteY4" fmla="*/ 12673 h 12673"/>
              <a:gd name="connsiteX5" fmla="*/ 0 w 10000"/>
              <a:gd name="connsiteY5" fmla="*/ 11723 h 12673"/>
              <a:gd name="connsiteX0" fmla="*/ 0 w 10000"/>
              <a:gd name="connsiteY0" fmla="*/ 11723 h 12673"/>
              <a:gd name="connsiteX1" fmla="*/ 2451 w 10000"/>
              <a:gd name="connsiteY1" fmla="*/ 7535 h 12673"/>
              <a:gd name="connsiteX2" fmla="*/ 10000 w 10000"/>
              <a:gd name="connsiteY2" fmla="*/ 0 h 12673"/>
              <a:gd name="connsiteX3" fmla="*/ 10000 w 10000"/>
              <a:gd name="connsiteY3" fmla="*/ 12673 h 12673"/>
              <a:gd name="connsiteX4" fmla="*/ 0 w 10000"/>
              <a:gd name="connsiteY4" fmla="*/ 12673 h 12673"/>
              <a:gd name="connsiteX5" fmla="*/ 0 w 10000"/>
              <a:gd name="connsiteY5" fmla="*/ 11723 h 12673"/>
              <a:gd name="connsiteX0" fmla="*/ 0 w 10000"/>
              <a:gd name="connsiteY0" fmla="*/ 11723 h 12673"/>
              <a:gd name="connsiteX1" fmla="*/ 2307 w 10000"/>
              <a:gd name="connsiteY1" fmla="*/ 7374 h 12673"/>
              <a:gd name="connsiteX2" fmla="*/ 10000 w 10000"/>
              <a:gd name="connsiteY2" fmla="*/ 0 h 12673"/>
              <a:gd name="connsiteX3" fmla="*/ 10000 w 10000"/>
              <a:gd name="connsiteY3" fmla="*/ 12673 h 12673"/>
              <a:gd name="connsiteX4" fmla="*/ 0 w 10000"/>
              <a:gd name="connsiteY4" fmla="*/ 12673 h 12673"/>
              <a:gd name="connsiteX5" fmla="*/ 0 w 10000"/>
              <a:gd name="connsiteY5" fmla="*/ 11723 h 12673"/>
              <a:gd name="connsiteX0" fmla="*/ 0 w 10000"/>
              <a:gd name="connsiteY0" fmla="*/ 11723 h 12673"/>
              <a:gd name="connsiteX1" fmla="*/ 2067 w 10000"/>
              <a:gd name="connsiteY1" fmla="*/ 7835 h 12673"/>
              <a:gd name="connsiteX2" fmla="*/ 10000 w 10000"/>
              <a:gd name="connsiteY2" fmla="*/ 0 h 12673"/>
              <a:gd name="connsiteX3" fmla="*/ 10000 w 10000"/>
              <a:gd name="connsiteY3" fmla="*/ 12673 h 12673"/>
              <a:gd name="connsiteX4" fmla="*/ 0 w 10000"/>
              <a:gd name="connsiteY4" fmla="*/ 12673 h 12673"/>
              <a:gd name="connsiteX5" fmla="*/ 0 w 10000"/>
              <a:gd name="connsiteY5" fmla="*/ 11723 h 12673"/>
              <a:gd name="connsiteX0" fmla="*/ 0 w 10000"/>
              <a:gd name="connsiteY0" fmla="*/ 11723 h 12673"/>
              <a:gd name="connsiteX1" fmla="*/ 2182 w 10000"/>
              <a:gd name="connsiteY1" fmla="*/ 7559 h 12673"/>
              <a:gd name="connsiteX2" fmla="*/ 10000 w 10000"/>
              <a:gd name="connsiteY2" fmla="*/ 0 h 12673"/>
              <a:gd name="connsiteX3" fmla="*/ 10000 w 10000"/>
              <a:gd name="connsiteY3" fmla="*/ 12673 h 12673"/>
              <a:gd name="connsiteX4" fmla="*/ 0 w 10000"/>
              <a:gd name="connsiteY4" fmla="*/ 12673 h 12673"/>
              <a:gd name="connsiteX5" fmla="*/ 0 w 10000"/>
              <a:gd name="connsiteY5" fmla="*/ 11723 h 12673"/>
              <a:gd name="connsiteX0" fmla="*/ 0 w 10000"/>
              <a:gd name="connsiteY0" fmla="*/ 11723 h 12673"/>
              <a:gd name="connsiteX1" fmla="*/ 2307 w 10000"/>
              <a:gd name="connsiteY1" fmla="*/ 7375 h 12673"/>
              <a:gd name="connsiteX2" fmla="*/ 10000 w 10000"/>
              <a:gd name="connsiteY2" fmla="*/ 0 h 12673"/>
              <a:gd name="connsiteX3" fmla="*/ 10000 w 10000"/>
              <a:gd name="connsiteY3" fmla="*/ 12673 h 12673"/>
              <a:gd name="connsiteX4" fmla="*/ 0 w 10000"/>
              <a:gd name="connsiteY4" fmla="*/ 12673 h 12673"/>
              <a:gd name="connsiteX5" fmla="*/ 0 w 10000"/>
              <a:gd name="connsiteY5" fmla="*/ 11723 h 1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2673">
                <a:moveTo>
                  <a:pt x="0" y="11723"/>
                </a:moveTo>
                <a:lnTo>
                  <a:pt x="2307" y="7375"/>
                </a:lnTo>
                <a:lnTo>
                  <a:pt x="10000" y="0"/>
                </a:lnTo>
                <a:cubicBezTo>
                  <a:pt x="9997" y="4270"/>
                  <a:pt x="10003" y="8403"/>
                  <a:pt x="10000" y="12673"/>
                </a:cubicBezTo>
                <a:lnTo>
                  <a:pt x="0" y="12673"/>
                </a:lnTo>
                <a:lnTo>
                  <a:pt x="0" y="117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 flipV="1">
            <a:off x="8638956" y="1317892"/>
            <a:ext cx="0" cy="49729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5530955" y="2449158"/>
            <a:ext cx="11657" cy="384166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2430975" y="3871087"/>
            <a:ext cx="4951" cy="242686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7265" y="67597"/>
            <a:ext cx="7151606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愛媛県愛南町の住民ネットワーク</a:t>
            </a:r>
            <a:endParaRPr kumimoji="1" lang="ja-JP" altLang="en-US" sz="3600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438156" y="5106831"/>
            <a:ext cx="8352928" cy="3361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158236" y="4737941"/>
            <a:ext cx="7632848" cy="3361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435926" y="4194780"/>
            <a:ext cx="7355158" cy="50390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3382372" y="3906748"/>
            <a:ext cx="6408712" cy="25040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678516" y="3546708"/>
            <a:ext cx="5112568" cy="32437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4822531" y="3186668"/>
            <a:ext cx="4968553" cy="32437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930544" y="2826628"/>
            <a:ext cx="4860540" cy="32437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29475" y="5686342"/>
            <a:ext cx="599831" cy="2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900" dirty="0" smtClean="0"/>
              <a:t>Ｓ３７年</a:t>
            </a:r>
            <a:endParaRPr lang="ja-JP" altLang="en-US" sz="900" dirty="0"/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2193718" y="6297950"/>
            <a:ext cx="484415" cy="2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900" dirty="0" smtClean="0"/>
              <a:t>Ｈ元年</a:t>
            </a:r>
            <a:endParaRPr lang="ja-JP" altLang="en-US" sz="900" dirty="0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5229166" y="6297950"/>
            <a:ext cx="599831" cy="2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900" dirty="0" smtClean="0"/>
              <a:t>Ｈ１０年</a:t>
            </a:r>
            <a:endParaRPr lang="ja-JP" altLang="en-US" sz="900" dirty="0"/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8339040" y="6299701"/>
            <a:ext cx="599831" cy="2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900" dirty="0" smtClean="0"/>
              <a:t>Ｈ</a:t>
            </a:r>
            <a:r>
              <a:rPr lang="ja-JP" altLang="en-US" sz="900" dirty="0"/>
              <a:t>２</a:t>
            </a:r>
            <a:r>
              <a:rPr lang="ja-JP" altLang="en-US" sz="900" dirty="0" smtClean="0"/>
              <a:t>０年</a:t>
            </a:r>
            <a:endParaRPr lang="ja-JP" altLang="en-US" sz="900" dirty="0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7644378" y="1746509"/>
            <a:ext cx="2130695" cy="72008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1438156" y="4906009"/>
            <a:ext cx="599831" cy="2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900" dirty="0" smtClean="0"/>
              <a:t>Ｓ５５年</a:t>
            </a:r>
            <a:endParaRPr lang="ja-JP" altLang="en-US" sz="900" dirty="0"/>
          </a:p>
        </p:txBody>
      </p:sp>
      <p:sp>
        <p:nvSpPr>
          <p:cNvPr id="39" name="ドーナツ 38"/>
          <p:cNvSpPr/>
          <p:nvPr/>
        </p:nvSpPr>
        <p:spPr>
          <a:xfrm>
            <a:off x="214016" y="5850964"/>
            <a:ext cx="230750" cy="230750"/>
          </a:xfrm>
          <a:prstGeom prst="don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ドーナツ 40"/>
          <p:cNvSpPr/>
          <p:nvPr/>
        </p:nvSpPr>
        <p:spPr>
          <a:xfrm>
            <a:off x="-16734" y="6067200"/>
            <a:ext cx="230750" cy="230750"/>
          </a:xfrm>
          <a:prstGeom prst="don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ドーナツ 41"/>
          <p:cNvSpPr/>
          <p:nvPr/>
        </p:nvSpPr>
        <p:spPr>
          <a:xfrm>
            <a:off x="856031" y="5436945"/>
            <a:ext cx="230750" cy="230750"/>
          </a:xfrm>
          <a:prstGeom prst="don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641065" y="5235384"/>
            <a:ext cx="599831" cy="2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900" dirty="0" smtClean="0"/>
              <a:t>Ｓ４９年</a:t>
            </a:r>
            <a:endParaRPr lang="ja-JP" altLang="en-US" sz="900" dirty="0"/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1893802" y="4530357"/>
            <a:ext cx="599831" cy="2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900" dirty="0" smtClean="0"/>
              <a:t>Ｓ６２年</a:t>
            </a:r>
            <a:endParaRPr lang="ja-JP" altLang="en-US" sz="900" dirty="0"/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1450902" y="5159565"/>
            <a:ext cx="2023298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/>
              <a:t>精神障害者家族会「たちばな」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7963938" y="5159565"/>
            <a:ext cx="1350036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ＮＰＯ法人たちばな</a:t>
            </a:r>
            <a:endParaRPr lang="ja-JP" altLang="en-US" sz="1050" dirty="0"/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2193718" y="4790675"/>
            <a:ext cx="1753993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南宇和精神衛生を考える会</a:t>
            </a:r>
            <a:endParaRPr lang="ja-JP" altLang="en-US" sz="1050" dirty="0"/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922071" y="4805155"/>
            <a:ext cx="5295027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→ 南宇和心の健康を考える会（関係機関は事業として、フォーマルネットワーク）</a:t>
            </a:r>
            <a:endParaRPr lang="ja-JP" altLang="en-US" sz="1050" dirty="0"/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522602" y="4415023"/>
            <a:ext cx="5120299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南宇和精神障害者の社会参加を進める会（会員１２００名の住民ネットワーク）</a:t>
            </a:r>
            <a:endParaRPr lang="ja-JP" altLang="en-US" sz="1050" dirty="0"/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7307744" y="4427530"/>
            <a:ext cx="2467330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→ 南宇和障害者の社会参加を進める会</a:t>
            </a:r>
            <a:endParaRPr lang="ja-JP" altLang="en-US" sz="1050" dirty="0"/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4678516" y="4216066"/>
            <a:ext cx="4581690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/>
              <a:t>「</a:t>
            </a:r>
            <a:r>
              <a:rPr lang="ja-JP" altLang="en-US" sz="1050" dirty="0" smtClean="0"/>
              <a:t>進める会」福祉リサイクル活動（共にまちづくり、楽しく具体的に）</a:t>
            </a:r>
            <a:endParaRPr lang="ja-JP" altLang="en-US" sz="1050" dirty="0"/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3406855" y="3916617"/>
            <a:ext cx="4985647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当事者クラブあじさい（緩やかなピアネットワーク、定例会など２０年間継続）</a:t>
            </a:r>
            <a:endParaRPr lang="ja-JP" altLang="en-US" sz="1050" dirty="0"/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4678516" y="3593563"/>
            <a:ext cx="2965863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err="1"/>
              <a:t>あ</a:t>
            </a:r>
            <a:r>
              <a:rPr lang="ja-JP" altLang="en-US" sz="1050" dirty="0" err="1" smtClean="0"/>
              <a:t>りん</a:t>
            </a:r>
            <a:r>
              <a:rPr lang="ja-JP" altLang="en-US" sz="1050" dirty="0" smtClean="0"/>
              <a:t>こくらぶ（障がい児と親と支援者の会）</a:t>
            </a:r>
            <a:endParaRPr lang="ja-JP" altLang="en-US" sz="1050" dirty="0"/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4891544" y="3233523"/>
            <a:ext cx="4581690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ボランティア連絡会（ネットワークで拠点運営などの具体的活動を展開）</a:t>
            </a:r>
            <a:endParaRPr lang="ja-JP" altLang="en-US" sz="1050" dirty="0"/>
          </a:p>
        </p:txBody>
      </p: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4999937" y="2873483"/>
            <a:ext cx="3813852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/>
              <a:t>なん</a:t>
            </a:r>
            <a:r>
              <a:rPr lang="ja-JP" altLang="en-US" sz="1050" dirty="0" smtClean="0"/>
              <a:t>ぐん地域ケア研究会（医師会主催 の住民ネットワーク）</a:t>
            </a:r>
            <a:endParaRPr lang="ja-JP" altLang="en-US" sz="1050" dirty="0"/>
          </a:p>
        </p:txBody>
      </p:sp>
      <p:sp>
        <p:nvSpPr>
          <p:cNvPr id="59" name="上矢印 58"/>
          <p:cNvSpPr/>
          <p:nvPr/>
        </p:nvSpPr>
        <p:spPr>
          <a:xfrm>
            <a:off x="8095334" y="2502847"/>
            <a:ext cx="1251082" cy="216024"/>
          </a:xfrm>
          <a:prstGeom prst="up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186946" y="6086021"/>
            <a:ext cx="811427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御荘保健所</a:t>
            </a:r>
            <a:endParaRPr lang="ja-JP" altLang="en-US" sz="1050" dirty="0"/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439253" y="5855354"/>
            <a:ext cx="676775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御荘病院</a:t>
            </a:r>
            <a:endParaRPr lang="en-US" altLang="ja-JP" sz="1050" dirty="0" smtClean="0"/>
          </a:p>
        </p:txBody>
      </p: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1080939" y="5440454"/>
            <a:ext cx="1350036" cy="2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defTabSz="957263"/>
            <a:r>
              <a:rPr lang="ja-JP" altLang="en-US" sz="1050" dirty="0" smtClean="0"/>
              <a:t>社会復帰施設平山寮</a:t>
            </a:r>
            <a:endParaRPr lang="ja-JP" altLang="en-US" sz="105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743748" y="1802827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+mn-ea"/>
              </a:rPr>
              <a:t>自立支援協議会や介護保険関係</a:t>
            </a:r>
            <a:r>
              <a:rPr lang="ja-JP" altLang="en-US" sz="900" dirty="0" smtClean="0">
                <a:latin typeface="+mn-ea"/>
              </a:rPr>
              <a:t>、</a:t>
            </a:r>
            <a:endParaRPr lang="en-US" altLang="ja-JP" sz="900" dirty="0" smtClean="0">
              <a:latin typeface="+mn-ea"/>
            </a:endParaRPr>
          </a:p>
          <a:p>
            <a:r>
              <a:rPr kumimoji="1" lang="ja-JP" altLang="en-US" sz="900" dirty="0" smtClean="0">
                <a:latin typeface="+mn-ea"/>
              </a:rPr>
              <a:t>歯科医師会主催など、</a:t>
            </a:r>
            <a:r>
              <a:rPr lang="ja-JP" altLang="en-US" sz="900" dirty="0" smtClean="0">
                <a:latin typeface="+mn-ea"/>
              </a:rPr>
              <a:t>法内外の</a:t>
            </a:r>
            <a:endParaRPr lang="en-US" altLang="ja-JP" sz="900" dirty="0" smtClean="0">
              <a:latin typeface="+mn-ea"/>
            </a:endParaRPr>
          </a:p>
          <a:p>
            <a:r>
              <a:rPr kumimoji="1" lang="ja-JP" altLang="en-US" sz="900" dirty="0" smtClean="0">
                <a:latin typeface="+mn-ea"/>
              </a:rPr>
              <a:t>ネットワーク活動が多彩に展開。</a:t>
            </a:r>
            <a:endParaRPr kumimoji="1" lang="en-US" altLang="ja-JP" sz="900" dirty="0" smtClean="0">
              <a:latin typeface="+mn-ea"/>
            </a:endParaRPr>
          </a:p>
          <a:p>
            <a:r>
              <a:rPr kumimoji="1" lang="ja-JP" altLang="en-US" sz="900" dirty="0" smtClean="0">
                <a:latin typeface="+mn-ea"/>
              </a:rPr>
              <a:t>断酒会、認知症の人と家族の会等</a:t>
            </a:r>
            <a:endParaRPr kumimoji="1" lang="en-US" altLang="ja-JP" sz="900" dirty="0" smtClean="0">
              <a:latin typeface="+mn-ea"/>
            </a:endParaRPr>
          </a:p>
        </p:txBody>
      </p:sp>
      <p:sp>
        <p:nvSpPr>
          <p:cNvPr id="64" name="ホームベース 63"/>
          <p:cNvSpPr/>
          <p:nvPr/>
        </p:nvSpPr>
        <p:spPr>
          <a:xfrm>
            <a:off x="1004897" y="6088111"/>
            <a:ext cx="649283" cy="18922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専門職</a:t>
            </a:r>
            <a:endParaRPr kumimoji="1" lang="ja-JP" altLang="en-US" sz="1000" dirty="0"/>
          </a:p>
        </p:txBody>
      </p:sp>
      <p:sp>
        <p:nvSpPr>
          <p:cNvPr id="66" name="ホームベース 65"/>
          <p:cNvSpPr/>
          <p:nvPr/>
        </p:nvSpPr>
        <p:spPr>
          <a:xfrm>
            <a:off x="1093778" y="5840619"/>
            <a:ext cx="1274874" cy="18922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/>
              <a:t>一部の</a:t>
            </a:r>
            <a:r>
              <a:rPr lang="ja-JP" altLang="en-US" sz="1000" dirty="0" smtClean="0"/>
              <a:t>住民支援者</a:t>
            </a:r>
            <a:endParaRPr kumimoji="1" lang="ja-JP" altLang="en-US" sz="1000" dirty="0"/>
          </a:p>
        </p:txBody>
      </p:sp>
      <p:sp>
        <p:nvSpPr>
          <p:cNvPr id="67" name="ホームベース 66"/>
          <p:cNvSpPr/>
          <p:nvPr/>
        </p:nvSpPr>
        <p:spPr>
          <a:xfrm>
            <a:off x="1629089" y="6063859"/>
            <a:ext cx="515806" cy="18922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家族</a:t>
            </a:r>
            <a:endParaRPr kumimoji="1" lang="ja-JP" altLang="en-US" sz="1000" dirty="0"/>
          </a:p>
        </p:txBody>
      </p:sp>
      <p:sp>
        <p:nvSpPr>
          <p:cNvPr id="68" name="ホームベース 67"/>
          <p:cNvSpPr/>
          <p:nvPr/>
        </p:nvSpPr>
        <p:spPr>
          <a:xfrm>
            <a:off x="2199841" y="6075962"/>
            <a:ext cx="870873" cy="20137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/>
              <a:t>関係</a:t>
            </a:r>
            <a:r>
              <a:rPr lang="ja-JP" altLang="en-US" sz="1000" dirty="0"/>
              <a:t>機関</a:t>
            </a:r>
            <a:endParaRPr kumimoji="1" lang="ja-JP" altLang="en-US" sz="1000" dirty="0"/>
          </a:p>
        </p:txBody>
      </p:sp>
      <p:sp>
        <p:nvSpPr>
          <p:cNvPr id="69" name="ホームベース 68"/>
          <p:cNvSpPr/>
          <p:nvPr/>
        </p:nvSpPr>
        <p:spPr>
          <a:xfrm>
            <a:off x="2368652" y="5850565"/>
            <a:ext cx="1805808" cy="20137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ライオンズクラブ等の住民</a:t>
            </a:r>
            <a:endParaRPr kumimoji="1" lang="ja-JP" altLang="en-US" sz="1000" dirty="0"/>
          </a:p>
        </p:txBody>
      </p:sp>
      <p:sp>
        <p:nvSpPr>
          <p:cNvPr id="70" name="ホームベース 69"/>
          <p:cNvSpPr/>
          <p:nvPr/>
        </p:nvSpPr>
        <p:spPr>
          <a:xfrm>
            <a:off x="3415752" y="5603382"/>
            <a:ext cx="539699" cy="20137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ピア</a:t>
            </a:r>
            <a:endParaRPr kumimoji="1" lang="ja-JP" altLang="en-US" sz="1000" dirty="0"/>
          </a:p>
        </p:txBody>
      </p:sp>
      <p:sp>
        <p:nvSpPr>
          <p:cNvPr id="71" name="ホームベース 70"/>
          <p:cNvSpPr/>
          <p:nvPr/>
        </p:nvSpPr>
        <p:spPr>
          <a:xfrm>
            <a:off x="4606507" y="5804756"/>
            <a:ext cx="2026223" cy="20137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“ふつう”の住民 活動へ参画</a:t>
            </a:r>
            <a:endParaRPr kumimoji="1" lang="ja-JP" altLang="en-US" sz="1000" dirty="0"/>
          </a:p>
        </p:txBody>
      </p:sp>
      <p:sp>
        <p:nvSpPr>
          <p:cNvPr id="72" name="ホームベース 71"/>
          <p:cNvSpPr/>
          <p:nvPr/>
        </p:nvSpPr>
        <p:spPr>
          <a:xfrm>
            <a:off x="5075383" y="6051640"/>
            <a:ext cx="1078473" cy="20137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三障害・児</a:t>
            </a:r>
            <a:endParaRPr kumimoji="1" lang="ja-JP" altLang="en-US" sz="1000" dirty="0"/>
          </a:p>
        </p:txBody>
      </p:sp>
      <p:sp>
        <p:nvSpPr>
          <p:cNvPr id="73" name="ホームベース 72"/>
          <p:cNvSpPr/>
          <p:nvPr/>
        </p:nvSpPr>
        <p:spPr>
          <a:xfrm>
            <a:off x="5205518" y="5567008"/>
            <a:ext cx="1078473" cy="20137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高齢者介護等</a:t>
            </a:r>
            <a:endParaRPr kumimoji="1" lang="ja-JP" altLang="en-US" sz="1000" dirty="0"/>
          </a:p>
        </p:txBody>
      </p:sp>
      <p:sp>
        <p:nvSpPr>
          <p:cNvPr id="75" name="ホームベース 74"/>
          <p:cNvSpPr/>
          <p:nvPr/>
        </p:nvSpPr>
        <p:spPr>
          <a:xfrm>
            <a:off x="1157297" y="5656475"/>
            <a:ext cx="1649011" cy="15291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地域外の支援者・仲間</a:t>
            </a:r>
            <a:endParaRPr kumimoji="1" lang="ja-JP" altLang="en-US" sz="1000" dirty="0"/>
          </a:p>
        </p:txBody>
      </p:sp>
      <p:sp>
        <p:nvSpPr>
          <p:cNvPr id="76" name="ホームベース 75"/>
          <p:cNvSpPr/>
          <p:nvPr/>
        </p:nvSpPr>
        <p:spPr>
          <a:xfrm>
            <a:off x="7234800" y="5825962"/>
            <a:ext cx="2358262" cy="427051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地域</a:t>
            </a:r>
            <a:r>
              <a:rPr lang="ja-JP" altLang="en-US" sz="1000" dirty="0" smtClean="0"/>
              <a:t>振興や生業を</a:t>
            </a:r>
            <a:r>
              <a:rPr kumimoji="1" lang="ja-JP" altLang="en-US" sz="1000" dirty="0" smtClean="0"/>
              <a:t>切り口として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地域のすべての分野と</a:t>
            </a:r>
            <a:endParaRPr kumimoji="1" lang="ja-JP" altLang="en-US" sz="1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6946" y="1076200"/>
            <a:ext cx="5790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少なくとも、多様な方を「排除しない」仲間を、</a:t>
            </a:r>
            <a:r>
              <a:rPr lang="ja-JP" altLang="en-US" dirty="0" smtClean="0"/>
              <a:t>増やし続ける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つながりは、様々な社会資源を生み出す</a:t>
            </a:r>
            <a:endParaRPr kumimoji="1" lang="en-US" altLang="ja-JP" dirty="0" smtClean="0"/>
          </a:p>
          <a:p>
            <a:r>
              <a:rPr lang="ja-JP" altLang="en-US" dirty="0" smtClean="0"/>
              <a:t>資源ができても、ネットワーク活動をやめない！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さらに、成熟したネットワークへの模索（適正な質・量）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4485" y="40809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精神保健医療福祉の視点より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3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下矢印 5"/>
          <p:cNvSpPr/>
          <p:nvPr/>
        </p:nvSpPr>
        <p:spPr>
          <a:xfrm rot="8609255">
            <a:off x="3373923" y="5484872"/>
            <a:ext cx="208467" cy="454279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006925" y="5002098"/>
            <a:ext cx="2395433" cy="46187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交　流　</a:t>
            </a:r>
            <a:endParaRPr kumimoji="1" lang="ja-JP" altLang="en-US" sz="3200" dirty="0"/>
          </a:p>
        </p:txBody>
      </p:sp>
      <p:sp>
        <p:nvSpPr>
          <p:cNvPr id="9" name="角丸四角形 8"/>
          <p:cNvSpPr/>
          <p:nvPr/>
        </p:nvSpPr>
        <p:spPr>
          <a:xfrm>
            <a:off x="5894606" y="5002098"/>
            <a:ext cx="2527955" cy="4834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啓　発　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9826" y="4341274"/>
            <a:ext cx="369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★メジャーな講師に、マイナーな</a:t>
            </a:r>
            <a:endParaRPr lang="en-US" altLang="ja-JP" dirty="0" smtClean="0"/>
          </a:p>
          <a:p>
            <a:r>
              <a:rPr lang="ja-JP" altLang="en-US" dirty="0" smtClean="0"/>
              <a:t>　 問題を語ってもらう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4795" y="4238467"/>
            <a:ext cx="3914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★ライオンズクラブ、食品衛生協会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lang="ja-JP" altLang="en-US" dirty="0"/>
              <a:t> </a:t>
            </a:r>
            <a:r>
              <a:rPr lang="ja-JP" altLang="en-US" dirty="0" smtClean="0"/>
              <a:t>など、団体をベースとした交流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07618" y="4023071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★仲間で「伝える」～劇の活用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493" y="3607993"/>
            <a:ext cx="3331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★住民支援者と共に、街へ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lang="ja-JP" altLang="en-US" dirty="0"/>
              <a:t> </a:t>
            </a:r>
            <a:r>
              <a:rPr lang="ja-JP" altLang="en-US" dirty="0" smtClean="0"/>
              <a:t>「街に慣れる。街が慣れる」</a:t>
            </a:r>
            <a:endParaRPr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2534" y="2935937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★イベントから「定期」活動へ</a:t>
            </a:r>
            <a:endParaRPr lang="en-US" altLang="ja-JP" dirty="0" smtClean="0"/>
          </a:p>
          <a:p>
            <a:r>
              <a:rPr lang="ja-JP" altLang="en-US" dirty="0"/>
              <a:t>　 </a:t>
            </a:r>
            <a:r>
              <a:rPr lang="ja-JP" altLang="en-US" dirty="0" smtClean="0"/>
              <a:t>同じ「地域住民」という立場</a:t>
            </a:r>
            <a:endParaRPr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61302" y="237443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★「共に」街づくり</a:t>
            </a:r>
            <a:endParaRPr lang="en-US" altLang="ja-JP" dirty="0" smtClean="0"/>
          </a:p>
          <a:p>
            <a:r>
              <a:rPr lang="ja-JP" altLang="en-US" sz="1400" dirty="0"/>
              <a:t>支援</a:t>
            </a:r>
            <a:r>
              <a:rPr lang="ja-JP" altLang="en-US" sz="1400" dirty="0" smtClean="0"/>
              <a:t>する</a:t>
            </a:r>
            <a:r>
              <a:rPr lang="ja-JP" altLang="en-US" sz="1400" dirty="0" err="1" smtClean="0"/>
              <a:t>側される</a:t>
            </a:r>
            <a:r>
              <a:rPr lang="ja-JP" altLang="en-US" sz="1400" dirty="0" smtClean="0"/>
              <a:t>側の関係性打破へ</a:t>
            </a:r>
            <a:endParaRPr lang="en-US" altLang="ja-JP" sz="1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1233" y="5208393"/>
            <a:ext cx="2512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lang="ja-JP" altLang="en-US" dirty="0"/>
              <a:t>体育</a:t>
            </a:r>
            <a:r>
              <a:rPr lang="ja-JP" altLang="en-US" dirty="0" smtClean="0"/>
              <a:t>活動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卓球、ソフトボール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バレーボール</a:t>
            </a:r>
            <a:endParaRPr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922" y="213053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★文化活動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コーラス等</a:t>
            </a:r>
            <a:endParaRPr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06353" y="2081795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★子供・学生と</a:t>
            </a:r>
            <a:endParaRPr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96497" y="1593356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★常設店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働く場として</a:t>
            </a:r>
            <a:endParaRPr lang="en-US" altLang="ja-JP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3373" y="153041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lang="ja-JP" altLang="en-US" dirty="0"/>
              <a:t>スポーツ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一住民として</a:t>
            </a:r>
            <a:endParaRPr lang="en-US" altLang="ja-JP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40474" y="704119"/>
            <a:ext cx="3135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★ソーシャルビジネス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「共に生きる」「共に働く」</a:t>
            </a:r>
            <a:endParaRPr lang="en-US" altLang="ja-JP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27257" y="102800"/>
            <a:ext cx="533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★地域の担い手へ　生業の中での自然な交流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観光業、飲食業、農業、水産業など</a:t>
            </a:r>
            <a:endParaRPr lang="en-US" altLang="ja-JP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04309" y="3027068"/>
            <a:ext cx="4756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★類似課題と重ねる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障害児、三障害、地域ケア、子育て　など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04334" y="2148528"/>
            <a:ext cx="4480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★地域住民の関心が高い話題に重ねる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「わがこと」として考える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2517" y="44608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★産業低迷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水産イノベーション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629917" y="1812877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★痴呆→認知症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616771" y="7199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★Ｉターン、Ｕターン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lang="ja-JP" altLang="en-US" dirty="0" smtClean="0"/>
              <a:t>交流人口増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75924" y="143433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</a:t>
            </a:r>
            <a:r>
              <a:rPr kumimoji="1" lang="ja-JP" altLang="en-US" dirty="0" smtClean="0"/>
              <a:t>雇用創出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915349" y="1439948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★地域包括ケア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63060" y="1092027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★医師不足による医療崩壊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87411" y="73780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★震災支援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98882" y="509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（★教育）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305633" y="2726851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★学校への出前授業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精神疾患、認知症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189966" y="3664013"/>
            <a:ext cx="174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★精神保健Ｖ</a:t>
            </a:r>
            <a:r>
              <a:rPr lang="ja-JP" altLang="en-US" dirty="0"/>
              <a:t>ｒ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17122" y="3667153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★マスコミ</a:t>
            </a:r>
            <a:r>
              <a:rPr lang="en-US" altLang="ja-JP" dirty="0" smtClean="0"/>
              <a:t>,</a:t>
            </a:r>
            <a:r>
              <a:rPr kumimoji="1" lang="ja-JP" altLang="en-US" dirty="0" smtClean="0"/>
              <a:t>ローカルタレント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05584" y="1776640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★外から語ってもらう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94916" y="146381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★発達</a:t>
            </a:r>
            <a:r>
              <a:rPr lang="ja-JP" altLang="en-US" dirty="0"/>
              <a:t>障害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79044" y="1258072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★地域に巻き込まれる</a:t>
            </a:r>
            <a:endParaRPr lang="en-US" altLang="ja-JP" dirty="0" smtClean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3807851" y="211570"/>
            <a:ext cx="2232248" cy="6510729"/>
            <a:chOff x="3857412" y="188640"/>
            <a:chExt cx="2232248" cy="6510729"/>
          </a:xfrm>
        </p:grpSpPr>
        <p:sp>
          <p:nvSpPr>
            <p:cNvPr id="14" name="フローチャート: 抜出し 13"/>
            <p:cNvSpPr/>
            <p:nvPr/>
          </p:nvSpPr>
          <p:spPr>
            <a:xfrm rot="10800000">
              <a:off x="4590704" y="836712"/>
              <a:ext cx="765666" cy="5862657"/>
            </a:xfrm>
            <a:prstGeom prst="flowChartExtra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: 組合せ 14"/>
            <p:cNvSpPr/>
            <p:nvPr/>
          </p:nvSpPr>
          <p:spPr>
            <a:xfrm rot="10800000">
              <a:off x="3857412" y="188640"/>
              <a:ext cx="2232248" cy="792088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台形 39"/>
            <p:cNvSpPr/>
            <p:nvPr/>
          </p:nvSpPr>
          <p:spPr>
            <a:xfrm rot="10800000">
              <a:off x="4594468" y="869401"/>
              <a:ext cx="761901" cy="190394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660397" y="622469"/>
            <a:ext cx="492443" cy="37600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/>
              <a:t>中核となる地域住民・仲間づくり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95270" y="5948339"/>
            <a:ext cx="55980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★イベントを活用し、課題を共有する関係者を拡大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0630" y="6381327"/>
            <a:ext cx="67072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★</a:t>
            </a:r>
            <a:r>
              <a:rPr lang="ja-JP" altLang="en-US" dirty="0" smtClean="0"/>
              <a:t>日常の支援、連携でのネットワーク（強力な住民支援者も）</a:t>
            </a:r>
            <a:endParaRPr kumimoji="1" lang="ja-JP" altLang="en-US" dirty="0"/>
          </a:p>
        </p:txBody>
      </p:sp>
      <p:sp>
        <p:nvSpPr>
          <p:cNvPr id="44" name="下矢印 43"/>
          <p:cNvSpPr/>
          <p:nvPr/>
        </p:nvSpPr>
        <p:spPr>
          <a:xfrm rot="13235343">
            <a:off x="7087938" y="5515565"/>
            <a:ext cx="187004" cy="47535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68374" y="5602351"/>
            <a:ext cx="1191352" cy="369332"/>
          </a:xfrm>
          <a:prstGeom prst="rect">
            <a:avLst/>
          </a:prstGeom>
          <a:solidFill>
            <a:schemeClr val="bg1">
              <a:alpha val="56000"/>
            </a:schemeClr>
          </a:solidFill>
          <a:ln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昭和</a:t>
            </a:r>
            <a:r>
              <a:rPr lang="ja-JP" altLang="en-US" dirty="0" smtClean="0"/>
              <a:t>６</a:t>
            </a:r>
            <a:r>
              <a:rPr lang="ja-JP" altLang="en-US" dirty="0"/>
              <a:t>０</a:t>
            </a:r>
            <a:r>
              <a:rPr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648545" y="3052591"/>
            <a:ext cx="1191352" cy="369332"/>
          </a:xfrm>
          <a:prstGeom prst="rect">
            <a:avLst/>
          </a:prstGeom>
          <a:solidFill>
            <a:schemeClr val="bg1">
              <a:alpha val="56000"/>
            </a:schemeClr>
          </a:solidFill>
          <a:ln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平成１０</a:t>
            </a:r>
            <a:r>
              <a:rPr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505165" y="683933"/>
            <a:ext cx="1191352" cy="369332"/>
          </a:xfrm>
          <a:prstGeom prst="rect">
            <a:avLst/>
          </a:prstGeom>
          <a:solidFill>
            <a:schemeClr val="bg1">
              <a:alpha val="56000"/>
            </a:schemeClr>
          </a:solidFill>
          <a:ln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平成２０</a:t>
            </a:r>
            <a:r>
              <a:rPr lang="ja-JP" altLang="en-US" dirty="0" smtClean="0"/>
              <a:t>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98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504" y="332656"/>
            <a:ext cx="8915400" cy="1143000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ＮＰＯ</a:t>
            </a:r>
            <a:r>
              <a:rPr lang="ja-JP" altLang="en-US" sz="2000" dirty="0" smtClean="0"/>
              <a:t>法人 ハート</a:t>
            </a:r>
            <a:r>
              <a:rPr lang="en-US" altLang="ja-JP" sz="2000" dirty="0" smtClean="0"/>
              <a:t>in</a:t>
            </a:r>
            <a:r>
              <a:rPr lang="ja-JP" altLang="en-US" sz="2000" dirty="0" smtClean="0"/>
              <a:t>ハートなんぐん市場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dirty="0" smtClean="0"/>
              <a:t>設立趣意 </a:t>
            </a:r>
            <a:r>
              <a:rPr lang="ja-JP" altLang="en-US" sz="3600" dirty="0" smtClean="0"/>
              <a:t>（Ｈ１７</a:t>
            </a:r>
            <a:r>
              <a:rPr lang="en-US" altLang="ja-JP" sz="3600" dirty="0" smtClean="0"/>
              <a:t>.</a:t>
            </a:r>
            <a:r>
              <a:rPr lang="ja-JP" altLang="en-US" sz="3600" dirty="0" smtClean="0"/>
              <a:t>４）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4528" y="1916832"/>
            <a:ext cx="9001000" cy="4525963"/>
          </a:xfrm>
        </p:spPr>
        <p:txBody>
          <a:bodyPr>
            <a:noAutofit/>
          </a:bodyPr>
          <a:lstStyle/>
          <a:p>
            <a:r>
              <a:rPr lang="ja-JP" altLang="en-US" dirty="0"/>
              <a:t>様々</a:t>
            </a:r>
            <a:r>
              <a:rPr lang="ja-JP" altLang="en-US" dirty="0" smtClean="0"/>
              <a:t>な立場の住民が、共に参画し、　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地域振興・環境保全・就労支援活動を通じて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地域貢献を行いたい。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地域活性化につながる産業を興したい。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私たちの街が、いきいきとあり続けるために。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69024" y="40770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  　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1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5167" t="14593" r="43000" b="5259"/>
          <a:stretch/>
        </p:blipFill>
        <p:spPr>
          <a:xfrm>
            <a:off x="0" y="0"/>
            <a:ext cx="4878526" cy="69091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5166" t="16963" r="42834" b="5112"/>
          <a:stretch/>
        </p:blipFill>
        <p:spPr>
          <a:xfrm>
            <a:off x="4878526" y="-51117"/>
            <a:ext cx="5013960" cy="68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7670" y="1122363"/>
            <a:ext cx="8420100" cy="23876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02970" y="3602038"/>
            <a:ext cx="7429500" cy="1655762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5083" t="14593" r="43250" b="5555"/>
          <a:stretch/>
        </p:blipFill>
        <p:spPr>
          <a:xfrm>
            <a:off x="4754880" y="0"/>
            <a:ext cx="4815840" cy="68308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5083" t="14592" r="42917" b="4815"/>
          <a:stretch/>
        </p:blipFill>
        <p:spPr>
          <a:xfrm>
            <a:off x="160020" y="0"/>
            <a:ext cx="4787265" cy="67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どう精神科医療を変えてきたか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788841"/>
            <a:ext cx="8915400" cy="506915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目指すは「</a:t>
            </a:r>
            <a:r>
              <a:rPr lang="ja-JP" altLang="en-US" dirty="0"/>
              <a:t>地域一体型病院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1000" dirty="0" smtClean="0"/>
              <a:t>　</a:t>
            </a:r>
            <a:endParaRPr lang="en-US" altLang="ja-JP" sz="1000" dirty="0"/>
          </a:p>
          <a:p>
            <a:r>
              <a:rPr lang="ja-JP" altLang="en-US" dirty="0" smtClean="0"/>
              <a:t>現在の精神科</a:t>
            </a:r>
            <a:r>
              <a:rPr lang="ja-JP" altLang="en-US" dirty="0"/>
              <a:t>医療</a:t>
            </a:r>
            <a:r>
              <a:rPr lang="ja-JP" altLang="en-US" dirty="0" smtClean="0"/>
              <a:t>体制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kumimoji="1" lang="ja-JP" altLang="en-US" dirty="0" smtClean="0"/>
              <a:t>Ｈ８年</a:t>
            </a:r>
            <a:r>
              <a:rPr lang="ja-JP" altLang="en-US" dirty="0" smtClean="0"/>
              <a:t>、</a:t>
            </a:r>
            <a:r>
              <a:rPr kumimoji="1" lang="ja-JP" altLang="en-US" dirty="0" smtClean="0"/>
              <a:t>「</a:t>
            </a:r>
            <a:r>
              <a:rPr lang="ja-JP" altLang="en-US" dirty="0" smtClean="0"/>
              <a:t>病床</a:t>
            </a:r>
            <a:r>
              <a:rPr kumimoji="1" lang="ja-JP" altLang="en-US" dirty="0" smtClean="0"/>
              <a:t>１４９床と外来」　からの出発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多様な課題を丸抱えしていた精神科病棟の適正化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訪問支援の充実～できうる限り入院させない支援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sz="1000" dirty="0" smtClean="0"/>
              <a:t>　</a:t>
            </a:r>
            <a:endParaRPr kumimoji="1" lang="en-US" altLang="ja-JP" sz="1000" dirty="0" smtClean="0"/>
          </a:p>
          <a:p>
            <a:r>
              <a:rPr lang="ja-JP" altLang="en-US" dirty="0" smtClean="0"/>
              <a:t>ひとものかね、どう「経営」してきたか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２０年、紆余曲折を経て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46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1348</Words>
  <Application>Microsoft Office PowerPoint</Application>
  <PresentationFormat>A4 210 x 297 mm</PresentationFormat>
  <Paragraphs>313</Paragraphs>
  <Slides>14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Office テーマ</vt:lpstr>
      <vt:lpstr>ワークシート</vt:lpstr>
      <vt:lpstr>Worksheet</vt:lpstr>
      <vt:lpstr>PowerPoint プレゼンテーション</vt:lpstr>
      <vt:lpstr>どう地域づくりに取り組んできたか</vt:lpstr>
      <vt:lpstr>PowerPoint プレゼンテーション</vt:lpstr>
      <vt:lpstr>愛媛県愛南町の住民ネットワーク</vt:lpstr>
      <vt:lpstr>PowerPoint プレゼンテーション</vt:lpstr>
      <vt:lpstr>ＮＰＯ法人 ハートinハートなんぐん市場 設立趣意 （Ｈ１７.４）</vt:lpstr>
      <vt:lpstr>PowerPoint プレゼンテーション</vt:lpstr>
      <vt:lpstr>PowerPoint プレゼンテーション</vt:lpstr>
      <vt:lpstr>どう精神科医療を変えてきたか</vt:lpstr>
      <vt:lpstr>Ｈ２８年６月～　精神科医療体制</vt:lpstr>
      <vt:lpstr>PowerPoint プレゼンテーション</vt:lpstr>
      <vt:lpstr>PowerPoint プレゼンテーション</vt:lpstr>
      <vt:lpstr>PowerPoint プレゼンテーション</vt:lpstr>
      <vt:lpstr>精神科病院の構造変革において 移行過程でマネージメントしてきた課題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tnagano</dc:creator>
  <cp:lastModifiedBy>長野敏宏</cp:lastModifiedBy>
  <cp:revision>440</cp:revision>
  <dcterms:created xsi:type="dcterms:W3CDTF">2013-07-15T23:41:04Z</dcterms:created>
  <dcterms:modified xsi:type="dcterms:W3CDTF">2017-04-11T14:35:11Z</dcterms:modified>
</cp:coreProperties>
</file>