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89" r:id="rId2"/>
    <p:sldId id="481" r:id="rId3"/>
    <p:sldId id="468" r:id="rId4"/>
    <p:sldId id="482" r:id="rId5"/>
    <p:sldId id="416" r:id="rId6"/>
    <p:sldId id="366" r:id="rId7"/>
    <p:sldId id="475" r:id="rId8"/>
    <p:sldId id="295" r:id="rId9"/>
    <p:sldId id="342" r:id="rId10"/>
    <p:sldId id="479" r:id="rId11"/>
    <p:sldId id="272" r:id="rId12"/>
    <p:sldId id="494" r:id="rId13"/>
    <p:sldId id="432" r:id="rId14"/>
    <p:sldId id="474" r:id="rId15"/>
    <p:sldId id="420" r:id="rId16"/>
    <p:sldId id="497" r:id="rId17"/>
    <p:sldId id="490" r:id="rId18"/>
    <p:sldId id="491" r:id="rId19"/>
    <p:sldId id="492" r:id="rId20"/>
    <p:sldId id="483" r:id="rId21"/>
    <p:sldId id="413" r:id="rId22"/>
    <p:sldId id="484" r:id="rId23"/>
    <p:sldId id="499" r:id="rId24"/>
    <p:sldId id="382" r:id="rId25"/>
    <p:sldId id="487" r:id="rId26"/>
    <p:sldId id="486" r:id="rId27"/>
    <p:sldId id="476" r:id="rId28"/>
    <p:sldId id="473" r:id="rId29"/>
    <p:sldId id="470" r:id="rId30"/>
    <p:sldId id="355" r:id="rId31"/>
    <p:sldId id="455" r:id="rId32"/>
    <p:sldId id="488" r:id="rId33"/>
    <p:sldId id="489" r:id="rId34"/>
    <p:sldId id="440" r:id="rId35"/>
    <p:sldId id="472" r:id="rId36"/>
    <p:sldId id="500" r:id="rId37"/>
    <p:sldId id="422" r:id="rId38"/>
  </p:sldIdLst>
  <p:sldSz cx="9144000" cy="6858000" type="screen4x3"/>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FFF3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47" autoAdjust="0"/>
    <p:restoredTop sz="93404" autoAdjust="0"/>
  </p:normalViewPr>
  <p:slideViewPr>
    <p:cSldViewPr snapToGrid="0">
      <p:cViewPr varScale="1">
        <p:scale>
          <a:sx n="70" d="100"/>
          <a:sy n="70" d="100"/>
        </p:scale>
        <p:origin x="-624" y="-1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73" d="100"/>
          <a:sy n="73" d="100"/>
        </p:scale>
        <p:origin x="-1740" y="-102"/>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keiji\Documents\&#24184;&#12379;&#25163;&#20253;&#12356;&#38538;\&#25903;&#12360;&#21512;&#12356;&#38598;&#35336;.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keiji\Documents\&#24184;&#12379;&#25163;&#20253;&#12356;&#38538;\&#25903;&#12360;&#21512;&#12356;&#38598;&#35336;.xlsx" TargetMode="External"/><Relationship Id="rId1" Type="http://schemas.openxmlformats.org/officeDocument/2006/relationships/image" Target="../media/image44.jpeg"/></Relationships>
</file>

<file path=ppt/charts/_rels/chart5.xml.rels><?xml version="1.0" encoding="UTF-8" standalone="yes"?>
<Relationships xmlns="http://schemas.openxmlformats.org/package/2006/relationships"><Relationship Id="rId2" Type="http://schemas.openxmlformats.org/officeDocument/2006/relationships/oleObject" Target="file:///C:\Users\keiji\Documents\&#24184;&#12379;&#25163;&#20253;&#12356;&#38538;\&#25903;&#12360;&#21512;&#12356;&#38598;&#35336;.xlsx" TargetMode="External"/><Relationship Id="rId1" Type="http://schemas.openxmlformats.org/officeDocument/2006/relationships/image" Target="../media/image45.jpeg"/></Relationships>
</file>

<file path=ppt/charts/_rels/chart6.xml.rels><?xml version="1.0" encoding="UTF-8" standalone="yes"?>
<Relationships xmlns="http://schemas.openxmlformats.org/package/2006/relationships"><Relationship Id="rId1" Type="http://schemas.openxmlformats.org/officeDocument/2006/relationships/oleObject" Target="file:///C:\Users\keiji\AppData\Roaming\Microsoft\Excel\&#12475;&#12491;&#12450;&#12459;&#12540;&#23455;&#32318;%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smtClean="0"/>
              <a:t>６５歳以上の人口</a:t>
            </a:r>
            <a:endParaRPr lang="ja-JP" alt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65歳以上人口</c:v>
                </c:pt>
              </c:strCache>
            </c:strRef>
          </c:tx>
          <c:spPr>
            <a:solidFill>
              <a:schemeClr val="accent1"/>
            </a:solidFill>
            <a:ln>
              <a:noFill/>
            </a:ln>
            <a:effectLst/>
          </c:spPr>
          <c:invertIfNegative val="0"/>
          <c:cat>
            <c:strRef>
              <c:f>Sheet1!$A$2:$A$11</c:f>
              <c:strCache>
                <c:ptCount val="10"/>
                <c:pt idx="0">
                  <c:v>平成12</c:v>
                </c:pt>
                <c:pt idx="1">
                  <c:v>平成16</c:v>
                </c:pt>
                <c:pt idx="2">
                  <c:v>平成17</c:v>
                </c:pt>
                <c:pt idx="3">
                  <c:v>平成18</c:v>
                </c:pt>
                <c:pt idx="4">
                  <c:v>平成19</c:v>
                </c:pt>
                <c:pt idx="5">
                  <c:v>平成20</c:v>
                </c:pt>
                <c:pt idx="6">
                  <c:v>平成21</c:v>
                </c:pt>
                <c:pt idx="7">
                  <c:v>平成22</c:v>
                </c:pt>
                <c:pt idx="8">
                  <c:v>平成23</c:v>
                </c:pt>
                <c:pt idx="9">
                  <c:v>平成24</c:v>
                </c:pt>
              </c:strCache>
            </c:strRef>
          </c:cat>
          <c:val>
            <c:numRef>
              <c:f>Sheet1!$B$2:$B$11</c:f>
              <c:numCache>
                <c:formatCode>#,##0</c:formatCode>
                <c:ptCount val="10"/>
                <c:pt idx="0">
                  <c:v>22005</c:v>
                </c:pt>
                <c:pt idx="1">
                  <c:v>24876</c:v>
                </c:pt>
                <c:pt idx="2">
                  <c:v>25672</c:v>
                </c:pt>
                <c:pt idx="3">
                  <c:v>26604</c:v>
                </c:pt>
                <c:pt idx="4">
                  <c:v>27464</c:v>
                </c:pt>
                <c:pt idx="5">
                  <c:v>28216</c:v>
                </c:pt>
                <c:pt idx="6">
                  <c:v>29005</c:v>
                </c:pt>
                <c:pt idx="7">
                  <c:v>29246</c:v>
                </c:pt>
                <c:pt idx="8">
                  <c:v>29752</c:v>
                </c:pt>
                <c:pt idx="9">
                  <c:v>30793</c:v>
                </c:pt>
              </c:numCache>
            </c:numRef>
          </c:val>
        </c:ser>
        <c:ser>
          <c:idx val="1"/>
          <c:order val="2"/>
          <c:tx>
            <c:strRef>
              <c:f>Sheet1!$C$1</c:f>
              <c:strCache>
                <c:ptCount val="1"/>
                <c:pt idx="0">
                  <c:v>　</c:v>
                </c:pt>
              </c:strCache>
            </c:strRef>
          </c:tx>
          <c:spPr>
            <a:solidFill>
              <a:schemeClr val="accent3"/>
            </a:solidFill>
            <a:ln>
              <a:noFill/>
            </a:ln>
            <a:effectLst/>
          </c:spPr>
          <c:invertIfNegative val="0"/>
          <c:val>
            <c:numLit>
              <c:formatCode>General</c:formatCode>
              <c:ptCount val="1"/>
              <c:pt idx="0">
                <c:v>1</c:v>
              </c:pt>
            </c:numLit>
          </c:val>
        </c:ser>
        <c:dLbls>
          <c:showLegendKey val="0"/>
          <c:showVal val="0"/>
          <c:showCatName val="0"/>
          <c:showSerName val="0"/>
          <c:showPercent val="0"/>
          <c:showBubbleSize val="0"/>
        </c:dLbls>
        <c:gapWidth val="150"/>
        <c:axId val="143182464"/>
        <c:axId val="143188352"/>
      </c:barChart>
      <c:lineChart>
        <c:grouping val="standard"/>
        <c:varyColors val="0"/>
        <c:ser>
          <c:idx val="2"/>
          <c:order val="1"/>
          <c:tx>
            <c:strRef>
              <c:f>Sheet1!$D$1</c:f>
              <c:strCache>
                <c:ptCount val="1"/>
                <c:pt idx="0">
                  <c:v>介護認定率</c:v>
                </c:pt>
              </c:strCache>
            </c:strRef>
          </c:tx>
          <c:spPr>
            <a:ln w="28575" cap="rnd">
              <a:solidFill>
                <a:schemeClr val="accent5"/>
              </a:solidFill>
              <a:round/>
            </a:ln>
            <a:effectLst/>
          </c:spPr>
          <c:marker>
            <c:symbol val="none"/>
          </c:marker>
          <c:cat>
            <c:strRef>
              <c:f>Sheet1!$A$2:$A$11</c:f>
              <c:strCache>
                <c:ptCount val="10"/>
                <c:pt idx="0">
                  <c:v>平成12</c:v>
                </c:pt>
                <c:pt idx="1">
                  <c:v>平成16</c:v>
                </c:pt>
                <c:pt idx="2">
                  <c:v>平成17</c:v>
                </c:pt>
                <c:pt idx="3">
                  <c:v>平成18</c:v>
                </c:pt>
                <c:pt idx="4">
                  <c:v>平成19</c:v>
                </c:pt>
                <c:pt idx="5">
                  <c:v>平成20</c:v>
                </c:pt>
                <c:pt idx="6">
                  <c:v>平成21</c:v>
                </c:pt>
                <c:pt idx="7">
                  <c:v>平成22</c:v>
                </c:pt>
                <c:pt idx="8">
                  <c:v>平成23</c:v>
                </c:pt>
                <c:pt idx="9">
                  <c:v>平成24</c:v>
                </c:pt>
              </c:strCache>
            </c:strRef>
          </c:cat>
          <c:val>
            <c:numRef>
              <c:f>Sheet1!$D$2:$D$11</c:f>
              <c:numCache>
                <c:formatCode>0.0%</c:formatCode>
                <c:ptCount val="10"/>
                <c:pt idx="0">
                  <c:v>0</c:v>
                </c:pt>
                <c:pt idx="1">
                  <c:v>0</c:v>
                </c:pt>
                <c:pt idx="2">
                  <c:v>0</c:v>
                </c:pt>
                <c:pt idx="3">
                  <c:v>0</c:v>
                </c:pt>
                <c:pt idx="4">
                  <c:v>0</c:v>
                </c:pt>
                <c:pt idx="5">
                  <c:v>0</c:v>
                </c:pt>
                <c:pt idx="6">
                  <c:v>0</c:v>
                </c:pt>
                <c:pt idx="7">
                  <c:v>0</c:v>
                </c:pt>
                <c:pt idx="8">
                  <c:v>0</c:v>
                </c:pt>
                <c:pt idx="9">
                  <c:v>0</c:v>
                </c:pt>
              </c:numCache>
            </c:numRef>
          </c:val>
          <c:smooth val="0"/>
        </c:ser>
        <c:dLbls>
          <c:showLegendKey val="0"/>
          <c:showVal val="0"/>
          <c:showCatName val="0"/>
          <c:showSerName val="0"/>
          <c:showPercent val="0"/>
          <c:showBubbleSize val="0"/>
        </c:dLbls>
        <c:marker val="1"/>
        <c:smooth val="0"/>
        <c:axId val="143191424"/>
        <c:axId val="143189888"/>
      </c:lineChart>
      <c:catAx>
        <c:axId val="14318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188352"/>
        <c:crosses val="autoZero"/>
        <c:auto val="1"/>
        <c:lblAlgn val="ctr"/>
        <c:lblOffset val="100"/>
        <c:noMultiLvlLbl val="0"/>
      </c:catAx>
      <c:valAx>
        <c:axId val="14318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182464"/>
        <c:crosses val="autoZero"/>
        <c:crossBetween val="between"/>
      </c:valAx>
      <c:valAx>
        <c:axId val="143189888"/>
        <c:scaling>
          <c:orientation val="minMax"/>
        </c:scaling>
        <c:delete val="1"/>
        <c:axPos val="r"/>
        <c:numFmt formatCode="0.0%" sourceLinked="1"/>
        <c:majorTickMark val="out"/>
        <c:minorTickMark val="none"/>
        <c:tickLblPos val="nextTo"/>
        <c:crossAx val="143191424"/>
        <c:crosses val="max"/>
        <c:crossBetween val="between"/>
      </c:valAx>
      <c:catAx>
        <c:axId val="143191424"/>
        <c:scaling>
          <c:orientation val="minMax"/>
        </c:scaling>
        <c:delete val="1"/>
        <c:axPos val="b"/>
        <c:numFmt formatCode="General" sourceLinked="1"/>
        <c:majorTickMark val="out"/>
        <c:minorTickMark val="none"/>
        <c:tickLblPos val="nextTo"/>
        <c:crossAx val="143189888"/>
        <c:crosses val="autoZero"/>
        <c:auto val="1"/>
        <c:lblAlgn val="ctr"/>
        <c:lblOffset val="100"/>
        <c:noMultiLvlLbl val="0"/>
      </c:cat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dirty="0" smtClean="0"/>
              <a:t>６５歳以上の人口と介護認定者数</a:t>
            </a:r>
            <a:endParaRPr lang="ja-JP" alt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65歳以上人口</c:v>
                </c:pt>
              </c:strCache>
            </c:strRef>
          </c:tx>
          <c:spPr>
            <a:solidFill>
              <a:schemeClr val="accent1"/>
            </a:solidFill>
            <a:ln>
              <a:noFill/>
            </a:ln>
            <a:effectLst/>
          </c:spPr>
          <c:invertIfNegative val="0"/>
          <c:cat>
            <c:strRef>
              <c:f>Sheet1!$A$2:$A$11</c:f>
              <c:strCache>
                <c:ptCount val="10"/>
                <c:pt idx="0">
                  <c:v>平成12</c:v>
                </c:pt>
                <c:pt idx="1">
                  <c:v>平成16</c:v>
                </c:pt>
                <c:pt idx="2">
                  <c:v>平成17</c:v>
                </c:pt>
                <c:pt idx="3">
                  <c:v>平成18</c:v>
                </c:pt>
                <c:pt idx="4">
                  <c:v>平成19</c:v>
                </c:pt>
                <c:pt idx="5">
                  <c:v>平成20</c:v>
                </c:pt>
                <c:pt idx="6">
                  <c:v>平成21</c:v>
                </c:pt>
                <c:pt idx="7">
                  <c:v>平成22</c:v>
                </c:pt>
                <c:pt idx="8">
                  <c:v>平成23</c:v>
                </c:pt>
                <c:pt idx="9">
                  <c:v>平成24</c:v>
                </c:pt>
              </c:strCache>
            </c:strRef>
          </c:cat>
          <c:val>
            <c:numRef>
              <c:f>Sheet1!$B$2:$B$11</c:f>
              <c:numCache>
                <c:formatCode>#,##0</c:formatCode>
                <c:ptCount val="10"/>
                <c:pt idx="0">
                  <c:v>22005</c:v>
                </c:pt>
                <c:pt idx="1">
                  <c:v>24876</c:v>
                </c:pt>
                <c:pt idx="2">
                  <c:v>25672</c:v>
                </c:pt>
                <c:pt idx="3">
                  <c:v>26604</c:v>
                </c:pt>
                <c:pt idx="4">
                  <c:v>27464</c:v>
                </c:pt>
                <c:pt idx="5">
                  <c:v>28216</c:v>
                </c:pt>
                <c:pt idx="6">
                  <c:v>29005</c:v>
                </c:pt>
                <c:pt idx="7">
                  <c:v>29246</c:v>
                </c:pt>
                <c:pt idx="8">
                  <c:v>29752</c:v>
                </c:pt>
                <c:pt idx="9">
                  <c:v>30793</c:v>
                </c:pt>
              </c:numCache>
            </c:numRef>
          </c:val>
        </c:ser>
        <c:ser>
          <c:idx val="1"/>
          <c:order val="1"/>
          <c:tx>
            <c:strRef>
              <c:f>Sheet1!$C$1</c:f>
              <c:strCache>
                <c:ptCount val="1"/>
                <c:pt idx="0">
                  <c:v>要介護認定者数</c:v>
                </c:pt>
              </c:strCache>
            </c:strRef>
          </c:tx>
          <c:spPr>
            <a:solidFill>
              <a:schemeClr val="accent3"/>
            </a:solidFill>
            <a:ln>
              <a:noFill/>
            </a:ln>
            <a:effectLst/>
          </c:spPr>
          <c:invertIfNegative val="0"/>
          <c:cat>
            <c:strRef>
              <c:f>Sheet1!$A$2:$A$11</c:f>
              <c:strCache>
                <c:ptCount val="10"/>
                <c:pt idx="0">
                  <c:v>平成12</c:v>
                </c:pt>
                <c:pt idx="1">
                  <c:v>平成16</c:v>
                </c:pt>
                <c:pt idx="2">
                  <c:v>平成17</c:v>
                </c:pt>
                <c:pt idx="3">
                  <c:v>平成18</c:v>
                </c:pt>
                <c:pt idx="4">
                  <c:v>平成19</c:v>
                </c:pt>
                <c:pt idx="5">
                  <c:v>平成20</c:v>
                </c:pt>
                <c:pt idx="6">
                  <c:v>平成21</c:v>
                </c:pt>
                <c:pt idx="7">
                  <c:v>平成22</c:v>
                </c:pt>
                <c:pt idx="8">
                  <c:v>平成23</c:v>
                </c:pt>
                <c:pt idx="9">
                  <c:v>平成24</c:v>
                </c:pt>
              </c:strCache>
            </c:strRef>
          </c:cat>
          <c:val>
            <c:numRef>
              <c:f>Sheet1!$C$2:$C$11</c:f>
              <c:numCache>
                <c:formatCode>General</c:formatCode>
                <c:ptCount val="10"/>
                <c:pt idx="0">
                  <c:v>2498</c:v>
                </c:pt>
                <c:pt idx="1">
                  <c:v>4065</c:v>
                </c:pt>
                <c:pt idx="2">
                  <c:v>4284</c:v>
                </c:pt>
                <c:pt idx="3">
                  <c:v>4404</c:v>
                </c:pt>
                <c:pt idx="4">
                  <c:v>4506</c:v>
                </c:pt>
                <c:pt idx="5">
                  <c:v>4644</c:v>
                </c:pt>
                <c:pt idx="6">
                  <c:v>4802</c:v>
                </c:pt>
                <c:pt idx="7">
                  <c:v>5028</c:v>
                </c:pt>
                <c:pt idx="8">
                  <c:v>5254</c:v>
                </c:pt>
                <c:pt idx="9">
                  <c:v>5486</c:v>
                </c:pt>
              </c:numCache>
            </c:numRef>
          </c:val>
        </c:ser>
        <c:dLbls>
          <c:showLegendKey val="0"/>
          <c:showVal val="0"/>
          <c:showCatName val="0"/>
          <c:showSerName val="0"/>
          <c:showPercent val="0"/>
          <c:showBubbleSize val="0"/>
        </c:dLbls>
        <c:gapWidth val="219"/>
        <c:axId val="143744000"/>
        <c:axId val="143758080"/>
      </c:barChart>
      <c:lineChart>
        <c:grouping val="standard"/>
        <c:varyColors val="0"/>
        <c:ser>
          <c:idx val="2"/>
          <c:order val="2"/>
          <c:tx>
            <c:strRef>
              <c:f>Sheet1!$D$1</c:f>
              <c:strCache>
                <c:ptCount val="1"/>
                <c:pt idx="0">
                  <c:v>介護認定率</c:v>
                </c:pt>
              </c:strCache>
            </c:strRef>
          </c:tx>
          <c:spPr>
            <a:ln w="28575" cap="rnd">
              <a:solidFill>
                <a:schemeClr val="accent5"/>
              </a:solidFill>
              <a:round/>
            </a:ln>
            <a:effectLst/>
          </c:spPr>
          <c:marker>
            <c:symbol val="none"/>
          </c:marker>
          <c:cat>
            <c:strRef>
              <c:f>Sheet1!$A$2:$A$11</c:f>
              <c:strCache>
                <c:ptCount val="10"/>
                <c:pt idx="0">
                  <c:v>平成12</c:v>
                </c:pt>
                <c:pt idx="1">
                  <c:v>平成16</c:v>
                </c:pt>
                <c:pt idx="2">
                  <c:v>平成17</c:v>
                </c:pt>
                <c:pt idx="3">
                  <c:v>平成18</c:v>
                </c:pt>
                <c:pt idx="4">
                  <c:v>平成19</c:v>
                </c:pt>
                <c:pt idx="5">
                  <c:v>平成20</c:v>
                </c:pt>
                <c:pt idx="6">
                  <c:v>平成21</c:v>
                </c:pt>
                <c:pt idx="7">
                  <c:v>平成22</c:v>
                </c:pt>
                <c:pt idx="8">
                  <c:v>平成23</c:v>
                </c:pt>
                <c:pt idx="9">
                  <c:v>平成24</c:v>
                </c:pt>
              </c:strCache>
            </c:strRef>
          </c:cat>
          <c:val>
            <c:numRef>
              <c:f>Sheet1!$D$2:$D$11</c:f>
              <c:numCache>
                <c:formatCode>0.0%</c:formatCode>
                <c:ptCount val="10"/>
                <c:pt idx="0">
                  <c:v>0.1135196546239491</c:v>
                </c:pt>
                <c:pt idx="1">
                  <c:v>0.16341051616015437</c:v>
                </c:pt>
                <c:pt idx="2">
                  <c:v>0.16687441570582737</c:v>
                </c:pt>
                <c:pt idx="3">
                  <c:v>0.16553901668921966</c:v>
                </c:pt>
                <c:pt idx="4">
                  <c:v>0.16406932711913777</c:v>
                </c:pt>
                <c:pt idx="5">
                  <c:v>0.16458746810320385</c:v>
                </c:pt>
                <c:pt idx="6">
                  <c:v>0.16555766247198758</c:v>
                </c:pt>
                <c:pt idx="7">
                  <c:v>0.17192094645421596</c:v>
                </c:pt>
                <c:pt idx="8">
                  <c:v>0.1765931702070449</c:v>
                </c:pt>
                <c:pt idx="9">
                  <c:v>0.17815737342902607</c:v>
                </c:pt>
              </c:numCache>
            </c:numRef>
          </c:val>
          <c:smooth val="0"/>
        </c:ser>
        <c:dLbls>
          <c:showLegendKey val="0"/>
          <c:showVal val="0"/>
          <c:showCatName val="0"/>
          <c:showSerName val="0"/>
          <c:showPercent val="0"/>
          <c:showBubbleSize val="0"/>
        </c:dLbls>
        <c:marker val="1"/>
        <c:smooth val="0"/>
        <c:axId val="143761408"/>
        <c:axId val="143759616"/>
      </c:lineChart>
      <c:catAx>
        <c:axId val="14374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758080"/>
        <c:crosses val="autoZero"/>
        <c:auto val="1"/>
        <c:lblAlgn val="ctr"/>
        <c:lblOffset val="100"/>
        <c:noMultiLvlLbl val="0"/>
      </c:catAx>
      <c:valAx>
        <c:axId val="14375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744000"/>
        <c:crosses val="autoZero"/>
        <c:crossBetween val="between"/>
      </c:valAx>
      <c:valAx>
        <c:axId val="143759616"/>
        <c:scaling>
          <c:orientation val="minMax"/>
          <c:min val="0.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761408"/>
        <c:crosses val="max"/>
        <c:crossBetween val="between"/>
      </c:valAx>
      <c:catAx>
        <c:axId val="143761408"/>
        <c:scaling>
          <c:orientation val="minMax"/>
        </c:scaling>
        <c:delete val="1"/>
        <c:axPos val="b"/>
        <c:numFmt formatCode="General" sourceLinked="1"/>
        <c:majorTickMark val="out"/>
        <c:minorTickMark val="none"/>
        <c:tickLblPos val="nextTo"/>
        <c:crossAx val="14375961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523629255298113E-2"/>
          <c:y val="4.2908218480253724E-2"/>
          <c:w val="0.88179229567203332"/>
          <c:h val="0.77215971549040285"/>
        </c:manualLayout>
      </c:layout>
      <c:barChart>
        <c:barDir val="col"/>
        <c:grouping val="stacked"/>
        <c:varyColors val="0"/>
        <c:ser>
          <c:idx val="0"/>
          <c:order val="0"/>
          <c:tx>
            <c:strRef>
              <c:f>Sheet1!$B$25</c:f>
              <c:strCache>
                <c:ptCount val="1"/>
                <c:pt idx="0">
                  <c:v>買い物代行</c:v>
                </c:pt>
              </c:strCache>
            </c:strRef>
          </c:tx>
          <c:invertIfNegative val="0"/>
          <c:cat>
            <c:multiLvlStrRef>
              <c:f>Sheet1!$E$2:$BJ$3</c:f>
              <c:multiLvlStrCache>
                <c:ptCount val="58"/>
                <c:lvl>
                  <c:pt idx="0">
                    <c:v>9 </c:v>
                  </c:pt>
                  <c:pt idx="1">
                    <c:v>10 </c:v>
                  </c:pt>
                  <c:pt idx="2">
                    <c:v>11 </c:v>
                  </c:pt>
                  <c:pt idx="3">
                    <c:v>12 </c:v>
                  </c:pt>
                  <c:pt idx="4">
                    <c:v>1 </c:v>
                  </c:pt>
                  <c:pt idx="5">
                    <c:v>2 </c:v>
                  </c:pt>
                  <c:pt idx="6">
                    <c:v>3 </c:v>
                  </c:pt>
                  <c:pt idx="7">
                    <c:v>4 </c:v>
                  </c:pt>
                  <c:pt idx="8">
                    <c:v>5 </c:v>
                  </c:pt>
                  <c:pt idx="9">
                    <c:v>6 </c:v>
                  </c:pt>
                  <c:pt idx="10">
                    <c:v>7 </c:v>
                  </c:pt>
                  <c:pt idx="11">
                    <c:v>8 </c:v>
                  </c:pt>
                  <c:pt idx="12">
                    <c:v>9 </c:v>
                  </c:pt>
                  <c:pt idx="13">
                    <c:v>10 </c:v>
                  </c:pt>
                  <c:pt idx="14">
                    <c:v>11 </c:v>
                  </c:pt>
                  <c:pt idx="15">
                    <c:v>12 </c:v>
                  </c:pt>
                  <c:pt idx="16">
                    <c:v>1 </c:v>
                  </c:pt>
                  <c:pt idx="17">
                    <c:v>2 </c:v>
                  </c:pt>
                  <c:pt idx="18">
                    <c:v>3 </c:v>
                  </c:pt>
                  <c:pt idx="19">
                    <c:v>4 </c:v>
                  </c:pt>
                  <c:pt idx="20">
                    <c:v>5 </c:v>
                  </c:pt>
                  <c:pt idx="21">
                    <c:v>6 </c:v>
                  </c:pt>
                  <c:pt idx="22">
                    <c:v>7 </c:v>
                  </c:pt>
                  <c:pt idx="23">
                    <c:v>8 </c:v>
                  </c:pt>
                  <c:pt idx="24">
                    <c:v>9 </c:v>
                  </c:pt>
                  <c:pt idx="25">
                    <c:v>10 </c:v>
                  </c:pt>
                  <c:pt idx="26">
                    <c:v>11 </c:v>
                  </c:pt>
                  <c:pt idx="27">
                    <c:v>12 </c:v>
                  </c:pt>
                  <c:pt idx="28">
                    <c:v>1 </c:v>
                  </c:pt>
                  <c:pt idx="29">
                    <c:v>2 </c:v>
                  </c:pt>
                  <c:pt idx="30">
                    <c:v>3 </c:v>
                  </c:pt>
                  <c:pt idx="31">
                    <c:v>4 </c:v>
                  </c:pt>
                  <c:pt idx="32">
                    <c:v>5 </c:v>
                  </c:pt>
                  <c:pt idx="33">
                    <c:v>6 </c:v>
                  </c:pt>
                  <c:pt idx="34">
                    <c:v>7 </c:v>
                  </c:pt>
                  <c:pt idx="35">
                    <c:v>8 </c:v>
                  </c:pt>
                  <c:pt idx="36">
                    <c:v>9 </c:v>
                  </c:pt>
                  <c:pt idx="37">
                    <c:v>10 </c:v>
                  </c:pt>
                  <c:pt idx="38">
                    <c:v>11 </c:v>
                  </c:pt>
                  <c:pt idx="39">
                    <c:v>12 </c:v>
                  </c:pt>
                  <c:pt idx="40">
                    <c:v>1 </c:v>
                  </c:pt>
                  <c:pt idx="41">
                    <c:v>2 </c:v>
                  </c:pt>
                  <c:pt idx="42">
                    <c:v>3 </c:v>
                  </c:pt>
                  <c:pt idx="43">
                    <c:v>4 </c:v>
                  </c:pt>
                  <c:pt idx="44">
                    <c:v>5 </c:v>
                  </c:pt>
                  <c:pt idx="45">
                    <c:v>6 </c:v>
                  </c:pt>
                  <c:pt idx="46">
                    <c:v>7 </c:v>
                  </c:pt>
                  <c:pt idx="47">
                    <c:v>8 </c:v>
                  </c:pt>
                  <c:pt idx="48">
                    <c:v>9 </c:v>
                  </c:pt>
                  <c:pt idx="49">
                    <c:v>10 </c:v>
                  </c:pt>
                  <c:pt idx="50">
                    <c:v>11 </c:v>
                  </c:pt>
                  <c:pt idx="51">
                    <c:v>12 </c:v>
                  </c:pt>
                  <c:pt idx="52">
                    <c:v>1 </c:v>
                  </c:pt>
                  <c:pt idx="53">
                    <c:v>2 </c:v>
                  </c:pt>
                  <c:pt idx="54">
                    <c:v>3 </c:v>
                  </c:pt>
                  <c:pt idx="55">
                    <c:v>4 </c:v>
                  </c:pt>
                  <c:pt idx="56">
                    <c:v>5 </c:v>
                  </c:pt>
                  <c:pt idx="57">
                    <c:v>6 </c:v>
                  </c:pt>
                </c:lvl>
                <c:lvl>
                  <c:pt idx="0">
                    <c:v>23年</c:v>
                  </c:pt>
                  <c:pt idx="1">
                    <c:v>23年</c:v>
                  </c:pt>
                  <c:pt idx="2">
                    <c:v>23年</c:v>
                  </c:pt>
                  <c:pt idx="3">
                    <c:v>23年</c:v>
                  </c:pt>
                  <c:pt idx="4">
                    <c:v>24年</c:v>
                  </c:pt>
                  <c:pt idx="5">
                    <c:v>24年</c:v>
                  </c:pt>
                  <c:pt idx="6">
                    <c:v>24年</c:v>
                  </c:pt>
                  <c:pt idx="7">
                    <c:v>24年</c:v>
                  </c:pt>
                  <c:pt idx="8">
                    <c:v>24年</c:v>
                  </c:pt>
                  <c:pt idx="9">
                    <c:v>24年</c:v>
                  </c:pt>
                  <c:pt idx="10">
                    <c:v>24年</c:v>
                  </c:pt>
                  <c:pt idx="11">
                    <c:v>24年</c:v>
                  </c:pt>
                  <c:pt idx="12">
                    <c:v>24年</c:v>
                  </c:pt>
                  <c:pt idx="13">
                    <c:v>24年</c:v>
                  </c:pt>
                  <c:pt idx="14">
                    <c:v>24年</c:v>
                  </c:pt>
                  <c:pt idx="15">
                    <c:v>24年</c:v>
                  </c:pt>
                  <c:pt idx="16">
                    <c:v>25年</c:v>
                  </c:pt>
                  <c:pt idx="17">
                    <c:v>25年</c:v>
                  </c:pt>
                  <c:pt idx="18">
                    <c:v>25年</c:v>
                  </c:pt>
                  <c:pt idx="19">
                    <c:v>25年</c:v>
                  </c:pt>
                  <c:pt idx="20">
                    <c:v>25年</c:v>
                  </c:pt>
                  <c:pt idx="21">
                    <c:v>25年</c:v>
                  </c:pt>
                  <c:pt idx="22">
                    <c:v>25年</c:v>
                  </c:pt>
                  <c:pt idx="23">
                    <c:v>25年</c:v>
                  </c:pt>
                  <c:pt idx="24">
                    <c:v>25年</c:v>
                  </c:pt>
                  <c:pt idx="25">
                    <c:v>25年</c:v>
                  </c:pt>
                  <c:pt idx="26">
                    <c:v>25年</c:v>
                  </c:pt>
                  <c:pt idx="27">
                    <c:v>25年</c:v>
                  </c:pt>
                  <c:pt idx="28">
                    <c:v>26年</c:v>
                  </c:pt>
                  <c:pt idx="29">
                    <c:v>26年</c:v>
                  </c:pt>
                  <c:pt idx="30">
                    <c:v>26年</c:v>
                  </c:pt>
                  <c:pt idx="31">
                    <c:v>26年</c:v>
                  </c:pt>
                  <c:pt idx="32">
                    <c:v>26年</c:v>
                  </c:pt>
                  <c:pt idx="33">
                    <c:v>26年</c:v>
                  </c:pt>
                  <c:pt idx="34">
                    <c:v>26年</c:v>
                  </c:pt>
                  <c:pt idx="35">
                    <c:v>26年</c:v>
                  </c:pt>
                  <c:pt idx="36">
                    <c:v>26年</c:v>
                  </c:pt>
                  <c:pt idx="37">
                    <c:v>26年</c:v>
                  </c:pt>
                  <c:pt idx="38">
                    <c:v>26年</c:v>
                  </c:pt>
                  <c:pt idx="39">
                    <c:v>26年</c:v>
                  </c:pt>
                  <c:pt idx="40">
                    <c:v>27年</c:v>
                  </c:pt>
                  <c:pt idx="41">
                    <c:v>27年</c:v>
                  </c:pt>
                  <c:pt idx="42">
                    <c:v>27年</c:v>
                  </c:pt>
                  <c:pt idx="43">
                    <c:v>27年</c:v>
                  </c:pt>
                  <c:pt idx="44">
                    <c:v>27年</c:v>
                  </c:pt>
                  <c:pt idx="45">
                    <c:v>27年</c:v>
                  </c:pt>
                  <c:pt idx="46">
                    <c:v>27年</c:v>
                  </c:pt>
                  <c:pt idx="47">
                    <c:v>27年</c:v>
                  </c:pt>
                  <c:pt idx="48">
                    <c:v>27年</c:v>
                  </c:pt>
                  <c:pt idx="49">
                    <c:v>27年</c:v>
                  </c:pt>
                  <c:pt idx="50">
                    <c:v>27年</c:v>
                  </c:pt>
                  <c:pt idx="51">
                    <c:v>27年</c:v>
                  </c:pt>
                  <c:pt idx="52">
                    <c:v>28年</c:v>
                  </c:pt>
                  <c:pt idx="53">
                    <c:v>28年</c:v>
                  </c:pt>
                  <c:pt idx="54">
                    <c:v>28年</c:v>
                  </c:pt>
                  <c:pt idx="55">
                    <c:v>28年</c:v>
                  </c:pt>
                  <c:pt idx="56">
                    <c:v>28年</c:v>
                  </c:pt>
                  <c:pt idx="57">
                    <c:v>28年</c:v>
                  </c:pt>
                </c:lvl>
              </c:multiLvlStrCache>
            </c:multiLvlStrRef>
          </c:cat>
          <c:val>
            <c:numRef>
              <c:f>Sheet1!$E$25:$BJ$25</c:f>
              <c:numCache>
                <c:formatCode>#,##0.0_);[Red]\(#,##0.0\)</c:formatCode>
                <c:ptCount val="58"/>
                <c:pt idx="0">
                  <c:v>0</c:v>
                </c:pt>
                <c:pt idx="1">
                  <c:v>0</c:v>
                </c:pt>
                <c:pt idx="2">
                  <c:v>0</c:v>
                </c:pt>
                <c:pt idx="3">
                  <c:v>5.5</c:v>
                </c:pt>
                <c:pt idx="4">
                  <c:v>8.5</c:v>
                </c:pt>
                <c:pt idx="5">
                  <c:v>6.5</c:v>
                </c:pt>
                <c:pt idx="6">
                  <c:v>7</c:v>
                </c:pt>
                <c:pt idx="7">
                  <c:v>10.5</c:v>
                </c:pt>
                <c:pt idx="8">
                  <c:v>8.5</c:v>
                </c:pt>
                <c:pt idx="9">
                  <c:v>14.5</c:v>
                </c:pt>
                <c:pt idx="10">
                  <c:v>23</c:v>
                </c:pt>
                <c:pt idx="11">
                  <c:v>12.5</c:v>
                </c:pt>
                <c:pt idx="12">
                  <c:v>8.5</c:v>
                </c:pt>
                <c:pt idx="13">
                  <c:v>8</c:v>
                </c:pt>
                <c:pt idx="14">
                  <c:v>6.5</c:v>
                </c:pt>
                <c:pt idx="15">
                  <c:v>11</c:v>
                </c:pt>
                <c:pt idx="16">
                  <c:v>6</c:v>
                </c:pt>
                <c:pt idx="17">
                  <c:v>7.5</c:v>
                </c:pt>
                <c:pt idx="18">
                  <c:v>10.5</c:v>
                </c:pt>
                <c:pt idx="19">
                  <c:v>10.5</c:v>
                </c:pt>
                <c:pt idx="20">
                  <c:v>5.5</c:v>
                </c:pt>
                <c:pt idx="21">
                  <c:v>10</c:v>
                </c:pt>
                <c:pt idx="22">
                  <c:v>11</c:v>
                </c:pt>
                <c:pt idx="23">
                  <c:v>16.5</c:v>
                </c:pt>
                <c:pt idx="24">
                  <c:v>10</c:v>
                </c:pt>
                <c:pt idx="25">
                  <c:v>11.5</c:v>
                </c:pt>
                <c:pt idx="26">
                  <c:v>6</c:v>
                </c:pt>
                <c:pt idx="27">
                  <c:v>11.5</c:v>
                </c:pt>
                <c:pt idx="28">
                  <c:v>10</c:v>
                </c:pt>
                <c:pt idx="29">
                  <c:v>13</c:v>
                </c:pt>
                <c:pt idx="30">
                  <c:v>10</c:v>
                </c:pt>
                <c:pt idx="31">
                  <c:v>9.5</c:v>
                </c:pt>
                <c:pt idx="32">
                  <c:v>6</c:v>
                </c:pt>
                <c:pt idx="33">
                  <c:v>9.5</c:v>
                </c:pt>
                <c:pt idx="34">
                  <c:v>11</c:v>
                </c:pt>
                <c:pt idx="35">
                  <c:v>6.5</c:v>
                </c:pt>
                <c:pt idx="36">
                  <c:v>9</c:v>
                </c:pt>
                <c:pt idx="37">
                  <c:v>16.5</c:v>
                </c:pt>
                <c:pt idx="38">
                  <c:v>11.5</c:v>
                </c:pt>
                <c:pt idx="39">
                  <c:v>8.5</c:v>
                </c:pt>
                <c:pt idx="40">
                  <c:v>13.5</c:v>
                </c:pt>
                <c:pt idx="41">
                  <c:v>12.5</c:v>
                </c:pt>
                <c:pt idx="42">
                  <c:v>8</c:v>
                </c:pt>
                <c:pt idx="43">
                  <c:v>15</c:v>
                </c:pt>
                <c:pt idx="44">
                  <c:v>16</c:v>
                </c:pt>
                <c:pt idx="45">
                  <c:v>12</c:v>
                </c:pt>
                <c:pt idx="46">
                  <c:v>10</c:v>
                </c:pt>
                <c:pt idx="47">
                  <c:v>15</c:v>
                </c:pt>
                <c:pt idx="48">
                  <c:v>17.5</c:v>
                </c:pt>
                <c:pt idx="49">
                  <c:v>28</c:v>
                </c:pt>
                <c:pt idx="50">
                  <c:v>16</c:v>
                </c:pt>
                <c:pt idx="51">
                  <c:v>19</c:v>
                </c:pt>
                <c:pt idx="52">
                  <c:v>15</c:v>
                </c:pt>
                <c:pt idx="53">
                  <c:v>14</c:v>
                </c:pt>
                <c:pt idx="54">
                  <c:v>13.5</c:v>
                </c:pt>
                <c:pt idx="55">
                  <c:v>11.5</c:v>
                </c:pt>
                <c:pt idx="56">
                  <c:v>10.5</c:v>
                </c:pt>
                <c:pt idx="57">
                  <c:v>3</c:v>
                </c:pt>
              </c:numCache>
            </c:numRef>
          </c:val>
        </c:ser>
        <c:ser>
          <c:idx val="1"/>
          <c:order val="1"/>
          <c:tx>
            <c:strRef>
              <c:f>Sheet1!$B$26</c:f>
              <c:strCache>
                <c:ptCount val="1"/>
                <c:pt idx="0">
                  <c:v>外出支援</c:v>
                </c:pt>
              </c:strCache>
            </c:strRef>
          </c:tx>
          <c:invertIfNegative val="0"/>
          <c:cat>
            <c:multiLvlStrRef>
              <c:f>Sheet1!$E$2:$BJ$3</c:f>
              <c:multiLvlStrCache>
                <c:ptCount val="58"/>
                <c:lvl>
                  <c:pt idx="0">
                    <c:v>9 </c:v>
                  </c:pt>
                  <c:pt idx="1">
                    <c:v>10 </c:v>
                  </c:pt>
                  <c:pt idx="2">
                    <c:v>11 </c:v>
                  </c:pt>
                  <c:pt idx="3">
                    <c:v>12 </c:v>
                  </c:pt>
                  <c:pt idx="4">
                    <c:v>1 </c:v>
                  </c:pt>
                  <c:pt idx="5">
                    <c:v>2 </c:v>
                  </c:pt>
                  <c:pt idx="6">
                    <c:v>3 </c:v>
                  </c:pt>
                  <c:pt idx="7">
                    <c:v>4 </c:v>
                  </c:pt>
                  <c:pt idx="8">
                    <c:v>5 </c:v>
                  </c:pt>
                  <c:pt idx="9">
                    <c:v>6 </c:v>
                  </c:pt>
                  <c:pt idx="10">
                    <c:v>7 </c:v>
                  </c:pt>
                  <c:pt idx="11">
                    <c:v>8 </c:v>
                  </c:pt>
                  <c:pt idx="12">
                    <c:v>9 </c:v>
                  </c:pt>
                  <c:pt idx="13">
                    <c:v>10 </c:v>
                  </c:pt>
                  <c:pt idx="14">
                    <c:v>11 </c:v>
                  </c:pt>
                  <c:pt idx="15">
                    <c:v>12 </c:v>
                  </c:pt>
                  <c:pt idx="16">
                    <c:v>1 </c:v>
                  </c:pt>
                  <c:pt idx="17">
                    <c:v>2 </c:v>
                  </c:pt>
                  <c:pt idx="18">
                    <c:v>3 </c:v>
                  </c:pt>
                  <c:pt idx="19">
                    <c:v>4 </c:v>
                  </c:pt>
                  <c:pt idx="20">
                    <c:v>5 </c:v>
                  </c:pt>
                  <c:pt idx="21">
                    <c:v>6 </c:v>
                  </c:pt>
                  <c:pt idx="22">
                    <c:v>7 </c:v>
                  </c:pt>
                  <c:pt idx="23">
                    <c:v>8 </c:v>
                  </c:pt>
                  <c:pt idx="24">
                    <c:v>9 </c:v>
                  </c:pt>
                  <c:pt idx="25">
                    <c:v>10 </c:v>
                  </c:pt>
                  <c:pt idx="26">
                    <c:v>11 </c:v>
                  </c:pt>
                  <c:pt idx="27">
                    <c:v>12 </c:v>
                  </c:pt>
                  <c:pt idx="28">
                    <c:v>1 </c:v>
                  </c:pt>
                  <c:pt idx="29">
                    <c:v>2 </c:v>
                  </c:pt>
                  <c:pt idx="30">
                    <c:v>3 </c:v>
                  </c:pt>
                  <c:pt idx="31">
                    <c:v>4 </c:v>
                  </c:pt>
                  <c:pt idx="32">
                    <c:v>5 </c:v>
                  </c:pt>
                  <c:pt idx="33">
                    <c:v>6 </c:v>
                  </c:pt>
                  <c:pt idx="34">
                    <c:v>7 </c:v>
                  </c:pt>
                  <c:pt idx="35">
                    <c:v>8 </c:v>
                  </c:pt>
                  <c:pt idx="36">
                    <c:v>9 </c:v>
                  </c:pt>
                  <c:pt idx="37">
                    <c:v>10 </c:v>
                  </c:pt>
                  <c:pt idx="38">
                    <c:v>11 </c:v>
                  </c:pt>
                  <c:pt idx="39">
                    <c:v>12 </c:v>
                  </c:pt>
                  <c:pt idx="40">
                    <c:v>1 </c:v>
                  </c:pt>
                  <c:pt idx="41">
                    <c:v>2 </c:v>
                  </c:pt>
                  <c:pt idx="42">
                    <c:v>3 </c:v>
                  </c:pt>
                  <c:pt idx="43">
                    <c:v>4 </c:v>
                  </c:pt>
                  <c:pt idx="44">
                    <c:v>5 </c:v>
                  </c:pt>
                  <c:pt idx="45">
                    <c:v>6 </c:v>
                  </c:pt>
                  <c:pt idx="46">
                    <c:v>7 </c:v>
                  </c:pt>
                  <c:pt idx="47">
                    <c:v>8 </c:v>
                  </c:pt>
                  <c:pt idx="48">
                    <c:v>9 </c:v>
                  </c:pt>
                  <c:pt idx="49">
                    <c:v>10 </c:v>
                  </c:pt>
                  <c:pt idx="50">
                    <c:v>11 </c:v>
                  </c:pt>
                  <c:pt idx="51">
                    <c:v>12 </c:v>
                  </c:pt>
                  <c:pt idx="52">
                    <c:v>1 </c:v>
                  </c:pt>
                  <c:pt idx="53">
                    <c:v>2 </c:v>
                  </c:pt>
                  <c:pt idx="54">
                    <c:v>3 </c:v>
                  </c:pt>
                  <c:pt idx="55">
                    <c:v>4 </c:v>
                  </c:pt>
                  <c:pt idx="56">
                    <c:v>5 </c:v>
                  </c:pt>
                  <c:pt idx="57">
                    <c:v>6 </c:v>
                  </c:pt>
                </c:lvl>
                <c:lvl>
                  <c:pt idx="0">
                    <c:v>23年</c:v>
                  </c:pt>
                  <c:pt idx="1">
                    <c:v>23年</c:v>
                  </c:pt>
                  <c:pt idx="2">
                    <c:v>23年</c:v>
                  </c:pt>
                  <c:pt idx="3">
                    <c:v>23年</c:v>
                  </c:pt>
                  <c:pt idx="4">
                    <c:v>24年</c:v>
                  </c:pt>
                  <c:pt idx="5">
                    <c:v>24年</c:v>
                  </c:pt>
                  <c:pt idx="6">
                    <c:v>24年</c:v>
                  </c:pt>
                  <c:pt idx="7">
                    <c:v>24年</c:v>
                  </c:pt>
                  <c:pt idx="8">
                    <c:v>24年</c:v>
                  </c:pt>
                  <c:pt idx="9">
                    <c:v>24年</c:v>
                  </c:pt>
                  <c:pt idx="10">
                    <c:v>24年</c:v>
                  </c:pt>
                  <c:pt idx="11">
                    <c:v>24年</c:v>
                  </c:pt>
                  <c:pt idx="12">
                    <c:v>24年</c:v>
                  </c:pt>
                  <c:pt idx="13">
                    <c:v>24年</c:v>
                  </c:pt>
                  <c:pt idx="14">
                    <c:v>24年</c:v>
                  </c:pt>
                  <c:pt idx="15">
                    <c:v>24年</c:v>
                  </c:pt>
                  <c:pt idx="16">
                    <c:v>25年</c:v>
                  </c:pt>
                  <c:pt idx="17">
                    <c:v>25年</c:v>
                  </c:pt>
                  <c:pt idx="18">
                    <c:v>25年</c:v>
                  </c:pt>
                  <c:pt idx="19">
                    <c:v>25年</c:v>
                  </c:pt>
                  <c:pt idx="20">
                    <c:v>25年</c:v>
                  </c:pt>
                  <c:pt idx="21">
                    <c:v>25年</c:v>
                  </c:pt>
                  <c:pt idx="22">
                    <c:v>25年</c:v>
                  </c:pt>
                  <c:pt idx="23">
                    <c:v>25年</c:v>
                  </c:pt>
                  <c:pt idx="24">
                    <c:v>25年</c:v>
                  </c:pt>
                  <c:pt idx="25">
                    <c:v>25年</c:v>
                  </c:pt>
                  <c:pt idx="26">
                    <c:v>25年</c:v>
                  </c:pt>
                  <c:pt idx="27">
                    <c:v>25年</c:v>
                  </c:pt>
                  <c:pt idx="28">
                    <c:v>26年</c:v>
                  </c:pt>
                  <c:pt idx="29">
                    <c:v>26年</c:v>
                  </c:pt>
                  <c:pt idx="30">
                    <c:v>26年</c:v>
                  </c:pt>
                  <c:pt idx="31">
                    <c:v>26年</c:v>
                  </c:pt>
                  <c:pt idx="32">
                    <c:v>26年</c:v>
                  </c:pt>
                  <c:pt idx="33">
                    <c:v>26年</c:v>
                  </c:pt>
                  <c:pt idx="34">
                    <c:v>26年</c:v>
                  </c:pt>
                  <c:pt idx="35">
                    <c:v>26年</c:v>
                  </c:pt>
                  <c:pt idx="36">
                    <c:v>26年</c:v>
                  </c:pt>
                  <c:pt idx="37">
                    <c:v>26年</c:v>
                  </c:pt>
                  <c:pt idx="38">
                    <c:v>26年</c:v>
                  </c:pt>
                  <c:pt idx="39">
                    <c:v>26年</c:v>
                  </c:pt>
                  <c:pt idx="40">
                    <c:v>27年</c:v>
                  </c:pt>
                  <c:pt idx="41">
                    <c:v>27年</c:v>
                  </c:pt>
                  <c:pt idx="42">
                    <c:v>27年</c:v>
                  </c:pt>
                  <c:pt idx="43">
                    <c:v>27年</c:v>
                  </c:pt>
                  <c:pt idx="44">
                    <c:v>27年</c:v>
                  </c:pt>
                  <c:pt idx="45">
                    <c:v>27年</c:v>
                  </c:pt>
                  <c:pt idx="46">
                    <c:v>27年</c:v>
                  </c:pt>
                  <c:pt idx="47">
                    <c:v>27年</c:v>
                  </c:pt>
                  <c:pt idx="48">
                    <c:v>27年</c:v>
                  </c:pt>
                  <c:pt idx="49">
                    <c:v>27年</c:v>
                  </c:pt>
                  <c:pt idx="50">
                    <c:v>27年</c:v>
                  </c:pt>
                  <c:pt idx="51">
                    <c:v>27年</c:v>
                  </c:pt>
                  <c:pt idx="52">
                    <c:v>28年</c:v>
                  </c:pt>
                  <c:pt idx="53">
                    <c:v>28年</c:v>
                  </c:pt>
                  <c:pt idx="54">
                    <c:v>28年</c:v>
                  </c:pt>
                  <c:pt idx="55">
                    <c:v>28年</c:v>
                  </c:pt>
                  <c:pt idx="56">
                    <c:v>28年</c:v>
                  </c:pt>
                  <c:pt idx="57">
                    <c:v>28年</c:v>
                  </c:pt>
                </c:lvl>
              </c:multiLvlStrCache>
            </c:multiLvlStrRef>
          </c:cat>
          <c:val>
            <c:numRef>
              <c:f>Sheet1!$E$26:$BJ$26</c:f>
              <c:numCache>
                <c:formatCode>#,##0.0_);[Red]\(#,##0.0\)</c:formatCode>
                <c:ptCount val="58"/>
                <c:pt idx="0">
                  <c:v>0</c:v>
                </c:pt>
                <c:pt idx="1">
                  <c:v>0</c:v>
                </c:pt>
                <c:pt idx="2">
                  <c:v>13.5</c:v>
                </c:pt>
                <c:pt idx="3">
                  <c:v>4</c:v>
                </c:pt>
                <c:pt idx="4">
                  <c:v>0</c:v>
                </c:pt>
                <c:pt idx="5">
                  <c:v>8.5</c:v>
                </c:pt>
                <c:pt idx="6">
                  <c:v>9</c:v>
                </c:pt>
                <c:pt idx="7">
                  <c:v>6</c:v>
                </c:pt>
                <c:pt idx="8">
                  <c:v>4</c:v>
                </c:pt>
                <c:pt idx="9">
                  <c:v>10.5</c:v>
                </c:pt>
                <c:pt idx="10">
                  <c:v>21</c:v>
                </c:pt>
                <c:pt idx="11">
                  <c:v>20.5</c:v>
                </c:pt>
                <c:pt idx="12">
                  <c:v>20</c:v>
                </c:pt>
                <c:pt idx="13">
                  <c:v>21</c:v>
                </c:pt>
                <c:pt idx="14">
                  <c:v>17.5</c:v>
                </c:pt>
                <c:pt idx="15">
                  <c:v>13.5</c:v>
                </c:pt>
                <c:pt idx="16">
                  <c:v>17.5</c:v>
                </c:pt>
                <c:pt idx="17">
                  <c:v>30.5</c:v>
                </c:pt>
                <c:pt idx="18">
                  <c:v>24.5</c:v>
                </c:pt>
                <c:pt idx="19">
                  <c:v>34</c:v>
                </c:pt>
                <c:pt idx="20">
                  <c:v>31</c:v>
                </c:pt>
                <c:pt idx="21">
                  <c:v>24.5</c:v>
                </c:pt>
                <c:pt idx="22">
                  <c:v>19.5</c:v>
                </c:pt>
                <c:pt idx="23">
                  <c:v>19.5</c:v>
                </c:pt>
                <c:pt idx="24">
                  <c:v>30.5</c:v>
                </c:pt>
                <c:pt idx="25">
                  <c:v>18.5</c:v>
                </c:pt>
                <c:pt idx="26">
                  <c:v>31.5</c:v>
                </c:pt>
                <c:pt idx="27">
                  <c:v>36.5</c:v>
                </c:pt>
                <c:pt idx="28">
                  <c:v>32.5</c:v>
                </c:pt>
                <c:pt idx="29">
                  <c:v>45</c:v>
                </c:pt>
                <c:pt idx="30">
                  <c:v>37</c:v>
                </c:pt>
                <c:pt idx="31">
                  <c:v>41.5</c:v>
                </c:pt>
                <c:pt idx="32">
                  <c:v>55</c:v>
                </c:pt>
                <c:pt idx="33">
                  <c:v>27.5</c:v>
                </c:pt>
                <c:pt idx="34">
                  <c:v>33</c:v>
                </c:pt>
                <c:pt idx="35">
                  <c:v>31.5</c:v>
                </c:pt>
                <c:pt idx="36">
                  <c:v>23.5</c:v>
                </c:pt>
                <c:pt idx="37">
                  <c:v>27.5</c:v>
                </c:pt>
                <c:pt idx="38">
                  <c:v>29.5</c:v>
                </c:pt>
                <c:pt idx="39">
                  <c:v>43.5</c:v>
                </c:pt>
                <c:pt idx="40">
                  <c:v>25.5</c:v>
                </c:pt>
                <c:pt idx="41">
                  <c:v>31</c:v>
                </c:pt>
                <c:pt idx="42">
                  <c:v>39</c:v>
                </c:pt>
                <c:pt idx="43">
                  <c:v>38.5</c:v>
                </c:pt>
                <c:pt idx="44">
                  <c:v>46</c:v>
                </c:pt>
                <c:pt idx="45">
                  <c:v>32.5</c:v>
                </c:pt>
                <c:pt idx="46">
                  <c:v>30.5</c:v>
                </c:pt>
                <c:pt idx="47">
                  <c:v>51</c:v>
                </c:pt>
                <c:pt idx="48">
                  <c:v>50</c:v>
                </c:pt>
                <c:pt idx="49">
                  <c:v>59</c:v>
                </c:pt>
                <c:pt idx="50">
                  <c:v>37</c:v>
                </c:pt>
                <c:pt idx="51">
                  <c:v>71</c:v>
                </c:pt>
                <c:pt idx="52">
                  <c:v>66.5</c:v>
                </c:pt>
                <c:pt idx="53">
                  <c:v>44</c:v>
                </c:pt>
                <c:pt idx="54">
                  <c:v>47</c:v>
                </c:pt>
                <c:pt idx="55">
                  <c:v>63</c:v>
                </c:pt>
                <c:pt idx="56">
                  <c:v>56.5</c:v>
                </c:pt>
                <c:pt idx="57">
                  <c:v>45.5</c:v>
                </c:pt>
              </c:numCache>
            </c:numRef>
          </c:val>
        </c:ser>
        <c:ser>
          <c:idx val="2"/>
          <c:order val="2"/>
          <c:tx>
            <c:strRef>
              <c:f>Sheet1!$B$27</c:f>
              <c:strCache>
                <c:ptCount val="1"/>
                <c:pt idx="0">
                  <c:v>部屋の掃除、模様替え、電球取替等家の補修</c:v>
                </c:pt>
              </c:strCache>
            </c:strRef>
          </c:tx>
          <c:invertIfNegative val="0"/>
          <c:cat>
            <c:multiLvlStrRef>
              <c:f>Sheet1!$E$2:$BJ$3</c:f>
              <c:multiLvlStrCache>
                <c:ptCount val="58"/>
                <c:lvl>
                  <c:pt idx="0">
                    <c:v>9 </c:v>
                  </c:pt>
                  <c:pt idx="1">
                    <c:v>10 </c:v>
                  </c:pt>
                  <c:pt idx="2">
                    <c:v>11 </c:v>
                  </c:pt>
                  <c:pt idx="3">
                    <c:v>12 </c:v>
                  </c:pt>
                  <c:pt idx="4">
                    <c:v>1 </c:v>
                  </c:pt>
                  <c:pt idx="5">
                    <c:v>2 </c:v>
                  </c:pt>
                  <c:pt idx="6">
                    <c:v>3 </c:v>
                  </c:pt>
                  <c:pt idx="7">
                    <c:v>4 </c:v>
                  </c:pt>
                  <c:pt idx="8">
                    <c:v>5 </c:v>
                  </c:pt>
                  <c:pt idx="9">
                    <c:v>6 </c:v>
                  </c:pt>
                  <c:pt idx="10">
                    <c:v>7 </c:v>
                  </c:pt>
                  <c:pt idx="11">
                    <c:v>8 </c:v>
                  </c:pt>
                  <c:pt idx="12">
                    <c:v>9 </c:v>
                  </c:pt>
                  <c:pt idx="13">
                    <c:v>10 </c:v>
                  </c:pt>
                  <c:pt idx="14">
                    <c:v>11 </c:v>
                  </c:pt>
                  <c:pt idx="15">
                    <c:v>12 </c:v>
                  </c:pt>
                  <c:pt idx="16">
                    <c:v>1 </c:v>
                  </c:pt>
                  <c:pt idx="17">
                    <c:v>2 </c:v>
                  </c:pt>
                  <c:pt idx="18">
                    <c:v>3 </c:v>
                  </c:pt>
                  <c:pt idx="19">
                    <c:v>4 </c:v>
                  </c:pt>
                  <c:pt idx="20">
                    <c:v>5 </c:v>
                  </c:pt>
                  <c:pt idx="21">
                    <c:v>6 </c:v>
                  </c:pt>
                  <c:pt idx="22">
                    <c:v>7 </c:v>
                  </c:pt>
                  <c:pt idx="23">
                    <c:v>8 </c:v>
                  </c:pt>
                  <c:pt idx="24">
                    <c:v>9 </c:v>
                  </c:pt>
                  <c:pt idx="25">
                    <c:v>10 </c:v>
                  </c:pt>
                  <c:pt idx="26">
                    <c:v>11 </c:v>
                  </c:pt>
                  <c:pt idx="27">
                    <c:v>12 </c:v>
                  </c:pt>
                  <c:pt idx="28">
                    <c:v>1 </c:v>
                  </c:pt>
                  <c:pt idx="29">
                    <c:v>2 </c:v>
                  </c:pt>
                  <c:pt idx="30">
                    <c:v>3 </c:v>
                  </c:pt>
                  <c:pt idx="31">
                    <c:v>4 </c:v>
                  </c:pt>
                  <c:pt idx="32">
                    <c:v>5 </c:v>
                  </c:pt>
                  <c:pt idx="33">
                    <c:v>6 </c:v>
                  </c:pt>
                  <c:pt idx="34">
                    <c:v>7 </c:v>
                  </c:pt>
                  <c:pt idx="35">
                    <c:v>8 </c:v>
                  </c:pt>
                  <c:pt idx="36">
                    <c:v>9 </c:v>
                  </c:pt>
                  <c:pt idx="37">
                    <c:v>10 </c:v>
                  </c:pt>
                  <c:pt idx="38">
                    <c:v>11 </c:v>
                  </c:pt>
                  <c:pt idx="39">
                    <c:v>12 </c:v>
                  </c:pt>
                  <c:pt idx="40">
                    <c:v>1 </c:v>
                  </c:pt>
                  <c:pt idx="41">
                    <c:v>2 </c:v>
                  </c:pt>
                  <c:pt idx="42">
                    <c:v>3 </c:v>
                  </c:pt>
                  <c:pt idx="43">
                    <c:v>4 </c:v>
                  </c:pt>
                  <c:pt idx="44">
                    <c:v>5 </c:v>
                  </c:pt>
                  <c:pt idx="45">
                    <c:v>6 </c:v>
                  </c:pt>
                  <c:pt idx="46">
                    <c:v>7 </c:v>
                  </c:pt>
                  <c:pt idx="47">
                    <c:v>8 </c:v>
                  </c:pt>
                  <c:pt idx="48">
                    <c:v>9 </c:v>
                  </c:pt>
                  <c:pt idx="49">
                    <c:v>10 </c:v>
                  </c:pt>
                  <c:pt idx="50">
                    <c:v>11 </c:v>
                  </c:pt>
                  <c:pt idx="51">
                    <c:v>12 </c:v>
                  </c:pt>
                  <c:pt idx="52">
                    <c:v>1 </c:v>
                  </c:pt>
                  <c:pt idx="53">
                    <c:v>2 </c:v>
                  </c:pt>
                  <c:pt idx="54">
                    <c:v>3 </c:v>
                  </c:pt>
                  <c:pt idx="55">
                    <c:v>4 </c:v>
                  </c:pt>
                  <c:pt idx="56">
                    <c:v>5 </c:v>
                  </c:pt>
                  <c:pt idx="57">
                    <c:v>6 </c:v>
                  </c:pt>
                </c:lvl>
                <c:lvl>
                  <c:pt idx="0">
                    <c:v>23年</c:v>
                  </c:pt>
                  <c:pt idx="1">
                    <c:v>23年</c:v>
                  </c:pt>
                  <c:pt idx="2">
                    <c:v>23年</c:v>
                  </c:pt>
                  <c:pt idx="3">
                    <c:v>23年</c:v>
                  </c:pt>
                  <c:pt idx="4">
                    <c:v>24年</c:v>
                  </c:pt>
                  <c:pt idx="5">
                    <c:v>24年</c:v>
                  </c:pt>
                  <c:pt idx="6">
                    <c:v>24年</c:v>
                  </c:pt>
                  <c:pt idx="7">
                    <c:v>24年</c:v>
                  </c:pt>
                  <c:pt idx="8">
                    <c:v>24年</c:v>
                  </c:pt>
                  <c:pt idx="9">
                    <c:v>24年</c:v>
                  </c:pt>
                  <c:pt idx="10">
                    <c:v>24年</c:v>
                  </c:pt>
                  <c:pt idx="11">
                    <c:v>24年</c:v>
                  </c:pt>
                  <c:pt idx="12">
                    <c:v>24年</c:v>
                  </c:pt>
                  <c:pt idx="13">
                    <c:v>24年</c:v>
                  </c:pt>
                  <c:pt idx="14">
                    <c:v>24年</c:v>
                  </c:pt>
                  <c:pt idx="15">
                    <c:v>24年</c:v>
                  </c:pt>
                  <c:pt idx="16">
                    <c:v>25年</c:v>
                  </c:pt>
                  <c:pt idx="17">
                    <c:v>25年</c:v>
                  </c:pt>
                  <c:pt idx="18">
                    <c:v>25年</c:v>
                  </c:pt>
                  <c:pt idx="19">
                    <c:v>25年</c:v>
                  </c:pt>
                  <c:pt idx="20">
                    <c:v>25年</c:v>
                  </c:pt>
                  <c:pt idx="21">
                    <c:v>25年</c:v>
                  </c:pt>
                  <c:pt idx="22">
                    <c:v>25年</c:v>
                  </c:pt>
                  <c:pt idx="23">
                    <c:v>25年</c:v>
                  </c:pt>
                  <c:pt idx="24">
                    <c:v>25年</c:v>
                  </c:pt>
                  <c:pt idx="25">
                    <c:v>25年</c:v>
                  </c:pt>
                  <c:pt idx="26">
                    <c:v>25年</c:v>
                  </c:pt>
                  <c:pt idx="27">
                    <c:v>25年</c:v>
                  </c:pt>
                  <c:pt idx="28">
                    <c:v>26年</c:v>
                  </c:pt>
                  <c:pt idx="29">
                    <c:v>26年</c:v>
                  </c:pt>
                  <c:pt idx="30">
                    <c:v>26年</c:v>
                  </c:pt>
                  <c:pt idx="31">
                    <c:v>26年</c:v>
                  </c:pt>
                  <c:pt idx="32">
                    <c:v>26年</c:v>
                  </c:pt>
                  <c:pt idx="33">
                    <c:v>26年</c:v>
                  </c:pt>
                  <c:pt idx="34">
                    <c:v>26年</c:v>
                  </c:pt>
                  <c:pt idx="35">
                    <c:v>26年</c:v>
                  </c:pt>
                  <c:pt idx="36">
                    <c:v>26年</c:v>
                  </c:pt>
                  <c:pt idx="37">
                    <c:v>26年</c:v>
                  </c:pt>
                  <c:pt idx="38">
                    <c:v>26年</c:v>
                  </c:pt>
                  <c:pt idx="39">
                    <c:v>26年</c:v>
                  </c:pt>
                  <c:pt idx="40">
                    <c:v>27年</c:v>
                  </c:pt>
                  <c:pt idx="41">
                    <c:v>27年</c:v>
                  </c:pt>
                  <c:pt idx="42">
                    <c:v>27年</c:v>
                  </c:pt>
                  <c:pt idx="43">
                    <c:v>27年</c:v>
                  </c:pt>
                  <c:pt idx="44">
                    <c:v>27年</c:v>
                  </c:pt>
                  <c:pt idx="45">
                    <c:v>27年</c:v>
                  </c:pt>
                  <c:pt idx="46">
                    <c:v>27年</c:v>
                  </c:pt>
                  <c:pt idx="47">
                    <c:v>27年</c:v>
                  </c:pt>
                  <c:pt idx="48">
                    <c:v>27年</c:v>
                  </c:pt>
                  <c:pt idx="49">
                    <c:v>27年</c:v>
                  </c:pt>
                  <c:pt idx="50">
                    <c:v>27年</c:v>
                  </c:pt>
                  <c:pt idx="51">
                    <c:v>27年</c:v>
                  </c:pt>
                  <c:pt idx="52">
                    <c:v>28年</c:v>
                  </c:pt>
                  <c:pt idx="53">
                    <c:v>28年</c:v>
                  </c:pt>
                  <c:pt idx="54">
                    <c:v>28年</c:v>
                  </c:pt>
                  <c:pt idx="55">
                    <c:v>28年</c:v>
                  </c:pt>
                  <c:pt idx="56">
                    <c:v>28年</c:v>
                  </c:pt>
                  <c:pt idx="57">
                    <c:v>28年</c:v>
                  </c:pt>
                </c:lvl>
              </c:multiLvlStrCache>
            </c:multiLvlStrRef>
          </c:cat>
          <c:val>
            <c:numRef>
              <c:f>Sheet1!$E$27:$BJ$27</c:f>
              <c:numCache>
                <c:formatCode>#,##0.0_);[Red]\(#,##0.0\)</c:formatCode>
                <c:ptCount val="58"/>
                <c:pt idx="0">
                  <c:v>0</c:v>
                </c:pt>
                <c:pt idx="1">
                  <c:v>0.5</c:v>
                </c:pt>
                <c:pt idx="2">
                  <c:v>16</c:v>
                </c:pt>
                <c:pt idx="3">
                  <c:v>14</c:v>
                </c:pt>
                <c:pt idx="4">
                  <c:v>9.5</c:v>
                </c:pt>
                <c:pt idx="5">
                  <c:v>5.5</c:v>
                </c:pt>
                <c:pt idx="6">
                  <c:v>22.5</c:v>
                </c:pt>
                <c:pt idx="7">
                  <c:v>20.5</c:v>
                </c:pt>
                <c:pt idx="8">
                  <c:v>18.5</c:v>
                </c:pt>
                <c:pt idx="9">
                  <c:v>11.5</c:v>
                </c:pt>
                <c:pt idx="10">
                  <c:v>22.5</c:v>
                </c:pt>
                <c:pt idx="11">
                  <c:v>50.5</c:v>
                </c:pt>
                <c:pt idx="12">
                  <c:v>38.5</c:v>
                </c:pt>
                <c:pt idx="13">
                  <c:v>47</c:v>
                </c:pt>
                <c:pt idx="14">
                  <c:v>43.5</c:v>
                </c:pt>
                <c:pt idx="15">
                  <c:v>62.5</c:v>
                </c:pt>
                <c:pt idx="16">
                  <c:v>36</c:v>
                </c:pt>
                <c:pt idx="17">
                  <c:v>33.5</c:v>
                </c:pt>
                <c:pt idx="18">
                  <c:v>45.5</c:v>
                </c:pt>
                <c:pt idx="19">
                  <c:v>53.5</c:v>
                </c:pt>
                <c:pt idx="20">
                  <c:v>51</c:v>
                </c:pt>
                <c:pt idx="21">
                  <c:v>58.5</c:v>
                </c:pt>
                <c:pt idx="22">
                  <c:v>50</c:v>
                </c:pt>
                <c:pt idx="23">
                  <c:v>51</c:v>
                </c:pt>
                <c:pt idx="24">
                  <c:v>51</c:v>
                </c:pt>
                <c:pt idx="25">
                  <c:v>47</c:v>
                </c:pt>
                <c:pt idx="26">
                  <c:v>65.5</c:v>
                </c:pt>
                <c:pt idx="27">
                  <c:v>51</c:v>
                </c:pt>
                <c:pt idx="28">
                  <c:v>52</c:v>
                </c:pt>
                <c:pt idx="29">
                  <c:v>54.5</c:v>
                </c:pt>
                <c:pt idx="30">
                  <c:v>72.5</c:v>
                </c:pt>
                <c:pt idx="31">
                  <c:v>67</c:v>
                </c:pt>
                <c:pt idx="32">
                  <c:v>65</c:v>
                </c:pt>
                <c:pt idx="33">
                  <c:v>60.5</c:v>
                </c:pt>
                <c:pt idx="34">
                  <c:v>67</c:v>
                </c:pt>
                <c:pt idx="35">
                  <c:v>19.5</c:v>
                </c:pt>
                <c:pt idx="36">
                  <c:v>17.5</c:v>
                </c:pt>
                <c:pt idx="37">
                  <c:v>34</c:v>
                </c:pt>
                <c:pt idx="38">
                  <c:v>47</c:v>
                </c:pt>
                <c:pt idx="39">
                  <c:v>47.5</c:v>
                </c:pt>
                <c:pt idx="40">
                  <c:v>10.5</c:v>
                </c:pt>
                <c:pt idx="41">
                  <c:v>4.5</c:v>
                </c:pt>
                <c:pt idx="42">
                  <c:v>11</c:v>
                </c:pt>
                <c:pt idx="43">
                  <c:v>15</c:v>
                </c:pt>
                <c:pt idx="44">
                  <c:v>28</c:v>
                </c:pt>
                <c:pt idx="45">
                  <c:v>15.5</c:v>
                </c:pt>
                <c:pt idx="46">
                  <c:v>19.5</c:v>
                </c:pt>
                <c:pt idx="47">
                  <c:v>14.5</c:v>
                </c:pt>
                <c:pt idx="48">
                  <c:v>20.5</c:v>
                </c:pt>
                <c:pt idx="49">
                  <c:v>24.5</c:v>
                </c:pt>
                <c:pt idx="50">
                  <c:v>24.5</c:v>
                </c:pt>
                <c:pt idx="51">
                  <c:v>43.5</c:v>
                </c:pt>
                <c:pt idx="52">
                  <c:v>25</c:v>
                </c:pt>
                <c:pt idx="53">
                  <c:v>16</c:v>
                </c:pt>
                <c:pt idx="54">
                  <c:v>17</c:v>
                </c:pt>
                <c:pt idx="55">
                  <c:v>12.5</c:v>
                </c:pt>
                <c:pt idx="56">
                  <c:v>18.5</c:v>
                </c:pt>
                <c:pt idx="57">
                  <c:v>8</c:v>
                </c:pt>
              </c:numCache>
            </c:numRef>
          </c:val>
        </c:ser>
        <c:ser>
          <c:idx val="3"/>
          <c:order val="3"/>
          <c:tx>
            <c:strRef>
              <c:f>Sheet1!$B$28</c:f>
              <c:strCache>
                <c:ptCount val="1"/>
                <c:pt idx="0">
                  <c:v>ゴミの分別</c:v>
                </c:pt>
              </c:strCache>
            </c:strRef>
          </c:tx>
          <c:invertIfNegative val="0"/>
          <c:cat>
            <c:multiLvlStrRef>
              <c:f>Sheet1!$E$2:$BJ$3</c:f>
              <c:multiLvlStrCache>
                <c:ptCount val="58"/>
                <c:lvl>
                  <c:pt idx="0">
                    <c:v>9 </c:v>
                  </c:pt>
                  <c:pt idx="1">
                    <c:v>10 </c:v>
                  </c:pt>
                  <c:pt idx="2">
                    <c:v>11 </c:v>
                  </c:pt>
                  <c:pt idx="3">
                    <c:v>12 </c:v>
                  </c:pt>
                  <c:pt idx="4">
                    <c:v>1 </c:v>
                  </c:pt>
                  <c:pt idx="5">
                    <c:v>2 </c:v>
                  </c:pt>
                  <c:pt idx="6">
                    <c:v>3 </c:v>
                  </c:pt>
                  <c:pt idx="7">
                    <c:v>4 </c:v>
                  </c:pt>
                  <c:pt idx="8">
                    <c:v>5 </c:v>
                  </c:pt>
                  <c:pt idx="9">
                    <c:v>6 </c:v>
                  </c:pt>
                  <c:pt idx="10">
                    <c:v>7 </c:v>
                  </c:pt>
                  <c:pt idx="11">
                    <c:v>8 </c:v>
                  </c:pt>
                  <c:pt idx="12">
                    <c:v>9 </c:v>
                  </c:pt>
                  <c:pt idx="13">
                    <c:v>10 </c:v>
                  </c:pt>
                  <c:pt idx="14">
                    <c:v>11 </c:v>
                  </c:pt>
                  <c:pt idx="15">
                    <c:v>12 </c:v>
                  </c:pt>
                  <c:pt idx="16">
                    <c:v>1 </c:v>
                  </c:pt>
                  <c:pt idx="17">
                    <c:v>2 </c:v>
                  </c:pt>
                  <c:pt idx="18">
                    <c:v>3 </c:v>
                  </c:pt>
                  <c:pt idx="19">
                    <c:v>4 </c:v>
                  </c:pt>
                  <c:pt idx="20">
                    <c:v>5 </c:v>
                  </c:pt>
                  <c:pt idx="21">
                    <c:v>6 </c:v>
                  </c:pt>
                  <c:pt idx="22">
                    <c:v>7 </c:v>
                  </c:pt>
                  <c:pt idx="23">
                    <c:v>8 </c:v>
                  </c:pt>
                  <c:pt idx="24">
                    <c:v>9 </c:v>
                  </c:pt>
                  <c:pt idx="25">
                    <c:v>10 </c:v>
                  </c:pt>
                  <c:pt idx="26">
                    <c:v>11 </c:v>
                  </c:pt>
                  <c:pt idx="27">
                    <c:v>12 </c:v>
                  </c:pt>
                  <c:pt idx="28">
                    <c:v>1 </c:v>
                  </c:pt>
                  <c:pt idx="29">
                    <c:v>2 </c:v>
                  </c:pt>
                  <c:pt idx="30">
                    <c:v>3 </c:v>
                  </c:pt>
                  <c:pt idx="31">
                    <c:v>4 </c:v>
                  </c:pt>
                  <c:pt idx="32">
                    <c:v>5 </c:v>
                  </c:pt>
                  <c:pt idx="33">
                    <c:v>6 </c:v>
                  </c:pt>
                  <c:pt idx="34">
                    <c:v>7 </c:v>
                  </c:pt>
                  <c:pt idx="35">
                    <c:v>8 </c:v>
                  </c:pt>
                  <c:pt idx="36">
                    <c:v>9 </c:v>
                  </c:pt>
                  <c:pt idx="37">
                    <c:v>10 </c:v>
                  </c:pt>
                  <c:pt idx="38">
                    <c:v>11 </c:v>
                  </c:pt>
                  <c:pt idx="39">
                    <c:v>12 </c:v>
                  </c:pt>
                  <c:pt idx="40">
                    <c:v>1 </c:v>
                  </c:pt>
                  <c:pt idx="41">
                    <c:v>2 </c:v>
                  </c:pt>
                  <c:pt idx="42">
                    <c:v>3 </c:v>
                  </c:pt>
                  <c:pt idx="43">
                    <c:v>4 </c:v>
                  </c:pt>
                  <c:pt idx="44">
                    <c:v>5 </c:v>
                  </c:pt>
                  <c:pt idx="45">
                    <c:v>6 </c:v>
                  </c:pt>
                  <c:pt idx="46">
                    <c:v>7 </c:v>
                  </c:pt>
                  <c:pt idx="47">
                    <c:v>8 </c:v>
                  </c:pt>
                  <c:pt idx="48">
                    <c:v>9 </c:v>
                  </c:pt>
                  <c:pt idx="49">
                    <c:v>10 </c:v>
                  </c:pt>
                  <c:pt idx="50">
                    <c:v>11 </c:v>
                  </c:pt>
                  <c:pt idx="51">
                    <c:v>12 </c:v>
                  </c:pt>
                  <c:pt idx="52">
                    <c:v>1 </c:v>
                  </c:pt>
                  <c:pt idx="53">
                    <c:v>2 </c:v>
                  </c:pt>
                  <c:pt idx="54">
                    <c:v>3 </c:v>
                  </c:pt>
                  <c:pt idx="55">
                    <c:v>4 </c:v>
                  </c:pt>
                  <c:pt idx="56">
                    <c:v>5 </c:v>
                  </c:pt>
                  <c:pt idx="57">
                    <c:v>6 </c:v>
                  </c:pt>
                </c:lvl>
                <c:lvl>
                  <c:pt idx="0">
                    <c:v>23年</c:v>
                  </c:pt>
                  <c:pt idx="1">
                    <c:v>23年</c:v>
                  </c:pt>
                  <c:pt idx="2">
                    <c:v>23年</c:v>
                  </c:pt>
                  <c:pt idx="3">
                    <c:v>23年</c:v>
                  </c:pt>
                  <c:pt idx="4">
                    <c:v>24年</c:v>
                  </c:pt>
                  <c:pt idx="5">
                    <c:v>24年</c:v>
                  </c:pt>
                  <c:pt idx="6">
                    <c:v>24年</c:v>
                  </c:pt>
                  <c:pt idx="7">
                    <c:v>24年</c:v>
                  </c:pt>
                  <c:pt idx="8">
                    <c:v>24年</c:v>
                  </c:pt>
                  <c:pt idx="9">
                    <c:v>24年</c:v>
                  </c:pt>
                  <c:pt idx="10">
                    <c:v>24年</c:v>
                  </c:pt>
                  <c:pt idx="11">
                    <c:v>24年</c:v>
                  </c:pt>
                  <c:pt idx="12">
                    <c:v>24年</c:v>
                  </c:pt>
                  <c:pt idx="13">
                    <c:v>24年</c:v>
                  </c:pt>
                  <c:pt idx="14">
                    <c:v>24年</c:v>
                  </c:pt>
                  <c:pt idx="15">
                    <c:v>24年</c:v>
                  </c:pt>
                  <c:pt idx="16">
                    <c:v>25年</c:v>
                  </c:pt>
                  <c:pt idx="17">
                    <c:v>25年</c:v>
                  </c:pt>
                  <c:pt idx="18">
                    <c:v>25年</c:v>
                  </c:pt>
                  <c:pt idx="19">
                    <c:v>25年</c:v>
                  </c:pt>
                  <c:pt idx="20">
                    <c:v>25年</c:v>
                  </c:pt>
                  <c:pt idx="21">
                    <c:v>25年</c:v>
                  </c:pt>
                  <c:pt idx="22">
                    <c:v>25年</c:v>
                  </c:pt>
                  <c:pt idx="23">
                    <c:v>25年</c:v>
                  </c:pt>
                  <c:pt idx="24">
                    <c:v>25年</c:v>
                  </c:pt>
                  <c:pt idx="25">
                    <c:v>25年</c:v>
                  </c:pt>
                  <c:pt idx="26">
                    <c:v>25年</c:v>
                  </c:pt>
                  <c:pt idx="27">
                    <c:v>25年</c:v>
                  </c:pt>
                  <c:pt idx="28">
                    <c:v>26年</c:v>
                  </c:pt>
                  <c:pt idx="29">
                    <c:v>26年</c:v>
                  </c:pt>
                  <c:pt idx="30">
                    <c:v>26年</c:v>
                  </c:pt>
                  <c:pt idx="31">
                    <c:v>26年</c:v>
                  </c:pt>
                  <c:pt idx="32">
                    <c:v>26年</c:v>
                  </c:pt>
                  <c:pt idx="33">
                    <c:v>26年</c:v>
                  </c:pt>
                  <c:pt idx="34">
                    <c:v>26年</c:v>
                  </c:pt>
                  <c:pt idx="35">
                    <c:v>26年</c:v>
                  </c:pt>
                  <c:pt idx="36">
                    <c:v>26年</c:v>
                  </c:pt>
                  <c:pt idx="37">
                    <c:v>26年</c:v>
                  </c:pt>
                  <c:pt idx="38">
                    <c:v>26年</c:v>
                  </c:pt>
                  <c:pt idx="39">
                    <c:v>26年</c:v>
                  </c:pt>
                  <c:pt idx="40">
                    <c:v>27年</c:v>
                  </c:pt>
                  <c:pt idx="41">
                    <c:v>27年</c:v>
                  </c:pt>
                  <c:pt idx="42">
                    <c:v>27年</c:v>
                  </c:pt>
                  <c:pt idx="43">
                    <c:v>27年</c:v>
                  </c:pt>
                  <c:pt idx="44">
                    <c:v>27年</c:v>
                  </c:pt>
                  <c:pt idx="45">
                    <c:v>27年</c:v>
                  </c:pt>
                  <c:pt idx="46">
                    <c:v>27年</c:v>
                  </c:pt>
                  <c:pt idx="47">
                    <c:v>27年</c:v>
                  </c:pt>
                  <c:pt idx="48">
                    <c:v>27年</c:v>
                  </c:pt>
                  <c:pt idx="49">
                    <c:v>27年</c:v>
                  </c:pt>
                  <c:pt idx="50">
                    <c:v>27年</c:v>
                  </c:pt>
                  <c:pt idx="51">
                    <c:v>27年</c:v>
                  </c:pt>
                  <c:pt idx="52">
                    <c:v>28年</c:v>
                  </c:pt>
                  <c:pt idx="53">
                    <c:v>28年</c:v>
                  </c:pt>
                  <c:pt idx="54">
                    <c:v>28年</c:v>
                  </c:pt>
                  <c:pt idx="55">
                    <c:v>28年</c:v>
                  </c:pt>
                  <c:pt idx="56">
                    <c:v>28年</c:v>
                  </c:pt>
                  <c:pt idx="57">
                    <c:v>28年</c:v>
                  </c:pt>
                </c:lvl>
              </c:multiLvlStrCache>
            </c:multiLvlStrRef>
          </c:cat>
          <c:val>
            <c:numRef>
              <c:f>Sheet1!$E$28:$BJ$28</c:f>
              <c:numCache>
                <c:formatCode>#,##0.0_);[Red]\(#,##0.0\)</c:formatCode>
                <c:ptCount val="58"/>
                <c:pt idx="0">
                  <c:v>0</c:v>
                </c:pt>
                <c:pt idx="1">
                  <c:v>0</c:v>
                </c:pt>
                <c:pt idx="2">
                  <c:v>3</c:v>
                </c:pt>
                <c:pt idx="3">
                  <c:v>6</c:v>
                </c:pt>
                <c:pt idx="4">
                  <c:v>0</c:v>
                </c:pt>
                <c:pt idx="5">
                  <c:v>0</c:v>
                </c:pt>
                <c:pt idx="6">
                  <c:v>2.5</c:v>
                </c:pt>
                <c:pt idx="7">
                  <c:v>2</c:v>
                </c:pt>
                <c:pt idx="8">
                  <c:v>2</c:v>
                </c:pt>
                <c:pt idx="9">
                  <c:v>0.5</c:v>
                </c:pt>
                <c:pt idx="10">
                  <c:v>1.5</c:v>
                </c:pt>
                <c:pt idx="11">
                  <c:v>0.5</c:v>
                </c:pt>
                <c:pt idx="12">
                  <c:v>0</c:v>
                </c:pt>
                <c:pt idx="13">
                  <c:v>3.5</c:v>
                </c:pt>
                <c:pt idx="14">
                  <c:v>0.5</c:v>
                </c:pt>
                <c:pt idx="15">
                  <c:v>1</c:v>
                </c:pt>
                <c:pt idx="16">
                  <c:v>0</c:v>
                </c:pt>
                <c:pt idx="17">
                  <c:v>0.5</c:v>
                </c:pt>
                <c:pt idx="18">
                  <c:v>0</c:v>
                </c:pt>
                <c:pt idx="19">
                  <c:v>1</c:v>
                </c:pt>
                <c:pt idx="20">
                  <c:v>2.5</c:v>
                </c:pt>
                <c:pt idx="21">
                  <c:v>5</c:v>
                </c:pt>
                <c:pt idx="22">
                  <c:v>3.5</c:v>
                </c:pt>
                <c:pt idx="23">
                  <c:v>0.5</c:v>
                </c:pt>
                <c:pt idx="24">
                  <c:v>1</c:v>
                </c:pt>
                <c:pt idx="25">
                  <c:v>1.5</c:v>
                </c:pt>
                <c:pt idx="26">
                  <c:v>1</c:v>
                </c:pt>
                <c:pt idx="27">
                  <c:v>2.5</c:v>
                </c:pt>
                <c:pt idx="28">
                  <c:v>4.5</c:v>
                </c:pt>
                <c:pt idx="29">
                  <c:v>1</c:v>
                </c:pt>
                <c:pt idx="30">
                  <c:v>3</c:v>
                </c:pt>
                <c:pt idx="31">
                  <c:v>0</c:v>
                </c:pt>
                <c:pt idx="32">
                  <c:v>0</c:v>
                </c:pt>
                <c:pt idx="33">
                  <c:v>1.5</c:v>
                </c:pt>
                <c:pt idx="34">
                  <c:v>3.5</c:v>
                </c:pt>
                <c:pt idx="35">
                  <c:v>0</c:v>
                </c:pt>
                <c:pt idx="36">
                  <c:v>5.5</c:v>
                </c:pt>
                <c:pt idx="37">
                  <c:v>0.5</c:v>
                </c:pt>
                <c:pt idx="38">
                  <c:v>0.5</c:v>
                </c:pt>
                <c:pt idx="39">
                  <c:v>2</c:v>
                </c:pt>
                <c:pt idx="40">
                  <c:v>3.5</c:v>
                </c:pt>
                <c:pt idx="41">
                  <c:v>0.5</c:v>
                </c:pt>
                <c:pt idx="42">
                  <c:v>1.5</c:v>
                </c:pt>
                <c:pt idx="43">
                  <c:v>0</c:v>
                </c:pt>
                <c:pt idx="44">
                  <c:v>2.5</c:v>
                </c:pt>
                <c:pt idx="45">
                  <c:v>2.5</c:v>
                </c:pt>
                <c:pt idx="46">
                  <c:v>2.5</c:v>
                </c:pt>
                <c:pt idx="47">
                  <c:v>3.5</c:v>
                </c:pt>
                <c:pt idx="48">
                  <c:v>3.5</c:v>
                </c:pt>
                <c:pt idx="49">
                  <c:v>0</c:v>
                </c:pt>
                <c:pt idx="50">
                  <c:v>0</c:v>
                </c:pt>
                <c:pt idx="51">
                  <c:v>3.5</c:v>
                </c:pt>
                <c:pt idx="52">
                  <c:v>0</c:v>
                </c:pt>
                <c:pt idx="53">
                  <c:v>1</c:v>
                </c:pt>
                <c:pt idx="54">
                  <c:v>2</c:v>
                </c:pt>
                <c:pt idx="55">
                  <c:v>2.5</c:v>
                </c:pt>
                <c:pt idx="56">
                  <c:v>0.5</c:v>
                </c:pt>
                <c:pt idx="57">
                  <c:v>1</c:v>
                </c:pt>
              </c:numCache>
            </c:numRef>
          </c:val>
        </c:ser>
        <c:ser>
          <c:idx val="4"/>
          <c:order val="4"/>
          <c:tx>
            <c:strRef>
              <c:f>Sheet1!$B$29</c:f>
              <c:strCache>
                <c:ptCount val="1"/>
                <c:pt idx="0">
                  <c:v>庭の手入れ（草むしり、庭木剪定など）、雪かきなど</c:v>
                </c:pt>
              </c:strCache>
            </c:strRef>
          </c:tx>
          <c:invertIfNegative val="0"/>
          <c:cat>
            <c:multiLvlStrRef>
              <c:f>Sheet1!$E$2:$BJ$3</c:f>
              <c:multiLvlStrCache>
                <c:ptCount val="58"/>
                <c:lvl>
                  <c:pt idx="0">
                    <c:v>9 </c:v>
                  </c:pt>
                  <c:pt idx="1">
                    <c:v>10 </c:v>
                  </c:pt>
                  <c:pt idx="2">
                    <c:v>11 </c:v>
                  </c:pt>
                  <c:pt idx="3">
                    <c:v>12 </c:v>
                  </c:pt>
                  <c:pt idx="4">
                    <c:v>1 </c:v>
                  </c:pt>
                  <c:pt idx="5">
                    <c:v>2 </c:v>
                  </c:pt>
                  <c:pt idx="6">
                    <c:v>3 </c:v>
                  </c:pt>
                  <c:pt idx="7">
                    <c:v>4 </c:v>
                  </c:pt>
                  <c:pt idx="8">
                    <c:v>5 </c:v>
                  </c:pt>
                  <c:pt idx="9">
                    <c:v>6 </c:v>
                  </c:pt>
                  <c:pt idx="10">
                    <c:v>7 </c:v>
                  </c:pt>
                  <c:pt idx="11">
                    <c:v>8 </c:v>
                  </c:pt>
                  <c:pt idx="12">
                    <c:v>9 </c:v>
                  </c:pt>
                  <c:pt idx="13">
                    <c:v>10 </c:v>
                  </c:pt>
                  <c:pt idx="14">
                    <c:v>11 </c:v>
                  </c:pt>
                  <c:pt idx="15">
                    <c:v>12 </c:v>
                  </c:pt>
                  <c:pt idx="16">
                    <c:v>1 </c:v>
                  </c:pt>
                  <c:pt idx="17">
                    <c:v>2 </c:v>
                  </c:pt>
                  <c:pt idx="18">
                    <c:v>3 </c:v>
                  </c:pt>
                  <c:pt idx="19">
                    <c:v>4 </c:v>
                  </c:pt>
                  <c:pt idx="20">
                    <c:v>5 </c:v>
                  </c:pt>
                  <c:pt idx="21">
                    <c:v>6 </c:v>
                  </c:pt>
                  <c:pt idx="22">
                    <c:v>7 </c:v>
                  </c:pt>
                  <c:pt idx="23">
                    <c:v>8 </c:v>
                  </c:pt>
                  <c:pt idx="24">
                    <c:v>9 </c:v>
                  </c:pt>
                  <c:pt idx="25">
                    <c:v>10 </c:v>
                  </c:pt>
                  <c:pt idx="26">
                    <c:v>11 </c:v>
                  </c:pt>
                  <c:pt idx="27">
                    <c:v>12 </c:v>
                  </c:pt>
                  <c:pt idx="28">
                    <c:v>1 </c:v>
                  </c:pt>
                  <c:pt idx="29">
                    <c:v>2 </c:v>
                  </c:pt>
                  <c:pt idx="30">
                    <c:v>3 </c:v>
                  </c:pt>
                  <c:pt idx="31">
                    <c:v>4 </c:v>
                  </c:pt>
                  <c:pt idx="32">
                    <c:v>5 </c:v>
                  </c:pt>
                  <c:pt idx="33">
                    <c:v>6 </c:v>
                  </c:pt>
                  <c:pt idx="34">
                    <c:v>7 </c:v>
                  </c:pt>
                  <c:pt idx="35">
                    <c:v>8 </c:v>
                  </c:pt>
                  <c:pt idx="36">
                    <c:v>9 </c:v>
                  </c:pt>
                  <c:pt idx="37">
                    <c:v>10 </c:v>
                  </c:pt>
                  <c:pt idx="38">
                    <c:v>11 </c:v>
                  </c:pt>
                  <c:pt idx="39">
                    <c:v>12 </c:v>
                  </c:pt>
                  <c:pt idx="40">
                    <c:v>1 </c:v>
                  </c:pt>
                  <c:pt idx="41">
                    <c:v>2 </c:v>
                  </c:pt>
                  <c:pt idx="42">
                    <c:v>3 </c:v>
                  </c:pt>
                  <c:pt idx="43">
                    <c:v>4 </c:v>
                  </c:pt>
                  <c:pt idx="44">
                    <c:v>5 </c:v>
                  </c:pt>
                  <c:pt idx="45">
                    <c:v>6 </c:v>
                  </c:pt>
                  <c:pt idx="46">
                    <c:v>7 </c:v>
                  </c:pt>
                  <c:pt idx="47">
                    <c:v>8 </c:v>
                  </c:pt>
                  <c:pt idx="48">
                    <c:v>9 </c:v>
                  </c:pt>
                  <c:pt idx="49">
                    <c:v>10 </c:v>
                  </c:pt>
                  <c:pt idx="50">
                    <c:v>11 </c:v>
                  </c:pt>
                  <c:pt idx="51">
                    <c:v>12 </c:v>
                  </c:pt>
                  <c:pt idx="52">
                    <c:v>1 </c:v>
                  </c:pt>
                  <c:pt idx="53">
                    <c:v>2 </c:v>
                  </c:pt>
                  <c:pt idx="54">
                    <c:v>3 </c:v>
                  </c:pt>
                  <c:pt idx="55">
                    <c:v>4 </c:v>
                  </c:pt>
                  <c:pt idx="56">
                    <c:v>5 </c:v>
                  </c:pt>
                  <c:pt idx="57">
                    <c:v>6 </c:v>
                  </c:pt>
                </c:lvl>
                <c:lvl>
                  <c:pt idx="0">
                    <c:v>23年</c:v>
                  </c:pt>
                  <c:pt idx="1">
                    <c:v>23年</c:v>
                  </c:pt>
                  <c:pt idx="2">
                    <c:v>23年</c:v>
                  </c:pt>
                  <c:pt idx="3">
                    <c:v>23年</c:v>
                  </c:pt>
                  <c:pt idx="4">
                    <c:v>24年</c:v>
                  </c:pt>
                  <c:pt idx="5">
                    <c:v>24年</c:v>
                  </c:pt>
                  <c:pt idx="6">
                    <c:v>24年</c:v>
                  </c:pt>
                  <c:pt idx="7">
                    <c:v>24年</c:v>
                  </c:pt>
                  <c:pt idx="8">
                    <c:v>24年</c:v>
                  </c:pt>
                  <c:pt idx="9">
                    <c:v>24年</c:v>
                  </c:pt>
                  <c:pt idx="10">
                    <c:v>24年</c:v>
                  </c:pt>
                  <c:pt idx="11">
                    <c:v>24年</c:v>
                  </c:pt>
                  <c:pt idx="12">
                    <c:v>24年</c:v>
                  </c:pt>
                  <c:pt idx="13">
                    <c:v>24年</c:v>
                  </c:pt>
                  <c:pt idx="14">
                    <c:v>24年</c:v>
                  </c:pt>
                  <c:pt idx="15">
                    <c:v>24年</c:v>
                  </c:pt>
                  <c:pt idx="16">
                    <c:v>25年</c:v>
                  </c:pt>
                  <c:pt idx="17">
                    <c:v>25年</c:v>
                  </c:pt>
                  <c:pt idx="18">
                    <c:v>25年</c:v>
                  </c:pt>
                  <c:pt idx="19">
                    <c:v>25年</c:v>
                  </c:pt>
                  <c:pt idx="20">
                    <c:v>25年</c:v>
                  </c:pt>
                  <c:pt idx="21">
                    <c:v>25年</c:v>
                  </c:pt>
                  <c:pt idx="22">
                    <c:v>25年</c:v>
                  </c:pt>
                  <c:pt idx="23">
                    <c:v>25年</c:v>
                  </c:pt>
                  <c:pt idx="24">
                    <c:v>25年</c:v>
                  </c:pt>
                  <c:pt idx="25">
                    <c:v>25年</c:v>
                  </c:pt>
                  <c:pt idx="26">
                    <c:v>25年</c:v>
                  </c:pt>
                  <c:pt idx="27">
                    <c:v>25年</c:v>
                  </c:pt>
                  <c:pt idx="28">
                    <c:v>26年</c:v>
                  </c:pt>
                  <c:pt idx="29">
                    <c:v>26年</c:v>
                  </c:pt>
                  <c:pt idx="30">
                    <c:v>26年</c:v>
                  </c:pt>
                  <c:pt idx="31">
                    <c:v>26年</c:v>
                  </c:pt>
                  <c:pt idx="32">
                    <c:v>26年</c:v>
                  </c:pt>
                  <c:pt idx="33">
                    <c:v>26年</c:v>
                  </c:pt>
                  <c:pt idx="34">
                    <c:v>26年</c:v>
                  </c:pt>
                  <c:pt idx="35">
                    <c:v>26年</c:v>
                  </c:pt>
                  <c:pt idx="36">
                    <c:v>26年</c:v>
                  </c:pt>
                  <c:pt idx="37">
                    <c:v>26年</c:v>
                  </c:pt>
                  <c:pt idx="38">
                    <c:v>26年</c:v>
                  </c:pt>
                  <c:pt idx="39">
                    <c:v>26年</c:v>
                  </c:pt>
                  <c:pt idx="40">
                    <c:v>27年</c:v>
                  </c:pt>
                  <c:pt idx="41">
                    <c:v>27年</c:v>
                  </c:pt>
                  <c:pt idx="42">
                    <c:v>27年</c:v>
                  </c:pt>
                  <c:pt idx="43">
                    <c:v>27年</c:v>
                  </c:pt>
                  <c:pt idx="44">
                    <c:v>27年</c:v>
                  </c:pt>
                  <c:pt idx="45">
                    <c:v>27年</c:v>
                  </c:pt>
                  <c:pt idx="46">
                    <c:v>27年</c:v>
                  </c:pt>
                  <c:pt idx="47">
                    <c:v>27年</c:v>
                  </c:pt>
                  <c:pt idx="48">
                    <c:v>27年</c:v>
                  </c:pt>
                  <c:pt idx="49">
                    <c:v>27年</c:v>
                  </c:pt>
                  <c:pt idx="50">
                    <c:v>27年</c:v>
                  </c:pt>
                  <c:pt idx="51">
                    <c:v>27年</c:v>
                  </c:pt>
                  <c:pt idx="52">
                    <c:v>28年</c:v>
                  </c:pt>
                  <c:pt idx="53">
                    <c:v>28年</c:v>
                  </c:pt>
                  <c:pt idx="54">
                    <c:v>28年</c:v>
                  </c:pt>
                  <c:pt idx="55">
                    <c:v>28年</c:v>
                  </c:pt>
                  <c:pt idx="56">
                    <c:v>28年</c:v>
                  </c:pt>
                  <c:pt idx="57">
                    <c:v>28年</c:v>
                  </c:pt>
                </c:lvl>
              </c:multiLvlStrCache>
            </c:multiLvlStrRef>
          </c:cat>
          <c:val>
            <c:numRef>
              <c:f>Sheet1!$E$29:$BJ$29</c:f>
              <c:numCache>
                <c:formatCode>#,##0.0_);[Red]\(#,##0.0\)</c:formatCode>
                <c:ptCount val="58"/>
                <c:pt idx="0">
                  <c:v>0</c:v>
                </c:pt>
                <c:pt idx="1">
                  <c:v>1</c:v>
                </c:pt>
                <c:pt idx="2">
                  <c:v>0</c:v>
                </c:pt>
                <c:pt idx="3">
                  <c:v>0</c:v>
                </c:pt>
                <c:pt idx="4">
                  <c:v>0</c:v>
                </c:pt>
                <c:pt idx="5">
                  <c:v>0</c:v>
                </c:pt>
                <c:pt idx="6">
                  <c:v>0</c:v>
                </c:pt>
                <c:pt idx="7">
                  <c:v>0</c:v>
                </c:pt>
                <c:pt idx="8">
                  <c:v>5</c:v>
                </c:pt>
                <c:pt idx="9">
                  <c:v>1.5</c:v>
                </c:pt>
                <c:pt idx="10">
                  <c:v>4</c:v>
                </c:pt>
                <c:pt idx="11">
                  <c:v>6</c:v>
                </c:pt>
                <c:pt idx="12">
                  <c:v>0</c:v>
                </c:pt>
                <c:pt idx="13">
                  <c:v>0.5</c:v>
                </c:pt>
                <c:pt idx="14">
                  <c:v>5</c:v>
                </c:pt>
                <c:pt idx="15">
                  <c:v>2.5</c:v>
                </c:pt>
                <c:pt idx="16">
                  <c:v>0</c:v>
                </c:pt>
                <c:pt idx="17">
                  <c:v>0</c:v>
                </c:pt>
                <c:pt idx="18">
                  <c:v>0</c:v>
                </c:pt>
                <c:pt idx="19">
                  <c:v>4</c:v>
                </c:pt>
                <c:pt idx="20">
                  <c:v>6.5</c:v>
                </c:pt>
                <c:pt idx="21">
                  <c:v>0</c:v>
                </c:pt>
                <c:pt idx="22">
                  <c:v>0</c:v>
                </c:pt>
                <c:pt idx="23">
                  <c:v>3</c:v>
                </c:pt>
                <c:pt idx="24">
                  <c:v>0</c:v>
                </c:pt>
                <c:pt idx="25">
                  <c:v>8.5</c:v>
                </c:pt>
                <c:pt idx="26">
                  <c:v>4.5</c:v>
                </c:pt>
                <c:pt idx="27">
                  <c:v>2</c:v>
                </c:pt>
                <c:pt idx="28">
                  <c:v>0</c:v>
                </c:pt>
                <c:pt idx="29">
                  <c:v>0</c:v>
                </c:pt>
                <c:pt idx="30">
                  <c:v>0</c:v>
                </c:pt>
                <c:pt idx="31">
                  <c:v>5.5</c:v>
                </c:pt>
                <c:pt idx="32">
                  <c:v>3</c:v>
                </c:pt>
                <c:pt idx="33">
                  <c:v>5.5</c:v>
                </c:pt>
                <c:pt idx="34">
                  <c:v>8</c:v>
                </c:pt>
                <c:pt idx="35">
                  <c:v>4.5</c:v>
                </c:pt>
                <c:pt idx="36">
                  <c:v>3.5</c:v>
                </c:pt>
                <c:pt idx="37">
                  <c:v>1</c:v>
                </c:pt>
                <c:pt idx="38">
                  <c:v>0</c:v>
                </c:pt>
                <c:pt idx="39">
                  <c:v>1</c:v>
                </c:pt>
                <c:pt idx="40">
                  <c:v>0</c:v>
                </c:pt>
                <c:pt idx="41">
                  <c:v>0</c:v>
                </c:pt>
                <c:pt idx="42">
                  <c:v>0</c:v>
                </c:pt>
                <c:pt idx="43">
                  <c:v>0</c:v>
                </c:pt>
                <c:pt idx="44">
                  <c:v>0</c:v>
                </c:pt>
                <c:pt idx="45">
                  <c:v>2.5</c:v>
                </c:pt>
                <c:pt idx="46">
                  <c:v>5</c:v>
                </c:pt>
                <c:pt idx="47">
                  <c:v>2</c:v>
                </c:pt>
                <c:pt idx="48">
                  <c:v>2</c:v>
                </c:pt>
                <c:pt idx="49">
                  <c:v>1.5</c:v>
                </c:pt>
                <c:pt idx="50">
                  <c:v>2</c:v>
                </c:pt>
                <c:pt idx="51">
                  <c:v>1</c:v>
                </c:pt>
                <c:pt idx="52">
                  <c:v>1.5</c:v>
                </c:pt>
                <c:pt idx="53">
                  <c:v>0</c:v>
                </c:pt>
                <c:pt idx="54">
                  <c:v>0</c:v>
                </c:pt>
                <c:pt idx="55">
                  <c:v>7.5</c:v>
                </c:pt>
                <c:pt idx="56">
                  <c:v>12</c:v>
                </c:pt>
                <c:pt idx="57">
                  <c:v>3.5</c:v>
                </c:pt>
              </c:numCache>
            </c:numRef>
          </c:val>
        </c:ser>
        <c:ser>
          <c:idx val="5"/>
          <c:order val="5"/>
          <c:tx>
            <c:strRef>
              <c:f>Sheet1!$B$30</c:f>
              <c:strCache>
                <c:ptCount val="1"/>
                <c:pt idx="0">
                  <c:v>話し相手、見守り</c:v>
                </c:pt>
              </c:strCache>
            </c:strRef>
          </c:tx>
          <c:invertIfNegative val="0"/>
          <c:cat>
            <c:multiLvlStrRef>
              <c:f>Sheet1!$E$2:$BJ$3</c:f>
              <c:multiLvlStrCache>
                <c:ptCount val="58"/>
                <c:lvl>
                  <c:pt idx="0">
                    <c:v>9 </c:v>
                  </c:pt>
                  <c:pt idx="1">
                    <c:v>10 </c:v>
                  </c:pt>
                  <c:pt idx="2">
                    <c:v>11 </c:v>
                  </c:pt>
                  <c:pt idx="3">
                    <c:v>12 </c:v>
                  </c:pt>
                  <c:pt idx="4">
                    <c:v>1 </c:v>
                  </c:pt>
                  <c:pt idx="5">
                    <c:v>2 </c:v>
                  </c:pt>
                  <c:pt idx="6">
                    <c:v>3 </c:v>
                  </c:pt>
                  <c:pt idx="7">
                    <c:v>4 </c:v>
                  </c:pt>
                  <c:pt idx="8">
                    <c:v>5 </c:v>
                  </c:pt>
                  <c:pt idx="9">
                    <c:v>6 </c:v>
                  </c:pt>
                  <c:pt idx="10">
                    <c:v>7 </c:v>
                  </c:pt>
                  <c:pt idx="11">
                    <c:v>8 </c:v>
                  </c:pt>
                  <c:pt idx="12">
                    <c:v>9 </c:v>
                  </c:pt>
                  <c:pt idx="13">
                    <c:v>10 </c:v>
                  </c:pt>
                  <c:pt idx="14">
                    <c:v>11 </c:v>
                  </c:pt>
                  <c:pt idx="15">
                    <c:v>12 </c:v>
                  </c:pt>
                  <c:pt idx="16">
                    <c:v>1 </c:v>
                  </c:pt>
                  <c:pt idx="17">
                    <c:v>2 </c:v>
                  </c:pt>
                  <c:pt idx="18">
                    <c:v>3 </c:v>
                  </c:pt>
                  <c:pt idx="19">
                    <c:v>4 </c:v>
                  </c:pt>
                  <c:pt idx="20">
                    <c:v>5 </c:v>
                  </c:pt>
                  <c:pt idx="21">
                    <c:v>6 </c:v>
                  </c:pt>
                  <c:pt idx="22">
                    <c:v>7 </c:v>
                  </c:pt>
                  <c:pt idx="23">
                    <c:v>8 </c:v>
                  </c:pt>
                  <c:pt idx="24">
                    <c:v>9 </c:v>
                  </c:pt>
                  <c:pt idx="25">
                    <c:v>10 </c:v>
                  </c:pt>
                  <c:pt idx="26">
                    <c:v>11 </c:v>
                  </c:pt>
                  <c:pt idx="27">
                    <c:v>12 </c:v>
                  </c:pt>
                  <c:pt idx="28">
                    <c:v>1 </c:v>
                  </c:pt>
                  <c:pt idx="29">
                    <c:v>2 </c:v>
                  </c:pt>
                  <c:pt idx="30">
                    <c:v>3 </c:v>
                  </c:pt>
                  <c:pt idx="31">
                    <c:v>4 </c:v>
                  </c:pt>
                  <c:pt idx="32">
                    <c:v>5 </c:v>
                  </c:pt>
                  <c:pt idx="33">
                    <c:v>6 </c:v>
                  </c:pt>
                  <c:pt idx="34">
                    <c:v>7 </c:v>
                  </c:pt>
                  <c:pt idx="35">
                    <c:v>8 </c:v>
                  </c:pt>
                  <c:pt idx="36">
                    <c:v>9 </c:v>
                  </c:pt>
                  <c:pt idx="37">
                    <c:v>10 </c:v>
                  </c:pt>
                  <c:pt idx="38">
                    <c:v>11 </c:v>
                  </c:pt>
                  <c:pt idx="39">
                    <c:v>12 </c:v>
                  </c:pt>
                  <c:pt idx="40">
                    <c:v>1 </c:v>
                  </c:pt>
                  <c:pt idx="41">
                    <c:v>2 </c:v>
                  </c:pt>
                  <c:pt idx="42">
                    <c:v>3 </c:v>
                  </c:pt>
                  <c:pt idx="43">
                    <c:v>4 </c:v>
                  </c:pt>
                  <c:pt idx="44">
                    <c:v>5 </c:v>
                  </c:pt>
                  <c:pt idx="45">
                    <c:v>6 </c:v>
                  </c:pt>
                  <c:pt idx="46">
                    <c:v>7 </c:v>
                  </c:pt>
                  <c:pt idx="47">
                    <c:v>8 </c:v>
                  </c:pt>
                  <c:pt idx="48">
                    <c:v>9 </c:v>
                  </c:pt>
                  <c:pt idx="49">
                    <c:v>10 </c:v>
                  </c:pt>
                  <c:pt idx="50">
                    <c:v>11 </c:v>
                  </c:pt>
                  <c:pt idx="51">
                    <c:v>12 </c:v>
                  </c:pt>
                  <c:pt idx="52">
                    <c:v>1 </c:v>
                  </c:pt>
                  <c:pt idx="53">
                    <c:v>2 </c:v>
                  </c:pt>
                  <c:pt idx="54">
                    <c:v>3 </c:v>
                  </c:pt>
                  <c:pt idx="55">
                    <c:v>4 </c:v>
                  </c:pt>
                  <c:pt idx="56">
                    <c:v>5 </c:v>
                  </c:pt>
                  <c:pt idx="57">
                    <c:v>6 </c:v>
                  </c:pt>
                </c:lvl>
                <c:lvl>
                  <c:pt idx="0">
                    <c:v>23年</c:v>
                  </c:pt>
                  <c:pt idx="1">
                    <c:v>23年</c:v>
                  </c:pt>
                  <c:pt idx="2">
                    <c:v>23年</c:v>
                  </c:pt>
                  <c:pt idx="3">
                    <c:v>23年</c:v>
                  </c:pt>
                  <c:pt idx="4">
                    <c:v>24年</c:v>
                  </c:pt>
                  <c:pt idx="5">
                    <c:v>24年</c:v>
                  </c:pt>
                  <c:pt idx="6">
                    <c:v>24年</c:v>
                  </c:pt>
                  <c:pt idx="7">
                    <c:v>24年</c:v>
                  </c:pt>
                  <c:pt idx="8">
                    <c:v>24年</c:v>
                  </c:pt>
                  <c:pt idx="9">
                    <c:v>24年</c:v>
                  </c:pt>
                  <c:pt idx="10">
                    <c:v>24年</c:v>
                  </c:pt>
                  <c:pt idx="11">
                    <c:v>24年</c:v>
                  </c:pt>
                  <c:pt idx="12">
                    <c:v>24年</c:v>
                  </c:pt>
                  <c:pt idx="13">
                    <c:v>24年</c:v>
                  </c:pt>
                  <c:pt idx="14">
                    <c:v>24年</c:v>
                  </c:pt>
                  <c:pt idx="15">
                    <c:v>24年</c:v>
                  </c:pt>
                  <c:pt idx="16">
                    <c:v>25年</c:v>
                  </c:pt>
                  <c:pt idx="17">
                    <c:v>25年</c:v>
                  </c:pt>
                  <c:pt idx="18">
                    <c:v>25年</c:v>
                  </c:pt>
                  <c:pt idx="19">
                    <c:v>25年</c:v>
                  </c:pt>
                  <c:pt idx="20">
                    <c:v>25年</c:v>
                  </c:pt>
                  <c:pt idx="21">
                    <c:v>25年</c:v>
                  </c:pt>
                  <c:pt idx="22">
                    <c:v>25年</c:v>
                  </c:pt>
                  <c:pt idx="23">
                    <c:v>25年</c:v>
                  </c:pt>
                  <c:pt idx="24">
                    <c:v>25年</c:v>
                  </c:pt>
                  <c:pt idx="25">
                    <c:v>25年</c:v>
                  </c:pt>
                  <c:pt idx="26">
                    <c:v>25年</c:v>
                  </c:pt>
                  <c:pt idx="27">
                    <c:v>25年</c:v>
                  </c:pt>
                  <c:pt idx="28">
                    <c:v>26年</c:v>
                  </c:pt>
                  <c:pt idx="29">
                    <c:v>26年</c:v>
                  </c:pt>
                  <c:pt idx="30">
                    <c:v>26年</c:v>
                  </c:pt>
                  <c:pt idx="31">
                    <c:v>26年</c:v>
                  </c:pt>
                  <c:pt idx="32">
                    <c:v>26年</c:v>
                  </c:pt>
                  <c:pt idx="33">
                    <c:v>26年</c:v>
                  </c:pt>
                  <c:pt idx="34">
                    <c:v>26年</c:v>
                  </c:pt>
                  <c:pt idx="35">
                    <c:v>26年</c:v>
                  </c:pt>
                  <c:pt idx="36">
                    <c:v>26年</c:v>
                  </c:pt>
                  <c:pt idx="37">
                    <c:v>26年</c:v>
                  </c:pt>
                  <c:pt idx="38">
                    <c:v>26年</c:v>
                  </c:pt>
                  <c:pt idx="39">
                    <c:v>26年</c:v>
                  </c:pt>
                  <c:pt idx="40">
                    <c:v>27年</c:v>
                  </c:pt>
                  <c:pt idx="41">
                    <c:v>27年</c:v>
                  </c:pt>
                  <c:pt idx="42">
                    <c:v>27年</c:v>
                  </c:pt>
                  <c:pt idx="43">
                    <c:v>27年</c:v>
                  </c:pt>
                  <c:pt idx="44">
                    <c:v>27年</c:v>
                  </c:pt>
                  <c:pt idx="45">
                    <c:v>27年</c:v>
                  </c:pt>
                  <c:pt idx="46">
                    <c:v>27年</c:v>
                  </c:pt>
                  <c:pt idx="47">
                    <c:v>27年</c:v>
                  </c:pt>
                  <c:pt idx="48">
                    <c:v>27年</c:v>
                  </c:pt>
                  <c:pt idx="49">
                    <c:v>27年</c:v>
                  </c:pt>
                  <c:pt idx="50">
                    <c:v>27年</c:v>
                  </c:pt>
                  <c:pt idx="51">
                    <c:v>27年</c:v>
                  </c:pt>
                  <c:pt idx="52">
                    <c:v>28年</c:v>
                  </c:pt>
                  <c:pt idx="53">
                    <c:v>28年</c:v>
                  </c:pt>
                  <c:pt idx="54">
                    <c:v>28年</c:v>
                  </c:pt>
                  <c:pt idx="55">
                    <c:v>28年</c:v>
                  </c:pt>
                  <c:pt idx="56">
                    <c:v>28年</c:v>
                  </c:pt>
                  <c:pt idx="57">
                    <c:v>28年</c:v>
                  </c:pt>
                </c:lvl>
              </c:multiLvlStrCache>
            </c:multiLvlStrRef>
          </c:cat>
          <c:val>
            <c:numRef>
              <c:f>Sheet1!$E$30:$BJ$30</c:f>
              <c:numCache>
                <c:formatCode>#,##0.0_);[Red]\(#,##0.0\)</c:formatCode>
                <c:ptCount val="58"/>
                <c:pt idx="0">
                  <c:v>0</c:v>
                </c:pt>
                <c:pt idx="1">
                  <c:v>0</c:v>
                </c:pt>
                <c:pt idx="2">
                  <c:v>1.5</c:v>
                </c:pt>
                <c:pt idx="3">
                  <c:v>0.5</c:v>
                </c:pt>
                <c:pt idx="4">
                  <c:v>1</c:v>
                </c:pt>
                <c:pt idx="5">
                  <c:v>0</c:v>
                </c:pt>
                <c:pt idx="6">
                  <c:v>0</c:v>
                </c:pt>
                <c:pt idx="7">
                  <c:v>0</c:v>
                </c:pt>
                <c:pt idx="8">
                  <c:v>0</c:v>
                </c:pt>
                <c:pt idx="9">
                  <c:v>0</c:v>
                </c:pt>
                <c:pt idx="11">
                  <c:v>0</c:v>
                </c:pt>
                <c:pt idx="12">
                  <c:v>1</c:v>
                </c:pt>
                <c:pt idx="13">
                  <c:v>1.5</c:v>
                </c:pt>
                <c:pt idx="17">
                  <c:v>2.5</c:v>
                </c:pt>
                <c:pt idx="18">
                  <c:v>0</c:v>
                </c:pt>
                <c:pt idx="19">
                  <c:v>0</c:v>
                </c:pt>
                <c:pt idx="20">
                  <c:v>0</c:v>
                </c:pt>
                <c:pt idx="21">
                  <c:v>0</c:v>
                </c:pt>
                <c:pt idx="22">
                  <c:v>0</c:v>
                </c:pt>
                <c:pt idx="23">
                  <c:v>0</c:v>
                </c:pt>
                <c:pt idx="24">
                  <c:v>0</c:v>
                </c:pt>
                <c:pt idx="25">
                  <c:v>1</c:v>
                </c:pt>
                <c:pt idx="26">
                  <c:v>0</c:v>
                </c:pt>
                <c:pt idx="27">
                  <c:v>0</c:v>
                </c:pt>
                <c:pt idx="28">
                  <c:v>0</c:v>
                </c:pt>
                <c:pt idx="29">
                  <c:v>0</c:v>
                </c:pt>
                <c:pt idx="30">
                  <c:v>0</c:v>
                </c:pt>
                <c:pt idx="31">
                  <c:v>1</c:v>
                </c:pt>
                <c:pt idx="32">
                  <c:v>0</c:v>
                </c:pt>
                <c:pt idx="33">
                  <c:v>0</c:v>
                </c:pt>
                <c:pt idx="34">
                  <c:v>0</c:v>
                </c:pt>
                <c:pt idx="35">
                  <c:v>3</c:v>
                </c:pt>
                <c:pt idx="36">
                  <c:v>0</c:v>
                </c:pt>
                <c:pt idx="37">
                  <c:v>0</c:v>
                </c:pt>
                <c:pt idx="38">
                  <c:v>0</c:v>
                </c:pt>
                <c:pt idx="39">
                  <c:v>0</c:v>
                </c:pt>
                <c:pt idx="40">
                  <c:v>0</c:v>
                </c:pt>
                <c:pt idx="41">
                  <c:v>0</c:v>
                </c:pt>
                <c:pt idx="42">
                  <c:v>0</c:v>
                </c:pt>
                <c:pt idx="43">
                  <c:v>0</c:v>
                </c:pt>
                <c:pt idx="44">
                  <c:v>0</c:v>
                </c:pt>
                <c:pt idx="45">
                  <c:v>0</c:v>
                </c:pt>
                <c:pt idx="46">
                  <c:v>0.5</c:v>
                </c:pt>
                <c:pt idx="47">
                  <c:v>0</c:v>
                </c:pt>
                <c:pt idx="48">
                  <c:v>0.5</c:v>
                </c:pt>
                <c:pt idx="49">
                  <c:v>0</c:v>
                </c:pt>
                <c:pt idx="50">
                  <c:v>0</c:v>
                </c:pt>
                <c:pt idx="51">
                  <c:v>0</c:v>
                </c:pt>
                <c:pt idx="52">
                  <c:v>0</c:v>
                </c:pt>
                <c:pt idx="53">
                  <c:v>0</c:v>
                </c:pt>
                <c:pt idx="54">
                  <c:v>0</c:v>
                </c:pt>
                <c:pt idx="55">
                  <c:v>0</c:v>
                </c:pt>
                <c:pt idx="56">
                  <c:v>0</c:v>
                </c:pt>
                <c:pt idx="57">
                  <c:v>0</c:v>
                </c:pt>
              </c:numCache>
            </c:numRef>
          </c:val>
        </c:ser>
        <c:ser>
          <c:idx val="6"/>
          <c:order val="6"/>
          <c:tx>
            <c:strRef>
              <c:f>Sheet1!$B$31</c:f>
              <c:strCache>
                <c:ptCount val="1"/>
                <c:pt idx="0">
                  <c:v>その他</c:v>
                </c:pt>
              </c:strCache>
            </c:strRef>
          </c:tx>
          <c:invertIfNegative val="0"/>
          <c:cat>
            <c:multiLvlStrRef>
              <c:f>Sheet1!$E$2:$BJ$3</c:f>
              <c:multiLvlStrCache>
                <c:ptCount val="58"/>
                <c:lvl>
                  <c:pt idx="0">
                    <c:v>9 </c:v>
                  </c:pt>
                  <c:pt idx="1">
                    <c:v>10 </c:v>
                  </c:pt>
                  <c:pt idx="2">
                    <c:v>11 </c:v>
                  </c:pt>
                  <c:pt idx="3">
                    <c:v>12 </c:v>
                  </c:pt>
                  <c:pt idx="4">
                    <c:v>1 </c:v>
                  </c:pt>
                  <c:pt idx="5">
                    <c:v>2 </c:v>
                  </c:pt>
                  <c:pt idx="6">
                    <c:v>3 </c:v>
                  </c:pt>
                  <c:pt idx="7">
                    <c:v>4 </c:v>
                  </c:pt>
                  <c:pt idx="8">
                    <c:v>5 </c:v>
                  </c:pt>
                  <c:pt idx="9">
                    <c:v>6 </c:v>
                  </c:pt>
                  <c:pt idx="10">
                    <c:v>7 </c:v>
                  </c:pt>
                  <c:pt idx="11">
                    <c:v>8 </c:v>
                  </c:pt>
                  <c:pt idx="12">
                    <c:v>9 </c:v>
                  </c:pt>
                  <c:pt idx="13">
                    <c:v>10 </c:v>
                  </c:pt>
                  <c:pt idx="14">
                    <c:v>11 </c:v>
                  </c:pt>
                  <c:pt idx="15">
                    <c:v>12 </c:v>
                  </c:pt>
                  <c:pt idx="16">
                    <c:v>1 </c:v>
                  </c:pt>
                  <c:pt idx="17">
                    <c:v>2 </c:v>
                  </c:pt>
                  <c:pt idx="18">
                    <c:v>3 </c:v>
                  </c:pt>
                  <c:pt idx="19">
                    <c:v>4 </c:v>
                  </c:pt>
                  <c:pt idx="20">
                    <c:v>5 </c:v>
                  </c:pt>
                  <c:pt idx="21">
                    <c:v>6 </c:v>
                  </c:pt>
                  <c:pt idx="22">
                    <c:v>7 </c:v>
                  </c:pt>
                  <c:pt idx="23">
                    <c:v>8 </c:v>
                  </c:pt>
                  <c:pt idx="24">
                    <c:v>9 </c:v>
                  </c:pt>
                  <c:pt idx="25">
                    <c:v>10 </c:v>
                  </c:pt>
                  <c:pt idx="26">
                    <c:v>11 </c:v>
                  </c:pt>
                  <c:pt idx="27">
                    <c:v>12 </c:v>
                  </c:pt>
                  <c:pt idx="28">
                    <c:v>1 </c:v>
                  </c:pt>
                  <c:pt idx="29">
                    <c:v>2 </c:v>
                  </c:pt>
                  <c:pt idx="30">
                    <c:v>3 </c:v>
                  </c:pt>
                  <c:pt idx="31">
                    <c:v>4 </c:v>
                  </c:pt>
                  <c:pt idx="32">
                    <c:v>5 </c:v>
                  </c:pt>
                  <c:pt idx="33">
                    <c:v>6 </c:v>
                  </c:pt>
                  <c:pt idx="34">
                    <c:v>7 </c:v>
                  </c:pt>
                  <c:pt idx="35">
                    <c:v>8 </c:v>
                  </c:pt>
                  <c:pt idx="36">
                    <c:v>9 </c:v>
                  </c:pt>
                  <c:pt idx="37">
                    <c:v>10 </c:v>
                  </c:pt>
                  <c:pt idx="38">
                    <c:v>11 </c:v>
                  </c:pt>
                  <c:pt idx="39">
                    <c:v>12 </c:v>
                  </c:pt>
                  <c:pt idx="40">
                    <c:v>1 </c:v>
                  </c:pt>
                  <c:pt idx="41">
                    <c:v>2 </c:v>
                  </c:pt>
                  <c:pt idx="42">
                    <c:v>3 </c:v>
                  </c:pt>
                  <c:pt idx="43">
                    <c:v>4 </c:v>
                  </c:pt>
                  <c:pt idx="44">
                    <c:v>5 </c:v>
                  </c:pt>
                  <c:pt idx="45">
                    <c:v>6 </c:v>
                  </c:pt>
                  <c:pt idx="46">
                    <c:v>7 </c:v>
                  </c:pt>
                  <c:pt idx="47">
                    <c:v>8 </c:v>
                  </c:pt>
                  <c:pt idx="48">
                    <c:v>9 </c:v>
                  </c:pt>
                  <c:pt idx="49">
                    <c:v>10 </c:v>
                  </c:pt>
                  <c:pt idx="50">
                    <c:v>11 </c:v>
                  </c:pt>
                  <c:pt idx="51">
                    <c:v>12 </c:v>
                  </c:pt>
                  <c:pt idx="52">
                    <c:v>1 </c:v>
                  </c:pt>
                  <c:pt idx="53">
                    <c:v>2 </c:v>
                  </c:pt>
                  <c:pt idx="54">
                    <c:v>3 </c:v>
                  </c:pt>
                  <c:pt idx="55">
                    <c:v>4 </c:v>
                  </c:pt>
                  <c:pt idx="56">
                    <c:v>5 </c:v>
                  </c:pt>
                  <c:pt idx="57">
                    <c:v>6 </c:v>
                  </c:pt>
                </c:lvl>
                <c:lvl>
                  <c:pt idx="0">
                    <c:v>23年</c:v>
                  </c:pt>
                  <c:pt idx="1">
                    <c:v>23年</c:v>
                  </c:pt>
                  <c:pt idx="2">
                    <c:v>23年</c:v>
                  </c:pt>
                  <c:pt idx="3">
                    <c:v>23年</c:v>
                  </c:pt>
                  <c:pt idx="4">
                    <c:v>24年</c:v>
                  </c:pt>
                  <c:pt idx="5">
                    <c:v>24年</c:v>
                  </c:pt>
                  <c:pt idx="6">
                    <c:v>24年</c:v>
                  </c:pt>
                  <c:pt idx="7">
                    <c:v>24年</c:v>
                  </c:pt>
                  <c:pt idx="8">
                    <c:v>24年</c:v>
                  </c:pt>
                  <c:pt idx="9">
                    <c:v>24年</c:v>
                  </c:pt>
                  <c:pt idx="10">
                    <c:v>24年</c:v>
                  </c:pt>
                  <c:pt idx="11">
                    <c:v>24年</c:v>
                  </c:pt>
                  <c:pt idx="12">
                    <c:v>24年</c:v>
                  </c:pt>
                  <c:pt idx="13">
                    <c:v>24年</c:v>
                  </c:pt>
                  <c:pt idx="14">
                    <c:v>24年</c:v>
                  </c:pt>
                  <c:pt idx="15">
                    <c:v>24年</c:v>
                  </c:pt>
                  <c:pt idx="16">
                    <c:v>25年</c:v>
                  </c:pt>
                  <c:pt idx="17">
                    <c:v>25年</c:v>
                  </c:pt>
                  <c:pt idx="18">
                    <c:v>25年</c:v>
                  </c:pt>
                  <c:pt idx="19">
                    <c:v>25年</c:v>
                  </c:pt>
                  <c:pt idx="20">
                    <c:v>25年</c:v>
                  </c:pt>
                  <c:pt idx="21">
                    <c:v>25年</c:v>
                  </c:pt>
                  <c:pt idx="22">
                    <c:v>25年</c:v>
                  </c:pt>
                  <c:pt idx="23">
                    <c:v>25年</c:v>
                  </c:pt>
                  <c:pt idx="24">
                    <c:v>25年</c:v>
                  </c:pt>
                  <c:pt idx="25">
                    <c:v>25年</c:v>
                  </c:pt>
                  <c:pt idx="26">
                    <c:v>25年</c:v>
                  </c:pt>
                  <c:pt idx="27">
                    <c:v>25年</c:v>
                  </c:pt>
                  <c:pt idx="28">
                    <c:v>26年</c:v>
                  </c:pt>
                  <c:pt idx="29">
                    <c:v>26年</c:v>
                  </c:pt>
                  <c:pt idx="30">
                    <c:v>26年</c:v>
                  </c:pt>
                  <c:pt idx="31">
                    <c:v>26年</c:v>
                  </c:pt>
                  <c:pt idx="32">
                    <c:v>26年</c:v>
                  </c:pt>
                  <c:pt idx="33">
                    <c:v>26年</c:v>
                  </c:pt>
                  <c:pt idx="34">
                    <c:v>26年</c:v>
                  </c:pt>
                  <c:pt idx="35">
                    <c:v>26年</c:v>
                  </c:pt>
                  <c:pt idx="36">
                    <c:v>26年</c:v>
                  </c:pt>
                  <c:pt idx="37">
                    <c:v>26年</c:v>
                  </c:pt>
                  <c:pt idx="38">
                    <c:v>26年</c:v>
                  </c:pt>
                  <c:pt idx="39">
                    <c:v>26年</c:v>
                  </c:pt>
                  <c:pt idx="40">
                    <c:v>27年</c:v>
                  </c:pt>
                  <c:pt idx="41">
                    <c:v>27年</c:v>
                  </c:pt>
                  <c:pt idx="42">
                    <c:v>27年</c:v>
                  </c:pt>
                  <c:pt idx="43">
                    <c:v>27年</c:v>
                  </c:pt>
                  <c:pt idx="44">
                    <c:v>27年</c:v>
                  </c:pt>
                  <c:pt idx="45">
                    <c:v>27年</c:v>
                  </c:pt>
                  <c:pt idx="46">
                    <c:v>27年</c:v>
                  </c:pt>
                  <c:pt idx="47">
                    <c:v>27年</c:v>
                  </c:pt>
                  <c:pt idx="48">
                    <c:v>27年</c:v>
                  </c:pt>
                  <c:pt idx="49">
                    <c:v>27年</c:v>
                  </c:pt>
                  <c:pt idx="50">
                    <c:v>27年</c:v>
                  </c:pt>
                  <c:pt idx="51">
                    <c:v>27年</c:v>
                  </c:pt>
                  <c:pt idx="52">
                    <c:v>28年</c:v>
                  </c:pt>
                  <c:pt idx="53">
                    <c:v>28年</c:v>
                  </c:pt>
                  <c:pt idx="54">
                    <c:v>28年</c:v>
                  </c:pt>
                  <c:pt idx="55">
                    <c:v>28年</c:v>
                  </c:pt>
                  <c:pt idx="56">
                    <c:v>28年</c:v>
                  </c:pt>
                  <c:pt idx="57">
                    <c:v>28年</c:v>
                  </c:pt>
                </c:lvl>
              </c:multiLvlStrCache>
            </c:multiLvlStrRef>
          </c:cat>
          <c:val>
            <c:numRef>
              <c:f>Sheet1!$E$31:$BJ$31</c:f>
              <c:numCache>
                <c:formatCode>#,##0.0_);[Red]\(#,##0.0\)</c:formatCode>
                <c:ptCount val="58"/>
                <c:pt idx="0">
                  <c:v>0</c:v>
                </c:pt>
                <c:pt idx="1">
                  <c:v>0</c:v>
                </c:pt>
                <c:pt idx="2">
                  <c:v>1.5</c:v>
                </c:pt>
                <c:pt idx="3">
                  <c:v>5.5</c:v>
                </c:pt>
                <c:pt idx="4">
                  <c:v>7.5</c:v>
                </c:pt>
                <c:pt idx="5">
                  <c:v>1.5</c:v>
                </c:pt>
                <c:pt idx="6">
                  <c:v>2</c:v>
                </c:pt>
                <c:pt idx="7">
                  <c:v>6.5</c:v>
                </c:pt>
                <c:pt idx="8">
                  <c:v>3.5</c:v>
                </c:pt>
                <c:pt idx="9">
                  <c:v>6</c:v>
                </c:pt>
                <c:pt idx="10">
                  <c:v>4</c:v>
                </c:pt>
                <c:pt idx="11">
                  <c:v>5</c:v>
                </c:pt>
                <c:pt idx="12">
                  <c:v>5.5</c:v>
                </c:pt>
                <c:pt idx="13">
                  <c:v>3</c:v>
                </c:pt>
                <c:pt idx="14">
                  <c:v>5.5</c:v>
                </c:pt>
                <c:pt idx="15">
                  <c:v>6</c:v>
                </c:pt>
                <c:pt idx="16">
                  <c:v>14</c:v>
                </c:pt>
                <c:pt idx="17">
                  <c:v>31</c:v>
                </c:pt>
                <c:pt idx="18">
                  <c:v>7.5</c:v>
                </c:pt>
                <c:pt idx="19">
                  <c:v>4</c:v>
                </c:pt>
                <c:pt idx="20">
                  <c:v>11</c:v>
                </c:pt>
                <c:pt idx="21">
                  <c:v>11</c:v>
                </c:pt>
                <c:pt idx="22">
                  <c:v>0</c:v>
                </c:pt>
                <c:pt idx="23">
                  <c:v>3</c:v>
                </c:pt>
                <c:pt idx="24">
                  <c:v>9</c:v>
                </c:pt>
                <c:pt idx="25">
                  <c:v>1.5</c:v>
                </c:pt>
                <c:pt idx="26">
                  <c:v>8.5</c:v>
                </c:pt>
                <c:pt idx="27">
                  <c:v>4.5</c:v>
                </c:pt>
                <c:pt idx="28">
                  <c:v>10</c:v>
                </c:pt>
                <c:pt idx="29">
                  <c:v>7.5</c:v>
                </c:pt>
                <c:pt idx="30">
                  <c:v>9</c:v>
                </c:pt>
                <c:pt idx="31">
                  <c:v>12.5</c:v>
                </c:pt>
                <c:pt idx="32">
                  <c:v>4.5</c:v>
                </c:pt>
                <c:pt idx="33">
                  <c:v>15.5</c:v>
                </c:pt>
                <c:pt idx="34">
                  <c:v>8.5</c:v>
                </c:pt>
                <c:pt idx="35">
                  <c:v>0</c:v>
                </c:pt>
                <c:pt idx="36">
                  <c:v>7</c:v>
                </c:pt>
                <c:pt idx="37">
                  <c:v>9</c:v>
                </c:pt>
                <c:pt idx="38">
                  <c:v>30</c:v>
                </c:pt>
                <c:pt idx="39">
                  <c:v>16.5</c:v>
                </c:pt>
                <c:pt idx="40">
                  <c:v>3.5</c:v>
                </c:pt>
                <c:pt idx="41">
                  <c:v>4.5</c:v>
                </c:pt>
                <c:pt idx="42">
                  <c:v>5.5</c:v>
                </c:pt>
                <c:pt idx="43">
                  <c:v>5</c:v>
                </c:pt>
                <c:pt idx="44">
                  <c:v>2.5</c:v>
                </c:pt>
                <c:pt idx="45">
                  <c:v>1</c:v>
                </c:pt>
                <c:pt idx="46">
                  <c:v>1</c:v>
                </c:pt>
                <c:pt idx="47">
                  <c:v>0</c:v>
                </c:pt>
                <c:pt idx="48">
                  <c:v>2.5</c:v>
                </c:pt>
                <c:pt idx="49">
                  <c:v>9.5</c:v>
                </c:pt>
                <c:pt idx="50">
                  <c:v>0</c:v>
                </c:pt>
                <c:pt idx="51">
                  <c:v>6.5</c:v>
                </c:pt>
                <c:pt idx="52">
                  <c:v>8.5</c:v>
                </c:pt>
                <c:pt idx="53">
                  <c:v>16.5</c:v>
                </c:pt>
                <c:pt idx="54">
                  <c:v>11.5</c:v>
                </c:pt>
                <c:pt idx="55">
                  <c:v>9.5</c:v>
                </c:pt>
                <c:pt idx="56">
                  <c:v>11.5</c:v>
                </c:pt>
                <c:pt idx="57">
                  <c:v>12</c:v>
                </c:pt>
              </c:numCache>
            </c:numRef>
          </c:val>
        </c:ser>
        <c:dLbls>
          <c:showLegendKey val="0"/>
          <c:showVal val="0"/>
          <c:showCatName val="0"/>
          <c:showSerName val="0"/>
          <c:showPercent val="0"/>
          <c:showBubbleSize val="0"/>
        </c:dLbls>
        <c:gapWidth val="150"/>
        <c:overlap val="100"/>
        <c:axId val="139987968"/>
        <c:axId val="140002048"/>
      </c:barChart>
      <c:lineChart>
        <c:grouping val="standard"/>
        <c:varyColors val="0"/>
        <c:ser>
          <c:idx val="7"/>
          <c:order val="7"/>
          <c:tx>
            <c:strRef>
              <c:f>Sheet1!$A$18</c:f>
              <c:strCache>
                <c:ptCount val="1"/>
                <c:pt idx="0">
                  <c:v>利用者登録者数</c:v>
                </c:pt>
              </c:strCache>
            </c:strRef>
          </c:tx>
          <c:val>
            <c:numRef>
              <c:f>Sheet1!$E$18:$BJ$18</c:f>
              <c:numCache>
                <c:formatCode>#,##0_);[Red]\(#,##0\)</c:formatCode>
                <c:ptCount val="58"/>
                <c:pt idx="0">
                  <c:v>11</c:v>
                </c:pt>
                <c:pt idx="1">
                  <c:v>21</c:v>
                </c:pt>
                <c:pt idx="2">
                  <c:v>31</c:v>
                </c:pt>
                <c:pt idx="3">
                  <c:v>40</c:v>
                </c:pt>
                <c:pt idx="4">
                  <c:v>47</c:v>
                </c:pt>
                <c:pt idx="5">
                  <c:v>52</c:v>
                </c:pt>
                <c:pt idx="6">
                  <c:v>63</c:v>
                </c:pt>
                <c:pt idx="7">
                  <c:v>68</c:v>
                </c:pt>
                <c:pt idx="8">
                  <c:v>76</c:v>
                </c:pt>
                <c:pt idx="9">
                  <c:v>85</c:v>
                </c:pt>
                <c:pt idx="10">
                  <c:v>91</c:v>
                </c:pt>
                <c:pt idx="11">
                  <c:v>97</c:v>
                </c:pt>
                <c:pt idx="12">
                  <c:v>109</c:v>
                </c:pt>
                <c:pt idx="13">
                  <c:v>114</c:v>
                </c:pt>
                <c:pt idx="14">
                  <c:v>125</c:v>
                </c:pt>
                <c:pt idx="15">
                  <c:v>125</c:v>
                </c:pt>
                <c:pt idx="16">
                  <c:v>135</c:v>
                </c:pt>
                <c:pt idx="17">
                  <c:v>139</c:v>
                </c:pt>
                <c:pt idx="18">
                  <c:v>144</c:v>
                </c:pt>
                <c:pt idx="19">
                  <c:v>152</c:v>
                </c:pt>
                <c:pt idx="20">
                  <c:v>157</c:v>
                </c:pt>
                <c:pt idx="21">
                  <c:v>163</c:v>
                </c:pt>
                <c:pt idx="22">
                  <c:v>166</c:v>
                </c:pt>
                <c:pt idx="23">
                  <c:v>171</c:v>
                </c:pt>
                <c:pt idx="24">
                  <c:v>177</c:v>
                </c:pt>
                <c:pt idx="25">
                  <c:v>181</c:v>
                </c:pt>
                <c:pt idx="26">
                  <c:v>183</c:v>
                </c:pt>
                <c:pt idx="27">
                  <c:v>190</c:v>
                </c:pt>
                <c:pt idx="28">
                  <c:v>198</c:v>
                </c:pt>
                <c:pt idx="29">
                  <c:v>209</c:v>
                </c:pt>
                <c:pt idx="30">
                  <c:v>211</c:v>
                </c:pt>
                <c:pt idx="31">
                  <c:v>216</c:v>
                </c:pt>
                <c:pt idx="32">
                  <c:v>217</c:v>
                </c:pt>
                <c:pt idx="33">
                  <c:v>217</c:v>
                </c:pt>
                <c:pt idx="34">
                  <c:v>221</c:v>
                </c:pt>
                <c:pt idx="35">
                  <c:v>226</c:v>
                </c:pt>
                <c:pt idx="36">
                  <c:v>238</c:v>
                </c:pt>
                <c:pt idx="37">
                  <c:v>242</c:v>
                </c:pt>
                <c:pt idx="38">
                  <c:v>246</c:v>
                </c:pt>
                <c:pt idx="39">
                  <c:v>250</c:v>
                </c:pt>
                <c:pt idx="40">
                  <c:v>257</c:v>
                </c:pt>
                <c:pt idx="41">
                  <c:v>260</c:v>
                </c:pt>
                <c:pt idx="42">
                  <c:v>264</c:v>
                </c:pt>
                <c:pt idx="43">
                  <c:v>244</c:v>
                </c:pt>
                <c:pt idx="44">
                  <c:v>249</c:v>
                </c:pt>
                <c:pt idx="45">
                  <c:v>251</c:v>
                </c:pt>
                <c:pt idx="46">
                  <c:v>255</c:v>
                </c:pt>
                <c:pt idx="47">
                  <c:v>255</c:v>
                </c:pt>
                <c:pt idx="48">
                  <c:v>260</c:v>
                </c:pt>
                <c:pt idx="49">
                  <c:v>264</c:v>
                </c:pt>
                <c:pt idx="50">
                  <c:v>264</c:v>
                </c:pt>
                <c:pt idx="51">
                  <c:v>270</c:v>
                </c:pt>
                <c:pt idx="52">
                  <c:v>275</c:v>
                </c:pt>
                <c:pt idx="53">
                  <c:v>277</c:v>
                </c:pt>
                <c:pt idx="54">
                  <c:v>283</c:v>
                </c:pt>
                <c:pt idx="55">
                  <c:v>286</c:v>
                </c:pt>
                <c:pt idx="56">
                  <c:v>288</c:v>
                </c:pt>
                <c:pt idx="57">
                  <c:v>296</c:v>
                </c:pt>
              </c:numCache>
            </c:numRef>
          </c:val>
          <c:smooth val="0"/>
        </c:ser>
        <c:dLbls>
          <c:showLegendKey val="0"/>
          <c:showVal val="0"/>
          <c:showCatName val="0"/>
          <c:showSerName val="0"/>
          <c:showPercent val="0"/>
          <c:showBubbleSize val="0"/>
        </c:dLbls>
        <c:marker val="1"/>
        <c:smooth val="0"/>
        <c:axId val="139987968"/>
        <c:axId val="140002048"/>
      </c:lineChart>
      <c:catAx>
        <c:axId val="139987968"/>
        <c:scaling>
          <c:orientation val="minMax"/>
        </c:scaling>
        <c:delete val="0"/>
        <c:axPos val="b"/>
        <c:numFmt formatCode="General" sourceLinked="0"/>
        <c:majorTickMark val="out"/>
        <c:minorTickMark val="none"/>
        <c:tickLblPos val="nextTo"/>
        <c:crossAx val="140002048"/>
        <c:crosses val="autoZero"/>
        <c:auto val="1"/>
        <c:lblAlgn val="ctr"/>
        <c:lblOffset val="100"/>
        <c:noMultiLvlLbl val="0"/>
      </c:catAx>
      <c:valAx>
        <c:axId val="140002048"/>
        <c:scaling>
          <c:orientation val="minMax"/>
        </c:scaling>
        <c:delete val="0"/>
        <c:axPos val="l"/>
        <c:majorGridlines/>
        <c:numFmt formatCode="#,##0.0_);[Red]\(#,##0.0\)" sourceLinked="1"/>
        <c:majorTickMark val="out"/>
        <c:minorTickMark val="none"/>
        <c:tickLblPos val="nextTo"/>
        <c:crossAx val="139987968"/>
        <c:crosses val="autoZero"/>
        <c:crossBetween val="between"/>
      </c:valAx>
    </c:plotArea>
    <c:legend>
      <c:legendPos val="b"/>
      <c:layout>
        <c:manualLayout>
          <c:xMode val="edge"/>
          <c:yMode val="edge"/>
          <c:x val="9.7630158962944524E-2"/>
          <c:y val="3.0743944902241152E-2"/>
          <c:w val="0.71987937583785344"/>
          <c:h val="0.37805640134965934"/>
        </c:manualLayout>
      </c:layout>
      <c:overlay val="0"/>
    </c:legend>
    <c:plotVisOnly val="1"/>
    <c:dispBlanksAs val="zero"/>
    <c:showDLblsOverMax val="0"/>
  </c:chart>
  <c:txPr>
    <a:bodyPr/>
    <a:lstStyle/>
    <a:p>
      <a:pPr>
        <a:defRPr sz="12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9908649215385086"/>
          <c:y val="0.31447774964288489"/>
          <c:w val="0.51482142167239742"/>
          <c:h val="0.55534178146565227"/>
        </c:manualLayout>
      </c:layout>
      <c:pieChart>
        <c:varyColors val="1"/>
        <c:ser>
          <c:idx val="0"/>
          <c:order val="0"/>
          <c:spPr>
            <a:blipFill>
              <a:blip xmlns:r="http://schemas.openxmlformats.org/officeDocument/2006/relationships" r:embed="rId1"/>
              <a:tile tx="0" ty="0" sx="100000" sy="100000" flip="none" algn="tl"/>
            </a:blipFill>
            <a:ln>
              <a:solidFill>
                <a:srgbClr val="0070C0"/>
              </a:solidFill>
            </a:ln>
          </c:spPr>
          <c:dLbls>
            <c:dLbl>
              <c:idx val="0"/>
              <c:layout>
                <c:manualLayout>
                  <c:x val="4.4883757917203233E-2"/>
                  <c:y val="-1.0269455521507103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2.909556243464748E-2"/>
                  <c:y val="0.10955189918664063"/>
                </c:manualLayout>
              </c:layout>
              <c:tx>
                <c:rich>
                  <a:bodyPr/>
                  <a:lstStyle/>
                  <a:p>
                    <a:r>
                      <a:rPr lang="ja-JP" altLang="en-US" sz="1200"/>
                      <a:t>外出支援 </a:t>
                    </a:r>
                    <a:r>
                      <a:rPr lang="en-US" altLang="ja-JP" sz="1200"/>
                      <a:t>111.0 </a:t>
                    </a:r>
                  </a:p>
                </c:rich>
              </c:tx>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7025228472947052"/>
                  <c:y val="-2.6962181119222974E-2"/>
                </c:manualLayout>
              </c:layout>
              <c:tx>
                <c:rich>
                  <a:bodyPr/>
                  <a:lstStyle/>
                  <a:p>
                    <a:r>
                      <a:rPr lang="ja-JP" altLang="en-US" sz="1200"/>
                      <a:t>部屋の掃除、模様替えなど </a:t>
                    </a:r>
                    <a:r>
                      <a:rPr lang="en-US" altLang="ja-JP" sz="1200"/>
                      <a:t>230.0 </a:t>
                    </a:r>
                  </a:p>
                </c:rich>
              </c:tx>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4.2643283225960393E-2"/>
                  <c:y val="0.34972520800654061"/>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10474540682414699"/>
                  <c:y val="0.16954138324614448"/>
                </c:manualLayout>
              </c:layout>
              <c:tx>
                <c:rich>
                  <a:bodyPr/>
                  <a:lstStyle/>
                  <a:p>
                    <a:r>
                      <a:rPr lang="ja-JP" altLang="en-US" sz="1200"/>
                      <a:t>庭の手入れなど</a:t>
                    </a:r>
                    <a:r>
                      <a:rPr lang="en-US" altLang="ja-JP" sz="1200"/>
                      <a:t>, 15.5 </a:t>
                    </a:r>
                  </a:p>
                </c:rich>
              </c:tx>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9.3751342620635225E-2"/>
                  <c:y val="-6.4428946381702282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2.9333333333333392E-2"/>
                  <c:y val="-6.277165354330709E-2"/>
                </c:manualLayout>
              </c:layout>
              <c:tx>
                <c:rich>
                  <a:bodyPr/>
                  <a:lstStyle/>
                  <a:p>
                    <a:r>
                      <a:rPr lang="ja-JP" altLang="en-US" sz="1200"/>
                      <a:t>その他</a:t>
                    </a:r>
                    <a:r>
                      <a:rPr lang="en-US" altLang="ja-JP" sz="1200"/>
                      <a:t>50.5 </a:t>
                    </a:r>
                  </a:p>
                </c:rich>
              </c:tx>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8.2522548317824379E-2"/>
                  <c:y val="-4.9573391098917924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Sheet1!$B$25:$C$31</c:f>
              <c:strCache>
                <c:ptCount val="7"/>
                <c:pt idx="0">
                  <c:v>買い物代行</c:v>
                </c:pt>
                <c:pt idx="1">
                  <c:v>外出支援</c:v>
                </c:pt>
                <c:pt idx="2">
                  <c:v>部屋の掃除、模様替え、電球取替等家の補修</c:v>
                </c:pt>
                <c:pt idx="3">
                  <c:v>ゴミの分別</c:v>
                </c:pt>
                <c:pt idx="4">
                  <c:v>庭の手入れ（草むしり、庭木剪定など）、雪かきなど</c:v>
                </c:pt>
                <c:pt idx="5">
                  <c:v>話し相手、見守り</c:v>
                </c:pt>
                <c:pt idx="6">
                  <c:v>その他</c:v>
                </c:pt>
              </c:strCache>
            </c:strRef>
          </c:cat>
          <c:val>
            <c:numRef>
              <c:f>Sheet1!$BK$25:$BK$31</c:f>
              <c:numCache>
                <c:formatCode>#,##0.0_);[Red]\(#,##0.0\)</c:formatCode>
                <c:ptCount val="7"/>
                <c:pt idx="0">
                  <c:v>618</c:v>
                </c:pt>
                <c:pt idx="1">
                  <c:v>1747.5</c:v>
                </c:pt>
                <c:pt idx="2">
                  <c:v>1909</c:v>
                </c:pt>
                <c:pt idx="3">
                  <c:v>94.5</c:v>
                </c:pt>
                <c:pt idx="4">
                  <c:v>126.5</c:v>
                </c:pt>
                <c:pt idx="5">
                  <c:v>14</c:v>
                </c:pt>
                <c:pt idx="6">
                  <c:v>409</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spPr>
    <a:ln>
      <a:noFill/>
    </a:ln>
  </c:spPr>
  <c:txPr>
    <a:bodyPr/>
    <a:lstStyle/>
    <a:p>
      <a:pPr>
        <a:defRPr sz="14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1812599849176406"/>
          <c:y val="0.18808353412978163"/>
          <c:w val="0.5653576169446527"/>
          <c:h val="0.62706121526993441"/>
        </c:manualLayout>
      </c:layout>
      <c:pieChart>
        <c:varyColors val="1"/>
        <c:ser>
          <c:idx val="0"/>
          <c:order val="0"/>
          <c:spPr>
            <a:blipFill>
              <a:blip xmlns:r="http://schemas.openxmlformats.org/officeDocument/2006/relationships" r:embed="rId1"/>
              <a:tile tx="0" ty="0" sx="100000" sy="100000" flip="none" algn="tl"/>
            </a:blipFill>
            <a:ln>
              <a:solidFill>
                <a:schemeClr val="accent6">
                  <a:lumMod val="50000"/>
                </a:schemeClr>
              </a:solidFill>
            </a:ln>
          </c:spPr>
          <c:dLbls>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4"/>
              <c:layout>
                <c:manualLayout>
                  <c:x val="6.3945969326392835E-2"/>
                  <c:y val="-2.249993006839463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Sheet1!$B$33:$B$37</c:f>
              <c:strCache>
                <c:ptCount val="5"/>
                <c:pt idx="0">
                  <c:v>ゴミ出し</c:v>
                </c:pt>
                <c:pt idx="1">
                  <c:v>診察券</c:v>
                </c:pt>
                <c:pt idx="2">
                  <c:v>水やり</c:v>
                </c:pt>
                <c:pt idx="3">
                  <c:v>配達</c:v>
                </c:pt>
                <c:pt idx="4">
                  <c:v>ポスト回収</c:v>
                </c:pt>
              </c:strCache>
            </c:strRef>
          </c:cat>
          <c:val>
            <c:numRef>
              <c:f>Sheet1!$BK$33:$BK$37</c:f>
              <c:numCache>
                <c:formatCode>#,##0_);[Red]\(#,##0\)</c:formatCode>
                <c:ptCount val="5"/>
                <c:pt idx="0">
                  <c:v>4620</c:v>
                </c:pt>
                <c:pt idx="1">
                  <c:v>0</c:v>
                </c:pt>
                <c:pt idx="2">
                  <c:v>40</c:v>
                </c:pt>
                <c:pt idx="3">
                  <c:v>510</c:v>
                </c:pt>
                <c:pt idx="4">
                  <c:v>140</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400"/>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セニアカー利用状況</a:t>
            </a:r>
          </a:p>
        </c:rich>
      </c:tx>
      <c:layout>
        <c:manualLayout>
          <c:xMode val="edge"/>
          <c:yMode val="edge"/>
          <c:x val="0.11790266841644792"/>
          <c:y val="5.0925925925925923E-2"/>
        </c:manualLayout>
      </c:layout>
      <c:overlay val="0"/>
      <c:spPr>
        <a:noFill/>
        <a:ln>
          <a:noFill/>
        </a:ln>
        <a:effectLst/>
      </c:spPr>
    </c:title>
    <c:autoTitleDeleted val="0"/>
    <c:plotArea>
      <c:layout>
        <c:manualLayout>
          <c:layoutTarget val="inner"/>
          <c:xMode val="edge"/>
          <c:yMode val="edge"/>
          <c:x val="7.0402593793422896E-2"/>
          <c:y val="4.7222222222222235E-2"/>
          <c:w val="0.87568318666049116"/>
          <c:h val="0.76554378257808564"/>
        </c:manualLayout>
      </c:layout>
      <c:barChart>
        <c:barDir val="col"/>
        <c:grouping val="clustered"/>
        <c:varyColors val="0"/>
        <c:ser>
          <c:idx val="1"/>
          <c:order val="1"/>
          <c:tx>
            <c:strRef>
              <c:f>Sheet1!$C$23</c:f>
              <c:strCache>
                <c:ptCount val="1"/>
                <c:pt idx="0">
                  <c:v>合計</c:v>
                </c:pt>
              </c:strCache>
            </c:strRef>
          </c:tx>
          <c:spPr>
            <a:solidFill>
              <a:schemeClr val="accent2"/>
            </a:solidFill>
            <a:ln>
              <a:noFill/>
            </a:ln>
            <a:effectLst/>
          </c:spPr>
          <c:invertIfNegative val="0"/>
          <c:cat>
            <c:numRef>
              <c:f>Sheet1!$A$25:$A$59</c:f>
              <c:numCache>
                <c:formatCode>yyyy"年"m"月";@</c:formatCode>
                <c:ptCount val="3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pt idx="14">
                  <c:v>41944</c:v>
                </c:pt>
                <c:pt idx="15">
                  <c:v>41974</c:v>
                </c:pt>
                <c:pt idx="16">
                  <c:v>42005</c:v>
                </c:pt>
                <c:pt idx="17">
                  <c:v>42036</c:v>
                </c:pt>
                <c:pt idx="18">
                  <c:v>42064</c:v>
                </c:pt>
                <c:pt idx="19">
                  <c:v>42095</c:v>
                </c:pt>
                <c:pt idx="20">
                  <c:v>42125</c:v>
                </c:pt>
                <c:pt idx="21">
                  <c:v>42156</c:v>
                </c:pt>
                <c:pt idx="22">
                  <c:v>42186</c:v>
                </c:pt>
                <c:pt idx="23">
                  <c:v>42217</c:v>
                </c:pt>
                <c:pt idx="24">
                  <c:v>42248</c:v>
                </c:pt>
                <c:pt idx="25">
                  <c:v>42278</c:v>
                </c:pt>
                <c:pt idx="26">
                  <c:v>42309</c:v>
                </c:pt>
                <c:pt idx="27">
                  <c:v>42339</c:v>
                </c:pt>
                <c:pt idx="28">
                  <c:v>42370</c:v>
                </c:pt>
                <c:pt idx="29">
                  <c:v>42401</c:v>
                </c:pt>
                <c:pt idx="30">
                  <c:v>42430</c:v>
                </c:pt>
                <c:pt idx="31">
                  <c:v>42461</c:v>
                </c:pt>
                <c:pt idx="32">
                  <c:v>42491</c:v>
                </c:pt>
                <c:pt idx="33">
                  <c:v>42522</c:v>
                </c:pt>
                <c:pt idx="34">
                  <c:v>42552</c:v>
                </c:pt>
              </c:numCache>
            </c:numRef>
          </c:cat>
          <c:val>
            <c:numRef>
              <c:f>Sheet1!$C$25:$C$59</c:f>
              <c:numCache>
                <c:formatCode>0_);[Red]\(0\)</c:formatCode>
                <c:ptCount val="35"/>
                <c:pt idx="0">
                  <c:v>4</c:v>
                </c:pt>
                <c:pt idx="1">
                  <c:v>6</c:v>
                </c:pt>
                <c:pt idx="2">
                  <c:v>8</c:v>
                </c:pt>
                <c:pt idx="3">
                  <c:v>8</c:v>
                </c:pt>
                <c:pt idx="4">
                  <c:v>11</c:v>
                </c:pt>
                <c:pt idx="5">
                  <c:v>3</c:v>
                </c:pt>
                <c:pt idx="6">
                  <c:v>4</c:v>
                </c:pt>
                <c:pt idx="7">
                  <c:v>5</c:v>
                </c:pt>
                <c:pt idx="8">
                  <c:v>8</c:v>
                </c:pt>
                <c:pt idx="9">
                  <c:v>12</c:v>
                </c:pt>
                <c:pt idx="10">
                  <c:v>10</c:v>
                </c:pt>
                <c:pt idx="11">
                  <c:v>8</c:v>
                </c:pt>
                <c:pt idx="12">
                  <c:v>16</c:v>
                </c:pt>
                <c:pt idx="13">
                  <c:v>20</c:v>
                </c:pt>
                <c:pt idx="14">
                  <c:v>13</c:v>
                </c:pt>
                <c:pt idx="15">
                  <c:v>10</c:v>
                </c:pt>
                <c:pt idx="16">
                  <c:v>6</c:v>
                </c:pt>
                <c:pt idx="17">
                  <c:v>11</c:v>
                </c:pt>
                <c:pt idx="18">
                  <c:v>28</c:v>
                </c:pt>
                <c:pt idx="19">
                  <c:v>19</c:v>
                </c:pt>
                <c:pt idx="20">
                  <c:v>13</c:v>
                </c:pt>
                <c:pt idx="21">
                  <c:v>13</c:v>
                </c:pt>
                <c:pt idx="22">
                  <c:v>6</c:v>
                </c:pt>
                <c:pt idx="23">
                  <c:v>4</c:v>
                </c:pt>
                <c:pt idx="24">
                  <c:v>7</c:v>
                </c:pt>
                <c:pt idx="25">
                  <c:v>12</c:v>
                </c:pt>
                <c:pt idx="26">
                  <c:v>9</c:v>
                </c:pt>
                <c:pt idx="27">
                  <c:v>24</c:v>
                </c:pt>
                <c:pt idx="28">
                  <c:v>16</c:v>
                </c:pt>
                <c:pt idx="29">
                  <c:v>31</c:v>
                </c:pt>
                <c:pt idx="30">
                  <c:v>22</c:v>
                </c:pt>
                <c:pt idx="31">
                  <c:v>21</c:v>
                </c:pt>
                <c:pt idx="32">
                  <c:v>27</c:v>
                </c:pt>
                <c:pt idx="33">
                  <c:v>26</c:v>
                </c:pt>
                <c:pt idx="34">
                  <c:v>23</c:v>
                </c:pt>
              </c:numCache>
            </c:numRef>
          </c:val>
        </c:ser>
        <c:dLbls>
          <c:showLegendKey val="0"/>
          <c:showVal val="0"/>
          <c:showCatName val="0"/>
          <c:showSerName val="0"/>
          <c:showPercent val="0"/>
          <c:showBubbleSize val="0"/>
        </c:dLbls>
        <c:gapWidth val="219"/>
        <c:axId val="127577472"/>
        <c:axId val="98088064"/>
      </c:barChart>
      <c:lineChart>
        <c:grouping val="standard"/>
        <c:varyColors val="0"/>
        <c:ser>
          <c:idx val="0"/>
          <c:order val="0"/>
          <c:tx>
            <c:strRef>
              <c:f>Sheet1!$B$23</c:f>
              <c:strCache>
                <c:ptCount val="1"/>
                <c:pt idx="0">
                  <c:v>利用者数</c:v>
                </c:pt>
              </c:strCache>
            </c:strRef>
          </c:tx>
          <c:spPr>
            <a:ln w="28575" cap="rnd">
              <a:solidFill>
                <a:schemeClr val="accent1"/>
              </a:solidFill>
              <a:round/>
            </a:ln>
            <a:effectLst/>
          </c:spPr>
          <c:marker>
            <c:symbol val="none"/>
          </c:marker>
          <c:cat>
            <c:numRef>
              <c:f>Sheet1!$A$25:$A$59</c:f>
              <c:numCache>
                <c:formatCode>yyyy"年"m"月";@</c:formatCode>
                <c:ptCount val="3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pt idx="14">
                  <c:v>41944</c:v>
                </c:pt>
                <c:pt idx="15">
                  <c:v>41974</c:v>
                </c:pt>
                <c:pt idx="16">
                  <c:v>42005</c:v>
                </c:pt>
                <c:pt idx="17">
                  <c:v>42036</c:v>
                </c:pt>
                <c:pt idx="18">
                  <c:v>42064</c:v>
                </c:pt>
                <c:pt idx="19">
                  <c:v>42095</c:v>
                </c:pt>
                <c:pt idx="20">
                  <c:v>42125</c:v>
                </c:pt>
                <c:pt idx="21">
                  <c:v>42156</c:v>
                </c:pt>
                <c:pt idx="22">
                  <c:v>42186</c:v>
                </c:pt>
                <c:pt idx="23">
                  <c:v>42217</c:v>
                </c:pt>
                <c:pt idx="24">
                  <c:v>42248</c:v>
                </c:pt>
                <c:pt idx="25">
                  <c:v>42278</c:v>
                </c:pt>
                <c:pt idx="26">
                  <c:v>42309</c:v>
                </c:pt>
                <c:pt idx="27">
                  <c:v>42339</c:v>
                </c:pt>
                <c:pt idx="28">
                  <c:v>42370</c:v>
                </c:pt>
                <c:pt idx="29">
                  <c:v>42401</c:v>
                </c:pt>
                <c:pt idx="30">
                  <c:v>42430</c:v>
                </c:pt>
                <c:pt idx="31">
                  <c:v>42461</c:v>
                </c:pt>
                <c:pt idx="32">
                  <c:v>42491</c:v>
                </c:pt>
                <c:pt idx="33">
                  <c:v>42522</c:v>
                </c:pt>
                <c:pt idx="34">
                  <c:v>42552</c:v>
                </c:pt>
              </c:numCache>
            </c:numRef>
          </c:cat>
          <c:val>
            <c:numRef>
              <c:f>Sheet1!$B$25:$B$59</c:f>
              <c:numCache>
                <c:formatCode>General</c:formatCode>
                <c:ptCount val="35"/>
                <c:pt idx="0">
                  <c:v>2</c:v>
                </c:pt>
                <c:pt idx="1">
                  <c:v>3</c:v>
                </c:pt>
                <c:pt idx="2">
                  <c:v>3</c:v>
                </c:pt>
                <c:pt idx="3">
                  <c:v>2</c:v>
                </c:pt>
                <c:pt idx="4">
                  <c:v>1</c:v>
                </c:pt>
                <c:pt idx="5">
                  <c:v>2</c:v>
                </c:pt>
                <c:pt idx="6">
                  <c:v>2</c:v>
                </c:pt>
                <c:pt idx="7">
                  <c:v>3</c:v>
                </c:pt>
                <c:pt idx="8">
                  <c:v>5</c:v>
                </c:pt>
                <c:pt idx="9">
                  <c:v>4</c:v>
                </c:pt>
                <c:pt idx="10">
                  <c:v>4</c:v>
                </c:pt>
                <c:pt idx="11">
                  <c:v>5</c:v>
                </c:pt>
                <c:pt idx="12">
                  <c:v>6</c:v>
                </c:pt>
                <c:pt idx="13">
                  <c:v>6</c:v>
                </c:pt>
                <c:pt idx="14">
                  <c:v>6</c:v>
                </c:pt>
                <c:pt idx="15">
                  <c:v>4</c:v>
                </c:pt>
                <c:pt idx="16">
                  <c:v>5</c:v>
                </c:pt>
                <c:pt idx="17">
                  <c:v>3</c:v>
                </c:pt>
                <c:pt idx="18">
                  <c:v>8</c:v>
                </c:pt>
                <c:pt idx="19">
                  <c:v>6</c:v>
                </c:pt>
                <c:pt idx="20">
                  <c:v>6</c:v>
                </c:pt>
                <c:pt idx="21">
                  <c:v>7</c:v>
                </c:pt>
                <c:pt idx="22">
                  <c:v>3</c:v>
                </c:pt>
                <c:pt idx="23">
                  <c:v>3</c:v>
                </c:pt>
                <c:pt idx="24">
                  <c:v>4</c:v>
                </c:pt>
                <c:pt idx="25">
                  <c:v>5</c:v>
                </c:pt>
                <c:pt idx="26">
                  <c:v>6</c:v>
                </c:pt>
                <c:pt idx="27">
                  <c:v>7</c:v>
                </c:pt>
                <c:pt idx="28">
                  <c:v>6</c:v>
                </c:pt>
                <c:pt idx="29">
                  <c:v>7</c:v>
                </c:pt>
                <c:pt idx="30">
                  <c:v>6</c:v>
                </c:pt>
                <c:pt idx="31">
                  <c:v>9</c:v>
                </c:pt>
                <c:pt idx="32">
                  <c:v>9</c:v>
                </c:pt>
                <c:pt idx="33">
                  <c:v>9</c:v>
                </c:pt>
                <c:pt idx="34">
                  <c:v>10</c:v>
                </c:pt>
              </c:numCache>
            </c:numRef>
          </c:val>
          <c:smooth val="0"/>
        </c:ser>
        <c:dLbls>
          <c:showLegendKey val="0"/>
          <c:showVal val="0"/>
          <c:showCatName val="0"/>
          <c:showSerName val="0"/>
          <c:showPercent val="0"/>
          <c:showBubbleSize val="0"/>
        </c:dLbls>
        <c:marker val="1"/>
        <c:smooth val="0"/>
        <c:axId val="98095488"/>
        <c:axId val="98089600"/>
      </c:lineChart>
      <c:dateAx>
        <c:axId val="127577472"/>
        <c:scaling>
          <c:orientation val="minMax"/>
        </c:scaling>
        <c:delete val="0"/>
        <c:axPos val="b"/>
        <c:numFmt formatCode="yyyy&quot;年&quot;m&quot;月&quot;;@"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98088064"/>
        <c:crosses val="autoZero"/>
        <c:auto val="1"/>
        <c:lblOffset val="100"/>
        <c:baseTimeUnit val="months"/>
      </c:dateAx>
      <c:valAx>
        <c:axId val="9808806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7577472"/>
        <c:crosses val="autoZero"/>
        <c:crossBetween val="between"/>
      </c:valAx>
      <c:valAx>
        <c:axId val="9808960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8095488"/>
        <c:crosses val="max"/>
        <c:crossBetween val="between"/>
      </c:valAx>
      <c:dateAx>
        <c:axId val="98095488"/>
        <c:scaling>
          <c:orientation val="minMax"/>
        </c:scaling>
        <c:delete val="1"/>
        <c:axPos val="b"/>
        <c:numFmt formatCode="yyyy&quot;年&quot;m&quot;月&quot;;@" sourceLinked="1"/>
        <c:majorTickMark val="out"/>
        <c:minorTickMark val="none"/>
        <c:tickLblPos val="nextTo"/>
        <c:crossAx val="98089600"/>
        <c:crosses val="autoZero"/>
        <c:auto val="1"/>
        <c:lblOffset val="100"/>
        <c:baseTimeUnit val="months"/>
      </c:dateAx>
      <c:spPr>
        <a:noFill/>
        <a:ln>
          <a:noFill/>
        </a:ln>
        <a:effectLst/>
      </c:spPr>
    </c:plotArea>
    <c:legend>
      <c:legendPos val="b"/>
      <c:layout>
        <c:manualLayout>
          <c:xMode val="edge"/>
          <c:yMode val="edge"/>
          <c:x val="0.11055555555555555"/>
          <c:y val="0.17888068364397103"/>
          <c:w val="0.2011111111111111"/>
          <c:h val="0.161524130486679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818" cy="345604"/>
          </a:xfrm>
          <a:prstGeom prst="rect">
            <a:avLst/>
          </a:prstGeom>
        </p:spPr>
        <p:txBody>
          <a:bodyPr vert="horz" lIns="96612" tIns="48306" rIns="96612" bIns="4830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6751" y="1"/>
            <a:ext cx="4342818" cy="345604"/>
          </a:xfrm>
          <a:prstGeom prst="rect">
            <a:avLst/>
          </a:prstGeom>
        </p:spPr>
        <p:txBody>
          <a:bodyPr vert="horz" lIns="96612" tIns="48306" rIns="96612" bIns="48306" rtlCol="0"/>
          <a:lstStyle>
            <a:lvl1pPr algn="r">
              <a:defRPr sz="1300"/>
            </a:lvl1pPr>
          </a:lstStyle>
          <a:p>
            <a:fld id="{91AC3844-8DFD-4563-A183-B0F1CB32587E}" type="datetimeFigureOut">
              <a:rPr kumimoji="1" lang="ja-JP" altLang="en-US" smtClean="0"/>
              <a:t>2016/10/11</a:t>
            </a:fld>
            <a:endParaRPr kumimoji="1" lang="ja-JP" altLang="en-US"/>
          </a:p>
        </p:txBody>
      </p:sp>
      <p:sp>
        <p:nvSpPr>
          <p:cNvPr id="4" name="フッター プレースホルダー 3"/>
          <p:cNvSpPr>
            <a:spLocks noGrp="1"/>
          </p:cNvSpPr>
          <p:nvPr>
            <p:ph type="ftr" sz="quarter" idx="2"/>
          </p:nvPr>
        </p:nvSpPr>
        <p:spPr>
          <a:xfrm>
            <a:off x="0" y="6542561"/>
            <a:ext cx="4342818" cy="345603"/>
          </a:xfrm>
          <a:prstGeom prst="rect">
            <a:avLst/>
          </a:prstGeom>
        </p:spPr>
        <p:txBody>
          <a:bodyPr vert="horz" lIns="96612" tIns="48306" rIns="96612" bIns="4830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6751" y="6542561"/>
            <a:ext cx="4342818" cy="345603"/>
          </a:xfrm>
          <a:prstGeom prst="rect">
            <a:avLst/>
          </a:prstGeom>
        </p:spPr>
        <p:txBody>
          <a:bodyPr vert="horz" lIns="96612" tIns="48306" rIns="96612" bIns="48306" rtlCol="0" anchor="b"/>
          <a:lstStyle>
            <a:lvl1pPr algn="r">
              <a:defRPr sz="1300"/>
            </a:lvl1pPr>
          </a:lstStyle>
          <a:p>
            <a:fld id="{1DD68630-AC49-404B-BC7B-BF58C20C4600}" type="slidenum">
              <a:rPr kumimoji="1" lang="ja-JP" altLang="en-US" smtClean="0"/>
              <a:t>‹#›</a:t>
            </a:fld>
            <a:endParaRPr kumimoji="1" lang="ja-JP" altLang="en-US"/>
          </a:p>
        </p:txBody>
      </p:sp>
    </p:spTree>
    <p:extLst>
      <p:ext uri="{BB962C8B-B14F-4D97-AF65-F5344CB8AC3E}">
        <p14:creationId xmlns:p14="http://schemas.microsoft.com/office/powerpoint/2010/main" val="2336178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42818" cy="345604"/>
          </a:xfrm>
          <a:prstGeom prst="rect">
            <a:avLst/>
          </a:prstGeom>
        </p:spPr>
        <p:txBody>
          <a:bodyPr vert="horz" lIns="96612" tIns="48306" rIns="96612" bIns="48306"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5676751" y="1"/>
            <a:ext cx="4342818" cy="345604"/>
          </a:xfrm>
          <a:prstGeom prst="rect">
            <a:avLst/>
          </a:prstGeom>
        </p:spPr>
        <p:txBody>
          <a:bodyPr vert="horz" lIns="96612" tIns="48306" rIns="96612" bIns="48306" rtlCol="0"/>
          <a:lstStyle>
            <a:lvl1pPr algn="r">
              <a:defRPr sz="1300"/>
            </a:lvl1pPr>
          </a:lstStyle>
          <a:p>
            <a:fld id="{2E39CA64-B860-46A6-B714-54309B24DA6A}" type="datetimeFigureOut">
              <a:rPr kumimoji="1" lang="ja-JP" altLang="en-US" smtClean="0"/>
              <a:t>2016/10/11</a:t>
            </a:fld>
            <a:endParaRPr kumimoji="1" lang="ja-JP" altLang="en-US" dirty="0"/>
          </a:p>
        </p:txBody>
      </p:sp>
      <p:sp>
        <p:nvSpPr>
          <p:cNvPr id="4" name="スライド イメージ プレースホルダー 3"/>
          <p:cNvSpPr>
            <a:spLocks noGrp="1" noRot="1" noChangeAspect="1"/>
          </p:cNvSpPr>
          <p:nvPr>
            <p:ph type="sldImg" idx="2"/>
          </p:nvPr>
        </p:nvSpPr>
        <p:spPr>
          <a:xfrm>
            <a:off x="3460750" y="860425"/>
            <a:ext cx="3100388" cy="2325688"/>
          </a:xfrm>
          <a:prstGeom prst="rect">
            <a:avLst/>
          </a:prstGeom>
          <a:noFill/>
          <a:ln w="12700">
            <a:solidFill>
              <a:prstClr val="black"/>
            </a:solidFill>
          </a:ln>
        </p:spPr>
        <p:txBody>
          <a:bodyPr vert="horz" lIns="96612" tIns="48306" rIns="96612" bIns="48306" rtlCol="0" anchor="ctr"/>
          <a:lstStyle/>
          <a:p>
            <a:endParaRPr lang="ja-JP" altLang="en-US" dirty="0"/>
          </a:p>
        </p:txBody>
      </p:sp>
      <p:sp>
        <p:nvSpPr>
          <p:cNvPr id="5" name="ノート プレースホルダー 4"/>
          <p:cNvSpPr>
            <a:spLocks noGrp="1"/>
          </p:cNvSpPr>
          <p:nvPr>
            <p:ph type="body" sz="quarter" idx="3"/>
          </p:nvPr>
        </p:nvSpPr>
        <p:spPr>
          <a:xfrm>
            <a:off x="1002189" y="3314929"/>
            <a:ext cx="8017510" cy="2712215"/>
          </a:xfrm>
          <a:prstGeom prst="rect">
            <a:avLst/>
          </a:prstGeom>
        </p:spPr>
        <p:txBody>
          <a:bodyPr vert="horz" lIns="96612" tIns="48306" rIns="96612" bIns="4830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561"/>
            <a:ext cx="4342818" cy="345603"/>
          </a:xfrm>
          <a:prstGeom prst="rect">
            <a:avLst/>
          </a:prstGeom>
        </p:spPr>
        <p:txBody>
          <a:bodyPr vert="horz" lIns="96612" tIns="48306" rIns="96612" bIns="48306"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5676751" y="6542561"/>
            <a:ext cx="4342818" cy="345603"/>
          </a:xfrm>
          <a:prstGeom prst="rect">
            <a:avLst/>
          </a:prstGeom>
        </p:spPr>
        <p:txBody>
          <a:bodyPr vert="horz" lIns="96612" tIns="48306" rIns="96612" bIns="48306" rtlCol="0" anchor="b"/>
          <a:lstStyle>
            <a:lvl1pPr algn="r">
              <a:defRPr sz="1300"/>
            </a:lvl1pPr>
          </a:lstStyle>
          <a:p>
            <a:fld id="{9C897055-1CB8-4433-A5A4-07315A68EB24}" type="slidenum">
              <a:rPr kumimoji="1" lang="ja-JP" altLang="en-US" smtClean="0"/>
              <a:t>‹#›</a:t>
            </a:fld>
            <a:endParaRPr kumimoji="1" lang="ja-JP" altLang="en-US" dirty="0"/>
          </a:p>
        </p:txBody>
      </p:sp>
    </p:spTree>
    <p:extLst>
      <p:ext uri="{BB962C8B-B14F-4D97-AF65-F5344CB8AC3E}">
        <p14:creationId xmlns:p14="http://schemas.microsoft.com/office/powerpoint/2010/main" val="39892326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xfrm>
            <a:off x="3236913" y="692150"/>
            <a:ext cx="3152775" cy="2365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専門職ではない</a:t>
            </a:r>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4FDE9CEF-AAB1-4E47-93D8-4A06CF3FE78A}" type="slidenum">
              <a:rPr lang="ja-JP" altLang="en-US" smtClean="0"/>
              <a:pPr>
                <a:defRPr/>
              </a:pPr>
              <a:t>1</a:t>
            </a:fld>
            <a:endParaRPr lang="ja-JP" altLang="en-US" dirty="0"/>
          </a:p>
        </p:txBody>
      </p:sp>
    </p:spTree>
    <p:extLst>
      <p:ext uri="{BB962C8B-B14F-4D97-AF65-F5344CB8AC3E}">
        <p14:creationId xmlns:p14="http://schemas.microsoft.com/office/powerpoint/2010/main" val="394420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3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1pPr>
            <a:lvl2pPr marL="769987" indent="-296148">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2pPr>
            <a:lvl3pPr marL="1184594" indent="-236919">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3pPr>
            <a:lvl4pPr marL="1658432" indent="-236919">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4pPr>
            <a:lvl5pPr marL="2132271" indent="-236919">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5pPr>
            <a:lvl6pPr marL="2606108" indent="-236919" defTabSz="473837" eaLnBrk="0" fontAlgn="base" hangingPunct="0">
              <a:spcBef>
                <a:spcPct val="0"/>
              </a:spcBef>
              <a:spcAft>
                <a:spcPct val="0"/>
              </a:spcAft>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6pPr>
            <a:lvl7pPr marL="3079946" indent="-236919" defTabSz="473837" eaLnBrk="0" fontAlgn="base" hangingPunct="0">
              <a:spcBef>
                <a:spcPct val="0"/>
              </a:spcBef>
              <a:spcAft>
                <a:spcPct val="0"/>
              </a:spcAft>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7pPr>
            <a:lvl8pPr marL="3553783" indent="-236919" defTabSz="473837" eaLnBrk="0" fontAlgn="base" hangingPunct="0">
              <a:spcBef>
                <a:spcPct val="0"/>
              </a:spcBef>
              <a:spcAft>
                <a:spcPct val="0"/>
              </a:spcAft>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8pPr>
            <a:lvl9pPr marL="4027621" indent="-236919" defTabSz="473837" eaLnBrk="0" fontAlgn="base" hangingPunct="0">
              <a:spcBef>
                <a:spcPct val="0"/>
              </a:spcBef>
              <a:spcAft>
                <a:spcPct val="0"/>
              </a:spcAft>
              <a:tabLst>
                <a:tab pos="0" algn="l"/>
                <a:tab pos="429413" algn="l"/>
                <a:tab pos="860477" algn="l"/>
                <a:tab pos="1291535" algn="l"/>
                <a:tab pos="1722599" algn="l"/>
                <a:tab pos="2153658" algn="l"/>
                <a:tab pos="2584721" algn="l"/>
                <a:tab pos="3015780" algn="l"/>
                <a:tab pos="3448484" algn="l"/>
                <a:tab pos="3879548" algn="l"/>
                <a:tab pos="4310606" algn="l"/>
                <a:tab pos="4741670" algn="l"/>
                <a:tab pos="5172729" algn="l"/>
                <a:tab pos="5603792" algn="l"/>
                <a:tab pos="6034851" algn="l"/>
                <a:tab pos="6465910" algn="l"/>
                <a:tab pos="6898620" algn="l"/>
                <a:tab pos="7329679" algn="l"/>
                <a:tab pos="7760742" algn="l"/>
                <a:tab pos="8191801" algn="l"/>
                <a:tab pos="8622865" algn="l"/>
              </a:tabLst>
              <a:defRPr>
                <a:solidFill>
                  <a:schemeClr val="tx1"/>
                </a:solidFill>
                <a:latin typeface="Calibri" panose="020F0502020204030204" pitchFamily="34" charset="0"/>
              </a:defRPr>
            </a:lvl9pPr>
          </a:lstStyle>
          <a:p>
            <a:pPr fontAlgn="base" hangingPunct="0">
              <a:spcBef>
                <a:spcPct val="0"/>
              </a:spcBef>
              <a:spcAft>
                <a:spcPct val="0"/>
              </a:spcAft>
            </a:pPr>
            <a:fld id="{AB53E09F-FB69-4078-BF68-F3BFFB4DF389}" type="slidenum">
              <a:rPr kumimoji="0" lang="en-US" altLang="ja-JP" sz="1400">
                <a:solidFill>
                  <a:srgbClr val="FFFFFF"/>
                </a:solidFill>
                <a:latin typeface="Times New Roman" panose="02020603050405020304" pitchFamily="18" charset="0"/>
                <a:ea typeface="ＭＳ Ｐ明朝" panose="02020600040205080304" pitchFamily="18" charset="-128"/>
              </a:rPr>
              <a:pPr fontAlgn="base" hangingPunct="0">
                <a:spcBef>
                  <a:spcPct val="0"/>
                </a:spcBef>
                <a:spcAft>
                  <a:spcPct val="0"/>
                </a:spcAft>
              </a:pPr>
              <a:t>13</a:t>
            </a:fld>
            <a:endParaRPr kumimoji="0" lang="en-US" altLang="ja-JP" sz="1400" dirty="0">
              <a:solidFill>
                <a:srgbClr val="FFFFFF"/>
              </a:solidFill>
              <a:latin typeface="Times New Roman" panose="02020603050405020304" pitchFamily="18" charset="0"/>
              <a:ea typeface="ＭＳ Ｐ明朝" panose="02020600040205080304" pitchFamily="18" charset="-128"/>
            </a:endParaRPr>
          </a:p>
        </p:txBody>
      </p:sp>
      <p:sp>
        <p:nvSpPr>
          <p:cNvPr id="73731" name="Rectangle 1"/>
          <p:cNvSpPr>
            <a:spLocks noGrp="1" noRot="1" noChangeAspect="1" noChangeArrowheads="1" noTextEdit="1"/>
          </p:cNvSpPr>
          <p:nvPr>
            <p:ph type="sldImg"/>
          </p:nvPr>
        </p:nvSpPr>
        <p:spPr bwMode="auto">
          <a:xfrm>
            <a:off x="9799638" y="295275"/>
            <a:ext cx="1931987" cy="14509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bwMode="auto">
          <a:xfrm>
            <a:off x="2155476" y="1842943"/>
            <a:ext cx="17173083" cy="17377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ja-JP" altLang="en-US" dirty="0" smtClean="0">
                <a:latin typeface="Times New Roman" panose="02020603050405020304" pitchFamily="18" charset="0"/>
              </a:rPr>
              <a:t>いろいろな介護予防の情報発信やサービスを提供するというよりも</a:t>
            </a:r>
            <a:endParaRPr lang="en-US" altLang="ja-JP" dirty="0" smtClean="0">
              <a:latin typeface="Times New Roman" panose="02020603050405020304" pitchFamily="18" charset="0"/>
            </a:endParaRPr>
          </a:p>
          <a:p>
            <a:pPr eaLnBrk="1" hangingPunct="1">
              <a:spcBef>
                <a:spcPct val="0"/>
              </a:spcBef>
            </a:pPr>
            <a:endParaRPr lang="en-US" altLang="ja-JP" dirty="0" smtClean="0">
              <a:latin typeface="Times New Roman" panose="02020603050405020304" pitchFamily="18" charset="0"/>
            </a:endParaRPr>
          </a:p>
          <a:p>
            <a:pPr eaLnBrk="1" hangingPunct="1">
              <a:spcBef>
                <a:spcPct val="0"/>
              </a:spcBef>
            </a:pPr>
            <a:r>
              <a:rPr lang="ja-JP" altLang="en-US" dirty="0" smtClean="0">
                <a:latin typeface="Times New Roman" panose="02020603050405020304" pitchFamily="18" charset="0"/>
              </a:rPr>
              <a:t>一人暮らしの方でも自宅で安心して楽しく生活できることが介護予防につながると考え</a:t>
            </a:r>
            <a:endParaRPr lang="en-US" altLang="ja-JP" dirty="0" smtClean="0">
              <a:latin typeface="Times New Roman" panose="02020603050405020304" pitchFamily="18" charset="0"/>
            </a:endParaRPr>
          </a:p>
          <a:p>
            <a:pPr eaLnBrk="1" hangingPunct="1">
              <a:spcBef>
                <a:spcPct val="0"/>
              </a:spcBef>
            </a:pPr>
            <a:r>
              <a:rPr lang="ja-JP" altLang="en-US" dirty="0" smtClean="0">
                <a:latin typeface="Times New Roman" panose="02020603050405020304" pitchFamily="18" charset="0"/>
              </a:rPr>
              <a:t>①コミュニティサポート②生きがいサポート③生活安心サポートの３つサポートを目指しています</a:t>
            </a:r>
            <a:endParaRPr lang="en-US" altLang="ja-JP" dirty="0" smtClean="0">
              <a:latin typeface="Times New Roman" panose="02020603050405020304" pitchFamily="18" charset="0"/>
            </a:endParaRPr>
          </a:p>
        </p:txBody>
      </p:sp>
    </p:spTree>
    <p:extLst>
      <p:ext uri="{BB962C8B-B14F-4D97-AF65-F5344CB8AC3E}">
        <p14:creationId xmlns:p14="http://schemas.microsoft.com/office/powerpoint/2010/main" val="170100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6325" y="649288"/>
            <a:ext cx="2332038" cy="17510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A5FB9EE-08B9-4E61-B9B2-36A48DEE7455}" type="slidenum">
              <a:rPr lang="ja-JP" altLang="en-US" smtClean="0"/>
              <a:pPr>
                <a:defRPr/>
              </a:pPr>
              <a:t>14</a:t>
            </a:fld>
            <a:endParaRPr lang="ja-JP" altLang="en-US"/>
          </a:p>
        </p:txBody>
      </p:sp>
    </p:spTree>
    <p:extLst>
      <p:ext uri="{BB962C8B-B14F-4D97-AF65-F5344CB8AC3E}">
        <p14:creationId xmlns:p14="http://schemas.microsoft.com/office/powerpoint/2010/main" val="1367175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その一つとして</a:t>
            </a:r>
            <a:endParaRPr kumimoji="1" lang="en-US" altLang="ja-JP" dirty="0" smtClean="0"/>
          </a:p>
          <a:p>
            <a:r>
              <a:rPr kumimoji="1" lang="ja-JP" altLang="en-US" dirty="0" smtClean="0"/>
              <a:t>何歳になっても働いていただき</a:t>
            </a:r>
            <a:endParaRPr kumimoji="1" lang="en-US" altLang="ja-JP" dirty="0" smtClean="0"/>
          </a:p>
          <a:p>
            <a:r>
              <a:rPr kumimoji="1" lang="ja-JP" altLang="en-US" dirty="0" smtClean="0"/>
              <a:t>困ったときは配食も行い食生活のサポートとして</a:t>
            </a:r>
            <a:endParaRPr kumimoji="1" lang="en-US" altLang="ja-JP" dirty="0" smtClean="0"/>
          </a:p>
          <a:p>
            <a:r>
              <a:rPr kumimoji="1" lang="ja-JP" altLang="en-US" dirty="0" smtClean="0"/>
              <a:t>元気スタンド・ぷライスという惣菜、弁当屋を作りました</a:t>
            </a:r>
            <a:endParaRPr kumimoji="1" lang="ja-JP" altLang="en-US" dirty="0"/>
          </a:p>
        </p:txBody>
      </p:sp>
      <p:sp>
        <p:nvSpPr>
          <p:cNvPr id="4" name="スライド番号プレースホルダー 3"/>
          <p:cNvSpPr>
            <a:spLocks noGrp="1"/>
          </p:cNvSpPr>
          <p:nvPr>
            <p:ph type="sldNum" sz="quarter" idx="10"/>
          </p:nvPr>
        </p:nvSpPr>
        <p:spPr/>
        <p:txBody>
          <a:bodyPr/>
          <a:lstStyle/>
          <a:p>
            <a:fld id="{CFBEFC01-B1DD-4B96-8197-18F33D9881D4}" type="slidenum">
              <a:rPr kumimoji="1" lang="ja-JP" altLang="en-US" smtClean="0"/>
              <a:t>15</a:t>
            </a:fld>
            <a:endParaRPr kumimoji="1" lang="ja-JP" altLang="en-US" dirty="0"/>
          </a:p>
        </p:txBody>
      </p:sp>
    </p:spTree>
    <p:extLst>
      <p:ext uri="{BB962C8B-B14F-4D97-AF65-F5344CB8AC3E}">
        <p14:creationId xmlns:p14="http://schemas.microsoft.com/office/powerpoint/2010/main" val="378362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897055-1CB8-4433-A5A4-07315A68EB24}" type="slidenum">
              <a:rPr kumimoji="1" lang="ja-JP" altLang="en-US" smtClean="0"/>
              <a:t>20</a:t>
            </a:fld>
            <a:endParaRPr kumimoji="1" lang="ja-JP" altLang="en-US" dirty="0"/>
          </a:p>
        </p:txBody>
      </p:sp>
    </p:spTree>
    <p:extLst>
      <p:ext uri="{BB962C8B-B14F-4D97-AF65-F5344CB8AC3E}">
        <p14:creationId xmlns:p14="http://schemas.microsoft.com/office/powerpoint/2010/main" val="283925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xfrm>
            <a:off x="6242050" y="661988"/>
            <a:ext cx="2389188" cy="1792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latin typeface="Times New Roman" panose="02020603050405020304" pitchFamily="18" charset="0"/>
            </a:endParaRPr>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1pPr>
            <a:lvl2pPr marL="784078" indent="-301568">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2pPr>
            <a:lvl3pPr marL="1206272" indent="-241255">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3pPr>
            <a:lvl4pPr marL="1688781" indent="-241255">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4pPr>
            <a:lvl5pPr marL="2171292" indent="-241255">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5pPr>
            <a:lvl6pPr marL="2653800" indent="-241255" defTabSz="482508" eaLnBrk="0" fontAlgn="base" hangingPunct="0">
              <a:spcBef>
                <a:spcPct val="0"/>
              </a:spcBef>
              <a:spcAft>
                <a:spcPct val="0"/>
              </a:spcAft>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6pPr>
            <a:lvl7pPr marL="3136309" indent="-241255" defTabSz="482508" eaLnBrk="0" fontAlgn="base" hangingPunct="0">
              <a:spcBef>
                <a:spcPct val="0"/>
              </a:spcBef>
              <a:spcAft>
                <a:spcPct val="0"/>
              </a:spcAft>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7pPr>
            <a:lvl8pPr marL="3618817" indent="-241255" defTabSz="482508" eaLnBrk="0" fontAlgn="base" hangingPunct="0">
              <a:spcBef>
                <a:spcPct val="0"/>
              </a:spcBef>
              <a:spcAft>
                <a:spcPct val="0"/>
              </a:spcAft>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8pPr>
            <a:lvl9pPr marL="4101326" indent="-241255" defTabSz="482508" eaLnBrk="0" fontAlgn="base" hangingPunct="0">
              <a:spcBef>
                <a:spcPct val="0"/>
              </a:spcBef>
              <a:spcAft>
                <a:spcPct val="0"/>
              </a:spcAft>
              <a:tabLst>
                <a:tab pos="0" algn="l"/>
                <a:tab pos="437271" algn="l"/>
                <a:tab pos="876224" algn="l"/>
                <a:tab pos="1315170" algn="l"/>
                <a:tab pos="1754123" algn="l"/>
                <a:tab pos="2193070" algn="l"/>
                <a:tab pos="2632021" algn="l"/>
                <a:tab pos="3070969" algn="l"/>
                <a:tab pos="3511591" algn="l"/>
                <a:tab pos="3950544" algn="l"/>
                <a:tab pos="4389490" algn="l"/>
                <a:tab pos="4828443" algn="l"/>
                <a:tab pos="5267390" algn="l"/>
                <a:tab pos="5706341" algn="l"/>
                <a:tab pos="6145289" algn="l"/>
                <a:tab pos="6584236" algn="l"/>
                <a:tab pos="7024865" algn="l"/>
                <a:tab pos="7463812" algn="l"/>
                <a:tab pos="7902764" algn="l"/>
                <a:tab pos="8341711" algn="l"/>
                <a:tab pos="8780663" algn="l"/>
              </a:tabLst>
              <a:defRPr>
                <a:solidFill>
                  <a:schemeClr val="tx1"/>
                </a:solidFill>
                <a:latin typeface="Calibri" panose="020F0502020204030204" pitchFamily="34" charset="0"/>
              </a:defRPr>
            </a:lvl9pPr>
          </a:lstStyle>
          <a:p>
            <a:pPr fontAlgn="base" hangingPunct="0">
              <a:spcBef>
                <a:spcPct val="0"/>
              </a:spcBef>
              <a:spcAft>
                <a:spcPct val="0"/>
              </a:spcAft>
            </a:pPr>
            <a:fld id="{069D0DBA-5C33-479E-834A-0556BB1A1A44}" type="slidenum">
              <a:rPr kumimoji="0" lang="en-US" altLang="ja-JP" sz="1400">
                <a:solidFill>
                  <a:srgbClr val="FFFFFF"/>
                </a:solidFill>
                <a:latin typeface="Times New Roman" panose="02020603050405020304" pitchFamily="18" charset="0"/>
                <a:ea typeface="ＭＳ Ｐ明朝" panose="02020600040205080304" pitchFamily="18" charset="-128"/>
              </a:rPr>
              <a:pPr fontAlgn="base" hangingPunct="0">
                <a:spcBef>
                  <a:spcPct val="0"/>
                </a:spcBef>
                <a:spcAft>
                  <a:spcPct val="0"/>
                </a:spcAft>
              </a:pPr>
              <a:t>21</a:t>
            </a:fld>
            <a:endParaRPr kumimoji="0" lang="en-US" altLang="ja-JP" sz="1400" dirty="0">
              <a:solidFill>
                <a:srgbClr val="FFFFFF"/>
              </a:solidFill>
              <a:latin typeface="Times New Roman" panose="02020603050405020304" pitchFamily="18" charset="0"/>
              <a:ea typeface="ＭＳ Ｐ明朝" panose="02020600040205080304" pitchFamily="18" charset="-128"/>
            </a:endParaRPr>
          </a:p>
        </p:txBody>
      </p:sp>
    </p:spTree>
    <p:extLst>
      <p:ext uri="{BB962C8B-B14F-4D97-AF65-F5344CB8AC3E}">
        <p14:creationId xmlns:p14="http://schemas.microsoft.com/office/powerpoint/2010/main" val="3183156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1281113"/>
            <a:ext cx="4610100" cy="3457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A5FB9EE-08B9-4E61-B9B2-36A48DEE7455}" type="slidenum">
              <a:rPr lang="ja-JP" altLang="en-US" smtClean="0"/>
              <a:pPr>
                <a:defRPr/>
              </a:pPr>
              <a:t>24</a:t>
            </a:fld>
            <a:endParaRPr lang="ja-JP" altLang="en-US" dirty="0"/>
          </a:p>
        </p:txBody>
      </p:sp>
    </p:spTree>
    <p:extLst>
      <p:ext uri="{BB962C8B-B14F-4D97-AF65-F5344CB8AC3E}">
        <p14:creationId xmlns:p14="http://schemas.microsoft.com/office/powerpoint/2010/main" val="198687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E6D0FF-174C-4971-AD2A-40FE52084C84}" type="slidenum">
              <a:rPr kumimoji="1" lang="ja-JP" altLang="en-US" smtClean="0"/>
              <a:t>25</a:t>
            </a:fld>
            <a:endParaRPr kumimoji="1" lang="ja-JP" altLang="en-US" dirty="0"/>
          </a:p>
        </p:txBody>
      </p:sp>
      <p:sp>
        <p:nvSpPr>
          <p:cNvPr id="6" name="ヘッダー プレースホルダー 5"/>
          <p:cNvSpPr>
            <a:spLocks noGrp="1"/>
          </p:cNvSpPr>
          <p:nvPr>
            <p:ph type="hdr" sz="quarter" idx="11"/>
          </p:nvPr>
        </p:nvSpPr>
        <p:spPr/>
        <p:txBody>
          <a:bodyPr/>
          <a:lstStyle/>
          <a:p>
            <a:endParaRPr kumimoji="1" lang="ja-JP" altLang="en-US" dirty="0"/>
          </a:p>
        </p:txBody>
      </p:sp>
    </p:spTree>
    <p:extLst>
      <p:ext uri="{BB962C8B-B14F-4D97-AF65-F5344CB8AC3E}">
        <p14:creationId xmlns:p14="http://schemas.microsoft.com/office/powerpoint/2010/main" val="404046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373438" y="965200"/>
            <a:ext cx="3475037" cy="2606675"/>
          </a:xfrm>
        </p:spPr>
      </p:sp>
      <p:sp>
        <p:nvSpPr>
          <p:cNvPr id="3" name="ノート プレースホルダ 2"/>
          <p:cNvSpPr>
            <a:spLocks noGrp="1"/>
          </p:cNvSpPr>
          <p:nvPr>
            <p:ph type="body" idx="1"/>
          </p:nvPr>
        </p:nvSpPr>
        <p:spPr/>
        <p:txBody>
          <a:bodyPr>
            <a:normAutofit/>
          </a:bodyPr>
          <a:lstStyle/>
          <a:p>
            <a:r>
              <a:rPr kumimoji="1" lang="ja-JP" altLang="en-US" dirty="0" smtClean="0"/>
              <a:t>地域の人を見守る手段の一つとして、暮らしの保健室を開催しています</a:t>
            </a:r>
            <a:endParaRPr kumimoji="1" lang="en-US" altLang="ja-JP" dirty="0" smtClean="0"/>
          </a:p>
          <a:p>
            <a:endParaRPr kumimoji="1" lang="en-US" altLang="ja-JP" dirty="0" smtClean="0"/>
          </a:p>
          <a:p>
            <a:r>
              <a:rPr kumimoji="1" lang="ja-JP" altLang="en-US" dirty="0" smtClean="0"/>
              <a:t>身体の不調などがあった場合に速やかに医療などに繋いだり、未然に予防を促す講話を</a:t>
            </a:r>
            <a:endParaRPr kumimoji="1" lang="en-US" altLang="ja-JP" dirty="0" smtClean="0"/>
          </a:p>
          <a:p>
            <a:endParaRPr kumimoji="1" lang="en-US" altLang="ja-JP" dirty="0" smtClean="0"/>
          </a:p>
          <a:p>
            <a:r>
              <a:rPr kumimoji="1" lang="ja-JP" altLang="en-US" dirty="0" smtClean="0"/>
              <a:t>コミュニティデザイナー（住民）が主催しているサロンや様々な場所で開催しています。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79BC4D5E-6AFF-4763-8E13-97276777DE0A}" type="slidenum">
              <a:rPr kumimoji="1" lang="ja-JP" altLang="en-US" smtClean="0"/>
              <a:pPr/>
              <a:t>26</a:t>
            </a:fld>
            <a:endParaRPr kumimoji="1" lang="ja-JP" altLang="en-US" dirty="0"/>
          </a:p>
        </p:txBody>
      </p:sp>
    </p:spTree>
    <p:extLst>
      <p:ext uri="{BB962C8B-B14F-4D97-AF65-F5344CB8AC3E}">
        <p14:creationId xmlns:p14="http://schemas.microsoft.com/office/powerpoint/2010/main" val="245088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35338" y="944563"/>
            <a:ext cx="3398837" cy="2549525"/>
          </a:xfrm>
        </p:spPr>
      </p:sp>
      <p:sp>
        <p:nvSpPr>
          <p:cNvPr id="3" name="ノート プレースホルダー 2"/>
          <p:cNvSpPr>
            <a:spLocks noGrp="1"/>
          </p:cNvSpPr>
          <p:nvPr>
            <p:ph type="body" idx="1"/>
          </p:nvPr>
        </p:nvSpPr>
        <p:spPr/>
        <p:txBody>
          <a:bodyPr/>
          <a:lstStyle/>
          <a:p>
            <a:r>
              <a:rPr kumimoji="1" lang="ja-JP" altLang="en-US" dirty="0" smtClean="0"/>
              <a:t>地域包括ケアシステムは住み慣れた地域で自分らしい暮らしを最期まで続けるために</a:t>
            </a:r>
            <a:endParaRPr kumimoji="1" lang="en-US" altLang="ja-JP" dirty="0" smtClean="0"/>
          </a:p>
          <a:p>
            <a:r>
              <a:rPr kumimoji="1" lang="ja-JP" altLang="en-US" dirty="0" smtClean="0"/>
              <a:t>医療、介護、予防、住まい、生活支援が一体的に提供される環境作りですが</a:t>
            </a:r>
            <a:endParaRPr kumimoji="1" lang="en-US" altLang="ja-JP" dirty="0" smtClean="0"/>
          </a:p>
          <a:p>
            <a:endParaRPr kumimoji="1" lang="en-US" altLang="ja-JP" dirty="0" smtClean="0"/>
          </a:p>
          <a:p>
            <a:r>
              <a:rPr kumimoji="1" lang="ja-JP" altLang="en-US" dirty="0" smtClean="0"/>
              <a:t>医療や介護は必要になってからかかわる部分であって</a:t>
            </a:r>
            <a:endParaRPr kumimoji="1" lang="en-US" altLang="ja-JP" dirty="0" smtClean="0"/>
          </a:p>
          <a:p>
            <a:r>
              <a:rPr kumimoji="1" lang="ja-JP" altLang="en-US" dirty="0" smtClean="0"/>
              <a:t>一番望まれるのは普段の生活を充実継続させるためにサポートすることだと思います</a:t>
            </a:r>
            <a:endParaRPr kumimoji="1" lang="en-US" altLang="ja-JP" dirty="0" smtClean="0"/>
          </a:p>
          <a:p>
            <a:endParaRPr kumimoji="1" lang="en-US" altLang="ja-JP" dirty="0" smtClean="0"/>
          </a:p>
          <a:p>
            <a:r>
              <a:rPr kumimoji="1" lang="ja-JP" altLang="en-US" dirty="0" smtClean="0"/>
              <a:t>地域にはその手段がたくさんあり、それぞれが地域の見守りも担っています</a:t>
            </a:r>
            <a:endParaRPr kumimoji="1" lang="en-US" altLang="ja-JP" dirty="0" smtClean="0"/>
          </a:p>
          <a:p>
            <a:r>
              <a:rPr kumimoji="1" lang="ja-JP" altLang="en-US" dirty="0" smtClean="0"/>
              <a:t>それらの活動をする人たちをコミュニティデザイナーと呼び、彼らはもともと地域で活動をされていらっしゃいます</a:t>
            </a:r>
            <a:endParaRPr kumimoji="1" lang="en-US" altLang="ja-JP" dirty="0" smtClean="0"/>
          </a:p>
          <a:p>
            <a:endParaRPr kumimoji="1" lang="en-US" altLang="ja-JP" dirty="0" smtClean="0"/>
          </a:p>
          <a:p>
            <a:r>
              <a:rPr kumimoji="1" lang="ja-JP" altLang="en-US" dirty="0" smtClean="0"/>
              <a:t>幸手杉戸ではこうしたインフォーマルなサービスがしあわせすぎステーションと呼び緩やかにつながりを持ち情報共有を図っています</a:t>
            </a:r>
            <a:endParaRPr kumimoji="1" lang="en-US" altLang="ja-JP" dirty="0" smtClean="0"/>
          </a:p>
        </p:txBody>
      </p:sp>
    </p:spTree>
    <p:extLst>
      <p:ext uri="{BB962C8B-B14F-4D97-AF65-F5344CB8AC3E}">
        <p14:creationId xmlns:p14="http://schemas.microsoft.com/office/powerpoint/2010/main" val="162359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11850" y="682625"/>
            <a:ext cx="2441575" cy="1831975"/>
          </a:xfrm>
        </p:spPr>
      </p:sp>
      <p:sp>
        <p:nvSpPr>
          <p:cNvPr id="3" name="ノート プレースホルダー 2"/>
          <p:cNvSpPr>
            <a:spLocks noGrp="1"/>
          </p:cNvSpPr>
          <p:nvPr>
            <p:ph type="body" idx="1"/>
          </p:nvPr>
        </p:nvSpPr>
        <p:spPr/>
        <p:txBody>
          <a:bodyPr/>
          <a:lstStyle/>
          <a:p>
            <a:r>
              <a:rPr kumimoji="1" lang="ja-JP" altLang="en-US" dirty="0" smtClean="0"/>
              <a:t>さらに、地域の方々に住み慣れた地域で自分らしく暮らせるためにどうすればよいのかをともに考えていただく機会を設け</a:t>
            </a:r>
            <a:endParaRPr kumimoji="1" lang="en-US" altLang="ja-JP" dirty="0" smtClean="0"/>
          </a:p>
          <a:p>
            <a:r>
              <a:rPr kumimoji="1" lang="ja-JP" altLang="en-US" dirty="0" smtClean="0"/>
              <a:t>一緒になって地域包括ケアの必要性を知っていただくために</a:t>
            </a:r>
            <a:endParaRPr kumimoji="1" lang="en-US" altLang="ja-JP" dirty="0" smtClean="0"/>
          </a:p>
          <a:p>
            <a:r>
              <a:rPr kumimoji="1" lang="ja-JP" altLang="en-US" dirty="0" smtClean="0"/>
              <a:t>健康と暮らしを支える市民勉強会を住民が主体となって開催しています。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A5FB9EE-08B9-4E61-B9B2-36A48DEE7455}" type="slidenum">
              <a:rPr lang="ja-JP" altLang="en-US" smtClean="0"/>
              <a:pPr>
                <a:defRPr/>
              </a:pPr>
              <a:t>30</a:t>
            </a:fld>
            <a:endParaRPr lang="ja-JP" altLang="en-US"/>
          </a:p>
        </p:txBody>
      </p:sp>
    </p:spTree>
    <p:extLst>
      <p:ext uri="{BB962C8B-B14F-4D97-AF65-F5344CB8AC3E}">
        <p14:creationId xmlns:p14="http://schemas.microsoft.com/office/powerpoint/2010/main" val="228049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56325" y="649288"/>
            <a:ext cx="2332038" cy="1751012"/>
          </a:xfrm>
        </p:spPr>
      </p:sp>
      <p:sp>
        <p:nvSpPr>
          <p:cNvPr id="3" name="ノート プレースホルダー 2"/>
          <p:cNvSpPr>
            <a:spLocks noGrp="1"/>
          </p:cNvSpPr>
          <p:nvPr>
            <p:ph type="body" idx="1"/>
          </p:nvPr>
        </p:nvSpPr>
        <p:spPr/>
        <p:txBody>
          <a:bodyPr/>
          <a:lstStyle/>
          <a:p>
            <a:r>
              <a:rPr kumimoji="1" lang="ja-JP" altLang="en-US" dirty="0" smtClean="0"/>
              <a:t>スーパーでの巡回中、よくある会談横のベンチに毎日同じ人が１日中いるのをきにしていました。</a:t>
            </a:r>
            <a:endParaRPr kumimoji="1" lang="en-US" altLang="ja-JP" dirty="0" smtClean="0"/>
          </a:p>
          <a:p>
            <a:endParaRPr lang="en-US" altLang="ja-JP" dirty="0"/>
          </a:p>
          <a:p>
            <a:r>
              <a:rPr kumimoji="1" lang="ja-JP" altLang="en-US" dirty="0" smtClean="0"/>
              <a:t>ある日声掛けをすると意外な答えが返ってきました。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A5FB9EE-08B9-4E61-B9B2-36A48DEE7455}" type="slidenum">
              <a:rPr lang="ja-JP" altLang="en-US" smtClean="0"/>
              <a:pPr>
                <a:defRPr/>
              </a:pPr>
              <a:t>2</a:t>
            </a:fld>
            <a:endParaRPr lang="ja-JP" altLang="en-US" dirty="0"/>
          </a:p>
        </p:txBody>
      </p:sp>
    </p:spTree>
    <p:extLst>
      <p:ext uri="{BB962C8B-B14F-4D97-AF65-F5344CB8AC3E}">
        <p14:creationId xmlns:p14="http://schemas.microsoft.com/office/powerpoint/2010/main" val="2691304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地元にはたくさんの地域資源があるものです</a:t>
            </a:r>
            <a:endParaRPr kumimoji="1" lang="en-US" altLang="ja-JP" dirty="0" smtClean="0"/>
          </a:p>
          <a:p>
            <a:endParaRPr kumimoji="1" lang="en-US" altLang="ja-JP" dirty="0" smtClean="0"/>
          </a:p>
          <a:p>
            <a:r>
              <a:rPr kumimoji="1" lang="ja-JP" altLang="en-US" dirty="0" smtClean="0"/>
              <a:t>情報を共有することで地元での交流が促され、居場所や生きがいを作ることになります</a:t>
            </a:r>
            <a:endParaRPr kumimoji="1" lang="en-US" altLang="ja-JP" dirty="0" smtClean="0"/>
          </a:p>
          <a:p>
            <a:endParaRPr kumimoji="1" lang="en-US" altLang="ja-JP" dirty="0" smtClean="0"/>
          </a:p>
          <a:p>
            <a:r>
              <a:rPr kumimoji="1" lang="ja-JP" altLang="en-US" dirty="0" smtClean="0"/>
              <a:t>“ジモトは明日へつながるアミューズメント！”</a:t>
            </a:r>
            <a:endParaRPr kumimoji="1" lang="en-US" altLang="ja-JP" dirty="0" smtClean="0"/>
          </a:p>
          <a:p>
            <a:endParaRPr kumimoji="1" lang="en-US" altLang="ja-JP" dirty="0" smtClean="0"/>
          </a:p>
          <a:p>
            <a:r>
              <a:rPr kumimoji="1" lang="ja-JP" altLang="en-US" dirty="0" smtClean="0"/>
              <a:t>夢の国に行ってその時だけ楽しむだけでなく、地元で参加することで毎日の暮らしを豊かにしていただけるきっかけ作りをこれからも継続してゆきたいと思います</a:t>
            </a:r>
            <a:endParaRPr kumimoji="1" lang="en-US" altLang="ja-JP" dirty="0" smtClean="0"/>
          </a:p>
          <a:p>
            <a:endParaRPr kumimoji="1" lang="en-US" altLang="ja-JP" dirty="0" smtClean="0"/>
          </a:p>
          <a:p>
            <a:endParaRPr kumimoji="1" lang="en-US" altLang="ja-JP" dirty="0" smtClean="0"/>
          </a:p>
          <a:p>
            <a:r>
              <a:rPr kumimoji="1" lang="ja-JP" altLang="en-US" dirty="0" smtClean="0"/>
              <a:t>今回の課題として、紙媒体であると期間が限られてしまうこと、継続的に経費が発生しやすいことが挙げられ</a:t>
            </a:r>
            <a:endParaRPr kumimoji="1" lang="en-US" altLang="ja-JP" dirty="0" smtClean="0"/>
          </a:p>
          <a:p>
            <a:r>
              <a:rPr kumimoji="1" lang="ja-JP" altLang="en-US" dirty="0" smtClean="0"/>
              <a:t>今後は現代版の井戸端会議場を作ることにより情報発信拠点づくりを考えたいと思います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FBEFC01-B1DD-4B96-8197-18F33D9881D4}" type="slidenum">
              <a:rPr kumimoji="1" lang="ja-JP" altLang="en-US" smtClean="0"/>
              <a:t>31</a:t>
            </a:fld>
            <a:endParaRPr kumimoji="1" lang="ja-JP" altLang="en-US"/>
          </a:p>
        </p:txBody>
      </p:sp>
    </p:spTree>
    <p:extLst>
      <p:ext uri="{BB962C8B-B14F-4D97-AF65-F5344CB8AC3E}">
        <p14:creationId xmlns:p14="http://schemas.microsoft.com/office/powerpoint/2010/main" val="130903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実施には利根振興センターや商工会、社会福祉協議会、シルバー人材センター、信託銀行、社労士さん、看護師さん、薬剤師さん、ＮＰＯ団体さんなどたくさんの方のご協力を頂きました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D0FB75BA-5FFD-4843-9DD8-14B01215EBF2}" type="slidenum">
              <a:rPr kumimoji="1" lang="ja-JP" altLang="en-US" smtClean="0"/>
              <a:t>32</a:t>
            </a:fld>
            <a:endParaRPr kumimoji="1" lang="ja-JP" altLang="en-US"/>
          </a:p>
        </p:txBody>
      </p:sp>
    </p:spTree>
    <p:extLst>
      <p:ext uri="{BB962C8B-B14F-4D97-AF65-F5344CB8AC3E}">
        <p14:creationId xmlns:p14="http://schemas.microsoft.com/office/powerpoint/2010/main" val="1511108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ロールプレイングゲーム風見守りスタンプラリーとは</a:t>
            </a:r>
            <a:endParaRPr kumimoji="1" lang="en-US" altLang="ja-JP" dirty="0" smtClean="0"/>
          </a:p>
          <a:p>
            <a:endParaRPr kumimoji="1" lang="en-US" altLang="ja-JP" dirty="0" smtClean="0"/>
          </a:p>
          <a:p>
            <a:r>
              <a:rPr kumimoji="1" lang="ja-JP" altLang="en-US" dirty="0" smtClean="0"/>
              <a:t>人気のゲームのリアル版をイメージして、遊びながら高齢者に声をかけるきっかけ作りを図りました。</a:t>
            </a:r>
            <a:endParaRPr kumimoji="1" lang="en-US" altLang="ja-JP" dirty="0" smtClean="0"/>
          </a:p>
          <a:p>
            <a:endParaRPr kumimoji="1" lang="en-US" altLang="ja-JP" dirty="0" smtClean="0"/>
          </a:p>
          <a:p>
            <a:r>
              <a:rPr kumimoji="1" lang="ja-JP" altLang="en-US" dirty="0" smtClean="0"/>
              <a:t>やり方はこうしたヒントカードが入った名札入れを高齢者の方に外出の際、首から下げていただきます</a:t>
            </a:r>
            <a:endParaRPr kumimoji="1" lang="en-US" altLang="ja-JP" dirty="0" smtClean="0"/>
          </a:p>
          <a:p>
            <a:r>
              <a:rPr kumimoji="1" lang="ja-JP" altLang="en-US" dirty="0" smtClean="0"/>
              <a:t>プレイヤーはこの名札を下げた人を見付けて声をかけ、ヒントカードをもらいます。</a:t>
            </a:r>
            <a:endParaRPr kumimoji="1" lang="en-US" altLang="ja-JP" dirty="0" smtClean="0"/>
          </a:p>
          <a:p>
            <a:endParaRPr kumimoji="1" lang="en-US" altLang="ja-JP" dirty="0" smtClean="0"/>
          </a:p>
          <a:p>
            <a:r>
              <a:rPr kumimoji="1" lang="ja-JP" altLang="en-US" dirty="0" smtClean="0"/>
              <a:t>ヒントカードにはお店の地図がお宝の地図のように書かれていますので、それを元にお店に行くとスタンプが置いてあり</a:t>
            </a:r>
            <a:endParaRPr kumimoji="1" lang="en-US" altLang="ja-JP" dirty="0" smtClean="0"/>
          </a:p>
          <a:p>
            <a:r>
              <a:rPr kumimoji="1" lang="ja-JP" altLang="en-US" dirty="0" smtClean="0"/>
              <a:t>６種類のスタンプを全て押すとビジネスホテルのカウンターで景品がもらえるというものでした。</a:t>
            </a:r>
            <a:endParaRPr kumimoji="1" lang="en-US" altLang="ja-JP" dirty="0" smtClean="0"/>
          </a:p>
          <a:p>
            <a:endParaRPr kumimoji="1" lang="en-US" altLang="ja-JP" dirty="0" smtClean="0"/>
          </a:p>
          <a:p>
            <a:r>
              <a:rPr kumimoji="1" lang="ja-JP" altLang="en-US" dirty="0" smtClean="0"/>
              <a:t>このチラシを幸手市内の小学校中学校に３５００枚配布をしたのですが、ルールが伝たえにくかったのと範囲が広すぎたために達成した方は少なかったです</a:t>
            </a:r>
            <a:endParaRPr kumimoji="1" lang="en-US" altLang="ja-JP" dirty="0" smtClean="0"/>
          </a:p>
          <a:p>
            <a:r>
              <a:rPr kumimoji="1" lang="ja-JP" altLang="en-US" dirty="0" smtClean="0"/>
              <a:t>リベンジを図りたいとおもっています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0FB75BA-5FFD-4843-9DD8-14B01215EBF2}" type="slidenum">
              <a:rPr kumimoji="1" lang="ja-JP" altLang="en-US" smtClean="0"/>
              <a:t>33</a:t>
            </a:fld>
            <a:endParaRPr kumimoji="1" lang="ja-JP" altLang="en-US"/>
          </a:p>
        </p:txBody>
      </p:sp>
    </p:spTree>
    <p:extLst>
      <p:ext uri="{BB962C8B-B14F-4D97-AF65-F5344CB8AC3E}">
        <p14:creationId xmlns:p14="http://schemas.microsoft.com/office/powerpoint/2010/main" val="4068885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地域には知られていないたくさんの資源が存在します</a:t>
            </a:r>
            <a:endParaRPr kumimoji="1" lang="en-US" altLang="ja-JP" dirty="0" smtClean="0"/>
          </a:p>
          <a:p>
            <a:endParaRPr kumimoji="1" lang="en-US" altLang="ja-JP" dirty="0" smtClean="0"/>
          </a:p>
          <a:p>
            <a:r>
              <a:rPr kumimoji="1" lang="ja-JP" altLang="en-US" dirty="0" smtClean="0"/>
              <a:t>昨年の春、自宅でがんの闘病生活を送っている方と一緒に杉戸町にあるフルヤ村という場所にタケノコ狩りにいきました。</a:t>
            </a:r>
            <a:endParaRPr kumimoji="1" lang="en-US" altLang="ja-JP" dirty="0" smtClean="0"/>
          </a:p>
          <a:p>
            <a:endParaRPr kumimoji="1" lang="en-US" altLang="ja-JP" dirty="0" smtClean="0"/>
          </a:p>
          <a:p>
            <a:r>
              <a:rPr kumimoji="1" lang="ja-JP" altLang="en-US" dirty="0" smtClean="0"/>
              <a:t>普段は車いすの生活で立ち上がることもやっとの方がみんなと一緒にタケノコ狩りを楽しんでいると</a:t>
            </a:r>
            <a:endParaRPr kumimoji="1" lang="en-US" altLang="ja-JP" dirty="0" smtClean="0"/>
          </a:p>
          <a:p>
            <a:r>
              <a:rPr kumimoji="1" lang="ja-JP" altLang="en-US" dirty="0" smtClean="0"/>
              <a:t>自分から立ち上がりタケノコを掘りたいとおっしゃいました</a:t>
            </a:r>
            <a:endParaRPr kumimoji="1" lang="en-US" altLang="ja-JP" dirty="0" smtClean="0"/>
          </a:p>
          <a:p>
            <a:endParaRPr kumimoji="1" lang="en-US" altLang="ja-JP" dirty="0" smtClean="0"/>
          </a:p>
          <a:p>
            <a:r>
              <a:rPr kumimoji="1" lang="ja-JP" altLang="en-US" dirty="0" smtClean="0"/>
              <a:t>遠くに行かれなくても身近なところにも様々な</a:t>
            </a:r>
            <a:r>
              <a:rPr kumimoji="1" lang="ja-JP" altLang="en-US" dirty="0"/>
              <a:t>資源</a:t>
            </a:r>
            <a:r>
              <a:rPr kumimoji="1" lang="ja-JP" altLang="en-US" dirty="0" smtClean="0"/>
              <a:t>がありそこで楽しみ元気になることが出来ます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0FB75BA-5FFD-4843-9DD8-14B01215EBF2}" type="slidenum">
              <a:rPr kumimoji="1" lang="ja-JP" altLang="en-US" smtClean="0"/>
              <a:t>34</a:t>
            </a:fld>
            <a:endParaRPr kumimoji="1" lang="ja-JP" altLang="en-US"/>
          </a:p>
        </p:txBody>
      </p:sp>
    </p:spTree>
    <p:extLst>
      <p:ext uri="{BB962C8B-B14F-4D97-AF65-F5344CB8AC3E}">
        <p14:creationId xmlns:p14="http://schemas.microsoft.com/office/powerpoint/2010/main" val="153447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77400" y="476250"/>
            <a:ext cx="1722438" cy="1292225"/>
          </a:xfrm>
        </p:spPr>
      </p:sp>
      <p:sp>
        <p:nvSpPr>
          <p:cNvPr id="3" name="ノート プレースホルダー 2"/>
          <p:cNvSpPr>
            <a:spLocks noGrp="1"/>
          </p:cNvSpPr>
          <p:nvPr>
            <p:ph type="body" idx="1"/>
          </p:nvPr>
        </p:nvSpPr>
        <p:spPr/>
        <p:txBody>
          <a:bodyPr/>
          <a:lstStyle/>
          <a:p>
            <a:r>
              <a:rPr kumimoji="1" lang="ja-JP" altLang="en-US" dirty="0" smtClean="0"/>
              <a:t>埼玉県の幸手市は東京への通勤が１時間程度で行くことが出来、ベットタウンとして約</a:t>
            </a:r>
            <a:r>
              <a:rPr kumimoji="1" lang="en-US" altLang="ja-JP" dirty="0" smtClean="0"/>
              <a:t>12</a:t>
            </a:r>
            <a:r>
              <a:rPr kumimoji="1" lang="ja-JP" altLang="en-US" dirty="0" smtClean="0"/>
              <a:t>％の人が東京へ通っています。</a:t>
            </a:r>
            <a:endParaRPr kumimoji="1" lang="en-US" altLang="ja-JP" dirty="0" smtClean="0"/>
          </a:p>
          <a:p>
            <a:endParaRPr lang="en-US" altLang="ja-JP" dirty="0"/>
          </a:p>
          <a:p>
            <a:r>
              <a:rPr kumimoji="1" lang="ja-JP" altLang="en-US" dirty="0" smtClean="0"/>
              <a:t>これらの団塊世代の方々が一気に企業から地域へ生活ステージが変わることで地域に溶け込むことが出来るのか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A5FB9EE-08B9-4E61-B9B2-36A48DEE7455}" type="slidenum">
              <a:rPr lang="ja-JP" altLang="en-US" smtClean="0"/>
              <a:pPr>
                <a:defRPr/>
              </a:pPr>
              <a:t>3</a:t>
            </a:fld>
            <a:endParaRPr lang="ja-JP" altLang="en-US" dirty="0"/>
          </a:p>
        </p:txBody>
      </p:sp>
    </p:spTree>
    <p:extLst>
      <p:ext uri="{BB962C8B-B14F-4D97-AF65-F5344CB8AC3E}">
        <p14:creationId xmlns:p14="http://schemas.microsoft.com/office/powerpoint/2010/main" val="299315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現に要介護認定者の数で言えば</a:t>
            </a:r>
            <a:endParaRPr kumimoji="1" lang="en-US" altLang="ja-JP" dirty="0" smtClean="0"/>
          </a:p>
          <a:p>
            <a:r>
              <a:rPr kumimoji="1" lang="ja-JP" altLang="en-US" dirty="0" smtClean="0"/>
              <a:t>６５歳以上の方の１８％ほどしかいらっしゃいません</a:t>
            </a:r>
            <a:endParaRPr kumimoji="1" lang="en-US" altLang="ja-JP" dirty="0" smtClean="0"/>
          </a:p>
          <a:p>
            <a:r>
              <a:rPr kumimoji="1" lang="ja-JP" altLang="en-US" dirty="0" smtClean="0"/>
              <a:t>残りの圧倒的多数の方が要介護に陥らないように介護予防を促すことが重要</a:t>
            </a:r>
            <a:endParaRPr kumimoji="1" lang="ja-JP" altLang="en-US" dirty="0"/>
          </a:p>
        </p:txBody>
      </p:sp>
      <p:sp>
        <p:nvSpPr>
          <p:cNvPr id="4" name="スライド番号プレースホルダー 3"/>
          <p:cNvSpPr>
            <a:spLocks noGrp="1"/>
          </p:cNvSpPr>
          <p:nvPr>
            <p:ph type="sldNum" sz="quarter" idx="10"/>
          </p:nvPr>
        </p:nvSpPr>
        <p:spPr/>
        <p:txBody>
          <a:bodyPr/>
          <a:lstStyle/>
          <a:p>
            <a:fld id="{CFBEFC01-B1DD-4B96-8197-18F33D9881D4}" type="slidenum">
              <a:rPr kumimoji="1" lang="ja-JP" altLang="en-US" smtClean="0"/>
              <a:t>5</a:t>
            </a:fld>
            <a:endParaRPr kumimoji="1" lang="ja-JP" altLang="en-US" dirty="0"/>
          </a:p>
        </p:txBody>
      </p:sp>
    </p:spTree>
    <p:extLst>
      <p:ext uri="{BB962C8B-B14F-4D97-AF65-F5344CB8AC3E}">
        <p14:creationId xmlns:p14="http://schemas.microsoft.com/office/powerpoint/2010/main" val="210857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定年退職や、離別、子供の独立など</a:t>
            </a:r>
            <a:endParaRPr kumimoji="1" lang="en-US" altLang="ja-JP" dirty="0" smtClean="0"/>
          </a:p>
          <a:p>
            <a:r>
              <a:rPr kumimoji="1" lang="ja-JP" altLang="en-US" dirty="0" smtClean="0"/>
              <a:t>生活環境が変わった後の生活が、その先の生活を大きく左右します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FBEFC01-B1DD-4B96-8197-18F33D9881D4}" type="slidenum">
              <a:rPr kumimoji="1" lang="ja-JP" altLang="en-US" smtClean="0"/>
              <a:t>6</a:t>
            </a:fld>
            <a:endParaRPr kumimoji="1" lang="ja-JP" altLang="en-US"/>
          </a:p>
        </p:txBody>
      </p:sp>
    </p:spTree>
    <p:extLst>
      <p:ext uri="{BB962C8B-B14F-4D97-AF65-F5344CB8AC3E}">
        <p14:creationId xmlns:p14="http://schemas.microsoft.com/office/powerpoint/2010/main" val="359754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1pPr>
            <a:lvl2pPr marL="798918" indent="-307276">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2pPr>
            <a:lvl3pPr marL="1229103" indent="-245821">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3pPr>
            <a:lvl4pPr marL="1720745" indent="-245821">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4pPr>
            <a:lvl5pPr marL="2212389" indent="-245821">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5pPr>
            <a:lvl6pPr marL="2704029"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6pPr>
            <a:lvl7pPr marL="3195672"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7pPr>
            <a:lvl8pPr marL="3687312"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8pPr>
            <a:lvl9pPr marL="4178954"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9pPr>
          </a:lstStyle>
          <a:p>
            <a:pPr fontAlgn="base" hangingPunct="0">
              <a:spcBef>
                <a:spcPct val="0"/>
              </a:spcBef>
              <a:spcAft>
                <a:spcPct val="0"/>
              </a:spcAft>
            </a:pPr>
            <a:fld id="{A2889B2D-D5BE-42E0-BEAD-33A82A1D9996}" type="slidenum">
              <a:rPr kumimoji="0" lang="en-US" altLang="ja-JP" sz="1500">
                <a:solidFill>
                  <a:srgbClr val="FFFFFF"/>
                </a:solidFill>
                <a:latin typeface="Times New Roman" panose="02020603050405020304" pitchFamily="18" charset="0"/>
                <a:ea typeface="ＭＳ Ｐ明朝" panose="02020600040205080304" pitchFamily="18" charset="-128"/>
              </a:rPr>
              <a:pPr fontAlgn="base" hangingPunct="0">
                <a:spcBef>
                  <a:spcPct val="0"/>
                </a:spcBef>
                <a:spcAft>
                  <a:spcPct val="0"/>
                </a:spcAft>
              </a:pPr>
              <a:t>7</a:t>
            </a:fld>
            <a:endParaRPr kumimoji="0" lang="en-US" altLang="ja-JP" sz="1500" dirty="0">
              <a:solidFill>
                <a:srgbClr val="FFFFFF"/>
              </a:solidFill>
              <a:latin typeface="Times New Roman" panose="02020603050405020304" pitchFamily="18" charset="0"/>
              <a:ea typeface="ＭＳ Ｐ明朝" panose="02020600040205080304" pitchFamily="18" charset="-128"/>
            </a:endParaRPr>
          </a:p>
        </p:txBody>
      </p:sp>
      <p:sp>
        <p:nvSpPr>
          <p:cNvPr id="32771" name="Rectangle 1"/>
          <p:cNvSpPr>
            <a:spLocks noGrp="1" noRot="1" noChangeAspect="1" noChangeArrowheads="1" noTextEdit="1"/>
          </p:cNvSpPr>
          <p:nvPr>
            <p:ph type="sldImg"/>
          </p:nvPr>
        </p:nvSpPr>
        <p:spPr bwMode="auto">
          <a:xfrm>
            <a:off x="5929313" y="433388"/>
            <a:ext cx="2833687" cy="21272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bwMode="auto">
          <a:xfrm>
            <a:off x="1472335" y="2700209"/>
            <a:ext cx="11719628" cy="25461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ja-JP" altLang="ja-JP" dirty="0" smtClean="0">
              <a:latin typeface="Times New Roman" panose="02020603050405020304" pitchFamily="18" charset="0"/>
            </a:endParaRPr>
          </a:p>
        </p:txBody>
      </p:sp>
    </p:spTree>
    <p:extLst>
      <p:ext uri="{BB962C8B-B14F-4D97-AF65-F5344CB8AC3E}">
        <p14:creationId xmlns:p14="http://schemas.microsoft.com/office/powerpoint/2010/main" val="266253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3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1pPr>
            <a:lvl2pPr marL="798918" indent="-307276">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2pPr>
            <a:lvl3pPr marL="1229103" indent="-245821">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3pPr>
            <a:lvl4pPr marL="1720745" indent="-245821">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4pPr>
            <a:lvl5pPr marL="2212389" indent="-245821">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5pPr>
            <a:lvl6pPr marL="2704029"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6pPr>
            <a:lvl7pPr marL="3195672"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7pPr>
            <a:lvl8pPr marL="3687312"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8pPr>
            <a:lvl9pPr marL="4178954" indent="-245821" defTabSz="491641" eaLnBrk="0" fontAlgn="base" hangingPunct="0">
              <a:spcBef>
                <a:spcPct val="0"/>
              </a:spcBef>
              <a:spcAft>
                <a:spcPct val="0"/>
              </a:spcAft>
              <a:tabLst>
                <a:tab pos="0" algn="l"/>
                <a:tab pos="445548" algn="l"/>
                <a:tab pos="892808" algn="l"/>
                <a:tab pos="1340063" algn="l"/>
                <a:tab pos="1787323" algn="l"/>
                <a:tab pos="2234579" algn="l"/>
                <a:tab pos="2681839" algn="l"/>
                <a:tab pos="3129094" algn="l"/>
                <a:tab pos="3578057" algn="l"/>
                <a:tab pos="4025316" algn="l"/>
                <a:tab pos="4472572" algn="l"/>
                <a:tab pos="4919832" algn="l"/>
                <a:tab pos="5367088" algn="l"/>
                <a:tab pos="5814347" algn="l"/>
                <a:tab pos="6261603" algn="l"/>
                <a:tab pos="6708859" algn="l"/>
                <a:tab pos="7157826" algn="l"/>
                <a:tab pos="7605082" algn="l"/>
                <a:tab pos="8052342" algn="l"/>
                <a:tab pos="8499597" algn="l"/>
                <a:tab pos="8946858" algn="l"/>
              </a:tabLst>
              <a:defRPr>
                <a:solidFill>
                  <a:schemeClr val="tx1"/>
                </a:solidFill>
                <a:latin typeface="Calibri" panose="020F0502020204030204" pitchFamily="34" charset="0"/>
              </a:defRPr>
            </a:lvl9pPr>
          </a:lstStyle>
          <a:p>
            <a:pPr fontAlgn="base" hangingPunct="0">
              <a:spcBef>
                <a:spcPct val="0"/>
              </a:spcBef>
              <a:spcAft>
                <a:spcPct val="0"/>
              </a:spcAft>
            </a:pPr>
            <a:fld id="{280D3507-CBAE-4C9C-A342-2CC649777E92}" type="slidenum">
              <a:rPr kumimoji="0" lang="en-US" altLang="ja-JP" sz="1500">
                <a:solidFill>
                  <a:srgbClr val="FFFFFF"/>
                </a:solidFill>
                <a:latin typeface="Times New Roman" panose="02020603050405020304" pitchFamily="18" charset="0"/>
                <a:ea typeface="ＭＳ Ｐ明朝" panose="02020600040205080304" pitchFamily="18" charset="-128"/>
              </a:rPr>
              <a:pPr fontAlgn="base" hangingPunct="0">
                <a:spcBef>
                  <a:spcPct val="0"/>
                </a:spcBef>
                <a:spcAft>
                  <a:spcPct val="0"/>
                </a:spcAft>
              </a:pPr>
              <a:t>8</a:t>
            </a:fld>
            <a:endParaRPr kumimoji="0" lang="en-US" altLang="ja-JP" sz="1500" dirty="0">
              <a:solidFill>
                <a:srgbClr val="FFFFFF"/>
              </a:solidFill>
              <a:latin typeface="Times New Roman" panose="02020603050405020304" pitchFamily="18" charset="0"/>
              <a:ea typeface="ＭＳ Ｐ明朝" panose="02020600040205080304" pitchFamily="18" charset="-128"/>
            </a:endParaRPr>
          </a:p>
        </p:txBody>
      </p:sp>
      <p:sp>
        <p:nvSpPr>
          <p:cNvPr id="34819" name="Rectangle 1"/>
          <p:cNvSpPr>
            <a:spLocks noGrp="1" noRot="1" noChangeAspect="1" noChangeArrowheads="1" noTextEdit="1"/>
          </p:cNvSpPr>
          <p:nvPr>
            <p:ph type="sldImg"/>
          </p:nvPr>
        </p:nvSpPr>
        <p:spPr bwMode="auto">
          <a:xfrm>
            <a:off x="2803525" y="415925"/>
            <a:ext cx="4756150" cy="3568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Text Box 2"/>
          <p:cNvSpPr>
            <a:spLocks noGrp="1" noChangeArrowheads="1"/>
          </p:cNvSpPr>
          <p:nvPr>
            <p:ph type="body" idx="1"/>
          </p:nvPr>
        </p:nvSpPr>
        <p:spPr bwMode="auto">
          <a:xfrm>
            <a:off x="198145" y="4490214"/>
            <a:ext cx="9468369" cy="18719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a:spcBef>
                <a:spcPts val="458"/>
              </a:spcBef>
              <a:tabLst>
                <a:tab pos="0" algn="l"/>
                <a:tab pos="488228" algn="l"/>
                <a:tab pos="979868" algn="l"/>
                <a:tab pos="1471511" algn="l"/>
                <a:tab pos="1963152" algn="l"/>
                <a:tab pos="2454794" algn="l"/>
                <a:tab pos="2946436" algn="l"/>
                <a:tab pos="3439786" algn="l"/>
                <a:tab pos="3931427" algn="l"/>
                <a:tab pos="4423066" algn="l"/>
                <a:tab pos="4914713" algn="l"/>
                <a:tab pos="5406350" algn="l"/>
                <a:tab pos="5897994" algn="l"/>
                <a:tab pos="6389636" algn="l"/>
                <a:tab pos="6882984" algn="l"/>
                <a:tab pos="7374625" algn="l"/>
                <a:tab pos="7866268" algn="l"/>
                <a:tab pos="8357908" algn="l"/>
                <a:tab pos="8849549" algn="l"/>
                <a:tab pos="9341194" algn="l"/>
                <a:tab pos="9832832" algn="l"/>
              </a:tabLst>
            </a:pPr>
            <a:r>
              <a:rPr lang="ja-JP" altLang="en-US" dirty="0">
                <a:latin typeface="Times New Roman" panose="02020603050405020304" pitchFamily="18" charset="0"/>
              </a:rPr>
              <a:t>元気</a:t>
            </a:r>
            <a:r>
              <a:rPr lang="ja-JP" altLang="en-US" dirty="0" smtClean="0">
                <a:latin typeface="Times New Roman" panose="02020603050405020304" pitchFamily="18" charset="0"/>
              </a:rPr>
              <a:t>スタンド・</a:t>
            </a:r>
            <a:r>
              <a:rPr lang="ja-JP" altLang="en-US" dirty="0" err="1" smtClean="0">
                <a:latin typeface="Times New Roman" panose="02020603050405020304" pitchFamily="18" charset="0"/>
              </a:rPr>
              <a:t>ぷ</a:t>
            </a:r>
            <a:r>
              <a:rPr lang="ja-JP" altLang="en-US" dirty="0" smtClean="0">
                <a:latin typeface="Times New Roman" panose="02020603050405020304" pitchFamily="18" charset="0"/>
              </a:rPr>
              <a:t>リズムのコンセプトは</a:t>
            </a:r>
            <a:endParaRPr lang="en-GB" altLang="ja-JP" dirty="0" smtClean="0">
              <a:latin typeface="Times New Roman" panose="02020603050405020304" pitchFamily="18" charset="0"/>
            </a:endParaRPr>
          </a:p>
        </p:txBody>
      </p:sp>
    </p:spTree>
    <p:extLst>
      <p:ext uri="{BB962C8B-B14F-4D97-AF65-F5344CB8AC3E}">
        <p14:creationId xmlns:p14="http://schemas.microsoft.com/office/powerpoint/2010/main" val="370649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コミュニティカフェを運営しています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C897055-1CB8-4433-A5A4-07315A68EB24}" type="slidenum">
              <a:rPr kumimoji="1" lang="ja-JP" altLang="en-US" smtClean="0"/>
              <a:t>9</a:t>
            </a:fld>
            <a:endParaRPr kumimoji="1" lang="ja-JP" altLang="en-US" dirty="0"/>
          </a:p>
        </p:txBody>
      </p:sp>
    </p:spTree>
    <p:extLst>
      <p:ext uri="{BB962C8B-B14F-4D97-AF65-F5344CB8AC3E}">
        <p14:creationId xmlns:p14="http://schemas.microsoft.com/office/powerpoint/2010/main" val="37253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859859" y="834299"/>
            <a:ext cx="4024971" cy="3019244"/>
          </a:xfrm>
        </p:spPr>
      </p:sp>
      <p:sp>
        <p:nvSpPr>
          <p:cNvPr id="3" name="ノート プレースホルダー 2"/>
          <p:cNvSpPr>
            <a:spLocks noGrp="1"/>
          </p:cNvSpPr>
          <p:nvPr>
            <p:ph type="body" idx="1"/>
          </p:nvPr>
        </p:nvSpPr>
        <p:spPr>
          <a:xfrm>
            <a:off x="1002189" y="4271554"/>
            <a:ext cx="8017510" cy="1755590"/>
          </a:xfrm>
        </p:spPr>
        <p:txBody>
          <a:bodyPr/>
          <a:lstStyle/>
          <a:p>
            <a:r>
              <a:rPr kumimoji="1" lang="ja-JP" altLang="en-US" dirty="0" smtClean="0"/>
              <a:t>コミュニティカフェとは地域の様々な課題を解決することを目的にしてします</a:t>
            </a:r>
            <a:endParaRPr kumimoji="1" lang="ja-JP" altLang="en-US" dirty="0"/>
          </a:p>
        </p:txBody>
      </p:sp>
      <p:sp>
        <p:nvSpPr>
          <p:cNvPr id="4" name="スライド番号プレースホルダー 3"/>
          <p:cNvSpPr>
            <a:spLocks noGrp="1"/>
          </p:cNvSpPr>
          <p:nvPr>
            <p:ph type="sldNum" sz="quarter" idx="10"/>
          </p:nvPr>
        </p:nvSpPr>
        <p:spPr/>
        <p:txBody>
          <a:bodyPr/>
          <a:lstStyle/>
          <a:p>
            <a:fld id="{9C897055-1CB8-4433-A5A4-07315A68EB24}" type="slidenum">
              <a:rPr kumimoji="1" lang="ja-JP" altLang="en-US" smtClean="0"/>
              <a:t>11</a:t>
            </a:fld>
            <a:endParaRPr kumimoji="1" lang="ja-JP" altLang="en-US" dirty="0"/>
          </a:p>
        </p:txBody>
      </p:sp>
    </p:spTree>
    <p:extLst>
      <p:ext uri="{BB962C8B-B14F-4D97-AF65-F5344CB8AC3E}">
        <p14:creationId xmlns:p14="http://schemas.microsoft.com/office/powerpoint/2010/main" val="52873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11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196196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241134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292995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51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191950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13441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10711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93891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6A9A4A6-D1B9-44F0-9A32-A0769139B09A}" type="datetimeFigureOut">
              <a:rPr kumimoji="1" lang="ja-JP" altLang="en-US" smtClean="0"/>
              <a:t>2016/10/11</a:t>
            </a:fld>
            <a:endParaRPr kumimoji="1" lang="ja-JP"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79810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6A9A4A6-D1B9-44F0-9A32-A0769139B09A}" type="datetimeFigureOut">
              <a:rPr kumimoji="1" lang="ja-JP" altLang="en-US" smtClean="0"/>
              <a:t>2016/10/11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06334F7A-EC7A-4A21-A43B-BD9EDE846A9C}" type="slidenum">
              <a:rPr kumimoji="1" lang="ja-JP" altLang="en-US" smtClean="0"/>
              <a:t>‹#›</a:t>
            </a:fld>
            <a:endParaRPr kumimoji="1" lang="ja-JP" altLang="en-US" dirty="0"/>
          </a:p>
        </p:txBody>
      </p:sp>
    </p:spTree>
    <p:extLst>
      <p:ext uri="{BB962C8B-B14F-4D97-AF65-F5344CB8AC3E}">
        <p14:creationId xmlns:p14="http://schemas.microsoft.com/office/powerpoint/2010/main" val="8335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6A9A4A6-D1B9-44F0-9A32-A0769139B09A}" type="datetimeFigureOut">
              <a:rPr kumimoji="1" lang="ja-JP" altLang="en-US" smtClean="0"/>
              <a:t>2016/10/11</a:t>
            </a:fld>
            <a:endParaRPr kumimoji="1" lang="ja-JP"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6334F7A-EC7A-4A21-A43B-BD9EDE846A9C}" type="slidenum">
              <a:rPr kumimoji="1" lang="ja-JP" altLang="en-US" smtClean="0"/>
              <a:t>‹#›</a:t>
            </a:fld>
            <a:endParaRPr kumimoji="1" lang="ja-JP"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534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4.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511" y="1728007"/>
            <a:ext cx="7872332" cy="3547811"/>
          </a:xfrm>
          <a:prstGeom prst="rect">
            <a:avLst/>
          </a:prstGeom>
        </p:spPr>
      </p:pic>
      <p:sp>
        <p:nvSpPr>
          <p:cNvPr id="6" name="タイトル 5"/>
          <p:cNvSpPr>
            <a:spLocks noGrp="1"/>
          </p:cNvSpPr>
          <p:nvPr>
            <p:ph type="title"/>
          </p:nvPr>
        </p:nvSpPr>
        <p:spPr>
          <a:xfrm>
            <a:off x="352698" y="287383"/>
            <a:ext cx="8464732" cy="1097280"/>
          </a:xfrm>
        </p:spPr>
        <p:txBody>
          <a:bodyPr>
            <a:normAutofit/>
          </a:bodyPr>
          <a:lstStyle/>
          <a:p>
            <a:pPr algn="ctr">
              <a:lnSpc>
                <a:spcPct val="100000"/>
              </a:lnSpc>
              <a:defRPr/>
            </a:pPr>
            <a:r>
              <a:rPr lang="ja-JP" altLang="en-US" b="1" spc="0" dirty="0" smtClean="0">
                <a:ln w="12700" cmpd="sng">
                  <a:solidFill>
                    <a:schemeClr val="accent4"/>
                  </a:solidFill>
                  <a:prstDash val="solid"/>
                </a:ln>
                <a:gradFill>
                  <a:gsLst>
                    <a:gs pos="0">
                      <a:srgbClr val="FFC000"/>
                    </a:gs>
                    <a:gs pos="4000">
                      <a:srgbClr val="FFC000"/>
                    </a:gs>
                    <a:gs pos="87000">
                      <a:srgbClr val="FFF3CD"/>
                    </a:gs>
                  </a:gsLst>
                  <a:lin ang="5400000"/>
                </a:gradFill>
                <a:latin typeface="HGP創英角ﾎﾟｯﾌﾟ体" panose="040B0A00000000000000" pitchFamily="50" charset="-128"/>
                <a:ea typeface="HGP創英角ﾎﾟｯﾌﾟ体" panose="040B0A00000000000000" pitchFamily="50" charset="-128"/>
              </a:rPr>
              <a:t>お年寄りが主役のまちづくり</a:t>
            </a:r>
            <a:endParaRPr lang="ja-JP" altLang="en-US" b="1" spc="0" dirty="0">
              <a:ln w="12700" cmpd="sng">
                <a:solidFill>
                  <a:schemeClr val="accent4"/>
                </a:solidFill>
                <a:prstDash val="solid"/>
              </a:ln>
              <a:gradFill>
                <a:gsLst>
                  <a:gs pos="0">
                    <a:srgbClr val="FFC000"/>
                  </a:gs>
                  <a:gs pos="4000">
                    <a:srgbClr val="FFC000"/>
                  </a:gs>
                  <a:gs pos="87000">
                    <a:srgbClr val="FFF3CD"/>
                  </a:gs>
                </a:gsLst>
                <a:lin ang="5400000"/>
              </a:gradFill>
              <a:latin typeface="HGP創英角ﾎﾟｯﾌﾟ体" panose="040B0A00000000000000" pitchFamily="50" charset="-128"/>
              <a:ea typeface="HGP創英角ﾎﾟｯﾌﾟ体" panose="040B0A00000000000000" pitchFamily="50" charset="-128"/>
            </a:endParaRPr>
          </a:p>
        </p:txBody>
      </p:sp>
      <p:pic>
        <p:nvPicPr>
          <p:cNvPr id="12292" name="図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3056" y="5812206"/>
            <a:ext cx="1400947" cy="50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図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5812622"/>
            <a:ext cx="14010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テキスト ボックス 1"/>
          <p:cNvSpPr txBox="1">
            <a:spLocks noChangeArrowheads="1"/>
          </p:cNvSpPr>
          <p:nvPr/>
        </p:nvSpPr>
        <p:spPr bwMode="auto">
          <a:xfrm>
            <a:off x="1801095" y="5275818"/>
            <a:ext cx="55108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ja-JP" altLang="en-US" sz="20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元気スタンド・ぷリズム合同会社　</a:t>
            </a:r>
            <a:endParaRPr lang="en-US" altLang="ja-JP" sz="20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endParaRPr>
          </a:p>
          <a:p>
            <a:pPr algn="ctr" eaLnBrk="1" hangingPunct="1"/>
            <a:r>
              <a:rPr lang="ja-JP" altLang="en-US" sz="20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ＮＰＯ元気スタンド</a:t>
            </a:r>
            <a:endParaRPr lang="en-US" altLang="ja-JP" sz="20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endParaRPr>
          </a:p>
          <a:p>
            <a:pPr algn="ctr" eaLnBrk="1" hangingPunct="1"/>
            <a:r>
              <a:rPr lang="ja-JP" altLang="en-US" sz="2000" b="1" dirty="0">
                <a:ln w="22225">
                  <a:solidFill>
                    <a:schemeClr val="accent2"/>
                  </a:solidFill>
                  <a:prstDash val="solid"/>
                </a:ln>
                <a:solidFill>
                  <a:schemeClr val="accent2">
                    <a:lumMod val="40000"/>
                    <a:lumOff val="60000"/>
                  </a:schemeClr>
                </a:solidFill>
                <a:latin typeface="HG丸ｺﾞｼｯｸM-PRO" panose="020F0600000000000000" pitchFamily="50" charset="-128"/>
                <a:ea typeface="HG丸ｺﾞｼｯｸM-PRO" panose="020F0600000000000000" pitchFamily="50" charset="-128"/>
              </a:rPr>
              <a:t>小泉　圭司</a:t>
            </a:r>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20242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48" y="3507474"/>
            <a:ext cx="3849688" cy="26479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角丸四角形 5"/>
          <p:cNvSpPr/>
          <p:nvPr/>
        </p:nvSpPr>
        <p:spPr bwMode="auto">
          <a:xfrm>
            <a:off x="51812" y="5851204"/>
            <a:ext cx="1902604" cy="737936"/>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eaLnBrk="1" fontAlgn="auto">
              <a:lnSpc>
                <a:spcPct val="93000"/>
              </a:lnSpc>
              <a:spcBef>
                <a:spcPts val="0"/>
              </a:spcBef>
              <a:spcAft>
                <a:spcPts val="0"/>
              </a:spcAft>
              <a:buClr>
                <a:srgbClr val="000000"/>
              </a:buClr>
              <a:buSzPct val="100000"/>
              <a:defRPr/>
            </a:pPr>
            <a:r>
              <a:rPr lang="ja-JP" altLang="en-US" dirty="0">
                <a:solidFill>
                  <a:srgbClr val="000000"/>
                </a:solidFill>
                <a:latin typeface="ＭＳ ゴシック" pitchFamily="49" charset="-128"/>
                <a:ea typeface="ＭＳ ゴシック" pitchFamily="49" charset="-128"/>
              </a:rPr>
              <a:t>歌声喫茶</a:t>
            </a:r>
            <a:endParaRPr lang="en-US" altLang="ja-JP" dirty="0">
              <a:solidFill>
                <a:srgbClr val="000000"/>
              </a:solidFill>
              <a:latin typeface="ＭＳ ゴシック" pitchFamily="49" charset="-128"/>
              <a:ea typeface="ＭＳ ゴシック" pitchFamily="49" charset="-128"/>
            </a:endParaRPr>
          </a:p>
          <a:p>
            <a:pPr algn="ctr" eaLnBrk="1" fontAlgn="auto">
              <a:lnSpc>
                <a:spcPct val="93000"/>
              </a:lnSpc>
              <a:spcBef>
                <a:spcPts val="0"/>
              </a:spcBef>
              <a:spcAft>
                <a:spcPts val="0"/>
              </a:spcAft>
              <a:buClr>
                <a:srgbClr val="000000"/>
              </a:buClr>
              <a:buSzPct val="100000"/>
              <a:defRPr/>
            </a:pPr>
            <a:r>
              <a:rPr lang="ja-JP" altLang="en-US" dirty="0">
                <a:solidFill>
                  <a:srgbClr val="000000"/>
                </a:solidFill>
                <a:latin typeface="ＭＳ ゴシック" pitchFamily="49" charset="-128"/>
                <a:ea typeface="ＭＳ ゴシック" pitchFamily="49" charset="-128"/>
              </a:rPr>
              <a:t>月１回開催</a:t>
            </a:r>
          </a:p>
        </p:txBody>
      </p:sp>
      <p:pic>
        <p:nvPicPr>
          <p:cNvPr id="7" name="Picture 10"/>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56" y="52541"/>
            <a:ext cx="2868220" cy="1985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8428" y="204216"/>
            <a:ext cx="2259091" cy="301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9"/>
          <p:cNvPicPr preferRelativeResize="0">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12735" y="5191998"/>
            <a:ext cx="21209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34199" y="4006287"/>
            <a:ext cx="1087538" cy="19543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図 1"/>
          <p:cNvPicPr preferRelativeResize="0">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20552" y="4373945"/>
            <a:ext cx="2423448" cy="140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3"/>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44658" y="845552"/>
            <a:ext cx="2076300" cy="341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17098" y="823491"/>
            <a:ext cx="2204829" cy="343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角丸四角形 13"/>
          <p:cNvSpPr/>
          <p:nvPr/>
        </p:nvSpPr>
        <p:spPr bwMode="auto">
          <a:xfrm>
            <a:off x="5550238" y="156708"/>
            <a:ext cx="2941439" cy="621657"/>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eaLnBrk="1" fontAlgn="auto">
              <a:lnSpc>
                <a:spcPct val="93000"/>
              </a:lnSpc>
              <a:spcBef>
                <a:spcPts val="0"/>
              </a:spcBef>
              <a:spcAft>
                <a:spcPts val="0"/>
              </a:spcAft>
              <a:buClr>
                <a:srgbClr val="000000"/>
              </a:buClr>
              <a:buSzPct val="100000"/>
              <a:defRPr/>
            </a:pPr>
            <a:r>
              <a:rPr lang="ja-JP" altLang="en-US" dirty="0">
                <a:solidFill>
                  <a:srgbClr val="000000"/>
                </a:solidFill>
                <a:latin typeface="ＭＳ ゴシック" pitchFamily="49" charset="-128"/>
                <a:ea typeface="ＭＳ ゴシック" pitchFamily="49" charset="-128"/>
              </a:rPr>
              <a:t>要介護に陥る病気の予防情報をメニューに掲載</a:t>
            </a:r>
          </a:p>
        </p:txBody>
      </p:sp>
      <p:sp>
        <p:nvSpPr>
          <p:cNvPr id="15" name="角丸四角形 14"/>
          <p:cNvSpPr/>
          <p:nvPr/>
        </p:nvSpPr>
        <p:spPr bwMode="auto">
          <a:xfrm>
            <a:off x="62867" y="2825909"/>
            <a:ext cx="2852440" cy="552071"/>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eaLnBrk="1" fontAlgn="auto">
              <a:lnSpc>
                <a:spcPct val="93000"/>
              </a:lnSpc>
              <a:spcBef>
                <a:spcPts val="0"/>
              </a:spcBef>
              <a:spcAft>
                <a:spcPts val="0"/>
              </a:spcAft>
              <a:buClr>
                <a:srgbClr val="000000"/>
              </a:buClr>
              <a:buSzPct val="100000"/>
              <a:defRPr/>
            </a:pPr>
            <a:r>
              <a:rPr lang="ja-JP" altLang="en-US" dirty="0" smtClean="0">
                <a:solidFill>
                  <a:srgbClr val="000000"/>
                </a:solidFill>
                <a:latin typeface="ＭＳ ゴシック" pitchFamily="49" charset="-128"/>
                <a:ea typeface="ＭＳ ゴシック" pitchFamily="49" charset="-128"/>
              </a:rPr>
              <a:t>昭和名曲集の店内ＢＧＭ</a:t>
            </a:r>
            <a:endParaRPr lang="ja-JP" altLang="en-US" dirty="0">
              <a:solidFill>
                <a:srgbClr val="000000"/>
              </a:solidFill>
              <a:latin typeface="ＭＳ ゴシック" pitchFamily="49" charset="-128"/>
              <a:ea typeface="ＭＳ ゴシック" pitchFamily="49" charset="-128"/>
            </a:endParaRPr>
          </a:p>
        </p:txBody>
      </p:sp>
      <p:sp>
        <p:nvSpPr>
          <p:cNvPr id="16" name="角丸四角形 15"/>
          <p:cNvSpPr/>
          <p:nvPr/>
        </p:nvSpPr>
        <p:spPr bwMode="auto">
          <a:xfrm>
            <a:off x="294706" y="1998658"/>
            <a:ext cx="2388763" cy="737936"/>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eaLnBrk="1" fontAlgn="auto">
              <a:lnSpc>
                <a:spcPct val="93000"/>
              </a:lnSpc>
              <a:spcBef>
                <a:spcPts val="0"/>
              </a:spcBef>
              <a:spcAft>
                <a:spcPts val="0"/>
              </a:spcAft>
              <a:buClr>
                <a:srgbClr val="000000"/>
              </a:buClr>
              <a:buSzPct val="100000"/>
              <a:defRPr/>
            </a:pPr>
            <a:r>
              <a:rPr lang="en-US" altLang="ja-JP" dirty="0" smtClean="0">
                <a:solidFill>
                  <a:srgbClr val="000000"/>
                </a:solidFill>
                <a:latin typeface="ＭＳ ゴシック" pitchFamily="49" charset="-128"/>
                <a:ea typeface="ＭＳ ゴシック" pitchFamily="49" charset="-128"/>
              </a:rPr>
              <a:t>100</a:t>
            </a:r>
            <a:r>
              <a:rPr lang="ja-JP" altLang="en-US" dirty="0" smtClean="0">
                <a:solidFill>
                  <a:srgbClr val="000000"/>
                </a:solidFill>
                <a:latin typeface="ＭＳ ゴシック" pitchFamily="49" charset="-128"/>
                <a:ea typeface="ＭＳ ゴシック" pitchFamily="49" charset="-128"/>
              </a:rPr>
              <a:t>マス計算付</a:t>
            </a:r>
            <a:endParaRPr lang="en-US" altLang="ja-JP" dirty="0" smtClean="0">
              <a:solidFill>
                <a:srgbClr val="000000"/>
              </a:solidFill>
              <a:latin typeface="ＭＳ ゴシック" pitchFamily="49" charset="-128"/>
              <a:ea typeface="ＭＳ ゴシック" pitchFamily="49" charset="-128"/>
            </a:endParaRPr>
          </a:p>
          <a:p>
            <a:pPr algn="ctr" eaLnBrk="1" fontAlgn="auto">
              <a:lnSpc>
                <a:spcPct val="93000"/>
              </a:lnSpc>
              <a:spcBef>
                <a:spcPts val="0"/>
              </a:spcBef>
              <a:spcAft>
                <a:spcPts val="0"/>
              </a:spcAft>
              <a:buClr>
                <a:srgbClr val="000000"/>
              </a:buClr>
              <a:buSzPct val="100000"/>
              <a:defRPr/>
            </a:pPr>
            <a:r>
              <a:rPr lang="ja-JP" altLang="en-US" dirty="0" smtClean="0">
                <a:solidFill>
                  <a:srgbClr val="000000"/>
                </a:solidFill>
                <a:latin typeface="ＭＳ ゴシック" pitchFamily="49" charset="-128"/>
                <a:ea typeface="ＭＳ ゴシック" pitchFamily="49" charset="-128"/>
              </a:rPr>
              <a:t>ランチョン</a:t>
            </a:r>
            <a:r>
              <a:rPr lang="ja-JP" altLang="en-US" dirty="0">
                <a:solidFill>
                  <a:srgbClr val="000000"/>
                </a:solidFill>
                <a:latin typeface="ＭＳ ゴシック" pitchFamily="49" charset="-128"/>
                <a:ea typeface="ＭＳ ゴシック" pitchFamily="49" charset="-128"/>
              </a:rPr>
              <a:t>マット</a:t>
            </a:r>
          </a:p>
        </p:txBody>
      </p:sp>
      <p:sp>
        <p:nvSpPr>
          <p:cNvPr id="17" name="角丸四角形 16"/>
          <p:cNvSpPr/>
          <p:nvPr/>
        </p:nvSpPr>
        <p:spPr bwMode="auto">
          <a:xfrm>
            <a:off x="3100927" y="3165460"/>
            <a:ext cx="1575697" cy="745587"/>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eaLnBrk="1" fontAlgn="auto">
              <a:lnSpc>
                <a:spcPct val="93000"/>
              </a:lnSpc>
              <a:spcBef>
                <a:spcPts val="0"/>
              </a:spcBef>
              <a:spcAft>
                <a:spcPts val="0"/>
              </a:spcAft>
              <a:buClr>
                <a:srgbClr val="000000"/>
              </a:buClr>
              <a:buSzPct val="100000"/>
              <a:defRPr/>
            </a:pPr>
            <a:r>
              <a:rPr lang="ja-JP" altLang="en-US" dirty="0" smtClean="0">
                <a:solidFill>
                  <a:srgbClr val="000000"/>
                </a:solidFill>
                <a:latin typeface="ＭＳ ゴシック" pitchFamily="49" charset="-128"/>
                <a:ea typeface="ＭＳ ゴシック" pitchFamily="49" charset="-128"/>
              </a:rPr>
              <a:t>手作り品</a:t>
            </a:r>
            <a:endParaRPr lang="en-US" altLang="ja-JP" dirty="0" smtClean="0">
              <a:solidFill>
                <a:srgbClr val="000000"/>
              </a:solidFill>
              <a:latin typeface="ＭＳ ゴシック" pitchFamily="49" charset="-128"/>
              <a:ea typeface="ＭＳ ゴシック" pitchFamily="49" charset="-128"/>
            </a:endParaRPr>
          </a:p>
          <a:p>
            <a:pPr algn="ctr" eaLnBrk="1" fontAlgn="auto">
              <a:lnSpc>
                <a:spcPct val="93000"/>
              </a:lnSpc>
              <a:spcBef>
                <a:spcPts val="0"/>
              </a:spcBef>
              <a:spcAft>
                <a:spcPts val="0"/>
              </a:spcAft>
              <a:buClr>
                <a:srgbClr val="000000"/>
              </a:buClr>
              <a:buSzPct val="100000"/>
              <a:defRPr/>
            </a:pPr>
            <a:r>
              <a:rPr lang="ja-JP" altLang="en-US" dirty="0" smtClean="0">
                <a:solidFill>
                  <a:srgbClr val="000000"/>
                </a:solidFill>
                <a:latin typeface="ＭＳ ゴシック" pitchFamily="49" charset="-128"/>
                <a:ea typeface="ＭＳ ゴシック" pitchFamily="49" charset="-128"/>
              </a:rPr>
              <a:t>展示販売</a:t>
            </a:r>
            <a:endParaRPr lang="ja-JP" altLang="en-US" dirty="0">
              <a:solidFill>
                <a:srgbClr val="000000"/>
              </a:solidFill>
              <a:latin typeface="ＭＳ ゴシック" pitchFamily="49" charset="-128"/>
              <a:ea typeface="ＭＳ ゴシック" pitchFamily="49" charset="-128"/>
            </a:endParaRPr>
          </a:p>
        </p:txBody>
      </p:sp>
      <p:sp>
        <p:nvSpPr>
          <p:cNvPr id="18" name="角丸四角形 17"/>
          <p:cNvSpPr/>
          <p:nvPr/>
        </p:nvSpPr>
        <p:spPr bwMode="auto">
          <a:xfrm>
            <a:off x="2868428" y="5873214"/>
            <a:ext cx="2180329" cy="411705"/>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eaLnBrk="1" fontAlgn="auto">
              <a:lnSpc>
                <a:spcPct val="93000"/>
              </a:lnSpc>
              <a:spcBef>
                <a:spcPts val="0"/>
              </a:spcBef>
              <a:spcAft>
                <a:spcPts val="0"/>
              </a:spcAft>
              <a:buClr>
                <a:srgbClr val="000000"/>
              </a:buClr>
              <a:buSzPct val="100000"/>
              <a:defRPr/>
            </a:pPr>
            <a:r>
              <a:rPr lang="ja-JP" altLang="en-US" dirty="0" smtClean="0">
                <a:solidFill>
                  <a:srgbClr val="000000"/>
                </a:solidFill>
                <a:latin typeface="ＭＳ ゴシック" pitchFamily="49" charset="-128"/>
                <a:ea typeface="ＭＳ ゴシック" pitchFamily="49" charset="-128"/>
              </a:rPr>
              <a:t>リハビリゲーム機</a:t>
            </a:r>
            <a:endParaRPr lang="ja-JP" altLang="en-US" dirty="0">
              <a:solidFill>
                <a:srgbClr val="000000"/>
              </a:solidFill>
              <a:latin typeface="ＭＳ ゴシック" pitchFamily="49" charset="-128"/>
              <a:ea typeface="ＭＳ ゴシック" pitchFamily="49" charset="-128"/>
            </a:endParaRPr>
          </a:p>
        </p:txBody>
      </p:sp>
      <p:sp>
        <p:nvSpPr>
          <p:cNvPr id="19" name="角丸四角形 18"/>
          <p:cNvSpPr/>
          <p:nvPr/>
        </p:nvSpPr>
        <p:spPr bwMode="auto">
          <a:xfrm>
            <a:off x="5127519" y="4926596"/>
            <a:ext cx="1537935" cy="429395"/>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eaLnBrk="1" fontAlgn="auto">
              <a:lnSpc>
                <a:spcPct val="93000"/>
              </a:lnSpc>
              <a:spcBef>
                <a:spcPts val="0"/>
              </a:spcBef>
              <a:spcAft>
                <a:spcPts val="0"/>
              </a:spcAft>
              <a:buClr>
                <a:srgbClr val="000000"/>
              </a:buClr>
              <a:buSzPct val="100000"/>
              <a:defRPr/>
            </a:pPr>
            <a:r>
              <a:rPr lang="ja-JP" altLang="en-US" dirty="0" smtClean="0">
                <a:solidFill>
                  <a:srgbClr val="000000"/>
                </a:solidFill>
                <a:latin typeface="ＭＳ ゴシック" pitchFamily="49" charset="-128"/>
                <a:ea typeface="ＭＳ ゴシック" pitchFamily="49" charset="-128"/>
              </a:rPr>
              <a:t>囲碁・将棋</a:t>
            </a:r>
            <a:endParaRPr lang="ja-JP" altLang="en-US" dirty="0">
              <a:solidFill>
                <a:srgbClr val="000000"/>
              </a:solidFill>
              <a:latin typeface="ＭＳ ゴシック" pitchFamily="49" charset="-128"/>
              <a:ea typeface="ＭＳ ゴシック" pitchFamily="49" charset="-128"/>
            </a:endParaRPr>
          </a:p>
        </p:txBody>
      </p:sp>
      <p:sp>
        <p:nvSpPr>
          <p:cNvPr id="20" name="角丸四角形 19"/>
          <p:cNvSpPr/>
          <p:nvPr/>
        </p:nvSpPr>
        <p:spPr bwMode="auto">
          <a:xfrm>
            <a:off x="6876781" y="5778159"/>
            <a:ext cx="2191708" cy="504615"/>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pPr algn="ctr" eaLnBrk="1" fontAlgn="auto">
              <a:lnSpc>
                <a:spcPct val="93000"/>
              </a:lnSpc>
              <a:spcBef>
                <a:spcPts val="0"/>
              </a:spcBef>
              <a:spcAft>
                <a:spcPts val="0"/>
              </a:spcAft>
              <a:buClr>
                <a:srgbClr val="000000"/>
              </a:buClr>
              <a:buSzPct val="100000"/>
              <a:defRPr/>
            </a:pPr>
            <a:r>
              <a:rPr lang="ja-JP" altLang="en-US" dirty="0" smtClean="0">
                <a:solidFill>
                  <a:srgbClr val="000000"/>
                </a:solidFill>
                <a:latin typeface="ＭＳ ゴシック" pitchFamily="49" charset="-128"/>
                <a:ea typeface="ＭＳ ゴシック" pitchFamily="49" charset="-128"/>
              </a:rPr>
              <a:t>濡れない石の足湯</a:t>
            </a:r>
            <a:endParaRPr lang="ja-JP" altLang="en-US" dirty="0">
              <a:solidFill>
                <a:srgbClr val="00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324207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22960" y="286604"/>
            <a:ext cx="7845552" cy="1450757"/>
          </a:xfrm>
        </p:spPr>
        <p:txBody>
          <a:bodyPr>
            <a:normAutofit/>
          </a:bodyPr>
          <a:lstStyle/>
          <a:p>
            <a:pPr>
              <a:defRPr/>
            </a:pPr>
            <a:r>
              <a:rPr lang="ja-JP" altLang="en-US" sz="40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喫茶店とコミュニティカフェの違い</a:t>
            </a:r>
            <a:endParaRPr lang="ja-JP" altLang="en-US" sz="4000"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graphicFrame>
        <p:nvGraphicFramePr>
          <p:cNvPr id="9" name="コンテンツ プレースホルダー 8"/>
          <p:cNvGraphicFramePr>
            <a:graphicFrameLocks noGrp="1"/>
          </p:cNvGraphicFramePr>
          <p:nvPr>
            <p:ph idx="1"/>
            <p:extLst>
              <p:ext uri="{D42A27DB-BD31-4B8C-83A1-F6EECF244321}">
                <p14:modId xmlns:p14="http://schemas.microsoft.com/office/powerpoint/2010/main" val="373219642"/>
              </p:ext>
            </p:extLst>
          </p:nvPr>
        </p:nvGraphicFramePr>
        <p:xfrm>
          <a:off x="54591" y="1870079"/>
          <a:ext cx="9034465" cy="4404248"/>
        </p:xfrm>
        <a:graphic>
          <a:graphicData uri="http://schemas.openxmlformats.org/drawingml/2006/table">
            <a:tbl>
              <a:tblPr firstRow="1" bandRow="1">
                <a:tableStyleId>{5C22544A-7EE6-4342-B048-85BDC9FD1C3A}</a:tableStyleId>
              </a:tblPr>
              <a:tblGrid>
                <a:gridCol w="1674974"/>
                <a:gridCol w="3438102"/>
                <a:gridCol w="3921389"/>
              </a:tblGrid>
              <a:tr h="670544">
                <a:tc>
                  <a:txBody>
                    <a:bodyPr/>
                    <a:lstStyle/>
                    <a:p>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pPr algn="ctr"/>
                      <a:r>
                        <a:rPr kumimoji="1" lang="ja-JP" altLang="en-US" sz="1900" dirty="0" smtClean="0">
                          <a:latin typeface="AR P丸ゴシック体M" panose="020B0600010101010101" pitchFamily="50" charset="-128"/>
                          <a:ea typeface="AR P丸ゴシック体M" panose="020B0600010101010101" pitchFamily="50" charset="-128"/>
                        </a:rPr>
                        <a:t>喫茶店</a:t>
                      </a:r>
                      <a:endParaRPr kumimoji="1" lang="en-US" altLang="ja-JP" sz="1900" dirty="0" smtClean="0">
                        <a:latin typeface="AR P丸ゴシック体M" panose="020B0600010101010101" pitchFamily="50" charset="-128"/>
                        <a:ea typeface="AR P丸ゴシック体M" panose="020B0600010101010101" pitchFamily="50" charset="-128"/>
                      </a:endParaRPr>
                    </a:p>
                    <a:p>
                      <a:pPr algn="ct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pPr algn="ctr"/>
                      <a:r>
                        <a:rPr kumimoji="1" lang="ja-JP" altLang="en-US" sz="1900" dirty="0" smtClean="0">
                          <a:latin typeface="AR P丸ゴシック体M" panose="020B0600010101010101" pitchFamily="50" charset="-128"/>
                          <a:ea typeface="AR P丸ゴシック体M" panose="020B0600010101010101" pitchFamily="50" charset="-128"/>
                        </a:rPr>
                        <a:t>コミュニティカフェ</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r>
              <a:tr h="670544">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目的</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営利目的</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コミュニティを通じた</a:t>
                      </a:r>
                      <a:endParaRPr kumimoji="1" lang="en-US" altLang="ja-JP" sz="1900" dirty="0" smtClean="0">
                        <a:latin typeface="AR P丸ゴシック体M" panose="020B0600010101010101" pitchFamily="50" charset="-128"/>
                        <a:ea typeface="AR P丸ゴシック体M" panose="020B0600010101010101" pitchFamily="50" charset="-128"/>
                      </a:endParaRPr>
                    </a:p>
                    <a:p>
                      <a:r>
                        <a:rPr kumimoji="1" lang="ja-JP" altLang="en-US" sz="1900" dirty="0" smtClean="0">
                          <a:latin typeface="AR P丸ゴシック体M" panose="020B0600010101010101" pitchFamily="50" charset="-128"/>
                          <a:ea typeface="AR P丸ゴシック体M" panose="020B0600010101010101" pitchFamily="50" charset="-128"/>
                        </a:rPr>
                        <a:t>地域課題の解決</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r>
              <a:tr h="670544">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商品</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飲食、空間</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飲食、傾聴、人との出会い</a:t>
                      </a:r>
                      <a:endParaRPr kumimoji="1" lang="en-US" altLang="ja-JP" sz="1900" dirty="0" smtClean="0">
                        <a:latin typeface="AR P丸ゴシック体M" panose="020B0600010101010101" pitchFamily="50" charset="-128"/>
                        <a:ea typeface="AR P丸ゴシック体M" panose="020B0600010101010101" pitchFamily="50" charset="-128"/>
                      </a:endParaRPr>
                    </a:p>
                    <a:p>
                      <a:r>
                        <a:rPr kumimoji="1" lang="ja-JP" altLang="en-US" sz="1900" dirty="0" smtClean="0">
                          <a:latin typeface="AR P丸ゴシック体M" panose="020B0600010101010101" pitchFamily="50" charset="-128"/>
                          <a:ea typeface="AR P丸ゴシック体M" panose="020B0600010101010101" pitchFamily="50" charset="-128"/>
                        </a:rPr>
                        <a:t>情報発信、憩いの場、交流の場</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r>
              <a:tr h="670544">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利用目的</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飲食、打ち合わせ</a:t>
                      </a:r>
                      <a:endParaRPr kumimoji="1" lang="en-US" altLang="ja-JP" sz="1900" dirty="0" smtClean="0">
                        <a:latin typeface="AR P丸ゴシック体M" panose="020B0600010101010101" pitchFamily="50" charset="-128"/>
                        <a:ea typeface="AR P丸ゴシック体M" panose="020B0600010101010101" pitchFamily="50" charset="-128"/>
                      </a:endParaRPr>
                    </a:p>
                    <a:p>
                      <a:r>
                        <a:rPr kumimoji="1" lang="ja-JP" altLang="en-US" sz="1900" dirty="0" smtClean="0">
                          <a:latin typeface="AR P丸ゴシック体M" panose="020B0600010101010101" pitchFamily="50" charset="-128"/>
                          <a:ea typeface="AR P丸ゴシック体M" panose="020B0600010101010101" pitchFamily="50" charset="-128"/>
                        </a:rPr>
                        <a:t>仕事など特定の人との交流</a:t>
                      </a:r>
                      <a:endParaRPr kumimoji="1" lang="en-US" altLang="ja-JP" sz="1900" dirty="0" smtClean="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飲食、居場所、人とのつながり</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r>
              <a:tr h="670544">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利用者</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大人</a:t>
                      </a:r>
                      <a:endParaRPr kumimoji="1" lang="en-US" altLang="ja-JP" sz="1900" dirty="0" smtClean="0">
                        <a:latin typeface="AR P丸ゴシック体M" panose="020B0600010101010101" pitchFamily="50" charset="-128"/>
                        <a:ea typeface="AR P丸ゴシック体M" panose="020B0600010101010101" pitchFamily="50" charset="-128"/>
                      </a:endParaRPr>
                    </a:p>
                    <a:p>
                      <a:r>
                        <a:rPr kumimoji="1" lang="en-US" altLang="ja-JP" sz="1900" dirty="0" smtClean="0">
                          <a:latin typeface="AR P丸ゴシック体M" panose="020B0600010101010101" pitchFamily="50" charset="-128"/>
                          <a:ea typeface="AR P丸ゴシック体M" panose="020B0600010101010101" pitchFamily="50" charset="-128"/>
                        </a:rPr>
                        <a:t>(</a:t>
                      </a:r>
                      <a:r>
                        <a:rPr kumimoji="1" lang="ja-JP" altLang="en-US" sz="1900" dirty="0" smtClean="0">
                          <a:latin typeface="AR P丸ゴシック体M" panose="020B0600010101010101" pitchFamily="50" charset="-128"/>
                          <a:ea typeface="AR P丸ゴシック体M" panose="020B0600010101010101" pitchFamily="50" charset="-128"/>
                        </a:rPr>
                        <a:t>時間とお金を消費する人）</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誰でも</a:t>
                      </a:r>
                      <a:endParaRPr kumimoji="1" lang="en-US" altLang="ja-JP" sz="1900" dirty="0" smtClean="0">
                        <a:latin typeface="AR P丸ゴシック体M" panose="020B0600010101010101" pitchFamily="50" charset="-128"/>
                        <a:ea typeface="AR P丸ゴシック体M" panose="020B0600010101010101" pitchFamily="50" charset="-128"/>
                      </a:endParaRPr>
                    </a:p>
                    <a:p>
                      <a:r>
                        <a:rPr kumimoji="1" lang="ja-JP" altLang="en-US" sz="1900" dirty="0" smtClean="0">
                          <a:latin typeface="AR P丸ゴシック体M" panose="020B0600010101010101" pitchFamily="50" charset="-128"/>
                          <a:ea typeface="AR P丸ゴシック体M" panose="020B0600010101010101" pitchFamily="50" charset="-128"/>
                        </a:rPr>
                        <a:t>（赤ちゃんからお年寄りまで）</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r>
              <a:tr h="670544">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収益性</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高い</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低い</a:t>
                      </a:r>
                      <a:endParaRPr kumimoji="1" lang="en-US" altLang="ja-JP" sz="1900" dirty="0" smtClean="0">
                        <a:latin typeface="AR P丸ゴシック体M" panose="020B0600010101010101" pitchFamily="50" charset="-128"/>
                        <a:ea typeface="AR P丸ゴシック体M" panose="020B0600010101010101" pitchFamily="50" charset="-128"/>
                      </a:endParaRPr>
                    </a:p>
                    <a:p>
                      <a:r>
                        <a:rPr kumimoji="1" lang="ja-JP" altLang="en-US" sz="1900" dirty="0" smtClean="0">
                          <a:latin typeface="AR P丸ゴシック体M" panose="020B0600010101010101" pitchFamily="50" charset="-128"/>
                          <a:ea typeface="AR P丸ゴシック体M" panose="020B0600010101010101" pitchFamily="50" charset="-128"/>
                        </a:rPr>
                        <a:t>（収益性にこだわらない）</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r>
              <a:tr h="380984">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滞在時間</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長すぎると嫌がられる</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c>
                  <a:txBody>
                    <a:bodyPr/>
                    <a:lstStyle/>
                    <a:p>
                      <a:r>
                        <a:rPr kumimoji="1" lang="ja-JP" altLang="en-US" sz="1900" dirty="0" smtClean="0">
                          <a:latin typeface="AR P丸ゴシック体M" panose="020B0600010101010101" pitchFamily="50" charset="-128"/>
                          <a:ea typeface="AR P丸ゴシック体M" panose="020B0600010101010101" pitchFamily="50" charset="-128"/>
                        </a:rPr>
                        <a:t>長くても構わない</a:t>
                      </a:r>
                      <a:endParaRPr kumimoji="1" lang="ja-JP" altLang="en-US" sz="1900" dirty="0">
                        <a:latin typeface="AR P丸ゴシック体M" panose="020B0600010101010101" pitchFamily="50" charset="-128"/>
                        <a:ea typeface="AR P丸ゴシック体M" panose="020B0600010101010101" pitchFamily="50" charset="-128"/>
                      </a:endParaRPr>
                    </a:p>
                  </a:txBody>
                  <a:tcPr marT="45712" marB="45712"/>
                </a:tc>
              </a:tr>
            </a:tbl>
          </a:graphicData>
        </a:graphic>
      </p:graphicFrame>
    </p:spTree>
    <p:extLst>
      <p:ext uri="{BB962C8B-B14F-4D97-AF65-F5344CB8AC3E}">
        <p14:creationId xmlns:p14="http://schemas.microsoft.com/office/powerpoint/2010/main" val="2560429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テキスト ボックス 6"/>
          <p:cNvSpPr txBox="1">
            <a:spLocks noChangeArrowheads="1"/>
          </p:cNvSpPr>
          <p:nvPr/>
        </p:nvSpPr>
        <p:spPr bwMode="auto">
          <a:xfrm>
            <a:off x="194936" y="5265455"/>
            <a:ext cx="41419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ja-JP" altLang="en-US" sz="4800" dirty="0" smtClean="0">
                <a:solidFill>
                  <a:schemeClr val="bg1"/>
                </a:solidFill>
                <a:latin typeface="ＭＳ 明朝" panose="02020609040205080304" pitchFamily="17" charset="-128"/>
                <a:ea typeface="ＭＳ 明朝" panose="02020609040205080304" pitchFamily="17" charset="-128"/>
              </a:rPr>
              <a:t>介護予防から</a:t>
            </a:r>
            <a:endParaRPr kumimoji="1" lang="ja-JP" altLang="en-US" sz="4800" dirty="0">
              <a:solidFill>
                <a:schemeClr val="bg1"/>
              </a:solidFill>
              <a:latin typeface="ＭＳ 明朝" panose="02020609040205080304" pitchFamily="17" charset="-128"/>
              <a:ea typeface="ＭＳ 明朝" panose="02020609040205080304" pitchFamily="17" charset="-128"/>
            </a:endParaRPr>
          </a:p>
        </p:txBody>
      </p:sp>
      <p:sp>
        <p:nvSpPr>
          <p:cNvPr id="7" name="テキスト ボックス 6"/>
          <p:cNvSpPr txBox="1">
            <a:spLocks noChangeArrowheads="1"/>
          </p:cNvSpPr>
          <p:nvPr/>
        </p:nvSpPr>
        <p:spPr bwMode="auto">
          <a:xfrm>
            <a:off x="4101736" y="5265454"/>
            <a:ext cx="5042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ja-JP" altLang="en-US" sz="4800" dirty="0" smtClean="0">
                <a:solidFill>
                  <a:schemeClr val="bg1"/>
                </a:solidFill>
                <a:latin typeface="ＭＳ 明朝" panose="02020609040205080304" pitchFamily="17" charset="-128"/>
                <a:ea typeface="ＭＳ 明朝" panose="02020609040205080304" pitchFamily="17" charset="-128"/>
              </a:rPr>
              <a:t>自立生活支援へ</a:t>
            </a:r>
            <a:endParaRPr kumimoji="1" lang="ja-JP" altLang="en-US" sz="4800" dirty="0">
              <a:solidFill>
                <a:schemeClr val="bg1"/>
              </a:solidFill>
              <a:latin typeface="ＭＳ 明朝" panose="02020609040205080304" pitchFamily="17" charset="-128"/>
              <a:ea typeface="ＭＳ 明朝" panose="02020609040205080304" pitchFamily="17" charset="-128"/>
            </a:endParaRPr>
          </a:p>
        </p:txBody>
      </p:sp>
      <p:sp>
        <p:nvSpPr>
          <p:cNvPr id="8" name="雲形吹き出し 7"/>
          <p:cNvSpPr/>
          <p:nvPr/>
        </p:nvSpPr>
        <p:spPr>
          <a:xfrm>
            <a:off x="143934" y="313508"/>
            <a:ext cx="4625011" cy="4023361"/>
          </a:xfrm>
          <a:prstGeom prst="cloudCallout">
            <a:avLst>
              <a:gd name="adj1" fmla="val 42551"/>
              <a:gd name="adj2" fmla="val 43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3955" y="856120"/>
            <a:ext cx="4158383" cy="319336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a:latin typeface="+mj-ea"/>
              </a:rPr>
              <a:t>◆まだまだ元気なのに年齢だけの理由で仕事を</a:t>
            </a:r>
            <a:r>
              <a:rPr lang="ja-JP" altLang="en-US" dirty="0" smtClean="0">
                <a:latin typeface="+mj-ea"/>
              </a:rPr>
              <a:t>奪われている</a:t>
            </a:r>
            <a:r>
              <a:rPr lang="ja-JP" altLang="en-US" dirty="0">
                <a:latin typeface="+mj-ea"/>
              </a:rPr>
              <a:t>。</a:t>
            </a:r>
            <a:endParaRPr lang="en-US" altLang="ja-JP" dirty="0">
              <a:latin typeface="+mj-ea"/>
            </a:endParaRPr>
          </a:p>
          <a:p>
            <a:endParaRPr kumimoji="1" lang="en-US" altLang="ja-JP" dirty="0" smtClean="0">
              <a:latin typeface="+mj-ea"/>
              <a:ea typeface="+mj-ea"/>
            </a:endParaRPr>
          </a:p>
          <a:p>
            <a:r>
              <a:rPr kumimoji="1" lang="ja-JP" altLang="en-US" dirty="0" smtClean="0">
                <a:latin typeface="+mj-ea"/>
                <a:ea typeface="+mj-ea"/>
              </a:rPr>
              <a:t>◆</a:t>
            </a:r>
            <a:r>
              <a:rPr kumimoji="1" lang="ja-JP" altLang="en-US" dirty="0">
                <a:latin typeface="+mj-ea"/>
                <a:ea typeface="+mj-ea"/>
              </a:rPr>
              <a:t>複雑な人間関係もあり店内に入れない時が</a:t>
            </a:r>
            <a:r>
              <a:rPr kumimoji="1" lang="ja-JP" altLang="en-US" dirty="0" smtClean="0">
                <a:latin typeface="+mj-ea"/>
                <a:ea typeface="+mj-ea"/>
              </a:rPr>
              <a:t>ある</a:t>
            </a:r>
            <a:endParaRPr kumimoji="1" lang="en-US" altLang="ja-JP" dirty="0" smtClean="0">
              <a:latin typeface="+mj-ea"/>
              <a:ea typeface="+mj-ea"/>
            </a:endParaRPr>
          </a:p>
          <a:p>
            <a:endParaRPr lang="en-US" altLang="ja-JP" dirty="0">
              <a:latin typeface="+mj-ea"/>
              <a:ea typeface="+mj-ea"/>
            </a:endParaRPr>
          </a:p>
          <a:p>
            <a:r>
              <a:rPr kumimoji="1" lang="ja-JP" altLang="en-US" dirty="0" smtClean="0">
                <a:latin typeface="+mj-ea"/>
                <a:ea typeface="+mj-ea"/>
              </a:rPr>
              <a:t>◆男性は喫茶でゆっくりおしゃべりを楽しむ</a:t>
            </a:r>
            <a:r>
              <a:rPr lang="ja-JP" altLang="en-US" dirty="0" smtClean="0">
                <a:latin typeface="+mj-ea"/>
                <a:ea typeface="+mj-ea"/>
              </a:rPr>
              <a:t>人が</a:t>
            </a:r>
            <a:r>
              <a:rPr lang="ja-JP" altLang="en-US" dirty="0">
                <a:latin typeface="+mj-ea"/>
                <a:ea typeface="+mj-ea"/>
              </a:rPr>
              <a:t>少ない</a:t>
            </a:r>
            <a:endParaRPr kumimoji="1" lang="en-US" altLang="ja-JP" dirty="0">
              <a:latin typeface="+mj-ea"/>
              <a:ea typeface="+mj-ea"/>
            </a:endParaRPr>
          </a:p>
          <a:p>
            <a:endParaRPr kumimoji="1" lang="en-US" altLang="ja-JP" dirty="0">
              <a:latin typeface="+mj-ea"/>
              <a:ea typeface="+mj-ea"/>
            </a:endParaRPr>
          </a:p>
          <a:p>
            <a:r>
              <a:rPr kumimoji="1" lang="ja-JP" altLang="en-US" dirty="0">
                <a:latin typeface="+mj-ea"/>
                <a:ea typeface="+mj-ea"/>
              </a:rPr>
              <a:t>◆商店街の活性化といっても１店舗増えただけでは活性化には</a:t>
            </a:r>
            <a:r>
              <a:rPr kumimoji="1" lang="ja-JP" altLang="en-US" dirty="0" smtClean="0">
                <a:latin typeface="+mj-ea"/>
                <a:ea typeface="+mj-ea"/>
              </a:rPr>
              <a:t>程遠い</a:t>
            </a:r>
            <a:endParaRPr kumimoji="1" lang="en-US" altLang="ja-JP" dirty="0">
              <a:latin typeface="+mj-ea"/>
              <a:ea typeface="+mj-ea"/>
            </a:endParaRPr>
          </a:p>
        </p:txBody>
      </p:sp>
      <p:sp>
        <p:nvSpPr>
          <p:cNvPr id="10" name="角丸四角形 9"/>
          <p:cNvSpPr/>
          <p:nvPr/>
        </p:nvSpPr>
        <p:spPr>
          <a:xfrm>
            <a:off x="5036233" y="1672045"/>
            <a:ext cx="3871271" cy="2664824"/>
          </a:xfrm>
          <a:prstGeom prst="roundRect">
            <a:avLst/>
          </a:prstGeom>
          <a:solidFill>
            <a:srgbClr val="FFCC66"/>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smtClean="0"/>
              <a:t>◇居場所だけでなく</a:t>
            </a:r>
            <a:endParaRPr kumimoji="1" lang="en-US" altLang="ja-JP" dirty="0" smtClean="0"/>
          </a:p>
          <a:p>
            <a:r>
              <a:rPr kumimoji="1" lang="ja-JP" altLang="en-US" dirty="0" smtClean="0"/>
              <a:t>何歳</a:t>
            </a:r>
            <a:r>
              <a:rPr kumimoji="1" lang="ja-JP" altLang="en-US" dirty="0"/>
              <a:t>になっても生きがいを</a:t>
            </a:r>
            <a:r>
              <a:rPr kumimoji="1" lang="ja-JP" altLang="en-US" dirty="0" smtClean="0"/>
              <a:t>持って参加すること</a:t>
            </a:r>
            <a:r>
              <a:rPr kumimoji="1" lang="ja-JP" altLang="en-US" dirty="0"/>
              <a:t>が出来る機会</a:t>
            </a:r>
            <a:endParaRPr kumimoji="1" lang="en-US" altLang="ja-JP" dirty="0"/>
          </a:p>
          <a:p>
            <a:endParaRPr kumimoji="1" lang="en-US" altLang="ja-JP" dirty="0"/>
          </a:p>
          <a:p>
            <a:r>
              <a:rPr kumimoji="1" lang="ja-JP" altLang="en-US" dirty="0"/>
              <a:t>◇複数の店舗の活用による選択の自由、空き店舗の活用</a:t>
            </a:r>
          </a:p>
        </p:txBody>
      </p:sp>
      <p:pic>
        <p:nvPicPr>
          <p:cNvPr id="11" name="コンテンツ プレースホルダー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1247" y="313508"/>
            <a:ext cx="781050" cy="1146175"/>
          </a:xfrm>
          <a:prstGeom prst="rect">
            <a:avLst/>
          </a:prstGeom>
        </p:spPr>
      </p:pic>
    </p:spTree>
    <p:extLst>
      <p:ext uri="{BB962C8B-B14F-4D97-AF65-F5344CB8AC3E}">
        <p14:creationId xmlns:p14="http://schemas.microsoft.com/office/powerpoint/2010/main" val="15218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fade">
                                      <p:cBhvr>
                                        <p:cTn id="15" dur="500"/>
                                        <p:tgtEl>
                                          <p:spTgt spid="9">
                                            <p:txEl>
                                              <p:pRg st="4" end="4"/>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500"/>
                                        <p:tgtEl>
                                          <p:spTgt spid="9">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5845"/>
                                        </p:tgtEl>
                                        <p:attrNameLst>
                                          <p:attrName>style.visibility</p:attrName>
                                        </p:attrNameLst>
                                      </p:cBhvr>
                                      <p:to>
                                        <p:strVal val="visible"/>
                                      </p:to>
                                    </p:set>
                                    <p:animEffect transition="in" filter="fade">
                                      <p:cBhvr>
                                        <p:cTn id="33" dur="500"/>
                                        <p:tgtEl>
                                          <p:spTgt spid="3584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793" y="1828800"/>
            <a:ext cx="9144000" cy="5029200"/>
          </a:xfrm>
          <a:prstGeom prst="rect">
            <a:avLst/>
          </a:prstGeom>
          <a:blipFill dpi="0" rotWithShape="0">
            <a:blip r:embed="rId3">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fontAlgn="auto">
              <a:lnSpc>
                <a:spcPct val="93000"/>
              </a:lnSpc>
              <a:spcBef>
                <a:spcPts val="0"/>
              </a:spcBef>
              <a:spcAft>
                <a:spcPts val="0"/>
              </a:spcAft>
              <a:buClr>
                <a:srgbClr val="000000"/>
              </a:buClr>
              <a:buSzPct val="100000"/>
              <a:defRPr/>
            </a:pPr>
            <a:endParaRPr lang="ja-JP" altLang="en-US" sz="1633" dirty="0">
              <a:latin typeface="+mn-lt"/>
              <a:ea typeface="HG丸ｺﾞｼｯｸM-PRO" panose="020F0600000000000000" pitchFamily="50" charset="-128"/>
            </a:endParaRPr>
          </a:p>
        </p:txBody>
      </p:sp>
      <p:sp>
        <p:nvSpPr>
          <p:cNvPr id="9219" name="Rectangle 2"/>
          <p:cNvSpPr>
            <a:spLocks noGrp="1" noChangeArrowheads="1"/>
          </p:cNvSpPr>
          <p:nvPr>
            <p:ph type="title"/>
          </p:nvPr>
        </p:nvSpPr>
        <p:spPr/>
        <p:txBody>
          <a:bodyPr>
            <a:noAutofit/>
          </a:bodyPr>
          <a:lstStyle/>
          <a:p>
            <a:pPr algn="ctr">
              <a:tabLst>
                <a:tab pos="0" algn="l"/>
                <a:tab pos="406111" algn="l"/>
                <a:tab pos="813662" algn="l"/>
                <a:tab pos="1221212" algn="l"/>
                <a:tab pos="1628762" algn="l"/>
                <a:tab pos="2036313" algn="l"/>
                <a:tab pos="2443866" algn="l"/>
                <a:tab pos="2851414" algn="l"/>
                <a:tab pos="3258965" algn="l"/>
                <a:tab pos="3666515" algn="l"/>
                <a:tab pos="4074067" algn="l"/>
                <a:tab pos="4481616" algn="l"/>
                <a:tab pos="4889168" algn="l"/>
                <a:tab pos="5296718" algn="l"/>
                <a:tab pos="5704268" algn="l"/>
                <a:tab pos="6111818" algn="l"/>
                <a:tab pos="6519369" algn="l"/>
                <a:tab pos="6926920" algn="l"/>
                <a:tab pos="7334471" algn="l"/>
                <a:tab pos="7742021" algn="l"/>
                <a:tab pos="8149571" algn="l"/>
              </a:tabLst>
              <a:defRPr/>
            </a:pPr>
            <a:r>
              <a:rPr lang="ja-JP" altLang="en-US"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在宅での自立支援こそ介護予防</a:t>
            </a:r>
            <a:r>
              <a:rPr lang="en-US" altLang="ja-JP"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t/>
            </a:r>
            <a:br>
              <a:rPr lang="en-US" altLang="ja-JP" sz="3600" dirty="0" smtClean="0">
                <a:solidFill>
                  <a:schemeClr val="tx1">
                    <a:lumMod val="75000"/>
                    <a:lumOff val="25000"/>
                  </a:schemeClr>
                </a:solidFill>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一人暮らしでも楽しく安心して生活できる環境づくり</a:t>
            </a:r>
            <a:endParaRPr lang="ja-JP" altLang="en-US" sz="3600" dirty="0">
              <a:solidFill>
                <a:schemeClr val="tx1">
                  <a:lumMod val="75000"/>
                  <a:lumOff val="25000"/>
                </a:schemeClr>
              </a:solidFill>
              <a:latin typeface="HG丸ｺﾞｼｯｸM-PRO" panose="020F0600000000000000" pitchFamily="50" charset="-128"/>
              <a:ea typeface="HG丸ｺﾞｼｯｸM-PRO" panose="020F0600000000000000" pitchFamily="50" charset="-128"/>
            </a:endParaRPr>
          </a:p>
        </p:txBody>
      </p:sp>
      <p:sp>
        <p:nvSpPr>
          <p:cNvPr id="13316" name="Text Box 4"/>
          <p:cNvSpPr txBox="1">
            <a:spLocks noChangeArrowheads="1"/>
          </p:cNvSpPr>
          <p:nvPr/>
        </p:nvSpPr>
        <p:spPr bwMode="auto">
          <a:xfrm>
            <a:off x="4966939" y="2677465"/>
            <a:ext cx="3590925" cy="154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5" rIns="0" bIns="0"/>
          <a:lstStyle>
            <a:lvl1pPr marL="342900" indent="-3254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9pPr>
          </a:lstStyle>
          <a:p>
            <a:pPr eaLnBrk="1" fontAlgn="auto">
              <a:lnSpc>
                <a:spcPct val="93000"/>
              </a:lnSpc>
              <a:spcBef>
                <a:spcPts val="0"/>
              </a:spcBef>
              <a:spcAft>
                <a:spcPts val="1123"/>
              </a:spcAft>
              <a:buSzPct val="100000"/>
              <a:defRPr/>
            </a:pPr>
            <a:r>
              <a:rPr lang="ja-JP" altLang="en-US" sz="24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rPr>
              <a:t>楽しみのある生活</a:t>
            </a:r>
            <a:endParaRPr lang="en-US" altLang="ja-JP" sz="24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endParaRPr>
          </a:p>
          <a:p>
            <a:pPr eaLnBrk="1" fontAlgn="auto">
              <a:lnSpc>
                <a:spcPct val="93000"/>
              </a:lnSpc>
              <a:spcBef>
                <a:spcPts val="0"/>
              </a:spcBef>
              <a:spcAft>
                <a:spcPts val="1123"/>
              </a:spcAft>
              <a:buSzPct val="100000"/>
              <a:defRPr/>
            </a:pPr>
            <a:r>
              <a:rPr lang="ja-JP" altLang="en-US" sz="20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rPr>
              <a:t>（あきらめない生活）</a:t>
            </a:r>
            <a:endParaRPr lang="en-US" altLang="ja-JP" sz="20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endParaRPr>
          </a:p>
          <a:p>
            <a:pPr eaLnBrk="1" fontAlgn="auto">
              <a:lnSpc>
                <a:spcPct val="93000"/>
              </a:lnSpc>
              <a:spcBef>
                <a:spcPts val="0"/>
              </a:spcBef>
              <a:spcAft>
                <a:spcPts val="1123"/>
              </a:spcAft>
              <a:buSzPct val="100000"/>
              <a:defRPr/>
            </a:pPr>
            <a:r>
              <a:rPr lang="ja-JP" altLang="en-US" sz="18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働く場所・手作り作品販売</a:t>
            </a:r>
            <a:endParaRPr lang="ja-JP" altLang="ja-JP" sz="18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fontAlgn="auto">
              <a:lnSpc>
                <a:spcPct val="93000"/>
              </a:lnSpc>
              <a:spcBef>
                <a:spcPts val="0"/>
              </a:spcBef>
              <a:spcAft>
                <a:spcPts val="1123"/>
              </a:spcAft>
              <a:buSzPct val="100000"/>
              <a:defRPr/>
            </a:pPr>
            <a:endParaRPr lang="ja-JP" altLang="en-US" sz="20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endParaRPr>
          </a:p>
        </p:txBody>
      </p:sp>
      <p:sp>
        <p:nvSpPr>
          <p:cNvPr id="13318" name="Text Box 6"/>
          <p:cNvSpPr txBox="1">
            <a:spLocks noChangeArrowheads="1"/>
          </p:cNvSpPr>
          <p:nvPr/>
        </p:nvSpPr>
        <p:spPr bwMode="auto">
          <a:xfrm>
            <a:off x="4211645" y="2066480"/>
            <a:ext cx="34290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7" tIns="40823" rIns="81647"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9pPr>
          </a:lstStyle>
          <a:p>
            <a:pPr eaLnBrk="1" fontAlgn="auto">
              <a:lnSpc>
                <a:spcPct val="93000"/>
              </a:lnSpc>
              <a:spcBef>
                <a:spcPts val="0"/>
              </a:spcBef>
              <a:spcAft>
                <a:spcPts val="0"/>
              </a:spcAft>
              <a:buSzPct val="100000"/>
              <a:defRPr/>
            </a:pPr>
            <a:r>
              <a:rPr lang="ja-JP" altLang="en-US" sz="2800"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rPr>
              <a:t>生きがいサポート</a:t>
            </a:r>
          </a:p>
        </p:txBody>
      </p:sp>
      <p:sp>
        <p:nvSpPr>
          <p:cNvPr id="13319" name="Text Box 7"/>
          <p:cNvSpPr txBox="1">
            <a:spLocks noChangeArrowheads="1"/>
          </p:cNvSpPr>
          <p:nvPr/>
        </p:nvSpPr>
        <p:spPr bwMode="auto">
          <a:xfrm>
            <a:off x="1116109" y="3271139"/>
            <a:ext cx="32654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7" tIns="40823" rIns="81647"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9pPr>
          </a:lstStyle>
          <a:p>
            <a:pPr eaLnBrk="1" fontAlgn="auto">
              <a:lnSpc>
                <a:spcPct val="93000"/>
              </a:lnSpc>
              <a:spcBef>
                <a:spcPts val="0"/>
              </a:spcBef>
              <a:spcAft>
                <a:spcPts val="0"/>
              </a:spcAft>
              <a:buSzPct val="100000"/>
              <a:defRPr/>
            </a:pPr>
            <a:r>
              <a:rPr lang="ja-JP" altLang="en-US" sz="2800"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rPr>
              <a:t>生活安心サポート</a:t>
            </a:r>
          </a:p>
        </p:txBody>
      </p:sp>
      <p:sp>
        <p:nvSpPr>
          <p:cNvPr id="13320" name="Text Box 8"/>
          <p:cNvSpPr txBox="1">
            <a:spLocks noChangeArrowheads="1"/>
          </p:cNvSpPr>
          <p:nvPr/>
        </p:nvSpPr>
        <p:spPr bwMode="auto">
          <a:xfrm>
            <a:off x="5226049" y="4869434"/>
            <a:ext cx="3917951"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7" tIns="40823" rIns="81647" bIns="40823"/>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HG丸ｺﾞｼｯｸM-PRO" pitchFamily="48" charset="-128"/>
                <a:ea typeface="HG丸ｺﾞｼｯｸM-PRO" pitchFamily="48" charset="-128"/>
              </a:defRPr>
            </a:lvl9pPr>
          </a:lstStyle>
          <a:p>
            <a:pPr eaLnBrk="1" fontAlgn="auto">
              <a:lnSpc>
                <a:spcPct val="93000"/>
              </a:lnSpc>
              <a:spcBef>
                <a:spcPts val="0"/>
              </a:spcBef>
              <a:spcAft>
                <a:spcPts val="0"/>
              </a:spcAft>
              <a:buSzPct val="100000"/>
              <a:defRPr/>
            </a:pPr>
            <a:r>
              <a:rPr lang="ja-JP" altLang="en-US" sz="2800"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rPr>
              <a:t>コミュニティサポート</a:t>
            </a:r>
          </a:p>
        </p:txBody>
      </p:sp>
      <p:sp>
        <p:nvSpPr>
          <p:cNvPr id="11" name="Text Box 4"/>
          <p:cNvSpPr txBox="1">
            <a:spLocks noChangeArrowheads="1"/>
          </p:cNvSpPr>
          <p:nvPr/>
        </p:nvSpPr>
        <p:spPr bwMode="auto">
          <a:xfrm>
            <a:off x="427087" y="4055046"/>
            <a:ext cx="3852863" cy="130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5" rIns="0" bIns="0"/>
          <a:lstStyle>
            <a:lvl1pPr marL="342900" indent="-3254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9pPr>
          </a:lstStyle>
          <a:p>
            <a:pPr algn="ctr" eaLnBrk="1" fontAlgn="auto">
              <a:lnSpc>
                <a:spcPct val="93000"/>
              </a:lnSpc>
              <a:spcBef>
                <a:spcPts val="0"/>
              </a:spcBef>
              <a:spcAft>
                <a:spcPts val="1123"/>
              </a:spcAft>
              <a:buSzPct val="100000"/>
              <a:defRPr/>
            </a:pPr>
            <a:r>
              <a:rPr lang="ja-JP" altLang="en-US" sz="24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rPr>
              <a:t>安心できる生活</a:t>
            </a:r>
            <a:endParaRPr lang="en-US" altLang="ja-JP" sz="24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endParaRPr>
          </a:p>
          <a:p>
            <a:pPr algn="ctr" eaLnBrk="1" fontAlgn="auto">
              <a:lnSpc>
                <a:spcPct val="93000"/>
              </a:lnSpc>
              <a:spcBef>
                <a:spcPts val="0"/>
              </a:spcBef>
              <a:spcAft>
                <a:spcPts val="1123"/>
              </a:spcAft>
              <a:buSzPct val="100000"/>
              <a:defRPr/>
            </a:pPr>
            <a:r>
              <a:rPr lang="ja-JP" altLang="en-US" sz="18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rPr>
              <a:t>地域支え合い</a:t>
            </a:r>
            <a:endParaRPr lang="en-US" altLang="ja-JP" sz="18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endParaRPr>
          </a:p>
          <a:p>
            <a:pPr algn="ctr" eaLnBrk="1" fontAlgn="auto">
              <a:lnSpc>
                <a:spcPct val="93000"/>
              </a:lnSpc>
              <a:spcBef>
                <a:spcPts val="0"/>
              </a:spcBef>
              <a:spcAft>
                <a:spcPts val="1123"/>
              </a:spcAft>
              <a:buSzPct val="100000"/>
              <a:defRPr/>
            </a:pPr>
            <a:r>
              <a:rPr lang="ja-JP" altLang="en-US" sz="18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rPr>
              <a:t>お弁当・惣菜・配食</a:t>
            </a:r>
          </a:p>
        </p:txBody>
      </p:sp>
      <p:sp>
        <p:nvSpPr>
          <p:cNvPr id="12" name="Text Box 5"/>
          <p:cNvSpPr txBox="1">
            <a:spLocks noChangeArrowheads="1"/>
          </p:cNvSpPr>
          <p:nvPr/>
        </p:nvSpPr>
        <p:spPr bwMode="auto">
          <a:xfrm>
            <a:off x="5562600" y="5615189"/>
            <a:ext cx="3581400" cy="1024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5" rIns="0" bIns="0"/>
          <a:lstStyle>
            <a:lvl1pPr marL="342900" indent="-3254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HG丸ｺﾞｼｯｸM-PRO" pitchFamily="48" charset="-128"/>
                <a:ea typeface="HG丸ｺﾞｼｯｸM-PRO" pitchFamily="48" charset="-128"/>
              </a:defRPr>
            </a:lvl9pPr>
          </a:lstStyle>
          <a:p>
            <a:pPr eaLnBrk="1" fontAlgn="auto">
              <a:lnSpc>
                <a:spcPct val="93000"/>
              </a:lnSpc>
              <a:spcBef>
                <a:spcPts val="0"/>
              </a:spcBef>
              <a:spcAft>
                <a:spcPts val="1123"/>
              </a:spcAft>
              <a:buSzPct val="100000"/>
              <a:defRPr/>
            </a:pPr>
            <a:r>
              <a:rPr lang="ja-JP" altLang="en-US" sz="24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rPr>
              <a:t>さみしくない生活</a:t>
            </a:r>
            <a:endParaRPr lang="en-US" altLang="ja-JP" sz="24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endParaRPr>
          </a:p>
          <a:p>
            <a:pPr algn="ctr" eaLnBrk="1" fontAlgn="auto">
              <a:lnSpc>
                <a:spcPct val="93000"/>
              </a:lnSpc>
              <a:spcBef>
                <a:spcPts val="0"/>
              </a:spcBef>
              <a:spcAft>
                <a:spcPts val="1123"/>
              </a:spcAft>
              <a:buSzPct val="100000"/>
              <a:defRPr/>
            </a:pPr>
            <a:r>
              <a:rPr lang="ja-JP" altLang="en-US" sz="18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rPr>
              <a:t>居場所・世代間交流</a:t>
            </a:r>
            <a:endParaRPr lang="en-US" altLang="ja-JP" sz="1800" b="1" dirty="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ＭＳ ゴシック" pitchFamily="49" charset="-128"/>
              <a:ea typeface="ＭＳ ゴシック" pitchFamily="49" charset="-128"/>
            </a:endParaRPr>
          </a:p>
        </p:txBody>
      </p:sp>
      <p:sp>
        <p:nvSpPr>
          <p:cNvPr id="2" name="正方形/長方形 1"/>
          <p:cNvSpPr/>
          <p:nvPr/>
        </p:nvSpPr>
        <p:spPr>
          <a:xfrm rot="21350011">
            <a:off x="193393" y="308297"/>
            <a:ext cx="2544286" cy="400110"/>
          </a:xfrm>
          <a:prstGeom prst="rect">
            <a:avLst/>
          </a:prstGeom>
          <a:noFill/>
        </p:spPr>
        <p:txBody>
          <a:bodyPr wrap="none" lIns="91440" tIns="45720" rIns="91440" bIns="45720">
            <a:spAutoFit/>
          </a:bodyPr>
          <a:lstStyle/>
          <a:p>
            <a:pPr algn="ctr"/>
            <a:r>
              <a:rPr lang="ja-JP" altLang="en-US" sz="2000" b="0" cap="none" spc="0" dirty="0" smtClean="0">
                <a:ln w="0"/>
                <a:solidFill>
                  <a:schemeClr val="accent1"/>
                </a:solidFill>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rPr>
              <a:t>元気スタンドの目指す</a:t>
            </a:r>
            <a:endParaRPr lang="ja-JP" altLang="en-US" sz="2000" b="0" cap="none" spc="0" dirty="0">
              <a:ln w="0"/>
              <a:solidFill>
                <a:schemeClr val="accent1"/>
              </a:solidFill>
              <a:effectLst>
                <a:outerShdw blurRad="38100" dist="19050" dir="2700000" algn="tl" rotWithShape="0">
                  <a:schemeClr val="dk1">
                    <a:alpha val="40000"/>
                  </a:scheme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92869227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down)">
                                      <p:cBhvr>
                                        <p:cTn id="7" dur="500"/>
                                        <p:tgtEl>
                                          <p:spTgt spid="133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500"/>
                                        <p:tgtEl>
                                          <p:spTgt spid="133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fade">
                                      <p:cBhvr>
                                        <p:cTn id="18" dur="500"/>
                                        <p:tgtEl>
                                          <p:spTgt spid="13316"/>
                                        </p:tgtEl>
                                      </p:cBhvr>
                                    </p:animEffect>
                                  </p:childTnLst>
                                </p:cTn>
                              </p:par>
                            </p:childTnLst>
                          </p:cTn>
                        </p:par>
                      </p:childTnLst>
                    </p:cTn>
                  </p:par>
                  <p:par>
                    <p:cTn id="19" fill="hold">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19"/>
                                        </p:tgtEl>
                                        <p:attrNameLst>
                                          <p:attrName>style.visibility</p:attrName>
                                        </p:attrNameLst>
                                      </p:cBhvr>
                                      <p:to>
                                        <p:strVal val="visible"/>
                                      </p:to>
                                    </p:set>
                                    <p:animEffect transition="in" filter="fade">
                                      <p:cBhvr>
                                        <p:cTn id="23" dur="500"/>
                                        <p:tgtEl>
                                          <p:spTgt spid="133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8" grpId="0"/>
      <p:bldP spid="13319" grpId="0"/>
      <p:bldP spid="1332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265" y="102313"/>
            <a:ext cx="4518757" cy="6766651"/>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5305" y="-13647"/>
            <a:ext cx="5727644" cy="6858000"/>
          </a:xfrm>
          <a:prstGeom prst="rect">
            <a:avLst/>
          </a:prstGeom>
        </p:spPr>
      </p:pic>
      <p:sp>
        <p:nvSpPr>
          <p:cNvPr id="9" name="正方形/長方形 8"/>
          <p:cNvSpPr/>
          <p:nvPr/>
        </p:nvSpPr>
        <p:spPr>
          <a:xfrm>
            <a:off x="0" y="-14594"/>
            <a:ext cx="2280781" cy="83432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800" dirty="0"/>
              <a:t>幸手団地</a:t>
            </a:r>
          </a:p>
        </p:txBody>
      </p:sp>
      <p:sp>
        <p:nvSpPr>
          <p:cNvPr id="10" name="正方形/長方形 9"/>
          <p:cNvSpPr/>
          <p:nvPr/>
        </p:nvSpPr>
        <p:spPr>
          <a:xfrm>
            <a:off x="2153664" y="-14594"/>
            <a:ext cx="1844947" cy="834328"/>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200" dirty="0"/>
              <a:t>■団地住宅</a:t>
            </a:r>
            <a:r>
              <a:rPr kumimoji="1" lang="ja-JP" altLang="en-US" sz="1200" dirty="0" smtClean="0"/>
              <a:t>戸数</a:t>
            </a:r>
            <a:endParaRPr lang="en-US" altLang="ja-JP" sz="1200" dirty="0"/>
          </a:p>
          <a:p>
            <a:r>
              <a:rPr kumimoji="1" lang="ja-JP" altLang="en-US" sz="1200" dirty="0" smtClean="0"/>
              <a:t>　賃貸</a:t>
            </a:r>
            <a:r>
              <a:rPr kumimoji="1" lang="en-US" altLang="ja-JP" sz="1200" dirty="0"/>
              <a:t>3023</a:t>
            </a:r>
            <a:r>
              <a:rPr kumimoji="1" lang="ja-JP" altLang="en-US" sz="1200" dirty="0"/>
              <a:t>戸</a:t>
            </a:r>
            <a:endParaRPr kumimoji="1" lang="en-US" altLang="ja-JP" sz="1200" dirty="0"/>
          </a:p>
          <a:p>
            <a:r>
              <a:rPr kumimoji="1" lang="ja-JP" altLang="en-US" sz="1200" dirty="0"/>
              <a:t>■管理開始</a:t>
            </a:r>
            <a:r>
              <a:rPr kumimoji="1" lang="ja-JP" altLang="en-US" sz="1200" dirty="0" smtClean="0"/>
              <a:t>年月</a:t>
            </a:r>
            <a:endParaRPr kumimoji="1" lang="en-US" altLang="ja-JP" sz="1200" dirty="0" smtClean="0"/>
          </a:p>
          <a:p>
            <a:r>
              <a:rPr kumimoji="1" lang="ja-JP" altLang="en-US" sz="1200" dirty="0" smtClean="0"/>
              <a:t>　昭和</a:t>
            </a:r>
            <a:r>
              <a:rPr kumimoji="1" lang="en-US" altLang="ja-JP" sz="1200" dirty="0"/>
              <a:t>47</a:t>
            </a:r>
            <a:r>
              <a:rPr kumimoji="1" lang="ja-JP" altLang="en-US" sz="1200" dirty="0"/>
              <a:t>年</a:t>
            </a:r>
            <a:r>
              <a:rPr kumimoji="1" lang="en-US" altLang="ja-JP" sz="1200" dirty="0"/>
              <a:t>12</a:t>
            </a:r>
            <a:r>
              <a:rPr kumimoji="1" lang="ja-JP" altLang="en-US" sz="1200" dirty="0"/>
              <a:t>月</a:t>
            </a:r>
          </a:p>
        </p:txBody>
      </p:sp>
      <p:sp>
        <p:nvSpPr>
          <p:cNvPr id="12" name="下矢印 11"/>
          <p:cNvSpPr/>
          <p:nvPr/>
        </p:nvSpPr>
        <p:spPr>
          <a:xfrm rot="16394274">
            <a:off x="4762102" y="1177180"/>
            <a:ext cx="334993" cy="421585"/>
          </a:xfrm>
          <a:prstGeom prst="down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4279" y="919918"/>
            <a:ext cx="1979596" cy="717959"/>
          </a:xfrm>
          <a:prstGeom prst="rect">
            <a:avLst/>
          </a:prstGeom>
        </p:spPr>
      </p:pic>
      <p:sp>
        <p:nvSpPr>
          <p:cNvPr id="15" name="テキスト ボックス 14"/>
          <p:cNvSpPr txBox="1"/>
          <p:nvPr/>
        </p:nvSpPr>
        <p:spPr>
          <a:xfrm>
            <a:off x="3685228" y="1605841"/>
            <a:ext cx="1401239" cy="400110"/>
          </a:xfrm>
          <a:prstGeom prst="rect">
            <a:avLst/>
          </a:prstGeom>
          <a:solidFill>
            <a:schemeClr val="bg1"/>
          </a:solidFill>
        </p:spPr>
        <p:txBody>
          <a:bodyPr wrap="square" rtlCol="0">
            <a:spAutoFit/>
          </a:bodyPr>
          <a:lstStyle/>
          <a:p>
            <a:pPr algn="r"/>
            <a:r>
              <a:rPr kumimoji="1" lang="en-US" altLang="ja-JP" sz="2000" dirty="0"/>
              <a:t>51.29</a:t>
            </a:r>
            <a:r>
              <a:rPr kumimoji="1" lang="ja-JP" altLang="en-US" sz="2000" dirty="0"/>
              <a:t>㎡</a:t>
            </a:r>
          </a:p>
        </p:txBody>
      </p:sp>
      <p:sp>
        <p:nvSpPr>
          <p:cNvPr id="17" name="円/楕円 16"/>
          <p:cNvSpPr/>
          <p:nvPr/>
        </p:nvSpPr>
        <p:spPr>
          <a:xfrm>
            <a:off x="1585856" y="4270692"/>
            <a:ext cx="431800" cy="469901"/>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線吹き出し 1 (枠付き) 19"/>
          <p:cNvSpPr/>
          <p:nvPr/>
        </p:nvSpPr>
        <p:spPr>
          <a:xfrm>
            <a:off x="-1147452" y="919917"/>
            <a:ext cx="1917342" cy="2788483"/>
          </a:xfrm>
          <a:prstGeom prst="borderCallout1">
            <a:avLst>
              <a:gd name="adj1" fmla="val 104465"/>
              <a:gd name="adj2" fmla="val 10923"/>
              <a:gd name="adj3" fmla="val 163496"/>
              <a:gd name="adj4" fmla="val -11374"/>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051" dirty="0"/>
          </a:p>
        </p:txBody>
      </p:sp>
      <p:sp>
        <p:nvSpPr>
          <p:cNvPr id="16" name="正方形/長方形 15"/>
          <p:cNvSpPr/>
          <p:nvPr/>
        </p:nvSpPr>
        <p:spPr>
          <a:xfrm rot="19756643">
            <a:off x="6039359" y="829261"/>
            <a:ext cx="279923" cy="3568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1" name="正方形/長方形 20"/>
          <p:cNvSpPr/>
          <p:nvPr/>
        </p:nvSpPr>
        <p:spPr>
          <a:xfrm rot="19756643">
            <a:off x="7055995" y="2136721"/>
            <a:ext cx="298732" cy="32911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2" name="正方形/長方形 21"/>
          <p:cNvSpPr/>
          <p:nvPr/>
        </p:nvSpPr>
        <p:spPr>
          <a:xfrm rot="17108398">
            <a:off x="5896120" y="3248143"/>
            <a:ext cx="301440" cy="3344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3" name="正方形/長方形 22"/>
          <p:cNvSpPr/>
          <p:nvPr/>
        </p:nvSpPr>
        <p:spPr>
          <a:xfrm rot="17108398">
            <a:off x="5897041" y="3914322"/>
            <a:ext cx="301440" cy="3344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4" name="正方形/長方形 23"/>
          <p:cNvSpPr/>
          <p:nvPr/>
        </p:nvSpPr>
        <p:spPr>
          <a:xfrm rot="17108398">
            <a:off x="6018724" y="3469504"/>
            <a:ext cx="334879" cy="61213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5" name="正方形/長方形 24"/>
          <p:cNvSpPr/>
          <p:nvPr/>
        </p:nvSpPr>
        <p:spPr>
          <a:xfrm rot="982857">
            <a:off x="6749226" y="864370"/>
            <a:ext cx="266441" cy="37313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7" name="テキスト ボックス 26"/>
          <p:cNvSpPr txBox="1"/>
          <p:nvPr/>
        </p:nvSpPr>
        <p:spPr>
          <a:xfrm>
            <a:off x="5846069" y="5409126"/>
            <a:ext cx="3139442" cy="953453"/>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smtClean="0"/>
              <a:t>かつて賑</a:t>
            </a:r>
            <a:r>
              <a:rPr lang="ja-JP" altLang="en-US" dirty="0" smtClean="0"/>
              <a:t>わった商店街も</a:t>
            </a:r>
            <a:endParaRPr lang="en-US" altLang="ja-JP" dirty="0" smtClean="0"/>
          </a:p>
          <a:p>
            <a:r>
              <a:rPr lang="ja-JP" altLang="en-US" dirty="0" smtClean="0"/>
              <a:t>シャッター商店街となっている</a:t>
            </a:r>
            <a:endParaRPr kumimoji="1" lang="en-US" altLang="ja-JP" dirty="0" smtClean="0"/>
          </a:p>
          <a:p>
            <a:pPr algn="ctr"/>
            <a:r>
              <a:rPr kumimoji="1" lang="ja-JP" altLang="en-US" sz="1400" dirty="0" smtClean="0"/>
              <a:t>現在　１１店舗営業</a:t>
            </a:r>
            <a:r>
              <a:rPr kumimoji="1" lang="en-US" altLang="ja-JP" sz="1400" dirty="0" smtClean="0"/>
              <a:t>/17</a:t>
            </a:r>
            <a:r>
              <a:rPr kumimoji="1" lang="ja-JP" altLang="en-US" sz="1400" dirty="0" smtClean="0"/>
              <a:t>店舗中</a:t>
            </a:r>
            <a:endParaRPr kumimoji="1" lang="en-US" altLang="ja-JP" sz="1400" dirty="0" smtClean="0"/>
          </a:p>
        </p:txBody>
      </p:sp>
      <p:pic>
        <p:nvPicPr>
          <p:cNvPr id="28" name="図 2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27827" y="307780"/>
            <a:ext cx="1597097" cy="57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正方形/長方形 29"/>
          <p:cNvSpPr/>
          <p:nvPr/>
        </p:nvSpPr>
        <p:spPr>
          <a:xfrm rot="19756643">
            <a:off x="5241458" y="1189441"/>
            <a:ext cx="605558" cy="3568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6" name="正方形/長方形 25"/>
          <p:cNvSpPr/>
          <p:nvPr/>
        </p:nvSpPr>
        <p:spPr>
          <a:xfrm rot="19756643">
            <a:off x="5533279" y="1106261"/>
            <a:ext cx="279923" cy="3568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11" name="正方形/長方形 10"/>
          <p:cNvSpPr/>
          <p:nvPr/>
        </p:nvSpPr>
        <p:spPr>
          <a:xfrm rot="19756643">
            <a:off x="5272528" y="1270500"/>
            <a:ext cx="282363" cy="356821"/>
          </a:xfrm>
          <a:prstGeom prst="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9" name="下矢印 28"/>
          <p:cNvSpPr/>
          <p:nvPr/>
        </p:nvSpPr>
        <p:spPr>
          <a:xfrm rot="18837500">
            <a:off x="5293313" y="828652"/>
            <a:ext cx="334993" cy="421585"/>
          </a:xfrm>
          <a:prstGeom prst="down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rot="19756643">
            <a:off x="6039358" y="817905"/>
            <a:ext cx="279923" cy="356821"/>
          </a:xfrm>
          <a:prstGeom prst="rect">
            <a:avLst/>
          </a:prstGeom>
          <a:pattFill prst="ltUpDiag">
            <a:fgClr>
              <a:srgbClr val="00B0F0"/>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2" name="正方形/長方形 1"/>
          <p:cNvSpPr/>
          <p:nvPr/>
        </p:nvSpPr>
        <p:spPr>
          <a:xfrm>
            <a:off x="8200553" y="-14594"/>
            <a:ext cx="1140262" cy="737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59411" y="30127"/>
            <a:ext cx="523312" cy="486517"/>
          </a:xfrm>
          <a:prstGeom prst="rect">
            <a:avLst/>
          </a:prstGeom>
        </p:spPr>
      </p:pic>
      <p:sp>
        <p:nvSpPr>
          <p:cNvPr id="4" name="テキスト ボックス 3"/>
          <p:cNvSpPr txBox="1"/>
          <p:nvPr/>
        </p:nvSpPr>
        <p:spPr>
          <a:xfrm>
            <a:off x="6472465" y="50247"/>
            <a:ext cx="1283827" cy="446276"/>
          </a:xfrm>
          <a:prstGeom prst="rect">
            <a:avLst/>
          </a:prstGeom>
          <a:solidFill>
            <a:schemeClr val="bg1"/>
          </a:solidFill>
        </p:spPr>
        <p:txBody>
          <a:bodyPr wrap="square" rtlCol="0">
            <a:spAutoFit/>
          </a:bodyPr>
          <a:lstStyle/>
          <a:p>
            <a:r>
              <a:rPr kumimoji="1" lang="ja-JP" altLang="en-US" sz="9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元気スタンド</a:t>
            </a:r>
            <a:endParaRPr kumimoji="1" lang="en-US" altLang="ja-JP" sz="9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a:p>
            <a:r>
              <a:rPr kumimoji="1" lang="ja-JP" altLang="en-US" sz="1400" dirty="0" smtClean="0">
                <a:solidFill>
                  <a:schemeClr val="accent6">
                    <a:lumMod val="75000"/>
                  </a:schemeClr>
                </a:solidFill>
                <a:latin typeface="HGP創英角ﾎﾟｯﾌﾟ体" panose="040B0A00000000000000" pitchFamily="50" charset="-128"/>
                <a:ea typeface="HGP創英角ﾎﾟｯﾌﾟ体" panose="040B0A00000000000000" pitchFamily="50" charset="-128"/>
              </a:rPr>
              <a:t>ぷレイス</a:t>
            </a:r>
            <a:endParaRPr kumimoji="1" lang="ja-JP" altLang="en-US" sz="1400"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2" name="下矢印 31"/>
          <p:cNvSpPr/>
          <p:nvPr/>
        </p:nvSpPr>
        <p:spPr>
          <a:xfrm rot="1212421">
            <a:off x="5969294" y="618676"/>
            <a:ext cx="334993" cy="211497"/>
          </a:xfrm>
          <a:prstGeom prst="downArrow">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82839" y="5360285"/>
            <a:ext cx="5103907" cy="1021556"/>
          </a:xfrm>
          <a:prstGeom prst="round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smtClean="0"/>
              <a:t>入居開始から</a:t>
            </a:r>
            <a:r>
              <a:rPr kumimoji="1" lang="en-US" altLang="ja-JP" dirty="0" smtClean="0"/>
              <a:t>40</a:t>
            </a:r>
            <a:r>
              <a:rPr kumimoji="1" lang="ja-JP" altLang="en-US" dirty="0" smtClean="0"/>
              <a:t>年経過</a:t>
            </a:r>
            <a:endParaRPr kumimoji="1" lang="en-US" altLang="ja-JP" dirty="0" smtClean="0"/>
          </a:p>
          <a:p>
            <a:r>
              <a:rPr lang="ja-JP" altLang="en-US" dirty="0"/>
              <a:t>当初</a:t>
            </a:r>
            <a:r>
              <a:rPr lang="ja-JP" altLang="en-US" dirty="0" smtClean="0"/>
              <a:t>は子育て中の方が多く入居</a:t>
            </a:r>
            <a:endParaRPr lang="en-US" altLang="ja-JP" dirty="0" smtClean="0"/>
          </a:p>
          <a:p>
            <a:r>
              <a:rPr kumimoji="1" lang="ja-JP" altLang="en-US" dirty="0"/>
              <a:t>現在</a:t>
            </a:r>
            <a:r>
              <a:rPr kumimoji="1" lang="ja-JP" altLang="en-US" dirty="0" smtClean="0"/>
              <a:t>は</a:t>
            </a:r>
            <a:r>
              <a:rPr lang="ja-JP" altLang="en-US" dirty="0"/>
              <a:t>子供</a:t>
            </a:r>
            <a:r>
              <a:rPr lang="ja-JP" altLang="en-US" dirty="0" smtClean="0"/>
              <a:t>が巣立ち高齢者のみの世帯が目立つ</a:t>
            </a:r>
            <a:endParaRPr kumimoji="1" lang="ja-JP" altLang="en-US" dirty="0"/>
          </a:p>
        </p:txBody>
      </p:sp>
      <p:sp>
        <p:nvSpPr>
          <p:cNvPr id="34" name="角丸四角形 33"/>
          <p:cNvSpPr/>
          <p:nvPr/>
        </p:nvSpPr>
        <p:spPr>
          <a:xfrm>
            <a:off x="1303977" y="2411748"/>
            <a:ext cx="6452315" cy="2093894"/>
          </a:xfrm>
          <a:prstGeom prst="round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kumimoji="1" lang="ja-JP" altLang="en-US" sz="3600" u="sng" dirty="0" smtClean="0">
                <a:solidFill>
                  <a:schemeClr val="tx1"/>
                </a:solidFill>
                <a:latin typeface="HGP創英角ﾎﾟｯﾌﾟ体" panose="040B0A00000000000000" pitchFamily="50" charset="-128"/>
                <a:ea typeface="HGP創英角ﾎﾟｯﾌﾟ体" panose="040B0A00000000000000" pitchFamily="50" charset="-128"/>
              </a:rPr>
              <a:t>コミュニティモール</a:t>
            </a:r>
            <a:endParaRPr kumimoji="1" lang="en-US" altLang="ja-JP" sz="3600" u="sng"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2800" dirty="0" smtClean="0">
                <a:latin typeface="HGP創英角ﾎﾟｯﾌﾟ体" panose="040B0A00000000000000" pitchFamily="50" charset="-128"/>
                <a:ea typeface="HGP創英角ﾎﾟｯﾌﾟ体" panose="040B0A00000000000000" pitchFamily="50" charset="-128"/>
              </a:rPr>
              <a:t>シャッター商店街を</a:t>
            </a:r>
            <a:endParaRPr kumimoji="1" lang="en-US" altLang="ja-JP" sz="28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2800" dirty="0" smtClean="0">
                <a:latin typeface="HGP創英角ﾎﾟｯﾌﾟ体" panose="040B0A00000000000000" pitchFamily="50" charset="-128"/>
                <a:ea typeface="HGP創英角ﾎﾟｯﾌﾟ体" panose="040B0A00000000000000" pitchFamily="50" charset="-128"/>
              </a:rPr>
              <a:t>多目的な地域</a:t>
            </a:r>
            <a:r>
              <a:rPr kumimoji="1" lang="ja-JP" altLang="en-US" sz="2800" dirty="0">
                <a:latin typeface="HGP創英角ﾎﾟｯﾌﾟ体" panose="040B0A00000000000000" pitchFamily="50" charset="-128"/>
                <a:ea typeface="HGP創英角ﾎﾟｯﾌﾟ体" panose="040B0A00000000000000" pitchFamily="50" charset="-128"/>
              </a:rPr>
              <a:t>コミュニティの</a:t>
            </a:r>
            <a:r>
              <a:rPr kumimoji="1" lang="ja-JP" altLang="en-US" sz="2800" dirty="0" smtClean="0">
                <a:latin typeface="HGP創英角ﾎﾟｯﾌﾟ体" panose="040B0A00000000000000" pitchFamily="50" charset="-128"/>
                <a:ea typeface="HGP創英角ﾎﾟｯﾌﾟ体" panose="040B0A00000000000000" pitchFamily="50" charset="-128"/>
              </a:rPr>
              <a:t>再生に活用</a:t>
            </a:r>
            <a:r>
              <a:rPr kumimoji="1" lang="ja-JP" altLang="en-US" sz="2400" dirty="0" smtClean="0">
                <a:latin typeface="HGP創英角ﾎﾟｯﾌﾟ体" panose="040B0A00000000000000" pitchFamily="50" charset="-128"/>
                <a:ea typeface="HGP創英角ﾎﾟｯﾌﾟ体" panose="040B0A00000000000000" pitchFamily="50" charset="-128"/>
              </a:rPr>
              <a:t>様々な社会問題に対しての改善手段</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53640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500"/>
                                        <p:tgtEl>
                                          <p:spTgt spid="3"/>
                                        </p:tgtEl>
                                      </p:cBhvr>
                                    </p:animEffect>
                                  </p:childTnLst>
                                </p:cTn>
                              </p:par>
                            </p:childTnLst>
                          </p:cTn>
                        </p:par>
                        <p:par>
                          <p:cTn id="84" fill="hold">
                            <p:stCondLst>
                              <p:cond delay="500"/>
                            </p:stCondLst>
                            <p:childTnLst>
                              <p:par>
                                <p:cTn id="85" presetID="16" presetClass="entr" presetSubtype="21"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6" grpId="0" animBg="1"/>
      <p:bldP spid="21" grpId="0" animBg="1"/>
      <p:bldP spid="22" grpId="0" animBg="1"/>
      <p:bldP spid="23" grpId="0" animBg="1"/>
      <p:bldP spid="24" grpId="0" animBg="1"/>
      <p:bldP spid="25" grpId="0" animBg="1"/>
      <p:bldP spid="27" grpId="0" animBg="1"/>
      <p:bldP spid="30" grpId="0" animBg="1"/>
      <p:bldP spid="26" grpId="0" animBg="1"/>
      <p:bldP spid="11" grpId="0" animBg="1"/>
      <p:bldP spid="29" grpId="0" animBg="1"/>
      <p:bldP spid="31" grpId="0" animBg="1"/>
      <p:bldP spid="4"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206" y="1988507"/>
            <a:ext cx="2846941" cy="213520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7" name="Rectangle 6"/>
          <p:cNvSpPr>
            <a:spLocks noChangeArrowheads="1"/>
          </p:cNvSpPr>
          <p:nvPr/>
        </p:nvSpPr>
        <p:spPr bwMode="auto">
          <a:xfrm>
            <a:off x="1798677" y="164150"/>
            <a:ext cx="693010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342900"/>
            <a:r>
              <a:rPr lang="ja-JP" altLang="en-US" sz="2800" dirty="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○みんなの</a:t>
            </a:r>
            <a:r>
              <a:rPr lang="ja-JP" altLang="en-US" sz="28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お惣菜</a:t>
            </a:r>
            <a:endParaRPr lang="en-US" altLang="ja-JP" sz="28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defTabSz="342900"/>
            <a:r>
              <a:rPr lang="ja-JP" altLang="en-US" sz="48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4800" dirty="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元気スタンド・</a:t>
            </a:r>
            <a:r>
              <a:rPr lang="ja-JP" altLang="en-US" sz="5400" dirty="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ぷライス</a:t>
            </a:r>
            <a:r>
              <a:rPr lang="ja-JP" altLang="en-US" sz="48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en-US" altLang="ja-JP" sz="4800" dirty="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25608" name="Rectangle 7"/>
          <p:cNvSpPr>
            <a:spLocks noChangeArrowheads="1"/>
          </p:cNvSpPr>
          <p:nvPr/>
        </p:nvSpPr>
        <p:spPr bwMode="auto">
          <a:xfrm>
            <a:off x="-1028699" y="852784"/>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342900"/>
            <a:r>
              <a:rPr kumimoji="0" lang="en-US" altLang="ja-JP" dirty="0">
                <a:solidFill>
                  <a:prstClr val="black"/>
                </a:solidFill>
              </a:rPr>
              <a:t/>
            </a:r>
            <a:br>
              <a:rPr kumimoji="0" lang="en-US" altLang="ja-JP" dirty="0">
                <a:solidFill>
                  <a:prstClr val="black"/>
                </a:solidFill>
              </a:rPr>
            </a:br>
            <a:endParaRPr kumimoji="0" lang="en-US" altLang="ja-JP" dirty="0">
              <a:solidFill>
                <a:prstClr val="black"/>
              </a:solidFill>
            </a:endParaRPr>
          </a:p>
          <a:p>
            <a:pPr defTabSz="342900"/>
            <a:endParaRPr kumimoji="0" lang="en-US" altLang="ja-JP" dirty="0">
              <a:solidFill>
                <a:prstClr val="black"/>
              </a:solidFill>
            </a:endParaRPr>
          </a:p>
        </p:txBody>
      </p:sp>
      <p:sp>
        <p:nvSpPr>
          <p:cNvPr id="25609" name="Rectangle 8"/>
          <p:cNvSpPr>
            <a:spLocks noChangeArrowheads="1"/>
          </p:cNvSpPr>
          <p:nvPr/>
        </p:nvSpPr>
        <p:spPr bwMode="auto">
          <a:xfrm>
            <a:off x="-1028699" y="99128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342900"/>
            <a:endParaRPr kumimoji="0" lang="en-US" altLang="ja-JP" dirty="0">
              <a:solidFill>
                <a:prstClr val="black"/>
              </a:solidFill>
            </a:endParaRPr>
          </a:p>
          <a:p>
            <a:pPr defTabSz="342900"/>
            <a:endParaRPr kumimoji="0" lang="en-US" altLang="ja-JP" dirty="0">
              <a:solidFill>
                <a:prstClr val="black"/>
              </a:solidFill>
            </a:endParaRPr>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2357" y="1637619"/>
            <a:ext cx="5296422" cy="3195638"/>
          </a:xfrm>
          <a:prstGeom prst="rect">
            <a:avLst/>
          </a:prstGeom>
        </p:spPr>
      </p:pic>
      <p:pic>
        <p:nvPicPr>
          <p:cNvPr id="10" name="図 9"/>
          <p:cNvPicPr/>
          <p:nvPr/>
        </p:nvPicPr>
        <p:blipFill>
          <a:blip r:embed="rId5" cstate="email">
            <a:extLst>
              <a:ext uri="{28A0092B-C50C-407E-A947-70E740481C1C}">
                <a14:useLocalDpi xmlns:a14="http://schemas.microsoft.com/office/drawing/2010/main"/>
              </a:ext>
            </a:extLst>
          </a:blip>
          <a:stretch>
            <a:fillRect/>
          </a:stretch>
        </p:blipFill>
        <p:spPr>
          <a:xfrm>
            <a:off x="676297" y="4467497"/>
            <a:ext cx="2188371" cy="1674039"/>
          </a:xfrm>
          <a:prstGeom prst="ellipse">
            <a:avLst/>
          </a:prstGeom>
          <a:ln>
            <a:noFill/>
          </a:ln>
          <a:effectLst>
            <a:softEdge rad="112500"/>
          </a:effectLst>
        </p:spPr>
      </p:pic>
      <p:pic>
        <p:nvPicPr>
          <p:cNvPr id="13" name="図 1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0376" y="315751"/>
            <a:ext cx="1326985" cy="1233681"/>
          </a:xfrm>
          <a:prstGeom prst="rect">
            <a:avLst/>
          </a:prstGeom>
        </p:spPr>
      </p:pic>
      <p:sp>
        <p:nvSpPr>
          <p:cNvPr id="15" name="テキスト ボックス 14"/>
          <p:cNvSpPr txBox="1"/>
          <p:nvPr/>
        </p:nvSpPr>
        <p:spPr>
          <a:xfrm>
            <a:off x="2864668" y="4868295"/>
            <a:ext cx="6187286" cy="1384995"/>
          </a:xfrm>
          <a:prstGeom prst="rect">
            <a:avLst/>
          </a:prstGeom>
          <a:noFill/>
        </p:spPr>
        <p:txBody>
          <a:bodyPr wrap="square">
            <a:spAutoFit/>
          </a:bodyPr>
          <a:lstStyle/>
          <a:p>
            <a:pPr algn="ctr" defTabSz="457189">
              <a:defRPr/>
            </a:pPr>
            <a:r>
              <a:rPr lang="ja-JP" altLang="en-US" sz="2800" dirty="0" smtClean="0">
                <a:ln w="13462">
                  <a:noFill/>
                  <a:prstDash val="solid"/>
                </a:ln>
                <a:solidFill>
                  <a:srgbClr val="002060"/>
                </a:solidFill>
                <a:latin typeface="AR P丸ゴシック体M" panose="020B0600010101010101" pitchFamily="50" charset="-128"/>
                <a:ea typeface="AR P丸ゴシック体M" panose="020B0600010101010101" pitchFamily="50" charset="-128"/>
              </a:rPr>
              <a:t>何歳になっても活躍できる場所へ</a:t>
            </a:r>
            <a:endParaRPr lang="en-US" altLang="ja-JP" sz="2800" dirty="0">
              <a:ln w="13462">
                <a:noFill/>
                <a:prstDash val="solid"/>
              </a:ln>
              <a:solidFill>
                <a:srgbClr val="002060"/>
              </a:solidFill>
              <a:latin typeface="AR P丸ゴシック体M" panose="020B0600010101010101" pitchFamily="50" charset="-128"/>
              <a:ea typeface="AR P丸ゴシック体M" panose="020B0600010101010101" pitchFamily="50" charset="-128"/>
            </a:endParaRPr>
          </a:p>
          <a:p>
            <a:pPr algn="ctr" defTabSz="457189">
              <a:defRPr/>
            </a:pPr>
            <a:r>
              <a:rPr lang="ja-JP" altLang="en-US" sz="2800" dirty="0">
                <a:ln w="13462">
                  <a:noFill/>
                  <a:prstDash val="solid"/>
                </a:ln>
                <a:solidFill>
                  <a:srgbClr val="002060"/>
                </a:solidFill>
                <a:latin typeface="AR P丸ゴシック体M" panose="020B0600010101010101" pitchFamily="50" charset="-128"/>
                <a:ea typeface="AR P丸ゴシック体M" panose="020B0600010101010101" pitchFamily="50" charset="-128"/>
              </a:rPr>
              <a:t>身体にやさしい食生活の</a:t>
            </a:r>
            <a:r>
              <a:rPr lang="ja-JP" altLang="en-US" sz="2800" dirty="0" smtClean="0">
                <a:ln w="13462">
                  <a:noFill/>
                  <a:prstDash val="solid"/>
                </a:ln>
                <a:solidFill>
                  <a:srgbClr val="002060"/>
                </a:solidFill>
                <a:latin typeface="AR P丸ゴシック体M" panose="020B0600010101010101" pitchFamily="50" charset="-128"/>
                <a:ea typeface="AR P丸ゴシック体M" panose="020B0600010101010101" pitchFamily="50" charset="-128"/>
              </a:rPr>
              <a:t>提供</a:t>
            </a:r>
            <a:endParaRPr lang="en-US" altLang="ja-JP" sz="2800" dirty="0">
              <a:ln w="13462">
                <a:noFill/>
                <a:prstDash val="solid"/>
              </a:ln>
              <a:solidFill>
                <a:srgbClr val="002060"/>
              </a:solidFill>
              <a:latin typeface="AR P丸ゴシック体M" panose="020B0600010101010101" pitchFamily="50" charset="-128"/>
              <a:ea typeface="AR P丸ゴシック体M" panose="020B0600010101010101" pitchFamily="50" charset="-128"/>
            </a:endParaRPr>
          </a:p>
          <a:p>
            <a:pPr algn="ctr" defTabSz="457189">
              <a:defRPr/>
            </a:pPr>
            <a:r>
              <a:rPr lang="ja-JP" altLang="en-US" sz="2800" dirty="0">
                <a:ln w="13462">
                  <a:noFill/>
                  <a:prstDash val="solid"/>
                </a:ln>
                <a:solidFill>
                  <a:srgbClr val="002060"/>
                </a:solidFill>
                <a:latin typeface="AR P丸ゴシック体M" panose="020B0600010101010101" pitchFamily="50" charset="-128"/>
                <a:ea typeface="AR P丸ゴシック体M" panose="020B0600010101010101" pitchFamily="50" charset="-128"/>
              </a:rPr>
              <a:t>一人暮らしの食生活サポート</a:t>
            </a:r>
          </a:p>
        </p:txBody>
      </p:sp>
    </p:spTree>
    <p:extLst>
      <p:ext uri="{BB962C8B-B14F-4D97-AF65-F5344CB8AC3E}">
        <p14:creationId xmlns:p14="http://schemas.microsoft.com/office/powerpoint/2010/main" val="771401807"/>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40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p:nvPr/>
        </p:nvPicPr>
        <p:blipFill>
          <a:blip r:embed="rId2" cstate="email">
            <a:extLst>
              <a:ext uri="{28A0092B-C50C-407E-A947-70E740481C1C}">
                <a14:useLocalDpi xmlns:a14="http://schemas.microsoft.com/office/drawing/2010/main"/>
              </a:ext>
            </a:extLst>
          </a:blip>
          <a:stretch>
            <a:fillRect/>
          </a:stretch>
        </p:blipFill>
        <p:spPr>
          <a:xfrm>
            <a:off x="239215" y="2517800"/>
            <a:ext cx="2118540" cy="3187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図 9"/>
          <p:cNvPicPr/>
          <p:nvPr/>
        </p:nvPicPr>
        <p:blipFill>
          <a:blip r:embed="rId3" cstate="email">
            <a:extLst>
              <a:ext uri="{28A0092B-C50C-407E-A947-70E740481C1C}">
                <a14:useLocalDpi xmlns:a14="http://schemas.microsoft.com/office/drawing/2010/main"/>
              </a:ext>
            </a:extLst>
          </a:blip>
          <a:stretch>
            <a:fillRect/>
          </a:stretch>
        </p:blipFill>
        <p:spPr>
          <a:xfrm>
            <a:off x="2858510" y="4545782"/>
            <a:ext cx="2233126" cy="1740896"/>
          </a:xfrm>
          <a:prstGeom prst="ellipse">
            <a:avLst/>
          </a:prstGeom>
          <a:ln>
            <a:noFill/>
          </a:ln>
          <a:effectLst>
            <a:softEdge rad="112500"/>
          </a:effectLst>
        </p:spPr>
      </p:pic>
      <p:pic>
        <p:nvPicPr>
          <p:cNvPr id="25606" name="図 27"/>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9095" y="1631866"/>
            <a:ext cx="1926223" cy="69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6"/>
          <p:cNvSpPr>
            <a:spLocks noChangeArrowheads="1"/>
          </p:cNvSpPr>
          <p:nvPr/>
        </p:nvSpPr>
        <p:spPr bwMode="auto">
          <a:xfrm>
            <a:off x="221216" y="344531"/>
            <a:ext cx="7725192"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342900"/>
            <a:r>
              <a:rPr lang="ja-JP" altLang="en-US" sz="2800" dirty="0">
                <a:solidFill>
                  <a:prstClr val="black"/>
                </a:solidFill>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○みんなのお惣菜「元気スタンド・ぷライス」</a:t>
            </a:r>
            <a:endParaRPr lang="en-US" altLang="ja-JP" sz="2800" dirty="0">
              <a:solidFill>
                <a:prstClr val="black"/>
              </a:solidFill>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pPr defTabSz="342900"/>
            <a:r>
              <a:rPr lang="ja-JP" altLang="en-US" sz="2100" dirty="0">
                <a:solidFill>
                  <a:prstClr val="black"/>
                </a:solidFill>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en-US" altLang="ja-JP" dirty="0">
                <a:solidFill>
                  <a:prstClr val="black"/>
                </a:solidFill>
                <a:latin typeface="ＭＳ Ｐゴシック" panose="020B0600070205080204" pitchFamily="50" charset="-128"/>
                <a:cs typeface="Times New Roman" panose="02020603050405020304" pitchFamily="18" charset="0"/>
              </a:rPr>
              <a:t>2010</a:t>
            </a:r>
            <a:r>
              <a:rPr lang="ja-JP" altLang="en-US" dirty="0">
                <a:solidFill>
                  <a:prstClr val="black"/>
                </a:solidFill>
                <a:latin typeface="ＭＳ Ｐゴシック" panose="020B0600070205080204" pitchFamily="50" charset="-128"/>
                <a:cs typeface="Times New Roman" panose="02020603050405020304" pitchFamily="18" charset="0"/>
              </a:rPr>
              <a:t>年</a:t>
            </a:r>
            <a:r>
              <a:rPr lang="en-US" altLang="ja-JP" dirty="0">
                <a:solidFill>
                  <a:prstClr val="black"/>
                </a:solidFill>
                <a:latin typeface="ＭＳ Ｐゴシック" panose="020B0600070205080204" pitchFamily="50" charset="-128"/>
                <a:cs typeface="Times New Roman" panose="02020603050405020304" pitchFamily="18" charset="0"/>
              </a:rPr>
              <a:t>10</a:t>
            </a:r>
            <a:r>
              <a:rPr lang="ja-JP" altLang="en-US" dirty="0">
                <a:solidFill>
                  <a:prstClr val="black"/>
                </a:solidFill>
                <a:latin typeface="ＭＳ Ｐゴシック" panose="020B0600070205080204" pitchFamily="50" charset="-128"/>
                <a:cs typeface="Times New Roman" panose="02020603050405020304" pitchFamily="18" charset="0"/>
              </a:rPr>
              <a:t>月</a:t>
            </a:r>
            <a:r>
              <a:rPr lang="en-US" altLang="ja-JP" dirty="0">
                <a:solidFill>
                  <a:prstClr val="black"/>
                </a:solidFill>
                <a:latin typeface="ＭＳ Ｐゴシック" panose="020B0600070205080204" pitchFamily="50" charset="-128"/>
                <a:cs typeface="Times New Roman" panose="02020603050405020304" pitchFamily="18" charset="0"/>
              </a:rPr>
              <a:t>1</a:t>
            </a:r>
            <a:r>
              <a:rPr lang="ja-JP" altLang="en-US" dirty="0">
                <a:solidFill>
                  <a:prstClr val="black"/>
                </a:solidFill>
                <a:latin typeface="ＭＳ Ｐゴシック" panose="020B0600070205080204" pitchFamily="50" charset="-128"/>
                <a:cs typeface="Times New Roman" panose="02020603050405020304" pitchFamily="18" charset="0"/>
              </a:rPr>
              <a:t>日</a:t>
            </a:r>
            <a:r>
              <a:rPr lang="ja-JP" altLang="en-US" dirty="0" smtClean="0">
                <a:solidFill>
                  <a:prstClr val="black"/>
                </a:solidFill>
                <a:latin typeface="ＭＳ Ｐゴシック" panose="020B0600070205080204" pitchFamily="50" charset="-128"/>
                <a:cs typeface="Times New Roman" panose="02020603050405020304" pitchFamily="18" charset="0"/>
              </a:rPr>
              <a:t>開業　　運営　ＮＰＯ元気スタンド</a:t>
            </a:r>
            <a:endParaRPr kumimoji="0" lang="ja-JP" altLang="en-US" dirty="0">
              <a:solidFill>
                <a:prstClr val="black"/>
              </a:solidFill>
              <a:latin typeface="ＭＳ Ｐゴシック" panose="020B0600070205080204" pitchFamily="50" charset="-128"/>
              <a:cs typeface="Times New Roman" panose="02020603050405020304" pitchFamily="18" charset="0"/>
            </a:endParaRPr>
          </a:p>
        </p:txBody>
      </p:sp>
      <p:sp>
        <p:nvSpPr>
          <p:cNvPr id="25608" name="Rectangle 7"/>
          <p:cNvSpPr>
            <a:spLocks noChangeArrowheads="1"/>
          </p:cNvSpPr>
          <p:nvPr/>
        </p:nvSpPr>
        <p:spPr bwMode="auto">
          <a:xfrm>
            <a:off x="-1028699" y="852784"/>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342900"/>
            <a:r>
              <a:rPr kumimoji="0" lang="en-US" altLang="ja-JP">
                <a:solidFill>
                  <a:prstClr val="black"/>
                </a:solidFill>
              </a:rPr>
              <a:t/>
            </a:r>
            <a:br>
              <a:rPr kumimoji="0" lang="en-US" altLang="ja-JP">
                <a:solidFill>
                  <a:prstClr val="black"/>
                </a:solidFill>
              </a:rPr>
            </a:br>
            <a:endParaRPr kumimoji="0" lang="en-US" altLang="ja-JP">
              <a:solidFill>
                <a:prstClr val="black"/>
              </a:solidFill>
            </a:endParaRPr>
          </a:p>
          <a:p>
            <a:pPr defTabSz="342900"/>
            <a:endParaRPr kumimoji="0" lang="en-US" altLang="ja-JP">
              <a:solidFill>
                <a:prstClr val="black"/>
              </a:solidFill>
            </a:endParaRPr>
          </a:p>
        </p:txBody>
      </p:sp>
      <p:sp>
        <p:nvSpPr>
          <p:cNvPr id="25609" name="Rectangle 8"/>
          <p:cNvSpPr>
            <a:spLocks noChangeArrowheads="1"/>
          </p:cNvSpPr>
          <p:nvPr/>
        </p:nvSpPr>
        <p:spPr bwMode="auto">
          <a:xfrm>
            <a:off x="-1028699" y="99128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342900"/>
            <a:endParaRPr kumimoji="0" lang="en-US" altLang="ja-JP">
              <a:solidFill>
                <a:prstClr val="black"/>
              </a:solidFill>
            </a:endParaRPr>
          </a:p>
          <a:p>
            <a:pPr defTabSz="342900"/>
            <a:endParaRPr kumimoji="0" lang="en-US" altLang="ja-JP">
              <a:solidFill>
                <a:prstClr val="black"/>
              </a:solidFill>
            </a:endParaRPr>
          </a:p>
        </p:txBody>
      </p:sp>
      <p:sp>
        <p:nvSpPr>
          <p:cNvPr id="25610" name="テキスト ボックス 10"/>
          <p:cNvSpPr txBox="1">
            <a:spLocks noChangeArrowheads="1"/>
          </p:cNvSpPr>
          <p:nvPr/>
        </p:nvSpPr>
        <p:spPr bwMode="auto">
          <a:xfrm>
            <a:off x="3975073" y="6381284"/>
            <a:ext cx="5168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342900"/>
            <a:r>
              <a:rPr lang="en-US" altLang="ja-JP" dirty="0">
                <a:solidFill>
                  <a:prstClr val="black"/>
                </a:solidFill>
              </a:rPr>
              <a:t>2010</a:t>
            </a:r>
            <a:r>
              <a:rPr lang="ja-JP" altLang="en-US" dirty="0">
                <a:solidFill>
                  <a:prstClr val="black"/>
                </a:solidFill>
              </a:rPr>
              <a:t>年度埼玉県シラコバト長寿社会福祉基金事業</a:t>
            </a:r>
          </a:p>
        </p:txBody>
      </p:sp>
      <p:sp>
        <p:nvSpPr>
          <p:cNvPr id="12" name="Rectangle 4"/>
          <p:cNvSpPr txBox="1">
            <a:spLocks noChangeArrowheads="1"/>
          </p:cNvSpPr>
          <p:nvPr/>
        </p:nvSpPr>
        <p:spPr bwMode="auto">
          <a:xfrm>
            <a:off x="2459865" y="1495594"/>
            <a:ext cx="6684135" cy="368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0525" indent="-263525">
              <a:lnSpc>
                <a:spcPct val="90000"/>
              </a:lnSpc>
              <a:spcBef>
                <a:spcPts val="1200"/>
              </a:spcBef>
              <a:spcAft>
                <a:spcPts val="200"/>
              </a:spcAft>
              <a:buClr>
                <a:schemeClr val="accent1"/>
              </a:buClr>
              <a:buSzPct val="100000"/>
              <a:buFont typeface="Calibri" panose="020F0502020204030204" pitchFamily="34" charset="0"/>
              <a:buChar char=" "/>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2000">
                <a:solidFill>
                  <a:srgbClr val="404040"/>
                </a:solidFill>
                <a:latin typeface="Calibri" panose="020F0502020204030204" pitchFamily="34" charset="0"/>
              </a:defRPr>
            </a:lvl1pPr>
            <a:lvl2pPr marL="411163" indent="-182563">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a:solidFill>
                  <a:srgbClr val="404040"/>
                </a:solidFill>
                <a:latin typeface="Calibri" panose="020F0502020204030204" pitchFamily="34" charset="0"/>
              </a:defRPr>
            </a:lvl2pPr>
            <a:lvl3pPr marL="639763" indent="-182563">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1400">
                <a:solidFill>
                  <a:srgbClr val="404040"/>
                </a:solidFill>
                <a:latin typeface="Calibri" panose="020F0502020204030204" pitchFamily="34" charset="0"/>
              </a:defRPr>
            </a:lvl3pPr>
            <a:lvl4pPr marL="868363" indent="-182563">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1400">
                <a:solidFill>
                  <a:srgbClr val="404040"/>
                </a:solidFill>
                <a:latin typeface="Calibri" panose="020F0502020204030204" pitchFamily="34" charset="0"/>
              </a:defRPr>
            </a:lvl4pPr>
            <a:lvl5pPr marL="1096963" indent="-182563">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1400">
                <a:solidFill>
                  <a:srgbClr val="404040"/>
                </a:solidFill>
                <a:latin typeface="Calibri" panose="020F0502020204030204" pitchFamily="34" charset="0"/>
              </a:defRPr>
            </a:lvl5pPr>
            <a:lvl6pPr marL="1554163" indent="-182563" eaLnBrk="0" fontAlgn="base" hangingPunct="0">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1400">
                <a:solidFill>
                  <a:srgbClr val="404040"/>
                </a:solidFill>
                <a:latin typeface="Calibri" panose="020F0502020204030204" pitchFamily="34" charset="0"/>
              </a:defRPr>
            </a:lvl6pPr>
            <a:lvl7pPr marL="2011363" indent="-182563" eaLnBrk="0" fontAlgn="base" hangingPunct="0">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1400">
                <a:solidFill>
                  <a:srgbClr val="404040"/>
                </a:solidFill>
                <a:latin typeface="Calibri" panose="020F0502020204030204" pitchFamily="34" charset="0"/>
              </a:defRPr>
            </a:lvl7pPr>
            <a:lvl8pPr marL="2468563" indent="-182563" eaLnBrk="0" fontAlgn="base" hangingPunct="0">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1400">
                <a:solidFill>
                  <a:srgbClr val="404040"/>
                </a:solidFill>
                <a:latin typeface="Calibri" panose="020F0502020204030204" pitchFamily="34" charset="0"/>
              </a:defRPr>
            </a:lvl8pPr>
            <a:lvl9pPr marL="2925763" indent="-182563" eaLnBrk="0" fontAlgn="base" hangingPunct="0">
              <a:lnSpc>
                <a:spcPct val="90000"/>
              </a:lnSpc>
              <a:spcBef>
                <a:spcPts val="200"/>
              </a:spcBef>
              <a:spcAft>
                <a:spcPts val="400"/>
              </a:spcAft>
              <a:buClr>
                <a:schemeClr val="accent1"/>
              </a:buClr>
              <a:buFont typeface="Calibri" panose="020F0502020204030204" pitchFamily="34" charset="0"/>
              <a:buChar char="◦"/>
              <a:tabLst>
                <a:tab pos="390525" algn="l"/>
                <a:tab pos="485775" algn="l"/>
                <a:tab pos="893763" algn="l"/>
                <a:tab pos="1301750" algn="l"/>
                <a:tab pos="1708150" algn="l"/>
                <a:tab pos="2116138" algn="l"/>
                <a:tab pos="2524125" algn="l"/>
                <a:tab pos="2932113" algn="l"/>
                <a:tab pos="3338513" algn="l"/>
                <a:tab pos="3746500" algn="l"/>
                <a:tab pos="4154488" algn="l"/>
                <a:tab pos="4562475" algn="l"/>
                <a:tab pos="4968875" algn="l"/>
                <a:tab pos="5376863" algn="l"/>
                <a:tab pos="5784850" algn="l"/>
                <a:tab pos="6191250" algn="l"/>
                <a:tab pos="6599238" algn="l"/>
                <a:tab pos="7007225" algn="l"/>
                <a:tab pos="7415213" algn="l"/>
                <a:tab pos="7821613" algn="l"/>
                <a:tab pos="8229600" algn="l"/>
              </a:tabLst>
              <a:defRPr kumimoji="1" sz="1400">
                <a:solidFill>
                  <a:srgbClr val="404040"/>
                </a:solidFill>
                <a:latin typeface="Calibri" panose="020F0502020204030204" pitchFamily="34" charset="0"/>
              </a:defRPr>
            </a:lvl9pPr>
          </a:lstStyle>
          <a:p>
            <a:pPr defTabSz="685783">
              <a:spcBef>
                <a:spcPts val="450"/>
              </a:spcBef>
              <a:spcAft>
                <a:spcPts val="966"/>
              </a:spcAft>
              <a:buClrTx/>
              <a:buSzPct val="45000"/>
              <a:buNone/>
            </a:pPr>
            <a:r>
              <a:rPr lang="ja-JP" altLang="en-US" sz="2400" dirty="0" smtClean="0">
                <a:solidFill>
                  <a:prstClr val="black"/>
                </a:solidFill>
                <a:latin typeface="ＭＳ Ｐゴシック" panose="020B0600070205080204" pitchFamily="50" charset="-128"/>
              </a:rPr>
              <a:t>・年齢</a:t>
            </a:r>
            <a:r>
              <a:rPr lang="ja-JP" altLang="en-US" sz="2400" dirty="0">
                <a:solidFill>
                  <a:prstClr val="black"/>
                </a:solidFill>
                <a:latin typeface="ＭＳ Ｐゴシック" panose="020B0600070205080204" pitchFamily="50" charset="-128"/>
              </a:rPr>
              <a:t>に関係なく、何歳になっても働ける場所　</a:t>
            </a:r>
            <a:r>
              <a:rPr lang="en-US" altLang="ja-JP" sz="2400" dirty="0">
                <a:solidFill>
                  <a:prstClr val="black"/>
                </a:solidFill>
                <a:latin typeface="ＭＳ Ｐゴシック" panose="020B0600070205080204" pitchFamily="50" charset="-128"/>
              </a:rPr>
              <a:t>【</a:t>
            </a:r>
            <a:r>
              <a:rPr lang="ja-JP" altLang="en-US" sz="2400" dirty="0">
                <a:solidFill>
                  <a:prstClr val="black"/>
                </a:solidFill>
                <a:latin typeface="ＭＳ Ｐゴシック" panose="020B0600070205080204" pitchFamily="50" charset="-128"/>
              </a:rPr>
              <a:t>現在　時給２５０円</a:t>
            </a:r>
            <a:r>
              <a:rPr lang="en-US" altLang="ja-JP" sz="2400" dirty="0">
                <a:solidFill>
                  <a:prstClr val="black"/>
                </a:solidFill>
                <a:latin typeface="ＭＳ Ｐゴシック" panose="020B0600070205080204" pitchFamily="50" charset="-128"/>
              </a:rPr>
              <a:t>】</a:t>
            </a:r>
          </a:p>
          <a:p>
            <a:pPr defTabSz="685783">
              <a:spcBef>
                <a:spcPts val="450"/>
              </a:spcBef>
              <a:spcAft>
                <a:spcPts val="966"/>
              </a:spcAft>
              <a:buClrTx/>
              <a:buSzPct val="45000"/>
              <a:buNone/>
            </a:pPr>
            <a:r>
              <a:rPr lang="ja-JP" altLang="en-US" sz="2400" dirty="0" smtClean="0">
                <a:solidFill>
                  <a:prstClr val="black"/>
                </a:solidFill>
                <a:latin typeface="ＭＳ Ｐゴシック" panose="020B0600070205080204" pitchFamily="50" charset="-128"/>
              </a:rPr>
              <a:t>・毎日</a:t>
            </a:r>
            <a:r>
              <a:rPr lang="ja-JP" altLang="en-US" sz="2400" dirty="0">
                <a:solidFill>
                  <a:prstClr val="black"/>
                </a:solidFill>
                <a:latin typeface="ＭＳ Ｐゴシック" panose="020B0600070205080204" pitchFamily="50" charset="-128"/>
              </a:rPr>
              <a:t>の食生活からの健康管理を目標とし揚げ物をなるべく避け、煮物、和え物中心で手づくりお惣菜や、お弁当を提供</a:t>
            </a:r>
            <a:r>
              <a:rPr lang="en-US" altLang="ja-JP" sz="2400" dirty="0">
                <a:solidFill>
                  <a:prstClr val="black"/>
                </a:solidFill>
                <a:latin typeface="ＭＳ Ｐゴシック" panose="020B0600070205080204" pitchFamily="50" charset="-128"/>
              </a:rPr>
              <a:t>150</a:t>
            </a:r>
            <a:r>
              <a:rPr lang="ja-JP" altLang="en-US" sz="2400" dirty="0">
                <a:solidFill>
                  <a:prstClr val="black"/>
                </a:solidFill>
                <a:latin typeface="ＭＳ Ｐゴシック" panose="020B0600070205080204" pitchFamily="50" charset="-128"/>
              </a:rPr>
              <a:t>円～、</a:t>
            </a:r>
            <a:r>
              <a:rPr lang="en-US" altLang="ja-JP" sz="2400" dirty="0">
                <a:solidFill>
                  <a:prstClr val="black"/>
                </a:solidFill>
                <a:latin typeface="ＭＳ Ｐゴシック" panose="020B0600070205080204" pitchFamily="50" charset="-128"/>
              </a:rPr>
              <a:t>350</a:t>
            </a:r>
            <a:r>
              <a:rPr lang="ja-JP" altLang="en-US" sz="2400" dirty="0">
                <a:solidFill>
                  <a:prstClr val="black"/>
                </a:solidFill>
                <a:latin typeface="ＭＳ Ｐゴシック" panose="020B0600070205080204" pitchFamily="50" charset="-128"/>
              </a:rPr>
              <a:t>円～</a:t>
            </a:r>
            <a:endParaRPr lang="en-US" altLang="ja-JP" sz="2400" dirty="0">
              <a:solidFill>
                <a:prstClr val="black"/>
              </a:solidFill>
              <a:latin typeface="ＭＳ Ｐゴシック" panose="020B0600070205080204" pitchFamily="50" charset="-128"/>
            </a:endParaRPr>
          </a:p>
          <a:p>
            <a:pPr defTabSz="685783">
              <a:spcBef>
                <a:spcPts val="450"/>
              </a:spcBef>
              <a:spcAft>
                <a:spcPts val="966"/>
              </a:spcAft>
              <a:buClrTx/>
              <a:buSzPct val="45000"/>
              <a:buNone/>
            </a:pPr>
            <a:r>
              <a:rPr lang="ja-JP" altLang="en-US" sz="2400" dirty="0" smtClean="0">
                <a:solidFill>
                  <a:prstClr val="black"/>
                </a:solidFill>
                <a:latin typeface="ＭＳ Ｐゴシック" panose="020B0600070205080204" pitchFamily="50" charset="-128"/>
              </a:rPr>
              <a:t>・体調</a:t>
            </a:r>
            <a:r>
              <a:rPr lang="ja-JP" altLang="en-US" sz="2400" dirty="0">
                <a:solidFill>
                  <a:prstClr val="black"/>
                </a:solidFill>
                <a:latin typeface="ＭＳ Ｐゴシック" panose="020B0600070205080204" pitchFamily="50" charset="-128"/>
              </a:rPr>
              <a:t>がすぐれない時、天候不順の時など外へ出られない時には</a:t>
            </a:r>
            <a:r>
              <a:rPr lang="en-US" altLang="ja-JP" sz="2400" dirty="0">
                <a:solidFill>
                  <a:prstClr val="black"/>
                </a:solidFill>
                <a:latin typeface="ＭＳ Ｐゴシック" panose="020B0600070205080204" pitchFamily="50" charset="-128"/>
              </a:rPr>
              <a:t>1</a:t>
            </a:r>
            <a:r>
              <a:rPr lang="ja-JP" altLang="en-US" sz="2400" dirty="0">
                <a:solidFill>
                  <a:prstClr val="black"/>
                </a:solidFill>
                <a:latin typeface="ＭＳ Ｐゴシック" panose="020B0600070205080204" pitchFamily="50" charset="-128"/>
              </a:rPr>
              <a:t>食だけでも配達</a:t>
            </a:r>
            <a:endParaRPr lang="en-US" altLang="ja-JP" sz="2400" dirty="0">
              <a:solidFill>
                <a:prstClr val="black"/>
              </a:solidFill>
              <a:latin typeface="ＭＳ Ｐゴシック" panose="020B0600070205080204" pitchFamily="50" charset="-128"/>
            </a:endParaRPr>
          </a:p>
          <a:p>
            <a:pPr marL="0" indent="0" defTabSz="342900">
              <a:buClr>
                <a:srgbClr val="99CB38"/>
              </a:buClr>
              <a:buNone/>
              <a:defRPr/>
            </a:pPr>
            <a:r>
              <a:rPr lang="ja-JP" altLang="en-US" sz="2400" dirty="0">
                <a:solidFill>
                  <a:prstClr val="black">
                    <a:lumMod val="75000"/>
                    <a:lumOff val="25000"/>
                  </a:prstClr>
                </a:solidFill>
                <a:latin typeface="ＭＳ Ｐゴシック" panose="020B0600070205080204" pitchFamily="50" charset="-128"/>
              </a:rPr>
              <a:t>　</a:t>
            </a:r>
          </a:p>
        </p:txBody>
      </p:sp>
      <p:sp>
        <p:nvSpPr>
          <p:cNvPr id="3" name="角丸四角形吹き出し 2"/>
          <p:cNvSpPr/>
          <p:nvPr/>
        </p:nvSpPr>
        <p:spPr>
          <a:xfrm>
            <a:off x="5592391" y="4927235"/>
            <a:ext cx="3050853" cy="937695"/>
          </a:xfrm>
          <a:prstGeom prst="wedgeRoundRectCallout">
            <a:avLst>
              <a:gd name="adj1" fmla="val -34918"/>
              <a:gd name="adj2" fmla="val -67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配達料は１回１００円</a:t>
            </a:r>
            <a:r>
              <a:rPr kumimoji="1" lang="en-US" altLang="ja-JP" dirty="0" smtClean="0"/>
              <a:t/>
            </a:r>
            <a:br>
              <a:rPr kumimoji="1" lang="en-US" altLang="ja-JP" dirty="0" smtClean="0"/>
            </a:br>
            <a:r>
              <a:rPr kumimoji="1" lang="ja-JP" altLang="en-US" dirty="0" smtClean="0"/>
              <a:t>動ける時は来店を促します</a:t>
            </a:r>
            <a:endParaRPr kumimoji="1" lang="ja-JP" altLang="en-US" dirty="0"/>
          </a:p>
        </p:txBody>
      </p:sp>
    </p:spTree>
    <p:extLst>
      <p:ext uri="{BB962C8B-B14F-4D97-AF65-F5344CB8AC3E}">
        <p14:creationId xmlns:p14="http://schemas.microsoft.com/office/powerpoint/2010/main" val="549845172"/>
      </p:ext>
    </p:extLst>
  </p:cSld>
  <p:clrMapOvr>
    <a:masterClrMapping/>
  </p:clrMapOvr>
  <p:transition spd="slow" advClick="0" advTm="4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ChangeArrowheads="1"/>
          </p:cNvSpPr>
          <p:nvPr/>
        </p:nvSpPr>
        <p:spPr bwMode="auto">
          <a:xfrm>
            <a:off x="-1523999" y="439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endParaRPr lang="en-US" altLang="ja-JP">
              <a:ea typeface="ＭＳ Ｐゴシック" panose="020B0600070205080204" pitchFamily="50" charset="-128"/>
            </a:endParaRPr>
          </a:p>
        </p:txBody>
      </p:sp>
      <p:sp>
        <p:nvSpPr>
          <p:cNvPr id="26629" name="Rectangle 6"/>
          <p:cNvSpPr>
            <a:spLocks noChangeArrowheads="1"/>
          </p:cNvSpPr>
          <p:nvPr/>
        </p:nvSpPr>
        <p:spPr bwMode="auto">
          <a:xfrm>
            <a:off x="76031" y="98846"/>
            <a:ext cx="89256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3200" dirty="0">
                <a:effectLst>
                  <a:glow rad="63500">
                    <a:schemeClr val="accent1">
                      <a:satMod val="175000"/>
                      <a:alpha val="40000"/>
                    </a:schemeClr>
                  </a:glo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a:t>
            </a:r>
            <a:r>
              <a:rPr lang="ja-JP" altLang="en-US" sz="2800" dirty="0">
                <a:effectLst>
                  <a:glow rad="63500">
                    <a:schemeClr val="accent1">
                      <a:satMod val="175000"/>
                      <a:alpha val="40000"/>
                    </a:schemeClr>
                  </a:glo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地域支え合い事業</a:t>
            </a:r>
            <a:r>
              <a:rPr lang="ja-JP" altLang="en-US" sz="5400" dirty="0">
                <a:effectLst>
                  <a:glow rad="63500">
                    <a:schemeClr val="accent1">
                      <a:satMod val="175000"/>
                      <a:alpha val="40000"/>
                    </a:schemeClr>
                  </a:glow>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「幸せ手伝い隊」</a:t>
            </a:r>
            <a:endParaRPr lang="ja-JP" altLang="en-US" sz="2400" dirty="0">
              <a:effectLst>
                <a:glow rad="63500">
                  <a:schemeClr val="accent1">
                    <a:satMod val="175000"/>
                    <a:alpha val="40000"/>
                  </a:schemeClr>
                </a:glow>
              </a:effectLst>
              <a:ea typeface="HGS創英角ﾎﾟｯﾌﾟ体" panose="040B0A00000000000000" pitchFamily="50" charset="-128"/>
              <a:cs typeface="Times New Roman" panose="02020603050405020304" pitchFamily="18" charset="0"/>
            </a:endParaRPr>
          </a:p>
        </p:txBody>
      </p:sp>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41816">
            <a:off x="1826525" y="1158376"/>
            <a:ext cx="1419888" cy="712014"/>
          </a:xfrm>
          <a:prstGeom prst="rect">
            <a:avLst/>
          </a:prstGeom>
        </p:spPr>
      </p:pic>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41816">
            <a:off x="6341574" y="2517418"/>
            <a:ext cx="1368760" cy="696317"/>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65941" y="1362339"/>
            <a:ext cx="1153252" cy="1422662"/>
          </a:xfrm>
          <a:prstGeom prst="rect">
            <a:avLst/>
          </a:prstGeom>
        </p:spPr>
      </p:pic>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227" y="1022176"/>
            <a:ext cx="847936" cy="1817005"/>
          </a:xfrm>
          <a:prstGeom prst="rect">
            <a:avLst/>
          </a:prstGeom>
        </p:spPr>
      </p:pic>
      <p:pic>
        <p:nvPicPr>
          <p:cNvPr id="4" name="図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8479" y="4271554"/>
            <a:ext cx="1757786" cy="1524387"/>
          </a:xfrm>
          <a:prstGeom prst="rect">
            <a:avLst/>
          </a:prstGeom>
        </p:spPr>
      </p:pic>
      <p:pic>
        <p:nvPicPr>
          <p:cNvPr id="5" name="図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9433" y="4164922"/>
            <a:ext cx="1737650" cy="1737650"/>
          </a:xfrm>
          <a:prstGeom prst="rect">
            <a:avLst/>
          </a:prstGeom>
        </p:spPr>
      </p:pic>
      <p:sp>
        <p:nvSpPr>
          <p:cNvPr id="6" name="下矢印 5"/>
          <p:cNvSpPr/>
          <p:nvPr/>
        </p:nvSpPr>
        <p:spPr>
          <a:xfrm rot="19646063">
            <a:off x="2302338" y="3398549"/>
            <a:ext cx="371146" cy="10045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12663890">
            <a:off x="4353276" y="3395742"/>
            <a:ext cx="371146" cy="10045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5400000">
            <a:off x="2972259" y="1452763"/>
            <a:ext cx="371146" cy="192574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6200000">
            <a:off x="3287199" y="1046581"/>
            <a:ext cx="371146" cy="195391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下矢印 19"/>
          <p:cNvSpPr/>
          <p:nvPr/>
        </p:nvSpPr>
        <p:spPr>
          <a:xfrm rot="1844424">
            <a:off x="4771420" y="3587488"/>
            <a:ext cx="371146" cy="1004575"/>
          </a:xfrm>
          <a:prstGeom prst="upDownArrow">
            <a:avLst/>
          </a:prstGeom>
          <a:solidFill>
            <a:schemeClr val="accent1">
              <a:lumMod val="40000"/>
              <a:lumOff val="60000"/>
            </a:schemeClr>
          </a:solidFill>
          <a:ln cap="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19124488">
            <a:off x="6561944" y="3162667"/>
            <a:ext cx="371146" cy="1004575"/>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84408" y="5795941"/>
            <a:ext cx="2376729" cy="44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幸せ手伝い隊事務局</a:t>
            </a:r>
            <a:endParaRPr kumimoji="1" lang="ja-JP" altLang="en-US" dirty="0"/>
          </a:p>
        </p:txBody>
      </p:sp>
      <p:sp>
        <p:nvSpPr>
          <p:cNvPr id="23" name="角丸四角形 22"/>
          <p:cNvSpPr/>
          <p:nvPr/>
        </p:nvSpPr>
        <p:spPr>
          <a:xfrm>
            <a:off x="6609806" y="5795941"/>
            <a:ext cx="1332411" cy="44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加盟店</a:t>
            </a:r>
            <a:endParaRPr kumimoji="1" lang="ja-JP" altLang="en-US" dirty="0"/>
          </a:p>
        </p:txBody>
      </p:sp>
      <p:sp>
        <p:nvSpPr>
          <p:cNvPr id="24" name="角丸四角形 23"/>
          <p:cNvSpPr/>
          <p:nvPr/>
        </p:nvSpPr>
        <p:spPr>
          <a:xfrm>
            <a:off x="676361" y="2920933"/>
            <a:ext cx="1332411" cy="44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利用者</a:t>
            </a:r>
            <a:endParaRPr kumimoji="1" lang="ja-JP" altLang="en-US" dirty="0"/>
          </a:p>
        </p:txBody>
      </p:sp>
      <p:sp>
        <p:nvSpPr>
          <p:cNvPr id="25" name="角丸四角形 24"/>
          <p:cNvSpPr/>
          <p:nvPr/>
        </p:nvSpPr>
        <p:spPr>
          <a:xfrm>
            <a:off x="4763982" y="2898961"/>
            <a:ext cx="1472427" cy="44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t>サポーター</a:t>
            </a:r>
            <a:endParaRPr kumimoji="1" lang="ja-JP" altLang="en-US" dirty="0"/>
          </a:p>
        </p:txBody>
      </p:sp>
      <p:sp>
        <p:nvSpPr>
          <p:cNvPr id="8" name="テキスト ボックス 7"/>
          <p:cNvSpPr txBox="1"/>
          <p:nvPr/>
        </p:nvSpPr>
        <p:spPr>
          <a:xfrm>
            <a:off x="1495227" y="3720443"/>
            <a:ext cx="1764580" cy="369332"/>
          </a:xfrm>
          <a:prstGeom prst="rect">
            <a:avLst/>
          </a:prstGeom>
          <a:noFill/>
        </p:spPr>
        <p:txBody>
          <a:bodyPr wrap="square" rtlCol="0">
            <a:spAutoFit/>
          </a:bodyPr>
          <a:lstStyle/>
          <a:p>
            <a:pPr algn="ctr"/>
            <a:r>
              <a:rPr kumimoji="1" lang="ja-JP" altLang="en-US" dirty="0" smtClean="0"/>
              <a:t>困り事を依頼</a:t>
            </a:r>
            <a:endParaRPr kumimoji="1" lang="ja-JP" altLang="en-US" dirty="0"/>
          </a:p>
        </p:txBody>
      </p:sp>
      <p:sp>
        <p:nvSpPr>
          <p:cNvPr id="27" name="テキスト ボックス 26"/>
          <p:cNvSpPr txBox="1"/>
          <p:nvPr/>
        </p:nvSpPr>
        <p:spPr>
          <a:xfrm>
            <a:off x="3420973" y="3478571"/>
            <a:ext cx="1764580" cy="369332"/>
          </a:xfrm>
          <a:prstGeom prst="rect">
            <a:avLst/>
          </a:prstGeom>
          <a:noFill/>
        </p:spPr>
        <p:txBody>
          <a:bodyPr wrap="square" rtlCol="0">
            <a:spAutoFit/>
          </a:bodyPr>
          <a:lstStyle/>
          <a:p>
            <a:pPr algn="ctr"/>
            <a:r>
              <a:rPr kumimoji="1" lang="ja-JP" altLang="en-US" dirty="0" smtClean="0"/>
              <a:t>手伝いを依頼</a:t>
            </a:r>
            <a:endParaRPr kumimoji="1" lang="ja-JP" altLang="en-US" dirty="0"/>
          </a:p>
        </p:txBody>
      </p:sp>
      <p:sp>
        <p:nvSpPr>
          <p:cNvPr id="28" name="テキスト ボックス 27"/>
          <p:cNvSpPr txBox="1"/>
          <p:nvPr/>
        </p:nvSpPr>
        <p:spPr>
          <a:xfrm>
            <a:off x="2536469" y="2601209"/>
            <a:ext cx="1764580" cy="369332"/>
          </a:xfrm>
          <a:prstGeom prst="rect">
            <a:avLst/>
          </a:prstGeom>
          <a:noFill/>
        </p:spPr>
        <p:txBody>
          <a:bodyPr wrap="square" rtlCol="0">
            <a:spAutoFit/>
          </a:bodyPr>
          <a:lstStyle/>
          <a:p>
            <a:pPr algn="ctr"/>
            <a:r>
              <a:rPr kumimoji="1" lang="ja-JP" altLang="en-US" dirty="0" smtClean="0"/>
              <a:t>お手伝い</a:t>
            </a:r>
            <a:endParaRPr kumimoji="1" lang="ja-JP" altLang="en-US" dirty="0"/>
          </a:p>
        </p:txBody>
      </p:sp>
      <p:sp>
        <p:nvSpPr>
          <p:cNvPr id="29" name="テキスト ボックス 28"/>
          <p:cNvSpPr txBox="1"/>
          <p:nvPr/>
        </p:nvSpPr>
        <p:spPr>
          <a:xfrm>
            <a:off x="3238415" y="1468631"/>
            <a:ext cx="1764580" cy="369332"/>
          </a:xfrm>
          <a:prstGeom prst="rect">
            <a:avLst/>
          </a:prstGeom>
          <a:noFill/>
        </p:spPr>
        <p:txBody>
          <a:bodyPr wrap="square" rtlCol="0">
            <a:spAutoFit/>
          </a:bodyPr>
          <a:lstStyle/>
          <a:p>
            <a:pPr algn="ctr"/>
            <a:r>
              <a:rPr kumimoji="1" lang="ja-JP" altLang="en-US" dirty="0" smtClean="0"/>
              <a:t>チケットでお礼</a:t>
            </a:r>
            <a:endParaRPr kumimoji="1" lang="ja-JP" altLang="en-US" dirty="0"/>
          </a:p>
        </p:txBody>
      </p:sp>
      <p:sp>
        <p:nvSpPr>
          <p:cNvPr id="30" name="テキスト ボックス 29"/>
          <p:cNvSpPr txBox="1"/>
          <p:nvPr/>
        </p:nvSpPr>
        <p:spPr>
          <a:xfrm>
            <a:off x="4407300" y="3977678"/>
            <a:ext cx="1764580" cy="646331"/>
          </a:xfrm>
          <a:prstGeom prst="rect">
            <a:avLst/>
          </a:prstGeom>
          <a:noFill/>
        </p:spPr>
        <p:txBody>
          <a:bodyPr wrap="square" rtlCol="0">
            <a:spAutoFit/>
          </a:bodyPr>
          <a:lstStyle/>
          <a:p>
            <a:pPr algn="ctr"/>
            <a:r>
              <a:rPr kumimoji="1" lang="ja-JP" altLang="en-US" dirty="0" smtClean="0"/>
              <a:t>報告と</a:t>
            </a:r>
            <a:endParaRPr kumimoji="1" lang="en-US" altLang="ja-JP" dirty="0" smtClean="0"/>
          </a:p>
          <a:p>
            <a:pPr algn="ctr"/>
            <a:r>
              <a:rPr kumimoji="1" lang="ja-JP" altLang="en-US" dirty="0" smtClean="0"/>
              <a:t>チケット交換</a:t>
            </a:r>
            <a:endParaRPr kumimoji="1" lang="ja-JP" altLang="en-US" dirty="0"/>
          </a:p>
        </p:txBody>
      </p:sp>
      <p:sp>
        <p:nvSpPr>
          <p:cNvPr id="31" name="テキスト ボックス 30"/>
          <p:cNvSpPr txBox="1"/>
          <p:nvPr/>
        </p:nvSpPr>
        <p:spPr>
          <a:xfrm>
            <a:off x="6747517" y="3340071"/>
            <a:ext cx="1764580" cy="646331"/>
          </a:xfrm>
          <a:prstGeom prst="rect">
            <a:avLst/>
          </a:prstGeom>
          <a:noFill/>
        </p:spPr>
        <p:txBody>
          <a:bodyPr wrap="square" rtlCol="0">
            <a:spAutoFit/>
          </a:bodyPr>
          <a:lstStyle/>
          <a:p>
            <a:pPr algn="ctr"/>
            <a:r>
              <a:rPr kumimoji="1" lang="ja-JP" altLang="en-US" dirty="0" smtClean="0"/>
              <a:t>商品券で</a:t>
            </a:r>
            <a:endParaRPr kumimoji="1" lang="en-US" altLang="ja-JP" dirty="0" smtClean="0"/>
          </a:p>
          <a:p>
            <a:pPr algn="ctr"/>
            <a:r>
              <a:rPr kumimoji="1" lang="ja-JP" altLang="en-US" dirty="0" smtClean="0"/>
              <a:t>お買い物</a:t>
            </a:r>
            <a:endParaRPr kumimoji="1" lang="ja-JP" altLang="en-US" dirty="0"/>
          </a:p>
        </p:txBody>
      </p:sp>
      <p:sp>
        <p:nvSpPr>
          <p:cNvPr id="26" name="テキスト ボックス 25"/>
          <p:cNvSpPr txBox="1"/>
          <p:nvPr/>
        </p:nvSpPr>
        <p:spPr>
          <a:xfrm>
            <a:off x="85353" y="4530750"/>
            <a:ext cx="1999016" cy="1477328"/>
          </a:xfrm>
          <a:prstGeom prst="rect">
            <a:avLst/>
          </a:prstGeom>
          <a:solidFill>
            <a:schemeClr val="bg1"/>
          </a:solidFill>
        </p:spPr>
        <p:txBody>
          <a:bodyPr wrap="square">
            <a:spAutoFit/>
          </a:bodyPr>
          <a:lstStyle/>
          <a:p>
            <a:pPr>
              <a:defRPr/>
            </a:pPr>
            <a:r>
              <a:rPr kumimoji="1" lang="ja-JP" altLang="en-US" sz="2000" dirty="0" smtClean="0">
                <a:ln w="13462">
                  <a:noFill/>
                  <a:prstDash val="solid"/>
                </a:ln>
                <a:latin typeface="HG丸ｺﾞｼｯｸM-PRO" panose="020F0600000000000000" pitchFamily="50" charset="-128"/>
                <a:ea typeface="HG丸ｺﾞｼｯｸM-PRO" panose="020F0600000000000000" pitchFamily="50" charset="-128"/>
              </a:rPr>
              <a:t>利用料</a:t>
            </a:r>
            <a:endParaRPr kumimoji="1" lang="en-US" altLang="ja-JP" sz="2000" dirty="0" smtClean="0">
              <a:ln w="13462">
                <a:noFill/>
                <a:prstDash val="solid"/>
              </a:ln>
              <a:latin typeface="HG丸ｺﾞｼｯｸM-PRO" panose="020F0600000000000000" pitchFamily="50" charset="-128"/>
              <a:ea typeface="HG丸ｺﾞｼｯｸM-PRO" panose="020F0600000000000000" pitchFamily="50" charset="-128"/>
            </a:endParaRPr>
          </a:p>
          <a:p>
            <a:pPr>
              <a:defRPr/>
            </a:pPr>
            <a:r>
              <a:rPr lang="en-US" altLang="ja-JP" sz="2000" dirty="0" smtClean="0">
                <a:ln w="13462">
                  <a:noFill/>
                  <a:prstDash val="solid"/>
                </a:ln>
                <a:latin typeface="HG丸ｺﾞｼｯｸM-PRO" panose="020F0600000000000000" pitchFamily="50" charset="-128"/>
                <a:ea typeface="HG丸ｺﾞｼｯｸM-PRO" panose="020F0600000000000000" pitchFamily="50" charset="-128"/>
              </a:rPr>
              <a:t>350</a:t>
            </a:r>
            <a:r>
              <a:rPr kumimoji="1" lang="ja-JP" altLang="en-US" sz="2000" dirty="0" smtClean="0">
                <a:ln w="13462">
                  <a:noFill/>
                  <a:prstDash val="solid"/>
                </a:ln>
                <a:latin typeface="HG丸ｺﾞｼｯｸM-PRO" panose="020F0600000000000000" pitchFamily="50" charset="-128"/>
                <a:ea typeface="HG丸ｺﾞｼｯｸM-PRO" panose="020F0600000000000000" pitchFamily="50" charset="-128"/>
              </a:rPr>
              <a:t>円</a:t>
            </a:r>
            <a:r>
              <a:rPr kumimoji="1" lang="en-US" altLang="ja-JP" sz="2000" dirty="0" smtClean="0">
                <a:ln w="13462">
                  <a:noFill/>
                  <a:prstDash val="solid"/>
                </a:ln>
                <a:latin typeface="HG丸ｺﾞｼｯｸM-PRO" panose="020F0600000000000000" pitchFamily="50" charset="-128"/>
                <a:ea typeface="HG丸ｺﾞｼｯｸM-PRO" panose="020F0600000000000000" pitchFamily="50" charset="-128"/>
              </a:rPr>
              <a:t>/30</a:t>
            </a:r>
            <a:r>
              <a:rPr kumimoji="1" lang="ja-JP" altLang="en-US" sz="2000" dirty="0" smtClean="0">
                <a:ln w="13462">
                  <a:noFill/>
                  <a:prstDash val="solid"/>
                </a:ln>
                <a:latin typeface="HG丸ｺﾞｼｯｸM-PRO" panose="020F0600000000000000" pitchFamily="50" charset="-128"/>
                <a:ea typeface="HG丸ｺﾞｼｯｸM-PRO" panose="020F0600000000000000" pitchFamily="50" charset="-128"/>
              </a:rPr>
              <a:t>分</a:t>
            </a:r>
            <a:endParaRPr kumimoji="1" lang="en-US" altLang="ja-JP" sz="2000" dirty="0" smtClean="0">
              <a:ln w="13462">
                <a:noFill/>
                <a:prstDash val="solid"/>
              </a:ln>
              <a:latin typeface="HG丸ｺﾞｼｯｸM-PRO" panose="020F0600000000000000" pitchFamily="50" charset="-128"/>
              <a:ea typeface="HG丸ｺﾞｼｯｸM-PRO" panose="020F0600000000000000" pitchFamily="50" charset="-128"/>
            </a:endParaRPr>
          </a:p>
          <a:p>
            <a:pPr>
              <a:defRPr/>
            </a:pPr>
            <a:r>
              <a:rPr kumimoji="1" lang="ja-JP" altLang="en-US" sz="1000" dirty="0" smtClean="0">
                <a:ln w="13462">
                  <a:noFill/>
                  <a:prstDash val="solid"/>
                </a:ln>
                <a:latin typeface="HG丸ｺﾞｼｯｸM-PRO" panose="020F0600000000000000" pitchFamily="50" charset="-128"/>
                <a:ea typeface="HG丸ｺﾞｼｯｸM-PRO" panose="020F0600000000000000" pitchFamily="50" charset="-128"/>
              </a:rPr>
              <a:t>　</a:t>
            </a:r>
            <a:endParaRPr kumimoji="1" lang="en-US" altLang="ja-JP" sz="1000" dirty="0" smtClean="0">
              <a:ln w="13462">
                <a:noFill/>
                <a:prstDash val="solid"/>
              </a:ln>
              <a:latin typeface="HG丸ｺﾞｼｯｸM-PRO" panose="020F0600000000000000" pitchFamily="50" charset="-128"/>
              <a:ea typeface="HG丸ｺﾞｼｯｸM-PRO" panose="020F0600000000000000" pitchFamily="50" charset="-128"/>
            </a:endParaRPr>
          </a:p>
          <a:p>
            <a:pPr>
              <a:defRPr/>
            </a:pPr>
            <a:r>
              <a:rPr lang="ja-JP" altLang="en-US" sz="2000" dirty="0" smtClean="0">
                <a:ln w="13462">
                  <a:noFill/>
                  <a:prstDash val="solid"/>
                </a:ln>
                <a:latin typeface="HG丸ｺﾞｼｯｸM-PRO" panose="020F0600000000000000" pitchFamily="50" charset="-128"/>
                <a:ea typeface="HG丸ｺﾞｼｯｸM-PRO" panose="020F0600000000000000" pitchFamily="50" charset="-128"/>
              </a:rPr>
              <a:t>謝礼</a:t>
            </a:r>
            <a:endParaRPr lang="en-US" altLang="ja-JP" sz="2000" dirty="0" smtClean="0">
              <a:ln w="13462">
                <a:noFill/>
                <a:prstDash val="solid"/>
              </a:ln>
              <a:latin typeface="HG丸ｺﾞｼｯｸM-PRO" panose="020F0600000000000000" pitchFamily="50" charset="-128"/>
              <a:ea typeface="HG丸ｺﾞｼｯｸM-PRO" panose="020F0600000000000000" pitchFamily="50" charset="-128"/>
            </a:endParaRPr>
          </a:p>
          <a:p>
            <a:pPr>
              <a:defRPr/>
            </a:pPr>
            <a:r>
              <a:rPr lang="en-US" altLang="ja-JP" sz="2000" dirty="0" smtClean="0">
                <a:ln w="13462">
                  <a:noFill/>
                  <a:prstDash val="solid"/>
                </a:ln>
                <a:latin typeface="HG丸ｺﾞｼｯｸM-PRO" panose="020F0600000000000000" pitchFamily="50" charset="-128"/>
                <a:ea typeface="HG丸ｺﾞｼｯｸM-PRO" panose="020F0600000000000000" pitchFamily="50" charset="-128"/>
              </a:rPr>
              <a:t>250</a:t>
            </a:r>
            <a:r>
              <a:rPr lang="ja-JP" altLang="en-US" sz="2000" dirty="0" smtClean="0">
                <a:ln w="13462">
                  <a:noFill/>
                  <a:prstDash val="solid"/>
                </a:ln>
                <a:latin typeface="HG丸ｺﾞｼｯｸM-PRO" panose="020F0600000000000000" pitchFamily="50" charset="-128"/>
                <a:ea typeface="HG丸ｺﾞｼｯｸM-PRO" panose="020F0600000000000000" pitchFamily="50" charset="-128"/>
              </a:rPr>
              <a:t>円商品券</a:t>
            </a:r>
            <a:endParaRPr kumimoji="1" lang="ja-JP" altLang="en-US" sz="2000" dirty="0">
              <a:ln w="13462">
                <a:noFill/>
                <a:prstDash val="solid"/>
              </a:ln>
              <a:latin typeface="HG丸ｺﾞｼｯｸM-PRO" panose="020F0600000000000000" pitchFamily="50" charset="-128"/>
              <a:ea typeface="HG丸ｺﾞｼｯｸM-PRO" panose="020F0600000000000000" pitchFamily="50" charset="-128"/>
            </a:endParaRPr>
          </a:p>
        </p:txBody>
      </p:sp>
      <p:sp>
        <p:nvSpPr>
          <p:cNvPr id="32" name="テキスト ボックス 31"/>
          <p:cNvSpPr txBox="1"/>
          <p:nvPr/>
        </p:nvSpPr>
        <p:spPr>
          <a:xfrm>
            <a:off x="6066496" y="994019"/>
            <a:ext cx="3077504" cy="1323439"/>
          </a:xfrm>
          <a:prstGeom prst="rect">
            <a:avLst/>
          </a:prstGeom>
          <a:noFill/>
        </p:spPr>
        <p:txBody>
          <a:bodyPr wrap="square">
            <a:spAutoFit/>
          </a:bodyPr>
          <a:lstStyle/>
          <a:p>
            <a:pPr algn="ctr">
              <a:defRPr/>
            </a:pPr>
            <a:r>
              <a:rPr kumimoji="1" lang="ja-JP" altLang="en-US" sz="2800" dirty="0" smtClean="0">
                <a:ln w="13462">
                  <a:solidFill>
                    <a:schemeClr val="bg1"/>
                  </a:solidFill>
                  <a:prstDash val="solid"/>
                </a:ln>
                <a:solidFill>
                  <a:srgbClr val="002060"/>
                </a:solidFill>
                <a:latin typeface="HGP創英角ﾎﾟｯﾌﾟ体" panose="040B0A00000000000000" pitchFamily="50" charset="-128"/>
                <a:ea typeface="HGP創英角ﾎﾟｯﾌﾟ体" panose="040B0A00000000000000" pitchFamily="50" charset="-128"/>
              </a:rPr>
              <a:t>困り事の解消</a:t>
            </a:r>
            <a:endParaRPr kumimoji="1" lang="en-US" altLang="ja-JP" sz="2800" dirty="0" smtClean="0">
              <a:ln w="13462">
                <a:solidFill>
                  <a:schemeClr val="bg1"/>
                </a:solidFill>
                <a:prstDash val="solid"/>
              </a:ln>
              <a:solidFill>
                <a:srgbClr val="002060"/>
              </a:solidFill>
              <a:latin typeface="HGP創英角ﾎﾟｯﾌﾟ体" panose="040B0A00000000000000" pitchFamily="50" charset="-128"/>
              <a:ea typeface="HGP創英角ﾎﾟｯﾌﾟ体" panose="040B0A00000000000000" pitchFamily="50" charset="-128"/>
            </a:endParaRPr>
          </a:p>
          <a:p>
            <a:pPr algn="ctr">
              <a:defRPr/>
            </a:pPr>
            <a:r>
              <a:rPr kumimoji="1" lang="en-US" altLang="ja-JP" sz="2400" dirty="0" smtClean="0">
                <a:ln w="13462">
                  <a:solidFill>
                    <a:schemeClr val="bg1"/>
                  </a:solidFill>
                  <a:prstDash val="solid"/>
                </a:ln>
                <a:solidFill>
                  <a:srgbClr val="002060"/>
                </a:solidFill>
                <a:latin typeface="HGP創英角ﾎﾟｯﾌﾟ体" panose="040B0A00000000000000" pitchFamily="50" charset="-128"/>
                <a:ea typeface="HGP創英角ﾎﾟｯﾌﾟ体" panose="040B0A00000000000000" pitchFamily="50" charset="-128"/>
              </a:rPr>
              <a:t>&amp;</a:t>
            </a:r>
          </a:p>
          <a:p>
            <a:pPr algn="ctr">
              <a:defRPr/>
            </a:pPr>
            <a:r>
              <a:rPr lang="ja-JP" altLang="en-US" sz="2800" dirty="0">
                <a:ln w="13462">
                  <a:solidFill>
                    <a:schemeClr val="bg1"/>
                  </a:solidFill>
                  <a:prstDash val="solid"/>
                </a:ln>
                <a:solidFill>
                  <a:srgbClr val="002060"/>
                </a:solidFill>
                <a:latin typeface="HGP創英角ﾎﾟｯﾌﾟ体" panose="040B0A00000000000000" pitchFamily="50" charset="-128"/>
                <a:ea typeface="HGP創英角ﾎﾟｯﾌﾟ体" panose="040B0A00000000000000" pitchFamily="50" charset="-128"/>
              </a:rPr>
              <a:t>生きがいづく</a:t>
            </a:r>
            <a:r>
              <a:rPr lang="ja-JP" altLang="en-US" sz="2800" dirty="0" err="1" smtClean="0">
                <a:ln w="13462">
                  <a:solidFill>
                    <a:schemeClr val="bg1"/>
                  </a:solidFill>
                  <a:prstDash val="solid"/>
                </a:ln>
                <a:solidFill>
                  <a:srgbClr val="002060"/>
                </a:solidFill>
                <a:latin typeface="HGP創英角ﾎﾟｯﾌﾟ体" panose="040B0A00000000000000" pitchFamily="50" charset="-128"/>
                <a:ea typeface="HGP創英角ﾎﾟｯﾌﾟ体" panose="040B0A00000000000000" pitchFamily="50" charset="-128"/>
              </a:rPr>
              <a:t>り</a:t>
            </a:r>
            <a:endParaRPr lang="en-US" altLang="ja-JP" sz="2800" dirty="0" smtClean="0">
              <a:ln w="13462">
                <a:solidFill>
                  <a:schemeClr val="bg1"/>
                </a:solidFill>
                <a:prstDash val="solid"/>
              </a:ln>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5236782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animBg="1"/>
      <p:bldP spid="21" grpId="0" animBg="1"/>
      <p:bldP spid="8" grpId="0"/>
      <p:bldP spid="27"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409564219"/>
              </p:ext>
            </p:extLst>
          </p:nvPr>
        </p:nvGraphicFramePr>
        <p:xfrm>
          <a:off x="1" y="1340768"/>
          <a:ext cx="9144000"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11560" y="548679"/>
            <a:ext cx="5796780" cy="769441"/>
          </a:xfrm>
          <a:prstGeom prst="rect">
            <a:avLst/>
          </a:prstGeom>
          <a:noFill/>
        </p:spPr>
        <p:txBody>
          <a:bodyPr wrap="none" rtlCol="0">
            <a:spAutoFit/>
          </a:bodyPr>
          <a:lstStyle/>
          <a:p>
            <a:r>
              <a:rPr kumimoji="1" lang="ja-JP" altLang="en-US" sz="4400" dirty="0" smtClean="0"/>
              <a:t>幸せ手伝い隊活動実績</a:t>
            </a:r>
            <a:endParaRPr kumimoji="1" lang="ja-JP" altLang="en-US" sz="4400" dirty="0"/>
          </a:p>
        </p:txBody>
      </p:sp>
    </p:spTree>
    <p:extLst>
      <p:ext uri="{BB962C8B-B14F-4D97-AF65-F5344CB8AC3E}">
        <p14:creationId xmlns:p14="http://schemas.microsoft.com/office/powerpoint/2010/main" val="1729872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209909236"/>
              </p:ext>
            </p:extLst>
          </p:nvPr>
        </p:nvGraphicFramePr>
        <p:xfrm>
          <a:off x="-16668750" y="609601"/>
          <a:ext cx="4636038" cy="4022727"/>
        </p:xfrm>
        <a:graphic>
          <a:graphicData uri="http://schemas.openxmlformats.org/drawingml/2006/table">
            <a:tbl>
              <a:tblPr>
                <a:tableStyleId>{5C22544A-7EE6-4342-B048-85BDC9FD1C3A}</a:tableStyleId>
              </a:tblPr>
              <a:tblGrid>
                <a:gridCol w="240203"/>
                <a:gridCol w="240203"/>
                <a:gridCol w="240203"/>
                <a:gridCol w="240203"/>
                <a:gridCol w="240203"/>
                <a:gridCol w="240203"/>
                <a:gridCol w="240203"/>
                <a:gridCol w="84516"/>
                <a:gridCol w="240203"/>
                <a:gridCol w="33867"/>
                <a:gridCol w="240203"/>
                <a:gridCol w="240203"/>
                <a:gridCol w="240203"/>
                <a:gridCol w="191272"/>
                <a:gridCol w="209065"/>
                <a:gridCol w="33867"/>
                <a:gridCol w="240203"/>
                <a:gridCol w="240203"/>
                <a:gridCol w="240203"/>
                <a:gridCol w="240203"/>
                <a:gridCol w="240203"/>
                <a:gridCol w="240203"/>
              </a:tblGrid>
              <a:tr h="10675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113429">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113429">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64055">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103421">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103421">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103421">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64055">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113429">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64055">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16" gridSpan="8">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rowSpan="16"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64055">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3" gridSpan="5">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100084">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endParaRPr lang="ja-JP" altLang="en-US" sz="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tc>
              </a:tr>
              <a:tr h="83404">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93412">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96748">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r h="63387">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c>
                  <a:txBody>
                    <a:bodyPr/>
                    <a:lstStyle/>
                    <a:p>
                      <a:pPr algn="l" fontAlgn="ctr"/>
                      <a:endParaRPr lang="ja-JP" altLang="en-US" sz="400" b="0" i="0" u="none" strike="noStrike" dirty="0">
                        <a:solidFill>
                          <a:srgbClr val="000000"/>
                        </a:solidFill>
                        <a:effectLst/>
                        <a:latin typeface="AR丸ゴシック体M" panose="020B0609010101010101" pitchFamily="49" charset="-128"/>
                        <a:ea typeface="AR丸ゴシック体M" panose="020B0609010101010101" pitchFamily="49" charset="-128"/>
                      </a:endParaRPr>
                    </a:p>
                  </a:txBody>
                  <a:tcPr marL="0" marR="0" marT="0" marB="0" anchor="ctr"/>
                </a:tc>
              </a:tr>
            </a:tbl>
          </a:graphicData>
        </a:graphic>
      </p:graphicFrame>
      <p:sp>
        <p:nvSpPr>
          <p:cNvPr id="10" name="テキスト ボックス 11"/>
          <p:cNvSpPr txBox="1"/>
          <p:nvPr/>
        </p:nvSpPr>
        <p:spPr>
          <a:xfrm>
            <a:off x="323528" y="1734082"/>
            <a:ext cx="3262961" cy="50482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a:t>◆利用時間実績</a:t>
            </a:r>
            <a:endParaRPr kumimoji="1" lang="en-US" altLang="ja-JP" sz="2400"/>
          </a:p>
        </p:txBody>
      </p:sp>
      <p:sp>
        <p:nvSpPr>
          <p:cNvPr id="17" name="テキスト ボックス 11"/>
          <p:cNvSpPr txBox="1"/>
          <p:nvPr/>
        </p:nvSpPr>
        <p:spPr>
          <a:xfrm>
            <a:off x="5076056" y="1734348"/>
            <a:ext cx="3456384" cy="68522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smtClean="0"/>
              <a:t>◆ちょっぴりサポート</a:t>
            </a:r>
            <a:endParaRPr kumimoji="1" lang="en-US" altLang="ja-JP" sz="2400" dirty="0" smtClean="0"/>
          </a:p>
          <a:p>
            <a:pPr algn="ctr"/>
            <a:r>
              <a:rPr kumimoji="1" lang="ja-JP" altLang="en-US" sz="2400" dirty="0" smtClean="0"/>
              <a:t>利用</a:t>
            </a:r>
            <a:r>
              <a:rPr kumimoji="1" lang="ja-JP" altLang="en-US" sz="2400" dirty="0"/>
              <a:t>時間実績</a:t>
            </a:r>
            <a:endParaRPr kumimoji="1" lang="en-US" altLang="ja-JP" sz="2400" dirty="0"/>
          </a:p>
        </p:txBody>
      </p:sp>
      <p:graphicFrame>
        <p:nvGraphicFramePr>
          <p:cNvPr id="9" name="グラフ 8"/>
          <p:cNvGraphicFramePr>
            <a:graphicFrameLocks/>
          </p:cNvGraphicFramePr>
          <p:nvPr>
            <p:extLst>
              <p:ext uri="{D42A27DB-BD31-4B8C-83A1-F6EECF244321}">
                <p14:modId xmlns:p14="http://schemas.microsoft.com/office/powerpoint/2010/main" val="2961564461"/>
              </p:ext>
            </p:extLst>
          </p:nvPr>
        </p:nvGraphicFramePr>
        <p:xfrm>
          <a:off x="251520" y="1737196"/>
          <a:ext cx="5169255" cy="488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725859791"/>
              </p:ext>
            </p:extLst>
          </p:nvPr>
        </p:nvGraphicFramePr>
        <p:xfrm>
          <a:off x="5087376" y="2708920"/>
          <a:ext cx="3650493" cy="3266468"/>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611560" y="548679"/>
            <a:ext cx="5796780" cy="769441"/>
          </a:xfrm>
          <a:prstGeom prst="rect">
            <a:avLst/>
          </a:prstGeom>
          <a:noFill/>
        </p:spPr>
        <p:txBody>
          <a:bodyPr wrap="none" rtlCol="0">
            <a:spAutoFit/>
          </a:bodyPr>
          <a:lstStyle/>
          <a:p>
            <a:r>
              <a:rPr kumimoji="1" lang="ja-JP" altLang="en-US" sz="4400" dirty="0" smtClean="0"/>
              <a:t>幸せ手伝い隊活動内容</a:t>
            </a:r>
            <a:endParaRPr kumimoji="1" lang="ja-JP" altLang="en-US" sz="4400" dirty="0"/>
          </a:p>
        </p:txBody>
      </p:sp>
    </p:spTree>
    <p:extLst>
      <p:ext uri="{BB962C8B-B14F-4D97-AF65-F5344CB8AC3E}">
        <p14:creationId xmlns:p14="http://schemas.microsoft.com/office/powerpoint/2010/main" val="89389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居場所のない高齢者</a:t>
            </a:r>
            <a:endParaRPr kumimoji="1" lang="ja-JP" altLang="en-US" sz="4400" dirty="0">
              <a:latin typeface="HG丸ｺﾞｼｯｸM-PRO" panose="020F0600000000000000" pitchFamily="50" charset="-128"/>
              <a:ea typeface="HG丸ｺﾞｼｯｸM-PRO" panose="020F0600000000000000" pitchFamily="50" charset="-128"/>
            </a:endParaRPr>
          </a:p>
        </p:txBody>
      </p:sp>
      <p:pic>
        <p:nvPicPr>
          <p:cNvPr id="4" name="コンテンツ プレースホルダー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390742" y="4110561"/>
            <a:ext cx="3718817" cy="2274779"/>
          </a:xfrm>
        </p:spPr>
      </p:pic>
      <p:pic>
        <p:nvPicPr>
          <p:cNvPr id="5" name="図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70488" y="2090155"/>
            <a:ext cx="3572509" cy="2377342"/>
          </a:xfrm>
          <a:prstGeom prst="rect">
            <a:avLst/>
          </a:prstGeom>
        </p:spPr>
      </p:pic>
      <p:sp>
        <p:nvSpPr>
          <p:cNvPr id="3" name="テキスト ボックス 2"/>
          <p:cNvSpPr txBox="1"/>
          <p:nvPr/>
        </p:nvSpPr>
        <p:spPr>
          <a:xfrm>
            <a:off x="5436468" y="5036457"/>
            <a:ext cx="4195213" cy="369332"/>
          </a:xfrm>
          <a:prstGeom prst="rect">
            <a:avLst/>
          </a:prstGeom>
          <a:noFill/>
        </p:spPr>
        <p:txBody>
          <a:bodyPr wrap="square" rtlCol="0">
            <a:spAutoFit/>
          </a:bodyPr>
          <a:lstStyle/>
          <a:p>
            <a:endParaRPr kumimoji="1" lang="ja-JP" altLang="en-US" dirty="0"/>
          </a:p>
        </p:txBody>
      </p:sp>
      <p:sp>
        <p:nvSpPr>
          <p:cNvPr id="6" name="角丸四角形 5"/>
          <p:cNvSpPr/>
          <p:nvPr/>
        </p:nvSpPr>
        <p:spPr>
          <a:xfrm>
            <a:off x="4714964" y="4752645"/>
            <a:ext cx="4328033" cy="1306287"/>
          </a:xfrm>
          <a:prstGeom prst="roundRect">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000" dirty="0"/>
              <a:t>居場所は自宅にも無く</a:t>
            </a:r>
            <a:endParaRPr kumimoji="1" lang="en-US" altLang="ja-JP" sz="2000" dirty="0"/>
          </a:p>
          <a:p>
            <a:pPr algn="ctr"/>
            <a:endParaRPr kumimoji="1" lang="en-US" altLang="ja-JP" sz="2000" dirty="0"/>
          </a:p>
          <a:p>
            <a:pPr algn="ctr"/>
            <a:r>
              <a:rPr kumimoji="1" lang="ja-JP" altLang="en-US" sz="2000" dirty="0"/>
              <a:t>病院の待合室にも無かった</a:t>
            </a:r>
          </a:p>
        </p:txBody>
      </p:sp>
      <p:pic>
        <p:nvPicPr>
          <p:cNvPr id="8" name="コンテンツ プレースホルダー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250" y="1851840"/>
            <a:ext cx="4589714" cy="2184364"/>
          </a:xfrm>
          <a:prstGeom prst="rect">
            <a:avLst/>
          </a:prstGeom>
        </p:spPr>
      </p:pic>
    </p:spTree>
    <p:custDataLst>
      <p:tags r:id="rId1"/>
    </p:custDataLst>
    <p:extLst>
      <p:ext uri="{BB962C8B-B14F-4D97-AF65-F5344CB8AC3E}">
        <p14:creationId xmlns:p14="http://schemas.microsoft.com/office/powerpoint/2010/main" val="12614758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4294967295"/>
          </p:nvPr>
        </p:nvSpPr>
        <p:spPr>
          <a:xfrm>
            <a:off x="250755" y="1149848"/>
            <a:ext cx="4039736" cy="2152910"/>
          </a:xfrm>
        </p:spPr>
        <p:txBody>
          <a:bodyPr>
            <a:normAutofit fontScale="92500"/>
          </a:bodyPr>
          <a:lstStyle/>
          <a:p>
            <a:r>
              <a:rPr kumimoji="1" lang="ja-JP" altLang="en-US" sz="1600" dirty="0" smtClean="0">
                <a:latin typeface="+mj-ea"/>
                <a:ea typeface="+mj-ea"/>
              </a:rPr>
              <a:t>・６５歳以上で家事が困難な高齢者のみの世帯</a:t>
            </a:r>
            <a:endParaRPr kumimoji="1" lang="en-US" altLang="ja-JP" sz="1600" dirty="0" smtClean="0">
              <a:latin typeface="+mj-ea"/>
              <a:ea typeface="+mj-ea"/>
            </a:endParaRPr>
          </a:p>
          <a:p>
            <a:r>
              <a:rPr kumimoji="1" lang="ja-JP" altLang="en-US" sz="1600" dirty="0" smtClean="0">
                <a:latin typeface="+mj-ea"/>
                <a:ea typeface="+mj-ea"/>
              </a:rPr>
              <a:t>・障害をお持ちの方や、６５歳以上の高齢者と同居している世帯で援助が必要と思われる世帯</a:t>
            </a:r>
            <a:endParaRPr kumimoji="1" lang="en-US" altLang="ja-JP" sz="1600" dirty="0" smtClean="0">
              <a:latin typeface="+mj-ea"/>
              <a:ea typeface="+mj-ea"/>
            </a:endParaRPr>
          </a:p>
          <a:p>
            <a:r>
              <a:rPr kumimoji="1" lang="ja-JP" altLang="en-US" sz="1600" dirty="0" smtClean="0">
                <a:latin typeface="+mj-ea"/>
                <a:ea typeface="+mj-ea"/>
              </a:rPr>
              <a:t>・ひとり親世帯（１８歳未満の子を持つ方）</a:t>
            </a:r>
            <a:endParaRPr kumimoji="1" lang="en-US" altLang="ja-JP" sz="1600" dirty="0" smtClean="0">
              <a:latin typeface="+mj-ea"/>
              <a:ea typeface="+mj-ea"/>
            </a:endParaRPr>
          </a:p>
          <a:p>
            <a:r>
              <a:rPr kumimoji="1" lang="ja-JP" altLang="en-US" sz="1600" dirty="0" smtClean="0">
                <a:latin typeface="+mj-ea"/>
                <a:ea typeface="+mj-ea"/>
              </a:rPr>
              <a:t>・就学前の乳幼児のいる方</a:t>
            </a:r>
            <a:endParaRPr kumimoji="1" lang="en-US" altLang="ja-JP" sz="1600" dirty="0" smtClean="0">
              <a:latin typeface="+mj-ea"/>
              <a:ea typeface="+mj-ea"/>
            </a:endParaRPr>
          </a:p>
          <a:p>
            <a:r>
              <a:rPr kumimoji="1" lang="ja-JP" altLang="en-US" sz="1600" dirty="0" smtClean="0">
                <a:latin typeface="+mj-ea"/>
                <a:ea typeface="+mj-ea"/>
              </a:rPr>
              <a:t>・ケガや退院後で援助が必要と思われる世帯</a:t>
            </a:r>
            <a:endParaRPr lang="en-US" altLang="ja-JP" sz="1600" dirty="0">
              <a:latin typeface="+mj-ea"/>
              <a:ea typeface="+mj-ea"/>
            </a:endParaRPr>
          </a:p>
        </p:txBody>
      </p:sp>
      <p:graphicFrame>
        <p:nvGraphicFramePr>
          <p:cNvPr id="9" name="コンテンツ プレースホルダー 8"/>
          <p:cNvGraphicFramePr>
            <a:graphicFrameLocks noGrp="1"/>
          </p:cNvGraphicFramePr>
          <p:nvPr>
            <p:ph sz="quarter" idx="4294967295"/>
            <p:extLst/>
          </p:nvPr>
        </p:nvGraphicFramePr>
        <p:xfrm>
          <a:off x="250755" y="4766505"/>
          <a:ext cx="4039736" cy="1288920"/>
        </p:xfrm>
        <a:graphic>
          <a:graphicData uri="http://schemas.openxmlformats.org/drawingml/2006/table">
            <a:tbl>
              <a:tblPr/>
              <a:tblGrid>
                <a:gridCol w="1009934"/>
                <a:gridCol w="1009934"/>
                <a:gridCol w="1009934"/>
                <a:gridCol w="1009934"/>
              </a:tblGrid>
              <a:tr h="177698">
                <a:tc gridSpan="3">
                  <a:txBody>
                    <a:bodyPr/>
                    <a:lstStyle/>
                    <a:p>
                      <a:r>
                        <a:rPr lang="ja-JP" altLang="en-US" sz="1400" dirty="0" smtClean="0"/>
                        <a:t>桜ふれあいサービス実績</a:t>
                      </a:r>
                      <a:endParaRPr lang="ja-JP" altLang="en-US" sz="1400" dirty="0"/>
                    </a:p>
                  </a:txBody>
                  <a:tcPr marL="44425" marR="44425" marT="22212" marB="22212"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400"/>
                    </a:p>
                  </a:txBody>
                  <a:tcPr marL="44425" marR="44425" marT="22212" marB="22212">
                    <a:lnL w="9525" cap="flat" cmpd="sng" algn="ctr">
                      <a:solidFill>
                        <a:srgbClr val="000000"/>
                      </a:solidFill>
                      <a:prstDash val="solid"/>
                      <a:round/>
                      <a:headEnd type="none" w="med" len="med"/>
                      <a:tailEnd type="none" w="med" len="med"/>
                    </a:lnL>
                  </a:tcPr>
                </a:tc>
              </a:tr>
              <a:tr h="177698">
                <a:tc>
                  <a:txBody>
                    <a:bodyPr/>
                    <a:lstStyle/>
                    <a:p>
                      <a:pPr algn="ctr"/>
                      <a:r>
                        <a:rPr lang="ja-JP" altLang="en-US" sz="1400" dirty="0">
                          <a:effectLst/>
                        </a:rPr>
                        <a:t>区分</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ja-JP" altLang="en-US" sz="1400">
                          <a:effectLst/>
                        </a:rPr>
                        <a:t>平成</a:t>
                      </a:r>
                      <a:r>
                        <a:rPr lang="en-US" altLang="ja-JP" sz="1400">
                          <a:effectLst/>
                        </a:rPr>
                        <a:t>20</a:t>
                      </a:r>
                      <a:r>
                        <a:rPr lang="ja-JP" altLang="en-US" sz="1400">
                          <a:effectLst/>
                        </a:rPr>
                        <a:t>年度</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ja-JP" altLang="en-US" sz="1400">
                          <a:effectLst/>
                        </a:rPr>
                        <a:t>平成</a:t>
                      </a:r>
                      <a:r>
                        <a:rPr lang="en-US" altLang="ja-JP" sz="1400">
                          <a:effectLst/>
                        </a:rPr>
                        <a:t>21</a:t>
                      </a:r>
                      <a:r>
                        <a:rPr lang="ja-JP" altLang="en-US" sz="1400">
                          <a:effectLst/>
                        </a:rPr>
                        <a:t>年度</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ja-JP" altLang="en-US" sz="1400" dirty="0">
                          <a:effectLst/>
                        </a:rPr>
                        <a:t>平成</a:t>
                      </a:r>
                      <a:r>
                        <a:rPr lang="en-US" altLang="ja-JP" sz="1400" dirty="0">
                          <a:effectLst/>
                        </a:rPr>
                        <a:t>22</a:t>
                      </a:r>
                      <a:r>
                        <a:rPr lang="ja-JP" altLang="en-US" sz="1400" dirty="0">
                          <a:effectLst/>
                        </a:rPr>
                        <a:t>年度</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solidFill>
                      <a:srgbClr val="BFDFFF"/>
                    </a:solidFill>
                  </a:tcPr>
                </a:tc>
              </a:tr>
              <a:tr h="177698">
                <a:tc>
                  <a:txBody>
                    <a:bodyPr/>
                    <a:lstStyle/>
                    <a:p>
                      <a:pPr algn="ctr"/>
                      <a:r>
                        <a:rPr lang="ja-JP" altLang="en-US" sz="1400">
                          <a:effectLst/>
                        </a:rPr>
                        <a:t>利用会員数</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en-US" altLang="ja-JP" sz="1400">
                          <a:effectLst/>
                        </a:rPr>
                        <a:t>13</a:t>
                      </a:r>
                      <a:r>
                        <a:rPr lang="ja-JP" altLang="en-US" sz="1400">
                          <a:effectLst/>
                        </a:rPr>
                        <a:t>人</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a:effectLst/>
                        </a:rPr>
                        <a:t>11</a:t>
                      </a:r>
                      <a:r>
                        <a:rPr lang="ja-JP" altLang="en-US" sz="1400">
                          <a:effectLst/>
                        </a:rPr>
                        <a:t>人</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a:effectLst/>
                        </a:rPr>
                        <a:t>15</a:t>
                      </a:r>
                      <a:r>
                        <a:rPr lang="ja-JP" altLang="en-US" sz="1400">
                          <a:effectLst/>
                        </a:rPr>
                        <a:t>人</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77698">
                <a:tc>
                  <a:txBody>
                    <a:bodyPr/>
                    <a:lstStyle/>
                    <a:p>
                      <a:pPr algn="ctr"/>
                      <a:r>
                        <a:rPr lang="ja-JP" altLang="en-US" sz="1400">
                          <a:effectLst/>
                        </a:rPr>
                        <a:t>利用総日数</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en-US" altLang="ja-JP" sz="1400">
                          <a:effectLst/>
                        </a:rPr>
                        <a:t>209</a:t>
                      </a:r>
                      <a:r>
                        <a:rPr lang="ja-JP" altLang="en-US" sz="1400">
                          <a:effectLst/>
                        </a:rPr>
                        <a:t>日 </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a:effectLst/>
                        </a:rPr>
                        <a:t>217</a:t>
                      </a:r>
                      <a:r>
                        <a:rPr lang="ja-JP" altLang="en-US" sz="1400">
                          <a:effectLst/>
                        </a:rPr>
                        <a:t>日 </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a:effectLst/>
                        </a:rPr>
                        <a:t>350</a:t>
                      </a:r>
                      <a:r>
                        <a:rPr lang="ja-JP" altLang="en-US" sz="1400">
                          <a:effectLst/>
                        </a:rPr>
                        <a:t>日 </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77698">
                <a:tc>
                  <a:txBody>
                    <a:bodyPr/>
                    <a:lstStyle/>
                    <a:p>
                      <a:pPr algn="ctr"/>
                      <a:r>
                        <a:rPr lang="ja-JP" altLang="en-US" sz="1400" dirty="0">
                          <a:effectLst/>
                        </a:rPr>
                        <a:t>利用時間数</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en-US" altLang="ja-JP" sz="1400" dirty="0">
                          <a:effectLst/>
                        </a:rPr>
                        <a:t>264.5</a:t>
                      </a:r>
                      <a:r>
                        <a:rPr lang="ja-JP" altLang="en-US" sz="1400" dirty="0">
                          <a:effectLst/>
                        </a:rPr>
                        <a:t>時間</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a:effectLst/>
                        </a:rPr>
                        <a:t>271</a:t>
                      </a:r>
                      <a:r>
                        <a:rPr lang="ja-JP" altLang="en-US" sz="1400">
                          <a:effectLst/>
                        </a:rPr>
                        <a:t>時間</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dirty="0">
                          <a:effectLst/>
                        </a:rPr>
                        <a:t>409.5</a:t>
                      </a:r>
                      <a:r>
                        <a:rPr lang="ja-JP" altLang="en-US" sz="1400" dirty="0">
                          <a:effectLst/>
                        </a:rPr>
                        <a:t>時間</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3" name="コンテンツ プレースホルダー 8"/>
          <p:cNvGraphicFramePr>
            <a:graphicFrameLocks/>
          </p:cNvGraphicFramePr>
          <p:nvPr>
            <p:extLst/>
          </p:nvPr>
        </p:nvGraphicFramePr>
        <p:xfrm>
          <a:off x="4770439" y="4766505"/>
          <a:ext cx="4039736" cy="1288920"/>
        </p:xfrm>
        <a:graphic>
          <a:graphicData uri="http://schemas.openxmlformats.org/drawingml/2006/table">
            <a:tbl>
              <a:tblPr/>
              <a:tblGrid>
                <a:gridCol w="1009934"/>
                <a:gridCol w="1009934"/>
                <a:gridCol w="1009934"/>
                <a:gridCol w="1009934"/>
              </a:tblGrid>
              <a:tr h="177698">
                <a:tc gridSpan="3">
                  <a:txBody>
                    <a:bodyPr/>
                    <a:lstStyle/>
                    <a:p>
                      <a:r>
                        <a:rPr lang="ja-JP" altLang="en-US" sz="1400" dirty="0" smtClean="0"/>
                        <a:t>幸せ手伝い隊実績</a:t>
                      </a:r>
                      <a:endParaRPr lang="ja-JP" altLang="en-US" sz="1400" dirty="0"/>
                    </a:p>
                  </a:txBody>
                  <a:tcPr marL="44425" marR="44425" marT="22212" marB="22212"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400"/>
                    </a:p>
                  </a:txBody>
                  <a:tcPr marL="44425" marR="44425" marT="22212" marB="22212">
                    <a:lnL w="9525" cap="flat" cmpd="sng" algn="ctr">
                      <a:solidFill>
                        <a:srgbClr val="000000"/>
                      </a:solidFill>
                      <a:prstDash val="solid"/>
                      <a:round/>
                      <a:headEnd type="none" w="med" len="med"/>
                      <a:tailEnd type="none" w="med" len="med"/>
                    </a:lnL>
                  </a:tcPr>
                </a:tc>
              </a:tr>
              <a:tr h="177698">
                <a:tc>
                  <a:txBody>
                    <a:bodyPr/>
                    <a:lstStyle/>
                    <a:p>
                      <a:pPr algn="ctr"/>
                      <a:r>
                        <a:rPr lang="ja-JP" altLang="en-US" sz="1400" dirty="0">
                          <a:effectLst/>
                        </a:rPr>
                        <a:t>区分</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ja-JP" altLang="en-US" sz="1400" dirty="0">
                          <a:effectLst/>
                        </a:rPr>
                        <a:t>平成</a:t>
                      </a:r>
                      <a:r>
                        <a:rPr lang="en-US" altLang="ja-JP" sz="1400" dirty="0" smtClean="0">
                          <a:effectLst/>
                        </a:rPr>
                        <a:t>24</a:t>
                      </a:r>
                      <a:r>
                        <a:rPr lang="ja-JP" altLang="en-US" sz="1400" dirty="0" smtClean="0">
                          <a:effectLst/>
                        </a:rPr>
                        <a:t>年度</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ja-JP" altLang="en-US" sz="1400" dirty="0">
                          <a:effectLst/>
                        </a:rPr>
                        <a:t>平成</a:t>
                      </a:r>
                      <a:r>
                        <a:rPr lang="en-US" altLang="ja-JP" sz="1400" dirty="0" smtClean="0">
                          <a:effectLst/>
                        </a:rPr>
                        <a:t>25</a:t>
                      </a:r>
                      <a:r>
                        <a:rPr lang="ja-JP" altLang="en-US" sz="1400" dirty="0" smtClean="0">
                          <a:effectLst/>
                        </a:rPr>
                        <a:t>年度</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ja-JP" altLang="en-US" sz="1400" dirty="0">
                          <a:effectLst/>
                        </a:rPr>
                        <a:t>平成</a:t>
                      </a:r>
                      <a:r>
                        <a:rPr lang="en-US" altLang="ja-JP" sz="1400" dirty="0" smtClean="0">
                          <a:effectLst/>
                        </a:rPr>
                        <a:t>26</a:t>
                      </a:r>
                      <a:r>
                        <a:rPr lang="ja-JP" altLang="en-US" sz="1400" dirty="0" smtClean="0">
                          <a:effectLst/>
                        </a:rPr>
                        <a:t>年度</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solidFill>
                      <a:srgbClr val="BFDFFF"/>
                    </a:solidFill>
                  </a:tcPr>
                </a:tc>
              </a:tr>
              <a:tr h="177698">
                <a:tc>
                  <a:txBody>
                    <a:bodyPr/>
                    <a:lstStyle/>
                    <a:p>
                      <a:pPr algn="ctr"/>
                      <a:r>
                        <a:rPr lang="ja-JP" altLang="en-US" sz="1400">
                          <a:effectLst/>
                        </a:rPr>
                        <a:t>利用会員数</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en-US" altLang="ja-JP" sz="1400" dirty="0" smtClean="0">
                          <a:effectLst/>
                        </a:rPr>
                        <a:t>144</a:t>
                      </a:r>
                      <a:r>
                        <a:rPr lang="ja-JP" altLang="en-US" sz="1400" dirty="0" smtClean="0">
                          <a:effectLst/>
                        </a:rPr>
                        <a:t>人</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dirty="0" smtClean="0">
                          <a:effectLst/>
                        </a:rPr>
                        <a:t>211</a:t>
                      </a:r>
                      <a:r>
                        <a:rPr lang="ja-JP" altLang="en-US" sz="1400" dirty="0">
                          <a:effectLst/>
                        </a:rPr>
                        <a:t>人</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dirty="0" smtClean="0">
                          <a:effectLst/>
                        </a:rPr>
                        <a:t>264</a:t>
                      </a:r>
                      <a:r>
                        <a:rPr lang="ja-JP" altLang="en-US" sz="1400" dirty="0" smtClean="0">
                          <a:effectLst/>
                        </a:rPr>
                        <a:t>人</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77698">
                <a:tc>
                  <a:txBody>
                    <a:bodyPr/>
                    <a:lstStyle/>
                    <a:p>
                      <a:pPr algn="ctr"/>
                      <a:r>
                        <a:rPr lang="ja-JP" altLang="en-US" sz="1400">
                          <a:effectLst/>
                        </a:rPr>
                        <a:t>利用総日数</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en-US" altLang="ja-JP" sz="1400" dirty="0" smtClean="0">
                          <a:effectLst/>
                        </a:rPr>
                        <a:t>855</a:t>
                      </a:r>
                      <a:r>
                        <a:rPr lang="ja-JP" altLang="en-US" sz="1400" dirty="0" smtClean="0">
                          <a:effectLst/>
                        </a:rPr>
                        <a:t>日</a:t>
                      </a:r>
                      <a:r>
                        <a:rPr lang="ja-JP" altLang="en-US" sz="1400" dirty="0">
                          <a:effectLst/>
                        </a:rPr>
                        <a:t> </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dirty="0" smtClean="0">
                          <a:effectLst/>
                        </a:rPr>
                        <a:t>1220</a:t>
                      </a:r>
                      <a:r>
                        <a:rPr lang="ja-JP" altLang="en-US" sz="1400" dirty="0" smtClean="0">
                          <a:effectLst/>
                        </a:rPr>
                        <a:t>日</a:t>
                      </a:r>
                      <a:r>
                        <a:rPr lang="ja-JP" altLang="en-US" sz="1400" dirty="0">
                          <a:effectLst/>
                        </a:rPr>
                        <a:t> </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dirty="0" smtClean="0">
                          <a:effectLst/>
                        </a:rPr>
                        <a:t>1297</a:t>
                      </a:r>
                      <a:r>
                        <a:rPr lang="ja-JP" altLang="en-US" sz="1400" dirty="0" smtClean="0">
                          <a:effectLst/>
                        </a:rPr>
                        <a:t>日</a:t>
                      </a:r>
                      <a:r>
                        <a:rPr lang="ja-JP" altLang="en-US" sz="1400" dirty="0">
                          <a:effectLst/>
                        </a:rPr>
                        <a:t> </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77698">
                <a:tc>
                  <a:txBody>
                    <a:bodyPr/>
                    <a:lstStyle/>
                    <a:p>
                      <a:pPr algn="ctr"/>
                      <a:r>
                        <a:rPr lang="ja-JP" altLang="en-US" sz="1400" dirty="0">
                          <a:effectLst/>
                        </a:rPr>
                        <a:t>利用時間数</a:t>
                      </a: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DFFF"/>
                    </a:solidFill>
                  </a:tcPr>
                </a:tc>
                <a:tc>
                  <a:txBody>
                    <a:bodyPr/>
                    <a:lstStyle/>
                    <a:p>
                      <a:pPr algn="r"/>
                      <a:r>
                        <a:rPr lang="en-US" altLang="ja-JP" sz="1400" dirty="0" smtClean="0">
                          <a:effectLst/>
                        </a:rPr>
                        <a:t>915.8</a:t>
                      </a:r>
                      <a:r>
                        <a:rPr lang="ja-JP" altLang="en-US" sz="1400" dirty="0" smtClean="0">
                          <a:effectLst/>
                        </a:rPr>
                        <a:t>時間</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dirty="0" smtClean="0">
                          <a:effectLst/>
                        </a:rPr>
                        <a:t>1291.5</a:t>
                      </a:r>
                      <a:r>
                        <a:rPr lang="ja-JP" altLang="en-US" sz="1400" dirty="0" smtClean="0">
                          <a:effectLst/>
                        </a:rPr>
                        <a:t>時間</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r"/>
                      <a:r>
                        <a:rPr lang="en-US" altLang="ja-JP" sz="1400" dirty="0" smtClean="0">
                          <a:effectLst/>
                        </a:rPr>
                        <a:t>1175.2</a:t>
                      </a:r>
                      <a:r>
                        <a:rPr lang="ja-JP" altLang="en-US" sz="1400" dirty="0" smtClean="0">
                          <a:effectLst/>
                        </a:rPr>
                        <a:t>時間</a:t>
                      </a:r>
                      <a:endParaRPr lang="ja-JP" altLang="en-US" sz="1400" dirty="0">
                        <a:effectLst/>
                      </a:endParaRPr>
                    </a:p>
                  </a:txBody>
                  <a:tcPr marL="44425" marR="44425" marT="22212" marB="2221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4" name="表 13"/>
          <p:cNvGraphicFramePr>
            <a:graphicFrameLocks noGrp="1"/>
          </p:cNvGraphicFramePr>
          <p:nvPr>
            <p:extLst/>
          </p:nvPr>
        </p:nvGraphicFramePr>
        <p:xfrm>
          <a:off x="250754" y="3534757"/>
          <a:ext cx="4039737" cy="1112520"/>
        </p:xfrm>
        <a:graphic>
          <a:graphicData uri="http://schemas.openxmlformats.org/drawingml/2006/table">
            <a:tbl>
              <a:tblPr firstRow="1" bandRow="1" bandCol="1">
                <a:tableStyleId>{5A111915-BE36-4E01-A7E5-04B1672EAD32}</a:tableStyleId>
              </a:tblPr>
              <a:tblGrid>
                <a:gridCol w="1346579"/>
                <a:gridCol w="1346579"/>
                <a:gridCol w="1346579"/>
              </a:tblGrid>
              <a:tr h="370840">
                <a:tc>
                  <a:txBody>
                    <a:bodyPr/>
                    <a:lstStyle/>
                    <a:p>
                      <a:r>
                        <a:rPr kumimoji="1" lang="ja-JP" altLang="en-US" sz="1400" dirty="0" smtClean="0"/>
                        <a:t>３０分あたり</a:t>
                      </a:r>
                      <a:endParaRPr kumimoji="1" lang="ja-JP" altLang="en-US" sz="1400" dirty="0"/>
                    </a:p>
                  </a:txBody>
                  <a:tcPr anchor="ctr"/>
                </a:tc>
                <a:tc>
                  <a:txBody>
                    <a:bodyPr/>
                    <a:lstStyle/>
                    <a:p>
                      <a:pPr algn="ctr"/>
                      <a:r>
                        <a:rPr kumimoji="1" lang="ja-JP" altLang="en-US" sz="1400" dirty="0" smtClean="0"/>
                        <a:t>平日</a:t>
                      </a:r>
                      <a:endParaRPr kumimoji="1" lang="ja-JP" altLang="en-US" sz="1400" dirty="0"/>
                    </a:p>
                  </a:txBody>
                  <a:tcPr anchor="ctr"/>
                </a:tc>
                <a:tc>
                  <a:txBody>
                    <a:bodyPr/>
                    <a:lstStyle/>
                    <a:p>
                      <a:pPr algn="ctr"/>
                      <a:r>
                        <a:rPr kumimoji="1" lang="ja-JP" altLang="en-US" sz="1400" dirty="0" smtClean="0"/>
                        <a:t>土日時間外</a:t>
                      </a:r>
                      <a:endParaRPr kumimoji="1" lang="ja-JP" altLang="en-US" sz="1400" dirty="0"/>
                    </a:p>
                  </a:txBody>
                  <a:tcPr anchor="ctr"/>
                </a:tc>
              </a:tr>
              <a:tr h="370840">
                <a:tc>
                  <a:txBody>
                    <a:bodyPr/>
                    <a:lstStyle/>
                    <a:p>
                      <a:r>
                        <a:rPr kumimoji="1" lang="ja-JP" altLang="en-US" sz="1400" dirty="0" smtClean="0"/>
                        <a:t>利用料金</a:t>
                      </a:r>
                      <a:endParaRPr kumimoji="1" lang="ja-JP" altLang="en-US" sz="1400" dirty="0"/>
                    </a:p>
                  </a:txBody>
                  <a:tcPr anchor="ctr"/>
                </a:tc>
                <a:tc>
                  <a:txBody>
                    <a:bodyPr/>
                    <a:lstStyle/>
                    <a:p>
                      <a:pPr algn="ctr"/>
                      <a:r>
                        <a:rPr kumimoji="1" lang="ja-JP" altLang="en-US" sz="1400" dirty="0" smtClean="0"/>
                        <a:t>３５０円</a:t>
                      </a:r>
                      <a:endParaRPr kumimoji="1" lang="ja-JP" altLang="en-US" sz="1400" dirty="0"/>
                    </a:p>
                  </a:txBody>
                  <a:tcPr anchor="ctr"/>
                </a:tc>
                <a:tc>
                  <a:txBody>
                    <a:bodyPr/>
                    <a:lstStyle/>
                    <a:p>
                      <a:pPr algn="ctr"/>
                      <a:r>
                        <a:rPr kumimoji="1" lang="ja-JP" altLang="en-US" sz="1400" dirty="0" smtClean="0"/>
                        <a:t>４００円</a:t>
                      </a:r>
                      <a:endParaRPr kumimoji="1" lang="ja-JP" altLang="en-US" sz="1400" dirty="0"/>
                    </a:p>
                  </a:txBody>
                  <a:tcPr anchor="ctr"/>
                </a:tc>
              </a:tr>
              <a:tr h="370840">
                <a:tc>
                  <a:txBody>
                    <a:bodyPr/>
                    <a:lstStyle/>
                    <a:p>
                      <a:r>
                        <a:rPr kumimoji="1" lang="ja-JP" altLang="en-US" sz="1400" dirty="0" smtClean="0"/>
                        <a:t>協力会員謝礼</a:t>
                      </a:r>
                      <a:endParaRPr kumimoji="1" lang="ja-JP" altLang="en-US" sz="1400" dirty="0"/>
                    </a:p>
                  </a:txBody>
                  <a:tcPr anchor="ctr"/>
                </a:tc>
                <a:tc>
                  <a:txBody>
                    <a:bodyPr/>
                    <a:lstStyle/>
                    <a:p>
                      <a:pPr algn="ctr"/>
                      <a:r>
                        <a:rPr kumimoji="1" lang="ja-JP" altLang="en-US" sz="1400" dirty="0" smtClean="0"/>
                        <a:t>３５０円</a:t>
                      </a:r>
                      <a:endParaRPr kumimoji="1" lang="ja-JP" altLang="en-US" sz="1400" dirty="0"/>
                    </a:p>
                  </a:txBody>
                  <a:tcPr anchor="ctr"/>
                </a:tc>
                <a:tc>
                  <a:txBody>
                    <a:bodyPr/>
                    <a:lstStyle/>
                    <a:p>
                      <a:pPr algn="ctr"/>
                      <a:r>
                        <a:rPr kumimoji="1" lang="ja-JP" altLang="en-US" sz="1400" dirty="0" smtClean="0"/>
                        <a:t>４００円</a:t>
                      </a:r>
                      <a:endParaRPr kumimoji="1" lang="ja-JP" altLang="en-US" sz="1400" dirty="0"/>
                    </a:p>
                  </a:txBody>
                  <a:tcPr anchor="ctr"/>
                </a:tc>
              </a:tr>
            </a:tbl>
          </a:graphicData>
        </a:graphic>
      </p:graphicFrame>
      <p:graphicFrame>
        <p:nvGraphicFramePr>
          <p:cNvPr id="15" name="表 14"/>
          <p:cNvGraphicFramePr>
            <a:graphicFrameLocks noGrp="1"/>
          </p:cNvGraphicFramePr>
          <p:nvPr>
            <p:extLst/>
          </p:nvPr>
        </p:nvGraphicFramePr>
        <p:xfrm>
          <a:off x="4770439" y="3534757"/>
          <a:ext cx="4039737" cy="1112520"/>
        </p:xfrm>
        <a:graphic>
          <a:graphicData uri="http://schemas.openxmlformats.org/drawingml/2006/table">
            <a:tbl>
              <a:tblPr firstRow="1" bandRow="1" bandCol="1">
                <a:tableStyleId>{5A111915-BE36-4E01-A7E5-04B1672EAD32}</a:tableStyleId>
              </a:tblPr>
              <a:tblGrid>
                <a:gridCol w="1346579"/>
                <a:gridCol w="1346579"/>
                <a:gridCol w="1346579"/>
              </a:tblGrid>
              <a:tr h="370840">
                <a:tc>
                  <a:txBody>
                    <a:bodyPr/>
                    <a:lstStyle/>
                    <a:p>
                      <a:r>
                        <a:rPr kumimoji="1" lang="ja-JP" altLang="en-US" sz="1400" dirty="0" smtClean="0"/>
                        <a:t>３０分あたり</a:t>
                      </a:r>
                      <a:endParaRPr kumimoji="1" lang="ja-JP" altLang="en-US" sz="1400" dirty="0"/>
                    </a:p>
                  </a:txBody>
                  <a:tcPr anchor="ctr"/>
                </a:tc>
                <a:tc>
                  <a:txBody>
                    <a:bodyPr/>
                    <a:lstStyle/>
                    <a:p>
                      <a:pPr algn="ctr"/>
                      <a:r>
                        <a:rPr kumimoji="1" lang="ja-JP" altLang="en-US" sz="1400" dirty="0" smtClean="0"/>
                        <a:t>平日</a:t>
                      </a:r>
                      <a:endParaRPr kumimoji="1" lang="ja-JP" altLang="en-US" sz="1400" dirty="0"/>
                    </a:p>
                  </a:txBody>
                  <a:tcPr anchor="ctr"/>
                </a:tc>
                <a:tc>
                  <a:txBody>
                    <a:bodyPr/>
                    <a:lstStyle/>
                    <a:p>
                      <a:pPr algn="ctr"/>
                      <a:r>
                        <a:rPr kumimoji="1" lang="ja-JP" altLang="en-US" sz="1400" dirty="0" smtClean="0"/>
                        <a:t>土日時間外</a:t>
                      </a:r>
                      <a:endParaRPr kumimoji="1" lang="ja-JP" altLang="en-US" sz="1400" dirty="0"/>
                    </a:p>
                  </a:txBody>
                  <a:tcPr anchor="ctr"/>
                </a:tc>
              </a:tr>
              <a:tr h="370840">
                <a:tc>
                  <a:txBody>
                    <a:bodyPr/>
                    <a:lstStyle/>
                    <a:p>
                      <a:r>
                        <a:rPr kumimoji="1" lang="ja-JP" altLang="en-US" sz="1400" dirty="0" smtClean="0"/>
                        <a:t>利用料金</a:t>
                      </a:r>
                      <a:endParaRPr kumimoji="1" lang="ja-JP" altLang="en-US" sz="1400" dirty="0"/>
                    </a:p>
                  </a:txBody>
                  <a:tcPr anchor="ctr"/>
                </a:tc>
                <a:tc>
                  <a:txBody>
                    <a:bodyPr/>
                    <a:lstStyle/>
                    <a:p>
                      <a:pPr algn="ctr"/>
                      <a:r>
                        <a:rPr kumimoji="1" lang="ja-JP" altLang="en-US" sz="1400" dirty="0" smtClean="0"/>
                        <a:t>３５０円</a:t>
                      </a:r>
                      <a:endParaRPr kumimoji="1" lang="ja-JP" altLang="en-US" sz="1400" dirty="0"/>
                    </a:p>
                  </a:txBody>
                  <a:tcPr anchor="ctr"/>
                </a:tc>
                <a:tc>
                  <a:txBody>
                    <a:bodyPr/>
                    <a:lstStyle/>
                    <a:p>
                      <a:pPr algn="ctr"/>
                      <a:r>
                        <a:rPr kumimoji="1" lang="ja-JP" altLang="en-US" sz="1400" dirty="0" smtClean="0"/>
                        <a:t>３５０円</a:t>
                      </a:r>
                      <a:endParaRPr kumimoji="1" lang="ja-JP" altLang="en-US" sz="1400" dirty="0"/>
                    </a:p>
                  </a:txBody>
                  <a:tcPr anchor="ctr"/>
                </a:tc>
              </a:tr>
              <a:tr h="370840">
                <a:tc>
                  <a:txBody>
                    <a:bodyPr/>
                    <a:lstStyle/>
                    <a:p>
                      <a:r>
                        <a:rPr kumimoji="1" lang="ja-JP" altLang="en-US" sz="1400" dirty="0" smtClean="0"/>
                        <a:t>協力会員謝礼</a:t>
                      </a:r>
                      <a:endParaRPr kumimoji="1" lang="ja-JP" altLang="en-US" sz="1400" dirty="0"/>
                    </a:p>
                  </a:txBody>
                  <a:tcPr anchor="ctr"/>
                </a:tc>
                <a:tc>
                  <a:txBody>
                    <a:bodyPr/>
                    <a:lstStyle/>
                    <a:p>
                      <a:pPr algn="ctr"/>
                      <a:r>
                        <a:rPr kumimoji="1" lang="ja-JP" altLang="en-US" sz="1400" dirty="0" smtClean="0"/>
                        <a:t>２５０円</a:t>
                      </a:r>
                      <a:endParaRPr kumimoji="1" lang="ja-JP" altLang="en-US" sz="1400" dirty="0"/>
                    </a:p>
                  </a:txBody>
                  <a:tcPr anchor="ctr"/>
                </a:tc>
                <a:tc>
                  <a:txBody>
                    <a:bodyPr/>
                    <a:lstStyle/>
                    <a:p>
                      <a:pPr algn="ctr"/>
                      <a:r>
                        <a:rPr kumimoji="1" lang="ja-JP" altLang="en-US" sz="1400" dirty="0" smtClean="0"/>
                        <a:t>２５０円</a:t>
                      </a:r>
                      <a:endParaRPr kumimoji="1" lang="ja-JP" altLang="en-US" sz="1400" dirty="0"/>
                    </a:p>
                  </a:txBody>
                  <a:tcPr anchor="ctr"/>
                </a:tc>
              </a:tr>
            </a:tbl>
          </a:graphicData>
        </a:graphic>
      </p:graphicFrame>
      <p:sp>
        <p:nvSpPr>
          <p:cNvPr id="16" name="コンテンツ プレースホルダー 3"/>
          <p:cNvSpPr txBox="1">
            <a:spLocks/>
          </p:cNvSpPr>
          <p:nvPr/>
        </p:nvSpPr>
        <p:spPr>
          <a:xfrm>
            <a:off x="4647609" y="1149848"/>
            <a:ext cx="4039736" cy="21529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1600" dirty="0" smtClean="0">
                <a:latin typeface="+mj-ea"/>
                <a:ea typeface="+mj-ea"/>
              </a:rPr>
              <a:t>・年齢不問</a:t>
            </a:r>
            <a:endParaRPr lang="en-US" altLang="ja-JP" sz="1600" dirty="0" smtClean="0">
              <a:latin typeface="+mj-ea"/>
              <a:ea typeface="+mj-ea"/>
            </a:endParaRPr>
          </a:p>
          <a:p>
            <a:r>
              <a:rPr lang="ja-JP" altLang="en-US" sz="1600" dirty="0" smtClean="0">
                <a:latin typeface="+mj-ea"/>
                <a:ea typeface="+mj-ea"/>
              </a:rPr>
              <a:t>・障害、介護保険不問</a:t>
            </a:r>
            <a:endParaRPr lang="en-US" altLang="ja-JP" sz="1600" dirty="0" smtClean="0">
              <a:latin typeface="+mj-ea"/>
              <a:ea typeface="+mj-ea"/>
            </a:endParaRPr>
          </a:p>
          <a:p>
            <a:r>
              <a:rPr lang="ja-JP" altLang="en-US" sz="1600" dirty="0" smtClean="0">
                <a:latin typeface="+mj-ea"/>
                <a:ea typeface="+mj-ea"/>
              </a:rPr>
              <a:t>　</a:t>
            </a:r>
            <a:endParaRPr lang="en-US" altLang="ja-JP" sz="1600" dirty="0" smtClean="0">
              <a:latin typeface="+mj-ea"/>
              <a:ea typeface="+mj-ea"/>
            </a:endParaRPr>
          </a:p>
          <a:p>
            <a:r>
              <a:rPr lang="ja-JP" altLang="en-US" sz="1600" dirty="0" smtClean="0">
                <a:latin typeface="+mj-ea"/>
                <a:ea typeface="+mj-ea"/>
              </a:rPr>
              <a:t>　困り事のある方</a:t>
            </a:r>
            <a:endParaRPr lang="en-US" altLang="ja-JP" sz="1600" dirty="0" smtClean="0">
              <a:latin typeface="+mj-ea"/>
              <a:ea typeface="+mj-ea"/>
            </a:endParaRPr>
          </a:p>
        </p:txBody>
      </p:sp>
      <p:sp>
        <p:nvSpPr>
          <p:cNvPr id="17" name="テキスト ボックス 16"/>
          <p:cNvSpPr txBox="1"/>
          <p:nvPr/>
        </p:nvSpPr>
        <p:spPr>
          <a:xfrm>
            <a:off x="423081" y="259307"/>
            <a:ext cx="3521122" cy="738664"/>
          </a:xfrm>
          <a:prstGeom prst="rect">
            <a:avLst/>
          </a:prstGeom>
          <a:noFill/>
          <a:ln>
            <a:solidFill>
              <a:schemeClr val="tx1"/>
            </a:solidFill>
          </a:ln>
        </p:spPr>
        <p:txBody>
          <a:bodyPr wrap="square" rtlCol="0">
            <a:spAutoFit/>
          </a:bodyPr>
          <a:lstStyle/>
          <a:p>
            <a:r>
              <a:rPr kumimoji="1" lang="ja-JP" altLang="en-US" dirty="0" smtClean="0"/>
              <a:t>幸手市社会福祉協議会</a:t>
            </a:r>
            <a:endParaRPr kumimoji="1" lang="en-US" altLang="ja-JP" dirty="0" smtClean="0"/>
          </a:p>
          <a:p>
            <a:r>
              <a:rPr kumimoji="1" lang="ja-JP" altLang="en-US" sz="2400" dirty="0" smtClean="0"/>
              <a:t>桜ふれあいサービス</a:t>
            </a:r>
            <a:endParaRPr kumimoji="1" lang="ja-JP" altLang="en-US" sz="2000" dirty="0"/>
          </a:p>
        </p:txBody>
      </p:sp>
      <p:sp>
        <p:nvSpPr>
          <p:cNvPr id="18" name="テキスト ボックス 17"/>
          <p:cNvSpPr txBox="1"/>
          <p:nvPr/>
        </p:nvSpPr>
        <p:spPr>
          <a:xfrm>
            <a:off x="4906916" y="259307"/>
            <a:ext cx="3521122" cy="738664"/>
          </a:xfrm>
          <a:prstGeom prst="rect">
            <a:avLst/>
          </a:prstGeom>
          <a:noFill/>
          <a:ln>
            <a:solidFill>
              <a:schemeClr val="tx1"/>
            </a:solidFill>
          </a:ln>
        </p:spPr>
        <p:txBody>
          <a:bodyPr wrap="square" rtlCol="0">
            <a:spAutoFit/>
          </a:bodyPr>
          <a:lstStyle/>
          <a:p>
            <a:r>
              <a:rPr kumimoji="1" lang="ja-JP" altLang="en-US" dirty="0" smtClean="0"/>
              <a:t>幸手市栄商店会</a:t>
            </a:r>
            <a:endParaRPr kumimoji="1" lang="en-US" altLang="ja-JP" dirty="0" smtClean="0"/>
          </a:p>
          <a:p>
            <a:r>
              <a:rPr kumimoji="1" lang="ja-JP" altLang="en-US" sz="2400" dirty="0" smtClean="0"/>
              <a:t>幸せ手伝い隊</a:t>
            </a:r>
            <a:endParaRPr kumimoji="1" lang="en-US" altLang="ja-JP" sz="2400" dirty="0" smtClean="0"/>
          </a:p>
        </p:txBody>
      </p:sp>
    </p:spTree>
    <p:extLst>
      <p:ext uri="{BB962C8B-B14F-4D97-AF65-F5344CB8AC3E}">
        <p14:creationId xmlns:p14="http://schemas.microsoft.com/office/powerpoint/2010/main" val="767967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809897" y="348624"/>
            <a:ext cx="790953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defTabSz="457189"/>
            <a:r>
              <a:rPr lang="ja-JP" altLang="en-US" sz="32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○足腰に不安があっても楽しく外出</a:t>
            </a:r>
            <a:endParaRPr lang="en-US" altLang="ja-JP" sz="32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r" defTabSz="457189"/>
            <a:r>
              <a:rPr lang="ja-JP" altLang="en-US" sz="54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5400" dirty="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レンタルセニアカー</a:t>
            </a:r>
            <a:r>
              <a:rPr lang="ja-JP" altLang="en-US" sz="54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en-US" altLang="ja-JP" sz="5400" dirty="0">
              <a:solidFill>
                <a:prstClr val="black"/>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5817" y="3775055"/>
            <a:ext cx="1660616" cy="2952206"/>
          </a:xfrm>
          <a:prstGeom prst="rect">
            <a:avLst/>
          </a:prstGeom>
        </p:spPr>
      </p:pic>
      <p:pic>
        <p:nvPicPr>
          <p:cNvPr id="9" name="コンテンツ プレースホルダー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636835" y="2073547"/>
            <a:ext cx="4214705" cy="2528823"/>
          </a:xfrm>
          <a:prstGeom prst="rect">
            <a:avLst/>
          </a:prstGeom>
        </p:spPr>
      </p:pic>
      <p:pic>
        <p:nvPicPr>
          <p:cNvPr id="3" name="図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9776" y="4787067"/>
            <a:ext cx="2586925" cy="1940194"/>
          </a:xfrm>
          <a:prstGeom prst="rect">
            <a:avLst/>
          </a:prstGeom>
        </p:spPr>
      </p:pic>
      <p:sp>
        <p:nvSpPr>
          <p:cNvPr id="11" name="コンテンツ プレースホルダー 2"/>
          <p:cNvSpPr txBox="1">
            <a:spLocks/>
          </p:cNvSpPr>
          <p:nvPr/>
        </p:nvSpPr>
        <p:spPr>
          <a:xfrm>
            <a:off x="197074" y="2073547"/>
            <a:ext cx="4178983" cy="3177611"/>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l"/>
            </a:pPr>
            <a:r>
              <a:rPr lang="ja-JP" altLang="en-US" dirty="0" smtClean="0">
                <a:latin typeface="AR P丸ゴシック体M" panose="020F0600000000000000" pitchFamily="50" charset="-128"/>
                <a:ea typeface="AR P丸ゴシック体M" panose="020F0600000000000000" pitchFamily="50" charset="-128"/>
              </a:rPr>
              <a:t>行きたい所に行かれるので外出機会が増え、歩行訓練にもつながる</a:t>
            </a:r>
          </a:p>
          <a:p>
            <a:pPr>
              <a:lnSpc>
                <a:spcPct val="150000"/>
              </a:lnSpc>
              <a:buFont typeface="Wingdings" panose="05000000000000000000" pitchFamily="2" charset="2"/>
              <a:buChar char="l"/>
            </a:pPr>
            <a:r>
              <a:rPr lang="ja-JP" altLang="en-US" dirty="0" smtClean="0">
                <a:latin typeface="AR P丸ゴシック体M" panose="020F0600000000000000" pitchFamily="50" charset="-128"/>
                <a:ea typeface="AR P丸ゴシック体M" panose="020F0600000000000000" pitchFamily="50" charset="-128"/>
              </a:rPr>
              <a:t>自分の目で買い物を楽しむことが出来、生活の楽しみを取り戻せる</a:t>
            </a:r>
          </a:p>
          <a:p>
            <a:pPr>
              <a:lnSpc>
                <a:spcPct val="150000"/>
              </a:lnSpc>
              <a:buFont typeface="Wingdings" panose="05000000000000000000" pitchFamily="2" charset="2"/>
              <a:buChar char="l"/>
            </a:pPr>
            <a:r>
              <a:rPr lang="ja-JP" altLang="en-US" dirty="0" smtClean="0">
                <a:latin typeface="AR P丸ゴシック体M" panose="020F0600000000000000" pitchFamily="50" charset="-128"/>
                <a:ea typeface="AR P丸ゴシック体M" panose="020F0600000000000000" pitchFamily="50" charset="-128"/>
              </a:rPr>
              <a:t>保管場所を気にせず、充電などのメンテナンスの手間が不要</a:t>
            </a:r>
            <a:endParaRPr lang="ja-JP" altLang="en-US" dirty="0">
              <a:latin typeface="AR P丸ゴシック体M" panose="020F0600000000000000" pitchFamily="50" charset="-128"/>
              <a:ea typeface="AR P丸ゴシック体M" panose="020F0600000000000000" pitchFamily="50" charset="-128"/>
            </a:endParaRPr>
          </a:p>
        </p:txBody>
      </p:sp>
      <p:sp>
        <p:nvSpPr>
          <p:cNvPr id="13" name="コンテンツ プレースホルダー 2"/>
          <p:cNvSpPr txBox="1">
            <a:spLocks/>
          </p:cNvSpPr>
          <p:nvPr/>
        </p:nvSpPr>
        <p:spPr bwMode="auto">
          <a:xfrm>
            <a:off x="268918" y="5179247"/>
            <a:ext cx="3956915" cy="115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90488" indent="-90488">
              <a:lnSpc>
                <a:spcPct val="90000"/>
              </a:lnSpc>
              <a:spcBef>
                <a:spcPts val="1800"/>
              </a:spcBef>
              <a:buSzPct val="80000"/>
              <a:buFont typeface="Wingdings" panose="05000000000000000000" pitchFamily="2" charset="2"/>
              <a:buChar char="§"/>
              <a:defRPr kumimoji="1" sz="2000">
                <a:solidFill>
                  <a:schemeClr val="tx1"/>
                </a:solidFill>
                <a:latin typeface="Meiryo UI" panose="020B0604030504040204" pitchFamily="50" charset="-128"/>
                <a:ea typeface="Meiryo UI" panose="020B0604030504040204" pitchFamily="50" charset="-128"/>
              </a:defRPr>
            </a:lvl1pPr>
            <a:lvl2pPr marL="382588" indent="-182563">
              <a:lnSpc>
                <a:spcPct val="90000"/>
              </a:lnSpc>
              <a:spcBef>
                <a:spcPts val="1000"/>
              </a:spcBef>
              <a:buSzPct val="80000"/>
              <a:buFont typeface="Wingdings" panose="05000000000000000000" pitchFamily="2" charset="2"/>
              <a:buChar char="§"/>
              <a:defRPr kumimoji="1">
                <a:solidFill>
                  <a:schemeClr val="tx1"/>
                </a:solidFill>
                <a:latin typeface="Meiryo UI" panose="020B0604030504040204" pitchFamily="50" charset="-128"/>
                <a:ea typeface="Meiryo UI" panose="020B0604030504040204" pitchFamily="50" charset="-128"/>
              </a:defRPr>
            </a:lvl2pPr>
            <a:lvl3pPr marL="566738" indent="-182563">
              <a:lnSpc>
                <a:spcPct val="90000"/>
              </a:lnSpc>
              <a:spcBef>
                <a:spcPts val="800"/>
              </a:spcBef>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3pPr>
            <a:lvl4pPr marL="749300" indent="-182563">
              <a:lnSpc>
                <a:spcPct val="90000"/>
              </a:lnSpc>
              <a:spcBef>
                <a:spcPts val="800"/>
              </a:spcBef>
              <a:buSzPct val="80000"/>
              <a:buFont typeface="Wingdings" panose="05000000000000000000" pitchFamily="2" charset="2"/>
              <a:buChar char="§"/>
              <a:defRPr kumimoji="1" sz="1400">
                <a:solidFill>
                  <a:schemeClr val="tx1"/>
                </a:solidFill>
                <a:latin typeface="Meiryo UI" panose="020B0604030504040204" pitchFamily="50" charset="-128"/>
                <a:ea typeface="Meiryo UI" panose="020B0604030504040204" pitchFamily="50" charset="-128"/>
              </a:defRPr>
            </a:lvl4pPr>
            <a:lvl5pPr marL="931863" indent="-182563">
              <a:lnSpc>
                <a:spcPct val="90000"/>
              </a:lnSpc>
              <a:spcBef>
                <a:spcPts val="800"/>
              </a:spcBef>
              <a:buSzPct val="80000"/>
              <a:buFont typeface="Wingdings" panose="05000000000000000000" pitchFamily="2" charset="2"/>
              <a:buChar char="§"/>
              <a:defRPr kumimoji="1" sz="1400">
                <a:solidFill>
                  <a:schemeClr val="tx1"/>
                </a:solidFill>
                <a:latin typeface="Meiryo UI" panose="020B0604030504040204" pitchFamily="50" charset="-128"/>
                <a:ea typeface="Meiryo UI" panose="020B0604030504040204" pitchFamily="50" charset="-128"/>
              </a:defRPr>
            </a:lvl5pPr>
            <a:lvl6pPr marL="1389063" indent="-182563" eaLnBrk="0" fontAlgn="base" hangingPunct="0">
              <a:lnSpc>
                <a:spcPct val="90000"/>
              </a:lnSpc>
              <a:spcBef>
                <a:spcPts val="800"/>
              </a:spcBef>
              <a:spcAft>
                <a:spcPct val="0"/>
              </a:spcAft>
              <a:buSzPct val="80000"/>
              <a:buFont typeface="Wingdings" panose="05000000000000000000" pitchFamily="2" charset="2"/>
              <a:buChar char="§"/>
              <a:defRPr kumimoji="1" sz="1400">
                <a:solidFill>
                  <a:schemeClr val="tx1"/>
                </a:solidFill>
                <a:latin typeface="Meiryo UI" panose="020B0604030504040204" pitchFamily="50" charset="-128"/>
                <a:ea typeface="Meiryo UI" panose="020B0604030504040204" pitchFamily="50" charset="-128"/>
              </a:defRPr>
            </a:lvl6pPr>
            <a:lvl7pPr marL="1846263" indent="-182563" eaLnBrk="0" fontAlgn="base" hangingPunct="0">
              <a:lnSpc>
                <a:spcPct val="90000"/>
              </a:lnSpc>
              <a:spcBef>
                <a:spcPts val="800"/>
              </a:spcBef>
              <a:spcAft>
                <a:spcPct val="0"/>
              </a:spcAft>
              <a:buSzPct val="80000"/>
              <a:buFont typeface="Wingdings" panose="05000000000000000000" pitchFamily="2" charset="2"/>
              <a:buChar char="§"/>
              <a:defRPr kumimoji="1" sz="1400">
                <a:solidFill>
                  <a:schemeClr val="tx1"/>
                </a:solidFill>
                <a:latin typeface="Meiryo UI" panose="020B0604030504040204" pitchFamily="50" charset="-128"/>
                <a:ea typeface="Meiryo UI" panose="020B0604030504040204" pitchFamily="50" charset="-128"/>
              </a:defRPr>
            </a:lvl7pPr>
            <a:lvl8pPr marL="2303463" indent="-182563" eaLnBrk="0" fontAlgn="base" hangingPunct="0">
              <a:lnSpc>
                <a:spcPct val="90000"/>
              </a:lnSpc>
              <a:spcBef>
                <a:spcPts val="800"/>
              </a:spcBef>
              <a:spcAft>
                <a:spcPct val="0"/>
              </a:spcAft>
              <a:buSzPct val="80000"/>
              <a:buFont typeface="Wingdings" panose="05000000000000000000" pitchFamily="2" charset="2"/>
              <a:buChar char="§"/>
              <a:defRPr kumimoji="1" sz="1400">
                <a:solidFill>
                  <a:schemeClr val="tx1"/>
                </a:solidFill>
                <a:latin typeface="Meiryo UI" panose="020B0604030504040204" pitchFamily="50" charset="-128"/>
                <a:ea typeface="Meiryo UI" panose="020B0604030504040204" pitchFamily="50" charset="-128"/>
              </a:defRPr>
            </a:lvl8pPr>
            <a:lvl9pPr marL="2760663" indent="-182563" eaLnBrk="0" fontAlgn="base" hangingPunct="0">
              <a:lnSpc>
                <a:spcPct val="90000"/>
              </a:lnSpc>
              <a:spcBef>
                <a:spcPts val="800"/>
              </a:spcBef>
              <a:spcAft>
                <a:spcPct val="0"/>
              </a:spcAft>
              <a:buSzPct val="80000"/>
              <a:buFont typeface="Wingdings" panose="05000000000000000000" pitchFamily="2" charset="2"/>
              <a:buChar char="§"/>
              <a:defRPr kumimoji="1" sz="1400">
                <a:solidFill>
                  <a:schemeClr val="tx1"/>
                </a:solidFill>
                <a:latin typeface="Meiryo UI" panose="020B0604030504040204" pitchFamily="50" charset="-128"/>
                <a:ea typeface="Meiryo UI" panose="020B0604030504040204" pitchFamily="50" charset="-128"/>
              </a:defRPr>
            </a:lvl9pPr>
          </a:lstStyle>
          <a:p>
            <a:pPr>
              <a:spcBef>
                <a:spcPts val="900"/>
              </a:spcBef>
              <a:spcAft>
                <a:spcPts val="150"/>
              </a:spcAft>
              <a:buClr>
                <a:schemeClr val="accent1"/>
              </a:buClr>
              <a:buSzPct val="100000"/>
              <a:buFont typeface="Wingdings" panose="05000000000000000000" pitchFamily="2" charset="2"/>
              <a:buChar char="l"/>
            </a:pPr>
            <a:r>
              <a:rPr lang="ja-JP" altLang="en-US" sz="2400" dirty="0" smtClean="0">
                <a:solidFill>
                  <a:srgbClr val="FF0000"/>
                </a:solidFill>
                <a:latin typeface="AR P丸ゴシック体M" panose="020B0600010101010101" pitchFamily="50" charset="-128"/>
                <a:ea typeface="AR P丸ゴシック体M" panose="020B0600010101010101" pitchFamily="50" charset="-128"/>
              </a:rPr>
              <a:t>介護保険に関係なく自分</a:t>
            </a:r>
            <a:r>
              <a:rPr lang="ja-JP" altLang="en-US" sz="2400" dirty="0">
                <a:solidFill>
                  <a:srgbClr val="FF0000"/>
                </a:solidFill>
                <a:latin typeface="AR P丸ゴシック体M" panose="020B0600010101010101" pitchFamily="50" charset="-128"/>
                <a:ea typeface="AR P丸ゴシック体M" panose="020B0600010101010101" pitchFamily="50" charset="-128"/>
              </a:rPr>
              <a:t>の</a:t>
            </a:r>
            <a:r>
              <a:rPr lang="ja-JP" altLang="en-US" sz="2400" dirty="0" smtClean="0">
                <a:solidFill>
                  <a:srgbClr val="FF0000"/>
                </a:solidFill>
                <a:latin typeface="AR P丸ゴシック体M" panose="020B0600010101010101" pitchFamily="50" charset="-128"/>
                <a:ea typeface="AR P丸ゴシック体M" panose="020B0600010101010101" pitchFamily="50" charset="-128"/>
              </a:rPr>
              <a:t>楽しみのために自己負担で介護</a:t>
            </a:r>
            <a:r>
              <a:rPr lang="ja-JP" altLang="en-US" sz="2400" dirty="0">
                <a:solidFill>
                  <a:srgbClr val="FF0000"/>
                </a:solidFill>
                <a:latin typeface="AR P丸ゴシック体M" panose="020B0600010101010101" pitchFamily="50" charset="-128"/>
                <a:ea typeface="AR P丸ゴシック体M" panose="020B0600010101010101" pitchFamily="50" charset="-128"/>
              </a:rPr>
              <a:t>予防</a:t>
            </a:r>
            <a:r>
              <a:rPr lang="ja-JP" altLang="en-US" sz="2400" dirty="0" smtClean="0">
                <a:solidFill>
                  <a:srgbClr val="FF0000"/>
                </a:solidFill>
                <a:latin typeface="AR P丸ゴシック体M" panose="020B0600010101010101" pitchFamily="50" charset="-128"/>
                <a:ea typeface="AR P丸ゴシック体M" panose="020B0600010101010101" pitchFamily="50" charset="-128"/>
              </a:rPr>
              <a:t>を促す</a:t>
            </a:r>
            <a:endParaRPr lang="ja-JP" altLang="en-US" sz="2400" dirty="0">
              <a:solidFill>
                <a:srgbClr val="FF0000"/>
              </a:solidFill>
              <a:latin typeface="AR P丸ゴシック体M" panose="020B0600010101010101" pitchFamily="50" charset="-128"/>
              <a:ea typeface="AR P丸ゴシック体M" panose="020B0600010101010101" pitchFamily="50" charset="-128"/>
            </a:endParaRPr>
          </a:p>
        </p:txBody>
      </p:sp>
      <p:sp>
        <p:nvSpPr>
          <p:cNvPr id="8" name="テキスト ボックス 7"/>
          <p:cNvSpPr txBox="1"/>
          <p:nvPr/>
        </p:nvSpPr>
        <p:spPr>
          <a:xfrm>
            <a:off x="4636835" y="1873492"/>
            <a:ext cx="4214705" cy="400110"/>
          </a:xfrm>
          <a:prstGeom prst="rect">
            <a:avLst/>
          </a:prstGeom>
          <a:solidFill>
            <a:schemeClr val="bg1"/>
          </a:solidFill>
        </p:spPr>
        <p:txBody>
          <a:bodyPr wrap="square">
            <a:spAutoFit/>
          </a:bodyPr>
          <a:lstStyle/>
          <a:p>
            <a:pPr algn="ctr">
              <a:defRPr/>
            </a:pPr>
            <a:r>
              <a:rPr kumimoji="1" lang="ja-JP" altLang="en-US" sz="2000" dirty="0" smtClean="0">
                <a:ln w="13462">
                  <a:noFill/>
                  <a:prstDash val="solid"/>
                </a:ln>
                <a:latin typeface="HG丸ｺﾞｼｯｸM-PRO" panose="020F0600000000000000" pitchFamily="50" charset="-128"/>
                <a:ea typeface="HG丸ｺﾞｼｯｸM-PRO" panose="020F0600000000000000" pitchFamily="50" charset="-128"/>
              </a:rPr>
              <a:t>利用料　</a:t>
            </a:r>
            <a:r>
              <a:rPr lang="en-US" altLang="ja-JP" sz="2000" dirty="0">
                <a:ln w="13462">
                  <a:noFill/>
                  <a:prstDash val="solid"/>
                </a:ln>
                <a:latin typeface="HG丸ｺﾞｼｯｸM-PRO" panose="020F0600000000000000" pitchFamily="50" charset="-128"/>
                <a:ea typeface="HG丸ｺﾞｼｯｸM-PRO" panose="020F0600000000000000" pitchFamily="50" charset="-128"/>
              </a:rPr>
              <a:t>50</a:t>
            </a:r>
            <a:r>
              <a:rPr lang="en-US" altLang="ja-JP" sz="2000" dirty="0" smtClean="0">
                <a:ln w="13462">
                  <a:noFill/>
                  <a:prstDash val="solid"/>
                </a:ln>
                <a:latin typeface="HG丸ｺﾞｼｯｸM-PRO" panose="020F0600000000000000" pitchFamily="50" charset="-128"/>
                <a:ea typeface="HG丸ｺﾞｼｯｸM-PRO" panose="020F0600000000000000" pitchFamily="50" charset="-128"/>
              </a:rPr>
              <a:t>0</a:t>
            </a:r>
            <a:r>
              <a:rPr kumimoji="1" lang="ja-JP" altLang="en-US" sz="2000" dirty="0" smtClean="0">
                <a:ln w="13462">
                  <a:noFill/>
                  <a:prstDash val="solid"/>
                </a:ln>
                <a:latin typeface="HG丸ｺﾞｼｯｸM-PRO" panose="020F0600000000000000" pitchFamily="50" charset="-128"/>
                <a:ea typeface="HG丸ｺﾞｼｯｸM-PRO" panose="020F0600000000000000" pitchFamily="50" charset="-128"/>
              </a:rPr>
              <a:t>円</a:t>
            </a:r>
            <a:r>
              <a:rPr kumimoji="1" lang="en-US" altLang="ja-JP" sz="2000" dirty="0" smtClean="0">
                <a:ln w="13462">
                  <a:noFill/>
                  <a:prstDash val="solid"/>
                </a:ln>
                <a:latin typeface="HG丸ｺﾞｼｯｸM-PRO" panose="020F0600000000000000" pitchFamily="50" charset="-128"/>
                <a:ea typeface="HG丸ｺﾞｼｯｸM-PRO" panose="020F0600000000000000" pitchFamily="50" charset="-128"/>
              </a:rPr>
              <a:t>/4</a:t>
            </a:r>
            <a:r>
              <a:rPr kumimoji="1" lang="ja-JP" altLang="en-US" sz="2000" dirty="0" smtClean="0">
                <a:ln w="13462">
                  <a:noFill/>
                  <a:prstDash val="solid"/>
                </a:ln>
                <a:latin typeface="HG丸ｺﾞｼｯｸM-PRO" panose="020F0600000000000000" pitchFamily="50" charset="-128"/>
                <a:ea typeface="HG丸ｺﾞｼｯｸM-PRO" panose="020F0600000000000000" pitchFamily="50" charset="-128"/>
              </a:rPr>
              <a:t>時間</a:t>
            </a:r>
            <a:endParaRPr kumimoji="1" lang="en-US" altLang="ja-JP" sz="2000" dirty="0" smtClean="0">
              <a:ln w="13462">
                <a:noFill/>
                <a:prstDash val="solid"/>
              </a:ln>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25169948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idx="4294967295"/>
          </p:nvPr>
        </p:nvSpPr>
        <p:spPr>
          <a:xfrm>
            <a:off x="206115" y="384071"/>
            <a:ext cx="7543800" cy="890093"/>
          </a:xfrm>
        </p:spPr>
        <p:txBody>
          <a:bodyPr>
            <a:normAutofit/>
          </a:bodyPr>
          <a:lstStyle/>
          <a:p>
            <a:r>
              <a:rPr altLang="en-US" sz="4400" dirty="0" smtClean="0">
                <a:latin typeface="AR P丸ゴシック体M" panose="020F0600000000000000" pitchFamily="50" charset="-128"/>
                <a:ea typeface="AR P丸ゴシック体M" panose="020F0600000000000000" pitchFamily="50" charset="-128"/>
              </a:rPr>
              <a:t>利用状況</a:t>
            </a:r>
          </a:p>
        </p:txBody>
      </p:sp>
      <p:graphicFrame>
        <p:nvGraphicFramePr>
          <p:cNvPr id="4" name="グラフ 3"/>
          <p:cNvGraphicFramePr>
            <a:graphicFrameLocks/>
          </p:cNvGraphicFramePr>
          <p:nvPr>
            <p:extLst>
              <p:ext uri="{D42A27DB-BD31-4B8C-83A1-F6EECF244321}">
                <p14:modId xmlns:p14="http://schemas.microsoft.com/office/powerpoint/2010/main" val="688207827"/>
              </p:ext>
            </p:extLst>
          </p:nvPr>
        </p:nvGraphicFramePr>
        <p:xfrm>
          <a:off x="169818" y="1309747"/>
          <a:ext cx="8843554" cy="4921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5733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テキスト ボックス 6"/>
          <p:cNvSpPr txBox="1">
            <a:spLocks noChangeArrowheads="1"/>
          </p:cNvSpPr>
          <p:nvPr/>
        </p:nvSpPr>
        <p:spPr bwMode="auto">
          <a:xfrm>
            <a:off x="2456439" y="5844086"/>
            <a:ext cx="64510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ja-JP" altLang="en-US" sz="4800" dirty="0" smtClean="0">
                <a:solidFill>
                  <a:schemeClr val="bg1"/>
                </a:solidFill>
                <a:latin typeface="ＭＳ 明朝" panose="02020609040205080304" pitchFamily="17" charset="-128"/>
                <a:ea typeface="ＭＳ 明朝" panose="02020609040205080304" pitchFamily="17" charset="-128"/>
              </a:rPr>
              <a:t>地域連携での地域ケア</a:t>
            </a:r>
            <a:endParaRPr kumimoji="1" lang="ja-JP" altLang="en-US" sz="4800" dirty="0">
              <a:solidFill>
                <a:schemeClr val="bg1"/>
              </a:solidFill>
              <a:latin typeface="ＭＳ 明朝" panose="02020609040205080304" pitchFamily="17" charset="-128"/>
              <a:ea typeface="ＭＳ 明朝" panose="02020609040205080304" pitchFamily="17" charset="-128"/>
            </a:endParaRPr>
          </a:p>
        </p:txBody>
      </p:sp>
      <p:sp>
        <p:nvSpPr>
          <p:cNvPr id="7" name="テキスト ボックス 6"/>
          <p:cNvSpPr txBox="1">
            <a:spLocks noChangeArrowheads="1"/>
          </p:cNvSpPr>
          <p:nvPr/>
        </p:nvSpPr>
        <p:spPr bwMode="auto">
          <a:xfrm>
            <a:off x="143934" y="5015868"/>
            <a:ext cx="5489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ja-JP" altLang="en-US" sz="4800" dirty="0" smtClean="0">
                <a:solidFill>
                  <a:schemeClr val="bg1"/>
                </a:solidFill>
                <a:latin typeface="ＭＳ 明朝" panose="02020609040205080304" pitchFamily="17" charset="-128"/>
                <a:ea typeface="ＭＳ 明朝" panose="02020609040205080304" pitchFamily="17" charset="-128"/>
              </a:rPr>
              <a:t>自立生活支援から</a:t>
            </a:r>
            <a:endParaRPr kumimoji="1" lang="ja-JP" altLang="en-US" sz="4800" dirty="0">
              <a:solidFill>
                <a:schemeClr val="bg1"/>
              </a:solidFill>
              <a:latin typeface="ＭＳ 明朝" panose="02020609040205080304" pitchFamily="17" charset="-128"/>
              <a:ea typeface="ＭＳ 明朝" panose="02020609040205080304" pitchFamily="17" charset="-128"/>
            </a:endParaRPr>
          </a:p>
        </p:txBody>
      </p:sp>
      <p:sp>
        <p:nvSpPr>
          <p:cNvPr id="8" name="雲形吹き出し 7"/>
          <p:cNvSpPr/>
          <p:nvPr/>
        </p:nvSpPr>
        <p:spPr>
          <a:xfrm>
            <a:off x="143934" y="313508"/>
            <a:ext cx="4625011" cy="4023361"/>
          </a:xfrm>
          <a:prstGeom prst="cloudCallout">
            <a:avLst>
              <a:gd name="adj1" fmla="val 42551"/>
              <a:gd name="adj2" fmla="val 433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コンテンツ プレースホルダー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1247" y="313508"/>
            <a:ext cx="781050" cy="1146175"/>
          </a:xfrm>
          <a:prstGeom prst="rect">
            <a:avLst/>
          </a:prstGeom>
        </p:spPr>
      </p:pic>
      <p:sp>
        <p:nvSpPr>
          <p:cNvPr id="12" name="正方形/長方形 11"/>
          <p:cNvSpPr/>
          <p:nvPr/>
        </p:nvSpPr>
        <p:spPr>
          <a:xfrm>
            <a:off x="483954" y="1064769"/>
            <a:ext cx="3944969" cy="252083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smtClean="0">
                <a:latin typeface="+mj-ea"/>
              </a:rPr>
              <a:t>◆健康をサポートすると言って相談会を開いても後ろ盾がなく、次につながらない</a:t>
            </a:r>
            <a:endParaRPr lang="en-US" altLang="ja-JP" dirty="0" smtClean="0">
              <a:latin typeface="+mj-ea"/>
            </a:endParaRPr>
          </a:p>
          <a:p>
            <a:endParaRPr kumimoji="1" lang="en-US" altLang="ja-JP" dirty="0">
              <a:latin typeface="+mj-ea"/>
              <a:ea typeface="+mj-ea"/>
            </a:endParaRPr>
          </a:p>
          <a:p>
            <a:r>
              <a:rPr lang="ja-JP" altLang="en-US" dirty="0" smtClean="0">
                <a:latin typeface="+mj-ea"/>
                <a:ea typeface="+mj-ea"/>
              </a:rPr>
              <a:t>◆行政に当店での相談会の実施をお願いしても個別対応は出来ないと断られた</a:t>
            </a:r>
            <a:endParaRPr kumimoji="1" lang="en-US" altLang="ja-JP" dirty="0">
              <a:latin typeface="+mj-ea"/>
              <a:ea typeface="+mj-ea"/>
            </a:endParaRPr>
          </a:p>
        </p:txBody>
      </p:sp>
      <p:sp>
        <p:nvSpPr>
          <p:cNvPr id="13" name="角丸四角形 12"/>
          <p:cNvSpPr/>
          <p:nvPr/>
        </p:nvSpPr>
        <p:spPr>
          <a:xfrm>
            <a:off x="5052018" y="2129246"/>
            <a:ext cx="3871271" cy="2335237"/>
          </a:xfrm>
          <a:prstGeom prst="roundRect">
            <a:avLst/>
          </a:prstGeom>
          <a:solidFill>
            <a:srgbClr val="FFCC66"/>
          </a:solidFill>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smtClean="0"/>
              <a:t>◇東埼玉総合病院が幸手市に移転</a:t>
            </a:r>
            <a:endParaRPr kumimoji="1" lang="en-US" altLang="ja-JP" dirty="0" smtClean="0"/>
          </a:p>
          <a:p>
            <a:r>
              <a:rPr kumimoji="1" lang="ja-JP" altLang="en-US" dirty="0" smtClean="0"/>
              <a:t>在宅医療連携拠点推進室“なのはな”との連携</a:t>
            </a:r>
            <a:endParaRPr kumimoji="1" lang="ja-JP" altLang="en-US" dirty="0"/>
          </a:p>
        </p:txBody>
      </p:sp>
    </p:spTree>
    <p:extLst>
      <p:ext uri="{BB962C8B-B14F-4D97-AF65-F5344CB8AC3E}">
        <p14:creationId xmlns:p14="http://schemas.microsoft.com/office/powerpoint/2010/main" val="38134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500"/>
                                        <p:tgtEl>
                                          <p:spTgt spid="1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5845"/>
                                        </p:tgtEl>
                                        <p:attrNameLst>
                                          <p:attrName>style.visibility</p:attrName>
                                        </p:attrNameLst>
                                      </p:cBhvr>
                                      <p:to>
                                        <p:strVal val="visible"/>
                                      </p:to>
                                    </p:set>
                                    <p:animEffect transition="in" filter="fade">
                                      <p:cBhvr>
                                        <p:cTn id="29"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図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8136" y="3556382"/>
            <a:ext cx="4486534" cy="2691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7652" name="Rectangle 4"/>
          <p:cNvSpPr>
            <a:spLocks noChangeArrowheads="1"/>
          </p:cNvSpPr>
          <p:nvPr/>
        </p:nvSpPr>
        <p:spPr bwMode="auto">
          <a:xfrm>
            <a:off x="-1523999" y="439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endParaRPr lang="en-US" altLang="ja-JP" dirty="0">
              <a:ea typeface="ＭＳ Ｐゴシック" panose="020B0600070205080204" pitchFamily="50" charset="-128"/>
            </a:endParaRPr>
          </a:p>
        </p:txBody>
      </p:sp>
      <p:sp>
        <p:nvSpPr>
          <p:cNvPr id="27653" name="Rectangle 5"/>
          <p:cNvSpPr>
            <a:spLocks noChangeArrowheads="1"/>
          </p:cNvSpPr>
          <p:nvPr/>
        </p:nvSpPr>
        <p:spPr bwMode="auto">
          <a:xfrm>
            <a:off x="150720" y="954107"/>
            <a:ext cx="849483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5400" dirty="0" smtClean="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○暮らし</a:t>
            </a:r>
            <a:r>
              <a:rPr lang="ja-JP" altLang="en-US" sz="54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の</a:t>
            </a:r>
            <a:r>
              <a:rPr lang="ja-JP" altLang="en-US" sz="5400" dirty="0" smtClean="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保健室</a:t>
            </a:r>
            <a:endParaRPr lang="en-US" altLang="ja-JP" sz="3200" dirty="0">
              <a:latin typeface="+mj-ea"/>
              <a:ea typeface="+mj-ea"/>
              <a:cs typeface="Times New Roman" panose="02020603050405020304" pitchFamily="18" charset="0"/>
            </a:endParaRPr>
          </a:p>
          <a:p>
            <a:r>
              <a:rPr lang="ja-JP" altLang="en-US" sz="2000" dirty="0" smtClean="0">
                <a:latin typeface="+mj-ea"/>
                <a:ea typeface="+mj-ea"/>
              </a:rPr>
              <a:t>　　　　　東埼玉</a:t>
            </a:r>
            <a:r>
              <a:rPr lang="ja-JP" altLang="en-US" sz="2000" dirty="0">
                <a:latin typeface="+mj-ea"/>
                <a:ea typeface="+mj-ea"/>
              </a:rPr>
              <a:t>総合病院　　在宅医療連携拠点推進室“菜のはな</a:t>
            </a:r>
            <a:r>
              <a:rPr lang="ja-JP" altLang="en-US" sz="2000" dirty="0" smtClean="0">
                <a:latin typeface="+mj-ea"/>
                <a:ea typeface="+mj-ea"/>
              </a:rPr>
              <a:t>”</a:t>
            </a:r>
            <a:endParaRPr lang="ja-JP" altLang="en-US" sz="4000" dirty="0">
              <a:latin typeface="+mj-ea"/>
              <a:ea typeface="+mj-ea"/>
              <a:cs typeface="Times New Roman" panose="02020603050405020304" pitchFamily="18" charset="0"/>
            </a:endParaRPr>
          </a:p>
        </p:txBody>
      </p:sp>
      <p:sp>
        <p:nvSpPr>
          <p:cNvPr id="27657" name="Rectangle 2"/>
          <p:cNvSpPr>
            <a:spLocks noChangeArrowheads="1"/>
          </p:cNvSpPr>
          <p:nvPr/>
        </p:nvSpPr>
        <p:spPr bwMode="auto">
          <a:xfrm>
            <a:off x="-1523999" y="439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endParaRPr lang="ja-JP" altLang="en-US" dirty="0">
              <a:ea typeface="ＭＳ Ｐゴシック" panose="020B0600070205080204" pitchFamily="50" charset="-128"/>
            </a:endParaRPr>
          </a:p>
        </p:txBody>
      </p:sp>
      <p:sp>
        <p:nvSpPr>
          <p:cNvPr id="27659" name="テキスト ボックス 15"/>
          <p:cNvSpPr txBox="1">
            <a:spLocks noChangeArrowheads="1"/>
          </p:cNvSpPr>
          <p:nvPr/>
        </p:nvSpPr>
        <p:spPr bwMode="auto">
          <a:xfrm>
            <a:off x="640811" y="2273887"/>
            <a:ext cx="6197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2000" b="1" dirty="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調子が良くないけど病院に行くほどでもないかな？</a:t>
            </a:r>
            <a:endParaRPr lang="ja-JP" altLang="en-US" sz="2000" dirty="0">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この症状は病院の何科にかかればいいのかな？</a:t>
            </a:r>
            <a:endParaRPr lang="ja-JP" altLang="en-US" sz="2000" dirty="0">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など様々な悩みに気軽に相談に乗っていただけます</a:t>
            </a:r>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455" y="3556383"/>
            <a:ext cx="3589225" cy="2691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テキスト ボックス 7"/>
          <p:cNvSpPr txBox="1"/>
          <p:nvPr/>
        </p:nvSpPr>
        <p:spPr>
          <a:xfrm>
            <a:off x="233928" y="160683"/>
            <a:ext cx="8845677" cy="769441"/>
          </a:xfrm>
          <a:prstGeom prst="rect">
            <a:avLst/>
          </a:prstGeom>
          <a:noFill/>
        </p:spPr>
        <p:txBody>
          <a:bodyPr wrap="square">
            <a:spAutoFit/>
          </a:bodyPr>
          <a:lstStyle/>
          <a:p>
            <a:pPr>
              <a:defRPr/>
            </a:pPr>
            <a:r>
              <a:rPr kumimoji="1" lang="ja-JP" altLang="en-US" sz="4400" dirty="0" smtClean="0">
                <a:ln w="13462">
                  <a:noFill/>
                  <a:prstDash val="solid"/>
                </a:ln>
                <a:latin typeface="HG丸ｺﾞｼｯｸM-PRO" panose="020F0600000000000000" pitchFamily="50" charset="-128"/>
                <a:ea typeface="HG丸ｺﾞｼｯｸM-PRO" panose="020F0600000000000000" pitchFamily="50" charset="-128"/>
              </a:rPr>
              <a:t>カフェでサロンで気軽に健康相談</a:t>
            </a:r>
            <a:endParaRPr kumimoji="1" lang="ja-JP" altLang="en-US" sz="4400" dirty="0">
              <a:ln w="13462">
                <a:noFill/>
                <a:prstDash val="solid"/>
              </a:ln>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597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5394" y="0"/>
            <a:ext cx="6041864" cy="6223379"/>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7730" y="3460490"/>
            <a:ext cx="784461" cy="498917"/>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4717" y="2779855"/>
            <a:ext cx="900128" cy="585083"/>
          </a:xfrm>
          <a:prstGeom prst="rect">
            <a:avLst/>
          </a:prstGeom>
        </p:spPr>
      </p:pic>
      <p:pic>
        <p:nvPicPr>
          <p:cNvPr id="38" name="図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6326" y="4949636"/>
            <a:ext cx="900128" cy="585083"/>
          </a:xfrm>
          <a:prstGeom prst="rect">
            <a:avLst/>
          </a:prstGeom>
        </p:spPr>
      </p:pic>
      <p:pic>
        <p:nvPicPr>
          <p:cNvPr id="44" name="図 4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27602" y="824490"/>
            <a:ext cx="900128" cy="585083"/>
          </a:xfrm>
          <a:prstGeom prst="rect">
            <a:avLst/>
          </a:prstGeom>
        </p:spPr>
      </p:pic>
      <p:pic>
        <p:nvPicPr>
          <p:cNvPr id="48" name="図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0202" y="2205819"/>
            <a:ext cx="900128" cy="585083"/>
          </a:xfrm>
          <a:prstGeom prst="rect">
            <a:avLst/>
          </a:prstGeom>
        </p:spPr>
      </p:pic>
      <p:pic>
        <p:nvPicPr>
          <p:cNvPr id="49" name="図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0266" y="1843318"/>
            <a:ext cx="900128" cy="585083"/>
          </a:xfrm>
          <a:prstGeom prst="rect">
            <a:avLst/>
          </a:prstGeom>
        </p:spPr>
      </p:pic>
      <p:pic>
        <p:nvPicPr>
          <p:cNvPr id="50" name="図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4589" y="2971546"/>
            <a:ext cx="900128" cy="585083"/>
          </a:xfrm>
          <a:prstGeom prst="rect">
            <a:avLst/>
          </a:prstGeom>
        </p:spPr>
      </p:pic>
      <p:pic>
        <p:nvPicPr>
          <p:cNvPr id="51" name="図 5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9685" y="3894879"/>
            <a:ext cx="900128" cy="585083"/>
          </a:xfrm>
          <a:prstGeom prst="rect">
            <a:avLst/>
          </a:prstGeom>
        </p:spPr>
      </p:pic>
      <p:pic>
        <p:nvPicPr>
          <p:cNvPr id="52" name="図 5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6390" y="2526606"/>
            <a:ext cx="900128" cy="585083"/>
          </a:xfrm>
          <a:prstGeom prst="rect">
            <a:avLst/>
          </a:prstGeom>
        </p:spPr>
      </p:pic>
      <p:pic>
        <p:nvPicPr>
          <p:cNvPr id="53" name="図 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0596" y="2845258"/>
            <a:ext cx="900128" cy="585083"/>
          </a:xfrm>
          <a:prstGeom prst="rect">
            <a:avLst/>
          </a:prstGeom>
        </p:spPr>
      </p:pic>
      <p:pic>
        <p:nvPicPr>
          <p:cNvPr id="55" name="図 5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0108" y="3584875"/>
            <a:ext cx="900128" cy="585083"/>
          </a:xfrm>
          <a:prstGeom prst="rect">
            <a:avLst/>
          </a:prstGeom>
        </p:spPr>
      </p:pic>
      <p:pic>
        <p:nvPicPr>
          <p:cNvPr id="56" name="図 5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8411" y="3709949"/>
            <a:ext cx="900128" cy="585083"/>
          </a:xfrm>
          <a:prstGeom prst="rect">
            <a:avLst/>
          </a:prstGeom>
        </p:spPr>
      </p:pic>
      <p:sp>
        <p:nvSpPr>
          <p:cNvPr id="7" name="テキスト ボックス 6"/>
          <p:cNvSpPr txBox="1"/>
          <p:nvPr/>
        </p:nvSpPr>
        <p:spPr>
          <a:xfrm>
            <a:off x="95535" y="328434"/>
            <a:ext cx="8652680" cy="1692771"/>
          </a:xfrm>
          <a:prstGeom prst="rect">
            <a:avLst/>
          </a:prstGeom>
          <a:noFill/>
        </p:spPr>
        <p:txBody>
          <a:bodyPr wrap="square" rtlCol="0">
            <a:spAutoFit/>
          </a:bodyPr>
          <a:lstStyle/>
          <a:p>
            <a:pPr algn="ctr"/>
            <a:r>
              <a:rPr kumimoji="1" lang="ja-JP" altLang="en-US" sz="3200" b="1" dirty="0" smtClean="0">
                <a:ln w="9525">
                  <a:solidFill>
                    <a:schemeClr val="bg1"/>
                  </a:solidFill>
                  <a:prstDash val="solid"/>
                </a:ln>
                <a:effectLst>
                  <a:outerShdw blurRad="12700" dist="38100" dir="2700000" algn="tl" rotWithShape="0">
                    <a:schemeClr val="bg1">
                      <a:lumMod val="50000"/>
                    </a:schemeClr>
                  </a:outerShdw>
                </a:effectLst>
              </a:rPr>
              <a:t>暮らしの保健室　幸手型</a:t>
            </a:r>
            <a:endParaRPr kumimoji="1" lang="en-US" altLang="ja-JP" sz="32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kumimoji="1" lang="ja-JP" altLang="en-US" sz="3200" b="1" dirty="0" smtClean="0">
                <a:ln w="9525">
                  <a:solidFill>
                    <a:schemeClr val="bg1"/>
                  </a:solidFill>
                  <a:prstDash val="solid"/>
                </a:ln>
                <a:effectLst>
                  <a:outerShdw blurRad="12700" dist="38100" dir="2700000" algn="tl" rotWithShape="0">
                    <a:schemeClr val="bg1">
                      <a:lumMod val="50000"/>
                    </a:schemeClr>
                  </a:outerShdw>
                </a:effectLst>
              </a:rPr>
              <a:t>地域を繋ぐ</a:t>
            </a:r>
            <a:r>
              <a:rPr kumimoji="1" lang="ja-JP" altLang="en-US" sz="3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コミュニティデザイナー</a:t>
            </a:r>
            <a:r>
              <a:rPr kumimoji="1" lang="ja-JP" altLang="en-US" sz="3200" b="1" dirty="0" smtClean="0">
                <a:ln w="9525">
                  <a:solidFill>
                    <a:schemeClr val="bg1"/>
                  </a:solidFill>
                  <a:prstDash val="solid"/>
                </a:ln>
                <a:effectLst>
                  <a:outerShdw blurRad="12700" dist="38100" dir="2700000" algn="tl" rotWithShape="0">
                    <a:schemeClr val="bg1">
                      <a:lumMod val="50000"/>
                    </a:schemeClr>
                  </a:outerShdw>
                </a:effectLst>
              </a:rPr>
              <a:t>が開催</a:t>
            </a:r>
            <a:endParaRPr kumimoji="1" lang="en-US" altLang="ja-JP" sz="3200" b="1" dirty="0" smtClean="0">
              <a:ln w="9525">
                <a:solidFill>
                  <a:schemeClr val="bg1"/>
                </a:solidFill>
                <a:prstDash val="solid"/>
              </a:ln>
              <a:effectLst>
                <a:outerShdw blurRad="12700" dist="38100" dir="2700000" algn="tl" rotWithShape="0">
                  <a:schemeClr val="bg1">
                    <a:lumMod val="50000"/>
                  </a:schemeClr>
                </a:outerShdw>
              </a:effectLst>
            </a:endParaRPr>
          </a:p>
          <a:p>
            <a:pPr algn="ctr"/>
            <a:r>
              <a:rPr lang="ja-JP" altLang="en-US" sz="3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コミュニティ</a:t>
            </a:r>
            <a:r>
              <a:rPr lang="ja-JP" altLang="en-US" sz="3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ナース</a:t>
            </a:r>
            <a:r>
              <a:rPr lang="ja-JP" altLang="en-US" sz="3200" b="1" dirty="0" smtClean="0">
                <a:ln w="9525">
                  <a:solidFill>
                    <a:schemeClr val="bg1"/>
                  </a:solidFill>
                  <a:prstDash val="solid"/>
                </a:ln>
                <a:effectLst>
                  <a:outerShdw blurRad="12700" dist="38100" dir="2700000" algn="tl" rotWithShape="0">
                    <a:schemeClr val="bg1">
                      <a:lumMod val="50000"/>
                    </a:schemeClr>
                  </a:outerShdw>
                </a:effectLst>
              </a:rPr>
              <a:t>が病院から地域へ</a:t>
            </a:r>
            <a:endParaRPr kumimoji="1" lang="ja-JP" altLang="en-US" sz="32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7" name="テキスト ボックス 16"/>
          <p:cNvSpPr txBox="1"/>
          <p:nvPr/>
        </p:nvSpPr>
        <p:spPr>
          <a:xfrm>
            <a:off x="118378" y="1897975"/>
            <a:ext cx="4442346" cy="5078313"/>
          </a:xfrm>
          <a:prstGeom prst="rect">
            <a:avLst/>
          </a:prstGeom>
          <a:noFill/>
        </p:spPr>
        <p:txBody>
          <a:bodyPr wrap="square" rtlCol="0">
            <a:spAutoFit/>
          </a:bodyPr>
          <a:lstStyle/>
          <a:p>
            <a:pPr>
              <a:lnSpc>
                <a:spcPct val="150000"/>
              </a:lnSpc>
            </a:pPr>
            <a:r>
              <a:rPr lang="ja-JP" altLang="en-US" sz="2400" dirty="0" smtClean="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サロン</a:t>
            </a:r>
            <a:endParaRPr lang="en-US" altLang="ja-JP"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自治会館</a:t>
            </a:r>
            <a:endParaRPr lang="en-US" altLang="ja-JP"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お寺</a:t>
            </a:r>
            <a:endParaRPr lang="en-US" altLang="ja-JP"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空き店舗</a:t>
            </a:r>
            <a:endParaRPr lang="en-US" altLang="ja-JP"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行政施設</a:t>
            </a:r>
            <a:endParaRPr lang="en-US" altLang="ja-JP"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体操教室</a:t>
            </a:r>
            <a:endParaRPr lang="en-US" altLang="ja-JP"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smtClean="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イベント</a:t>
            </a:r>
            <a:endParaRPr lang="en-US" altLang="ja-JP" sz="2400" dirty="0" smtClean="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2400" dirty="0" smtClean="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rPr>
              <a:t>コミュニティカフェ</a:t>
            </a:r>
            <a:endParaRPr lang="en-US" altLang="ja-JP" sz="2400" dirty="0" smtClean="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a:p>
            <a:pPr>
              <a:lnSpc>
                <a:spcPct val="150000"/>
              </a:lnSpc>
            </a:pPr>
            <a:endParaRPr lang="ja-JP" altLang="en-US" sz="2400" dirty="0">
              <a:ln>
                <a:solidFill>
                  <a:schemeClr val="bg1"/>
                </a:solidFill>
              </a:ln>
              <a:solidFill>
                <a:srgbClr val="FF00FF"/>
              </a:solidFill>
              <a:latin typeface="HGP創英角ﾎﾟｯﾌﾟ体" panose="040B0A00000000000000" pitchFamily="50" charset="-128"/>
              <a:ea typeface="HGP創英角ﾎﾟｯﾌﾟ体" panose="040B0A00000000000000" pitchFamily="50" charset="-128"/>
            </a:endParaRPr>
          </a:p>
        </p:txBody>
      </p:sp>
      <p:sp>
        <p:nvSpPr>
          <p:cNvPr id="2" name="テキスト ボックス 1"/>
          <p:cNvSpPr txBox="1"/>
          <p:nvPr/>
        </p:nvSpPr>
        <p:spPr>
          <a:xfrm>
            <a:off x="5956518" y="4780512"/>
            <a:ext cx="2762479" cy="923330"/>
          </a:xfrm>
          <a:prstGeom prst="rect">
            <a:avLst/>
          </a:prstGeom>
          <a:noFill/>
        </p:spPr>
        <p:txBody>
          <a:bodyPr wrap="square" rtlCol="0">
            <a:spAutoFit/>
          </a:bodyPr>
          <a:lstStyle/>
          <a:p>
            <a:r>
              <a:rPr kumimoji="1" lang="ja-JP" altLang="en-US" dirty="0" smtClean="0"/>
              <a:t>地域全体の高齢化が進む幸手、杉戸では常設型ではなく、地域の各地で開催</a:t>
            </a:r>
            <a:endParaRPr kumimoji="1" lang="ja-JP" altLang="en-US" dirty="0"/>
          </a:p>
        </p:txBody>
      </p:sp>
    </p:spTree>
    <p:extLst>
      <p:ext uri="{BB962C8B-B14F-4D97-AF65-F5344CB8AC3E}">
        <p14:creationId xmlns:p14="http://schemas.microsoft.com/office/powerpoint/2010/main" val="11200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par>
                                <p:cTn id="16" presetID="22" presetClass="entr" presetSubtype="4"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down)">
                                      <p:cBhvr>
                                        <p:cTn id="18" dur="500"/>
                                        <p:tgtEl>
                                          <p:spTgt spid="55"/>
                                        </p:tgtEl>
                                      </p:cBhvr>
                                    </p:animEffect>
                                  </p:childTnLst>
                                </p:cTn>
                              </p:par>
                              <p:par>
                                <p:cTn id="19" presetID="22" presetClass="entr" presetSubtype="4"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down)">
                                      <p:cBhvr>
                                        <p:cTn id="21" dur="500"/>
                                        <p:tgtEl>
                                          <p:spTgt spid="48"/>
                                        </p:tgtEl>
                                      </p:cBhvr>
                                    </p:animEffect>
                                  </p:childTnLst>
                                </p:cTn>
                              </p:par>
                              <p:par>
                                <p:cTn id="22" presetID="22" presetClass="entr" presetSubtype="4"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down)">
                                      <p:cBhvr>
                                        <p:cTn id="24" dur="500"/>
                                        <p:tgtEl>
                                          <p:spTgt spid="50"/>
                                        </p:tgtEl>
                                      </p:cBhvr>
                                    </p:animEffect>
                                  </p:childTnLst>
                                </p:cTn>
                              </p:par>
                              <p:par>
                                <p:cTn id="25" presetID="2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par>
                                <p:cTn id="28" presetID="22" presetClass="entr" presetSubtype="4"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00"/>
                                        <p:tgtEl>
                                          <p:spTgt spid="51"/>
                                        </p:tgtEl>
                                      </p:cBhvr>
                                    </p:animEffect>
                                  </p:childTnLst>
                                </p:cTn>
                              </p:par>
                              <p:par>
                                <p:cTn id="31" presetID="2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par>
                                <p:cTn id="34" presetID="22" presetClass="entr" presetSubtype="4"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par>
                                <p:cTn id="37" presetID="22" presetClass="entr" presetSubtype="4"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down)">
                                      <p:cBhvr>
                                        <p:cTn id="39" dur="500"/>
                                        <p:tgtEl>
                                          <p:spTgt spid="56"/>
                                        </p:tgtEl>
                                      </p:cBhvr>
                                    </p:animEffect>
                                  </p:childTnLst>
                                </p:cTn>
                              </p:par>
                              <p:par>
                                <p:cTn id="40" presetID="22" presetClass="entr" presetSubtype="4"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nvPr>
        </p:nvGraphicFramePr>
        <p:xfrm>
          <a:off x="945414" y="1000606"/>
          <a:ext cx="7500938" cy="5300662"/>
        </p:xfrm>
        <a:graphic>
          <a:graphicData uri="http://schemas.openxmlformats.org/presentationml/2006/ole">
            <mc:AlternateContent xmlns:mc="http://schemas.openxmlformats.org/markup-compatibility/2006">
              <mc:Choice xmlns:v="urn:schemas-microsoft-com:vml" Requires="v">
                <p:oleObj spid="_x0000_s8200" name="Acrobat Document" r:id="rId4" imgW="6415981" imgH="4533840" progId="AcroExch.Document.DC">
                  <p:embed/>
                </p:oleObj>
              </mc:Choice>
              <mc:Fallback>
                <p:oleObj name="Acrobat Document" r:id="rId4" imgW="6415981" imgH="4533840" progId="AcroExch.Document.DC">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414" y="1000606"/>
                        <a:ext cx="7500938" cy="5300662"/>
                      </a:xfrm>
                      <a:prstGeom prst="rect">
                        <a:avLst/>
                      </a:prstGeom>
                      <a:noFill/>
                      <a:extLst/>
                    </p:spPr>
                  </p:pic>
                </p:oleObj>
              </mc:Fallback>
            </mc:AlternateContent>
          </a:graphicData>
        </a:graphic>
      </p:graphicFrame>
      <p:sp>
        <p:nvSpPr>
          <p:cNvPr id="4" name="正方形/長方形 3"/>
          <p:cNvSpPr/>
          <p:nvPr/>
        </p:nvSpPr>
        <p:spPr>
          <a:xfrm>
            <a:off x="5352371" y="4827395"/>
            <a:ext cx="3058245" cy="1481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ysClr val="windowText" lastClr="000000"/>
                </a:solidFill>
              </a:rPr>
              <a:t>毎月第</a:t>
            </a:r>
            <a:r>
              <a:rPr lang="en-US" altLang="ja-JP" dirty="0" smtClean="0">
                <a:solidFill>
                  <a:sysClr val="windowText" lastClr="000000"/>
                </a:solidFill>
              </a:rPr>
              <a:t>4</a:t>
            </a:r>
            <a:r>
              <a:rPr lang="ja-JP" altLang="en-US" dirty="0" smtClean="0">
                <a:solidFill>
                  <a:sysClr val="windowText" lastClr="000000"/>
                </a:solidFill>
              </a:rPr>
              <a:t>火曜日に</a:t>
            </a:r>
            <a:endParaRPr lang="en-US" altLang="ja-JP" dirty="0" smtClean="0">
              <a:solidFill>
                <a:sysClr val="windowText" lastClr="000000"/>
              </a:solidFill>
            </a:endParaRPr>
          </a:p>
          <a:p>
            <a:pPr algn="ctr"/>
            <a:r>
              <a:rPr lang="ja-JP" altLang="en-US" dirty="0" smtClean="0">
                <a:solidFill>
                  <a:sysClr val="windowText" lastClr="000000"/>
                </a:solidFill>
              </a:rPr>
              <a:t>東埼玉総合病院で</a:t>
            </a:r>
            <a:endParaRPr lang="en-US" altLang="ja-JP" dirty="0" smtClean="0">
              <a:solidFill>
                <a:sysClr val="windowText" lastClr="000000"/>
              </a:solidFill>
            </a:endParaRPr>
          </a:p>
          <a:p>
            <a:pPr algn="ctr"/>
            <a:r>
              <a:rPr lang="ja-JP" altLang="en-US" dirty="0">
                <a:solidFill>
                  <a:sysClr val="windowText" lastClr="000000"/>
                </a:solidFill>
              </a:rPr>
              <a:t>みんなの</a:t>
            </a:r>
            <a:r>
              <a:rPr lang="ja-JP" altLang="en-US" dirty="0" smtClean="0">
                <a:solidFill>
                  <a:sysClr val="windowText" lastClr="000000"/>
                </a:solidFill>
              </a:rPr>
              <a:t>カンファ開催</a:t>
            </a:r>
            <a:endParaRPr lang="ja-JP" altLang="en-US" dirty="0">
              <a:solidFill>
                <a:sysClr val="windowText" lastClr="000000"/>
              </a:solidFill>
            </a:endParaRPr>
          </a:p>
        </p:txBody>
      </p:sp>
      <p:sp>
        <p:nvSpPr>
          <p:cNvPr id="8" name="Rectangle 5"/>
          <p:cNvSpPr>
            <a:spLocks noChangeArrowheads="1"/>
          </p:cNvSpPr>
          <p:nvPr/>
        </p:nvSpPr>
        <p:spPr bwMode="auto">
          <a:xfrm>
            <a:off x="945414" y="160179"/>
            <a:ext cx="79928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2400" dirty="0" smtClean="0">
                <a:latin typeface="AR P丸ゴシック体M" panose="020F0600000000000000" pitchFamily="50" charset="-128"/>
                <a:ea typeface="AR P丸ゴシック体M" panose="020F0600000000000000" pitchFamily="50" charset="-128"/>
                <a:cs typeface="Times New Roman" panose="02020603050405020304" pitchFamily="18" charset="0"/>
              </a:rPr>
              <a:t>コミュニティデザイナーが繋ぐ</a:t>
            </a:r>
            <a:endParaRPr lang="en-US" altLang="ja-JP" sz="3600" dirty="0" smtClean="0">
              <a:latin typeface="AR P丸ゴシック体M" panose="020F0600000000000000" pitchFamily="50" charset="-128"/>
              <a:ea typeface="AR P丸ゴシック体M" panose="020F0600000000000000" pitchFamily="50" charset="-128"/>
              <a:cs typeface="Times New Roman" panose="02020603050405020304" pitchFamily="18" charset="0"/>
            </a:endParaRPr>
          </a:p>
          <a:p>
            <a:r>
              <a:rPr lang="ja-JP" altLang="en-US" sz="3600" dirty="0" smtClean="0">
                <a:latin typeface="AR P丸ゴシック体M" panose="020F0600000000000000" pitchFamily="50" charset="-128"/>
                <a:ea typeface="AR P丸ゴシック体M" panose="020F0600000000000000" pitchFamily="50" charset="-128"/>
                <a:cs typeface="Times New Roman" panose="02020603050405020304" pitchFamily="18" charset="0"/>
              </a:rPr>
              <a:t>まちに広がる暮らし</a:t>
            </a:r>
            <a:r>
              <a:rPr lang="ja-JP" altLang="en-US" sz="3600" dirty="0">
                <a:latin typeface="AR P丸ゴシック体M" panose="020F0600000000000000" pitchFamily="50" charset="-128"/>
                <a:ea typeface="AR P丸ゴシック体M" panose="020F0600000000000000" pitchFamily="50" charset="-128"/>
                <a:cs typeface="Times New Roman" panose="02020603050405020304" pitchFamily="18" charset="0"/>
              </a:rPr>
              <a:t>の</a:t>
            </a:r>
            <a:r>
              <a:rPr lang="ja-JP" altLang="en-US" sz="3600" dirty="0" smtClean="0">
                <a:latin typeface="AR P丸ゴシック体M" panose="020F0600000000000000" pitchFamily="50" charset="-128"/>
                <a:ea typeface="AR P丸ゴシック体M" panose="020F0600000000000000" pitchFamily="50" charset="-128"/>
                <a:cs typeface="Times New Roman" panose="02020603050405020304" pitchFamily="18" charset="0"/>
              </a:rPr>
              <a:t>保健室</a:t>
            </a:r>
            <a:endParaRPr lang="en-US" altLang="ja-JP" sz="3600" dirty="0">
              <a:latin typeface="AR P丸ゴシック体M" panose="020F0600000000000000" pitchFamily="50" charset="-128"/>
              <a:ea typeface="AR P丸ゴシック体M" panose="020F0600000000000000" pitchFamily="50" charset="-128"/>
              <a:cs typeface="Times New Roman" panose="02020603050405020304" pitchFamily="18" charset="0"/>
            </a:endParaRPr>
          </a:p>
        </p:txBody>
      </p:sp>
      <p:sp>
        <p:nvSpPr>
          <p:cNvPr id="3" name="正方形/長方形 2"/>
          <p:cNvSpPr/>
          <p:nvPr/>
        </p:nvSpPr>
        <p:spPr>
          <a:xfrm>
            <a:off x="3957967" y="3388569"/>
            <a:ext cx="1475831" cy="192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94326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2706" y="1877437"/>
            <a:ext cx="2689133" cy="1755592"/>
          </a:xfrm>
          <a:prstGeom prst="rect">
            <a:avLst/>
          </a:prstGeom>
        </p:spPr>
      </p:pic>
      <p:sp>
        <p:nvSpPr>
          <p:cNvPr id="7" name="テキスト ボックス 15"/>
          <p:cNvSpPr txBox="1">
            <a:spLocks noChangeArrowheads="1"/>
          </p:cNvSpPr>
          <p:nvPr/>
        </p:nvSpPr>
        <p:spPr bwMode="auto">
          <a:xfrm>
            <a:off x="162148" y="3203639"/>
            <a:ext cx="61971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毎日の営業の中で、お客様の体調をチェックし</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異変</a:t>
            </a:r>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がある</a:t>
            </a:r>
            <a:r>
              <a:rPr lang="ja-JP" altLang="en-US" sz="2000" b="1" dirty="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方</a:t>
            </a:r>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や、不調を訴える方がいらっしゃった場合</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“菜のはな”へ連絡し、時には訪問し救急搬送を行う</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sp>
        <p:nvSpPr>
          <p:cNvPr id="8" name="テキスト ボックス 15"/>
          <p:cNvSpPr txBox="1">
            <a:spLocks noChangeArrowheads="1"/>
          </p:cNvSpPr>
          <p:nvPr/>
        </p:nvSpPr>
        <p:spPr bwMode="auto">
          <a:xfrm>
            <a:off x="162148" y="4344728"/>
            <a:ext cx="4434183" cy="1938992"/>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★事例１</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あちらこちら</a:t>
            </a:r>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で転倒しているというお客様からの情報</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　⇒訪問してかかりつけ医から総合病院への診察指示を仰ぎ入院治療</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　</a:t>
            </a:r>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普段の生活へ復帰</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sp>
        <p:nvSpPr>
          <p:cNvPr id="9" name="テキスト ボックス 15"/>
          <p:cNvSpPr txBox="1">
            <a:spLocks noChangeArrowheads="1"/>
          </p:cNvSpPr>
          <p:nvPr/>
        </p:nvSpPr>
        <p:spPr bwMode="auto">
          <a:xfrm>
            <a:off x="162147" y="1822104"/>
            <a:ext cx="619718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北葛北部医師会の事業として行っているので</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患者さんに</a:t>
            </a:r>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対し○○病院の△△先生の所に行って</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a:t>
            </a:r>
            <a:r>
              <a:rPr lang="ja-JP" altLang="en-US" sz="2000" b="1" dirty="0" err="1"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って</a:t>
            </a:r>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言って聞いてみるのがいいと思うよ</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rPr>
              <a:t>という具体的なアドバイスと翌日に確認の実施</a:t>
            </a:r>
            <a:endParaRPr lang="en-US" altLang="ja-JP" sz="2000" b="1" dirty="0" smtClean="0">
              <a:solidFill>
                <a:srgbClr val="833C0B"/>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sp>
        <p:nvSpPr>
          <p:cNvPr id="10" name="Rectangle 5"/>
          <p:cNvSpPr>
            <a:spLocks noChangeArrowheads="1"/>
          </p:cNvSpPr>
          <p:nvPr/>
        </p:nvSpPr>
        <p:spPr bwMode="auto">
          <a:xfrm>
            <a:off x="379333" y="0"/>
            <a:ext cx="890426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4000" dirty="0" smtClean="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○コミュニティカフェでの</a:t>
            </a:r>
            <a:endParaRPr lang="en-US" altLang="ja-JP" sz="4000" dirty="0" smtClean="0">
              <a:latin typeface="HGS創英角ﾎﾟｯﾌﾟ体" panose="040B0A00000000000000" pitchFamily="50" charset="-128"/>
              <a:ea typeface="HGS創英角ﾎﾟｯﾌﾟ体" panose="040B0A00000000000000" pitchFamily="50" charset="-128"/>
              <a:cs typeface="Times New Roman" panose="02020603050405020304" pitchFamily="18" charset="0"/>
            </a:endParaRPr>
          </a:p>
          <a:p>
            <a:r>
              <a:rPr lang="ja-JP" altLang="en-US" sz="40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a:t>
            </a:r>
            <a:r>
              <a:rPr lang="ja-JP" altLang="en-US" sz="4000" dirty="0" smtClean="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　　　　　　暮らし</a:t>
            </a:r>
            <a:r>
              <a:rPr lang="ja-JP" altLang="en-US" sz="4000" dirty="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の</a:t>
            </a:r>
            <a:r>
              <a:rPr lang="ja-JP" altLang="en-US" sz="4000" dirty="0" smtClean="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保健室実例</a:t>
            </a:r>
            <a:r>
              <a:rPr lang="ja-JP" altLang="en-US" sz="2000" dirty="0">
                <a:latin typeface="+mj-ea"/>
                <a:ea typeface="+mj-ea"/>
              </a:rPr>
              <a:t>　　</a:t>
            </a:r>
            <a:endParaRPr lang="en-US" altLang="ja-JP" sz="2000" dirty="0">
              <a:latin typeface="+mj-ea"/>
              <a:ea typeface="+mj-ea"/>
            </a:endParaRPr>
          </a:p>
          <a:p>
            <a:r>
              <a:rPr lang="ja-JP" altLang="en-US" sz="3600" dirty="0">
                <a:latin typeface="+mj-ea"/>
                <a:ea typeface="+mj-ea"/>
                <a:cs typeface="Times New Roman" panose="02020603050405020304" pitchFamily="18" charset="0"/>
              </a:rPr>
              <a:t>　　</a:t>
            </a:r>
            <a:endParaRPr lang="ja-JP" altLang="en-US" sz="4000" dirty="0">
              <a:latin typeface="+mj-ea"/>
              <a:ea typeface="+mj-ea"/>
              <a:cs typeface="Times New Roman" panose="02020603050405020304" pitchFamily="18" charset="0"/>
            </a:endParaRPr>
          </a:p>
        </p:txBody>
      </p:sp>
      <p:sp>
        <p:nvSpPr>
          <p:cNvPr id="11" name="テキスト ボックス 10"/>
          <p:cNvSpPr txBox="1"/>
          <p:nvPr/>
        </p:nvSpPr>
        <p:spPr>
          <a:xfrm>
            <a:off x="359183" y="1374394"/>
            <a:ext cx="8474299" cy="369332"/>
          </a:xfrm>
          <a:prstGeom prst="rect">
            <a:avLst/>
          </a:prstGeom>
          <a:noFill/>
        </p:spPr>
        <p:txBody>
          <a:bodyPr wrap="square" rtlCol="0">
            <a:spAutoFit/>
          </a:bodyPr>
          <a:lstStyle/>
          <a:p>
            <a:r>
              <a:rPr kumimoji="1" lang="ja-JP" altLang="en-US" dirty="0" smtClean="0"/>
              <a:t>コミュニティカフェは定休日以外営業しているのでお客様の異変を発見し連絡できる</a:t>
            </a:r>
            <a:endParaRPr kumimoji="1" lang="ja-JP" altLang="en-US" dirty="0"/>
          </a:p>
        </p:txBody>
      </p:sp>
      <p:sp>
        <p:nvSpPr>
          <p:cNvPr id="12" name="テキスト ボックス 15"/>
          <p:cNvSpPr txBox="1">
            <a:spLocks noChangeArrowheads="1"/>
          </p:cNvSpPr>
          <p:nvPr/>
        </p:nvSpPr>
        <p:spPr bwMode="auto">
          <a:xfrm>
            <a:off x="4831464" y="4386044"/>
            <a:ext cx="4210375" cy="1938992"/>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★事例２</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err="1"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ろれつが</a:t>
            </a:r>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回らなくなったという本人からの相談</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　</a:t>
            </a:r>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⇒電話で確認、救急診療を案内</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　</a:t>
            </a:r>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脳梗塞の早期発見</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a:p>
            <a:r>
              <a:rPr lang="ja-JP" altLang="en-US" sz="2000" b="1" dirty="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　</a:t>
            </a:r>
            <a:r>
              <a:rPr lang="ja-JP" altLang="en-US"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rPr>
              <a:t>現在入院リハビリ中</a:t>
            </a:r>
            <a:endParaRPr lang="en-US" altLang="ja-JP" sz="2000" b="1" dirty="0" smtClean="0">
              <a:solidFill>
                <a:sysClr val="windowText" lastClr="000000"/>
              </a:solidFill>
              <a:latin typeface="AR P丸ゴシック体M" panose="020B0600010101010101" pitchFamily="50" charset="-128"/>
              <a:ea typeface="AR P丸ゴシック体M" panose="020B0600010101010101" pitchFamily="50" charset="-128"/>
              <a:cs typeface="Times New Roman" panose="02020603050405020304" pitchFamily="18" charset="0"/>
            </a:endParaRPr>
          </a:p>
        </p:txBody>
      </p:sp>
    </p:spTree>
    <p:extLst>
      <p:ext uri="{BB962C8B-B14F-4D97-AF65-F5344CB8AC3E}">
        <p14:creationId xmlns:p14="http://schemas.microsoft.com/office/powerpoint/2010/main" val="249874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314" y="2110945"/>
            <a:ext cx="2757268" cy="1550964"/>
          </a:xfrm>
          <a:prstGeom prst="rect">
            <a:avLst/>
          </a:prstGeom>
        </p:spPr>
      </p:pic>
      <p:sp>
        <p:nvSpPr>
          <p:cNvPr id="6" name="環状矢印 5"/>
          <p:cNvSpPr/>
          <p:nvPr/>
        </p:nvSpPr>
        <p:spPr>
          <a:xfrm rot="5400000">
            <a:off x="2124554" y="-1201109"/>
            <a:ext cx="4702630" cy="8332760"/>
          </a:xfrm>
          <a:prstGeom prst="circularArrow">
            <a:avLst>
              <a:gd name="adj1" fmla="val 10469"/>
              <a:gd name="adj2" fmla="val 1142319"/>
              <a:gd name="adj3" fmla="val 18861822"/>
              <a:gd name="adj4" fmla="val 7491622"/>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メモ 14"/>
          <p:cNvSpPr/>
          <p:nvPr/>
        </p:nvSpPr>
        <p:spPr>
          <a:xfrm>
            <a:off x="5758474" y="4651491"/>
            <a:ext cx="1828800" cy="1536029"/>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763212" y="4773173"/>
            <a:ext cx="1828800" cy="646331"/>
          </a:xfrm>
          <a:prstGeom prst="rect">
            <a:avLst/>
          </a:prstGeom>
          <a:noFill/>
        </p:spPr>
        <p:txBody>
          <a:bodyPr wrap="square" rtlCol="0">
            <a:spAutoFit/>
          </a:bodyPr>
          <a:lstStyle/>
          <a:p>
            <a:pPr algn="ctr"/>
            <a:r>
              <a:rPr kumimoji="1" lang="ja-JP" altLang="en-US" dirty="0" smtClean="0"/>
              <a:t>幸せ手伝い隊</a:t>
            </a:r>
            <a:endParaRPr kumimoji="1" lang="en-US" altLang="ja-JP" dirty="0" smtClean="0"/>
          </a:p>
          <a:p>
            <a:pPr algn="ctr"/>
            <a:r>
              <a:rPr lang="ja-JP" altLang="en-US" dirty="0"/>
              <a:t>サポーター</a:t>
            </a:r>
            <a:endParaRPr kumimoji="1" lang="ja-JP" altLang="en-US"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3766" y="873207"/>
            <a:ext cx="1558216" cy="1351316"/>
          </a:xfrm>
          <a:prstGeom prst="rect">
            <a:avLst/>
          </a:prstGeom>
        </p:spPr>
      </p:pic>
      <p:sp>
        <p:nvSpPr>
          <p:cNvPr id="3" name="テキスト ボックス 2"/>
          <p:cNvSpPr txBox="1"/>
          <p:nvPr/>
        </p:nvSpPr>
        <p:spPr>
          <a:xfrm>
            <a:off x="6813449" y="2224523"/>
            <a:ext cx="1828800" cy="369332"/>
          </a:xfrm>
          <a:prstGeom prst="rect">
            <a:avLst/>
          </a:prstGeom>
          <a:noFill/>
        </p:spPr>
        <p:txBody>
          <a:bodyPr wrap="square" rtlCol="0">
            <a:spAutoFit/>
          </a:bodyPr>
          <a:lstStyle/>
          <a:p>
            <a:r>
              <a:rPr kumimoji="1" lang="ja-JP" altLang="en-US" dirty="0" smtClean="0"/>
              <a:t>コミュニティカフェ</a:t>
            </a:r>
            <a:endParaRPr kumimoji="1" lang="ja-JP" altLang="en-US"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1828" y="979415"/>
            <a:ext cx="1431726" cy="1231284"/>
          </a:xfrm>
          <a:prstGeom prst="rect">
            <a:avLst/>
          </a:prstGeom>
        </p:spPr>
      </p:pic>
      <p:sp>
        <p:nvSpPr>
          <p:cNvPr id="9" name="テキスト ボックス 8"/>
          <p:cNvSpPr txBox="1"/>
          <p:nvPr/>
        </p:nvSpPr>
        <p:spPr>
          <a:xfrm>
            <a:off x="193136" y="3716857"/>
            <a:ext cx="3042433" cy="1477328"/>
          </a:xfrm>
          <a:prstGeom prst="rect">
            <a:avLst/>
          </a:prstGeom>
          <a:noFill/>
        </p:spPr>
        <p:txBody>
          <a:bodyPr wrap="square" rtlCol="0">
            <a:spAutoFit/>
          </a:bodyPr>
          <a:lstStyle/>
          <a:p>
            <a:r>
              <a:rPr kumimoji="1" lang="ja-JP" altLang="en-US" dirty="0" smtClean="0"/>
              <a:t>お客様のリビングに置くだけ</a:t>
            </a:r>
            <a:endParaRPr kumimoji="1" lang="en-US" altLang="ja-JP" dirty="0" smtClean="0"/>
          </a:p>
          <a:p>
            <a:r>
              <a:rPr lang="ja-JP" altLang="en-US" dirty="0" smtClean="0"/>
              <a:t>　　</a:t>
            </a:r>
            <a:r>
              <a:rPr lang="ja-JP" altLang="en-US" dirty="0" smtClean="0">
                <a:solidFill>
                  <a:srgbClr val="FF0000"/>
                </a:solidFill>
              </a:rPr>
              <a:t>人感センサー</a:t>
            </a:r>
            <a:endParaRPr lang="en-US" altLang="ja-JP" dirty="0" smtClean="0">
              <a:solidFill>
                <a:srgbClr val="FF0000"/>
              </a:solidFill>
            </a:endParaRPr>
          </a:p>
          <a:p>
            <a:r>
              <a:rPr kumimoji="1" lang="ja-JP" altLang="en-US" dirty="0" smtClean="0">
                <a:solidFill>
                  <a:srgbClr val="FF0000"/>
                </a:solidFill>
              </a:rPr>
              <a:t>　　照度センサー</a:t>
            </a:r>
            <a:endParaRPr kumimoji="1" lang="en-US" altLang="ja-JP" dirty="0" smtClean="0">
              <a:solidFill>
                <a:srgbClr val="FF0000"/>
              </a:solidFill>
            </a:endParaRPr>
          </a:p>
          <a:p>
            <a:r>
              <a:rPr lang="ja-JP" altLang="en-US" dirty="0" smtClean="0">
                <a:solidFill>
                  <a:srgbClr val="FF0000"/>
                </a:solidFill>
              </a:rPr>
              <a:t>　　温度計</a:t>
            </a:r>
            <a:endParaRPr lang="en-US" altLang="ja-JP" dirty="0" smtClean="0">
              <a:solidFill>
                <a:srgbClr val="FF0000"/>
              </a:solidFill>
            </a:endParaRPr>
          </a:p>
          <a:p>
            <a:r>
              <a:rPr kumimoji="1" lang="ja-JP" altLang="en-US" dirty="0" smtClean="0">
                <a:solidFill>
                  <a:srgbClr val="FF0000"/>
                </a:solidFill>
              </a:rPr>
              <a:t>　　湿度計</a:t>
            </a:r>
            <a:r>
              <a:rPr kumimoji="1" lang="ja-JP" altLang="en-US" dirty="0" smtClean="0"/>
              <a:t>　　　による見守り</a:t>
            </a:r>
            <a:endParaRPr kumimoji="1" lang="ja-JP" altLang="en-US" dirty="0"/>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8827" y="2704986"/>
            <a:ext cx="1603619" cy="1770603"/>
          </a:xfrm>
          <a:prstGeom prst="rect">
            <a:avLst/>
          </a:prstGeom>
        </p:spPr>
      </p:pic>
      <p:sp>
        <p:nvSpPr>
          <p:cNvPr id="14" name="メモ 13"/>
          <p:cNvSpPr/>
          <p:nvPr/>
        </p:nvSpPr>
        <p:spPr>
          <a:xfrm>
            <a:off x="3507539" y="4662568"/>
            <a:ext cx="1828800" cy="1536029"/>
          </a:xfrm>
          <a:prstGeom prst="foldedCorne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537416" y="4773174"/>
            <a:ext cx="1828800" cy="646331"/>
          </a:xfrm>
          <a:prstGeom prst="rect">
            <a:avLst/>
          </a:prstGeom>
          <a:noFill/>
        </p:spPr>
        <p:txBody>
          <a:bodyPr wrap="square" rtlCol="0">
            <a:spAutoFit/>
          </a:bodyPr>
          <a:lstStyle/>
          <a:p>
            <a:pPr algn="ctr"/>
            <a:r>
              <a:rPr kumimoji="1" lang="ja-JP" altLang="en-US" dirty="0" smtClean="0"/>
              <a:t>暮らしの保健室</a:t>
            </a:r>
            <a:endParaRPr kumimoji="1" lang="en-US" altLang="ja-JP" dirty="0" smtClean="0"/>
          </a:p>
          <a:p>
            <a:pPr algn="ctr"/>
            <a:r>
              <a:rPr lang="ja-JP" altLang="en-US" dirty="0" smtClean="0"/>
              <a:t>菜の</a:t>
            </a:r>
            <a:r>
              <a:rPr lang="ja-JP" altLang="en-US" dirty="0" err="1" smtClean="0"/>
              <a:t>はな</a:t>
            </a:r>
            <a:endParaRPr kumimoji="1" lang="ja-JP" altLang="en-US" dirty="0"/>
          </a:p>
        </p:txBody>
      </p:sp>
      <p:sp>
        <p:nvSpPr>
          <p:cNvPr id="12" name="テキスト ボックス 11"/>
          <p:cNvSpPr txBox="1"/>
          <p:nvPr/>
        </p:nvSpPr>
        <p:spPr>
          <a:xfrm>
            <a:off x="5771837" y="5593744"/>
            <a:ext cx="1828800" cy="369332"/>
          </a:xfrm>
          <a:prstGeom prst="rect">
            <a:avLst/>
          </a:prstGeom>
          <a:noFill/>
        </p:spPr>
        <p:txBody>
          <a:bodyPr wrap="square" rtlCol="0">
            <a:spAutoFit/>
          </a:bodyPr>
          <a:lstStyle/>
          <a:p>
            <a:pPr algn="ctr"/>
            <a:r>
              <a:rPr kumimoji="1" lang="ja-JP" altLang="en-US" dirty="0" smtClean="0"/>
              <a:t>様子見や声掛け</a:t>
            </a:r>
            <a:endParaRPr kumimoji="1" lang="ja-JP" altLang="en-US" dirty="0"/>
          </a:p>
        </p:txBody>
      </p:sp>
      <p:sp>
        <p:nvSpPr>
          <p:cNvPr id="13" name="テキスト ボックス 12"/>
          <p:cNvSpPr txBox="1"/>
          <p:nvPr/>
        </p:nvSpPr>
        <p:spPr>
          <a:xfrm>
            <a:off x="3561468" y="5593744"/>
            <a:ext cx="1828800" cy="369332"/>
          </a:xfrm>
          <a:prstGeom prst="rect">
            <a:avLst/>
          </a:prstGeom>
          <a:noFill/>
        </p:spPr>
        <p:txBody>
          <a:bodyPr wrap="square" rtlCol="0">
            <a:spAutoFit/>
          </a:bodyPr>
          <a:lstStyle/>
          <a:p>
            <a:pPr algn="ctr"/>
            <a:r>
              <a:rPr kumimoji="1" lang="ja-JP" altLang="en-US" dirty="0" smtClean="0"/>
              <a:t>専門職への連携</a:t>
            </a:r>
            <a:endParaRPr kumimoji="1" lang="ja-JP" altLang="en-US" dirty="0"/>
          </a:p>
        </p:txBody>
      </p:sp>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9488" y="397325"/>
            <a:ext cx="1720070" cy="1713620"/>
          </a:xfrm>
          <a:prstGeom prst="rect">
            <a:avLst/>
          </a:prstGeom>
        </p:spPr>
      </p:pic>
      <p:sp>
        <p:nvSpPr>
          <p:cNvPr id="18" name="テキスト ボックス 17"/>
          <p:cNvSpPr txBox="1"/>
          <p:nvPr/>
        </p:nvSpPr>
        <p:spPr>
          <a:xfrm>
            <a:off x="3089401" y="2231636"/>
            <a:ext cx="3358292" cy="1569660"/>
          </a:xfrm>
          <a:prstGeom prst="rect">
            <a:avLst/>
          </a:prstGeom>
          <a:noFill/>
          <a:ln>
            <a:solidFill>
              <a:srgbClr val="7030A0"/>
            </a:solidFill>
          </a:ln>
        </p:spPr>
        <p:txBody>
          <a:bodyPr wrap="square" rtlCol="0">
            <a:spAutoFit/>
          </a:bodyPr>
          <a:lstStyle/>
          <a:p>
            <a:pPr algn="ctr"/>
            <a:r>
              <a:rPr kumimoji="1" lang="ja-JP" altLang="en-US" sz="1600" dirty="0" smtClean="0"/>
              <a:t>見ず知らずのセンターで監視して</a:t>
            </a:r>
            <a:endParaRPr kumimoji="1" lang="en-US" altLang="ja-JP" sz="1600" dirty="0" smtClean="0"/>
          </a:p>
          <a:p>
            <a:pPr algn="ctr"/>
            <a:r>
              <a:rPr lang="ja-JP" altLang="en-US" sz="1600" dirty="0"/>
              <a:t>見ず知らず</a:t>
            </a:r>
            <a:r>
              <a:rPr lang="ja-JP" altLang="en-US" sz="1600" dirty="0" smtClean="0"/>
              <a:t>の警備員が駆けつける</a:t>
            </a:r>
            <a:endParaRPr lang="en-US" altLang="ja-JP" sz="1600" dirty="0" smtClean="0"/>
          </a:p>
          <a:p>
            <a:pPr algn="ctr"/>
            <a:r>
              <a:rPr lang="ja-JP" altLang="en-US" sz="1600" dirty="0" smtClean="0"/>
              <a:t>　　　</a:t>
            </a:r>
            <a:endParaRPr lang="en-US" altLang="ja-JP" sz="1600" dirty="0"/>
          </a:p>
          <a:p>
            <a:pPr algn="ctr"/>
            <a:r>
              <a:rPr lang="ja-JP" altLang="en-US" sz="1600" dirty="0" smtClean="0"/>
              <a:t>のではなく</a:t>
            </a:r>
            <a:endParaRPr lang="en-US" altLang="ja-JP" sz="1600" dirty="0" smtClean="0"/>
          </a:p>
          <a:p>
            <a:pPr algn="ctr"/>
            <a:r>
              <a:rPr lang="ja-JP" altLang="en-US" sz="1600" dirty="0" smtClean="0"/>
              <a:t>行きつけの</a:t>
            </a:r>
            <a:r>
              <a:rPr lang="ja-JP" altLang="en-US" sz="1600" dirty="0"/>
              <a:t>場所</a:t>
            </a:r>
            <a:r>
              <a:rPr lang="ja-JP" altLang="en-US" sz="1600" dirty="0" smtClean="0"/>
              <a:t>で見守り</a:t>
            </a:r>
            <a:endParaRPr lang="en-US" altLang="ja-JP" sz="1600" dirty="0" smtClean="0"/>
          </a:p>
          <a:p>
            <a:pPr algn="ctr"/>
            <a:r>
              <a:rPr lang="ja-JP" altLang="en-US" sz="1600" dirty="0"/>
              <a:t>地域の</a:t>
            </a:r>
            <a:r>
              <a:rPr lang="ja-JP" altLang="en-US" sz="1600" dirty="0" smtClean="0"/>
              <a:t>人や専門職が駆けつける</a:t>
            </a:r>
            <a:endParaRPr lang="en-US" altLang="ja-JP" sz="1600" dirty="0" smtClean="0"/>
          </a:p>
        </p:txBody>
      </p:sp>
      <p:sp>
        <p:nvSpPr>
          <p:cNvPr id="4" name="テキスト ボックス 3"/>
          <p:cNvSpPr txBox="1"/>
          <p:nvPr/>
        </p:nvSpPr>
        <p:spPr>
          <a:xfrm>
            <a:off x="1913206" y="1464643"/>
            <a:ext cx="1828800" cy="646331"/>
          </a:xfrm>
          <a:prstGeom prst="rect">
            <a:avLst/>
          </a:prstGeom>
          <a:noFill/>
        </p:spPr>
        <p:txBody>
          <a:bodyPr wrap="square" rtlCol="0">
            <a:spAutoFit/>
          </a:bodyPr>
          <a:lstStyle/>
          <a:p>
            <a:pPr algn="ctr"/>
            <a:r>
              <a:rPr kumimoji="1" lang="ja-JP" altLang="en-US" dirty="0" smtClean="0"/>
              <a:t>お客様</a:t>
            </a:r>
            <a:endParaRPr kumimoji="1" lang="en-US" altLang="ja-JP" dirty="0" smtClean="0"/>
          </a:p>
          <a:p>
            <a:pPr algn="ctr"/>
            <a:r>
              <a:rPr lang="ja-JP" altLang="en-US" dirty="0"/>
              <a:t>利用者さま</a:t>
            </a:r>
            <a:endParaRPr kumimoji="1" lang="ja-JP" altLang="en-US" dirty="0"/>
          </a:p>
        </p:txBody>
      </p:sp>
      <p:pic>
        <p:nvPicPr>
          <p:cNvPr id="19" name="図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42804" y="5096338"/>
            <a:ext cx="1412118" cy="1306209"/>
          </a:xfrm>
          <a:prstGeom prst="rect">
            <a:avLst/>
          </a:prstGeom>
        </p:spPr>
      </p:pic>
      <p:pic>
        <p:nvPicPr>
          <p:cNvPr id="20" name="図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92012" y="5194185"/>
            <a:ext cx="1374646" cy="1168449"/>
          </a:xfrm>
          <a:prstGeom prst="rect">
            <a:avLst/>
          </a:prstGeom>
        </p:spPr>
      </p:pic>
      <p:sp>
        <p:nvSpPr>
          <p:cNvPr id="21" name="Rectangle 5"/>
          <p:cNvSpPr>
            <a:spLocks noChangeArrowheads="1"/>
          </p:cNvSpPr>
          <p:nvPr/>
        </p:nvSpPr>
        <p:spPr bwMode="auto">
          <a:xfrm>
            <a:off x="1913206" y="302306"/>
            <a:ext cx="72307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3600" dirty="0" smtClean="0">
                <a:latin typeface="HGS創英角ﾎﾟｯﾌﾟ体" panose="040B0A00000000000000" pitchFamily="50" charset="-128"/>
                <a:ea typeface="HGS創英角ﾎﾟｯﾌﾟ体" panose="040B0A00000000000000" pitchFamily="50" charset="-128"/>
                <a:cs typeface="Times New Roman" panose="02020603050405020304" pitchFamily="18" charset="0"/>
              </a:rPr>
              <a:t>○地域での見守りシステム実験</a:t>
            </a:r>
            <a:endParaRPr lang="ja-JP" altLang="en-US" sz="36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2915407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8590" y="81758"/>
            <a:ext cx="7607899" cy="5274909"/>
          </a:xfrm>
          <a:prstGeom prst="rect">
            <a:avLst/>
          </a:prstGeom>
        </p:spPr>
      </p:pic>
      <p:sp>
        <p:nvSpPr>
          <p:cNvPr id="3" name="テキスト ボックス 2"/>
          <p:cNvSpPr txBox="1"/>
          <p:nvPr/>
        </p:nvSpPr>
        <p:spPr>
          <a:xfrm>
            <a:off x="42285" y="2460350"/>
            <a:ext cx="2181973" cy="783193"/>
          </a:xfrm>
          <a:prstGeom prst="wedgeRoundRectCallout">
            <a:avLst>
              <a:gd name="adj1" fmla="val 58129"/>
              <a:gd name="adj2" fmla="val -23872"/>
              <a:gd name="adj3" fmla="val 16667"/>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2000" dirty="0">
                <a:solidFill>
                  <a:srgbClr val="7030A0"/>
                </a:solidFill>
                <a:latin typeface="HGP創英角ﾎﾟｯﾌﾟ体" panose="040B0A00000000000000" pitchFamily="50" charset="-128"/>
                <a:ea typeface="HGP創英角ﾎﾟｯﾌﾟ体" panose="040B0A00000000000000" pitchFamily="50" charset="-128"/>
              </a:rPr>
              <a:t>医療と</a:t>
            </a:r>
            <a:r>
              <a:rPr lang="ja-JP" altLang="en-US" sz="2000" dirty="0" smtClean="0">
                <a:solidFill>
                  <a:srgbClr val="7030A0"/>
                </a:solidFill>
                <a:latin typeface="HGP創英角ﾎﾟｯﾌﾟ体" panose="040B0A00000000000000" pitchFamily="50" charset="-128"/>
                <a:ea typeface="HGP創英角ﾎﾟｯﾌﾟ体" panose="040B0A00000000000000" pitchFamily="50" charset="-128"/>
              </a:rPr>
              <a:t>介護は</a:t>
            </a:r>
            <a:endParaRPr lang="en-US" altLang="ja-JP" sz="2000" dirty="0" smtClean="0">
              <a:solidFill>
                <a:srgbClr val="7030A0"/>
              </a:solidFill>
              <a:latin typeface="HGP創英角ﾎﾟｯﾌﾟ体" panose="040B0A00000000000000" pitchFamily="50" charset="-128"/>
              <a:ea typeface="HGP創英角ﾎﾟｯﾌﾟ体" panose="040B0A00000000000000" pitchFamily="50" charset="-128"/>
            </a:endParaRPr>
          </a:p>
          <a:p>
            <a:pPr algn="ctr"/>
            <a:r>
              <a:rPr lang="ja-JP" altLang="en-US" sz="2000" dirty="0" smtClean="0">
                <a:solidFill>
                  <a:srgbClr val="7030A0"/>
                </a:solidFill>
                <a:latin typeface="HGP創英角ﾎﾟｯﾌﾟ体" panose="040B0A00000000000000" pitchFamily="50" charset="-128"/>
                <a:ea typeface="HGP創英角ﾎﾟｯﾌﾟ体" panose="040B0A00000000000000" pitchFamily="50" charset="-128"/>
              </a:rPr>
              <a:t>必要になってから</a:t>
            </a:r>
            <a:endParaRPr lang="en-US" altLang="ja-JP" sz="2000" dirty="0">
              <a:solidFill>
                <a:srgbClr val="7030A0"/>
              </a:solidFill>
              <a:latin typeface="HGP創英角ﾎﾟｯﾌﾟ体" panose="040B0A00000000000000" pitchFamily="50" charset="-128"/>
              <a:ea typeface="HGP創英角ﾎﾟｯﾌﾟ体" panose="040B0A00000000000000" pitchFamily="50" charset="-128"/>
            </a:endParaRPr>
          </a:p>
        </p:txBody>
      </p:sp>
      <p:sp>
        <p:nvSpPr>
          <p:cNvPr id="15" name="テキスト ボックス 14"/>
          <p:cNvSpPr txBox="1"/>
          <p:nvPr/>
        </p:nvSpPr>
        <p:spPr>
          <a:xfrm>
            <a:off x="971599" y="4569475"/>
            <a:ext cx="3025689" cy="791706"/>
          </a:xfrm>
          <a:prstGeom prst="wedgeRoundRectCallout">
            <a:avLst>
              <a:gd name="adj1" fmla="val 54679"/>
              <a:gd name="adj2" fmla="val -66207"/>
              <a:gd name="adj3" fmla="val 16667"/>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25" dirty="0" smtClean="0">
                <a:solidFill>
                  <a:srgbClr val="7030A0"/>
                </a:solidFill>
                <a:latin typeface="HGP創英角ﾎﾟｯﾌﾟ体" panose="040B0A00000000000000" pitchFamily="50" charset="-128"/>
                <a:ea typeface="HGP創英角ﾎﾟｯﾌﾟ体" panose="040B0A00000000000000" pitchFamily="50" charset="-128"/>
              </a:rPr>
              <a:t>普段の生活を住民が</a:t>
            </a:r>
            <a:endParaRPr lang="en-US" altLang="ja-JP" sz="2025" dirty="0" smtClean="0">
              <a:solidFill>
                <a:srgbClr val="7030A0"/>
              </a:solidFill>
              <a:latin typeface="HGP創英角ﾎﾟｯﾌﾟ体" panose="040B0A00000000000000" pitchFamily="50" charset="-128"/>
              <a:ea typeface="HGP創英角ﾎﾟｯﾌﾟ体" panose="040B0A00000000000000" pitchFamily="50" charset="-128"/>
            </a:endParaRPr>
          </a:p>
          <a:p>
            <a:pPr algn="ctr"/>
            <a:r>
              <a:rPr lang="ja-JP" altLang="en-US" sz="2025" dirty="0" smtClean="0">
                <a:solidFill>
                  <a:srgbClr val="7030A0"/>
                </a:solidFill>
                <a:latin typeface="HGP創英角ﾎﾟｯﾌﾟ体" panose="040B0A00000000000000" pitchFamily="50" charset="-128"/>
                <a:ea typeface="HGP創英角ﾎﾟｯﾌﾟ体" panose="040B0A00000000000000" pitchFamily="50" charset="-128"/>
              </a:rPr>
              <a:t>サポート</a:t>
            </a:r>
            <a:r>
              <a:rPr lang="ja-JP" altLang="en-US" sz="2025" dirty="0">
                <a:solidFill>
                  <a:srgbClr val="7030A0"/>
                </a:solidFill>
                <a:latin typeface="HGP創英角ﾎﾟｯﾌﾟ体" panose="040B0A00000000000000" pitchFamily="50" charset="-128"/>
                <a:ea typeface="HGP創英角ﾎﾟｯﾌﾟ体" panose="040B0A00000000000000" pitchFamily="50" charset="-128"/>
              </a:rPr>
              <a:t>し</a:t>
            </a:r>
            <a:r>
              <a:rPr lang="ja-JP" altLang="en-US" sz="2025" dirty="0" smtClean="0">
                <a:solidFill>
                  <a:srgbClr val="7030A0"/>
                </a:solidFill>
                <a:latin typeface="HGP創英角ﾎﾟｯﾌﾟ体" panose="040B0A00000000000000" pitchFamily="50" charset="-128"/>
                <a:ea typeface="HGP創英角ﾎﾟｯﾌﾟ体" panose="040B0A00000000000000" pitchFamily="50" charset="-128"/>
              </a:rPr>
              <a:t>見守る</a:t>
            </a:r>
            <a:endParaRPr lang="en-US" altLang="ja-JP" sz="2025" dirty="0" smtClean="0">
              <a:solidFill>
                <a:srgbClr val="7030A0"/>
              </a:solidFill>
              <a:latin typeface="HGP創英角ﾎﾟｯﾌﾟ体" panose="040B0A00000000000000" pitchFamily="50" charset="-128"/>
              <a:ea typeface="HGP創英角ﾎﾟｯﾌﾟ体" panose="040B0A00000000000000" pitchFamily="50" charset="-128"/>
            </a:endParaRPr>
          </a:p>
        </p:txBody>
      </p:sp>
      <p:sp>
        <p:nvSpPr>
          <p:cNvPr id="4" name="テキスト ボックス 3"/>
          <p:cNvSpPr txBox="1"/>
          <p:nvPr/>
        </p:nvSpPr>
        <p:spPr>
          <a:xfrm>
            <a:off x="1622383" y="116632"/>
            <a:ext cx="7380312" cy="2145268"/>
          </a:xfrm>
          <a:prstGeom prst="roundRect">
            <a:avLst/>
          </a:prstGeom>
          <a:solidFill>
            <a:srgbClr val="FFC000"/>
          </a:solidFill>
        </p:spPr>
        <p:txBody>
          <a:bodyPr wrap="square" rtlCol="0">
            <a:spAutoFit/>
          </a:bodyPr>
          <a:lstStyle/>
          <a:p>
            <a:pPr algn="ctr"/>
            <a:r>
              <a:rPr kumimoji="1" lang="ja-JP" altLang="en-US" sz="2800" b="1" dirty="0" smtClean="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住み慣れた地域で自分らしい暮らしを</a:t>
            </a:r>
            <a:endParaRPr kumimoji="1" lang="en-US" altLang="ja-JP" sz="2800" b="1" dirty="0" smtClean="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endParaRPr>
          </a:p>
          <a:p>
            <a:pPr algn="ctr"/>
            <a:r>
              <a:rPr kumimoji="1" lang="ja-JP" altLang="en-US" sz="2800" b="1" dirty="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最期</a:t>
            </a:r>
            <a:r>
              <a:rPr kumimoji="1" lang="ja-JP" altLang="en-US" sz="2800" b="1" dirty="0" smtClean="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まで続ける為に</a:t>
            </a:r>
            <a:endParaRPr kumimoji="1" lang="en-US" altLang="ja-JP" sz="2800" b="1" dirty="0" smtClean="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endParaRPr>
          </a:p>
          <a:p>
            <a:r>
              <a:rPr kumimoji="1" lang="ja-JP" altLang="en-US" sz="3200" b="1" dirty="0" smtClean="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医療、介護、予防、住まい、生活支援が</a:t>
            </a:r>
            <a:endParaRPr kumimoji="1" lang="en-US" altLang="ja-JP" sz="3200" b="1" dirty="0" smtClean="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endParaRPr>
          </a:p>
          <a:p>
            <a:pPr algn="r"/>
            <a:r>
              <a:rPr kumimoji="1" lang="ja-JP" altLang="en-US" sz="2800" b="1" dirty="0" smtClean="0">
                <a:ln>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一体的に提供される</a:t>
            </a:r>
            <a:r>
              <a:rPr kumimoji="1" lang="ja-JP" altLang="en-US" sz="3200" b="1" dirty="0" smtClean="0">
                <a:ln>
                  <a:solidFill>
                    <a:schemeClr val="bg1"/>
                  </a:solidFill>
                </a:ln>
                <a:solidFill>
                  <a:schemeClr val="accent1"/>
                </a:solidFill>
                <a:latin typeface="HGP創英角ｺﾞｼｯｸUB" panose="020B0900000000000000" pitchFamily="50" charset="-128"/>
                <a:ea typeface="HGP創英角ｺﾞｼｯｸUB" panose="020B0900000000000000" pitchFamily="50" charset="-128"/>
              </a:rPr>
              <a:t>地域包括ケアシステム</a:t>
            </a:r>
            <a:endParaRPr kumimoji="1" lang="ja-JP" altLang="en-US" sz="2800" b="1" dirty="0">
              <a:ln>
                <a:solidFill>
                  <a:schemeClr val="bg1"/>
                </a:solidFill>
              </a:ln>
              <a:solidFill>
                <a:schemeClr val="accent1"/>
              </a:solidFill>
              <a:latin typeface="HGP創英角ｺﾞｼｯｸUB" panose="020B0900000000000000" pitchFamily="50" charset="-128"/>
              <a:ea typeface="HGP創英角ｺﾞｼｯｸUB" panose="020B0900000000000000" pitchFamily="50" charset="-128"/>
            </a:endParaRPr>
          </a:p>
        </p:txBody>
      </p:sp>
      <p:sp>
        <p:nvSpPr>
          <p:cNvPr id="16" name="円/楕円 15"/>
          <p:cNvSpPr/>
          <p:nvPr/>
        </p:nvSpPr>
        <p:spPr>
          <a:xfrm>
            <a:off x="2384983" y="2174297"/>
            <a:ext cx="6453860" cy="1182695"/>
          </a:xfrm>
          <a:prstGeom prst="ellipse">
            <a:avLst/>
          </a:prstGeom>
          <a:noFill/>
          <a:ln w="38100">
            <a:solidFill>
              <a:srgbClr val="00B0F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a:p>
        </p:txBody>
      </p:sp>
      <p:sp>
        <p:nvSpPr>
          <p:cNvPr id="17" name="タイトル 1"/>
          <p:cNvSpPr txBox="1">
            <a:spLocks/>
          </p:cNvSpPr>
          <p:nvPr/>
        </p:nvSpPr>
        <p:spPr bwMode="auto">
          <a:xfrm>
            <a:off x="1906908" y="5352546"/>
            <a:ext cx="5164398" cy="90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r" rtl="0" fontAlgn="base">
              <a:spcBef>
                <a:spcPct val="0"/>
              </a:spcBef>
              <a:spcAft>
                <a:spcPct val="0"/>
              </a:spcAft>
              <a:defRPr sz="2800" kern="1200">
                <a:solidFill>
                  <a:schemeClr val="tx1"/>
                </a:solidFill>
                <a:latin typeface="+mj-lt"/>
                <a:ea typeface="+mj-ea"/>
                <a:cs typeface="+mj-cs"/>
              </a:defRPr>
            </a:lvl1pPr>
            <a:lvl2pPr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2pPr>
            <a:lvl3pPr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3pPr>
            <a:lvl4pPr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4pPr>
            <a:lvl5pPr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5pPr>
            <a:lvl6pPr marL="457200"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6pPr>
            <a:lvl7pPr marL="914400"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7pPr>
            <a:lvl8pPr marL="1371600"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8pPr>
            <a:lvl9pPr marL="1828800" algn="r" rtl="0" fontAlgn="base">
              <a:spcBef>
                <a:spcPct val="0"/>
              </a:spcBef>
              <a:spcAft>
                <a:spcPct val="0"/>
              </a:spcAft>
              <a:defRPr sz="28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1800" b="1" dirty="0" smtClean="0">
                <a:ln w="6600">
                  <a:solidFill>
                    <a:schemeClr val="accent2"/>
                  </a:solidFill>
                  <a:prstDash val="solid"/>
                </a:ln>
                <a:solidFill>
                  <a:srgbClr val="FFFFFF"/>
                </a:solidFill>
                <a:effectLst>
                  <a:outerShdw dist="38100" dir="2700000" algn="tl" rotWithShape="0">
                    <a:schemeClr val="accent2"/>
                  </a:outerShdw>
                </a:effectLst>
                <a:latin typeface="HGP創英角ﾎﾟｯﾌﾟ体" panose="040B0A00000000000000" pitchFamily="50" charset="-128"/>
                <a:ea typeface="HGP創英角ﾎﾟｯﾌﾟ体" panose="040B0A00000000000000" pitchFamily="50" charset="-128"/>
              </a:rPr>
              <a:t>緩やかなインフォーマルサービスネットワーク</a:t>
            </a:r>
            <a:r>
              <a:rPr lang="en-US" altLang="ja-JP" sz="2000" b="1" dirty="0" smtClean="0">
                <a:ln w="6600">
                  <a:solidFill>
                    <a:schemeClr val="accent2"/>
                  </a:solidFill>
                  <a:prstDash val="solid"/>
                </a:ln>
                <a:solidFill>
                  <a:srgbClr val="FFFFFF"/>
                </a:solidFill>
                <a:effectLst>
                  <a:outerShdw dist="38100" dir="2700000" algn="tl" rotWithShape="0">
                    <a:schemeClr val="accent2"/>
                  </a:outerShdw>
                </a:effectLst>
                <a:latin typeface="HGP創英角ﾎﾟｯﾌﾟ体" panose="040B0A00000000000000" pitchFamily="50" charset="-128"/>
                <a:ea typeface="HGP創英角ﾎﾟｯﾌﾟ体" panose="040B0A00000000000000" pitchFamily="50" charset="-128"/>
              </a:rPr>
              <a:t/>
            </a:r>
            <a:br>
              <a:rPr lang="en-US" altLang="ja-JP" sz="2000" b="1" dirty="0" smtClean="0">
                <a:ln w="6600">
                  <a:solidFill>
                    <a:schemeClr val="accent2"/>
                  </a:solidFill>
                  <a:prstDash val="solid"/>
                </a:ln>
                <a:solidFill>
                  <a:srgbClr val="FFFFFF"/>
                </a:solidFill>
                <a:effectLst>
                  <a:outerShdw dist="38100" dir="2700000" algn="tl" rotWithShape="0">
                    <a:schemeClr val="accent2"/>
                  </a:outerShdw>
                </a:effectLst>
                <a:latin typeface="HGP創英角ﾎﾟｯﾌﾟ体" panose="040B0A00000000000000" pitchFamily="50" charset="-128"/>
                <a:ea typeface="HGP創英角ﾎﾟｯﾌﾟ体" panose="040B0A00000000000000" pitchFamily="50" charset="-128"/>
              </a:rPr>
            </a:br>
            <a:r>
              <a:rPr lang="ja-JP" altLang="en-US" b="1" dirty="0" smtClean="0">
                <a:ln w="6600">
                  <a:solidFill>
                    <a:schemeClr val="accent2"/>
                  </a:solidFill>
                  <a:prstDash val="solid"/>
                </a:ln>
                <a:solidFill>
                  <a:srgbClr val="FFFFFF"/>
                </a:solidFill>
                <a:effectLst>
                  <a:outerShdw dist="38100" dir="2700000" algn="tl" rotWithShape="0">
                    <a:schemeClr val="accent2"/>
                  </a:outerShdw>
                </a:effectLst>
                <a:latin typeface="HGP創英角ﾎﾟｯﾌﾟ体" panose="040B0A00000000000000" pitchFamily="50" charset="-128"/>
                <a:ea typeface="HGP創英角ﾎﾟｯﾌﾟ体" panose="040B0A00000000000000" pitchFamily="50" charset="-128"/>
              </a:rPr>
              <a:t>しあわせすぎステーション</a:t>
            </a:r>
            <a:endParaRPr lang="ja-JP" altLang="en-US" b="1" dirty="0">
              <a:ln w="6600">
                <a:solidFill>
                  <a:schemeClr val="accent2"/>
                </a:solidFill>
                <a:prstDash val="solid"/>
              </a:ln>
              <a:solidFill>
                <a:srgbClr val="FFFFFF"/>
              </a:solidFill>
              <a:effectLst>
                <a:outerShdw dist="38100" dir="2700000" algn="tl" rotWithShape="0">
                  <a:schemeClr val="accent2"/>
                </a:outerShdw>
              </a:effectLst>
              <a:latin typeface="HGP創英角ﾎﾟｯﾌﾟ体" panose="040B0A00000000000000" pitchFamily="50" charset="-128"/>
              <a:ea typeface="HGP創英角ﾎﾟｯﾌﾟ体" panose="040B0A00000000000000" pitchFamily="50" charset="-128"/>
            </a:endParaRPr>
          </a:p>
        </p:txBody>
      </p:sp>
      <p:sp>
        <p:nvSpPr>
          <p:cNvPr id="18" name="円/楕円 17"/>
          <p:cNvSpPr/>
          <p:nvPr/>
        </p:nvSpPr>
        <p:spPr>
          <a:xfrm>
            <a:off x="445774" y="3661963"/>
            <a:ext cx="8086666" cy="276178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noFill/>
            </a:endParaRPr>
          </a:p>
        </p:txBody>
      </p:sp>
      <p:sp>
        <p:nvSpPr>
          <p:cNvPr id="19" name="テキスト ボックス 18"/>
          <p:cNvSpPr txBox="1"/>
          <p:nvPr/>
        </p:nvSpPr>
        <p:spPr>
          <a:xfrm>
            <a:off x="971599" y="4571832"/>
            <a:ext cx="3025689" cy="791706"/>
          </a:xfrm>
          <a:prstGeom prst="wedgeRoundRectCallout">
            <a:avLst>
              <a:gd name="adj1" fmla="val 54679"/>
              <a:gd name="adj2" fmla="val -66207"/>
              <a:gd name="adj3" fmla="val 16667"/>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25" dirty="0" smtClean="0">
                <a:solidFill>
                  <a:srgbClr val="FF0000"/>
                </a:solidFill>
                <a:latin typeface="HGP創英角ﾎﾟｯﾌﾟ体" panose="040B0A00000000000000" pitchFamily="50" charset="-128"/>
                <a:ea typeface="HGP創英角ﾎﾟｯﾌﾟ体" panose="040B0A00000000000000" pitchFamily="50" charset="-128"/>
              </a:rPr>
              <a:t>“コミュニティデザイナー”</a:t>
            </a:r>
            <a:endParaRPr lang="en-US" altLang="ja-JP" sz="2025"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lang="ja-JP" altLang="en-US" sz="2025" dirty="0" smtClean="0">
                <a:solidFill>
                  <a:srgbClr val="FF0000"/>
                </a:solidFill>
                <a:latin typeface="HGP創英角ﾎﾟｯﾌﾟ体" panose="040B0A00000000000000" pitchFamily="50" charset="-128"/>
                <a:ea typeface="HGP創英角ﾎﾟｯﾌﾟ体" panose="040B0A00000000000000" pitchFamily="50" charset="-128"/>
              </a:rPr>
              <a:t>が地域には元々存在する</a:t>
            </a:r>
            <a:endParaRPr lang="en-US" altLang="ja-JP" sz="2025" dirty="0" smtClean="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3" name="テキスト ボックス 12"/>
          <p:cNvSpPr txBox="1"/>
          <p:nvPr/>
        </p:nvSpPr>
        <p:spPr>
          <a:xfrm>
            <a:off x="2007391" y="6266400"/>
            <a:ext cx="1861160" cy="562630"/>
          </a:xfrm>
          <a:prstGeom prst="ellipse">
            <a:avLst/>
          </a:prstGeom>
          <a:solidFill>
            <a:srgbClr val="00B050"/>
          </a:solidFill>
        </p:spPr>
        <p:txBody>
          <a:bodyPr wrap="square" rtlCol="0" anchor="ctr">
            <a:spAutoFit/>
          </a:bodyPr>
          <a:lstStyle/>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○○教室</a:t>
            </a:r>
            <a:endParaRPr kumimoji="1" lang="ja-JP"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5611913" y="6219051"/>
            <a:ext cx="1728192" cy="562630"/>
          </a:xfrm>
          <a:prstGeom prst="ellipse">
            <a:avLst/>
          </a:prstGeom>
          <a:solidFill>
            <a:srgbClr val="00B050"/>
          </a:solidFill>
        </p:spPr>
        <p:txBody>
          <a:bodyPr wrap="square" rtlCol="0" anchor="ctr">
            <a:spAutoFit/>
          </a:bodyPr>
          <a:lstStyle/>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体操教室</a:t>
            </a:r>
            <a:endParaRPr kumimoji="1" lang="ja-JP"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11" name="テキスト ボックス 10"/>
          <p:cNvSpPr txBox="1"/>
          <p:nvPr/>
        </p:nvSpPr>
        <p:spPr>
          <a:xfrm>
            <a:off x="7539049" y="4937130"/>
            <a:ext cx="1553604" cy="562630"/>
          </a:xfrm>
          <a:prstGeom prst="ellipse">
            <a:avLst/>
          </a:prstGeom>
          <a:solidFill>
            <a:srgbClr val="00B050"/>
          </a:solidFill>
        </p:spPr>
        <p:txBody>
          <a:bodyPr wrap="square" rtlCol="0" anchor="ctr">
            <a:spAutoFit/>
          </a:bodyPr>
          <a:lstStyle/>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サロン</a:t>
            </a:r>
            <a:endParaRPr kumimoji="1" lang="ja-JP"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9" name="テキスト ボックス 8"/>
          <p:cNvSpPr txBox="1"/>
          <p:nvPr/>
        </p:nvSpPr>
        <p:spPr>
          <a:xfrm>
            <a:off x="6372200" y="3859118"/>
            <a:ext cx="1728192" cy="995422"/>
          </a:xfrm>
          <a:prstGeom prst="ellipse">
            <a:avLst/>
          </a:prstGeom>
          <a:solidFill>
            <a:srgbClr val="00B050"/>
          </a:solidFill>
        </p:spPr>
        <p:txBody>
          <a:bodyPr wrap="square" rtlCol="0" anchor="ctr">
            <a:spAutoFit/>
          </a:bodyPr>
          <a:lstStyle/>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幸せ</a:t>
            </a:r>
            <a:endParaRPr kumimoji="1" lang="en-US" altLang="ja-JP"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手伝い隊</a:t>
            </a:r>
            <a:endParaRPr kumimoji="1" lang="ja-JP"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1979712" y="3328984"/>
            <a:ext cx="1656184" cy="995422"/>
          </a:xfrm>
          <a:prstGeom prst="ellipse">
            <a:avLst/>
          </a:prstGeom>
          <a:solidFill>
            <a:srgbClr val="00B050"/>
          </a:solidFill>
        </p:spPr>
        <p:txBody>
          <a:bodyPr wrap="square" rtlCol="0" anchor="ctr">
            <a:spAutoFit/>
          </a:bodyPr>
          <a:lstStyle/>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暮らしの</a:t>
            </a:r>
            <a:endParaRPr kumimoji="1" lang="en-US" altLang="ja-JP"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保健室</a:t>
            </a:r>
            <a:endParaRPr kumimoji="1" lang="ja-JP"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12" name="テキスト ボックス 11"/>
          <p:cNvSpPr txBox="1"/>
          <p:nvPr/>
        </p:nvSpPr>
        <p:spPr>
          <a:xfrm>
            <a:off x="57449" y="3893396"/>
            <a:ext cx="1656184" cy="562630"/>
          </a:xfrm>
          <a:prstGeom prst="ellipse">
            <a:avLst/>
          </a:prstGeom>
          <a:solidFill>
            <a:srgbClr val="00B050"/>
          </a:solidFill>
        </p:spPr>
        <p:txBody>
          <a:bodyPr wrap="square" rtlCol="0" anchor="ctr">
            <a:spAutoFit/>
          </a:bodyPr>
          <a:lstStyle/>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サークル</a:t>
            </a:r>
            <a:endParaRPr kumimoji="1" lang="ja-JP"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
        <p:nvSpPr>
          <p:cNvPr id="14" name="テキスト ボックス 13"/>
          <p:cNvSpPr txBox="1"/>
          <p:nvPr/>
        </p:nvSpPr>
        <p:spPr>
          <a:xfrm>
            <a:off x="60691" y="5428329"/>
            <a:ext cx="1979712" cy="995422"/>
          </a:xfrm>
          <a:prstGeom prst="ellipse">
            <a:avLst/>
          </a:prstGeom>
          <a:solidFill>
            <a:srgbClr val="00B050"/>
          </a:solidFill>
        </p:spPr>
        <p:txBody>
          <a:bodyPr wrap="square" rtlCol="0" anchor="ctr">
            <a:spAutoFit/>
          </a:bodyPr>
          <a:lstStyle/>
          <a:p>
            <a:pPr algn="ctr"/>
            <a:r>
              <a:rPr kumimoji="1" lang="ja-JP" alt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rPr>
              <a:t>コミュニティカフェ</a:t>
            </a:r>
            <a:endParaRPr kumimoji="1" lang="ja-JP" alt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ﾎﾟｯﾌﾟ体" panose="040B0A00000000000000" pitchFamily="50" charset="-128"/>
              <a:ea typeface="HGP創英角ﾎﾟｯﾌﾟ体" panose="040B0A00000000000000" pitchFamily="50" charset="-128"/>
            </a:endParaRPr>
          </a:p>
        </p:txBody>
      </p:sp>
    </p:spTree>
    <p:custDataLst>
      <p:tags r:id="rId1"/>
    </p:custDataLst>
    <p:extLst>
      <p:ext uri="{BB962C8B-B14F-4D97-AF65-F5344CB8AC3E}">
        <p14:creationId xmlns:p14="http://schemas.microsoft.com/office/powerpoint/2010/main" val="2365588047"/>
      </p:ext>
    </p:extLst>
  </p:cSld>
  <p:clrMapOvr>
    <a:masterClrMapping/>
  </p:clrMapOvr>
  <mc:AlternateContent xmlns:mc="http://schemas.openxmlformats.org/markup-compatibility/2006" xmlns:p14="http://schemas.microsoft.com/office/powerpoint/2010/main">
    <mc:Choice Requires="p14">
      <p:transition spd="slow" p14:dur="2000" advTm="41761"/>
    </mc:Choice>
    <mc:Fallback xmlns="">
      <p:transition spd="slow" advTm="417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500"/>
                                        <p:tgtEl>
                                          <p:spTgt spid="16"/>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barn(inVertical)">
                                      <p:cBhvr>
                                        <p:cTn id="24" dur="500"/>
                                        <p:tgtEl>
                                          <p:spTgt spid="15">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barn(inVertical)">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par>
                                <p:cTn id="62" presetID="16" presetClass="entr" presetSubtype="21" fill="hold" nodeType="withEffect">
                                  <p:stCondLst>
                                    <p:cond delay="0"/>
                                  </p:stCondLst>
                                  <p:childTnLst>
                                    <p:set>
                                      <p:cBhvr>
                                        <p:cTn id="63" dur="1" fill="hold">
                                          <p:stCondLst>
                                            <p:cond delay="0"/>
                                          </p:stCondLst>
                                        </p:cTn>
                                        <p:tgtEl>
                                          <p:spTgt spid="19">
                                            <p:txEl>
                                              <p:pRg st="0" end="0"/>
                                            </p:txEl>
                                          </p:spTgt>
                                        </p:tgtEl>
                                        <p:attrNameLst>
                                          <p:attrName>style.visibility</p:attrName>
                                        </p:attrNameLst>
                                      </p:cBhvr>
                                      <p:to>
                                        <p:strVal val="visible"/>
                                      </p:to>
                                    </p:set>
                                    <p:animEffect transition="in" filter="barn(inVertical)">
                                      <p:cBhvr>
                                        <p:cTn id="64" dur="500"/>
                                        <p:tgtEl>
                                          <p:spTgt spid="19">
                                            <p:txEl>
                                              <p:pRg st="0" end="0"/>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barn(inVertical)">
                                      <p:cBhvr>
                                        <p:cTn id="67" dur="500"/>
                                        <p:tgtEl>
                                          <p:spTgt spid="19">
                                            <p:txEl>
                                              <p:pRg st="1" end="1"/>
                                            </p:txEl>
                                          </p:spTgt>
                                        </p:tgtEl>
                                      </p:cBhvr>
                                    </p:animEffect>
                                  </p:childTnLst>
                                </p:cTn>
                              </p:par>
                            </p:childTnLst>
                          </p:cTn>
                        </p:par>
                        <p:par>
                          <p:cTn id="68" fill="hold">
                            <p:stCondLst>
                              <p:cond delay="500"/>
                            </p:stCondLst>
                            <p:childTnLst>
                              <p:par>
                                <p:cTn id="69" presetID="21" presetClass="entr" presetSubtype="1"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heel(1)">
                                      <p:cBhvr>
                                        <p:cTn id="71" dur="1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arn(inVertical)">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4" grpId="0" animBg="1"/>
      <p:bldP spid="16" grpId="0" animBg="1"/>
      <p:bldP spid="17" grpId="0"/>
      <p:bldP spid="18" grpId="0" animBg="1"/>
      <p:bldP spid="19" grpId="0" animBg="1"/>
      <p:bldP spid="13" grpId="0" animBg="1"/>
      <p:bldP spid="10" grpId="0" animBg="1"/>
      <p:bldP spid="11" grpId="0" animBg="1"/>
      <p:bldP spid="9" grpId="0" animBg="1"/>
      <p:bldP spid="5"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nSpc>
                <a:spcPct val="100000"/>
              </a:lnSpc>
              <a:defRPr/>
            </a:pPr>
            <a:r>
              <a:rPr lang="en-US" altLang="ja-JP" sz="3600" dirty="0" smtClean="0">
                <a:latin typeface="AR P丸ゴシック体M" panose="020B0600010101010101" pitchFamily="50" charset="-128"/>
                <a:ea typeface="AR P丸ゴシック体M" panose="020B0600010101010101" pitchFamily="50" charset="-128"/>
              </a:rPr>
              <a:t>2007</a:t>
            </a:r>
            <a:r>
              <a:rPr lang="ja-JP" altLang="en-US" sz="3600" dirty="0" smtClean="0">
                <a:latin typeface="AR P丸ゴシック体M" panose="020B0600010101010101" pitchFamily="50" charset="-128"/>
                <a:ea typeface="AR P丸ゴシック体M" panose="020B0600010101010101" pitchFamily="50" charset="-128"/>
              </a:rPr>
              <a:t>年問題定年退職を迎える</a:t>
            </a:r>
            <a:r>
              <a:rPr lang="en-US" altLang="ja-JP" sz="3600" dirty="0" smtClean="0">
                <a:latin typeface="AR P丸ゴシック体M" panose="020B0600010101010101" pitchFamily="50" charset="-128"/>
                <a:ea typeface="AR P丸ゴシック体M" panose="020B0600010101010101" pitchFamily="50" charset="-128"/>
              </a:rPr>
              <a:t/>
            </a:r>
            <a:br>
              <a:rPr lang="en-US" altLang="ja-JP" sz="3600" dirty="0" smtClean="0">
                <a:latin typeface="AR P丸ゴシック体M" panose="020B0600010101010101" pitchFamily="50" charset="-128"/>
                <a:ea typeface="AR P丸ゴシック体M" panose="020B0600010101010101" pitchFamily="50" charset="-128"/>
              </a:rPr>
            </a:br>
            <a:r>
              <a:rPr lang="ja-JP" altLang="en-US" sz="3600" dirty="0" smtClean="0">
                <a:latin typeface="AR P丸ゴシック体M" panose="020B0600010101010101" pitchFamily="50" charset="-128"/>
                <a:ea typeface="AR P丸ゴシック体M" panose="020B0600010101010101" pitchFamily="50" charset="-128"/>
              </a:rPr>
              <a:t>団塊世代の</a:t>
            </a:r>
            <a:r>
              <a:rPr lang="ja-JP" altLang="en-US" sz="4400" dirty="0" smtClean="0">
                <a:latin typeface="AR P丸ゴシック体M" panose="020B0600010101010101" pitchFamily="50" charset="-128"/>
                <a:ea typeface="AR P丸ゴシック体M" panose="020B0600010101010101" pitchFamily="50" charset="-128"/>
              </a:rPr>
              <a:t>生活ステージ転換</a:t>
            </a:r>
            <a:endParaRPr lang="ja-JP" altLang="en-US" sz="4400" dirty="0">
              <a:latin typeface="AR P丸ゴシック体M" panose="020B0600010101010101" pitchFamily="50" charset="-128"/>
              <a:ea typeface="AR P丸ゴシック体M" panose="020B0600010101010101" pitchFamily="50" charset="-128"/>
            </a:endParaRPr>
          </a:p>
        </p:txBody>
      </p:sp>
      <p:graphicFrame>
        <p:nvGraphicFramePr>
          <p:cNvPr id="17411" name="コンテンツ プレースホルダー 4"/>
          <p:cNvGraphicFramePr>
            <a:graphicFrameLocks noGrp="1" noChangeAspect="1"/>
          </p:cNvGraphicFramePr>
          <p:nvPr>
            <p:ph idx="1"/>
            <p:extLst>
              <p:ext uri="{D42A27DB-BD31-4B8C-83A1-F6EECF244321}">
                <p14:modId xmlns:p14="http://schemas.microsoft.com/office/powerpoint/2010/main" val="25001310"/>
              </p:ext>
            </p:extLst>
          </p:nvPr>
        </p:nvGraphicFramePr>
        <p:xfrm>
          <a:off x="1547552" y="1889345"/>
          <a:ext cx="5554072" cy="2929190"/>
        </p:xfrm>
        <a:graphic>
          <a:graphicData uri="http://schemas.openxmlformats.org/presentationml/2006/ole">
            <mc:AlternateContent xmlns:mc="http://schemas.openxmlformats.org/markup-compatibility/2006">
              <mc:Choice xmlns:v="urn:schemas-microsoft-com:vml" Requires="v">
                <p:oleObj spid="_x0000_s7186" name="グラフ" r:id="rId4" imgW="8124782" imgH="5419658" progId="MSGraph.Chart.8">
                  <p:embed followColorScheme="full"/>
                </p:oleObj>
              </mc:Choice>
              <mc:Fallback>
                <p:oleObj name="グラフ" r:id="rId4" imgW="8124782" imgH="5419658" progId="MSGraph.Chart.8">
                  <p:embed followColorScheme="full"/>
                  <p:pic>
                    <p:nvPicPr>
                      <p:cNvPr id="0" name=""/>
                      <p:cNvPicPr>
                        <a:picLocks noGrp="1" noChangeAspect="1" noChangeArrowheads="1"/>
                      </p:cNvPicPr>
                      <p:nvPr/>
                    </p:nvPicPr>
                    <p:blipFill>
                      <a:blip r:embed="rId5"/>
                      <a:srcRect/>
                      <a:stretch>
                        <a:fillRect/>
                      </a:stretch>
                    </p:blipFill>
                    <p:spPr bwMode="auto">
                      <a:xfrm>
                        <a:off x="1547552" y="1889345"/>
                        <a:ext cx="5554072" cy="2929190"/>
                      </a:xfrm>
                      <a:prstGeom prst="rect">
                        <a:avLst/>
                      </a:prstGeom>
                      <a:noFill/>
                      <a:ln>
                        <a:noFill/>
                      </a:ln>
                      <a:extLst/>
                    </p:spPr>
                  </p:pic>
                </p:oleObj>
              </mc:Fallback>
            </mc:AlternateContent>
          </a:graphicData>
        </a:graphic>
      </p:graphicFrame>
      <p:sp>
        <p:nvSpPr>
          <p:cNvPr id="17414" name="テキスト ボックス 2"/>
          <p:cNvSpPr txBox="1">
            <a:spLocks noChangeArrowheads="1"/>
          </p:cNvSpPr>
          <p:nvPr/>
        </p:nvSpPr>
        <p:spPr bwMode="auto">
          <a:xfrm>
            <a:off x="5640230" y="2524665"/>
            <a:ext cx="540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kumimoji="1" lang="en-US" altLang="ja-JP" dirty="0"/>
              <a:t>60</a:t>
            </a:r>
            <a:r>
              <a:rPr kumimoji="1" lang="ja-JP" altLang="en-US" dirty="0"/>
              <a:t>歳</a:t>
            </a:r>
          </a:p>
        </p:txBody>
      </p:sp>
      <p:sp>
        <p:nvSpPr>
          <p:cNvPr id="17415" name="テキスト プレースホルダー 3"/>
          <p:cNvSpPr txBox="1">
            <a:spLocks/>
          </p:cNvSpPr>
          <p:nvPr/>
        </p:nvSpPr>
        <p:spPr bwMode="auto">
          <a:xfrm>
            <a:off x="2217113" y="4787575"/>
            <a:ext cx="4304739" cy="69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9pPr>
          </a:lstStyle>
          <a:p>
            <a:pPr defTabSz="685766" eaLnBrk="1" hangingPunct="1">
              <a:buNone/>
            </a:pPr>
            <a:r>
              <a:rPr lang="ja-JP" altLang="en-US" sz="4000" dirty="0" smtClean="0">
                <a:solidFill>
                  <a:schemeClr val="tx1"/>
                </a:solidFill>
                <a:latin typeface="HGS創英角ﾎﾟｯﾌﾟ体" panose="040B0A00000000000000" pitchFamily="50" charset="-128"/>
                <a:ea typeface="HGS創英角ﾎﾟｯﾌﾟ体" panose="040B0A00000000000000" pitchFamily="50" charset="-128"/>
              </a:rPr>
              <a:t>企業</a:t>
            </a:r>
            <a:endParaRPr lang="en-US" altLang="ja-JP" sz="4000"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8" name="図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965" y="4504370"/>
            <a:ext cx="1610645" cy="1729552"/>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0356" y="4604632"/>
            <a:ext cx="1736062" cy="1729552"/>
          </a:xfrm>
          <a:prstGeom prst="rect">
            <a:avLst/>
          </a:prstGeom>
        </p:spPr>
      </p:pic>
      <p:sp>
        <p:nvSpPr>
          <p:cNvPr id="17" name="テキスト プレースホルダー 3"/>
          <p:cNvSpPr txBox="1">
            <a:spLocks/>
          </p:cNvSpPr>
          <p:nvPr/>
        </p:nvSpPr>
        <p:spPr bwMode="auto">
          <a:xfrm>
            <a:off x="3725906" y="4790463"/>
            <a:ext cx="2840445" cy="69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spcAft>
                <a:spcPts val="200"/>
              </a:spcAft>
              <a:buClr>
                <a:schemeClr val="accent1"/>
              </a:buClr>
              <a:buSzPct val="100000"/>
              <a:buFont typeface="Calibri" panose="020F0502020204030204" pitchFamily="34" charset="0"/>
              <a:buChar char=" "/>
              <a:defRPr kumimoji="1"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defRPr>
            </a:lvl9pPr>
          </a:lstStyle>
          <a:p>
            <a:pPr defTabSz="685766" eaLnBrk="1" hangingPunct="1">
              <a:buNone/>
            </a:pPr>
            <a:r>
              <a:rPr lang="ja-JP" altLang="en-US" sz="4000" dirty="0" smtClean="0">
                <a:solidFill>
                  <a:schemeClr val="tx1"/>
                </a:solidFill>
                <a:latin typeface="HGS創英角ﾎﾟｯﾌﾟ体" panose="040B0A00000000000000" pitchFamily="50" charset="-128"/>
                <a:ea typeface="HGS創英角ﾎﾟｯﾌﾟ体" panose="040B0A00000000000000" pitchFamily="50" charset="-128"/>
              </a:rPr>
              <a:t>⇒</a:t>
            </a:r>
            <a:r>
              <a:rPr lang="ja-JP" altLang="en-US" sz="4000" dirty="0">
                <a:solidFill>
                  <a:schemeClr val="tx1"/>
                </a:solidFill>
                <a:latin typeface="HGS創英角ﾎﾟｯﾌﾟ体" panose="040B0A00000000000000" pitchFamily="50" charset="-128"/>
                <a:ea typeface="HGS創英角ﾎﾟｯﾌﾟ体" panose="040B0A00000000000000" pitchFamily="50" charset="-128"/>
              </a:rPr>
              <a:t>　地域</a:t>
            </a:r>
            <a:r>
              <a:rPr lang="ja-JP" altLang="en-US" sz="3200" dirty="0">
                <a:solidFill>
                  <a:schemeClr val="tx1"/>
                </a:solidFill>
                <a:latin typeface="HGS創英角ﾎﾟｯﾌﾟ体" panose="040B0A00000000000000" pitchFamily="50" charset="-128"/>
                <a:ea typeface="HGS創英角ﾎﾟｯﾌﾟ体" panose="040B0A00000000000000" pitchFamily="50" charset="-128"/>
              </a:rPr>
              <a:t>へ</a:t>
            </a:r>
            <a:endParaRPr lang="en-US" altLang="ja-JP" sz="40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2172615" y="5599051"/>
            <a:ext cx="4690092" cy="646331"/>
          </a:xfrm>
          <a:prstGeom prst="rect">
            <a:avLst/>
          </a:prstGeom>
          <a:noFill/>
        </p:spPr>
        <p:txBody>
          <a:bodyPr wrap="square" rtlCol="0">
            <a:spAutoFit/>
          </a:bodyPr>
          <a:lstStyle/>
          <a:p>
            <a:r>
              <a:rPr kumimoji="1" lang="ja-JP" altLang="en-US" dirty="0" smtClean="0"/>
              <a:t>家庭を預かる女性は地域で活躍</a:t>
            </a:r>
            <a:endParaRPr kumimoji="1" lang="en-US" altLang="ja-JP" dirty="0" smtClean="0"/>
          </a:p>
          <a:p>
            <a:r>
              <a:rPr lang="ja-JP" altLang="en-US" dirty="0" smtClean="0"/>
              <a:t>通勤して通う男性は地域に居場所が無い</a:t>
            </a:r>
            <a:endParaRPr kumimoji="1" lang="ja-JP" altLang="en-US" dirty="0"/>
          </a:p>
        </p:txBody>
      </p:sp>
    </p:spTree>
    <p:extLst>
      <p:ext uri="{BB962C8B-B14F-4D97-AF65-F5344CB8AC3E}">
        <p14:creationId xmlns:p14="http://schemas.microsoft.com/office/powerpoint/2010/main" val="43399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Effect transition="in" filter="fade">
                                      <p:cBhvr>
                                        <p:cTn id="10" dur="500"/>
                                        <p:tgtEl>
                                          <p:spTgt spid="174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7411" grpId="0"/>
      <p:bldP spid="1741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20711" y="1794133"/>
            <a:ext cx="3073191" cy="4347692"/>
          </a:xfrm>
        </p:spPr>
      </p:pic>
      <p:sp>
        <p:nvSpPr>
          <p:cNvPr id="13" name="コンテンツ プレースホルダー 12"/>
          <p:cNvSpPr>
            <a:spLocks noGrp="1"/>
          </p:cNvSpPr>
          <p:nvPr>
            <p:ph sz="half" idx="2"/>
          </p:nvPr>
        </p:nvSpPr>
        <p:spPr/>
        <p:txBody>
          <a:bodyPr/>
          <a:lstStyle/>
          <a:p>
            <a:endParaRPr kumimoji="1" lang="ja-JP" altLang="en-US"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7" y="4699075"/>
            <a:ext cx="3081176" cy="1733163"/>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8805" y="5404251"/>
            <a:ext cx="2567197" cy="1444048"/>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0046" y="1770676"/>
            <a:ext cx="3155395" cy="4461236"/>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7817" y="2325862"/>
            <a:ext cx="2864281" cy="4049647"/>
          </a:xfrm>
          <a:prstGeom prst="rect">
            <a:avLst/>
          </a:prstGeom>
        </p:spPr>
      </p:pic>
      <p:sp>
        <p:nvSpPr>
          <p:cNvPr id="12" name="タイトル 1"/>
          <p:cNvSpPr txBox="1">
            <a:spLocks/>
          </p:cNvSpPr>
          <p:nvPr/>
        </p:nvSpPr>
        <p:spPr>
          <a:xfrm>
            <a:off x="600501" y="436728"/>
            <a:ext cx="7997589" cy="1226675"/>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ja-JP" altLang="en-US" sz="2800" dirty="0"/>
              <a:t>地域包括ケアシステムに住民参加を促す</a:t>
            </a:r>
            <a:r>
              <a:rPr lang="en-US" altLang="ja-JP" sz="3600" dirty="0"/>
              <a:t/>
            </a:r>
            <a:br>
              <a:rPr lang="en-US" altLang="ja-JP" sz="3600" dirty="0"/>
            </a:br>
            <a:r>
              <a:rPr lang="ja-JP" altLang="en-US" sz="3600" dirty="0" smtClean="0">
                <a:ln>
                  <a:solidFill>
                    <a:schemeClr val="bg1"/>
                  </a:solidFill>
                </a:ln>
                <a:effectLst>
                  <a:outerShdw blurRad="38100" dist="38100" dir="2700000" algn="tl">
                    <a:srgbClr val="000000">
                      <a:alpha val="43137"/>
                    </a:srgbClr>
                  </a:outerShdw>
                </a:effectLst>
                <a:ea typeface="ふみゴシック" panose="03000509000000000000" pitchFamily="65" charset="-128"/>
              </a:rPr>
              <a:t>埼玉健康と暮らしを支える市民勉強会</a:t>
            </a:r>
            <a:endParaRPr lang="ja-JP" altLang="en-US" sz="3600" dirty="0">
              <a:ln>
                <a:solidFill>
                  <a:schemeClr val="bg1"/>
                </a:solidFill>
              </a:ln>
              <a:effectLst>
                <a:outerShdw blurRad="38100" dist="38100" dir="2700000" algn="tl">
                  <a:srgbClr val="000000">
                    <a:alpha val="43137"/>
                  </a:srgbClr>
                </a:outerShdw>
              </a:effectLst>
              <a:ea typeface="ふみゴシック" panose="03000509000000000000" pitchFamily="65" charset="-128"/>
            </a:endParaRPr>
          </a:p>
        </p:txBody>
      </p:sp>
      <p:sp>
        <p:nvSpPr>
          <p:cNvPr id="15" name="テキスト ボックス 14"/>
          <p:cNvSpPr txBox="1"/>
          <p:nvPr/>
        </p:nvSpPr>
        <p:spPr>
          <a:xfrm>
            <a:off x="791157" y="2956948"/>
            <a:ext cx="6908800" cy="2207240"/>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dirty="0">
                <a:latin typeface="HGP創英角ﾎﾟｯﾌﾟ体" panose="040B0A00000000000000" pitchFamily="50" charset="-128"/>
                <a:ea typeface="HGP創英角ﾎﾟｯﾌﾟ体" panose="040B0A00000000000000" pitchFamily="50" charset="-128"/>
              </a:rPr>
              <a:t>住み慣れた地域で自分らしい暮らしを続けるため</a:t>
            </a:r>
            <a:r>
              <a:rPr kumimoji="1" lang="ja-JP" altLang="en-US" sz="2400" dirty="0" smtClean="0">
                <a:latin typeface="HGP創英角ﾎﾟｯﾌﾟ体" panose="040B0A00000000000000" pitchFamily="50" charset="-128"/>
                <a:ea typeface="HGP創英角ﾎﾟｯﾌﾟ体" panose="040B0A00000000000000" pitchFamily="50" charset="-128"/>
              </a:rPr>
              <a:t>にどう</a:t>
            </a:r>
            <a:r>
              <a:rPr kumimoji="1" lang="ja-JP" altLang="en-US" sz="2400" dirty="0">
                <a:latin typeface="HGP創英角ﾎﾟｯﾌﾟ体" panose="040B0A00000000000000" pitchFamily="50" charset="-128"/>
                <a:ea typeface="HGP創英角ﾎﾟｯﾌﾟ体" panose="040B0A00000000000000" pitchFamily="50" charset="-128"/>
              </a:rPr>
              <a:t>すればいいのかを住民たちと一緒に考える</a:t>
            </a:r>
          </a:p>
          <a:p>
            <a:pPr algn="ctr"/>
            <a:r>
              <a:rPr kumimoji="1"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住民</a:t>
            </a:r>
            <a:r>
              <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rPr>
              <a:t>主催に</a:t>
            </a:r>
            <a:r>
              <a:rPr kumimoji="1"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よる勉強会</a:t>
            </a:r>
            <a:endParaRPr kumimoji="1" lang="ja-JP" altLang="en-US" sz="2400" dirty="0">
              <a:solidFill>
                <a:srgbClr val="FF0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888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8583323" cy="6074229"/>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2981" y="3021685"/>
            <a:ext cx="5431019" cy="3836315"/>
          </a:xfrm>
          <a:prstGeom prst="rect">
            <a:avLst/>
          </a:prstGeom>
        </p:spPr>
      </p:pic>
      <p:sp>
        <p:nvSpPr>
          <p:cNvPr id="8" name="テキスト ボックス 7"/>
          <p:cNvSpPr txBox="1"/>
          <p:nvPr/>
        </p:nvSpPr>
        <p:spPr>
          <a:xfrm>
            <a:off x="224157" y="639750"/>
            <a:ext cx="8135006" cy="446079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　・様々な地域資をまとめて紹介</a:t>
            </a:r>
            <a:endParaRPr kumimoji="1" lang="en-US" altLang="ja-JP"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a:p>
            <a:r>
              <a:rPr kumimoji="1" lang="ja-JP" altLang="en-US"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　　　　（場所、団体、催しなど）</a:t>
            </a:r>
            <a:endParaRPr kumimoji="1" lang="en-US" altLang="ja-JP" sz="2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a:p>
            <a:r>
              <a:rPr kumimoji="1" lang="ja-JP" alt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　・参加して地域の人との交流</a:t>
            </a:r>
            <a:endParaRPr kumimoji="1" lang="en-US" altLang="ja-JP"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a:p>
            <a:r>
              <a:rPr kumimoji="1" lang="ja-JP" altLang="en-US"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　・居場所や、生きがい作り</a:t>
            </a:r>
            <a:endParaRPr kumimoji="1" lang="en-US" altLang="ja-JP"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a:p>
            <a:pPr algn="ctr"/>
            <a:endParaRPr kumimoji="1" lang="en-US" altLang="ja-JP"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a:p>
            <a:pPr algn="ctr"/>
            <a:endParaRPr kumimoji="1" lang="en-US" altLang="ja-JP" sz="36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48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地域全体の健康寿命の延伸</a:t>
            </a:r>
            <a:endParaRPr kumimoji="1" lang="en-US" altLang="ja-JP" sz="48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endParaRPr>
          </a:p>
        </p:txBody>
      </p:sp>
      <p:sp>
        <p:nvSpPr>
          <p:cNvPr id="4" name="下矢印 3"/>
          <p:cNvSpPr/>
          <p:nvPr/>
        </p:nvSpPr>
        <p:spPr>
          <a:xfrm>
            <a:off x="3053871" y="3212976"/>
            <a:ext cx="1080773" cy="558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3249179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500"/>
                                        <p:tgtEl>
                                          <p:spTgt spid="8">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barn(inVertical)">
                                      <p:cBhvr>
                                        <p:cTn id="2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8490" y="324609"/>
            <a:ext cx="7934668" cy="584477"/>
          </a:xfrm>
        </p:spPr>
        <p:txBody>
          <a:bodyPr>
            <a:noAutofit/>
          </a:bodyPr>
          <a:lstStyle/>
          <a:p>
            <a:r>
              <a:rPr lang="en-US" altLang="ja-JP" sz="3600" dirty="0">
                <a:latin typeface="AR P丸ゴシック体M" panose="020F0600000000000000" pitchFamily="50" charset="-128"/>
                <a:ea typeface="AR P丸ゴシック体M" panose="020F0600000000000000" pitchFamily="50" charset="-128"/>
              </a:rPr>
              <a:t>60</a:t>
            </a:r>
            <a:r>
              <a:rPr lang="ja-JP" altLang="en-US" sz="3600" dirty="0">
                <a:latin typeface="AR P丸ゴシック体M" panose="020F0600000000000000" pitchFamily="50" charset="-128"/>
                <a:ea typeface="AR P丸ゴシック体M" panose="020F0600000000000000" pitchFamily="50" charset="-128"/>
              </a:rPr>
              <a:t>歳からのウェルカムパーティー</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8713" y="968836"/>
            <a:ext cx="2751096" cy="1547492"/>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19" y="1787205"/>
            <a:ext cx="2481194" cy="1860895"/>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8469" y="4269152"/>
            <a:ext cx="2494108" cy="1402936"/>
          </a:xfrm>
          <a:prstGeom prst="rect">
            <a:avLst/>
          </a:prstGeom>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3226" y="2101639"/>
            <a:ext cx="1559932" cy="877462"/>
          </a:xfrm>
          <a:prstGeom prst="rect">
            <a:avLst/>
          </a:prstGeom>
        </p:spPr>
      </p:pic>
      <p:pic>
        <p:nvPicPr>
          <p:cNvPr id="13" name="図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27621" y="5511893"/>
            <a:ext cx="2177604" cy="1224903"/>
          </a:xfrm>
          <a:prstGeom prst="rect">
            <a:avLst/>
          </a:prstGeom>
        </p:spPr>
      </p:pic>
      <p:sp>
        <p:nvSpPr>
          <p:cNvPr id="20" name="テキスト ボックス 19"/>
          <p:cNvSpPr txBox="1"/>
          <p:nvPr/>
        </p:nvSpPr>
        <p:spPr>
          <a:xfrm>
            <a:off x="2275193" y="2573365"/>
            <a:ext cx="2598352" cy="919401"/>
          </a:xfrm>
          <a:prstGeom prst="roundRect">
            <a:avLst>
              <a:gd name="adj" fmla="val 13406"/>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a:t>ボランティアやサークル</a:t>
            </a:r>
            <a:endParaRPr lang="en-US" altLang="ja-JP" sz="1600" dirty="0"/>
          </a:p>
          <a:p>
            <a:pPr algn="ctr"/>
            <a:r>
              <a:rPr lang="ja-JP" altLang="en-US" sz="1600" dirty="0"/>
              <a:t>シルバー人材センターなどの</a:t>
            </a:r>
            <a:r>
              <a:rPr lang="en-US" altLang="ja-JP" sz="1600" dirty="0"/>
              <a:t>60</a:t>
            </a:r>
            <a:r>
              <a:rPr lang="ja-JP" altLang="en-US" sz="1600" dirty="0"/>
              <a:t>歳以上の求人掲示</a:t>
            </a:r>
          </a:p>
        </p:txBody>
      </p:sp>
      <p:sp>
        <p:nvSpPr>
          <p:cNvPr id="21" name="テキスト ボックス 20"/>
          <p:cNvSpPr txBox="1"/>
          <p:nvPr/>
        </p:nvSpPr>
        <p:spPr>
          <a:xfrm>
            <a:off x="6739320" y="3517729"/>
            <a:ext cx="2240534" cy="919401"/>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smtClean="0"/>
              <a:t>グラブ</a:t>
            </a:r>
            <a:r>
              <a:rPr lang="ja-JP" altLang="en-US" sz="1600" dirty="0"/>
              <a:t>幸手さん</a:t>
            </a:r>
            <a:r>
              <a:rPr lang="ja-JP" altLang="en-US" sz="1600" dirty="0" smtClean="0"/>
              <a:t>の</a:t>
            </a:r>
            <a:endParaRPr lang="en-US" altLang="ja-JP" sz="1600" dirty="0" smtClean="0"/>
          </a:p>
          <a:p>
            <a:pPr algn="ctr"/>
            <a:r>
              <a:rPr lang="ja-JP" altLang="en-US" sz="1600" dirty="0" smtClean="0"/>
              <a:t>パン作り</a:t>
            </a:r>
            <a:r>
              <a:rPr lang="ja-JP" altLang="en-US" sz="1600" dirty="0"/>
              <a:t>教室による</a:t>
            </a:r>
            <a:endParaRPr lang="en-US" altLang="ja-JP" sz="1600" dirty="0"/>
          </a:p>
          <a:p>
            <a:pPr algn="ctr"/>
            <a:r>
              <a:rPr lang="ja-JP" altLang="en-US" sz="1600" dirty="0"/>
              <a:t>パンとお菓子の販売</a:t>
            </a:r>
          </a:p>
        </p:txBody>
      </p:sp>
      <p:sp>
        <p:nvSpPr>
          <p:cNvPr id="22" name="テキスト ボックス 21"/>
          <p:cNvSpPr txBox="1"/>
          <p:nvPr/>
        </p:nvSpPr>
        <p:spPr>
          <a:xfrm>
            <a:off x="6543657" y="6107628"/>
            <a:ext cx="2545531" cy="64698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a:t>自由にくつろげる</a:t>
            </a:r>
            <a:r>
              <a:rPr lang="ja-JP" altLang="en-US" sz="1600" dirty="0" smtClean="0"/>
              <a:t>テーブルで交流を促す</a:t>
            </a:r>
            <a:endParaRPr lang="ja-JP" altLang="en-US" sz="1600" dirty="0"/>
          </a:p>
        </p:txBody>
      </p:sp>
      <p:sp>
        <p:nvSpPr>
          <p:cNvPr id="15" name="正方形/長方形 14"/>
          <p:cNvSpPr/>
          <p:nvPr/>
        </p:nvSpPr>
        <p:spPr>
          <a:xfrm>
            <a:off x="4906297" y="1660274"/>
            <a:ext cx="1863771" cy="12799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788"/>
          </a:p>
        </p:txBody>
      </p:sp>
      <p:pic>
        <p:nvPicPr>
          <p:cNvPr id="16" name="コンテンツ プレースホルダー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52036" y="1720024"/>
            <a:ext cx="886997" cy="1178802"/>
          </a:xfrm>
          <a:prstGeom prst="rect">
            <a:avLst/>
          </a:prstGeom>
        </p:spPr>
      </p:pic>
      <p:sp>
        <p:nvSpPr>
          <p:cNvPr id="17" name="正方形/長方形 16"/>
          <p:cNvSpPr/>
          <p:nvPr/>
        </p:nvSpPr>
        <p:spPr>
          <a:xfrm>
            <a:off x="5884774" y="1720024"/>
            <a:ext cx="854546" cy="11788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latin typeface="+mj-lt"/>
              </a:rPr>
              <a:t>企業（団体）紹介</a:t>
            </a:r>
            <a:endParaRPr lang="en-US" altLang="ja-JP" sz="1000" dirty="0">
              <a:latin typeface="+mj-lt"/>
            </a:endParaRPr>
          </a:p>
          <a:p>
            <a:pPr algn="ctr"/>
            <a:r>
              <a:rPr lang="ja-JP" altLang="en-US" sz="1000" dirty="0">
                <a:latin typeface="+mj-lt"/>
              </a:rPr>
              <a:t>自由フォーマット</a:t>
            </a:r>
            <a:endParaRPr lang="en-US" altLang="ja-JP" sz="1000" dirty="0">
              <a:latin typeface="+mj-lt"/>
            </a:endParaRPr>
          </a:p>
          <a:p>
            <a:pPr algn="ctr"/>
            <a:r>
              <a:rPr lang="ja-JP" altLang="en-US" sz="1000" dirty="0">
                <a:latin typeface="+mj-lt"/>
              </a:rPr>
              <a:t>Ａ４サイズ</a:t>
            </a:r>
          </a:p>
        </p:txBody>
      </p:sp>
      <p:sp>
        <p:nvSpPr>
          <p:cNvPr id="18" name="角丸四角形吹き出し 17"/>
          <p:cNvSpPr/>
          <p:nvPr/>
        </p:nvSpPr>
        <p:spPr>
          <a:xfrm>
            <a:off x="5076056" y="1058817"/>
            <a:ext cx="1832508" cy="560082"/>
          </a:xfrm>
          <a:prstGeom prst="wedgeRoundRectCallout">
            <a:avLst>
              <a:gd name="adj1" fmla="val 11225"/>
              <a:gd name="adj2" fmla="val 6316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規定フォームにて</a:t>
            </a:r>
            <a:endParaRPr lang="en-US" altLang="ja-JP" sz="1600" dirty="0">
              <a:solidFill>
                <a:schemeClr val="tx1"/>
              </a:solidFill>
            </a:endParaRPr>
          </a:p>
          <a:p>
            <a:pPr algn="ctr"/>
            <a:r>
              <a:rPr lang="ja-JP" altLang="en-US" sz="1600" dirty="0">
                <a:solidFill>
                  <a:schemeClr val="tx1"/>
                </a:solidFill>
              </a:rPr>
              <a:t>求人募集</a:t>
            </a:r>
            <a:endParaRPr lang="en-US" altLang="ja-JP" sz="1600" dirty="0">
              <a:solidFill>
                <a:schemeClr val="tx1"/>
              </a:solidFill>
            </a:endParaRPr>
          </a:p>
        </p:txBody>
      </p:sp>
      <p:pic>
        <p:nvPicPr>
          <p:cNvPr id="19" name="図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08564" y="1131096"/>
            <a:ext cx="2009558" cy="1837639"/>
          </a:xfrm>
          <a:prstGeom prst="rect">
            <a:avLst/>
          </a:prstGeom>
        </p:spPr>
      </p:pic>
      <p:sp>
        <p:nvSpPr>
          <p:cNvPr id="24" name="角丸四角形吹き出し 23"/>
          <p:cNvSpPr/>
          <p:nvPr/>
        </p:nvSpPr>
        <p:spPr>
          <a:xfrm>
            <a:off x="6362175" y="2717653"/>
            <a:ext cx="2617679" cy="650345"/>
          </a:xfrm>
          <a:prstGeom prst="wedgeRoundRectCallout">
            <a:avLst>
              <a:gd name="adj1" fmla="val -16166"/>
              <a:gd name="adj2" fmla="val -9256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パネルに掲示し前の机</a:t>
            </a:r>
            <a:r>
              <a:rPr lang="ja-JP" altLang="en-US" sz="1600" dirty="0" smtClean="0">
                <a:solidFill>
                  <a:schemeClr val="tx1"/>
                </a:solidFill>
              </a:rPr>
              <a:t>に</a:t>
            </a:r>
            <a:endParaRPr lang="en-US" altLang="ja-JP" sz="1600" dirty="0" smtClean="0">
              <a:solidFill>
                <a:schemeClr val="tx1"/>
              </a:solidFill>
            </a:endParaRPr>
          </a:p>
          <a:p>
            <a:pPr algn="ctr"/>
            <a:r>
              <a:rPr lang="ja-JP" altLang="en-US" sz="1600" dirty="0" smtClean="0">
                <a:solidFill>
                  <a:schemeClr val="tx1"/>
                </a:solidFill>
              </a:rPr>
              <a:t>パンフ</a:t>
            </a:r>
            <a:r>
              <a:rPr lang="ja-JP" altLang="en-US" sz="1600" dirty="0">
                <a:solidFill>
                  <a:schemeClr val="tx1"/>
                </a:solidFill>
              </a:rPr>
              <a:t>等を設置できます</a:t>
            </a:r>
          </a:p>
        </p:txBody>
      </p:sp>
      <p:pic>
        <p:nvPicPr>
          <p:cNvPr id="25" name="図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5216" y="3773923"/>
            <a:ext cx="2708992" cy="2031744"/>
          </a:xfrm>
          <a:prstGeom prst="rect">
            <a:avLst/>
          </a:prstGeom>
        </p:spPr>
      </p:pic>
      <p:pic>
        <p:nvPicPr>
          <p:cNvPr id="26" name="図 2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3788384"/>
            <a:ext cx="3586283" cy="2017284"/>
          </a:xfrm>
          <a:prstGeom prst="rect">
            <a:avLst/>
          </a:prstGeom>
        </p:spPr>
      </p:pic>
      <p:sp>
        <p:nvSpPr>
          <p:cNvPr id="27" name="テキスト ボックス 26"/>
          <p:cNvSpPr txBox="1"/>
          <p:nvPr/>
        </p:nvSpPr>
        <p:spPr>
          <a:xfrm>
            <a:off x="389472" y="5774070"/>
            <a:ext cx="2598352" cy="895290"/>
          </a:xfrm>
          <a:prstGeom prst="roundRect">
            <a:avLst>
              <a:gd name="adj" fmla="val 13406"/>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smtClean="0"/>
              <a:t>商工会による企業相談や</a:t>
            </a:r>
            <a:endParaRPr lang="en-US" altLang="ja-JP" sz="1600" dirty="0" smtClean="0"/>
          </a:p>
          <a:p>
            <a:pPr algn="ctr"/>
            <a:r>
              <a:rPr lang="ja-JP" altLang="en-US" sz="1600" dirty="0" smtClean="0"/>
              <a:t>年金、保険の相談</a:t>
            </a:r>
            <a:endParaRPr lang="en-US" altLang="ja-JP" sz="1600" dirty="0" smtClean="0"/>
          </a:p>
          <a:p>
            <a:pPr algn="ctr"/>
            <a:r>
              <a:rPr lang="ja-JP" altLang="en-US" sz="1600" dirty="0" smtClean="0"/>
              <a:t>健康</a:t>
            </a:r>
            <a:r>
              <a:rPr lang="ja-JP" altLang="en-US" sz="1600" dirty="0"/>
              <a:t>相談</a:t>
            </a:r>
            <a:r>
              <a:rPr lang="ja-JP" altLang="en-US" sz="1600" dirty="0" smtClean="0"/>
              <a:t>まで</a:t>
            </a:r>
            <a:endParaRPr lang="ja-JP" altLang="en-US" sz="1600" dirty="0"/>
          </a:p>
        </p:txBody>
      </p:sp>
      <p:sp>
        <p:nvSpPr>
          <p:cNvPr id="28" name="テキスト ボックス 27"/>
          <p:cNvSpPr txBox="1"/>
          <p:nvPr/>
        </p:nvSpPr>
        <p:spPr>
          <a:xfrm>
            <a:off x="3794572" y="5792619"/>
            <a:ext cx="2598352" cy="630019"/>
          </a:xfrm>
          <a:prstGeom prst="roundRect">
            <a:avLst>
              <a:gd name="adj" fmla="val 13406"/>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smtClean="0"/>
              <a:t>気になる生活情報などを</a:t>
            </a:r>
            <a:endParaRPr lang="en-US" altLang="ja-JP" sz="1600" dirty="0" smtClean="0"/>
          </a:p>
          <a:p>
            <a:pPr algn="ctr"/>
            <a:r>
              <a:rPr lang="ja-JP" altLang="en-US" sz="1600" dirty="0" smtClean="0"/>
              <a:t>講義形式で発信</a:t>
            </a:r>
            <a:endParaRPr lang="ja-JP" altLang="en-US" sz="1600" dirty="0"/>
          </a:p>
        </p:txBody>
      </p:sp>
    </p:spTree>
    <p:extLst>
      <p:ext uri="{BB962C8B-B14F-4D97-AF65-F5344CB8AC3E}">
        <p14:creationId xmlns:p14="http://schemas.microsoft.com/office/powerpoint/2010/main" val="737075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カーブ矢印 10"/>
          <p:cNvSpPr/>
          <p:nvPr/>
        </p:nvSpPr>
        <p:spPr>
          <a:xfrm>
            <a:off x="1161438" y="3546618"/>
            <a:ext cx="6369664" cy="10032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 name="タイトル 1"/>
          <p:cNvSpPr>
            <a:spLocks noGrp="1"/>
          </p:cNvSpPr>
          <p:nvPr>
            <p:ph type="title" idx="4294967295"/>
          </p:nvPr>
        </p:nvSpPr>
        <p:spPr>
          <a:xfrm>
            <a:off x="644525" y="379413"/>
            <a:ext cx="8499475" cy="995362"/>
          </a:xfrm>
        </p:spPr>
        <p:txBody>
          <a:bodyPr>
            <a:noAutofit/>
          </a:bodyPr>
          <a:lstStyle/>
          <a:p>
            <a:r>
              <a:rPr kumimoji="1" lang="ja-JP" altLang="en-US" sz="3600" dirty="0" smtClean="0">
                <a:latin typeface="AR P丸ゴシック体M" panose="020F0600000000000000" pitchFamily="50" charset="-128"/>
                <a:ea typeface="AR P丸ゴシック体M" panose="020F0600000000000000" pitchFamily="50" charset="-128"/>
              </a:rPr>
              <a:t>◆</a:t>
            </a:r>
            <a:r>
              <a:rPr lang="ja-JP" altLang="en-US" sz="1800" dirty="0">
                <a:latin typeface="AR P丸ゴシック体M" panose="020F0600000000000000" pitchFamily="50" charset="-128"/>
                <a:ea typeface="AR P丸ゴシック体M" panose="020F0600000000000000" pitchFamily="50" charset="-128"/>
              </a:rPr>
              <a:t>ロールプレイングゲーム風</a:t>
            </a:r>
            <a:r>
              <a:rPr kumimoji="1" lang="ja-JP" altLang="en-US" sz="3600" dirty="0" smtClean="0">
                <a:latin typeface="AR P丸ゴシック体M" panose="020F0600000000000000" pitchFamily="50" charset="-128"/>
                <a:ea typeface="AR P丸ゴシック体M" panose="020F0600000000000000" pitchFamily="50" charset="-128"/>
              </a:rPr>
              <a:t>　見守りスタンプラリー</a:t>
            </a:r>
            <a:r>
              <a:rPr kumimoji="1" lang="en-US" altLang="ja-JP" sz="3600" dirty="0" smtClean="0">
                <a:latin typeface="AR P丸ゴシック体M" panose="020F0600000000000000" pitchFamily="50" charset="-128"/>
                <a:ea typeface="AR P丸ゴシック体M" panose="020F0600000000000000" pitchFamily="50" charset="-128"/>
              </a:rPr>
              <a:t/>
            </a:r>
            <a:br>
              <a:rPr kumimoji="1" lang="en-US" altLang="ja-JP" sz="3600" dirty="0" smtClean="0">
                <a:latin typeface="AR P丸ゴシック体M" panose="020F0600000000000000" pitchFamily="50" charset="-128"/>
                <a:ea typeface="AR P丸ゴシック体M" panose="020F0600000000000000" pitchFamily="50" charset="-128"/>
              </a:rPr>
            </a:br>
            <a:r>
              <a:rPr lang="ja-JP" altLang="en-US" sz="1800" dirty="0">
                <a:latin typeface="AR P丸ゴシック体M" panose="020F0600000000000000" pitchFamily="50" charset="-128"/>
                <a:ea typeface="AR P丸ゴシック体M" panose="020F0600000000000000" pitchFamily="50" charset="-128"/>
              </a:rPr>
              <a:t>９月１９日（土）～２２日（火</a:t>
            </a:r>
            <a:r>
              <a:rPr lang="ja-JP" altLang="en-US" sz="1800" dirty="0" smtClean="0">
                <a:latin typeface="AR P丸ゴシック体M" panose="020F0600000000000000" pitchFamily="50" charset="-128"/>
                <a:ea typeface="AR P丸ゴシック体M" panose="020F0600000000000000" pitchFamily="50" charset="-128"/>
              </a:rPr>
              <a:t>）　幸手、杉戸</a:t>
            </a:r>
            <a:endParaRPr kumimoji="1" lang="ja-JP" altLang="en-US" sz="3600" dirty="0">
              <a:latin typeface="AR P丸ゴシック体M" panose="020F0600000000000000" pitchFamily="50" charset="-128"/>
              <a:ea typeface="AR P丸ゴシック体M" panose="020F0600000000000000" pitchFamily="50" charset="-128"/>
            </a:endParaRPr>
          </a:p>
        </p:txBody>
      </p:sp>
      <p:pic>
        <p:nvPicPr>
          <p:cNvPr id="4" name="コンテンツ プレースホルダー 3"/>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4230688"/>
            <a:ext cx="1704975" cy="1704975"/>
          </a:xfr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3289" y="3287479"/>
            <a:ext cx="1058828" cy="918236"/>
          </a:xfrm>
          <a:prstGeom prst="rect">
            <a:avLst/>
          </a:prstGeom>
        </p:spPr>
      </p:pic>
      <p:sp>
        <p:nvSpPr>
          <p:cNvPr id="7" name="テキスト ボックス 6"/>
          <p:cNvSpPr txBox="1"/>
          <p:nvPr/>
        </p:nvSpPr>
        <p:spPr>
          <a:xfrm>
            <a:off x="97889" y="3508779"/>
            <a:ext cx="3181429" cy="738664"/>
          </a:xfrm>
          <a:prstGeom prst="rect">
            <a:avLst/>
          </a:prstGeom>
          <a:solidFill>
            <a:srgbClr val="FFFFFF">
              <a:alpha val="42000"/>
            </a:srgbClr>
          </a:solidFill>
        </p:spPr>
        <p:txBody>
          <a:bodyPr wrap="square" rtlCol="0">
            <a:spAutoFit/>
          </a:bodyPr>
          <a:lstStyle/>
          <a:p>
            <a:r>
              <a:rPr lang="ja-JP" altLang="en-US" sz="1400" dirty="0" smtClean="0"/>
              <a:t>①ヒントとなるショップカードを色</a:t>
            </a:r>
            <a:r>
              <a:rPr lang="ja-JP" altLang="en-US" sz="1400" dirty="0"/>
              <a:t>分けされた首</a:t>
            </a:r>
            <a:r>
              <a:rPr lang="ja-JP" altLang="en-US" sz="1400" dirty="0" smtClean="0"/>
              <a:t>紐の</a:t>
            </a:r>
            <a:r>
              <a:rPr lang="ja-JP" altLang="en-US" sz="1400" dirty="0"/>
              <a:t>名札入れに</a:t>
            </a:r>
            <a:r>
              <a:rPr lang="ja-JP" altLang="en-US" sz="1400" dirty="0" smtClean="0"/>
              <a:t>入れてお散歩</a:t>
            </a:r>
            <a:r>
              <a:rPr lang="ja-JP" altLang="en-US" sz="1400" dirty="0"/>
              <a:t>など普段どおりの生活をしていただきます</a:t>
            </a:r>
          </a:p>
        </p:txBody>
      </p:sp>
      <p:sp>
        <p:nvSpPr>
          <p:cNvPr id="8" name="テキスト ボックス 7"/>
          <p:cNvSpPr txBox="1"/>
          <p:nvPr/>
        </p:nvSpPr>
        <p:spPr>
          <a:xfrm>
            <a:off x="2832345" y="4466314"/>
            <a:ext cx="2595918" cy="954107"/>
          </a:xfrm>
          <a:prstGeom prst="rect">
            <a:avLst/>
          </a:prstGeom>
          <a:noFill/>
        </p:spPr>
        <p:txBody>
          <a:bodyPr wrap="square" rtlCol="0">
            <a:spAutoFit/>
          </a:bodyPr>
          <a:lstStyle/>
          <a:p>
            <a:r>
              <a:rPr lang="ja-JP" altLang="en-US" sz="1400" dirty="0"/>
              <a:t>②プレイヤーは</a:t>
            </a:r>
            <a:endParaRPr lang="en-US" altLang="ja-JP" sz="1400" dirty="0"/>
          </a:p>
          <a:p>
            <a:r>
              <a:rPr lang="ja-JP" altLang="en-US" sz="1400" dirty="0"/>
              <a:t>印をつけている人に話しかけて</a:t>
            </a:r>
            <a:endParaRPr lang="en-US" altLang="ja-JP" sz="1400" dirty="0"/>
          </a:p>
          <a:p>
            <a:r>
              <a:rPr lang="ja-JP" altLang="en-US" sz="1400" dirty="0"/>
              <a:t>スタンプが設置</a:t>
            </a:r>
            <a:r>
              <a:rPr lang="ja-JP" altLang="en-US" sz="1400" dirty="0" smtClean="0"/>
              <a:t>してあるショップカードを</a:t>
            </a:r>
            <a:r>
              <a:rPr lang="ja-JP" altLang="en-US" sz="1400" dirty="0"/>
              <a:t>もらいます</a:t>
            </a:r>
          </a:p>
        </p:txBody>
      </p:sp>
      <p:sp>
        <p:nvSpPr>
          <p:cNvPr id="9" name="テキスト ボックス 8"/>
          <p:cNvSpPr txBox="1"/>
          <p:nvPr/>
        </p:nvSpPr>
        <p:spPr>
          <a:xfrm>
            <a:off x="6312826" y="3500248"/>
            <a:ext cx="2701233" cy="523220"/>
          </a:xfrm>
          <a:prstGeom prst="rect">
            <a:avLst/>
          </a:prstGeom>
          <a:solidFill>
            <a:schemeClr val="bg1">
              <a:alpha val="39000"/>
            </a:schemeClr>
          </a:solidFill>
        </p:spPr>
        <p:txBody>
          <a:bodyPr wrap="square" rtlCol="0">
            <a:spAutoFit/>
          </a:bodyPr>
          <a:lstStyle/>
          <a:p>
            <a:r>
              <a:rPr lang="ja-JP" altLang="en-US" sz="1400" dirty="0"/>
              <a:t>③スタンプ設置店舗は</a:t>
            </a:r>
            <a:endParaRPr lang="en-US" altLang="ja-JP" sz="1400" dirty="0"/>
          </a:p>
          <a:p>
            <a:r>
              <a:rPr lang="ja-JP" altLang="en-US" sz="1400" dirty="0"/>
              <a:t>指定</a:t>
            </a:r>
            <a:r>
              <a:rPr lang="ja-JP" altLang="en-US" sz="1400" dirty="0" smtClean="0"/>
              <a:t>の欄</a:t>
            </a:r>
            <a:r>
              <a:rPr lang="ja-JP" altLang="en-US" sz="1400" dirty="0"/>
              <a:t>にスタンプ</a:t>
            </a:r>
            <a:r>
              <a:rPr lang="ja-JP" altLang="en-US" sz="1400" dirty="0" smtClean="0"/>
              <a:t>をします</a:t>
            </a:r>
            <a:endParaRPr lang="ja-JP" altLang="en-US" sz="1400" dirty="0"/>
          </a:p>
        </p:txBody>
      </p:sp>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497264" y="3574205"/>
            <a:ext cx="703229" cy="865859"/>
          </a:xfrm>
          <a:prstGeom prst="rect">
            <a:avLst/>
          </a:prstGeom>
        </p:spPr>
      </p:pic>
      <p:sp>
        <p:nvSpPr>
          <p:cNvPr id="10" name="テキスト ボックス 9"/>
          <p:cNvSpPr txBox="1"/>
          <p:nvPr/>
        </p:nvSpPr>
        <p:spPr>
          <a:xfrm>
            <a:off x="5690384" y="4683722"/>
            <a:ext cx="3453616" cy="738664"/>
          </a:xfrm>
          <a:prstGeom prst="rect">
            <a:avLst/>
          </a:prstGeom>
          <a:noFill/>
        </p:spPr>
        <p:txBody>
          <a:bodyPr wrap="square" rtlCol="0">
            <a:spAutoFit/>
          </a:bodyPr>
          <a:lstStyle/>
          <a:p>
            <a:r>
              <a:rPr lang="ja-JP" altLang="en-US" sz="1400" dirty="0"/>
              <a:t>④スタンプを全て押し終わったら</a:t>
            </a:r>
            <a:endParaRPr lang="en-US" altLang="ja-JP" sz="1400" dirty="0"/>
          </a:p>
          <a:p>
            <a:r>
              <a:rPr lang="ja-JP" altLang="en-US" sz="1400" dirty="0"/>
              <a:t>ビジネスホテルグリーンコア</a:t>
            </a:r>
            <a:r>
              <a:rPr lang="en-US" altLang="ja-JP" sz="1400" dirty="0"/>
              <a:t>+</a:t>
            </a:r>
            <a:r>
              <a:rPr lang="ja-JP" altLang="en-US" sz="1400" dirty="0"/>
              <a:t>１</a:t>
            </a:r>
            <a:endParaRPr lang="en-US" altLang="ja-JP" sz="1400" dirty="0"/>
          </a:p>
          <a:p>
            <a:r>
              <a:rPr lang="ja-JP" altLang="en-US" sz="1400" dirty="0"/>
              <a:t>のカウンターにて景品をお渡しいたします</a:t>
            </a:r>
            <a:r>
              <a:rPr lang="ja-JP" altLang="en-US" sz="1400" dirty="0" smtClean="0"/>
              <a:t>。</a:t>
            </a:r>
            <a:endParaRPr lang="ja-JP" altLang="en-US" sz="1400" dirty="0"/>
          </a:p>
        </p:txBody>
      </p:sp>
      <p:sp>
        <p:nvSpPr>
          <p:cNvPr id="14" name="テキスト ボックス 13"/>
          <p:cNvSpPr txBox="1"/>
          <p:nvPr/>
        </p:nvSpPr>
        <p:spPr>
          <a:xfrm>
            <a:off x="1547664" y="1624220"/>
            <a:ext cx="7328012" cy="646331"/>
          </a:xfrm>
          <a:prstGeom prst="rect">
            <a:avLst/>
          </a:prstGeom>
          <a:noFill/>
        </p:spPr>
        <p:txBody>
          <a:bodyPr wrap="square" rtlCol="0">
            <a:spAutoFit/>
          </a:bodyPr>
          <a:lstStyle/>
          <a:p>
            <a:r>
              <a:rPr lang="ja-JP" altLang="en-US" dirty="0">
                <a:latin typeface="AR P丸ゴシック体M" panose="020F0600000000000000" pitchFamily="50" charset="-128"/>
                <a:ea typeface="AR P丸ゴシック体M" panose="020F0600000000000000" pitchFamily="50" charset="-128"/>
              </a:rPr>
              <a:t>〇目的：地域の高齢者に話しかけるきっかけを作り、交流を促すと同時に地域の店舗を紹介</a:t>
            </a:r>
            <a:r>
              <a:rPr lang="ja-JP" altLang="en-US" dirty="0" smtClean="0">
                <a:latin typeface="AR P丸ゴシック体M" panose="020F0600000000000000" pitchFamily="50" charset="-128"/>
                <a:ea typeface="AR P丸ゴシック体M" panose="020F0600000000000000" pitchFamily="50" charset="-128"/>
              </a:rPr>
              <a:t>する</a:t>
            </a:r>
            <a:endParaRPr lang="en-US" altLang="ja-JP" dirty="0">
              <a:latin typeface="AR P丸ゴシック体M" panose="020F0600000000000000" pitchFamily="50" charset="-128"/>
              <a:ea typeface="AR P丸ゴシック体M" panose="020F0600000000000000" pitchFamily="50" charset="-128"/>
            </a:endParaRPr>
          </a:p>
        </p:txBody>
      </p:sp>
      <p:sp>
        <p:nvSpPr>
          <p:cNvPr id="12" name="テキスト ボックス 11"/>
          <p:cNvSpPr txBox="1"/>
          <p:nvPr/>
        </p:nvSpPr>
        <p:spPr>
          <a:xfrm>
            <a:off x="166434" y="2273259"/>
            <a:ext cx="8870062" cy="1107996"/>
          </a:xfrm>
          <a:prstGeom prst="rect">
            <a:avLst/>
          </a:prstGeom>
          <a:noFill/>
        </p:spPr>
        <p:txBody>
          <a:bodyPr wrap="square" rtlCol="0">
            <a:spAutoFit/>
          </a:bodyPr>
          <a:lstStyle/>
          <a:p>
            <a:r>
              <a:rPr lang="ja-JP" altLang="en-US" sz="1600" dirty="0" smtClean="0">
                <a:latin typeface="AR P丸ゴシック体M" panose="020F0600000000000000" pitchFamily="50" charset="-128"/>
                <a:ea typeface="AR P丸ゴシック体M" panose="020F0600000000000000" pitchFamily="50" charset="-128"/>
              </a:rPr>
              <a:t>〇</a:t>
            </a:r>
            <a:r>
              <a:rPr lang="ja-JP" altLang="en-US" sz="1600" dirty="0">
                <a:latin typeface="AR P丸ゴシック体M" panose="020F0600000000000000" pitchFamily="50" charset="-128"/>
                <a:ea typeface="AR P丸ゴシック体M" panose="020F0600000000000000" pitchFamily="50" charset="-128"/>
              </a:rPr>
              <a:t>内容：高齢者などに外出の際</a:t>
            </a:r>
            <a:r>
              <a:rPr lang="ja-JP" altLang="en-US" sz="1600" dirty="0" smtClean="0">
                <a:latin typeface="AR P丸ゴシック体M" panose="020F0600000000000000" pitchFamily="50" charset="-128"/>
                <a:ea typeface="AR P丸ゴシック体M" panose="020F0600000000000000" pitchFamily="50" charset="-128"/>
              </a:rPr>
              <a:t>、ヒントカード</a:t>
            </a:r>
            <a:r>
              <a:rPr lang="ja-JP" altLang="en-US" sz="1600" dirty="0">
                <a:latin typeface="AR P丸ゴシック体M" panose="020F0600000000000000" pitchFamily="50" charset="-128"/>
                <a:ea typeface="AR P丸ゴシック体M" panose="020F0600000000000000" pitchFamily="50" charset="-128"/>
              </a:rPr>
              <a:t>を</a:t>
            </a:r>
            <a:r>
              <a:rPr lang="ja-JP" altLang="en-US" sz="1600" dirty="0" smtClean="0">
                <a:latin typeface="AR P丸ゴシック体M" panose="020F0600000000000000" pitchFamily="50" charset="-128"/>
                <a:ea typeface="AR P丸ゴシック体M" panose="020F0600000000000000" pitchFamily="50" charset="-128"/>
              </a:rPr>
              <a:t>持って普段</a:t>
            </a:r>
            <a:r>
              <a:rPr lang="ja-JP" altLang="en-US" sz="1600" dirty="0">
                <a:latin typeface="AR P丸ゴシック体M" panose="020F0600000000000000" pitchFamily="50" charset="-128"/>
                <a:ea typeface="AR P丸ゴシック体M" panose="020F0600000000000000" pitchFamily="50" charset="-128"/>
              </a:rPr>
              <a:t>通りの生活をして頂く。</a:t>
            </a:r>
            <a:r>
              <a:rPr lang="ja-JP" altLang="en-US" sz="1600" dirty="0" smtClean="0">
                <a:latin typeface="AR P丸ゴシック体M" panose="020F0600000000000000" pitchFamily="50" charset="-128"/>
                <a:ea typeface="AR P丸ゴシック体M" panose="020F0600000000000000" pitchFamily="50" charset="-128"/>
              </a:rPr>
              <a:t>プレイヤーはヒントカードを持った人を町中から見付け</a:t>
            </a:r>
            <a:r>
              <a:rPr lang="ja-JP" altLang="en-US" sz="1600" dirty="0">
                <a:latin typeface="AR P丸ゴシック体M" panose="020F0600000000000000" pitchFamily="50" charset="-128"/>
                <a:ea typeface="AR P丸ゴシック体M" panose="020F0600000000000000" pitchFamily="50" charset="-128"/>
              </a:rPr>
              <a:t>ヒントカードをもらい、そこに書かれたお店に行ってスタンプを押して集める。</a:t>
            </a:r>
            <a:endParaRPr lang="en-US" altLang="ja-JP" sz="1600" dirty="0">
              <a:latin typeface="AR P丸ゴシック体M" panose="020F0600000000000000" pitchFamily="50" charset="-128"/>
              <a:ea typeface="AR P丸ゴシック体M" panose="020F0600000000000000" pitchFamily="50" charset="-128"/>
            </a:endParaRPr>
          </a:p>
          <a:p>
            <a:r>
              <a:rPr lang="ja-JP" altLang="en-US" sz="1600" dirty="0">
                <a:latin typeface="AR P丸ゴシック体M" panose="020F0600000000000000" pitchFamily="50" charset="-128"/>
                <a:ea typeface="AR P丸ゴシック体M" panose="020F0600000000000000" pitchFamily="50" charset="-128"/>
              </a:rPr>
              <a:t>ゲーム感覚で遊びながら高齢者への声掛けと交流、所在確認を図ります。</a:t>
            </a:r>
            <a:endParaRPr lang="en-US" altLang="ja-JP" sz="1600" dirty="0">
              <a:latin typeface="AR P丸ゴシック体M" panose="020F0600000000000000" pitchFamily="50" charset="-128"/>
              <a:ea typeface="AR P丸ゴシック体M" panose="020F0600000000000000" pitchFamily="50" charset="-128"/>
            </a:endParaRPr>
          </a:p>
        </p:txBody>
      </p:sp>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7824" y="5446671"/>
            <a:ext cx="1846400" cy="1309636"/>
          </a:xfrm>
          <a:prstGeom prst="rect">
            <a:avLst/>
          </a:prstGeom>
        </p:spPr>
      </p:pic>
      <p:pic>
        <p:nvPicPr>
          <p:cNvPr id="15" name="コンテンツ プレースホルダー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7253679" y="5446671"/>
            <a:ext cx="1760380" cy="132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182973" y="5989196"/>
            <a:ext cx="2151143" cy="630019"/>
          </a:xfrm>
          <a:prstGeom prst="roundRect">
            <a:avLst>
              <a:gd name="adj" fmla="val 13406"/>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dirty="0" smtClean="0"/>
              <a:t>小・中学校で</a:t>
            </a:r>
            <a:endParaRPr lang="en-US" altLang="ja-JP" sz="1600" dirty="0" smtClean="0"/>
          </a:p>
          <a:p>
            <a:pPr algn="ctr"/>
            <a:r>
              <a:rPr lang="ja-JP" altLang="en-US" sz="1600" dirty="0" smtClean="0"/>
              <a:t>チラシを配布しました</a:t>
            </a:r>
            <a:endParaRPr lang="ja-JP" altLang="en-US" sz="1600" dirty="0"/>
          </a:p>
        </p:txBody>
      </p:sp>
    </p:spTree>
    <p:extLst>
      <p:ext uri="{BB962C8B-B14F-4D97-AF65-F5344CB8AC3E}">
        <p14:creationId xmlns:p14="http://schemas.microsoft.com/office/powerpoint/2010/main" val="1097164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7411" y="147294"/>
            <a:ext cx="4940332" cy="3293554"/>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643" y="147293"/>
            <a:ext cx="4152932" cy="6025200"/>
          </a:xfrm>
          <a:prstGeom prst="rect">
            <a:avLst/>
          </a:prstGeom>
        </p:spPr>
      </p:pic>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582" y="1508678"/>
            <a:ext cx="2939380" cy="5225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9618" y="3613904"/>
            <a:ext cx="4858125" cy="2732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テキスト ボックス 6"/>
          <p:cNvSpPr txBox="1"/>
          <p:nvPr/>
        </p:nvSpPr>
        <p:spPr>
          <a:xfrm rot="20625397">
            <a:off x="2309125" y="2560344"/>
            <a:ext cx="4883286" cy="1736646"/>
          </a:xfrm>
          <a:prstGeom prst="round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48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rPr>
              <a:t>環境が変われば元気にもなれる</a:t>
            </a:r>
            <a:endParaRPr lang="en-US" altLang="ja-JP" sz="48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571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7012" y="3322452"/>
            <a:ext cx="3227505" cy="3215402"/>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501" y="296380"/>
            <a:ext cx="2145073" cy="2269919"/>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976" y="4231747"/>
            <a:ext cx="2004305" cy="2418467"/>
          </a:xfrm>
          <a:prstGeom prst="rect">
            <a:avLst/>
          </a:prstGeom>
        </p:spPr>
      </p:pic>
      <p:sp>
        <p:nvSpPr>
          <p:cNvPr id="11" name="雲形吹き出し 10"/>
          <p:cNvSpPr/>
          <p:nvPr/>
        </p:nvSpPr>
        <p:spPr>
          <a:xfrm>
            <a:off x="2619724" y="677383"/>
            <a:ext cx="5429994" cy="2888043"/>
          </a:xfrm>
          <a:prstGeom prst="cloudCallout">
            <a:avLst>
              <a:gd name="adj1" fmla="val -10627"/>
              <a:gd name="adj2" fmla="val 7409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4800" dirty="0" smtClean="0">
                <a:latin typeface="+mj-ea"/>
                <a:ea typeface="+mj-ea"/>
              </a:rPr>
              <a:t>わからない</a:t>
            </a:r>
            <a:endParaRPr kumimoji="1" lang="en-US" altLang="ja-JP" sz="4800" dirty="0" smtClean="0">
              <a:latin typeface="+mj-ea"/>
              <a:ea typeface="+mj-ea"/>
            </a:endParaRPr>
          </a:p>
          <a:p>
            <a:pPr algn="ctr"/>
            <a:r>
              <a:rPr lang="ja-JP" altLang="en-US" sz="4800" dirty="0" smtClean="0">
                <a:latin typeface="+mj-ea"/>
                <a:ea typeface="+mj-ea"/>
              </a:rPr>
              <a:t>知らない</a:t>
            </a:r>
            <a:endParaRPr kumimoji="1" lang="ja-JP" altLang="en-US" sz="4800" dirty="0">
              <a:latin typeface="+mj-ea"/>
              <a:ea typeface="+mj-ea"/>
            </a:endParaRPr>
          </a:p>
        </p:txBody>
      </p:sp>
      <p:sp>
        <p:nvSpPr>
          <p:cNvPr id="5" name="雲形吹き出し 4"/>
          <p:cNvSpPr/>
          <p:nvPr/>
        </p:nvSpPr>
        <p:spPr>
          <a:xfrm>
            <a:off x="2618462" y="677383"/>
            <a:ext cx="5429994" cy="2888043"/>
          </a:xfrm>
          <a:prstGeom prst="cloudCallout">
            <a:avLst>
              <a:gd name="adj1" fmla="val -10627"/>
              <a:gd name="adj2" fmla="val 74094"/>
            </a:avLst>
          </a:prstGeom>
          <a:solidFill>
            <a:schemeClr val="accent4"/>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4800" dirty="0" smtClean="0">
                <a:latin typeface="+mj-ea"/>
                <a:ea typeface="+mj-ea"/>
              </a:rPr>
              <a:t>今日は何をしようかな？</a:t>
            </a:r>
            <a:endParaRPr kumimoji="1" lang="ja-JP" altLang="en-US" sz="4800" dirty="0">
              <a:latin typeface="+mj-ea"/>
              <a:ea typeface="+mj-ea"/>
            </a:endParaRPr>
          </a:p>
        </p:txBody>
      </p:sp>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19724" y="2813828"/>
            <a:ext cx="4324529" cy="3952620"/>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9620" y="2322550"/>
            <a:ext cx="1939809" cy="1999803"/>
          </a:xfrm>
          <a:prstGeom prst="rect">
            <a:avLst/>
          </a:prstGeom>
        </p:spPr>
      </p:pic>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56572" y="158351"/>
            <a:ext cx="2285943" cy="1963054"/>
          </a:xfrm>
          <a:prstGeom prst="rect">
            <a:avLst/>
          </a:prstGeom>
        </p:spPr>
      </p:pic>
      <p:pic>
        <p:nvPicPr>
          <p:cNvPr id="9" name="図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52179" y="3103010"/>
            <a:ext cx="1681758" cy="1681758"/>
          </a:xfrm>
          <a:prstGeom prst="rect">
            <a:avLst/>
          </a:prstGeom>
        </p:spPr>
      </p:pic>
      <p:pic>
        <p:nvPicPr>
          <p:cNvPr id="13" name="図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200985" y="2566299"/>
            <a:ext cx="1313274" cy="1610745"/>
          </a:xfrm>
          <a:prstGeom prst="rect">
            <a:avLst/>
          </a:prstGeom>
        </p:spPr>
      </p:pic>
      <p:pic>
        <p:nvPicPr>
          <p:cNvPr id="14" name="図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22911" y="4661940"/>
            <a:ext cx="2172975" cy="1988273"/>
          </a:xfrm>
          <a:prstGeom prst="rect">
            <a:avLst/>
          </a:prstGeom>
        </p:spPr>
      </p:pic>
      <p:sp>
        <p:nvSpPr>
          <p:cNvPr id="15" name="テキスト ボックス 14"/>
          <p:cNvSpPr txBox="1"/>
          <p:nvPr/>
        </p:nvSpPr>
        <p:spPr>
          <a:xfrm>
            <a:off x="247976" y="5374237"/>
            <a:ext cx="8638444" cy="1191816"/>
          </a:xfrm>
          <a:prstGeom prst="roundRect">
            <a:avLst/>
          </a:prstGeom>
          <a:solidFill>
            <a:srgbClr val="FFFF00"/>
          </a:solidFill>
        </p:spPr>
        <p:txBody>
          <a:bodyPr wrap="square" rtlCol="0">
            <a:spAutoFit/>
            <a:scene3d>
              <a:camera prst="orthographicFront"/>
              <a:lightRig rig="soft" dir="t">
                <a:rot lat="0" lon="0" rev="15600000"/>
              </a:lightRig>
            </a:scene3d>
            <a:sp3d extrusionH="57150" prstMaterial="softEdge">
              <a:bevelT w="25400" h="38100"/>
            </a:sp3d>
          </a:bodyPr>
          <a:lstStyle/>
          <a:p>
            <a:pPr algn="ctr"/>
            <a:r>
              <a:rPr kumimoji="1" lang="ja-JP" altLang="en-US" sz="3200" b="1" dirty="0" smtClean="0">
                <a:ln/>
                <a:solidFill>
                  <a:srgbClr val="FF0000"/>
                </a:solidFill>
              </a:rPr>
              <a:t>自主的に楽しめる環境を作ることで生きがいや居場所をつくり健康寿命の延伸につなげます</a:t>
            </a:r>
            <a:endParaRPr kumimoji="1" lang="ja-JP" altLang="en-US" sz="3200" b="1" dirty="0">
              <a:ln/>
              <a:solidFill>
                <a:srgbClr val="FF0000"/>
              </a:solidFill>
            </a:endParaRPr>
          </a:p>
        </p:txBody>
      </p:sp>
    </p:spTree>
    <p:extLst>
      <p:ext uri="{BB962C8B-B14F-4D97-AF65-F5344CB8AC3E}">
        <p14:creationId xmlns:p14="http://schemas.microsoft.com/office/powerpoint/2010/main" val="30876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1500"/>
                            </p:stCondLst>
                            <p:childTnLst>
                              <p:par>
                                <p:cTn id="32" presetID="14" presetClass="exit" presetSubtype="10" fill="hold" nodeType="afterEffect">
                                  <p:stCondLst>
                                    <p:cond delay="0"/>
                                  </p:stCondLst>
                                  <p:childTnLst>
                                    <p:animEffect transition="out" filter="randombar(horizontal)">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テキスト ボックス 6"/>
          <p:cNvSpPr txBox="1">
            <a:spLocks noChangeArrowheads="1"/>
          </p:cNvSpPr>
          <p:nvPr/>
        </p:nvSpPr>
        <p:spPr bwMode="auto">
          <a:xfrm>
            <a:off x="143933" y="5445416"/>
            <a:ext cx="87635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kumimoji="1" lang="ja-JP" altLang="en-US" sz="4800" dirty="0" smtClean="0">
                <a:solidFill>
                  <a:schemeClr val="bg1"/>
                </a:solidFill>
                <a:latin typeface="ＭＳ 明朝" panose="02020609040205080304" pitchFamily="17" charset="-128"/>
                <a:ea typeface="ＭＳ 明朝" panose="02020609040205080304" pitchFamily="17" charset="-128"/>
              </a:rPr>
              <a:t>若い頃と同じような普通の生活</a:t>
            </a:r>
            <a:endParaRPr kumimoji="1" lang="ja-JP" altLang="en-US" sz="4800" dirty="0">
              <a:solidFill>
                <a:schemeClr val="bg1"/>
              </a:solidFill>
              <a:latin typeface="ＭＳ 明朝" panose="02020609040205080304" pitchFamily="17" charset="-128"/>
              <a:ea typeface="ＭＳ 明朝" panose="02020609040205080304" pitchFamily="17" charset="-128"/>
            </a:endParaRPr>
          </a:p>
        </p:txBody>
      </p:sp>
      <p:sp>
        <p:nvSpPr>
          <p:cNvPr id="8" name="角丸四角形 7"/>
          <p:cNvSpPr/>
          <p:nvPr/>
        </p:nvSpPr>
        <p:spPr>
          <a:xfrm>
            <a:off x="143935" y="313508"/>
            <a:ext cx="4480316" cy="40233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2" name="正方形/長方形 11"/>
          <p:cNvSpPr/>
          <p:nvPr/>
        </p:nvSpPr>
        <p:spPr>
          <a:xfrm>
            <a:off x="352698" y="640079"/>
            <a:ext cx="4173020" cy="33310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latin typeface="+mj-ea"/>
                <a:ea typeface="+mj-ea"/>
              </a:rPr>
              <a:t>繋がりや居場所はあった</a:t>
            </a:r>
            <a:endParaRPr kumimoji="1" lang="en-US" altLang="ja-JP" sz="2400" dirty="0" smtClean="0">
              <a:latin typeface="+mj-ea"/>
              <a:ea typeface="+mj-ea"/>
            </a:endParaRPr>
          </a:p>
          <a:p>
            <a:pPr algn="ctr"/>
            <a:endParaRPr lang="en-US" altLang="ja-JP" sz="2400" dirty="0">
              <a:latin typeface="+mj-ea"/>
              <a:ea typeface="+mj-ea"/>
            </a:endParaRPr>
          </a:p>
          <a:p>
            <a:pPr algn="ctr"/>
            <a:r>
              <a:rPr kumimoji="1" lang="ja-JP" altLang="en-US" sz="5400" dirty="0" smtClean="0">
                <a:latin typeface="+mj-ea"/>
                <a:ea typeface="+mj-ea"/>
              </a:rPr>
              <a:t>学校</a:t>
            </a:r>
            <a:endParaRPr kumimoji="1" lang="en-US" altLang="ja-JP" sz="5400" dirty="0" smtClean="0">
              <a:latin typeface="+mj-ea"/>
              <a:ea typeface="+mj-ea"/>
            </a:endParaRPr>
          </a:p>
          <a:p>
            <a:pPr algn="ctr"/>
            <a:r>
              <a:rPr lang="ja-JP" altLang="en-US" sz="5400" dirty="0" smtClean="0">
                <a:latin typeface="+mj-ea"/>
                <a:ea typeface="+mj-ea"/>
              </a:rPr>
              <a:t>勤務先</a:t>
            </a:r>
            <a:endParaRPr lang="en-US" altLang="ja-JP" sz="5400" dirty="0" smtClean="0">
              <a:latin typeface="+mj-ea"/>
              <a:ea typeface="+mj-ea"/>
            </a:endParaRPr>
          </a:p>
          <a:p>
            <a:pPr algn="ctr"/>
            <a:r>
              <a:rPr lang="ja-JP" altLang="en-US" sz="5400" dirty="0" smtClean="0">
                <a:latin typeface="+mj-ea"/>
                <a:ea typeface="+mj-ea"/>
              </a:rPr>
              <a:t>ご近所</a:t>
            </a:r>
            <a:endParaRPr kumimoji="1" lang="en-US" altLang="ja-JP" sz="2400" dirty="0">
              <a:latin typeface="+mj-ea"/>
              <a:ea typeface="+mj-ea"/>
            </a:endParaRPr>
          </a:p>
        </p:txBody>
      </p:sp>
      <p:sp>
        <p:nvSpPr>
          <p:cNvPr id="13" name="角丸四角形 12"/>
          <p:cNvSpPr/>
          <p:nvPr/>
        </p:nvSpPr>
        <p:spPr>
          <a:xfrm>
            <a:off x="4820194" y="313508"/>
            <a:ext cx="4087309" cy="4023361"/>
          </a:xfrm>
          <a:prstGeom prst="roundRect">
            <a:avLst/>
          </a:prstGeom>
          <a:solidFill>
            <a:srgbClr val="FFCC66"/>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5400" dirty="0"/>
              <a:t>定年</a:t>
            </a:r>
            <a:r>
              <a:rPr lang="ja-JP" altLang="en-US" sz="5400" dirty="0" smtClean="0"/>
              <a:t>退職</a:t>
            </a:r>
            <a:endParaRPr lang="en-US" altLang="ja-JP" sz="5400" dirty="0" smtClean="0"/>
          </a:p>
          <a:p>
            <a:pPr algn="ctr"/>
            <a:r>
              <a:rPr kumimoji="1" lang="ja-JP" altLang="en-US" sz="5400" dirty="0" smtClean="0"/>
              <a:t>引っ越し</a:t>
            </a:r>
            <a:endParaRPr kumimoji="1" lang="en-US" altLang="ja-JP" sz="5400" dirty="0" smtClean="0"/>
          </a:p>
          <a:p>
            <a:pPr algn="ctr"/>
            <a:r>
              <a:rPr lang="ja-JP" altLang="en-US" sz="5400" dirty="0"/>
              <a:t>歳の</a:t>
            </a:r>
            <a:r>
              <a:rPr lang="ja-JP" altLang="en-US" sz="5400" dirty="0" smtClean="0"/>
              <a:t>せい</a:t>
            </a:r>
            <a:endParaRPr lang="en-US" altLang="ja-JP" sz="5400" dirty="0" smtClean="0"/>
          </a:p>
          <a:p>
            <a:pPr algn="ctr"/>
            <a:endParaRPr lang="en-US" altLang="ja-JP" sz="2400" dirty="0" smtClean="0"/>
          </a:p>
          <a:p>
            <a:pPr algn="ctr"/>
            <a:r>
              <a:rPr lang="ja-JP" altLang="en-US" sz="2400" dirty="0" smtClean="0"/>
              <a:t>生きがいを奪われる</a:t>
            </a:r>
            <a:endParaRPr lang="en-US" altLang="ja-JP" sz="3600" dirty="0" smtClean="0"/>
          </a:p>
        </p:txBody>
      </p:sp>
    </p:spTree>
    <p:extLst>
      <p:ext uri="{BB962C8B-B14F-4D97-AF65-F5344CB8AC3E}">
        <p14:creationId xmlns:p14="http://schemas.microsoft.com/office/powerpoint/2010/main" val="324761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fade">
                                      <p:cBhvr>
                                        <p:cTn id="11" dur="500"/>
                                        <p:tgtEl>
                                          <p:spTgt spid="1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fade">
                                      <p:cBhvr>
                                        <p:cTn id="15" dur="500"/>
                                        <p:tgtEl>
                                          <p:spTgt spid="1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5845"/>
                                        </p:tgtEl>
                                        <p:attrNameLst>
                                          <p:attrName>style.visibility</p:attrName>
                                        </p:attrNameLst>
                                      </p:cBhvr>
                                      <p:to>
                                        <p:strVal val="visible"/>
                                      </p:to>
                                    </p:set>
                                    <p:animEffect transition="in" filter="fade">
                                      <p:cBhvr>
                                        <p:cTn id="29"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idx="4294967295"/>
          </p:nvPr>
        </p:nvSpPr>
        <p:spPr>
          <a:xfrm>
            <a:off x="4343400" y="2057400"/>
            <a:ext cx="4800600" cy="1865313"/>
          </a:xfrm>
        </p:spPr>
        <p:txBody>
          <a:bodyPr/>
          <a:lstStyle/>
          <a:p>
            <a:pPr eaLnBrk="1" hangingPunct="1"/>
            <a:r>
              <a:rPr lang="ja-JP" altLang="en-US" dirty="0" smtClean="0"/>
              <a:t>ｔ</a:t>
            </a:r>
            <a:endParaRPr altLang="ja-JP" dirty="0" smtClean="0"/>
          </a:p>
        </p:txBody>
      </p:sp>
      <p:sp>
        <p:nvSpPr>
          <p:cNvPr id="30723" name="テキスト プレースホルダー 2"/>
          <p:cNvSpPr>
            <a:spLocks noGrp="1"/>
          </p:cNvSpPr>
          <p:nvPr>
            <p:ph type="body" idx="4294967295"/>
          </p:nvPr>
        </p:nvSpPr>
        <p:spPr>
          <a:xfrm>
            <a:off x="5412469" y="4460081"/>
            <a:ext cx="3426731" cy="685800"/>
          </a:xfrm>
        </p:spPr>
        <p:txBody>
          <a:bodyPr>
            <a:normAutofit/>
          </a:bodyPr>
          <a:lstStyle/>
          <a:p>
            <a:pPr eaLnBrk="1" hangingPunct="1"/>
            <a:r>
              <a:rPr altLang="en-US" dirty="0" err="1" smtClean="0">
                <a:latin typeface="HGP創英角ﾎﾟｯﾌﾟ体" panose="040B0A00000000000000" pitchFamily="50" charset="-128"/>
                <a:ea typeface="HGP創英角ﾎﾟｯﾌﾟ体" panose="040B0A00000000000000" pitchFamily="50" charset="-128"/>
              </a:rPr>
              <a:t>ご清聴ありがとうございました</a:t>
            </a:r>
            <a:endParaRPr altLang="ja-JP" dirty="0" smtClean="0">
              <a:latin typeface="HGP創英角ﾎﾟｯﾌﾟ体" panose="040B0A00000000000000" pitchFamily="50" charset="-128"/>
              <a:ea typeface="HGP創英角ﾎﾟｯﾌﾟ体" panose="040B0A00000000000000" pitchFamily="50" charset="-128"/>
            </a:endParaRPr>
          </a:p>
        </p:txBody>
      </p:sp>
      <p:pic>
        <p:nvPicPr>
          <p:cNvPr id="30724"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423" y="2547539"/>
            <a:ext cx="4954190" cy="371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図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59341" y="5411390"/>
            <a:ext cx="779859" cy="72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p:cNvSpPr txBox="1">
            <a:spLocks/>
          </p:cNvSpPr>
          <p:nvPr/>
        </p:nvSpPr>
        <p:spPr>
          <a:xfrm>
            <a:off x="446334" y="632351"/>
            <a:ext cx="8392865" cy="1355793"/>
          </a:xfrm>
          <a:prstGeom prst="rect">
            <a:avLst/>
          </a:prstGeom>
        </p:spPr>
        <p:txBody>
          <a:bodyPr vert="horz" lIns="91440" tIns="45720" rIns="91440" bIns="45720" rtlCol="0" anchor="b" anchorCtr="0">
            <a:noAutofit/>
          </a:bodyPr>
          <a:lstStyle>
            <a:lvl1pPr algn="l" defTabSz="914400" rtl="0" eaLnBrk="1" latinLnBrk="0" hangingPunct="1">
              <a:lnSpc>
                <a:spcPct val="85000"/>
              </a:lnSpc>
              <a:spcBef>
                <a:spcPct val="0"/>
              </a:spcBef>
              <a:buNone/>
              <a:defRPr kumimoji="1" sz="8000" b="0" kern="1200" spc="-50" baseline="0">
                <a:solidFill>
                  <a:schemeClr val="tx1">
                    <a:lumMod val="85000"/>
                    <a:lumOff val="15000"/>
                  </a:schemeClr>
                </a:solidFill>
                <a:latin typeface="+mj-lt"/>
                <a:ea typeface="+mj-ea"/>
                <a:cs typeface="+mj-cs"/>
              </a:defRPr>
            </a:lvl1pPr>
          </a:lstStyle>
          <a:p>
            <a:r>
              <a:rPr lang="ja-JP" altLang="en-US" sz="4400" dirty="0"/>
              <a:t>最期</a:t>
            </a:r>
            <a:r>
              <a:rPr lang="ja-JP" altLang="en-US" sz="4400" dirty="0" smtClean="0"/>
              <a:t>まで住み慣れた地域で</a:t>
            </a:r>
            <a:endParaRPr lang="en-US" altLang="ja-JP" sz="4400" dirty="0" smtClean="0"/>
          </a:p>
          <a:p>
            <a:r>
              <a:rPr lang="ja-JP" altLang="en-US" sz="4400" dirty="0" smtClean="0"/>
              <a:t>楽しく遊び、働ける社会へ</a:t>
            </a:r>
            <a:endParaRPr lang="en-US" altLang="ja-JP" sz="4400" dirty="0"/>
          </a:p>
        </p:txBody>
      </p:sp>
      <p:sp>
        <p:nvSpPr>
          <p:cNvPr id="8" name="サブタイトル 2"/>
          <p:cNvSpPr txBox="1">
            <a:spLocks/>
          </p:cNvSpPr>
          <p:nvPr/>
        </p:nvSpPr>
        <p:spPr>
          <a:xfrm>
            <a:off x="319423" y="1988145"/>
            <a:ext cx="7988554" cy="62865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kumimoji="1"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kumimoji="1"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kumimoji="1" sz="1400" kern="1200">
                <a:solidFill>
                  <a:schemeClr val="tx1">
                    <a:tint val="75000"/>
                  </a:schemeClr>
                </a:solidFill>
                <a:latin typeface="+mn-lt"/>
                <a:ea typeface="+mn-ea"/>
                <a:cs typeface="+mn-cs"/>
              </a:defRPr>
            </a:lvl9pPr>
          </a:lstStyle>
          <a:p>
            <a:pPr>
              <a:spcBef>
                <a:spcPct val="0"/>
              </a:spcBef>
            </a:pPr>
            <a:endParaRPr lang="ja-JP" altLang="en-US" dirty="0" smtClean="0"/>
          </a:p>
        </p:txBody>
      </p:sp>
    </p:spTree>
    <p:extLst>
      <p:ext uri="{BB962C8B-B14F-4D97-AF65-F5344CB8AC3E}">
        <p14:creationId xmlns:p14="http://schemas.microsoft.com/office/powerpoint/2010/main" val="3325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Effect transition="in" filter="fade">
                                      <p:cBhvr>
                                        <p:cTn id="14" dur="5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177143" y="1942845"/>
            <a:ext cx="6966857" cy="4399187"/>
          </a:xfrm>
        </p:spPr>
      </p:pic>
      <p:sp>
        <p:nvSpPr>
          <p:cNvPr id="5" name="テキスト ボックス 4"/>
          <p:cNvSpPr txBox="1">
            <a:spLocks noChangeArrowheads="1"/>
          </p:cNvSpPr>
          <p:nvPr/>
        </p:nvSpPr>
        <p:spPr bwMode="auto">
          <a:xfrm>
            <a:off x="829734" y="938640"/>
            <a:ext cx="7312566" cy="769441"/>
          </a:xfrm>
          <a:prstGeom prst="rect">
            <a:avLst/>
          </a:prstGeom>
          <a:solidFill>
            <a:schemeClr val="bg1"/>
          </a:solidFill>
          <a:ln>
            <a:noFill/>
          </a:ln>
          <a:extLst/>
        </p:spPr>
        <p:txBody>
          <a:bodyPr vert="horz"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4400" dirty="0" smtClean="0">
                <a:latin typeface="HG丸ｺﾞｼｯｸM-PRO" panose="020F0600000000000000" pitchFamily="50" charset="-128"/>
                <a:ea typeface="HG丸ｺﾞｼｯｸM-PRO" panose="020F0600000000000000" pitchFamily="50" charset="-128"/>
              </a:rPr>
              <a:t>増え続ける社会保障費</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a:spLocks noChangeArrowheads="1"/>
          </p:cNvSpPr>
          <p:nvPr/>
        </p:nvSpPr>
        <p:spPr bwMode="auto">
          <a:xfrm>
            <a:off x="-14754" y="2033614"/>
            <a:ext cx="3865463" cy="707886"/>
          </a:xfrm>
          <a:prstGeom prst="rect">
            <a:avLst/>
          </a:prstGeom>
          <a:solidFill>
            <a:schemeClr val="bg1"/>
          </a:solidFill>
          <a:ln>
            <a:noFill/>
          </a:ln>
          <a:extLst/>
        </p:spPr>
        <p:txBody>
          <a:bodyPr vert="horz"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kumimoji="1" lang="ja-JP" altLang="en-US" sz="2000" dirty="0" smtClean="0">
                <a:latin typeface="HG丸ｺﾞｼｯｸM-PRO" panose="020F0600000000000000" pitchFamily="50" charset="-128"/>
                <a:ea typeface="HG丸ｺﾞｼｯｸM-PRO" panose="020F0600000000000000" pitchFamily="50" charset="-128"/>
              </a:rPr>
              <a:t>国の借金をこれ以上増やさない</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社会保障費を抑制したい</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4009966" y="1815845"/>
            <a:ext cx="5134034" cy="461665"/>
          </a:xfrm>
          <a:prstGeom prst="rect">
            <a:avLst/>
          </a:prstGeom>
          <a:solidFill>
            <a:schemeClr val="bg1"/>
          </a:solidFill>
        </p:spPr>
        <p:txBody>
          <a:bodyPr vert="horz" wrap="square" rtlCol="0">
            <a:spAutoFit/>
          </a:bodyPr>
          <a:lstStyle/>
          <a:p>
            <a:r>
              <a:rPr kumimoji="1" lang="ja-JP" altLang="en-US" sz="2400" dirty="0">
                <a:solidFill>
                  <a:srgbClr val="FF0000"/>
                </a:solidFill>
              </a:rPr>
              <a:t>増え続ける社会保障費にかかる費用</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81380">
            <a:off x="424358" y="3393471"/>
            <a:ext cx="3148913" cy="2361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335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400" dirty="0" smtClean="0">
                <a:latin typeface="HG丸ｺﾞｼｯｸM-PRO" panose="020F0600000000000000" pitchFamily="50" charset="-128"/>
                <a:ea typeface="HG丸ｺﾞｼｯｸM-PRO" panose="020F0600000000000000" pitchFamily="50" charset="-128"/>
              </a:rPr>
              <a:t>６５歳以上の</a:t>
            </a:r>
            <a:r>
              <a:rPr kumimoji="1" lang="en-US" altLang="ja-JP" sz="4400" dirty="0" smtClean="0">
                <a:latin typeface="HG丸ｺﾞｼｯｸM-PRO" panose="020F0600000000000000" pitchFamily="50" charset="-128"/>
                <a:ea typeface="HG丸ｺﾞｼｯｸM-PRO" panose="020F0600000000000000" pitchFamily="50" charset="-128"/>
              </a:rPr>
              <a:t/>
            </a:r>
            <a:br>
              <a:rPr kumimoji="1" lang="en-US" altLang="ja-JP" sz="4400" dirty="0" smtClean="0">
                <a:latin typeface="HG丸ｺﾞｼｯｸM-PRO" panose="020F0600000000000000" pitchFamily="50" charset="-128"/>
                <a:ea typeface="HG丸ｺﾞｼｯｸM-PRO" panose="020F0600000000000000" pitchFamily="50" charset="-128"/>
              </a:rPr>
            </a:br>
            <a:r>
              <a:rPr kumimoji="1" lang="ja-JP" altLang="en-US" sz="4400" dirty="0" smtClean="0">
                <a:latin typeface="HG丸ｺﾞｼｯｸM-PRO" panose="020F0600000000000000" pitchFamily="50" charset="-128"/>
                <a:ea typeface="HG丸ｺﾞｼｯｸM-PRO" panose="020F0600000000000000" pitchFamily="50" charset="-128"/>
              </a:rPr>
              <a:t>　　　人口と介護認定者数</a:t>
            </a:r>
            <a:endParaRPr kumimoji="1" lang="ja-JP" altLang="en-US" sz="4400" dirty="0">
              <a:latin typeface="HG丸ｺﾞｼｯｸM-PRO" panose="020F0600000000000000" pitchFamily="50" charset="-128"/>
              <a:ea typeface="HG丸ｺﾞｼｯｸM-PRO" panose="020F0600000000000000" pitchFamily="50" charset="-128"/>
            </a:endParaRPr>
          </a:p>
        </p:txBody>
      </p:sp>
      <p:graphicFrame>
        <p:nvGraphicFramePr>
          <p:cNvPr id="10" name="コンテンツ プレースホルダー 7"/>
          <p:cNvGraphicFramePr>
            <a:graphicFrameLocks/>
          </p:cNvGraphicFramePr>
          <p:nvPr>
            <p:extLst/>
          </p:nvPr>
        </p:nvGraphicFramePr>
        <p:xfrm>
          <a:off x="603384" y="2138416"/>
          <a:ext cx="7123940" cy="402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コンテンツ プレースホルダー 7"/>
          <p:cNvGraphicFramePr>
            <a:graphicFrameLocks noGrp="1"/>
          </p:cNvGraphicFramePr>
          <p:nvPr>
            <p:ph idx="1"/>
            <p:extLst/>
          </p:nvPr>
        </p:nvGraphicFramePr>
        <p:xfrm>
          <a:off x="603384" y="2138416"/>
          <a:ext cx="7543800" cy="4022725"/>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1436914" y="3294743"/>
            <a:ext cx="6110515" cy="2215991"/>
          </a:xfrm>
          <a:prstGeom prst="rect">
            <a:avLst/>
          </a:prstGeom>
          <a:noFill/>
          <a:ln>
            <a:noFill/>
          </a:ln>
        </p:spPr>
        <p:txBody>
          <a:bodyPr wrap="square" rtlCol="0">
            <a:spAutoFit/>
          </a:bodyPr>
          <a:lstStyle/>
          <a:p>
            <a:pPr algn="ctr">
              <a:lnSpc>
                <a:spcPct val="150000"/>
              </a:lnSpc>
            </a:pPr>
            <a:r>
              <a:rPr kumimoji="1" lang="ja-JP" altLang="en-US" sz="2800" dirty="0" smtClean="0">
                <a:solidFill>
                  <a:srgbClr val="FF0000"/>
                </a:solidFill>
                <a:effectLst>
                  <a:outerShdw blurRad="50800" dist="38100" dir="2700000" algn="tl" rotWithShape="0">
                    <a:schemeClr val="bg1">
                      <a:alpha val="40000"/>
                    </a:schemeClr>
                  </a:outerShdw>
                </a:effectLst>
                <a:latin typeface="HGP創英角ﾎﾟｯﾌﾟ体" panose="040B0A00000000000000" pitchFamily="50" charset="-128"/>
                <a:ea typeface="HGP創英角ﾎﾟｯﾌﾟ体" panose="040B0A00000000000000" pitchFamily="50" charset="-128"/>
              </a:rPr>
              <a:t>要介護認定者は１８％程度</a:t>
            </a:r>
            <a:endParaRPr kumimoji="1" lang="en-US" altLang="ja-JP" sz="2800" dirty="0" smtClean="0">
              <a:solidFill>
                <a:srgbClr val="FF0000"/>
              </a:solidFill>
              <a:effectLst>
                <a:outerShdw blurRad="50800" dist="38100" dir="2700000" algn="tl" rotWithShape="0">
                  <a:schemeClr val="bg1">
                    <a:alpha val="40000"/>
                  </a:schemeClr>
                </a:outerShdw>
              </a:effectLst>
              <a:latin typeface="HGP創英角ﾎﾟｯﾌﾟ体" panose="040B0A00000000000000" pitchFamily="50" charset="-128"/>
              <a:ea typeface="HGP創英角ﾎﾟｯﾌﾟ体" panose="040B0A00000000000000" pitchFamily="50" charset="-128"/>
            </a:endParaRPr>
          </a:p>
          <a:p>
            <a:pPr algn="ctr">
              <a:lnSpc>
                <a:spcPct val="150000"/>
              </a:lnSpc>
            </a:pPr>
            <a:r>
              <a:rPr kumimoji="1" lang="ja-JP" altLang="en-US" sz="2800" dirty="0" smtClean="0">
                <a:solidFill>
                  <a:srgbClr val="FF0000"/>
                </a:solidFill>
                <a:effectLst>
                  <a:outerShdw blurRad="50800" dist="38100" dir="2700000" algn="tl" rotWithShape="0">
                    <a:schemeClr val="bg1">
                      <a:alpha val="40000"/>
                    </a:schemeClr>
                  </a:outerShdw>
                </a:effectLst>
                <a:latin typeface="HGP創英角ﾎﾟｯﾌﾟ体" panose="040B0A00000000000000" pitchFamily="50" charset="-128"/>
                <a:ea typeface="HGP創英角ﾎﾟｯﾌﾟ体" panose="040B0A00000000000000" pitchFamily="50" charset="-128"/>
              </a:rPr>
              <a:t>残りの方々を要介護に陥らないように</a:t>
            </a:r>
            <a:endParaRPr kumimoji="1" lang="en-US" altLang="ja-JP" sz="2800" dirty="0" smtClean="0">
              <a:solidFill>
                <a:srgbClr val="FF0000"/>
              </a:solidFill>
              <a:effectLst>
                <a:outerShdw blurRad="50800" dist="38100" dir="2700000" algn="tl" rotWithShape="0">
                  <a:schemeClr val="bg1">
                    <a:alpha val="40000"/>
                  </a:schemeClr>
                </a:outerShdw>
              </a:effectLst>
              <a:latin typeface="HGP創英角ﾎﾟｯﾌﾟ体" panose="040B0A00000000000000" pitchFamily="50" charset="-128"/>
              <a:ea typeface="HGP創英角ﾎﾟｯﾌﾟ体" panose="040B0A00000000000000" pitchFamily="50" charset="-128"/>
            </a:endParaRPr>
          </a:p>
          <a:p>
            <a:pPr algn="ctr">
              <a:lnSpc>
                <a:spcPct val="150000"/>
              </a:lnSpc>
            </a:pPr>
            <a:r>
              <a:rPr kumimoji="1" lang="ja-JP" altLang="en-US" sz="3600" dirty="0" smtClean="0">
                <a:solidFill>
                  <a:srgbClr val="FF0000"/>
                </a:solidFill>
                <a:effectLst>
                  <a:outerShdw blurRad="50800" dist="38100" dir="2700000" algn="tl" rotWithShape="0">
                    <a:schemeClr val="bg1">
                      <a:alpha val="40000"/>
                    </a:schemeClr>
                  </a:outerShdw>
                </a:effectLst>
                <a:latin typeface="HGP創英角ﾎﾟｯﾌﾟ体" panose="040B0A00000000000000" pitchFamily="50" charset="-128"/>
                <a:ea typeface="HGP創英角ﾎﾟｯﾌﾟ体" panose="040B0A00000000000000" pitchFamily="50" charset="-128"/>
              </a:rPr>
              <a:t>介護予防を促すことが重要</a:t>
            </a:r>
            <a:r>
              <a:rPr kumimoji="1" lang="en-US" altLang="ja-JP" sz="3600" dirty="0" smtClean="0">
                <a:solidFill>
                  <a:srgbClr val="FF0000"/>
                </a:solidFill>
                <a:effectLst>
                  <a:outerShdw blurRad="50800" dist="38100" dir="2700000" algn="tl" rotWithShape="0">
                    <a:schemeClr val="bg1">
                      <a:alpha val="40000"/>
                    </a:schemeClr>
                  </a:outerShdw>
                </a:effectLst>
                <a:latin typeface="HGP創英角ﾎﾟｯﾌﾟ体" panose="040B0A00000000000000" pitchFamily="50" charset="-128"/>
                <a:ea typeface="HGP創英角ﾎﾟｯﾌﾟ体" panose="040B0A00000000000000" pitchFamily="50" charset="-128"/>
              </a:rPr>
              <a:t>!!</a:t>
            </a:r>
            <a:endParaRPr kumimoji="1" lang="ja-JP" altLang="en-US" sz="2800" dirty="0">
              <a:solidFill>
                <a:srgbClr val="FF0000"/>
              </a:solidFill>
              <a:effectLst>
                <a:outerShdw blurRad="50800" dist="38100" dir="2700000" algn="tl" rotWithShape="0">
                  <a:schemeClr val="bg1">
                    <a:alpha val="40000"/>
                  </a:scheme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0727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smtClean="0">
                <a:latin typeface="AR P丸ゴシック体M" panose="020B0600010101010101" pitchFamily="50" charset="-128"/>
                <a:ea typeface="AR P丸ゴシック体M" panose="020B0600010101010101" pitchFamily="50" charset="-128"/>
              </a:rPr>
              <a:t>定年退職や生活環境の変化で</a:t>
            </a:r>
            <a:r>
              <a:rPr kumimoji="1" lang="en-US" altLang="ja-JP" sz="4400" dirty="0" smtClean="0">
                <a:latin typeface="AR P丸ゴシック体M" panose="020B0600010101010101" pitchFamily="50" charset="-128"/>
                <a:ea typeface="AR P丸ゴシック体M" panose="020B0600010101010101" pitchFamily="50" charset="-128"/>
              </a:rPr>
              <a:t/>
            </a:r>
            <a:br>
              <a:rPr kumimoji="1" lang="en-US" altLang="ja-JP" sz="4400" dirty="0" smtClean="0">
                <a:latin typeface="AR P丸ゴシック体M" panose="020B0600010101010101" pitchFamily="50" charset="-128"/>
                <a:ea typeface="AR P丸ゴシック体M" panose="020B0600010101010101" pitchFamily="50" charset="-128"/>
              </a:rPr>
            </a:br>
            <a:r>
              <a:rPr kumimoji="1" lang="ja-JP" altLang="en-US" sz="4400" dirty="0" smtClean="0">
                <a:latin typeface="AR P丸ゴシック体M" panose="020B0600010101010101" pitchFamily="50" charset="-128"/>
                <a:ea typeface="AR P丸ゴシック体M" panose="020B0600010101010101" pitchFamily="50" charset="-128"/>
              </a:rPr>
              <a:t>地域でのつながりがないと・・・</a:t>
            </a:r>
            <a:endParaRPr kumimoji="1" lang="ja-JP" altLang="en-US" sz="5400"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idx="1"/>
          </p:nvPr>
        </p:nvSpPr>
        <p:spPr>
          <a:xfrm>
            <a:off x="435466" y="2274000"/>
            <a:ext cx="7336302" cy="3482223"/>
          </a:xfrm>
        </p:spPr>
        <p:txBody>
          <a:bodyPr>
            <a:noAutofit/>
          </a:bodyPr>
          <a:lstStyle/>
          <a:p>
            <a:pPr indent="0">
              <a:lnSpc>
                <a:spcPct val="100000"/>
              </a:lnSpc>
              <a:spcBef>
                <a:spcPts val="0"/>
              </a:spcBef>
              <a:spcAft>
                <a:spcPts val="0"/>
              </a:spcAft>
            </a:pPr>
            <a:r>
              <a:rPr lang="ja-JP" altLang="en-US" sz="2400" dirty="0" smtClean="0">
                <a:latin typeface="AR丸ゴシック体M" panose="020B0609010101010101" pitchFamily="49" charset="-128"/>
                <a:ea typeface="AR丸ゴシック体M" panose="020B0609010101010101" pitchFamily="49" charset="-128"/>
              </a:rPr>
              <a:t>やることがない</a:t>
            </a:r>
            <a:r>
              <a:rPr lang="ja-JP" altLang="en-US" sz="2400" dirty="0">
                <a:latin typeface="AR丸ゴシック体M" panose="020B0609010101010101" pitchFamily="49" charset="-128"/>
                <a:ea typeface="AR丸ゴシック体M" panose="020B0609010101010101" pitchFamily="49" charset="-128"/>
              </a:rPr>
              <a:t>　－</a:t>
            </a:r>
            <a:r>
              <a:rPr lang="ja-JP" altLang="en-US" sz="2400" dirty="0" smtClean="0">
                <a:latin typeface="AR丸ゴシック体M" panose="020B0609010101010101" pitchFamily="49" charset="-128"/>
                <a:ea typeface="AR丸ゴシック体M" panose="020B0609010101010101" pitchFamily="49" charset="-128"/>
              </a:rPr>
              <a:t>生きがいの喪失</a:t>
            </a:r>
            <a:endParaRPr lang="en-US" altLang="ja-JP" sz="2400" dirty="0" smtClean="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buNone/>
            </a:pPr>
            <a:r>
              <a:rPr lang="ja-JP" altLang="en-US" sz="2400" dirty="0">
                <a:latin typeface="AR丸ゴシック体M" panose="020B0609010101010101" pitchFamily="49" charset="-128"/>
                <a:ea typeface="AR丸ゴシック体M" panose="020B0609010101010101" pitchFamily="49" charset="-128"/>
              </a:rPr>
              <a:t>　　</a:t>
            </a:r>
            <a:r>
              <a:rPr lang="ja-JP" altLang="en-US" sz="2400" dirty="0" smtClean="0">
                <a:latin typeface="AR丸ゴシック体M" panose="020B0609010101010101" pitchFamily="49" charset="-128"/>
                <a:ea typeface="AR丸ゴシック体M" panose="020B0609010101010101" pitchFamily="49" charset="-128"/>
              </a:rPr>
              <a:t>　↓</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pPr>
            <a:r>
              <a:rPr lang="ja-JP" altLang="en-US" sz="2400" dirty="0">
                <a:latin typeface="AR丸ゴシック体M" panose="020B0609010101010101" pitchFamily="49" charset="-128"/>
                <a:ea typeface="AR丸ゴシック体M" panose="020B0609010101010101" pitchFamily="49" charset="-128"/>
              </a:rPr>
              <a:t>出かけない　　</a:t>
            </a:r>
            <a:r>
              <a:rPr lang="ja-JP" altLang="en-US" sz="2400" dirty="0" smtClean="0">
                <a:latin typeface="AR丸ゴシック体M" panose="020B0609010101010101" pitchFamily="49" charset="-128"/>
                <a:ea typeface="AR丸ゴシック体M" panose="020B0609010101010101" pitchFamily="49" charset="-128"/>
              </a:rPr>
              <a:t>　－足腰の筋力低下</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buNone/>
            </a:pPr>
            <a:r>
              <a:rPr lang="ja-JP" altLang="en-US" sz="2400" dirty="0">
                <a:latin typeface="AR丸ゴシック体M" panose="020B0609010101010101" pitchFamily="49" charset="-128"/>
                <a:ea typeface="AR丸ゴシック体M" panose="020B0609010101010101" pitchFamily="49" charset="-128"/>
              </a:rPr>
              <a:t>　　</a:t>
            </a:r>
            <a:r>
              <a:rPr lang="ja-JP" altLang="en-US" sz="2400" dirty="0" smtClean="0">
                <a:latin typeface="AR丸ゴシック体M" panose="020B0609010101010101" pitchFamily="49" charset="-128"/>
                <a:ea typeface="AR丸ゴシック体M" panose="020B0609010101010101" pitchFamily="49" charset="-128"/>
              </a:rPr>
              <a:t>　↓</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pPr>
            <a:r>
              <a:rPr lang="ja-JP" altLang="en-US" sz="2400" dirty="0">
                <a:latin typeface="AR丸ゴシック体M" panose="020B0609010101010101" pitchFamily="49" charset="-128"/>
                <a:ea typeface="AR丸ゴシック体M" panose="020B0609010101010101" pitchFamily="49" charset="-128"/>
              </a:rPr>
              <a:t>食欲が</a:t>
            </a:r>
            <a:r>
              <a:rPr lang="ja-JP" altLang="en-US" sz="2400" dirty="0" smtClean="0">
                <a:latin typeface="AR丸ゴシック体M" panose="020B0609010101010101" pitchFamily="49" charset="-128"/>
                <a:ea typeface="AR丸ゴシック体M" panose="020B0609010101010101" pitchFamily="49" charset="-128"/>
              </a:rPr>
              <a:t>出ない　　－</a:t>
            </a:r>
            <a:r>
              <a:rPr lang="ja-JP" altLang="en-US" sz="2400" dirty="0">
                <a:latin typeface="AR丸ゴシック体M" panose="020B0609010101010101" pitchFamily="49" charset="-128"/>
                <a:ea typeface="AR丸ゴシック体M" panose="020B0609010101010101" pitchFamily="49" charset="-128"/>
              </a:rPr>
              <a:t>低栄養</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buNone/>
            </a:pPr>
            <a:r>
              <a:rPr lang="ja-JP" altLang="en-US" sz="2400" dirty="0">
                <a:latin typeface="AR丸ゴシック体M" panose="020B0609010101010101" pitchFamily="49" charset="-128"/>
                <a:ea typeface="AR丸ゴシック体M" panose="020B0609010101010101" pitchFamily="49" charset="-128"/>
              </a:rPr>
              <a:t>　　</a:t>
            </a:r>
            <a:r>
              <a:rPr lang="ja-JP" altLang="en-US" sz="2400" dirty="0" smtClean="0">
                <a:latin typeface="AR丸ゴシック体M" panose="020B0609010101010101" pitchFamily="49" charset="-128"/>
                <a:ea typeface="AR丸ゴシック体M" panose="020B0609010101010101" pitchFamily="49" charset="-128"/>
              </a:rPr>
              <a:t>　↓</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pPr>
            <a:r>
              <a:rPr lang="ja-JP" altLang="en-US" sz="2400" dirty="0">
                <a:latin typeface="AR丸ゴシック体M" panose="020B0609010101010101" pitchFamily="49" charset="-128"/>
                <a:ea typeface="AR丸ゴシック体M" panose="020B0609010101010101" pitchFamily="49" charset="-128"/>
              </a:rPr>
              <a:t>交流が</a:t>
            </a:r>
            <a:r>
              <a:rPr lang="ja-JP" altLang="en-US" sz="2400" dirty="0" smtClean="0">
                <a:latin typeface="AR丸ゴシック体M" panose="020B0609010101010101" pitchFamily="49" charset="-128"/>
                <a:ea typeface="AR丸ゴシック体M" panose="020B0609010101010101" pitchFamily="49" charset="-128"/>
              </a:rPr>
              <a:t>ない　　　－孤立化、引きこもり</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buNone/>
            </a:pPr>
            <a:r>
              <a:rPr lang="ja-JP" altLang="en-US" sz="2400" dirty="0">
                <a:latin typeface="AR丸ゴシック体M" panose="020B0609010101010101" pitchFamily="49" charset="-128"/>
                <a:ea typeface="AR丸ゴシック体M" panose="020B0609010101010101" pitchFamily="49" charset="-128"/>
              </a:rPr>
              <a:t>　　</a:t>
            </a:r>
            <a:r>
              <a:rPr lang="ja-JP" altLang="en-US" sz="2400" dirty="0" smtClean="0">
                <a:latin typeface="AR丸ゴシック体M" panose="020B0609010101010101" pitchFamily="49" charset="-128"/>
                <a:ea typeface="AR丸ゴシック体M" panose="020B0609010101010101" pitchFamily="49" charset="-128"/>
              </a:rPr>
              <a:t>　↓</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pPr>
            <a:r>
              <a:rPr lang="ja-JP" altLang="en-US" sz="2400" dirty="0">
                <a:latin typeface="AR丸ゴシック体M" panose="020B0609010101010101" pitchFamily="49" charset="-128"/>
                <a:ea typeface="AR丸ゴシック体M" panose="020B0609010101010101" pitchFamily="49" charset="-128"/>
              </a:rPr>
              <a:t>自分に</a:t>
            </a:r>
            <a:r>
              <a:rPr lang="ja-JP" altLang="en-US" sz="2400" dirty="0" smtClean="0">
                <a:latin typeface="AR丸ゴシック体M" panose="020B0609010101010101" pitchFamily="49" charset="-128"/>
                <a:ea typeface="AR丸ゴシック体M" panose="020B0609010101010101" pitchFamily="49" charset="-128"/>
              </a:rPr>
              <a:t>気付かない　－病気の発見の遅れ、重症化</a:t>
            </a: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pPr>
            <a:endParaRPr lang="en-US" altLang="ja-JP"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pPr>
            <a:endParaRPr lang="ja-JP" altLang="en-US" sz="2400" dirty="0">
              <a:latin typeface="AR丸ゴシック体M" panose="020B0609010101010101" pitchFamily="49" charset="-128"/>
              <a:ea typeface="AR丸ゴシック体M" panose="020B0609010101010101" pitchFamily="49" charset="-128"/>
            </a:endParaRPr>
          </a:p>
          <a:p>
            <a:pPr indent="0">
              <a:lnSpc>
                <a:spcPct val="100000"/>
              </a:lnSpc>
              <a:spcBef>
                <a:spcPts val="0"/>
              </a:spcBef>
              <a:spcAft>
                <a:spcPts val="0"/>
              </a:spcAft>
            </a:pPr>
            <a:endParaRPr kumimoji="1" lang="ja-JP" altLang="en-US" sz="2400" dirty="0">
              <a:latin typeface="AR丸ゴシック体M" panose="020B0609010101010101" pitchFamily="49" charset="-128"/>
              <a:ea typeface="AR丸ゴシック体M" panose="020B0609010101010101" pitchFamily="49" charset="-128"/>
            </a:endParaRPr>
          </a:p>
        </p:txBody>
      </p:sp>
      <p:sp>
        <p:nvSpPr>
          <p:cNvPr id="4" name="テキスト ボックス 3"/>
          <p:cNvSpPr txBox="1"/>
          <p:nvPr/>
        </p:nvSpPr>
        <p:spPr>
          <a:xfrm>
            <a:off x="6059919" y="2672990"/>
            <a:ext cx="2752859" cy="2308324"/>
          </a:xfrm>
          <a:prstGeom prst="rect">
            <a:avLst/>
          </a:prstGeom>
          <a:noFill/>
        </p:spPr>
        <p:txBody>
          <a:bodyPr wrap="square" rtlCol="0">
            <a:spAutoFit/>
          </a:bodyPr>
          <a:lstStyle/>
          <a:p>
            <a:pPr algn="ctr"/>
            <a:r>
              <a:rPr kumimoji="1" lang="ja-JP" altLang="en-US" sz="4800" dirty="0">
                <a:solidFill>
                  <a:srgbClr val="FF0000"/>
                </a:solidFill>
                <a:ea typeface="ふみゴシック" panose="03000509000000000000" pitchFamily="65" charset="-128"/>
              </a:rPr>
              <a:t>要介護</a:t>
            </a:r>
            <a:endParaRPr kumimoji="1" lang="en-US" altLang="ja-JP" sz="4800" dirty="0">
              <a:solidFill>
                <a:srgbClr val="FF0000"/>
              </a:solidFill>
              <a:ea typeface="ふみゴシック" panose="03000509000000000000" pitchFamily="65" charset="-128"/>
            </a:endParaRPr>
          </a:p>
          <a:p>
            <a:pPr algn="ctr"/>
            <a:r>
              <a:rPr kumimoji="1" lang="ja-JP" altLang="en-US" sz="4800" dirty="0" smtClean="0">
                <a:solidFill>
                  <a:srgbClr val="FF0000"/>
                </a:solidFill>
                <a:ea typeface="ふみゴシック" panose="03000509000000000000" pitchFamily="65" charset="-128"/>
              </a:rPr>
              <a:t>リスク</a:t>
            </a:r>
            <a:endParaRPr kumimoji="1" lang="en-US" altLang="ja-JP" sz="4800" dirty="0">
              <a:solidFill>
                <a:srgbClr val="FF0000"/>
              </a:solidFill>
              <a:ea typeface="ふみゴシック" panose="03000509000000000000" pitchFamily="65" charset="-128"/>
            </a:endParaRPr>
          </a:p>
          <a:p>
            <a:pPr algn="ctr"/>
            <a:r>
              <a:rPr kumimoji="1" lang="ja-JP" altLang="en-US" sz="4800" dirty="0" smtClean="0">
                <a:solidFill>
                  <a:srgbClr val="FF0000"/>
                </a:solidFill>
                <a:ea typeface="ふみゴシック" panose="03000509000000000000" pitchFamily="65" charset="-128"/>
              </a:rPr>
              <a:t>↑</a:t>
            </a:r>
            <a:endParaRPr kumimoji="1" lang="ja-JP" altLang="en-US" sz="4800" dirty="0">
              <a:solidFill>
                <a:srgbClr val="FF0000"/>
              </a:solidFill>
              <a:ea typeface="ふみゴシック" panose="03000509000000000000" pitchFamily="65" charset="-128"/>
            </a:endParaRPr>
          </a:p>
        </p:txBody>
      </p:sp>
    </p:spTree>
    <p:extLst>
      <p:ext uri="{BB962C8B-B14F-4D97-AF65-F5344CB8AC3E}">
        <p14:creationId xmlns:p14="http://schemas.microsoft.com/office/powerpoint/2010/main" val="14698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anim calcmode="lin" valueType="num">
                                      <p:cBhvr>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anim calcmode="lin" valueType="num">
                                      <p:cBhvr>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anim calcmode="lin" valueType="num">
                                      <p:cBhvr>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600"/>
                                        <p:tgtEl>
                                          <p:spTgt spid="4"/>
                                        </p:tgtEl>
                                      </p:cBhvr>
                                    </p:animEffect>
                                    <p:anim calcmode="lin" valueType="num">
                                      <p:cBhvr>
                                        <p:cTn id="59" dur="600" fill="hold"/>
                                        <p:tgtEl>
                                          <p:spTgt spid="4"/>
                                        </p:tgtEl>
                                        <p:attrNameLst>
                                          <p:attrName>ppt_x</p:attrName>
                                        </p:attrNameLst>
                                      </p:cBhvr>
                                      <p:tavLst>
                                        <p:tav tm="0">
                                          <p:val>
                                            <p:strVal val="#ppt_x"/>
                                          </p:val>
                                        </p:tav>
                                        <p:tav tm="100000">
                                          <p:val>
                                            <p:strVal val="#ppt_x"/>
                                          </p:val>
                                        </p:tav>
                                      </p:tavLst>
                                    </p:anim>
                                    <p:anim calcmode="lin" valueType="num">
                                      <p:cBhvr>
                                        <p:cTn id="60" dur="6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wrap="square" numCol="1" anchorCtr="0" compatLnSpc="1">
            <a:prstTxWarp prst="textNoShape">
              <a:avLst/>
            </a:prstTxWarp>
            <a:normAutofit/>
          </a:bodyPr>
          <a:lstStyle/>
          <a:p>
            <a:pPr>
              <a:tabLst>
                <a:tab pos="0" algn="l"/>
                <a:tab pos="404793" algn="l"/>
                <a:tab pos="812760" algn="l"/>
                <a:tab pos="1220727" algn="l"/>
                <a:tab pos="1628694" algn="l"/>
                <a:tab pos="2035073" algn="l"/>
                <a:tab pos="2443042" algn="l"/>
                <a:tab pos="2851007" algn="l"/>
                <a:tab pos="3257388" algn="l"/>
                <a:tab pos="3665355" algn="l"/>
                <a:tab pos="4073321" algn="l"/>
                <a:tab pos="4481289" algn="l"/>
                <a:tab pos="4887668" algn="l"/>
                <a:tab pos="5295636" algn="l"/>
                <a:tab pos="5703603" algn="l"/>
                <a:tab pos="6111570" algn="l"/>
                <a:tab pos="6517949" algn="l"/>
                <a:tab pos="6925918" algn="l"/>
                <a:tab pos="7333883" algn="l"/>
                <a:tab pos="7741852" algn="l"/>
                <a:tab pos="8148231" algn="l"/>
              </a:tabLst>
              <a:defRPr/>
            </a:pPr>
            <a:r>
              <a:rPr lang="ja-JP" altLang="en-US" sz="4000" dirty="0" smtClean="0">
                <a:latin typeface="HG丸ｺﾞｼｯｸM-PRO" panose="020F0600000000000000" pitchFamily="50" charset="-128"/>
                <a:ea typeface="HG丸ｺﾞｼｯｸM-PRO" panose="020F0600000000000000" pitchFamily="50" charset="-128"/>
              </a:rPr>
              <a:t>幸手市</a:t>
            </a:r>
            <a:r>
              <a:rPr lang="en-US" altLang="ja-JP" sz="4000" dirty="0" smtClean="0">
                <a:latin typeface="HG丸ｺﾞｼｯｸM-PRO" panose="020F0600000000000000" pitchFamily="50" charset="-128"/>
                <a:ea typeface="HG丸ｺﾞｼｯｸM-PRO" panose="020F0600000000000000" pitchFamily="50" charset="-128"/>
              </a:rPr>
              <a:t/>
            </a:r>
            <a:br>
              <a:rPr lang="en-US" altLang="ja-JP" sz="4000" dirty="0" smtClean="0">
                <a:latin typeface="HG丸ｺﾞｼｯｸM-PRO" panose="020F0600000000000000" pitchFamily="50" charset="-128"/>
                <a:ea typeface="HG丸ｺﾞｼｯｸM-PRO" panose="020F0600000000000000" pitchFamily="50" charset="-128"/>
              </a:rPr>
            </a:br>
            <a:r>
              <a:rPr lang="ja-JP" altLang="en-US" sz="4000" dirty="0" smtClean="0">
                <a:latin typeface="HG丸ｺﾞｼｯｸM-PRO" panose="020F0600000000000000" pitchFamily="50" charset="-128"/>
                <a:ea typeface="HG丸ｺﾞｼｯｸM-PRO" panose="020F0600000000000000" pitchFamily="50" charset="-128"/>
              </a:rPr>
              <a:t>福祉</a:t>
            </a:r>
            <a:r>
              <a:rPr lang="ja-JP" altLang="en-US" sz="4000" dirty="0" smtClean="0">
                <a:latin typeface="HG丸ｺﾞｼｯｸM-PRO" panose="020F0600000000000000" pitchFamily="50" charset="-128"/>
                <a:ea typeface="HG丸ｺﾞｼｯｸM-PRO" panose="020F0600000000000000" pitchFamily="50" charset="-128"/>
              </a:rPr>
              <a:t>サービス利用意欲調査結果</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355" y="2376493"/>
            <a:ext cx="8162925" cy="3643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テキスト ボックス 3"/>
          <p:cNvSpPr txBox="1"/>
          <p:nvPr/>
        </p:nvSpPr>
        <p:spPr>
          <a:xfrm>
            <a:off x="337515" y="1872261"/>
            <a:ext cx="3000778" cy="369332"/>
          </a:xfrm>
          <a:prstGeom prst="rect">
            <a:avLst/>
          </a:prstGeom>
          <a:noFill/>
        </p:spPr>
        <p:txBody>
          <a:bodyPr wrap="square" rtlCol="0">
            <a:spAutoFit/>
          </a:bodyPr>
          <a:lstStyle/>
          <a:p>
            <a:r>
              <a:rPr kumimoji="1" lang="ja-JP" altLang="en-US" dirty="0" smtClean="0"/>
              <a:t>「地域の知りたい情報」</a:t>
            </a:r>
            <a:endParaRPr kumimoji="1" lang="ja-JP" altLang="en-US" dirty="0"/>
          </a:p>
        </p:txBody>
      </p:sp>
      <p:sp>
        <p:nvSpPr>
          <p:cNvPr id="8" name="Rectangle 2"/>
          <p:cNvSpPr txBox="1">
            <a:spLocks noChangeArrowheads="1"/>
          </p:cNvSpPr>
          <p:nvPr/>
        </p:nvSpPr>
        <p:spPr>
          <a:xfrm>
            <a:off x="1275008" y="6071856"/>
            <a:ext cx="7569166" cy="238792"/>
          </a:xfrm>
          <a:prstGeom prst="rect">
            <a:avLst/>
          </a:prstGeom>
          <a:solidFill>
            <a:schemeClr val="bg1"/>
          </a:solidFill>
          <a:ln w="9360">
            <a:noFill/>
            <a:round/>
            <a:headEnd/>
            <a:tailEnd/>
          </a:ln>
          <a:effectLst>
            <a:outerShdw algn="ctr" rotWithShape="0">
              <a:srgbClr val="000000"/>
            </a:outerShdw>
          </a:effectLst>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indent="-242882" algn="r">
              <a:lnSpc>
                <a:spcPct val="70000"/>
              </a:lnSpc>
              <a:spcAft>
                <a:spcPts val="966"/>
              </a:spcAft>
              <a:buClrTx/>
              <a:buFont typeface="Calibri" panose="020F0502020204030204" pitchFamily="34" charset="0"/>
              <a:buNone/>
              <a:tabLst>
                <a:tab pos="257168" algn="l"/>
                <a:tab pos="335747" algn="l"/>
                <a:tab pos="672687" algn="l"/>
                <a:tab pos="1009625" algn="l"/>
                <a:tab pos="1346564" algn="l"/>
                <a:tab pos="1683502" algn="l"/>
                <a:tab pos="2020441" algn="l"/>
                <a:tab pos="2357379" algn="l"/>
                <a:tab pos="2694318" algn="l"/>
                <a:tab pos="3031256" algn="l"/>
                <a:tab pos="3368195" algn="l"/>
                <a:tab pos="3705132" algn="l"/>
                <a:tab pos="4042071" algn="l"/>
                <a:tab pos="4379009" algn="l"/>
                <a:tab pos="4715948" algn="l"/>
                <a:tab pos="5052887" algn="l"/>
                <a:tab pos="5389826" algn="l"/>
                <a:tab pos="5726763" algn="l"/>
                <a:tab pos="6063703" algn="l"/>
                <a:tab pos="6400640" algn="l"/>
                <a:tab pos="6737579" algn="l"/>
              </a:tabLst>
            </a:pPr>
            <a:r>
              <a:rPr lang="ja-JP" altLang="en-US" sz="1200" dirty="0" smtClean="0">
                <a:solidFill>
                  <a:schemeClr val="tx1"/>
                </a:solidFill>
                <a:latin typeface="AR P丸ゴシック体M" panose="020B0600010101010101" pitchFamily="50" charset="-128"/>
                <a:ea typeface="AR P丸ゴシック体M" panose="020B0600010101010101" pitchFamily="50" charset="-128"/>
              </a:rPr>
              <a:t>市内在住の６５歳以上の人の内、平成１７年７月介護認定を受けていない市民を対象にした高齢者一般調査より</a:t>
            </a:r>
            <a:endParaRPr lang="ja-JP" altLang="en-US" sz="1200" dirty="0">
              <a:solidFill>
                <a:schemeClr val="tx1"/>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426230630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822959" y="286604"/>
            <a:ext cx="7720149" cy="1450757"/>
          </a:xfrm>
        </p:spPr>
        <p:txBody>
          <a:bodyPr>
            <a:normAutofit fontScale="90000"/>
          </a:bodyPr>
          <a:lstStyle/>
          <a:p>
            <a:pPr>
              <a:tabLst>
                <a:tab pos="0" algn="l"/>
                <a:tab pos="304591" algn="l"/>
                <a:tab pos="610262" algn="l"/>
                <a:tab pos="915932" algn="l"/>
                <a:tab pos="1221602" algn="l"/>
                <a:tab pos="1527273" algn="l"/>
                <a:tab pos="1832945" algn="l"/>
                <a:tab pos="2138614" algn="l"/>
                <a:tab pos="2444285" algn="l"/>
                <a:tab pos="2749955" algn="l"/>
                <a:tab pos="3055627" algn="l"/>
                <a:tab pos="3361296" algn="l"/>
                <a:tab pos="3666968" algn="l"/>
                <a:tab pos="3972638" algn="l"/>
                <a:tab pos="4278308" algn="l"/>
                <a:tab pos="4583978" algn="l"/>
                <a:tab pos="4889649" algn="l"/>
                <a:tab pos="5195320" algn="l"/>
                <a:tab pos="5500991" algn="l"/>
                <a:tab pos="5806661" algn="l"/>
                <a:tab pos="6112331" algn="l"/>
              </a:tabLst>
              <a:defRPr/>
            </a:pPr>
            <a:r>
              <a:rPr lang="ja-JP" altLang="en-US" sz="40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コミュニティカフェ</a:t>
            </a:r>
            <a:r>
              <a:rPr lang="en-US" altLang="ja-JP" sz="40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
            </a:r>
            <a:br>
              <a:rPr lang="en-US" altLang="ja-JP" sz="40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br>
            <a:r>
              <a:rPr lang="ja-JP" altLang="en-US" sz="4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元気スタンド・</a:t>
            </a:r>
            <a:r>
              <a:rPr lang="ja-JP" altLang="en-US" sz="4400" dirty="0" err="1"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ぷ</a:t>
            </a:r>
            <a:r>
              <a:rPr lang="ja-JP" altLang="en-US" sz="44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リズム</a:t>
            </a:r>
            <a:r>
              <a:rPr lang="ja-JP" altLang="en-US" sz="4000" dirty="0" smtClean="0">
                <a:solidFill>
                  <a:schemeClr val="tx1">
                    <a:lumMod val="75000"/>
                    <a:lumOff val="25000"/>
                  </a:schemeClr>
                </a:solidFill>
                <a:latin typeface="AR P丸ゴシック体M" panose="020B0600010101010101" pitchFamily="50" charset="-128"/>
                <a:ea typeface="AR P丸ゴシック体M" panose="020B0600010101010101" pitchFamily="50" charset="-128"/>
              </a:rPr>
              <a:t>の目指すもの</a:t>
            </a:r>
            <a:endParaRPr lang="ja-JP" altLang="en-US" sz="5300" b="1" dirty="0">
              <a:solidFill>
                <a:schemeClr val="tx1">
                  <a:lumMod val="75000"/>
                  <a:lumOff val="25000"/>
                </a:schemeClr>
              </a:solidFill>
              <a:latin typeface="AR P丸ゴシック体M" panose="020B0600010101010101" pitchFamily="50" charset="-128"/>
              <a:ea typeface="AR P丸ゴシック体M" panose="020B0600010101010101" pitchFamily="50" charset="-128"/>
            </a:endParaRPr>
          </a:p>
        </p:txBody>
      </p:sp>
      <p:sp>
        <p:nvSpPr>
          <p:cNvPr id="4101" name="Oval 4"/>
          <p:cNvSpPr>
            <a:spLocks noChangeArrowheads="1"/>
          </p:cNvSpPr>
          <p:nvPr/>
        </p:nvSpPr>
        <p:spPr bwMode="auto">
          <a:xfrm>
            <a:off x="4265663" y="2781615"/>
            <a:ext cx="4177433" cy="799661"/>
          </a:xfrm>
          <a:prstGeom prst="wedgeRoundRectCallout">
            <a:avLst>
              <a:gd name="adj1" fmla="val -66632"/>
              <a:gd name="adj2" fmla="val 22784"/>
              <a:gd name="adj3" fmla="val 16667"/>
            </a:avLst>
          </a:prstGeom>
          <a:ln>
            <a:headEnd/>
            <a:tailEnd/>
          </a:ln>
          <a:extLst/>
        </p:spPr>
        <p:style>
          <a:lnRef idx="1">
            <a:schemeClr val="accent1"/>
          </a:lnRef>
          <a:fillRef idx="3">
            <a:schemeClr val="accent1"/>
          </a:fillRef>
          <a:effectRef idx="2">
            <a:schemeClr val="accent1"/>
          </a:effectRef>
          <a:fontRef idx="minor">
            <a:schemeClr val="lt1"/>
          </a:fontRef>
        </p:style>
        <p:txBody>
          <a:bodyPr lIns="61235" tIns="30617" rIns="61235" bIns="30617"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9pPr>
          </a:lstStyle>
          <a:p>
            <a:pPr algn="ctr" eaLnBrk="1" fontAlgn="auto">
              <a:lnSpc>
                <a:spcPct val="93000"/>
              </a:lnSpc>
              <a:spcBef>
                <a:spcPts val="0"/>
              </a:spcBef>
              <a:spcAft>
                <a:spcPts val="0"/>
              </a:spcAft>
              <a:buSzPct val="100000"/>
              <a:defRPr/>
            </a:pPr>
            <a:r>
              <a:rPr kumimoji="0" lang="ja-JP" altLang="en-US" sz="2449" dirty="0">
                <a:solidFill>
                  <a:srgbClr val="000000"/>
                </a:solidFill>
                <a:latin typeface="HG創英角ﾎﾟｯﾌﾟ体" panose="040B0A09000000000000" pitchFamily="49" charset="-128"/>
                <a:ea typeface="HG創英角ﾎﾟｯﾌﾟ体" panose="040B0A09000000000000" pitchFamily="49" charset="-128"/>
              </a:rPr>
              <a:t>いつまでも</a:t>
            </a:r>
            <a:r>
              <a:rPr kumimoji="0" lang="ja-JP" altLang="en-US" sz="2449" dirty="0" smtClean="0">
                <a:solidFill>
                  <a:srgbClr val="000000"/>
                </a:solidFill>
                <a:latin typeface="HG創英角ﾎﾟｯﾌﾟ体" panose="040B0A09000000000000" pitchFamily="49" charset="-128"/>
                <a:ea typeface="HG創英角ﾎﾟｯﾌﾟ体" panose="040B0A09000000000000" pitchFamily="49" charset="-128"/>
              </a:rPr>
              <a:t>元気にいるために介護予防の普及</a:t>
            </a:r>
            <a:endParaRPr kumimoji="0" lang="ja-JP" altLang="en-US" sz="1633" dirty="0">
              <a:solidFill>
                <a:srgbClr val="000000"/>
              </a:solidFill>
              <a:latin typeface="ＭＳ ゴシック" panose="020B0609070205080204" pitchFamily="49" charset="-128"/>
              <a:ea typeface="ＭＳ ゴシック" panose="020B0609070205080204" pitchFamily="49" charset="-128"/>
            </a:endParaRPr>
          </a:p>
        </p:txBody>
      </p:sp>
      <p:sp>
        <p:nvSpPr>
          <p:cNvPr id="4102" name="Oval 5"/>
          <p:cNvSpPr>
            <a:spLocks noChangeArrowheads="1"/>
          </p:cNvSpPr>
          <p:nvPr/>
        </p:nvSpPr>
        <p:spPr bwMode="auto">
          <a:xfrm>
            <a:off x="4369798" y="3742430"/>
            <a:ext cx="4199436" cy="804152"/>
          </a:xfrm>
          <a:prstGeom prst="wedgeRoundRectCallout">
            <a:avLst>
              <a:gd name="adj1" fmla="val -66100"/>
              <a:gd name="adj2" fmla="val -37965"/>
              <a:gd name="adj3" fmla="val 16667"/>
            </a:avLst>
          </a:prstGeom>
          <a:solidFill>
            <a:srgbClr val="FF9999"/>
          </a:solidFill>
          <a:ln>
            <a:headEnd/>
            <a:tailEnd/>
          </a:ln>
          <a:extLst/>
        </p:spPr>
        <p:style>
          <a:lnRef idx="1">
            <a:schemeClr val="accent1"/>
          </a:lnRef>
          <a:fillRef idx="2">
            <a:schemeClr val="accent1"/>
          </a:fillRef>
          <a:effectRef idx="1">
            <a:schemeClr val="accent1"/>
          </a:effectRef>
          <a:fontRef idx="minor">
            <a:schemeClr val="dk1"/>
          </a:fontRef>
        </p:style>
        <p:txBody>
          <a:bodyPr lIns="61235" tIns="30617" rIns="61235" bIns="30617"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9pPr>
          </a:lstStyle>
          <a:p>
            <a:pPr algn="ctr" eaLnBrk="1" fontAlgn="auto">
              <a:lnSpc>
                <a:spcPct val="93000"/>
              </a:lnSpc>
              <a:spcBef>
                <a:spcPts val="0"/>
              </a:spcBef>
              <a:spcAft>
                <a:spcPts val="0"/>
              </a:spcAft>
              <a:buSzPct val="100000"/>
              <a:defRPr/>
            </a:pPr>
            <a:r>
              <a:rPr kumimoji="0" lang="ja-JP" altLang="en-US" sz="2449" dirty="0">
                <a:solidFill>
                  <a:srgbClr val="000000"/>
                </a:solidFill>
                <a:latin typeface="HG創英角ﾎﾟｯﾌﾟ体" panose="040B0A09000000000000" pitchFamily="49" charset="-128"/>
                <a:ea typeface="HG創英角ﾎﾟｯﾌﾟ体" panose="040B0A09000000000000" pitchFamily="49" charset="-128"/>
              </a:rPr>
              <a:t>自分はまだまだ</a:t>
            </a:r>
            <a:r>
              <a:rPr kumimoji="0" lang="ja-JP" altLang="en-US" sz="2449" dirty="0" smtClean="0">
                <a:solidFill>
                  <a:srgbClr val="000000"/>
                </a:solidFill>
                <a:latin typeface="HG創英角ﾎﾟｯﾌﾟ体" panose="040B0A09000000000000" pitchFamily="49" charset="-128"/>
                <a:ea typeface="HG創英角ﾎﾟｯﾌﾟ体" panose="040B0A09000000000000" pitchFamily="49" charset="-128"/>
              </a:rPr>
              <a:t>元気</a:t>
            </a:r>
            <a:r>
              <a:rPr kumimoji="0" lang="ja-JP" altLang="en-US" sz="2449" dirty="0">
                <a:solidFill>
                  <a:srgbClr val="000000"/>
                </a:solidFill>
                <a:latin typeface="HG創英角ﾎﾟｯﾌﾟ体" panose="040B0A09000000000000" pitchFamily="49" charset="-128"/>
                <a:ea typeface="HG創英角ﾎﾟｯﾌﾟ体" panose="040B0A09000000000000" pitchFamily="49" charset="-128"/>
              </a:rPr>
              <a:t>だ</a:t>
            </a:r>
            <a:r>
              <a:rPr kumimoji="0" lang="ja-JP" altLang="en-US" sz="2449" dirty="0" smtClean="0">
                <a:solidFill>
                  <a:srgbClr val="000000"/>
                </a:solidFill>
                <a:latin typeface="HG創英角ﾎﾟｯﾌﾟ体" panose="040B0A09000000000000" pitchFamily="49" charset="-128"/>
                <a:ea typeface="HG創英角ﾎﾟｯﾌﾟ体" panose="040B0A09000000000000" pitchFamily="49" charset="-128"/>
              </a:rPr>
              <a:t>から介護予防なんで必要ない</a:t>
            </a:r>
            <a:r>
              <a:rPr kumimoji="0" lang="en-US" altLang="ja-JP" sz="2449" dirty="0" smtClean="0">
                <a:solidFill>
                  <a:srgbClr val="000000"/>
                </a:solidFill>
                <a:latin typeface="HG創英角ﾎﾟｯﾌﾟ体" panose="040B0A09000000000000" pitchFamily="49" charset="-128"/>
                <a:ea typeface="HG創英角ﾎﾟｯﾌﾟ体" panose="040B0A09000000000000" pitchFamily="49" charset="-128"/>
              </a:rPr>
              <a:t>!!</a:t>
            </a:r>
          </a:p>
        </p:txBody>
      </p:sp>
      <p:sp>
        <p:nvSpPr>
          <p:cNvPr id="11" name="Text Box 6"/>
          <p:cNvSpPr txBox="1">
            <a:spLocks noChangeArrowheads="1"/>
          </p:cNvSpPr>
          <p:nvPr/>
        </p:nvSpPr>
        <p:spPr bwMode="auto">
          <a:xfrm>
            <a:off x="1568714" y="5741601"/>
            <a:ext cx="6404121" cy="460466"/>
          </a:xfrm>
          <a:prstGeom prst="rect">
            <a:avLst/>
          </a:prstGeom>
          <a:solidFill>
            <a:schemeClr val="bg1"/>
          </a:solidFill>
          <a:ln>
            <a:noFill/>
          </a:ln>
          <a:effectLst/>
          <a:extLst/>
        </p:spPr>
        <p:txBody>
          <a:bodyPr lIns="61235" tIns="30617" rIns="61235" bIns="30617"/>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eaLnBrk="1">
              <a:lnSpc>
                <a:spcPct val="93000"/>
              </a:lnSpc>
              <a:buSzPct val="100000"/>
            </a:pPr>
            <a:r>
              <a:rPr lang="ja-JP" altLang="en-US" sz="2400" dirty="0">
                <a:latin typeface="ＭＳ ゴシック" panose="020B0609070205080204" pitchFamily="49" charset="-128"/>
                <a:ea typeface="ＭＳ ゴシック" panose="020B0609070205080204" pitchFamily="49" charset="-128"/>
              </a:rPr>
              <a:t>自主的に楽しむ目的で行うことが介護予防</a:t>
            </a:r>
          </a:p>
        </p:txBody>
      </p:sp>
      <p:sp>
        <p:nvSpPr>
          <p:cNvPr id="8" name="Text Box 6"/>
          <p:cNvSpPr txBox="1">
            <a:spLocks noChangeArrowheads="1"/>
          </p:cNvSpPr>
          <p:nvPr/>
        </p:nvSpPr>
        <p:spPr bwMode="auto">
          <a:xfrm>
            <a:off x="1691271" y="4758268"/>
            <a:ext cx="5807177" cy="861744"/>
          </a:xfrm>
          <a:prstGeom prst="roundRect">
            <a:avLst/>
          </a:prstGeom>
          <a:solidFill>
            <a:srgbClr val="FFFF00"/>
          </a:solidFill>
          <a:ln>
            <a:noFill/>
          </a:ln>
          <a:effectLst>
            <a:outerShdw blurRad="50800" dist="38100" dir="2700000" algn="tl" rotWithShape="0">
              <a:prstClr val="black">
                <a:alpha val="40000"/>
              </a:prstClr>
            </a:outerShdw>
          </a:effectLst>
          <a:scene3d>
            <a:camera prst="obliqueBottomRight"/>
            <a:lightRig rig="threePt" dir="t"/>
          </a:scene3d>
        </p:spPr>
        <p:txBody>
          <a:bodyPr lIns="61235" tIns="30617" rIns="61235" bIns="30617"/>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a:lnSpc>
                <a:spcPct val="93000"/>
              </a:lnSpc>
              <a:buSzPct val="100000"/>
              <a:defRPr/>
            </a:pPr>
            <a:r>
              <a:rPr lang="ja-JP" altLang="en-US" sz="4050" u="sng" dirty="0">
                <a:latin typeface="HGP創英角ﾎﾟｯﾌﾟ体" panose="040B0A00000000000000" pitchFamily="50" charset="-128"/>
                <a:ea typeface="HGP創英角ﾎﾟｯﾌﾟ体" panose="040B0A00000000000000" pitchFamily="50" charset="-128"/>
              </a:rPr>
              <a:t>押し付けない介護予防</a:t>
            </a:r>
            <a:endParaRPr lang="ja-JP" altLang="en-US" sz="4050" dirty="0">
              <a:latin typeface="HGP創英角ﾎﾟｯﾌﾟ体" panose="040B0A00000000000000" pitchFamily="50" charset="-128"/>
              <a:ea typeface="HGP創英角ﾎﾟｯﾌﾟ体" panose="040B0A00000000000000" pitchFamily="50" charset="-128"/>
            </a:endParaRPr>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5116" y="2303506"/>
            <a:ext cx="2364917" cy="2050904"/>
          </a:xfrm>
          <a:prstGeom prst="rect">
            <a:avLst/>
          </a:prstGeom>
        </p:spPr>
      </p:pic>
      <p:sp>
        <p:nvSpPr>
          <p:cNvPr id="9" name="Oval 4"/>
          <p:cNvSpPr>
            <a:spLocks noChangeArrowheads="1"/>
          </p:cNvSpPr>
          <p:nvPr/>
        </p:nvSpPr>
        <p:spPr bwMode="auto">
          <a:xfrm>
            <a:off x="4226106" y="1832263"/>
            <a:ext cx="4216991" cy="799661"/>
          </a:xfrm>
          <a:prstGeom prst="wedgeRoundRectCallout">
            <a:avLst>
              <a:gd name="adj1" fmla="val -67915"/>
              <a:gd name="adj2" fmla="val 60355"/>
              <a:gd name="adj3" fmla="val 16667"/>
            </a:avLst>
          </a:prstGeom>
          <a:ln>
            <a:headEnd/>
            <a:tailEnd/>
          </a:ln>
          <a:extLst/>
        </p:spPr>
        <p:style>
          <a:lnRef idx="1">
            <a:schemeClr val="accent4"/>
          </a:lnRef>
          <a:fillRef idx="2">
            <a:schemeClr val="accent4"/>
          </a:fillRef>
          <a:effectRef idx="1">
            <a:schemeClr val="accent4"/>
          </a:effectRef>
          <a:fontRef idx="minor">
            <a:schemeClr val="dk1"/>
          </a:fontRef>
        </p:style>
        <p:txBody>
          <a:bodyPr lIns="61235" tIns="30617" rIns="61235" bIns="30617" anchor="ctr" anchorCtr="1"/>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1400">
                <a:solidFill>
                  <a:schemeClr val="bg1"/>
                </a:solidFill>
                <a:latin typeface="HG丸ｺﾞｼｯｸM-PRO" panose="020F0600000000000000" pitchFamily="50" charset="-128"/>
                <a:ea typeface="AR P丸ゴシック体M" panose="020B0600010101010101" pitchFamily="50" charset="-128"/>
              </a:defRPr>
            </a:lvl9pPr>
          </a:lstStyle>
          <a:p>
            <a:pPr algn="ctr" eaLnBrk="1" fontAlgn="auto">
              <a:lnSpc>
                <a:spcPct val="93000"/>
              </a:lnSpc>
              <a:spcBef>
                <a:spcPts val="0"/>
              </a:spcBef>
              <a:spcAft>
                <a:spcPts val="0"/>
              </a:spcAft>
              <a:buSzPct val="100000"/>
              <a:defRPr/>
            </a:pPr>
            <a:r>
              <a:rPr kumimoji="0" lang="ja-JP" altLang="en-US" sz="2449" dirty="0" smtClean="0">
                <a:solidFill>
                  <a:srgbClr val="000000"/>
                </a:solidFill>
                <a:latin typeface="HG創英角ﾎﾟｯﾌﾟ体" panose="040B0A09000000000000" pitchFamily="49" charset="-128"/>
                <a:ea typeface="HG創英角ﾎﾟｯﾌﾟ体" panose="040B0A09000000000000" pitchFamily="49" charset="-128"/>
              </a:rPr>
              <a:t>誰でも気軽にいって</a:t>
            </a:r>
            <a:endParaRPr kumimoji="0" lang="en-US" altLang="ja-JP" sz="2449" dirty="0" smtClean="0">
              <a:solidFill>
                <a:srgbClr val="000000"/>
              </a:solidFill>
              <a:latin typeface="HG創英角ﾎﾟｯﾌﾟ体" panose="040B0A09000000000000" pitchFamily="49" charset="-128"/>
              <a:ea typeface="HG創英角ﾎﾟｯﾌﾟ体" panose="040B0A09000000000000" pitchFamily="49" charset="-128"/>
            </a:endParaRPr>
          </a:p>
          <a:p>
            <a:pPr algn="ctr" eaLnBrk="1" fontAlgn="auto">
              <a:lnSpc>
                <a:spcPct val="93000"/>
              </a:lnSpc>
              <a:spcBef>
                <a:spcPts val="0"/>
              </a:spcBef>
              <a:spcAft>
                <a:spcPts val="0"/>
              </a:spcAft>
              <a:buSzPct val="100000"/>
              <a:defRPr/>
            </a:pPr>
            <a:r>
              <a:rPr kumimoji="0" lang="ja-JP" altLang="en-US" sz="2449" dirty="0" smtClean="0">
                <a:solidFill>
                  <a:srgbClr val="000000"/>
                </a:solidFill>
                <a:latin typeface="HG創英角ﾎﾟｯﾌﾟ体" panose="040B0A09000000000000" pitchFamily="49" charset="-128"/>
                <a:ea typeface="HG創英角ﾎﾟｯﾌﾟ体" panose="040B0A09000000000000" pitchFamily="49" charset="-128"/>
              </a:rPr>
              <a:t>くつろげる交流の場所</a:t>
            </a:r>
            <a:endParaRPr kumimoji="0" lang="ja-JP" altLang="en-US" sz="1633" dirty="0">
              <a:solidFill>
                <a:srgbClr val="000000"/>
              </a:solidFill>
              <a:latin typeface="ＭＳ ゴシック" panose="020B0609070205080204" pitchFamily="49" charset="-128"/>
              <a:ea typeface="ＭＳ ゴシック" panose="020B0609070205080204" pitchFamily="49" charset="-128"/>
            </a:endParaRPr>
          </a:p>
        </p:txBody>
      </p:sp>
    </p:spTree>
    <p:custDataLst>
      <p:tags r:id="rId1"/>
    </p:custDataLst>
    <p:extLst>
      <p:ext uri="{BB962C8B-B14F-4D97-AF65-F5344CB8AC3E}">
        <p14:creationId xmlns:p14="http://schemas.microsoft.com/office/powerpoint/2010/main" val="46357129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11"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4056656" y="1985520"/>
            <a:ext cx="4157693" cy="3049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3" name="Rectangle 6"/>
          <p:cNvSpPr>
            <a:spLocks noChangeArrowheads="1"/>
          </p:cNvSpPr>
          <p:nvPr/>
        </p:nvSpPr>
        <p:spPr bwMode="auto">
          <a:xfrm>
            <a:off x="1737361" y="293489"/>
            <a:ext cx="686189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r>
              <a:rPr lang="ja-JP" altLang="en-US" sz="4000" dirty="0">
                <a:effectLst>
                  <a:glow rad="63500">
                    <a:schemeClr val="accent1">
                      <a:satMod val="175000"/>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○コミュニティ</a:t>
            </a:r>
            <a:r>
              <a:rPr lang="ja-JP" altLang="en-US" sz="4000" dirty="0" smtClean="0">
                <a:effectLst>
                  <a:glow rad="63500">
                    <a:schemeClr val="accent1">
                      <a:satMod val="175000"/>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喫茶</a:t>
            </a:r>
            <a:endParaRPr lang="en-US" altLang="ja-JP" sz="4000" dirty="0" smtClean="0">
              <a:effectLst>
                <a:glow rad="63500">
                  <a:schemeClr val="accent1">
                    <a:satMod val="175000"/>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algn="r"/>
            <a:r>
              <a:rPr lang="ja-JP" altLang="en-US" sz="4800" dirty="0" smtClean="0">
                <a:effectLst>
                  <a:glow rad="63500">
                    <a:schemeClr val="accent1">
                      <a:satMod val="175000"/>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元気</a:t>
            </a:r>
            <a:r>
              <a:rPr lang="ja-JP" altLang="en-US" sz="4800" dirty="0">
                <a:effectLst>
                  <a:glow rad="63500">
                    <a:schemeClr val="accent1">
                      <a:satMod val="175000"/>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スタンド・</a:t>
            </a:r>
            <a:r>
              <a:rPr lang="ja-JP" altLang="en-US" sz="5400" dirty="0" smtClean="0">
                <a:effectLst>
                  <a:glow rad="63500">
                    <a:schemeClr val="accent1">
                      <a:satMod val="175000"/>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ぷリズム</a:t>
            </a:r>
            <a:endParaRPr lang="ja-JP" altLang="en-US" sz="1600" dirty="0">
              <a:effectLst>
                <a:glow rad="63500">
                  <a:schemeClr val="accent1">
                    <a:satMod val="175000"/>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p:txBody>
      </p:sp>
      <p:sp>
        <p:nvSpPr>
          <p:cNvPr id="9" name="テキスト ボックス 8"/>
          <p:cNvSpPr txBox="1"/>
          <p:nvPr/>
        </p:nvSpPr>
        <p:spPr>
          <a:xfrm>
            <a:off x="836022" y="5300493"/>
            <a:ext cx="7378327" cy="584775"/>
          </a:xfrm>
          <a:prstGeom prst="rect">
            <a:avLst/>
          </a:prstGeom>
          <a:noFill/>
        </p:spPr>
        <p:txBody>
          <a:bodyPr wrap="square">
            <a:spAutoFit/>
          </a:bodyPr>
          <a:lstStyle/>
          <a:p>
            <a:pPr algn="ctr">
              <a:defRPr/>
            </a:pPr>
            <a:r>
              <a:rPr kumimoji="1" lang="ja-JP" altLang="en-US" sz="3200" dirty="0" smtClean="0">
                <a:ln w="13462">
                  <a:noFill/>
                  <a:prstDash val="solid"/>
                </a:ln>
                <a:solidFill>
                  <a:srgbClr val="002060"/>
                </a:solidFill>
                <a:latin typeface="AR P丸ゴシック体M" panose="020B0600010101010101" pitchFamily="50" charset="-128"/>
                <a:ea typeface="AR P丸ゴシック体M" panose="020B0600010101010101" pitchFamily="50" charset="-128"/>
              </a:rPr>
              <a:t>誰でも気軽に立ち寄れる交流の場所</a:t>
            </a:r>
            <a:endParaRPr kumimoji="1" lang="en-US" altLang="ja-JP" sz="3200" dirty="0">
              <a:ln w="13462">
                <a:noFill/>
                <a:prstDash val="solid"/>
              </a:ln>
              <a:solidFill>
                <a:srgbClr val="002060"/>
              </a:solidFill>
              <a:latin typeface="AR P丸ゴシック体M" panose="020B0600010101010101" pitchFamily="50" charset="-128"/>
              <a:ea typeface="AR P丸ゴシック体M" panose="020B0600010101010101" pitchFamily="50" charset="-128"/>
            </a:endParaRPr>
          </a:p>
        </p:txBody>
      </p:sp>
      <p:pic>
        <p:nvPicPr>
          <p:cNvPr id="2" name="図 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0376" y="446089"/>
            <a:ext cx="1326985" cy="1233681"/>
          </a:xfrm>
          <a:prstGeom prst="rect">
            <a:avLst/>
          </a:prstGeom>
        </p:spPr>
      </p:pic>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861" y="2911382"/>
            <a:ext cx="3775166" cy="2123531"/>
          </a:xfrm>
          <a:prstGeom prst="rect">
            <a:avLst/>
          </a:prstGeom>
        </p:spPr>
      </p:pic>
      <p:sp>
        <p:nvSpPr>
          <p:cNvPr id="4" name="テキスト ボックス 3"/>
          <p:cNvSpPr txBox="1"/>
          <p:nvPr/>
        </p:nvSpPr>
        <p:spPr>
          <a:xfrm>
            <a:off x="150861" y="2168434"/>
            <a:ext cx="3676556" cy="461665"/>
          </a:xfrm>
          <a:prstGeom prst="rect">
            <a:avLst/>
          </a:prstGeom>
          <a:noFill/>
        </p:spPr>
        <p:txBody>
          <a:bodyPr wrap="square" rtlCol="0">
            <a:spAutoFit/>
          </a:bodyPr>
          <a:lstStyle/>
          <a:p>
            <a:pPr algn="ctr"/>
            <a:r>
              <a:rPr kumimoji="1" lang="en-US" altLang="ja-JP" sz="2400" i="1" dirty="0" smtClean="0"/>
              <a:t>2007</a:t>
            </a:r>
            <a:r>
              <a:rPr kumimoji="1" lang="ja-JP" altLang="en-US" sz="2400" i="1" dirty="0" smtClean="0"/>
              <a:t>年</a:t>
            </a:r>
            <a:r>
              <a:rPr kumimoji="1" lang="en-US" altLang="ja-JP" sz="2400" i="1" dirty="0" smtClean="0"/>
              <a:t>12</a:t>
            </a:r>
            <a:r>
              <a:rPr kumimoji="1" lang="ja-JP" altLang="en-US" sz="2400" i="1" dirty="0" smtClean="0"/>
              <a:t>月開業</a:t>
            </a:r>
            <a:endParaRPr kumimoji="1" lang="ja-JP" altLang="en-US" sz="2400" i="1" dirty="0"/>
          </a:p>
        </p:txBody>
      </p:sp>
    </p:spTree>
    <p:extLst>
      <p:ext uri="{BB962C8B-B14F-4D97-AF65-F5344CB8AC3E}">
        <p14:creationId xmlns:p14="http://schemas.microsoft.com/office/powerpoint/2010/main" val="457093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8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9"/>
</p:tagLst>
</file>

<file path=ppt/tags/tag2.xml><?xml version="1.0" encoding="utf-8"?>
<p:tagLst xmlns:a="http://schemas.openxmlformats.org/drawingml/2006/main" xmlns:r="http://schemas.openxmlformats.org/officeDocument/2006/relationships" xmlns:p="http://schemas.openxmlformats.org/presentationml/2006/main">
  <p:tag name="TIMING" val="|5|8.8|12.9|12.2"/>
</p:tagLst>
</file>

<file path=ppt/tags/tag3.xml><?xml version="1.0" encoding="utf-8"?>
<p:tagLst xmlns:a="http://schemas.openxmlformats.org/drawingml/2006/main" xmlns:r="http://schemas.openxmlformats.org/officeDocument/2006/relationships" xmlns:p="http://schemas.openxmlformats.org/presentationml/2006/main">
  <p:tag name="TIMING" val="|93.1"/>
</p:tagLst>
</file>

<file path=ppt/tags/tag4.xml><?xml version="1.0" encoding="utf-8"?>
<p:tagLst xmlns:a="http://schemas.openxmlformats.org/drawingml/2006/main" xmlns:r="http://schemas.openxmlformats.org/officeDocument/2006/relationships" xmlns:p="http://schemas.openxmlformats.org/presentationml/2006/main">
  <p:tag name="TIMING" val="|14.7|6.2|8"/>
</p:tagLst>
</file>

<file path=ppt/theme/theme1.xml><?xml version="1.0" encoding="utf-8"?>
<a:theme xmlns:a="http://schemas.openxmlformats.org/drawingml/2006/main" name="元気スタンド（ほぼすか）">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元気スタンド（ほぼすか）</Template>
  <TotalTime>4236</TotalTime>
  <Words>2759</Words>
  <Application>Microsoft Office PowerPoint</Application>
  <PresentationFormat>画面に合わせる (4:3)</PresentationFormat>
  <Paragraphs>506</Paragraphs>
  <Slides>37</Slides>
  <Notes>23</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37</vt:i4>
      </vt:variant>
    </vt:vector>
  </HeadingPairs>
  <TitlesOfParts>
    <vt:vector size="40" baseType="lpstr">
      <vt:lpstr>元気スタンド（ほぼすか）</vt:lpstr>
      <vt:lpstr>グラフ</vt:lpstr>
      <vt:lpstr>Acrobat Document</vt:lpstr>
      <vt:lpstr>お年寄りが主役のまちづくり</vt:lpstr>
      <vt:lpstr>居場所のない高齢者</vt:lpstr>
      <vt:lpstr>2007年問題定年退職を迎える 団塊世代の生活ステージ転換</vt:lpstr>
      <vt:lpstr>PowerPoint プレゼンテーション</vt:lpstr>
      <vt:lpstr>６５歳以上の 　　　人口と介護認定者数</vt:lpstr>
      <vt:lpstr>定年退職や生活環境の変化で 地域でのつながりがないと・・・</vt:lpstr>
      <vt:lpstr>幸手市 福祉サービス利用意欲調査結果</vt:lpstr>
      <vt:lpstr>コミュニティカフェ 元気スタンド・ぷリズムの目指すもの</vt:lpstr>
      <vt:lpstr>PowerPoint プレゼンテーション</vt:lpstr>
      <vt:lpstr>PowerPoint プレゼンテーション</vt:lpstr>
      <vt:lpstr>喫茶店とコミュニティカフェの違い</vt:lpstr>
      <vt:lpstr>PowerPoint プレゼンテーション</vt:lpstr>
      <vt:lpstr>在宅での自立支援こそ介護予防 一人暮らしでも楽しく安心して生活できる環境づくり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利用状況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60歳からのウェルカムパーティー</vt:lpstr>
      <vt:lpstr>◆ロールプレイングゲーム風　見守りスタンプラリー ９月１９日（土）～２２日（火）　幸手、杉戸</vt:lpstr>
      <vt:lpstr>PowerPoint プレゼンテーション</vt:lpstr>
      <vt:lpstr>PowerPoint プレゼンテーション</vt:lpstr>
      <vt:lpstr>PowerPoint プレゼンテーション</vt:lpstr>
      <vt:lpstr>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ケアにつながる地域へ</dc:title>
  <dc:creator>FJ-USER</dc:creator>
  <cp:lastModifiedBy>FJ-USER</cp:lastModifiedBy>
  <cp:revision>31</cp:revision>
  <cp:lastPrinted>2016-10-11T22:00:32Z</cp:lastPrinted>
  <dcterms:created xsi:type="dcterms:W3CDTF">2016-10-06T22:19:38Z</dcterms:created>
  <dcterms:modified xsi:type="dcterms:W3CDTF">2016-10-12T14:38:04Z</dcterms:modified>
</cp:coreProperties>
</file>