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charts/chart1.xml" ContentType="application/vnd.openxmlformats-officedocument.drawingml.chart+xml"/>
  <Override PartName="/ppt/charts/chart2.xml" ContentType="application/vnd.openxmlformats-officedocument.drawingml.chart+xml"/>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8"/>
          <a:satOff val="-7811"/>
          <a:lumOff val="-38955"/>
        </a:schemeClr>
      </a:tcTxStyle>
      <a:tcStyle>
        <a:tcBdr>
          <a:left>
            <a:ln w="12700" cap="flat">
              <a:noFill/>
              <a:miter lim="400000"/>
            </a:ln>
          </a:left>
          <a:right>
            <a:ln w="12700" cap="flat">
              <a:noFill/>
              <a:miter lim="400000"/>
            </a:ln>
          </a:right>
          <a:top>
            <a:ln w="12700" cap="flat">
              <a:solidFill>
                <a:schemeClr val="accent5">
                  <a:hueOff val="85968"/>
                  <a:satOff val="-7811"/>
                  <a:lumOff val="-38955"/>
                </a:schemeClr>
              </a:solidFill>
              <a:prstDash val="solid"/>
              <a:miter lim="400000"/>
            </a:ln>
          </a:top>
          <a:bottom>
            <a:ln w="12700" cap="flat">
              <a:solidFill>
                <a:schemeClr val="accent5">
                  <a:hueOff val="85968"/>
                  <a:satOff val="-7811"/>
                  <a:lumOff val="-38955"/>
                </a:schemeClr>
              </a:solidFill>
              <a:prstDash val="solid"/>
              <a:miter lim="400000"/>
            </a:ln>
          </a:bottom>
          <a:insideH>
            <a:ln w="12700" cap="flat">
              <a:solidFill>
                <a:schemeClr val="accent5">
                  <a:hueOff val="85968"/>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chemeClr val="accent5">
          <a:hueOff val="85968"/>
          <a:satOff val="-7811"/>
          <a:lumOff val="-38955"/>
        </a:schemeClr>
      </a:tcTxStyle>
      <a:tcStyle>
        <a:tcBdr>
          <a:left>
            <a:ln w="12700" cap="flat">
              <a:noFill/>
              <a:miter lim="400000"/>
            </a:ln>
          </a:left>
          <a:right>
            <a:ln w="12700" cap="flat">
              <a:solidFill>
                <a:schemeClr val="accent5">
                  <a:hueOff val="85968"/>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8"/>
          <a:satOff val="-7811"/>
          <a:lumOff val="-38955"/>
        </a:schemeClr>
      </a:tcTxStyle>
      <a:tcStyle>
        <a:tcBdr>
          <a:left>
            <a:ln w="12700" cap="flat">
              <a:noFill/>
              <a:miter lim="400000"/>
            </a:ln>
          </a:left>
          <a:right>
            <a:ln w="12700" cap="flat">
              <a:noFill/>
              <a:miter lim="400000"/>
            </a:ln>
          </a:right>
          <a:top>
            <a:ln w="25400" cap="flat">
              <a:solidFill>
                <a:schemeClr val="accent5">
                  <a:hueOff val="85968"/>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8"/>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29"/>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29"/>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image" Target="../media/image5.jpeg"/></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4231"/>
          <c:y val="0.0529019"/>
          <c:w val="0.836116"/>
          <c:h val="0.858493"/>
        </c:manualLayout>
      </c:layout>
      <c:barChart>
        <c:barDir val="bar"/>
        <c:grouping val="clustered"/>
        <c:varyColors val="0"/>
        <c:ser>
          <c:idx val="0"/>
          <c:order val="0"/>
          <c:tx>
            <c:strRef>
              <c:f>Sheet1!$A$2</c:f>
              <c:strCache>
                <c:ptCount val="1"/>
                <c:pt idx="0">
                  <c:v>Region 1</c:v>
                </c:pt>
              </c:strCache>
            </c:strRef>
          </c:tx>
          <c:spPr>
            <a:blipFill rotWithShape="1">
              <a:blip r:embed="rId2"/>
              <a:srcRect l="0" t="0" r="0" b="0"/>
              <a:tile tx="0" ty="0" sx="100000" sy="100000" flip="none" algn="tl"/>
            </a:blipFill>
            <a:ln w="12700" cap="flat">
              <a:noFill/>
              <a:miter lim="400000"/>
            </a:ln>
            <a:effectLst/>
          </c:spPr>
          <c:invertIfNegative val="0"/>
          <c:dLbls>
            <c:numFmt formatCode="General" sourceLinked="0"/>
            <c:txPr>
              <a:bodyPr/>
              <a:lstStyle/>
              <a:p>
                <a:pPr>
                  <a:defRPr b="0" i="0" strike="noStrike" sz="20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Sheet1!$B$1:$I$1</c:f>
              <c:strCache>
                <c:ptCount val="8"/>
                <c:pt idx="0">
                  <c:v>70歳以上</c:v>
                </c:pt>
                <c:pt idx="1">
                  <c:v>60歳代</c:v>
                </c:pt>
                <c:pt idx="2">
                  <c:v>50歳代</c:v>
                </c:pt>
                <c:pt idx="3">
                  <c:v>40歳代</c:v>
                </c:pt>
                <c:pt idx="4">
                  <c:v>30歳代</c:v>
                </c:pt>
                <c:pt idx="5">
                  <c:v>20歳代</c:v>
                </c:pt>
                <c:pt idx="6">
                  <c:v>10歳代</c:v>
                </c:pt>
                <c:pt idx="7">
                  <c:v>10歳未満</c:v>
                </c:pt>
              </c:strCache>
            </c:strRef>
          </c:cat>
          <c:val>
            <c:numRef>
              <c:f>Sheet1!$B$2:$I$2</c:f>
              <c:numCache>
                <c:ptCount val="8"/>
                <c:pt idx="0">
                  <c:v>7.000000</c:v>
                </c:pt>
                <c:pt idx="1">
                  <c:v>16.000000</c:v>
                </c:pt>
                <c:pt idx="2">
                  <c:v>46.000000</c:v>
                </c:pt>
                <c:pt idx="3">
                  <c:v>81.000000</c:v>
                </c:pt>
                <c:pt idx="4">
                  <c:v>105.000000</c:v>
                </c:pt>
                <c:pt idx="5">
                  <c:v>173.000000</c:v>
                </c:pt>
                <c:pt idx="6">
                  <c:v>89.000000</c:v>
                </c:pt>
                <c:pt idx="7">
                  <c:v>4.000000</c:v>
                </c:pt>
              </c:numCache>
            </c:numRef>
          </c:val>
        </c:ser>
        <c:gapWidth val="40"/>
        <c:overlap val="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b="0" i="0" strike="noStrike" sz="2400" u="none">
                <a:solidFill>
                  <a:srgbClr val="000000"/>
                </a:solidFill>
                <a:latin typeface="ヒラギノ角ゴ Pro W3"/>
              </a:defRPr>
            </a:pPr>
          </a:p>
        </c:txPr>
        <c:crossAx val="2094734553"/>
        <c:crosses val="autoZero"/>
        <c:auto val="1"/>
        <c:lblAlgn val="ctr"/>
        <c:noMultiLvlLbl val="1"/>
      </c:catAx>
      <c:valAx>
        <c:axId val="2094734553"/>
        <c:scaling>
          <c:orientation val="minMax"/>
          <c:min val="0"/>
        </c:scaling>
        <c:delete val="0"/>
        <c:axPos val="b"/>
        <c:majorGridlines>
          <c:spPr>
            <a:ln w="12700" cap="flat">
              <a:solidFill>
                <a:srgbClr val="B8B8B8"/>
              </a:solidFill>
              <a:prstDash val="solid"/>
              <a:miter lim="400000"/>
            </a:ln>
          </c:spPr>
        </c:majorGridlines>
        <c:numFmt formatCode="#,##0" sourceLinked="0"/>
        <c:majorTickMark val="none"/>
        <c:minorTickMark val="none"/>
        <c:tickLblPos val="high"/>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45"/>
        <c:minorUnit val="2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63432"/>
          <c:y val="0.0266872"/>
          <c:w val="0.913507"/>
          <c:h val="0.888192"/>
        </c:manualLayout>
      </c:layout>
      <c:barChart>
        <c:barDir val="col"/>
        <c:grouping val="clustered"/>
        <c:varyColors val="0"/>
        <c:ser>
          <c:idx val="0"/>
          <c:order val="0"/>
          <c:tx>
            <c:strRef>
              <c:f>Sheet1!$A$2</c:f>
              <c:strCache>
                <c:ptCount val="1"/>
                <c:pt idx="0">
                  <c:v>感染者</c:v>
                </c:pt>
              </c:strCache>
            </c:strRef>
          </c:tx>
          <c:spPr>
            <a:blipFill rotWithShape="1">
              <a:blip r:embed="rId2"/>
              <a:srcRect l="0" t="0" r="0" b="0"/>
              <a:tile tx="0" ty="0" sx="100000" sy="100000" flip="none" algn="tl"/>
            </a:blipFill>
            <a:ln w="12700" cap="flat">
              <a:noFill/>
              <a:miter lim="400000"/>
            </a:ln>
            <a:effectLst>
              <a:outerShdw sx="100000" sy="100000" kx="0" ky="0" algn="tl" rotWithShape="1" blurRad="177800" dist="88900" dir="10320000">
                <a:srgbClr val="000000">
                  <a:alpha val="68000"/>
                </a:srgbClr>
              </a:outerShdw>
            </a:effectLst>
          </c:spPr>
          <c:invertIfNegative val="0"/>
          <c:dLbls>
            <c:numFmt formatCode="#,##0" sourceLinked="0"/>
            <c:txPr>
              <a:bodyPr/>
              <a:lstStyle/>
              <a:p>
                <a:pPr>
                  <a:defRPr b="0" i="0" strike="noStrike" sz="18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1"/>
            <c:showCatName val="0"/>
            <c:showSerName val="0"/>
            <c:showPercent val="0"/>
            <c:showBubbleSize val="0"/>
            <c:showLeaderLines val="0"/>
          </c:dLbls>
          <c:cat>
            <c:strRef>
              <c:f>Sheet1!$B$1:$AE$1</c:f>
              <c:strCache>
                <c:ptCount val="30"/>
                <c:pt idx="0">
                  <c:v>〜84
血友病</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strCache>
            </c:strRef>
          </c:cat>
          <c:val>
            <c:numRef>
              <c:f>Sheet1!$B$2:$AE$2</c:f>
              <c:numCache>
                <c:ptCount val="30"/>
                <c:pt idx="0">
                  <c:v>1408.000000</c:v>
                </c:pt>
                <c:pt idx="1">
                  <c:v>6.000000</c:v>
                </c:pt>
                <c:pt idx="2">
                  <c:v>5.000000</c:v>
                </c:pt>
                <c:pt idx="3">
                  <c:v>69.000000</c:v>
                </c:pt>
                <c:pt idx="4">
                  <c:v>37.000000</c:v>
                </c:pt>
                <c:pt idx="5">
                  <c:v>101.000000</c:v>
                </c:pt>
                <c:pt idx="6">
                  <c:v>97.000000</c:v>
                </c:pt>
                <c:pt idx="7">
                  <c:v>238.000000</c:v>
                </c:pt>
                <c:pt idx="8">
                  <c:v>493.000000</c:v>
                </c:pt>
                <c:pt idx="9">
                  <c:v>363.000000</c:v>
                </c:pt>
                <c:pt idx="10">
                  <c:v>433.000000</c:v>
                </c:pt>
                <c:pt idx="11">
                  <c:v>446.000000</c:v>
                </c:pt>
                <c:pt idx="12">
                  <c:v>610.000000</c:v>
                </c:pt>
                <c:pt idx="13">
                  <c:v>647.000000</c:v>
                </c:pt>
                <c:pt idx="14">
                  <c:v>653.000000</c:v>
                </c:pt>
                <c:pt idx="15">
                  <c:v>831.000000</c:v>
                </c:pt>
                <c:pt idx="16">
                  <c:v>791.000000</c:v>
                </c:pt>
                <c:pt idx="17">
                  <c:v>953.000000</c:v>
                </c:pt>
                <c:pt idx="18">
                  <c:v>922.000000</c:v>
                </c:pt>
                <c:pt idx="19">
                  <c:v>976.000000</c:v>
                </c:pt>
                <c:pt idx="20">
                  <c:v>1165.000000</c:v>
                </c:pt>
                <c:pt idx="21">
                  <c:v>1199.000000</c:v>
                </c:pt>
                <c:pt idx="22">
                  <c:v>1358.000000</c:v>
                </c:pt>
                <c:pt idx="23">
                  <c:v>1500.000000</c:v>
                </c:pt>
                <c:pt idx="24">
                  <c:v>1557.000000</c:v>
                </c:pt>
                <c:pt idx="25">
                  <c:v>1452.000000</c:v>
                </c:pt>
                <c:pt idx="26">
                  <c:v>1544.000000</c:v>
                </c:pt>
                <c:pt idx="27">
                  <c:v>1529.000000</c:v>
                </c:pt>
                <c:pt idx="28">
                  <c:v>1449.000000</c:v>
                </c:pt>
                <c:pt idx="29">
                  <c:v>1590.000000</c:v>
                </c:pt>
              </c:numCache>
            </c:numRef>
          </c:val>
        </c:ser>
        <c:gapWidth val="4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400" u="none">
                <a:solidFill>
                  <a:srgbClr val="000000"/>
                </a:solidFill>
                <a:latin typeface="Gill Sans"/>
              </a:defRPr>
            </a:pPr>
          </a:p>
        </c:txPr>
        <c:crossAx val="2094734553"/>
        <c:crosses val="autoZero"/>
        <c:auto val="1"/>
        <c:lblAlgn val="ctr"/>
        <c:noMultiLvlLbl val="1"/>
      </c:catAx>
      <c:valAx>
        <c:axId val="2094734553"/>
        <c:scaling>
          <c:orientation val="minMax"/>
          <c:min val="0"/>
        </c:scaling>
        <c:delete val="0"/>
        <c:axPos val="l"/>
        <c:majorGridlines>
          <c:spPr>
            <a:ln w="12700" cap="flat">
              <a:solidFill>
                <a:srgbClr val="B8B8B8"/>
              </a:solidFill>
              <a:prstDash val="solid"/>
              <a:miter lim="400000"/>
            </a:ln>
          </c:spPr>
        </c:majorGridlines>
        <c:numFmt formatCode="#,##0" sourceLinked="0"/>
        <c:majorTickMark val="none"/>
        <c:minorTickMark val="none"/>
        <c:tickLblPos val="nextTo"/>
        <c:spPr>
          <a:ln w="12700" cap="flat">
            <a:solidFill>
              <a:srgbClr val="000000"/>
            </a:solidFill>
            <a:prstDash val="solid"/>
            <a:miter lim="400000"/>
          </a:ln>
        </c:spPr>
        <c:txPr>
          <a:bodyPr rot="0"/>
          <a:lstStyle/>
          <a:p>
            <a:pPr>
              <a:defRPr b="0" i="0" strike="noStrike" sz="2400" u="none">
                <a:solidFill>
                  <a:srgbClr val="000000"/>
                </a:solidFill>
                <a:latin typeface="Gill Sans"/>
              </a:defRPr>
            </a:pPr>
          </a:p>
        </c:txPr>
        <c:crossAx val="2094734552"/>
        <c:crosses val="autoZero"/>
        <c:crossBetween val="between"/>
        <c:majorUnit val="400"/>
        <c:minorUnit val="200"/>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タイトル &amp; サブタイトル">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787400" y="1511300"/>
            <a:ext cx="11430000" cy="3810000"/>
          </a:xfrm>
          <a:prstGeom prst="rect">
            <a:avLst/>
          </a:prstGeom>
        </p:spPr>
        <p:txBody>
          <a:bodyPr anchor="b"/>
          <a:lstStyle>
            <a:lvl1pPr>
              <a:defRPr>
                <a:solidFill>
                  <a:srgbClr val="276D6D"/>
                </a:solidFill>
              </a:defRPr>
            </a:lvl1pPr>
          </a:lstStyle>
          <a:p>
            <a:pPr/>
            <a:r>
              <a:t>タイトルテキスト</a:t>
            </a:r>
          </a:p>
        </p:txBody>
      </p:sp>
      <p:sp>
        <p:nvSpPr>
          <p:cNvPr id="12" name="Shape 12"/>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本文レベル1</a:t>
            </a:r>
          </a:p>
          <a:p>
            <a:pPr lvl="1"/>
            <a:r>
              <a:t>本文レベル2</a:t>
            </a:r>
          </a:p>
          <a:p>
            <a:pPr lvl="2"/>
            <a:r>
              <a:t>本文レベル3</a:t>
            </a:r>
          </a:p>
          <a:p>
            <a:pPr lvl="3"/>
            <a:r>
              <a:t>本文レベル4</a:t>
            </a:r>
          </a:p>
          <a:p>
            <a:pPr lvl="4"/>
            <a:r>
              <a:t>本文レベル 5</a:t>
            </a:r>
          </a:p>
        </p:txBody>
      </p:sp>
      <p:sp>
        <p:nvSpPr>
          <p:cNvPr id="13" name="Shape 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引用">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a:ln w="25400"/>
        </p:spPr>
        <p:txBody>
          <a:bodyPr anchor="t">
            <a:spAutoFit/>
          </a:bodyPr>
          <a:lstStyle>
            <a:lvl1pPr marL="0" indent="0" algn="ctr">
              <a:spcBef>
                <a:spcPts val="0"/>
              </a:spcBef>
              <a:buSzTx/>
              <a:buNone/>
              <a:defRPr i="1" sz="2800"/>
            </a:lvl1pPr>
          </a:lstStyle>
          <a:p>
            <a:pPr/>
            <a:r>
              <a:t>–Johnny Appleseed</a:t>
            </a:r>
          </a:p>
        </p:txBody>
      </p:sp>
      <p:sp>
        <p:nvSpPr>
          <p:cNvPr id="94" name="Shape 94"/>
          <p:cNvSpPr/>
          <p:nvPr>
            <p:ph type="body" sz="quarter" idx="14"/>
          </p:nvPr>
        </p:nvSpPr>
        <p:spPr>
          <a:xfrm>
            <a:off x="1270000" y="4286250"/>
            <a:ext cx="10464800" cy="647700"/>
          </a:xfrm>
          <a:prstGeom prst="rect">
            <a:avLst/>
          </a:prstGeom>
          <a:ln w="25400"/>
        </p:spPr>
        <p:txBody>
          <a:bodyPr>
            <a:spAutoFit/>
          </a:bodyPr>
          <a:lstStyle>
            <a:lvl1pPr marL="0" indent="0" algn="ctr">
              <a:spcBef>
                <a:spcPts val="2400"/>
              </a:spcBef>
              <a:buSzTx/>
              <a:buNone/>
            </a:lvl1pPr>
          </a:lstStyle>
          <a:p>
            <a:pPr/>
            <a:r>
              <a:t>“ここに引用を入力してください。”</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写真">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タイトルテキスト</a:t>
            </a:r>
          </a:p>
        </p:txBody>
      </p:sp>
      <p:sp>
        <p:nvSpPr>
          <p:cNvPr id="118" name="Shape 118"/>
          <p:cNvSpPr/>
          <p:nvPr>
            <p:ph type="body" idx="1"/>
          </p:nvPr>
        </p:nvSpPr>
        <p:spPr>
          <a:xfrm>
            <a:off x="787400" y="2768600"/>
            <a:ext cx="11430000" cy="5715000"/>
          </a:xfrm>
          <a:prstGeom prst="rect">
            <a:avLst/>
          </a:prstGeom>
        </p:spPr>
        <p:txBody>
          <a:bodyPr/>
          <a:lstStyle>
            <a:lvl1pPr marL="571500" indent="-571500">
              <a:spcBef>
                <a:spcPts val="2800"/>
              </a:spcBef>
              <a:buSzPct val="80000"/>
              <a:buBlip>
                <a:blip r:embed="rId2"/>
              </a:buBlip>
            </a:lvl1pPr>
            <a:lvl2pPr marL="1016000" indent="-571500">
              <a:spcBef>
                <a:spcPts val="2800"/>
              </a:spcBef>
              <a:buSzPct val="80000"/>
              <a:buBlip>
                <a:blip r:embed="rId2"/>
              </a:buBlip>
            </a:lvl2pPr>
            <a:lvl3pPr marL="1460500" indent="-571500">
              <a:spcBef>
                <a:spcPts val="2800"/>
              </a:spcBef>
              <a:buSzPct val="80000"/>
              <a:buBlip>
                <a:blip r:embed="rId2"/>
              </a:buBlip>
            </a:lvl3pPr>
            <a:lvl4pPr marL="1905000" indent="-571500">
              <a:spcBef>
                <a:spcPts val="2800"/>
              </a:spcBef>
              <a:buSzPct val="80000"/>
              <a:buBlip>
                <a:blip r:embed="rId2"/>
              </a:buBlip>
            </a:lvl4pPr>
            <a:lvl5pPr marL="2349500" indent="-571500">
              <a:spcBef>
                <a:spcPts val="2800"/>
              </a:spcBef>
              <a:buSzPct val="80000"/>
              <a:buBlip>
                <a:blip r:embed="rId2"/>
              </a:buBlip>
            </a:lvl5pPr>
          </a:lstStyle>
          <a:p>
            <a:pPr/>
            <a:r>
              <a:t>本文レベル1</a:t>
            </a:r>
          </a:p>
          <a:p>
            <a:pPr lvl="1"/>
            <a:r>
              <a:t>本文レベル2</a:t>
            </a:r>
          </a:p>
          <a:p>
            <a:pPr lvl="2"/>
            <a:r>
              <a:t>本文レベル3</a:t>
            </a:r>
          </a:p>
          <a:p>
            <a:pPr lvl="3"/>
            <a:r>
              <a:t>本文レベル4</a:t>
            </a:r>
          </a:p>
          <a:p>
            <a:pPr lvl="4"/>
            <a:r>
              <a:t>本文レベル 5</a:t>
            </a:r>
          </a:p>
        </p:txBody>
      </p:sp>
      <p:sp>
        <p:nvSpPr>
          <p:cNvPr id="119" name="Shape 119"/>
          <p:cNvSpPr/>
          <p:nvPr>
            <p:ph type="sldNum" sz="quarter" idx="2"/>
          </p:nvPr>
        </p:nvSpPr>
        <p:spPr>
          <a:xfrm>
            <a:off x="6302693" y="9131300"/>
            <a:ext cx="386716" cy="431800"/>
          </a:xfrm>
          <a:prstGeom prst="rect">
            <a:avLst/>
          </a:prstGeom>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lvl1pPr>
              <a:defRPr>
                <a:latin typeface="ヒラギノ明朝 Pro W3"/>
                <a:ea typeface="ヒラギノ明朝 Pro W3"/>
                <a:cs typeface="ヒラギノ明朝 Pro W3"/>
                <a:sym typeface="ヒラギノ明朝 Pro W3"/>
              </a:defRPr>
            </a:lvl1pPr>
          </a:lstStyle>
          <a:p>
            <a:pPr/>
            <a:r>
              <a:t>タイトルテキスト</a:t>
            </a:r>
          </a:p>
        </p:txBody>
      </p:sp>
      <p:sp>
        <p:nvSpPr>
          <p:cNvPr id="127" name="Shape 127"/>
          <p:cNvSpPr/>
          <p:nvPr>
            <p:ph type="body" idx="1"/>
          </p:nvPr>
        </p:nvSpPr>
        <p:spPr>
          <a:xfrm>
            <a:off x="787400" y="2768600"/>
            <a:ext cx="11430000" cy="5715000"/>
          </a:xfrm>
          <a:prstGeom prst="rect">
            <a:avLst/>
          </a:prstGeom>
        </p:spPr>
        <p:txBody>
          <a:bodyPr/>
          <a:lstStyle>
            <a:lvl1pPr marL="571500" indent="-571500">
              <a:spcBef>
                <a:spcPts val="2800"/>
              </a:spcBef>
              <a:buSzPct val="80000"/>
              <a:buBlip>
                <a:blip r:embed="rId2"/>
              </a:buBlip>
              <a:defRPr>
                <a:latin typeface="ヒラギノ明朝 Pro W3"/>
                <a:ea typeface="ヒラギノ明朝 Pro W3"/>
                <a:cs typeface="ヒラギノ明朝 Pro W3"/>
                <a:sym typeface="ヒラギノ明朝 Pro W3"/>
              </a:defRPr>
            </a:lvl1pPr>
            <a:lvl2pPr marL="1016000" indent="-571500">
              <a:spcBef>
                <a:spcPts val="2800"/>
              </a:spcBef>
              <a:buSzPct val="80000"/>
              <a:buBlip>
                <a:blip r:embed="rId2"/>
              </a:buBlip>
              <a:defRPr>
                <a:latin typeface="ヒラギノ明朝 Pro W3"/>
                <a:ea typeface="ヒラギノ明朝 Pro W3"/>
                <a:cs typeface="ヒラギノ明朝 Pro W3"/>
                <a:sym typeface="ヒラギノ明朝 Pro W3"/>
              </a:defRPr>
            </a:lvl2pPr>
            <a:lvl3pPr marL="1460500" indent="-571500">
              <a:spcBef>
                <a:spcPts val="2800"/>
              </a:spcBef>
              <a:buSzPct val="80000"/>
              <a:buBlip>
                <a:blip r:embed="rId2"/>
              </a:buBlip>
              <a:defRPr>
                <a:latin typeface="ヒラギノ明朝 Pro W3"/>
                <a:ea typeface="ヒラギノ明朝 Pro W3"/>
                <a:cs typeface="ヒラギノ明朝 Pro W3"/>
                <a:sym typeface="ヒラギノ明朝 Pro W3"/>
              </a:defRPr>
            </a:lvl3pPr>
            <a:lvl4pPr marL="1905000" indent="-571500">
              <a:spcBef>
                <a:spcPts val="2800"/>
              </a:spcBef>
              <a:buSzPct val="80000"/>
              <a:buBlip>
                <a:blip r:embed="rId2"/>
              </a:buBlip>
              <a:defRPr>
                <a:latin typeface="ヒラギノ明朝 Pro W3"/>
                <a:ea typeface="ヒラギノ明朝 Pro W3"/>
                <a:cs typeface="ヒラギノ明朝 Pro W3"/>
                <a:sym typeface="ヒラギノ明朝 Pro W3"/>
              </a:defRPr>
            </a:lvl4pPr>
            <a:lvl5pPr marL="2349500" indent="-571500">
              <a:spcBef>
                <a:spcPts val="2800"/>
              </a:spcBef>
              <a:buSzPct val="80000"/>
              <a:buBlip>
                <a:blip r:embed="rId2"/>
              </a:buBlip>
              <a:defRPr>
                <a:latin typeface="ヒラギノ明朝 Pro W3"/>
                <a:ea typeface="ヒラギノ明朝 Pro W3"/>
                <a:cs typeface="ヒラギノ明朝 Pro W3"/>
                <a:sym typeface="ヒラギノ明朝 Pro W3"/>
              </a:defRPr>
            </a:lvl5pPr>
          </a:lstStyle>
          <a:p>
            <a:pPr/>
            <a:r>
              <a:t>本文レベル1</a:t>
            </a:r>
          </a:p>
          <a:p>
            <a:pPr lvl="1"/>
            <a:r>
              <a:t>本文レベル2</a:t>
            </a:r>
          </a:p>
          <a:p>
            <a:pPr lvl="2"/>
            <a:r>
              <a:t>本文レベル3</a:t>
            </a:r>
          </a:p>
          <a:p>
            <a:pPr lvl="3"/>
            <a:r>
              <a:t>本文レベル4</a:t>
            </a:r>
          </a:p>
          <a:p>
            <a:pPr lvl="4"/>
            <a:r>
              <a:t>本文レベル 5</a:t>
            </a:r>
          </a:p>
        </p:txBody>
      </p:sp>
      <p:sp>
        <p:nvSpPr>
          <p:cNvPr id="128" name="Shape 128"/>
          <p:cNvSpPr/>
          <p:nvPr>
            <p:ph type="sldNum" sz="quarter" idx="2"/>
          </p:nvPr>
        </p:nvSpPr>
        <p:spPr>
          <a:xfrm>
            <a:off x="6274612" y="9156700"/>
            <a:ext cx="442876" cy="381000"/>
          </a:xfrm>
          <a:prstGeom prst="rect">
            <a:avLst/>
          </a:prstGeom>
        </p:spPr>
        <p:txBody>
          <a:bodyPr>
            <a:normAutofit fontScale="100000" lnSpcReduction="0"/>
          </a:bodyPr>
          <a:lstStyle>
            <a:lvl1pPr>
              <a:defRPr>
                <a:latin typeface="ヒラギノ明朝 Pro W3"/>
                <a:ea typeface="ヒラギノ明朝 Pro W3"/>
                <a:cs typeface="ヒラギノ明朝 Pro W3"/>
                <a:sym typeface="ヒラギノ明朝 Pro W3"/>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タイトル &amp; 箇条書き">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noAutofit/>
          </a:bodyPr>
          <a:lstStyle/>
          <a:p>
            <a:pPr/>
            <a:r>
              <a:t>タイトルテキスト</a:t>
            </a:r>
          </a:p>
        </p:txBody>
      </p:sp>
      <p:sp>
        <p:nvSpPr>
          <p:cNvPr id="136" name="Shape 136"/>
          <p:cNvSpPr/>
          <p:nvPr>
            <p:ph type="body" idx="1"/>
          </p:nvPr>
        </p:nvSpPr>
        <p:spPr>
          <a:xfrm>
            <a:off x="787400" y="2768600"/>
            <a:ext cx="11430000" cy="5715000"/>
          </a:xfrm>
          <a:prstGeom prst="rect">
            <a:avLst/>
          </a:prstGeom>
        </p:spPr>
        <p:txBody>
          <a:bodyPr>
            <a:noAutofit/>
          </a:bodyPr>
          <a:lstStyle>
            <a:lvl1pPr marL="571500" indent="-571500">
              <a:spcBef>
                <a:spcPts val="2800"/>
              </a:spcBef>
              <a:buSzPct val="80000"/>
              <a:buBlip>
                <a:blip r:embed="rId2"/>
              </a:buBlip>
            </a:lvl1pPr>
            <a:lvl2pPr marL="1016000" indent="-571500">
              <a:spcBef>
                <a:spcPts val="2800"/>
              </a:spcBef>
              <a:buSzPct val="80000"/>
              <a:buBlip>
                <a:blip r:embed="rId2"/>
              </a:buBlip>
            </a:lvl2pPr>
            <a:lvl3pPr marL="1460500" indent="-571500">
              <a:spcBef>
                <a:spcPts val="2800"/>
              </a:spcBef>
              <a:buSzPct val="80000"/>
              <a:buBlip>
                <a:blip r:embed="rId2"/>
              </a:buBlip>
            </a:lvl3pPr>
            <a:lvl4pPr marL="1905000" indent="-571500">
              <a:spcBef>
                <a:spcPts val="2800"/>
              </a:spcBef>
              <a:buSzPct val="80000"/>
              <a:buBlip>
                <a:blip r:embed="rId2"/>
              </a:buBlip>
            </a:lvl4pPr>
            <a:lvl5pPr marL="2349500" indent="-571500">
              <a:spcBef>
                <a:spcPts val="2800"/>
              </a:spcBef>
              <a:buSzPct val="80000"/>
              <a:buBlip>
                <a:blip r:embed="rId2"/>
              </a:buBlip>
            </a:lvl5pPr>
          </a:lstStyle>
          <a:p>
            <a:pPr/>
            <a:r>
              <a:t>本文レベル1</a:t>
            </a:r>
          </a:p>
          <a:p>
            <a:pPr lvl="1"/>
            <a:r>
              <a:t>本文レベル2</a:t>
            </a:r>
          </a:p>
          <a:p>
            <a:pPr lvl="2"/>
            <a:r>
              <a:t>本文レベル3</a:t>
            </a:r>
          </a:p>
          <a:p>
            <a:pPr lvl="3"/>
            <a:r>
              <a:t>本文レベル4</a:t>
            </a:r>
          </a:p>
          <a:p>
            <a:pPr lvl="4"/>
            <a:r>
              <a:t>本文レベル 5</a:t>
            </a:r>
          </a:p>
        </p:txBody>
      </p:sp>
      <p:sp>
        <p:nvSpPr>
          <p:cNvPr id="137" name="Shape 137"/>
          <p:cNvSpPr/>
          <p:nvPr>
            <p:ph type="sldNum" sz="quarter" idx="2"/>
          </p:nvPr>
        </p:nvSpPr>
        <p:spPr>
          <a:xfrm>
            <a:off x="6302693" y="9131300"/>
            <a:ext cx="386716" cy="4318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44" name="Shape 144"/>
          <p:cNvSpPr/>
          <p:nvPr>
            <p:ph type="sldNum" sz="quarter" idx="2"/>
          </p:nvPr>
        </p:nvSpPr>
        <p:spPr>
          <a:xfrm>
            <a:off x="9320106" y="8779791"/>
            <a:ext cx="3034454" cy="520701"/>
          </a:xfrm>
          <a:prstGeom prst="rect">
            <a:avLst/>
          </a:prstGeom>
        </p:spPr>
        <p:txBody>
          <a:bodyPr wrap="square" lIns="45719" tIns="45719" rIns="45719" bIns="45719" anchor="ctr"/>
          <a:lstStyle>
            <a:lvl1pPr marL="39687" indent="-39687" algn="r" defTabSz="914400">
              <a:defRPr sz="1200">
                <a:solidFill>
                  <a:srgbClr val="000000"/>
                </a:solidFill>
                <a:uFill>
                  <a:solidFill>
                    <a:srgbClr val="000000"/>
                  </a:solidFill>
                </a:u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画像（横長）">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489200" y="889000"/>
            <a:ext cx="8051800" cy="60833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21" name="Shape 21"/>
          <p:cNvSpPr/>
          <p:nvPr>
            <p:ph type="title"/>
          </p:nvPr>
        </p:nvSpPr>
        <p:spPr>
          <a:xfrm>
            <a:off x="787400" y="7188200"/>
            <a:ext cx="11430000" cy="1270000"/>
          </a:xfrm>
          <a:prstGeom prst="rect">
            <a:avLst/>
          </a:prstGeom>
        </p:spPr>
        <p:txBody>
          <a:bodyPr anchor="b"/>
          <a:lstStyle>
            <a:lvl1pPr>
              <a:defRPr>
                <a:solidFill>
                  <a:srgbClr val="276D6D"/>
                </a:solidFill>
              </a:defRPr>
            </a:lvl1pPr>
          </a:lstStyle>
          <a:p>
            <a:pPr/>
            <a:r>
              <a:t>タイトルテキスト</a:t>
            </a:r>
          </a:p>
        </p:txBody>
      </p:sp>
      <p:sp>
        <p:nvSpPr>
          <p:cNvPr id="22" name="Shape 22"/>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本文レベル1</a:t>
            </a:r>
          </a:p>
          <a:p>
            <a:pPr lvl="1"/>
            <a:r>
              <a:t>本文レベル2</a:t>
            </a:r>
          </a:p>
          <a:p>
            <a:pPr lvl="2"/>
            <a:r>
              <a:t>本文レベル3</a:t>
            </a:r>
          </a:p>
          <a:p>
            <a:pPr lvl="3"/>
            <a:r>
              <a:t>本文レベル4</a:t>
            </a:r>
          </a:p>
          <a:p>
            <a:pPr lvl="4"/>
            <a:r>
              <a:t>本文レベル 5</a:t>
            </a:r>
          </a:p>
        </p:txBody>
      </p:sp>
      <p:sp>
        <p:nvSpPr>
          <p:cNvPr id="23" name="Shape 2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タイトル（中央）">
    <p:spTree>
      <p:nvGrpSpPr>
        <p:cNvPr id="1" name=""/>
        <p:cNvGrpSpPr/>
        <p:nvPr/>
      </p:nvGrpSpPr>
      <p:grpSpPr>
        <a:xfrm>
          <a:off x="0" y="0"/>
          <a:ext cx="0" cy="0"/>
          <a:chOff x="0" y="0"/>
          <a:chExt cx="0" cy="0"/>
        </a:xfrm>
      </p:grpSpPr>
      <p:sp>
        <p:nvSpPr>
          <p:cNvPr id="30" name="Shape 30"/>
          <p:cNvSpPr/>
          <p:nvPr>
            <p:ph type="title"/>
          </p:nvPr>
        </p:nvSpPr>
        <p:spPr>
          <a:xfrm>
            <a:off x="787400" y="3657600"/>
            <a:ext cx="11430000" cy="2438400"/>
          </a:xfrm>
          <a:prstGeom prst="rect">
            <a:avLst/>
          </a:prstGeom>
        </p:spPr>
        <p:txBody>
          <a:bodyPr/>
          <a:lstStyle/>
          <a:p>
            <a:pPr/>
            <a:r>
              <a:t>タイトルテキスト</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画像（縦長）">
    <p:spTree>
      <p:nvGrpSpPr>
        <p:cNvPr id="1" name=""/>
        <p:cNvGrpSpPr/>
        <p:nvPr/>
      </p:nvGrpSpPr>
      <p:grpSpPr>
        <a:xfrm>
          <a:off x="0" y="0"/>
          <a:ext cx="0" cy="0"/>
          <a:chOff x="0" y="0"/>
          <a:chExt cx="0" cy="0"/>
        </a:xfrm>
      </p:grpSpPr>
      <p:sp>
        <p:nvSpPr>
          <p:cNvPr id="38" name="Shape 38"/>
          <p:cNvSpPr/>
          <p:nvPr>
            <p:ph type="pic" sz="half" idx="13"/>
          </p:nvPr>
        </p:nvSpPr>
        <p:spPr>
          <a:xfrm>
            <a:off x="6484788" y="1206500"/>
            <a:ext cx="5465912" cy="72771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39" name="Shape 39"/>
          <p:cNvSpPr/>
          <p:nvPr>
            <p:ph type="title"/>
          </p:nvPr>
        </p:nvSpPr>
        <p:spPr>
          <a:xfrm>
            <a:off x="457200" y="1244600"/>
            <a:ext cx="5600700" cy="3467100"/>
          </a:xfrm>
          <a:prstGeom prst="rect">
            <a:avLst/>
          </a:prstGeom>
        </p:spPr>
        <p:txBody>
          <a:bodyPr anchor="b"/>
          <a:lstStyle/>
          <a:p>
            <a:pPr/>
            <a:r>
              <a:t>タイトルテキスト</a:t>
            </a:r>
          </a:p>
        </p:txBody>
      </p:sp>
      <p:sp>
        <p:nvSpPr>
          <p:cNvPr id="40" name="Shape 40"/>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本文レベル1</a:t>
            </a:r>
          </a:p>
          <a:p>
            <a:pPr lvl="1"/>
            <a:r>
              <a:t>本文レベル2</a:t>
            </a:r>
          </a:p>
          <a:p>
            <a:pPr lvl="2"/>
            <a:r>
              <a:t>本文レベル3</a:t>
            </a:r>
          </a:p>
          <a:p>
            <a:pPr lvl="3"/>
            <a:r>
              <a:t>本文レベル4</a:t>
            </a:r>
          </a:p>
          <a:p>
            <a:pPr lvl="4"/>
            <a:r>
              <a:t>本文レベル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タイトル（上）">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タイトルテキスト</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タイトル&amp;箇条書き">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タイトルテキスト</a:t>
            </a:r>
          </a:p>
        </p:txBody>
      </p:sp>
      <p:sp>
        <p:nvSpPr>
          <p:cNvPr id="57" name="Shape 57"/>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タイトル、箇条書き、画像">
    <p:spTree>
      <p:nvGrpSpPr>
        <p:cNvPr id="1" name=""/>
        <p:cNvGrpSpPr/>
        <p:nvPr/>
      </p:nvGrpSpPr>
      <p:grpSpPr>
        <a:xfrm>
          <a:off x="0" y="0"/>
          <a:ext cx="0" cy="0"/>
          <a:chOff x="0" y="0"/>
          <a:chExt cx="0" cy="0"/>
        </a:xfrm>
      </p:grpSpPr>
      <p:sp>
        <p:nvSpPr>
          <p:cNvPr id="65" name="Shape 65"/>
          <p:cNvSpPr/>
          <p:nvPr>
            <p:ph type="pic" sz="quarter" idx="13"/>
          </p:nvPr>
        </p:nvSpPr>
        <p:spPr>
          <a:xfrm>
            <a:off x="7556500" y="2933700"/>
            <a:ext cx="3987347" cy="5308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タイトルテキスト</a:t>
            </a:r>
          </a:p>
        </p:txBody>
      </p:sp>
      <p:sp>
        <p:nvSpPr>
          <p:cNvPr id="67" name="Shape 67"/>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a:r>
              <a:t>本文レベル1</a:t>
            </a:r>
          </a:p>
          <a:p>
            <a:pPr lvl="1"/>
            <a:r>
              <a:t>本文レベル2</a:t>
            </a:r>
          </a:p>
          <a:p>
            <a:pPr lvl="2"/>
            <a:r>
              <a:t>本文レベル3</a:t>
            </a:r>
          </a:p>
          <a:p>
            <a:pPr lvl="3"/>
            <a:r>
              <a:t>本文レベル4</a:t>
            </a:r>
          </a:p>
          <a:p>
            <a:pPr lvl="4"/>
            <a:r>
              <a:t>本文レベル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箇条書き">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画像 3（表示）">
    <p:spTree>
      <p:nvGrpSpPr>
        <p:cNvPr id="1" name=""/>
        <p:cNvGrpSpPr/>
        <p:nvPr/>
      </p:nvGrpSpPr>
      <p:grpSpPr>
        <a:xfrm>
          <a:off x="0" y="0"/>
          <a:ext cx="0" cy="0"/>
          <a:chOff x="0" y="0"/>
          <a:chExt cx="0" cy="0"/>
        </a:xfrm>
      </p:grpSpPr>
      <p:sp>
        <p:nvSpPr>
          <p:cNvPr id="83" name="Shape 83"/>
          <p:cNvSpPr/>
          <p:nvPr>
            <p:ph type="pic" idx="13"/>
          </p:nvPr>
        </p:nvSpPr>
        <p:spPr>
          <a:xfrm>
            <a:off x="787400" y="685800"/>
            <a:ext cx="6184900" cy="8229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4" name="Shape 84"/>
          <p:cNvSpPr/>
          <p:nvPr>
            <p:ph type="pic" sz="quarter" idx="14"/>
          </p:nvPr>
        </p:nvSpPr>
        <p:spPr>
          <a:xfrm>
            <a:off x="7645400" y="685800"/>
            <a:ext cx="4572000" cy="29845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5" name="Shape 85"/>
          <p:cNvSpPr/>
          <p:nvPr>
            <p:ph type="pic" sz="quarter" idx="15"/>
          </p:nvPr>
        </p:nvSpPr>
        <p:spPr>
          <a:xfrm>
            <a:off x="7645400" y="4381500"/>
            <a:ext cx="4572000" cy="4546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本文レベル1</a:t>
            </a:r>
          </a:p>
          <a:p>
            <a:pPr lvl="1"/>
            <a:r>
              <a:t>本文レベル2</a:t>
            </a:r>
          </a:p>
          <a:p>
            <a:pPr lvl="2"/>
            <a:r>
              <a:t>本文レベル3</a:t>
            </a:r>
          </a:p>
          <a:p>
            <a:pPr lvl="3"/>
            <a:r>
              <a:t>本文レベル4</a:t>
            </a:r>
          </a:p>
          <a:p>
            <a:pPr lvl="4"/>
            <a:r>
              <a:t>本文レベル 5</a:t>
            </a:r>
          </a:p>
        </p:txBody>
      </p:sp>
      <p:sp>
        <p:nvSpPr>
          <p:cNvPr id="3" name="Shape 3"/>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タイトルテキスト</a:t>
            </a:r>
          </a:p>
        </p:txBody>
      </p:sp>
      <p:sp>
        <p:nvSpPr>
          <p:cNvPr id="4" name="Shape 4"/>
          <p:cNvSpPr/>
          <p:nvPr>
            <p:ph type="sldNum" sz="quarter" idx="2"/>
          </p:nvPr>
        </p:nvSpPr>
        <p:spPr>
          <a:xfrm>
            <a:off x="6302692" y="9131300"/>
            <a:ext cx="386716" cy="431800"/>
          </a:xfrm>
          <a:prstGeom prst="rect">
            <a:avLst/>
          </a:prstGeom>
          <a:ln w="12700">
            <a:miter lim="400000"/>
          </a:ln>
        </p:spPr>
        <p:txBody>
          <a:bodyPr wrap="none" lIns="50800" tIns="50800" rIns="50800" bIns="50800">
            <a:spAutoFit/>
          </a:bodyPr>
          <a:lstStyle>
            <a:lvl1pPr>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chart" Target="../charts/char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chart" Target="../charts/char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1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3" name="Shape 153"/>
          <p:cNvSpPr/>
          <p:nvPr/>
        </p:nvSpPr>
        <p:spPr>
          <a:xfrm>
            <a:off x="1214814" y="481773"/>
            <a:ext cx="10575172" cy="28952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000000"/>
                </a:solidFill>
                <a:effectLst>
                  <a:outerShdw sx="100000" sy="100000" kx="0" ky="0" algn="b" rotWithShape="0" blurRad="63500" dist="12700" dir="5400000">
                    <a:srgbClr val="000000">
                      <a:alpha val="30000"/>
                    </a:srgbClr>
                  </a:outerShdw>
                </a:effectLst>
                <a:latin typeface="A-OTF 見出ゴMB31 Pro"/>
                <a:ea typeface="A-OTF 見出ゴMB31 Pro"/>
                <a:cs typeface="A-OTF 見出ゴMB31 Pro"/>
                <a:sym typeface="A-OTF 見出ゴMB31 Pro"/>
              </a:defRPr>
            </a:lvl1pPr>
          </a:lstStyle>
          <a:p>
            <a:pPr/>
            <a:r>
              <a:t>薬害エイズ被害者が中医協委員になって見えてきたこと</a:t>
            </a:r>
          </a:p>
        </p:txBody>
      </p:sp>
      <p:sp>
        <p:nvSpPr>
          <p:cNvPr id="154" name="Shape 154"/>
          <p:cNvSpPr/>
          <p:nvPr/>
        </p:nvSpPr>
        <p:spPr>
          <a:xfrm>
            <a:off x="2735857" y="6198508"/>
            <a:ext cx="7531000"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solidFill>
                  <a:srgbClr val="000000"/>
                </a:solidFill>
                <a:latin typeface="A-OTF 新ゴ Pro R"/>
                <a:ea typeface="A-OTF 新ゴ Pro R"/>
                <a:cs typeface="A-OTF 新ゴ Pro R"/>
                <a:sym typeface="A-OTF 新ゴ Pro R"/>
              </a:defRPr>
            </a:pPr>
            <a:r>
              <a:t>全国薬害被害者団体連絡協議会　代表世話人</a:t>
            </a:r>
          </a:p>
          <a:p>
            <a:pPr algn="l">
              <a:defRPr sz="2400">
                <a:solidFill>
                  <a:srgbClr val="000000"/>
                </a:solidFill>
                <a:latin typeface="A-OTF 新ゴ Pro R"/>
                <a:ea typeface="A-OTF 新ゴ Pro R"/>
                <a:cs typeface="A-OTF 新ゴ Pro R"/>
                <a:sym typeface="A-OTF 新ゴ Pro R"/>
              </a:defRPr>
            </a:pPr>
            <a:r>
              <a:t>大阪ＨＩＶ薬害訴訟原告団　代表</a:t>
            </a:r>
          </a:p>
          <a:p>
            <a:pPr algn="l">
              <a:defRPr sz="2400">
                <a:solidFill>
                  <a:srgbClr val="000000"/>
                </a:solidFill>
                <a:latin typeface="A-OTF 新ゴ Pro R"/>
                <a:ea typeface="A-OTF 新ゴ Pro R"/>
                <a:cs typeface="A-OTF 新ゴ Pro R"/>
                <a:sym typeface="A-OTF 新ゴ Pro R"/>
              </a:defRPr>
            </a:pPr>
            <a:r>
              <a:t>特定非営利活動法人　ネットワーク医療と人権　理事</a:t>
            </a:r>
          </a:p>
          <a:p>
            <a:pPr>
              <a:defRPr sz="2400">
                <a:solidFill>
                  <a:srgbClr val="000000"/>
                </a:solidFill>
                <a:latin typeface="A-OTF 新ゴ Pro R"/>
                <a:ea typeface="A-OTF 新ゴ Pro R"/>
                <a:cs typeface="A-OTF 新ゴ Pro R"/>
                <a:sym typeface="A-OTF 新ゴ Pro R"/>
              </a:defRPr>
            </a:pPr>
            <a:r>
              <a:t>花井十伍</a:t>
            </a:r>
          </a:p>
        </p:txBody>
      </p:sp>
      <p:pic>
        <p:nvPicPr>
          <p:cNvPr id="155" name="pasted1.pdf"/>
          <p:cNvPicPr>
            <a:picLocks noChangeAspect="1"/>
          </p:cNvPicPr>
          <p:nvPr/>
        </p:nvPicPr>
        <p:blipFill>
          <a:blip r:embed="rId2">
            <a:extLst/>
          </a:blip>
          <a:stretch>
            <a:fillRect/>
          </a:stretch>
        </p:blipFill>
        <p:spPr>
          <a:xfrm>
            <a:off x="10426700" y="8432800"/>
            <a:ext cx="2076451" cy="790996"/>
          </a:xfrm>
          <a:prstGeom prst="rect">
            <a:avLst/>
          </a:prstGeom>
          <a:ln w="12700">
            <a:miter lim="400000"/>
          </a:ln>
        </p:spPr>
      </p:pic>
      <p:pic>
        <p:nvPicPr>
          <p:cNvPr id="156" name="droppedImage.pdf"/>
          <p:cNvPicPr>
            <a:picLocks noChangeAspect="1"/>
          </p:cNvPicPr>
          <p:nvPr/>
        </p:nvPicPr>
        <p:blipFill>
          <a:blip r:embed="rId3">
            <a:extLst/>
          </a:blip>
          <a:stretch>
            <a:fillRect/>
          </a:stretch>
        </p:blipFill>
        <p:spPr>
          <a:xfrm>
            <a:off x="10147300" y="9347200"/>
            <a:ext cx="2628900" cy="241300"/>
          </a:xfrm>
          <a:prstGeom prst="rect">
            <a:avLst/>
          </a:prstGeom>
          <a:ln w="12700">
            <a:miter lim="400000"/>
          </a:ln>
        </p:spPr>
      </p:pic>
      <p:sp>
        <p:nvSpPr>
          <p:cNvPr id="157" name="Shape 157"/>
          <p:cNvSpPr/>
          <p:nvPr/>
        </p:nvSpPr>
        <p:spPr>
          <a:xfrm>
            <a:off x="-14528800" y="13220700"/>
            <a:ext cx="7530999" cy="177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solidFill>
                  <a:srgbClr val="000000"/>
                </a:solidFill>
                <a:latin typeface="ヒラギノ明朝 Pro W3"/>
                <a:ea typeface="ヒラギノ明朝 Pro W3"/>
                <a:cs typeface="ヒラギノ明朝 Pro W3"/>
                <a:sym typeface="ヒラギノ明朝 Pro W3"/>
              </a:defRPr>
            </a:pPr>
            <a:r>
              <a:t>全国薬害被害者団体連絡協議会　代表世話人</a:t>
            </a:r>
          </a:p>
          <a:p>
            <a:pPr algn="l">
              <a:defRPr sz="2400">
                <a:solidFill>
                  <a:srgbClr val="000000"/>
                </a:solidFill>
                <a:latin typeface="ヒラギノ明朝 Pro W3"/>
                <a:ea typeface="ヒラギノ明朝 Pro W3"/>
                <a:cs typeface="ヒラギノ明朝 Pro W3"/>
                <a:sym typeface="ヒラギノ明朝 Pro W3"/>
              </a:defRPr>
            </a:pPr>
            <a:r>
              <a:t>大阪ＨＩＶ薬害訴訟原告団　代表</a:t>
            </a:r>
          </a:p>
          <a:p>
            <a:pPr algn="l">
              <a:defRPr sz="2400">
                <a:solidFill>
                  <a:srgbClr val="000000"/>
                </a:solidFill>
                <a:latin typeface="ヒラギノ明朝 Pro W3"/>
                <a:ea typeface="ヒラギノ明朝 Pro W3"/>
                <a:cs typeface="ヒラギノ明朝 Pro W3"/>
                <a:sym typeface="ヒラギノ明朝 Pro W3"/>
              </a:defRPr>
            </a:pPr>
            <a:r>
              <a:t>特定非営利活動法人　ネットワーク医療と人権　理事</a:t>
            </a:r>
          </a:p>
          <a:p>
            <a:pPr>
              <a:defRPr sz="2400">
                <a:solidFill>
                  <a:srgbClr val="000000"/>
                </a:solidFill>
                <a:latin typeface="ヒラギノ明朝 Pro W3"/>
                <a:ea typeface="ヒラギノ明朝 Pro W3"/>
                <a:cs typeface="ヒラギノ明朝 Pro W3"/>
                <a:sym typeface="ヒラギノ明朝 Pro W3"/>
              </a:defRPr>
            </a:pPr>
            <a:r>
              <a:t>花井十伍</a:t>
            </a:r>
          </a:p>
        </p:txBody>
      </p:sp>
      <p:sp>
        <p:nvSpPr>
          <p:cNvPr id="158" name="Shape 158"/>
          <p:cNvSpPr/>
          <p:nvPr/>
        </p:nvSpPr>
        <p:spPr>
          <a:xfrm>
            <a:off x="4718100" y="4243617"/>
            <a:ext cx="356860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331470" algn="just" defTabSz="457200">
              <a:defRPr sz="2400">
                <a:solidFill>
                  <a:srgbClr val="000000"/>
                </a:solidFill>
                <a:latin typeface="A-OTF 新ゴ Pro R"/>
                <a:ea typeface="A-OTF 新ゴ Pro R"/>
                <a:cs typeface="A-OTF 新ゴ Pro R"/>
                <a:sym typeface="A-OTF 新ゴ Pro R"/>
              </a:defRPr>
            </a:pPr>
            <a:r>
              <a:t>国際医療福祉大学大学院</a:t>
            </a:r>
          </a:p>
          <a:p>
            <a:pPr marR="331470" defTabSz="457200">
              <a:defRPr sz="1800">
                <a:solidFill>
                  <a:srgbClr val="0365C0"/>
                </a:solidFill>
                <a:latin typeface="A-OTF 新ゴ Pro R"/>
                <a:ea typeface="A-OTF 新ゴ Pro R"/>
                <a:cs typeface="A-OTF 新ゴ Pro R"/>
                <a:sym typeface="A-OTF 新ゴ Pro R"/>
              </a:defRPr>
            </a:pPr>
            <a:r>
              <a:t>2016年4月21日</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08" name="droppedImage.png"/>
          <p:cNvPicPr>
            <a:picLocks noChangeAspect="1"/>
          </p:cNvPicPr>
          <p:nvPr/>
        </p:nvPicPr>
        <p:blipFill>
          <a:blip r:embed="rId2">
            <a:extLst/>
          </a:blip>
          <a:stretch>
            <a:fillRect/>
          </a:stretch>
        </p:blipFill>
        <p:spPr>
          <a:xfrm>
            <a:off x="-138545" y="1018940"/>
            <a:ext cx="12775045" cy="7099301"/>
          </a:xfrm>
          <a:prstGeom prst="rect">
            <a:avLst/>
          </a:prstGeom>
          <a:ln w="12700">
            <a:miter lim="400000"/>
          </a:ln>
        </p:spPr>
      </p:pic>
      <p:sp>
        <p:nvSpPr>
          <p:cNvPr id="209" name="Shape 209"/>
          <p:cNvSpPr/>
          <p:nvPr/>
        </p:nvSpPr>
        <p:spPr>
          <a:xfrm>
            <a:off x="8372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2003</a:t>
            </a:r>
          </a:p>
        </p:txBody>
      </p:sp>
      <p:sp>
        <p:nvSpPr>
          <p:cNvPr id="210" name="Shape 210"/>
          <p:cNvSpPr/>
          <p:nvPr/>
        </p:nvSpPr>
        <p:spPr>
          <a:xfrm>
            <a:off x="19929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1993</a:t>
            </a:r>
          </a:p>
        </p:txBody>
      </p:sp>
      <p:sp>
        <p:nvSpPr>
          <p:cNvPr id="211" name="Shape 211"/>
          <p:cNvSpPr/>
          <p:nvPr/>
        </p:nvSpPr>
        <p:spPr>
          <a:xfrm>
            <a:off x="31486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1983</a:t>
            </a:r>
          </a:p>
        </p:txBody>
      </p:sp>
      <p:sp>
        <p:nvSpPr>
          <p:cNvPr id="212" name="Shape 212"/>
          <p:cNvSpPr/>
          <p:nvPr/>
        </p:nvSpPr>
        <p:spPr>
          <a:xfrm>
            <a:off x="41900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1973</a:t>
            </a:r>
          </a:p>
        </p:txBody>
      </p:sp>
      <p:sp>
        <p:nvSpPr>
          <p:cNvPr id="213" name="Shape 213"/>
          <p:cNvSpPr/>
          <p:nvPr/>
        </p:nvSpPr>
        <p:spPr>
          <a:xfrm>
            <a:off x="53457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1963</a:t>
            </a:r>
          </a:p>
        </p:txBody>
      </p:sp>
      <p:sp>
        <p:nvSpPr>
          <p:cNvPr id="214" name="Shape 214"/>
          <p:cNvSpPr/>
          <p:nvPr/>
        </p:nvSpPr>
        <p:spPr>
          <a:xfrm>
            <a:off x="65903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1953</a:t>
            </a:r>
          </a:p>
        </p:txBody>
      </p:sp>
      <p:sp>
        <p:nvSpPr>
          <p:cNvPr id="215" name="Shape 215"/>
          <p:cNvSpPr/>
          <p:nvPr/>
        </p:nvSpPr>
        <p:spPr>
          <a:xfrm>
            <a:off x="77333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1943</a:t>
            </a:r>
          </a:p>
        </p:txBody>
      </p:sp>
      <p:sp>
        <p:nvSpPr>
          <p:cNvPr id="216" name="Shape 216"/>
          <p:cNvSpPr/>
          <p:nvPr/>
        </p:nvSpPr>
        <p:spPr>
          <a:xfrm>
            <a:off x="88763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1933</a:t>
            </a:r>
          </a:p>
        </p:txBody>
      </p:sp>
      <p:sp>
        <p:nvSpPr>
          <p:cNvPr id="217" name="Shape 217"/>
          <p:cNvSpPr/>
          <p:nvPr/>
        </p:nvSpPr>
        <p:spPr>
          <a:xfrm>
            <a:off x="99558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1923</a:t>
            </a:r>
          </a:p>
        </p:txBody>
      </p:sp>
      <p:sp>
        <p:nvSpPr>
          <p:cNvPr id="218" name="Shape 218"/>
          <p:cNvSpPr/>
          <p:nvPr/>
        </p:nvSpPr>
        <p:spPr>
          <a:xfrm>
            <a:off x="11111579" y="7905750"/>
            <a:ext cx="87153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メイリオ"/>
                <a:ea typeface="メイリオ"/>
                <a:cs typeface="メイリオ"/>
                <a:sym typeface="メイリオ"/>
              </a:defRPr>
            </a:lvl1pPr>
          </a:lstStyle>
          <a:p>
            <a:pPr/>
            <a:r>
              <a:t>1913</a:t>
            </a:r>
          </a:p>
        </p:txBody>
      </p:sp>
      <p:pic>
        <p:nvPicPr>
          <p:cNvPr id="219" name="droppedImage.pdf"/>
          <p:cNvPicPr>
            <a:picLocks noChangeAspect="1"/>
          </p:cNvPicPr>
          <p:nvPr/>
        </p:nvPicPr>
        <p:blipFill>
          <a:blip r:embed="rId3">
            <a:extLst/>
          </a:blip>
          <a:stretch>
            <a:fillRect/>
          </a:stretch>
        </p:blipFill>
        <p:spPr>
          <a:xfrm>
            <a:off x="7818582" y="2819400"/>
            <a:ext cx="4483101" cy="2438610"/>
          </a:xfrm>
          <a:prstGeom prst="rect">
            <a:avLst/>
          </a:prstGeom>
          <a:ln w="12700">
            <a:miter lim="400000"/>
          </a:ln>
        </p:spPr>
      </p:pic>
      <p:sp>
        <p:nvSpPr>
          <p:cNvPr id="220" name="Shape 220"/>
          <p:cNvSpPr/>
          <p:nvPr/>
        </p:nvSpPr>
        <p:spPr>
          <a:xfrm>
            <a:off x="9179988" y="2813050"/>
            <a:ext cx="2169320"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solidFill>
                  <a:srgbClr val="000000"/>
                </a:solidFill>
                <a:latin typeface="メイリオ"/>
                <a:ea typeface="メイリオ"/>
                <a:cs typeface="メイリオ"/>
                <a:sym typeface="メイリオ"/>
              </a:defRPr>
            </a:lvl1pPr>
          </a:lstStyle>
          <a:p>
            <a:pPr/>
            <a:r>
              <a:t>2009年我が国男子の年齢構成</a:t>
            </a:r>
          </a:p>
        </p:txBody>
      </p:sp>
      <p:sp>
        <p:nvSpPr>
          <p:cNvPr id="221" name="Shape 221"/>
          <p:cNvSpPr/>
          <p:nvPr/>
        </p:nvSpPr>
        <p:spPr>
          <a:xfrm>
            <a:off x="2451369" y="349250"/>
            <a:ext cx="8108158" cy="787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A-OTF 見出ゴMB31 Pro"/>
                <a:ea typeface="A-OTF 見出ゴMB31 Pro"/>
                <a:cs typeface="A-OTF 見出ゴMB31 Pro"/>
                <a:sym typeface="A-OTF 見出ゴMB31 Pro"/>
              </a:defRPr>
            </a:lvl1pPr>
          </a:lstStyle>
          <a:p>
            <a:pPr/>
            <a:r>
              <a:t>2008年血友病患者患者の年齢別患者数</a:t>
            </a:r>
          </a:p>
        </p:txBody>
      </p:sp>
      <p:sp>
        <p:nvSpPr>
          <p:cNvPr id="222" name="Shape 222"/>
          <p:cNvSpPr/>
          <p:nvPr/>
        </p:nvSpPr>
        <p:spPr>
          <a:xfrm>
            <a:off x="7724647" y="8439149"/>
            <a:ext cx="5207001"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800">
                <a:solidFill>
                  <a:srgbClr val="000000"/>
                </a:solidFill>
                <a:latin typeface="ＭＳ Ｐ明朝"/>
                <a:ea typeface="ＭＳ Ｐ明朝"/>
                <a:cs typeface="ＭＳ Ｐ明朝"/>
                <a:sym typeface="ＭＳ Ｐ明朝"/>
              </a:defRPr>
            </a:lvl1pPr>
          </a:lstStyle>
          <a:p>
            <a:pPr/>
            <a:r>
              <a:t>血液凝固異常症全国調査2008瀧正志らより抜粋加筆</a:t>
            </a:r>
          </a:p>
        </p:txBody>
      </p:sp>
      <p:pic>
        <p:nvPicPr>
          <p:cNvPr id="223" name="pasted2.pdf"/>
          <p:cNvPicPr>
            <a:picLocks noChangeAspect="1"/>
          </p:cNvPicPr>
          <p:nvPr/>
        </p:nvPicPr>
        <p:blipFill>
          <a:blip r:embed="rId4">
            <a:extLst/>
          </a:blip>
          <a:stretch>
            <a:fillRect/>
          </a:stretch>
        </p:blipFill>
        <p:spPr>
          <a:xfrm>
            <a:off x="9753600" y="9499600"/>
            <a:ext cx="3149905" cy="174241"/>
          </a:xfrm>
          <a:prstGeom prst="rect">
            <a:avLst/>
          </a:prstGeom>
          <a:ln w="12700">
            <a:miter lim="400000"/>
          </a:ln>
        </p:spPr>
      </p:pic>
    </p:spTree>
  </p:cSld>
  <p:clrMapOvr>
    <a:masterClrMapping/>
  </p:clrMapOvr>
  <p:transition xmlns:p14="http://schemas.microsoft.com/office/powerpoint/2010/main" spd="slow" advClick="1" p14:dur="15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25" name="PICT0305.jpg"/>
          <p:cNvPicPr>
            <a:picLocks noChangeAspect="1"/>
          </p:cNvPicPr>
          <p:nvPr/>
        </p:nvPicPr>
        <p:blipFill>
          <a:blip r:embed="rId2">
            <a:extLst/>
          </a:blip>
          <a:stretch>
            <a:fillRect/>
          </a:stretch>
        </p:blipFill>
        <p:spPr>
          <a:xfrm>
            <a:off x="3213100" y="609600"/>
            <a:ext cx="6571488" cy="8534400"/>
          </a:xfrm>
          <a:prstGeom prst="rect">
            <a:avLst/>
          </a:prstGeom>
          <a:ln w="12700">
            <a:miter lim="400000"/>
          </a:ln>
          <a:effectLst>
            <a:outerShdw sx="100000" sy="100000" kx="0" ky="0" algn="b" rotWithShape="0" blurRad="127000" dist="76200" dir="2700000">
              <a:srgbClr val="000000">
                <a:alpha val="75000"/>
              </a:srgbClr>
            </a:outerShdw>
          </a:effectLst>
        </p:spPr>
      </p:pic>
    </p:spTree>
  </p:cSld>
  <p:clrMapOvr>
    <a:masterClrMapping/>
  </p:clrMapOvr>
  <p:transition xmlns:p14="http://schemas.microsoft.com/office/powerpoint/2010/main" spd="slow" advClick="1" p14:dur="15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27" name="Shape 227"/>
          <p:cNvSpPr/>
          <p:nvPr/>
        </p:nvSpPr>
        <p:spPr>
          <a:xfrm>
            <a:off x="1762525" y="484751"/>
            <a:ext cx="9479750" cy="8784098"/>
          </a:xfrm>
          <a:prstGeom prst="rect">
            <a:avLst/>
          </a:prstGeom>
          <a:solidFill>
            <a:schemeClr val="accent1">
              <a:satOff val="-10875"/>
              <a:lumOff val="-37767"/>
            </a:schemeClr>
          </a:solidFill>
          <a:ln w="25400">
            <a:miter lim="400000"/>
          </a:ln>
        </p:spPr>
        <p:txBody>
          <a:bodyPr lIns="50800" tIns="50800" rIns="50800" bIns="50800" anchor="ctr"/>
          <a:lstStyle/>
          <a:p>
            <a:pPr>
              <a:defRPr>
                <a:solidFill>
                  <a:srgbClr val="FFFFFF"/>
                </a:solidFill>
              </a:defRPr>
            </a:pPr>
          </a:p>
        </p:txBody>
      </p:sp>
      <p:pic>
        <p:nvPicPr>
          <p:cNvPr id="228" name="pasted-image.pdf"/>
          <p:cNvPicPr>
            <a:picLocks noChangeAspect="1"/>
          </p:cNvPicPr>
          <p:nvPr/>
        </p:nvPicPr>
        <p:blipFill>
          <a:blip r:embed="rId2">
            <a:extLst/>
          </a:blip>
          <a:stretch>
            <a:fillRect/>
          </a:stretch>
        </p:blipFill>
        <p:spPr>
          <a:xfrm>
            <a:off x="1954010" y="601759"/>
            <a:ext cx="9096780" cy="8550082"/>
          </a:xfrm>
          <a:prstGeom prst="rect">
            <a:avLst/>
          </a:prstGeom>
          <a:ln w="12700">
            <a:miter lim="400000"/>
          </a:ln>
        </p:spPr>
      </p:pic>
    </p:spTree>
  </p:cSld>
  <p:clrMapOvr>
    <a:masterClrMapping/>
  </p:clrMapOvr>
  <p:transition xmlns:p14="http://schemas.microsoft.com/office/powerpoint/2010/main" spd="slow" advClick="1" p14:dur="15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230" name="Shape 230"/>
          <p:cNvSpPr/>
          <p:nvPr/>
        </p:nvSpPr>
        <p:spPr>
          <a:xfrm>
            <a:off x="1143000" y="2419350"/>
            <a:ext cx="802640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7213600" algn="l"/>
              </a:tabLst>
              <a:defRPr>
                <a:solidFill>
                  <a:srgbClr val="000000"/>
                </a:solidFill>
                <a:latin typeface="A-OTF 新ゴ Pro R"/>
                <a:ea typeface="A-OTF 新ゴ Pro R"/>
                <a:cs typeface="A-OTF 新ゴ Pro R"/>
                <a:sym typeface="A-OTF 新ゴ Pro R"/>
              </a:defRPr>
            </a:lvl1pPr>
          </a:lstStyle>
          <a:p>
            <a:pPr/>
            <a:r>
              <a:t>1989年大阪・東京両地裁に提訴</a:t>
            </a:r>
          </a:p>
        </p:txBody>
      </p:sp>
      <p:sp>
        <p:nvSpPr>
          <p:cNvPr id="231" name="Shape 231"/>
          <p:cNvSpPr/>
          <p:nvPr/>
        </p:nvSpPr>
        <p:spPr>
          <a:xfrm>
            <a:off x="4292600" y="711200"/>
            <a:ext cx="4381500" cy="1016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latin typeface="A-OTF 見出ゴMB31 Pro"/>
                <a:ea typeface="A-OTF 見出ゴMB31 Pro"/>
                <a:cs typeface="A-OTF 見出ゴMB31 Pro"/>
                <a:sym typeface="A-OTF 見出ゴMB31 Pro"/>
              </a:defRPr>
            </a:lvl1pPr>
          </a:lstStyle>
          <a:p>
            <a:pPr/>
            <a:r>
              <a:t>薬害エイズ裁判</a:t>
            </a:r>
          </a:p>
        </p:txBody>
      </p:sp>
      <p:sp>
        <p:nvSpPr>
          <p:cNvPr id="232" name="Shape 232"/>
          <p:cNvSpPr/>
          <p:nvPr/>
        </p:nvSpPr>
        <p:spPr>
          <a:xfrm>
            <a:off x="1181100" y="3981450"/>
            <a:ext cx="800100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026400" algn="l"/>
              </a:tabLst>
              <a:defRPr>
                <a:solidFill>
                  <a:srgbClr val="000000"/>
                </a:solidFill>
                <a:latin typeface="A-OTF 新ゴ Pro R"/>
                <a:ea typeface="A-OTF 新ゴ Pro R"/>
                <a:cs typeface="A-OTF 新ゴ Pro R"/>
                <a:sym typeface="A-OTF 新ゴ Pro R"/>
              </a:defRPr>
            </a:lvl1pPr>
          </a:lstStyle>
          <a:p>
            <a:pPr/>
            <a:r>
              <a:t>実名公表は赤瀬範保さんただ一人</a:t>
            </a:r>
          </a:p>
        </p:txBody>
      </p:sp>
      <p:sp>
        <p:nvSpPr>
          <p:cNvPr id="233" name="Shape 233"/>
          <p:cNvSpPr/>
          <p:nvPr/>
        </p:nvSpPr>
        <p:spPr>
          <a:xfrm>
            <a:off x="1181100" y="5581650"/>
            <a:ext cx="800100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8026400" algn="l"/>
              </a:tabLst>
              <a:defRPr>
                <a:solidFill>
                  <a:srgbClr val="000000"/>
                </a:solidFill>
                <a:latin typeface="A-OTF 新ゴ Pro R"/>
                <a:ea typeface="A-OTF 新ゴ Pro R"/>
                <a:cs typeface="A-OTF 新ゴ Pro R"/>
                <a:sym typeface="A-OTF 新ゴ Pro R"/>
              </a:defRPr>
            </a:lvl1pPr>
          </a:lstStyle>
          <a:p>
            <a:pPr/>
            <a:r>
              <a:t>原告番号による匿名裁判</a:t>
            </a:r>
          </a:p>
        </p:txBody>
      </p:sp>
      <p:pic>
        <p:nvPicPr>
          <p:cNvPr id="234"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pic>
        <p:nvPicPr>
          <p:cNvPr id="235" name=""/>
          <p:cNvPicPr>
            <a:picLocks noChangeAspect="0"/>
          </p:cNvPicPr>
          <p:nvPr/>
        </p:nvPicPr>
        <p:blipFill>
          <a:blip r:embed="rId3">
            <a:extLst/>
          </a:blip>
          <a:stretch>
            <a:fillRect/>
          </a:stretch>
        </p:blipFill>
        <p:spPr>
          <a:xfrm>
            <a:off x="8369300" y="2514600"/>
            <a:ext cx="3924300" cy="6023928"/>
          </a:xfrm>
          <a:prstGeom prst="rect">
            <a:avLst/>
          </a:prstGeom>
        </p:spPr>
      </p:pic>
    </p:spTree>
  </p:cSld>
  <p:clrMapOvr>
    <a:masterClrMapping/>
  </p:clrMapOvr>
  <p:transition xmlns:p14="http://schemas.microsoft.com/office/powerpoint/2010/main" spd="slow" advClick="1" p14:dur="15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37"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pic>
        <p:nvPicPr>
          <p:cNvPr id="238" name=""/>
          <p:cNvPicPr>
            <a:picLocks noChangeAspect="0"/>
          </p:cNvPicPr>
          <p:nvPr/>
        </p:nvPicPr>
        <p:blipFill>
          <a:blip r:embed="rId3">
            <a:extLst/>
          </a:blip>
          <a:stretch>
            <a:fillRect/>
          </a:stretch>
        </p:blipFill>
        <p:spPr>
          <a:xfrm>
            <a:off x="1536700" y="2387600"/>
            <a:ext cx="9937722" cy="6370721"/>
          </a:xfrm>
          <a:prstGeom prst="rect">
            <a:avLst/>
          </a:prstGeom>
        </p:spPr>
      </p:pic>
      <p:sp>
        <p:nvSpPr>
          <p:cNvPr id="239" name="Shape 239"/>
          <p:cNvSpPr/>
          <p:nvPr/>
        </p:nvSpPr>
        <p:spPr>
          <a:xfrm>
            <a:off x="846534" y="647700"/>
            <a:ext cx="11299032" cy="1016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latin typeface="A-OTF 見出ゴMB31 Pro"/>
                <a:ea typeface="A-OTF 見出ゴMB31 Pro"/>
                <a:cs typeface="A-OTF 見出ゴMB31 Pro"/>
                <a:sym typeface="A-OTF 見出ゴMB31 Pro"/>
              </a:defRPr>
            </a:lvl1pPr>
          </a:lstStyle>
          <a:p>
            <a:pPr/>
            <a:r>
              <a:t>1996年3月29日薬害エイズ裁判和解成立</a:t>
            </a:r>
          </a:p>
        </p:txBody>
      </p:sp>
    </p:spTree>
  </p:cSld>
  <p:clrMapOvr>
    <a:masterClrMapping/>
  </p:clrMapOvr>
  <p:transition xmlns:p14="http://schemas.microsoft.com/office/powerpoint/2010/main" spd="slow" advClick="1" p14:dur="15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41"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graphicFrame>
        <p:nvGraphicFramePr>
          <p:cNvPr id="242" name="Chart 242"/>
          <p:cNvGraphicFramePr/>
          <p:nvPr/>
        </p:nvGraphicFramePr>
        <p:xfrm>
          <a:off x="488492" y="1898650"/>
          <a:ext cx="10890709" cy="6721872"/>
        </p:xfrm>
        <a:graphic xmlns:a="http://schemas.openxmlformats.org/drawingml/2006/main">
          <a:graphicData uri="http://schemas.openxmlformats.org/drawingml/2006/chart">
            <c:chart xmlns:c="http://schemas.openxmlformats.org/drawingml/2006/chart" r:id="rId3"/>
          </a:graphicData>
        </a:graphic>
      </p:graphicFrame>
      <p:sp>
        <p:nvSpPr>
          <p:cNvPr id="243" name="Shape 243"/>
          <p:cNvSpPr/>
          <p:nvPr/>
        </p:nvSpPr>
        <p:spPr>
          <a:xfrm>
            <a:off x="1304696" y="600723"/>
            <a:ext cx="9258301"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A-OTF 見出ゴMB31 Pro"/>
                <a:ea typeface="A-OTF 見出ゴMB31 Pro"/>
                <a:cs typeface="A-OTF 見出ゴMB31 Pro"/>
                <a:sym typeface="A-OTF 見出ゴMB31 Pro"/>
              </a:defRPr>
            </a:lvl1pPr>
          </a:lstStyle>
          <a:p>
            <a:pPr/>
            <a:r>
              <a:t>「薬害エイズ」和解前後の被害者死亡時年齢</a:t>
            </a:r>
          </a:p>
        </p:txBody>
      </p:sp>
      <p:sp>
        <p:nvSpPr>
          <p:cNvPr id="244" name="Shape 244"/>
          <p:cNvSpPr/>
          <p:nvPr/>
        </p:nvSpPr>
        <p:spPr>
          <a:xfrm>
            <a:off x="10703153" y="8597900"/>
            <a:ext cx="1237794"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56533A"/>
                </a:solidFill>
                <a:latin typeface="ヒラギノ明朝 Pro W3"/>
                <a:ea typeface="ヒラギノ明朝 Pro W3"/>
                <a:cs typeface="ヒラギノ明朝 Pro W3"/>
                <a:sym typeface="ヒラギノ明朝 Pro W3"/>
              </a:defRPr>
            </a:lvl1pPr>
          </a:lstStyle>
          <a:p>
            <a:pPr/>
            <a:r>
              <a:t>(n=521)</a:t>
            </a:r>
          </a:p>
        </p:txBody>
      </p:sp>
    </p:spTree>
  </p:cSld>
  <p:clrMapOvr>
    <a:masterClrMapping/>
  </p:clrMapOvr>
  <p:transition xmlns:p14="http://schemas.microsoft.com/office/powerpoint/2010/main" spd="slow" advClick="1" p14:dur="15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46" name="graph.png"/>
          <p:cNvPicPr>
            <a:picLocks noChangeAspect="1"/>
          </p:cNvPicPr>
          <p:nvPr/>
        </p:nvPicPr>
        <p:blipFill>
          <a:blip r:embed="rId2">
            <a:extLst/>
          </a:blip>
          <a:stretch>
            <a:fillRect/>
          </a:stretch>
        </p:blipFill>
        <p:spPr>
          <a:xfrm>
            <a:off x="273975" y="1574657"/>
            <a:ext cx="12409752" cy="6692901"/>
          </a:xfrm>
          <a:prstGeom prst="rect">
            <a:avLst/>
          </a:prstGeom>
          <a:ln w="12700">
            <a:miter lim="400000"/>
          </a:ln>
        </p:spPr>
      </p:pic>
      <p:sp>
        <p:nvSpPr>
          <p:cNvPr id="247" name="Shape 247"/>
          <p:cNvSpPr/>
          <p:nvPr/>
        </p:nvSpPr>
        <p:spPr>
          <a:xfrm>
            <a:off x="2528590" y="565150"/>
            <a:ext cx="7934921" cy="1016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latin typeface="A-OTF 見出ゴMB31 Pro"/>
                <a:ea typeface="A-OTF 見出ゴMB31 Pro"/>
                <a:cs typeface="A-OTF 見出ゴMB31 Pro"/>
                <a:sym typeface="A-OTF 見出ゴMB31 Pro"/>
              </a:defRPr>
            </a:lvl1pPr>
          </a:lstStyle>
          <a:p>
            <a:pPr/>
            <a:r>
              <a:t>HIV訴訟和解前後の死亡者数</a:t>
            </a:r>
          </a:p>
        </p:txBody>
      </p:sp>
      <p:pic>
        <p:nvPicPr>
          <p:cNvPr id="248" name="pasted2.pdf"/>
          <p:cNvPicPr>
            <a:picLocks noChangeAspect="1"/>
          </p:cNvPicPr>
          <p:nvPr/>
        </p:nvPicPr>
        <p:blipFill>
          <a:blip r:embed="rId3">
            <a:extLst/>
          </a:blip>
          <a:stretch>
            <a:fillRect/>
          </a:stretch>
        </p:blipFill>
        <p:spPr>
          <a:xfrm>
            <a:off x="9753600" y="9499600"/>
            <a:ext cx="3149905" cy="174241"/>
          </a:xfrm>
          <a:prstGeom prst="rect">
            <a:avLst/>
          </a:prstGeom>
          <a:ln w="12700">
            <a:miter lim="400000"/>
          </a:ln>
        </p:spPr>
      </p:pic>
      <p:sp>
        <p:nvSpPr>
          <p:cNvPr id="249" name="Shape 249"/>
          <p:cNvSpPr/>
          <p:nvPr/>
        </p:nvSpPr>
        <p:spPr>
          <a:xfrm>
            <a:off x="7631989" y="2041845"/>
            <a:ext cx="25527" cy="5462273"/>
          </a:xfrm>
          <a:prstGeom prst="line">
            <a:avLst/>
          </a:prstGeom>
          <a:ln w="25400">
            <a:solidFill>
              <a:srgbClr val="FF2600"/>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p>
        </p:txBody>
      </p:sp>
      <p:sp>
        <p:nvSpPr>
          <p:cNvPr id="250" name="Shape 250"/>
          <p:cNvSpPr/>
          <p:nvPr/>
        </p:nvSpPr>
        <p:spPr>
          <a:xfrm>
            <a:off x="7678704" y="1460500"/>
            <a:ext cx="5445458" cy="3238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063" y="0"/>
                </a:moveTo>
                <a:cubicBezTo>
                  <a:pt x="5268" y="0"/>
                  <a:pt x="527" y="4828"/>
                  <a:pt x="527" y="10927"/>
                </a:cubicBezTo>
                <a:cubicBezTo>
                  <a:pt x="527" y="12960"/>
                  <a:pt x="1054" y="14993"/>
                  <a:pt x="2107" y="16518"/>
                </a:cubicBezTo>
                <a:lnTo>
                  <a:pt x="0" y="21600"/>
                </a:lnTo>
                <a:lnTo>
                  <a:pt x="4917" y="19567"/>
                </a:lnTo>
                <a:cubicBezTo>
                  <a:pt x="6673" y="20838"/>
                  <a:pt x="8780" y="21600"/>
                  <a:pt x="11063" y="21600"/>
                </a:cubicBezTo>
                <a:cubicBezTo>
                  <a:pt x="16859" y="21600"/>
                  <a:pt x="21600" y="16772"/>
                  <a:pt x="21600" y="10927"/>
                </a:cubicBezTo>
                <a:cubicBezTo>
                  <a:pt x="21600" y="4828"/>
                  <a:pt x="16859" y="0"/>
                  <a:pt x="11063" y="0"/>
                </a:cubicBezTo>
                <a:close/>
              </a:path>
            </a:pathLst>
          </a:custGeom>
          <a:solidFill>
            <a:srgbClr val="FFFC79"/>
          </a:solidFill>
          <a:ln w="25400">
            <a:solidFill>
              <a:srgbClr val="000000"/>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1" name="Shape 251"/>
          <p:cNvSpPr/>
          <p:nvPr/>
        </p:nvSpPr>
        <p:spPr>
          <a:xfrm>
            <a:off x="6386321" y="2180079"/>
            <a:ext cx="8229601" cy="151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200">
                <a:solidFill>
                  <a:srgbClr val="000000"/>
                </a:solidFill>
                <a:latin typeface="Gill Sans"/>
                <a:ea typeface="Gill Sans"/>
                <a:cs typeface="Gill Sans"/>
                <a:sym typeface="Gill Sans"/>
              </a:defRPr>
            </a:pPr>
            <a:r>
              <a:rPr sz="2600">
                <a:latin typeface="ヒラギノ角ゴ Pro W3"/>
                <a:ea typeface="ヒラギノ角ゴ Pro W3"/>
                <a:cs typeface="ヒラギノ角ゴ Pro W3"/>
                <a:sym typeface="ヒラギノ角ゴ Pro W3"/>
              </a:rPr>
              <a:t>1996年3月29日</a:t>
            </a:r>
            <a:endParaRPr sz="2600">
              <a:latin typeface="ヒラギノ角ゴ Pro W3"/>
              <a:ea typeface="ヒラギノ角ゴ Pro W3"/>
              <a:cs typeface="ヒラギノ角ゴ Pro W3"/>
              <a:sym typeface="ヒラギノ角ゴ Pro W3"/>
            </a:endParaRPr>
          </a:p>
          <a:p>
            <a:pPr>
              <a:defRPr sz="4200">
                <a:solidFill>
                  <a:srgbClr val="000000"/>
                </a:solidFill>
                <a:latin typeface="Gill Sans"/>
                <a:ea typeface="Gill Sans"/>
                <a:cs typeface="Gill Sans"/>
                <a:sym typeface="Gill Sans"/>
              </a:defRPr>
            </a:pPr>
            <a:r>
              <a:rPr sz="2600">
                <a:latin typeface="ヒラギノ角ゴ Pro W3"/>
                <a:ea typeface="ヒラギノ角ゴ Pro W3"/>
                <a:cs typeface="ヒラギノ角ゴ Pro W3"/>
                <a:sym typeface="ヒラギノ角ゴ Pro W3"/>
              </a:rPr>
              <a:t>HIV薬害訴訟和解</a:t>
            </a:r>
            <a:endParaRPr sz="2600">
              <a:latin typeface="ヒラギノ角ゴ Pro W3"/>
              <a:ea typeface="ヒラギノ角ゴ Pro W3"/>
              <a:cs typeface="ヒラギノ角ゴ Pro W3"/>
              <a:sym typeface="ヒラギノ角ゴ Pro W3"/>
            </a:endParaRPr>
          </a:p>
          <a:p>
            <a:pPr>
              <a:defRPr sz="4200">
                <a:solidFill>
                  <a:srgbClr val="000000"/>
                </a:solidFill>
                <a:latin typeface="Gill Sans"/>
                <a:ea typeface="Gill Sans"/>
                <a:cs typeface="Gill Sans"/>
                <a:sym typeface="Gill Sans"/>
              </a:defRPr>
            </a:pPr>
            <a:r>
              <a:rPr sz="2600">
                <a:latin typeface="ヒラギノ角ゴ Pro W3"/>
                <a:ea typeface="ヒラギノ角ゴ Pro W3"/>
                <a:cs typeface="ヒラギノ角ゴ Pro W3"/>
                <a:sym typeface="ヒラギノ角ゴ Pro W3"/>
              </a:rPr>
              <a:t>国はHIV治療薬の緊急導入を確約</a:t>
            </a:r>
          </a:p>
        </p:txBody>
      </p:sp>
    </p:spTree>
  </p:cSld>
  <p:clrMapOvr>
    <a:masterClrMapping/>
  </p:clrMapOvr>
  <p:transition xmlns:p14="http://schemas.microsoft.com/office/powerpoint/2010/main" spd="slow" advClick="1" p14:dur="15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53"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254" name="Shape 254"/>
          <p:cNvSpPr/>
          <p:nvPr/>
        </p:nvSpPr>
        <p:spPr>
          <a:xfrm>
            <a:off x="1471245" y="387350"/>
            <a:ext cx="10036912"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A-OTF 見出ゴMB31 Pro"/>
                <a:ea typeface="A-OTF 見出ゴMB31 Pro"/>
                <a:cs typeface="A-OTF 見出ゴMB31 Pro"/>
                <a:sym typeface="A-OTF 見出ゴMB31 Pro"/>
              </a:defRPr>
            </a:lvl1pPr>
          </a:lstStyle>
          <a:p>
            <a:pPr/>
            <a:r>
              <a:t>HIV陽性者及びエイズ患者の年次推移と拠点病院</a:t>
            </a:r>
          </a:p>
        </p:txBody>
      </p:sp>
      <p:graphicFrame>
        <p:nvGraphicFramePr>
          <p:cNvPr id="255" name="Chart 255"/>
          <p:cNvGraphicFramePr/>
          <p:nvPr/>
        </p:nvGraphicFramePr>
        <p:xfrm>
          <a:off x="494754" y="1390650"/>
          <a:ext cx="12234169" cy="7614147"/>
        </p:xfrm>
        <a:graphic xmlns:a="http://schemas.openxmlformats.org/drawingml/2006/main">
          <a:graphicData uri="http://schemas.openxmlformats.org/drawingml/2006/chart">
            <c:chart xmlns:c="http://schemas.openxmlformats.org/drawingml/2006/chart" r:id="rId3"/>
          </a:graphicData>
        </a:graphic>
      </p:graphicFrame>
      <p:sp>
        <p:nvSpPr>
          <p:cNvPr id="256" name="Shape 256"/>
          <p:cNvSpPr/>
          <p:nvPr/>
        </p:nvSpPr>
        <p:spPr>
          <a:xfrm>
            <a:off x="1877593" y="5463528"/>
            <a:ext cx="4250437"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300">
                <a:solidFill>
                  <a:srgbClr val="FF2600"/>
                </a:solidFill>
                <a:latin typeface="ヒラギノ角ゴシック W6"/>
                <a:ea typeface="ヒラギノ角ゴシック W6"/>
                <a:cs typeface="ヒラギノ角ゴシック W6"/>
                <a:sym typeface="ヒラギノ角ゴシック W6"/>
              </a:defRPr>
            </a:pPr>
            <a:r>
              <a:t>エイズ治療の拠点病院の整備について</a:t>
            </a:r>
            <a:r>
              <a:rPr>
                <a:latin typeface="ヒラギノ角ゴシック W3"/>
                <a:ea typeface="ヒラギノ角ゴシック W3"/>
                <a:cs typeface="ヒラギノ角ゴシック W3"/>
                <a:sym typeface="ヒラギノ角ゴシック W3"/>
              </a:rPr>
              <a:t>平成５年７月</a:t>
            </a:r>
            <a:r>
              <a:rPr>
                <a:latin typeface="Helvetica"/>
                <a:ea typeface="Helvetica"/>
                <a:cs typeface="Helvetica"/>
                <a:sym typeface="Helvetica"/>
              </a:rPr>
              <a:t>28</a:t>
            </a:r>
            <a:r>
              <a:rPr>
                <a:latin typeface="ヒラギノ角ゴシック W3"/>
                <a:ea typeface="ヒラギノ角ゴシック W3"/>
                <a:cs typeface="ヒラギノ角ゴシック W3"/>
                <a:sym typeface="ヒラギノ角ゴシック W3"/>
              </a:rPr>
              <a:t>日</a:t>
            </a:r>
          </a:p>
        </p:txBody>
      </p:sp>
      <p:sp>
        <p:nvSpPr>
          <p:cNvPr id="257" name="Shape 257"/>
          <p:cNvSpPr/>
          <p:nvPr/>
        </p:nvSpPr>
        <p:spPr>
          <a:xfrm>
            <a:off x="1906986" y="2722093"/>
            <a:ext cx="5339226"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300">
                <a:solidFill>
                  <a:srgbClr val="FF2600"/>
                </a:solidFill>
                <a:latin typeface="ヒラギノ角ゴシック W6"/>
                <a:ea typeface="ヒラギノ角ゴシック W6"/>
                <a:cs typeface="ヒラギノ角ゴシック W6"/>
                <a:sym typeface="ヒラギノ角ゴシック W6"/>
              </a:defRPr>
            </a:pPr>
            <a:r>
              <a:t>エイズ治療の地方ブロック拠点病院の整備について　</a:t>
            </a:r>
            <a:r>
              <a:rPr>
                <a:latin typeface="ヒラギノ角ゴシック W3"/>
                <a:ea typeface="ヒラギノ角ゴシック W3"/>
                <a:cs typeface="ヒラギノ角ゴシック W3"/>
                <a:sym typeface="ヒラギノ角ゴシック W3"/>
              </a:rPr>
              <a:t>平成</a:t>
            </a:r>
            <a:r>
              <a:rPr>
                <a:latin typeface="Helvetica"/>
                <a:ea typeface="Helvetica"/>
                <a:cs typeface="Helvetica"/>
                <a:sym typeface="Helvetica"/>
              </a:rPr>
              <a:t>9</a:t>
            </a:r>
            <a:r>
              <a:rPr>
                <a:latin typeface="ヒラギノ角ゴシック W3"/>
                <a:ea typeface="ヒラギノ角ゴシック W3"/>
                <a:cs typeface="ヒラギノ角ゴシック W3"/>
                <a:sym typeface="ヒラギノ角ゴシック W3"/>
              </a:rPr>
              <a:t>年</a:t>
            </a:r>
            <a:r>
              <a:rPr>
                <a:latin typeface="Helvetica"/>
                <a:ea typeface="Helvetica"/>
                <a:cs typeface="Helvetica"/>
                <a:sym typeface="Helvetica"/>
              </a:rPr>
              <a:t>12</a:t>
            </a:r>
            <a:r>
              <a:rPr>
                <a:latin typeface="ヒラギノ角ゴシック W3"/>
                <a:ea typeface="ヒラギノ角ゴシック W3"/>
                <a:cs typeface="ヒラギノ角ゴシック W3"/>
                <a:sym typeface="ヒラギノ角ゴシック W3"/>
              </a:rPr>
              <a:t>月</a:t>
            </a:r>
            <a:r>
              <a:rPr>
                <a:latin typeface="Helvetica"/>
                <a:ea typeface="Helvetica"/>
                <a:cs typeface="Helvetica"/>
                <a:sym typeface="Helvetica"/>
              </a:rPr>
              <a:t>11</a:t>
            </a:r>
            <a:r>
              <a:rPr>
                <a:latin typeface="ヒラギノ角ゴシック W3"/>
                <a:ea typeface="ヒラギノ角ゴシック W3"/>
                <a:cs typeface="ヒラギノ角ゴシック W3"/>
                <a:sym typeface="ヒラギノ角ゴシック W3"/>
              </a:rPr>
              <a:t>日</a:t>
            </a:r>
          </a:p>
        </p:txBody>
      </p:sp>
      <p:sp>
        <p:nvSpPr>
          <p:cNvPr id="258" name="Shape 258"/>
          <p:cNvSpPr/>
          <p:nvPr/>
        </p:nvSpPr>
        <p:spPr>
          <a:xfrm>
            <a:off x="5511893" y="1703946"/>
            <a:ext cx="4774248" cy="2730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300">
                <a:solidFill>
                  <a:srgbClr val="FF2600"/>
                </a:solidFill>
                <a:latin typeface="ヒラギノ角ゴシック W6"/>
                <a:ea typeface="ヒラギノ角ゴシック W6"/>
                <a:cs typeface="ヒラギノ角ゴシック W6"/>
                <a:sym typeface="ヒラギノ角ゴシック W6"/>
              </a:defRPr>
            </a:pPr>
            <a:r>
              <a:t>エイズ治療の中核拠点病院の整備について</a:t>
            </a:r>
            <a:r>
              <a:rPr>
                <a:latin typeface="ヒラギノ角ゴシック W3"/>
                <a:ea typeface="ヒラギノ角ゴシック W3"/>
                <a:cs typeface="ヒラギノ角ゴシック W3"/>
                <a:sym typeface="ヒラギノ角ゴシック W3"/>
              </a:rPr>
              <a:t>　平成18年3月31日</a:t>
            </a:r>
          </a:p>
        </p:txBody>
      </p:sp>
      <p:sp>
        <p:nvSpPr>
          <p:cNvPr id="259" name="Shape 259"/>
          <p:cNvSpPr/>
          <p:nvPr/>
        </p:nvSpPr>
        <p:spPr>
          <a:xfrm>
            <a:off x="9801662" y="1990069"/>
            <a:ext cx="1" cy="558801"/>
          </a:xfrm>
          <a:prstGeom prst="line">
            <a:avLst/>
          </a:prstGeom>
          <a:ln w="38100">
            <a:solidFill>
              <a:srgbClr val="FF9300"/>
            </a:solidFill>
            <a:miter lim="400000"/>
            <a:tailEnd type="triangle"/>
          </a:ln>
        </p:spPr>
        <p:txBody>
          <a:bodyPr lIns="50800" tIns="50800" rIns="50800" bIns="50800" anchor="ctr"/>
          <a:lstStyle/>
          <a:p>
            <a:pPr/>
          </a:p>
        </p:txBody>
      </p:sp>
      <p:sp>
        <p:nvSpPr>
          <p:cNvPr id="260" name="Shape 260"/>
          <p:cNvSpPr/>
          <p:nvPr/>
        </p:nvSpPr>
        <p:spPr>
          <a:xfrm flipH="1">
            <a:off x="6489700" y="3003597"/>
            <a:ext cx="1" cy="2473527"/>
          </a:xfrm>
          <a:prstGeom prst="line">
            <a:avLst/>
          </a:prstGeom>
          <a:ln w="38100">
            <a:solidFill>
              <a:srgbClr val="FF9300"/>
            </a:solidFill>
            <a:miter lim="400000"/>
            <a:tailEnd type="triangle"/>
          </a:ln>
        </p:spPr>
        <p:txBody>
          <a:bodyPr lIns="50800" tIns="50800" rIns="50800" bIns="50800" anchor="ctr"/>
          <a:lstStyle/>
          <a:p>
            <a:pPr/>
          </a:p>
        </p:txBody>
      </p:sp>
      <p:sp>
        <p:nvSpPr>
          <p:cNvPr id="261" name="Shape 261"/>
          <p:cNvSpPr/>
          <p:nvPr/>
        </p:nvSpPr>
        <p:spPr>
          <a:xfrm>
            <a:off x="4938979" y="5734694"/>
            <a:ext cx="1" cy="924133"/>
          </a:xfrm>
          <a:prstGeom prst="line">
            <a:avLst/>
          </a:prstGeom>
          <a:ln w="38100">
            <a:solidFill>
              <a:srgbClr val="FF93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slow" advClick="1" p14:dur="15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63"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264" name="Shape 264"/>
          <p:cNvSpPr/>
          <p:nvPr/>
        </p:nvSpPr>
        <p:spPr>
          <a:xfrm>
            <a:off x="1143000" y="3113475"/>
            <a:ext cx="10706100"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400"/>
              </a:spcBef>
              <a:defRPr>
                <a:solidFill>
                  <a:srgbClr val="000000"/>
                </a:solidFill>
                <a:uFill>
                  <a:solidFill>
                    <a:srgbClr val="929000"/>
                  </a:solidFill>
                </a:uFill>
                <a:latin typeface="A-OTF 新ゴ Pro R"/>
                <a:ea typeface="A-OTF 新ゴ Pro R"/>
                <a:cs typeface="A-OTF 新ゴ Pro R"/>
                <a:sym typeface="A-OTF 新ゴ Pro R"/>
              </a:defRPr>
            </a:lvl1pPr>
          </a:lstStyle>
          <a:p>
            <a:pPr>
              <a:defRPr sz="5600">
                <a:solidFill>
                  <a:srgbClr val="929000"/>
                </a:solidFill>
              </a:defRPr>
            </a:pPr>
            <a:r>
              <a:rPr sz="3600">
                <a:solidFill>
                  <a:srgbClr val="000000"/>
                </a:solidFill>
              </a:rPr>
              <a:t>エイズ治療の地方ブロック拠点病院の整備について</a:t>
            </a:r>
          </a:p>
        </p:txBody>
      </p:sp>
      <p:sp>
        <p:nvSpPr>
          <p:cNvPr id="265" name="Shape 265"/>
          <p:cNvSpPr/>
          <p:nvPr/>
        </p:nvSpPr>
        <p:spPr>
          <a:xfrm>
            <a:off x="7479283" y="4152900"/>
            <a:ext cx="4838701" cy="1016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0000"/>
                </a:solidFill>
                <a:latin typeface="A-OTF リュウミン Pro R-KL"/>
                <a:ea typeface="A-OTF リュウミン Pro R-KL"/>
                <a:cs typeface="A-OTF リュウミン Pro R-KL"/>
                <a:sym typeface="A-OTF リュウミン Pro R-KL"/>
              </a:defRPr>
            </a:pPr>
            <a:r>
              <a:t>平成9年4月25日　医療局長通知</a:t>
            </a:r>
          </a:p>
          <a:p>
            <a:pPr>
              <a:defRPr sz="2400">
                <a:solidFill>
                  <a:srgbClr val="000000"/>
                </a:solidFill>
                <a:latin typeface="A-OTF リュウミン Pro R-KL"/>
                <a:ea typeface="A-OTF リュウミン Pro R-KL"/>
                <a:cs typeface="A-OTF リュウミン Pro R-KL"/>
                <a:sym typeface="A-OTF リュウミン Pro R-KL"/>
              </a:defRPr>
            </a:pPr>
            <a:r>
              <a:t>（平成9年12月11日一部改定通知）</a:t>
            </a:r>
          </a:p>
        </p:txBody>
      </p:sp>
      <p:sp>
        <p:nvSpPr>
          <p:cNvPr id="266" name="Shape 266"/>
          <p:cNvSpPr/>
          <p:nvPr/>
        </p:nvSpPr>
        <p:spPr>
          <a:xfrm>
            <a:off x="1155700" y="5920175"/>
            <a:ext cx="11226800"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400"/>
              </a:spcBef>
              <a:defRPr>
                <a:solidFill>
                  <a:srgbClr val="000000"/>
                </a:solidFill>
                <a:uFill>
                  <a:solidFill>
                    <a:srgbClr val="929000"/>
                  </a:solidFill>
                </a:uFill>
                <a:latin typeface="A-OTF 新ゴ Pro R"/>
                <a:ea typeface="A-OTF 新ゴ Pro R"/>
                <a:cs typeface="A-OTF 新ゴ Pro R"/>
                <a:sym typeface="A-OTF 新ゴ Pro R"/>
              </a:defRPr>
            </a:lvl1pPr>
          </a:lstStyle>
          <a:p>
            <a:pPr>
              <a:defRPr sz="5600">
                <a:solidFill>
                  <a:srgbClr val="929000"/>
                </a:solidFill>
              </a:defRPr>
            </a:pPr>
            <a:r>
              <a:rPr sz="3600">
                <a:solidFill>
                  <a:srgbClr val="000000"/>
                </a:solidFill>
              </a:rPr>
              <a:t>病院に（中略）エイズ治療・研究開発センターを置く</a:t>
            </a:r>
          </a:p>
        </p:txBody>
      </p:sp>
      <p:sp>
        <p:nvSpPr>
          <p:cNvPr id="267" name="Shape 267"/>
          <p:cNvSpPr/>
          <p:nvPr/>
        </p:nvSpPr>
        <p:spPr>
          <a:xfrm>
            <a:off x="7847583" y="6845300"/>
            <a:ext cx="3619501"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latin typeface="A-OTF リュウミン Pro R-KL"/>
                <a:ea typeface="A-OTF リュウミン Pro R-KL"/>
                <a:cs typeface="A-OTF リュウミン Pro R-KL"/>
                <a:sym typeface="A-OTF リュウミン Pro R-KL"/>
              </a:defRPr>
            </a:lvl1pPr>
          </a:lstStyle>
          <a:p>
            <a:pPr/>
            <a:r>
              <a:t>平成9年4月1日　省令改定</a:t>
            </a:r>
          </a:p>
        </p:txBody>
      </p:sp>
      <p:sp>
        <p:nvSpPr>
          <p:cNvPr id="268" name="Shape 268"/>
          <p:cNvSpPr/>
          <p:nvPr/>
        </p:nvSpPr>
        <p:spPr>
          <a:xfrm>
            <a:off x="2437383" y="1022350"/>
            <a:ext cx="8115301"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ブロック拠点病院・ＡＣＣの誕生</a:t>
            </a:r>
          </a:p>
        </p:txBody>
      </p:sp>
    </p:spTree>
  </p:cSld>
  <p:clrMapOvr>
    <a:masterClrMapping/>
  </p:clrMapOvr>
  <p:transition xmlns:p14="http://schemas.microsoft.com/office/powerpoint/2010/main" spd="slow" advClick="1" p14:dur="15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70"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271" name="Shape 271"/>
          <p:cNvSpPr/>
          <p:nvPr/>
        </p:nvSpPr>
        <p:spPr>
          <a:xfrm>
            <a:off x="2165350" y="533400"/>
            <a:ext cx="8648700"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審議会等への参加</a:t>
            </a:r>
          </a:p>
        </p:txBody>
      </p:sp>
      <p:sp>
        <p:nvSpPr>
          <p:cNvPr id="272" name="Shape 272"/>
          <p:cNvSpPr/>
          <p:nvPr/>
        </p:nvSpPr>
        <p:spPr>
          <a:xfrm>
            <a:off x="2579873" y="3405096"/>
            <a:ext cx="9455255" cy="520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FF2600"/>
                </a:solidFill>
                <a:latin typeface="A-OTF 新ゴ Pro R"/>
                <a:ea typeface="A-OTF 新ゴ Pro R"/>
                <a:cs typeface="A-OTF 新ゴ Pro R"/>
                <a:sym typeface="A-OTF 新ゴ Pro R"/>
              </a:defRPr>
            </a:lvl1pPr>
          </a:lstStyle>
          <a:p>
            <a:pPr/>
            <a:r>
              <a:t>公衆衛生審議会特定感染症予防指針作成小委員会</a:t>
            </a:r>
          </a:p>
        </p:txBody>
      </p:sp>
      <p:sp>
        <p:nvSpPr>
          <p:cNvPr id="273" name="Shape 273"/>
          <p:cNvSpPr/>
          <p:nvPr/>
        </p:nvSpPr>
        <p:spPr>
          <a:xfrm>
            <a:off x="1304514" y="2406282"/>
            <a:ext cx="9700121"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lvl1pPr>
          </a:lstStyle>
          <a:p>
            <a:pPr/>
            <a:r>
              <a:t>エイズ予防法廃止による新感染症法制定に関する活動から</a:t>
            </a:r>
          </a:p>
        </p:txBody>
      </p:sp>
      <p:sp>
        <p:nvSpPr>
          <p:cNvPr id="274" name="Shape 274"/>
          <p:cNvSpPr/>
          <p:nvPr/>
        </p:nvSpPr>
        <p:spPr>
          <a:xfrm>
            <a:off x="2565381" y="6156140"/>
            <a:ext cx="6863039" cy="52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FF2600"/>
                </a:solidFill>
                <a:latin typeface="A-OTF 新ゴ Pro R"/>
                <a:ea typeface="A-OTF 新ゴ Pro R"/>
                <a:cs typeface="A-OTF 新ゴ Pro R"/>
                <a:sym typeface="A-OTF 新ゴ Pro R"/>
              </a:defRPr>
            </a:lvl1pPr>
          </a:lstStyle>
          <a:p>
            <a:pPr/>
            <a:r>
              <a:t>中央薬事審議会制度改正特別部会</a:t>
            </a:r>
          </a:p>
        </p:txBody>
      </p:sp>
      <p:sp>
        <p:nvSpPr>
          <p:cNvPr id="275" name="Shape 275"/>
          <p:cNvSpPr/>
          <p:nvPr/>
        </p:nvSpPr>
        <p:spPr>
          <a:xfrm>
            <a:off x="1304514" y="4837034"/>
            <a:ext cx="9700121"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lvl1pPr>
          </a:lstStyle>
          <a:p>
            <a:pPr/>
            <a:r>
              <a:t>薬害エイズの教訓に基づく再発防止へ向けた活動から</a:t>
            </a:r>
          </a:p>
        </p:txBody>
      </p:sp>
    </p:spTree>
  </p:cSld>
  <p:clrMapOvr>
    <a:masterClrMapping/>
  </p:clrMapOvr>
  <p:transition xmlns:p14="http://schemas.microsoft.com/office/powerpoint/2010/main" spd="slow" advClick="1" p14:dur="15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idx="4294967295"/>
          </p:nvPr>
        </p:nvSpPr>
        <p:spPr>
          <a:xfrm>
            <a:off x="698499" y="322262"/>
            <a:ext cx="11607802" cy="1512888"/>
          </a:xfrm>
          <a:prstGeom prst="rect">
            <a:avLst/>
          </a:prstGeom>
        </p:spPr>
        <p:txBody>
          <a:bodyPr/>
          <a:lstStyle>
            <a:lvl1pPr defTabSz="914400">
              <a:defRPr sz="4800">
                <a:solidFill>
                  <a:srgbClr val="000000"/>
                </a:solidFill>
                <a:uFill>
                  <a:solidFill>
                    <a:srgbClr val="000000"/>
                  </a:solidFill>
                </a:uFill>
                <a:latin typeface="ヒラギノ角ゴ ProN W6"/>
                <a:ea typeface="ヒラギノ角ゴ ProN W6"/>
                <a:cs typeface="ヒラギノ角ゴ ProN W6"/>
                <a:sym typeface="ヒラギノ角ゴ ProN W6"/>
              </a:defRPr>
            </a:lvl1pPr>
          </a:lstStyle>
          <a:p>
            <a:pPr>
              <a:defRPr sz="7000">
                <a:effectLst/>
              </a:defRPr>
            </a:pPr>
            <a:r>
              <a:rPr sz="4800"/>
              <a:t>医療と市民社会</a:t>
            </a:r>
          </a:p>
        </p:txBody>
      </p:sp>
      <p:sp>
        <p:nvSpPr>
          <p:cNvPr id="161" name="Shape 161"/>
          <p:cNvSpPr/>
          <p:nvPr/>
        </p:nvSpPr>
        <p:spPr>
          <a:xfrm>
            <a:off x="923924" y="2273300"/>
            <a:ext cx="11137902" cy="1828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ヒラギノ角ゴ ProN W3"/>
                <a:ea typeface="ヒラギノ角ゴ ProN W3"/>
                <a:cs typeface="ヒラギノ角ゴ ProN W3"/>
                <a:sym typeface="ヒラギノ角ゴ ProN W3"/>
              </a:defRPr>
            </a:lvl1pPr>
          </a:lstStyle>
          <a:p>
            <a:pPr>
              <a:defRPr sz="1800"/>
            </a:pPr>
            <a:r>
              <a:rPr sz="3600"/>
              <a:t>医療の享受は国民にとって基本的人権の根幹をなす事業であり、医療政策の方向性は常に国民が主体となって進めて行くべきである。</a:t>
            </a:r>
          </a:p>
        </p:txBody>
      </p:sp>
      <p:sp>
        <p:nvSpPr>
          <p:cNvPr id="162" name="Shape 162"/>
          <p:cNvSpPr/>
          <p:nvPr/>
        </p:nvSpPr>
        <p:spPr>
          <a:xfrm>
            <a:off x="923924" y="6845300"/>
            <a:ext cx="11137902" cy="114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ヒラギノ角ゴ ProN W3"/>
                <a:ea typeface="ヒラギノ角ゴ ProN W3"/>
                <a:cs typeface="ヒラギノ角ゴ ProN W3"/>
                <a:sym typeface="ヒラギノ角ゴ ProN W3"/>
              </a:defRPr>
            </a:lvl1pPr>
          </a:lstStyle>
          <a:p>
            <a:pPr>
              <a:defRPr sz="1800"/>
            </a:pPr>
            <a:r>
              <a:rPr sz="3600"/>
              <a:t>しかしながら、重要な政策課題として国民の議論（圧力）が不足している。</a:t>
            </a:r>
          </a:p>
        </p:txBody>
      </p:sp>
      <p:sp>
        <p:nvSpPr>
          <p:cNvPr id="163" name="Shape 163"/>
          <p:cNvSpPr/>
          <p:nvPr/>
        </p:nvSpPr>
        <p:spPr>
          <a:xfrm rot="5392432">
            <a:off x="5865812" y="4976812"/>
            <a:ext cx="1270001" cy="1270001"/>
          </a:xfrm>
          <a:prstGeom prst="rightArrow">
            <a:avLst>
              <a:gd name="adj1" fmla="val 32000"/>
              <a:gd name="adj2" fmla="val 44000"/>
            </a:avLst>
          </a:prstGeom>
          <a:solidFill>
            <a:srgbClr val="FF2600"/>
          </a:solidFill>
          <a:ln w="25400">
            <a:miter lim="400000"/>
          </a:ln>
        </p:spPr>
        <p:txBody>
          <a:bodyPr lIns="50800" tIns="50800" rIns="50800" bIns="50800" anchor="ctr"/>
          <a:lstStyle/>
          <a:p>
            <a:pPr indent="39687" algn="l" defTabSz="457200">
              <a:defRPr sz="1800">
                <a:solidFill>
                  <a:srgbClr val="FF2600"/>
                </a:solidFill>
                <a:uFill>
                  <a:solidFill>
                    <a:srgbClr val="FF2600"/>
                  </a:solidFill>
                </a:uFill>
                <a:latin typeface="Gill Sans"/>
                <a:ea typeface="Gill Sans"/>
                <a:cs typeface="Gill Sans"/>
                <a:sym typeface="Gill Sans"/>
              </a:defRPr>
            </a:pPr>
          </a:p>
        </p:txBody>
      </p:sp>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63"/>
                                        </p:tgtEl>
                                        <p:attrNameLst>
                                          <p:attrName>style.visibility</p:attrName>
                                        </p:attrNameLst>
                                      </p:cBhvr>
                                      <p:to>
                                        <p:strVal val="visible"/>
                                      </p:to>
                                    </p:set>
                                    <p:anim calcmode="lin" valueType="num">
                                      <p:cBhvr>
                                        <p:cTn id="7" dur="500" fill="hold"/>
                                        <p:tgtEl>
                                          <p:spTgt spid="163"/>
                                        </p:tgtEl>
                                        <p:attrNameLst>
                                          <p:attrName>ppt_x</p:attrName>
                                        </p:attrNameLst>
                                      </p:cBhvr>
                                      <p:tavLst>
                                        <p:tav tm="0">
                                          <p:val>
                                            <p:strVal val="#ppt_x"/>
                                          </p:val>
                                        </p:tav>
                                        <p:tav tm="100000">
                                          <p:val>
                                            <p:strVal val="#ppt_x"/>
                                          </p:val>
                                        </p:tav>
                                      </p:tavLst>
                                    </p:anim>
                                    <p:anim calcmode="lin" valueType="num">
                                      <p:cBhvr>
                                        <p:cTn id="8" dur="500" fill="hold"/>
                                        <p:tgtEl>
                                          <p:spTgt spid="1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62"/>
                                        </p:tgtEl>
                                        <p:attrNameLst>
                                          <p:attrName>style.visibility</p:attrName>
                                        </p:attrNameLst>
                                      </p:cBhvr>
                                      <p:to>
                                        <p:strVal val="visible"/>
                                      </p:to>
                                    </p:set>
                                    <p:anim calcmode="lin" valueType="num">
                                      <p:cBhvr>
                                        <p:cTn id="13" dur="500" fill="hold"/>
                                        <p:tgtEl>
                                          <p:spTgt spid="162"/>
                                        </p:tgtEl>
                                        <p:attrNameLst>
                                          <p:attrName>ppt_x</p:attrName>
                                        </p:attrNameLst>
                                      </p:cBhvr>
                                      <p:tavLst>
                                        <p:tav tm="0">
                                          <p:val>
                                            <p:strVal val="#ppt_x"/>
                                          </p:val>
                                        </p:tav>
                                        <p:tav tm="100000">
                                          <p:val>
                                            <p:strVal val="#ppt_x"/>
                                          </p:val>
                                        </p:tav>
                                      </p:tavLst>
                                    </p:anim>
                                    <p:anim calcmode="lin" valueType="num">
                                      <p:cBhvr>
                                        <p:cTn id="14" dur="500" fill="hold"/>
                                        <p:tgtEl>
                                          <p:spTgt spid="1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P build="whole" bldLvl="1" animBg="1" rev="0" advAuto="0" spid="162"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77"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278" name="Shape 278"/>
          <p:cNvSpPr/>
          <p:nvPr/>
        </p:nvSpPr>
        <p:spPr>
          <a:xfrm>
            <a:off x="2178050" y="301516"/>
            <a:ext cx="8648700"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審議会等への参加</a:t>
            </a:r>
          </a:p>
        </p:txBody>
      </p:sp>
      <p:sp>
        <p:nvSpPr>
          <p:cNvPr id="279" name="Shape 279"/>
          <p:cNvSpPr/>
          <p:nvPr/>
        </p:nvSpPr>
        <p:spPr>
          <a:xfrm>
            <a:off x="1438949" y="1645018"/>
            <a:ext cx="10358785" cy="718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薬事食品衛生審議会薬事分科会血液事業部会</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000">
                <a:solidFill>
                  <a:srgbClr val="000000"/>
                </a:solidFill>
                <a:latin typeface="A-OTF 新ゴ Pro R"/>
                <a:ea typeface="A-OTF 新ゴ Pro R"/>
                <a:cs typeface="A-OTF 新ゴ Pro R"/>
                <a:sym typeface="A-OTF 新ゴ Pro R"/>
              </a:defRPr>
            </a:pPr>
            <a:r>
              <a:t>血液事業部会献血推進調査会</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000">
                <a:solidFill>
                  <a:srgbClr val="000000"/>
                </a:solidFill>
                <a:latin typeface="A-OTF 新ゴ Pro R"/>
                <a:ea typeface="A-OTF 新ゴ Pro R"/>
                <a:cs typeface="A-OTF 新ゴ Pro R"/>
                <a:sym typeface="A-OTF 新ゴ Pro R"/>
              </a:defRPr>
            </a:pPr>
            <a:r>
              <a:t>血液事業部会運営委員会</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審議参加に関する遵守事項の検証・検討委員会</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薬害を学び再発を防止するための教育に関する検討会</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厚生科学審議会再生医療等評価部会</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独立行政法人評価委員会高度専門医療研究部会</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ワクチン・血液製剤産業タスクフォース</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pPr>
            <a:r>
              <a:t>中央社会保険医療協議会</a:t>
            </a:r>
          </a:p>
        </p:txBody>
      </p:sp>
    </p:spTree>
  </p:cSld>
  <p:clrMapOvr>
    <a:masterClrMapping/>
  </p:clrMapOvr>
  <p:transition xmlns:p14="http://schemas.microsoft.com/office/powerpoint/2010/main" spd="slow" advClick="1" p14:dur="15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81"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282" name="Shape 282"/>
          <p:cNvSpPr/>
          <p:nvPr/>
        </p:nvSpPr>
        <p:spPr>
          <a:xfrm>
            <a:off x="2178050" y="301516"/>
            <a:ext cx="8648700"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厚生労働省所掌（医療関連）</a:t>
            </a:r>
          </a:p>
        </p:txBody>
      </p:sp>
      <p:sp>
        <p:nvSpPr>
          <p:cNvPr id="283" name="Shape 283"/>
          <p:cNvSpPr/>
          <p:nvPr/>
        </p:nvSpPr>
        <p:spPr>
          <a:xfrm>
            <a:off x="554893" y="1472351"/>
            <a:ext cx="4597307"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医薬・生活衛生局</a:t>
            </a:r>
          </a:p>
        </p:txBody>
      </p:sp>
      <p:sp>
        <p:nvSpPr>
          <p:cNvPr id="284" name="Shape 284"/>
          <p:cNvSpPr/>
          <p:nvPr/>
        </p:nvSpPr>
        <p:spPr>
          <a:xfrm>
            <a:off x="554893" y="3356404"/>
            <a:ext cx="1811478"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健康局</a:t>
            </a:r>
          </a:p>
        </p:txBody>
      </p:sp>
      <p:sp>
        <p:nvSpPr>
          <p:cNvPr id="285" name="Shape 285"/>
          <p:cNvSpPr/>
          <p:nvPr/>
        </p:nvSpPr>
        <p:spPr>
          <a:xfrm>
            <a:off x="554893" y="5240458"/>
            <a:ext cx="1811478"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医政局</a:t>
            </a:r>
          </a:p>
        </p:txBody>
      </p:sp>
      <p:sp>
        <p:nvSpPr>
          <p:cNvPr id="286" name="Shape 286"/>
          <p:cNvSpPr/>
          <p:nvPr/>
        </p:nvSpPr>
        <p:spPr>
          <a:xfrm>
            <a:off x="554893" y="7124511"/>
            <a:ext cx="1811478"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保険局</a:t>
            </a:r>
          </a:p>
        </p:txBody>
      </p:sp>
      <p:sp>
        <p:nvSpPr>
          <p:cNvPr id="287" name="Shape 287"/>
          <p:cNvSpPr/>
          <p:nvPr/>
        </p:nvSpPr>
        <p:spPr>
          <a:xfrm>
            <a:off x="753613" y="2219848"/>
            <a:ext cx="1169670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医薬品・医薬部外品・化粧品・医療機器の有効性・安全性の確保対策、血液事業、麻薬・覚せい剤対策など</a:t>
            </a:r>
          </a:p>
        </p:txBody>
      </p:sp>
      <p:sp>
        <p:nvSpPr>
          <p:cNvPr id="288" name="Shape 288"/>
          <p:cNvSpPr/>
          <p:nvPr/>
        </p:nvSpPr>
        <p:spPr>
          <a:xfrm>
            <a:off x="753613" y="4009232"/>
            <a:ext cx="12176888"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エボラ出血熱、エイズ、結核などの感染症や糖尿病、がんなどの生活習慣病の対策、適正な臓器移植の推進など</a:t>
            </a:r>
          </a:p>
        </p:txBody>
      </p:sp>
      <p:sp>
        <p:nvSpPr>
          <p:cNvPr id="289" name="Shape 289"/>
          <p:cNvSpPr/>
          <p:nvPr/>
        </p:nvSpPr>
        <p:spPr>
          <a:xfrm>
            <a:off x="753613" y="5992140"/>
            <a:ext cx="4940301"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医療提供体制の実現に向けた政策の企画立案</a:t>
            </a:r>
          </a:p>
        </p:txBody>
      </p:sp>
      <p:sp>
        <p:nvSpPr>
          <p:cNvPr id="290" name="Shape 290"/>
          <p:cNvSpPr/>
          <p:nvPr/>
        </p:nvSpPr>
        <p:spPr>
          <a:xfrm>
            <a:off x="753613" y="7975048"/>
            <a:ext cx="10244075"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健康保険、船員保険、国民健康保険、医療保険制度及び後期高齢者医療制度に関する企画立案</a:t>
            </a:r>
          </a:p>
        </p:txBody>
      </p:sp>
      <p:sp>
        <p:nvSpPr>
          <p:cNvPr id="291" name="Shape 291"/>
          <p:cNvSpPr/>
          <p:nvPr/>
        </p:nvSpPr>
        <p:spPr>
          <a:xfrm>
            <a:off x="801411" y="8533485"/>
            <a:ext cx="59817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000000"/>
                </a:solidFill>
                <a:latin typeface="A-OTF 新ゴ Pro R"/>
                <a:ea typeface="A-OTF 新ゴ Pro R"/>
                <a:cs typeface="A-OTF 新ゴ Pro R"/>
                <a:sym typeface="A-OTF 新ゴ Pro R"/>
              </a:defRPr>
            </a:lvl1pPr>
          </a:lstStyle>
          <a:p>
            <a:pPr/>
            <a:r>
              <a:t>中央社会保険医療協議会</a:t>
            </a:r>
          </a:p>
        </p:txBody>
      </p:sp>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1"/>
                                        </p:tgtEl>
                                        <p:attrNameLst>
                                          <p:attrName>style.visibility</p:attrName>
                                        </p:attrNameLst>
                                      </p:cBhvr>
                                      <p:to>
                                        <p:strVal val="visible"/>
                                      </p:to>
                                    </p:set>
                                    <p:anim calcmode="lin" valueType="num">
                                      <p:cBhvr>
                                        <p:cTn id="7" dur="1000" fill="hold"/>
                                        <p:tgtEl>
                                          <p:spTgt spid="291"/>
                                        </p:tgtEl>
                                        <p:attrNameLst>
                                          <p:attrName>ppt_x</p:attrName>
                                        </p:attrNameLst>
                                      </p:cBhvr>
                                      <p:tavLst>
                                        <p:tav tm="0">
                                          <p:val>
                                            <p:strVal val="#ppt_x"/>
                                          </p:val>
                                        </p:tav>
                                        <p:tav tm="100000">
                                          <p:val>
                                            <p:strVal val="#ppt_x"/>
                                          </p:val>
                                        </p:tav>
                                      </p:tavLst>
                                    </p:anim>
                                    <p:anim calcmode="lin" valueType="num">
                                      <p:cBhvr>
                                        <p:cTn id="8" dur="1000" fill="hold"/>
                                        <p:tgtEl>
                                          <p:spTgt spid="2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93"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294" name="Shape 294"/>
          <p:cNvSpPr/>
          <p:nvPr/>
        </p:nvSpPr>
        <p:spPr>
          <a:xfrm>
            <a:off x="2178050" y="301516"/>
            <a:ext cx="8648700"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厚生労働省所掌（医療関連）</a:t>
            </a:r>
          </a:p>
        </p:txBody>
      </p:sp>
      <p:sp>
        <p:nvSpPr>
          <p:cNvPr id="295" name="Shape 295"/>
          <p:cNvSpPr/>
          <p:nvPr/>
        </p:nvSpPr>
        <p:spPr>
          <a:xfrm>
            <a:off x="554893" y="1472351"/>
            <a:ext cx="4597307"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医薬・生活衛生局</a:t>
            </a:r>
          </a:p>
        </p:txBody>
      </p:sp>
      <p:sp>
        <p:nvSpPr>
          <p:cNvPr id="296" name="Shape 296"/>
          <p:cNvSpPr/>
          <p:nvPr/>
        </p:nvSpPr>
        <p:spPr>
          <a:xfrm>
            <a:off x="554893" y="3356404"/>
            <a:ext cx="1811478"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健康局</a:t>
            </a:r>
          </a:p>
        </p:txBody>
      </p:sp>
      <p:sp>
        <p:nvSpPr>
          <p:cNvPr id="297" name="Shape 297"/>
          <p:cNvSpPr/>
          <p:nvPr/>
        </p:nvSpPr>
        <p:spPr>
          <a:xfrm>
            <a:off x="554893" y="5240458"/>
            <a:ext cx="1811478"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医政局</a:t>
            </a:r>
          </a:p>
        </p:txBody>
      </p:sp>
      <p:sp>
        <p:nvSpPr>
          <p:cNvPr id="298" name="Shape 298"/>
          <p:cNvSpPr/>
          <p:nvPr/>
        </p:nvSpPr>
        <p:spPr>
          <a:xfrm>
            <a:off x="554893" y="7124511"/>
            <a:ext cx="1811478"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4200">
                <a:solidFill>
                  <a:srgbClr val="FF2600"/>
                </a:solidFill>
                <a:latin typeface="A-OTF 新ゴ Pro R"/>
                <a:ea typeface="A-OTF 新ゴ Pro R"/>
                <a:cs typeface="A-OTF 新ゴ Pro R"/>
                <a:sym typeface="A-OTF 新ゴ Pro R"/>
              </a:defRPr>
            </a:lvl1pPr>
          </a:lstStyle>
          <a:p>
            <a:pPr/>
            <a:r>
              <a:t>保険局</a:t>
            </a:r>
          </a:p>
        </p:txBody>
      </p:sp>
      <p:sp>
        <p:nvSpPr>
          <p:cNvPr id="299" name="Shape 299"/>
          <p:cNvSpPr/>
          <p:nvPr/>
        </p:nvSpPr>
        <p:spPr>
          <a:xfrm>
            <a:off x="753613" y="2219848"/>
            <a:ext cx="1169670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医薬品・医薬部外品・化粧品・医療機器の有効性・安全性の確保対策、血液事業、麻薬・覚せい剤対策など</a:t>
            </a:r>
          </a:p>
        </p:txBody>
      </p:sp>
      <p:sp>
        <p:nvSpPr>
          <p:cNvPr id="300" name="Shape 300"/>
          <p:cNvSpPr/>
          <p:nvPr/>
        </p:nvSpPr>
        <p:spPr>
          <a:xfrm>
            <a:off x="753613" y="4009232"/>
            <a:ext cx="12176888"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エボラ出血熱、エイズ、結核などの感染症や糖尿病、がんなどの生活習慣病の対策、適正な臓器移植の推進など</a:t>
            </a:r>
          </a:p>
        </p:txBody>
      </p:sp>
      <p:sp>
        <p:nvSpPr>
          <p:cNvPr id="301" name="Shape 301"/>
          <p:cNvSpPr/>
          <p:nvPr/>
        </p:nvSpPr>
        <p:spPr>
          <a:xfrm>
            <a:off x="753613" y="5992140"/>
            <a:ext cx="4940301"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医療提供体制の実現に向けた政策の企画立案</a:t>
            </a:r>
          </a:p>
        </p:txBody>
      </p:sp>
      <p:sp>
        <p:nvSpPr>
          <p:cNvPr id="302" name="Shape 302"/>
          <p:cNvSpPr/>
          <p:nvPr/>
        </p:nvSpPr>
        <p:spPr>
          <a:xfrm>
            <a:off x="753613" y="7975048"/>
            <a:ext cx="10244075"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900">
                <a:solidFill>
                  <a:srgbClr val="000000"/>
                </a:solidFill>
                <a:latin typeface="小塚ゴシック Pro R"/>
                <a:ea typeface="小塚ゴシック Pro R"/>
                <a:cs typeface="小塚ゴシック Pro R"/>
                <a:sym typeface="小塚ゴシック Pro R"/>
              </a:defRPr>
            </a:lvl1pPr>
          </a:lstStyle>
          <a:p>
            <a:pPr/>
            <a:r>
              <a:t>健康保険、船員保険、国民健康保険、医療保険制度及び後期高齢者医療制度に関する企画立案</a:t>
            </a:r>
          </a:p>
        </p:txBody>
      </p:sp>
      <p:sp>
        <p:nvSpPr>
          <p:cNvPr id="303" name="Shape 303"/>
          <p:cNvSpPr/>
          <p:nvPr/>
        </p:nvSpPr>
        <p:spPr>
          <a:xfrm>
            <a:off x="4644935" y="2679431"/>
            <a:ext cx="798830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2900"/>
              </a:spcBef>
              <a:defRPr b="1" sz="2000">
                <a:solidFill>
                  <a:srgbClr val="009051"/>
                </a:solidFill>
                <a:latin typeface="メイリオ"/>
                <a:ea typeface="メイリオ"/>
                <a:cs typeface="メイリオ"/>
                <a:sym typeface="メイリオ"/>
              </a:defRPr>
            </a:lvl1pPr>
          </a:lstStyle>
          <a:p>
            <a:pPr/>
            <a:r>
              <a:t>医薬品、医療機器等の品質、有効性及び安全性の確保等に関する法律</a:t>
            </a:r>
          </a:p>
        </p:txBody>
      </p:sp>
      <p:sp>
        <p:nvSpPr>
          <p:cNvPr id="304" name="Shape 304"/>
          <p:cNvSpPr/>
          <p:nvPr/>
        </p:nvSpPr>
        <p:spPr>
          <a:xfrm>
            <a:off x="4644935" y="4383974"/>
            <a:ext cx="6972301" cy="13144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0000"/>
              </a:lnSpc>
              <a:spcBef>
                <a:spcPts val="2900"/>
              </a:spcBef>
              <a:defRPr b="1" sz="2000">
                <a:solidFill>
                  <a:srgbClr val="009051"/>
                </a:solidFill>
                <a:latin typeface="メイリオ"/>
                <a:ea typeface="メイリオ"/>
                <a:cs typeface="メイリオ"/>
                <a:sym typeface="メイリオ"/>
              </a:defRPr>
            </a:pPr>
            <a:r>
              <a:t>難病の患者に対する医療等に関する法律</a:t>
            </a:r>
          </a:p>
          <a:p>
            <a:pPr algn="l" defTabSz="457200">
              <a:lnSpc>
                <a:spcPct val="10000"/>
              </a:lnSpc>
              <a:spcBef>
                <a:spcPts val="2900"/>
              </a:spcBef>
              <a:defRPr b="1" sz="2000">
                <a:solidFill>
                  <a:srgbClr val="009051"/>
                </a:solidFill>
                <a:latin typeface="メイリオ"/>
                <a:ea typeface="メイリオ"/>
                <a:cs typeface="メイリオ"/>
                <a:sym typeface="メイリオ"/>
              </a:defRPr>
            </a:pPr>
            <a:r>
              <a:t>がん対策基本法</a:t>
            </a:r>
          </a:p>
          <a:p>
            <a:pPr algn="l" defTabSz="457200">
              <a:lnSpc>
                <a:spcPct val="10000"/>
              </a:lnSpc>
              <a:spcBef>
                <a:spcPts val="2900"/>
              </a:spcBef>
              <a:defRPr b="1" sz="2000">
                <a:solidFill>
                  <a:srgbClr val="009051"/>
                </a:solidFill>
                <a:latin typeface="メイリオ"/>
                <a:ea typeface="メイリオ"/>
                <a:cs typeface="メイリオ"/>
                <a:sym typeface="メイリオ"/>
              </a:defRPr>
            </a:pPr>
            <a:r>
              <a:t>感染症の予防及び感染症の患者に対する医療に関する法律他</a:t>
            </a:r>
          </a:p>
        </p:txBody>
      </p:sp>
      <p:sp>
        <p:nvSpPr>
          <p:cNvPr id="305" name="Shape 305"/>
          <p:cNvSpPr/>
          <p:nvPr/>
        </p:nvSpPr>
        <p:spPr>
          <a:xfrm>
            <a:off x="4644935" y="6451723"/>
            <a:ext cx="960637" cy="8985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0000"/>
              </a:lnSpc>
              <a:spcBef>
                <a:spcPts val="2900"/>
              </a:spcBef>
              <a:defRPr b="1" sz="2000">
                <a:solidFill>
                  <a:srgbClr val="009051"/>
                </a:solidFill>
                <a:latin typeface="メイリオ"/>
                <a:ea typeface="メイリオ"/>
                <a:cs typeface="メイリオ"/>
                <a:sym typeface="メイリオ"/>
              </a:defRPr>
            </a:pPr>
            <a:r>
              <a:t>医師法</a:t>
            </a:r>
          </a:p>
          <a:p>
            <a:pPr algn="l" defTabSz="457200">
              <a:lnSpc>
                <a:spcPct val="10000"/>
              </a:lnSpc>
              <a:spcBef>
                <a:spcPts val="2900"/>
              </a:spcBef>
              <a:defRPr b="1" sz="2000">
                <a:solidFill>
                  <a:srgbClr val="009051"/>
                </a:solidFill>
                <a:latin typeface="メイリオ"/>
                <a:ea typeface="メイリオ"/>
                <a:cs typeface="メイリオ"/>
                <a:sym typeface="メイリオ"/>
              </a:defRPr>
            </a:pPr>
            <a:r>
              <a:t>医療法</a:t>
            </a:r>
          </a:p>
        </p:txBody>
      </p:sp>
      <p:sp>
        <p:nvSpPr>
          <p:cNvPr id="306" name="Shape 306"/>
          <p:cNvSpPr/>
          <p:nvPr/>
        </p:nvSpPr>
        <p:spPr>
          <a:xfrm>
            <a:off x="4644935" y="8419186"/>
            <a:ext cx="26543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0000"/>
              </a:lnSpc>
              <a:spcBef>
                <a:spcPts val="2900"/>
              </a:spcBef>
              <a:defRPr b="1" sz="4000">
                <a:solidFill>
                  <a:srgbClr val="009051"/>
                </a:solidFill>
                <a:latin typeface="メイリオ"/>
                <a:ea typeface="メイリオ"/>
                <a:cs typeface="メイリオ"/>
                <a:sym typeface="メイリオ"/>
              </a:defRPr>
            </a:lvl1pPr>
          </a:lstStyle>
          <a:p>
            <a:pPr/>
            <a:r>
              <a:t>健康保険法</a:t>
            </a:r>
          </a:p>
        </p:txBody>
      </p:sp>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03"/>
                                        </p:tgtEl>
                                        <p:attrNameLst>
                                          <p:attrName>style.visibility</p:attrName>
                                        </p:attrNameLst>
                                      </p:cBhvr>
                                      <p:to>
                                        <p:strVal val="visible"/>
                                      </p:to>
                                    </p:set>
                                    <p:anim calcmode="lin" valueType="num">
                                      <p:cBhvr>
                                        <p:cTn id="7" dur="1000" fill="hold"/>
                                        <p:tgtEl>
                                          <p:spTgt spid="303"/>
                                        </p:tgtEl>
                                        <p:attrNameLst>
                                          <p:attrName>ppt_x</p:attrName>
                                        </p:attrNameLst>
                                      </p:cBhvr>
                                      <p:tavLst>
                                        <p:tav tm="0">
                                          <p:val>
                                            <p:strVal val="0-#ppt_w/2"/>
                                          </p:val>
                                        </p:tav>
                                        <p:tav tm="100000">
                                          <p:val>
                                            <p:strVal val="#ppt_x"/>
                                          </p:val>
                                        </p:tav>
                                      </p:tavLst>
                                    </p:anim>
                                    <p:anim calcmode="lin" valueType="num">
                                      <p:cBhvr>
                                        <p:cTn id="8" dur="1000" fill="hold"/>
                                        <p:tgtEl>
                                          <p:spTgt spid="3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04"/>
                                        </p:tgtEl>
                                        <p:attrNameLst>
                                          <p:attrName>style.visibility</p:attrName>
                                        </p:attrNameLst>
                                      </p:cBhvr>
                                      <p:to>
                                        <p:strVal val="visible"/>
                                      </p:to>
                                    </p:set>
                                    <p:anim calcmode="lin" valueType="num">
                                      <p:cBhvr>
                                        <p:cTn id="13" dur="1000" fill="hold"/>
                                        <p:tgtEl>
                                          <p:spTgt spid="304"/>
                                        </p:tgtEl>
                                        <p:attrNameLst>
                                          <p:attrName>ppt_x</p:attrName>
                                        </p:attrNameLst>
                                      </p:cBhvr>
                                      <p:tavLst>
                                        <p:tav tm="0">
                                          <p:val>
                                            <p:strVal val="0-#ppt_w/2"/>
                                          </p:val>
                                        </p:tav>
                                        <p:tav tm="100000">
                                          <p:val>
                                            <p:strVal val="#ppt_x"/>
                                          </p:val>
                                        </p:tav>
                                      </p:tavLst>
                                    </p:anim>
                                    <p:anim calcmode="lin" valueType="num">
                                      <p:cBhvr>
                                        <p:cTn id="14" dur="1000" fill="hold"/>
                                        <p:tgtEl>
                                          <p:spTgt spid="3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05"/>
                                        </p:tgtEl>
                                        <p:attrNameLst>
                                          <p:attrName>style.visibility</p:attrName>
                                        </p:attrNameLst>
                                      </p:cBhvr>
                                      <p:to>
                                        <p:strVal val="visible"/>
                                      </p:to>
                                    </p:set>
                                    <p:anim calcmode="lin" valueType="num">
                                      <p:cBhvr>
                                        <p:cTn id="19" dur="1000" fill="hold"/>
                                        <p:tgtEl>
                                          <p:spTgt spid="305"/>
                                        </p:tgtEl>
                                        <p:attrNameLst>
                                          <p:attrName>ppt_x</p:attrName>
                                        </p:attrNameLst>
                                      </p:cBhvr>
                                      <p:tavLst>
                                        <p:tav tm="0">
                                          <p:val>
                                            <p:strVal val="0-#ppt_w/2"/>
                                          </p:val>
                                        </p:tav>
                                        <p:tav tm="100000">
                                          <p:val>
                                            <p:strVal val="#ppt_x"/>
                                          </p:val>
                                        </p:tav>
                                      </p:tavLst>
                                    </p:anim>
                                    <p:anim calcmode="lin" valueType="num">
                                      <p:cBhvr>
                                        <p:cTn id="20" dur="10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306"/>
                                        </p:tgtEl>
                                        <p:attrNameLst>
                                          <p:attrName>style.visibility</p:attrName>
                                        </p:attrNameLst>
                                      </p:cBhvr>
                                      <p:to>
                                        <p:strVal val="visible"/>
                                      </p:to>
                                    </p:set>
                                    <p:anim calcmode="lin" valueType="num">
                                      <p:cBhvr>
                                        <p:cTn id="25" dur="1000" fill="hold"/>
                                        <p:tgtEl>
                                          <p:spTgt spid="306"/>
                                        </p:tgtEl>
                                        <p:attrNameLst>
                                          <p:attrName>ppt_x</p:attrName>
                                        </p:attrNameLst>
                                      </p:cBhvr>
                                      <p:tavLst>
                                        <p:tav tm="0">
                                          <p:val>
                                            <p:strVal val="#ppt_x"/>
                                          </p:val>
                                        </p:tav>
                                        <p:tav tm="100000">
                                          <p:val>
                                            <p:strVal val="#ppt_x"/>
                                          </p:val>
                                        </p:tav>
                                      </p:tavLst>
                                    </p:anim>
                                    <p:anim calcmode="lin" valueType="num">
                                      <p:cBhvr>
                                        <p:cTn id="26" dur="1000" fill="hold"/>
                                        <p:tgtEl>
                                          <p:spTgt spid="3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3"/>
      <p:bldP build="whole" bldLvl="1" animBg="1" rev="0" advAuto="0" spid="303" grpId="1"/>
      <p:bldP build="whole" bldLvl="1" animBg="1" rev="0" advAuto="0" spid="304" grpId="2"/>
      <p:bldP build="whole" bldLvl="1" animBg="1" rev="0" advAuto="0" spid="306" grpId="4"/>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08" name="Shape 308"/>
          <p:cNvSpPr/>
          <p:nvPr/>
        </p:nvSpPr>
        <p:spPr>
          <a:xfrm>
            <a:off x="1549399" y="431800"/>
            <a:ext cx="9918701"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メイリオ"/>
              <a:defRPr>
                <a:solidFill>
                  <a:srgbClr val="000000"/>
                </a:solidFill>
                <a:uFill>
                  <a:solidFill>
                    <a:srgbClr val="000000"/>
                  </a:solidFill>
                </a:uFill>
                <a:latin typeface="メイリオ"/>
                <a:ea typeface="メイリオ"/>
                <a:cs typeface="メイリオ"/>
                <a:sym typeface="メイリオ"/>
              </a:defRPr>
            </a:lvl1pPr>
          </a:lstStyle>
          <a:p>
            <a:pPr/>
            <a:r>
              <a:t>薬害と薬事行政</a:t>
            </a:r>
          </a:p>
        </p:txBody>
      </p:sp>
      <p:pic>
        <p:nvPicPr>
          <p:cNvPr id="309"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pic>
        <p:nvPicPr>
          <p:cNvPr id="310" name="droppedImage.pdf"/>
          <p:cNvPicPr>
            <a:picLocks noChangeAspect="1"/>
          </p:cNvPicPr>
          <p:nvPr/>
        </p:nvPicPr>
        <p:blipFill>
          <a:blip r:embed="rId3">
            <a:extLst/>
          </a:blip>
          <a:stretch>
            <a:fillRect/>
          </a:stretch>
        </p:blipFill>
        <p:spPr>
          <a:xfrm>
            <a:off x="533400" y="1181100"/>
            <a:ext cx="11602246" cy="7670539"/>
          </a:xfrm>
          <a:prstGeom prst="rect">
            <a:avLst/>
          </a:prstGeom>
          <a:ln w="12700">
            <a:miter lim="400000"/>
          </a:ln>
        </p:spPr>
      </p:pic>
      <p:grpSp>
        <p:nvGrpSpPr>
          <p:cNvPr id="313" name="Group 313"/>
          <p:cNvGrpSpPr/>
          <p:nvPr/>
        </p:nvGrpSpPr>
        <p:grpSpPr>
          <a:xfrm>
            <a:off x="6108700" y="5518086"/>
            <a:ext cx="6413500" cy="3803453"/>
            <a:chOff x="0" y="0"/>
            <a:chExt cx="6413500" cy="3803451"/>
          </a:xfrm>
        </p:grpSpPr>
        <p:sp>
          <p:nvSpPr>
            <p:cNvPr id="311" name="Shape 311"/>
            <p:cNvSpPr/>
            <p:nvPr/>
          </p:nvSpPr>
          <p:spPr>
            <a:xfrm>
              <a:off x="0" y="3397051"/>
              <a:ext cx="6413500"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spcBef>
                  <a:spcPts val="2900"/>
                </a:spcBef>
                <a:defRPr b="1" sz="1600">
                  <a:solidFill>
                    <a:srgbClr val="FF2600"/>
                  </a:solidFill>
                  <a:latin typeface="メイリオ"/>
                  <a:ea typeface="メイリオ"/>
                  <a:cs typeface="メイリオ"/>
                  <a:sym typeface="メイリオ"/>
                </a:defRPr>
              </a:lvl1pPr>
            </a:lstStyle>
            <a:p>
              <a:pPr/>
              <a:r>
                <a:t>医薬品、医療機器等の品質、有効性及び安全性の確保等に関する法律</a:t>
              </a:r>
            </a:p>
          </p:txBody>
        </p:sp>
        <p:sp>
          <p:nvSpPr>
            <p:cNvPr id="312" name="Shape 312"/>
            <p:cNvSpPr/>
            <p:nvPr/>
          </p:nvSpPr>
          <p:spPr>
            <a:xfrm>
              <a:off x="5716728" y="0"/>
              <a:ext cx="329754" cy="3415904"/>
            </a:xfrm>
            <a:prstGeom prst="line">
              <a:avLst/>
            </a:prstGeom>
            <a:noFill/>
            <a:ln w="38100" cap="flat">
              <a:solidFill>
                <a:srgbClr val="FF2600"/>
              </a:solidFill>
              <a:prstDash val="solid"/>
              <a:miter lim="400000"/>
              <a:tailEnd type="triangle" w="med" len="med"/>
            </a:ln>
            <a:effectLst/>
          </p:spPr>
          <p:txBody>
            <a:bodyPr wrap="square" lIns="50800" tIns="50800" rIns="50800" bIns="50800" numCol="1" anchor="ctr">
              <a:noAutofit/>
            </a:bodyPr>
            <a:lstStyle/>
            <a:p>
              <a:pPr>
                <a:defRPr>
                  <a:solidFill>
                    <a:srgbClr val="FFFFFF"/>
                  </a:solidFill>
                </a:defRPr>
              </a:pPr>
            </a:p>
          </p:txBody>
        </p:sp>
      </p:grpSp>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3"/>
                                        </p:tgtEl>
                                        <p:attrNameLst>
                                          <p:attrName>style.visibility</p:attrName>
                                        </p:attrNameLst>
                                      </p:cBhvr>
                                      <p:to>
                                        <p:strVal val="visible"/>
                                      </p:to>
                                    </p:set>
                                    <p:animEffect filter="dissolve" transition="in">
                                      <p:cBhvr>
                                        <p:cTn id="7"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315"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316" name="Shape 316"/>
          <p:cNvSpPr/>
          <p:nvPr/>
        </p:nvSpPr>
        <p:spPr>
          <a:xfrm>
            <a:off x="1365250" y="533400"/>
            <a:ext cx="10248901"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中央社会保険医療協議会（中医協）の機能</a:t>
            </a:r>
          </a:p>
        </p:txBody>
      </p:sp>
      <p:sp>
        <p:nvSpPr>
          <p:cNvPr id="317" name="Shape 317"/>
          <p:cNvSpPr/>
          <p:nvPr/>
        </p:nvSpPr>
        <p:spPr>
          <a:xfrm>
            <a:off x="1317214" y="2290340"/>
            <a:ext cx="10370372"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lvl1pPr>
          </a:lstStyle>
          <a:p>
            <a:pPr/>
            <a:r>
              <a:t>療養の給付にかかる費用、保険外併用療養費などについて大臣に答申する</a:t>
            </a:r>
          </a:p>
        </p:txBody>
      </p:sp>
      <p:sp>
        <p:nvSpPr>
          <p:cNvPr id="318" name="Shape 318"/>
          <p:cNvSpPr/>
          <p:nvPr/>
        </p:nvSpPr>
        <p:spPr>
          <a:xfrm>
            <a:off x="2275526" y="3028563"/>
            <a:ext cx="5422524" cy="162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pPr>
            <a:r>
              <a:t>保険医療機関及び保険医療養担当規則</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pPr>
            <a:r>
              <a:t>保険薬局及び保険薬剤師療養担当規則</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pPr>
            <a:r>
              <a:t>診療報酬点数表</a:t>
            </a:r>
          </a:p>
        </p:txBody>
      </p:sp>
      <p:sp>
        <p:nvSpPr>
          <p:cNvPr id="319" name="Shape 319"/>
          <p:cNvSpPr/>
          <p:nvPr/>
        </p:nvSpPr>
        <p:spPr>
          <a:xfrm>
            <a:off x="1447649" y="5493231"/>
            <a:ext cx="5809751"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lvl1pPr>
          </a:lstStyle>
          <a:p>
            <a:pPr/>
            <a:r>
              <a:t>国民医療費　400,61,000,000,000円</a:t>
            </a:r>
          </a:p>
        </p:txBody>
      </p:sp>
      <p:sp>
        <p:nvSpPr>
          <p:cNvPr id="320" name="Shape 320"/>
          <p:cNvSpPr/>
          <p:nvPr/>
        </p:nvSpPr>
        <p:spPr>
          <a:xfrm>
            <a:off x="3302717" y="6058447"/>
            <a:ext cx="5809751"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lvl1pPr>
          </a:lstStyle>
          <a:p>
            <a:pPr/>
            <a:r>
              <a:t>保険料49%　税金37％　自己負担14％</a:t>
            </a:r>
          </a:p>
        </p:txBody>
      </p:sp>
      <p:sp>
        <p:nvSpPr>
          <p:cNvPr id="321" name="Shape 321"/>
          <p:cNvSpPr/>
          <p:nvPr/>
        </p:nvSpPr>
        <p:spPr>
          <a:xfrm>
            <a:off x="542127" y="7330051"/>
            <a:ext cx="11920545" cy="520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FF2600"/>
                </a:solidFill>
                <a:latin typeface="A-OTF 新ゴ Pro R"/>
                <a:ea typeface="A-OTF 新ゴ Pro R"/>
                <a:cs typeface="A-OTF 新ゴ Pro R"/>
                <a:sym typeface="A-OTF 新ゴ Pro R"/>
              </a:defRPr>
            </a:lvl1pPr>
          </a:lstStyle>
          <a:p>
            <a:pPr/>
            <a:r>
              <a:t>機能は限定的であるにも関わらず医療にもたらす影響は大きい</a:t>
            </a:r>
          </a:p>
        </p:txBody>
      </p:sp>
    </p:spTree>
  </p:cSld>
  <p:clrMapOvr>
    <a:masterClrMapping/>
  </p:clrMapOvr>
  <p:transition xmlns:p14="http://schemas.microsoft.com/office/powerpoint/2010/main" spd="slow" advClick="1" p14:dur="15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323"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324" name="Shape 324"/>
          <p:cNvSpPr/>
          <p:nvPr/>
        </p:nvSpPr>
        <p:spPr>
          <a:xfrm>
            <a:off x="565149" y="533400"/>
            <a:ext cx="11849101"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中央社会保険医療協議会（中医協）の実質的機能</a:t>
            </a:r>
          </a:p>
        </p:txBody>
      </p:sp>
      <p:sp>
        <p:nvSpPr>
          <p:cNvPr id="325" name="Shape 325"/>
          <p:cNvSpPr/>
          <p:nvPr/>
        </p:nvSpPr>
        <p:spPr>
          <a:xfrm>
            <a:off x="1317214" y="2042605"/>
            <a:ext cx="10370372"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pPr>
            <a:r>
              <a:t>療養給付の人的・物的条件により、医療の質を確保する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pPr>
            <a:r>
              <a:t>医療施設の機能別配分を適正化する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pPr>
            <a:r>
              <a:t>医薬品の適正使用を確保する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2400">
                <a:solidFill>
                  <a:srgbClr val="000000"/>
                </a:solidFill>
                <a:latin typeface="A-OTF 新ゴ Pro R"/>
                <a:ea typeface="A-OTF 新ゴ Pro R"/>
                <a:cs typeface="A-OTF 新ゴ Pro R"/>
                <a:sym typeface="A-OTF 新ゴ Pro R"/>
              </a:defRPr>
            </a:pPr>
            <a:r>
              <a:t>感染症、がん、難病など特定領域の医療体制を確保する</a:t>
            </a:r>
          </a:p>
        </p:txBody>
      </p:sp>
      <p:sp>
        <p:nvSpPr>
          <p:cNvPr id="326" name="Shape 326"/>
          <p:cNvSpPr/>
          <p:nvPr/>
        </p:nvSpPr>
        <p:spPr>
          <a:xfrm>
            <a:off x="542127" y="5371053"/>
            <a:ext cx="11920545" cy="303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FF2600"/>
                </a:solidFill>
                <a:latin typeface="A-OTF 新ゴ Pro R"/>
                <a:ea typeface="A-OTF 新ゴ Pro R"/>
                <a:cs typeface="A-OTF 新ゴ Pro R"/>
                <a:sym typeface="A-OTF 新ゴ Pro R"/>
              </a:defRPr>
            </a:pPr>
            <a:r>
              <a:t>主に医政行政、健康行政の空洞化により、これらを診療報酬</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FF2600"/>
                </a:solidFill>
                <a:latin typeface="A-OTF 新ゴ Pro R"/>
                <a:ea typeface="A-OTF 新ゴ Pro R"/>
                <a:cs typeface="A-OTF 新ゴ Pro R"/>
                <a:sym typeface="A-OTF 新ゴ Pro R"/>
              </a:defRPr>
            </a:pPr>
            <a:r>
              <a:t>によって誘導しようとするために、診療報酬点数表は複雑化の一途を辿るとともに、診療報酬のみで、これら実質機能を誘導することには無理がある。また、中医協の体制にも課題がある</a:t>
            </a:r>
          </a:p>
        </p:txBody>
      </p:sp>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6"/>
                                        </p:tgtEl>
                                        <p:attrNameLst>
                                          <p:attrName>style.visibility</p:attrName>
                                        </p:attrNameLst>
                                      </p:cBhvr>
                                      <p:to>
                                        <p:strVal val="visible"/>
                                      </p:to>
                                    </p:set>
                                    <p:animEffect filter="dissolve" transition="in">
                                      <p:cBhvr>
                                        <p:cTn id="7"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6"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328" name="Shape 328"/>
          <p:cNvSpPr/>
          <p:nvPr/>
        </p:nvSpPr>
        <p:spPr>
          <a:xfrm>
            <a:off x="151278" y="692819"/>
            <a:ext cx="12966698" cy="901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000000"/>
                </a:solidFill>
                <a:latin typeface="A-OTF 見出ゴMB31 Pro"/>
                <a:ea typeface="A-OTF 見出ゴMB31 Pro"/>
                <a:cs typeface="A-OTF 見出ゴMB31 Pro"/>
                <a:sym typeface="A-OTF 見出ゴMB31 Pro"/>
              </a:defRPr>
            </a:lvl1pPr>
          </a:lstStyle>
          <a:p>
            <a:pPr/>
            <a:r>
              <a:t>医療政策は、主権者としてもっとも重要な政策的論点のひとつである。</a:t>
            </a:r>
          </a:p>
        </p:txBody>
      </p:sp>
      <p:sp>
        <p:nvSpPr>
          <p:cNvPr id="329" name="Shape 329"/>
          <p:cNvSpPr/>
          <p:nvPr/>
        </p:nvSpPr>
        <p:spPr>
          <a:xfrm>
            <a:off x="434290" y="2031764"/>
            <a:ext cx="12400674"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・医療における費用対効果の問題をどう考えるか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・皆保険制度を維持するとしても、フリーアクセスは必須なのか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・医療資源の遍在化を規制する必要はないのか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・医療従事者の質を確保する制度の見直しは必要ないのか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・中医協の委員構成はこのままで良いのか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・保険医療機関の選定条件は現状のままで良いのか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・薬事承認と薬価収載の制度的すみわけは現状のままで良いのか</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10922000" algn="l"/>
              </a:tabLst>
              <a:defRPr sz="3300">
                <a:solidFill>
                  <a:srgbClr val="000000"/>
                </a:solidFill>
                <a:latin typeface="A-OTF 新ゴ Pro R"/>
                <a:ea typeface="A-OTF 新ゴ Pro R"/>
                <a:cs typeface="A-OTF 新ゴ Pro R"/>
                <a:sym typeface="A-OTF 新ゴ Pro R"/>
              </a:defRPr>
            </a:pPr>
            <a:r>
              <a:t>・保険外併用療法の拡大は是なのか非なのか</a:t>
            </a:r>
          </a:p>
        </p:txBody>
      </p:sp>
    </p:spTree>
  </p:cSld>
  <p:clrMapOvr>
    <a:masterClrMapping/>
  </p:clrMapOvr>
  <p:transition xmlns:p14="http://schemas.microsoft.com/office/powerpoint/2010/main" spd="slow" advClick="1" p14:dur="15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title" idx="4294967295"/>
          </p:nvPr>
        </p:nvSpPr>
        <p:spPr>
          <a:xfrm>
            <a:off x="698499" y="322262"/>
            <a:ext cx="11607802" cy="1512888"/>
          </a:xfrm>
          <a:prstGeom prst="rect">
            <a:avLst/>
          </a:prstGeom>
        </p:spPr>
        <p:txBody>
          <a:bodyPr/>
          <a:lstStyle>
            <a:lvl1pPr defTabSz="914400">
              <a:defRPr sz="4800">
                <a:solidFill>
                  <a:srgbClr val="000000"/>
                </a:solidFill>
                <a:uFill>
                  <a:solidFill>
                    <a:srgbClr val="000000"/>
                  </a:solidFill>
                </a:uFill>
                <a:latin typeface="ヒラギノ角ゴ ProN W6"/>
                <a:ea typeface="ヒラギノ角ゴ ProN W6"/>
                <a:cs typeface="ヒラギノ角ゴ ProN W6"/>
                <a:sym typeface="ヒラギノ角ゴ ProN W6"/>
              </a:defRPr>
            </a:lvl1pPr>
          </a:lstStyle>
          <a:p>
            <a:pPr>
              <a:defRPr sz="7000">
                <a:effectLst/>
              </a:defRPr>
            </a:pPr>
            <a:r>
              <a:rPr sz="4800"/>
              <a:t>医療と市民社会</a:t>
            </a:r>
          </a:p>
        </p:txBody>
      </p:sp>
      <p:sp>
        <p:nvSpPr>
          <p:cNvPr id="332" name="Shape 332"/>
          <p:cNvSpPr/>
          <p:nvPr/>
        </p:nvSpPr>
        <p:spPr>
          <a:xfrm>
            <a:off x="923924" y="2273300"/>
            <a:ext cx="11137902" cy="1828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ヒラギノ角ゴ ProN W3"/>
                <a:ea typeface="ヒラギノ角ゴ ProN W3"/>
                <a:cs typeface="ヒラギノ角ゴ ProN W3"/>
                <a:sym typeface="ヒラギノ角ゴ ProN W3"/>
              </a:defRPr>
            </a:lvl1pPr>
          </a:lstStyle>
          <a:p>
            <a:pPr>
              <a:defRPr sz="1800"/>
            </a:pPr>
            <a:r>
              <a:rPr sz="3600"/>
              <a:t>医療の享受は国民にとって基本的人権の根幹をなす事業であり、医療政策の方向性は常に国民が主体となって進めて行くべきである。</a:t>
            </a:r>
          </a:p>
        </p:txBody>
      </p:sp>
      <p:sp>
        <p:nvSpPr>
          <p:cNvPr id="333" name="Shape 333"/>
          <p:cNvSpPr/>
          <p:nvPr/>
        </p:nvSpPr>
        <p:spPr>
          <a:xfrm>
            <a:off x="923924" y="6845300"/>
            <a:ext cx="11137902" cy="114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ヒラギノ角ゴ ProN W3"/>
                <a:ea typeface="ヒラギノ角ゴ ProN W3"/>
                <a:cs typeface="ヒラギノ角ゴ ProN W3"/>
                <a:sym typeface="ヒラギノ角ゴ ProN W3"/>
              </a:defRPr>
            </a:lvl1pPr>
          </a:lstStyle>
          <a:p>
            <a:pPr/>
            <a:r>
              <a:t>日本の将来の医療の形を構想することは主権者の役割である。</a:t>
            </a:r>
          </a:p>
        </p:txBody>
      </p:sp>
      <p:sp>
        <p:nvSpPr>
          <p:cNvPr id="334" name="Shape 334"/>
          <p:cNvSpPr/>
          <p:nvPr/>
        </p:nvSpPr>
        <p:spPr>
          <a:xfrm rot="5392432">
            <a:off x="5865812" y="4976812"/>
            <a:ext cx="1270001" cy="1270001"/>
          </a:xfrm>
          <a:prstGeom prst="rightArrow">
            <a:avLst>
              <a:gd name="adj1" fmla="val 32000"/>
              <a:gd name="adj2" fmla="val 44000"/>
            </a:avLst>
          </a:prstGeom>
          <a:solidFill>
            <a:srgbClr val="FF2600"/>
          </a:solidFill>
          <a:ln w="25400">
            <a:miter lim="400000"/>
          </a:ln>
        </p:spPr>
        <p:txBody>
          <a:bodyPr lIns="50800" tIns="50800" rIns="50800" bIns="50800" anchor="ctr"/>
          <a:lstStyle/>
          <a:p>
            <a:pPr indent="39687" algn="l" defTabSz="457200">
              <a:defRPr sz="1800">
                <a:solidFill>
                  <a:srgbClr val="FF2600"/>
                </a:solidFill>
                <a:uFill>
                  <a:solidFill>
                    <a:srgbClr val="FF2600"/>
                  </a:solidFill>
                </a:uFill>
                <a:latin typeface="Gill Sans"/>
                <a:ea typeface="Gill Sans"/>
                <a:cs typeface="Gill Sans"/>
                <a:sym typeface="Gill Sans"/>
              </a:defRPr>
            </a:pPr>
          </a:p>
        </p:txBody>
      </p:sp>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34"/>
                                        </p:tgtEl>
                                        <p:attrNameLst>
                                          <p:attrName>style.visibility</p:attrName>
                                        </p:attrNameLst>
                                      </p:cBhvr>
                                      <p:to>
                                        <p:strVal val="visible"/>
                                      </p:to>
                                    </p:set>
                                    <p:anim calcmode="lin" valueType="num">
                                      <p:cBhvr>
                                        <p:cTn id="7" dur="500" fill="hold"/>
                                        <p:tgtEl>
                                          <p:spTgt spid="334"/>
                                        </p:tgtEl>
                                        <p:attrNameLst>
                                          <p:attrName>ppt_x</p:attrName>
                                        </p:attrNameLst>
                                      </p:cBhvr>
                                      <p:tavLst>
                                        <p:tav tm="0">
                                          <p:val>
                                            <p:strVal val="#ppt_x"/>
                                          </p:val>
                                        </p:tav>
                                        <p:tav tm="100000">
                                          <p:val>
                                            <p:strVal val="#ppt_x"/>
                                          </p:val>
                                        </p:tav>
                                      </p:tavLst>
                                    </p:anim>
                                    <p:anim calcmode="lin" valueType="num">
                                      <p:cBhvr>
                                        <p:cTn id="8" dur="500" fill="hold"/>
                                        <p:tgtEl>
                                          <p:spTgt spid="3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333"/>
                                        </p:tgtEl>
                                        <p:attrNameLst>
                                          <p:attrName>style.visibility</p:attrName>
                                        </p:attrNameLst>
                                      </p:cBhvr>
                                      <p:to>
                                        <p:strVal val="visible"/>
                                      </p:to>
                                    </p:set>
                                    <p:anim calcmode="lin" valueType="num">
                                      <p:cBhvr>
                                        <p:cTn id="13" dur="500" fill="hold"/>
                                        <p:tgtEl>
                                          <p:spTgt spid="333"/>
                                        </p:tgtEl>
                                        <p:attrNameLst>
                                          <p:attrName>ppt_x</p:attrName>
                                        </p:attrNameLst>
                                      </p:cBhvr>
                                      <p:tavLst>
                                        <p:tav tm="0">
                                          <p:val>
                                            <p:strVal val="#ppt_x"/>
                                          </p:val>
                                        </p:tav>
                                        <p:tav tm="100000">
                                          <p:val>
                                            <p:strVal val="#ppt_x"/>
                                          </p:val>
                                        </p:tav>
                                      </p:tavLst>
                                    </p:anim>
                                    <p:anim calcmode="lin" valueType="num">
                                      <p:cBhvr>
                                        <p:cTn id="14" dur="500" fill="hold"/>
                                        <p:tgtEl>
                                          <p:spTgt spid="3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3" grpId="2"/>
      <p:bldP build="whole" bldLvl="1" animBg="1" rev="0" advAuto="0" spid="33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idx="4294967295"/>
          </p:nvPr>
        </p:nvSpPr>
        <p:spPr>
          <a:xfrm>
            <a:off x="698499" y="322262"/>
            <a:ext cx="11607802" cy="1512888"/>
          </a:xfrm>
          <a:prstGeom prst="rect">
            <a:avLst/>
          </a:prstGeom>
        </p:spPr>
        <p:txBody>
          <a:bodyPr/>
          <a:lstStyle>
            <a:lvl1pPr defTabSz="914400">
              <a:defRPr sz="4800">
                <a:solidFill>
                  <a:srgbClr val="000000"/>
                </a:solidFill>
                <a:uFill>
                  <a:solidFill>
                    <a:srgbClr val="000000"/>
                  </a:solidFill>
                </a:uFill>
                <a:latin typeface="ヒラギノ角ゴ ProN W6"/>
                <a:ea typeface="ヒラギノ角ゴ ProN W6"/>
                <a:cs typeface="ヒラギノ角ゴ ProN W6"/>
                <a:sym typeface="ヒラギノ角ゴ ProN W6"/>
              </a:defRPr>
            </a:lvl1pPr>
          </a:lstStyle>
          <a:p>
            <a:pPr>
              <a:defRPr sz="7000">
                <a:effectLst/>
              </a:defRPr>
            </a:pPr>
            <a:r>
              <a:rPr sz="4800"/>
              <a:t>医療と市民社会</a:t>
            </a:r>
          </a:p>
        </p:txBody>
      </p:sp>
      <p:sp>
        <p:nvSpPr>
          <p:cNvPr id="166" name="Shape 166"/>
          <p:cNvSpPr/>
          <p:nvPr/>
        </p:nvSpPr>
        <p:spPr>
          <a:xfrm>
            <a:off x="931862" y="1690005"/>
            <a:ext cx="11137901" cy="182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ヒラギノ角ゴ Pro W6"/>
                <a:ea typeface="ヒラギノ角ゴ Pro W6"/>
                <a:cs typeface="ヒラギノ角ゴ Pro W6"/>
                <a:sym typeface="ヒラギノ角ゴ Pro W6"/>
              </a:defRPr>
            </a:lvl1pPr>
          </a:lstStyle>
          <a:p>
            <a:pPr>
              <a:defRPr sz="1800"/>
            </a:pPr>
            <a:r>
              <a:rPr sz="3600"/>
              <a:t>生存，自由そして幸福の追求を含むある侵すべからざる権利を与えられている．これらの権利を確実なものとするために，人は政府という機関をもつ</a:t>
            </a:r>
          </a:p>
        </p:txBody>
      </p:sp>
      <p:sp>
        <p:nvSpPr>
          <p:cNvPr id="167" name="Shape 167"/>
          <p:cNvSpPr/>
          <p:nvPr/>
        </p:nvSpPr>
        <p:spPr>
          <a:xfrm>
            <a:off x="2078037" y="3760105"/>
            <a:ext cx="9994901"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defRPr sz="2400">
                <a:solidFill>
                  <a:srgbClr val="000000"/>
                </a:solidFill>
                <a:uFill>
                  <a:solidFill>
                    <a:srgbClr val="000000"/>
                  </a:solidFill>
                </a:uFill>
                <a:latin typeface="ヒラギノ角ゴ ProN W6"/>
                <a:ea typeface="ヒラギノ角ゴ ProN W6"/>
                <a:cs typeface="ヒラギノ角ゴ ProN W6"/>
                <a:sym typeface="ヒラギノ角ゴ ProN W6"/>
              </a:defRPr>
            </a:lvl1pPr>
          </a:lstStyle>
          <a:p>
            <a:pPr>
              <a:defRPr sz="1800"/>
            </a:pPr>
            <a:r>
              <a:rPr sz="2400"/>
              <a:t>アメリカ独立宣言（The Unanimous Declaration of the thirteen United States of America）</a:t>
            </a:r>
          </a:p>
        </p:txBody>
      </p:sp>
      <p:sp>
        <p:nvSpPr>
          <p:cNvPr id="168" name="Shape 168"/>
          <p:cNvSpPr/>
          <p:nvPr/>
        </p:nvSpPr>
        <p:spPr>
          <a:xfrm>
            <a:off x="933449" y="4763405"/>
            <a:ext cx="11137902" cy="2514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ヒラギノ角ゴ ProN W6"/>
                <a:ea typeface="ヒラギノ角ゴ ProN W6"/>
                <a:cs typeface="ヒラギノ角ゴ ProN W6"/>
                <a:sym typeface="ヒラギノ角ゴ ProN W6"/>
              </a:defRPr>
            </a:lvl1pPr>
          </a:lstStyle>
          <a:p>
            <a:pPr>
              <a:defRPr sz="1800"/>
            </a:pPr>
            <a:r>
              <a:rPr sz="3600"/>
              <a:t>すべて国民は、個人として尊重される。生命、自由及び幸福追求に対する国民の権利については、公共の福祉に反しない限り、立法その他の国政の上で、最大の尊重を必要とする。</a:t>
            </a:r>
          </a:p>
        </p:txBody>
      </p:sp>
      <p:sp>
        <p:nvSpPr>
          <p:cNvPr id="169" name="Shape 169"/>
          <p:cNvSpPr/>
          <p:nvPr/>
        </p:nvSpPr>
        <p:spPr>
          <a:xfrm>
            <a:off x="2670585" y="7282195"/>
            <a:ext cx="2568116" cy="8188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ts val="2200"/>
              </a:lnSpc>
              <a:defRPr sz="2400">
                <a:solidFill>
                  <a:srgbClr val="000000"/>
                </a:solidFill>
                <a:uFill>
                  <a:solidFill>
                    <a:srgbClr val="000000"/>
                  </a:solidFill>
                </a:uFill>
                <a:latin typeface="ヒラギノ角ゴ ProN W6"/>
                <a:ea typeface="ヒラギノ角ゴ ProN W6"/>
                <a:cs typeface="ヒラギノ角ゴ ProN W6"/>
                <a:sym typeface="ヒラギノ角ゴ ProN W6"/>
              </a:defRPr>
            </a:pPr>
          </a:p>
          <a:p>
            <a:pPr algn="l" defTabSz="457200">
              <a:lnSpc>
                <a:spcPts val="2200"/>
              </a:lnSpc>
              <a:defRPr sz="2400">
                <a:solidFill>
                  <a:srgbClr val="000000"/>
                </a:solidFill>
                <a:uFill>
                  <a:solidFill>
                    <a:srgbClr val="000000"/>
                  </a:solidFill>
                </a:uFill>
                <a:latin typeface="ヒラギノ角ゴ ProN W6"/>
                <a:ea typeface="ヒラギノ角ゴ ProN W6"/>
                <a:cs typeface="ヒラギノ角ゴ ProN W6"/>
                <a:sym typeface="ヒラギノ角ゴ ProN W6"/>
              </a:defRPr>
            </a:pPr>
            <a:r>
              <a:t>日本国憲法１３条</a:t>
            </a:r>
          </a:p>
        </p:txBody>
      </p:sp>
      <p:sp>
        <p:nvSpPr>
          <p:cNvPr id="170" name="Shape 170"/>
          <p:cNvSpPr/>
          <p:nvPr/>
        </p:nvSpPr>
        <p:spPr>
          <a:xfrm>
            <a:off x="817507" y="7999924"/>
            <a:ext cx="11137902" cy="114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ヒラギノ角ゴ ProN W6"/>
                <a:ea typeface="ヒラギノ角ゴ ProN W6"/>
                <a:cs typeface="ヒラギノ角ゴ ProN W6"/>
                <a:sym typeface="ヒラギノ角ゴ ProN W6"/>
              </a:defRPr>
            </a:lvl1pPr>
          </a:lstStyle>
          <a:p>
            <a:pPr>
              <a:defRPr sz="1800"/>
            </a:pPr>
            <a:r>
              <a:rPr sz="3600"/>
              <a:t>すべて国民は、健康で文化的な最低限度の生活を営む権利を有する。</a:t>
            </a:r>
          </a:p>
        </p:txBody>
      </p:sp>
      <p:sp>
        <p:nvSpPr>
          <p:cNvPr id="171" name="Shape 171"/>
          <p:cNvSpPr/>
          <p:nvPr/>
        </p:nvSpPr>
        <p:spPr>
          <a:xfrm>
            <a:off x="2670585" y="9050306"/>
            <a:ext cx="2568116" cy="8188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ts val="2200"/>
              </a:lnSpc>
              <a:defRPr sz="2400">
                <a:solidFill>
                  <a:srgbClr val="000000"/>
                </a:solidFill>
                <a:uFill>
                  <a:solidFill>
                    <a:srgbClr val="000000"/>
                  </a:solidFill>
                </a:uFill>
                <a:latin typeface="ヒラギノ角ゴ ProN W6"/>
                <a:ea typeface="ヒラギノ角ゴ ProN W6"/>
                <a:cs typeface="ヒラギノ角ゴ ProN W6"/>
                <a:sym typeface="ヒラギノ角ゴ ProN W6"/>
              </a:defRPr>
            </a:pPr>
          </a:p>
          <a:p>
            <a:pPr algn="l" defTabSz="457200">
              <a:lnSpc>
                <a:spcPts val="2200"/>
              </a:lnSpc>
              <a:defRPr sz="2400">
                <a:solidFill>
                  <a:srgbClr val="000000"/>
                </a:solidFill>
                <a:uFill>
                  <a:solidFill>
                    <a:srgbClr val="000000"/>
                  </a:solidFill>
                </a:uFill>
                <a:latin typeface="ヒラギノ角ゴ ProN W6"/>
                <a:ea typeface="ヒラギノ角ゴ ProN W6"/>
                <a:cs typeface="ヒラギノ角ゴ ProN W6"/>
                <a:sym typeface="ヒラギノ角ゴ ProN W6"/>
              </a:defRPr>
            </a:pPr>
            <a:r>
              <a:t>日本国憲法25条</a:t>
            </a:r>
          </a:p>
        </p:txBody>
      </p:sp>
    </p:spTree>
  </p:cSld>
  <p:clrMapOvr>
    <a:masterClrMapping/>
  </p:clrMapOvr>
  <p:transition xmlns:p14="http://schemas.microsoft.com/office/powerpoint/2010/main" spd="slow" advClick="1" p14:dur="15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idx="4294967295"/>
          </p:nvPr>
        </p:nvSpPr>
        <p:spPr>
          <a:xfrm>
            <a:off x="698499" y="322262"/>
            <a:ext cx="11607802" cy="1512888"/>
          </a:xfrm>
          <a:prstGeom prst="rect">
            <a:avLst/>
          </a:prstGeom>
        </p:spPr>
        <p:txBody>
          <a:bodyPr/>
          <a:lstStyle>
            <a:lvl1pPr defTabSz="914400">
              <a:defRPr b="1" sz="4800">
                <a:solidFill>
                  <a:srgbClr val="000000"/>
                </a:solidFill>
                <a:uFill>
                  <a:solidFill>
                    <a:srgbClr val="000000"/>
                  </a:solidFill>
                </a:uFill>
                <a:latin typeface="Meiryo"/>
                <a:ea typeface="Meiryo"/>
                <a:cs typeface="Meiryo"/>
                <a:sym typeface="Meiryo"/>
              </a:defRPr>
            </a:lvl1pPr>
          </a:lstStyle>
          <a:p>
            <a:pPr>
              <a:defRPr b="0" sz="7000">
                <a:effectLst/>
                <a:latin typeface="Gill Sans"/>
                <a:ea typeface="Gill Sans"/>
                <a:cs typeface="Gill Sans"/>
                <a:sym typeface="Gill Sans"/>
              </a:defRPr>
            </a:pPr>
            <a:r>
              <a:rPr b="1" sz="4800">
                <a:latin typeface="Meiryo"/>
                <a:ea typeface="Meiryo"/>
                <a:cs typeface="Meiryo"/>
                <a:sym typeface="Meiryo"/>
              </a:rPr>
              <a:t>医療と市民社会</a:t>
            </a:r>
          </a:p>
        </p:txBody>
      </p:sp>
      <p:sp>
        <p:nvSpPr>
          <p:cNvPr id="174" name="Shape 174"/>
          <p:cNvSpPr/>
          <p:nvPr/>
        </p:nvSpPr>
        <p:spPr>
          <a:xfrm>
            <a:off x="923925" y="2082800"/>
            <a:ext cx="47244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Meiryo"/>
                <a:ea typeface="Meiryo"/>
                <a:cs typeface="Meiryo"/>
                <a:sym typeface="Meiryo"/>
              </a:defRPr>
            </a:lvl1pPr>
          </a:lstStyle>
          <a:p>
            <a:pPr>
              <a:defRPr sz="1800">
                <a:latin typeface="Gill Sans"/>
                <a:ea typeface="Gill Sans"/>
                <a:cs typeface="Gill Sans"/>
                <a:sym typeface="Gill Sans"/>
              </a:defRPr>
            </a:pPr>
            <a:r>
              <a:rPr sz="3600">
                <a:latin typeface="Meiryo"/>
                <a:ea typeface="Meiryo"/>
                <a:cs typeface="Meiryo"/>
                <a:sym typeface="Meiryo"/>
              </a:rPr>
              <a:t>医療の科学技術産業化</a:t>
            </a:r>
          </a:p>
        </p:txBody>
      </p:sp>
      <p:sp>
        <p:nvSpPr>
          <p:cNvPr id="175" name="Shape 175"/>
          <p:cNvSpPr/>
          <p:nvPr/>
        </p:nvSpPr>
        <p:spPr>
          <a:xfrm>
            <a:off x="923925" y="3009900"/>
            <a:ext cx="47244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457200">
              <a:defRPr>
                <a:solidFill>
                  <a:srgbClr val="000000"/>
                </a:solidFill>
                <a:uFill>
                  <a:solidFill>
                    <a:srgbClr val="000000"/>
                  </a:solidFill>
                </a:uFill>
                <a:latin typeface="Meiryo"/>
                <a:ea typeface="Meiryo"/>
                <a:cs typeface="Meiryo"/>
                <a:sym typeface="Meiryo"/>
              </a:defRPr>
            </a:lvl1pPr>
          </a:lstStyle>
          <a:p>
            <a:pPr>
              <a:defRPr sz="1800">
                <a:latin typeface="Gill Sans"/>
                <a:ea typeface="Gill Sans"/>
                <a:cs typeface="Gill Sans"/>
                <a:sym typeface="Gill Sans"/>
              </a:defRPr>
            </a:pPr>
            <a:r>
              <a:rPr sz="3600">
                <a:latin typeface="Meiryo"/>
                <a:ea typeface="Meiryo"/>
                <a:cs typeface="Meiryo"/>
                <a:sym typeface="Meiryo"/>
              </a:rPr>
              <a:t>身体の医療化</a:t>
            </a:r>
          </a:p>
        </p:txBody>
      </p:sp>
      <p:pic>
        <p:nvPicPr>
          <p:cNvPr id="176" name="子宮頸がんワクチン記事（2013年5月12日 東京新聞朝刊）.png" descr="子宮頸がんワクチン記事（2013年5月12日 東京新聞朝刊）.pdf"/>
          <p:cNvPicPr>
            <a:picLocks noChangeAspect="1"/>
          </p:cNvPicPr>
          <p:nvPr/>
        </p:nvPicPr>
        <p:blipFill>
          <a:blip r:embed="rId2">
            <a:extLst/>
          </a:blip>
          <a:stretch>
            <a:fillRect/>
          </a:stretch>
        </p:blipFill>
        <p:spPr>
          <a:xfrm>
            <a:off x="901700" y="3941762"/>
            <a:ext cx="6908800" cy="4435476"/>
          </a:xfrm>
          <a:prstGeom prst="rect">
            <a:avLst/>
          </a:prstGeom>
          <a:ln w="12700">
            <a:miter lim="400000"/>
          </a:ln>
        </p:spPr>
      </p:pic>
      <p:pic>
        <p:nvPicPr>
          <p:cNvPr id="177" name="20131022読売新聞-1.png" descr="20131022読売新聞-1.pdf"/>
          <p:cNvPicPr>
            <a:picLocks noChangeAspect="1"/>
          </p:cNvPicPr>
          <p:nvPr/>
        </p:nvPicPr>
        <p:blipFill>
          <a:blip r:embed="rId3">
            <a:extLst/>
          </a:blip>
          <a:stretch>
            <a:fillRect/>
          </a:stretch>
        </p:blipFill>
        <p:spPr>
          <a:xfrm>
            <a:off x="8636000" y="1277937"/>
            <a:ext cx="2925763" cy="7726363"/>
          </a:xfrm>
          <a:prstGeom prst="rect">
            <a:avLst/>
          </a:prstGeom>
          <a:ln w="12700">
            <a:miter lim="400000"/>
          </a:ln>
        </p:spPr>
      </p:pic>
    </p:spTree>
  </p:cSld>
  <p:clrMapOvr>
    <a:masterClrMapping/>
  </p:clrMapOvr>
  <p:transition xmlns:p14="http://schemas.microsoft.com/office/powerpoint/2010/main" spd="slow" advClick="1" p14:dur="2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79" name="Shape 179"/>
          <p:cNvSpPr/>
          <p:nvPr/>
        </p:nvSpPr>
        <p:spPr>
          <a:xfrm>
            <a:off x="766464" y="133349"/>
            <a:ext cx="11471871" cy="20447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3000">
                <a:solidFill>
                  <a:srgbClr val="6C6963"/>
                </a:solidFill>
                <a:latin typeface="メイリオ"/>
                <a:ea typeface="メイリオ"/>
                <a:cs typeface="メイリオ"/>
                <a:sym typeface="メイリオ"/>
              </a:defRPr>
            </a:pPr>
            <a:r>
              <a:t>ある物理現象の科学的発見が技術革新に結びつく時間は大幅に短縮した。</a:t>
            </a:r>
          </a:p>
          <a:p>
            <a:pPr algn="l">
              <a:lnSpc>
                <a:spcPct val="120000"/>
              </a:lnSpc>
              <a:defRPr sz="3000">
                <a:solidFill>
                  <a:srgbClr val="0433FF"/>
                </a:solidFill>
                <a:latin typeface="メイリオ"/>
                <a:ea typeface="メイリオ"/>
                <a:cs typeface="メイリオ"/>
                <a:sym typeface="メイリオ"/>
              </a:defRPr>
            </a:pPr>
            <a:r>
              <a:t>写真＞102年　電話＞56年　原子爆弾＞6年　トランジスタ＞5年</a:t>
            </a:r>
          </a:p>
        </p:txBody>
      </p:sp>
      <p:sp>
        <p:nvSpPr>
          <p:cNvPr id="180" name="Shape 180"/>
          <p:cNvSpPr/>
          <p:nvPr/>
        </p:nvSpPr>
        <p:spPr>
          <a:xfrm>
            <a:off x="8153400" y="2063749"/>
            <a:ext cx="4526633"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2100">
                <a:solidFill>
                  <a:srgbClr val="6C6963"/>
                </a:solidFill>
                <a:latin typeface="メイリオ"/>
                <a:ea typeface="メイリオ"/>
                <a:cs typeface="メイリオ"/>
                <a:sym typeface="メイリオ"/>
              </a:defRPr>
            </a:lvl1pPr>
          </a:lstStyle>
          <a:p>
            <a:pPr/>
            <a:r>
              <a:t>Bertrand  Gille , Bernard Stiegler</a:t>
            </a:r>
          </a:p>
        </p:txBody>
      </p:sp>
      <p:sp>
        <p:nvSpPr>
          <p:cNvPr id="181" name="Shape 181"/>
          <p:cNvSpPr/>
          <p:nvPr/>
        </p:nvSpPr>
        <p:spPr>
          <a:xfrm>
            <a:off x="766464" y="2559049"/>
            <a:ext cx="11471871" cy="1358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3000">
                <a:solidFill>
                  <a:srgbClr val="6C6963"/>
                </a:solidFill>
                <a:latin typeface="メイリオ"/>
                <a:ea typeface="メイリオ"/>
                <a:cs typeface="メイリオ"/>
                <a:sym typeface="メイリオ"/>
              </a:defRPr>
            </a:lvl1pPr>
          </a:lstStyle>
          <a:p>
            <a:pPr/>
            <a:r>
              <a:t>この代償は、科学と産業の主導権の転倒であり、技術的発明と科学的発見の混同である。</a:t>
            </a:r>
          </a:p>
        </p:txBody>
      </p:sp>
      <p:sp>
        <p:nvSpPr>
          <p:cNvPr id="182" name="Shape 182"/>
          <p:cNvSpPr/>
          <p:nvPr/>
        </p:nvSpPr>
        <p:spPr>
          <a:xfrm>
            <a:off x="5499100" y="3270249"/>
            <a:ext cx="2443138"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2100">
                <a:solidFill>
                  <a:srgbClr val="6C6963"/>
                </a:solidFill>
                <a:latin typeface="メイリオ"/>
                <a:ea typeface="メイリオ"/>
                <a:cs typeface="メイリオ"/>
                <a:sym typeface="メイリオ"/>
              </a:defRPr>
            </a:lvl1pPr>
          </a:lstStyle>
          <a:p>
            <a:pPr/>
            <a:r>
              <a:t>Bernard Stiegler</a:t>
            </a:r>
          </a:p>
        </p:txBody>
      </p:sp>
      <p:sp>
        <p:nvSpPr>
          <p:cNvPr id="183" name="Shape 183"/>
          <p:cNvSpPr/>
          <p:nvPr/>
        </p:nvSpPr>
        <p:spPr>
          <a:xfrm>
            <a:off x="766464" y="4054474"/>
            <a:ext cx="11471871" cy="20447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sz="3000">
                <a:solidFill>
                  <a:srgbClr val="6C6963"/>
                </a:solidFill>
                <a:latin typeface="メイリオ"/>
                <a:ea typeface="メイリオ"/>
                <a:cs typeface="メイリオ"/>
                <a:sym typeface="メイリオ"/>
              </a:defRPr>
            </a:lvl1pPr>
          </a:lstStyle>
          <a:p>
            <a:pPr/>
            <a:r>
              <a:t>これらは、もはや近代の特徴であり、こうした現状に盲目であるならば科学者はもはや、産業システムを支える生産者にとってかわるしかない。</a:t>
            </a:r>
          </a:p>
        </p:txBody>
      </p:sp>
      <p:sp>
        <p:nvSpPr>
          <p:cNvPr id="184" name="Shape 184"/>
          <p:cNvSpPr/>
          <p:nvPr/>
        </p:nvSpPr>
        <p:spPr>
          <a:xfrm>
            <a:off x="766464" y="6057899"/>
            <a:ext cx="11471871" cy="20447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3000">
                <a:solidFill>
                  <a:srgbClr val="6C6963"/>
                </a:solidFill>
                <a:latin typeface="メイリオ"/>
                <a:ea typeface="メイリオ"/>
                <a:cs typeface="メイリオ"/>
                <a:sym typeface="メイリオ"/>
              </a:defRPr>
            </a:pPr>
            <a:r>
              <a:t>医薬品産業においても、同様の現象が生じていることは疑いないが、重要なのは</a:t>
            </a:r>
            <a:r>
              <a:rPr>
                <a:solidFill>
                  <a:srgbClr val="FF2600"/>
                </a:solidFill>
              </a:rPr>
              <a:t>「専門家」</a:t>
            </a:r>
            <a:r>
              <a:t>の占める位置である。システムの一部なのか否かということである。すなわち</a:t>
            </a:r>
          </a:p>
        </p:txBody>
      </p:sp>
      <p:sp>
        <p:nvSpPr>
          <p:cNvPr id="185" name="Shape 185"/>
          <p:cNvSpPr/>
          <p:nvPr/>
        </p:nvSpPr>
        <p:spPr>
          <a:xfrm>
            <a:off x="984733" y="8350249"/>
            <a:ext cx="11471871"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3500">
                <a:solidFill>
                  <a:srgbClr val="000000"/>
                </a:solidFill>
                <a:latin typeface="メイリオ"/>
                <a:ea typeface="メイリオ"/>
                <a:cs typeface="メイリオ"/>
                <a:sym typeface="メイリオ"/>
              </a:defRPr>
            </a:pPr>
            <a:r>
              <a:rPr>
                <a:solidFill>
                  <a:srgbClr val="0433FF"/>
                </a:solidFill>
              </a:rPr>
              <a:t>産業</a:t>
            </a:r>
            <a:r>
              <a:t>の側に立つか</a:t>
            </a:r>
            <a:r>
              <a:rPr>
                <a:solidFill>
                  <a:srgbClr val="FF2600"/>
                </a:solidFill>
              </a:rPr>
              <a:t>生命</a:t>
            </a:r>
            <a:r>
              <a:t>の側に立つかという問題である。</a:t>
            </a:r>
          </a:p>
        </p:txBody>
      </p:sp>
    </p:spTree>
  </p:cSld>
  <p:clrMapOvr>
    <a:masterClrMapping/>
  </p:clrMapOvr>
  <p:transition xmlns:p14="http://schemas.microsoft.com/office/powerpoint/2010/main" spd="slow" advClick="1" p14:dur="15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idx="4294967295"/>
          </p:nvPr>
        </p:nvSpPr>
        <p:spPr>
          <a:xfrm>
            <a:off x="698499" y="309562"/>
            <a:ext cx="11607802" cy="1512888"/>
          </a:xfrm>
          <a:prstGeom prst="rect">
            <a:avLst/>
          </a:prstGeom>
        </p:spPr>
        <p:txBody>
          <a:bodyPr/>
          <a:lstStyle/>
          <a:p>
            <a:pPr defTabSz="914400">
              <a:defRPr sz="7000">
                <a:solidFill>
                  <a:srgbClr val="000000"/>
                </a:solidFill>
                <a:effectLst/>
                <a:uFill>
                  <a:solidFill>
                    <a:srgbClr val="000000"/>
                  </a:solidFill>
                </a:uFill>
                <a:latin typeface="Gill Sans"/>
                <a:ea typeface="Gill Sans"/>
                <a:cs typeface="Gill Sans"/>
                <a:sym typeface="Gill Sans"/>
              </a:defRPr>
            </a:pPr>
            <a:r>
              <a:rPr b="1" sz="3600">
                <a:latin typeface="Meiryo"/>
                <a:ea typeface="Meiryo"/>
                <a:cs typeface="Meiryo"/>
                <a:sym typeface="Meiryo"/>
              </a:rPr>
              <a:t>これまで、国民が医療制度を実感として</a:t>
            </a:r>
            <a:br>
              <a:rPr b="1" sz="3600">
                <a:latin typeface="Meiryo"/>
                <a:ea typeface="Meiryo"/>
                <a:cs typeface="Meiryo"/>
                <a:sym typeface="Meiryo"/>
              </a:rPr>
            </a:br>
            <a:r>
              <a:rPr b="1" sz="3600">
                <a:latin typeface="Meiryo"/>
                <a:ea typeface="Meiryo"/>
                <a:cs typeface="Meiryo"/>
                <a:sym typeface="Meiryo"/>
              </a:rPr>
              <a:t>理解し意見を表明する契機が少なすぎたのではないか</a:t>
            </a:r>
          </a:p>
        </p:txBody>
      </p:sp>
      <p:pic>
        <p:nvPicPr>
          <p:cNvPr id="188" name="Untitled.png" descr="Untitled.pdf"/>
          <p:cNvPicPr>
            <a:picLocks noChangeAspect="1"/>
          </p:cNvPicPr>
          <p:nvPr/>
        </p:nvPicPr>
        <p:blipFill>
          <a:blip r:embed="rId2">
            <a:extLst/>
          </a:blip>
          <a:stretch>
            <a:fillRect/>
          </a:stretch>
        </p:blipFill>
        <p:spPr>
          <a:xfrm rot="5400000">
            <a:off x="1734343" y="283368"/>
            <a:ext cx="7970839" cy="11280776"/>
          </a:xfrm>
          <a:prstGeom prst="rect">
            <a:avLst/>
          </a:prstGeom>
          <a:ln w="12700">
            <a:miter lim="400000"/>
          </a:ln>
        </p:spPr>
      </p:pic>
    </p:spTree>
  </p:cSld>
  <p:clrMapOvr>
    <a:masterClrMapping/>
  </p:clrMapOvr>
  <p:transition xmlns:p14="http://schemas.microsoft.com/office/powerpoint/2010/main" spd="slow" advClick="1" p14:dur="15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190"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191" name="Shape 191"/>
          <p:cNvSpPr/>
          <p:nvPr/>
        </p:nvSpPr>
        <p:spPr>
          <a:xfrm>
            <a:off x="1397000" y="7596826"/>
            <a:ext cx="10896600"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10922000" algn="l"/>
              </a:tabLst>
              <a:defRPr>
                <a:solidFill>
                  <a:srgbClr val="000000"/>
                </a:solidFill>
                <a:latin typeface="メイリオ"/>
                <a:ea typeface="メイリオ"/>
                <a:cs typeface="メイリオ"/>
                <a:sym typeface="メイリオ"/>
              </a:defRPr>
            </a:pPr>
          </a:p>
        </p:txBody>
      </p:sp>
      <p:sp>
        <p:nvSpPr>
          <p:cNvPr id="192" name="Shape 192"/>
          <p:cNvSpPr/>
          <p:nvPr/>
        </p:nvSpPr>
        <p:spPr>
          <a:xfrm>
            <a:off x="956309" y="1843726"/>
            <a:ext cx="11772901" cy="353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latin typeface="メイリオ"/>
                <a:ea typeface="メイリオ"/>
                <a:cs typeface="メイリオ"/>
                <a:sym typeface="メイリオ"/>
              </a:defRPr>
            </a:pPr>
            <a:r>
              <a:t>血液製剤によるHIV感染被害は、一般的に</a:t>
            </a:r>
          </a:p>
          <a:p>
            <a:pPr algn="l">
              <a:defRPr>
                <a:solidFill>
                  <a:srgbClr val="000000"/>
                </a:solidFill>
                <a:latin typeface="メイリオ"/>
                <a:ea typeface="メイリオ"/>
                <a:cs typeface="メイリオ"/>
                <a:sym typeface="メイリオ"/>
              </a:defRPr>
            </a:pPr>
            <a:r>
              <a:rPr>
                <a:solidFill>
                  <a:srgbClr val="FF2600"/>
                </a:solidFill>
              </a:rPr>
              <a:t>「薬害エイズ」</a:t>
            </a:r>
            <a:r>
              <a:t>と呼称される。</a:t>
            </a:r>
          </a:p>
          <a:p>
            <a:pPr algn="l">
              <a:defRPr>
                <a:solidFill>
                  <a:srgbClr val="000000"/>
                </a:solidFill>
                <a:latin typeface="メイリオ"/>
                <a:ea typeface="メイリオ"/>
                <a:cs typeface="メイリオ"/>
                <a:sym typeface="メイリオ"/>
              </a:defRPr>
            </a:pPr>
            <a:r>
              <a:t>その実質は、輸入血液製剤や輸入原料血漿</a:t>
            </a:r>
          </a:p>
          <a:p>
            <a:pPr algn="l">
              <a:defRPr>
                <a:solidFill>
                  <a:srgbClr val="000000"/>
                </a:solidFill>
                <a:latin typeface="メイリオ"/>
                <a:ea typeface="メイリオ"/>
                <a:cs typeface="メイリオ"/>
                <a:sym typeface="メイリオ"/>
              </a:defRPr>
            </a:pPr>
            <a:r>
              <a:t>に混入したHIVによる感染</a:t>
            </a:r>
          </a:p>
          <a:p>
            <a:pPr algn="l">
              <a:defRPr>
                <a:solidFill>
                  <a:srgbClr val="000000"/>
                </a:solidFill>
                <a:latin typeface="メイリオ"/>
                <a:ea typeface="メイリオ"/>
                <a:cs typeface="メイリオ"/>
                <a:sym typeface="メイリオ"/>
              </a:defRPr>
            </a:pPr>
            <a:r>
              <a:t>「血液エイズ」である。</a:t>
            </a:r>
          </a:p>
        </p:txBody>
      </p:sp>
      <p:sp>
        <p:nvSpPr>
          <p:cNvPr id="193" name="Shape 193"/>
          <p:cNvSpPr/>
          <p:nvPr/>
        </p:nvSpPr>
        <p:spPr>
          <a:xfrm>
            <a:off x="939873" y="5753685"/>
            <a:ext cx="11531601" cy="353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latin typeface="メイリオ"/>
                <a:ea typeface="メイリオ"/>
                <a:cs typeface="メイリオ"/>
                <a:sym typeface="メイリオ"/>
              </a:defRPr>
            </a:pPr>
            <a:r>
              <a:t>1980年代初頭に当時、未知のウイルス感染症である</a:t>
            </a:r>
          </a:p>
          <a:p>
            <a:pPr algn="l">
              <a:defRPr>
                <a:solidFill>
                  <a:srgbClr val="000000"/>
                </a:solidFill>
                <a:latin typeface="メイリオ"/>
                <a:ea typeface="メイリオ"/>
                <a:cs typeface="メイリオ"/>
                <a:sym typeface="メイリオ"/>
              </a:defRPr>
            </a:pPr>
            <a:r>
              <a:t>AIDS(1982.9.24 CDC）の原因ウイルスHIVが</a:t>
            </a:r>
          </a:p>
          <a:p>
            <a:pPr algn="l">
              <a:defRPr>
                <a:solidFill>
                  <a:srgbClr val="000000"/>
                </a:solidFill>
                <a:latin typeface="メイリオ"/>
                <a:ea typeface="メイリオ"/>
                <a:cs typeface="メイリオ"/>
                <a:sym typeface="メイリオ"/>
              </a:defRPr>
            </a:pPr>
            <a:r>
              <a:t>買血プール血漿とともに、我が国の</a:t>
            </a:r>
          </a:p>
          <a:p>
            <a:pPr algn="l">
              <a:defRPr>
                <a:solidFill>
                  <a:srgbClr val="000000"/>
                </a:solidFill>
                <a:latin typeface="メイリオ"/>
                <a:ea typeface="メイリオ"/>
                <a:cs typeface="メイリオ"/>
                <a:sym typeface="メイリオ"/>
              </a:defRPr>
            </a:pPr>
            <a:r>
              <a:t>約5000人の血友病患者集団にもたらされ、</a:t>
            </a:r>
          </a:p>
          <a:p>
            <a:pPr algn="l">
              <a:defRPr>
                <a:solidFill>
                  <a:srgbClr val="000000"/>
                </a:solidFill>
                <a:latin typeface="メイリオ"/>
                <a:ea typeface="メイリオ"/>
                <a:cs typeface="メイリオ"/>
                <a:sym typeface="メイリオ"/>
              </a:defRPr>
            </a:pPr>
            <a:r>
              <a:t>約1500人の血友病患者らが感染した。</a:t>
            </a:r>
          </a:p>
        </p:txBody>
      </p:sp>
      <p:sp>
        <p:nvSpPr>
          <p:cNvPr id="194" name="Shape 194"/>
          <p:cNvSpPr/>
          <p:nvPr/>
        </p:nvSpPr>
        <p:spPr>
          <a:xfrm>
            <a:off x="623430" y="533400"/>
            <a:ext cx="11757943" cy="901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latin typeface="A-OTF 見出ゴMB31 Pro"/>
                <a:ea typeface="A-OTF 見出ゴMB31 Pro"/>
                <a:cs typeface="A-OTF 見出ゴMB31 Pro"/>
                <a:sym typeface="A-OTF 見出ゴMB31 Pro"/>
              </a:defRPr>
            </a:lvl1pPr>
          </a:lstStyle>
          <a:p>
            <a:pPr/>
            <a:r>
              <a:t>薬害エイズとは</a:t>
            </a:r>
          </a:p>
        </p:txBody>
      </p:sp>
    </p:spTree>
  </p:cSld>
  <p:clrMapOvr>
    <a:masterClrMapping/>
  </p:clrMapOvr>
  <p:transition xmlns:p14="http://schemas.microsoft.com/office/powerpoint/2010/main" spd="slow" advClick="1" p14:dur="15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196"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sp>
        <p:nvSpPr>
          <p:cNvPr id="197" name="Shape 197"/>
          <p:cNvSpPr/>
          <p:nvPr/>
        </p:nvSpPr>
        <p:spPr>
          <a:xfrm>
            <a:off x="1054100" y="2578100"/>
            <a:ext cx="10896600" cy="604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・出血を止める際に必要な血液凝固因子の欠乏</a:t>
            </a:r>
            <a:endParaRPr>
              <a:solidFill>
                <a:srgbClr val="424242"/>
              </a:solidFill>
            </a:endParaRPr>
          </a:p>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・因子の種類により、血友病Ａ、血友病Ｂその他類</a:t>
            </a:r>
            <a:endParaRPr>
              <a:solidFill>
                <a:srgbClr val="424242"/>
              </a:solidFill>
            </a:endParaRPr>
          </a:p>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　縁疾患がある</a:t>
            </a:r>
            <a:endParaRPr>
              <a:solidFill>
                <a:srgbClr val="424242"/>
              </a:solidFill>
            </a:endParaRPr>
          </a:p>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・1万人〜2万人に一人の割合で生まれる遺伝性疾患</a:t>
            </a:r>
            <a:endParaRPr>
              <a:solidFill>
                <a:srgbClr val="424242"/>
              </a:solidFill>
            </a:endParaRPr>
          </a:p>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　である。（X染色体連鎖劣性遺伝）</a:t>
            </a:r>
            <a:endParaRPr>
              <a:solidFill>
                <a:srgbClr val="424242"/>
              </a:solidFill>
            </a:endParaRPr>
          </a:p>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・根治治療法は確立されていない。肝臓移植すると</a:t>
            </a:r>
            <a:endParaRPr>
              <a:solidFill>
                <a:srgbClr val="424242"/>
              </a:solidFill>
            </a:endParaRPr>
          </a:p>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　血友病は完治する。その他遺伝子治療にも期待さ</a:t>
            </a:r>
            <a:endParaRPr>
              <a:solidFill>
                <a:srgbClr val="424242"/>
              </a:solidFill>
            </a:endParaRPr>
          </a:p>
          <a:p>
            <a:pPr algn="l">
              <a:tabLst>
                <a:tab pos="10922000" algn="l"/>
              </a:tabLst>
              <a:defRPr>
                <a:solidFill>
                  <a:srgbClr val="000000"/>
                </a:solidFill>
                <a:latin typeface="ヒラギノ角ゴ Pro W3"/>
                <a:ea typeface="ヒラギノ角ゴ Pro W3"/>
                <a:cs typeface="ヒラギノ角ゴ Pro W3"/>
                <a:sym typeface="ヒラギノ角ゴ Pro W3"/>
              </a:defRPr>
            </a:pPr>
            <a:r>
              <a:rPr>
                <a:solidFill>
                  <a:srgbClr val="424242"/>
                </a:solidFill>
              </a:rPr>
              <a:t>　れている。</a:t>
            </a:r>
            <a:endParaRPr>
              <a:solidFill>
                <a:srgbClr val="424242"/>
              </a:solidFill>
            </a:endParaRPr>
          </a:p>
        </p:txBody>
      </p:sp>
      <p:sp>
        <p:nvSpPr>
          <p:cNvPr id="198" name="Shape 198"/>
          <p:cNvSpPr/>
          <p:nvPr/>
        </p:nvSpPr>
        <p:spPr>
          <a:xfrm>
            <a:off x="5219700" y="850900"/>
            <a:ext cx="2552700" cy="914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400">
                <a:solidFill>
                  <a:srgbClr val="000000"/>
                </a:solidFill>
                <a:latin typeface="A-OTF 見出ゴMB31 Pro"/>
                <a:ea typeface="A-OTF 見出ゴMB31 Pro"/>
                <a:cs typeface="A-OTF 見出ゴMB31 Pro"/>
                <a:sym typeface="A-OTF 見出ゴMB31 Pro"/>
              </a:defRPr>
            </a:lvl1pPr>
          </a:lstStyle>
          <a:p>
            <a:pPr/>
            <a:r>
              <a:t>血友病</a:t>
            </a:r>
          </a:p>
        </p:txBody>
      </p:sp>
    </p:spTree>
  </p:cSld>
  <p:clrMapOvr>
    <a:masterClrMapping/>
  </p:clrMapOvr>
  <p:transition xmlns:p14="http://schemas.microsoft.com/office/powerpoint/2010/main" spd="slow" advClick="1" p14:dur="15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200" name="pasted2.pdf"/>
          <p:cNvPicPr>
            <a:picLocks noChangeAspect="1"/>
          </p:cNvPicPr>
          <p:nvPr/>
        </p:nvPicPr>
        <p:blipFill>
          <a:blip r:embed="rId2">
            <a:extLst/>
          </a:blip>
          <a:stretch>
            <a:fillRect/>
          </a:stretch>
        </p:blipFill>
        <p:spPr>
          <a:xfrm>
            <a:off x="9753600" y="9499600"/>
            <a:ext cx="3149905" cy="174241"/>
          </a:xfrm>
          <a:prstGeom prst="rect">
            <a:avLst/>
          </a:prstGeom>
          <a:ln w="12700">
            <a:miter lim="400000"/>
          </a:ln>
        </p:spPr>
      </p:pic>
      <p:pic>
        <p:nvPicPr>
          <p:cNvPr id="201" name="droppedImage.pdf"/>
          <p:cNvPicPr>
            <a:picLocks noChangeAspect="1"/>
          </p:cNvPicPr>
          <p:nvPr/>
        </p:nvPicPr>
        <p:blipFill>
          <a:blip r:embed="rId3">
            <a:extLst/>
          </a:blip>
          <a:stretch>
            <a:fillRect/>
          </a:stretch>
        </p:blipFill>
        <p:spPr>
          <a:xfrm>
            <a:off x="444500" y="406400"/>
            <a:ext cx="12109377" cy="8928100"/>
          </a:xfrm>
          <a:prstGeom prst="rect">
            <a:avLst/>
          </a:prstGeom>
          <a:ln w="12700">
            <a:miter lim="400000"/>
          </a:ln>
        </p:spPr>
      </p:pic>
      <p:sp>
        <p:nvSpPr>
          <p:cNvPr id="202" name="Shape 202"/>
          <p:cNvSpPr/>
          <p:nvPr/>
        </p:nvSpPr>
        <p:spPr>
          <a:xfrm flipV="1">
            <a:off x="3314700" y="3238500"/>
            <a:ext cx="1409700" cy="1041400"/>
          </a:xfrm>
          <a:prstGeom prst="line">
            <a:avLst/>
          </a:prstGeom>
          <a:ln w="12700">
            <a:solidFill>
              <a:srgbClr val="7E8286"/>
            </a:solidFill>
            <a:miter lim="400000"/>
            <a:headEnd type="stealth"/>
          </a:ln>
        </p:spPr>
        <p:txBody>
          <a:bodyPr lIns="0" tIns="0" rIns="0" bIns="0"/>
          <a:lstStyle/>
          <a:p>
            <a:pPr algn="l" defTabSz="457200">
              <a:defRPr sz="1200">
                <a:solidFill>
                  <a:srgbClr val="000000"/>
                </a:solidFill>
                <a:latin typeface="ヒラギノ角ゴ ProN W3"/>
                <a:ea typeface="ヒラギノ角ゴ ProN W3"/>
                <a:cs typeface="ヒラギノ角ゴ ProN W3"/>
                <a:sym typeface="ヒラギノ角ゴ ProN W3"/>
              </a:defRPr>
            </a:pPr>
          </a:p>
        </p:txBody>
      </p:sp>
      <p:sp>
        <p:nvSpPr>
          <p:cNvPr id="203" name="Shape 203"/>
          <p:cNvSpPr/>
          <p:nvPr/>
        </p:nvSpPr>
        <p:spPr>
          <a:xfrm>
            <a:off x="4785788" y="2800350"/>
            <a:ext cx="797720"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6C6963"/>
                </a:solidFill>
                <a:latin typeface="メイリオ"/>
                <a:ea typeface="メイリオ"/>
                <a:cs typeface="メイリオ"/>
                <a:sym typeface="メイリオ"/>
              </a:defRPr>
            </a:lvl1pPr>
          </a:lstStyle>
          <a:p>
            <a:pPr/>
            <a:r>
              <a:t>20歳</a:t>
            </a:r>
          </a:p>
        </p:txBody>
      </p:sp>
      <p:sp>
        <p:nvSpPr>
          <p:cNvPr id="204" name="Shape 204"/>
          <p:cNvSpPr/>
          <p:nvPr/>
        </p:nvSpPr>
        <p:spPr>
          <a:xfrm flipV="1">
            <a:off x="4318000" y="5105400"/>
            <a:ext cx="1409700" cy="1041400"/>
          </a:xfrm>
          <a:prstGeom prst="line">
            <a:avLst/>
          </a:prstGeom>
          <a:ln w="12700">
            <a:solidFill>
              <a:srgbClr val="7E8286"/>
            </a:solidFill>
            <a:miter lim="400000"/>
            <a:headEnd type="stealth"/>
          </a:ln>
        </p:spPr>
        <p:txBody>
          <a:bodyPr lIns="0" tIns="0" rIns="0" bIns="0"/>
          <a:lstStyle/>
          <a:p>
            <a:pPr algn="l" defTabSz="457200">
              <a:defRPr sz="1200">
                <a:solidFill>
                  <a:srgbClr val="000000"/>
                </a:solidFill>
                <a:latin typeface="ヒラギノ角ゴ ProN W3"/>
                <a:ea typeface="ヒラギノ角ゴ ProN W3"/>
                <a:cs typeface="ヒラギノ角ゴ ProN W3"/>
                <a:sym typeface="ヒラギノ角ゴ ProN W3"/>
              </a:defRPr>
            </a:pPr>
          </a:p>
        </p:txBody>
      </p:sp>
      <p:sp>
        <p:nvSpPr>
          <p:cNvPr id="205" name="Shape 205"/>
          <p:cNvSpPr/>
          <p:nvPr/>
        </p:nvSpPr>
        <p:spPr>
          <a:xfrm>
            <a:off x="5801788" y="4705350"/>
            <a:ext cx="797720"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6C6963"/>
                </a:solidFill>
                <a:latin typeface="メイリオ"/>
                <a:ea typeface="メイリオ"/>
                <a:cs typeface="メイリオ"/>
                <a:sym typeface="メイリオ"/>
              </a:defRPr>
            </a:lvl1pPr>
          </a:lstStyle>
          <a:p>
            <a:pPr/>
            <a:r>
              <a:t>30歳</a:t>
            </a:r>
          </a:p>
        </p:txBody>
      </p:sp>
      <p:sp>
        <p:nvSpPr>
          <p:cNvPr id="206" name="Shape 206"/>
          <p:cNvSpPr/>
          <p:nvPr/>
        </p:nvSpPr>
        <p:spPr>
          <a:xfrm>
            <a:off x="10988547" y="9067800"/>
            <a:ext cx="1511301" cy="266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300">
                <a:solidFill>
                  <a:srgbClr val="6C6963"/>
                </a:solidFill>
                <a:latin typeface="ＭＳ 明朝"/>
                <a:ea typeface="ＭＳ 明朝"/>
                <a:cs typeface="ＭＳ 明朝"/>
                <a:sym typeface="ＭＳ 明朝"/>
              </a:defRPr>
            </a:lvl1pPr>
          </a:lstStyle>
          <a:p>
            <a:pPr/>
            <a:r>
              <a:t>1976年吉田邦男ら</a:t>
            </a:r>
          </a:p>
        </p:txBody>
      </p:sp>
    </p:spTree>
  </p:cSld>
  <p:clrMapOvr>
    <a:masterClrMapping/>
  </p:clrMapOvr>
  <p:transition xmlns:p14="http://schemas.microsoft.com/office/powerpoint/2010/main" spd="slow" advClick="1" p14:dur="1500"/>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8"/>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8"/>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