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36" r:id="rId2"/>
    <p:sldId id="356" r:id="rId3"/>
    <p:sldId id="317" r:id="rId4"/>
    <p:sldId id="337" r:id="rId5"/>
    <p:sldId id="355" r:id="rId6"/>
    <p:sldId id="335" r:id="rId7"/>
    <p:sldId id="296" r:id="rId8"/>
    <p:sldId id="338" r:id="rId9"/>
    <p:sldId id="287" r:id="rId10"/>
    <p:sldId id="288" r:id="rId11"/>
    <p:sldId id="340" r:id="rId12"/>
    <p:sldId id="298" r:id="rId13"/>
    <p:sldId id="290" r:id="rId14"/>
    <p:sldId id="291" r:id="rId15"/>
    <p:sldId id="344" r:id="rId16"/>
    <p:sldId id="292" r:id="rId17"/>
    <p:sldId id="350" r:id="rId18"/>
    <p:sldId id="345" r:id="rId19"/>
    <p:sldId id="351" r:id="rId20"/>
    <p:sldId id="347" r:id="rId21"/>
    <p:sldId id="348" r:id="rId22"/>
    <p:sldId id="349" r:id="rId23"/>
    <p:sldId id="352" r:id="rId24"/>
    <p:sldId id="330" r:id="rId25"/>
    <p:sldId id="346" r:id="rId26"/>
    <p:sldId id="353" r:id="rId27"/>
    <p:sldId id="354" r:id="rId28"/>
    <p:sldId id="318" r:id="rId29"/>
    <p:sldId id="343" r:id="rId30"/>
  </p:sldIdLst>
  <p:sldSz cx="9144000" cy="6858000" type="screen4x3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105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A0A14BD1-0AB1-49F9-AFAF-FBAF735A4FBF}" type="datetimeFigureOut">
              <a:rPr kumimoji="1" lang="ja-JP" altLang="en-US" smtClean="0"/>
              <a:t>2015/6/14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5AABF1A3-BE3D-44A3-88CF-37720DC7640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7401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47C9B7-3BC1-414B-8D8A-1F370E66D88B}" type="slidenum">
              <a:rPr lang="en-US" altLang="ja-JP"/>
              <a:pPr/>
              <a:t>13</a:t>
            </a:fld>
            <a:endParaRPr lang="en-US" altLang="ja-JP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42330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859" indent="-285450" defTabSz="942330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521" indent="-228705" defTabSz="942330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930" indent="-228705" defTabSz="942330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8338" indent="-228705" defTabSz="942330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53577" indent="-228705" defTabSz="942330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3048816" indent="-228705" defTabSz="942330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544055" indent="-228705" defTabSz="942330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4039294" indent="-228705" defTabSz="942330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366D001-1F08-464C-8DA2-659E45E39894}" type="slidenum">
              <a:rPr lang="en-US" altLang="ja-JP" sz="1200">
                <a:latin typeface="Arial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ja-JP" sz="1200">
              <a:latin typeface="Arial" pitchFamily="34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31B79-F0A2-4BAE-B0A8-1DA3182D5ABE}" type="datetimeFigureOut">
              <a:rPr kumimoji="1" lang="ja-JP" altLang="en-US" smtClean="0"/>
              <a:t>2015/6/14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3F9FD-F1F8-4828-87C7-8FF9A92166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2381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31B79-F0A2-4BAE-B0A8-1DA3182D5ABE}" type="datetimeFigureOut">
              <a:rPr kumimoji="1" lang="ja-JP" altLang="en-US" smtClean="0"/>
              <a:t>2015/6/14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3F9FD-F1F8-4828-87C7-8FF9A92166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6457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31B79-F0A2-4BAE-B0A8-1DA3182D5ABE}" type="datetimeFigureOut">
              <a:rPr kumimoji="1" lang="ja-JP" altLang="en-US" smtClean="0"/>
              <a:t>2015/6/14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3F9FD-F1F8-4828-87C7-8FF9A92166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1101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B7B3148-43D4-423C-AF25-2A73084F3AC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37971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C5A4A-EF95-471A-8BAF-BAEF0D97CF6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92748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31B79-F0A2-4BAE-B0A8-1DA3182D5ABE}" type="datetimeFigureOut">
              <a:rPr kumimoji="1" lang="ja-JP" altLang="en-US" smtClean="0"/>
              <a:t>2015/6/14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3F9FD-F1F8-4828-87C7-8FF9A92166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2022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31B79-F0A2-4BAE-B0A8-1DA3182D5ABE}" type="datetimeFigureOut">
              <a:rPr kumimoji="1" lang="ja-JP" altLang="en-US" smtClean="0"/>
              <a:t>2015/6/14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3F9FD-F1F8-4828-87C7-8FF9A92166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4690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31B79-F0A2-4BAE-B0A8-1DA3182D5ABE}" type="datetimeFigureOut">
              <a:rPr kumimoji="1" lang="ja-JP" altLang="en-US" smtClean="0"/>
              <a:t>2015/6/14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3F9FD-F1F8-4828-87C7-8FF9A92166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757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31B79-F0A2-4BAE-B0A8-1DA3182D5ABE}" type="datetimeFigureOut">
              <a:rPr kumimoji="1" lang="ja-JP" altLang="en-US" smtClean="0"/>
              <a:t>2015/6/14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3F9FD-F1F8-4828-87C7-8FF9A92166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3293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31B79-F0A2-4BAE-B0A8-1DA3182D5ABE}" type="datetimeFigureOut">
              <a:rPr kumimoji="1" lang="ja-JP" altLang="en-US" smtClean="0"/>
              <a:t>2015/6/14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3F9FD-F1F8-4828-87C7-8FF9A92166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8344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31B79-F0A2-4BAE-B0A8-1DA3182D5ABE}" type="datetimeFigureOut">
              <a:rPr kumimoji="1" lang="ja-JP" altLang="en-US" smtClean="0"/>
              <a:t>2015/6/14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3F9FD-F1F8-4828-87C7-8FF9A92166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6340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31B79-F0A2-4BAE-B0A8-1DA3182D5ABE}" type="datetimeFigureOut">
              <a:rPr kumimoji="1" lang="ja-JP" altLang="en-US" smtClean="0"/>
              <a:t>2015/6/14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3F9FD-F1F8-4828-87C7-8FF9A92166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9165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31B79-F0A2-4BAE-B0A8-1DA3182D5ABE}" type="datetimeFigureOut">
              <a:rPr kumimoji="1" lang="ja-JP" altLang="en-US" smtClean="0"/>
              <a:t>2015/6/14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3F9FD-F1F8-4828-87C7-8FF9A92166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8874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31B79-F0A2-4BAE-B0A8-1DA3182D5ABE}" type="datetimeFigureOut">
              <a:rPr kumimoji="1" lang="ja-JP" altLang="en-US" smtClean="0"/>
              <a:t>2015/6/14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3F9FD-F1F8-4828-87C7-8FF9A92166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6882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file:///D:\My%20Documents\&#20849;&#26377;\Local%20Settings\Temporary%20Internet%20Files\Content.IE5\DV950FUL\&#24651;&#12377;&#12427;%20&#12422;&#12365;&#65294;&#12360;&#12395;&#12375;&#12493;&#12483;&#12488;.files\challenger-gougai.files\challenger-g-8.jp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3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oleObject" Target="../embeddings/oleObject2.bin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emf"/><Relationship Id="rId9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4213" y="6021388"/>
            <a:ext cx="7772400" cy="4619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ja-JP" altLang="en-US" sz="3600" smtClean="0">
                <a:solidFill>
                  <a:srgbClr val="FF3399"/>
                </a:solidFill>
                <a:ea typeface="HGP創英角ﾎﾟｯﾌﾟ体" pitchFamily="50" charset="-128"/>
              </a:rPr>
              <a:t>ゆき</a:t>
            </a:r>
            <a:r>
              <a:rPr lang="ja-JP" altLang="en-US" sz="2800" smtClean="0">
                <a:solidFill>
                  <a:srgbClr val="FF3399"/>
                </a:solidFill>
                <a:ea typeface="HGP創英角ﾎﾟｯﾌﾟ体" pitchFamily="50" charset="-128"/>
              </a:rPr>
              <a:t>　さん</a:t>
            </a:r>
          </a:p>
        </p:txBody>
      </p:sp>
      <p:sp>
        <p:nvSpPr>
          <p:cNvPr id="903172" name="Rectangle 4"/>
          <p:cNvSpPr>
            <a:spLocks noChangeArrowheads="1"/>
          </p:cNvSpPr>
          <p:nvPr/>
        </p:nvSpPr>
        <p:spPr bwMode="auto">
          <a:xfrm>
            <a:off x="0" y="5373688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2000" b="1">
              <a:solidFill>
                <a:srgbClr val="3333CC"/>
              </a:solidFill>
              <a:latin typeface="HGｺﾞｼｯｸE" pitchFamily="49" charset="-128"/>
              <a:ea typeface="HGｺﾞｼｯｸE" pitchFamily="49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000" b="1">
                <a:solidFill>
                  <a:srgbClr val="FF00FF"/>
                </a:solidFill>
                <a:latin typeface="HGｺﾞｼｯｸE" pitchFamily="49" charset="-128"/>
                <a:ea typeface="HGｺﾞｼｯｸE" pitchFamily="49" charset="-128"/>
              </a:rPr>
              <a:t>福祉</a:t>
            </a:r>
            <a:r>
              <a:rPr lang="ja-JP" altLang="en-US" sz="2000" b="1">
                <a:solidFill>
                  <a:srgbClr val="3333CC"/>
                </a:solidFill>
                <a:latin typeface="HGｺﾞｼｯｸE" pitchFamily="49" charset="-128"/>
                <a:ea typeface="HGｺﾞｼｯｸE" pitchFamily="49" charset="-128"/>
              </a:rPr>
              <a:t>と</a:t>
            </a:r>
            <a:r>
              <a:rPr lang="ja-JP" altLang="en-US" sz="2000" b="1">
                <a:solidFill>
                  <a:srgbClr val="33CC33"/>
                </a:solidFill>
                <a:latin typeface="HGｺﾞｼｯｸE" pitchFamily="49" charset="-128"/>
                <a:ea typeface="HGｺﾞｼｯｸE" pitchFamily="49" charset="-128"/>
              </a:rPr>
              <a:t>医療</a:t>
            </a:r>
            <a:r>
              <a:rPr lang="ja-JP" altLang="en-US" sz="2000" b="1">
                <a:solidFill>
                  <a:srgbClr val="3333CC"/>
                </a:solidFill>
                <a:latin typeface="HGｺﾞｼｯｸE" pitchFamily="49" charset="-128"/>
                <a:ea typeface="HGｺﾞｼｯｸE" pitchFamily="49" charset="-128"/>
              </a:rPr>
              <a:t>・現場と</a:t>
            </a:r>
            <a:r>
              <a:rPr lang="ja-JP" altLang="en-US" sz="2000" b="1">
                <a:solidFill>
                  <a:srgbClr val="CC0099"/>
                </a:solidFill>
                <a:latin typeface="HGｺﾞｼｯｸE" pitchFamily="49" charset="-128"/>
                <a:ea typeface="HGｺﾞｼｯｸE" pitchFamily="49" charset="-128"/>
              </a:rPr>
              <a:t>政策</a:t>
            </a:r>
            <a:r>
              <a:rPr lang="ja-JP" altLang="en-US" sz="2000" b="1">
                <a:solidFill>
                  <a:srgbClr val="3333CC"/>
                </a:solidFill>
                <a:latin typeface="HGｺﾞｼｯｸE" pitchFamily="49" charset="-128"/>
                <a:ea typeface="HGｺﾞｼｯｸE" pitchFamily="49" charset="-128"/>
              </a:rPr>
              <a:t>をつなぐ「えにし」ネット志の縁結び係</a:t>
            </a:r>
            <a:r>
              <a:rPr lang="en-US" altLang="ja-JP" sz="2000" b="1">
                <a:solidFill>
                  <a:srgbClr val="3333CC"/>
                </a:solidFill>
                <a:latin typeface="HGｺﾞｼｯｸE" pitchFamily="49" charset="-128"/>
                <a:ea typeface="HGｺﾞｼｯｸE" pitchFamily="49" charset="-128"/>
              </a:rPr>
              <a:t>&amp;</a:t>
            </a:r>
            <a:r>
              <a:rPr lang="ja-JP" altLang="en-US" sz="2000" b="1">
                <a:solidFill>
                  <a:srgbClr val="CC0099"/>
                </a:solidFill>
                <a:latin typeface="HGｺﾞｼｯｸE" pitchFamily="49" charset="-128"/>
                <a:ea typeface="HGｺﾞｼｯｸE" pitchFamily="49" charset="-128"/>
              </a:rPr>
              <a:t>小間使い</a:t>
            </a:r>
          </a:p>
        </p:txBody>
      </p:sp>
      <p:sp>
        <p:nvSpPr>
          <p:cNvPr id="8196" name="Text Box 5"/>
          <p:cNvSpPr>
            <a:spLocks noGrp="1" noChangeArrowheads="1"/>
          </p:cNvSpPr>
          <p:nvPr>
            <p:ph type="subTitle" idx="1"/>
          </p:nvPr>
        </p:nvSpPr>
        <p:spPr>
          <a:xfrm>
            <a:off x="250825" y="620713"/>
            <a:ext cx="8893175" cy="175260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b="1" smtClean="0"/>
              <a:t>　</a:t>
            </a:r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755650" y="332656"/>
            <a:ext cx="7848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 dirty="0">
                <a:ea typeface="HGP創英角ﾎﾟｯﾌﾟ体" pitchFamily="50" charset="-128"/>
              </a:rPr>
              <a:t>　</a:t>
            </a:r>
            <a:r>
              <a:rPr lang="ja-JP" altLang="en-US" b="1" dirty="0" smtClean="0">
                <a:solidFill>
                  <a:srgbClr val="FF3399"/>
                </a:solidFill>
                <a:ea typeface="HGP創英角ﾎﾟｯﾌﾟ体" pitchFamily="50" charset="-128"/>
              </a:rPr>
              <a:t>発信力</a:t>
            </a:r>
            <a:r>
              <a:rPr lang="ja-JP" altLang="en-US" b="1" dirty="0">
                <a:solidFill>
                  <a:srgbClr val="FF3399"/>
                </a:solidFill>
                <a:ea typeface="HGP創英角ﾎﾟｯﾌﾟ体" pitchFamily="50" charset="-128"/>
              </a:rPr>
              <a:t>を</a:t>
            </a:r>
            <a:r>
              <a:rPr lang="ja-JP" altLang="en-US" b="1" dirty="0" smtClean="0">
                <a:solidFill>
                  <a:srgbClr val="FF3399"/>
                </a:solidFill>
                <a:ea typeface="HGP創英角ﾎﾟｯﾌﾟ体" pitchFamily="50" charset="-128"/>
              </a:rPr>
              <a:t>高める</a:t>
            </a:r>
            <a:r>
              <a:rPr lang="ja-JP" altLang="en-US" b="1" dirty="0">
                <a:solidFill>
                  <a:srgbClr val="FF0066"/>
                </a:solidFill>
                <a:ea typeface="HGP創英角ﾎﾟｯﾌﾟ体" pitchFamily="50" charset="-128"/>
              </a:rPr>
              <a:t>　 　　　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b="1" dirty="0">
                <a:solidFill>
                  <a:srgbClr val="FF0066"/>
                </a:solidFill>
                <a:ea typeface="HGP創英角ﾎﾟｯﾌﾟ体" pitchFamily="50" charset="-128"/>
              </a:rPr>
              <a:t>　  </a:t>
            </a:r>
            <a:r>
              <a:rPr lang="ja-JP" altLang="en-US" b="1" dirty="0" smtClean="0">
                <a:solidFill>
                  <a:srgbClr val="FF0066"/>
                </a:solidFill>
                <a:ea typeface="HGP創英角ﾎﾟｯﾌﾟ体" pitchFamily="50" charset="-128"/>
              </a:rPr>
              <a:t>  </a:t>
            </a:r>
            <a:r>
              <a:rPr lang="ja-JP" altLang="en-US" b="1" dirty="0" smtClean="0">
                <a:solidFill>
                  <a:srgbClr val="FF0066"/>
                </a:solidFill>
                <a:ea typeface="HGP創英角ﾎﾟｯﾌﾟ体" pitchFamily="50" charset="-128"/>
              </a:rPr>
              <a:t>　　　 </a:t>
            </a:r>
            <a:r>
              <a:rPr lang="ja-JP" altLang="en-US" sz="2800" b="1" dirty="0" smtClean="0">
                <a:solidFill>
                  <a:srgbClr val="3366FF"/>
                </a:solidFill>
                <a:ea typeface="HGP創英角ﾎﾟｯﾌﾟ体" pitchFamily="50" charset="-128"/>
              </a:rPr>
              <a:t>言葉</a:t>
            </a:r>
            <a:r>
              <a:rPr lang="ja-JP" altLang="en-US" sz="2800" b="1" dirty="0">
                <a:solidFill>
                  <a:srgbClr val="3366FF"/>
                </a:solidFill>
                <a:ea typeface="HGP創英角ﾎﾟｯﾌﾟ体" pitchFamily="50" charset="-128"/>
              </a:rPr>
              <a:t>、数字、映像、そして、</a:t>
            </a:r>
            <a:r>
              <a:rPr lang="ja-JP" altLang="en-US" sz="2800" b="1" dirty="0" smtClean="0">
                <a:solidFill>
                  <a:srgbClr val="3366FF"/>
                </a:solidFill>
                <a:ea typeface="HGP創英角ﾎﾟｯﾌﾟ体" pitchFamily="50" charset="-128"/>
              </a:rPr>
              <a:t>物語</a:t>
            </a:r>
            <a:r>
              <a:rPr lang="ja-JP" altLang="en-US" b="1" dirty="0" smtClean="0">
                <a:solidFill>
                  <a:srgbClr val="FF00FF"/>
                </a:solidFill>
                <a:ea typeface="HGP創英角ﾎﾟｯﾌﾟ体" pitchFamily="50" charset="-128"/>
              </a:rPr>
              <a:t> </a:t>
            </a:r>
            <a:endParaRPr lang="en-US" altLang="ja-JP" b="1" dirty="0">
              <a:solidFill>
                <a:srgbClr val="FF3399"/>
              </a:solidFill>
              <a:ea typeface="HGP創英角ﾎﾟｯﾌﾟ体" pitchFamily="50" charset="-128"/>
            </a:endParaRPr>
          </a:p>
        </p:txBody>
      </p:sp>
      <p:pic>
        <p:nvPicPr>
          <p:cNvPr id="8198" name="Picture 3" descr="challenger-g-8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178" y="1532986"/>
            <a:ext cx="2844463" cy="4056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49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03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03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03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9" name="Rectangle 3"/>
          <p:cNvSpPr>
            <a:spLocks noChangeArrowheads="1"/>
          </p:cNvSpPr>
          <p:nvPr/>
        </p:nvSpPr>
        <p:spPr bwMode="auto">
          <a:xfrm>
            <a:off x="4932363" y="5445125"/>
            <a:ext cx="396081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1pPr>
            <a:lvl2pPr algn="ctr"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2pPr>
            <a:lvl3pPr algn="ctr"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3pPr>
            <a:lvl4pPr algn="ctr"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4pPr>
            <a:lvl5pPr algn="ctr"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ja-JP" altLang="en-US" sz="2800" b="1"/>
              <a:t>１年１０ヶ月「寝たきり」だった菊川さん</a:t>
            </a:r>
            <a:r>
              <a:rPr lang="ja-JP" altLang="en-US" sz="2400"/>
              <a:t>（松原市で）</a:t>
            </a:r>
          </a:p>
        </p:txBody>
      </p:sp>
      <p:graphicFrame>
        <p:nvGraphicFramePr>
          <p:cNvPr id="480260" name="Object 4"/>
          <p:cNvGraphicFramePr>
            <a:graphicFrameLocks noChangeAspect="1"/>
          </p:cNvGraphicFramePr>
          <p:nvPr/>
        </p:nvGraphicFramePr>
        <p:xfrm>
          <a:off x="5341938" y="685800"/>
          <a:ext cx="3802062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9" r:id="rId4" imgW="3327273" imgH="3600000" progId="">
                  <p:embed/>
                </p:oleObj>
              </mc:Choice>
              <mc:Fallback>
                <p:oleObj r:id="rId4" imgW="3327273" imgH="36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1938" y="685800"/>
                        <a:ext cx="3802062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0261" name="Object 5"/>
          <p:cNvGraphicFramePr>
            <a:graphicFrameLocks noChangeAspect="1"/>
          </p:cNvGraphicFramePr>
          <p:nvPr/>
        </p:nvGraphicFramePr>
        <p:xfrm>
          <a:off x="3609975" y="1268413"/>
          <a:ext cx="2690813" cy="388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0" r:id="rId6" imgW="2546341" imgH="3600000" progId="">
                  <p:embed/>
                </p:oleObj>
              </mc:Choice>
              <mc:Fallback>
                <p:oleObj r:id="rId6" imgW="2546341" imgH="36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250" r="3419"/>
                      <a:stretch>
                        <a:fillRect/>
                      </a:stretch>
                    </p:blipFill>
                    <p:spPr bwMode="auto">
                      <a:xfrm>
                        <a:off x="3609975" y="1268413"/>
                        <a:ext cx="2690813" cy="388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0262" name="Object 6"/>
          <p:cNvGraphicFramePr>
            <a:graphicFrameLocks noChangeAspect="1"/>
          </p:cNvGraphicFramePr>
          <p:nvPr/>
        </p:nvGraphicFramePr>
        <p:xfrm>
          <a:off x="34925" y="3429000"/>
          <a:ext cx="4537075" cy="320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1" r:id="rId8" imgW="3600000" imgH="2545794" progId="">
                  <p:embed/>
                </p:oleObj>
              </mc:Choice>
              <mc:Fallback>
                <p:oleObj r:id="rId8" imgW="3600000" imgH="25457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" y="3429000"/>
                        <a:ext cx="4537075" cy="3208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0263" name="Text Box 7"/>
          <p:cNvSpPr txBox="1">
            <a:spLocks noChangeArrowheads="1"/>
          </p:cNvSpPr>
          <p:nvPr/>
        </p:nvSpPr>
        <p:spPr bwMode="auto">
          <a:xfrm>
            <a:off x="3995936" y="260775"/>
            <a:ext cx="3292889" cy="523220"/>
          </a:xfrm>
          <a:prstGeom prst="rect">
            <a:avLst/>
          </a:prstGeom>
          <a:noFill/>
          <a:ln w="28575" algn="ctr">
            <a:solidFill>
              <a:srgbClr val="00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dirty="0" smtClean="0"/>
              <a:t>日本でもできた</a:t>
            </a:r>
            <a:r>
              <a:rPr lang="en-US" altLang="ja-JP" sz="2800" dirty="0" smtClean="0"/>
              <a:t>!!!!!!!</a:t>
            </a:r>
            <a:endParaRPr lang="ja-JP" altLang="en-US" sz="2800" dirty="0"/>
          </a:p>
        </p:txBody>
      </p:sp>
      <p:sp>
        <p:nvSpPr>
          <p:cNvPr id="8" name="サブタイトル 7"/>
          <p:cNvSpPr txBox="1">
            <a:spLocks noGrp="1"/>
          </p:cNvSpPr>
          <p:nvPr>
            <p:ph type="subTitle" idx="1"/>
          </p:nvPr>
        </p:nvSpPr>
        <p:spPr>
          <a:xfrm>
            <a:off x="833133" y="476672"/>
            <a:ext cx="1861407" cy="1471172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chemeClr val="tx1"/>
                </a:solidFill>
              </a:rPr>
              <a:t>映像を</a:t>
            </a:r>
          </a:p>
          <a:p>
            <a:r>
              <a:rPr kumimoji="1" lang="ja-JP" altLang="en-US" sz="2800" dirty="0" smtClean="0">
                <a:solidFill>
                  <a:schemeClr val="tx1"/>
                </a:solidFill>
              </a:rPr>
              <a:t>比較する</a:t>
            </a:r>
            <a:br>
              <a:rPr kumimoji="1" lang="ja-JP" altLang="en-US" sz="2800" dirty="0" smtClean="0">
                <a:solidFill>
                  <a:schemeClr val="tx1"/>
                </a:solidFill>
              </a:rPr>
            </a:br>
            <a:r>
              <a:rPr kumimoji="1" lang="ja-JP" altLang="en-US" sz="2800" dirty="0" smtClean="0">
                <a:solidFill>
                  <a:schemeClr val="tx1"/>
                </a:solidFill>
              </a:rPr>
              <a:t>同じ日本で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03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0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0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8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802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2060848"/>
            <a:ext cx="8497068" cy="3888432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ja-JP" altLang="en-US" sz="3200" dirty="0" smtClean="0">
                <a:solidFill>
                  <a:srgbClr val="FF33CC"/>
                </a:solidFill>
              </a:rPr>
              <a:t>　　</a:t>
            </a:r>
            <a:r>
              <a:rPr lang="ja-JP" altLang="en-US" sz="3200" dirty="0" smtClean="0">
                <a:solidFill>
                  <a:srgbClr val="FF33CC"/>
                </a:solidFill>
              </a:rPr>
              <a:t>　「寝たきり老人」が</a:t>
            </a:r>
            <a:r>
              <a:rPr lang="ja-JP" altLang="en-US" sz="3200" dirty="0" smtClean="0">
                <a:solidFill>
                  <a:srgbClr val="FF33CC"/>
                </a:solidFill>
              </a:rPr>
              <a:t>いない１２の秘密！</a:t>
            </a:r>
            <a:r>
              <a:rPr lang="ja-JP" altLang="en-US" sz="2800" dirty="0" smtClean="0"/>
              <a:t/>
            </a:r>
            <a:br>
              <a:rPr lang="ja-JP" altLang="en-US" sz="2800" dirty="0" smtClean="0"/>
            </a:br>
            <a:r>
              <a:rPr lang="ja-JP" altLang="en-US" sz="2800" dirty="0" smtClean="0"/>
              <a:t/>
            </a:r>
            <a:br>
              <a:rPr lang="ja-JP" altLang="en-US" sz="2800" dirty="0" smtClean="0"/>
            </a:br>
            <a:r>
              <a:rPr lang="ja-JP" altLang="en-US" sz="2800" dirty="0" smtClean="0"/>
              <a:t>　</a:t>
            </a:r>
            <a:r>
              <a:rPr lang="ja-JP" altLang="en-US" sz="2800" dirty="0" smtClean="0">
                <a:solidFill>
                  <a:srgbClr val="0066FF"/>
                </a:solidFill>
              </a:rPr>
              <a:t>秘密その</a:t>
            </a:r>
            <a:r>
              <a:rPr lang="en-US" altLang="ja-JP" sz="2800" dirty="0" smtClean="0">
                <a:solidFill>
                  <a:srgbClr val="0066FF"/>
                </a:solidFill>
              </a:rPr>
              <a:t>1</a:t>
            </a:r>
            <a:r>
              <a:rPr lang="ja-JP" altLang="en-US" sz="2800" dirty="0" smtClean="0">
                <a:solidFill>
                  <a:srgbClr val="0066FF"/>
                </a:solidFill>
              </a:rPr>
              <a:t>　おむつをしていてもお洒落ができる</a:t>
            </a:r>
            <a:r>
              <a:rPr lang="ja-JP" altLang="en-US" sz="2800" dirty="0" smtClean="0"/>
              <a:t/>
            </a:r>
            <a:br>
              <a:rPr lang="ja-JP" altLang="en-US" sz="2800" dirty="0" smtClean="0"/>
            </a:br>
            <a:r>
              <a:rPr lang="ja-JP" altLang="en-US" sz="2800" dirty="0" smtClean="0"/>
              <a:t>　</a:t>
            </a:r>
            <a:r>
              <a:rPr lang="ja-JP" altLang="en-US" sz="2800" dirty="0" smtClean="0">
                <a:solidFill>
                  <a:srgbClr val="33CC33"/>
                </a:solidFill>
              </a:rPr>
              <a:t>秘密その</a:t>
            </a:r>
            <a:r>
              <a:rPr lang="en-US" altLang="ja-JP" sz="2800" dirty="0" smtClean="0">
                <a:solidFill>
                  <a:srgbClr val="33CC33"/>
                </a:solidFill>
              </a:rPr>
              <a:t>2</a:t>
            </a:r>
            <a:r>
              <a:rPr lang="ja-JP" altLang="en-US" sz="2800" dirty="0" smtClean="0">
                <a:solidFill>
                  <a:srgbClr val="33CC33"/>
                </a:solidFill>
              </a:rPr>
              <a:t>　ホームヘルパーが朝昼晩現われる！</a:t>
            </a:r>
            <a:br>
              <a:rPr lang="ja-JP" altLang="en-US" sz="2800" dirty="0" smtClean="0">
                <a:solidFill>
                  <a:srgbClr val="33CC33"/>
                </a:solidFill>
              </a:rPr>
            </a:br>
            <a:r>
              <a:rPr lang="ja-JP" altLang="en-US" sz="2800" dirty="0" smtClean="0"/>
              <a:t>　</a:t>
            </a:r>
            <a:r>
              <a:rPr lang="ja-JP" altLang="en-US" sz="2800" dirty="0" smtClean="0">
                <a:solidFill>
                  <a:srgbClr val="9933FF"/>
                </a:solidFill>
              </a:rPr>
              <a:t>秘密その</a:t>
            </a:r>
            <a:r>
              <a:rPr lang="en-US" altLang="ja-JP" sz="2800" dirty="0" smtClean="0">
                <a:solidFill>
                  <a:srgbClr val="9933FF"/>
                </a:solidFill>
              </a:rPr>
              <a:t>3</a:t>
            </a:r>
            <a:r>
              <a:rPr lang="ja-JP" altLang="en-US" sz="2800" dirty="0" smtClean="0">
                <a:solidFill>
                  <a:srgbClr val="9933FF"/>
                </a:solidFill>
              </a:rPr>
              <a:t>　アマチュアとプロの違うところは</a:t>
            </a:r>
            <a:r>
              <a:rPr lang="en-US" altLang="ja-JP" sz="2800" dirty="0" smtClean="0">
                <a:solidFill>
                  <a:srgbClr val="9933FF"/>
                </a:solidFill>
              </a:rPr>
              <a:t>……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 smtClean="0"/>
              <a:t>　</a:t>
            </a:r>
            <a:r>
              <a:rPr lang="ja-JP" altLang="en-US" sz="2800" dirty="0" smtClean="0">
                <a:solidFill>
                  <a:srgbClr val="00CC66"/>
                </a:solidFill>
              </a:rPr>
              <a:t>秘密その</a:t>
            </a:r>
            <a:r>
              <a:rPr lang="en-US" altLang="ja-JP" sz="2800" dirty="0" smtClean="0">
                <a:solidFill>
                  <a:srgbClr val="00CC66"/>
                </a:solidFill>
              </a:rPr>
              <a:t>4</a:t>
            </a:r>
            <a:r>
              <a:rPr lang="ja-JP" altLang="en-US" sz="2800" dirty="0" smtClean="0">
                <a:solidFill>
                  <a:srgbClr val="00CC66"/>
                </a:solidFill>
              </a:rPr>
              <a:t>　魔法のランプをこすったときのように</a:t>
            </a:r>
            <a:br>
              <a:rPr lang="ja-JP" altLang="en-US" sz="2800" dirty="0" smtClean="0">
                <a:solidFill>
                  <a:srgbClr val="00CC66"/>
                </a:solidFill>
              </a:rPr>
            </a:br>
            <a:r>
              <a:rPr lang="ja-JP" altLang="en-US" sz="2800" dirty="0" smtClean="0"/>
              <a:t>　</a:t>
            </a:r>
            <a:r>
              <a:rPr lang="ja-JP" altLang="en-US" sz="2800" dirty="0" smtClean="0">
                <a:solidFill>
                  <a:srgbClr val="FF33CC"/>
                </a:solidFill>
              </a:rPr>
              <a:t>秘密その</a:t>
            </a:r>
            <a:r>
              <a:rPr lang="en-US" altLang="ja-JP" sz="2800" dirty="0" smtClean="0">
                <a:solidFill>
                  <a:srgbClr val="FF33CC"/>
                </a:solidFill>
              </a:rPr>
              <a:t>5</a:t>
            </a:r>
            <a:r>
              <a:rPr lang="ja-JP" altLang="en-US" sz="2800" dirty="0" smtClean="0">
                <a:solidFill>
                  <a:srgbClr val="FF33CC"/>
                </a:solidFill>
              </a:rPr>
              <a:t>　訪問看護婦は名探偵</a:t>
            </a:r>
            <a:br>
              <a:rPr lang="ja-JP" altLang="en-US" sz="2800" dirty="0" smtClean="0">
                <a:solidFill>
                  <a:srgbClr val="FF33CC"/>
                </a:solidFill>
              </a:rPr>
            </a:br>
            <a:r>
              <a:rPr lang="ja-JP" altLang="en-US" sz="2800" dirty="0" smtClean="0"/>
              <a:t>　</a:t>
            </a:r>
            <a:r>
              <a:rPr lang="ja-JP" altLang="en-US" sz="2800" dirty="0" smtClean="0">
                <a:solidFill>
                  <a:srgbClr val="0066FF"/>
                </a:solidFill>
              </a:rPr>
              <a:t>秘密その</a:t>
            </a:r>
            <a:r>
              <a:rPr lang="en-US" altLang="ja-JP" sz="2800" dirty="0" smtClean="0">
                <a:solidFill>
                  <a:srgbClr val="0066FF"/>
                </a:solidFill>
              </a:rPr>
              <a:t>6</a:t>
            </a:r>
            <a:r>
              <a:rPr lang="ja-JP" altLang="en-US" sz="2800" dirty="0" smtClean="0">
                <a:solidFill>
                  <a:srgbClr val="0066FF"/>
                </a:solidFill>
              </a:rPr>
              <a:t>　家庭医という名の専門医</a:t>
            </a:r>
            <a:br>
              <a:rPr lang="ja-JP" altLang="en-US" sz="2800" dirty="0" smtClean="0">
                <a:solidFill>
                  <a:srgbClr val="0066FF"/>
                </a:solidFill>
              </a:rPr>
            </a:br>
            <a:r>
              <a:rPr lang="ja-JP" altLang="en-US" sz="2800" dirty="0" smtClean="0"/>
              <a:t>　</a:t>
            </a:r>
            <a:r>
              <a:rPr lang="ja-JP" altLang="en-US" sz="2800" dirty="0" smtClean="0">
                <a:solidFill>
                  <a:srgbClr val="9933FF"/>
                </a:solidFill>
              </a:rPr>
              <a:t>秘密その</a:t>
            </a:r>
            <a:r>
              <a:rPr lang="en-US" altLang="ja-JP" sz="2800" dirty="0" smtClean="0">
                <a:solidFill>
                  <a:srgbClr val="9933FF"/>
                </a:solidFill>
              </a:rPr>
              <a:t>7</a:t>
            </a:r>
            <a:r>
              <a:rPr lang="ja-JP" altLang="en-US" sz="2800" dirty="0" smtClean="0">
                <a:solidFill>
                  <a:srgbClr val="9933FF"/>
                </a:solidFill>
              </a:rPr>
              <a:t>　補助器具センターは地下室がすごい</a:t>
            </a:r>
            <a:r>
              <a:rPr lang="ja-JP" altLang="en-US" sz="2800" dirty="0" smtClean="0"/>
              <a:t/>
            </a:r>
            <a:br>
              <a:rPr lang="ja-JP" altLang="en-US" sz="2800" dirty="0" smtClean="0"/>
            </a:br>
            <a:r>
              <a:rPr lang="ja-JP" altLang="en-US" sz="2800" dirty="0" smtClean="0"/>
              <a:t>　</a:t>
            </a:r>
            <a:r>
              <a:rPr lang="ja-JP" altLang="en-US" sz="2800" dirty="0" smtClean="0">
                <a:solidFill>
                  <a:srgbClr val="FF33CC"/>
                </a:solidFill>
              </a:rPr>
              <a:t>秘密その</a:t>
            </a:r>
            <a:r>
              <a:rPr lang="en-US" altLang="ja-JP" sz="2800" dirty="0" smtClean="0">
                <a:solidFill>
                  <a:srgbClr val="FF33CC"/>
                </a:solidFill>
              </a:rPr>
              <a:t>8</a:t>
            </a:r>
            <a:r>
              <a:rPr lang="ja-JP" altLang="en-US" sz="2800" dirty="0" smtClean="0">
                <a:solidFill>
                  <a:srgbClr val="FF33CC"/>
                </a:solidFill>
              </a:rPr>
              <a:t>・</a:t>
            </a:r>
            <a:r>
              <a:rPr lang="en-US" altLang="ja-JP" sz="2800" dirty="0" smtClean="0">
                <a:solidFill>
                  <a:srgbClr val="FF33CC"/>
                </a:solidFill>
              </a:rPr>
              <a:t>9</a:t>
            </a:r>
            <a:r>
              <a:rPr lang="ja-JP" altLang="en-US" sz="2800" dirty="0" smtClean="0">
                <a:solidFill>
                  <a:srgbClr val="FF33CC"/>
                </a:solidFill>
              </a:rPr>
              <a:t>　「○○床の施設」と「○○室の施設」</a:t>
            </a:r>
            <a:br>
              <a:rPr lang="ja-JP" altLang="en-US" sz="2800" dirty="0" smtClean="0">
                <a:solidFill>
                  <a:srgbClr val="FF33CC"/>
                </a:solidFill>
              </a:rPr>
            </a:br>
            <a:r>
              <a:rPr lang="ja-JP" altLang="en-US" sz="2800" dirty="0" smtClean="0"/>
              <a:t>　</a:t>
            </a:r>
            <a:r>
              <a:rPr lang="ja-JP" altLang="en-US" sz="2800" dirty="0" smtClean="0">
                <a:solidFill>
                  <a:srgbClr val="00CC66"/>
                </a:solidFill>
              </a:rPr>
              <a:t>秘密その</a:t>
            </a:r>
            <a:r>
              <a:rPr lang="en-US" altLang="ja-JP" sz="2800" dirty="0" smtClean="0">
                <a:solidFill>
                  <a:srgbClr val="00CC66"/>
                </a:solidFill>
              </a:rPr>
              <a:t>10</a:t>
            </a:r>
            <a:r>
              <a:rPr lang="ja-JP" altLang="en-US" sz="2800" dirty="0" smtClean="0">
                <a:solidFill>
                  <a:srgbClr val="00CC66"/>
                </a:solidFill>
              </a:rPr>
              <a:t>・</a:t>
            </a:r>
            <a:r>
              <a:rPr lang="en-US" altLang="ja-JP" sz="2800" dirty="0" smtClean="0">
                <a:solidFill>
                  <a:srgbClr val="00CC66"/>
                </a:solidFill>
              </a:rPr>
              <a:t>11</a:t>
            </a:r>
            <a:r>
              <a:rPr lang="ja-JP" altLang="en-US" sz="2800" dirty="0" smtClean="0">
                <a:solidFill>
                  <a:srgbClr val="00CC66"/>
                </a:solidFill>
              </a:rPr>
              <a:t>・</a:t>
            </a:r>
            <a:r>
              <a:rPr lang="en-US" altLang="ja-JP" sz="2800" dirty="0" smtClean="0">
                <a:solidFill>
                  <a:srgbClr val="00CC66"/>
                </a:solidFill>
              </a:rPr>
              <a:t>12</a:t>
            </a:r>
            <a:r>
              <a:rPr lang="ja-JP" altLang="en-US" sz="2800" dirty="0" smtClean="0">
                <a:solidFill>
                  <a:srgbClr val="00CC66"/>
                </a:solidFill>
              </a:rPr>
              <a:t>　在宅福祉三点セット</a:t>
            </a:r>
            <a:br>
              <a:rPr lang="ja-JP" altLang="en-US" sz="2800" dirty="0" smtClean="0">
                <a:solidFill>
                  <a:srgbClr val="00CC66"/>
                </a:solidFill>
              </a:rPr>
            </a:br>
            <a:r>
              <a:rPr lang="ja-JP" altLang="en-US" sz="2800" dirty="0" smtClean="0">
                <a:solidFill>
                  <a:srgbClr val="00CC66"/>
                </a:solidFill>
              </a:rPr>
              <a:t/>
            </a:r>
            <a:br>
              <a:rPr lang="ja-JP" altLang="en-US" sz="2800" dirty="0" smtClean="0">
                <a:solidFill>
                  <a:srgbClr val="00CC66"/>
                </a:solidFill>
              </a:rPr>
            </a:br>
            <a:r>
              <a:rPr lang="ja-JP" altLang="en-US" sz="2800" dirty="0" smtClean="0"/>
              <a:t>　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4" name="サブタイトル 7"/>
          <p:cNvSpPr txBox="1">
            <a:spLocks/>
          </p:cNvSpPr>
          <p:nvPr/>
        </p:nvSpPr>
        <p:spPr>
          <a:xfrm>
            <a:off x="7215038" y="260648"/>
            <a:ext cx="1605434" cy="207441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800" dirty="0" smtClean="0">
                <a:solidFill>
                  <a:schemeClr val="tx1"/>
                </a:solidFill>
              </a:rPr>
              <a:t>法則を</a:t>
            </a:r>
          </a:p>
          <a:p>
            <a:r>
              <a:rPr lang="ja-JP" altLang="en-US" sz="2800" dirty="0" smtClean="0">
                <a:solidFill>
                  <a:schemeClr val="tx1"/>
                </a:solidFill>
              </a:rPr>
              <a:t>つくって</a:t>
            </a:r>
          </a:p>
          <a:p>
            <a:r>
              <a:rPr lang="ja-JP" altLang="en-US" sz="2800" dirty="0" smtClean="0">
                <a:solidFill>
                  <a:schemeClr val="tx1"/>
                </a:solidFill>
              </a:rPr>
              <a:t>みました</a:t>
            </a:r>
          </a:p>
          <a:p>
            <a:endParaRPr lang="ja-JP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02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6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6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677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76" y="3861657"/>
            <a:ext cx="3048" cy="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37290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238" b="43080"/>
          <a:stretch/>
        </p:blipFill>
        <p:spPr bwMode="auto">
          <a:xfrm>
            <a:off x="539553" y="-232442"/>
            <a:ext cx="8871182" cy="671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1963" y="332656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>
                <a:solidFill>
                  <a:srgbClr val="FF3399"/>
                </a:solidFill>
                <a:latin typeface="AR悠々ゴシック体E" panose="020B0609010101010101" pitchFamily="49" charset="-128"/>
                <a:ea typeface="AR悠々ゴシック体E" panose="020B0609010101010101" pitchFamily="49" charset="-128"/>
              </a:rPr>
              <a:t>１９９０年</a:t>
            </a:r>
            <a:endParaRPr kumimoji="1" lang="ja-JP" altLang="en-US" sz="2800" b="1" dirty="0">
              <a:solidFill>
                <a:srgbClr val="FF3399"/>
              </a:solidFill>
              <a:latin typeface="AR悠々ゴシック体E" panose="020B0609010101010101" pitchFamily="49" charset="-128"/>
              <a:ea typeface="AR悠々ゴシック体E" panose="020B0609010101010101" pitchFamily="49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46509" y="6237312"/>
            <a:ext cx="8095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もとのタイトルは「真の豊かさへの挑戦」でした</a:t>
            </a:r>
            <a:r>
              <a:rPr kumimoji="1" lang="ja-JP" altLang="en-US" dirty="0" smtClean="0">
                <a:solidFill>
                  <a:srgbClr val="FF3399"/>
                </a:solidFill>
              </a:rPr>
              <a:t>⇒「寝たきり老人」のいる国いない国</a:t>
            </a:r>
            <a:endParaRPr kumimoji="1" lang="ja-JP" altLang="en-US" dirty="0">
              <a:solidFill>
                <a:srgbClr val="FF3399"/>
              </a:solidFill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5545492" y="3456496"/>
            <a:ext cx="1800199" cy="762000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138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2009年02月27日13時43分13秒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7" r="6331" b="28435"/>
          <a:stretch>
            <a:fillRect/>
          </a:stretch>
        </p:blipFill>
        <p:spPr bwMode="auto">
          <a:xfrm>
            <a:off x="539552" y="0"/>
            <a:ext cx="7056437" cy="679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P1120284"/>
          <p:cNvPicPr>
            <a:picLocks noGrp="1" noChangeAspect="1" noChangeArrowheads="1"/>
          </p:cNvPicPr>
          <p:nvPr>
            <p:ph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4" t="68353" r="38101" b="13768"/>
          <a:stretch>
            <a:fillRect/>
          </a:stretch>
        </p:blipFill>
        <p:spPr>
          <a:xfrm>
            <a:off x="2771775" y="4941888"/>
            <a:ext cx="1589088" cy="1700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7164288" y="1873727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FF3399"/>
                </a:solidFill>
                <a:latin typeface="AR悠々ゴシック体E" panose="020B0609010101010101" pitchFamily="49" charset="-128"/>
                <a:ea typeface="AR悠々ゴシック体E" panose="020B0609010101010101" pitchFamily="49" charset="-128"/>
              </a:rPr>
              <a:t>１９９９年</a:t>
            </a:r>
            <a:endParaRPr kumimoji="1" lang="ja-JP" altLang="en-US" sz="2400" b="1" dirty="0">
              <a:solidFill>
                <a:srgbClr val="FF3399"/>
              </a:solidFill>
              <a:latin typeface="AR悠々ゴシック体E" panose="020B0609010101010101" pitchFamily="49" charset="-128"/>
              <a:ea typeface="AR悠々ゴシック体E" panose="020B0609010101010101" pitchFamily="49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010399" y="3396186"/>
            <a:ext cx="2031325" cy="1508105"/>
          </a:xfrm>
          <a:prstGeom prst="rect">
            <a:avLst/>
          </a:prstGeom>
          <a:noFill/>
          <a:ln w="57150">
            <a:solidFill>
              <a:srgbClr val="FF3399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3399"/>
                </a:solidFill>
              </a:rPr>
              <a:t>医学界の長老</a:t>
            </a:r>
            <a:br>
              <a:rPr kumimoji="1" lang="ja-JP" altLang="en-US" sz="2400" dirty="0" smtClean="0">
                <a:solidFill>
                  <a:srgbClr val="FF3399"/>
                </a:solidFill>
              </a:rPr>
            </a:br>
            <a:r>
              <a:rPr kumimoji="1" lang="ja-JP" altLang="en-US" sz="2400" dirty="0" smtClean="0">
                <a:solidFill>
                  <a:srgbClr val="FF3399"/>
                </a:solidFill>
              </a:rPr>
              <a:t>厚生省</a:t>
            </a:r>
          </a:p>
          <a:p>
            <a:r>
              <a:rPr lang="ja-JP" altLang="en-US" sz="2400" dirty="0" smtClean="0">
                <a:solidFill>
                  <a:srgbClr val="FF3399"/>
                </a:solidFill>
              </a:rPr>
              <a:t>に理解者が</a:t>
            </a:r>
          </a:p>
          <a:p>
            <a:r>
              <a:rPr lang="ja-JP" altLang="en-US" sz="2000" dirty="0" smtClean="0">
                <a:solidFill>
                  <a:srgbClr val="FF3399"/>
                </a:solidFill>
              </a:rPr>
              <a:t>＼</a:t>
            </a:r>
            <a:r>
              <a:rPr lang="en-US" altLang="ja-JP" sz="2000" dirty="0" smtClean="0">
                <a:solidFill>
                  <a:srgbClr val="FF3399"/>
                </a:solidFill>
              </a:rPr>
              <a:t>(^▽^*)</a:t>
            </a:r>
            <a:r>
              <a:rPr lang="ja-JP" altLang="en-US" sz="2000" dirty="0" smtClean="0">
                <a:solidFill>
                  <a:srgbClr val="FF3399"/>
                </a:solidFill>
              </a:rPr>
              <a:t>／</a:t>
            </a:r>
            <a:endParaRPr kumimoji="1" lang="ja-JP" altLang="en-US" sz="2000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28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/>
          </a:p>
        </p:txBody>
      </p:sp>
      <p:pic>
        <p:nvPicPr>
          <p:cNvPr id="17412" name="Picture 4" descr="2009年02月27日13時43分20秒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8" t="5464" r="1686" b="15952"/>
          <a:stretch>
            <a:fillRect/>
          </a:stretch>
        </p:blipFill>
        <p:spPr>
          <a:xfrm>
            <a:off x="755576" y="126163"/>
            <a:ext cx="5293591" cy="674136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5796136" y="2097547"/>
            <a:ext cx="3148619" cy="1815882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FF3399"/>
                </a:solidFill>
              </a:rPr>
              <a:t>社説で</a:t>
            </a:r>
          </a:p>
          <a:p>
            <a:r>
              <a:rPr lang="ja-JP" altLang="en-US" sz="2800" dirty="0" smtClean="0">
                <a:solidFill>
                  <a:srgbClr val="FF3399"/>
                </a:solidFill>
              </a:rPr>
              <a:t>デンマークと日本の</a:t>
            </a:r>
          </a:p>
          <a:p>
            <a:r>
              <a:rPr kumimoji="1" lang="ja-JP" altLang="en-US" sz="2800" dirty="0" smtClean="0">
                <a:solidFill>
                  <a:srgbClr val="FF3399"/>
                </a:solidFill>
              </a:rPr>
              <a:t>施策を</a:t>
            </a:r>
          </a:p>
          <a:p>
            <a:r>
              <a:rPr lang="ja-JP" altLang="en-US" sz="2800" dirty="0">
                <a:solidFill>
                  <a:srgbClr val="FF3399"/>
                </a:solidFill>
              </a:rPr>
              <a:t>比較</a:t>
            </a:r>
            <a:r>
              <a:rPr lang="ja-JP" altLang="en-US" sz="2800" dirty="0" smtClean="0">
                <a:solidFill>
                  <a:srgbClr val="FF3399"/>
                </a:solidFill>
              </a:rPr>
              <a:t>しました</a:t>
            </a:r>
            <a:endParaRPr kumimoji="1" lang="ja-JP" altLang="en-US" sz="2800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8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207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sz="2800" dirty="0" smtClean="0">
                <a:ea typeface="HG創英角ﾎﾟｯﾌﾟ体" pitchFamily="49" charset="-128"/>
              </a:rPr>
              <a:t>日本独特の介護保険が</a:t>
            </a:r>
            <a:r>
              <a:rPr lang="en-US" altLang="ja-JP" sz="2800" dirty="0" smtClean="0">
                <a:ea typeface="HG創英角ﾎﾟｯﾌﾟ体" pitchFamily="49" charset="-128"/>
              </a:rPr>
              <a:t>2000</a:t>
            </a:r>
            <a:r>
              <a:rPr lang="ja-JP" altLang="en-US" sz="2800" dirty="0" smtClean="0">
                <a:ea typeface="HG創英角ﾎﾟｯﾌﾟ体" pitchFamily="49" charset="-128"/>
              </a:rPr>
              <a:t>年にスタート</a:t>
            </a:r>
            <a:r>
              <a:rPr lang="en-US" altLang="ja-JP" sz="2800" dirty="0">
                <a:ea typeface="HG創英角ﾎﾟｯﾌﾟ体" pitchFamily="49" charset="-128"/>
              </a:rPr>
              <a:t/>
            </a:r>
            <a:br>
              <a:rPr lang="en-US" altLang="ja-JP" sz="2800" dirty="0">
                <a:ea typeface="HG創英角ﾎﾟｯﾌﾟ体" pitchFamily="49" charset="-128"/>
              </a:rPr>
            </a:br>
            <a:r>
              <a:rPr lang="ja-JP" altLang="en-US" sz="2400" dirty="0">
                <a:solidFill>
                  <a:srgbClr val="FF0066"/>
                </a:solidFill>
                <a:ea typeface="HG創英角ﾎﾟｯﾌﾟ体" pitchFamily="49" charset="-128"/>
              </a:rPr>
              <a:t>介護保険・措置制度</a:t>
            </a:r>
            <a:r>
              <a:rPr lang="ja-JP" altLang="en-US" sz="2400">
                <a:solidFill>
                  <a:srgbClr val="FF0066"/>
                </a:solidFill>
                <a:ea typeface="HG創英角ﾎﾟｯﾌﾟ体" pitchFamily="49" charset="-128"/>
              </a:rPr>
              <a:t>・</a:t>
            </a:r>
            <a:r>
              <a:rPr lang="ja-JP" altLang="en-US" sz="2400" smtClean="0">
                <a:solidFill>
                  <a:srgbClr val="FF0066"/>
                </a:solidFill>
                <a:ea typeface="HG創英角ﾎﾟｯﾌﾟ体" pitchFamily="49" charset="-128"/>
              </a:rPr>
              <a:t>北欧の介護保障の違いは</a:t>
            </a:r>
            <a:endParaRPr lang="en-US" altLang="ja-JP" sz="2400" dirty="0">
              <a:solidFill>
                <a:srgbClr val="FF0066"/>
              </a:solidFill>
              <a:ea typeface="HG創英角ﾎﾟｯﾌﾟ体" pitchFamily="49" charset="-128"/>
            </a:endParaRPr>
          </a:p>
        </p:txBody>
      </p:sp>
      <p:sp>
        <p:nvSpPr>
          <p:cNvPr id="92163" name="Line 3"/>
          <p:cNvSpPr>
            <a:spLocks noChangeShapeType="1"/>
          </p:cNvSpPr>
          <p:nvPr/>
        </p:nvSpPr>
        <p:spPr bwMode="auto">
          <a:xfrm>
            <a:off x="4648200" y="1447800"/>
            <a:ext cx="0" cy="480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2164" name="Line 4"/>
          <p:cNvSpPr>
            <a:spLocks noChangeShapeType="1"/>
          </p:cNvSpPr>
          <p:nvPr/>
        </p:nvSpPr>
        <p:spPr bwMode="auto">
          <a:xfrm>
            <a:off x="1219200" y="3886200"/>
            <a:ext cx="6705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4722813" y="1219200"/>
            <a:ext cx="4587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>
                <a:latin typeface="Times New Roman" pitchFamily="18" charset="0"/>
              </a:rPr>
              <a:t>市町村主権</a:t>
            </a: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4724400" y="5257800"/>
            <a:ext cx="4587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>
                <a:latin typeface="Times New Roman" pitchFamily="18" charset="0"/>
              </a:rPr>
              <a:t>中央集権</a:t>
            </a:r>
          </a:p>
        </p:txBody>
      </p:sp>
      <p:sp>
        <p:nvSpPr>
          <p:cNvPr id="92167" name="Text Box 7"/>
          <p:cNvSpPr txBox="1">
            <a:spLocks noChangeArrowheads="1"/>
          </p:cNvSpPr>
          <p:nvPr/>
        </p:nvSpPr>
        <p:spPr bwMode="auto">
          <a:xfrm>
            <a:off x="1219200" y="3429000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>
                <a:latin typeface="Times New Roman" pitchFamily="18" charset="0"/>
              </a:rPr>
              <a:t>社会保険料</a:t>
            </a:r>
          </a:p>
        </p:txBody>
      </p:sp>
      <p:sp>
        <p:nvSpPr>
          <p:cNvPr id="92168" name="Text Box 8"/>
          <p:cNvSpPr txBox="1">
            <a:spLocks noChangeArrowheads="1"/>
          </p:cNvSpPr>
          <p:nvPr/>
        </p:nvSpPr>
        <p:spPr bwMode="auto">
          <a:xfrm>
            <a:off x="7162800" y="3505200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ja-JP" altLang="en-US" sz="1800">
                <a:latin typeface="Times New Roman" pitchFamily="18" charset="0"/>
              </a:rPr>
              <a:t>租税</a:t>
            </a:r>
          </a:p>
        </p:txBody>
      </p:sp>
      <p:sp>
        <p:nvSpPr>
          <p:cNvPr id="166921" name="Oval 9"/>
          <p:cNvSpPr>
            <a:spLocks noChangeArrowheads="1"/>
          </p:cNvSpPr>
          <p:nvPr/>
        </p:nvSpPr>
        <p:spPr bwMode="auto">
          <a:xfrm>
            <a:off x="1295400" y="3962400"/>
            <a:ext cx="1676400" cy="8382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latin typeface="Times New Roman" pitchFamily="18" charset="0"/>
              </a:rPr>
              <a:t>ドイツ型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latin typeface="Times New Roman" pitchFamily="18" charset="0"/>
              </a:rPr>
              <a:t>介護保険</a:t>
            </a:r>
          </a:p>
        </p:txBody>
      </p:sp>
      <p:sp>
        <p:nvSpPr>
          <p:cNvPr id="166922" name="Oval 10"/>
          <p:cNvSpPr>
            <a:spLocks noChangeArrowheads="1"/>
          </p:cNvSpPr>
          <p:nvPr/>
        </p:nvSpPr>
        <p:spPr bwMode="auto">
          <a:xfrm>
            <a:off x="6172200" y="1295400"/>
            <a:ext cx="1905000" cy="18288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latin typeface="Times New Roman" pitchFamily="18" charset="0"/>
              </a:rPr>
              <a:t>北欧型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latin typeface="Times New Roman" pitchFamily="18" charset="0"/>
              </a:rPr>
              <a:t>介護保障</a:t>
            </a:r>
          </a:p>
        </p:txBody>
      </p:sp>
      <p:sp>
        <p:nvSpPr>
          <p:cNvPr id="166923" name="Oval 11"/>
          <p:cNvSpPr>
            <a:spLocks noChangeArrowheads="1"/>
          </p:cNvSpPr>
          <p:nvPr/>
        </p:nvSpPr>
        <p:spPr bwMode="auto">
          <a:xfrm>
            <a:off x="3419475" y="2492375"/>
            <a:ext cx="2376488" cy="106203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b="1">
                <a:solidFill>
                  <a:schemeClr val="bg1"/>
                </a:solidFill>
                <a:latin typeface="Times New Roman" pitchFamily="18" charset="0"/>
              </a:rPr>
              <a:t>日本型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b="1">
                <a:solidFill>
                  <a:schemeClr val="bg1"/>
                </a:solidFill>
                <a:latin typeface="Times New Roman" pitchFamily="18" charset="0"/>
              </a:rPr>
              <a:t>介護保険</a:t>
            </a:r>
          </a:p>
        </p:txBody>
      </p:sp>
      <p:sp>
        <p:nvSpPr>
          <p:cNvPr id="166924" name="Oval 12"/>
          <p:cNvSpPr>
            <a:spLocks noChangeArrowheads="1"/>
          </p:cNvSpPr>
          <p:nvPr/>
        </p:nvSpPr>
        <p:spPr bwMode="auto">
          <a:xfrm>
            <a:off x="7092950" y="5013325"/>
            <a:ext cx="503238" cy="1235075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ja-JP" altLang="en-US" sz="2000" b="1">
                <a:solidFill>
                  <a:schemeClr val="bg1"/>
                </a:solidFill>
                <a:latin typeface="Times New Roman" pitchFamily="18" charset="0"/>
              </a:rPr>
              <a:t>措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ja-JP" altLang="en-US" sz="2000" b="1">
                <a:solidFill>
                  <a:schemeClr val="bg1"/>
                </a:solidFill>
                <a:latin typeface="Times New Roman" pitchFamily="18" charset="0"/>
              </a:rPr>
              <a:t>置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ja-JP" altLang="en-US" sz="2000" b="1">
                <a:solidFill>
                  <a:schemeClr val="bg1"/>
                </a:solidFill>
                <a:latin typeface="Times New Roman" pitchFamily="18" charset="0"/>
              </a:rPr>
              <a:t>型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ja-JP" altLang="en-US" sz="2000" b="1">
                <a:solidFill>
                  <a:schemeClr val="bg1"/>
                </a:solidFill>
                <a:latin typeface="Times New Roman" pitchFamily="18" charset="0"/>
              </a:rPr>
              <a:t>福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ja-JP" altLang="en-US" sz="2000" b="1">
                <a:solidFill>
                  <a:schemeClr val="bg1"/>
                </a:solidFill>
                <a:latin typeface="Times New Roman" pitchFamily="18" charset="0"/>
              </a:rPr>
              <a:t>祉</a:t>
            </a:r>
          </a:p>
        </p:txBody>
      </p:sp>
      <p:sp>
        <p:nvSpPr>
          <p:cNvPr id="166925" name="Line 13"/>
          <p:cNvSpPr>
            <a:spLocks noChangeShapeType="1"/>
          </p:cNvSpPr>
          <p:nvPr/>
        </p:nvSpPr>
        <p:spPr bwMode="auto">
          <a:xfrm flipH="1" flipV="1">
            <a:off x="5486400" y="3429000"/>
            <a:ext cx="1600200" cy="1752600"/>
          </a:xfrm>
          <a:prstGeom prst="line">
            <a:avLst/>
          </a:prstGeom>
          <a:noFill/>
          <a:ln w="101600">
            <a:solidFill>
              <a:srgbClr val="333333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2174" name="Oval 14"/>
          <p:cNvSpPr>
            <a:spLocks noChangeArrowheads="1"/>
          </p:cNvSpPr>
          <p:nvPr/>
        </p:nvSpPr>
        <p:spPr bwMode="auto">
          <a:xfrm>
            <a:off x="6156325" y="4797425"/>
            <a:ext cx="2376488" cy="16557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ja-JP" sz="2000" b="1">
              <a:solidFill>
                <a:srgbClr val="FF0066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92175" name="Oval 15"/>
          <p:cNvSpPr>
            <a:spLocks noChangeArrowheads="1"/>
          </p:cNvSpPr>
          <p:nvPr/>
        </p:nvSpPr>
        <p:spPr bwMode="auto">
          <a:xfrm>
            <a:off x="6084888" y="4581525"/>
            <a:ext cx="1439862" cy="24257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36653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6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6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6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6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6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166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669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21" grpId="0" animBg="1" autoUpdateAnimBg="0"/>
      <p:bldP spid="166922" grpId="0" animBg="1" autoUpdateAnimBg="0"/>
      <p:bldP spid="166923" grpId="0" animBg="1"/>
      <p:bldP spid="166923" grpId="1" animBg="1"/>
      <p:bldP spid="166924" grpId="0" animBg="1" autoUpdateAnimBg="0"/>
      <p:bldP spid="1669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100356" name="Picture 4" descr="帯あり物語・介護保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 t="5354" r="333" b="7266"/>
          <a:stretch>
            <a:fillRect/>
          </a:stretch>
        </p:blipFill>
        <p:spPr bwMode="auto">
          <a:xfrm>
            <a:off x="250825" y="333375"/>
            <a:ext cx="8893175" cy="6373813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23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-52556" y="5844604"/>
            <a:ext cx="8229600" cy="1008063"/>
          </a:xfrm>
        </p:spPr>
        <p:txBody>
          <a:bodyPr>
            <a:normAutofit/>
          </a:bodyPr>
          <a:lstStyle/>
          <a:p>
            <a:pPr eaLnBrk="1" hangingPunct="1"/>
            <a:r>
              <a:rPr lang="ja-JP" altLang="en-US" sz="2400" dirty="0" smtClean="0">
                <a:ea typeface="HGS創英角ﾎﾟｯﾌﾟ体" pitchFamily="50" charset="-128"/>
              </a:rPr>
              <a:t>「寝たきり老人」問題は解決の方法が見えてきたけれど</a:t>
            </a:r>
            <a:br>
              <a:rPr lang="ja-JP" altLang="en-US" sz="2400" dirty="0" smtClean="0">
                <a:ea typeface="HGS創英角ﾎﾟｯﾌﾟ体" pitchFamily="50" charset="-128"/>
              </a:rPr>
            </a:br>
            <a:r>
              <a:rPr lang="ja-JP" altLang="en-US" sz="2400" dirty="0" smtClean="0">
                <a:solidFill>
                  <a:srgbClr val="FF3399"/>
                </a:solidFill>
                <a:ea typeface="HGS創英角ﾎﾟｯﾌﾟ体" pitchFamily="50" charset="-128"/>
              </a:rPr>
              <a:t>認知症</a:t>
            </a:r>
            <a:r>
              <a:rPr lang="ja-JP" altLang="en-US" sz="2400" dirty="0" smtClean="0">
                <a:solidFill>
                  <a:srgbClr val="FF3399"/>
                </a:solidFill>
                <a:ea typeface="HGS創英角ﾎﾟｯﾌﾟ体" pitchFamily="50" charset="-128"/>
              </a:rPr>
              <a:t>の</a:t>
            </a:r>
            <a:r>
              <a:rPr lang="ja-JP" altLang="en-US" sz="2400" dirty="0" smtClean="0">
                <a:solidFill>
                  <a:srgbClr val="FF3399"/>
                </a:solidFill>
                <a:ea typeface="HGS創英角ﾎﾟｯﾌﾟ体" pitchFamily="50" charset="-128"/>
              </a:rPr>
              <a:t>お年寄りは</a:t>
            </a:r>
            <a:endParaRPr lang="ja-JP" altLang="en-US" sz="2400" dirty="0" smtClean="0">
              <a:ea typeface="HGS創英角ﾎﾟｯﾌﾟ体" pitchFamily="50" charset="-128"/>
            </a:endParaRPr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323850" y="4365625"/>
            <a:ext cx="27352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ja-JP" b="1">
              <a:solidFill>
                <a:srgbClr val="FF0066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971780" name="Text Box 4"/>
          <p:cNvSpPr txBox="1">
            <a:spLocks noChangeArrowheads="1"/>
          </p:cNvSpPr>
          <p:nvPr/>
        </p:nvSpPr>
        <p:spPr bwMode="auto">
          <a:xfrm>
            <a:off x="950913" y="3722688"/>
            <a:ext cx="1974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ea typeface="HGP創英角ﾎﾟｯﾌﾟ体" pitchFamily="50" charset="-128"/>
              </a:rPr>
              <a:t>日本の老人病院で</a:t>
            </a: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4876211" y="5473630"/>
            <a:ext cx="3254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>
                <a:ea typeface="HGP創英角ﾎﾟｯﾌﾟ体" pitchFamily="50" charset="-128"/>
              </a:rPr>
              <a:t>スウェーデンのグループホームで</a:t>
            </a:r>
          </a:p>
        </p:txBody>
      </p:sp>
      <p:sp>
        <p:nvSpPr>
          <p:cNvPr id="971782" name="Text Box 6"/>
          <p:cNvSpPr txBox="1">
            <a:spLocks noChangeArrowheads="1"/>
          </p:cNvSpPr>
          <p:nvPr/>
        </p:nvSpPr>
        <p:spPr bwMode="auto">
          <a:xfrm>
            <a:off x="1023938" y="4076700"/>
            <a:ext cx="1336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FF0066"/>
                </a:solidFill>
                <a:ea typeface="HGP創英角ﾎﾟｯﾌﾟ体" pitchFamily="50" charset="-128"/>
              </a:rPr>
              <a:t>５点拘束</a:t>
            </a:r>
          </a:p>
        </p:txBody>
      </p:sp>
      <p:pic>
        <p:nvPicPr>
          <p:cNvPr id="1034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368" y="1693069"/>
            <a:ext cx="5580062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178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5580112" y="158460"/>
            <a:ext cx="3105337" cy="1815882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映像を</a:t>
            </a:r>
          </a:p>
          <a:p>
            <a:r>
              <a:rPr kumimoji="1" lang="ja-JP" altLang="en-US" sz="2800" dirty="0" smtClean="0"/>
              <a:t>比較する</a:t>
            </a:r>
            <a:br>
              <a:rPr kumimoji="1" lang="ja-JP" altLang="en-US" sz="2800" dirty="0" smtClean="0"/>
            </a:br>
            <a:r>
              <a:rPr lang="ja-JP" altLang="en-US" sz="24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１９８５の</a:t>
            </a:r>
          </a:p>
          <a:p>
            <a:r>
              <a:rPr kumimoji="1" lang="ja-JP" altLang="en-US" sz="2800" dirty="0" smtClean="0"/>
              <a:t>日本とスウェーデン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7530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71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71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71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71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71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717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717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717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717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717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717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717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717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1780" grpId="0" autoUpdateAnimBg="0"/>
      <p:bldP spid="971782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5956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395288" y="998538"/>
          <a:ext cx="4745037" cy="583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9" name="グラフ" r:id="rId3" imgW="4543349" imgH="5581802" progId="Excel.Chart.8">
                  <p:embed/>
                </p:oleObj>
              </mc:Choice>
              <mc:Fallback>
                <p:oleObj name="グラフ" r:id="rId3" imgW="4543349" imgH="558180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998538"/>
                        <a:ext cx="4745037" cy="583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9" name="正方形/長方形 1"/>
          <p:cNvSpPr>
            <a:spLocks noChangeArrowheads="1"/>
          </p:cNvSpPr>
          <p:nvPr/>
        </p:nvSpPr>
        <p:spPr bwMode="auto">
          <a:xfrm>
            <a:off x="48166" y="260648"/>
            <a:ext cx="81628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sz="2400" b="1" dirty="0" smtClean="0">
                <a:solidFill>
                  <a:srgbClr val="FF3399"/>
                </a:solidFill>
                <a:latin typeface="+mn-ea"/>
                <a:ea typeface="+mn-ea"/>
              </a:rPr>
              <a:t>日本の人口は世界の２％、ところが、精神病床は世界の２０％</a:t>
            </a:r>
            <a:br>
              <a:rPr lang="ja-JP" altLang="en-US" sz="2400" b="1" dirty="0" smtClean="0">
                <a:solidFill>
                  <a:srgbClr val="FF3399"/>
                </a:solidFill>
                <a:latin typeface="+mn-ea"/>
                <a:ea typeface="+mn-ea"/>
              </a:rPr>
            </a:br>
            <a:r>
              <a:rPr lang="ja-JP" altLang="en-US" sz="2400" b="1" dirty="0" smtClean="0">
                <a:solidFill>
                  <a:srgbClr val="FF3399"/>
                </a:solidFill>
                <a:latin typeface="+mn-ea"/>
                <a:ea typeface="+mn-ea"/>
              </a:rPr>
              <a:t>　　　　この異常現象の歴史を</a:t>
            </a:r>
            <a:r>
              <a:rPr lang="ja-JP" altLang="en-US" sz="2400" b="1" dirty="0" smtClean="0">
                <a:solidFill>
                  <a:srgbClr val="FF3399"/>
                </a:solidFill>
                <a:latin typeface="+mn-ea"/>
              </a:rPr>
              <a:t>国際比較してみると</a:t>
            </a:r>
            <a:endParaRPr lang="ja-JP" altLang="en-US" sz="2400" b="1" dirty="0">
              <a:solidFill>
                <a:srgbClr val="FF3399"/>
              </a:solidFill>
              <a:latin typeface="+mn-ea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 dirty="0">
              <a:solidFill>
                <a:srgbClr val="FF3399"/>
              </a:solidFill>
              <a:latin typeface="+mn-ea"/>
              <a:ea typeface="+mn-ea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577888" y="2132856"/>
            <a:ext cx="2698175" cy="353943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グラフで</a:t>
            </a:r>
          </a:p>
          <a:p>
            <a:r>
              <a:rPr kumimoji="1" lang="ja-JP" altLang="en-US" sz="2800" dirty="0" smtClean="0"/>
              <a:t>比較する</a:t>
            </a:r>
            <a:br>
              <a:rPr kumimoji="1" lang="ja-JP" altLang="en-US" sz="2800" dirty="0" smtClean="0"/>
            </a:br>
            <a:r>
              <a:rPr kumimoji="1" lang="ja-JP" altLang="en-US" sz="2800" dirty="0" smtClean="0"/>
              <a:t>日本だけが</a:t>
            </a:r>
          </a:p>
          <a:p>
            <a:r>
              <a:rPr lang="ja-JP" altLang="en-US" sz="2800" dirty="0"/>
              <a:t>異常</a:t>
            </a:r>
            <a:r>
              <a:rPr lang="ja-JP" altLang="en-US" sz="2800" dirty="0" smtClean="0"/>
              <a:t>な</a:t>
            </a:r>
            <a:r>
              <a:rPr lang="ja-JP" altLang="en-US" sz="2800" dirty="0"/>
              <a:t>カーブ</a:t>
            </a:r>
            <a:endParaRPr kumimoji="1" lang="ja-JP" altLang="en-US" sz="2800" dirty="0" smtClean="0"/>
          </a:p>
          <a:p>
            <a:endParaRPr lang="ja-JP" altLang="en-US" sz="2800" dirty="0"/>
          </a:p>
          <a:p>
            <a:r>
              <a:rPr kumimoji="1" lang="ja-JP" altLang="en-US" sz="2800" dirty="0" smtClean="0"/>
              <a:t>空いたベッドに</a:t>
            </a:r>
          </a:p>
          <a:p>
            <a:r>
              <a:rPr lang="ja-JP" altLang="en-US" sz="2800" dirty="0" smtClean="0"/>
              <a:t>認知症の人々が</a:t>
            </a:r>
          </a:p>
          <a:p>
            <a:r>
              <a:rPr kumimoji="1" lang="en-US" altLang="ja-JP" sz="2800" dirty="0"/>
              <a:t>(*´д</a:t>
            </a:r>
            <a:r>
              <a:rPr kumimoji="1" lang="ja-JP" altLang="en-US" sz="2800" dirty="0"/>
              <a:t>｀*</a:t>
            </a:r>
            <a:r>
              <a:rPr kumimoji="1" lang="en-US" altLang="ja-JP" sz="2800" dirty="0"/>
              <a:t>)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10961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5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5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76595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>
            <a:spLocks noChangeArrowheads="1"/>
          </p:cNvSpPr>
          <p:nvPr/>
        </p:nvSpPr>
        <p:spPr bwMode="auto">
          <a:xfrm>
            <a:off x="323528" y="188640"/>
            <a:ext cx="84963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3200" b="1" dirty="0"/>
              <a:t>   </a:t>
            </a:r>
            <a:r>
              <a:rPr lang="ja-JP" altLang="en-US" sz="3200" b="1" dirty="0"/>
              <a:t> </a:t>
            </a:r>
            <a:endParaRPr lang="ja-JP" altLang="en-US" sz="3200" b="1" dirty="0" smtClean="0"/>
          </a:p>
          <a:p>
            <a:pPr eaLnBrk="1" hangingPunct="1"/>
            <a:r>
              <a:rPr lang="ja-JP" altLang="en-US" sz="3200" b="1" dirty="0" smtClean="0"/>
              <a:t> </a:t>
            </a:r>
            <a:r>
              <a:rPr lang="ja-JP" altLang="ja-JP" sz="3200" b="1" dirty="0"/>
              <a:t>認知症をめぐる５つ</a:t>
            </a:r>
            <a:r>
              <a:rPr lang="ja-JP" altLang="ja-JP" sz="3200" b="1" dirty="0" smtClean="0"/>
              <a:t>の</a:t>
            </a:r>
            <a:r>
              <a:rPr lang="ja-JP" altLang="en-US" sz="3200" b="1" dirty="0" smtClean="0"/>
              <a:t>常識</a:t>
            </a:r>
            <a:r>
              <a:rPr lang="en-US" altLang="ja-JP" sz="3200" b="1" dirty="0" smtClean="0"/>
              <a:t> </a:t>
            </a:r>
            <a:r>
              <a:rPr lang="ja-JP" altLang="en-US" sz="3200" b="1" dirty="0" smtClean="0">
                <a:solidFill>
                  <a:srgbClr val="FF0000"/>
                </a:solidFill>
              </a:rPr>
              <a:t>⇒実は、</a:t>
            </a:r>
            <a:r>
              <a:rPr lang="ja-JP" altLang="ja-JP" sz="3200" b="1" dirty="0" smtClean="0">
                <a:solidFill>
                  <a:srgbClr val="FF0000"/>
                </a:solidFill>
              </a:rPr>
              <a:t>誤解</a:t>
            </a:r>
            <a:endParaRPr lang="ja-JP" altLang="en-US" sz="3200" b="1" dirty="0">
              <a:solidFill>
                <a:srgbClr val="FF0000"/>
              </a:solidFill>
            </a:endParaRPr>
          </a:p>
          <a:p>
            <a:pPr eaLnBrk="1" hangingPunct="1"/>
            <a:r>
              <a:rPr lang="ja-JP" altLang="ja-JP" sz="2400" dirty="0" smtClean="0">
                <a:solidFill>
                  <a:srgbClr val="00B050"/>
                </a:solidFill>
              </a:rPr>
              <a:t>★</a:t>
            </a:r>
            <a:r>
              <a:rPr lang="ja-JP" altLang="ja-JP" sz="2400" dirty="0">
                <a:solidFill>
                  <a:srgbClr val="00B050"/>
                </a:solidFill>
              </a:rPr>
              <a:t>アタマを使って</a:t>
            </a:r>
            <a:r>
              <a:rPr lang="ja-JP" altLang="ja-JP" sz="2400" dirty="0" smtClean="0">
                <a:solidFill>
                  <a:srgbClr val="00B050"/>
                </a:solidFill>
              </a:rPr>
              <a:t>いれば</a:t>
            </a:r>
            <a:r>
              <a:rPr lang="ja-JP" altLang="en-US" sz="2400" dirty="0" smtClean="0">
                <a:solidFill>
                  <a:srgbClr val="00B050"/>
                </a:solidFill>
              </a:rPr>
              <a:t>ボケ</a:t>
            </a:r>
            <a:r>
              <a:rPr lang="ja-JP" altLang="ja-JP" sz="2400" dirty="0" smtClean="0">
                <a:solidFill>
                  <a:srgbClr val="00B050"/>
                </a:solidFill>
              </a:rPr>
              <a:t>ない</a:t>
            </a:r>
            <a:r>
              <a:rPr lang="ja-JP" altLang="en-US" sz="2400" dirty="0" smtClean="0">
                <a:solidFill>
                  <a:srgbClr val="00B050"/>
                </a:solidFill>
              </a:rPr>
              <a:t>⇒アタマを使った２人も</a:t>
            </a:r>
            <a:endParaRPr lang="en-US" altLang="ja-JP" sz="2400" dirty="0">
              <a:solidFill>
                <a:srgbClr val="00B050"/>
              </a:solidFill>
            </a:endParaRPr>
          </a:p>
          <a:p>
            <a:pPr eaLnBrk="1" hangingPunct="1"/>
            <a:endParaRPr lang="ja-JP" altLang="en-US" sz="3200" dirty="0" smtClean="0">
              <a:solidFill>
                <a:srgbClr val="0070C0"/>
              </a:solidFill>
            </a:endParaRPr>
          </a:p>
          <a:p>
            <a:pPr eaLnBrk="1" hangingPunct="1"/>
            <a:endParaRPr lang="ja-JP" altLang="en-US" sz="3200" dirty="0">
              <a:solidFill>
                <a:srgbClr val="0070C0"/>
              </a:solidFill>
            </a:endParaRPr>
          </a:p>
          <a:p>
            <a:pPr eaLnBrk="1" hangingPunct="1"/>
            <a:endParaRPr lang="ja-JP" altLang="en-US" sz="3200" dirty="0" smtClean="0">
              <a:solidFill>
                <a:srgbClr val="0070C0"/>
              </a:solidFill>
            </a:endParaRPr>
          </a:p>
          <a:p>
            <a:pPr eaLnBrk="1" hangingPunct="1"/>
            <a:endParaRPr lang="ja-JP" altLang="en-US" sz="3200" dirty="0">
              <a:solidFill>
                <a:srgbClr val="0070C0"/>
              </a:solidFill>
            </a:endParaRPr>
          </a:p>
          <a:p>
            <a:pPr eaLnBrk="1" hangingPunct="1"/>
            <a:endParaRPr lang="ja-JP" altLang="en-US" sz="2400" b="1" dirty="0" smtClean="0">
              <a:solidFill>
                <a:srgbClr val="0070C0"/>
              </a:solidFill>
            </a:endParaRPr>
          </a:p>
          <a:p>
            <a:pPr eaLnBrk="1" hangingPunct="1"/>
            <a:r>
              <a:rPr lang="ja-JP" altLang="ja-JP" sz="2400" b="1" dirty="0" smtClean="0">
                <a:solidFill>
                  <a:srgbClr val="0070C0"/>
                </a:solidFill>
              </a:rPr>
              <a:t>★</a:t>
            </a:r>
            <a:r>
              <a:rPr lang="ja-JP" altLang="ja-JP" sz="2400" b="1" dirty="0" smtClean="0">
                <a:solidFill>
                  <a:srgbClr val="0070C0"/>
                </a:solidFill>
              </a:rPr>
              <a:t>早期</a:t>
            </a:r>
            <a:r>
              <a:rPr lang="ja-JP" altLang="en-US" sz="2400" b="1" dirty="0" smtClean="0">
                <a:solidFill>
                  <a:srgbClr val="0070C0"/>
                </a:solidFill>
              </a:rPr>
              <a:t>「</a:t>
            </a:r>
            <a:r>
              <a:rPr lang="ja-JP" altLang="ja-JP" sz="2400" b="1" dirty="0" smtClean="0">
                <a:solidFill>
                  <a:srgbClr val="0070C0"/>
                </a:solidFill>
              </a:rPr>
              <a:t>治療</a:t>
            </a:r>
            <a:r>
              <a:rPr lang="ja-JP" altLang="en-US" sz="2400" b="1" dirty="0" smtClean="0">
                <a:solidFill>
                  <a:srgbClr val="0070C0"/>
                </a:solidFill>
              </a:rPr>
              <a:t>」</a:t>
            </a:r>
            <a:r>
              <a:rPr lang="ja-JP" altLang="ja-JP" sz="2400" b="1" dirty="0" smtClean="0">
                <a:solidFill>
                  <a:srgbClr val="0070C0"/>
                </a:solidFill>
              </a:rPr>
              <a:t>が大切</a:t>
            </a:r>
            <a:r>
              <a:rPr lang="ja-JP" altLang="en-US" sz="2400" b="1" dirty="0" smtClean="0">
                <a:solidFill>
                  <a:srgbClr val="0070C0"/>
                </a:solidFill>
              </a:rPr>
              <a:t>⇒「治療」よりケアと環境が大切</a:t>
            </a:r>
            <a:endParaRPr lang="ja-JP" altLang="ja-JP" sz="2400" b="1" dirty="0">
              <a:solidFill>
                <a:srgbClr val="0070C0"/>
              </a:solidFill>
            </a:endParaRPr>
          </a:p>
          <a:p>
            <a:pPr eaLnBrk="1" hangingPunct="1"/>
            <a:r>
              <a:rPr lang="ja-JP" altLang="ja-JP" sz="2400" b="1" dirty="0" smtClean="0">
                <a:solidFill>
                  <a:srgbClr val="FF0000"/>
                </a:solidFill>
              </a:rPr>
              <a:t>★徘徊</a:t>
            </a:r>
            <a:r>
              <a:rPr lang="ja-JP" altLang="ja-JP" sz="2400" b="1" dirty="0">
                <a:solidFill>
                  <a:srgbClr val="FF0000"/>
                </a:solidFill>
              </a:rPr>
              <a:t>・暴力・</a:t>
            </a:r>
            <a:r>
              <a:rPr lang="ja-JP" altLang="ja-JP" sz="2400" b="1" dirty="0" smtClean="0">
                <a:solidFill>
                  <a:srgbClr val="FF0000"/>
                </a:solidFill>
              </a:rPr>
              <a:t>弄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便</a:t>
            </a:r>
            <a:r>
              <a:rPr lang="ja-JP" altLang="ja-JP" sz="2400" b="1" dirty="0" smtClean="0">
                <a:solidFill>
                  <a:srgbClr val="FF0000"/>
                </a:solidFill>
              </a:rPr>
              <a:t>などの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不可解な</a:t>
            </a:r>
            <a:r>
              <a:rPr lang="ja-JP" altLang="ja-JP" sz="2400" b="1" dirty="0" smtClean="0">
                <a:solidFill>
                  <a:srgbClr val="FF0000"/>
                </a:solidFill>
              </a:rPr>
              <a:t>行動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⇒了解可能な心の叫び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pPr eaLnBrk="1" hangingPunct="1"/>
            <a:r>
              <a:rPr lang="ja-JP" altLang="ja-JP" sz="2400" b="1" dirty="0" smtClean="0">
                <a:solidFill>
                  <a:srgbClr val="00B050"/>
                </a:solidFill>
              </a:rPr>
              <a:t>★精神</a:t>
            </a:r>
            <a:r>
              <a:rPr lang="ja-JP" altLang="ja-JP" sz="2400" b="1" dirty="0">
                <a:solidFill>
                  <a:srgbClr val="00B050"/>
                </a:solidFill>
              </a:rPr>
              <a:t>病院</a:t>
            </a:r>
            <a:r>
              <a:rPr lang="ja-JP" altLang="en-US" sz="2400" b="1" dirty="0">
                <a:solidFill>
                  <a:srgbClr val="00B050"/>
                </a:solidFill>
              </a:rPr>
              <a:t>も</a:t>
            </a:r>
            <a:r>
              <a:rPr lang="ja-JP" altLang="en-US" sz="2400" b="1" dirty="0" smtClean="0">
                <a:solidFill>
                  <a:srgbClr val="00B050"/>
                </a:solidFill>
              </a:rPr>
              <a:t>やむをえない⇒日本だけの、世界の非常識</a:t>
            </a:r>
            <a:endParaRPr lang="ja-JP" altLang="ja-JP" sz="2400" b="1" dirty="0">
              <a:solidFill>
                <a:srgbClr val="00B050"/>
              </a:solidFill>
            </a:endParaRPr>
          </a:p>
          <a:p>
            <a:pPr eaLnBrk="1" hangingPunct="1"/>
            <a:r>
              <a:rPr lang="ja-JP" altLang="ja-JP" sz="2400" b="1" dirty="0" smtClean="0">
                <a:solidFill>
                  <a:srgbClr val="002060"/>
                </a:solidFill>
              </a:rPr>
              <a:t>★</a:t>
            </a:r>
            <a:r>
              <a:rPr lang="ja-JP" altLang="ja-JP" sz="2400" b="1" dirty="0">
                <a:solidFill>
                  <a:srgbClr val="002060"/>
                </a:solidFill>
              </a:rPr>
              <a:t>認知症に</a:t>
            </a:r>
            <a:r>
              <a:rPr lang="ja-JP" altLang="ja-JP" sz="2400" b="1" dirty="0" smtClean="0">
                <a:solidFill>
                  <a:srgbClr val="002060"/>
                </a:solidFill>
              </a:rPr>
              <a:t>なった</a:t>
            </a:r>
            <a:r>
              <a:rPr lang="ja-JP" altLang="en-US" sz="2400" b="1" dirty="0" smtClean="0">
                <a:solidFill>
                  <a:srgbClr val="002060"/>
                </a:solidFill>
              </a:rPr>
              <a:t>ら何も分からなくなる</a:t>
            </a:r>
            <a:r>
              <a:rPr lang="en-US" altLang="ja-JP" sz="2400" b="1" dirty="0" smtClean="0">
                <a:solidFill>
                  <a:srgbClr val="002060"/>
                </a:solidFill>
              </a:rPr>
              <a:t> </a:t>
            </a:r>
            <a:r>
              <a:rPr lang="ja-JP" altLang="en-US" sz="2400" b="1" dirty="0" smtClean="0">
                <a:solidFill>
                  <a:srgbClr val="002060"/>
                </a:solidFill>
              </a:rPr>
              <a:t>⇒支援者ができないこと、できることを判断してあげる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⇒ご本人の「したいこと」に耳を傾けて実現する</a:t>
            </a:r>
            <a:endParaRPr lang="ja-JP" altLang="ja-JP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0" b="11839"/>
          <a:stretch/>
        </p:blipFill>
        <p:spPr bwMode="auto">
          <a:xfrm>
            <a:off x="1797835" y="1268760"/>
            <a:ext cx="2016224" cy="202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54167"/>
            <a:ext cx="2232247" cy="158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78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38138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ja-JP" altLang="en-US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発信力を磨き・想像力を磨いて</a:t>
            </a:r>
          </a:p>
          <a:p>
            <a:pPr marL="0" indent="0">
              <a:buNone/>
              <a:defRPr/>
            </a:pPr>
            <a:r>
              <a:rPr lang="ja-JP" altLang="en-US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医療</a:t>
            </a:r>
            <a:r>
              <a:rPr lang="ja-JP" altLang="en-US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を</a:t>
            </a:r>
            <a:r>
              <a:rPr lang="ja-JP" altLang="en-US" dirty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変える</a:t>
            </a:r>
            <a:r>
              <a:rPr lang="ja-JP" altLang="en-US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・福祉を変える</a:t>
            </a:r>
          </a:p>
          <a:p>
            <a:pPr marL="0" indent="0">
              <a:buNone/>
              <a:defRPr/>
            </a:pPr>
            <a:endParaRPr lang="ja-JP" altLang="en-US" dirty="0">
              <a:solidFill>
                <a:srgbClr val="FF3399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  <a:defRPr/>
            </a:pPr>
            <a:endParaRPr lang="ja-JP" altLang="en-US" dirty="0">
              <a:solidFill>
                <a:srgbClr val="FF3399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  <a:defRPr/>
            </a:pPr>
            <a:r>
              <a:rPr lang="ja-JP" altLang="en-US" dirty="0">
                <a:solidFill>
                  <a:srgbClr val="00CC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前例</a:t>
            </a:r>
            <a:r>
              <a:rPr lang="ja-JP" altLang="en-US" dirty="0" smtClean="0">
                <a:solidFill>
                  <a:srgbClr val="00CC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は</a:t>
            </a:r>
          </a:p>
          <a:p>
            <a:pPr marL="0" indent="0">
              <a:buNone/>
              <a:defRPr/>
            </a:pPr>
            <a:r>
              <a:rPr lang="ja-JP" altLang="en-US" dirty="0">
                <a:solidFill>
                  <a:srgbClr val="00CC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dirty="0" smtClean="0">
                <a:solidFill>
                  <a:srgbClr val="00CC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「</a:t>
            </a:r>
            <a:r>
              <a:rPr lang="ja-JP" altLang="en-US" dirty="0">
                <a:solidFill>
                  <a:srgbClr val="00CC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超えるために存在する」という</a:t>
            </a:r>
            <a:r>
              <a:rPr lang="ja-JP" altLang="en-US" dirty="0" smtClean="0">
                <a:solidFill>
                  <a:srgbClr val="00CC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こと</a:t>
            </a:r>
          </a:p>
          <a:p>
            <a:pPr marL="0" indent="0">
              <a:buNone/>
              <a:defRPr/>
            </a:pPr>
            <a:r>
              <a:rPr lang="ja-JP" altLang="en-US" dirty="0">
                <a:solidFill>
                  <a:srgbClr val="00CC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そのため</a:t>
            </a:r>
            <a:r>
              <a:rPr lang="ja-JP" altLang="en-US" dirty="0" smtClean="0">
                <a:solidFill>
                  <a:srgbClr val="00CC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に</a:t>
            </a:r>
            <a:r>
              <a:rPr lang="ja-JP" altLang="en-US" dirty="0" err="1">
                <a:solidFill>
                  <a:srgbClr val="00CCFF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。。。</a:t>
            </a:r>
            <a:endParaRPr lang="ja-JP" altLang="en-US" dirty="0">
              <a:solidFill>
                <a:srgbClr val="00CCFF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6576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タイトル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7921625" cy="194451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ja-JP" altLang="en-US" sz="2800" dirty="0" smtClean="0">
                <a:solidFill>
                  <a:srgbClr val="0000FF"/>
                </a:solidFill>
                <a:latin typeface="HG創英角ﾎﾟｯﾌﾟ体" pitchFamily="49" charset="-128"/>
                <a:ea typeface="HG創英角ﾎﾟｯﾌﾟ体" pitchFamily="49" charset="-128"/>
              </a:rPr>
              <a:t/>
            </a:r>
            <a:br>
              <a:rPr lang="ja-JP" altLang="en-US" sz="2800" dirty="0" smtClean="0">
                <a:solidFill>
                  <a:srgbClr val="0000FF"/>
                </a:solidFill>
                <a:latin typeface="HG創英角ﾎﾟｯﾌﾟ体" pitchFamily="49" charset="-128"/>
                <a:ea typeface="HG創英角ﾎﾟｯﾌﾟ体" pitchFamily="49" charset="-128"/>
              </a:rPr>
            </a:br>
            <a:r>
              <a:rPr lang="en-US" altLang="ja-JP" sz="2800" dirty="0" smtClean="0">
                <a:solidFill>
                  <a:srgbClr val="0000FF"/>
                </a:solidFill>
                <a:latin typeface="HG創英角ﾎﾟｯﾌﾟ体" pitchFamily="49" charset="-128"/>
                <a:ea typeface="HG創英角ﾎﾟｯﾌﾟ体" pitchFamily="49" charset="-128"/>
              </a:rPr>
              <a:t/>
            </a:r>
            <a:br>
              <a:rPr lang="en-US" altLang="ja-JP" sz="2800" dirty="0" smtClean="0">
                <a:solidFill>
                  <a:srgbClr val="0000FF"/>
                </a:solidFill>
                <a:latin typeface="HG創英角ﾎﾟｯﾌﾟ体" pitchFamily="49" charset="-128"/>
                <a:ea typeface="HG創英角ﾎﾟｯﾌﾟ体" pitchFamily="49" charset="-128"/>
              </a:rPr>
            </a:br>
            <a:r>
              <a:rPr lang="ja-JP" altLang="en-US" sz="2800" dirty="0" smtClean="0">
                <a:solidFill>
                  <a:srgbClr val="0000FF"/>
                </a:solidFill>
                <a:latin typeface="HG創英角ﾎﾟｯﾌﾟ体" pitchFamily="49" charset="-128"/>
                <a:ea typeface="HG創英角ﾎﾟｯﾌﾟ体" pitchFamily="49" charset="-128"/>
              </a:rPr>
              <a:t>博士課程院生藤原瑠美さんのスライドから</a:t>
            </a:r>
            <a:br>
              <a:rPr lang="ja-JP" altLang="en-US" sz="2800" dirty="0" smtClean="0">
                <a:solidFill>
                  <a:srgbClr val="0000FF"/>
                </a:solidFill>
                <a:latin typeface="HG創英角ﾎﾟｯﾌﾟ体" pitchFamily="49" charset="-128"/>
                <a:ea typeface="HG創英角ﾎﾟｯﾌﾟ体" pitchFamily="49" charset="-128"/>
              </a:rPr>
            </a:br>
            <a:r>
              <a:rPr lang="ja-JP" altLang="en-US" sz="3200" dirty="0" smtClean="0">
                <a:latin typeface="HG創英角ﾎﾟｯﾌﾟ体" pitchFamily="49" charset="-128"/>
                <a:ea typeface="HG創英角ﾎﾟｯﾌﾟ体" pitchFamily="49" charset="-128"/>
              </a:rPr>
              <a:t>研究の背景　その１</a:t>
            </a:r>
            <a:r>
              <a:rPr lang="ja-JP" altLang="en-US" sz="2800" dirty="0" smtClean="0">
                <a:solidFill>
                  <a:srgbClr val="0000FF"/>
                </a:solidFill>
                <a:latin typeface="HG創英角ﾎﾟｯﾌﾟ体" pitchFamily="49" charset="-128"/>
                <a:ea typeface="HG創英角ﾎﾟｯﾌﾟ体" pitchFamily="49" charset="-128"/>
              </a:rPr>
              <a:t/>
            </a:r>
            <a:br>
              <a:rPr lang="ja-JP" altLang="en-US" sz="2800" dirty="0" smtClean="0">
                <a:solidFill>
                  <a:srgbClr val="0000FF"/>
                </a:solidFill>
                <a:latin typeface="HG創英角ﾎﾟｯﾌﾟ体" pitchFamily="49" charset="-128"/>
                <a:ea typeface="HG創英角ﾎﾟｯﾌﾟ体" pitchFamily="49" charset="-128"/>
              </a:rPr>
            </a:br>
            <a:r>
              <a:rPr lang="ja-JP" altLang="en-US" sz="2800" dirty="0" smtClean="0">
                <a:solidFill>
                  <a:srgbClr val="0000FF"/>
                </a:solidFill>
                <a:latin typeface="HG創英角ﾎﾟｯﾌﾟ体" pitchFamily="49" charset="-128"/>
                <a:ea typeface="HG創英角ﾎﾟｯﾌﾟ体" pitchFamily="49" charset="-128"/>
              </a:rPr>
              <a:t>スウェーデンでは認知症の人が</a:t>
            </a:r>
            <a:br>
              <a:rPr lang="ja-JP" altLang="en-US" sz="2800" dirty="0" smtClean="0">
                <a:solidFill>
                  <a:srgbClr val="0000FF"/>
                </a:solidFill>
                <a:latin typeface="HG創英角ﾎﾟｯﾌﾟ体" pitchFamily="49" charset="-128"/>
                <a:ea typeface="HG創英角ﾎﾟｯﾌﾟ体" pitchFamily="49" charset="-128"/>
              </a:rPr>
            </a:br>
            <a:r>
              <a:rPr lang="ja-JP" altLang="en-US" sz="2800" dirty="0" smtClean="0">
                <a:solidFill>
                  <a:srgbClr val="0000FF"/>
                </a:solidFill>
                <a:latin typeface="HG創英角ﾎﾟｯﾌﾟ体" pitchFamily="49" charset="-128"/>
                <a:ea typeface="HG創英角ﾎﾟｯﾌﾟ体" pitchFamily="49" charset="-128"/>
              </a:rPr>
              <a:t>認知症にはみえない。その理由をつきとめたい</a:t>
            </a:r>
            <a:br>
              <a:rPr lang="ja-JP" altLang="en-US" sz="2800" dirty="0" smtClean="0">
                <a:solidFill>
                  <a:srgbClr val="0000FF"/>
                </a:solidFill>
                <a:latin typeface="HG創英角ﾎﾟｯﾌﾟ体" pitchFamily="49" charset="-128"/>
                <a:ea typeface="HG創英角ﾎﾟｯﾌﾟ体" pitchFamily="49" charset="-128"/>
              </a:rPr>
            </a:br>
            <a:r>
              <a:rPr lang="ja-JP" altLang="en-US" sz="2800" dirty="0" smtClean="0">
                <a:solidFill>
                  <a:srgbClr val="0000FF"/>
                </a:solidFill>
                <a:latin typeface="HG創英角ﾎﾟｯﾌﾟ体" pitchFamily="49" charset="-128"/>
                <a:ea typeface="HG創英角ﾎﾟｯﾌﾟ体" pitchFamily="49" charset="-128"/>
              </a:rPr>
              <a:t/>
            </a:r>
            <a:br>
              <a:rPr lang="ja-JP" altLang="en-US" sz="2800" dirty="0" smtClean="0">
                <a:solidFill>
                  <a:srgbClr val="0000FF"/>
                </a:solidFill>
                <a:latin typeface="HG創英角ﾎﾟｯﾌﾟ体" pitchFamily="49" charset="-128"/>
                <a:ea typeface="HG創英角ﾎﾟｯﾌﾟ体" pitchFamily="49" charset="-128"/>
              </a:rPr>
            </a:br>
            <a:endParaRPr lang="ja-JP" altLang="en-US" sz="4000" dirty="0" smtClean="0">
              <a:solidFill>
                <a:srgbClr val="0000FF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pic>
        <p:nvPicPr>
          <p:cNvPr id="18434" name="コンテンツ プレースホルダ 3" descr="表紙表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3648" y="2300811"/>
            <a:ext cx="6120730" cy="4080939"/>
          </a:xfrm>
        </p:spPr>
      </p:pic>
      <p:sp>
        <p:nvSpPr>
          <p:cNvPr id="5" name="正方形/長方形 4"/>
          <p:cNvSpPr/>
          <p:nvPr/>
        </p:nvSpPr>
        <p:spPr>
          <a:xfrm>
            <a:off x="4284663" y="6381750"/>
            <a:ext cx="4572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©RUMI Fujiwara Hospitality 2013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23581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416824" cy="1138138"/>
          </a:xfrm>
          <a:solidFill>
            <a:srgbClr val="FFFF00"/>
          </a:solidFill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dirty="0" smtClean="0">
                <a:solidFill>
                  <a:srgbClr val="0000FF"/>
                </a:solidFill>
                <a:latin typeface="HGS創英角ﾎﾟｯﾌﾟ体" pitchFamily="50" charset="-128"/>
                <a:ea typeface="HGS創英角ﾎﾟｯﾌﾟ体" pitchFamily="50" charset="-128"/>
              </a:rPr>
              <a:t>　　　</a:t>
            </a:r>
            <a:r>
              <a:rPr lang="en-US" altLang="ja-JP" dirty="0" smtClean="0">
                <a:solidFill>
                  <a:srgbClr val="0000FF"/>
                </a:solidFill>
                <a:latin typeface="HGS創英角ﾎﾟｯﾌﾟ体" pitchFamily="50" charset="-128"/>
                <a:ea typeface="HGS創英角ﾎﾟｯﾌﾟ体" pitchFamily="50" charset="-128"/>
              </a:rPr>
              <a:t/>
            </a:r>
            <a:br>
              <a:rPr lang="en-US" altLang="ja-JP" dirty="0" smtClean="0">
                <a:solidFill>
                  <a:srgbClr val="0000FF"/>
                </a:solidFill>
                <a:latin typeface="HGS創英角ﾎﾟｯﾌﾟ体" pitchFamily="50" charset="-128"/>
                <a:ea typeface="HGS創英角ﾎﾟｯﾌﾟ体" pitchFamily="50" charset="-128"/>
              </a:rPr>
            </a:br>
            <a:r>
              <a:rPr lang="en-US" altLang="ja-JP" dirty="0" smtClean="0">
                <a:solidFill>
                  <a:srgbClr val="0000FF"/>
                </a:solidFill>
                <a:latin typeface="HGS創英角ﾎﾟｯﾌﾟ体" pitchFamily="50" charset="-128"/>
                <a:ea typeface="HGS創英角ﾎﾟｯﾌﾟ体" pitchFamily="50" charset="-128"/>
              </a:rPr>
              <a:t/>
            </a:r>
            <a:br>
              <a:rPr lang="en-US" altLang="ja-JP" dirty="0" smtClean="0">
                <a:solidFill>
                  <a:srgbClr val="0000FF"/>
                </a:solidFill>
                <a:latin typeface="HGS創英角ﾎﾟｯﾌﾟ体" pitchFamily="50" charset="-128"/>
                <a:ea typeface="HGS創英角ﾎﾟｯﾌﾟ体" pitchFamily="50" charset="-128"/>
              </a:rPr>
            </a:br>
            <a:r>
              <a:rPr lang="ja-JP" altLang="en-US" sz="3600" dirty="0" smtClean="0">
                <a:latin typeface="HGS創英角ﾎﾟｯﾌﾟ体" pitchFamily="50" charset="-128"/>
                <a:ea typeface="HGS創英角ﾎﾟｯﾌﾟ体" pitchFamily="50" charset="-128"/>
              </a:rPr>
              <a:t>研究方法・その２</a:t>
            </a:r>
            <a:br>
              <a:rPr lang="ja-JP" altLang="en-US" sz="3600" dirty="0" smtClean="0">
                <a:latin typeface="HGS創英角ﾎﾟｯﾌﾟ体" pitchFamily="50" charset="-128"/>
                <a:ea typeface="HGS創英角ﾎﾟｯﾌﾟ体" pitchFamily="50" charset="-128"/>
              </a:rPr>
            </a:br>
            <a:r>
              <a:rPr lang="ja-JP" altLang="en-US" dirty="0" smtClean="0">
                <a:solidFill>
                  <a:srgbClr val="0000FF"/>
                </a:solidFill>
                <a:latin typeface="HGS創英角ﾎﾟｯﾌﾟ体" pitchFamily="50" charset="-128"/>
                <a:ea typeface="HGS創英角ﾎﾟｯﾌﾟ体" pitchFamily="50" charset="-128"/>
              </a:rPr>
              <a:t>認知症ケアの歴史をたどる。</a:t>
            </a:r>
            <a:r>
              <a:rPr lang="en-US" altLang="ja-JP" dirty="0" smtClean="0">
                <a:solidFill>
                  <a:srgbClr val="0000FF"/>
                </a:solidFill>
                <a:latin typeface="HGS創英角ﾎﾟｯﾌﾟ体" pitchFamily="50" charset="-128"/>
                <a:ea typeface="HGS創英角ﾎﾟｯﾌﾟ体" pitchFamily="50" charset="-128"/>
              </a:rPr>
              <a:t/>
            </a:r>
            <a:br>
              <a:rPr lang="en-US" altLang="ja-JP" dirty="0" smtClean="0">
                <a:solidFill>
                  <a:srgbClr val="0000FF"/>
                </a:solidFill>
                <a:latin typeface="HGS創英角ﾎﾟｯﾌﾟ体" pitchFamily="50" charset="-128"/>
                <a:ea typeface="HGS創英角ﾎﾟｯﾌﾟ体" pitchFamily="50" charset="-128"/>
              </a:rPr>
            </a:br>
            <a:r>
              <a:rPr lang="en-US" altLang="ja-JP" dirty="0" smtClean="0">
                <a:latin typeface="HGS創英角ﾎﾟｯﾌﾟ体" pitchFamily="50" charset="-128"/>
                <a:ea typeface="HGS創英角ﾎﾟｯﾌﾟ体" pitchFamily="50" charset="-128"/>
              </a:rPr>
              <a:t/>
            </a:r>
            <a:br>
              <a:rPr lang="en-US" altLang="ja-JP" dirty="0" smtClean="0">
                <a:latin typeface="HGS創英角ﾎﾟｯﾌﾟ体" pitchFamily="50" charset="-128"/>
                <a:ea typeface="HGS創英角ﾎﾟｯﾌﾟ体" pitchFamily="50" charset="-128"/>
              </a:rPr>
            </a:br>
            <a:endParaRPr lang="ja-JP" altLang="en-US" dirty="0"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pic>
        <p:nvPicPr>
          <p:cNvPr id="21506" name="コンテンツ プレースホルダ 3" descr="img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6090" t="15060" r="10362" b="59570"/>
          <a:stretch>
            <a:fillRect/>
          </a:stretch>
        </p:blipFill>
        <p:spPr>
          <a:xfrm>
            <a:off x="539552" y="1628800"/>
            <a:ext cx="7926820" cy="4176464"/>
          </a:xfrm>
        </p:spPr>
      </p:pic>
      <p:sp>
        <p:nvSpPr>
          <p:cNvPr id="6" name="正方形/長方形 5"/>
          <p:cNvSpPr/>
          <p:nvPr/>
        </p:nvSpPr>
        <p:spPr>
          <a:xfrm>
            <a:off x="3132138" y="6381750"/>
            <a:ext cx="5795962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©RUMI Fujiwara Hospitality 2013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 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All Rights reserved</a:t>
            </a:r>
          </a:p>
        </p:txBody>
      </p:sp>
      <p:sp>
        <p:nvSpPr>
          <p:cNvPr id="8" name="テキスト プレースホルダ 7"/>
          <p:cNvSpPr>
            <a:spLocks noGrp="1"/>
          </p:cNvSpPr>
          <p:nvPr>
            <p:ph type="body" idx="4294967295"/>
          </p:nvPr>
        </p:nvSpPr>
        <p:spPr>
          <a:xfrm>
            <a:off x="467544" y="2636912"/>
            <a:ext cx="8424936" cy="3661867"/>
          </a:xfrm>
        </p:spPr>
        <p:txBody>
          <a:bodyPr/>
          <a:lstStyle/>
          <a:p>
            <a:pPr>
              <a:buNone/>
            </a:pP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59632" y="6045032"/>
            <a:ext cx="7250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altLang="ja-JP" sz="2400" dirty="0"/>
              <a:t>70</a:t>
            </a:r>
            <a:r>
              <a:rPr lang="ja-JP" altLang="en-US" sz="2400" dirty="0"/>
              <a:t>年代末まで、ルンドの精神病院に認知症の人がいた</a:t>
            </a:r>
          </a:p>
        </p:txBody>
      </p:sp>
    </p:spTree>
    <p:extLst>
      <p:ext uri="{BB962C8B-B14F-4D97-AF65-F5344CB8AC3E}">
        <p14:creationId xmlns:p14="http://schemas.microsoft.com/office/powerpoint/2010/main" val="199982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8002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sz="2800" dirty="0" smtClean="0">
                <a:solidFill>
                  <a:srgbClr val="0000FF"/>
                </a:solidFill>
              </a:rPr>
              <a:t/>
            </a:r>
            <a:br>
              <a:rPr kumimoji="1" lang="en-US" altLang="ja-JP" sz="2800" dirty="0" smtClean="0">
                <a:solidFill>
                  <a:srgbClr val="0000FF"/>
                </a:solidFill>
              </a:rPr>
            </a:br>
            <a:r>
              <a:rPr kumimoji="1" lang="ja-JP" altLang="en-US" sz="2800" dirty="0" smtClean="0">
                <a:solidFill>
                  <a:srgbClr val="0000FF"/>
                </a:solidFill>
              </a:rPr>
              <a:t>当時は、</a:t>
            </a:r>
            <a:r>
              <a:rPr lang="ja-JP" altLang="en-US" sz="2800" dirty="0" smtClean="0">
                <a:solidFill>
                  <a:srgbClr val="0000FF"/>
                </a:solidFill>
              </a:rPr>
              <a:t>スタッフ</a:t>
            </a:r>
            <a:r>
              <a:rPr lang="ja-JP" altLang="en-US" sz="2800" dirty="0">
                <a:solidFill>
                  <a:srgbClr val="0000FF"/>
                </a:solidFill>
              </a:rPr>
              <a:t>の裁量で安易に身体拘束が</a:t>
            </a:r>
            <a:r>
              <a:rPr lang="ja-JP" altLang="en-US" sz="2800" dirty="0" smtClean="0">
                <a:solidFill>
                  <a:srgbClr val="0000FF"/>
                </a:solidFill>
              </a:rPr>
              <a:t>できた。 </a:t>
            </a:r>
            <a:r>
              <a:rPr lang="ja-JP" altLang="en-US" sz="2800" dirty="0">
                <a:solidFill>
                  <a:srgbClr val="0000FF"/>
                </a:solidFill>
              </a:rPr>
              <a:t>「</a:t>
            </a:r>
            <a:r>
              <a:rPr kumimoji="1" lang="ja-JP" altLang="en-US" sz="2800" dirty="0" smtClean="0">
                <a:solidFill>
                  <a:srgbClr val="0000FF"/>
                </a:solidFill>
              </a:rPr>
              <a:t>私たちは認知症の人を薬で倉庫に管理していたようなものです」と、かつて精神病院に働いていたユニットマネージャーポールさんは語った。</a:t>
            </a:r>
            <a:r>
              <a:rPr kumimoji="1" lang="en-US" altLang="ja-JP" sz="2800" dirty="0" smtClean="0">
                <a:solidFill>
                  <a:srgbClr val="0000FF"/>
                </a:solidFill>
              </a:rPr>
              <a:t/>
            </a:r>
            <a:br>
              <a:rPr kumimoji="1" lang="en-US" altLang="ja-JP" sz="2800" dirty="0" smtClean="0">
                <a:solidFill>
                  <a:srgbClr val="0000FF"/>
                </a:solidFill>
              </a:rPr>
            </a:br>
            <a:endParaRPr kumimoji="1" lang="ja-JP" altLang="en-US" sz="2800" dirty="0">
              <a:solidFill>
                <a:srgbClr val="0000FF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コンテンツ プレースホルダ 3" descr="img002.jpg"/>
          <p:cNvPicPr>
            <a:picLocks noChangeAspect="1"/>
          </p:cNvPicPr>
          <p:nvPr/>
        </p:nvPicPr>
        <p:blipFill>
          <a:blip r:embed="rId2" cstate="print"/>
          <a:srcRect l="78287" t="21970" r="10362" b="65755"/>
          <a:stretch>
            <a:fillRect/>
          </a:stretch>
        </p:blipFill>
        <p:spPr bwMode="auto">
          <a:xfrm>
            <a:off x="1763688" y="2132856"/>
            <a:ext cx="554509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758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5" descr="P110061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5" t="12672" r="2313" b="16733"/>
          <a:stretch/>
        </p:blipFill>
        <p:spPr bwMode="auto">
          <a:xfrm>
            <a:off x="117706" y="3105869"/>
            <a:ext cx="4449485" cy="267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テキスト ボックス 1"/>
          <p:cNvSpPr txBox="1">
            <a:spLocks noChangeArrowheads="1"/>
          </p:cNvSpPr>
          <p:nvPr/>
        </p:nvSpPr>
        <p:spPr bwMode="auto">
          <a:xfrm>
            <a:off x="0" y="5769448"/>
            <a:ext cx="47880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dirty="0" smtClean="0"/>
              <a:t>日本精神科病院協会会長の</a:t>
            </a:r>
            <a:br>
              <a:rPr lang="ja-JP" altLang="en-US" sz="2000" dirty="0" smtClean="0"/>
            </a:br>
            <a:r>
              <a:rPr lang="ja-JP" altLang="en-US" sz="2000" dirty="0" smtClean="0"/>
              <a:t>認知症治療病棟。身体拘束帯を日常的に</a:t>
            </a:r>
            <a:endParaRPr lang="ja-JP" altLang="en-US" sz="2000" dirty="0"/>
          </a:p>
        </p:txBody>
      </p:sp>
      <p:pic>
        <p:nvPicPr>
          <p:cNvPr id="9" name="Picture 3" descr="10月号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" t="2573" r="3738" b="2573"/>
          <a:stretch>
            <a:fillRect/>
          </a:stretch>
        </p:blipFill>
        <p:spPr>
          <a:xfrm>
            <a:off x="5220072" y="1058172"/>
            <a:ext cx="3643312" cy="561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4902609" y="5809307"/>
            <a:ext cx="3820277" cy="9848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いわゆるＢＰＳＤがあったキヨさん</a:t>
            </a:r>
          </a:p>
          <a:p>
            <a:r>
              <a:rPr lang="ja-JP" altLang="en-US" sz="2000" dirty="0" smtClean="0"/>
              <a:t>役割と誇りをもって（*</a:t>
            </a:r>
            <a:r>
              <a:rPr lang="en-US" altLang="ja-JP" sz="2000" dirty="0" smtClean="0"/>
              <a:t>^</a:t>
            </a:r>
            <a:r>
              <a:rPr lang="ja-JP" altLang="en-US" sz="2000" dirty="0" err="1" smtClean="0"/>
              <a:t>ー</a:t>
            </a:r>
            <a:r>
              <a:rPr lang="en-US" altLang="ja-JP" sz="2000" dirty="0" smtClean="0"/>
              <a:t>^*</a:t>
            </a:r>
            <a:r>
              <a:rPr lang="ja-JP" altLang="en-US" sz="2000" dirty="0" smtClean="0"/>
              <a:t>）</a:t>
            </a:r>
            <a:r>
              <a:rPr lang="ja-JP" altLang="en-US" sz="2000" dirty="0"/>
              <a:t/>
            </a:r>
            <a:br>
              <a:rPr lang="ja-JP" altLang="en-US" sz="2000" dirty="0"/>
            </a:br>
            <a:r>
              <a:rPr lang="ja-JP" altLang="en-US" dirty="0">
                <a:solidFill>
                  <a:srgbClr val="00B050"/>
                </a:solidFill>
              </a:rPr>
              <a:t>デイケアハウス「この</a:t>
            </a:r>
            <a:r>
              <a:rPr lang="ja-JP" altLang="en-US" dirty="0" err="1">
                <a:solidFill>
                  <a:srgbClr val="00B050"/>
                </a:solidFill>
              </a:rPr>
              <a:t>ゆび</a:t>
            </a:r>
            <a:r>
              <a:rPr lang="ja-JP" altLang="en-US" dirty="0">
                <a:solidFill>
                  <a:srgbClr val="00B050"/>
                </a:solidFill>
              </a:rPr>
              <a:t>と～まれ」で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13667" y="6471027"/>
            <a:ext cx="318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solidFill>
                  <a:srgbClr val="00B050"/>
                </a:solidFill>
              </a:rPr>
              <a:t>ＮＨＫ「クローズアップ現代」より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76021" y="2204864"/>
            <a:ext cx="4626588" cy="52322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/>
              <a:t>人間にとって大切なのは</a:t>
            </a:r>
            <a:r>
              <a:rPr kumimoji="1" lang="ja-JP" altLang="en-US" sz="2800" b="1" dirty="0" err="1" smtClean="0"/>
              <a:t>。。。</a:t>
            </a:r>
            <a:endParaRPr kumimoji="1" lang="ja-JP" altLang="en-US" sz="28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19702" y="337218"/>
            <a:ext cx="2611612" cy="1384995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FF3399"/>
                </a:solidFill>
              </a:rPr>
              <a:t>同じ</a:t>
            </a:r>
            <a:r>
              <a:rPr lang="ja-JP" altLang="en-US" sz="2800" dirty="0" smtClean="0">
                <a:solidFill>
                  <a:srgbClr val="FF3399"/>
                </a:solidFill>
              </a:rPr>
              <a:t>日本の</a:t>
            </a:r>
          </a:p>
          <a:p>
            <a:r>
              <a:rPr kumimoji="1" lang="ja-JP" altLang="en-US" sz="2800" dirty="0" smtClean="0">
                <a:solidFill>
                  <a:srgbClr val="FF3399"/>
                </a:solidFill>
              </a:rPr>
              <a:t>対照的な風景を</a:t>
            </a:r>
          </a:p>
          <a:p>
            <a:r>
              <a:rPr lang="ja-JP" altLang="en-US" sz="2800" dirty="0">
                <a:solidFill>
                  <a:srgbClr val="FF3399"/>
                </a:solidFill>
              </a:rPr>
              <a:t>比較</a:t>
            </a:r>
            <a:r>
              <a:rPr lang="ja-JP" altLang="en-US" sz="2800" dirty="0" smtClean="0">
                <a:solidFill>
                  <a:srgbClr val="FF3399"/>
                </a:solidFill>
              </a:rPr>
              <a:t>しました</a:t>
            </a:r>
            <a:endParaRPr kumimoji="1" lang="ja-JP" altLang="en-US" sz="2800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33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170" name="Picture 2" descr="D:\YUKIKO\Desktop\★写真フェイスブック用\苺のショートケーキ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5100"/>
            <a:ext cx="5868144" cy="586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5865816" y="332656"/>
            <a:ext cx="2954655" cy="626844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dirty="0" smtClean="0"/>
              <a:t>新オレンジプランを</a:t>
            </a:r>
          </a:p>
          <a:p>
            <a:r>
              <a:rPr lang="ja-JP" altLang="en-US" dirty="0"/>
              <a:t>「</a:t>
            </a:r>
            <a:r>
              <a:rPr lang="ja-JP" altLang="en-US" dirty="0" smtClean="0"/>
              <a:t>毒入り苺ショートケーキ」と名付けました</a:t>
            </a:r>
          </a:p>
          <a:p>
            <a:endParaRPr lang="ja-JP" altLang="en-US" dirty="0" smtClean="0"/>
          </a:p>
          <a:p>
            <a:r>
              <a:rPr lang="ja-JP" altLang="en-US" dirty="0" smtClean="0"/>
              <a:t>「本人家族の視点重視」という</a:t>
            </a:r>
            <a:r>
              <a:rPr lang="ja-JP" altLang="en-US" dirty="0" smtClean="0">
                <a:solidFill>
                  <a:srgbClr val="FF3399"/>
                </a:solidFill>
              </a:rPr>
              <a:t>苺</a:t>
            </a:r>
          </a:p>
          <a:p>
            <a:r>
              <a:rPr lang="ja-JP" altLang="en-US" dirty="0" smtClean="0"/>
              <a:t>　　「優しい地域づくり」</a:t>
            </a:r>
            <a:r>
              <a:rPr lang="ja-JP" altLang="en-US" dirty="0"/>
              <a:t> </a:t>
            </a:r>
            <a:r>
              <a:rPr lang="ja-JP" altLang="en-US" dirty="0" smtClean="0"/>
              <a:t>という</a:t>
            </a:r>
            <a:r>
              <a:rPr lang="ja-JP" altLang="en-US" dirty="0" smtClean="0">
                <a:solidFill>
                  <a:srgbClr val="FF3399"/>
                </a:solidFill>
              </a:rPr>
              <a:t>クリーム</a:t>
            </a:r>
            <a:r>
              <a:rPr lang="ja-JP" altLang="en-US" dirty="0" smtClean="0"/>
              <a:t>を冒頭に掲げて</a:t>
            </a:r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　　　　　　　　　　　　　　　　　美しく飾っているけれど</a:t>
            </a:r>
          </a:p>
          <a:p>
            <a:endParaRPr lang="ja-JP" altLang="en-US" dirty="0" smtClean="0"/>
          </a:p>
          <a:p>
            <a:r>
              <a:rPr kumimoji="1" lang="ja-JP" altLang="en-US" dirty="0" smtClean="0"/>
              <a:t>中を読み進むと、国際的にすでに否定されている</a:t>
            </a:r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　　　　　　　</a:t>
            </a:r>
            <a:r>
              <a:rPr kumimoji="1" lang="ja-JP" altLang="en-US" dirty="0" smtClean="0"/>
              <a:t>「精神医療が司令塔」「循環型」という</a:t>
            </a:r>
            <a:r>
              <a:rPr kumimoji="1" lang="ja-JP" altLang="en-US" dirty="0" smtClean="0">
                <a:solidFill>
                  <a:srgbClr val="FF3399"/>
                </a:solidFill>
              </a:rPr>
              <a:t>毒</a:t>
            </a:r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　　　　　　　　　　　　　　　　</a:t>
            </a:r>
            <a:r>
              <a:rPr kumimoji="1" lang="ja-JP" altLang="en-US" dirty="0" smtClean="0"/>
              <a:t>が仕込まれているからです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5971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スライド番号プレースホルダー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84DF6354-3A00-43ED-BB7F-6C119AFBAB01}" type="slidenum">
              <a:rPr kumimoji="0" lang="en-US" altLang="ja-JP" sz="1400" smtClean="0">
                <a:latin typeface="Arial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25</a:t>
            </a:fld>
            <a:endParaRPr kumimoji="0" lang="en-US" altLang="ja-JP" sz="1400" smtClean="0">
              <a:latin typeface="Arial" pitchFamily="34" charset="0"/>
            </a:endParaRPr>
          </a:p>
        </p:txBody>
      </p:sp>
      <p:sp>
        <p:nvSpPr>
          <p:cNvPr id="13" name="Oval 2"/>
          <p:cNvSpPr>
            <a:spLocks noChangeArrowheads="1"/>
          </p:cNvSpPr>
          <p:nvPr/>
        </p:nvSpPr>
        <p:spPr bwMode="auto">
          <a:xfrm>
            <a:off x="2843213" y="1268413"/>
            <a:ext cx="3367087" cy="295275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latin typeface="Arial" pitchFamily="34" charset="0"/>
              </a:rPr>
              <a:t>居場所</a:t>
            </a:r>
          </a:p>
        </p:txBody>
      </p:sp>
      <p:sp>
        <p:nvSpPr>
          <p:cNvPr id="10" name="Oval 2"/>
          <p:cNvSpPr>
            <a:spLocks noChangeArrowheads="1"/>
          </p:cNvSpPr>
          <p:nvPr/>
        </p:nvSpPr>
        <p:spPr bwMode="auto">
          <a:xfrm>
            <a:off x="1619250" y="2852738"/>
            <a:ext cx="3365500" cy="295275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latin typeface="Arial" pitchFamily="34" charset="0"/>
              </a:rPr>
              <a:t>味方</a:t>
            </a:r>
          </a:p>
        </p:txBody>
      </p:sp>
      <p:sp>
        <p:nvSpPr>
          <p:cNvPr id="14" name="Oval 2"/>
          <p:cNvSpPr>
            <a:spLocks noChangeArrowheads="1"/>
          </p:cNvSpPr>
          <p:nvPr/>
        </p:nvSpPr>
        <p:spPr bwMode="auto">
          <a:xfrm>
            <a:off x="4211638" y="2924175"/>
            <a:ext cx="3365500" cy="2952750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latin typeface="Arial" pitchFamily="34" charset="0"/>
              </a:rPr>
              <a:t>誇り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71600" y="286130"/>
            <a:ext cx="7348487" cy="954107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/>
              <a:t>人間にとって大切</a:t>
            </a:r>
            <a:r>
              <a:rPr kumimoji="1" lang="ja-JP" altLang="en-US" sz="2800" b="1" dirty="0" smtClean="0"/>
              <a:t>な３つのこと</a:t>
            </a:r>
          </a:p>
          <a:p>
            <a:r>
              <a:rPr lang="ja-JP" altLang="en-US" sz="2800" b="1" dirty="0"/>
              <a:t>　</a:t>
            </a:r>
            <a:r>
              <a:rPr lang="ja-JP" altLang="en-US" sz="2800" b="1" dirty="0" smtClean="0"/>
              <a:t>　精神病院には、そのどれもが欠けています</a:t>
            </a:r>
            <a:r>
              <a:rPr kumimoji="1" lang="ja-JP" altLang="en-US" sz="2800" b="1" dirty="0" smtClean="0"/>
              <a:t>。</a:t>
            </a:r>
            <a:endParaRPr kumimoji="1" lang="ja-JP" altLang="en-US" sz="28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7544" y="5815834"/>
            <a:ext cx="8496944" cy="954107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/>
              <a:t>精神医療は、安心できる居場所、味方がいる</a:t>
            </a:r>
            <a:r>
              <a:rPr lang="ja-JP" altLang="en-US" sz="2800" b="1" dirty="0" smtClean="0"/>
              <a:t>場でこそ、　　　効果を発揮</a:t>
            </a:r>
            <a:r>
              <a:rPr lang="ja-JP" altLang="en-US" sz="2800" b="1" dirty="0"/>
              <a:t>するのです</a:t>
            </a:r>
            <a:r>
              <a:rPr lang="ja-JP" altLang="en-US" sz="2800" b="1" dirty="0" smtClean="0"/>
              <a:t>から</a:t>
            </a:r>
            <a:r>
              <a:rPr lang="ja-JP" altLang="en-US" sz="2800" b="1" dirty="0" err="1" smtClean="0"/>
              <a:t>。。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933833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IMG_0002"/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0" t="16666" r="5673" b="40727"/>
          <a:stretch>
            <a:fillRect/>
          </a:stretch>
        </p:blipFill>
        <p:spPr bwMode="auto">
          <a:xfrm>
            <a:off x="1619250" y="549275"/>
            <a:ext cx="7129463" cy="431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algn="l" eaLnBrk="1" hangingPunct="1"/>
            <a:r>
              <a:rPr lang="ja-JP" altLang="en-US" sz="3600" smtClean="0">
                <a:solidFill>
                  <a:srgbClr val="FF0066"/>
                </a:solidFill>
                <a:ea typeface="HGS創英角ﾎﾟｯﾌﾟ体" pitchFamily="50" charset="-128"/>
              </a:rPr>
              <a:t>　　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68313" y="1628775"/>
            <a:ext cx="403383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endParaRPr lang="ja-JP" altLang="ja-JP" sz="2400"/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827088" y="0"/>
            <a:ext cx="3740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000">
                <a:solidFill>
                  <a:srgbClr val="FF0066"/>
                </a:solidFill>
                <a:latin typeface="HG創英角ﾎﾟｯﾌﾟ体" pitchFamily="49" charset="-128"/>
                <a:ea typeface="HG創英角ﾎﾟｯﾌﾟ体" pitchFamily="49" charset="-128"/>
              </a:rPr>
              <a:t>一人あたり医療費と満足度比較</a:t>
            </a:r>
            <a:br>
              <a:rPr lang="ja-JP" altLang="en-US" sz="2000">
                <a:solidFill>
                  <a:srgbClr val="FF0066"/>
                </a:solidFill>
                <a:latin typeface="HG創英角ﾎﾟｯﾌﾟ体" pitchFamily="49" charset="-128"/>
                <a:ea typeface="HG創英角ﾎﾟｯﾌﾟ体" pitchFamily="49" charset="-128"/>
              </a:rPr>
            </a:br>
            <a:r>
              <a:rPr lang="ja-JP" altLang="en-US" sz="2000">
                <a:solidFill>
                  <a:schemeClr val="tx2"/>
                </a:solidFill>
                <a:latin typeface="HG創英角ﾎﾟｯﾌﾟ体" pitchFamily="49" charset="-128"/>
                <a:ea typeface="HG創英角ﾎﾟｯﾌﾟ体" pitchFamily="49" charset="-128"/>
              </a:rPr>
              <a:t>　　　　　　　　　　　　↓</a:t>
            </a:r>
            <a:br>
              <a:rPr lang="ja-JP" altLang="en-US" sz="2000">
                <a:solidFill>
                  <a:schemeClr val="tx2"/>
                </a:solidFill>
                <a:latin typeface="HG創英角ﾎﾟｯﾌﾟ体" pitchFamily="49" charset="-128"/>
                <a:ea typeface="HG創英角ﾎﾟｯﾌﾟ体" pitchFamily="49" charset="-128"/>
              </a:rPr>
            </a:br>
            <a:endParaRPr lang="ja-JP" altLang="en-US" sz="2000">
              <a:solidFill>
                <a:schemeClr val="tx2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468313" y="4941888"/>
            <a:ext cx="5205412" cy="143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>
                <a:solidFill>
                  <a:srgbClr val="FF0066"/>
                </a:solidFill>
                <a:ea typeface="HG創英角ﾎﾟｯﾌﾟ体" pitchFamily="49" charset="-128"/>
              </a:rPr>
              <a:t>●</a:t>
            </a:r>
            <a:r>
              <a:rPr lang="en-US" altLang="ja-JP" sz="1400">
                <a:ea typeface="HG創英角ﾎﾟｯﾌﾟ体" pitchFamily="49" charset="-128"/>
              </a:rPr>
              <a:t>Mossialos,E. Citizens'view on health care systems in the 15 member States of the European Union Health Economics. Vol.6:109-116(1997)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>
                <a:solidFill>
                  <a:srgbClr val="33CCFF"/>
                </a:solidFill>
                <a:ea typeface="HG創英角ﾎﾟｯﾌﾟ体" pitchFamily="49" charset="-128"/>
              </a:rPr>
              <a:t>●</a:t>
            </a:r>
            <a:r>
              <a:rPr lang="en-US" altLang="ja-JP" sz="1400">
                <a:ea typeface="HG創英角ﾎﾟｯﾌﾟ体" pitchFamily="49" charset="-128"/>
              </a:rPr>
              <a:t>Blendon,R.J., Leitman,R., Morrison,I. and Donelan,K. Satisfaction with health systems in ten nations. health Affairs Summer 1990:185-192</a:t>
            </a:r>
            <a:r>
              <a:rPr lang="en-US" altLang="ja-JP" sz="1800">
                <a:ea typeface="HG創英角ﾎﾟｯﾌﾟ体" pitchFamily="49" charset="-128"/>
              </a:rPr>
              <a:t> </a:t>
            </a:r>
          </a:p>
        </p:txBody>
      </p:sp>
      <p:sp>
        <p:nvSpPr>
          <p:cNvPr id="1227783" name="Oval 7"/>
          <p:cNvSpPr>
            <a:spLocks noChangeArrowheads="1"/>
          </p:cNvSpPr>
          <p:nvPr/>
        </p:nvSpPr>
        <p:spPr bwMode="auto">
          <a:xfrm>
            <a:off x="4932363" y="2781300"/>
            <a:ext cx="1008062" cy="647700"/>
          </a:xfrm>
          <a:prstGeom prst="ellipse">
            <a:avLst/>
          </a:prstGeom>
          <a:noFill/>
          <a:ln w="38100" algn="ctr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ja-JP" sz="1800">
              <a:solidFill>
                <a:srgbClr val="FF33CC"/>
              </a:solidFill>
            </a:endParaRPr>
          </a:p>
        </p:txBody>
      </p:sp>
      <p:sp>
        <p:nvSpPr>
          <p:cNvPr id="41992" name="Oval 8"/>
          <p:cNvSpPr>
            <a:spLocks noChangeArrowheads="1"/>
          </p:cNvSpPr>
          <p:nvPr/>
        </p:nvSpPr>
        <p:spPr bwMode="auto">
          <a:xfrm>
            <a:off x="4859338" y="836613"/>
            <a:ext cx="1871662" cy="1512887"/>
          </a:xfrm>
          <a:prstGeom prst="ellipse">
            <a:avLst/>
          </a:prstGeom>
          <a:noFill/>
          <a:ln w="38100" algn="ctr">
            <a:solidFill>
              <a:srgbClr val="FF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ja-JP" sz="1800">
              <a:solidFill>
                <a:srgbClr val="FF33CC"/>
              </a:solidFill>
            </a:endParaRPr>
          </a:p>
        </p:txBody>
      </p:sp>
      <p:sp>
        <p:nvSpPr>
          <p:cNvPr id="1227785" name="Oval 9"/>
          <p:cNvSpPr>
            <a:spLocks noChangeArrowheads="1"/>
          </p:cNvSpPr>
          <p:nvPr/>
        </p:nvSpPr>
        <p:spPr bwMode="auto">
          <a:xfrm>
            <a:off x="7308850" y="3500438"/>
            <a:ext cx="935038" cy="1223962"/>
          </a:xfrm>
          <a:prstGeom prst="ellipse">
            <a:avLst/>
          </a:prstGeom>
          <a:noFill/>
          <a:ln w="38100" algn="ctr">
            <a:solidFill>
              <a:srgbClr val="FF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ja-JP" sz="180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98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7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7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7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7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7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77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77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77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77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77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77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77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77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7783" grpId="0" animBg="1"/>
      <p:bldP spid="122778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179388" y="0"/>
            <a:ext cx="84248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HG丸ｺﾞｼｯｸM-PRO" pitchFamily="50" charset="-128"/>
                <a:ea typeface="HG丸ｺﾞｼｯｸM-PRO" pitchFamily="50" charset="-128"/>
              </a:rPr>
              <a:t>　　</a:t>
            </a:r>
            <a:r>
              <a:rPr lang="ja-JP" altLang="en-US" sz="2800" b="1">
                <a:solidFill>
                  <a:srgbClr val="FF00FF"/>
                </a:solidFill>
                <a:latin typeface="HG丸ｺﾞｼｯｸM-PRO" pitchFamily="50" charset="-128"/>
                <a:ea typeface="HG丸ｺﾞｼｯｸM-PRO" pitchFamily="50" charset="-128"/>
              </a:rPr>
              <a:t>高い満足度～デンマークの地域医療</a:t>
            </a:r>
            <a:r>
              <a:rPr lang="en-US" altLang="ja-JP" sz="2800" b="1">
                <a:solidFill>
                  <a:srgbClr val="FF00FF"/>
                </a:solidFill>
                <a:latin typeface="HG丸ｺﾞｼｯｸM-PRO" pitchFamily="50" charset="-128"/>
                <a:ea typeface="HG丸ｺﾞｼｯｸM-PRO" pitchFamily="50" charset="-128"/>
              </a:rPr>
              <a:t>17</a:t>
            </a:r>
            <a:r>
              <a:rPr lang="ja-JP" altLang="en-US" sz="2800" b="1">
                <a:solidFill>
                  <a:srgbClr val="FF00FF"/>
                </a:solidFill>
                <a:latin typeface="HG丸ｺﾞｼｯｸM-PRO" pitchFamily="50" charset="-128"/>
                <a:ea typeface="HG丸ｺﾞｼｯｸM-PRO" pitchFamily="50" charset="-128"/>
              </a:rPr>
              <a:t>の秘密</a:t>
            </a:r>
          </a:p>
        </p:txBody>
      </p:sp>
      <p:sp>
        <p:nvSpPr>
          <p:cNvPr id="1262595" name="Rectangle 3"/>
          <p:cNvSpPr>
            <a:spLocks noChangeArrowheads="1"/>
          </p:cNvSpPr>
          <p:nvPr/>
        </p:nvSpPr>
        <p:spPr bwMode="auto">
          <a:xfrm>
            <a:off x="179388" y="496888"/>
            <a:ext cx="8569325" cy="6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b="1">
                <a:solidFill>
                  <a:srgbClr val="6600FF"/>
                </a:solidFill>
                <a:latin typeface="HG丸ｺﾞｼｯｸM-PRO" pitchFamily="50" charset="-128"/>
                <a:ea typeface="HG丸ｺﾞｼｯｸM-PRO" pitchFamily="50" charset="-128"/>
              </a:rPr>
              <a:t>＜１＞病院には、入院治療が必要な人だけがいる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b="1">
                <a:solidFill>
                  <a:schemeClr val="hlink"/>
                </a:solidFill>
                <a:latin typeface="HG丸ｺﾞｼｯｸM-PRO" pitchFamily="50" charset="-128"/>
                <a:ea typeface="HG丸ｺﾞｼｯｸM-PRO" pitchFamily="50" charset="-128"/>
              </a:rPr>
              <a:t>＜２＞社会的入院が市町村財政に不利になる仕組み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b="1">
                <a:solidFill>
                  <a:srgbClr val="33CCFF"/>
                </a:solidFill>
                <a:latin typeface="HG丸ｺﾞｼｯｸM-PRO" pitchFamily="50" charset="-128"/>
                <a:ea typeface="HG丸ｺﾞｼｯｸM-PRO" pitchFamily="50" charset="-128"/>
              </a:rPr>
              <a:t>＜３＞動く司令塔、訪問ナース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b="1">
                <a:solidFill>
                  <a:srgbClr val="33CCFF"/>
                </a:solidFill>
                <a:latin typeface="HG丸ｺﾞｼｯｸM-PRO" pitchFamily="50" charset="-128"/>
                <a:ea typeface="HG丸ｺﾞｼｯｸM-PRO" pitchFamily="50" charset="-128"/>
              </a:rPr>
              <a:t>＜４＞</a:t>
            </a:r>
            <a:r>
              <a:rPr lang="en-US" altLang="ja-JP" sz="2400" b="1">
                <a:solidFill>
                  <a:srgbClr val="33CCFF"/>
                </a:solidFill>
                <a:latin typeface="HG丸ｺﾞｼｯｸM-PRO" pitchFamily="50" charset="-128"/>
                <a:ea typeface="HG丸ｺﾞｼｯｸM-PRO" pitchFamily="50" charset="-128"/>
              </a:rPr>
              <a:t>24</a:t>
            </a:r>
            <a:r>
              <a:rPr lang="ja-JP" altLang="en-US" sz="2400" b="1">
                <a:solidFill>
                  <a:srgbClr val="33CCFF"/>
                </a:solidFill>
                <a:latin typeface="HG丸ｺﾞｼｯｸM-PRO" pitchFamily="50" charset="-128"/>
                <a:ea typeface="HG丸ｺﾞｼｯｸM-PRO" pitchFamily="50" charset="-128"/>
              </a:rPr>
              <a:t>時間対応のホームヘルプ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b="1">
                <a:solidFill>
                  <a:srgbClr val="33CCFF"/>
                </a:solidFill>
                <a:latin typeface="HG丸ｺﾞｼｯｸM-PRO" pitchFamily="50" charset="-128"/>
                <a:ea typeface="HG丸ｺﾞｼｯｸM-PRO" pitchFamily="50" charset="-128"/>
              </a:rPr>
              <a:t>＜５＞ からだにあわせた補助器具のタイミングよい貸し出し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b="1">
                <a:solidFill>
                  <a:srgbClr val="33CCFF"/>
                </a:solidFill>
                <a:latin typeface="HG丸ｺﾞｼｯｸM-PRO" pitchFamily="50" charset="-128"/>
                <a:ea typeface="HG丸ｺﾞｼｯｸM-PRO" pitchFamily="50" charset="-128"/>
              </a:rPr>
              <a:t>＜６＞ 車いすで動きやすい、外出しやすい住宅改善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b="1">
                <a:solidFill>
                  <a:srgbClr val="FF00FF"/>
                </a:solidFill>
                <a:latin typeface="HG丸ｺﾞｼｯｸM-PRO" pitchFamily="50" charset="-128"/>
                <a:ea typeface="HG丸ｺﾞｼｯｸM-PRO" pitchFamily="50" charset="-128"/>
              </a:rPr>
              <a:t>＜７＞ハシゴ受診を減らす「家庭医」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b="1">
                <a:solidFill>
                  <a:schemeClr val="hlink"/>
                </a:solidFill>
                <a:latin typeface="HG丸ｺﾞｼｯｸM-PRO" pitchFamily="50" charset="-128"/>
                <a:ea typeface="HG丸ｺﾞｼｯｸM-PRO" pitchFamily="50" charset="-128"/>
              </a:rPr>
              <a:t>＜８＞医療機関どうしが競争するためのしかけ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b="1">
                <a:solidFill>
                  <a:srgbClr val="3333FF"/>
                </a:solidFill>
                <a:latin typeface="HG丸ｺﾞｼｯｸM-PRO" pitchFamily="50" charset="-128"/>
                <a:ea typeface="HG丸ｺﾞｼｯｸM-PRO" pitchFamily="50" charset="-128"/>
              </a:rPr>
              <a:t>＜９＞現場に権限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b="1">
                <a:solidFill>
                  <a:srgbClr val="3333FF"/>
                </a:solidFill>
                <a:latin typeface="HG丸ｺﾞｼｯｸM-PRO" pitchFamily="50" charset="-128"/>
                <a:ea typeface="HG丸ｺﾞｼｯｸM-PRO" pitchFamily="50" charset="-128"/>
              </a:rPr>
              <a:t>＜</a:t>
            </a:r>
            <a:r>
              <a:rPr lang="en-US" altLang="ja-JP" sz="2400" b="1">
                <a:solidFill>
                  <a:srgbClr val="3333FF"/>
                </a:solidFill>
                <a:latin typeface="HG丸ｺﾞｼｯｸM-PRO" pitchFamily="50" charset="-128"/>
                <a:ea typeface="HG丸ｺﾞｼｯｸM-PRO" pitchFamily="50" charset="-128"/>
              </a:rPr>
              <a:t>10</a:t>
            </a:r>
            <a:r>
              <a:rPr lang="ja-JP" altLang="en-US" sz="2400" b="1">
                <a:solidFill>
                  <a:srgbClr val="3333FF"/>
                </a:solidFill>
                <a:latin typeface="HG丸ｺﾞｼｯｸM-PRO" pitchFamily="50" charset="-128"/>
                <a:ea typeface="HG丸ｺﾞｼｯｸM-PRO" pitchFamily="50" charset="-128"/>
              </a:rPr>
              <a:t>＞ 企業に学ぶ（ＱＣサークル）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b="1">
                <a:solidFill>
                  <a:srgbClr val="3333FF"/>
                </a:solidFill>
                <a:latin typeface="HG丸ｺﾞｼｯｸM-PRO" pitchFamily="50" charset="-128"/>
                <a:ea typeface="HG丸ｺﾞｼｯｸM-PRO" pitchFamily="50" charset="-128"/>
              </a:rPr>
              <a:t>＜</a:t>
            </a:r>
            <a:r>
              <a:rPr lang="en-US" altLang="ja-JP" sz="2400" b="1">
                <a:solidFill>
                  <a:srgbClr val="3333FF"/>
                </a:solidFill>
                <a:latin typeface="HG丸ｺﾞｼｯｸM-PRO" pitchFamily="50" charset="-128"/>
                <a:ea typeface="HG丸ｺﾞｼｯｸM-PRO" pitchFamily="50" charset="-128"/>
              </a:rPr>
              <a:t>11</a:t>
            </a:r>
            <a:r>
              <a:rPr lang="ja-JP" altLang="en-US" sz="2400" b="1">
                <a:solidFill>
                  <a:srgbClr val="3333FF"/>
                </a:solidFill>
                <a:latin typeface="HG丸ｺﾞｼｯｸM-PRO" pitchFamily="50" charset="-128"/>
                <a:ea typeface="HG丸ｺﾞｼｯｸM-PRO" pitchFamily="50" charset="-128"/>
              </a:rPr>
              <a:t>＞ＥＢＭ情報センター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b="1">
                <a:solidFill>
                  <a:srgbClr val="3333FF"/>
                </a:solidFill>
                <a:latin typeface="HG丸ｺﾞｼｯｸM-PRO" pitchFamily="50" charset="-128"/>
                <a:ea typeface="HG丸ｺﾞｼｯｸM-PRO" pitchFamily="50" charset="-128"/>
              </a:rPr>
              <a:t>＜</a:t>
            </a:r>
            <a:r>
              <a:rPr lang="en-US" altLang="ja-JP" sz="2400" b="1">
                <a:solidFill>
                  <a:srgbClr val="3333FF"/>
                </a:solidFill>
                <a:latin typeface="HG丸ｺﾞｼｯｸM-PRO" pitchFamily="50" charset="-128"/>
                <a:ea typeface="HG丸ｺﾞｼｯｸM-PRO" pitchFamily="50" charset="-128"/>
              </a:rPr>
              <a:t>12</a:t>
            </a:r>
            <a:r>
              <a:rPr lang="ja-JP" altLang="en-US" sz="2400" b="1">
                <a:solidFill>
                  <a:srgbClr val="3333FF"/>
                </a:solidFill>
                <a:latin typeface="HG丸ｺﾞｼｯｸM-PRO" pitchFamily="50" charset="-128"/>
                <a:ea typeface="HG丸ｺﾞｼｯｸM-PRO" pitchFamily="50" charset="-128"/>
              </a:rPr>
              <a:t>＞効き目の確かな、より安い薬を使う権限が薬剤師に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b="1">
                <a:solidFill>
                  <a:srgbClr val="3333FF"/>
                </a:solidFill>
                <a:latin typeface="HG丸ｺﾞｼｯｸM-PRO" pitchFamily="50" charset="-128"/>
                <a:ea typeface="HG丸ｺﾞｼｯｸM-PRO" pitchFamily="50" charset="-128"/>
              </a:rPr>
              <a:t>＜</a:t>
            </a:r>
            <a:r>
              <a:rPr lang="en-US" altLang="ja-JP" sz="2400" b="1">
                <a:solidFill>
                  <a:srgbClr val="3333FF"/>
                </a:solidFill>
                <a:latin typeface="HG丸ｺﾞｼｯｸM-PRO" pitchFamily="50" charset="-128"/>
                <a:ea typeface="HG丸ｺﾞｼｯｸM-PRO" pitchFamily="50" charset="-128"/>
              </a:rPr>
              <a:t>13</a:t>
            </a:r>
            <a:r>
              <a:rPr lang="ja-JP" altLang="en-US" sz="2400" b="1">
                <a:solidFill>
                  <a:srgbClr val="3333FF"/>
                </a:solidFill>
                <a:latin typeface="HG丸ｺﾞｼｯｸM-PRO" pitchFamily="50" charset="-128"/>
                <a:ea typeface="HG丸ｺﾞｼｯｸM-PRO" pitchFamily="50" charset="-128"/>
              </a:rPr>
              <a:t>＞リサイクルする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b="1">
                <a:solidFill>
                  <a:schemeClr val="hlink"/>
                </a:solidFill>
                <a:latin typeface="HG丸ｺﾞｼｯｸM-PRO" pitchFamily="50" charset="-128"/>
                <a:ea typeface="HG丸ｺﾞｼｯｸM-PRO" pitchFamily="50" charset="-128"/>
              </a:rPr>
              <a:t>＜</a:t>
            </a:r>
            <a:r>
              <a:rPr lang="en-US" altLang="ja-JP" sz="2400" b="1">
                <a:solidFill>
                  <a:schemeClr val="hlink"/>
                </a:solidFill>
                <a:latin typeface="HG丸ｺﾞｼｯｸM-PRO" pitchFamily="50" charset="-128"/>
                <a:ea typeface="HG丸ｺﾞｼｯｸM-PRO" pitchFamily="50" charset="-128"/>
              </a:rPr>
              <a:t>14</a:t>
            </a:r>
            <a:r>
              <a:rPr lang="ja-JP" altLang="en-US" sz="2400" b="1">
                <a:solidFill>
                  <a:schemeClr val="hlink"/>
                </a:solidFill>
                <a:latin typeface="HG丸ｺﾞｼｯｸM-PRO" pitchFamily="50" charset="-128"/>
                <a:ea typeface="HG丸ｺﾞｼｯｸM-PRO" pitchFamily="50" charset="-128"/>
              </a:rPr>
              <a:t>＞こども時代の歯科教育とおとなの自己負担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b="1">
                <a:solidFill>
                  <a:srgbClr val="FF00FF"/>
                </a:solidFill>
                <a:latin typeface="HG丸ｺﾞｼｯｸM-PRO" pitchFamily="50" charset="-128"/>
                <a:ea typeface="HG丸ｺﾞｼｯｸM-PRO" pitchFamily="50" charset="-128"/>
              </a:rPr>
              <a:t>＜</a:t>
            </a:r>
            <a:r>
              <a:rPr lang="en-US" altLang="ja-JP" sz="2400" b="1">
                <a:solidFill>
                  <a:srgbClr val="FF00FF"/>
                </a:solidFill>
                <a:latin typeface="HG丸ｺﾞｼｯｸM-PRO" pitchFamily="50" charset="-128"/>
                <a:ea typeface="HG丸ｺﾞｼｯｸM-PRO" pitchFamily="50" charset="-128"/>
              </a:rPr>
              <a:t>15</a:t>
            </a:r>
            <a:r>
              <a:rPr lang="ja-JP" altLang="en-US" sz="2400" b="1">
                <a:solidFill>
                  <a:srgbClr val="FF00FF"/>
                </a:solidFill>
                <a:latin typeface="HG丸ｺﾞｼｯｸM-PRO" pitchFamily="50" charset="-128"/>
                <a:ea typeface="HG丸ｺﾞｼｯｸM-PRO" pitchFamily="50" charset="-128"/>
              </a:rPr>
              <a:t>＞患者が医療福祉スタッフ研修の講師に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b="1">
                <a:solidFill>
                  <a:srgbClr val="FF00FF"/>
                </a:solidFill>
                <a:latin typeface="HG丸ｺﾞｼｯｸM-PRO" pitchFamily="50" charset="-128"/>
                <a:ea typeface="HG丸ｺﾞｼｯｸM-PRO" pitchFamily="50" charset="-128"/>
              </a:rPr>
              <a:t>＜</a:t>
            </a:r>
            <a:r>
              <a:rPr lang="en-US" altLang="ja-JP" sz="2400" b="1">
                <a:solidFill>
                  <a:srgbClr val="FF00FF"/>
                </a:solidFill>
                <a:latin typeface="HG丸ｺﾞｼｯｸM-PRO" pitchFamily="50" charset="-128"/>
                <a:ea typeface="HG丸ｺﾞｼｯｸM-PRO" pitchFamily="50" charset="-128"/>
              </a:rPr>
              <a:t>16</a:t>
            </a:r>
            <a:r>
              <a:rPr lang="ja-JP" altLang="en-US" sz="2400" b="1">
                <a:solidFill>
                  <a:srgbClr val="FF00FF"/>
                </a:solidFill>
                <a:latin typeface="HG丸ｺﾞｼｯｸM-PRO" pitchFamily="50" charset="-128"/>
                <a:ea typeface="HG丸ｺﾞｼｯｸM-PRO" pitchFamily="50" charset="-128"/>
              </a:rPr>
              <a:t>＞顧客満足度調査をして公表する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b="1">
                <a:solidFill>
                  <a:srgbClr val="33CCFF"/>
                </a:solidFill>
                <a:latin typeface="HG丸ｺﾞｼｯｸM-PRO" pitchFamily="50" charset="-128"/>
                <a:ea typeface="HG丸ｺﾞｼｯｸM-PRO" pitchFamily="50" charset="-128"/>
              </a:rPr>
              <a:t>＜</a:t>
            </a:r>
            <a:r>
              <a:rPr lang="en-US" altLang="ja-JP" sz="2400" b="1">
                <a:solidFill>
                  <a:srgbClr val="33CCFF"/>
                </a:solidFill>
                <a:latin typeface="HG丸ｺﾞｼｯｸM-PRO" pitchFamily="50" charset="-128"/>
                <a:ea typeface="HG丸ｺﾞｼｯｸM-PRO" pitchFamily="50" charset="-128"/>
              </a:rPr>
              <a:t>17</a:t>
            </a:r>
            <a:r>
              <a:rPr lang="ja-JP" altLang="en-US" sz="2400" b="1">
                <a:solidFill>
                  <a:srgbClr val="33CCFF"/>
                </a:solidFill>
                <a:latin typeface="HG丸ｺﾞｼｯｸM-PRO" pitchFamily="50" charset="-128"/>
                <a:ea typeface="HG丸ｺﾞｼｯｸM-PRO" pitchFamily="50" charset="-128"/>
              </a:rPr>
              <a:t>＞</a:t>
            </a:r>
            <a:r>
              <a:rPr lang="ja-JP" altLang="en-US" sz="2400" b="1">
                <a:solidFill>
                  <a:srgbClr val="33CCFF"/>
                </a:solidFill>
              </a:rPr>
              <a:t>プライエムから、ケアつき住宅へ</a:t>
            </a:r>
            <a:endParaRPr lang="ja-JP" altLang="en-US" sz="2400" b="1">
              <a:solidFill>
                <a:srgbClr val="33CCFF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645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25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25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25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25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625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625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625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625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625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625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625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625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625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625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625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625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625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625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12625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31746" name="Picture 2" descr="D:\YUKIKO\Desktop\恋する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640"/>
            <a:ext cx="6416495" cy="889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743510" y="193972"/>
            <a:ext cx="1415772" cy="6172524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txBody>
          <a:bodyPr vert="eaVert" wrap="none" rtlCol="0">
            <a:spAutoFit/>
          </a:bodyPr>
          <a:lstStyle/>
          <a:p>
            <a:r>
              <a:rPr kumimoji="1" lang="ja-JP" altLang="en-US" sz="2000" dirty="0" smtClean="0"/>
              <a:t>最初のタイトルは</a:t>
            </a:r>
            <a:r>
              <a:rPr kumimoji="1" lang="ja-JP" altLang="en-US" sz="2000" dirty="0" smtClean="0">
                <a:solidFill>
                  <a:srgbClr val="00B050"/>
                </a:solidFill>
              </a:rPr>
              <a:t>「優しき挑戦者たち」</a:t>
            </a:r>
            <a:r>
              <a:rPr kumimoji="1" lang="ja-JP" altLang="en-US" sz="2000" dirty="0" smtClean="0"/>
              <a:t>でした</a:t>
            </a:r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</a:t>
            </a:r>
            <a:r>
              <a:rPr lang="ja-JP" altLang="en-US" sz="2000" dirty="0" smtClean="0">
                <a:solidFill>
                  <a:srgbClr val="FF3399"/>
                </a:solidFill>
              </a:rPr>
              <a:t>「恋するようにボランティア」</a:t>
            </a:r>
            <a:r>
              <a:rPr lang="ja-JP" altLang="en-US" sz="2000" dirty="0" smtClean="0"/>
              <a:t>としたためでしょうか</a:t>
            </a:r>
            <a:r>
              <a:rPr lang="ja-JP" altLang="en-US" sz="2400" dirty="0" smtClean="0"/>
              <a:t>、</a:t>
            </a:r>
          </a:p>
          <a:p>
            <a:r>
              <a:rPr lang="ja-JP" altLang="en-US" sz="2400" dirty="0" smtClean="0"/>
              <a:t>　　　　　　　　　　　　</a:t>
            </a:r>
            <a:r>
              <a:rPr lang="ja-JP" altLang="en-US" sz="3600" dirty="0" smtClean="0">
                <a:solidFill>
                  <a:srgbClr val="FF3399"/>
                </a:solidFill>
              </a:rPr>
              <a:t>３刷りに！</a:t>
            </a:r>
            <a:endParaRPr kumimoji="1" lang="ja-JP" altLang="en-US" sz="3600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2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54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404813"/>
            <a:ext cx="7488237" cy="56165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ja-JP" sz="1800" smtClean="0">
                <a:latin typeface="HGP創英角ﾎﾟｯﾌﾟ体" pitchFamily="50" charset="-128"/>
                <a:ea typeface="HGP創英角ﾎﾟｯﾌﾟ体" pitchFamily="50" charset="-128"/>
              </a:rPr>
              <a:t>                         </a:t>
            </a:r>
            <a:r>
              <a:rPr lang="ja-JP" altLang="en-US" sz="2400" smtClean="0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ボランティア・おゆきの法則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ja-JP" altLang="en-US" sz="2400" smtClean="0">
              <a:solidFill>
                <a:srgbClr val="FF00FF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ja-JP" altLang="en-US" sz="1400" smtClean="0">
                <a:latin typeface="HGP創英角ﾎﾟｯﾌﾟ体" pitchFamily="50" charset="-128"/>
                <a:ea typeface="HGP創英角ﾎﾟｯﾌﾟ体" pitchFamily="50" charset="-128"/>
              </a:rPr>
              <a:t>法則・その１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ja-JP" altLang="en-US" sz="1800" smtClean="0">
                <a:solidFill>
                  <a:srgbClr val="FF0066"/>
                </a:solidFill>
                <a:latin typeface="HGP創英角ﾎﾟｯﾌﾟ体" pitchFamily="50" charset="-128"/>
                <a:ea typeface="HGP創英角ﾎﾟｯﾌﾟ体" pitchFamily="50" charset="-128"/>
              </a:rPr>
              <a:t>      </a:t>
            </a:r>
            <a:r>
              <a:rPr lang="ja-JP" altLang="en-US" sz="2000" smtClean="0">
                <a:solidFill>
                  <a:srgbClr val="FF0066"/>
                </a:solidFill>
                <a:latin typeface="HGP創英角ﾎﾟｯﾌﾟ体" pitchFamily="50" charset="-128"/>
                <a:ea typeface="HGP創英角ﾎﾟｯﾌﾟ体" pitchFamily="50" charset="-128"/>
              </a:rPr>
              <a:t>ボランティアするのは楽しい </a:t>
            </a:r>
            <a:r>
              <a:rPr lang="en-US" altLang="ja-JP" sz="2000" smtClean="0">
                <a:solidFill>
                  <a:srgbClr val="FF0066"/>
                </a:solidFill>
                <a:latin typeface="HGP創英角ﾎﾟｯﾌﾟ体" pitchFamily="50" charset="-128"/>
                <a:ea typeface="HGP創英角ﾎﾟｯﾌﾟ体" pitchFamily="50" charset="-128"/>
              </a:rPr>
              <a:t>o(^^o) (o^^o) (o^^)o </a:t>
            </a:r>
            <a:r>
              <a:rPr lang="ja-JP" altLang="en-US" sz="2000" smtClean="0">
                <a:solidFill>
                  <a:srgbClr val="FF0066"/>
                </a:solidFill>
                <a:latin typeface="HGP創英角ﾎﾟｯﾌﾟ体" pitchFamily="50" charset="-128"/>
                <a:ea typeface="HGP創英角ﾎﾟｯﾌﾟ体" pitchFamily="50" charset="-128"/>
              </a:rPr>
              <a:t>、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ja-JP" altLang="en-US" sz="2000" smtClean="0">
                <a:latin typeface="HGP創英角ﾎﾟｯﾌﾟ体" pitchFamily="50" charset="-128"/>
                <a:ea typeface="HGP創英角ﾎﾟｯﾌﾟ体" pitchFamily="50" charset="-128"/>
              </a:rPr>
              <a:t>          　　　　</a:t>
            </a:r>
            <a:r>
              <a:rPr lang="ja-JP" altLang="en-US" sz="2000" smtClean="0">
                <a:solidFill>
                  <a:srgbClr val="3366FF"/>
                </a:solidFill>
                <a:latin typeface="HGP創英角ﾎﾟｯﾌﾟ体" pitchFamily="50" charset="-128"/>
                <a:ea typeface="HGP創英角ﾎﾟｯﾌﾟ体" pitchFamily="50" charset="-128"/>
              </a:rPr>
              <a:t>でも、される身になってみると・・・・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ja-JP" altLang="en-US" sz="140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ja-JP" altLang="en-US" sz="1400" smtClean="0">
                <a:latin typeface="HGP創英角ﾎﾟｯﾌﾟ体" pitchFamily="50" charset="-128"/>
                <a:ea typeface="HGP創英角ﾎﾟｯﾌﾟ体" pitchFamily="50" charset="-128"/>
              </a:rPr>
              <a:t>法則・その２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ja-JP" altLang="en-US" sz="1800" smtClean="0">
                <a:solidFill>
                  <a:srgbClr val="FF0066"/>
                </a:solidFill>
                <a:latin typeface="HGP創英角ﾎﾟｯﾌﾟ体" pitchFamily="50" charset="-128"/>
                <a:ea typeface="HGP創英角ﾎﾟｯﾌﾟ体" pitchFamily="50" charset="-128"/>
              </a:rPr>
              <a:t>      </a:t>
            </a:r>
            <a:r>
              <a:rPr lang="ja-JP" altLang="en-US" sz="2000" smtClean="0">
                <a:solidFill>
                  <a:srgbClr val="FF0066"/>
                </a:solidFill>
                <a:latin typeface="HGP創英角ﾎﾟｯﾌﾟ体" pitchFamily="50" charset="-128"/>
                <a:ea typeface="HGP創英角ﾎﾟｯﾌﾟ体" pitchFamily="50" charset="-128"/>
              </a:rPr>
              <a:t>真のボランティアは、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ja-JP" altLang="en-US" sz="2000" smtClean="0">
                <a:latin typeface="HGP創英角ﾎﾟｯﾌﾟ体" pitchFamily="50" charset="-128"/>
                <a:ea typeface="HGP創英角ﾎﾟｯﾌﾟ体" pitchFamily="50" charset="-128"/>
              </a:rPr>
              <a:t>         　　　　</a:t>
            </a:r>
            <a:r>
              <a:rPr lang="ja-JP" altLang="en-US" sz="2000" smtClean="0">
                <a:solidFill>
                  <a:srgbClr val="3366FF"/>
                </a:solidFill>
                <a:latin typeface="HGP創英角ﾎﾟｯﾌﾟ体" pitchFamily="50" charset="-128"/>
                <a:ea typeface="HGP創英角ﾎﾟｯﾌﾟ体" pitchFamily="50" charset="-128"/>
              </a:rPr>
              <a:t>自分がボランティアと気づいていない</a:t>
            </a:r>
            <a:r>
              <a:rPr lang="ja-JP" altLang="en-US" sz="1800" smtClean="0">
                <a:latin typeface="HGP創英角ﾎﾟｯﾌﾟ体" pitchFamily="50" charset="-128"/>
                <a:ea typeface="HGP創英角ﾎﾟｯﾌﾟ体" pitchFamily="50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ja-JP" altLang="en-US" sz="140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ja-JP" altLang="en-US" sz="1400" smtClean="0">
                <a:latin typeface="HGP創英角ﾎﾟｯﾌﾟ体" pitchFamily="50" charset="-128"/>
                <a:ea typeface="HGP創英角ﾎﾟｯﾌﾟ体" pitchFamily="50" charset="-128"/>
              </a:rPr>
              <a:t>法則・その３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ja-JP" altLang="en-US" sz="1800" smtClean="0">
                <a:latin typeface="HGP創英角ﾎﾟｯﾌﾟ体" pitchFamily="50" charset="-128"/>
                <a:ea typeface="HGP創英角ﾎﾟｯﾌﾟ体" pitchFamily="50" charset="-128"/>
              </a:rPr>
              <a:t>      </a:t>
            </a:r>
            <a:r>
              <a:rPr lang="ja-JP" altLang="en-US" sz="2000" smtClean="0">
                <a:solidFill>
                  <a:srgbClr val="CC00CC"/>
                </a:solidFill>
                <a:latin typeface="HGP創英角ﾎﾟｯﾌﾟ体" pitchFamily="50" charset="-128"/>
                <a:ea typeface="HGP創英角ﾎﾟｯﾌﾟ体" pitchFamily="50" charset="-128"/>
              </a:rPr>
              <a:t>ボランティアは、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ja-JP" altLang="en-US" sz="2000" smtClean="0">
                <a:solidFill>
                  <a:schemeClr val="hlink"/>
                </a:solidFill>
                <a:latin typeface="HGP創英角ﾎﾟｯﾌﾟ体" pitchFamily="50" charset="-128"/>
                <a:ea typeface="HGP創英角ﾎﾟｯﾌﾟ体" pitchFamily="50" charset="-128"/>
              </a:rPr>
              <a:t>                　法律を超える、制度を超える</a:t>
            </a:r>
            <a:r>
              <a:rPr lang="en-US" altLang="ja-JP" sz="2000" smtClean="0">
                <a:solidFill>
                  <a:schemeClr val="hlink"/>
                </a:solidFill>
                <a:latin typeface="HGP創英角ﾎﾟｯﾌﾟ体" pitchFamily="50" charset="-128"/>
                <a:ea typeface="HGP創英角ﾎﾟｯﾌﾟ体" pitchFamily="50" charset="-128"/>
              </a:rPr>
              <a:t>(^_-)-☆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ja-JP" sz="140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ja-JP" altLang="en-US" sz="1400" smtClean="0">
                <a:latin typeface="HGP創英角ﾎﾟｯﾌﾟ体" pitchFamily="50" charset="-128"/>
                <a:ea typeface="HGP創英角ﾎﾟｯﾌﾟ体" pitchFamily="50" charset="-128"/>
              </a:rPr>
              <a:t>法則・その４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ja-JP" altLang="en-US" sz="1800" smtClean="0">
                <a:latin typeface="HGP創英角ﾎﾟｯﾌﾟ体" pitchFamily="50" charset="-128"/>
                <a:ea typeface="HGP創英角ﾎﾟｯﾌﾟ体" pitchFamily="50" charset="-128"/>
              </a:rPr>
              <a:t>      </a:t>
            </a:r>
            <a:r>
              <a:rPr lang="ja-JP" altLang="en-US" sz="2000" smtClean="0">
                <a:solidFill>
                  <a:srgbClr val="CC00CC"/>
                </a:solidFill>
                <a:latin typeface="HGP創英角ﾎﾟｯﾌﾟ体" pitchFamily="50" charset="-128"/>
                <a:ea typeface="HGP創英角ﾎﾟｯﾌﾟ体" pitchFamily="50" charset="-128"/>
              </a:rPr>
              <a:t>ボランティアは</a:t>
            </a:r>
            <a:r>
              <a:rPr lang="ja-JP" altLang="en-US" sz="2000" smtClean="0">
                <a:solidFill>
                  <a:srgbClr val="FF0066"/>
                </a:solidFill>
                <a:latin typeface="HGP創英角ﾎﾟｯﾌﾟ体" pitchFamily="50" charset="-128"/>
                <a:ea typeface="HGP創英角ﾎﾟｯﾌﾟ体" pitchFamily="50" charset="-128"/>
              </a:rPr>
              <a:t>、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ja-JP" altLang="en-US" sz="2000" smtClean="0">
                <a:solidFill>
                  <a:srgbClr val="FF0066"/>
                </a:solidFill>
                <a:latin typeface="HGP創英角ﾎﾟｯﾌﾟ体" pitchFamily="50" charset="-128"/>
                <a:ea typeface="HGP創英角ﾎﾟｯﾌﾟ体" pitchFamily="50" charset="-128"/>
              </a:rPr>
              <a:t>                  　　　伝染する</a:t>
            </a:r>
            <a:r>
              <a:rPr lang="en-US" altLang="ja-JP" sz="2000" smtClean="0">
                <a:solidFill>
                  <a:srgbClr val="FF0066"/>
                </a:solidFill>
                <a:latin typeface="HGP創英角ﾎﾟｯﾌﾟ体" pitchFamily="50" charset="-128"/>
                <a:ea typeface="HGP創英角ﾎﾟｯﾌﾟ体" pitchFamily="50" charset="-128"/>
              </a:rPr>
              <a:t>w(</a:t>
            </a:r>
            <a:r>
              <a:rPr lang="ja-JP" altLang="en-US" sz="2000" smtClean="0">
                <a:solidFill>
                  <a:srgbClr val="FF0066"/>
                </a:solidFill>
                <a:latin typeface="HGP創英角ﾎﾟｯﾌﾟ体" pitchFamily="50" charset="-128"/>
                <a:ea typeface="HGP創英角ﾎﾟｯﾌﾟ体" pitchFamily="50" charset="-128"/>
              </a:rPr>
              <a:t>゜</a:t>
            </a:r>
            <a:r>
              <a:rPr lang="en-US" altLang="ja-JP" sz="2000" smtClean="0">
                <a:solidFill>
                  <a:srgbClr val="FF0066"/>
                </a:solidFill>
                <a:latin typeface="HGP創英角ﾎﾟｯﾌﾟ体" pitchFamily="50" charset="-128"/>
                <a:ea typeface="HGP創英角ﾎﾟｯﾌﾟ体" pitchFamily="50" charset="-128"/>
              </a:rPr>
              <a:t>o</a:t>
            </a:r>
            <a:r>
              <a:rPr lang="ja-JP" altLang="en-US" sz="2000" smtClean="0">
                <a:solidFill>
                  <a:srgbClr val="FF0066"/>
                </a:solidFill>
                <a:latin typeface="HGP創英角ﾎﾟｯﾌﾟ体" pitchFamily="50" charset="-128"/>
                <a:ea typeface="HGP創英角ﾎﾟｯﾌﾟ体" pitchFamily="50" charset="-128"/>
              </a:rPr>
              <a:t>゜</a:t>
            </a:r>
            <a:r>
              <a:rPr lang="en-US" altLang="ja-JP" sz="2000" smtClean="0">
                <a:solidFill>
                  <a:srgbClr val="FF0066"/>
                </a:solidFill>
                <a:latin typeface="HGP創英角ﾎﾟｯﾌﾟ体" pitchFamily="50" charset="-128"/>
                <a:ea typeface="HGP創英角ﾎﾟｯﾌﾟ体" pitchFamily="50" charset="-128"/>
              </a:rPr>
              <a:t>)w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ja-JP" altLang="en-US" sz="1400" smtClean="0">
                <a:latin typeface="HGP創英角ﾎﾟｯﾌﾟ体" pitchFamily="50" charset="-128"/>
                <a:ea typeface="HGP創英角ﾎﾟｯﾌﾟ体" pitchFamily="50" charset="-128"/>
              </a:rPr>
              <a:t>法則・その５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ja-JP" altLang="en-US" sz="1800" smtClean="0">
                <a:latin typeface="HGP創英角ﾎﾟｯﾌﾟ体" pitchFamily="50" charset="-128"/>
                <a:ea typeface="HGP創英角ﾎﾟｯﾌﾟ体" pitchFamily="50" charset="-128"/>
              </a:rPr>
              <a:t>      </a:t>
            </a:r>
            <a:r>
              <a:rPr lang="ja-JP" altLang="en-US" sz="2000" smtClean="0">
                <a:solidFill>
                  <a:srgbClr val="00FFFF"/>
                </a:solidFill>
                <a:latin typeface="HGP創英角ﾎﾟｯﾌﾟ体" pitchFamily="50" charset="-128"/>
                <a:ea typeface="HGP創英角ﾎﾟｯﾌﾟ体" pitchFamily="50" charset="-128"/>
              </a:rPr>
              <a:t>ボランティアがつながると、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ja-JP" altLang="en-US" sz="2000" smtClean="0">
                <a:solidFill>
                  <a:srgbClr val="FF0066"/>
                </a:solidFill>
                <a:latin typeface="HGP創英角ﾎﾟｯﾌﾟ体" pitchFamily="50" charset="-128"/>
                <a:ea typeface="HGP創英角ﾎﾟｯﾌﾟ体" pitchFamily="50" charset="-128"/>
              </a:rPr>
              <a:t>                                      社会が変わる＼</a:t>
            </a:r>
            <a:r>
              <a:rPr lang="en-US" altLang="ja-JP" sz="2000" smtClean="0">
                <a:solidFill>
                  <a:srgbClr val="FF0066"/>
                </a:solidFill>
                <a:latin typeface="HGP創英角ﾎﾟｯﾌﾟ体" pitchFamily="50" charset="-128"/>
                <a:ea typeface="HGP創英角ﾎﾟｯﾌﾟ体" pitchFamily="50" charset="-128"/>
              </a:rPr>
              <a:t>(^▽^*)</a:t>
            </a:r>
            <a:r>
              <a:rPr lang="ja-JP" altLang="en-US" sz="2000" smtClean="0">
                <a:solidFill>
                  <a:srgbClr val="FF0066"/>
                </a:solidFill>
                <a:latin typeface="HGP創英角ﾎﾟｯﾌﾟ体" pitchFamily="50" charset="-128"/>
                <a:ea typeface="HGP創英角ﾎﾟｯﾌﾟ体" pitchFamily="50" charset="-128"/>
              </a:rPr>
              <a:t>／</a:t>
            </a:r>
            <a:r>
              <a:rPr lang="ja-JP" altLang="en-US" sz="1800" smtClean="0"/>
              <a:t> </a:t>
            </a:r>
          </a:p>
        </p:txBody>
      </p:sp>
      <p:pic>
        <p:nvPicPr>
          <p:cNvPr id="80899" name="Picture 3" descr="challenger-g-8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0788" y="404813"/>
            <a:ext cx="2143125" cy="305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48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54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54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126054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126054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54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26054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548680"/>
            <a:ext cx="8435975" cy="5649913"/>
          </a:xfrm>
          <a:ln w="12700">
            <a:solidFill>
              <a:srgbClr val="FF3399"/>
            </a:solidFill>
          </a:ln>
        </p:spPr>
        <p:txBody>
          <a:bodyPr>
            <a:normAutofit/>
          </a:bodyPr>
          <a:lstStyle/>
          <a:p>
            <a:pPr marL="0" indent="0" eaLnBrk="1" hangingPunct="1">
              <a:buFontTx/>
              <a:buNone/>
              <a:defRPr/>
            </a:pP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 　</a:t>
            </a:r>
            <a:r>
              <a:rPr lang="ja-JP" altLang="en-US" dirty="0" smtClean="0">
                <a:solidFill>
                  <a:srgbClr val="6600CC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             言</a:t>
            </a:r>
            <a:r>
              <a:rPr lang="ja-JP" altLang="en-US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葉</a:t>
            </a:r>
            <a:r>
              <a:rPr lang="ja-JP" altLang="en-US" dirty="0" smtClean="0">
                <a:solidFill>
                  <a:srgbClr val="6600CC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は</a:t>
            </a:r>
            <a:r>
              <a:rPr lang="ja-JP" altLang="en-US" dirty="0" smtClean="0"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魔</a:t>
            </a:r>
            <a:r>
              <a:rPr lang="ja-JP" altLang="en-US" dirty="0" smtClean="0">
                <a:solidFill>
                  <a:srgbClr val="6600CC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術</a:t>
            </a:r>
          </a:p>
          <a:p>
            <a:pPr marL="0" indent="0" eaLnBrk="1" hangingPunct="1">
              <a:buFontTx/>
              <a:buNone/>
              <a:defRPr/>
            </a:pPr>
            <a:endParaRPr lang="ja-JP" altLang="en-US" dirty="0" smtClean="0">
              <a:solidFill>
                <a:srgbClr val="6600CC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ja-JP" altLang="en-US" dirty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ことば</a:t>
            </a:r>
            <a:r>
              <a:rPr lang="ja-JP" altLang="en-US" dirty="0" smtClean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を変える</a:t>
            </a:r>
            <a:r>
              <a:rPr lang="ja-JP" altLang="en-US" dirty="0" smtClean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と、違う</a:t>
            </a:r>
            <a:r>
              <a:rPr lang="ja-JP" altLang="en-US" dirty="0" smtClean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風景が見えてきます</a:t>
            </a:r>
          </a:p>
          <a:p>
            <a:pPr marL="0" indent="0" eaLnBrk="1" hangingPunct="1">
              <a:buFontTx/>
              <a:buNone/>
              <a:defRPr/>
            </a:pP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寝たきり老人⇒</a:t>
            </a:r>
            <a:r>
              <a:rPr lang="ja-JP" altLang="en-US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寝かせきりにされた</a:t>
            </a: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お年寄り</a:t>
            </a:r>
          </a:p>
          <a:p>
            <a:pPr marL="0" indent="0" eaLnBrk="1" hangingPunct="1">
              <a:buFontTx/>
              <a:buNone/>
              <a:defRPr/>
            </a:pPr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 抑制する⇒</a:t>
            </a:r>
            <a:r>
              <a:rPr lang="ja-JP" altLang="en-US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縛る</a:t>
            </a:r>
          </a:p>
          <a:p>
            <a:pPr marL="0" indent="0">
              <a:buNone/>
              <a:defRPr/>
            </a:pPr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国民負担率⇒国民</a:t>
            </a:r>
            <a:r>
              <a:rPr lang="ja-JP" altLang="en-US" dirty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連帯</a:t>
            </a:r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率⇒国民</a:t>
            </a:r>
            <a:r>
              <a:rPr lang="ja-JP" altLang="en-US" dirty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支えあい</a:t>
            </a:r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率</a:t>
            </a:r>
            <a:endParaRPr lang="ja-JP" altLang="en-US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  <a:defRPr/>
            </a:pPr>
            <a:r>
              <a:rPr lang="ja-JP" altLang="en-US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 </a:t>
            </a:r>
          </a:p>
          <a:p>
            <a:pPr marL="0" indent="0">
              <a:buNone/>
              <a:defRPr/>
            </a:pP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愛煙家⇒</a:t>
            </a:r>
            <a:r>
              <a:rPr lang="ja-JP" altLang="en-US" dirty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哀</a:t>
            </a:r>
            <a:r>
              <a:rPr lang="ja-JP" altLang="en-US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煙家・暴煙家</a:t>
            </a:r>
          </a:p>
          <a:p>
            <a:pPr marL="0" indent="0">
              <a:buNone/>
              <a:defRPr/>
            </a:pP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コレステロール⇒</a:t>
            </a:r>
            <a:r>
              <a:rPr lang="ja-JP" altLang="en-US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善玉・悪玉コレステロール</a:t>
            </a:r>
          </a:p>
          <a:p>
            <a:pPr marL="0" indent="0">
              <a:buNone/>
              <a:defRPr/>
            </a:pPr>
            <a:endParaRPr lang="ja-JP" altLang="en-US" dirty="0">
              <a:solidFill>
                <a:srgbClr val="FF3399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eaLnBrk="1" hangingPunct="1">
              <a:defRPr/>
            </a:pPr>
            <a:endParaRPr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1411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476250"/>
            <a:ext cx="8435975" cy="5649913"/>
          </a:xfrm>
          <a:ln w="12700">
            <a:solidFill>
              <a:srgbClr val="FF3399"/>
            </a:solidFill>
          </a:ln>
        </p:spPr>
        <p:txBody>
          <a:bodyPr>
            <a:normAutofit fontScale="85000" lnSpcReduction="20000"/>
          </a:bodyPr>
          <a:lstStyle/>
          <a:p>
            <a:pPr marL="0" indent="0" eaLnBrk="1" hangingPunct="1">
              <a:buFontTx/>
              <a:buNone/>
              <a:defRPr/>
            </a:pP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 　</a:t>
            </a:r>
            <a:r>
              <a:rPr lang="ja-JP" altLang="en-US" dirty="0" smtClean="0">
                <a:solidFill>
                  <a:srgbClr val="6600CC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             </a:t>
            </a:r>
            <a:r>
              <a:rPr lang="ja-JP" altLang="en-US" sz="4200" dirty="0" smtClean="0">
                <a:solidFill>
                  <a:srgbClr val="6600CC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言</a:t>
            </a:r>
            <a:r>
              <a:rPr lang="ja-JP" altLang="en-US" sz="4200" dirty="0" smtClean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葉</a:t>
            </a:r>
            <a:r>
              <a:rPr lang="ja-JP" altLang="en-US" sz="4200" dirty="0" smtClean="0">
                <a:solidFill>
                  <a:srgbClr val="6600CC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は</a:t>
            </a:r>
            <a:r>
              <a:rPr lang="ja-JP" altLang="en-US" sz="4200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魔</a:t>
            </a:r>
            <a:r>
              <a:rPr lang="ja-JP" altLang="en-US" sz="4200" dirty="0" smtClean="0">
                <a:solidFill>
                  <a:srgbClr val="6600CC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術</a:t>
            </a:r>
          </a:p>
          <a:p>
            <a:pPr marL="0" indent="0">
              <a:buNone/>
              <a:defRPr/>
            </a:pPr>
            <a:endParaRPr lang="ja-JP" altLang="en-US" dirty="0">
              <a:solidFill>
                <a:srgbClr val="FF3399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  <a:defRPr/>
            </a:pPr>
            <a:r>
              <a:rPr lang="ja-JP" altLang="en-US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おかしな言葉</a:t>
            </a:r>
          </a:p>
          <a:p>
            <a:pPr marL="0" indent="0" eaLnBrk="1" hangingPunct="1">
              <a:buFontTx/>
              <a:buNone/>
              <a:defRPr/>
            </a:pP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 特養</a:t>
            </a:r>
            <a:r>
              <a:rPr lang="ja-JP" altLang="en-US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待機</a:t>
            </a: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者⇒ 待機しているのはだれ</a:t>
            </a:r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?</a:t>
            </a:r>
            <a:endParaRPr lang="ja-JP" altLang="en-US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徘徊⇒ </a:t>
            </a:r>
            <a:r>
              <a:rPr lang="ja-JP" altLang="en-US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わけも</a:t>
            </a:r>
            <a:r>
              <a:rPr lang="ja-JP" altLang="en-US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なく</a:t>
            </a: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歩いて</a:t>
            </a: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いる</a:t>
            </a:r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?</a:t>
            </a:r>
            <a:endParaRPr lang="ja-JP" altLang="en-US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 健常者⇒  障害者は「</a:t>
            </a:r>
            <a:r>
              <a:rPr lang="ja-JP" altLang="en-US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不健康</a:t>
            </a: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」で「</a:t>
            </a:r>
            <a:r>
              <a:rPr lang="ja-JP" altLang="en-US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異常</a:t>
            </a: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」な人</a:t>
            </a:r>
          </a:p>
          <a:p>
            <a:pPr marL="0" indent="0" eaLnBrk="1" hangingPunct="1">
              <a:buFontTx/>
              <a:buNone/>
              <a:defRPr/>
            </a:pPr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</a:t>
            </a:r>
            <a:r>
              <a:rPr lang="ja-JP" altLang="en-US" dirty="0" smtClean="0">
                <a:solidFill>
                  <a:srgbClr val="7030A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終末期医療</a:t>
            </a: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⇒ 人生の最終章で医療は主役</a:t>
            </a:r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?</a:t>
            </a:r>
            <a:endParaRPr lang="ja-JP" altLang="en-US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 eaLnBrk="1" hangingPunct="1">
              <a:buFontTx/>
              <a:buNone/>
              <a:defRPr/>
            </a:pPr>
            <a:endParaRPr lang="ja-JP" altLang="en-US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本質を</a:t>
            </a:r>
            <a:r>
              <a:rPr lang="ja-JP" altLang="en-US" dirty="0" smtClean="0">
                <a:solidFill>
                  <a:srgbClr val="7030A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隠す</a:t>
            </a: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言葉</a:t>
            </a:r>
          </a:p>
          <a:p>
            <a:pPr marL="0" indent="0" eaLnBrk="1" hangingPunct="1">
              <a:buFontTx/>
              <a:buNone/>
              <a:defRPr/>
            </a:pPr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</a:t>
            </a:r>
            <a:r>
              <a:rPr lang="ja-JP" altLang="en-US" dirty="0" smtClean="0">
                <a:solidFill>
                  <a:srgbClr val="7030A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ＣＯＩ</a:t>
            </a: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利益相反</a:t>
            </a:r>
          </a:p>
          <a:p>
            <a:pPr marL="0" indent="0">
              <a:buNone/>
              <a:defRPr/>
            </a:pPr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</a:t>
            </a:r>
            <a:r>
              <a:rPr lang="ja-JP" altLang="en-US" dirty="0" smtClean="0">
                <a:solidFill>
                  <a:srgbClr val="7030A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ＩＣとっておきました  「</a:t>
            </a: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十分</a:t>
            </a: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な情報</a:t>
            </a:r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を</a:t>
            </a: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得た患者</a:t>
            </a:r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が</a:t>
            </a: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/>
            </a:r>
            <a:b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    選択・拒否・承諾する</a:t>
            </a: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こと」という真の意味</a:t>
            </a:r>
            <a:r>
              <a:rPr lang="ja-JP" altLang="en-US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が伝わる</a:t>
            </a:r>
            <a:r>
              <a:rPr lang="en-US" altLang="ja-JP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?</a:t>
            </a:r>
            <a:endParaRPr lang="ja-JP" altLang="en-US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  <a:defRPr/>
            </a:pPr>
            <a:r>
              <a:rPr lang="ja-JP" altLang="en-US" dirty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dirty="0" smtClean="0">
                <a:solidFill>
                  <a:srgbClr val="7030A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子宮頸癌ワクチン</a:t>
            </a:r>
            <a:r>
              <a:rPr lang="ja-JP" altLang="en-US" dirty="0" smtClean="0">
                <a:solidFill>
                  <a:srgbClr val="7030A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ワクチン効果は人体実験中</a:t>
            </a:r>
            <a:endParaRPr lang="ja-JP" altLang="en-US" dirty="0">
              <a:solidFill>
                <a:srgbClr val="7030A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eaLnBrk="1" hangingPunct="1">
              <a:defRPr/>
            </a:pPr>
            <a:endParaRPr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2164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dirty="0" smtClean="0"/>
          </a:p>
        </p:txBody>
      </p:sp>
      <p:sp>
        <p:nvSpPr>
          <p:cNvPr id="69635" name="テキスト プレースホルダー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ja-JP" altLang="en-US" smtClean="0"/>
          </a:p>
        </p:txBody>
      </p:sp>
      <p:graphicFrame>
        <p:nvGraphicFramePr>
          <p:cNvPr id="69637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602733"/>
              </p:ext>
            </p:extLst>
          </p:nvPr>
        </p:nvGraphicFramePr>
        <p:xfrm>
          <a:off x="467544" y="0"/>
          <a:ext cx="5400675" cy="7477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2" name="Acrobat Document" r:id="rId3" imgW="5667119" imgH="7848360" progId="AcroExch.Document.7">
                  <p:embed/>
                </p:oleObj>
              </mc:Choice>
              <mc:Fallback>
                <p:oleObj name="Acrobat Document" r:id="rId3" imgW="5667119" imgH="784836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0"/>
                        <a:ext cx="5400675" cy="74771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コンテンツ プレースホルダー 5"/>
          <p:cNvSpPr txBox="1">
            <a:spLocks noGrp="1"/>
          </p:cNvSpPr>
          <p:nvPr>
            <p:ph sz="half" idx="2"/>
          </p:nvPr>
        </p:nvSpPr>
        <p:spPr>
          <a:xfrm>
            <a:off x="5724128" y="1600201"/>
            <a:ext cx="2962672" cy="2074414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kumimoji="1" lang="ja-JP" altLang="en-US" sz="2800" dirty="0" smtClean="0">
                <a:solidFill>
                  <a:srgbClr val="7030A0"/>
                </a:solidFill>
              </a:rPr>
              <a:t>医師も</a:t>
            </a:r>
          </a:p>
          <a:p>
            <a:pPr marL="0" indent="0">
              <a:buNone/>
            </a:pPr>
            <a:r>
              <a:rPr kumimoji="1" lang="ja-JP" altLang="en-US" sz="2800" dirty="0" smtClean="0">
                <a:solidFill>
                  <a:srgbClr val="7030A0"/>
                </a:solidFill>
              </a:rPr>
              <a:t>惑わされる</a:t>
            </a:r>
          </a:p>
          <a:p>
            <a:pPr marL="0" indent="0">
              <a:buNone/>
            </a:pPr>
            <a:r>
              <a:rPr lang="ja-JP" altLang="en-US" sz="2800" dirty="0">
                <a:solidFill>
                  <a:srgbClr val="7030A0"/>
                </a:solidFill>
              </a:rPr>
              <a:t>「</a:t>
            </a:r>
            <a:r>
              <a:rPr lang="ja-JP" altLang="en-US" sz="2800" dirty="0" smtClean="0">
                <a:solidFill>
                  <a:srgbClr val="7030A0"/>
                </a:solidFill>
              </a:rPr>
              <a:t>ワクチン」という</a:t>
            </a:r>
          </a:p>
          <a:p>
            <a:pPr marL="0" indent="0">
              <a:buNone/>
            </a:pPr>
            <a:r>
              <a:rPr kumimoji="1" lang="ja-JP" altLang="en-US" sz="2800" dirty="0">
                <a:solidFill>
                  <a:srgbClr val="7030A0"/>
                </a:solidFill>
              </a:rPr>
              <a:t>魔法</a:t>
            </a:r>
            <a:r>
              <a:rPr kumimoji="1" lang="ja-JP" altLang="en-US" sz="2800" dirty="0" smtClean="0">
                <a:solidFill>
                  <a:srgbClr val="7030A0"/>
                </a:solidFill>
              </a:rPr>
              <a:t>の言葉</a:t>
            </a:r>
            <a:endParaRPr kumimoji="1" lang="ja-JP" altLang="en-US" sz="2800" dirty="0">
              <a:solidFill>
                <a:srgbClr val="7030A0"/>
              </a:solidFill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827584" y="4869160"/>
            <a:ext cx="1994520" cy="1728192"/>
          </a:xfrm>
          <a:prstGeom prst="ellipse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862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476250"/>
            <a:ext cx="8435975" cy="5649913"/>
          </a:xfrm>
          <a:ln w="12700">
            <a:solidFill>
              <a:srgbClr val="FF3399"/>
            </a:solidFill>
          </a:ln>
        </p:spPr>
        <p:txBody>
          <a:bodyPr>
            <a:noAutofit/>
          </a:bodyPr>
          <a:lstStyle/>
          <a:p>
            <a:pPr marL="0" indent="0" eaLnBrk="1" hangingPunct="1">
              <a:buFontTx/>
              <a:buNone/>
              <a:defRPr/>
            </a:pPr>
            <a:r>
              <a:rPr lang="ja-JP" altLang="en-US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発信力</a:t>
            </a:r>
            <a:r>
              <a:rPr lang="ja-JP" altLang="en-US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を</a:t>
            </a:r>
            <a:r>
              <a:rPr lang="ja-JP" altLang="en-US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高めるために</a:t>
            </a:r>
            <a:endParaRPr lang="ja-JP" altLang="en-US" sz="24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  <a:defRPr/>
            </a:pPr>
            <a:r>
              <a:rPr lang="ja-JP" altLang="en-US" sz="2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  数字⇒</a:t>
            </a:r>
            <a:r>
              <a:rPr lang="ja-JP" altLang="en-US" sz="2400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グラフ</a:t>
            </a:r>
            <a:r>
              <a:rPr lang="ja-JP" altLang="en-US" sz="2400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にして比較する</a:t>
            </a:r>
            <a:endParaRPr lang="ja-JP" altLang="en-US" sz="2400" dirty="0" smtClean="0">
              <a:solidFill>
                <a:srgbClr val="FF3399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  <a:defRPr/>
            </a:pPr>
            <a:r>
              <a:rPr lang="ja-JP" altLang="en-US" sz="2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  映像⇒</a:t>
            </a:r>
            <a:r>
              <a:rPr lang="ja-JP" altLang="en-US" sz="2400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比較</a:t>
            </a:r>
            <a:r>
              <a:rPr lang="ja-JP" altLang="en-US" sz="2400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する（歴史的に、国を変えて）</a:t>
            </a:r>
            <a:endParaRPr lang="ja-JP" altLang="en-US" sz="2400" dirty="0" smtClean="0">
              <a:solidFill>
                <a:srgbClr val="FF3399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  <a:defRPr/>
            </a:pPr>
            <a:r>
              <a:rPr lang="ja-JP" altLang="en-US" sz="2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  物語</a:t>
            </a:r>
            <a:r>
              <a:rPr lang="ja-JP" altLang="en-US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⇒</a:t>
            </a:r>
            <a:r>
              <a:rPr lang="ja-JP" altLang="en-US" sz="2400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数字は違って自分ゴトとしてのイメージがわきます</a:t>
            </a:r>
            <a:endParaRPr lang="ja-JP" altLang="en-US" sz="2400" dirty="0" smtClean="0">
              <a:solidFill>
                <a:srgbClr val="FF3399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  <a:defRPr/>
            </a:pPr>
            <a:r>
              <a:rPr lang="ja-JP" altLang="en-US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   法則をつくる⇒</a:t>
            </a:r>
            <a:r>
              <a:rPr lang="en-US" altLang="ja-JP" sz="2400" dirty="0" smtClean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3</a:t>
            </a:r>
            <a:r>
              <a:rPr lang="ja-JP" altLang="en-US" sz="2400" dirty="0" err="1" smtClean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つの</a:t>
            </a:r>
            <a:r>
              <a:rPr lang="ja-JP" altLang="en-US" sz="2400" dirty="0" smtClean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常識、実は誤解、</a:t>
            </a:r>
            <a:r>
              <a:rPr lang="en-US" altLang="ja-JP" sz="2400" dirty="0" smtClean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12</a:t>
            </a:r>
            <a:r>
              <a:rPr lang="ja-JP" altLang="en-US" sz="2400" dirty="0" smtClean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の秘密</a:t>
            </a:r>
            <a:r>
              <a:rPr lang="en-US" altLang="ja-JP" sz="2400" dirty="0" err="1" smtClean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etc</a:t>
            </a:r>
            <a:r>
              <a:rPr lang="ja-JP" altLang="en-US" sz="2400" dirty="0" err="1" smtClean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．</a:t>
            </a:r>
            <a:endParaRPr lang="ja-JP" altLang="en-US" sz="2400" dirty="0" smtClean="0">
              <a:solidFill>
                <a:srgbClr val="00B0F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  <a:defRPr/>
            </a:pPr>
            <a:endParaRPr lang="ja-JP" altLang="en-US" sz="24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  <a:defRPr/>
            </a:pPr>
            <a:r>
              <a:rPr lang="ja-JP" altLang="en-US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新聞社という場を失っても発信できるのは</a:t>
            </a:r>
          </a:p>
          <a:p>
            <a:pPr marL="0" indent="0">
              <a:buNone/>
              <a:defRPr/>
            </a:pPr>
            <a:r>
              <a:rPr lang="ja-JP" altLang="en-US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福祉と医療・現場と政策をつなぐえにしの</a:t>
            </a:r>
            <a:r>
              <a:rPr lang="en-US" altLang="ja-JP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HP</a:t>
            </a:r>
            <a:endParaRPr lang="ja-JP" altLang="en-US" sz="24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  <a:defRPr/>
            </a:pPr>
            <a:r>
              <a:rPr lang="ja-JP" altLang="en-US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フェイスブック　</a:t>
            </a:r>
          </a:p>
          <a:p>
            <a:pPr marL="0" indent="0">
              <a:buNone/>
              <a:defRPr/>
            </a:pPr>
            <a:r>
              <a:rPr lang="ja-JP" altLang="en-US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えにしメール</a:t>
            </a:r>
          </a:p>
          <a:p>
            <a:pPr marL="0" indent="0">
              <a:buNone/>
              <a:defRPr/>
            </a:pPr>
            <a:r>
              <a:rPr lang="ja-JP" altLang="en-US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本・雑誌</a:t>
            </a:r>
            <a:br>
              <a:rPr lang="ja-JP" altLang="en-US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</a:t>
            </a:r>
            <a:br>
              <a:rPr lang="ja-JP" altLang="en-US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</a:t>
            </a:r>
            <a:r>
              <a:rPr lang="ja-JP" altLang="en-US" sz="2400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発信を応援する、広めるという・方法も</a:t>
            </a:r>
            <a:r>
              <a:rPr lang="en-US" altLang="ja-JP" sz="2400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(^_-)-☆</a:t>
            </a:r>
            <a:endParaRPr lang="ja-JP" altLang="en-US" sz="2400" dirty="0" smtClean="0">
              <a:solidFill>
                <a:srgbClr val="FF3399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ja-JP" altLang="en-US" sz="2400" dirty="0" smtClean="0">
                <a:solidFill>
                  <a:srgbClr val="FF3399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</a:t>
            </a:r>
            <a:endParaRPr lang="ja-JP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17014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78804" y="981550"/>
            <a:ext cx="4716016" cy="169438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ja-JP" altLang="en-US" sz="3600" dirty="0" smtClean="0"/>
              <a:t/>
            </a:r>
            <a:br>
              <a:rPr lang="ja-JP" altLang="en-US" sz="3600" dirty="0" smtClean="0"/>
            </a:br>
            <a:r>
              <a:rPr lang="ja-JP" altLang="en-US" sz="3600" dirty="0"/>
              <a:t/>
            </a:r>
            <a:br>
              <a:rPr lang="ja-JP" altLang="en-US" sz="3600" dirty="0"/>
            </a:br>
            <a:r>
              <a:rPr lang="ja-JP" altLang="en-US" sz="2800" dirty="0" smtClean="0">
                <a:latin typeface="AR PＰＯＰ４B04" panose="040B0800000000000000" pitchFamily="50" charset="-128"/>
                <a:ea typeface="AR PＰＯＰ４B04" panose="040B0800000000000000" pitchFamily="50" charset="-128"/>
              </a:rPr>
              <a:t>日本の高齢化は</a:t>
            </a:r>
            <a:br>
              <a:rPr lang="ja-JP" altLang="en-US" sz="2800" dirty="0" smtClean="0">
                <a:latin typeface="AR PＰＯＰ４B04" panose="040B0800000000000000" pitchFamily="50" charset="-128"/>
                <a:ea typeface="AR PＰＯＰ４B04" panose="040B0800000000000000" pitchFamily="50" charset="-128"/>
              </a:rPr>
            </a:br>
            <a:r>
              <a:rPr lang="ja-JP" altLang="en-US" sz="2800" dirty="0" smtClean="0">
                <a:latin typeface="AR PＰＯＰ４B04" panose="040B0800000000000000" pitchFamily="50" charset="-128"/>
                <a:ea typeface="AR PＰＯＰ４B04" panose="040B0800000000000000" pitchFamily="50" charset="-128"/>
              </a:rPr>
              <a:t>世界一</a:t>
            </a:r>
            <a:br>
              <a:rPr lang="ja-JP" altLang="en-US" sz="2800" dirty="0" smtClean="0">
                <a:latin typeface="AR PＰＯＰ４B04" panose="040B0800000000000000" pitchFamily="50" charset="-128"/>
                <a:ea typeface="AR PＰＯＰ４B04" panose="040B0800000000000000" pitchFamily="50" charset="-128"/>
              </a:rPr>
            </a:br>
            <a:r>
              <a:rPr lang="ja-JP" altLang="en-US" sz="2800" dirty="0" smtClean="0">
                <a:latin typeface="AR PＰＯＰ４B04" panose="040B0800000000000000" pitchFamily="50" charset="-128"/>
                <a:ea typeface="AR PＰＯＰ４B04" panose="040B0800000000000000" pitchFamily="50" charset="-128"/>
              </a:rPr>
              <a:t>手本はないのであります</a:t>
            </a:r>
            <a:r>
              <a:rPr lang="ja-JP" altLang="en-US" sz="3600" dirty="0" smtClean="0">
                <a:latin typeface="AR PＰＯＰ４B04" panose="040B0800000000000000" pitchFamily="50" charset="-128"/>
                <a:ea typeface="AR PＰＯＰ４B04" panose="040B0800000000000000" pitchFamily="50" charset="-128"/>
              </a:rPr>
              <a:t/>
            </a:r>
            <a:br>
              <a:rPr lang="ja-JP" altLang="en-US" sz="3600" dirty="0" smtClean="0">
                <a:latin typeface="AR PＰＯＰ４B04" panose="040B0800000000000000" pitchFamily="50" charset="-128"/>
                <a:ea typeface="AR PＰＯＰ４B04" panose="040B0800000000000000" pitchFamily="50" charset="-128"/>
              </a:rPr>
            </a:br>
            <a:r>
              <a:rPr lang="ja-JP" altLang="en-US" dirty="0" smtClean="0">
                <a:latin typeface="AR PＰＯＰ４B04" panose="040B0800000000000000" pitchFamily="50" charset="-128"/>
                <a:ea typeface="AR PＰＯＰ４B04" panose="040B0800000000000000" pitchFamily="50" charset="-128"/>
              </a:rPr>
              <a:t/>
            </a:r>
            <a:br>
              <a:rPr lang="ja-JP" altLang="en-US" dirty="0" smtClean="0">
                <a:latin typeface="AR PＰＯＰ４B04" panose="040B0800000000000000" pitchFamily="50" charset="-128"/>
                <a:ea typeface="AR PＰＯＰ４B04" panose="040B0800000000000000" pitchFamily="50" charset="-128"/>
              </a:rPr>
            </a:br>
            <a:r>
              <a:rPr lang="ja-JP" altLang="en-US" dirty="0" smtClean="0"/>
              <a:t/>
            </a:r>
            <a:br>
              <a:rPr lang="ja-JP" altLang="en-US" dirty="0" smtClean="0"/>
            </a:br>
            <a:endParaRPr lang="ja-JP" altLang="en-US" sz="3600" dirty="0" smtClean="0">
              <a:solidFill>
                <a:srgbClr val="FF0066"/>
              </a:solidFill>
              <a:ea typeface="HG創英角ﾎﾟｯﾌﾟ体" pitchFamily="49" charset="-128"/>
            </a:endParaRPr>
          </a:p>
        </p:txBody>
      </p:sp>
      <p:graphicFrame>
        <p:nvGraphicFramePr>
          <p:cNvPr id="727043" name="Object 3"/>
          <p:cNvGraphicFramePr>
            <a:graphicFrameLocks noGrp="1" noChangeAspect="1"/>
          </p:cNvGraphicFramePr>
          <p:nvPr>
            <p:ph type="body" idx="4294967295"/>
          </p:nvPr>
        </p:nvGraphicFramePr>
        <p:xfrm>
          <a:off x="4895850" y="0"/>
          <a:ext cx="42481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9" name="グラフ" r:id="rId3" imgW="8801100" imgH="6953402" progId="Excel.Chart.8">
                  <p:embed/>
                </p:oleObj>
              </mc:Choice>
              <mc:Fallback>
                <p:oleObj name="グラフ" r:id="rId3" imgW="8801100" imgH="695340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5850" y="0"/>
                        <a:ext cx="424815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AutoShape 4"/>
          <p:cNvSpPr>
            <a:spLocks noChangeArrowheads="1"/>
          </p:cNvSpPr>
          <p:nvPr/>
        </p:nvSpPr>
        <p:spPr bwMode="auto">
          <a:xfrm>
            <a:off x="2268538" y="4941888"/>
            <a:ext cx="914400" cy="914400"/>
          </a:xfrm>
          <a:prstGeom prst="irregularSeal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26629" name="AutoShape 5"/>
          <p:cNvSpPr>
            <a:spLocks noChangeArrowheads="1"/>
          </p:cNvSpPr>
          <p:nvPr/>
        </p:nvSpPr>
        <p:spPr bwMode="auto">
          <a:xfrm>
            <a:off x="1979613" y="5300663"/>
            <a:ext cx="914400" cy="914400"/>
          </a:xfrm>
          <a:prstGeom prst="irregularSeal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26630" name="AutoShape 6"/>
          <p:cNvSpPr>
            <a:spLocks noChangeArrowheads="1"/>
          </p:cNvSpPr>
          <p:nvPr/>
        </p:nvSpPr>
        <p:spPr bwMode="auto">
          <a:xfrm>
            <a:off x="2700338" y="5805488"/>
            <a:ext cx="914400" cy="914400"/>
          </a:xfrm>
          <a:prstGeom prst="irregularSeal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pic>
        <p:nvPicPr>
          <p:cNvPr id="26631" name="Picture 7" descr="turu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543" y="2564904"/>
            <a:ext cx="476250" cy="447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1711604" y="2564904"/>
            <a:ext cx="121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>
                <a:ea typeface="HGP創英角ﾎﾟｯﾌﾟ体" pitchFamily="50" charset="-128"/>
              </a:rPr>
              <a:t>鳥の目</a:t>
            </a:r>
          </a:p>
        </p:txBody>
      </p:sp>
      <p:sp>
        <p:nvSpPr>
          <p:cNvPr id="727049" name="Text Box 9"/>
          <p:cNvSpPr txBox="1">
            <a:spLocks noChangeArrowheads="1"/>
          </p:cNvSpPr>
          <p:nvPr/>
        </p:nvSpPr>
        <p:spPr bwMode="auto">
          <a:xfrm>
            <a:off x="836833" y="4654332"/>
            <a:ext cx="38779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3600" dirty="0">
                <a:solidFill>
                  <a:schemeClr val="tx2"/>
                </a:solidFill>
                <a:latin typeface="HGS創英角ﾎﾟｯﾌﾟ体" pitchFamily="50" charset="-128"/>
                <a:ea typeface="HGS創英角ﾎﾟｯﾌﾟ体" pitchFamily="50" charset="-128"/>
              </a:rPr>
              <a:t>　　　</a:t>
            </a:r>
            <a:r>
              <a:rPr lang="ja-JP" altLang="en-US" sz="3600" dirty="0">
                <a:solidFill>
                  <a:srgbClr val="FF0066"/>
                </a:solidFill>
                <a:latin typeface="HGS創英角ﾎﾟｯﾌﾟ体" pitchFamily="50" charset="-128"/>
                <a:ea typeface="HGS創英角ﾎﾟｯﾌﾟ体" pitchFamily="50" charset="-128"/>
              </a:rPr>
              <a:t>ほんとう？</a:t>
            </a:r>
          </a:p>
        </p:txBody>
      </p:sp>
      <p:pic>
        <p:nvPicPr>
          <p:cNvPr id="10" name="Picture 10" descr="tentoumusi-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543" y="211607"/>
            <a:ext cx="619125" cy="6000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470514" y="297053"/>
            <a:ext cx="12298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 smtClean="0">
                <a:ea typeface="HGP創英角ﾎﾟｯﾌﾟ体" pitchFamily="50" charset="-128"/>
              </a:rPr>
              <a:t>虫の</a:t>
            </a:r>
            <a:r>
              <a:rPr lang="ja-JP" altLang="en-US" sz="2800" dirty="0">
                <a:ea typeface="HGP創英角ﾎﾟｯﾌﾟ体" pitchFamily="50" charset="-128"/>
              </a:rPr>
              <a:t>目</a:t>
            </a:r>
          </a:p>
        </p:txBody>
      </p:sp>
      <p:pic>
        <p:nvPicPr>
          <p:cNvPr id="8198" name="Picture 6" descr="http://www.yuki-enishi.com/image/ganbastar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88" y="4115358"/>
            <a:ext cx="874668" cy="99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yuki-enishi.com/image/bdrabbit5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69" y="5394465"/>
            <a:ext cx="619887" cy="59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yuki-enishi.com/image/bd_sakura10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14" y="3187790"/>
            <a:ext cx="724381" cy="70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642364" y="3276298"/>
            <a:ext cx="15888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 smtClean="0">
                <a:ea typeface="HGP創英角ﾎﾟｯﾌﾟ体" pitchFamily="50" charset="-128"/>
              </a:rPr>
              <a:t>歴史の</a:t>
            </a:r>
            <a:r>
              <a:rPr lang="ja-JP" altLang="en-US" sz="2800" dirty="0">
                <a:ea typeface="HGP創英角ﾎﾟｯﾌﾟ体" pitchFamily="50" charset="-128"/>
              </a:rPr>
              <a:t>目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631593" y="5470469"/>
            <a:ext cx="32656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 smtClean="0">
                <a:ea typeface="HGP創英角ﾎﾟｯﾌﾟ体" pitchFamily="50" charset="-128"/>
              </a:rPr>
              <a:t>声を出せない人の</a:t>
            </a:r>
            <a:r>
              <a:rPr lang="ja-JP" altLang="en-US" sz="2800" dirty="0">
                <a:ea typeface="HGP創英角ﾎﾟｯﾌﾟ体" pitchFamily="50" charset="-128"/>
              </a:rPr>
              <a:t>目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711604" y="4145434"/>
            <a:ext cx="12121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 smtClean="0">
                <a:ea typeface="HGP創英角ﾎﾟｯﾌﾟ体" pitchFamily="50" charset="-128"/>
              </a:rPr>
              <a:t>疑う目</a:t>
            </a:r>
            <a:endParaRPr lang="ja-JP" altLang="en-US" sz="2800" dirty="0"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646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2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7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7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72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42" grpId="0"/>
      <p:bldOleChart spid="7270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908050"/>
            <a:ext cx="7210425" cy="5095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ja-JP" altLang="en-US" sz="4000" b="1" dirty="0" smtClean="0">
                <a:solidFill>
                  <a:srgbClr val="FF3399"/>
                </a:solidFill>
                <a:latin typeface="HG創英角ﾎﾟｯﾌﾟ体" pitchFamily="49" charset="-128"/>
                <a:ea typeface="HG創英角ﾎﾟｯﾌﾟ体" pitchFamily="49" charset="-128"/>
              </a:rPr>
              <a:t>　　</a:t>
            </a:r>
            <a:r>
              <a:rPr lang="ja-JP" altLang="en-US" sz="3600" b="1" dirty="0" smtClean="0">
                <a:solidFill>
                  <a:srgbClr val="FF3399"/>
                </a:solidFill>
                <a:latin typeface="HG創英角ﾎﾟｯﾌﾟ体" pitchFamily="49" charset="-128"/>
                <a:ea typeface="HG創英角ﾎﾟｯﾌﾟ体" pitchFamily="49" charset="-128"/>
              </a:rPr>
              <a:t>「</a:t>
            </a:r>
            <a:r>
              <a:rPr lang="ja-JP" altLang="en-US" sz="3600" b="1" dirty="0" smtClean="0">
                <a:solidFill>
                  <a:srgbClr val="FF3399"/>
                </a:solidFill>
                <a:latin typeface="HG創英角ﾎﾟｯﾌﾟ体" pitchFamily="49" charset="-128"/>
                <a:ea typeface="HG創英角ﾎﾟｯﾌﾟ体" pitchFamily="49" charset="-128"/>
              </a:rPr>
              <a:t>寝たきり老人」という概念の</a:t>
            </a:r>
            <a:br>
              <a:rPr lang="ja-JP" altLang="en-US" sz="3600" b="1" dirty="0" smtClean="0">
                <a:solidFill>
                  <a:srgbClr val="FF3399"/>
                </a:solidFill>
                <a:latin typeface="HG創英角ﾎﾟｯﾌﾟ体" pitchFamily="49" charset="-128"/>
                <a:ea typeface="HG創英角ﾎﾟｯﾌﾟ体" pitchFamily="49" charset="-128"/>
              </a:rPr>
            </a:br>
            <a:r>
              <a:rPr lang="ja-JP" altLang="en-US" sz="3600" b="1" dirty="0" smtClean="0">
                <a:solidFill>
                  <a:srgbClr val="FF3399"/>
                </a:solidFill>
                <a:latin typeface="HG創英角ﾎﾟｯﾌﾟ体" pitchFamily="49" charset="-128"/>
                <a:ea typeface="HG創英角ﾎﾟｯﾌﾟ体" pitchFamily="49" charset="-128"/>
              </a:rPr>
              <a:t>ある国とない国</a:t>
            </a:r>
            <a:br>
              <a:rPr lang="ja-JP" altLang="en-US" sz="3600" b="1" dirty="0" smtClean="0">
                <a:solidFill>
                  <a:srgbClr val="FF3399"/>
                </a:solidFill>
                <a:latin typeface="HG創英角ﾎﾟｯﾌﾟ体" pitchFamily="49" charset="-128"/>
                <a:ea typeface="HG創英角ﾎﾟｯﾌﾟ体" pitchFamily="49" charset="-128"/>
              </a:rPr>
            </a:br>
            <a:r>
              <a:rPr lang="ja-JP" altLang="en-US" sz="3200" b="1" dirty="0" smtClean="0">
                <a:solidFill>
                  <a:srgbClr val="FF3399"/>
                </a:solidFill>
                <a:latin typeface="HG創英角ﾎﾟｯﾌﾟ体" pitchFamily="49" charset="-128"/>
                <a:ea typeface="HG創英角ﾎﾟｯﾌﾟ体" pitchFamily="49" charset="-128"/>
              </a:rPr>
              <a:t>　　　　</a:t>
            </a:r>
            <a:r>
              <a:rPr lang="ja-JP" altLang="en-US" sz="3600" b="1" dirty="0" smtClean="0">
                <a:solidFill>
                  <a:srgbClr val="FF3399"/>
                </a:solidFill>
                <a:latin typeface="HG創英角ﾎﾟｯﾌﾟ体" pitchFamily="49" charset="-128"/>
                <a:ea typeface="HG創英角ﾎﾟｯﾌﾟ体" pitchFamily="49" charset="-128"/>
              </a:rPr>
              <a:t>　　</a:t>
            </a:r>
            <a:r>
              <a:rPr lang="ja-JP" altLang="en-US" sz="2800" b="1" dirty="0" smtClean="0">
                <a:latin typeface="HG創英角ﾎﾟｯﾌﾟ体" pitchFamily="49" charset="-128"/>
                <a:ea typeface="HG創英角ﾎﾟｯﾌﾟ体" pitchFamily="49" charset="-128"/>
              </a:rPr>
              <a:t>１９８５</a:t>
            </a:r>
            <a:br>
              <a:rPr lang="ja-JP" altLang="en-US" sz="2800" b="1" dirty="0" smtClean="0">
                <a:latin typeface="HG創英角ﾎﾟｯﾌﾟ体" pitchFamily="49" charset="-128"/>
                <a:ea typeface="HG創英角ﾎﾟｯﾌﾟ体" pitchFamily="49" charset="-128"/>
              </a:rPr>
            </a:br>
            <a:endParaRPr lang="ja-JP" altLang="en-US" sz="2800" b="1" dirty="0" smtClean="0"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graphicFrame>
        <p:nvGraphicFramePr>
          <p:cNvPr id="36867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78614879"/>
              </p:ext>
            </p:extLst>
          </p:nvPr>
        </p:nvGraphicFramePr>
        <p:xfrm>
          <a:off x="4067944" y="2564904"/>
          <a:ext cx="5435600" cy="416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9" r:id="rId3" imgW="3600000" imgH="2760000" progId="">
                  <p:embed/>
                </p:oleObj>
              </mc:Choice>
              <mc:Fallback>
                <p:oleObj r:id="rId3" imgW="3600000" imgH="276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944" y="2564904"/>
                        <a:ext cx="5435600" cy="416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0554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65803"/>
            <a:ext cx="4154488" cy="5256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5077985" y="1971073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latin typeface="AR悠々ゴシック体E" panose="020B0609010101010101" pitchFamily="49" charset="-128"/>
                <a:ea typeface="AR悠々ゴシック体E" panose="020B0609010101010101" pitchFamily="49" charset="-128"/>
              </a:rPr>
              <a:t>日本型悲劇・その１</a:t>
            </a:r>
            <a:endParaRPr kumimoji="1" lang="ja-JP" altLang="en-US" sz="2400" b="1" dirty="0">
              <a:latin typeface="AR悠々ゴシック体E" panose="020B0609010101010101" pitchFamily="49" charset="-128"/>
              <a:ea typeface="AR悠々ゴシック体E" panose="020B0609010101010101" pitchFamily="49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9512" y="116632"/>
            <a:ext cx="2255746" cy="138499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映像を</a:t>
            </a:r>
          </a:p>
          <a:p>
            <a:r>
              <a:rPr kumimoji="1" lang="ja-JP" altLang="en-US" sz="2800" dirty="0" smtClean="0"/>
              <a:t>比較する</a:t>
            </a:r>
            <a:br>
              <a:rPr kumimoji="1" lang="ja-JP" altLang="en-US" sz="2800" dirty="0" smtClean="0"/>
            </a:br>
            <a:r>
              <a:rPr kumimoji="1" lang="ja-JP" altLang="en-US" sz="2800" dirty="0" smtClean="0"/>
              <a:t>日本と先輩国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3525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0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55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市町村が主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4546" r="-331" b="14174"/>
          <a:stretch>
            <a:fillRect/>
          </a:stretch>
        </p:blipFill>
        <p:spPr bwMode="auto">
          <a:xfrm>
            <a:off x="0" y="2132856"/>
            <a:ext cx="4449815" cy="5156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76672"/>
            <a:ext cx="3924300" cy="12827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ja-JP" altLang="en-US" sz="2800" dirty="0" smtClean="0">
                <a:solidFill>
                  <a:schemeClr val="tx1"/>
                </a:solidFill>
                <a:ea typeface="HG創英角ﾎﾟｯﾌﾟ体" pitchFamily="49" charset="-128"/>
              </a:rPr>
              <a:t>市町村に、現場に</a:t>
            </a:r>
            <a:br>
              <a:rPr lang="ja-JP" altLang="en-US" sz="2800" dirty="0" smtClean="0">
                <a:solidFill>
                  <a:schemeClr val="tx1"/>
                </a:solidFill>
                <a:ea typeface="HG創英角ﾎﾟｯﾌﾟ体" pitchFamily="49" charset="-128"/>
              </a:rPr>
            </a:br>
            <a:r>
              <a:rPr lang="ja-JP" altLang="en-US" sz="2800" dirty="0" smtClean="0">
                <a:solidFill>
                  <a:schemeClr val="tx1"/>
                </a:solidFill>
                <a:ea typeface="HG創英角ﾎﾟｯﾌﾟ体" pitchFamily="49" charset="-128"/>
              </a:rPr>
              <a:t>権限と責任</a:t>
            </a:r>
            <a:br>
              <a:rPr lang="ja-JP" altLang="en-US" sz="2800" dirty="0" smtClean="0">
                <a:solidFill>
                  <a:schemeClr val="tx1"/>
                </a:solidFill>
                <a:ea typeface="HG創英角ﾎﾟｯﾌﾟ体" pitchFamily="49" charset="-128"/>
              </a:rPr>
            </a:br>
            <a:r>
              <a:rPr lang="ja-JP" altLang="en-US" sz="1800" dirty="0" smtClean="0">
                <a:solidFill>
                  <a:schemeClr val="tx1"/>
                </a:solidFill>
                <a:ea typeface="HG創英角ﾎﾟｯﾌﾟ体" pitchFamily="49" charset="-128"/>
              </a:rPr>
              <a:t>入院中から退院後のプラン</a:t>
            </a:r>
            <a:br>
              <a:rPr lang="ja-JP" altLang="en-US" sz="1800" dirty="0" smtClean="0">
                <a:solidFill>
                  <a:schemeClr val="tx1"/>
                </a:solidFill>
                <a:ea typeface="HG創英角ﾎﾟｯﾌﾟ体" pitchFamily="49" charset="-128"/>
              </a:rPr>
            </a:br>
            <a:r>
              <a:rPr lang="ja-JP" altLang="en-US" sz="1800" dirty="0" smtClean="0">
                <a:solidFill>
                  <a:schemeClr val="tx1"/>
                </a:solidFill>
                <a:ea typeface="HG創英角ﾎﾟｯﾌﾟ体" pitchFamily="49" charset="-128"/>
              </a:rPr>
              <a:t>ヘルパーはプロフェッショナル</a:t>
            </a:r>
            <a:br>
              <a:rPr lang="ja-JP" altLang="en-US" sz="1800" dirty="0" smtClean="0">
                <a:solidFill>
                  <a:schemeClr val="tx1"/>
                </a:solidFill>
                <a:ea typeface="HG創英角ﾎﾟｯﾌﾟ体" pitchFamily="49" charset="-128"/>
              </a:rPr>
            </a:br>
            <a:r>
              <a:rPr lang="ja-JP" altLang="en-US" sz="2700" dirty="0" smtClean="0">
                <a:solidFill>
                  <a:srgbClr val="FF0000"/>
                </a:solidFill>
                <a:ea typeface="HG創英角ﾎﾟｯﾌﾟ体" pitchFamily="49" charset="-128"/>
              </a:rPr>
              <a:t>訪問ナースという司令塔</a:t>
            </a:r>
            <a:r>
              <a:rPr lang="ja-JP" altLang="en-US" sz="1800" dirty="0" smtClean="0">
                <a:solidFill>
                  <a:schemeClr val="tx1"/>
                </a:solidFill>
                <a:ea typeface="HG創英角ﾎﾟｯﾌﾟ体" pitchFamily="49" charset="-128"/>
              </a:rPr>
              <a:t/>
            </a:r>
            <a:br>
              <a:rPr lang="ja-JP" altLang="en-US" sz="1800" dirty="0" smtClean="0">
                <a:solidFill>
                  <a:schemeClr val="tx1"/>
                </a:solidFill>
                <a:ea typeface="HG創英角ﾎﾟｯﾌﾟ体" pitchFamily="49" charset="-128"/>
              </a:rPr>
            </a:br>
            <a:r>
              <a:rPr lang="ja-JP" altLang="en-US" sz="2700" dirty="0" smtClean="0">
                <a:solidFill>
                  <a:schemeClr val="tx1"/>
                </a:solidFill>
                <a:ea typeface="HG創英角ﾎﾟｯﾌﾟ体" pitchFamily="49" charset="-128"/>
              </a:rPr>
              <a:t>住居の改善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787900" y="3860800"/>
            <a:ext cx="3898900" cy="14398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altLang="ja-JP" sz="1400" smtClean="0">
              <a:ea typeface="HG創英角ﾎﾟｯﾌﾟ体" pitchFamily="49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2000" smtClean="0">
                <a:ea typeface="HG創英角ﾎﾟｯﾌﾟ体" pitchFamily="49" charset="-128"/>
              </a:rPr>
              <a:t>入院中からの計画はない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2000" smtClean="0">
                <a:ea typeface="HG創英角ﾎﾟｯﾌﾟ体" pitchFamily="49" charset="-128"/>
              </a:rPr>
              <a:t>オヨメさんはアマチュア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2000" smtClean="0">
                <a:ea typeface="HG創英角ﾎﾟｯﾌﾟ体" pitchFamily="49" charset="-128"/>
              </a:rPr>
              <a:t>悪気はなくて 「寝かせきり」</a:t>
            </a:r>
          </a:p>
        </p:txBody>
      </p:sp>
      <p:pic>
        <p:nvPicPr>
          <p:cNvPr id="30725" name="Picture 5" descr="長男のおヨメさん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0"/>
            <a:ext cx="5213350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4859338" y="5734050"/>
            <a:ext cx="3241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ja-JP" sz="2000" b="1">
              <a:solidFill>
                <a:schemeClr val="tx2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5073650" y="5229225"/>
            <a:ext cx="33464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000" b="1">
                <a:solidFill>
                  <a:schemeClr val="tx2"/>
                </a:solidFill>
                <a:latin typeface="HG創英角ﾎﾟｯﾌﾟ体" pitchFamily="49" charset="-128"/>
                <a:ea typeface="HG創英角ﾎﾟｯﾌﾟ体" pitchFamily="49" charset="-128"/>
              </a:rPr>
              <a:t>「日本型福祉政策</a:t>
            </a:r>
            <a:r>
              <a:rPr lang="ja-JP" altLang="en-US" sz="1800" b="1">
                <a:solidFill>
                  <a:schemeClr val="tx2"/>
                </a:solidFill>
              </a:rPr>
              <a:t>」</a:t>
            </a:r>
            <a:r>
              <a:rPr lang="ja-JP" altLang="en-US" sz="2000" b="1">
                <a:solidFill>
                  <a:schemeClr val="tx2"/>
                </a:solidFill>
                <a:latin typeface="HG創英角ﾎﾟｯﾌﾟ体" pitchFamily="49" charset="-128"/>
                <a:ea typeface="HG創英角ﾎﾟｯﾌﾟ体" pitchFamily="49" charset="-128"/>
              </a:rPr>
              <a:t>が生んだ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000" b="1">
                <a:solidFill>
                  <a:schemeClr val="tx2"/>
                </a:solidFill>
                <a:latin typeface="HG創英角ﾎﾟｯﾌﾟ体" pitchFamily="49" charset="-128"/>
                <a:ea typeface="HG創英角ﾎﾟｯﾌﾟ体" pitchFamily="49" charset="-128"/>
              </a:rPr>
              <a:t>「日本型悲劇その２ </a:t>
            </a:r>
            <a:r>
              <a:rPr lang="ja-JP" altLang="en-US" sz="1800" b="1">
                <a:solidFill>
                  <a:schemeClr val="tx2"/>
                </a:solidFill>
              </a:rPr>
              <a:t>」</a:t>
            </a:r>
            <a:endParaRPr lang="ja-JP" altLang="en-US" sz="2000" b="1">
              <a:solidFill>
                <a:schemeClr val="tx2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000" b="1">
                <a:solidFill>
                  <a:srgbClr val="FF0066"/>
                </a:solidFill>
                <a:latin typeface="HG創英角ﾎﾟｯﾌﾟ体" pitchFamily="49" charset="-128"/>
                <a:ea typeface="HG創英角ﾎﾟｯﾌﾟ体" pitchFamily="49" charset="-128"/>
              </a:rPr>
              <a:t>家族の揉め事</a:t>
            </a:r>
          </a:p>
        </p:txBody>
      </p:sp>
    </p:spTree>
    <p:extLst>
      <p:ext uri="{BB962C8B-B14F-4D97-AF65-F5344CB8AC3E}">
        <p14:creationId xmlns:p14="http://schemas.microsoft.com/office/powerpoint/2010/main" val="180524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1898</TotalTime>
  <Words>819</Words>
  <Application>Microsoft Office PowerPoint</Application>
  <PresentationFormat>画面に合わせる (4:3)</PresentationFormat>
  <Paragraphs>208</Paragraphs>
  <Slides>29</Slides>
  <Notes>2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29</vt:i4>
      </vt:variant>
    </vt:vector>
  </HeadingPairs>
  <TitlesOfParts>
    <vt:vector size="32" baseType="lpstr">
      <vt:lpstr>Office ​​テーマ</vt:lpstr>
      <vt:lpstr>グラフ</vt:lpstr>
      <vt:lpstr>Acrobat Document</vt:lpstr>
      <vt:lpstr>ゆき　さん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  日本の高齢化は 世界一 手本はないのであります   </vt:lpstr>
      <vt:lpstr>　　「寝たきり老人」という概念の ある国とない国 　　　　　　１９８５ </vt:lpstr>
      <vt:lpstr>市町村に、現場に 権限と責任 入院中から退院後のプラン ヘルパーはプロフェッショナル 訪問ナースという司令塔 住居の改善</vt:lpstr>
      <vt:lpstr>PowerPoint プレゼンテーション</vt:lpstr>
      <vt:lpstr>　　　「寝たきり老人」がいない１２の秘密！  　秘密その1　おむつをしていてもお洒落ができる 　秘密その2　ホームヘルパーが朝昼晩現われる！ 　秘密その3　アマチュアとプロの違うところは…… 　秘密その4　魔法のランプをこすったときのように 　秘密その5　訪問看護婦は名探偵 　秘密その6　家庭医という名の専門医 　秘密その7　補助器具センターは地下室がすごい 　秘密その8・9　「○○床の施設」と「○○室の施設」 　秘密その10・11・12　在宅福祉三点セット  　</vt:lpstr>
      <vt:lpstr>PowerPoint プレゼンテーション</vt:lpstr>
      <vt:lpstr>PowerPoint プレゼンテーション</vt:lpstr>
      <vt:lpstr>PowerPoint プレゼンテーション</vt:lpstr>
      <vt:lpstr>日本独特の介護保険が2000年にスタート 介護保険・措置制度・北欧の介護保障の違いは</vt:lpstr>
      <vt:lpstr>PowerPoint プレゼンテーション</vt:lpstr>
      <vt:lpstr>「寝たきり老人」問題は解決の方法が見えてきたけれど 認知症のお年寄りは</vt:lpstr>
      <vt:lpstr>PowerPoint プレゼンテーション</vt:lpstr>
      <vt:lpstr>PowerPoint プレゼンテーション</vt:lpstr>
      <vt:lpstr>  博士課程院生藤原瑠美さんのスライドから 研究の背景　その１ スウェーデンでは認知症の人が 認知症にはみえない。その理由をつきとめたい  </vt:lpstr>
      <vt:lpstr>　　　  研究方法・その２ 認知症ケアの歴史をたどる。  </vt:lpstr>
      <vt:lpstr> 当時は、スタッフの裁量で安易に身体拘束ができた。 「私たちは認知症の人を薬で倉庫に管理していたようなものです」と、かつて精神病院に働いていたユニットマネージャーポールさんは語った。 </vt:lpstr>
      <vt:lpstr>PowerPoint プレゼンテーション</vt:lpstr>
      <vt:lpstr>PowerPoint プレゼンテーション</vt:lpstr>
      <vt:lpstr>PowerPoint プレゼンテーション</vt:lpstr>
      <vt:lpstr>　　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fmvuser</dc:creator>
  <cp:lastModifiedBy>fmvuser</cp:lastModifiedBy>
  <cp:revision>49</cp:revision>
  <cp:lastPrinted>2015-06-03T08:03:08Z</cp:lastPrinted>
  <dcterms:created xsi:type="dcterms:W3CDTF">2015-06-03T05:14:05Z</dcterms:created>
  <dcterms:modified xsi:type="dcterms:W3CDTF">2015-06-14T16:09:23Z</dcterms:modified>
</cp:coreProperties>
</file>