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8.xml" ContentType="application/vnd.openxmlformats-officedocument.theme+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9.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theme/theme10.xml" ContentType="application/vnd.openxmlformats-officedocument.theme+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1.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drawings/drawing1.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drawings/drawing2.xml" ContentType="application/vnd.openxmlformats-officedocument.drawingml.chartshapes+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694" r:id="rId3"/>
    <p:sldMasterId id="2147483711" r:id="rId4"/>
    <p:sldMasterId id="2147483728" r:id="rId5"/>
    <p:sldMasterId id="2147483745" r:id="rId6"/>
    <p:sldMasterId id="2147483762" r:id="rId7"/>
    <p:sldMasterId id="2147483779" r:id="rId8"/>
    <p:sldMasterId id="2147483813" r:id="rId9"/>
    <p:sldMasterId id="2147483847" r:id="rId10"/>
    <p:sldMasterId id="2147483864" r:id="rId11"/>
    <p:sldMasterId id="2147483924" r:id="rId12"/>
  </p:sldMasterIdLst>
  <p:notesMasterIdLst>
    <p:notesMasterId r:id="rId35"/>
  </p:notesMasterIdLst>
  <p:sldIdLst>
    <p:sldId id="256" r:id="rId13"/>
    <p:sldId id="279" r:id="rId14"/>
    <p:sldId id="257" r:id="rId15"/>
    <p:sldId id="258" r:id="rId16"/>
    <p:sldId id="269" r:id="rId17"/>
    <p:sldId id="259" r:id="rId18"/>
    <p:sldId id="260" r:id="rId19"/>
    <p:sldId id="270" r:id="rId20"/>
    <p:sldId id="271" r:id="rId21"/>
    <p:sldId id="261" r:id="rId22"/>
    <p:sldId id="273" r:id="rId23"/>
    <p:sldId id="272" r:id="rId24"/>
    <p:sldId id="262" r:id="rId25"/>
    <p:sldId id="263" r:id="rId26"/>
    <p:sldId id="264" r:id="rId27"/>
    <p:sldId id="266" r:id="rId28"/>
    <p:sldId id="267" r:id="rId29"/>
    <p:sldId id="275" r:id="rId30"/>
    <p:sldId id="276" r:id="rId31"/>
    <p:sldId id="277" r:id="rId32"/>
    <p:sldId id="278" r:id="rId33"/>
    <p:sldId id="280" r:id="rId3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slide" Target="slides/slide22.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16616842463225587"/>
          <c:y val="5.2429568174764227E-2"/>
          <c:w val="0.79118616811326281"/>
          <c:h val="0.81390655827469571"/>
        </c:manualLayout>
      </c:layout>
      <c:lineChart>
        <c:grouping val="standard"/>
        <c:varyColors val="0"/>
        <c:ser>
          <c:idx val="1"/>
          <c:order val="0"/>
          <c:tx>
            <c:strRef>
              <c:f>児童養護施設の推移!$A$17</c:f>
              <c:strCache>
                <c:ptCount val="1"/>
                <c:pt idx="0">
                  <c:v>入所児童数</c:v>
                </c:pt>
              </c:strCache>
            </c:strRef>
          </c:tx>
          <c:spPr>
            <a:ln>
              <a:solidFill>
                <a:srgbClr val="FF0000"/>
              </a:solidFill>
            </a:ln>
          </c:spPr>
          <c:marker>
            <c:spPr>
              <a:solidFill>
                <a:srgbClr val="FF0000"/>
              </a:solidFill>
            </c:spPr>
          </c:marker>
          <c:cat>
            <c:strRef>
              <c:f>児童養護施設の推移!$B$14:$W$14</c:f>
              <c:strCache>
                <c:ptCount val="22"/>
                <c:pt idx="0">
                  <c:v>H5</c:v>
                </c:pt>
                <c:pt idx="1">
                  <c:v>H6</c:v>
                </c:pt>
                <c:pt idx="2">
                  <c:v>H7</c:v>
                </c:pt>
                <c:pt idx="3">
                  <c:v>H8</c:v>
                </c:pt>
                <c:pt idx="4">
                  <c:v>H9</c:v>
                </c:pt>
                <c:pt idx="5">
                  <c:v>H10</c:v>
                </c:pt>
                <c:pt idx="6">
                  <c:v>H11</c:v>
                </c:pt>
                <c:pt idx="7">
                  <c:v>H12</c:v>
                </c:pt>
                <c:pt idx="8">
                  <c:v>H13</c:v>
                </c:pt>
                <c:pt idx="9">
                  <c:v>H14</c:v>
                </c:pt>
                <c:pt idx="10">
                  <c:v>H15</c:v>
                </c:pt>
                <c:pt idx="11">
                  <c:v>H16</c:v>
                </c:pt>
                <c:pt idx="12">
                  <c:v>H17</c:v>
                </c:pt>
                <c:pt idx="13">
                  <c:v>H18</c:v>
                </c:pt>
                <c:pt idx="14">
                  <c:v>H19</c:v>
                </c:pt>
                <c:pt idx="15">
                  <c:v>H20</c:v>
                </c:pt>
                <c:pt idx="16">
                  <c:v>H21</c:v>
                </c:pt>
                <c:pt idx="17">
                  <c:v>H22</c:v>
                </c:pt>
                <c:pt idx="18">
                  <c:v>H23</c:v>
                </c:pt>
                <c:pt idx="19">
                  <c:v>H24</c:v>
                </c:pt>
                <c:pt idx="20">
                  <c:v>H25</c:v>
                </c:pt>
                <c:pt idx="21">
                  <c:v>H26</c:v>
                </c:pt>
              </c:strCache>
            </c:strRef>
          </c:cat>
          <c:val>
            <c:numRef>
              <c:f>児童養護施設の推移!$B$17:$W$17</c:f>
              <c:numCache>
                <c:formatCode>#,##0;"△ "#,##0</c:formatCode>
                <c:ptCount val="22"/>
                <c:pt idx="0">
                  <c:v>27479</c:v>
                </c:pt>
                <c:pt idx="1">
                  <c:v>27383</c:v>
                </c:pt>
                <c:pt idx="2">
                  <c:v>27145</c:v>
                </c:pt>
                <c:pt idx="3">
                  <c:v>27447</c:v>
                </c:pt>
                <c:pt idx="4">
                  <c:v>27504</c:v>
                </c:pt>
                <c:pt idx="5">
                  <c:v>28041</c:v>
                </c:pt>
                <c:pt idx="6">
                  <c:v>28448</c:v>
                </c:pt>
                <c:pt idx="7">
                  <c:v>28913</c:v>
                </c:pt>
                <c:pt idx="8">
                  <c:v>29610</c:v>
                </c:pt>
                <c:pt idx="9">
                  <c:v>30042</c:v>
                </c:pt>
                <c:pt idx="10">
                  <c:v>30014</c:v>
                </c:pt>
                <c:pt idx="11">
                  <c:v>30597</c:v>
                </c:pt>
                <c:pt idx="12">
                  <c:v>30820</c:v>
                </c:pt>
                <c:pt idx="13">
                  <c:v>30764</c:v>
                </c:pt>
                <c:pt idx="14">
                  <c:v>30846</c:v>
                </c:pt>
                <c:pt idx="15">
                  <c:v>30695</c:v>
                </c:pt>
                <c:pt idx="16">
                  <c:v>30633</c:v>
                </c:pt>
                <c:pt idx="17">
                  <c:v>30251</c:v>
                </c:pt>
                <c:pt idx="18">
                  <c:v>29744</c:v>
                </c:pt>
                <c:pt idx="19">
                  <c:v>29399</c:v>
                </c:pt>
                <c:pt idx="20">
                  <c:v>28831</c:v>
                </c:pt>
                <c:pt idx="21">
                  <c:v>28183</c:v>
                </c:pt>
              </c:numCache>
            </c:numRef>
          </c:val>
          <c:smooth val="0"/>
        </c:ser>
        <c:dLbls>
          <c:showLegendKey val="0"/>
          <c:showVal val="0"/>
          <c:showCatName val="0"/>
          <c:showSerName val="0"/>
          <c:showPercent val="0"/>
          <c:showBubbleSize val="0"/>
        </c:dLbls>
        <c:marker val="1"/>
        <c:smooth val="0"/>
        <c:axId val="26610304"/>
        <c:axId val="26641152"/>
      </c:lineChart>
      <c:catAx>
        <c:axId val="26610304"/>
        <c:scaling>
          <c:orientation val="minMax"/>
        </c:scaling>
        <c:delete val="0"/>
        <c:axPos val="b"/>
        <c:numFmt formatCode="General" sourceLinked="0"/>
        <c:majorTickMark val="out"/>
        <c:minorTickMark val="none"/>
        <c:tickLblPos val="nextTo"/>
        <c:txPr>
          <a:bodyPr rot="-5400000" vert="horz"/>
          <a:lstStyle/>
          <a:p>
            <a:pPr>
              <a:defRPr sz="700" baseline="0"/>
            </a:pPr>
            <a:endParaRPr lang="ja-JP"/>
          </a:p>
        </c:txPr>
        <c:crossAx val="26641152"/>
        <c:crosses val="autoZero"/>
        <c:auto val="1"/>
        <c:lblAlgn val="ctr"/>
        <c:lblOffset val="100"/>
        <c:noMultiLvlLbl val="0"/>
      </c:catAx>
      <c:valAx>
        <c:axId val="26641152"/>
        <c:scaling>
          <c:orientation val="minMax"/>
          <c:min val="20000"/>
        </c:scaling>
        <c:delete val="0"/>
        <c:axPos val="l"/>
        <c:majorGridlines/>
        <c:numFmt formatCode="#,##0;&quot;△ &quot;#,##0" sourceLinked="1"/>
        <c:majorTickMark val="out"/>
        <c:minorTickMark val="none"/>
        <c:tickLblPos val="nextTo"/>
        <c:crossAx val="26610304"/>
        <c:crosses val="autoZero"/>
        <c:crossBetween val="between"/>
      </c:valAx>
    </c:plotArea>
    <c:plotVisOnly val="1"/>
    <c:dispBlanksAs val="gap"/>
    <c:showDLblsOverMax val="0"/>
  </c:chart>
  <c:txPr>
    <a:bodyPr/>
    <a:lstStyle/>
    <a:p>
      <a:pPr>
        <a:defRPr sz="900" baseline="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80135225905313"/>
          <c:y val="5.3690626054282355E-2"/>
          <c:w val="0.8559283164583269"/>
          <c:h val="0.82516219289207116"/>
        </c:manualLayout>
      </c:layout>
      <c:lineChart>
        <c:grouping val="standard"/>
        <c:varyColors val="0"/>
        <c:ser>
          <c:idx val="1"/>
          <c:order val="0"/>
          <c:tx>
            <c:strRef>
              <c:f>里親の推移!$A$17</c:f>
              <c:strCache>
                <c:ptCount val="1"/>
                <c:pt idx="0">
                  <c:v>委託児童数</c:v>
                </c:pt>
              </c:strCache>
            </c:strRef>
          </c:tx>
          <c:spPr>
            <a:ln>
              <a:solidFill>
                <a:srgbClr val="FF0000"/>
              </a:solidFill>
            </a:ln>
          </c:spPr>
          <c:marker>
            <c:spPr>
              <a:solidFill>
                <a:srgbClr val="FF0000"/>
              </a:solidFill>
            </c:spPr>
          </c:marker>
          <c:cat>
            <c:strRef>
              <c:f>里親の推移!$B$14:$V$14</c:f>
              <c:strCache>
                <c:ptCount val="21"/>
                <c:pt idx="0">
                  <c:v>H5</c:v>
                </c:pt>
                <c:pt idx="1">
                  <c:v>H6</c:v>
                </c:pt>
                <c:pt idx="2">
                  <c:v>H7</c:v>
                </c:pt>
                <c:pt idx="3">
                  <c:v>H8</c:v>
                </c:pt>
                <c:pt idx="4">
                  <c:v>H9</c:v>
                </c:pt>
                <c:pt idx="5">
                  <c:v>H10</c:v>
                </c:pt>
                <c:pt idx="6">
                  <c:v>H11</c:v>
                </c:pt>
                <c:pt idx="7">
                  <c:v>H12</c:v>
                </c:pt>
                <c:pt idx="8">
                  <c:v>H13</c:v>
                </c:pt>
                <c:pt idx="9">
                  <c:v>H14</c:v>
                </c:pt>
                <c:pt idx="10">
                  <c:v>H15</c:v>
                </c:pt>
                <c:pt idx="11">
                  <c:v>H16</c:v>
                </c:pt>
                <c:pt idx="12">
                  <c:v>H17</c:v>
                </c:pt>
                <c:pt idx="13">
                  <c:v>H18</c:v>
                </c:pt>
                <c:pt idx="14">
                  <c:v>H19</c:v>
                </c:pt>
                <c:pt idx="15">
                  <c:v>H20</c:v>
                </c:pt>
                <c:pt idx="16">
                  <c:v>H21</c:v>
                </c:pt>
                <c:pt idx="17">
                  <c:v>H22</c:v>
                </c:pt>
                <c:pt idx="18">
                  <c:v>H23</c:v>
                </c:pt>
                <c:pt idx="19">
                  <c:v>H24</c:v>
                </c:pt>
                <c:pt idx="20">
                  <c:v>H25</c:v>
                </c:pt>
              </c:strCache>
            </c:strRef>
          </c:cat>
          <c:val>
            <c:numRef>
              <c:f>里親の推移!$B$17:$V$17</c:f>
              <c:numCache>
                <c:formatCode>#,##0;"△ "#,##0</c:formatCode>
                <c:ptCount val="21"/>
                <c:pt idx="0">
                  <c:v>2561</c:v>
                </c:pt>
                <c:pt idx="1">
                  <c:v>2475</c:v>
                </c:pt>
                <c:pt idx="2">
                  <c:v>2377</c:v>
                </c:pt>
                <c:pt idx="3">
                  <c:v>2242</c:v>
                </c:pt>
                <c:pt idx="4">
                  <c:v>2155</c:v>
                </c:pt>
                <c:pt idx="5">
                  <c:v>2132</c:v>
                </c:pt>
                <c:pt idx="6">
                  <c:v>2122</c:v>
                </c:pt>
                <c:pt idx="7">
                  <c:v>2157</c:v>
                </c:pt>
                <c:pt idx="8">
                  <c:v>2211</c:v>
                </c:pt>
                <c:pt idx="9">
                  <c:v>2517</c:v>
                </c:pt>
                <c:pt idx="10">
                  <c:v>2811</c:v>
                </c:pt>
                <c:pt idx="11">
                  <c:v>3022</c:v>
                </c:pt>
                <c:pt idx="12">
                  <c:v>3293</c:v>
                </c:pt>
                <c:pt idx="13">
                  <c:v>3424</c:v>
                </c:pt>
                <c:pt idx="14">
                  <c:v>3633</c:v>
                </c:pt>
                <c:pt idx="15">
                  <c:v>3870</c:v>
                </c:pt>
                <c:pt idx="16">
                  <c:v>4055</c:v>
                </c:pt>
                <c:pt idx="17">
                  <c:v>4373</c:v>
                </c:pt>
                <c:pt idx="18">
                  <c:v>4966</c:v>
                </c:pt>
                <c:pt idx="19">
                  <c:v>5407</c:v>
                </c:pt>
                <c:pt idx="20">
                  <c:v>5629</c:v>
                </c:pt>
              </c:numCache>
            </c:numRef>
          </c:val>
          <c:smooth val="0"/>
        </c:ser>
        <c:dLbls>
          <c:showLegendKey val="0"/>
          <c:showVal val="0"/>
          <c:showCatName val="0"/>
          <c:showSerName val="0"/>
          <c:showPercent val="0"/>
          <c:showBubbleSize val="0"/>
        </c:dLbls>
        <c:marker val="1"/>
        <c:smooth val="0"/>
        <c:axId val="26660224"/>
        <c:axId val="130561536"/>
      </c:lineChart>
      <c:catAx>
        <c:axId val="26660224"/>
        <c:scaling>
          <c:orientation val="minMax"/>
        </c:scaling>
        <c:delete val="0"/>
        <c:axPos val="b"/>
        <c:numFmt formatCode="General" sourceLinked="1"/>
        <c:majorTickMark val="out"/>
        <c:minorTickMark val="none"/>
        <c:tickLblPos val="nextTo"/>
        <c:txPr>
          <a:bodyPr rot="-5400000" vert="horz"/>
          <a:lstStyle/>
          <a:p>
            <a:pPr>
              <a:defRPr sz="800" baseline="0"/>
            </a:pPr>
            <a:endParaRPr lang="ja-JP"/>
          </a:p>
        </c:txPr>
        <c:crossAx val="130561536"/>
        <c:crosses val="autoZero"/>
        <c:auto val="1"/>
        <c:lblAlgn val="ctr"/>
        <c:lblOffset val="100"/>
        <c:noMultiLvlLbl val="0"/>
      </c:catAx>
      <c:valAx>
        <c:axId val="130561536"/>
        <c:scaling>
          <c:orientation val="minMax"/>
          <c:min val="1000"/>
        </c:scaling>
        <c:delete val="0"/>
        <c:axPos val="l"/>
        <c:majorGridlines/>
        <c:numFmt formatCode="#,##0;&quot;△ &quot;#,##0" sourceLinked="1"/>
        <c:majorTickMark val="out"/>
        <c:minorTickMark val="none"/>
        <c:tickLblPos val="nextTo"/>
        <c:crossAx val="26660224"/>
        <c:crosses val="autoZero"/>
        <c:crossBetween val="between"/>
        <c:majorUnit val="1000"/>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80135225905313"/>
          <c:y val="5.3690626054282355E-2"/>
          <c:w val="0.8559283164583269"/>
          <c:h val="0.82516219289207116"/>
        </c:manualLayout>
      </c:layout>
      <c:lineChart>
        <c:grouping val="standard"/>
        <c:varyColors val="0"/>
        <c:ser>
          <c:idx val="1"/>
          <c:order val="0"/>
          <c:tx>
            <c:strRef>
              <c:f>乳児院の推移!$A$17</c:f>
              <c:strCache>
                <c:ptCount val="1"/>
                <c:pt idx="0">
                  <c:v>入所児童数</c:v>
                </c:pt>
              </c:strCache>
            </c:strRef>
          </c:tx>
          <c:spPr>
            <a:ln>
              <a:solidFill>
                <a:srgbClr val="FF0000"/>
              </a:solidFill>
            </a:ln>
          </c:spPr>
          <c:marker>
            <c:spPr>
              <a:solidFill>
                <a:srgbClr val="FF0000"/>
              </a:solidFill>
            </c:spPr>
          </c:marker>
          <c:cat>
            <c:strRef>
              <c:f>乳児院の推移!$B$14:$W$14</c:f>
              <c:strCache>
                <c:ptCount val="22"/>
                <c:pt idx="0">
                  <c:v>H5</c:v>
                </c:pt>
                <c:pt idx="1">
                  <c:v>H6</c:v>
                </c:pt>
                <c:pt idx="2">
                  <c:v>H7</c:v>
                </c:pt>
                <c:pt idx="3">
                  <c:v>H8</c:v>
                </c:pt>
                <c:pt idx="4">
                  <c:v>H9</c:v>
                </c:pt>
                <c:pt idx="5">
                  <c:v>H10</c:v>
                </c:pt>
                <c:pt idx="6">
                  <c:v>H11</c:v>
                </c:pt>
                <c:pt idx="7">
                  <c:v>H12</c:v>
                </c:pt>
                <c:pt idx="8">
                  <c:v>H13</c:v>
                </c:pt>
                <c:pt idx="9">
                  <c:v>H14</c:v>
                </c:pt>
                <c:pt idx="10">
                  <c:v>H15</c:v>
                </c:pt>
                <c:pt idx="11">
                  <c:v>H16</c:v>
                </c:pt>
                <c:pt idx="12">
                  <c:v>H17</c:v>
                </c:pt>
                <c:pt idx="13">
                  <c:v>H18</c:v>
                </c:pt>
                <c:pt idx="14">
                  <c:v>H19</c:v>
                </c:pt>
                <c:pt idx="15">
                  <c:v>H20</c:v>
                </c:pt>
                <c:pt idx="16">
                  <c:v>H21</c:v>
                </c:pt>
                <c:pt idx="17">
                  <c:v>H22</c:v>
                </c:pt>
                <c:pt idx="18">
                  <c:v>H23</c:v>
                </c:pt>
                <c:pt idx="19">
                  <c:v>H24</c:v>
                </c:pt>
                <c:pt idx="20">
                  <c:v>H25</c:v>
                </c:pt>
                <c:pt idx="21">
                  <c:v>H26</c:v>
                </c:pt>
              </c:strCache>
            </c:strRef>
          </c:cat>
          <c:val>
            <c:numRef>
              <c:f>乳児院の推移!$B$17:$W$17</c:f>
              <c:numCache>
                <c:formatCode>#,##0;"△ "#,##0</c:formatCode>
                <c:ptCount val="22"/>
                <c:pt idx="0">
                  <c:v>2646</c:v>
                </c:pt>
                <c:pt idx="1">
                  <c:v>2623</c:v>
                </c:pt>
                <c:pt idx="2">
                  <c:v>2566</c:v>
                </c:pt>
                <c:pt idx="3">
                  <c:v>2644</c:v>
                </c:pt>
                <c:pt idx="4">
                  <c:v>2652</c:v>
                </c:pt>
                <c:pt idx="5">
                  <c:v>2706</c:v>
                </c:pt>
                <c:pt idx="6">
                  <c:v>2772</c:v>
                </c:pt>
                <c:pt idx="7">
                  <c:v>2784</c:v>
                </c:pt>
                <c:pt idx="8">
                  <c:v>2912</c:v>
                </c:pt>
                <c:pt idx="9">
                  <c:v>2942</c:v>
                </c:pt>
                <c:pt idx="10">
                  <c:v>2840</c:v>
                </c:pt>
                <c:pt idx="11">
                  <c:v>2938</c:v>
                </c:pt>
                <c:pt idx="12">
                  <c:v>3077</c:v>
                </c:pt>
                <c:pt idx="13">
                  <c:v>3143</c:v>
                </c:pt>
                <c:pt idx="14">
                  <c:v>3190</c:v>
                </c:pt>
                <c:pt idx="15">
                  <c:v>3124</c:v>
                </c:pt>
                <c:pt idx="16">
                  <c:v>3081</c:v>
                </c:pt>
                <c:pt idx="17">
                  <c:v>3075</c:v>
                </c:pt>
                <c:pt idx="18">
                  <c:v>3000</c:v>
                </c:pt>
                <c:pt idx="19">
                  <c:v>3000</c:v>
                </c:pt>
                <c:pt idx="20">
                  <c:v>3069</c:v>
                </c:pt>
                <c:pt idx="21">
                  <c:v>3022</c:v>
                </c:pt>
              </c:numCache>
            </c:numRef>
          </c:val>
          <c:smooth val="0"/>
        </c:ser>
        <c:dLbls>
          <c:showLegendKey val="0"/>
          <c:showVal val="0"/>
          <c:showCatName val="0"/>
          <c:showSerName val="0"/>
          <c:showPercent val="0"/>
          <c:showBubbleSize val="0"/>
        </c:dLbls>
        <c:marker val="1"/>
        <c:smooth val="0"/>
        <c:axId val="130589056"/>
        <c:axId val="130590976"/>
      </c:lineChart>
      <c:catAx>
        <c:axId val="130589056"/>
        <c:scaling>
          <c:orientation val="minMax"/>
        </c:scaling>
        <c:delete val="0"/>
        <c:axPos val="b"/>
        <c:numFmt formatCode="General" sourceLinked="0"/>
        <c:majorTickMark val="out"/>
        <c:minorTickMark val="none"/>
        <c:tickLblPos val="nextTo"/>
        <c:txPr>
          <a:bodyPr rot="-5400000" vert="horz"/>
          <a:lstStyle/>
          <a:p>
            <a:pPr>
              <a:defRPr sz="700" baseline="0"/>
            </a:pPr>
            <a:endParaRPr lang="ja-JP"/>
          </a:p>
        </c:txPr>
        <c:crossAx val="130590976"/>
        <c:crosses val="autoZero"/>
        <c:auto val="1"/>
        <c:lblAlgn val="ctr"/>
        <c:lblOffset val="100"/>
        <c:noMultiLvlLbl val="0"/>
      </c:catAx>
      <c:valAx>
        <c:axId val="130590976"/>
        <c:scaling>
          <c:orientation val="minMax"/>
          <c:min val="1000"/>
        </c:scaling>
        <c:delete val="0"/>
        <c:axPos val="l"/>
        <c:majorGridlines/>
        <c:numFmt formatCode="#,##0;&quot;△ &quot;#,##0" sourceLinked="1"/>
        <c:majorTickMark val="out"/>
        <c:minorTickMark val="none"/>
        <c:tickLblPos val="nextTo"/>
        <c:crossAx val="130589056"/>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a:solidFill>
                <a:srgbClr val="002060"/>
              </a:solidFill>
            </a:ln>
          </c:spPr>
          <c:marker>
            <c:spPr>
              <a:solidFill>
                <a:srgbClr val="002060"/>
              </a:solidFill>
            </c:spPr>
          </c:marker>
          <c:cat>
            <c:strRef>
              <c:f>乳児院の推移!$B$14:$W$14</c:f>
              <c:strCache>
                <c:ptCount val="22"/>
                <c:pt idx="0">
                  <c:v>H5</c:v>
                </c:pt>
                <c:pt idx="1">
                  <c:v>H6</c:v>
                </c:pt>
                <c:pt idx="2">
                  <c:v>H7</c:v>
                </c:pt>
                <c:pt idx="3">
                  <c:v>H8</c:v>
                </c:pt>
                <c:pt idx="4">
                  <c:v>H9</c:v>
                </c:pt>
                <c:pt idx="5">
                  <c:v>H10</c:v>
                </c:pt>
                <c:pt idx="6">
                  <c:v>H11</c:v>
                </c:pt>
                <c:pt idx="7">
                  <c:v>H12</c:v>
                </c:pt>
                <c:pt idx="8">
                  <c:v>H13</c:v>
                </c:pt>
                <c:pt idx="9">
                  <c:v>H14</c:v>
                </c:pt>
                <c:pt idx="10">
                  <c:v>H15</c:v>
                </c:pt>
                <c:pt idx="11">
                  <c:v>H16</c:v>
                </c:pt>
                <c:pt idx="12">
                  <c:v>H17</c:v>
                </c:pt>
                <c:pt idx="13">
                  <c:v>H18</c:v>
                </c:pt>
                <c:pt idx="14">
                  <c:v>H19</c:v>
                </c:pt>
                <c:pt idx="15">
                  <c:v>H20</c:v>
                </c:pt>
                <c:pt idx="16">
                  <c:v>H21</c:v>
                </c:pt>
                <c:pt idx="17">
                  <c:v>H22</c:v>
                </c:pt>
                <c:pt idx="18">
                  <c:v>H23</c:v>
                </c:pt>
                <c:pt idx="19">
                  <c:v>H24</c:v>
                </c:pt>
                <c:pt idx="20">
                  <c:v>H25</c:v>
                </c:pt>
                <c:pt idx="21">
                  <c:v>H26</c:v>
                </c:pt>
              </c:strCache>
            </c:strRef>
          </c:cat>
          <c:val>
            <c:numRef>
              <c:f>乳児院の推移!$B$15:$W$15</c:f>
              <c:numCache>
                <c:formatCode>#,##0;"△ "#,##0</c:formatCode>
                <c:ptCount val="22"/>
                <c:pt idx="0">
                  <c:v>117</c:v>
                </c:pt>
                <c:pt idx="1">
                  <c:v>117</c:v>
                </c:pt>
                <c:pt idx="2">
                  <c:v>116</c:v>
                </c:pt>
                <c:pt idx="3">
                  <c:v>117</c:v>
                </c:pt>
                <c:pt idx="4">
                  <c:v>115</c:v>
                </c:pt>
                <c:pt idx="5">
                  <c:v>114</c:v>
                </c:pt>
                <c:pt idx="6">
                  <c:v>114</c:v>
                </c:pt>
                <c:pt idx="7">
                  <c:v>114</c:v>
                </c:pt>
                <c:pt idx="8">
                  <c:v>115</c:v>
                </c:pt>
                <c:pt idx="9">
                  <c:v>114</c:v>
                </c:pt>
                <c:pt idx="10">
                  <c:v>115</c:v>
                </c:pt>
                <c:pt idx="11">
                  <c:v>117</c:v>
                </c:pt>
                <c:pt idx="12">
                  <c:v>117</c:v>
                </c:pt>
                <c:pt idx="13">
                  <c:v>120</c:v>
                </c:pt>
                <c:pt idx="14">
                  <c:v>121</c:v>
                </c:pt>
                <c:pt idx="15">
                  <c:v>121</c:v>
                </c:pt>
                <c:pt idx="16">
                  <c:v>123</c:v>
                </c:pt>
                <c:pt idx="17">
                  <c:v>125</c:v>
                </c:pt>
                <c:pt idx="18">
                  <c:v>129</c:v>
                </c:pt>
                <c:pt idx="19">
                  <c:v>130</c:v>
                </c:pt>
                <c:pt idx="20">
                  <c:v>131</c:v>
                </c:pt>
                <c:pt idx="21">
                  <c:v>133</c:v>
                </c:pt>
              </c:numCache>
            </c:numRef>
          </c:val>
          <c:smooth val="0"/>
        </c:ser>
        <c:dLbls>
          <c:showLegendKey val="0"/>
          <c:showVal val="0"/>
          <c:showCatName val="0"/>
          <c:showSerName val="0"/>
          <c:showPercent val="0"/>
          <c:showBubbleSize val="0"/>
        </c:dLbls>
        <c:marker val="1"/>
        <c:smooth val="0"/>
        <c:axId val="44934272"/>
        <c:axId val="44936192"/>
      </c:lineChart>
      <c:catAx>
        <c:axId val="44934272"/>
        <c:scaling>
          <c:orientation val="minMax"/>
        </c:scaling>
        <c:delete val="0"/>
        <c:axPos val="b"/>
        <c:numFmt formatCode="General" sourceLinked="0"/>
        <c:majorTickMark val="out"/>
        <c:minorTickMark val="none"/>
        <c:tickLblPos val="nextTo"/>
        <c:txPr>
          <a:bodyPr rot="-5400000" vert="horz"/>
          <a:lstStyle/>
          <a:p>
            <a:pPr>
              <a:defRPr sz="700" baseline="0"/>
            </a:pPr>
            <a:endParaRPr lang="ja-JP"/>
          </a:p>
        </c:txPr>
        <c:crossAx val="44936192"/>
        <c:crosses val="autoZero"/>
        <c:auto val="1"/>
        <c:lblAlgn val="ctr"/>
        <c:lblOffset val="100"/>
        <c:noMultiLvlLbl val="0"/>
      </c:catAx>
      <c:valAx>
        <c:axId val="44936192"/>
        <c:scaling>
          <c:orientation val="minMax"/>
          <c:min val="100"/>
        </c:scaling>
        <c:delete val="0"/>
        <c:axPos val="l"/>
        <c:majorGridlines/>
        <c:numFmt formatCode="#,##0;&quot;△ &quot;#,##0" sourceLinked="1"/>
        <c:majorTickMark val="out"/>
        <c:minorTickMark val="none"/>
        <c:tickLblPos val="nextTo"/>
        <c:txPr>
          <a:bodyPr/>
          <a:lstStyle/>
          <a:p>
            <a:pPr>
              <a:defRPr sz="900" baseline="0"/>
            </a:pPr>
            <a:endParaRPr lang="ja-JP"/>
          </a:p>
        </c:txPr>
        <c:crossAx val="44934272"/>
        <c:crosses val="autoZero"/>
        <c:crossBetween val="between"/>
      </c:val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a:solidFill>
                <a:srgbClr val="002060"/>
              </a:solidFill>
            </a:ln>
          </c:spPr>
          <c:marker>
            <c:spPr>
              <a:solidFill>
                <a:srgbClr val="002060"/>
              </a:solidFill>
            </c:spPr>
          </c:marker>
          <c:cat>
            <c:strRef>
              <c:f>児童養護施設の推移!$B$14:$W$14</c:f>
              <c:strCache>
                <c:ptCount val="22"/>
                <c:pt idx="0">
                  <c:v>H5</c:v>
                </c:pt>
                <c:pt idx="1">
                  <c:v>H6</c:v>
                </c:pt>
                <c:pt idx="2">
                  <c:v>H7</c:v>
                </c:pt>
                <c:pt idx="3">
                  <c:v>H8</c:v>
                </c:pt>
                <c:pt idx="4">
                  <c:v>H9</c:v>
                </c:pt>
                <c:pt idx="5">
                  <c:v>H10</c:v>
                </c:pt>
                <c:pt idx="6">
                  <c:v>H11</c:v>
                </c:pt>
                <c:pt idx="7">
                  <c:v>H12</c:v>
                </c:pt>
                <c:pt idx="8">
                  <c:v>H13</c:v>
                </c:pt>
                <c:pt idx="9">
                  <c:v>H14</c:v>
                </c:pt>
                <c:pt idx="10">
                  <c:v>H15</c:v>
                </c:pt>
                <c:pt idx="11">
                  <c:v>H16</c:v>
                </c:pt>
                <c:pt idx="12">
                  <c:v>H17</c:v>
                </c:pt>
                <c:pt idx="13">
                  <c:v>H18</c:v>
                </c:pt>
                <c:pt idx="14">
                  <c:v>H19</c:v>
                </c:pt>
                <c:pt idx="15">
                  <c:v>H20</c:v>
                </c:pt>
                <c:pt idx="16">
                  <c:v>H21</c:v>
                </c:pt>
                <c:pt idx="17">
                  <c:v>H22</c:v>
                </c:pt>
                <c:pt idx="18">
                  <c:v>H23</c:v>
                </c:pt>
                <c:pt idx="19">
                  <c:v>H24</c:v>
                </c:pt>
                <c:pt idx="20">
                  <c:v>H25</c:v>
                </c:pt>
                <c:pt idx="21">
                  <c:v>H26</c:v>
                </c:pt>
              </c:strCache>
            </c:strRef>
          </c:cat>
          <c:val>
            <c:numRef>
              <c:f>児童養護施設の推移!$B$15:$W$15</c:f>
              <c:numCache>
                <c:formatCode>#,##0;"△ "#,##0</c:formatCode>
                <c:ptCount val="22"/>
                <c:pt idx="0">
                  <c:v>563</c:v>
                </c:pt>
                <c:pt idx="1">
                  <c:v>562</c:v>
                </c:pt>
                <c:pt idx="2">
                  <c:v>560</c:v>
                </c:pt>
                <c:pt idx="3">
                  <c:v>559</c:v>
                </c:pt>
                <c:pt idx="4">
                  <c:v>558</c:v>
                </c:pt>
                <c:pt idx="5">
                  <c:v>555</c:v>
                </c:pt>
                <c:pt idx="6">
                  <c:v>553</c:v>
                </c:pt>
                <c:pt idx="7">
                  <c:v>552</c:v>
                </c:pt>
                <c:pt idx="8">
                  <c:v>551</c:v>
                </c:pt>
                <c:pt idx="9">
                  <c:v>552</c:v>
                </c:pt>
                <c:pt idx="10">
                  <c:v>554</c:v>
                </c:pt>
                <c:pt idx="11">
                  <c:v>556</c:v>
                </c:pt>
                <c:pt idx="12">
                  <c:v>558</c:v>
                </c:pt>
                <c:pt idx="13">
                  <c:v>559</c:v>
                </c:pt>
                <c:pt idx="14">
                  <c:v>564</c:v>
                </c:pt>
                <c:pt idx="15">
                  <c:v>569</c:v>
                </c:pt>
                <c:pt idx="16">
                  <c:v>576</c:v>
                </c:pt>
                <c:pt idx="17">
                  <c:v>580</c:v>
                </c:pt>
                <c:pt idx="18">
                  <c:v>585</c:v>
                </c:pt>
                <c:pt idx="19">
                  <c:v>589</c:v>
                </c:pt>
                <c:pt idx="20">
                  <c:v>595</c:v>
                </c:pt>
                <c:pt idx="21">
                  <c:v>601</c:v>
                </c:pt>
              </c:numCache>
            </c:numRef>
          </c:val>
          <c:smooth val="0"/>
        </c:ser>
        <c:dLbls>
          <c:showLegendKey val="0"/>
          <c:showVal val="0"/>
          <c:showCatName val="0"/>
          <c:showSerName val="0"/>
          <c:showPercent val="0"/>
          <c:showBubbleSize val="0"/>
        </c:dLbls>
        <c:marker val="1"/>
        <c:smooth val="0"/>
        <c:axId val="139167616"/>
        <c:axId val="139186176"/>
      </c:lineChart>
      <c:catAx>
        <c:axId val="139167616"/>
        <c:scaling>
          <c:orientation val="minMax"/>
        </c:scaling>
        <c:delete val="0"/>
        <c:axPos val="b"/>
        <c:numFmt formatCode="General" sourceLinked="0"/>
        <c:majorTickMark val="out"/>
        <c:minorTickMark val="none"/>
        <c:tickLblPos val="nextTo"/>
        <c:txPr>
          <a:bodyPr rot="-5400000" vert="horz"/>
          <a:lstStyle/>
          <a:p>
            <a:pPr>
              <a:defRPr sz="600" baseline="0"/>
            </a:pPr>
            <a:endParaRPr lang="ja-JP"/>
          </a:p>
        </c:txPr>
        <c:crossAx val="139186176"/>
        <c:crosses val="autoZero"/>
        <c:auto val="1"/>
        <c:lblAlgn val="ctr"/>
        <c:lblOffset val="100"/>
        <c:noMultiLvlLbl val="0"/>
      </c:catAx>
      <c:valAx>
        <c:axId val="139186176"/>
        <c:scaling>
          <c:orientation val="minMax"/>
          <c:min val="500"/>
        </c:scaling>
        <c:delete val="0"/>
        <c:axPos val="l"/>
        <c:majorGridlines/>
        <c:numFmt formatCode="#,##0;&quot;△ &quot;#,##0" sourceLinked="1"/>
        <c:majorTickMark val="out"/>
        <c:minorTickMark val="none"/>
        <c:tickLblPos val="nextTo"/>
        <c:txPr>
          <a:bodyPr/>
          <a:lstStyle/>
          <a:p>
            <a:pPr>
              <a:defRPr sz="800" baseline="0"/>
            </a:pPr>
            <a:endParaRPr lang="ja-JP"/>
          </a:p>
        </c:txPr>
        <c:crossAx val="13916761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477676366480168E-2"/>
          <c:y val="4.2828271969900834E-2"/>
          <c:w val="0.88726175395591844"/>
          <c:h val="0.88173179252890665"/>
        </c:manualLayout>
      </c:layout>
      <c:lineChart>
        <c:grouping val="standard"/>
        <c:varyColors val="0"/>
        <c:ser>
          <c:idx val="0"/>
          <c:order val="0"/>
          <c:spPr>
            <a:ln w="8383">
              <a:solidFill>
                <a:srgbClr val="000080"/>
              </a:solidFill>
              <a:prstDash val="solid"/>
            </a:ln>
          </c:spPr>
          <c:marker>
            <c:symbol val="diamond"/>
            <c:size val="2"/>
            <c:spPr>
              <a:solidFill>
                <a:srgbClr val="000080"/>
              </a:solidFill>
              <a:ln>
                <a:solidFill>
                  <a:srgbClr val="000080"/>
                </a:solidFill>
                <a:prstDash val="solid"/>
              </a:ln>
            </c:spPr>
          </c:marker>
          <c:dLbls>
            <c:dLbl>
              <c:idx val="0"/>
              <c:layout>
                <c:manualLayout>
                  <c:x val="-3.2990469967621554E-2"/>
                  <c:y val="-3.480976861156841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
              <c:layout>
                <c:manualLayout>
                  <c:x val="-5.2326643274613123E-2"/>
                  <c:y val="-8.843916332528822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2"/>
              <c:layout>
                <c:manualLayout>
                  <c:x val="-3.2990041227636942E-2"/>
                  <c:y val="-3.293598691054529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3.8435039032488204E-2"/>
                  <c:y val="-8.083041278241824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3.2989826857644615E-2"/>
                  <c:y val="-4.079395218713083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
              <c:layout>
                <c:manualLayout>
                  <c:x val="-2.7544829052793342E-2"/>
                  <c:y val="-6.706653806142753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3.5712325760070246E-2"/>
                  <c:y val="2.208567734898144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2.4024445038963891E-3"/>
                  <c:y val="2.208567734898144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3.1984002853694576E-4"/>
                  <c:y val="-9.0446116635312986E-3"/>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3.0832835994951619E-3"/>
                  <c:y val="-4.8062841502459321E-3"/>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layout>
                <c:manualLayout>
                  <c:x val="5.8057825019207573E-3"/>
                  <c:y val="1.1945713517871541E-3"/>
                </c:manualLayout>
              </c:layout>
              <c:dLblPos val="r"/>
              <c:showLegendKey val="0"/>
              <c:showVal val="1"/>
              <c:showCatName val="0"/>
              <c:showSerName val="0"/>
              <c:showPercent val="0"/>
              <c:showBubbleSize val="0"/>
              <c:extLst>
                <c:ext xmlns:c15="http://schemas.microsoft.com/office/drawing/2012/chart" uri="{CE6537A1-D6FC-4f65-9D91-7224C49458BB}"/>
              </c:extLst>
            </c:dLbl>
            <c:dLbl>
              <c:idx val="11"/>
              <c:layout>
                <c:manualLayout>
                  <c:x val="-0.13576416042421249"/>
                  <c:y val="2.6391007059822255E-3"/>
                </c:manualLayout>
              </c:layout>
              <c:dLblPos val="r"/>
              <c:showLegendKey val="0"/>
              <c:showVal val="1"/>
              <c:showCatName val="0"/>
              <c:showSerName val="0"/>
              <c:showPercent val="0"/>
              <c:showBubbleSize val="0"/>
              <c:extLst>
                <c:ext xmlns:c15="http://schemas.microsoft.com/office/drawing/2012/chart" uri="{CE6537A1-D6FC-4f65-9D91-7224C49458BB}"/>
              </c:extLst>
            </c:dLbl>
            <c:dLbl>
              <c:idx val="12"/>
              <c:layout>
                <c:manualLayout>
                  <c:x val="5.8057825019207573E-3"/>
                  <c:y val="1.060841724656884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3"/>
              <c:layout>
                <c:manualLayout>
                  <c:x val="-2.3617142053561652E-3"/>
                  <c:y val="-5.4251547807819414E-3"/>
                </c:manualLayout>
              </c:layout>
              <c:dLblPos val="r"/>
              <c:showLegendKey val="0"/>
              <c:showVal val="1"/>
              <c:showCatName val="0"/>
              <c:showSerName val="0"/>
              <c:showPercent val="0"/>
              <c:showBubbleSize val="0"/>
              <c:extLst>
                <c:ext xmlns:c15="http://schemas.microsoft.com/office/drawing/2012/chart" uri="{CE6537A1-D6FC-4f65-9D91-7224C49458BB}"/>
              </c:extLst>
            </c:dLbl>
            <c:dLbl>
              <c:idx val="14"/>
              <c:layout>
                <c:manualLayout>
                  <c:x val="-0.11398416920480738"/>
                  <c:y val="1.1945713517871541E-3"/>
                </c:manualLayout>
              </c:layout>
              <c:dLblPos val="r"/>
              <c:showLegendKey val="0"/>
              <c:showVal val="1"/>
              <c:showCatName val="0"/>
              <c:showSerName val="0"/>
              <c:showPercent val="0"/>
              <c:showBubbleSize val="0"/>
              <c:extLst>
                <c:ext xmlns:c15="http://schemas.microsoft.com/office/drawing/2012/chart" uri="{CE6537A1-D6FC-4f65-9D91-7224C49458BB}"/>
              </c:extLst>
            </c:dLbl>
            <c:dLbl>
              <c:idx val="15"/>
              <c:layout>
                <c:manualLayout>
                  <c:x val="-0.11126167030238179"/>
                  <c:y val="-2.269685568395686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6"/>
              <c:layout>
                <c:manualLayout>
                  <c:x val="-0.1085391713999561"/>
                  <c:y val="-1.928379467884977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7"/>
              <c:layout>
                <c:manualLayout>
                  <c:x val="-0.10309417359510629"/>
                  <c:y val="-2.952297769416823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8"/>
              <c:layout>
                <c:manualLayout>
                  <c:x val="-0.10037167469267919"/>
                  <c:y val="-3.976216070948668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9"/>
              <c:layout>
                <c:manualLayout>
                  <c:x val="-8.3178772568874265E-2"/>
                  <c:y val="-5.9621405702396713E-2"/>
                </c:manualLayout>
              </c:layout>
              <c:tx>
                <c:rich>
                  <a:bodyPr/>
                  <a:lstStyle/>
                  <a:p>
                    <a:r>
                      <a:rPr lang="en-US" altLang="en-US" sz="1100" dirty="0" smtClean="0"/>
                      <a:t>4</a:t>
                    </a:r>
                    <a:r>
                      <a:rPr lang="en-US" altLang="en-US" dirty="0" smtClean="0"/>
                      <a:t>4,211</a:t>
                    </a:r>
                    <a:endParaRPr lang="en-US" altLang="en-US" dirty="0"/>
                  </a:p>
                </c:rich>
              </c:tx>
              <c:dLblPos val="r"/>
              <c:showLegendKey val="0"/>
              <c:showVal val="1"/>
              <c:showCatName val="0"/>
              <c:showSerName val="0"/>
              <c:showPercent val="0"/>
              <c:showBubbleSize val="0"/>
              <c:extLst>
                <c:ext xmlns:c15="http://schemas.microsoft.com/office/drawing/2012/chart" uri="{CE6537A1-D6FC-4f65-9D91-7224C49458BB}"/>
              </c:extLst>
            </c:dLbl>
            <c:dLbl>
              <c:idx val="20"/>
              <c:layout>
                <c:manualLayout>
                  <c:x val="-0.12759666371693557"/>
                  <c:y val="1.0742493258324833E-2"/>
                </c:manualLayout>
              </c:layout>
              <c:tx>
                <c:rich>
                  <a:bodyPr/>
                  <a:lstStyle/>
                  <a:p>
                    <a:r>
                      <a:rPr lang="en-US" altLang="en-US" dirty="0" smtClean="0"/>
                      <a:t>56,384</a:t>
                    </a:r>
                  </a:p>
                </c:rich>
              </c:tx>
              <c:dLblPos val="r"/>
              <c:showLegendKey val="0"/>
              <c:showVal val="1"/>
              <c:showCatName val="0"/>
              <c:showSerName val="0"/>
              <c:showPercent val="0"/>
              <c:showBubbleSize val="0"/>
              <c:extLst>
                <c:ext xmlns:c15="http://schemas.microsoft.com/office/drawing/2012/chart" uri="{CE6537A1-D6FC-4f65-9D91-7224C49458BB}"/>
              </c:extLst>
            </c:dLbl>
            <c:dLbl>
              <c:idx val="21"/>
              <c:layout>
                <c:manualLayout>
                  <c:x val="-0.11398416920480738"/>
                  <c:y val="-5.2910787690256637E-3"/>
                </c:manualLayout>
              </c:layout>
              <c:dLblPos val="r"/>
              <c:showLegendKey val="0"/>
              <c:showVal val="1"/>
              <c:showCatName val="0"/>
              <c:showSerName val="0"/>
              <c:showPercent val="0"/>
              <c:showBubbleSize val="0"/>
              <c:extLst>
                <c:ext xmlns:c15="http://schemas.microsoft.com/office/drawing/2012/chart" uri="{CE6537A1-D6FC-4f65-9D91-7224C49458BB}"/>
              </c:extLst>
            </c:dLbl>
            <c:dLbl>
              <c:idx val="22"/>
              <c:layout>
                <c:manualLayout>
                  <c:x val="-0.11706745280430249"/>
                  <c:y val="-1.5801527103049155E-2"/>
                </c:manualLayout>
              </c:layout>
              <c:tx>
                <c:rich>
                  <a:bodyPr/>
                  <a:lstStyle/>
                  <a:p>
                    <a:r>
                      <a:rPr lang="en-US" altLang="ja-JP" dirty="0" smtClean="0"/>
                      <a:t>66,701</a:t>
                    </a:r>
                    <a:endParaRPr lang="en-US" altLang="en-US" dirty="0" smtClean="0"/>
                  </a:p>
                </c:rich>
              </c:tx>
              <c:dLblPos val="r"/>
              <c:showLegendKey val="0"/>
              <c:showVal val="1"/>
              <c:showCatName val="0"/>
              <c:showSerName val="0"/>
              <c:showPercent val="0"/>
              <c:showBubbleSize val="0"/>
              <c:extLst>
                <c:ext xmlns:c15="http://schemas.microsoft.com/office/drawing/2012/chart" uri="{CE6537A1-D6FC-4f65-9D91-7224C49458BB}"/>
              </c:extLst>
            </c:dLbl>
            <c:dLbl>
              <c:idx val="23"/>
              <c:layout/>
              <c:tx>
                <c:rich>
                  <a:bodyPr/>
                  <a:lstStyle/>
                  <a:p>
                    <a:r>
                      <a:rPr lang="en-US" altLang="en-US" smtClean="0"/>
                      <a:t>73,802</a:t>
                    </a:r>
                    <a:endParaRPr lang="en-US" altLang="en-US"/>
                  </a:p>
                </c:rich>
              </c:tx>
              <c:dLblPos val="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1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'[Microsoft PowerPoint 内のグラフ]Sheet1'!$A$1:$X$1</c:f>
              <c:strCache>
                <c:ptCount val="24"/>
                <c:pt idx="0">
                  <c:v>H2</c:v>
                </c:pt>
                <c:pt idx="1">
                  <c:v>H3</c:v>
                </c:pt>
                <c:pt idx="2">
                  <c:v>H4</c:v>
                </c:pt>
                <c:pt idx="3">
                  <c:v>H5</c:v>
                </c:pt>
                <c:pt idx="4">
                  <c:v>H6</c:v>
                </c:pt>
                <c:pt idx="5">
                  <c:v>H7</c:v>
                </c:pt>
                <c:pt idx="6">
                  <c:v>H8</c:v>
                </c:pt>
                <c:pt idx="7">
                  <c:v>H9</c:v>
                </c:pt>
                <c:pt idx="8">
                  <c:v>H10</c:v>
                </c:pt>
                <c:pt idx="9">
                  <c:v>H11</c:v>
                </c:pt>
                <c:pt idx="10">
                  <c:v>H12</c:v>
                </c:pt>
                <c:pt idx="11">
                  <c:v>H13</c:v>
                </c:pt>
                <c:pt idx="12">
                  <c:v>H14</c:v>
                </c:pt>
                <c:pt idx="13">
                  <c:v>H15</c:v>
                </c:pt>
                <c:pt idx="14">
                  <c:v>H16</c:v>
                </c:pt>
                <c:pt idx="15">
                  <c:v>H17</c:v>
                </c:pt>
                <c:pt idx="16">
                  <c:v>H18</c:v>
                </c:pt>
                <c:pt idx="17">
                  <c:v>H19</c:v>
                </c:pt>
                <c:pt idx="18">
                  <c:v>H20</c:v>
                </c:pt>
                <c:pt idx="19">
                  <c:v>H21</c:v>
                </c:pt>
                <c:pt idx="20">
                  <c:v>H22</c:v>
                </c:pt>
                <c:pt idx="21">
                  <c:v>H23</c:v>
                </c:pt>
                <c:pt idx="22">
                  <c:v>H24</c:v>
                </c:pt>
                <c:pt idx="23">
                  <c:v>H25</c:v>
                </c:pt>
              </c:strCache>
            </c:strRef>
          </c:cat>
          <c:val>
            <c:numRef>
              <c:f>'[Microsoft PowerPoint 内のグラフ]Sheet1'!$A$2:$X$2</c:f>
              <c:numCache>
                <c:formatCode>#,##0</c:formatCode>
                <c:ptCount val="24"/>
                <c:pt idx="0">
                  <c:v>1101</c:v>
                </c:pt>
                <c:pt idx="1">
                  <c:v>1171</c:v>
                </c:pt>
                <c:pt idx="2">
                  <c:v>1372</c:v>
                </c:pt>
                <c:pt idx="3">
                  <c:v>1611</c:v>
                </c:pt>
                <c:pt idx="4">
                  <c:v>1961</c:v>
                </c:pt>
                <c:pt idx="5">
                  <c:v>2722</c:v>
                </c:pt>
                <c:pt idx="6">
                  <c:v>4102</c:v>
                </c:pt>
                <c:pt idx="7">
                  <c:v>5352</c:v>
                </c:pt>
                <c:pt idx="8">
                  <c:v>6932</c:v>
                </c:pt>
                <c:pt idx="9">
                  <c:v>11631</c:v>
                </c:pt>
                <c:pt idx="10">
                  <c:v>17725</c:v>
                </c:pt>
                <c:pt idx="11">
                  <c:v>23274</c:v>
                </c:pt>
                <c:pt idx="12">
                  <c:v>23738</c:v>
                </c:pt>
                <c:pt idx="13">
                  <c:v>26569</c:v>
                </c:pt>
                <c:pt idx="14">
                  <c:v>33408</c:v>
                </c:pt>
                <c:pt idx="15">
                  <c:v>34472</c:v>
                </c:pt>
                <c:pt idx="16">
                  <c:v>37323</c:v>
                </c:pt>
                <c:pt idx="17">
                  <c:v>40639</c:v>
                </c:pt>
                <c:pt idx="18">
                  <c:v>42664</c:v>
                </c:pt>
                <c:pt idx="19">
                  <c:v>44211</c:v>
                </c:pt>
                <c:pt idx="20">
                  <c:v>56384</c:v>
                </c:pt>
                <c:pt idx="21">
                  <c:v>59919</c:v>
                </c:pt>
                <c:pt idx="22">
                  <c:v>66701</c:v>
                </c:pt>
                <c:pt idx="23">
                  <c:v>73765</c:v>
                </c:pt>
              </c:numCache>
            </c:numRef>
          </c:val>
          <c:smooth val="0"/>
        </c:ser>
        <c:dLbls>
          <c:showLegendKey val="0"/>
          <c:showVal val="1"/>
          <c:showCatName val="0"/>
          <c:showSerName val="0"/>
          <c:showPercent val="0"/>
          <c:showBubbleSize val="0"/>
        </c:dLbls>
        <c:marker val="1"/>
        <c:smooth val="0"/>
        <c:axId val="139948032"/>
        <c:axId val="139950720"/>
      </c:lineChart>
      <c:catAx>
        <c:axId val="139948032"/>
        <c:scaling>
          <c:orientation val="minMax"/>
        </c:scaling>
        <c:delete val="0"/>
        <c:axPos val="b"/>
        <c:numFmt formatCode="General" sourceLinked="1"/>
        <c:majorTickMark val="in"/>
        <c:minorTickMark val="none"/>
        <c:tickLblPos val="nextTo"/>
        <c:spPr>
          <a:ln w="2096">
            <a:solidFill>
              <a:srgbClr val="000000"/>
            </a:solidFill>
            <a:prstDash val="solid"/>
          </a:ln>
        </c:spPr>
        <c:txPr>
          <a:bodyPr rot="0" vert="wordArtVertRtl"/>
          <a:lstStyle/>
          <a:p>
            <a:pPr>
              <a:defRPr sz="1100" baseline="0"/>
            </a:pPr>
            <a:endParaRPr lang="ja-JP"/>
          </a:p>
        </c:txPr>
        <c:crossAx val="139950720"/>
        <c:crosses val="autoZero"/>
        <c:auto val="1"/>
        <c:lblAlgn val="ctr"/>
        <c:lblOffset val="100"/>
        <c:tickLblSkip val="1"/>
        <c:tickMarkSkip val="1"/>
        <c:noMultiLvlLbl val="0"/>
      </c:catAx>
      <c:valAx>
        <c:axId val="139950720"/>
        <c:scaling>
          <c:orientation val="minMax"/>
          <c:max val="75000"/>
        </c:scaling>
        <c:delete val="0"/>
        <c:axPos val="l"/>
        <c:majorGridlines/>
        <c:numFmt formatCode="#,##0" sourceLinked="1"/>
        <c:majorTickMark val="in"/>
        <c:minorTickMark val="none"/>
        <c:tickLblPos val="nextTo"/>
        <c:spPr>
          <a:ln w="2096">
            <a:solidFill>
              <a:srgbClr val="000000"/>
            </a:solidFill>
            <a:prstDash val="solid"/>
          </a:ln>
        </c:spPr>
        <c:txPr>
          <a:bodyPr rot="0" vert="horz"/>
          <a:lstStyle/>
          <a:p>
            <a:pPr>
              <a:defRPr sz="800"/>
            </a:pPr>
            <a:endParaRPr lang="ja-JP"/>
          </a:p>
        </c:txPr>
        <c:crossAx val="139948032"/>
        <c:crosses val="autoZero"/>
        <c:crossBetween val="between"/>
        <c:majorUnit val="5000"/>
      </c:valAx>
      <c:spPr>
        <a:noFill/>
        <a:ln w="25398">
          <a:noFill/>
        </a:ln>
      </c:spPr>
    </c:plotArea>
    <c:plotVisOnly val="1"/>
    <c:dispBlanksAs val="gap"/>
    <c:showDLblsOverMax val="0"/>
  </c:chart>
  <c:spPr>
    <a:solidFill>
      <a:srgbClr val="FFFFFF"/>
    </a:solidFill>
    <a:ln w="2096">
      <a:noFill/>
      <a:prstDash val="solid"/>
    </a:ln>
  </c:spPr>
  <c:txPr>
    <a:bodyPr/>
    <a:lstStyle/>
    <a:p>
      <a:pPr>
        <a:defRPr sz="725"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985630684895495"/>
          <c:y val="7.8356611131494655E-2"/>
          <c:w val="0.69577497461643978"/>
          <c:h val="0.81339092199934404"/>
        </c:manualLayout>
      </c:layout>
      <c:barChart>
        <c:barDir val="bar"/>
        <c:grouping val="percentStacked"/>
        <c:varyColors val="0"/>
        <c:ser>
          <c:idx val="0"/>
          <c:order val="0"/>
          <c:tx>
            <c:strRef>
              <c:f>Sheet1!$B$1</c:f>
              <c:strCache>
                <c:ptCount val="1"/>
                <c:pt idx="0">
                  <c:v>あり</c:v>
                </c:pt>
              </c:strCache>
            </c:strRef>
          </c:tx>
          <c:spPr>
            <a:solidFill>
              <a:schemeClr val="accent1"/>
            </a:solidFill>
            <a:ln>
              <a:solidFill>
                <a:schemeClr val="tx2"/>
              </a:solidFill>
            </a:ln>
          </c:spPr>
          <c:invertIfNegative val="0"/>
          <c:dLbls>
            <c:spPr>
              <a:noFill/>
              <a:ln>
                <a:noFill/>
              </a:ln>
              <a:effectLst/>
            </c:spPr>
            <c:txPr>
              <a:bodyPr/>
              <a:lstStyle/>
              <a:p>
                <a:pPr>
                  <a:defRPr sz="1100" baseline="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自立援助ホーム</c:v>
                </c:pt>
                <c:pt idx="1">
                  <c:v>ファミリーホーム</c:v>
                </c:pt>
                <c:pt idx="2">
                  <c:v>母子生活支援施設</c:v>
                </c:pt>
                <c:pt idx="3">
                  <c:v>乳児院</c:v>
                </c:pt>
                <c:pt idx="4">
                  <c:v>児童自立支援施設</c:v>
                </c:pt>
                <c:pt idx="5">
                  <c:v>情緒障害児短期治療施設</c:v>
                </c:pt>
                <c:pt idx="6">
                  <c:v>児童養護施設</c:v>
                </c:pt>
                <c:pt idx="7">
                  <c:v>里親</c:v>
                </c:pt>
              </c:strCache>
            </c:strRef>
          </c:cat>
          <c:val>
            <c:numRef>
              <c:f>Sheet1!$B$2:$B$9</c:f>
              <c:numCache>
                <c:formatCode>0.0%</c:formatCode>
                <c:ptCount val="8"/>
                <c:pt idx="0">
                  <c:v>0.65700000000000003</c:v>
                </c:pt>
                <c:pt idx="1">
                  <c:v>0.55400000000000005</c:v>
                </c:pt>
                <c:pt idx="2">
                  <c:v>0.501</c:v>
                </c:pt>
                <c:pt idx="3">
                  <c:v>0.35499999999999998</c:v>
                </c:pt>
                <c:pt idx="4">
                  <c:v>0.58499999999999996</c:v>
                </c:pt>
                <c:pt idx="5">
                  <c:v>0.71199999999999997</c:v>
                </c:pt>
                <c:pt idx="6">
                  <c:v>0.59499999999999997</c:v>
                </c:pt>
                <c:pt idx="7">
                  <c:v>0.311</c:v>
                </c:pt>
              </c:numCache>
            </c:numRef>
          </c:val>
        </c:ser>
        <c:ser>
          <c:idx val="1"/>
          <c:order val="1"/>
          <c:tx>
            <c:strRef>
              <c:f>Sheet1!$C$1</c:f>
              <c:strCache>
                <c:ptCount val="1"/>
                <c:pt idx="0">
                  <c:v>なし</c:v>
                </c:pt>
              </c:strCache>
            </c:strRef>
          </c:tx>
          <c:spPr>
            <a:solidFill>
              <a:srgbClr val="FFFF66"/>
            </a:solidFill>
            <a:ln>
              <a:solidFill>
                <a:schemeClr val="tx2"/>
              </a:solidFill>
            </a:ln>
          </c:spPr>
          <c:invertIfNegative val="0"/>
          <c:dLbls>
            <c:spPr>
              <a:noFill/>
              <a:ln>
                <a:noFill/>
              </a:ln>
              <a:effectLst/>
            </c:spPr>
            <c:txPr>
              <a:bodyPr/>
              <a:lstStyle/>
              <a:p>
                <a:pPr>
                  <a:defRPr sz="1100" baseline="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自立援助ホーム</c:v>
                </c:pt>
                <c:pt idx="1">
                  <c:v>ファミリーホーム</c:v>
                </c:pt>
                <c:pt idx="2">
                  <c:v>母子生活支援施設</c:v>
                </c:pt>
                <c:pt idx="3">
                  <c:v>乳児院</c:v>
                </c:pt>
                <c:pt idx="4">
                  <c:v>児童自立支援施設</c:v>
                </c:pt>
                <c:pt idx="5">
                  <c:v>情緒障害児短期治療施設</c:v>
                </c:pt>
                <c:pt idx="6">
                  <c:v>児童養護施設</c:v>
                </c:pt>
                <c:pt idx="7">
                  <c:v>里親</c:v>
                </c:pt>
              </c:strCache>
            </c:strRef>
          </c:cat>
          <c:val>
            <c:numRef>
              <c:f>Sheet1!$C$2:$C$9</c:f>
              <c:numCache>
                <c:formatCode>0.0%</c:formatCode>
                <c:ptCount val="8"/>
                <c:pt idx="0">
                  <c:v>0.23699999999999999</c:v>
                </c:pt>
                <c:pt idx="1">
                  <c:v>0.36699999999999999</c:v>
                </c:pt>
                <c:pt idx="2">
                  <c:v>0.46</c:v>
                </c:pt>
                <c:pt idx="3">
                  <c:v>0.61699999999999999</c:v>
                </c:pt>
                <c:pt idx="4">
                  <c:v>0.35299999999999998</c:v>
                </c:pt>
                <c:pt idx="5">
                  <c:v>0.25700000000000001</c:v>
                </c:pt>
                <c:pt idx="6">
                  <c:v>0.35399999999999998</c:v>
                </c:pt>
                <c:pt idx="7">
                  <c:v>0.61699999999999999</c:v>
                </c:pt>
              </c:numCache>
            </c:numRef>
          </c:val>
        </c:ser>
        <c:ser>
          <c:idx val="2"/>
          <c:order val="2"/>
          <c:tx>
            <c:strRef>
              <c:f>Sheet1!$D$1</c:f>
              <c:strCache>
                <c:ptCount val="1"/>
                <c:pt idx="0">
                  <c:v>不明・不詳</c:v>
                </c:pt>
              </c:strCache>
            </c:strRef>
          </c:tx>
          <c:spPr>
            <a:solidFill>
              <a:srgbClr val="FFCCFF"/>
            </a:solidFill>
            <a:ln>
              <a:solidFill>
                <a:schemeClr val="tx2"/>
              </a:solidFill>
            </a:ln>
          </c:spPr>
          <c:invertIfNegative val="0"/>
          <c:dLbls>
            <c:spPr>
              <a:noFill/>
              <a:ln>
                <a:noFill/>
              </a:ln>
              <a:effectLst/>
            </c:spPr>
            <c:txPr>
              <a:bodyPr/>
              <a:lstStyle/>
              <a:p>
                <a:pPr>
                  <a:defRPr sz="1100" baseline="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自立援助ホーム</c:v>
                </c:pt>
                <c:pt idx="1">
                  <c:v>ファミリーホーム</c:v>
                </c:pt>
                <c:pt idx="2">
                  <c:v>母子生活支援施設</c:v>
                </c:pt>
                <c:pt idx="3">
                  <c:v>乳児院</c:v>
                </c:pt>
                <c:pt idx="4">
                  <c:v>児童自立支援施設</c:v>
                </c:pt>
                <c:pt idx="5">
                  <c:v>情緒障害児短期治療施設</c:v>
                </c:pt>
                <c:pt idx="6">
                  <c:v>児童養護施設</c:v>
                </c:pt>
                <c:pt idx="7">
                  <c:v>里親</c:v>
                </c:pt>
              </c:strCache>
            </c:strRef>
          </c:cat>
          <c:val>
            <c:numRef>
              <c:f>Sheet1!$D$2:$D$9</c:f>
              <c:numCache>
                <c:formatCode>0.0%</c:formatCode>
                <c:ptCount val="8"/>
                <c:pt idx="0">
                  <c:v>0.106</c:v>
                </c:pt>
                <c:pt idx="1">
                  <c:v>7.9000000000000001E-2</c:v>
                </c:pt>
                <c:pt idx="2">
                  <c:v>3.9E-2</c:v>
                </c:pt>
                <c:pt idx="3">
                  <c:v>2.8000000000000001E-2</c:v>
                </c:pt>
                <c:pt idx="4">
                  <c:v>6.2E-2</c:v>
                </c:pt>
                <c:pt idx="5">
                  <c:v>3.1E-2</c:v>
                </c:pt>
                <c:pt idx="6">
                  <c:v>5.0999999999999997E-2</c:v>
                </c:pt>
                <c:pt idx="7">
                  <c:v>7.1999999999999995E-2</c:v>
                </c:pt>
              </c:numCache>
            </c:numRef>
          </c:val>
        </c:ser>
        <c:dLbls>
          <c:showLegendKey val="0"/>
          <c:showVal val="0"/>
          <c:showCatName val="0"/>
          <c:showSerName val="0"/>
          <c:showPercent val="0"/>
          <c:showBubbleSize val="0"/>
        </c:dLbls>
        <c:gapWidth val="150"/>
        <c:overlap val="100"/>
        <c:axId val="140542720"/>
        <c:axId val="140544256"/>
      </c:barChart>
      <c:catAx>
        <c:axId val="140542720"/>
        <c:scaling>
          <c:orientation val="minMax"/>
        </c:scaling>
        <c:delete val="1"/>
        <c:axPos val="l"/>
        <c:numFmt formatCode="General" sourceLinked="1"/>
        <c:majorTickMark val="out"/>
        <c:minorTickMark val="none"/>
        <c:tickLblPos val="nextTo"/>
        <c:crossAx val="140544256"/>
        <c:crosses val="autoZero"/>
        <c:auto val="1"/>
        <c:lblAlgn val="ctr"/>
        <c:lblOffset val="100"/>
        <c:noMultiLvlLbl val="0"/>
      </c:catAx>
      <c:valAx>
        <c:axId val="140544256"/>
        <c:scaling>
          <c:orientation val="minMax"/>
        </c:scaling>
        <c:delete val="0"/>
        <c:axPos val="b"/>
        <c:majorGridlines>
          <c:spPr>
            <a:ln>
              <a:noFill/>
            </a:ln>
          </c:spPr>
        </c:majorGridlines>
        <c:numFmt formatCode="0%" sourceLinked="1"/>
        <c:majorTickMark val="out"/>
        <c:minorTickMark val="none"/>
        <c:tickLblPos val="high"/>
        <c:txPr>
          <a:bodyPr/>
          <a:lstStyle/>
          <a:p>
            <a:pPr>
              <a:defRPr sz="1000" baseline="0"/>
            </a:pPr>
            <a:endParaRPr lang="ja-JP"/>
          </a:p>
        </c:txPr>
        <c:crossAx val="140542720"/>
        <c:crosses val="autoZero"/>
        <c:crossBetween val="between"/>
        <c:majorUnit val="0.2"/>
      </c:valAx>
    </c:plotArea>
    <c:legend>
      <c:legendPos val="b"/>
      <c:layout/>
      <c:overlay val="0"/>
      <c:txPr>
        <a:bodyPr/>
        <a:lstStyle/>
        <a:p>
          <a:pPr>
            <a:defRPr sz="1000" baseline="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375588734234562E-2"/>
          <c:y val="3.2362283098654063E-2"/>
          <c:w val="0.87566227991612844"/>
          <c:h val="0.82096137143146963"/>
        </c:manualLayout>
      </c:layout>
      <c:barChart>
        <c:barDir val="col"/>
        <c:grouping val="clustered"/>
        <c:varyColors val="0"/>
        <c:ser>
          <c:idx val="0"/>
          <c:order val="0"/>
          <c:spPr>
            <a:solidFill>
              <a:srgbClr val="00B050"/>
            </a:solidFill>
          </c:spPr>
          <c:invertIfNegative val="0"/>
          <c:dLbls>
            <c:spPr>
              <a:noFill/>
              <a:ln>
                <a:noFill/>
              </a:ln>
              <a:effectLst/>
            </c:spPr>
            <c:txPr>
              <a:bodyPr rot="-5400000" vert="horz"/>
              <a:lstStyle/>
              <a:p>
                <a:pPr>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Sheet1!$B$4:$B$72</c:f>
              <c:strCache>
                <c:ptCount val="69"/>
                <c:pt idx="0">
                  <c:v>秋田県　</c:v>
                </c:pt>
                <c:pt idx="1">
                  <c:v>堺市　</c:v>
                </c:pt>
                <c:pt idx="2">
                  <c:v>大阪府　</c:v>
                </c:pt>
                <c:pt idx="3">
                  <c:v>京都府　</c:v>
                </c:pt>
                <c:pt idx="4">
                  <c:v>熊本市</c:v>
                </c:pt>
                <c:pt idx="5">
                  <c:v>金沢市</c:v>
                </c:pt>
                <c:pt idx="6">
                  <c:v>岐阜県　</c:v>
                </c:pt>
                <c:pt idx="7">
                  <c:v>神戸市　</c:v>
                </c:pt>
                <c:pt idx="8">
                  <c:v>鹿児島県　</c:v>
                </c:pt>
                <c:pt idx="9">
                  <c:v>福井県　</c:v>
                </c:pt>
                <c:pt idx="10">
                  <c:v>京都市　</c:v>
                </c:pt>
                <c:pt idx="11">
                  <c:v>兵庫県　</c:v>
                </c:pt>
                <c:pt idx="12">
                  <c:v>長崎県　</c:v>
                </c:pt>
                <c:pt idx="13">
                  <c:v>名古屋市　</c:v>
                </c:pt>
                <c:pt idx="14">
                  <c:v>高知県　</c:v>
                </c:pt>
                <c:pt idx="15">
                  <c:v>大阪市　</c:v>
                </c:pt>
                <c:pt idx="16">
                  <c:v>岡山市　</c:v>
                </c:pt>
                <c:pt idx="17">
                  <c:v>長野県　</c:v>
                </c:pt>
                <c:pt idx="18">
                  <c:v>愛媛県　</c:v>
                </c:pt>
                <c:pt idx="19">
                  <c:v>熊本県　</c:v>
                </c:pt>
                <c:pt idx="20">
                  <c:v>神奈川県　</c:v>
                </c:pt>
                <c:pt idx="21">
                  <c:v>横浜市　</c:v>
                </c:pt>
                <c:pt idx="22">
                  <c:v>東京都　</c:v>
                </c:pt>
                <c:pt idx="23">
                  <c:v>奈良県　</c:v>
                </c:pt>
                <c:pt idx="24">
                  <c:v>茨城県　</c:v>
                </c:pt>
                <c:pt idx="25">
                  <c:v>広島県　</c:v>
                </c:pt>
                <c:pt idx="26">
                  <c:v>山形県　</c:v>
                </c:pt>
                <c:pt idx="27">
                  <c:v>広島市　</c:v>
                </c:pt>
                <c:pt idx="28">
                  <c:v>佐賀県　</c:v>
                </c:pt>
                <c:pt idx="29">
                  <c:v>愛知県　</c:v>
                </c:pt>
                <c:pt idx="30">
                  <c:v>宮崎県　</c:v>
                </c:pt>
                <c:pt idx="31">
                  <c:v>和歌山県　</c:v>
                </c:pt>
                <c:pt idx="32">
                  <c:v>北九州市　</c:v>
                </c:pt>
                <c:pt idx="33">
                  <c:v>埼玉県　</c:v>
                </c:pt>
                <c:pt idx="34">
                  <c:v>群馬県　</c:v>
                </c:pt>
                <c:pt idx="35">
                  <c:v>相模原市　</c:v>
                </c:pt>
                <c:pt idx="36">
                  <c:v>山口県　</c:v>
                </c:pt>
                <c:pt idx="37">
                  <c:v>横須賀市</c:v>
                </c:pt>
                <c:pt idx="38">
                  <c:v>富山県　</c:v>
                </c:pt>
                <c:pt idx="39">
                  <c:v>石川県　</c:v>
                </c:pt>
                <c:pt idx="40">
                  <c:v>三重県　</c:v>
                </c:pt>
                <c:pt idx="41">
                  <c:v>岡山県　</c:v>
                </c:pt>
                <c:pt idx="42">
                  <c:v>福島県　</c:v>
                </c:pt>
                <c:pt idx="43">
                  <c:v>徳島県　</c:v>
                </c:pt>
                <c:pt idx="44">
                  <c:v>福岡県　</c:v>
                </c:pt>
                <c:pt idx="45">
                  <c:v>千葉市　</c:v>
                </c:pt>
                <c:pt idx="46">
                  <c:v>千葉県　</c:v>
                </c:pt>
                <c:pt idx="47">
                  <c:v>香川県　</c:v>
                </c:pt>
                <c:pt idx="48">
                  <c:v>鳥取県　</c:v>
                </c:pt>
                <c:pt idx="49">
                  <c:v>青森県　</c:v>
                </c:pt>
                <c:pt idx="50">
                  <c:v>栃木県　</c:v>
                </c:pt>
                <c:pt idx="51">
                  <c:v>札幌市　</c:v>
                </c:pt>
                <c:pt idx="52">
                  <c:v>浜松市　</c:v>
                </c:pt>
                <c:pt idx="53">
                  <c:v>島根県　</c:v>
                </c:pt>
                <c:pt idx="54">
                  <c:v>仙台市　</c:v>
                </c:pt>
                <c:pt idx="55">
                  <c:v>川崎市　</c:v>
                </c:pt>
                <c:pt idx="56">
                  <c:v>静岡県　</c:v>
                </c:pt>
                <c:pt idx="57">
                  <c:v>北海道　</c:v>
                </c:pt>
                <c:pt idx="58">
                  <c:v>山梨県　</c:v>
                </c:pt>
                <c:pt idx="59">
                  <c:v>さいたま市　</c:v>
                </c:pt>
                <c:pt idx="60">
                  <c:v>岩手県　</c:v>
                </c:pt>
                <c:pt idx="61">
                  <c:v>大分県　</c:v>
                </c:pt>
                <c:pt idx="62">
                  <c:v>滋賀県　</c:v>
                </c:pt>
                <c:pt idx="63">
                  <c:v>福岡市　</c:v>
                </c:pt>
                <c:pt idx="64">
                  <c:v>沖縄県　</c:v>
                </c:pt>
                <c:pt idx="65">
                  <c:v>新潟市　</c:v>
                </c:pt>
                <c:pt idx="66">
                  <c:v>宮城県　</c:v>
                </c:pt>
                <c:pt idx="67">
                  <c:v>静岡市　</c:v>
                </c:pt>
                <c:pt idx="68">
                  <c:v>新潟県　</c:v>
                </c:pt>
              </c:strCache>
            </c:strRef>
          </c:cat>
          <c:val>
            <c:numRef>
              <c:f>Sheet1!$C$4:$C$72</c:f>
              <c:numCache>
                <c:formatCode>0.0%</c:formatCode>
                <c:ptCount val="69"/>
                <c:pt idx="0">
                  <c:v>6.1946902654867256E-2</c:v>
                </c:pt>
                <c:pt idx="1">
                  <c:v>6.2695924764890276E-2</c:v>
                </c:pt>
                <c:pt idx="2">
                  <c:v>7.2016460905349799E-2</c:v>
                </c:pt>
                <c:pt idx="3">
                  <c:v>7.407407407407407E-2</c:v>
                </c:pt>
                <c:pt idx="4">
                  <c:v>8.4337349397590355E-2</c:v>
                </c:pt>
                <c:pt idx="5">
                  <c:v>8.4415584415584416E-2</c:v>
                </c:pt>
                <c:pt idx="6">
                  <c:v>8.4805653710247356E-2</c:v>
                </c:pt>
                <c:pt idx="7">
                  <c:v>9.1722595078299773E-2</c:v>
                </c:pt>
                <c:pt idx="8">
                  <c:v>9.4240837696335081E-2</c:v>
                </c:pt>
                <c:pt idx="9">
                  <c:v>9.6446700507614211E-2</c:v>
                </c:pt>
                <c:pt idx="10">
                  <c:v>9.6551724137931033E-2</c:v>
                </c:pt>
                <c:pt idx="11">
                  <c:v>9.8958333333333329E-2</c:v>
                </c:pt>
                <c:pt idx="12">
                  <c:v>0.10256410256410256</c:v>
                </c:pt>
                <c:pt idx="13">
                  <c:v>0.10294117647058823</c:v>
                </c:pt>
                <c:pt idx="14">
                  <c:v>0.10309278350515463</c:v>
                </c:pt>
                <c:pt idx="15">
                  <c:v>0.10429447852760736</c:v>
                </c:pt>
                <c:pt idx="16">
                  <c:v>0.10619469026548672</c:v>
                </c:pt>
                <c:pt idx="17">
                  <c:v>0.1072463768115942</c:v>
                </c:pt>
                <c:pt idx="18">
                  <c:v>0.1111111111111111</c:v>
                </c:pt>
                <c:pt idx="19">
                  <c:v>0.11217183770883055</c:v>
                </c:pt>
                <c:pt idx="20">
                  <c:v>0.11792452830188679</c:v>
                </c:pt>
                <c:pt idx="21">
                  <c:v>0.11976911976911978</c:v>
                </c:pt>
                <c:pt idx="22">
                  <c:v>0.12014329016257923</c:v>
                </c:pt>
                <c:pt idx="23">
                  <c:v>0.12048192771084337</c:v>
                </c:pt>
                <c:pt idx="24">
                  <c:v>0.13003901170351106</c:v>
                </c:pt>
                <c:pt idx="25">
                  <c:v>0.13215859030837004</c:v>
                </c:pt>
                <c:pt idx="26">
                  <c:v>0.13492063492063491</c:v>
                </c:pt>
                <c:pt idx="27">
                  <c:v>0.13588850174216027</c:v>
                </c:pt>
                <c:pt idx="28">
                  <c:v>0.13653136531365315</c:v>
                </c:pt>
                <c:pt idx="29">
                  <c:v>0.13992869875222816</c:v>
                </c:pt>
                <c:pt idx="30">
                  <c:v>0.1407563025210084</c:v>
                </c:pt>
                <c:pt idx="31">
                  <c:v>0.14102564102564102</c:v>
                </c:pt>
                <c:pt idx="32">
                  <c:v>0.14150943396226415</c:v>
                </c:pt>
                <c:pt idx="33">
                  <c:v>0.14619080301990392</c:v>
                </c:pt>
                <c:pt idx="34">
                  <c:v>0.1476510067114094</c:v>
                </c:pt>
                <c:pt idx="35">
                  <c:v>0.14880952380952381</c:v>
                </c:pt>
                <c:pt idx="36">
                  <c:v>0.15063520871143377</c:v>
                </c:pt>
                <c:pt idx="37">
                  <c:v>0.15094339622641509</c:v>
                </c:pt>
                <c:pt idx="38">
                  <c:v>0.1588235294117647</c:v>
                </c:pt>
                <c:pt idx="39">
                  <c:v>0.16243654822335024</c:v>
                </c:pt>
                <c:pt idx="40">
                  <c:v>0.16468253968253968</c:v>
                </c:pt>
                <c:pt idx="41">
                  <c:v>0.16566265060240964</c:v>
                </c:pt>
                <c:pt idx="42">
                  <c:v>0.16703296703296702</c:v>
                </c:pt>
                <c:pt idx="43">
                  <c:v>0.16728624535315986</c:v>
                </c:pt>
                <c:pt idx="44">
                  <c:v>0.17161290322580644</c:v>
                </c:pt>
                <c:pt idx="45">
                  <c:v>0.17834394904458598</c:v>
                </c:pt>
                <c:pt idx="46">
                  <c:v>0.18951612903225806</c:v>
                </c:pt>
                <c:pt idx="47">
                  <c:v>0.19500000000000001</c:v>
                </c:pt>
                <c:pt idx="48">
                  <c:v>0.19855595667870035</c:v>
                </c:pt>
                <c:pt idx="49">
                  <c:v>0.20218579234972678</c:v>
                </c:pt>
                <c:pt idx="50">
                  <c:v>0.20443740095087162</c:v>
                </c:pt>
                <c:pt idx="51">
                  <c:v>0.20596590909090909</c:v>
                </c:pt>
                <c:pt idx="52">
                  <c:v>0.21917808219178081</c:v>
                </c:pt>
                <c:pt idx="53">
                  <c:v>0.22065727699530516</c:v>
                </c:pt>
                <c:pt idx="54">
                  <c:v>0.23555555555555555</c:v>
                </c:pt>
                <c:pt idx="55">
                  <c:v>0.24041811846689895</c:v>
                </c:pt>
                <c:pt idx="56">
                  <c:v>0.25703564727954969</c:v>
                </c:pt>
                <c:pt idx="57">
                  <c:v>0.26129518072289154</c:v>
                </c:pt>
                <c:pt idx="58">
                  <c:v>0.26969696969696971</c:v>
                </c:pt>
                <c:pt idx="59">
                  <c:v>0.27076923076923076</c:v>
                </c:pt>
                <c:pt idx="60">
                  <c:v>0.27832512315270935</c:v>
                </c:pt>
                <c:pt idx="61">
                  <c:v>0.28077753779697623</c:v>
                </c:pt>
                <c:pt idx="62">
                  <c:v>0.31699346405228757</c:v>
                </c:pt>
                <c:pt idx="63">
                  <c:v>0.31887201735357917</c:v>
                </c:pt>
                <c:pt idx="64">
                  <c:v>0.32879377431906615</c:v>
                </c:pt>
                <c:pt idx="65">
                  <c:v>0.33333333333333331</c:v>
                </c:pt>
                <c:pt idx="66">
                  <c:v>0.3475783475783476</c:v>
                </c:pt>
                <c:pt idx="67">
                  <c:v>0.36024844720496896</c:v>
                </c:pt>
                <c:pt idx="68">
                  <c:v>0.44680851063829785</c:v>
                </c:pt>
              </c:numCache>
            </c:numRef>
          </c:val>
        </c:ser>
        <c:dLbls>
          <c:showLegendKey val="0"/>
          <c:showVal val="0"/>
          <c:showCatName val="0"/>
          <c:showSerName val="0"/>
          <c:showPercent val="0"/>
          <c:showBubbleSize val="0"/>
        </c:dLbls>
        <c:gapWidth val="150"/>
        <c:axId val="157912064"/>
        <c:axId val="157938432"/>
      </c:barChart>
      <c:catAx>
        <c:axId val="157912064"/>
        <c:scaling>
          <c:orientation val="minMax"/>
        </c:scaling>
        <c:delete val="0"/>
        <c:axPos val="b"/>
        <c:numFmt formatCode="General" sourceLinked="1"/>
        <c:majorTickMark val="out"/>
        <c:minorTickMark val="none"/>
        <c:tickLblPos val="nextTo"/>
        <c:txPr>
          <a:bodyPr rot="0" vert="eaVert"/>
          <a:lstStyle/>
          <a:p>
            <a:pPr>
              <a:defRPr sz="700" baseline="0"/>
            </a:pPr>
            <a:endParaRPr lang="ja-JP"/>
          </a:p>
        </c:txPr>
        <c:crossAx val="157938432"/>
        <c:crosses val="autoZero"/>
        <c:auto val="1"/>
        <c:lblAlgn val="ctr"/>
        <c:lblOffset val="100"/>
        <c:noMultiLvlLbl val="0"/>
      </c:catAx>
      <c:valAx>
        <c:axId val="157938432"/>
        <c:scaling>
          <c:orientation val="minMax"/>
        </c:scaling>
        <c:delete val="0"/>
        <c:axPos val="l"/>
        <c:majorGridlines/>
        <c:numFmt formatCode="0.0%" sourceLinked="1"/>
        <c:majorTickMark val="out"/>
        <c:minorTickMark val="none"/>
        <c:tickLblPos val="nextTo"/>
        <c:crossAx val="157912064"/>
        <c:crosses val="autoZero"/>
        <c:crossBetween val="between"/>
      </c:valAx>
    </c:plotArea>
    <c:plotVisOnly val="1"/>
    <c:dispBlanksAs val="gap"/>
    <c:showDLblsOverMax val="0"/>
  </c:chart>
  <c:txPr>
    <a:bodyPr/>
    <a:lstStyle/>
    <a:p>
      <a:pPr>
        <a:defRPr sz="900" baseline="0"/>
      </a:pPr>
      <a:endParaRPr lang="ja-JP"/>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prstClr val="black"/>
                </a:solidFill>
                <a:latin typeface="+mn-lt"/>
                <a:ea typeface="+mn-ea"/>
                <a:cs typeface="+mn-cs"/>
              </a:defRPr>
            </a:pPr>
            <a:r>
              <a:rPr lang="ja-JP" altLang="ja-JP" sz="1400" b="1" i="0" baseline="0" dirty="0" smtClean="0"/>
              <a:t>各国の要保護児童に占める里親委託児童の割合（２０</a:t>
            </a:r>
            <a:r>
              <a:rPr lang="ja-JP" altLang="en-US" sz="1400" b="1" i="0" baseline="0" dirty="0" smtClean="0"/>
              <a:t>１</a:t>
            </a:r>
            <a:r>
              <a:rPr lang="ja-JP" altLang="ja-JP" sz="1400" b="1" i="0" baseline="0" dirty="0" smtClean="0"/>
              <a:t>０年前後の状況）</a:t>
            </a:r>
            <a:r>
              <a:rPr lang="zh-TW" altLang="en-US" sz="1400" dirty="0" smtClean="0"/>
              <a:t>（</a:t>
            </a:r>
            <a:r>
              <a:rPr lang="zh-TW" altLang="en-US" sz="1400" dirty="0"/>
              <a:t>％）</a:t>
            </a:r>
          </a:p>
        </c:rich>
      </c:tx>
      <c:overlay val="0"/>
    </c:title>
    <c:autoTitleDeleted val="0"/>
    <c:plotArea>
      <c:layout/>
      <c:barChart>
        <c:barDir val="bar"/>
        <c:grouping val="clustered"/>
        <c:varyColors val="0"/>
        <c:ser>
          <c:idx val="0"/>
          <c:order val="0"/>
          <c:tx>
            <c:strRef>
              <c:f>Sheet1!$B$1</c:f>
              <c:strCache>
                <c:ptCount val="1"/>
                <c:pt idx="0">
                  <c:v>２０１０年前後委託率（％）</c:v>
                </c:pt>
              </c:strCache>
            </c:strRef>
          </c:tx>
          <c:spPr>
            <a:solidFill>
              <a:srgbClr val="FF0000"/>
            </a:solidFill>
            <a:ln w="6350">
              <a:solidFill>
                <a:schemeClr val="tx1"/>
              </a:solidFill>
            </a:ln>
          </c:spPr>
          <c:invertIfNegative val="0"/>
          <c:dPt>
            <c:idx val="0"/>
            <c:invertIfNegative val="0"/>
            <c:bubble3D val="0"/>
            <c:spPr>
              <a:solidFill>
                <a:schemeClr val="accent6"/>
              </a:solidFill>
              <a:ln w="6350">
                <a:solidFill>
                  <a:schemeClr val="tx1"/>
                </a:solidFill>
              </a:ln>
            </c:spPr>
          </c:dPt>
          <c:dPt>
            <c:idx val="1"/>
            <c:invertIfNegative val="0"/>
            <c:bubble3D val="0"/>
            <c:spPr>
              <a:solidFill>
                <a:srgbClr val="389CE0"/>
              </a:solidFill>
              <a:ln w="6350">
                <a:solidFill>
                  <a:schemeClr val="tx1"/>
                </a:solidFill>
              </a:ln>
            </c:spPr>
          </c:dPt>
          <c:dPt>
            <c:idx val="2"/>
            <c:invertIfNegative val="0"/>
            <c:bubble3D val="0"/>
            <c:spPr>
              <a:solidFill>
                <a:srgbClr val="947CB0"/>
              </a:solidFill>
              <a:ln w="6350">
                <a:solidFill>
                  <a:schemeClr val="tx1"/>
                </a:solidFill>
              </a:ln>
            </c:spPr>
          </c:dPt>
          <c:dPt>
            <c:idx val="3"/>
            <c:invertIfNegative val="0"/>
            <c:bubble3D val="0"/>
            <c:spPr>
              <a:solidFill>
                <a:srgbClr val="92D050"/>
              </a:solidFill>
              <a:ln w="6350">
                <a:solidFill>
                  <a:schemeClr val="tx1"/>
                </a:solidFill>
              </a:ln>
            </c:spPr>
          </c:dPt>
          <c:dPt>
            <c:idx val="4"/>
            <c:invertIfNegative val="0"/>
            <c:bubble3D val="0"/>
            <c:spPr>
              <a:solidFill>
                <a:schemeClr val="accent6">
                  <a:lumMod val="75000"/>
                </a:schemeClr>
              </a:solidFill>
              <a:ln w="6350">
                <a:solidFill>
                  <a:schemeClr val="tx1"/>
                </a:solidFill>
              </a:ln>
            </c:spPr>
          </c:dPt>
          <c:dPt>
            <c:idx val="5"/>
            <c:invertIfNegative val="0"/>
            <c:bubble3D val="0"/>
            <c:spPr>
              <a:solidFill>
                <a:srgbClr val="2A98A4"/>
              </a:solidFill>
              <a:ln w="6350">
                <a:solidFill>
                  <a:schemeClr val="tx1"/>
                </a:solidFill>
              </a:ln>
            </c:spPr>
          </c:dPt>
          <c:dPt>
            <c:idx val="6"/>
            <c:invertIfNegative val="0"/>
            <c:bubble3D val="0"/>
            <c:spPr>
              <a:solidFill>
                <a:schemeClr val="accent4">
                  <a:lumMod val="75000"/>
                </a:schemeClr>
              </a:solidFill>
              <a:ln w="6350">
                <a:solidFill>
                  <a:schemeClr val="tx1"/>
                </a:solidFill>
              </a:ln>
            </c:spPr>
          </c:dPt>
          <c:dPt>
            <c:idx val="7"/>
            <c:invertIfNegative val="0"/>
            <c:bubble3D val="0"/>
            <c:spPr>
              <a:solidFill>
                <a:srgbClr val="AF1B29"/>
              </a:solidFill>
              <a:ln w="6350">
                <a:solidFill>
                  <a:schemeClr val="tx1"/>
                </a:solidFill>
              </a:ln>
            </c:spPr>
          </c:dPt>
          <c:dPt>
            <c:idx val="8"/>
            <c:invertIfNegative val="0"/>
            <c:bubble3D val="0"/>
            <c:spPr>
              <a:solidFill>
                <a:schemeClr val="accent3">
                  <a:lumMod val="75000"/>
                </a:schemeClr>
              </a:solidFill>
              <a:ln w="6350">
                <a:solidFill>
                  <a:schemeClr val="tx1"/>
                </a:solidFill>
              </a:ln>
            </c:spPr>
          </c:dPt>
          <c:dPt>
            <c:idx val="10"/>
            <c:invertIfNegative val="0"/>
            <c:bubble3D val="0"/>
            <c:spPr>
              <a:solidFill>
                <a:srgbClr val="00FF00"/>
              </a:solidFill>
              <a:ln w="6350">
                <a:solidFill>
                  <a:schemeClr val="tx1"/>
                </a:solidFill>
              </a:ln>
            </c:spPr>
          </c:dPt>
          <c:dPt>
            <c:idx val="11"/>
            <c:invertIfNegative val="0"/>
            <c:bubble3D val="0"/>
            <c:spPr>
              <a:solidFill>
                <a:srgbClr val="0000CC"/>
              </a:solidFill>
              <a:ln w="6350">
                <a:solidFill>
                  <a:schemeClr val="tx1"/>
                </a:solidFill>
              </a:ln>
            </c:spPr>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0"/>
                <c:pt idx="0">
                  <c:v>イギリス</c:v>
                </c:pt>
                <c:pt idx="1">
                  <c:v>ドイツ</c:v>
                </c:pt>
                <c:pt idx="2">
                  <c:v>フランス</c:v>
                </c:pt>
                <c:pt idx="3">
                  <c:v>イタリア</c:v>
                </c:pt>
                <c:pt idx="4">
                  <c:v>アメリカ</c:v>
                </c:pt>
                <c:pt idx="5">
                  <c:v>カナダ（ＢＣ州）</c:v>
                </c:pt>
                <c:pt idx="6">
                  <c:v>オーストラリア</c:v>
                </c:pt>
                <c:pt idx="7">
                  <c:v>香港</c:v>
                </c:pt>
                <c:pt idx="8">
                  <c:v>韓国</c:v>
                </c:pt>
                <c:pt idx="9">
                  <c:v>日本</c:v>
                </c:pt>
              </c:strCache>
            </c:strRef>
          </c:cat>
          <c:val>
            <c:numRef>
              <c:f>Sheet1!$B$2:$B$14</c:f>
              <c:numCache>
                <c:formatCode>General</c:formatCode>
                <c:ptCount val="10"/>
                <c:pt idx="0">
                  <c:v>71.7</c:v>
                </c:pt>
                <c:pt idx="1">
                  <c:v>50.4</c:v>
                </c:pt>
                <c:pt idx="2">
                  <c:v>54.9</c:v>
                </c:pt>
                <c:pt idx="3">
                  <c:v>49.5</c:v>
                </c:pt>
                <c:pt idx="4" formatCode="0.0_ ">
                  <c:v>77</c:v>
                </c:pt>
                <c:pt idx="5">
                  <c:v>63.6</c:v>
                </c:pt>
                <c:pt idx="6">
                  <c:v>93.5</c:v>
                </c:pt>
                <c:pt idx="7">
                  <c:v>79.8</c:v>
                </c:pt>
                <c:pt idx="8">
                  <c:v>43.6</c:v>
                </c:pt>
                <c:pt idx="9" formatCode="0.0_ ">
                  <c:v>12</c:v>
                </c:pt>
              </c:numCache>
            </c:numRef>
          </c:val>
        </c:ser>
        <c:dLbls>
          <c:showLegendKey val="0"/>
          <c:showVal val="0"/>
          <c:showCatName val="0"/>
          <c:showSerName val="0"/>
          <c:showPercent val="0"/>
          <c:showBubbleSize val="0"/>
        </c:dLbls>
        <c:gapWidth val="252"/>
        <c:overlap val="-30"/>
        <c:axId val="158583808"/>
        <c:axId val="158593792"/>
      </c:barChart>
      <c:catAx>
        <c:axId val="158583808"/>
        <c:scaling>
          <c:orientation val="maxMin"/>
        </c:scaling>
        <c:delete val="0"/>
        <c:axPos val="l"/>
        <c:numFmt formatCode="General" sourceLinked="0"/>
        <c:majorTickMark val="none"/>
        <c:minorTickMark val="none"/>
        <c:tickLblPos val="nextTo"/>
        <c:txPr>
          <a:bodyPr/>
          <a:lstStyle/>
          <a:p>
            <a:pPr>
              <a:defRPr sz="1100"/>
            </a:pPr>
            <a:endParaRPr lang="ja-JP"/>
          </a:p>
        </c:txPr>
        <c:crossAx val="158593792"/>
        <c:crosses val="autoZero"/>
        <c:auto val="1"/>
        <c:lblAlgn val="ctr"/>
        <c:lblOffset val="100"/>
        <c:noMultiLvlLbl val="0"/>
      </c:catAx>
      <c:valAx>
        <c:axId val="158593792"/>
        <c:scaling>
          <c:orientation val="minMax"/>
        </c:scaling>
        <c:delete val="0"/>
        <c:axPos val="t"/>
        <c:majorGridlines/>
        <c:numFmt formatCode="General" sourceLinked="1"/>
        <c:majorTickMark val="none"/>
        <c:minorTickMark val="none"/>
        <c:tickLblPos val="low"/>
        <c:spPr>
          <a:ln w="0"/>
        </c:spPr>
        <c:crossAx val="158583808"/>
        <c:crosses val="autoZero"/>
        <c:crossBetween val="between"/>
      </c:valAx>
      <c:spPr>
        <a:ln>
          <a:solidFill>
            <a:schemeClr val="tx1"/>
          </a:solidFill>
        </a:ln>
      </c:spPr>
    </c:plotArea>
    <c:plotVisOnly val="1"/>
    <c:dispBlanksAs val="gap"/>
    <c:showDLblsOverMax val="0"/>
  </c:chart>
  <c:txPr>
    <a:bodyPr/>
    <a:lstStyle/>
    <a:p>
      <a:pPr>
        <a:defRPr sz="1200"/>
      </a:pPr>
      <a:endParaRPr lang="ja-JP"/>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0.67137</cdr:x>
      <cdr:y>0.61296</cdr:y>
    </cdr:from>
    <cdr:to>
      <cdr:x>0.93379</cdr:x>
      <cdr:y>0.69091</cdr:y>
    </cdr:to>
    <cdr:sp macro="" textlink="">
      <cdr:nvSpPr>
        <cdr:cNvPr id="3" name="テキスト ボックス 2"/>
        <cdr:cNvSpPr txBox="1"/>
      </cdr:nvSpPr>
      <cdr:spPr>
        <a:xfrm xmlns:a="http://schemas.openxmlformats.org/drawingml/2006/main">
          <a:off x="3131828" y="2427591"/>
          <a:ext cx="1224145" cy="308713"/>
        </a:xfrm>
        <a:prstGeom xmlns:a="http://schemas.openxmlformats.org/drawingml/2006/main" prst="rect">
          <a:avLst/>
        </a:prstGeom>
        <a:solidFill xmlns:a="http://schemas.openxmlformats.org/drawingml/2006/main">
          <a:schemeClr val="bg1"/>
        </a:solidFill>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marL="87313" indent="-87313"/>
          <a:r>
            <a:rPr lang="en-US" altLang="ja-JP" sz="700" dirty="0" smtClean="0"/>
            <a:t> ※</a:t>
          </a:r>
          <a:r>
            <a:rPr lang="ja-JP" altLang="en-US" sz="700" dirty="0" smtClean="0"/>
            <a:t>平成</a:t>
          </a:r>
          <a:r>
            <a:rPr lang="en-US" altLang="ja-JP" sz="700" dirty="0" smtClean="0"/>
            <a:t>22</a:t>
          </a:r>
          <a:r>
            <a:rPr lang="ja-JP" altLang="en-US" sz="700" dirty="0" smtClean="0"/>
            <a:t>年度の件数は、福島県を除いた数</a:t>
          </a:r>
          <a:endParaRPr lang="ja-JP" altLang="en-US" sz="700" dirty="0"/>
        </a:p>
      </cdr:txBody>
    </cdr:sp>
  </cdr:relSizeAnchor>
</c:userShapes>
</file>

<file path=ppt/drawings/drawing2.xml><?xml version="1.0" encoding="utf-8"?>
<c:userShapes xmlns:c="http://schemas.openxmlformats.org/drawingml/2006/chart">
  <cdr:relSizeAnchor xmlns:cdr="http://schemas.openxmlformats.org/drawingml/2006/chartDrawing">
    <cdr:from>
      <cdr:x>0.87093</cdr:x>
      <cdr:y>0.93591</cdr:y>
    </cdr:from>
    <cdr:to>
      <cdr:x>0.96192</cdr:x>
      <cdr:y>0.97717</cdr:y>
    </cdr:to>
    <cdr:sp macro="" textlink="">
      <cdr:nvSpPr>
        <cdr:cNvPr id="2" name="スライド番号プレースホルダ 6"/>
        <cdr:cNvSpPr txBox="1">
          <a:spLocks xmlns:a="http://schemas.openxmlformats.org/drawingml/2006/main"/>
        </cdr:cNvSpPr>
      </cdr:nvSpPr>
      <cdr:spPr bwMode="auto">
        <a:xfrm xmlns:a="http://schemas.openxmlformats.org/drawingml/2006/main">
          <a:off x="8265740" y="5904954"/>
          <a:ext cx="863600" cy="2603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lstStyle xmlns:a="http://schemas.openxmlformats.org/drawingml/2006/main">
          <a:defPPr>
            <a:defRPr lang="ja-JP"/>
          </a:defPPr>
          <a:lvl1pPr algn="l" rtl="0" fontAlgn="base">
            <a:spcBef>
              <a:spcPct val="0"/>
            </a:spcBef>
            <a:spcAft>
              <a:spcPct val="0"/>
            </a:spcAft>
            <a:defRPr kumimoji="1" sz="8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8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8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8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800" kern="1200">
              <a:solidFill>
                <a:schemeClr val="tx1"/>
              </a:solidFill>
              <a:latin typeface="Arial" charset="0"/>
              <a:ea typeface="ＭＳ Ｐゴシック" charset="-128"/>
              <a:cs typeface="+mn-cs"/>
            </a:defRPr>
          </a:lvl5pPr>
          <a:lvl6pPr marL="2286000" algn="l" defTabSz="914400" rtl="0" eaLnBrk="1" latinLnBrk="0" hangingPunct="1">
            <a:defRPr kumimoji="1" sz="800" kern="1200">
              <a:solidFill>
                <a:schemeClr val="tx1"/>
              </a:solidFill>
              <a:latin typeface="Arial" charset="0"/>
              <a:ea typeface="ＭＳ Ｐゴシック" charset="-128"/>
              <a:cs typeface="+mn-cs"/>
            </a:defRPr>
          </a:lvl6pPr>
          <a:lvl7pPr marL="2743200" algn="l" defTabSz="914400" rtl="0" eaLnBrk="1" latinLnBrk="0" hangingPunct="1">
            <a:defRPr kumimoji="1" sz="800" kern="1200">
              <a:solidFill>
                <a:schemeClr val="tx1"/>
              </a:solidFill>
              <a:latin typeface="Arial" charset="0"/>
              <a:ea typeface="ＭＳ Ｐゴシック" charset="-128"/>
              <a:cs typeface="+mn-cs"/>
            </a:defRPr>
          </a:lvl7pPr>
          <a:lvl8pPr marL="3200400" algn="l" defTabSz="914400" rtl="0" eaLnBrk="1" latinLnBrk="0" hangingPunct="1">
            <a:defRPr kumimoji="1" sz="800" kern="1200">
              <a:solidFill>
                <a:schemeClr val="tx1"/>
              </a:solidFill>
              <a:latin typeface="Arial" charset="0"/>
              <a:ea typeface="ＭＳ Ｐゴシック" charset="-128"/>
              <a:cs typeface="+mn-cs"/>
            </a:defRPr>
          </a:lvl8pPr>
          <a:lvl9pPr marL="3657600" algn="l" defTabSz="914400" rtl="0" eaLnBrk="1" latinLnBrk="0" hangingPunct="1">
            <a:defRPr kumimoji="1" sz="800" kern="1200">
              <a:solidFill>
                <a:schemeClr val="tx1"/>
              </a:solidFill>
              <a:latin typeface="Arial" charset="0"/>
              <a:ea typeface="ＭＳ Ｐゴシック" charset="-128"/>
              <a:cs typeface="+mn-cs"/>
            </a:defRPr>
          </a:lvl9pPr>
        </a:lstStyle>
        <a:p xmlns:a="http://schemas.openxmlformats.org/drawingml/2006/main">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14</a:t>
          </a:fld>
          <a:endParaRPr lang="en-US" altLang="ja-JP" sz="1400" dirty="0">
            <a:solidFill>
              <a:srgbClr val="000000"/>
            </a:solidFill>
            <a:latin typeface="Arial" charset="0"/>
            <a:ea typeface="ＭＳ Ｐゴシック"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399390C-4885-45CE-9960-EAD441AB7FF3}" type="datetimeFigureOut">
              <a:rPr kumimoji="1" lang="ja-JP" altLang="en-US" smtClean="0"/>
              <a:t>2015/4/14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8459DBE-44A7-4B2F-BC04-907A5BBE840A}" type="slidenum">
              <a:rPr kumimoji="1" lang="ja-JP" altLang="en-US" smtClean="0"/>
              <a:t>‹#›</a:t>
            </a:fld>
            <a:endParaRPr kumimoji="1" lang="ja-JP" altLang="en-US"/>
          </a:p>
        </p:txBody>
      </p:sp>
    </p:spTree>
    <p:extLst>
      <p:ext uri="{BB962C8B-B14F-4D97-AF65-F5344CB8AC3E}">
        <p14:creationId xmlns:p14="http://schemas.microsoft.com/office/powerpoint/2010/main" val="22949739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a:xfrm>
            <a:off x="919163" y="742950"/>
            <a:ext cx="4970462" cy="3729038"/>
          </a:xfrm>
          <a:ln/>
        </p:spPr>
      </p:sp>
      <p:sp>
        <p:nvSpPr>
          <p:cNvPr id="50179" name="ノート プレースホルダ 2"/>
          <p:cNvSpPr>
            <a:spLocks noGrp="1"/>
          </p:cNvSpPr>
          <p:nvPr>
            <p:ph type="body" idx="1"/>
          </p:nvPr>
        </p:nvSpPr>
        <p:spPr>
          <a:noFill/>
          <a:ln/>
        </p:spPr>
        <p:txBody>
          <a:bodyPr/>
          <a:lstStyle/>
          <a:p>
            <a:endParaRPr lang="ja-JP" altLang="en-US" smtClean="0">
              <a:ea typeface="ＭＳ Ｐ明朝" charset="-128"/>
            </a:endParaRPr>
          </a:p>
        </p:txBody>
      </p:sp>
      <p:sp>
        <p:nvSpPr>
          <p:cNvPr id="50180" name="スライド番号プレースホルダ 3"/>
          <p:cNvSpPr>
            <a:spLocks noGrp="1"/>
          </p:cNvSpPr>
          <p:nvPr>
            <p:ph type="sldNum" sz="quarter" idx="5"/>
          </p:nvPr>
        </p:nvSpPr>
        <p:spPr>
          <a:noFill/>
        </p:spPr>
        <p:txBody>
          <a:bodyPr/>
          <a:lstStyle/>
          <a:p>
            <a:pPr defTabSz="915988"/>
            <a:fld id="{9FD9B0A5-1508-4CA1-A0DC-881D5809461F}" type="slidenum">
              <a:rPr lang="ja-JP" altLang="en-US" smtClean="0">
                <a:solidFill>
                  <a:prstClr val="black"/>
                </a:solidFill>
              </a:rPr>
              <a:pPr defTabSz="915988"/>
              <a:t>3</a:t>
            </a:fld>
            <a:endParaRPr lang="ja-JP" altLang="en-US" smtClean="0">
              <a:solidFill>
                <a:prstClr val="black"/>
              </a:solidFill>
            </a:endParaRPr>
          </a:p>
        </p:txBody>
      </p:sp>
    </p:spTree>
    <p:extLst>
      <p:ext uri="{BB962C8B-B14F-4D97-AF65-F5344CB8AC3E}">
        <p14:creationId xmlns:p14="http://schemas.microsoft.com/office/powerpoint/2010/main" val="1222400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71206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955282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8743617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2886447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5617998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6620588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6375952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290850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9202231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79912199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9162830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167353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637013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1235947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4767524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0843182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7065290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414132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0679923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1443868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51422314"/>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80443092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72389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501562163"/>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57583417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3761692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7057366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97981047"/>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5081866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814937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88248695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99781823"/>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95755631"/>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623468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715422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9442472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34758038"/>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9003253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2504362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45190396"/>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946990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2427996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4400900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70112995"/>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707596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5734875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63115593"/>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59490195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2369827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4771191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21690564"/>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50075675"/>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187585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45770589"/>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72806593"/>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04595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70058896"/>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63154643"/>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3847287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70311288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32499235"/>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94027663"/>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798904269"/>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44823528"/>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92755119"/>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16217446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638198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1075824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69384544"/>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4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33072933"/>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1757111"/>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2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30903776"/>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32267543"/>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94985567"/>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0180014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94125402"/>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0905047"/>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95058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82929194"/>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08104060"/>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1"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47708549"/>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4"/>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4025660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F00B4A0C-0EDE-4AAB-AB2F-AACF974876C3}" type="datetime1">
              <a:rPr lang="ja-JP" altLang="en-US">
                <a:solidFill>
                  <a:srgbClr val="000000"/>
                </a:solidFill>
              </a:rPr>
              <a:pPr>
                <a:defRPr/>
              </a:pPr>
              <a:t>2015/4/14</a:t>
            </a:fld>
            <a:endParaRPr lang="en-US" altLang="ja-JP">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89791183"/>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4"/>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89"/>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40236472"/>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7046913" y="6597650"/>
            <a:ext cx="2133600" cy="260350"/>
          </a:xfrm>
        </p:spPr>
        <p:txBody>
          <a:bodyPr/>
          <a:lstStyle>
            <a:lvl1pPr>
              <a:defRPr/>
            </a:lvl1pPr>
          </a:lstStyle>
          <a:p>
            <a:pPr>
              <a:defRPr/>
            </a:pPr>
            <a:fld id="{83D09C8D-7855-49E0-8469-EBEE8B00EDF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55581065"/>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27390589"/>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kumimoji="0" lang="ja-JP" altLang="en-US" smtClean="0"/>
              <a:t>マスター タイトルの書式設定</a:t>
            </a:r>
            <a:endParaRPr kumimoji="0"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sp>
        <p:nvSpPr>
          <p:cNvPr id="7" name="日付プレースホルダー 6"/>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20" name="フッター プレースホルダー 19"/>
          <p:cNvSpPr>
            <a:spLocks noGrp="1"/>
          </p:cNvSpPr>
          <p:nvPr>
            <p:ph type="ftr" sz="quarter" idx="11"/>
          </p:nvPr>
        </p:nvSpPr>
        <p:spPr/>
        <p:txBody>
          <a:bodyPr/>
          <a:lstStyle>
            <a:extLst/>
          </a:lstStyle>
          <a:p>
            <a:endParaRPr kumimoji="1" lang="ja-JP" altLang="en-US"/>
          </a:p>
        </p:txBody>
      </p:sp>
      <p:sp>
        <p:nvSpPr>
          <p:cNvPr id="10" name="スライド番号プレースホルダー 9"/>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
        <p:nvSpPr>
          <p:cNvPr id="8" name="円/楕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円/楕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
        <p:nvSpPr>
          <p:cNvPr id="10" name="正方形/長方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円/楕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円/楕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7274628"/>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nchor="ctr"/>
          <a:lstStyle>
            <a:extLst/>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正方形/長方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付プレースホルダー 1"/>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
        <p:nvSpPr>
          <p:cNvPr id="6" name="正方形/長方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
        <p:nvSpPr>
          <p:cNvPr id="8" name="正方形/長方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図プレースホルダー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smtClean="0"/>
              <a:t>アイコンをクリックして図を追加</a:t>
            </a:r>
            <a:endParaRPr kumimoji="0" lang="en-US" dirty="0"/>
          </a:p>
        </p:txBody>
      </p:sp>
      <p:sp>
        <p:nvSpPr>
          <p:cNvPr id="9" name="フローチャート: 処理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フローチャート: 処理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テキスト プレースホルダー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274639"/>
            <a:ext cx="1828800" cy="5851525"/>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1143000" y="274640"/>
            <a:ext cx="5562600" cy="5851525"/>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F3E303F7-6B47-441D-B68C-F44EF7F9013F}" type="datetimeFigureOut">
              <a:rPr kumimoji="1" lang="ja-JP" altLang="en-US" smtClean="0"/>
              <a:t>2015/4/14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607B48E9-9772-456D-A330-195AFC20DDB6}" type="slidenum">
              <a:rPr kumimoji="1" lang="ja-JP" altLang="en-US" smtClean="0"/>
              <a:t>‹#›</a:t>
            </a:fld>
            <a:endParaRPr kumimoji="1" lang="ja-JP" altLang="en-US"/>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2506395031"/>
      </p:ext>
    </p:extLst>
  </p:cSld>
  <p:clrMapOvr>
    <a:masterClrMapping/>
  </p:clrMapOvr>
  <p:transition>
    <p:fade/>
  </p:transition>
</p:sldLayout>
</file>

<file path=ppt/slideLayouts/slideLayout189.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75406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2623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38641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5481048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230286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3898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5905185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467433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256762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811651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179350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583478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6477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6865612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73446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35882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663491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8180795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799522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09398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926443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5895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937768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96938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952818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624287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316450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167006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364905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202974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88897679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853715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4280145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448354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79"/>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37307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272656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493201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54"/>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73014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939546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072775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567979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818612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2985780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477422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1924109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216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634354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606045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F00B4A0C-0EDE-4AAB-AB2F-AACF974876C3}" type="datetime1">
              <a:rPr lang="ja-JP" altLang="en-US">
                <a:solidFill>
                  <a:srgbClr val="000000"/>
                </a:solidFill>
              </a:rPr>
              <a:pPr>
                <a:defRPr/>
              </a:pPr>
              <a:t>2015/4/14</a:t>
            </a:fld>
            <a:endParaRPr lang="en-US" altLang="ja-JP">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9783394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2686016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4054512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7046913" y="6597652"/>
            <a:ext cx="2133600" cy="260350"/>
          </a:xfrm>
        </p:spPr>
        <p:txBody>
          <a:bodyPr/>
          <a:lstStyle>
            <a:lvl1pPr>
              <a:defRPr/>
            </a:lvl1pPr>
          </a:lstStyle>
          <a:p>
            <a:pPr>
              <a:defRPr/>
            </a:pPr>
            <a:fld id="{83D09C8D-7855-49E0-8469-EBEE8B00EDF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0885014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8959164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3296353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2641182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950499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7590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4399669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8414982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6909376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367132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9861982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5329340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9214763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1572400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12812432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78899019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0920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9918815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13257330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0234980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7061155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755765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0282E95-9FAE-44C1-8B0D-92663F32059B}"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CF9977-73F4-43C5-9C83-D0D95D2274D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4520645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FBB6AD7-BBA8-4AA9-8439-CE13CAC58741}" type="datetime1">
              <a:rPr lang="ja-JP" altLang="en-US" smtClean="0">
                <a:solidFill>
                  <a:srgbClr val="000000"/>
                </a:solidFill>
              </a:rPr>
              <a:pPr>
                <a:defRPr/>
              </a:pPr>
              <a:t>2015/4/14</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4A15F-67D3-4BD9-A2DB-4C95A30E38F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1412492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F3A5820-0FD6-4FCC-B85A-0B31C771EE6F}"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F9D5CD4-DD8B-43B0-A1DD-0DB4EA563A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5291040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6925BFC-B078-4CD9-AC09-2F08CA078E05}" type="datetime1">
              <a:rPr lang="ja-JP" altLang="en-US" smtClean="0">
                <a:solidFill>
                  <a:srgbClr val="000000"/>
                </a:solidFill>
              </a:rPr>
              <a:pPr>
                <a:defRPr/>
              </a:pPr>
              <a:t>2015/4/14</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9A0425-92FB-4B01-A3A0-C2AF6AD7341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2255908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2"/>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92F3F72-88E8-4E97-92F5-EA4C974A8780}"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ABB4A2-F1BC-4FB7-9ADC-126646F3E2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197063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6761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7"/>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2E11136-63E9-4552-99BE-AE789225F867}" type="datetime1">
              <a:rPr lang="ja-JP" altLang="en-US" smtClean="0">
                <a:solidFill>
                  <a:srgbClr val="000000"/>
                </a:solidFill>
              </a:rPr>
              <a:pPr>
                <a:defRPr/>
              </a:pPr>
              <a:t>2015/4/14</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D55F5-9746-48BC-96A3-954BE15F222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0413995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196D314-2EE5-4E5A-A135-6A9DEB7C5E86}"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5F4D7-B08B-431F-8BEF-86F35E8202A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4614579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18FE399-2EA5-429C-9761-DB72D68052A2}"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30EB46-DAFE-48BC-98C4-4B7EA585B2D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0752820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F551E75-F656-4129-A4BD-7426884748E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60E7E5-B583-471E-B007-8D46CFA9B8C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5840875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fld id="{B4453A5F-5E99-467D-AB81-9D399542F611}" type="datetime1">
              <a:rPr lang="ja-JP" altLang="en-US" smtClean="0">
                <a:solidFill>
                  <a:srgbClr val="000000"/>
                </a:solidFill>
              </a:rPr>
              <a:pPr>
                <a:defRPr/>
              </a:pPr>
              <a:t>2015/4/14</a:t>
            </a:fld>
            <a:endParaRPr lang="en-US" altLang="ja-JP"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1CB755F-1550-4D98-B34C-E4E6FFBAA5E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08772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06"/>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91"/>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2015/4/14</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0147737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7046913" y="6597652"/>
            <a:ext cx="2133600" cy="260350"/>
          </a:xfrm>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2078629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6"/>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122AD766-BC86-464D-9373-C406FFAA6324}"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63D50E-7712-45AD-809B-8E45983EB8C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6245459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6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5C0075B-8999-431B-80A1-34560FABE135}"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A0342-A71D-4EA4-8700-F57591A4F8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0016466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DE0DF7F-2C75-4930-9AA1-4DE5CD77E430}"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747690-A215-49C5-A273-5FA608AA5DB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9912447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4524895-4A14-4F71-B8C2-059B286E1803}" type="datetime1">
              <a:rPr lang="ja-JP" altLang="en-US" smtClean="0">
                <a:solidFill>
                  <a:srgbClr val="000000"/>
                </a:solidFill>
              </a:rPr>
              <a:pPr>
                <a:defRPr/>
              </a:pPr>
              <a:t>2015/4/14</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87941-529C-43BF-AB32-61FEBB7662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42884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52.xml"/><Relationship Id="rId13" Type="http://schemas.openxmlformats.org/officeDocument/2006/relationships/slideLayout" Target="../slideLayouts/slideLayout157.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slideLayout" Target="../slideLayouts/slideLayout156.xml"/><Relationship Id="rId17" Type="http://schemas.openxmlformats.org/officeDocument/2006/relationships/theme" Target="../theme/theme10.xml"/><Relationship Id="rId2" Type="http://schemas.openxmlformats.org/officeDocument/2006/relationships/slideLayout" Target="../slideLayouts/slideLayout146.xml"/><Relationship Id="rId16" Type="http://schemas.openxmlformats.org/officeDocument/2006/relationships/slideLayout" Target="../slideLayouts/slideLayout160.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5" Type="http://schemas.openxmlformats.org/officeDocument/2006/relationships/slideLayout" Target="../slideLayouts/slideLayout159.xml"/><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 Id="rId14" Type="http://schemas.openxmlformats.org/officeDocument/2006/relationships/slideLayout" Target="../slideLayouts/slideLayout15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68.xml"/><Relationship Id="rId13" Type="http://schemas.openxmlformats.org/officeDocument/2006/relationships/slideLayout" Target="../slideLayouts/slideLayout173.xml"/><Relationship Id="rId3" Type="http://schemas.openxmlformats.org/officeDocument/2006/relationships/slideLayout" Target="../slideLayouts/slideLayout163.xml"/><Relationship Id="rId7" Type="http://schemas.openxmlformats.org/officeDocument/2006/relationships/slideLayout" Target="../slideLayouts/slideLayout167.xml"/><Relationship Id="rId12" Type="http://schemas.openxmlformats.org/officeDocument/2006/relationships/slideLayout" Target="../slideLayouts/slideLayout172.xml"/><Relationship Id="rId17" Type="http://schemas.openxmlformats.org/officeDocument/2006/relationships/theme" Target="../theme/theme11.xml"/><Relationship Id="rId2" Type="http://schemas.openxmlformats.org/officeDocument/2006/relationships/slideLayout" Target="../slideLayouts/slideLayout162.xml"/><Relationship Id="rId16" Type="http://schemas.openxmlformats.org/officeDocument/2006/relationships/slideLayout" Target="../slideLayouts/slideLayout176.xml"/><Relationship Id="rId1" Type="http://schemas.openxmlformats.org/officeDocument/2006/relationships/slideLayout" Target="../slideLayouts/slideLayout161.xml"/><Relationship Id="rId6" Type="http://schemas.openxmlformats.org/officeDocument/2006/relationships/slideLayout" Target="../slideLayouts/slideLayout166.xml"/><Relationship Id="rId11" Type="http://schemas.openxmlformats.org/officeDocument/2006/relationships/slideLayout" Target="../slideLayouts/slideLayout171.xml"/><Relationship Id="rId5" Type="http://schemas.openxmlformats.org/officeDocument/2006/relationships/slideLayout" Target="../slideLayouts/slideLayout165.xml"/><Relationship Id="rId15" Type="http://schemas.openxmlformats.org/officeDocument/2006/relationships/slideLayout" Target="../slideLayouts/slideLayout175.xml"/><Relationship Id="rId10" Type="http://schemas.openxmlformats.org/officeDocument/2006/relationships/slideLayout" Target="../slideLayouts/slideLayout170.xml"/><Relationship Id="rId4" Type="http://schemas.openxmlformats.org/officeDocument/2006/relationships/slideLayout" Target="../slideLayouts/slideLayout164.xml"/><Relationship Id="rId9" Type="http://schemas.openxmlformats.org/officeDocument/2006/relationships/slideLayout" Target="../slideLayouts/slideLayout169.xml"/><Relationship Id="rId14" Type="http://schemas.openxmlformats.org/officeDocument/2006/relationships/slideLayout" Target="../slideLayouts/slideLayout174.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slideLayout" Target="../slideLayouts/slideLayout189.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slideLayout" Target="../slideLayouts/slideLayout188.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 Id="rId14"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theme" Target="../theme/theme7.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17" Type="http://schemas.openxmlformats.org/officeDocument/2006/relationships/theme" Target="../theme/theme8.xml"/><Relationship Id="rId2" Type="http://schemas.openxmlformats.org/officeDocument/2006/relationships/slideLayout" Target="../slideLayouts/slideLayout114.xml"/><Relationship Id="rId16" Type="http://schemas.openxmlformats.org/officeDocument/2006/relationships/slideLayout" Target="../slideLayouts/slideLayout128.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slideLayout" Target="../slideLayouts/slideLayout12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36.xml"/><Relationship Id="rId13" Type="http://schemas.openxmlformats.org/officeDocument/2006/relationships/slideLayout" Target="../slideLayouts/slideLayout141.xml"/><Relationship Id="rId3" Type="http://schemas.openxmlformats.org/officeDocument/2006/relationships/slideLayout" Target="../slideLayouts/slideLayout131.xml"/><Relationship Id="rId7" Type="http://schemas.openxmlformats.org/officeDocument/2006/relationships/slideLayout" Target="../slideLayouts/slideLayout135.xml"/><Relationship Id="rId12" Type="http://schemas.openxmlformats.org/officeDocument/2006/relationships/slideLayout" Target="../slideLayouts/slideLayout140.xml"/><Relationship Id="rId17" Type="http://schemas.openxmlformats.org/officeDocument/2006/relationships/theme" Target="../theme/theme9.xml"/><Relationship Id="rId2" Type="http://schemas.openxmlformats.org/officeDocument/2006/relationships/slideLayout" Target="../slideLayouts/slideLayout130.xml"/><Relationship Id="rId16" Type="http://schemas.openxmlformats.org/officeDocument/2006/relationships/slideLayout" Target="../slideLayouts/slideLayout144.xml"/><Relationship Id="rId1" Type="http://schemas.openxmlformats.org/officeDocument/2006/relationships/slideLayout" Target="../slideLayouts/slideLayout129.xml"/><Relationship Id="rId6" Type="http://schemas.openxmlformats.org/officeDocument/2006/relationships/slideLayout" Target="../slideLayouts/slideLayout134.xml"/><Relationship Id="rId11" Type="http://schemas.openxmlformats.org/officeDocument/2006/relationships/slideLayout" Target="../slideLayouts/slideLayout139.xml"/><Relationship Id="rId5" Type="http://schemas.openxmlformats.org/officeDocument/2006/relationships/slideLayout" Target="../slideLayouts/slideLayout133.xml"/><Relationship Id="rId15" Type="http://schemas.openxmlformats.org/officeDocument/2006/relationships/slideLayout" Target="../slideLayouts/slideLayout143.xml"/><Relationship Id="rId10" Type="http://schemas.openxmlformats.org/officeDocument/2006/relationships/slideLayout" Target="../slideLayouts/slideLayout138.xml"/><Relationship Id="rId4" Type="http://schemas.openxmlformats.org/officeDocument/2006/relationships/slideLayout" Target="../slideLayouts/slideLayout132.xml"/><Relationship Id="rId9" Type="http://schemas.openxmlformats.org/officeDocument/2006/relationships/slideLayout" Target="../slideLayouts/slideLayout137.xml"/><Relationship Id="rId14" Type="http://schemas.openxmlformats.org/officeDocument/2006/relationships/slideLayout" Target="../slideLayouts/slideLayout1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1518960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3019053911"/>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 id="2147483863"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endParaRPr lang="en-US" altLang="ja-JP">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a:solidFill>
                <a:srgbClr val="000000"/>
              </a:solidFill>
              <a:latin typeface="Arial" charset="0"/>
            </a:endParaRPr>
          </a:p>
        </p:txBody>
      </p:sp>
    </p:spTree>
    <p:extLst>
      <p:ext uri="{BB962C8B-B14F-4D97-AF65-F5344CB8AC3E}">
        <p14:creationId xmlns:p14="http://schemas.microsoft.com/office/powerpoint/2010/main" val="2469706510"/>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パイ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円/楕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ドーナ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正方形/長方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タイトル プレースホルダー 4"/>
          <p:cNvSpPr>
            <a:spLocks noGrp="1"/>
          </p:cNvSpPr>
          <p:nvPr>
            <p:ph type="title"/>
          </p:nvPr>
        </p:nvSpPr>
        <p:spPr>
          <a:xfrm>
            <a:off x="1435608" y="274638"/>
            <a:ext cx="7498080" cy="1143000"/>
          </a:xfrm>
          <a:prstGeom prst="rect">
            <a:avLst/>
          </a:prstGeom>
        </p:spPr>
        <p:txBody>
          <a:bodyPr anchor="ctr">
            <a:normAutofit/>
          </a:bodyPr>
          <a:lstStyle>
            <a:extLst/>
          </a:lstStyle>
          <a:p>
            <a:r>
              <a:rPr kumimoji="0" lang="ja-JP" altLang="en-US" smtClean="0"/>
              <a:t>マスター タイトルの書式設定</a:t>
            </a:r>
            <a:endParaRPr kumimoji="0" lang="en-US"/>
          </a:p>
        </p:txBody>
      </p:sp>
      <p:sp>
        <p:nvSpPr>
          <p:cNvPr id="9" name="テキスト プレースホルダー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4" name="日付プレースホルダー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 name="フッター プレースホルダー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fontAlgn="base">
              <a:spcBef>
                <a:spcPct val="0"/>
              </a:spcBef>
              <a:spcAft>
                <a:spcPct val="0"/>
              </a:spcAft>
              <a:defRPr/>
            </a:pPr>
            <a:endParaRPr lang="en-US" altLang="ja-JP" dirty="0">
              <a:solidFill>
                <a:srgbClr val="000000"/>
              </a:solidFill>
              <a:latin typeface="Arial" charset="0"/>
            </a:endParaRPr>
          </a:p>
        </p:txBody>
      </p:sp>
      <p:sp>
        <p:nvSpPr>
          <p:cNvPr id="22" name="スライド番号プレースホルダー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fontAlgn="base">
              <a:spcBef>
                <a:spcPct val="0"/>
              </a:spcBef>
              <a:spcAft>
                <a:spcPct val="0"/>
              </a:spcAft>
              <a:defRPr/>
            </a:pPr>
            <a:fld id="{ED2BD28D-8582-4FF3-94E9-91BB92FC91BF}" type="slidenum">
              <a:rPr lang="en-US" altLang="ja-JP" smtClean="0">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
        <p:nvSpPr>
          <p:cNvPr id="15" name="正方形/長方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845" r:id="rId13"/>
  </p:sldLayoutIdLst>
  <p:hf sldNum="0" hdr="0" ftr="0" dt="0"/>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315734933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409284075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endParaRPr lang="en-US" altLang="ja-JP">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a:solidFill>
                <a:srgbClr val="000000"/>
              </a:solidFill>
              <a:latin typeface="Arial" charset="0"/>
            </a:endParaRPr>
          </a:p>
        </p:txBody>
      </p:sp>
    </p:spTree>
    <p:extLst>
      <p:ext uri="{BB962C8B-B14F-4D97-AF65-F5344CB8AC3E}">
        <p14:creationId xmlns:p14="http://schemas.microsoft.com/office/powerpoint/2010/main" val="2394393814"/>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68130282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2846181171"/>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172184188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3542694641"/>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8D18AD3D-8F91-482F-A2FE-BC71978E2B03}" type="datetime1">
              <a:rPr lang="ja-JP" altLang="en-US" smtClean="0">
                <a:solidFill>
                  <a:srgbClr val="000000"/>
                </a:solidFill>
                <a:latin typeface="Arial" charset="0"/>
              </a:rPr>
              <a:pPr fontAlgn="base">
                <a:spcBef>
                  <a:spcPct val="0"/>
                </a:spcBef>
                <a:spcAft>
                  <a:spcPct val="0"/>
                </a:spcAft>
                <a:defRPr/>
              </a:pPr>
              <a:t>2015/4/14</a:t>
            </a:fld>
            <a:endParaRPr lang="en-US" altLang="ja-JP"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7046913" y="6597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ED2BD28D-8582-4FF3-94E9-91BB92FC91BF}" type="slidenum">
              <a:rPr lang="en-US" altLang="ja-JP">
                <a:solidFill>
                  <a:srgbClr val="000000"/>
                </a:solidFill>
                <a:latin typeface="Arial" charset="0"/>
              </a:rPr>
              <a:pPr fontAlgn="base">
                <a:spcBef>
                  <a:spcPct val="0"/>
                </a:spcBef>
                <a:spcAft>
                  <a:spcPct val="0"/>
                </a:spcAft>
                <a:defRPr/>
              </a:pPr>
              <a:t>‹#›</a:t>
            </a:fld>
            <a:endParaRPr lang="en-US" altLang="ja-JP" dirty="0">
              <a:solidFill>
                <a:srgbClr val="000000"/>
              </a:solidFill>
              <a:latin typeface="Arial" charset="0"/>
            </a:endParaRPr>
          </a:p>
        </p:txBody>
      </p:sp>
    </p:spTree>
    <p:extLst>
      <p:ext uri="{BB962C8B-B14F-4D97-AF65-F5344CB8AC3E}">
        <p14:creationId xmlns:p14="http://schemas.microsoft.com/office/powerpoint/2010/main" val="1672204224"/>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03.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8.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54.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Excel_97-2003_Worksheet1.xls"/></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2132856"/>
            <a:ext cx="8496944" cy="1470025"/>
          </a:xfrm>
        </p:spPr>
        <p:txBody>
          <a:bodyPr>
            <a:normAutofit/>
          </a:bodyPr>
          <a:lstStyle/>
          <a:p>
            <a:pPr algn="l"/>
            <a:r>
              <a:rPr lang="ja-JP" altLang="en-US" sz="3600" dirty="0">
                <a:latin typeface="HGP創英角ｺﾞｼｯｸUB" panose="020B0900000000000000" pitchFamily="50" charset="-128"/>
                <a:ea typeface="HGP創英角ｺﾞｼｯｸUB" panose="020B0900000000000000" pitchFamily="50" charset="-128"/>
              </a:rPr>
              <a:t>親</a:t>
            </a:r>
            <a:r>
              <a:rPr lang="ja-JP" altLang="en-US" sz="3600" dirty="0" smtClean="0">
                <a:latin typeface="HGP創英角ｺﾞｼｯｸUB" panose="020B0900000000000000" pitchFamily="50" charset="-128"/>
                <a:ea typeface="HGP創英角ｺﾞｼｯｸUB" panose="020B0900000000000000" pitchFamily="50" charset="-128"/>
              </a:rPr>
              <a:t>に恵まれない</a:t>
            </a:r>
            <a:r>
              <a:rPr lang="ja-JP" altLang="en-US" sz="3600" dirty="0">
                <a:latin typeface="HGP創英角ｺﾞｼｯｸUB" panose="020B0900000000000000" pitchFamily="50" charset="-128"/>
                <a:ea typeface="HGP創英角ｺﾞｼｯｸUB" panose="020B0900000000000000" pitchFamily="50" charset="-128"/>
              </a:rPr>
              <a:t>子どもたち</a:t>
            </a:r>
            <a:r>
              <a:rPr lang="ja-JP" altLang="en-US" sz="3600" dirty="0" smtClean="0">
                <a:latin typeface="HGP創英角ｺﾞｼｯｸUB" panose="020B0900000000000000" pitchFamily="50" charset="-128"/>
                <a:ea typeface="HGP創英角ｺﾞｼｯｸUB" panose="020B0900000000000000" pitchFamily="50" charset="-128"/>
              </a:rPr>
              <a:t>の</a:t>
            </a:r>
            <a:r>
              <a:rPr lang="ja-JP" altLang="en-US" sz="3600" dirty="0">
                <a:latin typeface="HGP創英角ｺﾞｼｯｸUB" panose="020B0900000000000000" pitchFamily="50" charset="-128"/>
                <a:ea typeface="HGP創英角ｺﾞｼｯｸUB" panose="020B0900000000000000" pitchFamily="50" charset="-128"/>
              </a:rPr>
              <a:t>幸せ</a:t>
            </a:r>
            <a:r>
              <a:rPr lang="ja-JP" altLang="en-US" sz="3600" dirty="0" smtClean="0">
                <a:latin typeface="HGP創英角ｺﾞｼｯｸUB" panose="020B0900000000000000" pitchFamily="50" charset="-128"/>
                <a:ea typeface="HGP創英角ｺﾞｼｯｸUB" panose="020B0900000000000000" pitchFamily="50" charset="-128"/>
              </a:rPr>
              <a:t>の</a:t>
            </a:r>
            <a:r>
              <a:rPr lang="ja-JP" altLang="en-US" sz="3600" dirty="0">
                <a:latin typeface="HGP創英角ｺﾞｼｯｸUB" panose="020B0900000000000000" pitchFamily="50" charset="-128"/>
                <a:ea typeface="HGP創英角ｺﾞｼｯｸUB" panose="020B0900000000000000" pitchFamily="50" charset="-128"/>
              </a:rPr>
              <a:t>ため</a:t>
            </a:r>
            <a:r>
              <a:rPr lang="ja-JP" altLang="en-US" sz="3600" dirty="0" smtClean="0">
                <a:latin typeface="HGP創英角ｺﾞｼｯｸUB" panose="020B0900000000000000" pitchFamily="50" charset="-128"/>
                <a:ea typeface="HGP創英角ｺﾞｼｯｸUB" panose="020B0900000000000000" pitchFamily="50" charset="-128"/>
              </a:rPr>
              <a:t>に　</a:t>
            </a:r>
            <a:r>
              <a:rPr lang="en-US" altLang="ja-JP" sz="3600" dirty="0" smtClean="0">
                <a:latin typeface="HGP創英角ｺﾞｼｯｸUB" panose="020B0900000000000000" pitchFamily="50" charset="-128"/>
                <a:ea typeface="HGP創英角ｺﾞｼｯｸUB" panose="020B0900000000000000" pitchFamily="50" charset="-128"/>
              </a:rPr>
              <a:t/>
            </a:r>
            <a:br>
              <a:rPr lang="en-US" altLang="ja-JP" sz="3600" dirty="0" smtClean="0">
                <a:latin typeface="HGP創英角ｺﾞｼｯｸUB" panose="020B0900000000000000" pitchFamily="50" charset="-128"/>
                <a:ea typeface="HGP創英角ｺﾞｼｯｸUB" panose="020B0900000000000000" pitchFamily="50" charset="-128"/>
              </a:rPr>
            </a:br>
            <a:r>
              <a:rPr lang="ja-JP" altLang="en-US" sz="3600" dirty="0">
                <a:latin typeface="HGP創英角ｺﾞｼｯｸUB" panose="020B0900000000000000" pitchFamily="50" charset="-128"/>
                <a:ea typeface="HGP創英角ｺﾞｼｯｸUB" panose="020B0900000000000000" pitchFamily="50" charset="-128"/>
              </a:rPr>
              <a:t>　</a:t>
            </a:r>
            <a:r>
              <a:rPr lang="ja-JP" altLang="en-US" sz="3600" dirty="0" smtClean="0">
                <a:latin typeface="HGP創英角ｺﾞｼｯｸUB" panose="020B0900000000000000" pitchFamily="50" charset="-128"/>
                <a:ea typeface="HGP創英角ｺﾞｼｯｸUB" panose="020B0900000000000000" pitchFamily="50" charset="-128"/>
              </a:rPr>
              <a:t>　　　　　　　　（社会的養護の観点から）</a:t>
            </a:r>
            <a:endParaRPr kumimoji="1" lang="ja-JP" altLang="en-US" sz="36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371600" y="4365104"/>
            <a:ext cx="6400800" cy="1273696"/>
          </a:xfrm>
        </p:spPr>
        <p:txBody>
          <a:bodyPr/>
          <a:lstStyle/>
          <a:p>
            <a:r>
              <a:rPr lang="ja-JP" altLang="en-US" b="1" dirty="0" smtClean="0">
                <a:solidFill>
                  <a:schemeClr val="tx1"/>
                </a:solidFill>
                <a:latin typeface="ＤＨＰ平成明朝体W7" panose="02020700000000000000" pitchFamily="18" charset="-128"/>
                <a:ea typeface="ＤＨＰ平成明朝体W7" panose="02020700000000000000" pitchFamily="18" charset="-128"/>
              </a:rPr>
              <a:t>平成２７年４月２３日</a:t>
            </a:r>
            <a:endParaRPr lang="en-US" altLang="ja-JP" b="1" dirty="0" smtClean="0">
              <a:solidFill>
                <a:schemeClr val="tx1"/>
              </a:solidFill>
              <a:latin typeface="ＤＨＰ平成明朝体W7" panose="02020700000000000000" pitchFamily="18" charset="-128"/>
              <a:ea typeface="ＤＨＰ平成明朝体W7" panose="02020700000000000000" pitchFamily="18" charset="-128"/>
            </a:endParaRPr>
          </a:p>
          <a:p>
            <a:r>
              <a:rPr kumimoji="1" lang="ja-JP" altLang="en-US" b="1" dirty="0" smtClean="0">
                <a:solidFill>
                  <a:schemeClr val="tx1"/>
                </a:solidFill>
                <a:latin typeface="ＤＨＰ平成明朝体W7" panose="02020700000000000000" pitchFamily="18" charset="-128"/>
                <a:ea typeface="ＤＨＰ平成明朝体W7" panose="02020700000000000000" pitchFamily="18" charset="-128"/>
              </a:rPr>
              <a:t>藤井　康弘</a:t>
            </a:r>
            <a:endParaRPr kumimoji="1" lang="ja-JP" altLang="en-US" b="1" dirty="0">
              <a:solidFill>
                <a:schemeClr val="tx1"/>
              </a:solidFill>
              <a:latin typeface="ＤＨＰ平成明朝体W7" panose="02020700000000000000" pitchFamily="18" charset="-128"/>
              <a:ea typeface="ＤＨＰ平成明朝体W7" panose="02020700000000000000" pitchFamily="18" charset="-128"/>
            </a:endParaRPr>
          </a:p>
        </p:txBody>
      </p:sp>
    </p:spTree>
    <p:extLst>
      <p:ext uri="{BB962C8B-B14F-4D97-AF65-F5344CB8AC3E}">
        <p14:creationId xmlns:p14="http://schemas.microsoft.com/office/powerpoint/2010/main" val="1844393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323" name="Group 51"/>
          <p:cNvGraphicFramePr>
            <a:graphicFrameLocks noGrp="1"/>
          </p:cNvGraphicFramePr>
          <p:nvPr>
            <p:ph type="tbl" idx="1"/>
          </p:nvPr>
        </p:nvGraphicFramePr>
        <p:xfrm>
          <a:off x="298065" y="2060850"/>
          <a:ext cx="8784977" cy="2592288"/>
        </p:xfrm>
        <a:graphic>
          <a:graphicData uri="http://schemas.openxmlformats.org/drawingml/2006/table">
            <a:tbl>
              <a:tblPr/>
              <a:tblGrid>
                <a:gridCol w="360040"/>
                <a:gridCol w="1512168"/>
                <a:gridCol w="2664296"/>
                <a:gridCol w="1440160"/>
                <a:gridCol w="2808313"/>
              </a:tblGrid>
              <a:tr h="26871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種類</a:t>
                      </a:r>
                    </a:p>
                  </a:txBody>
                  <a:tcPr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　養育里親</a:t>
                      </a:r>
                    </a:p>
                  </a:txBody>
                  <a:tcPr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ＭＳ Ｐゴシック" pitchFamily="50" charset="-128"/>
                      </a:endParaRPr>
                    </a:p>
                  </a:txBody>
                  <a:tcPr marB="0"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85725" marR="0" lvl="0" indent="0" algn="ju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養子縁組を　　希望する里親</a:t>
                      </a:r>
                    </a:p>
                  </a:txBody>
                  <a:tcPr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親族里親</a:t>
                      </a:r>
                    </a:p>
                  </a:txBody>
                  <a:tcPr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8713">
                <a:tc vMerge="1">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vMerge="1">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専門里親</a:t>
                      </a:r>
                    </a:p>
                  </a:txBody>
                  <a:tcPr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vMerge="1">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20548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対象児童</a:t>
                      </a:r>
                    </a:p>
                  </a:txBody>
                  <a:tcPr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rPr>
                        <a:t>要保護児童</a:t>
                      </a:r>
                      <a:endPar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endParaRPr>
                    </a:p>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次に揚げる要保護児童のうち、都道府県知事がその養育に関し特に支援が必要と認めたもの</a:t>
                      </a:r>
                    </a:p>
                    <a:p>
                      <a:pPr marL="85725" marR="0" lvl="0" indent="-85725" algn="just" defTabSz="914400" rtl="0" eaLnBrk="1" fontAlgn="base" latinLnBrk="0" hangingPunct="1">
                        <a:lnSpc>
                          <a:spcPct val="100000"/>
                        </a:lnSpc>
                        <a:spcBef>
                          <a:spcPts val="6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①児童虐待等の行為により心身に有害な影響を受けた児童</a:t>
                      </a:r>
                    </a:p>
                    <a:p>
                      <a:pPr marL="85725" marR="0" lvl="0" indent="-85725" algn="just" defTabSz="914400" rtl="0" eaLnBrk="1" fontAlgn="base" latinLnBrk="0" hangingPunct="1">
                        <a:lnSpc>
                          <a:spcPct val="100000"/>
                        </a:lnSpc>
                        <a:spcBef>
                          <a:spcPts val="6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②非行等の問題を有する児童</a:t>
                      </a:r>
                    </a:p>
                    <a:p>
                      <a:pPr marL="85725" marR="0" lvl="0" indent="-85725" algn="just" defTabSz="914400" rtl="0" eaLnBrk="1" fontAlgn="base" latinLnBrk="0" hangingPunct="1">
                        <a:lnSpc>
                          <a:spcPct val="100000"/>
                        </a:lnSpc>
                        <a:spcBef>
                          <a:spcPts val="6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③身体障害、知的障害又は精神障害がある児童</a:t>
                      </a:r>
                    </a:p>
                  </a:txBody>
                  <a:tcPr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rPr>
                        <a:t>要保護児童</a:t>
                      </a:r>
                      <a:endPar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rPr>
                        <a:t>次の要件に該当する要保護児童</a:t>
                      </a:r>
                    </a:p>
                    <a:p>
                      <a:pPr marL="180975" marR="0" lvl="0" indent="-180975" algn="just" defTabSz="914400" rtl="0" eaLnBrk="1" fontAlgn="base" latinLnBrk="0" hangingPunct="1">
                        <a:lnSpc>
                          <a:spcPct val="100000"/>
                        </a:lnSpc>
                        <a:spcBef>
                          <a:spcPts val="6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rPr>
                        <a:t>①当該親族里親に扶養義務のある児童</a:t>
                      </a:r>
                    </a:p>
                    <a:p>
                      <a:pPr marL="180975" marR="0" lvl="0" indent="-180975" algn="just" defTabSz="914400" rtl="0" eaLnBrk="1" fontAlgn="base" latinLnBrk="0" hangingPunct="1">
                        <a:lnSpc>
                          <a:spcPct val="100000"/>
                        </a:lnSpc>
                        <a:spcBef>
                          <a:spcPts val="6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rPr>
                        <a:t>②児童の両親その他当該児童を現に監護する者が死亡、行方不明、拘禁、入院等の状態と</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なったことにより、これらの者により、</a:t>
                      </a: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rPr>
                        <a:t>養育が期待できないこと</a:t>
                      </a:r>
                    </a:p>
                  </a:txBody>
                  <a:tcPr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ectangle 2"/>
          <p:cNvSpPr txBox="1">
            <a:spLocks noChangeArrowheads="1"/>
          </p:cNvSpPr>
          <p:nvPr/>
        </p:nvSpPr>
        <p:spPr bwMode="auto">
          <a:xfrm>
            <a:off x="15244" y="4615800"/>
            <a:ext cx="2483768" cy="3603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endParaRPr lang="ja-JP" altLang="en-US" b="1" kern="0" dirty="0">
              <a:solidFill>
                <a:srgbClr val="000000"/>
              </a:solidFill>
            </a:endParaRPr>
          </a:p>
        </p:txBody>
      </p:sp>
      <p:sp>
        <p:nvSpPr>
          <p:cNvPr id="9" name="Rectangle 2"/>
          <p:cNvSpPr txBox="1">
            <a:spLocks noChangeArrowheads="1"/>
          </p:cNvSpPr>
          <p:nvPr/>
        </p:nvSpPr>
        <p:spPr bwMode="auto">
          <a:xfrm>
            <a:off x="395544" y="5597624"/>
            <a:ext cx="1224136" cy="648072"/>
          </a:xfrm>
          <a:prstGeom prst="rect">
            <a:avLst/>
          </a:prstGeom>
          <a:no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ja-JP" altLang="en-US" sz="1400" kern="0" dirty="0">
                <a:solidFill>
                  <a:srgbClr val="000000"/>
                </a:solidFill>
                <a:latin typeface="ＭＳ Ｐゴシック" pitchFamily="50" charset="-128"/>
                <a:ea typeface="ＭＳ Ｐゴシック" pitchFamily="50" charset="-128"/>
              </a:rPr>
              <a:t>里親に支給される手当等</a:t>
            </a:r>
          </a:p>
        </p:txBody>
      </p:sp>
      <p:sp>
        <p:nvSpPr>
          <p:cNvPr id="11" name="Rectangle 2"/>
          <p:cNvSpPr txBox="1">
            <a:spLocks noChangeArrowheads="1"/>
          </p:cNvSpPr>
          <p:nvPr/>
        </p:nvSpPr>
        <p:spPr bwMode="auto">
          <a:xfrm>
            <a:off x="2411773" y="5695922"/>
            <a:ext cx="5544614" cy="504056"/>
          </a:xfrm>
          <a:prstGeom prst="rect">
            <a:avLst/>
          </a:prstGeom>
          <a:no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ja-JP" altLang="en-US" sz="1400" kern="0" dirty="0">
                <a:solidFill>
                  <a:srgbClr val="000000"/>
                </a:solidFill>
                <a:latin typeface="ＭＳ Ｐゴシック" pitchFamily="50" charset="-128"/>
                <a:ea typeface="ＭＳ Ｐゴシック" pitchFamily="50" charset="-128"/>
              </a:rPr>
              <a:t>一般生活費　　　乳児　</a:t>
            </a:r>
            <a:r>
              <a:rPr lang="en-US" altLang="ja-JP" sz="1400" kern="0" dirty="0">
                <a:solidFill>
                  <a:srgbClr val="000000"/>
                </a:solidFill>
                <a:latin typeface="ＭＳ Ｐゴシック" pitchFamily="50" charset="-128"/>
                <a:ea typeface="ＭＳ Ｐゴシック" pitchFamily="50" charset="-128"/>
              </a:rPr>
              <a:t>56,440</a:t>
            </a:r>
            <a:r>
              <a:rPr lang="ja-JP" altLang="en-US" sz="1400" kern="0" dirty="0">
                <a:solidFill>
                  <a:srgbClr val="000000"/>
                </a:solidFill>
                <a:latin typeface="ＭＳ Ｐゴシック" pitchFamily="50" charset="-128"/>
                <a:ea typeface="ＭＳ Ｐゴシック" pitchFamily="50" charset="-128"/>
              </a:rPr>
              <a:t>円、　乳児以外</a:t>
            </a:r>
            <a:r>
              <a:rPr lang="en-US" altLang="ja-JP" sz="1400" kern="0" dirty="0">
                <a:solidFill>
                  <a:srgbClr val="000000"/>
                </a:solidFill>
                <a:latin typeface="ＭＳ Ｐゴシック" pitchFamily="50" charset="-128"/>
                <a:ea typeface="ＭＳ Ｐゴシック" pitchFamily="50" charset="-128"/>
              </a:rPr>
              <a:t>48,950</a:t>
            </a:r>
            <a:r>
              <a:rPr lang="ja-JP" altLang="en-US" sz="1400" kern="0" dirty="0">
                <a:solidFill>
                  <a:srgbClr val="000000"/>
                </a:solidFill>
                <a:latin typeface="ＭＳ Ｐゴシック" pitchFamily="50" charset="-128"/>
                <a:ea typeface="ＭＳ Ｐゴシック" pitchFamily="50" charset="-128"/>
              </a:rPr>
              <a:t>円　</a:t>
            </a:r>
            <a:endParaRPr lang="en-US" altLang="ja-JP" sz="1400" kern="0" dirty="0">
              <a:solidFill>
                <a:srgbClr val="000000"/>
              </a:solidFill>
              <a:latin typeface="ＭＳ Ｐゴシック" pitchFamily="50" charset="-128"/>
              <a:ea typeface="ＭＳ Ｐゴシック" pitchFamily="50" charset="-128"/>
            </a:endParaRPr>
          </a:p>
          <a:p>
            <a:pPr fontAlgn="base">
              <a:spcBef>
                <a:spcPct val="0"/>
              </a:spcBef>
              <a:spcAft>
                <a:spcPct val="0"/>
              </a:spcAft>
            </a:pPr>
            <a:r>
              <a:rPr lang="ja-JP" altLang="en-US" sz="1400" kern="0" dirty="0">
                <a:solidFill>
                  <a:srgbClr val="000000"/>
                </a:solidFill>
                <a:latin typeface="ＭＳ Ｐゴシック" pitchFamily="50" charset="-128"/>
                <a:ea typeface="ＭＳ Ｐゴシック" pitchFamily="50" charset="-128"/>
              </a:rPr>
              <a:t>（食費、被服費等。</a:t>
            </a:r>
            <a:r>
              <a:rPr lang="en-US" altLang="ja-JP" sz="1400" kern="0" dirty="0">
                <a:solidFill>
                  <a:srgbClr val="000000"/>
                </a:solidFill>
                <a:latin typeface="ＭＳ Ｐゴシック" pitchFamily="50" charset="-128"/>
                <a:ea typeface="ＭＳ Ｐゴシック" pitchFamily="50" charset="-128"/>
              </a:rPr>
              <a:t>1</a:t>
            </a:r>
            <a:r>
              <a:rPr lang="ja-JP" altLang="en-US" sz="1400" kern="0" dirty="0">
                <a:solidFill>
                  <a:srgbClr val="000000"/>
                </a:solidFill>
                <a:latin typeface="ＭＳ Ｐゴシック" pitchFamily="50" charset="-128"/>
                <a:ea typeface="ＭＳ Ｐゴシック" pitchFamily="50" charset="-128"/>
              </a:rPr>
              <a:t>人月額）（平成</a:t>
            </a:r>
            <a:r>
              <a:rPr lang="en-US" altLang="ja-JP" sz="1400" kern="0" dirty="0">
                <a:solidFill>
                  <a:srgbClr val="000000"/>
                </a:solidFill>
                <a:latin typeface="ＭＳ Ｐゴシック" pitchFamily="50" charset="-128"/>
                <a:ea typeface="ＭＳ Ｐゴシック" pitchFamily="50" charset="-128"/>
              </a:rPr>
              <a:t>26</a:t>
            </a:r>
            <a:r>
              <a:rPr lang="ja-JP" altLang="en-US" sz="1400" kern="0" dirty="0">
                <a:solidFill>
                  <a:srgbClr val="000000"/>
                </a:solidFill>
                <a:latin typeface="ＭＳ Ｐゴシック" pitchFamily="50" charset="-128"/>
                <a:ea typeface="ＭＳ Ｐゴシック" pitchFamily="50" charset="-128"/>
              </a:rPr>
              <a:t>年度）</a:t>
            </a:r>
          </a:p>
        </p:txBody>
      </p:sp>
      <p:cxnSp>
        <p:nvCxnSpPr>
          <p:cNvPr id="16" name="直線コネクタ 15"/>
          <p:cNvCxnSpPr/>
          <p:nvPr/>
        </p:nvCxnSpPr>
        <p:spPr>
          <a:xfrm rot="5400000">
            <a:off x="1222834" y="5841268"/>
            <a:ext cx="1512962"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10800000" flipV="1">
            <a:off x="1619678" y="5927316"/>
            <a:ext cx="36004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1979718" y="5082520"/>
            <a:ext cx="50405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a:off x="1979714" y="5927184"/>
            <a:ext cx="43204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0800000">
            <a:off x="1979718" y="6597352"/>
            <a:ext cx="50405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2"/>
          <p:cNvSpPr txBox="1">
            <a:spLocks noChangeArrowheads="1"/>
          </p:cNvSpPr>
          <p:nvPr/>
        </p:nvSpPr>
        <p:spPr bwMode="auto">
          <a:xfrm>
            <a:off x="2411760" y="4824968"/>
            <a:ext cx="5544616" cy="504056"/>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ja-JP" altLang="en-US" sz="1400" kern="0" dirty="0">
                <a:solidFill>
                  <a:srgbClr val="000000"/>
                </a:solidFill>
                <a:latin typeface="ＭＳ Ｐゴシック" pitchFamily="50" charset="-128"/>
                <a:ea typeface="ＭＳ Ｐゴシック" pitchFamily="50" charset="-128"/>
              </a:rPr>
              <a:t>里親手当 　養育里親　　</a:t>
            </a:r>
            <a:r>
              <a:rPr lang="en-US" altLang="ja-JP" sz="1400" kern="0" dirty="0">
                <a:solidFill>
                  <a:srgbClr val="000000"/>
                </a:solidFill>
                <a:latin typeface="ＭＳ Ｐゴシック" pitchFamily="50" charset="-128"/>
                <a:ea typeface="ＭＳ Ｐゴシック" pitchFamily="50" charset="-128"/>
              </a:rPr>
              <a:t>72</a:t>
            </a:r>
            <a:r>
              <a:rPr lang="ja-JP" altLang="en-US" sz="1400" kern="0" dirty="0" err="1">
                <a:solidFill>
                  <a:srgbClr val="000000"/>
                </a:solidFill>
                <a:latin typeface="ＭＳ Ｐゴシック" pitchFamily="50" charset="-128"/>
                <a:ea typeface="ＭＳ Ｐゴシック" pitchFamily="50" charset="-128"/>
              </a:rPr>
              <a:t>，</a:t>
            </a:r>
            <a:r>
              <a:rPr lang="en-US" altLang="ja-JP" sz="1400" kern="0" dirty="0">
                <a:solidFill>
                  <a:srgbClr val="000000"/>
                </a:solidFill>
                <a:latin typeface="ＭＳ Ｐゴシック" pitchFamily="50" charset="-128"/>
                <a:ea typeface="ＭＳ Ｐゴシック" pitchFamily="50" charset="-128"/>
              </a:rPr>
              <a:t>000</a:t>
            </a:r>
            <a:r>
              <a:rPr lang="ja-JP" altLang="en-US" sz="1400" kern="0" dirty="0">
                <a:solidFill>
                  <a:srgbClr val="000000"/>
                </a:solidFill>
                <a:latin typeface="ＭＳ Ｐゴシック" pitchFamily="50" charset="-128"/>
                <a:ea typeface="ＭＳ Ｐゴシック" pitchFamily="50" charset="-128"/>
              </a:rPr>
              <a:t>円（</a:t>
            </a:r>
            <a:r>
              <a:rPr lang="en-US" altLang="ja-JP" sz="1400" kern="0" dirty="0">
                <a:solidFill>
                  <a:srgbClr val="000000"/>
                </a:solidFill>
                <a:latin typeface="ＭＳ Ｐゴシック" pitchFamily="50" charset="-128"/>
                <a:ea typeface="ＭＳ Ｐゴシック" pitchFamily="50" charset="-128"/>
              </a:rPr>
              <a:t>2</a:t>
            </a:r>
            <a:r>
              <a:rPr lang="ja-JP" altLang="en-US" sz="1400" kern="0" dirty="0">
                <a:solidFill>
                  <a:srgbClr val="000000"/>
                </a:solidFill>
                <a:latin typeface="ＭＳ Ｐゴシック" pitchFamily="50" charset="-128"/>
                <a:ea typeface="ＭＳ Ｐゴシック" pitchFamily="50" charset="-128"/>
              </a:rPr>
              <a:t>人目以降</a:t>
            </a:r>
            <a:r>
              <a:rPr lang="en-US" altLang="ja-JP" sz="1400" kern="0" dirty="0">
                <a:solidFill>
                  <a:srgbClr val="000000"/>
                </a:solidFill>
                <a:latin typeface="ＭＳ Ｐゴシック" pitchFamily="50" charset="-128"/>
                <a:ea typeface="ＭＳ Ｐゴシック" pitchFamily="50" charset="-128"/>
              </a:rPr>
              <a:t>36,000</a:t>
            </a:r>
            <a:r>
              <a:rPr lang="ja-JP" altLang="en-US" sz="1400" kern="0" dirty="0">
                <a:solidFill>
                  <a:srgbClr val="000000"/>
                </a:solidFill>
                <a:latin typeface="ＭＳ Ｐゴシック" pitchFamily="50" charset="-128"/>
                <a:ea typeface="ＭＳ Ｐゴシック" pitchFamily="50" charset="-128"/>
              </a:rPr>
              <a:t>円加算）</a:t>
            </a:r>
            <a:endParaRPr lang="en-US" altLang="ja-JP" sz="1400" kern="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400" kern="0" dirty="0">
                <a:solidFill>
                  <a:srgbClr val="000000"/>
                </a:solidFill>
                <a:latin typeface="ＭＳ Ｐゴシック" pitchFamily="50" charset="-128"/>
                <a:ea typeface="ＭＳ Ｐゴシック" pitchFamily="50" charset="-128"/>
              </a:rPr>
              <a:t>（月額）　　　専門里親　</a:t>
            </a:r>
            <a:r>
              <a:rPr lang="en-US" altLang="ja-JP" sz="1400" kern="0" dirty="0">
                <a:solidFill>
                  <a:srgbClr val="000000"/>
                </a:solidFill>
                <a:latin typeface="ＭＳ Ｐゴシック" pitchFamily="50" charset="-128"/>
                <a:ea typeface="ＭＳ Ｐゴシック" pitchFamily="50" charset="-128"/>
              </a:rPr>
              <a:t>123</a:t>
            </a:r>
            <a:r>
              <a:rPr lang="ja-JP" altLang="en-US" sz="1400" kern="0" dirty="0" err="1">
                <a:solidFill>
                  <a:srgbClr val="000000"/>
                </a:solidFill>
                <a:latin typeface="ＭＳ Ｐゴシック" pitchFamily="50" charset="-128"/>
                <a:ea typeface="ＭＳ Ｐゴシック" pitchFamily="50" charset="-128"/>
              </a:rPr>
              <a:t>，</a:t>
            </a:r>
            <a:r>
              <a:rPr lang="en-US" altLang="ja-JP" sz="1400" kern="0" dirty="0">
                <a:solidFill>
                  <a:srgbClr val="000000"/>
                </a:solidFill>
                <a:latin typeface="ＭＳ Ｐゴシック" pitchFamily="50" charset="-128"/>
                <a:ea typeface="ＭＳ Ｐゴシック" pitchFamily="50" charset="-128"/>
              </a:rPr>
              <a:t>000</a:t>
            </a:r>
            <a:r>
              <a:rPr lang="ja-JP" altLang="en-US" sz="1400" kern="0" dirty="0">
                <a:solidFill>
                  <a:srgbClr val="000000"/>
                </a:solidFill>
                <a:latin typeface="ＭＳ Ｐゴシック" pitchFamily="50" charset="-128"/>
                <a:ea typeface="ＭＳ Ｐゴシック" pitchFamily="50" charset="-128"/>
              </a:rPr>
              <a:t>円（</a:t>
            </a:r>
            <a:r>
              <a:rPr lang="en-US" altLang="ja-JP" sz="1400" kern="0" dirty="0">
                <a:solidFill>
                  <a:srgbClr val="000000"/>
                </a:solidFill>
                <a:latin typeface="ＭＳ Ｐゴシック" pitchFamily="50" charset="-128"/>
                <a:ea typeface="ＭＳ Ｐゴシック" pitchFamily="50" charset="-128"/>
              </a:rPr>
              <a:t>2</a:t>
            </a:r>
            <a:r>
              <a:rPr lang="ja-JP" altLang="en-US" sz="1400" kern="0" dirty="0">
                <a:solidFill>
                  <a:srgbClr val="000000"/>
                </a:solidFill>
                <a:latin typeface="ＭＳ Ｐゴシック" pitchFamily="50" charset="-128"/>
                <a:ea typeface="ＭＳ Ｐゴシック" pitchFamily="50" charset="-128"/>
              </a:rPr>
              <a:t>人目以降</a:t>
            </a:r>
            <a:r>
              <a:rPr lang="en-US" altLang="ja-JP" sz="1400" kern="0" dirty="0">
                <a:solidFill>
                  <a:srgbClr val="000000"/>
                </a:solidFill>
                <a:latin typeface="ＭＳ Ｐゴシック" pitchFamily="50" charset="-128"/>
                <a:ea typeface="ＭＳ Ｐゴシック" pitchFamily="50" charset="-128"/>
              </a:rPr>
              <a:t>87,000</a:t>
            </a:r>
            <a:r>
              <a:rPr lang="ja-JP" altLang="en-US" sz="1400" kern="0" dirty="0">
                <a:solidFill>
                  <a:srgbClr val="000000"/>
                </a:solidFill>
                <a:latin typeface="ＭＳ Ｐゴシック" pitchFamily="50" charset="-128"/>
                <a:ea typeface="ＭＳ Ｐゴシック" pitchFamily="50" charset="-128"/>
              </a:rPr>
              <a:t>円加算）</a:t>
            </a:r>
          </a:p>
        </p:txBody>
      </p:sp>
      <p:sp>
        <p:nvSpPr>
          <p:cNvPr id="12" name="Rectangle 2"/>
          <p:cNvSpPr txBox="1">
            <a:spLocks noChangeArrowheads="1"/>
          </p:cNvSpPr>
          <p:nvPr/>
        </p:nvSpPr>
        <p:spPr bwMode="auto">
          <a:xfrm>
            <a:off x="2411767" y="6356945"/>
            <a:ext cx="4608512" cy="432048"/>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ja-JP" altLang="en-US" sz="1400" kern="0">
                <a:solidFill>
                  <a:srgbClr val="000000"/>
                </a:solidFill>
                <a:latin typeface="ＭＳ Ｐゴシック" pitchFamily="50" charset="-128"/>
                <a:ea typeface="ＭＳ Ｐゴシック" pitchFamily="50" charset="-128"/>
              </a:rPr>
              <a:t>その他（幼稚園費</a:t>
            </a:r>
            <a:r>
              <a:rPr lang="ja-JP" altLang="en-US" sz="1400" kern="0" dirty="0">
                <a:solidFill>
                  <a:srgbClr val="000000"/>
                </a:solidFill>
                <a:latin typeface="ＭＳ Ｐゴシック" pitchFamily="50" charset="-128"/>
                <a:ea typeface="ＭＳ Ｐゴシック" pitchFamily="50" charset="-128"/>
              </a:rPr>
              <a:t>、教育費、入進学支度金、就職、大学進学等支度費、医療費等）</a:t>
            </a:r>
          </a:p>
        </p:txBody>
      </p:sp>
      <p:sp>
        <p:nvSpPr>
          <p:cNvPr id="52" name="Rectangle 2"/>
          <p:cNvSpPr txBox="1">
            <a:spLocks noChangeArrowheads="1"/>
          </p:cNvSpPr>
          <p:nvPr/>
        </p:nvSpPr>
        <p:spPr bwMode="auto">
          <a:xfrm>
            <a:off x="2483770" y="5324334"/>
            <a:ext cx="6660232" cy="2880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altLang="ja-JP" sz="1200" kern="0" dirty="0">
                <a:solidFill>
                  <a:srgbClr val="000000"/>
                </a:solidFill>
                <a:latin typeface="ＭＳ Ｐゴシック" pitchFamily="50" charset="-128"/>
                <a:ea typeface="ＭＳ Ｐゴシック" pitchFamily="50" charset="-128"/>
              </a:rPr>
              <a:t>※</a:t>
            </a:r>
            <a:r>
              <a:rPr lang="ja-JP" altLang="en-US" sz="1200" kern="0" dirty="0">
                <a:solidFill>
                  <a:srgbClr val="000000"/>
                </a:solidFill>
                <a:latin typeface="ＭＳ Ｐゴシック" pitchFamily="50" charset="-128"/>
                <a:ea typeface="ＭＳ Ｐゴシック" pitchFamily="50" charset="-128"/>
              </a:rPr>
              <a:t>平成</a:t>
            </a:r>
            <a:r>
              <a:rPr lang="en-US" altLang="ja-JP" sz="1200" kern="0" dirty="0">
                <a:solidFill>
                  <a:srgbClr val="000000"/>
                </a:solidFill>
                <a:latin typeface="ＭＳ Ｐゴシック" pitchFamily="50" charset="-128"/>
                <a:ea typeface="ＭＳ Ｐゴシック" pitchFamily="50" charset="-128"/>
              </a:rPr>
              <a:t>21</a:t>
            </a:r>
            <a:r>
              <a:rPr lang="ja-JP" altLang="en-US" sz="1200" kern="0" dirty="0">
                <a:solidFill>
                  <a:srgbClr val="000000"/>
                </a:solidFill>
                <a:latin typeface="ＭＳ Ｐゴシック" pitchFamily="50" charset="-128"/>
                <a:ea typeface="ＭＳ Ｐゴシック" pitchFamily="50" charset="-128"/>
              </a:rPr>
              <a:t>年度</a:t>
            </a:r>
            <a:r>
              <a:rPr lang="ja-JP" altLang="en-US" sz="1200" kern="0">
                <a:solidFill>
                  <a:srgbClr val="000000"/>
                </a:solidFill>
                <a:latin typeface="ＭＳ Ｐゴシック" pitchFamily="50" charset="-128"/>
                <a:ea typeface="ＭＳ Ｐゴシック" pitchFamily="50" charset="-128"/>
              </a:rPr>
              <a:t>に引上げ（それ</a:t>
            </a:r>
            <a:r>
              <a:rPr lang="ja-JP" altLang="en-US" sz="1200" kern="0" dirty="0">
                <a:solidFill>
                  <a:srgbClr val="000000"/>
                </a:solidFill>
                <a:latin typeface="ＭＳ Ｐゴシック" pitchFamily="50" charset="-128"/>
                <a:ea typeface="ＭＳ Ｐゴシック" pitchFamily="50" charset="-128"/>
              </a:rPr>
              <a:t>以前は、児童</a:t>
            </a:r>
            <a:r>
              <a:rPr lang="en-US" altLang="ja-JP" sz="1200" kern="0" dirty="0">
                <a:solidFill>
                  <a:srgbClr val="000000"/>
                </a:solidFill>
                <a:latin typeface="ＭＳ Ｐゴシック" pitchFamily="50" charset="-128"/>
                <a:ea typeface="ＭＳ Ｐゴシック" pitchFamily="50" charset="-128"/>
              </a:rPr>
              <a:t>1</a:t>
            </a:r>
            <a:r>
              <a:rPr lang="ja-JP" altLang="en-US" sz="1200" kern="0" dirty="0">
                <a:solidFill>
                  <a:srgbClr val="000000"/>
                </a:solidFill>
                <a:latin typeface="ＭＳ Ｐゴシック" pitchFamily="50" charset="-128"/>
                <a:ea typeface="ＭＳ Ｐゴシック" pitchFamily="50" charset="-128"/>
              </a:rPr>
              <a:t>人当たり、養育里親</a:t>
            </a:r>
            <a:r>
              <a:rPr lang="en-US" altLang="ja-JP" sz="1200" kern="0" dirty="0">
                <a:solidFill>
                  <a:srgbClr val="000000"/>
                </a:solidFill>
                <a:latin typeface="ＭＳ Ｐゴシック" pitchFamily="50" charset="-128"/>
                <a:ea typeface="ＭＳ Ｐゴシック" pitchFamily="50" charset="-128"/>
              </a:rPr>
              <a:t>34,000</a:t>
            </a:r>
            <a:r>
              <a:rPr lang="ja-JP" altLang="en-US" sz="1200" kern="0" dirty="0">
                <a:solidFill>
                  <a:srgbClr val="000000"/>
                </a:solidFill>
                <a:latin typeface="ＭＳ Ｐゴシック" pitchFamily="50" charset="-128"/>
                <a:ea typeface="ＭＳ Ｐゴシック" pitchFamily="50" charset="-128"/>
              </a:rPr>
              <a:t>円、専門里親</a:t>
            </a:r>
            <a:r>
              <a:rPr lang="en-US" altLang="ja-JP" sz="1200" kern="0" dirty="0">
                <a:solidFill>
                  <a:srgbClr val="000000"/>
                </a:solidFill>
                <a:latin typeface="ＭＳ Ｐゴシック" pitchFamily="50" charset="-128"/>
                <a:ea typeface="ＭＳ Ｐゴシック" pitchFamily="50" charset="-128"/>
              </a:rPr>
              <a:t>90,200</a:t>
            </a:r>
            <a:r>
              <a:rPr lang="ja-JP" altLang="en-US" sz="1200" kern="0" dirty="0">
                <a:solidFill>
                  <a:srgbClr val="000000"/>
                </a:solidFill>
                <a:latin typeface="ＭＳ Ｐゴシック" pitchFamily="50" charset="-128"/>
                <a:ea typeface="ＭＳ Ｐゴシック" pitchFamily="50" charset="-128"/>
              </a:rPr>
              <a:t>円）</a:t>
            </a:r>
          </a:p>
        </p:txBody>
      </p:sp>
      <p:sp>
        <p:nvSpPr>
          <p:cNvPr id="17" name="Rectangle 111"/>
          <p:cNvSpPr>
            <a:spLocks noChangeArrowheads="1"/>
          </p:cNvSpPr>
          <p:nvPr/>
        </p:nvSpPr>
        <p:spPr bwMode="auto">
          <a:xfrm>
            <a:off x="0" y="72010"/>
            <a:ext cx="9144000" cy="332656"/>
          </a:xfrm>
          <a:prstGeom prst="rect">
            <a:avLst/>
          </a:prstGeom>
          <a:noFill/>
          <a:ln w="9525">
            <a:noFill/>
            <a:miter lim="800000"/>
            <a:headEnd/>
            <a:tailEnd/>
          </a:ln>
        </p:spPr>
        <p:txBody>
          <a:bodyPr anchor="ctr"/>
          <a:lstStyle/>
          <a:p>
            <a:pPr fontAlgn="base">
              <a:spcBef>
                <a:spcPct val="0"/>
              </a:spcBef>
              <a:spcAft>
                <a:spcPct val="0"/>
              </a:spcAft>
            </a:pPr>
            <a:r>
              <a:rPr lang="ja-JP" altLang="en-US" sz="2400" spc="-150" dirty="0" smtClean="0">
                <a:solidFill>
                  <a:srgbClr val="000000"/>
                </a:solidFill>
                <a:latin typeface="HG創英角ｺﾞｼｯｸUB" pitchFamily="49" charset="-128"/>
                <a:ea typeface="HG創英角ｺﾞｼｯｸUB" pitchFamily="49" charset="-128"/>
              </a:rPr>
              <a:t>（２）</a:t>
            </a:r>
            <a:r>
              <a:rPr lang="ja-JP" altLang="en-US" sz="2400" spc="-150" dirty="0">
                <a:solidFill>
                  <a:srgbClr val="000000"/>
                </a:solidFill>
                <a:latin typeface="HG創英角ｺﾞｼｯｸUB" pitchFamily="49" charset="-128"/>
                <a:ea typeface="HG創英角ｺﾞｼｯｸUB" pitchFamily="49" charset="-128"/>
              </a:rPr>
              <a:t>里親制度の概要</a:t>
            </a:r>
          </a:p>
        </p:txBody>
      </p:sp>
      <p:sp>
        <p:nvSpPr>
          <p:cNvPr id="20" name="角丸四角形 19"/>
          <p:cNvSpPr/>
          <p:nvPr/>
        </p:nvSpPr>
        <p:spPr>
          <a:xfrm>
            <a:off x="144017" y="548680"/>
            <a:ext cx="8964488" cy="1368152"/>
          </a:xfrm>
          <a:prstGeom prst="roundRect">
            <a:avLst>
              <a:gd name="adj" fmla="val 10788"/>
            </a:avLst>
          </a:prstGeom>
        </p:spPr>
        <p:style>
          <a:lnRef idx="2">
            <a:schemeClr val="dk1"/>
          </a:lnRef>
          <a:fillRef idx="1">
            <a:schemeClr val="lt1"/>
          </a:fillRef>
          <a:effectRef idx="0">
            <a:schemeClr val="dk1"/>
          </a:effectRef>
          <a:fontRef idx="minor">
            <a:schemeClr val="dk1"/>
          </a:fontRef>
        </p:style>
        <p:txBody>
          <a:bodyPr rtlCol="0" anchor="ctr"/>
          <a:lstStyle/>
          <a:p>
            <a:pPr marL="180975" indent="-180975" fontAlgn="base">
              <a:spcAft>
                <a:spcPct val="0"/>
              </a:spcAft>
            </a:pPr>
            <a:r>
              <a:rPr lang="ja-JP" altLang="en-US" sz="1400" dirty="0">
                <a:solidFill>
                  <a:srgbClr val="000000"/>
                </a:solidFill>
                <a:latin typeface="ＭＳ ゴシック" pitchFamily="49" charset="-128"/>
              </a:rPr>
              <a:t>○里親は、要保護児童（保護者のない児童又は保護者に監護させることが不適当であると認められる児童）の養育を委託する制度であり、その推進を図るため、</a:t>
            </a:r>
            <a:endParaRPr lang="en-US" altLang="ja-JP" sz="1400" dirty="0">
              <a:solidFill>
                <a:srgbClr val="000000"/>
              </a:solidFill>
              <a:latin typeface="ＭＳ ゴシック" pitchFamily="49" charset="-128"/>
            </a:endParaRPr>
          </a:p>
          <a:p>
            <a:pPr marL="180975" indent="-88900" fontAlgn="base">
              <a:spcAft>
                <a:spcPct val="0"/>
              </a:spcAft>
            </a:pPr>
            <a:r>
              <a:rPr lang="ja-JP" altLang="en-US" sz="1400" kern="0" dirty="0">
                <a:solidFill>
                  <a:srgbClr val="000000"/>
                </a:solidFill>
                <a:latin typeface="ＭＳ ゴシック" pitchFamily="49" charset="-128"/>
              </a:rPr>
              <a:t>・平成</a:t>
            </a:r>
            <a:r>
              <a:rPr lang="en-US" altLang="ja-JP" sz="1400" kern="0" dirty="0">
                <a:solidFill>
                  <a:srgbClr val="000000"/>
                </a:solidFill>
                <a:latin typeface="ＭＳ ゴシック" pitchFamily="49" charset="-128"/>
              </a:rPr>
              <a:t>14</a:t>
            </a:r>
            <a:r>
              <a:rPr lang="ja-JP" altLang="en-US" sz="1400" kern="0" dirty="0">
                <a:solidFill>
                  <a:srgbClr val="000000"/>
                </a:solidFill>
                <a:latin typeface="ＭＳ ゴシック" pitchFamily="49" charset="-128"/>
              </a:rPr>
              <a:t>年度に親族里親、専門里親を創設、</a:t>
            </a:r>
            <a:endParaRPr lang="en-US" altLang="ja-JP" sz="1400" kern="0" dirty="0">
              <a:solidFill>
                <a:srgbClr val="000000"/>
              </a:solidFill>
              <a:latin typeface="ＭＳ ゴシック" pitchFamily="49" charset="-128"/>
            </a:endParaRPr>
          </a:p>
          <a:p>
            <a:pPr marL="180975" indent="-88900" fontAlgn="base">
              <a:spcAft>
                <a:spcPct val="0"/>
              </a:spcAft>
            </a:pPr>
            <a:r>
              <a:rPr lang="ja-JP" altLang="en-US" sz="1400" kern="0" dirty="0">
                <a:solidFill>
                  <a:srgbClr val="000000"/>
                </a:solidFill>
                <a:latin typeface="ＭＳ ゴシック" pitchFamily="49" charset="-128"/>
              </a:rPr>
              <a:t>・平成</a:t>
            </a:r>
            <a:r>
              <a:rPr lang="en-US" altLang="ja-JP" sz="1400" kern="0" dirty="0">
                <a:solidFill>
                  <a:srgbClr val="000000"/>
                </a:solidFill>
                <a:latin typeface="ＭＳ ゴシック" pitchFamily="49" charset="-128"/>
              </a:rPr>
              <a:t>20</a:t>
            </a:r>
            <a:r>
              <a:rPr lang="ja-JP" altLang="en-US" sz="1400" kern="0" dirty="0">
                <a:solidFill>
                  <a:srgbClr val="000000"/>
                </a:solidFill>
                <a:latin typeface="ＭＳ ゴシック" pitchFamily="49" charset="-128"/>
              </a:rPr>
              <a:t>年の児童福祉法改正で、「</a:t>
            </a:r>
            <a:r>
              <a:rPr lang="ja-JP" altLang="en-US" sz="1400" b="1" kern="0" dirty="0">
                <a:solidFill>
                  <a:srgbClr val="000000"/>
                </a:solidFill>
                <a:latin typeface="ＭＳ ゴシック" pitchFamily="49" charset="-128"/>
              </a:rPr>
              <a:t>養育里親</a:t>
            </a:r>
            <a:r>
              <a:rPr lang="ja-JP" altLang="en-US" sz="1400" kern="0" dirty="0">
                <a:solidFill>
                  <a:srgbClr val="000000"/>
                </a:solidFill>
                <a:latin typeface="ＭＳ ゴシック" pitchFamily="49" charset="-128"/>
              </a:rPr>
              <a:t>」を「養子縁組を希望する里親」等と法律上区分</a:t>
            </a:r>
            <a:endParaRPr lang="en-US" altLang="ja-JP" sz="1400" kern="0" dirty="0">
              <a:solidFill>
                <a:srgbClr val="000000"/>
              </a:solidFill>
              <a:latin typeface="ＭＳ ゴシック" pitchFamily="49" charset="-128"/>
            </a:endParaRPr>
          </a:p>
          <a:p>
            <a:pPr marL="180975" indent="-88900" fontAlgn="base">
              <a:spcAft>
                <a:spcPct val="0"/>
              </a:spcAft>
            </a:pPr>
            <a:r>
              <a:rPr lang="ja-JP" altLang="en-US" sz="1400" kern="0" dirty="0">
                <a:solidFill>
                  <a:srgbClr val="000000"/>
                </a:solidFill>
                <a:latin typeface="ＭＳ ゴシック" pitchFamily="49" charset="-128"/>
              </a:rPr>
              <a:t>・平成</a:t>
            </a:r>
            <a:r>
              <a:rPr lang="en-US" altLang="ja-JP" sz="1400" kern="0" dirty="0">
                <a:solidFill>
                  <a:srgbClr val="000000"/>
                </a:solidFill>
                <a:latin typeface="ＭＳ ゴシック" pitchFamily="49" charset="-128"/>
              </a:rPr>
              <a:t>21</a:t>
            </a:r>
            <a:r>
              <a:rPr lang="ja-JP" altLang="en-US" sz="1400" kern="0" dirty="0">
                <a:solidFill>
                  <a:srgbClr val="000000"/>
                </a:solidFill>
                <a:latin typeface="ＭＳ ゴシック" pitchFamily="49" charset="-128"/>
              </a:rPr>
              <a:t>年度から、養育里親と専門里親について、</a:t>
            </a:r>
            <a:r>
              <a:rPr lang="ja-JP" altLang="en-US" sz="1400" b="1" kern="0" dirty="0">
                <a:solidFill>
                  <a:srgbClr val="000000"/>
                </a:solidFill>
                <a:latin typeface="ＭＳ ゴシック" pitchFamily="49" charset="-128"/>
              </a:rPr>
              <a:t>里親研修</a:t>
            </a:r>
            <a:r>
              <a:rPr lang="ja-JP" altLang="en-US" sz="1400" kern="0" dirty="0">
                <a:solidFill>
                  <a:srgbClr val="000000"/>
                </a:solidFill>
                <a:latin typeface="ＭＳ ゴシック" pitchFamily="49" charset="-128"/>
              </a:rPr>
              <a:t>を充実</a:t>
            </a:r>
          </a:p>
        </p:txBody>
      </p:sp>
      <p:sp>
        <p:nvSpPr>
          <p:cNvPr id="18"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10</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34452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AutoShape 25"/>
          <p:cNvSpPr>
            <a:spLocks noChangeArrowheads="1"/>
          </p:cNvSpPr>
          <p:nvPr/>
        </p:nvSpPr>
        <p:spPr bwMode="auto">
          <a:xfrm>
            <a:off x="5292082" y="1988840"/>
            <a:ext cx="1224136" cy="503238"/>
          </a:xfrm>
          <a:prstGeom prst="rightArrow">
            <a:avLst>
              <a:gd name="adj1" fmla="val 48213"/>
              <a:gd name="adj2" fmla="val 9816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50" name="スライド番号プレースホルダ 4"/>
          <p:cNvSpPr>
            <a:spLocks noGrp="1"/>
          </p:cNvSpPr>
          <p:nvPr>
            <p:ph type="sldNum" sz="quarter" idx="12"/>
          </p:nvPr>
        </p:nvSpPr>
        <p:spPr>
          <a:xfrm>
            <a:off x="7046913" y="6597650"/>
            <a:ext cx="2133600" cy="260350"/>
          </a:xfrm>
          <a:noFill/>
        </p:spPr>
        <p:txBody>
          <a:bodyPr/>
          <a:lstStyle/>
          <a:p>
            <a:fld id="{66ED69B3-D674-41DB-BBEF-8399577F4229}" type="slidenum">
              <a:rPr lang="en-US" altLang="ja-JP" smtClean="0">
                <a:solidFill>
                  <a:srgbClr val="000000"/>
                </a:solidFill>
                <a:ea typeface="ＭＳ Ｐゴシック" charset="-128"/>
              </a:rPr>
              <a:pPr/>
              <a:t>11</a:t>
            </a:fld>
            <a:endParaRPr lang="en-US" altLang="ja-JP" dirty="0" smtClean="0">
              <a:solidFill>
                <a:srgbClr val="000000"/>
              </a:solidFill>
              <a:ea typeface="ＭＳ Ｐゴシック" charset="-128"/>
            </a:endParaRPr>
          </a:p>
        </p:txBody>
      </p:sp>
      <p:sp>
        <p:nvSpPr>
          <p:cNvPr id="27651" name="Rectangle 2"/>
          <p:cNvSpPr>
            <a:spLocks noChangeArrowheads="1"/>
          </p:cNvSpPr>
          <p:nvPr/>
        </p:nvSpPr>
        <p:spPr bwMode="auto">
          <a:xfrm>
            <a:off x="107962" y="476252"/>
            <a:ext cx="8785225" cy="3457575"/>
          </a:xfrm>
          <a:prstGeom prst="rect">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53" name="AutoShape 4"/>
          <p:cNvSpPr>
            <a:spLocks noChangeArrowheads="1"/>
          </p:cNvSpPr>
          <p:nvPr/>
        </p:nvSpPr>
        <p:spPr bwMode="auto">
          <a:xfrm>
            <a:off x="6516690" y="1052513"/>
            <a:ext cx="409575" cy="2305050"/>
          </a:xfrm>
          <a:prstGeom prst="roundRect">
            <a:avLst>
              <a:gd name="adj" fmla="val 16667"/>
            </a:avLst>
          </a:prstGeom>
          <a:solidFill>
            <a:srgbClr val="FFFF99"/>
          </a:solidFill>
          <a:ln w="9525">
            <a:solidFill>
              <a:schemeClr val="tx1"/>
            </a:solidFill>
            <a:round/>
            <a:headEnd/>
            <a:tailEnd/>
          </a:ln>
        </p:spPr>
        <p:txBody>
          <a:bodyPr vert="eaVert" wrap="none" anchor="ctr" anchorCtr="1"/>
          <a:lstStyle/>
          <a:p>
            <a:pPr algn="ctr" fontAlgn="base">
              <a:spcBef>
                <a:spcPct val="0"/>
              </a:spcBef>
              <a:spcAft>
                <a:spcPct val="0"/>
              </a:spcAft>
            </a:pPr>
            <a:r>
              <a:rPr lang="ja-JP" altLang="en-US">
                <a:solidFill>
                  <a:srgbClr val="000000"/>
                </a:solidFill>
                <a:latin typeface="Arial" charset="0"/>
                <a:ea typeface="ＭＳ Ｐゴシック" charset="-128"/>
              </a:rPr>
              <a:t>　認　　　　定</a:t>
            </a:r>
          </a:p>
        </p:txBody>
      </p:sp>
      <p:sp>
        <p:nvSpPr>
          <p:cNvPr id="27654" name="Rectangle 5"/>
          <p:cNvSpPr>
            <a:spLocks noChangeArrowheads="1"/>
          </p:cNvSpPr>
          <p:nvPr/>
        </p:nvSpPr>
        <p:spPr bwMode="auto">
          <a:xfrm>
            <a:off x="2339757" y="1196752"/>
            <a:ext cx="1081087" cy="1008062"/>
          </a:xfrm>
          <a:prstGeom prst="rect">
            <a:avLst/>
          </a:prstGeom>
          <a:noFill/>
          <a:ln w="9525" algn="ctr">
            <a:solidFill>
              <a:schemeClr val="tx1"/>
            </a:solidFill>
            <a:miter lim="800000"/>
            <a:headEnd/>
            <a:tailEnd/>
          </a:ln>
        </p:spPr>
        <p:txBody>
          <a:bodyPr wrap="none"/>
          <a:lstStyle/>
          <a:p>
            <a:pPr fontAlgn="base">
              <a:spcBef>
                <a:spcPct val="0"/>
              </a:spcBef>
              <a:spcAft>
                <a:spcPct val="0"/>
              </a:spcAft>
            </a:pPr>
            <a:r>
              <a:rPr lang="ja-JP" altLang="en-US" sz="1200" b="1" dirty="0">
                <a:solidFill>
                  <a:srgbClr val="000000"/>
                </a:solidFill>
                <a:latin typeface="Arial" charset="0"/>
                <a:ea typeface="ＭＳ Ｐゴシック" charset="-128"/>
              </a:rPr>
              <a:t>基礎研修</a:t>
            </a:r>
            <a:r>
              <a:rPr lang="ja-JP" altLang="en-US" sz="1200" dirty="0">
                <a:solidFill>
                  <a:srgbClr val="000000"/>
                </a:solidFill>
                <a:latin typeface="Arial" charset="0"/>
                <a:ea typeface="ＭＳ Ｐゴシック" charset="-128"/>
              </a:rPr>
              <a:t>１日</a:t>
            </a:r>
          </a:p>
          <a:p>
            <a:pPr fontAlgn="base">
              <a:spcBef>
                <a:spcPct val="0"/>
              </a:spcBef>
              <a:spcAft>
                <a:spcPct val="0"/>
              </a:spcAft>
            </a:pPr>
            <a:r>
              <a:rPr lang="ja-JP" altLang="en-US" sz="1200" dirty="0">
                <a:solidFill>
                  <a:srgbClr val="000000"/>
                </a:solidFill>
                <a:latin typeface="Arial" charset="0"/>
                <a:ea typeface="ＭＳ Ｐゴシック" charset="-128"/>
              </a:rPr>
              <a:t>・制度説明</a:t>
            </a:r>
          </a:p>
          <a:p>
            <a:pPr fontAlgn="base">
              <a:spcBef>
                <a:spcPct val="0"/>
              </a:spcBef>
              <a:spcAft>
                <a:spcPct val="0"/>
              </a:spcAft>
            </a:pPr>
            <a:r>
              <a:rPr lang="ja-JP" altLang="en-US" sz="1200" dirty="0">
                <a:solidFill>
                  <a:srgbClr val="000000"/>
                </a:solidFill>
                <a:latin typeface="Arial" charset="0"/>
                <a:ea typeface="ＭＳ Ｐゴシック" charset="-128"/>
              </a:rPr>
              <a:t>・要保護</a:t>
            </a:r>
            <a:r>
              <a:rPr lang="ja-JP" altLang="en-US" sz="1200" dirty="0" smtClean="0">
                <a:solidFill>
                  <a:srgbClr val="000000"/>
                </a:solidFill>
                <a:latin typeface="Arial" charset="0"/>
                <a:ea typeface="ＭＳ Ｐゴシック" charset="-128"/>
              </a:rPr>
              <a:t>児童</a:t>
            </a:r>
            <a:endParaRPr lang="en-US" altLang="ja-JP" sz="1200" dirty="0" smtClean="0">
              <a:solidFill>
                <a:srgbClr val="000000"/>
              </a:solidFill>
              <a:latin typeface="Arial" charset="0"/>
              <a:ea typeface="ＭＳ Ｐゴシック" charset="-128"/>
            </a:endParaRPr>
          </a:p>
          <a:p>
            <a:pPr fontAlgn="base">
              <a:spcBef>
                <a:spcPct val="0"/>
              </a:spcBef>
              <a:spcAft>
                <a:spcPct val="0"/>
              </a:spcAft>
            </a:pPr>
            <a:r>
              <a:rPr lang="ja-JP" altLang="en-US" sz="1200" dirty="0" smtClean="0">
                <a:solidFill>
                  <a:srgbClr val="000000"/>
                </a:solidFill>
                <a:latin typeface="Arial" charset="0"/>
                <a:ea typeface="ＭＳ Ｐゴシック" charset="-128"/>
              </a:rPr>
              <a:t>　の</a:t>
            </a:r>
            <a:r>
              <a:rPr lang="ja-JP" altLang="en-US" sz="1200" dirty="0">
                <a:solidFill>
                  <a:srgbClr val="000000"/>
                </a:solidFill>
                <a:latin typeface="Arial" charset="0"/>
                <a:ea typeface="ＭＳ Ｐゴシック" charset="-128"/>
              </a:rPr>
              <a:t>理解など</a:t>
            </a:r>
          </a:p>
        </p:txBody>
      </p:sp>
      <p:sp>
        <p:nvSpPr>
          <p:cNvPr id="27655" name="Rectangle 6"/>
          <p:cNvSpPr>
            <a:spLocks noChangeArrowheads="1"/>
          </p:cNvSpPr>
          <p:nvPr/>
        </p:nvSpPr>
        <p:spPr bwMode="auto">
          <a:xfrm>
            <a:off x="2339757" y="2204864"/>
            <a:ext cx="1081087" cy="935038"/>
          </a:xfrm>
          <a:prstGeom prst="rect">
            <a:avLst/>
          </a:prstGeom>
          <a:noFill/>
          <a:ln w="9525" algn="ctr">
            <a:solidFill>
              <a:schemeClr val="tx1"/>
            </a:solidFill>
            <a:miter lim="800000"/>
            <a:headEnd/>
            <a:tailEnd/>
          </a:ln>
        </p:spPr>
        <p:txBody>
          <a:bodyPr wrap="none"/>
          <a:lstStyle/>
          <a:p>
            <a:pPr fontAlgn="base">
              <a:spcBef>
                <a:spcPct val="0"/>
              </a:spcBef>
              <a:spcAft>
                <a:spcPct val="0"/>
              </a:spcAft>
            </a:pPr>
            <a:r>
              <a:rPr lang="en-US" altLang="ja-JP" sz="1200" dirty="0">
                <a:solidFill>
                  <a:srgbClr val="000000"/>
                </a:solidFill>
                <a:latin typeface="Arial" charset="0"/>
                <a:ea typeface="ＭＳ Ｐゴシック" charset="-128"/>
              </a:rPr>
              <a:t>  </a:t>
            </a:r>
            <a:r>
              <a:rPr lang="ja-JP" altLang="en-US" sz="1200" b="1" dirty="0">
                <a:solidFill>
                  <a:srgbClr val="000000"/>
                </a:solidFill>
                <a:latin typeface="Arial" charset="0"/>
                <a:ea typeface="ＭＳ Ｐゴシック" charset="-128"/>
              </a:rPr>
              <a:t>実習</a:t>
            </a:r>
            <a:r>
              <a:rPr lang="ja-JP" altLang="en-US" sz="1200" dirty="0">
                <a:solidFill>
                  <a:srgbClr val="000000"/>
                </a:solidFill>
                <a:latin typeface="Arial" charset="0"/>
                <a:ea typeface="ＭＳ Ｐゴシック" charset="-128"/>
              </a:rPr>
              <a:t>１日程度</a:t>
            </a:r>
          </a:p>
          <a:p>
            <a:pPr fontAlgn="base">
              <a:spcBef>
                <a:spcPct val="0"/>
              </a:spcBef>
              <a:spcAft>
                <a:spcPct val="0"/>
              </a:spcAft>
            </a:pPr>
            <a:r>
              <a:rPr lang="ja-JP" altLang="en-US" sz="1200" dirty="0">
                <a:solidFill>
                  <a:srgbClr val="000000"/>
                </a:solidFill>
                <a:latin typeface="Arial" charset="0"/>
                <a:ea typeface="ＭＳ Ｐゴシック" charset="-128"/>
              </a:rPr>
              <a:t>・児童福祉施</a:t>
            </a:r>
          </a:p>
          <a:p>
            <a:pPr fontAlgn="base">
              <a:spcBef>
                <a:spcPct val="0"/>
              </a:spcBef>
              <a:spcAft>
                <a:spcPct val="0"/>
              </a:spcAft>
            </a:pPr>
            <a:r>
              <a:rPr lang="ja-JP" altLang="en-US" sz="1200" dirty="0" smtClean="0">
                <a:solidFill>
                  <a:srgbClr val="000000"/>
                </a:solidFill>
                <a:latin typeface="Arial" charset="0"/>
                <a:ea typeface="ＭＳ Ｐゴシック" charset="-128"/>
              </a:rPr>
              <a:t>　設</a:t>
            </a:r>
            <a:r>
              <a:rPr lang="ja-JP" altLang="en-US" sz="1200" dirty="0">
                <a:solidFill>
                  <a:srgbClr val="000000"/>
                </a:solidFill>
                <a:latin typeface="Arial" charset="0"/>
                <a:ea typeface="ＭＳ Ｐゴシック" charset="-128"/>
              </a:rPr>
              <a:t>の見学など</a:t>
            </a:r>
          </a:p>
        </p:txBody>
      </p:sp>
      <p:sp>
        <p:nvSpPr>
          <p:cNvPr id="27656" name="Rectangle 7"/>
          <p:cNvSpPr>
            <a:spLocks noChangeArrowheads="1"/>
          </p:cNvSpPr>
          <p:nvPr/>
        </p:nvSpPr>
        <p:spPr bwMode="auto">
          <a:xfrm>
            <a:off x="4067179" y="1196754"/>
            <a:ext cx="1223963" cy="1079723"/>
          </a:xfrm>
          <a:prstGeom prst="rect">
            <a:avLst/>
          </a:prstGeom>
          <a:noFill/>
          <a:ln w="38100" cmpd="dbl" algn="ctr">
            <a:solidFill>
              <a:schemeClr val="tx1"/>
            </a:solidFill>
            <a:miter lim="800000"/>
            <a:headEnd/>
            <a:tailEnd/>
          </a:ln>
        </p:spPr>
        <p:txBody>
          <a:bodyPr wrap="none"/>
          <a:lstStyle/>
          <a:p>
            <a:pPr fontAlgn="base">
              <a:spcBef>
                <a:spcPct val="0"/>
              </a:spcBef>
              <a:spcAft>
                <a:spcPct val="0"/>
              </a:spcAft>
            </a:pPr>
            <a:r>
              <a:rPr lang="ja-JP" altLang="en-US" sz="1200" b="1" dirty="0">
                <a:solidFill>
                  <a:srgbClr val="000000"/>
                </a:solidFill>
                <a:latin typeface="Arial" charset="0"/>
                <a:ea typeface="ＭＳ Ｐゴシック" charset="-128"/>
              </a:rPr>
              <a:t>認定前研修</a:t>
            </a:r>
            <a:r>
              <a:rPr lang="ja-JP" altLang="en-US" sz="1200" dirty="0">
                <a:solidFill>
                  <a:srgbClr val="000000"/>
                </a:solidFill>
                <a:latin typeface="Arial" charset="0"/>
                <a:ea typeface="ＭＳ Ｐゴシック" charset="-128"/>
              </a:rPr>
              <a:t>２日</a:t>
            </a:r>
          </a:p>
          <a:p>
            <a:pPr fontAlgn="base">
              <a:spcBef>
                <a:spcPct val="0"/>
              </a:spcBef>
              <a:spcAft>
                <a:spcPct val="0"/>
              </a:spcAft>
            </a:pPr>
            <a:r>
              <a:rPr lang="ja-JP" altLang="en-US" sz="1200" dirty="0">
                <a:solidFill>
                  <a:srgbClr val="000000"/>
                </a:solidFill>
                <a:latin typeface="Arial" charset="0"/>
                <a:ea typeface="ＭＳ Ｐゴシック" charset="-128"/>
              </a:rPr>
              <a:t>・最低基準</a:t>
            </a:r>
          </a:p>
          <a:p>
            <a:pPr fontAlgn="base">
              <a:spcBef>
                <a:spcPct val="0"/>
              </a:spcBef>
              <a:spcAft>
                <a:spcPct val="0"/>
              </a:spcAft>
            </a:pPr>
            <a:r>
              <a:rPr lang="ja-JP" altLang="en-US" sz="1200" dirty="0">
                <a:solidFill>
                  <a:srgbClr val="000000"/>
                </a:solidFill>
                <a:latin typeface="Arial" charset="0"/>
                <a:ea typeface="ＭＳ Ｐゴシック" charset="-128"/>
              </a:rPr>
              <a:t>・子どもの心と体</a:t>
            </a:r>
          </a:p>
          <a:p>
            <a:pPr fontAlgn="base">
              <a:spcBef>
                <a:spcPct val="0"/>
              </a:spcBef>
              <a:spcAft>
                <a:spcPct val="0"/>
              </a:spcAft>
            </a:pPr>
            <a:r>
              <a:rPr lang="ja-JP" altLang="en-US" sz="1200" dirty="0">
                <a:solidFill>
                  <a:srgbClr val="000000"/>
                </a:solidFill>
                <a:latin typeface="Arial" charset="0"/>
                <a:ea typeface="ＭＳ Ｐゴシック" charset="-128"/>
              </a:rPr>
              <a:t>・子どもの権利</a:t>
            </a:r>
          </a:p>
          <a:p>
            <a:pPr fontAlgn="base">
              <a:spcBef>
                <a:spcPct val="0"/>
              </a:spcBef>
              <a:spcAft>
                <a:spcPct val="0"/>
              </a:spcAft>
            </a:pPr>
            <a:r>
              <a:rPr lang="ja-JP" altLang="en-US" sz="1200" dirty="0">
                <a:solidFill>
                  <a:srgbClr val="000000"/>
                </a:solidFill>
                <a:latin typeface="Arial" charset="0"/>
                <a:ea typeface="ＭＳ Ｐゴシック" charset="-128"/>
              </a:rPr>
              <a:t>　擁護など</a:t>
            </a:r>
          </a:p>
        </p:txBody>
      </p:sp>
      <p:sp>
        <p:nvSpPr>
          <p:cNvPr id="27657" name="Rectangle 8"/>
          <p:cNvSpPr>
            <a:spLocks noChangeArrowheads="1"/>
          </p:cNvSpPr>
          <p:nvPr/>
        </p:nvSpPr>
        <p:spPr bwMode="auto">
          <a:xfrm>
            <a:off x="4067950" y="2276896"/>
            <a:ext cx="1224136" cy="792163"/>
          </a:xfrm>
          <a:prstGeom prst="rect">
            <a:avLst/>
          </a:prstGeom>
          <a:noFill/>
          <a:ln w="38100" cmpd="dbl" algn="ctr">
            <a:solidFill>
              <a:schemeClr val="tx1"/>
            </a:solidFill>
            <a:miter lim="800000"/>
            <a:headEnd/>
            <a:tailEnd/>
          </a:ln>
        </p:spPr>
        <p:txBody>
          <a:bodyPr wrap="none"/>
          <a:lstStyle/>
          <a:p>
            <a:pPr fontAlgn="base">
              <a:spcBef>
                <a:spcPct val="0"/>
              </a:spcBef>
              <a:spcAft>
                <a:spcPct val="0"/>
              </a:spcAft>
            </a:pPr>
            <a:r>
              <a:rPr lang="en-US" altLang="ja-JP" sz="1200">
                <a:solidFill>
                  <a:srgbClr val="000000"/>
                </a:solidFill>
                <a:latin typeface="Arial" charset="0"/>
                <a:ea typeface="ＭＳ Ｐゴシック" charset="-128"/>
              </a:rPr>
              <a:t>  </a:t>
            </a:r>
            <a:r>
              <a:rPr lang="ja-JP" altLang="en-US" sz="1200" b="1">
                <a:solidFill>
                  <a:srgbClr val="000000"/>
                </a:solidFill>
                <a:latin typeface="Arial" charset="0"/>
                <a:ea typeface="ＭＳ Ｐゴシック" charset="-128"/>
              </a:rPr>
              <a:t>実習</a:t>
            </a:r>
            <a:r>
              <a:rPr lang="ja-JP" altLang="en-US" sz="1200">
                <a:solidFill>
                  <a:srgbClr val="000000"/>
                </a:solidFill>
                <a:latin typeface="Arial" charset="0"/>
                <a:ea typeface="ＭＳ Ｐゴシック" charset="-128"/>
              </a:rPr>
              <a:t>２日程度</a:t>
            </a:r>
          </a:p>
          <a:p>
            <a:pPr fontAlgn="base">
              <a:spcBef>
                <a:spcPct val="0"/>
              </a:spcBef>
              <a:spcAft>
                <a:spcPct val="0"/>
              </a:spcAft>
            </a:pPr>
            <a:r>
              <a:rPr lang="ja-JP" altLang="en-US" sz="1200">
                <a:solidFill>
                  <a:srgbClr val="000000"/>
                </a:solidFill>
                <a:latin typeface="Arial" charset="0"/>
                <a:ea typeface="ＭＳ Ｐゴシック" charset="-128"/>
              </a:rPr>
              <a:t>・実践的実習</a:t>
            </a:r>
          </a:p>
          <a:p>
            <a:pPr fontAlgn="base">
              <a:spcBef>
                <a:spcPct val="0"/>
              </a:spcBef>
              <a:spcAft>
                <a:spcPct val="0"/>
              </a:spcAft>
            </a:pPr>
            <a:r>
              <a:rPr lang="ja-JP" altLang="en-US" sz="1200">
                <a:solidFill>
                  <a:srgbClr val="000000"/>
                </a:solidFill>
                <a:latin typeface="Arial" charset="0"/>
                <a:ea typeface="ＭＳ Ｐゴシック" charset="-128"/>
              </a:rPr>
              <a:t>　　　　　など</a:t>
            </a:r>
          </a:p>
        </p:txBody>
      </p:sp>
      <p:sp>
        <p:nvSpPr>
          <p:cNvPr id="27658" name="AutoShape 9"/>
          <p:cNvSpPr>
            <a:spLocks noChangeArrowheads="1"/>
          </p:cNvSpPr>
          <p:nvPr/>
        </p:nvSpPr>
        <p:spPr bwMode="auto">
          <a:xfrm>
            <a:off x="8172452" y="836616"/>
            <a:ext cx="504825" cy="3024435"/>
          </a:xfrm>
          <a:prstGeom prst="roundRect">
            <a:avLst>
              <a:gd name="adj" fmla="val 16667"/>
            </a:avLst>
          </a:prstGeom>
          <a:solidFill>
            <a:srgbClr val="FFFF99"/>
          </a:solidFill>
          <a:ln w="9525">
            <a:solidFill>
              <a:schemeClr val="tx1"/>
            </a:solidFill>
            <a:round/>
            <a:headEnd/>
            <a:tailEnd/>
          </a:ln>
        </p:spPr>
        <p:txBody>
          <a:bodyPr vert="eaVert" wrap="none" anchor="ctr" anchorCtr="1"/>
          <a:lstStyle/>
          <a:p>
            <a:pPr fontAlgn="base">
              <a:spcBef>
                <a:spcPct val="0"/>
              </a:spcBef>
              <a:spcAft>
                <a:spcPct val="0"/>
              </a:spcAft>
            </a:pPr>
            <a:r>
              <a:rPr lang="ja-JP" altLang="en-US">
                <a:solidFill>
                  <a:srgbClr val="000000"/>
                </a:solidFill>
                <a:latin typeface="Arial" charset="0"/>
                <a:ea typeface="ＭＳ Ｐゴシック" charset="-128"/>
              </a:rPr>
              <a:t>里　親　委　託</a:t>
            </a:r>
          </a:p>
        </p:txBody>
      </p:sp>
      <p:sp>
        <p:nvSpPr>
          <p:cNvPr id="27659" name="AutoShape 10"/>
          <p:cNvSpPr>
            <a:spLocks noChangeArrowheads="1"/>
          </p:cNvSpPr>
          <p:nvPr/>
        </p:nvSpPr>
        <p:spPr bwMode="auto">
          <a:xfrm>
            <a:off x="7308855" y="1052736"/>
            <a:ext cx="503238" cy="2304256"/>
          </a:xfrm>
          <a:prstGeom prst="roundRect">
            <a:avLst>
              <a:gd name="adj" fmla="val 16667"/>
            </a:avLst>
          </a:prstGeom>
          <a:noFill/>
          <a:ln w="9525">
            <a:solidFill>
              <a:schemeClr val="tx1"/>
            </a:solidFill>
            <a:round/>
            <a:headEnd/>
            <a:tailEnd/>
          </a:ln>
        </p:spPr>
        <p:txBody>
          <a:bodyPr vert="eaVert" wrap="none" anchor="ctr" anchorCtr="1"/>
          <a:lstStyle/>
          <a:p>
            <a:pPr algn="ctr" fontAlgn="base">
              <a:spcBef>
                <a:spcPct val="0"/>
              </a:spcBef>
              <a:spcAft>
                <a:spcPct val="0"/>
              </a:spcAft>
            </a:pPr>
            <a:r>
              <a:rPr lang="ja-JP" altLang="en-US" sz="1600" b="1">
                <a:solidFill>
                  <a:srgbClr val="000000"/>
                </a:solidFill>
                <a:latin typeface="Arial" charset="0"/>
                <a:ea typeface="ＭＳ Ｐゴシック" charset="-128"/>
              </a:rPr>
              <a:t>受入準備</a:t>
            </a:r>
          </a:p>
          <a:p>
            <a:pPr algn="ctr" fontAlgn="base">
              <a:spcBef>
                <a:spcPct val="0"/>
              </a:spcBef>
              <a:spcAft>
                <a:spcPct val="0"/>
              </a:spcAft>
            </a:pPr>
            <a:r>
              <a:rPr lang="ja-JP" altLang="en-US" sz="1600" b="1">
                <a:solidFill>
                  <a:srgbClr val="000000"/>
                </a:solidFill>
                <a:latin typeface="Arial" charset="0"/>
                <a:ea typeface="ＭＳ Ｐゴシック" charset="-128"/>
              </a:rPr>
              <a:t>子どもとの引き合わせ</a:t>
            </a:r>
          </a:p>
        </p:txBody>
      </p:sp>
      <p:sp>
        <p:nvSpPr>
          <p:cNvPr id="27660" name="AutoShape 11"/>
          <p:cNvSpPr>
            <a:spLocks noChangeArrowheads="1"/>
          </p:cNvSpPr>
          <p:nvPr/>
        </p:nvSpPr>
        <p:spPr bwMode="auto">
          <a:xfrm>
            <a:off x="5292727" y="1341438"/>
            <a:ext cx="1223963" cy="431378"/>
          </a:xfrm>
          <a:prstGeom prst="rightArrow">
            <a:avLst>
              <a:gd name="adj1" fmla="val 48213"/>
              <a:gd name="adj2" fmla="val 145494"/>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61" name="AutoShape 12"/>
          <p:cNvSpPr>
            <a:spLocks noChangeArrowheads="1"/>
          </p:cNvSpPr>
          <p:nvPr/>
        </p:nvSpPr>
        <p:spPr bwMode="auto">
          <a:xfrm>
            <a:off x="6924681" y="1916115"/>
            <a:ext cx="384175" cy="649287"/>
          </a:xfrm>
          <a:prstGeom prst="rightArrow">
            <a:avLst>
              <a:gd name="adj1" fmla="val 48213"/>
              <a:gd name="adj2" fmla="val 4264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62" name="AutoShape 13"/>
          <p:cNvSpPr>
            <a:spLocks noChangeArrowheads="1"/>
          </p:cNvSpPr>
          <p:nvPr/>
        </p:nvSpPr>
        <p:spPr bwMode="auto">
          <a:xfrm>
            <a:off x="7812088" y="1916115"/>
            <a:ext cx="360362" cy="649287"/>
          </a:xfrm>
          <a:prstGeom prst="rightArrow">
            <a:avLst>
              <a:gd name="adj1" fmla="val 48213"/>
              <a:gd name="adj2" fmla="val 4264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63" name="AutoShape 14"/>
          <p:cNvSpPr>
            <a:spLocks noChangeArrowheads="1"/>
          </p:cNvSpPr>
          <p:nvPr/>
        </p:nvSpPr>
        <p:spPr bwMode="auto">
          <a:xfrm>
            <a:off x="250826" y="4608537"/>
            <a:ext cx="3745111" cy="476671"/>
          </a:xfrm>
          <a:prstGeom prst="rightArrow">
            <a:avLst>
              <a:gd name="adj1" fmla="val 48213"/>
              <a:gd name="adj2" fmla="val 184616"/>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64" name="Rectangle 15"/>
          <p:cNvSpPr>
            <a:spLocks noChangeArrowheads="1"/>
          </p:cNvSpPr>
          <p:nvPr/>
        </p:nvSpPr>
        <p:spPr bwMode="auto">
          <a:xfrm>
            <a:off x="4355988" y="4293120"/>
            <a:ext cx="2303587" cy="1007567"/>
          </a:xfrm>
          <a:prstGeom prst="rect">
            <a:avLst/>
          </a:prstGeom>
          <a:noFill/>
          <a:ln w="9525" algn="ctr">
            <a:solidFill>
              <a:schemeClr val="tx1"/>
            </a:solidFill>
            <a:miter lim="800000"/>
            <a:headEnd/>
            <a:tailEnd/>
          </a:ln>
        </p:spPr>
        <p:txBody>
          <a:bodyPr wrap="none"/>
          <a:lstStyle/>
          <a:p>
            <a:pPr fontAlgn="base">
              <a:spcBef>
                <a:spcPct val="0"/>
              </a:spcBef>
              <a:spcAft>
                <a:spcPct val="0"/>
              </a:spcAft>
            </a:pPr>
            <a:r>
              <a:rPr lang="en-US" altLang="ja-JP" sz="1200" dirty="0">
                <a:solidFill>
                  <a:srgbClr val="000000"/>
                </a:solidFill>
                <a:latin typeface="Arial" charset="0"/>
                <a:ea typeface="ＭＳ Ｐゴシック" charset="-128"/>
              </a:rPr>
              <a:t> </a:t>
            </a:r>
            <a:endParaRPr lang="en-US" altLang="ja-JP" sz="1200" dirty="0" smtClean="0">
              <a:solidFill>
                <a:srgbClr val="000000"/>
              </a:solidFill>
              <a:latin typeface="Arial" charset="0"/>
              <a:ea typeface="ＭＳ Ｐゴシック" charset="-128"/>
            </a:endParaRPr>
          </a:p>
          <a:p>
            <a:pPr fontAlgn="base">
              <a:spcBef>
                <a:spcPct val="0"/>
              </a:spcBef>
              <a:spcAft>
                <a:spcPct val="0"/>
              </a:spcAft>
            </a:pPr>
            <a:r>
              <a:rPr lang="ja-JP" altLang="en-US" sz="1200" b="1" dirty="0" smtClean="0">
                <a:solidFill>
                  <a:srgbClr val="000000"/>
                </a:solidFill>
                <a:latin typeface="Arial" charset="0"/>
                <a:ea typeface="ＭＳ Ｐゴシック" charset="-128"/>
              </a:rPr>
              <a:t>更新</a:t>
            </a:r>
            <a:r>
              <a:rPr lang="ja-JP" altLang="en-US" sz="1200" b="1" dirty="0">
                <a:solidFill>
                  <a:srgbClr val="000000"/>
                </a:solidFill>
                <a:latin typeface="Arial" charset="0"/>
                <a:ea typeface="ＭＳ Ｐゴシック" charset="-128"/>
              </a:rPr>
              <a:t>研修１日</a:t>
            </a:r>
          </a:p>
          <a:p>
            <a:pPr fontAlgn="base">
              <a:spcBef>
                <a:spcPct val="0"/>
              </a:spcBef>
              <a:spcAft>
                <a:spcPct val="0"/>
              </a:spcAft>
            </a:pPr>
            <a:r>
              <a:rPr lang="ja-JP" altLang="en-US" sz="1200" dirty="0">
                <a:solidFill>
                  <a:srgbClr val="000000"/>
                </a:solidFill>
                <a:latin typeface="Arial" charset="0"/>
                <a:ea typeface="ＭＳ Ｐゴシック" charset="-128"/>
              </a:rPr>
              <a:t>・社会情勢、改正法</a:t>
            </a:r>
          </a:p>
          <a:p>
            <a:pPr fontAlgn="base">
              <a:spcBef>
                <a:spcPct val="0"/>
              </a:spcBef>
              <a:spcAft>
                <a:spcPct val="0"/>
              </a:spcAft>
            </a:pPr>
            <a:r>
              <a:rPr lang="ja-JP" altLang="en-US" sz="1200" dirty="0">
                <a:solidFill>
                  <a:srgbClr val="000000"/>
                </a:solidFill>
                <a:latin typeface="Arial" charset="0"/>
                <a:ea typeface="ＭＳ Ｐゴシック" charset="-128"/>
              </a:rPr>
              <a:t>・行動の理解</a:t>
            </a:r>
          </a:p>
          <a:p>
            <a:pPr fontAlgn="base">
              <a:spcBef>
                <a:spcPct val="0"/>
              </a:spcBef>
              <a:spcAft>
                <a:spcPct val="0"/>
              </a:spcAft>
            </a:pPr>
            <a:r>
              <a:rPr lang="ja-JP" altLang="en-US" sz="1200" dirty="0">
                <a:solidFill>
                  <a:srgbClr val="000000"/>
                </a:solidFill>
                <a:latin typeface="Arial" charset="0"/>
                <a:ea typeface="ＭＳ Ｐゴシック" charset="-128"/>
              </a:rPr>
              <a:t>・養育上の課題に対応</a:t>
            </a:r>
            <a:r>
              <a:rPr lang="ja-JP" altLang="en-US" sz="1200" dirty="0" smtClean="0">
                <a:solidFill>
                  <a:srgbClr val="000000"/>
                </a:solidFill>
                <a:latin typeface="Arial" charset="0"/>
                <a:ea typeface="ＭＳ Ｐゴシック" charset="-128"/>
              </a:rPr>
              <a:t>する研修</a:t>
            </a:r>
            <a:r>
              <a:rPr lang="ja-JP" altLang="en-US" sz="1200" dirty="0">
                <a:solidFill>
                  <a:srgbClr val="000000"/>
                </a:solidFill>
                <a:latin typeface="Arial" charset="0"/>
                <a:ea typeface="ＭＳ Ｐゴシック" charset="-128"/>
              </a:rPr>
              <a:t>等</a:t>
            </a:r>
          </a:p>
        </p:txBody>
      </p:sp>
      <p:sp>
        <p:nvSpPr>
          <p:cNvPr id="27665" name="Rectangle 16"/>
          <p:cNvSpPr>
            <a:spLocks noChangeArrowheads="1"/>
          </p:cNvSpPr>
          <p:nvPr/>
        </p:nvSpPr>
        <p:spPr bwMode="auto">
          <a:xfrm>
            <a:off x="4355978" y="5733256"/>
            <a:ext cx="2757488" cy="936402"/>
          </a:xfrm>
          <a:prstGeom prst="rect">
            <a:avLst/>
          </a:prstGeom>
          <a:noFill/>
          <a:ln w="9525" algn="ctr">
            <a:solidFill>
              <a:schemeClr val="tx1"/>
            </a:solidFill>
            <a:miter lim="800000"/>
            <a:headEnd/>
            <a:tailEnd/>
          </a:ln>
        </p:spPr>
        <p:txBody>
          <a:bodyPr wrap="none"/>
          <a:lstStyle/>
          <a:p>
            <a:pPr fontAlgn="base">
              <a:spcBef>
                <a:spcPct val="0"/>
              </a:spcBef>
              <a:spcAft>
                <a:spcPct val="0"/>
              </a:spcAft>
            </a:pPr>
            <a:r>
              <a:rPr lang="en-US" altLang="ja-JP" sz="1200">
                <a:solidFill>
                  <a:srgbClr val="000000"/>
                </a:solidFill>
                <a:latin typeface="Arial" charset="0"/>
                <a:ea typeface="ＭＳ Ｐゴシック" charset="-128"/>
              </a:rPr>
              <a:t> </a:t>
            </a:r>
          </a:p>
          <a:p>
            <a:pPr fontAlgn="base">
              <a:spcBef>
                <a:spcPct val="0"/>
              </a:spcBef>
              <a:spcAft>
                <a:spcPct val="0"/>
              </a:spcAft>
            </a:pPr>
            <a:r>
              <a:rPr lang="ja-JP" altLang="en-US" sz="1200" b="1">
                <a:solidFill>
                  <a:srgbClr val="000000"/>
                </a:solidFill>
                <a:latin typeface="Arial" charset="0"/>
                <a:ea typeface="ＭＳ Ｐゴシック" charset="-128"/>
              </a:rPr>
              <a:t>専門里親研修</a:t>
            </a:r>
            <a:endParaRPr lang="ja-JP" altLang="en-US" sz="1200">
              <a:solidFill>
                <a:srgbClr val="000000"/>
              </a:solidFill>
              <a:latin typeface="Arial" charset="0"/>
              <a:ea typeface="ＭＳ Ｐゴシック" charset="-128"/>
            </a:endParaRPr>
          </a:p>
          <a:p>
            <a:pPr fontAlgn="base">
              <a:spcBef>
                <a:spcPct val="0"/>
              </a:spcBef>
              <a:spcAft>
                <a:spcPct val="0"/>
              </a:spcAft>
            </a:pPr>
            <a:r>
              <a:rPr lang="en-US" altLang="ja-JP" sz="1200">
                <a:solidFill>
                  <a:srgbClr val="000000"/>
                </a:solidFill>
                <a:latin typeface="Arial" charset="0"/>
                <a:ea typeface="ＭＳ Ｐゴシック" charset="-128"/>
              </a:rPr>
              <a:t>※</a:t>
            </a:r>
            <a:r>
              <a:rPr lang="ja-JP" altLang="en-US" sz="1200" b="1">
                <a:solidFill>
                  <a:srgbClr val="000000"/>
                </a:solidFill>
                <a:latin typeface="Arial" charset="0"/>
                <a:ea typeface="ＭＳ Ｐゴシック" charset="-128"/>
              </a:rPr>
              <a:t>障害児の特徴や福祉サービス等</a:t>
            </a:r>
            <a:r>
              <a:rPr lang="ja-JP" altLang="en-US" sz="1200">
                <a:solidFill>
                  <a:srgbClr val="000000"/>
                </a:solidFill>
                <a:latin typeface="Arial" charset="0"/>
                <a:ea typeface="ＭＳ Ｐゴシック" charset="-128"/>
              </a:rPr>
              <a:t>につ</a:t>
            </a:r>
          </a:p>
          <a:p>
            <a:pPr fontAlgn="base">
              <a:spcBef>
                <a:spcPct val="0"/>
              </a:spcBef>
              <a:spcAft>
                <a:spcPct val="0"/>
              </a:spcAft>
            </a:pPr>
            <a:r>
              <a:rPr lang="ja-JP" altLang="en-US" sz="1200">
                <a:solidFill>
                  <a:srgbClr val="000000"/>
                </a:solidFill>
                <a:latin typeface="Arial" charset="0"/>
                <a:ea typeface="ＭＳ Ｐゴシック" charset="-128"/>
              </a:rPr>
              <a:t>　いての講義・演習を</a:t>
            </a:r>
            <a:r>
              <a:rPr lang="ja-JP" altLang="en-US" sz="1200" b="1">
                <a:solidFill>
                  <a:srgbClr val="000000"/>
                </a:solidFill>
                <a:latin typeface="Arial" charset="0"/>
                <a:ea typeface="ＭＳ Ｐゴシック" charset="-128"/>
              </a:rPr>
              <a:t>追加</a:t>
            </a:r>
            <a:r>
              <a:rPr lang="ja-JP" altLang="en-US" sz="1200">
                <a:solidFill>
                  <a:srgbClr val="000000"/>
                </a:solidFill>
                <a:latin typeface="Arial" charset="0"/>
                <a:ea typeface="ＭＳ Ｐゴシック" charset="-128"/>
              </a:rPr>
              <a:t>。</a:t>
            </a:r>
            <a:r>
              <a:rPr lang="ja-JP" altLang="en-US" sz="1200" b="1">
                <a:solidFill>
                  <a:srgbClr val="000000"/>
                </a:solidFill>
                <a:latin typeface="Arial" charset="0"/>
                <a:ea typeface="ＭＳ Ｐゴシック" charset="-128"/>
              </a:rPr>
              <a:t>　　</a:t>
            </a:r>
          </a:p>
        </p:txBody>
      </p:sp>
      <p:sp>
        <p:nvSpPr>
          <p:cNvPr id="27666" name="AutoShape 17"/>
          <p:cNvSpPr>
            <a:spLocks noChangeArrowheads="1"/>
          </p:cNvSpPr>
          <p:nvPr/>
        </p:nvSpPr>
        <p:spPr bwMode="auto">
          <a:xfrm>
            <a:off x="116016" y="438572"/>
            <a:ext cx="2160588" cy="360363"/>
          </a:xfrm>
          <a:prstGeom prst="bevel">
            <a:avLst>
              <a:gd name="adj" fmla="val 12500"/>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r>
              <a:rPr lang="ja-JP" altLang="en-US" sz="1600" b="1" dirty="0">
                <a:solidFill>
                  <a:srgbClr val="000000"/>
                </a:solidFill>
                <a:latin typeface="Arial" charset="0"/>
                <a:ea typeface="ＭＳ Ｐゴシック" charset="-128"/>
              </a:rPr>
              <a:t>認定までの研修</a:t>
            </a:r>
          </a:p>
        </p:txBody>
      </p:sp>
      <p:sp>
        <p:nvSpPr>
          <p:cNvPr id="27667" name="Rectangle 18"/>
          <p:cNvSpPr>
            <a:spLocks noChangeArrowheads="1"/>
          </p:cNvSpPr>
          <p:nvPr/>
        </p:nvSpPr>
        <p:spPr bwMode="auto">
          <a:xfrm>
            <a:off x="6732588" y="4500587"/>
            <a:ext cx="1079772" cy="656629"/>
          </a:xfrm>
          <a:prstGeom prst="rect">
            <a:avLst/>
          </a:prstGeom>
          <a:noFill/>
          <a:ln w="9525" algn="ctr">
            <a:solidFill>
              <a:schemeClr val="tx1"/>
            </a:solidFill>
            <a:prstDash val="dash"/>
            <a:miter lim="800000"/>
            <a:headEnd/>
            <a:tailEnd/>
          </a:ln>
        </p:spPr>
        <p:txBody>
          <a:bodyPr wrap="square"/>
          <a:lstStyle/>
          <a:p>
            <a:pPr fontAlgn="base">
              <a:spcBef>
                <a:spcPct val="0"/>
              </a:spcBef>
              <a:spcAft>
                <a:spcPct val="0"/>
              </a:spcAft>
            </a:pPr>
            <a:r>
              <a:rPr lang="en-US" altLang="ja-JP" sz="1200" dirty="0">
                <a:solidFill>
                  <a:srgbClr val="000000"/>
                </a:solidFill>
                <a:latin typeface="Arial" charset="0"/>
                <a:ea typeface="ＭＳ Ｐゴシック" charset="-128"/>
              </a:rPr>
              <a:t> </a:t>
            </a:r>
            <a:r>
              <a:rPr lang="ja-JP" altLang="en-US" sz="1200" b="1" dirty="0" smtClean="0">
                <a:solidFill>
                  <a:srgbClr val="000000"/>
                </a:solidFill>
                <a:latin typeface="Arial" charset="0"/>
                <a:ea typeface="ＭＳ Ｐゴシック" charset="-128"/>
              </a:rPr>
              <a:t>施設実習</a:t>
            </a:r>
            <a:endParaRPr lang="ja-JP" altLang="en-US" sz="1200" b="1" dirty="0">
              <a:solidFill>
                <a:srgbClr val="000000"/>
              </a:solidFill>
              <a:latin typeface="Arial" charset="0"/>
              <a:ea typeface="ＭＳ Ｐゴシック" charset="-128"/>
            </a:endParaRPr>
          </a:p>
          <a:p>
            <a:pPr marL="88900" indent="-88900" fontAlgn="base">
              <a:spcBef>
                <a:spcPct val="0"/>
              </a:spcBef>
              <a:spcAft>
                <a:spcPct val="0"/>
              </a:spcAft>
            </a:pPr>
            <a:r>
              <a:rPr lang="ja-JP" altLang="en-US" sz="1200" dirty="0">
                <a:solidFill>
                  <a:srgbClr val="000000"/>
                </a:solidFill>
                <a:latin typeface="Arial" charset="0"/>
                <a:ea typeface="ＭＳ Ｐゴシック" charset="-128"/>
              </a:rPr>
              <a:t>・未委託里親のみ</a:t>
            </a:r>
          </a:p>
        </p:txBody>
      </p:sp>
      <p:sp>
        <p:nvSpPr>
          <p:cNvPr id="27668" name="AutoShape 19"/>
          <p:cNvSpPr>
            <a:spLocks noChangeArrowheads="1"/>
          </p:cNvSpPr>
          <p:nvPr/>
        </p:nvSpPr>
        <p:spPr bwMode="auto">
          <a:xfrm>
            <a:off x="3851924" y="5517232"/>
            <a:ext cx="1584177" cy="360362"/>
          </a:xfrm>
          <a:prstGeom prst="bevel">
            <a:avLst>
              <a:gd name="adj" fmla="val 12500"/>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r>
              <a:rPr lang="ja-JP" altLang="en-US" sz="1600" b="1" dirty="0">
                <a:solidFill>
                  <a:srgbClr val="000000"/>
                </a:solidFill>
                <a:latin typeface="Arial" charset="0"/>
                <a:ea typeface="ＭＳ Ｐゴシック" charset="-128"/>
              </a:rPr>
              <a:t>専門里親研修</a:t>
            </a:r>
          </a:p>
        </p:txBody>
      </p:sp>
      <p:sp>
        <p:nvSpPr>
          <p:cNvPr id="27669" name="AutoShape 20"/>
          <p:cNvSpPr>
            <a:spLocks noChangeArrowheads="1"/>
          </p:cNvSpPr>
          <p:nvPr/>
        </p:nvSpPr>
        <p:spPr bwMode="auto">
          <a:xfrm>
            <a:off x="250837" y="5805512"/>
            <a:ext cx="3673103" cy="503237"/>
          </a:xfrm>
          <a:prstGeom prst="rightArrow">
            <a:avLst>
              <a:gd name="adj1" fmla="val 48269"/>
              <a:gd name="adj2" fmla="val 165632"/>
            </a:avLst>
          </a:prstGeom>
          <a:noFill/>
          <a:ln w="9525" algn="ctr">
            <a:solidFill>
              <a:schemeClr val="tx1"/>
            </a:solidFill>
            <a:prstDash val="dash"/>
            <a:miter lim="800000"/>
            <a:headEnd/>
            <a:tailEnd/>
          </a:ln>
        </p:spPr>
        <p:txBody>
          <a:bodyPr wrap="none" anchor="ctr"/>
          <a:lstStyle/>
          <a:p>
            <a:pPr algn="ctr" fontAlgn="base">
              <a:spcBef>
                <a:spcPct val="0"/>
              </a:spcBef>
              <a:spcAft>
                <a:spcPct val="0"/>
              </a:spcAft>
            </a:pPr>
            <a:r>
              <a:rPr lang="ja-JP" altLang="en-US" sz="1400" dirty="0">
                <a:solidFill>
                  <a:srgbClr val="000000"/>
                </a:solidFill>
                <a:latin typeface="Arial" charset="0"/>
                <a:ea typeface="ＭＳ Ｐゴシック" charset="-128"/>
              </a:rPr>
              <a:t>養育里親委託経験</a:t>
            </a:r>
            <a:r>
              <a:rPr lang="en-US" altLang="ja-JP" sz="1400" dirty="0">
                <a:solidFill>
                  <a:srgbClr val="000000"/>
                </a:solidFill>
                <a:latin typeface="Arial" charset="0"/>
                <a:ea typeface="ＭＳ Ｐゴシック" charset="-128"/>
              </a:rPr>
              <a:t>3</a:t>
            </a:r>
            <a:r>
              <a:rPr lang="ja-JP" altLang="en-US" sz="1400" dirty="0">
                <a:solidFill>
                  <a:srgbClr val="000000"/>
                </a:solidFill>
                <a:latin typeface="Arial" charset="0"/>
                <a:ea typeface="ＭＳ Ｐゴシック" charset="-128"/>
              </a:rPr>
              <a:t>年以上</a:t>
            </a:r>
          </a:p>
        </p:txBody>
      </p:sp>
      <p:sp>
        <p:nvSpPr>
          <p:cNvPr id="27670" name="AutoShape 21"/>
          <p:cNvSpPr>
            <a:spLocks noChangeArrowheads="1"/>
          </p:cNvSpPr>
          <p:nvPr/>
        </p:nvSpPr>
        <p:spPr bwMode="auto">
          <a:xfrm>
            <a:off x="3779918" y="4149080"/>
            <a:ext cx="1717675" cy="360362"/>
          </a:xfrm>
          <a:prstGeom prst="bevel">
            <a:avLst>
              <a:gd name="adj" fmla="val 12500"/>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r>
              <a:rPr lang="ja-JP" altLang="en-US" sz="1600" b="1" dirty="0">
                <a:solidFill>
                  <a:srgbClr val="000000"/>
                </a:solidFill>
                <a:latin typeface="Arial" charset="0"/>
                <a:ea typeface="ＭＳ Ｐゴシック" charset="-128"/>
              </a:rPr>
              <a:t>更新研修</a:t>
            </a:r>
          </a:p>
        </p:txBody>
      </p:sp>
      <p:sp>
        <p:nvSpPr>
          <p:cNvPr id="27671" name="AutoShape 22"/>
          <p:cNvSpPr>
            <a:spLocks noChangeArrowheads="1"/>
          </p:cNvSpPr>
          <p:nvPr/>
        </p:nvSpPr>
        <p:spPr bwMode="auto">
          <a:xfrm>
            <a:off x="898537" y="908723"/>
            <a:ext cx="361107" cy="2880319"/>
          </a:xfrm>
          <a:prstGeom prst="roundRect">
            <a:avLst>
              <a:gd name="adj" fmla="val 16667"/>
            </a:avLst>
          </a:prstGeom>
          <a:solidFill>
            <a:srgbClr val="FFFF99"/>
          </a:solidFill>
          <a:ln w="9525">
            <a:solidFill>
              <a:schemeClr val="tx1"/>
            </a:solidFill>
            <a:round/>
            <a:headEnd/>
            <a:tailEnd/>
          </a:ln>
        </p:spPr>
        <p:txBody>
          <a:bodyPr vert="eaVert" wrap="none" anchor="ctr" anchorCtr="1"/>
          <a:lstStyle/>
          <a:p>
            <a:pPr algn="ctr" fontAlgn="base">
              <a:spcBef>
                <a:spcPct val="0"/>
              </a:spcBef>
              <a:spcAft>
                <a:spcPct val="0"/>
              </a:spcAft>
            </a:pPr>
            <a:r>
              <a:rPr lang="ja-JP" altLang="en-US">
                <a:solidFill>
                  <a:srgbClr val="000000"/>
                </a:solidFill>
                <a:latin typeface="Arial" charset="0"/>
                <a:ea typeface="ＭＳ Ｐゴシック" charset="-128"/>
              </a:rPr>
              <a:t>里　親　希　望</a:t>
            </a:r>
          </a:p>
        </p:txBody>
      </p:sp>
      <p:sp>
        <p:nvSpPr>
          <p:cNvPr id="27672" name="AutoShape 23"/>
          <p:cNvSpPr>
            <a:spLocks noChangeArrowheads="1"/>
          </p:cNvSpPr>
          <p:nvPr/>
        </p:nvSpPr>
        <p:spPr bwMode="auto">
          <a:xfrm>
            <a:off x="1259644" y="1988840"/>
            <a:ext cx="288355" cy="503238"/>
          </a:xfrm>
          <a:prstGeom prst="rightArrow">
            <a:avLst>
              <a:gd name="adj1" fmla="val 48213"/>
              <a:gd name="adj2" fmla="val 4264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73" name="Rectangle 24"/>
          <p:cNvSpPr>
            <a:spLocks noChangeArrowheads="1"/>
          </p:cNvSpPr>
          <p:nvPr/>
        </p:nvSpPr>
        <p:spPr bwMode="auto">
          <a:xfrm>
            <a:off x="1547824" y="1196752"/>
            <a:ext cx="431899" cy="1944216"/>
          </a:xfrm>
          <a:prstGeom prst="rect">
            <a:avLst/>
          </a:prstGeom>
          <a:noFill/>
          <a:ln w="9525" algn="ctr">
            <a:solidFill>
              <a:schemeClr val="tx1"/>
            </a:solidFill>
            <a:miter lim="800000"/>
            <a:headEnd/>
            <a:tailEnd/>
          </a:ln>
        </p:spPr>
        <p:txBody>
          <a:bodyPr vert="eaVert" wrap="none" anchor="ctr" anchorCtr="1"/>
          <a:lstStyle/>
          <a:p>
            <a:pPr algn="ctr" fontAlgn="base">
              <a:spcBef>
                <a:spcPct val="0"/>
              </a:spcBef>
              <a:spcAft>
                <a:spcPct val="0"/>
              </a:spcAft>
            </a:pPr>
            <a:r>
              <a:rPr lang="ja-JP" altLang="en-US" sz="1200" b="1" dirty="0" smtClean="0">
                <a:solidFill>
                  <a:srgbClr val="000000"/>
                </a:solidFill>
                <a:latin typeface="Arial" charset="0"/>
                <a:ea typeface="ＭＳ Ｐゴシック" charset="-128"/>
              </a:rPr>
              <a:t>ガイダンス</a:t>
            </a:r>
            <a:endParaRPr lang="en-US" altLang="ja-JP" sz="1200" b="1" dirty="0" smtClean="0">
              <a:solidFill>
                <a:srgbClr val="000000"/>
              </a:solidFill>
              <a:latin typeface="Arial" charset="0"/>
              <a:ea typeface="ＭＳ Ｐゴシック" charset="-128"/>
            </a:endParaRPr>
          </a:p>
          <a:p>
            <a:pPr algn="ctr" fontAlgn="base">
              <a:spcBef>
                <a:spcPct val="0"/>
              </a:spcBef>
              <a:spcAft>
                <a:spcPct val="0"/>
              </a:spcAft>
            </a:pPr>
            <a:r>
              <a:rPr lang="ja-JP" altLang="en-US" sz="1200" b="1" dirty="0" smtClean="0">
                <a:solidFill>
                  <a:srgbClr val="000000"/>
                </a:solidFill>
                <a:latin typeface="Arial" charset="0"/>
                <a:ea typeface="ＭＳ Ｐゴシック" charset="-128"/>
              </a:rPr>
              <a:t>児相・里親支援機関による</a:t>
            </a:r>
            <a:endParaRPr lang="ja-JP" altLang="en-US" sz="1200" b="1" dirty="0">
              <a:solidFill>
                <a:srgbClr val="000000"/>
              </a:solidFill>
              <a:latin typeface="Arial" charset="0"/>
              <a:ea typeface="ＭＳ Ｐゴシック" charset="-128"/>
            </a:endParaRPr>
          </a:p>
        </p:txBody>
      </p:sp>
      <p:sp>
        <p:nvSpPr>
          <p:cNvPr id="27674" name="AutoShape 25"/>
          <p:cNvSpPr>
            <a:spLocks noChangeArrowheads="1"/>
          </p:cNvSpPr>
          <p:nvPr/>
        </p:nvSpPr>
        <p:spPr bwMode="auto">
          <a:xfrm>
            <a:off x="1979724" y="1988840"/>
            <a:ext cx="360363" cy="503238"/>
          </a:xfrm>
          <a:prstGeom prst="rightArrow">
            <a:avLst>
              <a:gd name="adj1" fmla="val 48213"/>
              <a:gd name="adj2" fmla="val 4264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75" name="AutoShape 26"/>
          <p:cNvSpPr>
            <a:spLocks noChangeArrowheads="1"/>
          </p:cNvSpPr>
          <p:nvPr/>
        </p:nvSpPr>
        <p:spPr bwMode="auto">
          <a:xfrm>
            <a:off x="539564" y="1988840"/>
            <a:ext cx="360363" cy="431800"/>
          </a:xfrm>
          <a:prstGeom prst="rightArrow">
            <a:avLst>
              <a:gd name="adj1" fmla="val 48213"/>
              <a:gd name="adj2" fmla="val 4264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76" name="Rectangle 27"/>
          <p:cNvSpPr>
            <a:spLocks noChangeArrowheads="1"/>
          </p:cNvSpPr>
          <p:nvPr/>
        </p:nvSpPr>
        <p:spPr bwMode="auto">
          <a:xfrm>
            <a:off x="179399" y="1196752"/>
            <a:ext cx="358775" cy="1872208"/>
          </a:xfrm>
          <a:prstGeom prst="rect">
            <a:avLst/>
          </a:prstGeom>
          <a:noFill/>
          <a:ln w="9525" algn="ctr">
            <a:solidFill>
              <a:schemeClr val="tx1"/>
            </a:solidFill>
            <a:miter lim="800000"/>
            <a:headEnd/>
            <a:tailEnd/>
          </a:ln>
        </p:spPr>
        <p:txBody>
          <a:bodyPr vert="eaVert" wrap="none" anchor="ctr" anchorCtr="1"/>
          <a:lstStyle/>
          <a:p>
            <a:pPr algn="ctr" fontAlgn="base">
              <a:spcBef>
                <a:spcPct val="0"/>
              </a:spcBef>
              <a:spcAft>
                <a:spcPct val="0"/>
              </a:spcAft>
            </a:pPr>
            <a:r>
              <a:rPr lang="ja-JP" altLang="en-US" sz="1200" b="1" dirty="0">
                <a:solidFill>
                  <a:srgbClr val="000000"/>
                </a:solidFill>
                <a:latin typeface="Arial" charset="0"/>
                <a:ea typeface="ＭＳ Ｐゴシック" charset="-128"/>
              </a:rPr>
              <a:t>講演会・説明会の実施</a:t>
            </a:r>
          </a:p>
        </p:txBody>
      </p:sp>
      <p:sp>
        <p:nvSpPr>
          <p:cNvPr id="27677" name="AutoShape 28"/>
          <p:cNvSpPr>
            <a:spLocks noChangeArrowheads="1"/>
          </p:cNvSpPr>
          <p:nvPr/>
        </p:nvSpPr>
        <p:spPr bwMode="auto">
          <a:xfrm>
            <a:off x="1403649" y="3501008"/>
            <a:ext cx="2009775" cy="288925"/>
          </a:xfrm>
          <a:prstGeom prst="roundRect">
            <a:avLst>
              <a:gd name="adj" fmla="val 16667"/>
            </a:avLst>
          </a:prstGeom>
          <a:noFill/>
          <a:ln w="9525" algn="ctr">
            <a:solidFill>
              <a:schemeClr val="tx1"/>
            </a:solidFill>
            <a:round/>
            <a:headEnd/>
            <a:tailEnd/>
          </a:ln>
        </p:spPr>
        <p:txBody>
          <a:bodyPr wrap="none" anchor="ctr"/>
          <a:lstStyle/>
          <a:p>
            <a:pPr algn="ctr" fontAlgn="base">
              <a:spcBef>
                <a:spcPct val="0"/>
              </a:spcBef>
              <a:spcAft>
                <a:spcPct val="0"/>
              </a:spcAft>
            </a:pPr>
            <a:r>
              <a:rPr lang="ja-JP" altLang="en-US" sz="1200">
                <a:solidFill>
                  <a:srgbClr val="000000"/>
                </a:solidFill>
                <a:latin typeface="Arial" charset="0"/>
                <a:ea typeface="ＭＳ Ｐゴシック" charset="-128"/>
              </a:rPr>
              <a:t>児童相談所に対して登録申請</a:t>
            </a:r>
          </a:p>
        </p:txBody>
      </p:sp>
      <p:sp>
        <p:nvSpPr>
          <p:cNvPr id="27678" name="AutoShape 29"/>
          <p:cNvSpPr>
            <a:spLocks noChangeArrowheads="1"/>
          </p:cNvSpPr>
          <p:nvPr/>
        </p:nvSpPr>
        <p:spPr bwMode="auto">
          <a:xfrm>
            <a:off x="3419872" y="3573016"/>
            <a:ext cx="182562" cy="215900"/>
          </a:xfrm>
          <a:prstGeom prst="rightArrow">
            <a:avLst>
              <a:gd name="adj1" fmla="val 50000"/>
              <a:gd name="adj2" fmla="val 25000"/>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79" name="AutoShape 30"/>
          <p:cNvSpPr>
            <a:spLocks noChangeArrowheads="1"/>
          </p:cNvSpPr>
          <p:nvPr/>
        </p:nvSpPr>
        <p:spPr bwMode="auto">
          <a:xfrm>
            <a:off x="3707906" y="3501008"/>
            <a:ext cx="1368152" cy="272480"/>
          </a:xfrm>
          <a:prstGeom prst="roundRect">
            <a:avLst>
              <a:gd name="adj" fmla="val 16667"/>
            </a:avLst>
          </a:prstGeom>
          <a:noFill/>
          <a:ln w="9525" algn="ctr">
            <a:solidFill>
              <a:schemeClr val="tx1"/>
            </a:solidFill>
            <a:round/>
            <a:headEnd/>
            <a:tailEnd/>
          </a:ln>
        </p:spPr>
        <p:txBody>
          <a:bodyPr wrap="none" anchor="ctr"/>
          <a:lstStyle/>
          <a:p>
            <a:pPr algn="ctr" fontAlgn="base">
              <a:spcBef>
                <a:spcPct val="0"/>
              </a:spcBef>
              <a:spcAft>
                <a:spcPct val="0"/>
              </a:spcAft>
            </a:pPr>
            <a:r>
              <a:rPr lang="ja-JP" altLang="en-US" sz="1200" dirty="0">
                <a:solidFill>
                  <a:srgbClr val="000000"/>
                </a:solidFill>
                <a:latin typeface="Arial" charset="0"/>
                <a:ea typeface="ＭＳ Ｐゴシック" charset="-128"/>
              </a:rPr>
              <a:t>家庭訪問・調査</a:t>
            </a:r>
          </a:p>
        </p:txBody>
      </p:sp>
      <p:sp>
        <p:nvSpPr>
          <p:cNvPr id="27680" name="AutoShape 31"/>
          <p:cNvSpPr>
            <a:spLocks noChangeArrowheads="1"/>
          </p:cNvSpPr>
          <p:nvPr/>
        </p:nvSpPr>
        <p:spPr bwMode="auto">
          <a:xfrm>
            <a:off x="5148065" y="3573016"/>
            <a:ext cx="214313" cy="215900"/>
          </a:xfrm>
          <a:prstGeom prst="rightArrow">
            <a:avLst>
              <a:gd name="adj1" fmla="val 50000"/>
              <a:gd name="adj2" fmla="val 25000"/>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81" name="AutoShape 32"/>
          <p:cNvSpPr>
            <a:spLocks noChangeArrowheads="1"/>
          </p:cNvSpPr>
          <p:nvPr/>
        </p:nvSpPr>
        <p:spPr bwMode="auto">
          <a:xfrm>
            <a:off x="5427675" y="3429000"/>
            <a:ext cx="1449387" cy="431800"/>
          </a:xfrm>
          <a:prstGeom prst="roundRect">
            <a:avLst>
              <a:gd name="adj" fmla="val 16667"/>
            </a:avLst>
          </a:prstGeom>
          <a:noFill/>
          <a:ln w="9525" algn="ctr">
            <a:solidFill>
              <a:schemeClr val="tx1"/>
            </a:solidFill>
            <a:round/>
            <a:headEnd/>
            <a:tailEnd/>
          </a:ln>
        </p:spPr>
        <p:txBody>
          <a:bodyPr wrap="none" anchor="ctr"/>
          <a:lstStyle/>
          <a:p>
            <a:pPr algn="ctr" fontAlgn="base">
              <a:spcBef>
                <a:spcPct val="0"/>
              </a:spcBef>
              <a:spcAft>
                <a:spcPct val="0"/>
              </a:spcAft>
            </a:pPr>
            <a:r>
              <a:rPr lang="ja-JP" altLang="en-US" sz="1200">
                <a:solidFill>
                  <a:srgbClr val="000000"/>
                </a:solidFill>
                <a:latin typeface="Arial" charset="0"/>
                <a:ea typeface="ＭＳ Ｐゴシック" charset="-128"/>
              </a:rPr>
              <a:t>児童福祉審議会里親</a:t>
            </a:r>
          </a:p>
          <a:p>
            <a:pPr algn="ctr" fontAlgn="base">
              <a:spcBef>
                <a:spcPct val="0"/>
              </a:spcBef>
              <a:spcAft>
                <a:spcPct val="0"/>
              </a:spcAft>
            </a:pPr>
            <a:r>
              <a:rPr lang="ja-JP" altLang="en-US" sz="1200">
                <a:solidFill>
                  <a:srgbClr val="000000"/>
                </a:solidFill>
                <a:latin typeface="Arial" charset="0"/>
                <a:ea typeface="ＭＳ Ｐゴシック" charset="-128"/>
              </a:rPr>
              <a:t>認定部会で審議</a:t>
            </a:r>
          </a:p>
        </p:txBody>
      </p:sp>
      <p:sp>
        <p:nvSpPr>
          <p:cNvPr id="27682" name="Rectangle 33"/>
          <p:cNvSpPr>
            <a:spLocks noChangeArrowheads="1"/>
          </p:cNvSpPr>
          <p:nvPr/>
        </p:nvSpPr>
        <p:spPr bwMode="auto">
          <a:xfrm>
            <a:off x="7668356" y="5805288"/>
            <a:ext cx="864915" cy="648419"/>
          </a:xfrm>
          <a:prstGeom prst="rect">
            <a:avLst/>
          </a:prstGeom>
          <a:noFill/>
          <a:ln w="9525" algn="ctr">
            <a:solidFill>
              <a:schemeClr val="tx1"/>
            </a:solidFill>
            <a:miter lim="800000"/>
            <a:headEnd/>
            <a:tailEnd/>
          </a:ln>
        </p:spPr>
        <p:txBody>
          <a:bodyPr wrap="none" anchor="ctr"/>
          <a:lstStyle/>
          <a:p>
            <a:pPr algn="ctr" fontAlgn="base">
              <a:spcBef>
                <a:spcPct val="0"/>
              </a:spcBef>
              <a:spcAft>
                <a:spcPct val="0"/>
              </a:spcAft>
            </a:pPr>
            <a:r>
              <a:rPr lang="en-US" altLang="ja-JP" sz="1200" dirty="0">
                <a:solidFill>
                  <a:srgbClr val="000000"/>
                </a:solidFill>
                <a:latin typeface="Arial" charset="0"/>
                <a:ea typeface="ＭＳ Ｐゴシック" charset="-128"/>
              </a:rPr>
              <a:t>2</a:t>
            </a:r>
            <a:r>
              <a:rPr lang="ja-JP" altLang="en-US" sz="1200" dirty="0">
                <a:solidFill>
                  <a:srgbClr val="000000"/>
                </a:solidFill>
                <a:latin typeface="Arial" charset="0"/>
                <a:ea typeface="ＭＳ Ｐゴシック" charset="-128"/>
              </a:rPr>
              <a:t>年毎</a:t>
            </a:r>
            <a:r>
              <a:rPr lang="ja-JP" altLang="en-US" sz="1200" dirty="0" smtClean="0">
                <a:solidFill>
                  <a:srgbClr val="000000"/>
                </a:solidFill>
                <a:latin typeface="Arial" charset="0"/>
                <a:ea typeface="ＭＳ Ｐゴシック" charset="-128"/>
              </a:rPr>
              <a:t>の</a:t>
            </a:r>
            <a:endParaRPr lang="en-US" altLang="ja-JP" sz="1200" dirty="0" smtClean="0">
              <a:solidFill>
                <a:srgbClr val="000000"/>
              </a:solidFill>
              <a:latin typeface="Arial" charset="0"/>
              <a:ea typeface="ＭＳ Ｐゴシック" charset="-128"/>
            </a:endParaRPr>
          </a:p>
          <a:p>
            <a:pPr algn="ctr" fontAlgn="base">
              <a:spcBef>
                <a:spcPct val="0"/>
              </a:spcBef>
              <a:spcAft>
                <a:spcPct val="0"/>
              </a:spcAft>
            </a:pPr>
            <a:r>
              <a:rPr lang="ja-JP" altLang="en-US" sz="1200" dirty="0" smtClean="0">
                <a:solidFill>
                  <a:srgbClr val="000000"/>
                </a:solidFill>
                <a:latin typeface="Arial" charset="0"/>
                <a:ea typeface="ＭＳ Ｐゴシック" charset="-128"/>
              </a:rPr>
              <a:t>修了</a:t>
            </a:r>
            <a:r>
              <a:rPr lang="ja-JP" altLang="en-US" sz="1200" dirty="0">
                <a:solidFill>
                  <a:srgbClr val="000000"/>
                </a:solidFill>
                <a:latin typeface="Arial" charset="0"/>
                <a:ea typeface="ＭＳ Ｐゴシック" charset="-128"/>
              </a:rPr>
              <a:t>認定</a:t>
            </a:r>
          </a:p>
        </p:txBody>
      </p:sp>
      <p:sp>
        <p:nvSpPr>
          <p:cNvPr id="27683" name="AutoShape 34"/>
          <p:cNvSpPr>
            <a:spLocks noChangeArrowheads="1"/>
          </p:cNvSpPr>
          <p:nvPr/>
        </p:nvSpPr>
        <p:spPr bwMode="auto">
          <a:xfrm>
            <a:off x="2771775" y="692174"/>
            <a:ext cx="2592388" cy="288925"/>
          </a:xfrm>
          <a:prstGeom prst="roundRect">
            <a:avLst>
              <a:gd name="adj" fmla="val 16667"/>
            </a:avLst>
          </a:prstGeom>
          <a:noFill/>
          <a:ln w="9525" algn="ctr">
            <a:solidFill>
              <a:schemeClr val="tx1"/>
            </a:solidFill>
            <a:round/>
            <a:headEnd/>
            <a:tailEnd/>
          </a:ln>
        </p:spPr>
        <p:txBody>
          <a:bodyPr wrap="none" anchor="ctr"/>
          <a:lstStyle/>
          <a:p>
            <a:pPr algn="ctr" fontAlgn="base">
              <a:spcBef>
                <a:spcPct val="0"/>
              </a:spcBef>
              <a:spcAft>
                <a:spcPct val="0"/>
              </a:spcAft>
            </a:pPr>
            <a:r>
              <a:rPr lang="ja-JP" altLang="en-US" sz="1400">
                <a:solidFill>
                  <a:srgbClr val="000000"/>
                </a:solidFill>
                <a:latin typeface="Arial" charset="0"/>
                <a:ea typeface="ＭＳ Ｐゴシック" charset="-128"/>
              </a:rPr>
              <a:t>児童福祉の経験等を有する者</a:t>
            </a:r>
          </a:p>
        </p:txBody>
      </p:sp>
      <p:sp>
        <p:nvSpPr>
          <p:cNvPr id="27684" name="AutoShape 35"/>
          <p:cNvSpPr>
            <a:spLocks noChangeArrowheads="1"/>
          </p:cNvSpPr>
          <p:nvPr/>
        </p:nvSpPr>
        <p:spPr bwMode="auto">
          <a:xfrm rot="5400000">
            <a:off x="3455962" y="1089012"/>
            <a:ext cx="719138" cy="5032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88" name="Rectangle 39"/>
          <p:cNvSpPr>
            <a:spLocks noChangeArrowheads="1"/>
          </p:cNvSpPr>
          <p:nvPr/>
        </p:nvSpPr>
        <p:spPr bwMode="auto">
          <a:xfrm>
            <a:off x="684213" y="4508500"/>
            <a:ext cx="1943572" cy="648692"/>
          </a:xfrm>
          <a:prstGeom prst="rect">
            <a:avLst/>
          </a:prstGeom>
          <a:solidFill>
            <a:schemeClr val="bg1"/>
          </a:solidFill>
          <a:ln w="9525" algn="ctr">
            <a:solidFill>
              <a:schemeClr val="tx1"/>
            </a:solidFill>
            <a:miter lim="800000"/>
            <a:headEnd/>
            <a:tailEnd/>
          </a:ln>
        </p:spPr>
        <p:txBody>
          <a:bodyPr wrap="none"/>
          <a:lstStyle/>
          <a:p>
            <a:pPr fontAlgn="base">
              <a:spcBef>
                <a:spcPct val="0"/>
              </a:spcBef>
              <a:spcAft>
                <a:spcPct val="0"/>
              </a:spcAft>
            </a:pPr>
            <a:r>
              <a:rPr lang="en-US" altLang="ja-JP" sz="1200" b="1" dirty="0">
                <a:solidFill>
                  <a:srgbClr val="000000"/>
                </a:solidFill>
                <a:latin typeface="Arial" charset="0"/>
                <a:ea typeface="ＭＳ Ｐゴシック" charset="-128"/>
              </a:rPr>
              <a:t>5</a:t>
            </a:r>
            <a:r>
              <a:rPr lang="ja-JP" altLang="en-US" sz="1200" b="1" dirty="0">
                <a:solidFill>
                  <a:srgbClr val="000000"/>
                </a:solidFill>
                <a:latin typeface="Arial" charset="0"/>
                <a:ea typeface="ＭＳ Ｐゴシック" charset="-128"/>
              </a:rPr>
              <a:t>年ごとに更新</a:t>
            </a:r>
            <a:r>
              <a:rPr lang="ja-JP" altLang="en-US" sz="1200" b="1" dirty="0" smtClean="0">
                <a:solidFill>
                  <a:srgbClr val="000000"/>
                </a:solidFill>
                <a:latin typeface="Arial" charset="0"/>
                <a:ea typeface="ＭＳ Ｐゴシック" charset="-128"/>
              </a:rPr>
              <a:t>研修を受講</a:t>
            </a:r>
            <a:endParaRPr lang="en-US" altLang="ja-JP" sz="1200" b="1" dirty="0" smtClean="0">
              <a:solidFill>
                <a:srgbClr val="000000"/>
              </a:solidFill>
              <a:latin typeface="Arial" charset="0"/>
              <a:ea typeface="ＭＳ Ｐゴシック" charset="-128"/>
            </a:endParaRPr>
          </a:p>
          <a:p>
            <a:pPr fontAlgn="base">
              <a:spcBef>
                <a:spcPts val="600"/>
              </a:spcBef>
              <a:spcAft>
                <a:spcPct val="0"/>
              </a:spcAft>
            </a:pPr>
            <a:r>
              <a:rPr lang="ja-JP" altLang="en-US" sz="1200" b="1" smtClean="0">
                <a:solidFill>
                  <a:srgbClr val="000000"/>
                </a:solidFill>
                <a:latin typeface="Arial" charset="0"/>
                <a:ea typeface="ＭＳ Ｐゴシック" charset="-128"/>
              </a:rPr>
              <a:t>　（都道府県</a:t>
            </a:r>
            <a:r>
              <a:rPr lang="ja-JP" altLang="en-US" sz="1200" b="1" dirty="0" smtClean="0">
                <a:solidFill>
                  <a:srgbClr val="000000"/>
                </a:solidFill>
                <a:latin typeface="Arial" charset="0"/>
                <a:ea typeface="ＭＳ Ｐゴシック" charset="-128"/>
              </a:rPr>
              <a:t>より更新通知）</a:t>
            </a:r>
            <a:endParaRPr lang="ja-JP" altLang="en-US" sz="1200" b="1" dirty="0">
              <a:solidFill>
                <a:srgbClr val="000000"/>
              </a:solidFill>
              <a:latin typeface="Arial" charset="0"/>
              <a:ea typeface="ＭＳ Ｐゴシック" charset="-128"/>
            </a:endParaRPr>
          </a:p>
          <a:p>
            <a:pPr fontAlgn="base">
              <a:spcBef>
                <a:spcPct val="0"/>
              </a:spcBef>
              <a:spcAft>
                <a:spcPct val="0"/>
              </a:spcAft>
            </a:pPr>
            <a:endParaRPr lang="en-US" altLang="ja-JP" sz="1200" b="1" dirty="0">
              <a:solidFill>
                <a:srgbClr val="000000"/>
              </a:solidFill>
              <a:latin typeface="Arial" charset="0"/>
              <a:ea typeface="ＭＳ Ｐゴシック" charset="-128"/>
            </a:endParaRPr>
          </a:p>
        </p:txBody>
      </p:sp>
      <p:sp>
        <p:nvSpPr>
          <p:cNvPr id="27690" name="AutoShape 41"/>
          <p:cNvSpPr>
            <a:spLocks noChangeArrowheads="1"/>
          </p:cNvSpPr>
          <p:nvPr/>
        </p:nvSpPr>
        <p:spPr bwMode="auto">
          <a:xfrm>
            <a:off x="7884368" y="4653160"/>
            <a:ext cx="360362" cy="360363"/>
          </a:xfrm>
          <a:prstGeom prst="rightArrow">
            <a:avLst>
              <a:gd name="adj1" fmla="val 48213"/>
              <a:gd name="adj2" fmla="val 4264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27691" name="AutoShape 42"/>
          <p:cNvSpPr>
            <a:spLocks noChangeArrowheads="1"/>
          </p:cNvSpPr>
          <p:nvPr/>
        </p:nvSpPr>
        <p:spPr bwMode="auto">
          <a:xfrm>
            <a:off x="8316428" y="4365104"/>
            <a:ext cx="358775" cy="936104"/>
          </a:xfrm>
          <a:prstGeom prst="roundRect">
            <a:avLst>
              <a:gd name="adj" fmla="val 16667"/>
            </a:avLst>
          </a:prstGeom>
          <a:solidFill>
            <a:srgbClr val="FFFF99"/>
          </a:solidFill>
          <a:ln w="9525">
            <a:solidFill>
              <a:schemeClr val="tx1"/>
            </a:solidFill>
            <a:round/>
            <a:headEnd/>
            <a:tailEnd/>
          </a:ln>
        </p:spPr>
        <p:txBody>
          <a:bodyPr vert="eaVert" wrap="none" anchor="ctr" anchorCtr="1"/>
          <a:lstStyle/>
          <a:p>
            <a:pPr algn="ctr" fontAlgn="base">
              <a:spcBef>
                <a:spcPct val="0"/>
              </a:spcBef>
              <a:spcAft>
                <a:spcPct val="0"/>
              </a:spcAft>
            </a:pPr>
            <a:r>
              <a:rPr lang="ja-JP" altLang="en-US">
                <a:solidFill>
                  <a:srgbClr val="000000"/>
                </a:solidFill>
                <a:latin typeface="Arial" charset="0"/>
                <a:ea typeface="ＭＳ Ｐゴシック" charset="-128"/>
              </a:rPr>
              <a:t>更新</a:t>
            </a:r>
          </a:p>
        </p:txBody>
      </p:sp>
      <p:sp>
        <p:nvSpPr>
          <p:cNvPr id="27692" name="AutoShape 43"/>
          <p:cNvSpPr>
            <a:spLocks noChangeArrowheads="1"/>
          </p:cNvSpPr>
          <p:nvPr/>
        </p:nvSpPr>
        <p:spPr bwMode="auto">
          <a:xfrm>
            <a:off x="5532440" y="1198563"/>
            <a:ext cx="242887" cy="1928812"/>
          </a:xfrm>
          <a:prstGeom prst="roundRect">
            <a:avLst>
              <a:gd name="adj" fmla="val 16667"/>
            </a:avLst>
          </a:prstGeom>
          <a:solidFill>
            <a:schemeClr val="bg1"/>
          </a:solidFill>
          <a:ln w="9525">
            <a:solidFill>
              <a:schemeClr val="tx1"/>
            </a:solidFill>
            <a:round/>
            <a:headEnd/>
            <a:tailEnd/>
          </a:ln>
        </p:spPr>
        <p:txBody>
          <a:bodyPr vert="eaVert" wrap="none" anchor="ctr" anchorCtr="1"/>
          <a:lstStyle/>
          <a:p>
            <a:pPr algn="ctr" fontAlgn="base">
              <a:spcBef>
                <a:spcPct val="0"/>
              </a:spcBef>
              <a:spcAft>
                <a:spcPct val="0"/>
              </a:spcAft>
            </a:pPr>
            <a:r>
              <a:rPr lang="ja-JP" altLang="en-US" sz="1400" b="1">
                <a:solidFill>
                  <a:srgbClr val="000000"/>
                </a:solidFill>
                <a:latin typeface="Arial" charset="0"/>
                <a:ea typeface="ＭＳ Ｐゴシック" charset="-128"/>
              </a:rPr>
              <a:t>修了証</a:t>
            </a:r>
          </a:p>
        </p:txBody>
      </p:sp>
      <p:sp>
        <p:nvSpPr>
          <p:cNvPr id="27693" name="AutoShape 44"/>
          <p:cNvSpPr>
            <a:spLocks noChangeArrowheads="1"/>
          </p:cNvSpPr>
          <p:nvPr/>
        </p:nvSpPr>
        <p:spPr bwMode="auto">
          <a:xfrm>
            <a:off x="5991229" y="2924175"/>
            <a:ext cx="527050" cy="496888"/>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noFill/>
          <a:ln w="9525" algn="ctr">
            <a:solidFill>
              <a:schemeClr val="tx1"/>
            </a:solidFill>
            <a:miter lim="800000"/>
            <a:headEnd/>
            <a:tailEnd/>
          </a:ln>
        </p:spPr>
        <p:txBody>
          <a:bodyPr wrap="none" lIns="74295" tIns="8890" rIns="74295" bIns="8890"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47" name="Text Box 3"/>
          <p:cNvSpPr txBox="1">
            <a:spLocks noChangeArrowheads="1"/>
          </p:cNvSpPr>
          <p:nvPr/>
        </p:nvSpPr>
        <p:spPr bwMode="auto">
          <a:xfrm>
            <a:off x="-1838" y="-27383"/>
            <a:ext cx="9145840" cy="40011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2000" b="1" dirty="0">
                <a:solidFill>
                  <a:srgbClr val="000000"/>
                </a:solidFill>
                <a:latin typeface="HG創英角ｺﾞｼｯｸUB" pitchFamily="49" charset="-128"/>
                <a:ea typeface="HG創英角ｺﾞｼｯｸUB" pitchFamily="49" charset="-128"/>
              </a:rPr>
              <a:t> </a:t>
            </a:r>
            <a:r>
              <a:rPr lang="ja-JP" altLang="en-US" sz="2000" b="1" dirty="0" smtClean="0">
                <a:solidFill>
                  <a:srgbClr val="000000"/>
                </a:solidFill>
                <a:latin typeface="HG創英角ｺﾞｼｯｸUB" pitchFamily="49" charset="-128"/>
                <a:ea typeface="HG創英角ｺﾞｼｯｸUB" pitchFamily="49" charset="-128"/>
              </a:rPr>
              <a:t>（３）養育里親の里親研修と認定の流れ</a:t>
            </a:r>
            <a:endParaRPr lang="ja-JP" altLang="en-US" sz="2000" b="1" dirty="0">
              <a:solidFill>
                <a:srgbClr val="000000"/>
              </a:solidFill>
              <a:latin typeface="HG創英角ｺﾞｼｯｸUB" pitchFamily="49" charset="-128"/>
              <a:ea typeface="HG創英角ｺﾞｼｯｸUB" pitchFamily="49" charset="-128"/>
            </a:endParaRPr>
          </a:p>
        </p:txBody>
      </p:sp>
      <p:sp>
        <p:nvSpPr>
          <p:cNvPr id="48" name="AutoShape 25"/>
          <p:cNvSpPr>
            <a:spLocks noChangeArrowheads="1"/>
          </p:cNvSpPr>
          <p:nvPr/>
        </p:nvSpPr>
        <p:spPr bwMode="auto">
          <a:xfrm>
            <a:off x="3419872" y="1988840"/>
            <a:ext cx="648072" cy="503238"/>
          </a:xfrm>
          <a:prstGeom prst="rightArrow">
            <a:avLst>
              <a:gd name="adj1" fmla="val 48213"/>
              <a:gd name="adj2" fmla="val 4264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
        <p:nvSpPr>
          <p:cNvPr id="51" name="AutoShape 41"/>
          <p:cNvSpPr>
            <a:spLocks noChangeArrowheads="1"/>
          </p:cNvSpPr>
          <p:nvPr/>
        </p:nvSpPr>
        <p:spPr bwMode="auto">
          <a:xfrm>
            <a:off x="7236296" y="5949280"/>
            <a:ext cx="360362" cy="432048"/>
          </a:xfrm>
          <a:prstGeom prst="rightArrow">
            <a:avLst>
              <a:gd name="adj1" fmla="val 48213"/>
              <a:gd name="adj2" fmla="val 42648"/>
            </a:avLst>
          </a:prstGeom>
          <a:noFill/>
          <a:ln w="9525" algn="ctr">
            <a:solidFill>
              <a:schemeClr val="tx1"/>
            </a:solidFill>
            <a:miter lim="800000"/>
            <a:headEnd/>
            <a:tailEnd/>
          </a:ln>
        </p:spPr>
        <p:txBody>
          <a:bodyPr wrap="none" anchor="ctr"/>
          <a:lstStyle/>
          <a:p>
            <a:pPr fontAlgn="base">
              <a:spcBef>
                <a:spcPct val="0"/>
              </a:spcBef>
              <a:spcAft>
                <a:spcPct val="0"/>
              </a:spcAft>
            </a:pPr>
            <a:endParaRPr lang="ja-JP" altLang="en-US" sz="800">
              <a:solidFill>
                <a:srgbClr val="000000"/>
              </a:solidFill>
              <a:latin typeface="Arial" charset="0"/>
              <a:ea typeface="ＭＳ Ｐゴシック" charset="-128"/>
            </a:endParaRPr>
          </a:p>
        </p:txBody>
      </p:sp>
    </p:spTree>
    <p:extLst>
      <p:ext uri="{BB962C8B-B14F-4D97-AF65-F5344CB8AC3E}">
        <p14:creationId xmlns:p14="http://schemas.microsoft.com/office/powerpoint/2010/main" val="854353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角丸四角形 76"/>
          <p:cNvSpPr/>
          <p:nvPr/>
        </p:nvSpPr>
        <p:spPr>
          <a:xfrm>
            <a:off x="1330904" y="3861235"/>
            <a:ext cx="3671887" cy="2088233"/>
          </a:xfrm>
          <a:prstGeom prst="roundRect">
            <a:avLst>
              <a:gd name="adj" fmla="val 9318"/>
            </a:avLst>
          </a:prstGeom>
          <a:noFill/>
          <a:ln w="19050"/>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sz="1400" dirty="0">
              <a:solidFill>
                <a:srgbClr val="000000"/>
              </a:solidFill>
            </a:endParaRPr>
          </a:p>
        </p:txBody>
      </p:sp>
      <p:sp>
        <p:nvSpPr>
          <p:cNvPr id="4" name="正方形/長方形 3"/>
          <p:cNvSpPr/>
          <p:nvPr/>
        </p:nvSpPr>
        <p:spPr>
          <a:xfrm>
            <a:off x="2" y="2"/>
            <a:ext cx="8892480" cy="504056"/>
          </a:xfrm>
          <a:prstGeom prst="rect">
            <a:avLst/>
          </a:prstGeom>
          <a:noFill/>
          <a:ln>
            <a:noFill/>
          </a:ln>
          <a:effectLst/>
          <a:scene3d>
            <a:camera prst="orthographicFront"/>
            <a:lightRig rig="threePt" dir="t"/>
          </a:scene3d>
          <a:sp3d>
            <a:bevelT w="127000" h="1270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2400" dirty="0">
              <a:solidFill>
                <a:srgbClr val="000000"/>
              </a:solidFill>
              <a:latin typeface="HG創英角ｺﾞｼｯｸUB" pitchFamily="49" charset="-128"/>
              <a:ea typeface="HG創英角ｺﾞｼｯｸUB" pitchFamily="49" charset="-128"/>
            </a:endParaRPr>
          </a:p>
        </p:txBody>
      </p:sp>
      <p:sp>
        <p:nvSpPr>
          <p:cNvPr id="1029" name="Rectangle 5"/>
          <p:cNvSpPr>
            <a:spLocks noChangeArrowheads="1"/>
          </p:cNvSpPr>
          <p:nvPr/>
        </p:nvSpPr>
        <p:spPr bwMode="auto">
          <a:xfrm>
            <a:off x="35496" y="4509852"/>
            <a:ext cx="1008062" cy="863550"/>
          </a:xfrm>
          <a:prstGeom prst="rect">
            <a:avLst/>
          </a:prstGeom>
          <a:solidFill>
            <a:srgbClr val="FFFF99"/>
          </a:solidFill>
          <a:ln w="19050">
            <a:solidFill>
              <a:srgbClr val="000000"/>
            </a:solidFill>
            <a:miter lim="800000"/>
            <a:headEnd/>
            <a:tailEnd/>
          </a:ln>
        </p:spPr>
        <p:txBody>
          <a:bodyPr lIns="74295" tIns="8890" rIns="74295" bIns="8890"/>
          <a:lstStyle/>
          <a:p>
            <a:pPr algn="just" fontAlgn="base">
              <a:spcBef>
                <a:spcPct val="0"/>
              </a:spcBef>
              <a:spcAft>
                <a:spcPct val="0"/>
              </a:spcAft>
              <a:defRPr/>
            </a:pPr>
            <a:endParaRPr lang="en-US" altLang="ja-JP" sz="1400" dirty="0">
              <a:solidFill>
                <a:srgbClr val="000000"/>
              </a:solidFill>
              <a:latin typeface="ＭＳ ゴシック"/>
            </a:endParaRPr>
          </a:p>
          <a:p>
            <a:pPr algn="just" fontAlgn="base">
              <a:spcBef>
                <a:spcPct val="0"/>
              </a:spcBef>
              <a:spcAft>
                <a:spcPct val="0"/>
              </a:spcAft>
              <a:defRPr/>
            </a:pPr>
            <a:r>
              <a:rPr lang="ja-JP" altLang="en-US" sz="1400" dirty="0">
                <a:solidFill>
                  <a:srgbClr val="000000"/>
                </a:solidFill>
                <a:latin typeface="ＭＳ ゴシック"/>
              </a:rPr>
              <a:t>児童家庭支援センター</a:t>
            </a:r>
          </a:p>
        </p:txBody>
      </p:sp>
      <p:sp>
        <p:nvSpPr>
          <p:cNvPr id="38" name="角丸四角形 37"/>
          <p:cNvSpPr/>
          <p:nvPr/>
        </p:nvSpPr>
        <p:spPr>
          <a:xfrm>
            <a:off x="1978972" y="2853064"/>
            <a:ext cx="2664296" cy="576263"/>
          </a:xfrm>
          <a:prstGeom prst="roundRect">
            <a:avLst/>
          </a:prstGeom>
          <a:noFill/>
          <a:ln w="19050"/>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2000" dirty="0">
                <a:solidFill>
                  <a:srgbClr val="000000"/>
                </a:solidFill>
              </a:rPr>
              <a:t>児童相談所</a:t>
            </a:r>
            <a:endParaRPr lang="en-US" altLang="ja-JP" sz="2000" dirty="0">
              <a:solidFill>
                <a:srgbClr val="000000"/>
              </a:solidFill>
            </a:endParaRPr>
          </a:p>
          <a:p>
            <a:pPr algn="ctr">
              <a:defRPr/>
            </a:pPr>
            <a:r>
              <a:rPr lang="ja-JP" altLang="en-US" sz="1400" dirty="0">
                <a:solidFill>
                  <a:srgbClr val="000000"/>
                </a:solidFill>
              </a:rPr>
              <a:t>・児童福祉司、里親担当職員</a:t>
            </a:r>
          </a:p>
        </p:txBody>
      </p:sp>
      <p:sp>
        <p:nvSpPr>
          <p:cNvPr id="39" name="Rectangle 5"/>
          <p:cNvSpPr>
            <a:spLocks noChangeArrowheads="1"/>
          </p:cNvSpPr>
          <p:nvPr/>
        </p:nvSpPr>
        <p:spPr bwMode="auto">
          <a:xfrm>
            <a:off x="5291725" y="4725702"/>
            <a:ext cx="1223963" cy="792162"/>
          </a:xfrm>
          <a:prstGeom prst="rect">
            <a:avLst/>
          </a:prstGeom>
          <a:solidFill>
            <a:srgbClr val="FFFF99"/>
          </a:solidFill>
          <a:ln w="19050">
            <a:solidFill>
              <a:srgbClr val="000000"/>
            </a:solidFill>
            <a:miter lim="800000"/>
            <a:headEnd/>
            <a:tailEnd/>
          </a:ln>
        </p:spPr>
        <p:txBody>
          <a:bodyPr lIns="74295" tIns="8890" rIns="36000" bIns="8890" anchor="ctr"/>
          <a:lstStyle/>
          <a:p>
            <a:pPr algn="just" fontAlgn="base">
              <a:spcBef>
                <a:spcPct val="0"/>
              </a:spcBef>
              <a:spcAft>
                <a:spcPct val="0"/>
              </a:spcAft>
              <a:defRPr/>
            </a:pPr>
            <a:r>
              <a:rPr lang="ja-JP" altLang="en-US" sz="1400" dirty="0">
                <a:solidFill>
                  <a:srgbClr val="000000"/>
                </a:solidFill>
                <a:latin typeface="ＭＳ ゴシック"/>
              </a:rPr>
              <a:t>児童養護施設</a:t>
            </a:r>
            <a:endParaRPr lang="en-US" altLang="ja-JP" sz="1400" dirty="0">
              <a:solidFill>
                <a:srgbClr val="000000"/>
              </a:solidFill>
              <a:latin typeface="ＭＳ ゴシック"/>
            </a:endParaRPr>
          </a:p>
          <a:p>
            <a:pPr algn="just" fontAlgn="base">
              <a:spcBef>
                <a:spcPct val="0"/>
              </a:spcBef>
              <a:spcAft>
                <a:spcPct val="0"/>
              </a:spcAft>
              <a:defRPr/>
            </a:pPr>
            <a:r>
              <a:rPr lang="ja-JP" altLang="en-US" sz="1400" dirty="0">
                <a:solidFill>
                  <a:srgbClr val="000000"/>
                </a:solidFill>
                <a:latin typeface="ＭＳ ゴシック"/>
              </a:rPr>
              <a:t>乳児院</a:t>
            </a:r>
            <a:endParaRPr lang="en-US" altLang="ja-JP" sz="1400" dirty="0">
              <a:solidFill>
                <a:srgbClr val="000000"/>
              </a:solidFill>
              <a:latin typeface="ＭＳ ゴシック"/>
            </a:endParaRPr>
          </a:p>
        </p:txBody>
      </p:sp>
      <p:sp>
        <p:nvSpPr>
          <p:cNvPr id="55" name="角丸四角形 54"/>
          <p:cNvSpPr/>
          <p:nvPr/>
        </p:nvSpPr>
        <p:spPr>
          <a:xfrm>
            <a:off x="2483031" y="4005795"/>
            <a:ext cx="1439862" cy="431800"/>
          </a:xfrm>
          <a:prstGeom prst="roundRect">
            <a:avLst/>
          </a:prstGeom>
          <a:solidFill>
            <a:srgbClr val="FFFF99"/>
          </a:solidFill>
          <a:ln w="19050"/>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2000" dirty="0">
                <a:solidFill>
                  <a:srgbClr val="000000"/>
                </a:solidFill>
              </a:rPr>
              <a:t>里親会</a:t>
            </a:r>
          </a:p>
        </p:txBody>
      </p:sp>
      <p:graphicFrame>
        <p:nvGraphicFramePr>
          <p:cNvPr id="62" name="コンテンツ プレースホルダ 3"/>
          <p:cNvGraphicFramePr>
            <a:graphicFrameLocks noGrp="1"/>
          </p:cNvGraphicFramePr>
          <p:nvPr>
            <p:ph/>
          </p:nvPr>
        </p:nvGraphicFramePr>
        <p:xfrm>
          <a:off x="6680674" y="3869621"/>
          <a:ext cx="2419809" cy="2390799"/>
        </p:xfrm>
        <a:graphic>
          <a:graphicData uri="http://schemas.openxmlformats.org/drawingml/2006/table">
            <a:tbl>
              <a:tblPr firstRow="1" bandRow="1">
                <a:tableStyleId>{5940675A-B579-460E-94D1-54222C63F5DA}</a:tableStyleId>
              </a:tblPr>
              <a:tblGrid>
                <a:gridCol w="153130"/>
                <a:gridCol w="765649"/>
                <a:gridCol w="1501030"/>
              </a:tblGrid>
              <a:tr h="1228634">
                <a:tc gridSpan="3">
                  <a:txBody>
                    <a:bodyPr/>
                    <a:lstStyle/>
                    <a:p>
                      <a:r>
                        <a:rPr kumimoji="1" lang="ja-JP" altLang="en-US" sz="1400" dirty="0" smtClean="0"/>
                        <a:t>里親支援機関事業</a:t>
                      </a:r>
                      <a:endParaRPr kumimoji="1" lang="en-US" altLang="ja-JP" sz="1400" dirty="0" smtClean="0"/>
                    </a:p>
                    <a:p>
                      <a:pPr marL="88900" indent="-1588">
                        <a:spcBef>
                          <a:spcPts val="600"/>
                        </a:spcBef>
                      </a:pPr>
                      <a:r>
                        <a:rPr lang="ja-JP" altLang="en-US" sz="1100" dirty="0" smtClean="0"/>
                        <a:t>実施主体</a:t>
                      </a:r>
                      <a:endParaRPr lang="en-US" altLang="ja-JP" sz="1100" dirty="0" smtClean="0"/>
                    </a:p>
                    <a:p>
                      <a:pPr marL="174625" indent="-87313" algn="just"/>
                      <a:r>
                        <a:rPr lang="ja-JP" altLang="en-US" sz="1100" dirty="0" smtClean="0"/>
                        <a:t>・都道府県・指定都市・児相設置市</a:t>
                      </a:r>
                    </a:p>
                    <a:p>
                      <a:pPr marL="174625" indent="-87313" algn="just">
                        <a:spcBef>
                          <a:spcPts val="600"/>
                        </a:spcBef>
                      </a:pPr>
                      <a:r>
                        <a:rPr lang="ja-JP" altLang="en-US" sz="1100" dirty="0" smtClean="0"/>
                        <a:t>・里親会、児童家庭支援センター、乳児院、児童養護施設、</a:t>
                      </a:r>
                      <a:r>
                        <a:rPr lang="en-US" altLang="ja-JP" sz="1100" dirty="0" smtClean="0"/>
                        <a:t>NPO</a:t>
                      </a:r>
                      <a:r>
                        <a:rPr lang="ja-JP" altLang="en-US" sz="1100" dirty="0" smtClean="0"/>
                        <a:t>等に委託可能</a:t>
                      </a:r>
                      <a:endParaRPr kumimoji="1" lang="ja-JP" altLang="en-US" sz="1100" dirty="0"/>
                    </a:p>
                  </a:txBody>
                  <a:tcPr marL="36000" marR="36000" marT="10801" marB="10801">
                    <a:lnB w="12700" cap="flat" cmpd="sng" algn="ctr">
                      <a:noFill/>
                      <a:prstDash val="solid"/>
                      <a:round/>
                      <a:headEnd type="none" w="med" len="med"/>
                      <a:tailEnd type="none" w="med" len="med"/>
                    </a:lnB>
                    <a:solidFill>
                      <a:srgbClr val="CCFFFF"/>
                    </a:solidFill>
                  </a:tcPr>
                </a:tc>
                <a:tc hMerge="1">
                  <a:txBody>
                    <a:bodyPr/>
                    <a:lstStyle/>
                    <a:p>
                      <a:endParaRPr kumimoji="1" lang="ja-JP" altLang="en-US" sz="1100" dirty="0"/>
                    </a:p>
                  </a:txBody>
                  <a:tcPr marL="36000" marR="36000" marT="10800" marB="10800">
                    <a:solidFill>
                      <a:srgbClr val="CCFFFF"/>
                    </a:solidFill>
                  </a:tcPr>
                </a:tc>
                <a:tc hMerge="1">
                  <a:txBody>
                    <a:bodyPr/>
                    <a:lstStyle/>
                    <a:p>
                      <a:endParaRPr kumimoji="1" lang="ja-JP" altLang="en-US" sz="1100" dirty="0"/>
                    </a:p>
                  </a:txBody>
                  <a:tcPr marL="36000" marR="36000" marT="10800" marB="10800">
                    <a:solidFill>
                      <a:srgbClr val="CCFFFF"/>
                    </a:solidFill>
                  </a:tcPr>
                </a:tc>
              </a:tr>
              <a:tr h="189669">
                <a:tc rowSpan="6">
                  <a:txBody>
                    <a:bodyPr/>
                    <a:lstStyle/>
                    <a:p>
                      <a:endParaRPr kumimoji="1" lang="ja-JP" altLang="en-US" sz="1100" dirty="0"/>
                    </a:p>
                  </a:txBody>
                  <a:tcPr marL="36000" marR="36000" marT="10801" marB="10801">
                    <a:lnT w="12700" cap="flat" cmpd="sng" algn="ctr">
                      <a:noFill/>
                      <a:prstDash val="solid"/>
                      <a:round/>
                      <a:headEnd type="none" w="med" len="med"/>
                      <a:tailEnd type="none" w="med" len="med"/>
                    </a:lnT>
                    <a:solidFill>
                      <a:srgbClr val="CCFFFF"/>
                    </a:solidFill>
                  </a:tcPr>
                </a:tc>
                <a:tc rowSpan="3">
                  <a:txBody>
                    <a:bodyPr/>
                    <a:lstStyle/>
                    <a:p>
                      <a:r>
                        <a:rPr kumimoji="1" lang="ja-JP" altLang="en-US" sz="1100" dirty="0" smtClean="0"/>
                        <a:t>里親制度普及促進事業</a:t>
                      </a:r>
                      <a:endParaRPr kumimoji="1" lang="ja-JP" altLang="en-US" sz="1100" dirty="0"/>
                    </a:p>
                  </a:txBody>
                  <a:tcPr marL="36000" marR="36000" marT="10801" marB="10801">
                    <a:solidFill>
                      <a:srgbClr val="CCFFFF"/>
                    </a:solidFill>
                  </a:tcPr>
                </a:tc>
                <a:tc>
                  <a:txBody>
                    <a:bodyPr/>
                    <a:lstStyle/>
                    <a:p>
                      <a:r>
                        <a:rPr kumimoji="1" lang="ja-JP" altLang="en-US" sz="1100" dirty="0" smtClean="0"/>
                        <a:t>普及啓発</a:t>
                      </a:r>
                      <a:endParaRPr kumimoji="1" lang="ja-JP" altLang="en-US" sz="1100" dirty="0"/>
                    </a:p>
                  </a:txBody>
                  <a:tcPr marL="36000" marR="36000" marT="10801" marB="10801">
                    <a:solidFill>
                      <a:srgbClr val="CCFFFF"/>
                    </a:solidFill>
                  </a:tcPr>
                </a:tc>
              </a:tr>
              <a:tr h="189669">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100" dirty="0" smtClean="0"/>
                        <a:t>養育里親研修</a:t>
                      </a:r>
                      <a:endParaRPr kumimoji="1" lang="ja-JP" altLang="en-US" sz="1100" dirty="0"/>
                    </a:p>
                  </a:txBody>
                  <a:tcPr marL="36000" marR="36000" marT="10801" marB="10801">
                    <a:solidFill>
                      <a:srgbClr val="CCFFFF"/>
                    </a:solidFill>
                  </a:tcPr>
                </a:tc>
              </a:tr>
              <a:tr h="189669">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100" dirty="0" smtClean="0"/>
                        <a:t>専門里親研修</a:t>
                      </a:r>
                      <a:endParaRPr kumimoji="1" lang="ja-JP" altLang="en-US" sz="1100" dirty="0"/>
                    </a:p>
                  </a:txBody>
                  <a:tcPr marL="36000" marR="36000" marT="10801" marB="10801">
                    <a:solidFill>
                      <a:srgbClr val="CCFFFF"/>
                    </a:solidFill>
                  </a:tcPr>
                </a:tc>
              </a:tr>
              <a:tr h="189669">
                <a:tc vMerge="1">
                  <a:txBody>
                    <a:bodyPr/>
                    <a:lstStyle/>
                    <a:p>
                      <a:endParaRPr kumimoji="1" lang="ja-JP" altLang="en-US" sz="1400" dirty="0"/>
                    </a:p>
                  </a:txBody>
                  <a:tcPr marL="36000" marR="36000" marT="36000" marB="36000"/>
                </a:tc>
                <a:tc rowSpan="3">
                  <a:txBody>
                    <a:bodyPr/>
                    <a:lstStyle/>
                    <a:p>
                      <a:r>
                        <a:rPr kumimoji="1" lang="ja-JP" altLang="en-US" sz="1100" dirty="0" smtClean="0"/>
                        <a:t>里親委託推進・支援等事業</a:t>
                      </a:r>
                      <a:endParaRPr kumimoji="1" lang="ja-JP" altLang="en-US" sz="1100" dirty="0"/>
                    </a:p>
                  </a:txBody>
                  <a:tcPr marL="36000" marR="36000" marT="10801" marB="10801">
                    <a:solidFill>
                      <a:srgbClr val="CCFFFF"/>
                    </a:solidFill>
                  </a:tcPr>
                </a:tc>
                <a:tc>
                  <a:txBody>
                    <a:bodyPr/>
                    <a:lstStyle/>
                    <a:p>
                      <a:r>
                        <a:rPr kumimoji="1" lang="ja-JP" altLang="en-US" sz="1100" dirty="0" smtClean="0"/>
                        <a:t>里親委託支援等</a:t>
                      </a:r>
                      <a:endParaRPr kumimoji="1" lang="ja-JP" altLang="en-US" sz="1100" dirty="0"/>
                    </a:p>
                  </a:txBody>
                  <a:tcPr marL="36000" marR="36000" marT="10801" marB="10801">
                    <a:solidFill>
                      <a:srgbClr val="CCFFFF"/>
                    </a:solidFill>
                  </a:tcPr>
                </a:tc>
              </a:tr>
              <a:tr h="189669">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100" dirty="0" smtClean="0"/>
                        <a:t>里親家庭への訪問支援</a:t>
                      </a:r>
                      <a:endParaRPr kumimoji="1" lang="en-US" altLang="ja-JP" sz="1100" dirty="0" smtClean="0"/>
                    </a:p>
                  </a:txBody>
                  <a:tcPr marL="36000" marR="36000" marT="10801" marB="10801">
                    <a:lnB w="12700" cap="flat" cmpd="sng" algn="ctr">
                      <a:solidFill>
                        <a:schemeClr val="tx1"/>
                      </a:solidFill>
                      <a:prstDash val="solid"/>
                      <a:round/>
                      <a:headEnd type="none" w="med" len="med"/>
                      <a:tailEnd type="none" w="med" len="med"/>
                    </a:lnB>
                    <a:solidFill>
                      <a:srgbClr val="CCFFFF"/>
                    </a:solidFill>
                  </a:tcPr>
                </a:tc>
              </a:tr>
              <a:tr h="21382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100" dirty="0" smtClean="0"/>
                        <a:t>里親による相互交流</a:t>
                      </a:r>
                      <a:endParaRPr kumimoji="1" lang="ja-JP" altLang="en-US" sz="1100" dirty="0"/>
                    </a:p>
                  </a:txBody>
                  <a:tcPr marL="36000" marR="36000" marT="10801" marB="10801">
                    <a:lnT w="12700" cap="flat" cmpd="sng" algn="ctr">
                      <a:solidFill>
                        <a:schemeClr val="tx1"/>
                      </a:solidFill>
                      <a:prstDash val="solid"/>
                      <a:round/>
                      <a:headEnd type="none" w="med" len="med"/>
                      <a:tailEnd type="none" w="med" len="med"/>
                    </a:lnT>
                    <a:solidFill>
                      <a:srgbClr val="CCFFFF"/>
                    </a:solidFill>
                  </a:tcPr>
                </a:tc>
              </a:tr>
            </a:tbl>
          </a:graphicData>
        </a:graphic>
      </p:graphicFrame>
      <p:grpSp>
        <p:nvGrpSpPr>
          <p:cNvPr id="44" name="グループ化 43"/>
          <p:cNvGrpSpPr/>
          <p:nvPr/>
        </p:nvGrpSpPr>
        <p:grpSpPr>
          <a:xfrm>
            <a:off x="1691260" y="4797337"/>
            <a:ext cx="3168650" cy="937170"/>
            <a:chOff x="3060154" y="3859734"/>
            <a:chExt cx="3168650" cy="937170"/>
          </a:xfrm>
        </p:grpSpPr>
        <p:sp>
          <p:nvSpPr>
            <p:cNvPr id="37" name="円/楕円 36"/>
            <p:cNvSpPr/>
            <p:nvPr/>
          </p:nvSpPr>
          <p:spPr>
            <a:xfrm>
              <a:off x="5220072" y="3861048"/>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47" name="円/楕円 46"/>
            <p:cNvSpPr/>
            <p:nvPr/>
          </p:nvSpPr>
          <p:spPr>
            <a:xfrm>
              <a:off x="5652120" y="3861048"/>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48" name="円/楕円 47"/>
            <p:cNvSpPr/>
            <p:nvPr/>
          </p:nvSpPr>
          <p:spPr>
            <a:xfrm>
              <a:off x="4572000" y="4365104"/>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49" name="円/楕円 48"/>
            <p:cNvSpPr/>
            <p:nvPr/>
          </p:nvSpPr>
          <p:spPr>
            <a:xfrm>
              <a:off x="5004048" y="4365104"/>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50" name="円/楕円 49"/>
            <p:cNvSpPr/>
            <p:nvPr/>
          </p:nvSpPr>
          <p:spPr>
            <a:xfrm>
              <a:off x="5436096" y="4365104"/>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54" name="円/楕円 53"/>
            <p:cNvSpPr/>
            <p:nvPr/>
          </p:nvSpPr>
          <p:spPr>
            <a:xfrm>
              <a:off x="3923928" y="3861048"/>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56" name="円/楕円 55"/>
            <p:cNvSpPr/>
            <p:nvPr/>
          </p:nvSpPr>
          <p:spPr>
            <a:xfrm>
              <a:off x="4355976" y="3861048"/>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57" name="円/楕円 56"/>
            <p:cNvSpPr/>
            <p:nvPr/>
          </p:nvSpPr>
          <p:spPr>
            <a:xfrm>
              <a:off x="6012904" y="3859734"/>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65" name="円/楕円 64"/>
            <p:cNvSpPr/>
            <p:nvPr/>
          </p:nvSpPr>
          <p:spPr>
            <a:xfrm>
              <a:off x="3491954" y="3859734"/>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66" name="円/楕円 65"/>
            <p:cNvSpPr/>
            <p:nvPr/>
          </p:nvSpPr>
          <p:spPr>
            <a:xfrm>
              <a:off x="4139654" y="4364559"/>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67" name="円/楕円 66"/>
            <p:cNvSpPr/>
            <p:nvPr/>
          </p:nvSpPr>
          <p:spPr>
            <a:xfrm>
              <a:off x="3276054" y="4364559"/>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69" name="円/楕円 68"/>
            <p:cNvSpPr/>
            <p:nvPr/>
          </p:nvSpPr>
          <p:spPr>
            <a:xfrm>
              <a:off x="5868442" y="4364559"/>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71" name="円/楕円 70"/>
            <p:cNvSpPr/>
            <p:nvPr/>
          </p:nvSpPr>
          <p:spPr>
            <a:xfrm>
              <a:off x="4788024" y="3861048"/>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75" name="円/楕円 74"/>
            <p:cNvSpPr/>
            <p:nvPr/>
          </p:nvSpPr>
          <p:spPr>
            <a:xfrm>
              <a:off x="3060154" y="3859734"/>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sp>
          <p:nvSpPr>
            <p:cNvPr id="76" name="円/楕円 75"/>
            <p:cNvSpPr/>
            <p:nvPr/>
          </p:nvSpPr>
          <p:spPr>
            <a:xfrm>
              <a:off x="3707854" y="4364559"/>
              <a:ext cx="215900" cy="431800"/>
            </a:xfrm>
            <a:prstGeom prst="ellipse">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rgbClr val="000000"/>
                  </a:solidFill>
                </a:rPr>
                <a:t>里親</a:t>
              </a:r>
            </a:p>
          </p:txBody>
        </p:sp>
      </p:grpSp>
      <p:sp>
        <p:nvSpPr>
          <p:cNvPr id="81" name="下矢印 80"/>
          <p:cNvSpPr/>
          <p:nvPr/>
        </p:nvSpPr>
        <p:spPr>
          <a:xfrm>
            <a:off x="2699051" y="4509991"/>
            <a:ext cx="1008062" cy="2163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a:solidFill>
                <a:srgbClr val="FFFFFF"/>
              </a:solidFill>
            </a:endParaRPr>
          </a:p>
        </p:txBody>
      </p:sp>
      <p:sp>
        <p:nvSpPr>
          <p:cNvPr id="82" name="下矢印 81"/>
          <p:cNvSpPr/>
          <p:nvPr/>
        </p:nvSpPr>
        <p:spPr>
          <a:xfrm rot="16200000" flipV="1">
            <a:off x="4570984" y="5013111"/>
            <a:ext cx="1008062" cy="2873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a:solidFill>
                <a:srgbClr val="FFFFFF"/>
              </a:solidFill>
            </a:endParaRPr>
          </a:p>
        </p:txBody>
      </p:sp>
      <p:sp>
        <p:nvSpPr>
          <p:cNvPr id="83" name="下矢印 82"/>
          <p:cNvSpPr/>
          <p:nvPr/>
        </p:nvSpPr>
        <p:spPr>
          <a:xfrm rot="16200000">
            <a:off x="826867" y="4940866"/>
            <a:ext cx="1008062"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a:solidFill>
                <a:srgbClr val="FFFFFF"/>
              </a:solidFill>
            </a:endParaRPr>
          </a:p>
        </p:txBody>
      </p:sp>
      <p:sp>
        <p:nvSpPr>
          <p:cNvPr id="34" name="角丸四角形 33"/>
          <p:cNvSpPr/>
          <p:nvPr/>
        </p:nvSpPr>
        <p:spPr>
          <a:xfrm>
            <a:off x="754835" y="2853064"/>
            <a:ext cx="1087438" cy="576263"/>
          </a:xfrm>
          <a:prstGeom prst="roundRect">
            <a:avLst/>
          </a:prstGeom>
          <a:noFill/>
          <a:ln w="19050"/>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dirty="0">
                <a:solidFill>
                  <a:srgbClr val="000000"/>
                </a:solidFill>
              </a:rPr>
              <a:t>市町村</a:t>
            </a:r>
          </a:p>
        </p:txBody>
      </p:sp>
      <p:sp>
        <p:nvSpPr>
          <p:cNvPr id="35" name="Rectangle 5"/>
          <p:cNvSpPr>
            <a:spLocks noChangeArrowheads="1"/>
          </p:cNvSpPr>
          <p:nvPr/>
        </p:nvSpPr>
        <p:spPr bwMode="auto">
          <a:xfrm>
            <a:off x="35496" y="5373404"/>
            <a:ext cx="1008062" cy="431800"/>
          </a:xfrm>
          <a:prstGeom prst="rect">
            <a:avLst/>
          </a:prstGeom>
          <a:solidFill>
            <a:srgbClr val="FFFF99"/>
          </a:solidFill>
          <a:ln w="19050">
            <a:solidFill>
              <a:srgbClr val="000000"/>
            </a:solidFill>
            <a:miter lim="800000"/>
            <a:headEnd/>
            <a:tailEnd/>
          </a:ln>
        </p:spPr>
        <p:txBody>
          <a:bodyPr lIns="74295" tIns="8890" rIns="74295" bIns="8890"/>
          <a:lstStyle/>
          <a:p>
            <a:pPr algn="just" fontAlgn="base">
              <a:spcBef>
                <a:spcPct val="0"/>
              </a:spcBef>
              <a:spcAft>
                <a:spcPct val="0"/>
              </a:spcAft>
              <a:defRPr/>
            </a:pPr>
            <a:r>
              <a:rPr lang="ja-JP" altLang="en-US" sz="1400" dirty="0">
                <a:solidFill>
                  <a:srgbClr val="000000"/>
                </a:solidFill>
                <a:latin typeface="ＭＳ ゴシック"/>
              </a:rPr>
              <a:t>公益法人</a:t>
            </a:r>
            <a:endParaRPr lang="en-US" altLang="ja-JP" sz="1400" dirty="0">
              <a:solidFill>
                <a:srgbClr val="000000"/>
              </a:solidFill>
              <a:latin typeface="ＭＳ ゴシック"/>
            </a:endParaRPr>
          </a:p>
          <a:p>
            <a:pPr algn="just" fontAlgn="base">
              <a:spcBef>
                <a:spcPct val="0"/>
              </a:spcBef>
              <a:spcAft>
                <a:spcPct val="0"/>
              </a:spcAft>
              <a:defRPr/>
            </a:pPr>
            <a:r>
              <a:rPr lang="en-US" altLang="ja-JP" sz="1400" dirty="0">
                <a:solidFill>
                  <a:srgbClr val="000000"/>
                </a:solidFill>
                <a:latin typeface="ＭＳ ゴシック"/>
              </a:rPr>
              <a:t>NPO</a:t>
            </a:r>
            <a:r>
              <a:rPr lang="ja-JP" altLang="en-US" sz="1400" dirty="0">
                <a:solidFill>
                  <a:srgbClr val="000000"/>
                </a:solidFill>
                <a:latin typeface="ＭＳ ゴシック"/>
              </a:rPr>
              <a:t>　　等</a:t>
            </a:r>
          </a:p>
        </p:txBody>
      </p:sp>
      <p:sp>
        <p:nvSpPr>
          <p:cNvPr id="40" name="下矢印 39"/>
          <p:cNvSpPr/>
          <p:nvPr/>
        </p:nvSpPr>
        <p:spPr>
          <a:xfrm>
            <a:off x="2339752" y="3501196"/>
            <a:ext cx="1728192" cy="2883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a:solidFill>
                <a:srgbClr val="FFFFFF"/>
              </a:solidFill>
            </a:endParaRPr>
          </a:p>
        </p:txBody>
      </p:sp>
      <p:sp>
        <p:nvSpPr>
          <p:cNvPr id="32" name="角丸四角形 31"/>
          <p:cNvSpPr/>
          <p:nvPr/>
        </p:nvSpPr>
        <p:spPr>
          <a:xfrm>
            <a:off x="107510" y="188641"/>
            <a:ext cx="8928992" cy="2040420"/>
          </a:xfrm>
          <a:prstGeom prst="roundRect">
            <a:avLst>
              <a:gd name="adj" fmla="val 10788"/>
            </a:avLst>
          </a:prstGeom>
          <a:noFill/>
        </p:spPr>
        <p:style>
          <a:lnRef idx="2">
            <a:schemeClr val="dk1"/>
          </a:lnRef>
          <a:fillRef idx="1">
            <a:schemeClr val="lt1"/>
          </a:fillRef>
          <a:effectRef idx="0">
            <a:schemeClr val="dk1"/>
          </a:effectRef>
          <a:fontRef idx="minor">
            <a:schemeClr val="dk1"/>
          </a:fontRef>
        </p:style>
        <p:txBody>
          <a:bodyPr wrap="square" lIns="36000" rIns="36000" rtlCol="0" anchor="t">
            <a:spAutoFit/>
          </a:bodyPr>
          <a:lstStyle/>
          <a:p>
            <a:pPr marL="174625" indent="-174625" fontAlgn="base">
              <a:spcBef>
                <a:spcPct val="0"/>
              </a:spcBef>
              <a:spcAft>
                <a:spcPct val="0"/>
              </a:spcAft>
            </a:pPr>
            <a:r>
              <a:rPr lang="ja-JP" altLang="en-US" sz="2000" dirty="0" smtClean="0">
                <a:solidFill>
                  <a:srgbClr val="000000"/>
                </a:solidFill>
                <a:latin typeface="HG創英角ｺﾞｼｯｸUB" pitchFamily="49" charset="-128"/>
                <a:ea typeface="HG創英角ｺﾞｼｯｸUB" pitchFamily="49" charset="-128"/>
              </a:rPr>
              <a:t>（４）里親</a:t>
            </a:r>
            <a:r>
              <a:rPr lang="ja-JP" altLang="en-US" sz="2000" dirty="0">
                <a:solidFill>
                  <a:srgbClr val="000000"/>
                </a:solidFill>
                <a:latin typeface="HG創英角ｺﾞｼｯｸUB" pitchFamily="49" charset="-128"/>
                <a:ea typeface="HG創英角ｺﾞｼｯｸUB" pitchFamily="49" charset="-128"/>
              </a:rPr>
              <a:t>委託の推進と里親支援機関</a:t>
            </a:r>
          </a:p>
          <a:p>
            <a:pPr marL="358775" indent="-174625" fontAlgn="base">
              <a:spcBef>
                <a:spcPts val="600"/>
              </a:spcBef>
              <a:spcAft>
                <a:spcPct val="0"/>
              </a:spcAft>
            </a:pPr>
            <a:r>
              <a:rPr lang="ja-JP" altLang="en-US" sz="1400" dirty="0">
                <a:solidFill>
                  <a:srgbClr val="000000"/>
                </a:solidFill>
              </a:rPr>
              <a:t>○</a:t>
            </a:r>
            <a:r>
              <a:rPr lang="ja-JP" altLang="ja-JP" sz="1400" dirty="0">
                <a:solidFill>
                  <a:srgbClr val="000000"/>
                </a:solidFill>
              </a:rPr>
              <a:t>里親に委託される社会的養護の子どもは、虐待を受けた経験があり、心に傷を持つ子どもが多く、様々な形で育てづらさが出る場合が多い。養育里親には、研修、相談、里親同士の相互交流</a:t>
            </a:r>
            <a:r>
              <a:rPr lang="ja-JP" altLang="en-US" sz="1400" dirty="0">
                <a:solidFill>
                  <a:srgbClr val="000000"/>
                </a:solidFill>
              </a:rPr>
              <a:t>、レスパイト（里親の休養）</a:t>
            </a:r>
            <a:r>
              <a:rPr lang="ja-JP" altLang="ja-JP" sz="1400" dirty="0">
                <a:solidFill>
                  <a:srgbClr val="000000"/>
                </a:solidFill>
              </a:rPr>
              <a:t>など、里親支援を行い、里親の孤立化の防止が重要。</a:t>
            </a:r>
          </a:p>
          <a:p>
            <a:pPr marL="358775" indent="-174625" fontAlgn="base">
              <a:spcBef>
                <a:spcPts val="600"/>
              </a:spcBef>
              <a:spcAft>
                <a:spcPct val="0"/>
              </a:spcAft>
            </a:pPr>
            <a:r>
              <a:rPr lang="ja-JP" altLang="en-US" sz="1400" dirty="0">
                <a:solidFill>
                  <a:srgbClr val="000000"/>
                </a:solidFill>
              </a:rPr>
              <a:t>○</a:t>
            </a:r>
            <a:r>
              <a:rPr lang="ja-JP" altLang="ja-JP" sz="1400" dirty="0">
                <a:solidFill>
                  <a:srgbClr val="000000"/>
                </a:solidFill>
              </a:rPr>
              <a:t>里親支援機関は、里親会や、児童家庭支援センター、児童養護施設、乳児院、ＮＰＯなど、それぞれの特色に応じて、多方面から支援することが重要であり、里親支援機関の好取組事例の普及を図る。</a:t>
            </a:r>
            <a:endParaRPr lang="en-US" altLang="ja-JP" sz="1400" dirty="0">
              <a:solidFill>
                <a:srgbClr val="000000"/>
              </a:solidFill>
            </a:endParaRPr>
          </a:p>
          <a:p>
            <a:pPr marL="358775" indent="-174625" fontAlgn="base">
              <a:spcBef>
                <a:spcPts val="600"/>
              </a:spcBef>
              <a:spcAft>
                <a:spcPct val="0"/>
              </a:spcAft>
            </a:pPr>
            <a:r>
              <a:rPr lang="ja-JP" altLang="en-US" sz="1400" dirty="0">
                <a:solidFill>
                  <a:srgbClr val="000000"/>
                </a:solidFill>
              </a:rPr>
              <a:t>○</a:t>
            </a:r>
            <a:r>
              <a:rPr lang="ja-JP" altLang="ja-JP" sz="1400" dirty="0">
                <a:solidFill>
                  <a:srgbClr val="000000"/>
                </a:solidFill>
              </a:rPr>
              <a:t>市町村と連携し、地域の子育て支援事業も活用。</a:t>
            </a:r>
          </a:p>
        </p:txBody>
      </p:sp>
      <p:sp>
        <p:nvSpPr>
          <p:cNvPr id="33" name="円/楕円 32"/>
          <p:cNvSpPr/>
          <p:nvPr/>
        </p:nvSpPr>
        <p:spPr>
          <a:xfrm>
            <a:off x="2165256" y="3774531"/>
            <a:ext cx="864096" cy="432048"/>
          </a:xfrm>
          <a:prstGeom prst="ellipse">
            <a:avLst/>
          </a:prstGeom>
          <a:solidFill>
            <a:schemeClr val="accent1"/>
          </a:solidFill>
        </p:spPr>
        <p:style>
          <a:lnRef idx="2">
            <a:schemeClr val="accent4"/>
          </a:lnRef>
          <a:fillRef idx="1">
            <a:schemeClr val="lt1"/>
          </a:fillRef>
          <a:effectRef idx="0">
            <a:schemeClr val="accent4"/>
          </a:effectRef>
          <a:fontRef idx="minor">
            <a:schemeClr val="dk1"/>
          </a:fontRef>
        </p:style>
        <p:txBody>
          <a:bodyPr lIns="0" rIns="0" rtlCol="0" anchor="ctr"/>
          <a:lstStyle/>
          <a:p>
            <a:pPr algn="ctr" fontAlgn="base">
              <a:spcBef>
                <a:spcPct val="0"/>
              </a:spcBef>
              <a:spcAft>
                <a:spcPct val="0"/>
              </a:spcAft>
            </a:pPr>
            <a:r>
              <a:rPr lang="ja-JP" altLang="en-US" sz="1200" dirty="0">
                <a:solidFill>
                  <a:srgbClr val="000000"/>
                </a:solidFill>
              </a:rPr>
              <a:t>里親支援</a:t>
            </a:r>
            <a:endParaRPr lang="en-US" altLang="ja-JP" sz="1200" dirty="0">
              <a:solidFill>
                <a:srgbClr val="000000"/>
              </a:solidFill>
            </a:endParaRPr>
          </a:p>
          <a:p>
            <a:pPr algn="ctr" fontAlgn="base">
              <a:spcBef>
                <a:spcPct val="0"/>
              </a:spcBef>
              <a:spcAft>
                <a:spcPct val="0"/>
              </a:spcAft>
            </a:pPr>
            <a:r>
              <a:rPr lang="ja-JP" altLang="en-US" sz="1200" dirty="0">
                <a:solidFill>
                  <a:srgbClr val="000000"/>
                </a:solidFill>
              </a:rPr>
              <a:t>機関</a:t>
            </a:r>
          </a:p>
        </p:txBody>
      </p:sp>
      <p:sp>
        <p:nvSpPr>
          <p:cNvPr id="36" name="円/楕円 35"/>
          <p:cNvSpPr/>
          <p:nvPr/>
        </p:nvSpPr>
        <p:spPr>
          <a:xfrm>
            <a:off x="106762" y="4273850"/>
            <a:ext cx="864096" cy="432048"/>
          </a:xfrm>
          <a:prstGeom prst="ellipse">
            <a:avLst/>
          </a:prstGeom>
          <a:solidFill>
            <a:schemeClr val="accent1"/>
          </a:solidFill>
        </p:spPr>
        <p:style>
          <a:lnRef idx="2">
            <a:schemeClr val="accent4"/>
          </a:lnRef>
          <a:fillRef idx="1">
            <a:schemeClr val="lt1"/>
          </a:fillRef>
          <a:effectRef idx="0">
            <a:schemeClr val="accent4"/>
          </a:effectRef>
          <a:fontRef idx="minor">
            <a:schemeClr val="dk1"/>
          </a:fontRef>
        </p:style>
        <p:txBody>
          <a:bodyPr lIns="0" rIns="0" rtlCol="0" anchor="ctr"/>
          <a:lstStyle/>
          <a:p>
            <a:pPr algn="ctr" fontAlgn="base">
              <a:spcBef>
                <a:spcPct val="0"/>
              </a:spcBef>
              <a:spcAft>
                <a:spcPct val="0"/>
              </a:spcAft>
            </a:pPr>
            <a:r>
              <a:rPr lang="ja-JP" altLang="en-US" sz="1200" dirty="0">
                <a:solidFill>
                  <a:srgbClr val="000000"/>
                </a:solidFill>
              </a:rPr>
              <a:t>里親支援</a:t>
            </a:r>
            <a:endParaRPr lang="en-US" altLang="ja-JP" sz="1200" dirty="0">
              <a:solidFill>
                <a:srgbClr val="000000"/>
              </a:solidFill>
            </a:endParaRPr>
          </a:p>
          <a:p>
            <a:pPr algn="ctr" fontAlgn="base">
              <a:spcBef>
                <a:spcPct val="0"/>
              </a:spcBef>
              <a:spcAft>
                <a:spcPct val="0"/>
              </a:spcAft>
            </a:pPr>
            <a:r>
              <a:rPr lang="ja-JP" altLang="en-US" sz="1200" dirty="0">
                <a:solidFill>
                  <a:srgbClr val="000000"/>
                </a:solidFill>
              </a:rPr>
              <a:t>機関</a:t>
            </a:r>
          </a:p>
        </p:txBody>
      </p:sp>
      <p:sp>
        <p:nvSpPr>
          <p:cNvPr id="42" name="円/楕円 41"/>
          <p:cNvSpPr/>
          <p:nvPr/>
        </p:nvSpPr>
        <p:spPr>
          <a:xfrm>
            <a:off x="5363344" y="4418411"/>
            <a:ext cx="936104" cy="432048"/>
          </a:xfrm>
          <a:prstGeom prst="ellipse">
            <a:avLst/>
          </a:prstGeom>
          <a:solidFill>
            <a:schemeClr val="accent1"/>
          </a:solidFill>
        </p:spPr>
        <p:style>
          <a:lnRef idx="2">
            <a:schemeClr val="accent4"/>
          </a:lnRef>
          <a:fillRef idx="1">
            <a:schemeClr val="lt1"/>
          </a:fillRef>
          <a:effectRef idx="0">
            <a:schemeClr val="accent4"/>
          </a:effectRef>
          <a:fontRef idx="minor">
            <a:schemeClr val="dk1"/>
          </a:fontRef>
        </p:style>
        <p:txBody>
          <a:bodyPr lIns="0" rIns="0" rtlCol="0" anchor="ctr"/>
          <a:lstStyle/>
          <a:p>
            <a:pPr algn="ctr" fontAlgn="base">
              <a:spcBef>
                <a:spcPct val="0"/>
              </a:spcBef>
              <a:spcAft>
                <a:spcPct val="0"/>
              </a:spcAft>
            </a:pPr>
            <a:r>
              <a:rPr lang="ja-JP" altLang="en-US" sz="1200" dirty="0">
                <a:solidFill>
                  <a:srgbClr val="000000"/>
                </a:solidFill>
              </a:rPr>
              <a:t>里親支援</a:t>
            </a:r>
            <a:endParaRPr lang="en-US" altLang="ja-JP" sz="1200" dirty="0">
              <a:solidFill>
                <a:srgbClr val="000000"/>
              </a:solidFill>
            </a:endParaRPr>
          </a:p>
          <a:p>
            <a:pPr algn="ctr" fontAlgn="base">
              <a:spcBef>
                <a:spcPct val="0"/>
              </a:spcBef>
              <a:spcAft>
                <a:spcPct val="0"/>
              </a:spcAft>
            </a:pPr>
            <a:r>
              <a:rPr lang="ja-JP" altLang="en-US" sz="1200" dirty="0">
                <a:solidFill>
                  <a:srgbClr val="000000"/>
                </a:solidFill>
              </a:rPr>
              <a:t>機関</a:t>
            </a:r>
          </a:p>
        </p:txBody>
      </p:sp>
      <p:sp>
        <p:nvSpPr>
          <p:cNvPr id="46" name="Rectangle 5"/>
          <p:cNvSpPr>
            <a:spLocks noChangeArrowheads="1"/>
          </p:cNvSpPr>
          <p:nvPr/>
        </p:nvSpPr>
        <p:spPr bwMode="auto">
          <a:xfrm>
            <a:off x="1842388" y="6155683"/>
            <a:ext cx="2880320" cy="288032"/>
          </a:xfrm>
          <a:prstGeom prst="rect">
            <a:avLst/>
          </a:prstGeom>
          <a:solidFill>
            <a:srgbClr val="FFFF99"/>
          </a:solidFill>
          <a:ln w="19050">
            <a:solidFill>
              <a:srgbClr val="000000"/>
            </a:solidFill>
            <a:miter lim="800000"/>
            <a:headEnd/>
            <a:tailEnd/>
          </a:ln>
        </p:spPr>
        <p:txBody>
          <a:bodyPr lIns="74295" tIns="8890" rIns="36000" bIns="8890" anchor="ctr"/>
          <a:lstStyle/>
          <a:p>
            <a:pPr algn="ctr" fontAlgn="base">
              <a:spcBef>
                <a:spcPct val="0"/>
              </a:spcBef>
              <a:spcAft>
                <a:spcPct val="0"/>
              </a:spcAft>
              <a:defRPr/>
            </a:pPr>
            <a:r>
              <a:rPr lang="ja-JP" altLang="en-US" sz="1400" dirty="0">
                <a:solidFill>
                  <a:srgbClr val="000000"/>
                </a:solidFill>
                <a:latin typeface="ＭＳ ゴシック"/>
              </a:rPr>
              <a:t>地域の様々な子育て支援事業</a:t>
            </a:r>
          </a:p>
        </p:txBody>
      </p:sp>
      <p:sp>
        <p:nvSpPr>
          <p:cNvPr id="51" name="下矢印 50"/>
          <p:cNvSpPr/>
          <p:nvPr/>
        </p:nvSpPr>
        <p:spPr>
          <a:xfrm flipV="1">
            <a:off x="2699795" y="5949604"/>
            <a:ext cx="1008062" cy="2157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a:solidFill>
                <a:srgbClr val="FFFFFF"/>
              </a:solidFill>
            </a:endParaRPr>
          </a:p>
        </p:txBody>
      </p:sp>
      <p:sp>
        <p:nvSpPr>
          <p:cNvPr id="43" name="テキスト ボックス 42"/>
          <p:cNvSpPr txBox="1"/>
          <p:nvPr/>
        </p:nvSpPr>
        <p:spPr>
          <a:xfrm>
            <a:off x="5076058" y="5513365"/>
            <a:ext cx="1656184" cy="461665"/>
          </a:xfrm>
          <a:prstGeom prst="rect">
            <a:avLst/>
          </a:prstGeom>
          <a:noFill/>
        </p:spPr>
        <p:txBody>
          <a:bodyPr wrap="square"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・家庭支援専門相談員</a:t>
            </a:r>
            <a:endParaRPr lang="en-US" altLang="ja-JP" sz="1200" dirty="0">
              <a:solidFill>
                <a:srgbClr val="000000"/>
              </a:solidFill>
              <a:latin typeface="Arial" charset="0"/>
              <a:ea typeface="ＭＳ Ｐゴシック" charset="-128"/>
            </a:endParaRPr>
          </a:p>
          <a:p>
            <a:pPr fontAlgn="base">
              <a:spcBef>
                <a:spcPct val="0"/>
              </a:spcBef>
              <a:spcAft>
                <a:spcPct val="0"/>
              </a:spcAft>
            </a:pPr>
            <a:r>
              <a:rPr lang="ja-JP" altLang="en-US" sz="1200" dirty="0">
                <a:solidFill>
                  <a:srgbClr val="000000"/>
                </a:solidFill>
                <a:latin typeface="Arial" charset="0"/>
                <a:ea typeface="ＭＳ Ｐゴシック" charset="-128"/>
              </a:rPr>
              <a:t>･里親支援専門相談員</a:t>
            </a:r>
          </a:p>
        </p:txBody>
      </p:sp>
      <p:sp>
        <p:nvSpPr>
          <p:cNvPr id="45" name="テキスト ボックス 44"/>
          <p:cNvSpPr txBox="1"/>
          <p:nvPr/>
        </p:nvSpPr>
        <p:spPr>
          <a:xfrm>
            <a:off x="5220074" y="2493024"/>
            <a:ext cx="3923928" cy="954107"/>
          </a:xfrm>
          <a:prstGeom prst="rect">
            <a:avLst/>
          </a:prstGeom>
          <a:noFill/>
        </p:spPr>
        <p:txBody>
          <a:bodyPr wrap="square" rtlCol="0">
            <a:spAutoFit/>
          </a:bodyPr>
          <a:lstStyle/>
          <a:p>
            <a:pPr marL="174625" indent="-174625" fontAlgn="base">
              <a:spcBef>
                <a:spcPct val="0"/>
              </a:spcBef>
              <a:spcAft>
                <a:spcPct val="0"/>
              </a:spcAft>
            </a:pPr>
            <a:r>
              <a:rPr lang="ja-JP" altLang="en-US" sz="1400" dirty="0">
                <a:solidFill>
                  <a:srgbClr val="000000"/>
                </a:solidFill>
                <a:latin typeface="Arial" charset="0"/>
                <a:ea typeface="ＭＳ Ｐゴシック" charset="-128"/>
              </a:rPr>
              <a:t>→平成２４年度から、児童養護施設と乳児院に、里親支援専門相談員を設置し、</a:t>
            </a:r>
            <a:endParaRPr lang="en-US" altLang="ja-JP" sz="1400" dirty="0">
              <a:solidFill>
                <a:srgbClr val="000000"/>
              </a:solidFill>
              <a:latin typeface="Arial" charset="0"/>
              <a:ea typeface="ＭＳ Ｐゴシック" charset="-128"/>
            </a:endParaRPr>
          </a:p>
          <a:p>
            <a:pPr marL="174625" indent="-174625" fontAlgn="base">
              <a:spcBef>
                <a:spcPct val="0"/>
              </a:spcBef>
              <a:spcAft>
                <a:spcPct val="0"/>
              </a:spcAft>
            </a:pPr>
            <a:r>
              <a:rPr lang="ja-JP" altLang="en-US" sz="1400" dirty="0">
                <a:solidFill>
                  <a:srgbClr val="000000"/>
                </a:solidFill>
                <a:latin typeface="Arial" charset="0"/>
                <a:ea typeface="ＭＳ Ｐゴシック" charset="-128"/>
              </a:rPr>
              <a:t>　　児童相談所の里親担当職員、里親委託等推進員とともに、里親委託の推進と里親支援を行う</a:t>
            </a:r>
          </a:p>
        </p:txBody>
      </p:sp>
      <p:sp>
        <p:nvSpPr>
          <p:cNvPr id="41"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12</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1935970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2"/>
          <p:cNvGraphicFramePr>
            <a:graphicFrameLocks noGrp="1"/>
          </p:cNvGraphicFramePr>
          <p:nvPr>
            <p:ph sz="half" idx="1"/>
            <p:extLst>
              <p:ext uri="{D42A27DB-BD31-4B8C-83A1-F6EECF244321}">
                <p14:modId xmlns:p14="http://schemas.microsoft.com/office/powerpoint/2010/main" val="3622605481"/>
              </p:ext>
            </p:extLst>
          </p:nvPr>
        </p:nvGraphicFramePr>
        <p:xfrm>
          <a:off x="397390" y="1988840"/>
          <a:ext cx="8386903" cy="4158694"/>
        </p:xfrm>
        <a:graphic>
          <a:graphicData uri="http://schemas.openxmlformats.org/drawingml/2006/table">
            <a:tbl>
              <a:tblPr/>
              <a:tblGrid>
                <a:gridCol w="1620000"/>
                <a:gridCol w="972000"/>
                <a:gridCol w="718903"/>
                <a:gridCol w="972000"/>
                <a:gridCol w="720000"/>
                <a:gridCol w="972000"/>
                <a:gridCol w="720000"/>
                <a:gridCol w="972000"/>
                <a:gridCol w="720000"/>
              </a:tblGrid>
              <a:tr h="300284">
                <a:tc row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年度</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児童養護施設</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乳児院</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里親等</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※1</a:t>
                      </a:r>
                      <a:endPar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合計</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29067">
                <a:tc v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入所児童数</a:t>
                      </a:r>
                    </a:p>
                  </a:txBody>
                  <a:tcPr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割合</a:t>
                      </a:r>
                    </a:p>
                  </a:txBody>
                  <a:tcPr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入所児童数</a:t>
                      </a:r>
                    </a:p>
                  </a:txBody>
                  <a:tcPr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割合</a:t>
                      </a:r>
                    </a:p>
                  </a:txBody>
                  <a:tcPr marB="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委託児童数</a:t>
                      </a:r>
                    </a:p>
                  </a:txBody>
                  <a:tcPr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割合</a:t>
                      </a:r>
                    </a:p>
                  </a:txBody>
                  <a:tcPr marB="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CCFFCC"/>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児童数</a:t>
                      </a:r>
                    </a:p>
                  </a:txBody>
                  <a:tcPr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割合</a:t>
                      </a:r>
                    </a:p>
                  </a:txBody>
                  <a:tcPr marB="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229067">
                <a:tc v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T="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人</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p>
                  </a:txBody>
                  <a:tcPr marT="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p>
                  </a:txBody>
                  <a:tcPr marT="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人</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p>
                  </a:txBody>
                  <a:tcPr marT="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p>
                  </a:txBody>
                  <a:tcPr marT="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人</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p>
                  </a:txBody>
                  <a:tcPr marT="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p>
                  </a:txBody>
                  <a:tcPr marT="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人</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p>
                  </a:txBody>
                  <a:tcPr marT="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a:t>
                      </a: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a:t>
                      </a:r>
                    </a:p>
                  </a:txBody>
                  <a:tcPr marT="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27597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平成１４年度末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28,903</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84.7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2,689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7.9</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2,517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7.4</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34,109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83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平成１５年度末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29,214</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84.0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2,746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7.9</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2,811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8.1</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34,771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平成１６年度末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29,750</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83.3</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2,942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8.2</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3,022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8.5</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35,714</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平成１７年度末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29,765</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82.5</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3,008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8.4</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3,293</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9.1</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36,066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平成１８年度末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29,808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82.2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3,013</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8.3</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3,424</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9.5</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36,245</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平成１９年度末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29,823</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81.8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2,996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8.2</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3,633</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10.0</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36,452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38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平成２０年度末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29,818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81.3</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2,995</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8.2</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3,870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US" altLang="ja-JP" sz="1200" b="1" i="0" u="none" strike="noStrike">
                          <a:solidFill>
                            <a:schemeClr val="tx1"/>
                          </a:solidFill>
                          <a:latin typeface="ＭＳ ゴシック" pitchFamily="49" charset="-128"/>
                          <a:ea typeface="ＭＳ ゴシック" pitchFamily="49" charset="-128"/>
                        </a:rPr>
                        <a:t>10.5</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36,683</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平成２１年度末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29,548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80.8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2,968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8.1</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4,055</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11.1</a:t>
                      </a: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36,571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平成２２年度末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a:solidFill>
                            <a:schemeClr val="tx1"/>
                          </a:solidFill>
                          <a:latin typeface="ＭＳ ゴシック" pitchFamily="49" charset="-128"/>
                          <a:ea typeface="ＭＳ ゴシック" pitchFamily="49" charset="-128"/>
                        </a:rPr>
                        <a:t>29,114</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79.9</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2,963</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8.1</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4,373</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12.0</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36,450</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平成２３年度末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28,803</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78.6</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2,890</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7.9</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4,966</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13.5</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36,659</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平成２４年度末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28,233</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77.2</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2,924</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8.0</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5,407</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14.8</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36,564</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endPar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7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平成２５年度末</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27,465</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76.2</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2,948</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8.2</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5,629</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15.6</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algn="r" fontAlgn="ctr"/>
                      <a:r>
                        <a:rPr lang="en-US" altLang="ja-JP" sz="1200" b="1" i="0" u="none" strike="noStrike" dirty="0" smtClean="0">
                          <a:solidFill>
                            <a:schemeClr val="tx1"/>
                          </a:solidFill>
                          <a:latin typeface="ＭＳ ゴシック" pitchFamily="49" charset="-128"/>
                          <a:ea typeface="ＭＳ ゴシック" pitchFamily="49" charset="-128"/>
                        </a:rPr>
                        <a:t>36,042</a:t>
                      </a:r>
                      <a:endParaRPr lang="en-US" altLang="ja-JP" sz="1200" b="1" i="0" u="none" strike="noStrike" dirty="0">
                        <a:solidFill>
                          <a:schemeClr val="tx1"/>
                        </a:solidFill>
                        <a:latin typeface="ＭＳ ゴシック" pitchFamily="49" charset="-128"/>
                        <a:ea typeface="ＭＳ ゴシック" pitchFamily="49" charset="-128"/>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ゴシック" pitchFamily="49" charset="-128"/>
                          <a:ea typeface="ＭＳ ゴシック" pitchFamily="49" charset="-128"/>
                        </a:rPr>
                        <a:t>100</a:t>
                      </a:r>
                    </a:p>
                  </a:txBody>
                  <a:tcPr marR="72000" anchor="ctr" horzOverflow="overflow">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5727" name="Text Box 110"/>
          <p:cNvSpPr txBox="1">
            <a:spLocks noChangeArrowheads="1"/>
          </p:cNvSpPr>
          <p:nvPr/>
        </p:nvSpPr>
        <p:spPr bwMode="auto">
          <a:xfrm>
            <a:off x="251520" y="6639163"/>
            <a:ext cx="5328592" cy="24622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1000" dirty="0">
                <a:solidFill>
                  <a:srgbClr val="000000"/>
                </a:solidFill>
                <a:latin typeface="ＭＳ Ｐゴシック" charset="-128"/>
                <a:ea typeface="ＭＳ Ｐゴシック" charset="-128"/>
              </a:rPr>
              <a:t>（資料）福祉行政報告例及び家庭福祉課調べ（各年度末現在）</a:t>
            </a:r>
            <a:endParaRPr lang="en-US" altLang="ja-JP" sz="1000" dirty="0">
              <a:solidFill>
                <a:srgbClr val="000000"/>
              </a:solidFill>
              <a:latin typeface="ＭＳ Ｐゴシック" charset="-128"/>
              <a:ea typeface="ＭＳ Ｐゴシック" charset="-128"/>
            </a:endParaRPr>
          </a:p>
        </p:txBody>
      </p:sp>
      <p:sp>
        <p:nvSpPr>
          <p:cNvPr id="9" name="角丸四角形吹き出し 8"/>
          <p:cNvSpPr/>
          <p:nvPr/>
        </p:nvSpPr>
        <p:spPr>
          <a:xfrm>
            <a:off x="6660232" y="6309444"/>
            <a:ext cx="1223962" cy="215900"/>
          </a:xfrm>
          <a:prstGeom prst="wedgeRoundRectCallout">
            <a:avLst>
              <a:gd name="adj1" fmla="val -37125"/>
              <a:gd name="adj2" fmla="val -130249"/>
              <a:gd name="adj3" fmla="val 16667"/>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base">
              <a:spcBef>
                <a:spcPct val="0"/>
              </a:spcBef>
              <a:spcAft>
                <a:spcPct val="0"/>
              </a:spcAft>
              <a:defRPr/>
            </a:pPr>
            <a:r>
              <a:rPr lang="ja-JP" altLang="en-US" sz="1400" dirty="0">
                <a:solidFill>
                  <a:srgbClr val="000000"/>
                </a:solidFill>
              </a:rPr>
              <a:t>里親等委託率</a:t>
            </a:r>
          </a:p>
        </p:txBody>
      </p:sp>
      <p:sp>
        <p:nvSpPr>
          <p:cNvPr id="10" name="角丸四角形 9"/>
          <p:cNvSpPr/>
          <p:nvPr/>
        </p:nvSpPr>
        <p:spPr>
          <a:xfrm>
            <a:off x="179454" y="692696"/>
            <a:ext cx="8785225" cy="1152128"/>
          </a:xfrm>
          <a:prstGeom prst="roundRect">
            <a:avLst>
              <a:gd name="adj" fmla="val 10788"/>
            </a:avLst>
          </a:prstGeom>
        </p:spPr>
        <p:style>
          <a:lnRef idx="2">
            <a:schemeClr val="dk1"/>
          </a:lnRef>
          <a:fillRef idx="1">
            <a:schemeClr val="lt1"/>
          </a:fillRef>
          <a:effectRef idx="0">
            <a:schemeClr val="dk1"/>
          </a:effectRef>
          <a:fontRef idx="minor">
            <a:schemeClr val="dk1"/>
          </a:fontRef>
        </p:style>
        <p:txBody>
          <a:bodyPr anchor="ctr"/>
          <a:lstStyle/>
          <a:p>
            <a:pPr fontAlgn="base">
              <a:spcBef>
                <a:spcPct val="0"/>
              </a:spcBef>
              <a:spcAft>
                <a:spcPct val="0"/>
              </a:spcAft>
              <a:defRPr/>
            </a:pPr>
            <a:r>
              <a:rPr lang="ja-JP" altLang="en-US" sz="1400" dirty="0">
                <a:solidFill>
                  <a:srgbClr val="000000"/>
                </a:solidFill>
                <a:latin typeface="ＭＳ ゴシック" pitchFamily="49" charset="-128"/>
              </a:rPr>
              <a:t>○里親制度は、家庭的な環境の下で子どもの愛着関係を形成し、養護を行うことができる制度 </a:t>
            </a:r>
            <a:endParaRPr lang="en-US" altLang="ja-JP" sz="1400" dirty="0">
              <a:solidFill>
                <a:srgbClr val="000000"/>
              </a:solidFill>
              <a:latin typeface="ＭＳ ゴシック" pitchFamily="49" charset="-128"/>
            </a:endParaRPr>
          </a:p>
          <a:p>
            <a:pPr fontAlgn="base">
              <a:spcBef>
                <a:spcPts val="600"/>
              </a:spcBef>
              <a:spcAft>
                <a:spcPct val="0"/>
              </a:spcAft>
              <a:defRPr/>
            </a:pPr>
            <a:r>
              <a:rPr lang="ja-JP" altLang="en-US" sz="1400" dirty="0">
                <a:solidFill>
                  <a:srgbClr val="000000"/>
                </a:solidFill>
                <a:latin typeface="ＭＳ ゴシック" pitchFamily="49" charset="-128"/>
              </a:rPr>
              <a:t>○里親等委託率は、平成１４年の７．４％から、平成２６年３月末には</a:t>
            </a:r>
            <a:r>
              <a:rPr lang="ja-JP" altLang="en-US" sz="1400" b="1" u="sng" dirty="0">
                <a:solidFill>
                  <a:srgbClr val="000000"/>
                </a:solidFill>
                <a:latin typeface="ＭＳ ゴシック" pitchFamily="49" charset="-128"/>
              </a:rPr>
              <a:t>１５．６％</a:t>
            </a:r>
            <a:r>
              <a:rPr lang="ja-JP" altLang="en-US" sz="1400" dirty="0">
                <a:solidFill>
                  <a:srgbClr val="000000"/>
                </a:solidFill>
                <a:latin typeface="ＭＳ ゴシック" pitchFamily="49" charset="-128"/>
              </a:rPr>
              <a:t>に上昇</a:t>
            </a:r>
            <a:endParaRPr lang="en-US" altLang="ja-JP" sz="1400" dirty="0">
              <a:solidFill>
                <a:srgbClr val="000000"/>
              </a:solidFill>
              <a:latin typeface="ＭＳ ゴシック" pitchFamily="49" charset="-128"/>
            </a:endParaRPr>
          </a:p>
          <a:p>
            <a:pPr marL="180975" indent="-180975" fontAlgn="base">
              <a:spcBef>
                <a:spcPts val="600"/>
              </a:spcBef>
              <a:spcAft>
                <a:spcPct val="0"/>
              </a:spcAft>
              <a:defRPr/>
            </a:pPr>
            <a:r>
              <a:rPr lang="ja-JP" altLang="en-US" sz="1400" dirty="0">
                <a:solidFill>
                  <a:srgbClr val="000000"/>
                </a:solidFill>
                <a:latin typeface="ＭＳ ゴシック" pitchFamily="49" charset="-128"/>
              </a:rPr>
              <a:t>○少子化社会対策大綱（平成</a:t>
            </a:r>
            <a:r>
              <a:rPr lang="en-US" altLang="ja-JP" sz="1400" dirty="0">
                <a:solidFill>
                  <a:srgbClr val="000000"/>
                </a:solidFill>
                <a:latin typeface="ＭＳ ゴシック" pitchFamily="49" charset="-128"/>
              </a:rPr>
              <a:t>27</a:t>
            </a:r>
            <a:r>
              <a:rPr lang="ja-JP" altLang="en-US" sz="1400" dirty="0">
                <a:solidFill>
                  <a:srgbClr val="000000"/>
                </a:solidFill>
                <a:latin typeface="ＭＳ ゴシック" pitchFamily="49" charset="-128"/>
              </a:rPr>
              <a:t>年</a:t>
            </a:r>
            <a:r>
              <a:rPr lang="en-US" altLang="ja-JP" sz="1400" dirty="0">
                <a:solidFill>
                  <a:srgbClr val="000000"/>
                </a:solidFill>
                <a:latin typeface="ＭＳ ゴシック" pitchFamily="49" charset="-128"/>
              </a:rPr>
              <a:t>3</a:t>
            </a:r>
            <a:r>
              <a:rPr lang="ja-JP" altLang="en-US" sz="1400" dirty="0">
                <a:solidFill>
                  <a:srgbClr val="000000"/>
                </a:solidFill>
                <a:latin typeface="ＭＳ ゴシック" pitchFamily="49" charset="-128"/>
              </a:rPr>
              <a:t>月閣議決定）において、家庭的養護の推進を図るため、ファミリーホームを含めた里親等委託率を、平成３１年度までに</a:t>
            </a:r>
            <a:r>
              <a:rPr lang="ja-JP" altLang="en-US" sz="1400" b="1" u="sng" dirty="0">
                <a:solidFill>
                  <a:srgbClr val="000000"/>
                </a:solidFill>
                <a:latin typeface="ＭＳ ゴシック" pitchFamily="49" charset="-128"/>
              </a:rPr>
              <a:t>２２％</a:t>
            </a:r>
            <a:r>
              <a:rPr lang="ja-JP" altLang="en-US" sz="1400" dirty="0">
                <a:solidFill>
                  <a:srgbClr val="000000"/>
                </a:solidFill>
                <a:latin typeface="ＭＳ ゴシック" pitchFamily="49" charset="-128"/>
              </a:rPr>
              <a:t>に引き上げる目標</a:t>
            </a:r>
            <a:endParaRPr lang="en-US" altLang="ja-JP" sz="1400" dirty="0">
              <a:solidFill>
                <a:srgbClr val="000000"/>
              </a:solidFill>
              <a:latin typeface="ＭＳ ゴシック" pitchFamily="49" charset="-128"/>
            </a:endParaRPr>
          </a:p>
        </p:txBody>
      </p:sp>
      <p:sp>
        <p:nvSpPr>
          <p:cNvPr id="25732" name="テキスト ボックス 7"/>
          <p:cNvSpPr txBox="1">
            <a:spLocks noChangeArrowheads="1"/>
          </p:cNvSpPr>
          <p:nvPr/>
        </p:nvSpPr>
        <p:spPr bwMode="auto">
          <a:xfrm>
            <a:off x="107510" y="6165306"/>
            <a:ext cx="6336704" cy="553998"/>
          </a:xfrm>
          <a:prstGeom prst="rect">
            <a:avLst/>
          </a:prstGeom>
          <a:noFill/>
          <a:ln w="9525">
            <a:noFill/>
            <a:miter lim="800000"/>
            <a:headEnd/>
            <a:tailEnd/>
          </a:ln>
        </p:spPr>
        <p:txBody>
          <a:bodyPr wrap="square">
            <a:spAutoFit/>
          </a:bodyPr>
          <a:lstStyle/>
          <a:p>
            <a:pPr marL="87313" indent="-87313" fontAlgn="base">
              <a:spcBef>
                <a:spcPct val="0"/>
              </a:spcBef>
              <a:spcAft>
                <a:spcPct val="0"/>
              </a:spcAft>
            </a:pPr>
            <a:r>
              <a:rPr lang="en-US" altLang="ja-JP" sz="1000" dirty="0">
                <a:solidFill>
                  <a:srgbClr val="000000"/>
                </a:solidFill>
                <a:latin typeface="Arial" charset="0"/>
                <a:ea typeface="ＭＳ Ｐゴシック" charset="-128"/>
              </a:rPr>
              <a:t>※</a:t>
            </a:r>
            <a:r>
              <a:rPr lang="ja-JP" altLang="en-US" sz="1000" dirty="0">
                <a:solidFill>
                  <a:srgbClr val="000000"/>
                </a:solidFill>
                <a:latin typeface="Arial" charset="0"/>
                <a:ea typeface="ＭＳ Ｐゴシック" charset="-128"/>
              </a:rPr>
              <a:t>１　「里親等」は、平成２１年度から制度化されたファミリーホーム（養育者の家庭で５～６人の児童を養育）を含む。</a:t>
            </a:r>
            <a:endParaRPr lang="en-US" altLang="ja-JP" sz="1000" dirty="0">
              <a:solidFill>
                <a:srgbClr val="000000"/>
              </a:solidFill>
              <a:latin typeface="Arial" charset="0"/>
              <a:ea typeface="ＭＳ Ｐゴシック" charset="-128"/>
            </a:endParaRPr>
          </a:p>
          <a:p>
            <a:pPr marL="87313" indent="-87313" fontAlgn="base">
              <a:spcBef>
                <a:spcPct val="0"/>
              </a:spcBef>
              <a:spcAft>
                <a:spcPct val="0"/>
              </a:spcAft>
            </a:pPr>
            <a:r>
              <a:rPr lang="ja-JP" altLang="en-US" sz="1000" dirty="0">
                <a:solidFill>
                  <a:srgbClr val="000000"/>
                </a:solidFill>
                <a:latin typeface="Arial" charset="0"/>
                <a:ea typeface="ＭＳ Ｐゴシック" charset="-128"/>
              </a:rPr>
              <a:t>　　　　ファミリーホームは、平成２５年度末で２２３か所、委託児童９９３人。多くは里親、里親委託児童からの移行。</a:t>
            </a:r>
            <a:endParaRPr lang="en-US" altLang="ja-JP" sz="1000" dirty="0">
              <a:solidFill>
                <a:srgbClr val="000000"/>
              </a:solidFill>
              <a:latin typeface="Arial" charset="0"/>
              <a:ea typeface="ＭＳ Ｐゴシック" charset="-128"/>
            </a:endParaRPr>
          </a:p>
          <a:p>
            <a:pPr marL="87313" indent="-87313" fontAlgn="base">
              <a:spcBef>
                <a:spcPct val="0"/>
              </a:spcBef>
              <a:spcAft>
                <a:spcPct val="0"/>
              </a:spcAft>
            </a:pPr>
            <a:r>
              <a:rPr lang="en-US" altLang="ja-JP" sz="1000" dirty="0">
                <a:solidFill>
                  <a:srgbClr val="000000"/>
                </a:solidFill>
                <a:latin typeface="Arial" charset="0"/>
                <a:ea typeface="ＭＳ Ｐゴシック" charset="-128"/>
              </a:rPr>
              <a:t>※</a:t>
            </a:r>
            <a:r>
              <a:rPr lang="ja-JP" altLang="en-US" sz="1000" dirty="0">
                <a:solidFill>
                  <a:srgbClr val="000000"/>
                </a:solidFill>
                <a:latin typeface="Arial" charset="0"/>
                <a:ea typeface="ＭＳ Ｐゴシック" charset="-128"/>
              </a:rPr>
              <a:t>２　平成２２年度は福島県分を加えた数値。</a:t>
            </a:r>
          </a:p>
        </p:txBody>
      </p:sp>
      <p:sp>
        <p:nvSpPr>
          <p:cNvPr id="11" name="Rectangle 111"/>
          <p:cNvSpPr>
            <a:spLocks noChangeArrowheads="1"/>
          </p:cNvSpPr>
          <p:nvPr/>
        </p:nvSpPr>
        <p:spPr bwMode="auto">
          <a:xfrm>
            <a:off x="0" y="188644"/>
            <a:ext cx="9144000" cy="333375"/>
          </a:xfrm>
          <a:prstGeom prst="rect">
            <a:avLst/>
          </a:prstGeom>
          <a:noFill/>
          <a:ln w="9525">
            <a:noFill/>
            <a:miter lim="800000"/>
            <a:headEnd/>
            <a:tailEnd/>
          </a:ln>
        </p:spPr>
        <p:txBody>
          <a:bodyPr anchor="ctr"/>
          <a:lstStyle/>
          <a:p>
            <a:pPr fontAlgn="base">
              <a:spcBef>
                <a:spcPct val="0"/>
              </a:spcBef>
              <a:spcAft>
                <a:spcPct val="0"/>
              </a:spcAft>
              <a:defRPr/>
            </a:pPr>
            <a:r>
              <a:rPr lang="ja-JP" altLang="en-US" sz="2400" spc="-150" dirty="0" smtClean="0">
                <a:solidFill>
                  <a:srgbClr val="000000"/>
                </a:solidFill>
                <a:latin typeface="HG創英角ｺﾞｼｯｸUB" pitchFamily="49" charset="-128"/>
                <a:ea typeface="HG創英角ｺﾞｼｯｸUB" pitchFamily="49" charset="-128"/>
              </a:rPr>
              <a:t>（５）</a:t>
            </a:r>
            <a:r>
              <a:rPr lang="ja-JP" altLang="en-US" sz="2400" spc="-150" dirty="0">
                <a:solidFill>
                  <a:srgbClr val="000000"/>
                </a:solidFill>
                <a:latin typeface="HG創英角ｺﾞｼｯｸUB" pitchFamily="49" charset="-128"/>
                <a:ea typeface="HG創英角ｺﾞｼｯｸUB" pitchFamily="49" charset="-128"/>
              </a:rPr>
              <a:t>里親等委託率の推移</a:t>
            </a:r>
          </a:p>
        </p:txBody>
      </p:sp>
      <p:sp>
        <p:nvSpPr>
          <p:cNvPr id="8"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13</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421340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p:nvPr>
            <p:extLst>
              <p:ext uri="{D42A27DB-BD31-4B8C-83A1-F6EECF244321}">
                <p14:modId xmlns:p14="http://schemas.microsoft.com/office/powerpoint/2010/main" val="2997072783"/>
              </p:ext>
            </p:extLst>
          </p:nvPr>
        </p:nvGraphicFramePr>
        <p:xfrm>
          <a:off x="-180528" y="692696"/>
          <a:ext cx="9671228" cy="6309320"/>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3"/>
          <p:cNvSpPr txBox="1"/>
          <p:nvPr/>
        </p:nvSpPr>
        <p:spPr>
          <a:xfrm>
            <a:off x="35500" y="44627"/>
            <a:ext cx="5400600" cy="590581"/>
          </a:xfrm>
          <a:prstGeom prst="rect">
            <a:avLst/>
          </a:prstGeom>
          <a:noFill/>
        </p:spPr>
        <p:txBody>
          <a:bodyPr wrap="square" lIns="36000" tIns="36000" rIns="36000" bIns="3600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base">
              <a:spcBef>
                <a:spcPct val="0"/>
              </a:spcBef>
              <a:spcAft>
                <a:spcPct val="0"/>
              </a:spcAft>
            </a:pPr>
            <a:r>
              <a:rPr lang="ja-JP" altLang="en-US" sz="2000" dirty="0" smtClean="0">
                <a:solidFill>
                  <a:srgbClr val="000000"/>
                </a:solidFill>
                <a:latin typeface="HG創英角ｺﾞｼｯｸUB" pitchFamily="49" charset="-128"/>
                <a:ea typeface="HG創英角ｺﾞｼｯｸUB" pitchFamily="49" charset="-128"/>
              </a:rPr>
              <a:t>　</a:t>
            </a:r>
            <a:r>
              <a:rPr lang="en-US" altLang="ja-JP" sz="2000" dirty="0" smtClean="0">
                <a:solidFill>
                  <a:srgbClr val="000000"/>
                </a:solidFill>
                <a:latin typeface="HG創英角ｺﾞｼｯｸUB" pitchFamily="49" charset="-128"/>
                <a:ea typeface="HG創英角ｺﾞｼｯｸUB" pitchFamily="49" charset="-128"/>
              </a:rPr>
              <a:t>(</a:t>
            </a:r>
            <a:r>
              <a:rPr lang="ja-JP" altLang="en-US" sz="2000" dirty="0">
                <a:solidFill>
                  <a:srgbClr val="000000"/>
                </a:solidFill>
                <a:latin typeface="HG創英角ｺﾞｼｯｸUB" pitchFamily="49" charset="-128"/>
                <a:ea typeface="HG創英角ｺﾞｼｯｸUB" pitchFamily="49" charset="-128"/>
              </a:rPr>
              <a:t>６</a:t>
            </a:r>
            <a:r>
              <a:rPr lang="en-US" altLang="ja-JP" sz="2000" dirty="0" smtClean="0">
                <a:solidFill>
                  <a:srgbClr val="000000"/>
                </a:solidFill>
                <a:latin typeface="HG創英角ｺﾞｼｯｸUB" pitchFamily="49" charset="-128"/>
                <a:ea typeface="HG創英角ｺﾞｼｯｸUB" pitchFamily="49" charset="-128"/>
              </a:rPr>
              <a:t>)</a:t>
            </a:r>
            <a:r>
              <a:rPr lang="ja-JP" altLang="en-US" sz="2000" dirty="0" smtClean="0">
                <a:solidFill>
                  <a:srgbClr val="000000"/>
                </a:solidFill>
                <a:latin typeface="HG創英角ｺﾞｼｯｸUB" pitchFamily="49" charset="-128"/>
                <a:ea typeface="HG創英角ｺﾞｼｯｸUB" pitchFamily="49" charset="-128"/>
              </a:rPr>
              <a:t>都道府県市別の里親等委託率の差</a:t>
            </a:r>
            <a:endParaRPr lang="en-US" altLang="ja-JP" sz="2000" dirty="0" smtClean="0">
              <a:solidFill>
                <a:srgbClr val="000000"/>
              </a:solidFill>
              <a:latin typeface="HG創英角ｺﾞｼｯｸUB" pitchFamily="49" charset="-128"/>
              <a:ea typeface="HG創英角ｺﾞｼｯｸUB" pitchFamily="49" charset="-128"/>
            </a:endParaRPr>
          </a:p>
          <a:p>
            <a:pPr fontAlgn="base">
              <a:spcBef>
                <a:spcPct val="0"/>
              </a:spcBef>
              <a:spcAft>
                <a:spcPct val="0"/>
              </a:spcAft>
            </a:pPr>
            <a:r>
              <a:rPr lang="ja-JP" altLang="en-US" sz="1600" b="1" dirty="0">
                <a:solidFill>
                  <a:srgbClr val="000000"/>
                </a:solidFill>
              </a:rPr>
              <a:t>　</a:t>
            </a:r>
            <a:r>
              <a:rPr lang="ja-JP" altLang="en-US" sz="1600" b="1" dirty="0" smtClean="0">
                <a:solidFill>
                  <a:srgbClr val="000000"/>
                </a:solidFill>
              </a:rPr>
              <a:t>　　６９都道府県市別里親等委託率（平成２５年度末）</a:t>
            </a:r>
            <a:endParaRPr lang="en-US" altLang="ja-JP" sz="1600" b="1" dirty="0">
              <a:solidFill>
                <a:srgbClr val="000000"/>
              </a:solidFill>
            </a:endParaRPr>
          </a:p>
        </p:txBody>
      </p:sp>
      <p:sp>
        <p:nvSpPr>
          <p:cNvPr id="9" name="角丸四角形 8"/>
          <p:cNvSpPr/>
          <p:nvPr/>
        </p:nvSpPr>
        <p:spPr>
          <a:xfrm>
            <a:off x="683604" y="764709"/>
            <a:ext cx="4432731" cy="953453"/>
          </a:xfrm>
          <a:prstGeom prst="roundRect">
            <a:avLst/>
          </a:prstGeom>
          <a:solidFill>
            <a:srgbClr val="FFFF99"/>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0" bIns="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ase">
              <a:spcBef>
                <a:spcPct val="0"/>
              </a:spcBef>
              <a:spcAft>
                <a:spcPct val="0"/>
              </a:spcAft>
            </a:pPr>
            <a:r>
              <a:rPr lang="ja-JP" altLang="en-US" sz="1400" dirty="0" smtClean="0">
                <a:solidFill>
                  <a:sysClr val="windowText" lastClr="000000"/>
                </a:solidFill>
              </a:rPr>
              <a:t>　　里親等委託率は、自治体間の格差が大きい</a:t>
            </a:r>
            <a:endParaRPr lang="en-US" altLang="ja-JP" sz="1400" dirty="0" smtClean="0">
              <a:solidFill>
                <a:sysClr val="windowText" lastClr="000000"/>
              </a:solidFill>
            </a:endParaRPr>
          </a:p>
          <a:p>
            <a:pPr fontAlgn="base">
              <a:spcBef>
                <a:spcPct val="0"/>
              </a:spcBef>
              <a:spcAft>
                <a:spcPct val="0"/>
              </a:spcAft>
            </a:pPr>
            <a:r>
              <a:rPr lang="ja-JP" altLang="en-US" sz="1400" dirty="0">
                <a:solidFill>
                  <a:sysClr val="windowText" lastClr="000000"/>
                </a:solidFill>
              </a:rPr>
              <a:t>　</a:t>
            </a:r>
            <a:r>
              <a:rPr lang="ja-JP" altLang="en-US" sz="1400" dirty="0" smtClean="0">
                <a:solidFill>
                  <a:sysClr val="windowText" lastClr="000000"/>
                </a:solidFill>
              </a:rPr>
              <a:t>　　　　全国：　１５．６％</a:t>
            </a:r>
            <a:endParaRPr lang="en-US" altLang="ja-JP" sz="1400" dirty="0" smtClean="0">
              <a:solidFill>
                <a:sysClr val="windowText" lastClr="000000"/>
              </a:solidFill>
            </a:endParaRPr>
          </a:p>
          <a:p>
            <a:pPr fontAlgn="base">
              <a:spcBef>
                <a:spcPct val="0"/>
              </a:spcBef>
              <a:spcAft>
                <a:spcPct val="0"/>
              </a:spcAft>
            </a:pPr>
            <a:r>
              <a:rPr lang="ja-JP" altLang="en-US" sz="1400" dirty="0">
                <a:solidFill>
                  <a:sysClr val="windowText" lastClr="000000"/>
                </a:solidFill>
              </a:rPr>
              <a:t>　</a:t>
            </a:r>
            <a:r>
              <a:rPr lang="ja-JP" altLang="en-US" sz="1400" dirty="0" smtClean="0">
                <a:solidFill>
                  <a:sysClr val="windowText" lastClr="000000"/>
                </a:solidFill>
              </a:rPr>
              <a:t>　　　　最小：　　６．２％　（秋田県）</a:t>
            </a:r>
            <a:endParaRPr lang="en-US" altLang="ja-JP" sz="1400" dirty="0" smtClean="0">
              <a:solidFill>
                <a:sysClr val="windowText" lastClr="000000"/>
              </a:solidFill>
            </a:endParaRPr>
          </a:p>
          <a:p>
            <a:pPr fontAlgn="base">
              <a:spcBef>
                <a:spcPct val="0"/>
              </a:spcBef>
              <a:spcAft>
                <a:spcPct val="0"/>
              </a:spcAft>
            </a:pPr>
            <a:r>
              <a:rPr lang="ja-JP" altLang="en-US" sz="1400" dirty="0" smtClean="0">
                <a:solidFill>
                  <a:sysClr val="windowText" lastClr="000000"/>
                </a:solidFill>
              </a:rPr>
              <a:t>　　　　　最大：　４４．７％　（新潟県）</a:t>
            </a:r>
            <a:endParaRPr lang="ja-JP" altLang="en-US" sz="1400" dirty="0">
              <a:solidFill>
                <a:sysClr val="windowText" lastClr="000000"/>
              </a:solidFill>
            </a:endParaRPr>
          </a:p>
        </p:txBody>
      </p:sp>
      <p:sp>
        <p:nvSpPr>
          <p:cNvPr id="7" name="テキスト ボックス 1"/>
          <p:cNvSpPr txBox="1"/>
          <p:nvPr/>
        </p:nvSpPr>
        <p:spPr>
          <a:xfrm>
            <a:off x="683568" y="1844829"/>
            <a:ext cx="6264696" cy="890709"/>
          </a:xfrm>
          <a:prstGeom prst="rect">
            <a:avLst/>
          </a:prstGeom>
          <a:solidFill>
            <a:srgbClr val="FFFFFF"/>
          </a:solidFill>
          <a:ln>
            <a:solidFill>
              <a:schemeClr val="tx1"/>
            </a:solidFill>
          </a:ln>
        </p:spPr>
        <p:txBody>
          <a:bodyPr wrap="square"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base">
              <a:spcBef>
                <a:spcPct val="0"/>
              </a:spcBef>
              <a:spcAft>
                <a:spcPct val="0"/>
              </a:spcAft>
            </a:pPr>
            <a:endParaRPr lang="en-US" altLang="ja-JP" dirty="0" smtClean="0">
              <a:solidFill>
                <a:srgbClr val="000000"/>
              </a:solidFill>
            </a:endParaRPr>
          </a:p>
          <a:p>
            <a:pPr fontAlgn="base">
              <a:lnSpc>
                <a:spcPts val="1200"/>
              </a:lnSpc>
              <a:spcBef>
                <a:spcPct val="0"/>
              </a:spcBef>
              <a:spcAft>
                <a:spcPct val="0"/>
              </a:spcAft>
            </a:pPr>
            <a:r>
              <a:rPr lang="ja-JP" altLang="en-US" dirty="0" smtClean="0">
                <a:solidFill>
                  <a:srgbClr val="000000"/>
                </a:solidFill>
              </a:rPr>
              <a:t>　　　　　　　　　　　　　　　　　</a:t>
            </a:r>
            <a:r>
              <a:rPr lang="ja-JP" altLang="en-US" sz="1200" dirty="0" smtClean="0">
                <a:solidFill>
                  <a:srgbClr val="000000"/>
                </a:solidFill>
              </a:rPr>
              <a:t>　　　　里親・ﾌｧﾐﾘｰﾎｰﾑ委託児童数</a:t>
            </a:r>
            <a:endParaRPr lang="en-US" altLang="ja-JP" sz="1200" dirty="0" smtClean="0">
              <a:solidFill>
                <a:srgbClr val="000000"/>
              </a:solidFill>
            </a:endParaRPr>
          </a:p>
          <a:p>
            <a:pPr fontAlgn="base">
              <a:lnSpc>
                <a:spcPts val="1200"/>
              </a:lnSpc>
              <a:spcBef>
                <a:spcPct val="0"/>
              </a:spcBef>
              <a:spcAft>
                <a:spcPct val="0"/>
              </a:spcAft>
            </a:pPr>
            <a:r>
              <a:rPr lang="en-US" altLang="ja-JP" sz="1200" dirty="0" smtClean="0">
                <a:solidFill>
                  <a:srgbClr val="000000"/>
                </a:solidFill>
              </a:rPr>
              <a:t>※</a:t>
            </a:r>
            <a:r>
              <a:rPr lang="ja-JP" altLang="en-US" sz="1200" dirty="0" smtClean="0">
                <a:solidFill>
                  <a:srgbClr val="000000"/>
                </a:solidFill>
              </a:rPr>
              <a:t>　里親等委託率（％）＝　　</a:t>
            </a:r>
            <a:endParaRPr lang="en-US" altLang="ja-JP" sz="1200" dirty="0" smtClean="0">
              <a:solidFill>
                <a:srgbClr val="000000"/>
              </a:solidFill>
            </a:endParaRPr>
          </a:p>
          <a:p>
            <a:pPr fontAlgn="base">
              <a:lnSpc>
                <a:spcPts val="1200"/>
              </a:lnSpc>
              <a:spcBef>
                <a:spcPct val="0"/>
              </a:spcBef>
              <a:spcAft>
                <a:spcPct val="0"/>
              </a:spcAft>
            </a:pPr>
            <a:r>
              <a:rPr lang="ja-JP" altLang="en-US" sz="1200" dirty="0" smtClean="0">
                <a:solidFill>
                  <a:srgbClr val="000000"/>
                </a:solidFill>
              </a:rPr>
              <a:t>　　　　　　　　　　　　 乳児院入所児＋児童</a:t>
            </a:r>
            <a:r>
              <a:rPr lang="ja-JP" altLang="en-US" sz="1200" dirty="0">
                <a:solidFill>
                  <a:srgbClr val="000000"/>
                </a:solidFill>
              </a:rPr>
              <a:t>養護</a:t>
            </a:r>
            <a:r>
              <a:rPr lang="ja-JP" altLang="en-US" sz="1200" dirty="0" smtClean="0">
                <a:solidFill>
                  <a:srgbClr val="000000"/>
                </a:solidFill>
              </a:rPr>
              <a:t>施設入所児＋里親・ﾌｧﾐﾘｰﾎｰﾑ委託児</a:t>
            </a:r>
            <a:endParaRPr lang="en-US" altLang="ja-JP" sz="1200" dirty="0" smtClean="0">
              <a:solidFill>
                <a:srgbClr val="000000"/>
              </a:solidFill>
            </a:endParaRPr>
          </a:p>
          <a:p>
            <a:pPr fontAlgn="base">
              <a:spcBef>
                <a:spcPct val="0"/>
              </a:spcBef>
              <a:spcAft>
                <a:spcPct val="0"/>
              </a:spcAft>
            </a:pPr>
            <a:endParaRPr lang="en-US" altLang="ja-JP" sz="500" dirty="0" smtClean="0">
              <a:solidFill>
                <a:srgbClr val="000000"/>
              </a:solidFill>
            </a:endParaRPr>
          </a:p>
          <a:p>
            <a:pPr fontAlgn="base">
              <a:spcBef>
                <a:spcPct val="0"/>
              </a:spcBef>
              <a:spcAft>
                <a:spcPct val="0"/>
              </a:spcAft>
            </a:pPr>
            <a:r>
              <a:rPr lang="ja-JP" altLang="en-US" dirty="0" smtClean="0">
                <a:solidFill>
                  <a:srgbClr val="000000"/>
                </a:solidFill>
              </a:rPr>
              <a:t>　資料：平成２５年度福祉行政報告例</a:t>
            </a:r>
            <a:endParaRPr lang="en-US" altLang="ja-JP" dirty="0" smtClean="0">
              <a:solidFill>
                <a:srgbClr val="000000"/>
              </a:solidFill>
            </a:endParaRPr>
          </a:p>
          <a:p>
            <a:pPr fontAlgn="base">
              <a:spcBef>
                <a:spcPct val="0"/>
              </a:spcBef>
              <a:spcAft>
                <a:spcPct val="0"/>
              </a:spcAft>
            </a:pPr>
            <a:endParaRPr lang="en-US" altLang="ja-JP" dirty="0" smtClean="0">
              <a:solidFill>
                <a:srgbClr val="000000"/>
              </a:solidFill>
            </a:endParaRPr>
          </a:p>
        </p:txBody>
      </p:sp>
      <p:sp>
        <p:nvSpPr>
          <p:cNvPr id="11" name="直線コネクタ 10"/>
          <p:cNvSpPr/>
          <p:nvPr/>
        </p:nvSpPr>
        <p:spPr>
          <a:xfrm>
            <a:off x="2627784" y="2132988"/>
            <a:ext cx="4132204" cy="1501"/>
          </a:xfrm>
          <a:prstGeom prst="lin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fontAlgn="base">
              <a:spcBef>
                <a:spcPct val="0"/>
              </a:spcBef>
              <a:spcAft>
                <a:spcPct val="0"/>
              </a:spcAft>
            </a:pPr>
            <a:endParaRPr lang="ja-JP" altLang="en-US">
              <a:solidFill>
                <a:srgbClr val="000000"/>
              </a:solidFill>
            </a:endParaRPr>
          </a:p>
        </p:txBody>
      </p:sp>
    </p:spTree>
    <p:extLst>
      <p:ext uri="{BB962C8B-B14F-4D97-AF65-F5344CB8AC3E}">
        <p14:creationId xmlns:p14="http://schemas.microsoft.com/office/powerpoint/2010/main" val="2251386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1"/>
          <p:cNvSpPr>
            <a:spLocks noChangeArrowheads="1"/>
          </p:cNvSpPr>
          <p:nvPr/>
        </p:nvSpPr>
        <p:spPr bwMode="auto">
          <a:xfrm>
            <a:off x="0" y="4"/>
            <a:ext cx="4932040" cy="428055"/>
          </a:xfrm>
          <a:prstGeom prst="rect">
            <a:avLst/>
          </a:prstGeom>
          <a:noFill/>
          <a:ln w="9525">
            <a:noFill/>
            <a:miter lim="800000"/>
            <a:headEnd/>
            <a:tailEnd/>
          </a:ln>
        </p:spPr>
        <p:txBody>
          <a:bodyPr anchor="ctr"/>
          <a:lstStyle/>
          <a:p>
            <a:r>
              <a:rPr lang="ja-JP" altLang="en-US" sz="2000" b="1" spc="-150" dirty="0" smtClean="0">
                <a:solidFill>
                  <a:prstClr val="black"/>
                </a:solidFill>
                <a:latin typeface="HG創英角ｺﾞｼｯｸUB" pitchFamily="49" charset="-128"/>
                <a:ea typeface="HG創英角ｺﾞｼｯｸUB" pitchFamily="49" charset="-128"/>
              </a:rPr>
              <a:t>（</a:t>
            </a:r>
            <a:r>
              <a:rPr lang="ja-JP" altLang="en-US" sz="2000" b="1" spc="-150" dirty="0">
                <a:solidFill>
                  <a:prstClr val="black"/>
                </a:solidFill>
                <a:latin typeface="HG創英角ｺﾞｼｯｸUB" pitchFamily="49" charset="-128"/>
                <a:ea typeface="HG創英角ｺﾞｼｯｸUB" pitchFamily="49" charset="-128"/>
              </a:rPr>
              <a:t>７</a:t>
            </a:r>
            <a:r>
              <a:rPr lang="ja-JP" altLang="en-US" sz="2000" b="1" spc="-150" dirty="0" smtClean="0">
                <a:solidFill>
                  <a:prstClr val="black"/>
                </a:solidFill>
                <a:latin typeface="HG創英角ｺﾞｼｯｸUB" pitchFamily="49" charset="-128"/>
                <a:ea typeface="HG創英角ｺﾞｼｯｸUB" pitchFamily="49" charset="-128"/>
              </a:rPr>
              <a:t>）</a:t>
            </a:r>
            <a:r>
              <a:rPr lang="ja-JP" altLang="en-US" sz="2000" b="1" spc="-150" dirty="0">
                <a:solidFill>
                  <a:prstClr val="black"/>
                </a:solidFill>
                <a:latin typeface="HG創英角ｺﾞｼｯｸUB" pitchFamily="49" charset="-128"/>
                <a:ea typeface="HG創英角ｺﾞｼｯｸUB" pitchFamily="49" charset="-128"/>
              </a:rPr>
              <a:t>諸外国における里親等委託率の状況</a:t>
            </a:r>
          </a:p>
        </p:txBody>
      </p:sp>
      <p:sp>
        <p:nvSpPr>
          <p:cNvPr id="5" name="角丸四角形 4"/>
          <p:cNvSpPr/>
          <p:nvPr/>
        </p:nvSpPr>
        <p:spPr>
          <a:xfrm>
            <a:off x="107515" y="520216"/>
            <a:ext cx="8893616" cy="720080"/>
          </a:xfrm>
          <a:prstGeom prst="roundRect">
            <a:avLst>
              <a:gd name="adj" fmla="val 10788"/>
            </a:avLst>
          </a:prstGeom>
        </p:spPr>
        <p:style>
          <a:lnRef idx="2">
            <a:schemeClr val="dk1"/>
          </a:lnRef>
          <a:fillRef idx="1">
            <a:schemeClr val="lt1"/>
          </a:fillRef>
          <a:effectRef idx="0">
            <a:schemeClr val="dk1"/>
          </a:effectRef>
          <a:fontRef idx="minor">
            <a:schemeClr val="dk1"/>
          </a:fontRef>
        </p:style>
        <p:txBody>
          <a:bodyPr rIns="36000" rtlCol="0" anchor="ctr"/>
          <a:lstStyle/>
          <a:p>
            <a:pPr marL="177800" indent="-177800"/>
            <a:r>
              <a:rPr lang="ja-JP" altLang="en-US" sz="1400" dirty="0">
                <a:solidFill>
                  <a:prstClr val="black"/>
                </a:solidFill>
                <a:latin typeface="ＭＳ ゴシック" pitchFamily="49" charset="-128"/>
              </a:rPr>
              <a:t>○制度が異なるため、単純な比較はできないが、欧米主要国では、概ね半数以上が里親委託であるのに対し、日本では、施設：里親の比率が９：１となっており、施設養護への依存が高い現状にある。</a:t>
            </a:r>
            <a:endParaRPr lang="en-US" altLang="ja-JP" sz="1400" dirty="0">
              <a:solidFill>
                <a:prstClr val="black"/>
              </a:solidFill>
              <a:latin typeface="ＭＳ ゴシック" pitchFamily="49" charset="-128"/>
            </a:endParaRPr>
          </a:p>
        </p:txBody>
      </p:sp>
      <p:sp>
        <p:nvSpPr>
          <p:cNvPr id="8" name="Rectangle 3"/>
          <p:cNvSpPr>
            <a:spLocks noChangeArrowheads="1"/>
          </p:cNvSpPr>
          <p:nvPr/>
        </p:nvSpPr>
        <p:spPr bwMode="auto">
          <a:xfrm>
            <a:off x="179389" y="5805264"/>
            <a:ext cx="8964612" cy="936104"/>
          </a:xfrm>
          <a:prstGeom prst="rect">
            <a:avLst/>
          </a:prstGeom>
          <a:noFill/>
          <a:ln w="9525">
            <a:noFill/>
            <a:miter lim="800000"/>
            <a:headEnd/>
            <a:tailEnd/>
          </a:ln>
        </p:spPr>
        <p:txBody>
          <a:bodyPr anchor="ctr"/>
          <a:lstStyle/>
          <a:p>
            <a:pPr marL="176213" indent="-176213"/>
            <a:r>
              <a:rPr lang="en-US" altLang="ja-JP" sz="1100" dirty="0">
                <a:solidFill>
                  <a:prstClr val="black"/>
                </a:solidFill>
                <a:latin typeface="ＭＳ Ｐゴシック"/>
                <a:ea typeface="ＭＳ Ｐゴシック"/>
              </a:rPr>
              <a:t>※  </a:t>
            </a:r>
            <a:r>
              <a:rPr lang="ja-JP" altLang="en-US" sz="1100" dirty="0">
                <a:solidFill>
                  <a:prstClr val="black"/>
                </a:solidFill>
                <a:latin typeface="ＭＳ Ｐゴシック"/>
                <a:ea typeface="ＭＳ Ｐゴシック"/>
              </a:rPr>
              <a:t>「家庭外ケア児童数及び里親委託率等の国際比較研究」主任研究者　</a:t>
            </a:r>
            <a:r>
              <a:rPr lang="ja-JP" altLang="ja-JP" sz="1100" dirty="0">
                <a:solidFill>
                  <a:prstClr val="black"/>
                </a:solidFill>
                <a:latin typeface="ＭＳ Ｐゴシック"/>
                <a:ea typeface="ＭＳ Ｐゴシック"/>
              </a:rPr>
              <a:t>開原久代（東京成徳大学子ども学部）</a:t>
            </a:r>
            <a:r>
              <a:rPr lang="ja-JP" altLang="en-US" sz="1100" dirty="0">
                <a:solidFill>
                  <a:prstClr val="black"/>
                </a:solidFill>
                <a:latin typeface="ＭＳ Ｐゴシック"/>
                <a:ea typeface="ＭＳ Ｐゴシック"/>
              </a:rPr>
              <a:t>（平成</a:t>
            </a:r>
            <a:r>
              <a:rPr lang="en-US" altLang="ja-JP" sz="1100" dirty="0">
                <a:solidFill>
                  <a:prstClr val="black"/>
                </a:solidFill>
                <a:latin typeface="ＭＳ Ｐゴシック"/>
                <a:ea typeface="ＭＳ Ｐゴシック"/>
              </a:rPr>
              <a:t>23</a:t>
            </a:r>
            <a:r>
              <a:rPr lang="ja-JP" altLang="en-US" sz="1100" dirty="0">
                <a:solidFill>
                  <a:prstClr val="black"/>
                </a:solidFill>
                <a:latin typeface="ＭＳ Ｐゴシック"/>
                <a:ea typeface="ＭＳ Ｐゴシック"/>
              </a:rPr>
              <a:t>年度厚生労働科学研究「社会　　　　的養護における児童の特性別標準的ケアパッケージ（被虐待児を養育する里親家庭の民間の治療支援機関の研究）」）</a:t>
            </a:r>
          </a:p>
          <a:p>
            <a:pPr marL="176213" indent="-176213">
              <a:spcBef>
                <a:spcPts val="300"/>
              </a:spcBef>
            </a:pPr>
            <a:r>
              <a:rPr lang="en-US" altLang="ja-JP" sz="1100" dirty="0">
                <a:solidFill>
                  <a:prstClr val="black"/>
                </a:solidFill>
                <a:latin typeface="ＭＳ Ｐゴシック"/>
                <a:ea typeface="ＭＳ Ｐゴシック"/>
              </a:rPr>
              <a:t>※</a:t>
            </a:r>
            <a:r>
              <a:rPr lang="ja-JP" altLang="en-US" sz="1100" dirty="0">
                <a:solidFill>
                  <a:prstClr val="black"/>
                </a:solidFill>
                <a:latin typeface="ＭＳ Ｐゴシック"/>
                <a:ea typeface="ＭＳ Ｐゴシック"/>
              </a:rPr>
              <a:t>　日本の里親等委託率１２．０％は 、平成２２年度末（２０１１年３月末）</a:t>
            </a:r>
            <a:endParaRPr lang="en-US" altLang="ja-JP" sz="1100" dirty="0">
              <a:solidFill>
                <a:prstClr val="black"/>
              </a:solidFill>
              <a:latin typeface="ＭＳ Ｐゴシック"/>
              <a:ea typeface="ＭＳ Ｐゴシック"/>
            </a:endParaRPr>
          </a:p>
          <a:p>
            <a:pPr marL="176213" indent="-176213">
              <a:spcBef>
                <a:spcPts val="300"/>
              </a:spcBef>
            </a:pPr>
            <a:r>
              <a:rPr lang="en-US" altLang="ja-JP" sz="1100" dirty="0">
                <a:solidFill>
                  <a:prstClr val="black"/>
                </a:solidFill>
                <a:latin typeface="ＭＳ Ｐゴシック"/>
                <a:ea typeface="ＭＳ Ｐゴシック"/>
              </a:rPr>
              <a:t>※</a:t>
            </a:r>
            <a:r>
              <a:rPr lang="ja-JP" altLang="en-US" sz="1100" dirty="0">
                <a:solidFill>
                  <a:prstClr val="black"/>
                </a:solidFill>
                <a:latin typeface="ＭＳ Ｐゴシック"/>
                <a:ea typeface="ＭＳ Ｐゴシック"/>
              </a:rPr>
              <a:t>　里親の概念</a:t>
            </a:r>
            <a:r>
              <a:rPr lang="ja-JP" altLang="en-US" sz="1100" dirty="0">
                <a:solidFill>
                  <a:prstClr val="black"/>
                </a:solidFill>
                <a:latin typeface="Calibri"/>
                <a:ea typeface="ＭＳ Ｐゴシック"/>
              </a:rPr>
              <a:t>は諸外国によって異なる。</a:t>
            </a:r>
          </a:p>
        </p:txBody>
      </p:sp>
      <p:graphicFrame>
        <p:nvGraphicFramePr>
          <p:cNvPr id="11" name="グラフ 10"/>
          <p:cNvGraphicFramePr/>
          <p:nvPr/>
        </p:nvGraphicFramePr>
        <p:xfrm>
          <a:off x="467545" y="1340768"/>
          <a:ext cx="8136904" cy="4608512"/>
        </p:xfrm>
        <a:graphic>
          <a:graphicData uri="http://schemas.openxmlformats.org/drawingml/2006/chart">
            <c:chart xmlns:c="http://schemas.openxmlformats.org/drawingml/2006/chart" xmlns:r="http://schemas.openxmlformats.org/officeDocument/2006/relationships" r:id="rId2"/>
          </a:graphicData>
        </a:graphic>
      </p:graphicFrame>
      <p:sp>
        <p:nvSpPr>
          <p:cNvPr id="6"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15</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1350943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35499" y="4005064"/>
            <a:ext cx="9071992" cy="2736304"/>
          </a:xfrm>
          <a:prstGeom prst="roundRect">
            <a:avLst>
              <a:gd name="adj" fmla="val 10788"/>
            </a:avLst>
          </a:prstGeom>
          <a:noFill/>
        </p:spPr>
        <p:style>
          <a:lnRef idx="2">
            <a:schemeClr val="dk1"/>
          </a:lnRef>
          <a:fillRef idx="1">
            <a:schemeClr val="lt1"/>
          </a:fillRef>
          <a:effectRef idx="0">
            <a:schemeClr val="dk1"/>
          </a:effectRef>
          <a:fontRef idx="minor">
            <a:schemeClr val="dk1"/>
          </a:fontRef>
        </p:style>
        <p:txBody>
          <a:bodyPr lIns="36000" tIns="36000" rIns="36000" bIns="36000" rtlCol="0" anchor="t" anchorCtr="0"/>
          <a:lstStyle/>
          <a:p>
            <a:pPr marL="180975" indent="-180975" fontAlgn="base">
              <a:spcAft>
                <a:spcPct val="0"/>
              </a:spcAft>
            </a:pPr>
            <a:endParaRPr lang="en-US" altLang="ja-JP" sz="900" dirty="0">
              <a:solidFill>
                <a:srgbClr val="000000"/>
              </a:solidFill>
              <a:latin typeface="ＭＳ ゴシック" pitchFamily="49" charset="-128"/>
            </a:endParaRPr>
          </a:p>
          <a:p>
            <a:pPr marL="180975" indent="-180975" fontAlgn="base">
              <a:spcAft>
                <a:spcPct val="0"/>
              </a:spcAft>
            </a:pPr>
            <a:r>
              <a:rPr lang="ja-JP" altLang="en-US" sz="1300" u="sng" kern="0" dirty="0">
                <a:solidFill>
                  <a:srgbClr val="000000"/>
                </a:solidFill>
                <a:latin typeface="ＭＳ ゴシック" pitchFamily="49" charset="-128"/>
              </a:rPr>
              <a:t>都道府県が調整を行った上で定める平成２７年度を始期とした計画</a:t>
            </a:r>
            <a:r>
              <a:rPr lang="en-US" altLang="ja-JP" sz="1300" u="sng" kern="0" dirty="0">
                <a:solidFill>
                  <a:srgbClr val="000000"/>
                </a:solidFill>
                <a:latin typeface="ＭＳ ゴシック" pitchFamily="49" charset="-128"/>
              </a:rPr>
              <a:t>(※</a:t>
            </a:r>
            <a:r>
              <a:rPr lang="ja-JP" altLang="en-US" sz="1300" u="sng" kern="0" dirty="0">
                <a:solidFill>
                  <a:srgbClr val="000000"/>
                </a:solidFill>
                <a:latin typeface="ＭＳ ゴシック" pitchFamily="49" charset="-128"/>
              </a:rPr>
              <a:t>３</a:t>
            </a:r>
            <a:r>
              <a:rPr lang="en-US" altLang="ja-JP" sz="1300" u="sng" kern="0" dirty="0">
                <a:solidFill>
                  <a:srgbClr val="000000"/>
                </a:solidFill>
                <a:latin typeface="ＭＳ ゴシック" pitchFamily="49" charset="-128"/>
              </a:rPr>
              <a:t>)</a:t>
            </a:r>
          </a:p>
          <a:p>
            <a:pPr marL="180975" indent="-180975" fontAlgn="base">
              <a:spcAft>
                <a:spcPct val="0"/>
              </a:spcAft>
            </a:pPr>
            <a:endParaRPr lang="en-US" altLang="ja-JP" sz="300" kern="0" dirty="0">
              <a:solidFill>
                <a:srgbClr val="000000"/>
              </a:solidFill>
              <a:latin typeface="ＭＳ ゴシック" pitchFamily="49" charset="-128"/>
            </a:endParaRPr>
          </a:p>
          <a:p>
            <a:pPr marL="180975" indent="-88900" fontAlgn="base">
              <a:spcAft>
                <a:spcPct val="0"/>
              </a:spcAft>
            </a:pPr>
            <a:r>
              <a:rPr lang="ja-JP" altLang="en-US" sz="1300" kern="0" dirty="0">
                <a:solidFill>
                  <a:srgbClr val="000000"/>
                </a:solidFill>
                <a:latin typeface="ＭＳ ゴシック" pitchFamily="49" charset="-128"/>
              </a:rPr>
              <a:t>・推進期間</a:t>
            </a:r>
            <a:r>
              <a:rPr lang="en-US" altLang="ja-JP" sz="1300" kern="0" dirty="0">
                <a:solidFill>
                  <a:srgbClr val="000000"/>
                </a:solidFill>
                <a:latin typeface="ＭＳ ゴシック" pitchFamily="49" charset="-128"/>
              </a:rPr>
              <a:t>(※</a:t>
            </a:r>
            <a:r>
              <a:rPr lang="ja-JP" altLang="en-US" sz="1300" kern="0" dirty="0">
                <a:solidFill>
                  <a:srgbClr val="000000"/>
                </a:solidFill>
                <a:latin typeface="ＭＳ ゴシック" pitchFamily="49" charset="-128"/>
              </a:rPr>
              <a:t>２</a:t>
            </a:r>
            <a:r>
              <a:rPr lang="en-US" altLang="ja-JP" sz="1300" kern="0" dirty="0">
                <a:solidFill>
                  <a:srgbClr val="000000"/>
                </a:solidFill>
                <a:latin typeface="ＭＳ ゴシック" pitchFamily="49" charset="-128"/>
              </a:rPr>
              <a:t>)</a:t>
            </a:r>
            <a:r>
              <a:rPr lang="ja-JP" altLang="en-US" sz="1300" kern="0" dirty="0">
                <a:solidFill>
                  <a:srgbClr val="000000"/>
                </a:solidFill>
                <a:latin typeface="ＭＳ ゴシック" pitchFamily="49" charset="-128"/>
              </a:rPr>
              <a:t>を通じて達成すべき目標及び推進期間を５年ごとの３期（前期・中期・後期）に区分した各期（５年）ごとの目標を設定した上で、推進期間を通じて取り組むべき小規模化・地域分散化や家庭養護の支援を進める具体的な方策を定めること。なお、５年ごとの期末に目標の見直しを行うこと。</a:t>
            </a:r>
            <a:endParaRPr lang="en-US" altLang="ja-JP" sz="1300" kern="0" dirty="0">
              <a:solidFill>
                <a:srgbClr val="000000"/>
              </a:solidFill>
              <a:latin typeface="ＭＳ ゴシック" pitchFamily="49" charset="-128"/>
            </a:endParaRPr>
          </a:p>
          <a:p>
            <a:pPr marL="180975" indent="-88900" fontAlgn="base">
              <a:spcAft>
                <a:spcPct val="0"/>
              </a:spcAft>
            </a:pPr>
            <a:endParaRPr lang="ja-JP" altLang="en-US" sz="300" kern="0" dirty="0">
              <a:solidFill>
                <a:srgbClr val="000000"/>
              </a:solidFill>
              <a:latin typeface="ＭＳ ゴシック" pitchFamily="49" charset="-128"/>
            </a:endParaRPr>
          </a:p>
          <a:p>
            <a:pPr marL="180975" indent="-88900" fontAlgn="base">
              <a:spcAft>
                <a:spcPct val="0"/>
              </a:spcAft>
            </a:pPr>
            <a:r>
              <a:rPr lang="ja-JP" altLang="en-US" sz="1300" kern="0" dirty="0">
                <a:solidFill>
                  <a:srgbClr val="000000"/>
                </a:solidFill>
                <a:latin typeface="ＭＳ ゴシック" pitchFamily="49" charset="-128"/>
              </a:rPr>
              <a:t>・平成２５年度及び平成２６年度の２年間は、「都道府県推進計画」と各施設の「家庭的養護推進計画」との調整期間とし、平成２７年度から計画に基づく取組を実施できるよう調整すること。</a:t>
            </a:r>
            <a:endParaRPr lang="en-US" altLang="ja-JP" sz="1300" kern="0" dirty="0">
              <a:solidFill>
                <a:srgbClr val="000000"/>
              </a:solidFill>
              <a:latin typeface="ＭＳ ゴシック" pitchFamily="49" charset="-128"/>
            </a:endParaRPr>
          </a:p>
          <a:p>
            <a:pPr marL="180975" indent="-88900" fontAlgn="base">
              <a:spcAft>
                <a:spcPct val="0"/>
              </a:spcAft>
            </a:pPr>
            <a:endParaRPr lang="ja-JP" altLang="en-US" sz="300" kern="0" dirty="0">
              <a:solidFill>
                <a:srgbClr val="000000"/>
              </a:solidFill>
              <a:latin typeface="ＭＳ ゴシック" pitchFamily="49" charset="-128"/>
            </a:endParaRPr>
          </a:p>
          <a:p>
            <a:pPr marL="180975" indent="-88900" fontAlgn="base">
              <a:spcAft>
                <a:spcPct val="0"/>
              </a:spcAft>
            </a:pPr>
            <a:r>
              <a:rPr lang="ja-JP" altLang="en-US" sz="1300" kern="0" dirty="0">
                <a:solidFill>
                  <a:srgbClr val="000000"/>
                </a:solidFill>
                <a:latin typeface="ＭＳ ゴシック" pitchFamily="49" charset="-128"/>
              </a:rPr>
              <a:t>・指定都市や児童相談所設置市が所在する道府県では、自治体の区域を越えて施設入所等の措置が行われることから、道府県と市が連携・調整して計画を策定する必要があることに留意すること。</a:t>
            </a:r>
            <a:endParaRPr lang="en-US" altLang="ja-JP" sz="1300" kern="0" dirty="0">
              <a:solidFill>
                <a:srgbClr val="000000"/>
              </a:solidFill>
              <a:latin typeface="ＭＳ ゴシック" pitchFamily="49" charset="-128"/>
            </a:endParaRPr>
          </a:p>
          <a:p>
            <a:pPr marL="180975" indent="-88900" fontAlgn="base">
              <a:spcAft>
                <a:spcPct val="0"/>
              </a:spcAft>
            </a:pPr>
            <a:endParaRPr lang="en-US" altLang="ja-JP" sz="800" kern="0" dirty="0">
              <a:solidFill>
                <a:srgbClr val="000000"/>
              </a:solidFill>
              <a:latin typeface="ＭＳ ゴシック" pitchFamily="49" charset="-128"/>
            </a:endParaRPr>
          </a:p>
          <a:p>
            <a:pPr marL="180975" indent="-88900" fontAlgn="base">
              <a:spcAft>
                <a:spcPct val="0"/>
              </a:spcAft>
            </a:pPr>
            <a:r>
              <a:rPr lang="en-US" altLang="ja-JP" sz="1100" kern="0" dirty="0">
                <a:solidFill>
                  <a:srgbClr val="000000"/>
                </a:solidFill>
                <a:latin typeface="ＭＳ ゴシック" pitchFamily="49" charset="-128"/>
              </a:rPr>
              <a:t>※</a:t>
            </a:r>
            <a:r>
              <a:rPr lang="ja-JP" altLang="en-US" sz="1100" kern="0" dirty="0">
                <a:solidFill>
                  <a:srgbClr val="000000"/>
                </a:solidFill>
                <a:latin typeface="ＭＳ ゴシック" pitchFamily="49" charset="-128"/>
              </a:rPr>
              <a:t>３　都道府県は、平成４１年度末の社会的養護を必要とする児童の見込み数や里親等委託率の引き上げのペースを考慮して確保すべき事業量を設定した上で、これと整合性が図れるように各施設ごとの小規模化の計画の始期と終期、定員規模の設定、改築・大規模修繕の時期等について調整を行った上で「都道府県推進計画」を策定。</a:t>
            </a:r>
          </a:p>
        </p:txBody>
      </p:sp>
      <p:sp>
        <p:nvSpPr>
          <p:cNvPr id="6" name="テキスト ボックス 5"/>
          <p:cNvSpPr txBox="1"/>
          <p:nvPr/>
        </p:nvSpPr>
        <p:spPr>
          <a:xfrm>
            <a:off x="251522" y="44627"/>
            <a:ext cx="6624734" cy="461665"/>
          </a:xfrm>
          <a:prstGeom prst="rect">
            <a:avLst/>
          </a:prstGeom>
          <a:noFill/>
        </p:spPr>
        <p:txBody>
          <a:bodyPr wrap="square" rtlCol="0">
            <a:spAutoFit/>
          </a:bodyPr>
          <a:lstStyle/>
          <a:p>
            <a:pPr fontAlgn="base">
              <a:spcBef>
                <a:spcPct val="0"/>
              </a:spcBef>
              <a:spcAft>
                <a:spcPct val="0"/>
              </a:spcAft>
            </a:pPr>
            <a:r>
              <a:rPr lang="ja-JP" altLang="en-US" sz="2400" dirty="0" smtClean="0">
                <a:solidFill>
                  <a:srgbClr val="000000"/>
                </a:solidFill>
                <a:latin typeface="HGS創英角ｺﾞｼｯｸUB" pitchFamily="50" charset="-128"/>
                <a:ea typeface="HGS創英角ｺﾞｼｯｸUB" pitchFamily="50" charset="-128"/>
              </a:rPr>
              <a:t>４．家庭的</a:t>
            </a:r>
            <a:r>
              <a:rPr lang="ja-JP" altLang="en-US" sz="2400" dirty="0">
                <a:solidFill>
                  <a:srgbClr val="000000"/>
                </a:solidFill>
                <a:latin typeface="HGS創英角ｺﾞｼｯｸUB" pitchFamily="50" charset="-128"/>
                <a:ea typeface="HGS創英角ｺﾞｼｯｸUB" pitchFamily="50" charset="-128"/>
              </a:rPr>
              <a:t>養護推進計画と都道府県推進計画</a:t>
            </a:r>
            <a:endParaRPr lang="en-US" altLang="ja-JP" sz="2400" dirty="0">
              <a:solidFill>
                <a:srgbClr val="000000"/>
              </a:solidFill>
              <a:latin typeface="HGS創英角ｺﾞｼｯｸUB" pitchFamily="50" charset="-128"/>
              <a:ea typeface="HGS創英角ｺﾞｼｯｸUB" pitchFamily="50" charset="-128"/>
            </a:endParaRPr>
          </a:p>
        </p:txBody>
      </p:sp>
      <p:sp>
        <p:nvSpPr>
          <p:cNvPr id="7" name="角丸四角形 6"/>
          <p:cNvSpPr/>
          <p:nvPr/>
        </p:nvSpPr>
        <p:spPr>
          <a:xfrm>
            <a:off x="35498" y="1124744"/>
            <a:ext cx="9036496" cy="2160240"/>
          </a:xfrm>
          <a:prstGeom prst="roundRect">
            <a:avLst>
              <a:gd name="adj" fmla="val 10788"/>
            </a:avLst>
          </a:prstGeom>
          <a:noFill/>
        </p:spPr>
        <p:style>
          <a:lnRef idx="2">
            <a:schemeClr val="dk1"/>
          </a:lnRef>
          <a:fillRef idx="1">
            <a:schemeClr val="lt1"/>
          </a:fillRef>
          <a:effectRef idx="0">
            <a:schemeClr val="dk1"/>
          </a:effectRef>
          <a:fontRef idx="minor">
            <a:schemeClr val="dk1"/>
          </a:fontRef>
        </p:style>
        <p:txBody>
          <a:bodyPr lIns="36000" tIns="36000" rIns="36000" bIns="36000" rtlCol="0" anchor="t" anchorCtr="0"/>
          <a:lstStyle/>
          <a:p>
            <a:pPr marL="180975" indent="-180975" fontAlgn="base">
              <a:spcAft>
                <a:spcPct val="0"/>
              </a:spcAft>
            </a:pPr>
            <a:endParaRPr lang="en-US" altLang="ja-JP" sz="900" dirty="0">
              <a:solidFill>
                <a:srgbClr val="000000"/>
              </a:solidFill>
              <a:latin typeface="ＭＳ ゴシック" pitchFamily="49" charset="-128"/>
            </a:endParaRPr>
          </a:p>
          <a:p>
            <a:pPr marL="180975" indent="-180975" fontAlgn="base">
              <a:spcAft>
                <a:spcPct val="0"/>
              </a:spcAft>
            </a:pPr>
            <a:r>
              <a:rPr lang="ja-JP" altLang="en-US" sz="1300" u="sng" kern="0" dirty="0">
                <a:solidFill>
                  <a:srgbClr val="000000"/>
                </a:solidFill>
                <a:latin typeface="ＭＳ ゴシック" pitchFamily="49" charset="-128"/>
              </a:rPr>
              <a:t>各施設</a:t>
            </a:r>
            <a:r>
              <a:rPr lang="en-US" altLang="ja-JP" sz="1300" u="sng" kern="0" dirty="0">
                <a:solidFill>
                  <a:srgbClr val="000000"/>
                </a:solidFill>
                <a:latin typeface="ＭＳ ゴシック" pitchFamily="49" charset="-128"/>
              </a:rPr>
              <a:t>(※</a:t>
            </a:r>
            <a:r>
              <a:rPr lang="ja-JP" altLang="en-US" sz="1300" u="sng" kern="0" dirty="0">
                <a:solidFill>
                  <a:srgbClr val="000000"/>
                </a:solidFill>
                <a:latin typeface="ＭＳ ゴシック" pitchFamily="49" charset="-128"/>
              </a:rPr>
              <a:t>１</a:t>
            </a:r>
            <a:r>
              <a:rPr lang="en-US" altLang="ja-JP" sz="1300" u="sng" kern="0" dirty="0">
                <a:solidFill>
                  <a:srgbClr val="000000"/>
                </a:solidFill>
                <a:latin typeface="ＭＳ ゴシック" pitchFamily="49" charset="-128"/>
              </a:rPr>
              <a:t>)</a:t>
            </a:r>
            <a:r>
              <a:rPr lang="ja-JP" altLang="en-US" sz="1300" u="sng" kern="0" dirty="0">
                <a:solidFill>
                  <a:srgbClr val="000000"/>
                </a:solidFill>
                <a:latin typeface="ＭＳ ゴシック" pitchFamily="49" charset="-128"/>
              </a:rPr>
              <a:t>が都道府県からの要請に基づき、定める計画</a:t>
            </a:r>
            <a:endParaRPr lang="en-US" altLang="ja-JP" sz="1300" u="sng" kern="0" dirty="0">
              <a:solidFill>
                <a:srgbClr val="000000"/>
              </a:solidFill>
              <a:latin typeface="ＭＳ ゴシック" pitchFamily="49" charset="-128"/>
            </a:endParaRPr>
          </a:p>
          <a:p>
            <a:pPr marL="180975" indent="-180975" fontAlgn="base">
              <a:spcAft>
                <a:spcPct val="0"/>
              </a:spcAft>
            </a:pPr>
            <a:endParaRPr lang="en-US" altLang="ja-JP" sz="300" kern="0" dirty="0">
              <a:solidFill>
                <a:srgbClr val="000000"/>
              </a:solidFill>
              <a:latin typeface="ＭＳ ゴシック" pitchFamily="49" charset="-128"/>
            </a:endParaRPr>
          </a:p>
          <a:p>
            <a:pPr marL="180975" indent="-88900" fontAlgn="base">
              <a:spcAft>
                <a:spcPct val="0"/>
              </a:spcAft>
            </a:pPr>
            <a:r>
              <a:rPr lang="ja-JP" altLang="en-US" sz="1300" kern="0" dirty="0">
                <a:solidFill>
                  <a:srgbClr val="000000"/>
                </a:solidFill>
                <a:latin typeface="ＭＳ ゴシック" pitchFamily="49" charset="-128"/>
              </a:rPr>
              <a:t>・都道府県が平成２６年度末までに「都道府県推進計画」を策定することができるようにできる限り速やかに「家庭的養護推進計画」を策定し、都道府県に届け出ること。</a:t>
            </a:r>
            <a:endParaRPr lang="en-US" altLang="ja-JP" sz="1300" kern="0" dirty="0">
              <a:solidFill>
                <a:srgbClr val="000000"/>
              </a:solidFill>
              <a:latin typeface="ＭＳ ゴシック" pitchFamily="49" charset="-128"/>
            </a:endParaRPr>
          </a:p>
          <a:p>
            <a:pPr marL="180975" indent="-88900" fontAlgn="base">
              <a:spcAft>
                <a:spcPct val="0"/>
              </a:spcAft>
            </a:pPr>
            <a:endParaRPr lang="en-US" altLang="ja-JP" sz="300" kern="0" dirty="0">
              <a:solidFill>
                <a:srgbClr val="000000"/>
              </a:solidFill>
              <a:latin typeface="ＭＳ ゴシック" pitchFamily="49" charset="-128"/>
            </a:endParaRPr>
          </a:p>
          <a:p>
            <a:pPr marL="180975" indent="-88900" fontAlgn="base">
              <a:spcAft>
                <a:spcPct val="0"/>
              </a:spcAft>
            </a:pPr>
            <a:r>
              <a:rPr lang="ja-JP" altLang="en-US" sz="1300" kern="0" dirty="0">
                <a:solidFill>
                  <a:srgbClr val="000000"/>
                </a:solidFill>
                <a:latin typeface="ＭＳ ゴシック" pitchFamily="49" charset="-128"/>
              </a:rPr>
              <a:t>・家庭的養護推進計画では、各施設がそれぞれの実情に応じて、小規模化・地域分散化や家庭養護の支援を進める具体的な方策を定めること。</a:t>
            </a:r>
            <a:endParaRPr lang="en-US" altLang="ja-JP" sz="1300" kern="0" dirty="0">
              <a:solidFill>
                <a:srgbClr val="000000"/>
              </a:solidFill>
              <a:latin typeface="ＭＳ ゴシック" pitchFamily="49" charset="-128"/>
            </a:endParaRPr>
          </a:p>
          <a:p>
            <a:pPr marL="180975" indent="-88900" fontAlgn="base">
              <a:spcAft>
                <a:spcPct val="0"/>
              </a:spcAft>
            </a:pPr>
            <a:endParaRPr lang="en-US" altLang="ja-JP" sz="300" kern="0" dirty="0">
              <a:solidFill>
                <a:srgbClr val="000000"/>
              </a:solidFill>
              <a:latin typeface="ＭＳ ゴシック" pitchFamily="49" charset="-128"/>
            </a:endParaRPr>
          </a:p>
          <a:p>
            <a:pPr marL="180975" indent="-88900" fontAlgn="base">
              <a:spcAft>
                <a:spcPct val="0"/>
              </a:spcAft>
            </a:pPr>
            <a:r>
              <a:rPr lang="ja-JP" altLang="en-US" sz="1300" kern="0" dirty="0">
                <a:solidFill>
                  <a:srgbClr val="000000"/>
                </a:solidFill>
                <a:latin typeface="ＭＳ ゴシック" pitchFamily="49" charset="-128"/>
              </a:rPr>
              <a:t>・家庭的養護推進計画の対象とする期間、推進期間</a:t>
            </a:r>
            <a:r>
              <a:rPr lang="en-US" altLang="ja-JP" sz="1300" kern="0" dirty="0">
                <a:solidFill>
                  <a:srgbClr val="000000"/>
                </a:solidFill>
                <a:latin typeface="ＭＳ ゴシック" pitchFamily="49" charset="-128"/>
              </a:rPr>
              <a:t>(※</a:t>
            </a:r>
            <a:r>
              <a:rPr lang="ja-JP" altLang="en-US" sz="1300" kern="0" dirty="0">
                <a:solidFill>
                  <a:srgbClr val="000000"/>
                </a:solidFill>
                <a:latin typeface="ＭＳ ゴシック" pitchFamily="49" charset="-128"/>
              </a:rPr>
              <a:t>２</a:t>
            </a:r>
            <a:r>
              <a:rPr lang="en-US" altLang="ja-JP" sz="1300" kern="0" dirty="0">
                <a:solidFill>
                  <a:srgbClr val="000000"/>
                </a:solidFill>
                <a:latin typeface="ＭＳ ゴシック" pitchFamily="49" charset="-128"/>
              </a:rPr>
              <a:t>)</a:t>
            </a:r>
            <a:r>
              <a:rPr lang="ja-JP" altLang="en-US" sz="1300" kern="0" dirty="0">
                <a:solidFill>
                  <a:srgbClr val="000000"/>
                </a:solidFill>
                <a:latin typeface="ＭＳ ゴシック" pitchFamily="49" charset="-128"/>
              </a:rPr>
              <a:t>のうちで、各施設の実情に応じた期間を設定することができること。</a:t>
            </a:r>
            <a:endParaRPr lang="en-US" altLang="ja-JP" sz="1300" kern="0" dirty="0">
              <a:solidFill>
                <a:srgbClr val="000000"/>
              </a:solidFill>
              <a:latin typeface="ＭＳ ゴシック" pitchFamily="49" charset="-128"/>
            </a:endParaRPr>
          </a:p>
          <a:p>
            <a:pPr marL="180975" indent="-88900" fontAlgn="base">
              <a:spcAft>
                <a:spcPct val="0"/>
              </a:spcAft>
            </a:pPr>
            <a:endParaRPr lang="en-US" altLang="ja-JP" sz="800" kern="0" dirty="0">
              <a:solidFill>
                <a:srgbClr val="000000"/>
              </a:solidFill>
              <a:latin typeface="ＭＳ ゴシック" pitchFamily="49" charset="-128"/>
            </a:endParaRPr>
          </a:p>
          <a:p>
            <a:pPr marL="180975" indent="-88900" fontAlgn="base">
              <a:spcAft>
                <a:spcPct val="0"/>
              </a:spcAft>
            </a:pPr>
            <a:r>
              <a:rPr lang="en-US" altLang="ja-JP" sz="1100" kern="0" dirty="0">
                <a:solidFill>
                  <a:srgbClr val="000000"/>
                </a:solidFill>
                <a:latin typeface="ＭＳ ゴシック" pitchFamily="49" charset="-128"/>
              </a:rPr>
              <a:t>※</a:t>
            </a:r>
            <a:r>
              <a:rPr lang="ja-JP" altLang="en-US" sz="1100" kern="0" dirty="0">
                <a:solidFill>
                  <a:srgbClr val="000000"/>
                </a:solidFill>
                <a:latin typeface="ＭＳ ゴシック" pitchFamily="49" charset="-128"/>
              </a:rPr>
              <a:t>１ 各施設：児童養護施設、乳児院　　　　</a:t>
            </a:r>
            <a:r>
              <a:rPr lang="en-US" altLang="ja-JP" sz="1100" kern="0" dirty="0">
                <a:solidFill>
                  <a:srgbClr val="000000"/>
                </a:solidFill>
                <a:latin typeface="ＭＳ ゴシック" pitchFamily="49" charset="-128"/>
              </a:rPr>
              <a:t>※</a:t>
            </a:r>
            <a:r>
              <a:rPr lang="ja-JP" altLang="en-US" sz="1100" kern="0" dirty="0">
                <a:solidFill>
                  <a:srgbClr val="000000"/>
                </a:solidFill>
                <a:latin typeface="ＭＳ ゴシック" pitchFamily="49" charset="-128"/>
              </a:rPr>
              <a:t>２ 推進期間：平成２７年度を始期として平成４１年度までの１５年間</a:t>
            </a:r>
          </a:p>
        </p:txBody>
      </p:sp>
      <p:sp>
        <p:nvSpPr>
          <p:cNvPr id="9" name="テキスト ボックス 8"/>
          <p:cNvSpPr txBox="1"/>
          <p:nvPr/>
        </p:nvSpPr>
        <p:spPr>
          <a:xfrm>
            <a:off x="323534" y="980728"/>
            <a:ext cx="2232248" cy="318924"/>
          </a:xfrm>
          <a:prstGeom prst="rect">
            <a:avLst/>
          </a:prstGeom>
          <a:solidFill>
            <a:schemeClr val="lt1"/>
          </a:solidFill>
          <a:ln w="25400">
            <a:solidFill>
              <a:schemeClr val="tx1"/>
            </a:solidFill>
          </a:ln>
        </p:spPr>
        <p:txBody>
          <a:bodyPr wrap="square" lIns="36000" tIns="36000" rIns="36000" bIns="36000" rtlCol="0" anchor="ctr" anchorCtr="0">
            <a:spAutoFit/>
          </a:bodyPr>
          <a:lstStyle/>
          <a:p>
            <a:pPr algn="ctr" fontAlgn="base">
              <a:spcBef>
                <a:spcPct val="0"/>
              </a:spcBef>
              <a:spcAft>
                <a:spcPct val="0"/>
              </a:spcAft>
            </a:pPr>
            <a:r>
              <a:rPr lang="ja-JP" altLang="en-US" sz="1600" b="1" dirty="0">
                <a:solidFill>
                  <a:srgbClr val="000000"/>
                </a:solidFill>
                <a:latin typeface="ＭＳ ゴシック" pitchFamily="49" charset="-128"/>
              </a:rPr>
              <a:t>家庭的養護推進計画</a:t>
            </a:r>
          </a:p>
        </p:txBody>
      </p:sp>
      <p:sp>
        <p:nvSpPr>
          <p:cNvPr id="10" name="テキスト ボックス 9"/>
          <p:cNvSpPr txBox="1"/>
          <p:nvPr/>
        </p:nvSpPr>
        <p:spPr>
          <a:xfrm>
            <a:off x="323534" y="3830156"/>
            <a:ext cx="2232248" cy="318924"/>
          </a:xfrm>
          <a:prstGeom prst="rect">
            <a:avLst/>
          </a:prstGeom>
          <a:solidFill>
            <a:schemeClr val="lt1"/>
          </a:solidFill>
          <a:ln w="25400">
            <a:solidFill>
              <a:schemeClr val="tx1"/>
            </a:solidFill>
          </a:ln>
        </p:spPr>
        <p:txBody>
          <a:bodyPr wrap="square" lIns="36000" tIns="36000" rIns="36000" bIns="36000" rtlCol="0" anchor="ctr" anchorCtr="0">
            <a:spAutoFit/>
          </a:bodyPr>
          <a:lstStyle/>
          <a:p>
            <a:pPr algn="ctr" fontAlgn="base">
              <a:spcBef>
                <a:spcPct val="0"/>
              </a:spcBef>
              <a:spcAft>
                <a:spcPct val="0"/>
              </a:spcAft>
            </a:pPr>
            <a:r>
              <a:rPr lang="ja-JP" altLang="en-US" sz="1600" b="1" dirty="0">
                <a:solidFill>
                  <a:srgbClr val="000000"/>
                </a:solidFill>
                <a:latin typeface="ＭＳ ゴシック" pitchFamily="49" charset="-128"/>
              </a:rPr>
              <a:t>都道府県推進計画</a:t>
            </a:r>
          </a:p>
        </p:txBody>
      </p:sp>
      <p:sp>
        <p:nvSpPr>
          <p:cNvPr id="12" name="テキスト ボックス 11"/>
          <p:cNvSpPr txBox="1"/>
          <p:nvPr/>
        </p:nvSpPr>
        <p:spPr>
          <a:xfrm>
            <a:off x="72010" y="549262"/>
            <a:ext cx="9036496" cy="215444"/>
          </a:xfrm>
          <a:prstGeom prst="rect">
            <a:avLst/>
          </a:prstGeom>
          <a:noFill/>
        </p:spPr>
        <p:txBody>
          <a:bodyPr wrap="square" lIns="36000" tIns="0" rIns="36000" bIns="0" rtlCol="0" anchor="ctr" anchorCtr="0">
            <a:spAutoFit/>
          </a:bodyPr>
          <a:lstStyle/>
          <a:p>
            <a:pPr fontAlgn="base">
              <a:spcBef>
                <a:spcPct val="0"/>
              </a:spcBef>
              <a:spcAft>
                <a:spcPct val="0"/>
              </a:spcAft>
            </a:pPr>
            <a:r>
              <a:rPr lang="ja-JP" altLang="en-US" sz="1400" dirty="0">
                <a:solidFill>
                  <a:srgbClr val="000000"/>
                </a:solidFill>
                <a:latin typeface="ＭＳ ゴシック"/>
              </a:rPr>
              <a:t>（平成２４年１１月「児童養護施設等の小規模化及び家庭的養護の推進について」より抜粋）</a:t>
            </a:r>
          </a:p>
        </p:txBody>
      </p:sp>
      <p:sp>
        <p:nvSpPr>
          <p:cNvPr id="8"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16</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647332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60042" y="908720"/>
            <a:ext cx="8748464" cy="2016224"/>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00">
              <a:solidFill>
                <a:srgbClr val="FFFFFF"/>
              </a:solidFill>
            </a:endParaRPr>
          </a:p>
        </p:txBody>
      </p:sp>
      <p:sp>
        <p:nvSpPr>
          <p:cNvPr id="5" name="額縁 4"/>
          <p:cNvSpPr/>
          <p:nvPr/>
        </p:nvSpPr>
        <p:spPr>
          <a:xfrm>
            <a:off x="1259638" y="72008"/>
            <a:ext cx="6408712" cy="692696"/>
          </a:xfrm>
          <a:prstGeom prst="beve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b="1" dirty="0">
                <a:solidFill>
                  <a:srgbClr val="000000"/>
                </a:solidFill>
              </a:rPr>
              <a:t>「都道府県推進計画」と「家庭的養護推進計画」の関係</a:t>
            </a:r>
          </a:p>
        </p:txBody>
      </p:sp>
      <p:sp>
        <p:nvSpPr>
          <p:cNvPr id="8" name="テキスト ボックス 7"/>
          <p:cNvSpPr txBox="1"/>
          <p:nvPr/>
        </p:nvSpPr>
        <p:spPr>
          <a:xfrm>
            <a:off x="2267746" y="1844827"/>
            <a:ext cx="1944216" cy="307777"/>
          </a:xfrm>
          <a:prstGeom prst="rect">
            <a:avLst/>
          </a:prstGeom>
          <a:noFill/>
        </p:spPr>
        <p:txBody>
          <a:bodyPr wrap="square" rtlCol="0">
            <a:spAutoFit/>
          </a:bodyPr>
          <a:lstStyle/>
          <a:p>
            <a:pPr fontAlgn="base">
              <a:spcBef>
                <a:spcPct val="0"/>
              </a:spcBef>
              <a:spcAft>
                <a:spcPct val="0"/>
              </a:spcAft>
            </a:pPr>
            <a:r>
              <a:rPr lang="ja-JP" altLang="en-US" sz="1400" b="1" dirty="0">
                <a:solidFill>
                  <a:srgbClr val="000000"/>
                </a:solidFill>
                <a:latin typeface="Arial" charset="0"/>
                <a:ea typeface="ＭＳ Ｐゴシック" charset="-128"/>
              </a:rPr>
              <a:t>２７年度（</a:t>
            </a:r>
            <a:r>
              <a:rPr lang="en-US" altLang="ja-JP" sz="1400" b="1" dirty="0">
                <a:solidFill>
                  <a:srgbClr val="000000"/>
                </a:solidFill>
                <a:latin typeface="Arial" charset="0"/>
                <a:ea typeface="ＭＳ Ｐゴシック" charset="-128"/>
              </a:rPr>
              <a:t>※</a:t>
            </a:r>
            <a:r>
              <a:rPr lang="ja-JP" altLang="en-US" sz="1400" b="1" dirty="0">
                <a:solidFill>
                  <a:srgbClr val="000000"/>
                </a:solidFill>
                <a:latin typeface="Arial" charset="0"/>
                <a:ea typeface="ＭＳ Ｐゴシック" charset="-128"/>
              </a:rPr>
              <a:t>）</a:t>
            </a:r>
          </a:p>
        </p:txBody>
      </p:sp>
      <p:sp>
        <p:nvSpPr>
          <p:cNvPr id="9" name="テキスト ボックス 8"/>
          <p:cNvSpPr txBox="1"/>
          <p:nvPr/>
        </p:nvSpPr>
        <p:spPr>
          <a:xfrm>
            <a:off x="5940158" y="1844827"/>
            <a:ext cx="1584176" cy="307777"/>
          </a:xfrm>
          <a:prstGeom prst="rect">
            <a:avLst/>
          </a:prstGeom>
          <a:noFill/>
        </p:spPr>
        <p:txBody>
          <a:bodyPr wrap="square" rtlCol="0">
            <a:spAutoFit/>
          </a:bodyPr>
          <a:lstStyle/>
          <a:p>
            <a:pPr fontAlgn="base">
              <a:spcBef>
                <a:spcPct val="0"/>
              </a:spcBef>
              <a:spcAft>
                <a:spcPct val="0"/>
              </a:spcAft>
            </a:pPr>
            <a:r>
              <a:rPr lang="ja-JP" altLang="en-US" sz="1400" b="1" dirty="0">
                <a:solidFill>
                  <a:srgbClr val="000000"/>
                </a:solidFill>
                <a:latin typeface="Arial" charset="0"/>
                <a:ea typeface="ＭＳ Ｐゴシック" charset="-128"/>
              </a:rPr>
              <a:t>３６年度・３７年度</a:t>
            </a:r>
          </a:p>
        </p:txBody>
      </p:sp>
      <p:graphicFrame>
        <p:nvGraphicFramePr>
          <p:cNvPr id="10" name="表 9"/>
          <p:cNvGraphicFramePr>
            <a:graphicFrameLocks noGrp="1"/>
          </p:cNvGraphicFramePr>
          <p:nvPr/>
        </p:nvGraphicFramePr>
        <p:xfrm>
          <a:off x="2555782" y="2204866"/>
          <a:ext cx="6192688" cy="504056"/>
        </p:xfrm>
        <a:graphic>
          <a:graphicData uri="http://schemas.openxmlformats.org/drawingml/2006/table">
            <a:tbl>
              <a:tblPr firstRow="1" bandRow="1">
                <a:tableStyleId>{5C22544A-7EE6-4342-B048-85BDC9FD1C3A}</a:tableStyleId>
              </a:tblPr>
              <a:tblGrid>
                <a:gridCol w="2206590"/>
                <a:gridCol w="1921869"/>
                <a:gridCol w="2064229"/>
              </a:tblGrid>
              <a:tr h="504056">
                <a:tc>
                  <a:txBody>
                    <a:bodyPr/>
                    <a:lstStyle/>
                    <a:p>
                      <a:pPr algn="ctr"/>
                      <a:r>
                        <a:rPr kumimoji="1" lang="ja-JP" altLang="en-US" sz="1800" b="1" cap="none" spc="0" dirty="0" smtClean="0">
                          <a:ln>
                            <a:noFill/>
                          </a:ln>
                          <a:solidFill>
                            <a:schemeClr val="tx1"/>
                          </a:solidFill>
                          <a:effectLst/>
                          <a:latin typeface="ＭＳ Ｐゴシック" pitchFamily="50" charset="-128"/>
                          <a:ea typeface="ＭＳ Ｐゴシック" pitchFamily="50" charset="-128"/>
                        </a:rPr>
                        <a:t>前期</a:t>
                      </a:r>
                      <a:endParaRPr kumimoji="1" lang="ja-JP" altLang="en-US" sz="1800" b="1" cap="none" spc="0" dirty="0">
                        <a:ln>
                          <a:noFill/>
                        </a:ln>
                        <a:solidFill>
                          <a:schemeClr val="tx1"/>
                        </a:solidFill>
                        <a:effectLst/>
                        <a:latin typeface="ＭＳ Ｐゴシック" pitchFamily="50" charset="-128"/>
                        <a:ea typeface="ＭＳ Ｐゴシック"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800" b="1" cap="none" spc="0" dirty="0" smtClean="0">
                          <a:ln>
                            <a:noFill/>
                          </a:ln>
                          <a:solidFill>
                            <a:schemeClr val="tx1"/>
                          </a:solidFill>
                          <a:effectLst/>
                          <a:latin typeface="ＭＳ Ｐゴシック" pitchFamily="50" charset="-128"/>
                          <a:ea typeface="ＭＳ Ｐゴシック" pitchFamily="50" charset="-128"/>
                        </a:rPr>
                        <a:t>中期</a:t>
                      </a:r>
                      <a:endParaRPr kumimoji="1" lang="ja-JP" altLang="en-US" sz="1800" b="1" cap="none" spc="0" dirty="0">
                        <a:ln>
                          <a:noFill/>
                        </a:ln>
                        <a:solidFill>
                          <a:schemeClr val="tx1"/>
                        </a:solidFill>
                        <a:effectLst/>
                        <a:latin typeface="ＭＳ Ｐゴシック" pitchFamily="50" charset="-128"/>
                        <a:ea typeface="ＭＳ Ｐゴシック"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800" b="1" cap="none" spc="0" dirty="0" smtClean="0">
                          <a:ln>
                            <a:noFill/>
                          </a:ln>
                          <a:solidFill>
                            <a:schemeClr val="tx1"/>
                          </a:solidFill>
                          <a:effectLst/>
                          <a:latin typeface="ＭＳ Ｐゴシック" pitchFamily="50" charset="-128"/>
                          <a:ea typeface="ＭＳ Ｐゴシック" pitchFamily="50" charset="-128"/>
                        </a:rPr>
                        <a:t>後期</a:t>
                      </a:r>
                      <a:endParaRPr kumimoji="1" lang="ja-JP" altLang="en-US" sz="1800" b="1" cap="none" spc="0" dirty="0">
                        <a:ln>
                          <a:noFill/>
                        </a:ln>
                        <a:solidFill>
                          <a:schemeClr val="tx1"/>
                        </a:solidFill>
                        <a:effectLst/>
                        <a:latin typeface="ＭＳ Ｐゴシック" pitchFamily="50" charset="-128"/>
                        <a:ea typeface="ＭＳ Ｐゴシック"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11" name="角丸四角形 10"/>
          <p:cNvSpPr/>
          <p:nvPr/>
        </p:nvSpPr>
        <p:spPr>
          <a:xfrm>
            <a:off x="179512" y="1124744"/>
            <a:ext cx="432048" cy="1800200"/>
          </a:xfrm>
          <a:prstGeom prst="round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ja-JP" altLang="en-US" sz="1400" b="1" dirty="0">
                <a:solidFill>
                  <a:srgbClr val="000000"/>
                </a:solidFill>
                <a:latin typeface="ＭＳ Ｐゴシック" pitchFamily="50" charset="-128"/>
                <a:ea typeface="ＭＳ Ｐゴシック" pitchFamily="50" charset="-128"/>
              </a:rPr>
              <a:t>都道府県推進計画</a:t>
            </a:r>
          </a:p>
        </p:txBody>
      </p:sp>
      <p:sp>
        <p:nvSpPr>
          <p:cNvPr id="12" name="角丸四角形 11"/>
          <p:cNvSpPr/>
          <p:nvPr/>
        </p:nvSpPr>
        <p:spPr>
          <a:xfrm>
            <a:off x="179512" y="3284984"/>
            <a:ext cx="360040" cy="3096344"/>
          </a:xfrm>
          <a:prstGeom prst="round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ja-JP" altLang="en-US" sz="1400" b="1" dirty="0">
                <a:solidFill>
                  <a:srgbClr val="000000"/>
                </a:solidFill>
                <a:latin typeface="ＭＳ Ｐゴシック" pitchFamily="50" charset="-128"/>
                <a:ea typeface="ＭＳ Ｐゴシック" pitchFamily="50" charset="-128"/>
              </a:rPr>
              <a:t>各施設の家庭的養護推進計画</a:t>
            </a:r>
          </a:p>
        </p:txBody>
      </p:sp>
      <p:cxnSp>
        <p:nvCxnSpPr>
          <p:cNvPr id="19" name="直線コネクタ 18"/>
          <p:cNvCxnSpPr/>
          <p:nvPr/>
        </p:nvCxnSpPr>
        <p:spPr>
          <a:xfrm>
            <a:off x="2555776" y="2708920"/>
            <a:ext cx="0" cy="4149080"/>
          </a:xfrm>
          <a:prstGeom prst="line">
            <a:avLst/>
          </a:prstGeom>
          <a:ln w="381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660232" y="2708920"/>
            <a:ext cx="72008" cy="4176464"/>
          </a:xfrm>
          <a:prstGeom prst="line">
            <a:avLst/>
          </a:prstGeom>
          <a:ln w="381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788024" y="2708920"/>
            <a:ext cx="0" cy="4176464"/>
          </a:xfrm>
          <a:prstGeom prst="line">
            <a:avLst/>
          </a:prstGeom>
          <a:ln w="3810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1403648" y="1834682"/>
            <a:ext cx="864096" cy="307777"/>
          </a:xfrm>
          <a:prstGeom prst="rect">
            <a:avLst/>
          </a:prstGeom>
          <a:noFill/>
        </p:spPr>
        <p:txBody>
          <a:bodyPr wrap="square" rtlCol="0">
            <a:spAutoFit/>
          </a:bodyPr>
          <a:lstStyle/>
          <a:p>
            <a:pPr fontAlgn="base">
              <a:spcBef>
                <a:spcPct val="0"/>
              </a:spcBef>
              <a:spcAft>
                <a:spcPct val="0"/>
              </a:spcAft>
            </a:pPr>
            <a:r>
              <a:rPr lang="ja-JP" altLang="en-US" sz="1400" b="1" dirty="0">
                <a:solidFill>
                  <a:srgbClr val="000000"/>
                </a:solidFill>
                <a:latin typeface="Arial" charset="0"/>
                <a:ea typeface="ＭＳ Ｐゴシック" charset="-128"/>
              </a:rPr>
              <a:t>２５年度</a:t>
            </a:r>
          </a:p>
        </p:txBody>
      </p:sp>
      <p:sp>
        <p:nvSpPr>
          <p:cNvPr id="36" name="直方体 35"/>
          <p:cNvSpPr/>
          <p:nvPr/>
        </p:nvSpPr>
        <p:spPr>
          <a:xfrm>
            <a:off x="611560" y="3140968"/>
            <a:ext cx="1080120" cy="792088"/>
          </a:xfrm>
          <a:prstGeom prst="cub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a:solidFill>
                  <a:srgbClr val="000000"/>
                </a:solidFill>
                <a:latin typeface="ＭＳ Ｐゴシック" pitchFamily="50" charset="-128"/>
                <a:ea typeface="ＭＳ Ｐゴシック" pitchFamily="50" charset="-128"/>
              </a:rPr>
              <a:t>Ａ児童養護施設</a:t>
            </a:r>
          </a:p>
        </p:txBody>
      </p:sp>
      <p:sp>
        <p:nvSpPr>
          <p:cNvPr id="37" name="直方体 36"/>
          <p:cNvSpPr/>
          <p:nvPr/>
        </p:nvSpPr>
        <p:spPr>
          <a:xfrm>
            <a:off x="611560" y="4149082"/>
            <a:ext cx="1080120" cy="792088"/>
          </a:xfrm>
          <a:prstGeom prst="cub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a:solidFill>
                  <a:srgbClr val="000000"/>
                </a:solidFill>
                <a:latin typeface="ＭＳ Ｐゴシック" pitchFamily="50" charset="-128"/>
                <a:ea typeface="ＭＳ Ｐゴシック" pitchFamily="50" charset="-128"/>
              </a:rPr>
              <a:t>Ｂ児童養護施設</a:t>
            </a:r>
          </a:p>
        </p:txBody>
      </p:sp>
      <p:sp>
        <p:nvSpPr>
          <p:cNvPr id="38" name="直方体 37"/>
          <p:cNvSpPr/>
          <p:nvPr/>
        </p:nvSpPr>
        <p:spPr>
          <a:xfrm>
            <a:off x="611560" y="5085186"/>
            <a:ext cx="1080120" cy="720080"/>
          </a:xfrm>
          <a:prstGeom prst="cub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a:solidFill>
                  <a:srgbClr val="000000"/>
                </a:solidFill>
                <a:latin typeface="ＭＳ Ｐゴシック" pitchFamily="50" charset="-128"/>
                <a:ea typeface="ＭＳ Ｐゴシック" pitchFamily="50" charset="-128"/>
              </a:rPr>
              <a:t>Ｃ乳児院</a:t>
            </a:r>
          </a:p>
        </p:txBody>
      </p:sp>
      <p:sp>
        <p:nvSpPr>
          <p:cNvPr id="39" name="直方体 38"/>
          <p:cNvSpPr/>
          <p:nvPr/>
        </p:nvSpPr>
        <p:spPr>
          <a:xfrm>
            <a:off x="611560" y="6021288"/>
            <a:ext cx="1080120" cy="720080"/>
          </a:xfrm>
          <a:prstGeom prst="cub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a:solidFill>
                  <a:srgbClr val="000000"/>
                </a:solidFill>
                <a:latin typeface="ＭＳ Ｐゴシック" pitchFamily="50" charset="-128"/>
                <a:ea typeface="ＭＳ Ｐゴシック" pitchFamily="50" charset="-128"/>
              </a:rPr>
              <a:t>Ｄ乳児院</a:t>
            </a:r>
          </a:p>
        </p:txBody>
      </p:sp>
      <p:sp>
        <p:nvSpPr>
          <p:cNvPr id="65" name="対角する 2 つの角を丸めた四角形 64"/>
          <p:cNvSpPr/>
          <p:nvPr/>
        </p:nvSpPr>
        <p:spPr>
          <a:xfrm>
            <a:off x="1763690" y="2204864"/>
            <a:ext cx="792088" cy="4608512"/>
          </a:xfrm>
          <a:prstGeom prst="round2Diag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fontAlgn="base">
              <a:spcBef>
                <a:spcPct val="0"/>
              </a:spcBef>
              <a:spcAft>
                <a:spcPct val="0"/>
              </a:spcAft>
            </a:pPr>
            <a:r>
              <a:rPr lang="en-US" altLang="ja-JP" sz="1200" b="1" dirty="0">
                <a:solidFill>
                  <a:srgbClr val="000000"/>
                </a:solidFill>
                <a:latin typeface="ＭＳ Ｐゴシック" pitchFamily="50" charset="-128"/>
                <a:ea typeface="ＭＳ Ｐゴシック" pitchFamily="50" charset="-128"/>
              </a:rPr>
              <a:t>【</a:t>
            </a:r>
            <a:r>
              <a:rPr lang="ja-JP" altLang="en-US" sz="1200" b="1" dirty="0">
                <a:solidFill>
                  <a:srgbClr val="000000"/>
                </a:solidFill>
                <a:latin typeface="ＭＳ Ｐゴシック" pitchFamily="50" charset="-128"/>
                <a:ea typeface="ＭＳ Ｐゴシック" pitchFamily="50" charset="-128"/>
              </a:rPr>
              <a:t>調整期間</a:t>
            </a:r>
            <a:r>
              <a:rPr lang="en-US" altLang="ja-JP" sz="1200" b="1" dirty="0">
                <a:solidFill>
                  <a:srgbClr val="000000"/>
                </a:solidFill>
                <a:latin typeface="ＭＳ Ｐゴシック" pitchFamily="50" charset="-128"/>
                <a:ea typeface="ＭＳ Ｐゴシック" pitchFamily="50" charset="-128"/>
              </a:rPr>
              <a:t>】</a:t>
            </a:r>
            <a:r>
              <a:rPr lang="ja-JP" altLang="en-US" sz="1200" b="1" dirty="0">
                <a:solidFill>
                  <a:srgbClr val="000000"/>
                </a:solidFill>
                <a:latin typeface="ＭＳ Ｐゴシック" pitchFamily="50" charset="-128"/>
                <a:ea typeface="ＭＳ Ｐゴシック" pitchFamily="50" charset="-128"/>
              </a:rPr>
              <a:t>　都道府県と各施設で、小規模化等の計画の始期と終期並びにその内容を調整。（定員規模の設定、改築・大規模修繕の時期等）里親等委託率の引上げのペースを考慮</a:t>
            </a:r>
          </a:p>
        </p:txBody>
      </p:sp>
      <p:sp>
        <p:nvSpPr>
          <p:cNvPr id="54" name="左右矢印 53"/>
          <p:cNvSpPr/>
          <p:nvPr/>
        </p:nvSpPr>
        <p:spPr>
          <a:xfrm>
            <a:off x="2555778" y="2996952"/>
            <a:ext cx="4392488" cy="1080120"/>
          </a:xfrm>
          <a:prstGeom prst="leftRightArrow">
            <a:avLst>
              <a:gd name="adj1" fmla="val 70036"/>
              <a:gd name="adj2" fmla="val 5767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ltLang="ja-JP" sz="1400" dirty="0">
              <a:solidFill>
                <a:srgbClr val="000000"/>
              </a:solidFill>
            </a:endParaRPr>
          </a:p>
          <a:p>
            <a:pPr algn="ctr" fontAlgn="base">
              <a:spcBef>
                <a:spcPct val="0"/>
              </a:spcBef>
              <a:spcAft>
                <a:spcPct val="0"/>
              </a:spcAft>
            </a:pPr>
            <a:endParaRPr lang="en-US" altLang="ja-JP" sz="1200" dirty="0">
              <a:solidFill>
                <a:srgbClr val="000000"/>
              </a:solidFill>
            </a:endParaRPr>
          </a:p>
          <a:p>
            <a:pPr algn="ctr" fontAlgn="base">
              <a:spcBef>
                <a:spcPct val="0"/>
              </a:spcBef>
              <a:spcAft>
                <a:spcPct val="0"/>
              </a:spcAft>
            </a:pPr>
            <a:endParaRPr lang="en-US" altLang="ja-JP" sz="1200" dirty="0">
              <a:solidFill>
                <a:srgbClr val="000000"/>
              </a:solidFill>
            </a:endParaRPr>
          </a:p>
          <a:p>
            <a:pPr algn="ctr" fontAlgn="base">
              <a:spcBef>
                <a:spcPct val="0"/>
              </a:spcBef>
              <a:spcAft>
                <a:spcPct val="0"/>
              </a:spcAft>
            </a:pPr>
            <a:endParaRPr lang="en-US" altLang="ja-JP" sz="1200" dirty="0">
              <a:solidFill>
                <a:srgbClr val="000000"/>
              </a:solidFill>
            </a:endParaRPr>
          </a:p>
          <a:p>
            <a:pPr algn="ctr" fontAlgn="base">
              <a:spcBef>
                <a:spcPct val="0"/>
              </a:spcBef>
              <a:spcAft>
                <a:spcPct val="0"/>
              </a:spcAft>
            </a:pPr>
            <a:endParaRPr lang="en-US" altLang="ja-JP" sz="1200" dirty="0">
              <a:solidFill>
                <a:srgbClr val="000000"/>
              </a:solidFill>
            </a:endParaRPr>
          </a:p>
          <a:p>
            <a:pPr algn="ctr" fontAlgn="base">
              <a:spcBef>
                <a:spcPct val="0"/>
              </a:spcBef>
              <a:spcAft>
                <a:spcPct val="0"/>
              </a:spcAft>
            </a:pPr>
            <a:endParaRPr lang="en-US" altLang="ja-JP" sz="1200" dirty="0">
              <a:solidFill>
                <a:srgbClr val="000000"/>
              </a:solidFill>
            </a:endParaRP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Ａ児童養護施設の家庭的養護推進計画</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・本園を改築し、定員を引き下げ、全ユニット化、地域分散化及び里親等支援を実施</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pP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　　　</a:t>
            </a:r>
            <a:r>
              <a:rPr lang="ja-JP" altLang="en-US" sz="1400" dirty="0">
                <a:solidFill>
                  <a:srgbClr val="000000"/>
                </a:solidFill>
                <a:latin typeface="ＭＳ Ｐゴシック" pitchFamily="50" charset="-128"/>
                <a:ea typeface="ＭＳ Ｐゴシック" pitchFamily="50" charset="-128"/>
              </a:rPr>
              <a:t>　　　　</a:t>
            </a:r>
            <a:endParaRPr lang="ja-JP" altLang="en-US" sz="1200" dirty="0">
              <a:solidFill>
                <a:srgbClr val="000000"/>
              </a:solidFill>
            </a:endParaRPr>
          </a:p>
          <a:p>
            <a:pPr algn="ctr" fontAlgn="base">
              <a:spcBef>
                <a:spcPct val="0"/>
              </a:spcBef>
              <a:spcAft>
                <a:spcPct val="0"/>
              </a:spcAft>
            </a:pPr>
            <a:endParaRPr lang="en-US" altLang="ja-JP" sz="1200" dirty="0">
              <a:solidFill>
                <a:srgbClr val="000000"/>
              </a:solidFill>
            </a:endParaRPr>
          </a:p>
          <a:p>
            <a:pPr algn="ctr" fontAlgn="base">
              <a:spcBef>
                <a:spcPct val="0"/>
              </a:spcBef>
              <a:spcAft>
                <a:spcPct val="0"/>
              </a:spcAft>
            </a:pPr>
            <a:endParaRPr lang="en-US" altLang="ja-JP" sz="1200" dirty="0">
              <a:solidFill>
                <a:srgbClr val="000000"/>
              </a:solidFill>
            </a:endParaRPr>
          </a:p>
          <a:p>
            <a:pPr algn="ctr" fontAlgn="base">
              <a:spcBef>
                <a:spcPct val="0"/>
              </a:spcBef>
              <a:spcAft>
                <a:spcPct val="0"/>
              </a:spcAft>
            </a:pPr>
            <a:endParaRPr lang="ja-JP" altLang="en-US" sz="1200" dirty="0">
              <a:solidFill>
                <a:srgbClr val="000000"/>
              </a:solidFill>
            </a:endParaRPr>
          </a:p>
          <a:p>
            <a:pPr algn="ctr" fontAlgn="base">
              <a:spcBef>
                <a:spcPct val="0"/>
              </a:spcBef>
              <a:spcAft>
                <a:spcPct val="0"/>
              </a:spcAft>
            </a:pPr>
            <a:endParaRPr lang="ja-JP" altLang="en-US" sz="1200" dirty="0">
              <a:solidFill>
                <a:srgbClr val="FFFFFF"/>
              </a:solidFill>
            </a:endParaRPr>
          </a:p>
        </p:txBody>
      </p:sp>
      <p:sp>
        <p:nvSpPr>
          <p:cNvPr id="59" name="左右矢印 58"/>
          <p:cNvSpPr/>
          <p:nvPr/>
        </p:nvSpPr>
        <p:spPr>
          <a:xfrm>
            <a:off x="2555782" y="5949280"/>
            <a:ext cx="6192688" cy="864096"/>
          </a:xfrm>
          <a:prstGeom prst="leftRightArrow">
            <a:avLst>
              <a:gd name="adj1" fmla="val 54738"/>
              <a:gd name="adj2"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　Ｄ乳児院の家庭的養護推進計画</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・本園を改築し、定員を引き下げ、全ユニット化及び里親等支援を実施</a:t>
            </a:r>
            <a:endParaRPr lang="en-US" altLang="ja-JP" sz="1200" dirty="0">
              <a:solidFill>
                <a:srgbClr val="000000"/>
              </a:solidFill>
              <a:latin typeface="ＭＳ Ｐゴシック" pitchFamily="50" charset="-128"/>
              <a:ea typeface="ＭＳ Ｐゴシック" pitchFamily="50" charset="-128"/>
            </a:endParaRPr>
          </a:p>
        </p:txBody>
      </p:sp>
      <p:sp>
        <p:nvSpPr>
          <p:cNvPr id="68" name="テキスト ボックス 67"/>
          <p:cNvSpPr txBox="1"/>
          <p:nvPr/>
        </p:nvSpPr>
        <p:spPr>
          <a:xfrm>
            <a:off x="3995936" y="1844827"/>
            <a:ext cx="1512168" cy="307777"/>
          </a:xfrm>
          <a:prstGeom prst="rect">
            <a:avLst/>
          </a:prstGeom>
          <a:noFill/>
        </p:spPr>
        <p:txBody>
          <a:bodyPr wrap="square" rtlCol="0">
            <a:spAutoFit/>
          </a:bodyPr>
          <a:lstStyle/>
          <a:p>
            <a:pPr fontAlgn="base">
              <a:spcBef>
                <a:spcPct val="0"/>
              </a:spcBef>
              <a:spcAft>
                <a:spcPct val="0"/>
              </a:spcAft>
            </a:pPr>
            <a:r>
              <a:rPr lang="ja-JP" altLang="en-US" sz="1400" b="1" dirty="0">
                <a:solidFill>
                  <a:srgbClr val="000000"/>
                </a:solidFill>
                <a:latin typeface="Arial" charset="0"/>
                <a:ea typeface="ＭＳ Ｐゴシック" charset="-128"/>
              </a:rPr>
              <a:t>３１年度・３２年度</a:t>
            </a:r>
          </a:p>
        </p:txBody>
      </p:sp>
      <p:graphicFrame>
        <p:nvGraphicFramePr>
          <p:cNvPr id="69" name="表 68"/>
          <p:cNvGraphicFramePr>
            <a:graphicFrameLocks noGrp="1"/>
          </p:cNvGraphicFramePr>
          <p:nvPr/>
        </p:nvGraphicFramePr>
        <p:xfrm>
          <a:off x="1547672" y="1052738"/>
          <a:ext cx="7416825" cy="733155"/>
        </p:xfrm>
        <a:graphic>
          <a:graphicData uri="http://schemas.openxmlformats.org/drawingml/2006/table">
            <a:tbl>
              <a:tblPr firstRow="1" bandRow="1">
                <a:tableStyleId>{5C22544A-7EE6-4342-B048-85BDC9FD1C3A}</a:tableStyleId>
              </a:tblPr>
              <a:tblGrid>
                <a:gridCol w="2472275"/>
                <a:gridCol w="2472275"/>
                <a:gridCol w="2472275"/>
              </a:tblGrid>
              <a:tr h="733155">
                <a:tc>
                  <a:txBody>
                    <a:bodyPr/>
                    <a:lstStyle/>
                    <a:p>
                      <a:pPr algn="ctr"/>
                      <a:r>
                        <a:rPr kumimoji="1" lang="ja-JP" altLang="en-US" sz="1400" dirty="0" smtClean="0">
                          <a:solidFill>
                            <a:schemeClr val="tx1"/>
                          </a:solidFill>
                          <a:latin typeface="ＭＳ Ｐゴシック" pitchFamily="50" charset="-128"/>
                          <a:ea typeface="ＭＳ Ｐゴシック" pitchFamily="50" charset="-128"/>
                        </a:rPr>
                        <a:t>本体施設１／３</a:t>
                      </a:r>
                      <a:endParaRPr kumimoji="1" lang="ja-JP" altLang="en-US" sz="140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solidFill>
                            <a:schemeClr val="tx1"/>
                          </a:solidFill>
                          <a:latin typeface="ＭＳ Ｐゴシック" pitchFamily="50" charset="-128"/>
                          <a:ea typeface="ＭＳ Ｐゴシック" pitchFamily="50" charset="-128"/>
                        </a:rPr>
                        <a:t>グループホーム１／３</a:t>
                      </a:r>
                      <a:endParaRPr kumimoji="1" lang="en-US" altLang="ja-JP" sz="1400" dirty="0" smtClean="0">
                        <a:solidFill>
                          <a:schemeClr val="tx1"/>
                        </a:solidFill>
                        <a:latin typeface="ＭＳ Ｐゴシック" pitchFamily="50" charset="-128"/>
                        <a:ea typeface="ＭＳ Ｐゴシック" pitchFamily="50" charset="-128"/>
                      </a:endParaRPr>
                    </a:p>
                    <a:p>
                      <a:pPr algn="ctr"/>
                      <a:r>
                        <a:rPr kumimoji="1" lang="ja-JP" altLang="en-US" sz="1400" dirty="0" smtClean="0">
                          <a:solidFill>
                            <a:schemeClr val="tx1"/>
                          </a:solidFill>
                          <a:latin typeface="ＭＳ Ｐゴシック" pitchFamily="50" charset="-128"/>
                          <a:ea typeface="ＭＳ Ｐゴシック" pitchFamily="50" charset="-128"/>
                        </a:rPr>
                        <a:t>（分園型小規模グループケア・地域小規模児童養護施設）</a:t>
                      </a:r>
                      <a:endParaRPr kumimoji="1" lang="ja-JP" altLang="en-US" sz="140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solidFill>
                            <a:schemeClr val="tx1"/>
                          </a:solidFill>
                          <a:latin typeface="ＭＳ Ｐゴシック" pitchFamily="50" charset="-128"/>
                          <a:ea typeface="ＭＳ Ｐゴシック" pitchFamily="50" charset="-128"/>
                        </a:rPr>
                        <a:t>里親・ファミリーホーム１／３</a:t>
                      </a:r>
                      <a:endParaRPr kumimoji="1" lang="ja-JP" altLang="en-US" sz="140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7" name="右矢印吹き出し 76"/>
          <p:cNvSpPr/>
          <p:nvPr/>
        </p:nvSpPr>
        <p:spPr>
          <a:xfrm>
            <a:off x="827584" y="1844826"/>
            <a:ext cx="720080" cy="1008112"/>
          </a:xfrm>
          <a:prstGeom prst="right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スケジュール</a:t>
            </a:r>
          </a:p>
        </p:txBody>
      </p:sp>
      <p:sp>
        <p:nvSpPr>
          <p:cNvPr id="55" name="左右矢印 54"/>
          <p:cNvSpPr/>
          <p:nvPr/>
        </p:nvSpPr>
        <p:spPr>
          <a:xfrm>
            <a:off x="3059832" y="4005064"/>
            <a:ext cx="4464496" cy="1008112"/>
          </a:xfrm>
          <a:prstGeom prst="leftRightArrow">
            <a:avLst>
              <a:gd name="adj1" fmla="val 67436"/>
              <a:gd name="adj2"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Ｂ児童養護施設の家庭的養護推進計画</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・本園を大規模修繕し、定員を引き下げ、全ユニット化、地域分散化及び里親等支援を実施</a:t>
            </a:r>
            <a:endParaRPr lang="en-US" altLang="ja-JP" sz="1200" dirty="0">
              <a:solidFill>
                <a:srgbClr val="000000"/>
              </a:solidFill>
              <a:latin typeface="ＭＳ Ｐゴシック" pitchFamily="50" charset="-128"/>
              <a:ea typeface="ＭＳ Ｐゴシック" pitchFamily="50" charset="-128"/>
            </a:endParaRPr>
          </a:p>
        </p:txBody>
      </p:sp>
      <p:sp>
        <p:nvSpPr>
          <p:cNvPr id="56" name="左右矢印 55"/>
          <p:cNvSpPr/>
          <p:nvPr/>
        </p:nvSpPr>
        <p:spPr>
          <a:xfrm>
            <a:off x="4139954" y="4941170"/>
            <a:ext cx="4536504" cy="1008112"/>
          </a:xfrm>
          <a:prstGeom prst="leftRightArrow">
            <a:avLst>
              <a:gd name="adj1" fmla="val 67465"/>
              <a:gd name="adj2"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en-US" altLang="ja-JP" sz="1200" dirty="0">
              <a:solidFill>
                <a:srgbClr val="000000"/>
              </a:solidFill>
            </a:endParaRP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Ｃ乳児院の家庭的養護推進計画</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　・本園を大規模修繕し、養育単位の小規模化及び里親等支援を実施</a:t>
            </a:r>
          </a:p>
          <a:p>
            <a:pPr algn="ctr" fontAlgn="base">
              <a:spcBef>
                <a:spcPct val="0"/>
              </a:spcBef>
              <a:spcAft>
                <a:spcPct val="0"/>
              </a:spcAft>
            </a:pPr>
            <a:endParaRPr lang="ja-JP" altLang="en-US" sz="1200" dirty="0">
              <a:solidFill>
                <a:srgbClr val="FFFFFF"/>
              </a:solidFill>
            </a:endParaRPr>
          </a:p>
        </p:txBody>
      </p:sp>
      <p:sp>
        <p:nvSpPr>
          <p:cNvPr id="35" name="テキスト ボックス 34"/>
          <p:cNvSpPr txBox="1"/>
          <p:nvPr/>
        </p:nvSpPr>
        <p:spPr>
          <a:xfrm>
            <a:off x="6948264" y="3284986"/>
            <a:ext cx="360040" cy="461665"/>
          </a:xfrm>
          <a:prstGeom prst="rect">
            <a:avLst/>
          </a:prstGeom>
          <a:noFill/>
        </p:spPr>
        <p:txBody>
          <a:bodyPr wrap="square"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達成</a:t>
            </a:r>
          </a:p>
        </p:txBody>
      </p:sp>
      <p:sp>
        <p:nvSpPr>
          <p:cNvPr id="40" name="テキスト ボックス 39"/>
          <p:cNvSpPr txBox="1"/>
          <p:nvPr/>
        </p:nvSpPr>
        <p:spPr>
          <a:xfrm>
            <a:off x="7524336" y="4221216"/>
            <a:ext cx="360040" cy="461665"/>
          </a:xfrm>
          <a:prstGeom prst="rect">
            <a:avLst/>
          </a:prstGeom>
          <a:noFill/>
        </p:spPr>
        <p:txBody>
          <a:bodyPr wrap="square"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達成</a:t>
            </a:r>
          </a:p>
        </p:txBody>
      </p:sp>
      <p:sp>
        <p:nvSpPr>
          <p:cNvPr id="41" name="テキスト ボックス 40"/>
          <p:cNvSpPr txBox="1"/>
          <p:nvPr/>
        </p:nvSpPr>
        <p:spPr>
          <a:xfrm>
            <a:off x="8748466" y="5199711"/>
            <a:ext cx="360040" cy="461665"/>
          </a:xfrm>
          <a:prstGeom prst="rect">
            <a:avLst/>
          </a:prstGeom>
          <a:noFill/>
        </p:spPr>
        <p:txBody>
          <a:bodyPr wrap="square"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達成</a:t>
            </a:r>
          </a:p>
        </p:txBody>
      </p:sp>
      <p:sp>
        <p:nvSpPr>
          <p:cNvPr id="42" name="テキスト ボックス 41"/>
          <p:cNvSpPr txBox="1"/>
          <p:nvPr/>
        </p:nvSpPr>
        <p:spPr>
          <a:xfrm>
            <a:off x="8748466" y="6135815"/>
            <a:ext cx="360040" cy="461665"/>
          </a:xfrm>
          <a:prstGeom prst="rect">
            <a:avLst/>
          </a:prstGeom>
          <a:noFill/>
        </p:spPr>
        <p:txBody>
          <a:bodyPr wrap="square"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達成</a:t>
            </a:r>
          </a:p>
        </p:txBody>
      </p:sp>
      <p:sp>
        <p:nvSpPr>
          <p:cNvPr id="31" name="テキスト ボックス 30"/>
          <p:cNvSpPr txBox="1"/>
          <p:nvPr/>
        </p:nvSpPr>
        <p:spPr>
          <a:xfrm>
            <a:off x="2483770" y="2709049"/>
            <a:ext cx="6840760" cy="276999"/>
          </a:xfrm>
          <a:prstGeom prst="rect">
            <a:avLst/>
          </a:prstGeom>
          <a:noFill/>
        </p:spPr>
        <p:txBody>
          <a:bodyPr wrap="square" rtlCol="0">
            <a:spAutoFit/>
          </a:bodyPr>
          <a:lstStyle/>
          <a:p>
            <a:pPr fontAlgn="base">
              <a:spcBef>
                <a:spcPct val="0"/>
              </a:spcBef>
              <a:spcAft>
                <a:spcPct val="0"/>
              </a:spcAft>
            </a:pPr>
            <a:r>
              <a:rPr lang="en-US" altLang="ja-JP" sz="1200" dirty="0">
                <a:solidFill>
                  <a:srgbClr val="000000"/>
                </a:solidFill>
                <a:latin typeface="ＭＳ Ｐゴシック" pitchFamily="50" charset="-128"/>
                <a:ea typeface="ＭＳ Ｐゴシック" pitchFamily="50" charset="-128"/>
              </a:rPr>
              <a:t>※</a:t>
            </a:r>
            <a:r>
              <a:rPr lang="ja-JP" altLang="en-US" sz="1200" dirty="0">
                <a:solidFill>
                  <a:srgbClr val="000000"/>
                </a:solidFill>
                <a:latin typeface="ＭＳ Ｐゴシック" pitchFamily="50" charset="-128"/>
                <a:ea typeface="ＭＳ Ｐゴシック" pitchFamily="50" charset="-128"/>
              </a:rPr>
              <a:t>子ども・子育て支援法の本格施行の時期については、実際の消費税率引上げ時期を踏まえて検討。</a:t>
            </a:r>
          </a:p>
        </p:txBody>
      </p:sp>
      <p:sp>
        <p:nvSpPr>
          <p:cNvPr id="32" name="テキスト ボックス 31"/>
          <p:cNvSpPr txBox="1"/>
          <p:nvPr/>
        </p:nvSpPr>
        <p:spPr>
          <a:xfrm>
            <a:off x="8207896" y="1844827"/>
            <a:ext cx="936104" cy="307777"/>
          </a:xfrm>
          <a:prstGeom prst="rect">
            <a:avLst/>
          </a:prstGeom>
          <a:noFill/>
        </p:spPr>
        <p:txBody>
          <a:bodyPr wrap="square" rtlCol="0">
            <a:spAutoFit/>
          </a:bodyPr>
          <a:lstStyle/>
          <a:p>
            <a:pPr fontAlgn="base">
              <a:spcBef>
                <a:spcPct val="0"/>
              </a:spcBef>
              <a:spcAft>
                <a:spcPct val="0"/>
              </a:spcAft>
            </a:pPr>
            <a:r>
              <a:rPr lang="ja-JP" altLang="en-US" sz="1400" b="1" dirty="0">
                <a:solidFill>
                  <a:srgbClr val="000000"/>
                </a:solidFill>
                <a:latin typeface="Arial" charset="0"/>
                <a:ea typeface="ＭＳ Ｐゴシック" charset="-128"/>
              </a:rPr>
              <a:t>４１年度</a:t>
            </a:r>
          </a:p>
        </p:txBody>
      </p:sp>
      <p:cxnSp>
        <p:nvCxnSpPr>
          <p:cNvPr id="33" name="直線コネクタ 32"/>
          <p:cNvCxnSpPr/>
          <p:nvPr/>
        </p:nvCxnSpPr>
        <p:spPr>
          <a:xfrm>
            <a:off x="8748464" y="2708920"/>
            <a:ext cx="0" cy="4176464"/>
          </a:xfrm>
          <a:prstGeom prst="line">
            <a:avLst/>
          </a:prstGeom>
          <a:ln w="3810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34"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17</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1365059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564904"/>
            <a:ext cx="8229600" cy="1143000"/>
          </a:xfrm>
        </p:spPr>
        <p:txBody>
          <a:bodyPr>
            <a:normAutofit fontScale="90000"/>
          </a:bodyPr>
          <a:lstStyle/>
          <a:p>
            <a:r>
              <a:rPr kumimoji="1" lang="ja-JP" altLang="en-US" sz="5300" dirty="0" smtClean="0"/>
              <a:t>里親</a:t>
            </a:r>
            <a:r>
              <a:rPr kumimoji="1" lang="ja-JP" altLang="en-US" sz="5300" smtClean="0"/>
              <a:t>委託を</a:t>
            </a:r>
            <a:r>
              <a:rPr lang="ja-JP" altLang="en-US" sz="5300"/>
              <a:t>推進する</a:t>
            </a:r>
            <a:r>
              <a:rPr kumimoji="1" lang="ja-JP" altLang="en-US" sz="5300" smtClean="0"/>
              <a:t>ため</a:t>
            </a:r>
            <a:r>
              <a:rPr kumimoji="1" lang="ja-JP" altLang="en-US" sz="5300" dirty="0" smtClean="0"/>
              <a:t>に</a:t>
            </a:r>
            <a:r>
              <a:rPr kumimoji="1" lang="en-US" altLang="ja-JP" sz="5300" dirty="0" smtClean="0"/>
              <a:t/>
            </a:r>
            <a:br>
              <a:rPr kumimoji="1" lang="en-US" altLang="ja-JP" sz="5300" dirty="0" smtClean="0"/>
            </a:br>
            <a:r>
              <a:rPr lang="ja-JP" altLang="en-US" dirty="0"/>
              <a:t>　</a:t>
            </a:r>
            <a:r>
              <a:rPr lang="ja-JP" altLang="en-US" dirty="0" smtClean="0"/>
              <a:t>　　　　　　　</a:t>
            </a:r>
            <a:r>
              <a:rPr lang="ja-JP" altLang="en-US" sz="5300" dirty="0" smtClean="0"/>
              <a:t>（課題提起）</a:t>
            </a:r>
            <a:endParaRPr kumimoji="1" lang="ja-JP" altLang="en-US" sz="5300" dirty="0"/>
          </a:p>
        </p:txBody>
      </p:sp>
    </p:spTree>
    <p:extLst>
      <p:ext uri="{BB962C8B-B14F-4D97-AF65-F5344CB8AC3E}">
        <p14:creationId xmlns:p14="http://schemas.microsoft.com/office/powerpoint/2010/main" val="2335593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flipH="1">
            <a:off x="9098280" y="1124744"/>
            <a:ext cx="45719" cy="72008"/>
          </a:xfrm>
        </p:spPr>
        <p:txBody>
          <a:bodyPr>
            <a:normAutofit fontScale="90000"/>
          </a:bodyPr>
          <a:lstStyle/>
          <a:p>
            <a:r>
              <a:rPr lang="en-US" altLang="ja-JP" dirty="0"/>
              <a:t/>
            </a:r>
            <a:br>
              <a:rPr lang="en-US" altLang="ja-JP" dirty="0"/>
            </a:br>
            <a:endParaRPr kumimoji="1" lang="ja-JP" altLang="en-US" dirty="0"/>
          </a:p>
        </p:txBody>
      </p:sp>
      <p:sp>
        <p:nvSpPr>
          <p:cNvPr id="3" name="テキスト プレースホルダー 2"/>
          <p:cNvSpPr>
            <a:spLocks noGrp="1"/>
          </p:cNvSpPr>
          <p:nvPr>
            <p:ph type="body" sz="quarter" idx="10"/>
          </p:nvPr>
        </p:nvSpPr>
        <p:spPr>
          <a:xfrm>
            <a:off x="467544" y="764704"/>
            <a:ext cx="8382000" cy="5383880"/>
          </a:xfrm>
        </p:spPr>
        <p:txBody>
          <a:bodyPr>
            <a:normAutofit fontScale="92500" lnSpcReduction="10000"/>
          </a:bodyPr>
          <a:lstStyle/>
          <a:p>
            <a:pPr marL="0" indent="0">
              <a:buNone/>
            </a:pPr>
            <a:r>
              <a:rPr lang="ja-JP" altLang="en-US" dirty="0" smtClean="0"/>
              <a:t>１</a:t>
            </a:r>
            <a:r>
              <a:rPr lang="ja-JP" altLang="en-US" dirty="0"/>
              <a:t>．</a:t>
            </a:r>
            <a:r>
              <a:rPr kumimoji="1" lang="ja-JP" altLang="en-US" dirty="0" smtClean="0"/>
              <a:t>里親側の課題</a:t>
            </a:r>
            <a:endParaRPr kumimoji="1" lang="en-US" altLang="ja-JP" dirty="0" smtClean="0"/>
          </a:p>
          <a:p>
            <a:pPr marL="0" indent="0">
              <a:buNone/>
            </a:pPr>
            <a:endParaRPr kumimoji="1" lang="en-US" altLang="ja-JP" dirty="0" smtClean="0"/>
          </a:p>
          <a:p>
            <a:pPr marL="0" indent="0">
              <a:buNone/>
            </a:pPr>
            <a:r>
              <a:rPr lang="ja-JP" altLang="en-US" dirty="0"/>
              <a:t>　</a:t>
            </a:r>
            <a:r>
              <a:rPr lang="ja-JP" altLang="en-US" dirty="0" smtClean="0"/>
              <a:t>　○欧米との社会的宗教的背景の相違を</a:t>
            </a:r>
            <a:r>
              <a:rPr lang="ja-JP" altLang="en-US" dirty="0" err="1" smtClean="0"/>
              <a:t>踏ま</a:t>
            </a:r>
            <a:endParaRPr lang="en-US" altLang="ja-JP" dirty="0" smtClean="0"/>
          </a:p>
          <a:p>
            <a:pPr marL="0" indent="0">
              <a:buNone/>
            </a:pPr>
            <a:r>
              <a:rPr lang="ja-JP" altLang="en-US" dirty="0"/>
              <a:t>　</a:t>
            </a:r>
            <a:r>
              <a:rPr lang="ja-JP" altLang="en-US" dirty="0" smtClean="0"/>
              <a:t>　　えてどのように考えるか</a:t>
            </a:r>
            <a:endParaRPr lang="en-US" altLang="ja-JP" dirty="0" smtClean="0"/>
          </a:p>
          <a:p>
            <a:pPr marL="0" indent="0">
              <a:buNone/>
            </a:pPr>
            <a:endParaRPr lang="en-US" altLang="ja-JP" dirty="0" smtClean="0"/>
          </a:p>
          <a:p>
            <a:pPr marL="0" indent="0">
              <a:buNone/>
            </a:pPr>
            <a:r>
              <a:rPr kumimoji="1" lang="ja-JP" altLang="en-US" dirty="0"/>
              <a:t>　</a:t>
            </a:r>
            <a:r>
              <a:rPr kumimoji="1" lang="ja-JP" altLang="en-US" dirty="0" smtClean="0"/>
              <a:t>　○里親養育の</a:t>
            </a:r>
            <a:r>
              <a:rPr kumimoji="1" lang="ja-JP" altLang="en-US" smtClean="0"/>
              <a:t>質の</a:t>
            </a:r>
            <a:r>
              <a:rPr lang="ja-JP" altLang="en-US"/>
              <a:t>確保</a:t>
            </a:r>
            <a:endParaRPr kumimoji="1" lang="en-US" altLang="ja-JP" dirty="0" smtClean="0"/>
          </a:p>
          <a:p>
            <a:pPr marL="0" indent="0">
              <a:buNone/>
            </a:pPr>
            <a:r>
              <a:rPr lang="ja-JP" altLang="en-US" dirty="0"/>
              <a:t>　</a:t>
            </a:r>
            <a:r>
              <a:rPr lang="ja-JP" altLang="en-US" dirty="0" smtClean="0"/>
              <a:t>　　→研修、評価のシステムをどうするか</a:t>
            </a:r>
            <a:endParaRPr kumimoji="1" lang="en-US" altLang="ja-JP" dirty="0" smtClean="0"/>
          </a:p>
          <a:p>
            <a:pPr marL="0" indent="0">
              <a:buNone/>
            </a:pPr>
            <a:endParaRPr kumimoji="1" lang="en-US" altLang="ja-JP" dirty="0" smtClean="0"/>
          </a:p>
          <a:p>
            <a:pPr marL="0" indent="0">
              <a:buNone/>
            </a:pPr>
            <a:r>
              <a:rPr lang="ja-JP" altLang="en-US" dirty="0"/>
              <a:t>　</a:t>
            </a:r>
            <a:r>
              <a:rPr lang="ja-JP" altLang="en-US" dirty="0" smtClean="0"/>
              <a:t>　○里親候補を増やすための戦略が</a:t>
            </a:r>
            <a:r>
              <a:rPr lang="ja-JP" altLang="en-US" dirty="0"/>
              <a:t>必要</a:t>
            </a:r>
            <a:endParaRPr lang="en-US" altLang="ja-JP" dirty="0" smtClean="0"/>
          </a:p>
          <a:p>
            <a:pPr marL="0" indent="0">
              <a:buNone/>
            </a:pPr>
            <a:r>
              <a:rPr lang="ja-JP" altLang="en-US" dirty="0"/>
              <a:t>　</a:t>
            </a:r>
            <a:r>
              <a:rPr lang="ja-JP" altLang="en-US" dirty="0" smtClean="0"/>
              <a:t>　　→どのような家庭に対してどのような</a:t>
            </a:r>
            <a:endParaRPr lang="en-US" altLang="ja-JP" dirty="0" smtClean="0"/>
          </a:p>
          <a:p>
            <a:pPr marL="0" indent="0">
              <a:buNone/>
            </a:pPr>
            <a:r>
              <a:rPr lang="ja-JP" altLang="en-US" dirty="0"/>
              <a:t>　</a:t>
            </a:r>
            <a:r>
              <a:rPr lang="ja-JP" altLang="en-US" dirty="0" smtClean="0"/>
              <a:t>　　　条件を充足すれば、里親</a:t>
            </a:r>
            <a:r>
              <a:rPr lang="ja-JP" altLang="en-US" dirty="0"/>
              <a:t>に</a:t>
            </a:r>
            <a:r>
              <a:rPr lang="ja-JP" altLang="en-US" dirty="0" smtClean="0"/>
              <a:t>なっても</a:t>
            </a:r>
            <a:endParaRPr lang="en-US" altLang="ja-JP" dirty="0" smtClean="0"/>
          </a:p>
          <a:p>
            <a:pPr marL="0" indent="0">
              <a:buNone/>
            </a:pPr>
            <a:r>
              <a:rPr lang="ja-JP" altLang="en-US" dirty="0"/>
              <a:t>　</a:t>
            </a:r>
            <a:r>
              <a:rPr lang="ja-JP" altLang="en-US" dirty="0" smtClean="0"/>
              <a:t>　　　らえるのか</a:t>
            </a:r>
            <a:endParaRPr lang="en-US" altLang="ja-JP" dirty="0" smtClean="0"/>
          </a:p>
          <a:p>
            <a:pPr marL="0" indent="0">
              <a:buNone/>
            </a:pPr>
            <a:endParaRPr kumimoji="1" lang="en-US" altLang="ja-JP" dirty="0"/>
          </a:p>
        </p:txBody>
      </p:sp>
    </p:spTree>
    <p:extLst>
      <p:ext uri="{BB962C8B-B14F-4D97-AF65-F5344CB8AC3E}">
        <p14:creationId xmlns:p14="http://schemas.microsoft.com/office/powerpoint/2010/main" val="49131201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08920"/>
            <a:ext cx="7848872" cy="1143000"/>
          </a:xfrm>
        </p:spPr>
        <p:txBody>
          <a:bodyPr>
            <a:noAutofit/>
          </a:bodyPr>
          <a:lstStyle/>
          <a:p>
            <a:r>
              <a:rPr kumimoji="1" lang="ja-JP" altLang="en-US" sz="4000" dirty="0" smtClean="0"/>
              <a:t>我が国の社会的養護の現状と課題</a:t>
            </a:r>
            <a:endParaRPr kumimoji="1" lang="ja-JP" altLang="en-US" sz="4000" dirty="0"/>
          </a:p>
        </p:txBody>
      </p:sp>
      <p:sp>
        <p:nvSpPr>
          <p:cNvPr id="3" name="コンテンツ プレースホルダー 2"/>
          <p:cNvSpPr>
            <a:spLocks noGrp="1"/>
          </p:cNvSpPr>
          <p:nvPr>
            <p:ph idx="1"/>
          </p:nvPr>
        </p:nvSpPr>
        <p:spPr>
          <a:xfrm>
            <a:off x="8887968" y="6165304"/>
            <a:ext cx="45719" cy="83096"/>
          </a:xfrm>
        </p:spPr>
        <p:txBody>
          <a:bodyPr>
            <a:normAutofit fontScale="25000" lnSpcReduction="20000"/>
          </a:bodyPr>
          <a:lstStyle/>
          <a:p>
            <a:endParaRPr kumimoji="1" lang="ja-JP" altLang="en-US" dirty="0"/>
          </a:p>
        </p:txBody>
      </p:sp>
    </p:spTree>
    <p:extLst>
      <p:ext uri="{BB962C8B-B14F-4D97-AF65-F5344CB8AC3E}">
        <p14:creationId xmlns:p14="http://schemas.microsoft.com/office/powerpoint/2010/main" val="3052242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flipV="1">
            <a:off x="8964488" y="1007018"/>
            <a:ext cx="72008" cy="45719"/>
          </a:xfrm>
        </p:spPr>
        <p:txBody>
          <a:bodyPr>
            <a:normAutofit fontScale="90000"/>
          </a:bodyPr>
          <a:lstStyle/>
          <a:p>
            <a:r>
              <a:rPr lang="ja-JP" altLang="en-US" sz="3600" dirty="0"/>
              <a:t/>
            </a:r>
            <a:br>
              <a:rPr lang="ja-JP" altLang="en-US" sz="3600" dirty="0"/>
            </a:br>
            <a:endParaRPr kumimoji="1" lang="ja-JP" altLang="en-US" dirty="0"/>
          </a:p>
        </p:txBody>
      </p:sp>
      <p:sp>
        <p:nvSpPr>
          <p:cNvPr id="3" name="テキスト プレースホルダー 2"/>
          <p:cNvSpPr>
            <a:spLocks noGrp="1"/>
          </p:cNvSpPr>
          <p:nvPr>
            <p:ph type="body" sz="quarter" idx="10"/>
          </p:nvPr>
        </p:nvSpPr>
        <p:spPr>
          <a:xfrm>
            <a:off x="467544" y="1052736"/>
            <a:ext cx="8382000" cy="4879824"/>
          </a:xfrm>
        </p:spPr>
        <p:txBody>
          <a:bodyPr>
            <a:normAutofit fontScale="92500" lnSpcReduction="10000"/>
          </a:bodyPr>
          <a:lstStyle/>
          <a:p>
            <a:pPr marL="0" indent="0">
              <a:buNone/>
            </a:pPr>
            <a:r>
              <a:rPr kumimoji="1" lang="ja-JP" altLang="en-US" dirty="0" smtClean="0"/>
              <a:t>２．児童相談所側の課題</a:t>
            </a:r>
            <a:endParaRPr kumimoji="1" lang="en-US" altLang="ja-JP" dirty="0" smtClean="0"/>
          </a:p>
          <a:p>
            <a:pPr marL="0" indent="0">
              <a:buNone/>
            </a:pPr>
            <a:endParaRPr kumimoji="1" lang="en-US" altLang="ja-JP" dirty="0" smtClean="0"/>
          </a:p>
          <a:p>
            <a:pPr marL="0" indent="0">
              <a:buNone/>
            </a:pPr>
            <a:r>
              <a:rPr lang="ja-JP" altLang="en-US" dirty="0"/>
              <a:t>　</a:t>
            </a:r>
            <a:r>
              <a:rPr lang="ja-JP" altLang="en-US" dirty="0" smtClean="0"/>
              <a:t>　○抜本的な人的体制の拡充</a:t>
            </a:r>
            <a:endParaRPr lang="en-US" altLang="ja-JP" dirty="0" smtClean="0"/>
          </a:p>
          <a:p>
            <a:pPr marL="0" indent="0">
              <a:buNone/>
            </a:pPr>
            <a:endParaRPr lang="en-US" altLang="ja-JP" dirty="0" smtClean="0"/>
          </a:p>
          <a:p>
            <a:pPr marL="0" indent="0">
              <a:buNone/>
            </a:pPr>
            <a:r>
              <a:rPr kumimoji="1" lang="ja-JP" altLang="en-US" dirty="0"/>
              <a:t>　</a:t>
            </a:r>
            <a:r>
              <a:rPr kumimoji="1" lang="ja-JP" altLang="en-US" dirty="0" smtClean="0"/>
              <a:t>　○ケースワーク能力（対里子、対里親、　　</a:t>
            </a:r>
            <a:endParaRPr kumimoji="1" lang="en-US" altLang="ja-JP" dirty="0" smtClean="0"/>
          </a:p>
          <a:p>
            <a:pPr marL="0" indent="0">
              <a:buNone/>
            </a:pPr>
            <a:r>
              <a:rPr lang="ja-JP" altLang="en-US" dirty="0"/>
              <a:t>　</a:t>
            </a:r>
            <a:r>
              <a:rPr lang="ja-JP" altLang="en-US" dirty="0" smtClean="0"/>
              <a:t>　　</a:t>
            </a:r>
            <a:r>
              <a:rPr kumimoji="1" lang="ja-JP" altLang="en-US" dirty="0" smtClean="0"/>
              <a:t>対実親、対各種社会資源）の飛躍的向　</a:t>
            </a:r>
            <a:endParaRPr kumimoji="1" lang="en-US" altLang="ja-JP" dirty="0" smtClean="0"/>
          </a:p>
          <a:p>
            <a:pPr marL="0" indent="0">
              <a:buNone/>
            </a:pPr>
            <a:r>
              <a:rPr lang="ja-JP" altLang="en-US" dirty="0"/>
              <a:t>　</a:t>
            </a:r>
            <a:r>
              <a:rPr lang="ja-JP" altLang="en-US" dirty="0" smtClean="0"/>
              <a:t>　　</a:t>
            </a:r>
            <a:r>
              <a:rPr kumimoji="1" lang="ja-JP" altLang="en-US" dirty="0" smtClean="0"/>
              <a:t>上</a:t>
            </a:r>
            <a:endParaRPr kumimoji="1" lang="en-US" altLang="ja-JP" dirty="0" smtClean="0"/>
          </a:p>
          <a:p>
            <a:pPr marL="0" indent="0">
              <a:buNone/>
            </a:pPr>
            <a:r>
              <a:rPr lang="ja-JP" altLang="en-US" dirty="0"/>
              <a:t>　</a:t>
            </a:r>
            <a:r>
              <a:rPr lang="ja-JP" altLang="en-US" dirty="0" smtClean="0"/>
              <a:t>　　→里親委託を忌避する実親を説得するに</a:t>
            </a:r>
            <a:endParaRPr lang="en-US" altLang="ja-JP" dirty="0" smtClean="0"/>
          </a:p>
          <a:p>
            <a:pPr marL="0" indent="0">
              <a:buNone/>
            </a:pPr>
            <a:r>
              <a:rPr lang="ja-JP" altLang="en-US" dirty="0"/>
              <a:t>　</a:t>
            </a:r>
            <a:r>
              <a:rPr lang="ja-JP" altLang="en-US" dirty="0" smtClean="0"/>
              <a:t>　　　はどうしたらよいか</a:t>
            </a:r>
            <a:endParaRPr kumimoji="1" lang="en-US" altLang="ja-JP" dirty="0" smtClean="0"/>
          </a:p>
          <a:p>
            <a:pPr marL="0" indent="0">
              <a:buNone/>
            </a:pPr>
            <a:r>
              <a:rPr lang="ja-JP" altLang="en-US" dirty="0"/>
              <a:t>　</a:t>
            </a:r>
            <a:r>
              <a:rPr lang="ja-JP" altLang="en-US" dirty="0" smtClean="0"/>
              <a:t>　　→これらの拡充、向上は現実的にどれ</a:t>
            </a:r>
            <a:r>
              <a:rPr lang="ja-JP" altLang="en-US" dirty="0" err="1" smtClean="0"/>
              <a:t>く</a:t>
            </a:r>
            <a:endParaRPr lang="en-US" altLang="ja-JP" dirty="0" smtClean="0"/>
          </a:p>
          <a:p>
            <a:pPr marL="0" indent="0">
              <a:buNone/>
            </a:pPr>
            <a:r>
              <a:rPr lang="ja-JP" altLang="en-US" dirty="0"/>
              <a:t>　</a:t>
            </a:r>
            <a:r>
              <a:rPr lang="ja-JP" altLang="en-US" dirty="0" smtClean="0"/>
              <a:t>　　　ら</a:t>
            </a:r>
            <a:r>
              <a:rPr lang="ja-JP" altLang="en-US" dirty="0" err="1" smtClean="0"/>
              <a:t>い</a:t>
            </a:r>
            <a:r>
              <a:rPr lang="ja-JP" altLang="en-US" dirty="0" smtClean="0"/>
              <a:t>可能なのか？</a:t>
            </a:r>
            <a:endParaRPr lang="en-US" altLang="ja-JP" dirty="0" smtClean="0"/>
          </a:p>
        </p:txBody>
      </p:sp>
    </p:spTree>
    <p:extLst>
      <p:ext uri="{BB962C8B-B14F-4D97-AF65-F5344CB8AC3E}">
        <p14:creationId xmlns:p14="http://schemas.microsoft.com/office/powerpoint/2010/main" val="2782601688"/>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flipH="1" flipV="1">
            <a:off x="8968154" y="1079026"/>
            <a:ext cx="68342" cy="45719"/>
          </a:xfrm>
        </p:spPr>
        <p:txBody>
          <a:bodyPr>
            <a:normAutofit fontScale="90000"/>
          </a:bodyPr>
          <a:lstStyle/>
          <a:p>
            <a:r>
              <a:rPr lang="ja-JP" altLang="en-US" sz="3600" dirty="0"/>
              <a:t/>
            </a:r>
            <a:br>
              <a:rPr lang="ja-JP" altLang="en-US" sz="3600" dirty="0"/>
            </a:br>
            <a:endParaRPr kumimoji="1" lang="ja-JP" altLang="en-US" dirty="0"/>
          </a:p>
        </p:txBody>
      </p:sp>
      <p:sp>
        <p:nvSpPr>
          <p:cNvPr id="3" name="テキスト プレースホルダー 2"/>
          <p:cNvSpPr>
            <a:spLocks noGrp="1"/>
          </p:cNvSpPr>
          <p:nvPr>
            <p:ph type="body" sz="quarter" idx="10"/>
          </p:nvPr>
        </p:nvSpPr>
        <p:spPr>
          <a:xfrm>
            <a:off x="395536" y="980728"/>
            <a:ext cx="8382000" cy="4951832"/>
          </a:xfrm>
        </p:spPr>
        <p:txBody>
          <a:bodyPr>
            <a:normAutofit/>
          </a:bodyPr>
          <a:lstStyle/>
          <a:p>
            <a:pPr marL="0" indent="0">
              <a:buNone/>
            </a:pPr>
            <a:r>
              <a:rPr lang="ja-JP" altLang="en-US" dirty="0"/>
              <a:t>３．施設側の</a:t>
            </a:r>
            <a:r>
              <a:rPr lang="ja-JP" altLang="en-US" dirty="0" smtClean="0"/>
              <a:t>課題</a:t>
            </a:r>
            <a:endParaRPr lang="en-US" altLang="ja-JP" dirty="0" smtClean="0"/>
          </a:p>
          <a:p>
            <a:pPr marL="0" indent="0">
              <a:buNone/>
            </a:pPr>
            <a:endParaRPr lang="ja-JP" altLang="en-US" dirty="0"/>
          </a:p>
          <a:p>
            <a:pPr marL="0" indent="0">
              <a:buNone/>
            </a:pPr>
            <a:r>
              <a:rPr lang="ja-JP" altLang="en-US" dirty="0"/>
              <a:t>　　</a:t>
            </a:r>
            <a:r>
              <a:rPr lang="ja-JP" altLang="en-US" dirty="0" smtClean="0"/>
              <a:t>○施設、特に乳児院におけ</a:t>
            </a:r>
            <a:r>
              <a:rPr lang="ja-JP" altLang="en-US" dirty="0"/>
              <a:t>る</a:t>
            </a:r>
            <a:r>
              <a:rPr lang="ja-JP" altLang="en-US" dirty="0" smtClean="0"/>
              <a:t>養育</a:t>
            </a:r>
            <a:r>
              <a:rPr lang="ja-JP" altLang="en-US" dirty="0"/>
              <a:t>を</a:t>
            </a:r>
            <a:r>
              <a:rPr lang="ja-JP" altLang="en-US" dirty="0" smtClean="0"/>
              <a:t>どの</a:t>
            </a:r>
            <a:endParaRPr lang="en-US" altLang="ja-JP" dirty="0" smtClean="0"/>
          </a:p>
          <a:p>
            <a:pPr marL="0" indent="0">
              <a:buNone/>
            </a:pPr>
            <a:r>
              <a:rPr lang="ja-JP" altLang="en-US" dirty="0"/>
              <a:t>　</a:t>
            </a:r>
            <a:r>
              <a:rPr lang="ja-JP" altLang="en-US" dirty="0" smtClean="0"/>
              <a:t>　　ように考えるか</a:t>
            </a:r>
            <a:endParaRPr lang="en-US" altLang="ja-JP" dirty="0" smtClean="0"/>
          </a:p>
          <a:p>
            <a:pPr marL="0" indent="0">
              <a:buNone/>
            </a:pPr>
            <a:endParaRPr lang="ja-JP" altLang="en-US" dirty="0"/>
          </a:p>
          <a:p>
            <a:pPr marL="0" indent="0">
              <a:buNone/>
            </a:pPr>
            <a:r>
              <a:rPr lang="ja-JP" altLang="en-US" dirty="0"/>
              <a:t>　　○里親支援の機能をもっと積極的に</a:t>
            </a:r>
            <a:r>
              <a:rPr lang="ja-JP" altLang="en-US" dirty="0" err="1"/>
              <a:t>果</a:t>
            </a:r>
            <a:r>
              <a:rPr lang="ja-JP" altLang="en-US" dirty="0" err="1" smtClean="0"/>
              <a:t>た</a:t>
            </a:r>
            <a:endParaRPr lang="en-US" altLang="ja-JP" dirty="0" smtClean="0"/>
          </a:p>
          <a:p>
            <a:pPr marL="0" indent="0">
              <a:buNone/>
            </a:pPr>
            <a:r>
              <a:rPr lang="ja-JP" altLang="en-US" dirty="0"/>
              <a:t>　</a:t>
            </a:r>
            <a:r>
              <a:rPr lang="ja-JP" altLang="en-US" dirty="0" smtClean="0"/>
              <a:t>　　すべき</a:t>
            </a:r>
            <a:r>
              <a:rPr lang="ja-JP" altLang="en-US" dirty="0"/>
              <a:t>ではない</a:t>
            </a:r>
            <a:r>
              <a:rPr lang="ja-JP" altLang="en-US" dirty="0" smtClean="0"/>
              <a:t>か</a:t>
            </a:r>
            <a:endParaRPr lang="en-US" altLang="ja-JP" dirty="0" smtClean="0"/>
          </a:p>
          <a:p>
            <a:pPr marL="0" indent="0">
              <a:buNone/>
            </a:pPr>
            <a:endParaRPr lang="ja-JP" altLang="en-US" dirty="0"/>
          </a:p>
          <a:p>
            <a:pPr marL="0" indent="0">
              <a:buNone/>
            </a:pPr>
            <a:r>
              <a:rPr lang="ja-JP" altLang="en-US" dirty="0"/>
              <a:t>　　○施設の経営の問題</a:t>
            </a:r>
          </a:p>
        </p:txBody>
      </p:sp>
    </p:spTree>
    <p:extLst>
      <p:ext uri="{BB962C8B-B14F-4D97-AF65-F5344CB8AC3E}">
        <p14:creationId xmlns:p14="http://schemas.microsoft.com/office/powerpoint/2010/main" val="1314029423"/>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sz="quarter" idx="10"/>
          </p:nvPr>
        </p:nvSpPr>
        <p:spPr>
          <a:xfrm>
            <a:off x="395536" y="764704"/>
            <a:ext cx="8496944" cy="5184576"/>
          </a:xfrm>
        </p:spPr>
        <p:txBody>
          <a:bodyPr>
            <a:normAutofit/>
          </a:bodyPr>
          <a:lstStyle/>
          <a:p>
            <a:pPr marL="82296" indent="0">
              <a:buNone/>
            </a:pPr>
            <a:r>
              <a:rPr lang="ja-JP" altLang="en-US" dirty="0"/>
              <a:t>最後</a:t>
            </a:r>
            <a:r>
              <a:rPr lang="ja-JP" altLang="en-US" dirty="0" smtClean="0"/>
              <a:t>に・・・</a:t>
            </a:r>
            <a:endParaRPr lang="en-US" altLang="ja-JP" dirty="0" smtClean="0"/>
          </a:p>
          <a:p>
            <a:pPr marL="82296" indent="0">
              <a:buNone/>
            </a:pPr>
            <a:endParaRPr kumimoji="1" lang="en-US" altLang="ja-JP" dirty="0"/>
          </a:p>
          <a:p>
            <a:pPr marL="82296" indent="0">
              <a:buNone/>
            </a:pPr>
            <a:r>
              <a:rPr lang="ja-JP" altLang="en-US" dirty="0" smtClean="0"/>
              <a:t>○社会的養護に関する最大の課題の一つは、</a:t>
            </a:r>
            <a:endParaRPr lang="en-US" altLang="ja-JP" dirty="0" smtClean="0"/>
          </a:p>
          <a:p>
            <a:pPr marL="82296" indent="0">
              <a:buNone/>
            </a:pPr>
            <a:r>
              <a:rPr lang="ja-JP" altLang="en-US" dirty="0" smtClean="0"/>
              <a:t>「いかにして多くの方々に関心を持っても</a:t>
            </a:r>
            <a:endParaRPr lang="en-US" altLang="ja-JP" dirty="0" smtClean="0"/>
          </a:p>
          <a:p>
            <a:pPr marL="82296" indent="0">
              <a:buNone/>
            </a:pPr>
            <a:r>
              <a:rPr lang="ja-JP" altLang="en-US" dirty="0"/>
              <a:t>　</a:t>
            </a:r>
            <a:r>
              <a:rPr lang="ja-JP" altLang="en-US" dirty="0" smtClean="0"/>
              <a:t>らうか」</a:t>
            </a:r>
            <a:endParaRPr lang="en-US" altLang="ja-JP" dirty="0" smtClean="0"/>
          </a:p>
          <a:p>
            <a:pPr marL="82296" indent="0">
              <a:buNone/>
            </a:pPr>
            <a:endParaRPr kumimoji="1" lang="en-US" altLang="ja-JP" dirty="0"/>
          </a:p>
          <a:p>
            <a:pPr marL="82296" indent="0">
              <a:buNone/>
            </a:pPr>
            <a:r>
              <a:rPr lang="ja-JP" altLang="en-US" dirty="0" smtClean="0"/>
              <a:t>○自ら声を出すことが難しい子どもたちの</a:t>
            </a:r>
            <a:endParaRPr lang="en-US" altLang="ja-JP" dirty="0" smtClean="0"/>
          </a:p>
          <a:p>
            <a:pPr marL="82296" indent="0">
              <a:buNone/>
            </a:pPr>
            <a:r>
              <a:rPr lang="ja-JP" altLang="en-US" dirty="0"/>
              <a:t>　</a:t>
            </a:r>
            <a:r>
              <a:rPr lang="ja-JP" altLang="en-US" dirty="0" smtClean="0"/>
              <a:t>ニーズを理解し、想像し、具体的な施策</a:t>
            </a:r>
            <a:endParaRPr lang="en-US" altLang="ja-JP" dirty="0" smtClean="0"/>
          </a:p>
          <a:p>
            <a:pPr marL="82296" indent="0">
              <a:buNone/>
            </a:pPr>
            <a:r>
              <a:rPr lang="ja-JP" altLang="en-US" dirty="0"/>
              <a:t>　</a:t>
            </a:r>
            <a:r>
              <a:rPr lang="ja-JP" altLang="en-US" dirty="0" smtClean="0"/>
              <a:t>に結びつけていくのは、当然のこと</a:t>
            </a:r>
            <a:r>
              <a:rPr lang="ja-JP" altLang="en-US" dirty="0" err="1" smtClean="0"/>
              <a:t>な</a:t>
            </a:r>
            <a:r>
              <a:rPr lang="ja-JP" altLang="en-US" dirty="0" smtClean="0"/>
              <a:t>が</a:t>
            </a:r>
            <a:endParaRPr lang="en-US" altLang="ja-JP" dirty="0" smtClean="0"/>
          </a:p>
          <a:p>
            <a:pPr marL="82296" indent="0">
              <a:buNone/>
            </a:pPr>
            <a:r>
              <a:rPr lang="ja-JP" altLang="en-US" dirty="0"/>
              <a:t>　</a:t>
            </a:r>
            <a:r>
              <a:rPr lang="ja-JP" altLang="en-US" dirty="0" smtClean="0"/>
              <a:t>ら、私たち大人の責任である。</a:t>
            </a:r>
            <a:endParaRPr kumimoji="1" lang="ja-JP" altLang="en-US" dirty="0"/>
          </a:p>
        </p:txBody>
      </p:sp>
    </p:spTree>
    <p:extLst>
      <p:ext uri="{BB962C8B-B14F-4D97-AF65-F5344CB8AC3E}">
        <p14:creationId xmlns:p14="http://schemas.microsoft.com/office/powerpoint/2010/main" val="91271311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201" name="Group 97"/>
          <p:cNvGraphicFramePr>
            <a:graphicFrameLocks noGrp="1"/>
          </p:cNvGraphicFramePr>
          <p:nvPr>
            <p:extLst>
              <p:ext uri="{D42A27DB-BD31-4B8C-83A1-F6EECF244321}">
                <p14:modId xmlns:p14="http://schemas.microsoft.com/office/powerpoint/2010/main" val="2751945422"/>
              </p:ext>
            </p:extLst>
          </p:nvPr>
        </p:nvGraphicFramePr>
        <p:xfrm>
          <a:off x="250874" y="1043584"/>
          <a:ext cx="8640959" cy="1236020"/>
        </p:xfrm>
        <a:graphic>
          <a:graphicData uri="http://schemas.openxmlformats.org/drawingml/2006/table">
            <a:tbl>
              <a:tblPr/>
              <a:tblGrid>
                <a:gridCol w="659057"/>
                <a:gridCol w="619473"/>
                <a:gridCol w="1211241"/>
                <a:gridCol w="1025200"/>
                <a:gridCol w="1025200"/>
                <a:gridCol w="1025197"/>
                <a:gridCol w="1025197"/>
                <a:gridCol w="1025197"/>
                <a:gridCol w="1025197"/>
              </a:tblGrid>
              <a:tr h="274788">
                <a:tc row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accent2"/>
                          </a:solidFill>
                          <a:effectLst/>
                          <a:latin typeface="Arial" charset="0"/>
                          <a:ea typeface="HGP創英角ｺﾞｼｯｸUB" pitchFamily="50" charset="-128"/>
                        </a:rPr>
                        <a:t>里親</a:t>
                      </a:r>
                      <a:endParaRPr kumimoji="1" lang="en-US" altLang="ja-JP" sz="1600" b="0" i="0" u="none" strike="noStrike" cap="none" normalizeH="0" baseline="0" dirty="0" smtClean="0">
                        <a:ln>
                          <a:noFill/>
                        </a:ln>
                        <a:solidFill>
                          <a:schemeClr val="accent2"/>
                        </a:solidFill>
                        <a:effectLst/>
                        <a:latin typeface="Arial" charset="0"/>
                        <a:ea typeface="HGP創英角ｺﾞｼｯｸUB"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rgbClr val="FFFF99"/>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家庭における養育を　　里親に委託</a:t>
                      </a:r>
                      <a:endPar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endParaRPr>
                    </a:p>
                  </a:txBody>
                  <a:tcPr anchor="ctr" horzOverflow="overflow">
                    <a:lnL w="12700" cap="flat" cmpd="sng" algn="ctr">
                      <a:solidFill>
                        <a:srgbClr val="FFFF99"/>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endParaRPr>
                    </a:p>
                  </a:txBody>
                  <a:tcPr anchor="ctr" horzOverflow="overflow">
                    <a:lnL w="12700" cap="flat" cmpd="sng" algn="ctr">
                      <a:solidFill>
                        <a:srgbClr val="FFFF99"/>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rPr>
                        <a:t>登録里親数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rPr>
                        <a:t>委託里親数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rPr>
                        <a:t>委託児童数</a:t>
                      </a:r>
                    </a:p>
                  </a:txBody>
                  <a:tcPr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accent2"/>
                          </a:solidFill>
                          <a:effectLst/>
                          <a:latin typeface="Arial" charset="0"/>
                          <a:ea typeface="HGP創英角ｺﾞｼｯｸUB" pitchFamily="50" charset="-128"/>
                        </a:rPr>
                        <a:t>ファミリーホーム</a:t>
                      </a:r>
                      <a:endParaRPr kumimoji="1" lang="en-US" altLang="ja-JP" sz="1400" b="0" i="0" u="none" strike="noStrike" cap="none" normalizeH="0" baseline="0" dirty="0" smtClean="0">
                        <a:ln>
                          <a:noFill/>
                        </a:ln>
                        <a:solidFill>
                          <a:schemeClr val="accent2"/>
                        </a:solidFill>
                        <a:effectLst/>
                        <a:latin typeface="Arial" charset="0"/>
                        <a:ea typeface="HGP創英角ｺﾞｼｯｸUB" pitchFamily="50" charset="-128"/>
                      </a:endParaRPr>
                    </a:p>
                  </a:txBody>
                  <a:tcPr marL="144000" horzOverflow="overflow">
                    <a:lnL w="19050" cap="flat" cmpd="sng" algn="ctr">
                      <a:solidFill>
                        <a:schemeClr val="tx1"/>
                      </a:solidFill>
                      <a:prstDash val="solid"/>
                      <a:round/>
                      <a:headEnd type="none" w="med" len="med"/>
                      <a:tailEnd type="none" w="med" len="med"/>
                    </a:lnL>
                    <a:lnR w="19050" cap="flat" cmpd="sng" algn="ctr">
                      <a:solidFill>
                        <a:srgbClr val="FFFF99"/>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dirty="0" smtClean="0">
                          <a:solidFill>
                            <a:schemeClr val="tx1"/>
                          </a:solidFill>
                        </a:rPr>
                        <a:t>養育者の住居において家庭養護を行う</a:t>
                      </a:r>
                      <a:r>
                        <a:rPr kumimoji="1" lang="en-US" altLang="ja-JP" sz="1200" dirty="0" smtClean="0">
                          <a:solidFill>
                            <a:schemeClr val="tx1"/>
                          </a:solidFill>
                        </a:rPr>
                        <a:t>(</a:t>
                      </a:r>
                      <a:r>
                        <a:rPr kumimoji="1" lang="ja-JP" altLang="en-US" sz="1200" dirty="0" smtClean="0">
                          <a:solidFill>
                            <a:schemeClr val="tx1"/>
                          </a:solidFill>
                        </a:rPr>
                        <a:t>定員５～６名</a:t>
                      </a:r>
                      <a:r>
                        <a:rPr kumimoji="1" lang="en-US" altLang="ja-JP" sz="1200" dirty="0" smtClean="0">
                          <a:solidFill>
                            <a:schemeClr val="tx1"/>
                          </a:solidFill>
                        </a:rPr>
                        <a:t>)</a:t>
                      </a:r>
                      <a:endPar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endParaRPr>
                    </a:p>
                  </a:txBody>
                  <a:tcPr marL="0" marR="72000" anchor="ctr" horzOverflow="overflow">
                    <a:lnL w="19050" cap="flat" cmpd="sng" algn="ctr">
                      <a:solidFill>
                        <a:srgbClr val="FFFF99"/>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255346">
                <a:tc vMerge="1">
                  <a:txBody>
                    <a:bodyPr/>
                    <a:lstStyle/>
                    <a:p>
                      <a:endParaRPr kumimoji="1" lang="ja-JP" altLang="en-US"/>
                    </a:p>
                  </a:txBody>
                  <a:tcPr/>
                </a:tc>
                <a:tc gridSpan="2" vMerge="1">
                  <a:txBody>
                    <a:bodyPr/>
                    <a:lstStyle/>
                    <a:p>
                      <a:endParaRPr kumimoji="1" lang="ja-JP" altLang="en-US"/>
                    </a:p>
                  </a:txBody>
                  <a:tcPr/>
                </a:tc>
                <a:tc hMerge="1"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FFFF9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99"/>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9,441</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世帯</a:t>
                      </a:r>
                    </a:p>
                  </a:txBody>
                  <a:tcPr marR="180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3,560</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世帯</a:t>
                      </a:r>
                    </a:p>
                  </a:txBody>
                  <a:tcPr marR="180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4,636</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marR="180000" marT="36000" marB="360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ＭＳ Ｐゴシック" pitchFamily="50" charset="-128"/>
                      </a:endParaRPr>
                    </a:p>
                  </a:txBody>
                  <a:tcPr marR="180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gridSpan="2"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ＭＳ Ｐゴシック" pitchFamily="50" charset="-128"/>
                      </a:endParaRPr>
                    </a:p>
                  </a:txBody>
                  <a:tcPr marR="180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ＭＳ Ｐゴシック" pitchFamily="50" charset="-128"/>
                      </a:endParaRPr>
                    </a:p>
                  </a:txBody>
                  <a:tcPr marR="180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168068">
                <a:tc vMerge="1">
                  <a:txBody>
                    <a:bodyPr/>
                    <a:lstStyle/>
                    <a:p>
                      <a:endParaRPr kumimoji="1" lang="ja-JP" altLang="en-US"/>
                    </a:p>
                  </a:txBody>
                  <a:tcPr/>
                </a:tc>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区分</a:t>
                      </a:r>
                      <a:endParaRPr kumimoji="1" lang="en-US" altLang="ja-JP" sz="11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（里親</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は重複登録有り）</a:t>
                      </a:r>
                    </a:p>
                  </a:txBody>
                  <a:tcPr marL="72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養育里親</a:t>
                      </a: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7,489</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世帯</a:t>
                      </a: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2,840</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世帯</a:t>
                      </a: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3,526</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人</a:t>
                      </a:r>
                    </a:p>
                  </a:txBody>
                  <a:tcPr marR="216000" marT="0" marB="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dist"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ホーム数</a:t>
                      </a: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100" b="0" i="0" u="none" strike="noStrike" kern="1200" cap="none" normalizeH="0" baseline="0" dirty="0" smtClean="0">
                          <a:ln>
                            <a:noFill/>
                          </a:ln>
                          <a:solidFill>
                            <a:schemeClr val="tx1"/>
                          </a:solidFill>
                          <a:effectLst/>
                          <a:latin typeface="Arial" charset="0"/>
                          <a:ea typeface="ＭＳ Ｐゴシック" pitchFamily="50" charset="-128"/>
                          <a:cs typeface="+mn-cs"/>
                        </a:rPr>
                        <a:t>223</a:t>
                      </a:r>
                      <a:r>
                        <a:rPr kumimoji="1" lang="ja-JP" altLang="en-US" sz="1100" b="0" i="0" u="none" strike="noStrike" kern="1200" cap="none" normalizeH="0" baseline="0" dirty="0" smtClean="0">
                          <a:ln>
                            <a:noFill/>
                          </a:ln>
                          <a:solidFill>
                            <a:schemeClr val="tx1"/>
                          </a:solidFill>
                          <a:effectLst/>
                          <a:latin typeface="Arial" charset="0"/>
                          <a:ea typeface="ＭＳ Ｐゴシック" pitchFamily="50" charset="-128"/>
                          <a:cs typeface="+mn-cs"/>
                        </a:rPr>
                        <a:t>か所</a:t>
                      </a:r>
                    </a:p>
                  </a:txBody>
                  <a:tcPr marL="144000" marR="144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168068">
                <a:tc vMerge="1">
                  <a:txBody>
                    <a:bodyPr/>
                    <a:lstStyle/>
                    <a:p>
                      <a:endParaRPr kumimoji="1" lang="ja-JP" altLang="en-US"/>
                    </a:p>
                  </a:txBody>
                  <a:tcPr/>
                </a:tc>
                <a:tc vMerge="1">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専門里親</a:t>
                      </a: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652</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世帯</a:t>
                      </a: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157</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世帯</a:t>
                      </a: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209</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人</a:t>
                      </a:r>
                    </a:p>
                  </a:txBody>
                  <a:tcPr marR="216000" marT="0" marB="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R="216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168068">
                <a:tc vMerge="1">
                  <a:txBody>
                    <a:bodyPr/>
                    <a:lstStyle/>
                    <a:p>
                      <a:endParaRPr kumimoji="1" lang="ja-JP" altLang="en-US"/>
                    </a:p>
                  </a:txBody>
                  <a:tcPr/>
                </a:tc>
                <a:tc vMerge="1">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養子縁組里親</a:t>
                      </a: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2,706</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世帯</a:t>
                      </a: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223</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世帯</a:t>
                      </a: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227</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人</a:t>
                      </a:r>
                    </a:p>
                  </a:txBody>
                  <a:tcPr marR="216000" marT="0" marB="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dist"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委託児童数</a:t>
                      </a: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993</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人</a:t>
                      </a:r>
                    </a:p>
                  </a:txBody>
                  <a:tcPr marL="144000" marR="144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01682">
                <a:tc vMerge="1">
                  <a:txBody>
                    <a:bodyPr/>
                    <a:lstStyle/>
                    <a:p>
                      <a:endParaRPr kumimoji="1" lang="ja-JP" altLang="en-US"/>
                    </a:p>
                  </a:txBody>
                  <a:tcPr/>
                </a:tc>
                <a:tc vMerge="1">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親族里親</a:t>
                      </a:r>
                    </a:p>
                  </a:txBody>
                  <a:tcPr marL="144000" marR="144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477</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世帯</a:t>
                      </a: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460</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世帯</a:t>
                      </a: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674</a:t>
                      </a: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人</a:t>
                      </a:r>
                    </a:p>
                  </a:txBody>
                  <a:tcPr marR="216000" marT="0" marB="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R="21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R="216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bl>
          </a:graphicData>
        </a:graphic>
      </p:graphicFrame>
      <p:graphicFrame>
        <p:nvGraphicFramePr>
          <p:cNvPr id="47202" name="Group 98"/>
          <p:cNvGraphicFramePr>
            <a:graphicFrameLocks noGrp="1"/>
          </p:cNvGraphicFramePr>
          <p:nvPr>
            <p:extLst>
              <p:ext uri="{D42A27DB-BD31-4B8C-83A1-F6EECF244321}">
                <p14:modId xmlns:p14="http://schemas.microsoft.com/office/powerpoint/2010/main" val="2903899391"/>
              </p:ext>
            </p:extLst>
          </p:nvPr>
        </p:nvGraphicFramePr>
        <p:xfrm>
          <a:off x="250850" y="6021388"/>
          <a:ext cx="3025775" cy="648072"/>
        </p:xfrm>
        <a:graphic>
          <a:graphicData uri="http://schemas.openxmlformats.org/drawingml/2006/table">
            <a:tbl>
              <a:tblPr/>
              <a:tblGrid>
                <a:gridCol w="1944688"/>
                <a:gridCol w="1081087"/>
              </a:tblGrid>
              <a:tr h="3098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smtClean="0">
                          <a:ln>
                            <a:noFill/>
                          </a:ln>
                          <a:solidFill>
                            <a:srgbClr val="FF3300"/>
                          </a:solidFill>
                          <a:effectLst/>
                          <a:latin typeface="Arial" charset="0"/>
                          <a:ea typeface="HGS創英角ｺﾞｼｯｸUB" pitchFamily="50" charset="-128"/>
                        </a:rPr>
                        <a:t>小規模グループケア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1,078</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か所</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r>
              <a:tr h="3382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smtClean="0">
                          <a:ln>
                            <a:noFill/>
                          </a:ln>
                          <a:solidFill>
                            <a:srgbClr val="FF3300"/>
                          </a:solidFill>
                          <a:effectLst/>
                          <a:latin typeface="Arial" charset="0"/>
                          <a:ea typeface="HGS創英角ｺﾞｼｯｸUB" pitchFamily="50" charset="-128"/>
                        </a:rPr>
                        <a:t>地域小規模児童養護施設</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298</a:t>
                      </a:r>
                      <a:r>
                        <a:rPr kumimoji="1" lang="ja-JP" altLang="en-US" sz="1200" b="0" i="0" u="none" strike="noStrike" cap="none" normalizeH="0" baseline="0" smtClean="0">
                          <a:ln>
                            <a:noFill/>
                          </a:ln>
                          <a:solidFill>
                            <a:schemeClr val="tx1"/>
                          </a:solidFill>
                          <a:effectLst/>
                          <a:latin typeface="Arial" charset="0"/>
                          <a:ea typeface="ＭＳ Ｐゴシック" pitchFamily="50" charset="-128"/>
                        </a:rPr>
                        <a:t>か所</a:t>
                      </a:r>
                      <a:endParaRPr kumimoji="1" lang="ja-JP" altLang="en-US"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r>
            </a:tbl>
          </a:graphicData>
        </a:graphic>
      </p:graphicFrame>
      <p:sp>
        <p:nvSpPr>
          <p:cNvPr id="10" name="角丸四角形 9"/>
          <p:cNvSpPr/>
          <p:nvPr/>
        </p:nvSpPr>
        <p:spPr>
          <a:xfrm>
            <a:off x="179412" y="404665"/>
            <a:ext cx="8893175" cy="504056"/>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fontAlgn="base">
              <a:spcBef>
                <a:spcPct val="0"/>
              </a:spcBef>
              <a:spcAft>
                <a:spcPct val="0"/>
              </a:spcAft>
              <a:defRPr/>
            </a:pPr>
            <a:r>
              <a:rPr lang="ja-JP" altLang="en-US" sz="1400" dirty="0">
                <a:solidFill>
                  <a:srgbClr val="000000"/>
                </a:solidFill>
              </a:rPr>
              <a:t>保護者のない児童、被虐待児など家庭環境上養護を必要とする児童などに対し、公的な責任として、社会的に養護を行う。対象児童は、約４万６千人。</a:t>
            </a:r>
          </a:p>
        </p:txBody>
      </p:sp>
      <p:sp>
        <p:nvSpPr>
          <p:cNvPr id="8" name="AutoShape 2"/>
          <p:cNvSpPr>
            <a:spLocks noChangeArrowheads="1"/>
          </p:cNvSpPr>
          <p:nvPr/>
        </p:nvSpPr>
        <p:spPr bwMode="auto">
          <a:xfrm>
            <a:off x="0" y="4"/>
            <a:ext cx="7956376" cy="404813"/>
          </a:xfrm>
          <a:prstGeom prst="bevel">
            <a:avLst>
              <a:gd name="adj" fmla="val 12500"/>
            </a:avLst>
          </a:prstGeom>
          <a:noFill/>
          <a:ln w="9525">
            <a:noFill/>
            <a:miter lim="800000"/>
            <a:headEnd/>
            <a:tailEnd/>
          </a:ln>
        </p:spPr>
        <p:txBody>
          <a:bodyPr anchor="ctr"/>
          <a:lstStyle/>
          <a:p>
            <a:pPr eaLnBrk="0" fontAlgn="base" hangingPunct="0">
              <a:spcBef>
                <a:spcPct val="0"/>
              </a:spcBef>
              <a:spcAft>
                <a:spcPct val="0"/>
              </a:spcAft>
            </a:pPr>
            <a:r>
              <a:rPr kumimoji="0" lang="ja-JP" altLang="en-US" sz="2400" dirty="0">
                <a:solidFill>
                  <a:srgbClr val="000000"/>
                </a:solidFill>
                <a:latin typeface="Arial" charset="0"/>
                <a:ea typeface="HGP創英角ｺﾞｼｯｸUB" pitchFamily="50" charset="-128"/>
              </a:rPr>
              <a:t>　１．社会的養護の現状　</a:t>
            </a:r>
            <a:r>
              <a:rPr kumimoji="0" lang="ja-JP" altLang="en-US" sz="2000" dirty="0">
                <a:solidFill>
                  <a:srgbClr val="000000"/>
                </a:solidFill>
                <a:latin typeface="Arial" charset="0"/>
                <a:ea typeface="HGP創英角ｺﾞｼｯｸUB" pitchFamily="50" charset="-128"/>
              </a:rPr>
              <a:t>　（１）施設数、里親数、児童数等</a:t>
            </a:r>
          </a:p>
        </p:txBody>
      </p:sp>
      <p:sp>
        <p:nvSpPr>
          <p:cNvPr id="9"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3</a:t>
            </a:fld>
            <a:endParaRPr lang="en-US" altLang="ja-JP" sz="1400" dirty="0">
              <a:solidFill>
                <a:srgbClr val="000000"/>
              </a:solidFill>
              <a:latin typeface="Arial" charset="0"/>
              <a:ea typeface="ＭＳ Ｐゴシック" charset="-128"/>
            </a:endParaRPr>
          </a:p>
        </p:txBody>
      </p:sp>
      <p:graphicFrame>
        <p:nvGraphicFramePr>
          <p:cNvPr id="11" name="Group 96"/>
          <p:cNvGraphicFramePr>
            <a:graphicFrameLocks noGrp="1"/>
          </p:cNvGraphicFramePr>
          <p:nvPr>
            <p:extLst>
              <p:ext uri="{D42A27DB-BD31-4B8C-83A1-F6EECF244321}">
                <p14:modId xmlns:p14="http://schemas.microsoft.com/office/powerpoint/2010/main" val="70870229"/>
              </p:ext>
            </p:extLst>
          </p:nvPr>
        </p:nvGraphicFramePr>
        <p:xfrm>
          <a:off x="236538" y="2408294"/>
          <a:ext cx="8655814" cy="3257975"/>
        </p:xfrm>
        <a:graphic>
          <a:graphicData uri="http://schemas.openxmlformats.org/drawingml/2006/table">
            <a:tbl>
              <a:tblPr/>
              <a:tblGrid>
                <a:gridCol w="1044676"/>
                <a:gridCol w="1268523"/>
                <a:gridCol w="1268523"/>
                <a:gridCol w="1268523"/>
                <a:gridCol w="1268523"/>
                <a:gridCol w="1268523"/>
                <a:gridCol w="1268523"/>
              </a:tblGrid>
              <a:tr h="519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800" b="0" i="0" u="none" strike="noStrike" cap="none" normalizeH="0" baseline="0" dirty="0" smtClean="0">
                          <a:ln>
                            <a:noFill/>
                          </a:ln>
                          <a:solidFill>
                            <a:schemeClr val="accent2"/>
                          </a:solidFill>
                          <a:effectLst/>
                          <a:latin typeface="Arial" charset="0"/>
                          <a:ea typeface="HGP創英角ｺﾞｼｯｸUB" pitchFamily="50" charset="-128"/>
                        </a:rPr>
                        <a:t>施設</a:t>
                      </a:r>
                      <a:endParaRPr kumimoji="1" lang="ja-JP" altLang="ja-JP" sz="18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乳児院</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児童養護施設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情緒障害児</a:t>
                      </a: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短期治療施設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児童自立支援</a:t>
                      </a:r>
                      <a:endParaRPr kumimoji="1" lang="en-US" altLang="ja-JP" sz="1400" b="0" i="0" u="none" strike="noStrike" cap="none" normalizeH="0" baseline="0" dirty="0" smtClean="0">
                        <a:ln>
                          <a:noFill/>
                        </a:ln>
                        <a:solidFill>
                          <a:srgbClr val="FF0000"/>
                        </a:solidFill>
                        <a:effectLst/>
                        <a:latin typeface="Arial" charset="0"/>
                        <a:ea typeface="HGP創英角ｺﾞｼｯｸUB" pitchFamily="50"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施設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母子生活支援施設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自立援助</a:t>
                      </a:r>
                      <a:endParaRPr kumimoji="1" lang="en-US" altLang="ja-JP" sz="1400" b="0" i="0" u="none" strike="noStrike" cap="none" normalizeH="0" baseline="0" dirty="0" smtClean="0">
                        <a:ln>
                          <a:noFill/>
                        </a:ln>
                        <a:solidFill>
                          <a:srgbClr val="FF0000"/>
                        </a:solidFill>
                        <a:effectLst/>
                        <a:latin typeface="Arial" charset="0"/>
                        <a:ea typeface="HGP創英角ｺﾞｼｯｸUB" pitchFamily="50"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rgbClr val="FF0000"/>
                          </a:solidFill>
                          <a:effectLst/>
                          <a:latin typeface="Arial" charset="0"/>
                          <a:ea typeface="HGP創英角ｺﾞｼｯｸUB" pitchFamily="50" charset="-128"/>
                        </a:rPr>
                        <a:t>ホーム</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12679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HGP創英角ｺﾞｼｯｸUB"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rPr>
                        <a:t>対 象 児 童</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乳児（特に必要な場合は、幼児を含む）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保護者のない児童、虐待されている児童その他環境上養護を要する児童（特に必要な場合は、乳児を含む）</a:t>
                      </a:r>
                    </a:p>
                  </a:txBody>
                  <a:tcPr marL="72000" marR="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軽度の情緒障害を有する児童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不良行為をなし、又はなすおそれのある児童及び家庭環境その他の環境上の理由により生活指導等を要する児童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配偶者のない女子又はこれに準ずる事情にある女子及びその者の監護すべき児童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義務教育を終了した児童であって、児童養護施設等を退所した児童等</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r>
              <a:tr h="3665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rPr>
                        <a:t>施 設 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133</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か所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601</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か所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38</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か所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58</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か所</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247</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か所</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118</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か所</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r>
              <a:tr h="3454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rPr>
                        <a:t>定員</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3,872</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33,579</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1,779</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3,791</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4,936</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世帯</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789</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lnTlToBr>
                      <a:noFill/>
                    </a:lnTlToBr>
                    <a:lnBlToTr>
                      <a:noFill/>
                    </a:lnBlToTr>
                    <a:solidFill>
                      <a:srgbClr val="CCFF99">
                        <a:alpha val="50000"/>
                      </a:srgbClr>
                    </a:solidFill>
                  </a:tcPr>
                </a:tc>
              </a:tr>
              <a:tr h="45813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rPr>
                        <a:t>現員</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3,022</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28,183</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1,314</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1,524</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3,542</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世帯</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児童</a:t>
                      </a: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5,843</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440</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r>
              <a:tr h="30066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HGP創英角ｺﾞｼｯｸUB" pitchFamily="50" charset="-128"/>
                        </a:rPr>
                        <a:t>職員総数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4,210</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15,477</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970</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1,780</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2,012</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519</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人</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99">
                        <a:alpha val="50000"/>
                      </a:srgbClr>
                    </a:solidFill>
                  </a:tcPr>
                </a:tc>
              </a:tr>
            </a:tbl>
          </a:graphicData>
        </a:graphic>
      </p:graphicFrame>
      <p:sp>
        <p:nvSpPr>
          <p:cNvPr id="12" name="Rectangle 76"/>
          <p:cNvSpPr>
            <a:spLocks noChangeArrowheads="1"/>
          </p:cNvSpPr>
          <p:nvPr/>
        </p:nvSpPr>
        <p:spPr bwMode="auto">
          <a:xfrm>
            <a:off x="3347870" y="5751677"/>
            <a:ext cx="5796136" cy="1107975"/>
          </a:xfrm>
          <a:prstGeom prst="rect">
            <a:avLst/>
          </a:prstGeom>
          <a:noFill/>
          <a:ln w="9525">
            <a:noFill/>
            <a:miter lim="800000"/>
            <a:headEnd/>
            <a:tailEnd/>
          </a:ln>
        </p:spPr>
        <p:txBody>
          <a:bodyPr wrap="square" lIns="91421" tIns="45710" rIns="91421" bIns="45710">
            <a:spAutoFit/>
          </a:bodyPr>
          <a:lstStyle/>
          <a:p>
            <a:pPr fontAlgn="t">
              <a:spcBef>
                <a:spcPct val="0"/>
              </a:spcBef>
              <a:spcAft>
                <a:spcPct val="0"/>
              </a:spcAft>
              <a:defRPr/>
            </a:pPr>
            <a:r>
              <a:rPr lang="en-US" altLang="ja-JP" sz="1100" dirty="0">
                <a:solidFill>
                  <a:srgbClr val="000000"/>
                </a:solidFill>
                <a:latin typeface="ＭＳ Ｐゴシック" charset="-128"/>
                <a:ea typeface="ＭＳ Ｐゴシック" charset="-128"/>
              </a:rPr>
              <a:t>※</a:t>
            </a:r>
            <a:r>
              <a:rPr lang="ja-JP" altLang="en-US" sz="1100" dirty="0">
                <a:solidFill>
                  <a:srgbClr val="000000"/>
                </a:solidFill>
                <a:latin typeface="ＭＳ Ｐゴシック" charset="-128"/>
                <a:ea typeface="ＭＳ Ｐゴシック" charset="-128"/>
              </a:rPr>
              <a:t>里親数、ＦＨホーム数、委託児童数は福祉行政報告例（平成</a:t>
            </a:r>
            <a:r>
              <a:rPr lang="en-US" altLang="ja-JP" sz="1100" dirty="0">
                <a:solidFill>
                  <a:srgbClr val="000000"/>
                </a:solidFill>
                <a:latin typeface="ＭＳ Ｐゴシック" charset="-128"/>
                <a:ea typeface="ＭＳ Ｐゴシック" charset="-128"/>
              </a:rPr>
              <a:t>26</a:t>
            </a:r>
            <a:r>
              <a:rPr lang="ja-JP" altLang="en-US" sz="1100" dirty="0">
                <a:solidFill>
                  <a:srgbClr val="000000"/>
                </a:solidFill>
                <a:latin typeface="ＭＳ Ｐゴシック" charset="-128"/>
                <a:ea typeface="ＭＳ Ｐゴシック" charset="-128"/>
              </a:rPr>
              <a:t>年</a:t>
            </a:r>
            <a:r>
              <a:rPr lang="en-US" altLang="ja-JP" sz="1100" dirty="0">
                <a:solidFill>
                  <a:srgbClr val="000000"/>
                </a:solidFill>
                <a:latin typeface="ＭＳ Ｐゴシック" charset="-128"/>
                <a:ea typeface="ＭＳ Ｐゴシック" charset="-128"/>
              </a:rPr>
              <a:t>3</a:t>
            </a:r>
            <a:r>
              <a:rPr lang="ja-JP" altLang="en-US" sz="1100" dirty="0">
                <a:solidFill>
                  <a:srgbClr val="000000"/>
                </a:solidFill>
                <a:latin typeface="ＭＳ Ｐゴシック" charset="-128"/>
                <a:ea typeface="ＭＳ Ｐゴシック" charset="-128"/>
              </a:rPr>
              <a:t>月末現在）</a:t>
            </a:r>
            <a:endParaRPr lang="en-US" altLang="ja-JP" sz="1100" dirty="0">
              <a:solidFill>
                <a:srgbClr val="000000"/>
              </a:solidFill>
              <a:latin typeface="ＭＳ Ｐゴシック" charset="-128"/>
              <a:ea typeface="ＭＳ Ｐゴシック" charset="-128"/>
            </a:endParaRPr>
          </a:p>
          <a:p>
            <a:pPr fontAlgn="t">
              <a:spcBef>
                <a:spcPct val="0"/>
              </a:spcBef>
              <a:spcAft>
                <a:spcPct val="0"/>
              </a:spcAft>
              <a:defRPr/>
            </a:pPr>
            <a:r>
              <a:rPr lang="en-US" altLang="ja-JP" sz="1100" dirty="0">
                <a:solidFill>
                  <a:srgbClr val="000000"/>
                </a:solidFill>
                <a:latin typeface="ＭＳ Ｐゴシック" charset="-128"/>
                <a:ea typeface="ＭＳ Ｐゴシック" charset="-128"/>
              </a:rPr>
              <a:t>※</a:t>
            </a:r>
            <a:r>
              <a:rPr lang="ja-JP" altLang="en-US" sz="1100" dirty="0">
                <a:solidFill>
                  <a:srgbClr val="000000"/>
                </a:solidFill>
                <a:latin typeface="ＭＳ Ｐゴシック" charset="-128"/>
                <a:ea typeface="ＭＳ Ｐゴシック" charset="-128"/>
              </a:rPr>
              <a:t>施設数、ホーム数（ＦＨ除く）、定員、現員、小規模グループケア、地域小規模児童養護施設</a:t>
            </a:r>
            <a:endParaRPr lang="en-US" altLang="ja-JP" sz="1100" dirty="0">
              <a:solidFill>
                <a:srgbClr val="000000"/>
              </a:solidFill>
              <a:latin typeface="ＭＳ Ｐゴシック" charset="-128"/>
              <a:ea typeface="ＭＳ Ｐゴシック" charset="-128"/>
            </a:endParaRPr>
          </a:p>
          <a:p>
            <a:pPr fontAlgn="t">
              <a:spcBef>
                <a:spcPct val="0"/>
              </a:spcBef>
              <a:spcAft>
                <a:spcPct val="0"/>
              </a:spcAft>
              <a:defRPr/>
            </a:pPr>
            <a:r>
              <a:rPr lang="ja-JP" altLang="en-US" sz="1100" dirty="0">
                <a:solidFill>
                  <a:srgbClr val="000000"/>
                </a:solidFill>
                <a:latin typeface="ＭＳ Ｐゴシック" charset="-128"/>
                <a:ea typeface="ＭＳ Ｐゴシック" charset="-128"/>
              </a:rPr>
              <a:t>　 のか所数は家庭福祉課調べ（平成</a:t>
            </a:r>
            <a:r>
              <a:rPr lang="en-US" altLang="ja-JP" sz="1100" dirty="0">
                <a:solidFill>
                  <a:srgbClr val="000000"/>
                </a:solidFill>
                <a:latin typeface="ＭＳ Ｐゴシック" charset="-128"/>
                <a:ea typeface="ＭＳ Ｐゴシック" charset="-128"/>
              </a:rPr>
              <a:t>26</a:t>
            </a:r>
            <a:r>
              <a:rPr lang="ja-JP" altLang="en-US" sz="1100" dirty="0">
                <a:solidFill>
                  <a:srgbClr val="000000"/>
                </a:solidFill>
                <a:latin typeface="ＭＳ Ｐゴシック" charset="-128"/>
                <a:ea typeface="ＭＳ Ｐゴシック" charset="-128"/>
              </a:rPr>
              <a:t>年</a:t>
            </a:r>
            <a:r>
              <a:rPr lang="en-US" altLang="ja-JP" sz="1100" dirty="0">
                <a:solidFill>
                  <a:srgbClr val="000000"/>
                </a:solidFill>
                <a:latin typeface="ＭＳ Ｐゴシック" charset="-128"/>
                <a:ea typeface="ＭＳ Ｐゴシック" charset="-128"/>
              </a:rPr>
              <a:t>10</a:t>
            </a:r>
            <a:r>
              <a:rPr lang="ja-JP" altLang="en-US" sz="1100" dirty="0">
                <a:solidFill>
                  <a:srgbClr val="000000"/>
                </a:solidFill>
                <a:latin typeface="ＭＳ Ｐゴシック" charset="-128"/>
                <a:ea typeface="ＭＳ Ｐゴシック" charset="-128"/>
              </a:rPr>
              <a:t>月</a:t>
            </a:r>
            <a:r>
              <a:rPr lang="en-US" altLang="ja-JP" sz="1100" dirty="0">
                <a:solidFill>
                  <a:srgbClr val="000000"/>
                </a:solidFill>
                <a:latin typeface="ＭＳ Ｐゴシック" charset="-128"/>
                <a:ea typeface="ＭＳ Ｐゴシック" charset="-128"/>
              </a:rPr>
              <a:t>1</a:t>
            </a:r>
            <a:r>
              <a:rPr lang="ja-JP" altLang="en-US" sz="1100" dirty="0">
                <a:solidFill>
                  <a:srgbClr val="000000"/>
                </a:solidFill>
                <a:latin typeface="ＭＳ Ｐゴシック" charset="-128"/>
                <a:ea typeface="ＭＳ Ｐゴシック" charset="-128"/>
              </a:rPr>
              <a:t>日現在）</a:t>
            </a:r>
          </a:p>
          <a:p>
            <a:pPr fontAlgn="t">
              <a:spcBef>
                <a:spcPct val="0"/>
              </a:spcBef>
              <a:spcAft>
                <a:spcPct val="0"/>
              </a:spcAft>
              <a:defRPr/>
            </a:pPr>
            <a:r>
              <a:rPr lang="en-US" altLang="ja-JP" sz="1100" dirty="0">
                <a:solidFill>
                  <a:srgbClr val="000000"/>
                </a:solidFill>
                <a:latin typeface="ＭＳ Ｐゴシック" charset="-128"/>
                <a:ea typeface="ＭＳ Ｐゴシック" charset="-128"/>
              </a:rPr>
              <a:t>※</a:t>
            </a:r>
            <a:r>
              <a:rPr lang="ja-JP" altLang="en-US" sz="1100" dirty="0">
                <a:solidFill>
                  <a:srgbClr val="000000"/>
                </a:solidFill>
                <a:latin typeface="ＭＳ Ｐゴシック" charset="-128"/>
                <a:ea typeface="ＭＳ Ｐゴシック" charset="-128"/>
              </a:rPr>
              <a:t>職員数（自立援助ホームを除く）は、社会福祉施設等調査報告（平成</a:t>
            </a:r>
            <a:r>
              <a:rPr lang="en-US" altLang="ja-JP" sz="1100" dirty="0">
                <a:solidFill>
                  <a:srgbClr val="000000"/>
                </a:solidFill>
                <a:latin typeface="ＭＳ Ｐゴシック" charset="-128"/>
                <a:ea typeface="ＭＳ Ｐゴシック" charset="-128"/>
              </a:rPr>
              <a:t>24</a:t>
            </a:r>
            <a:r>
              <a:rPr lang="ja-JP" altLang="en-US" sz="1100" dirty="0">
                <a:solidFill>
                  <a:srgbClr val="000000"/>
                </a:solidFill>
                <a:latin typeface="ＭＳ Ｐゴシック" charset="-128"/>
                <a:ea typeface="ＭＳ Ｐゴシック" charset="-128"/>
              </a:rPr>
              <a:t>年</a:t>
            </a:r>
            <a:r>
              <a:rPr lang="en-US" altLang="ja-JP" sz="1100" dirty="0">
                <a:solidFill>
                  <a:srgbClr val="000000"/>
                </a:solidFill>
                <a:latin typeface="ＭＳ Ｐゴシック" charset="-128"/>
                <a:ea typeface="ＭＳ Ｐゴシック" charset="-128"/>
              </a:rPr>
              <a:t>10</a:t>
            </a:r>
            <a:r>
              <a:rPr lang="ja-JP" altLang="en-US" sz="1100" dirty="0">
                <a:solidFill>
                  <a:srgbClr val="000000"/>
                </a:solidFill>
                <a:latin typeface="ＭＳ Ｐゴシック" charset="-128"/>
                <a:ea typeface="ＭＳ Ｐゴシック" charset="-128"/>
              </a:rPr>
              <a:t>月</a:t>
            </a:r>
            <a:r>
              <a:rPr lang="en-US" altLang="ja-JP" sz="1100" dirty="0">
                <a:solidFill>
                  <a:srgbClr val="000000"/>
                </a:solidFill>
                <a:latin typeface="ＭＳ Ｐゴシック" charset="-128"/>
                <a:ea typeface="ＭＳ Ｐゴシック" charset="-128"/>
              </a:rPr>
              <a:t>1</a:t>
            </a:r>
            <a:r>
              <a:rPr lang="ja-JP" altLang="en-US" sz="1100" dirty="0">
                <a:solidFill>
                  <a:srgbClr val="000000"/>
                </a:solidFill>
                <a:latin typeface="ＭＳ Ｐゴシック" charset="-128"/>
                <a:ea typeface="ＭＳ Ｐゴシック" charset="-128"/>
              </a:rPr>
              <a:t>日現在）</a:t>
            </a:r>
            <a:endParaRPr lang="en-US" altLang="ja-JP" sz="1100" dirty="0">
              <a:solidFill>
                <a:srgbClr val="000000"/>
              </a:solidFill>
              <a:latin typeface="ＭＳ Ｐゴシック" charset="-128"/>
              <a:ea typeface="ＭＳ Ｐゴシック" charset="-128"/>
            </a:endParaRPr>
          </a:p>
          <a:p>
            <a:pPr fontAlgn="t">
              <a:spcBef>
                <a:spcPct val="0"/>
              </a:spcBef>
              <a:spcAft>
                <a:spcPct val="0"/>
              </a:spcAft>
              <a:defRPr/>
            </a:pPr>
            <a:r>
              <a:rPr lang="en-US" altLang="ja-JP" sz="1100" dirty="0">
                <a:solidFill>
                  <a:srgbClr val="000000"/>
                </a:solidFill>
                <a:latin typeface="ＭＳ Ｐゴシック" charset="-128"/>
                <a:ea typeface="ＭＳ Ｐゴシック" charset="-128"/>
              </a:rPr>
              <a:t>※</a:t>
            </a:r>
            <a:r>
              <a:rPr lang="ja-JP" altLang="en-US" sz="1100" dirty="0">
                <a:solidFill>
                  <a:srgbClr val="000000"/>
                </a:solidFill>
                <a:latin typeface="ＭＳ Ｐゴシック" charset="-128"/>
                <a:ea typeface="ＭＳ Ｐゴシック" charset="-128"/>
              </a:rPr>
              <a:t>自立援助ホームの職員数は家庭福祉課調べ（平成</a:t>
            </a:r>
            <a:r>
              <a:rPr lang="en-US" altLang="ja-JP" sz="1100" dirty="0">
                <a:solidFill>
                  <a:srgbClr val="000000"/>
                </a:solidFill>
                <a:latin typeface="ＭＳ Ｐゴシック" charset="-128"/>
                <a:ea typeface="ＭＳ Ｐゴシック" charset="-128"/>
              </a:rPr>
              <a:t>26</a:t>
            </a:r>
            <a:r>
              <a:rPr lang="ja-JP" altLang="en-US" sz="1100" dirty="0">
                <a:solidFill>
                  <a:srgbClr val="000000"/>
                </a:solidFill>
                <a:latin typeface="ＭＳ Ｐゴシック" charset="-128"/>
                <a:ea typeface="ＭＳ Ｐゴシック" charset="-128"/>
              </a:rPr>
              <a:t>年</a:t>
            </a:r>
            <a:r>
              <a:rPr lang="en-US" altLang="ja-JP" sz="1100" dirty="0">
                <a:solidFill>
                  <a:srgbClr val="000000"/>
                </a:solidFill>
                <a:latin typeface="ＭＳ Ｐゴシック" charset="-128"/>
                <a:ea typeface="ＭＳ Ｐゴシック" charset="-128"/>
              </a:rPr>
              <a:t>3</a:t>
            </a:r>
            <a:r>
              <a:rPr lang="ja-JP" altLang="en-US" sz="1100" dirty="0">
                <a:solidFill>
                  <a:srgbClr val="000000"/>
                </a:solidFill>
                <a:latin typeface="ＭＳ Ｐゴシック" charset="-128"/>
                <a:ea typeface="ＭＳ Ｐゴシック" charset="-128"/>
              </a:rPr>
              <a:t>月</a:t>
            </a:r>
            <a:r>
              <a:rPr lang="en-US" altLang="ja-JP" sz="1100" dirty="0">
                <a:solidFill>
                  <a:srgbClr val="000000"/>
                </a:solidFill>
                <a:latin typeface="ＭＳ Ｐゴシック" charset="-128"/>
                <a:ea typeface="ＭＳ Ｐゴシック" charset="-128"/>
              </a:rPr>
              <a:t>1</a:t>
            </a:r>
            <a:r>
              <a:rPr lang="ja-JP" altLang="en-US" sz="1100" dirty="0">
                <a:solidFill>
                  <a:srgbClr val="000000"/>
                </a:solidFill>
                <a:latin typeface="ＭＳ Ｐゴシック" charset="-128"/>
                <a:ea typeface="ＭＳ Ｐゴシック" charset="-128"/>
              </a:rPr>
              <a:t>日現在）</a:t>
            </a:r>
            <a:endParaRPr lang="en-US" altLang="ja-JP" sz="1100" dirty="0">
              <a:solidFill>
                <a:srgbClr val="000000"/>
              </a:solidFill>
              <a:latin typeface="ＭＳ Ｐゴシック" charset="-128"/>
              <a:ea typeface="ＭＳ Ｐゴシック" charset="-128"/>
            </a:endParaRPr>
          </a:p>
          <a:p>
            <a:pPr fontAlgn="t">
              <a:spcBef>
                <a:spcPct val="0"/>
              </a:spcBef>
              <a:spcAft>
                <a:spcPct val="0"/>
              </a:spcAft>
              <a:defRPr/>
            </a:pPr>
            <a:r>
              <a:rPr lang="en-US" altLang="ja-JP" sz="1100" dirty="0">
                <a:solidFill>
                  <a:srgbClr val="000000"/>
                </a:solidFill>
                <a:latin typeface="ＭＳ Ｐゴシック" charset="-128"/>
                <a:ea typeface="ＭＳ Ｐゴシック" charset="-128"/>
              </a:rPr>
              <a:t>※</a:t>
            </a:r>
            <a:r>
              <a:rPr lang="ja-JP" altLang="en-US" sz="1100" dirty="0">
                <a:solidFill>
                  <a:srgbClr val="000000"/>
                </a:solidFill>
                <a:latin typeface="ＭＳ Ｐゴシック" charset="-128"/>
                <a:ea typeface="ＭＳ Ｐゴシック" charset="-128"/>
              </a:rPr>
              <a:t>児童自立支援施設は、国立</a:t>
            </a:r>
            <a:r>
              <a:rPr lang="en-US" altLang="ja-JP" sz="1100" dirty="0">
                <a:solidFill>
                  <a:srgbClr val="000000"/>
                </a:solidFill>
                <a:latin typeface="ＭＳ Ｐゴシック" charset="-128"/>
                <a:ea typeface="ＭＳ Ｐゴシック" charset="-128"/>
              </a:rPr>
              <a:t>2</a:t>
            </a:r>
            <a:r>
              <a:rPr lang="ja-JP" altLang="en-US" sz="1100" dirty="0">
                <a:solidFill>
                  <a:srgbClr val="000000"/>
                </a:solidFill>
                <a:latin typeface="ＭＳ Ｐゴシック" charset="-128"/>
                <a:ea typeface="ＭＳ Ｐゴシック" charset="-128"/>
              </a:rPr>
              <a:t>施設を含む</a:t>
            </a:r>
            <a:endParaRPr lang="en-US" altLang="ja-JP" sz="1100" dirty="0">
              <a:solidFill>
                <a:srgbClr val="000000"/>
              </a:solidFill>
              <a:latin typeface="ＭＳ Ｐゴシック" charset="-128"/>
              <a:ea typeface="ＭＳ Ｐゴシック" charset="-128"/>
            </a:endParaRPr>
          </a:p>
        </p:txBody>
      </p:sp>
    </p:spTree>
    <p:extLst>
      <p:ext uri="{BB962C8B-B14F-4D97-AF65-F5344CB8AC3E}">
        <p14:creationId xmlns:p14="http://schemas.microsoft.com/office/powerpoint/2010/main" val="580869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グラフ 44"/>
          <p:cNvGraphicFramePr>
            <a:graphicFrameLocks/>
          </p:cNvGraphicFramePr>
          <p:nvPr>
            <p:extLst>
              <p:ext uri="{D42A27DB-BD31-4B8C-83A1-F6EECF244321}">
                <p14:modId xmlns:p14="http://schemas.microsoft.com/office/powerpoint/2010/main" val="2518207230"/>
              </p:ext>
            </p:extLst>
          </p:nvPr>
        </p:nvGraphicFramePr>
        <p:xfrm>
          <a:off x="3059836" y="1538505"/>
          <a:ext cx="3096340" cy="2664527"/>
        </p:xfrm>
        <a:graphic>
          <a:graphicData uri="http://schemas.openxmlformats.org/drawingml/2006/chart">
            <c:chart xmlns:c="http://schemas.openxmlformats.org/drawingml/2006/chart" xmlns:r="http://schemas.openxmlformats.org/officeDocument/2006/relationships" r:id="rId2"/>
          </a:graphicData>
        </a:graphic>
      </p:graphicFrame>
      <p:sp>
        <p:nvSpPr>
          <p:cNvPr id="9231" name="テキスト ボックス 20"/>
          <p:cNvSpPr txBox="1">
            <a:spLocks noChangeArrowheads="1"/>
          </p:cNvSpPr>
          <p:nvPr/>
        </p:nvSpPr>
        <p:spPr bwMode="auto">
          <a:xfrm>
            <a:off x="3059892" y="1250533"/>
            <a:ext cx="3635375" cy="306387"/>
          </a:xfrm>
          <a:prstGeom prst="rect">
            <a:avLst/>
          </a:prstGeom>
          <a:noFill/>
          <a:ln w="9525">
            <a:noFill/>
            <a:miter lim="800000"/>
            <a:headEnd/>
            <a:tailEnd/>
          </a:ln>
        </p:spPr>
        <p:txBody>
          <a:bodyPr>
            <a:spAutoFit/>
          </a:bodyPr>
          <a:lstStyle/>
          <a:p>
            <a:pPr fontAlgn="base">
              <a:spcBef>
                <a:spcPct val="0"/>
              </a:spcBef>
              <a:spcAft>
                <a:spcPct val="0"/>
              </a:spcAft>
            </a:pPr>
            <a:r>
              <a:rPr lang="ja-JP" altLang="en-US" sz="1400" b="1" dirty="0">
                <a:solidFill>
                  <a:srgbClr val="000000"/>
                </a:solidFill>
                <a:latin typeface="Arial" charset="0"/>
                <a:ea typeface="ＭＳ Ｐゴシック" charset="-128"/>
              </a:rPr>
              <a:t>○児童養護施設の入所児童数</a:t>
            </a:r>
          </a:p>
        </p:txBody>
      </p:sp>
      <p:graphicFrame>
        <p:nvGraphicFramePr>
          <p:cNvPr id="49" name="グラフ 48"/>
          <p:cNvGraphicFramePr>
            <a:graphicFrameLocks/>
          </p:cNvGraphicFramePr>
          <p:nvPr>
            <p:extLst>
              <p:ext uri="{D42A27DB-BD31-4B8C-83A1-F6EECF244321}">
                <p14:modId xmlns:p14="http://schemas.microsoft.com/office/powerpoint/2010/main" val="4242846408"/>
              </p:ext>
            </p:extLst>
          </p:nvPr>
        </p:nvGraphicFramePr>
        <p:xfrm>
          <a:off x="-14948" y="1503585"/>
          <a:ext cx="3069826" cy="26261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7" name="グラフ 46"/>
          <p:cNvGraphicFramePr>
            <a:graphicFrameLocks/>
          </p:cNvGraphicFramePr>
          <p:nvPr>
            <p:extLst>
              <p:ext uri="{D42A27DB-BD31-4B8C-83A1-F6EECF244321}">
                <p14:modId xmlns:p14="http://schemas.microsoft.com/office/powerpoint/2010/main" val="2361902800"/>
              </p:ext>
            </p:extLst>
          </p:nvPr>
        </p:nvGraphicFramePr>
        <p:xfrm>
          <a:off x="6074174" y="1576547"/>
          <a:ext cx="3069826" cy="262619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6" name="グラフ 45"/>
          <p:cNvGraphicFramePr>
            <a:graphicFrameLocks/>
          </p:cNvGraphicFramePr>
          <p:nvPr>
            <p:extLst>
              <p:ext uri="{D42A27DB-BD31-4B8C-83A1-F6EECF244321}">
                <p14:modId xmlns:p14="http://schemas.microsoft.com/office/powerpoint/2010/main" val="519800013"/>
              </p:ext>
            </p:extLst>
          </p:nvPr>
        </p:nvGraphicFramePr>
        <p:xfrm>
          <a:off x="6228184" y="4472891"/>
          <a:ext cx="2915816" cy="2385227"/>
        </p:xfrm>
        <a:graphic>
          <a:graphicData uri="http://schemas.openxmlformats.org/drawingml/2006/chart">
            <c:chart xmlns:c="http://schemas.openxmlformats.org/drawingml/2006/chart" xmlns:r="http://schemas.openxmlformats.org/officeDocument/2006/relationships" r:id="rId5"/>
          </a:graphicData>
        </a:graphic>
      </p:graphicFrame>
      <p:cxnSp>
        <p:nvCxnSpPr>
          <p:cNvPr id="16" name="直線コネクタ 15"/>
          <p:cNvCxnSpPr/>
          <p:nvPr/>
        </p:nvCxnSpPr>
        <p:spPr>
          <a:xfrm flipH="1">
            <a:off x="5507187" y="2385010"/>
            <a:ext cx="504974" cy="293668"/>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graphicFrame>
        <p:nvGraphicFramePr>
          <p:cNvPr id="42" name="グラフ 41"/>
          <p:cNvGraphicFramePr>
            <a:graphicFrameLocks/>
          </p:cNvGraphicFramePr>
          <p:nvPr>
            <p:extLst>
              <p:ext uri="{D42A27DB-BD31-4B8C-83A1-F6EECF244321}">
                <p14:modId xmlns:p14="http://schemas.microsoft.com/office/powerpoint/2010/main" val="4152901261"/>
              </p:ext>
            </p:extLst>
          </p:nvPr>
        </p:nvGraphicFramePr>
        <p:xfrm>
          <a:off x="3059836" y="4459496"/>
          <a:ext cx="3185744" cy="2370387"/>
        </p:xfrm>
        <a:graphic>
          <a:graphicData uri="http://schemas.openxmlformats.org/drawingml/2006/chart">
            <c:chart xmlns:c="http://schemas.openxmlformats.org/drawingml/2006/chart" xmlns:r="http://schemas.openxmlformats.org/officeDocument/2006/relationships" r:id="rId6"/>
          </a:graphicData>
        </a:graphic>
      </p:graphicFrame>
      <p:cxnSp>
        <p:nvCxnSpPr>
          <p:cNvPr id="44" name="直線コネクタ 43"/>
          <p:cNvCxnSpPr/>
          <p:nvPr/>
        </p:nvCxnSpPr>
        <p:spPr>
          <a:xfrm flipH="1" flipV="1">
            <a:off x="1115620" y="2888197"/>
            <a:ext cx="107827" cy="3989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9246" idx="0"/>
          </p:cNvCxnSpPr>
          <p:nvPr/>
        </p:nvCxnSpPr>
        <p:spPr>
          <a:xfrm flipV="1">
            <a:off x="8474471" y="2132594"/>
            <a:ext cx="576262" cy="720222"/>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cxnSp>
        <p:nvCxnSpPr>
          <p:cNvPr id="31" name="直線コネクタ 30"/>
          <p:cNvCxnSpPr>
            <a:stCxn id="9248" idx="0"/>
          </p:cNvCxnSpPr>
          <p:nvPr/>
        </p:nvCxnSpPr>
        <p:spPr>
          <a:xfrm flipV="1">
            <a:off x="7308558" y="5805264"/>
            <a:ext cx="319103" cy="258118"/>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3" name="直線コネクタ 12"/>
          <p:cNvCxnSpPr>
            <a:endCxn id="9241" idx="0"/>
          </p:cNvCxnSpPr>
          <p:nvPr/>
        </p:nvCxnSpPr>
        <p:spPr>
          <a:xfrm>
            <a:off x="3890855" y="2597277"/>
            <a:ext cx="288133" cy="576263"/>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7" name="直線コネクタ 16"/>
          <p:cNvCxnSpPr/>
          <p:nvPr/>
        </p:nvCxnSpPr>
        <p:spPr>
          <a:xfrm flipV="1">
            <a:off x="4107567" y="5733950"/>
            <a:ext cx="320417" cy="287338"/>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9" name="直線コネクタ 18"/>
          <p:cNvCxnSpPr/>
          <p:nvPr/>
        </p:nvCxnSpPr>
        <p:spPr>
          <a:xfrm flipV="1">
            <a:off x="5652120" y="4939427"/>
            <a:ext cx="380760" cy="721821"/>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sp>
        <p:nvSpPr>
          <p:cNvPr id="9228" name="AutoShape 2"/>
          <p:cNvSpPr>
            <a:spLocks noChangeArrowheads="1"/>
          </p:cNvSpPr>
          <p:nvPr/>
        </p:nvSpPr>
        <p:spPr bwMode="auto">
          <a:xfrm>
            <a:off x="47" y="71863"/>
            <a:ext cx="8101013" cy="404813"/>
          </a:xfrm>
          <a:prstGeom prst="bevel">
            <a:avLst>
              <a:gd name="adj" fmla="val 12500"/>
            </a:avLst>
          </a:prstGeom>
          <a:noFill/>
          <a:ln w="9525">
            <a:noFill/>
            <a:miter lim="800000"/>
            <a:headEnd/>
            <a:tailEnd/>
          </a:ln>
        </p:spPr>
        <p:txBody>
          <a:bodyPr anchor="ctr"/>
          <a:lstStyle/>
          <a:p>
            <a:pPr eaLnBrk="0" fontAlgn="base" hangingPunct="0">
              <a:spcBef>
                <a:spcPct val="0"/>
              </a:spcBef>
              <a:spcAft>
                <a:spcPct val="0"/>
              </a:spcAft>
            </a:pPr>
            <a:r>
              <a:rPr kumimoji="0" lang="ja-JP" altLang="en-US" sz="2400" dirty="0">
                <a:solidFill>
                  <a:srgbClr val="000000"/>
                </a:solidFill>
                <a:latin typeface="Arial" charset="0"/>
                <a:ea typeface="HGP創英角ｺﾞｼｯｸUB" pitchFamily="50" charset="-128"/>
              </a:rPr>
              <a:t>（２）要保護児童数の推移</a:t>
            </a:r>
          </a:p>
        </p:txBody>
      </p:sp>
      <p:sp>
        <p:nvSpPr>
          <p:cNvPr id="18" name="角丸四角形 17"/>
          <p:cNvSpPr/>
          <p:nvPr/>
        </p:nvSpPr>
        <p:spPr>
          <a:xfrm>
            <a:off x="179400" y="548482"/>
            <a:ext cx="8713787" cy="576262"/>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fontAlgn="base">
              <a:spcBef>
                <a:spcPct val="0"/>
              </a:spcBef>
              <a:spcAft>
                <a:spcPct val="0"/>
              </a:spcAft>
              <a:defRPr/>
            </a:pPr>
            <a:r>
              <a:rPr lang="ja-JP" altLang="en-US" sz="1400" dirty="0">
                <a:solidFill>
                  <a:srgbClr val="000000"/>
                </a:solidFill>
                <a:latin typeface="Times New Roman" pitchFamily="18" charset="0"/>
              </a:rPr>
              <a:t>　　ここ十数年で、里親等委託児童数は約</a:t>
            </a:r>
            <a:r>
              <a:rPr lang="ja-JP" altLang="en-US" sz="1400" dirty="0">
                <a:solidFill>
                  <a:srgbClr val="000000"/>
                </a:solidFill>
                <a:latin typeface="ＭＳ Ｐゴシック" panose="020B0600070205080204" pitchFamily="50" charset="-128"/>
                <a:ea typeface="ＭＳ Ｐゴシック" panose="020B0600070205080204" pitchFamily="50" charset="-128"/>
              </a:rPr>
              <a:t>２．７</a:t>
            </a:r>
            <a:r>
              <a:rPr lang="ja-JP" altLang="en-US" sz="1400" dirty="0">
                <a:solidFill>
                  <a:srgbClr val="000000"/>
                </a:solidFill>
                <a:latin typeface="Times New Roman" pitchFamily="18" charset="0"/>
              </a:rPr>
              <a:t>倍、児童養護施設の入所児童数は微増、乳児院が約２割増</a:t>
            </a:r>
            <a:endParaRPr lang="en-US" altLang="ja-JP" sz="1400" dirty="0">
              <a:solidFill>
                <a:srgbClr val="000000"/>
              </a:solidFill>
              <a:latin typeface="Times New Roman" pitchFamily="18" charset="0"/>
            </a:endParaRPr>
          </a:p>
          <a:p>
            <a:pPr fontAlgn="base">
              <a:spcBef>
                <a:spcPct val="0"/>
              </a:spcBef>
              <a:spcAft>
                <a:spcPct val="0"/>
              </a:spcAft>
              <a:defRPr/>
            </a:pPr>
            <a:r>
              <a:rPr lang="ja-JP" altLang="en-US" sz="1400" dirty="0">
                <a:solidFill>
                  <a:srgbClr val="000000"/>
                </a:solidFill>
                <a:latin typeface="Times New Roman" pitchFamily="18" charset="0"/>
              </a:rPr>
              <a:t>　となっている。　　</a:t>
            </a:r>
            <a:endParaRPr lang="ja-JP" altLang="en-US" sz="1400" dirty="0">
              <a:solidFill>
                <a:srgbClr val="000000"/>
              </a:solidFill>
            </a:endParaRPr>
          </a:p>
        </p:txBody>
      </p:sp>
      <p:sp>
        <p:nvSpPr>
          <p:cNvPr id="9230" name="テキスト ボックス 19"/>
          <p:cNvSpPr txBox="1">
            <a:spLocks noChangeArrowheads="1"/>
          </p:cNvSpPr>
          <p:nvPr/>
        </p:nvSpPr>
        <p:spPr bwMode="auto">
          <a:xfrm>
            <a:off x="3203854" y="4203030"/>
            <a:ext cx="2627313" cy="306388"/>
          </a:xfrm>
          <a:prstGeom prst="rect">
            <a:avLst/>
          </a:prstGeom>
          <a:noFill/>
          <a:ln w="9525">
            <a:noFill/>
            <a:miter lim="800000"/>
            <a:headEnd/>
            <a:tailEnd/>
          </a:ln>
        </p:spPr>
        <p:txBody>
          <a:bodyPr>
            <a:spAutoFit/>
          </a:bodyPr>
          <a:lstStyle/>
          <a:p>
            <a:pPr fontAlgn="base">
              <a:spcBef>
                <a:spcPct val="0"/>
              </a:spcBef>
              <a:spcAft>
                <a:spcPct val="0"/>
              </a:spcAft>
            </a:pPr>
            <a:r>
              <a:rPr lang="ja-JP" altLang="en-US" sz="1400" b="1" dirty="0">
                <a:solidFill>
                  <a:srgbClr val="000000"/>
                </a:solidFill>
                <a:latin typeface="Arial" charset="0"/>
                <a:ea typeface="ＭＳ Ｐゴシック" charset="-128"/>
              </a:rPr>
              <a:t>○児童養護施設の設置数</a:t>
            </a:r>
          </a:p>
        </p:txBody>
      </p:sp>
      <p:cxnSp>
        <p:nvCxnSpPr>
          <p:cNvPr id="27" name="直線コネクタ 26"/>
          <p:cNvCxnSpPr>
            <a:stCxn id="9245" idx="0"/>
          </p:cNvCxnSpPr>
          <p:nvPr/>
        </p:nvCxnSpPr>
        <p:spPr>
          <a:xfrm flipH="1" flipV="1">
            <a:off x="6804127" y="2534216"/>
            <a:ext cx="288925" cy="288925"/>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cxnSp>
        <p:nvCxnSpPr>
          <p:cNvPr id="32" name="直線コネクタ 31"/>
          <p:cNvCxnSpPr/>
          <p:nvPr/>
        </p:nvCxnSpPr>
        <p:spPr>
          <a:xfrm flipV="1">
            <a:off x="8604448" y="4725144"/>
            <a:ext cx="315272" cy="1065162"/>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sp>
        <p:nvSpPr>
          <p:cNvPr id="9236" name="正方形/長方形 32"/>
          <p:cNvSpPr>
            <a:spLocks noChangeArrowheads="1"/>
          </p:cNvSpPr>
          <p:nvPr/>
        </p:nvSpPr>
        <p:spPr bwMode="auto">
          <a:xfrm>
            <a:off x="6156176" y="4202859"/>
            <a:ext cx="1741182" cy="307777"/>
          </a:xfrm>
          <a:prstGeom prst="rect">
            <a:avLst/>
          </a:prstGeom>
          <a:noFill/>
          <a:ln w="9525">
            <a:noFill/>
            <a:miter lim="800000"/>
            <a:headEnd/>
            <a:tailEnd/>
          </a:ln>
        </p:spPr>
        <p:txBody>
          <a:bodyPr wrap="none">
            <a:spAutoFit/>
          </a:bodyPr>
          <a:lstStyle/>
          <a:p>
            <a:pPr fontAlgn="ctr">
              <a:spcBef>
                <a:spcPct val="0"/>
              </a:spcBef>
              <a:spcAft>
                <a:spcPct val="0"/>
              </a:spcAft>
            </a:pPr>
            <a:r>
              <a:rPr lang="ja-JP" altLang="en-US" sz="1400" b="1">
                <a:solidFill>
                  <a:srgbClr val="000000"/>
                </a:solidFill>
                <a:latin typeface="ＭＳ ゴシック" pitchFamily="49" charset="-128"/>
                <a:ea typeface="ＭＳ Ｐゴシック" charset="-128"/>
              </a:rPr>
              <a:t>○　乳児院の設置数</a:t>
            </a:r>
          </a:p>
        </p:txBody>
      </p:sp>
      <p:sp>
        <p:nvSpPr>
          <p:cNvPr id="9237" name="正方形/長方形 33"/>
          <p:cNvSpPr>
            <a:spLocks noChangeArrowheads="1"/>
          </p:cNvSpPr>
          <p:nvPr/>
        </p:nvSpPr>
        <p:spPr bwMode="auto">
          <a:xfrm>
            <a:off x="6072201" y="1268888"/>
            <a:ext cx="2100255" cy="307777"/>
          </a:xfrm>
          <a:prstGeom prst="rect">
            <a:avLst/>
          </a:prstGeom>
          <a:noFill/>
          <a:ln w="9525">
            <a:noFill/>
            <a:miter lim="800000"/>
            <a:headEnd/>
            <a:tailEnd/>
          </a:ln>
        </p:spPr>
        <p:txBody>
          <a:bodyPr wrap="none">
            <a:spAutoFit/>
          </a:bodyPr>
          <a:lstStyle/>
          <a:p>
            <a:pPr fontAlgn="ctr">
              <a:spcBef>
                <a:spcPct val="0"/>
              </a:spcBef>
              <a:spcAft>
                <a:spcPct val="0"/>
              </a:spcAft>
            </a:pPr>
            <a:r>
              <a:rPr lang="ja-JP" altLang="en-US" sz="1400" b="1" dirty="0">
                <a:solidFill>
                  <a:srgbClr val="000000"/>
                </a:solidFill>
                <a:latin typeface="ＭＳ ゴシック" pitchFamily="49" charset="-128"/>
                <a:ea typeface="ＭＳ Ｐゴシック" charset="-128"/>
              </a:rPr>
              <a:t>○　乳児院の入所児童数</a:t>
            </a:r>
          </a:p>
        </p:txBody>
      </p:sp>
      <p:sp>
        <p:nvSpPr>
          <p:cNvPr id="9238" name="正方形/長方形 34"/>
          <p:cNvSpPr>
            <a:spLocks noChangeArrowheads="1"/>
          </p:cNvSpPr>
          <p:nvPr/>
        </p:nvSpPr>
        <p:spPr bwMode="auto">
          <a:xfrm>
            <a:off x="179518" y="4367426"/>
            <a:ext cx="2771080" cy="861774"/>
          </a:xfrm>
          <a:prstGeom prst="rect">
            <a:avLst/>
          </a:prstGeom>
          <a:noFill/>
          <a:ln w="9525">
            <a:noFill/>
            <a:miter lim="800000"/>
            <a:headEnd/>
            <a:tailEnd/>
          </a:ln>
        </p:spPr>
        <p:txBody>
          <a:bodyPr wrap="square">
            <a:noAutofit/>
          </a:bodyPr>
          <a:lstStyle/>
          <a:p>
            <a:pPr marL="288000" indent="-269875" fontAlgn="ctr">
              <a:spcBef>
                <a:spcPct val="0"/>
              </a:spcBef>
              <a:spcAft>
                <a:spcPct val="0"/>
              </a:spcAft>
            </a:pPr>
            <a:r>
              <a:rPr lang="ja-JP" altLang="en-US" sz="1000" dirty="0">
                <a:solidFill>
                  <a:srgbClr val="000000"/>
                </a:solidFill>
                <a:latin typeface="ＭＳ ゴシック" pitchFamily="49" charset="-128"/>
                <a:ea typeface="ＭＳ Ｐゴシック" charset="-128"/>
              </a:rPr>
              <a:t> （注）児童養護施設・乳児院については各年度</a:t>
            </a:r>
            <a:r>
              <a:rPr lang="en-US" altLang="ja-JP" sz="1000" dirty="0">
                <a:solidFill>
                  <a:srgbClr val="000000"/>
                </a:solidFill>
                <a:latin typeface="ＭＳ ゴシック" pitchFamily="49" charset="-128"/>
                <a:ea typeface="ＭＳ Ｐゴシック" charset="-128"/>
              </a:rPr>
              <a:t>10</a:t>
            </a:r>
            <a:r>
              <a:rPr lang="ja-JP" altLang="en-US" sz="1000" dirty="0">
                <a:solidFill>
                  <a:srgbClr val="000000"/>
                </a:solidFill>
                <a:latin typeface="ＭＳ ゴシック" pitchFamily="49" charset="-128"/>
                <a:ea typeface="ＭＳ Ｐゴシック" charset="-128"/>
              </a:rPr>
              <a:t>月</a:t>
            </a:r>
            <a:r>
              <a:rPr lang="en-US" altLang="ja-JP" sz="1000" dirty="0">
                <a:solidFill>
                  <a:srgbClr val="000000"/>
                </a:solidFill>
                <a:latin typeface="ＭＳ ゴシック" pitchFamily="49" charset="-128"/>
                <a:ea typeface="ＭＳ Ｐゴシック" charset="-128"/>
              </a:rPr>
              <a:t>1</a:t>
            </a:r>
            <a:r>
              <a:rPr lang="ja-JP" altLang="en-US" sz="1000" dirty="0">
                <a:solidFill>
                  <a:srgbClr val="000000"/>
                </a:solidFill>
                <a:latin typeface="ＭＳ ゴシック" pitchFamily="49" charset="-128"/>
                <a:ea typeface="ＭＳ Ｐゴシック" charset="-128"/>
              </a:rPr>
              <a:t>日現在（社会福祉施設等調査、平成</a:t>
            </a:r>
            <a:r>
              <a:rPr lang="en-US" altLang="ja-JP" sz="1000" dirty="0">
                <a:solidFill>
                  <a:srgbClr val="000000"/>
                </a:solidFill>
                <a:latin typeface="ＭＳ ゴシック" pitchFamily="49" charset="-128"/>
                <a:ea typeface="ＭＳ Ｐゴシック" charset="-128"/>
              </a:rPr>
              <a:t>21</a:t>
            </a:r>
            <a:r>
              <a:rPr lang="ja-JP" altLang="en-US" sz="1000" dirty="0">
                <a:solidFill>
                  <a:srgbClr val="000000"/>
                </a:solidFill>
                <a:latin typeface="ＭＳ ゴシック" pitchFamily="49" charset="-128"/>
                <a:ea typeface="ＭＳ Ｐゴシック" charset="-128"/>
              </a:rPr>
              <a:t>年度以降は家庭福祉課調べ）</a:t>
            </a:r>
            <a:endParaRPr lang="en-US" altLang="ja-JP" sz="1000" dirty="0">
              <a:solidFill>
                <a:srgbClr val="000000"/>
              </a:solidFill>
              <a:latin typeface="ＭＳ ゴシック" pitchFamily="49" charset="-128"/>
              <a:ea typeface="ＭＳ Ｐゴシック" charset="-128"/>
            </a:endParaRPr>
          </a:p>
          <a:p>
            <a:pPr marL="288000" indent="-269875" fontAlgn="ctr">
              <a:spcBef>
                <a:spcPct val="0"/>
              </a:spcBef>
              <a:spcAft>
                <a:spcPct val="0"/>
              </a:spcAft>
            </a:pPr>
            <a:r>
              <a:rPr lang="ja-JP" altLang="en-US" sz="1000" dirty="0">
                <a:solidFill>
                  <a:srgbClr val="000000"/>
                </a:solidFill>
                <a:latin typeface="ＭＳ ゴシック" pitchFamily="49" charset="-128"/>
                <a:ea typeface="ＭＳ Ｐゴシック" charset="-128"/>
              </a:rPr>
              <a:t>　　　　里親・ファミリーホームについては、各年度</a:t>
            </a:r>
            <a:r>
              <a:rPr lang="en-US" altLang="ja-JP" sz="1000" dirty="0">
                <a:solidFill>
                  <a:srgbClr val="000000"/>
                </a:solidFill>
                <a:latin typeface="ＭＳ ゴシック" pitchFamily="49" charset="-128"/>
                <a:ea typeface="ＭＳ Ｐゴシック" charset="-128"/>
              </a:rPr>
              <a:t>3</a:t>
            </a:r>
            <a:r>
              <a:rPr lang="ja-JP" altLang="en-US" sz="1000" dirty="0">
                <a:solidFill>
                  <a:srgbClr val="000000"/>
                </a:solidFill>
                <a:latin typeface="ＭＳ ゴシック" pitchFamily="49" charset="-128"/>
                <a:ea typeface="ＭＳ Ｐゴシック" charset="-128"/>
              </a:rPr>
              <a:t>月末日現在（福祉行政報告例）</a:t>
            </a:r>
          </a:p>
        </p:txBody>
      </p:sp>
      <p:sp>
        <p:nvSpPr>
          <p:cNvPr id="9240" name="正方形/長方形 48"/>
          <p:cNvSpPr>
            <a:spLocks noChangeArrowheads="1"/>
          </p:cNvSpPr>
          <p:nvPr/>
        </p:nvSpPr>
        <p:spPr bwMode="auto">
          <a:xfrm>
            <a:off x="-71233" y="1250533"/>
            <a:ext cx="3023585" cy="307777"/>
          </a:xfrm>
          <a:prstGeom prst="rect">
            <a:avLst/>
          </a:prstGeom>
          <a:noFill/>
          <a:ln w="9525">
            <a:noFill/>
            <a:miter lim="800000"/>
            <a:headEnd/>
            <a:tailEnd/>
          </a:ln>
        </p:spPr>
        <p:txBody>
          <a:bodyPr wrap="none">
            <a:spAutoFit/>
          </a:bodyPr>
          <a:lstStyle/>
          <a:p>
            <a:pPr fontAlgn="ctr">
              <a:spcBef>
                <a:spcPct val="0"/>
              </a:spcBef>
              <a:spcAft>
                <a:spcPct val="0"/>
              </a:spcAft>
            </a:pPr>
            <a:r>
              <a:rPr lang="ja-JP" altLang="en-US" sz="1400" b="1" dirty="0">
                <a:solidFill>
                  <a:srgbClr val="000000"/>
                </a:solidFill>
                <a:latin typeface="ＭＳ ゴシック" pitchFamily="49" charset="-128"/>
                <a:ea typeface="ＭＳ Ｐゴシック" charset="-128"/>
              </a:rPr>
              <a:t>○　里親・ﾌｧﾐﾘｰﾎｰﾑへの委託児童数</a:t>
            </a:r>
          </a:p>
        </p:txBody>
      </p:sp>
      <p:sp>
        <p:nvSpPr>
          <p:cNvPr id="9241" name="テキスト ボックス 5"/>
          <p:cNvSpPr txBox="1">
            <a:spLocks noChangeArrowheads="1"/>
          </p:cNvSpPr>
          <p:nvPr/>
        </p:nvSpPr>
        <p:spPr bwMode="auto">
          <a:xfrm>
            <a:off x="3602780" y="3173414"/>
            <a:ext cx="1152525" cy="461962"/>
          </a:xfrm>
          <a:prstGeom prst="rect">
            <a:avLst/>
          </a:prstGeom>
          <a:solidFill>
            <a:schemeClr val="bg1"/>
          </a:solidFill>
          <a:ln w="9525">
            <a:solidFill>
              <a:schemeClr val="tx1"/>
            </a:solidFill>
            <a:miter lim="800000"/>
            <a:headEnd/>
            <a:tailEnd/>
          </a:ln>
        </p:spPr>
        <p:txBody>
          <a:bodyPr>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平成７年１０月</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２７</a:t>
            </a:r>
            <a:r>
              <a:rPr lang="en-US" altLang="ja-JP" sz="1200" dirty="0">
                <a:solidFill>
                  <a:srgbClr val="000000"/>
                </a:solidFill>
                <a:latin typeface="Arial" charset="0"/>
                <a:ea typeface="ＭＳ Ｐゴシック" charset="-128"/>
              </a:rPr>
              <a:t>,</a:t>
            </a:r>
            <a:r>
              <a:rPr lang="ja-JP" altLang="en-US" sz="1200" dirty="0">
                <a:solidFill>
                  <a:srgbClr val="000000"/>
                </a:solidFill>
                <a:latin typeface="Arial" charset="0"/>
                <a:ea typeface="ＭＳ Ｐゴシック" charset="-128"/>
              </a:rPr>
              <a:t>１４５人</a:t>
            </a:r>
          </a:p>
        </p:txBody>
      </p:sp>
      <p:sp>
        <p:nvSpPr>
          <p:cNvPr id="9243" name="テキスト ボックス 11"/>
          <p:cNvSpPr txBox="1">
            <a:spLocks noChangeArrowheads="1"/>
          </p:cNvSpPr>
          <p:nvPr/>
        </p:nvSpPr>
        <p:spPr bwMode="auto">
          <a:xfrm>
            <a:off x="3602779" y="5991373"/>
            <a:ext cx="1152525" cy="461963"/>
          </a:xfrm>
          <a:prstGeom prst="rect">
            <a:avLst/>
          </a:prstGeom>
          <a:solidFill>
            <a:schemeClr val="bg1"/>
          </a:solidFill>
          <a:ln w="9525">
            <a:solidFill>
              <a:schemeClr val="tx1"/>
            </a:solidFill>
            <a:miter lim="800000"/>
            <a:headEnd/>
            <a:tailEnd/>
          </a:ln>
        </p:spPr>
        <p:txBody>
          <a:bodyPr lIns="36000" rIns="36000">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平成１３年１０月</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５５１か所</a:t>
            </a:r>
          </a:p>
        </p:txBody>
      </p:sp>
      <p:sp>
        <p:nvSpPr>
          <p:cNvPr id="9244" name="テキスト ボックス 13"/>
          <p:cNvSpPr txBox="1">
            <a:spLocks noChangeArrowheads="1"/>
          </p:cNvSpPr>
          <p:nvPr/>
        </p:nvSpPr>
        <p:spPr bwMode="auto">
          <a:xfrm>
            <a:off x="5113248" y="5661248"/>
            <a:ext cx="1042987" cy="646331"/>
          </a:xfrm>
          <a:prstGeom prst="rect">
            <a:avLst/>
          </a:prstGeom>
          <a:solidFill>
            <a:schemeClr val="bg1"/>
          </a:solidFill>
          <a:ln w="9525">
            <a:solidFill>
              <a:schemeClr val="tx1"/>
            </a:solidFill>
            <a:miter lim="800000"/>
            <a:headEnd/>
            <a:tailEnd/>
          </a:ln>
        </p:spPr>
        <p:txBody>
          <a:bodyPr lIns="0" rIns="0">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平成２６年１０月</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６０１か所</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（１．０９倍）</a:t>
            </a:r>
          </a:p>
        </p:txBody>
      </p:sp>
      <p:sp>
        <p:nvSpPr>
          <p:cNvPr id="9245" name="テキスト ボックス 24"/>
          <p:cNvSpPr txBox="1">
            <a:spLocks noChangeArrowheads="1"/>
          </p:cNvSpPr>
          <p:nvPr/>
        </p:nvSpPr>
        <p:spPr bwMode="auto">
          <a:xfrm>
            <a:off x="6588235" y="2823141"/>
            <a:ext cx="1008063" cy="461963"/>
          </a:xfrm>
          <a:prstGeom prst="rect">
            <a:avLst/>
          </a:prstGeom>
          <a:solidFill>
            <a:schemeClr val="bg1"/>
          </a:solidFill>
          <a:ln w="9525">
            <a:solidFill>
              <a:schemeClr val="tx1"/>
            </a:solidFill>
            <a:miter lim="800000"/>
            <a:headEnd/>
            <a:tailEnd/>
          </a:ln>
        </p:spPr>
        <p:txBody>
          <a:bodyPr lIns="36000" rIns="36000">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平成７年１０月</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２</a:t>
            </a:r>
            <a:r>
              <a:rPr lang="en-US" altLang="ja-JP" sz="1200" dirty="0">
                <a:solidFill>
                  <a:srgbClr val="000000"/>
                </a:solidFill>
                <a:latin typeface="Arial" charset="0"/>
                <a:ea typeface="ＭＳ Ｐゴシック" charset="-128"/>
              </a:rPr>
              <a:t>,</a:t>
            </a:r>
            <a:r>
              <a:rPr lang="ja-JP" altLang="en-US" sz="1200" dirty="0">
                <a:solidFill>
                  <a:srgbClr val="000000"/>
                </a:solidFill>
                <a:latin typeface="Arial" charset="0"/>
                <a:ea typeface="ＭＳ Ｐゴシック" charset="-128"/>
              </a:rPr>
              <a:t>５６６人</a:t>
            </a:r>
          </a:p>
        </p:txBody>
      </p:sp>
      <p:sp>
        <p:nvSpPr>
          <p:cNvPr id="9246" name="テキスト ボックス 25"/>
          <p:cNvSpPr txBox="1">
            <a:spLocks noChangeArrowheads="1"/>
          </p:cNvSpPr>
          <p:nvPr/>
        </p:nvSpPr>
        <p:spPr bwMode="auto">
          <a:xfrm>
            <a:off x="7898269" y="2852936"/>
            <a:ext cx="1152525" cy="646331"/>
          </a:xfrm>
          <a:prstGeom prst="rect">
            <a:avLst/>
          </a:prstGeom>
          <a:solidFill>
            <a:schemeClr val="bg1"/>
          </a:solidFill>
          <a:ln w="9525">
            <a:solidFill>
              <a:schemeClr val="tx1"/>
            </a:solidFill>
            <a:miter lim="800000"/>
            <a:headEnd/>
            <a:tailEnd/>
          </a:ln>
        </p:spPr>
        <p:txBody>
          <a:bodyPr lIns="36000" rIns="36000">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平成２６年１０月</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３，０２２人</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（１．１８倍）</a:t>
            </a:r>
          </a:p>
        </p:txBody>
      </p:sp>
      <p:sp>
        <p:nvSpPr>
          <p:cNvPr id="9247" name="テキスト ボックス 29"/>
          <p:cNvSpPr txBox="1">
            <a:spLocks noChangeArrowheads="1"/>
          </p:cNvSpPr>
          <p:nvPr/>
        </p:nvSpPr>
        <p:spPr bwMode="auto">
          <a:xfrm>
            <a:off x="8054977" y="5743495"/>
            <a:ext cx="1044575" cy="646331"/>
          </a:xfrm>
          <a:prstGeom prst="rect">
            <a:avLst/>
          </a:prstGeom>
          <a:solidFill>
            <a:schemeClr val="bg1"/>
          </a:solidFill>
          <a:ln w="9525">
            <a:solidFill>
              <a:schemeClr val="tx1"/>
            </a:solidFill>
            <a:miter lim="800000"/>
            <a:headEnd/>
            <a:tailEnd/>
          </a:ln>
        </p:spPr>
        <p:txBody>
          <a:bodyPr lIns="0" rIns="0">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平成２６年１０月</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１３３か所</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（１．１７倍）</a:t>
            </a:r>
          </a:p>
        </p:txBody>
      </p:sp>
      <p:sp>
        <p:nvSpPr>
          <p:cNvPr id="9248" name="テキスト ボックス 28"/>
          <p:cNvSpPr txBox="1">
            <a:spLocks noChangeArrowheads="1"/>
          </p:cNvSpPr>
          <p:nvPr/>
        </p:nvSpPr>
        <p:spPr bwMode="auto">
          <a:xfrm>
            <a:off x="6733033" y="6063502"/>
            <a:ext cx="1150938" cy="461665"/>
          </a:xfrm>
          <a:prstGeom prst="rect">
            <a:avLst/>
          </a:prstGeom>
          <a:solidFill>
            <a:schemeClr val="bg1"/>
          </a:solidFill>
          <a:ln w="9525">
            <a:solidFill>
              <a:schemeClr val="tx1"/>
            </a:solidFill>
            <a:miter lim="800000"/>
            <a:headEnd/>
            <a:tailEnd/>
          </a:ln>
        </p:spPr>
        <p:txBody>
          <a:bodyPr lIns="36000" rIns="36000">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平成１４年１０月</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１１４か所</a:t>
            </a:r>
          </a:p>
        </p:txBody>
      </p:sp>
      <p:sp>
        <p:nvSpPr>
          <p:cNvPr id="9249" name="テキスト ボックス 42"/>
          <p:cNvSpPr txBox="1">
            <a:spLocks noChangeArrowheads="1"/>
          </p:cNvSpPr>
          <p:nvPr/>
        </p:nvSpPr>
        <p:spPr bwMode="auto">
          <a:xfrm>
            <a:off x="631281" y="2355037"/>
            <a:ext cx="1223963" cy="461665"/>
          </a:xfrm>
          <a:prstGeom prst="rect">
            <a:avLst/>
          </a:prstGeom>
          <a:solidFill>
            <a:schemeClr val="bg1"/>
          </a:solidFill>
          <a:ln w="9525">
            <a:solidFill>
              <a:schemeClr val="tx1"/>
            </a:solidFill>
            <a:miter lim="800000"/>
            <a:headEnd/>
            <a:tailEnd/>
          </a:ln>
        </p:spPr>
        <p:txBody>
          <a:bodyPr wrap="square">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平成１１年度末</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２</a:t>
            </a:r>
            <a:r>
              <a:rPr lang="en-US" altLang="ja-JP" sz="1200" dirty="0">
                <a:solidFill>
                  <a:srgbClr val="000000"/>
                </a:solidFill>
                <a:latin typeface="Arial" charset="0"/>
                <a:ea typeface="ＭＳ Ｐゴシック" charset="-128"/>
              </a:rPr>
              <a:t>,</a:t>
            </a:r>
            <a:r>
              <a:rPr lang="ja-JP" altLang="en-US" sz="1200" dirty="0">
                <a:solidFill>
                  <a:srgbClr val="000000"/>
                </a:solidFill>
                <a:latin typeface="Arial" charset="0"/>
                <a:ea typeface="ＭＳ Ｐゴシック" charset="-128"/>
              </a:rPr>
              <a:t>１２２人</a:t>
            </a:r>
          </a:p>
        </p:txBody>
      </p:sp>
      <p:grpSp>
        <p:nvGrpSpPr>
          <p:cNvPr id="2" name="グループ化 39"/>
          <p:cNvGrpSpPr/>
          <p:nvPr/>
        </p:nvGrpSpPr>
        <p:grpSpPr>
          <a:xfrm>
            <a:off x="1979724" y="1817454"/>
            <a:ext cx="1042987" cy="1827570"/>
            <a:chOff x="2538313" y="3195108"/>
            <a:chExt cx="1042987" cy="1827570"/>
          </a:xfrm>
        </p:grpSpPr>
        <p:cxnSp>
          <p:nvCxnSpPr>
            <p:cNvPr id="48" name="直線コネクタ 47"/>
            <p:cNvCxnSpPr>
              <a:endCxn id="9250" idx="0"/>
            </p:cNvCxnSpPr>
            <p:nvPr/>
          </p:nvCxnSpPr>
          <p:spPr>
            <a:xfrm flipH="1">
              <a:off x="3059807" y="3195108"/>
              <a:ext cx="431301" cy="11812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250" name="テキスト ボックス 44"/>
            <p:cNvSpPr txBox="1">
              <a:spLocks noChangeArrowheads="1"/>
            </p:cNvSpPr>
            <p:nvPr/>
          </p:nvSpPr>
          <p:spPr bwMode="auto">
            <a:xfrm>
              <a:off x="2538313" y="4376347"/>
              <a:ext cx="1042987" cy="646331"/>
            </a:xfrm>
            <a:prstGeom prst="rect">
              <a:avLst/>
            </a:prstGeom>
            <a:solidFill>
              <a:schemeClr val="bg1"/>
            </a:solidFill>
            <a:ln w="9525">
              <a:solidFill>
                <a:schemeClr val="tx1"/>
              </a:solidFill>
              <a:miter lim="800000"/>
              <a:headEnd/>
              <a:tailEnd/>
            </a:ln>
          </p:spPr>
          <p:txBody>
            <a:bodyPr lIns="0" rIns="0">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平成２５年度末</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５，６２９人</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（２．６５倍）</a:t>
              </a:r>
            </a:p>
          </p:txBody>
        </p:sp>
      </p:grpSp>
      <p:sp>
        <p:nvSpPr>
          <p:cNvPr id="9242" name="テキスト ボックス 10"/>
          <p:cNvSpPr txBox="1">
            <a:spLocks noChangeArrowheads="1"/>
          </p:cNvSpPr>
          <p:nvPr/>
        </p:nvSpPr>
        <p:spPr bwMode="auto">
          <a:xfrm>
            <a:off x="4788088" y="2708920"/>
            <a:ext cx="1152525" cy="646331"/>
          </a:xfrm>
          <a:prstGeom prst="rect">
            <a:avLst/>
          </a:prstGeom>
          <a:solidFill>
            <a:schemeClr val="bg1"/>
          </a:solidFill>
          <a:ln w="9525">
            <a:solidFill>
              <a:schemeClr val="tx1"/>
            </a:solidFill>
            <a:miter lim="800000"/>
            <a:headEnd/>
            <a:tailEnd/>
          </a:ln>
        </p:spPr>
        <p:txBody>
          <a:bodyPr lIns="36000" rIns="36000">
            <a:spAutoFit/>
          </a:bodyPr>
          <a:lstStyle/>
          <a:p>
            <a:pPr algn="ctr" fontAlgn="base">
              <a:spcBef>
                <a:spcPct val="0"/>
              </a:spcBef>
              <a:spcAft>
                <a:spcPct val="0"/>
              </a:spcAft>
            </a:pPr>
            <a:r>
              <a:rPr lang="ja-JP" altLang="en-US" sz="1200" dirty="0">
                <a:solidFill>
                  <a:srgbClr val="000000"/>
                </a:solidFill>
                <a:latin typeface="Arial" charset="0"/>
                <a:ea typeface="ＭＳ Ｐゴシック" charset="-128"/>
              </a:rPr>
              <a:t>平成２６年１０月</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２８，１８３人</a:t>
            </a:r>
            <a:endParaRPr lang="en-US" altLang="ja-JP" sz="1200" dirty="0">
              <a:solidFill>
                <a:srgbClr val="000000"/>
              </a:solidFill>
              <a:latin typeface="Arial" charset="0"/>
              <a:ea typeface="ＭＳ Ｐゴシック" charset="-128"/>
            </a:endParaRPr>
          </a:p>
          <a:p>
            <a:pPr algn="ctr" fontAlgn="base">
              <a:spcBef>
                <a:spcPct val="0"/>
              </a:spcBef>
              <a:spcAft>
                <a:spcPct val="0"/>
              </a:spcAft>
            </a:pPr>
            <a:r>
              <a:rPr lang="ja-JP" altLang="en-US" sz="1200" dirty="0">
                <a:solidFill>
                  <a:srgbClr val="000000"/>
                </a:solidFill>
                <a:latin typeface="Arial" charset="0"/>
                <a:ea typeface="ＭＳ Ｐゴシック" charset="-128"/>
              </a:rPr>
              <a:t>（１．０４倍）</a:t>
            </a:r>
          </a:p>
        </p:txBody>
      </p:sp>
      <p:sp>
        <p:nvSpPr>
          <p:cNvPr id="40"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4</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938934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302573703"/>
              </p:ext>
            </p:extLst>
          </p:nvPr>
        </p:nvGraphicFramePr>
        <p:xfrm>
          <a:off x="107506" y="4151006"/>
          <a:ext cx="8991640" cy="2685915"/>
        </p:xfrm>
        <a:graphic>
          <a:graphicData uri="http://schemas.openxmlformats.org/drawingml/2006/table">
            <a:tbl>
              <a:tblPr firstRow="1" bandRow="1">
                <a:tableStyleId>{5940675A-B579-460E-94D1-54222C63F5DA}</a:tableStyleId>
              </a:tblPr>
              <a:tblGrid>
                <a:gridCol w="1212356"/>
                <a:gridCol w="821708"/>
                <a:gridCol w="821708"/>
                <a:gridCol w="821708"/>
                <a:gridCol w="821708"/>
                <a:gridCol w="1205620"/>
                <a:gridCol w="821708"/>
                <a:gridCol w="821708"/>
                <a:gridCol w="821708"/>
                <a:gridCol w="821708"/>
              </a:tblGrid>
              <a:tr h="288032">
                <a:tc>
                  <a:txBody>
                    <a:bodyPr/>
                    <a:lstStyle/>
                    <a:p>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ctr"/>
                      <a:r>
                        <a:rPr kumimoji="1" lang="en-US" altLang="ja-JP" sz="1000" dirty="0" smtClean="0">
                          <a:latin typeface="ＭＳ Ｐゴシック" pitchFamily="50" charset="-128"/>
                          <a:ea typeface="ＭＳ Ｐゴシック" pitchFamily="50" charset="-128"/>
                        </a:rPr>
                        <a:t>H25</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H15</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S58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H25</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H15</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S58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58118">
                <a:tc>
                  <a:txBody>
                    <a:bodyPr/>
                    <a:lstStyle/>
                    <a:p>
                      <a:r>
                        <a:rPr kumimoji="1" lang="ja-JP" altLang="en-US" sz="800" dirty="0" smtClean="0">
                          <a:latin typeface="ＭＳ Ｐゴシック" pitchFamily="50" charset="-128"/>
                          <a:ea typeface="ＭＳ Ｐゴシック" pitchFamily="50" charset="-128"/>
                        </a:rPr>
                        <a:t>（父・母・父母の）死亡</a:t>
                      </a:r>
                      <a:endParaRPr kumimoji="1" lang="en-US" altLang="ja-JP" sz="800" dirty="0" smtClean="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663[2.2]</a:t>
                      </a: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912[3.0]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1,246[4.7]</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3,070[9.6]</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r>
                        <a:rPr kumimoji="1" lang="ja-JP" altLang="en-US" sz="800" dirty="0" smtClean="0">
                          <a:latin typeface="ＭＳ Ｐゴシック" pitchFamily="50" charset="-128"/>
                          <a:ea typeface="ＭＳ Ｐゴシック" pitchFamily="50" charset="-128"/>
                        </a:rPr>
                        <a:t>（</a:t>
                      </a:r>
                      <a:r>
                        <a:rPr kumimoji="1" lang="ja-JP" altLang="en-US" sz="1000" dirty="0" smtClean="0">
                          <a:latin typeface="ＭＳ Ｐゴシック" pitchFamily="50" charset="-128"/>
                          <a:ea typeface="ＭＳ Ｐゴシック" pitchFamily="50" charset="-128"/>
                        </a:rPr>
                        <a:t>父・母の）就労</a:t>
                      </a:r>
                      <a:endParaRPr kumimoji="1" lang="en-US" altLang="ja-JP" sz="1000" dirty="0" smtClean="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1,730[5.8]</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3,537[11.6]</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2,968[11.1]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220[0.7]</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34577">
                <a:tc>
                  <a:txBody>
                    <a:bodyPr/>
                    <a:lstStyle/>
                    <a:p>
                      <a:r>
                        <a:rPr kumimoji="1" lang="ja-JP" altLang="en-US" sz="800" dirty="0" smtClean="0">
                          <a:latin typeface="ＭＳ Ｐゴシック" pitchFamily="50" charset="-128"/>
                          <a:ea typeface="ＭＳ Ｐゴシック" pitchFamily="50" charset="-128"/>
                        </a:rPr>
                        <a:t>（父・母・父母の）行方不明</a:t>
                      </a:r>
                      <a:endParaRPr kumimoji="1" lang="en-US" altLang="ja-JP" sz="800" dirty="0" smtClean="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1,279[4.3]</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3,333[11.0]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4,942[18.5]</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9,100[28.4]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r>
                        <a:rPr kumimoji="1" lang="ja-JP" altLang="en-US" sz="800" dirty="0" smtClean="0">
                          <a:latin typeface="ＭＳ Ｐゴシック" pitchFamily="50" charset="-128"/>
                          <a:ea typeface="ＭＳ Ｐゴシック" pitchFamily="50" charset="-128"/>
                        </a:rPr>
                        <a:t>（父・母の）精神疾患等</a:t>
                      </a:r>
                      <a:endParaRPr kumimoji="1" lang="en-US" altLang="ja-JP" sz="800" dirty="0" smtClean="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3,697[12.3]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2,479[8.2]</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1,495[5.6]</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1,760[5.5]</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66880">
                <a:tc>
                  <a:txBody>
                    <a:bodyPr/>
                    <a:lstStyle/>
                    <a:p>
                      <a:r>
                        <a:rPr kumimoji="1" lang="ja-JP" altLang="en-US" sz="1000" dirty="0" smtClean="0">
                          <a:latin typeface="ＭＳ Ｐゴシック" pitchFamily="50" charset="-128"/>
                          <a:ea typeface="ＭＳ Ｐゴシック" pitchFamily="50" charset="-128"/>
                        </a:rPr>
                        <a:t>父母の離婚</a:t>
                      </a:r>
                      <a:endParaRPr kumimoji="1" lang="en-US" altLang="ja-JP" sz="1000" dirty="0" smtClean="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872[2.9]</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1,983[6.5]</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3,475[13.0]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6,720[21.0]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r>
                        <a:rPr kumimoji="1" lang="ja-JP" altLang="en-US" sz="800" dirty="0" smtClean="0">
                          <a:latin typeface="ＭＳ Ｐゴシック" pitchFamily="50" charset="-128"/>
                          <a:ea typeface="ＭＳ Ｐゴシック" pitchFamily="50" charset="-128"/>
                        </a:rPr>
                        <a:t>虐待（放任・怠惰、虐待・酷使、棄児、養育拒否）</a:t>
                      </a:r>
                      <a:endParaRPr kumimoji="1" lang="en-US" altLang="ja-JP" sz="800" dirty="0" smtClean="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11,377[37.9]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8,340[27.4]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4,268[16.0]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2,890[9.0]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34577">
                <a:tc>
                  <a:txBody>
                    <a:bodyPr/>
                    <a:lstStyle/>
                    <a:p>
                      <a:r>
                        <a:rPr kumimoji="1" lang="ja-JP" altLang="en-US" sz="1000" dirty="0" smtClean="0">
                          <a:latin typeface="ＭＳ Ｐゴシック" pitchFamily="50" charset="-128"/>
                          <a:ea typeface="ＭＳ Ｐゴシック" pitchFamily="50" charset="-128"/>
                        </a:rPr>
                        <a:t>父母の不和</a:t>
                      </a:r>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233[0.8]</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262[0.9]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429[1.6]</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630[2.0]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r>
                        <a:rPr kumimoji="1" lang="ja-JP" altLang="en-US" sz="800" dirty="0" smtClean="0">
                          <a:latin typeface="ＭＳ Ｐゴシック" pitchFamily="50" charset="-128"/>
                          <a:ea typeface="ＭＳ Ｐゴシック" pitchFamily="50" charset="-128"/>
                        </a:rPr>
                        <a:t>破産等の経済的理由</a:t>
                      </a:r>
                      <a:endParaRPr kumimoji="1" lang="ja-JP" altLang="en-US" sz="8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1,762[5.9]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2,452[8.1]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939[3.5]</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lToBr w="12700" cap="flat" cmpd="sng" algn="ctr">
                      <a:noFill/>
                      <a:prstDash val="solid"/>
                      <a:round/>
                      <a:headEnd type="none" w="med" len="med"/>
                      <a:tailEnd type="none" w="med" len="med"/>
                    </a:lnTlToBr>
                  </a:tcPr>
                </a:tc>
                <a:tc>
                  <a:txBody>
                    <a:bodyPr/>
                    <a:lstStyle/>
                    <a:p>
                      <a:pPr algn="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lToBr w="12700" cap="flat" cmpd="sng" algn="ctr">
                      <a:solidFill>
                        <a:schemeClr val="tx1"/>
                      </a:solidFill>
                      <a:prstDash val="solid"/>
                      <a:round/>
                      <a:headEnd type="none" w="med" len="med"/>
                      <a:tailEnd type="none" w="med" len="med"/>
                    </a:lnTlToBr>
                  </a:tcPr>
                </a:tc>
              </a:tr>
              <a:tr h="334577">
                <a:tc>
                  <a:txBody>
                    <a:bodyPr/>
                    <a:lstStyle/>
                    <a:p>
                      <a:r>
                        <a:rPr kumimoji="1" lang="ja-JP" altLang="en-US" sz="1000" dirty="0" smtClean="0">
                          <a:latin typeface="ＭＳ Ｐゴシック" pitchFamily="50" charset="-128"/>
                          <a:ea typeface="ＭＳ Ｐゴシック" pitchFamily="50" charset="-128"/>
                        </a:rPr>
                        <a:t>（父・母の）拘禁</a:t>
                      </a:r>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1,456[4.9]</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1,451[4.8]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1,083[4.1]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1,220[3.8]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r>
                        <a:rPr kumimoji="1" lang="ja-JP" altLang="en-US" sz="800" dirty="0" smtClean="0">
                          <a:latin typeface="ＭＳ Ｐゴシック" pitchFamily="50" charset="-128"/>
                          <a:ea typeface="ＭＳ Ｐゴシック" pitchFamily="50" charset="-128"/>
                        </a:rPr>
                        <a:t>児童問題による監護困難</a:t>
                      </a:r>
                      <a:endParaRPr kumimoji="1" lang="ja-JP" altLang="en-US" sz="8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1,130[3.8]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1,139[3.7]</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1,662[6.2]</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lToBr w="12700" cap="flat" cmpd="sng" algn="ctr">
                      <a:noFill/>
                      <a:prstDash val="solid"/>
                      <a:round/>
                      <a:headEnd type="none" w="med" len="med"/>
                      <a:tailEnd type="none" w="med" len="med"/>
                    </a:lnTlToBr>
                  </a:tcPr>
                </a:tc>
                <a:tc>
                  <a:txBody>
                    <a:bodyPr/>
                    <a:lstStyle/>
                    <a:p>
                      <a:pPr algn="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lToBr w="12700" cap="flat" cmpd="sng" algn="ctr">
                      <a:solidFill>
                        <a:schemeClr val="tx1"/>
                      </a:solidFill>
                      <a:prstDash val="solid"/>
                      <a:round/>
                      <a:headEnd type="none" w="med" len="med"/>
                      <a:tailEnd type="none" w="med" len="med"/>
                    </a:lnTlToBr>
                  </a:tcPr>
                </a:tc>
              </a:tr>
              <a:tr h="334577">
                <a:tc>
                  <a:txBody>
                    <a:bodyPr/>
                    <a:lstStyle/>
                    <a:p>
                      <a:r>
                        <a:rPr kumimoji="1" lang="ja-JP" altLang="en-US" sz="1000" dirty="0" smtClean="0">
                          <a:latin typeface="ＭＳ Ｐゴシック" pitchFamily="50" charset="-128"/>
                          <a:ea typeface="ＭＳ Ｐゴシック" pitchFamily="50" charset="-128"/>
                        </a:rPr>
                        <a:t>（父・母の）入院</a:t>
                      </a:r>
                      <a:endParaRPr kumimoji="1" lang="en-US" altLang="ja-JP" sz="1000" dirty="0" smtClean="0">
                        <a:latin typeface="ＭＳ Ｐゴシック" pitchFamily="50" charset="-128"/>
                        <a:ea typeface="ＭＳ Ｐゴシック" pitchFamily="50" charset="-128"/>
                      </a:endParaRPr>
                    </a:p>
                  </a:txBody>
                  <a:tcPr marL="36000" marR="36000" marT="36000" marB="36000" anchor="ctr">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1,304[4.3]</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2,128[7.0]</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3,019[11.3]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4,090[12.8]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ＭＳ Ｐゴシック" pitchFamily="50" charset="-128"/>
                          <a:ea typeface="ＭＳ Ｐゴシック" pitchFamily="50" charset="-128"/>
                        </a:rPr>
                        <a:t>その他・不詳</a:t>
                      </a:r>
                      <a:endParaRPr kumimoji="1" lang="en-US" altLang="ja-JP" sz="1000" dirty="0" smtClean="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4,476[14.9]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2,400[7.9]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1,199[4.5]</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2,340[7.3]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r h="334577">
                <a:tc gridSpan="5">
                  <a:txBody>
                    <a:bodyPr/>
                    <a:lstStyle/>
                    <a:p>
                      <a:endParaRPr kumimoji="1" lang="en-US" altLang="ja-JP" sz="1000" dirty="0" smtClean="0">
                        <a:latin typeface="ＭＳ Ｐゴシック" pitchFamily="50" charset="-128"/>
                        <a:ea typeface="ＭＳ Ｐゴシック" pitchFamily="50" charset="-128"/>
                      </a:endParaRPr>
                    </a:p>
                  </a:txBody>
                  <a:tcPr marL="36000" marR="36000" marT="36000" marB="36000" anchor="ctr">
                    <a:lnL w="12700" cmpd="sng">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pPr algn="r"/>
                      <a:endParaRPr kumimoji="1" lang="ja-JP" altLang="en-US" sz="105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hMerge="1">
                  <a:txBody>
                    <a:bodyPr/>
                    <a:lstStyle/>
                    <a:p>
                      <a:pPr algn="r"/>
                      <a:endParaRPr kumimoji="1" lang="ja-JP" altLang="en-US" sz="105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r"/>
                      <a:endParaRPr kumimoji="1" lang="ja-JP" altLang="en-US" sz="105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r"/>
                      <a:endParaRPr kumimoji="1" lang="ja-JP" altLang="en-US" sz="105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00" dirty="0" smtClean="0">
                          <a:latin typeface="ＭＳ Ｐゴシック" pitchFamily="50" charset="-128"/>
                          <a:ea typeface="ＭＳ Ｐゴシック" pitchFamily="50" charset="-128"/>
                        </a:rPr>
                        <a:t>総　数</a:t>
                      </a:r>
                      <a:endParaRPr kumimoji="1" lang="en-US" altLang="ja-JP" sz="1000" dirty="0" smtClean="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r"/>
                      <a:r>
                        <a:rPr kumimoji="1" lang="en-US" altLang="ja-JP" sz="1000" dirty="0" smtClean="0">
                          <a:latin typeface="ＭＳ Ｐゴシック" pitchFamily="50" charset="-128"/>
                          <a:ea typeface="ＭＳ Ｐゴシック" pitchFamily="50" charset="-128"/>
                        </a:rPr>
                        <a:t>29,979[100.0]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r"/>
                      <a:r>
                        <a:rPr kumimoji="1" lang="en-US" altLang="ja-JP" sz="1000" dirty="0" smtClean="0">
                          <a:latin typeface="ＭＳ Ｐゴシック" pitchFamily="50" charset="-128"/>
                          <a:ea typeface="ＭＳ Ｐゴシック" pitchFamily="50" charset="-128"/>
                        </a:rPr>
                        <a:t>30,416[100.0]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r"/>
                      <a:r>
                        <a:rPr kumimoji="1" lang="en-US" altLang="ja-JP" sz="1000" dirty="0" smtClean="0">
                          <a:latin typeface="ＭＳ Ｐゴシック" pitchFamily="50" charset="-128"/>
                          <a:ea typeface="ＭＳ Ｐゴシック" pitchFamily="50" charset="-128"/>
                        </a:rPr>
                        <a:t>26,725[100.0]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r"/>
                      <a:r>
                        <a:rPr kumimoji="1" lang="en-US" altLang="ja-JP" sz="1000" dirty="0" smtClean="0">
                          <a:latin typeface="ＭＳ Ｐゴシック" pitchFamily="50" charset="-128"/>
                          <a:ea typeface="ＭＳ Ｐゴシック" pitchFamily="50" charset="-128"/>
                        </a:rPr>
                        <a:t>32,040[100.0]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bl>
          </a:graphicData>
        </a:graphic>
      </p:graphicFrame>
      <p:sp>
        <p:nvSpPr>
          <p:cNvPr id="4098" name="スライド番号プレースホルダ 1"/>
          <p:cNvSpPr>
            <a:spLocks noGrp="1"/>
          </p:cNvSpPr>
          <p:nvPr>
            <p:ph type="sldNum" sz="quarter" idx="12"/>
          </p:nvPr>
        </p:nvSpPr>
        <p:spPr>
          <a:xfrm>
            <a:off x="7046913" y="6597652"/>
            <a:ext cx="2133600" cy="260350"/>
          </a:xfrm>
          <a:noFill/>
        </p:spPr>
        <p:txBody>
          <a:bodyPr/>
          <a:lstStyle/>
          <a:p>
            <a:fld id="{4B450361-A5CE-483A-BF14-8F9CF438CD76}" type="slidenum">
              <a:rPr lang="en-US" altLang="ja-JP" smtClean="0">
                <a:solidFill>
                  <a:srgbClr val="000000"/>
                </a:solidFill>
                <a:ea typeface="ＭＳ Ｐゴシック" charset="-128"/>
              </a:rPr>
              <a:pPr/>
              <a:t>5</a:t>
            </a:fld>
            <a:endParaRPr lang="en-US" altLang="ja-JP" smtClean="0">
              <a:solidFill>
                <a:srgbClr val="000000"/>
              </a:solidFill>
              <a:ea typeface="ＭＳ Ｐゴシック" charset="-128"/>
            </a:endParaRPr>
          </a:p>
        </p:txBody>
      </p:sp>
      <p:sp>
        <p:nvSpPr>
          <p:cNvPr id="7" name="正方形/長方形 6"/>
          <p:cNvSpPr/>
          <p:nvPr/>
        </p:nvSpPr>
        <p:spPr>
          <a:xfrm>
            <a:off x="0" y="260650"/>
            <a:ext cx="3275856" cy="307777"/>
          </a:xfrm>
          <a:prstGeom prst="rect">
            <a:avLst/>
          </a:prstGeom>
        </p:spPr>
        <p:txBody>
          <a:bodyPr wrap="square">
            <a:spAutoFit/>
          </a:bodyPr>
          <a:lstStyle/>
          <a:p>
            <a:pPr fontAlgn="base">
              <a:spcBef>
                <a:spcPct val="0"/>
              </a:spcBef>
              <a:spcAft>
                <a:spcPct val="0"/>
              </a:spcAft>
            </a:pPr>
            <a:r>
              <a:rPr lang="ja-JP" altLang="en-US" sz="1400" b="1" dirty="0">
                <a:solidFill>
                  <a:srgbClr val="000000"/>
                </a:solidFill>
                <a:latin typeface="ＭＳ ゴシック" pitchFamily="49" charset="-128"/>
              </a:rPr>
              <a:t>①児童養護施設の児童の年齢</a:t>
            </a:r>
            <a:endParaRPr lang="ja-JP" altLang="en-US" sz="1400" dirty="0">
              <a:solidFill>
                <a:srgbClr val="000000"/>
              </a:solidFill>
              <a:latin typeface="ＭＳ ゴシック" pitchFamily="49" charset="-128"/>
            </a:endParaRPr>
          </a:p>
        </p:txBody>
      </p:sp>
      <p:sp>
        <p:nvSpPr>
          <p:cNvPr id="14" name="AutoShape 10"/>
          <p:cNvSpPr>
            <a:spLocks noChangeArrowheads="1"/>
          </p:cNvSpPr>
          <p:nvPr/>
        </p:nvSpPr>
        <p:spPr bwMode="auto">
          <a:xfrm>
            <a:off x="2" y="44630"/>
            <a:ext cx="7668344" cy="216023"/>
          </a:xfrm>
          <a:prstGeom prst="homePlate">
            <a:avLst>
              <a:gd name="adj" fmla="val 90313"/>
            </a:avLst>
          </a:prstGeom>
          <a:noFill/>
          <a:ln w="9525">
            <a:noFill/>
            <a:miter lim="800000"/>
            <a:headEnd/>
            <a:tailEnd/>
          </a:ln>
        </p:spPr>
        <p:txBody>
          <a:bodyPr wrap="none" lIns="36000" tIns="36000" rIns="36000" bIns="36000" anchor="ctr"/>
          <a:lstStyle/>
          <a:p>
            <a:pPr fontAlgn="base">
              <a:spcBef>
                <a:spcPct val="0"/>
              </a:spcBef>
              <a:spcAft>
                <a:spcPct val="0"/>
              </a:spcAft>
            </a:pPr>
            <a:r>
              <a:rPr lang="ja-JP" altLang="en-US" sz="1600" dirty="0">
                <a:solidFill>
                  <a:srgbClr val="000000"/>
                </a:solidFill>
                <a:latin typeface="HG創英角ｺﾞｼｯｸUB" pitchFamily="49" charset="-128"/>
                <a:ea typeface="HG創英角ｺﾞｼｯｸUB" pitchFamily="49" charset="-128"/>
              </a:rPr>
              <a:t>（３）</a:t>
            </a:r>
            <a:r>
              <a:rPr lang="ja-JP" altLang="en-US" sz="1600" dirty="0" smtClean="0">
                <a:solidFill>
                  <a:srgbClr val="000000"/>
                </a:solidFill>
                <a:latin typeface="HG創英角ｺﾞｼｯｸUB" pitchFamily="49" charset="-128"/>
                <a:ea typeface="HG創英角ｺﾞｼｯｸUB" pitchFamily="49" charset="-128"/>
              </a:rPr>
              <a:t>児童</a:t>
            </a:r>
            <a:r>
              <a:rPr lang="ja-JP" altLang="en-US" sz="1600" dirty="0">
                <a:solidFill>
                  <a:srgbClr val="000000"/>
                </a:solidFill>
                <a:latin typeface="HG創英角ｺﾞｼｯｸUB" pitchFamily="49" charset="-128"/>
                <a:ea typeface="HG創英角ｺﾞｼｯｸUB" pitchFamily="49" charset="-128"/>
              </a:rPr>
              <a:t>養護施設の児童の年齢、在所期間、措置理由</a:t>
            </a:r>
          </a:p>
        </p:txBody>
      </p:sp>
      <p:sp>
        <p:nvSpPr>
          <p:cNvPr id="15" name="テキスト ボックス 14"/>
          <p:cNvSpPr txBox="1"/>
          <p:nvPr/>
        </p:nvSpPr>
        <p:spPr>
          <a:xfrm>
            <a:off x="107506" y="6556057"/>
            <a:ext cx="4104456" cy="257369"/>
          </a:xfrm>
          <a:prstGeom prst="rect">
            <a:avLst/>
          </a:prstGeom>
          <a:noFill/>
        </p:spPr>
        <p:txBody>
          <a:bodyPr wrap="square" lIns="36000" tIns="36000" rIns="36000" bIns="36000" rtlCol="0" anchor="ctr" anchorCtr="0">
            <a:spAutoFit/>
          </a:bodyPr>
          <a:lstStyle/>
          <a:p>
            <a:pPr marL="88900" indent="-88900" fontAlgn="ctr">
              <a:spcBef>
                <a:spcPct val="0"/>
              </a:spcBef>
              <a:spcAft>
                <a:spcPct val="0"/>
              </a:spcAft>
            </a:pPr>
            <a:r>
              <a:rPr lang="ja-JP" altLang="en-US" sz="1200" dirty="0">
                <a:solidFill>
                  <a:srgbClr val="000000"/>
                </a:solidFill>
                <a:latin typeface="ＭＳ ゴシック"/>
                <a:ea typeface="ＭＳ Ｐゴシック" charset="-128"/>
              </a:rPr>
              <a:t>児童養護施設（旧養護施設）入所児童等調査</a:t>
            </a:r>
            <a:endParaRPr lang="ja-JP" altLang="en-US" sz="800" dirty="0">
              <a:solidFill>
                <a:srgbClr val="000000"/>
              </a:solidFill>
              <a:latin typeface="Arial" charset="0"/>
              <a:ea typeface="ＭＳ Ｐゴシック"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984159211"/>
              </p:ext>
            </p:extLst>
          </p:nvPr>
        </p:nvGraphicFramePr>
        <p:xfrm>
          <a:off x="132184" y="620688"/>
          <a:ext cx="5486400" cy="3299144"/>
        </p:xfrm>
        <a:graphic>
          <a:graphicData uri="http://schemas.openxmlformats.org/drawingml/2006/table">
            <a:tbl>
              <a:tblPr firstRow="1" bandRow="1">
                <a:tableStyleId>{5940675A-B579-460E-94D1-54222C63F5DA}</a:tableStyleId>
              </a:tblPr>
              <a:tblGrid>
                <a:gridCol w="609600"/>
                <a:gridCol w="609600"/>
                <a:gridCol w="609600"/>
                <a:gridCol w="609600"/>
                <a:gridCol w="609600"/>
                <a:gridCol w="609600"/>
                <a:gridCol w="609600"/>
                <a:gridCol w="609600"/>
                <a:gridCol w="609600"/>
              </a:tblGrid>
              <a:tr h="288032">
                <a:tc rowSpan="2">
                  <a:txBody>
                    <a:bodyPr/>
                    <a:lstStyle/>
                    <a:p>
                      <a:endParaRPr kumimoji="1" lang="ja-JP" altLang="en-US" sz="1000" dirty="0">
                        <a:latin typeface="ＭＳ Ｐゴシック" pitchFamily="50" charset="-128"/>
                        <a:ea typeface="ＭＳ Ｐゴシック" pitchFamily="50" charset="-128"/>
                      </a:endParaRPr>
                    </a:p>
                  </a:txBody>
                  <a:tcPr marL="36000" marR="36000" marT="36000" marB="36000" anchor="ctr"/>
                </a:tc>
                <a:tc gridSpan="4">
                  <a:txBody>
                    <a:bodyPr/>
                    <a:lstStyle/>
                    <a:p>
                      <a:pPr algn="ctr"/>
                      <a:r>
                        <a:rPr kumimoji="1" lang="ja-JP" altLang="en-US" sz="1000" dirty="0" smtClean="0">
                          <a:latin typeface="ＭＳ Ｐゴシック" pitchFamily="50" charset="-128"/>
                          <a:ea typeface="ＭＳ Ｐゴシック" pitchFamily="50" charset="-128"/>
                        </a:rPr>
                        <a:t>在籍児の年齢</a:t>
                      </a:r>
                      <a:endParaRPr kumimoji="1" lang="ja-JP" altLang="en-US" sz="1000" dirty="0">
                        <a:latin typeface="ＭＳ Ｐゴシック" pitchFamily="50" charset="-128"/>
                        <a:ea typeface="ＭＳ Ｐゴシック" pitchFamily="50" charset="-128"/>
                      </a:endParaRPr>
                    </a:p>
                  </a:txBody>
                  <a:tcPr marL="36000" marR="36000" marT="36000" marB="36000" anchor="ctr">
                    <a:lnR w="28575" cap="flat" cmpd="sng" algn="ctr">
                      <a:solidFill>
                        <a:schemeClr val="tx1"/>
                      </a:solidFill>
                      <a:prstDash val="solid"/>
                      <a:round/>
                      <a:headEnd type="none" w="med" len="med"/>
                      <a:tailEnd type="none" w="med" len="med"/>
                    </a:lnR>
                  </a:tcPr>
                </a:tc>
                <a:tc hMerge="1">
                  <a:txBody>
                    <a:bodyPr/>
                    <a:lstStyle/>
                    <a:p>
                      <a:endParaRPr kumimoji="1" lang="ja-JP" altLang="en-US" sz="1200" dirty="0"/>
                    </a:p>
                  </a:txBody>
                  <a:tcPr/>
                </a:tc>
                <a:tc hMerge="1">
                  <a:txBody>
                    <a:bodyPr/>
                    <a:lstStyle/>
                    <a:p>
                      <a:endParaRPr kumimoji="1" lang="ja-JP" altLang="en-US" sz="1200" dirty="0"/>
                    </a:p>
                  </a:txBody>
                  <a:tcPr/>
                </a:tc>
                <a:tc hMerge="1">
                  <a:txBody>
                    <a:bodyPr/>
                    <a:lstStyle/>
                    <a:p>
                      <a:endParaRPr kumimoji="1" lang="ja-JP" altLang="en-US" sz="1200" dirty="0"/>
                    </a:p>
                  </a:txBody>
                  <a:tcPr/>
                </a:tc>
                <a:tc gridSpan="4">
                  <a:txBody>
                    <a:bodyPr/>
                    <a:lstStyle/>
                    <a:p>
                      <a:pPr algn="ctr"/>
                      <a:r>
                        <a:rPr kumimoji="1" lang="ja-JP" altLang="en-US" sz="1000" dirty="0" smtClean="0">
                          <a:latin typeface="ＭＳ Ｐゴシック" pitchFamily="50" charset="-128"/>
                          <a:ea typeface="ＭＳ Ｐゴシック" pitchFamily="50" charset="-128"/>
                        </a:rPr>
                        <a:t>入所時の年齢</a:t>
                      </a:r>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tcPr>
                </a:tc>
                <a:tc hMerge="1">
                  <a:txBody>
                    <a:bodyPr/>
                    <a:lstStyle/>
                    <a:p>
                      <a:endParaRPr kumimoji="1" lang="ja-JP" altLang="en-US" sz="1200" dirty="0"/>
                    </a:p>
                  </a:txBody>
                  <a:tcPr/>
                </a:tc>
                <a:tc hMerge="1">
                  <a:txBody>
                    <a:bodyPr/>
                    <a:lstStyle/>
                    <a:p>
                      <a:endParaRPr kumimoji="1" lang="ja-JP" altLang="en-US" sz="1200" dirty="0"/>
                    </a:p>
                  </a:txBody>
                  <a:tcPr/>
                </a:tc>
                <a:tc hMerge="1">
                  <a:txBody>
                    <a:bodyPr/>
                    <a:lstStyle/>
                    <a:p>
                      <a:endParaRPr kumimoji="1" lang="ja-JP" altLang="en-US" sz="1200" dirty="0"/>
                    </a:p>
                  </a:txBody>
                  <a:tcPr/>
                </a:tc>
              </a:tr>
              <a:tr h="288032">
                <a:tc vMerge="1">
                  <a:txBody>
                    <a:bodyPr/>
                    <a:lstStyle/>
                    <a:p>
                      <a:endParaRPr kumimoji="1" lang="ja-JP" altLang="en-US" sz="1200" dirty="0"/>
                    </a:p>
                  </a:txBody>
                  <a:tcPr marL="36000" marR="36000" marT="36000" marB="36000" anchor="ctr"/>
                </a:tc>
                <a:tc>
                  <a:txBody>
                    <a:bodyPr/>
                    <a:lstStyle/>
                    <a:p>
                      <a:pPr algn="ctr"/>
                      <a:r>
                        <a:rPr kumimoji="1" lang="en-US" altLang="ja-JP" sz="1000" dirty="0" smtClean="0">
                          <a:latin typeface="ＭＳ Ｐゴシック" pitchFamily="50" charset="-128"/>
                          <a:ea typeface="ＭＳ Ｐゴシック" pitchFamily="50" charset="-128"/>
                        </a:rPr>
                        <a:t>H25</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H15</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S58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H25</a:t>
                      </a:r>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H15</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S58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tcPr>
                </a:tc>
              </a:tr>
              <a:tr h="392040">
                <a:tc>
                  <a:txBody>
                    <a:bodyPr/>
                    <a:lstStyle/>
                    <a:p>
                      <a:r>
                        <a:rPr kumimoji="1" lang="en-US" altLang="ja-JP" sz="1000" dirty="0" smtClean="0">
                          <a:latin typeface="ＭＳ Ｐゴシック" pitchFamily="50" charset="-128"/>
                          <a:ea typeface="ＭＳ Ｐゴシック" pitchFamily="50" charset="-128"/>
                        </a:rPr>
                        <a:t>0</a:t>
                      </a:r>
                      <a:r>
                        <a:rPr kumimoji="1" lang="ja-JP" altLang="en-US" sz="1000" dirty="0" smtClean="0">
                          <a:latin typeface="ＭＳ Ｐゴシック" pitchFamily="50" charset="-128"/>
                          <a:ea typeface="ＭＳ Ｐゴシック" pitchFamily="50" charset="-128"/>
                        </a:rPr>
                        <a:t>歳～</a:t>
                      </a:r>
                      <a:endParaRPr kumimoji="1" lang="en-US" altLang="ja-JP" sz="1000" dirty="0" smtClean="0">
                        <a:latin typeface="ＭＳ Ｐゴシック" pitchFamily="50" charset="-128"/>
                        <a:ea typeface="ＭＳ Ｐゴシック" pitchFamily="50" charset="-128"/>
                      </a:endParaRPr>
                    </a:p>
                    <a:p>
                      <a:r>
                        <a:rPr kumimoji="1" lang="en-US" altLang="ja-JP" sz="1000" dirty="0" smtClean="0">
                          <a:latin typeface="ＭＳ Ｐゴシック" pitchFamily="50" charset="-128"/>
                          <a:ea typeface="ＭＳ Ｐゴシック" pitchFamily="50" charset="-128"/>
                        </a:rPr>
                        <a:t>5</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4,047</a:t>
                      </a:r>
                    </a:p>
                    <a:p>
                      <a:pPr algn="r"/>
                      <a:r>
                        <a:rPr kumimoji="1" lang="en-US" altLang="ja-JP" sz="1000" dirty="0" smtClean="0">
                          <a:latin typeface="ＭＳ Ｐゴシック" pitchFamily="50" charset="-128"/>
                          <a:ea typeface="ＭＳ Ｐゴシック" pitchFamily="50" charset="-128"/>
                        </a:rPr>
                        <a:t>[13.5]</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5,421</a:t>
                      </a:r>
                    </a:p>
                    <a:p>
                      <a:pPr algn="r"/>
                      <a:r>
                        <a:rPr kumimoji="1" lang="en-US" altLang="ja-JP" sz="1000" dirty="0" smtClean="0">
                          <a:latin typeface="ＭＳ Ｐゴシック" pitchFamily="50" charset="-128"/>
                          <a:ea typeface="ＭＳ Ｐゴシック" pitchFamily="50" charset="-128"/>
                        </a:rPr>
                        <a:t>[17.8]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4,128</a:t>
                      </a:r>
                    </a:p>
                    <a:p>
                      <a:pPr algn="r"/>
                      <a:r>
                        <a:rPr kumimoji="1" lang="en-US" altLang="ja-JP" sz="1000" dirty="0" smtClean="0">
                          <a:latin typeface="ＭＳ Ｐゴシック" pitchFamily="50" charset="-128"/>
                          <a:ea typeface="ＭＳ Ｐゴシック" pitchFamily="50" charset="-128"/>
                        </a:rPr>
                        <a:t>[15.4]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4,610</a:t>
                      </a:r>
                    </a:p>
                    <a:p>
                      <a:pPr algn="r"/>
                      <a:r>
                        <a:rPr kumimoji="1" lang="en-US" altLang="ja-JP" sz="1000" dirty="0" smtClean="0">
                          <a:latin typeface="ＭＳ Ｐゴシック" pitchFamily="50" charset="-128"/>
                          <a:ea typeface="ＭＳ Ｐゴシック" pitchFamily="50" charset="-128"/>
                        </a:rPr>
                        <a:t>[14.4]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15,864</a:t>
                      </a:r>
                    </a:p>
                    <a:p>
                      <a:pPr algn="r"/>
                      <a:r>
                        <a:rPr kumimoji="1" lang="en-US" altLang="ja-JP" sz="1000" dirty="0" smtClean="0">
                          <a:latin typeface="ＭＳ Ｐゴシック" pitchFamily="50" charset="-128"/>
                          <a:ea typeface="ＭＳ Ｐゴシック" pitchFamily="50" charset="-128"/>
                        </a:rPr>
                        <a:t>[52.9]</a:t>
                      </a:r>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16,704</a:t>
                      </a:r>
                    </a:p>
                    <a:p>
                      <a:pPr algn="r"/>
                      <a:r>
                        <a:rPr kumimoji="1" lang="en-US" altLang="ja-JP" sz="1000" dirty="0" smtClean="0">
                          <a:latin typeface="ＭＳ Ｐゴシック" pitchFamily="50" charset="-128"/>
                          <a:ea typeface="ＭＳ Ｐゴシック" pitchFamily="50" charset="-128"/>
                        </a:rPr>
                        <a:t>[54.9]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14,330</a:t>
                      </a:r>
                    </a:p>
                    <a:p>
                      <a:pPr algn="r"/>
                      <a:r>
                        <a:rPr kumimoji="1" lang="en-US" altLang="ja-JP" sz="1000" dirty="0" smtClean="0">
                          <a:latin typeface="ＭＳ Ｐゴシック" pitchFamily="50" charset="-128"/>
                          <a:ea typeface="ＭＳ Ｐゴシック" pitchFamily="50" charset="-128"/>
                        </a:rPr>
                        <a:t>[53.6]</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16,400</a:t>
                      </a:r>
                    </a:p>
                    <a:p>
                      <a:pPr algn="r"/>
                      <a:r>
                        <a:rPr kumimoji="1" lang="en-US" altLang="ja-JP" sz="1000" dirty="0" smtClean="0">
                          <a:latin typeface="ＭＳ Ｐゴシック" pitchFamily="50" charset="-128"/>
                          <a:ea typeface="ＭＳ Ｐゴシック" pitchFamily="50" charset="-128"/>
                        </a:rPr>
                        <a:t>[51.2]</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tcPr>
                </a:tc>
              </a:tr>
              <a:tr h="392040">
                <a:tc>
                  <a:txBody>
                    <a:bodyPr/>
                    <a:lstStyle/>
                    <a:p>
                      <a:r>
                        <a:rPr kumimoji="1" lang="en-US" altLang="ja-JP" sz="1000" dirty="0" smtClean="0">
                          <a:latin typeface="ＭＳ Ｐゴシック" pitchFamily="50" charset="-128"/>
                          <a:ea typeface="ＭＳ Ｐゴシック" pitchFamily="50" charset="-128"/>
                        </a:rPr>
                        <a:t>6</a:t>
                      </a:r>
                      <a:r>
                        <a:rPr kumimoji="1" lang="ja-JP" altLang="en-US" sz="1000" dirty="0" smtClean="0">
                          <a:latin typeface="ＭＳ Ｐゴシック" pitchFamily="50" charset="-128"/>
                          <a:ea typeface="ＭＳ Ｐゴシック" pitchFamily="50" charset="-128"/>
                        </a:rPr>
                        <a:t>歳～</a:t>
                      </a:r>
                      <a:endParaRPr kumimoji="1" lang="en-US" altLang="ja-JP" sz="1000" dirty="0" smtClean="0">
                        <a:latin typeface="ＭＳ Ｐゴシック" pitchFamily="50" charset="-128"/>
                        <a:ea typeface="ＭＳ Ｐゴシック" pitchFamily="50" charset="-128"/>
                      </a:endParaRPr>
                    </a:p>
                    <a:p>
                      <a:r>
                        <a:rPr kumimoji="1" lang="en-US" altLang="ja-JP" sz="1000" dirty="0" smtClean="0">
                          <a:latin typeface="ＭＳ Ｐゴシック" pitchFamily="50" charset="-128"/>
                          <a:ea typeface="ＭＳ Ｐゴシック" pitchFamily="50" charset="-128"/>
                        </a:rPr>
                        <a:t>11</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10,899</a:t>
                      </a:r>
                    </a:p>
                    <a:p>
                      <a:pPr algn="r"/>
                      <a:r>
                        <a:rPr kumimoji="1" lang="en-US" altLang="ja-JP" sz="1000" dirty="0" smtClean="0">
                          <a:latin typeface="ＭＳ Ｐゴシック" pitchFamily="50" charset="-128"/>
                          <a:ea typeface="ＭＳ Ｐゴシック" pitchFamily="50" charset="-128"/>
                        </a:rPr>
                        <a:t>[36.4]</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12,408</a:t>
                      </a:r>
                    </a:p>
                    <a:p>
                      <a:pPr algn="r"/>
                      <a:r>
                        <a:rPr kumimoji="1" lang="en-US" altLang="ja-JP" sz="1000" dirty="0" smtClean="0">
                          <a:latin typeface="ＭＳ Ｐゴシック" pitchFamily="50" charset="-128"/>
                          <a:ea typeface="ＭＳ Ｐゴシック" pitchFamily="50" charset="-128"/>
                        </a:rPr>
                        <a:t>[40.8]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10,138</a:t>
                      </a:r>
                    </a:p>
                    <a:p>
                      <a:pPr algn="r"/>
                      <a:r>
                        <a:rPr kumimoji="1" lang="en-US" altLang="ja-JP" sz="1000" dirty="0" smtClean="0">
                          <a:latin typeface="ＭＳ Ｐゴシック" pitchFamily="50" charset="-128"/>
                          <a:ea typeface="ＭＳ Ｐゴシック" pitchFamily="50" charset="-128"/>
                        </a:rPr>
                        <a:t>[37.9]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13,820</a:t>
                      </a:r>
                    </a:p>
                    <a:p>
                      <a:pPr algn="r"/>
                      <a:r>
                        <a:rPr kumimoji="1" lang="en-US" altLang="ja-JP" sz="1000" dirty="0" smtClean="0">
                          <a:latin typeface="ＭＳ Ｐゴシック" pitchFamily="50" charset="-128"/>
                          <a:ea typeface="ＭＳ Ｐゴシック" pitchFamily="50" charset="-128"/>
                        </a:rPr>
                        <a:t>[43.1]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9,923</a:t>
                      </a:r>
                    </a:p>
                    <a:p>
                      <a:pPr algn="r"/>
                      <a:r>
                        <a:rPr kumimoji="1" lang="en-US" altLang="ja-JP" sz="1000" dirty="0" smtClean="0">
                          <a:latin typeface="ＭＳ Ｐゴシック" pitchFamily="50" charset="-128"/>
                          <a:ea typeface="ＭＳ Ｐゴシック" pitchFamily="50" charset="-128"/>
                        </a:rPr>
                        <a:t>[33.1]</a:t>
                      </a:r>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10,010</a:t>
                      </a:r>
                    </a:p>
                    <a:p>
                      <a:pPr algn="r"/>
                      <a:r>
                        <a:rPr kumimoji="1" lang="en-US" altLang="ja-JP" sz="1000" dirty="0" smtClean="0">
                          <a:latin typeface="ＭＳ Ｐゴシック" pitchFamily="50" charset="-128"/>
                          <a:ea typeface="ＭＳ Ｐゴシック" pitchFamily="50" charset="-128"/>
                        </a:rPr>
                        <a:t>[32.9]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9,124</a:t>
                      </a:r>
                    </a:p>
                    <a:p>
                      <a:pPr algn="r"/>
                      <a:r>
                        <a:rPr kumimoji="1" lang="en-US" altLang="ja-JP" sz="1000" dirty="0" smtClean="0">
                          <a:latin typeface="ＭＳ Ｐゴシック" pitchFamily="50" charset="-128"/>
                          <a:ea typeface="ＭＳ Ｐゴシック" pitchFamily="50" charset="-128"/>
                        </a:rPr>
                        <a:t>[34.1]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12,330</a:t>
                      </a:r>
                    </a:p>
                    <a:p>
                      <a:pPr algn="r"/>
                      <a:r>
                        <a:rPr kumimoji="1" lang="en-US" altLang="ja-JP" sz="1000" dirty="0" smtClean="0">
                          <a:latin typeface="ＭＳ Ｐゴシック" pitchFamily="50" charset="-128"/>
                          <a:ea typeface="ＭＳ Ｐゴシック" pitchFamily="50" charset="-128"/>
                        </a:rPr>
                        <a:t>[38.5]</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tcPr>
                </a:tc>
              </a:tr>
              <a:tr h="392040">
                <a:tc>
                  <a:txBody>
                    <a:bodyPr/>
                    <a:lstStyle/>
                    <a:p>
                      <a:r>
                        <a:rPr kumimoji="1" lang="en-US" altLang="ja-JP" sz="1000" dirty="0" smtClean="0">
                          <a:latin typeface="ＭＳ Ｐゴシック" pitchFamily="50" charset="-128"/>
                          <a:ea typeface="ＭＳ Ｐゴシック" pitchFamily="50" charset="-128"/>
                        </a:rPr>
                        <a:t>12</a:t>
                      </a:r>
                      <a:r>
                        <a:rPr kumimoji="1" lang="ja-JP" altLang="en-US" sz="1000" dirty="0" smtClean="0">
                          <a:latin typeface="ＭＳ Ｐゴシック" pitchFamily="50" charset="-128"/>
                          <a:ea typeface="ＭＳ Ｐゴシック" pitchFamily="50" charset="-128"/>
                        </a:rPr>
                        <a:t>歳～</a:t>
                      </a:r>
                      <a:endParaRPr kumimoji="1" lang="en-US" altLang="ja-JP" sz="1000" dirty="0" smtClean="0">
                        <a:latin typeface="ＭＳ Ｐゴシック" pitchFamily="50" charset="-128"/>
                        <a:ea typeface="ＭＳ Ｐゴシック" pitchFamily="50" charset="-128"/>
                      </a:endParaRPr>
                    </a:p>
                    <a:p>
                      <a:r>
                        <a:rPr kumimoji="1" lang="en-US" altLang="ja-JP" sz="1000" dirty="0" smtClean="0">
                          <a:latin typeface="ＭＳ Ｐゴシック" pitchFamily="50" charset="-128"/>
                          <a:ea typeface="ＭＳ Ｐゴシック" pitchFamily="50" charset="-128"/>
                        </a:rPr>
                        <a:t>17</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13,401</a:t>
                      </a:r>
                    </a:p>
                    <a:p>
                      <a:pPr algn="r"/>
                      <a:r>
                        <a:rPr kumimoji="1" lang="en-US" altLang="ja-JP" sz="1000" dirty="0" smtClean="0">
                          <a:latin typeface="ＭＳ Ｐゴシック" pitchFamily="50" charset="-128"/>
                          <a:ea typeface="ＭＳ Ｐゴシック" pitchFamily="50" charset="-128"/>
                        </a:rPr>
                        <a:t>[44.7]</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11,448</a:t>
                      </a:r>
                    </a:p>
                    <a:p>
                      <a:pPr algn="r"/>
                      <a:r>
                        <a:rPr kumimoji="1" lang="en-US" altLang="ja-JP" sz="1000" dirty="0" smtClean="0">
                          <a:latin typeface="ＭＳ Ｐゴシック" pitchFamily="50" charset="-128"/>
                          <a:ea typeface="ＭＳ Ｐゴシック" pitchFamily="50" charset="-128"/>
                        </a:rPr>
                        <a:t>[37.6]</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11,597</a:t>
                      </a:r>
                    </a:p>
                    <a:p>
                      <a:pPr algn="r"/>
                      <a:r>
                        <a:rPr kumimoji="1" lang="en-US" altLang="ja-JP" sz="1000" dirty="0" smtClean="0">
                          <a:latin typeface="ＭＳ Ｐゴシック" pitchFamily="50" charset="-128"/>
                          <a:ea typeface="ＭＳ Ｐゴシック" pitchFamily="50" charset="-128"/>
                        </a:rPr>
                        <a:t>[43.4]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13,110</a:t>
                      </a:r>
                    </a:p>
                    <a:p>
                      <a:pPr algn="r"/>
                      <a:r>
                        <a:rPr kumimoji="1" lang="en-US" altLang="ja-JP" sz="1000" dirty="0" smtClean="0">
                          <a:latin typeface="ＭＳ Ｐゴシック" pitchFamily="50" charset="-128"/>
                          <a:ea typeface="ＭＳ Ｐゴシック" pitchFamily="50" charset="-128"/>
                        </a:rPr>
                        <a:t>[40.9]</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4,143</a:t>
                      </a:r>
                    </a:p>
                    <a:p>
                      <a:pPr algn="r"/>
                      <a:r>
                        <a:rPr kumimoji="1" lang="en-US" altLang="ja-JP" sz="1000" dirty="0" smtClean="0">
                          <a:latin typeface="ＭＳ Ｐゴシック" pitchFamily="50" charset="-128"/>
                          <a:ea typeface="ＭＳ Ｐゴシック" pitchFamily="50" charset="-128"/>
                        </a:rPr>
                        <a:t>[13.8]</a:t>
                      </a:r>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3,642</a:t>
                      </a:r>
                    </a:p>
                    <a:p>
                      <a:pPr algn="r"/>
                      <a:r>
                        <a:rPr kumimoji="1" lang="en-US" altLang="ja-JP" sz="1000" dirty="0" smtClean="0">
                          <a:latin typeface="ＭＳ Ｐゴシック" pitchFamily="50" charset="-128"/>
                          <a:ea typeface="ＭＳ Ｐゴシック" pitchFamily="50" charset="-128"/>
                        </a:rPr>
                        <a:t>[12.0]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3,247</a:t>
                      </a:r>
                    </a:p>
                    <a:p>
                      <a:pPr algn="r"/>
                      <a:r>
                        <a:rPr kumimoji="1" lang="en-US" altLang="ja-JP" sz="1000" dirty="0" smtClean="0">
                          <a:latin typeface="ＭＳ Ｐゴシック" pitchFamily="50" charset="-128"/>
                          <a:ea typeface="ＭＳ Ｐゴシック" pitchFamily="50" charset="-128"/>
                        </a:rPr>
                        <a:t>[12.1]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3,310</a:t>
                      </a:r>
                    </a:p>
                    <a:p>
                      <a:pPr algn="r"/>
                      <a:r>
                        <a:rPr kumimoji="1" lang="en-US" altLang="ja-JP" sz="1000" dirty="0" smtClean="0">
                          <a:latin typeface="ＭＳ Ｐゴシック" pitchFamily="50" charset="-128"/>
                          <a:ea typeface="ＭＳ Ｐゴシック" pitchFamily="50" charset="-128"/>
                        </a:rPr>
                        <a:t>[10.3]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tcPr>
                </a:tc>
              </a:tr>
              <a:tr h="392040">
                <a:tc>
                  <a:txBody>
                    <a:bodyPr/>
                    <a:lstStyle/>
                    <a:p>
                      <a:r>
                        <a:rPr kumimoji="1" lang="en-US" altLang="ja-JP" sz="1000" dirty="0" smtClean="0">
                          <a:latin typeface="ＭＳ Ｐゴシック" pitchFamily="50" charset="-128"/>
                          <a:ea typeface="ＭＳ Ｐゴシック" pitchFamily="50" charset="-128"/>
                        </a:rPr>
                        <a:t>18</a:t>
                      </a:r>
                      <a:r>
                        <a:rPr kumimoji="1" lang="ja-JP" altLang="en-US" sz="1000" dirty="0" smtClean="0">
                          <a:latin typeface="ＭＳ Ｐゴシック" pitchFamily="50" charset="-128"/>
                          <a:ea typeface="ＭＳ Ｐゴシック" pitchFamily="50" charset="-128"/>
                        </a:rPr>
                        <a:t>歳</a:t>
                      </a:r>
                      <a:endParaRPr kumimoji="1" lang="en-US" altLang="ja-JP" sz="1000" dirty="0" smtClean="0">
                        <a:latin typeface="ＭＳ Ｐゴシック" pitchFamily="50" charset="-128"/>
                        <a:ea typeface="ＭＳ Ｐゴシック" pitchFamily="50" charset="-128"/>
                      </a:endParaRPr>
                    </a:p>
                    <a:p>
                      <a:r>
                        <a:rPr kumimoji="1" lang="ja-JP" altLang="en-US" sz="1000" dirty="0" smtClean="0">
                          <a:latin typeface="ＭＳ Ｐゴシック" pitchFamily="50" charset="-128"/>
                          <a:ea typeface="ＭＳ Ｐゴシック" pitchFamily="50" charset="-128"/>
                        </a:rPr>
                        <a:t>以上</a:t>
                      </a:r>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1,607</a:t>
                      </a:r>
                    </a:p>
                    <a:p>
                      <a:pPr algn="r"/>
                      <a:r>
                        <a:rPr kumimoji="1" lang="en-US" altLang="ja-JP" sz="1000" dirty="0" smtClean="0">
                          <a:latin typeface="ＭＳ Ｐゴシック" pitchFamily="50" charset="-128"/>
                          <a:ea typeface="ＭＳ Ｐゴシック" pitchFamily="50" charset="-128"/>
                        </a:rPr>
                        <a:t>[5.4]</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1,119</a:t>
                      </a:r>
                    </a:p>
                    <a:p>
                      <a:pPr algn="r"/>
                      <a:r>
                        <a:rPr kumimoji="1" lang="en-US" altLang="ja-JP" sz="1000" dirty="0" smtClean="0">
                          <a:latin typeface="ＭＳ Ｐゴシック" pitchFamily="50" charset="-128"/>
                          <a:ea typeface="ＭＳ Ｐゴシック" pitchFamily="50" charset="-128"/>
                        </a:rPr>
                        <a:t>[3.7]</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856</a:t>
                      </a:r>
                    </a:p>
                    <a:p>
                      <a:pPr algn="r"/>
                      <a:r>
                        <a:rPr kumimoji="1" lang="en-US" altLang="ja-JP" sz="1000" dirty="0" smtClean="0">
                          <a:latin typeface="ＭＳ Ｐゴシック" pitchFamily="50" charset="-128"/>
                          <a:ea typeface="ＭＳ Ｐゴシック" pitchFamily="50" charset="-128"/>
                        </a:rPr>
                        <a:t>[3.2]</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500</a:t>
                      </a:r>
                    </a:p>
                    <a:p>
                      <a:pPr algn="r"/>
                      <a:r>
                        <a:rPr kumimoji="1" lang="en-US" altLang="ja-JP" sz="1000" dirty="0" smtClean="0">
                          <a:latin typeface="ＭＳ Ｐゴシック" pitchFamily="50" charset="-128"/>
                          <a:ea typeface="ＭＳ Ｐゴシック" pitchFamily="50" charset="-128"/>
                        </a:rPr>
                        <a:t>[1.6]</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14</a:t>
                      </a:r>
                    </a:p>
                    <a:p>
                      <a:pPr algn="r"/>
                      <a:r>
                        <a:rPr kumimoji="1" lang="en-US" altLang="ja-JP" sz="1000" dirty="0" smtClean="0">
                          <a:latin typeface="ＭＳ Ｐゴシック" pitchFamily="50" charset="-128"/>
                          <a:ea typeface="ＭＳ Ｐゴシック" pitchFamily="50" charset="-128"/>
                        </a:rPr>
                        <a:t>[0.0]</a:t>
                      </a:r>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9</a:t>
                      </a:r>
                    </a:p>
                    <a:p>
                      <a:pPr algn="r"/>
                      <a:r>
                        <a:rPr kumimoji="1" lang="en-US" altLang="ja-JP" sz="1000" dirty="0" smtClean="0">
                          <a:latin typeface="ＭＳ Ｐゴシック" pitchFamily="50" charset="-128"/>
                          <a:ea typeface="ＭＳ Ｐゴシック" pitchFamily="50" charset="-128"/>
                        </a:rPr>
                        <a:t>[0.0]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ja-JP" altLang="en-US" sz="1000" dirty="0" smtClean="0">
                          <a:latin typeface="ＭＳ Ｐゴシック" pitchFamily="50" charset="-128"/>
                          <a:ea typeface="ＭＳ Ｐゴシック" pitchFamily="50" charset="-128"/>
                        </a:rPr>
                        <a:t>－</a:t>
                      </a:r>
                      <a:endParaRPr kumimoji="1" lang="en-US" altLang="ja-JP" sz="1000" dirty="0" smtClean="0">
                        <a:latin typeface="ＭＳ Ｐゴシック" pitchFamily="50" charset="-128"/>
                        <a:ea typeface="ＭＳ Ｐゴシック" pitchFamily="50" charset="-128"/>
                      </a:endParaRPr>
                    </a:p>
                    <a:p>
                      <a:pPr algn="r"/>
                      <a:r>
                        <a:rPr kumimoji="1" lang="ja-JP" altLang="en-US" sz="1000" dirty="0" smtClean="0">
                          <a:latin typeface="ＭＳ Ｐゴシック" pitchFamily="50" charset="-128"/>
                          <a:ea typeface="ＭＳ Ｐゴシック" pitchFamily="50" charset="-128"/>
                        </a:rPr>
                        <a:t>－</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ja-JP" altLang="en-US" sz="1000" dirty="0" smtClean="0">
                          <a:latin typeface="ＭＳ Ｐゴシック" pitchFamily="50" charset="-128"/>
                          <a:ea typeface="ＭＳ Ｐゴシック" pitchFamily="50" charset="-128"/>
                        </a:rPr>
                        <a:t>－</a:t>
                      </a:r>
                      <a:endParaRPr kumimoji="1" lang="en-US" altLang="ja-JP" sz="1000" dirty="0" smtClean="0">
                        <a:latin typeface="ＭＳ Ｐゴシック" pitchFamily="50" charset="-128"/>
                        <a:ea typeface="ＭＳ Ｐゴシック" pitchFamily="50" charset="-128"/>
                      </a:endParaRPr>
                    </a:p>
                    <a:p>
                      <a:pPr algn="r"/>
                      <a:r>
                        <a:rPr kumimoji="1" lang="ja-JP" altLang="en-US" sz="1000" dirty="0" smtClean="0">
                          <a:latin typeface="ＭＳ Ｐゴシック" pitchFamily="50" charset="-128"/>
                          <a:ea typeface="ＭＳ Ｐゴシック" pitchFamily="50" charset="-128"/>
                        </a:rPr>
                        <a:t>－</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tcPr>
                </a:tc>
              </a:tr>
              <a:tr h="392040">
                <a:tc>
                  <a:txBody>
                    <a:bodyPr/>
                    <a:lstStyle/>
                    <a:p>
                      <a:r>
                        <a:rPr kumimoji="1" lang="ja-JP" altLang="en-US" sz="1000" dirty="0" smtClean="0">
                          <a:latin typeface="ＭＳ Ｐゴシック" pitchFamily="50" charset="-128"/>
                          <a:ea typeface="ＭＳ Ｐゴシック" pitchFamily="50" charset="-128"/>
                        </a:rPr>
                        <a:t>総数</a:t>
                      </a:r>
                      <a:endParaRPr kumimoji="1" lang="en-US" altLang="ja-JP" sz="1000" dirty="0" smtClean="0">
                        <a:latin typeface="ＭＳ Ｐゴシック" pitchFamily="50" charset="-128"/>
                        <a:ea typeface="ＭＳ Ｐゴシック" pitchFamily="50" charset="-128"/>
                      </a:endParaRPr>
                    </a:p>
                  </a:txBody>
                  <a:tcPr marL="36000" marR="36000" marT="36000" marB="36000" anchor="ct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29,979</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30,416</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26,725</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32,040</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29,979</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30,416</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26,725</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32,040</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392040">
                <a:tc>
                  <a:txBody>
                    <a:bodyPr/>
                    <a:lstStyle/>
                    <a:p>
                      <a:r>
                        <a:rPr kumimoji="1" lang="ja-JP" altLang="en-US" sz="1000" dirty="0" smtClean="0">
                          <a:latin typeface="ＭＳ Ｐゴシック" pitchFamily="50" charset="-128"/>
                          <a:ea typeface="ＭＳ Ｐゴシック" pitchFamily="50" charset="-128"/>
                        </a:rPr>
                        <a:t>平均</a:t>
                      </a:r>
                      <a:endParaRPr kumimoji="1" lang="en-US" altLang="ja-JP" sz="1000" dirty="0" smtClean="0">
                        <a:latin typeface="ＭＳ Ｐゴシック" pitchFamily="50" charset="-128"/>
                        <a:ea typeface="ＭＳ Ｐゴシック" pitchFamily="50" charset="-128"/>
                      </a:endParaRPr>
                    </a:p>
                    <a:p>
                      <a:r>
                        <a:rPr kumimoji="1" lang="ja-JP" altLang="en-US" sz="1000" dirty="0" smtClean="0">
                          <a:latin typeface="ＭＳ Ｐゴシック" pitchFamily="50" charset="-128"/>
                          <a:ea typeface="ＭＳ Ｐゴシック" pitchFamily="50" charset="-128"/>
                        </a:rPr>
                        <a:t>年齢</a:t>
                      </a:r>
                      <a:endParaRPr kumimoji="1" lang="ja-JP" altLang="en-US" sz="1000" dirty="0">
                        <a:latin typeface="ＭＳ Ｐゴシック" pitchFamily="50" charset="-128"/>
                        <a:ea typeface="ＭＳ Ｐゴシック" pitchFamily="50" charset="-128"/>
                      </a:endParaRPr>
                    </a:p>
                  </a:txBody>
                  <a:tcPr marL="36000" marR="36000" marT="36000" marB="3600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11.2</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10.2</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11.1</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10.2</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6.2</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5.9</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6.4</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6.0</a:t>
                      </a:r>
                      <a:r>
                        <a:rPr kumimoji="1" lang="ja-JP" altLang="en-US" sz="1000" dirty="0" smtClean="0">
                          <a:latin typeface="ＭＳ Ｐゴシック" pitchFamily="50" charset="-128"/>
                          <a:ea typeface="ＭＳ Ｐゴシック" pitchFamily="50" charset="-128"/>
                        </a:rPr>
                        <a:t>歳</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gridSpan="9">
                  <a:txBody>
                    <a:bodyPr/>
                    <a:lstStyle/>
                    <a:p>
                      <a:r>
                        <a:rPr kumimoji="1" lang="ja-JP" altLang="en-US" sz="1000" dirty="0" smtClean="0">
                          <a:latin typeface="ＭＳ Ｐゴシック" pitchFamily="50" charset="-128"/>
                          <a:ea typeface="ＭＳ Ｐゴシック" pitchFamily="50" charset="-128"/>
                        </a:rPr>
                        <a:t>注）総数には年齢不詳を含む。</a:t>
                      </a:r>
                      <a:endParaRPr kumimoji="1" lang="ja-JP" altLang="en-US" sz="1000" dirty="0">
                        <a:latin typeface="ＭＳ Ｐゴシック" pitchFamily="50" charset="-128"/>
                        <a:ea typeface="ＭＳ Ｐゴシック" pitchFamily="50" charset="-128"/>
                      </a:endParaRPr>
                    </a:p>
                  </a:txBody>
                  <a:tcPr marL="36000" marR="36000" marT="36000" marB="3600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sp>
        <p:nvSpPr>
          <p:cNvPr id="17" name="コンテンツ プレースホルダ 5"/>
          <p:cNvSpPr txBox="1">
            <a:spLocks/>
          </p:cNvSpPr>
          <p:nvPr/>
        </p:nvSpPr>
        <p:spPr bwMode="auto">
          <a:xfrm>
            <a:off x="2843808" y="332656"/>
            <a:ext cx="2736304" cy="216024"/>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p>
            <a:pPr algn="r" fontAlgn="base">
              <a:spcBef>
                <a:spcPct val="0"/>
              </a:spcBef>
              <a:spcAft>
                <a:spcPct val="0"/>
              </a:spcAft>
            </a:pPr>
            <a:r>
              <a:rPr lang="ja-JP" altLang="en-US" sz="1200" dirty="0">
                <a:solidFill>
                  <a:srgbClr val="000000"/>
                </a:solidFill>
                <a:latin typeface="Arial" charset="0"/>
                <a:ea typeface="ＭＳ Ｐゴシック" charset="-128"/>
              </a:rPr>
              <a:t>単位：人数（人）、［　］ 構成割合（％）</a:t>
            </a:r>
            <a:endParaRPr lang="en-US" altLang="ja-JP" sz="1200" dirty="0">
              <a:solidFill>
                <a:srgbClr val="000000"/>
              </a:solidFill>
              <a:latin typeface="Arial" charset="0"/>
              <a:ea typeface="ＭＳ Ｐゴシック" charset="-128"/>
            </a:endParaRPr>
          </a:p>
          <a:p>
            <a:pPr algn="r" fontAlgn="base">
              <a:spcBef>
                <a:spcPct val="0"/>
              </a:spcBef>
              <a:spcAft>
                <a:spcPct val="0"/>
              </a:spcAft>
            </a:pPr>
            <a:r>
              <a:rPr lang="ja-JP" altLang="en-US" sz="1200" dirty="0">
                <a:solidFill>
                  <a:srgbClr val="000000"/>
                </a:solidFill>
                <a:latin typeface="Arial" charset="0"/>
                <a:ea typeface="ＭＳ Ｐゴシック" charset="-128"/>
              </a:rPr>
              <a:t>　</a:t>
            </a:r>
            <a:endParaRPr lang="en-US" altLang="ja-JP" sz="1200" dirty="0">
              <a:solidFill>
                <a:srgbClr val="000000"/>
              </a:solidFill>
              <a:latin typeface="Arial" charset="0"/>
              <a:ea typeface="ＭＳ Ｐゴシック" charset="-128"/>
            </a:endParaRPr>
          </a:p>
        </p:txBody>
      </p:sp>
      <p:sp>
        <p:nvSpPr>
          <p:cNvPr id="19" name="正方形/長方形 18"/>
          <p:cNvSpPr/>
          <p:nvPr/>
        </p:nvSpPr>
        <p:spPr>
          <a:xfrm>
            <a:off x="5724130" y="260650"/>
            <a:ext cx="2736304" cy="307777"/>
          </a:xfrm>
          <a:prstGeom prst="rect">
            <a:avLst/>
          </a:prstGeom>
        </p:spPr>
        <p:txBody>
          <a:bodyPr wrap="square">
            <a:spAutoFit/>
          </a:bodyPr>
          <a:lstStyle/>
          <a:p>
            <a:pPr fontAlgn="base">
              <a:spcBef>
                <a:spcPct val="0"/>
              </a:spcBef>
              <a:spcAft>
                <a:spcPct val="0"/>
              </a:spcAft>
            </a:pPr>
            <a:r>
              <a:rPr lang="ja-JP" altLang="en-US" sz="1400" b="1" dirty="0">
                <a:solidFill>
                  <a:srgbClr val="000000"/>
                </a:solidFill>
                <a:latin typeface="ＭＳ ゴシック" pitchFamily="49" charset="-128"/>
              </a:rPr>
              <a:t>②在籍児童の在籍期間</a:t>
            </a:r>
            <a:endParaRPr lang="ja-JP" altLang="en-US" sz="1400" dirty="0">
              <a:solidFill>
                <a:srgbClr val="000000"/>
              </a:solidFill>
              <a:latin typeface="ＭＳ ゴシック" pitchFamily="49"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238729633"/>
              </p:ext>
            </p:extLst>
          </p:nvPr>
        </p:nvGraphicFramePr>
        <p:xfrm>
          <a:off x="5796161" y="908720"/>
          <a:ext cx="3303005" cy="3011112"/>
        </p:xfrm>
        <a:graphic>
          <a:graphicData uri="http://schemas.openxmlformats.org/drawingml/2006/table">
            <a:tbl>
              <a:tblPr firstRow="1" bandRow="1">
                <a:tableStyleId>{5940675A-B579-460E-94D1-54222C63F5DA}</a:tableStyleId>
              </a:tblPr>
              <a:tblGrid>
                <a:gridCol w="813047"/>
                <a:gridCol w="609786"/>
                <a:gridCol w="609786"/>
                <a:gridCol w="609786"/>
                <a:gridCol w="660600"/>
              </a:tblGrid>
              <a:tr h="288032">
                <a:tc>
                  <a:txBody>
                    <a:bodyPr/>
                    <a:lstStyle/>
                    <a:p>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ctr"/>
                      <a:r>
                        <a:rPr kumimoji="1" lang="en-US" altLang="ja-JP" sz="1000" dirty="0" smtClean="0">
                          <a:latin typeface="ＭＳ Ｐゴシック" pitchFamily="50" charset="-128"/>
                          <a:ea typeface="ＭＳ Ｐゴシック" pitchFamily="50" charset="-128"/>
                        </a:rPr>
                        <a:t>H25</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H15</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H4</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000" dirty="0" smtClean="0">
                          <a:latin typeface="ＭＳ Ｐゴシック" pitchFamily="50" charset="-128"/>
                          <a:ea typeface="ＭＳ Ｐゴシック" pitchFamily="50" charset="-128"/>
                        </a:rPr>
                        <a:t>S58</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2040">
                <a:tc>
                  <a:txBody>
                    <a:bodyPr/>
                    <a:lstStyle/>
                    <a:p>
                      <a:r>
                        <a:rPr kumimoji="1" lang="en-US" altLang="ja-JP" sz="1000" dirty="0" smtClean="0">
                          <a:latin typeface="ＭＳ Ｐゴシック" pitchFamily="50" charset="-128"/>
                          <a:ea typeface="ＭＳ Ｐゴシック" pitchFamily="50" charset="-128"/>
                        </a:rPr>
                        <a:t>4</a:t>
                      </a:r>
                      <a:r>
                        <a:rPr kumimoji="1" lang="ja-JP" altLang="en-US" sz="1000" dirty="0" smtClean="0">
                          <a:latin typeface="ＭＳ Ｐゴシック" pitchFamily="50" charset="-128"/>
                          <a:ea typeface="ＭＳ Ｐゴシック" pitchFamily="50" charset="-128"/>
                        </a:rPr>
                        <a:t>年未満</a:t>
                      </a:r>
                      <a:endParaRPr kumimoji="1" lang="en-US" altLang="ja-JP" sz="1000" dirty="0" smtClean="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14,842</a:t>
                      </a:r>
                    </a:p>
                    <a:p>
                      <a:pPr algn="r"/>
                      <a:r>
                        <a:rPr kumimoji="1" lang="en-US" altLang="ja-JP" sz="1000" dirty="0" smtClean="0">
                          <a:latin typeface="ＭＳ Ｐゴシック" pitchFamily="50" charset="-128"/>
                          <a:ea typeface="ＭＳ Ｐゴシック" pitchFamily="50" charset="-128"/>
                        </a:rPr>
                        <a:t>[49.5]</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17,415</a:t>
                      </a:r>
                    </a:p>
                    <a:p>
                      <a:pPr algn="r"/>
                      <a:r>
                        <a:rPr kumimoji="1" lang="en-US" altLang="ja-JP" sz="1000" dirty="0" smtClean="0">
                          <a:latin typeface="ＭＳ Ｐゴシック" pitchFamily="50" charset="-128"/>
                          <a:ea typeface="ＭＳ Ｐゴシック" pitchFamily="50" charset="-128"/>
                        </a:rPr>
                        <a:t>[57.3]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13,709</a:t>
                      </a:r>
                    </a:p>
                    <a:p>
                      <a:pPr algn="r"/>
                      <a:r>
                        <a:rPr kumimoji="1" lang="en-US" altLang="ja-JP" sz="1000" dirty="0" smtClean="0">
                          <a:latin typeface="ＭＳ Ｐゴシック" pitchFamily="50" charset="-128"/>
                          <a:ea typeface="ＭＳ Ｐゴシック" pitchFamily="50" charset="-128"/>
                        </a:rPr>
                        <a:t>[51.3]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17,880</a:t>
                      </a:r>
                    </a:p>
                    <a:p>
                      <a:pPr algn="r"/>
                      <a:r>
                        <a:rPr kumimoji="1" lang="en-US" altLang="ja-JP" sz="1000" dirty="0" smtClean="0">
                          <a:latin typeface="ＭＳ Ｐゴシック" pitchFamily="50" charset="-128"/>
                          <a:ea typeface="ＭＳ Ｐゴシック" pitchFamily="50" charset="-128"/>
                        </a:rPr>
                        <a:t>[55.8]</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2040">
                <a:tc>
                  <a:txBody>
                    <a:bodyPr/>
                    <a:lstStyle/>
                    <a:p>
                      <a:r>
                        <a:rPr kumimoji="1" lang="en-US" altLang="ja-JP" sz="1000" dirty="0" smtClean="0">
                          <a:latin typeface="ＭＳ Ｐゴシック" pitchFamily="50" charset="-128"/>
                          <a:ea typeface="ＭＳ Ｐゴシック" pitchFamily="50" charset="-128"/>
                        </a:rPr>
                        <a:t>4</a:t>
                      </a:r>
                      <a:r>
                        <a:rPr kumimoji="1" lang="ja-JP" altLang="en-US" sz="1000" dirty="0" smtClean="0">
                          <a:latin typeface="ＭＳ Ｐゴシック" pitchFamily="50" charset="-128"/>
                          <a:ea typeface="ＭＳ Ｐゴシック" pitchFamily="50" charset="-128"/>
                        </a:rPr>
                        <a:t>年以上～</a:t>
                      </a:r>
                      <a:endParaRPr kumimoji="1" lang="en-US" altLang="ja-JP" sz="1000" dirty="0" smtClean="0">
                        <a:latin typeface="ＭＳ Ｐゴシック" pitchFamily="50" charset="-128"/>
                        <a:ea typeface="ＭＳ Ｐゴシック" pitchFamily="50" charset="-128"/>
                      </a:endParaRPr>
                    </a:p>
                    <a:p>
                      <a:r>
                        <a:rPr kumimoji="1" lang="en-US" altLang="ja-JP" sz="1000" dirty="0" smtClean="0">
                          <a:latin typeface="ＭＳ Ｐゴシック" pitchFamily="50" charset="-128"/>
                          <a:ea typeface="ＭＳ Ｐゴシック" pitchFamily="50" charset="-128"/>
                        </a:rPr>
                        <a:t>8</a:t>
                      </a:r>
                      <a:r>
                        <a:rPr kumimoji="1" lang="ja-JP" altLang="en-US" sz="1000" dirty="0" smtClean="0">
                          <a:latin typeface="ＭＳ Ｐゴシック" pitchFamily="50" charset="-128"/>
                          <a:ea typeface="ＭＳ Ｐゴシック" pitchFamily="50" charset="-128"/>
                        </a:rPr>
                        <a:t>年未満</a:t>
                      </a:r>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8,143</a:t>
                      </a:r>
                    </a:p>
                    <a:p>
                      <a:pPr algn="r"/>
                      <a:r>
                        <a:rPr kumimoji="1" lang="en-US" altLang="ja-JP" sz="1000" dirty="0" smtClean="0">
                          <a:latin typeface="ＭＳ Ｐゴシック" pitchFamily="50" charset="-128"/>
                          <a:ea typeface="ＭＳ Ｐゴシック" pitchFamily="50" charset="-128"/>
                        </a:rPr>
                        <a:t>[27.2]</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7,705</a:t>
                      </a:r>
                    </a:p>
                    <a:p>
                      <a:pPr algn="r"/>
                      <a:r>
                        <a:rPr kumimoji="1" lang="en-US" altLang="ja-JP" sz="1000" dirty="0" smtClean="0">
                          <a:latin typeface="ＭＳ Ｐゴシック" pitchFamily="50" charset="-128"/>
                          <a:ea typeface="ＭＳ Ｐゴシック" pitchFamily="50" charset="-128"/>
                        </a:rPr>
                        <a:t>[25.3]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7,237</a:t>
                      </a:r>
                    </a:p>
                    <a:p>
                      <a:pPr algn="r"/>
                      <a:r>
                        <a:rPr kumimoji="1" lang="en-US" altLang="ja-JP" sz="1000" dirty="0" smtClean="0">
                          <a:latin typeface="ＭＳ Ｐゴシック" pitchFamily="50" charset="-128"/>
                          <a:ea typeface="ＭＳ Ｐゴシック" pitchFamily="50" charset="-128"/>
                        </a:rPr>
                        <a:t>[27.1]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8,990</a:t>
                      </a:r>
                    </a:p>
                    <a:p>
                      <a:pPr algn="r"/>
                      <a:r>
                        <a:rPr kumimoji="1" lang="en-US" altLang="ja-JP" sz="1000" dirty="0" smtClean="0">
                          <a:latin typeface="ＭＳ Ｐゴシック" pitchFamily="50" charset="-128"/>
                          <a:ea typeface="ＭＳ Ｐゴシック" pitchFamily="50" charset="-128"/>
                        </a:rPr>
                        <a:t>[28.1]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2040">
                <a:tc>
                  <a:txBody>
                    <a:bodyPr/>
                    <a:lstStyle/>
                    <a:p>
                      <a:r>
                        <a:rPr kumimoji="1" lang="en-US" altLang="ja-JP" sz="1000" dirty="0" smtClean="0">
                          <a:latin typeface="ＭＳ Ｐゴシック" pitchFamily="50" charset="-128"/>
                          <a:ea typeface="ＭＳ Ｐゴシック" pitchFamily="50" charset="-128"/>
                        </a:rPr>
                        <a:t>8</a:t>
                      </a:r>
                      <a:r>
                        <a:rPr kumimoji="1" lang="ja-JP" altLang="en-US" sz="1000" dirty="0" smtClean="0">
                          <a:latin typeface="ＭＳ Ｐゴシック" pitchFamily="50" charset="-128"/>
                          <a:ea typeface="ＭＳ Ｐゴシック" pitchFamily="50" charset="-128"/>
                        </a:rPr>
                        <a:t>年以上～</a:t>
                      </a:r>
                      <a:endParaRPr kumimoji="1" lang="en-US" altLang="ja-JP" sz="1000" dirty="0" smtClean="0">
                        <a:latin typeface="ＭＳ Ｐゴシック" pitchFamily="50" charset="-128"/>
                        <a:ea typeface="ＭＳ Ｐゴシック" pitchFamily="50" charset="-128"/>
                      </a:endParaRPr>
                    </a:p>
                    <a:p>
                      <a:r>
                        <a:rPr kumimoji="1" lang="en-US" altLang="ja-JP" sz="1000" dirty="0" smtClean="0">
                          <a:latin typeface="ＭＳ Ｐゴシック" pitchFamily="50" charset="-128"/>
                          <a:ea typeface="ＭＳ Ｐゴシック" pitchFamily="50" charset="-128"/>
                        </a:rPr>
                        <a:t>12</a:t>
                      </a:r>
                      <a:r>
                        <a:rPr kumimoji="1" lang="ja-JP" altLang="en-US" sz="1000" dirty="0" smtClean="0">
                          <a:latin typeface="ＭＳ Ｐゴシック" pitchFamily="50" charset="-128"/>
                          <a:ea typeface="ＭＳ Ｐゴシック" pitchFamily="50" charset="-128"/>
                        </a:rPr>
                        <a:t>年未満</a:t>
                      </a:r>
                      <a:endParaRPr kumimoji="1" lang="ja-JP" altLang="en-US" sz="1000" dirty="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4,733</a:t>
                      </a:r>
                    </a:p>
                    <a:p>
                      <a:pPr algn="r"/>
                      <a:r>
                        <a:rPr kumimoji="1" lang="en-US" altLang="ja-JP" sz="1000" dirty="0" smtClean="0">
                          <a:latin typeface="ＭＳ Ｐゴシック" pitchFamily="50" charset="-128"/>
                          <a:ea typeface="ＭＳ Ｐゴシック" pitchFamily="50" charset="-128"/>
                        </a:rPr>
                        <a:t>[15.8]</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3,737</a:t>
                      </a:r>
                    </a:p>
                    <a:p>
                      <a:pPr algn="r"/>
                      <a:r>
                        <a:rPr kumimoji="1" lang="en-US" altLang="ja-JP" sz="1000" dirty="0" smtClean="0">
                          <a:latin typeface="ＭＳ Ｐゴシック" pitchFamily="50" charset="-128"/>
                          <a:ea typeface="ＭＳ Ｐゴシック" pitchFamily="50" charset="-128"/>
                        </a:rPr>
                        <a:t>[12.3]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4,346</a:t>
                      </a:r>
                    </a:p>
                    <a:p>
                      <a:pPr algn="r"/>
                      <a:r>
                        <a:rPr kumimoji="1" lang="en-US" altLang="ja-JP" sz="1000" dirty="0" smtClean="0">
                          <a:latin typeface="ＭＳ Ｐゴシック" pitchFamily="50" charset="-128"/>
                          <a:ea typeface="ＭＳ Ｐゴシック" pitchFamily="50" charset="-128"/>
                        </a:rPr>
                        <a:t>[16.3]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4,190</a:t>
                      </a:r>
                    </a:p>
                    <a:p>
                      <a:pPr algn="r"/>
                      <a:r>
                        <a:rPr kumimoji="1" lang="en-US" altLang="ja-JP" sz="1000" dirty="0" smtClean="0">
                          <a:latin typeface="ＭＳ Ｐゴシック" pitchFamily="50" charset="-128"/>
                          <a:ea typeface="ＭＳ Ｐゴシック" pitchFamily="50" charset="-128"/>
                        </a:rPr>
                        <a:t>[13.1]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2040">
                <a:tc>
                  <a:txBody>
                    <a:bodyPr/>
                    <a:lstStyle/>
                    <a:p>
                      <a:r>
                        <a:rPr kumimoji="1" lang="en-US" altLang="ja-JP" sz="1000" dirty="0" smtClean="0">
                          <a:latin typeface="ＭＳ Ｐゴシック" pitchFamily="50" charset="-128"/>
                          <a:ea typeface="ＭＳ Ｐゴシック" pitchFamily="50" charset="-128"/>
                        </a:rPr>
                        <a:t>12</a:t>
                      </a:r>
                      <a:r>
                        <a:rPr kumimoji="1" lang="ja-JP" altLang="en-US" sz="1000" dirty="0" smtClean="0">
                          <a:latin typeface="ＭＳ Ｐゴシック" pitchFamily="50" charset="-128"/>
                          <a:ea typeface="ＭＳ Ｐゴシック" pitchFamily="50" charset="-128"/>
                        </a:rPr>
                        <a:t>年以上</a:t>
                      </a:r>
                      <a:endParaRPr kumimoji="1" lang="en-US" altLang="ja-JP" sz="1000" dirty="0" smtClean="0">
                        <a:latin typeface="ＭＳ Ｐゴシック" pitchFamily="50" charset="-128"/>
                        <a:ea typeface="ＭＳ Ｐゴシック" pitchFamily="50" charset="-128"/>
                      </a:endParaRPr>
                    </a:p>
                  </a:txBody>
                  <a:tcPr marL="36000" marR="36000" marT="36000" marB="36000" anchor="ctr"/>
                </a:tc>
                <a:tc>
                  <a:txBody>
                    <a:bodyPr/>
                    <a:lstStyle/>
                    <a:p>
                      <a:pPr algn="r"/>
                      <a:r>
                        <a:rPr kumimoji="1" lang="en-US" altLang="ja-JP" sz="1000" dirty="0" smtClean="0">
                          <a:latin typeface="ＭＳ Ｐゴシック" pitchFamily="50" charset="-128"/>
                          <a:ea typeface="ＭＳ Ｐゴシック" pitchFamily="50" charset="-128"/>
                        </a:rPr>
                        <a:t>2,105</a:t>
                      </a:r>
                    </a:p>
                    <a:p>
                      <a:pPr algn="r"/>
                      <a:r>
                        <a:rPr kumimoji="1" lang="en-US" altLang="ja-JP" sz="1000" dirty="0" smtClean="0">
                          <a:latin typeface="ＭＳ Ｐゴシック" pitchFamily="50" charset="-128"/>
                          <a:ea typeface="ＭＳ Ｐゴシック" pitchFamily="50" charset="-128"/>
                        </a:rPr>
                        <a:t>[7.0]</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1,530</a:t>
                      </a:r>
                    </a:p>
                    <a:p>
                      <a:pPr algn="r"/>
                      <a:r>
                        <a:rPr kumimoji="1" lang="en-US" altLang="ja-JP" sz="1000" dirty="0" smtClean="0">
                          <a:latin typeface="ＭＳ Ｐゴシック" pitchFamily="50" charset="-128"/>
                          <a:ea typeface="ＭＳ Ｐゴシック" pitchFamily="50" charset="-128"/>
                        </a:rPr>
                        <a:t>[5.0]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1,415</a:t>
                      </a:r>
                    </a:p>
                    <a:p>
                      <a:pPr algn="r"/>
                      <a:r>
                        <a:rPr kumimoji="1" lang="en-US" altLang="ja-JP" sz="1000" dirty="0" smtClean="0">
                          <a:latin typeface="ＭＳ Ｐゴシック" pitchFamily="50" charset="-128"/>
                          <a:ea typeface="ＭＳ Ｐゴシック" pitchFamily="50" charset="-128"/>
                        </a:rPr>
                        <a:t>[5.3]</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kumimoji="1" lang="en-US" altLang="ja-JP" sz="1000" dirty="0" smtClean="0">
                          <a:latin typeface="ＭＳ Ｐゴシック" pitchFamily="50" charset="-128"/>
                          <a:ea typeface="ＭＳ Ｐゴシック" pitchFamily="50" charset="-128"/>
                        </a:rPr>
                        <a:t>980</a:t>
                      </a:r>
                    </a:p>
                    <a:p>
                      <a:pPr algn="r"/>
                      <a:r>
                        <a:rPr kumimoji="1" lang="en-US" altLang="ja-JP" sz="1000" dirty="0" smtClean="0">
                          <a:latin typeface="ＭＳ Ｐゴシック" pitchFamily="50" charset="-128"/>
                          <a:ea typeface="ＭＳ Ｐゴシック" pitchFamily="50" charset="-128"/>
                        </a:rPr>
                        <a:t>[3.1]</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2040">
                <a:tc>
                  <a:txBody>
                    <a:bodyPr/>
                    <a:lstStyle/>
                    <a:p>
                      <a:r>
                        <a:rPr kumimoji="1" lang="ja-JP" altLang="en-US" sz="1000" dirty="0" smtClean="0">
                          <a:latin typeface="ＭＳ Ｐゴシック" pitchFamily="50" charset="-128"/>
                          <a:ea typeface="ＭＳ Ｐゴシック" pitchFamily="50" charset="-128"/>
                        </a:rPr>
                        <a:t>総数</a:t>
                      </a:r>
                      <a:endParaRPr kumimoji="1" lang="en-US" altLang="ja-JP" sz="1000" dirty="0" smtClean="0">
                        <a:latin typeface="ＭＳ Ｐゴシック" pitchFamily="50" charset="-128"/>
                        <a:ea typeface="ＭＳ Ｐゴシック" pitchFamily="50" charset="-128"/>
                      </a:endParaRPr>
                    </a:p>
                  </a:txBody>
                  <a:tcPr marL="36000" marR="36000" marT="36000" marB="36000" anchor="ct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29,979</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30,416</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26,725</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32,040</a:t>
                      </a:r>
                    </a:p>
                    <a:p>
                      <a:pPr algn="r"/>
                      <a:r>
                        <a:rPr kumimoji="1" lang="en-US" altLang="ja-JP" sz="1000" dirty="0" smtClean="0">
                          <a:latin typeface="ＭＳ Ｐゴシック" pitchFamily="50" charset="-128"/>
                          <a:ea typeface="ＭＳ Ｐゴシック" pitchFamily="50" charset="-128"/>
                        </a:rPr>
                        <a:t>[100.0]</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r h="392040">
                <a:tc>
                  <a:txBody>
                    <a:bodyPr/>
                    <a:lstStyle/>
                    <a:p>
                      <a:r>
                        <a:rPr kumimoji="1" lang="ja-JP" altLang="en-US" sz="1000" dirty="0" smtClean="0">
                          <a:latin typeface="ＭＳ Ｐゴシック" pitchFamily="50" charset="-128"/>
                          <a:ea typeface="ＭＳ Ｐゴシック" pitchFamily="50" charset="-128"/>
                        </a:rPr>
                        <a:t>平均</a:t>
                      </a:r>
                      <a:endParaRPr kumimoji="1" lang="en-US" altLang="ja-JP" sz="1000" dirty="0" smtClean="0">
                        <a:latin typeface="ＭＳ Ｐゴシック" pitchFamily="50" charset="-128"/>
                        <a:ea typeface="ＭＳ Ｐゴシック" pitchFamily="50" charset="-128"/>
                      </a:endParaRPr>
                    </a:p>
                    <a:p>
                      <a:r>
                        <a:rPr kumimoji="1" lang="ja-JP" altLang="en-US" sz="1000" dirty="0" smtClean="0">
                          <a:latin typeface="ＭＳ Ｐゴシック" pitchFamily="50" charset="-128"/>
                          <a:ea typeface="ＭＳ Ｐゴシック" pitchFamily="50" charset="-128"/>
                        </a:rPr>
                        <a:t>期間</a:t>
                      </a:r>
                      <a:endParaRPr kumimoji="1" lang="ja-JP" altLang="en-US" sz="1000" dirty="0">
                        <a:latin typeface="ＭＳ Ｐゴシック" pitchFamily="50" charset="-128"/>
                        <a:ea typeface="ＭＳ Ｐゴシック" pitchFamily="50" charset="-128"/>
                      </a:endParaRPr>
                    </a:p>
                  </a:txBody>
                  <a:tcPr marL="36000" marR="36000" marT="36000" marB="3600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4.9</a:t>
                      </a:r>
                      <a:r>
                        <a:rPr kumimoji="1" lang="ja-JP" altLang="en-US" sz="1000" dirty="0" smtClean="0">
                          <a:latin typeface="ＭＳ Ｐゴシック" pitchFamily="50" charset="-128"/>
                          <a:ea typeface="ＭＳ Ｐゴシック" pitchFamily="50" charset="-128"/>
                        </a:rPr>
                        <a:t>年</a:t>
                      </a:r>
                      <a:endParaRPr kumimoji="1" lang="ja-JP" altLang="en-US" sz="10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4.4</a:t>
                      </a:r>
                      <a:r>
                        <a:rPr kumimoji="1" lang="ja-JP" altLang="en-US" sz="1000" dirty="0" smtClean="0">
                          <a:latin typeface="ＭＳ Ｐゴシック" pitchFamily="50" charset="-128"/>
                          <a:ea typeface="ＭＳ Ｐゴシック" pitchFamily="50" charset="-128"/>
                        </a:rPr>
                        <a:t>年</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4.7</a:t>
                      </a:r>
                      <a:r>
                        <a:rPr kumimoji="1" lang="ja-JP" altLang="en-US" sz="1000" dirty="0" smtClean="0">
                          <a:latin typeface="ＭＳ Ｐゴシック" pitchFamily="50" charset="-128"/>
                          <a:ea typeface="ＭＳ Ｐゴシック" pitchFamily="50" charset="-128"/>
                        </a:rPr>
                        <a:t>年</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smtClean="0">
                          <a:latin typeface="ＭＳ Ｐゴシック" pitchFamily="50" charset="-128"/>
                          <a:ea typeface="ＭＳ Ｐゴシック" pitchFamily="50" charset="-128"/>
                        </a:rPr>
                        <a:t>4.3</a:t>
                      </a:r>
                      <a:r>
                        <a:rPr kumimoji="1" lang="ja-JP" altLang="en-US" sz="1000" dirty="0" smtClean="0">
                          <a:latin typeface="ＭＳ Ｐゴシック" pitchFamily="50" charset="-128"/>
                          <a:ea typeface="ＭＳ Ｐゴシック" pitchFamily="50" charset="-128"/>
                        </a:rPr>
                        <a:t>年</a:t>
                      </a:r>
                      <a:endParaRPr kumimoji="1" lang="ja-JP" altLang="en-US" sz="10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ゴシック" pitchFamily="50" charset="-128"/>
                          <a:ea typeface="ＭＳ Ｐゴシック" pitchFamily="50" charset="-128"/>
                        </a:rPr>
                        <a:t>注）総数には期間不詳を含む。</a:t>
                      </a:r>
                    </a:p>
                  </a:txBody>
                  <a:tcPr marL="36000" marR="36000" marT="36000" marB="3600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sz="1200" dirty="0">
                        <a:latin typeface="ＭＳ Ｐゴシック" pitchFamily="50" charset="-128"/>
                        <a:ea typeface="ＭＳ Ｐゴシック"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1" name="コンテンツ プレースホルダ 5"/>
          <p:cNvSpPr txBox="1">
            <a:spLocks/>
          </p:cNvSpPr>
          <p:nvPr/>
        </p:nvSpPr>
        <p:spPr bwMode="auto">
          <a:xfrm>
            <a:off x="6372202" y="548680"/>
            <a:ext cx="2736304" cy="216024"/>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p>
            <a:pPr algn="r" fontAlgn="base">
              <a:spcBef>
                <a:spcPct val="0"/>
              </a:spcBef>
              <a:spcAft>
                <a:spcPct val="0"/>
              </a:spcAft>
            </a:pPr>
            <a:r>
              <a:rPr lang="ja-JP" altLang="en-US" sz="1200" dirty="0">
                <a:solidFill>
                  <a:srgbClr val="000000"/>
                </a:solidFill>
                <a:latin typeface="Arial" charset="0"/>
                <a:ea typeface="ＭＳ Ｐゴシック" charset="-128"/>
              </a:rPr>
              <a:t>単位：人数（人）、［　］ 構成割合（％）</a:t>
            </a:r>
            <a:endParaRPr lang="en-US" altLang="ja-JP" sz="1200" dirty="0">
              <a:solidFill>
                <a:srgbClr val="000000"/>
              </a:solidFill>
              <a:latin typeface="Arial" charset="0"/>
              <a:ea typeface="ＭＳ Ｐゴシック" charset="-128"/>
            </a:endParaRPr>
          </a:p>
          <a:p>
            <a:pPr algn="r" fontAlgn="base">
              <a:spcBef>
                <a:spcPct val="0"/>
              </a:spcBef>
              <a:spcAft>
                <a:spcPct val="0"/>
              </a:spcAft>
            </a:pPr>
            <a:r>
              <a:rPr lang="ja-JP" altLang="en-US" sz="1200" dirty="0">
                <a:solidFill>
                  <a:srgbClr val="000000"/>
                </a:solidFill>
                <a:latin typeface="Arial" charset="0"/>
                <a:ea typeface="ＭＳ Ｐゴシック" charset="-128"/>
              </a:rPr>
              <a:t>　</a:t>
            </a:r>
            <a:endParaRPr lang="en-US" altLang="ja-JP" sz="1200" dirty="0">
              <a:solidFill>
                <a:srgbClr val="000000"/>
              </a:solidFill>
              <a:latin typeface="Arial" charset="0"/>
              <a:ea typeface="ＭＳ Ｐゴシック" charset="-128"/>
            </a:endParaRPr>
          </a:p>
        </p:txBody>
      </p:sp>
      <p:sp>
        <p:nvSpPr>
          <p:cNvPr id="12" name="正方形/長方形 11"/>
          <p:cNvSpPr/>
          <p:nvPr/>
        </p:nvSpPr>
        <p:spPr>
          <a:xfrm>
            <a:off x="35499" y="3861054"/>
            <a:ext cx="4608512" cy="307777"/>
          </a:xfrm>
          <a:prstGeom prst="rect">
            <a:avLst/>
          </a:prstGeom>
        </p:spPr>
        <p:txBody>
          <a:bodyPr wrap="square">
            <a:spAutoFit/>
          </a:bodyPr>
          <a:lstStyle/>
          <a:p>
            <a:pPr fontAlgn="base">
              <a:spcBef>
                <a:spcPct val="0"/>
              </a:spcBef>
              <a:spcAft>
                <a:spcPct val="0"/>
              </a:spcAft>
            </a:pPr>
            <a:r>
              <a:rPr lang="ja-JP" altLang="en-US" sz="1400" b="1" dirty="0">
                <a:solidFill>
                  <a:srgbClr val="000000"/>
                </a:solidFill>
                <a:latin typeface="ＭＳ ゴシック" pitchFamily="49" charset="-128"/>
              </a:rPr>
              <a:t>③児童の措置理由（養護問題発生理由）</a:t>
            </a:r>
            <a:endParaRPr lang="ja-JP" altLang="en-US" sz="1400" dirty="0">
              <a:solidFill>
                <a:srgbClr val="000000"/>
              </a:solidFill>
              <a:latin typeface="ＭＳ ゴシック" pitchFamily="49" charset="-128"/>
            </a:endParaRPr>
          </a:p>
        </p:txBody>
      </p:sp>
      <p:sp>
        <p:nvSpPr>
          <p:cNvPr id="18" name="コンテンツ プレースホルダ 5"/>
          <p:cNvSpPr txBox="1">
            <a:spLocks/>
          </p:cNvSpPr>
          <p:nvPr/>
        </p:nvSpPr>
        <p:spPr bwMode="auto">
          <a:xfrm>
            <a:off x="6372202" y="3933056"/>
            <a:ext cx="2736304" cy="216024"/>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p>
            <a:pPr algn="r" fontAlgn="base">
              <a:spcBef>
                <a:spcPct val="0"/>
              </a:spcBef>
              <a:spcAft>
                <a:spcPct val="0"/>
              </a:spcAft>
            </a:pPr>
            <a:r>
              <a:rPr lang="ja-JP" altLang="en-US" sz="1200" dirty="0">
                <a:solidFill>
                  <a:srgbClr val="000000"/>
                </a:solidFill>
                <a:latin typeface="Arial" charset="0"/>
                <a:ea typeface="ＭＳ Ｐゴシック" charset="-128"/>
              </a:rPr>
              <a:t>単位：人数（人）、［　］ 構成割合（％）</a:t>
            </a:r>
            <a:endParaRPr lang="en-US" altLang="ja-JP" sz="1200" dirty="0">
              <a:solidFill>
                <a:srgbClr val="000000"/>
              </a:solidFill>
              <a:latin typeface="Arial" charset="0"/>
              <a:ea typeface="ＭＳ Ｐゴシック" charset="-128"/>
            </a:endParaRPr>
          </a:p>
          <a:p>
            <a:pPr algn="r" fontAlgn="base">
              <a:spcBef>
                <a:spcPct val="0"/>
              </a:spcBef>
              <a:spcAft>
                <a:spcPct val="0"/>
              </a:spcAft>
            </a:pPr>
            <a:r>
              <a:rPr lang="ja-JP" altLang="en-US" sz="1200" dirty="0">
                <a:solidFill>
                  <a:srgbClr val="000000"/>
                </a:solidFill>
                <a:latin typeface="Arial" charset="0"/>
                <a:ea typeface="ＭＳ Ｐゴシック" charset="-128"/>
              </a:rPr>
              <a:t>　</a:t>
            </a:r>
            <a:endParaRPr lang="en-US" altLang="ja-JP" sz="12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621433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7"/>
          <p:cNvGraphicFramePr>
            <a:graphicFrameLocks noChangeAspect="1"/>
          </p:cNvGraphicFramePr>
          <p:nvPr>
            <p:extLst>
              <p:ext uri="{D42A27DB-BD31-4B8C-83A1-F6EECF244321}">
                <p14:modId xmlns:p14="http://schemas.microsoft.com/office/powerpoint/2010/main" val="3555587560"/>
              </p:ext>
            </p:extLst>
          </p:nvPr>
        </p:nvGraphicFramePr>
        <p:xfrm>
          <a:off x="34938" y="2780009"/>
          <a:ext cx="4664832" cy="3960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グラフ 1"/>
          <p:cNvGraphicFramePr/>
          <p:nvPr>
            <p:extLst>
              <p:ext uri="{D42A27DB-BD31-4B8C-83A1-F6EECF244321}">
                <p14:modId xmlns:p14="http://schemas.microsoft.com/office/powerpoint/2010/main" val="38655463"/>
              </p:ext>
            </p:extLst>
          </p:nvPr>
        </p:nvGraphicFramePr>
        <p:xfrm>
          <a:off x="4139958" y="2636838"/>
          <a:ext cx="5112561" cy="4110068"/>
        </p:xfrm>
        <a:graphic>
          <a:graphicData uri="http://schemas.openxmlformats.org/drawingml/2006/chart">
            <c:chart xmlns:c="http://schemas.openxmlformats.org/drawingml/2006/chart" xmlns:r="http://schemas.openxmlformats.org/officeDocument/2006/relationships" r:id="rId3"/>
          </a:graphicData>
        </a:graphic>
      </p:graphicFrame>
      <p:sp>
        <p:nvSpPr>
          <p:cNvPr id="458754" name="Rectangle 2"/>
          <p:cNvSpPr>
            <a:spLocks noChangeArrowheads="1"/>
          </p:cNvSpPr>
          <p:nvPr/>
        </p:nvSpPr>
        <p:spPr bwMode="auto">
          <a:xfrm>
            <a:off x="179518" y="1844835"/>
            <a:ext cx="4248472" cy="648667"/>
          </a:xfrm>
          <a:prstGeom prst="rect">
            <a:avLst/>
          </a:prstGeom>
          <a:noFill/>
          <a:ln w="9525">
            <a:solidFill>
              <a:schemeClr val="tx1"/>
            </a:solidFill>
            <a:miter lim="800000"/>
            <a:headEnd/>
            <a:tailEnd/>
          </a:ln>
          <a:effectLst/>
        </p:spPr>
        <p:txBody>
          <a:bodyPr lIns="91421" tIns="45710" rIns="0" bIns="45710" anchor="ctr"/>
          <a:lstStyle/>
          <a:p>
            <a:pPr marL="177764" indent="-177764" fontAlgn="base">
              <a:spcBef>
                <a:spcPct val="0"/>
              </a:spcBef>
              <a:spcAft>
                <a:spcPct val="0"/>
              </a:spcAft>
              <a:defRPr/>
            </a:pPr>
            <a:r>
              <a:rPr lang="en-US" altLang="ja-JP" sz="1200" dirty="0">
                <a:solidFill>
                  <a:srgbClr val="000000"/>
                </a:solidFill>
                <a:latin typeface="Times New Roman" pitchFamily="18" charset="0"/>
                <a:ea typeface="ＭＳ Ｐゴシック" pitchFamily="50" charset="-128"/>
              </a:rPr>
              <a:t>○</a:t>
            </a:r>
            <a:r>
              <a:rPr lang="ja-JP" altLang="en-US" sz="1200" dirty="0">
                <a:solidFill>
                  <a:srgbClr val="000000"/>
                </a:solidFill>
                <a:latin typeface="Times New Roman" pitchFamily="18" charset="0"/>
                <a:ea typeface="ＭＳ Ｐゴシック" pitchFamily="50" charset="-128"/>
              </a:rPr>
              <a:t>　全国の児童相談所における児童虐待に関する相談件数は、</a:t>
            </a:r>
            <a:r>
              <a:rPr lang="ja-JP" altLang="en-US" sz="1200" dirty="0">
                <a:solidFill>
                  <a:srgbClr val="000000"/>
                </a:solidFill>
                <a:latin typeface="Arial" charset="0"/>
                <a:ea typeface="ＭＳ Ｐゴシック" pitchFamily="50" charset="-128"/>
              </a:rPr>
              <a:t>児童虐待防止法施行前の平成１１年度に比べ、平成２５年度　には約６．３倍に増加。</a:t>
            </a:r>
          </a:p>
        </p:txBody>
      </p:sp>
      <p:sp>
        <p:nvSpPr>
          <p:cNvPr id="1029" name="Rectangle 4"/>
          <p:cNvSpPr>
            <a:spLocks noChangeArrowheads="1"/>
          </p:cNvSpPr>
          <p:nvPr/>
        </p:nvSpPr>
        <p:spPr bwMode="auto">
          <a:xfrm>
            <a:off x="484193" y="6"/>
            <a:ext cx="8659812" cy="549275"/>
          </a:xfrm>
          <a:prstGeom prst="rect">
            <a:avLst/>
          </a:prstGeom>
          <a:noFill/>
          <a:ln w="9525" algn="ctr">
            <a:noFill/>
            <a:miter lim="800000"/>
            <a:headEnd/>
            <a:tailEnd/>
          </a:ln>
        </p:spPr>
        <p:txBody>
          <a:bodyPr wrap="none" lIns="91421" tIns="45710" rIns="91421" bIns="45710" anchor="ctr"/>
          <a:lstStyle/>
          <a:p>
            <a:pPr algn="ctr" fontAlgn="base">
              <a:spcBef>
                <a:spcPct val="0"/>
              </a:spcBef>
              <a:spcAft>
                <a:spcPct val="0"/>
              </a:spcAft>
            </a:pPr>
            <a:endParaRPr lang="ja-JP" altLang="ja-JP" sz="3200" dirty="0">
              <a:solidFill>
                <a:srgbClr val="000000"/>
              </a:solidFill>
              <a:latin typeface="ＭＳ Ｐゴシック" charset="-128"/>
              <a:ea typeface="ＭＳ Ｐゴシック" charset="-128"/>
            </a:endParaRPr>
          </a:p>
        </p:txBody>
      </p:sp>
      <p:sp>
        <p:nvSpPr>
          <p:cNvPr id="458760" name="Rectangle 8"/>
          <p:cNvSpPr>
            <a:spLocks noChangeArrowheads="1"/>
          </p:cNvSpPr>
          <p:nvPr/>
        </p:nvSpPr>
        <p:spPr bwMode="auto">
          <a:xfrm>
            <a:off x="5004048" y="1844824"/>
            <a:ext cx="3960440" cy="648072"/>
          </a:xfrm>
          <a:prstGeom prst="rect">
            <a:avLst/>
          </a:prstGeom>
          <a:noFill/>
          <a:ln w="9525">
            <a:solidFill>
              <a:schemeClr val="tx1"/>
            </a:solidFill>
            <a:miter lim="800000"/>
            <a:headEnd/>
            <a:tailEnd/>
          </a:ln>
          <a:effectLst/>
        </p:spPr>
        <p:txBody>
          <a:bodyPr lIns="91421" tIns="45710" rIns="91421" bIns="45710" anchor="ctr"/>
          <a:lstStyle/>
          <a:p>
            <a:pPr marL="180939" indent="-180939" fontAlgn="base">
              <a:spcBef>
                <a:spcPct val="0"/>
              </a:spcBef>
              <a:spcAft>
                <a:spcPct val="0"/>
              </a:spcAft>
              <a:defRPr/>
            </a:pPr>
            <a:r>
              <a:rPr lang="en-US" altLang="ja-JP" sz="1200" dirty="0">
                <a:solidFill>
                  <a:srgbClr val="000000"/>
                </a:solidFill>
                <a:latin typeface="Times New Roman" pitchFamily="18" charset="0"/>
                <a:ea typeface="ＭＳ Ｐゴシック" pitchFamily="50" charset="-128"/>
              </a:rPr>
              <a:t>○</a:t>
            </a:r>
            <a:r>
              <a:rPr lang="ja-JP" altLang="en-US" sz="1200" dirty="0">
                <a:solidFill>
                  <a:srgbClr val="000000"/>
                </a:solidFill>
                <a:latin typeface="Arial" charset="0"/>
              </a:rPr>
              <a:t>　児童養護施設に入所している子どものうち、</a:t>
            </a:r>
            <a:endParaRPr lang="en-US" altLang="ja-JP" sz="1200" dirty="0">
              <a:solidFill>
                <a:srgbClr val="000000"/>
              </a:solidFill>
              <a:latin typeface="Arial" charset="0"/>
            </a:endParaRPr>
          </a:p>
          <a:p>
            <a:pPr marL="180939" indent="-180939" fontAlgn="base">
              <a:spcBef>
                <a:spcPct val="0"/>
              </a:spcBef>
              <a:spcAft>
                <a:spcPct val="0"/>
              </a:spcAft>
              <a:defRPr/>
            </a:pPr>
            <a:r>
              <a:rPr lang="ja-JP" altLang="en-US" sz="1200" dirty="0">
                <a:solidFill>
                  <a:srgbClr val="000000"/>
                </a:solidFill>
                <a:latin typeface="Arial" charset="0"/>
              </a:rPr>
              <a:t>　約６割は、虐待を受けている。</a:t>
            </a:r>
            <a:endParaRPr lang="ja-JP" altLang="en-US" sz="1200" dirty="0">
              <a:solidFill>
                <a:srgbClr val="000000"/>
              </a:solidFill>
              <a:latin typeface="Times New Roman" pitchFamily="18" charset="0"/>
              <a:ea typeface="ＭＳ Ｐゴシック" pitchFamily="50" charset="-128"/>
            </a:endParaRPr>
          </a:p>
        </p:txBody>
      </p:sp>
      <p:sp>
        <p:nvSpPr>
          <p:cNvPr id="1032" name="AutoShape 10"/>
          <p:cNvSpPr>
            <a:spLocks noChangeArrowheads="1"/>
          </p:cNvSpPr>
          <p:nvPr/>
        </p:nvSpPr>
        <p:spPr bwMode="auto">
          <a:xfrm>
            <a:off x="2" y="188647"/>
            <a:ext cx="4860032" cy="404813"/>
          </a:xfrm>
          <a:prstGeom prst="homePlate">
            <a:avLst>
              <a:gd name="adj" fmla="val 90313"/>
            </a:avLst>
          </a:prstGeom>
          <a:noFill/>
          <a:ln w="9525">
            <a:noFill/>
            <a:miter lim="800000"/>
            <a:headEnd/>
            <a:tailEnd/>
          </a:ln>
        </p:spPr>
        <p:txBody>
          <a:bodyPr wrap="none" lIns="91421" tIns="45710" rIns="91421" bIns="45710" anchor="ctr"/>
          <a:lstStyle/>
          <a:p>
            <a:pPr fontAlgn="base">
              <a:spcBef>
                <a:spcPct val="0"/>
              </a:spcBef>
              <a:spcAft>
                <a:spcPct val="0"/>
              </a:spcAft>
            </a:pPr>
            <a:r>
              <a:rPr lang="ja-JP" altLang="en-US" sz="2400" dirty="0" smtClean="0">
                <a:solidFill>
                  <a:srgbClr val="000000"/>
                </a:solidFill>
                <a:latin typeface="HG創英角ｺﾞｼｯｸUB" pitchFamily="49" charset="-128"/>
                <a:ea typeface="HG創英角ｺﾞｼｯｸUB" pitchFamily="49" charset="-128"/>
              </a:rPr>
              <a:t>（４）</a:t>
            </a:r>
            <a:r>
              <a:rPr lang="ja-JP" altLang="en-US" sz="2400" dirty="0">
                <a:solidFill>
                  <a:srgbClr val="000000"/>
                </a:solidFill>
                <a:latin typeface="HG創英角ｺﾞｼｯｸUB" pitchFamily="49" charset="-128"/>
                <a:ea typeface="HG創英角ｺﾞｼｯｸUB" pitchFamily="49" charset="-128"/>
              </a:rPr>
              <a:t>虐待を受けた児童の増加</a:t>
            </a:r>
          </a:p>
        </p:txBody>
      </p:sp>
      <p:sp>
        <p:nvSpPr>
          <p:cNvPr id="12" name="角丸四角形 11"/>
          <p:cNvSpPr/>
          <p:nvPr/>
        </p:nvSpPr>
        <p:spPr>
          <a:xfrm>
            <a:off x="179522" y="764708"/>
            <a:ext cx="8712968" cy="792088"/>
          </a:xfrm>
          <a:prstGeom prst="roundRect">
            <a:avLst/>
          </a:prstGeom>
        </p:spPr>
        <p:style>
          <a:lnRef idx="2">
            <a:schemeClr val="dk1"/>
          </a:lnRef>
          <a:fillRef idx="1">
            <a:schemeClr val="lt1"/>
          </a:fillRef>
          <a:effectRef idx="0">
            <a:schemeClr val="dk1"/>
          </a:effectRef>
          <a:fontRef idx="minor">
            <a:schemeClr val="dk1"/>
          </a:fontRef>
        </p:style>
        <p:txBody>
          <a:bodyPr lIns="91421" tIns="45710" rIns="91421" bIns="45710" rtlCol="0" anchor="ctr"/>
          <a:lstStyle/>
          <a:p>
            <a:pPr fontAlgn="base">
              <a:spcBef>
                <a:spcPct val="0"/>
              </a:spcBef>
              <a:spcAft>
                <a:spcPct val="0"/>
              </a:spcAft>
            </a:pPr>
            <a:r>
              <a:rPr lang="ja-JP" altLang="en-US" sz="1400" dirty="0">
                <a:solidFill>
                  <a:srgbClr val="000000"/>
                </a:solidFill>
                <a:latin typeface="Times New Roman" pitchFamily="18" charset="0"/>
              </a:rPr>
              <a:t>児童虐待の増加等に伴い、</a:t>
            </a:r>
            <a:r>
              <a:rPr lang="ja-JP" altLang="en-US" sz="1400" b="1" u="sng" dirty="0">
                <a:solidFill>
                  <a:srgbClr val="000000"/>
                </a:solidFill>
                <a:latin typeface="Times New Roman" pitchFamily="18" charset="0"/>
              </a:rPr>
              <a:t>児童虐待防止対策の一層の強化</a:t>
            </a:r>
            <a:r>
              <a:rPr lang="ja-JP" altLang="en-US" sz="1400" dirty="0">
                <a:solidFill>
                  <a:srgbClr val="000000"/>
                </a:solidFill>
                <a:latin typeface="Times New Roman" pitchFamily="18" charset="0"/>
              </a:rPr>
              <a:t>とともに、虐待を受けた子どもなどへの対応として、</a:t>
            </a:r>
            <a:r>
              <a:rPr lang="ja-JP" altLang="en-US" sz="1400" b="1" u="sng" dirty="0">
                <a:solidFill>
                  <a:srgbClr val="000000"/>
                </a:solidFill>
                <a:latin typeface="Times New Roman" pitchFamily="18" charset="0"/>
              </a:rPr>
              <a:t>社会的養護の量・質ともに拡充が求められている</a:t>
            </a:r>
            <a:r>
              <a:rPr lang="ja-JP" altLang="en-US" sz="1400" b="1" dirty="0">
                <a:solidFill>
                  <a:srgbClr val="000000"/>
                </a:solidFill>
                <a:latin typeface="Times New Roman" pitchFamily="18" charset="0"/>
              </a:rPr>
              <a:t>。</a:t>
            </a:r>
            <a:endParaRPr lang="ja-JP" altLang="en-US" sz="1400" dirty="0">
              <a:solidFill>
                <a:srgbClr val="000000"/>
              </a:solidFill>
            </a:endParaRPr>
          </a:p>
        </p:txBody>
      </p:sp>
      <p:sp>
        <p:nvSpPr>
          <p:cNvPr id="15" name="テキスト ボックス 14"/>
          <p:cNvSpPr txBox="1"/>
          <p:nvPr/>
        </p:nvSpPr>
        <p:spPr>
          <a:xfrm>
            <a:off x="5148064" y="6608417"/>
            <a:ext cx="3816432" cy="276979"/>
          </a:xfrm>
          <a:prstGeom prst="rect">
            <a:avLst/>
          </a:prstGeom>
          <a:noFill/>
        </p:spPr>
        <p:txBody>
          <a:bodyPr wrap="square" lIns="91421" tIns="45710" rIns="91421" bIns="45710"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児童養護施設入所児童等調査結果（平成２５年２月１日）</a:t>
            </a:r>
          </a:p>
        </p:txBody>
      </p:sp>
      <p:sp>
        <p:nvSpPr>
          <p:cNvPr id="1028" name="Rectangle 3"/>
          <p:cNvSpPr>
            <a:spLocks noChangeArrowheads="1"/>
          </p:cNvSpPr>
          <p:nvPr/>
        </p:nvSpPr>
        <p:spPr bwMode="auto">
          <a:xfrm>
            <a:off x="34944" y="2636838"/>
            <a:ext cx="665163" cy="107950"/>
          </a:xfrm>
          <a:prstGeom prst="rect">
            <a:avLst/>
          </a:prstGeom>
          <a:noFill/>
          <a:ln w="9525">
            <a:noFill/>
            <a:miter lim="800000"/>
            <a:headEnd/>
            <a:tailEnd/>
          </a:ln>
        </p:spPr>
        <p:txBody>
          <a:bodyPr wrap="none" lIns="91421" tIns="45710" rIns="91421" bIns="45710" anchor="ctr"/>
          <a:lstStyle/>
          <a:p>
            <a:pPr algn="ctr" fontAlgn="base">
              <a:spcBef>
                <a:spcPct val="0"/>
              </a:spcBef>
              <a:spcAft>
                <a:spcPct val="0"/>
              </a:spcAft>
            </a:pPr>
            <a:r>
              <a:rPr lang="ja-JP" altLang="en-US" sz="1200" dirty="0">
                <a:solidFill>
                  <a:srgbClr val="000000"/>
                </a:solidFill>
                <a:latin typeface="Times New Roman" pitchFamily="18" charset="0"/>
                <a:ea typeface="HGPｺﾞｼｯｸM" pitchFamily="50" charset="-128"/>
              </a:rPr>
              <a:t>（件数）</a:t>
            </a:r>
          </a:p>
        </p:txBody>
      </p:sp>
      <p:sp>
        <p:nvSpPr>
          <p:cNvPr id="16" name="テキスト ボックス 15"/>
          <p:cNvSpPr txBox="1"/>
          <p:nvPr/>
        </p:nvSpPr>
        <p:spPr>
          <a:xfrm>
            <a:off x="251522" y="6525480"/>
            <a:ext cx="3816424" cy="276999"/>
          </a:xfrm>
          <a:prstGeom prst="rect">
            <a:avLst/>
          </a:prstGeom>
          <a:noFill/>
        </p:spPr>
        <p:txBody>
          <a:bodyPr wrap="square" lIns="91421" tIns="45710" rIns="91421" bIns="45710"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福祉行政報告例</a:t>
            </a:r>
          </a:p>
        </p:txBody>
      </p:sp>
      <p:sp>
        <p:nvSpPr>
          <p:cNvPr id="22"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6</a:t>
            </a:fld>
            <a:endParaRPr lang="en-US" altLang="ja-JP" sz="1400" dirty="0">
              <a:solidFill>
                <a:srgbClr val="000000"/>
              </a:solidFill>
              <a:latin typeface="Arial" charset="0"/>
              <a:ea typeface="ＭＳ Ｐゴシック" charset="-128"/>
            </a:endParaRPr>
          </a:p>
        </p:txBody>
      </p:sp>
      <p:sp>
        <p:nvSpPr>
          <p:cNvPr id="17" name="テキスト ボックス 1"/>
          <p:cNvSpPr txBox="1"/>
          <p:nvPr/>
        </p:nvSpPr>
        <p:spPr>
          <a:xfrm>
            <a:off x="5598526" y="6237435"/>
            <a:ext cx="122415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smtClean="0">
                <a:solidFill>
                  <a:srgbClr val="000000"/>
                </a:solidFill>
              </a:rPr>
              <a:t>被虐待体験</a:t>
            </a:r>
            <a:r>
              <a:rPr lang="ja-JP" altLang="en-US" sz="1000" dirty="0">
                <a:solidFill>
                  <a:srgbClr val="000000"/>
                </a:solidFill>
              </a:rPr>
              <a:t>あり</a:t>
            </a:r>
          </a:p>
        </p:txBody>
      </p:sp>
      <p:sp>
        <p:nvSpPr>
          <p:cNvPr id="19" name="テキスト ボックス 1"/>
          <p:cNvSpPr txBox="1"/>
          <p:nvPr/>
        </p:nvSpPr>
        <p:spPr>
          <a:xfrm>
            <a:off x="7558455" y="6381317"/>
            <a:ext cx="612079"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a:solidFill>
                  <a:srgbClr val="000000"/>
                </a:solidFill>
              </a:rPr>
              <a:t>なし</a:t>
            </a:r>
          </a:p>
        </p:txBody>
      </p:sp>
      <p:sp>
        <p:nvSpPr>
          <p:cNvPr id="20" name="テキスト ボックス 1"/>
          <p:cNvSpPr txBox="1"/>
          <p:nvPr/>
        </p:nvSpPr>
        <p:spPr>
          <a:xfrm>
            <a:off x="7974550" y="6381317"/>
            <a:ext cx="122415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smtClean="0">
                <a:solidFill>
                  <a:srgbClr val="000000"/>
                </a:solidFill>
              </a:rPr>
              <a:t>不明・不詳</a:t>
            </a:r>
            <a:endParaRPr lang="ja-JP" altLang="en-US" sz="1000" dirty="0">
              <a:solidFill>
                <a:srgbClr val="000000"/>
              </a:solidFill>
            </a:endParaRPr>
          </a:p>
        </p:txBody>
      </p:sp>
      <p:cxnSp>
        <p:nvCxnSpPr>
          <p:cNvPr id="21" name="直線矢印コネクタ 20"/>
          <p:cNvCxnSpPr/>
          <p:nvPr/>
        </p:nvCxnSpPr>
        <p:spPr>
          <a:xfrm rot="5400000" flipH="1" flipV="1">
            <a:off x="7865744" y="6319977"/>
            <a:ext cx="21681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直線矢印コネクタ 22"/>
          <p:cNvCxnSpPr/>
          <p:nvPr/>
        </p:nvCxnSpPr>
        <p:spPr>
          <a:xfrm flipV="1">
            <a:off x="6785881" y="6237435"/>
            <a:ext cx="234391" cy="1313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rot="5400000" flipH="1" flipV="1">
            <a:off x="8639658" y="6344530"/>
            <a:ext cx="21681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テキスト ボックス 1"/>
          <p:cNvSpPr txBox="1"/>
          <p:nvPr/>
        </p:nvSpPr>
        <p:spPr>
          <a:xfrm>
            <a:off x="4473917" y="2996952"/>
            <a:ext cx="890171"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里親</a:t>
            </a:r>
            <a:endParaRPr lang="ja-JP" altLang="en-US" sz="1000" dirty="0">
              <a:solidFill>
                <a:srgbClr val="000000"/>
              </a:solidFill>
              <a:latin typeface="ＭＳ Ｐゴシック" panose="020B0600070205080204" pitchFamily="50" charset="-128"/>
              <a:ea typeface="ＭＳ Ｐゴシック" panose="020B0600070205080204" pitchFamily="50" charset="-128"/>
            </a:endParaRPr>
          </a:p>
        </p:txBody>
      </p:sp>
      <p:sp>
        <p:nvSpPr>
          <p:cNvPr id="26" name="テキスト ボックス 1"/>
          <p:cNvSpPr txBox="1"/>
          <p:nvPr/>
        </p:nvSpPr>
        <p:spPr>
          <a:xfrm>
            <a:off x="4355976" y="3428989"/>
            <a:ext cx="103418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児童養護施設</a:t>
            </a:r>
            <a:endParaRPr lang="ja-JP" altLang="en-US" sz="1000" dirty="0">
              <a:solidFill>
                <a:srgbClr val="000000"/>
              </a:solidFill>
              <a:latin typeface="ＭＳ Ｐゴシック" panose="020B0600070205080204" pitchFamily="50" charset="-128"/>
              <a:ea typeface="ＭＳ Ｐゴシック" panose="020B0600070205080204" pitchFamily="50" charset="-128"/>
            </a:endParaRPr>
          </a:p>
        </p:txBody>
      </p:sp>
      <p:sp>
        <p:nvSpPr>
          <p:cNvPr id="27" name="テキスト ボックス 1"/>
          <p:cNvSpPr txBox="1"/>
          <p:nvPr/>
        </p:nvSpPr>
        <p:spPr>
          <a:xfrm>
            <a:off x="4355976" y="3789040"/>
            <a:ext cx="103418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a:solidFill>
                  <a:srgbClr val="000000"/>
                </a:solidFill>
                <a:latin typeface="ＭＳ Ｐゴシック" panose="020B0600070205080204" pitchFamily="50" charset="-128"/>
                <a:ea typeface="ＭＳ Ｐゴシック" panose="020B0600070205080204" pitchFamily="50" charset="-128"/>
              </a:rPr>
              <a:t>情緒</a:t>
            </a: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障害児</a:t>
            </a:r>
            <a:endParaRPr lang="en-US" altLang="ja-JP" sz="1000" dirty="0" smtClean="0">
              <a:solidFill>
                <a:srgbClr val="000000"/>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a:solidFill>
                  <a:srgbClr val="000000"/>
                </a:solidFill>
                <a:latin typeface="ＭＳ Ｐゴシック" panose="020B0600070205080204" pitchFamily="50" charset="-128"/>
                <a:ea typeface="ＭＳ Ｐゴシック" panose="020B0600070205080204" pitchFamily="50" charset="-128"/>
              </a:rPr>
              <a:t>短期治療施設</a:t>
            </a:r>
          </a:p>
        </p:txBody>
      </p:sp>
      <p:sp>
        <p:nvSpPr>
          <p:cNvPr id="28" name="テキスト ボックス 1"/>
          <p:cNvSpPr txBox="1"/>
          <p:nvPr/>
        </p:nvSpPr>
        <p:spPr>
          <a:xfrm>
            <a:off x="4355976" y="4221088"/>
            <a:ext cx="103418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a:solidFill>
                  <a:srgbClr val="000000"/>
                </a:solidFill>
                <a:latin typeface="ＭＳ Ｐゴシック" panose="020B0600070205080204" pitchFamily="50" charset="-128"/>
                <a:ea typeface="ＭＳ Ｐゴシック" panose="020B0600070205080204" pitchFamily="50" charset="-128"/>
              </a:rPr>
              <a:t>児童</a:t>
            </a: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自立</a:t>
            </a:r>
            <a:endParaRPr lang="en-US" altLang="ja-JP" sz="1000" dirty="0" smtClean="0">
              <a:solidFill>
                <a:srgbClr val="000000"/>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支援施設</a:t>
            </a:r>
            <a:endParaRPr lang="ja-JP" altLang="en-US" sz="1000" dirty="0">
              <a:solidFill>
                <a:srgbClr val="000000"/>
              </a:solidFill>
              <a:latin typeface="ＭＳ Ｐゴシック" panose="020B0600070205080204" pitchFamily="50" charset="-128"/>
              <a:ea typeface="ＭＳ Ｐゴシック" panose="020B0600070205080204" pitchFamily="50" charset="-128"/>
            </a:endParaRPr>
          </a:p>
        </p:txBody>
      </p:sp>
      <p:sp>
        <p:nvSpPr>
          <p:cNvPr id="29" name="テキスト ボックス 1"/>
          <p:cNvSpPr txBox="1"/>
          <p:nvPr/>
        </p:nvSpPr>
        <p:spPr>
          <a:xfrm>
            <a:off x="4355976" y="4653136"/>
            <a:ext cx="103418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乳児院</a:t>
            </a:r>
            <a:endParaRPr lang="ja-JP" altLang="en-US" sz="1000" dirty="0">
              <a:solidFill>
                <a:srgbClr val="000000"/>
              </a:solidFill>
              <a:latin typeface="ＭＳ Ｐゴシック" panose="020B0600070205080204" pitchFamily="50" charset="-128"/>
              <a:ea typeface="ＭＳ Ｐゴシック" panose="020B0600070205080204" pitchFamily="50" charset="-128"/>
            </a:endParaRPr>
          </a:p>
        </p:txBody>
      </p:sp>
      <p:sp>
        <p:nvSpPr>
          <p:cNvPr id="30" name="テキスト ボックス 1"/>
          <p:cNvSpPr txBox="1"/>
          <p:nvPr/>
        </p:nvSpPr>
        <p:spPr>
          <a:xfrm>
            <a:off x="4355976" y="5085173"/>
            <a:ext cx="103418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a:solidFill>
                  <a:srgbClr val="000000"/>
                </a:solidFill>
                <a:latin typeface="ＭＳ Ｐゴシック" panose="020B0600070205080204" pitchFamily="50" charset="-128"/>
                <a:ea typeface="ＭＳ Ｐゴシック" panose="020B0600070205080204" pitchFamily="50" charset="-128"/>
              </a:rPr>
              <a:t>母子</a:t>
            </a: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生活</a:t>
            </a:r>
            <a:endParaRPr lang="en-US" altLang="ja-JP" sz="1000" dirty="0" smtClean="0">
              <a:solidFill>
                <a:srgbClr val="000000"/>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支援</a:t>
            </a:r>
            <a:r>
              <a:rPr lang="ja-JP" altLang="en-US" sz="1000" dirty="0">
                <a:solidFill>
                  <a:srgbClr val="000000"/>
                </a:solidFill>
                <a:latin typeface="ＭＳ Ｐゴシック" panose="020B0600070205080204" pitchFamily="50" charset="-128"/>
                <a:ea typeface="ＭＳ Ｐゴシック" panose="020B0600070205080204" pitchFamily="50" charset="-128"/>
              </a:rPr>
              <a:t>施設</a:t>
            </a:r>
          </a:p>
        </p:txBody>
      </p:sp>
      <p:sp>
        <p:nvSpPr>
          <p:cNvPr id="31" name="テキスト ボックス 1"/>
          <p:cNvSpPr txBox="1"/>
          <p:nvPr/>
        </p:nvSpPr>
        <p:spPr>
          <a:xfrm>
            <a:off x="4355976" y="5517221"/>
            <a:ext cx="103418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ファミリー</a:t>
            </a:r>
            <a:endParaRPr lang="en-US" altLang="ja-JP" sz="1000" dirty="0" smtClean="0">
              <a:solidFill>
                <a:srgbClr val="000000"/>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a:solidFill>
                  <a:srgbClr val="000000"/>
                </a:solidFill>
                <a:latin typeface="ＭＳ Ｐゴシック" panose="020B0600070205080204" pitchFamily="50" charset="-128"/>
                <a:ea typeface="ＭＳ Ｐゴシック" panose="020B0600070205080204" pitchFamily="50" charset="-128"/>
              </a:rPr>
              <a:t>ホーム</a:t>
            </a:r>
            <a:endParaRPr lang="en-US" altLang="ja-JP" sz="1000" dirty="0" smtClean="0">
              <a:solidFill>
                <a:srgbClr val="000000"/>
              </a:solidFill>
              <a:latin typeface="ＭＳ Ｐゴシック" panose="020B0600070205080204" pitchFamily="50" charset="-128"/>
              <a:ea typeface="ＭＳ Ｐゴシック" panose="020B0600070205080204" pitchFamily="50" charset="-128"/>
            </a:endParaRPr>
          </a:p>
        </p:txBody>
      </p:sp>
      <p:sp>
        <p:nvSpPr>
          <p:cNvPr id="32" name="テキスト ボックス 1"/>
          <p:cNvSpPr txBox="1"/>
          <p:nvPr/>
        </p:nvSpPr>
        <p:spPr>
          <a:xfrm>
            <a:off x="4355976" y="5877272"/>
            <a:ext cx="1034187" cy="288043"/>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fontAlgn="base">
              <a:spcBef>
                <a:spcPct val="0"/>
              </a:spcBef>
              <a:spcAft>
                <a:spcPct val="0"/>
              </a:spcAft>
            </a:pP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自立援助</a:t>
            </a:r>
            <a:endParaRPr lang="en-US" altLang="ja-JP" sz="1000" dirty="0" smtClean="0">
              <a:solidFill>
                <a:srgbClr val="000000"/>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a:solidFill>
                  <a:srgbClr val="000000"/>
                </a:solidFill>
                <a:latin typeface="ＭＳ Ｐゴシック" panose="020B0600070205080204" pitchFamily="50" charset="-128"/>
                <a:ea typeface="ＭＳ Ｐゴシック" panose="020B0600070205080204" pitchFamily="50" charset="-128"/>
              </a:rPr>
              <a:t>ホーム</a:t>
            </a:r>
            <a:endParaRPr lang="en-US" altLang="ja-JP" sz="1000" dirty="0" smtClean="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05438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グラフ 4"/>
          <p:cNvGraphicFramePr>
            <a:graphicFrameLocks/>
          </p:cNvGraphicFramePr>
          <p:nvPr>
            <p:extLst>
              <p:ext uri="{D42A27DB-BD31-4B8C-83A1-F6EECF244321}">
                <p14:modId xmlns:p14="http://schemas.microsoft.com/office/powerpoint/2010/main" val="396225701"/>
              </p:ext>
            </p:extLst>
          </p:nvPr>
        </p:nvGraphicFramePr>
        <p:xfrm>
          <a:off x="35496" y="1412776"/>
          <a:ext cx="9073008" cy="5068887"/>
        </p:xfrm>
        <a:graphic>
          <a:graphicData uri="http://schemas.openxmlformats.org/presentationml/2006/ole">
            <mc:AlternateContent xmlns:mc="http://schemas.openxmlformats.org/markup-compatibility/2006">
              <mc:Choice xmlns:v="urn:schemas-microsoft-com:vml" Requires="v">
                <p:oleObj spid="_x0000_s1041" name="ワークシート" r:id="rId4" imgW="8905889" imgH="5067193" progId="Excel.Sheet.8">
                  <p:embed/>
                </p:oleObj>
              </mc:Choice>
              <mc:Fallback>
                <p:oleObj name="ワークシート" r:id="rId4" imgW="8905889" imgH="5067193" progId="Excel.Sheet.8">
                  <p:embed/>
                  <p:pic>
                    <p:nvPicPr>
                      <p:cNvPr id="0" name=""/>
                      <p:cNvPicPr>
                        <a:picLocks noChangeArrowheads="1"/>
                      </p:cNvPicPr>
                      <p:nvPr/>
                    </p:nvPicPr>
                    <p:blipFill>
                      <a:blip r:embed="rId5"/>
                      <a:srcRect/>
                      <a:stretch>
                        <a:fillRect/>
                      </a:stretch>
                    </p:blipFill>
                    <p:spPr bwMode="auto">
                      <a:xfrm>
                        <a:off x="35496" y="1412776"/>
                        <a:ext cx="9073008" cy="5068887"/>
                      </a:xfrm>
                      <a:prstGeom prst="rect">
                        <a:avLst/>
                      </a:prstGeom>
                      <a:noFill/>
                      <a:extLst/>
                    </p:spPr>
                  </p:pic>
                </p:oleObj>
              </mc:Fallback>
            </mc:AlternateContent>
          </a:graphicData>
        </a:graphic>
      </p:graphicFrame>
      <p:sp>
        <p:nvSpPr>
          <p:cNvPr id="2061" name="スライド番号プレースホルダ 12"/>
          <p:cNvSpPr>
            <a:spLocks noGrp="1"/>
          </p:cNvSpPr>
          <p:nvPr>
            <p:ph type="sldNum" sz="quarter" idx="12"/>
          </p:nvPr>
        </p:nvSpPr>
        <p:spPr>
          <a:xfrm>
            <a:off x="8028384" y="6597352"/>
            <a:ext cx="1115616" cy="260648"/>
          </a:xfrm>
          <a:noFill/>
        </p:spPr>
        <p:txBody>
          <a:bodyPr/>
          <a:lstStyle/>
          <a:p>
            <a:fld id="{5BE47EC1-650F-4B54-ADF1-38642EC62C7D}" type="slidenum">
              <a:rPr lang="en-US" altLang="ja-JP" smtClean="0">
                <a:solidFill>
                  <a:srgbClr val="000000"/>
                </a:solidFill>
                <a:ea typeface="ＭＳ Ｐゴシック" charset="-128"/>
              </a:rPr>
              <a:pPr/>
              <a:t>7</a:t>
            </a:fld>
            <a:endParaRPr lang="en-US" altLang="ja-JP" dirty="0" smtClean="0">
              <a:solidFill>
                <a:srgbClr val="000000"/>
              </a:solidFill>
              <a:ea typeface="ＭＳ Ｐゴシック" charset="-128"/>
            </a:endParaRPr>
          </a:p>
        </p:txBody>
      </p:sp>
      <p:sp>
        <p:nvSpPr>
          <p:cNvPr id="2052" name="Text Box 5"/>
          <p:cNvSpPr txBox="1">
            <a:spLocks noChangeArrowheads="1"/>
          </p:cNvSpPr>
          <p:nvPr/>
        </p:nvSpPr>
        <p:spPr bwMode="auto">
          <a:xfrm>
            <a:off x="1187675" y="4509120"/>
            <a:ext cx="1008062" cy="336550"/>
          </a:xfrm>
          <a:prstGeom prst="rect">
            <a:avLst/>
          </a:prstGeom>
          <a:noFill/>
          <a:ln w="9525">
            <a:noFill/>
            <a:miter lim="800000"/>
            <a:headEnd/>
            <a:tailEnd/>
          </a:ln>
        </p:spPr>
        <p:txBody>
          <a:bodyPr>
            <a:spAutoFit/>
          </a:bodyPr>
          <a:lstStyle/>
          <a:p>
            <a:pPr algn="ctr" fontAlgn="base">
              <a:spcBef>
                <a:spcPct val="50000"/>
              </a:spcBef>
              <a:spcAft>
                <a:spcPct val="0"/>
              </a:spcAft>
            </a:pPr>
            <a:r>
              <a:rPr lang="ja-JP" altLang="en-US" sz="1600" dirty="0">
                <a:solidFill>
                  <a:srgbClr val="000000"/>
                </a:solidFill>
                <a:latin typeface="Arial" charset="0"/>
                <a:ea typeface="ＭＳ Ｐゴシック" charset="-128"/>
              </a:rPr>
              <a:t>８．３％</a:t>
            </a:r>
          </a:p>
        </p:txBody>
      </p:sp>
      <p:sp>
        <p:nvSpPr>
          <p:cNvPr id="2053" name="Text Box 6"/>
          <p:cNvSpPr txBox="1">
            <a:spLocks noChangeArrowheads="1"/>
          </p:cNvSpPr>
          <p:nvPr/>
        </p:nvSpPr>
        <p:spPr bwMode="auto">
          <a:xfrm>
            <a:off x="2339807" y="4509120"/>
            <a:ext cx="1008062" cy="336550"/>
          </a:xfrm>
          <a:prstGeom prst="rect">
            <a:avLst/>
          </a:prstGeom>
          <a:noFill/>
          <a:ln w="9525">
            <a:noFill/>
            <a:miter lim="800000"/>
            <a:headEnd/>
            <a:tailEnd/>
          </a:ln>
        </p:spPr>
        <p:txBody>
          <a:bodyPr>
            <a:spAutoFit/>
          </a:bodyPr>
          <a:lstStyle/>
          <a:p>
            <a:pPr algn="ctr" fontAlgn="base">
              <a:spcBef>
                <a:spcPct val="50000"/>
              </a:spcBef>
              <a:spcAft>
                <a:spcPct val="0"/>
              </a:spcAft>
            </a:pPr>
            <a:r>
              <a:rPr lang="ja-JP" altLang="en-US" sz="1600" dirty="0">
                <a:solidFill>
                  <a:srgbClr val="000000"/>
                </a:solidFill>
                <a:latin typeface="Arial" charset="0"/>
                <a:ea typeface="ＭＳ Ｐゴシック" charset="-128"/>
              </a:rPr>
              <a:t>９．５％</a:t>
            </a:r>
          </a:p>
        </p:txBody>
      </p:sp>
      <p:sp>
        <p:nvSpPr>
          <p:cNvPr id="2054" name="Text Box 7"/>
          <p:cNvSpPr txBox="1">
            <a:spLocks noChangeArrowheads="1"/>
          </p:cNvSpPr>
          <p:nvPr/>
        </p:nvSpPr>
        <p:spPr bwMode="auto">
          <a:xfrm>
            <a:off x="3421062" y="4221088"/>
            <a:ext cx="1150938" cy="336550"/>
          </a:xfrm>
          <a:prstGeom prst="rect">
            <a:avLst/>
          </a:prstGeom>
          <a:noFill/>
          <a:ln w="9525">
            <a:noFill/>
            <a:miter lim="800000"/>
            <a:headEnd/>
            <a:tailEnd/>
          </a:ln>
        </p:spPr>
        <p:txBody>
          <a:bodyPr>
            <a:spAutoFit/>
          </a:bodyPr>
          <a:lstStyle/>
          <a:p>
            <a:pPr algn="ctr" fontAlgn="base">
              <a:spcBef>
                <a:spcPct val="50000"/>
              </a:spcBef>
              <a:spcAft>
                <a:spcPct val="0"/>
              </a:spcAft>
            </a:pPr>
            <a:r>
              <a:rPr lang="ja-JP" altLang="en-US" sz="1600" dirty="0">
                <a:solidFill>
                  <a:srgbClr val="000000"/>
                </a:solidFill>
                <a:latin typeface="Arial" charset="0"/>
                <a:ea typeface="ＭＳ Ｐゴシック" charset="-128"/>
              </a:rPr>
              <a:t>１０．３％</a:t>
            </a:r>
          </a:p>
        </p:txBody>
      </p:sp>
      <p:sp>
        <p:nvSpPr>
          <p:cNvPr id="2055" name="Text Box 8"/>
          <p:cNvSpPr txBox="1">
            <a:spLocks noChangeArrowheads="1"/>
          </p:cNvSpPr>
          <p:nvPr/>
        </p:nvSpPr>
        <p:spPr bwMode="auto">
          <a:xfrm>
            <a:off x="4572000" y="2948434"/>
            <a:ext cx="1150938" cy="336550"/>
          </a:xfrm>
          <a:prstGeom prst="rect">
            <a:avLst/>
          </a:prstGeom>
          <a:noFill/>
          <a:ln w="9525">
            <a:noFill/>
            <a:miter lim="800000"/>
            <a:headEnd/>
            <a:tailEnd/>
          </a:ln>
        </p:spPr>
        <p:txBody>
          <a:bodyPr>
            <a:spAutoFit/>
          </a:bodyPr>
          <a:lstStyle/>
          <a:p>
            <a:pPr algn="ctr" fontAlgn="base">
              <a:spcBef>
                <a:spcPct val="50000"/>
              </a:spcBef>
              <a:spcAft>
                <a:spcPct val="0"/>
              </a:spcAft>
            </a:pPr>
            <a:r>
              <a:rPr lang="ja-JP" altLang="en-US" sz="1600" dirty="0">
                <a:solidFill>
                  <a:srgbClr val="000000"/>
                </a:solidFill>
                <a:latin typeface="Arial" charset="0"/>
                <a:ea typeface="ＭＳ Ｐゴシック" charset="-128"/>
              </a:rPr>
              <a:t>２０．２％</a:t>
            </a:r>
          </a:p>
        </p:txBody>
      </p:sp>
      <p:sp>
        <p:nvSpPr>
          <p:cNvPr id="2056" name="Text Box 8"/>
          <p:cNvSpPr txBox="1">
            <a:spLocks noChangeArrowheads="1"/>
          </p:cNvSpPr>
          <p:nvPr/>
        </p:nvSpPr>
        <p:spPr bwMode="auto">
          <a:xfrm>
            <a:off x="5725318" y="2492896"/>
            <a:ext cx="1150938" cy="336550"/>
          </a:xfrm>
          <a:prstGeom prst="rect">
            <a:avLst/>
          </a:prstGeom>
          <a:noFill/>
          <a:ln w="9525">
            <a:noFill/>
            <a:miter lim="800000"/>
            <a:headEnd/>
            <a:tailEnd/>
          </a:ln>
        </p:spPr>
        <p:txBody>
          <a:bodyPr>
            <a:spAutoFit/>
          </a:bodyPr>
          <a:lstStyle/>
          <a:p>
            <a:pPr algn="ctr" fontAlgn="base">
              <a:spcBef>
                <a:spcPct val="50000"/>
              </a:spcBef>
              <a:spcAft>
                <a:spcPct val="0"/>
              </a:spcAft>
            </a:pPr>
            <a:r>
              <a:rPr lang="ja-JP" altLang="en-US" sz="1600" dirty="0">
                <a:solidFill>
                  <a:srgbClr val="000000"/>
                </a:solidFill>
                <a:latin typeface="Arial" charset="0"/>
                <a:ea typeface="ＭＳ Ｐゴシック" charset="-128"/>
              </a:rPr>
              <a:t>２３．４％</a:t>
            </a:r>
          </a:p>
        </p:txBody>
      </p:sp>
      <p:sp>
        <p:nvSpPr>
          <p:cNvPr id="2057" name="Text Box 9"/>
          <p:cNvSpPr txBox="1">
            <a:spLocks noChangeArrowheads="1"/>
          </p:cNvSpPr>
          <p:nvPr/>
        </p:nvSpPr>
        <p:spPr bwMode="auto">
          <a:xfrm>
            <a:off x="1285884" y="2000254"/>
            <a:ext cx="2998093" cy="461963"/>
          </a:xfrm>
          <a:prstGeom prst="rect">
            <a:avLst/>
          </a:prstGeom>
          <a:noFill/>
          <a:ln w="9525">
            <a:noFill/>
            <a:miter lim="800000"/>
            <a:headEnd/>
            <a:tailEnd/>
          </a:ln>
        </p:spPr>
        <p:txBody>
          <a:bodyPr wrap="square">
            <a:spAutoFit/>
          </a:bodyPr>
          <a:lstStyle/>
          <a:p>
            <a:pPr fontAlgn="base">
              <a:spcBef>
                <a:spcPct val="50000"/>
              </a:spcBef>
              <a:spcAft>
                <a:spcPct val="0"/>
              </a:spcAft>
            </a:pPr>
            <a:r>
              <a:rPr lang="ja-JP" altLang="en-US" sz="1200" dirty="0">
                <a:solidFill>
                  <a:srgbClr val="000000"/>
                </a:solidFill>
                <a:latin typeface="Arial" charset="0"/>
                <a:ea typeface="ＭＳ Ｐゴシック" charset="-128"/>
              </a:rPr>
              <a:t>割合は児童養護施設に入所している子どものうち、障害等がある子どもの割合</a:t>
            </a:r>
          </a:p>
        </p:txBody>
      </p:sp>
      <p:sp>
        <p:nvSpPr>
          <p:cNvPr id="2058" name="Text Box 9"/>
          <p:cNvSpPr txBox="1">
            <a:spLocks noChangeArrowheads="1"/>
          </p:cNvSpPr>
          <p:nvPr/>
        </p:nvSpPr>
        <p:spPr bwMode="auto">
          <a:xfrm>
            <a:off x="357193" y="6423477"/>
            <a:ext cx="8572500" cy="461963"/>
          </a:xfrm>
          <a:prstGeom prst="rect">
            <a:avLst/>
          </a:prstGeom>
          <a:noFill/>
          <a:ln w="9525">
            <a:noFill/>
            <a:miter lim="800000"/>
            <a:headEnd/>
            <a:tailEnd/>
          </a:ln>
        </p:spPr>
        <p:txBody>
          <a:bodyPr>
            <a:spAutoFit/>
          </a:bodyPr>
          <a:lstStyle/>
          <a:p>
            <a:pPr fontAlgn="base">
              <a:spcBef>
                <a:spcPct val="50000"/>
              </a:spcBef>
              <a:spcAft>
                <a:spcPct val="0"/>
              </a:spcAft>
            </a:pPr>
            <a:r>
              <a:rPr lang="en-US" altLang="ja-JP" sz="1200" dirty="0">
                <a:solidFill>
                  <a:srgbClr val="000000"/>
                </a:solidFill>
                <a:latin typeface="Arial" charset="0"/>
                <a:ea typeface="ＭＳ Ｐゴシック" charset="-128"/>
              </a:rPr>
              <a:t>ADHD</a:t>
            </a:r>
            <a:r>
              <a:rPr lang="ja-JP" altLang="en-US" sz="1200" dirty="0">
                <a:solidFill>
                  <a:srgbClr val="000000"/>
                </a:solidFill>
                <a:latin typeface="Arial" charset="0"/>
                <a:ea typeface="ＭＳ Ｐゴシック" charset="-128"/>
              </a:rPr>
              <a:t>（注意欠陥多動性障害）については、平成１５年より、広汎性発達障害および</a:t>
            </a:r>
            <a:r>
              <a:rPr lang="en-US" altLang="ja-JP" sz="1200" dirty="0">
                <a:solidFill>
                  <a:srgbClr val="000000"/>
                </a:solidFill>
                <a:latin typeface="Arial" charset="0"/>
                <a:ea typeface="ＭＳ Ｐゴシック" charset="-128"/>
              </a:rPr>
              <a:t>LD</a:t>
            </a:r>
            <a:r>
              <a:rPr lang="ja-JP" altLang="en-US" sz="1200" dirty="0">
                <a:solidFill>
                  <a:srgbClr val="000000"/>
                </a:solidFill>
                <a:latin typeface="Arial" charset="0"/>
                <a:ea typeface="ＭＳ Ｐゴシック" charset="-128"/>
              </a:rPr>
              <a:t>（学習障害）については、平成２０年より調査。それまではその他の心身障害へ含まれていた可能性がある。</a:t>
            </a:r>
          </a:p>
        </p:txBody>
      </p:sp>
      <p:cxnSp>
        <p:nvCxnSpPr>
          <p:cNvPr id="16" name="直線矢印コネクタ 15"/>
          <p:cNvCxnSpPr/>
          <p:nvPr/>
        </p:nvCxnSpPr>
        <p:spPr>
          <a:xfrm flipH="1">
            <a:off x="7891294" y="2012332"/>
            <a:ext cx="393475" cy="50405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a:off x="7884370" y="2516388"/>
            <a:ext cx="400384" cy="76859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7889502" y="2893221"/>
            <a:ext cx="354906" cy="75180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a:off x="7884379" y="3429000"/>
            <a:ext cx="400383" cy="43204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a:off x="7884379" y="3861048"/>
            <a:ext cx="360039" cy="28575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7884373" y="4316618"/>
            <a:ext cx="360038" cy="40855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a:off x="7884370" y="4797184"/>
            <a:ext cx="400384" cy="64806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7877462" y="5286380"/>
            <a:ext cx="366948" cy="30286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flipH="1">
            <a:off x="7889512" y="5661248"/>
            <a:ext cx="35490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7608118" y="5805296"/>
            <a:ext cx="559161" cy="21602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AutoShape 10"/>
          <p:cNvSpPr>
            <a:spLocks noChangeArrowheads="1"/>
          </p:cNvSpPr>
          <p:nvPr/>
        </p:nvSpPr>
        <p:spPr bwMode="auto">
          <a:xfrm>
            <a:off x="0" y="116636"/>
            <a:ext cx="4464050" cy="404813"/>
          </a:xfrm>
          <a:prstGeom prst="homePlate">
            <a:avLst>
              <a:gd name="adj" fmla="val 90313"/>
            </a:avLst>
          </a:prstGeom>
          <a:noFill/>
          <a:ln w="9525">
            <a:noFill/>
            <a:miter lim="800000"/>
            <a:headEnd/>
            <a:tailEnd/>
          </a:ln>
        </p:spPr>
        <p:txBody>
          <a:bodyPr wrap="none" anchor="ctr"/>
          <a:lstStyle/>
          <a:p>
            <a:pPr fontAlgn="base">
              <a:spcBef>
                <a:spcPct val="0"/>
              </a:spcBef>
              <a:spcAft>
                <a:spcPct val="0"/>
              </a:spcAft>
            </a:pPr>
            <a:r>
              <a:rPr lang="ja-JP" altLang="en-US" sz="2400" dirty="0" smtClean="0">
                <a:solidFill>
                  <a:srgbClr val="000000"/>
                </a:solidFill>
                <a:latin typeface="HG創英角ｺﾞｼｯｸUB" pitchFamily="49" charset="-128"/>
                <a:ea typeface="HG創英角ｺﾞｼｯｸUB" pitchFamily="49" charset="-128"/>
              </a:rPr>
              <a:t>（５）</a:t>
            </a:r>
            <a:r>
              <a:rPr lang="ja-JP" altLang="en-US" sz="2400" dirty="0">
                <a:solidFill>
                  <a:srgbClr val="000000"/>
                </a:solidFill>
                <a:latin typeface="HG創英角ｺﾞｼｯｸUB" pitchFamily="49" charset="-128"/>
                <a:ea typeface="HG創英角ｺﾞｼｯｸUB" pitchFamily="49" charset="-128"/>
              </a:rPr>
              <a:t>障害等のある児童の増加</a:t>
            </a:r>
          </a:p>
        </p:txBody>
      </p:sp>
      <p:sp>
        <p:nvSpPr>
          <p:cNvPr id="28" name="角丸四角形 27"/>
          <p:cNvSpPr/>
          <p:nvPr/>
        </p:nvSpPr>
        <p:spPr>
          <a:xfrm>
            <a:off x="179512" y="620688"/>
            <a:ext cx="8712968" cy="648072"/>
          </a:xfrm>
          <a:prstGeom prst="roundRect">
            <a:avLst/>
          </a:prstGeom>
        </p:spPr>
        <p:style>
          <a:lnRef idx="2">
            <a:schemeClr val="dk1"/>
          </a:lnRef>
          <a:fillRef idx="1">
            <a:schemeClr val="lt1"/>
          </a:fillRef>
          <a:effectRef idx="0">
            <a:schemeClr val="dk1"/>
          </a:effectRef>
          <a:fontRef idx="minor">
            <a:schemeClr val="dk1"/>
          </a:fontRef>
        </p:style>
        <p:txBody>
          <a:bodyPr rIns="36000" rtlCol="0" anchor="ctr"/>
          <a:lstStyle/>
          <a:p>
            <a:pPr fontAlgn="base">
              <a:spcBef>
                <a:spcPct val="0"/>
              </a:spcBef>
              <a:spcAft>
                <a:spcPct val="0"/>
              </a:spcAft>
            </a:pPr>
            <a:r>
              <a:rPr lang="ja-JP" altLang="en-US" sz="1400" dirty="0">
                <a:solidFill>
                  <a:srgbClr val="000000"/>
                </a:solidFill>
                <a:latin typeface="Times New Roman" pitchFamily="18" charset="0"/>
              </a:rPr>
              <a:t>社会的養護を必要とする児童においては、</a:t>
            </a:r>
            <a:r>
              <a:rPr lang="ja-JP" altLang="en-US" sz="1400" b="1" dirty="0">
                <a:solidFill>
                  <a:srgbClr val="000000"/>
                </a:solidFill>
                <a:latin typeface="HGPｺﾞｼｯｸM" pitchFamily="50" charset="-128"/>
              </a:rPr>
              <a:t>障害等のある児童が増加</a:t>
            </a:r>
            <a:r>
              <a:rPr lang="ja-JP" altLang="en-US" sz="1400" dirty="0">
                <a:solidFill>
                  <a:srgbClr val="000000"/>
                </a:solidFill>
                <a:latin typeface="HGPｺﾞｼｯｸM" pitchFamily="50" charset="-128"/>
              </a:rPr>
              <a:t>しており、児童養護施設においては</a:t>
            </a:r>
            <a:endParaRPr lang="en-US" altLang="ja-JP" sz="1400" dirty="0">
              <a:solidFill>
                <a:srgbClr val="000000"/>
              </a:solidFill>
              <a:latin typeface="HGPｺﾞｼｯｸM" pitchFamily="50" charset="-128"/>
            </a:endParaRPr>
          </a:p>
          <a:p>
            <a:pPr fontAlgn="base">
              <a:spcBef>
                <a:spcPct val="0"/>
              </a:spcBef>
              <a:spcAft>
                <a:spcPct val="0"/>
              </a:spcAft>
            </a:pPr>
            <a:r>
              <a:rPr lang="ja-JP" altLang="en-US" sz="1400" dirty="0">
                <a:solidFill>
                  <a:srgbClr val="000000"/>
                </a:solidFill>
                <a:latin typeface="HGPｺﾞｼｯｸM" pitchFamily="50" charset="-128"/>
              </a:rPr>
              <a:t>２８．５％が、障害ありとなっている。</a:t>
            </a:r>
            <a:endParaRPr lang="ja-JP" altLang="en-US" sz="1400" dirty="0">
              <a:solidFill>
                <a:srgbClr val="000000"/>
              </a:solidFill>
            </a:endParaRPr>
          </a:p>
        </p:txBody>
      </p:sp>
      <p:sp>
        <p:nvSpPr>
          <p:cNvPr id="2051" name="タイトル 3"/>
          <p:cNvSpPr>
            <a:spLocks noGrp="1"/>
          </p:cNvSpPr>
          <p:nvPr>
            <p:ph type="title"/>
          </p:nvPr>
        </p:nvSpPr>
        <p:spPr>
          <a:xfrm>
            <a:off x="154113" y="1357716"/>
            <a:ext cx="4705920" cy="428625"/>
          </a:xfrm>
          <a:solidFill>
            <a:schemeClr val="bg1"/>
          </a:solidFill>
        </p:spPr>
        <p:txBody>
          <a:bodyPr/>
          <a:lstStyle/>
          <a:p>
            <a:pPr algn="l"/>
            <a:r>
              <a:rPr lang="ja-JP" altLang="en-US" sz="1600" b="1" dirty="0" smtClean="0"/>
              <a:t>児童養護施設</a:t>
            </a:r>
            <a:r>
              <a:rPr lang="ja-JP" altLang="en-US" sz="1600" dirty="0" smtClean="0"/>
              <a:t>における障害等のある児童数と種別</a:t>
            </a:r>
          </a:p>
        </p:txBody>
      </p:sp>
      <p:sp>
        <p:nvSpPr>
          <p:cNvPr id="24" name="Text Box 8"/>
          <p:cNvSpPr txBox="1">
            <a:spLocks noChangeArrowheads="1"/>
          </p:cNvSpPr>
          <p:nvPr/>
        </p:nvSpPr>
        <p:spPr bwMode="auto">
          <a:xfrm>
            <a:off x="6876256" y="1916832"/>
            <a:ext cx="1150938" cy="336550"/>
          </a:xfrm>
          <a:prstGeom prst="rect">
            <a:avLst/>
          </a:prstGeom>
          <a:noFill/>
          <a:ln w="9525">
            <a:noFill/>
            <a:miter lim="800000"/>
            <a:headEnd/>
            <a:tailEnd/>
          </a:ln>
        </p:spPr>
        <p:txBody>
          <a:bodyPr>
            <a:spAutoFit/>
          </a:bodyPr>
          <a:lstStyle/>
          <a:p>
            <a:pPr algn="ctr" fontAlgn="base">
              <a:spcBef>
                <a:spcPct val="50000"/>
              </a:spcBef>
              <a:spcAft>
                <a:spcPct val="0"/>
              </a:spcAft>
            </a:pPr>
            <a:r>
              <a:rPr lang="ja-JP" altLang="en-US" sz="1600" dirty="0">
                <a:solidFill>
                  <a:srgbClr val="000000"/>
                </a:solidFill>
                <a:latin typeface="Arial" charset="0"/>
                <a:ea typeface="ＭＳ Ｐゴシック" charset="-128"/>
              </a:rPr>
              <a:t>２８．５％</a:t>
            </a:r>
          </a:p>
        </p:txBody>
      </p:sp>
    </p:spTree>
    <p:extLst>
      <p:ext uri="{BB962C8B-B14F-4D97-AF65-F5344CB8AC3E}">
        <p14:creationId xmlns:p14="http://schemas.microsoft.com/office/powerpoint/2010/main" val="3388921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35497" y="1243819"/>
            <a:ext cx="4463926" cy="3265313"/>
          </a:xfrm>
          <a:prstGeom prst="roundRect">
            <a:avLst>
              <a:gd name="adj" fmla="val 9395"/>
            </a:avLst>
          </a:prstGeom>
          <a:solidFill>
            <a:schemeClr val="accent1">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7978" tIns="45710" rIns="0" bIns="45710"/>
          <a:lstStyle/>
          <a:p>
            <a:pPr fontAlgn="base">
              <a:spcBef>
                <a:spcPct val="0"/>
              </a:spcBef>
              <a:spcAft>
                <a:spcPct val="0"/>
              </a:spcAft>
              <a:defRPr/>
            </a:pPr>
            <a:endParaRPr lang="en-US" altLang="ja-JP" sz="14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4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大舎（２０人以上）、中舎（１３～</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１９人）、小舎（１２人以下）</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6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en-US" altLang="ja-JP" sz="1200" dirty="0">
                <a:solidFill>
                  <a:srgbClr val="000000"/>
                </a:solidFill>
                <a:latin typeface="ＭＳ Ｐゴシック" pitchFamily="50" charset="-128"/>
                <a:ea typeface="ＭＳ Ｐゴシック" pitchFamily="50" charset="-128"/>
              </a:rPr>
              <a:t>1</a:t>
            </a:r>
            <a:r>
              <a:rPr lang="ja-JP" altLang="en-US" sz="1200" dirty="0">
                <a:solidFill>
                  <a:srgbClr val="000000"/>
                </a:solidFill>
                <a:latin typeface="ＭＳ Ｐゴシック" pitchFamily="50" charset="-128"/>
                <a:ea typeface="ＭＳ Ｐゴシック" pitchFamily="50" charset="-128"/>
              </a:rPr>
              <a:t>歳～１８歳未満（必要な場合</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０歳～２０歳未満）</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6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職員は施設長等のほか</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　就学児童５．５：１（→４：１）</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　３歳以上 ４：１（→３：１）</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　３歳未満２：１</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　）は</a:t>
            </a:r>
            <a:r>
              <a:rPr lang="en-US" altLang="ja-JP" sz="1200" dirty="0">
                <a:solidFill>
                  <a:srgbClr val="000000"/>
                </a:solidFill>
                <a:latin typeface="ＭＳ Ｐゴシック" pitchFamily="50" charset="-128"/>
                <a:ea typeface="ＭＳ Ｐゴシック" pitchFamily="50" charset="-128"/>
              </a:rPr>
              <a:t>27</a:t>
            </a:r>
            <a:r>
              <a:rPr lang="ja-JP" altLang="en-US" sz="1200" dirty="0">
                <a:solidFill>
                  <a:srgbClr val="000000"/>
                </a:solidFill>
                <a:latin typeface="ＭＳ Ｐゴシック" pitchFamily="50" charset="-128"/>
                <a:ea typeface="ＭＳ Ｐゴシック" pitchFamily="50" charset="-128"/>
              </a:rPr>
              <a:t>年度予算案</a:t>
            </a:r>
            <a:endParaRPr lang="en-US" altLang="ja-JP" sz="12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６０１か所</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定員３３，５７９人</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現員２８，１８３人</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4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4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4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4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400" dirty="0">
              <a:solidFill>
                <a:srgbClr val="000000"/>
              </a:solidFill>
              <a:latin typeface="ＭＳ Ｐゴシック" pitchFamily="50" charset="-128"/>
              <a:ea typeface="ＭＳ Ｐゴシック" pitchFamily="50" charset="-128"/>
            </a:endParaRPr>
          </a:p>
          <a:p>
            <a:pPr algn="ctr" fontAlgn="base">
              <a:spcBef>
                <a:spcPct val="0"/>
              </a:spcBef>
              <a:spcAft>
                <a:spcPct val="0"/>
              </a:spcAft>
              <a:defRPr/>
            </a:pPr>
            <a:endParaRPr lang="ja-JP" altLang="en-US" sz="1400" dirty="0">
              <a:solidFill>
                <a:srgbClr val="000000"/>
              </a:solidFill>
              <a:latin typeface="ＭＳ Ｐゴシック" pitchFamily="50" charset="-128"/>
              <a:ea typeface="ＭＳ Ｐゴシック" pitchFamily="50" charset="-128"/>
            </a:endParaRPr>
          </a:p>
        </p:txBody>
      </p:sp>
      <p:sp>
        <p:nvSpPr>
          <p:cNvPr id="14" name="角丸四角形 13"/>
          <p:cNvSpPr/>
          <p:nvPr/>
        </p:nvSpPr>
        <p:spPr>
          <a:xfrm>
            <a:off x="7164395" y="1412885"/>
            <a:ext cx="1944110" cy="3600292"/>
          </a:xfrm>
          <a:prstGeom prst="roundRect">
            <a:avLst>
              <a:gd name="adj" fmla="val 10335"/>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5992" tIns="45710" rIns="0" bIns="45710"/>
          <a:lstStyle/>
          <a:p>
            <a:pPr algn="ctr" fontAlgn="base">
              <a:spcBef>
                <a:spcPct val="0"/>
              </a:spcBef>
              <a:spcAft>
                <a:spcPct val="0"/>
              </a:spcAft>
              <a:defRPr/>
            </a:pPr>
            <a:r>
              <a:rPr lang="ja-JP" altLang="en-US" sz="2400" dirty="0">
                <a:solidFill>
                  <a:srgbClr val="000000"/>
                </a:solidFill>
                <a:latin typeface="ＭＳ Ｐゴシック" pitchFamily="50" charset="-128"/>
                <a:ea typeface="ＭＳ Ｐゴシック" pitchFamily="50" charset="-128"/>
              </a:rPr>
              <a:t>里親</a:t>
            </a:r>
            <a:endParaRPr lang="en-US" altLang="ja-JP" sz="24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家庭における養育を里親に委託する家庭養護</a:t>
            </a:r>
            <a:endParaRPr lang="en-US" altLang="ja-JP" sz="12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児童４人まで</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登録里親数　 ９，４４１世帯</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spc="-150" dirty="0">
                <a:solidFill>
                  <a:srgbClr val="000000"/>
                </a:solidFill>
                <a:latin typeface="ＭＳ Ｐゴシック" pitchFamily="50" charset="-128"/>
                <a:ea typeface="ＭＳ Ｐゴシック" pitchFamily="50" charset="-128"/>
              </a:rPr>
              <a:t>　</a:t>
            </a:r>
            <a:r>
              <a:rPr lang="ja-JP" altLang="en-US" sz="1100" spc="-150" dirty="0">
                <a:solidFill>
                  <a:srgbClr val="000000"/>
                </a:solidFill>
                <a:latin typeface="ＭＳ Ｐゴシック" pitchFamily="50" charset="-128"/>
                <a:ea typeface="ＭＳ Ｐゴシック" pitchFamily="50" charset="-128"/>
              </a:rPr>
              <a:t>うち養育里親           ７，４８９世帯</a:t>
            </a:r>
            <a:endParaRPr lang="en-US" altLang="ja-JP" sz="1100" spc="-15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100" spc="-150" dirty="0">
                <a:solidFill>
                  <a:srgbClr val="000000"/>
                </a:solidFill>
                <a:latin typeface="ＭＳ Ｐゴシック" pitchFamily="50" charset="-128"/>
                <a:ea typeface="ＭＳ Ｐゴシック" pitchFamily="50" charset="-128"/>
              </a:rPr>
              <a:t>　　　専門里親　　             ６５２世帯</a:t>
            </a:r>
            <a:endParaRPr lang="en-US" altLang="ja-JP" sz="1100" spc="-15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100" spc="-150" dirty="0">
                <a:solidFill>
                  <a:srgbClr val="000000"/>
                </a:solidFill>
                <a:latin typeface="ＭＳ Ｐゴシック" pitchFamily="50" charset="-128"/>
                <a:ea typeface="ＭＳ Ｐゴシック" pitchFamily="50" charset="-128"/>
              </a:rPr>
              <a:t>　　　養子縁組里親   ２，７０６世帯</a:t>
            </a:r>
            <a:endParaRPr lang="en-US" altLang="ja-JP" sz="1100" spc="-15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100" spc="-150" dirty="0">
                <a:solidFill>
                  <a:srgbClr val="000000"/>
                </a:solidFill>
                <a:latin typeface="ＭＳ Ｐゴシック" pitchFamily="50" charset="-128"/>
                <a:ea typeface="ＭＳ Ｐゴシック" pitchFamily="50" charset="-128"/>
              </a:rPr>
              <a:t>　　　親族里親　　　　  　 ４７７世帯</a:t>
            </a:r>
            <a:endParaRPr lang="en-US" altLang="ja-JP" sz="1100" spc="-15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200" spc="-15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委託里親数　  ３，５６０世帯</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委託児童数　    ４，６３６人</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　</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→３１年度目標</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spc="-150" dirty="0">
                <a:solidFill>
                  <a:srgbClr val="000000"/>
                </a:solidFill>
                <a:latin typeface="ＭＳ Ｐゴシック" pitchFamily="50" charset="-128"/>
                <a:ea typeface="ＭＳ Ｐゴシック" pitchFamily="50" charset="-128"/>
              </a:rPr>
              <a:t>   養育里親登録 ９，８００世帯</a:t>
            </a:r>
            <a:endParaRPr lang="en-US" altLang="ja-JP" sz="1200" spc="-15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spc="-150" dirty="0">
                <a:solidFill>
                  <a:srgbClr val="000000"/>
                </a:solidFill>
                <a:latin typeface="ＭＳ Ｐゴシック" pitchFamily="50" charset="-128"/>
                <a:ea typeface="ＭＳ Ｐゴシック" pitchFamily="50" charset="-128"/>
              </a:rPr>
              <a:t>   専門里親登録    　８５０世帯</a:t>
            </a:r>
            <a:endParaRPr lang="en-US" altLang="ja-JP" sz="1200" spc="-15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200" dirty="0">
              <a:solidFill>
                <a:srgbClr val="000000"/>
              </a:solidFill>
              <a:latin typeface="ＭＳ Ｐゴシック" pitchFamily="50" charset="-128"/>
              <a:ea typeface="ＭＳ Ｐゴシック" pitchFamily="50" charset="-128"/>
            </a:endParaRPr>
          </a:p>
          <a:p>
            <a:pPr algn="ctr" fontAlgn="base">
              <a:spcBef>
                <a:spcPct val="0"/>
              </a:spcBef>
              <a:spcAft>
                <a:spcPct val="0"/>
              </a:spcAft>
              <a:defRPr/>
            </a:pPr>
            <a:endParaRPr lang="ja-JP" altLang="en-US" sz="2800" dirty="0">
              <a:solidFill>
                <a:srgbClr val="000000"/>
              </a:solidFill>
              <a:latin typeface="ＭＳ Ｐゴシック" pitchFamily="50" charset="-128"/>
              <a:ea typeface="ＭＳ Ｐゴシック" pitchFamily="50" charset="-128"/>
            </a:endParaRPr>
          </a:p>
        </p:txBody>
      </p:sp>
      <p:sp>
        <p:nvSpPr>
          <p:cNvPr id="12292" name="テキスト ボックス 7"/>
          <p:cNvSpPr txBox="1">
            <a:spLocks noChangeArrowheads="1"/>
          </p:cNvSpPr>
          <p:nvPr/>
        </p:nvSpPr>
        <p:spPr bwMode="auto">
          <a:xfrm>
            <a:off x="35498" y="1340790"/>
            <a:ext cx="2017713" cy="460375"/>
          </a:xfrm>
          <a:prstGeom prst="rect">
            <a:avLst/>
          </a:prstGeom>
          <a:noFill/>
          <a:ln w="9525">
            <a:noFill/>
            <a:miter lim="800000"/>
            <a:headEnd/>
            <a:tailEnd/>
          </a:ln>
        </p:spPr>
        <p:txBody>
          <a:bodyPr lIns="91421" tIns="45710" rIns="91421" bIns="45710">
            <a:spAutoFit/>
          </a:bodyPr>
          <a:lstStyle/>
          <a:p>
            <a:pPr fontAlgn="base">
              <a:spcBef>
                <a:spcPct val="0"/>
              </a:spcBef>
              <a:spcAft>
                <a:spcPct val="0"/>
              </a:spcAft>
            </a:pPr>
            <a:r>
              <a:rPr lang="ja-JP" altLang="en-US" sz="2400" dirty="0">
                <a:solidFill>
                  <a:srgbClr val="000000"/>
                </a:solidFill>
                <a:latin typeface="ＭＳ Ｐゴシック" pitchFamily="50" charset="-128"/>
                <a:ea typeface="ＭＳ Ｐゴシック" pitchFamily="50" charset="-128"/>
              </a:rPr>
              <a:t>児童養護施設</a:t>
            </a:r>
          </a:p>
        </p:txBody>
      </p:sp>
      <p:sp>
        <p:nvSpPr>
          <p:cNvPr id="12" name="角丸四角形 11"/>
          <p:cNvSpPr/>
          <p:nvPr/>
        </p:nvSpPr>
        <p:spPr>
          <a:xfrm>
            <a:off x="2295964" y="1485335"/>
            <a:ext cx="3212153" cy="1655637"/>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45710"/>
          <a:lstStyle/>
          <a:p>
            <a:pPr fontAlgn="base">
              <a:spcBef>
                <a:spcPct val="0"/>
              </a:spcBef>
              <a:spcAft>
                <a:spcPct val="0"/>
              </a:spcAft>
              <a:defRPr/>
            </a:pPr>
            <a:r>
              <a:rPr lang="ja-JP" altLang="en-US" sz="1600" dirty="0">
                <a:solidFill>
                  <a:srgbClr val="000000"/>
                </a:solidFill>
                <a:latin typeface="ＭＳ Ｐゴシック" pitchFamily="50" charset="-128"/>
                <a:ea typeface="ＭＳ Ｐゴシック" pitchFamily="50" charset="-128"/>
              </a:rPr>
              <a:t>地域小規模児童養護施設</a:t>
            </a:r>
            <a:endParaRPr lang="en-US" altLang="ja-JP" sz="16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en-US" altLang="ja-JP" sz="1600" dirty="0">
                <a:solidFill>
                  <a:srgbClr val="000000"/>
                </a:solidFill>
                <a:latin typeface="ＭＳ Ｐゴシック" pitchFamily="50" charset="-128"/>
                <a:ea typeface="ＭＳ Ｐゴシック" pitchFamily="50" charset="-128"/>
              </a:rPr>
              <a:t>(</a:t>
            </a:r>
            <a:r>
              <a:rPr lang="ja-JP" altLang="en-US" sz="1600" dirty="0">
                <a:solidFill>
                  <a:srgbClr val="000000"/>
                </a:solidFill>
                <a:latin typeface="ＭＳ Ｐゴシック" pitchFamily="50" charset="-128"/>
                <a:ea typeface="ＭＳ Ｐゴシック" pitchFamily="50" charset="-128"/>
              </a:rPr>
              <a:t>グループホーム</a:t>
            </a:r>
            <a:r>
              <a:rPr lang="en-US" altLang="ja-JP" sz="1600" dirty="0">
                <a:solidFill>
                  <a:srgbClr val="000000"/>
                </a:solidFill>
                <a:latin typeface="ＭＳ Ｐゴシック" pitchFamily="50" charset="-128"/>
                <a:ea typeface="ＭＳ Ｐゴシック" pitchFamily="50" charset="-128"/>
              </a:rPr>
              <a:t>)</a:t>
            </a:r>
          </a:p>
          <a:p>
            <a:pPr fontAlgn="base">
              <a:spcBef>
                <a:spcPct val="0"/>
              </a:spcBef>
              <a:spcAft>
                <a:spcPct val="0"/>
              </a:spcAft>
              <a:defRPr/>
            </a:pPr>
            <a:endParaRPr lang="en-US" altLang="ja-JP" sz="8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本体施設の支援のもと地域の民間住宅などを</a:t>
            </a:r>
            <a:r>
              <a:rPr lang="ja-JP" altLang="en-US" sz="1200" spc="-150" dirty="0">
                <a:solidFill>
                  <a:srgbClr val="000000"/>
                </a:solidFill>
                <a:latin typeface="ＭＳ Ｐゴシック" pitchFamily="50" charset="-128"/>
                <a:ea typeface="ＭＳ Ｐゴシック" pitchFamily="50" charset="-128"/>
              </a:rPr>
              <a:t>活用して家庭的養護を行う</a:t>
            </a:r>
            <a:endParaRPr lang="en-US" altLang="ja-JP" sz="1200" spc="-15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定員６人　　職員２人＋非常勤１人＋管理宿直</a:t>
            </a:r>
            <a:endParaRPr lang="en-US" altLang="ja-JP" sz="12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２６年度２９８か所→３１年度目標３９０か所</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ja-JP" altLang="en-US" sz="1600" dirty="0">
              <a:solidFill>
                <a:srgbClr val="000000"/>
              </a:solidFill>
              <a:latin typeface="ＭＳ Ｐゴシック" pitchFamily="50" charset="-128"/>
              <a:ea typeface="ＭＳ Ｐゴシック" pitchFamily="50" charset="-128"/>
            </a:endParaRPr>
          </a:p>
        </p:txBody>
      </p:sp>
      <p:sp>
        <p:nvSpPr>
          <p:cNvPr id="13" name="角丸四角形 12"/>
          <p:cNvSpPr/>
          <p:nvPr/>
        </p:nvSpPr>
        <p:spPr>
          <a:xfrm>
            <a:off x="5580112" y="1412781"/>
            <a:ext cx="1512888" cy="2951781"/>
          </a:xfrm>
          <a:prstGeom prst="round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45710"/>
          <a:lstStyle/>
          <a:p>
            <a:pPr fontAlgn="base">
              <a:spcBef>
                <a:spcPct val="0"/>
              </a:spcBef>
              <a:spcAft>
                <a:spcPct val="0"/>
              </a:spcAft>
              <a:defRPr/>
            </a:pPr>
            <a:r>
              <a:rPr lang="ja-JP" altLang="en-US" sz="1600" dirty="0">
                <a:solidFill>
                  <a:srgbClr val="000000"/>
                </a:solidFill>
                <a:latin typeface="ＭＳ Ｐゴシック" pitchFamily="50" charset="-128"/>
                <a:ea typeface="ＭＳ Ｐゴシック" pitchFamily="50" charset="-128"/>
              </a:rPr>
              <a:t>小規模住居型児童養育事業</a:t>
            </a:r>
            <a:endParaRPr lang="en-US" altLang="ja-JP" sz="16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600" spc="-300" dirty="0">
                <a:solidFill>
                  <a:srgbClr val="000000"/>
                </a:solidFill>
                <a:latin typeface="ＭＳ Ｐゴシック" pitchFamily="50" charset="-128"/>
                <a:ea typeface="ＭＳ Ｐゴシック" pitchFamily="50" charset="-128"/>
              </a:rPr>
              <a:t>（</a:t>
            </a:r>
            <a:r>
              <a:rPr lang="ja-JP" altLang="en-US" sz="1600" spc="-150" dirty="0">
                <a:solidFill>
                  <a:srgbClr val="000000"/>
                </a:solidFill>
                <a:latin typeface="ＭＳ Ｐゴシック" pitchFamily="50" charset="-128"/>
                <a:ea typeface="ＭＳ Ｐゴシック" pitchFamily="50" charset="-128"/>
              </a:rPr>
              <a:t>ファミリーホーム</a:t>
            </a:r>
            <a:r>
              <a:rPr lang="ja-JP" altLang="en-US" sz="1600" spc="-300" dirty="0">
                <a:solidFill>
                  <a:srgbClr val="000000"/>
                </a:solidFill>
                <a:latin typeface="ＭＳ Ｐゴシック" pitchFamily="50" charset="-128"/>
                <a:ea typeface="ＭＳ Ｐゴシック" pitchFamily="50" charset="-128"/>
              </a:rPr>
              <a:t>）</a:t>
            </a:r>
            <a:endParaRPr lang="en-US" altLang="ja-JP" sz="1600" spc="-3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600" spc="-3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養育者の住居で養育を行う家庭養護</a:t>
            </a:r>
            <a:endParaRPr lang="en-US" altLang="ja-JP" sz="12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定員５～６人</a:t>
            </a:r>
            <a:endParaRPr lang="en-US" altLang="ja-JP" sz="12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養育者及び補助者　合わせて３人</a:t>
            </a:r>
            <a:endParaRPr lang="en-US" altLang="ja-JP" sz="12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２５年度２２３か所</a:t>
            </a:r>
            <a:endParaRPr lang="en-US" altLang="ja-JP" sz="1200" dirty="0">
              <a:solidFill>
                <a:srgbClr val="000000"/>
              </a:solidFill>
              <a:latin typeface="ＭＳ Ｐゴシック" pitchFamily="50" charset="-128"/>
              <a:ea typeface="ＭＳ Ｐゴシック" pitchFamily="50" charset="-128"/>
            </a:endParaRPr>
          </a:p>
          <a:p>
            <a:pPr marL="180939" indent="-180939"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 →３１年度目標 　　　　　　　　　</a:t>
            </a:r>
            <a:endParaRPr lang="en-US" altLang="ja-JP" sz="1200" dirty="0">
              <a:solidFill>
                <a:srgbClr val="000000"/>
              </a:solidFill>
              <a:latin typeface="ＭＳ Ｐゴシック" pitchFamily="50" charset="-128"/>
              <a:ea typeface="ＭＳ Ｐゴシック" pitchFamily="50" charset="-128"/>
            </a:endParaRPr>
          </a:p>
          <a:p>
            <a:pPr marL="180939" indent="-180939"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　　　　　　 ５２０か所</a:t>
            </a:r>
            <a:endParaRPr lang="en-US" altLang="ja-JP" sz="1200" dirty="0">
              <a:solidFill>
                <a:srgbClr val="000000"/>
              </a:solidFill>
              <a:latin typeface="ＭＳ Ｐゴシック" pitchFamily="50" charset="-128"/>
              <a:ea typeface="ＭＳ Ｐゴシック" pitchFamily="50" charset="-128"/>
            </a:endParaRPr>
          </a:p>
          <a:p>
            <a:pPr marL="180939" indent="-180939"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 →将来像</a:t>
            </a:r>
            <a:r>
              <a:rPr lang="en-US" altLang="ja-JP" sz="1200" dirty="0">
                <a:solidFill>
                  <a:srgbClr val="000000"/>
                </a:solidFill>
                <a:latin typeface="ＭＳ Ｐゴシック" pitchFamily="50" charset="-128"/>
                <a:ea typeface="ＭＳ Ｐゴシック" pitchFamily="50" charset="-128"/>
              </a:rPr>
              <a:t>1,000</a:t>
            </a:r>
            <a:r>
              <a:rPr lang="ja-JP" altLang="en-US" sz="1200" dirty="0">
                <a:solidFill>
                  <a:srgbClr val="000000"/>
                </a:solidFill>
                <a:latin typeface="ＭＳ Ｐゴシック" pitchFamily="50" charset="-128"/>
                <a:ea typeface="ＭＳ Ｐゴシック" pitchFamily="50" charset="-128"/>
              </a:rPr>
              <a:t>か所</a:t>
            </a:r>
          </a:p>
        </p:txBody>
      </p:sp>
      <p:sp>
        <p:nvSpPr>
          <p:cNvPr id="18" name="角丸四角形 17"/>
          <p:cNvSpPr/>
          <p:nvPr/>
        </p:nvSpPr>
        <p:spPr>
          <a:xfrm>
            <a:off x="35498" y="4509120"/>
            <a:ext cx="3024335" cy="1152128"/>
          </a:xfrm>
          <a:prstGeom prst="roundRect">
            <a:avLst>
              <a:gd name="adj" fmla="val 27718"/>
            </a:avLst>
          </a:prstGeom>
          <a:solidFill>
            <a:schemeClr val="accent1">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5992" tIns="0" rIns="0" bIns="45710" anchor="ctr"/>
          <a:lstStyle/>
          <a:p>
            <a:pPr fontAlgn="base">
              <a:spcBef>
                <a:spcPct val="0"/>
              </a:spcBef>
              <a:spcAft>
                <a:spcPct val="0"/>
              </a:spcAft>
              <a:defRPr/>
            </a:pPr>
            <a:r>
              <a:rPr lang="ja-JP" altLang="en-US" sz="2400" dirty="0">
                <a:solidFill>
                  <a:srgbClr val="000000"/>
                </a:solidFill>
                <a:latin typeface="ＭＳ Ｐゴシック" pitchFamily="50" charset="-128"/>
                <a:ea typeface="ＭＳ Ｐゴシック" pitchFamily="50" charset="-128"/>
              </a:rPr>
              <a:t>乳児院</a:t>
            </a:r>
            <a:endParaRPr lang="en-US" altLang="ja-JP" sz="2400" dirty="0">
              <a:solidFill>
                <a:srgbClr val="000000"/>
              </a:solidFill>
              <a:latin typeface="ＭＳ Ｐゴシック" pitchFamily="50" charset="-128"/>
              <a:ea typeface="ＭＳ Ｐゴシック" pitchFamily="50" charset="-128"/>
            </a:endParaRPr>
          </a:p>
          <a:p>
            <a:pPr indent="92057"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乳児</a:t>
            </a:r>
            <a:r>
              <a:rPr lang="en-US" altLang="ja-JP" sz="1200" dirty="0">
                <a:solidFill>
                  <a:srgbClr val="000000"/>
                </a:solidFill>
                <a:latin typeface="ＭＳ Ｐゴシック" pitchFamily="50" charset="-128"/>
                <a:ea typeface="ＭＳ Ｐゴシック" pitchFamily="50" charset="-128"/>
              </a:rPr>
              <a:t>(</a:t>
            </a:r>
            <a:r>
              <a:rPr lang="ja-JP" altLang="en-US" sz="1200" dirty="0">
                <a:solidFill>
                  <a:srgbClr val="000000"/>
                </a:solidFill>
                <a:latin typeface="ＭＳ Ｐゴシック" pitchFamily="50" charset="-128"/>
                <a:ea typeface="ＭＳ Ｐゴシック" pitchFamily="50" charset="-128"/>
              </a:rPr>
              <a:t>０歳</a:t>
            </a:r>
            <a:r>
              <a:rPr lang="en-US" altLang="ja-JP" sz="1200" dirty="0">
                <a:solidFill>
                  <a:srgbClr val="000000"/>
                </a:solidFill>
                <a:latin typeface="ＭＳ Ｐゴシック" pitchFamily="50" charset="-128"/>
                <a:ea typeface="ＭＳ Ｐゴシック" pitchFamily="50" charset="-128"/>
              </a:rPr>
              <a:t>)､</a:t>
            </a:r>
            <a:r>
              <a:rPr lang="ja-JP" altLang="en-US" sz="1200" dirty="0">
                <a:solidFill>
                  <a:srgbClr val="000000"/>
                </a:solidFill>
                <a:latin typeface="ＭＳ Ｐゴシック" pitchFamily="50" charset="-128"/>
                <a:ea typeface="ＭＳ Ｐゴシック" pitchFamily="50" charset="-128"/>
              </a:rPr>
              <a:t>必要な場合幼児</a:t>
            </a:r>
            <a:r>
              <a:rPr lang="en-US" altLang="ja-JP" sz="1200" dirty="0">
                <a:solidFill>
                  <a:srgbClr val="000000"/>
                </a:solidFill>
                <a:latin typeface="ＭＳ Ｐゴシック" pitchFamily="50" charset="-128"/>
                <a:ea typeface="ＭＳ Ｐゴシック" pitchFamily="50" charset="-128"/>
              </a:rPr>
              <a:t>(</a:t>
            </a:r>
            <a:r>
              <a:rPr lang="ja-JP" altLang="en-US" sz="1200" dirty="0">
                <a:solidFill>
                  <a:srgbClr val="000000"/>
                </a:solidFill>
                <a:latin typeface="ＭＳ Ｐゴシック" pitchFamily="50" charset="-128"/>
                <a:ea typeface="ＭＳ Ｐゴシック" pitchFamily="50" charset="-128"/>
              </a:rPr>
              <a:t>小学校就学前）</a:t>
            </a:r>
            <a:endParaRPr lang="en-US" altLang="ja-JP" sz="1200" dirty="0">
              <a:solidFill>
                <a:srgbClr val="000000"/>
              </a:solidFill>
              <a:latin typeface="ＭＳ Ｐゴシック" pitchFamily="50" charset="-128"/>
              <a:ea typeface="ＭＳ Ｐゴシック" pitchFamily="50" charset="-128"/>
            </a:endParaRPr>
          </a:p>
          <a:p>
            <a:pPr indent="92057"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１３３か所</a:t>
            </a:r>
            <a:endParaRPr lang="en-US" altLang="ja-JP" sz="1200" dirty="0">
              <a:solidFill>
                <a:srgbClr val="000000"/>
              </a:solidFill>
              <a:latin typeface="ＭＳ Ｐゴシック" pitchFamily="50" charset="-128"/>
              <a:ea typeface="ＭＳ Ｐゴシック" pitchFamily="50" charset="-128"/>
            </a:endParaRPr>
          </a:p>
          <a:p>
            <a:pPr indent="92057"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定員３，８７２人、現員３，０２２人</a:t>
            </a:r>
            <a:endParaRPr lang="en-US" altLang="ja-JP" sz="1200" dirty="0">
              <a:solidFill>
                <a:srgbClr val="000000"/>
              </a:solidFill>
              <a:latin typeface="ＭＳ Ｐゴシック" pitchFamily="50" charset="-128"/>
              <a:ea typeface="ＭＳ Ｐゴシック" pitchFamily="50" charset="-128"/>
            </a:endParaRPr>
          </a:p>
        </p:txBody>
      </p:sp>
      <p:sp>
        <p:nvSpPr>
          <p:cNvPr id="12296" name="テキスト ボックス 18"/>
          <p:cNvSpPr txBox="1">
            <a:spLocks noChangeArrowheads="1"/>
          </p:cNvSpPr>
          <p:nvPr/>
        </p:nvSpPr>
        <p:spPr bwMode="auto">
          <a:xfrm>
            <a:off x="-36499" y="6165432"/>
            <a:ext cx="9217027" cy="646311"/>
          </a:xfrm>
          <a:prstGeom prst="rect">
            <a:avLst/>
          </a:prstGeom>
          <a:noFill/>
          <a:ln w="9525">
            <a:noFill/>
            <a:miter lim="800000"/>
            <a:headEnd/>
            <a:tailEnd/>
          </a:ln>
        </p:spPr>
        <p:txBody>
          <a:bodyPr wrap="square" lIns="91421" tIns="45710" rIns="91421" bIns="45710">
            <a:spAutoFit/>
          </a:bodyPr>
          <a:lstStyle/>
          <a:p>
            <a:pPr fontAlgn="base">
              <a:spcBef>
                <a:spcPct val="0"/>
              </a:spcBef>
              <a:spcAft>
                <a:spcPct val="0"/>
              </a:spcAft>
            </a:pPr>
            <a:r>
              <a:rPr lang="en-US" altLang="ja-JP" sz="1200" dirty="0">
                <a:solidFill>
                  <a:srgbClr val="000000"/>
                </a:solidFill>
                <a:latin typeface="ＭＳ Ｐゴシック" pitchFamily="50" charset="-128"/>
                <a:ea typeface="ＭＳ Ｐゴシック" pitchFamily="50" charset="-128"/>
              </a:rPr>
              <a:t>※</a:t>
            </a:r>
            <a:r>
              <a:rPr lang="ja-JP" altLang="en-US" sz="1200" dirty="0">
                <a:solidFill>
                  <a:srgbClr val="000000"/>
                </a:solidFill>
                <a:latin typeface="ＭＳ Ｐゴシック" pitchFamily="50" charset="-128"/>
                <a:ea typeface="ＭＳ Ｐゴシック" pitchFamily="50" charset="-128"/>
              </a:rPr>
              <a:t>「３１年度目標」は、少子化社会対策大綱</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　　登録里親数、委託里親数、ＦＨホーム数、委託児童数は、平成２６年３月末福祉行政報告例。</a:t>
            </a:r>
          </a:p>
          <a:p>
            <a:pPr fontAlgn="base">
              <a:spcBef>
                <a:spcPct val="0"/>
              </a:spcBef>
              <a:spcAft>
                <a:spcPct val="0"/>
              </a:spcAft>
            </a:pPr>
            <a:r>
              <a:rPr lang="ja-JP" altLang="en-US" sz="1200" dirty="0">
                <a:solidFill>
                  <a:srgbClr val="000000"/>
                </a:solidFill>
                <a:latin typeface="ＭＳ Ｐゴシック" pitchFamily="50" charset="-128"/>
                <a:ea typeface="ＭＳ Ｐゴシック" pitchFamily="50" charset="-128"/>
              </a:rPr>
              <a:t>　　施設数、ホーム数（ＦＨ除く）、定員、現員、小規模グループケア、地域小規模児童養護施設の数は、平成２６年１０月１日家庭福祉課調べ。</a:t>
            </a:r>
          </a:p>
        </p:txBody>
      </p:sp>
      <p:sp>
        <p:nvSpPr>
          <p:cNvPr id="21" name="角丸四角形 20"/>
          <p:cNvSpPr/>
          <p:nvPr/>
        </p:nvSpPr>
        <p:spPr>
          <a:xfrm>
            <a:off x="6804250" y="5085184"/>
            <a:ext cx="2304256" cy="1418114"/>
          </a:xfrm>
          <a:prstGeom prst="roundRect">
            <a:avLst>
              <a:gd name="adj" fmla="val 90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oAutofit/>
          </a:bodyPr>
          <a:lstStyle/>
          <a:p>
            <a:pPr algn="ctr" fontAlgn="base">
              <a:spcBef>
                <a:spcPct val="0"/>
              </a:spcBef>
              <a:spcAft>
                <a:spcPct val="0"/>
              </a:spcAft>
              <a:defRPr/>
            </a:pPr>
            <a:r>
              <a:rPr lang="ja-JP" altLang="en-US" sz="1400" spc="-150" dirty="0">
                <a:solidFill>
                  <a:srgbClr val="000000"/>
                </a:solidFill>
                <a:latin typeface="ＭＳ Ｐゴシック" pitchFamily="50" charset="-128"/>
                <a:ea typeface="ＭＳ Ｐゴシック" pitchFamily="50" charset="-128"/>
              </a:rPr>
              <a:t>児童自立生活援助事業</a:t>
            </a:r>
            <a:endParaRPr lang="en-US" altLang="ja-JP" sz="1400" spc="-150" dirty="0">
              <a:solidFill>
                <a:srgbClr val="000000"/>
              </a:solidFill>
              <a:latin typeface="ＭＳ Ｐゴシック" pitchFamily="50" charset="-128"/>
              <a:ea typeface="ＭＳ Ｐゴシック" pitchFamily="50" charset="-128"/>
            </a:endParaRPr>
          </a:p>
          <a:p>
            <a:pPr algn="ctr" fontAlgn="base">
              <a:spcBef>
                <a:spcPct val="0"/>
              </a:spcBef>
              <a:spcAft>
                <a:spcPct val="0"/>
              </a:spcAft>
              <a:defRPr/>
            </a:pPr>
            <a:r>
              <a:rPr lang="ja-JP" altLang="en-US" sz="1400" spc="-150" dirty="0">
                <a:solidFill>
                  <a:srgbClr val="000000"/>
                </a:solidFill>
                <a:latin typeface="ＭＳ Ｐゴシック" pitchFamily="50" charset="-128"/>
                <a:ea typeface="ＭＳ Ｐゴシック" pitchFamily="50" charset="-128"/>
              </a:rPr>
              <a:t>（自立援助ホーム）</a:t>
            </a:r>
            <a:endParaRPr lang="en-US" altLang="ja-JP" sz="1400" spc="-15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児童養護施設等退所後、就職する</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児童等が共同生活を営む住居に</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おいて自立支援</a:t>
            </a:r>
            <a:endParaRPr lang="en-US" altLang="ja-JP" sz="6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２６年度１１８か所 </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→３１年度目標 １９０か所</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ja-JP" altLang="en-US" sz="1600" dirty="0">
              <a:solidFill>
                <a:srgbClr val="000000"/>
              </a:solidFill>
              <a:latin typeface="ＭＳ Ｐゴシック" pitchFamily="50" charset="-128"/>
              <a:ea typeface="ＭＳ Ｐゴシック" pitchFamily="50" charset="-128"/>
            </a:endParaRPr>
          </a:p>
        </p:txBody>
      </p:sp>
      <p:sp>
        <p:nvSpPr>
          <p:cNvPr id="22" name="角丸四角形 21"/>
          <p:cNvSpPr/>
          <p:nvPr/>
        </p:nvSpPr>
        <p:spPr>
          <a:xfrm>
            <a:off x="179394" y="476258"/>
            <a:ext cx="8785100" cy="504825"/>
          </a:xfrm>
          <a:prstGeom prst="roundRect">
            <a:avLst/>
          </a:prstGeom>
        </p:spPr>
        <p:style>
          <a:lnRef idx="2">
            <a:schemeClr val="dk1"/>
          </a:lnRef>
          <a:fillRef idx="1">
            <a:schemeClr val="lt1"/>
          </a:fillRef>
          <a:effectRef idx="0">
            <a:schemeClr val="dk1"/>
          </a:effectRef>
          <a:fontRef idx="minor">
            <a:schemeClr val="dk1"/>
          </a:fontRef>
        </p:style>
        <p:txBody>
          <a:bodyPr lIns="91421" tIns="45710" rIns="91421" bIns="45710" anchor="ctr"/>
          <a:lstStyle/>
          <a:p>
            <a:pPr fontAlgn="base">
              <a:spcBef>
                <a:spcPct val="0"/>
              </a:spcBef>
              <a:spcAft>
                <a:spcPct val="0"/>
              </a:spcAft>
              <a:defRPr/>
            </a:pPr>
            <a:r>
              <a:rPr lang="ja-JP" altLang="en-US" sz="1400" dirty="0">
                <a:solidFill>
                  <a:srgbClr val="000000"/>
                </a:solidFill>
                <a:latin typeface="Times New Roman" pitchFamily="18" charset="0"/>
              </a:rPr>
              <a:t>社会的養護が必要な児童を、可能な限り家庭的な環境において安定した人間関係の下で育てることができるよう、施設のケア単位の小規模化、里親やファミリーホームなどを推進</a:t>
            </a:r>
            <a:endParaRPr lang="ja-JP" altLang="en-US" sz="1400" dirty="0">
              <a:solidFill>
                <a:srgbClr val="000000"/>
              </a:solidFill>
            </a:endParaRPr>
          </a:p>
        </p:txBody>
      </p:sp>
      <p:sp>
        <p:nvSpPr>
          <p:cNvPr id="23" name="右矢印 22"/>
          <p:cNvSpPr/>
          <p:nvPr/>
        </p:nvSpPr>
        <p:spPr>
          <a:xfrm>
            <a:off x="1187510" y="882660"/>
            <a:ext cx="7129463" cy="722313"/>
          </a:xfrm>
          <a:prstGeom prst="rightArrow">
            <a:avLst>
              <a:gd name="adj1" fmla="val 46766"/>
              <a:gd name="adj2" fmla="val 127906"/>
            </a:avLst>
          </a:prstGeom>
          <a:solidFill>
            <a:srgbClr val="FF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indent="809463" algn="ctr" fontAlgn="base">
              <a:spcBef>
                <a:spcPct val="0"/>
              </a:spcBef>
              <a:spcAft>
                <a:spcPct val="0"/>
              </a:spcAft>
              <a:defRPr/>
            </a:pPr>
            <a:r>
              <a:rPr lang="ja-JP" altLang="en-US" sz="1600" dirty="0">
                <a:solidFill>
                  <a:srgbClr val="000000"/>
                </a:solidFill>
              </a:rPr>
              <a:t>より家庭的な養育環境　　　　　　　　　　</a:t>
            </a:r>
          </a:p>
        </p:txBody>
      </p:sp>
      <p:sp>
        <p:nvSpPr>
          <p:cNvPr id="25" name="左大かっこ 24"/>
          <p:cNvSpPr/>
          <p:nvPr/>
        </p:nvSpPr>
        <p:spPr>
          <a:xfrm>
            <a:off x="7236298" y="2996954"/>
            <a:ext cx="71437" cy="649288"/>
          </a:xfrm>
          <a:prstGeom prst="leftBracket">
            <a:avLst/>
          </a:prstGeom>
          <a:noFill/>
          <a:ln w="9525">
            <a:solidFill>
              <a:schemeClr val="tx1"/>
            </a:solidFill>
          </a:ln>
        </p:spPr>
        <p:style>
          <a:lnRef idx="1">
            <a:schemeClr val="accent1"/>
          </a:lnRef>
          <a:fillRef idx="0">
            <a:schemeClr val="accent1"/>
          </a:fillRef>
          <a:effectRef idx="0">
            <a:schemeClr val="accent1"/>
          </a:effectRef>
          <a:fontRef idx="minor">
            <a:schemeClr val="tx1"/>
          </a:fontRef>
        </p:style>
        <p:txBody>
          <a:bodyPr lIns="91421" tIns="45710" rIns="91421" bIns="45710" anchor="ctr"/>
          <a:lstStyle/>
          <a:p>
            <a:pPr algn="ctr" fontAlgn="base">
              <a:spcBef>
                <a:spcPct val="0"/>
              </a:spcBef>
              <a:spcAft>
                <a:spcPct val="0"/>
              </a:spcAft>
              <a:defRPr/>
            </a:pPr>
            <a:endParaRPr lang="ja-JP" altLang="en-US" sz="800" dirty="0">
              <a:solidFill>
                <a:srgbClr val="000000"/>
              </a:solidFill>
              <a:latin typeface="ＭＳ Ｐゴシック" pitchFamily="50" charset="-128"/>
              <a:ea typeface="ＭＳ Ｐゴシック" pitchFamily="50" charset="-128"/>
            </a:endParaRPr>
          </a:p>
        </p:txBody>
      </p:sp>
      <p:sp>
        <p:nvSpPr>
          <p:cNvPr id="26" name="左大かっこ 25"/>
          <p:cNvSpPr/>
          <p:nvPr/>
        </p:nvSpPr>
        <p:spPr>
          <a:xfrm rot="10800000">
            <a:off x="8965058" y="2995736"/>
            <a:ext cx="71438" cy="649288"/>
          </a:xfrm>
          <a:prstGeom prst="leftBracket">
            <a:avLst/>
          </a:prstGeom>
          <a:noFill/>
          <a:ln w="9525">
            <a:solidFill>
              <a:schemeClr val="tx1"/>
            </a:solidFill>
          </a:ln>
        </p:spPr>
        <p:style>
          <a:lnRef idx="1">
            <a:schemeClr val="accent1"/>
          </a:lnRef>
          <a:fillRef idx="0">
            <a:schemeClr val="accent1"/>
          </a:fillRef>
          <a:effectRef idx="0">
            <a:schemeClr val="accent1"/>
          </a:effectRef>
          <a:fontRef idx="minor">
            <a:schemeClr val="tx1"/>
          </a:fontRef>
        </p:style>
        <p:txBody>
          <a:bodyPr lIns="91421" tIns="45710" rIns="91421" bIns="45710" anchor="ctr"/>
          <a:lstStyle/>
          <a:p>
            <a:pPr algn="ctr" fontAlgn="base">
              <a:spcBef>
                <a:spcPct val="0"/>
              </a:spcBef>
              <a:spcAft>
                <a:spcPct val="0"/>
              </a:spcAft>
              <a:defRPr/>
            </a:pPr>
            <a:endParaRPr lang="ja-JP" altLang="en-US" sz="800" dirty="0">
              <a:solidFill>
                <a:srgbClr val="000000"/>
              </a:solidFill>
              <a:latin typeface="ＭＳ Ｐゴシック" pitchFamily="50" charset="-128"/>
              <a:ea typeface="ＭＳ Ｐゴシック" pitchFamily="50" charset="-128"/>
            </a:endParaRPr>
          </a:p>
        </p:txBody>
      </p:sp>
      <p:sp>
        <p:nvSpPr>
          <p:cNvPr id="19" name="正方形/長方形 18"/>
          <p:cNvSpPr/>
          <p:nvPr/>
        </p:nvSpPr>
        <p:spPr>
          <a:xfrm>
            <a:off x="3059832" y="5013176"/>
            <a:ext cx="3888432" cy="720080"/>
          </a:xfrm>
          <a:prstGeom prst="rect">
            <a:avLst/>
          </a:prstGeom>
          <a:no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lIns="35992" tIns="45710" rIns="35992" bIns="45710" anchor="t"/>
          <a:lstStyle/>
          <a:p>
            <a:pPr fontAlgn="base">
              <a:spcBef>
                <a:spcPct val="0"/>
              </a:spcBef>
              <a:spcAft>
                <a:spcPct val="0"/>
              </a:spcAft>
              <a:defRPr/>
            </a:pPr>
            <a:r>
              <a:rPr lang="ja-JP" altLang="en-US" sz="1200" dirty="0">
                <a:solidFill>
                  <a:srgbClr val="000000"/>
                </a:solidFill>
              </a:rPr>
              <a:t>　里親等          　　　  里親＋ﾌｧﾐﾘｰﾎｰﾑ</a:t>
            </a:r>
            <a:endParaRPr lang="en-US" altLang="ja-JP" sz="1200" dirty="0">
              <a:solidFill>
                <a:srgbClr val="000000"/>
              </a:solidFill>
            </a:endParaRPr>
          </a:p>
          <a:p>
            <a:pPr fontAlgn="base">
              <a:lnSpc>
                <a:spcPts val="600"/>
              </a:lnSpc>
              <a:spcBef>
                <a:spcPct val="0"/>
              </a:spcBef>
              <a:spcAft>
                <a:spcPct val="0"/>
              </a:spcAft>
              <a:defRPr/>
            </a:pPr>
            <a:r>
              <a:rPr lang="ja-JP" altLang="en-US" sz="1200" dirty="0">
                <a:solidFill>
                  <a:srgbClr val="000000"/>
                </a:solidFill>
              </a:rPr>
              <a:t>　　　　　</a:t>
            </a:r>
            <a:r>
              <a:rPr lang="en-US" altLang="ja-JP" sz="1200" dirty="0">
                <a:solidFill>
                  <a:srgbClr val="000000"/>
                </a:solidFill>
              </a:rPr>
              <a:t>=</a:t>
            </a:r>
          </a:p>
          <a:p>
            <a:pPr fontAlgn="base">
              <a:lnSpc>
                <a:spcPts val="900"/>
              </a:lnSpc>
              <a:spcBef>
                <a:spcPct val="0"/>
              </a:spcBef>
              <a:spcAft>
                <a:spcPct val="0"/>
              </a:spcAft>
              <a:defRPr/>
            </a:pPr>
            <a:r>
              <a:rPr lang="ja-JP" altLang="en-US" sz="1200" dirty="0">
                <a:solidFill>
                  <a:srgbClr val="000000"/>
                </a:solidFill>
              </a:rPr>
              <a:t>　委託率   　　　 養護＋乳児＋里親＋ﾌｧﾐﾘｰﾎｰﾑ　</a:t>
            </a:r>
            <a:endParaRPr lang="en-US" altLang="ja-JP" sz="1200" dirty="0">
              <a:solidFill>
                <a:srgbClr val="000000"/>
              </a:solidFill>
            </a:endParaRPr>
          </a:p>
          <a:p>
            <a:pPr fontAlgn="base">
              <a:spcBef>
                <a:spcPts val="600"/>
              </a:spcBef>
              <a:spcAft>
                <a:spcPct val="0"/>
              </a:spcAft>
              <a:defRPr/>
            </a:pPr>
            <a:r>
              <a:rPr lang="ja-JP" altLang="en-US" sz="1200" dirty="0">
                <a:solidFill>
                  <a:srgbClr val="000000"/>
                </a:solidFill>
              </a:rPr>
              <a:t>２６年３月末　１５．６％　 →３１年度目標 ２２％</a:t>
            </a:r>
          </a:p>
        </p:txBody>
      </p:sp>
      <p:cxnSp>
        <p:nvCxnSpPr>
          <p:cNvPr id="27" name="直線コネクタ 26"/>
          <p:cNvCxnSpPr/>
          <p:nvPr/>
        </p:nvCxnSpPr>
        <p:spPr>
          <a:xfrm>
            <a:off x="4427985" y="5229200"/>
            <a:ext cx="1944216" cy="0"/>
          </a:xfrm>
          <a:prstGeom prst="line">
            <a:avLst/>
          </a:prstGeom>
        </p:spPr>
        <p:style>
          <a:lnRef idx="1">
            <a:schemeClr val="dk1"/>
          </a:lnRef>
          <a:fillRef idx="0">
            <a:schemeClr val="dk1"/>
          </a:fillRef>
          <a:effectRef idx="0">
            <a:schemeClr val="dk1"/>
          </a:effectRef>
          <a:fontRef idx="minor">
            <a:schemeClr val="tx1"/>
          </a:fontRef>
        </p:style>
      </p:cxnSp>
      <p:sp>
        <p:nvSpPr>
          <p:cNvPr id="24" name="正方形/長方形 23"/>
          <p:cNvSpPr/>
          <p:nvPr/>
        </p:nvSpPr>
        <p:spPr>
          <a:xfrm>
            <a:off x="1203735" y="5711624"/>
            <a:ext cx="4896544" cy="42252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t"/>
          <a:lstStyle/>
          <a:p>
            <a:pPr fontAlgn="base">
              <a:spcBef>
                <a:spcPct val="0"/>
              </a:spcBef>
              <a:spcAft>
                <a:spcPct val="0"/>
              </a:spcAft>
              <a:defRPr/>
            </a:pPr>
            <a:r>
              <a:rPr lang="en-US" altLang="ja-JP" sz="1200" b="1" dirty="0">
                <a:solidFill>
                  <a:srgbClr val="000000"/>
                </a:solidFill>
              </a:rPr>
              <a:t> </a:t>
            </a:r>
            <a:r>
              <a:rPr lang="ja-JP" altLang="en-US" sz="1200" b="1" dirty="0">
                <a:solidFill>
                  <a:srgbClr val="000000"/>
                </a:solidFill>
              </a:rPr>
              <a:t>→将来像は、本体施設、グループホーム、里親等を各概ね３分の１</a:t>
            </a:r>
            <a:endParaRPr lang="en-US" altLang="ja-JP" sz="1200" b="1" dirty="0">
              <a:solidFill>
                <a:srgbClr val="000000"/>
              </a:solidFill>
            </a:endParaRPr>
          </a:p>
          <a:p>
            <a:pPr fontAlgn="base">
              <a:spcBef>
                <a:spcPct val="0"/>
              </a:spcBef>
              <a:spcAft>
                <a:spcPct val="0"/>
              </a:spcAft>
              <a:defRPr/>
            </a:pPr>
            <a:r>
              <a:rPr lang="ja-JP" altLang="en-US" sz="1200" b="1" dirty="0">
                <a:solidFill>
                  <a:srgbClr val="000000"/>
                </a:solidFill>
              </a:rPr>
              <a:t>　児童養護施設の本体施設は、全て小規模グループケアに</a:t>
            </a:r>
          </a:p>
        </p:txBody>
      </p:sp>
      <p:sp>
        <p:nvSpPr>
          <p:cNvPr id="29" name="正方形/長方形 28"/>
          <p:cNvSpPr/>
          <p:nvPr/>
        </p:nvSpPr>
        <p:spPr>
          <a:xfrm>
            <a:off x="-36508" y="0"/>
            <a:ext cx="9144000" cy="404664"/>
          </a:xfrm>
          <a:prstGeom prst="rect">
            <a:avLst/>
          </a:prstGeom>
          <a:noFill/>
          <a:ln>
            <a:noFill/>
          </a:ln>
          <a:effectLst/>
          <a:scene3d>
            <a:camera prst="orthographicFront"/>
            <a:lightRig rig="threePt" dir="t"/>
          </a:scene3d>
          <a:sp3d>
            <a:bevelT w="127000" h="127000"/>
          </a:sp3d>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fontAlgn="base">
              <a:spcBef>
                <a:spcPct val="0"/>
              </a:spcBef>
              <a:spcAft>
                <a:spcPct val="0"/>
              </a:spcAft>
              <a:defRPr/>
            </a:pPr>
            <a:r>
              <a:rPr lang="ja-JP" altLang="en-US" sz="800" dirty="0">
                <a:solidFill>
                  <a:srgbClr val="000000"/>
                </a:solidFill>
                <a:latin typeface="HGP創英角ｺﾞｼｯｸUB" pitchFamily="50" charset="-128"/>
                <a:ea typeface="HGP創英角ｺﾞｼｯｸUB" pitchFamily="50" charset="-128"/>
              </a:rPr>
              <a:t>　　</a:t>
            </a:r>
            <a:r>
              <a:rPr lang="ja-JP" altLang="en-US" sz="2000" dirty="0" smtClean="0">
                <a:solidFill>
                  <a:srgbClr val="000000"/>
                </a:solidFill>
                <a:latin typeface="HGP創英角ｺﾞｼｯｸUB" pitchFamily="50" charset="-128"/>
                <a:ea typeface="HGP創英角ｺﾞｼｯｸUB" pitchFamily="50" charset="-128"/>
              </a:rPr>
              <a:t>２．施設</a:t>
            </a:r>
            <a:r>
              <a:rPr lang="ja-JP" altLang="en-US" sz="2000" dirty="0">
                <a:solidFill>
                  <a:srgbClr val="000000"/>
                </a:solidFill>
                <a:latin typeface="HGP創英角ｺﾞｼｯｸUB" pitchFamily="50" charset="-128"/>
                <a:ea typeface="HGP創英角ｺﾞｼｯｸUB" pitchFamily="50" charset="-128"/>
              </a:rPr>
              <a:t>の小規模化と家庭的</a:t>
            </a:r>
            <a:r>
              <a:rPr lang="ja-JP" altLang="en-US" sz="2000" dirty="0" smtClean="0">
                <a:solidFill>
                  <a:srgbClr val="000000"/>
                </a:solidFill>
                <a:latin typeface="HGP創英角ｺﾞｼｯｸUB" pitchFamily="50" charset="-128"/>
                <a:ea typeface="HGP創英角ｺﾞｼｯｸUB" pitchFamily="50" charset="-128"/>
              </a:rPr>
              <a:t>養護、家庭養護の</a:t>
            </a:r>
            <a:r>
              <a:rPr lang="ja-JP" altLang="en-US" sz="2000" dirty="0">
                <a:solidFill>
                  <a:srgbClr val="000000"/>
                </a:solidFill>
                <a:latin typeface="HGP創英角ｺﾞｼｯｸUB" pitchFamily="50" charset="-128"/>
                <a:ea typeface="HGP創英角ｺﾞｼｯｸUB" pitchFamily="50" charset="-128"/>
              </a:rPr>
              <a:t>推進</a:t>
            </a:r>
          </a:p>
        </p:txBody>
      </p:sp>
      <p:sp>
        <p:nvSpPr>
          <p:cNvPr id="28" name="角丸四角形 27"/>
          <p:cNvSpPr/>
          <p:nvPr/>
        </p:nvSpPr>
        <p:spPr>
          <a:xfrm>
            <a:off x="3491882" y="3165124"/>
            <a:ext cx="1944160" cy="1776051"/>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45710"/>
          <a:lstStyle/>
          <a:p>
            <a:pPr fontAlgn="base">
              <a:spcBef>
                <a:spcPct val="0"/>
              </a:spcBef>
              <a:spcAft>
                <a:spcPct val="0"/>
              </a:spcAft>
              <a:defRPr/>
            </a:pPr>
            <a:endParaRPr lang="ja-JP" altLang="en-US" sz="1600" dirty="0">
              <a:solidFill>
                <a:srgbClr val="000000"/>
              </a:solidFill>
              <a:latin typeface="ＭＳ Ｐゴシック" pitchFamily="50" charset="-128"/>
              <a:ea typeface="ＭＳ Ｐゴシック" pitchFamily="50" charset="-128"/>
            </a:endParaRPr>
          </a:p>
        </p:txBody>
      </p:sp>
      <p:sp>
        <p:nvSpPr>
          <p:cNvPr id="30" name="角丸四角形 29"/>
          <p:cNvSpPr/>
          <p:nvPr/>
        </p:nvSpPr>
        <p:spPr>
          <a:xfrm>
            <a:off x="1755258" y="3184469"/>
            <a:ext cx="1880638" cy="1756701"/>
          </a:xfrm>
          <a:prstGeom prst="roundRect">
            <a:avLst>
              <a:gd name="adj" fmla="val 27718"/>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5992" tIns="0" rIns="0" bIns="45710" anchor="ctr"/>
          <a:lstStyle/>
          <a:p>
            <a:pPr fontAlgn="base">
              <a:spcBef>
                <a:spcPct val="0"/>
              </a:spcBef>
              <a:spcAft>
                <a:spcPct val="0"/>
              </a:spcAft>
              <a:defRPr/>
            </a:pPr>
            <a:endParaRPr lang="en-US" altLang="ja-JP" sz="1200" dirty="0">
              <a:solidFill>
                <a:srgbClr val="000000"/>
              </a:solidFill>
              <a:latin typeface="ＭＳ Ｐゴシック" pitchFamily="50" charset="-128"/>
              <a:ea typeface="ＭＳ Ｐゴシック" pitchFamily="50" charset="-128"/>
            </a:endParaRPr>
          </a:p>
        </p:txBody>
      </p:sp>
      <p:sp>
        <p:nvSpPr>
          <p:cNvPr id="2" name="テキスト ボックス 1"/>
          <p:cNvSpPr txBox="1"/>
          <p:nvPr/>
        </p:nvSpPr>
        <p:spPr>
          <a:xfrm>
            <a:off x="4139954" y="3478948"/>
            <a:ext cx="936104" cy="276999"/>
          </a:xfrm>
          <a:prstGeom prst="rect">
            <a:avLst/>
          </a:prstGeom>
          <a:noFill/>
        </p:spPr>
        <p:txBody>
          <a:bodyPr wrap="square"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（分園型）</a:t>
            </a:r>
          </a:p>
        </p:txBody>
      </p:sp>
      <p:sp>
        <p:nvSpPr>
          <p:cNvPr id="31" name="テキスト ボックス 30"/>
          <p:cNvSpPr txBox="1"/>
          <p:nvPr/>
        </p:nvSpPr>
        <p:spPr>
          <a:xfrm>
            <a:off x="1907704" y="3501010"/>
            <a:ext cx="1512168" cy="276999"/>
          </a:xfrm>
          <a:prstGeom prst="rect">
            <a:avLst/>
          </a:prstGeom>
          <a:noFill/>
        </p:spPr>
        <p:txBody>
          <a:bodyPr wrap="square" rtlCol="0">
            <a:spAutoFit/>
          </a:bodyPr>
          <a:lstStyle/>
          <a:p>
            <a:pPr fontAlgn="base">
              <a:spcBef>
                <a:spcPct val="0"/>
              </a:spcBef>
              <a:spcAft>
                <a:spcPct val="0"/>
              </a:spcAft>
            </a:pPr>
            <a:r>
              <a:rPr lang="ja-JP" altLang="en-US" sz="1200" dirty="0">
                <a:solidFill>
                  <a:srgbClr val="000000"/>
                </a:solidFill>
                <a:latin typeface="Arial" charset="0"/>
                <a:ea typeface="ＭＳ Ｐゴシック" charset="-128"/>
              </a:rPr>
              <a:t>（本園ユニットケア）</a:t>
            </a:r>
          </a:p>
        </p:txBody>
      </p:sp>
      <p:sp>
        <p:nvSpPr>
          <p:cNvPr id="9" name="角丸四角形 8"/>
          <p:cNvSpPr/>
          <p:nvPr/>
        </p:nvSpPr>
        <p:spPr>
          <a:xfrm>
            <a:off x="1763690" y="3212976"/>
            <a:ext cx="3744416" cy="172819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oAutofit/>
          </a:bodyPr>
          <a:lstStyle/>
          <a:p>
            <a:pPr fontAlgn="base">
              <a:spcBef>
                <a:spcPct val="0"/>
              </a:spcBef>
              <a:spcAft>
                <a:spcPct val="0"/>
              </a:spcAft>
              <a:defRPr/>
            </a:pPr>
            <a:r>
              <a:rPr lang="ja-JP" altLang="en-US" sz="1600" dirty="0">
                <a:solidFill>
                  <a:srgbClr val="000000"/>
                </a:solidFill>
                <a:latin typeface="ＭＳ Ｐゴシック" pitchFamily="50" charset="-128"/>
                <a:ea typeface="ＭＳ Ｐゴシック" pitchFamily="50" charset="-128"/>
              </a:rPr>
              <a:t>　　　　　　　小規模</a:t>
            </a:r>
            <a:r>
              <a:rPr lang="ja-JP" altLang="en-US" sz="1600" spc="-150" dirty="0">
                <a:solidFill>
                  <a:srgbClr val="000000"/>
                </a:solidFill>
                <a:latin typeface="ＭＳ Ｐゴシック" pitchFamily="50" charset="-128"/>
                <a:ea typeface="ＭＳ Ｐゴシック" pitchFamily="50" charset="-128"/>
              </a:rPr>
              <a:t>グループケア</a:t>
            </a:r>
            <a:endParaRPr lang="en-US" altLang="ja-JP" sz="1200" spc="-150" dirty="0">
              <a:solidFill>
                <a:srgbClr val="000000"/>
              </a:solidFill>
              <a:latin typeface="ＭＳ Ｐゴシック" pitchFamily="50" charset="-128"/>
              <a:ea typeface="ＭＳ Ｐゴシック" pitchFamily="50" charset="-128"/>
            </a:endParaRPr>
          </a:p>
          <a:p>
            <a:pPr fontAlgn="base">
              <a:spcBef>
                <a:spcPts val="1200"/>
              </a:spcBef>
              <a:spcAft>
                <a:spcPct val="0"/>
              </a:spcAft>
              <a:defRPr/>
            </a:pPr>
            <a:r>
              <a:rPr lang="ja-JP" altLang="en-US" sz="1200" dirty="0">
                <a:solidFill>
                  <a:srgbClr val="000000"/>
                </a:solidFill>
                <a:latin typeface="ＭＳ Ｐゴシック" pitchFamily="50" charset="-128"/>
                <a:ea typeface="ＭＳ Ｐゴシック" pitchFamily="50" charset="-128"/>
              </a:rPr>
              <a:t>本体施設や地域で</a:t>
            </a:r>
            <a:r>
              <a:rPr lang="ja-JP" altLang="en-US" sz="1200" spc="-150" dirty="0">
                <a:solidFill>
                  <a:srgbClr val="000000"/>
                </a:solidFill>
                <a:latin typeface="ＭＳ Ｐゴシック" pitchFamily="50" charset="-128"/>
                <a:ea typeface="ＭＳ Ｐゴシック" pitchFamily="50" charset="-128"/>
              </a:rPr>
              <a:t>、</a:t>
            </a:r>
            <a:r>
              <a:rPr lang="ja-JP" altLang="en-US" sz="1200" dirty="0">
                <a:solidFill>
                  <a:srgbClr val="000000"/>
                </a:solidFill>
                <a:latin typeface="ＭＳ Ｐゴシック" pitchFamily="50" charset="-128"/>
                <a:ea typeface="ＭＳ Ｐゴシック" pitchFamily="50" charset="-128"/>
              </a:rPr>
              <a:t>小規模</a:t>
            </a:r>
            <a:r>
              <a:rPr lang="ja-JP" altLang="en-US" sz="1200" spc="-150" dirty="0">
                <a:solidFill>
                  <a:srgbClr val="000000"/>
                </a:solidFill>
                <a:latin typeface="ＭＳ Ｐゴシック" pitchFamily="50" charset="-128"/>
                <a:ea typeface="ＭＳ Ｐゴシック" pitchFamily="50" charset="-128"/>
              </a:rPr>
              <a:t>なグループで家庭的養護</a:t>
            </a:r>
            <a:r>
              <a:rPr lang="ja-JP" altLang="en-US" sz="1200" dirty="0">
                <a:solidFill>
                  <a:srgbClr val="000000"/>
                </a:solidFill>
                <a:latin typeface="ＭＳ Ｐゴシック" pitchFamily="50" charset="-128"/>
                <a:ea typeface="ＭＳ Ｐゴシック" pitchFamily="50" charset="-128"/>
              </a:rPr>
              <a:t>を行う</a:t>
            </a:r>
            <a:endParaRPr lang="en-US" altLang="ja-JP" sz="12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１グループ６～８人</a:t>
            </a:r>
            <a:r>
              <a:rPr lang="ja-JP" altLang="en-US" sz="1100" dirty="0">
                <a:solidFill>
                  <a:srgbClr val="000000"/>
                </a:solidFill>
                <a:latin typeface="ＭＳ Ｐゴシック" pitchFamily="50" charset="-128"/>
                <a:ea typeface="ＭＳ Ｐゴシック" pitchFamily="50" charset="-128"/>
              </a:rPr>
              <a:t>  </a:t>
            </a:r>
            <a:r>
              <a:rPr lang="en-US" altLang="ja-JP" sz="1100" dirty="0">
                <a:solidFill>
                  <a:srgbClr val="000000"/>
                </a:solidFill>
                <a:latin typeface="ＭＳ Ｐゴシック" pitchFamily="50" charset="-128"/>
                <a:ea typeface="ＭＳ Ｐゴシック" pitchFamily="50" charset="-128"/>
              </a:rPr>
              <a:t>(</a:t>
            </a:r>
            <a:r>
              <a:rPr lang="ja-JP" altLang="en-US" sz="1100" dirty="0">
                <a:solidFill>
                  <a:srgbClr val="000000"/>
                </a:solidFill>
                <a:latin typeface="ＭＳ Ｐゴシック" pitchFamily="50" charset="-128"/>
                <a:ea typeface="ＭＳ Ｐゴシック" pitchFamily="50" charset="-128"/>
              </a:rPr>
              <a:t>乳児院は４～６人</a:t>
            </a:r>
            <a:r>
              <a:rPr lang="en-US" altLang="ja-JP" sz="1100" dirty="0">
                <a:solidFill>
                  <a:srgbClr val="000000"/>
                </a:solidFill>
                <a:latin typeface="ＭＳ Ｐゴシック" pitchFamily="50" charset="-128"/>
                <a:ea typeface="ＭＳ Ｐゴシック" pitchFamily="50" charset="-128"/>
              </a:rPr>
              <a:t>)</a:t>
            </a: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職員１人＋管理宿直　を加算</a:t>
            </a:r>
            <a:endParaRPr lang="en-US" altLang="ja-JP" sz="1200" dirty="0">
              <a:solidFill>
                <a:srgbClr val="000000"/>
              </a:solidFill>
              <a:latin typeface="ＭＳ Ｐゴシック" pitchFamily="50" charset="-128"/>
              <a:ea typeface="ＭＳ Ｐゴシック" pitchFamily="50" charset="-128"/>
            </a:endParaRPr>
          </a:p>
          <a:p>
            <a:pPr fontAlgn="base">
              <a:spcBef>
                <a:spcPts val="600"/>
              </a:spcBef>
              <a:spcAft>
                <a:spcPct val="0"/>
              </a:spcAft>
              <a:defRPr/>
            </a:pPr>
            <a:r>
              <a:rPr lang="ja-JP" altLang="en-US" sz="1200" dirty="0">
                <a:solidFill>
                  <a:srgbClr val="000000"/>
                </a:solidFill>
                <a:latin typeface="ＭＳ Ｐゴシック" pitchFamily="50" charset="-128"/>
                <a:ea typeface="ＭＳ Ｐゴシック" pitchFamily="50" charset="-128"/>
              </a:rPr>
              <a:t>２６年度１，０７８か所→</a:t>
            </a:r>
            <a:endParaRPr lang="en-US" altLang="ja-JP" sz="12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r>
              <a:rPr lang="ja-JP" altLang="en-US" sz="1200" dirty="0">
                <a:solidFill>
                  <a:srgbClr val="000000"/>
                </a:solidFill>
                <a:latin typeface="ＭＳ Ｐゴシック" pitchFamily="50" charset="-128"/>
                <a:ea typeface="ＭＳ Ｐゴシック" pitchFamily="50" charset="-128"/>
              </a:rPr>
              <a:t>３１年度目標　１，８７０か所</a:t>
            </a:r>
            <a:r>
              <a:rPr lang="en-US" altLang="ja-JP" sz="1100" dirty="0">
                <a:solidFill>
                  <a:srgbClr val="000000"/>
                </a:solidFill>
                <a:latin typeface="ＭＳ Ｐゴシック" pitchFamily="50" charset="-128"/>
                <a:ea typeface="ＭＳ Ｐゴシック" pitchFamily="50" charset="-128"/>
              </a:rPr>
              <a:t>(</a:t>
            </a:r>
            <a:r>
              <a:rPr lang="ja-JP" altLang="en-US" sz="1100" dirty="0">
                <a:solidFill>
                  <a:srgbClr val="000000"/>
                </a:solidFill>
                <a:latin typeface="ＭＳ Ｐゴシック" pitchFamily="50" charset="-128"/>
                <a:ea typeface="ＭＳ Ｐゴシック" pitchFamily="50" charset="-128"/>
              </a:rPr>
              <a:t>乳児院等を含む）</a:t>
            </a:r>
            <a:endParaRPr lang="en-US" altLang="ja-JP" sz="11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en-US" altLang="ja-JP" sz="1600" dirty="0">
              <a:solidFill>
                <a:srgbClr val="000000"/>
              </a:solidFill>
              <a:latin typeface="ＭＳ Ｐゴシック" pitchFamily="50" charset="-128"/>
              <a:ea typeface="ＭＳ Ｐゴシック" pitchFamily="50" charset="-128"/>
            </a:endParaRPr>
          </a:p>
          <a:p>
            <a:pPr fontAlgn="base">
              <a:spcBef>
                <a:spcPct val="0"/>
              </a:spcBef>
              <a:spcAft>
                <a:spcPct val="0"/>
              </a:spcAft>
              <a:defRPr/>
            </a:pPr>
            <a:endParaRPr lang="ja-JP" altLang="en-US" sz="1600" dirty="0">
              <a:solidFill>
                <a:srgbClr val="000000"/>
              </a:solidFill>
              <a:latin typeface="ＭＳ Ｐゴシック" pitchFamily="50" charset="-128"/>
              <a:ea typeface="ＭＳ Ｐゴシック" pitchFamily="50" charset="-128"/>
            </a:endParaRPr>
          </a:p>
        </p:txBody>
      </p:sp>
      <p:sp>
        <p:nvSpPr>
          <p:cNvPr id="32"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8</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16925567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67397" y="454827"/>
            <a:ext cx="8964488" cy="2001260"/>
          </a:xfrm>
          <a:prstGeom prst="roundRect">
            <a:avLst>
              <a:gd name="adj" fmla="val 6123"/>
            </a:avLst>
          </a:prstGeom>
        </p:spPr>
        <p:style>
          <a:lnRef idx="2">
            <a:schemeClr val="dk1"/>
          </a:lnRef>
          <a:fillRef idx="1">
            <a:schemeClr val="lt1"/>
          </a:fillRef>
          <a:effectRef idx="0">
            <a:schemeClr val="dk1"/>
          </a:effectRef>
          <a:fontRef idx="minor">
            <a:schemeClr val="dk1"/>
          </a:fontRef>
        </p:style>
        <p:txBody>
          <a:bodyPr wrap="square" lIns="36000" tIns="36000" rIns="36000" bIns="36000" rtlCol="0" anchor="t">
            <a:spAutoFit/>
          </a:bodyPr>
          <a:lstStyle/>
          <a:p>
            <a:pPr>
              <a:spcBef>
                <a:spcPts val="1200"/>
              </a:spcBef>
              <a:defRPr/>
            </a:pPr>
            <a:r>
              <a:rPr lang="ja-JP" altLang="en-US" sz="2000" b="1" dirty="0">
                <a:solidFill>
                  <a:srgbClr val="000000"/>
                </a:solidFill>
              </a:rPr>
              <a:t>里親委託の役割</a:t>
            </a:r>
            <a:endParaRPr lang="ja-JP" altLang="ja-JP" sz="1400" dirty="0">
              <a:solidFill>
                <a:srgbClr val="000000"/>
              </a:solidFill>
            </a:endParaRPr>
          </a:p>
          <a:p>
            <a:pPr fontAlgn="base">
              <a:spcBef>
                <a:spcPct val="0"/>
              </a:spcBef>
              <a:spcAft>
                <a:spcPct val="0"/>
              </a:spcAft>
            </a:pPr>
            <a:r>
              <a:rPr lang="ja-JP" altLang="en-US" sz="1400" dirty="0">
                <a:solidFill>
                  <a:srgbClr val="000000"/>
                </a:solidFill>
              </a:rPr>
              <a:t>　○</a:t>
            </a:r>
            <a:r>
              <a:rPr lang="ja-JP" altLang="ja-JP" sz="1400" dirty="0">
                <a:solidFill>
                  <a:srgbClr val="000000"/>
                </a:solidFill>
              </a:rPr>
              <a:t>里親</a:t>
            </a:r>
            <a:r>
              <a:rPr lang="ja-JP" altLang="en-US" sz="1400" dirty="0">
                <a:solidFill>
                  <a:srgbClr val="000000"/>
                </a:solidFill>
              </a:rPr>
              <a:t>委託は、次のような</a:t>
            </a:r>
            <a:r>
              <a:rPr lang="ja-JP" altLang="ja-JP" sz="1400" dirty="0">
                <a:solidFill>
                  <a:srgbClr val="000000"/>
                </a:solidFill>
              </a:rPr>
              <a:t>効果が期待できることから、</a:t>
            </a:r>
            <a:r>
              <a:rPr lang="ja-JP" altLang="ja-JP" sz="1400" b="1" u="sng" dirty="0">
                <a:solidFill>
                  <a:srgbClr val="000000"/>
                </a:solidFill>
              </a:rPr>
              <a:t>社会的養護</a:t>
            </a:r>
            <a:r>
              <a:rPr lang="ja-JP" altLang="en-US" sz="1400" b="1" u="sng" dirty="0">
                <a:solidFill>
                  <a:srgbClr val="000000"/>
                </a:solidFill>
              </a:rPr>
              <a:t>で</a:t>
            </a:r>
            <a:r>
              <a:rPr lang="ja-JP" altLang="ja-JP" sz="1400" b="1" u="sng" dirty="0">
                <a:solidFill>
                  <a:srgbClr val="000000"/>
                </a:solidFill>
              </a:rPr>
              <a:t>は里親委託を優先して検討</a:t>
            </a:r>
            <a:r>
              <a:rPr lang="ja-JP" altLang="ja-JP" sz="1400" dirty="0">
                <a:solidFill>
                  <a:srgbClr val="000000"/>
                </a:solidFill>
              </a:rPr>
              <a:t>。</a:t>
            </a:r>
          </a:p>
          <a:p>
            <a:pPr marL="631825" indent="-273050" fontAlgn="base">
              <a:spcBef>
                <a:spcPct val="0"/>
              </a:spcBef>
              <a:spcAft>
                <a:spcPct val="0"/>
              </a:spcAft>
            </a:pPr>
            <a:r>
              <a:rPr lang="en-US" altLang="ja-JP" sz="1400" dirty="0">
                <a:solidFill>
                  <a:srgbClr val="000000"/>
                </a:solidFill>
              </a:rPr>
              <a:t>(a) </a:t>
            </a:r>
            <a:r>
              <a:rPr lang="ja-JP" altLang="ja-JP" sz="1400" dirty="0">
                <a:solidFill>
                  <a:srgbClr val="000000"/>
                </a:solidFill>
              </a:rPr>
              <a:t>特定の大人との</a:t>
            </a:r>
            <a:r>
              <a:rPr lang="ja-JP" altLang="ja-JP" sz="1400" b="1" dirty="0">
                <a:solidFill>
                  <a:srgbClr val="000000"/>
                </a:solidFill>
              </a:rPr>
              <a:t>愛着関係</a:t>
            </a:r>
            <a:r>
              <a:rPr lang="ja-JP" altLang="ja-JP" sz="1400" dirty="0">
                <a:solidFill>
                  <a:srgbClr val="000000"/>
                </a:solidFill>
              </a:rPr>
              <a:t>の下で養育され、</a:t>
            </a:r>
            <a:r>
              <a:rPr lang="ja-JP" altLang="ja-JP" sz="1400" b="1" dirty="0">
                <a:solidFill>
                  <a:srgbClr val="000000"/>
                </a:solidFill>
              </a:rPr>
              <a:t>安心感</a:t>
            </a:r>
            <a:r>
              <a:rPr lang="ja-JP" altLang="ja-JP" sz="1400" dirty="0">
                <a:solidFill>
                  <a:srgbClr val="000000"/>
                </a:solidFill>
                <a:latin typeface="ＭＳ Ｐゴシック" pitchFamily="50" charset="-128"/>
                <a:ea typeface="ＭＳ Ｐゴシック" pitchFamily="50" charset="-128"/>
              </a:rPr>
              <a:t>の中で</a:t>
            </a:r>
            <a:r>
              <a:rPr lang="ja-JP" altLang="ja-JP" sz="1400" b="1" dirty="0">
                <a:solidFill>
                  <a:srgbClr val="000000"/>
                </a:solidFill>
              </a:rPr>
              <a:t>自己</a:t>
            </a:r>
            <a:r>
              <a:rPr lang="ja-JP" altLang="ja-JP" sz="1400" b="1" dirty="0">
                <a:solidFill>
                  <a:srgbClr val="000000"/>
                </a:solidFill>
                <a:latin typeface="ＭＳ Ｐゴシック" pitchFamily="50" charset="-128"/>
                <a:ea typeface="ＭＳ Ｐゴシック" pitchFamily="50" charset="-128"/>
              </a:rPr>
              <a:t>肯定感</a:t>
            </a:r>
            <a:r>
              <a:rPr lang="ja-JP" altLang="ja-JP" sz="1400" dirty="0">
                <a:solidFill>
                  <a:srgbClr val="000000"/>
                </a:solidFill>
                <a:latin typeface="ＭＳ Ｐゴシック" pitchFamily="50" charset="-128"/>
                <a:ea typeface="ＭＳ Ｐゴシック" pitchFamily="50" charset="-128"/>
              </a:rPr>
              <a:t>を育</a:t>
            </a:r>
            <a:r>
              <a:rPr lang="ja-JP" altLang="en-US" sz="1400" dirty="0">
                <a:solidFill>
                  <a:srgbClr val="000000"/>
                </a:solidFill>
                <a:latin typeface="ＭＳ Ｐゴシック" pitchFamily="50" charset="-128"/>
                <a:ea typeface="ＭＳ Ｐゴシック" pitchFamily="50" charset="-128"/>
              </a:rPr>
              <a:t>み</a:t>
            </a:r>
            <a:r>
              <a:rPr lang="ja-JP" altLang="ja-JP" sz="1400" dirty="0">
                <a:solidFill>
                  <a:srgbClr val="000000"/>
                </a:solidFill>
                <a:latin typeface="ＭＳ Ｐゴシック" pitchFamily="50" charset="-128"/>
                <a:ea typeface="ＭＳ Ｐゴシック" pitchFamily="50" charset="-128"/>
              </a:rPr>
              <a:t>、</a:t>
            </a:r>
            <a:r>
              <a:rPr lang="ja-JP" altLang="ja-JP" sz="1400" b="1" dirty="0">
                <a:solidFill>
                  <a:srgbClr val="000000"/>
                </a:solidFill>
                <a:latin typeface="ＭＳ Ｐゴシック" pitchFamily="50" charset="-128"/>
                <a:ea typeface="ＭＳ Ｐゴシック" pitchFamily="50" charset="-128"/>
              </a:rPr>
              <a:t>基本的信頼感</a:t>
            </a:r>
            <a:r>
              <a:rPr lang="ja-JP" altLang="ja-JP" sz="1400" dirty="0">
                <a:solidFill>
                  <a:srgbClr val="000000"/>
                </a:solidFill>
                <a:latin typeface="ＭＳ Ｐゴシック" pitchFamily="50" charset="-128"/>
                <a:ea typeface="ＭＳ Ｐゴシック" pitchFamily="50" charset="-128"/>
              </a:rPr>
              <a:t>を獲得できる</a:t>
            </a:r>
            <a:endParaRPr lang="ja-JP" altLang="ja-JP" sz="1400" dirty="0">
              <a:solidFill>
                <a:srgbClr val="000000"/>
              </a:solidFill>
            </a:endParaRPr>
          </a:p>
          <a:p>
            <a:pPr marL="631825" indent="-273050" fontAlgn="base">
              <a:spcBef>
                <a:spcPct val="0"/>
              </a:spcBef>
              <a:spcAft>
                <a:spcPct val="0"/>
              </a:spcAft>
            </a:pPr>
            <a:r>
              <a:rPr lang="en-US" altLang="ja-JP" sz="1400" dirty="0">
                <a:solidFill>
                  <a:srgbClr val="000000"/>
                </a:solidFill>
              </a:rPr>
              <a:t>(b) </a:t>
            </a:r>
            <a:r>
              <a:rPr lang="ja-JP" altLang="ja-JP" sz="1400" b="1" dirty="0">
                <a:solidFill>
                  <a:srgbClr val="000000"/>
                </a:solidFill>
              </a:rPr>
              <a:t>適切な家庭生活を体験</a:t>
            </a:r>
            <a:r>
              <a:rPr lang="ja-JP" altLang="ja-JP" sz="1400" dirty="0">
                <a:solidFill>
                  <a:srgbClr val="000000"/>
                </a:solidFill>
              </a:rPr>
              <a:t>する中で、家族のありようを学び、将</a:t>
            </a:r>
            <a:r>
              <a:rPr lang="ja-JP" altLang="ja-JP" sz="1400" dirty="0">
                <a:solidFill>
                  <a:srgbClr val="000000"/>
                </a:solidFill>
                <a:latin typeface="ＭＳ Ｐゴシック" pitchFamily="50" charset="-128"/>
                <a:ea typeface="ＭＳ Ｐゴシック" pitchFamily="50" charset="-128"/>
              </a:rPr>
              <a:t>来、</a:t>
            </a:r>
            <a:r>
              <a:rPr lang="ja-JP" altLang="ja-JP" sz="1400" b="1" dirty="0">
                <a:solidFill>
                  <a:srgbClr val="000000"/>
                </a:solidFill>
                <a:latin typeface="ＭＳ Ｐゴシック" pitchFamily="50" charset="-128"/>
                <a:ea typeface="ＭＳ Ｐゴシック" pitchFamily="50" charset="-128"/>
              </a:rPr>
              <a:t>家庭生活を築く上でのモデル</a:t>
            </a:r>
            <a:r>
              <a:rPr lang="ja-JP" altLang="en-US" sz="1400" dirty="0">
                <a:solidFill>
                  <a:srgbClr val="000000"/>
                </a:solidFill>
                <a:latin typeface="ＭＳ Ｐゴシック" pitchFamily="50" charset="-128"/>
                <a:ea typeface="ＭＳ Ｐゴシック" pitchFamily="50" charset="-128"/>
              </a:rPr>
              <a:t>にできる</a:t>
            </a:r>
            <a:endParaRPr lang="ja-JP" altLang="ja-JP" sz="1400" dirty="0">
              <a:solidFill>
                <a:srgbClr val="000000"/>
              </a:solidFill>
              <a:latin typeface="ＭＳ Ｐゴシック" pitchFamily="50" charset="-128"/>
              <a:ea typeface="ＭＳ Ｐゴシック" pitchFamily="50" charset="-128"/>
            </a:endParaRPr>
          </a:p>
          <a:p>
            <a:pPr marL="631825" indent="-273050" fontAlgn="base">
              <a:spcBef>
                <a:spcPct val="0"/>
              </a:spcBef>
              <a:spcAft>
                <a:spcPct val="0"/>
              </a:spcAft>
            </a:pPr>
            <a:r>
              <a:rPr lang="en-US" altLang="ja-JP" sz="1400" dirty="0">
                <a:solidFill>
                  <a:srgbClr val="000000"/>
                </a:solidFill>
              </a:rPr>
              <a:t>(c) </a:t>
            </a:r>
            <a:r>
              <a:rPr lang="ja-JP" altLang="ja-JP" sz="1400" b="1" dirty="0">
                <a:solidFill>
                  <a:srgbClr val="000000"/>
                </a:solidFill>
              </a:rPr>
              <a:t>家庭生活の中で人との適切な関係の取り方を学ん</a:t>
            </a:r>
            <a:r>
              <a:rPr lang="ja-JP" altLang="ja-JP" sz="1400" dirty="0">
                <a:solidFill>
                  <a:srgbClr val="000000"/>
                </a:solidFill>
              </a:rPr>
              <a:t>だり、</a:t>
            </a:r>
            <a:r>
              <a:rPr lang="ja-JP" altLang="ja-JP" sz="1400" b="1" dirty="0">
                <a:solidFill>
                  <a:srgbClr val="000000"/>
                </a:solidFill>
              </a:rPr>
              <a:t>地域社会の中で社会性を養う</a:t>
            </a:r>
            <a:r>
              <a:rPr lang="ja-JP" altLang="ja-JP" sz="1400" dirty="0">
                <a:solidFill>
                  <a:srgbClr val="000000"/>
                </a:solidFill>
              </a:rPr>
              <a:t>とともに、豊かな生活経験を通じて</a:t>
            </a:r>
            <a:r>
              <a:rPr lang="ja-JP" altLang="ja-JP" sz="1400" b="1" dirty="0">
                <a:solidFill>
                  <a:srgbClr val="000000"/>
                </a:solidFill>
              </a:rPr>
              <a:t>生活技術を獲得</a:t>
            </a:r>
            <a:r>
              <a:rPr lang="ja-JP" altLang="ja-JP" sz="1400" dirty="0">
                <a:solidFill>
                  <a:srgbClr val="000000"/>
                </a:solidFill>
              </a:rPr>
              <a:t>できる</a:t>
            </a:r>
          </a:p>
          <a:p>
            <a:pPr marL="358775" indent="-358775" fontAlgn="base">
              <a:spcBef>
                <a:spcPts val="200"/>
              </a:spcBef>
              <a:spcAft>
                <a:spcPct val="0"/>
              </a:spcAft>
            </a:pPr>
            <a:r>
              <a:rPr lang="ja-JP" altLang="en-US" sz="1400" dirty="0">
                <a:solidFill>
                  <a:srgbClr val="000000"/>
                </a:solidFill>
              </a:rPr>
              <a:t>　○</a:t>
            </a:r>
            <a:r>
              <a:rPr lang="ja-JP" altLang="ja-JP" sz="1400" dirty="0">
                <a:solidFill>
                  <a:srgbClr val="000000"/>
                </a:solidFill>
              </a:rPr>
              <a:t>里親は、委託解除後も関係を持ち、いわば</a:t>
            </a:r>
            <a:r>
              <a:rPr lang="ja-JP" altLang="ja-JP" sz="1400" b="1" dirty="0">
                <a:solidFill>
                  <a:srgbClr val="000000"/>
                </a:solidFill>
              </a:rPr>
              <a:t>実家的な役割</a:t>
            </a:r>
            <a:r>
              <a:rPr lang="ja-JP" altLang="ja-JP" sz="1400" dirty="0">
                <a:solidFill>
                  <a:srgbClr val="000000"/>
                </a:solidFill>
              </a:rPr>
              <a:t>を持つことができる。</a:t>
            </a:r>
          </a:p>
          <a:p>
            <a:pPr marL="358775" indent="-358775" fontAlgn="base">
              <a:spcBef>
                <a:spcPts val="200"/>
              </a:spcBef>
              <a:spcAft>
                <a:spcPct val="0"/>
              </a:spcAft>
            </a:pPr>
            <a:r>
              <a:rPr lang="ja-JP" altLang="en-US" sz="1400" dirty="0">
                <a:solidFill>
                  <a:srgbClr val="000000"/>
                </a:solidFill>
              </a:rPr>
              <a:t>　○</a:t>
            </a:r>
            <a:r>
              <a:rPr lang="ja-JP" altLang="ja-JP" sz="1400" dirty="0">
                <a:solidFill>
                  <a:srgbClr val="000000"/>
                </a:solidFill>
              </a:rPr>
              <a:t>養育里親、専門里親、養子縁組希望里親、親族里親の４つの類型の特色を生かしながら推進。</a:t>
            </a:r>
          </a:p>
        </p:txBody>
      </p:sp>
      <p:sp>
        <p:nvSpPr>
          <p:cNvPr id="7" name="角丸四角形 6"/>
          <p:cNvSpPr/>
          <p:nvPr/>
        </p:nvSpPr>
        <p:spPr>
          <a:xfrm>
            <a:off x="67402" y="2492896"/>
            <a:ext cx="9001000" cy="4327417"/>
          </a:xfrm>
          <a:prstGeom prst="roundRect">
            <a:avLst>
              <a:gd name="adj" fmla="val 3766"/>
            </a:avLst>
          </a:prstGeom>
          <a:noFill/>
        </p:spPr>
        <p:style>
          <a:lnRef idx="2">
            <a:schemeClr val="dk1"/>
          </a:lnRef>
          <a:fillRef idx="1">
            <a:schemeClr val="lt1"/>
          </a:fillRef>
          <a:effectRef idx="0">
            <a:schemeClr val="dk1"/>
          </a:effectRef>
          <a:fontRef idx="minor">
            <a:schemeClr val="dk1"/>
          </a:fontRef>
        </p:style>
        <p:txBody>
          <a:bodyPr wrap="square" lIns="36000" tIns="0" rIns="36000" bIns="0" rtlCol="0" anchor="t">
            <a:spAutoFit/>
          </a:bodyPr>
          <a:lstStyle/>
          <a:p>
            <a:pPr fontAlgn="base">
              <a:spcBef>
                <a:spcPct val="0"/>
              </a:spcBef>
              <a:spcAft>
                <a:spcPct val="0"/>
              </a:spcAft>
            </a:pPr>
            <a:r>
              <a:rPr lang="ja-JP" altLang="en-US" sz="2000" b="1" dirty="0">
                <a:solidFill>
                  <a:srgbClr val="000000"/>
                </a:solidFill>
              </a:rPr>
              <a:t>里親委託の推進</a:t>
            </a:r>
            <a:endParaRPr lang="en-US" altLang="ja-JP" sz="2000" b="1" dirty="0">
              <a:solidFill>
                <a:srgbClr val="000000"/>
              </a:solidFill>
            </a:endParaRPr>
          </a:p>
          <a:p>
            <a:pPr fontAlgn="base">
              <a:spcBef>
                <a:spcPts val="300"/>
              </a:spcBef>
              <a:spcAft>
                <a:spcPct val="0"/>
              </a:spcAft>
            </a:pPr>
            <a:r>
              <a:rPr lang="ja-JP" altLang="en-US" sz="1400" b="1" dirty="0">
                <a:solidFill>
                  <a:srgbClr val="000000"/>
                </a:solidFill>
              </a:rPr>
              <a:t>　①</a:t>
            </a:r>
            <a:r>
              <a:rPr lang="ja-JP" altLang="ja-JP" sz="1400" b="1" dirty="0">
                <a:solidFill>
                  <a:srgbClr val="000000"/>
                </a:solidFill>
              </a:rPr>
              <a:t>里親委託率の引上げ</a:t>
            </a:r>
            <a:endParaRPr lang="ja-JP" altLang="ja-JP" sz="1400" dirty="0">
              <a:solidFill>
                <a:srgbClr val="000000"/>
              </a:solidFill>
            </a:endParaRPr>
          </a:p>
          <a:p>
            <a:pPr marL="533400" indent="-174625" fontAlgn="base">
              <a:spcBef>
                <a:spcPct val="0"/>
              </a:spcBef>
              <a:spcAft>
                <a:spcPct val="0"/>
              </a:spcAft>
            </a:pPr>
            <a:r>
              <a:rPr lang="ja-JP" altLang="ja-JP" sz="1300" dirty="0">
                <a:solidFill>
                  <a:srgbClr val="000000"/>
                </a:solidFill>
              </a:rPr>
              <a:t>・日本の社会的養護は、施設が９割で里親は１割。欧米諸国と比べて、施設養護に偏っている。</a:t>
            </a:r>
          </a:p>
          <a:p>
            <a:pPr marL="533400" indent="-174625" fontAlgn="base">
              <a:spcBef>
                <a:spcPts val="200"/>
              </a:spcBef>
              <a:spcAft>
                <a:spcPct val="0"/>
              </a:spcAft>
            </a:pPr>
            <a:r>
              <a:rPr lang="ja-JP" altLang="ja-JP" sz="1300" dirty="0">
                <a:solidFill>
                  <a:srgbClr val="000000"/>
                </a:solidFill>
              </a:rPr>
              <a:t>・</a:t>
            </a:r>
            <a:r>
              <a:rPr lang="ja-JP" altLang="en-US" sz="1300" dirty="0">
                <a:solidFill>
                  <a:srgbClr val="000000"/>
                </a:solidFill>
              </a:rPr>
              <a:t>しかし、</a:t>
            </a:r>
            <a:r>
              <a:rPr lang="ja-JP" altLang="ja-JP" sz="1300" dirty="0">
                <a:solidFill>
                  <a:srgbClr val="000000"/>
                </a:solidFill>
              </a:rPr>
              <a:t>日本でも、新潟県で</a:t>
            </a:r>
            <a:r>
              <a:rPr lang="ja-JP" altLang="en-US" sz="1300" dirty="0">
                <a:solidFill>
                  <a:srgbClr val="000000"/>
                </a:solidFill>
              </a:rPr>
              <a:t>４４．７</a:t>
            </a:r>
            <a:r>
              <a:rPr lang="ja-JP" altLang="ja-JP" sz="1300" dirty="0">
                <a:solidFill>
                  <a:srgbClr val="000000"/>
                </a:solidFill>
              </a:rPr>
              <a:t>％など、里親委託率が３割を超えている県もあり、最近</a:t>
            </a:r>
            <a:r>
              <a:rPr lang="ja-JP" altLang="en-US" sz="1300" dirty="0">
                <a:solidFill>
                  <a:srgbClr val="000000"/>
                </a:solidFill>
              </a:rPr>
              <a:t>９</a:t>
            </a:r>
            <a:r>
              <a:rPr lang="ja-JP" altLang="ja-JP" sz="1300" dirty="0">
                <a:solidFill>
                  <a:srgbClr val="000000"/>
                </a:solidFill>
              </a:rPr>
              <a:t>年間で、福岡市が６．９％から</a:t>
            </a:r>
            <a:r>
              <a:rPr lang="ja-JP" altLang="en-US" sz="1300" dirty="0">
                <a:solidFill>
                  <a:srgbClr val="000000"/>
                </a:solidFill>
              </a:rPr>
              <a:t>３１．９</a:t>
            </a:r>
            <a:r>
              <a:rPr lang="ja-JP" altLang="ja-JP" sz="1300" dirty="0">
                <a:solidFill>
                  <a:srgbClr val="000000"/>
                </a:solidFill>
              </a:rPr>
              <a:t>％へ増加するなど、大幅に伸ばした県・市もある。</a:t>
            </a:r>
          </a:p>
          <a:p>
            <a:pPr marL="533400" indent="-174625" fontAlgn="base">
              <a:spcBef>
                <a:spcPts val="200"/>
              </a:spcBef>
              <a:spcAft>
                <a:spcPct val="0"/>
              </a:spcAft>
            </a:pPr>
            <a:r>
              <a:rPr lang="ja-JP" altLang="ja-JP" sz="1300" dirty="0">
                <a:solidFill>
                  <a:srgbClr val="000000"/>
                </a:solidFill>
              </a:rPr>
              <a:t>・これらの自治体では、児童相談所への専任の里親担当職員の設置、里親支援機関の充実、体験発表会、市町村と連携した広報、ＮＰＯや市民活動を通じた口コミなど、様々な努力をしており、日本でも里親委託率を３割以上に引き上げることは十分可能。</a:t>
            </a:r>
          </a:p>
          <a:p>
            <a:pPr marL="533400" indent="-174625" fontAlgn="base">
              <a:spcBef>
                <a:spcPts val="200"/>
              </a:spcBef>
              <a:spcAft>
                <a:spcPct val="0"/>
              </a:spcAft>
            </a:pPr>
            <a:r>
              <a:rPr lang="ja-JP" altLang="ja-JP" sz="1300" dirty="0">
                <a:solidFill>
                  <a:srgbClr val="000000"/>
                </a:solidFill>
              </a:rPr>
              <a:t>・</a:t>
            </a:r>
            <a:r>
              <a:rPr lang="ja-JP" altLang="en-US" sz="1300" dirty="0">
                <a:solidFill>
                  <a:srgbClr val="000000"/>
                </a:solidFill>
                <a:latin typeface="ＭＳ Ｐゴシック" pitchFamily="50" charset="-128"/>
                <a:ea typeface="ＭＳ Ｐゴシック" pitchFamily="50" charset="-128"/>
              </a:rPr>
              <a:t>平成２３</a:t>
            </a:r>
            <a:r>
              <a:rPr lang="ja-JP" altLang="ja-JP" sz="1300" dirty="0">
                <a:solidFill>
                  <a:srgbClr val="000000"/>
                </a:solidFill>
                <a:latin typeface="ＭＳ Ｐゴシック" pitchFamily="50" charset="-128"/>
                <a:ea typeface="ＭＳ Ｐゴシック" pitchFamily="50" charset="-128"/>
              </a:rPr>
              <a:t>年４月に「里親委託ガイドライン」を策定。</a:t>
            </a:r>
            <a:r>
              <a:rPr lang="ja-JP" altLang="en-US" sz="1300" dirty="0">
                <a:solidFill>
                  <a:srgbClr val="000000"/>
                </a:solidFill>
                <a:latin typeface="ＭＳ ゴシック" pitchFamily="49" charset="-128"/>
              </a:rPr>
              <a:t>伸ばした県市の</a:t>
            </a:r>
            <a:r>
              <a:rPr lang="ja-JP" altLang="ja-JP" sz="1300" dirty="0">
                <a:solidFill>
                  <a:srgbClr val="000000"/>
                </a:solidFill>
                <a:latin typeface="ＭＳ ゴシック" pitchFamily="49" charset="-128"/>
              </a:rPr>
              <a:t>取組事例を普及させるなど、取組を推進</a:t>
            </a:r>
            <a:r>
              <a:rPr lang="ja-JP" altLang="ja-JP" sz="1300" dirty="0">
                <a:solidFill>
                  <a:srgbClr val="000000"/>
                </a:solidFill>
              </a:rPr>
              <a:t>。</a:t>
            </a:r>
            <a:endParaRPr lang="en-US" altLang="ja-JP" sz="1300" dirty="0">
              <a:solidFill>
                <a:srgbClr val="000000"/>
              </a:solidFill>
            </a:endParaRPr>
          </a:p>
          <a:p>
            <a:pPr marL="533400" indent="-174625" fontAlgn="base">
              <a:spcBef>
                <a:spcPts val="200"/>
              </a:spcBef>
              <a:spcAft>
                <a:spcPct val="0"/>
              </a:spcAft>
            </a:pPr>
            <a:r>
              <a:rPr lang="ja-JP" altLang="en-US" sz="1300" dirty="0">
                <a:solidFill>
                  <a:srgbClr val="000000"/>
                </a:solidFill>
              </a:rPr>
              <a:t>　　　</a:t>
            </a:r>
            <a:r>
              <a:rPr lang="ja-JP" altLang="en-US" sz="1200" dirty="0">
                <a:solidFill>
                  <a:srgbClr val="000000"/>
                </a:solidFill>
              </a:rPr>
              <a:t>→平成２４年３月に里親委託ガイドラインを改正し、里親支援の充実、体制整備を促進</a:t>
            </a:r>
            <a:endParaRPr lang="en-US" altLang="ja-JP" sz="1200" dirty="0">
              <a:solidFill>
                <a:srgbClr val="000000"/>
              </a:solidFill>
            </a:endParaRPr>
          </a:p>
          <a:p>
            <a:pPr indent="174625" fontAlgn="base">
              <a:spcBef>
                <a:spcPts val="600"/>
              </a:spcBef>
              <a:spcAft>
                <a:spcPct val="0"/>
              </a:spcAft>
            </a:pPr>
            <a:r>
              <a:rPr lang="ja-JP" altLang="en-US" sz="1400" b="1" dirty="0">
                <a:solidFill>
                  <a:srgbClr val="000000"/>
                </a:solidFill>
              </a:rPr>
              <a:t>②</a:t>
            </a:r>
            <a:r>
              <a:rPr lang="ja-JP" altLang="ja-JP" sz="1400" b="1" dirty="0">
                <a:solidFill>
                  <a:srgbClr val="000000"/>
                </a:solidFill>
              </a:rPr>
              <a:t>新生児里親、親族里親、週末里親</a:t>
            </a:r>
            <a:r>
              <a:rPr lang="ja-JP" altLang="en-US" sz="1400" b="1" dirty="0">
                <a:solidFill>
                  <a:srgbClr val="000000"/>
                </a:solidFill>
              </a:rPr>
              <a:t>等</a:t>
            </a:r>
            <a:r>
              <a:rPr lang="ja-JP" altLang="ja-JP" sz="1400" b="1" dirty="0">
                <a:solidFill>
                  <a:srgbClr val="000000"/>
                </a:solidFill>
              </a:rPr>
              <a:t>の活用</a:t>
            </a:r>
            <a:endParaRPr lang="ja-JP" altLang="ja-JP" sz="1400" dirty="0">
              <a:solidFill>
                <a:srgbClr val="000000"/>
              </a:solidFill>
            </a:endParaRPr>
          </a:p>
          <a:p>
            <a:pPr marL="533400" indent="-174625" fontAlgn="base">
              <a:spcBef>
                <a:spcPts val="200"/>
              </a:spcBef>
              <a:spcAft>
                <a:spcPct val="0"/>
              </a:spcAft>
            </a:pPr>
            <a:r>
              <a:rPr lang="ja-JP" altLang="ja-JP" sz="1300" dirty="0">
                <a:solidFill>
                  <a:srgbClr val="000000"/>
                </a:solidFill>
              </a:rPr>
              <a:t>・望まない妊娠による出産で養育できない保護者の意向が明確な場合は、妊娠中からの相談に応じ、「特別養子縁組を前提とした新生児の里親委託」の方法が有用。</a:t>
            </a:r>
            <a:r>
              <a:rPr lang="ja-JP" altLang="en-US" sz="1300" dirty="0">
                <a:solidFill>
                  <a:srgbClr val="000000"/>
                </a:solidFill>
              </a:rPr>
              <a:t>新生児の遺棄・死亡事例等の防止のためにも、関係</a:t>
            </a:r>
            <a:r>
              <a:rPr lang="ja-JP" altLang="ja-JP" sz="1300" dirty="0">
                <a:solidFill>
                  <a:srgbClr val="000000"/>
                </a:solidFill>
              </a:rPr>
              <a:t>機関の連携</a:t>
            </a:r>
            <a:r>
              <a:rPr lang="ja-JP" altLang="en-US" sz="1300" dirty="0">
                <a:solidFill>
                  <a:srgbClr val="000000"/>
                </a:solidFill>
              </a:rPr>
              <a:t>と社会的養護の制度の</a:t>
            </a:r>
            <a:r>
              <a:rPr lang="ja-JP" altLang="ja-JP" sz="1300" dirty="0">
                <a:solidFill>
                  <a:srgbClr val="000000"/>
                </a:solidFill>
              </a:rPr>
              <a:t>周知</a:t>
            </a:r>
            <a:r>
              <a:rPr lang="ja-JP" altLang="en-US" sz="1300" dirty="0">
                <a:solidFill>
                  <a:srgbClr val="000000"/>
                </a:solidFill>
              </a:rPr>
              <a:t>が重要</a:t>
            </a:r>
            <a:r>
              <a:rPr lang="ja-JP" altLang="ja-JP" sz="1300" dirty="0">
                <a:solidFill>
                  <a:srgbClr val="000000"/>
                </a:solidFill>
              </a:rPr>
              <a:t>。</a:t>
            </a:r>
          </a:p>
          <a:p>
            <a:pPr marL="533400" indent="-174625" fontAlgn="base">
              <a:spcBef>
                <a:spcPts val="200"/>
              </a:spcBef>
              <a:spcAft>
                <a:spcPct val="0"/>
              </a:spcAft>
            </a:pPr>
            <a:r>
              <a:rPr lang="ja-JP" altLang="ja-JP" sz="1300" dirty="0">
                <a:solidFill>
                  <a:srgbClr val="000000"/>
                </a:solidFill>
              </a:rPr>
              <a:t>・親族里親の活用により経済的支援を行わなければ、親族による養育が期待できず施設措置を余儀なくされる場合には、</a:t>
            </a:r>
            <a:r>
              <a:rPr lang="ja-JP" altLang="en-US" sz="1300" dirty="0">
                <a:solidFill>
                  <a:srgbClr val="000000"/>
                </a:solidFill>
              </a:rPr>
              <a:t>親族里親を</a:t>
            </a:r>
            <a:r>
              <a:rPr lang="ja-JP" altLang="ja-JP" sz="1300" dirty="0">
                <a:solidFill>
                  <a:srgbClr val="000000"/>
                </a:solidFill>
              </a:rPr>
              <a:t>積極的に活用。</a:t>
            </a:r>
            <a:r>
              <a:rPr lang="ja-JP" altLang="en-US" sz="1300" dirty="0">
                <a:solidFill>
                  <a:srgbClr val="000000"/>
                </a:solidFill>
              </a:rPr>
              <a:t>扶養義務のない親族には、養育里親制度を適用する見直し。</a:t>
            </a:r>
            <a:endParaRPr lang="en-US" altLang="ja-JP" sz="1300" dirty="0">
              <a:solidFill>
                <a:srgbClr val="000000"/>
              </a:solidFill>
            </a:endParaRPr>
          </a:p>
          <a:p>
            <a:pPr marL="533400" indent="-174625" fontAlgn="base">
              <a:spcAft>
                <a:spcPct val="0"/>
              </a:spcAft>
            </a:pPr>
            <a:r>
              <a:rPr lang="ja-JP" altLang="en-US" sz="1300" dirty="0">
                <a:solidFill>
                  <a:srgbClr val="000000"/>
                </a:solidFill>
              </a:rPr>
              <a:t>　　　</a:t>
            </a:r>
            <a:r>
              <a:rPr lang="ja-JP" altLang="en-US" sz="1300" dirty="0">
                <a:solidFill>
                  <a:srgbClr val="000000"/>
                </a:solidFill>
                <a:latin typeface="ＭＳ Ｐゴシック" pitchFamily="50" charset="-128"/>
                <a:ea typeface="ＭＳ Ｐゴシック" pitchFamily="50" charset="-128"/>
              </a:rPr>
              <a:t>　</a:t>
            </a:r>
            <a:r>
              <a:rPr lang="ja-JP" altLang="en-US" sz="1200" dirty="0">
                <a:solidFill>
                  <a:srgbClr val="000000"/>
                </a:solidFill>
                <a:latin typeface="ＭＳ Ｐゴシック" pitchFamily="50" charset="-128"/>
                <a:ea typeface="ＭＳ Ｐゴシック" pitchFamily="50" charset="-128"/>
              </a:rPr>
              <a:t>→平成２３年９月の省令改正で、扶養義務のないおじ、</a:t>
            </a:r>
            <a:r>
              <a:rPr lang="ja-JP" altLang="en-US" sz="1200" dirty="0" err="1">
                <a:solidFill>
                  <a:srgbClr val="000000"/>
                </a:solidFill>
                <a:latin typeface="ＭＳ Ｐゴシック" pitchFamily="50" charset="-128"/>
                <a:ea typeface="ＭＳ Ｐゴシック" pitchFamily="50" charset="-128"/>
              </a:rPr>
              <a:t>おばには</a:t>
            </a:r>
            <a:r>
              <a:rPr lang="ja-JP" altLang="en-US" sz="1200" dirty="0">
                <a:solidFill>
                  <a:srgbClr val="000000"/>
                </a:solidFill>
                <a:latin typeface="ＭＳ Ｐゴシック" pitchFamily="50" charset="-128"/>
                <a:ea typeface="ＭＳ Ｐゴシック" pitchFamily="50" charset="-128"/>
              </a:rPr>
              <a:t>養育里親を適用して里親手当を支給できるように改正</a:t>
            </a:r>
            <a:endParaRPr lang="ja-JP" altLang="ja-JP" sz="1200" dirty="0">
              <a:solidFill>
                <a:srgbClr val="000000"/>
              </a:solidFill>
              <a:latin typeface="ＭＳ Ｐゴシック" pitchFamily="50" charset="-128"/>
              <a:ea typeface="ＭＳ Ｐゴシック" pitchFamily="50" charset="-128"/>
            </a:endParaRPr>
          </a:p>
          <a:p>
            <a:pPr marL="533400" indent="-174625" fontAlgn="base">
              <a:spcBef>
                <a:spcPts val="200"/>
              </a:spcBef>
              <a:spcAft>
                <a:spcPct val="0"/>
              </a:spcAft>
            </a:pPr>
            <a:r>
              <a:rPr lang="ja-JP" altLang="ja-JP" sz="1300" dirty="0">
                <a:solidFill>
                  <a:srgbClr val="000000"/>
                </a:solidFill>
              </a:rPr>
              <a:t>・家庭的生活を体験することが望ましい児童養護施設の入所児童に対し、週末や夏休みを利用して養育里親への養育委託を行う「週末里親」「季節里親」を活用。</a:t>
            </a:r>
            <a:endParaRPr lang="en-US" altLang="ja-JP" sz="1300" b="1" dirty="0">
              <a:solidFill>
                <a:srgbClr val="000000"/>
              </a:solidFill>
              <a:latin typeface="ＭＳ ゴシック" pitchFamily="49" charset="-128"/>
            </a:endParaRPr>
          </a:p>
        </p:txBody>
      </p:sp>
      <p:sp>
        <p:nvSpPr>
          <p:cNvPr id="8" name="正方形/長方形 7"/>
          <p:cNvSpPr/>
          <p:nvPr/>
        </p:nvSpPr>
        <p:spPr>
          <a:xfrm>
            <a:off x="2" y="0"/>
            <a:ext cx="8892480" cy="404664"/>
          </a:xfrm>
          <a:prstGeom prst="rect">
            <a:avLst/>
          </a:prstGeom>
          <a:noFill/>
          <a:ln>
            <a:noFill/>
          </a:ln>
          <a:effectLst/>
          <a:scene3d>
            <a:camera prst="orthographicFront"/>
            <a:lightRig rig="threePt" dir="t"/>
          </a:scene3d>
          <a:sp3d>
            <a:bevelT w="127000" h="1270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dirty="0">
                <a:solidFill>
                  <a:srgbClr val="000000"/>
                </a:solidFill>
                <a:latin typeface="HG創英角ｺﾞｼｯｸUB" pitchFamily="49" charset="-128"/>
                <a:ea typeface="HG創英角ｺﾞｼｯｸUB" pitchFamily="49" charset="-128"/>
              </a:rPr>
              <a:t>３．</a:t>
            </a:r>
            <a:r>
              <a:rPr lang="ja-JP" altLang="en-US" sz="2400" dirty="0" smtClean="0">
                <a:solidFill>
                  <a:srgbClr val="000000"/>
                </a:solidFill>
                <a:latin typeface="HG創英角ｺﾞｼｯｸUB" pitchFamily="49" charset="-128"/>
                <a:ea typeface="HG創英角ｺﾞｼｯｸUB" pitchFamily="49" charset="-128"/>
              </a:rPr>
              <a:t>里親</a:t>
            </a:r>
            <a:r>
              <a:rPr lang="ja-JP" altLang="en-US" sz="2400" dirty="0">
                <a:solidFill>
                  <a:srgbClr val="000000"/>
                </a:solidFill>
                <a:latin typeface="HG創英角ｺﾞｼｯｸUB" pitchFamily="49" charset="-128"/>
                <a:ea typeface="HG創英角ｺﾞｼｯｸUB" pitchFamily="49" charset="-128"/>
              </a:rPr>
              <a:t>委託の</a:t>
            </a:r>
            <a:r>
              <a:rPr lang="ja-JP" altLang="en-US" sz="2400" dirty="0" smtClean="0">
                <a:solidFill>
                  <a:srgbClr val="000000"/>
                </a:solidFill>
                <a:latin typeface="HG創英角ｺﾞｼｯｸUB" pitchFamily="49" charset="-128"/>
                <a:ea typeface="HG創英角ｺﾞｼｯｸUB" pitchFamily="49" charset="-128"/>
              </a:rPr>
              <a:t>推進　</a:t>
            </a:r>
            <a:r>
              <a:rPr lang="en-US" altLang="ja-JP" sz="2400" dirty="0" smtClean="0">
                <a:solidFill>
                  <a:srgbClr val="000000"/>
                </a:solidFill>
                <a:latin typeface="HG創英角ｺﾞｼｯｸUB" pitchFamily="49" charset="-128"/>
                <a:ea typeface="HG創英角ｺﾞｼｯｸUB" pitchFamily="49" charset="-128"/>
              </a:rPr>
              <a:t>(1)</a:t>
            </a:r>
            <a:r>
              <a:rPr lang="ja-JP" altLang="en-US" sz="2400" dirty="0">
                <a:solidFill>
                  <a:srgbClr val="000000"/>
                </a:solidFill>
                <a:latin typeface="HG創英角ｺﾞｼｯｸUB" pitchFamily="49" charset="-128"/>
                <a:ea typeface="HG創英角ｺﾞｼｯｸUB" pitchFamily="49" charset="-128"/>
              </a:rPr>
              <a:t>里親</a:t>
            </a:r>
            <a:r>
              <a:rPr lang="ja-JP" altLang="en-US" sz="2400" dirty="0" smtClean="0">
                <a:solidFill>
                  <a:srgbClr val="000000"/>
                </a:solidFill>
                <a:latin typeface="HG創英角ｺﾞｼｯｸUB" pitchFamily="49" charset="-128"/>
                <a:ea typeface="HG創英角ｺﾞｼｯｸUB" pitchFamily="49" charset="-128"/>
              </a:rPr>
              <a:t>委託の役割等</a:t>
            </a:r>
            <a:endParaRPr lang="en-US" altLang="ja-JP" sz="2400" dirty="0" smtClean="0">
              <a:solidFill>
                <a:srgbClr val="000000"/>
              </a:solidFill>
              <a:latin typeface="HG創英角ｺﾞｼｯｸUB" pitchFamily="49" charset="-128"/>
              <a:ea typeface="HG創英角ｺﾞｼｯｸUB" pitchFamily="49" charset="-128"/>
            </a:endParaRPr>
          </a:p>
        </p:txBody>
      </p:sp>
      <p:sp>
        <p:nvSpPr>
          <p:cNvPr id="6" name="スライド番号プレースホルダ 6"/>
          <p:cNvSpPr txBox="1">
            <a:spLocks/>
          </p:cNvSpPr>
          <p:nvPr/>
        </p:nvSpPr>
        <p:spPr bwMode="auto">
          <a:xfrm>
            <a:off x="8316919" y="6597652"/>
            <a:ext cx="863600" cy="260350"/>
          </a:xfrm>
          <a:prstGeom prst="rect">
            <a:avLst/>
          </a:prstGeom>
          <a:noFill/>
          <a:ln w="9525">
            <a:noFill/>
            <a:miter lim="800000"/>
            <a:headEnd/>
            <a:tailEnd/>
          </a:ln>
        </p:spPr>
        <p:txBody>
          <a:bodyPr/>
          <a:lstStyle/>
          <a:p>
            <a:pPr algn="r" fontAlgn="base">
              <a:spcBef>
                <a:spcPct val="0"/>
              </a:spcBef>
              <a:spcAft>
                <a:spcPct val="0"/>
              </a:spcAft>
            </a:pPr>
            <a:fld id="{7314BBC6-6CBC-40D4-8902-FA14E5C836F5}" type="slidenum">
              <a:rPr lang="en-US" altLang="ja-JP" sz="1400">
                <a:solidFill>
                  <a:srgbClr val="000000"/>
                </a:solidFill>
                <a:latin typeface="Arial" charset="0"/>
                <a:ea typeface="ＭＳ Ｐゴシック" charset="-128"/>
              </a:rPr>
              <a:pPr algn="r" fontAlgn="base">
                <a:spcBef>
                  <a:spcPct val="0"/>
                </a:spcBef>
                <a:spcAft>
                  <a:spcPct val="0"/>
                </a:spcAft>
              </a:pPr>
              <a:t>9</a:t>
            </a:fld>
            <a:endParaRPr lang="en-US" altLang="ja-JP" sz="1400"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1949695796"/>
      </p:ext>
    </p:extLst>
  </p:cSld>
  <p:clrMapOvr>
    <a:masterClrMapping/>
  </p:clrMapOvr>
  <p:timing>
    <p:tnLst>
      <p:par>
        <p:cTn id="1" dur="indefinite" restart="never" nodeType="tmRoot"/>
      </p:par>
    </p:tnLst>
  </p:timing>
</p:sld>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8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フレッシュ">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フレッシュ">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440</TotalTime>
  <Words>3435</Words>
  <Application>Microsoft Office PowerPoint</Application>
  <PresentationFormat>画面に合わせる (4:3)</PresentationFormat>
  <Paragraphs>966</Paragraphs>
  <Slides>22</Slides>
  <Notes>1</Notes>
  <HiddenSlides>0</HiddenSlides>
  <MMClips>0</MMClips>
  <ScaleCrop>false</ScaleCrop>
  <HeadingPairs>
    <vt:vector size="6" baseType="variant">
      <vt:variant>
        <vt:lpstr>テーマ</vt:lpstr>
      </vt:variant>
      <vt:variant>
        <vt:i4>12</vt:i4>
      </vt:variant>
      <vt:variant>
        <vt:lpstr>埋め込まれた OLE サーバー</vt:lpstr>
      </vt:variant>
      <vt:variant>
        <vt:i4>1</vt:i4>
      </vt:variant>
      <vt:variant>
        <vt:lpstr>スライド タイトル</vt:lpstr>
      </vt:variant>
      <vt:variant>
        <vt:i4>22</vt:i4>
      </vt:variant>
    </vt:vector>
  </HeadingPairs>
  <TitlesOfParts>
    <vt:vector size="35" baseType="lpstr">
      <vt:lpstr>標準デザイン</vt:lpstr>
      <vt:lpstr>1_標準デザイン</vt:lpstr>
      <vt:lpstr>2_標準デザイン</vt:lpstr>
      <vt:lpstr>6_標準デザイン</vt:lpstr>
      <vt:lpstr>3_標準デザイン</vt:lpstr>
      <vt:lpstr>4_標準デザイン</vt:lpstr>
      <vt:lpstr>5_標準デザイン</vt:lpstr>
      <vt:lpstr>7_標準デザイン</vt:lpstr>
      <vt:lpstr>9_標準デザイン</vt:lpstr>
      <vt:lpstr>8_標準デザイン</vt:lpstr>
      <vt:lpstr>11_標準デザイン</vt:lpstr>
      <vt:lpstr>フレッシュ</vt:lpstr>
      <vt:lpstr>ワークシート</vt:lpstr>
      <vt:lpstr>親に恵まれない子どもたちの幸せのために　 　　　　　　　　　（社会的養護の観点から）</vt:lpstr>
      <vt:lpstr>我が国の社会的養護の現状と課題</vt:lpstr>
      <vt:lpstr>PowerPoint プレゼンテーション</vt:lpstr>
      <vt:lpstr>PowerPoint プレゼンテーション</vt:lpstr>
      <vt:lpstr>PowerPoint プレゼンテーション</vt:lpstr>
      <vt:lpstr>PowerPoint プレゼンテーション</vt:lpstr>
      <vt:lpstr>児童養護施設における障害等のある児童数と種別</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里親委託を推進するために 　　　　　　　　（課題提起）</vt:lpstr>
      <vt:lpstr> </vt:lpstr>
      <vt:lpstr> </vt:lpstr>
      <vt:lpstr> </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我が国の社会的養護の現状と課題</dc:title>
  <dc:creator>厚生労働省ネットワークシステム</dc:creator>
  <cp:lastModifiedBy>厚生労働省ネットワークシステム</cp:lastModifiedBy>
  <cp:revision>19</cp:revision>
  <cp:lastPrinted>2015-04-03T02:41:54Z</cp:lastPrinted>
  <dcterms:created xsi:type="dcterms:W3CDTF">2015-04-01T02:52:46Z</dcterms:created>
  <dcterms:modified xsi:type="dcterms:W3CDTF">2015-04-14T03:03:23Z</dcterms:modified>
</cp:coreProperties>
</file>