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71" r:id="rId2"/>
    <p:sldId id="275" r:id="rId3"/>
    <p:sldId id="277" r:id="rId4"/>
    <p:sldId id="278" r:id="rId5"/>
    <p:sldId id="279" r:id="rId6"/>
    <p:sldId id="280" r:id="rId7"/>
    <p:sldId id="281" r:id="rId8"/>
    <p:sldId id="272" r:id="rId9"/>
    <p:sldId id="289" r:id="rId10"/>
    <p:sldId id="274" r:id="rId11"/>
    <p:sldId id="290" r:id="rId12"/>
    <p:sldId id="286" r:id="rId13"/>
    <p:sldId id="287" r:id="rId14"/>
    <p:sldId id="297" r:id="rId15"/>
    <p:sldId id="273" r:id="rId16"/>
    <p:sldId id="293" r:id="rId17"/>
    <p:sldId id="269" r:id="rId1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256" autoAdjust="0"/>
    <p:restoredTop sz="94660"/>
  </p:normalViewPr>
  <p:slideViewPr>
    <p:cSldViewPr snapToGrid="0" snapToObjects="1">
      <p:cViewPr varScale="1">
        <p:scale>
          <a:sx n="101" d="100"/>
          <a:sy n="101" d="100"/>
        </p:scale>
        <p:origin x="-86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タイトル スライド">
    <p:bg>
      <p:bgRef idx="1003">
        <a:schemeClr val="bg2"/>
      </p:bgRef>
    </p:bg>
    <p:spTree>
      <p:nvGrpSpPr>
        <p:cNvPr id="1" name=""/>
        <p:cNvGrpSpPr/>
        <p:nvPr/>
      </p:nvGrpSpPr>
      <p:grpSpPr>
        <a:xfrm>
          <a:off x="0" y="0"/>
          <a:ext cx="0" cy="0"/>
          <a:chOff x="0" y="0"/>
          <a:chExt cx="0" cy="0"/>
        </a:xfrm>
      </p:grpSpPr>
      <p:sp>
        <p:nvSpPr>
          <p:cNvPr id="21" name="フリーフォーム 20"/>
          <p:cNvSpPr>
            <a:spLocks/>
          </p:cNvSpPr>
          <p:nvPr/>
        </p:nvSpPr>
        <p:spPr bwMode="auto">
          <a:xfrm>
            <a:off x="0" y="4039613"/>
            <a:ext cx="9134856"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9" name="タイトル 28"/>
          <p:cNvSpPr>
            <a:spLocks noGrp="1"/>
          </p:cNvSpPr>
          <p:nvPr>
            <p:ph type="ctrTitle"/>
          </p:nvPr>
        </p:nvSpPr>
        <p:spPr>
          <a:xfrm>
            <a:off x="857224" y="1214425"/>
            <a:ext cx="7358114" cy="1470025"/>
          </a:xfrm>
        </p:spPr>
        <p:txBody>
          <a:bodyPr>
            <a:normAutofit/>
          </a:bodyPr>
          <a:lstStyle>
            <a:lvl1pPr>
              <a:defRPr sz="4300">
                <a:solidFill>
                  <a:schemeClr val="tx2"/>
                </a:solidFill>
                <a:effectLst>
                  <a:glow rad="101600">
                    <a:schemeClr val="bg2">
                      <a:tint val="20000"/>
                      <a:alpha val="60000"/>
                    </a:schemeClr>
                  </a:glow>
                  <a:outerShdw blurRad="50800" dist="50800" dir="2700000" algn="tl" rotWithShape="0">
                    <a:srgbClr val="000000">
                      <a:alpha val="43137"/>
                    </a:srgbClr>
                  </a:outerShdw>
                </a:effectLst>
              </a:defRPr>
            </a:lvl1pPr>
          </a:lstStyle>
          <a:p>
            <a:r>
              <a:rPr kumimoji="0" lang="ja-JP" altLang="en-US" smtClean="0"/>
              <a:t>マスター タイトルの書式設定</a:t>
            </a:r>
            <a:endParaRPr kumimoji="0" lang="en-US"/>
          </a:p>
        </p:txBody>
      </p:sp>
      <p:sp>
        <p:nvSpPr>
          <p:cNvPr id="13" name="サブタイトル 12"/>
          <p:cNvSpPr>
            <a:spLocks noGrp="1"/>
          </p:cNvSpPr>
          <p:nvPr>
            <p:ph type="subTitle" idx="1"/>
          </p:nvPr>
        </p:nvSpPr>
        <p:spPr>
          <a:xfrm>
            <a:off x="857224" y="2708272"/>
            <a:ext cx="7358114" cy="928694"/>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5" name="日付プレースホルダー 24"/>
          <p:cNvSpPr>
            <a:spLocks noGrp="1"/>
          </p:cNvSpPr>
          <p:nvPr>
            <p:ph type="dt" sz="half" idx="10"/>
          </p:nvPr>
        </p:nvSpPr>
        <p:spPr>
          <a:xfrm>
            <a:off x="0" y="0"/>
            <a:ext cx="2134800" cy="360000"/>
          </a:xfrm>
        </p:spPr>
        <p:txBody>
          <a:bodyPr/>
          <a:lstStyle/>
          <a:p>
            <a:fld id="{8FC4B583-5345-0741-B08B-D5039F553F15}" type="datetimeFigureOut">
              <a:rPr lang="ja-JP" altLang="en-US" smtClean="0"/>
              <a:pPr/>
              <a:t>14.11.29</a:t>
            </a:fld>
            <a:endParaRPr lang="ja-JP" altLang="en-US" dirty="0"/>
          </a:p>
        </p:txBody>
      </p:sp>
      <p:sp>
        <p:nvSpPr>
          <p:cNvPr id="4" name="フッター プレースホルダー 3"/>
          <p:cNvSpPr>
            <a:spLocks noGrp="1"/>
          </p:cNvSpPr>
          <p:nvPr>
            <p:ph type="ftr" sz="quarter" idx="11"/>
          </p:nvPr>
        </p:nvSpPr>
        <p:spPr>
          <a:xfrm>
            <a:off x="2199600" y="0"/>
            <a:ext cx="4500000" cy="360000"/>
          </a:xfrm>
        </p:spPr>
        <p:txBody>
          <a:bodyPr/>
          <a:lstStyle/>
          <a:p>
            <a:endParaRPr lang="ja-JP" altLang="en-US" dirty="0"/>
          </a:p>
        </p:txBody>
      </p:sp>
      <p:sp>
        <p:nvSpPr>
          <p:cNvPr id="28" name="スライド番号プレースホルダー 27"/>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
        <p:nvSpPr>
          <p:cNvPr id="36" name="フリーフォーム 35"/>
          <p:cNvSpPr>
            <a:spLocks/>
          </p:cNvSpPr>
          <p:nvPr/>
        </p:nvSpPr>
        <p:spPr bwMode="auto">
          <a:xfrm>
            <a:off x="0" y="3071810"/>
            <a:ext cx="9144000" cy="1115989"/>
          </a:xfrm>
          <a:custGeom>
            <a:avLst/>
            <a:gdLst/>
            <a:ahLst/>
            <a:cxnLst>
              <a:cxn ang="0">
                <a:pos x="0" y="887"/>
              </a:cxn>
              <a:cxn ang="0">
                <a:pos x="240" y="896"/>
              </a:cxn>
              <a:cxn ang="0">
                <a:pos x="888" y="904"/>
              </a:cxn>
              <a:cxn ang="0">
                <a:pos x="1327" y="896"/>
              </a:cxn>
              <a:cxn ang="0">
                <a:pos x="1817" y="887"/>
              </a:cxn>
              <a:cxn ang="0">
                <a:pos x="2381" y="879"/>
              </a:cxn>
              <a:cxn ang="0">
                <a:pos x="2971" y="846"/>
              </a:cxn>
              <a:cxn ang="0">
                <a:pos x="3585" y="804"/>
              </a:cxn>
              <a:cxn ang="0">
                <a:pos x="4199" y="755"/>
              </a:cxn>
              <a:cxn ang="0">
                <a:pos x="4821" y="680"/>
              </a:cxn>
              <a:cxn ang="0">
                <a:pos x="5128" y="638"/>
              </a:cxn>
              <a:cxn ang="0">
                <a:pos x="5427" y="589"/>
              </a:cxn>
              <a:cxn ang="0">
                <a:pos x="5718" y="539"/>
              </a:cxn>
              <a:cxn ang="0">
                <a:pos x="6000" y="481"/>
              </a:cxn>
              <a:cxn ang="0">
                <a:pos x="6274" y="414"/>
              </a:cxn>
              <a:cxn ang="0">
                <a:pos x="6531" y="340"/>
              </a:cxn>
              <a:cxn ang="0">
                <a:pos x="6780" y="257"/>
              </a:cxn>
              <a:cxn ang="0">
                <a:pos x="7004" y="190"/>
              </a:cxn>
              <a:cxn ang="0">
                <a:pos x="7220" y="91"/>
              </a:cxn>
              <a:cxn ang="0">
                <a:pos x="7411" y="0"/>
              </a:cxn>
            </a:cxnLst>
            <a:rect l="0" t="0" r="0" b="0"/>
            <a:pathLst>
              <a:path w="7411" h="904">
                <a:moveTo>
                  <a:pt x="0" y="887"/>
                </a:moveTo>
                <a:lnTo>
                  <a:pt x="240" y="896"/>
                </a:lnTo>
                <a:lnTo>
                  <a:pt x="888" y="904"/>
                </a:lnTo>
                <a:lnTo>
                  <a:pt x="1327" y="896"/>
                </a:lnTo>
                <a:lnTo>
                  <a:pt x="1817" y="887"/>
                </a:lnTo>
                <a:lnTo>
                  <a:pt x="2381" y="879"/>
                </a:lnTo>
                <a:lnTo>
                  <a:pt x="2971" y="846"/>
                </a:lnTo>
                <a:lnTo>
                  <a:pt x="3585" y="804"/>
                </a:lnTo>
                <a:lnTo>
                  <a:pt x="4199" y="755"/>
                </a:lnTo>
                <a:lnTo>
                  <a:pt x="4821" y="680"/>
                </a:lnTo>
                <a:lnTo>
                  <a:pt x="5128" y="638"/>
                </a:lnTo>
                <a:lnTo>
                  <a:pt x="5427" y="589"/>
                </a:lnTo>
                <a:lnTo>
                  <a:pt x="5718" y="539"/>
                </a:lnTo>
                <a:lnTo>
                  <a:pt x="6000" y="481"/>
                </a:lnTo>
                <a:lnTo>
                  <a:pt x="6274" y="414"/>
                </a:lnTo>
                <a:lnTo>
                  <a:pt x="6531" y="340"/>
                </a:lnTo>
                <a:lnTo>
                  <a:pt x="6780" y="257"/>
                </a:lnTo>
                <a:lnTo>
                  <a:pt x="7004" y="190"/>
                </a:lnTo>
                <a:lnTo>
                  <a:pt x="7220" y="91"/>
                </a:lnTo>
                <a:lnTo>
                  <a:pt x="7411" y="0"/>
                </a:lnTo>
              </a:path>
            </a:pathLst>
          </a:custGeom>
          <a:noFill/>
          <a:ln w="127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38" name="フリーフォーム 37"/>
          <p:cNvSpPr>
            <a:spLocks/>
          </p:cNvSpPr>
          <p:nvPr/>
        </p:nvSpPr>
        <p:spPr bwMode="auto">
          <a:xfrm>
            <a:off x="0" y="3952661"/>
            <a:ext cx="9144000" cy="369116"/>
          </a:xfrm>
          <a:custGeom>
            <a:avLst/>
            <a:gdLst/>
            <a:ahLst/>
            <a:cxnLst>
              <a:cxn ang="0">
                <a:pos x="0" y="17"/>
              </a:cxn>
              <a:cxn ang="0">
                <a:pos x="581" y="33"/>
              </a:cxn>
              <a:cxn ang="0">
                <a:pos x="1933" y="75"/>
              </a:cxn>
              <a:cxn ang="0">
                <a:pos x="2747" y="116"/>
              </a:cxn>
              <a:cxn ang="0">
                <a:pos x="3552" y="141"/>
              </a:cxn>
              <a:cxn ang="0">
                <a:pos x="4265" y="182"/>
              </a:cxn>
              <a:cxn ang="0">
                <a:pos x="4581" y="216"/>
              </a:cxn>
              <a:cxn ang="0">
                <a:pos x="4838" y="241"/>
              </a:cxn>
              <a:cxn ang="0">
                <a:pos x="5145" y="274"/>
              </a:cxn>
              <a:cxn ang="0">
                <a:pos x="5477" y="290"/>
              </a:cxn>
              <a:cxn ang="0">
                <a:pos x="5875" y="299"/>
              </a:cxn>
              <a:cxn ang="0">
                <a:pos x="6083" y="299"/>
              </a:cxn>
              <a:cxn ang="0">
                <a:pos x="6290" y="290"/>
              </a:cxn>
              <a:cxn ang="0">
                <a:pos x="6514" y="265"/>
              </a:cxn>
              <a:cxn ang="0">
                <a:pos x="6722" y="232"/>
              </a:cxn>
              <a:cxn ang="0">
                <a:pos x="6921" y="199"/>
              </a:cxn>
              <a:cxn ang="0">
                <a:pos x="7104" y="141"/>
              </a:cxn>
              <a:cxn ang="0">
                <a:pos x="7187" y="116"/>
              </a:cxn>
              <a:cxn ang="0">
                <a:pos x="7270" y="83"/>
              </a:cxn>
              <a:cxn ang="0">
                <a:pos x="7344" y="41"/>
              </a:cxn>
              <a:cxn ang="0">
                <a:pos x="7411" y="0"/>
              </a:cxn>
            </a:cxnLst>
            <a:rect l="0" t="0" r="0" b="0"/>
            <a:pathLst>
              <a:path w="7411" h="299">
                <a:moveTo>
                  <a:pt x="0" y="17"/>
                </a:moveTo>
                <a:lnTo>
                  <a:pt x="581" y="33"/>
                </a:lnTo>
                <a:lnTo>
                  <a:pt x="1933" y="75"/>
                </a:lnTo>
                <a:lnTo>
                  <a:pt x="2747" y="116"/>
                </a:lnTo>
                <a:lnTo>
                  <a:pt x="3552" y="141"/>
                </a:lnTo>
                <a:lnTo>
                  <a:pt x="4265" y="182"/>
                </a:lnTo>
                <a:lnTo>
                  <a:pt x="4581" y="216"/>
                </a:lnTo>
                <a:lnTo>
                  <a:pt x="4838" y="241"/>
                </a:lnTo>
                <a:lnTo>
                  <a:pt x="5145" y="274"/>
                </a:lnTo>
                <a:lnTo>
                  <a:pt x="5477" y="290"/>
                </a:lnTo>
                <a:lnTo>
                  <a:pt x="5875" y="299"/>
                </a:lnTo>
                <a:lnTo>
                  <a:pt x="6083" y="299"/>
                </a:lnTo>
                <a:lnTo>
                  <a:pt x="6290" y="290"/>
                </a:lnTo>
                <a:lnTo>
                  <a:pt x="6514" y="265"/>
                </a:lnTo>
                <a:lnTo>
                  <a:pt x="6722" y="232"/>
                </a:lnTo>
                <a:lnTo>
                  <a:pt x="6921" y="199"/>
                </a:lnTo>
                <a:lnTo>
                  <a:pt x="7104" y="141"/>
                </a:lnTo>
                <a:lnTo>
                  <a:pt x="7187" y="116"/>
                </a:lnTo>
                <a:lnTo>
                  <a:pt x="7270" y="83"/>
                </a:lnTo>
                <a:lnTo>
                  <a:pt x="7344" y="41"/>
                </a:lnTo>
                <a:lnTo>
                  <a:pt x="7411" y="0"/>
                </a:lnTo>
              </a:path>
            </a:pathLst>
          </a:custGeom>
          <a:no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39" name="フリーフォーム 38"/>
          <p:cNvSpPr>
            <a:spLocks/>
          </p:cNvSpPr>
          <p:nvPr/>
        </p:nvSpPr>
        <p:spPr bwMode="auto">
          <a:xfrm>
            <a:off x="0" y="3809785"/>
            <a:ext cx="9144000"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40" name="フリーフォーム 39"/>
          <p:cNvSpPr>
            <a:spLocks/>
          </p:cNvSpPr>
          <p:nvPr/>
        </p:nvSpPr>
        <p:spPr bwMode="auto">
          <a:xfrm>
            <a:off x="0" y="4090553"/>
            <a:ext cx="91440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41" name="フリーフォーム 40"/>
          <p:cNvSpPr>
            <a:spLocks/>
          </p:cNvSpPr>
          <p:nvPr/>
        </p:nvSpPr>
        <p:spPr bwMode="auto">
          <a:xfrm>
            <a:off x="0" y="4325364"/>
            <a:ext cx="9144000" cy="553056"/>
          </a:xfrm>
          <a:custGeom>
            <a:avLst/>
            <a:gdLst/>
            <a:ahLst/>
            <a:cxnLst>
              <a:cxn ang="0">
                <a:pos x="0" y="448"/>
              </a:cxn>
              <a:cxn ang="0">
                <a:pos x="896" y="349"/>
              </a:cxn>
              <a:cxn ang="0">
                <a:pos x="1850" y="258"/>
              </a:cxn>
              <a:cxn ang="0">
                <a:pos x="3012" y="150"/>
              </a:cxn>
              <a:cxn ang="0">
                <a:pos x="3635" y="108"/>
              </a:cxn>
              <a:cxn ang="0">
                <a:pos x="4257" y="67"/>
              </a:cxn>
              <a:cxn ang="0">
                <a:pos x="4879" y="34"/>
              </a:cxn>
              <a:cxn ang="0">
                <a:pos x="5477" y="9"/>
              </a:cxn>
              <a:cxn ang="0">
                <a:pos x="6050" y="0"/>
              </a:cxn>
              <a:cxn ang="0">
                <a:pos x="6572" y="9"/>
              </a:cxn>
              <a:cxn ang="0">
                <a:pos x="6813" y="17"/>
              </a:cxn>
              <a:cxn ang="0">
                <a:pos x="7029" y="34"/>
              </a:cxn>
              <a:cxn ang="0">
                <a:pos x="7228" y="50"/>
              </a:cxn>
              <a:cxn ang="0">
                <a:pos x="7411" y="83"/>
              </a:cxn>
            </a:cxnLst>
            <a:rect l="0" t="0" r="0" b="0"/>
            <a:pathLst>
              <a:path w="7411" h="448">
                <a:moveTo>
                  <a:pt x="0" y="448"/>
                </a:moveTo>
                <a:lnTo>
                  <a:pt x="896" y="349"/>
                </a:lnTo>
                <a:lnTo>
                  <a:pt x="1850" y="258"/>
                </a:lnTo>
                <a:lnTo>
                  <a:pt x="3012" y="150"/>
                </a:lnTo>
                <a:lnTo>
                  <a:pt x="3635" y="108"/>
                </a:lnTo>
                <a:lnTo>
                  <a:pt x="4257" y="67"/>
                </a:lnTo>
                <a:lnTo>
                  <a:pt x="4879" y="34"/>
                </a:lnTo>
                <a:lnTo>
                  <a:pt x="5477" y="9"/>
                </a:lnTo>
                <a:lnTo>
                  <a:pt x="6050" y="0"/>
                </a:lnTo>
                <a:lnTo>
                  <a:pt x="6572" y="9"/>
                </a:lnTo>
                <a:lnTo>
                  <a:pt x="6813" y="17"/>
                </a:lnTo>
                <a:lnTo>
                  <a:pt x="7029" y="34"/>
                </a:lnTo>
                <a:lnTo>
                  <a:pt x="7228" y="50"/>
                </a:lnTo>
                <a:lnTo>
                  <a:pt x="7411" y="83"/>
                </a:lnTo>
              </a:path>
            </a:pathLst>
          </a:custGeom>
          <a:noFill/>
          <a:ln w="127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2" name="フリーフォーム 21"/>
          <p:cNvSpPr>
            <a:spLocks/>
          </p:cNvSpPr>
          <p:nvPr/>
        </p:nvSpPr>
        <p:spPr bwMode="auto">
          <a:xfrm>
            <a:off x="143256" y="407194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4" name="フリーフォーム 23"/>
          <p:cNvSpPr>
            <a:spLocks/>
          </p:cNvSpPr>
          <p:nvPr/>
        </p:nvSpPr>
        <p:spPr bwMode="auto">
          <a:xfrm>
            <a:off x="152400" y="4019116"/>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6" name="フリーフォーム 25"/>
          <p:cNvSpPr>
            <a:spLocks/>
          </p:cNvSpPr>
          <p:nvPr/>
        </p:nvSpPr>
        <p:spPr bwMode="auto">
          <a:xfrm>
            <a:off x="143256" y="3714753"/>
            <a:ext cx="9000744" cy="491331"/>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7" name="フリーフォーム 26"/>
          <p:cNvSpPr>
            <a:spLocks/>
          </p:cNvSpPr>
          <p:nvPr/>
        </p:nvSpPr>
        <p:spPr bwMode="auto">
          <a:xfrm>
            <a:off x="152400" y="3881224"/>
            <a:ext cx="8991600" cy="481455"/>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nvGrpSpPr>
          <p:cNvPr id="2" name="グループ化 1"/>
          <p:cNvGrpSpPr/>
          <p:nvPr/>
        </p:nvGrpSpPr>
        <p:grpSpPr>
          <a:xfrm>
            <a:off x="7530770" y="3871493"/>
            <a:ext cx="1541824" cy="1424221"/>
            <a:chOff x="7286645" y="3871493"/>
            <a:chExt cx="1541824" cy="1424221"/>
          </a:xfrm>
          <a:gradFill>
            <a:gsLst>
              <a:gs pos="0">
                <a:schemeClr val="accent1">
                  <a:alpha val="20000"/>
                </a:schemeClr>
              </a:gs>
              <a:gs pos="100000">
                <a:schemeClr val="accent1"/>
              </a:gs>
            </a:gsLst>
            <a:lin ang="5400000" scaled="1"/>
          </a:gradFill>
        </p:grpSpPr>
        <p:sp>
          <p:nvSpPr>
            <p:cNvPr id="18" name="フリーフォーム 17"/>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19" name="フリーフォーム 18"/>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20" name="フリーフォーム 19"/>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601169"/>
            <a:ext cx="8229600" cy="46872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1" name="日付プレースホルダー 30"/>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32" name="フッター プレースホルダー 31"/>
          <p:cNvSpPr>
            <a:spLocks noGrp="1"/>
          </p:cNvSpPr>
          <p:nvPr>
            <p:ph type="ftr" sz="quarter" idx="11"/>
          </p:nvPr>
        </p:nvSpPr>
        <p:spPr>
          <a:xfrm>
            <a:off x="2199600" y="0"/>
            <a:ext cx="4500000" cy="361347"/>
          </a:xfrm>
        </p:spPr>
        <p:txBody>
          <a:bodyPr/>
          <a:lstStyle/>
          <a:p>
            <a:endParaRPr lang="ja-JP" altLang="en-US" dirty="0"/>
          </a:p>
        </p:txBody>
      </p:sp>
      <p:sp>
        <p:nvSpPr>
          <p:cNvPr id="33" name="スライド番号プレースホルダー 32"/>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00045"/>
            <a:ext cx="2057400" cy="5929352"/>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5556" y="500044"/>
            <a:ext cx="6019800" cy="592935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4" name="日付プレースホルダー 23"/>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25" name="フッター プレースホルダー 24"/>
          <p:cNvSpPr>
            <a:spLocks noGrp="1"/>
          </p:cNvSpPr>
          <p:nvPr>
            <p:ph type="ftr" sz="quarter" idx="11"/>
          </p:nvPr>
        </p:nvSpPr>
        <p:spPr>
          <a:xfrm>
            <a:off x="2199600" y="0"/>
            <a:ext cx="4500000" cy="361347"/>
          </a:xfrm>
        </p:spPr>
        <p:txBody>
          <a:bodyPr/>
          <a:lstStyle/>
          <a:p>
            <a:endParaRPr lang="ja-JP" altLang="en-US" dirty="0"/>
          </a:p>
        </p:txBody>
      </p:sp>
      <p:sp>
        <p:nvSpPr>
          <p:cNvPr id="26" name="スライド番号プレースホルダー 25"/>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428596" y="1614477"/>
            <a:ext cx="8229600" cy="4687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5" name="フッター プレースホルダー 4"/>
          <p:cNvSpPr>
            <a:spLocks noGrp="1"/>
          </p:cNvSpPr>
          <p:nvPr>
            <p:ph type="ftr" sz="quarter" idx="11"/>
          </p:nvPr>
        </p:nvSpPr>
        <p:spPr>
          <a:xfrm>
            <a:off x="2199599" y="0"/>
            <a:ext cx="4500000" cy="360000"/>
          </a:xfrm>
        </p:spPr>
        <p:txBody>
          <a:bodyPr/>
          <a:lstStyle/>
          <a:p>
            <a:endParaRPr lang="ja-JP" altLang="en-US" dirty="0"/>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2544" y="2698740"/>
            <a:ext cx="7772400" cy="1362075"/>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82544" y="1176322"/>
            <a:ext cx="7772400" cy="1500187"/>
          </a:xfrm>
        </p:spPr>
        <p:txBody>
          <a:bodyPr anchor="b"/>
          <a:lstStyle>
            <a:lvl1pPr marL="0" indent="0">
              <a:buNone/>
              <a:defRPr sz="2000" baseline="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5" name="フッター プレースホルダー 4"/>
          <p:cNvSpPr>
            <a:spLocks noGrp="1"/>
          </p:cNvSpPr>
          <p:nvPr>
            <p:ph type="ftr" sz="quarter" idx="11"/>
          </p:nvPr>
        </p:nvSpPr>
        <p:spPr>
          <a:xfrm>
            <a:off x="2199600" y="0"/>
            <a:ext cx="4500000" cy="360000"/>
          </a:xfrm>
        </p:spPr>
        <p:txBody>
          <a:bodyPr/>
          <a:lstStyle/>
          <a:p>
            <a:endParaRPr lang="ja-JP" altLang="en-US" dirty="0"/>
          </a:p>
        </p:txBody>
      </p:sp>
      <p:sp>
        <p:nvSpPr>
          <p:cNvPr id="6" name="スライド番号プレースホルダー 5"/>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grpSp>
        <p:nvGrpSpPr>
          <p:cNvPr id="7" name="グループ化 6"/>
          <p:cNvGrpSpPr>
            <a:grpSpLocks/>
          </p:cNvGrpSpPr>
          <p:nvPr/>
        </p:nvGrpSpPr>
        <p:grpSpPr bwMode="auto">
          <a:xfrm>
            <a:off x="-16016" y="0"/>
            <a:ext cx="9144000" cy="6858024"/>
            <a:chOff x="-129" y="-42"/>
            <a:chExt cx="6177" cy="4355"/>
          </a:xfrm>
        </p:grpSpPr>
        <p:sp>
          <p:nvSpPr>
            <p:cNvPr id="24" name="フリーフォーム 23"/>
            <p:cNvSpPr>
              <a:spLocks/>
            </p:cNvSpPr>
            <p:nvPr/>
          </p:nvSpPr>
          <p:spPr bwMode="auto">
            <a:xfrm>
              <a:off x="-122" y="-42"/>
              <a:ext cx="5811" cy="4091"/>
            </a:xfrm>
            <a:custGeom>
              <a:avLst/>
              <a:gdLst/>
              <a:ahLst/>
              <a:cxnLst>
                <a:cxn ang="0">
                  <a:pos x="0" y="4069"/>
                </a:cxn>
                <a:cxn ang="0">
                  <a:pos x="161" y="4084"/>
                </a:cxn>
                <a:cxn ang="0">
                  <a:pos x="344" y="4084"/>
                </a:cxn>
                <a:cxn ang="0">
                  <a:pos x="593" y="4091"/>
                </a:cxn>
                <a:cxn ang="0">
                  <a:pos x="893" y="4084"/>
                </a:cxn>
                <a:cxn ang="0">
                  <a:pos x="1230" y="4069"/>
                </a:cxn>
                <a:cxn ang="0">
                  <a:pos x="1588" y="4033"/>
                </a:cxn>
                <a:cxn ang="0">
                  <a:pos x="1991" y="3996"/>
                </a:cxn>
                <a:cxn ang="0">
                  <a:pos x="2196" y="3959"/>
                </a:cxn>
                <a:cxn ang="0">
                  <a:pos x="2408" y="3923"/>
                </a:cxn>
                <a:cxn ang="0">
                  <a:pos x="2613" y="3879"/>
                </a:cxn>
                <a:cxn ang="0">
                  <a:pos x="2832" y="3828"/>
                </a:cxn>
                <a:cxn ang="0">
                  <a:pos x="3052" y="3776"/>
                </a:cxn>
                <a:cxn ang="0">
                  <a:pos x="3257" y="3718"/>
                </a:cxn>
                <a:cxn ang="0">
                  <a:pos x="3469" y="3645"/>
                </a:cxn>
                <a:cxn ang="0">
                  <a:pos x="3681" y="3572"/>
                </a:cxn>
                <a:cxn ang="0">
                  <a:pos x="3886" y="3484"/>
                </a:cxn>
                <a:cxn ang="0">
                  <a:pos x="4084" y="3381"/>
                </a:cxn>
                <a:cxn ang="0">
                  <a:pos x="4274" y="3279"/>
                </a:cxn>
                <a:cxn ang="0">
                  <a:pos x="4465" y="3169"/>
                </a:cxn>
                <a:cxn ang="0">
                  <a:pos x="4648" y="3037"/>
                </a:cxn>
                <a:cxn ang="0">
                  <a:pos x="4816" y="2898"/>
                </a:cxn>
                <a:cxn ang="0">
                  <a:pos x="4970" y="2759"/>
                </a:cxn>
                <a:cxn ang="0">
                  <a:pos x="5123" y="2591"/>
                </a:cxn>
                <a:cxn ang="0">
                  <a:pos x="5189" y="2510"/>
                </a:cxn>
                <a:cxn ang="0">
                  <a:pos x="5262" y="2415"/>
                </a:cxn>
                <a:cxn ang="0">
                  <a:pos x="5350" y="2269"/>
                </a:cxn>
                <a:cxn ang="0">
                  <a:pos x="5453" y="2093"/>
                </a:cxn>
                <a:cxn ang="0">
                  <a:pos x="5555" y="1873"/>
                </a:cxn>
                <a:cxn ang="0">
                  <a:pos x="5606" y="1756"/>
                </a:cxn>
                <a:cxn ang="0">
                  <a:pos x="5658" y="1625"/>
                </a:cxn>
                <a:cxn ang="0">
                  <a:pos x="5709" y="1485"/>
                </a:cxn>
                <a:cxn ang="0">
                  <a:pos x="5745" y="1332"/>
                </a:cxn>
                <a:cxn ang="0">
                  <a:pos x="5775" y="1207"/>
                </a:cxn>
                <a:cxn ang="0">
                  <a:pos x="5789" y="1068"/>
                </a:cxn>
                <a:cxn ang="0">
                  <a:pos x="5804" y="893"/>
                </a:cxn>
                <a:cxn ang="0">
                  <a:pos x="5811" y="790"/>
                </a:cxn>
                <a:cxn ang="0">
                  <a:pos x="5804" y="695"/>
                </a:cxn>
                <a:cxn ang="0">
                  <a:pos x="5797" y="578"/>
                </a:cxn>
                <a:cxn ang="0">
                  <a:pos x="5782" y="461"/>
                </a:cxn>
                <a:cxn ang="0">
                  <a:pos x="5760" y="344"/>
                </a:cxn>
                <a:cxn ang="0">
                  <a:pos x="5738" y="227"/>
                </a:cxn>
                <a:cxn ang="0">
                  <a:pos x="5694" y="109"/>
                </a:cxn>
                <a:cxn ang="0">
                  <a:pos x="5643" y="0"/>
                </a:cxn>
              </a:cxnLst>
              <a:rect l="0" t="0" r="0" b="0"/>
              <a:pathLst>
                <a:path w="5811" h="4091">
                  <a:moveTo>
                    <a:pt x="0" y="4069"/>
                  </a:moveTo>
                  <a:lnTo>
                    <a:pt x="161" y="4084"/>
                  </a:lnTo>
                  <a:lnTo>
                    <a:pt x="344" y="4084"/>
                  </a:lnTo>
                  <a:lnTo>
                    <a:pt x="593" y="4091"/>
                  </a:lnTo>
                  <a:lnTo>
                    <a:pt x="893" y="4084"/>
                  </a:lnTo>
                  <a:lnTo>
                    <a:pt x="1230" y="4069"/>
                  </a:lnTo>
                  <a:lnTo>
                    <a:pt x="1588" y="4033"/>
                  </a:lnTo>
                  <a:lnTo>
                    <a:pt x="1991" y="3996"/>
                  </a:lnTo>
                  <a:lnTo>
                    <a:pt x="2196" y="3959"/>
                  </a:lnTo>
                  <a:lnTo>
                    <a:pt x="2408" y="3923"/>
                  </a:lnTo>
                  <a:lnTo>
                    <a:pt x="2613" y="3879"/>
                  </a:lnTo>
                  <a:lnTo>
                    <a:pt x="2832" y="3828"/>
                  </a:lnTo>
                  <a:lnTo>
                    <a:pt x="3052" y="3776"/>
                  </a:lnTo>
                  <a:lnTo>
                    <a:pt x="3257" y="3718"/>
                  </a:lnTo>
                  <a:lnTo>
                    <a:pt x="3469" y="3645"/>
                  </a:lnTo>
                  <a:lnTo>
                    <a:pt x="3681" y="3572"/>
                  </a:lnTo>
                  <a:lnTo>
                    <a:pt x="3886" y="3484"/>
                  </a:lnTo>
                  <a:lnTo>
                    <a:pt x="4084" y="3381"/>
                  </a:lnTo>
                  <a:lnTo>
                    <a:pt x="4274" y="3279"/>
                  </a:lnTo>
                  <a:lnTo>
                    <a:pt x="4465" y="3169"/>
                  </a:lnTo>
                  <a:lnTo>
                    <a:pt x="4648" y="3037"/>
                  </a:lnTo>
                  <a:lnTo>
                    <a:pt x="4816" y="2898"/>
                  </a:lnTo>
                  <a:lnTo>
                    <a:pt x="4970" y="2759"/>
                  </a:lnTo>
                  <a:lnTo>
                    <a:pt x="5123" y="2591"/>
                  </a:lnTo>
                  <a:lnTo>
                    <a:pt x="5189" y="2510"/>
                  </a:lnTo>
                  <a:lnTo>
                    <a:pt x="5262" y="2415"/>
                  </a:lnTo>
                  <a:lnTo>
                    <a:pt x="5350" y="2269"/>
                  </a:lnTo>
                  <a:lnTo>
                    <a:pt x="5453" y="2093"/>
                  </a:lnTo>
                  <a:lnTo>
                    <a:pt x="5555" y="1873"/>
                  </a:lnTo>
                  <a:lnTo>
                    <a:pt x="5606" y="1756"/>
                  </a:lnTo>
                  <a:lnTo>
                    <a:pt x="5658" y="1625"/>
                  </a:lnTo>
                  <a:lnTo>
                    <a:pt x="5709" y="1485"/>
                  </a:lnTo>
                  <a:lnTo>
                    <a:pt x="5745" y="1332"/>
                  </a:lnTo>
                  <a:lnTo>
                    <a:pt x="5775" y="1207"/>
                  </a:lnTo>
                  <a:lnTo>
                    <a:pt x="5789" y="1068"/>
                  </a:lnTo>
                  <a:lnTo>
                    <a:pt x="5804" y="893"/>
                  </a:lnTo>
                  <a:lnTo>
                    <a:pt x="5811" y="790"/>
                  </a:lnTo>
                  <a:lnTo>
                    <a:pt x="5804" y="695"/>
                  </a:lnTo>
                  <a:lnTo>
                    <a:pt x="5797" y="578"/>
                  </a:lnTo>
                  <a:lnTo>
                    <a:pt x="5782" y="461"/>
                  </a:lnTo>
                  <a:lnTo>
                    <a:pt x="5760" y="344"/>
                  </a:lnTo>
                  <a:lnTo>
                    <a:pt x="5738" y="227"/>
                  </a:lnTo>
                  <a:lnTo>
                    <a:pt x="5694" y="109"/>
                  </a:lnTo>
                  <a:lnTo>
                    <a:pt x="5643"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5" name="フリーフォーム 24"/>
            <p:cNvSpPr>
              <a:spLocks/>
            </p:cNvSpPr>
            <p:nvPr/>
          </p:nvSpPr>
          <p:spPr bwMode="auto">
            <a:xfrm>
              <a:off x="-129" y="-42"/>
              <a:ext cx="6177" cy="4245"/>
            </a:xfrm>
            <a:custGeom>
              <a:avLst/>
              <a:gdLst/>
              <a:ahLst/>
              <a:cxnLst>
                <a:cxn ang="0">
                  <a:pos x="0" y="4238"/>
                </a:cxn>
                <a:cxn ang="0">
                  <a:pos x="161" y="4245"/>
                </a:cxn>
                <a:cxn ang="0">
                  <a:pos x="607" y="4245"/>
                </a:cxn>
                <a:cxn ang="0">
                  <a:pos x="915" y="4238"/>
                </a:cxn>
                <a:cxn ang="0">
                  <a:pos x="1266" y="4223"/>
                </a:cxn>
                <a:cxn ang="0">
                  <a:pos x="1632" y="4208"/>
                </a:cxn>
                <a:cxn ang="0">
                  <a:pos x="2034" y="4172"/>
                </a:cxn>
                <a:cxn ang="0">
                  <a:pos x="2459" y="4135"/>
                </a:cxn>
                <a:cxn ang="0">
                  <a:pos x="2891" y="4069"/>
                </a:cxn>
                <a:cxn ang="0">
                  <a:pos x="3096" y="4033"/>
                </a:cxn>
                <a:cxn ang="0">
                  <a:pos x="3308" y="4003"/>
                </a:cxn>
                <a:cxn ang="0">
                  <a:pos x="3513" y="3952"/>
                </a:cxn>
                <a:cxn ang="0">
                  <a:pos x="3718" y="3901"/>
                </a:cxn>
                <a:cxn ang="0">
                  <a:pos x="3915" y="3850"/>
                </a:cxn>
                <a:cxn ang="0">
                  <a:pos x="4098" y="3791"/>
                </a:cxn>
                <a:cxn ang="0">
                  <a:pos x="4289" y="3725"/>
                </a:cxn>
                <a:cxn ang="0">
                  <a:pos x="4464" y="3652"/>
                </a:cxn>
                <a:cxn ang="0">
                  <a:pos x="4625" y="3586"/>
                </a:cxn>
                <a:cxn ang="0">
                  <a:pos x="4779" y="3498"/>
                </a:cxn>
                <a:cxn ang="0">
                  <a:pos x="4925" y="3410"/>
                </a:cxn>
                <a:cxn ang="0">
                  <a:pos x="5050" y="3308"/>
                </a:cxn>
                <a:cxn ang="0">
                  <a:pos x="5094" y="3271"/>
                </a:cxn>
                <a:cxn ang="0">
                  <a:pos x="5204" y="3154"/>
                </a:cxn>
                <a:cxn ang="0">
                  <a:pos x="5372" y="2971"/>
                </a:cxn>
                <a:cxn ang="0">
                  <a:pos x="5467" y="2862"/>
                </a:cxn>
                <a:cxn ang="0">
                  <a:pos x="5562" y="2722"/>
                </a:cxn>
                <a:cxn ang="0">
                  <a:pos x="5665" y="2583"/>
                </a:cxn>
                <a:cxn ang="0">
                  <a:pos x="5760" y="2422"/>
                </a:cxn>
                <a:cxn ang="0">
                  <a:pos x="5855" y="2247"/>
                </a:cxn>
                <a:cxn ang="0">
                  <a:pos x="5943" y="2071"/>
                </a:cxn>
                <a:cxn ang="0">
                  <a:pos x="6023" y="1881"/>
                </a:cxn>
                <a:cxn ang="0">
                  <a:pos x="6089" y="1683"/>
                </a:cxn>
                <a:cxn ang="0">
                  <a:pos x="6118" y="1573"/>
                </a:cxn>
                <a:cxn ang="0">
                  <a:pos x="6140" y="1471"/>
                </a:cxn>
                <a:cxn ang="0">
                  <a:pos x="6162" y="1361"/>
                </a:cxn>
                <a:cxn ang="0">
                  <a:pos x="6170" y="1244"/>
                </a:cxn>
                <a:cxn ang="0">
                  <a:pos x="6177" y="1105"/>
                </a:cxn>
                <a:cxn ang="0">
                  <a:pos x="6177" y="944"/>
                </a:cxn>
                <a:cxn ang="0">
                  <a:pos x="6170" y="754"/>
                </a:cxn>
                <a:cxn ang="0">
                  <a:pos x="6155" y="658"/>
                </a:cxn>
                <a:cxn ang="0">
                  <a:pos x="6133" y="549"/>
                </a:cxn>
                <a:cxn ang="0">
                  <a:pos x="6104" y="446"/>
                </a:cxn>
                <a:cxn ang="0">
                  <a:pos x="6075" y="344"/>
                </a:cxn>
                <a:cxn ang="0">
                  <a:pos x="6031" y="241"/>
                </a:cxn>
                <a:cxn ang="0">
                  <a:pos x="5987" y="153"/>
                </a:cxn>
                <a:cxn ang="0">
                  <a:pos x="5928" y="73"/>
                </a:cxn>
                <a:cxn ang="0">
                  <a:pos x="5862" y="0"/>
                </a:cxn>
              </a:cxnLst>
              <a:rect l="0" t="0" r="0" b="0"/>
              <a:pathLst>
                <a:path w="6177" h="4245">
                  <a:moveTo>
                    <a:pt x="0" y="4238"/>
                  </a:moveTo>
                  <a:lnTo>
                    <a:pt x="161" y="4245"/>
                  </a:lnTo>
                  <a:lnTo>
                    <a:pt x="607" y="4245"/>
                  </a:lnTo>
                  <a:lnTo>
                    <a:pt x="915" y="4238"/>
                  </a:lnTo>
                  <a:lnTo>
                    <a:pt x="1266" y="4223"/>
                  </a:lnTo>
                  <a:lnTo>
                    <a:pt x="1632" y="4208"/>
                  </a:lnTo>
                  <a:lnTo>
                    <a:pt x="2034" y="4172"/>
                  </a:lnTo>
                  <a:lnTo>
                    <a:pt x="2459" y="4135"/>
                  </a:lnTo>
                  <a:lnTo>
                    <a:pt x="2891" y="4069"/>
                  </a:lnTo>
                  <a:lnTo>
                    <a:pt x="3096" y="4033"/>
                  </a:lnTo>
                  <a:lnTo>
                    <a:pt x="3308" y="4003"/>
                  </a:lnTo>
                  <a:lnTo>
                    <a:pt x="3513" y="3952"/>
                  </a:lnTo>
                  <a:lnTo>
                    <a:pt x="3718" y="3901"/>
                  </a:lnTo>
                  <a:lnTo>
                    <a:pt x="3915" y="3850"/>
                  </a:lnTo>
                  <a:lnTo>
                    <a:pt x="4098" y="3791"/>
                  </a:lnTo>
                  <a:lnTo>
                    <a:pt x="4289" y="3725"/>
                  </a:lnTo>
                  <a:lnTo>
                    <a:pt x="4464" y="3652"/>
                  </a:lnTo>
                  <a:lnTo>
                    <a:pt x="4625" y="3586"/>
                  </a:lnTo>
                  <a:lnTo>
                    <a:pt x="4779" y="3498"/>
                  </a:lnTo>
                  <a:lnTo>
                    <a:pt x="4925" y="3410"/>
                  </a:lnTo>
                  <a:lnTo>
                    <a:pt x="5050" y="3308"/>
                  </a:lnTo>
                  <a:lnTo>
                    <a:pt x="5094" y="3271"/>
                  </a:lnTo>
                  <a:lnTo>
                    <a:pt x="5204" y="3154"/>
                  </a:lnTo>
                  <a:lnTo>
                    <a:pt x="5372" y="2971"/>
                  </a:lnTo>
                  <a:lnTo>
                    <a:pt x="5467" y="2862"/>
                  </a:lnTo>
                  <a:lnTo>
                    <a:pt x="5562" y="2722"/>
                  </a:lnTo>
                  <a:lnTo>
                    <a:pt x="5665" y="2583"/>
                  </a:lnTo>
                  <a:lnTo>
                    <a:pt x="5760" y="2422"/>
                  </a:lnTo>
                  <a:lnTo>
                    <a:pt x="5855" y="2247"/>
                  </a:lnTo>
                  <a:lnTo>
                    <a:pt x="5943" y="2071"/>
                  </a:lnTo>
                  <a:lnTo>
                    <a:pt x="6023" y="1881"/>
                  </a:lnTo>
                  <a:lnTo>
                    <a:pt x="6089" y="1683"/>
                  </a:lnTo>
                  <a:lnTo>
                    <a:pt x="6118" y="1573"/>
                  </a:lnTo>
                  <a:lnTo>
                    <a:pt x="6140" y="1471"/>
                  </a:lnTo>
                  <a:lnTo>
                    <a:pt x="6162" y="1361"/>
                  </a:lnTo>
                  <a:lnTo>
                    <a:pt x="6170" y="1244"/>
                  </a:lnTo>
                  <a:lnTo>
                    <a:pt x="6177" y="1105"/>
                  </a:lnTo>
                  <a:lnTo>
                    <a:pt x="6177" y="944"/>
                  </a:lnTo>
                  <a:lnTo>
                    <a:pt x="6170" y="754"/>
                  </a:lnTo>
                  <a:lnTo>
                    <a:pt x="6155" y="658"/>
                  </a:lnTo>
                  <a:lnTo>
                    <a:pt x="6133" y="549"/>
                  </a:lnTo>
                  <a:lnTo>
                    <a:pt x="6104" y="446"/>
                  </a:lnTo>
                  <a:lnTo>
                    <a:pt x="6075" y="344"/>
                  </a:lnTo>
                  <a:lnTo>
                    <a:pt x="6031" y="241"/>
                  </a:lnTo>
                  <a:lnTo>
                    <a:pt x="5987" y="153"/>
                  </a:lnTo>
                  <a:lnTo>
                    <a:pt x="5928" y="73"/>
                  </a:lnTo>
                  <a:lnTo>
                    <a:pt x="5862"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6" name="フリーフォーム 25"/>
            <p:cNvSpPr>
              <a:spLocks/>
            </p:cNvSpPr>
            <p:nvPr/>
          </p:nvSpPr>
          <p:spPr bwMode="auto">
            <a:xfrm>
              <a:off x="-129" y="1692"/>
              <a:ext cx="6170" cy="2416"/>
            </a:xfrm>
            <a:custGeom>
              <a:avLst/>
              <a:gdLst/>
              <a:ahLst/>
              <a:cxnLst>
                <a:cxn ang="0">
                  <a:pos x="0" y="2203"/>
                </a:cxn>
                <a:cxn ang="0">
                  <a:pos x="161" y="2233"/>
                </a:cxn>
                <a:cxn ang="0">
                  <a:pos x="600" y="2299"/>
                </a:cxn>
                <a:cxn ang="0">
                  <a:pos x="907" y="2335"/>
                </a:cxn>
                <a:cxn ang="0">
                  <a:pos x="1251" y="2365"/>
                </a:cxn>
                <a:cxn ang="0">
                  <a:pos x="1624" y="2394"/>
                </a:cxn>
                <a:cxn ang="0">
                  <a:pos x="2034" y="2408"/>
                </a:cxn>
                <a:cxn ang="0">
                  <a:pos x="2452" y="2416"/>
                </a:cxn>
                <a:cxn ang="0">
                  <a:pos x="2671" y="2416"/>
                </a:cxn>
                <a:cxn ang="0">
                  <a:pos x="2883" y="2401"/>
                </a:cxn>
                <a:cxn ang="0">
                  <a:pos x="3096" y="2394"/>
                </a:cxn>
                <a:cxn ang="0">
                  <a:pos x="3308" y="2379"/>
                </a:cxn>
                <a:cxn ang="0">
                  <a:pos x="3520" y="2357"/>
                </a:cxn>
                <a:cxn ang="0">
                  <a:pos x="3725" y="2328"/>
                </a:cxn>
                <a:cxn ang="0">
                  <a:pos x="3930" y="2291"/>
                </a:cxn>
                <a:cxn ang="0">
                  <a:pos x="4128" y="2247"/>
                </a:cxn>
                <a:cxn ang="0">
                  <a:pos x="4318" y="2196"/>
                </a:cxn>
                <a:cxn ang="0">
                  <a:pos x="4501" y="2138"/>
                </a:cxn>
                <a:cxn ang="0">
                  <a:pos x="4677" y="2072"/>
                </a:cxn>
                <a:cxn ang="0">
                  <a:pos x="4838" y="1991"/>
                </a:cxn>
                <a:cxn ang="0">
                  <a:pos x="4991" y="1911"/>
                </a:cxn>
                <a:cxn ang="0">
                  <a:pos x="5130" y="1816"/>
                </a:cxn>
                <a:cxn ang="0">
                  <a:pos x="5167" y="1786"/>
                </a:cxn>
                <a:cxn ang="0">
                  <a:pos x="5269" y="1684"/>
                </a:cxn>
                <a:cxn ang="0">
                  <a:pos x="5430" y="1530"/>
                </a:cxn>
                <a:cxn ang="0">
                  <a:pos x="5511" y="1435"/>
                </a:cxn>
                <a:cxn ang="0">
                  <a:pos x="5613" y="1318"/>
                </a:cxn>
                <a:cxn ang="0">
                  <a:pos x="5701" y="1193"/>
                </a:cxn>
                <a:cxn ang="0">
                  <a:pos x="5789" y="1054"/>
                </a:cxn>
                <a:cxn ang="0">
                  <a:pos x="5884" y="908"/>
                </a:cxn>
                <a:cxn ang="0">
                  <a:pos x="5957" y="747"/>
                </a:cxn>
                <a:cxn ang="0">
                  <a:pos x="6031" y="571"/>
                </a:cxn>
                <a:cxn ang="0">
                  <a:pos x="6096" y="396"/>
                </a:cxn>
                <a:cxn ang="0">
                  <a:pos x="6140" y="205"/>
                </a:cxn>
                <a:cxn ang="0">
                  <a:pos x="6162" y="103"/>
                </a:cxn>
                <a:cxn ang="0">
                  <a:pos x="6170" y="0"/>
                </a:cxn>
              </a:cxnLst>
              <a:rect l="0" t="0" r="0" b="0"/>
              <a:pathLst>
                <a:path w="6170" h="2416">
                  <a:moveTo>
                    <a:pt x="0" y="2203"/>
                  </a:moveTo>
                  <a:lnTo>
                    <a:pt x="161" y="2233"/>
                  </a:lnTo>
                  <a:lnTo>
                    <a:pt x="600" y="2299"/>
                  </a:lnTo>
                  <a:lnTo>
                    <a:pt x="907" y="2335"/>
                  </a:lnTo>
                  <a:lnTo>
                    <a:pt x="1251" y="2365"/>
                  </a:lnTo>
                  <a:lnTo>
                    <a:pt x="1624" y="2394"/>
                  </a:lnTo>
                  <a:lnTo>
                    <a:pt x="2034" y="2408"/>
                  </a:lnTo>
                  <a:lnTo>
                    <a:pt x="2452" y="2416"/>
                  </a:lnTo>
                  <a:lnTo>
                    <a:pt x="2671" y="2416"/>
                  </a:lnTo>
                  <a:lnTo>
                    <a:pt x="2883" y="2401"/>
                  </a:lnTo>
                  <a:lnTo>
                    <a:pt x="3096" y="2394"/>
                  </a:lnTo>
                  <a:lnTo>
                    <a:pt x="3308" y="2379"/>
                  </a:lnTo>
                  <a:lnTo>
                    <a:pt x="3520" y="2357"/>
                  </a:lnTo>
                  <a:lnTo>
                    <a:pt x="3725" y="2328"/>
                  </a:lnTo>
                  <a:lnTo>
                    <a:pt x="3930" y="2291"/>
                  </a:lnTo>
                  <a:lnTo>
                    <a:pt x="4128" y="2247"/>
                  </a:lnTo>
                  <a:lnTo>
                    <a:pt x="4318" y="2196"/>
                  </a:lnTo>
                  <a:lnTo>
                    <a:pt x="4501" y="2138"/>
                  </a:lnTo>
                  <a:lnTo>
                    <a:pt x="4677" y="2072"/>
                  </a:lnTo>
                  <a:lnTo>
                    <a:pt x="4838" y="1991"/>
                  </a:lnTo>
                  <a:lnTo>
                    <a:pt x="4991" y="1911"/>
                  </a:lnTo>
                  <a:lnTo>
                    <a:pt x="5130" y="1816"/>
                  </a:lnTo>
                  <a:lnTo>
                    <a:pt x="5167" y="1786"/>
                  </a:lnTo>
                  <a:lnTo>
                    <a:pt x="5269" y="1684"/>
                  </a:lnTo>
                  <a:lnTo>
                    <a:pt x="5430" y="1530"/>
                  </a:lnTo>
                  <a:lnTo>
                    <a:pt x="5511" y="1435"/>
                  </a:lnTo>
                  <a:lnTo>
                    <a:pt x="5613" y="1318"/>
                  </a:lnTo>
                  <a:lnTo>
                    <a:pt x="5701" y="1193"/>
                  </a:lnTo>
                  <a:lnTo>
                    <a:pt x="5789" y="1054"/>
                  </a:lnTo>
                  <a:lnTo>
                    <a:pt x="5884" y="908"/>
                  </a:lnTo>
                  <a:lnTo>
                    <a:pt x="5957" y="747"/>
                  </a:lnTo>
                  <a:lnTo>
                    <a:pt x="6031" y="571"/>
                  </a:lnTo>
                  <a:lnTo>
                    <a:pt x="6096" y="396"/>
                  </a:lnTo>
                  <a:lnTo>
                    <a:pt x="6140" y="205"/>
                  </a:lnTo>
                  <a:lnTo>
                    <a:pt x="6162" y="103"/>
                  </a:lnTo>
                  <a:lnTo>
                    <a:pt x="6170"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7" name="フリーフォーム 26"/>
            <p:cNvSpPr>
              <a:spLocks/>
            </p:cNvSpPr>
            <p:nvPr/>
          </p:nvSpPr>
          <p:spPr bwMode="auto">
            <a:xfrm>
              <a:off x="3237" y="-42"/>
              <a:ext cx="2562" cy="4355"/>
            </a:xfrm>
            <a:custGeom>
              <a:avLst/>
              <a:gdLst/>
              <a:ahLst/>
              <a:cxnLst>
                <a:cxn ang="0">
                  <a:pos x="2108" y="0"/>
                </a:cxn>
                <a:cxn ang="0">
                  <a:pos x="2145" y="73"/>
                </a:cxn>
                <a:cxn ang="0">
                  <a:pos x="2196" y="175"/>
                </a:cxn>
                <a:cxn ang="0">
                  <a:pos x="2247" y="300"/>
                </a:cxn>
                <a:cxn ang="0">
                  <a:pos x="2321" y="453"/>
                </a:cxn>
                <a:cxn ang="0">
                  <a:pos x="2379" y="629"/>
                </a:cxn>
                <a:cxn ang="0">
                  <a:pos x="2438" y="827"/>
                </a:cxn>
                <a:cxn ang="0">
                  <a:pos x="2489" y="1054"/>
                </a:cxn>
                <a:cxn ang="0">
                  <a:pos x="2533" y="1288"/>
                </a:cxn>
                <a:cxn ang="0">
                  <a:pos x="2548" y="1412"/>
                </a:cxn>
                <a:cxn ang="0">
                  <a:pos x="2562" y="1537"/>
                </a:cxn>
                <a:cxn ang="0">
                  <a:pos x="2562" y="1668"/>
                </a:cxn>
                <a:cxn ang="0">
                  <a:pos x="2562" y="1793"/>
                </a:cxn>
                <a:cxn ang="0">
                  <a:pos x="2555" y="1932"/>
                </a:cxn>
                <a:cxn ang="0">
                  <a:pos x="2533" y="2064"/>
                </a:cxn>
                <a:cxn ang="0">
                  <a:pos x="2511" y="2195"/>
                </a:cxn>
                <a:cxn ang="0">
                  <a:pos x="2482" y="2327"/>
                </a:cxn>
                <a:cxn ang="0">
                  <a:pos x="2438" y="2459"/>
                </a:cxn>
                <a:cxn ang="0">
                  <a:pos x="2386" y="2591"/>
                </a:cxn>
                <a:cxn ang="0">
                  <a:pos x="2321" y="2730"/>
                </a:cxn>
                <a:cxn ang="0">
                  <a:pos x="2247" y="2862"/>
                </a:cxn>
                <a:cxn ang="0">
                  <a:pos x="2174" y="2993"/>
                </a:cxn>
                <a:cxn ang="0">
                  <a:pos x="2079" y="3118"/>
                </a:cxn>
                <a:cxn ang="0">
                  <a:pos x="2035" y="3169"/>
                </a:cxn>
                <a:cxn ang="0">
                  <a:pos x="1911" y="3293"/>
                </a:cxn>
                <a:cxn ang="0">
                  <a:pos x="1728" y="3484"/>
                </a:cxn>
                <a:cxn ang="0">
                  <a:pos x="1603" y="3586"/>
                </a:cxn>
                <a:cxn ang="0">
                  <a:pos x="1472" y="3689"/>
                </a:cxn>
                <a:cxn ang="0">
                  <a:pos x="1325" y="3791"/>
                </a:cxn>
                <a:cxn ang="0">
                  <a:pos x="1164" y="3908"/>
                </a:cxn>
                <a:cxn ang="0">
                  <a:pos x="996" y="4011"/>
                </a:cxn>
                <a:cxn ang="0">
                  <a:pos x="813" y="4106"/>
                </a:cxn>
                <a:cxn ang="0">
                  <a:pos x="623" y="4194"/>
                </a:cxn>
                <a:cxn ang="0">
                  <a:pos x="425" y="4267"/>
                </a:cxn>
                <a:cxn ang="0">
                  <a:pos x="322" y="4296"/>
                </a:cxn>
                <a:cxn ang="0">
                  <a:pos x="213" y="4318"/>
                </a:cxn>
                <a:cxn ang="0">
                  <a:pos x="110" y="4347"/>
                </a:cxn>
                <a:cxn ang="0">
                  <a:pos x="0" y="4355"/>
                </a:cxn>
              </a:cxnLst>
              <a:rect l="0" t="0" r="0" b="0"/>
              <a:pathLst>
                <a:path w="2562" h="4355">
                  <a:moveTo>
                    <a:pt x="2108" y="0"/>
                  </a:moveTo>
                  <a:lnTo>
                    <a:pt x="2145" y="73"/>
                  </a:lnTo>
                  <a:lnTo>
                    <a:pt x="2196" y="175"/>
                  </a:lnTo>
                  <a:lnTo>
                    <a:pt x="2247" y="300"/>
                  </a:lnTo>
                  <a:lnTo>
                    <a:pt x="2321" y="453"/>
                  </a:lnTo>
                  <a:lnTo>
                    <a:pt x="2379" y="629"/>
                  </a:lnTo>
                  <a:lnTo>
                    <a:pt x="2438" y="827"/>
                  </a:lnTo>
                  <a:lnTo>
                    <a:pt x="2489" y="1054"/>
                  </a:lnTo>
                  <a:lnTo>
                    <a:pt x="2533" y="1288"/>
                  </a:lnTo>
                  <a:lnTo>
                    <a:pt x="2548" y="1412"/>
                  </a:lnTo>
                  <a:lnTo>
                    <a:pt x="2562" y="1537"/>
                  </a:lnTo>
                  <a:lnTo>
                    <a:pt x="2562" y="1668"/>
                  </a:lnTo>
                  <a:lnTo>
                    <a:pt x="2562" y="1793"/>
                  </a:lnTo>
                  <a:lnTo>
                    <a:pt x="2555" y="1932"/>
                  </a:lnTo>
                  <a:lnTo>
                    <a:pt x="2533" y="2064"/>
                  </a:lnTo>
                  <a:lnTo>
                    <a:pt x="2511" y="2195"/>
                  </a:lnTo>
                  <a:lnTo>
                    <a:pt x="2482" y="2327"/>
                  </a:lnTo>
                  <a:lnTo>
                    <a:pt x="2438" y="2459"/>
                  </a:lnTo>
                  <a:lnTo>
                    <a:pt x="2386" y="2591"/>
                  </a:lnTo>
                  <a:lnTo>
                    <a:pt x="2321" y="2730"/>
                  </a:lnTo>
                  <a:lnTo>
                    <a:pt x="2247" y="2862"/>
                  </a:lnTo>
                  <a:lnTo>
                    <a:pt x="2174" y="2993"/>
                  </a:lnTo>
                  <a:lnTo>
                    <a:pt x="2079" y="3118"/>
                  </a:lnTo>
                  <a:lnTo>
                    <a:pt x="2035" y="3169"/>
                  </a:lnTo>
                  <a:lnTo>
                    <a:pt x="1911" y="3293"/>
                  </a:lnTo>
                  <a:lnTo>
                    <a:pt x="1728" y="3484"/>
                  </a:lnTo>
                  <a:lnTo>
                    <a:pt x="1603" y="3586"/>
                  </a:lnTo>
                  <a:lnTo>
                    <a:pt x="1472" y="3689"/>
                  </a:lnTo>
                  <a:lnTo>
                    <a:pt x="1325" y="3791"/>
                  </a:lnTo>
                  <a:lnTo>
                    <a:pt x="1164" y="3908"/>
                  </a:lnTo>
                  <a:lnTo>
                    <a:pt x="996" y="4011"/>
                  </a:lnTo>
                  <a:lnTo>
                    <a:pt x="813" y="4106"/>
                  </a:lnTo>
                  <a:lnTo>
                    <a:pt x="623" y="4194"/>
                  </a:lnTo>
                  <a:lnTo>
                    <a:pt x="425" y="4267"/>
                  </a:lnTo>
                  <a:lnTo>
                    <a:pt x="322" y="4296"/>
                  </a:lnTo>
                  <a:lnTo>
                    <a:pt x="213" y="4318"/>
                  </a:lnTo>
                  <a:lnTo>
                    <a:pt x="110" y="4347"/>
                  </a:lnTo>
                  <a:lnTo>
                    <a:pt x="0" y="4355"/>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28" name="フリーフォーム 27"/>
            <p:cNvSpPr>
              <a:spLocks/>
            </p:cNvSpPr>
            <p:nvPr/>
          </p:nvSpPr>
          <p:spPr bwMode="auto">
            <a:xfrm>
              <a:off x="4533" y="1949"/>
              <a:ext cx="1508" cy="2364"/>
            </a:xfrm>
            <a:custGeom>
              <a:avLst/>
              <a:gdLst/>
              <a:ahLst/>
              <a:cxnLst>
                <a:cxn ang="0">
                  <a:pos x="0" y="2364"/>
                </a:cxn>
                <a:cxn ang="0">
                  <a:pos x="58" y="2320"/>
                </a:cxn>
                <a:cxn ang="0">
                  <a:pos x="212" y="2181"/>
                </a:cxn>
                <a:cxn ang="0">
                  <a:pos x="322" y="2086"/>
                </a:cxn>
                <a:cxn ang="0">
                  <a:pos x="439" y="1976"/>
                </a:cxn>
                <a:cxn ang="0">
                  <a:pos x="564" y="1837"/>
                </a:cxn>
                <a:cxn ang="0">
                  <a:pos x="695" y="1683"/>
                </a:cxn>
                <a:cxn ang="0">
                  <a:pos x="827" y="1529"/>
                </a:cxn>
                <a:cxn ang="0">
                  <a:pos x="959" y="1339"/>
                </a:cxn>
                <a:cxn ang="0">
                  <a:pos x="1090" y="1149"/>
                </a:cxn>
                <a:cxn ang="0">
                  <a:pos x="1208" y="936"/>
                </a:cxn>
                <a:cxn ang="0">
                  <a:pos x="1266" y="827"/>
                </a:cxn>
                <a:cxn ang="0">
                  <a:pos x="1310" y="717"/>
                </a:cxn>
                <a:cxn ang="0">
                  <a:pos x="1361" y="600"/>
                </a:cxn>
                <a:cxn ang="0">
                  <a:pos x="1405" y="490"/>
                </a:cxn>
                <a:cxn ang="0">
                  <a:pos x="1434" y="365"/>
                </a:cxn>
                <a:cxn ang="0">
                  <a:pos x="1471" y="248"/>
                </a:cxn>
                <a:cxn ang="0">
                  <a:pos x="1493" y="124"/>
                </a:cxn>
                <a:cxn ang="0">
                  <a:pos x="1508" y="0"/>
                </a:cxn>
              </a:cxnLst>
              <a:rect l="0" t="0" r="0" b="0"/>
              <a:pathLst>
                <a:path w="1508" h="2364">
                  <a:moveTo>
                    <a:pt x="0" y="2364"/>
                  </a:moveTo>
                  <a:lnTo>
                    <a:pt x="58" y="2320"/>
                  </a:lnTo>
                  <a:lnTo>
                    <a:pt x="212" y="2181"/>
                  </a:lnTo>
                  <a:lnTo>
                    <a:pt x="322" y="2086"/>
                  </a:lnTo>
                  <a:lnTo>
                    <a:pt x="439" y="1976"/>
                  </a:lnTo>
                  <a:lnTo>
                    <a:pt x="564" y="1837"/>
                  </a:lnTo>
                  <a:lnTo>
                    <a:pt x="695" y="1683"/>
                  </a:lnTo>
                  <a:lnTo>
                    <a:pt x="827" y="1529"/>
                  </a:lnTo>
                  <a:lnTo>
                    <a:pt x="959" y="1339"/>
                  </a:lnTo>
                  <a:lnTo>
                    <a:pt x="1090" y="1149"/>
                  </a:lnTo>
                  <a:lnTo>
                    <a:pt x="1208" y="936"/>
                  </a:lnTo>
                  <a:lnTo>
                    <a:pt x="1266" y="827"/>
                  </a:lnTo>
                  <a:lnTo>
                    <a:pt x="1310" y="717"/>
                  </a:lnTo>
                  <a:lnTo>
                    <a:pt x="1361" y="600"/>
                  </a:lnTo>
                  <a:lnTo>
                    <a:pt x="1405" y="490"/>
                  </a:lnTo>
                  <a:lnTo>
                    <a:pt x="1434" y="365"/>
                  </a:lnTo>
                  <a:lnTo>
                    <a:pt x="1471" y="248"/>
                  </a:lnTo>
                  <a:lnTo>
                    <a:pt x="1493" y="124"/>
                  </a:lnTo>
                  <a:lnTo>
                    <a:pt x="1508"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grpSp>
        <p:nvGrpSpPr>
          <p:cNvPr id="8" name="グループ化 7"/>
          <p:cNvGrpSpPr/>
          <p:nvPr/>
        </p:nvGrpSpPr>
        <p:grpSpPr>
          <a:xfrm>
            <a:off x="7270629" y="3871493"/>
            <a:ext cx="1541824" cy="1424221"/>
            <a:chOff x="7286645" y="3871493"/>
            <a:chExt cx="1541824" cy="1424221"/>
          </a:xfrm>
          <a:gradFill>
            <a:gsLst>
              <a:gs pos="0">
                <a:schemeClr val="accent1">
                  <a:alpha val="20000"/>
                </a:schemeClr>
              </a:gs>
              <a:gs pos="100000">
                <a:schemeClr val="accent1">
                  <a:lumMod val="20000"/>
                  <a:lumOff val="80000"/>
                </a:schemeClr>
              </a:gs>
            </a:gsLst>
            <a:lin ang="5400000" scaled="1"/>
          </a:gradFill>
        </p:grpSpPr>
        <p:sp>
          <p:nvSpPr>
            <p:cNvPr id="30" name="フリーフォーム 29"/>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1" name="フリーフォーム 30"/>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2" name="フリーフォーム 31"/>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grpSp>
        <p:nvGrpSpPr>
          <p:cNvPr id="9" name="グループ化 8"/>
          <p:cNvGrpSpPr/>
          <p:nvPr/>
        </p:nvGrpSpPr>
        <p:grpSpPr>
          <a:xfrm>
            <a:off x="6341934" y="5000636"/>
            <a:ext cx="1071570" cy="1036602"/>
            <a:chOff x="6357950" y="5000636"/>
            <a:chExt cx="1071570" cy="1036602"/>
          </a:xfrm>
          <a:gradFill>
            <a:gsLst>
              <a:gs pos="0">
                <a:schemeClr val="accent1">
                  <a:alpha val="20000"/>
                </a:schemeClr>
              </a:gs>
              <a:gs pos="100000">
                <a:schemeClr val="accent1">
                  <a:lumMod val="20000"/>
                  <a:lumOff val="80000"/>
                </a:schemeClr>
              </a:gs>
            </a:gsLst>
            <a:lin ang="5400000" scaled="1"/>
          </a:gradFill>
        </p:grpSpPr>
        <p:sp>
          <p:nvSpPr>
            <p:cNvPr id="34" name="フリーフォーム 33"/>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5" name="フリーフォーム 34"/>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6" name="フリーフォーム 35"/>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sp>
        <p:nvSpPr>
          <p:cNvPr id="37" name="フリーフォーム 36"/>
          <p:cNvSpPr>
            <a:spLocks/>
          </p:cNvSpPr>
          <p:nvPr/>
        </p:nvSpPr>
        <p:spPr bwMode="auto">
          <a:xfrm>
            <a:off x="5841868"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9" name="フリーフォーム 38"/>
          <p:cNvSpPr>
            <a:spLocks/>
          </p:cNvSpPr>
          <p:nvPr/>
        </p:nvSpPr>
        <p:spPr bwMode="auto">
          <a:xfrm rot="5400000">
            <a:off x="7322976" y="5055119"/>
            <a:ext cx="1894702" cy="167838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bg1"/>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grpSp>
        <p:nvGrpSpPr>
          <p:cNvPr id="10" name="グループ化 9"/>
          <p:cNvGrpSpPr/>
          <p:nvPr/>
        </p:nvGrpSpPr>
        <p:grpSpPr>
          <a:xfrm>
            <a:off x="7286645" y="3871493"/>
            <a:ext cx="1541824" cy="1424221"/>
            <a:chOff x="7286645" y="3871493"/>
            <a:chExt cx="1541824" cy="1424221"/>
          </a:xfrm>
          <a:gradFill>
            <a:gsLst>
              <a:gs pos="1000">
                <a:schemeClr val="accent1">
                  <a:alpha val="20000"/>
                </a:schemeClr>
              </a:gs>
              <a:gs pos="100000">
                <a:schemeClr val="accent1"/>
              </a:gs>
            </a:gsLst>
            <a:lin ang="5400000" scaled="1"/>
          </a:gradFill>
        </p:grpSpPr>
        <p:sp>
          <p:nvSpPr>
            <p:cNvPr id="33" name="フリーフォーム 32"/>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40" name="フリーフォーム 39"/>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41" name="フリーフォーム 40"/>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grpSp>
        <p:nvGrpSpPr>
          <p:cNvPr id="11" name="グループ化 10"/>
          <p:cNvGrpSpPr/>
          <p:nvPr/>
        </p:nvGrpSpPr>
        <p:grpSpPr>
          <a:xfrm>
            <a:off x="6357950" y="5000636"/>
            <a:ext cx="1071570" cy="1036602"/>
            <a:chOff x="6357950" y="5000636"/>
            <a:chExt cx="1071570" cy="1036602"/>
          </a:xfrm>
          <a:gradFill>
            <a:gsLst>
              <a:gs pos="0">
                <a:schemeClr val="accent1">
                  <a:alpha val="20000"/>
                </a:schemeClr>
              </a:gs>
              <a:gs pos="100000">
                <a:schemeClr val="accent1"/>
              </a:gs>
            </a:gsLst>
            <a:lin ang="5400000" scaled="1"/>
          </a:gradFill>
        </p:grpSpPr>
        <p:sp>
          <p:nvSpPr>
            <p:cNvPr id="43" name="フリーフォーム 4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44" name="フリーフォーム 4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45" name="フリーフォーム 4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sp>
        <p:nvSpPr>
          <p:cNvPr id="46" name="フリーフォーム 45"/>
          <p:cNvSpPr>
            <a:spLocks/>
          </p:cNvSpPr>
          <p:nvPr/>
        </p:nvSpPr>
        <p:spPr bwMode="auto">
          <a:xfrm>
            <a:off x="5857884" y="5857892"/>
            <a:ext cx="245087" cy="231993"/>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28604"/>
            <a:ext cx="8229600" cy="1143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28596"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1"/>
            <a:ext cx="4038600" cy="468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8FC4B583-5345-0741-B08B-D5039F553F15}" type="datetimeFigureOut">
              <a:rPr lang="ja-JP" altLang="en-US" smtClean="0"/>
              <a:pPr/>
              <a:t>14.11.29</a:t>
            </a:fld>
            <a:endParaRPr lang="ja-JP" altLang="en-US" dirty="0"/>
          </a:p>
        </p:txBody>
      </p:sp>
      <p:sp>
        <p:nvSpPr>
          <p:cNvPr id="6" name="フッター プレースホルダー 5"/>
          <p:cNvSpPr>
            <a:spLocks noGrp="1"/>
          </p:cNvSpPr>
          <p:nvPr>
            <p:ph type="ftr" sz="quarter" idx="11"/>
          </p:nvPr>
        </p:nvSpPr>
        <p:spPr>
          <a:xfrm>
            <a:off x="2199600" y="0"/>
            <a:ext cx="4500000" cy="360000"/>
          </a:xfrm>
        </p:spPr>
        <p:txBody>
          <a:bodyPr/>
          <a:lstStyle/>
          <a:p>
            <a:endParaRPr lang="ja-JP" altLang="en-US" dirty="0"/>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28678"/>
            <a:ext cx="8229600" cy="571496"/>
          </a:xfrm>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7" y="2174876"/>
            <a:ext cx="4041775" cy="4183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a:xfrm>
            <a:off x="0" y="0"/>
            <a:ext cx="2134800" cy="360000"/>
          </a:xfrm>
        </p:spPr>
        <p:txBody>
          <a:bodyPr/>
          <a:lstStyle/>
          <a:p>
            <a:fld id="{8FC4B583-5345-0741-B08B-D5039F553F15}" type="datetimeFigureOut">
              <a:rPr lang="ja-JP" altLang="en-US" smtClean="0"/>
              <a:pPr/>
              <a:t>14.11.29</a:t>
            </a:fld>
            <a:endParaRPr lang="ja-JP" altLang="en-US" dirty="0"/>
          </a:p>
        </p:txBody>
      </p:sp>
      <p:sp>
        <p:nvSpPr>
          <p:cNvPr id="8" name="フッター プレースホルダー 7"/>
          <p:cNvSpPr>
            <a:spLocks noGrp="1"/>
          </p:cNvSpPr>
          <p:nvPr>
            <p:ph type="ftr" sz="quarter" idx="11"/>
          </p:nvPr>
        </p:nvSpPr>
        <p:spPr>
          <a:xfrm>
            <a:off x="2199600" y="0"/>
            <a:ext cx="4500000" cy="360000"/>
          </a:xfrm>
        </p:spPr>
        <p:txBody>
          <a:bodyPr/>
          <a:lstStyle/>
          <a:p>
            <a:endParaRPr lang="ja-JP" altLang="en-US" dirty="0"/>
          </a:p>
        </p:txBody>
      </p:sp>
      <p:sp>
        <p:nvSpPr>
          <p:cNvPr id="9" name="スライド番号プレースホルダー 8"/>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71744"/>
            <a:ext cx="8229600" cy="11430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4" name="フッター プレースホルダー 3"/>
          <p:cNvSpPr>
            <a:spLocks noGrp="1"/>
          </p:cNvSpPr>
          <p:nvPr>
            <p:ph type="ftr" sz="quarter" idx="11"/>
          </p:nvPr>
        </p:nvSpPr>
        <p:spPr>
          <a:xfrm>
            <a:off x="2199600" y="0"/>
            <a:ext cx="4500000" cy="360000"/>
          </a:xfrm>
        </p:spPr>
        <p:txBody>
          <a:bodyPr/>
          <a:lstStyle/>
          <a:p>
            <a:endParaRPr lang="ja-JP" altLang="en-US" dirty="0"/>
          </a:p>
        </p:txBody>
      </p:sp>
      <p:sp>
        <p:nvSpPr>
          <p:cNvPr id="5" name="スライド番号プレースホルダー 4"/>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3" name="フッター プレースホルダー 2"/>
          <p:cNvSpPr>
            <a:spLocks noGrp="1"/>
          </p:cNvSpPr>
          <p:nvPr>
            <p:ph type="ftr" sz="quarter" idx="11"/>
          </p:nvPr>
        </p:nvSpPr>
        <p:spPr>
          <a:xfrm>
            <a:off x="2199600" y="0"/>
            <a:ext cx="4500000" cy="360000"/>
          </a:xfrm>
        </p:spPr>
        <p:txBody>
          <a:bodyPr/>
          <a:lstStyle/>
          <a:p>
            <a:endParaRPr lang="ja-JP" altLang="en-US" dirty="0"/>
          </a:p>
        </p:txBody>
      </p:sp>
      <p:sp>
        <p:nvSpPr>
          <p:cNvPr id="4" name="スライド番号プレースホルダー 3"/>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1737" y="719158"/>
            <a:ext cx="3257544" cy="116205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814786" y="719158"/>
            <a:ext cx="4757742" cy="5710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61737" y="1928804"/>
            <a:ext cx="3258000" cy="45005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3600" cy="360000"/>
          </a:xfrm>
        </p:spPr>
        <p:txBody>
          <a:bodyPr/>
          <a:lstStyle/>
          <a:p>
            <a:fld id="{8FC4B583-5345-0741-B08B-D5039F553F15}" type="datetimeFigureOut">
              <a:rPr lang="ja-JP" altLang="en-US" smtClean="0"/>
              <a:pPr/>
              <a:t>14.11.29</a:t>
            </a:fld>
            <a:endParaRPr lang="ja-JP" altLang="en-US" dirty="0"/>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
        <p:nvSpPr>
          <p:cNvPr id="10" name="フッター プレースホルダー 9"/>
          <p:cNvSpPr>
            <a:spLocks noGrp="1"/>
          </p:cNvSpPr>
          <p:nvPr>
            <p:ph type="ftr" sz="quarter" idx="11"/>
          </p:nvPr>
        </p:nvSpPr>
        <p:spPr>
          <a:xfrm>
            <a:off x="2199599" y="0"/>
            <a:ext cx="4500000" cy="360000"/>
          </a:xfrm>
        </p:spPr>
        <p:txBody>
          <a:bodyPr/>
          <a:lstStyle/>
          <a:p>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付きの図">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0472" y="4917323"/>
            <a:ext cx="7774866" cy="428628"/>
          </a:xfrm>
        </p:spPr>
        <p:txBody>
          <a:bodyPr anchor="b"/>
          <a:lstStyle>
            <a:lvl1pPr algn="l">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571472" y="623834"/>
            <a:ext cx="5486400" cy="4114800"/>
          </a:xfrm>
          <a:prstGeom prst="rect">
            <a:avLst/>
          </a:prstGeom>
          <a:noFill/>
          <a:ln w="241300" cmpd="thinThick">
            <a:solidFill>
              <a:schemeClr val="bg1"/>
            </a:solidFill>
            <a:prstDash val="solid"/>
            <a:miter lim="800000"/>
          </a:ln>
          <a:effectLst>
            <a:glow rad="101600">
              <a:schemeClr val="tx2">
                <a:alpha val="60000"/>
              </a:schemeClr>
            </a:glow>
          </a:effectLst>
          <a:scene3d>
            <a:camera prst="perspectiveFront"/>
            <a:lightRig rig="threePt" dir="t"/>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dirty="0"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28596" y="5429264"/>
            <a:ext cx="7786742" cy="10001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2134800" cy="360000"/>
          </a:xfrm>
        </p:spPr>
        <p:txBody>
          <a:bodyPr/>
          <a:lstStyle/>
          <a:p>
            <a:fld id="{8FC4B583-5345-0741-B08B-D5039F553F15}" type="datetimeFigureOut">
              <a:rPr lang="ja-JP" altLang="en-US" smtClean="0"/>
              <a:pPr/>
              <a:t>14.11.29</a:t>
            </a:fld>
            <a:endParaRPr lang="ja-JP" altLang="en-US" dirty="0"/>
          </a:p>
        </p:txBody>
      </p:sp>
      <p:sp>
        <p:nvSpPr>
          <p:cNvPr id="6" name="フッター プレースホルダー 5"/>
          <p:cNvSpPr>
            <a:spLocks noGrp="1"/>
          </p:cNvSpPr>
          <p:nvPr>
            <p:ph type="ftr" sz="quarter" idx="11"/>
          </p:nvPr>
        </p:nvSpPr>
        <p:spPr>
          <a:xfrm>
            <a:off x="2199600" y="0"/>
            <a:ext cx="4500000" cy="361347"/>
          </a:xfrm>
        </p:spPr>
        <p:txBody>
          <a:bodyPr/>
          <a:lstStyle/>
          <a:p>
            <a:endParaRPr lang="ja-JP" altLang="en-US" dirty="0"/>
          </a:p>
        </p:txBody>
      </p:sp>
      <p:sp>
        <p:nvSpPr>
          <p:cNvPr id="7" name="スライド番号プレースホルダー 6"/>
          <p:cNvSpPr>
            <a:spLocks noGrp="1"/>
          </p:cNvSpPr>
          <p:nvPr>
            <p:ph type="sldNum" sz="quarter" idx="12"/>
          </p:nvPr>
        </p:nvSpPr>
        <p:spPr>
          <a:xfrm>
            <a:off x="7714800" y="0"/>
            <a:ext cx="1429200" cy="360000"/>
          </a:xfrm>
        </p:spPr>
        <p:txBody>
          <a:bodyPr/>
          <a:lstStyle>
            <a:lvl1pPr algn="ctr">
              <a:defRPr/>
            </a:lvl1pPr>
          </a:lstStyle>
          <a:p>
            <a:fld id="{F45074B9-48AD-BE4A-B52E-E4BFB8E3927E}" type="slidenum">
              <a:rPr lang="ja-JP" altLang="en-US" smtClean="0"/>
              <a:pPr/>
              <a:t>‹#›</a:t>
            </a:fld>
            <a:endParaRPr lang="ja-JP" alt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1" name="日付プレースホルダー 20"/>
          <p:cNvSpPr>
            <a:spLocks noGrp="1"/>
          </p:cNvSpPr>
          <p:nvPr>
            <p:ph type="dt" sz="half" idx="2"/>
          </p:nvPr>
        </p:nvSpPr>
        <p:spPr>
          <a:xfrm>
            <a:off x="0" y="0"/>
            <a:ext cx="2133600" cy="360000"/>
          </a:xfrm>
          <a:prstGeom prst="rect">
            <a:avLst/>
          </a:prstGeom>
        </p:spPr>
        <p:txBody>
          <a:bodyPr vert="horz" rtlCol="0" anchor="ctr"/>
          <a:lstStyle>
            <a:lvl1pPr algn="l" eaLnBrk="1" latinLnBrk="0" hangingPunct="1">
              <a:defRPr kumimoji="0" sz="1200">
                <a:solidFill>
                  <a:schemeClr val="tx2">
                    <a:shade val="50000"/>
                  </a:schemeClr>
                </a:solidFill>
              </a:defRPr>
            </a:lvl1pPr>
          </a:lstStyle>
          <a:p>
            <a:fld id="{8FC4B583-5345-0741-B08B-D5039F553F15}" type="datetimeFigureOut">
              <a:rPr lang="ja-JP" altLang="en-US" smtClean="0"/>
              <a:pPr/>
              <a:t>14.11.29</a:t>
            </a:fld>
            <a:endParaRPr lang="ja-JP" altLang="en-US" dirty="0"/>
          </a:p>
        </p:txBody>
      </p:sp>
      <p:sp>
        <p:nvSpPr>
          <p:cNvPr id="10" name="フッター プレースホルダー 9"/>
          <p:cNvSpPr>
            <a:spLocks noGrp="1"/>
          </p:cNvSpPr>
          <p:nvPr>
            <p:ph type="ftr" sz="quarter" idx="3"/>
          </p:nvPr>
        </p:nvSpPr>
        <p:spPr>
          <a:xfrm>
            <a:off x="2198578" y="1"/>
            <a:ext cx="4500594" cy="361347"/>
          </a:xfrm>
          <a:prstGeom prst="rect">
            <a:avLst/>
          </a:prstGeom>
        </p:spPr>
        <p:txBody>
          <a:bodyPr vert="horz" rtlCol="0" anchor="ctr"/>
          <a:lstStyle>
            <a:lvl1pPr algn="ctr" eaLnBrk="1" latinLnBrk="0" hangingPunct="1">
              <a:defRPr kumimoji="0" sz="1200">
                <a:solidFill>
                  <a:schemeClr val="tx2">
                    <a:shade val="50000"/>
                  </a:schemeClr>
                </a:solidFill>
              </a:defRPr>
            </a:lvl1pPr>
          </a:lstStyle>
          <a:p>
            <a:endParaRPr lang="ja-JP" altLang="en-US" dirty="0"/>
          </a:p>
        </p:txBody>
      </p:sp>
      <p:sp>
        <p:nvSpPr>
          <p:cNvPr id="31" name="スライド番号プレースホルダー 30"/>
          <p:cNvSpPr>
            <a:spLocks noGrp="1"/>
          </p:cNvSpPr>
          <p:nvPr>
            <p:ph type="sldNum" sz="quarter" idx="4"/>
          </p:nvPr>
        </p:nvSpPr>
        <p:spPr>
          <a:xfrm>
            <a:off x="7715272" y="0"/>
            <a:ext cx="1428728" cy="360000"/>
          </a:xfrm>
          <a:prstGeom prst="rect">
            <a:avLst/>
          </a:prstGeom>
        </p:spPr>
        <p:txBody>
          <a:bodyPr vert="horz" rtlCol="0" anchor="ctr"/>
          <a:lstStyle>
            <a:lvl1pPr algn="ctr" eaLnBrk="1" latinLnBrk="0" hangingPunct="1">
              <a:defRPr kumimoji="0" sz="1200">
                <a:solidFill>
                  <a:schemeClr val="tx2">
                    <a:shade val="50000"/>
                  </a:schemeClr>
                </a:solidFill>
              </a:defRPr>
            </a:lvl1pPr>
          </a:lstStyle>
          <a:p>
            <a:fld id="{F45074B9-48AD-BE4A-B52E-E4BFB8E3927E}" type="slidenum">
              <a:rPr lang="ja-JP" altLang="en-US" smtClean="0"/>
              <a:pPr/>
              <a:t>‹#›</a:t>
            </a:fld>
            <a:endParaRPr lang="ja-JP" altLang="en-US" dirty="0"/>
          </a:p>
        </p:txBody>
      </p:sp>
      <p:grpSp>
        <p:nvGrpSpPr>
          <p:cNvPr id="2" name="グループ化 1"/>
          <p:cNvGrpSpPr>
            <a:grpSpLocks/>
          </p:cNvGrpSpPr>
          <p:nvPr/>
        </p:nvGrpSpPr>
        <p:grpSpPr bwMode="auto">
          <a:xfrm>
            <a:off x="-27819" y="-13"/>
            <a:ext cx="9171027" cy="6856554"/>
            <a:chOff x="2074" y="1608"/>
            <a:chExt cx="1603" cy="1129"/>
          </a:xfrm>
        </p:grpSpPr>
        <p:sp>
          <p:nvSpPr>
            <p:cNvPr id="18" name="フリーフォーム 17"/>
            <p:cNvSpPr>
              <a:spLocks/>
            </p:cNvSpPr>
            <p:nvPr/>
          </p:nvSpPr>
          <p:spPr bwMode="auto">
            <a:xfrm>
              <a:off x="2074" y="2433"/>
              <a:ext cx="991" cy="300"/>
            </a:xfrm>
            <a:custGeom>
              <a:avLst/>
              <a:gdLst>
                <a:gd name="T0" fmla="*/ 0 w 991"/>
                <a:gd name="T1" fmla="*/ 0 h 300"/>
                <a:gd name="T2" fmla="*/ 15 w 991"/>
                <a:gd name="T3" fmla="*/ 14 h 300"/>
                <a:gd name="T4" fmla="*/ 32 w 991"/>
                <a:gd name="T5" fmla="*/ 33 h 300"/>
                <a:gd name="T6" fmla="*/ 57 w 991"/>
                <a:gd name="T7" fmla="*/ 54 h 300"/>
                <a:gd name="T8" fmla="*/ 92 w 991"/>
                <a:gd name="T9" fmla="*/ 79 h 300"/>
                <a:gd name="T10" fmla="*/ 132 w 991"/>
                <a:gd name="T11" fmla="*/ 106 h 300"/>
                <a:gd name="T12" fmla="*/ 182 w 991"/>
                <a:gd name="T13" fmla="*/ 133 h 300"/>
                <a:gd name="T14" fmla="*/ 236 w 991"/>
                <a:gd name="T15" fmla="*/ 163 h 300"/>
                <a:gd name="T16" fmla="*/ 301 w 991"/>
                <a:gd name="T17" fmla="*/ 192 h 300"/>
                <a:gd name="T18" fmla="*/ 374 w 991"/>
                <a:gd name="T19" fmla="*/ 219 h 300"/>
                <a:gd name="T20" fmla="*/ 457 w 991"/>
                <a:gd name="T21" fmla="*/ 244 h 300"/>
                <a:gd name="T22" fmla="*/ 501 w 991"/>
                <a:gd name="T23" fmla="*/ 255 h 300"/>
                <a:gd name="T24" fmla="*/ 545 w 991"/>
                <a:gd name="T25" fmla="*/ 267 h 300"/>
                <a:gd name="T26" fmla="*/ 595 w 991"/>
                <a:gd name="T27" fmla="*/ 275 h 300"/>
                <a:gd name="T28" fmla="*/ 647 w 991"/>
                <a:gd name="T29" fmla="*/ 282 h 300"/>
                <a:gd name="T30" fmla="*/ 699 w 991"/>
                <a:gd name="T31" fmla="*/ 290 h 300"/>
                <a:gd name="T32" fmla="*/ 752 w 991"/>
                <a:gd name="T33" fmla="*/ 294 h 300"/>
                <a:gd name="T34" fmla="*/ 810 w 991"/>
                <a:gd name="T35" fmla="*/ 298 h 300"/>
                <a:gd name="T36" fmla="*/ 868 w 991"/>
                <a:gd name="T37" fmla="*/ 300 h 300"/>
                <a:gd name="T38" fmla="*/ 927 w 991"/>
                <a:gd name="T39" fmla="*/ 298 h 300"/>
                <a:gd name="T40" fmla="*/ 991 w 991"/>
                <a:gd name="T41" fmla="*/ 296 h 300"/>
                <a:gd name="T42" fmla="*/ 0 1 256"/>
                <a:gd name="T43" fmla="*/ 0 1 256"/>
                <a:gd name="T44" fmla="*/ 0 1 256"/>
                <a:gd name="T45" fmla="*/ 0 1 256"/>
                <a:gd name="T46" fmla="*/ 0 1 256"/>
                <a:gd name="T47" fmla="*/ 0 1 256"/>
                <a:gd name="T48" fmla="*/ 0 1 256"/>
                <a:gd name="T49" fmla="*/ 0 1 256"/>
                <a:gd name="T50" fmla="*/ 0 1 256"/>
                <a:gd name="T51" fmla="*/ 0 1 256"/>
                <a:gd name="T52" fmla="*/ 0 1 256"/>
                <a:gd name="T53" fmla="*/ 0 1 256"/>
                <a:gd name="T54" fmla="*/ 0 1 256"/>
                <a:gd name="T55" fmla="*/ 0 1 256"/>
                <a:gd name="T56" fmla="*/ 0 1 256"/>
                <a:gd name="T57" fmla="*/ 0 1 256"/>
                <a:gd name="T58" fmla="*/ 0 1 256"/>
                <a:gd name="T59" fmla="*/ 0 1 256"/>
                <a:gd name="T60" fmla="*/ 0 1 256"/>
                <a:gd name="T61" fmla="*/ 0 1 256"/>
                <a:gd name="T62" fmla="*/ 0 1 256"/>
                <a:gd name="T63" fmla="*/ 0 w 991"/>
                <a:gd name="T64" fmla="*/ 0 h 300"/>
                <a:gd name="T65" fmla="*/ 0 w 991"/>
                <a:gd name="T66" fmla="*/ 0 h 3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300">
                  <a:moveTo>
                    <a:pt x="0" y="0"/>
                  </a:moveTo>
                  <a:lnTo>
                    <a:pt x="15" y="14"/>
                  </a:lnTo>
                  <a:lnTo>
                    <a:pt x="32" y="33"/>
                  </a:lnTo>
                  <a:lnTo>
                    <a:pt x="57" y="54"/>
                  </a:lnTo>
                  <a:lnTo>
                    <a:pt x="92" y="79"/>
                  </a:lnTo>
                  <a:lnTo>
                    <a:pt x="132" y="106"/>
                  </a:lnTo>
                  <a:lnTo>
                    <a:pt x="182" y="133"/>
                  </a:lnTo>
                  <a:lnTo>
                    <a:pt x="236" y="163"/>
                  </a:lnTo>
                  <a:lnTo>
                    <a:pt x="301" y="192"/>
                  </a:lnTo>
                  <a:lnTo>
                    <a:pt x="374" y="219"/>
                  </a:lnTo>
                  <a:lnTo>
                    <a:pt x="457" y="244"/>
                  </a:lnTo>
                  <a:lnTo>
                    <a:pt x="501" y="255"/>
                  </a:lnTo>
                  <a:lnTo>
                    <a:pt x="545" y="267"/>
                  </a:lnTo>
                  <a:lnTo>
                    <a:pt x="595" y="275"/>
                  </a:lnTo>
                  <a:lnTo>
                    <a:pt x="647" y="282"/>
                  </a:lnTo>
                  <a:lnTo>
                    <a:pt x="699" y="290"/>
                  </a:lnTo>
                  <a:lnTo>
                    <a:pt x="752" y="294"/>
                  </a:lnTo>
                  <a:lnTo>
                    <a:pt x="810" y="298"/>
                  </a:lnTo>
                  <a:lnTo>
                    <a:pt x="868" y="300"/>
                  </a:lnTo>
                  <a:lnTo>
                    <a:pt x="927" y="298"/>
                  </a:lnTo>
                  <a:lnTo>
                    <a:pt x="991" y="296"/>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19" name="フリーフォーム 18"/>
            <p:cNvSpPr>
              <a:spLocks/>
            </p:cNvSpPr>
            <p:nvPr/>
          </p:nvSpPr>
          <p:spPr bwMode="auto">
            <a:xfrm>
              <a:off x="2915" y="1608"/>
              <a:ext cx="683" cy="1129"/>
            </a:xfrm>
            <a:custGeom>
              <a:avLst/>
              <a:gdLst>
                <a:gd name="T0" fmla="*/ 0 w 539"/>
                <a:gd name="T1" fmla="*/ 1129 h 1129"/>
                <a:gd name="T2" fmla="*/ 42 w 539"/>
                <a:gd name="T3" fmla="*/ 1125 h 1129"/>
                <a:gd name="T4" fmla="*/ 132 w 539"/>
                <a:gd name="T5" fmla="*/ 1115 h 1129"/>
                <a:gd name="T6" fmla="*/ 188 w 539"/>
                <a:gd name="T7" fmla="*/ 1106 h 1129"/>
                <a:gd name="T8" fmla="*/ 241 w 539"/>
                <a:gd name="T9" fmla="*/ 1094 h 1129"/>
                <a:gd name="T10" fmla="*/ 289 w 539"/>
                <a:gd name="T11" fmla="*/ 1079 h 1129"/>
                <a:gd name="T12" fmla="*/ 311 w 539"/>
                <a:gd name="T13" fmla="*/ 1071 h 1129"/>
                <a:gd name="T14" fmla="*/ 328 w 539"/>
                <a:gd name="T15" fmla="*/ 1062 h 1129"/>
                <a:gd name="T16" fmla="*/ 339 w 539"/>
                <a:gd name="T17" fmla="*/ 1056 h 1129"/>
                <a:gd name="T18" fmla="*/ 351 w 539"/>
                <a:gd name="T19" fmla="*/ 1048 h 1129"/>
                <a:gd name="T20" fmla="*/ 366 w 539"/>
                <a:gd name="T21" fmla="*/ 1037 h 1129"/>
                <a:gd name="T22" fmla="*/ 385 w 539"/>
                <a:gd name="T23" fmla="*/ 1019 h 1129"/>
                <a:gd name="T24" fmla="*/ 405 w 539"/>
                <a:gd name="T25" fmla="*/ 998 h 1129"/>
                <a:gd name="T26" fmla="*/ 426 w 539"/>
                <a:gd name="T27" fmla="*/ 969 h 1129"/>
                <a:gd name="T28" fmla="*/ 449 w 539"/>
                <a:gd name="T29" fmla="*/ 939 h 1129"/>
                <a:gd name="T30" fmla="*/ 470 w 539"/>
                <a:gd name="T31" fmla="*/ 898 h 1129"/>
                <a:gd name="T32" fmla="*/ 489 w 539"/>
                <a:gd name="T33" fmla="*/ 848 h 1129"/>
                <a:gd name="T34" fmla="*/ 506 w 539"/>
                <a:gd name="T35" fmla="*/ 793 h 1129"/>
                <a:gd name="T36" fmla="*/ 520 w 539"/>
                <a:gd name="T37" fmla="*/ 727 h 1129"/>
                <a:gd name="T38" fmla="*/ 531 w 539"/>
                <a:gd name="T39" fmla="*/ 655 h 1129"/>
                <a:gd name="T40" fmla="*/ 537 w 539"/>
                <a:gd name="T41" fmla="*/ 572 h 1129"/>
                <a:gd name="T42" fmla="*/ 539 w 539"/>
                <a:gd name="T43" fmla="*/ 530 h 1129"/>
                <a:gd name="T44" fmla="*/ 537 w 539"/>
                <a:gd name="T45" fmla="*/ 482 h 1129"/>
                <a:gd name="T46" fmla="*/ 535 w 539"/>
                <a:gd name="T47" fmla="*/ 432 h 1129"/>
                <a:gd name="T48" fmla="*/ 533 w 539"/>
                <a:gd name="T49" fmla="*/ 378 h 1129"/>
                <a:gd name="T50" fmla="*/ 531 w 539"/>
                <a:gd name="T51" fmla="*/ 357 h 1129"/>
                <a:gd name="T52" fmla="*/ 524 w 539"/>
                <a:gd name="T53" fmla="*/ 286 h 1129"/>
                <a:gd name="T54" fmla="*/ 516 w 539"/>
                <a:gd name="T55" fmla="*/ 232 h 1129"/>
                <a:gd name="T56" fmla="*/ 503 w 539"/>
                <a:gd name="T57" fmla="*/ 169 h 1129"/>
                <a:gd name="T58" fmla="*/ 487 w 539"/>
                <a:gd name="T59" fmla="*/ 90 h 1129"/>
                <a:gd name="T60" fmla="*/ 466 w 539"/>
                <a:gd name="T61" fmla="*/ 0 h 1129"/>
                <a:gd name="T62" fmla="*/ 0 1 256"/>
                <a:gd name="T63" fmla="*/ 0 1 256"/>
                <a:gd name="T64" fmla="*/ 0 1 256"/>
                <a:gd name="T65" fmla="*/ 0 1 256"/>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w 539"/>
                <a:gd name="T94" fmla="*/ 0 h 1129"/>
                <a:gd name="T95" fmla="*/ 0 w 539"/>
                <a:gd name="T96" fmla="*/ 0 h 11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9" h="1129">
                  <a:moveTo>
                    <a:pt x="0" y="1129"/>
                  </a:moveTo>
                  <a:lnTo>
                    <a:pt x="42" y="1125"/>
                  </a:lnTo>
                  <a:lnTo>
                    <a:pt x="132" y="1115"/>
                  </a:lnTo>
                  <a:lnTo>
                    <a:pt x="188" y="1106"/>
                  </a:lnTo>
                  <a:lnTo>
                    <a:pt x="241" y="1094"/>
                  </a:lnTo>
                  <a:lnTo>
                    <a:pt x="289" y="1079"/>
                  </a:lnTo>
                  <a:lnTo>
                    <a:pt x="311" y="1071"/>
                  </a:lnTo>
                  <a:lnTo>
                    <a:pt x="328" y="1062"/>
                  </a:lnTo>
                  <a:lnTo>
                    <a:pt x="339" y="1056"/>
                  </a:lnTo>
                  <a:lnTo>
                    <a:pt x="351" y="1048"/>
                  </a:lnTo>
                  <a:lnTo>
                    <a:pt x="366" y="1037"/>
                  </a:lnTo>
                  <a:lnTo>
                    <a:pt x="385" y="1019"/>
                  </a:lnTo>
                  <a:lnTo>
                    <a:pt x="405" y="998"/>
                  </a:lnTo>
                  <a:lnTo>
                    <a:pt x="426" y="969"/>
                  </a:lnTo>
                  <a:lnTo>
                    <a:pt x="449" y="939"/>
                  </a:lnTo>
                  <a:lnTo>
                    <a:pt x="470" y="898"/>
                  </a:lnTo>
                  <a:lnTo>
                    <a:pt x="489" y="848"/>
                  </a:lnTo>
                  <a:lnTo>
                    <a:pt x="506" y="793"/>
                  </a:lnTo>
                  <a:lnTo>
                    <a:pt x="520" y="727"/>
                  </a:lnTo>
                  <a:lnTo>
                    <a:pt x="531" y="655"/>
                  </a:lnTo>
                  <a:lnTo>
                    <a:pt x="537" y="572"/>
                  </a:lnTo>
                  <a:lnTo>
                    <a:pt x="539" y="530"/>
                  </a:lnTo>
                  <a:lnTo>
                    <a:pt x="537" y="482"/>
                  </a:lnTo>
                  <a:lnTo>
                    <a:pt x="535" y="432"/>
                  </a:lnTo>
                  <a:lnTo>
                    <a:pt x="533" y="378"/>
                  </a:lnTo>
                  <a:lnTo>
                    <a:pt x="531" y="357"/>
                  </a:lnTo>
                  <a:lnTo>
                    <a:pt x="524" y="286"/>
                  </a:lnTo>
                  <a:lnTo>
                    <a:pt x="516" y="232"/>
                  </a:lnTo>
                  <a:lnTo>
                    <a:pt x="503" y="169"/>
                  </a:lnTo>
                  <a:lnTo>
                    <a:pt x="487" y="90"/>
                  </a:lnTo>
                  <a:lnTo>
                    <a:pt x="466"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0" name="フリーフォーム 19"/>
            <p:cNvSpPr>
              <a:spLocks/>
            </p:cNvSpPr>
            <p:nvPr/>
          </p:nvSpPr>
          <p:spPr bwMode="auto">
            <a:xfrm>
              <a:off x="2079" y="1608"/>
              <a:ext cx="1596" cy="1066"/>
            </a:xfrm>
            <a:custGeom>
              <a:avLst/>
              <a:gdLst>
                <a:gd name="T0" fmla="*/ 0 w 1607"/>
                <a:gd name="T1" fmla="*/ 929 h 1085"/>
                <a:gd name="T2" fmla="*/ 40 w 1607"/>
                <a:gd name="T3" fmla="*/ 941 h 1085"/>
                <a:gd name="T4" fmla="*/ 148 w 1607"/>
                <a:gd name="T5" fmla="*/ 966 h 1085"/>
                <a:gd name="T6" fmla="*/ 305 w 1607"/>
                <a:gd name="T7" fmla="*/ 1000 h 1085"/>
                <a:gd name="T8" fmla="*/ 399 w 1607"/>
                <a:gd name="T9" fmla="*/ 1019 h 1085"/>
                <a:gd name="T10" fmla="*/ 501 w 1607"/>
                <a:gd name="T11" fmla="*/ 1037 h 1085"/>
                <a:gd name="T12" fmla="*/ 608 w 1607"/>
                <a:gd name="T13" fmla="*/ 1052 h 1085"/>
                <a:gd name="T14" fmla="*/ 718 w 1607"/>
                <a:gd name="T15" fmla="*/ 1067 h 1085"/>
                <a:gd name="T16" fmla="*/ 827 w 1607"/>
                <a:gd name="T17" fmla="*/ 1077 h 1085"/>
                <a:gd name="T18" fmla="*/ 937 w 1607"/>
                <a:gd name="T19" fmla="*/ 1083 h 1085"/>
                <a:gd name="T20" fmla="*/ 991 w 1607"/>
                <a:gd name="T21" fmla="*/ 1085 h 1085"/>
                <a:gd name="T22" fmla="*/ 1044 w 1607"/>
                <a:gd name="T23" fmla="*/ 1085 h 1085"/>
                <a:gd name="T24" fmla="*/ 1096 w 1607"/>
                <a:gd name="T25" fmla="*/ 1083 h 1085"/>
                <a:gd name="T26" fmla="*/ 1146 w 1607"/>
                <a:gd name="T27" fmla="*/ 1079 h 1085"/>
                <a:gd name="T28" fmla="*/ 1194 w 1607"/>
                <a:gd name="T29" fmla="*/ 1073 h 1085"/>
                <a:gd name="T30" fmla="*/ 1240 w 1607"/>
                <a:gd name="T31" fmla="*/ 1065 h 1085"/>
                <a:gd name="T32" fmla="*/ 1284 w 1607"/>
                <a:gd name="T33" fmla="*/ 1058 h 1085"/>
                <a:gd name="T34" fmla="*/ 1327 w 1607"/>
                <a:gd name="T35" fmla="*/ 1046 h 1085"/>
                <a:gd name="T36" fmla="*/ 1338 w 1607"/>
                <a:gd name="T37" fmla="*/ 1042 h 1085"/>
                <a:gd name="T38" fmla="*/ 1371 w 1607"/>
                <a:gd name="T39" fmla="*/ 1031 h 1085"/>
                <a:gd name="T40" fmla="*/ 1392 w 1607"/>
                <a:gd name="T41" fmla="*/ 1019 h 1085"/>
                <a:gd name="T42" fmla="*/ 1415 w 1607"/>
                <a:gd name="T43" fmla="*/ 1008 h 1085"/>
                <a:gd name="T44" fmla="*/ 1444 w 1607"/>
                <a:gd name="T45" fmla="*/ 990 h 1085"/>
                <a:gd name="T46" fmla="*/ 1469 w 1607"/>
                <a:gd name="T47" fmla="*/ 971 h 1085"/>
                <a:gd name="T48" fmla="*/ 1496 w 1607"/>
                <a:gd name="T49" fmla="*/ 950 h 1085"/>
                <a:gd name="T50" fmla="*/ 1520 w 1607"/>
                <a:gd name="T51" fmla="*/ 923 h 1085"/>
                <a:gd name="T52" fmla="*/ 1544 w 1607"/>
                <a:gd name="T53" fmla="*/ 893 h 1085"/>
                <a:gd name="T54" fmla="*/ 1565 w 1607"/>
                <a:gd name="T55" fmla="*/ 854 h 1085"/>
                <a:gd name="T56" fmla="*/ 1582 w 1607"/>
                <a:gd name="T57" fmla="*/ 814 h 1085"/>
                <a:gd name="T58" fmla="*/ 1590 w 1607"/>
                <a:gd name="T59" fmla="*/ 791 h 1085"/>
                <a:gd name="T60" fmla="*/ 1595 w 1607"/>
                <a:gd name="T61" fmla="*/ 768 h 1085"/>
                <a:gd name="T62" fmla="*/ 1601 w 1607"/>
                <a:gd name="T63" fmla="*/ 743 h 1085"/>
                <a:gd name="T64" fmla="*/ 1605 w 1607"/>
                <a:gd name="T65" fmla="*/ 716 h 1085"/>
                <a:gd name="T66" fmla="*/ 1607 w 1607"/>
                <a:gd name="T67" fmla="*/ 689 h 1085"/>
                <a:gd name="T68" fmla="*/ 1607 w 1607"/>
                <a:gd name="T69" fmla="*/ 660 h 1085"/>
                <a:gd name="T70" fmla="*/ 1607 w 1607"/>
                <a:gd name="T71" fmla="*/ 643 h 1085"/>
                <a:gd name="T72" fmla="*/ 1607 w 1607"/>
                <a:gd name="T73" fmla="*/ 599 h 1085"/>
                <a:gd name="T74" fmla="*/ 1599 w 1607"/>
                <a:gd name="T75" fmla="*/ 530 h 1085"/>
                <a:gd name="T76" fmla="*/ 1593 w 1607"/>
                <a:gd name="T77" fmla="*/ 487 h 1085"/>
                <a:gd name="T78" fmla="*/ 1586 w 1607"/>
                <a:gd name="T79" fmla="*/ 441 h 1085"/>
                <a:gd name="T80" fmla="*/ 1574 w 1607"/>
                <a:gd name="T81" fmla="*/ 391 h 1085"/>
                <a:gd name="T82" fmla="*/ 1559 w 1607"/>
                <a:gd name="T83" fmla="*/ 340 h 1085"/>
                <a:gd name="T84" fmla="*/ 1542 w 1607"/>
                <a:gd name="T85" fmla="*/ 282 h 1085"/>
                <a:gd name="T86" fmla="*/ 1519 w 1607"/>
                <a:gd name="T87" fmla="*/ 226 h 1085"/>
                <a:gd name="T88" fmla="*/ 1492 w 1607"/>
                <a:gd name="T89" fmla="*/ 171 h 1085"/>
                <a:gd name="T90" fmla="*/ 1461 w 1607"/>
                <a:gd name="T91" fmla="*/ 113 h 1085"/>
                <a:gd name="T92" fmla="*/ 1424 w 1607"/>
                <a:gd name="T93" fmla="*/ 56 h 1085"/>
                <a:gd name="T94" fmla="*/ 1378 w 1607"/>
                <a:gd name="T95" fmla="*/ 0 h 1085"/>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1607"/>
                <a:gd name="T145" fmla="*/ 0 h 1085"/>
                <a:gd name="T146" fmla="*/ 0 w 1607"/>
                <a:gd name="T147" fmla="*/ 0 h 108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7" h="1085">
                  <a:moveTo>
                    <a:pt x="0" y="929"/>
                  </a:moveTo>
                  <a:lnTo>
                    <a:pt x="40" y="941"/>
                  </a:lnTo>
                  <a:lnTo>
                    <a:pt x="148" y="966"/>
                  </a:lnTo>
                  <a:lnTo>
                    <a:pt x="305" y="1000"/>
                  </a:lnTo>
                  <a:lnTo>
                    <a:pt x="399" y="1019"/>
                  </a:lnTo>
                  <a:lnTo>
                    <a:pt x="501" y="1037"/>
                  </a:lnTo>
                  <a:lnTo>
                    <a:pt x="608" y="1052"/>
                  </a:lnTo>
                  <a:lnTo>
                    <a:pt x="718" y="1067"/>
                  </a:lnTo>
                  <a:lnTo>
                    <a:pt x="827" y="1077"/>
                  </a:lnTo>
                  <a:lnTo>
                    <a:pt x="937" y="1083"/>
                  </a:lnTo>
                  <a:lnTo>
                    <a:pt x="991" y="1085"/>
                  </a:lnTo>
                  <a:lnTo>
                    <a:pt x="1044" y="1085"/>
                  </a:lnTo>
                  <a:lnTo>
                    <a:pt x="1096" y="1083"/>
                  </a:lnTo>
                  <a:lnTo>
                    <a:pt x="1146" y="1079"/>
                  </a:lnTo>
                  <a:lnTo>
                    <a:pt x="1194" y="1073"/>
                  </a:lnTo>
                  <a:lnTo>
                    <a:pt x="1240" y="1065"/>
                  </a:lnTo>
                  <a:lnTo>
                    <a:pt x="1284" y="1058"/>
                  </a:lnTo>
                  <a:lnTo>
                    <a:pt x="1327" y="1046"/>
                  </a:lnTo>
                  <a:lnTo>
                    <a:pt x="1338" y="1042"/>
                  </a:lnTo>
                  <a:lnTo>
                    <a:pt x="1371" y="1031"/>
                  </a:lnTo>
                  <a:lnTo>
                    <a:pt x="1392" y="1019"/>
                  </a:lnTo>
                  <a:lnTo>
                    <a:pt x="1415" y="1008"/>
                  </a:lnTo>
                  <a:lnTo>
                    <a:pt x="1444" y="990"/>
                  </a:lnTo>
                  <a:lnTo>
                    <a:pt x="1469" y="971"/>
                  </a:lnTo>
                  <a:lnTo>
                    <a:pt x="1496" y="950"/>
                  </a:lnTo>
                  <a:lnTo>
                    <a:pt x="1520" y="923"/>
                  </a:lnTo>
                  <a:lnTo>
                    <a:pt x="1544" y="893"/>
                  </a:lnTo>
                  <a:lnTo>
                    <a:pt x="1565" y="854"/>
                  </a:lnTo>
                  <a:lnTo>
                    <a:pt x="1582" y="814"/>
                  </a:lnTo>
                  <a:lnTo>
                    <a:pt x="1590" y="791"/>
                  </a:lnTo>
                  <a:lnTo>
                    <a:pt x="1595" y="768"/>
                  </a:lnTo>
                  <a:lnTo>
                    <a:pt x="1601" y="743"/>
                  </a:lnTo>
                  <a:lnTo>
                    <a:pt x="1605" y="716"/>
                  </a:lnTo>
                  <a:lnTo>
                    <a:pt x="1607" y="689"/>
                  </a:lnTo>
                  <a:lnTo>
                    <a:pt x="1607" y="660"/>
                  </a:lnTo>
                  <a:lnTo>
                    <a:pt x="1607" y="643"/>
                  </a:lnTo>
                  <a:lnTo>
                    <a:pt x="1607" y="599"/>
                  </a:lnTo>
                  <a:lnTo>
                    <a:pt x="1599" y="530"/>
                  </a:lnTo>
                  <a:lnTo>
                    <a:pt x="1593" y="487"/>
                  </a:lnTo>
                  <a:lnTo>
                    <a:pt x="1586" y="441"/>
                  </a:lnTo>
                  <a:lnTo>
                    <a:pt x="1574" y="391"/>
                  </a:lnTo>
                  <a:lnTo>
                    <a:pt x="1559" y="340"/>
                  </a:lnTo>
                  <a:lnTo>
                    <a:pt x="1542" y="282"/>
                  </a:lnTo>
                  <a:lnTo>
                    <a:pt x="1519" y="226"/>
                  </a:lnTo>
                  <a:lnTo>
                    <a:pt x="1492" y="171"/>
                  </a:lnTo>
                  <a:lnTo>
                    <a:pt x="1461" y="113"/>
                  </a:lnTo>
                  <a:lnTo>
                    <a:pt x="1424" y="56"/>
                  </a:lnTo>
                  <a:lnTo>
                    <a:pt x="1378"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2" name="フリーフォーム 21"/>
            <p:cNvSpPr>
              <a:spLocks/>
            </p:cNvSpPr>
            <p:nvPr/>
          </p:nvSpPr>
          <p:spPr bwMode="auto">
            <a:xfrm>
              <a:off x="2082" y="2032"/>
              <a:ext cx="1595" cy="657"/>
            </a:xfrm>
            <a:custGeom>
              <a:avLst/>
              <a:gdLst>
                <a:gd name="T0" fmla="*/ 0 w 1620"/>
                <a:gd name="T1" fmla="*/ 584 h 657"/>
                <a:gd name="T2" fmla="*/ 29 w 1620"/>
                <a:gd name="T3" fmla="*/ 590 h 657"/>
                <a:gd name="T4" fmla="*/ 109 w 1620"/>
                <a:gd name="T5" fmla="*/ 605 h 657"/>
                <a:gd name="T6" fmla="*/ 234 w 1620"/>
                <a:gd name="T7" fmla="*/ 624 h 657"/>
                <a:gd name="T8" fmla="*/ 303 w 1620"/>
                <a:gd name="T9" fmla="*/ 634 h 657"/>
                <a:gd name="T10" fmla="*/ 382 w 1620"/>
                <a:gd name="T11" fmla="*/ 642 h 657"/>
                <a:gd name="T12" fmla="*/ 468 w 1620"/>
                <a:gd name="T13" fmla="*/ 649 h 657"/>
                <a:gd name="T14" fmla="*/ 557 w 1620"/>
                <a:gd name="T15" fmla="*/ 653 h 657"/>
                <a:gd name="T16" fmla="*/ 651 w 1620"/>
                <a:gd name="T17" fmla="*/ 657 h 657"/>
                <a:gd name="T18" fmla="*/ 743 w 1620"/>
                <a:gd name="T19" fmla="*/ 655 h 657"/>
                <a:gd name="T20" fmla="*/ 835 w 1620"/>
                <a:gd name="T21" fmla="*/ 651 h 657"/>
                <a:gd name="T22" fmla="*/ 927 w 1620"/>
                <a:gd name="T23" fmla="*/ 643 h 657"/>
                <a:gd name="T24" fmla="*/ 1017 w 1620"/>
                <a:gd name="T25" fmla="*/ 630 h 657"/>
                <a:gd name="T26" fmla="*/ 1062 w 1620"/>
                <a:gd name="T27" fmla="*/ 620 h 657"/>
                <a:gd name="T28" fmla="*/ 1104 w 1620"/>
                <a:gd name="T29" fmla="*/ 611 h 657"/>
                <a:gd name="T30" fmla="*/ 1117 w 1620"/>
                <a:gd name="T31" fmla="*/ 607 h 657"/>
                <a:gd name="T32" fmla="*/ 1156 w 1620"/>
                <a:gd name="T33" fmla="*/ 597 h 657"/>
                <a:gd name="T34" fmla="*/ 1213 w 1620"/>
                <a:gd name="T35" fmla="*/ 576 h 657"/>
                <a:gd name="T36" fmla="*/ 1246 w 1620"/>
                <a:gd name="T37" fmla="*/ 563 h 657"/>
                <a:gd name="T38" fmla="*/ 1280 w 1620"/>
                <a:gd name="T39" fmla="*/ 547 h 657"/>
                <a:gd name="T40" fmla="*/ 1319 w 1620"/>
                <a:gd name="T41" fmla="*/ 528 h 657"/>
                <a:gd name="T42" fmla="*/ 1355 w 1620"/>
                <a:gd name="T43" fmla="*/ 507 h 657"/>
                <a:gd name="T44" fmla="*/ 1394 w 1620"/>
                <a:gd name="T45" fmla="*/ 482 h 657"/>
                <a:gd name="T46" fmla="*/ 1434 w 1620"/>
                <a:gd name="T47" fmla="*/ 451 h 657"/>
                <a:gd name="T48" fmla="*/ 1471 w 1620"/>
                <a:gd name="T49" fmla="*/ 419 h 657"/>
                <a:gd name="T50" fmla="*/ 1503 w 1620"/>
                <a:gd name="T51" fmla="*/ 380 h 657"/>
                <a:gd name="T52" fmla="*/ 1536 w 1620"/>
                <a:gd name="T53" fmla="*/ 338 h 657"/>
                <a:gd name="T54" fmla="*/ 1549 w 1620"/>
                <a:gd name="T55" fmla="*/ 317 h 657"/>
                <a:gd name="T56" fmla="*/ 1563 w 1620"/>
                <a:gd name="T57" fmla="*/ 294 h 657"/>
                <a:gd name="T58" fmla="*/ 1572 w 1620"/>
                <a:gd name="T59" fmla="*/ 265 h 657"/>
                <a:gd name="T60" fmla="*/ 1582 w 1620"/>
                <a:gd name="T61" fmla="*/ 235 h 657"/>
                <a:gd name="T62" fmla="*/ 1593 w 1620"/>
                <a:gd name="T63" fmla="*/ 196 h 657"/>
                <a:gd name="T64" fmla="*/ 1605 w 1620"/>
                <a:gd name="T65" fmla="*/ 150 h 657"/>
                <a:gd name="T66" fmla="*/ 1615 w 1620"/>
                <a:gd name="T67" fmla="*/ 102 h 657"/>
                <a:gd name="T68" fmla="*/ 1620 w 1620"/>
                <a:gd name="T69" fmla="*/ 52 h 657"/>
                <a:gd name="T70" fmla="*/ 1620 w 1620"/>
                <a:gd name="T71" fmla="*/ 25 h 657"/>
                <a:gd name="T72" fmla="*/ 1620 w 1620"/>
                <a:gd name="T73" fmla="*/ 0 h 657"/>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w 1620"/>
                <a:gd name="T112" fmla="*/ 0 h 657"/>
                <a:gd name="T113" fmla="*/ 0 w 1620"/>
                <a:gd name="T114" fmla="*/ 0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0" h="657">
                  <a:moveTo>
                    <a:pt x="0" y="584"/>
                  </a:moveTo>
                  <a:lnTo>
                    <a:pt x="29" y="590"/>
                  </a:lnTo>
                  <a:lnTo>
                    <a:pt x="109" y="605"/>
                  </a:lnTo>
                  <a:lnTo>
                    <a:pt x="234" y="624"/>
                  </a:lnTo>
                  <a:lnTo>
                    <a:pt x="303" y="634"/>
                  </a:lnTo>
                  <a:lnTo>
                    <a:pt x="382" y="642"/>
                  </a:lnTo>
                  <a:lnTo>
                    <a:pt x="468" y="649"/>
                  </a:lnTo>
                  <a:lnTo>
                    <a:pt x="557" y="653"/>
                  </a:lnTo>
                  <a:lnTo>
                    <a:pt x="651" y="657"/>
                  </a:lnTo>
                  <a:lnTo>
                    <a:pt x="743" y="655"/>
                  </a:lnTo>
                  <a:lnTo>
                    <a:pt x="835" y="651"/>
                  </a:lnTo>
                  <a:lnTo>
                    <a:pt x="927" y="643"/>
                  </a:lnTo>
                  <a:lnTo>
                    <a:pt x="1017" y="630"/>
                  </a:lnTo>
                  <a:lnTo>
                    <a:pt x="1062" y="620"/>
                  </a:lnTo>
                  <a:lnTo>
                    <a:pt x="1104" y="611"/>
                  </a:lnTo>
                  <a:lnTo>
                    <a:pt x="1117" y="607"/>
                  </a:lnTo>
                  <a:lnTo>
                    <a:pt x="1156" y="597"/>
                  </a:lnTo>
                  <a:lnTo>
                    <a:pt x="1213" y="576"/>
                  </a:lnTo>
                  <a:lnTo>
                    <a:pt x="1246" y="563"/>
                  </a:lnTo>
                  <a:lnTo>
                    <a:pt x="1280" y="547"/>
                  </a:lnTo>
                  <a:lnTo>
                    <a:pt x="1319" y="528"/>
                  </a:lnTo>
                  <a:lnTo>
                    <a:pt x="1355" y="507"/>
                  </a:lnTo>
                  <a:lnTo>
                    <a:pt x="1394" y="482"/>
                  </a:lnTo>
                  <a:lnTo>
                    <a:pt x="1434" y="451"/>
                  </a:lnTo>
                  <a:lnTo>
                    <a:pt x="1471" y="419"/>
                  </a:lnTo>
                  <a:lnTo>
                    <a:pt x="1503" y="380"/>
                  </a:lnTo>
                  <a:lnTo>
                    <a:pt x="1536" y="338"/>
                  </a:lnTo>
                  <a:lnTo>
                    <a:pt x="1549" y="317"/>
                  </a:lnTo>
                  <a:lnTo>
                    <a:pt x="1563" y="294"/>
                  </a:lnTo>
                  <a:lnTo>
                    <a:pt x="1572" y="265"/>
                  </a:lnTo>
                  <a:lnTo>
                    <a:pt x="1582" y="235"/>
                  </a:lnTo>
                  <a:lnTo>
                    <a:pt x="1593" y="196"/>
                  </a:lnTo>
                  <a:lnTo>
                    <a:pt x="1605" y="150"/>
                  </a:lnTo>
                  <a:lnTo>
                    <a:pt x="1615" y="102"/>
                  </a:lnTo>
                  <a:lnTo>
                    <a:pt x="1620" y="52"/>
                  </a:lnTo>
                  <a:lnTo>
                    <a:pt x="1620" y="25"/>
                  </a:lnTo>
                  <a:lnTo>
                    <a:pt x="162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3" name="フリーフォーム 22"/>
            <p:cNvSpPr>
              <a:spLocks/>
            </p:cNvSpPr>
            <p:nvPr/>
          </p:nvSpPr>
          <p:spPr bwMode="auto">
            <a:xfrm>
              <a:off x="2500" y="1608"/>
              <a:ext cx="1142" cy="1125"/>
            </a:xfrm>
            <a:custGeom>
              <a:avLst/>
              <a:gdLst>
                <a:gd name="T0" fmla="*/ 0 w 1142"/>
                <a:gd name="T1" fmla="*/ 1144 h 1146"/>
                <a:gd name="T2" fmla="*/ 36 w 1142"/>
                <a:gd name="T3" fmla="*/ 1146 h 1146"/>
                <a:gd name="T4" fmla="*/ 132 w 1142"/>
                <a:gd name="T5" fmla="*/ 1144 h 1146"/>
                <a:gd name="T6" fmla="*/ 200 w 1142"/>
                <a:gd name="T7" fmla="*/ 1142 h 1146"/>
                <a:gd name="T8" fmla="*/ 274 w 1142"/>
                <a:gd name="T9" fmla="*/ 1136 h 1146"/>
                <a:gd name="T10" fmla="*/ 355 w 1142"/>
                <a:gd name="T11" fmla="*/ 1131 h 1146"/>
                <a:gd name="T12" fmla="*/ 438 w 1142"/>
                <a:gd name="T13" fmla="*/ 1119 h 1146"/>
                <a:gd name="T14" fmla="*/ 526 w 1142"/>
                <a:gd name="T15" fmla="*/ 1106 h 1146"/>
                <a:gd name="T16" fmla="*/ 614 w 1142"/>
                <a:gd name="T17" fmla="*/ 1087 h 1146"/>
                <a:gd name="T18" fmla="*/ 658 w 1142"/>
                <a:gd name="T19" fmla="*/ 1075 h 1146"/>
                <a:gd name="T20" fmla="*/ 701 w 1142"/>
                <a:gd name="T21" fmla="*/ 1064 h 1146"/>
                <a:gd name="T22" fmla="*/ 743 w 1142"/>
                <a:gd name="T23" fmla="*/ 1050 h 1146"/>
                <a:gd name="T24" fmla="*/ 783 w 1142"/>
                <a:gd name="T25" fmla="*/ 1035 h 1146"/>
                <a:gd name="T26" fmla="*/ 822 w 1142"/>
                <a:gd name="T27" fmla="*/ 1017 h 1146"/>
                <a:gd name="T28" fmla="*/ 860 w 1142"/>
                <a:gd name="T29" fmla="*/ 998 h 1146"/>
                <a:gd name="T30" fmla="*/ 895 w 1142"/>
                <a:gd name="T31" fmla="*/ 979 h 1146"/>
                <a:gd name="T32" fmla="*/ 927 w 1142"/>
                <a:gd name="T33" fmla="*/ 958 h 1146"/>
                <a:gd name="T34" fmla="*/ 958 w 1142"/>
                <a:gd name="T35" fmla="*/ 935 h 1146"/>
                <a:gd name="T36" fmla="*/ 985 w 1142"/>
                <a:gd name="T37" fmla="*/ 910 h 1146"/>
                <a:gd name="T38" fmla="*/ 1012 w 1142"/>
                <a:gd name="T39" fmla="*/ 883 h 1146"/>
                <a:gd name="T40" fmla="*/ 1033 w 1142"/>
                <a:gd name="T41" fmla="*/ 852 h 1146"/>
                <a:gd name="T42" fmla="*/ 1040 w 1142"/>
                <a:gd name="T43" fmla="*/ 841 h 1146"/>
                <a:gd name="T44" fmla="*/ 1060 w 1142"/>
                <a:gd name="T45" fmla="*/ 808 h 1146"/>
                <a:gd name="T46" fmla="*/ 1073 w 1142"/>
                <a:gd name="T47" fmla="*/ 783 h 1146"/>
                <a:gd name="T48" fmla="*/ 1085 w 1142"/>
                <a:gd name="T49" fmla="*/ 751 h 1146"/>
                <a:gd name="T50" fmla="*/ 1098 w 1142"/>
                <a:gd name="T51" fmla="*/ 712 h 1146"/>
                <a:gd name="T52" fmla="*/ 1112 w 1142"/>
                <a:gd name="T53" fmla="*/ 664 h 1146"/>
                <a:gd name="T54" fmla="*/ 1123 w 1142"/>
                <a:gd name="T55" fmla="*/ 610 h 1146"/>
                <a:gd name="T56" fmla="*/ 1133 w 1142"/>
                <a:gd name="T57" fmla="*/ 551 h 1146"/>
                <a:gd name="T58" fmla="*/ 1140 w 1142"/>
                <a:gd name="T59" fmla="*/ 482 h 1146"/>
                <a:gd name="T60" fmla="*/ 1142 w 1142"/>
                <a:gd name="T61" fmla="*/ 403 h 1146"/>
                <a:gd name="T62" fmla="*/ 1142 w 1142"/>
                <a:gd name="T63" fmla="*/ 317 h 1146"/>
                <a:gd name="T64" fmla="*/ 1136 w 1142"/>
                <a:gd name="T65" fmla="*/ 219 h 1146"/>
                <a:gd name="T66" fmla="*/ 1127 w 1142"/>
                <a:gd name="T67" fmla="*/ 115 h 1146"/>
                <a:gd name="T68" fmla="*/ 1110 w 1142"/>
                <a:gd name="T69" fmla="*/ 0 h 114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w 1142"/>
                <a:gd name="T106" fmla="*/ 0 h 1146"/>
                <a:gd name="T107" fmla="*/ 0 w 1142"/>
                <a:gd name="T108" fmla="*/ 0 h 11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1146">
                  <a:moveTo>
                    <a:pt x="0" y="1144"/>
                  </a:moveTo>
                  <a:lnTo>
                    <a:pt x="36" y="1146"/>
                  </a:lnTo>
                  <a:lnTo>
                    <a:pt x="132" y="1144"/>
                  </a:lnTo>
                  <a:lnTo>
                    <a:pt x="200" y="1142"/>
                  </a:lnTo>
                  <a:lnTo>
                    <a:pt x="274" y="1136"/>
                  </a:lnTo>
                  <a:lnTo>
                    <a:pt x="355" y="1131"/>
                  </a:lnTo>
                  <a:lnTo>
                    <a:pt x="438" y="1119"/>
                  </a:lnTo>
                  <a:lnTo>
                    <a:pt x="526" y="1106"/>
                  </a:lnTo>
                  <a:lnTo>
                    <a:pt x="614" y="1087"/>
                  </a:lnTo>
                  <a:lnTo>
                    <a:pt x="658" y="1075"/>
                  </a:lnTo>
                  <a:lnTo>
                    <a:pt x="701" y="1064"/>
                  </a:lnTo>
                  <a:lnTo>
                    <a:pt x="743" y="1050"/>
                  </a:lnTo>
                  <a:lnTo>
                    <a:pt x="783" y="1035"/>
                  </a:lnTo>
                  <a:lnTo>
                    <a:pt x="822" y="1017"/>
                  </a:lnTo>
                  <a:lnTo>
                    <a:pt x="860" y="998"/>
                  </a:lnTo>
                  <a:lnTo>
                    <a:pt x="895" y="979"/>
                  </a:lnTo>
                  <a:lnTo>
                    <a:pt x="927" y="958"/>
                  </a:lnTo>
                  <a:lnTo>
                    <a:pt x="958" y="935"/>
                  </a:lnTo>
                  <a:lnTo>
                    <a:pt x="985" y="910"/>
                  </a:lnTo>
                  <a:lnTo>
                    <a:pt x="1012" y="883"/>
                  </a:lnTo>
                  <a:lnTo>
                    <a:pt x="1033" y="852"/>
                  </a:lnTo>
                  <a:lnTo>
                    <a:pt x="1040" y="841"/>
                  </a:lnTo>
                  <a:lnTo>
                    <a:pt x="1060" y="808"/>
                  </a:lnTo>
                  <a:lnTo>
                    <a:pt x="1073" y="783"/>
                  </a:lnTo>
                  <a:lnTo>
                    <a:pt x="1085" y="751"/>
                  </a:lnTo>
                  <a:lnTo>
                    <a:pt x="1098" y="712"/>
                  </a:lnTo>
                  <a:lnTo>
                    <a:pt x="1112" y="664"/>
                  </a:lnTo>
                  <a:lnTo>
                    <a:pt x="1123" y="610"/>
                  </a:lnTo>
                  <a:lnTo>
                    <a:pt x="1133" y="551"/>
                  </a:lnTo>
                  <a:lnTo>
                    <a:pt x="1140" y="482"/>
                  </a:lnTo>
                  <a:lnTo>
                    <a:pt x="1142" y="403"/>
                  </a:lnTo>
                  <a:lnTo>
                    <a:pt x="1142" y="317"/>
                  </a:lnTo>
                  <a:lnTo>
                    <a:pt x="1136" y="219"/>
                  </a:lnTo>
                  <a:lnTo>
                    <a:pt x="1127" y="115"/>
                  </a:lnTo>
                  <a:lnTo>
                    <a:pt x="111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4" name="フリーフォーム 23"/>
            <p:cNvSpPr>
              <a:spLocks/>
            </p:cNvSpPr>
            <p:nvPr/>
          </p:nvSpPr>
          <p:spPr bwMode="auto">
            <a:xfrm>
              <a:off x="3381" y="1608"/>
              <a:ext cx="296" cy="24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sp>
          <p:nvSpPr>
            <p:cNvPr id="25" name="フリーフォーム 24"/>
            <p:cNvSpPr>
              <a:spLocks/>
            </p:cNvSpPr>
            <p:nvPr/>
          </p:nvSpPr>
          <p:spPr bwMode="auto">
            <a:xfrm>
              <a:off x="2079" y="2576"/>
              <a:ext cx="951" cy="157"/>
            </a:xfrm>
            <a:custGeom>
              <a:avLst/>
              <a:gdLst>
                <a:gd name="T0" fmla="*/ 0 w 960"/>
                <a:gd name="T1" fmla="*/ 0 h 157"/>
                <a:gd name="T2" fmla="*/ 98 w 960"/>
                <a:gd name="T3" fmla="*/ 27 h 157"/>
                <a:gd name="T4" fmla="*/ 209 w 960"/>
                <a:gd name="T5" fmla="*/ 53 h 157"/>
                <a:gd name="T6" fmla="*/ 340 w 960"/>
                <a:gd name="T7" fmla="*/ 84 h 157"/>
                <a:gd name="T8" fmla="*/ 493 w 960"/>
                <a:gd name="T9" fmla="*/ 113 h 157"/>
                <a:gd name="T10" fmla="*/ 572 w 960"/>
                <a:gd name="T11" fmla="*/ 126 h 157"/>
                <a:gd name="T12" fmla="*/ 654 w 960"/>
                <a:gd name="T13" fmla="*/ 138 h 157"/>
                <a:gd name="T14" fmla="*/ 735 w 960"/>
                <a:gd name="T15" fmla="*/ 146 h 157"/>
                <a:gd name="T16" fmla="*/ 812 w 960"/>
                <a:gd name="T17" fmla="*/ 153 h 157"/>
                <a:gd name="T18" fmla="*/ 887 w 960"/>
                <a:gd name="T19" fmla="*/ 157 h 157"/>
                <a:gd name="T20" fmla="*/ 960 w 960"/>
                <a:gd name="T21" fmla="*/ 155 h 157"/>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960"/>
                <a:gd name="T34" fmla="*/ 0 h 157"/>
                <a:gd name="T35" fmla="*/ 0 w 960"/>
                <a:gd name="T36" fmla="*/ 0 h 1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0" h="157">
                  <a:moveTo>
                    <a:pt x="0" y="0"/>
                  </a:moveTo>
                  <a:lnTo>
                    <a:pt x="98" y="27"/>
                  </a:lnTo>
                  <a:lnTo>
                    <a:pt x="209" y="53"/>
                  </a:lnTo>
                  <a:lnTo>
                    <a:pt x="340" y="84"/>
                  </a:lnTo>
                  <a:lnTo>
                    <a:pt x="493" y="113"/>
                  </a:lnTo>
                  <a:lnTo>
                    <a:pt x="572" y="126"/>
                  </a:lnTo>
                  <a:lnTo>
                    <a:pt x="654" y="138"/>
                  </a:lnTo>
                  <a:lnTo>
                    <a:pt x="735" y="146"/>
                  </a:lnTo>
                  <a:lnTo>
                    <a:pt x="812" y="153"/>
                  </a:lnTo>
                  <a:lnTo>
                    <a:pt x="887" y="157"/>
                  </a:lnTo>
                  <a:lnTo>
                    <a:pt x="960" y="155"/>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chemeClr val="tx1"/>
                </a:solidFill>
                <a:latin typeface="+mn-lt"/>
                <a:ea typeface="+mn-ea"/>
                <a:cs typeface="+mn-cs"/>
              </a:endParaRPr>
            </a:p>
          </p:txBody>
        </p:sp>
      </p:grpSp>
      <p:sp>
        <p:nvSpPr>
          <p:cNvPr id="14" name="タイトル プレースホルダー 13"/>
          <p:cNvSpPr>
            <a:spLocks noGrp="1"/>
          </p:cNvSpPr>
          <p:nvPr>
            <p:ph type="title"/>
          </p:nvPr>
        </p:nvSpPr>
        <p:spPr>
          <a:xfrm>
            <a:off x="457200" y="428612"/>
            <a:ext cx="8229600" cy="1143000"/>
          </a:xfrm>
          <a:prstGeom prst="rect">
            <a:avLst/>
          </a:prstGeom>
          <a:effectLst>
            <a:softEdge rad="12700"/>
          </a:effectLst>
        </p:spPr>
        <p:txBody>
          <a:bodyPr vert="horz" rtlCol="0"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1170"/>
            <a:ext cx="8229600" cy="4685350"/>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3" name="グループ化 2"/>
          <p:cNvGrpSpPr/>
          <p:nvPr/>
        </p:nvGrpSpPr>
        <p:grpSpPr>
          <a:xfrm>
            <a:off x="8072430" y="5827532"/>
            <a:ext cx="1071570" cy="1036602"/>
            <a:chOff x="6357950" y="5000636"/>
            <a:chExt cx="1071570" cy="1036602"/>
          </a:xfrm>
          <a:solidFill>
            <a:schemeClr val="accent1">
              <a:alpha val="30000"/>
            </a:schemeClr>
          </a:solidFill>
        </p:grpSpPr>
        <p:sp>
          <p:nvSpPr>
            <p:cNvPr id="33" name="フリーフォーム 3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4" name="フリーフォーム 3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sp>
          <p:nvSpPr>
            <p:cNvPr id="35" name="フリーフォーム 3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dirty="0">
                <a:solidFill>
                  <a:srgbClr val="FF0000">
                    <a:alpha val="100000"/>
                  </a:srgbClr>
                </a:solidFill>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lang="en-US" altLang="ja-JP" dirty="0" smtClean="0"/>
              <a:t>2008</a:t>
            </a:r>
            <a:r>
              <a:rPr lang="ja-JP" altLang="en-US" dirty="0"/>
              <a:t>年</a:t>
            </a:r>
            <a:r>
              <a:rPr lang="ja-JP" altLang="en-US" dirty="0" smtClean="0"/>
              <a:t>事故直後の対応</a:t>
            </a:r>
            <a:endParaRPr lang="ja-JP" altLang="en-US" dirty="0"/>
          </a:p>
        </p:txBody>
      </p:sp>
      <p:sp>
        <p:nvSpPr>
          <p:cNvPr id="3" name="テキスト ボックス 2"/>
          <p:cNvSpPr txBox="1"/>
          <p:nvPr/>
        </p:nvSpPr>
        <p:spPr>
          <a:xfrm>
            <a:off x="1791122" y="5739220"/>
            <a:ext cx="5564344" cy="523220"/>
          </a:xfrm>
          <a:prstGeom prst="rect">
            <a:avLst/>
          </a:prstGeom>
          <a:noFill/>
        </p:spPr>
        <p:txBody>
          <a:bodyPr wrap="none" rtlCol="0">
            <a:spAutoFit/>
          </a:bodyPr>
          <a:lstStyle/>
          <a:p>
            <a:r>
              <a:rPr lang="ja-JP" altLang="en-US" sz="2800" b="1" dirty="0" smtClean="0">
                <a:solidFill>
                  <a:srgbClr val="FF0000"/>
                </a:solidFill>
                <a:latin typeface="+mn-ea"/>
              </a:rPr>
              <a:t>院内事故調査委員会は開かれず！</a:t>
            </a:r>
            <a:endParaRPr lang="en-US" altLang="ja-JP" sz="2800" b="1" dirty="0" smtClean="0">
              <a:solidFill>
                <a:srgbClr val="FF0000"/>
              </a:solidFill>
              <a:latin typeface="+mn-ea"/>
            </a:endParaRPr>
          </a:p>
        </p:txBody>
      </p:sp>
      <p:sp>
        <p:nvSpPr>
          <p:cNvPr id="8" name="円形吹き出し 7"/>
          <p:cNvSpPr/>
          <p:nvPr/>
        </p:nvSpPr>
        <p:spPr>
          <a:xfrm>
            <a:off x="1860862" y="1143001"/>
            <a:ext cx="4337821" cy="1266238"/>
          </a:xfrm>
          <a:prstGeom prst="wedgeEllipseCallout">
            <a:avLst/>
          </a:prstGeom>
          <a:solidFill>
            <a:schemeClr val="bg1"/>
          </a:solid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b="1" dirty="0" smtClean="0">
                <a:solidFill>
                  <a:schemeClr val="tx1"/>
                </a:solidFill>
              </a:rPr>
              <a:t>医療事故調査</a:t>
            </a:r>
            <a:endParaRPr kumimoji="1" lang="en-US" altLang="ja-JP" sz="2400" b="1" dirty="0" smtClean="0">
              <a:solidFill>
                <a:schemeClr val="tx1"/>
              </a:solidFill>
            </a:endParaRPr>
          </a:p>
          <a:p>
            <a:pPr algn="ctr"/>
            <a:r>
              <a:rPr kumimoji="1" lang="ja-JP" altLang="en-US" sz="2400" b="1" dirty="0" smtClean="0">
                <a:solidFill>
                  <a:schemeClr val="tx1"/>
                </a:solidFill>
              </a:rPr>
              <a:t>委員会を開くべき！</a:t>
            </a:r>
            <a:endParaRPr kumimoji="1" lang="ja-JP" altLang="en-US" sz="2400" b="1" dirty="0">
              <a:solidFill>
                <a:schemeClr val="tx1"/>
              </a:solidFill>
            </a:endParaRPr>
          </a:p>
        </p:txBody>
      </p:sp>
      <p:pic>
        <p:nvPicPr>
          <p:cNvPr id="6" name="図 5" descr="3dhuman.jpg"/>
          <p:cNvPicPr>
            <a:picLocks noChangeAspect="1"/>
          </p:cNvPicPr>
          <p:nvPr/>
        </p:nvPicPr>
        <p:blipFill>
          <a:blip r:embed="rId2"/>
          <a:stretch>
            <a:fillRect/>
          </a:stretch>
        </p:blipFill>
        <p:spPr>
          <a:xfrm>
            <a:off x="1121618" y="2236437"/>
            <a:ext cx="980635" cy="2281174"/>
          </a:xfrm>
          <a:prstGeom prst="rect">
            <a:avLst/>
          </a:prstGeom>
        </p:spPr>
      </p:pic>
      <p:pic>
        <p:nvPicPr>
          <p:cNvPr id="11" name="図 10"/>
          <p:cNvPicPr>
            <a:picLocks noChangeAspect="1"/>
          </p:cNvPicPr>
          <p:nvPr/>
        </p:nvPicPr>
        <p:blipFill>
          <a:blip r:embed="rId3"/>
          <a:stretch>
            <a:fillRect/>
          </a:stretch>
        </p:blipFill>
        <p:spPr>
          <a:xfrm>
            <a:off x="5456853" y="1677348"/>
            <a:ext cx="2866731" cy="2866731"/>
          </a:xfrm>
          <a:prstGeom prst="rect">
            <a:avLst/>
          </a:prstGeom>
        </p:spPr>
      </p:pic>
      <p:sp>
        <p:nvSpPr>
          <p:cNvPr id="12" name="テキスト ボックス 11"/>
          <p:cNvSpPr txBox="1"/>
          <p:nvPr/>
        </p:nvSpPr>
        <p:spPr>
          <a:xfrm>
            <a:off x="4857404" y="4601863"/>
            <a:ext cx="4198585" cy="830997"/>
          </a:xfrm>
          <a:prstGeom prst="rect">
            <a:avLst/>
          </a:prstGeom>
          <a:noFill/>
        </p:spPr>
        <p:txBody>
          <a:bodyPr wrap="none" rtlCol="0">
            <a:spAutoFit/>
          </a:bodyPr>
          <a:lstStyle/>
          <a:p>
            <a:pPr algn="ctr"/>
            <a:r>
              <a:rPr kumimoji="1" lang="ja-JP" altLang="en-US" sz="2400" dirty="0" smtClean="0">
                <a:latin typeface="+mn-ea"/>
              </a:rPr>
              <a:t>時の院長は消化器外科医</a:t>
            </a:r>
            <a:endParaRPr kumimoji="1" lang="en-US" altLang="ja-JP" sz="2400" dirty="0" smtClean="0">
              <a:latin typeface="+mn-ea"/>
            </a:endParaRPr>
          </a:p>
          <a:p>
            <a:pPr algn="ctr"/>
            <a:r>
              <a:rPr lang="ja-JP" altLang="en-US" sz="2400" dirty="0" smtClean="0">
                <a:latin typeface="+mn-ea"/>
              </a:rPr>
              <a:t>自分の科の医療事故は不都合</a:t>
            </a:r>
            <a:endParaRPr kumimoji="1" lang="ja-JP" altLang="en-US" sz="2400" dirty="0">
              <a:latin typeface="+mn-ea"/>
            </a:endParaRPr>
          </a:p>
        </p:txBody>
      </p:sp>
      <p:sp>
        <p:nvSpPr>
          <p:cNvPr id="14" name="テキスト ボックス 13"/>
          <p:cNvSpPr txBox="1"/>
          <p:nvPr/>
        </p:nvSpPr>
        <p:spPr>
          <a:xfrm>
            <a:off x="457200" y="4601863"/>
            <a:ext cx="2368836" cy="461665"/>
          </a:xfrm>
          <a:prstGeom prst="rect">
            <a:avLst/>
          </a:prstGeom>
          <a:noFill/>
        </p:spPr>
        <p:txBody>
          <a:bodyPr wrap="square" rtlCol="0">
            <a:spAutoFit/>
          </a:bodyPr>
          <a:lstStyle/>
          <a:p>
            <a:r>
              <a:rPr kumimoji="1" lang="ja-JP" altLang="en-US" sz="2400" dirty="0" smtClean="0">
                <a:latin typeface="+mn-ea"/>
              </a:rPr>
              <a:t>他の外科系医師</a:t>
            </a:r>
            <a:endParaRPr kumimoji="1" lang="ja-JP" altLang="en-US" sz="2400" dirty="0">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55022"/>
            <a:ext cx="8229600" cy="1143000"/>
          </a:xfrm>
        </p:spPr>
        <p:txBody>
          <a:bodyPr>
            <a:normAutofit fontScale="90000"/>
          </a:bodyPr>
          <a:lstStyle/>
          <a:p>
            <a:r>
              <a:rPr lang="ja-JP" altLang="en-US" dirty="0" smtClean="0">
                <a:latin typeface="+mj-ea"/>
              </a:rPr>
              <a:t>千葉県がんセンターで</a:t>
            </a:r>
            <a:r>
              <a:rPr lang="en-US" altLang="ja-JP" dirty="0" smtClean="0">
                <a:latin typeface="+mj-ea"/>
              </a:rPr>
              <a:t/>
            </a:r>
            <a:br>
              <a:rPr lang="en-US" altLang="ja-JP" dirty="0" smtClean="0">
                <a:latin typeface="+mj-ea"/>
              </a:rPr>
            </a:br>
            <a:r>
              <a:rPr lang="ja-JP" altLang="en-US" dirty="0" smtClean="0">
                <a:latin typeface="+mj-ea"/>
              </a:rPr>
              <a:t>医療事故が継続した理由</a:t>
            </a:r>
            <a:endParaRPr lang="ja-JP" altLang="en-US" dirty="0">
              <a:latin typeface="+mj-ea"/>
            </a:endParaRPr>
          </a:p>
        </p:txBody>
      </p:sp>
      <p:sp>
        <p:nvSpPr>
          <p:cNvPr id="3" name="テキスト ボックス 2"/>
          <p:cNvSpPr txBox="1"/>
          <p:nvPr/>
        </p:nvSpPr>
        <p:spPr>
          <a:xfrm>
            <a:off x="1108589" y="2087165"/>
            <a:ext cx="7311930" cy="3970318"/>
          </a:xfrm>
          <a:prstGeom prst="rect">
            <a:avLst/>
          </a:prstGeom>
          <a:noFill/>
        </p:spPr>
        <p:txBody>
          <a:bodyPr wrap="square" rtlCol="0">
            <a:spAutoFit/>
          </a:bodyPr>
          <a:lstStyle/>
          <a:p>
            <a:r>
              <a:rPr kumimoji="1" lang="ja-JP" altLang="en-US" sz="2800" dirty="0" smtClean="0">
                <a:latin typeface="+mn-ea"/>
              </a:rPr>
              <a:t>１．関係者の道徳・良識の欠如</a:t>
            </a:r>
            <a:endParaRPr kumimoji="1" lang="en-US" altLang="ja-JP" sz="2800" dirty="0" smtClean="0">
              <a:latin typeface="+mn-ea"/>
            </a:endParaRPr>
          </a:p>
          <a:p>
            <a:endParaRPr lang="en-US" altLang="ja-JP" sz="2800" dirty="0" smtClean="0">
              <a:latin typeface="+mn-ea"/>
            </a:endParaRPr>
          </a:p>
          <a:p>
            <a:endParaRPr kumimoji="1" lang="en-US" altLang="ja-JP" sz="2800" dirty="0" smtClean="0">
              <a:latin typeface="+mn-ea"/>
            </a:endParaRPr>
          </a:p>
          <a:p>
            <a:r>
              <a:rPr lang="ja-JP" altLang="en-US" sz="2800" dirty="0" smtClean="0">
                <a:latin typeface="+mn-ea"/>
              </a:rPr>
              <a:t>２．同門（同じ出身大学）同志のかばい合い</a:t>
            </a:r>
            <a:endParaRPr lang="en-US" altLang="ja-JP" sz="2800" dirty="0" smtClean="0">
              <a:latin typeface="+mn-ea"/>
            </a:endParaRPr>
          </a:p>
          <a:p>
            <a:endParaRPr lang="en-US" altLang="ja-JP" sz="2800" dirty="0" smtClean="0">
              <a:latin typeface="+mn-ea"/>
            </a:endParaRPr>
          </a:p>
          <a:p>
            <a:endParaRPr lang="en-US" altLang="ja-JP" sz="2800" dirty="0" smtClean="0">
              <a:latin typeface="+mn-ea"/>
            </a:endParaRPr>
          </a:p>
          <a:p>
            <a:r>
              <a:rPr lang="ja-JP" altLang="en-US" sz="2800" dirty="0" smtClean="0">
                <a:latin typeface="+mn-ea"/>
              </a:rPr>
              <a:t>３．歯科医師と病院側の利害関係の一致</a:t>
            </a:r>
            <a:endParaRPr lang="en-US" altLang="ja-JP" sz="2800" dirty="0" smtClean="0">
              <a:latin typeface="+mn-ea"/>
            </a:endParaRPr>
          </a:p>
          <a:p>
            <a:endParaRPr lang="en-US" altLang="ja-JP" sz="2800" dirty="0" smtClean="0">
              <a:latin typeface="+mn-ea"/>
            </a:endParaRPr>
          </a:p>
          <a:p>
            <a:r>
              <a:rPr lang="ja-JP" altLang="ja-JP" sz="2800" dirty="0" smtClean="0">
                <a:latin typeface="+mn-ea"/>
              </a:rPr>
              <a:t>　</a:t>
            </a:r>
            <a:r>
              <a:rPr lang="ja-JP" altLang="en-US" sz="2800" dirty="0" smtClean="0">
                <a:latin typeface="+mn-ea"/>
              </a:rPr>
              <a:t>　</a:t>
            </a:r>
            <a:r>
              <a:rPr lang="en-US" altLang="ja-JP" sz="2800" dirty="0" smtClean="0">
                <a:latin typeface="+mn-ea"/>
              </a:rPr>
              <a:t>→</a:t>
            </a:r>
            <a:r>
              <a:rPr lang="ja-JP" altLang="en-US" sz="2800" dirty="0" smtClean="0">
                <a:latin typeface="+mn-ea"/>
              </a:rPr>
              <a:t>お互いの違法行為を見て見ぬふり</a:t>
            </a:r>
            <a:r>
              <a:rPr kumimoji="1" lang="ja-JP" altLang="en-US" sz="2800" dirty="0" smtClean="0">
                <a:latin typeface="+mn-ea"/>
              </a:rPr>
              <a:t>　</a:t>
            </a:r>
            <a:endParaRPr kumimoji="1" lang="en-US" altLang="ja-JP" sz="2800" dirty="0" smtClean="0">
              <a:latin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4110"/>
            <a:ext cx="8229600" cy="1143000"/>
          </a:xfrm>
        </p:spPr>
        <p:txBody>
          <a:bodyPr>
            <a:normAutofit/>
          </a:bodyPr>
          <a:lstStyle/>
          <a:p>
            <a:r>
              <a:rPr lang="ja-JP" altLang="en-US" dirty="0" smtClean="0"/>
              <a:t>外科系医師の一般的主張</a:t>
            </a:r>
            <a:endParaRPr lang="ja-JP" altLang="en-US" dirty="0"/>
          </a:p>
        </p:txBody>
      </p:sp>
      <p:sp>
        <p:nvSpPr>
          <p:cNvPr id="3" name="テキスト ボックス 2"/>
          <p:cNvSpPr txBox="1"/>
          <p:nvPr/>
        </p:nvSpPr>
        <p:spPr>
          <a:xfrm>
            <a:off x="532563" y="1931951"/>
            <a:ext cx="8229600" cy="2677656"/>
          </a:xfrm>
          <a:prstGeom prst="rect">
            <a:avLst/>
          </a:prstGeom>
          <a:noFill/>
        </p:spPr>
        <p:txBody>
          <a:bodyPr wrap="square" rtlCol="0">
            <a:spAutoFit/>
          </a:bodyPr>
          <a:lstStyle/>
          <a:p>
            <a:r>
              <a:rPr lang="ja-JP" altLang="en-US" sz="2800" dirty="0" smtClean="0">
                <a:latin typeface="+mn-ea"/>
              </a:rPr>
              <a:t>・外科</a:t>
            </a:r>
            <a:r>
              <a:rPr lang="ja-JP" altLang="en-US" sz="2800" dirty="0">
                <a:latin typeface="+mn-ea"/>
              </a:rPr>
              <a:t>系手術の習熟に</a:t>
            </a:r>
            <a:r>
              <a:rPr lang="ja-JP" altLang="en-US" sz="2800" dirty="0" smtClean="0">
                <a:latin typeface="+mn-ea"/>
              </a:rPr>
              <a:t>は、経験を積まなければ技術が向上しないという現実</a:t>
            </a:r>
            <a:endParaRPr lang="en-US" altLang="ja-JP" sz="2800" dirty="0" smtClean="0">
              <a:latin typeface="+mn-ea"/>
            </a:endParaRPr>
          </a:p>
          <a:p>
            <a:endParaRPr lang="en-US" altLang="ja-JP" sz="2800" dirty="0" smtClean="0">
              <a:latin typeface="+mn-ea"/>
            </a:endParaRPr>
          </a:p>
          <a:p>
            <a:r>
              <a:rPr lang="ja-JP" altLang="en-US" sz="2800" dirty="0" smtClean="0">
                <a:latin typeface="+mn-ea"/>
              </a:rPr>
              <a:t>・最初の１例目の手術は、誰もが、初心者である</a:t>
            </a:r>
            <a:endParaRPr lang="en-US" altLang="ja-JP" sz="2800" dirty="0" smtClean="0">
              <a:latin typeface="+mn-ea"/>
            </a:endParaRPr>
          </a:p>
          <a:p>
            <a:endParaRPr lang="en-US" altLang="ja-JP" sz="2800" dirty="0">
              <a:latin typeface="+mn-ea"/>
            </a:endParaRPr>
          </a:p>
          <a:p>
            <a:r>
              <a:rPr lang="ja-JP" altLang="en-US" sz="2800" dirty="0" smtClean="0">
                <a:latin typeface="+mn-ea"/>
              </a:rPr>
              <a:t>・新しいことに挑戦しなければ技術の進歩はない</a:t>
            </a:r>
            <a:endParaRPr lang="en-US" altLang="ja-JP" sz="2800" dirty="0" smtClean="0">
              <a:latin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1104"/>
            <a:ext cx="8229600" cy="1143000"/>
          </a:xfrm>
        </p:spPr>
        <p:txBody>
          <a:bodyPr>
            <a:normAutofit fontScale="90000"/>
          </a:bodyPr>
          <a:lstStyle/>
          <a:p>
            <a:r>
              <a:rPr lang="ja-JP" altLang="en-US" dirty="0" smtClean="0"/>
              <a:t>外科系手術全般における</a:t>
            </a:r>
            <a:r>
              <a:rPr lang="en-US" altLang="ja-JP" dirty="0" smtClean="0"/>
              <a:t/>
            </a:r>
            <a:br>
              <a:rPr lang="en-US" altLang="ja-JP" dirty="0" smtClean="0"/>
            </a:br>
            <a:r>
              <a:rPr lang="ja-JP" altLang="en-US" dirty="0" smtClean="0"/>
              <a:t>日本の現状</a:t>
            </a:r>
            <a:endParaRPr lang="ja-JP" altLang="en-US" dirty="0"/>
          </a:p>
        </p:txBody>
      </p:sp>
      <p:sp>
        <p:nvSpPr>
          <p:cNvPr id="6" name="テキスト ボックス 5"/>
          <p:cNvSpPr txBox="1"/>
          <p:nvPr/>
        </p:nvSpPr>
        <p:spPr>
          <a:xfrm>
            <a:off x="813917" y="1532730"/>
            <a:ext cx="7445838" cy="4832092"/>
          </a:xfrm>
          <a:prstGeom prst="rect">
            <a:avLst/>
          </a:prstGeom>
          <a:noFill/>
        </p:spPr>
        <p:txBody>
          <a:bodyPr wrap="square" rtlCol="0">
            <a:spAutoFit/>
          </a:bodyPr>
          <a:lstStyle/>
          <a:p>
            <a:pPr algn="ctr"/>
            <a:r>
              <a:rPr kumimoji="1" lang="ja-JP" altLang="en-US" sz="2800" dirty="0" smtClean="0">
                <a:latin typeface="+mn-ea"/>
              </a:rPr>
              <a:t>難易度の高い手術であっても、誰でも執刀医になれる。腹腔鏡手術に関しても</a:t>
            </a:r>
            <a:r>
              <a:rPr lang="ja-JP" altLang="en-US" sz="2800" dirty="0" smtClean="0">
                <a:latin typeface="+mn-ea"/>
              </a:rPr>
              <a:t>同様。</a:t>
            </a:r>
            <a:endParaRPr lang="en-US" altLang="ja-JP" sz="2800" dirty="0" smtClean="0">
              <a:latin typeface="+mn-ea"/>
            </a:endParaRPr>
          </a:p>
          <a:p>
            <a:endParaRPr kumimoji="1" lang="en-US" altLang="ja-JP" sz="2800" dirty="0" smtClean="0">
              <a:latin typeface="+mn-ea"/>
            </a:endParaRPr>
          </a:p>
          <a:p>
            <a:endParaRPr lang="en-US" altLang="ja-JP" sz="2800" dirty="0" smtClean="0">
              <a:latin typeface="+mn-ea"/>
            </a:endParaRPr>
          </a:p>
          <a:p>
            <a:endParaRPr lang="en-US" altLang="ja-JP" sz="2800" dirty="0" smtClean="0">
              <a:latin typeface="+mn-ea"/>
            </a:endParaRPr>
          </a:p>
          <a:p>
            <a:r>
              <a:rPr kumimoji="1" lang="ja-JP" altLang="en-US" sz="2800" dirty="0" smtClean="0">
                <a:latin typeface="+mn-ea"/>
              </a:rPr>
              <a:t>医療者には手術の質を保つ責任があり</a:t>
            </a:r>
            <a:r>
              <a:rPr lang="ja-JP" altLang="en-US" sz="2800" dirty="0">
                <a:latin typeface="+mn-ea"/>
              </a:rPr>
              <a:t>、</a:t>
            </a:r>
            <a:r>
              <a:rPr kumimoji="1" lang="ja-JP" altLang="en-US" sz="2800" dirty="0" smtClean="0">
                <a:latin typeface="+mn-ea"/>
              </a:rPr>
              <a:t>術者の経験・手術手技の技量を鑑み、執刀できる手術を決定すべき</a:t>
            </a:r>
            <a:endParaRPr kumimoji="1" lang="en-US" altLang="ja-JP" sz="2800" dirty="0" smtClean="0">
              <a:latin typeface="+mn-ea"/>
            </a:endParaRPr>
          </a:p>
          <a:p>
            <a:endParaRPr kumimoji="1" lang="en-US" altLang="ja-JP" sz="2800" dirty="0" smtClean="0">
              <a:latin typeface="+mn-ea"/>
            </a:endParaRPr>
          </a:p>
          <a:p>
            <a:r>
              <a:rPr lang="ja-JP" altLang="en-US" sz="2800" dirty="0">
                <a:latin typeface="+mn-ea"/>
              </a:rPr>
              <a:t>患者に</a:t>
            </a:r>
            <a:r>
              <a:rPr lang="ja-JP" altLang="en-US" sz="2800" dirty="0" smtClean="0">
                <a:latin typeface="+mn-ea"/>
              </a:rPr>
              <a:t>は十分な</a:t>
            </a:r>
            <a:r>
              <a:rPr lang="ja-JP" altLang="en-US" sz="2800" dirty="0">
                <a:latin typeface="+mn-ea"/>
              </a:rPr>
              <a:t>説明と同意（</a:t>
            </a:r>
            <a:r>
              <a:rPr lang="en-US" altLang="ja-JP" sz="2800" dirty="0">
                <a:latin typeface="+mn-ea"/>
              </a:rPr>
              <a:t>informed</a:t>
            </a:r>
            <a:r>
              <a:rPr lang="ja-JP" altLang="en-US" sz="2800" dirty="0">
                <a:latin typeface="+mn-ea"/>
              </a:rPr>
              <a:t> </a:t>
            </a:r>
            <a:r>
              <a:rPr lang="en-US" altLang="ja-JP" sz="2800" dirty="0">
                <a:latin typeface="+mn-ea"/>
              </a:rPr>
              <a:t>consent</a:t>
            </a:r>
            <a:r>
              <a:rPr lang="ja-JP" altLang="en-US" sz="2800" dirty="0">
                <a:latin typeface="+mn-ea"/>
              </a:rPr>
              <a:t>の取得</a:t>
            </a:r>
            <a:r>
              <a:rPr lang="ja-JP" altLang="en-US" sz="2800" dirty="0" smtClean="0">
                <a:latin typeface="+mn-ea"/>
              </a:rPr>
              <a:t>）を行う</a:t>
            </a:r>
            <a:endParaRPr kumimoji="1" lang="ja-JP" altLang="en-US" sz="2800" dirty="0">
              <a:latin typeface="+mn-ea"/>
            </a:endParaRPr>
          </a:p>
        </p:txBody>
      </p:sp>
      <p:sp>
        <p:nvSpPr>
          <p:cNvPr id="3" name="下矢印 2"/>
          <p:cNvSpPr/>
          <p:nvPr/>
        </p:nvSpPr>
        <p:spPr>
          <a:xfrm>
            <a:off x="4210265" y="2672862"/>
            <a:ext cx="653143" cy="88425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8471"/>
            <a:ext cx="8229600" cy="1143000"/>
          </a:xfrm>
        </p:spPr>
        <p:txBody>
          <a:bodyPr>
            <a:normAutofit/>
          </a:bodyPr>
          <a:lstStyle/>
          <a:p>
            <a:r>
              <a:rPr lang="ja-JP" altLang="en-US" sz="3200" dirty="0" smtClean="0"/>
              <a:t>何故大きな医療事故が</a:t>
            </a:r>
            <a:r>
              <a:rPr lang="en-US" altLang="ja-JP" sz="3200" dirty="0" smtClean="0"/>
              <a:t/>
            </a:r>
            <a:br>
              <a:rPr lang="en-US" altLang="ja-JP" sz="3200" dirty="0" smtClean="0"/>
            </a:br>
            <a:r>
              <a:rPr lang="ja-JP" altLang="en-US" sz="3200" dirty="0" smtClean="0"/>
              <a:t>報道や内部告発で明らかにされるのか</a:t>
            </a:r>
            <a:endParaRPr lang="ja-JP" altLang="en-US" sz="3200" dirty="0"/>
          </a:p>
        </p:txBody>
      </p:sp>
      <p:sp>
        <p:nvSpPr>
          <p:cNvPr id="5" name="テキスト ボックス 4"/>
          <p:cNvSpPr txBox="1"/>
          <p:nvPr/>
        </p:nvSpPr>
        <p:spPr>
          <a:xfrm>
            <a:off x="685800" y="1445478"/>
            <a:ext cx="8001000" cy="5201424"/>
          </a:xfrm>
          <a:prstGeom prst="rect">
            <a:avLst/>
          </a:prstGeom>
          <a:noFill/>
        </p:spPr>
        <p:txBody>
          <a:bodyPr wrap="square" rtlCol="0">
            <a:spAutoFit/>
          </a:bodyPr>
          <a:lstStyle/>
          <a:p>
            <a:r>
              <a:rPr kumimoji="1" lang="ja-JP" altLang="en-US" sz="2800" dirty="0" smtClean="0">
                <a:latin typeface="+mn-ea"/>
              </a:rPr>
              <a:t>①医療に関する情報公開制度が不十分</a:t>
            </a:r>
            <a:endParaRPr kumimoji="1" lang="en-US" altLang="ja-JP" sz="2800" dirty="0" smtClean="0">
              <a:latin typeface="+mn-ea"/>
            </a:endParaRPr>
          </a:p>
          <a:p>
            <a:endParaRPr lang="en-US" altLang="ja-JP" sz="2800" dirty="0" smtClean="0">
              <a:latin typeface="+mn-ea"/>
            </a:endParaRPr>
          </a:p>
          <a:p>
            <a:r>
              <a:rPr lang="ja-JP" altLang="en-US" sz="2800" dirty="0">
                <a:latin typeface="+mn-ea"/>
              </a:rPr>
              <a:t>・</a:t>
            </a:r>
            <a:r>
              <a:rPr lang="ja-JP" altLang="en-US" sz="2400" dirty="0" smtClean="0">
                <a:latin typeface="+mn-ea"/>
              </a:rPr>
              <a:t>手術件数・成績・医療事故の報告義務はないため、問題が起こっても、内部告発が起こらない限り表に出ない</a:t>
            </a:r>
            <a:endParaRPr lang="en-US" altLang="ja-JP" sz="2400" dirty="0" smtClean="0">
              <a:latin typeface="+mn-ea"/>
            </a:endParaRPr>
          </a:p>
          <a:p>
            <a:endParaRPr kumimoji="1" lang="en-US" altLang="ja-JP" sz="2800" dirty="0">
              <a:latin typeface="+mn-ea"/>
            </a:endParaRPr>
          </a:p>
          <a:p>
            <a:r>
              <a:rPr lang="ja-JP" altLang="en-US" sz="2800" dirty="0" smtClean="0">
                <a:latin typeface="+mn-ea"/>
              </a:rPr>
              <a:t>②内部関係者が問題だと考え、それを告発しようとしても対応する</a:t>
            </a:r>
            <a:r>
              <a:rPr lang="ja-JP" altLang="en-US" sz="2800" dirty="0" smtClean="0"/>
              <a:t>第三者機関がない</a:t>
            </a:r>
            <a:endParaRPr lang="en-US" altLang="ja-JP" sz="2800" dirty="0" smtClean="0"/>
          </a:p>
          <a:p>
            <a:endParaRPr lang="en-US" altLang="ja-JP" sz="2800" dirty="0"/>
          </a:p>
          <a:p>
            <a:r>
              <a:rPr lang="ja-JP" altLang="en-US" sz="2800" dirty="0" smtClean="0"/>
              <a:t>・</a:t>
            </a:r>
            <a:r>
              <a:rPr lang="ja-JP" altLang="en-US" sz="2400" dirty="0" smtClean="0">
                <a:latin typeface="+mn-ea"/>
              </a:rPr>
              <a:t>厚生労働省でさえ、何もしない</a:t>
            </a:r>
            <a:endParaRPr lang="en-US" altLang="ja-JP" sz="2400" dirty="0" smtClean="0">
              <a:latin typeface="+mn-ea"/>
            </a:endParaRPr>
          </a:p>
          <a:p>
            <a:r>
              <a:rPr lang="ja-JP" altLang="en-US" sz="2400" dirty="0" smtClean="0">
                <a:latin typeface="+mn-ea"/>
              </a:rPr>
              <a:t>・公益通報者保護法は、法律違反を犯している場合を想定している。例えば、「リピーター医師」を告発したいと思っても、どこも対応する法律はない。</a:t>
            </a:r>
            <a:endParaRPr lang="en-US" altLang="ja-JP" sz="2400" dirty="0">
              <a:latin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7683" y="49608"/>
            <a:ext cx="8229600" cy="1143000"/>
          </a:xfrm>
        </p:spPr>
        <p:txBody>
          <a:bodyPr/>
          <a:lstStyle/>
          <a:p>
            <a:r>
              <a:rPr kumimoji="1" lang="en-US" altLang="ja-JP" dirty="0" smtClean="0"/>
              <a:t>National Clinical </a:t>
            </a:r>
            <a:r>
              <a:rPr lang="en-US" altLang="ja-JP" dirty="0"/>
              <a:t>D</a:t>
            </a:r>
            <a:r>
              <a:rPr kumimoji="1" lang="en-US" altLang="ja-JP" dirty="0" smtClean="0"/>
              <a:t>atabase</a:t>
            </a:r>
            <a:endParaRPr kumimoji="1" lang="ja-JP" altLang="en-US" dirty="0"/>
          </a:p>
        </p:txBody>
      </p:sp>
      <p:sp>
        <p:nvSpPr>
          <p:cNvPr id="3" name="テキスト ボックス 2"/>
          <p:cNvSpPr txBox="1"/>
          <p:nvPr/>
        </p:nvSpPr>
        <p:spPr>
          <a:xfrm>
            <a:off x="1099274" y="1607737"/>
            <a:ext cx="7220246" cy="892552"/>
          </a:xfrm>
          <a:prstGeom prst="rect">
            <a:avLst/>
          </a:prstGeom>
          <a:noFill/>
        </p:spPr>
        <p:txBody>
          <a:bodyPr wrap="none" rtlCol="0">
            <a:spAutoFit/>
          </a:bodyPr>
          <a:lstStyle/>
          <a:p>
            <a:pPr algn="r"/>
            <a:r>
              <a:rPr lang="ja-JP" altLang="en-US" sz="2600" b="1" dirty="0">
                <a:latin typeface="+mn-ea"/>
              </a:rPr>
              <a:t>腹腔鏡、消化器対象の全手術調査へ</a:t>
            </a:r>
            <a:r>
              <a:rPr lang="en-US" altLang="ja-JP" sz="2600" b="1" dirty="0">
                <a:latin typeface="+mn-ea"/>
              </a:rPr>
              <a:t>…</a:t>
            </a:r>
            <a:r>
              <a:rPr lang="ja-JP" altLang="en-US" sz="2600" b="1" dirty="0">
                <a:latin typeface="+mn-ea"/>
              </a:rPr>
              <a:t>外科</a:t>
            </a:r>
            <a:r>
              <a:rPr lang="ja-JP" altLang="en-US" sz="2600" b="1" dirty="0" smtClean="0">
                <a:latin typeface="+mn-ea"/>
              </a:rPr>
              <a:t>学会</a:t>
            </a:r>
            <a:endParaRPr lang="en-US" altLang="ja-JP" sz="2600" b="1" dirty="0" smtClean="0">
              <a:latin typeface="+mn-ea"/>
            </a:endParaRPr>
          </a:p>
          <a:p>
            <a:pPr algn="r"/>
            <a:r>
              <a:rPr lang="ja-JP" altLang="en-US" sz="2600" b="1" dirty="0" smtClean="0">
                <a:latin typeface="+mn-ea"/>
              </a:rPr>
              <a:t>（</a:t>
            </a:r>
            <a:r>
              <a:rPr lang="en-US" altLang="ja-JP" sz="2600" b="1" dirty="0" smtClean="0">
                <a:latin typeface="+mn-ea"/>
              </a:rPr>
              <a:t>2014.11.24</a:t>
            </a:r>
            <a:r>
              <a:rPr lang="ja-JP" altLang="en-US" sz="2600" b="1" dirty="0" smtClean="0">
                <a:latin typeface="+mn-ea"/>
              </a:rPr>
              <a:t>　読売新聞）</a:t>
            </a:r>
            <a:endParaRPr kumimoji="1" lang="ja-JP" altLang="en-US" sz="2600" dirty="0">
              <a:latin typeface="+mn-ea"/>
            </a:endParaRPr>
          </a:p>
        </p:txBody>
      </p:sp>
      <p:sp>
        <p:nvSpPr>
          <p:cNvPr id="4" name="テキスト ボックス 3"/>
          <p:cNvSpPr txBox="1"/>
          <p:nvPr/>
        </p:nvSpPr>
        <p:spPr>
          <a:xfrm>
            <a:off x="704420" y="2499489"/>
            <a:ext cx="7947211" cy="2308324"/>
          </a:xfrm>
          <a:prstGeom prst="rect">
            <a:avLst/>
          </a:prstGeom>
          <a:noFill/>
        </p:spPr>
        <p:txBody>
          <a:bodyPr wrap="square" rtlCol="0">
            <a:spAutoFit/>
          </a:bodyPr>
          <a:lstStyle/>
          <a:p>
            <a:r>
              <a:rPr lang="ja-JP" altLang="en-US" dirty="0"/>
              <a:t>群馬大学病院（前橋市）で腹腔鏡（ふくくうきょう）を使う高難度の肝臓</a:t>
            </a:r>
            <a:r>
              <a:rPr lang="ja-JP" altLang="en-US" dirty="0" smtClean="0"/>
              <a:t>手術を</a:t>
            </a:r>
            <a:r>
              <a:rPr lang="ja-JP" altLang="en-US" dirty="0"/>
              <a:t>受けた患者８人が死亡した問題</a:t>
            </a:r>
            <a:r>
              <a:rPr lang="ja-JP" altLang="en-US" dirty="0" smtClean="0"/>
              <a:t>で、</a:t>
            </a:r>
            <a:r>
              <a:rPr lang="ja-JP" altLang="en-US" dirty="0"/>
              <a:t>外科系最大の学会「日本外科学会</a:t>
            </a:r>
            <a:r>
              <a:rPr lang="ja-JP" altLang="en-US" dirty="0" smtClean="0"/>
              <a:t>」（</a:t>
            </a:r>
            <a:r>
              <a:rPr lang="ja-JP" altLang="en-US" dirty="0"/>
              <a:t>会員数約４万人）は、全国の医療機関で２年間に行われた２００万件</a:t>
            </a:r>
            <a:r>
              <a:rPr lang="ja-JP" altLang="en-US" dirty="0" smtClean="0"/>
              <a:t>以上の</a:t>
            </a:r>
            <a:r>
              <a:rPr lang="ja-JP" altLang="en-US" dirty="0"/>
              <a:t>手術データから、肝臓や膵臓（すいぞう）など消化器の腹腔鏡手術の</a:t>
            </a:r>
            <a:r>
              <a:rPr lang="ja-JP" altLang="en-US" dirty="0" smtClean="0"/>
              <a:t>成績を</a:t>
            </a:r>
            <a:r>
              <a:rPr lang="ja-JP" altLang="en-US" dirty="0"/>
              <a:t>調べる初の全例調査に乗り出す</a:t>
            </a:r>
            <a:r>
              <a:rPr lang="ja-JP" altLang="en-US" dirty="0" smtClean="0"/>
              <a:t>。大学</a:t>
            </a:r>
            <a:r>
              <a:rPr lang="ja-JP" altLang="en-US" dirty="0"/>
              <a:t>病院だけでなく一般病院にも幅を</a:t>
            </a:r>
            <a:r>
              <a:rPr lang="ja-JP" altLang="en-US" dirty="0" smtClean="0"/>
              <a:t>広げた</a:t>
            </a:r>
            <a:r>
              <a:rPr lang="ja-JP" altLang="en-US" dirty="0"/>
              <a:t>大規模調査で、死亡例も含めた全症例を分析し、安全対策に生かす。</a:t>
            </a:r>
          </a:p>
          <a:p>
            <a:endParaRPr kumimoji="1" lang="ja-JP" altLang="en-US" dirty="0"/>
          </a:p>
        </p:txBody>
      </p:sp>
      <p:sp>
        <p:nvSpPr>
          <p:cNvPr id="5" name="テキスト ボックス 4"/>
          <p:cNvSpPr txBox="1"/>
          <p:nvPr/>
        </p:nvSpPr>
        <p:spPr>
          <a:xfrm>
            <a:off x="877081" y="5411768"/>
            <a:ext cx="7517087" cy="830997"/>
          </a:xfrm>
          <a:prstGeom prst="rect">
            <a:avLst/>
          </a:prstGeom>
          <a:noFill/>
        </p:spPr>
        <p:txBody>
          <a:bodyPr wrap="square" rtlCol="0">
            <a:spAutoFit/>
          </a:bodyPr>
          <a:lstStyle/>
          <a:p>
            <a:r>
              <a:rPr kumimoji="1" lang="ja-JP" altLang="en-US" sz="2400" dirty="0" smtClean="0">
                <a:solidFill>
                  <a:srgbClr val="FF0000"/>
                </a:solidFill>
              </a:rPr>
              <a:t>自己申告制なので、都合の悪い症例は登録しなければよいだけ。果たして、正確な調査といえるのか。</a:t>
            </a:r>
            <a:endParaRPr kumimoji="1" lang="ja-JP" altLang="en-US" sz="2400" dirty="0">
              <a:solidFill>
                <a:srgbClr val="FF0000"/>
              </a:solidFill>
            </a:endParaRPr>
          </a:p>
        </p:txBody>
      </p:sp>
      <p:sp>
        <p:nvSpPr>
          <p:cNvPr id="6" name="下矢印 5"/>
          <p:cNvSpPr/>
          <p:nvPr/>
        </p:nvSpPr>
        <p:spPr>
          <a:xfrm>
            <a:off x="4460033" y="4478694"/>
            <a:ext cx="382555" cy="727788"/>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32828395"/>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lang="ja-JP" altLang="en-US" dirty="0" smtClean="0"/>
              <a:t>今後このようなことを防ぐには</a:t>
            </a:r>
            <a:endParaRPr lang="ja-JP" altLang="en-US" dirty="0"/>
          </a:p>
        </p:txBody>
      </p:sp>
      <p:sp>
        <p:nvSpPr>
          <p:cNvPr id="3" name="テキスト ボックス 2"/>
          <p:cNvSpPr txBox="1"/>
          <p:nvPr/>
        </p:nvSpPr>
        <p:spPr>
          <a:xfrm>
            <a:off x="933139" y="5027083"/>
            <a:ext cx="7562071" cy="830997"/>
          </a:xfrm>
          <a:prstGeom prst="rect">
            <a:avLst/>
          </a:prstGeom>
          <a:noFill/>
        </p:spPr>
        <p:txBody>
          <a:bodyPr wrap="square" rtlCol="0">
            <a:spAutoFit/>
          </a:bodyPr>
          <a:lstStyle/>
          <a:p>
            <a:endParaRPr kumimoji="1" lang="en-US" altLang="ja-JP" sz="2400" dirty="0" smtClean="0"/>
          </a:p>
          <a:p>
            <a:endParaRPr kumimoji="1" lang="ja-JP" altLang="en-US" sz="2400" dirty="0"/>
          </a:p>
        </p:txBody>
      </p:sp>
      <p:sp>
        <p:nvSpPr>
          <p:cNvPr id="5" name="テキスト ボックス 4"/>
          <p:cNvSpPr txBox="1"/>
          <p:nvPr/>
        </p:nvSpPr>
        <p:spPr>
          <a:xfrm>
            <a:off x="793821" y="1166113"/>
            <a:ext cx="7701389" cy="4955203"/>
          </a:xfrm>
          <a:prstGeom prst="rect">
            <a:avLst/>
          </a:prstGeom>
          <a:noFill/>
        </p:spPr>
        <p:txBody>
          <a:bodyPr wrap="square" rtlCol="0">
            <a:spAutoFit/>
          </a:bodyPr>
          <a:lstStyle/>
          <a:p>
            <a:r>
              <a:rPr lang="ja-JP" altLang="en-US" sz="2800" dirty="0">
                <a:latin typeface="+mn-ea"/>
              </a:rPr>
              <a:t>①医療に関する情報公開</a:t>
            </a:r>
            <a:r>
              <a:rPr lang="ja-JP" altLang="en-US" sz="2800" dirty="0" smtClean="0">
                <a:latin typeface="+mn-ea"/>
              </a:rPr>
              <a:t>制度を義務化</a:t>
            </a:r>
            <a:endParaRPr lang="en-US" altLang="ja-JP" sz="2800" dirty="0" smtClean="0">
              <a:latin typeface="+mn-ea"/>
            </a:endParaRPr>
          </a:p>
          <a:p>
            <a:endParaRPr lang="en-US" altLang="ja-JP" sz="2800" dirty="0">
              <a:latin typeface="+mn-ea"/>
            </a:endParaRPr>
          </a:p>
          <a:p>
            <a:r>
              <a:rPr lang="ja-JP" altLang="en-US" sz="2400" dirty="0" smtClean="0">
                <a:latin typeface="+mn-ea"/>
              </a:rPr>
              <a:t>→ただ義務化するだけではなく、第三者による監査を行うなど、誠実に対応している医療機関には診療報酬を上乗せするなどして、医療者側にも利益のあるものを</a:t>
            </a:r>
            <a:endParaRPr lang="en-US" altLang="ja-JP" sz="2400" dirty="0" smtClean="0">
              <a:latin typeface="+mn-ea"/>
            </a:endParaRPr>
          </a:p>
          <a:p>
            <a:endParaRPr kumimoji="1" lang="en-US" altLang="ja-JP" sz="2800" dirty="0">
              <a:latin typeface="+mn-ea"/>
            </a:endParaRPr>
          </a:p>
          <a:p>
            <a:r>
              <a:rPr kumimoji="1" lang="ja-JP" altLang="en-US" sz="2800" dirty="0" smtClean="0">
                <a:latin typeface="+mn-ea"/>
              </a:rPr>
              <a:t>②</a:t>
            </a:r>
            <a:r>
              <a:rPr lang="ja-JP" altLang="en-US" sz="2800" dirty="0">
                <a:latin typeface="+mn-ea"/>
              </a:rPr>
              <a:t>医療従事者の不正を監視し、</a:t>
            </a:r>
            <a:r>
              <a:rPr lang="ja-JP" altLang="en-US" sz="2800" dirty="0" smtClean="0">
                <a:latin typeface="+mn-ea"/>
              </a:rPr>
              <a:t>罰則を与える</a:t>
            </a:r>
            <a:r>
              <a:rPr lang="ja-JP" altLang="en-US" sz="2800" dirty="0">
                <a:latin typeface="+mn-ea"/>
              </a:rPr>
              <a:t>ことが可能</a:t>
            </a:r>
            <a:r>
              <a:rPr lang="ja-JP" altLang="en-US" sz="2800" dirty="0" smtClean="0">
                <a:latin typeface="+mn-ea"/>
              </a:rPr>
              <a:t>な強制力</a:t>
            </a:r>
            <a:r>
              <a:rPr lang="ja-JP" altLang="en-US" sz="2800" dirty="0">
                <a:latin typeface="+mn-ea"/>
              </a:rPr>
              <a:t>のある</a:t>
            </a:r>
            <a:r>
              <a:rPr lang="ja-JP" altLang="en-US" sz="2800" dirty="0" smtClean="0">
                <a:latin typeface="+mn-ea"/>
              </a:rPr>
              <a:t>システム作り</a:t>
            </a:r>
            <a:endParaRPr lang="en-US" altLang="ja-JP" sz="2800" dirty="0">
              <a:latin typeface="+mn-ea"/>
            </a:endParaRPr>
          </a:p>
          <a:p>
            <a:endParaRPr kumimoji="1" lang="en-US" altLang="ja-JP" sz="2800" dirty="0" smtClean="0">
              <a:latin typeface="+mn-ea"/>
            </a:endParaRPr>
          </a:p>
          <a:p>
            <a:r>
              <a:rPr lang="ja-JP" altLang="en-US" sz="2800" dirty="0" smtClean="0">
                <a:latin typeface="+mn-ea"/>
              </a:rPr>
              <a:t>→</a:t>
            </a:r>
            <a:r>
              <a:rPr lang="ja-JP" altLang="en-US" sz="2400" dirty="0" smtClean="0">
                <a:latin typeface="+mn-ea"/>
              </a:rPr>
              <a:t>医療従事者や患者側からの調査・懲戒請求に対応する第</a:t>
            </a:r>
            <a:r>
              <a:rPr lang="ja-JP" altLang="en-US" sz="2400" dirty="0">
                <a:latin typeface="+mn-ea"/>
              </a:rPr>
              <a:t>三</a:t>
            </a:r>
            <a:r>
              <a:rPr lang="ja-JP" altLang="en-US" sz="2400" dirty="0" smtClean="0">
                <a:latin typeface="+mn-ea"/>
              </a:rPr>
              <a:t>者機関が必要</a:t>
            </a:r>
            <a:endParaRPr kumimoji="1" lang="ja-JP" altLang="en-US" sz="2400" dirty="0">
              <a:latin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604" y="288019"/>
            <a:ext cx="8229600" cy="1143000"/>
          </a:xfrm>
        </p:spPr>
        <p:txBody>
          <a:bodyPr/>
          <a:lstStyle/>
          <a:p>
            <a:r>
              <a:rPr kumimoji="1" lang="ja-JP" altLang="en-US" dirty="0" smtClean="0"/>
              <a:t>医療安全事故調査委員会</a:t>
            </a:r>
            <a:endParaRPr kumimoji="1" lang="ja-JP" altLang="en-US" dirty="0"/>
          </a:p>
        </p:txBody>
      </p:sp>
      <p:sp>
        <p:nvSpPr>
          <p:cNvPr id="3" name="テキスト ボックス 2"/>
          <p:cNvSpPr txBox="1"/>
          <p:nvPr/>
        </p:nvSpPr>
        <p:spPr>
          <a:xfrm>
            <a:off x="976642" y="1828816"/>
            <a:ext cx="7335525" cy="3539430"/>
          </a:xfrm>
          <a:prstGeom prst="rect">
            <a:avLst/>
          </a:prstGeom>
          <a:noFill/>
        </p:spPr>
        <p:txBody>
          <a:bodyPr wrap="square" rtlCol="0">
            <a:spAutoFit/>
          </a:bodyPr>
          <a:lstStyle/>
          <a:p>
            <a:pPr algn="ctr"/>
            <a:r>
              <a:rPr kumimoji="1" lang="ja-JP" altLang="en-US" sz="2800" dirty="0" smtClean="0">
                <a:latin typeface="+mn-ea"/>
              </a:rPr>
              <a:t>院内調査を中心とする考えでは、病院全体で「医療事故ではない。」と</a:t>
            </a:r>
            <a:r>
              <a:rPr lang="ja-JP" altLang="en-US" sz="2800" dirty="0" smtClean="0">
                <a:latin typeface="+mn-ea"/>
              </a:rPr>
              <a:t>押し切られてしまった場合、患者家族のなす術が無い。</a:t>
            </a:r>
            <a:endParaRPr lang="en-US" altLang="ja-JP" sz="2800" dirty="0" smtClean="0">
              <a:latin typeface="+mn-ea"/>
            </a:endParaRPr>
          </a:p>
          <a:p>
            <a:pPr algn="ctr"/>
            <a:endParaRPr kumimoji="1" lang="en-US" altLang="ja-JP" sz="2800" dirty="0">
              <a:latin typeface="+mn-ea"/>
            </a:endParaRPr>
          </a:p>
          <a:p>
            <a:pPr algn="ctr"/>
            <a:endParaRPr lang="en-US" altLang="ja-JP" sz="2800" dirty="0" smtClean="0">
              <a:latin typeface="+mn-ea"/>
            </a:endParaRPr>
          </a:p>
          <a:p>
            <a:pPr algn="ctr"/>
            <a:endParaRPr kumimoji="1" lang="en-US" altLang="ja-JP" sz="2800" dirty="0" smtClean="0">
              <a:latin typeface="+mn-ea"/>
            </a:endParaRPr>
          </a:p>
          <a:p>
            <a:pPr algn="ctr"/>
            <a:r>
              <a:rPr kumimoji="1" lang="ja-JP" altLang="en-US" sz="2800" dirty="0" smtClean="0">
                <a:latin typeface="+mn-ea"/>
              </a:rPr>
              <a:t>患者家族からの要請にも答える形にすることが肝要であり、平等である。</a:t>
            </a:r>
            <a:endParaRPr kumimoji="1" lang="ja-JP" altLang="en-US" sz="2800" dirty="0">
              <a:latin typeface="+mn-ea"/>
            </a:endParaRPr>
          </a:p>
        </p:txBody>
      </p:sp>
      <p:sp>
        <p:nvSpPr>
          <p:cNvPr id="4" name="下矢印 3"/>
          <p:cNvSpPr/>
          <p:nvPr/>
        </p:nvSpPr>
        <p:spPr>
          <a:xfrm>
            <a:off x="4327881" y="3446584"/>
            <a:ext cx="633046" cy="914415"/>
          </a:xfrm>
          <a:prstGeom prst="downArrow">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3388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テキスト ボックス 2"/>
          <p:cNvSpPr txBox="1"/>
          <p:nvPr/>
        </p:nvSpPr>
        <p:spPr>
          <a:xfrm>
            <a:off x="728628" y="1916375"/>
            <a:ext cx="7686745" cy="3539430"/>
          </a:xfrm>
          <a:prstGeom prst="rect">
            <a:avLst/>
          </a:prstGeom>
          <a:noFill/>
        </p:spPr>
        <p:txBody>
          <a:bodyPr wrap="square" rtlCol="0">
            <a:spAutoFit/>
          </a:bodyPr>
          <a:lstStyle/>
          <a:p>
            <a:r>
              <a:rPr kumimoji="1" lang="ja-JP" altLang="en-US" sz="2800" dirty="0" smtClean="0">
                <a:latin typeface="+mn-ea"/>
              </a:rPr>
              <a:t>・手術後の死亡者数のみが問題になっている。それも早期の術後死</a:t>
            </a:r>
            <a:r>
              <a:rPr lang="ja-JP" altLang="en-US" sz="2800" dirty="0" smtClean="0">
                <a:latin typeface="+mn-ea"/>
              </a:rPr>
              <a:t>のみが対象。</a:t>
            </a:r>
            <a:endParaRPr lang="en-US" altLang="ja-JP" sz="2800" dirty="0" smtClean="0">
              <a:latin typeface="+mn-ea"/>
            </a:endParaRPr>
          </a:p>
          <a:p>
            <a:r>
              <a:rPr kumimoji="1" lang="ja-JP" altLang="en-US" sz="2800" dirty="0">
                <a:latin typeface="+mn-ea"/>
              </a:rPr>
              <a:t>　</a:t>
            </a:r>
            <a:r>
              <a:rPr kumimoji="1" lang="ja-JP" altLang="en-US" sz="2800" dirty="0" smtClean="0">
                <a:latin typeface="+mn-ea"/>
              </a:rPr>
              <a:t>→術後早期の再手術から、死亡するまで時間が経過した例が対象から抜け落ちる</a:t>
            </a:r>
            <a:endParaRPr kumimoji="1" lang="en-US" altLang="ja-JP" sz="2800" dirty="0" smtClean="0">
              <a:latin typeface="+mn-ea"/>
            </a:endParaRPr>
          </a:p>
          <a:p>
            <a:endParaRPr lang="en-US" altLang="ja-JP" sz="2800" dirty="0" smtClean="0">
              <a:latin typeface="+mn-ea"/>
            </a:endParaRPr>
          </a:p>
          <a:p>
            <a:r>
              <a:rPr kumimoji="1" lang="ja-JP" altLang="en-US" sz="2800" dirty="0" smtClean="0">
                <a:latin typeface="+mn-ea"/>
              </a:rPr>
              <a:t>・手術の質を評価するには、全体の手術件数、再手術の数、術後の患者の</a:t>
            </a:r>
            <a:r>
              <a:rPr lang="ja-JP" altLang="en-US" sz="2800" dirty="0" smtClean="0">
                <a:latin typeface="+mn-ea"/>
              </a:rPr>
              <a:t>後遺障害の有無などを含めるべき</a:t>
            </a:r>
            <a:endParaRPr kumimoji="1" lang="ja-JP" altLang="en-US" sz="2800" dirty="0">
              <a:latin typeface="+mn-ea"/>
            </a:endParaRPr>
          </a:p>
        </p:txBody>
      </p:sp>
      <p:sp>
        <p:nvSpPr>
          <p:cNvPr id="4" name="タイトル 3"/>
          <p:cNvSpPr>
            <a:spLocks noGrp="1"/>
          </p:cNvSpPr>
          <p:nvPr>
            <p:ph type="title"/>
          </p:nvPr>
        </p:nvSpPr>
        <p:spPr>
          <a:xfrm>
            <a:off x="457200" y="123913"/>
            <a:ext cx="8229600" cy="1143000"/>
          </a:xfrm>
        </p:spPr>
        <p:txBody>
          <a:bodyPr>
            <a:normAutofit/>
          </a:bodyPr>
          <a:lstStyle/>
          <a:p>
            <a:r>
              <a:rPr lang="ja-JP" altLang="en-US" dirty="0" smtClean="0">
                <a:latin typeface="+mn-ea"/>
                <a:ea typeface="+mn-ea"/>
              </a:rPr>
              <a:t>今後、追及してほしいこと</a:t>
            </a:r>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1245" y="0"/>
            <a:ext cx="8229600" cy="1143000"/>
          </a:xfrm>
        </p:spPr>
        <p:txBody>
          <a:bodyPr/>
          <a:lstStyle/>
          <a:p>
            <a:r>
              <a:rPr lang="en-US" altLang="ja-JP" dirty="0" smtClean="0"/>
              <a:t>2010</a:t>
            </a:r>
            <a:r>
              <a:rPr lang="ja-JP" altLang="en-US" dirty="0" smtClean="0"/>
              <a:t>年</a:t>
            </a:r>
            <a:endParaRPr lang="ja-JP" altLang="en-US" dirty="0"/>
          </a:p>
        </p:txBody>
      </p:sp>
      <p:sp>
        <p:nvSpPr>
          <p:cNvPr id="3" name="テキスト ボックス 2"/>
          <p:cNvSpPr txBox="1"/>
          <p:nvPr/>
        </p:nvSpPr>
        <p:spPr>
          <a:xfrm>
            <a:off x="457199" y="1253122"/>
            <a:ext cx="8315011" cy="3416320"/>
          </a:xfrm>
          <a:prstGeom prst="rect">
            <a:avLst/>
          </a:prstGeom>
          <a:noFill/>
        </p:spPr>
        <p:txBody>
          <a:bodyPr wrap="square" rtlCol="0">
            <a:spAutoFit/>
          </a:bodyPr>
          <a:lstStyle/>
          <a:p>
            <a:r>
              <a:rPr kumimoji="1" lang="ja-JP" altLang="en-US" sz="2400" dirty="0" smtClean="0">
                <a:latin typeface="+mn-ea"/>
              </a:rPr>
              <a:t>・</a:t>
            </a:r>
            <a:r>
              <a:rPr kumimoji="1" lang="en-US" altLang="ja-JP" sz="2400" dirty="0" smtClean="0">
                <a:latin typeface="+mn-ea"/>
              </a:rPr>
              <a:t>2010</a:t>
            </a:r>
            <a:r>
              <a:rPr kumimoji="1" lang="ja-JP" altLang="en-US" sz="2400" dirty="0" smtClean="0">
                <a:latin typeface="+mn-ea"/>
              </a:rPr>
              <a:t>年</a:t>
            </a:r>
            <a:r>
              <a:rPr kumimoji="1" lang="en-US" altLang="ja-JP" sz="2400" dirty="0" smtClean="0">
                <a:latin typeface="+mn-ea"/>
              </a:rPr>
              <a:t>2</a:t>
            </a:r>
            <a:r>
              <a:rPr kumimoji="1" lang="ja-JP" altLang="en-US" sz="2400" dirty="0" smtClean="0">
                <a:latin typeface="+mn-ea"/>
              </a:rPr>
              <a:t>月、腹腔鏡視下膵頭十二指腸切除を受けた患者が</a:t>
            </a:r>
            <a:r>
              <a:rPr lang="ja-JP" altLang="en-US" sz="2400" u="sng" dirty="0" smtClean="0">
                <a:latin typeface="+mn-ea"/>
              </a:rPr>
              <a:t>術後</a:t>
            </a:r>
            <a:r>
              <a:rPr lang="en-US" altLang="ja-JP" sz="2400" u="sng" dirty="0" smtClean="0">
                <a:latin typeface="+mn-ea"/>
              </a:rPr>
              <a:t>22</a:t>
            </a:r>
            <a:r>
              <a:rPr lang="ja-JP" altLang="en-US" sz="2400" u="sng" dirty="0" smtClean="0">
                <a:latin typeface="+mn-ea"/>
              </a:rPr>
              <a:t>日目</a:t>
            </a:r>
            <a:r>
              <a:rPr lang="ja-JP" altLang="en-US" sz="2400" dirty="0" smtClean="0">
                <a:latin typeface="+mn-ea"/>
              </a:rPr>
              <a:t>に、病棟で急変、出血性ショックで緊急手術するも多臓器不全で死亡</a:t>
            </a:r>
            <a:endParaRPr lang="en-US" altLang="ja-JP" sz="2400" dirty="0" smtClean="0">
              <a:latin typeface="+mn-ea"/>
            </a:endParaRPr>
          </a:p>
          <a:p>
            <a:endParaRPr lang="en-US" altLang="ja-JP" sz="2400" dirty="0" smtClean="0">
              <a:latin typeface="+mn-ea"/>
            </a:endParaRPr>
          </a:p>
          <a:p>
            <a:r>
              <a:rPr lang="ja-JP" altLang="en-US" sz="2400" dirty="0" smtClean="0">
                <a:latin typeface="+mn-ea"/>
              </a:rPr>
              <a:t>→</a:t>
            </a:r>
            <a:r>
              <a:rPr lang="ja-JP" altLang="en-US" sz="2400" dirty="0">
                <a:latin typeface="+mn-ea"/>
              </a:rPr>
              <a:t>医療事故調査</a:t>
            </a:r>
            <a:r>
              <a:rPr lang="ja-JP" altLang="en-US" sz="2400" dirty="0" smtClean="0">
                <a:latin typeface="+mn-ea"/>
              </a:rPr>
              <a:t>委員会はもちろん</a:t>
            </a:r>
            <a:r>
              <a:rPr lang="en-US" altLang="ja-JP" sz="2400" dirty="0" err="1" smtClean="0">
                <a:latin typeface="+mn-ea"/>
              </a:rPr>
              <a:t>Morbidity&amp;Mortality</a:t>
            </a:r>
            <a:r>
              <a:rPr lang="en-US" altLang="ja-JP" sz="2400" dirty="0" smtClean="0">
                <a:latin typeface="+mn-ea"/>
              </a:rPr>
              <a:t> </a:t>
            </a:r>
            <a:r>
              <a:rPr lang="ja-JP" altLang="en-US" sz="2400" dirty="0" smtClean="0">
                <a:latin typeface="+mn-ea"/>
              </a:rPr>
              <a:t>カンファレンスすら開かれず。腹腔鏡手術はそのまま継続。</a:t>
            </a:r>
            <a:endParaRPr lang="en-US" altLang="ja-JP" sz="2400" dirty="0" smtClean="0">
              <a:latin typeface="+mn-ea"/>
            </a:endParaRPr>
          </a:p>
          <a:p>
            <a:endParaRPr lang="en-US" altLang="ja-JP" sz="2400" dirty="0" smtClean="0">
              <a:latin typeface="+mn-ea"/>
            </a:endParaRPr>
          </a:p>
          <a:p>
            <a:r>
              <a:rPr lang="ja-JP" altLang="en-US" sz="2400" dirty="0" smtClean="0">
                <a:latin typeface="+mn-ea"/>
              </a:rPr>
              <a:t>・</a:t>
            </a:r>
            <a:r>
              <a:rPr lang="en-US" altLang="ja-JP" sz="2400" dirty="0" smtClean="0">
                <a:latin typeface="+mn-ea"/>
              </a:rPr>
              <a:t>2010</a:t>
            </a:r>
            <a:r>
              <a:rPr lang="ja-JP" altLang="en-US" sz="2400" dirty="0" smtClean="0">
                <a:latin typeface="+mn-ea"/>
              </a:rPr>
              <a:t>年</a:t>
            </a:r>
            <a:r>
              <a:rPr lang="en-US" altLang="ja-JP" sz="2400" dirty="0" smtClean="0">
                <a:latin typeface="+mn-ea"/>
              </a:rPr>
              <a:t>7</a:t>
            </a:r>
            <a:r>
              <a:rPr lang="ja-JP" altLang="en-US" sz="2400" dirty="0" smtClean="0">
                <a:latin typeface="+mn-ea"/>
              </a:rPr>
              <a:t>～</a:t>
            </a:r>
            <a:r>
              <a:rPr lang="en-US" altLang="ja-JP" sz="2400" dirty="0" smtClean="0">
                <a:latin typeface="+mn-ea"/>
              </a:rPr>
              <a:t>8</a:t>
            </a:r>
            <a:r>
              <a:rPr lang="ja-JP" altLang="en-US" sz="2400" dirty="0" smtClean="0">
                <a:latin typeface="+mn-ea"/>
              </a:rPr>
              <a:t>月にかけての歯科医師が担当した麻酔で医療事故発生。</a:t>
            </a:r>
            <a:endParaRPr kumimoji="1" lang="en-US" altLang="ja-JP" sz="2400" dirty="0" smtClean="0">
              <a:latin typeface="+mn-ea"/>
            </a:endParaRPr>
          </a:p>
        </p:txBody>
      </p:sp>
      <p:sp>
        <p:nvSpPr>
          <p:cNvPr id="4" name="テキスト ボックス 3"/>
          <p:cNvSpPr txBox="1"/>
          <p:nvPr/>
        </p:nvSpPr>
        <p:spPr>
          <a:xfrm>
            <a:off x="245867" y="5265741"/>
            <a:ext cx="8560357" cy="492443"/>
          </a:xfrm>
          <a:prstGeom prst="rect">
            <a:avLst/>
          </a:prstGeom>
          <a:noFill/>
        </p:spPr>
        <p:txBody>
          <a:bodyPr wrap="none" rtlCol="0">
            <a:spAutoFit/>
          </a:bodyPr>
          <a:lstStyle/>
          <a:p>
            <a:pPr algn="ctr"/>
            <a:r>
              <a:rPr kumimoji="1" lang="ja-JP" altLang="en-US" sz="2600" b="1" dirty="0" smtClean="0">
                <a:solidFill>
                  <a:srgbClr val="FF0000"/>
                </a:solidFill>
                <a:effectLst>
                  <a:outerShdw blurRad="38100" dist="38100" dir="2700000" algn="tl">
                    <a:srgbClr val="000000">
                      <a:alpha val="43137"/>
                    </a:srgbClr>
                  </a:outerShdw>
                </a:effectLst>
                <a:latin typeface="+mn-ea"/>
              </a:rPr>
              <a:t>このままでは、また患者が死亡し、うやむやにされる</a:t>
            </a:r>
            <a:r>
              <a:rPr kumimoji="1" lang="en-US" altLang="ja-JP" sz="2600" b="1" dirty="0" smtClean="0">
                <a:solidFill>
                  <a:srgbClr val="FF0000"/>
                </a:solidFill>
                <a:effectLst>
                  <a:outerShdw blurRad="38100" dist="38100" dir="2700000" algn="tl">
                    <a:srgbClr val="000000">
                      <a:alpha val="43137"/>
                    </a:srgbClr>
                  </a:outerShdw>
                </a:effectLst>
                <a:latin typeface="+mn-ea"/>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7056" y="0"/>
            <a:ext cx="8229600" cy="1143000"/>
          </a:xfrm>
        </p:spPr>
        <p:txBody>
          <a:bodyPr/>
          <a:lstStyle/>
          <a:p>
            <a:r>
              <a:rPr lang="ja-JP" altLang="en-US" dirty="0" smtClean="0"/>
              <a:t>私の取った行動</a:t>
            </a:r>
            <a:endParaRPr lang="ja-JP" altLang="en-US" dirty="0"/>
          </a:p>
        </p:txBody>
      </p:sp>
      <p:sp>
        <p:nvSpPr>
          <p:cNvPr id="4" name="テキスト ボックス 3"/>
          <p:cNvSpPr txBox="1"/>
          <p:nvPr/>
        </p:nvSpPr>
        <p:spPr>
          <a:xfrm>
            <a:off x="681596" y="1433531"/>
            <a:ext cx="7894676" cy="4524315"/>
          </a:xfrm>
          <a:prstGeom prst="rect">
            <a:avLst/>
          </a:prstGeom>
          <a:noFill/>
        </p:spPr>
        <p:txBody>
          <a:bodyPr wrap="square" rtlCol="0">
            <a:spAutoFit/>
          </a:bodyPr>
          <a:lstStyle/>
          <a:p>
            <a:r>
              <a:rPr kumimoji="1" lang="en-US" altLang="ja-JP" sz="2400" dirty="0" smtClean="0">
                <a:latin typeface="+mn-ea"/>
              </a:rPr>
              <a:t>2010</a:t>
            </a:r>
            <a:r>
              <a:rPr kumimoji="1" lang="ja-JP" altLang="en-US" sz="2400" dirty="0" smtClean="0">
                <a:latin typeface="+mn-ea"/>
              </a:rPr>
              <a:t>年</a:t>
            </a:r>
            <a:r>
              <a:rPr kumimoji="1" lang="en-US" altLang="ja-JP" sz="2400" dirty="0" smtClean="0">
                <a:latin typeface="+mn-ea"/>
              </a:rPr>
              <a:t>7</a:t>
            </a:r>
            <a:r>
              <a:rPr kumimoji="1" lang="ja-JP" altLang="en-US" sz="2400" dirty="0" smtClean="0">
                <a:latin typeface="+mn-ea"/>
              </a:rPr>
              <a:t>月頃から、複数回、センター長に、歯科医師が医療事故をおこして</a:t>
            </a:r>
            <a:r>
              <a:rPr lang="ja-JP" altLang="en-US" sz="2400" dirty="0" smtClean="0">
                <a:latin typeface="+mn-ea"/>
              </a:rPr>
              <a:t>いること、また歯科医師の研修が、ガイドラインに違反していることを上申した。また腹腔鏡手術の問題点についても言及した。</a:t>
            </a:r>
            <a:endParaRPr lang="en-US" altLang="ja-JP" sz="2400" dirty="0" smtClean="0">
              <a:latin typeface="+mn-ea"/>
            </a:endParaRPr>
          </a:p>
          <a:p>
            <a:endParaRPr lang="en-US" altLang="ja-JP" sz="2400" dirty="0" smtClean="0">
              <a:latin typeface="+mn-ea"/>
            </a:endParaRPr>
          </a:p>
          <a:p>
            <a:pPr algn="ctr"/>
            <a:r>
              <a:rPr lang="ja-JP" altLang="en-US" sz="2400" b="1" u="sng" dirty="0" smtClean="0">
                <a:latin typeface="+mn-ea"/>
              </a:rPr>
              <a:t>何故、直接センター長に上申したのか？</a:t>
            </a:r>
            <a:endParaRPr lang="en-US" altLang="ja-JP" sz="2400" b="1" u="sng" dirty="0" smtClean="0">
              <a:latin typeface="+mn-ea"/>
            </a:endParaRPr>
          </a:p>
          <a:p>
            <a:endParaRPr lang="en-US" altLang="ja-JP" sz="2400" dirty="0" smtClean="0">
              <a:latin typeface="+mn-ea"/>
            </a:endParaRPr>
          </a:p>
          <a:p>
            <a:r>
              <a:rPr lang="ja-JP" altLang="en-US" sz="2400" dirty="0" smtClean="0">
                <a:latin typeface="+mn-ea"/>
              </a:rPr>
              <a:t>手術管理部長は、違法行為を行っていることを認識しており、</a:t>
            </a:r>
            <a:r>
              <a:rPr lang="en-US" altLang="ja-JP" sz="2400" dirty="0" smtClean="0">
                <a:latin typeface="+mn-ea"/>
              </a:rPr>
              <a:t>2008</a:t>
            </a:r>
            <a:r>
              <a:rPr lang="ja-JP" altLang="en-US" sz="2400" dirty="0" smtClean="0">
                <a:latin typeface="+mn-ea"/>
              </a:rPr>
              <a:t>年の死亡事故でも、麻酔管理に問題があることは自覚していた。しかも、</a:t>
            </a:r>
            <a:r>
              <a:rPr lang="en-US" altLang="ja-JP" sz="2400" dirty="0" smtClean="0">
                <a:latin typeface="+mn-ea"/>
              </a:rPr>
              <a:t>2010</a:t>
            </a:r>
            <a:r>
              <a:rPr lang="ja-JP" altLang="en-US" sz="2400" dirty="0" smtClean="0">
                <a:latin typeface="+mn-ea"/>
              </a:rPr>
              <a:t>年の歯科医師が関与した医療事故では、自分の管理責任を棚に上げ、担当した歯科医師を叱責していた。</a:t>
            </a:r>
            <a:endParaRPr lang="en-US" altLang="ja-JP" sz="2400" dirty="0" smtClean="0">
              <a:latin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lang="ja-JP" altLang="en-US" dirty="0" smtClean="0"/>
              <a:t>結果</a:t>
            </a:r>
            <a:endParaRPr lang="ja-JP" altLang="en-US" dirty="0"/>
          </a:p>
        </p:txBody>
      </p:sp>
      <p:sp>
        <p:nvSpPr>
          <p:cNvPr id="3" name="テキスト ボックス 2"/>
          <p:cNvSpPr txBox="1"/>
          <p:nvPr/>
        </p:nvSpPr>
        <p:spPr>
          <a:xfrm>
            <a:off x="573818" y="1812134"/>
            <a:ext cx="8112982" cy="2246769"/>
          </a:xfrm>
          <a:prstGeom prst="rect">
            <a:avLst/>
          </a:prstGeom>
          <a:noFill/>
        </p:spPr>
        <p:txBody>
          <a:bodyPr wrap="square" rtlCol="0">
            <a:spAutoFit/>
          </a:bodyPr>
          <a:lstStyle/>
          <a:p>
            <a:r>
              <a:rPr kumimoji="1" lang="en-US" altLang="ja-JP" sz="2800" dirty="0" smtClean="0">
                <a:latin typeface="+mn-ea"/>
              </a:rPr>
              <a:t>8</a:t>
            </a:r>
            <a:r>
              <a:rPr kumimoji="1" lang="ja-JP" altLang="en-US" sz="2800" dirty="0" smtClean="0">
                <a:latin typeface="+mn-ea"/>
              </a:rPr>
              <a:t>月から、手術麻酔や、麻酔に関連する業務からすべて外された。</a:t>
            </a:r>
            <a:endParaRPr kumimoji="1" lang="en-US" altLang="ja-JP" sz="2800" dirty="0" smtClean="0">
              <a:latin typeface="+mn-ea"/>
            </a:endParaRPr>
          </a:p>
          <a:p>
            <a:endParaRPr lang="en-US" altLang="ja-JP" sz="2800" dirty="0" smtClean="0">
              <a:latin typeface="+mn-ea"/>
            </a:endParaRPr>
          </a:p>
          <a:p>
            <a:r>
              <a:rPr lang="ja-JP" altLang="en-US" sz="2800" dirty="0" smtClean="0">
                <a:latin typeface="+mn-ea"/>
              </a:rPr>
              <a:t>センター長に抗議に行くと、自宅より遠方の佐原病院への移動を勧められる。</a:t>
            </a:r>
            <a:endParaRPr lang="en-US" altLang="ja-JP" sz="2800" dirty="0" smtClean="0">
              <a:latin typeface="+mn-ea"/>
            </a:endParaRPr>
          </a:p>
        </p:txBody>
      </p:sp>
      <p:sp>
        <p:nvSpPr>
          <p:cNvPr id="4" name="テキスト ボックス 3"/>
          <p:cNvSpPr txBox="1"/>
          <p:nvPr/>
        </p:nvSpPr>
        <p:spPr>
          <a:xfrm>
            <a:off x="3203676" y="5270963"/>
            <a:ext cx="2736647" cy="523220"/>
          </a:xfrm>
          <a:prstGeom prst="rect">
            <a:avLst/>
          </a:prstGeom>
          <a:noFill/>
        </p:spPr>
        <p:txBody>
          <a:bodyPr wrap="none" rtlCol="0">
            <a:spAutoFit/>
          </a:bodyPr>
          <a:lstStyle/>
          <a:p>
            <a:r>
              <a:rPr kumimoji="1" lang="en-US" altLang="ja-JP" sz="2800" dirty="0" smtClean="0">
                <a:latin typeface="+mn-ea"/>
              </a:rPr>
              <a:t>9</a:t>
            </a:r>
            <a:r>
              <a:rPr lang="ja-JP" altLang="en-US" sz="2800" dirty="0" smtClean="0">
                <a:latin typeface="+mn-ea"/>
              </a:rPr>
              <a:t>月末日に退職。</a:t>
            </a:r>
            <a:endParaRPr kumimoji="1" lang="ja-JP" altLang="en-US" sz="2800" dirty="0">
              <a:latin typeface="+mn-ea"/>
            </a:endParaRPr>
          </a:p>
        </p:txBody>
      </p:sp>
      <p:sp>
        <p:nvSpPr>
          <p:cNvPr id="5" name="下矢印 4"/>
          <p:cNvSpPr/>
          <p:nvPr/>
        </p:nvSpPr>
        <p:spPr>
          <a:xfrm>
            <a:off x="4300695" y="4270549"/>
            <a:ext cx="542611" cy="922239"/>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lang="ja-JP" altLang="en-US" dirty="0" smtClean="0"/>
              <a:t>退職後の流れ</a:t>
            </a:r>
            <a:endParaRPr lang="ja-JP" altLang="en-US" dirty="0"/>
          </a:p>
        </p:txBody>
      </p:sp>
      <p:sp>
        <p:nvSpPr>
          <p:cNvPr id="3" name="テキスト ボックス 2"/>
          <p:cNvSpPr txBox="1"/>
          <p:nvPr/>
        </p:nvSpPr>
        <p:spPr>
          <a:xfrm>
            <a:off x="585952" y="1026498"/>
            <a:ext cx="8285865" cy="5632311"/>
          </a:xfrm>
          <a:prstGeom prst="rect">
            <a:avLst/>
          </a:prstGeom>
          <a:noFill/>
        </p:spPr>
        <p:txBody>
          <a:bodyPr wrap="square" rtlCol="0">
            <a:spAutoFit/>
          </a:bodyPr>
          <a:lstStyle/>
          <a:p>
            <a:r>
              <a:rPr lang="ja-JP" altLang="en-US" sz="2400" dirty="0" smtClean="0">
                <a:latin typeface="+mn-ea"/>
              </a:rPr>
              <a:t>退職後も数名の医師とは連絡を取っていた。そして、依然として、歯科医師の違法な麻酔研修や、腹腔鏡の再手術が続いているとの連絡があった。</a:t>
            </a:r>
            <a:endParaRPr lang="en-US" altLang="ja-JP" sz="2400" dirty="0" smtClean="0">
              <a:latin typeface="+mn-ea"/>
            </a:endParaRPr>
          </a:p>
          <a:p>
            <a:endParaRPr lang="en-US" altLang="ja-JP" sz="2400" dirty="0" smtClean="0">
              <a:latin typeface="+mn-ea"/>
            </a:endParaRPr>
          </a:p>
          <a:p>
            <a:r>
              <a:rPr lang="ja-JP" altLang="en-US" sz="2400" dirty="0" smtClean="0">
                <a:latin typeface="+mn-ea"/>
              </a:rPr>
              <a:t>内部からの変革は無理と考え、内部告発（外部への通報）を考える→資料①</a:t>
            </a:r>
            <a:endParaRPr lang="en-US" altLang="ja-JP" sz="2400" dirty="0" smtClean="0">
              <a:latin typeface="+mn-ea"/>
            </a:endParaRPr>
          </a:p>
          <a:p>
            <a:endParaRPr lang="en-US" altLang="ja-JP" sz="2400" dirty="0" smtClean="0">
              <a:latin typeface="+mn-ea"/>
            </a:endParaRPr>
          </a:p>
          <a:p>
            <a:r>
              <a:rPr lang="ja-JP" altLang="en-US" sz="2400" dirty="0" smtClean="0">
                <a:latin typeface="+mn-ea"/>
              </a:rPr>
              <a:t>それを知ったセンター長や、</a:t>
            </a:r>
            <a:r>
              <a:rPr lang="en-US" altLang="ja-JP" sz="2400" dirty="0" smtClean="0">
                <a:latin typeface="+mn-ea"/>
              </a:rPr>
              <a:t>	</a:t>
            </a:r>
            <a:r>
              <a:rPr lang="ja-JP" altLang="en-US" sz="2400" dirty="0" smtClean="0">
                <a:latin typeface="+mn-ea"/>
              </a:rPr>
              <a:t>病院局長から連絡が入り、病院局長には詳細なメールを送る（資料②）も、しかし、その後も改善はなし。また、膵臓癌の腹腔鏡手術は安全というパンフレットを目にする（資料</a:t>
            </a:r>
            <a:r>
              <a:rPr lang="ja-JP" altLang="en-US" sz="2400" dirty="0">
                <a:latin typeface="+mn-ea"/>
              </a:rPr>
              <a:t>③</a:t>
            </a:r>
            <a:r>
              <a:rPr lang="ja-JP" altLang="en-US" sz="2400" dirty="0" smtClean="0">
                <a:latin typeface="+mn-ea"/>
              </a:rPr>
              <a:t>）</a:t>
            </a:r>
            <a:endParaRPr lang="en-US" altLang="ja-JP" sz="2400" dirty="0" smtClean="0">
              <a:latin typeface="+mn-ea"/>
            </a:endParaRPr>
          </a:p>
          <a:p>
            <a:endParaRPr lang="en-US" altLang="ja-JP" sz="2400" dirty="0" smtClean="0">
              <a:latin typeface="+mn-ea"/>
            </a:endParaRPr>
          </a:p>
          <a:p>
            <a:r>
              <a:rPr lang="ja-JP" altLang="en-US" sz="2400" dirty="0" smtClean="0">
                <a:latin typeface="+mn-ea"/>
              </a:rPr>
              <a:t>次に、厚生労働省あてに、公益通報を試みると、「退職者ではないので、公益通報として扱わない。」と送付した資料はすべて返却（資料④・⑤）</a:t>
            </a:r>
            <a:endParaRPr lang="en-US" altLang="ja-JP" sz="2400" dirty="0" smtClean="0">
              <a:latin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051"/>
            <a:ext cx="8229600" cy="1143000"/>
          </a:xfrm>
        </p:spPr>
        <p:txBody>
          <a:bodyPr/>
          <a:lstStyle/>
          <a:p>
            <a:r>
              <a:rPr lang="ja-JP" altLang="en-US" dirty="0" smtClean="0"/>
              <a:t>その後の経過</a:t>
            </a:r>
            <a:endParaRPr lang="ja-JP" altLang="en-US" dirty="0"/>
          </a:p>
        </p:txBody>
      </p:sp>
      <p:sp>
        <p:nvSpPr>
          <p:cNvPr id="3" name="テキスト ボックス 2"/>
          <p:cNvSpPr txBox="1"/>
          <p:nvPr/>
        </p:nvSpPr>
        <p:spPr>
          <a:xfrm>
            <a:off x="457199" y="1354005"/>
            <a:ext cx="8686801" cy="4893647"/>
          </a:xfrm>
          <a:prstGeom prst="rect">
            <a:avLst/>
          </a:prstGeom>
          <a:noFill/>
        </p:spPr>
        <p:txBody>
          <a:bodyPr wrap="square" rtlCol="0">
            <a:spAutoFit/>
          </a:bodyPr>
          <a:lstStyle/>
          <a:p>
            <a:r>
              <a:rPr lang="en-US" altLang="ja-JP" sz="2400" dirty="0" smtClean="0">
                <a:latin typeface="+mn-ea"/>
              </a:rPr>
              <a:t>2011.2</a:t>
            </a:r>
            <a:r>
              <a:rPr lang="ja-JP" altLang="en-US" sz="2400" dirty="0" smtClean="0">
                <a:latin typeface="+mn-ea"/>
              </a:rPr>
              <a:t>　千葉県警が医師法違反（無資格医業）の容疑で千　</a:t>
            </a:r>
            <a:endParaRPr lang="en-US" altLang="ja-JP" sz="2400" dirty="0" smtClean="0">
              <a:latin typeface="+mn-ea"/>
            </a:endParaRPr>
          </a:p>
          <a:p>
            <a:r>
              <a:rPr lang="ja-JP" altLang="en-US" sz="2400" dirty="0" smtClean="0">
                <a:latin typeface="+mn-ea"/>
              </a:rPr>
              <a:t>　　　　葉県がんセンターを家宅捜索</a:t>
            </a:r>
            <a:endParaRPr lang="en-US" altLang="ja-JP" sz="2400" dirty="0" smtClean="0">
              <a:latin typeface="+mn-ea"/>
            </a:endParaRPr>
          </a:p>
          <a:p>
            <a:endParaRPr lang="en-US" altLang="ja-JP" sz="2400" dirty="0" smtClean="0">
              <a:latin typeface="+mn-ea"/>
            </a:endParaRPr>
          </a:p>
          <a:p>
            <a:r>
              <a:rPr lang="ja-JP" altLang="ja-JP" sz="2400" dirty="0" smtClean="0">
                <a:latin typeface="+mn-ea"/>
              </a:rPr>
              <a:t>2</a:t>
            </a:r>
            <a:r>
              <a:rPr lang="en-US" altLang="ja-JP" sz="2400" dirty="0" smtClean="0">
                <a:latin typeface="+mn-ea"/>
              </a:rPr>
              <a:t>011.7</a:t>
            </a:r>
            <a:r>
              <a:rPr lang="ja-JP" altLang="en-US" sz="2400" dirty="0" smtClean="0">
                <a:latin typeface="+mn-ea"/>
              </a:rPr>
              <a:t>  男性歯科医師と手術管理部部長を書類送検</a:t>
            </a:r>
            <a:endParaRPr lang="en-US" altLang="ja-JP" sz="2400" dirty="0" smtClean="0">
              <a:latin typeface="+mn-ea"/>
            </a:endParaRPr>
          </a:p>
          <a:p>
            <a:endParaRPr lang="en-US" altLang="ja-JP" sz="2400" dirty="0" smtClean="0">
              <a:latin typeface="+mn-ea"/>
            </a:endParaRPr>
          </a:p>
          <a:p>
            <a:pPr marL="342900" indent="-342900">
              <a:buAutoNum type="arabicPlain" startAt="2012"/>
            </a:pPr>
            <a:r>
              <a:rPr lang="ja-JP" altLang="ja-JP" sz="2400" dirty="0" smtClean="0">
                <a:latin typeface="+mn-ea"/>
              </a:rPr>
              <a:t>.</a:t>
            </a:r>
            <a:r>
              <a:rPr lang="en-US" altLang="ja-JP" sz="2400" dirty="0" smtClean="0">
                <a:latin typeface="+mn-ea"/>
              </a:rPr>
              <a:t>3</a:t>
            </a:r>
            <a:r>
              <a:rPr lang="ja-JP" altLang="en-US" sz="2400" dirty="0" smtClean="0">
                <a:latin typeface="+mn-ea"/>
              </a:rPr>
              <a:t>  手術管理部部長と男性歯科医師は</a:t>
            </a:r>
            <a:r>
              <a:rPr lang="ja-JP" altLang="en-US" sz="2400" b="1" dirty="0" smtClean="0">
                <a:solidFill>
                  <a:srgbClr val="FF0000"/>
                </a:solidFill>
                <a:latin typeface="+mn-ea"/>
              </a:rPr>
              <a:t>起訴猶予</a:t>
            </a:r>
            <a:r>
              <a:rPr lang="ja-JP" altLang="en-US" sz="2400" b="1" dirty="0" smtClean="0">
                <a:latin typeface="+mn-ea"/>
              </a:rPr>
              <a:t>となる</a:t>
            </a:r>
            <a:r>
              <a:rPr lang="ja-JP" altLang="en-US" sz="2400" dirty="0" smtClean="0">
                <a:latin typeface="+mn-ea"/>
              </a:rPr>
              <a:t>。</a:t>
            </a:r>
            <a:endParaRPr lang="en-US" altLang="ja-JP" sz="2400" dirty="0" smtClean="0">
              <a:latin typeface="+mn-ea"/>
            </a:endParaRPr>
          </a:p>
          <a:p>
            <a:pPr marL="342900" indent="-342900"/>
            <a:r>
              <a:rPr lang="ja-JP" altLang="ja-JP" sz="2400" dirty="0" smtClean="0">
                <a:latin typeface="+mn-ea"/>
              </a:rPr>
              <a:t>　</a:t>
            </a:r>
            <a:r>
              <a:rPr lang="ja-JP" altLang="en-US" sz="2400" dirty="0" smtClean="0">
                <a:latin typeface="+mn-ea"/>
              </a:rPr>
              <a:t>　　 だが、</a:t>
            </a:r>
            <a:r>
              <a:rPr lang="ja-JP" altLang="en-US" sz="2400" b="1" dirty="0" smtClean="0">
                <a:solidFill>
                  <a:srgbClr val="FF0000"/>
                </a:solidFill>
                <a:latin typeface="+mn-ea"/>
              </a:rPr>
              <a:t>現在に至るまで医師法違反の事実はないと否定</a:t>
            </a:r>
            <a:r>
              <a:rPr lang="ja-JP" altLang="en-US" sz="2400" dirty="0" smtClean="0">
                <a:latin typeface="+mn-ea"/>
              </a:rPr>
              <a:t>。</a:t>
            </a:r>
            <a:endParaRPr lang="en-US" altLang="ja-JP" sz="2400" dirty="0" smtClean="0">
              <a:latin typeface="+mn-ea"/>
            </a:endParaRPr>
          </a:p>
          <a:p>
            <a:pPr marL="342900" indent="-342900">
              <a:buAutoNum type="arabicPlain" startAt="2012"/>
            </a:pPr>
            <a:endParaRPr lang="en-US" altLang="ja-JP" sz="2400" dirty="0" smtClean="0">
              <a:latin typeface="+mn-ea"/>
            </a:endParaRPr>
          </a:p>
          <a:p>
            <a:pPr marL="342900" indent="-342900"/>
            <a:r>
              <a:rPr lang="ja-JP" altLang="ja-JP" sz="2400" dirty="0" smtClean="0">
                <a:latin typeface="+mn-ea"/>
              </a:rPr>
              <a:t>2</a:t>
            </a:r>
            <a:r>
              <a:rPr lang="en-US" altLang="ja-JP" sz="2400" dirty="0" smtClean="0">
                <a:latin typeface="+mn-ea"/>
              </a:rPr>
              <a:t>014</a:t>
            </a:r>
            <a:r>
              <a:rPr lang="en-US" altLang="en-US" sz="2400" dirty="0" smtClean="0">
                <a:latin typeface="+mn-ea"/>
              </a:rPr>
              <a:t>.</a:t>
            </a:r>
            <a:r>
              <a:rPr lang="ja-JP" altLang="en-US" sz="2400" dirty="0">
                <a:latin typeface="+mn-ea"/>
              </a:rPr>
              <a:t> </a:t>
            </a:r>
            <a:r>
              <a:rPr lang="en-US" altLang="ja-JP" sz="2400" dirty="0" smtClean="0">
                <a:latin typeface="+mn-ea"/>
              </a:rPr>
              <a:t>4</a:t>
            </a:r>
            <a:r>
              <a:rPr lang="en-US" altLang="en-US" sz="2400" dirty="0" smtClean="0">
                <a:latin typeface="+mn-ea"/>
              </a:rPr>
              <a:t>   </a:t>
            </a:r>
            <a:r>
              <a:rPr lang="ja-JP" altLang="en-US" sz="2400" dirty="0" smtClean="0">
                <a:latin typeface="+mn-ea"/>
              </a:rPr>
              <a:t>週間朝日に保険外の腹腔鏡手術で死者が</a:t>
            </a:r>
            <a:r>
              <a:rPr lang="ja-JP" altLang="en-US" sz="2400" dirty="0">
                <a:latin typeface="+mn-ea"/>
              </a:rPr>
              <a:t>出て</a:t>
            </a:r>
            <a:r>
              <a:rPr lang="ja-JP" altLang="en-US" sz="2400" dirty="0" smtClean="0">
                <a:latin typeface="+mn-ea"/>
              </a:rPr>
              <a:t>いる </a:t>
            </a:r>
            <a:r>
              <a:rPr lang="en-US" altLang="ja-JP" sz="2400" dirty="0">
                <a:latin typeface="+mn-ea"/>
              </a:rPr>
              <a:t> </a:t>
            </a:r>
            <a:r>
              <a:rPr lang="en-US" altLang="ja-JP" sz="2400" dirty="0" smtClean="0">
                <a:latin typeface="+mn-ea"/>
              </a:rPr>
              <a:t>   </a:t>
            </a:r>
          </a:p>
          <a:p>
            <a:pPr marL="342900" indent="-342900"/>
            <a:r>
              <a:rPr lang="en-US" altLang="ja-JP" sz="2400" dirty="0" smtClean="0">
                <a:latin typeface="+mn-ea"/>
              </a:rPr>
              <a:t>        </a:t>
            </a:r>
            <a:r>
              <a:rPr lang="ja-JP" altLang="en-US" sz="2400" dirty="0" smtClean="0">
                <a:latin typeface="+mn-ea"/>
              </a:rPr>
              <a:t>      というスクープ記事が掲載。最終的に</a:t>
            </a:r>
            <a:r>
              <a:rPr lang="en-US" altLang="ja-JP" sz="2400" dirty="0" smtClean="0">
                <a:latin typeface="+mn-ea"/>
              </a:rPr>
              <a:t>11</a:t>
            </a:r>
            <a:r>
              <a:rPr lang="ja-JP" altLang="en-US" sz="2400" dirty="0" smtClean="0">
                <a:latin typeface="+mn-ea"/>
              </a:rPr>
              <a:t>名が調査</a:t>
            </a:r>
            <a:endParaRPr lang="en-US" altLang="ja-JP" sz="2400" dirty="0" smtClean="0">
              <a:latin typeface="+mn-ea"/>
            </a:endParaRPr>
          </a:p>
          <a:p>
            <a:pPr marL="342900" indent="-342900"/>
            <a:r>
              <a:rPr lang="ja-JP" altLang="en-US" sz="2400" dirty="0" smtClean="0">
                <a:latin typeface="+mn-ea"/>
              </a:rPr>
              <a:t>　　　　対象。</a:t>
            </a:r>
            <a:endParaRPr lang="en-US" altLang="ja-JP" sz="2400" dirty="0" smtClean="0">
              <a:latin typeface="+mn-ea"/>
            </a:endParaRPr>
          </a:p>
          <a:p>
            <a:pPr marL="342900" indent="-342900"/>
            <a:endParaRPr lang="en-US" altLang="ja-JP" sz="2400" dirty="0" smtClean="0">
              <a:latin typeface="+mn-ea"/>
            </a:endParaRPr>
          </a:p>
          <a:p>
            <a:pPr marL="342900" indent="-342900"/>
            <a:r>
              <a:rPr lang="en-US" altLang="ja-JP" sz="2400" dirty="0" smtClean="0">
                <a:latin typeface="+mn-ea"/>
              </a:rPr>
              <a:t>2014</a:t>
            </a:r>
            <a:r>
              <a:rPr lang="en-US" altLang="en-US" sz="2400" dirty="0" smtClean="0">
                <a:latin typeface="+mn-ea"/>
              </a:rPr>
              <a:t>. </a:t>
            </a:r>
            <a:r>
              <a:rPr lang="en-US" altLang="ja-JP" sz="2400" dirty="0" smtClean="0">
                <a:latin typeface="+mn-ea"/>
              </a:rPr>
              <a:t>6</a:t>
            </a:r>
            <a:r>
              <a:rPr lang="en-US" altLang="en-US" sz="2400" dirty="0" smtClean="0">
                <a:latin typeface="+mn-ea"/>
              </a:rPr>
              <a:t>  </a:t>
            </a:r>
            <a:r>
              <a:rPr lang="ja-JP" altLang="en-US" sz="2400" dirty="0" smtClean="0">
                <a:latin typeface="+mn-ea"/>
              </a:rPr>
              <a:t> 第</a:t>
            </a:r>
            <a:r>
              <a:rPr lang="ja-JP" altLang="en-US" sz="2400" dirty="0">
                <a:latin typeface="+mn-ea"/>
              </a:rPr>
              <a:t>三</a:t>
            </a:r>
            <a:r>
              <a:rPr lang="ja-JP" altLang="en-US" sz="2400" dirty="0" smtClean="0">
                <a:latin typeface="+mn-ea"/>
              </a:rPr>
              <a:t>者による事故調査委員会が設立</a:t>
            </a:r>
            <a:endParaRPr lang="en-US" altLang="ja-JP" sz="2400" dirty="0" smtClean="0">
              <a:latin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625" y="0"/>
            <a:ext cx="8229600" cy="1143000"/>
          </a:xfrm>
        </p:spPr>
        <p:txBody>
          <a:bodyPr>
            <a:normAutofit/>
          </a:bodyPr>
          <a:lstStyle/>
          <a:p>
            <a:r>
              <a:rPr lang="ja-JP" altLang="en-US" dirty="0" smtClean="0"/>
              <a:t>そして、現在</a:t>
            </a:r>
            <a:r>
              <a:rPr lang="en-US" altLang="ja-JP" dirty="0" smtClean="0"/>
              <a:t>…</a:t>
            </a:r>
            <a:endParaRPr lang="ja-JP" altLang="en-US" dirty="0"/>
          </a:p>
        </p:txBody>
      </p:sp>
      <p:sp>
        <p:nvSpPr>
          <p:cNvPr id="3" name="テキスト ボックス 2"/>
          <p:cNvSpPr txBox="1"/>
          <p:nvPr/>
        </p:nvSpPr>
        <p:spPr>
          <a:xfrm>
            <a:off x="726391" y="1924477"/>
            <a:ext cx="7856069" cy="954107"/>
          </a:xfrm>
          <a:prstGeom prst="rect">
            <a:avLst/>
          </a:prstGeom>
          <a:noFill/>
        </p:spPr>
        <p:txBody>
          <a:bodyPr wrap="square" rtlCol="0">
            <a:spAutoFit/>
          </a:bodyPr>
          <a:lstStyle/>
          <a:p>
            <a:r>
              <a:rPr kumimoji="1" lang="ja-JP" altLang="en-US" sz="2800" dirty="0" smtClean="0">
                <a:latin typeface="+mn-ea"/>
              </a:rPr>
              <a:t>群馬大学病院で、肝臓の保険適応外の腹腔鏡手術で、術後に複数の死者が</a:t>
            </a:r>
            <a:r>
              <a:rPr lang="ja-JP" altLang="en-US" sz="2800" dirty="0">
                <a:latin typeface="+mn-ea"/>
              </a:rPr>
              <a:t>出て</a:t>
            </a:r>
            <a:r>
              <a:rPr kumimoji="1" lang="ja-JP" altLang="en-US" sz="2800" dirty="0" smtClean="0">
                <a:latin typeface="+mn-ea"/>
              </a:rPr>
              <a:t>いると</a:t>
            </a:r>
            <a:r>
              <a:rPr lang="ja-JP" altLang="en-US" sz="2800" dirty="0" smtClean="0">
                <a:latin typeface="+mn-ea"/>
              </a:rPr>
              <a:t>いう報道</a:t>
            </a:r>
            <a:endParaRPr kumimoji="1" lang="ja-JP" altLang="en-US" sz="2800" dirty="0">
              <a:latin typeface="+mn-ea"/>
            </a:endParaRPr>
          </a:p>
        </p:txBody>
      </p:sp>
      <p:sp>
        <p:nvSpPr>
          <p:cNvPr id="4" name="テキスト ボックス 3"/>
          <p:cNvSpPr txBox="1"/>
          <p:nvPr/>
        </p:nvSpPr>
        <p:spPr>
          <a:xfrm>
            <a:off x="534216" y="4188866"/>
            <a:ext cx="8240418" cy="1569660"/>
          </a:xfrm>
          <a:prstGeom prst="rect">
            <a:avLst/>
          </a:prstGeom>
          <a:noFill/>
        </p:spPr>
        <p:txBody>
          <a:bodyPr wrap="square" rtlCol="0">
            <a:spAutoFit/>
          </a:bodyPr>
          <a:lstStyle/>
          <a:p>
            <a:r>
              <a:rPr kumimoji="1" lang="ja-JP" altLang="en-US" sz="2400" dirty="0" smtClean="0">
                <a:latin typeface="+mn-ea"/>
              </a:rPr>
              <a:t>・千葉県がんセンターだけではなかった</a:t>
            </a:r>
            <a:endParaRPr kumimoji="1" lang="en-US" altLang="ja-JP" sz="2400" dirty="0" smtClean="0">
              <a:latin typeface="+mn-ea"/>
            </a:endParaRPr>
          </a:p>
          <a:p>
            <a:endParaRPr lang="en-US" altLang="ja-JP" sz="2400" dirty="0" smtClean="0">
              <a:latin typeface="+mn-ea"/>
            </a:endParaRPr>
          </a:p>
          <a:p>
            <a:r>
              <a:rPr kumimoji="1" lang="ja-JP" altLang="en-US" sz="2400" dirty="0" smtClean="0">
                <a:latin typeface="+mn-ea"/>
              </a:rPr>
              <a:t>・千葉県がんセンターや群馬大学医学部付属病院での出来事は氷山の一角という可能性が浮上した</a:t>
            </a:r>
            <a:endParaRPr kumimoji="1" lang="ja-JP" altLang="en-US" sz="2400" dirty="0">
              <a:latin typeface="+mn-ea"/>
            </a:endParaRPr>
          </a:p>
        </p:txBody>
      </p:sp>
      <p:sp>
        <p:nvSpPr>
          <p:cNvPr id="5" name="下矢印 4"/>
          <p:cNvSpPr/>
          <p:nvPr/>
        </p:nvSpPr>
        <p:spPr>
          <a:xfrm>
            <a:off x="4344859" y="3145135"/>
            <a:ext cx="619132" cy="90435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711" y="294734"/>
            <a:ext cx="8229600" cy="1143000"/>
          </a:xfrm>
        </p:spPr>
        <p:txBody>
          <a:bodyPr>
            <a:normAutofit fontScale="90000"/>
          </a:bodyPr>
          <a:lstStyle/>
          <a:p>
            <a:r>
              <a:rPr lang="ja-JP" altLang="en-US" dirty="0" smtClean="0"/>
              <a:t>どこかで医療事故の継続を</a:t>
            </a:r>
            <a:r>
              <a:rPr lang="en-US" altLang="ja-JP" dirty="0" smtClean="0"/>
              <a:t/>
            </a:r>
            <a:br>
              <a:rPr lang="en-US" altLang="ja-JP" dirty="0" smtClean="0"/>
            </a:br>
            <a:r>
              <a:rPr lang="ja-JP" altLang="en-US" dirty="0" smtClean="0"/>
              <a:t>防ぐことが出来なかったか？</a:t>
            </a:r>
            <a:endParaRPr lang="ja-JP" altLang="en-US" dirty="0"/>
          </a:p>
        </p:txBody>
      </p:sp>
      <p:sp>
        <p:nvSpPr>
          <p:cNvPr id="4" name="テキスト ボックス 3"/>
          <p:cNvSpPr txBox="1"/>
          <p:nvPr/>
        </p:nvSpPr>
        <p:spPr>
          <a:xfrm>
            <a:off x="370461" y="2380684"/>
            <a:ext cx="8424101" cy="1077218"/>
          </a:xfrm>
          <a:prstGeom prst="rect">
            <a:avLst/>
          </a:prstGeom>
          <a:noFill/>
        </p:spPr>
        <p:txBody>
          <a:bodyPr wrap="none" rtlCol="0">
            <a:spAutoFit/>
          </a:bodyPr>
          <a:lstStyle/>
          <a:p>
            <a:pPr algn="ctr"/>
            <a:r>
              <a:rPr kumimoji="1" lang="ja-JP" altLang="en-US" sz="3200" b="1" dirty="0" smtClean="0">
                <a:latin typeface="+mn-ea"/>
              </a:rPr>
              <a:t>自浄作用が無い組織では、内部からの</a:t>
            </a:r>
            <a:r>
              <a:rPr lang="ja-JP" altLang="en-US" sz="3200" b="1" dirty="0">
                <a:latin typeface="+mn-ea"/>
              </a:rPr>
              <a:t>改革</a:t>
            </a:r>
            <a:r>
              <a:rPr kumimoji="1" lang="ja-JP" altLang="en-US" sz="3200" b="1" dirty="0" smtClean="0">
                <a:latin typeface="+mn-ea"/>
              </a:rPr>
              <a:t>は</a:t>
            </a:r>
            <a:endParaRPr kumimoji="1" lang="en-US" altLang="ja-JP" sz="3200" b="1" dirty="0" smtClean="0">
              <a:latin typeface="+mn-ea"/>
            </a:endParaRPr>
          </a:p>
          <a:p>
            <a:pPr algn="ctr"/>
            <a:r>
              <a:rPr kumimoji="1" lang="ja-JP" altLang="en-US" sz="3200" b="1" dirty="0" smtClean="0">
                <a:latin typeface="+mn-ea"/>
              </a:rPr>
              <a:t>外部の圧力が無い限り不可能</a:t>
            </a:r>
            <a:endParaRPr kumimoji="1" lang="ja-JP" altLang="en-US" sz="3200" b="1" dirty="0">
              <a:latin typeface="+mn-ea"/>
            </a:endParaRPr>
          </a:p>
        </p:txBody>
      </p:sp>
      <p:sp>
        <p:nvSpPr>
          <p:cNvPr id="5" name="テキスト ボックス 4"/>
          <p:cNvSpPr txBox="1"/>
          <p:nvPr/>
        </p:nvSpPr>
        <p:spPr>
          <a:xfrm>
            <a:off x="1617598" y="4790886"/>
            <a:ext cx="5929828" cy="954107"/>
          </a:xfrm>
          <a:prstGeom prst="rect">
            <a:avLst/>
          </a:prstGeom>
          <a:noFill/>
        </p:spPr>
        <p:txBody>
          <a:bodyPr wrap="none" rtlCol="0">
            <a:spAutoFit/>
          </a:bodyPr>
          <a:lstStyle/>
          <a:p>
            <a:pPr algn="ctr"/>
            <a:r>
              <a:rPr kumimoji="1" lang="ja-JP" altLang="en-US" sz="2800" dirty="0" smtClean="0">
                <a:latin typeface="+mn-ea"/>
              </a:rPr>
              <a:t>特に、決定権をもつ、組織のトップ</a:t>
            </a:r>
            <a:endParaRPr kumimoji="1" lang="en-US" altLang="ja-JP" sz="2800" dirty="0" smtClean="0">
              <a:latin typeface="+mn-ea"/>
            </a:endParaRPr>
          </a:p>
          <a:p>
            <a:pPr algn="ctr"/>
            <a:r>
              <a:rPr kumimoji="1" lang="ja-JP" altLang="en-US" sz="2800" dirty="0" smtClean="0">
                <a:latin typeface="+mn-ea"/>
              </a:rPr>
              <a:t>が腐敗していると、刃がたたない</a:t>
            </a:r>
            <a:endParaRPr kumimoji="1" lang="ja-JP" altLang="en-US" sz="2800" dirty="0">
              <a:latin typeface="+mn-ea"/>
            </a:endParaRPr>
          </a:p>
        </p:txBody>
      </p:sp>
      <p:sp>
        <p:nvSpPr>
          <p:cNvPr id="3" name="下矢印 2"/>
          <p:cNvSpPr/>
          <p:nvPr/>
        </p:nvSpPr>
        <p:spPr>
          <a:xfrm>
            <a:off x="4381083" y="3697793"/>
            <a:ext cx="492369" cy="813917"/>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7586" y="59663"/>
            <a:ext cx="8229600" cy="1143000"/>
          </a:xfrm>
        </p:spPr>
        <p:txBody>
          <a:bodyPr>
            <a:normAutofit fontScale="90000"/>
          </a:bodyPr>
          <a:lstStyle/>
          <a:p>
            <a:r>
              <a:rPr lang="ja-JP" altLang="en-US" sz="3200" dirty="0" smtClean="0">
                <a:latin typeface="+mj-ea"/>
              </a:rPr>
              <a:t>他の内部関係者は繰り返される医療事故の存在</a:t>
            </a:r>
            <a:r>
              <a:rPr lang="en-US" altLang="ja-JP" sz="3200" dirty="0" smtClean="0">
                <a:latin typeface="+mj-ea"/>
              </a:rPr>
              <a:t/>
            </a:r>
            <a:br>
              <a:rPr lang="en-US" altLang="ja-JP" sz="3200" dirty="0" smtClean="0">
                <a:latin typeface="+mj-ea"/>
              </a:rPr>
            </a:br>
            <a:r>
              <a:rPr lang="ja-JP" altLang="en-US" sz="3200" dirty="0" smtClean="0">
                <a:latin typeface="+mj-ea"/>
              </a:rPr>
              <a:t>に気がついていないのか？</a:t>
            </a:r>
            <a:endParaRPr lang="ja-JP" altLang="en-US" sz="3200" dirty="0">
              <a:latin typeface="+mj-ea"/>
            </a:endParaRPr>
          </a:p>
        </p:txBody>
      </p:sp>
      <p:sp>
        <p:nvSpPr>
          <p:cNvPr id="3" name="テキスト ボックス 2"/>
          <p:cNvSpPr txBox="1"/>
          <p:nvPr/>
        </p:nvSpPr>
        <p:spPr>
          <a:xfrm>
            <a:off x="1943952" y="1963480"/>
            <a:ext cx="5416868" cy="1692771"/>
          </a:xfrm>
          <a:prstGeom prst="rect">
            <a:avLst/>
          </a:prstGeom>
          <a:noFill/>
        </p:spPr>
        <p:txBody>
          <a:bodyPr wrap="none" rtlCol="0">
            <a:spAutoFit/>
          </a:bodyPr>
          <a:lstStyle/>
          <a:p>
            <a:pPr algn="ctr"/>
            <a:r>
              <a:rPr kumimoji="1" lang="ja-JP" altLang="en-US" sz="4000" b="1" dirty="0" smtClean="0">
                <a:solidFill>
                  <a:srgbClr val="FF0000"/>
                </a:solidFill>
                <a:latin typeface="+mn-ea"/>
              </a:rPr>
              <a:t>答えは</a:t>
            </a:r>
            <a:r>
              <a:rPr kumimoji="1" lang="en-US" altLang="ja-JP" sz="4000" b="1" dirty="0" smtClean="0">
                <a:solidFill>
                  <a:srgbClr val="FF0000"/>
                </a:solidFill>
                <a:latin typeface="+mn-ea"/>
              </a:rPr>
              <a:t>NO</a:t>
            </a:r>
            <a:r>
              <a:rPr kumimoji="1" lang="ja-JP" altLang="en-US" sz="4000" b="1" dirty="0" smtClean="0">
                <a:solidFill>
                  <a:srgbClr val="FF0000"/>
                </a:solidFill>
                <a:latin typeface="+mn-ea"/>
              </a:rPr>
              <a:t>！</a:t>
            </a:r>
            <a:endParaRPr kumimoji="1" lang="en-US" altLang="ja-JP" sz="4000" b="1" dirty="0" smtClean="0">
              <a:solidFill>
                <a:srgbClr val="FF0000"/>
              </a:solidFill>
              <a:latin typeface="+mn-ea"/>
            </a:endParaRPr>
          </a:p>
          <a:p>
            <a:pPr algn="ctr"/>
            <a:endParaRPr kumimoji="1" lang="en-US" altLang="ja-JP" sz="4000" dirty="0" smtClean="0">
              <a:latin typeface="+mn-ea"/>
            </a:endParaRPr>
          </a:p>
          <a:p>
            <a:pPr algn="ctr"/>
            <a:r>
              <a:rPr lang="ja-JP" altLang="en-US" sz="2400" dirty="0">
                <a:latin typeface="+mn-ea"/>
              </a:rPr>
              <a:t>問題に</a:t>
            </a:r>
            <a:r>
              <a:rPr lang="ja-JP" altLang="en-US" sz="2400" dirty="0" smtClean="0">
                <a:latin typeface="+mn-ea"/>
              </a:rPr>
              <a:t>気が</a:t>
            </a:r>
            <a:r>
              <a:rPr lang="ja-JP" altLang="en-US" sz="2400" dirty="0">
                <a:latin typeface="+mn-ea"/>
              </a:rPr>
              <a:t>つ</a:t>
            </a:r>
            <a:r>
              <a:rPr lang="ja-JP" altLang="en-US" sz="2400" dirty="0" smtClean="0">
                <a:latin typeface="+mn-ea"/>
              </a:rPr>
              <a:t>く機会はいくらでもある</a:t>
            </a:r>
            <a:endParaRPr kumimoji="1" lang="ja-JP" altLang="en-US" sz="2400" dirty="0">
              <a:latin typeface="+mn-ea"/>
            </a:endParaRPr>
          </a:p>
        </p:txBody>
      </p:sp>
      <p:sp>
        <p:nvSpPr>
          <p:cNvPr id="4" name="テキスト ボックス 3"/>
          <p:cNvSpPr txBox="1"/>
          <p:nvPr/>
        </p:nvSpPr>
        <p:spPr>
          <a:xfrm>
            <a:off x="1050934" y="3937337"/>
            <a:ext cx="7202904" cy="1446550"/>
          </a:xfrm>
          <a:prstGeom prst="rect">
            <a:avLst/>
          </a:prstGeom>
          <a:noFill/>
          <a:ln>
            <a:solidFill>
              <a:schemeClr val="tx1"/>
            </a:solidFill>
          </a:ln>
        </p:spPr>
        <p:txBody>
          <a:bodyPr wrap="square" rtlCol="0">
            <a:spAutoFit/>
          </a:bodyPr>
          <a:lstStyle/>
          <a:p>
            <a:r>
              <a:rPr kumimoji="1" lang="ja-JP" altLang="en-US" sz="2200" dirty="0" smtClean="0">
                <a:latin typeface="+mn-ea"/>
              </a:rPr>
              <a:t>・手術室に勤務する麻酔科医・看護師・他の外科系医師</a:t>
            </a:r>
            <a:endParaRPr kumimoji="1" lang="en-US" altLang="ja-JP" sz="2200" dirty="0" smtClean="0">
              <a:latin typeface="+mn-ea"/>
            </a:endParaRPr>
          </a:p>
          <a:p>
            <a:r>
              <a:rPr kumimoji="1" lang="ja-JP" altLang="en-US" sz="2200" dirty="0" smtClean="0">
                <a:latin typeface="+mn-ea"/>
              </a:rPr>
              <a:t>・外科病棟の看護師</a:t>
            </a:r>
            <a:endParaRPr kumimoji="1" lang="en-US" altLang="ja-JP" sz="2200" dirty="0" smtClean="0">
              <a:latin typeface="+mn-ea"/>
            </a:endParaRPr>
          </a:p>
          <a:p>
            <a:r>
              <a:rPr lang="ja-JP" altLang="en-US" sz="2200" dirty="0" smtClean="0">
                <a:latin typeface="+mn-ea"/>
              </a:rPr>
              <a:t>・全身状態が悪化した時に入る</a:t>
            </a:r>
            <a:r>
              <a:rPr lang="en-US" altLang="ja-JP" sz="2200" dirty="0" smtClean="0">
                <a:latin typeface="+mn-ea"/>
              </a:rPr>
              <a:t>ICU</a:t>
            </a:r>
            <a:r>
              <a:rPr lang="ja-JP" altLang="en-US" sz="2200" dirty="0" smtClean="0">
                <a:latin typeface="+mn-ea"/>
              </a:rPr>
              <a:t>の医師・看護師</a:t>
            </a:r>
            <a:endParaRPr lang="en-US" altLang="ja-JP" sz="2200" dirty="0" smtClean="0">
              <a:latin typeface="+mn-ea"/>
            </a:endParaRPr>
          </a:p>
          <a:p>
            <a:r>
              <a:rPr lang="ja-JP" altLang="en-US" sz="2200" dirty="0" smtClean="0">
                <a:latin typeface="+mn-ea"/>
              </a:rPr>
              <a:t>・診療報酬明細表を作成する事務</a:t>
            </a:r>
            <a:endParaRPr lang="en-US" altLang="ja-JP" sz="2200" dirty="0" smtClean="0">
              <a:latin typeface="+mn-ea"/>
            </a:endParaRPr>
          </a:p>
        </p:txBody>
      </p:sp>
      <p:sp>
        <p:nvSpPr>
          <p:cNvPr id="5" name="テキスト ボックス 4"/>
          <p:cNvSpPr txBox="1"/>
          <p:nvPr/>
        </p:nvSpPr>
        <p:spPr>
          <a:xfrm>
            <a:off x="2251729" y="5680512"/>
            <a:ext cx="4801315" cy="830997"/>
          </a:xfrm>
          <a:prstGeom prst="rect">
            <a:avLst/>
          </a:prstGeom>
          <a:noFill/>
        </p:spPr>
        <p:txBody>
          <a:bodyPr wrap="none" rtlCol="0">
            <a:spAutoFit/>
          </a:bodyPr>
          <a:lstStyle/>
          <a:p>
            <a:pPr algn="ctr"/>
            <a:r>
              <a:rPr lang="ja-JP" altLang="en-US" sz="2400" dirty="0" smtClean="0">
                <a:latin typeface="+mn-ea"/>
              </a:rPr>
              <a:t>報復を恐れている</a:t>
            </a:r>
            <a:endParaRPr lang="en-US" altLang="ja-JP" sz="2400" dirty="0" smtClean="0">
              <a:latin typeface="+mn-ea"/>
            </a:endParaRPr>
          </a:p>
          <a:p>
            <a:pPr algn="ctr"/>
            <a:r>
              <a:rPr lang="ja-JP" altLang="en-US" sz="2400" dirty="0">
                <a:latin typeface="+mn-ea"/>
              </a:rPr>
              <a:t>自分</a:t>
            </a:r>
            <a:r>
              <a:rPr lang="ja-JP" altLang="en-US" sz="2400" dirty="0" smtClean="0">
                <a:latin typeface="+mn-ea"/>
              </a:rPr>
              <a:t>の身を守らなければならない</a:t>
            </a:r>
            <a:endParaRPr lang="en-US" altLang="ja-JP" sz="2400" dirty="0" smtClean="0">
              <a:latin typeface="+mn-ea"/>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みやび">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みやび">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a:gsLst>
            <a:gs pos="0">
              <a:schemeClr val="phClr">
                <a:shade val="40000"/>
                <a:satMod val="165000"/>
              </a:schemeClr>
            </a:gs>
            <a:gs pos="50000">
              <a:schemeClr val="phClr">
                <a:tint val="95000"/>
                <a:satMod val="155000"/>
              </a:schemeClr>
            </a:gs>
            <a:gs pos="100000">
              <a:schemeClr val="phClr">
                <a:tint val="47000"/>
                <a:hueMod val="100000"/>
                <a:satMod val="375000"/>
              </a:schemeClr>
            </a:gs>
          </a:gsLst>
          <a:lin ang="5400000" scaled="1"/>
        </a:gradFill>
        <a:blipFill rotWithShape="0">
          <a:blip xmlns:r="http://schemas.openxmlformats.org/officeDocument/2006/relationships" r:embed="rId2">
            <a:duotone>
              <a:schemeClr val="phClr">
                <a:tint val="95000"/>
                <a:shade val="18000"/>
                <a:hueMod val="100000"/>
                <a:satMod val="275000"/>
              </a:schemeClr>
              <a:schemeClr val="phClr">
                <a:tint val="47000"/>
                <a:shade val="100000"/>
                <a:hueMod val="100000"/>
                <a:satMod val="375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8838</TotalTime>
  <Words>1497</Words>
  <Application>Microsoft Macintosh PowerPoint</Application>
  <PresentationFormat>画面に合わせる (4:3)</PresentationFormat>
  <Paragraphs>124</Paragraphs>
  <Slides>17</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17</vt:i4>
      </vt:variant>
    </vt:vector>
  </HeadingPairs>
  <TitlesOfParts>
    <vt:vector size="18" baseType="lpstr">
      <vt:lpstr>みやび</vt:lpstr>
      <vt:lpstr>2008年事故直後の対応</vt:lpstr>
      <vt:lpstr>2010年</vt:lpstr>
      <vt:lpstr>私の取った行動</vt:lpstr>
      <vt:lpstr>結果</vt:lpstr>
      <vt:lpstr>退職後の流れ</vt:lpstr>
      <vt:lpstr>その後の経過</vt:lpstr>
      <vt:lpstr>そして、現在…</vt:lpstr>
      <vt:lpstr>どこかで医療事故の継続を 防ぐことが出来なかったか？</vt:lpstr>
      <vt:lpstr>他の内部関係者は繰り返される医療事故の存在 に気がついていないのか？</vt:lpstr>
      <vt:lpstr>千葉県がんセンターで 医療事故が継続した理由</vt:lpstr>
      <vt:lpstr>外科系医師の一般的主張</vt:lpstr>
      <vt:lpstr>外科系手術全般における 日本の現状</vt:lpstr>
      <vt:lpstr>何故大きな医療事故が 報道や内部告発で明らかにされるのか</vt:lpstr>
      <vt:lpstr>National Clinical Database</vt:lpstr>
      <vt:lpstr>今後このようなことを防ぐには</vt:lpstr>
      <vt:lpstr>医療安全事故調査委員会</vt:lpstr>
      <vt:lpstr>今後、追及してほしいこと</vt:lpstr>
    </vt:vector>
  </TitlesOfParts>
  <Company>松戸市立病院</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志村 仁史</dc:creator>
  <cp:lastModifiedBy>志村 仁史</cp:lastModifiedBy>
  <cp:revision>113</cp:revision>
  <dcterms:created xsi:type="dcterms:W3CDTF">2014-11-29T05:22:04Z</dcterms:created>
  <dcterms:modified xsi:type="dcterms:W3CDTF">2014-11-29T05:22:23Z</dcterms:modified>
</cp:coreProperties>
</file>