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6"/>
  </p:notesMasterIdLst>
  <p:handoutMasterIdLst>
    <p:handoutMasterId r:id="rId67"/>
  </p:handoutMasterIdLst>
  <p:sldIdLst>
    <p:sldId id="259" r:id="rId2"/>
    <p:sldId id="284" r:id="rId3"/>
    <p:sldId id="289" r:id="rId4"/>
    <p:sldId id="310" r:id="rId5"/>
    <p:sldId id="288" r:id="rId6"/>
    <p:sldId id="291" r:id="rId7"/>
    <p:sldId id="290" r:id="rId8"/>
    <p:sldId id="319" r:id="rId9"/>
    <p:sldId id="323" r:id="rId10"/>
    <p:sldId id="292" r:id="rId11"/>
    <p:sldId id="347" r:id="rId12"/>
    <p:sldId id="282" r:id="rId13"/>
    <p:sldId id="305" r:id="rId14"/>
    <p:sldId id="296" r:id="rId15"/>
    <p:sldId id="297" r:id="rId16"/>
    <p:sldId id="298" r:id="rId17"/>
    <p:sldId id="299" r:id="rId18"/>
    <p:sldId id="300" r:id="rId19"/>
    <p:sldId id="301" r:id="rId20"/>
    <p:sldId id="302" r:id="rId21"/>
    <p:sldId id="303" r:id="rId22"/>
    <p:sldId id="304" r:id="rId23"/>
    <p:sldId id="283" r:id="rId24"/>
    <p:sldId id="324" r:id="rId25"/>
    <p:sldId id="325" r:id="rId26"/>
    <p:sldId id="346" r:id="rId27"/>
    <p:sldId id="342" r:id="rId28"/>
    <p:sldId id="343" r:id="rId29"/>
    <p:sldId id="341" r:id="rId30"/>
    <p:sldId id="344" r:id="rId31"/>
    <p:sldId id="345" r:id="rId32"/>
    <p:sldId id="306" r:id="rId33"/>
    <p:sldId id="293" r:id="rId34"/>
    <p:sldId id="326" r:id="rId35"/>
    <p:sldId id="327" r:id="rId36"/>
    <p:sldId id="328" r:id="rId37"/>
    <p:sldId id="329" r:id="rId38"/>
    <p:sldId id="330" r:id="rId39"/>
    <p:sldId id="331" r:id="rId40"/>
    <p:sldId id="332" r:id="rId41"/>
    <p:sldId id="311" r:id="rId42"/>
    <p:sldId id="312" r:id="rId43"/>
    <p:sldId id="313" r:id="rId44"/>
    <p:sldId id="314" r:id="rId45"/>
    <p:sldId id="335" r:id="rId46"/>
    <p:sldId id="315" r:id="rId47"/>
    <p:sldId id="334" r:id="rId48"/>
    <p:sldId id="338" r:id="rId49"/>
    <p:sldId id="286" r:id="rId50"/>
    <p:sldId id="318" r:id="rId51"/>
    <p:sldId id="308" r:id="rId52"/>
    <p:sldId id="309" r:id="rId53"/>
    <p:sldId id="307" r:id="rId54"/>
    <p:sldId id="320" r:id="rId55"/>
    <p:sldId id="321" r:id="rId56"/>
    <p:sldId id="322" r:id="rId57"/>
    <p:sldId id="277" r:id="rId58"/>
    <p:sldId id="278" r:id="rId59"/>
    <p:sldId id="276" r:id="rId60"/>
    <p:sldId id="333" r:id="rId61"/>
    <p:sldId id="336" r:id="rId62"/>
    <p:sldId id="337" r:id="rId63"/>
    <p:sldId id="339" r:id="rId64"/>
    <p:sldId id="340" r:id="rId6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98DEEE26-7AA4-1F46-B6EA-756351215D93}">
          <p14:sldIdLst>
            <p14:sldId id="259"/>
          </p14:sldIdLst>
        </p14:section>
        <p14:section name="概要と目標" id="{C67BD5D1-031E-734F-8BCE-9710BAB64104}">
          <p14:sldIdLst>
            <p14:sldId id="284"/>
            <p14:sldId id="289"/>
            <p14:sldId id="310"/>
            <p14:sldId id="288"/>
            <p14:sldId id="291"/>
            <p14:sldId id="290"/>
            <p14:sldId id="319"/>
            <p14:sldId id="323"/>
            <p14:sldId id="292"/>
            <p14:sldId id="347"/>
            <p14:sldId id="282"/>
            <p14:sldId id="305"/>
            <p14:sldId id="296"/>
            <p14:sldId id="297"/>
            <p14:sldId id="298"/>
            <p14:sldId id="299"/>
            <p14:sldId id="300"/>
            <p14:sldId id="301"/>
            <p14:sldId id="302"/>
            <p14:sldId id="303"/>
            <p14:sldId id="304"/>
            <p14:sldId id="283"/>
            <p14:sldId id="324"/>
            <p14:sldId id="325"/>
            <p14:sldId id="346"/>
            <p14:sldId id="342"/>
            <p14:sldId id="343"/>
            <p14:sldId id="341"/>
            <p14:sldId id="344"/>
            <p14:sldId id="345"/>
            <p14:sldId id="306"/>
            <p14:sldId id="293"/>
            <p14:sldId id="326"/>
            <p14:sldId id="327"/>
            <p14:sldId id="328"/>
            <p14:sldId id="329"/>
            <p14:sldId id="330"/>
            <p14:sldId id="331"/>
            <p14:sldId id="332"/>
            <p14:sldId id="311"/>
            <p14:sldId id="312"/>
            <p14:sldId id="313"/>
            <p14:sldId id="314"/>
            <p14:sldId id="335"/>
            <p14:sldId id="315"/>
            <p14:sldId id="334"/>
            <p14:sldId id="338"/>
            <p14:sldId id="286"/>
            <p14:sldId id="318"/>
            <p14:sldId id="308"/>
            <p14:sldId id="309"/>
            <p14:sldId id="307"/>
          </p14:sldIdLst>
        </p14:section>
        <p14:section name="ケース スタディ" id="{3EE396FB-81AB-B94D-AC27-C9B83EB82CB7}">
          <p14:sldIdLst/>
        </p14:section>
        <p14:section name="結論とまとめ" id="{37C6237A-9139-F241-9995-FF37B9549B71}">
          <p14:sldIdLst>
            <p14:sldId id="320"/>
            <p14:sldId id="321"/>
            <p14:sldId id="322"/>
            <p14:sldId id="277"/>
          </p14:sldIdLst>
        </p14:section>
        <p14:section name="付録" id="{60A202D9-0639-5F47-B67C-702721869CF1}">
          <p14:sldIdLst>
            <p14:sldId id="278"/>
            <p14:sldId id="276"/>
            <p14:sldId id="333"/>
          </p14:sldIdLst>
        </p14:section>
        <p14:section name="ビジュアル用サンプル スライド" id="{83B73CD8-1963-CF44-A12B-6453B3AC2C7F}">
          <p14:sldIdLst>
            <p14:sldId id="336"/>
            <p14:sldId id="337"/>
            <p14:sldId id="339"/>
            <p14:sldId id="3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9ED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72109" autoAdjust="0"/>
  </p:normalViewPr>
  <p:slideViewPr>
    <p:cSldViewPr>
      <p:cViewPr>
        <p:scale>
          <a:sx n="72" d="100"/>
          <a:sy n="72" d="100"/>
        </p:scale>
        <p:origin x="-1648" y="-31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kumimoji="1" lang="ja-JP" sz="1200">
                <a:latin typeface="+mn-lt"/>
                <a:ea typeface="+mn-ea"/>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kumimoji="1" lang="ja-JP" sz="1200">
                <a:latin typeface="+mn-lt"/>
                <a:ea typeface="+mn-ea"/>
              </a:defRPr>
            </a:lvl1pPr>
          </a:lstStyle>
          <a:p>
            <a:pPr>
              <a:defRPr/>
            </a:pPr>
            <a:fld id="{583C9B78-DF60-44FB-878E-75B0D38A86DF}" type="datetimeFigureOut">
              <a:rPr lang="en-US" altLang="ja-JP"/>
              <a:pPr>
                <a:defRPr/>
              </a:pPr>
              <a:t>14/11/07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kumimoji="1" lang="ja-JP" sz="1200">
                <a:latin typeface="+mn-lt"/>
                <a:ea typeface="+mn-ea"/>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kumimoji="1" lang="ja-JP" sz="1200">
                <a:latin typeface="+mn-lt"/>
                <a:ea typeface="+mn-ea"/>
              </a:defRPr>
            </a:lvl1pPr>
          </a:lstStyle>
          <a:p>
            <a:pPr>
              <a:defRPr/>
            </a:pPr>
            <a:fld id="{8001A6E6-556B-417B-81B8-4B778BC9F108}" type="slidenum">
              <a:rPr lang="en-US" altLang="ja-JP"/>
              <a:pPr>
                <a:defRPr/>
              </a:pPr>
              <a:t>‹#›</a:t>
            </a:fld>
            <a:endParaRPr dirty="0"/>
          </a:p>
        </p:txBody>
      </p:sp>
    </p:spTree>
    <p:extLst>
      <p:ext uri="{BB962C8B-B14F-4D97-AF65-F5344CB8AC3E}">
        <p14:creationId xmlns:p14="http://schemas.microsoft.com/office/powerpoint/2010/main" val="3350515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kumimoji="1" lang="ja-JP" sz="1200">
                <a:latin typeface="+mn-lt"/>
                <a:ea typeface="+mn-ea"/>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kumimoji="1" lang="ja-JP" sz="1200">
                <a:latin typeface="+mn-lt"/>
                <a:ea typeface="+mn-ea"/>
              </a:defRPr>
            </a:lvl1pPr>
          </a:lstStyle>
          <a:p>
            <a:pPr>
              <a:defRPr/>
            </a:pPr>
            <a:fld id="{B111136D-D8B1-404C-AC0D-276CBB366E25}" type="datetimeFigureOut">
              <a:rPr lang="en-US" altLang="en-US"/>
              <a:pPr>
                <a:defRPr/>
              </a:pPr>
              <a:t>14/11/07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noProof="0"/>
              <a:t>マスター テキストの書式設定</a:t>
            </a:r>
          </a:p>
          <a:p>
            <a:pPr lvl="1"/>
            <a:r>
              <a:rPr lang="ja-JP" noProof="0"/>
              <a:t>第 2 レベル</a:t>
            </a:r>
          </a:p>
          <a:p>
            <a:pPr lvl="2"/>
            <a:r>
              <a:rPr lang="ja-JP" noProof="0"/>
              <a:t>第 3 レベル</a:t>
            </a:r>
          </a:p>
          <a:p>
            <a:pPr lvl="3"/>
            <a:r>
              <a:rPr lang="ja-JP" noProof="0"/>
              <a:t>第 4 レベル</a:t>
            </a:r>
          </a:p>
          <a:p>
            <a:pPr lvl="4"/>
            <a:r>
              <a:rPr lang="ja-JP" noProof="0"/>
              <a:t>第 5 レベル</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kumimoji="1" lang="ja-JP" sz="1200">
                <a:latin typeface="+mn-lt"/>
                <a:ea typeface="+mn-ea"/>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kumimoji="1" lang="ja-JP" sz="1200">
                <a:latin typeface="+mn-lt"/>
                <a:ea typeface="+mn-ea"/>
              </a:defRPr>
            </a:lvl1pPr>
          </a:lstStyle>
          <a:p>
            <a:pPr>
              <a:defRPr/>
            </a:pPr>
            <a:fld id="{4C2390E0-61B1-459D-A4F6-717E42F54401}" type="slidenum">
              <a:rPr lang="en-US" altLang="ja-JP"/>
              <a:pPr>
                <a:defRPr/>
              </a:pPr>
              <a:t>‹#›</a:t>
            </a:fld>
            <a:endParaRPr/>
          </a:p>
        </p:txBody>
      </p:sp>
    </p:spTree>
    <p:extLst>
      <p:ext uri="{BB962C8B-B14F-4D97-AF65-F5344CB8AC3E}">
        <p14:creationId xmlns:p14="http://schemas.microsoft.com/office/powerpoint/2010/main" val="2229172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lang="ja-JP" sz="1200" kern="1200">
        <a:solidFill>
          <a:schemeClr val="tx1"/>
        </a:solidFill>
        <a:latin typeface="+mn-lt"/>
        <a:ea typeface="+mn-ea"/>
        <a:cs typeface="+mn-cs"/>
      </a:defRPr>
    </a:lvl1pPr>
    <a:lvl2pPr marL="457200" algn="l" rtl="0" eaLnBrk="0" fontAlgn="base" hangingPunct="0">
      <a:spcBef>
        <a:spcPct val="30000"/>
      </a:spcBef>
      <a:spcAft>
        <a:spcPct val="0"/>
      </a:spcAft>
      <a:defRPr kumimoji="1" lang="ja-JP" sz="1200" kern="1200">
        <a:solidFill>
          <a:schemeClr val="tx1"/>
        </a:solidFill>
        <a:latin typeface="+mn-lt"/>
        <a:ea typeface="+mn-ea"/>
        <a:cs typeface="+mn-cs"/>
      </a:defRPr>
    </a:lvl2pPr>
    <a:lvl3pPr marL="914400" algn="l" rtl="0" eaLnBrk="0" fontAlgn="base" hangingPunct="0">
      <a:spcBef>
        <a:spcPct val="30000"/>
      </a:spcBef>
      <a:spcAft>
        <a:spcPct val="0"/>
      </a:spcAft>
      <a:defRPr kumimoji="1" lang="ja-JP" sz="1200" kern="1200">
        <a:solidFill>
          <a:schemeClr val="tx1"/>
        </a:solidFill>
        <a:latin typeface="+mn-lt"/>
        <a:ea typeface="+mn-ea"/>
        <a:cs typeface="+mn-cs"/>
      </a:defRPr>
    </a:lvl3pPr>
    <a:lvl4pPr marL="1371600" algn="l" rtl="0" eaLnBrk="0" fontAlgn="base" hangingPunct="0">
      <a:spcBef>
        <a:spcPct val="30000"/>
      </a:spcBef>
      <a:spcAft>
        <a:spcPct val="0"/>
      </a:spcAft>
      <a:defRPr kumimoji="1" lang="ja-JP" sz="1200" kern="1200">
        <a:solidFill>
          <a:schemeClr val="tx1"/>
        </a:solidFill>
        <a:latin typeface="+mn-lt"/>
        <a:ea typeface="+mn-ea"/>
        <a:cs typeface="+mn-cs"/>
      </a:defRPr>
    </a:lvl4pPr>
    <a:lvl5pPr marL="1828800" algn="l" rtl="0" eaLnBrk="0" fontAlgn="base" hangingPunct="0">
      <a:spcBef>
        <a:spcPct val="30000"/>
      </a:spcBef>
      <a:spcAft>
        <a:spcPct val="0"/>
      </a:spcAft>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 Id="rId3" Type="http://schemas.openxmlformats.org/officeDocument/2006/relationships/hyperlink" Target="http://www.mhlw.go.jp/file/05-Shingikai-12201000-Shakaiengokyokushougaihokenfukushibu-Kikakuka/0000063651.pdf"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 Id="rId3" Type="http://schemas.openxmlformats.org/officeDocument/2006/relationships/hyperlink" Target="http://www.mhlw.go.jp/file/05-Shingikai-12201000-Shakaiengokyokushougaihokenfukushibu-Kikakuka/0000063651.pdf"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dirty="0" smtClean="0">
                <a:ea typeface="ＭＳ Ｐゴシック" charset="-128"/>
              </a:rPr>
              <a:t>このテンプレートは、トレーニング資料をグループ設定で紹介するための開始ファイルとして使用できます。</a:t>
            </a:r>
          </a:p>
          <a:p>
            <a:pPr eaLnBrk="1" hangingPunct="1">
              <a:spcBef>
                <a:spcPct val="0"/>
              </a:spcBef>
            </a:pPr>
            <a:endParaRPr altLang="ja-JP" dirty="0" smtClean="0"/>
          </a:p>
          <a:p>
            <a:pPr eaLnBrk="1" hangingPunct="1">
              <a:spcBef>
                <a:spcPct val="0"/>
              </a:spcBef>
            </a:pPr>
            <a:r>
              <a:rPr altLang="en-US" b="1" dirty="0" smtClean="0">
                <a:ea typeface="ＭＳ Ｐゴシック" charset="-128"/>
              </a:rPr>
              <a:t>セクション</a:t>
            </a:r>
            <a:endParaRPr altLang="en-US" dirty="0" smtClean="0">
              <a:ea typeface="ＭＳ Ｐゴシック" charset="-128"/>
            </a:endParaRPr>
          </a:p>
          <a:p>
            <a:pPr eaLnBrk="1" hangingPunct="1">
              <a:spcBef>
                <a:spcPct val="0"/>
              </a:spcBef>
            </a:pPr>
            <a:r>
              <a:rPr altLang="en-US" dirty="0" smtClean="0">
                <a:ea typeface="ＭＳ Ｐゴシック" charset="-128"/>
              </a:rPr>
              <a:t>セクションは、スライドを整理したり、複数の作成者による共同作業を容易にするのに役立ちます。 </a:t>
            </a:r>
            <a:r>
              <a:rPr lang="en-US" altLang="ja-JP" sz="1400" b="1" dirty="0" smtClean="0"/>
              <a:t>[</a:t>
            </a:r>
            <a:r>
              <a:rPr altLang="en-US" sz="1400" b="1" dirty="0" smtClean="0">
                <a:ea typeface="ＭＳ Ｐゴシック" charset="-128"/>
              </a:rPr>
              <a:t>ホーム</a:t>
            </a:r>
            <a:r>
              <a:rPr lang="en-US" altLang="ja-JP" sz="1400" b="1" dirty="0" smtClean="0"/>
              <a:t>]</a:t>
            </a:r>
            <a:r>
              <a:rPr lang="en-US" altLang="ja-JP" sz="1400" dirty="0" smtClean="0"/>
              <a:t> </a:t>
            </a:r>
            <a:r>
              <a:rPr altLang="en-US" sz="1400" dirty="0" smtClean="0">
                <a:ea typeface="ＭＳ Ｐゴシック" charset="-128"/>
              </a:rPr>
              <a:t>タブの</a:t>
            </a:r>
            <a:r>
              <a:rPr lang="en-US" altLang="ja-JP" sz="1400" dirty="0" smtClean="0"/>
              <a:t> </a:t>
            </a:r>
            <a:r>
              <a:rPr lang="en-US" altLang="ja-JP" sz="1400" b="1" dirty="0" smtClean="0"/>
              <a:t>[</a:t>
            </a:r>
            <a:r>
              <a:rPr altLang="en-US" sz="1400" b="1" dirty="0" smtClean="0">
                <a:ea typeface="ＭＳ Ｐゴシック" charset="-128"/>
              </a:rPr>
              <a:t>スライド</a:t>
            </a:r>
            <a:r>
              <a:rPr lang="en-US" altLang="ja-JP" sz="1400" b="1" dirty="0" smtClean="0"/>
              <a:t>]</a:t>
            </a:r>
            <a:r>
              <a:rPr lang="en-US" altLang="ja-JP" sz="1400" dirty="0" smtClean="0"/>
              <a:t> </a:t>
            </a:r>
            <a:r>
              <a:rPr altLang="en-US" sz="1400" dirty="0" smtClean="0">
                <a:ea typeface="ＭＳ Ｐゴシック" charset="-128"/>
              </a:rPr>
              <a:t>で、</a:t>
            </a:r>
            <a:r>
              <a:rPr lang="en-US" altLang="ja-JP" sz="1400" b="1" dirty="0" smtClean="0"/>
              <a:t>[</a:t>
            </a:r>
            <a:r>
              <a:rPr altLang="en-US" sz="1400" b="1" dirty="0" smtClean="0">
                <a:ea typeface="ＭＳ Ｐゴシック" charset="-128"/>
              </a:rPr>
              <a:t>セクション</a:t>
            </a:r>
            <a:r>
              <a:rPr lang="en-US" altLang="ja-JP" sz="1400" b="1" dirty="0" smtClean="0"/>
              <a:t>]</a:t>
            </a:r>
            <a:r>
              <a:rPr lang="en-US" altLang="ja-JP" sz="1400" dirty="0" smtClean="0"/>
              <a:t> </a:t>
            </a:r>
            <a:r>
              <a:rPr altLang="en-US" sz="1400" dirty="0" smtClean="0">
                <a:ea typeface="ＭＳ Ｐゴシック" charset="-128"/>
              </a:rPr>
              <a:t>をクリックしてから、</a:t>
            </a:r>
            <a:r>
              <a:rPr lang="en-US" altLang="ja-JP" sz="1400" b="1" dirty="0" smtClean="0"/>
              <a:t>[</a:t>
            </a:r>
            <a:r>
              <a:rPr altLang="en-US" b="1" dirty="0" smtClean="0">
                <a:ea typeface="ＭＳ Ｐゴシック" charset="-128"/>
              </a:rPr>
              <a:t>セクションの追加</a:t>
            </a:r>
            <a:r>
              <a:rPr lang="en-US" altLang="ja-JP" sz="1400" b="1" dirty="0" smtClean="0"/>
              <a:t>]</a:t>
            </a:r>
            <a:r>
              <a:rPr lang="en-US" altLang="ja-JP" sz="1400" dirty="0" smtClean="0"/>
              <a:t> </a:t>
            </a:r>
            <a:r>
              <a:rPr altLang="en-US" sz="1400" dirty="0" smtClean="0">
                <a:ea typeface="ＭＳ Ｐゴシック" charset="-128"/>
              </a:rPr>
              <a:t>をクリックしてください。</a:t>
            </a:r>
            <a:endParaRPr altLang="en-US" dirty="0" smtClean="0">
              <a:ea typeface="ＭＳ Ｐゴシック" charset="-128"/>
            </a:endParaRPr>
          </a:p>
          <a:p>
            <a:pPr eaLnBrk="1" hangingPunct="1">
              <a:spcBef>
                <a:spcPct val="0"/>
              </a:spcBef>
            </a:pPr>
            <a:endParaRPr altLang="en-US" b="1" dirty="0" smtClean="0">
              <a:ea typeface="ＭＳ Ｐゴシック" charset="-128"/>
            </a:endParaRPr>
          </a:p>
          <a:p>
            <a:pPr eaLnBrk="1" hangingPunct="1">
              <a:spcBef>
                <a:spcPct val="0"/>
              </a:spcBef>
            </a:pPr>
            <a:r>
              <a:rPr altLang="en-US" b="1" dirty="0" smtClean="0">
                <a:ea typeface="ＭＳ Ｐゴシック" charset="-128"/>
              </a:rPr>
              <a:t>ノート</a:t>
            </a:r>
          </a:p>
          <a:p>
            <a:pPr eaLnBrk="1" hangingPunct="1">
              <a:spcBef>
                <a:spcPct val="0"/>
              </a:spcBef>
            </a:pPr>
            <a:r>
              <a:rPr altLang="en-US" dirty="0" smtClean="0">
                <a:ea typeface="ＭＳ Ｐゴシック" charset="-128"/>
              </a:rPr>
              <a:t>ノート ペインは伝達メモとして使用したり、プレゼンテーション対象者に詳細情報を提供するために使用します。 これらのノートは、プレゼンテーションの実行時に</a:t>
            </a:r>
            <a:r>
              <a:rPr lang="ja-JP" altLang="en-US" dirty="0" smtClean="0">
                <a:ea typeface="ＭＳ Ｐゴシック" charset="-128"/>
              </a:rPr>
              <a:t>発表者ツール</a:t>
            </a:r>
            <a:r>
              <a:rPr altLang="en-US" dirty="0" smtClean="0">
                <a:ea typeface="ＭＳ Ｐゴシック" charset="-128"/>
              </a:rPr>
              <a:t>で見ることができます。</a:t>
            </a:r>
            <a:endParaRPr lang="en-US" altLang="en-US" dirty="0" smtClean="0">
              <a:ea typeface="ＭＳ Ｐゴシック" charset="-128"/>
            </a:endParaRPr>
          </a:p>
          <a:p>
            <a:pPr eaLnBrk="1" hangingPunct="1">
              <a:spcBef>
                <a:spcPct val="0"/>
              </a:spcBef>
            </a:pPr>
            <a:r>
              <a:rPr altLang="en-US" dirty="0" smtClean="0">
                <a:ea typeface="ＭＳ Ｐゴシック" charset="-128"/>
              </a:rPr>
              <a:t>フォント サイズに注意してください </a:t>
            </a:r>
            <a:r>
              <a:rPr altLang="ja-JP" dirty="0" smtClean="0"/>
              <a:t>(</a:t>
            </a:r>
            <a:r>
              <a:rPr altLang="en-US" dirty="0" smtClean="0">
                <a:ea typeface="ＭＳ Ｐゴシック" charset="-128"/>
              </a:rPr>
              <a:t>アクセスしやすさ、見やすさ、録画、およびオンラインでの実行のために重要です</a:t>
            </a:r>
            <a:r>
              <a:rPr altLang="ja-JP" dirty="0" smtClean="0"/>
              <a:t>)</a:t>
            </a:r>
          </a:p>
          <a:p>
            <a:pPr eaLnBrk="1" hangingPunct="1">
              <a:spcBef>
                <a:spcPct val="0"/>
              </a:spcBef>
            </a:pPr>
            <a:endParaRPr lang="en-US" altLang="ja-JP" dirty="0" smtClean="0"/>
          </a:p>
          <a:p>
            <a:pPr eaLnBrk="1" hangingPunct="1">
              <a:spcBef>
                <a:spcPct val="0"/>
              </a:spcBef>
            </a:pPr>
            <a:r>
              <a:rPr altLang="en-US" b="1" dirty="0" smtClean="0">
                <a:ea typeface="ＭＳ Ｐゴシック" charset="-128"/>
              </a:rPr>
              <a:t>調和のとれた色 </a:t>
            </a:r>
          </a:p>
          <a:p>
            <a:pPr eaLnBrk="1" hangingPunct="1">
              <a:spcBef>
                <a:spcPct val="0"/>
              </a:spcBef>
            </a:pPr>
            <a:r>
              <a:rPr altLang="en-US" dirty="0" smtClean="0">
                <a:ea typeface="ＭＳ Ｐゴシック" charset="-128"/>
              </a:rPr>
              <a:t>グラフ、チャート、およびテキスト ボックスに特に注意してください。 </a:t>
            </a:r>
          </a:p>
          <a:p>
            <a:pPr eaLnBrk="1" hangingPunct="1">
              <a:spcBef>
                <a:spcPct val="0"/>
              </a:spcBef>
            </a:pPr>
            <a:r>
              <a:rPr altLang="en-US" dirty="0" smtClean="0">
                <a:ea typeface="ＭＳ Ｐゴシック" charset="-128"/>
              </a:rPr>
              <a:t>参加者が白黒またはグレースケールで印刷することを 考慮してください。テスト印刷を行って、白黒およびグレースケールで印刷したときの状態を 確認してください。</a:t>
            </a:r>
          </a:p>
          <a:p>
            <a:pPr eaLnBrk="1" hangingPunct="1">
              <a:spcBef>
                <a:spcPct val="0"/>
              </a:spcBef>
            </a:pPr>
            <a:endParaRPr altLang="en-US" dirty="0" smtClean="0">
              <a:ea typeface="ＭＳ Ｐゴシック" charset="-128"/>
            </a:endParaRPr>
          </a:p>
          <a:p>
            <a:pPr eaLnBrk="1" hangingPunct="1">
              <a:spcBef>
                <a:spcPct val="0"/>
              </a:spcBef>
            </a:pPr>
            <a:r>
              <a:rPr altLang="en-US" b="1" dirty="0" smtClean="0">
                <a:ea typeface="ＭＳ Ｐゴシック" charset="-128"/>
              </a:rPr>
              <a:t>グラフィックス、表、およびグラフ</a:t>
            </a:r>
          </a:p>
          <a:p>
            <a:pPr eaLnBrk="1" hangingPunct="1">
              <a:spcBef>
                <a:spcPct val="0"/>
              </a:spcBef>
            </a:pPr>
            <a:r>
              <a:rPr altLang="en-US" dirty="0" smtClean="0">
                <a:ea typeface="ＭＳ Ｐゴシック" charset="-128"/>
              </a:rPr>
              <a:t>シンプルな構成にします。可能であれば、一貫性のある落ち着いたスタイルと色を使用してください。</a:t>
            </a:r>
          </a:p>
          <a:p>
            <a:pPr eaLnBrk="1" hangingPunct="1">
              <a:spcBef>
                <a:spcPct val="0"/>
              </a:spcBef>
            </a:pPr>
            <a:r>
              <a:rPr altLang="en-US" dirty="0" smtClean="0">
                <a:ea typeface="ＭＳ Ｐゴシック" charset="-128"/>
              </a:rPr>
              <a:t>すべてのグラフと表にラベルを付けてください。</a:t>
            </a:r>
          </a:p>
          <a:p>
            <a:pPr eaLnBrk="1" hangingPunct="1">
              <a:spcBef>
                <a:spcPct val="0"/>
              </a:spcBef>
            </a:pPr>
            <a:endParaRPr altLang="en-US" dirty="0" smtClean="0">
              <a:ea typeface="ＭＳ Ｐゴシック" charset="-128"/>
            </a:endParaRPr>
          </a:p>
          <a:p>
            <a:pPr eaLnBrk="1" hangingPunct="1">
              <a:spcBef>
                <a:spcPct val="0"/>
              </a:spcBef>
            </a:pPr>
            <a:endParaRPr altLang="en-US" dirty="0" smtClean="0">
              <a:ea typeface="ＭＳ Ｐゴシック" charset="-128"/>
            </a:endParaRPr>
          </a:p>
          <a:p>
            <a:pPr eaLnBrk="1" hangingPunct="1">
              <a:spcBef>
                <a:spcPct val="0"/>
              </a:spcBef>
            </a:pPr>
            <a:endParaRPr altLang="en-US" dirty="0" smtClean="0">
              <a:ea typeface="ＭＳ Ｐゴシック" charset="-128"/>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75D267-2C28-4537-A1D5-E935E794F267}" type="slidenum">
              <a:rPr altLang="ja-JP" smtClean="0"/>
              <a:pPr fontAlgn="base">
                <a:spcBef>
                  <a:spcPct val="0"/>
                </a:spcBef>
                <a:spcAft>
                  <a:spcPct val="0"/>
                </a:spcAft>
                <a:defRPr/>
              </a:pPr>
              <a:t>1</a:t>
            </a:fld>
            <a:endParaRPr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smtClean="0">
                <a:ea typeface="ＭＳ Ｐゴシック" charset="-128"/>
              </a:rPr>
              <a:t>トピックごとにセクション ヘッダーを使用して、トピックの切り替えを明確にします。 </a:t>
            </a:r>
          </a:p>
          <a:p>
            <a:pPr eaLnBrk="1" hangingPunct="1">
              <a:spcBef>
                <a:spcPct val="0"/>
              </a:spcBef>
            </a:pPr>
            <a:endParaRPr altLang="ja-JP"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6B1AD-AE61-4A5E-BE94-7022C61F066D}" type="slidenum">
              <a:rPr altLang="ja-JP" smtClean="0"/>
              <a:pPr fontAlgn="base">
                <a:spcBef>
                  <a:spcPct val="0"/>
                </a:spcBef>
                <a:spcAft>
                  <a:spcPct val="0"/>
                </a:spcAft>
                <a:defRPr/>
              </a:pPr>
              <a:t>11</a:t>
            </a:fld>
            <a:endParaRPr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ja-JP" altLang="en-US" sz="1200" kern="1200" dirty="0" smtClean="0">
                <a:solidFill>
                  <a:schemeClr val="tx1"/>
                </a:solidFill>
                <a:latin typeface="+mn-lt"/>
                <a:ea typeface="+mn-ea"/>
                <a:cs typeface="+mn-cs"/>
              </a:rPr>
              <a:t>聞きづらいこと。難聴であることの理解を求める「説明」の方法は大切です。私の場合は、このように説明しています。</a:t>
            </a:r>
          </a:p>
          <a:p>
            <a:r>
              <a:rPr kumimoji="1" lang="ja-JP" altLang="en-US" sz="1200" kern="1200" dirty="0" smtClean="0">
                <a:solidFill>
                  <a:schemeClr val="tx1"/>
                </a:solidFill>
                <a:latin typeface="+mn-lt"/>
                <a:ea typeface="+mn-ea"/>
                <a:cs typeface="+mn-cs"/>
              </a:rPr>
              <a:t>聞きづらいことは難聴者によりまちまちですので、いろいろな人の体験の共通項ではなく、その総体が聞きづらいことと思います。</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難聴の特徴</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１．聞こえの変化</a:t>
            </a:r>
          </a:p>
          <a:p>
            <a:r>
              <a:rPr kumimoji="1" lang="ja-JP" altLang="en-US" sz="1200" kern="1200" dirty="0" smtClean="0">
                <a:solidFill>
                  <a:schemeClr val="tx1"/>
                </a:solidFill>
                <a:latin typeface="+mn-lt"/>
                <a:ea typeface="+mn-ea"/>
                <a:cs typeface="+mn-cs"/>
              </a:rPr>
              <a:t>難聴の特徴の一つは、聞こえが変化することですね。周囲のノイズによって聞きにくくなります。理由は音が空気を通して伝わるからです。自分の体調や心理的状況が良くないとやはり聞きにくくなります。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２．明瞭に聞こえない</a:t>
            </a:r>
          </a:p>
          <a:p>
            <a:r>
              <a:rPr kumimoji="1" lang="ja-JP" altLang="en-US" sz="1200" kern="1200" dirty="0" smtClean="0">
                <a:solidFill>
                  <a:schemeClr val="tx1"/>
                </a:solidFill>
                <a:latin typeface="+mn-lt"/>
                <a:ea typeface="+mn-ea"/>
                <a:cs typeface="+mn-cs"/>
              </a:rPr>
              <a:t>二つ目の特徴は、明瞭に聞こえないことです。小さく聞こえるだけではなく、言っていることが分からないことです。音オンの聞き分けが出来ません。</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必要に応じて理由を説明します。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３．「関係性」の障害</a:t>
            </a:r>
          </a:p>
          <a:p>
            <a:r>
              <a:rPr kumimoji="1" lang="ja-JP" altLang="en-US" sz="1200" kern="1200" dirty="0" smtClean="0">
                <a:solidFill>
                  <a:schemeClr val="tx1"/>
                </a:solidFill>
                <a:latin typeface="+mn-lt"/>
                <a:ea typeface="+mn-ea"/>
                <a:cs typeface="+mn-cs"/>
              </a:rPr>
              <a:t>三つ目の特徴は、「関係性」の障害になることです。関係性とは人や社会との関わりのことです。周囲の人とコミュニケーションができなくなることから、疎外感や孤独感を持つようになります。人と積極的に関わろうとする意識が低くなります。</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感音性難聴は有毛細胞が少なくなって音の区別をするための信号が弱くなり、聞こえなくなります。日本語の母音は低い周波数帯にあり、子音が高い周波数を持つ音にあることから、高い周波数は聞こえません。</a:t>
            </a:r>
          </a:p>
          <a:p>
            <a:pPr marL="0" marR="0" indent="0" algn="l" defTabSz="914400" rtl="0" eaLnBrk="1" fontAlgn="base" latinLnBrk="0" hangingPunct="1">
              <a:lnSpc>
                <a:spcPct val="100000"/>
              </a:lnSpc>
              <a:spcBef>
                <a:spcPct val="0"/>
              </a:spcBef>
              <a:spcAft>
                <a:spcPct val="0"/>
              </a:spcAft>
              <a:buClrTx/>
              <a:buSzTx/>
              <a:buFontTx/>
              <a:buNone/>
              <a:tabLst/>
              <a:defRPr/>
            </a:pPr>
            <a:endParaRPr altLang="ja-JP"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12</a:t>
            </a:fld>
            <a:endParaRPr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ja-JP" altLang="en-US" sz="1200" kern="1200" dirty="0" smtClean="0">
                <a:solidFill>
                  <a:schemeClr val="tx1"/>
                </a:solidFill>
                <a:latin typeface="+mn-lt"/>
                <a:ea typeface="+mn-ea"/>
                <a:cs typeface="+mn-cs"/>
              </a:rPr>
              <a:t>聞きづらいこと。難聴であることの理解を求める「説明」の方法は大切です。私の場合は、このように説明しています。</a:t>
            </a:r>
          </a:p>
          <a:p>
            <a:r>
              <a:rPr kumimoji="1" lang="ja-JP" altLang="en-US" sz="1200" kern="1200" dirty="0" smtClean="0">
                <a:solidFill>
                  <a:schemeClr val="tx1"/>
                </a:solidFill>
                <a:latin typeface="+mn-lt"/>
                <a:ea typeface="+mn-ea"/>
                <a:cs typeface="+mn-cs"/>
              </a:rPr>
              <a:t>聞きづらいことは難聴者によりまちまちですので、いろいろな人の体験の共通項ではなく、その総体が聞きづらいことと思います。</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難聴の特徴</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１．聞こえの変化</a:t>
            </a:r>
          </a:p>
          <a:p>
            <a:r>
              <a:rPr kumimoji="1" lang="ja-JP" altLang="en-US" sz="1200" kern="1200" dirty="0" smtClean="0">
                <a:solidFill>
                  <a:schemeClr val="tx1"/>
                </a:solidFill>
                <a:latin typeface="+mn-lt"/>
                <a:ea typeface="+mn-ea"/>
                <a:cs typeface="+mn-cs"/>
              </a:rPr>
              <a:t>難聴の特徴の一つは、聞こえが変化することですね。周囲のノイズによって聞きにくくなります。理由は音が空気を通して伝わるからです。自分の体調や心理的状況が良くないとやはり聞きにくくなります。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２．明瞭に聞こえない</a:t>
            </a:r>
          </a:p>
          <a:p>
            <a:r>
              <a:rPr kumimoji="1" lang="ja-JP" altLang="en-US" sz="1200" kern="1200" dirty="0" smtClean="0">
                <a:solidFill>
                  <a:schemeClr val="tx1"/>
                </a:solidFill>
                <a:latin typeface="+mn-lt"/>
                <a:ea typeface="+mn-ea"/>
                <a:cs typeface="+mn-cs"/>
              </a:rPr>
              <a:t>二つ目の特徴は、明瞭に聞こえないことです。小さく聞こえるだけではなく、言っていることが分からないことです。音オンの聞き分けが出来ません。</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必要に応じて理由を説明します。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３．「関係性」の障害</a:t>
            </a:r>
          </a:p>
          <a:p>
            <a:r>
              <a:rPr kumimoji="1" lang="ja-JP" altLang="en-US" sz="1200" kern="1200" dirty="0" smtClean="0">
                <a:solidFill>
                  <a:schemeClr val="tx1"/>
                </a:solidFill>
                <a:latin typeface="+mn-lt"/>
                <a:ea typeface="+mn-ea"/>
                <a:cs typeface="+mn-cs"/>
              </a:rPr>
              <a:t>三つ目の特徴は、「関係性」の障害になることです。関係性とは人や社会との関わりのことです。周囲の人とコミュニケーションができなくなることから、疎外感や孤独感を持つようになります。人と積極的に関わろうとする意識が低くなります。</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感音性難聴は有毛細胞が少なくなって音の区別をするための信号が弱くなり、聞こえなくなります。日本語の母音は低い周波数帯にあり、子音が高い周波数を持つ音にあることから、高い周波数は聞こえません。</a:t>
            </a:r>
          </a:p>
          <a:p>
            <a:pPr marL="0" marR="0" indent="0" algn="l" defTabSz="914400" rtl="0" eaLnBrk="1" fontAlgn="base" latinLnBrk="0" hangingPunct="1">
              <a:lnSpc>
                <a:spcPct val="100000"/>
              </a:lnSpc>
              <a:spcBef>
                <a:spcPct val="0"/>
              </a:spcBef>
              <a:spcAft>
                <a:spcPct val="0"/>
              </a:spcAft>
              <a:buClrTx/>
              <a:buSzTx/>
              <a:buFontTx/>
              <a:buNone/>
              <a:tabLst/>
              <a:defRPr/>
            </a:pPr>
            <a:endParaRPr altLang="ja-JP"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13</a:t>
            </a:fld>
            <a:endParaRPr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14</a:t>
            </a:fld>
            <a:endParaRPr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15</a:t>
            </a:fld>
            <a:endParaRPr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16</a:t>
            </a:fld>
            <a:endParaRPr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17</a:t>
            </a:fld>
            <a:endParaRPr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18</a:t>
            </a:fld>
            <a:endParaRPr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19</a:t>
            </a:fld>
            <a:endParaRPr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20</a:t>
            </a:fld>
            <a:endParaRPr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ビールを持っている写真で失礼します。</a:t>
            </a:r>
            <a:endParaRPr lang="en-US" altLang="ja-JP" dirty="0" smtClean="0"/>
          </a:p>
          <a:p>
            <a:pPr eaLnBrk="1" hangingPunct="1">
              <a:spcBef>
                <a:spcPct val="0"/>
              </a:spcBef>
            </a:pPr>
            <a:r>
              <a:rPr lang="ja-JP" altLang="en-US" dirty="0" smtClean="0"/>
              <a:t>ビールは飲まないのですが、先月全国難聴者福祉大会の懇親会でプロの写真家に撮っていただいた写真でお気に入りです。</a:t>
            </a:r>
            <a:endParaRPr altLang="ja-JP"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92878A-CAB2-4A73-87E8-7169956ECFF8}" type="slidenum">
              <a:rPr altLang="ja-JP" smtClean="0"/>
              <a:pPr fontAlgn="base">
                <a:spcBef>
                  <a:spcPct val="0"/>
                </a:spcBef>
                <a:spcAft>
                  <a:spcPct val="0"/>
                </a:spcAft>
                <a:defRPr/>
              </a:pPr>
              <a:t>2</a:t>
            </a:fld>
            <a:endParaRPr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21</a:t>
            </a:fld>
            <a:endParaRPr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周囲の難聴の理解しにくさ</a:t>
            </a:r>
            <a:r>
              <a:rPr kumimoji="1" lang="en-US"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難聴は外見から分からない障害です。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１．難聴が見えないこと（不可視性）。</a:t>
            </a:r>
          </a:p>
          <a:p>
            <a:r>
              <a:rPr kumimoji="1" lang="ja-JP" altLang="en-US" sz="1200" kern="1200" dirty="0" smtClean="0">
                <a:solidFill>
                  <a:schemeClr val="tx1"/>
                </a:solidFill>
                <a:latin typeface="+mn-lt"/>
                <a:ea typeface="+mn-ea"/>
                <a:cs typeface="+mn-cs"/>
              </a:rPr>
              <a:t>難聴であることは身体構造的に見えないので周囲に気づきにくいのです。難聴は耳介から蝸牛から脳までの聴神経の機能の障害によって起こるためです。</a:t>
            </a:r>
          </a:p>
          <a:p>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補聴器や人工内耳の聴覚補償機器を身に付けていると周囲は気づきやすいです。あるいは耳マークの提示やその他自ら積極的に示す必要があります。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２．コミュニケーションの障害であること。</a:t>
            </a:r>
          </a:p>
          <a:p>
            <a:r>
              <a:rPr kumimoji="1" lang="ja-JP" altLang="en-US" sz="1200" kern="1200" dirty="0" smtClean="0">
                <a:solidFill>
                  <a:schemeClr val="tx1"/>
                </a:solidFill>
                <a:latin typeface="+mn-lt"/>
                <a:ea typeface="+mn-ea"/>
                <a:cs typeface="+mn-cs"/>
              </a:rPr>
              <a:t>周囲の人や環境とのコミュニケーションの障害だからです。周囲の人と言葉を交わしたり、環境の情報が得られないこと等の行動によって気づきます。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３．自分で障害に気づきにくいこと。</a:t>
            </a:r>
          </a:p>
          <a:p>
            <a:r>
              <a:rPr kumimoji="1" lang="ja-JP" altLang="en-US" sz="1200" kern="1200" dirty="0" smtClean="0">
                <a:solidFill>
                  <a:schemeClr val="tx1"/>
                </a:solidFill>
                <a:latin typeface="+mn-lt"/>
                <a:ea typeface="+mn-ea"/>
                <a:cs typeface="+mn-cs"/>
              </a:rPr>
              <a:t>聞こえていないこと、聞き漏らしたこと、聞き間違いしたことは自分では分からないのです。なので、自分の障害を訴求できません。</a:t>
            </a:r>
          </a:p>
          <a:p>
            <a:r>
              <a:rPr kumimoji="1" lang="ja-JP" altLang="en-US" sz="1200" kern="1200" dirty="0" smtClean="0">
                <a:solidFill>
                  <a:schemeClr val="tx1"/>
                </a:solidFill>
                <a:latin typeface="+mn-lt"/>
                <a:ea typeface="+mn-ea"/>
                <a:cs typeface="+mn-cs"/>
              </a:rPr>
              <a:t>（例）今日も会話で「ごま油がない」を「ご飯がない」と聞き間違え、「なくてもいいよ」と答えたので表面上は会話が成り立っていました。そのため、会話がちぐはぐなことは指摘されるまで分かりません。</a:t>
            </a:r>
          </a:p>
          <a:p>
            <a:r>
              <a:rPr kumimoji="1" lang="ja-JP" altLang="en-US" sz="1200" kern="1200" dirty="0" smtClean="0">
                <a:solidFill>
                  <a:schemeClr val="tx1"/>
                </a:solidFill>
                <a:latin typeface="+mn-lt"/>
                <a:ea typeface="+mn-ea"/>
                <a:cs typeface="+mn-cs"/>
              </a:rPr>
              <a:t>（例）熟語や人名の間違った読み方を正しいと思い込んでいる難聴者は多いです。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４．共通体験が出来ないこと。</a:t>
            </a:r>
          </a:p>
          <a:p>
            <a:r>
              <a:rPr kumimoji="1" lang="ja-JP" altLang="en-US" sz="1200" kern="1200" dirty="0" smtClean="0">
                <a:solidFill>
                  <a:schemeClr val="tx1"/>
                </a:solidFill>
                <a:latin typeface="+mn-lt"/>
                <a:ea typeface="+mn-ea"/>
                <a:cs typeface="+mn-cs"/>
              </a:rPr>
              <a:t>聞こえないこと、聞きにくいこと自体、あるいはそのことによって生ずる様々な問題を共通体験が出来ないことが理解を妨げています。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例えば、ソフトクリームが美味しいと言えば、たいていの人は食べた経験があるので共感できます。ソフトクリームの抹茶味と言えば食べたことがない人でもソフトクリームと抹茶の味は体験しているので想像ができます。難聴はこれがないの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５．難聴の状態を説明しにくいこと。</a:t>
            </a:r>
          </a:p>
          <a:p>
            <a:r>
              <a:rPr kumimoji="1" lang="ja-JP" altLang="en-US" sz="1200" kern="1200" dirty="0" smtClean="0">
                <a:solidFill>
                  <a:schemeClr val="tx1"/>
                </a:solidFill>
                <a:latin typeface="+mn-lt"/>
                <a:ea typeface="+mn-ea"/>
                <a:cs typeface="+mn-cs"/>
              </a:rPr>
              <a:t>難聴は感覚器の障害ですから聞こえている状態は説明しにくいのです。聞こえを表す言葉自体が少ないです。補聴器購入や調整の時にキンキン聞こえるとか頭に響く、こもって聞こえるなど説明に困ります。「今は良く聞こえる」と言っても背景雑音が少なくなって聞こえているのか</a:t>
            </a:r>
            <a:r>
              <a:rPr kumimoji="1" lang="en-US" altLang="ja-JP" sz="1200" kern="1200" dirty="0" smtClean="0">
                <a:solidFill>
                  <a:schemeClr val="tx1"/>
                </a:solidFill>
                <a:latin typeface="+mn-lt"/>
                <a:ea typeface="+mn-ea"/>
                <a:cs typeface="+mn-cs"/>
              </a:rPr>
              <a:t>�I</a:t>
            </a:r>
            <a:r>
              <a:rPr kumimoji="1" lang="ja-JP" altLang="en-US" sz="1200" kern="1200" dirty="0" smtClean="0">
                <a:solidFill>
                  <a:schemeClr val="tx1"/>
                </a:solidFill>
                <a:latin typeface="+mn-lt"/>
                <a:ea typeface="+mn-ea"/>
                <a:cs typeface="+mn-cs"/>
              </a:rPr>
              <a:t>ーディオグラムにあった音が聞こえているのか分からないです。</a:t>
            </a:r>
            <a:r>
              <a:rPr kumimoji="1" lang="en-US" altLang="ja-JP"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６．難聴は千差万別なこと（難聴者一般において）。</a:t>
            </a:r>
          </a:p>
          <a:p>
            <a:r>
              <a:rPr kumimoji="1" lang="ja-JP" altLang="en-US" sz="1200" kern="1200" dirty="0" smtClean="0">
                <a:solidFill>
                  <a:schemeClr val="tx1"/>
                </a:solidFill>
                <a:latin typeface="+mn-lt"/>
                <a:ea typeface="+mn-ea"/>
                <a:cs typeface="+mn-cs"/>
              </a:rPr>
              <a:t>難聴の原因によって、難聴のレベルや伝音性か感音性か混合性かのタイプが異なり、失聴時期や受けた教育内容によって、獲得した聴覚補償方法も発声も違います。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７．聴覚の状況が複雑なこと（難聴者個々において）。</a:t>
            </a:r>
          </a:p>
          <a:p>
            <a:r>
              <a:rPr kumimoji="1" lang="ja-JP" altLang="en-US" sz="1200" kern="1200" dirty="0" smtClean="0">
                <a:solidFill>
                  <a:schemeClr val="tx1"/>
                </a:solidFill>
                <a:latin typeface="+mn-lt"/>
                <a:ea typeface="+mn-ea"/>
                <a:cs typeface="+mn-cs"/>
              </a:rPr>
              <a:t>聴覚の状況は外乱の影響を受けやすい。外乱というのは環境の影響もあり、相手の話し方も含まれます。リクルーメント現象もあり、補聴器や人工内耳の調整の程度で聞こえが変わってしまいます。ほとんど同じ聞こえの状況がないと言っていいくらい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８．社会の理解が少ないこと。</a:t>
            </a:r>
          </a:p>
          <a:p>
            <a:r>
              <a:rPr kumimoji="1" lang="ja-JP" altLang="en-US" sz="1200" kern="1200" dirty="0" smtClean="0">
                <a:solidFill>
                  <a:schemeClr val="tx1"/>
                </a:solidFill>
                <a:latin typeface="+mn-lt"/>
                <a:ea typeface="+mn-ea"/>
                <a:cs typeface="+mn-cs"/>
              </a:rPr>
              <a:t>上記のことが原因となって、マスコミなどに正しい情報が発信されないこと、また教育課程の中で難聴と難聴者問題について学ぶ機会が少ないことから、話せるのに聞こえないことが理解されなかったり、聞こえないのに手話が出来ないのと言われたりします。</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25662-6FE2-421E-97BE-EDBEBB3DDAB3}" type="slidenum">
              <a:rPr altLang="ja-JP" smtClean="0"/>
              <a:pPr fontAlgn="base">
                <a:spcBef>
                  <a:spcPct val="0"/>
                </a:spcBef>
                <a:spcAft>
                  <a:spcPct val="0"/>
                </a:spcAft>
                <a:defRPr/>
              </a:pPr>
              <a:t>22</a:t>
            </a:fld>
            <a:endParaRPr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ja-JP"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7D5CAE-A7C5-4CDD-8D6C-398E0C38D24F}" type="slidenum">
              <a:rPr altLang="ja-JP" smtClean="0"/>
              <a:pPr fontAlgn="base">
                <a:spcBef>
                  <a:spcPct val="0"/>
                </a:spcBef>
                <a:spcAft>
                  <a:spcPct val="0"/>
                </a:spcAft>
                <a:defRPr/>
              </a:pPr>
              <a:t>23</a:t>
            </a:fld>
            <a:endParaRPr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24</a:t>
            </a:fld>
            <a:endParaRPr lang="en-US"/>
          </a:p>
        </p:txBody>
      </p:sp>
    </p:spTree>
    <p:extLst>
      <p:ext uri="{BB962C8B-B14F-4D97-AF65-F5344CB8AC3E}">
        <p14:creationId xmlns:p14="http://schemas.microsoft.com/office/powerpoint/2010/main" val="3652068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A.</a:t>
            </a:r>
            <a:r>
              <a:rPr kumimoji="1" lang="ja-JP" altLang="en-US" dirty="0" smtClean="0"/>
              <a:t>身体障害者実態調査</a:t>
            </a:r>
            <a:r>
              <a:rPr kumimoji="1" lang="en-US" altLang="ja-JP" dirty="0" smtClean="0"/>
              <a:t>2006</a:t>
            </a:r>
            <a:r>
              <a:rPr kumimoji="1" lang="ja-JP" altLang="en-US" dirty="0" smtClean="0"/>
              <a:t>年</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B.</a:t>
            </a:r>
            <a:r>
              <a:rPr kumimoji="1" lang="ja-JP" altLang="en-US" dirty="0" smtClean="0"/>
              <a:t>朝日新聞論説委員大熊由紀子氏</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C</a:t>
            </a:r>
            <a:r>
              <a:rPr kumimoji="1" lang="ja-JP" altLang="en-US" dirty="0" smtClean="0"/>
              <a:t>．</a:t>
            </a:r>
            <a:r>
              <a:rPr kumimoji="1" lang="ja-JP" altLang="en-US" sz="1200" kern="1200" dirty="0" smtClean="0">
                <a:solidFill>
                  <a:schemeClr val="tx1"/>
                </a:solidFill>
                <a:latin typeface="+mn-lt"/>
                <a:ea typeface="+mn-ea"/>
                <a:cs typeface="+mn-cs"/>
              </a:rPr>
              <a:t>全国高齢難聴者数推計と</a:t>
            </a:r>
            <a:r>
              <a:rPr kumimoji="1" lang="en-US" altLang="ja-JP" sz="1200" kern="1200" dirty="0" smtClean="0">
                <a:solidFill>
                  <a:schemeClr val="tx1"/>
                </a:solidFill>
                <a:latin typeface="+mn-lt"/>
                <a:ea typeface="+mn-ea"/>
                <a:cs typeface="+mn-cs"/>
              </a:rPr>
              <a:t>10</a:t>
            </a:r>
            <a:r>
              <a:rPr kumimoji="1" lang="ja-JP" altLang="en-US" sz="1200" kern="1200" dirty="0" smtClean="0">
                <a:solidFill>
                  <a:schemeClr val="tx1"/>
                </a:solidFill>
                <a:latin typeface="+mn-lt"/>
                <a:ea typeface="+mn-ea"/>
                <a:cs typeface="+mn-cs"/>
              </a:rPr>
              <a:t>年後の年齢別難聴発症率</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老化に関する長期縦断疫学研究（</a:t>
            </a:r>
            <a:r>
              <a:rPr kumimoji="1" lang="en-US" altLang="ja-JP" sz="1200" kern="1200" dirty="0" smtClean="0">
                <a:solidFill>
                  <a:schemeClr val="tx1"/>
                </a:solidFill>
                <a:latin typeface="+mn-lt"/>
                <a:ea typeface="+mn-ea"/>
                <a:cs typeface="+mn-cs"/>
              </a:rPr>
              <a:t>NILS-LSA</a:t>
            </a:r>
            <a:r>
              <a:rPr kumimoji="1" lang="ja-JP" altLang="en-US" sz="1200" kern="1200" dirty="0" smtClean="0">
                <a:solidFill>
                  <a:schemeClr val="tx1"/>
                </a:solidFill>
                <a:latin typeface="+mn-lt"/>
                <a:ea typeface="+mn-ea"/>
                <a:cs typeface="+mn-cs"/>
              </a:rPr>
              <a:t>）より</a:t>
            </a:r>
          </a:p>
          <a:p>
            <a:r>
              <a:rPr kumimoji="1" lang="en-US" altLang="ja-JP" sz="1200" kern="1200" dirty="0" smtClean="0">
                <a:solidFill>
                  <a:schemeClr val="tx1"/>
                </a:solidFill>
                <a:latin typeface="+mn-lt"/>
                <a:ea typeface="+mn-ea"/>
                <a:cs typeface="+mn-cs"/>
              </a:rPr>
              <a:t>https://</a:t>
            </a:r>
            <a:r>
              <a:rPr kumimoji="1" lang="en-US" altLang="ja-JP" sz="1200" kern="1200" dirty="0" err="1" smtClean="0">
                <a:solidFill>
                  <a:schemeClr val="tx1"/>
                </a:solidFill>
                <a:latin typeface="+mn-lt"/>
                <a:ea typeface="+mn-ea"/>
                <a:cs typeface="+mn-cs"/>
              </a:rPr>
              <a:t>www.jstage.jst.go.jp</a:t>
            </a:r>
            <a:r>
              <a:rPr kumimoji="1" lang="en-US" altLang="ja-JP" sz="1200" kern="1200" dirty="0" smtClean="0">
                <a:solidFill>
                  <a:schemeClr val="tx1"/>
                </a:solidFill>
                <a:latin typeface="+mn-lt"/>
                <a:ea typeface="+mn-ea"/>
                <a:cs typeface="+mn-cs"/>
              </a:rPr>
              <a:t>/article/geriatrics/49/2/49_222/_</a:t>
            </a:r>
            <a:r>
              <a:rPr kumimoji="1" lang="en-US" altLang="ja-JP" sz="1200" kern="1200" dirty="0" err="1" smtClean="0">
                <a:solidFill>
                  <a:schemeClr val="tx1"/>
                </a:solidFill>
                <a:latin typeface="+mn-lt"/>
                <a:ea typeface="+mn-ea"/>
                <a:cs typeface="+mn-cs"/>
              </a:rPr>
              <a:t>pdf</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dirty="0" smtClean="0"/>
              <a:t>6</a:t>
            </a:r>
            <a:r>
              <a:rPr kumimoji="1" lang="en-US" altLang="ja-JP" dirty="0" smtClean="0"/>
              <a:t>5</a:t>
            </a:r>
            <a:r>
              <a:rPr kumimoji="1" lang="ja-JP" altLang="en-US" dirty="0" smtClean="0"/>
              <a:t>歳以上の高齢難聴者人口を推計したもの　</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標準純音聴力検査での </a:t>
            </a:r>
            <a:r>
              <a:rPr kumimoji="1" lang="en-US" altLang="ja-JP" dirty="0" smtClean="0"/>
              <a:t>500</a:t>
            </a:r>
            <a:r>
              <a:rPr kumimoji="1" lang="ja-JP" altLang="en-US" dirty="0" smtClean="0"/>
              <a:t>，</a:t>
            </a:r>
            <a:r>
              <a:rPr kumimoji="1" lang="en-US" altLang="ja-JP" dirty="0" smtClean="0"/>
              <a:t>1,000</a:t>
            </a:r>
            <a:r>
              <a:rPr kumimoji="1" lang="ja-JP" altLang="en-US" dirty="0" smtClean="0"/>
              <a:t>，</a:t>
            </a:r>
            <a:r>
              <a:rPr kumimoji="1" lang="en-US" altLang="ja-JP" dirty="0" smtClean="0"/>
              <a:t>2,000</a:t>
            </a:r>
            <a:r>
              <a:rPr kumimoji="1" lang="ja-JP" altLang="en-US" dirty="0" smtClean="0"/>
              <a:t>，</a:t>
            </a:r>
            <a:r>
              <a:rPr kumimoji="1" lang="en-US" altLang="ja-JP" dirty="0" smtClean="0"/>
              <a:t>4,000Hz </a:t>
            </a:r>
            <a:r>
              <a:rPr kumimoji="1" lang="ja-JP" altLang="en-US" dirty="0" smtClean="0"/>
              <a:t>の会話音域 </a:t>
            </a:r>
            <a:r>
              <a:rPr kumimoji="1" lang="en-US" altLang="ja-JP" dirty="0" smtClean="0"/>
              <a:t>4 </a:t>
            </a:r>
            <a:r>
              <a:rPr kumimoji="1" lang="ja-JP" altLang="en-US" dirty="0" smtClean="0"/>
              <a:t>周波数平均気導聴力レベルを基準とした良聴耳聴力レベルが，</a:t>
            </a:r>
            <a:r>
              <a:rPr kumimoji="1" lang="en-US" altLang="ja-JP" dirty="0" smtClean="0"/>
              <a:t>25 dB </a:t>
            </a:r>
            <a:r>
              <a:rPr kumimoji="1" lang="ja-JP" altLang="en-US" dirty="0" smtClean="0"/>
              <a:t>を超えた場合を「難聴あり」とした</a:t>
            </a:r>
            <a:endParaRPr kumimoji="1" lang="en-US" altLang="ja-JP" dirty="0" smtClean="0"/>
          </a:p>
          <a:p>
            <a:r>
              <a:rPr kumimoji="1" lang="en-US" altLang="ja-JP" dirty="0" smtClean="0"/>
              <a:t>D</a:t>
            </a:r>
            <a:r>
              <a:rPr kumimoji="1" lang="ja-JP" altLang="en-US" dirty="0" smtClean="0"/>
              <a:t>．</a:t>
            </a:r>
            <a:r>
              <a:rPr kumimoji="1" lang="ja-JP" altLang="en-US" sz="1200" kern="1200" dirty="0" smtClean="0">
                <a:solidFill>
                  <a:schemeClr val="tx1"/>
                </a:solidFill>
                <a:latin typeface="+mn-lt"/>
                <a:ea typeface="+mn-ea"/>
                <a:cs typeface="+mn-cs"/>
              </a:rPr>
              <a:t>　難聴者人口は、</a:t>
            </a:r>
            <a:r>
              <a:rPr kumimoji="1" lang="en-US" altLang="ja-JP" sz="1200" kern="1200" dirty="0" smtClean="0">
                <a:solidFill>
                  <a:schemeClr val="tx1"/>
                </a:solidFill>
                <a:latin typeface="+mn-lt"/>
                <a:ea typeface="+mn-ea"/>
                <a:cs typeface="+mn-cs"/>
              </a:rPr>
              <a:t>1900 </a:t>
            </a:r>
            <a:r>
              <a:rPr kumimoji="1" lang="ja-JP" altLang="en-US" sz="1200" kern="1200" dirty="0" smtClean="0">
                <a:solidFill>
                  <a:schemeClr val="tx1"/>
                </a:solidFill>
                <a:latin typeface="+mn-lt"/>
                <a:ea typeface="+mn-ea"/>
                <a:cs typeface="+mn-cs"/>
              </a:rPr>
              <a:t>万人！人口の </a:t>
            </a:r>
            <a:r>
              <a:rPr kumimoji="1" lang="en-US" altLang="ja-JP" sz="1200" kern="1200" dirty="0" smtClean="0">
                <a:solidFill>
                  <a:schemeClr val="tx1"/>
                </a:solidFill>
                <a:latin typeface="+mn-lt"/>
                <a:ea typeface="+mn-ea"/>
                <a:cs typeface="+mn-cs"/>
              </a:rPr>
              <a:t>15</a:t>
            </a:r>
            <a:r>
              <a:rPr kumimoji="1" lang="ja-JP" altLang="en-US"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　　　　補聴器装用者 </a:t>
            </a:r>
            <a:r>
              <a:rPr kumimoji="1" lang="en-US" altLang="ja-JP" sz="1200" kern="1200" dirty="0" smtClean="0">
                <a:solidFill>
                  <a:schemeClr val="tx1"/>
                </a:solidFill>
                <a:latin typeface="+mn-lt"/>
                <a:ea typeface="+mn-ea"/>
                <a:cs typeface="+mn-cs"/>
              </a:rPr>
              <a:t>470 </a:t>
            </a:r>
            <a:r>
              <a:rPr kumimoji="1" lang="ja-JP" altLang="en-US" sz="1200" kern="1200" dirty="0" smtClean="0">
                <a:solidFill>
                  <a:schemeClr val="tx1"/>
                </a:solidFill>
                <a:latin typeface="+mn-lt"/>
                <a:ea typeface="+mn-ea"/>
                <a:cs typeface="+mn-cs"/>
              </a:rPr>
              <a:t>万人、自覚していない人 </a:t>
            </a:r>
            <a:r>
              <a:rPr kumimoji="1" lang="en-US" altLang="ja-JP" sz="1200" kern="1200" dirty="0" smtClean="0">
                <a:solidFill>
                  <a:schemeClr val="tx1"/>
                </a:solidFill>
                <a:latin typeface="+mn-lt"/>
                <a:ea typeface="+mn-ea"/>
                <a:cs typeface="+mn-cs"/>
              </a:rPr>
              <a:t>920 </a:t>
            </a:r>
            <a:r>
              <a:rPr kumimoji="1" lang="ja-JP" altLang="en-US" sz="1200" kern="1200" dirty="0" smtClean="0">
                <a:solidFill>
                  <a:schemeClr val="tx1"/>
                </a:solidFill>
                <a:latin typeface="+mn-lt"/>
                <a:ea typeface="+mn-ea"/>
                <a:cs typeface="+mn-cs"/>
              </a:rPr>
              <a:t>万人</a:t>
            </a:r>
          </a:p>
          <a:p>
            <a:r>
              <a:rPr kumimoji="1" lang="ja-JP" altLang="en-US" sz="1200" kern="1200" dirty="0" smtClean="0">
                <a:solidFill>
                  <a:schemeClr val="tx1"/>
                </a:solidFill>
                <a:latin typeface="+mn-lt"/>
                <a:ea typeface="+mn-ea"/>
                <a:cs typeface="+mn-cs"/>
              </a:rPr>
              <a:t>　　・聴覚障害者（ろうあ者、難聴・中途聴者）約 </a:t>
            </a:r>
            <a:r>
              <a:rPr kumimoji="1" lang="en-US" altLang="ja-JP" sz="1200" kern="1200" dirty="0" smtClean="0">
                <a:solidFill>
                  <a:schemeClr val="tx1"/>
                </a:solidFill>
                <a:latin typeface="+mn-lt"/>
                <a:ea typeface="+mn-ea"/>
                <a:cs typeface="+mn-cs"/>
              </a:rPr>
              <a:t>34.3 </a:t>
            </a:r>
            <a:r>
              <a:rPr kumimoji="1" lang="ja-JP" altLang="en-US" sz="1200" kern="1200" dirty="0" smtClean="0">
                <a:solidFill>
                  <a:schemeClr val="tx1"/>
                </a:solidFill>
                <a:latin typeface="+mn-lt"/>
                <a:ea typeface="+mn-ea"/>
                <a:cs typeface="+mn-cs"/>
              </a:rPr>
              <a:t>万人</a:t>
            </a:r>
          </a:p>
          <a:p>
            <a:r>
              <a:rPr kumimoji="1" lang="ja-JP" altLang="en-US" sz="1200" kern="1200" dirty="0" smtClean="0">
                <a:solidFill>
                  <a:schemeClr val="tx1"/>
                </a:solidFill>
                <a:latin typeface="+mn-lt"/>
                <a:ea typeface="+mn-ea"/>
                <a:cs typeface="+mn-cs"/>
              </a:rPr>
              <a:t>　　・補聴器の使用者約 </a:t>
            </a:r>
            <a:r>
              <a:rPr kumimoji="1" lang="en-US" altLang="ja-JP" sz="1200" kern="1200" dirty="0" smtClean="0">
                <a:solidFill>
                  <a:schemeClr val="tx1"/>
                </a:solidFill>
                <a:latin typeface="+mn-lt"/>
                <a:ea typeface="+mn-ea"/>
                <a:cs typeface="+mn-cs"/>
              </a:rPr>
              <a:t>470 </a:t>
            </a:r>
            <a:r>
              <a:rPr kumimoji="1" lang="ja-JP" altLang="en-US" sz="1200" kern="1200" dirty="0" smtClean="0">
                <a:solidFill>
                  <a:schemeClr val="tx1"/>
                </a:solidFill>
                <a:latin typeface="+mn-lt"/>
                <a:ea typeface="+mn-ea"/>
                <a:cs typeface="+mn-cs"/>
              </a:rPr>
              <a:t>万人（人口の </a:t>
            </a:r>
            <a:r>
              <a:rPr kumimoji="1" lang="en-US" altLang="ja-JP" sz="1200" kern="1200" dirty="0" smtClean="0">
                <a:solidFill>
                  <a:schemeClr val="tx1"/>
                </a:solidFill>
                <a:latin typeface="+mn-lt"/>
                <a:ea typeface="+mn-ea"/>
                <a:cs typeface="+mn-cs"/>
              </a:rPr>
              <a:t>3.7</a:t>
            </a:r>
            <a:r>
              <a:rPr kumimoji="1" lang="ja-JP" altLang="en-US" sz="1200" kern="1200" dirty="0" smtClean="0">
                <a:solidFill>
                  <a:schemeClr val="tx1"/>
                </a:solidFill>
                <a:latin typeface="+mn-lt"/>
                <a:ea typeface="+mn-ea"/>
                <a:cs typeface="+mn-cs"/>
              </a:rPr>
              <a:t>％）　＊殆ど使用しない人も含む</a:t>
            </a:r>
          </a:p>
          <a:p>
            <a:r>
              <a:rPr kumimoji="1" lang="ja-JP" altLang="en-US" sz="1200" kern="1200" dirty="0" smtClean="0">
                <a:solidFill>
                  <a:schemeClr val="tx1"/>
                </a:solidFill>
                <a:latin typeface="+mn-lt"/>
                <a:ea typeface="+mn-ea"/>
                <a:cs typeface="+mn-cs"/>
              </a:rPr>
              <a:t>　　・自覚のある難聴者約 </a:t>
            </a:r>
            <a:r>
              <a:rPr kumimoji="1" lang="en-US" altLang="ja-JP" sz="1200" kern="1200" dirty="0" smtClean="0">
                <a:solidFill>
                  <a:schemeClr val="tx1"/>
                </a:solidFill>
                <a:latin typeface="+mn-lt"/>
                <a:ea typeface="+mn-ea"/>
                <a:cs typeface="+mn-cs"/>
              </a:rPr>
              <a:t>570 </a:t>
            </a:r>
            <a:r>
              <a:rPr kumimoji="1" lang="ja-JP" altLang="en-US" sz="1200" kern="1200" dirty="0" smtClean="0">
                <a:solidFill>
                  <a:schemeClr val="tx1"/>
                </a:solidFill>
                <a:latin typeface="+mn-lt"/>
                <a:ea typeface="+mn-ea"/>
                <a:cs typeface="+mn-cs"/>
              </a:rPr>
              <a:t>万人（人口の </a:t>
            </a:r>
            <a:r>
              <a:rPr kumimoji="1" lang="en-US" altLang="ja-JP" sz="1200" kern="1200" dirty="0" smtClean="0">
                <a:solidFill>
                  <a:schemeClr val="tx1"/>
                </a:solidFill>
                <a:latin typeface="+mn-lt"/>
                <a:ea typeface="+mn-ea"/>
                <a:cs typeface="+mn-cs"/>
              </a:rPr>
              <a:t>4.5</a:t>
            </a:r>
            <a:r>
              <a:rPr kumimoji="1" lang="ja-JP" altLang="en-US"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　　・自覚のない難聴者約 </a:t>
            </a:r>
            <a:r>
              <a:rPr kumimoji="1" lang="en-US" altLang="ja-JP" sz="1200" kern="1200" dirty="0" smtClean="0">
                <a:solidFill>
                  <a:schemeClr val="tx1"/>
                </a:solidFill>
                <a:latin typeface="+mn-lt"/>
                <a:ea typeface="+mn-ea"/>
                <a:cs typeface="+mn-cs"/>
              </a:rPr>
              <a:t>920 </a:t>
            </a:r>
            <a:r>
              <a:rPr kumimoji="1" lang="ja-JP" altLang="en-US" sz="1200" kern="1200" dirty="0" smtClean="0">
                <a:solidFill>
                  <a:schemeClr val="tx1"/>
                </a:solidFill>
                <a:latin typeface="+mn-lt"/>
                <a:ea typeface="+mn-ea"/>
                <a:cs typeface="+mn-cs"/>
              </a:rPr>
              <a:t>万人（人口の </a:t>
            </a:r>
            <a:r>
              <a:rPr kumimoji="1" lang="en-US" altLang="ja-JP" sz="1200" kern="1200" dirty="0" smtClean="0">
                <a:solidFill>
                  <a:schemeClr val="tx1"/>
                </a:solidFill>
                <a:latin typeface="+mn-lt"/>
                <a:ea typeface="+mn-ea"/>
                <a:cs typeface="+mn-cs"/>
              </a:rPr>
              <a:t>7.2</a:t>
            </a:r>
            <a:r>
              <a:rPr kumimoji="1" lang="ja-JP" altLang="en-US" sz="1200" kern="1200" dirty="0" smtClean="0">
                <a:solidFill>
                  <a:schemeClr val="tx1"/>
                </a:solidFill>
                <a:latin typeface="+mn-lt"/>
                <a:ea typeface="+mn-ea"/>
                <a:cs typeface="+mn-cs"/>
              </a:rPr>
              <a:t>％）</a:t>
            </a:r>
          </a:p>
          <a:p>
            <a:r>
              <a:rPr kumimoji="1" lang="ja-JP" altLang="en-US" sz="1200" kern="1200" dirty="0" smtClean="0">
                <a:solidFill>
                  <a:schemeClr val="tx1"/>
                </a:solidFill>
                <a:latin typeface="+mn-lt"/>
                <a:ea typeface="+mn-ea"/>
                <a:cs typeface="+mn-cs"/>
              </a:rPr>
              <a:t>　　　（日本補聴器販売店協会提供資料）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25</a:t>
            </a:fld>
            <a:endParaRPr lang="en-US"/>
          </a:p>
        </p:txBody>
      </p:sp>
    </p:spTree>
    <p:extLst>
      <p:ext uri="{BB962C8B-B14F-4D97-AF65-F5344CB8AC3E}">
        <p14:creationId xmlns:p14="http://schemas.microsoft.com/office/powerpoint/2010/main" val="74470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26</a:t>
            </a:fld>
            <a:endParaRPr lang="en-US"/>
          </a:p>
        </p:txBody>
      </p:sp>
    </p:spTree>
    <p:extLst>
      <p:ext uri="{BB962C8B-B14F-4D97-AF65-F5344CB8AC3E}">
        <p14:creationId xmlns:p14="http://schemas.microsoft.com/office/powerpoint/2010/main" val="775056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二　次に掲げる聴覚又は平衡機能の障害で、永続するもの。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　両耳の聴力レベルがそれぞれ七</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デシベル以上のもの。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2</a:t>
            </a:r>
            <a:r>
              <a:rPr kumimoji="1" lang="ja-JP" altLang="en-US" sz="1200" kern="1200" dirty="0" smtClean="0">
                <a:solidFill>
                  <a:schemeClr val="tx1"/>
                </a:solidFill>
                <a:latin typeface="+mn-lt"/>
                <a:ea typeface="+mn-ea"/>
                <a:cs typeface="+mn-cs"/>
              </a:rPr>
              <a:t>　一耳の聴力レベルが九</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デシベル以上、他耳の聴力レベルが五</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デシベル以上のもの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　両耳による普通話声の最良の語音明瞭度が五</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パーセント以下のもの。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4</a:t>
            </a:r>
            <a:r>
              <a:rPr kumimoji="1" lang="ja-JP" altLang="en-US" sz="1200" kern="1200" dirty="0" smtClean="0">
                <a:solidFill>
                  <a:schemeClr val="tx1"/>
                </a:solidFill>
                <a:latin typeface="+mn-lt"/>
                <a:ea typeface="+mn-ea"/>
                <a:cs typeface="+mn-cs"/>
              </a:rPr>
              <a:t>　平衡機能の著しい障害。</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福祉と介護のみんなでネット</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http://</a:t>
            </a:r>
            <a:r>
              <a:rPr kumimoji="1" lang="en-US" altLang="ja-JP" dirty="0" err="1" smtClean="0"/>
              <a:t>www.geocities.jp</a:t>
            </a:r>
            <a:r>
              <a:rPr kumimoji="1" lang="en-US" altLang="ja-JP" dirty="0" smtClean="0"/>
              <a:t>/minna1293/09syougaitetyou02.html</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27</a:t>
            </a:fld>
            <a:endParaRPr lang="en-US"/>
          </a:p>
        </p:txBody>
      </p:sp>
    </p:spTree>
    <p:extLst>
      <p:ext uri="{BB962C8B-B14F-4D97-AF65-F5344CB8AC3E}">
        <p14:creationId xmlns:p14="http://schemas.microsoft.com/office/powerpoint/2010/main" val="744702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福祉と介護のみんなでネット</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http://</a:t>
            </a:r>
            <a:r>
              <a:rPr kumimoji="1" lang="en-US" altLang="ja-JP" dirty="0" err="1" smtClean="0"/>
              <a:t>www.geocities.jp</a:t>
            </a:r>
            <a:r>
              <a:rPr kumimoji="1" lang="en-US" altLang="ja-JP" dirty="0" smtClean="0"/>
              <a:t>/minna1293/09syougaitetyou02.html</a:t>
            </a:r>
            <a:endParaRPr kumimoji="1" lang="ja-JP"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28</a:t>
            </a:fld>
            <a:endParaRPr lang="en-US"/>
          </a:p>
        </p:txBody>
      </p:sp>
    </p:spTree>
    <p:extLst>
      <p:ext uri="{BB962C8B-B14F-4D97-AF65-F5344CB8AC3E}">
        <p14:creationId xmlns:p14="http://schemas.microsoft.com/office/powerpoint/2010/main" val="744702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情報屋くれよん</a:t>
            </a:r>
            <a:r>
              <a:rPr kumimoji="1" lang="en-US" altLang="ja-JP" dirty="0" smtClean="0"/>
              <a:t>BOX</a:t>
            </a:r>
            <a:r>
              <a:rPr kumimoji="1" lang="ja-JP" altLang="en-US" dirty="0" smtClean="0"/>
              <a:t>の目からウロコの制度情報</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http://</a:t>
            </a:r>
            <a:r>
              <a:rPr kumimoji="1" lang="en-US" altLang="ja-JP" dirty="0" err="1" smtClean="0"/>
              <a:t>www.crayon-box.jp</a:t>
            </a:r>
            <a:r>
              <a:rPr kumimoji="1" lang="en-US" altLang="ja-JP" dirty="0" smtClean="0"/>
              <a:t>/</a:t>
            </a:r>
            <a:r>
              <a:rPr kumimoji="1" lang="en-US" altLang="ja-JP" dirty="0" err="1" smtClean="0"/>
              <a:t>seido</a:t>
            </a:r>
            <a:r>
              <a:rPr kumimoji="1" lang="en-US" altLang="ja-JP" dirty="0" smtClean="0"/>
              <a:t>/</a:t>
            </a:r>
            <a:r>
              <a:rPr kumimoji="1" lang="en-US" altLang="ja-JP" dirty="0" err="1" smtClean="0"/>
              <a:t>tetyou</a:t>
            </a:r>
            <a:r>
              <a:rPr kumimoji="1" lang="en-US" altLang="ja-JP" dirty="0" smtClean="0"/>
              <a:t>/toukyuuhyo.htm#002</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29</a:t>
            </a:fld>
            <a:endParaRPr lang="en-US"/>
          </a:p>
        </p:txBody>
      </p:sp>
    </p:spTree>
    <p:extLst>
      <p:ext uri="{BB962C8B-B14F-4D97-AF65-F5344CB8AC3E}">
        <p14:creationId xmlns:p14="http://schemas.microsoft.com/office/powerpoint/2010/main" val="744702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二　次に掲げる聴覚又は平衡機能の障害で、永続するもの。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　両耳の聴力レベルがそれぞれ七</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デシベル以上のもの。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2</a:t>
            </a:r>
            <a:r>
              <a:rPr kumimoji="1" lang="ja-JP" altLang="en-US" sz="1200" kern="1200" dirty="0" smtClean="0">
                <a:solidFill>
                  <a:schemeClr val="tx1"/>
                </a:solidFill>
                <a:latin typeface="+mn-lt"/>
                <a:ea typeface="+mn-ea"/>
                <a:cs typeface="+mn-cs"/>
              </a:rPr>
              <a:t>　一耳の聴力レベルが九</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デシベル以上、他耳の聴力レベルが五</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デシベル以上のもの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　両耳による普通話声の最良の語音明瞭度が五</a:t>
            </a:r>
            <a:r>
              <a:rPr kumimoji="1" lang="en-US" altLang="ja-JP" sz="1200" kern="1200" dirty="0" smtClean="0">
                <a:solidFill>
                  <a:schemeClr val="tx1"/>
                </a:solidFill>
                <a:latin typeface="+mn-lt"/>
                <a:ea typeface="+mn-ea"/>
                <a:cs typeface="+mn-cs"/>
              </a:rPr>
              <a:t>〇</a:t>
            </a:r>
            <a:r>
              <a:rPr kumimoji="1" lang="ja-JP" altLang="en-US" sz="1200" kern="1200" dirty="0" smtClean="0">
                <a:solidFill>
                  <a:schemeClr val="tx1"/>
                </a:solidFill>
                <a:latin typeface="+mn-lt"/>
                <a:ea typeface="+mn-ea"/>
                <a:cs typeface="+mn-cs"/>
              </a:rPr>
              <a:t>パーセント以下のもの。</a:t>
            </a:r>
          </a:p>
          <a:p>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4</a:t>
            </a:r>
            <a:r>
              <a:rPr kumimoji="1" lang="ja-JP" altLang="en-US" sz="1200" kern="1200" dirty="0" smtClean="0">
                <a:solidFill>
                  <a:schemeClr val="tx1"/>
                </a:solidFill>
                <a:latin typeface="+mn-lt"/>
                <a:ea typeface="+mn-ea"/>
                <a:cs typeface="+mn-cs"/>
              </a:rPr>
              <a:t>　平衡機能の著しい障害。</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福祉と介護のみんなでネット</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http://</a:t>
            </a:r>
            <a:r>
              <a:rPr kumimoji="1" lang="en-US" altLang="ja-JP" dirty="0" err="1" smtClean="0"/>
              <a:t>www.geocities.jp</a:t>
            </a:r>
            <a:r>
              <a:rPr kumimoji="1" lang="en-US" altLang="ja-JP" dirty="0" smtClean="0"/>
              <a:t>/minna1293/09syougaitetyou02.html</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30</a:t>
            </a:fld>
            <a:endParaRPr lang="en-US"/>
          </a:p>
        </p:txBody>
      </p:sp>
    </p:spTree>
    <p:extLst>
      <p:ext uri="{BB962C8B-B14F-4D97-AF65-F5344CB8AC3E}">
        <p14:creationId xmlns:p14="http://schemas.microsoft.com/office/powerpoint/2010/main" val="74470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smtClean="0">
                <a:solidFill>
                  <a:schemeClr val="tx1"/>
                </a:solidFill>
                <a:effectLst/>
                <a:latin typeface="+mn-lt"/>
                <a:ea typeface="+mn-ea"/>
                <a:cs typeface="+mn-cs"/>
              </a:rPr>
              <a:t>【学歴】</a:t>
            </a:r>
          </a:p>
          <a:p>
            <a:r>
              <a:rPr kumimoji="1" lang="ja-JP" altLang="ja-JP" sz="1200" kern="1200" dirty="0" smtClean="0">
                <a:solidFill>
                  <a:schemeClr val="tx1"/>
                </a:solidFill>
                <a:effectLst/>
                <a:latin typeface="+mn-lt"/>
                <a:ea typeface="+mn-ea"/>
                <a:cs typeface="+mn-cs"/>
              </a:rPr>
              <a:t>昭和</a:t>
            </a:r>
            <a:r>
              <a:rPr kumimoji="1" lang="en-US" altLang="ja-JP" sz="1200" kern="1200" dirty="0" smtClean="0">
                <a:solidFill>
                  <a:schemeClr val="tx1"/>
                </a:solidFill>
                <a:effectLst/>
                <a:latin typeface="+mn-lt"/>
                <a:ea typeface="+mn-ea"/>
                <a:cs typeface="+mn-cs"/>
              </a:rPr>
              <a:t>53</a:t>
            </a:r>
            <a:r>
              <a:rPr kumimoji="1" lang="ja-JP" altLang="ja-JP" sz="1200" kern="1200" dirty="0" smtClean="0">
                <a:solidFill>
                  <a:schemeClr val="tx1"/>
                </a:solidFill>
                <a:effectLst/>
                <a:latin typeface="+mn-lt"/>
                <a:ea typeface="+mn-ea"/>
                <a:cs typeface="+mn-cs"/>
              </a:rPr>
              <a:t>年　東京農工大学大学院農学研究科農業工学専攻修了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【職歴】</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年　全農パールライス東日本株式会社退職</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年　社会福祉法人東京聴覚障害者福祉事業協会</a:t>
            </a:r>
          </a:p>
          <a:p>
            <a:r>
              <a:rPr kumimoji="1" lang="ja-JP" altLang="ja-JP" sz="1200" kern="1200" dirty="0" smtClean="0">
                <a:solidFill>
                  <a:schemeClr val="tx1"/>
                </a:solidFill>
                <a:effectLst/>
                <a:latin typeface="+mn-lt"/>
                <a:ea typeface="+mn-ea"/>
                <a:cs typeface="+mn-cs"/>
              </a:rPr>
              <a:t>　　　　　東京手話通訳等派遣センター事務所長就任</a:t>
            </a:r>
          </a:p>
          <a:p>
            <a:r>
              <a:rPr kumimoji="1" lang="ja-JP" altLang="ja-JP" sz="1200" kern="1200" dirty="0" smtClean="0">
                <a:solidFill>
                  <a:schemeClr val="tx1"/>
                </a:solidFill>
                <a:effectLst/>
                <a:latin typeface="+mn-lt"/>
                <a:ea typeface="+mn-ea"/>
                <a:cs typeface="+mn-cs"/>
              </a:rPr>
              <a:t>【活動】</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年〜平成</a:t>
            </a:r>
            <a:r>
              <a:rPr kumimoji="1" lang="en-US" altLang="ja-JP" sz="1200" kern="1200" dirty="0" smtClean="0">
                <a:solidFill>
                  <a:schemeClr val="tx1"/>
                </a:solidFill>
                <a:effectLst/>
                <a:latin typeface="+mn-lt"/>
                <a:ea typeface="+mn-ea"/>
                <a:cs typeface="+mn-cs"/>
              </a:rPr>
              <a:t>23</a:t>
            </a:r>
            <a:r>
              <a:rPr kumimoji="1" lang="ja-JP" altLang="ja-JP" sz="1200" kern="1200" dirty="0" smtClean="0">
                <a:solidFill>
                  <a:schemeClr val="tx1"/>
                </a:solidFill>
                <a:effectLst/>
                <a:latin typeface="+mn-lt"/>
                <a:ea typeface="+mn-ea"/>
                <a:cs typeface="+mn-cs"/>
              </a:rPr>
              <a:t>年　東京都中途失聴・難聴者協会理事長</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年〜平成</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年　全日本難聴者中途失聴者団体連合会理事長</a:t>
            </a:r>
          </a:p>
          <a:p>
            <a:r>
              <a:rPr kumimoji="1" lang="ja-JP" altLang="ja-JP" sz="1200" kern="1200" dirty="0" smtClean="0">
                <a:solidFill>
                  <a:schemeClr val="tx1"/>
                </a:solidFill>
                <a:effectLst/>
                <a:latin typeface="+mn-lt"/>
                <a:ea typeface="+mn-ea"/>
                <a:cs typeface="+mn-cs"/>
              </a:rPr>
              <a:t>特定非営利活動法人</a:t>
            </a:r>
            <a:r>
              <a:rPr kumimoji="1" lang="en-US" altLang="ja-JP" sz="1200" kern="1200" dirty="0" smtClean="0">
                <a:solidFill>
                  <a:schemeClr val="tx1"/>
                </a:solidFill>
                <a:effectLst/>
                <a:latin typeface="+mn-lt"/>
                <a:ea typeface="+mn-ea"/>
                <a:cs typeface="+mn-cs"/>
              </a:rPr>
              <a:t>CS</a:t>
            </a:r>
            <a:r>
              <a:rPr kumimoji="1" lang="ja-JP" altLang="ja-JP" sz="1200" kern="1200" dirty="0" smtClean="0">
                <a:solidFill>
                  <a:schemeClr val="tx1"/>
                </a:solidFill>
                <a:effectLst/>
                <a:latin typeface="+mn-lt"/>
                <a:ea typeface="+mn-ea"/>
                <a:cs typeface="+mn-cs"/>
              </a:rPr>
              <a:t>障害者放送統一機構　副理事長</a:t>
            </a:r>
          </a:p>
          <a:p>
            <a:r>
              <a:rPr kumimoji="1" lang="ja-JP" altLang="ja-JP" sz="1200" kern="1200" dirty="0" smtClean="0">
                <a:solidFill>
                  <a:schemeClr val="tx1"/>
                </a:solidFill>
                <a:effectLst/>
                <a:latin typeface="+mn-lt"/>
                <a:ea typeface="+mn-ea"/>
                <a:cs typeface="+mn-cs"/>
              </a:rPr>
              <a:t>障害者放送協議会放送・通信バリアフリー委員会副委員長</a:t>
            </a:r>
            <a:r>
              <a:rPr lang="ja-JP" altLang="ja-JP" dirty="0" smtClean="0">
                <a:effectLst/>
              </a:rPr>
              <a:t> </a:t>
            </a:r>
            <a:endParaRPr altLang="ja-JP"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92878A-CAB2-4A73-87E8-7169956ECFF8}" type="slidenum">
              <a:rPr altLang="ja-JP" smtClean="0"/>
              <a:pPr fontAlgn="base">
                <a:spcBef>
                  <a:spcPct val="0"/>
                </a:spcBef>
                <a:spcAft>
                  <a:spcPct val="0"/>
                </a:spcAft>
                <a:defRPr/>
              </a:pPr>
              <a:t>3</a:t>
            </a:fld>
            <a:endParaRPr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2390E0-61B1-459D-A4F6-717E42F54401}" type="slidenum">
              <a:rPr lang="en-US" altLang="ja-JP" smtClean="0"/>
              <a:pPr>
                <a:defRPr/>
              </a:pPr>
              <a:t>31</a:t>
            </a:fld>
            <a:endParaRPr lang="en-US"/>
          </a:p>
        </p:txBody>
      </p:sp>
    </p:spTree>
    <p:extLst>
      <p:ext uri="{BB962C8B-B14F-4D97-AF65-F5344CB8AC3E}">
        <p14:creationId xmlns:p14="http://schemas.microsoft.com/office/powerpoint/2010/main" val="3387258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ja-JP"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7D5CAE-A7C5-4CDD-8D6C-398E0C38D24F}" type="slidenum">
              <a:rPr altLang="ja-JP" smtClean="0"/>
              <a:pPr fontAlgn="base">
                <a:spcBef>
                  <a:spcPct val="0"/>
                </a:spcBef>
                <a:spcAft>
                  <a:spcPct val="0"/>
                </a:spcAft>
                <a:defRPr/>
              </a:pPr>
              <a:t>32</a:t>
            </a:fld>
            <a:endParaRPr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dirty="0" smtClean="0">
                <a:ea typeface="ＭＳ Ｐゴシック" charset="-128"/>
              </a:rPr>
              <a:t>トピックごとにセクション ヘッダーを使用して、トピックの切り替えを明確にします。 </a:t>
            </a:r>
          </a:p>
          <a:p>
            <a:pPr eaLnBrk="1" hangingPunct="1">
              <a:spcBef>
                <a:spcPct val="0"/>
              </a:spcBef>
            </a:pPr>
            <a:endParaRPr altLang="ja-JP"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6B1AD-AE61-4A5E-BE94-7022C61F066D}" type="slidenum">
              <a:rPr altLang="ja-JP" smtClean="0"/>
              <a:pPr fontAlgn="base">
                <a:spcBef>
                  <a:spcPct val="0"/>
                </a:spcBef>
                <a:spcAft>
                  <a:spcPct val="0"/>
                </a:spcAft>
                <a:defRPr/>
              </a:pPr>
              <a:t>33</a:t>
            </a:fld>
            <a:endParaRPr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34</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35</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253E2B-673D-C44E-A131-9A0DB1453295}" type="slidenum">
              <a:rPr lang="en-US" altLang="ja-JP"/>
              <a:pPr>
                <a:defRPr/>
              </a:pPr>
              <a:t>37</a:t>
            </a:fld>
            <a:endParaRPr lang="en-US" altLang="ja-JP"/>
          </a:p>
        </p:txBody>
      </p:sp>
      <p:sp>
        <p:nvSpPr>
          <p:cNvPr id="17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2035" name="Rectangle 3"/>
          <p:cNvSpPr>
            <a:spLocks noGrp="1" noChangeArrowheads="1"/>
          </p:cNvSpPr>
          <p:nvPr>
            <p:ph type="body" idx="1"/>
          </p:nvPr>
        </p:nvSpPr>
        <p:spPr/>
        <p:txBody>
          <a:bodyPr/>
          <a:lstStyle/>
          <a:p>
            <a:pPr>
              <a:defRPr/>
            </a:pPr>
            <a:r>
              <a:rPr lang="ja-JP" altLang="en-US" dirty="0" smtClean="0"/>
              <a:t>日本国憲法第９８条</a:t>
            </a:r>
            <a:r>
              <a:rPr lang="en-US" altLang="ja-JP" dirty="0" smtClean="0"/>
              <a:t>2</a:t>
            </a:r>
            <a:r>
              <a:rPr lang="ja-JP" altLang="en-US" dirty="0" smtClean="0"/>
              <a:t>項「日本国が締結した条約および確立された国際法規は、これを誠実に遵守することを必要とする」</a:t>
            </a:r>
            <a:endParaRPr lang="en-US" altLang="ja-JP" dirty="0" smtClean="0"/>
          </a:p>
          <a:p>
            <a:pPr>
              <a:defRPr/>
            </a:pPr>
            <a:r>
              <a:rPr lang="ja-JP" altLang="en-US" dirty="0" smtClean="0"/>
              <a:t>日本政府の代表である外務大臣が署名したということは政府として、その条約に賛成したということ、次に立法府である国会で批准したということは国がその条約や規約の内容に同意し、その趣旨に添うよう</a:t>
            </a:r>
            <a:endParaRPr lang="en-US" altLang="ja-JP" dirty="0" smtClean="0"/>
          </a:p>
          <a:p>
            <a:pPr>
              <a:defRPr/>
            </a:pPr>
            <a:r>
              <a:rPr lang="ja-JP" altLang="en-US" dirty="0" smtClean="0"/>
              <a:t>に尽力することを国内外に公にすること</a:t>
            </a:r>
            <a:endParaRPr lang="en-US" altLang="ja-JP" dirty="0" smtClean="0"/>
          </a:p>
          <a:p>
            <a:pPr>
              <a:defRPr/>
            </a:pPr>
            <a:r>
              <a:rPr lang="ja-JP" altLang="en-US" dirty="0" smtClean="0"/>
              <a:t>第４条一般的義務</a:t>
            </a:r>
            <a:r>
              <a:rPr lang="en-US" altLang="ja-JP" dirty="0" smtClean="0"/>
              <a:t>1</a:t>
            </a:r>
            <a:r>
              <a:rPr lang="ja-JP" altLang="en-US" dirty="0" smtClean="0"/>
              <a:t>項　</a:t>
            </a:r>
            <a:r>
              <a:rPr lang="en-US" altLang="ja-JP" dirty="0" smtClean="0">
                <a:latin typeface="Century" charset="0"/>
                <a:ea typeface="ＭＳ 明朝" charset="0"/>
                <a:cs typeface="ＭＳ 明朝" charset="0"/>
              </a:rPr>
              <a:t>(a) </a:t>
            </a:r>
            <a:r>
              <a:rPr lang="ja-JP" altLang="en-US" dirty="0" smtClean="0">
                <a:latin typeface="ＭＳ 明朝" charset="0"/>
                <a:ea typeface="ＭＳ 明朝" charset="0"/>
                <a:cs typeface="ＭＳ 明朝" charset="0"/>
              </a:rPr>
              <a:t>この条約において認められる権利を実施するため、すべての適切な立法措置、行政措置その他の措置をとること。</a:t>
            </a:r>
            <a:r>
              <a:rPr lang="en-US" altLang="ja-JP" dirty="0"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67EC07-6ACF-684A-9A32-05FFF26398B2}" type="slidenum">
              <a:rPr lang="en-US" altLang="ja-JP"/>
              <a:pPr>
                <a:defRPr/>
              </a:pPr>
              <a:t>38</a:t>
            </a:fld>
            <a:endParaRPr lang="en-US" altLang="ja-JP"/>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pPr>
              <a:defRPr/>
            </a:pPr>
            <a:r>
              <a:rPr lang="ja-JP" altLang="en-US" dirty="0" smtClean="0"/>
              <a:t>国際連合憲章、世界人権条約や人権に関する国際規約にある、すべての人の持つ権利、自由は障害を持つ人にもあることを確認</a:t>
            </a:r>
            <a:endParaRPr lang="en-US" altLang="ja-JP" dirty="0" smtClean="0"/>
          </a:p>
          <a:p>
            <a:pPr>
              <a:defRPr/>
            </a:pPr>
            <a:r>
              <a:rPr lang="ja-JP" altLang="en-US" dirty="0" smtClean="0">
                <a:solidFill>
                  <a:srgbClr val="0000FF"/>
                </a:solidFill>
                <a:latin typeface="Times New Roman" charset="0"/>
              </a:rPr>
              <a:t>（第１条目的）</a:t>
            </a:r>
            <a:r>
              <a:rPr lang="ja-JP" altLang="en-US" dirty="0" smtClean="0">
                <a:solidFill>
                  <a:srgbClr val="000000"/>
                </a:solidFill>
                <a:latin typeface="Times New Roman" charset="0"/>
              </a:rPr>
              <a:t>これまでの人権条約を踏まえていることを強調</a:t>
            </a:r>
            <a:endParaRPr lang="en-US" altLang="ja-JP" dirty="0" smtClean="0">
              <a:latin typeface="Times New Roman" charset="0"/>
              <a:cs typeface="Times New Roman" charset="0"/>
            </a:endParaRPr>
          </a:p>
          <a:p>
            <a:pPr>
              <a:defRPr/>
            </a:pPr>
            <a:r>
              <a:rPr lang="ja-JP" altLang="en-US" dirty="0" smtClean="0">
                <a:solidFill>
                  <a:srgbClr val="000000"/>
                </a:solidFill>
                <a:latin typeface="Times New Roman" charset="0"/>
              </a:rPr>
              <a:t>　</a:t>
            </a:r>
            <a:r>
              <a:rPr lang="en-US" altLang="ja-JP" dirty="0" smtClean="0">
                <a:solidFill>
                  <a:srgbClr val="000000"/>
                </a:solidFill>
                <a:latin typeface="Times New Roman" charset="0"/>
              </a:rPr>
              <a:t>→</a:t>
            </a:r>
            <a:r>
              <a:rPr lang="ja-JP" altLang="en-US" dirty="0" smtClean="0">
                <a:solidFill>
                  <a:srgbClr val="000000"/>
                </a:solidFill>
                <a:latin typeface="Times New Roman" charset="0"/>
              </a:rPr>
              <a:t>新たな障害者の権利を主張しない</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今世紀はじめて採択された、国連における第</a:t>
            </a:r>
            <a:r>
              <a:rPr kumimoji="1" lang="en-US" altLang="ja-JP" sz="1200" kern="1200" dirty="0" smtClean="0">
                <a:solidFill>
                  <a:schemeClr val="tx1"/>
                </a:solidFill>
                <a:latin typeface="+mn-lt"/>
                <a:ea typeface="+mn-ea"/>
                <a:cs typeface="+mn-cs"/>
              </a:rPr>
              <a:t>7</a:t>
            </a:r>
            <a:r>
              <a:rPr kumimoji="1" lang="ja-JP" altLang="en-US" sz="1200" kern="1200" dirty="0" smtClean="0">
                <a:solidFill>
                  <a:schemeClr val="tx1"/>
                </a:solidFill>
                <a:latin typeface="+mn-lt"/>
                <a:ea typeface="+mn-ea"/>
                <a:cs typeface="+mn-cs"/>
              </a:rPr>
              <a:t>番目の人権に関する条約である。全世界で</a:t>
            </a:r>
            <a:r>
              <a:rPr kumimoji="1" lang="en-US" altLang="ja-JP" sz="1200" kern="1200" dirty="0" smtClean="0">
                <a:solidFill>
                  <a:schemeClr val="tx1"/>
                </a:solidFill>
                <a:latin typeface="+mn-lt"/>
                <a:ea typeface="+mn-ea"/>
                <a:cs typeface="+mn-cs"/>
              </a:rPr>
              <a:t>6</a:t>
            </a:r>
            <a:r>
              <a:rPr kumimoji="1" lang="ja-JP" altLang="en-US"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a:t>
            </a:r>
            <a:r>
              <a:rPr kumimoji="1" lang="ja-JP" altLang="en-US" sz="1200" kern="1200" dirty="0" smtClean="0">
                <a:solidFill>
                  <a:schemeClr val="tx1"/>
                </a:solidFill>
                <a:latin typeface="+mn-lt"/>
                <a:ea typeface="+mn-ea"/>
                <a:cs typeface="+mn-cs"/>
              </a:rPr>
              <a:t>千万人を超える障害者の人権の確立とその生活の質の改善にきわめて大きな影響を与える可能性がある。</a:t>
            </a: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39</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e</a:t>
            </a:r>
            <a:r>
              <a:rPr kumimoji="1" lang="ja-JP" altLang="en-US" sz="1200" kern="1200" dirty="0" smtClean="0">
                <a:solidFill>
                  <a:schemeClr val="tx1"/>
                </a:solidFill>
                <a:latin typeface="+mn-lt"/>
                <a:ea typeface="+mn-ea"/>
                <a:cs typeface="+mn-cs"/>
              </a:rPr>
              <a:t>）障害が発展する概念であることを認め、また、障害が、機能障害を有する者とこれらの者に対する態度及び環境による障壁との間の相互作用であって、これらの者が他の者との平等を基礎として社会に完全かつ効果的に参加することを妨げるものによって生ずることを認め、</a:t>
            </a: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40</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Tx/>
              <a:buNone/>
              <a:defRPr/>
            </a:pPr>
            <a:endParaRPr lang="ja-JP" altLang="en-US" dirty="0" smtClean="0">
              <a:solidFill>
                <a:srgbClr val="000000"/>
              </a:solidFill>
              <a:latin typeface="HGS創英角ﾎﾟｯﾌﾟ体" charset="0"/>
              <a:ea typeface="HGS創英角ﾎﾟｯﾌﾟ体" charset="0"/>
              <a:cs typeface="HGS創英角ﾎﾟｯﾌﾟ体" charset="0"/>
            </a:endParaRPr>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41</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altLang="ja-JP"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92878A-CAB2-4A73-87E8-7169956ECFF8}" type="slidenum">
              <a:rPr altLang="ja-JP" smtClean="0"/>
              <a:pPr fontAlgn="base">
                <a:spcBef>
                  <a:spcPct val="0"/>
                </a:spcBef>
                <a:spcAft>
                  <a:spcPct val="0"/>
                </a:spcAft>
                <a:defRPr/>
              </a:pPr>
              <a:t>5</a:t>
            </a:fld>
            <a:endParaRPr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a</a:t>
            </a:r>
            <a:r>
              <a:rPr kumimoji="1" lang="ja-JP" altLang="en-US" sz="1200" kern="1200" dirty="0" smtClean="0">
                <a:solidFill>
                  <a:schemeClr val="tx1"/>
                </a:solidFill>
                <a:latin typeface="+mn-lt"/>
                <a:ea typeface="+mn-ea"/>
                <a:cs typeface="+mn-cs"/>
              </a:rPr>
              <a:t>）　障害者に対して他の者に提供されるものと同一の範囲、質及び水準の無償の又は負担しやすい費用の保健及び保健計画（性及び生殖に係る健康並びに住民のための公衆衛生計画の分野のものを含む。）を提供すること。</a:t>
            </a:r>
          </a:p>
          <a:p>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b</a:t>
            </a:r>
            <a:r>
              <a:rPr kumimoji="1" lang="ja-JP" altLang="en-US" sz="1200" kern="1200" dirty="0" smtClean="0">
                <a:solidFill>
                  <a:schemeClr val="tx1"/>
                </a:solidFill>
                <a:latin typeface="+mn-lt"/>
                <a:ea typeface="+mn-ea"/>
                <a:cs typeface="+mn-cs"/>
              </a:rPr>
              <a:t>）　障害者が特にその障害のために必要とする保健サービス（早期発見及び適当な場合には早期関与並びに特に児童及び高齢者の新たな障害を最小限にし、及び防止するためのサービスを含む。）を提供すること。</a:t>
            </a:r>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42</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660066"/>
                </a:solidFill>
                <a:latin typeface="HGS創英角ﾎﾟｯﾌﾟ体" charset="0"/>
                <a:ea typeface="HGS創英角ﾎﾟｯﾌﾟ体" charset="0"/>
                <a:cs typeface="HGS創英角ﾎﾟｯﾌﾟ体" charset="0"/>
              </a:rPr>
              <a:t>聴覚</a:t>
            </a:r>
            <a:r>
              <a:rPr lang="ja-JP" altLang="en-US" sz="1200" dirty="0" smtClean="0">
                <a:solidFill>
                  <a:srgbClr val="990033"/>
                </a:solidFill>
                <a:latin typeface="HGS創英角ﾎﾟｯﾌﾟ体" charset="0"/>
                <a:ea typeface="HGS創英角ﾎﾟｯﾌﾟ体" charset="0"/>
                <a:cs typeface="HGS創英角ﾎﾟｯﾌﾟ体" charset="0"/>
              </a:rPr>
              <a:t>障害の種類、程度を問わず、社会に関わることが困難な場合、合理的配慮を受ける権利。</a:t>
            </a:r>
            <a:endParaRPr lang="ja-JP" altLang="en-US" dirty="0" smtClean="0">
              <a:solidFill>
                <a:srgbClr val="000000"/>
              </a:solidFill>
              <a:latin typeface="HGS創英角ﾎﾟｯﾌﾟ体" charset="0"/>
              <a:ea typeface="HGS創英角ﾎﾟｯﾌﾟ体" charset="0"/>
              <a:cs typeface="HGS創英角ﾎﾟｯﾌﾟ体"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e</a:t>
            </a:r>
            <a:r>
              <a:rPr kumimoji="1" lang="ja-JP" altLang="en-US" sz="1200" kern="1200" dirty="0" smtClean="0">
                <a:solidFill>
                  <a:schemeClr val="tx1"/>
                </a:solidFill>
                <a:latin typeface="+mn-lt"/>
                <a:ea typeface="+mn-ea"/>
                <a:cs typeface="+mn-cs"/>
              </a:rPr>
              <a:t>）障害が発展する概念であることを認め、また、障害が、機能障害を有する者とこれらの者に対する態度及び環境による障壁との間の相互作用であって、これらの者が他の者との平等を基礎として社会に完全かつ効果的に参加することを妨げるものによって生ずることを認め、</a:t>
            </a: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43</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smtClean="0"/>
              <a:t>この定義は多くのところにかかっている。</a:t>
            </a:r>
            <a:endParaRPr lang="en-US" altLang="ja-JP" dirty="0" smtClean="0"/>
          </a:p>
          <a:p>
            <a:pPr>
              <a:lnSpc>
                <a:spcPct val="90000"/>
              </a:lnSpc>
              <a:defRPr/>
            </a:pPr>
            <a:r>
              <a:rPr lang="en-US" altLang="ja-JP" sz="1600" dirty="0" smtClean="0">
                <a:solidFill>
                  <a:srgbClr val="800080"/>
                </a:solidFill>
                <a:latin typeface="Times New Roman" charset="0"/>
              </a:rPr>
              <a:t>○</a:t>
            </a:r>
            <a:r>
              <a:rPr lang="ja-JP" altLang="en-US" sz="1600" dirty="0" smtClean="0">
                <a:solidFill>
                  <a:srgbClr val="800080"/>
                </a:solidFill>
                <a:latin typeface="Times New Roman" charset="0"/>
              </a:rPr>
              <a:t>障害の種別に記述していない。</a:t>
            </a:r>
            <a:r>
              <a:rPr lang="ja-JP" altLang="en-US" sz="1000" dirty="0" smtClean="0">
                <a:solidFill>
                  <a:srgbClr val="000000"/>
                </a:solidFill>
                <a:latin typeface="HGS創英角ﾎﾟｯﾌﾟ体" charset="0"/>
              </a:rPr>
              <a:t>　「聴覚障害」という記述はない</a:t>
            </a:r>
            <a:endParaRPr lang="en-US" altLang="ja-JP" dirty="0" smtClean="0"/>
          </a:p>
          <a:p>
            <a:pPr>
              <a:defRPr/>
            </a:pPr>
            <a:r>
              <a:rPr lang="ja-JP" altLang="en-US" dirty="0" smtClean="0">
                <a:solidFill>
                  <a:srgbClr val="990033"/>
                </a:solidFill>
                <a:latin typeface="Times New Roman" charset="0"/>
              </a:rPr>
              <a:t>言語</a:t>
            </a:r>
            <a:r>
              <a:rPr lang="ja-JP" altLang="en-US" dirty="0" smtClean="0">
                <a:solidFill>
                  <a:srgbClr val="000000"/>
                </a:solidFill>
                <a:latin typeface="Times New Roman" charset="0"/>
              </a:rPr>
              <a:t>、文字表示、点字、触覚その他補助的な、代替的な形態、手段、様式</a:t>
            </a:r>
            <a:endParaRPr lang="en-US" altLang="ja-JP" dirty="0" smtClean="0">
              <a:latin typeface="Times New Roman" charset="0"/>
              <a:cs typeface="Times New Roman" charset="0"/>
            </a:endParaRPr>
          </a:p>
          <a:p>
            <a:pPr>
              <a:defRPr/>
            </a:pPr>
            <a:r>
              <a:rPr lang="ja-JP" altLang="en-US" dirty="0" smtClean="0">
                <a:solidFill>
                  <a:srgbClr val="000000"/>
                </a:solidFill>
                <a:ea typeface="ヒラギノ角ゴ Pro W3" charset="0"/>
                <a:cs typeface="ヒラギノ角ゴ Pro W3" charset="0"/>
              </a:rPr>
              <a:t>　</a:t>
            </a:r>
            <a:r>
              <a:rPr lang="ja-JP" altLang="en-US" dirty="0" smtClean="0">
                <a:solidFill>
                  <a:srgbClr val="000000"/>
                </a:solidFill>
              </a:rPr>
              <a:t>（</a:t>
            </a:r>
            <a:r>
              <a:rPr lang="ja-JP" altLang="en-US" dirty="0" smtClean="0">
                <a:solidFill>
                  <a:srgbClr val="000000"/>
                </a:solidFill>
                <a:latin typeface="HGS創英角ﾎﾟｯﾌﾟ体" charset="0"/>
                <a:ea typeface="HGS創英角ﾎﾟｯﾌﾟ体" charset="0"/>
                <a:cs typeface="HGS創英角ﾎﾟｯﾌﾟ体" charset="0"/>
              </a:rPr>
              <a:t>アクセシブルな情報通信技術も含む）</a:t>
            </a:r>
            <a:r>
              <a:rPr lang="en-US" altLang="ja-JP" dirty="0" smtClean="0">
                <a:latin typeface="HGS創英角ﾎﾟｯﾌﾟ体" charset="0"/>
                <a:ea typeface="HGS創英角ﾎﾟｯﾌﾟ体" charset="0"/>
                <a:cs typeface="HGS創英角ﾎﾟｯﾌﾟ体" charset="0"/>
              </a:rPr>
              <a:t> </a:t>
            </a:r>
          </a:p>
          <a:p>
            <a:pPr>
              <a:defRPr/>
            </a:pPr>
            <a:endParaRPr lang="en-US" altLang="ja-JP" dirty="0" smtClean="0"/>
          </a:p>
          <a:p>
            <a:pPr>
              <a:defRPr/>
            </a:pPr>
            <a:r>
              <a:rPr lang="ja-JP" altLang="en-US" dirty="0" smtClean="0"/>
              <a:t>教育、労働、情報アクセス</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44</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手話通訳同様に、文字通訳を求めていました。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45</a:t>
            </a:fld>
            <a:endParaRPr kumimoji="1" lang="ja-JP" altLang="en-US"/>
          </a:p>
        </p:txBody>
      </p:sp>
    </p:spTree>
    <p:extLst>
      <p:ext uri="{BB962C8B-B14F-4D97-AF65-F5344CB8AC3E}">
        <p14:creationId xmlns:p14="http://schemas.microsoft.com/office/powerpoint/2010/main" val="2045040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e</a:t>
            </a:r>
            <a:r>
              <a:rPr kumimoji="1" lang="ja-JP" altLang="en-US" sz="1200" kern="1200" dirty="0" smtClean="0">
                <a:solidFill>
                  <a:schemeClr val="tx1"/>
                </a:solidFill>
                <a:latin typeface="+mn-lt"/>
                <a:ea typeface="+mn-ea"/>
                <a:cs typeface="+mn-cs"/>
              </a:rPr>
              <a:t>）障害が発展する概念であることを認め、また、障害が、機能障害を有する者とこれらの者に対する態度及び環境による障壁との間の相互作用であって、これらの者が他の者との平等を基礎として社会に完全かつ効果的に参加することを妨げるものによって生ずることを認め、</a:t>
            </a:r>
            <a:endParaRPr kumimoji="1" lang="en-US" altLang="ja-JP" sz="1200" kern="1200" dirty="0" smtClean="0">
              <a:solidFill>
                <a:schemeClr val="tx1"/>
              </a:solidFill>
              <a:latin typeface="+mn-lt"/>
              <a:ea typeface="+mn-ea"/>
              <a:cs typeface="+mn-cs"/>
            </a:endParaRPr>
          </a:p>
          <a:p>
            <a:pPr>
              <a:defRPr/>
            </a:pPr>
            <a:r>
              <a:rPr lang="ja-JP" altLang="en-US" dirty="0" smtClean="0"/>
              <a:t>前文　</a:t>
            </a:r>
            <a:r>
              <a:rPr lang="en-US" altLang="ja-JP" dirty="0" smtClean="0">
                <a:latin typeface="Century" charset="0"/>
                <a:ea typeface="ＭＳ 明朝" charset="0"/>
                <a:cs typeface="ＭＳ 明朝" charset="0"/>
              </a:rPr>
              <a:t>(v) </a:t>
            </a:r>
            <a:r>
              <a:rPr lang="ja-JP" altLang="en-US" dirty="0" smtClean="0">
                <a:latin typeface="Century" charset="0"/>
                <a:ea typeface="ＭＳ 明朝" charset="0"/>
                <a:cs typeface="ＭＳ 明朝" charset="0"/>
              </a:rPr>
              <a:t>障害のある人がすべての人権及び基本的自由を完全に享有することを可能とするに当たり、物理的、社会的及び経済的環境、保健</a:t>
            </a:r>
            <a:r>
              <a:rPr lang="en-US" altLang="ja-JP" dirty="0" smtClean="0">
                <a:latin typeface="Century" charset="0"/>
                <a:ea typeface="ＭＳ 明朝" charset="0"/>
                <a:cs typeface="ＭＳ 明朝" charset="0"/>
              </a:rPr>
              <a:t>〔</a:t>
            </a:r>
            <a:r>
              <a:rPr lang="ja-JP" altLang="en-US" dirty="0" smtClean="0">
                <a:latin typeface="Century" charset="0"/>
                <a:ea typeface="ＭＳ 明朝" charset="0"/>
                <a:cs typeface="ＭＳ 明朝" charset="0"/>
              </a:rPr>
              <a:t>健康</a:t>
            </a:r>
            <a:r>
              <a:rPr lang="en-US" altLang="ja-JP" dirty="0" smtClean="0">
                <a:latin typeface="Century" charset="0"/>
                <a:ea typeface="ＭＳ 明朝" charset="0"/>
                <a:cs typeface="ＭＳ 明朝" charset="0"/>
              </a:rPr>
              <a:t>〕</a:t>
            </a:r>
            <a:r>
              <a:rPr lang="ja-JP" altLang="en-US" dirty="0" smtClean="0">
                <a:latin typeface="Century" charset="0"/>
                <a:ea typeface="ＭＳ 明朝" charset="0"/>
                <a:cs typeface="ＭＳ 明朝" charset="0"/>
              </a:rPr>
              <a:t>及び教育並びに情報通信についてのアクセシビリティが重要であることを認め、</a:t>
            </a:r>
            <a:r>
              <a:rPr lang="en-US" altLang="ja-JP" dirty="0" smtClean="0"/>
              <a:t> </a:t>
            </a:r>
          </a:p>
          <a:p>
            <a:pPr>
              <a:defRPr/>
            </a:pPr>
            <a:r>
              <a:rPr lang="ja-JP" altLang="en-US" dirty="0" smtClean="0"/>
              <a:t>第</a:t>
            </a:r>
            <a:r>
              <a:rPr lang="en-US" altLang="ja-JP" dirty="0" smtClean="0"/>
              <a:t>30</a:t>
            </a:r>
            <a:r>
              <a:rPr lang="ja-JP" altLang="en-US" dirty="0" smtClean="0"/>
              <a:t>条</a:t>
            </a:r>
            <a:r>
              <a:rPr lang="en-US" altLang="ja-JP" dirty="0" smtClean="0">
                <a:latin typeface="Century" charset="0"/>
                <a:ea typeface="ＭＳ 明朝" charset="0"/>
                <a:cs typeface="ＭＳ 明朝" charset="0"/>
              </a:rPr>
              <a:t>(b) </a:t>
            </a:r>
            <a:r>
              <a:rPr lang="ja-JP" altLang="en-US" dirty="0" smtClean="0">
                <a:latin typeface="Century" charset="0"/>
                <a:ea typeface="ＭＳ 明朝" charset="0"/>
                <a:cs typeface="ＭＳ 明朝" charset="0"/>
              </a:rPr>
              <a:t>障害のある人が、アクセシブルな様式を通じて、テレビ番組、映画、演劇その他の文化的な活動へのアクセスを享受すること。</a:t>
            </a:r>
            <a:endParaRPr lang="en-US" altLang="ja-JP" dirty="0" smtClean="0">
              <a:latin typeface="Century" charset="0"/>
              <a:ea typeface="ＭＳ 明朝" charset="0"/>
              <a:cs typeface="ＭＳ 明朝" charset="0"/>
            </a:endParaRPr>
          </a:p>
          <a:p>
            <a:pPr algn="just">
              <a:defRPr/>
            </a:pPr>
            <a:r>
              <a:rPr lang="en-US" altLang="ja-JP" dirty="0" smtClean="0">
                <a:latin typeface="Century" charset="0"/>
                <a:ea typeface="ＭＳ 明朝" charset="0"/>
                <a:cs typeface="ＭＳ 明朝" charset="0"/>
              </a:rPr>
              <a:t>(c) </a:t>
            </a:r>
            <a:r>
              <a:rPr lang="ja-JP" altLang="en-US" dirty="0" smtClean="0">
                <a:latin typeface="Century" charset="0"/>
                <a:ea typeface="ＭＳ 明朝" charset="0"/>
                <a:cs typeface="ＭＳ 明朝" charset="0"/>
              </a:rPr>
              <a:t>障害のある人が、劇場、博物館、映画館、図書館、観光サービス等の文化的な公演又はサービスが行われる場所へのアクセスを享受し、また、可能な限度において国の文化的に重要な記念物及び遺跡へのアクセスを享受すること。</a:t>
            </a:r>
            <a:endParaRPr lang="en-US" altLang="ja-JP" dirty="0" smtClean="0">
              <a:latin typeface="Century" charset="0"/>
              <a:ea typeface="ＭＳ 明朝" charset="0"/>
              <a:cs typeface="ＭＳ 明朝" charset="0"/>
            </a:endParaRPr>
          </a:p>
          <a:p>
            <a:pPr algn="just">
              <a:defRPr/>
            </a:pPr>
            <a:endParaRPr lang="ja-JP"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46</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47</a:t>
            </a:fld>
            <a:endParaRPr kumimoji="1" lang="ja-JP" altLang="en-US"/>
          </a:p>
        </p:txBody>
      </p:sp>
    </p:spTree>
    <p:extLst>
      <p:ext uri="{BB962C8B-B14F-4D97-AF65-F5344CB8AC3E}">
        <p14:creationId xmlns:p14="http://schemas.microsoft.com/office/powerpoint/2010/main" val="1352978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48</a:t>
            </a:fld>
            <a:endParaRPr kumimoji="1" lang="ja-JP" altLang="en-US"/>
          </a:p>
        </p:txBody>
      </p:sp>
    </p:spTree>
    <p:extLst>
      <p:ext uri="{BB962C8B-B14F-4D97-AF65-F5344CB8AC3E}">
        <p14:creationId xmlns:p14="http://schemas.microsoft.com/office/powerpoint/2010/main" val="3966307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smtClean="0">
                <a:ea typeface="ＭＳ Ｐゴシック" charset="-128"/>
              </a:rPr>
              <a:t>トピックごとにセクション ヘッダーを使用して、トピックの切り替えを明確にします。 </a:t>
            </a:r>
          </a:p>
          <a:p>
            <a:pPr eaLnBrk="1" hangingPunct="1">
              <a:spcBef>
                <a:spcPct val="0"/>
              </a:spcBef>
            </a:pPr>
            <a:endParaRPr altLang="ja-JP"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6B1AD-AE61-4A5E-BE94-7022C61F066D}" type="slidenum">
              <a:rPr altLang="ja-JP" smtClean="0"/>
              <a:pPr fontAlgn="base">
                <a:spcBef>
                  <a:spcPct val="0"/>
                </a:spcBef>
                <a:spcAft>
                  <a:spcPct val="0"/>
                </a:spcAft>
                <a:defRPr/>
              </a:pPr>
              <a:t>49</a:t>
            </a:fld>
            <a:endParaRPr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厚生労働省の「聴覚障害の認定方法に関する検討会」の資料には、</a:t>
            </a:r>
            <a:r>
              <a:rPr kumimoji="1" lang="en-US" altLang="ja-JP" dirty="0" smtClean="0"/>
              <a:t>S</a:t>
            </a:r>
            <a:r>
              <a:rPr kumimoji="1" lang="ja-JP" altLang="en-US" dirty="0" smtClean="0"/>
              <a:t>氏が最初に</a:t>
            </a:r>
            <a:r>
              <a:rPr kumimoji="1" lang="en-US" altLang="ja-JP" dirty="0" smtClean="0"/>
              <a:t>2</a:t>
            </a:r>
            <a:r>
              <a:rPr kumimoji="1" lang="ja-JP" altLang="en-US" dirty="0" smtClean="0"/>
              <a:t>級の判定を受けた時の</a:t>
            </a:r>
            <a:r>
              <a:rPr kumimoji="1" lang="en-US" altLang="ja-JP" dirty="0" smtClean="0"/>
              <a:t>Y</a:t>
            </a:r>
            <a:r>
              <a:rPr kumimoji="1" lang="ja-JP" altLang="en-US" dirty="0" smtClean="0"/>
              <a:t>市の医師の検査には問題がなかったと</a:t>
            </a:r>
            <a:r>
              <a:rPr kumimoji="1" lang="en-US" altLang="ja-JP" dirty="0" smtClean="0"/>
              <a:t>Y</a:t>
            </a:r>
            <a:r>
              <a:rPr kumimoji="1" lang="ja-JP" altLang="en-US" dirty="0" smtClean="0"/>
              <a:t>市が言っていること、その後言葉として分からないが聴力が回復して来たと</a:t>
            </a:r>
            <a:r>
              <a:rPr kumimoji="1" lang="en-US" altLang="ja-JP" dirty="0" smtClean="0"/>
              <a:t>S</a:t>
            </a:r>
            <a:r>
              <a:rPr kumimoji="1" lang="ja-JP" altLang="en-US" dirty="0" smtClean="0"/>
              <a:t>氏は言っています。</a:t>
            </a:r>
            <a:r>
              <a:rPr kumimoji="1" lang="en-US" altLang="ja-JP" dirty="0" smtClean="0"/>
              <a:t> </a:t>
            </a:r>
            <a:r>
              <a:rPr kumimoji="1" lang="ja-JP" altLang="en-US" dirty="0" smtClean="0"/>
              <a:t>これを、聴力は良くなって来ても言葉として分からないことがあると報道されていたら難聴者がこんなに苦しまなくても済んだのに。</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リソース</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「聴覚障害の認定方法に関する検討会（第１回）」資料</a:t>
            </a: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50</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「聴覚障害の認定にかかる検討会（第１回）」資料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http://</a:t>
            </a:r>
            <a:r>
              <a:rPr kumimoji="1" lang="en-US" altLang="ja-JP" dirty="0" err="1" smtClean="0"/>
              <a:t>www.mhlw.go.jp</a:t>
            </a:r>
            <a:r>
              <a:rPr kumimoji="1" lang="en-US" altLang="ja-JP" dirty="0" smtClean="0"/>
              <a:t>/file/05-Shingikai-12201000-Shakaiengokyokushougaihokenfukushibu-Kikakuka/img-329180053_1.pdf</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http://</a:t>
            </a:r>
            <a:r>
              <a:rPr kumimoji="1" lang="en-US" altLang="ja-JP" dirty="0" err="1" smtClean="0"/>
              <a:t>www.mhlw.go.jp</a:t>
            </a:r>
            <a:r>
              <a:rPr kumimoji="1" lang="en-US" altLang="ja-JP" dirty="0" smtClean="0"/>
              <a:t>/</a:t>
            </a:r>
            <a:r>
              <a:rPr kumimoji="1" lang="en-US" altLang="ja-JP" dirty="0" err="1" smtClean="0"/>
              <a:t>stf</a:t>
            </a:r>
            <a:r>
              <a:rPr kumimoji="1" lang="en-US" altLang="ja-JP" dirty="0" smtClean="0"/>
              <a:t>/</a:t>
            </a:r>
            <a:r>
              <a:rPr kumimoji="1" lang="en-US" altLang="ja-JP" dirty="0" err="1" smtClean="0"/>
              <a:t>shingi</a:t>
            </a:r>
            <a:r>
              <a:rPr kumimoji="1" lang="en-US" altLang="ja-JP" dirty="0" smtClean="0"/>
              <a:t>/</a:t>
            </a:r>
            <a:r>
              <a:rPr kumimoji="1" lang="en-US" altLang="ja-JP" dirty="0" err="1" smtClean="0"/>
              <a:t>other-syougai.html?tid</a:t>
            </a:r>
            <a:r>
              <a:rPr kumimoji="1" lang="en-US" altLang="ja-JP" dirty="0" smtClean="0"/>
              <a:t>=185034</a:t>
            </a: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51</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補聴器装用の開始と終わり</a:t>
            </a:r>
            <a:r>
              <a:rPr kumimoji="1" lang="en-US" altLang="ja-JP" dirty="0" smtClean="0"/>
              <a:t>14</a:t>
            </a:r>
            <a:r>
              <a:rPr kumimoji="1" lang="ja-JP" altLang="en-US" dirty="0" smtClean="0"/>
              <a:t>歳から</a:t>
            </a:r>
          </a:p>
          <a:p>
            <a:r>
              <a:rPr kumimoji="1" lang="ja-JP" altLang="en-US" dirty="0" smtClean="0"/>
              <a:t>手話学習と手話通訳利用　</a:t>
            </a:r>
            <a:r>
              <a:rPr kumimoji="1" lang="en-US" altLang="ja-JP" dirty="0" smtClean="0"/>
              <a:t>26</a:t>
            </a:r>
            <a:r>
              <a:rPr kumimoji="1" lang="ja-JP" altLang="en-US" dirty="0" smtClean="0"/>
              <a:t>歳から</a:t>
            </a:r>
          </a:p>
          <a:p>
            <a:r>
              <a:rPr kumimoji="1" lang="ja-JP" altLang="en-US" dirty="0" smtClean="0"/>
              <a:t>要約筆記と</a:t>
            </a:r>
            <a:r>
              <a:rPr kumimoji="1" lang="en-US" altLang="ja-JP" dirty="0" smtClean="0"/>
              <a:t>RT</a:t>
            </a:r>
            <a:r>
              <a:rPr kumimoji="1" lang="ja-JP" altLang="en-US" dirty="0" smtClean="0"/>
              <a:t>字幕利用　</a:t>
            </a:r>
            <a:r>
              <a:rPr kumimoji="1" lang="en-US" altLang="ja-JP" dirty="0" smtClean="0"/>
              <a:t>40</a:t>
            </a:r>
            <a:r>
              <a:rPr kumimoji="1" lang="ja-JP" altLang="en-US" dirty="0" smtClean="0"/>
              <a:t>歳ころ</a:t>
            </a:r>
          </a:p>
          <a:p>
            <a:r>
              <a:rPr kumimoji="1" lang="ja-JP" altLang="en-US" dirty="0" smtClean="0"/>
              <a:t>人工内耳装用の開始　</a:t>
            </a:r>
            <a:r>
              <a:rPr kumimoji="1" lang="en-US" altLang="ja-JP" dirty="0" smtClean="0"/>
              <a:t>55</a:t>
            </a:r>
            <a:r>
              <a:rPr kumimoji="1" lang="ja-JP" altLang="en-US" dirty="0" smtClean="0"/>
              <a:t>歳から</a:t>
            </a:r>
          </a:p>
          <a:p>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6</a:t>
            </a:fld>
            <a:endParaRPr kumimoji="1" lang="ja-JP" altLang="en-US"/>
          </a:p>
        </p:txBody>
      </p:sp>
    </p:spTree>
    <p:extLst>
      <p:ext uri="{BB962C8B-B14F-4D97-AF65-F5344CB8AC3E}">
        <p14:creationId xmlns:p14="http://schemas.microsoft.com/office/powerpoint/2010/main" val="2019125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e</a:t>
            </a:r>
            <a:r>
              <a:rPr kumimoji="1" lang="ja-JP" altLang="en-US" sz="1200" kern="1200" dirty="0" smtClean="0">
                <a:solidFill>
                  <a:schemeClr val="tx1"/>
                </a:solidFill>
                <a:latin typeface="+mn-lt"/>
                <a:ea typeface="+mn-ea"/>
                <a:cs typeface="+mn-cs"/>
              </a:rPr>
              <a:t>）障害が発展する概念であることを認め、また、障害が、機能障害を有する者とこれらの者に対する態度及び環境による障壁との間の相互作用であって、これらの者が他の者との平等を基礎として社会に完全かつ効果的に参加することを妨げるものによって生ずることを認め、</a:t>
            </a:r>
            <a:endParaRPr kumimoji="1" lang="ja-JP" altLang="en-US" dirty="0"/>
          </a:p>
        </p:txBody>
      </p:sp>
      <p:sp>
        <p:nvSpPr>
          <p:cNvPr id="4" name="スライド番号プレースホルダー 3"/>
          <p:cNvSpPr>
            <a:spLocks noGrp="1"/>
          </p:cNvSpPr>
          <p:nvPr>
            <p:ph type="sldNum" sz="quarter" idx="10"/>
          </p:nvPr>
        </p:nvSpPr>
        <p:spPr/>
        <p:txBody>
          <a:bodyPr/>
          <a:lstStyle/>
          <a:p>
            <a:fld id="{AC64FA89-3341-944A-A237-B3337FF68352}" type="slidenum">
              <a:rPr kumimoji="1" lang="ja-JP" altLang="en-US" smtClean="0"/>
              <a:t>52</a:t>
            </a:fld>
            <a:endParaRPr kumimoji="1" lang="ja-JP" altLang="en-US"/>
          </a:p>
        </p:txBody>
      </p:sp>
    </p:spTree>
    <p:extLst>
      <p:ext uri="{BB962C8B-B14F-4D97-AF65-F5344CB8AC3E}">
        <p14:creationId xmlns:p14="http://schemas.microsoft.com/office/powerpoint/2010/main" val="1905850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latin typeface="+mn-lt"/>
                <a:ea typeface="+mn-ea"/>
                <a:cs typeface="+mn-cs"/>
              </a:rPr>
              <a:t>①</a:t>
            </a:r>
            <a:r>
              <a:rPr kumimoji="1" lang="ja-JP" altLang="en-US" sz="1200" kern="1200" dirty="0" smtClean="0">
                <a:solidFill>
                  <a:schemeClr val="tx1"/>
                </a:solidFill>
                <a:latin typeface="+mn-lt"/>
                <a:ea typeface="+mn-ea"/>
                <a:cs typeface="+mn-cs"/>
              </a:rPr>
              <a:t>法の下の平等</a:t>
            </a:r>
          </a:p>
          <a:p>
            <a:r>
              <a:rPr kumimoji="1" lang="ja-JP" altLang="en-US" sz="1200" kern="1200" dirty="0" smtClean="0">
                <a:solidFill>
                  <a:schemeClr val="tx1"/>
                </a:solidFill>
                <a:latin typeface="+mn-lt"/>
                <a:ea typeface="+mn-ea"/>
                <a:cs typeface="+mn-cs"/>
              </a:rPr>
              <a:t>　　憲法第</a:t>
            </a:r>
            <a:r>
              <a:rPr kumimoji="1" lang="en-US" altLang="ja-JP" sz="1200" kern="1200" dirty="0" smtClean="0">
                <a:solidFill>
                  <a:schemeClr val="tx1"/>
                </a:solidFill>
                <a:latin typeface="+mn-lt"/>
                <a:ea typeface="+mn-ea"/>
                <a:cs typeface="+mn-cs"/>
              </a:rPr>
              <a:t>14</a:t>
            </a:r>
            <a:r>
              <a:rPr kumimoji="1" lang="ja-JP" altLang="en-US" sz="1200" kern="1200" dirty="0" smtClean="0">
                <a:solidFill>
                  <a:schemeClr val="tx1"/>
                </a:solidFill>
                <a:latin typeface="+mn-lt"/>
                <a:ea typeface="+mn-ea"/>
                <a:cs typeface="+mn-cs"/>
              </a:rPr>
              <a:t>条では、すべての国民は法の下に平等であり、</a:t>
            </a:r>
          </a:p>
          <a:p>
            <a:r>
              <a:rPr kumimoji="1" lang="ja-JP" altLang="en-US" sz="1200" kern="1200" dirty="0" smtClean="0">
                <a:solidFill>
                  <a:schemeClr val="tx1"/>
                </a:solidFill>
                <a:latin typeface="+mn-lt"/>
                <a:ea typeface="+mn-ea"/>
                <a:cs typeface="+mn-cs"/>
              </a:rPr>
              <a:t>　　人種、信条、性別、社会的身分・家柄、政治的・経済的・社会的関係において差別されないとしている。また、貴族制度も禁止している。</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②</a:t>
            </a:r>
            <a:r>
              <a:rPr kumimoji="1" lang="ja-JP" altLang="en-US" sz="1200" kern="1200" dirty="0" smtClean="0">
                <a:solidFill>
                  <a:schemeClr val="tx1"/>
                </a:solidFill>
                <a:latin typeface="+mn-lt"/>
                <a:ea typeface="+mn-ea"/>
                <a:cs typeface="+mn-cs"/>
              </a:rPr>
              <a:t>男女の本質的平等</a:t>
            </a:r>
          </a:p>
          <a:p>
            <a:r>
              <a:rPr kumimoji="1" lang="ja-JP" altLang="en-US" sz="1200" kern="1200" dirty="0" smtClean="0">
                <a:solidFill>
                  <a:schemeClr val="tx1"/>
                </a:solidFill>
                <a:latin typeface="+mn-lt"/>
                <a:ea typeface="+mn-ea"/>
                <a:cs typeface="+mn-cs"/>
              </a:rPr>
              <a:t>　　憲法第</a:t>
            </a:r>
            <a:r>
              <a:rPr kumimoji="1" lang="en-US" altLang="ja-JP" sz="1200" kern="1200" dirty="0" smtClean="0">
                <a:solidFill>
                  <a:schemeClr val="tx1"/>
                </a:solidFill>
                <a:latin typeface="+mn-lt"/>
                <a:ea typeface="+mn-ea"/>
                <a:cs typeface="+mn-cs"/>
              </a:rPr>
              <a:t>24</a:t>
            </a:r>
            <a:r>
              <a:rPr kumimoji="1" lang="ja-JP" altLang="en-US" sz="1200" kern="1200" dirty="0" smtClean="0">
                <a:solidFill>
                  <a:schemeClr val="tx1"/>
                </a:solidFill>
                <a:latin typeface="+mn-lt"/>
                <a:ea typeface="+mn-ea"/>
                <a:cs typeface="+mn-cs"/>
              </a:rPr>
              <a:t>条では、両性の本質的平等が定められ、婚姻は両性の合意のみに基づいて成立し、夫婦は同等の権利をもつことを基本としている。			</a:t>
            </a:r>
          </a:p>
          <a:p>
            <a:r>
              <a:rPr kumimoji="1" lang="ja-JP" altLang="en-US" sz="1200" kern="1200" dirty="0" smtClean="0">
                <a:solidFill>
                  <a:schemeClr val="tx1"/>
                </a:solidFill>
                <a:latin typeface="+mn-lt"/>
                <a:ea typeface="+mn-ea"/>
                <a:cs typeface="+mn-cs"/>
              </a:rPr>
              <a:t>			</a:t>
            </a:r>
          </a:p>
          <a:p>
            <a:r>
              <a:rPr kumimoji="1" lang="en-US" altLang="ja-JP" sz="1200" kern="1200" dirty="0" smtClean="0">
                <a:solidFill>
                  <a:schemeClr val="tx1"/>
                </a:solidFill>
                <a:latin typeface="+mn-lt"/>
                <a:ea typeface="+mn-ea"/>
                <a:cs typeface="+mn-cs"/>
              </a:rPr>
              <a:t>③</a:t>
            </a:r>
            <a:r>
              <a:rPr kumimoji="1" lang="ja-JP" altLang="en-US" sz="1200" kern="1200" dirty="0" smtClean="0">
                <a:solidFill>
                  <a:schemeClr val="tx1"/>
                </a:solidFill>
                <a:latin typeface="+mn-lt"/>
                <a:ea typeface="+mn-ea"/>
                <a:cs typeface="+mn-cs"/>
              </a:rPr>
              <a:t>政治上の平等</a:t>
            </a:r>
          </a:p>
          <a:p>
            <a:r>
              <a:rPr kumimoji="1" lang="ja-JP" altLang="en-US" sz="1200" kern="1200" dirty="0" smtClean="0">
                <a:solidFill>
                  <a:schemeClr val="tx1"/>
                </a:solidFill>
                <a:latin typeface="+mn-lt"/>
                <a:ea typeface="+mn-ea"/>
                <a:cs typeface="+mn-cs"/>
              </a:rPr>
              <a:t>　　憲法第</a:t>
            </a:r>
            <a:r>
              <a:rPr kumimoji="1" lang="en-US" altLang="ja-JP" sz="1200" kern="1200" dirty="0" smtClean="0">
                <a:solidFill>
                  <a:schemeClr val="tx1"/>
                </a:solidFill>
                <a:latin typeface="+mn-lt"/>
                <a:ea typeface="+mn-ea"/>
                <a:cs typeface="+mn-cs"/>
              </a:rPr>
              <a:t>44</a:t>
            </a:r>
            <a:r>
              <a:rPr kumimoji="1" lang="ja-JP" altLang="en-US" sz="1200" kern="1200" dirty="0" smtClean="0">
                <a:solidFill>
                  <a:schemeClr val="tx1"/>
                </a:solidFill>
                <a:latin typeface="+mn-lt"/>
                <a:ea typeface="+mn-ea"/>
                <a:cs typeface="+mn-cs"/>
              </a:rPr>
              <a:t>条では、国会議員や選挙をする人の資格に、人種、信条、性別、社会的身分・家柄、収入などの差別をしないことを定めている。			</a:t>
            </a:r>
          </a:p>
          <a:p>
            <a:endParaRPr kumimoji="1" lang="ja-JP" altLang="en-US" dirty="0"/>
          </a:p>
        </p:txBody>
      </p:sp>
      <p:sp>
        <p:nvSpPr>
          <p:cNvPr id="4" name="スライド番号プレースホルダー 3"/>
          <p:cNvSpPr>
            <a:spLocks noGrp="1"/>
          </p:cNvSpPr>
          <p:nvPr>
            <p:ph type="sldNum" sz="quarter" idx="10"/>
          </p:nvPr>
        </p:nvSpPr>
        <p:spPr/>
        <p:txBody>
          <a:bodyPr/>
          <a:lstStyle/>
          <a:p>
            <a:fld id="{4672764A-68DC-B241-92E9-42AC6D91FA86}" type="slidenum">
              <a:rPr kumimoji="1" lang="ja-JP" altLang="en-US" smtClean="0"/>
              <a:t>53</a:t>
            </a:fld>
            <a:endParaRPr kumimoji="1" lang="ja-JP" altLang="en-US"/>
          </a:p>
        </p:txBody>
      </p:sp>
    </p:spTree>
    <p:extLst>
      <p:ext uri="{BB962C8B-B14F-4D97-AF65-F5344CB8AC3E}">
        <p14:creationId xmlns:p14="http://schemas.microsoft.com/office/powerpoint/2010/main" val="1106339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3"/>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altLang="ja-JP" smtClean="0"/>
              <a:t>Microsoft </a:t>
            </a:r>
            <a:r>
              <a:rPr altLang="ja-JP" b="1" smtClean="0"/>
              <a:t>Engineering Excellence</a:t>
            </a:r>
            <a:endParaRPr altLang="ja-JP" smtClean="0"/>
          </a:p>
        </p:txBody>
      </p:sp>
      <p:sp>
        <p:nvSpPr>
          <p:cNvPr id="53250" name="Rectangle 2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altLang="ja-JP" smtClean="0"/>
              <a:t>Microsoft </a:t>
            </a:r>
            <a:r>
              <a:rPr altLang="en-US" smtClean="0">
                <a:ea typeface="ＭＳ Ｐゴシック" charset="-128"/>
              </a:rPr>
              <a:t>社外秘</a:t>
            </a:r>
          </a:p>
        </p:txBody>
      </p:sp>
      <p:sp>
        <p:nvSpPr>
          <p:cNvPr id="53251" name="Rectangle 2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B52DD-D4B7-49DF-BE96-CAF9712397E8}" type="slidenum">
              <a:rPr altLang="ja-JP" smtClean="0"/>
              <a:pPr fontAlgn="base">
                <a:spcBef>
                  <a:spcPct val="0"/>
                </a:spcBef>
                <a:spcAft>
                  <a:spcPct val="0"/>
                </a:spcAft>
                <a:defRPr/>
              </a:pPr>
              <a:t>57</a:t>
            </a:fld>
            <a:endParaRPr altLang="ja-JP" smtClean="0"/>
          </a:p>
        </p:txBody>
      </p:sp>
      <p:sp>
        <p:nvSpPr>
          <p:cNvPr id="53252" name="Rectangle 2"/>
          <p:cNvSpPr>
            <a:spLocks noGrp="1" noRot="1" noChangeAspect="1" noChangeArrowheads="1" noTextEdit="1"/>
          </p:cNvSpPr>
          <p:nvPr>
            <p:ph type="sldImg"/>
          </p:nvPr>
        </p:nvSpPr>
        <p:spPr bwMode="auto">
          <a:xfrm>
            <a:off x="1143000" y="450850"/>
            <a:ext cx="4572000" cy="3429000"/>
          </a:xfrm>
          <a:noFill/>
          <a:ln>
            <a:solidFill>
              <a:srgbClr val="000000"/>
            </a:solidFill>
            <a:miter lim="800000"/>
            <a:headEnd/>
            <a:tailEnd/>
          </a:ln>
        </p:spPr>
      </p:sp>
      <p:sp>
        <p:nvSpPr>
          <p:cNvPr id="53253" name="Rectangle 3"/>
          <p:cNvSpPr>
            <a:spLocks noGrp="1" noChangeArrowheads="1"/>
          </p:cNvSpPr>
          <p:nvPr>
            <p:ph type="body" idx="1"/>
          </p:nvPr>
        </p:nvSpPr>
        <p:spPr bwMode="auto">
          <a:xfrm>
            <a:off x="307975" y="4130675"/>
            <a:ext cx="6261100" cy="4554538"/>
          </a:xfrm>
          <a:noFill/>
        </p:spPr>
        <p:txBody>
          <a:bodyPr wrap="square" numCol="1" anchor="t" anchorCtr="0" compatLnSpc="1">
            <a:prstTxWarp prst="textNoShape">
              <a:avLst/>
            </a:prstTxWarp>
          </a:bodyPr>
          <a:lstStyle/>
          <a:p>
            <a:pPr eaLnBrk="1" hangingPunct="1">
              <a:spcBef>
                <a:spcPct val="0"/>
              </a:spcBef>
            </a:pPr>
            <a:endParaRPr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3"/>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altLang="ja-JP" smtClean="0"/>
              <a:t>Microsoft </a:t>
            </a:r>
            <a:r>
              <a:rPr altLang="ja-JP" b="1" smtClean="0"/>
              <a:t>Engineering Excellence</a:t>
            </a:r>
            <a:endParaRPr altLang="ja-JP" smtClean="0"/>
          </a:p>
        </p:txBody>
      </p:sp>
      <p:sp>
        <p:nvSpPr>
          <p:cNvPr id="55298" name="Rectangle 2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altLang="ja-JP" smtClean="0"/>
              <a:t>Microsoft </a:t>
            </a:r>
            <a:r>
              <a:rPr altLang="en-US" smtClean="0">
                <a:ea typeface="ＭＳ Ｐゴシック" charset="-128"/>
              </a:rPr>
              <a:t>社外秘</a:t>
            </a:r>
          </a:p>
        </p:txBody>
      </p:sp>
      <p:sp>
        <p:nvSpPr>
          <p:cNvPr id="55299" name="Rectangle 2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47B42-B7F1-4795-9440-F6623C8F7224}" type="slidenum">
              <a:rPr altLang="ja-JP" smtClean="0"/>
              <a:pPr fontAlgn="base">
                <a:spcBef>
                  <a:spcPct val="0"/>
                </a:spcBef>
                <a:spcAft>
                  <a:spcPct val="0"/>
                </a:spcAft>
                <a:defRPr/>
              </a:pPr>
              <a:t>58</a:t>
            </a:fld>
            <a:endParaRPr altLang="ja-JP" smtClean="0"/>
          </a:p>
        </p:txBody>
      </p:sp>
      <p:sp>
        <p:nvSpPr>
          <p:cNvPr id="55300" name="Rectangle 2"/>
          <p:cNvSpPr>
            <a:spLocks noGrp="1" noRot="1" noChangeAspect="1" noChangeArrowheads="1" noTextEdit="1"/>
          </p:cNvSpPr>
          <p:nvPr>
            <p:ph type="sldImg"/>
          </p:nvPr>
        </p:nvSpPr>
        <p:spPr bwMode="auto">
          <a:xfrm>
            <a:off x="1143000" y="450850"/>
            <a:ext cx="4572000" cy="3429000"/>
          </a:xfrm>
          <a:noFill/>
          <a:ln>
            <a:solidFill>
              <a:srgbClr val="000000"/>
            </a:solidFill>
            <a:miter lim="800000"/>
            <a:headEnd/>
            <a:tailEnd/>
          </a:ln>
        </p:spPr>
      </p:sp>
      <p:sp>
        <p:nvSpPr>
          <p:cNvPr id="55301" name="Rectangle 3"/>
          <p:cNvSpPr>
            <a:spLocks noGrp="1" noChangeArrowheads="1"/>
          </p:cNvSpPr>
          <p:nvPr>
            <p:ph type="body" idx="1"/>
          </p:nvPr>
        </p:nvSpPr>
        <p:spPr bwMode="auto">
          <a:xfrm>
            <a:off x="307975" y="4130675"/>
            <a:ext cx="6261100" cy="4602163"/>
          </a:xfrm>
          <a:noFill/>
        </p:spPr>
        <p:txBody>
          <a:bodyPr wrap="square" numCol="1" anchor="t" anchorCtr="0" compatLnSpc="1">
            <a:prstTxWarp prst="textNoShape">
              <a:avLst/>
            </a:prstTxWarp>
          </a:bodyPr>
          <a:lstStyle/>
          <a:p>
            <a:pPr eaLnBrk="1" hangingPunct="1">
              <a:spcBef>
                <a:spcPct val="0"/>
              </a:spcBef>
            </a:pPr>
            <a:r>
              <a:rPr altLang="en-US" smtClean="0">
                <a:ea typeface="ＭＳ Ｐゴシック" charset="-128"/>
              </a:rPr>
              <a:t>プレゼンテーションは簡潔かつ明瞭ですか</a:t>
            </a:r>
            <a:r>
              <a:rPr altLang="ja-JP" smtClean="0"/>
              <a:t>? </a:t>
            </a:r>
            <a:r>
              <a:rPr altLang="en-US" smtClean="0">
                <a:ea typeface="ＭＳ Ｐゴシック" charset="-128"/>
              </a:rPr>
              <a:t>余分なコンテンツは付録に移動することを検討してください。</a:t>
            </a:r>
          </a:p>
          <a:p>
            <a:pPr eaLnBrk="1" hangingPunct="1">
              <a:spcBef>
                <a:spcPct val="0"/>
              </a:spcBef>
            </a:pPr>
            <a:r>
              <a:rPr altLang="en-US" smtClean="0">
                <a:ea typeface="ＭＳ Ｐゴシック" charset="-128"/>
              </a:rPr>
              <a:t>付録スライドを使用して、質疑応答時に参照するコンテンツや、参加者が今後より詳しい情報を調べるのに役立つコンテンツを記載します。</a:t>
            </a:r>
          </a:p>
          <a:p>
            <a:pPr eaLnBrk="1" hangingPunct="1">
              <a:spcBef>
                <a:spcPct val="0"/>
              </a:spcBef>
            </a:pPr>
            <a:endParaRPr altLang="ja-JP" smtClean="0"/>
          </a:p>
          <a:p>
            <a:pPr eaLnBrk="1" hangingPunct="1">
              <a:spcBef>
                <a:spcPct val="0"/>
              </a:spcBef>
            </a:pPr>
            <a:endParaRPr altLang="ja-JP" smtClean="0"/>
          </a:p>
          <a:p>
            <a:pPr eaLnBrk="1" hangingPunct="1">
              <a:spcBef>
                <a:spcPct val="0"/>
              </a:spcBef>
            </a:pPr>
            <a:endParaRPr altLang="ja-JP" smtClean="0"/>
          </a:p>
          <a:p>
            <a:pPr eaLnBrk="1" hangingPunct="1">
              <a:spcBef>
                <a:spcPct val="0"/>
              </a:spcBef>
            </a:pPr>
            <a:endParaRPr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3"/>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altLang="ja-JP" smtClean="0"/>
              <a:t>Microsoft </a:t>
            </a:r>
            <a:r>
              <a:rPr altLang="ja-JP" b="1" smtClean="0"/>
              <a:t>Engineering Excellence</a:t>
            </a:r>
            <a:endParaRPr altLang="ja-JP" smtClean="0"/>
          </a:p>
        </p:txBody>
      </p:sp>
      <p:sp>
        <p:nvSpPr>
          <p:cNvPr id="51202" name="Rectangle 2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altLang="ja-JP" smtClean="0"/>
              <a:t>Microsoft </a:t>
            </a:r>
            <a:r>
              <a:rPr altLang="en-US" smtClean="0">
                <a:ea typeface="ＭＳ Ｐゴシック" charset="-128"/>
              </a:rPr>
              <a:t>社外秘</a:t>
            </a:r>
          </a:p>
        </p:txBody>
      </p:sp>
      <p:sp>
        <p:nvSpPr>
          <p:cNvPr id="51203" name="Rectangle 2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D3CC36-740C-4E5C-9401-D14F27B69098}" type="slidenum">
              <a:rPr altLang="ja-JP" smtClean="0"/>
              <a:pPr fontAlgn="base">
                <a:spcBef>
                  <a:spcPct val="0"/>
                </a:spcBef>
                <a:spcAft>
                  <a:spcPct val="0"/>
                </a:spcAft>
                <a:defRPr/>
              </a:pPr>
              <a:t>59</a:t>
            </a:fld>
            <a:endParaRPr altLang="ja-JP" smtClean="0"/>
          </a:p>
        </p:txBody>
      </p:sp>
      <p:sp>
        <p:nvSpPr>
          <p:cNvPr id="51204" name="Rectangle 2"/>
          <p:cNvSpPr>
            <a:spLocks noGrp="1" noRot="1" noChangeAspect="1" noChangeArrowheads="1" noTextEdit="1"/>
          </p:cNvSpPr>
          <p:nvPr>
            <p:ph type="sldImg"/>
          </p:nvPr>
        </p:nvSpPr>
        <p:spPr bwMode="auto">
          <a:xfrm>
            <a:off x="1157288" y="449263"/>
            <a:ext cx="4541837" cy="3408362"/>
          </a:xfrm>
          <a:noFill/>
          <a:ln>
            <a:solidFill>
              <a:srgbClr val="000000"/>
            </a:solidFill>
            <a:miter lim="800000"/>
            <a:headEnd/>
            <a:tailEnd/>
          </a:ln>
        </p:spPr>
      </p:sp>
      <p:sp>
        <p:nvSpPr>
          <p:cNvPr id="51205" name="Rectangle 3"/>
          <p:cNvSpPr>
            <a:spLocks noGrp="1" noChangeArrowheads="1"/>
          </p:cNvSpPr>
          <p:nvPr>
            <p:ph type="body" idx="1"/>
          </p:nvPr>
        </p:nvSpPr>
        <p:spPr bwMode="auto">
          <a:xfrm>
            <a:off x="307975" y="4140200"/>
            <a:ext cx="6261100" cy="4592638"/>
          </a:xfrm>
          <a:noFill/>
        </p:spPr>
        <p:txBody>
          <a:bodyPr wrap="square" numCol="1" anchor="t" anchorCtr="0" compatLnSpc="1">
            <a:prstTxWarp prst="textNoShape">
              <a:avLst/>
            </a:prstTxWarp>
          </a:bodyPr>
          <a:lstStyle/>
          <a:p>
            <a:pPr eaLnBrk="1" hangingPunct="1">
              <a:spcBef>
                <a:spcPct val="0"/>
              </a:spcBef>
            </a:pP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ja-JP" u="sng" dirty="0" smtClean="0">
                <a:solidFill>
                  <a:schemeClr val="tx2"/>
                </a:solidFill>
                <a:latin typeface="+mn-ea"/>
                <a:hlinkClick r:id="rId3"/>
              </a:rPr>
              <a:t>http://www.mhlw.go.jp/file/05-Shingikai-12201000-Shakaiengokyokushougaihokenfukushibu-Kikakuka/0000063651.pdf</a:t>
            </a:r>
            <a:endParaRPr kumimoji="1" lang="en-US" altLang="ja-JP" u="sng" dirty="0" smtClean="0">
              <a:solidFill>
                <a:schemeClr val="tx2"/>
              </a:solidFill>
              <a:latin typeface="+mn-ea"/>
            </a:endParaRPr>
          </a:p>
          <a:p>
            <a:pPr eaLnBrk="1" hangingPunct="1">
              <a:spcBef>
                <a:spcPct val="0"/>
              </a:spcBef>
            </a:pPr>
            <a:endParaRPr lang="en-US" altLang="ja-JP" dirty="0" smtClean="0"/>
          </a:p>
          <a:p>
            <a:pPr eaLnBrk="1" hangingPunct="1">
              <a:spcBef>
                <a:spcPct val="0"/>
              </a:spcBef>
            </a:pPr>
            <a:r>
              <a:rPr lang="en-US" altLang="ja-JP" dirty="0" smtClean="0"/>
              <a:t>http://</a:t>
            </a:r>
            <a:r>
              <a:rPr lang="en-US" altLang="ja-JP" dirty="0" err="1" smtClean="0"/>
              <a:t>cochlearimplantonline.com</a:t>
            </a:r>
            <a:r>
              <a:rPr lang="en-US" altLang="ja-JP" dirty="0" smtClean="0"/>
              <a:t>/site/cochlear-implant/hearing-loss-stats/</a:t>
            </a:r>
          </a:p>
          <a:p>
            <a:pPr eaLnBrk="1" hangingPunct="1">
              <a:spcBef>
                <a:spcPct val="0"/>
              </a:spcBef>
            </a:pPr>
            <a:endParaRPr altLang="ja-JP"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3"/>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altLang="ja-JP" smtClean="0"/>
              <a:t>Microsoft </a:t>
            </a:r>
            <a:r>
              <a:rPr altLang="ja-JP" b="1" smtClean="0"/>
              <a:t>Engineering Excellence</a:t>
            </a:r>
            <a:endParaRPr altLang="ja-JP" smtClean="0"/>
          </a:p>
        </p:txBody>
      </p:sp>
      <p:sp>
        <p:nvSpPr>
          <p:cNvPr id="51202" name="Rectangle 2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altLang="ja-JP" smtClean="0"/>
              <a:t>Microsoft </a:t>
            </a:r>
            <a:r>
              <a:rPr altLang="en-US" smtClean="0">
                <a:ea typeface="ＭＳ Ｐゴシック" charset="-128"/>
              </a:rPr>
              <a:t>社外秘</a:t>
            </a:r>
          </a:p>
        </p:txBody>
      </p:sp>
      <p:sp>
        <p:nvSpPr>
          <p:cNvPr id="51203" name="Rectangle 2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D3CC36-740C-4E5C-9401-D14F27B69098}" type="slidenum">
              <a:rPr altLang="ja-JP" smtClean="0"/>
              <a:pPr fontAlgn="base">
                <a:spcBef>
                  <a:spcPct val="0"/>
                </a:spcBef>
                <a:spcAft>
                  <a:spcPct val="0"/>
                </a:spcAft>
                <a:defRPr/>
              </a:pPr>
              <a:t>60</a:t>
            </a:fld>
            <a:endParaRPr altLang="ja-JP" smtClean="0"/>
          </a:p>
        </p:txBody>
      </p:sp>
      <p:sp>
        <p:nvSpPr>
          <p:cNvPr id="51204" name="Rectangle 2"/>
          <p:cNvSpPr>
            <a:spLocks noGrp="1" noRot="1" noChangeAspect="1" noChangeArrowheads="1" noTextEdit="1"/>
          </p:cNvSpPr>
          <p:nvPr>
            <p:ph type="sldImg"/>
          </p:nvPr>
        </p:nvSpPr>
        <p:spPr bwMode="auto">
          <a:xfrm>
            <a:off x="1157288" y="449263"/>
            <a:ext cx="4541837" cy="3408362"/>
          </a:xfrm>
          <a:noFill/>
          <a:ln>
            <a:solidFill>
              <a:srgbClr val="000000"/>
            </a:solidFill>
            <a:miter lim="800000"/>
            <a:headEnd/>
            <a:tailEnd/>
          </a:ln>
        </p:spPr>
      </p:sp>
      <p:sp>
        <p:nvSpPr>
          <p:cNvPr id="51205" name="Rectangle 3"/>
          <p:cNvSpPr>
            <a:spLocks noGrp="1" noChangeArrowheads="1"/>
          </p:cNvSpPr>
          <p:nvPr>
            <p:ph type="body" idx="1"/>
          </p:nvPr>
        </p:nvSpPr>
        <p:spPr bwMode="auto">
          <a:xfrm>
            <a:off x="307975" y="4140200"/>
            <a:ext cx="6261100" cy="4592638"/>
          </a:xfrm>
          <a:noFill/>
        </p:spPr>
        <p:txBody>
          <a:bodyPr wrap="square" numCol="1" anchor="t" anchorCtr="0" compatLnSpc="1">
            <a:prstTxWarp prst="textNoShape">
              <a:avLst/>
            </a:prstTxWarp>
          </a:bodyPr>
          <a:lstStyle/>
          <a:p>
            <a:pPr eaLnBrk="1" hangingPunct="1">
              <a:spcBef>
                <a:spcPct val="0"/>
              </a:spcBef>
            </a:pP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ja-JP" u="sng" dirty="0" smtClean="0">
                <a:solidFill>
                  <a:schemeClr val="tx2"/>
                </a:solidFill>
                <a:latin typeface="+mn-ea"/>
                <a:hlinkClick r:id="rId3"/>
              </a:rPr>
              <a:t>http://www.mhlw.go.jp/file/05-Shingikai-12201000-Shakaiengokyokushougaihokenfukushibu-Kikakuka/0000063651.pdf</a:t>
            </a:r>
            <a:endParaRPr kumimoji="1" lang="en-US" altLang="ja-JP" u="sng" dirty="0" smtClean="0">
              <a:solidFill>
                <a:schemeClr val="tx2"/>
              </a:solidFill>
              <a:latin typeface="+mn-ea"/>
            </a:endParaRPr>
          </a:p>
          <a:p>
            <a:pPr eaLnBrk="1" hangingPunct="1">
              <a:spcBef>
                <a:spcPct val="0"/>
              </a:spcBef>
            </a:pP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dirty="0" smtClean="0"/>
              <a:t>http://</a:t>
            </a:r>
            <a:r>
              <a:rPr lang="en-US" altLang="ja-JP" dirty="0" err="1" smtClean="0"/>
              <a:t>cochlearimplantonline.com</a:t>
            </a:r>
            <a:r>
              <a:rPr lang="en-US" altLang="ja-JP" dirty="0" smtClean="0"/>
              <a:t>/site/cochlear-implant/hearing-loss-stats/</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altLang="ja-JP"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63</a:t>
            </a:fld>
            <a:endParaRPr kumimoji="1" lang="ja-JP" altLang="en-US"/>
          </a:p>
        </p:txBody>
      </p:sp>
    </p:spTree>
    <p:extLst>
      <p:ext uri="{BB962C8B-B14F-4D97-AF65-F5344CB8AC3E}">
        <p14:creationId xmlns:p14="http://schemas.microsoft.com/office/powerpoint/2010/main" val="1716266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64</a:t>
            </a:fld>
            <a:endParaRPr kumimoji="1" lang="ja-JP" altLang="en-US"/>
          </a:p>
        </p:txBody>
      </p:sp>
    </p:spTree>
    <p:extLst>
      <p:ext uri="{BB962C8B-B14F-4D97-AF65-F5344CB8AC3E}">
        <p14:creationId xmlns:p14="http://schemas.microsoft.com/office/powerpoint/2010/main" val="148533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latin typeface="+mn-ea"/>
                <a:ea typeface="+mn-ea"/>
              </a:rPr>
              <a:t>・</a:t>
            </a:r>
            <a:r>
              <a:rPr lang="en-US" altLang="ja-JP" sz="1200" dirty="0" smtClean="0">
                <a:latin typeface="+mn-ea"/>
                <a:ea typeface="+mn-ea"/>
              </a:rPr>
              <a:t>1951</a:t>
            </a:r>
            <a:r>
              <a:rPr lang="ja-JP" altLang="en-US" sz="1200" dirty="0" smtClean="0">
                <a:latin typeface="+mn-ea"/>
                <a:ea typeface="+mn-ea"/>
              </a:rPr>
              <a:t>年</a:t>
            </a:r>
            <a:r>
              <a:rPr lang="en-US" altLang="ja-JP" sz="1200" dirty="0" smtClean="0">
                <a:latin typeface="+mn-ea"/>
                <a:ea typeface="+mn-ea"/>
              </a:rPr>
              <a:t>12</a:t>
            </a:r>
            <a:r>
              <a:rPr lang="ja-JP" altLang="en-US" sz="1200" dirty="0" smtClean="0">
                <a:latin typeface="+mn-ea"/>
                <a:ea typeface="+mn-ea"/>
              </a:rPr>
              <a:t>月</a:t>
            </a:r>
            <a:r>
              <a:rPr lang="en-US" altLang="ja-JP" sz="1200" dirty="0" smtClean="0">
                <a:latin typeface="+mn-ea"/>
                <a:ea typeface="+mn-ea"/>
              </a:rPr>
              <a:t>13</a:t>
            </a:r>
            <a:r>
              <a:rPr lang="ja-JP" altLang="en-US" sz="1200" dirty="0" smtClean="0">
                <a:latin typeface="+mn-ea"/>
                <a:ea typeface="+mn-ea"/>
              </a:rPr>
              <a:t>日生</a:t>
            </a:r>
            <a:r>
              <a:rPr lang="ja-JP" altLang="ja-JP" sz="1200" dirty="0" smtClean="0">
                <a:latin typeface="+mn-ea"/>
                <a:ea typeface="+mn-ea"/>
              </a:rPr>
              <a:t>　</a:t>
            </a:r>
            <a:r>
              <a:rPr lang="ja-JP" altLang="en-US" sz="1200" dirty="0" smtClean="0">
                <a:latin typeface="+mn-ea"/>
                <a:ea typeface="+mn-ea"/>
              </a:rPr>
              <a:t>　</a:t>
            </a:r>
            <a:r>
              <a:rPr lang="en-US" altLang="ja-JP" sz="1200" dirty="0" smtClean="0">
                <a:latin typeface="+mn-ea"/>
                <a:ea typeface="+mn-ea"/>
              </a:rPr>
              <a:t>62</a:t>
            </a:r>
            <a:r>
              <a:rPr lang="ja-JP" altLang="en-US" sz="1200" dirty="0" smtClean="0">
                <a:latin typeface="+mn-ea"/>
                <a:ea typeface="+mn-ea"/>
              </a:rPr>
              <a:t>歳</a:t>
            </a:r>
            <a:endParaRPr lang="en-US" altLang="ja-JP" sz="1200" dirty="0" smtClean="0">
              <a:latin typeface="+mn-ea"/>
              <a:ea typeface="+mn-ea"/>
            </a:endParaRPr>
          </a:p>
          <a:p>
            <a:r>
              <a:rPr lang="ja-JP" altLang="en-US" sz="1200" dirty="0" smtClean="0">
                <a:latin typeface="+mn-ea"/>
                <a:ea typeface="+mn-ea"/>
              </a:rPr>
              <a:t>・出生直後の高熱、抗生物質による難聴</a:t>
            </a:r>
            <a:endParaRPr lang="en-US" altLang="ja-JP" sz="1200" dirty="0" smtClean="0">
              <a:latin typeface="+mn-ea"/>
              <a:ea typeface="+mn-ea"/>
            </a:endParaRPr>
          </a:p>
          <a:p>
            <a:r>
              <a:rPr lang="ja-JP" altLang="en-US" sz="1200" dirty="0" smtClean="0">
                <a:latin typeface="+mn-ea"/>
                <a:ea typeface="+mn-ea"/>
              </a:rPr>
              <a:t>・</a:t>
            </a:r>
            <a:r>
              <a:rPr lang="en-US" altLang="ja-JP" sz="1200" dirty="0" smtClean="0">
                <a:latin typeface="+mn-ea"/>
                <a:ea typeface="+mn-ea"/>
              </a:rPr>
              <a:t>14</a:t>
            </a:r>
            <a:r>
              <a:rPr lang="ja-JP" altLang="en-US" sz="1200" dirty="0" smtClean="0">
                <a:latin typeface="+mn-ea"/>
                <a:ea typeface="+mn-ea"/>
              </a:rPr>
              <a:t>歳から補聴器装用</a:t>
            </a:r>
            <a:endParaRPr lang="en-US" altLang="ja-JP" sz="1200" dirty="0" smtClean="0">
              <a:latin typeface="+mn-ea"/>
              <a:ea typeface="+mn-ea"/>
            </a:endParaRPr>
          </a:p>
          <a:p>
            <a:r>
              <a:rPr lang="ja-JP" altLang="en-US" sz="1200" dirty="0" smtClean="0">
                <a:latin typeface="+mn-ea"/>
                <a:ea typeface="+mn-ea"/>
              </a:rPr>
              <a:t>・</a:t>
            </a:r>
            <a:r>
              <a:rPr lang="en-US" altLang="ja-JP" sz="1200" dirty="0" smtClean="0">
                <a:latin typeface="+mn-ea"/>
                <a:ea typeface="+mn-ea"/>
              </a:rPr>
              <a:t>55</a:t>
            </a:r>
            <a:r>
              <a:rPr lang="ja-JP" altLang="en-US" sz="1200" dirty="0" smtClean="0">
                <a:latin typeface="+mn-ea"/>
                <a:ea typeface="+mn-ea"/>
              </a:rPr>
              <a:t>歳　左側人工内耳装用</a:t>
            </a:r>
            <a:endParaRPr lang="en-US" altLang="ja-JP" sz="1200" dirty="0" smtClean="0">
              <a:latin typeface="+mn-ea"/>
              <a:ea typeface="+mn-ea"/>
            </a:endParaRPr>
          </a:p>
          <a:p>
            <a:r>
              <a:rPr lang="ja-JP" altLang="en-US" sz="1200" dirty="0" smtClean="0">
                <a:latin typeface="+mn-ea"/>
                <a:ea typeface="+mn-ea"/>
              </a:rPr>
              <a:t>　</a:t>
            </a:r>
            <a:r>
              <a:rPr lang="ja-JP" altLang="ja-JP" sz="1200" dirty="0" smtClean="0">
                <a:latin typeface="+mn-ea"/>
                <a:ea typeface="+mn-ea"/>
              </a:rPr>
              <a:t>62</a:t>
            </a:r>
            <a:r>
              <a:rPr lang="ja-JP" altLang="en-US" sz="1200" dirty="0" smtClean="0">
                <a:latin typeface="+mn-ea"/>
                <a:ea typeface="+mn-ea"/>
              </a:rPr>
              <a:t>歳　右側人工内耳装用</a:t>
            </a:r>
            <a:endParaRPr lang="en-US" altLang="ja-JP" sz="1200"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7</a:t>
            </a:fld>
            <a:endParaRPr kumimoji="1" lang="ja-JP" altLang="en-US"/>
          </a:p>
        </p:txBody>
      </p:sp>
    </p:spTree>
    <p:extLst>
      <p:ext uri="{BB962C8B-B14F-4D97-AF65-F5344CB8AC3E}">
        <p14:creationId xmlns:p14="http://schemas.microsoft.com/office/powerpoint/2010/main" val="5268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55</a:t>
            </a:r>
            <a:r>
              <a:rPr kumimoji="1" lang="ja-JP" altLang="en-US" dirty="0" smtClean="0"/>
              <a:t>歳の時の、勤務先の定年退職予定者対象のセミナー</a:t>
            </a:r>
            <a:endParaRPr kumimoji="1" lang="en-US" altLang="ja-JP" dirty="0" smtClean="0"/>
          </a:p>
          <a:p>
            <a:r>
              <a:rPr kumimoji="1" lang="ja-JP" altLang="en-US" dirty="0" smtClean="0"/>
              <a:t>右耳に補聴器をしながら、左耳の人工内耳を考えた。</a:t>
            </a:r>
            <a:endParaRPr kumimoji="1" lang="en-US" altLang="ja-JP" dirty="0" smtClean="0"/>
          </a:p>
          <a:p>
            <a:r>
              <a:rPr kumimoji="1" lang="ja-JP" altLang="en-US" dirty="0" smtClean="0"/>
              <a:t>低音域は補聴器、高音域は人工内耳</a:t>
            </a:r>
            <a:endParaRPr kumimoji="1" lang="en-US" altLang="ja-JP" dirty="0" smtClean="0"/>
          </a:p>
          <a:p>
            <a:r>
              <a:rPr kumimoji="1" lang="ja-JP" altLang="en-US" dirty="0" smtClean="0"/>
              <a:t>人の声が来こることより、自分の声が聞こえることで、自分で声を発していると言う実感。</a:t>
            </a:r>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8</a:t>
            </a:fld>
            <a:endParaRPr kumimoji="1" lang="ja-JP" altLang="en-US"/>
          </a:p>
        </p:txBody>
      </p:sp>
    </p:spTree>
    <p:extLst>
      <p:ext uri="{BB962C8B-B14F-4D97-AF65-F5344CB8AC3E}">
        <p14:creationId xmlns:p14="http://schemas.microsoft.com/office/powerpoint/2010/main" val="389160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593136-EDB3-4C41-B811-1EA0B4F59CFC}" type="slidenum">
              <a:rPr kumimoji="1" lang="ja-JP" altLang="en-US" smtClean="0"/>
              <a:t>9</a:t>
            </a:fld>
            <a:endParaRPr kumimoji="1" lang="ja-JP" altLang="en-US"/>
          </a:p>
        </p:txBody>
      </p:sp>
    </p:spTree>
    <p:extLst>
      <p:ext uri="{BB962C8B-B14F-4D97-AF65-F5344CB8AC3E}">
        <p14:creationId xmlns:p14="http://schemas.microsoft.com/office/powerpoint/2010/main" val="34397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altLang="en-US" smtClean="0">
                <a:ea typeface="ＭＳ Ｐゴシック" charset="-128"/>
              </a:rPr>
              <a:t>トピックごとにセクション ヘッダーを使用して、トピックの切り替えを明確にします。 </a:t>
            </a:r>
          </a:p>
          <a:p>
            <a:pPr eaLnBrk="1" hangingPunct="1">
              <a:spcBef>
                <a:spcPct val="0"/>
              </a:spcBef>
            </a:pPr>
            <a:endParaRPr altLang="ja-JP"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6B1AD-AE61-4A5E-BE94-7022C61F066D}" type="slidenum">
              <a:rPr altLang="ja-JP" smtClean="0"/>
              <a:pPr fontAlgn="base">
                <a:spcBef>
                  <a:spcPct val="0"/>
                </a:spcBef>
                <a:spcAft>
                  <a:spcPct val="0"/>
                </a:spcAft>
                <a:defRPr/>
              </a:pPr>
              <a:t>10</a:t>
            </a:fld>
            <a:endParaRPr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42863" y="0"/>
            <a:ext cx="9101137" cy="6880225"/>
          </a:xfrm>
          <a:prstGeom prst="rect">
            <a:avLst/>
          </a:prstGeom>
          <a:noFill/>
          <a:ln w="9525">
            <a:noFill/>
            <a:miter lim="800000"/>
            <a:headEnd/>
            <a:tailEnd/>
          </a:ln>
        </p:spPr>
      </p:pic>
      <p:pic>
        <p:nvPicPr>
          <p:cNvPr id="6" name="Picture 6"/>
          <p:cNvPicPr>
            <a:picLocks noChangeAspect="1"/>
          </p:cNvPicPr>
          <p:nvPr userDrawn="1"/>
        </p:nvPicPr>
        <p:blipFill>
          <a:blip r:embed="rId3" cstate="print"/>
          <a:srcRect/>
          <a:stretch>
            <a:fillRect/>
          </a:stretch>
        </p:blipFill>
        <p:spPr bwMode="auto">
          <a:xfrm>
            <a:off x="0" y="1588"/>
            <a:ext cx="3721100" cy="6858000"/>
          </a:xfrm>
          <a:prstGeom prst="rect">
            <a:avLst/>
          </a:prstGeom>
          <a:noFill/>
          <a:ln w="9525">
            <a:noFill/>
            <a:miter lim="800000"/>
            <a:headEnd/>
            <a:tailEnd/>
          </a:ln>
        </p:spPr>
      </p:pic>
      <p:sp>
        <p:nvSpPr>
          <p:cNvPr id="2" name="Title 1"/>
          <p:cNvSpPr>
            <a:spLocks noGrp="1"/>
          </p:cNvSpPr>
          <p:nvPr>
            <p:ph type="ctrTitle"/>
          </p:nvPr>
        </p:nvSpPr>
        <p:spPr>
          <a:xfrm>
            <a:off x="2590800" y="2286000"/>
            <a:ext cx="6180224" cy="1470025"/>
          </a:xfrm>
        </p:spPr>
        <p:txBody>
          <a:bodyPr anchor="t"/>
          <a:lstStyle>
            <a:lvl1pPr algn="r" eaLnBrk="1" latinLnBrk="0" hangingPunct="1">
              <a:defRPr kumimoji="0" lang="ja-JP" b="1" cap="small" baseline="0">
                <a:solidFill>
                  <a:srgbClr val="003300"/>
                </a:solidFill>
              </a:defRPr>
            </a:lvl1pPr>
          </a:lstStyle>
          <a:p>
            <a:pPr eaLnBrk="1" latinLnBrk="0" hangingPunct="1"/>
            <a:r>
              <a:rPr lang="ja-JP" altLang="en-US" smtClean="0"/>
              <a:t>マスター タイトルの書式設定</a:t>
            </a:r>
            <a:endParaRPr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ja-JP" sz="2000" b="0">
                <a:solidFill>
                  <a:schemeClr val="tx1"/>
                </a:solidFill>
                <a:latin typeface="Georgia" pitchFamily="18" charset="0"/>
              </a:defRPr>
            </a:lvl1pPr>
            <a:lvl2pPr marL="457200" indent="0" algn="ctr" eaLnBrk="1" latinLnBrk="0" hangingPunct="1">
              <a:buNone/>
              <a:defRPr kumimoji="0" lang="ja-JP">
                <a:solidFill>
                  <a:schemeClr val="tx1">
                    <a:tint val="75000"/>
                  </a:schemeClr>
                </a:solidFill>
              </a:defRPr>
            </a:lvl2pPr>
            <a:lvl3pPr marL="914400" indent="0" algn="ctr" eaLnBrk="1" latinLnBrk="0" hangingPunct="1">
              <a:buNone/>
              <a:defRPr kumimoji="0" lang="ja-JP">
                <a:solidFill>
                  <a:schemeClr val="tx1">
                    <a:tint val="75000"/>
                  </a:schemeClr>
                </a:solidFill>
              </a:defRPr>
            </a:lvl3pPr>
            <a:lvl4pPr marL="1371600" indent="0" algn="ctr" eaLnBrk="1" latinLnBrk="0" hangingPunct="1">
              <a:buNone/>
              <a:defRPr kumimoji="0" lang="ja-JP">
                <a:solidFill>
                  <a:schemeClr val="tx1">
                    <a:tint val="75000"/>
                  </a:schemeClr>
                </a:solidFill>
              </a:defRPr>
            </a:lvl4pPr>
            <a:lvl5pPr marL="1828800" indent="0" algn="ctr" eaLnBrk="1" latinLnBrk="0" hangingPunct="1">
              <a:buNone/>
              <a:defRPr kumimoji="0" lang="ja-JP">
                <a:solidFill>
                  <a:schemeClr val="tx1">
                    <a:tint val="75000"/>
                  </a:schemeClr>
                </a:solidFill>
              </a:defRPr>
            </a:lvl5pPr>
            <a:lvl6pPr marL="2286000" indent="0" algn="ctr" eaLnBrk="1" latinLnBrk="0" hangingPunct="1">
              <a:buNone/>
              <a:defRPr kumimoji="0" lang="ja-JP">
                <a:solidFill>
                  <a:schemeClr val="tx1">
                    <a:tint val="75000"/>
                  </a:schemeClr>
                </a:solidFill>
              </a:defRPr>
            </a:lvl6pPr>
            <a:lvl7pPr marL="2743200" indent="0" algn="ctr" eaLnBrk="1" latinLnBrk="0" hangingPunct="1">
              <a:buNone/>
              <a:defRPr kumimoji="0" lang="ja-JP">
                <a:solidFill>
                  <a:schemeClr val="tx1">
                    <a:tint val="75000"/>
                  </a:schemeClr>
                </a:solidFill>
              </a:defRPr>
            </a:lvl7pPr>
            <a:lvl8pPr marL="3200400" indent="0" algn="ctr" eaLnBrk="1" latinLnBrk="0" hangingPunct="1">
              <a:buNone/>
              <a:defRPr kumimoji="0" lang="ja-JP">
                <a:solidFill>
                  <a:schemeClr val="tx1">
                    <a:tint val="75000"/>
                  </a:schemeClr>
                </a:solidFill>
              </a:defRPr>
            </a:lvl8pPr>
            <a:lvl9pPr marL="3657600" indent="0" algn="ctr" eaLnBrk="1" latinLnBrk="0" hangingPunct="1">
              <a:buNone/>
              <a:defRPr kumimoji="0" lang="ja-JP">
                <a:solidFill>
                  <a:schemeClr val="tx1">
                    <a:tint val="75000"/>
                  </a:schemeClr>
                </a:solidFill>
              </a:defRPr>
            </a:lvl9pPr>
          </a:lstStyle>
          <a:p>
            <a:pPr eaLnBrk="1" latinLnBrk="0" hangingPunct="1"/>
            <a:r>
              <a:rPr lang="ja-JP" altLang="en-US" smtClean="0"/>
              <a:t>マスター サブタイトルの書式設定</a:t>
            </a:r>
            <a:endParaRPr dirty="0"/>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eaLnBrk="1" latinLnBrk="0" hangingPunct="1">
              <a:buNone/>
              <a:defRPr kumimoji="0" lang="ja-JP" sz="2000" baseline="0"/>
            </a:lvl1pPr>
          </a:lstStyle>
          <a:p>
            <a:pPr lvl="0" eaLnBrk="1" latinLnBrk="0" hangingPunct="1"/>
            <a:r>
              <a:rPr lang="ja-JP" altLang="en-US" smtClean="0"/>
              <a:t>プレースホルダーまでドラッグするかアイコンをクリックして図を追加</a:t>
            </a:r>
            <a:endParaRPr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smtClean="0"/>
              <a:t>マスター タイトルの書式設定</a:t>
            </a:r>
            <a:endParaRPr/>
          </a:p>
        </p:txBody>
      </p:sp>
      <p:sp>
        <p:nvSpPr>
          <p:cNvPr id="3" name="Date Placeholder 3"/>
          <p:cNvSpPr>
            <a:spLocks noGrp="1"/>
          </p:cNvSpPr>
          <p:nvPr>
            <p:ph type="dt" sz="half" idx="10"/>
          </p:nvPr>
        </p:nvSpPr>
        <p:spPr/>
        <p:txBody>
          <a:bodyPr/>
          <a:lstStyle>
            <a:lvl1pPr eaLnBrk="1" latinLnBrk="0" hangingPunct="1">
              <a:defRPr kumimoji="0"/>
            </a:lvl1pPr>
          </a:lstStyle>
          <a:p>
            <a:pPr>
              <a:defRPr kumimoji="0"/>
            </a:pPr>
            <a:fld id="{13BF22D4-5E38-4DD5-BC5F-C695BE86FFED}" type="datetimeFigureOut">
              <a:rPr kumimoji="0" lang="en-US" altLang="en-US"/>
              <a:pPr>
                <a:defRPr kumimoji="0"/>
              </a:pPr>
              <a:t>14/11/07</a:t>
            </a:fld>
            <a:endParaRPr kumimoji="0"/>
          </a:p>
        </p:txBody>
      </p:sp>
      <p:sp>
        <p:nvSpPr>
          <p:cNvPr id="4"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5" name="Slide Number Placeholder 5"/>
          <p:cNvSpPr>
            <a:spLocks noGrp="1"/>
          </p:cNvSpPr>
          <p:nvPr>
            <p:ph type="sldNum" sz="quarter" idx="12"/>
          </p:nvPr>
        </p:nvSpPr>
        <p:spPr/>
        <p:txBody>
          <a:bodyPr/>
          <a:lstStyle>
            <a:lvl1pPr eaLnBrk="1" latinLnBrk="0" hangingPunct="1">
              <a:defRPr kumimoji="0"/>
            </a:lvl1pPr>
          </a:lstStyle>
          <a:p>
            <a:pPr>
              <a:defRPr kumimoji="0"/>
            </a:pPr>
            <a:fld id="{F69FFCF1-57AE-4163-AABF-0060CF770124}"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1" latinLnBrk="0" hangingPunct="1">
              <a:defRPr kumimoji="0"/>
            </a:lvl1pPr>
          </a:lstStyle>
          <a:p>
            <a:pPr>
              <a:defRPr kumimoji="0"/>
            </a:pPr>
            <a:fld id="{1381F6A5-D8AD-4482-9BF2-99302DCB1419}" type="datetimeFigureOut">
              <a:rPr kumimoji="0" lang="en-US" altLang="en-US"/>
              <a:pPr>
                <a:defRPr kumimoji="0"/>
              </a:pPr>
              <a:t>14/11/07</a:t>
            </a:fld>
            <a:endParaRPr kumimoji="0"/>
          </a:p>
        </p:txBody>
      </p:sp>
      <p:sp>
        <p:nvSpPr>
          <p:cNvPr id="3"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4" name="Slide Number Placeholder 5"/>
          <p:cNvSpPr>
            <a:spLocks noGrp="1"/>
          </p:cNvSpPr>
          <p:nvPr>
            <p:ph type="sldNum" sz="quarter" idx="12"/>
          </p:nvPr>
        </p:nvSpPr>
        <p:spPr/>
        <p:txBody>
          <a:bodyPr/>
          <a:lstStyle>
            <a:lvl1pPr eaLnBrk="1" latinLnBrk="0" hangingPunct="1">
              <a:defRPr kumimoji="0"/>
            </a:lvl1pPr>
          </a:lstStyle>
          <a:p>
            <a:pPr>
              <a:defRPr kumimoji="0"/>
            </a:pPr>
            <a:fld id="{4811E54B-BB15-4E90-A352-A98E7F30E49A}"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背景のみ">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bwMode="auto">
          <a:xfrm>
            <a:off x="42863" y="0"/>
            <a:ext cx="9101137" cy="688022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eaLnBrk="1" latinLnBrk="0" hangingPunct="1">
              <a:defRPr kumimoji="0"/>
            </a:lvl1pPr>
          </a:lstStyle>
          <a:p>
            <a:pPr>
              <a:defRPr kumimoji="0"/>
            </a:pPr>
            <a:fld id="{9F666FFD-8FA8-4851-85DE-FCD82ADFFE94}" type="datetimeFigureOut">
              <a:rPr kumimoji="0" lang="en-US" altLang="en-US"/>
              <a:pPr>
                <a:defRPr kumimoji="0"/>
              </a:pPr>
              <a:t>14/11/07</a:t>
            </a:fld>
            <a:endParaRPr kumimoji="0"/>
          </a:p>
        </p:txBody>
      </p:sp>
      <p:sp>
        <p:nvSpPr>
          <p:cNvPr id="4"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5" name="Slide Number Placeholder 5"/>
          <p:cNvSpPr>
            <a:spLocks noGrp="1"/>
          </p:cNvSpPr>
          <p:nvPr>
            <p:ph type="sldNum" sz="quarter" idx="12"/>
          </p:nvPr>
        </p:nvSpPr>
        <p:spPr/>
        <p:txBody>
          <a:bodyPr/>
          <a:lstStyle>
            <a:lvl1pPr eaLnBrk="1" latinLnBrk="0" hangingPunct="1">
              <a:defRPr kumimoji="0"/>
            </a:lvl1pPr>
          </a:lstStyle>
          <a:p>
            <a:pPr>
              <a:defRPr kumimoji="0"/>
            </a:pPr>
            <a:fld id="{A35C3E3C-97EF-4098-9E00-209012347BEE}"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DDAE5B-B07C-441A-8026-C23A427A74DC}" type="datetime1">
              <a:rPr lang="en-US" smtClean="0"/>
              <a:pPr/>
              <a:t>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41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セクション ヘッダー">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42863" y="0"/>
            <a:ext cx="9101137" cy="6880225"/>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15875" y="0"/>
            <a:ext cx="9172575" cy="2819400"/>
          </a:xfrm>
          <a:prstGeom prst="rect">
            <a:avLst/>
          </a:prstGeom>
          <a:noFill/>
          <a:ln w="9525">
            <a:noFill/>
            <a:miter lim="800000"/>
            <a:headEnd/>
            <a:tailEnd/>
          </a:ln>
        </p:spPr>
      </p:pic>
      <p:sp>
        <p:nvSpPr>
          <p:cNvPr id="2" name="Title 1"/>
          <p:cNvSpPr>
            <a:spLocks noGrp="1"/>
          </p:cNvSpPr>
          <p:nvPr>
            <p:ph type="title"/>
          </p:nvPr>
        </p:nvSpPr>
        <p:spPr>
          <a:xfrm>
            <a:off x="4572000" y="3048000"/>
            <a:ext cx="4343400" cy="1362075"/>
          </a:xfrm>
        </p:spPr>
        <p:txBody>
          <a:bodyPr anchor="b"/>
          <a:lstStyle>
            <a:lvl1pPr algn="l" eaLnBrk="1" latinLnBrk="0" hangingPunct="1">
              <a:defRPr kumimoji="0" lang="ja-JP" sz="4000" b="1" cap="small" baseline="0">
                <a:solidFill>
                  <a:srgbClr val="003300"/>
                </a:solidFill>
              </a:defRPr>
            </a:lvl1pPr>
          </a:lstStyle>
          <a:p>
            <a:pPr eaLnBrk="1" latinLnBrk="0" hangingPunct="1"/>
            <a:r>
              <a:rPr lang="ja-JP" altLang="en-US" smtClean="0"/>
              <a:t>マスター タイトルの書式設定</a:t>
            </a:r>
            <a:endParaRPr dirty="0"/>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eaLnBrk="1" latinLnBrk="0" hangingPunct="1">
              <a:buNone/>
              <a:defRPr kumimoji="0" lang="ja-JP" sz="1800"/>
            </a:lvl1pPr>
          </a:lstStyle>
          <a:p>
            <a:pPr lvl="0" eaLnBrk="1" latinLnBrk="0" hangingPunct="1"/>
            <a:r>
              <a:rPr lang="ja-JP" altLang="en-US" smtClean="0"/>
              <a:t>プレースホルダーまでドラッグするかアイコンをクリックして図を追加</a:t>
            </a:r>
            <a:endParaRPr/>
          </a:p>
        </p:txBody>
      </p:sp>
      <p:sp>
        <p:nvSpPr>
          <p:cNvPr id="6" name="Date Placeholder 3"/>
          <p:cNvSpPr>
            <a:spLocks noGrp="1"/>
          </p:cNvSpPr>
          <p:nvPr>
            <p:ph type="dt" sz="half" idx="14"/>
          </p:nvPr>
        </p:nvSpPr>
        <p:spPr/>
        <p:txBody>
          <a:bodyPr/>
          <a:lstStyle>
            <a:lvl1pPr eaLnBrk="1" latinLnBrk="0" hangingPunct="1">
              <a:defRPr kumimoji="0"/>
            </a:lvl1pPr>
          </a:lstStyle>
          <a:p>
            <a:pPr>
              <a:defRPr kumimoji="0"/>
            </a:pPr>
            <a:fld id="{CE16915E-119A-41CA-BD1A-9D17DD86D7E5}" type="datetimeFigureOut">
              <a:rPr kumimoji="0" lang="en-US" altLang="en-US"/>
              <a:pPr>
                <a:defRPr kumimoji="0"/>
              </a:pPr>
              <a:t>14/11/07</a:t>
            </a:fld>
            <a:endParaRPr kumimoji="0" dirty="0"/>
          </a:p>
        </p:txBody>
      </p:sp>
      <p:sp>
        <p:nvSpPr>
          <p:cNvPr id="7" name="Footer Placeholder 4"/>
          <p:cNvSpPr>
            <a:spLocks noGrp="1"/>
          </p:cNvSpPr>
          <p:nvPr>
            <p:ph type="ftr" sz="quarter" idx="15"/>
          </p:nvPr>
        </p:nvSpPr>
        <p:spPr/>
        <p:txBody>
          <a:bodyPr/>
          <a:lstStyle>
            <a:lvl1pPr eaLnBrk="1" latinLnBrk="0" hangingPunct="1">
              <a:defRPr kumimoji="0"/>
            </a:lvl1pPr>
          </a:lstStyle>
          <a:p>
            <a:pPr>
              <a:defRPr kumimoji="0"/>
            </a:pPr>
            <a:endParaRPr kumimoji="0" dirty="0"/>
          </a:p>
        </p:txBody>
      </p:sp>
      <p:sp>
        <p:nvSpPr>
          <p:cNvPr id="8" name="Slide Number Placeholder 5"/>
          <p:cNvSpPr>
            <a:spLocks noGrp="1"/>
          </p:cNvSpPr>
          <p:nvPr>
            <p:ph type="sldNum" sz="quarter" idx="16"/>
          </p:nvPr>
        </p:nvSpPr>
        <p:spPr/>
        <p:txBody>
          <a:bodyPr/>
          <a:lstStyle>
            <a:lvl1pPr eaLnBrk="1" latinLnBrk="0" hangingPunct="1">
              <a:defRPr kumimoji="0"/>
            </a:lvl1pPr>
          </a:lstStyle>
          <a:p>
            <a:pPr>
              <a:defRPr kumimoji="0"/>
            </a:pPr>
            <a:fld id="{1AB1F943-0E2C-4DDD-9ACD-15D2A15BDD16}" type="slidenum">
              <a:rPr kumimoji="0" lang="en-US" altLang="ja-JP"/>
              <a:pPr>
                <a:defRPr kumimoji="0"/>
              </a:pPr>
              <a:t>‹#›</a:t>
            </a:fld>
            <a:endParaRPr kumimoji="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eaLnBrk="1" latinLnBrk="0" hangingPunct="1">
              <a:defRPr kumimoji="0" lang="ja-JP"/>
            </a:lvl1pPr>
          </a:lstStyle>
          <a:p>
            <a:pPr eaLnBrk="1" latinLnBrk="0" hangingPunct="1"/>
            <a:r>
              <a:rPr lang="ja-JP" altLang="en-US" smtClean="0"/>
              <a:t>マスター タイトルの書式設定</a:t>
            </a:r>
            <a:endParaRPr dirty="0"/>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ja-JP" sz="3200">
                <a:latin typeface="+mn-lt"/>
              </a:defRPr>
            </a:lvl1pPr>
            <a:lvl2pPr eaLnBrk="1" latinLnBrk="0" hangingPunct="1">
              <a:defRPr kumimoji="0" lang="ja-JP" sz="2800">
                <a:latin typeface="+mn-lt"/>
              </a:defRPr>
            </a:lvl2pPr>
            <a:lvl3pPr eaLnBrk="1" latinLnBrk="0" hangingPunct="1">
              <a:defRPr kumimoji="0" lang="ja-JP" sz="2400">
                <a:latin typeface="+mn-lt"/>
              </a:defRPr>
            </a:lvl3pPr>
            <a:lvl4pPr eaLnBrk="1" latinLnBrk="0" hangingPunct="1">
              <a:defRPr kumimoji="0" lang="ja-JP" sz="2400">
                <a:latin typeface="+mn-lt"/>
              </a:defRPr>
            </a:lvl4pPr>
            <a:lvl5pPr eaLnBrk="1" latinLnBrk="0" hangingPunct="1">
              <a:defRPr kumimoji="0" lang="ja-JP" sz="2400">
                <a:latin typeface="+mn-lt"/>
              </a:defRPr>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eaLnBrk="1" latinLnBrk="0" hangingPunct="1">
              <a:defRPr kumimoji="0"/>
            </a:lvl1pPr>
          </a:lstStyle>
          <a:p>
            <a:pPr>
              <a:defRPr kumimoji="0"/>
            </a:pPr>
            <a:fld id="{553D9ADE-AF3E-4297-A1B8-AA14FA4DFC6E}" type="datetimeFigureOut">
              <a:rPr kumimoji="0" lang="en-US" altLang="en-US"/>
              <a:pPr>
                <a:defRPr kumimoji="0"/>
              </a:pPr>
              <a:t>14/11/07</a:t>
            </a:fld>
            <a:endParaRPr kumimoji="0"/>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6" name="Slide Number Placeholder 5"/>
          <p:cNvSpPr>
            <a:spLocks noGrp="1"/>
          </p:cNvSpPr>
          <p:nvPr>
            <p:ph type="sldNum" sz="quarter" idx="12"/>
          </p:nvPr>
        </p:nvSpPr>
        <p:spPr/>
        <p:txBody>
          <a:bodyPr/>
          <a:lstStyle>
            <a:lvl1pPr eaLnBrk="1" latinLnBrk="0" hangingPunct="1">
              <a:defRPr kumimoji="0"/>
            </a:lvl1pPr>
          </a:lstStyle>
          <a:p>
            <a:pPr>
              <a:defRPr kumimoji="0"/>
            </a:pPr>
            <a:fld id="{496E618E-5E04-4D46-AB76-63CD36A53EDA}" type="slidenum">
              <a:rPr kumimoji="0" lang="en-US" altLang="ja-JP"/>
              <a:pPr>
                <a:defRPr kumimoji="0"/>
              </a:pPr>
              <a:t>‹#›</a:t>
            </a:fld>
            <a:endParaRPr kumimoji="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smtClean="0"/>
              <a:t>マスター タイトルの書式設定</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ja-JP" sz="2800"/>
            </a:lvl1pPr>
            <a:lvl2pPr eaLnBrk="1" latinLnBrk="0" hangingPunct="1">
              <a:defRPr kumimoji="0" lang="ja-JP" sz="2400"/>
            </a:lvl2pPr>
            <a:lvl3pPr eaLnBrk="1" latinLnBrk="0" hangingPunct="1">
              <a:defRPr kumimoji="0" lang="ja-JP" sz="2000"/>
            </a:lvl3pPr>
            <a:lvl4pPr eaLnBrk="1" latinLnBrk="0" hangingPunct="1">
              <a:defRPr kumimoji="0" lang="ja-JP" sz="1800"/>
            </a:lvl4pPr>
            <a:lvl5pPr eaLnBrk="1" latinLnBrk="0" hangingPunct="1">
              <a:defRPr kumimoji="0" lang="ja-JP" sz="1800"/>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ja-JP" sz="2800"/>
            </a:lvl1pPr>
            <a:lvl2pPr eaLnBrk="1" latinLnBrk="0" hangingPunct="1">
              <a:defRPr kumimoji="0" lang="ja-JP" sz="2400"/>
            </a:lvl2pPr>
            <a:lvl3pPr eaLnBrk="1" latinLnBrk="0" hangingPunct="1">
              <a:defRPr kumimoji="0" lang="ja-JP" sz="2000"/>
            </a:lvl3pPr>
            <a:lvl4pPr eaLnBrk="1" latinLnBrk="0" hangingPunct="1">
              <a:defRPr kumimoji="0" lang="ja-JP" sz="1800"/>
            </a:lvl4pPr>
            <a:lvl5pPr eaLnBrk="1" latinLnBrk="0" hangingPunct="1">
              <a:defRPr kumimoji="0" lang="ja-JP" sz="1800"/>
            </a:lvl5pPr>
            <a:lvl6pPr eaLnBrk="1" latinLnBrk="0" hangingPunct="1">
              <a:defRPr kumimoji="0" lang="ja-JP" sz="1800"/>
            </a:lvl6pPr>
            <a:lvl7pPr eaLnBrk="1" latinLnBrk="0" hangingPunct="1">
              <a:defRPr kumimoji="0" lang="ja-JP" sz="1800"/>
            </a:lvl7pPr>
            <a:lvl8pPr eaLnBrk="1" latinLnBrk="0" hangingPunct="1">
              <a:defRPr kumimoji="0" lang="ja-JP" sz="1800"/>
            </a:lvl8pPr>
            <a:lvl9pPr eaLnBrk="1" latinLnBrk="0" hangingPunct="1">
              <a:defRPr kumimoji="0" lang="ja-JP"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3"/>
          <p:cNvSpPr>
            <a:spLocks noGrp="1"/>
          </p:cNvSpPr>
          <p:nvPr>
            <p:ph type="dt" sz="half" idx="10"/>
          </p:nvPr>
        </p:nvSpPr>
        <p:spPr/>
        <p:txBody>
          <a:bodyPr/>
          <a:lstStyle>
            <a:lvl1pPr eaLnBrk="1" latinLnBrk="0" hangingPunct="1">
              <a:defRPr kumimoji="0"/>
            </a:lvl1pPr>
          </a:lstStyle>
          <a:p>
            <a:pPr>
              <a:defRPr kumimoji="0"/>
            </a:pPr>
            <a:fld id="{AB1A1E2E-9A8C-4ECC-9064-9AE158EDA9B0}" type="datetimeFigureOut">
              <a:rPr kumimoji="0" lang="en-US" altLang="en-US"/>
              <a:pPr>
                <a:defRPr kumimoji="0"/>
              </a:pPr>
              <a:t>14/11/07</a:t>
            </a:fld>
            <a:endParaRPr kumimoji="0"/>
          </a:p>
        </p:txBody>
      </p:sp>
      <p:sp>
        <p:nvSpPr>
          <p:cNvPr id="6"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7" name="Slide Number Placeholder 5"/>
          <p:cNvSpPr>
            <a:spLocks noGrp="1"/>
          </p:cNvSpPr>
          <p:nvPr>
            <p:ph type="sldNum" sz="quarter" idx="12"/>
          </p:nvPr>
        </p:nvSpPr>
        <p:spPr/>
        <p:txBody>
          <a:bodyPr/>
          <a:lstStyle>
            <a:lvl1pPr eaLnBrk="1" latinLnBrk="0" hangingPunct="1">
              <a:defRPr kumimoji="0"/>
            </a:lvl1pPr>
          </a:lstStyle>
          <a:p>
            <a:pPr>
              <a:defRPr kumimoji="0"/>
            </a:pPr>
            <a:fld id="{195ED322-51DC-40EB-90CF-0AE2D431FFBC}"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ja-JP"/>
            </a:lvl1pPr>
          </a:lstStyle>
          <a:p>
            <a:pPr eaLnBrk="1" latinLnBrk="0" hangingPunct="1"/>
            <a:r>
              <a:rPr lang="ja-JP" altLang="en-US" smtClean="0"/>
              <a:t>マスター タイトルの書式設定</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ja-JP" sz="2400" b="1"/>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smtClean="0"/>
              <a:t>マスター テキストの書式設定</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ja-JP" sz="2400"/>
            </a:lvl1pPr>
            <a:lvl2pPr eaLnBrk="1" latinLnBrk="0" hangingPunct="1">
              <a:defRPr kumimoji="0" lang="ja-JP" sz="2000"/>
            </a:lvl2pPr>
            <a:lvl3pPr eaLnBrk="1" latinLnBrk="0" hangingPunct="1">
              <a:defRPr kumimoji="0" lang="ja-JP" sz="1800"/>
            </a:lvl3pPr>
            <a:lvl4pPr eaLnBrk="1" latinLnBrk="0" hangingPunct="1">
              <a:defRPr kumimoji="0" lang="ja-JP" sz="1600"/>
            </a:lvl4pPr>
            <a:lvl5pPr eaLnBrk="1" latinLnBrk="0" hangingPunct="1">
              <a:defRPr kumimoji="0" lang="ja-JP" sz="1600"/>
            </a:lvl5pPr>
            <a:lvl6pPr eaLnBrk="1" latinLnBrk="0" hangingPunct="1">
              <a:defRPr kumimoji="0" lang="ja-JP" sz="1600"/>
            </a:lvl6pPr>
            <a:lvl7pPr eaLnBrk="1" latinLnBrk="0" hangingPunct="1">
              <a:defRPr kumimoji="0" lang="ja-JP" sz="1600"/>
            </a:lvl7pPr>
            <a:lvl8pPr eaLnBrk="1" latinLnBrk="0" hangingPunct="1">
              <a:defRPr kumimoji="0" lang="ja-JP" sz="1600"/>
            </a:lvl8pPr>
            <a:lvl9pPr eaLnBrk="1" latinLnBrk="0" hangingPunct="1">
              <a:defRPr kumimoji="0" lang="ja-JP"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ja-JP" sz="2400" b="1"/>
            </a:lvl1pPr>
            <a:lvl2pPr marL="457200" indent="0" eaLnBrk="1" latinLnBrk="0" hangingPunct="1">
              <a:buNone/>
              <a:defRPr kumimoji="0" lang="ja-JP" sz="2000" b="1"/>
            </a:lvl2pPr>
            <a:lvl3pPr marL="914400" indent="0" eaLnBrk="1" latinLnBrk="0" hangingPunct="1">
              <a:buNone/>
              <a:defRPr kumimoji="0" lang="ja-JP" sz="1800" b="1"/>
            </a:lvl3pPr>
            <a:lvl4pPr marL="1371600" indent="0" eaLnBrk="1" latinLnBrk="0" hangingPunct="1">
              <a:buNone/>
              <a:defRPr kumimoji="0" lang="ja-JP" sz="1600" b="1"/>
            </a:lvl4pPr>
            <a:lvl5pPr marL="1828800" indent="0" eaLnBrk="1" latinLnBrk="0" hangingPunct="1">
              <a:buNone/>
              <a:defRPr kumimoji="0" lang="ja-JP" sz="1600" b="1"/>
            </a:lvl5pPr>
            <a:lvl6pPr marL="2286000" indent="0" eaLnBrk="1" latinLnBrk="0" hangingPunct="1">
              <a:buNone/>
              <a:defRPr kumimoji="0" lang="ja-JP" sz="1600" b="1"/>
            </a:lvl6pPr>
            <a:lvl7pPr marL="2743200" indent="0" eaLnBrk="1" latinLnBrk="0" hangingPunct="1">
              <a:buNone/>
              <a:defRPr kumimoji="0" lang="ja-JP" sz="1600" b="1"/>
            </a:lvl7pPr>
            <a:lvl8pPr marL="3200400" indent="0" eaLnBrk="1" latinLnBrk="0" hangingPunct="1">
              <a:buNone/>
              <a:defRPr kumimoji="0" lang="ja-JP" sz="1600" b="1"/>
            </a:lvl8pPr>
            <a:lvl9pPr marL="3657600" indent="0" eaLnBrk="1" latinLnBrk="0" hangingPunct="1">
              <a:buNone/>
              <a:defRPr kumimoji="0" lang="ja-JP" sz="1600" b="1"/>
            </a:lvl9pPr>
          </a:lstStyle>
          <a:p>
            <a:pPr lvl="0" eaLnBrk="1" latinLnBrk="0" hangingPunct="1"/>
            <a:r>
              <a:rPr lang="ja-JP" altLang="en-US" smtClean="0"/>
              <a:t>マスター テキストの書式設定</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ja-JP" sz="2400"/>
            </a:lvl1pPr>
            <a:lvl2pPr eaLnBrk="1" latinLnBrk="0" hangingPunct="1">
              <a:defRPr kumimoji="0" lang="ja-JP" sz="2000"/>
            </a:lvl2pPr>
            <a:lvl3pPr eaLnBrk="1" latinLnBrk="0" hangingPunct="1">
              <a:defRPr kumimoji="0" lang="ja-JP" sz="1800"/>
            </a:lvl3pPr>
            <a:lvl4pPr eaLnBrk="1" latinLnBrk="0" hangingPunct="1">
              <a:defRPr kumimoji="0" lang="ja-JP" sz="1600"/>
            </a:lvl4pPr>
            <a:lvl5pPr eaLnBrk="1" latinLnBrk="0" hangingPunct="1">
              <a:defRPr kumimoji="0" lang="ja-JP" sz="1600"/>
            </a:lvl5pPr>
            <a:lvl6pPr eaLnBrk="1" latinLnBrk="0" hangingPunct="1">
              <a:defRPr kumimoji="0" lang="ja-JP" sz="1600"/>
            </a:lvl6pPr>
            <a:lvl7pPr eaLnBrk="1" latinLnBrk="0" hangingPunct="1">
              <a:defRPr kumimoji="0" lang="ja-JP" sz="1600"/>
            </a:lvl7pPr>
            <a:lvl8pPr eaLnBrk="1" latinLnBrk="0" hangingPunct="1">
              <a:defRPr kumimoji="0" lang="ja-JP" sz="1600"/>
            </a:lvl8pPr>
            <a:lvl9pPr eaLnBrk="1" latinLnBrk="0" hangingPunct="1">
              <a:defRPr kumimoji="0" lang="ja-JP"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7" name="Date Placeholder 3"/>
          <p:cNvSpPr>
            <a:spLocks noGrp="1"/>
          </p:cNvSpPr>
          <p:nvPr>
            <p:ph type="dt" sz="half" idx="10"/>
          </p:nvPr>
        </p:nvSpPr>
        <p:spPr/>
        <p:txBody>
          <a:bodyPr/>
          <a:lstStyle>
            <a:lvl1pPr eaLnBrk="1" latinLnBrk="0" hangingPunct="1">
              <a:defRPr kumimoji="0"/>
            </a:lvl1pPr>
          </a:lstStyle>
          <a:p>
            <a:pPr>
              <a:defRPr kumimoji="0"/>
            </a:pPr>
            <a:fld id="{2FE65D9D-9B2F-4A3F-8F91-ADF5954B28EE}" type="datetimeFigureOut">
              <a:rPr kumimoji="0" lang="en-US" altLang="en-US"/>
              <a:pPr>
                <a:defRPr kumimoji="0"/>
              </a:pPr>
              <a:t>14/11/07</a:t>
            </a:fld>
            <a:endParaRPr kumimoji="0"/>
          </a:p>
        </p:txBody>
      </p:sp>
      <p:sp>
        <p:nvSpPr>
          <p:cNvPr id="8"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9" name="Slide Number Placeholder 5"/>
          <p:cNvSpPr>
            <a:spLocks noGrp="1"/>
          </p:cNvSpPr>
          <p:nvPr>
            <p:ph type="sldNum" sz="quarter" idx="12"/>
          </p:nvPr>
        </p:nvSpPr>
        <p:spPr/>
        <p:txBody>
          <a:bodyPr/>
          <a:lstStyle>
            <a:lvl1pPr eaLnBrk="1" latinLnBrk="0" hangingPunct="1">
              <a:defRPr kumimoji="0"/>
            </a:lvl1pPr>
          </a:lstStyle>
          <a:p>
            <a:pPr>
              <a:defRPr kumimoji="0"/>
            </a:pPr>
            <a:fld id="{D3B59695-5226-40EE-A160-DE89A8074765}"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ja-JP" sz="2000" b="1"/>
            </a:lvl1pPr>
          </a:lstStyle>
          <a:p>
            <a:pPr eaLnBrk="1" latinLnBrk="0" hangingPunct="1"/>
            <a:r>
              <a:rPr lang="ja-JP" altLang="en-US" smtClean="0"/>
              <a:t>マスター タイトルの書式設定</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ja-JP" sz="3200"/>
            </a:lvl1pPr>
            <a:lvl2pPr eaLnBrk="1" latinLnBrk="0" hangingPunct="1">
              <a:defRPr kumimoji="0" lang="ja-JP" sz="2800"/>
            </a:lvl2pPr>
            <a:lvl3pPr eaLnBrk="1" latinLnBrk="0" hangingPunct="1">
              <a:defRPr kumimoji="0" lang="ja-JP" sz="2400"/>
            </a:lvl3pPr>
            <a:lvl4pPr eaLnBrk="1" latinLnBrk="0" hangingPunct="1">
              <a:defRPr kumimoji="0" lang="ja-JP" sz="2000"/>
            </a:lvl4pPr>
            <a:lvl5pPr eaLnBrk="1" latinLnBrk="0" hangingPunct="1">
              <a:defRPr kumimoji="0" lang="ja-JP" sz="2000"/>
            </a:lvl5pPr>
            <a:lvl6pPr eaLnBrk="1" latinLnBrk="0" hangingPunct="1">
              <a:defRPr kumimoji="0" lang="ja-JP" sz="2000"/>
            </a:lvl6pPr>
            <a:lvl7pPr eaLnBrk="1" latinLnBrk="0" hangingPunct="1">
              <a:defRPr kumimoji="0" lang="ja-JP" sz="2000"/>
            </a:lvl7pPr>
            <a:lvl8pPr eaLnBrk="1" latinLnBrk="0" hangingPunct="1">
              <a:defRPr kumimoji="0" lang="ja-JP" sz="2000"/>
            </a:lvl8pPr>
            <a:lvl9pPr eaLnBrk="1" latinLnBrk="0" hangingPunct="1">
              <a:defRPr kumimoji="0" lang="ja-JP"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ja-JP" sz="1400"/>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smtClean="0"/>
              <a:t>マスター テキストの書式設定</a:t>
            </a:r>
          </a:p>
        </p:txBody>
      </p:sp>
      <p:sp>
        <p:nvSpPr>
          <p:cNvPr id="5" name="Date Placeholder 3"/>
          <p:cNvSpPr>
            <a:spLocks noGrp="1"/>
          </p:cNvSpPr>
          <p:nvPr>
            <p:ph type="dt" sz="half" idx="10"/>
          </p:nvPr>
        </p:nvSpPr>
        <p:spPr/>
        <p:txBody>
          <a:bodyPr/>
          <a:lstStyle>
            <a:lvl1pPr eaLnBrk="1" latinLnBrk="0" hangingPunct="1">
              <a:defRPr kumimoji="0"/>
            </a:lvl1pPr>
          </a:lstStyle>
          <a:p>
            <a:pPr>
              <a:defRPr kumimoji="0"/>
            </a:pPr>
            <a:fld id="{9A1D6322-DDB2-4366-B903-6113F0F3BE95}" type="datetimeFigureOut">
              <a:rPr kumimoji="0" lang="en-US" altLang="en-US"/>
              <a:pPr>
                <a:defRPr kumimoji="0"/>
              </a:pPr>
              <a:t>14/11/07</a:t>
            </a:fld>
            <a:endParaRPr kumimoji="0"/>
          </a:p>
        </p:txBody>
      </p:sp>
      <p:sp>
        <p:nvSpPr>
          <p:cNvPr id="6"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7" name="Slide Number Placeholder 5"/>
          <p:cNvSpPr>
            <a:spLocks noGrp="1"/>
          </p:cNvSpPr>
          <p:nvPr>
            <p:ph type="sldNum" sz="quarter" idx="12"/>
          </p:nvPr>
        </p:nvSpPr>
        <p:spPr/>
        <p:txBody>
          <a:bodyPr/>
          <a:lstStyle>
            <a:lvl1pPr eaLnBrk="1" latinLnBrk="0" hangingPunct="1">
              <a:defRPr kumimoji="0"/>
            </a:lvl1pPr>
          </a:lstStyle>
          <a:p>
            <a:pPr>
              <a:defRPr kumimoji="0"/>
            </a:pPr>
            <a:fld id="{27CF7B17-DF0D-4ADE-B802-D1B22C106126}"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ja-JP" sz="2000" b="1"/>
            </a:lvl1pPr>
          </a:lstStyle>
          <a:p>
            <a:pPr eaLnBrk="1" latinLnBrk="0" hangingPunct="1"/>
            <a:r>
              <a:rPr lang="ja-JP" altLang="en-US" smtClean="0"/>
              <a:t>マスター タイトルの書式設定</a:t>
            </a:r>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eaLnBrk="1" latinLnBrk="0" hangingPunct="1">
              <a:buNone/>
              <a:defRPr kumimoji="0" lang="ja-JP" sz="3200"/>
            </a:lvl1pPr>
            <a:lvl2pPr marL="457200" indent="0" eaLnBrk="1" latinLnBrk="0" hangingPunct="1">
              <a:buNone/>
              <a:defRPr kumimoji="0" lang="ja-JP" sz="2800"/>
            </a:lvl2pPr>
            <a:lvl3pPr marL="914400" indent="0" eaLnBrk="1" latinLnBrk="0" hangingPunct="1">
              <a:buNone/>
              <a:defRPr kumimoji="0" lang="ja-JP" sz="2400"/>
            </a:lvl3pPr>
            <a:lvl4pPr marL="1371600" indent="0" eaLnBrk="1" latinLnBrk="0" hangingPunct="1">
              <a:buNone/>
              <a:defRPr kumimoji="0" lang="ja-JP" sz="2000"/>
            </a:lvl4pPr>
            <a:lvl5pPr marL="1828800" indent="0" eaLnBrk="1" latinLnBrk="0" hangingPunct="1">
              <a:buNone/>
              <a:defRPr kumimoji="0" lang="ja-JP" sz="2000"/>
            </a:lvl5pPr>
            <a:lvl6pPr marL="2286000" indent="0" eaLnBrk="1" latinLnBrk="0" hangingPunct="1">
              <a:buNone/>
              <a:defRPr kumimoji="0" lang="ja-JP" sz="2000"/>
            </a:lvl6pPr>
            <a:lvl7pPr marL="2743200" indent="0" eaLnBrk="1" latinLnBrk="0" hangingPunct="1">
              <a:buNone/>
              <a:defRPr kumimoji="0" lang="ja-JP" sz="2000"/>
            </a:lvl7pPr>
            <a:lvl8pPr marL="3200400" indent="0" eaLnBrk="1" latinLnBrk="0" hangingPunct="1">
              <a:buNone/>
              <a:defRPr kumimoji="0" lang="ja-JP" sz="2000"/>
            </a:lvl8pPr>
            <a:lvl9pPr marL="3657600" indent="0" eaLnBrk="1" latinLnBrk="0" hangingPunct="1">
              <a:buNone/>
              <a:defRPr kumimoji="0" lang="ja-JP" sz="2000"/>
            </a:lvl9pPr>
          </a:lstStyle>
          <a:p>
            <a:pPr lvl="0" eaLnBrk="1" latinLnBrk="0" hangingPunct="1"/>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ja-JP" sz="1400"/>
            </a:lvl1pPr>
            <a:lvl2pPr marL="457200" indent="0" eaLnBrk="1" latinLnBrk="0" hangingPunct="1">
              <a:buNone/>
              <a:defRPr kumimoji="0" lang="ja-JP" sz="1200"/>
            </a:lvl2pPr>
            <a:lvl3pPr marL="914400" indent="0" eaLnBrk="1" latinLnBrk="0" hangingPunct="1">
              <a:buNone/>
              <a:defRPr kumimoji="0" lang="ja-JP" sz="1000"/>
            </a:lvl3pPr>
            <a:lvl4pPr marL="1371600" indent="0" eaLnBrk="1" latinLnBrk="0" hangingPunct="1">
              <a:buNone/>
              <a:defRPr kumimoji="0" lang="ja-JP" sz="900"/>
            </a:lvl4pPr>
            <a:lvl5pPr marL="1828800" indent="0" eaLnBrk="1" latinLnBrk="0" hangingPunct="1">
              <a:buNone/>
              <a:defRPr kumimoji="0" lang="ja-JP" sz="900"/>
            </a:lvl5pPr>
            <a:lvl6pPr marL="2286000" indent="0" eaLnBrk="1" latinLnBrk="0" hangingPunct="1">
              <a:buNone/>
              <a:defRPr kumimoji="0" lang="ja-JP" sz="900"/>
            </a:lvl6pPr>
            <a:lvl7pPr marL="2743200" indent="0" eaLnBrk="1" latinLnBrk="0" hangingPunct="1">
              <a:buNone/>
              <a:defRPr kumimoji="0" lang="ja-JP" sz="900"/>
            </a:lvl7pPr>
            <a:lvl8pPr marL="3200400" indent="0" eaLnBrk="1" latinLnBrk="0" hangingPunct="1">
              <a:buNone/>
              <a:defRPr kumimoji="0" lang="ja-JP" sz="900"/>
            </a:lvl8pPr>
            <a:lvl9pPr marL="3657600" indent="0" eaLnBrk="1" latinLnBrk="0" hangingPunct="1">
              <a:buNone/>
              <a:defRPr kumimoji="0" lang="ja-JP" sz="900"/>
            </a:lvl9pPr>
          </a:lstStyle>
          <a:p>
            <a:pPr lvl="0" eaLnBrk="1" latinLnBrk="0" hangingPunct="1"/>
            <a:r>
              <a:rPr lang="ja-JP" altLang="en-US" smtClean="0"/>
              <a:t>マスター テキストの書式設定</a:t>
            </a:r>
          </a:p>
        </p:txBody>
      </p:sp>
      <p:sp>
        <p:nvSpPr>
          <p:cNvPr id="5" name="Date Placeholder 3"/>
          <p:cNvSpPr>
            <a:spLocks noGrp="1"/>
          </p:cNvSpPr>
          <p:nvPr>
            <p:ph type="dt" sz="half" idx="10"/>
          </p:nvPr>
        </p:nvSpPr>
        <p:spPr/>
        <p:txBody>
          <a:bodyPr/>
          <a:lstStyle>
            <a:lvl1pPr eaLnBrk="1" latinLnBrk="0" hangingPunct="1">
              <a:defRPr kumimoji="0"/>
            </a:lvl1pPr>
          </a:lstStyle>
          <a:p>
            <a:pPr>
              <a:defRPr kumimoji="0"/>
            </a:pPr>
            <a:fld id="{18CE2BDE-8507-495D-8E1D-A0B9ED27C73D}" type="datetimeFigureOut">
              <a:rPr kumimoji="0" lang="en-US" altLang="en-US"/>
              <a:pPr>
                <a:defRPr kumimoji="0"/>
              </a:pPr>
              <a:t>14/11/07</a:t>
            </a:fld>
            <a:endParaRPr kumimoji="0"/>
          </a:p>
        </p:txBody>
      </p:sp>
      <p:sp>
        <p:nvSpPr>
          <p:cNvPr id="6"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7" name="Slide Number Placeholder 5"/>
          <p:cNvSpPr>
            <a:spLocks noGrp="1"/>
          </p:cNvSpPr>
          <p:nvPr>
            <p:ph type="sldNum" sz="quarter" idx="12"/>
          </p:nvPr>
        </p:nvSpPr>
        <p:spPr/>
        <p:txBody>
          <a:bodyPr/>
          <a:lstStyle>
            <a:lvl1pPr eaLnBrk="1" latinLnBrk="0" hangingPunct="1">
              <a:defRPr kumimoji="0"/>
            </a:lvl1pPr>
          </a:lstStyle>
          <a:p>
            <a:pPr>
              <a:defRPr kumimoji="0"/>
            </a:pPr>
            <a:fld id="{9A1DBEDA-CD50-4AF0-BBFA-F0A98163D0E4}"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eaLnBrk="1" latinLnBrk="0" hangingPunct="1">
              <a:defRPr kumimoji="0"/>
            </a:lvl1pPr>
          </a:lstStyle>
          <a:p>
            <a:pPr>
              <a:defRPr kumimoji="0"/>
            </a:pPr>
            <a:fld id="{AF091605-D59E-4283-9CEE-56C5729545CD}" type="datetimeFigureOut">
              <a:rPr kumimoji="0" lang="en-US" altLang="en-US"/>
              <a:pPr>
                <a:defRPr kumimoji="0"/>
              </a:pPr>
              <a:t>14/11/07</a:t>
            </a:fld>
            <a:endParaRPr kumimoji="0"/>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6" name="Slide Number Placeholder 5"/>
          <p:cNvSpPr>
            <a:spLocks noGrp="1"/>
          </p:cNvSpPr>
          <p:nvPr>
            <p:ph type="sldNum" sz="quarter" idx="12"/>
          </p:nvPr>
        </p:nvSpPr>
        <p:spPr/>
        <p:txBody>
          <a:bodyPr/>
          <a:lstStyle>
            <a:lvl1pPr eaLnBrk="1" latinLnBrk="0" hangingPunct="1">
              <a:defRPr kumimoji="0"/>
            </a:lvl1pPr>
          </a:lstStyle>
          <a:p>
            <a:pPr>
              <a:defRPr kumimoji="0"/>
            </a:pPr>
            <a:fld id="{862D1570-06D9-43FB-9EEE-83AF2B6ACA2B}"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ja-JP" altLang="en-US" smtClean="0"/>
              <a:t>マスター タイトルの書式設定</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eaLnBrk="1" latinLnBrk="0" hangingPunct="1">
              <a:defRPr kumimoji="0"/>
            </a:lvl1pPr>
          </a:lstStyle>
          <a:p>
            <a:pPr>
              <a:defRPr kumimoji="0"/>
            </a:pPr>
            <a:fld id="{5F3E4D3A-146F-4430-91B6-704A8547EA36}" type="datetimeFigureOut">
              <a:rPr kumimoji="0" lang="en-US" altLang="en-US"/>
              <a:pPr>
                <a:defRPr kumimoji="0"/>
              </a:pPr>
              <a:t>14/11/07</a:t>
            </a:fld>
            <a:endParaRPr kumimoji="0"/>
          </a:p>
        </p:txBody>
      </p:sp>
      <p:sp>
        <p:nvSpPr>
          <p:cNvPr id="5" name="Footer Placeholder 4"/>
          <p:cNvSpPr>
            <a:spLocks noGrp="1"/>
          </p:cNvSpPr>
          <p:nvPr>
            <p:ph type="ftr" sz="quarter" idx="11"/>
          </p:nvPr>
        </p:nvSpPr>
        <p:spPr/>
        <p:txBody>
          <a:bodyPr/>
          <a:lstStyle>
            <a:lvl1pPr eaLnBrk="1" latinLnBrk="0" hangingPunct="1">
              <a:defRPr kumimoji="0"/>
            </a:lvl1pPr>
          </a:lstStyle>
          <a:p>
            <a:pPr>
              <a:defRPr kumimoji="0"/>
            </a:pPr>
            <a:endParaRPr kumimoji="0"/>
          </a:p>
        </p:txBody>
      </p:sp>
      <p:sp>
        <p:nvSpPr>
          <p:cNvPr id="6" name="Slide Number Placeholder 5"/>
          <p:cNvSpPr>
            <a:spLocks noGrp="1"/>
          </p:cNvSpPr>
          <p:nvPr>
            <p:ph type="sldNum" sz="quarter" idx="12"/>
          </p:nvPr>
        </p:nvSpPr>
        <p:spPr/>
        <p:txBody>
          <a:bodyPr/>
          <a:lstStyle>
            <a:lvl1pPr eaLnBrk="1" latinLnBrk="0" hangingPunct="1">
              <a:defRPr kumimoji="0"/>
            </a:lvl1pPr>
          </a:lstStyle>
          <a:p>
            <a:pPr>
              <a:defRPr kumimoji="0"/>
            </a:pPr>
            <a:fld id="{DFD67D79-1837-4983-9556-6805A5686779}" type="slidenum">
              <a:rPr kumimoji="0" lang="en-US" altLang="ja-JP"/>
              <a:pPr>
                <a:defRPr kumimoji="0"/>
              </a:pPr>
              <a:t>‹#›</a:t>
            </a:fld>
            <a:endParaRPr kumimoji="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cstate="print"/>
          <a:srcRect/>
          <a:stretch>
            <a:fillRect/>
          </a:stretch>
        </p:blipFill>
        <p:spPr bwMode="auto">
          <a:xfrm>
            <a:off x="42863" y="0"/>
            <a:ext cx="9101137" cy="6880225"/>
          </a:xfrm>
          <a:prstGeom prst="rect">
            <a:avLst/>
          </a:prstGeom>
          <a:noFill/>
          <a:ln w="9525">
            <a:noFill/>
            <a:miter lim="800000"/>
            <a:headEnd/>
            <a:tailEnd/>
          </a:ln>
        </p:spPr>
      </p:pic>
      <p:sp>
        <p:nvSpPr>
          <p:cNvPr id="1027" name="Title Placeholder 1"/>
          <p:cNvSpPr>
            <a:spLocks noGrp="1"/>
          </p:cNvSpPr>
          <p:nvPr>
            <p:ph type="title"/>
          </p:nvPr>
        </p:nvSpPr>
        <p:spPr bwMode="auto">
          <a:xfrm>
            <a:off x="762000" y="274638"/>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latinLnBrk="0" hangingPunct="1"/>
            <a:r>
              <a:rPr kumimoji="0" lang="ja-JP" altLang="en-US" smtClean="0"/>
              <a:t>マスター タイトルの書式設定</a:t>
            </a:r>
            <a:endParaRPr kumimoji="0" lang="en-US" smtClean="0"/>
          </a:p>
        </p:txBody>
      </p:sp>
      <p:sp>
        <p:nvSpPr>
          <p:cNvPr id="1028" name="Text Placeholder 2"/>
          <p:cNvSpPr>
            <a:spLocks noGrp="1"/>
          </p:cNvSpPr>
          <p:nvPr>
            <p:ph type="body" idx="1"/>
          </p:nvPr>
        </p:nvSpPr>
        <p:spPr bwMode="auto">
          <a:xfrm>
            <a:off x="7620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fontAlgn="auto" latinLnBrk="0" hangingPunct="1">
              <a:spcBef>
                <a:spcPts val="0"/>
              </a:spcBef>
              <a:spcAft>
                <a:spcPts val="0"/>
              </a:spcAft>
              <a:defRPr kumimoji="0" lang="ja-JP" sz="1200">
                <a:solidFill>
                  <a:schemeClr val="tx1">
                    <a:tint val="75000"/>
                  </a:schemeClr>
                </a:solidFill>
                <a:latin typeface="+mn-lt"/>
                <a:ea typeface="+mn-ea"/>
              </a:defRPr>
            </a:lvl1pPr>
          </a:lstStyle>
          <a:p>
            <a:pPr>
              <a:defRPr kumimoji="0"/>
            </a:pPr>
            <a:fld id="{CF868321-17F5-401B-BEA9-5E840D19AD65}" type="datetimeFigureOut">
              <a:rPr kumimoji="0" lang="en-US" altLang="en-US"/>
              <a:pPr>
                <a:defRPr kumimoji="0"/>
              </a:pPr>
              <a:t>14/11/07</a:t>
            </a:fld>
            <a:endParaRPr kumimoji="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fontAlgn="auto" latinLnBrk="0" hangingPunct="1">
              <a:spcBef>
                <a:spcPts val="0"/>
              </a:spcBef>
              <a:spcAft>
                <a:spcPts val="0"/>
              </a:spcAft>
              <a:defRPr kumimoji="0" lang="ja-JP" sz="1200">
                <a:solidFill>
                  <a:schemeClr val="tx1">
                    <a:tint val="75000"/>
                  </a:schemeClr>
                </a:solidFill>
                <a:latin typeface="+mn-lt"/>
                <a:ea typeface="+mn-ea"/>
              </a:defRPr>
            </a:lvl1pPr>
          </a:lstStyle>
          <a:p>
            <a:pPr>
              <a:defRPr kumimoji="0"/>
            </a:pPr>
            <a:endParaRPr kumimoji="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fontAlgn="auto" latinLnBrk="0" hangingPunct="1">
              <a:spcBef>
                <a:spcPts val="0"/>
              </a:spcBef>
              <a:spcAft>
                <a:spcPts val="0"/>
              </a:spcAft>
              <a:defRPr kumimoji="0" lang="ja-JP" sz="1200">
                <a:solidFill>
                  <a:schemeClr val="tx1">
                    <a:tint val="75000"/>
                  </a:schemeClr>
                </a:solidFill>
                <a:latin typeface="+mn-lt"/>
                <a:ea typeface="+mn-ea"/>
              </a:defRPr>
            </a:lvl1pPr>
          </a:lstStyle>
          <a:p>
            <a:pPr>
              <a:defRPr kumimoji="0"/>
            </a:pPr>
            <a:fld id="{74B8F42E-998D-45F2-B224-7980468F97AD}" type="slidenum">
              <a:rPr kumimoji="0" lang="en-US" altLang="ja-JP"/>
              <a:pPr>
                <a:defRPr kumimoji="0"/>
              </a:pPr>
              <a:t>‹#›</a:t>
            </a:fld>
            <a:endParaRPr kumimoji="0"/>
          </a:p>
        </p:txBody>
      </p:sp>
      <p:pic>
        <p:nvPicPr>
          <p:cNvPr id="1032" name="Picture 7"/>
          <p:cNvPicPr>
            <a:picLocks noChangeAspect="1"/>
          </p:cNvPicPr>
          <p:nvPr/>
        </p:nvPicPr>
        <p:blipFill>
          <a:blip r:embed="rId16" cstate="print"/>
          <a:srcRect/>
          <a:stretch>
            <a:fillRect/>
          </a:stretch>
        </p:blipFill>
        <p:spPr bwMode="auto">
          <a:xfrm>
            <a:off x="-152400" y="-109538"/>
            <a:ext cx="819150" cy="70834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1" r:id="rId4"/>
    <p:sldLayoutId id="2147483660" r:id="rId5"/>
    <p:sldLayoutId id="2147483659" r:id="rId6"/>
    <p:sldLayoutId id="2147483658" r:id="rId7"/>
    <p:sldLayoutId id="2147483657" r:id="rId8"/>
    <p:sldLayoutId id="2147483656" r:id="rId9"/>
    <p:sldLayoutId id="2147483654" r:id="rId10"/>
    <p:sldLayoutId id="2147483653" r:id="rId11"/>
    <p:sldLayoutId id="2147483665" r:id="rId12"/>
    <p:sldLayoutId id="2147483666"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rtl="0" eaLnBrk="1" fontAlgn="base" latinLnBrk="0" hangingPunct="1">
        <a:spcBef>
          <a:spcPct val="0"/>
        </a:spcBef>
        <a:spcAft>
          <a:spcPct val="0"/>
        </a:spcAft>
        <a:defRPr kumimoji="1" lang="ja-JP" sz="4400" kern="1200">
          <a:solidFill>
            <a:schemeClr val="tx1"/>
          </a:solidFill>
          <a:latin typeface="+mj-lt"/>
          <a:ea typeface="+mj-ea"/>
          <a:cs typeface="+mj-cs"/>
        </a:defRPr>
      </a:lvl1pPr>
      <a:lvl2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2pPr>
      <a:lvl3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3pPr>
      <a:lvl4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4pPr>
      <a:lvl5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5pPr>
      <a:lvl6pPr marL="4572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6pPr>
      <a:lvl7pPr marL="9144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7pPr>
      <a:lvl8pPr marL="13716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8pPr>
      <a:lvl9pPr marL="18288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latinLnBrk="0" hangingPunct="1">
        <a:spcBef>
          <a:spcPct val="20000"/>
        </a:spcBef>
        <a:spcAft>
          <a:spcPct val="0"/>
        </a:spcAft>
        <a:buFont typeface="Arial" charset="0"/>
        <a:buChar char="•"/>
        <a:defRPr kumimoji="1" lang="ja-JP" sz="2800" kern="1200">
          <a:solidFill>
            <a:schemeClr val="tx1"/>
          </a:solidFill>
          <a:latin typeface="+mn-lt"/>
          <a:ea typeface="+mn-ea"/>
          <a:cs typeface="+mn-cs"/>
        </a:defRPr>
      </a:lvl1pPr>
      <a:lvl2pPr marL="742950" indent="-285750" algn="l" rtl="0" eaLnBrk="1" fontAlgn="base" latinLnBrk="0" hangingPunct="1">
        <a:spcBef>
          <a:spcPct val="20000"/>
        </a:spcBef>
        <a:spcAft>
          <a:spcPct val="0"/>
        </a:spcAft>
        <a:buFont typeface="Arial" charset="0"/>
        <a:buChar char="–"/>
        <a:defRPr kumimoji="1" lang="ja-JP" sz="2400" kern="1200">
          <a:solidFill>
            <a:schemeClr val="tx1"/>
          </a:solidFill>
          <a:latin typeface="+mn-lt"/>
          <a:ea typeface="+mn-ea"/>
          <a:cs typeface="+mn-cs"/>
        </a:defRPr>
      </a:lvl2pPr>
      <a:lvl3pPr marL="1143000" indent="-228600" algn="l" rtl="0" eaLnBrk="1" fontAlgn="base" latinLnBrk="0" hangingPunct="1">
        <a:spcBef>
          <a:spcPct val="20000"/>
        </a:spcBef>
        <a:spcAft>
          <a:spcPct val="0"/>
        </a:spcAft>
        <a:buFont typeface="Arial" charset="0"/>
        <a:buChar char="•"/>
        <a:defRPr kumimoji="1" lang="ja-JP" sz="2000" kern="1200">
          <a:solidFill>
            <a:schemeClr val="tx1"/>
          </a:solidFill>
          <a:latin typeface="+mn-lt"/>
          <a:ea typeface="+mn-ea"/>
          <a:cs typeface="+mn-cs"/>
        </a:defRPr>
      </a:lvl3pPr>
      <a:lvl4pPr marL="1600200" indent="-228600" algn="l" rtl="0" eaLnBrk="1" fontAlgn="base" latinLnBrk="0" hangingPunct="1">
        <a:spcBef>
          <a:spcPct val="20000"/>
        </a:spcBef>
        <a:spcAft>
          <a:spcPct val="0"/>
        </a:spcAft>
        <a:buFont typeface="Arial" charset="0"/>
        <a:buChar char="–"/>
        <a:defRPr kumimoji="1" lang="ja-JP" kern="1200">
          <a:solidFill>
            <a:schemeClr val="tx1"/>
          </a:solidFill>
          <a:latin typeface="+mn-lt"/>
          <a:ea typeface="+mn-ea"/>
          <a:cs typeface="+mn-cs"/>
        </a:defRPr>
      </a:lvl4pPr>
      <a:lvl5pPr marL="2057400" indent="-228600" algn="l" rtl="0" eaLnBrk="1" fontAlgn="base" latinLnBrk="0" hangingPunct="1">
        <a:spcBef>
          <a:spcPct val="20000"/>
        </a:spcBef>
        <a:spcAft>
          <a:spcPct val="0"/>
        </a:spcAft>
        <a:buFont typeface="Arial" charset="0"/>
        <a:buChar char="»"/>
        <a:defRPr kumimoji="1" lang="ja-JP"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9pPr>
    </p:bodyStyle>
    <p:otherStyle>
      <a:defPPr>
        <a:defRPr kumimoji="0"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1" Type="http://schemas.openxmlformats.org/officeDocument/2006/relationships/tags" Target="../tags/tag4.xml"/><Relationship Id="rId2"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tif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tiff"/></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2.xml"/><Relationship Id="rId1" Type="http://schemas.openxmlformats.org/officeDocument/2006/relationships/tags" Target="../tags/tag6.xml"/><Relationship Id="rId2" Type="http://schemas.openxmlformats.org/officeDocument/2006/relationships/tags" Target="../tags/tag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3.xml"/><Relationship Id="rId1" Type="http://schemas.openxmlformats.org/officeDocument/2006/relationships/tags" Target="../tags/tag8.xml"/><Relationship Id="rId2" Type="http://schemas.openxmlformats.org/officeDocument/2006/relationships/tags" Target="../tags/tag9.xml"/></Relationships>
</file>

<file path=ppt/slides/_rels/slide59.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3.xml"/><Relationship Id="rId5" Type="http://schemas.openxmlformats.org/officeDocument/2006/relationships/notesSlide" Target="../notesSlides/notesSlide54.xml"/><Relationship Id="rId6" Type="http://schemas.openxmlformats.org/officeDocument/2006/relationships/hyperlink" Target="http://www.geocities.jp/minna1293/09syougaitetyou02.html" TargetMode="External"/><Relationship Id="rId7" Type="http://schemas.openxmlformats.org/officeDocument/2006/relationships/hyperlink" Target="http://www.mhlw.go.jp/file/05-Shingikai-12201000-Shakaiengokyokushougaihokenfukushibu-Kikakuka/img-329180053_1.pdf" TargetMode="External"/><Relationship Id="rId8" Type="http://schemas.openxmlformats.org/officeDocument/2006/relationships/hyperlink" Target="http://www.mhlw.go.jp/file/05-Shingikai-12201000-Shakaiengokyokushougaihokenfukushibu-Kikakuka/0000063651.pdf" TargetMode="External"/><Relationship Id="rId9" Type="http://schemas.openxmlformats.org/officeDocument/2006/relationships/hyperlink" Target="http://cochlearimplantonline.com/site/cochlear-implant/hearing-loss-stats/" TargetMode="External"/><Relationship Id="rId10" Type="http://schemas.openxmlformats.org/officeDocument/2006/relationships/hyperlink" Target="https://www.jstage.jst.go.jp/article/geriatrics/49/2/49_222/_pdf" TargetMode="External"/><Relationship Id="rId1" Type="http://schemas.openxmlformats.org/officeDocument/2006/relationships/tags" Target="../tags/tag10.xml"/><Relationship Id="rId2" Type="http://schemas.openxmlformats.org/officeDocument/2006/relationships/tags" Target="../tags/tag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slideLayout" Target="../slideLayouts/slideLayout3.xml"/><Relationship Id="rId5" Type="http://schemas.openxmlformats.org/officeDocument/2006/relationships/notesSlide" Target="../notesSlides/notesSlide55.xml"/><Relationship Id="rId6" Type="http://schemas.openxmlformats.org/officeDocument/2006/relationships/hyperlink" Target="https://www.facebook.com/tadashitzn?sk=notes" TargetMode="External"/><Relationship Id="rId7" Type="http://schemas.openxmlformats.org/officeDocument/2006/relationships/hyperlink" Target="http://www.mhlw.go.jp/file/05-Shingikai-12201000-Shakaiengokyokushougaihokenfukushibu-Kikakuka/img-329180053_1.pdf" TargetMode="External"/><Relationship Id="rId8" Type="http://schemas.openxmlformats.org/officeDocument/2006/relationships/hyperlink" Target="http://group.dai-ichi-life.co.jp/dlri/ldi/report/rp1407d.pdf" TargetMode="External"/><Relationship Id="rId9" Type="http://schemas.openxmlformats.org/officeDocument/2006/relationships/hyperlink" Target="http://group.dai-ichi-life.co.jp/dlri/ldi/ldr_index.html" TargetMode="External"/><Relationship Id="rId10" Type="http://schemas.openxmlformats.org/officeDocument/2006/relationships/hyperlink" Target="http://group.dai-ichi-life.co.jp/dlri/ldi/ldf_index.html" TargetMode="External"/><Relationship Id="rId1" Type="http://schemas.openxmlformats.org/officeDocument/2006/relationships/tags" Target="../tags/tag13.xml"/><Relationship Id="rId2" Type="http://schemas.openxmlformats.org/officeDocument/2006/relationships/tags" Target="../tags/tag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043608" y="1988840"/>
            <a:ext cx="7727330" cy="1767185"/>
          </a:xfrm>
        </p:spPr>
        <p:txBody>
          <a:bodyPr rtlCol="0">
            <a:noAutofit/>
          </a:bodyPr>
          <a:lstStyle/>
          <a:p>
            <a:pPr fontAlgn="auto">
              <a:spcAft>
                <a:spcPts val="0"/>
              </a:spcAft>
              <a:defRPr/>
            </a:pPr>
            <a:r>
              <a:rPr kumimoji="1" lang="ja-JP" altLang="en-US" sz="5400" dirty="0" smtClean="0">
                <a:latin typeface="メイリオ"/>
                <a:ea typeface="メイリオ"/>
                <a:cs typeface="メイリオ"/>
              </a:rPr>
              <a:t>難聴と障害者権利条約、佐村河内氏問題と私</a:t>
            </a:r>
            <a:endParaRPr kumimoji="1" sz="5400" dirty="0">
              <a:latin typeface="メイリオ"/>
              <a:ea typeface="メイリオ"/>
              <a:cs typeface="メイリオ"/>
            </a:endParaRPr>
          </a:p>
        </p:txBody>
      </p:sp>
      <p:sp>
        <p:nvSpPr>
          <p:cNvPr id="17410" name="Subtitle 2"/>
          <p:cNvSpPr>
            <a:spLocks noGrp="1"/>
          </p:cNvSpPr>
          <p:nvPr>
            <p:ph type="subTitle" idx="1"/>
            <p:custDataLst>
              <p:tags r:id="rId3"/>
            </p:custDataLst>
          </p:nvPr>
        </p:nvSpPr>
        <p:spPr>
          <a:xfrm>
            <a:off x="3962400" y="4038600"/>
            <a:ext cx="4772025" cy="1478632"/>
          </a:xfrm>
        </p:spPr>
        <p:txBody>
          <a:bodyPr>
            <a:normAutofit/>
          </a:bodyPr>
          <a:lstStyle/>
          <a:p>
            <a:r>
              <a:rPr kumimoji="1" lang="ja-JP" altLang="en-US" sz="2400" dirty="0" smtClean="0">
                <a:latin typeface="Calibri" pitchFamily="34" charset="0"/>
                <a:ea typeface="ＭＳ Ｐゴシック" charset="-128"/>
              </a:rPr>
              <a:t>高岡　正</a:t>
            </a:r>
            <a:endParaRPr kumimoji="1" lang="en-US" altLang="ja-JP" sz="2400" dirty="0" smtClean="0">
              <a:latin typeface="Calibri" pitchFamily="34" charset="0"/>
              <a:ea typeface="ＭＳ Ｐゴシック" charset="-128"/>
            </a:endParaRPr>
          </a:p>
          <a:p>
            <a:r>
              <a:rPr kumimoji="1" lang="ja-JP" altLang="en-US" sz="2400" dirty="0" smtClean="0">
                <a:latin typeface="Calibri" pitchFamily="34" charset="0"/>
                <a:ea typeface="ＭＳ Ｐゴシック" charset="-128"/>
              </a:rPr>
              <a:t>2</a:t>
            </a:r>
            <a:r>
              <a:rPr kumimoji="1" lang="en-US" altLang="ja-JP" sz="2400" dirty="0" smtClean="0">
                <a:latin typeface="Calibri" pitchFamily="34" charset="0"/>
                <a:ea typeface="ＭＳ Ｐゴシック" charset="-128"/>
              </a:rPr>
              <a:t>014</a:t>
            </a:r>
            <a:r>
              <a:rPr kumimoji="1" lang="ja-JP" altLang="en-US" sz="2400" dirty="0" smtClean="0">
                <a:latin typeface="Calibri" pitchFamily="34" charset="0"/>
                <a:ea typeface="ＭＳ Ｐゴシック" charset="-128"/>
              </a:rPr>
              <a:t>年</a:t>
            </a:r>
            <a:r>
              <a:rPr kumimoji="1" lang="en-US" altLang="ja-JP" sz="2400" dirty="0" smtClean="0">
                <a:latin typeface="Calibri" pitchFamily="34" charset="0"/>
                <a:ea typeface="ＭＳ Ｐゴシック" charset="-128"/>
              </a:rPr>
              <a:t>11</a:t>
            </a:r>
            <a:r>
              <a:rPr kumimoji="1" lang="ja-JP" altLang="en-US" sz="2400" dirty="0" smtClean="0">
                <a:latin typeface="Calibri" pitchFamily="34" charset="0"/>
                <a:ea typeface="ＭＳ Ｐゴシック" charset="-128"/>
              </a:rPr>
              <a:t>月</a:t>
            </a:r>
            <a:r>
              <a:rPr kumimoji="1" lang="en-US" altLang="ja-JP" sz="2400" dirty="0" smtClean="0">
                <a:latin typeface="Calibri" pitchFamily="34" charset="0"/>
                <a:ea typeface="ＭＳ Ｐゴシック" charset="-128"/>
              </a:rPr>
              <a:t>12</a:t>
            </a:r>
            <a:r>
              <a:rPr kumimoji="1" lang="ja-JP" altLang="en-US" sz="2400" dirty="0" smtClean="0">
                <a:latin typeface="Calibri" pitchFamily="34" charset="0"/>
                <a:ea typeface="ＭＳ Ｐゴシック" charset="-128"/>
              </a:rPr>
              <a:t>日（火）</a:t>
            </a:r>
            <a:r>
              <a:rPr kumimoji="1" lang="en-US" altLang="ja-JP" sz="2400" dirty="0" smtClean="0">
                <a:latin typeface="Calibri" pitchFamily="34" charset="0"/>
                <a:ea typeface="ＭＳ Ｐゴシック" charset="-128"/>
              </a:rPr>
              <a:t/>
            </a:r>
            <a:br>
              <a:rPr kumimoji="1" lang="en-US" altLang="ja-JP" sz="2400" dirty="0" smtClean="0">
                <a:latin typeface="Calibri" pitchFamily="34" charset="0"/>
                <a:ea typeface="ＭＳ Ｐゴシック" charset="-128"/>
              </a:rPr>
            </a:br>
            <a:r>
              <a:rPr kumimoji="1" lang="ja-JP" altLang="en-US" sz="2400" dirty="0" smtClean="0">
                <a:latin typeface="Calibri" pitchFamily="34" charset="0"/>
                <a:ea typeface="ＭＳ Ｐゴシック" charset="-128"/>
              </a:rPr>
              <a:t>国際医療福祉大学大学院</a:t>
            </a:r>
            <a:endParaRPr kumimoji="1" altLang="en-US" sz="2400" dirty="0" smtClean="0">
              <a:latin typeface="Calibri" pitchFamily="34" charset="0"/>
              <a:ea typeface="ＭＳ Ｐゴシック" charset="-128"/>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2123728" y="3717032"/>
            <a:ext cx="6355432" cy="2736304"/>
          </a:xfrm>
          <a:prstGeom prst="rect">
            <a:avLst/>
          </a:prstGeom>
          <a:solidFill>
            <a:schemeClr val="bg2">
              <a:lumMod val="90000"/>
            </a:schemeClr>
          </a:solidFill>
        </p:spPr>
        <p:txBody>
          <a:bodyPr>
            <a:normAutofit/>
          </a:bodyPr>
          <a:lstStyle>
            <a:lvl1pPr marL="342900" indent="-342900" algn="l" rtl="0" eaLnBrk="1" fontAlgn="base" latinLnBrk="0" hangingPunct="1">
              <a:spcBef>
                <a:spcPct val="20000"/>
              </a:spcBef>
              <a:spcAft>
                <a:spcPct val="0"/>
              </a:spcAft>
              <a:buFont typeface="Arial" charset="0"/>
              <a:buChar char="•"/>
              <a:defRPr kumimoji="1" lang="ja-JP" sz="2800" kern="1200">
                <a:solidFill>
                  <a:schemeClr val="tx1"/>
                </a:solidFill>
                <a:latin typeface="+mn-lt"/>
                <a:ea typeface="+mn-ea"/>
                <a:cs typeface="+mn-cs"/>
              </a:defRPr>
            </a:lvl1pPr>
            <a:lvl2pPr marL="742950" indent="-285750" algn="l" rtl="0" eaLnBrk="1" fontAlgn="base" latinLnBrk="0" hangingPunct="1">
              <a:spcBef>
                <a:spcPct val="20000"/>
              </a:spcBef>
              <a:spcAft>
                <a:spcPct val="0"/>
              </a:spcAft>
              <a:buFont typeface="Arial" charset="0"/>
              <a:buChar char="–"/>
              <a:defRPr kumimoji="1" lang="ja-JP" sz="2400" kern="1200">
                <a:solidFill>
                  <a:schemeClr val="tx1"/>
                </a:solidFill>
                <a:latin typeface="+mn-lt"/>
                <a:ea typeface="+mn-ea"/>
                <a:cs typeface="+mn-cs"/>
              </a:defRPr>
            </a:lvl2pPr>
            <a:lvl3pPr marL="1143000" indent="-228600" algn="l" rtl="0" eaLnBrk="1" fontAlgn="base" latinLnBrk="0" hangingPunct="1">
              <a:spcBef>
                <a:spcPct val="20000"/>
              </a:spcBef>
              <a:spcAft>
                <a:spcPct val="0"/>
              </a:spcAft>
              <a:buFont typeface="Arial" charset="0"/>
              <a:buChar char="•"/>
              <a:defRPr kumimoji="1" lang="ja-JP" sz="2000" kern="1200">
                <a:solidFill>
                  <a:schemeClr val="tx1"/>
                </a:solidFill>
                <a:latin typeface="+mn-lt"/>
                <a:ea typeface="+mn-ea"/>
                <a:cs typeface="+mn-cs"/>
              </a:defRPr>
            </a:lvl3pPr>
            <a:lvl4pPr marL="1600200" indent="-228600" algn="l" rtl="0" eaLnBrk="1" fontAlgn="base" latinLnBrk="0" hangingPunct="1">
              <a:spcBef>
                <a:spcPct val="20000"/>
              </a:spcBef>
              <a:spcAft>
                <a:spcPct val="0"/>
              </a:spcAft>
              <a:buFont typeface="Arial" charset="0"/>
              <a:buChar char="–"/>
              <a:defRPr kumimoji="1" lang="ja-JP" kern="1200">
                <a:solidFill>
                  <a:schemeClr val="tx1"/>
                </a:solidFill>
                <a:latin typeface="+mn-lt"/>
                <a:ea typeface="+mn-ea"/>
                <a:cs typeface="+mn-cs"/>
              </a:defRPr>
            </a:lvl4pPr>
            <a:lvl5pPr marL="2057400" indent="-228600" algn="l" rtl="0" eaLnBrk="1" fontAlgn="base" latinLnBrk="0" hangingPunct="1">
              <a:spcBef>
                <a:spcPct val="20000"/>
              </a:spcBef>
              <a:spcAft>
                <a:spcPct val="0"/>
              </a:spcAft>
              <a:buFont typeface="Arial" charset="0"/>
              <a:buChar char="»"/>
              <a:defRPr kumimoji="1" lang="ja-JP"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lang="ja-JP" sz="2000" kern="1200">
                <a:solidFill>
                  <a:schemeClr val="tx1"/>
                </a:solidFill>
                <a:latin typeface="+mn-lt"/>
                <a:ea typeface="+mn-ea"/>
                <a:cs typeface="+mn-cs"/>
              </a:defRPr>
            </a:lvl9pPr>
          </a:lstStyle>
          <a:p>
            <a:pPr marL="914400" indent="-914400">
              <a:buFont typeface="+mj-lt"/>
              <a:buAutoNum type="arabicPeriod"/>
            </a:pPr>
            <a:r>
              <a:rPr lang="ja-JP" altLang="en-US" sz="4400" b="1" dirty="0" smtClean="0">
                <a:solidFill>
                  <a:srgbClr val="003300"/>
                </a:solidFill>
                <a:latin typeface="+mn-ea"/>
                <a:cs typeface="ＭＳ 明朝"/>
              </a:rPr>
              <a:t>難聴という障害</a:t>
            </a:r>
          </a:p>
          <a:p>
            <a:pPr marL="914400" indent="-914400">
              <a:buFont typeface="+mj-lt"/>
              <a:buAutoNum type="arabicPeriod"/>
            </a:pPr>
            <a:r>
              <a:rPr lang="ja-JP" altLang="en-US" sz="4400" b="1" dirty="0" smtClean="0">
                <a:solidFill>
                  <a:srgbClr val="003300"/>
                </a:solidFill>
                <a:latin typeface="+mn-ea"/>
                <a:cs typeface="ＭＳ 明朝"/>
              </a:rPr>
              <a:t>難聴者の制度改革</a:t>
            </a:r>
          </a:p>
          <a:p>
            <a:pPr marL="914400" indent="-914400">
              <a:buFont typeface="+mj-lt"/>
              <a:buAutoNum type="arabicPeriod"/>
            </a:pPr>
            <a:r>
              <a:rPr lang="ja-JP" altLang="en-US" sz="4400" b="1" dirty="0" smtClean="0">
                <a:solidFill>
                  <a:srgbClr val="003300"/>
                </a:solidFill>
                <a:latin typeface="+mn-ea"/>
                <a:cs typeface="ＭＳ 明朝"/>
              </a:rPr>
              <a:t>佐村河内氏問題</a:t>
            </a:r>
            <a:endParaRPr lang="ja-JP" altLang="en-US" sz="4400" b="1" dirty="0">
              <a:solidFill>
                <a:srgbClr val="003300"/>
              </a:solidFill>
              <a:latin typeface="+mn-ea"/>
              <a:cs typeface="ＭＳ 明朝"/>
            </a:endParaRPr>
          </a:p>
        </p:txBody>
      </p:sp>
      <p:sp>
        <p:nvSpPr>
          <p:cNvPr id="7" name="Title 1"/>
          <p:cNvSpPr txBox="1">
            <a:spLocks/>
          </p:cNvSpPr>
          <p:nvPr>
            <p:custDataLst>
              <p:tags r:id="rId2"/>
            </p:custDataLst>
          </p:nvPr>
        </p:nvSpPr>
        <p:spPr bwMode="auto">
          <a:xfrm>
            <a:off x="1475656" y="1412776"/>
            <a:ext cx="7439298" cy="1767185"/>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l" rtl="0" eaLnBrk="1" fontAlgn="base" latinLnBrk="0" hangingPunct="1">
              <a:spcBef>
                <a:spcPct val="0"/>
              </a:spcBef>
              <a:spcAft>
                <a:spcPct val="0"/>
              </a:spcAft>
              <a:defRPr kumimoji="0" lang="ja-JP" sz="4000" b="1" kern="1200" cap="small" baseline="0">
                <a:solidFill>
                  <a:srgbClr val="003300"/>
                </a:solidFill>
                <a:latin typeface="+mj-lt"/>
                <a:ea typeface="+mj-ea"/>
                <a:cs typeface="+mj-cs"/>
              </a:defRPr>
            </a:lvl1pPr>
            <a:lvl2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2pPr>
            <a:lvl3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3pPr>
            <a:lvl4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4pPr>
            <a:lvl5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5pPr>
            <a:lvl6pPr marL="4572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6pPr>
            <a:lvl7pPr marL="9144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7pPr>
            <a:lvl8pPr marL="13716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8pPr>
            <a:lvl9pPr marL="18288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9pPr>
          </a:lstStyle>
          <a:p>
            <a:pPr fontAlgn="auto">
              <a:spcAft>
                <a:spcPts val="0"/>
              </a:spcAft>
              <a:defRPr/>
            </a:pPr>
            <a:r>
              <a:rPr kumimoji="1" lang="ja-JP" altLang="en-US" sz="5400" dirty="0" smtClean="0">
                <a:latin typeface="メイリオ"/>
                <a:ea typeface="メイリオ"/>
                <a:cs typeface="メイリオ"/>
              </a:rPr>
              <a:t>難聴と</a:t>
            </a:r>
            <a:r>
              <a:rPr kumimoji="1" lang="ja-JP" altLang="en-US" sz="5400" dirty="0" smtClean="0">
                <a:latin typeface="メイリオ"/>
                <a:ea typeface="メイリオ"/>
                <a:cs typeface="メイリオ"/>
              </a:rPr>
              <a:t>私、</a:t>
            </a:r>
            <a:r>
              <a:rPr kumimoji="1" lang="ja-JP" altLang="en-US" sz="5400" dirty="0" smtClean="0">
                <a:latin typeface="メイリオ"/>
                <a:ea typeface="メイリオ"/>
                <a:cs typeface="メイリオ"/>
              </a:rPr>
              <a:t>障害者権利条約</a:t>
            </a:r>
            <a:r>
              <a:rPr kumimoji="1" lang="ja-JP" altLang="en-US" sz="5400" dirty="0" smtClean="0">
                <a:latin typeface="メイリオ"/>
                <a:ea typeface="メイリオ"/>
                <a:cs typeface="メイリオ"/>
              </a:rPr>
              <a:t>と</a:t>
            </a:r>
            <a:r>
              <a:rPr kumimoji="1" lang="ja-JP" altLang="en-US" sz="5400" dirty="0" smtClean="0">
                <a:latin typeface="メイリオ"/>
                <a:ea typeface="メイリオ"/>
                <a:cs typeface="メイリオ"/>
              </a:rPr>
              <a:t>佐村河内氏問題</a:t>
            </a:r>
            <a:endParaRPr kumimoji="1" lang="ja-JP" altLang="en-US" sz="5400" dirty="0">
              <a:latin typeface="メイリオ"/>
              <a:ea typeface="メイリオ"/>
              <a:cs typeface="メイリオ"/>
            </a:endParaRPr>
          </a:p>
        </p:txBody>
      </p:sp>
    </p:spTree>
    <p:extLst>
      <p:ext uri="{BB962C8B-B14F-4D97-AF65-F5344CB8AC3E}">
        <p14:creationId xmlns:p14="http://schemas.microsoft.com/office/powerpoint/2010/main" val="355547403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048000"/>
            <a:ext cx="7439744" cy="1362075"/>
          </a:xfrm>
        </p:spPr>
        <p:txBody>
          <a:bodyPr rtlCol="0">
            <a:normAutofit/>
          </a:bodyPr>
          <a:lstStyle/>
          <a:p>
            <a:pPr fontAlgn="auto">
              <a:spcAft>
                <a:spcPts val="0"/>
              </a:spcAft>
              <a:defRPr/>
            </a:pPr>
            <a:r>
              <a:rPr kumimoji="1" lang="ja-JP" altLang="en-US" sz="6600" dirty="0" smtClean="0">
                <a:latin typeface="+mn-ea"/>
                <a:ea typeface="+mn-ea"/>
              </a:rPr>
              <a:t>１</a:t>
            </a:r>
            <a:r>
              <a:rPr kumimoji="1" lang="en-US" altLang="ja-JP" sz="6600" dirty="0" smtClean="0">
                <a:latin typeface="+mn-ea"/>
                <a:ea typeface="+mn-ea"/>
              </a:rPr>
              <a:t>.</a:t>
            </a:r>
            <a:r>
              <a:rPr kumimoji="1" lang="ja-JP" altLang="en-US" sz="6600" dirty="0" smtClean="0">
                <a:latin typeface="+mn-ea"/>
                <a:ea typeface="+mn-ea"/>
              </a:rPr>
              <a:t>難聴という障害</a:t>
            </a:r>
            <a:endParaRPr kumimoji="1" sz="6600" dirty="0">
              <a:latin typeface="+mn-ea"/>
              <a:ea typeface="+mn-ea"/>
            </a:endParaRPr>
          </a:p>
        </p:txBody>
      </p:sp>
    </p:spTree>
    <p:extLst>
      <p:ext uri="{BB962C8B-B14F-4D97-AF65-F5344CB8AC3E}">
        <p14:creationId xmlns:p14="http://schemas.microsoft.com/office/powerpoint/2010/main" val="8710845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3856037"/>
          </a:xfrm>
          <a:prstGeom prst="rect">
            <a:avLst/>
          </a:prstGeom>
          <a:noFill/>
          <a:ln w="9525">
            <a:noFill/>
            <a:miter lim="800000"/>
            <a:headEnd/>
            <a:tailEnd/>
          </a:ln>
        </p:spPr>
        <p:txBody>
          <a:bodyPr/>
          <a:lstStyle/>
          <a:p>
            <a:r>
              <a:rPr lang="en-US" altLang="ja-JP" sz="6600" dirty="0" smtClean="0">
                <a:solidFill>
                  <a:srgbClr val="000090"/>
                </a:solidFill>
                <a:latin typeface="+mn-ea"/>
                <a:ea typeface="+mn-ea"/>
              </a:rPr>
              <a:t>Ⅰ.</a:t>
            </a:r>
            <a:r>
              <a:rPr lang="ja-JP" altLang="en-US" sz="6600" dirty="0" smtClean="0">
                <a:solidFill>
                  <a:srgbClr val="000090"/>
                </a:solidFill>
                <a:latin typeface="+mn-ea"/>
                <a:ea typeface="+mn-ea"/>
              </a:rPr>
              <a:t>難聴の特徴</a:t>
            </a:r>
            <a:endParaRPr lang="en-US" altLang="ja-JP" sz="6600" dirty="0" smtClean="0">
              <a:solidFill>
                <a:srgbClr val="000090"/>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sp>
        <p:nvSpPr>
          <p:cNvPr id="23553" name="TextBox 6"/>
          <p:cNvSpPr txBox="1">
            <a:spLocks noChangeArrowheads="1"/>
          </p:cNvSpPr>
          <p:nvPr/>
        </p:nvSpPr>
        <p:spPr bwMode="auto">
          <a:xfrm>
            <a:off x="1835696" y="1628800"/>
            <a:ext cx="6719912" cy="4176464"/>
          </a:xfrm>
          <a:prstGeom prst="rect">
            <a:avLst/>
          </a:prstGeom>
          <a:solidFill>
            <a:schemeClr val="bg1"/>
          </a:solidFill>
          <a:ln w="9525">
            <a:noFill/>
            <a:miter lim="800000"/>
            <a:headEnd/>
            <a:tailEnd/>
          </a:ln>
        </p:spPr>
        <p:txBody>
          <a:bodyPr/>
          <a:lstStyle/>
          <a:p>
            <a:pPr>
              <a:spcBef>
                <a:spcPts val="1800"/>
              </a:spcBef>
            </a:pPr>
            <a:r>
              <a:rPr lang="ja-JP" altLang="en-US" sz="6000" b="1" dirty="0" smtClean="0">
                <a:solidFill>
                  <a:srgbClr val="0000FF"/>
                </a:solidFill>
                <a:latin typeface="+mn-ea"/>
                <a:ea typeface="+mn-ea"/>
              </a:rPr>
              <a:t>１</a:t>
            </a:r>
            <a:r>
              <a:rPr lang="en-US" altLang="ja-JP" sz="6000" b="1" dirty="0" smtClean="0">
                <a:solidFill>
                  <a:srgbClr val="0000FF"/>
                </a:solidFill>
                <a:latin typeface="+mn-ea"/>
                <a:ea typeface="+mn-ea"/>
              </a:rPr>
              <a:t>.</a:t>
            </a:r>
            <a:r>
              <a:rPr lang="ja-JP" altLang="en-US" sz="6000" b="1" dirty="0" smtClean="0">
                <a:solidFill>
                  <a:srgbClr val="0000FF"/>
                </a:solidFill>
                <a:latin typeface="+mn-ea"/>
                <a:ea typeface="+mn-ea"/>
              </a:rPr>
              <a:t>聞こえが変化</a:t>
            </a:r>
            <a:endParaRPr lang="en-US" altLang="ja-JP" sz="6000" b="1" dirty="0" smtClean="0">
              <a:solidFill>
                <a:srgbClr val="0000FF"/>
              </a:solidFill>
              <a:latin typeface="+mn-ea"/>
              <a:ea typeface="+mn-ea"/>
            </a:endParaRPr>
          </a:p>
          <a:p>
            <a:pPr>
              <a:spcBef>
                <a:spcPts val="1800"/>
              </a:spcBef>
            </a:pPr>
            <a:r>
              <a:rPr lang="ja-JP" altLang="en-US" sz="6000" b="1" dirty="0" smtClean="0">
                <a:solidFill>
                  <a:srgbClr val="0000FF"/>
                </a:solidFill>
                <a:latin typeface="+mn-ea"/>
                <a:ea typeface="+mn-ea"/>
              </a:rPr>
              <a:t>２</a:t>
            </a:r>
            <a:r>
              <a:rPr lang="en-US" altLang="ja-JP" sz="6000" b="1" dirty="0" smtClean="0">
                <a:solidFill>
                  <a:srgbClr val="0000FF"/>
                </a:solidFill>
                <a:latin typeface="+mn-ea"/>
                <a:ea typeface="+mn-ea"/>
              </a:rPr>
              <a:t>.</a:t>
            </a:r>
            <a:r>
              <a:rPr lang="ja-JP" altLang="en-US" sz="6000" b="1" dirty="0" smtClean="0">
                <a:solidFill>
                  <a:srgbClr val="0000FF"/>
                </a:solidFill>
                <a:latin typeface="+mn-ea"/>
                <a:ea typeface="+mn-ea"/>
              </a:rPr>
              <a:t>明瞭に聞こえない</a:t>
            </a:r>
            <a:endParaRPr lang="en-US" altLang="ja-JP" sz="6000" b="1" dirty="0" smtClean="0">
              <a:solidFill>
                <a:srgbClr val="0000FF"/>
              </a:solidFill>
              <a:latin typeface="+mn-ea"/>
              <a:ea typeface="+mn-ea"/>
            </a:endParaRPr>
          </a:p>
          <a:p>
            <a:pPr>
              <a:spcBef>
                <a:spcPts val="1800"/>
              </a:spcBef>
            </a:pPr>
            <a:r>
              <a:rPr lang="ja-JP" altLang="en-US" sz="6000" b="1" dirty="0" smtClean="0">
                <a:solidFill>
                  <a:srgbClr val="0000FF"/>
                </a:solidFill>
                <a:latin typeface="+mn-ea"/>
                <a:ea typeface="+mn-ea"/>
              </a:rPr>
              <a:t>３．「関係性」の障害</a:t>
            </a:r>
            <a:endParaRPr lang="ja-JP" altLang="en-US" sz="6000" b="1" dirty="0">
              <a:solidFill>
                <a:srgbClr val="0000FF"/>
              </a:solidFill>
              <a:latin typeface="+mn-ea"/>
              <a:ea typeface="+mn-ea"/>
            </a:endParaRPr>
          </a:p>
        </p:txBody>
      </p:sp>
    </p:spTree>
    <p:extLst>
      <p:ext uri="{BB962C8B-B14F-4D97-AF65-F5344CB8AC3E}">
        <p14:creationId xmlns:p14="http://schemas.microsoft.com/office/powerpoint/2010/main" val="304241925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3856037"/>
          </a:xfrm>
          <a:prstGeom prst="rect">
            <a:avLst/>
          </a:prstGeom>
          <a:noFill/>
          <a:ln w="9525">
            <a:noFill/>
            <a:miter lim="800000"/>
            <a:headEnd/>
            <a:tailEnd/>
          </a:ln>
        </p:spPr>
        <p:txBody>
          <a:bodyPr/>
          <a:lstStyle/>
          <a:p>
            <a:r>
              <a:rPr lang="en-US" altLang="ja-JP" sz="7200" dirty="0" smtClean="0">
                <a:solidFill>
                  <a:srgbClr val="000090"/>
                </a:solidFill>
                <a:latin typeface="+mn-ea"/>
                <a:ea typeface="+mn-ea"/>
              </a:rPr>
              <a:t>Ⅱ.</a:t>
            </a:r>
            <a:r>
              <a:rPr lang="ja-JP" altLang="en-US" sz="7200" dirty="0" smtClean="0">
                <a:solidFill>
                  <a:srgbClr val="000090"/>
                </a:solidFill>
                <a:latin typeface="+mn-ea"/>
                <a:ea typeface="+mn-ea"/>
              </a:rPr>
              <a:t>周囲の難聴の理解しにくさ</a:t>
            </a:r>
            <a:endParaRPr lang="ja-JP" altLang="en-US" sz="7200" dirty="0">
              <a:solidFill>
                <a:srgbClr val="000090"/>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spTree>
    <p:extLst>
      <p:ext uri="{BB962C8B-B14F-4D97-AF65-F5344CB8AC3E}">
        <p14:creationId xmlns:p14="http://schemas.microsoft.com/office/powerpoint/2010/main" val="79561472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en-US" altLang="ja-JP" sz="7200" dirty="0" smtClean="0">
                <a:solidFill>
                  <a:srgbClr val="0000FF"/>
                </a:solidFill>
                <a:latin typeface="+mn-ea"/>
                <a:ea typeface="+mn-ea"/>
              </a:rPr>
              <a:t>1.</a:t>
            </a:r>
            <a:r>
              <a:rPr lang="ja-JP" altLang="en-US" sz="7200" dirty="0" smtClean="0">
                <a:solidFill>
                  <a:srgbClr val="0000FF"/>
                </a:solidFill>
                <a:latin typeface="+mn-ea"/>
                <a:ea typeface="+mn-ea"/>
              </a:rPr>
              <a:t>難聴は見えない障害</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508104" y="3573016"/>
            <a:ext cx="2862064" cy="2862064"/>
          </a:xfrm>
          <a:prstGeom prst="rect">
            <a:avLst/>
          </a:prstGeom>
        </p:spPr>
      </p:pic>
    </p:spTree>
    <p:extLst>
      <p:ext uri="{BB962C8B-B14F-4D97-AF65-F5344CB8AC3E}">
        <p14:creationId xmlns:p14="http://schemas.microsoft.com/office/powerpoint/2010/main" val="91220229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en-US" altLang="ja-JP" sz="7200" dirty="0" smtClean="0">
                <a:solidFill>
                  <a:srgbClr val="0000FF"/>
                </a:solidFill>
                <a:latin typeface="+mn-ea"/>
                <a:ea typeface="+mn-ea"/>
              </a:rPr>
              <a:t>2.</a:t>
            </a:r>
            <a:r>
              <a:rPr lang="ja-JP" altLang="en-US" sz="7200" dirty="0" smtClean="0">
                <a:solidFill>
                  <a:srgbClr val="0000FF"/>
                </a:solidFill>
                <a:latin typeface="+mn-ea"/>
                <a:ea typeface="+mn-ea"/>
              </a:rPr>
              <a:t>コミュニケーションの障害</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868144" y="3933056"/>
            <a:ext cx="2502024" cy="2502024"/>
          </a:xfrm>
          <a:prstGeom prst="rect">
            <a:avLst/>
          </a:prstGeom>
        </p:spPr>
      </p:pic>
    </p:spTree>
    <p:extLst>
      <p:ext uri="{BB962C8B-B14F-4D97-AF65-F5344CB8AC3E}">
        <p14:creationId xmlns:p14="http://schemas.microsoft.com/office/powerpoint/2010/main" val="365286525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ja-JP" altLang="ja-JP" sz="7200" dirty="0" smtClean="0">
                <a:solidFill>
                  <a:srgbClr val="0000FF"/>
                </a:solidFill>
                <a:latin typeface="+mn-ea"/>
                <a:ea typeface="+mn-ea"/>
              </a:rPr>
              <a:t>3</a:t>
            </a:r>
            <a:r>
              <a:rPr lang="en-US" altLang="ja-JP" sz="7200" dirty="0" smtClean="0">
                <a:solidFill>
                  <a:srgbClr val="0000FF"/>
                </a:solidFill>
                <a:latin typeface="+mn-ea"/>
                <a:ea typeface="+mn-ea"/>
              </a:rPr>
              <a:t>.</a:t>
            </a:r>
            <a:r>
              <a:rPr lang="ja-JP" altLang="en-US" sz="7200" dirty="0" smtClean="0">
                <a:solidFill>
                  <a:srgbClr val="0000FF"/>
                </a:solidFill>
                <a:latin typeface="+mn-ea"/>
                <a:ea typeface="+mn-ea"/>
              </a:rPr>
              <a:t>自分で気づきにくい</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868144" y="3933056"/>
            <a:ext cx="2502024" cy="2502024"/>
          </a:xfrm>
          <a:prstGeom prst="rect">
            <a:avLst/>
          </a:prstGeom>
        </p:spPr>
      </p:pic>
    </p:spTree>
    <p:extLst>
      <p:ext uri="{BB962C8B-B14F-4D97-AF65-F5344CB8AC3E}">
        <p14:creationId xmlns:p14="http://schemas.microsoft.com/office/powerpoint/2010/main" val="394019893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ja-JP" altLang="ja-JP" sz="7200" dirty="0">
                <a:solidFill>
                  <a:srgbClr val="0000FF"/>
                </a:solidFill>
                <a:latin typeface="+mn-ea"/>
                <a:ea typeface="+mn-ea"/>
              </a:rPr>
              <a:t>4</a:t>
            </a:r>
            <a:r>
              <a:rPr lang="en-US" altLang="ja-JP" sz="7200" dirty="0" smtClean="0">
                <a:solidFill>
                  <a:srgbClr val="0000FF"/>
                </a:solidFill>
                <a:latin typeface="+mn-ea"/>
                <a:ea typeface="+mn-ea"/>
              </a:rPr>
              <a:t>.</a:t>
            </a:r>
            <a:r>
              <a:rPr lang="ja-JP" altLang="en-US" sz="7200" dirty="0" smtClean="0">
                <a:solidFill>
                  <a:srgbClr val="0000FF"/>
                </a:solidFill>
                <a:latin typeface="+mn-ea"/>
                <a:ea typeface="+mn-ea"/>
              </a:rPr>
              <a:t>共通体験できない障害</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868144" y="3933056"/>
            <a:ext cx="2502024" cy="2502024"/>
          </a:xfrm>
          <a:prstGeom prst="rect">
            <a:avLst/>
          </a:prstGeom>
        </p:spPr>
      </p:pic>
    </p:spTree>
    <p:extLst>
      <p:ext uri="{BB962C8B-B14F-4D97-AF65-F5344CB8AC3E}">
        <p14:creationId xmlns:p14="http://schemas.microsoft.com/office/powerpoint/2010/main" val="366792076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en-US" altLang="ja-JP" sz="7200" dirty="0" smtClean="0">
                <a:solidFill>
                  <a:srgbClr val="0000FF"/>
                </a:solidFill>
                <a:latin typeface="+mn-ea"/>
                <a:ea typeface="+mn-ea"/>
              </a:rPr>
              <a:t>5.</a:t>
            </a:r>
            <a:r>
              <a:rPr lang="ja-JP" altLang="en-US" sz="7200" dirty="0" smtClean="0">
                <a:solidFill>
                  <a:srgbClr val="0000FF"/>
                </a:solidFill>
                <a:latin typeface="+mn-ea"/>
                <a:ea typeface="+mn-ea"/>
              </a:rPr>
              <a:t>説明しにくい障害</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868144" y="3933056"/>
            <a:ext cx="2502024" cy="2502024"/>
          </a:xfrm>
          <a:prstGeom prst="rect">
            <a:avLst/>
          </a:prstGeom>
        </p:spPr>
      </p:pic>
    </p:spTree>
    <p:extLst>
      <p:ext uri="{BB962C8B-B14F-4D97-AF65-F5344CB8AC3E}">
        <p14:creationId xmlns:p14="http://schemas.microsoft.com/office/powerpoint/2010/main" val="180386174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059832" y="548680"/>
            <a:ext cx="5328592" cy="1440160"/>
          </a:xfrm>
          <a:prstGeom prst="rect">
            <a:avLst/>
          </a:prstGeom>
          <a:noFill/>
          <a:ln w="9525">
            <a:noFill/>
            <a:miter lim="800000"/>
            <a:headEnd/>
            <a:tailEnd/>
          </a:ln>
        </p:spPr>
        <p:txBody>
          <a:bodyPr/>
          <a:lstStyle/>
          <a:p>
            <a:r>
              <a:rPr lang="ja-JP" altLang="en-US" sz="7200" dirty="0" smtClean="0">
                <a:solidFill>
                  <a:srgbClr val="000090"/>
                </a:solidFill>
                <a:latin typeface="+mn-ea"/>
                <a:ea typeface="+mn-ea"/>
              </a:rPr>
              <a:t>はじめまして</a:t>
            </a:r>
            <a:endParaRPr lang="ja-JP" altLang="en-US" sz="7200" dirty="0">
              <a:solidFill>
                <a:srgbClr val="000090"/>
              </a:solidFill>
              <a:latin typeface="+mn-ea"/>
              <a:ea typeface="+mn-ea"/>
            </a:endParaRPr>
          </a:p>
        </p:txBody>
      </p:sp>
      <p:pic>
        <p:nvPicPr>
          <p:cNvPr id="27651" name="Picture 7"/>
          <p:cNvPicPr>
            <a:picLocks noChangeAspect="1"/>
          </p:cNvPicPr>
          <p:nvPr/>
        </p:nvPicPr>
        <p:blipFill>
          <a:blip r:embed="rId3" cstate="print"/>
          <a:srcRect/>
          <a:stretch>
            <a:fillRect/>
          </a:stretch>
        </p:blipFill>
        <p:spPr bwMode="auto">
          <a:xfrm rot="20753331" flipH="1">
            <a:off x="833895" y="95180"/>
            <a:ext cx="2895600" cy="5726502"/>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4572000" y="2564904"/>
            <a:ext cx="2981251" cy="3192388"/>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en-US" altLang="ja-JP" sz="7200" dirty="0" smtClean="0">
                <a:solidFill>
                  <a:srgbClr val="0000FF"/>
                </a:solidFill>
                <a:latin typeface="+mn-ea"/>
                <a:ea typeface="+mn-ea"/>
              </a:rPr>
              <a:t>6.</a:t>
            </a:r>
            <a:r>
              <a:rPr lang="ja-JP" altLang="en-US" sz="7200" dirty="0" smtClean="0">
                <a:solidFill>
                  <a:srgbClr val="0000FF"/>
                </a:solidFill>
                <a:latin typeface="+mn-ea"/>
                <a:ea typeface="+mn-ea"/>
              </a:rPr>
              <a:t>千差万別な障害</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868144" y="3933056"/>
            <a:ext cx="2502024" cy="2502024"/>
          </a:xfrm>
          <a:prstGeom prst="rect">
            <a:avLst/>
          </a:prstGeom>
        </p:spPr>
      </p:pic>
    </p:spTree>
    <p:extLst>
      <p:ext uri="{BB962C8B-B14F-4D97-AF65-F5344CB8AC3E}">
        <p14:creationId xmlns:p14="http://schemas.microsoft.com/office/powerpoint/2010/main" val="367320627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en-US" altLang="ja-JP" sz="7200" dirty="0" smtClean="0">
                <a:solidFill>
                  <a:srgbClr val="0000FF"/>
                </a:solidFill>
                <a:latin typeface="+mn-ea"/>
                <a:ea typeface="+mn-ea"/>
              </a:rPr>
              <a:t>7.</a:t>
            </a:r>
            <a:r>
              <a:rPr lang="ja-JP" altLang="en-US" sz="7200" dirty="0" smtClean="0">
                <a:solidFill>
                  <a:srgbClr val="0000FF"/>
                </a:solidFill>
                <a:latin typeface="+mn-ea"/>
                <a:ea typeface="+mn-ea"/>
              </a:rPr>
              <a:t>聴覚の状況が複雑な障害</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868144" y="3933056"/>
            <a:ext cx="2502024" cy="2502024"/>
          </a:xfrm>
          <a:prstGeom prst="rect">
            <a:avLst/>
          </a:prstGeom>
        </p:spPr>
      </p:pic>
    </p:spTree>
    <p:extLst>
      <p:ext uri="{BB962C8B-B14F-4D97-AF65-F5344CB8AC3E}">
        <p14:creationId xmlns:p14="http://schemas.microsoft.com/office/powerpoint/2010/main" val="19314606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6"/>
          <p:cNvSpPr txBox="1">
            <a:spLocks noChangeArrowheads="1"/>
          </p:cNvSpPr>
          <p:nvPr/>
        </p:nvSpPr>
        <p:spPr bwMode="auto">
          <a:xfrm>
            <a:off x="2411760" y="1268760"/>
            <a:ext cx="6071840" cy="2349549"/>
          </a:xfrm>
          <a:prstGeom prst="rect">
            <a:avLst/>
          </a:prstGeom>
          <a:noFill/>
          <a:ln w="9525">
            <a:noFill/>
            <a:miter lim="800000"/>
            <a:headEnd/>
            <a:tailEnd/>
          </a:ln>
        </p:spPr>
        <p:txBody>
          <a:bodyPr/>
          <a:lstStyle/>
          <a:p>
            <a:r>
              <a:rPr lang="en-US" altLang="ja-JP" sz="7200" dirty="0" smtClean="0">
                <a:solidFill>
                  <a:srgbClr val="0000FF"/>
                </a:solidFill>
                <a:latin typeface="+mn-ea"/>
                <a:ea typeface="+mn-ea"/>
              </a:rPr>
              <a:t>8.</a:t>
            </a:r>
            <a:r>
              <a:rPr lang="ja-JP" altLang="en-US" sz="7200" dirty="0" smtClean="0">
                <a:solidFill>
                  <a:srgbClr val="0000FF"/>
                </a:solidFill>
                <a:latin typeface="+mn-ea"/>
                <a:ea typeface="+mn-ea"/>
              </a:rPr>
              <a:t>社会の理解が少ない障害</a:t>
            </a:r>
            <a:endParaRPr lang="ja-JP" altLang="en-US" sz="7200" dirty="0">
              <a:solidFill>
                <a:srgbClr val="0000FF"/>
              </a:solidFill>
              <a:latin typeface="+mn-ea"/>
              <a:ea typeface="+mn-ea"/>
            </a:endParaRPr>
          </a:p>
        </p:txBody>
      </p:sp>
      <p:pic>
        <p:nvPicPr>
          <p:cNvPr id="23554" name="Picture 8"/>
          <p:cNvPicPr>
            <a:picLocks noChangeAspect="1"/>
          </p:cNvPicPr>
          <p:nvPr/>
        </p:nvPicPr>
        <p:blipFill>
          <a:blip r:embed="rId3" cstate="print"/>
          <a:srcRect/>
          <a:stretch>
            <a:fillRect/>
          </a:stretch>
        </p:blipFill>
        <p:spPr bwMode="auto">
          <a:xfrm>
            <a:off x="-4953000" y="0"/>
            <a:ext cx="7766050" cy="16476663"/>
          </a:xfrm>
          <a:prstGeom prst="rect">
            <a:avLst/>
          </a:prstGeom>
          <a:noFill/>
          <a:ln w="9525">
            <a:noFill/>
            <a:miter lim="800000"/>
            <a:headEnd/>
            <a:tailEnd/>
          </a:ln>
        </p:spPr>
      </p:pic>
      <p:pic>
        <p:nvPicPr>
          <p:cNvPr id="2" name="図 1"/>
          <p:cNvPicPr>
            <a:picLocks noChangeAspect="1"/>
          </p:cNvPicPr>
          <p:nvPr/>
        </p:nvPicPr>
        <p:blipFill>
          <a:blip r:embed="rId4"/>
          <a:stretch>
            <a:fillRect/>
          </a:stretch>
        </p:blipFill>
        <p:spPr>
          <a:xfrm>
            <a:off x="5868144" y="3933056"/>
            <a:ext cx="2502024" cy="2502024"/>
          </a:xfrm>
          <a:prstGeom prst="rect">
            <a:avLst/>
          </a:prstGeom>
        </p:spPr>
      </p:pic>
    </p:spTree>
    <p:extLst>
      <p:ext uri="{BB962C8B-B14F-4D97-AF65-F5344CB8AC3E}">
        <p14:creationId xmlns:p14="http://schemas.microsoft.com/office/powerpoint/2010/main" val="27707671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6"/>
          <p:cNvSpPr txBox="1">
            <a:spLocks noChangeArrowheads="1"/>
          </p:cNvSpPr>
          <p:nvPr/>
        </p:nvSpPr>
        <p:spPr bwMode="auto">
          <a:xfrm>
            <a:off x="3276600" y="2087563"/>
            <a:ext cx="5257800" cy="4084637"/>
          </a:xfrm>
          <a:prstGeom prst="rect">
            <a:avLst/>
          </a:prstGeom>
          <a:noFill/>
          <a:ln w="9525">
            <a:noFill/>
            <a:miter lim="800000"/>
            <a:headEnd/>
            <a:tailEnd/>
          </a:ln>
        </p:spPr>
        <p:txBody>
          <a:bodyPr/>
          <a:lstStyle/>
          <a:p>
            <a:r>
              <a:rPr lang="en-US" altLang="ja-JP" sz="6000" dirty="0" smtClean="0">
                <a:latin typeface="+mn-ea"/>
              </a:rPr>
              <a:t>3</a:t>
            </a:r>
            <a:r>
              <a:rPr lang="ja-JP" altLang="en-US" sz="6000" dirty="0" smtClean="0">
                <a:latin typeface="+mn-ea"/>
              </a:rPr>
              <a:t>．</a:t>
            </a:r>
            <a:r>
              <a:rPr lang="ja-JP" altLang="en-US" sz="6000" dirty="0" smtClean="0">
                <a:latin typeface="+mn-ea"/>
              </a:rPr>
              <a:t>身体</a:t>
            </a:r>
            <a:r>
              <a:rPr lang="ja-JP" altLang="en-US" sz="6000" dirty="0" smtClean="0">
                <a:latin typeface="+mn-ea"/>
              </a:rPr>
              <a:t>障害者福祉法における難聴</a:t>
            </a:r>
            <a:endParaRPr lang="ja-JP" altLang="en-US" sz="6000" dirty="0">
              <a:latin typeface="+mn-ea"/>
            </a:endParaRPr>
          </a:p>
        </p:txBody>
      </p:sp>
      <p:pic>
        <p:nvPicPr>
          <p:cNvPr id="25602" name="Picture 5"/>
          <p:cNvPicPr>
            <a:picLocks noChangeAspect="1"/>
          </p:cNvPicPr>
          <p:nvPr/>
        </p:nvPicPr>
        <p:blipFill>
          <a:blip r:embed="rId3" cstate="print"/>
          <a:srcRect/>
          <a:stretch>
            <a:fillRect/>
          </a:stretch>
        </p:blipFill>
        <p:spPr bwMode="auto">
          <a:xfrm>
            <a:off x="-4933056" y="-6868144"/>
            <a:ext cx="7766051" cy="16476663"/>
          </a:xfrm>
          <a:prstGeom prst="rect">
            <a:avLst/>
          </a:prstGeom>
          <a:noFill/>
          <a:ln w="9525">
            <a:noFill/>
            <a:miter lim="800000"/>
            <a:headEnd/>
            <a:tailEnd/>
          </a:ln>
        </p:spPr>
      </p:pic>
      <p:pic>
        <p:nvPicPr>
          <p:cNvPr id="25603" name="Picture 12"/>
          <p:cNvPicPr>
            <a:picLocks noChangeAspect="1"/>
          </p:cNvPicPr>
          <p:nvPr/>
        </p:nvPicPr>
        <p:blipFill>
          <a:blip r:embed="rId4" cstate="print"/>
          <a:srcRect/>
          <a:stretch>
            <a:fillRect/>
          </a:stretch>
        </p:blipFill>
        <p:spPr bwMode="auto">
          <a:xfrm rot="20753331" flipH="1">
            <a:off x="-314915" y="3802825"/>
            <a:ext cx="2895601" cy="3390900"/>
          </a:xfrm>
          <a:prstGeom prst="rect">
            <a:avLst/>
          </a:prstGeom>
          <a:noFill/>
          <a:ln w="9525">
            <a:noFill/>
            <a:miter lim="800000"/>
            <a:headEnd/>
            <a:tailEnd/>
          </a:ln>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8680"/>
            <a:ext cx="7416824" cy="1296144"/>
          </a:xfrm>
          <a:solidFill>
            <a:srgbClr val="000090"/>
          </a:solidFill>
        </p:spPr>
        <p:txBody>
          <a:bodyPr>
            <a:normAutofit/>
          </a:bodyPr>
          <a:lstStyle/>
          <a:p>
            <a:r>
              <a:rPr lang="ja-JP" altLang="en-US" b="1" dirty="0" smtClean="0">
                <a:solidFill>
                  <a:schemeClr val="bg1"/>
                </a:solidFill>
                <a:effectLst/>
              </a:rPr>
              <a:t>難聴者人口</a:t>
            </a:r>
            <a:endParaRPr lang="ja-JP" altLang="ja-JP" b="1" dirty="0">
              <a:solidFill>
                <a:schemeClr val="bg1"/>
              </a:solidFill>
              <a:effectLst/>
            </a:endParaRPr>
          </a:p>
        </p:txBody>
      </p:sp>
      <p:sp>
        <p:nvSpPr>
          <p:cNvPr id="3" name="コンテンツ プレースホルダー 2"/>
          <p:cNvSpPr>
            <a:spLocks noGrp="1"/>
          </p:cNvSpPr>
          <p:nvPr>
            <p:ph idx="1"/>
          </p:nvPr>
        </p:nvSpPr>
        <p:spPr>
          <a:xfrm>
            <a:off x="971600" y="2132856"/>
            <a:ext cx="7679824" cy="4032448"/>
          </a:xfrm>
          <a:solidFill>
            <a:schemeClr val="bg2">
              <a:lumMod val="90000"/>
            </a:schemeClr>
          </a:solidFill>
        </p:spPr>
        <p:txBody>
          <a:bodyPr>
            <a:normAutofit/>
          </a:bodyPr>
          <a:lstStyle/>
          <a:p>
            <a:pPr marL="742950" indent="-742950">
              <a:spcBef>
                <a:spcPts val="1368"/>
              </a:spcBef>
              <a:buFont typeface="+mj-lt"/>
              <a:buAutoNum type="alphaUcPeriod"/>
            </a:pPr>
            <a:r>
              <a:rPr lang="en-US" altLang="ja-JP" sz="4400" b="1" dirty="0" smtClean="0">
                <a:solidFill>
                  <a:srgbClr val="800000"/>
                </a:solidFill>
              </a:rPr>
              <a:t>3</a:t>
            </a:r>
            <a:r>
              <a:rPr lang="en-US" altLang="ja-JP" sz="4400" b="1" dirty="0" smtClean="0">
                <a:solidFill>
                  <a:srgbClr val="800000"/>
                </a:solidFill>
              </a:rPr>
              <a:t>4</a:t>
            </a:r>
            <a:r>
              <a:rPr lang="ja-JP" altLang="en-US" sz="4400" b="1" dirty="0" smtClean="0">
                <a:solidFill>
                  <a:srgbClr val="800000"/>
                </a:solidFill>
              </a:rPr>
              <a:t>万人</a:t>
            </a:r>
            <a:endParaRPr lang="en-US" altLang="ja-JP" sz="4400" b="1" dirty="0" smtClean="0">
              <a:solidFill>
                <a:srgbClr val="800000"/>
              </a:solidFill>
            </a:endParaRPr>
          </a:p>
          <a:p>
            <a:pPr marL="742950" indent="-742950">
              <a:spcBef>
                <a:spcPts val="1368"/>
              </a:spcBef>
              <a:buFont typeface="+mj-lt"/>
              <a:buAutoNum type="alphaUcPeriod"/>
            </a:pPr>
            <a:r>
              <a:rPr lang="en-US" altLang="ja-JP" sz="4400" b="1" dirty="0" smtClean="0">
                <a:solidFill>
                  <a:srgbClr val="800000"/>
                </a:solidFill>
              </a:rPr>
              <a:t>600</a:t>
            </a:r>
            <a:r>
              <a:rPr lang="ja-JP" altLang="en-US" sz="4400" b="1" dirty="0" smtClean="0">
                <a:solidFill>
                  <a:srgbClr val="800000"/>
                </a:solidFill>
              </a:rPr>
              <a:t>万人</a:t>
            </a:r>
            <a:endParaRPr lang="en-US" altLang="ja-JP" sz="4400" b="1" dirty="0" smtClean="0">
              <a:solidFill>
                <a:srgbClr val="800000"/>
              </a:solidFill>
            </a:endParaRPr>
          </a:p>
          <a:p>
            <a:pPr marL="742950" indent="-742950">
              <a:spcBef>
                <a:spcPts val="1368"/>
              </a:spcBef>
              <a:buFont typeface="+mj-lt"/>
              <a:buAutoNum type="alphaUcPeriod"/>
            </a:pPr>
            <a:r>
              <a:rPr lang="en-US" altLang="ja-JP" sz="4400" b="1" dirty="0" smtClean="0">
                <a:solidFill>
                  <a:srgbClr val="800000"/>
                </a:solidFill>
              </a:rPr>
              <a:t>1500</a:t>
            </a:r>
            <a:r>
              <a:rPr lang="ja-JP" altLang="en-US" sz="4400" b="1" dirty="0" smtClean="0">
                <a:solidFill>
                  <a:srgbClr val="800000"/>
                </a:solidFill>
              </a:rPr>
              <a:t>万人</a:t>
            </a:r>
            <a:endParaRPr lang="en-US" altLang="ja-JP" sz="4400" b="1" dirty="0" smtClean="0">
              <a:solidFill>
                <a:srgbClr val="800000"/>
              </a:solidFill>
            </a:endParaRPr>
          </a:p>
          <a:p>
            <a:pPr marL="742950" indent="-742950">
              <a:spcBef>
                <a:spcPts val="1368"/>
              </a:spcBef>
              <a:buFont typeface="+mj-lt"/>
              <a:buAutoNum type="alphaUcPeriod"/>
            </a:pPr>
            <a:r>
              <a:rPr lang="en-US" altLang="ja-JP" sz="4400" b="1" dirty="0" smtClean="0">
                <a:solidFill>
                  <a:srgbClr val="800000"/>
                </a:solidFill>
              </a:rPr>
              <a:t>1900</a:t>
            </a:r>
            <a:r>
              <a:rPr lang="ja-JP" altLang="en-US" sz="4400" b="1" dirty="0" smtClean="0">
                <a:solidFill>
                  <a:srgbClr val="800000"/>
                </a:solidFill>
              </a:rPr>
              <a:t>万人</a:t>
            </a:r>
            <a:endParaRPr lang="en-US" altLang="ja-JP" sz="4000" b="1" dirty="0" smtClean="0">
              <a:solidFill>
                <a:srgbClr val="800000"/>
              </a:solidFill>
            </a:endParaRPr>
          </a:p>
          <a:p>
            <a:pPr marL="0" indent="0">
              <a:buNone/>
            </a:pPr>
            <a:endParaRPr kumimoji="1" lang="ja-JP" altLang="en-US" dirty="0">
              <a:solidFill>
                <a:schemeClr val="accent2"/>
              </a:solidFill>
            </a:endParaRPr>
          </a:p>
        </p:txBody>
      </p:sp>
    </p:spTree>
    <p:extLst>
      <p:ext uri="{BB962C8B-B14F-4D97-AF65-F5344CB8AC3E}">
        <p14:creationId xmlns:p14="http://schemas.microsoft.com/office/powerpoint/2010/main" val="1084279262"/>
      </p:ext>
    </p:extLst>
  </p:cSld>
  <p:clrMapOvr>
    <a:masterClrMapping/>
  </p:clrMapOvr>
  <p:transition xmlns:p14="http://schemas.microsoft.com/office/powerpoint/2010/mai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8680"/>
            <a:ext cx="7416824" cy="1296144"/>
          </a:xfrm>
          <a:solidFill>
            <a:srgbClr val="000090"/>
          </a:solidFill>
        </p:spPr>
        <p:txBody>
          <a:bodyPr>
            <a:normAutofit/>
          </a:bodyPr>
          <a:lstStyle/>
          <a:p>
            <a:r>
              <a:rPr lang="ja-JP" altLang="en-US" b="1" dirty="0" smtClean="0">
                <a:solidFill>
                  <a:schemeClr val="bg1"/>
                </a:solidFill>
                <a:effectLst/>
              </a:rPr>
              <a:t>難聴者人口</a:t>
            </a:r>
            <a:endParaRPr lang="ja-JP" altLang="ja-JP" b="1" dirty="0">
              <a:solidFill>
                <a:schemeClr val="bg1"/>
              </a:solidFill>
              <a:effectLst/>
            </a:endParaRPr>
          </a:p>
        </p:txBody>
      </p:sp>
      <p:sp>
        <p:nvSpPr>
          <p:cNvPr id="3" name="コンテンツ プレースホルダー 2"/>
          <p:cNvSpPr>
            <a:spLocks noGrp="1"/>
          </p:cNvSpPr>
          <p:nvPr>
            <p:ph idx="1"/>
          </p:nvPr>
        </p:nvSpPr>
        <p:spPr>
          <a:xfrm>
            <a:off x="971600" y="2132856"/>
            <a:ext cx="7920880" cy="4032448"/>
          </a:xfrm>
          <a:solidFill>
            <a:schemeClr val="bg2">
              <a:lumMod val="90000"/>
            </a:schemeClr>
          </a:solidFill>
        </p:spPr>
        <p:txBody>
          <a:bodyPr>
            <a:normAutofit fontScale="92500" lnSpcReduction="10000"/>
          </a:bodyPr>
          <a:lstStyle/>
          <a:p>
            <a:pPr marL="742950" indent="-742950">
              <a:spcBef>
                <a:spcPts val="1368"/>
              </a:spcBef>
              <a:buFont typeface="+mj-lt"/>
              <a:buAutoNum type="alphaUcPeriod"/>
            </a:pPr>
            <a:r>
              <a:rPr lang="ja-JP" altLang="en-US" sz="4300" b="1" dirty="0" smtClean="0">
                <a:solidFill>
                  <a:srgbClr val="800000"/>
                </a:solidFill>
              </a:rPr>
              <a:t>身体障害者実態調査の聴覚障害者数</a:t>
            </a:r>
            <a:endParaRPr lang="en-US" altLang="ja-JP" sz="4300" b="1" dirty="0" smtClean="0">
              <a:solidFill>
                <a:srgbClr val="800000"/>
              </a:solidFill>
            </a:endParaRPr>
          </a:p>
          <a:p>
            <a:pPr marL="742950" indent="-742950">
              <a:spcBef>
                <a:spcPts val="1368"/>
              </a:spcBef>
              <a:buFont typeface="+mj-lt"/>
              <a:buAutoNum type="alphaUcPeriod"/>
            </a:pPr>
            <a:r>
              <a:rPr lang="ja-JP" altLang="en-US" sz="4300" b="1" dirty="0" smtClean="0">
                <a:solidFill>
                  <a:srgbClr val="800000"/>
                </a:solidFill>
              </a:rPr>
              <a:t>朝日新聞社説「</a:t>
            </a:r>
            <a:r>
              <a:rPr lang="en-US" altLang="ja-JP" sz="4300" b="1" dirty="0" smtClean="0">
                <a:solidFill>
                  <a:srgbClr val="800000"/>
                </a:solidFill>
              </a:rPr>
              <a:t>『</a:t>
            </a:r>
            <a:r>
              <a:rPr lang="ja-JP" altLang="en-US" sz="4300" b="1" dirty="0" smtClean="0">
                <a:solidFill>
                  <a:srgbClr val="800000"/>
                </a:solidFill>
              </a:rPr>
              <a:t>難聴化社会</a:t>
            </a:r>
            <a:r>
              <a:rPr lang="en-US" altLang="ja-JP" sz="4300" b="1" dirty="0">
                <a:solidFill>
                  <a:srgbClr val="800000"/>
                </a:solidFill>
              </a:rPr>
              <a:t>』</a:t>
            </a:r>
            <a:r>
              <a:rPr lang="ja-JP" altLang="en-US" sz="4300" b="1" dirty="0" smtClean="0">
                <a:solidFill>
                  <a:srgbClr val="800000"/>
                </a:solidFill>
              </a:rPr>
              <a:t>対策を急ごう」（</a:t>
            </a:r>
            <a:r>
              <a:rPr lang="en-US" altLang="ja-JP" sz="4300" b="1" dirty="0" smtClean="0">
                <a:solidFill>
                  <a:srgbClr val="800000"/>
                </a:solidFill>
              </a:rPr>
              <a:t>1994</a:t>
            </a:r>
            <a:r>
              <a:rPr lang="ja-JP" altLang="en-US" sz="4300" b="1" dirty="0" smtClean="0">
                <a:solidFill>
                  <a:srgbClr val="800000"/>
                </a:solidFill>
              </a:rPr>
              <a:t>年</a:t>
            </a:r>
            <a:r>
              <a:rPr lang="en-US" altLang="ja-JP" sz="4300" b="1" dirty="0" smtClean="0">
                <a:solidFill>
                  <a:srgbClr val="800000"/>
                </a:solidFill>
              </a:rPr>
              <a:t>10</a:t>
            </a:r>
            <a:r>
              <a:rPr lang="ja-JP" altLang="en-US" sz="4300" b="1" dirty="0" smtClean="0">
                <a:solidFill>
                  <a:srgbClr val="800000"/>
                </a:solidFill>
              </a:rPr>
              <a:t>月</a:t>
            </a:r>
            <a:r>
              <a:rPr lang="en-US" altLang="ja-JP" sz="4300" b="1" dirty="0" smtClean="0">
                <a:solidFill>
                  <a:srgbClr val="800000"/>
                </a:solidFill>
              </a:rPr>
              <a:t>10</a:t>
            </a:r>
            <a:r>
              <a:rPr lang="ja-JP" altLang="en-US" sz="4300" b="1" dirty="0" smtClean="0">
                <a:solidFill>
                  <a:srgbClr val="800000"/>
                </a:solidFill>
              </a:rPr>
              <a:t>日）</a:t>
            </a:r>
            <a:endParaRPr lang="en-US" altLang="ja-JP" sz="4300" b="1" dirty="0" smtClean="0">
              <a:solidFill>
                <a:srgbClr val="800000"/>
              </a:solidFill>
            </a:endParaRPr>
          </a:p>
          <a:p>
            <a:pPr marL="742950" indent="-742950">
              <a:spcBef>
                <a:spcPts val="1368"/>
              </a:spcBef>
              <a:buFont typeface="+mj-lt"/>
              <a:buAutoNum type="alphaUcPeriod"/>
            </a:pPr>
            <a:r>
              <a:rPr lang="ja-JP" altLang="en-US" sz="4300" b="1" dirty="0" smtClean="0">
                <a:solidFill>
                  <a:srgbClr val="800000"/>
                </a:solidFill>
              </a:rPr>
              <a:t>国立長寿医療研究センター</a:t>
            </a:r>
            <a:endParaRPr lang="en-US" altLang="ja-JP" sz="4300" b="1" dirty="0" smtClean="0">
              <a:solidFill>
                <a:srgbClr val="800000"/>
              </a:solidFill>
            </a:endParaRPr>
          </a:p>
          <a:p>
            <a:pPr marL="742950" indent="-742950">
              <a:spcBef>
                <a:spcPts val="1368"/>
              </a:spcBef>
              <a:buFont typeface="+mj-lt"/>
              <a:buAutoNum type="alphaUcPeriod"/>
            </a:pPr>
            <a:r>
              <a:rPr lang="ja-JP" altLang="en-US" sz="4300" b="1" dirty="0" smtClean="0">
                <a:solidFill>
                  <a:srgbClr val="800000"/>
                </a:solidFill>
              </a:rPr>
              <a:t>補聴器販売店協会</a:t>
            </a:r>
            <a:endParaRPr lang="en-US" altLang="ja-JP" sz="4300" b="1" dirty="0" smtClean="0">
              <a:solidFill>
                <a:srgbClr val="800000"/>
              </a:solidFill>
            </a:endParaRPr>
          </a:p>
          <a:p>
            <a:pPr marL="0" indent="0">
              <a:buNone/>
            </a:pPr>
            <a:endParaRPr kumimoji="1" lang="ja-JP" altLang="en-US" dirty="0">
              <a:solidFill>
                <a:schemeClr val="accent2"/>
              </a:solidFill>
            </a:endParaRPr>
          </a:p>
        </p:txBody>
      </p:sp>
    </p:spTree>
    <p:extLst>
      <p:ext uri="{BB962C8B-B14F-4D97-AF65-F5344CB8AC3E}">
        <p14:creationId xmlns:p14="http://schemas.microsoft.com/office/powerpoint/2010/main" val="1877028774"/>
      </p:ext>
    </p:extLst>
  </p:cSld>
  <p:clrMapOvr>
    <a:masterClrMapping/>
  </p:clrMapOvr>
  <p:transition xmlns:p14="http://schemas.microsoft.com/office/powerpoint/2010/mai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加齢とオージオグラム正立.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0922" t="7106" r="10722" b="11356"/>
          <a:stretch/>
        </p:blipFill>
        <p:spPr>
          <a:xfrm rot="10800000">
            <a:off x="1547664" y="332656"/>
            <a:ext cx="6961398" cy="6318740"/>
          </a:xfrm>
        </p:spPr>
      </p:pic>
    </p:spTree>
    <p:extLst>
      <p:ext uri="{BB962C8B-B14F-4D97-AF65-F5344CB8AC3E}">
        <p14:creationId xmlns:p14="http://schemas.microsoft.com/office/powerpoint/2010/main" val="464741460"/>
      </p:ext>
    </p:extLst>
  </p:cSld>
  <p:clrMapOvr>
    <a:masterClrMapping/>
  </p:clrMapOvr>
  <p:transition xmlns:p14="http://schemas.microsoft.com/office/powerpoint/2010/mai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8680"/>
            <a:ext cx="7272808" cy="1224136"/>
          </a:xfrm>
          <a:solidFill>
            <a:srgbClr val="000090"/>
          </a:solidFill>
        </p:spPr>
        <p:txBody>
          <a:bodyPr>
            <a:normAutofit/>
          </a:bodyPr>
          <a:lstStyle/>
          <a:p>
            <a:r>
              <a:rPr lang="ja-JP" altLang="en-US" sz="3200" dirty="0" smtClean="0">
                <a:solidFill>
                  <a:schemeClr val="bg1"/>
                </a:solidFill>
                <a:effectLst/>
              </a:rPr>
              <a:t>「身体障害者福祉法別表」の</a:t>
            </a:r>
            <a:r>
              <a:rPr lang="en-US" altLang="ja-JP" sz="3200" dirty="0" smtClean="0">
                <a:solidFill>
                  <a:schemeClr val="bg1"/>
                </a:solidFill>
              </a:rPr>
              <a:t>【</a:t>
            </a:r>
            <a:r>
              <a:rPr lang="ja-JP" altLang="en-US" sz="3200" dirty="0" smtClean="0">
                <a:solidFill>
                  <a:schemeClr val="bg1"/>
                </a:solidFill>
                <a:effectLst/>
              </a:rPr>
              <a:t>聴覚障害</a:t>
            </a:r>
            <a:r>
              <a:rPr lang="en-US" altLang="ja-JP" sz="3200" dirty="0" smtClean="0">
                <a:solidFill>
                  <a:schemeClr val="bg1"/>
                </a:solidFill>
              </a:rPr>
              <a:t>】</a:t>
            </a:r>
            <a:endParaRPr lang="ja-JP" altLang="ja-JP" sz="3200" dirty="0">
              <a:solidFill>
                <a:schemeClr val="bg1"/>
              </a:solidFill>
              <a:effectLst/>
            </a:endParaRPr>
          </a:p>
        </p:txBody>
      </p:sp>
      <p:sp>
        <p:nvSpPr>
          <p:cNvPr id="8" name="コンテンツ プレースホルダー 7"/>
          <p:cNvSpPr>
            <a:spLocks noGrp="1"/>
          </p:cNvSpPr>
          <p:nvPr>
            <p:ph idx="1"/>
          </p:nvPr>
        </p:nvSpPr>
        <p:spPr>
          <a:xfrm>
            <a:off x="899592" y="2060848"/>
            <a:ext cx="7848872" cy="4297363"/>
          </a:xfrm>
          <a:solidFill>
            <a:schemeClr val="bg2">
              <a:lumMod val="90000"/>
            </a:schemeClr>
          </a:solidFill>
        </p:spPr>
        <p:txBody>
          <a:bodyPr>
            <a:normAutofit fontScale="92500" lnSpcReduction="10000"/>
          </a:bodyPr>
          <a:lstStyle/>
          <a:p>
            <a:pPr marL="0" indent="0">
              <a:buNone/>
            </a:pPr>
            <a:r>
              <a:rPr lang="ja-JP" altLang="en-US" dirty="0"/>
              <a:t>二　次に掲げる聴覚又は平衡機能の障害で、永続するもの。</a:t>
            </a:r>
          </a:p>
          <a:p>
            <a:pPr marL="0" indent="0">
              <a:buNone/>
            </a:pPr>
            <a:r>
              <a:rPr lang="ja-JP" altLang="en-US" dirty="0"/>
              <a:t>　</a:t>
            </a:r>
            <a:r>
              <a:rPr lang="en-US" altLang="ja-JP" dirty="0"/>
              <a:t>1</a:t>
            </a:r>
            <a:r>
              <a:rPr lang="ja-JP" altLang="en-US" dirty="0"/>
              <a:t>　両耳の聴力レベルがそれぞれ七</a:t>
            </a:r>
            <a:r>
              <a:rPr lang="en-US" altLang="ja-JP" dirty="0"/>
              <a:t>〇</a:t>
            </a:r>
            <a:r>
              <a:rPr lang="ja-JP" altLang="en-US" dirty="0"/>
              <a:t>デシベル以上のもの。</a:t>
            </a:r>
          </a:p>
          <a:p>
            <a:pPr marL="0" indent="0">
              <a:buNone/>
            </a:pPr>
            <a:r>
              <a:rPr lang="ja-JP" altLang="en-US" dirty="0"/>
              <a:t>　</a:t>
            </a:r>
            <a:r>
              <a:rPr lang="en-US" altLang="ja-JP" dirty="0"/>
              <a:t>2</a:t>
            </a:r>
            <a:r>
              <a:rPr lang="ja-JP" altLang="en-US" dirty="0"/>
              <a:t>　一耳の聴力レベルが九</a:t>
            </a:r>
            <a:r>
              <a:rPr lang="en-US" altLang="ja-JP" dirty="0"/>
              <a:t>〇</a:t>
            </a:r>
            <a:r>
              <a:rPr lang="ja-JP" altLang="en-US" dirty="0"/>
              <a:t>デシベル以上、他耳の聴力レベルが五</a:t>
            </a:r>
            <a:r>
              <a:rPr lang="en-US" altLang="ja-JP" dirty="0"/>
              <a:t>〇</a:t>
            </a:r>
            <a:r>
              <a:rPr lang="ja-JP" altLang="en-US" dirty="0"/>
              <a:t>デシベル以上のもの</a:t>
            </a:r>
          </a:p>
          <a:p>
            <a:pPr marL="0" indent="0">
              <a:buNone/>
            </a:pPr>
            <a:r>
              <a:rPr lang="ja-JP" altLang="en-US" dirty="0"/>
              <a:t>　</a:t>
            </a:r>
            <a:r>
              <a:rPr lang="en-US" altLang="ja-JP" dirty="0"/>
              <a:t>3</a:t>
            </a:r>
            <a:r>
              <a:rPr lang="ja-JP" altLang="en-US" dirty="0"/>
              <a:t>　両耳による普通話声の最良の語音明瞭度が五</a:t>
            </a:r>
            <a:r>
              <a:rPr lang="en-US" altLang="ja-JP" dirty="0"/>
              <a:t>〇</a:t>
            </a:r>
            <a:r>
              <a:rPr lang="ja-JP" altLang="en-US" dirty="0"/>
              <a:t>パーセント以下のもの。</a:t>
            </a:r>
          </a:p>
          <a:p>
            <a:pPr marL="0" indent="0">
              <a:buNone/>
            </a:pPr>
            <a:r>
              <a:rPr lang="ja-JP" altLang="en-US" dirty="0"/>
              <a:t>　</a:t>
            </a:r>
            <a:r>
              <a:rPr lang="en-US" altLang="ja-JP" dirty="0"/>
              <a:t>4</a:t>
            </a:r>
            <a:r>
              <a:rPr lang="ja-JP" altLang="en-US" dirty="0"/>
              <a:t>　平衡機能の著しい障害。</a:t>
            </a:r>
            <a:endParaRPr kumimoji="1" lang="ja-JP" altLang="en-US" dirty="0"/>
          </a:p>
        </p:txBody>
      </p:sp>
    </p:spTree>
    <p:extLst>
      <p:ext uri="{BB962C8B-B14F-4D97-AF65-F5344CB8AC3E}">
        <p14:creationId xmlns:p14="http://schemas.microsoft.com/office/powerpoint/2010/main" val="1161807787"/>
      </p:ext>
    </p:extLst>
  </p:cSld>
  <p:clrMapOvr>
    <a:masterClrMapping/>
  </p:clrMapOvr>
  <p:transition xmlns:p14="http://schemas.microsoft.com/office/powerpoint/2010/mai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8680"/>
            <a:ext cx="7272808" cy="1224136"/>
          </a:xfrm>
          <a:solidFill>
            <a:srgbClr val="000090"/>
          </a:solidFill>
        </p:spPr>
        <p:txBody>
          <a:bodyPr>
            <a:normAutofit/>
          </a:bodyPr>
          <a:lstStyle/>
          <a:p>
            <a:r>
              <a:rPr lang="ja-JP" altLang="en-US" sz="4000" dirty="0" smtClean="0">
                <a:solidFill>
                  <a:schemeClr val="bg1"/>
                </a:solidFill>
                <a:effectLst/>
              </a:rPr>
              <a:t>身体障害程度等級表</a:t>
            </a:r>
            <a:endParaRPr lang="ja-JP" altLang="ja-JP" sz="4000" dirty="0">
              <a:solidFill>
                <a:schemeClr val="bg1"/>
              </a:solidFill>
              <a:effectLst/>
            </a:endParaRPr>
          </a:p>
        </p:txBody>
      </p:sp>
      <p:pic>
        <p:nvPicPr>
          <p:cNvPr id="7" name="コンテンツ プレースホルダー 6" descr="聴覚障害等級表２.tiff"/>
          <p:cNvPicPr>
            <a:picLocks noGrp="1" noChangeAspect="1"/>
          </p:cNvPicPr>
          <p:nvPr>
            <p:ph idx="1"/>
          </p:nvPr>
        </p:nvPicPr>
        <p:blipFill rotWithShape="1">
          <a:blip r:embed="rId3">
            <a:extLst>
              <a:ext uri="{28A0092B-C50C-407E-A947-70E740481C1C}">
                <a14:useLocalDpi xmlns:a14="http://schemas.microsoft.com/office/drawing/2010/main" val="0"/>
              </a:ext>
            </a:extLst>
          </a:blip>
          <a:srcRect t="-203" b="-203"/>
          <a:stretch/>
        </p:blipFill>
        <p:spPr>
          <a:xfrm>
            <a:off x="611560" y="1916832"/>
            <a:ext cx="8385030" cy="3920819"/>
          </a:xfrm>
        </p:spPr>
      </p:pic>
    </p:spTree>
    <p:extLst>
      <p:ext uri="{BB962C8B-B14F-4D97-AF65-F5344CB8AC3E}">
        <p14:creationId xmlns:p14="http://schemas.microsoft.com/office/powerpoint/2010/main" val="1835298917"/>
      </p:ext>
    </p:extLst>
  </p:cSld>
  <p:clrMapOvr>
    <a:masterClrMapping/>
  </p:clrMapOvr>
  <p:transition xmlns:p14="http://schemas.microsoft.com/office/powerpoint/2010/mai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聴覚障害等級表.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273" t="-338" r="-418" b="-115"/>
          <a:stretch/>
        </p:blipFill>
        <p:spPr>
          <a:xfrm>
            <a:off x="899592" y="188640"/>
            <a:ext cx="7655045" cy="6337185"/>
          </a:xfrm>
        </p:spPr>
      </p:pic>
    </p:spTree>
    <p:extLst>
      <p:ext uri="{BB962C8B-B14F-4D97-AF65-F5344CB8AC3E}">
        <p14:creationId xmlns:p14="http://schemas.microsoft.com/office/powerpoint/2010/main" val="229412760"/>
      </p:ext>
    </p:extLst>
  </p:cSld>
  <p:clrMapOvr>
    <a:masterClrMapping/>
  </p:clrMapOvr>
  <p:transition xmlns:p14="http://schemas.microsoft.com/office/powerpoint/2010/mai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p:cNvPicPr>
          <p:nvPr/>
        </p:nvPicPr>
        <p:blipFill>
          <a:blip r:embed="rId3" cstate="print"/>
          <a:srcRect/>
          <a:stretch>
            <a:fillRect/>
          </a:stretch>
        </p:blipFill>
        <p:spPr bwMode="auto">
          <a:xfrm rot="20753331" flipH="1">
            <a:off x="833895" y="95180"/>
            <a:ext cx="2895600" cy="5726502"/>
          </a:xfrm>
          <a:prstGeom prst="rect">
            <a:avLst/>
          </a:prstGeom>
          <a:noFill/>
          <a:ln w="9525">
            <a:noFill/>
            <a:miter lim="800000"/>
            <a:headEnd/>
            <a:tailEnd/>
          </a:ln>
        </p:spPr>
      </p:pic>
      <p:sp>
        <p:nvSpPr>
          <p:cNvPr id="7" name="TextBox 6"/>
          <p:cNvSpPr txBox="1">
            <a:spLocks noChangeArrowheads="1"/>
          </p:cNvSpPr>
          <p:nvPr/>
        </p:nvSpPr>
        <p:spPr bwMode="auto">
          <a:xfrm>
            <a:off x="2267744" y="548680"/>
            <a:ext cx="6264696" cy="5832648"/>
          </a:xfrm>
          <a:prstGeom prst="rect">
            <a:avLst/>
          </a:prstGeom>
          <a:solidFill>
            <a:schemeClr val="bg1"/>
          </a:solidFill>
          <a:ln w="9525">
            <a:noFill/>
            <a:miter lim="800000"/>
            <a:headEnd/>
            <a:tailEnd/>
          </a:ln>
        </p:spPr>
        <p:txBody>
          <a:bodyPr/>
          <a:lstStyle/>
          <a:p>
            <a:pPr>
              <a:lnSpc>
                <a:spcPts val="3820"/>
              </a:lnSpc>
              <a:spcBef>
                <a:spcPts val="0"/>
              </a:spcBef>
              <a:spcAft>
                <a:spcPts val="600"/>
              </a:spcAft>
            </a:pPr>
            <a:r>
              <a:rPr lang="ja-JP" altLang="en-US" sz="3200" dirty="0" smtClean="0">
                <a:latin typeface="+mn-ea"/>
                <a:ea typeface="+mn-ea"/>
              </a:rPr>
              <a:t>・一般社団法人</a:t>
            </a:r>
            <a:endParaRPr lang="en-US" altLang="ja-JP" sz="3200" dirty="0" smtClean="0">
              <a:latin typeface="+mn-ea"/>
              <a:ea typeface="+mn-ea"/>
            </a:endParaRPr>
          </a:p>
          <a:p>
            <a:pPr>
              <a:lnSpc>
                <a:spcPts val="3820"/>
              </a:lnSpc>
              <a:spcBef>
                <a:spcPts val="0"/>
              </a:spcBef>
              <a:spcAft>
                <a:spcPts val="600"/>
              </a:spcAft>
            </a:pPr>
            <a:r>
              <a:rPr lang="ja-JP" altLang="en-US" sz="3200" dirty="0" smtClean="0">
                <a:latin typeface="+mn-ea"/>
                <a:ea typeface="+mn-ea"/>
              </a:rPr>
              <a:t>全日本難聴者・中途失聴者団体連合会相談役</a:t>
            </a:r>
            <a:endParaRPr lang="en-US" altLang="ja-JP" sz="3200" dirty="0" smtClean="0">
              <a:latin typeface="+mn-ea"/>
              <a:ea typeface="+mn-ea"/>
            </a:endParaRPr>
          </a:p>
          <a:p>
            <a:pPr>
              <a:lnSpc>
                <a:spcPts val="3820"/>
              </a:lnSpc>
              <a:spcBef>
                <a:spcPts val="0"/>
              </a:spcBef>
              <a:spcAft>
                <a:spcPts val="600"/>
              </a:spcAft>
            </a:pPr>
            <a:r>
              <a:rPr lang="ja-JP" altLang="en-US" sz="3200" dirty="0" smtClean="0">
                <a:latin typeface="+mn-ea"/>
                <a:ea typeface="+mn-ea"/>
              </a:rPr>
              <a:t>（</a:t>
            </a:r>
            <a:r>
              <a:rPr lang="en-US" altLang="ja-JP" sz="3200" dirty="0" smtClean="0">
                <a:latin typeface="+mn-ea"/>
                <a:ea typeface="+mn-ea"/>
              </a:rPr>
              <a:t>1994</a:t>
            </a:r>
            <a:r>
              <a:rPr lang="ja-JP" altLang="en-US" sz="3200" dirty="0" smtClean="0">
                <a:latin typeface="+mn-ea"/>
                <a:ea typeface="+mn-ea"/>
              </a:rPr>
              <a:t>年</a:t>
            </a:r>
            <a:r>
              <a:rPr lang="en-US" altLang="ja-JP" sz="3200" dirty="0" smtClean="0">
                <a:latin typeface="+mn-ea"/>
                <a:ea typeface="+mn-ea"/>
              </a:rPr>
              <a:t>〜2014</a:t>
            </a:r>
            <a:r>
              <a:rPr lang="ja-JP" altLang="en-US" sz="3200" dirty="0" smtClean="0">
                <a:latin typeface="+mn-ea"/>
                <a:ea typeface="+mn-ea"/>
              </a:rPr>
              <a:t>年理事長）</a:t>
            </a:r>
            <a:endParaRPr lang="en-US" altLang="ja-JP" sz="3200" dirty="0">
              <a:latin typeface="+mn-ea"/>
              <a:ea typeface="+mn-ea"/>
            </a:endParaRPr>
          </a:p>
          <a:p>
            <a:pPr>
              <a:lnSpc>
                <a:spcPts val="3820"/>
              </a:lnSpc>
              <a:spcBef>
                <a:spcPts val="0"/>
              </a:spcBef>
              <a:spcAft>
                <a:spcPts val="600"/>
              </a:spcAft>
            </a:pPr>
            <a:endParaRPr lang="en-US" altLang="ja-JP" sz="3200" dirty="0" smtClean="0">
              <a:latin typeface="+mn-ea"/>
              <a:ea typeface="+mn-ea"/>
            </a:endParaRPr>
          </a:p>
          <a:p>
            <a:pPr>
              <a:lnSpc>
                <a:spcPts val="3820"/>
              </a:lnSpc>
              <a:spcBef>
                <a:spcPts val="0"/>
              </a:spcBef>
              <a:spcAft>
                <a:spcPts val="600"/>
              </a:spcAft>
            </a:pPr>
            <a:r>
              <a:rPr lang="ja-JP" altLang="en-US" sz="3200" dirty="0" smtClean="0">
                <a:latin typeface="+mn-ea"/>
                <a:ea typeface="+mn-ea"/>
              </a:rPr>
              <a:t>・社会福祉法人</a:t>
            </a:r>
            <a:endParaRPr lang="en-US" altLang="ja-JP" sz="3200" dirty="0" smtClean="0">
              <a:latin typeface="+mn-ea"/>
              <a:ea typeface="+mn-ea"/>
            </a:endParaRPr>
          </a:p>
          <a:p>
            <a:pPr>
              <a:lnSpc>
                <a:spcPts val="3820"/>
              </a:lnSpc>
              <a:spcBef>
                <a:spcPts val="0"/>
              </a:spcBef>
              <a:spcAft>
                <a:spcPts val="600"/>
              </a:spcAft>
            </a:pPr>
            <a:r>
              <a:rPr lang="ja-JP" altLang="en-US" sz="3200" dirty="0" smtClean="0">
                <a:latin typeface="+mn-ea"/>
                <a:ea typeface="+mn-ea"/>
              </a:rPr>
              <a:t>東京聴覚障害者福祉事業協会</a:t>
            </a:r>
            <a:endParaRPr lang="en-US" altLang="ja-JP" sz="3200" dirty="0" smtClean="0">
              <a:latin typeface="+mn-ea"/>
              <a:ea typeface="+mn-ea"/>
            </a:endParaRPr>
          </a:p>
          <a:p>
            <a:pPr>
              <a:lnSpc>
                <a:spcPts val="3820"/>
              </a:lnSpc>
              <a:spcBef>
                <a:spcPts val="0"/>
              </a:spcBef>
              <a:spcAft>
                <a:spcPts val="600"/>
              </a:spcAft>
            </a:pPr>
            <a:r>
              <a:rPr lang="ja-JP" altLang="en-US" sz="3200" dirty="0" smtClean="0">
                <a:latin typeface="+mn-ea"/>
                <a:ea typeface="+mn-ea"/>
              </a:rPr>
              <a:t>東京手話通訳等派遣</a:t>
            </a:r>
            <a:endParaRPr lang="en-US" altLang="ja-JP" sz="3200" dirty="0" smtClean="0">
              <a:latin typeface="+mn-ea"/>
              <a:ea typeface="+mn-ea"/>
            </a:endParaRPr>
          </a:p>
          <a:p>
            <a:pPr>
              <a:lnSpc>
                <a:spcPts val="3820"/>
              </a:lnSpc>
              <a:spcBef>
                <a:spcPts val="0"/>
              </a:spcBef>
              <a:spcAft>
                <a:spcPts val="600"/>
              </a:spcAft>
            </a:pPr>
            <a:r>
              <a:rPr lang="ja-JP" altLang="en-US" sz="3200" dirty="0" smtClean="0">
                <a:latin typeface="+mn-ea"/>
                <a:ea typeface="+mn-ea"/>
              </a:rPr>
              <a:t>センター事務所長</a:t>
            </a:r>
            <a:endParaRPr lang="en-US" altLang="ja-JP" sz="3200" dirty="0" smtClean="0">
              <a:latin typeface="+mn-ea"/>
              <a:ea typeface="+mn-ea"/>
            </a:endParaRPr>
          </a:p>
          <a:p>
            <a:pPr>
              <a:lnSpc>
                <a:spcPts val="3820"/>
              </a:lnSpc>
              <a:spcBef>
                <a:spcPts val="0"/>
              </a:spcBef>
              <a:spcAft>
                <a:spcPts val="600"/>
              </a:spcAft>
            </a:pPr>
            <a:r>
              <a:rPr lang="ja-JP" altLang="en-US" sz="3200" dirty="0" smtClean="0">
                <a:latin typeface="+mn-ea"/>
                <a:ea typeface="+mn-ea"/>
              </a:rPr>
              <a:t>（</a:t>
            </a:r>
            <a:r>
              <a:rPr lang="en-US" altLang="ja-JP" sz="3200" dirty="0" smtClean="0">
                <a:latin typeface="+mn-ea"/>
                <a:ea typeface="+mn-ea"/>
              </a:rPr>
              <a:t>2012</a:t>
            </a:r>
            <a:r>
              <a:rPr lang="ja-JP" altLang="en-US" sz="3200" dirty="0" smtClean="0">
                <a:latin typeface="+mn-ea"/>
                <a:ea typeface="+mn-ea"/>
              </a:rPr>
              <a:t>年</a:t>
            </a:r>
            <a:r>
              <a:rPr lang="en-US" altLang="ja-JP" sz="3200" dirty="0" smtClean="0">
                <a:latin typeface="+mn-ea"/>
                <a:ea typeface="+mn-ea"/>
              </a:rPr>
              <a:t>〜</a:t>
            </a:r>
            <a:r>
              <a:rPr lang="ja-JP" altLang="en-US" sz="3200" dirty="0" smtClean="0">
                <a:latin typeface="+mn-ea"/>
                <a:ea typeface="+mn-ea"/>
              </a:rPr>
              <a:t>現在）</a:t>
            </a:r>
            <a:endParaRPr lang="en-US" altLang="ja-JP" sz="3200" dirty="0" smtClean="0">
              <a:latin typeface="+mn-ea"/>
              <a:ea typeface="+mn-ea"/>
            </a:endParaRPr>
          </a:p>
        </p:txBody>
      </p:sp>
      <p:pic>
        <p:nvPicPr>
          <p:cNvPr id="2" name="図 1"/>
          <p:cNvPicPr>
            <a:picLocks noChangeAspect="1"/>
          </p:cNvPicPr>
          <p:nvPr/>
        </p:nvPicPr>
        <p:blipFill>
          <a:blip r:embed="rId4"/>
          <a:stretch>
            <a:fillRect/>
          </a:stretch>
        </p:blipFill>
        <p:spPr>
          <a:xfrm>
            <a:off x="7092280" y="4509120"/>
            <a:ext cx="1613099" cy="1727341"/>
          </a:xfrm>
          <a:prstGeom prst="rect">
            <a:avLst/>
          </a:prstGeom>
        </p:spPr>
      </p:pic>
    </p:spTree>
    <p:extLst>
      <p:ext uri="{BB962C8B-B14F-4D97-AF65-F5344CB8AC3E}">
        <p14:creationId xmlns:p14="http://schemas.microsoft.com/office/powerpoint/2010/main" val="3378924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8680"/>
            <a:ext cx="7272808" cy="1224136"/>
          </a:xfrm>
          <a:solidFill>
            <a:srgbClr val="000090"/>
          </a:solidFill>
        </p:spPr>
        <p:txBody>
          <a:bodyPr>
            <a:normAutofit/>
          </a:bodyPr>
          <a:lstStyle/>
          <a:p>
            <a:r>
              <a:rPr lang="ja-JP" altLang="en-US" b="1" dirty="0" smtClean="0">
                <a:solidFill>
                  <a:schemeClr val="bg1"/>
                </a:solidFill>
                <a:effectLst/>
              </a:rPr>
              <a:t>国際基準と日本の基準</a:t>
            </a:r>
            <a:endParaRPr lang="ja-JP" altLang="ja-JP" b="1" dirty="0">
              <a:solidFill>
                <a:schemeClr val="bg1"/>
              </a:solidFill>
              <a:effectLst/>
            </a:endParaRPr>
          </a:p>
        </p:txBody>
      </p:sp>
      <p:sp>
        <p:nvSpPr>
          <p:cNvPr id="8" name="コンテンツ プレースホルダー 7"/>
          <p:cNvSpPr>
            <a:spLocks noGrp="1"/>
          </p:cNvSpPr>
          <p:nvPr>
            <p:ph idx="1"/>
          </p:nvPr>
        </p:nvSpPr>
        <p:spPr>
          <a:xfrm>
            <a:off x="899592" y="2060848"/>
            <a:ext cx="7848872" cy="4297363"/>
          </a:xfrm>
          <a:solidFill>
            <a:schemeClr val="bg2">
              <a:lumMod val="90000"/>
            </a:schemeClr>
          </a:solidFill>
        </p:spPr>
        <p:txBody>
          <a:bodyPr>
            <a:normAutofit/>
          </a:bodyPr>
          <a:lstStyle/>
          <a:p>
            <a:pPr marL="0" indent="0">
              <a:lnSpc>
                <a:spcPct val="150000"/>
              </a:lnSpc>
              <a:buNone/>
            </a:pPr>
            <a:r>
              <a:rPr lang="ja-JP" altLang="en-US" sz="5400" b="1" dirty="0" smtClean="0">
                <a:solidFill>
                  <a:srgbClr val="0000FF"/>
                </a:solidFill>
                <a:latin typeface="ＭＳ ゴシック"/>
                <a:ea typeface="ＭＳ ゴシック"/>
                <a:cs typeface="ＭＳ ゴシック"/>
              </a:rPr>
              <a:t>国際基準</a:t>
            </a:r>
            <a:r>
              <a:rPr lang="ja-JP" altLang="en-US" sz="5400" b="1" dirty="0" smtClean="0">
                <a:latin typeface="ＭＳ ゴシック"/>
                <a:ea typeface="ＭＳ ゴシック"/>
                <a:cs typeface="ＭＳ ゴシック"/>
              </a:rPr>
              <a:t>　</a:t>
            </a:r>
            <a:r>
              <a:rPr lang="en-US" altLang="ja-JP" sz="6000" b="1" dirty="0" smtClean="0">
                <a:solidFill>
                  <a:srgbClr val="FF0000"/>
                </a:solidFill>
                <a:latin typeface="ＭＳ ゴシック"/>
                <a:ea typeface="ＭＳ ゴシック"/>
                <a:cs typeface="ＭＳ ゴシック"/>
              </a:rPr>
              <a:t>41</a:t>
            </a:r>
            <a:r>
              <a:rPr lang="en-US" altLang="ja-JP" sz="5400" b="1" dirty="0" smtClean="0">
                <a:latin typeface="ＭＳ ゴシック"/>
                <a:ea typeface="ＭＳ ゴシック"/>
                <a:cs typeface="ＭＳ ゴシック"/>
              </a:rPr>
              <a:t>dB</a:t>
            </a:r>
            <a:r>
              <a:rPr lang="ja-JP" altLang="en-US" sz="5400" b="1" dirty="0" smtClean="0">
                <a:latin typeface="ＭＳ ゴシック"/>
                <a:ea typeface="ＭＳ ゴシック"/>
                <a:cs typeface="ＭＳ ゴシック"/>
              </a:rPr>
              <a:t>以上</a:t>
            </a:r>
            <a:endParaRPr lang="en-US" altLang="ja-JP" sz="5400" b="1" dirty="0" smtClean="0">
              <a:latin typeface="ＭＳ ゴシック"/>
              <a:ea typeface="ＭＳ ゴシック"/>
              <a:cs typeface="ＭＳ ゴシック"/>
            </a:endParaRPr>
          </a:p>
          <a:p>
            <a:pPr marL="0" indent="0">
              <a:lnSpc>
                <a:spcPct val="150000"/>
              </a:lnSpc>
              <a:buNone/>
            </a:pPr>
            <a:r>
              <a:rPr lang="ja-JP" altLang="en-US" sz="5400" b="1" dirty="0" smtClean="0">
                <a:latin typeface="ＭＳ ゴシック"/>
                <a:ea typeface="ＭＳ ゴシック"/>
                <a:cs typeface="ＭＳ ゴシック"/>
              </a:rPr>
              <a:t>日本の基準　</a:t>
            </a:r>
            <a:r>
              <a:rPr lang="en-US" altLang="ja-JP" sz="5400" b="1" dirty="0" smtClean="0">
                <a:solidFill>
                  <a:srgbClr val="FF0000"/>
                </a:solidFill>
                <a:latin typeface="ＭＳ ゴシック"/>
                <a:ea typeface="ＭＳ ゴシック"/>
                <a:cs typeface="ＭＳ ゴシック"/>
              </a:rPr>
              <a:t>70</a:t>
            </a:r>
            <a:r>
              <a:rPr lang="en-US" altLang="ja-JP" sz="5400" b="1" dirty="0" smtClean="0">
                <a:latin typeface="ＭＳ ゴシック"/>
                <a:ea typeface="ＭＳ ゴシック"/>
                <a:cs typeface="ＭＳ ゴシック"/>
              </a:rPr>
              <a:t>dB</a:t>
            </a:r>
            <a:r>
              <a:rPr lang="ja-JP" altLang="en-US" sz="5400" b="1" dirty="0" smtClean="0">
                <a:latin typeface="ＭＳ ゴシック"/>
                <a:ea typeface="ＭＳ ゴシック"/>
                <a:cs typeface="ＭＳ ゴシック"/>
              </a:rPr>
              <a:t>以上</a:t>
            </a:r>
            <a:endParaRPr kumimoji="1" lang="ja-JP" altLang="en-US" sz="5400" b="1" dirty="0">
              <a:latin typeface="ＭＳ ゴシック"/>
              <a:ea typeface="ＭＳ ゴシック"/>
              <a:cs typeface="ＭＳ ゴシック"/>
            </a:endParaRPr>
          </a:p>
        </p:txBody>
      </p:sp>
    </p:spTree>
    <p:extLst>
      <p:ext uri="{BB962C8B-B14F-4D97-AF65-F5344CB8AC3E}">
        <p14:creationId xmlns:p14="http://schemas.microsoft.com/office/powerpoint/2010/main" val="3791313071"/>
      </p:ext>
    </p:extLst>
  </p:cSld>
  <p:clrMapOvr>
    <a:masterClrMapping/>
  </p:clrMapOvr>
  <p:transition xmlns:p14="http://schemas.microsoft.com/office/powerpoint/2010/mai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269632"/>
            <a:ext cx="7914456" cy="639088"/>
          </a:xfrm>
          <a:solidFill>
            <a:srgbClr val="000090"/>
          </a:solidFill>
        </p:spPr>
        <p:txBody>
          <a:bodyPr/>
          <a:lstStyle/>
          <a:p>
            <a:r>
              <a:rPr kumimoji="1" lang="ja-JP" altLang="en-US" sz="4000" b="1" dirty="0" smtClean="0">
                <a:solidFill>
                  <a:schemeClr val="bg1"/>
                </a:solidFill>
              </a:rPr>
              <a:t>海外との比較</a:t>
            </a:r>
            <a:endParaRPr kumimoji="1" lang="ja-JP" altLang="en-US" sz="4000" b="1" dirty="0">
              <a:solidFill>
                <a:schemeClr val="bg1"/>
              </a:solidFill>
            </a:endParaRPr>
          </a:p>
        </p:txBody>
      </p:sp>
      <p:pic>
        <p:nvPicPr>
          <p:cNvPr id="6" name="コンテンツ プレースホルダー 5" descr="ジャパントラック2012の部分2.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632" t="1935" r="628" b="4617"/>
          <a:stretch/>
        </p:blipFill>
        <p:spPr>
          <a:xfrm>
            <a:off x="440993" y="1005546"/>
            <a:ext cx="8431545" cy="5852454"/>
          </a:xfrm>
        </p:spPr>
      </p:pic>
    </p:spTree>
    <p:extLst>
      <p:ext uri="{BB962C8B-B14F-4D97-AF65-F5344CB8AC3E}">
        <p14:creationId xmlns:p14="http://schemas.microsoft.com/office/powerpoint/2010/main" val="1094935698"/>
      </p:ext>
    </p:extLst>
  </p:cSld>
  <p:clrMapOvr>
    <a:masterClrMapping/>
  </p:clrMapOvr>
  <p:transition xmlns:p14="http://schemas.microsoft.com/office/powerpoint/2010/mai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6"/>
          <p:cNvSpPr txBox="1">
            <a:spLocks noChangeArrowheads="1"/>
          </p:cNvSpPr>
          <p:nvPr/>
        </p:nvSpPr>
        <p:spPr bwMode="auto">
          <a:xfrm>
            <a:off x="5868144" y="764704"/>
            <a:ext cx="2952328" cy="4824536"/>
          </a:xfrm>
          <a:prstGeom prst="rect">
            <a:avLst/>
          </a:prstGeom>
          <a:noFill/>
          <a:ln w="9525">
            <a:noFill/>
            <a:miter lim="800000"/>
            <a:headEnd/>
            <a:tailEnd/>
          </a:ln>
        </p:spPr>
        <p:txBody>
          <a:bodyPr/>
          <a:lstStyle/>
          <a:p>
            <a:r>
              <a:rPr lang="ja-JP" altLang="en-US" sz="3600" dirty="0" smtClean="0">
                <a:latin typeface="+mn-ea"/>
              </a:rPr>
              <a:t>・米国の障害者</a:t>
            </a:r>
            <a:r>
              <a:rPr lang="en-US" altLang="ja-JP" sz="3600" dirty="0" smtClean="0">
                <a:latin typeface="+mn-ea"/>
              </a:rPr>
              <a:t>4970</a:t>
            </a:r>
            <a:r>
              <a:rPr lang="ja-JP" altLang="en-US" sz="3600" dirty="0" smtClean="0">
                <a:latin typeface="+mn-ea"/>
              </a:rPr>
              <a:t>万人</a:t>
            </a:r>
            <a:endParaRPr lang="en-US" altLang="ja-JP" sz="3600" dirty="0" smtClean="0">
              <a:latin typeface="+mn-ea"/>
            </a:endParaRPr>
          </a:p>
          <a:p>
            <a:r>
              <a:rPr lang="ja-JP" altLang="en-US" sz="3600" dirty="0" smtClean="0">
                <a:latin typeface="+mn-ea"/>
              </a:rPr>
              <a:t>・難聴者人口は</a:t>
            </a:r>
            <a:r>
              <a:rPr lang="en-US" altLang="ja-JP" sz="3600" dirty="0" smtClean="0">
                <a:latin typeface="+mn-ea"/>
              </a:rPr>
              <a:t>3600</a:t>
            </a:r>
            <a:r>
              <a:rPr lang="ja-JP" altLang="en-US" sz="3600" dirty="0" smtClean="0">
                <a:latin typeface="+mn-ea"/>
              </a:rPr>
              <a:t>万人。</a:t>
            </a:r>
            <a:endParaRPr lang="en-US" altLang="ja-JP" sz="3600" dirty="0" smtClean="0">
              <a:latin typeface="+mn-ea"/>
            </a:endParaRPr>
          </a:p>
          <a:p>
            <a:r>
              <a:rPr lang="ja-JP" altLang="en-US" sz="3600" dirty="0" smtClean="0">
                <a:latin typeface="+mn-ea"/>
              </a:rPr>
              <a:t>・米国人口の</a:t>
            </a:r>
            <a:r>
              <a:rPr lang="en-US" altLang="ja-JP" sz="3600" dirty="0" smtClean="0">
                <a:latin typeface="+mn-ea"/>
              </a:rPr>
              <a:t>10</a:t>
            </a:r>
            <a:r>
              <a:rPr lang="ja-JP" altLang="en-US" sz="3600" dirty="0" smtClean="0">
                <a:latin typeface="+mn-ea"/>
              </a:rPr>
              <a:t>人に一人が難聴者。</a:t>
            </a:r>
            <a:endParaRPr lang="ja-JP" altLang="en-US" sz="3600" dirty="0">
              <a:latin typeface="+mn-ea"/>
            </a:endParaRPr>
          </a:p>
        </p:txBody>
      </p:sp>
      <p:pic>
        <p:nvPicPr>
          <p:cNvPr id="25602" name="Picture 5"/>
          <p:cNvPicPr>
            <a:picLocks noChangeAspect="1"/>
          </p:cNvPicPr>
          <p:nvPr/>
        </p:nvPicPr>
        <p:blipFill>
          <a:blip r:embed="rId3" cstate="print"/>
          <a:srcRect/>
          <a:stretch>
            <a:fillRect/>
          </a:stretch>
        </p:blipFill>
        <p:spPr bwMode="auto">
          <a:xfrm>
            <a:off x="-4933056" y="-6868144"/>
            <a:ext cx="7766051" cy="16476663"/>
          </a:xfrm>
          <a:prstGeom prst="rect">
            <a:avLst/>
          </a:prstGeom>
          <a:noFill/>
          <a:ln w="9525">
            <a:noFill/>
            <a:miter lim="800000"/>
            <a:headEnd/>
            <a:tailEnd/>
          </a:ln>
        </p:spPr>
      </p:pic>
      <p:pic>
        <p:nvPicPr>
          <p:cNvPr id="25603" name="Picture 12"/>
          <p:cNvPicPr>
            <a:picLocks noChangeAspect="1"/>
          </p:cNvPicPr>
          <p:nvPr/>
        </p:nvPicPr>
        <p:blipFill>
          <a:blip r:embed="rId4" cstate="print"/>
          <a:srcRect/>
          <a:stretch>
            <a:fillRect/>
          </a:stretch>
        </p:blipFill>
        <p:spPr bwMode="auto">
          <a:xfrm rot="20753331" flipH="1">
            <a:off x="-314915" y="3802825"/>
            <a:ext cx="2895601" cy="3390900"/>
          </a:xfrm>
          <a:prstGeom prst="rect">
            <a:avLst/>
          </a:prstGeom>
          <a:noFill/>
          <a:ln w="9525">
            <a:noFill/>
            <a:miter lim="800000"/>
            <a:headEnd/>
            <a:tailEnd/>
          </a:ln>
        </p:spPr>
      </p:pic>
      <p:pic>
        <p:nvPicPr>
          <p:cNvPr id="3" name="図 2"/>
          <p:cNvPicPr>
            <a:picLocks noChangeAspect="1"/>
          </p:cNvPicPr>
          <p:nvPr/>
        </p:nvPicPr>
        <p:blipFill>
          <a:blip r:embed="rId5"/>
          <a:stretch>
            <a:fillRect/>
          </a:stretch>
        </p:blipFill>
        <p:spPr>
          <a:xfrm>
            <a:off x="1115616" y="692696"/>
            <a:ext cx="4203700" cy="5829300"/>
          </a:xfrm>
          <a:prstGeom prst="rect">
            <a:avLst/>
          </a:prstGeom>
        </p:spPr>
      </p:pic>
    </p:spTree>
    <p:extLst>
      <p:ext uri="{BB962C8B-B14F-4D97-AF65-F5344CB8AC3E}">
        <p14:creationId xmlns:p14="http://schemas.microsoft.com/office/powerpoint/2010/main" val="39470634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048000"/>
            <a:ext cx="7511752" cy="1362075"/>
          </a:xfrm>
        </p:spPr>
        <p:txBody>
          <a:bodyPr rtlCol="0">
            <a:normAutofit/>
          </a:bodyPr>
          <a:lstStyle/>
          <a:p>
            <a:pPr fontAlgn="auto">
              <a:spcAft>
                <a:spcPts val="0"/>
              </a:spcAft>
              <a:defRPr/>
            </a:pPr>
            <a:r>
              <a:rPr kumimoji="1" lang="ja-JP" altLang="ja-JP" sz="6600" dirty="0">
                <a:latin typeface="+mn-ea"/>
                <a:ea typeface="+mn-ea"/>
              </a:rPr>
              <a:t>3</a:t>
            </a:r>
            <a:r>
              <a:rPr kumimoji="1" lang="en-US" altLang="ja-JP" sz="6600" dirty="0" smtClean="0">
                <a:latin typeface="+mn-ea"/>
                <a:ea typeface="+mn-ea"/>
              </a:rPr>
              <a:t>.</a:t>
            </a:r>
            <a:r>
              <a:rPr kumimoji="1" lang="ja-JP" altLang="en-US" sz="6600" dirty="0" smtClean="0">
                <a:latin typeface="+mn-ea"/>
                <a:ea typeface="+mn-ea"/>
              </a:rPr>
              <a:t>難聴者の制度改革</a:t>
            </a:r>
            <a:endParaRPr kumimoji="1" sz="6600" dirty="0">
              <a:latin typeface="+mn-ea"/>
              <a:ea typeface="+mn-ea"/>
            </a:endParaRPr>
          </a:p>
        </p:txBody>
      </p:sp>
    </p:spTree>
    <p:extLst>
      <p:ext uri="{BB962C8B-B14F-4D97-AF65-F5344CB8AC3E}">
        <p14:creationId xmlns:p14="http://schemas.microsoft.com/office/powerpoint/2010/main" val="3251348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0942"/>
            <a:ext cx="8229600" cy="1249258"/>
          </a:xfrm>
          <a:solidFill>
            <a:srgbClr val="800000"/>
          </a:solidFill>
        </p:spPr>
        <p:txBody>
          <a:bodyPr anchor="ctr"/>
          <a:lstStyle/>
          <a:p>
            <a:r>
              <a:rPr kumimoji="1" lang="ja-JP" altLang="en-US" b="1" dirty="0" smtClean="0">
                <a:solidFill>
                  <a:srgbClr val="FF9900"/>
                </a:solidFill>
              </a:rPr>
              <a:t>「障害者制度改革」</a:t>
            </a:r>
            <a:endParaRPr kumimoji="1" lang="ja-JP" altLang="en-US" b="1" dirty="0">
              <a:solidFill>
                <a:srgbClr val="FF9900"/>
              </a:solidFill>
            </a:endParaRPr>
          </a:p>
        </p:txBody>
      </p:sp>
      <p:sp>
        <p:nvSpPr>
          <p:cNvPr id="3" name="コンテンツ プレースホルダー 2"/>
          <p:cNvSpPr>
            <a:spLocks noGrp="1"/>
          </p:cNvSpPr>
          <p:nvPr>
            <p:ph idx="1"/>
          </p:nvPr>
        </p:nvSpPr>
        <p:spPr>
          <a:xfrm>
            <a:off x="899592" y="1916832"/>
            <a:ext cx="8078966" cy="4648243"/>
          </a:xfrm>
        </p:spPr>
        <p:txBody>
          <a:bodyPr>
            <a:normAutofit/>
          </a:bodyPr>
          <a:lstStyle/>
          <a:p>
            <a:pPr marL="0" indent="0">
              <a:lnSpc>
                <a:spcPts val="5380"/>
              </a:lnSpc>
              <a:spcBef>
                <a:spcPts val="0"/>
              </a:spcBef>
              <a:buNone/>
            </a:pPr>
            <a:r>
              <a:rPr lang="en-US" altLang="ja-JP" sz="4400" b="1" dirty="0" smtClean="0">
                <a:solidFill>
                  <a:srgbClr val="800000"/>
                </a:solidFill>
              </a:rPr>
              <a:t>2006</a:t>
            </a:r>
            <a:r>
              <a:rPr lang="ja-JP" altLang="en-US" sz="4400" b="1" dirty="0" smtClean="0">
                <a:solidFill>
                  <a:srgbClr val="800000"/>
                </a:solidFill>
              </a:rPr>
              <a:t>年</a:t>
            </a:r>
            <a:r>
              <a:rPr lang="en-US" altLang="ja-JP" sz="4400" b="1" dirty="0" smtClean="0">
                <a:solidFill>
                  <a:srgbClr val="800000"/>
                </a:solidFill>
              </a:rPr>
              <a:t>,</a:t>
            </a:r>
            <a:r>
              <a:rPr lang="ja-JP" altLang="en-US" sz="4400" b="1" dirty="0" smtClean="0">
                <a:solidFill>
                  <a:srgbClr val="800000"/>
                </a:solidFill>
              </a:rPr>
              <a:t>障害者権利条約成立</a:t>
            </a:r>
            <a:endParaRPr lang="en-US" altLang="ja-JP" sz="4400" b="1" dirty="0" smtClean="0">
              <a:solidFill>
                <a:srgbClr val="800000"/>
              </a:solidFill>
            </a:endParaRPr>
          </a:p>
          <a:p>
            <a:pPr marL="0" indent="0">
              <a:lnSpc>
                <a:spcPct val="150000"/>
              </a:lnSpc>
              <a:spcBef>
                <a:spcPts val="0"/>
              </a:spcBef>
              <a:buNone/>
            </a:pPr>
            <a:r>
              <a:rPr lang="en-US" altLang="ja-JP" sz="4400" b="1" dirty="0" smtClean="0">
                <a:solidFill>
                  <a:srgbClr val="800000"/>
                </a:solidFill>
              </a:rPr>
              <a:t>2009</a:t>
            </a:r>
            <a:r>
              <a:rPr lang="ja-JP" altLang="en-US" sz="4400" b="1" dirty="0" smtClean="0">
                <a:solidFill>
                  <a:srgbClr val="800000"/>
                </a:solidFill>
              </a:rPr>
              <a:t>年</a:t>
            </a:r>
            <a:r>
              <a:rPr lang="en-US" altLang="ja-JP" sz="4400" b="1" dirty="0" smtClean="0">
                <a:solidFill>
                  <a:srgbClr val="800000"/>
                </a:solidFill>
              </a:rPr>
              <a:t>,</a:t>
            </a:r>
            <a:r>
              <a:rPr lang="ja-JP" altLang="en-US" sz="4000" b="1" dirty="0" smtClean="0">
                <a:solidFill>
                  <a:srgbClr val="800000"/>
                </a:solidFill>
              </a:rPr>
              <a:t>障害者制度改革推進本部</a:t>
            </a:r>
            <a:endParaRPr lang="en-US" altLang="ja-JP" sz="4000" b="1" dirty="0" smtClean="0">
              <a:solidFill>
                <a:srgbClr val="800000"/>
              </a:solidFill>
            </a:endParaRPr>
          </a:p>
          <a:p>
            <a:pPr>
              <a:lnSpc>
                <a:spcPct val="110000"/>
              </a:lnSpc>
              <a:spcBef>
                <a:spcPts val="0"/>
              </a:spcBef>
              <a:spcAft>
                <a:spcPts val="600"/>
              </a:spcAft>
              <a:buFont typeface="Wingdings" charset="2"/>
              <a:buChar char="l"/>
            </a:pPr>
            <a:r>
              <a:rPr lang="ja-JP" altLang="en-US" sz="3600" b="1" dirty="0" smtClean="0">
                <a:solidFill>
                  <a:srgbClr val="FF6600"/>
                </a:solidFill>
              </a:rPr>
              <a:t>制度改革の集中期間（</a:t>
            </a:r>
            <a:r>
              <a:rPr lang="en-US" altLang="ja-JP" sz="3600" b="1" dirty="0" smtClean="0">
                <a:solidFill>
                  <a:srgbClr val="FF6600"/>
                </a:solidFill>
              </a:rPr>
              <a:t>H22-26</a:t>
            </a:r>
            <a:r>
              <a:rPr lang="ja-JP" altLang="en-US" sz="3600" b="1" dirty="0" smtClean="0">
                <a:solidFill>
                  <a:srgbClr val="FF6600"/>
                </a:solidFill>
              </a:rPr>
              <a:t>年）</a:t>
            </a:r>
            <a:endParaRPr lang="en-US" altLang="ja-JP" sz="3600" b="1" dirty="0" smtClean="0">
              <a:solidFill>
                <a:srgbClr val="FF6600"/>
              </a:solidFill>
            </a:endParaRPr>
          </a:p>
          <a:p>
            <a:pPr>
              <a:lnSpc>
                <a:spcPct val="110000"/>
              </a:lnSpc>
              <a:spcBef>
                <a:spcPts val="0"/>
              </a:spcBef>
              <a:spcAft>
                <a:spcPts val="600"/>
              </a:spcAft>
              <a:buFont typeface="Wingdings" charset="2"/>
              <a:buChar char="l"/>
            </a:pPr>
            <a:r>
              <a:rPr lang="ja-JP" altLang="en-US" sz="3600" b="1" dirty="0" smtClean="0">
                <a:solidFill>
                  <a:srgbClr val="FF6600"/>
                </a:solidFill>
              </a:rPr>
              <a:t>障害者基本法改正、障害者総合福祉法、障害者差別禁止法の制定</a:t>
            </a:r>
            <a:endParaRPr lang="en-US" altLang="ja-JP" sz="3600" b="1" dirty="0">
              <a:solidFill>
                <a:srgbClr val="FF6600"/>
              </a:solidFill>
            </a:endParaRPr>
          </a:p>
        </p:txBody>
      </p:sp>
    </p:spTree>
    <p:extLst>
      <p:ext uri="{BB962C8B-B14F-4D97-AF65-F5344CB8AC3E}">
        <p14:creationId xmlns:p14="http://schemas.microsoft.com/office/powerpoint/2010/main" val="3958318198"/>
      </p:ext>
    </p:extLst>
  </p:cSld>
  <p:clrMapOvr>
    <a:masterClrMapping/>
  </p:clrMapOvr>
  <p:transition xmlns:p14="http://schemas.microsoft.com/office/powerpoint/2010/mai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50942"/>
            <a:ext cx="8229600" cy="1249258"/>
          </a:xfrm>
          <a:solidFill>
            <a:srgbClr val="800000"/>
          </a:solidFill>
        </p:spPr>
        <p:txBody>
          <a:bodyPr anchor="ctr"/>
          <a:lstStyle/>
          <a:p>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971600" y="1984374"/>
            <a:ext cx="8006958" cy="4580701"/>
          </a:xfrm>
        </p:spPr>
        <p:txBody>
          <a:bodyPr>
            <a:normAutofit fontScale="92500"/>
          </a:bodyPr>
          <a:lstStyle/>
          <a:p>
            <a:pPr marL="0" indent="0">
              <a:lnSpc>
                <a:spcPts val="5380"/>
              </a:lnSpc>
              <a:spcBef>
                <a:spcPts val="0"/>
              </a:spcBef>
              <a:buNone/>
            </a:pPr>
            <a:r>
              <a:rPr lang="en-US" altLang="ja-JP" sz="4400" b="1" dirty="0" smtClean="0">
                <a:solidFill>
                  <a:srgbClr val="800000"/>
                </a:solidFill>
              </a:rPr>
              <a:t>2013</a:t>
            </a:r>
            <a:r>
              <a:rPr lang="ja-JP" altLang="en-US" sz="4400" b="1" dirty="0" smtClean="0">
                <a:solidFill>
                  <a:srgbClr val="800000"/>
                </a:solidFill>
              </a:rPr>
              <a:t>年</a:t>
            </a:r>
            <a:r>
              <a:rPr lang="en-US" altLang="ja-JP" sz="4400" b="1" dirty="0" smtClean="0">
                <a:solidFill>
                  <a:srgbClr val="800000"/>
                </a:solidFill>
              </a:rPr>
              <a:t>12</a:t>
            </a:r>
            <a:r>
              <a:rPr lang="ja-JP" altLang="en-US" sz="4400" b="1" dirty="0" smtClean="0">
                <a:solidFill>
                  <a:srgbClr val="800000"/>
                </a:solidFill>
              </a:rPr>
              <a:t>月</a:t>
            </a:r>
            <a:r>
              <a:rPr lang="en-US" altLang="ja-JP" sz="4400" b="1" dirty="0" smtClean="0">
                <a:solidFill>
                  <a:srgbClr val="800000"/>
                </a:solidFill>
              </a:rPr>
              <a:t>4</a:t>
            </a:r>
            <a:r>
              <a:rPr lang="ja-JP" altLang="en-US" sz="4400" b="1" dirty="0" smtClean="0">
                <a:solidFill>
                  <a:srgbClr val="800000"/>
                </a:solidFill>
              </a:rPr>
              <a:t>日</a:t>
            </a:r>
            <a:endParaRPr lang="en-US" altLang="ja-JP" sz="4400" b="1" dirty="0" smtClean="0">
              <a:solidFill>
                <a:srgbClr val="800000"/>
              </a:solidFill>
            </a:endParaRPr>
          </a:p>
          <a:p>
            <a:pPr marL="0" indent="0">
              <a:lnSpc>
                <a:spcPts val="5380"/>
              </a:lnSpc>
              <a:spcBef>
                <a:spcPts val="0"/>
              </a:spcBef>
              <a:buNone/>
            </a:pPr>
            <a:r>
              <a:rPr lang="ja-JP" altLang="en-US" sz="4400" b="1" dirty="0" smtClean="0">
                <a:solidFill>
                  <a:srgbClr val="800000"/>
                </a:solidFill>
              </a:rPr>
              <a:t>　　障害者権利条約批准承認</a:t>
            </a:r>
            <a:endParaRPr lang="en-US" altLang="ja-JP" sz="4400" b="1" dirty="0" smtClean="0">
              <a:solidFill>
                <a:srgbClr val="800000"/>
              </a:solidFill>
            </a:endParaRPr>
          </a:p>
          <a:p>
            <a:pPr marL="0" indent="0">
              <a:lnSpc>
                <a:spcPct val="150000"/>
              </a:lnSpc>
              <a:spcBef>
                <a:spcPts val="0"/>
              </a:spcBef>
              <a:buNone/>
            </a:pPr>
            <a:r>
              <a:rPr lang="en-US" altLang="ja-JP" sz="4400" b="1" dirty="0" smtClean="0">
                <a:solidFill>
                  <a:srgbClr val="800000"/>
                </a:solidFill>
              </a:rPr>
              <a:t>2014</a:t>
            </a:r>
            <a:r>
              <a:rPr lang="ja-JP" altLang="en-US" sz="4400" b="1" dirty="0" smtClean="0">
                <a:solidFill>
                  <a:srgbClr val="800000"/>
                </a:solidFill>
              </a:rPr>
              <a:t>年</a:t>
            </a:r>
            <a:r>
              <a:rPr lang="en-US" altLang="ja-JP" sz="4400" b="1" dirty="0" smtClean="0">
                <a:solidFill>
                  <a:srgbClr val="800000"/>
                </a:solidFill>
              </a:rPr>
              <a:t>1</a:t>
            </a:r>
            <a:r>
              <a:rPr lang="ja-JP" altLang="en-US" sz="4400" b="1" dirty="0" smtClean="0">
                <a:solidFill>
                  <a:srgbClr val="800000"/>
                </a:solidFill>
              </a:rPr>
              <a:t>月</a:t>
            </a:r>
            <a:r>
              <a:rPr lang="ja-JP" altLang="ja-JP" sz="4400" b="1" dirty="0" smtClean="0">
                <a:solidFill>
                  <a:srgbClr val="800000"/>
                </a:solidFill>
              </a:rPr>
              <a:t>2</a:t>
            </a:r>
            <a:r>
              <a:rPr lang="en-US" altLang="ja-JP" sz="4400" b="1" dirty="0" smtClean="0">
                <a:solidFill>
                  <a:srgbClr val="800000"/>
                </a:solidFill>
              </a:rPr>
              <a:t>0</a:t>
            </a:r>
            <a:r>
              <a:rPr lang="ja-JP" altLang="en-US" sz="4400" b="1" dirty="0" smtClean="0">
                <a:solidFill>
                  <a:srgbClr val="800000"/>
                </a:solidFill>
              </a:rPr>
              <a:t>日　批准、国連に寄書</a:t>
            </a:r>
            <a:endParaRPr lang="en-US" altLang="ja-JP" sz="4400" b="1" dirty="0" smtClean="0">
              <a:solidFill>
                <a:srgbClr val="800000"/>
              </a:solidFill>
            </a:endParaRPr>
          </a:p>
          <a:p>
            <a:pPr marL="0" indent="0">
              <a:lnSpc>
                <a:spcPct val="150000"/>
              </a:lnSpc>
              <a:spcBef>
                <a:spcPts val="0"/>
              </a:spcBef>
              <a:buNone/>
            </a:pPr>
            <a:r>
              <a:rPr lang="ja-JP" altLang="ja-JP" sz="4400" b="1" dirty="0" smtClean="0">
                <a:solidFill>
                  <a:srgbClr val="800000"/>
                </a:solidFill>
              </a:rPr>
              <a:t>2</a:t>
            </a:r>
            <a:r>
              <a:rPr lang="en-US" altLang="ja-JP" sz="4400" b="1" dirty="0" smtClean="0">
                <a:solidFill>
                  <a:srgbClr val="800000"/>
                </a:solidFill>
              </a:rPr>
              <a:t>014</a:t>
            </a:r>
            <a:r>
              <a:rPr lang="ja-JP" altLang="en-US" sz="4400" b="1" dirty="0" smtClean="0">
                <a:solidFill>
                  <a:srgbClr val="800000"/>
                </a:solidFill>
              </a:rPr>
              <a:t>年</a:t>
            </a:r>
            <a:r>
              <a:rPr lang="en-US" altLang="ja-JP" sz="4400" b="1" dirty="0" smtClean="0">
                <a:solidFill>
                  <a:srgbClr val="800000"/>
                </a:solidFill>
              </a:rPr>
              <a:t>2</a:t>
            </a:r>
            <a:r>
              <a:rPr lang="ja-JP" altLang="en-US" sz="4400" b="1" dirty="0" smtClean="0">
                <a:solidFill>
                  <a:srgbClr val="800000"/>
                </a:solidFill>
              </a:rPr>
              <a:t>月</a:t>
            </a:r>
            <a:r>
              <a:rPr lang="en-US" altLang="ja-JP" sz="4400" b="1" dirty="0" smtClean="0">
                <a:solidFill>
                  <a:srgbClr val="800000"/>
                </a:solidFill>
              </a:rPr>
              <a:t>19</a:t>
            </a:r>
            <a:r>
              <a:rPr lang="ja-JP" altLang="en-US" sz="4400" b="1" dirty="0" smtClean="0">
                <a:solidFill>
                  <a:srgbClr val="800000"/>
                </a:solidFill>
              </a:rPr>
              <a:t>日　発効</a:t>
            </a:r>
          </a:p>
          <a:p>
            <a:pPr>
              <a:lnSpc>
                <a:spcPct val="110000"/>
              </a:lnSpc>
              <a:spcBef>
                <a:spcPts val="0"/>
              </a:spcBef>
              <a:spcAft>
                <a:spcPts val="600"/>
              </a:spcAft>
              <a:buFont typeface="Wingdings" charset="2"/>
              <a:buChar char="l"/>
            </a:pPr>
            <a:r>
              <a:rPr lang="ja-JP" altLang="en-US" sz="4400" b="1" u="sng" dirty="0" smtClean="0">
                <a:solidFill>
                  <a:srgbClr val="FF6600"/>
                </a:solidFill>
              </a:rPr>
              <a:t>制度改革の本当のスタート</a:t>
            </a:r>
            <a:endParaRPr lang="en-US" altLang="ja-JP" sz="4400" b="1" u="sng" dirty="0" smtClean="0">
              <a:solidFill>
                <a:srgbClr val="FF6600"/>
              </a:solidFill>
            </a:endParaRPr>
          </a:p>
        </p:txBody>
      </p:sp>
    </p:spTree>
    <p:extLst>
      <p:ext uri="{BB962C8B-B14F-4D97-AF65-F5344CB8AC3E}">
        <p14:creationId xmlns:p14="http://schemas.microsoft.com/office/powerpoint/2010/main" val="2263053967"/>
      </p:ext>
    </p:extLst>
  </p:cSld>
  <p:clrMapOvr>
    <a:masterClrMapping/>
  </p:clrMapOvr>
  <p:transition xmlns:p14="http://schemas.microsoft.com/office/powerpoint/2010/mai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5350" y="536651"/>
            <a:ext cx="7772400" cy="1168554"/>
          </a:xfrm>
          <a:solidFill>
            <a:srgbClr val="800000"/>
          </a:solidFill>
        </p:spPr>
        <p:txBody>
          <a:bodyPr anchor="ctr"/>
          <a:lstStyle/>
          <a:p>
            <a:r>
              <a:rPr kumimoji="1" lang="ja-JP" altLang="en-US" b="1" dirty="0" smtClean="0">
                <a:solidFill>
                  <a:srgbClr val="FF9900"/>
                </a:solidFill>
              </a:rPr>
              <a:t>障害者権利条約の発効</a:t>
            </a:r>
            <a:endParaRPr kumimoji="1" lang="ja-JP" altLang="en-US" b="1" dirty="0">
              <a:solidFill>
                <a:srgbClr val="FF9900"/>
              </a:solidFill>
            </a:endParaRPr>
          </a:p>
        </p:txBody>
      </p:sp>
      <p:sp>
        <p:nvSpPr>
          <p:cNvPr id="3" name="テキスト プレースホルダー 2"/>
          <p:cNvSpPr>
            <a:spLocks noGrp="1"/>
          </p:cNvSpPr>
          <p:nvPr>
            <p:ph type="body" idx="1"/>
          </p:nvPr>
        </p:nvSpPr>
        <p:spPr>
          <a:xfrm>
            <a:off x="722313" y="1888405"/>
            <a:ext cx="7772400" cy="4829635"/>
          </a:xfrm>
        </p:spPr>
        <p:txBody>
          <a:bodyPr>
            <a:normAutofit/>
          </a:bodyPr>
          <a:lstStyle/>
          <a:p>
            <a:pPr algn="l">
              <a:lnSpc>
                <a:spcPct val="90000"/>
              </a:lnSpc>
            </a:pPr>
            <a:r>
              <a:rPr lang="en-US" altLang="ja-JP" sz="3200" b="1" dirty="0">
                <a:solidFill>
                  <a:srgbClr val="FF0000"/>
                </a:solidFill>
                <a:latin typeface="+mn-ea"/>
              </a:rPr>
              <a:t>2</a:t>
            </a:r>
            <a:r>
              <a:rPr lang="en-US" altLang="ja-JP" sz="3600" b="1" dirty="0">
                <a:solidFill>
                  <a:srgbClr val="FF0000"/>
                </a:solidFill>
                <a:latin typeface="+mn-ea"/>
              </a:rPr>
              <a:t>006</a:t>
            </a:r>
            <a:r>
              <a:rPr lang="ja-JP" altLang="en-US" sz="3600" b="1" dirty="0">
                <a:solidFill>
                  <a:srgbClr val="FF0000"/>
                </a:solidFill>
                <a:latin typeface="+mn-ea"/>
              </a:rPr>
              <a:t>年</a:t>
            </a:r>
            <a:r>
              <a:rPr lang="en-US" altLang="ja-JP" sz="3600" b="1" dirty="0">
                <a:solidFill>
                  <a:srgbClr val="FF0000"/>
                </a:solidFill>
                <a:latin typeface="+mn-ea"/>
              </a:rPr>
              <a:t>12</a:t>
            </a:r>
            <a:r>
              <a:rPr lang="ja-JP" altLang="en-US" sz="3600" b="1" dirty="0">
                <a:solidFill>
                  <a:srgbClr val="FF0000"/>
                </a:solidFill>
                <a:latin typeface="+mn-ea"/>
              </a:rPr>
              <a:t>月</a:t>
            </a:r>
            <a:r>
              <a:rPr lang="en-US" altLang="ja-JP" sz="3600" b="1" dirty="0">
                <a:solidFill>
                  <a:srgbClr val="FF0000"/>
                </a:solidFill>
                <a:latin typeface="+mn-ea"/>
              </a:rPr>
              <a:t>13</a:t>
            </a:r>
            <a:r>
              <a:rPr lang="ja-JP" altLang="en-US" sz="3600" b="1" dirty="0">
                <a:solidFill>
                  <a:srgbClr val="FF0000"/>
                </a:solidFill>
                <a:latin typeface="+mn-ea"/>
              </a:rPr>
              <a:t>日</a:t>
            </a:r>
            <a:r>
              <a:rPr lang="ja-JP" altLang="en-US" sz="3600" dirty="0">
                <a:solidFill>
                  <a:srgbClr val="660066"/>
                </a:solidFill>
              </a:rPr>
              <a:t>、</a:t>
            </a:r>
            <a:r>
              <a:rPr lang="ja-JP" altLang="en-US" sz="3600" dirty="0">
                <a:solidFill>
                  <a:srgbClr val="660066"/>
                </a:solidFill>
                <a:latin typeface="+mn-ea"/>
              </a:rPr>
              <a:t>第</a:t>
            </a:r>
            <a:r>
              <a:rPr lang="en-US" altLang="ja-JP" sz="3600" dirty="0">
                <a:solidFill>
                  <a:srgbClr val="660066"/>
                </a:solidFill>
                <a:latin typeface="+mn-ea"/>
              </a:rPr>
              <a:t>61</a:t>
            </a:r>
            <a:r>
              <a:rPr lang="ja-JP" altLang="en-US" sz="3600" dirty="0">
                <a:solidFill>
                  <a:srgbClr val="660066"/>
                </a:solidFill>
                <a:latin typeface="+mn-ea"/>
              </a:rPr>
              <a:t>回国連総会で、</a:t>
            </a:r>
            <a:r>
              <a:rPr lang="ja-JP" altLang="en-US" sz="3600" b="1" dirty="0">
                <a:solidFill>
                  <a:srgbClr val="FF6600"/>
                </a:solidFill>
                <a:latin typeface="+mn-ea"/>
              </a:rPr>
              <a:t>「障害者の権利条約」</a:t>
            </a:r>
            <a:r>
              <a:rPr lang="ja-JP" altLang="en-US" sz="3600" dirty="0">
                <a:solidFill>
                  <a:srgbClr val="660066"/>
                </a:solidFill>
                <a:latin typeface="+mn-ea"/>
              </a:rPr>
              <a:t>ならびに「選択議定書」を満場一致で採択！</a:t>
            </a:r>
          </a:p>
          <a:p>
            <a:pPr algn="l">
              <a:lnSpc>
                <a:spcPct val="90000"/>
              </a:lnSpc>
              <a:spcBef>
                <a:spcPts val="1464"/>
              </a:spcBef>
            </a:pPr>
            <a:r>
              <a:rPr lang="en-US" altLang="ja-JP" sz="3600" dirty="0">
                <a:solidFill>
                  <a:srgbClr val="660066"/>
                </a:solidFill>
                <a:latin typeface="+mn-ea"/>
              </a:rPr>
              <a:t>2009</a:t>
            </a:r>
            <a:r>
              <a:rPr lang="ja-JP" altLang="en-US" sz="3600" dirty="0" smtClean="0">
                <a:solidFill>
                  <a:srgbClr val="660066"/>
                </a:solidFill>
                <a:latin typeface="+mn-ea"/>
              </a:rPr>
              <a:t>年から障害者</a:t>
            </a:r>
            <a:r>
              <a:rPr lang="ja-JP" altLang="en-US" sz="3600" dirty="0">
                <a:solidFill>
                  <a:srgbClr val="660066"/>
                </a:solidFill>
                <a:latin typeface="+mn-ea"/>
              </a:rPr>
              <a:t>制度改革により</a:t>
            </a:r>
            <a:r>
              <a:rPr lang="ja-JP" altLang="en-US" sz="3600" b="1" dirty="0" smtClean="0">
                <a:solidFill>
                  <a:srgbClr val="FF6600"/>
                </a:solidFill>
                <a:latin typeface="+mn-ea"/>
              </a:rPr>
              <a:t>改正障害者基本法・障害者総合</a:t>
            </a:r>
            <a:r>
              <a:rPr lang="ja-JP" altLang="en-US" sz="3600" b="1" dirty="0">
                <a:solidFill>
                  <a:srgbClr val="FF6600"/>
                </a:solidFill>
                <a:latin typeface="+mn-ea"/>
              </a:rPr>
              <a:t>支援法</a:t>
            </a:r>
            <a:r>
              <a:rPr lang="ja-JP" altLang="en-US" sz="3600" b="1" dirty="0" smtClean="0">
                <a:solidFill>
                  <a:srgbClr val="FF6600"/>
                </a:solidFill>
                <a:latin typeface="+mn-ea"/>
              </a:rPr>
              <a:t>・障害者差別</a:t>
            </a:r>
            <a:r>
              <a:rPr lang="ja-JP" altLang="en-US" sz="3600" b="1" dirty="0">
                <a:solidFill>
                  <a:srgbClr val="FF6600"/>
                </a:solidFill>
                <a:latin typeface="+mn-ea"/>
              </a:rPr>
              <a:t>解消法</a:t>
            </a:r>
            <a:r>
              <a:rPr lang="ja-JP" altLang="en-US" sz="3600" dirty="0">
                <a:solidFill>
                  <a:srgbClr val="660066"/>
                </a:solidFill>
                <a:latin typeface="+mn-ea"/>
              </a:rPr>
              <a:t>の制定を経</a:t>
            </a:r>
            <a:r>
              <a:rPr lang="ja-JP" altLang="en-US" sz="3600" dirty="0">
                <a:solidFill>
                  <a:srgbClr val="660066"/>
                </a:solidFill>
              </a:rPr>
              <a:t>て</a:t>
            </a:r>
            <a:r>
              <a:rPr lang="ja-JP" altLang="en-US" sz="3600" dirty="0" smtClean="0"/>
              <a:t>、</a:t>
            </a:r>
            <a:endParaRPr lang="en-US" altLang="ja-JP" sz="3600" dirty="0" smtClean="0"/>
          </a:p>
          <a:p>
            <a:pPr algn="l">
              <a:lnSpc>
                <a:spcPct val="90000"/>
              </a:lnSpc>
              <a:spcBef>
                <a:spcPts val="1824"/>
              </a:spcBef>
            </a:pPr>
            <a:r>
              <a:rPr lang="en-US" altLang="ja-JP" sz="3600" b="1" dirty="0" smtClean="0">
                <a:solidFill>
                  <a:srgbClr val="FF0000"/>
                </a:solidFill>
                <a:latin typeface="+mn-ea"/>
              </a:rPr>
              <a:t>2014</a:t>
            </a:r>
            <a:r>
              <a:rPr lang="ja-JP" altLang="en-US" sz="3600" b="1" dirty="0">
                <a:solidFill>
                  <a:srgbClr val="FF0000"/>
                </a:solidFill>
                <a:latin typeface="+mn-ea"/>
              </a:rPr>
              <a:t>年</a:t>
            </a:r>
            <a:r>
              <a:rPr lang="en-US" altLang="ja-JP" sz="3600" b="1" dirty="0">
                <a:solidFill>
                  <a:srgbClr val="FF0000"/>
                </a:solidFill>
                <a:latin typeface="+mn-ea"/>
              </a:rPr>
              <a:t>1</a:t>
            </a:r>
            <a:r>
              <a:rPr lang="ja-JP" altLang="en-US" sz="3600" b="1" dirty="0">
                <a:solidFill>
                  <a:srgbClr val="FF0000"/>
                </a:solidFill>
                <a:latin typeface="+mn-ea"/>
              </a:rPr>
              <a:t>月</a:t>
            </a:r>
            <a:r>
              <a:rPr lang="en-US" altLang="ja-JP" sz="3600" b="1" dirty="0">
                <a:solidFill>
                  <a:srgbClr val="FF0000"/>
                </a:solidFill>
                <a:latin typeface="+mn-ea"/>
              </a:rPr>
              <a:t>20</a:t>
            </a:r>
            <a:r>
              <a:rPr lang="ja-JP" altLang="en-US" sz="3600" b="1" dirty="0">
                <a:solidFill>
                  <a:srgbClr val="FF0000"/>
                </a:solidFill>
                <a:latin typeface="+mn-ea"/>
              </a:rPr>
              <a:t>日</a:t>
            </a:r>
            <a:r>
              <a:rPr lang="ja-JP" altLang="en-US" sz="3600" dirty="0">
                <a:solidFill>
                  <a:srgbClr val="FF0000"/>
                </a:solidFill>
                <a:latin typeface="+mn-ea"/>
              </a:rPr>
              <a:t>　</a:t>
            </a:r>
            <a:r>
              <a:rPr lang="ja-JP" altLang="en-US" sz="3600" b="1" dirty="0">
                <a:solidFill>
                  <a:srgbClr val="FF6600"/>
                </a:solidFill>
                <a:latin typeface="+mn-ea"/>
              </a:rPr>
              <a:t>日本</a:t>
            </a:r>
            <a:r>
              <a:rPr lang="ja-JP" altLang="en-US" sz="3600" b="1" dirty="0" smtClean="0">
                <a:solidFill>
                  <a:srgbClr val="FF6600"/>
                </a:solidFill>
                <a:latin typeface="+mn-ea"/>
              </a:rPr>
              <a:t>も締約</a:t>
            </a:r>
            <a:r>
              <a:rPr lang="ja-JP" altLang="en-US" sz="3600" dirty="0" smtClean="0">
                <a:solidFill>
                  <a:srgbClr val="660066"/>
                </a:solidFill>
                <a:latin typeface="+mn-ea"/>
              </a:rPr>
              <a:t>国入り</a:t>
            </a:r>
            <a:r>
              <a:rPr lang="ja-JP" altLang="en-US" sz="3600" dirty="0">
                <a:solidFill>
                  <a:srgbClr val="660066"/>
                </a:solidFill>
                <a:latin typeface="+mn-ea"/>
              </a:rPr>
              <a:t>。</a:t>
            </a:r>
            <a:br>
              <a:rPr lang="ja-JP" altLang="en-US" sz="3600" dirty="0">
                <a:solidFill>
                  <a:srgbClr val="660066"/>
                </a:solidFill>
                <a:latin typeface="+mn-ea"/>
              </a:rPr>
            </a:br>
            <a:r>
              <a:rPr lang="en-US" altLang="ja-JP" sz="3600" dirty="0">
                <a:solidFill>
                  <a:srgbClr val="660066"/>
                </a:solidFill>
                <a:latin typeface="+mn-ea"/>
              </a:rPr>
              <a:t>141</a:t>
            </a:r>
            <a:r>
              <a:rPr lang="ja-JP" altLang="en-US" sz="3600" dirty="0">
                <a:solidFill>
                  <a:srgbClr val="660066"/>
                </a:solidFill>
                <a:latin typeface="+mn-ea"/>
              </a:rPr>
              <a:t>の国と地域が</a:t>
            </a:r>
            <a:r>
              <a:rPr lang="ja-JP" altLang="en-US" sz="3600" dirty="0" smtClean="0">
                <a:solidFill>
                  <a:srgbClr val="660066"/>
                </a:solidFill>
                <a:latin typeface="+mn-ea"/>
              </a:rPr>
              <a:t>批准、</a:t>
            </a:r>
            <a:r>
              <a:rPr lang="en-US" altLang="ja-JP" sz="3600" b="1" dirty="0" smtClean="0">
                <a:solidFill>
                  <a:srgbClr val="FF0000"/>
                </a:solidFill>
                <a:latin typeface="+mn-ea"/>
              </a:rPr>
              <a:t>2</a:t>
            </a:r>
            <a:r>
              <a:rPr lang="ja-JP" altLang="en-US" sz="3600" b="1" dirty="0" smtClean="0">
                <a:solidFill>
                  <a:srgbClr val="FF0000"/>
                </a:solidFill>
                <a:latin typeface="+mn-ea"/>
              </a:rPr>
              <a:t>月</a:t>
            </a:r>
            <a:r>
              <a:rPr lang="en-US" altLang="ja-JP" sz="3600" b="1" dirty="0" smtClean="0">
                <a:solidFill>
                  <a:srgbClr val="FF0000"/>
                </a:solidFill>
                <a:latin typeface="+mn-ea"/>
              </a:rPr>
              <a:t>19</a:t>
            </a:r>
            <a:r>
              <a:rPr lang="ja-JP" altLang="en-US" sz="3600" b="1" dirty="0" smtClean="0">
                <a:solidFill>
                  <a:srgbClr val="FF0000"/>
                </a:solidFill>
                <a:latin typeface="+mn-ea"/>
              </a:rPr>
              <a:t>日</a:t>
            </a:r>
            <a:r>
              <a:rPr lang="ja-JP" altLang="en-US" sz="3600" b="1" dirty="0" smtClean="0">
                <a:solidFill>
                  <a:srgbClr val="FF6600"/>
                </a:solidFill>
              </a:rPr>
              <a:t>発効</a:t>
            </a:r>
            <a:r>
              <a:rPr lang="ja-JP" altLang="en-US" sz="3600" b="1" dirty="0" smtClean="0">
                <a:solidFill>
                  <a:srgbClr val="660066"/>
                </a:solidFill>
              </a:rPr>
              <a:t>。</a:t>
            </a:r>
            <a:endParaRPr lang="en-US" altLang="ja-JP" sz="3600" b="1" dirty="0">
              <a:solidFill>
                <a:srgbClr val="660066"/>
              </a:solidFill>
            </a:endParaRPr>
          </a:p>
          <a:p>
            <a:endParaRPr kumimoji="1" lang="ja-JP" altLang="en-US" dirty="0"/>
          </a:p>
        </p:txBody>
      </p:sp>
    </p:spTree>
    <p:extLst>
      <p:ext uri="{BB962C8B-B14F-4D97-AF65-F5344CB8AC3E}">
        <p14:creationId xmlns:p14="http://schemas.microsoft.com/office/powerpoint/2010/main" val="1556291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3568" y="447212"/>
            <a:ext cx="7774632" cy="1457788"/>
          </a:xfrm>
          <a:solidFill>
            <a:srgbClr val="800000"/>
          </a:solidFill>
        </p:spPr>
        <p:txBody>
          <a:bodyPr anchor="ctr"/>
          <a:lstStyle/>
          <a:p>
            <a:pPr>
              <a:defRPr/>
            </a:pPr>
            <a:r>
              <a:rPr lang="ja-JP" altLang="en-US" sz="4800" b="1" dirty="0" smtClean="0">
                <a:solidFill>
                  <a:srgbClr val="FF9900"/>
                </a:solidFill>
                <a:effectLst/>
              </a:rPr>
              <a:t>障害者の権利条約の位置</a:t>
            </a:r>
            <a:r>
              <a:rPr lang="en-US" altLang="ja-JP" sz="4800" b="1" dirty="0" smtClean="0">
                <a:solidFill>
                  <a:srgbClr val="FF9900"/>
                </a:solidFill>
                <a:effectLst/>
              </a:rPr>
              <a:t> </a:t>
            </a:r>
          </a:p>
        </p:txBody>
      </p:sp>
      <p:sp>
        <p:nvSpPr>
          <p:cNvPr id="131075" name="Rectangle 3"/>
          <p:cNvSpPr>
            <a:spLocks noGrp="1" noChangeArrowheads="1"/>
          </p:cNvSpPr>
          <p:nvPr>
            <p:ph type="body" idx="1"/>
          </p:nvPr>
        </p:nvSpPr>
        <p:spPr>
          <a:xfrm>
            <a:off x="827584" y="2301875"/>
            <a:ext cx="7630616" cy="4327525"/>
          </a:xfrm>
        </p:spPr>
        <p:txBody>
          <a:bodyPr>
            <a:normAutofit/>
          </a:bodyPr>
          <a:lstStyle/>
          <a:p>
            <a:pPr>
              <a:lnSpc>
                <a:spcPct val="70000"/>
              </a:lnSpc>
              <a:buFontTx/>
              <a:buNone/>
              <a:defRPr/>
            </a:pPr>
            <a:r>
              <a:rPr lang="ja-JP" altLang="en-US" sz="4800" dirty="0" smtClean="0">
                <a:solidFill>
                  <a:srgbClr val="800080"/>
                </a:solidFill>
                <a:latin typeface="Times New Roman" charset="0"/>
              </a:rPr>
              <a:t>日本国憲法</a:t>
            </a:r>
            <a:r>
              <a:rPr lang="ja-JP" altLang="en-US" dirty="0" smtClean="0">
                <a:solidFill>
                  <a:srgbClr val="000000"/>
                </a:solidFill>
                <a:latin typeface="Times New Roman" charset="0"/>
              </a:rPr>
              <a:t>　</a:t>
            </a:r>
            <a:r>
              <a:rPr lang="ja-JP" altLang="en-US" sz="2800" dirty="0" smtClean="0">
                <a:solidFill>
                  <a:srgbClr val="0000FF"/>
                </a:solidFill>
                <a:latin typeface="HGS創英角ﾎﾟｯﾌﾟ体" charset="0"/>
                <a:ea typeface="HGS創英角ﾎﾟｯﾌﾟ体" charset="0"/>
                <a:cs typeface="HGS創英角ﾎﾟｯﾌﾟ体" charset="0"/>
              </a:rPr>
              <a:t>第</a:t>
            </a:r>
            <a:r>
              <a:rPr lang="en-US" altLang="ja-JP" sz="2800" dirty="0" smtClean="0">
                <a:solidFill>
                  <a:srgbClr val="0000FF"/>
                </a:solidFill>
                <a:latin typeface="HGS創英角ﾎﾟｯﾌﾟ体" charset="0"/>
                <a:ea typeface="HGS創英角ﾎﾟｯﾌﾟ体" charset="0"/>
                <a:cs typeface="HGS創英角ﾎﾟｯﾌﾟ体" charset="0"/>
              </a:rPr>
              <a:t>98</a:t>
            </a:r>
            <a:r>
              <a:rPr lang="ja-JP" altLang="en-US" sz="2800" dirty="0" smtClean="0">
                <a:solidFill>
                  <a:srgbClr val="0000FF"/>
                </a:solidFill>
                <a:latin typeface="HGS創英角ﾎﾟｯﾌﾟ体" charset="0"/>
                <a:ea typeface="HGS創英角ﾎﾟｯﾌﾟ体" charset="0"/>
                <a:cs typeface="HGS創英角ﾎﾟｯﾌﾟ体" charset="0"/>
              </a:rPr>
              <a:t>条</a:t>
            </a:r>
            <a:r>
              <a:rPr lang="ja-JP" altLang="en-US" sz="2800" dirty="0" smtClean="0">
                <a:solidFill>
                  <a:srgbClr val="0000FF"/>
                </a:solidFill>
                <a:latin typeface="Times New Roman" charset="0"/>
              </a:rPr>
              <a:t>　国際条約の尊重</a:t>
            </a:r>
            <a:endParaRPr lang="en-US" altLang="ja-JP" dirty="0" smtClean="0">
              <a:latin typeface="Times New Roman" charset="0"/>
              <a:cs typeface="Times New Roman" charset="0"/>
            </a:endParaRPr>
          </a:p>
          <a:p>
            <a:pPr>
              <a:lnSpc>
                <a:spcPct val="200000"/>
              </a:lnSpc>
              <a:buFontTx/>
              <a:buNone/>
              <a:defRPr/>
            </a:pPr>
            <a:r>
              <a:rPr lang="ja-JP" altLang="en-US" dirty="0" smtClean="0">
                <a:solidFill>
                  <a:srgbClr val="000000"/>
                </a:solidFill>
                <a:latin typeface="Times New Roman" charset="0"/>
              </a:rPr>
              <a:t>　　</a:t>
            </a:r>
            <a:r>
              <a:rPr lang="ja-JP" altLang="en-US" sz="4800" b="1" dirty="0" smtClean="0">
                <a:solidFill>
                  <a:srgbClr val="FF6600"/>
                </a:solidFill>
                <a:latin typeface="Times New Roman" charset="0"/>
              </a:rPr>
              <a:t>国際条約</a:t>
            </a:r>
            <a:r>
              <a:rPr lang="ja-JP" altLang="en-US" dirty="0" smtClean="0">
                <a:solidFill>
                  <a:srgbClr val="000000"/>
                </a:solidFill>
                <a:latin typeface="Times New Roman" charset="0"/>
              </a:rPr>
              <a:t>　</a:t>
            </a:r>
            <a:r>
              <a:rPr lang="ja-JP" altLang="en-US" dirty="0" smtClean="0">
                <a:solidFill>
                  <a:srgbClr val="0000FF"/>
                </a:solidFill>
                <a:latin typeface="Times New Roman" charset="0"/>
              </a:rPr>
              <a:t>第４条一般的義</a:t>
            </a:r>
            <a:endParaRPr lang="en-US" altLang="ja-JP" dirty="0" smtClean="0">
              <a:solidFill>
                <a:srgbClr val="0000FF"/>
              </a:solidFill>
              <a:latin typeface="Times New Roman" charset="0"/>
            </a:endParaRPr>
          </a:p>
          <a:p>
            <a:pPr>
              <a:lnSpc>
                <a:spcPct val="200000"/>
              </a:lnSpc>
              <a:buFontTx/>
              <a:buNone/>
              <a:defRPr/>
            </a:pPr>
            <a:r>
              <a:rPr lang="ja-JP" altLang="en-US" dirty="0" smtClean="0">
                <a:solidFill>
                  <a:srgbClr val="000000"/>
                </a:solidFill>
                <a:latin typeface="Times New Roman" charset="0"/>
              </a:rPr>
              <a:t>　　</a:t>
            </a:r>
            <a:r>
              <a:rPr lang="ja-JP" altLang="en-US" sz="4400" dirty="0" smtClean="0">
                <a:solidFill>
                  <a:srgbClr val="990033"/>
                </a:solidFill>
                <a:latin typeface="Times New Roman" charset="0"/>
              </a:rPr>
              <a:t>　国内法</a:t>
            </a:r>
            <a:endParaRPr lang="ja-JP" altLang="en-US" dirty="0" smtClean="0"/>
          </a:p>
        </p:txBody>
      </p:sp>
      <p:sp>
        <p:nvSpPr>
          <p:cNvPr id="2" name="下矢印 1"/>
          <p:cNvSpPr/>
          <p:nvPr/>
        </p:nvSpPr>
        <p:spPr>
          <a:xfrm>
            <a:off x="1809749" y="2976562"/>
            <a:ext cx="1254125" cy="722313"/>
          </a:xfrm>
          <a:prstGeom prst="down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1809749" y="4479925"/>
            <a:ext cx="1254125" cy="727075"/>
          </a:xfrm>
          <a:prstGeom prst="down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3390673"/>
      </p:ext>
    </p:extLst>
  </p:cSld>
  <p:clrMapOvr>
    <a:masterClrMapping/>
  </p:clrMapOvr>
  <p:transition xmlns:p14="http://schemas.microsoft.com/office/powerpoint/2010/mai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683568" y="1905116"/>
            <a:ext cx="8003232" cy="4378426"/>
          </a:xfrm>
        </p:spPr>
        <p:txBody>
          <a:bodyPr>
            <a:normAutofit/>
          </a:bodyPr>
          <a:lstStyle/>
          <a:p>
            <a:pPr marL="0" indent="0">
              <a:lnSpc>
                <a:spcPts val="6400"/>
              </a:lnSpc>
              <a:spcBef>
                <a:spcPts val="0"/>
              </a:spcBef>
              <a:buNone/>
              <a:defRPr/>
            </a:pPr>
            <a:r>
              <a:rPr lang="ja-JP" altLang="en-US" sz="4800" b="1" u="sng" dirty="0">
                <a:solidFill>
                  <a:srgbClr val="800000"/>
                </a:solidFill>
                <a:ea typeface="HGS創英角ﾎﾟｯﾌﾟ体" charset="0"/>
                <a:cs typeface="HGS創英角ﾎﾟｯﾌﾟ体" charset="0"/>
              </a:rPr>
              <a:t>人権条約</a:t>
            </a:r>
            <a:endParaRPr lang="en-US" altLang="ja-JP" sz="4800" b="1" u="sng" dirty="0" smtClean="0">
              <a:solidFill>
                <a:srgbClr val="800000"/>
              </a:solidFill>
              <a:latin typeface="Times New Roman" charset="0"/>
            </a:endParaRPr>
          </a:p>
          <a:p>
            <a:pPr marL="0" indent="0">
              <a:lnSpc>
                <a:spcPts val="6400"/>
              </a:lnSpc>
              <a:spcBef>
                <a:spcPts val="0"/>
              </a:spcBef>
              <a:buNone/>
              <a:defRPr/>
            </a:pPr>
            <a:r>
              <a:rPr lang="en-US" altLang="ja-JP" sz="4000" dirty="0" smtClean="0">
                <a:solidFill>
                  <a:srgbClr val="800080"/>
                </a:solidFill>
                <a:latin typeface="Times New Roman" charset="0"/>
              </a:rPr>
              <a:t>｢</a:t>
            </a:r>
            <a:r>
              <a:rPr lang="ja-JP" altLang="en-US" sz="4000" b="1" dirty="0" smtClean="0">
                <a:solidFill>
                  <a:srgbClr val="800080"/>
                </a:solidFill>
                <a:latin typeface="Times New Roman" charset="0"/>
              </a:rPr>
              <a:t>障害のあるすべての人の</a:t>
            </a:r>
            <a:r>
              <a:rPr lang="ja-JP" altLang="en-US" sz="4400" b="1" dirty="0" smtClean="0">
                <a:solidFill>
                  <a:srgbClr val="0000FF"/>
                </a:solidFill>
                <a:latin typeface="Times New Roman" charset="0"/>
              </a:rPr>
              <a:t>すべての人権</a:t>
            </a:r>
            <a:r>
              <a:rPr lang="ja-JP" altLang="en-US" sz="4000" b="1" dirty="0" smtClean="0">
                <a:solidFill>
                  <a:srgbClr val="800080"/>
                </a:solidFill>
                <a:latin typeface="Times New Roman" charset="0"/>
              </a:rPr>
              <a:t>及び</a:t>
            </a:r>
            <a:r>
              <a:rPr lang="ja-JP" altLang="en-US" sz="4400" b="1" dirty="0" smtClean="0">
                <a:solidFill>
                  <a:srgbClr val="0000FF"/>
                </a:solidFill>
                <a:latin typeface="Times New Roman" charset="0"/>
              </a:rPr>
              <a:t>基本的自由</a:t>
            </a:r>
            <a:r>
              <a:rPr lang="ja-JP" altLang="en-US" sz="4000" b="1" dirty="0" smtClean="0">
                <a:solidFill>
                  <a:srgbClr val="990033"/>
                </a:solidFill>
                <a:latin typeface="Times New Roman" charset="0"/>
              </a:rPr>
              <a:t>を</a:t>
            </a:r>
            <a:r>
              <a:rPr lang="ja-JP" altLang="en-US" sz="4000" b="1" dirty="0" smtClean="0">
                <a:solidFill>
                  <a:srgbClr val="0000FF"/>
                </a:solidFill>
                <a:latin typeface="Times New Roman" charset="0"/>
              </a:rPr>
              <a:t>完全かつ平等に</a:t>
            </a:r>
            <a:r>
              <a:rPr lang="ja-JP" altLang="en-US" sz="4000" b="1" dirty="0" smtClean="0">
                <a:solidFill>
                  <a:srgbClr val="800080"/>
                </a:solidFill>
                <a:latin typeface="Times New Roman" charset="0"/>
              </a:rPr>
              <a:t>享有することを促進し</a:t>
            </a:r>
            <a:r>
              <a:rPr lang="en-US" altLang="ja-JP" sz="4000" dirty="0" smtClean="0">
                <a:solidFill>
                  <a:srgbClr val="800080"/>
                </a:solidFill>
                <a:latin typeface="Times New Roman" charset="0"/>
              </a:rPr>
              <a:t>｣</a:t>
            </a:r>
          </a:p>
          <a:p>
            <a:pPr marL="0" indent="0">
              <a:lnSpc>
                <a:spcPts val="4100"/>
              </a:lnSpc>
              <a:spcBef>
                <a:spcPts val="1800"/>
              </a:spcBef>
              <a:buNone/>
              <a:defRPr/>
            </a:pPr>
            <a:r>
              <a:rPr lang="ja-JP" altLang="en-US" sz="2800" dirty="0" smtClean="0">
                <a:solidFill>
                  <a:srgbClr val="0000FF"/>
                </a:solidFill>
                <a:latin typeface="Times New Roman" charset="0"/>
              </a:rPr>
              <a:t>目的（第１条）</a:t>
            </a:r>
          </a:p>
        </p:txBody>
      </p:sp>
      <p:sp>
        <p:nvSpPr>
          <p:cNvPr id="4" name="タイトル 1"/>
          <p:cNvSpPr txBox="1">
            <a:spLocks/>
          </p:cNvSpPr>
          <p:nvPr/>
        </p:nvSpPr>
        <p:spPr>
          <a:xfrm>
            <a:off x="755576" y="350942"/>
            <a:ext cx="7931224" cy="1249258"/>
          </a:xfrm>
          <a:prstGeom prst="rect">
            <a:avLst/>
          </a:prstGeom>
          <a:solidFill>
            <a:srgbClr val="800000"/>
          </a:solidFill>
        </p:spPr>
        <p:txBody>
          <a:bodyPr vert="horz" lIns="91440" tIns="45720" rIns="91440" bIns="45720" rtlCol="0" anchor="ctr">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b="1" smtClean="0">
                <a:solidFill>
                  <a:srgbClr val="FF9900"/>
                </a:solidFill>
              </a:rPr>
              <a:t>「障害者権利条約」</a:t>
            </a:r>
            <a:endParaRPr lang="ja-JP" altLang="en-US" b="1" dirty="0">
              <a:solidFill>
                <a:srgbClr val="FF9900"/>
              </a:solidFill>
            </a:endParaRPr>
          </a:p>
        </p:txBody>
      </p:sp>
    </p:spTree>
    <p:extLst>
      <p:ext uri="{BB962C8B-B14F-4D97-AF65-F5344CB8AC3E}">
        <p14:creationId xmlns:p14="http://schemas.microsoft.com/office/powerpoint/2010/main" val="3319475042"/>
      </p:ext>
    </p:extLst>
  </p:cSld>
  <p:clrMapOvr>
    <a:masterClrMapping/>
  </p:clrMapOvr>
  <p:transition xmlns:p14="http://schemas.microsoft.com/office/powerpoint/2010/mai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50942"/>
            <a:ext cx="7931224" cy="1249258"/>
          </a:xfrm>
          <a:solidFill>
            <a:srgbClr val="800000"/>
          </a:solidFill>
        </p:spPr>
        <p:txBody>
          <a:bodyPr anchor="ctr"/>
          <a:lstStyle/>
          <a:p>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755576" y="1984374"/>
            <a:ext cx="8222982" cy="4580701"/>
          </a:xfrm>
        </p:spPr>
        <p:txBody>
          <a:bodyPr>
            <a:normAutofit/>
          </a:bodyPr>
          <a:lstStyle/>
          <a:p>
            <a:pPr marL="0" indent="0">
              <a:lnSpc>
                <a:spcPts val="5380"/>
              </a:lnSpc>
              <a:spcBef>
                <a:spcPts val="0"/>
              </a:spcBef>
              <a:buNone/>
            </a:pPr>
            <a:r>
              <a:rPr lang="en-US" altLang="ja-JP" sz="4400" b="1" dirty="0" smtClean="0">
                <a:solidFill>
                  <a:srgbClr val="800000"/>
                </a:solidFill>
              </a:rPr>
              <a:t>1.</a:t>
            </a:r>
            <a:r>
              <a:rPr lang="ja-JP" altLang="en-US" sz="4400" b="1" dirty="0" smtClean="0">
                <a:solidFill>
                  <a:srgbClr val="800000"/>
                </a:solidFill>
              </a:rPr>
              <a:t>人権条約</a:t>
            </a:r>
            <a:endParaRPr lang="en-US" altLang="ja-JP" sz="4400" b="1" dirty="0" smtClean="0">
              <a:solidFill>
                <a:srgbClr val="800000"/>
              </a:solidFill>
            </a:endParaRPr>
          </a:p>
          <a:p>
            <a:pPr>
              <a:lnSpc>
                <a:spcPts val="5380"/>
              </a:lnSpc>
              <a:spcBef>
                <a:spcPts val="0"/>
              </a:spcBef>
              <a:buFont typeface="Wingdings" charset="2"/>
              <a:buChar char="l"/>
            </a:pPr>
            <a:r>
              <a:rPr lang="ja-JP" altLang="en-US" sz="4400" b="1" dirty="0" smtClean="0">
                <a:solidFill>
                  <a:srgbClr val="800000"/>
                </a:solidFill>
              </a:rPr>
              <a:t>国際人権規約</a:t>
            </a:r>
            <a:endParaRPr lang="en-US" altLang="ja-JP" sz="4400" b="1" dirty="0" smtClean="0">
              <a:solidFill>
                <a:srgbClr val="800000"/>
              </a:solidFill>
            </a:endParaRPr>
          </a:p>
          <a:p>
            <a:pPr marL="0">
              <a:lnSpc>
                <a:spcPts val="5380"/>
              </a:lnSpc>
              <a:spcBef>
                <a:spcPts val="0"/>
              </a:spcBef>
              <a:buFont typeface="Wingdings" charset="2"/>
              <a:buChar char="l"/>
            </a:pPr>
            <a:r>
              <a:rPr lang="ja-JP" altLang="en-US" sz="3600" dirty="0" smtClean="0">
                <a:solidFill>
                  <a:srgbClr val="800000"/>
                </a:solidFill>
              </a:rPr>
              <a:t>子どもの権利条約</a:t>
            </a:r>
            <a:endParaRPr lang="en-US" altLang="ja-JP" sz="3600" dirty="0" smtClean="0">
              <a:solidFill>
                <a:srgbClr val="800000"/>
              </a:solidFill>
            </a:endParaRPr>
          </a:p>
          <a:p>
            <a:pPr marL="0">
              <a:lnSpc>
                <a:spcPts val="5380"/>
              </a:lnSpc>
              <a:spcBef>
                <a:spcPts val="0"/>
              </a:spcBef>
              <a:buFont typeface="Wingdings" charset="2"/>
              <a:buChar char="l"/>
            </a:pPr>
            <a:r>
              <a:rPr lang="ja-JP" altLang="en-US" sz="3600" dirty="0" smtClean="0">
                <a:solidFill>
                  <a:srgbClr val="800000"/>
                </a:solidFill>
              </a:rPr>
              <a:t>女性差別撤廃条約</a:t>
            </a:r>
            <a:endParaRPr lang="en-US" altLang="ja-JP" sz="3600" dirty="0">
              <a:solidFill>
                <a:srgbClr val="800000"/>
              </a:solidFill>
            </a:endParaRPr>
          </a:p>
          <a:p>
            <a:pPr marL="0" indent="-571500">
              <a:lnSpc>
                <a:spcPts val="5380"/>
              </a:lnSpc>
              <a:spcBef>
                <a:spcPts val="0"/>
              </a:spcBef>
              <a:buFont typeface="Wingdings" charset="2"/>
              <a:buChar char="l"/>
            </a:pPr>
            <a:r>
              <a:rPr lang="ja-JP" altLang="en-US" sz="4400" b="1" u="sng" dirty="0" smtClean="0">
                <a:solidFill>
                  <a:srgbClr val="FF6600"/>
                </a:solidFill>
              </a:rPr>
              <a:t>障害者権利条約</a:t>
            </a:r>
            <a:endParaRPr lang="en-US" altLang="ja-JP" sz="4400" b="1" u="sng" dirty="0" smtClean="0">
              <a:solidFill>
                <a:srgbClr val="FF6600"/>
              </a:solidFill>
            </a:endParaRPr>
          </a:p>
          <a:p>
            <a:pPr marL="360000" indent="0">
              <a:lnSpc>
                <a:spcPts val="5380"/>
              </a:lnSpc>
              <a:spcBef>
                <a:spcPts val="0"/>
              </a:spcBef>
              <a:buNone/>
            </a:pPr>
            <a:r>
              <a:rPr lang="ja-JP" altLang="en-US" sz="3600" b="1" dirty="0" smtClean="0">
                <a:solidFill>
                  <a:srgbClr val="FF6600"/>
                </a:solidFill>
              </a:rPr>
              <a:t>　</a:t>
            </a:r>
            <a:r>
              <a:rPr lang="en-US" altLang="ja-JP" sz="3600" b="1" dirty="0" smtClean="0">
                <a:solidFill>
                  <a:srgbClr val="FF6600"/>
                </a:solidFill>
              </a:rPr>
              <a:t>〜21</a:t>
            </a:r>
            <a:r>
              <a:rPr lang="ja-JP" altLang="en-US" sz="3600" b="1" dirty="0" smtClean="0">
                <a:solidFill>
                  <a:srgbClr val="FF6600"/>
                </a:solidFill>
              </a:rPr>
              <a:t>世紀最初の人権条約</a:t>
            </a:r>
            <a:endParaRPr lang="en-US" altLang="ja-JP" sz="3600" b="1" dirty="0" smtClean="0">
              <a:solidFill>
                <a:srgbClr val="FF6600"/>
              </a:solidFill>
            </a:endParaRPr>
          </a:p>
        </p:txBody>
      </p:sp>
    </p:spTree>
    <p:extLst>
      <p:ext uri="{BB962C8B-B14F-4D97-AF65-F5344CB8AC3E}">
        <p14:creationId xmlns:p14="http://schemas.microsoft.com/office/powerpoint/2010/main" val="3204424851"/>
      </p:ext>
    </p:extLst>
  </p:cSld>
  <p:clrMapOvr>
    <a:masterClrMapping/>
  </p:clrMapOvr>
  <p:transition xmlns:p14="http://schemas.microsoft.com/office/powerpoint/2010/mai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520700"/>
            <a:ext cx="7772400" cy="1130299"/>
          </a:xfrm>
          <a:solidFill>
            <a:srgbClr val="000090"/>
          </a:solidFill>
        </p:spPr>
        <p:txBody>
          <a:bodyPr/>
          <a:lstStyle/>
          <a:p>
            <a:pPr algn="l"/>
            <a:r>
              <a:rPr kumimoji="1" lang="ja-JP" altLang="en-US" sz="3200" dirty="0" smtClean="0">
                <a:solidFill>
                  <a:schemeClr val="bg1"/>
                </a:solidFill>
              </a:rPr>
              <a:t>一般社団法人</a:t>
            </a:r>
            <a:r>
              <a:rPr kumimoji="1" lang="en-US" altLang="ja-JP" sz="3200" dirty="0" smtClean="0">
                <a:solidFill>
                  <a:schemeClr val="bg1"/>
                </a:solidFill>
              </a:rPr>
              <a:t/>
            </a:r>
            <a:br>
              <a:rPr kumimoji="1" lang="en-US" altLang="ja-JP" sz="3200" dirty="0" smtClean="0">
                <a:solidFill>
                  <a:schemeClr val="bg1"/>
                </a:solidFill>
              </a:rPr>
            </a:br>
            <a:r>
              <a:rPr kumimoji="1" lang="ja-JP" altLang="en-US" sz="3200" dirty="0" smtClean="0">
                <a:solidFill>
                  <a:schemeClr val="bg1"/>
                </a:solidFill>
              </a:rPr>
              <a:t>全日本難聴者・中途失聴者団体連合会</a:t>
            </a:r>
            <a:endParaRPr kumimoji="1" lang="ja-JP" altLang="en-US" sz="3200" dirty="0">
              <a:solidFill>
                <a:schemeClr val="bg1"/>
              </a:solidFill>
            </a:endParaRPr>
          </a:p>
        </p:txBody>
      </p:sp>
      <p:sp>
        <p:nvSpPr>
          <p:cNvPr id="3" name="テキスト プレースホルダー 2"/>
          <p:cNvSpPr>
            <a:spLocks noGrp="1"/>
          </p:cNvSpPr>
          <p:nvPr>
            <p:ph type="body" idx="1"/>
          </p:nvPr>
        </p:nvSpPr>
        <p:spPr>
          <a:xfrm>
            <a:off x="722313" y="1793875"/>
            <a:ext cx="7772400" cy="4953000"/>
          </a:xfrm>
        </p:spPr>
        <p:txBody>
          <a:bodyPr>
            <a:normAutofit fontScale="77500" lnSpcReduction="20000"/>
          </a:bodyPr>
          <a:lstStyle/>
          <a:p>
            <a:pPr algn="l"/>
            <a:r>
              <a:rPr kumimoji="1" lang="en-US" altLang="ja-JP" sz="3200" dirty="0" smtClean="0">
                <a:solidFill>
                  <a:srgbClr val="000000"/>
                </a:solidFill>
                <a:latin typeface="+mj-ea"/>
                <a:ea typeface="+mj-ea"/>
              </a:rPr>
              <a:t>○1991</a:t>
            </a:r>
            <a:r>
              <a:rPr kumimoji="1" lang="ja-JP" altLang="en-US" sz="3200" dirty="0" smtClean="0">
                <a:solidFill>
                  <a:srgbClr val="000000"/>
                </a:solidFill>
                <a:latin typeface="+mj-ea"/>
                <a:ea typeface="+mj-ea"/>
              </a:rPr>
              <a:t>年（平成</a:t>
            </a:r>
            <a:r>
              <a:rPr kumimoji="1" lang="en-US" altLang="ja-JP" sz="3200" dirty="0" smtClean="0">
                <a:solidFill>
                  <a:srgbClr val="000000"/>
                </a:solidFill>
                <a:latin typeface="+mj-ea"/>
                <a:ea typeface="+mj-ea"/>
              </a:rPr>
              <a:t>3</a:t>
            </a:r>
            <a:r>
              <a:rPr kumimoji="1" lang="ja-JP" altLang="en-US" sz="3200" dirty="0" smtClean="0">
                <a:solidFill>
                  <a:srgbClr val="000000"/>
                </a:solidFill>
                <a:latin typeface="+mj-ea"/>
                <a:ea typeface="+mj-ea"/>
              </a:rPr>
              <a:t>年）社団法人認可</a:t>
            </a:r>
            <a:endParaRPr kumimoji="1" lang="en-US" altLang="ja-JP" sz="3200" dirty="0" smtClean="0">
              <a:solidFill>
                <a:srgbClr val="000000"/>
              </a:solidFill>
              <a:latin typeface="+mj-ea"/>
              <a:ea typeface="+mj-ea"/>
            </a:endParaRPr>
          </a:p>
          <a:p>
            <a:pPr algn="l"/>
            <a:r>
              <a:rPr lang="en-US" altLang="ja-JP" sz="3200" dirty="0" smtClean="0">
                <a:solidFill>
                  <a:srgbClr val="000000"/>
                </a:solidFill>
                <a:latin typeface="+mj-ea"/>
                <a:ea typeface="+mj-ea"/>
              </a:rPr>
              <a:t>○</a:t>
            </a:r>
            <a:r>
              <a:rPr lang="ja-JP" altLang="en-US" sz="3200" dirty="0" smtClean="0">
                <a:solidFill>
                  <a:srgbClr val="000000"/>
                </a:solidFill>
                <a:latin typeface="+mj-ea"/>
                <a:ea typeface="+mj-ea"/>
              </a:rPr>
              <a:t>目的</a:t>
            </a:r>
            <a:r>
              <a:rPr lang="ja-JP" altLang="en-US" sz="3200" dirty="0">
                <a:solidFill>
                  <a:srgbClr val="000000"/>
                </a:solidFill>
                <a:latin typeface="+mj-ea"/>
                <a:ea typeface="+mj-ea"/>
              </a:rPr>
              <a:t>　広く社会に対して、難聴者・</a:t>
            </a:r>
            <a:r>
              <a:rPr lang="ja-JP" altLang="en-US" sz="3200" dirty="0" smtClean="0">
                <a:solidFill>
                  <a:srgbClr val="000000"/>
                </a:solidFill>
                <a:latin typeface="+mj-ea"/>
                <a:ea typeface="+mj-ea"/>
              </a:rPr>
              <a:t>中途失聴者の</a:t>
            </a:r>
            <a:r>
              <a:rPr lang="ja-JP" altLang="en-US" sz="3200" dirty="0">
                <a:solidFill>
                  <a:srgbClr val="000000"/>
                </a:solidFill>
                <a:latin typeface="+mj-ea"/>
                <a:ea typeface="+mj-ea"/>
              </a:rPr>
              <a:t>理解を深めるため、社会的自立の促進及び難聴者等に対する</a:t>
            </a:r>
            <a:r>
              <a:rPr lang="ja-JP" altLang="en-US" sz="3200" dirty="0" smtClean="0">
                <a:solidFill>
                  <a:srgbClr val="000000"/>
                </a:solidFill>
                <a:latin typeface="+mj-ea"/>
                <a:ea typeface="+mj-ea"/>
              </a:rPr>
              <a:t>社会一般</a:t>
            </a:r>
            <a:r>
              <a:rPr lang="ja-JP" altLang="en-US" sz="3200" dirty="0">
                <a:solidFill>
                  <a:srgbClr val="000000"/>
                </a:solidFill>
                <a:latin typeface="+mj-ea"/>
                <a:ea typeface="+mj-ea"/>
              </a:rPr>
              <a:t>の理解向上に関する事業を行い、もって難聴者等の 福祉の向上及び</a:t>
            </a:r>
            <a:r>
              <a:rPr lang="ja-JP" altLang="en-US" sz="3200" dirty="0" smtClean="0">
                <a:solidFill>
                  <a:srgbClr val="000000"/>
                </a:solidFill>
                <a:latin typeface="+mj-ea"/>
                <a:ea typeface="+mj-ea"/>
              </a:rPr>
              <a:t>権利擁護</a:t>
            </a:r>
            <a:r>
              <a:rPr lang="ja-JP" altLang="en-US" sz="3200" dirty="0">
                <a:solidFill>
                  <a:srgbClr val="000000"/>
                </a:solidFill>
                <a:latin typeface="+mj-ea"/>
                <a:ea typeface="+mj-ea"/>
              </a:rPr>
              <a:t>に寄与することを目的</a:t>
            </a:r>
            <a:endParaRPr lang="en-US" altLang="ja-JP" sz="3200" dirty="0" smtClean="0">
              <a:solidFill>
                <a:srgbClr val="000000"/>
              </a:solidFill>
              <a:latin typeface="+mj-ea"/>
              <a:ea typeface="+mj-ea"/>
            </a:endParaRPr>
          </a:p>
          <a:p>
            <a:pPr algn="l"/>
            <a:r>
              <a:rPr lang="en-US" altLang="ja-JP" sz="3200" dirty="0" smtClean="0">
                <a:solidFill>
                  <a:srgbClr val="000000"/>
                </a:solidFill>
                <a:latin typeface="+mj-ea"/>
                <a:ea typeface="+mj-ea"/>
              </a:rPr>
              <a:t>○</a:t>
            </a:r>
            <a:r>
              <a:rPr lang="ja-JP" altLang="en-US" sz="3200" dirty="0" smtClean="0">
                <a:solidFill>
                  <a:srgbClr val="000000"/>
                </a:solidFill>
                <a:latin typeface="+mj-ea"/>
                <a:ea typeface="+mj-ea"/>
              </a:rPr>
              <a:t>事業　</a:t>
            </a:r>
            <a:endParaRPr lang="en-US" altLang="ja-JP" sz="3200" dirty="0" smtClean="0">
              <a:solidFill>
                <a:srgbClr val="000000"/>
              </a:solidFill>
              <a:latin typeface="+mj-ea"/>
              <a:ea typeface="+mj-ea"/>
            </a:endParaRPr>
          </a:p>
          <a:p>
            <a:pPr algn="l"/>
            <a:r>
              <a:rPr lang="ja-JP" altLang="en-US" sz="3200" dirty="0" smtClean="0">
                <a:solidFill>
                  <a:srgbClr val="000000"/>
                </a:solidFill>
                <a:latin typeface="+mj-ea"/>
                <a:ea typeface="+mj-ea"/>
              </a:rPr>
              <a:t>・放送・通信のバリアフリー</a:t>
            </a:r>
            <a:endParaRPr lang="en-US" altLang="ja-JP" sz="3200" dirty="0" smtClean="0">
              <a:solidFill>
                <a:srgbClr val="000000"/>
              </a:solidFill>
              <a:latin typeface="+mj-ea"/>
              <a:ea typeface="+mj-ea"/>
            </a:endParaRPr>
          </a:p>
          <a:p>
            <a:pPr algn="l"/>
            <a:r>
              <a:rPr lang="ja-JP" altLang="ja-JP" sz="3200" dirty="0">
                <a:solidFill>
                  <a:srgbClr val="000000"/>
                </a:solidFill>
                <a:latin typeface="+mj-ea"/>
                <a:ea typeface="+mj-ea"/>
              </a:rPr>
              <a:t>　</a:t>
            </a:r>
            <a:r>
              <a:rPr lang="ja-JP" altLang="en-US" sz="3200" dirty="0" smtClean="0">
                <a:solidFill>
                  <a:srgbClr val="000000"/>
                </a:solidFill>
                <a:latin typeface="+mj-ea"/>
                <a:ea typeface="+mj-ea"/>
              </a:rPr>
              <a:t>　テレビの字幕放送拡充、電話リレーサービス普及</a:t>
            </a:r>
            <a:endParaRPr lang="en-US" altLang="ja-JP" sz="3200" dirty="0" smtClean="0">
              <a:solidFill>
                <a:srgbClr val="000000"/>
              </a:solidFill>
              <a:latin typeface="+mj-ea"/>
              <a:ea typeface="+mj-ea"/>
            </a:endParaRPr>
          </a:p>
          <a:p>
            <a:pPr algn="l"/>
            <a:r>
              <a:rPr lang="ja-JP" altLang="en-US" sz="3200" dirty="0" smtClean="0">
                <a:solidFill>
                  <a:srgbClr val="000000"/>
                </a:solidFill>
                <a:latin typeface="+mj-ea"/>
                <a:ea typeface="+mj-ea"/>
              </a:rPr>
              <a:t>・著作権、災害時情報保障活動</a:t>
            </a:r>
            <a:endParaRPr lang="en-US" altLang="ja-JP" sz="3200" dirty="0" smtClean="0">
              <a:solidFill>
                <a:srgbClr val="000000"/>
              </a:solidFill>
              <a:latin typeface="+mj-ea"/>
              <a:ea typeface="+mj-ea"/>
            </a:endParaRPr>
          </a:p>
          <a:p>
            <a:pPr algn="l"/>
            <a:r>
              <a:rPr lang="ja-JP" altLang="en-US" sz="3200" dirty="0" smtClean="0">
                <a:solidFill>
                  <a:srgbClr val="000000"/>
                </a:solidFill>
                <a:latin typeface="+mj-ea"/>
                <a:ea typeface="+mj-ea"/>
              </a:rPr>
              <a:t>・補聴器・人工内耳の活用、補聴援助システムの普及</a:t>
            </a:r>
            <a:endParaRPr lang="en-US" altLang="ja-JP" sz="3200" dirty="0" smtClean="0">
              <a:solidFill>
                <a:srgbClr val="000000"/>
              </a:solidFill>
              <a:latin typeface="+mj-ea"/>
              <a:ea typeface="+mj-ea"/>
            </a:endParaRPr>
          </a:p>
          <a:p>
            <a:pPr algn="l"/>
            <a:r>
              <a:rPr lang="ja-JP" altLang="en-US" sz="3200" dirty="0" smtClean="0">
                <a:solidFill>
                  <a:srgbClr val="000000"/>
                </a:solidFill>
                <a:latin typeface="+mj-ea"/>
                <a:ea typeface="+mj-ea"/>
              </a:rPr>
              <a:t>・要約筆記事業の普及</a:t>
            </a:r>
            <a:endParaRPr lang="en-US" altLang="ja-JP" sz="3200" dirty="0" smtClean="0">
              <a:solidFill>
                <a:srgbClr val="000000"/>
              </a:solidFill>
              <a:latin typeface="+mj-ea"/>
              <a:ea typeface="+mj-ea"/>
            </a:endParaRPr>
          </a:p>
          <a:p>
            <a:pPr algn="l"/>
            <a:r>
              <a:rPr lang="ja-JP" altLang="en-US" sz="3200" dirty="0" smtClean="0">
                <a:solidFill>
                  <a:srgbClr val="000000"/>
                </a:solidFill>
                <a:latin typeface="+mj-ea"/>
                <a:ea typeface="+mj-ea"/>
              </a:rPr>
              <a:t>・耳マークの啓発、普及</a:t>
            </a:r>
            <a:endParaRPr lang="en-US" altLang="ja-JP" sz="3200" dirty="0" smtClean="0">
              <a:solidFill>
                <a:srgbClr val="000000"/>
              </a:solidFill>
              <a:latin typeface="+mj-ea"/>
              <a:ea typeface="+mj-ea"/>
            </a:endParaRPr>
          </a:p>
          <a:p>
            <a:pPr algn="l"/>
            <a:r>
              <a:rPr lang="ja-JP" altLang="en-US" sz="3200" dirty="0" smtClean="0">
                <a:solidFill>
                  <a:srgbClr val="000000"/>
                </a:solidFill>
                <a:latin typeface="+mj-ea"/>
                <a:ea typeface="+mj-ea"/>
              </a:rPr>
              <a:t>・組織活動</a:t>
            </a:r>
            <a:endParaRPr lang="en-US" altLang="ja-JP" sz="3200" dirty="0" smtClean="0">
              <a:solidFill>
                <a:srgbClr val="000000"/>
              </a:solidFill>
              <a:latin typeface="+mj-ea"/>
              <a:ea typeface="+mj-ea"/>
            </a:endParaRPr>
          </a:p>
          <a:p>
            <a:pPr algn="l"/>
            <a:endParaRPr lang="en-US" altLang="ja-JP" dirty="0" smtClean="0">
              <a:solidFill>
                <a:srgbClr val="000000"/>
              </a:solidFill>
              <a:latin typeface="+mj-ea"/>
              <a:ea typeface="+mj-ea"/>
            </a:endParaRPr>
          </a:p>
          <a:p>
            <a:pPr algn="l"/>
            <a:endParaRPr kumimoji="1" lang="ja-JP" altLang="en-US" dirty="0">
              <a:solidFill>
                <a:srgbClr val="000000"/>
              </a:solidFill>
              <a:latin typeface="+mj-ea"/>
              <a:ea typeface="+mj-ea"/>
            </a:endParaRPr>
          </a:p>
        </p:txBody>
      </p:sp>
    </p:spTree>
    <p:extLst>
      <p:ext uri="{BB962C8B-B14F-4D97-AF65-F5344CB8AC3E}">
        <p14:creationId xmlns:p14="http://schemas.microsoft.com/office/powerpoint/2010/main" val="3885827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50942"/>
            <a:ext cx="7931224" cy="1249258"/>
          </a:xfrm>
          <a:solidFill>
            <a:srgbClr val="800000"/>
          </a:solidFill>
        </p:spPr>
        <p:txBody>
          <a:bodyPr anchor="ctr"/>
          <a:lstStyle/>
          <a:p>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827584" y="1984374"/>
            <a:ext cx="8150974" cy="4580701"/>
          </a:xfrm>
        </p:spPr>
        <p:txBody>
          <a:bodyPr>
            <a:normAutofit/>
          </a:bodyPr>
          <a:lstStyle/>
          <a:p>
            <a:pPr marL="0" indent="0">
              <a:lnSpc>
                <a:spcPts val="5380"/>
              </a:lnSpc>
              <a:spcBef>
                <a:spcPts val="0"/>
              </a:spcBef>
              <a:buNone/>
            </a:pPr>
            <a:r>
              <a:rPr lang="ja-JP" altLang="en-US" sz="4400" b="1" dirty="0" smtClean="0">
                <a:solidFill>
                  <a:srgbClr val="800000"/>
                </a:solidFill>
              </a:rPr>
              <a:t>２</a:t>
            </a:r>
            <a:r>
              <a:rPr lang="en-US" altLang="ja-JP" sz="4400" b="1" dirty="0" smtClean="0">
                <a:solidFill>
                  <a:srgbClr val="800000"/>
                </a:solidFill>
              </a:rPr>
              <a:t>.</a:t>
            </a:r>
            <a:r>
              <a:rPr lang="ja-JP" altLang="en-US" sz="4400" b="1" dirty="0" smtClean="0">
                <a:solidFill>
                  <a:srgbClr val="800000"/>
                </a:solidFill>
              </a:rPr>
              <a:t>障がいを持たない人と</a:t>
            </a:r>
            <a:endParaRPr lang="en-US" altLang="ja-JP" sz="4400" b="1" dirty="0" smtClean="0">
              <a:solidFill>
                <a:srgbClr val="800000"/>
              </a:solidFill>
            </a:endParaRPr>
          </a:p>
          <a:p>
            <a:pPr marL="0" indent="0">
              <a:lnSpc>
                <a:spcPts val="5380"/>
              </a:lnSpc>
              <a:spcBef>
                <a:spcPts val="0"/>
              </a:spcBef>
              <a:buNone/>
            </a:pPr>
            <a:r>
              <a:rPr lang="ja-JP" altLang="en-US" sz="4400" b="1" dirty="0" smtClean="0">
                <a:solidFill>
                  <a:srgbClr val="800000"/>
                </a:solidFill>
              </a:rPr>
              <a:t>　「</a:t>
            </a:r>
            <a:r>
              <a:rPr lang="ja-JP" altLang="en-US" sz="4400" b="1" u="sng" dirty="0" smtClean="0">
                <a:solidFill>
                  <a:srgbClr val="FF6600"/>
                </a:solidFill>
              </a:rPr>
              <a:t>平等な権利</a:t>
            </a:r>
            <a:r>
              <a:rPr lang="ja-JP" altLang="en-US" sz="4400" b="1" dirty="0" smtClean="0">
                <a:solidFill>
                  <a:srgbClr val="800000"/>
                </a:solidFill>
              </a:rPr>
              <a:t>」</a:t>
            </a:r>
            <a:endParaRPr lang="en-US" altLang="ja-JP" sz="4400" b="1" dirty="0" smtClean="0">
              <a:solidFill>
                <a:srgbClr val="800000"/>
              </a:solidFill>
            </a:endParaRPr>
          </a:p>
          <a:p>
            <a:pPr marL="0" indent="0">
              <a:lnSpc>
                <a:spcPts val="5380"/>
              </a:lnSpc>
              <a:spcBef>
                <a:spcPts val="0"/>
              </a:spcBef>
              <a:buNone/>
            </a:pPr>
            <a:r>
              <a:rPr lang="ja-JP" altLang="en-US" sz="4400" b="1" dirty="0" smtClean="0">
                <a:solidFill>
                  <a:srgbClr val="800000"/>
                </a:solidFill>
              </a:rPr>
              <a:t>３</a:t>
            </a:r>
            <a:r>
              <a:rPr lang="en-US" altLang="ja-JP" sz="4400" b="1" dirty="0" smtClean="0">
                <a:solidFill>
                  <a:srgbClr val="800000"/>
                </a:solidFill>
              </a:rPr>
              <a:t>.</a:t>
            </a:r>
            <a:r>
              <a:rPr lang="ja-JP" altLang="en-US" sz="4400" b="1" dirty="0" smtClean="0">
                <a:solidFill>
                  <a:srgbClr val="800000"/>
                </a:solidFill>
              </a:rPr>
              <a:t>障害の「社会モデル」</a:t>
            </a:r>
            <a:endParaRPr lang="en-US" altLang="ja-JP" sz="4400" b="1" dirty="0" smtClean="0">
              <a:solidFill>
                <a:srgbClr val="800000"/>
              </a:solidFill>
            </a:endParaRPr>
          </a:p>
          <a:p>
            <a:pPr marL="0" indent="0">
              <a:lnSpc>
                <a:spcPts val="5380"/>
              </a:lnSpc>
              <a:spcBef>
                <a:spcPts val="0"/>
              </a:spcBef>
              <a:buNone/>
            </a:pPr>
            <a:r>
              <a:rPr lang="ja-JP" altLang="en-US" sz="4400" b="1" dirty="0" smtClean="0">
                <a:solidFill>
                  <a:srgbClr val="800000"/>
                </a:solidFill>
              </a:rPr>
              <a:t>４</a:t>
            </a:r>
            <a:r>
              <a:rPr lang="en-US" altLang="ja-JP" sz="4400" b="1" dirty="0" smtClean="0">
                <a:solidFill>
                  <a:srgbClr val="800000"/>
                </a:solidFill>
              </a:rPr>
              <a:t>.</a:t>
            </a:r>
            <a:r>
              <a:rPr lang="ja-JP" altLang="en-US" sz="4400" b="1" u="sng" dirty="0" smtClean="0">
                <a:solidFill>
                  <a:srgbClr val="FF6600"/>
                </a:solidFill>
              </a:rPr>
              <a:t>障害当事者の参画</a:t>
            </a:r>
            <a:endParaRPr lang="en-US" altLang="ja-JP" sz="4400" b="1" u="sng" dirty="0" smtClean="0">
              <a:solidFill>
                <a:srgbClr val="FF6600"/>
              </a:solidFill>
            </a:endParaRPr>
          </a:p>
          <a:p>
            <a:pPr marL="0" indent="0">
              <a:lnSpc>
                <a:spcPts val="5380"/>
              </a:lnSpc>
              <a:spcBef>
                <a:spcPts val="0"/>
              </a:spcBef>
              <a:buNone/>
            </a:pPr>
            <a:r>
              <a:rPr lang="en-US" altLang="ja-JP" sz="4000" dirty="0" smtClean="0">
                <a:solidFill>
                  <a:srgbClr val="800000"/>
                </a:solidFill>
              </a:rPr>
              <a:t>    Nothing about </a:t>
            </a:r>
            <a:r>
              <a:rPr lang="en-US" altLang="ja-JP" sz="4000" dirty="0" err="1" smtClean="0">
                <a:solidFill>
                  <a:srgbClr val="800000"/>
                </a:solidFill>
              </a:rPr>
              <a:t>us,without</a:t>
            </a:r>
            <a:r>
              <a:rPr lang="en-US" altLang="ja-JP" sz="4000" dirty="0" smtClean="0">
                <a:solidFill>
                  <a:srgbClr val="800000"/>
                </a:solidFill>
              </a:rPr>
              <a:t> us</a:t>
            </a:r>
          </a:p>
          <a:p>
            <a:pPr marL="0" indent="0">
              <a:lnSpc>
                <a:spcPts val="5380"/>
              </a:lnSpc>
              <a:spcBef>
                <a:spcPts val="0"/>
              </a:spcBef>
              <a:buNone/>
            </a:pPr>
            <a:r>
              <a:rPr lang="ja-JP" altLang="en-US" sz="4400" b="1" dirty="0" smtClean="0">
                <a:solidFill>
                  <a:srgbClr val="800000"/>
                </a:solidFill>
              </a:rPr>
              <a:t>５</a:t>
            </a:r>
            <a:r>
              <a:rPr lang="en-US" altLang="ja-JP" sz="4400" b="1" dirty="0" smtClean="0">
                <a:solidFill>
                  <a:srgbClr val="800000"/>
                </a:solidFill>
              </a:rPr>
              <a:t>.</a:t>
            </a:r>
            <a:r>
              <a:rPr lang="ja-JP" altLang="en-US" sz="4400" b="1" u="sng" dirty="0" smtClean="0">
                <a:solidFill>
                  <a:srgbClr val="FF6600"/>
                </a:solidFill>
              </a:rPr>
              <a:t>一般原則</a:t>
            </a:r>
            <a:r>
              <a:rPr lang="ja-JP" altLang="en-US" sz="4400" b="1" dirty="0" smtClean="0">
                <a:solidFill>
                  <a:srgbClr val="800000"/>
                </a:solidFill>
              </a:rPr>
              <a:t>と</a:t>
            </a:r>
            <a:r>
              <a:rPr lang="ja-JP" altLang="en-US" sz="4400" b="1" u="sng" dirty="0" smtClean="0">
                <a:solidFill>
                  <a:srgbClr val="FF6600"/>
                </a:solidFill>
              </a:rPr>
              <a:t>一般的義務</a:t>
            </a:r>
            <a:endParaRPr lang="en-US" altLang="ja-JP" sz="4400" b="1" u="sng" dirty="0" smtClean="0">
              <a:solidFill>
                <a:srgbClr val="FF6600"/>
              </a:solidFill>
            </a:endParaRPr>
          </a:p>
        </p:txBody>
      </p:sp>
    </p:spTree>
    <p:extLst>
      <p:ext uri="{BB962C8B-B14F-4D97-AF65-F5344CB8AC3E}">
        <p14:creationId xmlns:p14="http://schemas.microsoft.com/office/powerpoint/2010/main" val="1706085855"/>
      </p:ext>
    </p:extLst>
  </p:cSld>
  <p:clrMapOvr>
    <a:masterClrMapping/>
  </p:clrMapOvr>
  <p:transition xmlns:p14="http://schemas.microsoft.com/office/powerpoint/2010/mai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499176" cy="1795677"/>
          </a:xfrm>
          <a:solidFill>
            <a:srgbClr val="800000"/>
          </a:solidFill>
        </p:spPr>
        <p:txBody>
          <a:bodyPr anchor="ctr"/>
          <a:lstStyle/>
          <a:p>
            <a:r>
              <a:rPr lang="ja-JP" altLang="en-US" b="1" dirty="0" smtClean="0">
                <a:solidFill>
                  <a:srgbClr val="FF9900"/>
                </a:solidFill>
              </a:rPr>
              <a:t>難聴者にとっての</a:t>
            </a:r>
            <a:r>
              <a:rPr lang="en-US" altLang="ja-JP" b="1" dirty="0" smtClean="0">
                <a:solidFill>
                  <a:srgbClr val="FF9900"/>
                </a:solidFill>
              </a:rPr>
              <a:t/>
            </a:r>
            <a:br>
              <a:rPr lang="en-US" altLang="ja-JP" b="1" dirty="0" smtClean="0">
                <a:solidFill>
                  <a:srgbClr val="FF9900"/>
                </a:solidFill>
              </a:rPr>
            </a:br>
            <a:r>
              <a:rPr lang="ja-JP" altLang="en-US" b="1" dirty="0" smtClean="0">
                <a:solidFill>
                  <a:srgbClr val="FF9900"/>
                </a:solidFill>
              </a:rPr>
              <a:t>「</a:t>
            </a:r>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1187624" y="2420888"/>
            <a:ext cx="7488832" cy="4096463"/>
          </a:xfrm>
        </p:spPr>
        <p:txBody>
          <a:bodyPr>
            <a:normAutofit/>
          </a:bodyPr>
          <a:lstStyle/>
          <a:p>
            <a:pPr marL="0" indent="0">
              <a:lnSpc>
                <a:spcPts val="5380"/>
              </a:lnSpc>
              <a:spcBef>
                <a:spcPts val="0"/>
              </a:spcBef>
              <a:buNone/>
            </a:pPr>
            <a:r>
              <a:rPr lang="ja-JP" altLang="en-US" sz="4400" b="1" dirty="0" smtClean="0">
                <a:solidFill>
                  <a:srgbClr val="800000"/>
                </a:solidFill>
              </a:rPr>
              <a:t>１</a:t>
            </a:r>
            <a:r>
              <a:rPr lang="en-US" altLang="ja-JP" sz="4400" b="1" dirty="0" smtClean="0">
                <a:solidFill>
                  <a:srgbClr val="800000"/>
                </a:solidFill>
              </a:rPr>
              <a:t>.</a:t>
            </a:r>
            <a:r>
              <a:rPr lang="ja-JP" altLang="en-US" sz="4600" b="1" dirty="0" smtClean="0">
                <a:solidFill>
                  <a:srgbClr val="800000"/>
                </a:solidFill>
                <a:latin typeface="+mn-ea"/>
              </a:rPr>
              <a:t>感覚器の障害</a:t>
            </a:r>
            <a:endParaRPr lang="en-US" altLang="ja-JP" sz="4600" b="1" dirty="0" smtClean="0">
              <a:solidFill>
                <a:srgbClr val="800000"/>
              </a:solidFill>
              <a:latin typeface="+mn-ea"/>
            </a:endParaRPr>
          </a:p>
          <a:p>
            <a:pPr marL="0" indent="0">
              <a:spcBef>
                <a:spcPts val="2400"/>
              </a:spcBef>
              <a:buNone/>
            </a:pPr>
            <a:r>
              <a:rPr lang="en-US" altLang="ja-JP" sz="4400" b="1" dirty="0" smtClean="0">
                <a:solidFill>
                  <a:srgbClr val="800000"/>
                </a:solidFill>
              </a:rPr>
              <a:t>○</a:t>
            </a:r>
            <a:r>
              <a:rPr lang="ja-JP" altLang="en-US" sz="4400" b="1" dirty="0" smtClean="0">
                <a:solidFill>
                  <a:srgbClr val="800000"/>
                </a:solidFill>
              </a:rPr>
              <a:t>障害者：身体、精神的、知的または</a:t>
            </a:r>
            <a:r>
              <a:rPr lang="ja-JP" altLang="en-US" sz="4400" b="1" u="sng" dirty="0" smtClean="0">
                <a:solidFill>
                  <a:srgbClr val="FF6600"/>
                </a:solidFill>
              </a:rPr>
              <a:t>感覚的な機能障害</a:t>
            </a:r>
            <a:r>
              <a:rPr lang="ja-JP" altLang="en-US" sz="4400" b="1" dirty="0" smtClean="0">
                <a:solidFill>
                  <a:srgbClr val="800000"/>
                </a:solidFill>
              </a:rPr>
              <a:t>を持つもので・・</a:t>
            </a:r>
            <a:endParaRPr lang="en-US" altLang="ja-JP" sz="4400" b="1" dirty="0">
              <a:solidFill>
                <a:srgbClr val="800000"/>
              </a:solidFill>
            </a:endParaRPr>
          </a:p>
        </p:txBody>
      </p:sp>
    </p:spTree>
    <p:extLst>
      <p:ext uri="{BB962C8B-B14F-4D97-AF65-F5344CB8AC3E}">
        <p14:creationId xmlns:p14="http://schemas.microsoft.com/office/powerpoint/2010/main" val="1839743453"/>
      </p:ext>
    </p:extLst>
  </p:cSld>
  <p:clrMapOvr>
    <a:masterClrMapping/>
  </p:clrMapOvr>
  <p:transition xmlns:p14="http://schemas.microsoft.com/office/powerpoint/2010/mai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859216" cy="1795677"/>
          </a:xfrm>
          <a:solidFill>
            <a:srgbClr val="800000"/>
          </a:solidFill>
        </p:spPr>
        <p:txBody>
          <a:bodyPr anchor="ctr"/>
          <a:lstStyle/>
          <a:p>
            <a:r>
              <a:rPr lang="ja-JP" altLang="en-US" b="1" dirty="0" smtClean="0">
                <a:solidFill>
                  <a:srgbClr val="FF9900"/>
                </a:solidFill>
              </a:rPr>
              <a:t>難聴者にとっての</a:t>
            </a:r>
            <a:r>
              <a:rPr lang="en-US" altLang="ja-JP" b="1" dirty="0" smtClean="0">
                <a:solidFill>
                  <a:srgbClr val="FF9900"/>
                </a:solidFill>
              </a:rPr>
              <a:t/>
            </a:r>
            <a:br>
              <a:rPr lang="en-US" altLang="ja-JP" b="1" dirty="0" smtClean="0">
                <a:solidFill>
                  <a:srgbClr val="FF9900"/>
                </a:solidFill>
              </a:rPr>
            </a:br>
            <a:r>
              <a:rPr lang="ja-JP" altLang="en-US" b="1" dirty="0" smtClean="0">
                <a:solidFill>
                  <a:srgbClr val="FF9900"/>
                </a:solidFill>
              </a:rPr>
              <a:t>「</a:t>
            </a:r>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1043608" y="2468612"/>
            <a:ext cx="7934950" cy="4096463"/>
          </a:xfrm>
        </p:spPr>
        <p:txBody>
          <a:bodyPr>
            <a:normAutofit/>
          </a:bodyPr>
          <a:lstStyle/>
          <a:p>
            <a:pPr marL="0" indent="0">
              <a:lnSpc>
                <a:spcPts val="5380"/>
              </a:lnSpc>
              <a:spcBef>
                <a:spcPts val="0"/>
              </a:spcBef>
              <a:buNone/>
            </a:pPr>
            <a:r>
              <a:rPr lang="ja-JP" altLang="en-US" sz="4600" b="1" dirty="0" smtClean="0">
                <a:solidFill>
                  <a:srgbClr val="800000"/>
                </a:solidFill>
              </a:rPr>
              <a:t>２</a:t>
            </a:r>
            <a:r>
              <a:rPr lang="en-US" altLang="ja-JP" sz="4600" b="1" dirty="0" smtClean="0">
                <a:solidFill>
                  <a:srgbClr val="800000"/>
                </a:solidFill>
              </a:rPr>
              <a:t>.</a:t>
            </a:r>
            <a:r>
              <a:rPr lang="ja-JP" altLang="en-US" sz="4600" b="1" u="sng" dirty="0" smtClean="0">
                <a:solidFill>
                  <a:srgbClr val="FF6600"/>
                </a:solidFill>
              </a:rPr>
              <a:t>生活の質</a:t>
            </a:r>
            <a:r>
              <a:rPr lang="ja-JP" altLang="en-US" sz="4600" b="1" dirty="0" smtClean="0">
                <a:solidFill>
                  <a:srgbClr val="800000"/>
                </a:solidFill>
              </a:rPr>
              <a:t>の改善</a:t>
            </a:r>
            <a:endParaRPr lang="en-US" altLang="ja-JP" sz="4600" b="1" dirty="0" smtClean="0">
              <a:solidFill>
                <a:srgbClr val="800000"/>
              </a:solidFill>
            </a:endParaRPr>
          </a:p>
          <a:p>
            <a:pPr marL="0" indent="0">
              <a:spcBef>
                <a:spcPts val="2400"/>
              </a:spcBef>
              <a:buNone/>
            </a:pPr>
            <a:r>
              <a:rPr lang="en-US" altLang="ja-JP" sz="4400" b="1" dirty="0" smtClean="0">
                <a:solidFill>
                  <a:srgbClr val="800000"/>
                </a:solidFill>
              </a:rPr>
              <a:t>○</a:t>
            </a:r>
            <a:r>
              <a:rPr lang="ja-JP" altLang="en-US" sz="4400" b="1" dirty="0" smtClean="0">
                <a:solidFill>
                  <a:srgbClr val="FF6600"/>
                </a:solidFill>
              </a:rPr>
              <a:t>健康</a:t>
            </a:r>
            <a:r>
              <a:rPr lang="en-US" altLang="ja-JP" sz="4400" b="1" dirty="0" smtClean="0">
                <a:solidFill>
                  <a:srgbClr val="FF9900"/>
                </a:solidFill>
              </a:rPr>
              <a:t>(</a:t>
            </a:r>
            <a:r>
              <a:rPr lang="ja-JP" altLang="en-US" sz="4400" b="1" dirty="0" smtClean="0">
                <a:solidFill>
                  <a:srgbClr val="FF9900"/>
                </a:solidFill>
              </a:rPr>
              <a:t>第</a:t>
            </a:r>
            <a:r>
              <a:rPr lang="en-US" altLang="ja-JP" sz="4400" b="1" dirty="0" smtClean="0">
                <a:solidFill>
                  <a:srgbClr val="FF9900"/>
                </a:solidFill>
              </a:rPr>
              <a:t>25</a:t>
            </a:r>
            <a:r>
              <a:rPr lang="ja-JP" altLang="en-US" sz="4400" b="1" dirty="0" smtClean="0">
                <a:solidFill>
                  <a:srgbClr val="FF9900"/>
                </a:solidFill>
              </a:rPr>
              <a:t>条</a:t>
            </a:r>
            <a:r>
              <a:rPr lang="en-US" altLang="ja-JP" sz="4400" b="1" dirty="0" smtClean="0">
                <a:solidFill>
                  <a:srgbClr val="FF9900"/>
                </a:solidFill>
              </a:rPr>
              <a:t>)</a:t>
            </a:r>
            <a:r>
              <a:rPr lang="ja-JP" altLang="en-US" sz="4400" b="1" dirty="0" smtClean="0">
                <a:solidFill>
                  <a:srgbClr val="800000"/>
                </a:solidFill>
              </a:rPr>
              <a:t>：保健サービスと保健に関わるリハビリテーション</a:t>
            </a:r>
            <a:endParaRPr lang="en-US" altLang="ja-JP" sz="4400" b="1" dirty="0" smtClean="0">
              <a:solidFill>
                <a:srgbClr val="800000"/>
              </a:solidFill>
            </a:endParaRPr>
          </a:p>
          <a:p>
            <a:pPr marL="0" indent="0">
              <a:spcBef>
                <a:spcPts val="1200"/>
              </a:spcBef>
              <a:buNone/>
            </a:pPr>
            <a:r>
              <a:rPr lang="ja-JP" altLang="en-US" sz="3200" b="1" dirty="0" smtClean="0">
                <a:solidFill>
                  <a:srgbClr val="800000"/>
                </a:solidFill>
              </a:rPr>
              <a:t>・一般の人の保健サービスの提供</a:t>
            </a:r>
            <a:endParaRPr lang="en-US" altLang="ja-JP" sz="3200" b="1" dirty="0" smtClean="0">
              <a:solidFill>
                <a:srgbClr val="800000"/>
              </a:solidFill>
            </a:endParaRPr>
          </a:p>
          <a:p>
            <a:pPr marL="0" indent="0">
              <a:spcBef>
                <a:spcPts val="1200"/>
              </a:spcBef>
              <a:buNone/>
            </a:pPr>
            <a:r>
              <a:rPr lang="ja-JP" altLang="en-US" sz="3200" b="1" dirty="0" smtClean="0">
                <a:solidFill>
                  <a:srgbClr val="800000"/>
                </a:solidFill>
              </a:rPr>
              <a:t>・障害のために必要な保健サービスの提供</a:t>
            </a:r>
            <a:endParaRPr lang="en-US" altLang="ja-JP" sz="3200" b="1" dirty="0" smtClean="0">
              <a:solidFill>
                <a:srgbClr val="800000"/>
              </a:solidFill>
            </a:endParaRPr>
          </a:p>
        </p:txBody>
      </p:sp>
    </p:spTree>
    <p:extLst>
      <p:ext uri="{BB962C8B-B14F-4D97-AF65-F5344CB8AC3E}">
        <p14:creationId xmlns:p14="http://schemas.microsoft.com/office/powerpoint/2010/main" val="2818638194"/>
      </p:ext>
    </p:extLst>
  </p:cSld>
  <p:clrMapOvr>
    <a:masterClrMapping/>
  </p:clrMapOvr>
  <p:transition xmlns:p14="http://schemas.microsoft.com/office/powerpoint/2010/mai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704856" cy="1795677"/>
          </a:xfrm>
          <a:solidFill>
            <a:srgbClr val="800000"/>
          </a:solidFill>
        </p:spPr>
        <p:txBody>
          <a:bodyPr anchor="ctr"/>
          <a:lstStyle/>
          <a:p>
            <a:r>
              <a:rPr lang="ja-JP" altLang="en-US" b="1" dirty="0" smtClean="0">
                <a:solidFill>
                  <a:srgbClr val="FF9900"/>
                </a:solidFill>
              </a:rPr>
              <a:t>難聴者にとっての</a:t>
            </a:r>
            <a:r>
              <a:rPr lang="en-US" altLang="ja-JP" b="1" dirty="0" smtClean="0">
                <a:solidFill>
                  <a:srgbClr val="FF9900"/>
                </a:solidFill>
              </a:rPr>
              <a:t/>
            </a:r>
            <a:br>
              <a:rPr lang="en-US" altLang="ja-JP" b="1" dirty="0" smtClean="0">
                <a:solidFill>
                  <a:srgbClr val="FF9900"/>
                </a:solidFill>
              </a:rPr>
            </a:br>
            <a:r>
              <a:rPr lang="ja-JP" altLang="en-US" b="1" dirty="0" smtClean="0">
                <a:solidFill>
                  <a:srgbClr val="FF9900"/>
                </a:solidFill>
              </a:rPr>
              <a:t>「</a:t>
            </a:r>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1043608" y="2468612"/>
            <a:ext cx="7934950" cy="4096463"/>
          </a:xfrm>
        </p:spPr>
        <p:txBody>
          <a:bodyPr>
            <a:normAutofit fontScale="85000" lnSpcReduction="10000"/>
          </a:bodyPr>
          <a:lstStyle/>
          <a:p>
            <a:pPr marL="0" indent="0">
              <a:lnSpc>
                <a:spcPts val="5380"/>
              </a:lnSpc>
              <a:spcBef>
                <a:spcPts val="0"/>
              </a:spcBef>
              <a:buNone/>
            </a:pPr>
            <a:r>
              <a:rPr lang="ja-JP" altLang="en-US" sz="5400" b="1" dirty="0" smtClean="0">
                <a:solidFill>
                  <a:srgbClr val="800000"/>
                </a:solidFill>
                <a:latin typeface="+mn-ea"/>
              </a:rPr>
              <a:t>３</a:t>
            </a:r>
            <a:r>
              <a:rPr lang="en-US" altLang="ja-JP" sz="5400" b="1" dirty="0" smtClean="0">
                <a:solidFill>
                  <a:srgbClr val="800000"/>
                </a:solidFill>
                <a:latin typeface="+mn-ea"/>
              </a:rPr>
              <a:t>.</a:t>
            </a:r>
            <a:r>
              <a:rPr lang="ja-JP" altLang="en-US" sz="5400" b="1" dirty="0" smtClean="0">
                <a:solidFill>
                  <a:srgbClr val="800000"/>
                </a:solidFill>
                <a:latin typeface="+mn-ea"/>
              </a:rPr>
              <a:t>障害のとらえ方の転換</a:t>
            </a:r>
            <a:endParaRPr lang="en-US" altLang="ja-JP" sz="5400" b="1" dirty="0" smtClean="0">
              <a:solidFill>
                <a:srgbClr val="800000"/>
              </a:solidFill>
              <a:latin typeface="+mn-ea"/>
            </a:endParaRPr>
          </a:p>
          <a:p>
            <a:pPr marL="0" indent="0">
              <a:lnSpc>
                <a:spcPct val="120000"/>
              </a:lnSpc>
              <a:spcBef>
                <a:spcPts val="0"/>
              </a:spcBef>
              <a:buNone/>
            </a:pPr>
            <a:r>
              <a:rPr lang="en-US" altLang="ja-JP" sz="4400" b="1" dirty="0" smtClean="0">
                <a:solidFill>
                  <a:srgbClr val="800000"/>
                </a:solidFill>
              </a:rPr>
              <a:t>○</a:t>
            </a:r>
            <a:r>
              <a:rPr lang="ja-JP" altLang="en-US" sz="4400" b="1" dirty="0" smtClean="0">
                <a:solidFill>
                  <a:srgbClr val="FF6600"/>
                </a:solidFill>
              </a:rPr>
              <a:t>障害</a:t>
            </a:r>
            <a:r>
              <a:rPr lang="ja-JP" altLang="en-US" sz="4400" b="1" dirty="0" smtClean="0">
                <a:solidFill>
                  <a:srgbClr val="800000"/>
                </a:solidFill>
              </a:rPr>
              <a:t>：機能障害を持つものの</a:t>
            </a:r>
            <a:endParaRPr lang="en-US" altLang="ja-JP" sz="4400" b="1" dirty="0" smtClean="0">
              <a:solidFill>
                <a:srgbClr val="800000"/>
              </a:solidFill>
            </a:endParaRPr>
          </a:p>
          <a:p>
            <a:pPr marL="0" indent="0">
              <a:lnSpc>
                <a:spcPct val="120000"/>
              </a:lnSpc>
              <a:spcBef>
                <a:spcPts val="0"/>
              </a:spcBef>
              <a:buNone/>
            </a:pPr>
            <a:r>
              <a:rPr lang="ja-JP" altLang="en-US" sz="4400" b="1" dirty="0" smtClean="0">
                <a:solidFill>
                  <a:srgbClr val="800000"/>
                </a:solidFill>
              </a:rPr>
              <a:t>　</a:t>
            </a:r>
            <a:r>
              <a:rPr lang="ja-JP" altLang="en-US" sz="4400" b="1" u="sng" dirty="0" smtClean="0">
                <a:solidFill>
                  <a:srgbClr val="FF6600"/>
                </a:solidFill>
              </a:rPr>
              <a:t>社会の態度と障壁との相互作用</a:t>
            </a:r>
            <a:endParaRPr lang="en-US" altLang="ja-JP" sz="4400" b="1" u="sng" dirty="0" smtClean="0">
              <a:solidFill>
                <a:srgbClr val="FF6600"/>
              </a:solidFill>
            </a:endParaRPr>
          </a:p>
          <a:p>
            <a:pPr marL="0" indent="0">
              <a:lnSpc>
                <a:spcPct val="120000"/>
              </a:lnSpc>
              <a:spcBef>
                <a:spcPts val="0"/>
              </a:spcBef>
              <a:buNone/>
            </a:pPr>
            <a:r>
              <a:rPr lang="ja-JP" altLang="en-US" sz="4400" b="1" dirty="0" smtClean="0">
                <a:solidFill>
                  <a:srgbClr val="800000"/>
                </a:solidFill>
              </a:rPr>
              <a:t>（社会モデル）</a:t>
            </a:r>
            <a:endParaRPr lang="en-US" altLang="ja-JP" sz="4400" b="1" dirty="0" smtClean="0">
              <a:solidFill>
                <a:srgbClr val="800000"/>
              </a:solidFill>
            </a:endParaRPr>
          </a:p>
          <a:p>
            <a:pPr marL="0" indent="0">
              <a:lnSpc>
                <a:spcPct val="120000"/>
              </a:lnSpc>
              <a:spcBef>
                <a:spcPts val="0"/>
              </a:spcBef>
              <a:buNone/>
            </a:pPr>
            <a:r>
              <a:rPr lang="ja-JP" altLang="en-US" sz="3500" dirty="0" smtClean="0">
                <a:solidFill>
                  <a:srgbClr val="660066"/>
                </a:solidFill>
                <a:latin typeface="HGS創英角ﾎﾟｯﾌﾟ体" charset="0"/>
                <a:ea typeface="HGS創英角ﾎﾟｯﾌﾟ体" charset="0"/>
                <a:cs typeface="HGS創英角ﾎﾟｯﾌﾟ体" charset="0"/>
              </a:rPr>
              <a:t>聴覚</a:t>
            </a:r>
            <a:r>
              <a:rPr lang="ja-JP" altLang="en-US" sz="3500" dirty="0">
                <a:solidFill>
                  <a:srgbClr val="990033"/>
                </a:solidFill>
                <a:latin typeface="HGS創英角ﾎﾟｯﾌﾟ体" charset="0"/>
                <a:ea typeface="HGS創英角ﾎﾟｯﾌﾟ体" charset="0"/>
                <a:cs typeface="HGS創英角ﾎﾟｯﾌﾟ体" charset="0"/>
              </a:rPr>
              <a:t>障害の種類、程度を問わず、社会に関わることが困難な場合、合理的配慮を受ける権利</a:t>
            </a:r>
            <a:r>
              <a:rPr lang="ja-JP" altLang="en-US" sz="3500" dirty="0" smtClean="0">
                <a:solidFill>
                  <a:srgbClr val="990033"/>
                </a:solidFill>
                <a:latin typeface="HGS創英角ﾎﾟｯﾌﾟ体" charset="0"/>
                <a:ea typeface="HGS創英角ﾎﾟｯﾌﾟ体" charset="0"/>
                <a:cs typeface="HGS創英角ﾎﾟｯﾌﾟ体" charset="0"/>
              </a:rPr>
              <a:t>。</a:t>
            </a:r>
            <a:endParaRPr lang="ja-JP" altLang="en-US" sz="3500" dirty="0">
              <a:solidFill>
                <a:srgbClr val="000000"/>
              </a:solidFill>
              <a:latin typeface="HGS創英角ﾎﾟｯﾌﾟ体" charset="0"/>
              <a:ea typeface="HGS創英角ﾎﾟｯﾌﾟ体" charset="0"/>
              <a:cs typeface="HGS創英角ﾎﾟｯﾌﾟ体" charset="0"/>
            </a:endParaRPr>
          </a:p>
        </p:txBody>
      </p:sp>
    </p:spTree>
    <p:extLst>
      <p:ext uri="{BB962C8B-B14F-4D97-AF65-F5344CB8AC3E}">
        <p14:creationId xmlns:p14="http://schemas.microsoft.com/office/powerpoint/2010/main" val="1697843711"/>
      </p:ext>
    </p:extLst>
  </p:cSld>
  <p:clrMapOvr>
    <a:masterClrMapping/>
  </p:clrMapOvr>
  <p:transition xmlns:p14="http://schemas.microsoft.com/office/powerpoint/2010/mai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715200" cy="1795677"/>
          </a:xfrm>
          <a:solidFill>
            <a:srgbClr val="800000"/>
          </a:solidFill>
        </p:spPr>
        <p:txBody>
          <a:bodyPr anchor="ctr"/>
          <a:lstStyle/>
          <a:p>
            <a:r>
              <a:rPr lang="ja-JP" altLang="en-US" b="1" dirty="0" smtClean="0">
                <a:solidFill>
                  <a:srgbClr val="FF9900"/>
                </a:solidFill>
              </a:rPr>
              <a:t>難聴者にとっての</a:t>
            </a:r>
            <a:r>
              <a:rPr lang="en-US" altLang="ja-JP" b="1" dirty="0" smtClean="0">
                <a:solidFill>
                  <a:srgbClr val="FF9900"/>
                </a:solidFill>
              </a:rPr>
              <a:t/>
            </a:r>
            <a:br>
              <a:rPr lang="en-US" altLang="ja-JP" b="1" dirty="0" smtClean="0">
                <a:solidFill>
                  <a:srgbClr val="FF9900"/>
                </a:solidFill>
              </a:rPr>
            </a:br>
            <a:r>
              <a:rPr lang="ja-JP" altLang="en-US" b="1" dirty="0" smtClean="0">
                <a:solidFill>
                  <a:srgbClr val="FF9900"/>
                </a:solidFill>
              </a:rPr>
              <a:t>「</a:t>
            </a:r>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971600" y="2468612"/>
            <a:ext cx="8006958" cy="4096463"/>
          </a:xfrm>
        </p:spPr>
        <p:txBody>
          <a:bodyPr>
            <a:normAutofit fontScale="62500" lnSpcReduction="20000"/>
          </a:bodyPr>
          <a:lstStyle/>
          <a:p>
            <a:pPr marL="0" indent="0">
              <a:lnSpc>
                <a:spcPct val="120000"/>
              </a:lnSpc>
              <a:spcBef>
                <a:spcPts val="0"/>
              </a:spcBef>
              <a:buNone/>
            </a:pPr>
            <a:r>
              <a:rPr lang="ja-JP" altLang="en-US" sz="7300" b="1" dirty="0" smtClean="0">
                <a:solidFill>
                  <a:srgbClr val="800000"/>
                </a:solidFill>
              </a:rPr>
              <a:t>４</a:t>
            </a:r>
            <a:r>
              <a:rPr lang="en-US" altLang="ja-JP" sz="8000" b="1" dirty="0" smtClean="0">
                <a:solidFill>
                  <a:srgbClr val="800000"/>
                </a:solidFill>
              </a:rPr>
              <a:t>.</a:t>
            </a:r>
            <a:r>
              <a:rPr lang="ja-JP" altLang="en-US" sz="8000" b="1" dirty="0" smtClean="0">
                <a:solidFill>
                  <a:srgbClr val="800000"/>
                </a:solidFill>
              </a:rPr>
              <a:t> </a:t>
            </a:r>
            <a:r>
              <a:rPr lang="ja-JP" altLang="en-US" sz="6900" b="1" dirty="0" smtClean="0">
                <a:solidFill>
                  <a:srgbClr val="800000"/>
                </a:solidFill>
              </a:rPr>
              <a:t>難聴者の</a:t>
            </a:r>
            <a:r>
              <a:rPr lang="ja-JP" altLang="en-US" sz="7700" b="1" u="sng" dirty="0" smtClean="0">
                <a:solidFill>
                  <a:srgbClr val="FF6600"/>
                </a:solidFill>
              </a:rPr>
              <a:t>あらゆるコミュニケーションが定義</a:t>
            </a:r>
            <a:endParaRPr lang="en-US" altLang="ja-JP" sz="7700" b="1" u="sng" dirty="0" smtClean="0">
              <a:solidFill>
                <a:srgbClr val="FF6600"/>
              </a:solidFill>
            </a:endParaRPr>
          </a:p>
          <a:p>
            <a:pPr>
              <a:lnSpc>
                <a:spcPct val="120000"/>
              </a:lnSpc>
              <a:spcBef>
                <a:spcPts val="0"/>
              </a:spcBef>
              <a:buFontTx/>
              <a:buNone/>
              <a:defRPr/>
            </a:pPr>
            <a:r>
              <a:rPr lang="ja-JP" altLang="en-US" sz="4500" b="1" dirty="0">
                <a:solidFill>
                  <a:srgbClr val="0000FF"/>
                </a:solidFill>
                <a:latin typeface="Times New Roman" charset="0"/>
              </a:rPr>
              <a:t>第２条</a:t>
            </a:r>
            <a:r>
              <a:rPr lang="ja-JP" altLang="en-US" sz="4400" b="1" dirty="0">
                <a:solidFill>
                  <a:srgbClr val="0000FF"/>
                </a:solidFill>
                <a:latin typeface="Times New Roman" charset="0"/>
              </a:rPr>
              <a:t>　定義</a:t>
            </a:r>
            <a:r>
              <a:rPr lang="ja-JP" altLang="ja-JP" sz="4400" b="1" dirty="0">
                <a:solidFill>
                  <a:srgbClr val="0000FF"/>
                </a:solidFill>
                <a:latin typeface="Times New Roman" charset="0"/>
              </a:rPr>
              <a:t>　</a:t>
            </a:r>
            <a:r>
              <a:rPr lang="ja-JP" altLang="en-US" sz="5100" b="1" dirty="0" smtClean="0">
                <a:solidFill>
                  <a:srgbClr val="0000FF"/>
                </a:solidFill>
                <a:latin typeface="Times New Roman" charset="0"/>
              </a:rPr>
              <a:t>意思疎通</a:t>
            </a:r>
            <a:r>
              <a:rPr lang="ja-JP" altLang="en-US" sz="4200" b="1" dirty="0" smtClean="0">
                <a:solidFill>
                  <a:srgbClr val="0000FF"/>
                </a:solidFill>
                <a:latin typeface="Times New Roman" charset="0"/>
              </a:rPr>
              <a:t>（</a:t>
            </a:r>
            <a:r>
              <a:rPr lang="ja-JP" altLang="en-US" sz="5100" b="1" dirty="0" smtClean="0">
                <a:solidFill>
                  <a:srgbClr val="0000FF"/>
                </a:solidFill>
                <a:latin typeface="Times New Roman" charset="0"/>
              </a:rPr>
              <a:t>コミュニケーション）</a:t>
            </a:r>
            <a:endParaRPr lang="en-US" altLang="ja-JP" sz="5100" b="1" dirty="0">
              <a:solidFill>
                <a:srgbClr val="0000FF"/>
              </a:solidFill>
              <a:latin typeface="Times New Roman" charset="0"/>
            </a:endParaRPr>
          </a:p>
          <a:p>
            <a:pPr marL="0" indent="0">
              <a:lnSpc>
                <a:spcPct val="120000"/>
              </a:lnSpc>
              <a:spcBef>
                <a:spcPts val="0"/>
              </a:spcBef>
              <a:buFontTx/>
              <a:buNone/>
              <a:defRPr/>
            </a:pPr>
            <a:r>
              <a:rPr lang="ja-JP" altLang="en-US" sz="5100" b="1" dirty="0">
                <a:solidFill>
                  <a:srgbClr val="660066"/>
                </a:solidFill>
                <a:latin typeface="Times New Roman" charset="0"/>
              </a:rPr>
              <a:t>言語、文字表示、点字、触覚その他補助的な、代替的な形態、手段、</a:t>
            </a:r>
            <a:r>
              <a:rPr lang="ja-JP" altLang="en-US" sz="5100" b="1" dirty="0" smtClean="0">
                <a:solidFill>
                  <a:srgbClr val="660066"/>
                </a:solidFill>
                <a:latin typeface="Times New Roman" charset="0"/>
              </a:rPr>
              <a:t>様式</a:t>
            </a:r>
            <a:endParaRPr lang="en-US" altLang="ja-JP" sz="5100" b="1" dirty="0" smtClean="0">
              <a:solidFill>
                <a:srgbClr val="660066"/>
              </a:solidFill>
              <a:latin typeface="Times New Roman" charset="0"/>
            </a:endParaRPr>
          </a:p>
          <a:p>
            <a:pPr>
              <a:lnSpc>
                <a:spcPct val="120000"/>
              </a:lnSpc>
              <a:spcBef>
                <a:spcPts val="0"/>
              </a:spcBef>
              <a:buFontTx/>
              <a:buNone/>
              <a:defRPr/>
            </a:pPr>
            <a:r>
              <a:rPr lang="ja-JP" altLang="en-US" sz="5100" b="1" dirty="0">
                <a:solidFill>
                  <a:srgbClr val="0000FF"/>
                </a:solidFill>
                <a:latin typeface="Times New Roman" charset="0"/>
              </a:rPr>
              <a:t>言語</a:t>
            </a:r>
            <a:endParaRPr lang="en-US" altLang="ja-JP" sz="5100" b="1" dirty="0">
              <a:solidFill>
                <a:srgbClr val="0000FF"/>
              </a:solidFill>
              <a:latin typeface="Times New Roman" charset="0"/>
            </a:endParaRPr>
          </a:p>
          <a:p>
            <a:pPr>
              <a:lnSpc>
                <a:spcPct val="120000"/>
              </a:lnSpc>
              <a:spcBef>
                <a:spcPts val="0"/>
              </a:spcBef>
              <a:buFontTx/>
              <a:buNone/>
              <a:defRPr/>
            </a:pPr>
            <a:r>
              <a:rPr lang="ja-JP" altLang="en-US" sz="5100" b="1" dirty="0">
                <a:solidFill>
                  <a:srgbClr val="660066"/>
                </a:solidFill>
                <a:latin typeface="Times New Roman" charset="0"/>
              </a:rPr>
              <a:t>音声言語、手話、その他の形態の非音声</a:t>
            </a:r>
            <a:r>
              <a:rPr lang="ja-JP" altLang="en-US" sz="5100" b="1" dirty="0" smtClean="0">
                <a:solidFill>
                  <a:srgbClr val="660066"/>
                </a:solidFill>
                <a:latin typeface="Times New Roman" charset="0"/>
              </a:rPr>
              <a:t>言語</a:t>
            </a:r>
            <a:endParaRPr lang="en-US" altLang="ja-JP" sz="5100" b="1" dirty="0">
              <a:solidFill>
                <a:srgbClr val="660066"/>
              </a:solidFill>
              <a:latin typeface="Times New Roman" charset="0"/>
              <a:cs typeface="Times New Roman" charset="0"/>
            </a:endParaRPr>
          </a:p>
        </p:txBody>
      </p:sp>
    </p:spTree>
    <p:extLst>
      <p:ext uri="{BB962C8B-B14F-4D97-AF65-F5344CB8AC3E}">
        <p14:creationId xmlns:p14="http://schemas.microsoft.com/office/powerpoint/2010/main" val="3291488505"/>
      </p:ext>
    </p:extLst>
  </p:cSld>
  <p:clrMapOvr>
    <a:masterClrMapping/>
  </p:clrMapOvr>
  <p:transition xmlns:p14="http://schemas.microsoft.com/office/powerpoint/2010/mai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2005-08-02 19.20.28.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8017" b="7442"/>
          <a:stretch/>
        </p:blipFill>
        <p:spPr>
          <a:xfrm>
            <a:off x="755576" y="548680"/>
            <a:ext cx="7021408" cy="4186970"/>
          </a:xfrm>
        </p:spPr>
      </p:pic>
      <p:sp>
        <p:nvSpPr>
          <p:cNvPr id="5" name="タイトル 1"/>
          <p:cNvSpPr>
            <a:spLocks noGrp="1"/>
          </p:cNvSpPr>
          <p:nvPr>
            <p:ph type="title"/>
          </p:nvPr>
        </p:nvSpPr>
        <p:spPr>
          <a:xfrm>
            <a:off x="755576" y="4797152"/>
            <a:ext cx="7895848" cy="1771640"/>
          </a:xfrm>
          <a:solidFill>
            <a:srgbClr val="800000"/>
          </a:solidFill>
        </p:spPr>
        <p:txBody>
          <a:bodyPr anchor="t">
            <a:normAutofit fontScale="90000"/>
          </a:bodyPr>
          <a:lstStyle/>
          <a:p>
            <a:r>
              <a:rPr kumimoji="1" lang="ja-JP" altLang="en-US" b="1" dirty="0" smtClean="0">
                <a:solidFill>
                  <a:srgbClr val="FF9933"/>
                </a:solidFill>
              </a:rPr>
              <a:t>国連アドホック委員会</a:t>
            </a:r>
            <a:r>
              <a:rPr kumimoji="1" lang="en-US" altLang="ja-JP" b="1" dirty="0" smtClean="0">
                <a:solidFill>
                  <a:srgbClr val="FF9933"/>
                </a:solidFill>
              </a:rPr>
              <a:t/>
            </a:r>
            <a:br>
              <a:rPr kumimoji="1" lang="en-US" altLang="ja-JP" b="1" dirty="0" smtClean="0">
                <a:solidFill>
                  <a:srgbClr val="FF9933"/>
                </a:solidFill>
              </a:rPr>
            </a:br>
            <a:r>
              <a:rPr kumimoji="1" lang="ja-JP" altLang="en-US" b="1" dirty="0" smtClean="0">
                <a:solidFill>
                  <a:srgbClr val="FF9933"/>
                </a:solidFill>
              </a:rPr>
              <a:t>日本政府代表団東顧問に談判　</a:t>
            </a:r>
            <a:r>
              <a:rPr kumimoji="1" lang="en-US" altLang="ja-JP" sz="3600" b="1" dirty="0" smtClean="0">
                <a:solidFill>
                  <a:srgbClr val="FF9933"/>
                </a:solidFill>
              </a:rPr>
              <a:t>2005.8/4</a:t>
            </a:r>
            <a:endParaRPr kumimoji="1" lang="ja-JP" altLang="en-US" sz="3600" b="1" dirty="0">
              <a:solidFill>
                <a:srgbClr val="FF9933"/>
              </a:solidFill>
            </a:endParaRPr>
          </a:p>
        </p:txBody>
      </p:sp>
    </p:spTree>
    <p:extLst>
      <p:ext uri="{BB962C8B-B14F-4D97-AF65-F5344CB8AC3E}">
        <p14:creationId xmlns:p14="http://schemas.microsoft.com/office/powerpoint/2010/main" val="4036948340"/>
      </p:ext>
    </p:extLst>
  </p:cSld>
  <p:clrMapOvr>
    <a:masterClrMapping/>
  </p:clrMapOvr>
  <p:transition xmlns:p14="http://schemas.microsoft.com/office/powerpoint/2010/mai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787208" cy="1795677"/>
          </a:xfrm>
          <a:solidFill>
            <a:srgbClr val="800000"/>
          </a:solidFill>
        </p:spPr>
        <p:txBody>
          <a:bodyPr anchor="ctr"/>
          <a:lstStyle/>
          <a:p>
            <a:r>
              <a:rPr lang="ja-JP" altLang="en-US" b="1" dirty="0" smtClean="0">
                <a:solidFill>
                  <a:srgbClr val="FF9900"/>
                </a:solidFill>
              </a:rPr>
              <a:t>難聴者にとっての</a:t>
            </a:r>
            <a:r>
              <a:rPr lang="en-US" altLang="ja-JP" b="1" dirty="0" smtClean="0">
                <a:solidFill>
                  <a:srgbClr val="FF9900"/>
                </a:solidFill>
              </a:rPr>
              <a:t/>
            </a:r>
            <a:br>
              <a:rPr lang="en-US" altLang="ja-JP" b="1" dirty="0" smtClean="0">
                <a:solidFill>
                  <a:srgbClr val="FF9900"/>
                </a:solidFill>
              </a:rPr>
            </a:br>
            <a:r>
              <a:rPr lang="ja-JP" altLang="en-US" b="1" dirty="0" smtClean="0">
                <a:solidFill>
                  <a:srgbClr val="FF9900"/>
                </a:solidFill>
              </a:rPr>
              <a:t>「</a:t>
            </a:r>
            <a:r>
              <a:rPr kumimoji="1" lang="ja-JP" altLang="en-US" b="1" dirty="0" smtClean="0">
                <a:solidFill>
                  <a:srgbClr val="FF9900"/>
                </a:solidFill>
              </a:rPr>
              <a:t>障害者権利条約」</a:t>
            </a:r>
            <a:endParaRPr kumimoji="1" lang="ja-JP" altLang="en-US" b="1" dirty="0">
              <a:solidFill>
                <a:srgbClr val="FF9900"/>
              </a:solidFill>
            </a:endParaRPr>
          </a:p>
        </p:txBody>
      </p:sp>
      <p:sp>
        <p:nvSpPr>
          <p:cNvPr id="3" name="コンテンツ プレースホルダー 2"/>
          <p:cNvSpPr>
            <a:spLocks noGrp="1"/>
          </p:cNvSpPr>
          <p:nvPr>
            <p:ph idx="1"/>
          </p:nvPr>
        </p:nvSpPr>
        <p:spPr>
          <a:xfrm>
            <a:off x="971600" y="2468612"/>
            <a:ext cx="8006958" cy="4096463"/>
          </a:xfrm>
        </p:spPr>
        <p:txBody>
          <a:bodyPr>
            <a:normAutofit/>
          </a:bodyPr>
          <a:lstStyle/>
          <a:p>
            <a:pPr marL="0" indent="0">
              <a:lnSpc>
                <a:spcPts val="5380"/>
              </a:lnSpc>
              <a:spcBef>
                <a:spcPts val="0"/>
              </a:spcBef>
              <a:buNone/>
            </a:pPr>
            <a:r>
              <a:rPr lang="ja-JP" altLang="en-US" sz="4400" b="1" dirty="0" smtClean="0">
                <a:solidFill>
                  <a:srgbClr val="800000"/>
                </a:solidFill>
              </a:rPr>
              <a:t>５</a:t>
            </a:r>
            <a:r>
              <a:rPr lang="en-US" altLang="ja-JP" sz="4400" b="1" dirty="0" smtClean="0">
                <a:solidFill>
                  <a:srgbClr val="800000"/>
                </a:solidFill>
              </a:rPr>
              <a:t>.</a:t>
            </a:r>
            <a:r>
              <a:rPr lang="ja-JP" altLang="en-US" sz="4800" b="1" dirty="0" smtClean="0">
                <a:solidFill>
                  <a:srgbClr val="800000"/>
                </a:solidFill>
              </a:rPr>
              <a:t>情報アクセシビリティ</a:t>
            </a:r>
            <a:endParaRPr lang="en-US" altLang="ja-JP" sz="4800" b="1" dirty="0" smtClean="0">
              <a:solidFill>
                <a:srgbClr val="800000"/>
              </a:solidFill>
            </a:endParaRPr>
          </a:p>
          <a:p>
            <a:pPr marL="0" indent="0">
              <a:lnSpc>
                <a:spcPts val="5380"/>
              </a:lnSpc>
              <a:spcBef>
                <a:spcPts val="2400"/>
              </a:spcBef>
              <a:buNone/>
            </a:pPr>
            <a:r>
              <a:rPr lang="en-US" altLang="ja-JP" sz="4400" b="1" dirty="0" smtClean="0">
                <a:solidFill>
                  <a:srgbClr val="800000"/>
                </a:solidFill>
              </a:rPr>
              <a:t>○</a:t>
            </a:r>
            <a:r>
              <a:rPr lang="ja-JP" altLang="en-US" sz="4400" b="1" dirty="0" smtClean="0">
                <a:solidFill>
                  <a:srgbClr val="800000"/>
                </a:solidFill>
              </a:rPr>
              <a:t>第９条：</a:t>
            </a:r>
            <a:r>
              <a:rPr lang="ja-JP" altLang="en-US" sz="4400" b="1" dirty="0" smtClean="0">
                <a:solidFill>
                  <a:srgbClr val="FF9900"/>
                </a:solidFill>
              </a:rPr>
              <a:t>施設及びサービス等の</a:t>
            </a:r>
            <a:r>
              <a:rPr lang="ja-JP" altLang="en-US" sz="4400" b="1" u="sng" dirty="0" smtClean="0">
                <a:solidFill>
                  <a:srgbClr val="FF6600"/>
                </a:solidFill>
              </a:rPr>
              <a:t>利用の容易さ</a:t>
            </a:r>
            <a:endParaRPr lang="en-US" altLang="ja-JP" sz="4400" b="1" u="sng" dirty="0" smtClean="0">
              <a:solidFill>
                <a:srgbClr val="FF6600"/>
              </a:solidFill>
            </a:endParaRPr>
          </a:p>
          <a:p>
            <a:pPr marL="0" indent="0">
              <a:lnSpc>
                <a:spcPts val="5380"/>
              </a:lnSpc>
              <a:spcBef>
                <a:spcPts val="1200"/>
              </a:spcBef>
              <a:buNone/>
            </a:pPr>
            <a:r>
              <a:rPr lang="en-US" altLang="ja-JP" sz="4400" b="1" dirty="0" smtClean="0">
                <a:solidFill>
                  <a:srgbClr val="800000"/>
                </a:solidFill>
              </a:rPr>
              <a:t>○</a:t>
            </a:r>
            <a:r>
              <a:rPr lang="ja-JP" altLang="en-US" sz="4400" b="1" dirty="0" smtClean="0">
                <a:solidFill>
                  <a:srgbClr val="800000"/>
                </a:solidFill>
              </a:rPr>
              <a:t>第</a:t>
            </a:r>
            <a:r>
              <a:rPr lang="en-US" altLang="ja-JP" sz="4400" b="1" dirty="0" smtClean="0">
                <a:solidFill>
                  <a:srgbClr val="800000"/>
                </a:solidFill>
              </a:rPr>
              <a:t>21</a:t>
            </a:r>
            <a:r>
              <a:rPr lang="ja-JP" altLang="en-US" sz="4400" b="1" dirty="0" smtClean="0">
                <a:solidFill>
                  <a:srgbClr val="800000"/>
                </a:solidFill>
              </a:rPr>
              <a:t>条：</a:t>
            </a:r>
            <a:r>
              <a:rPr lang="ja-JP" altLang="en-US" sz="4400" b="1" u="sng" dirty="0" smtClean="0">
                <a:solidFill>
                  <a:srgbClr val="FF6600"/>
                </a:solidFill>
              </a:rPr>
              <a:t>表現及び意見の自由並びに情報利用の機会</a:t>
            </a:r>
            <a:endParaRPr lang="en-US" altLang="ja-JP" sz="4400" b="1" u="sng" dirty="0" smtClean="0">
              <a:solidFill>
                <a:srgbClr val="FF6600"/>
              </a:solidFill>
            </a:endParaRPr>
          </a:p>
        </p:txBody>
      </p:sp>
    </p:spTree>
    <p:extLst>
      <p:ext uri="{BB962C8B-B14F-4D97-AF65-F5344CB8AC3E}">
        <p14:creationId xmlns:p14="http://schemas.microsoft.com/office/powerpoint/2010/main" val="503329903"/>
      </p:ext>
    </p:extLst>
  </p:cSld>
  <p:clrMapOvr>
    <a:masterClrMapping/>
  </p:clrMapOvr>
  <p:transition xmlns:p14="http://schemas.microsoft.com/office/powerpoint/2010/mai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157192"/>
            <a:ext cx="7776864" cy="1411600"/>
          </a:xfrm>
          <a:solidFill>
            <a:srgbClr val="800000"/>
          </a:solidFill>
        </p:spPr>
        <p:txBody>
          <a:bodyPr anchor="t">
            <a:normAutofit fontScale="90000"/>
          </a:bodyPr>
          <a:lstStyle/>
          <a:p>
            <a:r>
              <a:rPr kumimoji="1" lang="ja-JP" altLang="en-US" b="1" dirty="0" smtClean="0">
                <a:solidFill>
                  <a:srgbClr val="FF9933"/>
                </a:solidFill>
              </a:rPr>
              <a:t>国連アドホック委員会</a:t>
            </a:r>
            <a:r>
              <a:rPr kumimoji="1" lang="en-US" altLang="ja-JP" b="1" dirty="0" smtClean="0">
                <a:solidFill>
                  <a:srgbClr val="FF9933"/>
                </a:solidFill>
              </a:rPr>
              <a:t/>
            </a:r>
            <a:br>
              <a:rPr kumimoji="1" lang="en-US" altLang="ja-JP" b="1" dirty="0" smtClean="0">
                <a:solidFill>
                  <a:srgbClr val="FF9933"/>
                </a:solidFill>
              </a:rPr>
            </a:br>
            <a:r>
              <a:rPr kumimoji="1" lang="en-US" altLang="ja-JP" b="1" dirty="0" smtClean="0">
                <a:solidFill>
                  <a:srgbClr val="FF9933"/>
                </a:solidFill>
              </a:rPr>
              <a:t>IDA</a:t>
            </a:r>
            <a:r>
              <a:rPr kumimoji="1" lang="ja-JP" altLang="en-US" b="1" dirty="0" smtClean="0">
                <a:solidFill>
                  <a:srgbClr val="FF9933"/>
                </a:solidFill>
              </a:rPr>
              <a:t>非公式会議で発言　</a:t>
            </a:r>
            <a:r>
              <a:rPr kumimoji="1" lang="en-US" altLang="ja-JP" b="1" dirty="0" smtClean="0">
                <a:solidFill>
                  <a:srgbClr val="FF9933"/>
                </a:solidFill>
              </a:rPr>
              <a:t>2005.8/4</a:t>
            </a:r>
            <a:br>
              <a:rPr kumimoji="1" lang="en-US" altLang="ja-JP" b="1" dirty="0" smtClean="0">
                <a:solidFill>
                  <a:srgbClr val="FF9933"/>
                </a:solidFill>
              </a:rPr>
            </a:br>
            <a:endParaRPr kumimoji="1" lang="ja-JP" altLang="en-US" b="1" dirty="0">
              <a:solidFill>
                <a:srgbClr val="FF9933"/>
              </a:solidFill>
            </a:endParaRPr>
          </a:p>
        </p:txBody>
      </p:sp>
      <p:pic>
        <p:nvPicPr>
          <p:cNvPr id="4" name="コンテンツ プレースホルダー 3" descr="2005-08-04 12.17.18-2.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8016" b="7695"/>
          <a:stretch/>
        </p:blipFill>
        <p:spPr>
          <a:xfrm>
            <a:off x="683568" y="476672"/>
            <a:ext cx="7741488" cy="4600760"/>
          </a:xfrm>
        </p:spPr>
      </p:pic>
    </p:spTree>
    <p:extLst>
      <p:ext uri="{BB962C8B-B14F-4D97-AF65-F5344CB8AC3E}">
        <p14:creationId xmlns:p14="http://schemas.microsoft.com/office/powerpoint/2010/main" val="1802548486"/>
      </p:ext>
    </p:extLst>
  </p:cSld>
  <p:clrMapOvr>
    <a:masterClrMapping/>
  </p:clrMapOvr>
  <p:transition xmlns:p14="http://schemas.microsoft.com/office/powerpoint/2010/mai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2005-08-03 16.31.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849" t="15884" b="5348"/>
          <a:stretch/>
        </p:blipFill>
        <p:spPr>
          <a:xfrm>
            <a:off x="971600" y="435386"/>
            <a:ext cx="7567211" cy="4698192"/>
          </a:xfrm>
        </p:spPr>
      </p:pic>
      <p:sp>
        <p:nvSpPr>
          <p:cNvPr id="11" name="タイトル 1"/>
          <p:cNvSpPr>
            <a:spLocks noGrp="1"/>
          </p:cNvSpPr>
          <p:nvPr>
            <p:ph type="title"/>
          </p:nvPr>
        </p:nvSpPr>
        <p:spPr>
          <a:xfrm>
            <a:off x="971600" y="5301208"/>
            <a:ext cx="7704856" cy="1152128"/>
          </a:xfrm>
          <a:solidFill>
            <a:srgbClr val="800000"/>
          </a:solidFill>
        </p:spPr>
        <p:txBody>
          <a:bodyPr anchor="t">
            <a:noAutofit/>
          </a:bodyPr>
          <a:lstStyle/>
          <a:p>
            <a:r>
              <a:rPr kumimoji="1" lang="ja-JP" altLang="en-US" sz="3600" dirty="0" smtClean="0">
                <a:solidFill>
                  <a:srgbClr val="FF9933"/>
                </a:solidFill>
              </a:rPr>
              <a:t>国連アドホック委員会　</a:t>
            </a:r>
            <a:r>
              <a:rPr lang="en-US" altLang="ja-JP" sz="3600" dirty="0" smtClean="0">
                <a:solidFill>
                  <a:srgbClr val="FF9933"/>
                </a:solidFill>
              </a:rPr>
              <a:t>2005.8</a:t>
            </a:r>
            <a:r>
              <a:rPr lang="en-US" altLang="ja-JP" sz="3600" dirty="0">
                <a:solidFill>
                  <a:srgbClr val="FF9933"/>
                </a:solidFill>
              </a:rPr>
              <a:t>/</a:t>
            </a:r>
            <a:r>
              <a:rPr lang="en-US" altLang="ja-JP" sz="3600" dirty="0" smtClean="0">
                <a:solidFill>
                  <a:srgbClr val="FF9933"/>
                </a:solidFill>
              </a:rPr>
              <a:t>4</a:t>
            </a:r>
            <a:r>
              <a:rPr kumimoji="1" lang="en-US" altLang="ja-JP" sz="3600" dirty="0" smtClean="0">
                <a:solidFill>
                  <a:srgbClr val="FF9933"/>
                </a:solidFill>
              </a:rPr>
              <a:t/>
            </a:r>
            <a:br>
              <a:rPr kumimoji="1" lang="en-US" altLang="ja-JP" sz="3600" dirty="0" smtClean="0">
                <a:solidFill>
                  <a:srgbClr val="FF9933"/>
                </a:solidFill>
              </a:rPr>
            </a:br>
            <a:r>
              <a:rPr kumimoji="1" lang="ja-JP" altLang="en-US" sz="3600" dirty="0" smtClean="0">
                <a:solidFill>
                  <a:srgbClr val="FF9933"/>
                </a:solidFill>
              </a:rPr>
              <a:t>世界ろう連</a:t>
            </a:r>
            <a:r>
              <a:rPr lang="ja-JP" altLang="en-US" sz="3600" dirty="0" smtClean="0">
                <a:solidFill>
                  <a:srgbClr val="FF9933"/>
                </a:solidFill>
              </a:rPr>
              <a:t>リサ・</a:t>
            </a:r>
            <a:r>
              <a:rPr kumimoji="1" lang="ja-JP" altLang="en-US" sz="3600" dirty="0" smtClean="0">
                <a:solidFill>
                  <a:srgbClr val="FF9933"/>
                </a:solidFill>
              </a:rPr>
              <a:t>カウピネンさん</a:t>
            </a:r>
            <a:endParaRPr kumimoji="1" lang="ja-JP" altLang="en-US" sz="3600" dirty="0">
              <a:solidFill>
                <a:srgbClr val="FF9933"/>
              </a:solidFill>
            </a:endParaRPr>
          </a:p>
        </p:txBody>
      </p:sp>
    </p:spTree>
    <p:extLst>
      <p:ext uri="{BB962C8B-B14F-4D97-AF65-F5344CB8AC3E}">
        <p14:creationId xmlns:p14="http://schemas.microsoft.com/office/powerpoint/2010/main" val="442570960"/>
      </p:ext>
    </p:extLst>
  </p:cSld>
  <p:clrMapOvr>
    <a:masterClrMapping/>
  </p:clrMapOvr>
  <p:transition xmlns:p14="http://schemas.microsoft.com/office/powerpoint/2010/mai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048000"/>
            <a:ext cx="7079704" cy="1362075"/>
          </a:xfrm>
        </p:spPr>
        <p:txBody>
          <a:bodyPr rtlCol="0">
            <a:normAutofit/>
          </a:bodyPr>
          <a:lstStyle/>
          <a:p>
            <a:r>
              <a:rPr lang="ja-JP" altLang="en-US" sz="6600" dirty="0" smtClean="0">
                <a:latin typeface="+mn-ea"/>
              </a:rPr>
              <a:t>３</a:t>
            </a:r>
            <a:r>
              <a:rPr lang="en-US" altLang="ja-JP" sz="6600" dirty="0" smtClean="0">
                <a:latin typeface="+mn-ea"/>
              </a:rPr>
              <a:t>.</a:t>
            </a:r>
            <a:r>
              <a:rPr lang="ja-JP" altLang="en-US" sz="6600" dirty="0" smtClean="0">
                <a:latin typeface="+mn-ea"/>
              </a:rPr>
              <a:t>佐村</a:t>
            </a:r>
            <a:r>
              <a:rPr lang="ja-JP" altLang="en-US" sz="6600" dirty="0">
                <a:latin typeface="+mn-ea"/>
              </a:rPr>
              <a:t>河内氏問題</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p:cNvPicPr>
          <p:nvPr/>
        </p:nvPicPr>
        <p:blipFill>
          <a:blip r:embed="rId3" cstate="print"/>
          <a:srcRect/>
          <a:stretch>
            <a:fillRect/>
          </a:stretch>
        </p:blipFill>
        <p:spPr bwMode="auto">
          <a:xfrm rot="20753331" flipH="1">
            <a:off x="833895" y="95180"/>
            <a:ext cx="2895600" cy="5726502"/>
          </a:xfrm>
          <a:prstGeom prst="rect">
            <a:avLst/>
          </a:prstGeom>
          <a:noFill/>
          <a:ln w="9525">
            <a:noFill/>
            <a:miter lim="800000"/>
            <a:headEnd/>
            <a:tailEnd/>
          </a:ln>
        </p:spPr>
      </p:pic>
      <p:sp>
        <p:nvSpPr>
          <p:cNvPr id="5" name="タイトル 1"/>
          <p:cNvSpPr txBox="1">
            <a:spLocks/>
          </p:cNvSpPr>
          <p:nvPr/>
        </p:nvSpPr>
        <p:spPr>
          <a:xfrm>
            <a:off x="899592" y="476672"/>
            <a:ext cx="7895848" cy="936104"/>
          </a:xfrm>
          <a:prstGeom prst="rect">
            <a:avLst/>
          </a:prstGeom>
          <a:solidFill>
            <a:srgbClr val="000090"/>
          </a:solidFill>
        </p:spPr>
        <p:txBody>
          <a:bodyPr anchor="ctr">
            <a:normAutofit/>
          </a:bodyPr>
          <a:lstStyle>
            <a:lvl1pPr algn="l" rtl="0" eaLnBrk="1" fontAlgn="base" latinLnBrk="0" hangingPunct="1">
              <a:spcBef>
                <a:spcPct val="0"/>
              </a:spcBef>
              <a:spcAft>
                <a:spcPct val="0"/>
              </a:spcAft>
              <a:defRPr kumimoji="1" lang="ja-JP" sz="4400" kern="1200">
                <a:solidFill>
                  <a:schemeClr val="tx1"/>
                </a:solidFill>
                <a:latin typeface="+mj-lt"/>
                <a:ea typeface="+mj-ea"/>
                <a:cs typeface="+mj-cs"/>
              </a:defRPr>
            </a:lvl1pPr>
            <a:lvl2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2pPr>
            <a:lvl3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3pPr>
            <a:lvl4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4pPr>
            <a:lvl5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5pPr>
            <a:lvl6pPr marL="4572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6pPr>
            <a:lvl7pPr marL="9144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7pPr>
            <a:lvl8pPr marL="13716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8pPr>
            <a:lvl9pPr marL="18288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9pPr>
          </a:lstStyle>
          <a:p>
            <a:r>
              <a:rPr lang="ja-JP" altLang="en-US" b="1" dirty="0" smtClean="0">
                <a:solidFill>
                  <a:schemeClr val="bg1"/>
                </a:solidFill>
              </a:rPr>
              <a:t>私のオーディオグラフィ</a:t>
            </a:r>
            <a:endParaRPr lang="ja-JP" altLang="en-US" b="1" dirty="0">
              <a:solidFill>
                <a:schemeClr val="bg1"/>
              </a:solidFill>
            </a:endParaRPr>
          </a:p>
        </p:txBody>
      </p:sp>
      <p:sp>
        <p:nvSpPr>
          <p:cNvPr id="7" name="TextBox 6"/>
          <p:cNvSpPr txBox="1">
            <a:spLocks noChangeArrowheads="1"/>
          </p:cNvSpPr>
          <p:nvPr/>
        </p:nvSpPr>
        <p:spPr bwMode="auto">
          <a:xfrm>
            <a:off x="1187624" y="2060848"/>
            <a:ext cx="7488832" cy="4104456"/>
          </a:xfrm>
          <a:prstGeom prst="rect">
            <a:avLst/>
          </a:prstGeom>
          <a:solidFill>
            <a:schemeClr val="bg2">
              <a:lumMod val="75000"/>
            </a:schemeClr>
          </a:solidFill>
          <a:ln w="9525">
            <a:noFill/>
            <a:miter lim="800000"/>
            <a:headEnd/>
            <a:tailEnd/>
          </a:ln>
        </p:spPr>
        <p:txBody>
          <a:bodyPr/>
          <a:lstStyle/>
          <a:p>
            <a:r>
              <a:rPr lang="ja-JP" altLang="en-US" sz="3600" dirty="0" smtClean="0">
                <a:latin typeface="+mn-ea"/>
                <a:ea typeface="+mn-ea"/>
              </a:rPr>
              <a:t>・</a:t>
            </a:r>
            <a:r>
              <a:rPr lang="en-US" altLang="ja-JP" sz="3600" dirty="0" smtClean="0">
                <a:latin typeface="+mn-ea"/>
                <a:ea typeface="+mn-ea"/>
              </a:rPr>
              <a:t>1951</a:t>
            </a:r>
            <a:r>
              <a:rPr lang="ja-JP" altLang="en-US" sz="3600" dirty="0" smtClean="0">
                <a:latin typeface="+mn-ea"/>
                <a:ea typeface="+mn-ea"/>
              </a:rPr>
              <a:t>年</a:t>
            </a:r>
            <a:r>
              <a:rPr lang="en-US" altLang="ja-JP" sz="3600" dirty="0" smtClean="0">
                <a:latin typeface="+mn-ea"/>
                <a:ea typeface="+mn-ea"/>
              </a:rPr>
              <a:t>12</a:t>
            </a:r>
            <a:r>
              <a:rPr lang="ja-JP" altLang="en-US" sz="3600" dirty="0" smtClean="0">
                <a:latin typeface="+mn-ea"/>
                <a:ea typeface="+mn-ea"/>
              </a:rPr>
              <a:t>月</a:t>
            </a:r>
            <a:r>
              <a:rPr lang="en-US" altLang="ja-JP" sz="3600" dirty="0" smtClean="0">
                <a:latin typeface="+mn-ea"/>
                <a:ea typeface="+mn-ea"/>
              </a:rPr>
              <a:t>13</a:t>
            </a:r>
            <a:r>
              <a:rPr lang="ja-JP" altLang="en-US" sz="3600" dirty="0" smtClean="0">
                <a:latin typeface="+mn-ea"/>
                <a:ea typeface="+mn-ea"/>
              </a:rPr>
              <a:t>日生</a:t>
            </a:r>
            <a:r>
              <a:rPr lang="ja-JP" altLang="ja-JP" sz="3600" dirty="0">
                <a:latin typeface="+mn-ea"/>
                <a:ea typeface="+mn-ea"/>
              </a:rPr>
              <a:t>　</a:t>
            </a:r>
            <a:r>
              <a:rPr lang="ja-JP" altLang="en-US" sz="3600" dirty="0" smtClean="0">
                <a:latin typeface="+mn-ea"/>
                <a:ea typeface="+mn-ea"/>
              </a:rPr>
              <a:t>　</a:t>
            </a:r>
            <a:r>
              <a:rPr lang="en-US" altLang="ja-JP" sz="3600" dirty="0" smtClean="0">
                <a:solidFill>
                  <a:schemeClr val="bg1"/>
                </a:solidFill>
                <a:latin typeface="+mn-ea"/>
                <a:ea typeface="+mn-ea"/>
              </a:rPr>
              <a:t>62</a:t>
            </a:r>
            <a:r>
              <a:rPr lang="ja-JP" altLang="en-US" sz="3600" dirty="0" smtClean="0">
                <a:solidFill>
                  <a:schemeClr val="bg1"/>
                </a:solidFill>
                <a:latin typeface="+mn-ea"/>
                <a:ea typeface="+mn-ea"/>
              </a:rPr>
              <a:t>歳</a:t>
            </a:r>
            <a:endParaRPr lang="en-US" altLang="ja-JP" sz="3600" dirty="0" smtClean="0">
              <a:solidFill>
                <a:schemeClr val="bg1"/>
              </a:solidFill>
              <a:latin typeface="+mn-ea"/>
              <a:ea typeface="+mn-ea"/>
            </a:endParaRPr>
          </a:p>
          <a:p>
            <a:r>
              <a:rPr lang="ja-JP" altLang="en-US" sz="3600" dirty="0" smtClean="0">
                <a:latin typeface="+mn-ea"/>
                <a:ea typeface="+mn-ea"/>
              </a:rPr>
              <a:t>・出生直後の高熱、抗生物質による難聴</a:t>
            </a:r>
            <a:endParaRPr lang="en-US" altLang="ja-JP" sz="3600" dirty="0" smtClean="0">
              <a:latin typeface="+mn-ea"/>
              <a:ea typeface="+mn-ea"/>
            </a:endParaRPr>
          </a:p>
          <a:p>
            <a:r>
              <a:rPr lang="ja-JP" altLang="en-US" sz="3600" dirty="0" smtClean="0">
                <a:latin typeface="+mn-ea"/>
                <a:ea typeface="+mn-ea"/>
              </a:rPr>
              <a:t>・</a:t>
            </a:r>
            <a:r>
              <a:rPr lang="en-US" altLang="ja-JP" sz="3600" dirty="0" smtClean="0">
                <a:latin typeface="+mn-ea"/>
                <a:ea typeface="+mn-ea"/>
              </a:rPr>
              <a:t>14</a:t>
            </a:r>
            <a:r>
              <a:rPr lang="ja-JP" altLang="en-US" sz="3600" dirty="0" smtClean="0">
                <a:latin typeface="+mn-ea"/>
                <a:ea typeface="+mn-ea"/>
              </a:rPr>
              <a:t>歳から右側補聴器装用</a:t>
            </a:r>
            <a:endParaRPr lang="en-US" altLang="ja-JP" sz="3600" dirty="0" smtClean="0">
              <a:latin typeface="+mn-ea"/>
              <a:ea typeface="+mn-ea"/>
            </a:endParaRPr>
          </a:p>
          <a:p>
            <a:r>
              <a:rPr lang="ja-JP" altLang="en-US" sz="3600" dirty="0" smtClean="0">
                <a:latin typeface="+mn-ea"/>
                <a:ea typeface="+mn-ea"/>
              </a:rPr>
              <a:t>・</a:t>
            </a:r>
            <a:r>
              <a:rPr lang="en-US" altLang="ja-JP" sz="3600" dirty="0" smtClean="0">
                <a:latin typeface="+mn-ea"/>
                <a:ea typeface="+mn-ea"/>
              </a:rPr>
              <a:t>55</a:t>
            </a:r>
            <a:r>
              <a:rPr lang="ja-JP" altLang="en-US" sz="3600" dirty="0" smtClean="0">
                <a:latin typeface="+mn-ea"/>
                <a:ea typeface="+mn-ea"/>
              </a:rPr>
              <a:t>歳　左側人工内耳装用</a:t>
            </a:r>
            <a:endParaRPr lang="en-US" altLang="ja-JP" sz="3600" dirty="0" smtClean="0">
              <a:latin typeface="+mn-ea"/>
              <a:ea typeface="+mn-ea"/>
            </a:endParaRPr>
          </a:p>
          <a:p>
            <a:r>
              <a:rPr lang="en-US" altLang="ja-JP" sz="3600" dirty="0">
                <a:latin typeface="+mn-ea"/>
                <a:ea typeface="+mn-ea"/>
              </a:rPr>
              <a:t> </a:t>
            </a:r>
            <a:r>
              <a:rPr lang="en-US" altLang="ja-JP" sz="3600" dirty="0" smtClean="0">
                <a:latin typeface="+mn-ea"/>
                <a:ea typeface="+mn-ea"/>
              </a:rPr>
              <a:t> </a:t>
            </a:r>
            <a:r>
              <a:rPr lang="ja-JP" altLang="ja-JP" sz="3600" dirty="0" smtClean="0">
                <a:latin typeface="+mn-ea"/>
                <a:ea typeface="+mn-ea"/>
              </a:rPr>
              <a:t>62</a:t>
            </a:r>
            <a:r>
              <a:rPr lang="ja-JP" altLang="en-US" sz="3600" dirty="0" smtClean="0">
                <a:latin typeface="+mn-ea"/>
                <a:ea typeface="+mn-ea"/>
              </a:rPr>
              <a:t>歳　右側人工内耳装用</a:t>
            </a:r>
            <a:endParaRPr lang="en-US" altLang="ja-JP" sz="3600" dirty="0" smtClean="0">
              <a:latin typeface="+mn-ea"/>
              <a:ea typeface="+mn-ea"/>
            </a:endParaRPr>
          </a:p>
          <a:p>
            <a:endParaRPr lang="ja-JP" altLang="en-US" sz="3600" dirty="0">
              <a:latin typeface="+mn-ea"/>
              <a:ea typeface="+mn-ea"/>
            </a:endParaRPr>
          </a:p>
        </p:txBody>
      </p:sp>
      <p:pic>
        <p:nvPicPr>
          <p:cNvPr id="2" name="図 1"/>
          <p:cNvPicPr>
            <a:picLocks noChangeAspect="1"/>
          </p:cNvPicPr>
          <p:nvPr/>
        </p:nvPicPr>
        <p:blipFill>
          <a:blip r:embed="rId4"/>
          <a:stretch>
            <a:fillRect/>
          </a:stretch>
        </p:blipFill>
        <p:spPr>
          <a:xfrm>
            <a:off x="7092280" y="4509120"/>
            <a:ext cx="1613099" cy="1727341"/>
          </a:xfrm>
          <a:prstGeom prst="rect">
            <a:avLst/>
          </a:prstGeom>
        </p:spPr>
      </p:pic>
    </p:spTree>
    <p:extLst>
      <p:ext uri="{BB962C8B-B14F-4D97-AF65-F5344CB8AC3E}">
        <p14:creationId xmlns:p14="http://schemas.microsoft.com/office/powerpoint/2010/main" val="34175712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88640"/>
            <a:ext cx="6912768" cy="1348466"/>
          </a:xfrm>
          <a:solidFill>
            <a:srgbClr val="0000FF"/>
          </a:solidFill>
        </p:spPr>
        <p:txBody>
          <a:bodyPr anchor="ctr"/>
          <a:lstStyle/>
          <a:p>
            <a:r>
              <a:rPr kumimoji="1" lang="ja-JP" altLang="en-US" b="1" dirty="0" smtClean="0">
                <a:solidFill>
                  <a:srgbClr val="FF9900"/>
                </a:solidFill>
              </a:rPr>
              <a:t>難聴の認定について</a:t>
            </a:r>
            <a:endParaRPr kumimoji="1" lang="ja-JP" altLang="en-US" b="1" dirty="0">
              <a:solidFill>
                <a:srgbClr val="FF9900"/>
              </a:solidFill>
            </a:endParaRPr>
          </a:p>
        </p:txBody>
      </p:sp>
      <p:sp>
        <p:nvSpPr>
          <p:cNvPr id="3" name="コンテンツ プレースホルダー 2"/>
          <p:cNvSpPr>
            <a:spLocks noGrp="1"/>
          </p:cNvSpPr>
          <p:nvPr>
            <p:ph idx="1"/>
          </p:nvPr>
        </p:nvSpPr>
        <p:spPr>
          <a:xfrm>
            <a:off x="1259632" y="1967734"/>
            <a:ext cx="7718926" cy="4597341"/>
          </a:xfrm>
        </p:spPr>
        <p:txBody>
          <a:bodyPr>
            <a:normAutofit/>
          </a:bodyPr>
          <a:lstStyle/>
          <a:p>
            <a:pPr marL="0" indent="0">
              <a:buNone/>
            </a:pPr>
            <a:r>
              <a:rPr lang="en-US" altLang="ja-JP" sz="4400" b="1" dirty="0" smtClean="0">
                <a:solidFill>
                  <a:srgbClr val="800000"/>
                </a:solidFill>
              </a:rPr>
              <a:t>○</a:t>
            </a:r>
            <a:r>
              <a:rPr lang="ja-JP" altLang="ja-JP" sz="4400" dirty="0">
                <a:solidFill>
                  <a:srgbClr val="800000"/>
                </a:solidFill>
              </a:rPr>
              <a:t>佐村河内氏問題について</a:t>
            </a:r>
            <a:endParaRPr lang="ja-JP" altLang="ja-JP" sz="4000" dirty="0">
              <a:solidFill>
                <a:srgbClr val="800000"/>
              </a:solidFill>
            </a:endParaRPr>
          </a:p>
          <a:p>
            <a:pPr marL="0" indent="0">
              <a:spcBef>
                <a:spcPts val="0"/>
              </a:spcBef>
              <a:buNone/>
            </a:pPr>
            <a:r>
              <a:rPr lang="ja-JP" altLang="en-US" sz="4400" dirty="0" smtClean="0">
                <a:solidFill>
                  <a:srgbClr val="800000"/>
                </a:solidFill>
              </a:rPr>
              <a:t>・</a:t>
            </a:r>
            <a:r>
              <a:rPr lang="ja-JP" altLang="ja-JP" sz="4000" dirty="0" smtClean="0">
                <a:solidFill>
                  <a:srgbClr val="800000"/>
                </a:solidFill>
              </a:rPr>
              <a:t>ゴーストライター</a:t>
            </a:r>
            <a:r>
              <a:rPr lang="ja-JP" altLang="en-US" sz="4000" dirty="0" smtClean="0">
                <a:solidFill>
                  <a:srgbClr val="800000"/>
                </a:solidFill>
              </a:rPr>
              <a:t>の</a:t>
            </a:r>
            <a:r>
              <a:rPr lang="ja-JP" altLang="ja-JP" sz="4000" dirty="0" smtClean="0">
                <a:solidFill>
                  <a:srgbClr val="800000"/>
                </a:solidFill>
              </a:rPr>
              <a:t>作曲</a:t>
            </a:r>
            <a:r>
              <a:rPr lang="ja-JP" altLang="en-US" sz="4000" dirty="0" smtClean="0">
                <a:solidFill>
                  <a:srgbClr val="800000"/>
                </a:solidFill>
              </a:rPr>
              <a:t>、</a:t>
            </a:r>
            <a:r>
              <a:rPr lang="ja-JP" altLang="ja-JP" sz="4000" dirty="0" smtClean="0">
                <a:solidFill>
                  <a:srgbClr val="800000"/>
                </a:solidFill>
              </a:rPr>
              <a:t>全</a:t>
            </a:r>
            <a:r>
              <a:rPr lang="ja-JP" altLang="ja-JP" sz="4000" dirty="0">
                <a:solidFill>
                  <a:srgbClr val="800000"/>
                </a:solidFill>
              </a:rPr>
              <a:t>ろうで</a:t>
            </a:r>
            <a:r>
              <a:rPr lang="ja-JP" altLang="ja-JP" sz="4000" dirty="0" smtClean="0">
                <a:solidFill>
                  <a:srgbClr val="800000"/>
                </a:solidFill>
              </a:rPr>
              <a:t>作曲</a:t>
            </a:r>
            <a:r>
              <a:rPr lang="ja-JP" altLang="en-US" sz="4400" dirty="0" smtClean="0">
                <a:solidFill>
                  <a:srgbClr val="800000"/>
                </a:solidFill>
              </a:rPr>
              <a:t>　</a:t>
            </a:r>
            <a:endParaRPr lang="en-US" altLang="ja-JP" sz="4400" dirty="0" smtClean="0">
              <a:solidFill>
                <a:srgbClr val="800000"/>
              </a:solidFill>
            </a:endParaRPr>
          </a:p>
          <a:p>
            <a:pPr marL="0" indent="0">
              <a:buNone/>
            </a:pPr>
            <a:r>
              <a:rPr lang="ja-JP" altLang="ja-JP" sz="4400" dirty="0" smtClean="0">
                <a:solidFill>
                  <a:srgbClr val="800000"/>
                </a:solidFill>
              </a:rPr>
              <a:t>⇒</a:t>
            </a:r>
            <a:r>
              <a:rPr lang="ja-JP" altLang="en-US" sz="4400" dirty="0">
                <a:solidFill>
                  <a:srgbClr val="800000"/>
                </a:solidFill>
              </a:rPr>
              <a:t>　</a:t>
            </a:r>
            <a:r>
              <a:rPr lang="ja-JP" altLang="ja-JP" sz="4400" b="1" u="sng" dirty="0">
                <a:solidFill>
                  <a:srgbClr val="FF6600"/>
                </a:solidFill>
              </a:rPr>
              <a:t>難聴の詐聴、身体障害者手帳の不正取得</a:t>
            </a:r>
            <a:r>
              <a:rPr lang="ja-JP" altLang="ja-JP" sz="4400" b="1" u="sng" dirty="0" smtClean="0">
                <a:solidFill>
                  <a:srgbClr val="FF6600"/>
                </a:solidFill>
              </a:rPr>
              <a:t>問題</a:t>
            </a:r>
            <a:endParaRPr lang="en-US" altLang="ja-JP" sz="4400" b="1" u="sng" dirty="0" smtClean="0">
              <a:solidFill>
                <a:srgbClr val="FF6600"/>
              </a:solidFill>
            </a:endParaRPr>
          </a:p>
          <a:p>
            <a:pPr marL="0" indent="0">
              <a:buNone/>
            </a:pPr>
            <a:r>
              <a:rPr lang="ja-JP" altLang="en-US" sz="4000" b="1" dirty="0" smtClean="0">
                <a:solidFill>
                  <a:srgbClr val="800000"/>
                </a:solidFill>
              </a:rPr>
              <a:t>　マスコミによる</a:t>
            </a:r>
            <a:r>
              <a:rPr lang="ja-JP" altLang="ja-JP" sz="4000" b="1" dirty="0" smtClean="0">
                <a:solidFill>
                  <a:srgbClr val="800000"/>
                </a:solidFill>
              </a:rPr>
              <a:t>問題</a:t>
            </a:r>
            <a:r>
              <a:rPr lang="ja-JP" altLang="ja-JP" sz="4000" b="1" dirty="0">
                <a:solidFill>
                  <a:srgbClr val="800000"/>
                </a:solidFill>
              </a:rPr>
              <a:t>の取り違え</a:t>
            </a:r>
            <a:endParaRPr lang="ja-JP" altLang="ja-JP" sz="3600" b="1" dirty="0">
              <a:solidFill>
                <a:srgbClr val="800000"/>
              </a:solidFill>
            </a:endParaRPr>
          </a:p>
          <a:p>
            <a:pPr marL="0" indent="0">
              <a:buNone/>
            </a:pPr>
            <a:endParaRPr lang="ja-JP" altLang="ja-JP" sz="4000" b="1" u="sng" dirty="0">
              <a:solidFill>
                <a:srgbClr val="FF6600"/>
              </a:solidFill>
            </a:endParaRPr>
          </a:p>
        </p:txBody>
      </p:sp>
    </p:spTree>
    <p:extLst>
      <p:ext uri="{BB962C8B-B14F-4D97-AF65-F5344CB8AC3E}">
        <p14:creationId xmlns:p14="http://schemas.microsoft.com/office/powerpoint/2010/main" val="694830753"/>
      </p:ext>
    </p:extLst>
  </p:cSld>
  <p:clrMapOvr>
    <a:masterClrMapping/>
  </p:clrMapOvr>
  <p:transition xmlns:p14="http://schemas.microsoft.com/office/powerpoint/2010/mai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188640"/>
            <a:ext cx="6912768" cy="1348466"/>
          </a:xfrm>
          <a:solidFill>
            <a:srgbClr val="0000FF"/>
          </a:solidFill>
        </p:spPr>
        <p:txBody>
          <a:bodyPr anchor="ctr"/>
          <a:lstStyle/>
          <a:p>
            <a:r>
              <a:rPr kumimoji="1" lang="ja-JP" altLang="en-US" b="1" dirty="0" smtClean="0">
                <a:solidFill>
                  <a:srgbClr val="FF9900"/>
                </a:solidFill>
              </a:rPr>
              <a:t>厚労省検討会、逆転の結論</a:t>
            </a:r>
            <a:endParaRPr kumimoji="1" lang="ja-JP" altLang="en-US" b="1" dirty="0">
              <a:solidFill>
                <a:srgbClr val="FF9900"/>
              </a:solidFill>
            </a:endParaRPr>
          </a:p>
        </p:txBody>
      </p:sp>
      <p:sp>
        <p:nvSpPr>
          <p:cNvPr id="3" name="コンテンツ プレースホルダー 2"/>
          <p:cNvSpPr>
            <a:spLocks noGrp="1"/>
          </p:cNvSpPr>
          <p:nvPr>
            <p:ph idx="1"/>
          </p:nvPr>
        </p:nvSpPr>
        <p:spPr>
          <a:xfrm>
            <a:off x="1259632" y="1967734"/>
            <a:ext cx="7718926" cy="4597341"/>
          </a:xfrm>
        </p:spPr>
        <p:txBody>
          <a:bodyPr>
            <a:normAutofit fontScale="92500"/>
          </a:bodyPr>
          <a:lstStyle/>
          <a:p>
            <a:pPr marL="0" indent="0">
              <a:buNone/>
            </a:pPr>
            <a:r>
              <a:rPr lang="en-US" altLang="ja-JP" sz="4400" b="1" dirty="0" smtClean="0">
                <a:solidFill>
                  <a:srgbClr val="800000"/>
                </a:solidFill>
              </a:rPr>
              <a:t>○</a:t>
            </a:r>
            <a:r>
              <a:rPr lang="ja-JP" altLang="en-US" sz="4400" b="1" dirty="0" smtClean="0">
                <a:solidFill>
                  <a:srgbClr val="800000"/>
                </a:solidFill>
              </a:rPr>
              <a:t>田村厚労大臣「検査方法の検討」（</a:t>
            </a:r>
            <a:r>
              <a:rPr lang="en-US" altLang="ja-JP" sz="4400" b="1" dirty="0" smtClean="0">
                <a:solidFill>
                  <a:srgbClr val="800000"/>
                </a:solidFill>
              </a:rPr>
              <a:t>2</a:t>
            </a:r>
            <a:r>
              <a:rPr lang="ja-JP" altLang="en-US" sz="4400" b="1" dirty="0" smtClean="0">
                <a:solidFill>
                  <a:srgbClr val="800000"/>
                </a:solidFill>
              </a:rPr>
              <a:t>月</a:t>
            </a:r>
            <a:r>
              <a:rPr lang="en-US" altLang="ja-JP" sz="4400" b="1" dirty="0" smtClean="0">
                <a:solidFill>
                  <a:srgbClr val="800000"/>
                </a:solidFill>
              </a:rPr>
              <a:t>21</a:t>
            </a:r>
            <a:r>
              <a:rPr lang="ja-JP" altLang="en-US" sz="4400" b="1" dirty="0" smtClean="0">
                <a:solidFill>
                  <a:srgbClr val="800000"/>
                </a:solidFill>
              </a:rPr>
              <a:t>日閣議後発言）</a:t>
            </a:r>
            <a:endParaRPr lang="en-US" altLang="ja-JP" sz="4400" b="1" dirty="0" smtClean="0">
              <a:solidFill>
                <a:srgbClr val="800000"/>
              </a:solidFill>
            </a:endParaRPr>
          </a:p>
          <a:p>
            <a:pPr marL="0" indent="0">
              <a:buNone/>
            </a:pPr>
            <a:r>
              <a:rPr lang="en-US" altLang="ja-JP" sz="4400" b="1" dirty="0" smtClean="0">
                <a:solidFill>
                  <a:srgbClr val="800000"/>
                </a:solidFill>
              </a:rPr>
              <a:t>○</a:t>
            </a:r>
            <a:r>
              <a:rPr lang="ja-JP" altLang="en-US" sz="4400" b="1" dirty="0" smtClean="0">
                <a:solidFill>
                  <a:srgbClr val="800000"/>
                </a:solidFill>
              </a:rPr>
              <a:t>「聴覚障害の認定に関する検討会」</a:t>
            </a:r>
            <a:r>
              <a:rPr lang="ja-JP" altLang="en-US" sz="4400" dirty="0" smtClean="0">
                <a:solidFill>
                  <a:srgbClr val="800000"/>
                </a:solidFill>
              </a:rPr>
              <a:t>　（</a:t>
            </a:r>
            <a:r>
              <a:rPr lang="en-US" altLang="ja-JP" sz="4400" dirty="0" smtClean="0">
                <a:solidFill>
                  <a:srgbClr val="800000"/>
                </a:solidFill>
              </a:rPr>
              <a:t>3</a:t>
            </a:r>
            <a:r>
              <a:rPr lang="ja-JP" altLang="en-US" sz="4400" dirty="0" smtClean="0">
                <a:solidFill>
                  <a:srgbClr val="800000"/>
                </a:solidFill>
              </a:rPr>
              <a:t>月</a:t>
            </a:r>
            <a:r>
              <a:rPr lang="en-US" altLang="ja-JP" sz="4400" dirty="0" smtClean="0">
                <a:solidFill>
                  <a:srgbClr val="800000"/>
                </a:solidFill>
              </a:rPr>
              <a:t>26</a:t>
            </a:r>
            <a:r>
              <a:rPr lang="ja-JP" altLang="en-US" sz="4400" dirty="0" smtClean="0">
                <a:solidFill>
                  <a:srgbClr val="800000"/>
                </a:solidFill>
              </a:rPr>
              <a:t>日設置）</a:t>
            </a:r>
            <a:endParaRPr lang="en-US" altLang="ja-JP" sz="4400" dirty="0" smtClean="0">
              <a:solidFill>
                <a:srgbClr val="800000"/>
              </a:solidFill>
            </a:endParaRPr>
          </a:p>
          <a:p>
            <a:pPr marL="0" indent="0">
              <a:buNone/>
            </a:pPr>
            <a:r>
              <a:rPr lang="ja-JP" altLang="ja-JP" sz="4400" dirty="0" smtClean="0">
                <a:solidFill>
                  <a:srgbClr val="800000"/>
                </a:solidFill>
              </a:rPr>
              <a:t>⇒</a:t>
            </a:r>
            <a:r>
              <a:rPr lang="ja-JP" altLang="en-US" sz="4400" b="1" u="sng" dirty="0" smtClean="0">
                <a:solidFill>
                  <a:srgbClr val="FF6600"/>
                </a:solidFill>
              </a:rPr>
              <a:t>突然の全ろうに脳検査義務付け</a:t>
            </a:r>
            <a:endParaRPr lang="en-US" altLang="ja-JP" sz="4400" b="1" u="sng" dirty="0" smtClean="0">
              <a:solidFill>
                <a:srgbClr val="FF6600"/>
              </a:solidFill>
            </a:endParaRPr>
          </a:p>
          <a:p>
            <a:pPr marL="0" indent="0">
              <a:buNone/>
            </a:pPr>
            <a:r>
              <a:rPr lang="ja-JP" altLang="en-US" sz="4000" b="1" dirty="0" smtClean="0">
                <a:solidFill>
                  <a:srgbClr val="800000"/>
                </a:solidFill>
              </a:rPr>
              <a:t>　不要との医師の意見と違う結論</a:t>
            </a:r>
            <a:endParaRPr lang="ja-JP" altLang="ja-JP" sz="4000" b="1" u="sng" dirty="0">
              <a:solidFill>
                <a:srgbClr val="FF6600"/>
              </a:solidFill>
            </a:endParaRPr>
          </a:p>
        </p:txBody>
      </p:sp>
    </p:spTree>
    <p:extLst>
      <p:ext uri="{BB962C8B-B14F-4D97-AF65-F5344CB8AC3E}">
        <p14:creationId xmlns:p14="http://schemas.microsoft.com/office/powerpoint/2010/main" val="1131337463"/>
      </p:ext>
    </p:extLst>
  </p:cSld>
  <p:clrMapOvr>
    <a:masterClrMapping/>
  </p:clrMapOvr>
  <p:transition xmlns:p14="http://schemas.microsoft.com/office/powerpoint/2010/mai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88640"/>
            <a:ext cx="6912768" cy="1348466"/>
          </a:xfrm>
          <a:solidFill>
            <a:srgbClr val="0000FF"/>
          </a:solidFill>
        </p:spPr>
        <p:txBody>
          <a:bodyPr anchor="ctr"/>
          <a:lstStyle/>
          <a:p>
            <a:r>
              <a:rPr kumimoji="1" lang="ja-JP" altLang="en-US" b="1" dirty="0" smtClean="0">
                <a:solidFill>
                  <a:srgbClr val="FF9900"/>
                </a:solidFill>
              </a:rPr>
              <a:t>難聴の認定について</a:t>
            </a:r>
            <a:endParaRPr kumimoji="1" lang="ja-JP" altLang="en-US" b="1" dirty="0">
              <a:solidFill>
                <a:srgbClr val="FF9900"/>
              </a:solidFill>
            </a:endParaRPr>
          </a:p>
        </p:txBody>
      </p:sp>
      <p:sp>
        <p:nvSpPr>
          <p:cNvPr id="3" name="コンテンツ プレースホルダー 2"/>
          <p:cNvSpPr>
            <a:spLocks noGrp="1"/>
          </p:cNvSpPr>
          <p:nvPr>
            <p:ph idx="1"/>
          </p:nvPr>
        </p:nvSpPr>
        <p:spPr>
          <a:xfrm>
            <a:off x="1043608" y="1967734"/>
            <a:ext cx="7934950" cy="4597341"/>
          </a:xfrm>
        </p:spPr>
        <p:txBody>
          <a:bodyPr>
            <a:normAutofit lnSpcReduction="10000"/>
          </a:bodyPr>
          <a:lstStyle/>
          <a:p>
            <a:pPr marL="0" indent="0">
              <a:buNone/>
            </a:pPr>
            <a:r>
              <a:rPr lang="ja-JP" altLang="en-US" sz="4400" b="1" dirty="0" smtClean="0">
                <a:solidFill>
                  <a:srgbClr val="800000"/>
                </a:solidFill>
              </a:rPr>
              <a:t>障害者権利条約に基づく認定</a:t>
            </a:r>
            <a:endParaRPr lang="en-US" altLang="ja-JP" sz="4400" b="1" dirty="0" smtClean="0">
              <a:solidFill>
                <a:srgbClr val="800000"/>
              </a:solidFill>
            </a:endParaRPr>
          </a:p>
          <a:p>
            <a:pPr marL="0" indent="0">
              <a:buNone/>
            </a:pPr>
            <a:r>
              <a:rPr lang="ja-JP" altLang="en-US" sz="4400" b="1" dirty="0" smtClean="0">
                <a:solidFill>
                  <a:srgbClr val="800000"/>
                </a:solidFill>
              </a:rPr>
              <a:t>・</a:t>
            </a:r>
            <a:r>
              <a:rPr lang="ja-JP" altLang="en-US" sz="4400" b="1" dirty="0" smtClean="0">
                <a:solidFill>
                  <a:srgbClr val="0000FF"/>
                </a:solidFill>
              </a:rPr>
              <a:t>環境因子</a:t>
            </a:r>
            <a:r>
              <a:rPr lang="ja-JP" altLang="en-US" sz="4400" b="1" dirty="0" smtClean="0">
                <a:solidFill>
                  <a:srgbClr val="800000"/>
                </a:solidFill>
              </a:rPr>
              <a:t>の影響を考慮</a:t>
            </a:r>
            <a:endParaRPr lang="en-US" altLang="ja-JP" sz="4400" b="1" dirty="0" smtClean="0">
              <a:solidFill>
                <a:srgbClr val="800000"/>
              </a:solidFill>
            </a:endParaRPr>
          </a:p>
          <a:p>
            <a:pPr marL="0" indent="0">
              <a:buNone/>
            </a:pPr>
            <a:r>
              <a:rPr lang="ja-JP" altLang="en-US" sz="4400" b="1" dirty="0" smtClean="0">
                <a:solidFill>
                  <a:srgbClr val="800000"/>
                </a:solidFill>
              </a:rPr>
              <a:t>・</a:t>
            </a:r>
            <a:r>
              <a:rPr lang="ja-JP" altLang="en-US" sz="4400" b="1" dirty="0" smtClean="0">
                <a:solidFill>
                  <a:srgbClr val="0000FF"/>
                </a:solidFill>
              </a:rPr>
              <a:t>合理的配慮</a:t>
            </a:r>
            <a:r>
              <a:rPr lang="ja-JP" altLang="en-US" sz="4400" b="1" dirty="0" smtClean="0">
                <a:solidFill>
                  <a:srgbClr val="800000"/>
                </a:solidFill>
              </a:rPr>
              <a:t>が得られる</a:t>
            </a:r>
            <a:endParaRPr lang="ja-JP" altLang="ja-JP" sz="4000" dirty="0">
              <a:solidFill>
                <a:srgbClr val="800000"/>
              </a:solidFill>
            </a:endParaRPr>
          </a:p>
          <a:p>
            <a:pPr marL="0" indent="0">
              <a:buNone/>
            </a:pPr>
            <a:r>
              <a:rPr lang="ja-JP" altLang="ja-JP" sz="4400" dirty="0">
                <a:solidFill>
                  <a:srgbClr val="800000"/>
                </a:solidFill>
              </a:rPr>
              <a:t>１</a:t>
            </a:r>
            <a:r>
              <a:rPr lang="ja-JP" altLang="ja-JP" sz="4400" dirty="0" smtClean="0">
                <a:solidFill>
                  <a:srgbClr val="800000"/>
                </a:solidFill>
              </a:rPr>
              <a:t>）</a:t>
            </a:r>
            <a:r>
              <a:rPr lang="ja-JP" altLang="en-US" sz="4300" b="1" u="sng" dirty="0" smtClean="0">
                <a:solidFill>
                  <a:srgbClr val="FF6600"/>
                </a:solidFill>
              </a:rPr>
              <a:t>「生活の困難度」</a:t>
            </a:r>
            <a:r>
              <a:rPr lang="ja-JP" altLang="en-US" sz="4300" b="1" dirty="0" smtClean="0">
                <a:solidFill>
                  <a:srgbClr val="800000"/>
                </a:solidFill>
              </a:rPr>
              <a:t>が基準</a:t>
            </a:r>
            <a:endParaRPr lang="en-US" altLang="ja-JP" sz="4300" b="1" dirty="0" smtClean="0">
              <a:solidFill>
                <a:srgbClr val="800000"/>
              </a:solidFill>
            </a:endParaRPr>
          </a:p>
          <a:p>
            <a:pPr marL="0" indent="0">
              <a:buNone/>
            </a:pPr>
            <a:r>
              <a:rPr lang="ja-JP" altLang="en-US" sz="4300" b="1" dirty="0" smtClean="0">
                <a:solidFill>
                  <a:srgbClr val="800000"/>
                </a:solidFill>
              </a:rPr>
              <a:t>２）検査方法ではなく、</a:t>
            </a:r>
            <a:r>
              <a:rPr lang="ja-JP" altLang="en-US" sz="4300" b="1" u="sng" dirty="0" smtClean="0">
                <a:solidFill>
                  <a:srgbClr val="FF6600"/>
                </a:solidFill>
              </a:rPr>
              <a:t>認定基準の検討</a:t>
            </a:r>
            <a:r>
              <a:rPr lang="ja-JP" altLang="en-US" sz="4300" b="1" dirty="0" smtClean="0">
                <a:solidFill>
                  <a:srgbClr val="800000"/>
                </a:solidFill>
              </a:rPr>
              <a:t>　</a:t>
            </a:r>
            <a:r>
              <a:rPr lang="en-US" altLang="ja-JP" sz="4300" b="1" dirty="0" smtClean="0">
                <a:solidFill>
                  <a:srgbClr val="800000"/>
                </a:solidFill>
              </a:rPr>
              <a:t>⇒</a:t>
            </a:r>
            <a:r>
              <a:rPr lang="ja-JP" altLang="en-US" sz="4300" b="1" dirty="0" smtClean="0">
                <a:solidFill>
                  <a:srgbClr val="800000"/>
                </a:solidFill>
              </a:rPr>
              <a:t>　</a:t>
            </a:r>
            <a:r>
              <a:rPr lang="en-US" altLang="ja-JP" sz="4300" b="1" dirty="0" smtClean="0">
                <a:solidFill>
                  <a:srgbClr val="800000"/>
                </a:solidFill>
              </a:rPr>
              <a:t>WHO</a:t>
            </a:r>
            <a:r>
              <a:rPr lang="ja-JP" altLang="en-US" sz="4300" b="1" dirty="0" smtClean="0">
                <a:solidFill>
                  <a:srgbClr val="800000"/>
                </a:solidFill>
              </a:rPr>
              <a:t>の</a:t>
            </a:r>
            <a:r>
              <a:rPr lang="en-US" altLang="ja-JP" sz="4300" b="1" dirty="0" smtClean="0">
                <a:solidFill>
                  <a:srgbClr val="0000FF"/>
                </a:solidFill>
              </a:rPr>
              <a:t>40dB</a:t>
            </a:r>
            <a:r>
              <a:rPr lang="ja-JP" altLang="en-US" sz="4300" b="1" dirty="0" smtClean="0">
                <a:solidFill>
                  <a:srgbClr val="800000"/>
                </a:solidFill>
              </a:rPr>
              <a:t>を</a:t>
            </a:r>
            <a:endParaRPr lang="ja-JP" altLang="ja-JP" sz="4000" b="1" u="sng" dirty="0">
              <a:solidFill>
                <a:srgbClr val="FF6600"/>
              </a:solidFill>
            </a:endParaRPr>
          </a:p>
        </p:txBody>
      </p:sp>
    </p:spTree>
    <p:extLst>
      <p:ext uri="{BB962C8B-B14F-4D97-AF65-F5344CB8AC3E}">
        <p14:creationId xmlns:p14="http://schemas.microsoft.com/office/powerpoint/2010/main" val="1355642674"/>
      </p:ext>
    </p:extLst>
  </p:cSld>
  <p:clrMapOvr>
    <a:masterClrMapping/>
  </p:clrMapOvr>
  <p:transition xmlns:p14="http://schemas.microsoft.com/office/powerpoint/2010/mai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620688"/>
            <a:ext cx="7128792" cy="1143000"/>
          </a:xfrm>
          <a:solidFill>
            <a:srgbClr val="0000FF"/>
          </a:solidFill>
        </p:spPr>
        <p:txBody>
          <a:bodyPr/>
          <a:lstStyle/>
          <a:p>
            <a:r>
              <a:rPr kumimoji="1" lang="ja-JP" altLang="en-US" b="1" dirty="0" smtClean="0">
                <a:solidFill>
                  <a:srgbClr val="FF9933"/>
                </a:solidFill>
              </a:rPr>
              <a:t>生活機能の障害重視へ</a:t>
            </a:r>
            <a:endParaRPr kumimoji="1" lang="ja-JP" altLang="en-US" b="1" dirty="0">
              <a:solidFill>
                <a:srgbClr val="FF9933"/>
              </a:solidFill>
            </a:endParaRPr>
          </a:p>
        </p:txBody>
      </p:sp>
      <p:sp>
        <p:nvSpPr>
          <p:cNvPr id="3" name="コンテンツ プレースホルダー 2"/>
          <p:cNvSpPr>
            <a:spLocks noGrp="1"/>
          </p:cNvSpPr>
          <p:nvPr>
            <p:ph idx="1"/>
          </p:nvPr>
        </p:nvSpPr>
        <p:spPr>
          <a:xfrm>
            <a:off x="1259632" y="2060848"/>
            <a:ext cx="7455374" cy="3672408"/>
          </a:xfrm>
          <a:solidFill>
            <a:schemeClr val="bg2">
              <a:alpha val="84000"/>
            </a:schemeClr>
          </a:solidFill>
          <a:ln w="60325">
            <a:solidFill>
              <a:srgbClr val="0000FF"/>
            </a:solidFill>
          </a:ln>
        </p:spPr>
        <p:txBody>
          <a:bodyPr>
            <a:normAutofit lnSpcReduction="10000"/>
          </a:bodyPr>
          <a:lstStyle/>
          <a:p>
            <a:r>
              <a:rPr lang="ja-JP" altLang="en-US" sz="3600" b="1" dirty="0" smtClean="0">
                <a:solidFill>
                  <a:srgbClr val="0000FF"/>
                </a:solidFill>
              </a:rPr>
              <a:t>障害概念と定義の進化</a:t>
            </a:r>
            <a:endParaRPr lang="en-US" altLang="ja-JP" sz="3600" b="1" dirty="0" smtClean="0">
              <a:solidFill>
                <a:srgbClr val="0000FF"/>
              </a:solidFill>
            </a:endParaRPr>
          </a:p>
          <a:p>
            <a:pPr marL="0" indent="0">
              <a:buNone/>
            </a:pPr>
            <a:r>
              <a:rPr lang="ja-JP" altLang="en-US" sz="3600" b="1" dirty="0" smtClean="0">
                <a:solidFill>
                  <a:srgbClr val="800000"/>
                </a:solidFill>
              </a:rPr>
              <a:t>　　障害者権利条約、障害者基本法</a:t>
            </a:r>
            <a:endParaRPr lang="ja-JP" altLang="en-US" sz="3600" b="1" dirty="0" smtClean="0">
              <a:solidFill>
                <a:srgbClr val="800000"/>
              </a:solidFill>
            </a:endParaRPr>
          </a:p>
          <a:p>
            <a:r>
              <a:rPr lang="ja-JP" altLang="en-US" sz="3600" b="1" dirty="0" smtClean="0">
                <a:solidFill>
                  <a:srgbClr val="800000"/>
                </a:solidFill>
              </a:rPr>
              <a:t>機能障害重視は時代遅れ</a:t>
            </a:r>
            <a:endParaRPr lang="en-US" altLang="ja-JP" sz="3600" b="1" dirty="0" smtClean="0">
              <a:solidFill>
                <a:srgbClr val="800000"/>
              </a:solidFill>
            </a:endParaRPr>
          </a:p>
          <a:p>
            <a:pPr marL="0" indent="0">
              <a:buNone/>
            </a:pPr>
            <a:r>
              <a:rPr lang="ja-JP" altLang="ja-JP" sz="3600" b="1" dirty="0">
                <a:solidFill>
                  <a:srgbClr val="800000"/>
                </a:solidFill>
              </a:rPr>
              <a:t>　</a:t>
            </a:r>
            <a:r>
              <a:rPr lang="ja-JP" altLang="en-US" sz="3600" b="1" dirty="0" smtClean="0">
                <a:solidFill>
                  <a:srgbClr val="800000"/>
                </a:solidFill>
              </a:rPr>
              <a:t>身体障害者福祉法は昭和</a:t>
            </a:r>
            <a:r>
              <a:rPr lang="en-US" altLang="ja-JP" sz="3600" b="1" dirty="0" smtClean="0">
                <a:solidFill>
                  <a:srgbClr val="800000"/>
                </a:solidFill>
              </a:rPr>
              <a:t>24</a:t>
            </a:r>
            <a:r>
              <a:rPr lang="ja-JP" altLang="en-US" sz="3600" b="1" dirty="0" smtClean="0">
                <a:solidFill>
                  <a:srgbClr val="800000"/>
                </a:solidFill>
              </a:rPr>
              <a:t>年成立</a:t>
            </a:r>
            <a:endParaRPr lang="en-US" altLang="ja-JP" sz="3600" b="1" dirty="0" smtClean="0">
              <a:solidFill>
                <a:srgbClr val="800000"/>
              </a:solidFill>
            </a:endParaRPr>
          </a:p>
          <a:p>
            <a:r>
              <a:rPr lang="ja-JP" altLang="en-US" sz="3600" b="1" dirty="0" smtClean="0">
                <a:solidFill>
                  <a:srgbClr val="800000"/>
                </a:solidFill>
              </a:rPr>
              <a:t>基本的</a:t>
            </a:r>
            <a:r>
              <a:rPr lang="ja-JP" altLang="en-US" sz="3600" b="1" dirty="0" smtClean="0">
                <a:solidFill>
                  <a:srgbClr val="800000"/>
                </a:solidFill>
              </a:rPr>
              <a:t>人権を</a:t>
            </a:r>
            <a:r>
              <a:rPr lang="ja-JP" altLang="en-US" sz="3600" b="1" dirty="0" smtClean="0">
                <a:solidFill>
                  <a:srgbClr val="800000"/>
                </a:solidFill>
              </a:rPr>
              <a:t>守る</a:t>
            </a:r>
            <a:r>
              <a:rPr lang="ja-JP" altLang="en-US" sz="3600" b="1" dirty="0" smtClean="0">
                <a:solidFill>
                  <a:srgbClr val="800000"/>
                </a:solidFill>
              </a:rPr>
              <a:t>制度がバリアーに</a:t>
            </a:r>
            <a:endParaRPr lang="en-US" altLang="ja-JP" sz="3600" b="1" dirty="0" smtClean="0">
              <a:solidFill>
                <a:srgbClr val="800000"/>
              </a:solidFill>
            </a:endParaRPr>
          </a:p>
        </p:txBody>
      </p:sp>
    </p:spTree>
    <p:extLst>
      <p:ext uri="{BB962C8B-B14F-4D97-AF65-F5344CB8AC3E}">
        <p14:creationId xmlns:p14="http://schemas.microsoft.com/office/powerpoint/2010/main" val="2590080703"/>
      </p:ext>
    </p:extLst>
  </p:cSld>
  <p:clrMapOvr>
    <a:masterClrMapping/>
  </p:clrMapOvr>
  <p:transition xmlns:p14="http://schemas.microsoft.com/office/powerpoint/2010/mai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548680"/>
            <a:ext cx="7416824" cy="1296144"/>
          </a:xfrm>
          <a:solidFill>
            <a:srgbClr val="008000"/>
          </a:solidFill>
        </p:spPr>
        <p:txBody>
          <a:bodyPr>
            <a:normAutofit fontScale="90000"/>
          </a:bodyPr>
          <a:lstStyle/>
          <a:p>
            <a:r>
              <a:rPr lang="ja-JP" altLang="ja-JP" dirty="0" smtClean="0">
                <a:solidFill>
                  <a:schemeClr val="bg1"/>
                </a:solidFill>
                <a:effectLst/>
              </a:rPr>
              <a:t>自覚的</a:t>
            </a:r>
            <a:r>
              <a:rPr lang="ja-JP" altLang="ja-JP" dirty="0">
                <a:solidFill>
                  <a:schemeClr val="bg1"/>
                </a:solidFill>
                <a:effectLst/>
              </a:rPr>
              <a:t>難聴者と</a:t>
            </a:r>
            <a:r>
              <a:rPr lang="ja-JP" altLang="ja-JP" dirty="0" smtClean="0">
                <a:solidFill>
                  <a:schemeClr val="bg1"/>
                </a:solidFill>
                <a:effectLst/>
              </a:rPr>
              <a:t>して</a:t>
            </a:r>
            <a:r>
              <a:rPr lang="en-US" altLang="ja-JP" dirty="0" smtClean="0">
                <a:solidFill>
                  <a:schemeClr val="bg1"/>
                </a:solidFill>
                <a:effectLst/>
              </a:rPr>
              <a:t/>
            </a:r>
            <a:br>
              <a:rPr lang="en-US" altLang="ja-JP" dirty="0" smtClean="0">
                <a:solidFill>
                  <a:schemeClr val="bg1"/>
                </a:solidFill>
                <a:effectLst/>
              </a:rPr>
            </a:br>
            <a:r>
              <a:rPr lang="ja-JP" altLang="ja-JP" dirty="0" smtClean="0">
                <a:solidFill>
                  <a:schemeClr val="bg1"/>
                </a:solidFill>
                <a:effectLst/>
              </a:rPr>
              <a:t>「</a:t>
            </a:r>
            <a:r>
              <a:rPr lang="ja-JP" altLang="ja-JP" dirty="0">
                <a:solidFill>
                  <a:schemeClr val="bg1"/>
                </a:solidFill>
                <a:effectLst/>
              </a:rPr>
              <a:t>難聴者のプロ」</a:t>
            </a:r>
          </a:p>
        </p:txBody>
      </p:sp>
      <p:sp>
        <p:nvSpPr>
          <p:cNvPr id="3" name="コンテンツ プレースホルダー 2"/>
          <p:cNvSpPr>
            <a:spLocks noGrp="1"/>
          </p:cNvSpPr>
          <p:nvPr>
            <p:ph idx="1"/>
          </p:nvPr>
        </p:nvSpPr>
        <p:spPr>
          <a:xfrm>
            <a:off x="971600" y="2060848"/>
            <a:ext cx="7679824" cy="4392488"/>
          </a:xfrm>
          <a:solidFill>
            <a:schemeClr val="bg2">
              <a:lumMod val="90000"/>
            </a:schemeClr>
          </a:solidFill>
        </p:spPr>
        <p:txBody>
          <a:bodyPr>
            <a:normAutofit/>
          </a:bodyPr>
          <a:lstStyle/>
          <a:p>
            <a:pPr marL="0" indent="0">
              <a:spcBef>
                <a:spcPts val="1440"/>
              </a:spcBef>
              <a:buNone/>
            </a:pPr>
            <a:r>
              <a:rPr lang="en-US" altLang="ja-JP" sz="4000" b="1" dirty="0">
                <a:solidFill>
                  <a:srgbClr val="003300"/>
                </a:solidFill>
              </a:rPr>
              <a:t>(1)</a:t>
            </a:r>
            <a:r>
              <a:rPr lang="ja-JP" altLang="ja-JP" sz="4000" b="1" dirty="0">
                <a:solidFill>
                  <a:srgbClr val="003300"/>
                </a:solidFill>
              </a:rPr>
              <a:t>難聴の理解　自分の障害を認識し、説明出来る</a:t>
            </a:r>
            <a:r>
              <a:rPr lang="ja-JP" altLang="ja-JP" sz="4000" b="1" dirty="0" smtClean="0">
                <a:solidFill>
                  <a:srgbClr val="003300"/>
                </a:solidFill>
              </a:rPr>
              <a:t>こと</a:t>
            </a:r>
            <a:endParaRPr lang="ja-JP" altLang="ja-JP" sz="4000" b="1" dirty="0">
              <a:solidFill>
                <a:srgbClr val="003300"/>
              </a:solidFill>
            </a:endParaRPr>
          </a:p>
          <a:p>
            <a:pPr marL="0" indent="0">
              <a:spcBef>
                <a:spcPts val="1440"/>
              </a:spcBef>
              <a:buNone/>
            </a:pPr>
            <a:r>
              <a:rPr lang="en-US" altLang="ja-JP" sz="4000" b="1" dirty="0">
                <a:solidFill>
                  <a:srgbClr val="003300"/>
                </a:solidFill>
              </a:rPr>
              <a:t>(2)</a:t>
            </a:r>
            <a:r>
              <a:rPr lang="ja-JP" altLang="ja-JP" sz="4000" b="1" dirty="0">
                <a:solidFill>
                  <a:srgbClr val="003300"/>
                </a:solidFill>
              </a:rPr>
              <a:t>自尊感情の</a:t>
            </a:r>
            <a:r>
              <a:rPr lang="ja-JP" altLang="ja-JP" sz="4000" b="1" dirty="0" smtClean="0">
                <a:solidFill>
                  <a:srgbClr val="003300"/>
                </a:solidFill>
              </a:rPr>
              <a:t>育成</a:t>
            </a:r>
            <a:endParaRPr lang="en-US" altLang="ja-JP" sz="4000" b="1" dirty="0" smtClean="0">
              <a:solidFill>
                <a:srgbClr val="003300"/>
              </a:solidFill>
            </a:endParaRPr>
          </a:p>
          <a:p>
            <a:pPr marL="0" indent="0">
              <a:spcBef>
                <a:spcPts val="1440"/>
              </a:spcBef>
              <a:buNone/>
            </a:pPr>
            <a:r>
              <a:rPr lang="en-US" altLang="ja-JP" sz="4000" b="1" dirty="0" smtClean="0">
                <a:solidFill>
                  <a:srgbClr val="003300"/>
                </a:solidFill>
              </a:rPr>
              <a:t>(</a:t>
            </a:r>
            <a:r>
              <a:rPr lang="en-US" altLang="ja-JP" sz="4000" b="1" dirty="0">
                <a:solidFill>
                  <a:srgbClr val="003300"/>
                </a:solidFill>
              </a:rPr>
              <a:t>3)</a:t>
            </a:r>
            <a:r>
              <a:rPr lang="ja-JP" altLang="ja-JP" sz="4000" b="1" dirty="0">
                <a:solidFill>
                  <a:srgbClr val="003300"/>
                </a:solidFill>
              </a:rPr>
              <a:t>コミュニケーション手段の</a:t>
            </a:r>
            <a:r>
              <a:rPr lang="ja-JP" altLang="ja-JP" sz="4000" b="1" dirty="0" smtClean="0">
                <a:solidFill>
                  <a:srgbClr val="003300"/>
                </a:solidFill>
              </a:rPr>
              <a:t>拡大</a:t>
            </a:r>
            <a:endParaRPr lang="en-US" altLang="ja-JP" sz="4000" b="1" dirty="0" smtClean="0">
              <a:solidFill>
                <a:srgbClr val="003300"/>
              </a:solidFill>
            </a:endParaRPr>
          </a:p>
          <a:p>
            <a:pPr marL="0" indent="0">
              <a:spcBef>
                <a:spcPts val="1440"/>
              </a:spcBef>
              <a:buNone/>
            </a:pPr>
            <a:r>
              <a:rPr lang="en-US" altLang="ja-JP" sz="4000" b="1" dirty="0" smtClean="0">
                <a:solidFill>
                  <a:srgbClr val="003300"/>
                </a:solidFill>
              </a:rPr>
              <a:t>(</a:t>
            </a:r>
            <a:r>
              <a:rPr lang="en-US" altLang="ja-JP" sz="4000" b="1" dirty="0">
                <a:solidFill>
                  <a:srgbClr val="003300"/>
                </a:solidFill>
              </a:rPr>
              <a:t>4)</a:t>
            </a:r>
            <a:r>
              <a:rPr lang="ja-JP" altLang="ja-JP" sz="4000" b="1" dirty="0">
                <a:solidFill>
                  <a:srgbClr val="003300"/>
                </a:solidFill>
              </a:rPr>
              <a:t>社会資源（福祉制度、施設、友人など）を利用すること</a:t>
            </a:r>
          </a:p>
          <a:p>
            <a:pPr>
              <a:buFont typeface="Wingdings" pitchFamily="2" charset="2"/>
              <a:buChar char="l"/>
            </a:pPr>
            <a:endParaRPr kumimoji="1" lang="ja-JP" altLang="en-US" dirty="0"/>
          </a:p>
        </p:txBody>
      </p:sp>
    </p:spTree>
    <p:extLst>
      <p:ext uri="{BB962C8B-B14F-4D97-AF65-F5344CB8AC3E}">
        <p14:creationId xmlns:p14="http://schemas.microsoft.com/office/powerpoint/2010/main" val="4229416942"/>
      </p:ext>
    </p:extLst>
  </p:cSld>
  <p:clrMapOvr>
    <a:masterClrMapping/>
  </p:clrMapOvr>
  <p:transition xmlns:p14="http://schemas.microsoft.com/office/powerpoint/2010/mai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548680"/>
            <a:ext cx="7416824" cy="1296144"/>
          </a:xfrm>
          <a:solidFill>
            <a:srgbClr val="008000"/>
          </a:solidFill>
        </p:spPr>
        <p:txBody>
          <a:bodyPr>
            <a:normAutofit fontScale="90000"/>
          </a:bodyPr>
          <a:lstStyle/>
          <a:p>
            <a:r>
              <a:rPr lang="ja-JP" altLang="ja-JP" dirty="0" smtClean="0">
                <a:solidFill>
                  <a:schemeClr val="bg1"/>
                </a:solidFill>
                <a:effectLst/>
              </a:rPr>
              <a:t>自覚的</a:t>
            </a:r>
            <a:r>
              <a:rPr lang="ja-JP" altLang="ja-JP" dirty="0">
                <a:solidFill>
                  <a:schemeClr val="bg1"/>
                </a:solidFill>
                <a:effectLst/>
              </a:rPr>
              <a:t>難聴者と</a:t>
            </a:r>
            <a:r>
              <a:rPr lang="ja-JP" altLang="ja-JP" dirty="0" smtClean="0">
                <a:solidFill>
                  <a:schemeClr val="bg1"/>
                </a:solidFill>
                <a:effectLst/>
              </a:rPr>
              <a:t>して</a:t>
            </a:r>
            <a:r>
              <a:rPr lang="en-US" altLang="ja-JP" dirty="0" smtClean="0">
                <a:solidFill>
                  <a:schemeClr val="bg1"/>
                </a:solidFill>
                <a:effectLst/>
              </a:rPr>
              <a:t/>
            </a:r>
            <a:br>
              <a:rPr lang="en-US" altLang="ja-JP" dirty="0" smtClean="0">
                <a:solidFill>
                  <a:schemeClr val="bg1"/>
                </a:solidFill>
                <a:effectLst/>
              </a:rPr>
            </a:br>
            <a:r>
              <a:rPr lang="ja-JP" altLang="ja-JP" dirty="0" smtClean="0">
                <a:solidFill>
                  <a:schemeClr val="bg1"/>
                </a:solidFill>
                <a:effectLst/>
              </a:rPr>
              <a:t>「</a:t>
            </a:r>
            <a:r>
              <a:rPr lang="ja-JP" altLang="ja-JP" dirty="0">
                <a:solidFill>
                  <a:schemeClr val="bg1"/>
                </a:solidFill>
                <a:effectLst/>
              </a:rPr>
              <a:t>難聴者のプロ」</a:t>
            </a:r>
          </a:p>
        </p:txBody>
      </p:sp>
      <p:sp>
        <p:nvSpPr>
          <p:cNvPr id="3" name="コンテンツ プレースホルダー 2"/>
          <p:cNvSpPr>
            <a:spLocks noGrp="1"/>
          </p:cNvSpPr>
          <p:nvPr>
            <p:ph idx="1"/>
          </p:nvPr>
        </p:nvSpPr>
        <p:spPr>
          <a:xfrm>
            <a:off x="971600" y="2132856"/>
            <a:ext cx="7679824" cy="4032448"/>
          </a:xfrm>
          <a:solidFill>
            <a:schemeClr val="bg2">
              <a:lumMod val="90000"/>
            </a:schemeClr>
          </a:solidFill>
        </p:spPr>
        <p:txBody>
          <a:bodyPr>
            <a:normAutofit/>
          </a:bodyPr>
          <a:lstStyle/>
          <a:p>
            <a:pPr marL="0" indent="0">
              <a:spcBef>
                <a:spcPts val="1368"/>
              </a:spcBef>
              <a:buNone/>
            </a:pPr>
            <a:r>
              <a:rPr lang="en-US" altLang="ja-JP" sz="4000" b="1" dirty="0">
                <a:solidFill>
                  <a:srgbClr val="003300"/>
                </a:solidFill>
              </a:rPr>
              <a:t>(5)</a:t>
            </a:r>
            <a:r>
              <a:rPr lang="ja-JP" altLang="ja-JP" sz="4000" b="1" dirty="0">
                <a:solidFill>
                  <a:srgbClr val="003300"/>
                </a:solidFill>
              </a:rPr>
              <a:t>権利を主張出来ること　人権意識の確立のための</a:t>
            </a:r>
            <a:r>
              <a:rPr lang="ja-JP" altLang="ja-JP" sz="4000" b="1" dirty="0" smtClean="0">
                <a:solidFill>
                  <a:srgbClr val="003300"/>
                </a:solidFill>
              </a:rPr>
              <a:t>学習</a:t>
            </a:r>
            <a:endParaRPr lang="en-US" altLang="ja-JP" sz="4000" b="1" dirty="0" smtClean="0">
              <a:solidFill>
                <a:srgbClr val="003300"/>
              </a:solidFill>
            </a:endParaRPr>
          </a:p>
          <a:p>
            <a:pPr marL="0" indent="0">
              <a:spcBef>
                <a:spcPts val="1368"/>
              </a:spcBef>
              <a:buNone/>
            </a:pPr>
            <a:r>
              <a:rPr lang="en-US" altLang="ja-JP" sz="4000" b="1" dirty="0" smtClean="0">
                <a:solidFill>
                  <a:srgbClr val="003300"/>
                </a:solidFill>
              </a:rPr>
              <a:t>(</a:t>
            </a:r>
            <a:r>
              <a:rPr lang="en-US" altLang="ja-JP" sz="4000" b="1" dirty="0">
                <a:solidFill>
                  <a:srgbClr val="003300"/>
                </a:solidFill>
              </a:rPr>
              <a:t>6)</a:t>
            </a:r>
            <a:r>
              <a:rPr lang="ja-JP" altLang="ja-JP" sz="4000" b="1" dirty="0">
                <a:solidFill>
                  <a:srgbClr val="003300"/>
                </a:solidFill>
              </a:rPr>
              <a:t>情報入手方法の拡大と</a:t>
            </a:r>
            <a:r>
              <a:rPr lang="ja-JP" altLang="ja-JP" sz="4000" b="1" dirty="0" smtClean="0">
                <a:solidFill>
                  <a:srgbClr val="003300"/>
                </a:solidFill>
              </a:rPr>
              <a:t>確立</a:t>
            </a:r>
            <a:endParaRPr lang="en-US" altLang="ja-JP" sz="4000" b="1" dirty="0" smtClean="0">
              <a:solidFill>
                <a:srgbClr val="003300"/>
              </a:solidFill>
            </a:endParaRPr>
          </a:p>
          <a:p>
            <a:pPr marL="0" indent="0">
              <a:spcBef>
                <a:spcPts val="1368"/>
              </a:spcBef>
              <a:buNone/>
            </a:pPr>
            <a:r>
              <a:rPr lang="en-US" altLang="ja-JP" sz="4000" b="1" dirty="0" smtClean="0">
                <a:solidFill>
                  <a:srgbClr val="003300"/>
                </a:solidFill>
              </a:rPr>
              <a:t>(</a:t>
            </a:r>
            <a:r>
              <a:rPr lang="en-US" altLang="ja-JP" sz="4000" b="1" dirty="0">
                <a:solidFill>
                  <a:srgbClr val="003300"/>
                </a:solidFill>
              </a:rPr>
              <a:t>7)</a:t>
            </a:r>
            <a:r>
              <a:rPr lang="ja-JP" altLang="ja-JP" sz="4000" b="1" dirty="0">
                <a:solidFill>
                  <a:srgbClr val="003300"/>
                </a:solidFill>
              </a:rPr>
              <a:t>ピアメンターの存在</a:t>
            </a:r>
            <a:r>
              <a:rPr lang="ja-JP" altLang="ja-JP" sz="4000" b="1" dirty="0">
                <a:solidFill>
                  <a:srgbClr val="800000"/>
                </a:solidFill>
              </a:rPr>
              <a:t>　</a:t>
            </a:r>
            <a:endParaRPr lang="en-US" altLang="ja-JP" sz="4000" b="1" dirty="0" smtClean="0">
              <a:solidFill>
                <a:srgbClr val="800000"/>
              </a:solidFill>
            </a:endParaRPr>
          </a:p>
          <a:p>
            <a:pPr marL="0" indent="0">
              <a:buNone/>
            </a:pPr>
            <a:endParaRPr kumimoji="1" lang="ja-JP" altLang="en-US" dirty="0">
              <a:solidFill>
                <a:schemeClr val="accent2"/>
              </a:solidFill>
            </a:endParaRPr>
          </a:p>
        </p:txBody>
      </p:sp>
    </p:spTree>
    <p:extLst>
      <p:ext uri="{BB962C8B-B14F-4D97-AF65-F5344CB8AC3E}">
        <p14:creationId xmlns:p14="http://schemas.microsoft.com/office/powerpoint/2010/main" val="419399594"/>
      </p:ext>
    </p:extLst>
  </p:cSld>
  <p:clrMapOvr>
    <a:masterClrMapping/>
  </p:clrMapOvr>
  <p:transition xmlns:p14="http://schemas.microsoft.com/office/powerpoint/2010/mai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548680"/>
            <a:ext cx="7416824" cy="1296144"/>
          </a:xfrm>
          <a:solidFill>
            <a:srgbClr val="008000"/>
          </a:solidFill>
        </p:spPr>
        <p:txBody>
          <a:bodyPr>
            <a:normAutofit fontScale="90000"/>
          </a:bodyPr>
          <a:lstStyle/>
          <a:p>
            <a:r>
              <a:rPr lang="ja-JP" altLang="ja-JP" dirty="0" smtClean="0">
                <a:solidFill>
                  <a:srgbClr val="FFFFFF"/>
                </a:solidFill>
                <a:effectLst/>
              </a:rPr>
              <a:t>自覚的</a:t>
            </a:r>
            <a:r>
              <a:rPr lang="ja-JP" altLang="ja-JP" dirty="0">
                <a:solidFill>
                  <a:srgbClr val="FFFFFF"/>
                </a:solidFill>
                <a:effectLst/>
              </a:rPr>
              <a:t>難聴者と</a:t>
            </a:r>
            <a:r>
              <a:rPr lang="ja-JP" altLang="ja-JP" dirty="0" smtClean="0">
                <a:solidFill>
                  <a:srgbClr val="FFFFFF"/>
                </a:solidFill>
                <a:effectLst/>
              </a:rPr>
              <a:t>して</a:t>
            </a:r>
            <a:r>
              <a:rPr lang="en-US" altLang="ja-JP" dirty="0" smtClean="0">
                <a:solidFill>
                  <a:srgbClr val="FFFFFF"/>
                </a:solidFill>
                <a:effectLst/>
              </a:rPr>
              <a:t/>
            </a:r>
            <a:br>
              <a:rPr lang="en-US" altLang="ja-JP" dirty="0" smtClean="0">
                <a:solidFill>
                  <a:srgbClr val="FFFFFF"/>
                </a:solidFill>
                <a:effectLst/>
              </a:rPr>
            </a:br>
            <a:r>
              <a:rPr lang="ja-JP" altLang="ja-JP" dirty="0" smtClean="0">
                <a:solidFill>
                  <a:srgbClr val="FFFFFF"/>
                </a:solidFill>
                <a:effectLst/>
              </a:rPr>
              <a:t>「</a:t>
            </a:r>
            <a:r>
              <a:rPr lang="ja-JP" altLang="ja-JP" dirty="0">
                <a:solidFill>
                  <a:srgbClr val="FFFFFF"/>
                </a:solidFill>
                <a:effectLst/>
              </a:rPr>
              <a:t>難聴者のプロ」</a:t>
            </a:r>
          </a:p>
        </p:txBody>
      </p:sp>
      <p:sp>
        <p:nvSpPr>
          <p:cNvPr id="3" name="コンテンツ プレースホルダー 2"/>
          <p:cNvSpPr>
            <a:spLocks noGrp="1"/>
          </p:cNvSpPr>
          <p:nvPr>
            <p:ph idx="1"/>
          </p:nvPr>
        </p:nvSpPr>
        <p:spPr>
          <a:xfrm>
            <a:off x="971600" y="2420888"/>
            <a:ext cx="7679824" cy="3168352"/>
          </a:xfrm>
          <a:solidFill>
            <a:schemeClr val="bg2">
              <a:lumMod val="90000"/>
            </a:schemeClr>
          </a:solidFill>
        </p:spPr>
        <p:txBody>
          <a:bodyPr>
            <a:normAutofit/>
          </a:bodyPr>
          <a:lstStyle/>
          <a:p>
            <a:pPr marL="0" indent="0">
              <a:buNone/>
            </a:pPr>
            <a:r>
              <a:rPr lang="ja-JP" altLang="ja-JP" sz="6000" b="1" dirty="0" smtClean="0">
                <a:solidFill>
                  <a:srgbClr val="003300"/>
                </a:solidFill>
                <a:effectLst>
                  <a:outerShdw blurRad="38100" dist="38100" dir="2700000" algn="tl">
                    <a:srgbClr val="000000">
                      <a:alpha val="43137"/>
                    </a:srgbClr>
                  </a:outerShdw>
                </a:effectLst>
              </a:rPr>
              <a:t>難聴</a:t>
            </a:r>
            <a:r>
              <a:rPr lang="ja-JP" altLang="ja-JP" sz="6000" b="1" dirty="0">
                <a:solidFill>
                  <a:srgbClr val="003300"/>
                </a:solidFill>
                <a:effectLst>
                  <a:outerShdw blurRad="38100" dist="38100" dir="2700000" algn="tl">
                    <a:srgbClr val="000000">
                      <a:alpha val="43137"/>
                    </a:srgbClr>
                  </a:outerShdw>
                </a:effectLst>
              </a:rPr>
              <a:t>であることに誇りと自信を持とう。</a:t>
            </a:r>
          </a:p>
          <a:p>
            <a:pPr marL="0" indent="0">
              <a:buNone/>
            </a:pPr>
            <a:endParaRPr kumimoji="1" lang="ja-JP" altLang="en-US" dirty="0">
              <a:solidFill>
                <a:schemeClr val="accent2"/>
              </a:solidFill>
            </a:endParaRPr>
          </a:p>
        </p:txBody>
      </p:sp>
    </p:spTree>
    <p:extLst>
      <p:ext uri="{BB962C8B-B14F-4D97-AF65-F5344CB8AC3E}">
        <p14:creationId xmlns:p14="http://schemas.microsoft.com/office/powerpoint/2010/main" val="925741504"/>
      </p:ext>
    </p:extLst>
  </p:cSld>
  <p:clrMapOvr>
    <a:masterClrMapping/>
  </p:clrMapOvr>
  <p:transition xmlns:p14="http://schemas.microsoft.com/office/powerpoint/2010/mai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rtlCol="0">
            <a:normAutofit/>
          </a:bodyPr>
          <a:lstStyle/>
          <a:p>
            <a:pPr fontAlgn="auto">
              <a:spcAft>
                <a:spcPts val="0"/>
              </a:spcAft>
              <a:defRPr kumimoji="1" lang="ja-JP"/>
            </a:pPr>
            <a:r>
              <a:rPr kumimoji="1" dirty="0">
                <a:latin typeface="+mn-ea"/>
                <a:ea typeface="+mn-ea"/>
              </a:rPr>
              <a:t>質疑応答</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p:txBody>
          <a:bodyPr rtlCol="0">
            <a:normAutofit/>
          </a:bodyPr>
          <a:lstStyle/>
          <a:p>
            <a:pPr fontAlgn="auto">
              <a:spcAft>
                <a:spcPts val="0"/>
              </a:spcAft>
              <a:defRPr kumimoji="1" lang="ja-JP"/>
            </a:pPr>
            <a:r>
              <a:rPr kumimoji="1" dirty="0">
                <a:latin typeface="+mn-ea"/>
                <a:ea typeface="+mn-ea"/>
              </a:rPr>
              <a:t>付録</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custDataLst>
              <p:tags r:id="rId2"/>
            </p:custDataLst>
          </p:nvPr>
        </p:nvSpPr>
        <p:spPr>
          <a:xfrm>
            <a:off x="762000" y="269875"/>
            <a:ext cx="8077200" cy="1143000"/>
          </a:xfrm>
        </p:spPr>
        <p:txBody>
          <a:bodyPr/>
          <a:lstStyle/>
          <a:p>
            <a:r>
              <a:rPr kumimoji="1" altLang="en-US" dirty="0" smtClean="0">
                <a:latin typeface="+mj-ea"/>
              </a:rPr>
              <a:t>リソース</a:t>
            </a:r>
          </a:p>
        </p:txBody>
      </p:sp>
      <p:sp>
        <p:nvSpPr>
          <p:cNvPr id="618499" name="Rectangle 3"/>
          <p:cNvSpPr>
            <a:spLocks noGrp="1" noChangeArrowheads="1"/>
          </p:cNvSpPr>
          <p:nvPr>
            <p:ph type="body" idx="1"/>
            <p:custDataLst>
              <p:tags r:id="rId3"/>
            </p:custDataLst>
          </p:nvPr>
        </p:nvSpPr>
        <p:spPr>
          <a:xfrm>
            <a:off x="762000" y="1340769"/>
            <a:ext cx="8077200" cy="5256584"/>
          </a:xfrm>
        </p:spPr>
        <p:txBody>
          <a:bodyPr rtlCol="0">
            <a:normAutofit fontScale="70000" lnSpcReduction="20000"/>
          </a:bodyPr>
          <a:lstStyle/>
          <a:p>
            <a:pPr eaLnBrk="0" hangingPunct="0">
              <a:spcBef>
                <a:spcPct val="30000"/>
              </a:spcBef>
              <a:buFont typeface="Wingdings" charset="2"/>
              <a:buChar char="l"/>
              <a:defRPr/>
            </a:pPr>
            <a:r>
              <a:rPr kumimoji="1" lang="ja-JP" altLang="en-US" dirty="0" smtClean="0"/>
              <a:t>「身体障害者福祉法別表」</a:t>
            </a:r>
            <a:r>
              <a:rPr kumimoji="1" lang="ja-JP" altLang="en-US" dirty="0" smtClean="0"/>
              <a:t>福祉</a:t>
            </a:r>
            <a:r>
              <a:rPr kumimoji="1" lang="ja-JP" altLang="en-US" dirty="0"/>
              <a:t>と介護のみんなでネット</a:t>
            </a:r>
            <a:endParaRPr kumimoji="1" lang="en-US" altLang="ja-JP" dirty="0"/>
          </a:p>
          <a:p>
            <a:pPr marL="0" indent="0" eaLnBrk="0" hangingPunct="0">
              <a:spcBef>
                <a:spcPct val="30000"/>
              </a:spcBef>
              <a:buNone/>
              <a:defRPr/>
            </a:pPr>
            <a:r>
              <a:rPr kumimoji="1" lang="en-US" altLang="ja-JP" dirty="0">
                <a:hlinkClick r:id="rId6"/>
              </a:rPr>
              <a:t>http://www.geocities.jp/minna1293/09syougaitetyou02.</a:t>
            </a:r>
            <a:r>
              <a:rPr kumimoji="1" lang="en-US" altLang="ja-JP" dirty="0" smtClean="0">
                <a:hlinkClick r:id="rId6"/>
              </a:rPr>
              <a:t>html</a:t>
            </a:r>
            <a:endParaRPr kumimoji="1" lang="en-US" altLang="ja-JP" dirty="0" smtClean="0"/>
          </a:p>
          <a:p>
            <a:pPr marL="0" indent="0" defTabSz="457200" fontAlgn="auto">
              <a:spcBef>
                <a:spcPts val="0"/>
              </a:spcBef>
              <a:spcAft>
                <a:spcPts val="0"/>
              </a:spcAft>
              <a:buNone/>
              <a:defRPr/>
            </a:pPr>
            <a:endParaRPr kumimoji="1" lang="en-US" altLang="ja-JP" dirty="0" smtClean="0"/>
          </a:p>
          <a:p>
            <a:pPr defTabSz="457200" fontAlgn="auto">
              <a:spcBef>
                <a:spcPts val="0"/>
              </a:spcBef>
              <a:spcAft>
                <a:spcPts val="0"/>
              </a:spcAft>
              <a:buFont typeface="Wingdings" charset="2"/>
              <a:buChar char="l"/>
              <a:defRPr/>
            </a:pPr>
            <a:r>
              <a:rPr kumimoji="1" lang="ja-JP" altLang="en-US" dirty="0" smtClean="0"/>
              <a:t>厚生</a:t>
            </a:r>
            <a:r>
              <a:rPr kumimoji="1" lang="ja-JP" altLang="en-US" dirty="0" smtClean="0"/>
              <a:t>労働省「</a:t>
            </a:r>
            <a:r>
              <a:rPr kumimoji="1" lang="ja-JP" altLang="en-US" dirty="0"/>
              <a:t>聴覚障害の認定</a:t>
            </a:r>
            <a:r>
              <a:rPr kumimoji="1" lang="ja-JP" altLang="en-US" dirty="0" smtClean="0"/>
              <a:t>に関する検討会</a:t>
            </a:r>
            <a:r>
              <a:rPr kumimoji="1" lang="ja-JP" altLang="en-US" dirty="0"/>
              <a:t>（第１回）」資料</a:t>
            </a:r>
            <a:endParaRPr kumimoji="1" lang="en-US" altLang="ja-JP" dirty="0"/>
          </a:p>
          <a:p>
            <a:pPr marL="0" indent="0" defTabSz="457200" fontAlgn="auto">
              <a:spcBef>
                <a:spcPts val="0"/>
              </a:spcBef>
              <a:spcAft>
                <a:spcPts val="0"/>
              </a:spcAft>
              <a:buNone/>
              <a:defRPr/>
            </a:pPr>
            <a:r>
              <a:rPr kumimoji="1" lang="en-US" altLang="ja-JP" dirty="0">
                <a:hlinkClick r:id="rId7"/>
              </a:rPr>
              <a:t>http://www.mhlw.go.jp/file/05-Shingikai-12201000-Shakaiengokyokushougaihokenfukushibu-Kikakuka/img-329180053_1.</a:t>
            </a:r>
            <a:r>
              <a:rPr kumimoji="1" lang="en-US" altLang="ja-JP" dirty="0" smtClean="0">
                <a:hlinkClick r:id="rId7"/>
              </a:rPr>
              <a:t>pdf</a:t>
            </a:r>
            <a:endParaRPr kumimoji="1" lang="en-US" altLang="ja-JP" dirty="0" smtClean="0"/>
          </a:p>
          <a:p>
            <a:pPr defTabSz="457200" fontAlgn="auto">
              <a:spcBef>
                <a:spcPts val="0"/>
              </a:spcBef>
              <a:spcAft>
                <a:spcPts val="0"/>
              </a:spcAft>
              <a:buFont typeface="Wingdings" charset="2"/>
              <a:buChar char="l"/>
              <a:defRPr/>
            </a:pPr>
            <a:r>
              <a:rPr kumimoji="1" lang="ja-JP" altLang="en-US" dirty="0" smtClean="0"/>
              <a:t>厚生</a:t>
            </a:r>
            <a:r>
              <a:rPr kumimoji="1" lang="ja-JP" altLang="en-US" dirty="0"/>
              <a:t>労働省「聴覚障害の認定に関する検討会（</a:t>
            </a:r>
            <a:r>
              <a:rPr kumimoji="1" lang="ja-JP" altLang="en-US" dirty="0" smtClean="0"/>
              <a:t>第</a:t>
            </a:r>
            <a:r>
              <a:rPr kumimoji="1" lang="en-US" altLang="ja-JP" dirty="0" smtClean="0"/>
              <a:t>3</a:t>
            </a:r>
            <a:r>
              <a:rPr kumimoji="1" lang="ja-JP" altLang="en-US" dirty="0" smtClean="0"/>
              <a:t>回</a:t>
            </a:r>
            <a:r>
              <a:rPr kumimoji="1" lang="ja-JP" altLang="en-US" dirty="0"/>
              <a:t>）</a:t>
            </a:r>
            <a:r>
              <a:rPr kumimoji="1" lang="ja-JP" altLang="en-US" dirty="0" smtClean="0"/>
              <a:t>」</a:t>
            </a:r>
            <a:endParaRPr kumimoji="1" lang="en-US" altLang="ja-JP" dirty="0" smtClean="0"/>
          </a:p>
          <a:p>
            <a:pPr marL="0" indent="0" defTabSz="457200" fontAlgn="auto">
              <a:spcBef>
                <a:spcPts val="0"/>
              </a:spcBef>
              <a:spcAft>
                <a:spcPts val="0"/>
              </a:spcAft>
              <a:buNone/>
              <a:defRPr/>
            </a:pPr>
            <a:r>
              <a:rPr kumimoji="1" lang="ja-JP" altLang="en-US" dirty="0" smtClean="0"/>
              <a:t>資料</a:t>
            </a:r>
            <a:r>
              <a:rPr kumimoji="1" lang="en-US" altLang="ja-JP" dirty="0" smtClean="0"/>
              <a:t>1</a:t>
            </a:r>
            <a:r>
              <a:rPr kumimoji="1" lang="ja-JP" altLang="en-US" dirty="0" smtClean="0"/>
              <a:t>聴覚障害の認定方法の見直しに係る議論のまとめ（案）</a:t>
            </a:r>
            <a:endParaRPr kumimoji="1" lang="en-US" altLang="ja-JP" dirty="0"/>
          </a:p>
          <a:p>
            <a:pPr marL="0" indent="0" defTabSz="457200" fontAlgn="auto">
              <a:spcBef>
                <a:spcPts val="0"/>
              </a:spcBef>
              <a:spcAft>
                <a:spcPts val="0"/>
              </a:spcAft>
              <a:buNone/>
              <a:defRPr/>
            </a:pPr>
            <a:r>
              <a:rPr kumimoji="1" lang="en-US" u="sng" dirty="0" smtClean="0">
                <a:solidFill>
                  <a:schemeClr val="tx2"/>
                </a:solidFill>
                <a:latin typeface="+mn-ea"/>
                <a:hlinkClick r:id="rId8"/>
              </a:rPr>
              <a:t>http</a:t>
            </a:r>
            <a:r>
              <a:rPr kumimoji="1" lang="en-US" u="sng" dirty="0">
                <a:solidFill>
                  <a:schemeClr val="tx2"/>
                </a:solidFill>
                <a:latin typeface="+mn-ea"/>
                <a:hlinkClick r:id="rId8"/>
              </a:rPr>
              <a:t>://www.mhlw.go.jp/file/05-Shingikai-12201000-Shakaiengokyokushougaihokenfukushibu-Kikakuka/0000063651.</a:t>
            </a:r>
            <a:r>
              <a:rPr kumimoji="1" lang="en-US" u="sng" dirty="0" smtClean="0">
                <a:solidFill>
                  <a:schemeClr val="tx2"/>
                </a:solidFill>
                <a:latin typeface="+mn-ea"/>
                <a:hlinkClick r:id="rId8"/>
              </a:rPr>
              <a:t>pdf</a:t>
            </a:r>
            <a:endParaRPr kumimoji="1" lang="en-US" u="sng" dirty="0">
              <a:solidFill>
                <a:schemeClr val="tx2"/>
              </a:solidFill>
              <a:latin typeface="+mn-ea"/>
            </a:endParaRPr>
          </a:p>
          <a:p>
            <a:pPr fontAlgn="auto">
              <a:spcAft>
                <a:spcPts val="0"/>
              </a:spcAft>
              <a:buFont typeface="Wingdings" charset="2"/>
              <a:buChar char="l"/>
              <a:defRPr kumimoji="1" lang="ja-JP"/>
            </a:pPr>
            <a:r>
              <a:rPr kumimoji="1" lang="ja-JP" altLang="en-US" u="sng" dirty="0" smtClean="0">
                <a:latin typeface="+mn-ea"/>
              </a:rPr>
              <a:t>米国の難聴者の統計</a:t>
            </a:r>
            <a:endParaRPr kumimoji="1" lang="en-US" altLang="ja-JP" u="sng" dirty="0" smtClean="0">
              <a:latin typeface="+mn-ea"/>
            </a:endParaRPr>
          </a:p>
          <a:p>
            <a:pPr marL="0" indent="0" fontAlgn="auto">
              <a:spcAft>
                <a:spcPts val="0"/>
              </a:spcAft>
              <a:buNone/>
              <a:defRPr kumimoji="1" lang="ja-JP"/>
            </a:pPr>
            <a:r>
              <a:rPr kumimoji="1" lang="en-US" altLang="ja-JP" u="sng" dirty="0" smtClean="0">
                <a:solidFill>
                  <a:schemeClr val="tx2"/>
                </a:solidFill>
                <a:latin typeface="+mn-ea"/>
                <a:hlinkClick r:id="rId9"/>
              </a:rPr>
              <a:t>http</a:t>
            </a:r>
            <a:r>
              <a:rPr kumimoji="1" lang="en-US" altLang="ja-JP" u="sng" dirty="0">
                <a:solidFill>
                  <a:schemeClr val="tx2"/>
                </a:solidFill>
                <a:latin typeface="+mn-ea"/>
                <a:hlinkClick r:id="rId9"/>
              </a:rPr>
              <a:t>://cochlearimplantonline.com/site/cochlear-implant/hearing-loss-stats</a:t>
            </a:r>
            <a:r>
              <a:rPr kumimoji="1" lang="en-US" altLang="ja-JP" u="sng" dirty="0" smtClean="0">
                <a:solidFill>
                  <a:schemeClr val="tx2"/>
                </a:solidFill>
                <a:latin typeface="+mn-ea"/>
                <a:hlinkClick r:id="rId9"/>
              </a:rPr>
              <a:t>/</a:t>
            </a:r>
            <a:endParaRPr kumimoji="1" lang="en-US" altLang="ja-JP" u="sng" dirty="0" smtClean="0">
              <a:solidFill>
                <a:schemeClr val="tx2"/>
              </a:solidFill>
              <a:latin typeface="+mn-ea"/>
            </a:endParaRPr>
          </a:p>
          <a:p>
            <a:pPr>
              <a:buFont typeface="Wingdings" charset="2"/>
              <a:buChar char="l"/>
            </a:pPr>
            <a:r>
              <a:rPr lang="ja-JP" altLang="en-US" dirty="0" smtClean="0"/>
              <a:t>全国</a:t>
            </a:r>
            <a:r>
              <a:rPr lang="ja-JP" altLang="en-US" dirty="0"/>
              <a:t>高齢難聴者数推計と</a:t>
            </a:r>
            <a:r>
              <a:rPr lang="en-US" altLang="ja-JP" dirty="0"/>
              <a:t>10</a:t>
            </a:r>
            <a:r>
              <a:rPr lang="ja-JP" altLang="en-US" dirty="0"/>
              <a:t>年後の年齢別難聴発症率</a:t>
            </a:r>
            <a:r>
              <a:rPr lang="en-US" altLang="ja-JP" dirty="0"/>
              <a:t>―</a:t>
            </a:r>
            <a:r>
              <a:rPr lang="ja-JP" altLang="en-US" dirty="0"/>
              <a:t>老化に関する長期縦断疫学研究（</a:t>
            </a:r>
            <a:r>
              <a:rPr lang="en-US" altLang="ja-JP" dirty="0"/>
              <a:t>NILS-LSA</a:t>
            </a:r>
            <a:r>
              <a:rPr lang="ja-JP" altLang="en-US" dirty="0"/>
              <a:t>）より</a:t>
            </a:r>
          </a:p>
          <a:p>
            <a:pPr marL="0" indent="0">
              <a:buNone/>
            </a:pPr>
            <a:r>
              <a:rPr lang="en-US" altLang="ja-JP" dirty="0">
                <a:hlinkClick r:id="rId10"/>
              </a:rPr>
              <a:t>https://www.jstage.jst.go.jp/article/geriatrics/49/2/49_222/</a:t>
            </a:r>
            <a:r>
              <a:rPr lang="en-US" altLang="ja-JP" dirty="0" smtClean="0">
                <a:hlinkClick r:id="rId10"/>
              </a:rPr>
              <a:t>_pdf</a:t>
            </a:r>
            <a:endParaRPr lang="en-US" altLang="ja-JP" dirty="0" smtClean="0"/>
          </a:p>
          <a:p>
            <a:pPr marL="0" indent="0">
              <a:buNone/>
            </a:pPr>
            <a:endParaRPr lang="en-US" altLang="ja-JP" dirty="0"/>
          </a:p>
          <a:p>
            <a:pPr marL="0" indent="0" fontAlgn="auto">
              <a:spcAft>
                <a:spcPts val="0"/>
              </a:spcAft>
              <a:buNone/>
              <a:defRPr kumimoji="1" lang="ja-JP"/>
            </a:pPr>
            <a:endParaRPr kumimoji="1" lang="en-US" altLang="ja-JP" u="sng" dirty="0" smtClean="0">
              <a:solidFill>
                <a:schemeClr val="tx2"/>
              </a:solidFill>
              <a:latin typeface="+mn-ea"/>
            </a:endParaRPr>
          </a:p>
          <a:p>
            <a:pPr marL="0" indent="0" fontAlgn="auto">
              <a:spcAft>
                <a:spcPts val="0"/>
              </a:spcAft>
              <a:buNone/>
              <a:defRPr kumimoji="1" lang="ja-JP"/>
            </a:pPr>
            <a:endParaRPr kumimoji="1" dirty="0">
              <a:latin typeface="+mn-ea"/>
            </a:endParaRP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生い立ち図解写真.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1" t="19323" r="129" b="633"/>
          <a:stretch/>
        </p:blipFill>
        <p:spPr>
          <a:xfrm>
            <a:off x="899592" y="1988840"/>
            <a:ext cx="7795397" cy="4392488"/>
          </a:xfrm>
        </p:spPr>
      </p:pic>
      <p:sp>
        <p:nvSpPr>
          <p:cNvPr id="2" name="タイトル 1"/>
          <p:cNvSpPr>
            <a:spLocks noGrp="1"/>
          </p:cNvSpPr>
          <p:nvPr>
            <p:ph type="title"/>
          </p:nvPr>
        </p:nvSpPr>
        <p:spPr>
          <a:xfrm>
            <a:off x="971600" y="548680"/>
            <a:ext cx="7992888" cy="1080120"/>
          </a:xfrm>
          <a:solidFill>
            <a:srgbClr val="000090"/>
          </a:solidFill>
        </p:spPr>
        <p:txBody>
          <a:bodyPr anchor="ctr">
            <a:normAutofit/>
          </a:bodyPr>
          <a:lstStyle/>
          <a:p>
            <a:r>
              <a:rPr lang="ja-JP" altLang="ja-JP" sz="3600" b="1" dirty="0">
                <a:solidFill>
                  <a:srgbClr val="FFFFFF"/>
                </a:solidFill>
              </a:rPr>
              <a:t>聞こえとコミュニケーション方法の</a:t>
            </a:r>
            <a:r>
              <a:rPr lang="ja-JP" altLang="ja-JP" sz="3600" b="1" dirty="0" smtClean="0">
                <a:solidFill>
                  <a:srgbClr val="FFFFFF"/>
                </a:solidFill>
              </a:rPr>
              <a:t>変遷</a:t>
            </a:r>
            <a:endParaRPr kumimoji="1" lang="ja-JP" altLang="en-US" sz="3600" b="1" dirty="0">
              <a:solidFill>
                <a:srgbClr val="FFFFFF"/>
              </a:solidFill>
            </a:endParaRPr>
          </a:p>
        </p:txBody>
      </p:sp>
    </p:spTree>
    <p:extLst>
      <p:ext uri="{BB962C8B-B14F-4D97-AF65-F5344CB8AC3E}">
        <p14:creationId xmlns:p14="http://schemas.microsoft.com/office/powerpoint/2010/main" val="1914985364"/>
      </p:ext>
    </p:extLst>
  </p:cSld>
  <p:clrMapOvr>
    <a:masterClrMapping/>
  </p:clrMapOvr>
  <p:transition xmlns:p14="http://schemas.microsoft.com/office/powerpoint/2010/mai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custDataLst>
              <p:tags r:id="rId2"/>
            </p:custDataLst>
          </p:nvPr>
        </p:nvSpPr>
        <p:spPr>
          <a:xfrm>
            <a:off x="762000" y="269875"/>
            <a:ext cx="8077200" cy="1143000"/>
          </a:xfrm>
        </p:spPr>
        <p:txBody>
          <a:bodyPr/>
          <a:lstStyle/>
          <a:p>
            <a:r>
              <a:rPr kumimoji="1" altLang="en-US" dirty="0" smtClean="0">
                <a:latin typeface="+mj-ea"/>
              </a:rPr>
              <a:t>リソース</a:t>
            </a:r>
          </a:p>
        </p:txBody>
      </p:sp>
      <p:sp>
        <p:nvSpPr>
          <p:cNvPr id="618499" name="Rectangle 3"/>
          <p:cNvSpPr>
            <a:spLocks noGrp="1" noChangeArrowheads="1"/>
          </p:cNvSpPr>
          <p:nvPr>
            <p:ph type="body" idx="1"/>
            <p:custDataLst>
              <p:tags r:id="rId3"/>
            </p:custDataLst>
          </p:nvPr>
        </p:nvSpPr>
        <p:spPr>
          <a:xfrm>
            <a:off x="762000" y="1340769"/>
            <a:ext cx="8077200" cy="5256584"/>
          </a:xfrm>
        </p:spPr>
        <p:txBody>
          <a:bodyPr rtlCol="0">
            <a:normAutofit fontScale="77500" lnSpcReduction="20000"/>
          </a:bodyPr>
          <a:lstStyle/>
          <a:p>
            <a:pPr defTabSz="457200" fontAlgn="auto">
              <a:spcBef>
                <a:spcPts val="0"/>
              </a:spcBef>
              <a:spcAft>
                <a:spcPts val="0"/>
              </a:spcAft>
              <a:buFont typeface="Wingdings" charset="2"/>
              <a:buChar char="l"/>
              <a:defRPr/>
            </a:pPr>
            <a:r>
              <a:rPr kumimoji="1" lang="en-US" altLang="ja-JP" dirty="0" smtClean="0"/>
              <a:t>Facebook</a:t>
            </a:r>
            <a:r>
              <a:rPr kumimoji="1" lang="ja-JP" altLang="en-US" dirty="0" smtClean="0"/>
              <a:t>の高岡正のノート</a:t>
            </a:r>
            <a:endParaRPr kumimoji="1" lang="en-US" altLang="ja-JP" dirty="0" smtClean="0"/>
          </a:p>
          <a:p>
            <a:pPr marL="0" indent="0" defTabSz="457200" fontAlgn="auto">
              <a:spcBef>
                <a:spcPts val="0"/>
              </a:spcBef>
              <a:spcAft>
                <a:spcPts val="0"/>
              </a:spcAft>
              <a:buNone/>
              <a:defRPr/>
            </a:pPr>
            <a:r>
              <a:rPr kumimoji="1" lang="en-US" altLang="ja-JP" dirty="0" smtClean="0">
                <a:hlinkClick r:id="rId6"/>
              </a:rPr>
              <a:t>https</a:t>
            </a:r>
            <a:r>
              <a:rPr kumimoji="1" lang="en-US" altLang="ja-JP" dirty="0">
                <a:hlinkClick r:id="rId6"/>
              </a:rPr>
              <a:t>://www.facebook.com/tadashitzn?sk=</a:t>
            </a:r>
            <a:r>
              <a:rPr kumimoji="1" lang="en-US" altLang="ja-JP" dirty="0" smtClean="0">
                <a:hlinkClick r:id="rId6"/>
              </a:rPr>
              <a:t>notes</a:t>
            </a:r>
            <a:endParaRPr kumimoji="1" lang="en-US" altLang="ja-JP" dirty="0" smtClean="0"/>
          </a:p>
          <a:p>
            <a:pPr marL="0" indent="0" defTabSz="457200" fontAlgn="auto">
              <a:spcBef>
                <a:spcPts val="0"/>
              </a:spcBef>
              <a:spcAft>
                <a:spcPts val="0"/>
              </a:spcAft>
              <a:buNone/>
              <a:defRPr/>
            </a:pPr>
            <a:endParaRPr kumimoji="1" lang="en-US" altLang="ja-JP" dirty="0" smtClean="0"/>
          </a:p>
          <a:p>
            <a:pPr defTabSz="457200" fontAlgn="auto">
              <a:spcBef>
                <a:spcPts val="0"/>
              </a:spcBef>
              <a:spcAft>
                <a:spcPts val="0"/>
              </a:spcAft>
              <a:buFont typeface="Wingdings" charset="2"/>
              <a:buChar char="l"/>
              <a:defRPr/>
            </a:pPr>
            <a:r>
              <a:rPr kumimoji="1" lang="ja-JP" altLang="en-US" dirty="0" smtClean="0"/>
              <a:t>聞こえて</a:t>
            </a:r>
            <a:r>
              <a:rPr kumimoji="1" lang="ja-JP" altLang="en-US" dirty="0"/>
              <a:t>も難聴なんです</a:t>
            </a:r>
            <a:r>
              <a:rPr kumimoji="1" lang="en-US" altLang="ja-JP" dirty="0"/>
              <a:t>INDEX</a:t>
            </a:r>
          </a:p>
          <a:p>
            <a:pPr marL="0" indent="0" defTabSz="457200" fontAlgn="auto">
              <a:spcBef>
                <a:spcPts val="0"/>
              </a:spcBef>
              <a:spcAft>
                <a:spcPts val="0"/>
              </a:spcAft>
              <a:buNone/>
              <a:defRPr/>
            </a:pPr>
            <a:r>
              <a:rPr kumimoji="1" lang="en-US" altLang="ja-JP" dirty="0" smtClean="0">
                <a:hlinkClick r:id="rId7"/>
              </a:rPr>
              <a:t>http</a:t>
            </a:r>
            <a:r>
              <a:rPr kumimoji="1" lang="en-US" altLang="ja-JP" dirty="0">
                <a:hlinkClick r:id="rId7"/>
              </a:rPr>
              <a:t>://kilis.at.webry.info/201403/article_1.html</a:t>
            </a:r>
            <a:br>
              <a:rPr kumimoji="1" lang="en-US" altLang="ja-JP" dirty="0">
                <a:hlinkClick r:id="rId7"/>
              </a:rPr>
            </a:br>
            <a:endParaRPr kumimoji="1" lang="en-US" altLang="ja-JP" dirty="0" smtClean="0"/>
          </a:p>
          <a:p>
            <a:pPr>
              <a:buFont typeface="Wingdings" charset="2"/>
              <a:buChar char="l"/>
            </a:pPr>
            <a:r>
              <a:rPr lang="ja-JP" altLang="en-US" dirty="0" smtClean="0"/>
              <a:t>「聴覚障害者が働く職場でのコミュニケーションの問題ー聴覚障害者・健聴者に対するアンケート調査を元にー」水野映子上席主任研究員第一生命研究所</a:t>
            </a:r>
            <a:endParaRPr lang="en-US" altLang="ja-JP" dirty="0" smtClean="0"/>
          </a:p>
          <a:p>
            <a:pPr marL="0" indent="0">
              <a:buNone/>
            </a:pPr>
            <a:r>
              <a:rPr lang="en-US" altLang="ja-JP" dirty="0">
                <a:hlinkClick r:id="rId8"/>
              </a:rPr>
              <a:t>http://group.dai-ichi-life.co.jp/dlri/ldi/report/</a:t>
            </a:r>
            <a:r>
              <a:rPr lang="en-US" altLang="ja-JP" dirty="0" smtClean="0">
                <a:hlinkClick r:id="rId8"/>
              </a:rPr>
              <a:t>rp1407d.pdf</a:t>
            </a:r>
            <a:endParaRPr lang="en-US" altLang="ja-JP" dirty="0" smtClean="0"/>
          </a:p>
          <a:p>
            <a:r>
              <a:rPr lang="ja-JP" altLang="en-US" dirty="0" smtClean="0"/>
              <a:t>「</a:t>
            </a:r>
            <a:r>
              <a:rPr lang="ja-JP" altLang="en-US" dirty="0"/>
              <a:t>ライフデザインレポート」</a:t>
            </a:r>
            <a:r>
              <a:rPr lang="en-US" altLang="ja-JP" dirty="0">
                <a:hlinkClick r:id="rId9"/>
              </a:rPr>
              <a:t>http://group.dai-ichi-life.co.jp/dlri/ldi/ldr_index.html</a:t>
            </a:r>
            <a:endParaRPr lang="ja-JP" altLang="en-US" dirty="0">
              <a:hlinkClick r:id="rId9"/>
            </a:endParaRPr>
          </a:p>
          <a:p>
            <a:r>
              <a:rPr lang="ja-JP" altLang="en-US" dirty="0"/>
              <a:t>「ライフデザインフォーカス」</a:t>
            </a:r>
            <a:r>
              <a:rPr lang="en-US" altLang="ja-JP" dirty="0">
                <a:hlinkClick r:id="rId10"/>
              </a:rPr>
              <a:t>http://group.dai-ichi-life.co.jp/dlri/ldi/ldf_index.html</a:t>
            </a:r>
            <a:endParaRPr lang="ja-JP" altLang="en-US" dirty="0">
              <a:hlinkClick r:id="rId10"/>
            </a:endParaRPr>
          </a:p>
          <a:p>
            <a:pPr marL="0" indent="0">
              <a:buNone/>
            </a:pPr>
            <a:endParaRPr lang="en-US" altLang="ja-JP" dirty="0"/>
          </a:p>
          <a:p>
            <a:pPr marL="0" indent="0" fontAlgn="auto">
              <a:spcAft>
                <a:spcPts val="0"/>
              </a:spcAft>
              <a:buNone/>
              <a:defRPr kumimoji="1" lang="ja-JP"/>
            </a:pPr>
            <a:endParaRPr kumimoji="1" lang="en-US" altLang="ja-JP" u="sng" dirty="0" smtClean="0">
              <a:solidFill>
                <a:schemeClr val="tx2"/>
              </a:solidFill>
              <a:latin typeface="+mn-ea"/>
            </a:endParaRPr>
          </a:p>
          <a:p>
            <a:pPr marL="0" indent="0" fontAlgn="auto">
              <a:spcAft>
                <a:spcPts val="0"/>
              </a:spcAft>
              <a:buNone/>
              <a:defRPr kumimoji="1" lang="ja-JP"/>
            </a:pPr>
            <a:endParaRPr kumimoji="1" dirty="0">
              <a:latin typeface="+mn-ea"/>
            </a:endParaRPr>
          </a:p>
        </p:txBody>
      </p:sp>
    </p:spTree>
    <p:custDataLst>
      <p:tags r:id="rId1"/>
    </p:custDataLst>
    <p:extLst>
      <p:ext uri="{BB962C8B-B14F-4D97-AF65-F5344CB8AC3E}">
        <p14:creationId xmlns:p14="http://schemas.microsoft.com/office/powerpoint/2010/main" val="29852639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517232"/>
            <a:ext cx="8183880" cy="1080120"/>
          </a:xfrm>
          <a:solidFill>
            <a:srgbClr val="800000"/>
          </a:solidFill>
        </p:spPr>
        <p:txBody>
          <a:bodyPr anchor="ctr">
            <a:noAutofit/>
          </a:bodyPr>
          <a:lstStyle/>
          <a:p>
            <a:r>
              <a:rPr kumimoji="1" lang="ja-JP" altLang="en-US" sz="3600" b="1" dirty="0" smtClean="0">
                <a:solidFill>
                  <a:srgbClr val="FF9933"/>
                </a:solidFill>
                <a:latin typeface="+mj-ea"/>
              </a:rPr>
              <a:t>障害者自立支援法廃止</a:t>
            </a:r>
            <a:r>
              <a:rPr kumimoji="1" lang="en-US" altLang="ja-JP" sz="3600" b="1" dirty="0" smtClean="0">
                <a:solidFill>
                  <a:srgbClr val="FF9933"/>
                </a:solidFill>
                <a:latin typeface="+mj-ea"/>
              </a:rPr>
              <a:t>1</a:t>
            </a:r>
            <a:r>
              <a:rPr kumimoji="1" lang="ja-JP" altLang="en-US" sz="3600" b="1" dirty="0" smtClean="0">
                <a:solidFill>
                  <a:srgbClr val="FF9933"/>
                </a:solidFill>
                <a:latin typeface="+mj-ea"/>
              </a:rPr>
              <a:t>万人集会</a:t>
            </a:r>
            <a:r>
              <a:rPr kumimoji="1" lang="en-US" altLang="ja-JP" sz="3600" b="1" dirty="0" smtClean="0">
                <a:solidFill>
                  <a:srgbClr val="FF9933"/>
                </a:solidFill>
                <a:latin typeface="+mj-ea"/>
              </a:rPr>
              <a:t>2011</a:t>
            </a:r>
            <a:r>
              <a:rPr kumimoji="1" lang="ja-JP" altLang="en-US" sz="3600" b="1" dirty="0" smtClean="0">
                <a:solidFill>
                  <a:srgbClr val="FF9933"/>
                </a:solidFill>
                <a:latin typeface="+mj-ea"/>
              </a:rPr>
              <a:t>年</a:t>
            </a:r>
            <a:endParaRPr kumimoji="1" lang="ja-JP" altLang="en-US" sz="3600" b="1" dirty="0">
              <a:solidFill>
                <a:srgbClr val="FF9933"/>
              </a:solidFill>
              <a:latin typeface="+mj-ea"/>
            </a:endParaRPr>
          </a:p>
        </p:txBody>
      </p:sp>
      <p:pic>
        <p:nvPicPr>
          <p:cNvPr id="4" name="コンテンツ プレースホルダー 3" descr="IMG_036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7" t="19521" r="627" b="385"/>
          <a:stretch/>
        </p:blipFill>
        <p:spPr>
          <a:xfrm>
            <a:off x="683568" y="476672"/>
            <a:ext cx="8153242" cy="4877430"/>
          </a:xfrm>
        </p:spPr>
      </p:pic>
    </p:spTree>
    <p:extLst>
      <p:ext uri="{BB962C8B-B14F-4D97-AF65-F5344CB8AC3E}">
        <p14:creationId xmlns:p14="http://schemas.microsoft.com/office/powerpoint/2010/main" val="2140346688"/>
      </p:ext>
    </p:extLst>
  </p:cSld>
  <p:clrMapOvr>
    <a:masterClrMapping/>
  </p:clrMapOvr>
  <p:transition xmlns:p14="http://schemas.microsoft.com/office/powerpoint/2010/main" spd="slow">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F1000586.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38" t="17291" r="-1501" b="35018"/>
          <a:stretch/>
        </p:blipFill>
        <p:spPr>
          <a:xfrm>
            <a:off x="1212763" y="928597"/>
            <a:ext cx="6887629" cy="4300604"/>
          </a:xfrm>
        </p:spPr>
      </p:pic>
      <p:sp>
        <p:nvSpPr>
          <p:cNvPr id="6" name="タイトル 1"/>
          <p:cNvSpPr txBox="1">
            <a:spLocks/>
          </p:cNvSpPr>
          <p:nvPr/>
        </p:nvSpPr>
        <p:spPr>
          <a:xfrm>
            <a:off x="755576" y="5589240"/>
            <a:ext cx="8183880" cy="1008112"/>
          </a:xfrm>
          <a:prstGeom prst="rect">
            <a:avLst/>
          </a:prstGeom>
          <a:solidFill>
            <a:srgbClr val="800000"/>
          </a:solidFill>
        </p:spPr>
        <p:txBody>
          <a:bodyPr vert="horz" anchor="ctr">
            <a:normAutofit fontScale="77500" lnSpcReduction="20000"/>
          </a:bodyPr>
          <a:lstStyle>
            <a:lvl1pPr algn="l" rtl="0" eaLnBrk="1" latinLnBrk="0" hangingPunct="1">
              <a:spcBef>
                <a:spcPct val="0"/>
              </a:spcBef>
              <a:buNone/>
              <a:defRPr kumimoji="1"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altLang="ja-JP" dirty="0">
                <a:solidFill>
                  <a:srgbClr val="FF9933"/>
                </a:solidFill>
              </a:rPr>
              <a:t>We LOVE</a:t>
            </a:r>
            <a:r>
              <a:rPr lang="ja-JP" altLang="en-US" dirty="0" smtClean="0">
                <a:solidFill>
                  <a:srgbClr val="FF9933"/>
                </a:solidFill>
              </a:rPr>
              <a:t>コミュニケーション　　</a:t>
            </a:r>
            <a:r>
              <a:rPr lang="en-US" altLang="ja-JP" dirty="0" smtClean="0">
                <a:solidFill>
                  <a:srgbClr val="FF9933"/>
                </a:solidFill>
              </a:rPr>
              <a:t>2011.5/13</a:t>
            </a:r>
            <a:endParaRPr lang="ja-JP" altLang="en-US" dirty="0">
              <a:solidFill>
                <a:srgbClr val="FF9933"/>
              </a:solidFill>
            </a:endParaRPr>
          </a:p>
          <a:p>
            <a:r>
              <a:rPr lang="ja-JP" altLang="en-US" dirty="0">
                <a:solidFill>
                  <a:srgbClr val="FF9933"/>
                </a:solidFill>
              </a:rPr>
              <a:t>情報とコミュニケーションの法整備を求める全国集会</a:t>
            </a:r>
          </a:p>
        </p:txBody>
      </p:sp>
    </p:spTree>
    <p:extLst>
      <p:ext uri="{BB962C8B-B14F-4D97-AF65-F5344CB8AC3E}">
        <p14:creationId xmlns:p14="http://schemas.microsoft.com/office/powerpoint/2010/main" val="933256344"/>
      </p:ext>
    </p:extLst>
  </p:cSld>
  <p:clrMapOvr>
    <a:masterClrMapping/>
  </p:clrMapOvr>
  <p:transition xmlns:p14="http://schemas.microsoft.com/office/powerpoint/2010/mai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P6060015.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385" t="5568" r="-432" b="4218"/>
          <a:stretch/>
        </p:blipFill>
        <p:spPr>
          <a:xfrm>
            <a:off x="899592" y="260648"/>
            <a:ext cx="7252004" cy="5376972"/>
          </a:xfrm>
        </p:spPr>
      </p:pic>
      <p:sp>
        <p:nvSpPr>
          <p:cNvPr id="2" name="タイトル 1"/>
          <p:cNvSpPr>
            <a:spLocks noGrp="1"/>
          </p:cNvSpPr>
          <p:nvPr>
            <p:ph type="title"/>
          </p:nvPr>
        </p:nvSpPr>
        <p:spPr>
          <a:xfrm>
            <a:off x="899592" y="5733256"/>
            <a:ext cx="7848872" cy="979552"/>
          </a:xfrm>
          <a:solidFill>
            <a:srgbClr val="800000"/>
          </a:solidFill>
        </p:spPr>
        <p:txBody>
          <a:bodyPr anchor="ctr"/>
          <a:lstStyle/>
          <a:p>
            <a:r>
              <a:rPr kumimoji="1" lang="ja-JP" altLang="en-US" b="1" dirty="0" smtClean="0">
                <a:solidFill>
                  <a:srgbClr val="FF9933"/>
                </a:solidFill>
              </a:rPr>
              <a:t>聞こえのおこまりアンケート活動</a:t>
            </a:r>
            <a:endParaRPr kumimoji="1" lang="ja-JP" altLang="en-US" b="1" dirty="0">
              <a:solidFill>
                <a:srgbClr val="FF9933"/>
              </a:solidFill>
            </a:endParaRPr>
          </a:p>
        </p:txBody>
      </p:sp>
    </p:spTree>
    <p:extLst>
      <p:ext uri="{BB962C8B-B14F-4D97-AF65-F5344CB8AC3E}">
        <p14:creationId xmlns:p14="http://schemas.microsoft.com/office/powerpoint/2010/main" val="308777318"/>
      </p:ext>
    </p:extLst>
  </p:cSld>
  <p:clrMapOvr>
    <a:masterClrMapping/>
  </p:clrMapOvr>
  <p:transition xmlns:p14="http://schemas.microsoft.com/office/powerpoint/2010/main" spd="slow">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562031_363434723745349_993616134_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2" t="1662" r="1670" b="10114"/>
          <a:stretch/>
        </p:blipFill>
        <p:spPr>
          <a:xfrm>
            <a:off x="786485" y="404664"/>
            <a:ext cx="8091308" cy="5328592"/>
          </a:xfrm>
        </p:spPr>
      </p:pic>
      <p:sp>
        <p:nvSpPr>
          <p:cNvPr id="2" name="タイトル 1"/>
          <p:cNvSpPr>
            <a:spLocks noGrp="1"/>
          </p:cNvSpPr>
          <p:nvPr>
            <p:ph type="title"/>
          </p:nvPr>
        </p:nvSpPr>
        <p:spPr>
          <a:xfrm>
            <a:off x="755576" y="5805264"/>
            <a:ext cx="8064896" cy="907544"/>
          </a:xfrm>
          <a:solidFill>
            <a:srgbClr val="800000"/>
          </a:solidFill>
        </p:spPr>
        <p:txBody>
          <a:bodyPr anchor="ctr">
            <a:noAutofit/>
          </a:bodyPr>
          <a:lstStyle/>
          <a:p>
            <a:r>
              <a:rPr kumimoji="1" lang="en-US" altLang="ja-JP" sz="3600" b="1" dirty="0" smtClean="0">
                <a:solidFill>
                  <a:srgbClr val="FF9933"/>
                </a:solidFill>
              </a:rPr>
              <a:t>NHK</a:t>
            </a:r>
            <a:r>
              <a:rPr kumimoji="1" lang="ja-JP" altLang="en-US" sz="3600" b="1" dirty="0" smtClean="0">
                <a:solidFill>
                  <a:srgbClr val="FF9933"/>
                </a:solidFill>
              </a:rPr>
              <a:t>ニュース７に生字幕放送、</a:t>
            </a:r>
            <a:r>
              <a:rPr kumimoji="1" lang="en-US" altLang="ja-JP" sz="3600" b="1" dirty="0" smtClean="0">
                <a:solidFill>
                  <a:srgbClr val="FF9933"/>
                </a:solidFill>
              </a:rPr>
              <a:t>2000</a:t>
            </a:r>
            <a:r>
              <a:rPr kumimoji="1" lang="ja-JP" altLang="en-US" sz="3600" b="1" dirty="0" smtClean="0">
                <a:solidFill>
                  <a:srgbClr val="FF9933"/>
                </a:solidFill>
              </a:rPr>
              <a:t>年</a:t>
            </a:r>
            <a:r>
              <a:rPr kumimoji="1" lang="en-US" altLang="ja-JP" sz="3600" b="1" dirty="0" smtClean="0">
                <a:solidFill>
                  <a:srgbClr val="FF9933"/>
                </a:solidFill>
              </a:rPr>
              <a:t>3</a:t>
            </a:r>
            <a:r>
              <a:rPr kumimoji="1" lang="ja-JP" altLang="en-US" sz="3600" b="1" dirty="0" smtClean="0">
                <a:solidFill>
                  <a:srgbClr val="FF9933"/>
                </a:solidFill>
              </a:rPr>
              <a:t>月</a:t>
            </a:r>
            <a:endParaRPr kumimoji="1" lang="ja-JP" altLang="en-US" sz="3600" b="1" dirty="0">
              <a:solidFill>
                <a:srgbClr val="FF9933"/>
              </a:solidFill>
            </a:endParaRPr>
          </a:p>
        </p:txBody>
      </p:sp>
    </p:spTree>
    <p:extLst>
      <p:ext uri="{BB962C8B-B14F-4D97-AF65-F5344CB8AC3E}">
        <p14:creationId xmlns:p14="http://schemas.microsoft.com/office/powerpoint/2010/main" val="3478803974"/>
      </p:ext>
    </p:extLst>
  </p:cSld>
  <p:clrMapOvr>
    <a:masterClrMapping/>
  </p:clrMapOvr>
  <p:transition xmlns:p14="http://schemas.microsoft.com/office/powerpoint/2010/mai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71600" y="2204864"/>
            <a:ext cx="7776864" cy="3834752"/>
          </a:xfrm>
          <a:solidFill>
            <a:schemeClr val="bg2">
              <a:lumMod val="90000"/>
            </a:schemeClr>
          </a:solidFill>
        </p:spPr>
        <p:txBody>
          <a:bodyPr>
            <a:normAutofit/>
          </a:bodyPr>
          <a:lstStyle/>
          <a:p>
            <a:pPr>
              <a:buFont typeface="Wingdings" pitchFamily="2" charset="2"/>
              <a:buChar char="l"/>
            </a:pPr>
            <a:r>
              <a:rPr lang="ja-JP" altLang="en-US" sz="3600" b="1" dirty="0" smtClean="0">
                <a:solidFill>
                  <a:srgbClr val="0000FF"/>
                </a:solidFill>
              </a:rPr>
              <a:t>高熱</a:t>
            </a:r>
            <a:r>
              <a:rPr lang="ja-JP" altLang="en-US" sz="3600" b="1" dirty="0">
                <a:solidFill>
                  <a:srgbClr val="0000FF"/>
                </a:solidFill>
              </a:rPr>
              <a:t>、抗生物質による</a:t>
            </a:r>
            <a:r>
              <a:rPr lang="ja-JP" altLang="en-US" sz="3600" b="1" dirty="0" smtClean="0">
                <a:solidFill>
                  <a:srgbClr val="0000FF"/>
                </a:solidFill>
              </a:rPr>
              <a:t>失聴</a:t>
            </a:r>
            <a:r>
              <a:rPr lang="ja-JP" altLang="en-US" sz="3600" b="1" dirty="0" smtClean="0">
                <a:solidFill>
                  <a:srgbClr val="660066"/>
                </a:solidFill>
              </a:rPr>
              <a:t>　</a:t>
            </a:r>
            <a:r>
              <a:rPr lang="ja-JP" altLang="en-US" b="1" dirty="0">
                <a:solidFill>
                  <a:srgbClr val="800000"/>
                </a:solidFill>
              </a:rPr>
              <a:t>生後直後</a:t>
            </a:r>
            <a:endParaRPr lang="en-US" altLang="ja-JP" b="1" dirty="0">
              <a:solidFill>
                <a:srgbClr val="800000"/>
              </a:solidFill>
            </a:endParaRPr>
          </a:p>
          <a:p>
            <a:pPr>
              <a:buFont typeface="Wingdings" pitchFamily="2" charset="2"/>
              <a:buChar char="l"/>
            </a:pPr>
            <a:r>
              <a:rPr lang="ja-JP" altLang="en-US" sz="3600" b="1" dirty="0" smtClean="0">
                <a:solidFill>
                  <a:srgbClr val="800000"/>
                </a:solidFill>
              </a:rPr>
              <a:t>補聴器装用の</a:t>
            </a:r>
            <a:r>
              <a:rPr lang="ja-JP" altLang="en-US" sz="3600" b="1" dirty="0">
                <a:solidFill>
                  <a:srgbClr val="800000"/>
                </a:solidFill>
              </a:rPr>
              <a:t>開始</a:t>
            </a:r>
            <a:r>
              <a:rPr lang="ja-JP" altLang="en-US" sz="3600" b="1" dirty="0" smtClean="0">
                <a:solidFill>
                  <a:srgbClr val="800000"/>
                </a:solidFill>
              </a:rPr>
              <a:t>と終わり</a:t>
            </a:r>
            <a:r>
              <a:rPr lang="en-US" altLang="ja-JP" b="1" dirty="0" smtClean="0">
                <a:solidFill>
                  <a:srgbClr val="000090"/>
                </a:solidFill>
              </a:rPr>
              <a:t>14</a:t>
            </a:r>
            <a:r>
              <a:rPr lang="ja-JP" altLang="en-US" b="1" dirty="0" smtClean="0">
                <a:solidFill>
                  <a:srgbClr val="000090"/>
                </a:solidFill>
              </a:rPr>
              <a:t>歳から</a:t>
            </a:r>
            <a:endParaRPr lang="en-US" altLang="ja-JP" b="1" dirty="0" smtClean="0">
              <a:solidFill>
                <a:srgbClr val="000090"/>
              </a:solidFill>
            </a:endParaRPr>
          </a:p>
          <a:p>
            <a:pPr>
              <a:buFont typeface="Wingdings" pitchFamily="2" charset="2"/>
              <a:buChar char="l"/>
            </a:pPr>
            <a:r>
              <a:rPr lang="ja-JP" altLang="en-US" sz="3600" b="1" dirty="0" smtClean="0">
                <a:solidFill>
                  <a:srgbClr val="800000"/>
                </a:solidFill>
              </a:rPr>
              <a:t>手話学習と手話通訳利用</a:t>
            </a:r>
            <a:r>
              <a:rPr lang="ja-JP" altLang="en-US" sz="3600" b="1" dirty="0" smtClean="0">
                <a:solidFill>
                  <a:schemeClr val="accent2"/>
                </a:solidFill>
              </a:rPr>
              <a:t>　</a:t>
            </a:r>
            <a:r>
              <a:rPr lang="en-US" altLang="ja-JP" b="1" dirty="0" smtClean="0">
                <a:solidFill>
                  <a:srgbClr val="000090"/>
                </a:solidFill>
              </a:rPr>
              <a:t>26</a:t>
            </a:r>
            <a:r>
              <a:rPr lang="ja-JP" altLang="en-US" b="1" dirty="0" smtClean="0">
                <a:solidFill>
                  <a:srgbClr val="000090"/>
                </a:solidFill>
              </a:rPr>
              <a:t>歳から</a:t>
            </a:r>
            <a:endParaRPr lang="en-US" altLang="ja-JP" b="1" dirty="0" smtClean="0">
              <a:solidFill>
                <a:srgbClr val="000090"/>
              </a:solidFill>
            </a:endParaRPr>
          </a:p>
          <a:p>
            <a:pPr>
              <a:buFont typeface="Wingdings" pitchFamily="2" charset="2"/>
              <a:buChar char="l"/>
            </a:pPr>
            <a:r>
              <a:rPr lang="ja-JP" altLang="en-US" sz="3600" b="1" dirty="0">
                <a:solidFill>
                  <a:srgbClr val="800000"/>
                </a:solidFill>
              </a:rPr>
              <a:t>要約</a:t>
            </a:r>
            <a:r>
              <a:rPr lang="ja-JP" altLang="en-US" sz="3600" b="1" dirty="0" smtClean="0">
                <a:solidFill>
                  <a:srgbClr val="800000"/>
                </a:solidFill>
              </a:rPr>
              <a:t>筆記と</a:t>
            </a:r>
            <a:r>
              <a:rPr lang="en-US" altLang="ja-JP" sz="3600" b="1" dirty="0" smtClean="0">
                <a:solidFill>
                  <a:srgbClr val="800000"/>
                </a:solidFill>
              </a:rPr>
              <a:t>RT</a:t>
            </a:r>
            <a:r>
              <a:rPr lang="ja-JP" altLang="en-US" sz="3600" b="1" dirty="0" smtClean="0">
                <a:solidFill>
                  <a:srgbClr val="800000"/>
                </a:solidFill>
              </a:rPr>
              <a:t>字幕利用</a:t>
            </a:r>
            <a:r>
              <a:rPr lang="ja-JP" altLang="en-US" sz="3600" b="1" dirty="0" smtClean="0">
                <a:solidFill>
                  <a:schemeClr val="accent2"/>
                </a:solidFill>
              </a:rPr>
              <a:t>　</a:t>
            </a:r>
            <a:r>
              <a:rPr lang="en-US" altLang="ja-JP" b="1" dirty="0" smtClean="0">
                <a:solidFill>
                  <a:srgbClr val="000090"/>
                </a:solidFill>
              </a:rPr>
              <a:t>40</a:t>
            </a:r>
            <a:r>
              <a:rPr lang="ja-JP" altLang="en-US" b="1" dirty="0" smtClean="0">
                <a:solidFill>
                  <a:srgbClr val="000090"/>
                </a:solidFill>
              </a:rPr>
              <a:t>歳ころ</a:t>
            </a:r>
            <a:endParaRPr lang="en-US" altLang="ja-JP" sz="3600" b="1" dirty="0" smtClean="0">
              <a:solidFill>
                <a:srgbClr val="000090"/>
              </a:solidFill>
            </a:endParaRPr>
          </a:p>
          <a:p>
            <a:pPr>
              <a:buFont typeface="Wingdings" pitchFamily="2" charset="2"/>
              <a:buChar char="l"/>
            </a:pPr>
            <a:r>
              <a:rPr lang="ja-JP" altLang="en-US" sz="3600" b="1" dirty="0">
                <a:solidFill>
                  <a:srgbClr val="800000"/>
                </a:solidFill>
              </a:rPr>
              <a:t>人工</a:t>
            </a:r>
            <a:r>
              <a:rPr lang="ja-JP" altLang="en-US" sz="3600" b="1" dirty="0" smtClean="0">
                <a:solidFill>
                  <a:srgbClr val="800000"/>
                </a:solidFill>
              </a:rPr>
              <a:t>内耳装用の開始</a:t>
            </a:r>
            <a:r>
              <a:rPr lang="ja-JP" altLang="en-US" sz="3600" b="1" dirty="0" smtClean="0">
                <a:solidFill>
                  <a:schemeClr val="accent2"/>
                </a:solidFill>
              </a:rPr>
              <a:t>　</a:t>
            </a:r>
            <a:r>
              <a:rPr lang="en-US" altLang="ja-JP" b="1" dirty="0" smtClean="0">
                <a:solidFill>
                  <a:srgbClr val="000090"/>
                </a:solidFill>
              </a:rPr>
              <a:t>55</a:t>
            </a:r>
            <a:r>
              <a:rPr lang="ja-JP" altLang="en-US" b="1" dirty="0" smtClean="0">
                <a:solidFill>
                  <a:srgbClr val="000090"/>
                </a:solidFill>
              </a:rPr>
              <a:t>歳から</a:t>
            </a:r>
            <a:endParaRPr lang="en-US" altLang="ja-JP" b="1" dirty="0">
              <a:solidFill>
                <a:srgbClr val="000090"/>
              </a:solidFill>
            </a:endParaRPr>
          </a:p>
        </p:txBody>
      </p:sp>
      <p:sp>
        <p:nvSpPr>
          <p:cNvPr id="6" name="タイトル 1"/>
          <p:cNvSpPr txBox="1">
            <a:spLocks/>
          </p:cNvSpPr>
          <p:nvPr/>
        </p:nvSpPr>
        <p:spPr bwMode="auto">
          <a:xfrm>
            <a:off x="971600" y="548680"/>
            <a:ext cx="7992888" cy="1080120"/>
          </a:xfrm>
          <a:prstGeom prst="rect">
            <a:avLst/>
          </a:prstGeom>
          <a:solidFill>
            <a:srgbClr val="000090"/>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latinLnBrk="0" hangingPunct="1">
              <a:spcBef>
                <a:spcPct val="0"/>
              </a:spcBef>
              <a:spcAft>
                <a:spcPct val="0"/>
              </a:spcAft>
              <a:defRPr kumimoji="0" lang="ja-JP" sz="4400" kern="1200">
                <a:solidFill>
                  <a:schemeClr val="tx1"/>
                </a:solidFill>
                <a:latin typeface="+mj-lt"/>
                <a:ea typeface="+mj-ea"/>
                <a:cs typeface="+mj-cs"/>
              </a:defRPr>
            </a:lvl1pPr>
            <a:lvl2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2pPr>
            <a:lvl3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3pPr>
            <a:lvl4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4pPr>
            <a:lvl5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5pPr>
            <a:lvl6pPr marL="4572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6pPr>
            <a:lvl7pPr marL="9144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7pPr>
            <a:lvl8pPr marL="13716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8pPr>
            <a:lvl9pPr marL="18288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9pPr>
          </a:lstStyle>
          <a:p>
            <a:r>
              <a:rPr lang="ja-JP" altLang="en-US" sz="3600" b="1" dirty="0" smtClean="0">
                <a:solidFill>
                  <a:srgbClr val="FFFFFF"/>
                </a:solidFill>
              </a:rPr>
              <a:t>聞こえとコミュニケーション方法の変遷</a:t>
            </a:r>
            <a:endParaRPr kumimoji="1" lang="ja-JP" altLang="en-US" sz="3600" b="1" dirty="0">
              <a:solidFill>
                <a:srgbClr val="FFFFFF"/>
              </a:solidFill>
            </a:endParaRPr>
          </a:p>
        </p:txBody>
      </p:sp>
    </p:spTree>
    <p:extLst>
      <p:ext uri="{BB962C8B-B14F-4D97-AF65-F5344CB8AC3E}">
        <p14:creationId xmlns:p14="http://schemas.microsoft.com/office/powerpoint/2010/main" val="2829481576"/>
      </p:ext>
    </p:extLst>
  </p:cSld>
  <p:clrMapOvr>
    <a:masterClrMapping/>
  </p:clrMapOvr>
  <p:transition xmlns:p14="http://schemas.microsoft.com/office/powerpoint/2010/mai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8680"/>
            <a:ext cx="7416824" cy="1008112"/>
          </a:xfrm>
          <a:solidFill>
            <a:srgbClr val="000090"/>
          </a:solidFill>
        </p:spPr>
        <p:txBody>
          <a:bodyPr anchor="ctr">
            <a:normAutofit/>
          </a:bodyPr>
          <a:lstStyle/>
          <a:p>
            <a:pPr lvl="0"/>
            <a:r>
              <a:rPr lang="ja-JP" altLang="ja-JP" sz="3600" b="1" dirty="0" smtClean="0">
                <a:solidFill>
                  <a:schemeClr val="bg1"/>
                </a:solidFill>
                <a:effectLst/>
              </a:rPr>
              <a:t>人工</a:t>
            </a:r>
            <a:r>
              <a:rPr lang="ja-JP" altLang="ja-JP" sz="3600" b="1" dirty="0">
                <a:solidFill>
                  <a:schemeClr val="bg1"/>
                </a:solidFill>
                <a:effectLst/>
              </a:rPr>
              <a:t>内耳の両耳装用</a:t>
            </a:r>
            <a:r>
              <a:rPr lang="ja-JP" altLang="ja-JP" sz="3600" b="1" dirty="0" smtClean="0">
                <a:solidFill>
                  <a:schemeClr val="bg1"/>
                </a:solidFill>
                <a:effectLst/>
              </a:rPr>
              <a:t>まで</a:t>
            </a:r>
            <a:endParaRPr kumimoji="1" lang="ja-JP" altLang="en-US" sz="3600" b="1" dirty="0">
              <a:solidFill>
                <a:schemeClr val="bg1"/>
              </a:solidFill>
            </a:endParaRPr>
          </a:p>
        </p:txBody>
      </p:sp>
      <p:sp>
        <p:nvSpPr>
          <p:cNvPr id="3" name="コンテンツ プレースホルダー 2"/>
          <p:cNvSpPr>
            <a:spLocks noGrp="1"/>
          </p:cNvSpPr>
          <p:nvPr>
            <p:ph idx="1"/>
          </p:nvPr>
        </p:nvSpPr>
        <p:spPr>
          <a:xfrm>
            <a:off x="971600" y="2132856"/>
            <a:ext cx="7488832" cy="4320480"/>
          </a:xfrm>
          <a:solidFill>
            <a:schemeClr val="bg2">
              <a:lumMod val="90000"/>
            </a:schemeClr>
          </a:solidFill>
        </p:spPr>
        <p:txBody>
          <a:bodyPr>
            <a:normAutofit/>
          </a:bodyPr>
          <a:lstStyle/>
          <a:p>
            <a:pPr marL="514350" lvl="0" indent="-514350">
              <a:buFont typeface="+mj-lt"/>
              <a:buAutoNum type="arabicPeriod"/>
            </a:pPr>
            <a:r>
              <a:rPr lang="ja-JP" altLang="ja-JP" sz="3600" b="1" dirty="0">
                <a:solidFill>
                  <a:srgbClr val="800000"/>
                </a:solidFill>
              </a:rPr>
              <a:t>補聴器と人工内耳の併用　</a:t>
            </a:r>
          </a:p>
          <a:p>
            <a:pPr>
              <a:buFont typeface="Wingdings" pitchFamily="2" charset="2"/>
              <a:buChar char="l"/>
            </a:pPr>
            <a:r>
              <a:rPr lang="ja-JP" altLang="ja-JP" sz="3600" b="1" dirty="0">
                <a:solidFill>
                  <a:srgbClr val="800000"/>
                </a:solidFill>
              </a:rPr>
              <a:t>　定年退職後の活動を考えて、</a:t>
            </a:r>
            <a:r>
              <a:rPr lang="ja-JP" altLang="ja-JP" sz="3600" b="1" dirty="0">
                <a:solidFill>
                  <a:srgbClr val="0000FF"/>
                </a:solidFill>
              </a:rPr>
              <a:t>聴能向上</a:t>
            </a:r>
            <a:r>
              <a:rPr lang="ja-JP" altLang="ja-JP" sz="3600" b="1" dirty="0">
                <a:solidFill>
                  <a:srgbClr val="800000"/>
                </a:solidFill>
              </a:rPr>
              <a:t>を期待</a:t>
            </a:r>
          </a:p>
          <a:p>
            <a:pPr>
              <a:buFont typeface="Wingdings" pitchFamily="2" charset="2"/>
              <a:buChar char="l"/>
            </a:pPr>
            <a:r>
              <a:rPr lang="ja-JP" altLang="ja-JP" sz="3600" b="1" dirty="0">
                <a:solidFill>
                  <a:srgbClr val="800000"/>
                </a:solidFill>
              </a:rPr>
              <a:t>　</a:t>
            </a:r>
            <a:r>
              <a:rPr lang="ja-JP" altLang="ja-JP" sz="3600" b="1" dirty="0" smtClean="0">
                <a:solidFill>
                  <a:srgbClr val="800000"/>
                </a:solidFill>
              </a:rPr>
              <a:t>定位まで</a:t>
            </a:r>
            <a:r>
              <a:rPr lang="en-US" altLang="ja-JP" sz="3600" b="1" dirty="0">
                <a:solidFill>
                  <a:srgbClr val="800000"/>
                </a:solidFill>
                <a:latin typeface="ＭＳ ゴシック"/>
                <a:ea typeface="ＭＳ ゴシック"/>
                <a:cs typeface="ＭＳ ゴシック"/>
              </a:rPr>
              <a:t>1</a:t>
            </a:r>
            <a:r>
              <a:rPr lang="ja-JP" altLang="ja-JP" sz="3600" b="1" dirty="0">
                <a:solidFill>
                  <a:srgbClr val="800000"/>
                </a:solidFill>
              </a:rPr>
              <a:t>年半かかるが</a:t>
            </a:r>
            <a:r>
              <a:rPr lang="ja-JP" altLang="ja-JP" sz="3600" b="1" dirty="0">
                <a:solidFill>
                  <a:srgbClr val="0000FF"/>
                </a:solidFill>
              </a:rPr>
              <a:t>効果</a:t>
            </a:r>
            <a:r>
              <a:rPr lang="ja-JP" altLang="ja-JP" sz="3600" b="1" dirty="0">
                <a:solidFill>
                  <a:srgbClr val="800000"/>
                </a:solidFill>
              </a:rPr>
              <a:t>は大きい</a:t>
            </a:r>
          </a:p>
          <a:p>
            <a:pPr>
              <a:buFont typeface="Wingdings" pitchFamily="2" charset="2"/>
              <a:buChar char="l"/>
            </a:pPr>
            <a:r>
              <a:rPr lang="ja-JP" altLang="ja-JP" sz="3600" b="1" dirty="0">
                <a:solidFill>
                  <a:srgbClr val="800000"/>
                </a:solidFill>
              </a:rPr>
              <a:t>　最大効果は</a:t>
            </a:r>
            <a:r>
              <a:rPr lang="ja-JP" altLang="ja-JP" sz="3600" b="1" dirty="0">
                <a:solidFill>
                  <a:srgbClr val="0000FF"/>
                </a:solidFill>
              </a:rPr>
              <a:t>自分の声</a:t>
            </a:r>
            <a:r>
              <a:rPr lang="ja-JP" altLang="ja-JP" sz="3600" b="1" dirty="0">
                <a:solidFill>
                  <a:srgbClr val="800000"/>
                </a:solidFill>
              </a:rPr>
              <a:t>が聞こえる</a:t>
            </a:r>
            <a:r>
              <a:rPr lang="ja-JP" altLang="ja-JP" sz="3600" b="1" dirty="0" smtClean="0">
                <a:solidFill>
                  <a:srgbClr val="800000"/>
                </a:solidFill>
              </a:rPr>
              <a:t>こと</a:t>
            </a:r>
            <a:endParaRPr lang="ja-JP" altLang="ja-JP" sz="3600" b="1" dirty="0">
              <a:solidFill>
                <a:srgbClr val="800000"/>
              </a:solidFill>
            </a:endParaRPr>
          </a:p>
        </p:txBody>
      </p:sp>
    </p:spTree>
    <p:extLst>
      <p:ext uri="{BB962C8B-B14F-4D97-AF65-F5344CB8AC3E}">
        <p14:creationId xmlns:p14="http://schemas.microsoft.com/office/powerpoint/2010/main" val="1300423838"/>
      </p:ext>
    </p:extLst>
  </p:cSld>
  <p:clrMapOvr>
    <a:masterClrMapping/>
  </p:clrMapOvr>
  <p:transition xmlns:p14="http://schemas.microsoft.com/office/powerpoint/2010/mai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15616" y="2132856"/>
            <a:ext cx="7391792" cy="3971928"/>
          </a:xfrm>
        </p:spPr>
        <p:txBody>
          <a:bodyPr/>
          <a:lstStyle/>
          <a:p>
            <a:pPr marL="0" lvl="0" indent="0">
              <a:buNone/>
            </a:pPr>
            <a:r>
              <a:rPr lang="ja-JP" altLang="en-US" sz="3600" b="1" dirty="0" smtClean="0">
                <a:solidFill>
                  <a:srgbClr val="800000"/>
                </a:solidFill>
              </a:rPr>
              <a:t>２．</a:t>
            </a:r>
            <a:r>
              <a:rPr lang="ja-JP" altLang="ja-JP" sz="3600" b="1" dirty="0" smtClean="0">
                <a:solidFill>
                  <a:srgbClr val="800000"/>
                </a:solidFill>
              </a:rPr>
              <a:t>人工</a:t>
            </a:r>
            <a:r>
              <a:rPr lang="ja-JP" altLang="ja-JP" sz="3600" b="1" dirty="0">
                <a:solidFill>
                  <a:srgbClr val="800000"/>
                </a:solidFill>
              </a:rPr>
              <a:t>内耳の両耳装用　</a:t>
            </a:r>
          </a:p>
          <a:p>
            <a:pPr>
              <a:buFont typeface="Wingdings" pitchFamily="2" charset="2"/>
              <a:buChar char="l"/>
            </a:pPr>
            <a:r>
              <a:rPr lang="ja-JP" altLang="ja-JP" sz="3600" b="1" dirty="0">
                <a:solidFill>
                  <a:srgbClr val="800000"/>
                </a:solidFill>
              </a:rPr>
              <a:t>　補聴器の代わりに人工内耳</a:t>
            </a:r>
            <a:r>
              <a:rPr lang="ja-JP" altLang="ja-JP" sz="3600" b="1" dirty="0" smtClean="0">
                <a:solidFill>
                  <a:srgbClr val="800000"/>
                </a:solidFill>
              </a:rPr>
              <a:t>を</a:t>
            </a:r>
            <a:endParaRPr lang="en-US" altLang="ja-JP" sz="3600" b="1" dirty="0" smtClean="0">
              <a:solidFill>
                <a:srgbClr val="800000"/>
              </a:solidFill>
            </a:endParaRPr>
          </a:p>
          <a:p>
            <a:pPr>
              <a:buFont typeface="Wingdings" pitchFamily="2" charset="2"/>
              <a:buChar char="l"/>
            </a:pPr>
            <a:r>
              <a:rPr lang="ja-JP" altLang="ja-JP" sz="3600" b="1" dirty="0">
                <a:solidFill>
                  <a:srgbClr val="800000"/>
                </a:solidFill>
              </a:rPr>
              <a:t>　異機種両耳装用の狙いは</a:t>
            </a:r>
            <a:r>
              <a:rPr lang="ja-JP" altLang="ja-JP" sz="3600" b="1" dirty="0">
                <a:solidFill>
                  <a:srgbClr val="0000FF"/>
                </a:solidFill>
              </a:rPr>
              <a:t>多様な聞こえ</a:t>
            </a:r>
            <a:r>
              <a:rPr lang="ja-JP" altLang="ja-JP" sz="3600" b="1" dirty="0">
                <a:solidFill>
                  <a:srgbClr val="800000"/>
                </a:solidFill>
              </a:rPr>
              <a:t>の確保</a:t>
            </a:r>
          </a:p>
          <a:p>
            <a:endParaRPr kumimoji="1" lang="ja-JP" altLang="en-US" dirty="0"/>
          </a:p>
        </p:txBody>
      </p:sp>
      <p:sp>
        <p:nvSpPr>
          <p:cNvPr id="4" name="タイトル 1"/>
          <p:cNvSpPr txBox="1">
            <a:spLocks/>
          </p:cNvSpPr>
          <p:nvPr/>
        </p:nvSpPr>
        <p:spPr bwMode="auto">
          <a:xfrm>
            <a:off x="971600" y="548680"/>
            <a:ext cx="7416824" cy="1008112"/>
          </a:xfrm>
          <a:prstGeom prst="rect">
            <a:avLst/>
          </a:prstGeom>
          <a:solidFill>
            <a:srgbClr val="000090"/>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latinLnBrk="0" hangingPunct="1">
              <a:spcBef>
                <a:spcPct val="0"/>
              </a:spcBef>
              <a:spcAft>
                <a:spcPct val="0"/>
              </a:spcAft>
              <a:defRPr kumimoji="0" lang="ja-JP" sz="4400" kern="1200">
                <a:solidFill>
                  <a:schemeClr val="tx1"/>
                </a:solidFill>
                <a:latin typeface="+mj-lt"/>
                <a:ea typeface="+mj-ea"/>
                <a:cs typeface="+mj-cs"/>
              </a:defRPr>
            </a:lvl1pPr>
            <a:lvl2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2pPr>
            <a:lvl3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3pPr>
            <a:lvl4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4pPr>
            <a:lvl5pPr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5pPr>
            <a:lvl6pPr marL="4572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6pPr>
            <a:lvl7pPr marL="9144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7pPr>
            <a:lvl8pPr marL="13716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8pPr>
            <a:lvl9pPr marL="1828800" algn="l" rtl="0" eaLnBrk="1" fontAlgn="base" latinLnBrk="0" hangingPunct="1">
              <a:spcBef>
                <a:spcPct val="0"/>
              </a:spcBef>
              <a:spcAft>
                <a:spcPct val="0"/>
              </a:spcAft>
              <a:defRPr kumimoji="1" sz="4400">
                <a:solidFill>
                  <a:schemeClr val="tx1"/>
                </a:solidFill>
                <a:latin typeface="Calibri" pitchFamily="34" charset="0"/>
                <a:ea typeface="ＭＳ Ｐゴシック" charset="-128"/>
              </a:defRPr>
            </a:lvl9pPr>
          </a:lstStyle>
          <a:p>
            <a:r>
              <a:rPr lang="ja-JP" altLang="en-US" sz="3600" b="1" dirty="0" smtClean="0">
                <a:solidFill>
                  <a:schemeClr val="bg1"/>
                </a:solidFill>
              </a:rPr>
              <a:t>人工内耳の両耳装用まで</a:t>
            </a:r>
            <a:endParaRPr kumimoji="1" lang="ja-JP" altLang="en-US" sz="3600" b="1" dirty="0">
              <a:solidFill>
                <a:schemeClr val="bg1"/>
              </a:solidFill>
            </a:endParaRPr>
          </a:p>
        </p:txBody>
      </p:sp>
    </p:spTree>
    <p:extLst>
      <p:ext uri="{BB962C8B-B14F-4D97-AF65-F5344CB8AC3E}">
        <p14:creationId xmlns:p14="http://schemas.microsoft.com/office/powerpoint/2010/main" val="3184761269"/>
      </p:ext>
    </p:extLst>
  </p:cSld>
  <p:clrMapOvr>
    <a:masterClrMapping/>
  </p:clrMapOvr>
  <p:transition xmlns:p14="http://schemas.microsoft.com/office/powerpoint/2010/mai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1.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2.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5.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8.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9.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heme/theme1.xml><?xml version="1.0" encoding="utf-8"?>
<a:theme xmlns:a="http://schemas.openxmlformats.org/drawingml/2006/main" name="新入社員のトレーニン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新入社員のトレーニング.potx</Template>
  <TotalTime>0</TotalTime>
  <Words>9024</Words>
  <Application>Microsoft Macintosh PowerPoint</Application>
  <PresentationFormat>画面に合わせる (4:3)</PresentationFormat>
  <Paragraphs>700</Paragraphs>
  <Slides>64</Slides>
  <Notes>57</Notes>
  <HiddenSlides>0</HiddenSlides>
  <MMClips>0</MMClips>
  <ScaleCrop>false</ScaleCrop>
  <HeadingPairs>
    <vt:vector size="4" baseType="variant">
      <vt:variant>
        <vt:lpstr>テーマ</vt:lpstr>
      </vt:variant>
      <vt:variant>
        <vt:i4>1</vt:i4>
      </vt:variant>
      <vt:variant>
        <vt:lpstr>スライド タイトル</vt:lpstr>
      </vt:variant>
      <vt:variant>
        <vt:i4>64</vt:i4>
      </vt:variant>
    </vt:vector>
  </HeadingPairs>
  <TitlesOfParts>
    <vt:vector size="65" baseType="lpstr">
      <vt:lpstr>新入社員のトレーニング</vt:lpstr>
      <vt:lpstr>難聴と障害者権利条約、佐村河内氏問題と私</vt:lpstr>
      <vt:lpstr>PowerPoint プレゼンテーション</vt:lpstr>
      <vt:lpstr>PowerPoint プレゼンテーション</vt:lpstr>
      <vt:lpstr>一般社団法人 全日本難聴者・中途失聴者団体連合会</vt:lpstr>
      <vt:lpstr>PowerPoint プレゼンテーション</vt:lpstr>
      <vt:lpstr>聞こえとコミュニケーション方法の変遷</vt:lpstr>
      <vt:lpstr>PowerPoint プレゼンテーション</vt:lpstr>
      <vt:lpstr>人工内耳の両耳装用まで</vt:lpstr>
      <vt:lpstr>PowerPoint プレゼンテーション</vt:lpstr>
      <vt:lpstr>PowerPoint プレゼンテーション</vt:lpstr>
      <vt:lpstr>１.難聴という障害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難聴者人口</vt:lpstr>
      <vt:lpstr>難聴者人口</vt:lpstr>
      <vt:lpstr>PowerPoint プレゼンテーション</vt:lpstr>
      <vt:lpstr>「身体障害者福祉法別表」の【聴覚障害】</vt:lpstr>
      <vt:lpstr>身体障害程度等級表</vt:lpstr>
      <vt:lpstr>PowerPoint プレゼンテーション</vt:lpstr>
      <vt:lpstr>国際基準と日本の基準</vt:lpstr>
      <vt:lpstr>海外との比較</vt:lpstr>
      <vt:lpstr>PowerPoint プレゼンテーション</vt:lpstr>
      <vt:lpstr>3.難聴者の制度改革</vt:lpstr>
      <vt:lpstr>「障害者制度改革」</vt:lpstr>
      <vt:lpstr>「障害者権利条約」</vt:lpstr>
      <vt:lpstr>障害者権利条約の発効</vt:lpstr>
      <vt:lpstr>障害者の権利条約の位置 </vt:lpstr>
      <vt:lpstr>PowerPoint プレゼンテーション</vt:lpstr>
      <vt:lpstr>「障害者権利条約」</vt:lpstr>
      <vt:lpstr>「障害者権利条約」</vt:lpstr>
      <vt:lpstr>難聴者にとっての 「障害者権利条約」</vt:lpstr>
      <vt:lpstr>難聴者にとっての 「障害者権利条約」</vt:lpstr>
      <vt:lpstr>難聴者にとっての 「障害者権利条約」</vt:lpstr>
      <vt:lpstr>難聴者にとっての 「障害者権利条約」</vt:lpstr>
      <vt:lpstr>国連アドホック委員会 日本政府代表団東顧問に談判　2005.8/4</vt:lpstr>
      <vt:lpstr>難聴者にとっての 「障害者権利条約」</vt:lpstr>
      <vt:lpstr>国連アドホック委員会 IDA非公式会議で発言　2005.8/4 </vt:lpstr>
      <vt:lpstr>国連アドホック委員会　2005.8/4 世界ろう連リサ・カウピネンさん</vt:lpstr>
      <vt:lpstr>３.佐村河内氏問題</vt:lpstr>
      <vt:lpstr>難聴の認定について</vt:lpstr>
      <vt:lpstr>厚労省検討会、逆転の結論</vt:lpstr>
      <vt:lpstr>難聴の認定について</vt:lpstr>
      <vt:lpstr>生活機能の障害重視へ</vt:lpstr>
      <vt:lpstr>自覚的難聴者として 「難聴者のプロ」</vt:lpstr>
      <vt:lpstr>自覚的難聴者として 「難聴者のプロ」</vt:lpstr>
      <vt:lpstr>自覚的難聴者として 「難聴者のプロ」</vt:lpstr>
      <vt:lpstr>質疑応答</vt:lpstr>
      <vt:lpstr>付録</vt:lpstr>
      <vt:lpstr>リソース</vt:lpstr>
      <vt:lpstr>リソース</vt:lpstr>
      <vt:lpstr>障害者自立支援法廃止1万人集会2011年</vt:lpstr>
      <vt:lpstr>PowerPoint プレゼンテーション</vt:lpstr>
      <vt:lpstr>聞こえのおこまりアンケート活動</vt:lpstr>
      <vt:lpstr>NHKニュース７に生字幕放送、2000年3月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2014-11-09T13:31:41Z</dcterms:modified>
</cp:coreProperties>
</file>