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9" r:id="rId2"/>
    <p:sldId id="267" r:id="rId3"/>
    <p:sldId id="270" r:id="rId4"/>
  </p:sldIdLst>
  <p:sldSz cx="9144000" cy="6858000" type="screen4x3"/>
  <p:notesSz cx="6794500" cy="9931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6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81D74-81D1-4271-80D9-D956FFE65E8A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CA9DF-5401-4C87-80AE-F271BCCB6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105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E31FD-6197-4446-9C5F-A74020D62E51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744C0-A599-4EFB-A57B-07F9B32B4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22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C58C-4B70-48BB-ADBB-8089CCCF0BBC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489-C6E4-47DB-87F6-E49FDC248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38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C58C-4B70-48BB-ADBB-8089CCCF0BBC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489-C6E4-47DB-87F6-E49FDC248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37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C58C-4B70-48BB-ADBB-8089CCCF0BBC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489-C6E4-47DB-87F6-E49FDC248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12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C58C-4B70-48BB-ADBB-8089CCCF0BBC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489-C6E4-47DB-87F6-E49FDC248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C58C-4B70-48BB-ADBB-8089CCCF0BBC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489-C6E4-47DB-87F6-E49FDC248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5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C58C-4B70-48BB-ADBB-8089CCCF0BBC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489-C6E4-47DB-87F6-E49FDC248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77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C58C-4B70-48BB-ADBB-8089CCCF0BBC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489-C6E4-47DB-87F6-E49FDC248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41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C58C-4B70-48BB-ADBB-8089CCCF0BBC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489-C6E4-47DB-87F6-E49FDC248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5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C58C-4B70-48BB-ADBB-8089CCCF0BBC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489-C6E4-47DB-87F6-E49FDC248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C58C-4B70-48BB-ADBB-8089CCCF0BBC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489-C6E4-47DB-87F6-E49FDC248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12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C58C-4B70-48BB-ADBB-8089CCCF0BBC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489-C6E4-47DB-87F6-E49FDC248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41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C58C-4B70-48BB-ADBB-8089CCCF0BBC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C4489-C6E4-47DB-87F6-E49FDC248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49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uki@spa.nifty.com" TargetMode="External"/><Relationship Id="rId2" Type="http://schemas.openxmlformats.org/officeDocument/2006/relationships/hyperlink" Target="mailto:&#23626;&#12363;&#12394;&#12363;&#12387;&#12383;&#12425;yuki@spa.nifty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uki-enishi.com/" TargetMode="External"/><Relationship Id="rId4" Type="http://schemas.openxmlformats.org/officeDocument/2006/relationships/hyperlink" Target="mailto:yuki@spa.nifty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064896" cy="5976664"/>
          </a:xfrm>
          <a:ln w="19050">
            <a:solidFill>
              <a:srgbClr val="3399FF"/>
            </a:solidFill>
          </a:ln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>
                <a:solidFill>
                  <a:srgbClr val="FF00FF"/>
                </a:solidFill>
              </a:rPr>
              <a:t>礼状風レポートは「権利」です（*</a:t>
            </a:r>
            <a:r>
              <a:rPr kumimoji="1" lang="en-US" altLang="ja-JP" dirty="0" smtClean="0">
                <a:solidFill>
                  <a:srgbClr val="FF00FF"/>
                </a:solidFill>
              </a:rPr>
              <a:t>^</a:t>
            </a:r>
            <a:r>
              <a:rPr kumimoji="1" lang="ja-JP" altLang="en-US" dirty="0" err="1" smtClean="0">
                <a:solidFill>
                  <a:srgbClr val="FF00FF"/>
                </a:solidFill>
              </a:rPr>
              <a:t>ー</a:t>
            </a:r>
            <a:r>
              <a:rPr kumimoji="1" lang="en-US" altLang="ja-JP" dirty="0" smtClean="0">
                <a:solidFill>
                  <a:srgbClr val="FF00FF"/>
                </a:solidFill>
              </a:rPr>
              <a:t>^*</a:t>
            </a:r>
            <a:r>
              <a:rPr kumimoji="1" lang="ja-JP" altLang="en-US" dirty="0" smtClean="0">
                <a:solidFill>
                  <a:srgbClr val="FF00FF"/>
                </a:solidFill>
              </a:rPr>
              <a:t>）</a:t>
            </a:r>
          </a:p>
          <a:p>
            <a:r>
              <a:rPr lang="ja-JP" altLang="en-US" dirty="0" smtClean="0">
                <a:solidFill>
                  <a:srgbClr val="00CC99"/>
                </a:solidFill>
              </a:rPr>
              <a:t>ゲスト講師から</a:t>
            </a:r>
            <a:r>
              <a:rPr lang="ja-JP" altLang="en-US" dirty="0">
                <a:solidFill>
                  <a:srgbClr val="00CC99"/>
                </a:solidFill>
              </a:rPr>
              <a:t>お返事</a:t>
            </a:r>
            <a:r>
              <a:rPr lang="ja-JP" altLang="en-US" dirty="0" smtClean="0">
                <a:solidFill>
                  <a:srgbClr val="00CC99"/>
                </a:solidFill>
              </a:rPr>
              <a:t>が</a:t>
            </a:r>
            <a:r>
              <a:rPr lang="ja-JP" altLang="en-US" dirty="0">
                <a:solidFill>
                  <a:srgbClr val="00CC99"/>
                </a:solidFill>
              </a:rPr>
              <a:t>くること</a:t>
            </a:r>
            <a:r>
              <a:rPr lang="ja-JP" altLang="en-US" dirty="0" smtClean="0">
                <a:solidFill>
                  <a:srgbClr val="00CC99"/>
                </a:solidFill>
              </a:rPr>
              <a:t>も</a:t>
            </a:r>
          </a:p>
          <a:p>
            <a:r>
              <a:rPr kumimoji="1" lang="ja-JP" altLang="en-US" dirty="0" smtClean="0">
                <a:solidFill>
                  <a:srgbClr val="3399FF"/>
                </a:solidFill>
              </a:rPr>
              <a:t>ちょっとした</a:t>
            </a:r>
            <a:r>
              <a:rPr kumimoji="1" lang="ja-JP" altLang="en-US" dirty="0">
                <a:solidFill>
                  <a:srgbClr val="3399FF"/>
                </a:solidFill>
              </a:rPr>
              <a:t>添削</a:t>
            </a:r>
            <a:r>
              <a:rPr kumimoji="1" lang="ja-JP" altLang="en-US" dirty="0" smtClean="0">
                <a:solidFill>
                  <a:srgbClr val="3399FF"/>
                </a:solidFill>
              </a:rPr>
              <a:t>も</a:t>
            </a:r>
            <a:r>
              <a:rPr kumimoji="1" lang="en-US" altLang="ja-JP" dirty="0" smtClean="0">
                <a:solidFill>
                  <a:srgbClr val="3399FF"/>
                </a:solidFill>
              </a:rPr>
              <a:t>(^_-)-☆</a:t>
            </a:r>
            <a:r>
              <a:rPr kumimoji="1" lang="ja-JP" altLang="en-US" dirty="0" smtClean="0">
                <a:solidFill>
                  <a:srgbClr val="3399FF"/>
                </a:solidFill>
              </a:rPr>
              <a:t/>
            </a:r>
            <a:br>
              <a:rPr kumimoji="1" lang="ja-JP" altLang="en-US" dirty="0" smtClean="0">
                <a:solidFill>
                  <a:srgbClr val="3399FF"/>
                </a:solidFill>
              </a:rPr>
            </a:br>
            <a:r>
              <a:rPr kumimoji="1" lang="ja-JP" altLang="en-US" dirty="0" smtClean="0">
                <a:solidFill>
                  <a:srgbClr val="3399FF"/>
                </a:solidFill>
              </a:rPr>
              <a:t>プレゼントも</a:t>
            </a:r>
            <a:r>
              <a:rPr kumimoji="1" lang="ja-JP" altLang="en-US" dirty="0" err="1" smtClean="0">
                <a:solidFill>
                  <a:srgbClr val="3399FF"/>
                </a:solidFill>
              </a:rPr>
              <a:t>。。</a:t>
            </a:r>
            <a:endParaRPr kumimoji="1" lang="ja-JP" altLang="en-US" dirty="0" smtClean="0"/>
          </a:p>
          <a:p>
            <a:r>
              <a:rPr lang="ja-JP" altLang="en-US" dirty="0">
                <a:solidFill>
                  <a:srgbClr val="FF00FF"/>
                </a:solidFill>
              </a:rPr>
              <a:t>件名</a:t>
            </a:r>
            <a:r>
              <a:rPr lang="ja-JP" altLang="en-US" dirty="0" smtClean="0"/>
              <a:t>に</a:t>
            </a:r>
            <a:r>
              <a:rPr lang="ja-JP" altLang="en-US" sz="2400" dirty="0" smtClean="0"/>
              <a:t>「レポート」名前・お仕事・キャンパス名またはウェブ</a:t>
            </a:r>
          </a:p>
          <a:p>
            <a:r>
              <a:rPr kumimoji="1" lang="ja-JP" altLang="en-US" dirty="0" smtClean="0"/>
              <a:t>ワードやＰＤＦの</a:t>
            </a:r>
            <a:r>
              <a:rPr kumimoji="1" lang="ja-JP" altLang="en-US" dirty="0" smtClean="0">
                <a:solidFill>
                  <a:srgbClr val="FF00FF"/>
                </a:solidFill>
              </a:rPr>
              <a:t>添付＋本文貼り付け</a:t>
            </a:r>
          </a:p>
          <a:p>
            <a:r>
              <a:rPr lang="ja-JP" altLang="en-US" sz="2600" dirty="0" smtClean="0">
                <a:solidFill>
                  <a:srgbClr val="FF00FF"/>
                </a:solidFill>
              </a:rPr>
              <a:t>「ゲストに転送しないで」「当選しても匿名に」</a:t>
            </a:r>
            <a:endParaRPr lang="ja-JP" altLang="en-US" sz="2600" dirty="0">
              <a:solidFill>
                <a:srgbClr val="FF00FF"/>
              </a:solidFill>
            </a:endParaRPr>
          </a:p>
          <a:p>
            <a:endParaRPr kumimoji="1" lang="ja-JP" altLang="en-US" dirty="0" smtClean="0"/>
          </a:p>
          <a:p>
            <a:r>
              <a:rPr kumimoji="1" lang="ja-JP" altLang="en-US" dirty="0" smtClean="0"/>
              <a:t>前夜までに資料がとどきます。</a:t>
            </a:r>
            <a:r>
              <a:rPr kumimoji="1" lang="ja-JP" altLang="en-US" u="sng" dirty="0" smtClean="0">
                <a:hlinkClick r:id="rId2"/>
              </a:rPr>
              <a:t>届かなかったら</a:t>
            </a:r>
            <a:r>
              <a:rPr kumimoji="1" lang="en-US" altLang="ja-JP" dirty="0" smtClean="0">
                <a:hlinkClick r:id="rId2"/>
              </a:rPr>
              <a:t>yuki@spa.nifty.com</a:t>
            </a:r>
            <a:r>
              <a:rPr kumimoji="1" lang="ja-JP" altLang="en-US" dirty="0" smtClean="0"/>
              <a:t>まで。</a:t>
            </a:r>
          </a:p>
          <a:p>
            <a:r>
              <a:rPr lang="ja-JP" altLang="en-US" dirty="0" smtClean="0">
                <a:solidFill>
                  <a:srgbClr val="FF00FF"/>
                </a:solidFill>
              </a:rPr>
              <a:t>☆えにし☆</a:t>
            </a:r>
            <a:r>
              <a:rPr lang="ja-JP" altLang="en-US" dirty="0" smtClean="0"/>
              <a:t>というメールが届いていなかったら</a:t>
            </a:r>
          </a:p>
          <a:p>
            <a:r>
              <a:rPr kumimoji="1" lang="en-US" altLang="ja-JP" dirty="0" smtClean="0">
                <a:hlinkClick r:id="rId3"/>
              </a:rPr>
              <a:t>yuki@spa.nifty.com</a:t>
            </a:r>
            <a:r>
              <a:rPr kumimoji="1" lang="ja-JP" altLang="en-US" dirty="0" smtClean="0"/>
              <a:t>まで</a:t>
            </a:r>
            <a:r>
              <a:rPr kumimoji="1" lang="en-US" altLang="ja-JP" dirty="0" smtClean="0"/>
              <a:t>!!!!!!!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73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5" descr="P11006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5" t="12672" r="2313" b="16733"/>
          <a:stretch/>
        </p:blipFill>
        <p:spPr bwMode="auto">
          <a:xfrm>
            <a:off x="117706" y="3105869"/>
            <a:ext cx="4449485" cy="26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テキスト ボックス 1"/>
          <p:cNvSpPr txBox="1">
            <a:spLocks noChangeArrowheads="1"/>
          </p:cNvSpPr>
          <p:nvPr/>
        </p:nvSpPr>
        <p:spPr bwMode="auto">
          <a:xfrm>
            <a:off x="-2" y="5769448"/>
            <a:ext cx="5076058" cy="10156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000" dirty="0" smtClean="0"/>
              <a:t>日本精神科病院協会会長の認知症治療病棟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強力な磁石による身体拘束帯を日常的に</a:t>
            </a:r>
            <a:br>
              <a:rPr lang="ja-JP" altLang="en-US" sz="2000" dirty="0" smtClean="0"/>
            </a:br>
            <a:r>
              <a:rPr lang="ja-JP" altLang="en-US" sz="2000" b="1" dirty="0">
                <a:solidFill>
                  <a:srgbClr val="00B050"/>
                </a:solidFill>
              </a:rPr>
              <a:t>ＮＨＫ「クローズアップ現代」</a:t>
            </a:r>
            <a:r>
              <a:rPr lang="ja-JP" altLang="en-US" sz="2000" b="1" dirty="0" smtClean="0">
                <a:solidFill>
                  <a:srgbClr val="00B050"/>
                </a:solidFill>
              </a:rPr>
              <a:t>より</a:t>
            </a:r>
            <a:endParaRPr lang="ja-JP" altLang="en-US" sz="2000" dirty="0"/>
          </a:p>
        </p:txBody>
      </p:sp>
      <p:pic>
        <p:nvPicPr>
          <p:cNvPr id="9" name="Picture 3" descr="10月号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2573" r="3738" b="2573"/>
          <a:stretch>
            <a:fillRect/>
          </a:stretch>
        </p:blipFill>
        <p:spPr>
          <a:xfrm>
            <a:off x="5201538" y="1086420"/>
            <a:ext cx="3643312" cy="561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216818" y="5802461"/>
            <a:ext cx="3852596" cy="98488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いわゆるＢＰＳＤがあったキヨさん</a:t>
            </a:r>
          </a:p>
          <a:p>
            <a:r>
              <a:rPr lang="ja-JP" altLang="en-US" sz="2000" dirty="0" smtClean="0"/>
              <a:t>役割と誇りをもって（*</a:t>
            </a:r>
            <a:r>
              <a:rPr lang="en-US" altLang="ja-JP" sz="2000" dirty="0" smtClean="0"/>
              <a:t>^</a:t>
            </a:r>
            <a:r>
              <a:rPr lang="ja-JP" altLang="en-US" sz="2000" dirty="0" err="1" smtClean="0"/>
              <a:t>ー</a:t>
            </a:r>
            <a:r>
              <a:rPr lang="en-US" altLang="ja-JP" sz="2000" dirty="0" smtClean="0"/>
              <a:t>^*</a:t>
            </a:r>
            <a:r>
              <a:rPr lang="ja-JP" altLang="en-US" sz="2000" dirty="0" smtClean="0"/>
              <a:t>）</a:t>
            </a:r>
            <a:r>
              <a:rPr lang="ja-JP" altLang="en-US" sz="2000" dirty="0"/>
              <a:t/>
            </a:r>
            <a:br>
              <a:rPr lang="ja-JP" altLang="en-US" sz="2000" dirty="0"/>
            </a:br>
            <a:r>
              <a:rPr lang="ja-JP" altLang="en-US" dirty="0">
                <a:solidFill>
                  <a:srgbClr val="00B050"/>
                </a:solidFill>
              </a:rPr>
              <a:t>デイケアハウス「この</a:t>
            </a:r>
            <a:r>
              <a:rPr lang="ja-JP" altLang="en-US" dirty="0" err="1">
                <a:solidFill>
                  <a:srgbClr val="00B050"/>
                </a:solidFill>
              </a:rPr>
              <a:t>ゆび</a:t>
            </a:r>
            <a:r>
              <a:rPr lang="ja-JP" altLang="en-US" dirty="0">
                <a:solidFill>
                  <a:srgbClr val="00B050"/>
                </a:solidFill>
              </a:rPr>
              <a:t>と～まれ」で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1452904" y="116632"/>
            <a:ext cx="2033620" cy="199016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居場所</a:t>
            </a:r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713667" y="1184473"/>
            <a:ext cx="2032662" cy="1990165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味方</a:t>
            </a:r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2279392" y="1246415"/>
            <a:ext cx="2032662" cy="199016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誇り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84354" y="404664"/>
            <a:ext cx="4626588" cy="52322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人間にとって大切なのは</a:t>
            </a:r>
            <a:r>
              <a:rPr kumimoji="1" lang="ja-JP" altLang="en-US" sz="2800" b="1" dirty="0" err="1" smtClean="0"/>
              <a:t>。。。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530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323528" y="188640"/>
            <a:ext cx="84963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 b="1" dirty="0"/>
              <a:t>   </a:t>
            </a:r>
            <a:r>
              <a:rPr lang="ja-JP" altLang="en-US" sz="3200" b="1" dirty="0"/>
              <a:t> </a:t>
            </a:r>
            <a:r>
              <a:rPr lang="ja-JP" altLang="en-US" sz="3200" b="1" dirty="0" smtClean="0"/>
              <a:t> </a:t>
            </a:r>
            <a:r>
              <a:rPr lang="ja-JP" altLang="ja-JP" sz="3200" b="1" dirty="0"/>
              <a:t>認知症をめぐる５つ</a:t>
            </a:r>
            <a:r>
              <a:rPr lang="ja-JP" altLang="ja-JP" sz="3200" b="1" dirty="0" smtClean="0"/>
              <a:t>の</a:t>
            </a:r>
            <a:r>
              <a:rPr lang="ja-JP" altLang="en-US" sz="3200" b="1" dirty="0" smtClean="0"/>
              <a:t>常識</a:t>
            </a:r>
            <a:r>
              <a:rPr lang="en-US" altLang="ja-JP" sz="3200" b="1" dirty="0" smtClean="0"/>
              <a:t> 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⇒実は、</a:t>
            </a:r>
            <a:r>
              <a:rPr lang="ja-JP" altLang="ja-JP" sz="3200" b="1" dirty="0" smtClean="0">
                <a:solidFill>
                  <a:srgbClr val="FF0000"/>
                </a:solidFill>
              </a:rPr>
              <a:t>誤解</a:t>
            </a:r>
            <a:endParaRPr lang="ja-JP" altLang="en-US" sz="3200" b="1" dirty="0">
              <a:solidFill>
                <a:srgbClr val="FF0000"/>
              </a:solidFill>
            </a:endParaRPr>
          </a:p>
          <a:p>
            <a:pPr eaLnBrk="1" hangingPunct="1"/>
            <a:r>
              <a:rPr lang="ja-JP" altLang="ja-JP" sz="2400" dirty="0" smtClean="0">
                <a:solidFill>
                  <a:srgbClr val="00B050"/>
                </a:solidFill>
              </a:rPr>
              <a:t>★</a:t>
            </a:r>
            <a:r>
              <a:rPr lang="ja-JP" altLang="ja-JP" sz="2400" b="1" dirty="0">
                <a:solidFill>
                  <a:srgbClr val="00B050"/>
                </a:solidFill>
              </a:rPr>
              <a:t>アタマを使って</a:t>
            </a:r>
            <a:r>
              <a:rPr lang="ja-JP" altLang="ja-JP" sz="2400" b="1" dirty="0" smtClean="0">
                <a:solidFill>
                  <a:srgbClr val="00B050"/>
                </a:solidFill>
              </a:rPr>
              <a:t>いれば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ボケ</a:t>
            </a:r>
            <a:r>
              <a:rPr lang="ja-JP" altLang="ja-JP" sz="2400" b="1" dirty="0" smtClean="0">
                <a:solidFill>
                  <a:srgbClr val="00B050"/>
                </a:solidFill>
              </a:rPr>
              <a:t>ない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⇒アタマを使ったお２人も</a:t>
            </a:r>
            <a:endParaRPr lang="en-US" altLang="ja-JP" sz="2400" b="1" dirty="0">
              <a:solidFill>
                <a:srgbClr val="00B050"/>
              </a:solidFill>
            </a:endParaRPr>
          </a:p>
          <a:p>
            <a:pPr eaLnBrk="1" hangingPunct="1"/>
            <a:endParaRPr lang="ja-JP" altLang="en-US" sz="3200" b="1" dirty="0" smtClean="0">
              <a:solidFill>
                <a:srgbClr val="0070C0"/>
              </a:solidFill>
            </a:endParaRPr>
          </a:p>
          <a:p>
            <a:pPr eaLnBrk="1" hangingPunct="1"/>
            <a:endParaRPr lang="ja-JP" altLang="en-US" sz="3200" dirty="0">
              <a:solidFill>
                <a:srgbClr val="0070C0"/>
              </a:solidFill>
            </a:endParaRPr>
          </a:p>
          <a:p>
            <a:pPr eaLnBrk="1" hangingPunct="1"/>
            <a:endParaRPr lang="ja-JP" altLang="en-US" sz="3200" dirty="0" smtClean="0">
              <a:solidFill>
                <a:srgbClr val="0070C0"/>
              </a:solidFill>
            </a:endParaRPr>
          </a:p>
          <a:p>
            <a:pPr eaLnBrk="1" hangingPunct="1"/>
            <a:endParaRPr lang="ja-JP" altLang="en-US" sz="3200" dirty="0">
              <a:solidFill>
                <a:srgbClr val="0070C0"/>
              </a:solidFill>
            </a:endParaRPr>
          </a:p>
          <a:p>
            <a:pPr eaLnBrk="1" hangingPunct="1"/>
            <a:r>
              <a:rPr lang="ja-JP" altLang="ja-JP" sz="2400" b="1" dirty="0" smtClean="0">
                <a:solidFill>
                  <a:srgbClr val="0070C0"/>
                </a:solidFill>
              </a:rPr>
              <a:t>★早期治療が大切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⇒「治療」よりケアと環境が大切</a:t>
            </a:r>
            <a:endParaRPr lang="ja-JP" altLang="ja-JP" sz="2400" b="1" dirty="0">
              <a:solidFill>
                <a:srgbClr val="0070C0"/>
              </a:solidFill>
            </a:endParaRPr>
          </a:p>
          <a:p>
            <a:pPr eaLnBrk="1" hangingPunct="1"/>
            <a:r>
              <a:rPr lang="ja-JP" altLang="ja-JP" sz="2400" b="1" dirty="0" smtClean="0">
                <a:solidFill>
                  <a:srgbClr val="FF0000"/>
                </a:solidFill>
              </a:rPr>
              <a:t>★徘徊</a:t>
            </a:r>
            <a:r>
              <a:rPr lang="ja-JP" altLang="ja-JP" sz="2400" b="1" dirty="0">
                <a:solidFill>
                  <a:srgbClr val="FF0000"/>
                </a:solidFill>
              </a:rPr>
              <a:t>・暴力・</a:t>
            </a:r>
            <a:r>
              <a:rPr lang="ja-JP" altLang="ja-JP" sz="2400" b="1" dirty="0" smtClean="0">
                <a:solidFill>
                  <a:srgbClr val="FF0000"/>
                </a:solidFill>
              </a:rPr>
              <a:t>弄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便</a:t>
            </a:r>
            <a:r>
              <a:rPr lang="ja-JP" altLang="ja-JP" sz="2400" b="1" dirty="0" smtClean="0">
                <a:solidFill>
                  <a:srgbClr val="FF0000"/>
                </a:solidFill>
              </a:rPr>
              <a:t>などの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不可解な</a:t>
            </a:r>
            <a:r>
              <a:rPr lang="ja-JP" altLang="ja-JP" sz="2400" b="1" dirty="0" smtClean="0">
                <a:solidFill>
                  <a:srgbClr val="FF0000"/>
                </a:solidFill>
              </a:rPr>
              <a:t>行動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⇒了解可能な心の叫び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ja-JP" altLang="ja-JP" sz="2400" b="1" dirty="0" smtClean="0">
                <a:solidFill>
                  <a:srgbClr val="00B050"/>
                </a:solidFill>
              </a:rPr>
              <a:t>★精神</a:t>
            </a:r>
            <a:r>
              <a:rPr lang="ja-JP" altLang="ja-JP" sz="2400" b="1" dirty="0">
                <a:solidFill>
                  <a:srgbClr val="00B050"/>
                </a:solidFill>
              </a:rPr>
              <a:t>病院</a:t>
            </a:r>
            <a:r>
              <a:rPr lang="ja-JP" altLang="en-US" sz="2400" b="1" dirty="0">
                <a:solidFill>
                  <a:srgbClr val="00B050"/>
                </a:solidFill>
              </a:rPr>
              <a:t>も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やむをえない⇒日本だけの「世界の非常識」</a:t>
            </a:r>
            <a:endParaRPr lang="ja-JP" altLang="ja-JP" sz="2400" b="1" dirty="0">
              <a:solidFill>
                <a:srgbClr val="00B050"/>
              </a:solidFill>
            </a:endParaRPr>
          </a:p>
          <a:p>
            <a:pPr eaLnBrk="1" hangingPunct="1"/>
            <a:r>
              <a:rPr lang="ja-JP" altLang="ja-JP" sz="2400" b="1" dirty="0" smtClean="0">
                <a:solidFill>
                  <a:srgbClr val="002060"/>
                </a:solidFill>
              </a:rPr>
              <a:t>★</a:t>
            </a:r>
            <a:r>
              <a:rPr lang="ja-JP" altLang="ja-JP" sz="2400" b="1" dirty="0">
                <a:solidFill>
                  <a:srgbClr val="002060"/>
                </a:solidFill>
              </a:rPr>
              <a:t>認知症に</a:t>
            </a:r>
            <a:r>
              <a:rPr lang="ja-JP" altLang="ja-JP" sz="2400" b="1" dirty="0" smtClean="0">
                <a:solidFill>
                  <a:srgbClr val="002060"/>
                </a:solidFill>
              </a:rPr>
              <a:t>なった</a:t>
            </a:r>
            <a:r>
              <a:rPr lang="ja-JP" altLang="en-US" sz="2400" b="1" dirty="0" smtClean="0">
                <a:solidFill>
                  <a:srgbClr val="002060"/>
                </a:solidFill>
              </a:rPr>
              <a:t>ら何も分からなくなる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 </a:t>
            </a:r>
            <a:endParaRPr lang="ja-JP" altLang="en-US" sz="24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ja-JP" altLang="en-US" sz="2400" b="1" dirty="0" smtClean="0">
                <a:solidFill>
                  <a:srgbClr val="002060"/>
                </a:solidFill>
              </a:rPr>
              <a:t>　　　⇒できないこと、できることを、支援者</a:t>
            </a:r>
            <a:r>
              <a:rPr lang="ja-JP" altLang="en-US" sz="2400" b="1" dirty="0">
                <a:solidFill>
                  <a:srgbClr val="002060"/>
                </a:solidFill>
              </a:rPr>
              <a:t>が判断</a:t>
            </a:r>
            <a:r>
              <a:rPr lang="ja-JP" altLang="en-US" sz="2400" b="1" dirty="0" smtClean="0">
                <a:solidFill>
                  <a:srgbClr val="002060"/>
                </a:solidFill>
              </a:rPr>
              <a:t>してあげる</a:t>
            </a:r>
          </a:p>
          <a:p>
            <a:pPr eaLnBrk="1" hangingPunct="1"/>
            <a:r>
              <a:rPr lang="ja-JP" altLang="en-US" sz="2400" b="1" dirty="0" smtClean="0">
                <a:solidFill>
                  <a:srgbClr val="002060"/>
                </a:solidFill>
              </a:rPr>
              <a:t>　　　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⇒ご本人の願いに耳を傾けて実現する</a:t>
            </a:r>
            <a:endParaRPr lang="ja-JP" altLang="ja-JP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" b="11839"/>
          <a:stretch/>
        </p:blipFill>
        <p:spPr bwMode="auto">
          <a:xfrm>
            <a:off x="1763688" y="1143936"/>
            <a:ext cx="1872208" cy="188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77847"/>
            <a:ext cx="2232247" cy="158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39552" y="5390064"/>
            <a:ext cx="7392665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国際医療福祉大学大学院医療福祉ジャーナリズム分野教授</a:t>
            </a:r>
          </a:p>
          <a:p>
            <a:r>
              <a:rPr lang="ja-JP" altLang="en-US" b="1" dirty="0"/>
              <a:t>福祉と医療・現場と政策を</a:t>
            </a:r>
            <a:r>
              <a:rPr lang="ja-JP" altLang="en-US" b="1" dirty="0" smtClean="0"/>
              <a:t>つなぐ　志の縁結び係＆小間使い</a:t>
            </a:r>
            <a:br>
              <a:rPr lang="ja-JP" altLang="en-US" b="1" dirty="0" smtClean="0"/>
            </a:br>
            <a:r>
              <a:rPr lang="ja-JP" altLang="en-US" b="1" dirty="0" smtClean="0">
                <a:solidFill>
                  <a:srgbClr val="FF0000"/>
                </a:solidFill>
              </a:rPr>
              <a:t>大熊由紀子（ゆきさん）</a:t>
            </a:r>
            <a:r>
              <a:rPr lang="en-US" altLang="ja-JP" dirty="0" smtClean="0">
                <a:hlinkClick r:id="rId4"/>
              </a:rPr>
              <a:t>yuki@spa.nifty.com</a:t>
            </a:r>
            <a:r>
              <a:rPr lang="ja-JP" altLang="en-US" dirty="0" smtClean="0"/>
              <a:t>　・</a:t>
            </a:r>
            <a:r>
              <a:rPr lang="en-US" altLang="ja-JP" dirty="0" smtClean="0">
                <a:hlinkClick r:id="rId5"/>
              </a:rPr>
              <a:t>http://www.yuki-enishi.com/</a:t>
            </a:r>
            <a:r>
              <a:rPr lang="en-US" altLang="ja-JP" dirty="0" smtClean="0"/>
              <a:t> 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en-US" altLang="ja-JP" dirty="0" smtClean="0"/>
              <a:t>https://www.facebook.com/profile.php?id=100006099188277&amp;ref=tn_tnmn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48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162</Words>
  <Application>Microsoft Office PowerPoint</Application>
  <PresentationFormat>画面に合わせる (4:3)</PresentationFormat>
  <Paragraphs>31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fmvuser</dc:creator>
  <cp:lastModifiedBy>fmvuser</cp:lastModifiedBy>
  <cp:revision>20</cp:revision>
  <cp:lastPrinted>2014-10-07T05:54:24Z</cp:lastPrinted>
  <dcterms:created xsi:type="dcterms:W3CDTF">2014-09-07T06:01:14Z</dcterms:created>
  <dcterms:modified xsi:type="dcterms:W3CDTF">2014-10-09T18:36:03Z</dcterms:modified>
</cp:coreProperties>
</file>