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charts/chart7.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 id="2147483720" r:id="rId5"/>
    <p:sldMasterId id="2147483732" r:id="rId6"/>
  </p:sldMasterIdLst>
  <p:notesMasterIdLst>
    <p:notesMasterId r:id="rId50"/>
  </p:notesMasterIdLst>
  <p:handoutMasterIdLst>
    <p:handoutMasterId r:id="rId51"/>
  </p:handoutMasterIdLst>
  <p:sldIdLst>
    <p:sldId id="274" r:id="rId7"/>
    <p:sldId id="326" r:id="rId8"/>
    <p:sldId id="327" r:id="rId9"/>
    <p:sldId id="328" r:id="rId10"/>
    <p:sldId id="329" r:id="rId11"/>
    <p:sldId id="358" r:id="rId12"/>
    <p:sldId id="333" r:id="rId13"/>
    <p:sldId id="356" r:id="rId14"/>
    <p:sldId id="337" r:id="rId15"/>
    <p:sldId id="338" r:id="rId16"/>
    <p:sldId id="339" r:id="rId17"/>
    <p:sldId id="340" r:id="rId18"/>
    <p:sldId id="341" r:id="rId19"/>
    <p:sldId id="342" r:id="rId20"/>
    <p:sldId id="343" r:id="rId21"/>
    <p:sldId id="344" r:id="rId22"/>
    <p:sldId id="345" r:id="rId23"/>
    <p:sldId id="346" r:id="rId24"/>
    <p:sldId id="348" r:id="rId25"/>
    <p:sldId id="384" r:id="rId26"/>
    <p:sldId id="385" r:id="rId27"/>
    <p:sldId id="363" r:id="rId28"/>
    <p:sldId id="359" r:id="rId29"/>
    <p:sldId id="360" r:id="rId30"/>
    <p:sldId id="361" r:id="rId31"/>
    <p:sldId id="364" r:id="rId32"/>
    <p:sldId id="366" r:id="rId33"/>
    <p:sldId id="365" r:id="rId34"/>
    <p:sldId id="367" r:id="rId35"/>
    <p:sldId id="368" r:id="rId36"/>
    <p:sldId id="370" r:id="rId37"/>
    <p:sldId id="371" r:id="rId38"/>
    <p:sldId id="372" r:id="rId39"/>
    <p:sldId id="373" r:id="rId40"/>
    <p:sldId id="374" r:id="rId41"/>
    <p:sldId id="375" r:id="rId42"/>
    <p:sldId id="376" r:id="rId43"/>
    <p:sldId id="377" r:id="rId44"/>
    <p:sldId id="380" r:id="rId45"/>
    <p:sldId id="381" r:id="rId46"/>
    <p:sldId id="382" r:id="rId47"/>
    <p:sldId id="383" r:id="rId48"/>
    <p:sldId id="355" r:id="rId49"/>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2D32"/>
    <a:srgbClr val="FF3300"/>
    <a:srgbClr val="FB1705"/>
    <a:srgbClr val="D8210E"/>
    <a:srgbClr val="F9AD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4" d="100"/>
          <a:sy n="94" d="100"/>
        </p:scale>
        <p:origin x="-96" y="-408"/>
      </p:cViewPr>
      <p:guideLst>
        <p:guide orient="horz" pos="2160"/>
        <p:guide pos="2880"/>
      </p:guideLst>
    </p:cSldViewPr>
  </p:slideViewPr>
  <p:notesTextViewPr>
    <p:cViewPr>
      <p:scale>
        <a:sx n="100" d="100"/>
        <a:sy n="100" d="100"/>
      </p:scale>
      <p:origin x="0" y="0"/>
    </p:cViewPr>
  </p:notesTextViewPr>
  <p:notesViewPr>
    <p:cSldViewPr>
      <p:cViewPr>
        <p:scale>
          <a:sx n="70" d="100"/>
          <a:sy n="70" d="100"/>
        </p:scale>
        <p:origin x="-1464" y="1134"/>
      </p:cViewPr>
      <p:guideLst>
        <p:guide orient="horz" pos="3108"/>
        <p:guide pos="212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barChart>
        <c:barDir val="bar"/>
        <c:grouping val="percentStacked"/>
        <c:varyColors val="0"/>
        <c:ser>
          <c:idx val="0"/>
          <c:order val="0"/>
          <c:tx>
            <c:strRef>
              <c:f>Sheet1!$B$2</c:f>
              <c:strCache>
                <c:ptCount val="1"/>
                <c:pt idx="0">
                  <c:v>思う</c:v>
                </c:pt>
              </c:strCache>
            </c:strRef>
          </c:tx>
          <c:invertIfNegative val="0"/>
          <c:dLbls>
            <c:txPr>
              <a:bodyPr/>
              <a:lstStyle/>
              <a:p>
                <a:pPr>
                  <a:defRPr>
                    <a:solidFill>
                      <a:schemeClr val="bg1"/>
                    </a:solidFill>
                  </a:defRPr>
                </a:pPr>
                <a:endParaRPr lang="ja-JP"/>
              </a:p>
            </c:txPr>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Sheet1!$B$3:$B$4</c:f>
              <c:numCache>
                <c:formatCode>General</c:formatCode>
                <c:ptCount val="2"/>
                <c:pt idx="0">
                  <c:v>238</c:v>
                </c:pt>
                <c:pt idx="1">
                  <c:v>297</c:v>
                </c:pt>
              </c:numCache>
            </c:numRef>
          </c:val>
        </c:ser>
        <c:ser>
          <c:idx val="1"/>
          <c:order val="1"/>
          <c:tx>
            <c:strRef>
              <c:f>Sheet1!$C$2</c:f>
              <c:strCache>
                <c:ptCount val="1"/>
                <c:pt idx="0">
                  <c:v>思わない</c:v>
                </c:pt>
              </c:strCache>
            </c:strRef>
          </c:tx>
          <c:invertIfNegative val="0"/>
          <c:dLbls>
            <c:txPr>
              <a:bodyPr/>
              <a:lstStyle/>
              <a:p>
                <a:pPr>
                  <a:defRPr>
                    <a:solidFill>
                      <a:schemeClr val="bg1"/>
                    </a:solidFill>
                  </a:defRPr>
                </a:pPr>
                <a:endParaRPr lang="ja-JP"/>
              </a:p>
            </c:txPr>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Sheet1!$C$3:$C$4</c:f>
              <c:numCache>
                <c:formatCode>General</c:formatCode>
                <c:ptCount val="2"/>
                <c:pt idx="0">
                  <c:v>284</c:v>
                </c:pt>
                <c:pt idx="1">
                  <c:v>225</c:v>
                </c:pt>
              </c:numCache>
            </c:numRef>
          </c:val>
        </c:ser>
        <c:dLbls>
          <c:showLegendKey val="0"/>
          <c:showVal val="1"/>
          <c:showCatName val="0"/>
          <c:showSerName val="0"/>
          <c:showPercent val="0"/>
          <c:showBubbleSize val="0"/>
        </c:dLbls>
        <c:gapWidth val="75"/>
        <c:overlap val="100"/>
        <c:axId val="282805760"/>
        <c:axId val="282807680"/>
      </c:barChart>
      <c:catAx>
        <c:axId val="282805760"/>
        <c:scaling>
          <c:orientation val="minMax"/>
        </c:scaling>
        <c:delete val="0"/>
        <c:axPos val="l"/>
        <c:majorTickMark val="none"/>
        <c:minorTickMark val="none"/>
        <c:tickLblPos val="nextTo"/>
        <c:crossAx val="282807680"/>
        <c:crosses val="autoZero"/>
        <c:auto val="1"/>
        <c:lblAlgn val="ctr"/>
        <c:lblOffset val="100"/>
        <c:noMultiLvlLbl val="0"/>
      </c:catAx>
      <c:valAx>
        <c:axId val="282807680"/>
        <c:scaling>
          <c:orientation val="minMax"/>
        </c:scaling>
        <c:delete val="0"/>
        <c:axPos val="b"/>
        <c:majorGridlines/>
        <c:numFmt formatCode="0%" sourceLinked="1"/>
        <c:majorTickMark val="none"/>
        <c:minorTickMark val="none"/>
        <c:tickLblPos val="nextTo"/>
        <c:crossAx val="282805760"/>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barChart>
        <c:barDir val="bar"/>
        <c:grouping val="percentStacked"/>
        <c:varyColors val="0"/>
        <c:ser>
          <c:idx val="0"/>
          <c:order val="0"/>
          <c:tx>
            <c:strRef>
              <c:f>Sheet1!$B$2</c:f>
              <c:strCache>
                <c:ptCount val="1"/>
                <c:pt idx="0">
                  <c:v>あり</c:v>
                </c:pt>
              </c:strCache>
            </c:strRef>
          </c:tx>
          <c:invertIfNegative val="0"/>
          <c:dLbls>
            <c:txPr>
              <a:bodyPr/>
              <a:lstStyle/>
              <a:p>
                <a:pPr>
                  <a:defRPr>
                    <a:solidFill>
                      <a:schemeClr val="bg1"/>
                    </a:solidFill>
                  </a:defRPr>
                </a:pPr>
                <a:endParaRPr lang="ja-JP"/>
              </a:p>
            </c:txPr>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Sheet1!$B$3:$B$4</c:f>
              <c:numCache>
                <c:formatCode>General</c:formatCode>
                <c:ptCount val="2"/>
                <c:pt idx="0">
                  <c:v>240</c:v>
                </c:pt>
                <c:pt idx="1">
                  <c:v>352</c:v>
                </c:pt>
              </c:numCache>
            </c:numRef>
          </c:val>
        </c:ser>
        <c:ser>
          <c:idx val="1"/>
          <c:order val="1"/>
          <c:tx>
            <c:strRef>
              <c:f>Sheet1!$C$2</c:f>
              <c:strCache>
                <c:ptCount val="1"/>
                <c:pt idx="0">
                  <c:v>なし</c:v>
                </c:pt>
              </c:strCache>
            </c:strRef>
          </c:tx>
          <c:invertIfNegative val="0"/>
          <c:dLbls>
            <c:txPr>
              <a:bodyPr/>
              <a:lstStyle/>
              <a:p>
                <a:pPr>
                  <a:defRPr>
                    <a:solidFill>
                      <a:schemeClr val="bg1"/>
                    </a:solidFill>
                  </a:defRPr>
                </a:pPr>
                <a:endParaRPr lang="ja-JP"/>
              </a:p>
            </c:txPr>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Sheet1!$C$3:$C$4</c:f>
              <c:numCache>
                <c:formatCode>General</c:formatCode>
                <c:ptCount val="2"/>
                <c:pt idx="0">
                  <c:v>253</c:v>
                </c:pt>
                <c:pt idx="1">
                  <c:v>133</c:v>
                </c:pt>
              </c:numCache>
            </c:numRef>
          </c:val>
        </c:ser>
        <c:ser>
          <c:idx val="2"/>
          <c:order val="2"/>
          <c:tx>
            <c:strRef>
              <c:f>Sheet1!$D$2</c:f>
              <c:strCache>
                <c:ptCount val="1"/>
                <c:pt idx="0">
                  <c:v>覚えていない</c:v>
                </c:pt>
              </c:strCache>
            </c:strRef>
          </c:tx>
          <c:invertIfNegative val="0"/>
          <c:dLbls>
            <c:dLbl>
              <c:idx val="0"/>
              <c:layout>
                <c:manualLayout>
                  <c:x val="-9.9890572630573007E-2"/>
                  <c:y val="-0.2050834007227727"/>
                </c:manualLayout>
              </c:layout>
              <c:showLegendKey val="0"/>
              <c:showVal val="1"/>
              <c:showCatName val="0"/>
              <c:showSerName val="1"/>
              <c:showPercent val="0"/>
              <c:showBubbleSize val="0"/>
              <c:separator>
</c:separator>
            </c:dLbl>
            <c:dLbl>
              <c:idx val="1"/>
              <c:layout>
                <c:manualLayout>
                  <c:x val="-9.3647411841162195E-2"/>
                  <c:y val="-0.17844919283669833"/>
                </c:manualLayout>
              </c:layout>
              <c:showLegendKey val="0"/>
              <c:showVal val="1"/>
              <c:showCatName val="0"/>
              <c:showSerName val="1"/>
              <c:showPercent val="0"/>
              <c:showBubbleSize val="0"/>
              <c:separator>
</c:separator>
            </c:dLbl>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Sheet1!$D$3:$D$4</c:f>
              <c:numCache>
                <c:formatCode>General</c:formatCode>
                <c:ptCount val="2"/>
                <c:pt idx="0">
                  <c:v>3</c:v>
                </c:pt>
                <c:pt idx="1">
                  <c:v>12</c:v>
                </c:pt>
              </c:numCache>
            </c:numRef>
          </c:val>
        </c:ser>
        <c:ser>
          <c:idx val="3"/>
          <c:order val="3"/>
          <c:tx>
            <c:strRef>
              <c:f>Sheet1!$E$2</c:f>
              <c:strCache>
                <c:ptCount val="1"/>
                <c:pt idx="0">
                  <c:v>その他</c:v>
                </c:pt>
              </c:strCache>
            </c:strRef>
          </c:tx>
          <c:invertIfNegative val="0"/>
          <c:dLbls>
            <c:dLbl>
              <c:idx val="0"/>
              <c:layout>
                <c:manualLayout>
                  <c:x val="5.7749237302050019E-2"/>
                  <c:y val="-0.19176629677973553"/>
                </c:manualLayout>
              </c:layout>
              <c:showLegendKey val="0"/>
              <c:showVal val="1"/>
              <c:showCatName val="0"/>
              <c:showSerName val="1"/>
              <c:showPercent val="0"/>
              <c:showBubbleSize val="0"/>
              <c:separator>
</c:separator>
            </c:dLbl>
            <c:dLbl>
              <c:idx val="1"/>
              <c:layout>
                <c:manualLayout>
                  <c:x val="3.9800887413689534E-2"/>
                  <c:y val="-0.17844919283669833"/>
                </c:manualLayout>
              </c:layout>
              <c:showLegendKey val="0"/>
              <c:showVal val="1"/>
              <c:showCatName val="0"/>
              <c:showSerName val="1"/>
              <c:showPercent val="0"/>
              <c:showBubbleSize val="0"/>
              <c:separator>
</c:separator>
            </c:dLbl>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Sheet1!$E$3:$E$4</c:f>
              <c:numCache>
                <c:formatCode>General</c:formatCode>
                <c:ptCount val="2"/>
                <c:pt idx="0">
                  <c:v>7</c:v>
                </c:pt>
                <c:pt idx="1">
                  <c:v>7</c:v>
                </c:pt>
              </c:numCache>
            </c:numRef>
          </c:val>
        </c:ser>
        <c:ser>
          <c:idx val="4"/>
          <c:order val="4"/>
          <c:tx>
            <c:strRef>
              <c:f>Sheet1!$F$2</c:f>
              <c:strCache>
                <c:ptCount val="1"/>
                <c:pt idx="0">
                  <c:v>不明</c:v>
                </c:pt>
              </c:strCache>
            </c:strRef>
          </c:tx>
          <c:invertIfNegative val="0"/>
          <c:dLbls>
            <c:dLbl>
              <c:idx val="0"/>
              <c:layout>
                <c:manualLayout>
                  <c:x val="1.7168692170879737E-2"/>
                  <c:y val="1.8643945520252066E-2"/>
                </c:manualLayout>
              </c:layout>
              <c:showLegendKey val="0"/>
              <c:showVal val="1"/>
              <c:showCatName val="0"/>
              <c:showSerName val="1"/>
              <c:showPercent val="0"/>
              <c:showBubbleSize val="0"/>
              <c:separator>
</c:separator>
            </c:dLbl>
            <c:dLbl>
              <c:idx val="1"/>
              <c:layout>
                <c:manualLayout>
                  <c:x val="1.7168692170879737E-2"/>
                  <c:y val="1.3317103943037213E-2"/>
                </c:manualLayout>
              </c:layout>
              <c:showLegendKey val="0"/>
              <c:showVal val="1"/>
              <c:showCatName val="0"/>
              <c:showSerName val="1"/>
              <c:showPercent val="0"/>
              <c:showBubbleSize val="0"/>
              <c:separator>
</c:separator>
            </c:dLbl>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Sheet1!$F$3:$F$4</c:f>
              <c:numCache>
                <c:formatCode>General</c:formatCode>
                <c:ptCount val="2"/>
                <c:pt idx="0">
                  <c:v>20</c:v>
                </c:pt>
                <c:pt idx="1">
                  <c:v>19</c:v>
                </c:pt>
              </c:numCache>
            </c:numRef>
          </c:val>
        </c:ser>
        <c:dLbls>
          <c:showLegendKey val="0"/>
          <c:showVal val="1"/>
          <c:showCatName val="0"/>
          <c:showSerName val="0"/>
          <c:showPercent val="0"/>
          <c:showBubbleSize val="0"/>
        </c:dLbls>
        <c:gapWidth val="75"/>
        <c:overlap val="100"/>
        <c:axId val="292242176"/>
        <c:axId val="292286464"/>
      </c:barChart>
      <c:catAx>
        <c:axId val="292242176"/>
        <c:scaling>
          <c:orientation val="minMax"/>
        </c:scaling>
        <c:delete val="0"/>
        <c:axPos val="l"/>
        <c:majorTickMark val="none"/>
        <c:minorTickMark val="none"/>
        <c:tickLblPos val="nextTo"/>
        <c:crossAx val="292286464"/>
        <c:crosses val="autoZero"/>
        <c:auto val="1"/>
        <c:lblAlgn val="ctr"/>
        <c:lblOffset val="100"/>
        <c:noMultiLvlLbl val="0"/>
      </c:catAx>
      <c:valAx>
        <c:axId val="292286464"/>
        <c:scaling>
          <c:orientation val="minMax"/>
        </c:scaling>
        <c:delete val="0"/>
        <c:axPos val="b"/>
        <c:majorGridlines/>
        <c:numFmt formatCode="0%" sourceLinked="1"/>
        <c:majorTickMark val="none"/>
        <c:minorTickMark val="none"/>
        <c:tickLblPos val="nextTo"/>
        <c:crossAx val="292242176"/>
        <c:crosses val="autoZero"/>
        <c:crossBetween val="between"/>
      </c:valAx>
    </c:plotArea>
    <c:plotVisOnly val="1"/>
    <c:dispBlanksAs val="gap"/>
    <c:showDLblsOverMax val="0"/>
  </c:chart>
  <c:txPr>
    <a:bodyPr/>
    <a:lstStyle/>
    <a:p>
      <a:pPr>
        <a:defRPr sz="1800"/>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barChart>
        <c:barDir val="col"/>
        <c:grouping val="clustered"/>
        <c:varyColors val="0"/>
        <c:ser>
          <c:idx val="0"/>
          <c:order val="0"/>
          <c:tx>
            <c:strRef>
              <c:f>Sheet1!$B$2</c:f>
              <c:strCache>
                <c:ptCount val="1"/>
                <c:pt idx="0">
                  <c:v>人数</c:v>
                </c:pt>
              </c:strCache>
            </c:strRef>
          </c:tx>
          <c:invertIfNegative val="0"/>
          <c:dLbls>
            <c:dLbl>
              <c:idx val="6"/>
              <c:layout/>
              <c:tx>
                <c:rich>
                  <a:bodyPr/>
                  <a:lstStyle/>
                  <a:p>
                    <a:r>
                      <a:rPr lang="en-US" altLang="ja-JP" dirty="0" smtClean="0"/>
                      <a:t> </a:t>
                    </a:r>
                    <a:r>
                      <a:rPr lang="en-US" altLang="ja-JP" dirty="0"/>
                      <a:t>51</a:t>
                    </a:r>
                    <a:endParaRPr lang="ja-JP" altLang="en-US" dirty="0"/>
                  </a:p>
                </c:rich>
              </c:tx>
              <c:showLegendKey val="0"/>
              <c:showVal val="1"/>
              <c:showCatName val="0"/>
              <c:showSerName val="1"/>
              <c:showPercent val="0"/>
              <c:showBubbleSize val="0"/>
            </c:dLbl>
            <c:showLegendKey val="0"/>
            <c:showVal val="1"/>
            <c:showCatName val="0"/>
            <c:showSerName val="0"/>
            <c:showPercent val="0"/>
            <c:showBubbleSize val="0"/>
            <c:showLeaderLines val="0"/>
          </c:dLbls>
          <c:cat>
            <c:strRef>
              <c:f>Sheet1!$A$3:$A$9</c:f>
              <c:strCache>
                <c:ptCount val="7"/>
                <c:pt idx="0">
                  <c:v>自分の身体・
 　　　心の悩み</c:v>
                </c:pt>
                <c:pt idx="1">
                  <c:v>家族の健康状態
　　　　　　　の悩み</c:v>
                </c:pt>
                <c:pt idx="2">
                  <c:v>家族内の後追い
             の心配</c:v>
                </c:pt>
                <c:pt idx="3">
                  <c:v>家計の悩み</c:v>
                </c:pt>
                <c:pt idx="4">
                  <c:v>死後の手続き</c:v>
                </c:pt>
                <c:pt idx="5">
                  <c:v>身内・親戚
      との関係</c:v>
                </c:pt>
                <c:pt idx="6">
                  <c:v>その他</c:v>
                </c:pt>
              </c:strCache>
            </c:strRef>
          </c:cat>
          <c:val>
            <c:numRef>
              <c:f>Sheet1!$B$3:$B$9</c:f>
              <c:numCache>
                <c:formatCode>General</c:formatCode>
                <c:ptCount val="7"/>
                <c:pt idx="0">
                  <c:v>138</c:v>
                </c:pt>
                <c:pt idx="1">
                  <c:v>68</c:v>
                </c:pt>
                <c:pt idx="2">
                  <c:v>47</c:v>
                </c:pt>
                <c:pt idx="3">
                  <c:v>59</c:v>
                </c:pt>
                <c:pt idx="4">
                  <c:v>36</c:v>
                </c:pt>
                <c:pt idx="5">
                  <c:v>96</c:v>
                </c:pt>
                <c:pt idx="6">
                  <c:v>51</c:v>
                </c:pt>
              </c:numCache>
            </c:numRef>
          </c:val>
        </c:ser>
        <c:dLbls>
          <c:showLegendKey val="0"/>
          <c:showVal val="0"/>
          <c:showCatName val="0"/>
          <c:showSerName val="0"/>
          <c:showPercent val="0"/>
          <c:showBubbleSize val="0"/>
        </c:dLbls>
        <c:gapWidth val="150"/>
        <c:axId val="327135232"/>
        <c:axId val="327136768"/>
      </c:barChart>
      <c:catAx>
        <c:axId val="327135232"/>
        <c:scaling>
          <c:orientation val="minMax"/>
        </c:scaling>
        <c:delete val="0"/>
        <c:axPos val="b"/>
        <c:majorTickMark val="none"/>
        <c:minorTickMark val="none"/>
        <c:tickLblPos val="nextTo"/>
        <c:txPr>
          <a:bodyPr rot="0" vert="eaVert"/>
          <a:lstStyle/>
          <a:p>
            <a:pPr>
              <a:defRPr sz="1400"/>
            </a:pPr>
            <a:endParaRPr lang="ja-JP"/>
          </a:p>
        </c:txPr>
        <c:crossAx val="327136768"/>
        <c:crosses val="autoZero"/>
        <c:auto val="1"/>
        <c:lblAlgn val="ctr"/>
        <c:lblOffset val="100"/>
        <c:noMultiLvlLbl val="0"/>
      </c:catAx>
      <c:valAx>
        <c:axId val="327136768"/>
        <c:scaling>
          <c:orientation val="minMax"/>
        </c:scaling>
        <c:delete val="0"/>
        <c:axPos val="l"/>
        <c:majorGridlines/>
        <c:title>
          <c:tx>
            <c:rich>
              <a:bodyPr rot="0" vert="eaVert"/>
              <a:lstStyle/>
              <a:p>
                <a:pPr>
                  <a:defRPr/>
                </a:pPr>
                <a:r>
                  <a:rPr lang="ja-JP" altLang="en-US" dirty="0" smtClean="0"/>
                  <a:t>人数</a:t>
                </a:r>
                <a:r>
                  <a:rPr lang="en-US" altLang="ja-JP" dirty="0" smtClean="0"/>
                  <a:t>	</a:t>
                </a:r>
                <a:endParaRPr lang="ja-JP" altLang="en-US" dirty="0"/>
              </a:p>
            </c:rich>
          </c:tx>
          <c:layout/>
          <c:overlay val="0"/>
        </c:title>
        <c:numFmt formatCode="General" sourceLinked="1"/>
        <c:majorTickMark val="none"/>
        <c:minorTickMark val="none"/>
        <c:tickLblPos val="nextTo"/>
        <c:crossAx val="327135232"/>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barChart>
        <c:barDir val="bar"/>
        <c:grouping val="percentStacked"/>
        <c:varyColors val="0"/>
        <c:ser>
          <c:idx val="0"/>
          <c:order val="0"/>
          <c:tx>
            <c:strRef>
              <c:f>Sheet1!$B$2</c:f>
              <c:strCache>
                <c:ptCount val="1"/>
                <c:pt idx="0">
                  <c:v>あり</c:v>
                </c:pt>
              </c:strCache>
            </c:strRef>
          </c:tx>
          <c:invertIfNegative val="0"/>
          <c:dLbls>
            <c:txPr>
              <a:bodyPr/>
              <a:lstStyle/>
              <a:p>
                <a:pPr>
                  <a:defRPr>
                    <a:solidFill>
                      <a:schemeClr val="bg1"/>
                    </a:solidFill>
                  </a:defRPr>
                </a:pPr>
                <a:endParaRPr lang="ja-JP"/>
              </a:p>
            </c:txPr>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Sheet1!$B$3:$B$4</c:f>
              <c:numCache>
                <c:formatCode>General</c:formatCode>
                <c:ptCount val="2"/>
                <c:pt idx="0">
                  <c:v>92</c:v>
                </c:pt>
                <c:pt idx="1">
                  <c:v>170</c:v>
                </c:pt>
              </c:numCache>
            </c:numRef>
          </c:val>
        </c:ser>
        <c:ser>
          <c:idx val="1"/>
          <c:order val="1"/>
          <c:tx>
            <c:strRef>
              <c:f>Sheet1!$C$2</c:f>
              <c:strCache>
                <c:ptCount val="1"/>
                <c:pt idx="0">
                  <c:v>なし</c:v>
                </c:pt>
              </c:strCache>
            </c:strRef>
          </c:tx>
          <c:invertIfNegative val="0"/>
          <c:dLbls>
            <c:txPr>
              <a:bodyPr/>
              <a:lstStyle/>
              <a:p>
                <a:pPr>
                  <a:defRPr>
                    <a:solidFill>
                      <a:schemeClr val="bg1"/>
                    </a:solidFill>
                  </a:defRPr>
                </a:pPr>
                <a:endParaRPr lang="ja-JP"/>
              </a:p>
            </c:txPr>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Sheet1!$C$3:$C$4</c:f>
              <c:numCache>
                <c:formatCode>General</c:formatCode>
                <c:ptCount val="2"/>
                <c:pt idx="0">
                  <c:v>357</c:v>
                </c:pt>
                <c:pt idx="1">
                  <c:v>275</c:v>
                </c:pt>
              </c:numCache>
            </c:numRef>
          </c:val>
        </c:ser>
        <c:ser>
          <c:idx val="2"/>
          <c:order val="2"/>
          <c:tx>
            <c:strRef>
              <c:f>Sheet1!$D$2</c:f>
              <c:strCache>
                <c:ptCount val="1"/>
                <c:pt idx="0">
                  <c:v>覚えていない</c:v>
                </c:pt>
              </c:strCache>
            </c:strRef>
          </c:tx>
          <c:invertIfNegative val="0"/>
          <c:dLbls>
            <c:dLbl>
              <c:idx val="0"/>
              <c:layout>
                <c:manualLayout>
                  <c:x val="-0.13422795697233247"/>
                  <c:y val="-0.2050834007227727"/>
                </c:manualLayout>
              </c:layout>
              <c:showLegendKey val="0"/>
              <c:showVal val="1"/>
              <c:showCatName val="0"/>
              <c:showSerName val="1"/>
              <c:showPercent val="0"/>
              <c:showBubbleSize val="0"/>
              <c:separator>
</c:separator>
            </c:dLbl>
            <c:dLbl>
              <c:idx val="1"/>
              <c:layout>
                <c:manualLayout>
                  <c:x val="-0.13734953736703789"/>
                  <c:y val="-0.17844919283669833"/>
                </c:manualLayout>
              </c:layout>
              <c:showLegendKey val="0"/>
              <c:showVal val="1"/>
              <c:showCatName val="0"/>
              <c:showSerName val="1"/>
              <c:showPercent val="0"/>
              <c:showBubbleSize val="0"/>
              <c:separator>
</c:separator>
            </c:dLbl>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Sheet1!$D$3:$D$4</c:f>
              <c:numCache>
                <c:formatCode>General</c:formatCode>
                <c:ptCount val="2"/>
                <c:pt idx="0">
                  <c:v>2</c:v>
                </c:pt>
                <c:pt idx="1">
                  <c:v>6</c:v>
                </c:pt>
              </c:numCache>
            </c:numRef>
          </c:val>
        </c:ser>
        <c:ser>
          <c:idx val="3"/>
          <c:order val="3"/>
          <c:tx>
            <c:strRef>
              <c:f>Sheet1!$E$2</c:f>
              <c:strCache>
                <c:ptCount val="1"/>
                <c:pt idx="0">
                  <c:v>その他</c:v>
                </c:pt>
              </c:strCache>
            </c:strRef>
          </c:tx>
          <c:invertIfNegative val="0"/>
          <c:dLbls>
            <c:dLbl>
              <c:idx val="0"/>
              <c:layout>
                <c:manualLayout>
                  <c:x val="5.7749237302050019E-2"/>
                  <c:y val="-0.19176629677973553"/>
                </c:manualLayout>
              </c:layout>
              <c:showLegendKey val="0"/>
              <c:showVal val="1"/>
              <c:showCatName val="0"/>
              <c:showSerName val="1"/>
              <c:showPercent val="0"/>
              <c:showBubbleSize val="0"/>
              <c:separator>
</c:separator>
            </c:dLbl>
            <c:dLbl>
              <c:idx val="1"/>
              <c:layout>
                <c:manualLayout>
                  <c:x val="4.6823705920581098E-2"/>
                  <c:y val="-0.17844919283669833"/>
                </c:manualLayout>
              </c:layout>
              <c:showLegendKey val="0"/>
              <c:showVal val="1"/>
              <c:showCatName val="0"/>
              <c:showSerName val="1"/>
              <c:showPercent val="0"/>
              <c:showBubbleSize val="0"/>
              <c:separator>
</c:separator>
            </c:dLbl>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Sheet1!$E$3:$E$4</c:f>
              <c:numCache>
                <c:formatCode>General</c:formatCode>
                <c:ptCount val="2"/>
                <c:pt idx="0">
                  <c:v>7</c:v>
                </c:pt>
                <c:pt idx="1">
                  <c:v>4</c:v>
                </c:pt>
              </c:numCache>
            </c:numRef>
          </c:val>
        </c:ser>
        <c:ser>
          <c:idx val="4"/>
          <c:order val="4"/>
          <c:tx>
            <c:strRef>
              <c:f>Sheet1!$F$2</c:f>
              <c:strCache>
                <c:ptCount val="1"/>
                <c:pt idx="0">
                  <c:v>不明</c:v>
                </c:pt>
              </c:strCache>
            </c:strRef>
          </c:tx>
          <c:invertIfNegative val="0"/>
          <c:dLbls>
            <c:showLegendKey val="0"/>
            <c:showVal val="1"/>
            <c:showCatName val="0"/>
            <c:showSerName val="1"/>
            <c:showPercent val="0"/>
            <c:showBubbleSize val="0"/>
            <c:separator>
</c:separator>
            <c:showLeaderLines val="0"/>
          </c:dLbls>
          <c:cat>
            <c:strRef>
              <c:f>Sheet1!$A$3:$A$4</c:f>
              <c:strCache>
                <c:ptCount val="2"/>
                <c:pt idx="0">
                  <c:v>現在</c:v>
                </c:pt>
                <c:pt idx="1">
                  <c:v>直後</c:v>
                </c:pt>
              </c:strCache>
            </c:strRef>
          </c:cat>
          <c:val>
            <c:numRef>
              <c:f>Sheet1!$F$3:$F$4</c:f>
              <c:numCache>
                <c:formatCode>General</c:formatCode>
                <c:ptCount val="2"/>
                <c:pt idx="0">
                  <c:v>65</c:v>
                </c:pt>
                <c:pt idx="1">
                  <c:v>68</c:v>
                </c:pt>
              </c:numCache>
            </c:numRef>
          </c:val>
        </c:ser>
        <c:dLbls>
          <c:showLegendKey val="0"/>
          <c:showVal val="1"/>
          <c:showCatName val="0"/>
          <c:showSerName val="0"/>
          <c:showPercent val="0"/>
          <c:showBubbleSize val="0"/>
        </c:dLbls>
        <c:gapWidth val="75"/>
        <c:overlap val="100"/>
        <c:axId val="338295424"/>
        <c:axId val="339124608"/>
      </c:barChart>
      <c:catAx>
        <c:axId val="338295424"/>
        <c:scaling>
          <c:orientation val="minMax"/>
        </c:scaling>
        <c:delete val="0"/>
        <c:axPos val="l"/>
        <c:majorTickMark val="none"/>
        <c:minorTickMark val="none"/>
        <c:tickLblPos val="nextTo"/>
        <c:crossAx val="339124608"/>
        <c:crosses val="autoZero"/>
        <c:auto val="1"/>
        <c:lblAlgn val="ctr"/>
        <c:lblOffset val="100"/>
        <c:noMultiLvlLbl val="0"/>
      </c:catAx>
      <c:valAx>
        <c:axId val="339124608"/>
        <c:scaling>
          <c:orientation val="minMax"/>
        </c:scaling>
        <c:delete val="0"/>
        <c:axPos val="b"/>
        <c:majorGridlines/>
        <c:numFmt formatCode="0%" sourceLinked="1"/>
        <c:majorTickMark val="none"/>
        <c:minorTickMark val="none"/>
        <c:tickLblPos val="nextTo"/>
        <c:crossAx val="338295424"/>
        <c:crosses val="autoZero"/>
        <c:crossBetween val="between"/>
      </c:valAx>
    </c:plotArea>
    <c:plotVisOnly val="1"/>
    <c:dispBlanksAs val="gap"/>
    <c:showDLblsOverMax val="0"/>
  </c:chart>
  <c:txPr>
    <a:bodyPr/>
    <a:lstStyle/>
    <a:p>
      <a:pPr>
        <a:defRPr sz="1800"/>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9.4915128060329743E-2"/>
          <c:y val="0.17031180368414819"/>
          <c:w val="0.81557228073197996"/>
          <c:h val="0.76592301756661008"/>
        </c:manualLayout>
      </c:layout>
      <c:pieChart>
        <c:varyColors val="1"/>
        <c:ser>
          <c:idx val="0"/>
          <c:order val="0"/>
          <c:tx>
            <c:strRef>
              <c:f>Sheet1!$B$1</c:f>
              <c:strCache>
                <c:ptCount val="1"/>
                <c:pt idx="0">
                  <c:v>故人の死に関して気になる周りからの言動があったか</c:v>
                </c:pt>
              </c:strCache>
            </c:strRef>
          </c:tx>
          <c:dLbls>
            <c:dLbl>
              <c:idx val="0"/>
              <c:layout>
                <c:manualLayout>
                  <c:x val="-0.15096957826603483"/>
                  <c:y val="-0.10203345451585945"/>
                </c:manualLayout>
              </c:layout>
              <c:numFmt formatCode="0.0%" sourceLinked="0"/>
              <c:spPr/>
              <c:txPr>
                <a:bodyPr/>
                <a:lstStyle/>
                <a:p>
                  <a:pPr>
                    <a:defRPr>
                      <a:solidFill>
                        <a:schemeClr val="bg1"/>
                      </a:solidFill>
                    </a:defRPr>
                  </a:pPr>
                  <a:endParaRPr lang="ja-JP"/>
                </a:p>
              </c:txPr>
              <c:showLegendKey val="0"/>
              <c:showVal val="1"/>
              <c:showCatName val="1"/>
              <c:showSerName val="0"/>
              <c:showPercent val="1"/>
              <c:showBubbleSize val="0"/>
              <c:separator>
</c:separator>
            </c:dLbl>
            <c:dLbl>
              <c:idx val="1"/>
              <c:layout/>
              <c:numFmt formatCode="0.0%" sourceLinked="0"/>
              <c:spPr/>
              <c:txPr>
                <a:bodyPr/>
                <a:lstStyle/>
                <a:p>
                  <a:pPr>
                    <a:defRPr>
                      <a:solidFill>
                        <a:schemeClr val="bg1"/>
                      </a:solidFill>
                    </a:defRPr>
                  </a:pPr>
                  <a:endParaRPr lang="ja-JP"/>
                </a:p>
              </c:txPr>
              <c:showLegendKey val="0"/>
              <c:showVal val="1"/>
              <c:showCatName val="1"/>
              <c:showSerName val="0"/>
              <c:showPercent val="1"/>
              <c:showBubbleSize val="0"/>
            </c:dLbl>
            <c:dLbl>
              <c:idx val="2"/>
              <c:layout>
                <c:manualLayout>
                  <c:x val="-0.2341599034482498"/>
                  <c:y val="0.19625613604432343"/>
                </c:manualLayout>
              </c:layout>
              <c:showLegendKey val="0"/>
              <c:showVal val="1"/>
              <c:showCatName val="1"/>
              <c:showSerName val="0"/>
              <c:showPercent val="1"/>
              <c:showBubbleSize val="0"/>
              <c:separator>
</c:separator>
            </c:dLbl>
            <c:dLbl>
              <c:idx val="4"/>
              <c:layout>
                <c:manualLayout>
                  <c:x val="0.25723424144873069"/>
                  <c:y val="2.8568038529368935E-2"/>
                </c:manualLayout>
              </c:layout>
              <c:showLegendKey val="0"/>
              <c:showVal val="1"/>
              <c:showCatName val="1"/>
              <c:showSerName val="0"/>
              <c:showPercent val="1"/>
              <c:showBubbleSize val="0"/>
              <c:separator>
</c:separator>
            </c:dLbl>
            <c:numFmt formatCode="0.0%" sourceLinked="0"/>
            <c:showLegendKey val="0"/>
            <c:showVal val="1"/>
            <c:showCatName val="1"/>
            <c:showSerName val="0"/>
            <c:showPercent val="1"/>
            <c:showBubbleSize val="0"/>
            <c:separator>
</c:separator>
            <c:showLeaderLines val="1"/>
          </c:dLbls>
          <c:cat>
            <c:strRef>
              <c:f>Sheet1!$A$2:$A$6</c:f>
              <c:strCache>
                <c:ptCount val="5"/>
                <c:pt idx="0">
                  <c:v>あった</c:v>
                </c:pt>
                <c:pt idx="1">
                  <c:v>なかった</c:v>
                </c:pt>
                <c:pt idx="2">
                  <c:v>覚えていない</c:v>
                </c:pt>
                <c:pt idx="3">
                  <c:v>その他</c:v>
                </c:pt>
                <c:pt idx="4">
                  <c:v>不明</c:v>
                </c:pt>
              </c:strCache>
            </c:strRef>
          </c:cat>
          <c:val>
            <c:numRef>
              <c:f>Sheet1!$B$2:$B$6</c:f>
              <c:numCache>
                <c:formatCode>General</c:formatCode>
                <c:ptCount val="5"/>
                <c:pt idx="0">
                  <c:v>338</c:v>
                </c:pt>
                <c:pt idx="1">
                  <c:v>157</c:v>
                </c:pt>
                <c:pt idx="2">
                  <c:v>10</c:v>
                </c:pt>
                <c:pt idx="3">
                  <c:v>7</c:v>
                </c:pt>
                <c:pt idx="4">
                  <c:v>11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a:t>紹介元別</a:t>
            </a:r>
            <a:r>
              <a:rPr lang="ja-JP" altLang="en-US" dirty="0" smtClean="0"/>
              <a:t>人数（平成</a:t>
            </a:r>
            <a:r>
              <a:rPr lang="en-US" altLang="ja-JP" dirty="0" smtClean="0"/>
              <a:t>24</a:t>
            </a:r>
            <a:r>
              <a:rPr lang="ja-JP" altLang="en-US" dirty="0" smtClean="0"/>
              <a:t>年～</a:t>
            </a:r>
            <a:r>
              <a:rPr lang="en-US" altLang="ja-JP" dirty="0" smtClean="0"/>
              <a:t>25</a:t>
            </a:r>
            <a:r>
              <a:rPr lang="ja-JP" altLang="en-US" dirty="0" smtClean="0"/>
              <a:t>年　計</a:t>
            </a:r>
            <a:r>
              <a:rPr lang="en-US" altLang="ja-JP" dirty="0" smtClean="0"/>
              <a:t>143</a:t>
            </a:r>
            <a:r>
              <a:rPr lang="ja-JP" altLang="en-US" dirty="0" smtClean="0"/>
              <a:t>名）</a:t>
            </a:r>
            <a:endParaRPr lang="en-US" altLang="ja-JP" dirty="0" smtClean="0"/>
          </a:p>
          <a:p>
            <a:pPr>
              <a:defRPr/>
            </a:pPr>
            <a:r>
              <a:rPr lang="ja-JP" altLang="en-US" sz="1400" dirty="0" smtClean="0"/>
              <a:t>（平成</a:t>
            </a:r>
            <a:r>
              <a:rPr lang="en-US" altLang="ja-JP" sz="1400" dirty="0" smtClean="0"/>
              <a:t>25</a:t>
            </a:r>
            <a:r>
              <a:rPr lang="ja-JP" altLang="en-US" sz="1400" dirty="0" smtClean="0"/>
              <a:t>年は事前相談のみの</a:t>
            </a:r>
            <a:r>
              <a:rPr lang="en-US" altLang="ja-JP" sz="1400" dirty="0" smtClean="0"/>
              <a:t>43</a:t>
            </a:r>
            <a:r>
              <a:rPr lang="ja-JP" altLang="en-US" sz="1400" dirty="0" smtClean="0"/>
              <a:t>名を含む）</a:t>
            </a:r>
            <a:endParaRPr lang="en-US" altLang="ja-JP" sz="1400" dirty="0" smtClean="0"/>
          </a:p>
        </c:rich>
      </c:tx>
      <c:layout>
        <c:manualLayout>
          <c:xMode val="edge"/>
          <c:yMode val="edge"/>
          <c:x val="0.17541259151913524"/>
          <c:y val="2.3206485829059931E-2"/>
        </c:manualLayout>
      </c:layout>
      <c:overlay val="0"/>
    </c:title>
    <c:autoTitleDeleted val="0"/>
    <c:plotArea>
      <c:layout>
        <c:manualLayout>
          <c:layoutTarget val="inner"/>
          <c:xMode val="edge"/>
          <c:yMode val="edge"/>
          <c:x val="0.38412474926473372"/>
          <c:y val="0.26694548558932046"/>
          <c:w val="0.57886013275692205"/>
          <c:h val="0.69310884316947241"/>
        </c:manualLayout>
      </c:layout>
      <c:pieChart>
        <c:varyColors val="1"/>
        <c:ser>
          <c:idx val="0"/>
          <c:order val="0"/>
          <c:tx>
            <c:strRef>
              <c:f>紹介元!$X$3</c:f>
              <c:strCache>
                <c:ptCount val="1"/>
                <c:pt idx="0">
                  <c:v>人数</c:v>
                </c:pt>
              </c:strCache>
            </c:strRef>
          </c:tx>
          <c:spPr>
            <a:ln>
              <a:solidFill>
                <a:schemeClr val="tx2"/>
              </a:solidFill>
            </a:ln>
          </c:spPr>
          <c:dPt>
            <c:idx val="0"/>
            <c:bubble3D val="0"/>
            <c:spPr>
              <a:solidFill>
                <a:schemeClr val="tx2">
                  <a:lumMod val="40000"/>
                  <a:lumOff val="60000"/>
                </a:schemeClr>
              </a:solidFill>
              <a:ln>
                <a:solidFill>
                  <a:schemeClr val="tx2"/>
                </a:solidFill>
              </a:ln>
            </c:spPr>
          </c:dPt>
          <c:dPt>
            <c:idx val="1"/>
            <c:bubble3D val="0"/>
            <c:spPr>
              <a:solidFill>
                <a:schemeClr val="accent2">
                  <a:lumMod val="60000"/>
                  <a:lumOff val="40000"/>
                </a:schemeClr>
              </a:solidFill>
              <a:ln>
                <a:solidFill>
                  <a:schemeClr val="tx2"/>
                </a:solidFill>
              </a:ln>
            </c:spPr>
          </c:dPt>
          <c:dPt>
            <c:idx val="2"/>
            <c:bubble3D val="0"/>
            <c:spPr>
              <a:solidFill>
                <a:schemeClr val="accent3">
                  <a:lumMod val="60000"/>
                  <a:lumOff val="40000"/>
                </a:schemeClr>
              </a:solidFill>
              <a:ln>
                <a:solidFill>
                  <a:schemeClr val="tx2"/>
                </a:solidFill>
              </a:ln>
            </c:spPr>
          </c:dPt>
          <c:dPt>
            <c:idx val="3"/>
            <c:bubble3D val="0"/>
            <c:spPr>
              <a:solidFill>
                <a:schemeClr val="accent4">
                  <a:lumMod val="60000"/>
                  <a:lumOff val="40000"/>
                </a:schemeClr>
              </a:solidFill>
              <a:ln>
                <a:solidFill>
                  <a:schemeClr val="tx2"/>
                </a:solidFill>
              </a:ln>
            </c:spPr>
          </c:dPt>
          <c:dPt>
            <c:idx val="4"/>
            <c:bubble3D val="0"/>
            <c:spPr>
              <a:solidFill>
                <a:schemeClr val="accent5">
                  <a:lumMod val="60000"/>
                  <a:lumOff val="40000"/>
                </a:schemeClr>
              </a:solidFill>
              <a:ln>
                <a:solidFill>
                  <a:schemeClr val="tx2"/>
                </a:solidFill>
              </a:ln>
            </c:spPr>
          </c:dPt>
          <c:dPt>
            <c:idx val="5"/>
            <c:bubble3D val="0"/>
            <c:spPr>
              <a:solidFill>
                <a:schemeClr val="accent6">
                  <a:lumMod val="60000"/>
                  <a:lumOff val="40000"/>
                </a:schemeClr>
              </a:solidFill>
              <a:ln>
                <a:solidFill>
                  <a:schemeClr val="tx2"/>
                </a:solidFill>
              </a:ln>
            </c:spPr>
          </c:dPt>
          <c:dPt>
            <c:idx val="6"/>
            <c:bubble3D val="0"/>
            <c:spPr>
              <a:solidFill>
                <a:schemeClr val="tx2">
                  <a:lumMod val="20000"/>
                  <a:lumOff val="80000"/>
                </a:schemeClr>
              </a:solidFill>
              <a:ln>
                <a:solidFill>
                  <a:schemeClr val="tx2"/>
                </a:solidFill>
              </a:ln>
            </c:spPr>
          </c:dPt>
          <c:dPt>
            <c:idx val="7"/>
            <c:bubble3D val="0"/>
            <c:spPr>
              <a:solidFill>
                <a:schemeClr val="accent2">
                  <a:lumMod val="40000"/>
                  <a:lumOff val="60000"/>
                </a:schemeClr>
              </a:solidFill>
              <a:ln>
                <a:solidFill>
                  <a:schemeClr val="tx2"/>
                </a:solidFill>
              </a:ln>
            </c:spPr>
          </c:dPt>
          <c:dPt>
            <c:idx val="8"/>
            <c:bubble3D val="0"/>
            <c:spPr>
              <a:solidFill>
                <a:schemeClr val="accent3">
                  <a:lumMod val="40000"/>
                  <a:lumOff val="60000"/>
                </a:schemeClr>
              </a:solidFill>
              <a:ln>
                <a:solidFill>
                  <a:schemeClr val="tx2"/>
                </a:solidFill>
              </a:ln>
            </c:spPr>
          </c:dPt>
          <c:dPt>
            <c:idx val="9"/>
            <c:bubble3D val="0"/>
            <c:spPr>
              <a:solidFill>
                <a:schemeClr val="accent4">
                  <a:lumMod val="40000"/>
                  <a:lumOff val="60000"/>
                </a:schemeClr>
              </a:solidFill>
              <a:ln>
                <a:solidFill>
                  <a:schemeClr val="tx2"/>
                </a:solidFill>
              </a:ln>
            </c:spPr>
          </c:dPt>
          <c:dPt>
            <c:idx val="10"/>
            <c:bubble3D val="0"/>
            <c:spPr>
              <a:solidFill>
                <a:schemeClr val="accent1">
                  <a:lumMod val="20000"/>
                  <a:lumOff val="80000"/>
                </a:schemeClr>
              </a:solidFill>
              <a:ln>
                <a:solidFill>
                  <a:schemeClr val="tx2"/>
                </a:solidFill>
              </a:ln>
            </c:spPr>
          </c:dPt>
          <c:dPt>
            <c:idx val="11"/>
            <c:bubble3D val="0"/>
            <c:spPr>
              <a:solidFill>
                <a:schemeClr val="accent6">
                  <a:lumMod val="40000"/>
                  <a:lumOff val="60000"/>
                </a:schemeClr>
              </a:solidFill>
              <a:ln>
                <a:solidFill>
                  <a:schemeClr val="tx2"/>
                </a:solidFill>
              </a:ln>
            </c:spPr>
          </c:dPt>
          <c:dPt>
            <c:idx val="12"/>
            <c:bubble3D val="0"/>
            <c:spPr>
              <a:solidFill>
                <a:schemeClr val="tx2">
                  <a:lumMod val="20000"/>
                  <a:lumOff val="80000"/>
                </a:schemeClr>
              </a:solidFill>
              <a:ln>
                <a:solidFill>
                  <a:schemeClr val="tx2"/>
                </a:solidFill>
              </a:ln>
            </c:spPr>
          </c:dPt>
          <c:dLbls>
            <c:dLbl>
              <c:idx val="3"/>
              <c:layout>
                <c:manualLayout>
                  <c:x val="1.1734730939541516E-2"/>
                  <c:y val="0.14334152930376157"/>
                </c:manualLayout>
              </c:layout>
              <c:showLegendKey val="0"/>
              <c:showVal val="1"/>
              <c:showCatName val="1"/>
              <c:showSerName val="0"/>
              <c:showPercent val="1"/>
              <c:showBubbleSize val="0"/>
            </c:dLbl>
            <c:dLbl>
              <c:idx val="4"/>
              <c:layout>
                <c:manualLayout>
                  <c:x val="-8.0436984888567088E-3"/>
                  <c:y val="5.2507213003269E-2"/>
                </c:manualLayout>
              </c:layout>
              <c:showLegendKey val="0"/>
              <c:showVal val="1"/>
              <c:showCatName val="1"/>
              <c:showSerName val="0"/>
              <c:showPercent val="1"/>
              <c:showBubbleSize val="0"/>
            </c:dLbl>
            <c:dLbl>
              <c:idx val="7"/>
              <c:layout>
                <c:manualLayout>
                  <c:x val="-0.18288233523009734"/>
                  <c:y val="4.5198892042298329E-2"/>
                </c:manualLayout>
              </c:layout>
              <c:showLegendKey val="0"/>
              <c:showVal val="1"/>
              <c:showCatName val="1"/>
              <c:showSerName val="0"/>
              <c:showPercent val="1"/>
              <c:showBubbleSize val="0"/>
            </c:dLbl>
            <c:dLbl>
              <c:idx val="10"/>
              <c:layout>
                <c:manualLayout>
                  <c:x val="0.14379721250678185"/>
                  <c:y val="-5.2210739210794749E-2"/>
                </c:manualLayout>
              </c:layout>
              <c:showLegendKey val="0"/>
              <c:showVal val="1"/>
              <c:showCatName val="1"/>
              <c:showSerName val="0"/>
              <c:showPercent val="1"/>
              <c:showBubbleSize val="0"/>
            </c:dLbl>
            <c:dLbl>
              <c:idx val="11"/>
              <c:layout>
                <c:manualLayout>
                  <c:x val="0.34816461174643598"/>
                  <c:y val="-7.7038041094849116E-2"/>
                </c:manualLayout>
              </c:layout>
              <c:tx>
                <c:rich>
                  <a:bodyPr/>
                  <a:lstStyle/>
                  <a:p>
                    <a:r>
                      <a:rPr lang="ja-JP" altLang="en-US" dirty="0" smtClean="0"/>
                      <a:t>よりそい</a:t>
                    </a:r>
                    <a:r>
                      <a:rPr lang="ja-JP" altLang="en-US" dirty="0"/>
                      <a:t>ホットライン</a:t>
                    </a:r>
                    <a:r>
                      <a:rPr lang="en-US" altLang="ja-JP" dirty="0"/>
                      <a:t>, 2, 1%</a:t>
                    </a:r>
                    <a:endParaRPr lang="ja-JP" altLang="en-US" dirty="0"/>
                  </a:p>
                </c:rich>
              </c:tx>
              <c:showLegendKey val="0"/>
              <c:showVal val="1"/>
              <c:showCatName val="1"/>
              <c:showSerName val="0"/>
              <c:showPercent val="1"/>
              <c:showBubbleSize val="0"/>
            </c:dLbl>
            <c:txPr>
              <a:bodyPr/>
              <a:lstStyle/>
              <a:p>
                <a:pPr>
                  <a:defRPr sz="1400" b="1"/>
                </a:pPr>
                <a:endParaRPr lang="ja-JP"/>
              </a:p>
            </c:txPr>
            <c:showLegendKey val="0"/>
            <c:showVal val="1"/>
            <c:showCatName val="1"/>
            <c:showSerName val="0"/>
            <c:showPercent val="1"/>
            <c:showBubbleSize val="0"/>
            <c:showLeaderLines val="1"/>
          </c:dLbls>
          <c:cat>
            <c:strRef>
              <c:f>紹介元!$W$4:$W$16</c:f>
              <c:strCache>
                <c:ptCount val="13"/>
                <c:pt idx="0">
                  <c:v>総合相談会</c:v>
                </c:pt>
                <c:pt idx="1">
                  <c:v>保健総合センター</c:v>
                </c:pt>
                <c:pt idx="2">
                  <c:v>こころといのち</c:v>
                </c:pt>
                <c:pt idx="3">
                  <c:v>本人</c:v>
                </c:pt>
                <c:pt idx="4">
                  <c:v>区民の声</c:v>
                </c:pt>
                <c:pt idx="5">
                  <c:v>利用者</c:v>
                </c:pt>
                <c:pt idx="6">
                  <c:v>福祉事務所</c:v>
                </c:pt>
                <c:pt idx="7">
                  <c:v>ハローワーク</c:v>
                </c:pt>
                <c:pt idx="8">
                  <c:v>わかちあいの会とまり木</c:v>
                </c:pt>
                <c:pt idx="9">
                  <c:v>地域包括</c:v>
                </c:pt>
                <c:pt idx="10">
                  <c:v>弁護士</c:v>
                </c:pt>
                <c:pt idx="11">
                  <c:v>寄り添いホットライン</c:v>
                </c:pt>
                <c:pt idx="12">
                  <c:v>その他</c:v>
                </c:pt>
              </c:strCache>
            </c:strRef>
          </c:cat>
          <c:val>
            <c:numRef>
              <c:f>紹介元!$X$4:$X$16</c:f>
              <c:numCache>
                <c:formatCode>General</c:formatCode>
                <c:ptCount val="13"/>
                <c:pt idx="0">
                  <c:v>68</c:v>
                </c:pt>
                <c:pt idx="1">
                  <c:v>19</c:v>
                </c:pt>
                <c:pt idx="2">
                  <c:v>17</c:v>
                </c:pt>
                <c:pt idx="3">
                  <c:v>5</c:v>
                </c:pt>
                <c:pt idx="4">
                  <c:v>4</c:v>
                </c:pt>
                <c:pt idx="5">
                  <c:v>4</c:v>
                </c:pt>
                <c:pt idx="6">
                  <c:v>4</c:v>
                </c:pt>
                <c:pt idx="7">
                  <c:v>4</c:v>
                </c:pt>
                <c:pt idx="8">
                  <c:v>2</c:v>
                </c:pt>
                <c:pt idx="9">
                  <c:v>2</c:v>
                </c:pt>
                <c:pt idx="10">
                  <c:v>2</c:v>
                </c:pt>
                <c:pt idx="11">
                  <c:v>2</c:v>
                </c:pt>
                <c:pt idx="12">
                  <c:v>10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活動利用者年代別</a:t>
            </a:r>
            <a:endParaRPr lang="en-US" altLang="ja-JP" sz="1400"/>
          </a:p>
          <a:p>
            <a:pPr>
              <a:defRPr sz="1400"/>
            </a:pPr>
            <a:r>
              <a:rPr lang="ja-JP" altLang="en-US" sz="1400"/>
              <a:t>（実施回数</a:t>
            </a:r>
            <a:r>
              <a:rPr lang="en-US" altLang="ja-JP" sz="1400"/>
              <a:t>154</a:t>
            </a:r>
            <a:r>
              <a:rPr lang="ja-JP" altLang="en-US" sz="1400"/>
              <a:t>回</a:t>
            </a:r>
            <a:r>
              <a:rPr lang="en-US" altLang="ja-JP" sz="1400"/>
              <a:t>/</a:t>
            </a:r>
            <a:r>
              <a:rPr lang="ja-JP" altLang="en-US" sz="1400"/>
              <a:t>のべ</a:t>
            </a:r>
            <a:r>
              <a:rPr lang="en-US" altLang="ja-JP" sz="1400"/>
              <a:t>533</a:t>
            </a:r>
            <a:r>
              <a:rPr lang="ja-JP" altLang="en-US" sz="1400"/>
              <a:t>名参加）</a:t>
            </a:r>
          </a:p>
        </c:rich>
      </c:tx>
      <c:layout>
        <c:manualLayout>
          <c:xMode val="edge"/>
          <c:yMode val="edge"/>
          <c:x val="0.18586811023622046"/>
          <c:y val="2.7777777777777776E-2"/>
        </c:manualLayout>
      </c:layout>
      <c:overlay val="0"/>
    </c:title>
    <c:autoTitleDeleted val="0"/>
    <c:plotArea>
      <c:layout>
        <c:manualLayout>
          <c:layoutTarget val="inner"/>
          <c:xMode val="edge"/>
          <c:yMode val="edge"/>
          <c:x val="0.18278327809559999"/>
          <c:y val="0.24741268904904803"/>
          <c:w val="0.58730615777585438"/>
          <c:h val="0.7135674164507938"/>
        </c:manualLayout>
      </c:layout>
      <c:pieChart>
        <c:varyColors val="1"/>
        <c:ser>
          <c:idx val="0"/>
          <c:order val="0"/>
          <c:tx>
            <c:strRef>
              <c:f>Sheet2!$E$2:$E$4</c:f>
              <c:strCache>
                <c:ptCount val="1"/>
                <c:pt idx="0">
                  <c:v>参加経験者数（実数） 計 参加</c:v>
                </c:pt>
              </c:strCache>
            </c:strRef>
          </c:tx>
          <c:spPr>
            <a:ln>
              <a:solidFill>
                <a:schemeClr val="tx2"/>
              </a:solidFill>
            </a:ln>
          </c:spPr>
          <c:dPt>
            <c:idx val="0"/>
            <c:bubble3D val="0"/>
            <c:spPr>
              <a:solidFill>
                <a:schemeClr val="accent1">
                  <a:lumMod val="60000"/>
                  <a:lumOff val="40000"/>
                </a:schemeClr>
              </a:solidFill>
              <a:ln>
                <a:solidFill>
                  <a:schemeClr val="tx2"/>
                </a:solidFill>
              </a:ln>
            </c:spPr>
          </c:dPt>
          <c:dPt>
            <c:idx val="1"/>
            <c:bubble3D val="0"/>
            <c:spPr>
              <a:solidFill>
                <a:schemeClr val="accent2">
                  <a:lumMod val="60000"/>
                  <a:lumOff val="40000"/>
                </a:schemeClr>
              </a:solidFill>
              <a:ln>
                <a:solidFill>
                  <a:schemeClr val="tx2"/>
                </a:solidFill>
              </a:ln>
            </c:spPr>
          </c:dPt>
          <c:dPt>
            <c:idx val="2"/>
            <c:bubble3D val="0"/>
            <c:spPr>
              <a:solidFill>
                <a:schemeClr val="accent3">
                  <a:lumMod val="60000"/>
                  <a:lumOff val="40000"/>
                </a:schemeClr>
              </a:solidFill>
              <a:ln>
                <a:solidFill>
                  <a:schemeClr val="tx2"/>
                </a:solidFill>
              </a:ln>
            </c:spPr>
          </c:dPt>
          <c:dPt>
            <c:idx val="3"/>
            <c:bubble3D val="0"/>
            <c:spPr>
              <a:solidFill>
                <a:schemeClr val="accent4">
                  <a:lumMod val="60000"/>
                  <a:lumOff val="40000"/>
                </a:schemeClr>
              </a:solidFill>
              <a:ln>
                <a:solidFill>
                  <a:schemeClr val="tx2"/>
                </a:solidFill>
              </a:ln>
            </c:spPr>
          </c:dPt>
          <c:dPt>
            <c:idx val="4"/>
            <c:bubble3D val="0"/>
            <c:spPr>
              <a:solidFill>
                <a:schemeClr val="accent5">
                  <a:lumMod val="60000"/>
                  <a:lumOff val="40000"/>
                </a:schemeClr>
              </a:solidFill>
              <a:ln>
                <a:solidFill>
                  <a:schemeClr val="tx2"/>
                </a:solidFill>
              </a:ln>
            </c:spPr>
          </c:dPt>
          <c:dPt>
            <c:idx val="5"/>
            <c:bubble3D val="0"/>
            <c:spPr>
              <a:solidFill>
                <a:schemeClr val="accent6">
                  <a:lumMod val="60000"/>
                  <a:lumOff val="40000"/>
                </a:schemeClr>
              </a:solidFill>
              <a:ln>
                <a:solidFill>
                  <a:schemeClr val="tx2"/>
                </a:solidFill>
              </a:ln>
            </c:spPr>
          </c:dPt>
          <c:dLbls>
            <c:dLbl>
              <c:idx val="0"/>
              <c:layout>
                <c:manualLayout>
                  <c:x val="-0.19207251789376667"/>
                  <c:y val="3.6367418870670146E-2"/>
                </c:manualLayout>
              </c:layout>
              <c:showLegendKey val="0"/>
              <c:showVal val="0"/>
              <c:showCatName val="1"/>
              <c:showSerName val="0"/>
              <c:showPercent val="1"/>
              <c:showBubbleSize val="0"/>
            </c:dLbl>
            <c:dLbl>
              <c:idx val="1"/>
              <c:layout>
                <c:manualLayout>
                  <c:x val="6.5926071741032377E-2"/>
                  <c:y val="4.3844845127258114E-2"/>
                </c:manualLayout>
              </c:layout>
              <c:showLegendKey val="0"/>
              <c:showVal val="0"/>
              <c:showCatName val="1"/>
              <c:showSerName val="0"/>
              <c:showPercent val="1"/>
              <c:showBubbleSize val="0"/>
            </c:dLbl>
            <c:dLbl>
              <c:idx val="6"/>
              <c:delete val="1"/>
            </c:dLbl>
            <c:dLbl>
              <c:idx val="7"/>
              <c:delete val="1"/>
            </c:dLbl>
            <c:txPr>
              <a:bodyPr/>
              <a:lstStyle/>
              <a:p>
                <a:pPr>
                  <a:defRPr sz="1200"/>
                </a:pPr>
                <a:endParaRPr lang="ja-JP"/>
              </a:p>
            </c:txPr>
            <c:showLegendKey val="0"/>
            <c:showVal val="0"/>
            <c:showCatName val="1"/>
            <c:showSerName val="0"/>
            <c:showPercent val="1"/>
            <c:showBubbleSize val="0"/>
            <c:showLeaderLines val="1"/>
          </c:dLbls>
          <c:cat>
            <c:strRef>
              <c:f>Sheet2!$B$5:$B$12</c:f>
              <c:strCache>
                <c:ptCount val="8"/>
                <c:pt idx="0">
                  <c:v>10代</c:v>
                </c:pt>
                <c:pt idx="1">
                  <c:v>20代</c:v>
                </c:pt>
                <c:pt idx="2">
                  <c:v>30代</c:v>
                </c:pt>
                <c:pt idx="3">
                  <c:v>40代</c:v>
                </c:pt>
                <c:pt idx="4">
                  <c:v>50代</c:v>
                </c:pt>
                <c:pt idx="5">
                  <c:v>60代</c:v>
                </c:pt>
                <c:pt idx="6">
                  <c:v>70代</c:v>
                </c:pt>
                <c:pt idx="7">
                  <c:v>80代</c:v>
                </c:pt>
              </c:strCache>
            </c:strRef>
          </c:cat>
          <c:val>
            <c:numRef>
              <c:f>Sheet2!$E$5:$E$12</c:f>
              <c:numCache>
                <c:formatCode>General</c:formatCode>
                <c:ptCount val="8"/>
                <c:pt idx="0">
                  <c:v>2</c:v>
                </c:pt>
                <c:pt idx="1">
                  <c:v>2</c:v>
                </c:pt>
                <c:pt idx="2">
                  <c:v>6</c:v>
                </c:pt>
                <c:pt idx="3">
                  <c:v>14</c:v>
                </c:pt>
                <c:pt idx="4">
                  <c:v>8</c:v>
                </c:pt>
                <c:pt idx="5">
                  <c:v>7</c:v>
                </c:pt>
                <c:pt idx="6">
                  <c:v>0</c:v>
                </c:pt>
                <c:pt idx="7">
                  <c:v>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40FFE-DD92-4D77-98FE-379D2BEBC5A0}" type="doc">
      <dgm:prSet loTypeId="urn:microsoft.com/office/officeart/2005/8/layout/chevron1" loCatId="process" qsTypeId="urn:microsoft.com/office/officeart/2005/8/quickstyle/simple3" qsCatId="simple" csTypeId="urn:microsoft.com/office/officeart/2005/8/colors/colorful5" csCatId="colorful" phldr="1"/>
      <dgm:spPr/>
    </dgm:pt>
    <dgm:pt modelId="{A7D6C4F5-D1BA-4DA3-BD2D-3C219BF1E343}">
      <dgm:prSet phldrT="[テキスト]"/>
      <dgm:spPr/>
      <dgm:t>
        <a:bodyPr/>
        <a:lstStyle/>
        <a:p>
          <a:endParaRPr kumimoji="1" lang="ja-JP" altLang="en-US" b="1" dirty="0"/>
        </a:p>
      </dgm:t>
    </dgm:pt>
    <dgm:pt modelId="{B4A1162B-8468-4BC3-91AA-E42211A0CABB}" type="parTrans" cxnId="{17FCE920-382B-4B54-9ED0-978AC632E402}">
      <dgm:prSet/>
      <dgm:spPr/>
      <dgm:t>
        <a:bodyPr/>
        <a:lstStyle/>
        <a:p>
          <a:endParaRPr kumimoji="1" lang="ja-JP" altLang="en-US" b="1"/>
        </a:p>
      </dgm:t>
    </dgm:pt>
    <dgm:pt modelId="{ABED2139-815B-41F9-8C24-424BFAF92D38}" type="sibTrans" cxnId="{17FCE920-382B-4B54-9ED0-978AC632E402}">
      <dgm:prSet/>
      <dgm:spPr/>
      <dgm:t>
        <a:bodyPr/>
        <a:lstStyle/>
        <a:p>
          <a:endParaRPr kumimoji="1" lang="ja-JP" altLang="en-US" b="1"/>
        </a:p>
      </dgm:t>
    </dgm:pt>
    <dgm:pt modelId="{4D9D9656-94EB-401F-8B65-8B473D480E90}">
      <dgm:prSet phldrT="[テキスト]"/>
      <dgm:spPr/>
      <dgm:t>
        <a:bodyPr/>
        <a:lstStyle/>
        <a:p>
          <a:endParaRPr kumimoji="1" lang="ja-JP" altLang="en-US" b="1" dirty="0"/>
        </a:p>
      </dgm:t>
    </dgm:pt>
    <dgm:pt modelId="{E32DC63D-73C1-4486-B45F-41402F120564}" type="parTrans" cxnId="{5570ABF1-4DFD-4485-B189-20104F85E642}">
      <dgm:prSet/>
      <dgm:spPr/>
      <dgm:t>
        <a:bodyPr/>
        <a:lstStyle/>
        <a:p>
          <a:endParaRPr kumimoji="1" lang="ja-JP" altLang="en-US" b="1"/>
        </a:p>
      </dgm:t>
    </dgm:pt>
    <dgm:pt modelId="{6D03B314-B313-4036-A75E-677329445732}" type="sibTrans" cxnId="{5570ABF1-4DFD-4485-B189-20104F85E642}">
      <dgm:prSet/>
      <dgm:spPr/>
      <dgm:t>
        <a:bodyPr/>
        <a:lstStyle/>
        <a:p>
          <a:endParaRPr kumimoji="1" lang="ja-JP" altLang="en-US" b="1"/>
        </a:p>
      </dgm:t>
    </dgm:pt>
    <dgm:pt modelId="{4FB7246D-C519-468B-9122-5441E48CFF06}">
      <dgm:prSet phldrT="[テキスト]"/>
      <dgm:spPr/>
      <dgm:t>
        <a:bodyPr/>
        <a:lstStyle/>
        <a:p>
          <a:endParaRPr kumimoji="1" lang="ja-JP" altLang="en-US" b="1" dirty="0"/>
        </a:p>
      </dgm:t>
    </dgm:pt>
    <dgm:pt modelId="{E5DDA489-692F-44DC-873D-0FB37C371F45}" type="parTrans" cxnId="{7C2D4290-487B-4B91-8599-3EABE8749A77}">
      <dgm:prSet/>
      <dgm:spPr/>
      <dgm:t>
        <a:bodyPr/>
        <a:lstStyle/>
        <a:p>
          <a:endParaRPr kumimoji="1" lang="ja-JP" altLang="en-US" b="1"/>
        </a:p>
      </dgm:t>
    </dgm:pt>
    <dgm:pt modelId="{8DE9FF36-A136-4197-AD07-FA6ACA8410BC}" type="sibTrans" cxnId="{7C2D4290-487B-4B91-8599-3EABE8749A77}">
      <dgm:prSet/>
      <dgm:spPr/>
      <dgm:t>
        <a:bodyPr/>
        <a:lstStyle/>
        <a:p>
          <a:endParaRPr kumimoji="1" lang="ja-JP" altLang="en-US" b="1"/>
        </a:p>
      </dgm:t>
    </dgm:pt>
    <dgm:pt modelId="{6D3796C5-A4BE-4992-9382-388F8356DCD6}">
      <dgm:prSet/>
      <dgm:spPr/>
      <dgm:t>
        <a:bodyPr/>
        <a:lstStyle/>
        <a:p>
          <a:endParaRPr kumimoji="1" lang="ja-JP" altLang="en-US" b="1" dirty="0"/>
        </a:p>
      </dgm:t>
    </dgm:pt>
    <dgm:pt modelId="{732B9CA3-444A-40C5-BA7E-453B5B0939A0}" type="parTrans" cxnId="{FEA609F9-A215-407A-95E2-CD8533E3899E}">
      <dgm:prSet/>
      <dgm:spPr/>
      <dgm:t>
        <a:bodyPr/>
        <a:lstStyle/>
        <a:p>
          <a:endParaRPr kumimoji="1" lang="ja-JP" altLang="en-US" b="1"/>
        </a:p>
      </dgm:t>
    </dgm:pt>
    <dgm:pt modelId="{91373CF1-0725-42E2-B03D-2B6825BBFC45}" type="sibTrans" cxnId="{FEA609F9-A215-407A-95E2-CD8533E3899E}">
      <dgm:prSet/>
      <dgm:spPr/>
      <dgm:t>
        <a:bodyPr/>
        <a:lstStyle/>
        <a:p>
          <a:endParaRPr kumimoji="1" lang="ja-JP" altLang="en-US" b="1"/>
        </a:p>
      </dgm:t>
    </dgm:pt>
    <dgm:pt modelId="{8EC73612-EB36-4305-9BE9-7FCBC8A0737E}">
      <dgm:prSet/>
      <dgm:spPr/>
      <dgm:t>
        <a:bodyPr/>
        <a:lstStyle/>
        <a:p>
          <a:endParaRPr kumimoji="1" lang="ja-JP" altLang="en-US" b="1" dirty="0"/>
        </a:p>
      </dgm:t>
    </dgm:pt>
    <dgm:pt modelId="{25F7D764-8C35-4607-A7A0-AAB12B9E16A3}" type="parTrans" cxnId="{C7E4E354-DA09-4AFD-8B03-662555EE2BC7}">
      <dgm:prSet/>
      <dgm:spPr/>
      <dgm:t>
        <a:bodyPr/>
        <a:lstStyle/>
        <a:p>
          <a:endParaRPr kumimoji="1" lang="ja-JP" altLang="en-US" b="1"/>
        </a:p>
      </dgm:t>
    </dgm:pt>
    <dgm:pt modelId="{485576DD-3800-4D02-815A-7EFAED547ACF}" type="sibTrans" cxnId="{C7E4E354-DA09-4AFD-8B03-662555EE2BC7}">
      <dgm:prSet/>
      <dgm:spPr/>
      <dgm:t>
        <a:bodyPr/>
        <a:lstStyle/>
        <a:p>
          <a:endParaRPr kumimoji="1" lang="ja-JP" altLang="en-US" b="1"/>
        </a:p>
      </dgm:t>
    </dgm:pt>
    <dgm:pt modelId="{6F15EFDD-BDA5-499F-BA9D-4B583380007F}">
      <dgm:prSet/>
      <dgm:spPr/>
      <dgm:t>
        <a:bodyPr/>
        <a:lstStyle/>
        <a:p>
          <a:endParaRPr kumimoji="1" lang="ja-JP" altLang="en-US" b="1" dirty="0"/>
        </a:p>
      </dgm:t>
    </dgm:pt>
    <dgm:pt modelId="{8E8614B2-B620-4034-A436-EFAC224AB2FA}" type="parTrans" cxnId="{1536A003-5D02-4383-903B-4468F4EB3CDF}">
      <dgm:prSet/>
      <dgm:spPr/>
      <dgm:t>
        <a:bodyPr/>
        <a:lstStyle/>
        <a:p>
          <a:endParaRPr kumimoji="1" lang="ja-JP" altLang="en-US" b="1"/>
        </a:p>
      </dgm:t>
    </dgm:pt>
    <dgm:pt modelId="{AD20C5BF-3FB2-4F0F-817B-15974569970C}" type="sibTrans" cxnId="{1536A003-5D02-4383-903B-4468F4EB3CDF}">
      <dgm:prSet/>
      <dgm:spPr/>
      <dgm:t>
        <a:bodyPr/>
        <a:lstStyle/>
        <a:p>
          <a:endParaRPr kumimoji="1" lang="ja-JP" altLang="en-US" b="1"/>
        </a:p>
      </dgm:t>
    </dgm:pt>
    <dgm:pt modelId="{9F2C15F8-0E31-4E6B-B67F-F8CE36602F8B}">
      <dgm:prSet/>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kumimoji="1" lang="ja-JP" altLang="en-US" b="1" dirty="0" smtClean="0"/>
        </a:p>
      </dgm:t>
    </dgm:pt>
    <dgm:pt modelId="{07747101-BC03-4DBA-8133-1E2EF8BA56D0}" type="parTrans" cxnId="{3F82795F-F36C-419E-80C1-34F62D1E6F62}">
      <dgm:prSet/>
      <dgm:spPr/>
      <dgm:t>
        <a:bodyPr/>
        <a:lstStyle/>
        <a:p>
          <a:endParaRPr kumimoji="1" lang="ja-JP" altLang="en-US" b="1"/>
        </a:p>
      </dgm:t>
    </dgm:pt>
    <dgm:pt modelId="{3B93341E-968A-447B-A3C9-076739695931}" type="sibTrans" cxnId="{3F82795F-F36C-419E-80C1-34F62D1E6F62}">
      <dgm:prSet/>
      <dgm:spPr/>
      <dgm:t>
        <a:bodyPr/>
        <a:lstStyle/>
        <a:p>
          <a:endParaRPr kumimoji="1" lang="ja-JP" altLang="en-US" b="1"/>
        </a:p>
      </dgm:t>
    </dgm:pt>
    <dgm:pt modelId="{EE87EF87-2320-4B31-ABBD-5B2AB4B1F7DD}" type="pres">
      <dgm:prSet presAssocID="{46F40FFE-DD92-4D77-98FE-379D2BEBC5A0}" presName="Name0" presStyleCnt="0">
        <dgm:presLayoutVars>
          <dgm:dir/>
          <dgm:animLvl val="lvl"/>
          <dgm:resizeHandles val="exact"/>
        </dgm:presLayoutVars>
      </dgm:prSet>
      <dgm:spPr/>
    </dgm:pt>
    <dgm:pt modelId="{0403B744-0E21-4889-8472-E78FB6C9F426}" type="pres">
      <dgm:prSet presAssocID="{6D3796C5-A4BE-4992-9382-388F8356DCD6}" presName="parTxOnly" presStyleLbl="node1" presStyleIdx="0" presStyleCnt="7" custScaleY="171844">
        <dgm:presLayoutVars>
          <dgm:chMax val="0"/>
          <dgm:chPref val="0"/>
          <dgm:bulletEnabled val="1"/>
        </dgm:presLayoutVars>
      </dgm:prSet>
      <dgm:spPr/>
      <dgm:t>
        <a:bodyPr/>
        <a:lstStyle/>
        <a:p>
          <a:endParaRPr kumimoji="1" lang="ja-JP" altLang="en-US"/>
        </a:p>
      </dgm:t>
    </dgm:pt>
    <dgm:pt modelId="{53636A66-2E0D-429A-BD1B-4B05495ABE07}" type="pres">
      <dgm:prSet presAssocID="{91373CF1-0725-42E2-B03D-2B6825BBFC45}" presName="parTxOnlySpace" presStyleCnt="0"/>
      <dgm:spPr/>
    </dgm:pt>
    <dgm:pt modelId="{7CB43E4D-460E-4577-B883-F7A086771C1E}" type="pres">
      <dgm:prSet presAssocID="{8EC73612-EB36-4305-9BE9-7FCBC8A0737E}" presName="parTxOnly" presStyleLbl="node1" presStyleIdx="1" presStyleCnt="7" custScaleY="171844">
        <dgm:presLayoutVars>
          <dgm:chMax val="0"/>
          <dgm:chPref val="0"/>
          <dgm:bulletEnabled val="1"/>
        </dgm:presLayoutVars>
      </dgm:prSet>
      <dgm:spPr/>
      <dgm:t>
        <a:bodyPr/>
        <a:lstStyle/>
        <a:p>
          <a:endParaRPr kumimoji="1" lang="ja-JP" altLang="en-US"/>
        </a:p>
      </dgm:t>
    </dgm:pt>
    <dgm:pt modelId="{FB301941-18E3-4C1B-9535-F9AE77A7A1E6}" type="pres">
      <dgm:prSet presAssocID="{485576DD-3800-4D02-815A-7EFAED547ACF}" presName="parTxOnlySpace" presStyleCnt="0"/>
      <dgm:spPr/>
    </dgm:pt>
    <dgm:pt modelId="{70BEC4EF-ED56-4B00-BCFB-54A97D088045}" type="pres">
      <dgm:prSet presAssocID="{6F15EFDD-BDA5-499F-BA9D-4B583380007F}" presName="parTxOnly" presStyleLbl="node1" presStyleIdx="2" presStyleCnt="7" custScaleY="171844">
        <dgm:presLayoutVars>
          <dgm:chMax val="0"/>
          <dgm:chPref val="0"/>
          <dgm:bulletEnabled val="1"/>
        </dgm:presLayoutVars>
      </dgm:prSet>
      <dgm:spPr/>
      <dgm:t>
        <a:bodyPr/>
        <a:lstStyle/>
        <a:p>
          <a:endParaRPr kumimoji="1" lang="ja-JP" altLang="en-US"/>
        </a:p>
      </dgm:t>
    </dgm:pt>
    <dgm:pt modelId="{31E713FF-089A-429A-BEE8-76CE12C49723}" type="pres">
      <dgm:prSet presAssocID="{AD20C5BF-3FB2-4F0F-817B-15974569970C}" presName="parTxOnlySpace" presStyleCnt="0"/>
      <dgm:spPr/>
    </dgm:pt>
    <dgm:pt modelId="{FF3689CB-691F-449B-A796-3FC290EE6946}" type="pres">
      <dgm:prSet presAssocID="{9F2C15F8-0E31-4E6B-B67F-F8CE36602F8B}" presName="parTxOnly" presStyleLbl="node1" presStyleIdx="3" presStyleCnt="7" custScaleY="171844">
        <dgm:presLayoutVars>
          <dgm:chMax val="0"/>
          <dgm:chPref val="0"/>
          <dgm:bulletEnabled val="1"/>
        </dgm:presLayoutVars>
      </dgm:prSet>
      <dgm:spPr/>
      <dgm:t>
        <a:bodyPr/>
        <a:lstStyle/>
        <a:p>
          <a:endParaRPr kumimoji="1" lang="ja-JP" altLang="en-US"/>
        </a:p>
      </dgm:t>
    </dgm:pt>
    <dgm:pt modelId="{1695598A-E9A3-4450-9AEA-1EF45F1CC918}" type="pres">
      <dgm:prSet presAssocID="{3B93341E-968A-447B-A3C9-076739695931}" presName="parTxOnlySpace" presStyleCnt="0"/>
      <dgm:spPr/>
    </dgm:pt>
    <dgm:pt modelId="{3E882179-1B1D-4C1C-979A-7CB84D87CA13}" type="pres">
      <dgm:prSet presAssocID="{A7D6C4F5-D1BA-4DA3-BD2D-3C219BF1E343}" presName="parTxOnly" presStyleLbl="node1" presStyleIdx="4" presStyleCnt="7" custScaleY="171844">
        <dgm:presLayoutVars>
          <dgm:chMax val="0"/>
          <dgm:chPref val="0"/>
          <dgm:bulletEnabled val="1"/>
        </dgm:presLayoutVars>
      </dgm:prSet>
      <dgm:spPr/>
      <dgm:t>
        <a:bodyPr/>
        <a:lstStyle/>
        <a:p>
          <a:endParaRPr kumimoji="1" lang="ja-JP" altLang="en-US"/>
        </a:p>
      </dgm:t>
    </dgm:pt>
    <dgm:pt modelId="{35D33DA7-99C3-4B1A-8827-07D437E284A5}" type="pres">
      <dgm:prSet presAssocID="{ABED2139-815B-41F9-8C24-424BFAF92D38}" presName="parTxOnlySpace" presStyleCnt="0"/>
      <dgm:spPr/>
    </dgm:pt>
    <dgm:pt modelId="{7E2C0B4D-FDBC-4976-902B-E8D597C84EC0}" type="pres">
      <dgm:prSet presAssocID="{4D9D9656-94EB-401F-8B65-8B473D480E90}" presName="parTxOnly" presStyleLbl="node1" presStyleIdx="5" presStyleCnt="7" custScaleY="171844">
        <dgm:presLayoutVars>
          <dgm:chMax val="0"/>
          <dgm:chPref val="0"/>
          <dgm:bulletEnabled val="1"/>
        </dgm:presLayoutVars>
      </dgm:prSet>
      <dgm:spPr/>
      <dgm:t>
        <a:bodyPr/>
        <a:lstStyle/>
        <a:p>
          <a:endParaRPr kumimoji="1" lang="ja-JP" altLang="en-US"/>
        </a:p>
      </dgm:t>
    </dgm:pt>
    <dgm:pt modelId="{B5C8B62B-AADA-456C-81AB-6D456E9C5B41}" type="pres">
      <dgm:prSet presAssocID="{6D03B314-B313-4036-A75E-677329445732}" presName="parTxOnlySpace" presStyleCnt="0"/>
      <dgm:spPr/>
    </dgm:pt>
    <dgm:pt modelId="{F29522D7-46A5-4B1E-8169-F4A2819DD264}" type="pres">
      <dgm:prSet presAssocID="{4FB7246D-C519-468B-9122-5441E48CFF06}" presName="parTxOnly" presStyleLbl="node1" presStyleIdx="6" presStyleCnt="7" custScaleY="171844">
        <dgm:presLayoutVars>
          <dgm:chMax val="0"/>
          <dgm:chPref val="0"/>
          <dgm:bulletEnabled val="1"/>
        </dgm:presLayoutVars>
      </dgm:prSet>
      <dgm:spPr/>
      <dgm:t>
        <a:bodyPr/>
        <a:lstStyle/>
        <a:p>
          <a:endParaRPr kumimoji="1" lang="ja-JP" altLang="en-US"/>
        </a:p>
      </dgm:t>
    </dgm:pt>
  </dgm:ptLst>
  <dgm:cxnLst>
    <dgm:cxn modelId="{17FCE920-382B-4B54-9ED0-978AC632E402}" srcId="{46F40FFE-DD92-4D77-98FE-379D2BEBC5A0}" destId="{A7D6C4F5-D1BA-4DA3-BD2D-3C219BF1E343}" srcOrd="4" destOrd="0" parTransId="{B4A1162B-8468-4BC3-91AA-E42211A0CABB}" sibTransId="{ABED2139-815B-41F9-8C24-424BFAF92D38}"/>
    <dgm:cxn modelId="{B775163A-8A16-426C-93E6-85F18B90807F}" type="presOf" srcId="{6D3796C5-A4BE-4992-9382-388F8356DCD6}" destId="{0403B744-0E21-4889-8472-E78FB6C9F426}" srcOrd="0" destOrd="0" presId="urn:microsoft.com/office/officeart/2005/8/layout/chevron1"/>
    <dgm:cxn modelId="{9BDF2D0F-8B57-47F2-A039-DF20E3524F08}" type="presOf" srcId="{6F15EFDD-BDA5-499F-BA9D-4B583380007F}" destId="{70BEC4EF-ED56-4B00-BCFB-54A97D088045}" srcOrd="0" destOrd="0" presId="urn:microsoft.com/office/officeart/2005/8/layout/chevron1"/>
    <dgm:cxn modelId="{1D0AA209-5B6E-4C85-AF17-90754BCF5353}" type="presOf" srcId="{46F40FFE-DD92-4D77-98FE-379D2BEBC5A0}" destId="{EE87EF87-2320-4B31-ABBD-5B2AB4B1F7DD}" srcOrd="0" destOrd="0" presId="urn:microsoft.com/office/officeart/2005/8/layout/chevron1"/>
    <dgm:cxn modelId="{5570ABF1-4DFD-4485-B189-20104F85E642}" srcId="{46F40FFE-DD92-4D77-98FE-379D2BEBC5A0}" destId="{4D9D9656-94EB-401F-8B65-8B473D480E90}" srcOrd="5" destOrd="0" parTransId="{E32DC63D-73C1-4486-B45F-41402F120564}" sibTransId="{6D03B314-B313-4036-A75E-677329445732}"/>
    <dgm:cxn modelId="{C7ECEDBD-D244-468D-89D9-3F391A75A863}" type="presOf" srcId="{A7D6C4F5-D1BA-4DA3-BD2D-3C219BF1E343}" destId="{3E882179-1B1D-4C1C-979A-7CB84D87CA13}" srcOrd="0" destOrd="0" presId="urn:microsoft.com/office/officeart/2005/8/layout/chevron1"/>
    <dgm:cxn modelId="{7C2D4290-487B-4B91-8599-3EABE8749A77}" srcId="{46F40FFE-DD92-4D77-98FE-379D2BEBC5A0}" destId="{4FB7246D-C519-468B-9122-5441E48CFF06}" srcOrd="6" destOrd="0" parTransId="{E5DDA489-692F-44DC-873D-0FB37C371F45}" sibTransId="{8DE9FF36-A136-4197-AD07-FA6ACA8410BC}"/>
    <dgm:cxn modelId="{FEA609F9-A215-407A-95E2-CD8533E3899E}" srcId="{46F40FFE-DD92-4D77-98FE-379D2BEBC5A0}" destId="{6D3796C5-A4BE-4992-9382-388F8356DCD6}" srcOrd="0" destOrd="0" parTransId="{732B9CA3-444A-40C5-BA7E-453B5B0939A0}" sibTransId="{91373CF1-0725-42E2-B03D-2B6825BBFC45}"/>
    <dgm:cxn modelId="{C7E4E354-DA09-4AFD-8B03-662555EE2BC7}" srcId="{46F40FFE-DD92-4D77-98FE-379D2BEBC5A0}" destId="{8EC73612-EB36-4305-9BE9-7FCBC8A0737E}" srcOrd="1" destOrd="0" parTransId="{25F7D764-8C35-4607-A7A0-AAB12B9E16A3}" sibTransId="{485576DD-3800-4D02-815A-7EFAED547ACF}"/>
    <dgm:cxn modelId="{2C8A66C9-AE4A-487C-BDED-3B482F69005A}" type="presOf" srcId="{9F2C15F8-0E31-4E6B-B67F-F8CE36602F8B}" destId="{FF3689CB-691F-449B-A796-3FC290EE6946}" srcOrd="0" destOrd="0" presId="urn:microsoft.com/office/officeart/2005/8/layout/chevron1"/>
    <dgm:cxn modelId="{A883D5F0-D400-48A2-9B2A-3E317ACB7876}" type="presOf" srcId="{4FB7246D-C519-468B-9122-5441E48CFF06}" destId="{F29522D7-46A5-4B1E-8169-F4A2819DD264}" srcOrd="0" destOrd="0" presId="urn:microsoft.com/office/officeart/2005/8/layout/chevron1"/>
    <dgm:cxn modelId="{27B76674-E292-4AA9-8F32-75AD679EE18A}" type="presOf" srcId="{4D9D9656-94EB-401F-8B65-8B473D480E90}" destId="{7E2C0B4D-FDBC-4976-902B-E8D597C84EC0}" srcOrd="0" destOrd="0" presId="urn:microsoft.com/office/officeart/2005/8/layout/chevron1"/>
    <dgm:cxn modelId="{1536A003-5D02-4383-903B-4468F4EB3CDF}" srcId="{46F40FFE-DD92-4D77-98FE-379D2BEBC5A0}" destId="{6F15EFDD-BDA5-499F-BA9D-4B583380007F}" srcOrd="2" destOrd="0" parTransId="{8E8614B2-B620-4034-A436-EFAC224AB2FA}" sibTransId="{AD20C5BF-3FB2-4F0F-817B-15974569970C}"/>
    <dgm:cxn modelId="{3F82795F-F36C-419E-80C1-34F62D1E6F62}" srcId="{46F40FFE-DD92-4D77-98FE-379D2BEBC5A0}" destId="{9F2C15F8-0E31-4E6B-B67F-F8CE36602F8B}" srcOrd="3" destOrd="0" parTransId="{07747101-BC03-4DBA-8133-1E2EF8BA56D0}" sibTransId="{3B93341E-968A-447B-A3C9-076739695931}"/>
    <dgm:cxn modelId="{97E2781B-92DF-48E8-9DEE-DDB9729CA4C4}" type="presOf" srcId="{8EC73612-EB36-4305-9BE9-7FCBC8A0737E}" destId="{7CB43E4D-460E-4577-B883-F7A086771C1E}" srcOrd="0" destOrd="0" presId="urn:microsoft.com/office/officeart/2005/8/layout/chevron1"/>
    <dgm:cxn modelId="{DC99BC37-BB27-4127-9320-BF0F1BB19D38}" type="presParOf" srcId="{EE87EF87-2320-4B31-ABBD-5B2AB4B1F7DD}" destId="{0403B744-0E21-4889-8472-E78FB6C9F426}" srcOrd="0" destOrd="0" presId="urn:microsoft.com/office/officeart/2005/8/layout/chevron1"/>
    <dgm:cxn modelId="{3338211C-FF90-4761-9C56-C7E9F7912A5F}" type="presParOf" srcId="{EE87EF87-2320-4B31-ABBD-5B2AB4B1F7DD}" destId="{53636A66-2E0D-429A-BD1B-4B05495ABE07}" srcOrd="1" destOrd="0" presId="urn:microsoft.com/office/officeart/2005/8/layout/chevron1"/>
    <dgm:cxn modelId="{2E4722DF-7F7B-49A0-B4F9-13761D6AEA4F}" type="presParOf" srcId="{EE87EF87-2320-4B31-ABBD-5B2AB4B1F7DD}" destId="{7CB43E4D-460E-4577-B883-F7A086771C1E}" srcOrd="2" destOrd="0" presId="urn:microsoft.com/office/officeart/2005/8/layout/chevron1"/>
    <dgm:cxn modelId="{FED9AF63-4167-4E08-822A-21284E4978B4}" type="presParOf" srcId="{EE87EF87-2320-4B31-ABBD-5B2AB4B1F7DD}" destId="{FB301941-18E3-4C1B-9535-F9AE77A7A1E6}" srcOrd="3" destOrd="0" presId="urn:microsoft.com/office/officeart/2005/8/layout/chevron1"/>
    <dgm:cxn modelId="{98DAD2EC-DA60-4370-B5D6-5148A82EDC82}" type="presParOf" srcId="{EE87EF87-2320-4B31-ABBD-5B2AB4B1F7DD}" destId="{70BEC4EF-ED56-4B00-BCFB-54A97D088045}" srcOrd="4" destOrd="0" presId="urn:microsoft.com/office/officeart/2005/8/layout/chevron1"/>
    <dgm:cxn modelId="{B78E0B21-C73E-4C02-9FFB-8F5DFF7A4D62}" type="presParOf" srcId="{EE87EF87-2320-4B31-ABBD-5B2AB4B1F7DD}" destId="{31E713FF-089A-429A-BEE8-76CE12C49723}" srcOrd="5" destOrd="0" presId="urn:microsoft.com/office/officeart/2005/8/layout/chevron1"/>
    <dgm:cxn modelId="{A2AEC9DA-F5BC-4861-87C7-7C5995965457}" type="presParOf" srcId="{EE87EF87-2320-4B31-ABBD-5B2AB4B1F7DD}" destId="{FF3689CB-691F-449B-A796-3FC290EE6946}" srcOrd="6" destOrd="0" presId="urn:microsoft.com/office/officeart/2005/8/layout/chevron1"/>
    <dgm:cxn modelId="{DB530821-6ECD-4076-87B4-B68C91F26929}" type="presParOf" srcId="{EE87EF87-2320-4B31-ABBD-5B2AB4B1F7DD}" destId="{1695598A-E9A3-4450-9AEA-1EF45F1CC918}" srcOrd="7" destOrd="0" presId="urn:microsoft.com/office/officeart/2005/8/layout/chevron1"/>
    <dgm:cxn modelId="{53155B11-E0CC-46E3-9E84-2A2D70C73317}" type="presParOf" srcId="{EE87EF87-2320-4B31-ABBD-5B2AB4B1F7DD}" destId="{3E882179-1B1D-4C1C-979A-7CB84D87CA13}" srcOrd="8" destOrd="0" presId="urn:microsoft.com/office/officeart/2005/8/layout/chevron1"/>
    <dgm:cxn modelId="{434D312A-9DB3-47B7-9A2A-027D87BE2E8C}" type="presParOf" srcId="{EE87EF87-2320-4B31-ABBD-5B2AB4B1F7DD}" destId="{35D33DA7-99C3-4B1A-8827-07D437E284A5}" srcOrd="9" destOrd="0" presId="urn:microsoft.com/office/officeart/2005/8/layout/chevron1"/>
    <dgm:cxn modelId="{60C5B0E5-326F-4E96-A781-9F74295C7590}" type="presParOf" srcId="{EE87EF87-2320-4B31-ABBD-5B2AB4B1F7DD}" destId="{7E2C0B4D-FDBC-4976-902B-E8D597C84EC0}" srcOrd="10" destOrd="0" presId="urn:microsoft.com/office/officeart/2005/8/layout/chevron1"/>
    <dgm:cxn modelId="{12A7FD77-97D9-4FD1-B85D-49711EC7B3D7}" type="presParOf" srcId="{EE87EF87-2320-4B31-ABBD-5B2AB4B1F7DD}" destId="{B5C8B62B-AADA-456C-81AB-6D456E9C5B41}" srcOrd="11" destOrd="0" presId="urn:microsoft.com/office/officeart/2005/8/layout/chevron1"/>
    <dgm:cxn modelId="{F836B422-074C-4215-8D47-BD93F0A0A544}" type="presParOf" srcId="{EE87EF87-2320-4B31-ABBD-5B2AB4B1F7DD}" destId="{F29522D7-46A5-4B1E-8169-F4A2819DD264}" srcOrd="12"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82097C-7A5C-4F55-8B8F-04D5C126DAA1}" type="doc">
      <dgm:prSet loTypeId="urn:microsoft.com/office/officeart/2005/8/layout/list1" loCatId="list" qsTypeId="urn:microsoft.com/office/officeart/2005/8/quickstyle/simple3" qsCatId="simple" csTypeId="urn:microsoft.com/office/officeart/2005/8/colors/accent6_2" csCatId="accent6" phldr="1"/>
      <dgm:spPr/>
      <dgm:t>
        <a:bodyPr/>
        <a:lstStyle/>
        <a:p>
          <a:endParaRPr kumimoji="1" lang="ja-JP" altLang="en-US"/>
        </a:p>
      </dgm:t>
    </dgm:pt>
    <dgm:pt modelId="{26FAD42A-F0DA-4FB8-806C-0191901EBFB3}">
      <dgm:prSet phldrT="[テキスト]"/>
      <dgm:spPr/>
      <dgm:t>
        <a:bodyPr/>
        <a:lstStyle/>
        <a:p>
          <a:r>
            <a:rPr kumimoji="1" lang="ja-JP" altLang="en-US" dirty="0" smtClean="0"/>
            <a:t>パーソナルサポート事業</a:t>
          </a:r>
          <a:endParaRPr kumimoji="1" lang="ja-JP" altLang="en-US" dirty="0"/>
        </a:p>
      </dgm:t>
    </dgm:pt>
    <dgm:pt modelId="{190B7302-24C3-4418-9114-3F44673E5229}" type="parTrans" cxnId="{21546F71-C314-4CCB-BB42-595B77C9B085}">
      <dgm:prSet/>
      <dgm:spPr/>
      <dgm:t>
        <a:bodyPr/>
        <a:lstStyle/>
        <a:p>
          <a:endParaRPr kumimoji="1" lang="ja-JP" altLang="en-US"/>
        </a:p>
      </dgm:t>
    </dgm:pt>
    <dgm:pt modelId="{82A0FEE3-29D8-4D87-971D-C59FC0DF6B20}" type="sibTrans" cxnId="{21546F71-C314-4CCB-BB42-595B77C9B085}">
      <dgm:prSet/>
      <dgm:spPr/>
      <dgm:t>
        <a:bodyPr/>
        <a:lstStyle/>
        <a:p>
          <a:endParaRPr kumimoji="1" lang="ja-JP" altLang="en-US"/>
        </a:p>
      </dgm:t>
    </dgm:pt>
    <dgm:pt modelId="{9B416C63-2DEA-43B7-B42F-1F7E30C06A3C}">
      <dgm:prSet phldrT="[テキスト]"/>
      <dgm:spPr/>
      <dgm:t>
        <a:bodyPr/>
        <a:lstStyle/>
        <a:p>
          <a:r>
            <a:rPr kumimoji="1" lang="ja-JP" altLang="en-US" dirty="0" smtClean="0"/>
            <a:t>居場所活動の提供</a:t>
          </a:r>
          <a:endParaRPr kumimoji="1" lang="ja-JP" altLang="en-US" dirty="0"/>
        </a:p>
      </dgm:t>
    </dgm:pt>
    <dgm:pt modelId="{A3F50221-0B55-4475-A726-BDC2571F36F3}" type="parTrans" cxnId="{9404F69D-D3F1-40F8-8039-654BF540826A}">
      <dgm:prSet/>
      <dgm:spPr/>
      <dgm:t>
        <a:bodyPr/>
        <a:lstStyle/>
        <a:p>
          <a:endParaRPr kumimoji="1" lang="ja-JP" altLang="en-US"/>
        </a:p>
      </dgm:t>
    </dgm:pt>
    <dgm:pt modelId="{7A9B1699-F0FB-4C81-A9B2-38B5C3B02D99}" type="sibTrans" cxnId="{9404F69D-D3F1-40F8-8039-654BF540826A}">
      <dgm:prSet/>
      <dgm:spPr/>
      <dgm:t>
        <a:bodyPr/>
        <a:lstStyle/>
        <a:p>
          <a:endParaRPr kumimoji="1" lang="ja-JP" altLang="en-US"/>
        </a:p>
      </dgm:t>
    </dgm:pt>
    <dgm:pt modelId="{6C6CD0BB-5796-4CB9-8B90-5F84239433F3}">
      <dgm:prSet/>
      <dgm:spPr/>
      <dgm:t>
        <a:bodyPr/>
        <a:lstStyle/>
        <a:p>
          <a:r>
            <a:rPr kumimoji="1" lang="ja-JP" altLang="en-US" dirty="0" smtClean="0"/>
            <a:t>複数の課題により生活上に困難があり、自殺念慮のある区民に対しパーソナルサポーター（</a:t>
          </a:r>
          <a:r>
            <a:rPr kumimoji="1" lang="en-US" altLang="ja-JP" dirty="0" smtClean="0"/>
            <a:t>PS</a:t>
          </a:r>
          <a:r>
            <a:rPr kumimoji="1" lang="ja-JP" altLang="en-US" dirty="0" smtClean="0"/>
            <a:t>）による個別的な寄り添い支援を行う。</a:t>
          </a:r>
          <a:endParaRPr kumimoji="1" lang="ja-JP" altLang="en-US" dirty="0"/>
        </a:p>
      </dgm:t>
    </dgm:pt>
    <dgm:pt modelId="{E3B03FD6-EC67-4D29-9B08-3899ABD58A1B}" type="parTrans" cxnId="{A5EC791C-C079-4C66-BFE9-EA11FDB71634}">
      <dgm:prSet/>
      <dgm:spPr/>
      <dgm:t>
        <a:bodyPr/>
        <a:lstStyle/>
        <a:p>
          <a:endParaRPr kumimoji="1" lang="ja-JP" altLang="en-US"/>
        </a:p>
      </dgm:t>
    </dgm:pt>
    <dgm:pt modelId="{0AF70A1D-35A6-4BA5-9A0F-AAFEE82436E8}" type="sibTrans" cxnId="{A5EC791C-C079-4C66-BFE9-EA11FDB71634}">
      <dgm:prSet/>
      <dgm:spPr/>
      <dgm:t>
        <a:bodyPr/>
        <a:lstStyle/>
        <a:p>
          <a:endParaRPr kumimoji="1" lang="ja-JP" altLang="en-US"/>
        </a:p>
      </dgm:t>
    </dgm:pt>
    <dgm:pt modelId="{64B2BE6C-E56A-483A-A7A0-1C54F4715445}">
      <dgm:prSet/>
      <dgm:spPr/>
      <dgm:t>
        <a:bodyPr/>
        <a:lstStyle/>
        <a:p>
          <a:r>
            <a:rPr kumimoji="1" lang="ja-JP" altLang="en-US" dirty="0" smtClean="0"/>
            <a:t>地域の中で孤立しがちな区民に対し、居場所や出番を創出し、　地域で生きていく足掛かりをつくる。</a:t>
          </a:r>
          <a:endParaRPr kumimoji="1" lang="ja-JP" altLang="en-US" dirty="0"/>
        </a:p>
      </dgm:t>
    </dgm:pt>
    <dgm:pt modelId="{3FCD1997-05B3-4870-8EC6-E12A704927B5}" type="parTrans" cxnId="{20E291C6-8267-4E0A-A556-76B43C359C03}">
      <dgm:prSet/>
      <dgm:spPr/>
      <dgm:t>
        <a:bodyPr/>
        <a:lstStyle/>
        <a:p>
          <a:endParaRPr kumimoji="1" lang="ja-JP" altLang="en-US"/>
        </a:p>
      </dgm:t>
    </dgm:pt>
    <dgm:pt modelId="{87AFFC34-E9A5-4F93-A951-B16946F198B1}" type="sibTrans" cxnId="{20E291C6-8267-4E0A-A556-76B43C359C03}">
      <dgm:prSet/>
      <dgm:spPr/>
      <dgm:t>
        <a:bodyPr/>
        <a:lstStyle/>
        <a:p>
          <a:endParaRPr kumimoji="1" lang="ja-JP" altLang="en-US"/>
        </a:p>
      </dgm:t>
    </dgm:pt>
    <dgm:pt modelId="{89746652-1153-4007-B3A1-5A1407A76114}" type="pres">
      <dgm:prSet presAssocID="{EE82097C-7A5C-4F55-8B8F-04D5C126DAA1}" presName="linear" presStyleCnt="0">
        <dgm:presLayoutVars>
          <dgm:dir/>
          <dgm:animLvl val="lvl"/>
          <dgm:resizeHandles val="exact"/>
        </dgm:presLayoutVars>
      </dgm:prSet>
      <dgm:spPr/>
      <dgm:t>
        <a:bodyPr/>
        <a:lstStyle/>
        <a:p>
          <a:endParaRPr kumimoji="1" lang="ja-JP" altLang="en-US"/>
        </a:p>
      </dgm:t>
    </dgm:pt>
    <dgm:pt modelId="{6C0933E7-3A2C-4E4A-98BB-FFD00F8DB38D}" type="pres">
      <dgm:prSet presAssocID="{26FAD42A-F0DA-4FB8-806C-0191901EBFB3}" presName="parentLin" presStyleCnt="0"/>
      <dgm:spPr/>
      <dgm:t>
        <a:bodyPr/>
        <a:lstStyle/>
        <a:p>
          <a:endParaRPr kumimoji="1" lang="ja-JP" altLang="en-US"/>
        </a:p>
      </dgm:t>
    </dgm:pt>
    <dgm:pt modelId="{455D4073-A1AE-49DA-9C0F-135205DC5479}" type="pres">
      <dgm:prSet presAssocID="{26FAD42A-F0DA-4FB8-806C-0191901EBFB3}" presName="parentLeftMargin" presStyleLbl="node1" presStyleIdx="0" presStyleCnt="2"/>
      <dgm:spPr/>
      <dgm:t>
        <a:bodyPr/>
        <a:lstStyle/>
        <a:p>
          <a:endParaRPr kumimoji="1" lang="ja-JP" altLang="en-US"/>
        </a:p>
      </dgm:t>
    </dgm:pt>
    <dgm:pt modelId="{376BEA82-9C90-4A47-843B-6F0CC2A643A9}" type="pres">
      <dgm:prSet presAssocID="{26FAD42A-F0DA-4FB8-806C-0191901EBFB3}" presName="parentText" presStyleLbl="node1" presStyleIdx="0" presStyleCnt="2" custScaleX="68302" custScaleY="82645" custLinFactNeighborX="-5658" custLinFactNeighborY="3144">
        <dgm:presLayoutVars>
          <dgm:chMax val="0"/>
          <dgm:bulletEnabled val="1"/>
        </dgm:presLayoutVars>
      </dgm:prSet>
      <dgm:spPr/>
      <dgm:t>
        <a:bodyPr/>
        <a:lstStyle/>
        <a:p>
          <a:endParaRPr kumimoji="1" lang="ja-JP" altLang="en-US"/>
        </a:p>
      </dgm:t>
    </dgm:pt>
    <dgm:pt modelId="{2B006733-F1BB-4283-B7AD-79F0811353E7}" type="pres">
      <dgm:prSet presAssocID="{26FAD42A-F0DA-4FB8-806C-0191901EBFB3}" presName="negativeSpace" presStyleCnt="0"/>
      <dgm:spPr/>
      <dgm:t>
        <a:bodyPr/>
        <a:lstStyle/>
        <a:p>
          <a:endParaRPr kumimoji="1" lang="ja-JP" altLang="en-US"/>
        </a:p>
      </dgm:t>
    </dgm:pt>
    <dgm:pt modelId="{9828DB45-600D-408B-9670-E83F8D73B464}" type="pres">
      <dgm:prSet presAssocID="{26FAD42A-F0DA-4FB8-806C-0191901EBFB3}" presName="childText" presStyleLbl="conFgAcc1" presStyleIdx="0" presStyleCnt="2">
        <dgm:presLayoutVars>
          <dgm:bulletEnabled val="1"/>
        </dgm:presLayoutVars>
      </dgm:prSet>
      <dgm:spPr/>
      <dgm:t>
        <a:bodyPr/>
        <a:lstStyle/>
        <a:p>
          <a:endParaRPr kumimoji="1" lang="ja-JP" altLang="en-US"/>
        </a:p>
      </dgm:t>
    </dgm:pt>
    <dgm:pt modelId="{36654785-C87E-497D-B9BB-FA26299CF19E}" type="pres">
      <dgm:prSet presAssocID="{82A0FEE3-29D8-4D87-971D-C59FC0DF6B20}" presName="spaceBetweenRectangles" presStyleCnt="0"/>
      <dgm:spPr/>
      <dgm:t>
        <a:bodyPr/>
        <a:lstStyle/>
        <a:p>
          <a:endParaRPr kumimoji="1" lang="ja-JP" altLang="en-US"/>
        </a:p>
      </dgm:t>
    </dgm:pt>
    <dgm:pt modelId="{7B34BD79-E725-4FF9-BBAA-B9312326AC8D}" type="pres">
      <dgm:prSet presAssocID="{9B416C63-2DEA-43B7-B42F-1F7E30C06A3C}" presName="parentLin" presStyleCnt="0"/>
      <dgm:spPr/>
      <dgm:t>
        <a:bodyPr/>
        <a:lstStyle/>
        <a:p>
          <a:endParaRPr kumimoji="1" lang="ja-JP" altLang="en-US"/>
        </a:p>
      </dgm:t>
    </dgm:pt>
    <dgm:pt modelId="{E64FA12B-4F40-43B0-8442-D1E19576EF76}" type="pres">
      <dgm:prSet presAssocID="{9B416C63-2DEA-43B7-B42F-1F7E30C06A3C}" presName="parentLeftMargin" presStyleLbl="node1" presStyleIdx="0" presStyleCnt="2"/>
      <dgm:spPr/>
      <dgm:t>
        <a:bodyPr/>
        <a:lstStyle/>
        <a:p>
          <a:endParaRPr kumimoji="1" lang="ja-JP" altLang="en-US"/>
        </a:p>
      </dgm:t>
    </dgm:pt>
    <dgm:pt modelId="{643FFFE0-DA00-4F2C-AACF-24B568C45712}" type="pres">
      <dgm:prSet presAssocID="{9B416C63-2DEA-43B7-B42F-1F7E30C06A3C}" presName="parentText" presStyleLbl="node1" presStyleIdx="1" presStyleCnt="2" custScaleX="68302" custScaleY="82645" custLinFactNeighborX="-5658">
        <dgm:presLayoutVars>
          <dgm:chMax val="0"/>
          <dgm:bulletEnabled val="1"/>
        </dgm:presLayoutVars>
      </dgm:prSet>
      <dgm:spPr/>
      <dgm:t>
        <a:bodyPr/>
        <a:lstStyle/>
        <a:p>
          <a:endParaRPr kumimoji="1" lang="ja-JP" altLang="en-US"/>
        </a:p>
      </dgm:t>
    </dgm:pt>
    <dgm:pt modelId="{08C76B1F-E677-4F28-930F-9D326F722CD1}" type="pres">
      <dgm:prSet presAssocID="{9B416C63-2DEA-43B7-B42F-1F7E30C06A3C}" presName="negativeSpace" presStyleCnt="0"/>
      <dgm:spPr/>
      <dgm:t>
        <a:bodyPr/>
        <a:lstStyle/>
        <a:p>
          <a:endParaRPr kumimoji="1" lang="ja-JP" altLang="en-US"/>
        </a:p>
      </dgm:t>
    </dgm:pt>
    <dgm:pt modelId="{7186ADDA-A805-411F-808D-77BFA54C13F1}" type="pres">
      <dgm:prSet presAssocID="{9B416C63-2DEA-43B7-B42F-1F7E30C06A3C}" presName="childText" presStyleLbl="conFgAcc1" presStyleIdx="1" presStyleCnt="2">
        <dgm:presLayoutVars>
          <dgm:bulletEnabled val="1"/>
        </dgm:presLayoutVars>
      </dgm:prSet>
      <dgm:spPr/>
      <dgm:t>
        <a:bodyPr/>
        <a:lstStyle/>
        <a:p>
          <a:endParaRPr kumimoji="1" lang="ja-JP" altLang="en-US"/>
        </a:p>
      </dgm:t>
    </dgm:pt>
  </dgm:ptLst>
  <dgm:cxnLst>
    <dgm:cxn modelId="{9404F69D-D3F1-40F8-8039-654BF540826A}" srcId="{EE82097C-7A5C-4F55-8B8F-04D5C126DAA1}" destId="{9B416C63-2DEA-43B7-B42F-1F7E30C06A3C}" srcOrd="1" destOrd="0" parTransId="{A3F50221-0B55-4475-A726-BDC2571F36F3}" sibTransId="{7A9B1699-F0FB-4C81-A9B2-38B5C3B02D99}"/>
    <dgm:cxn modelId="{21546F71-C314-4CCB-BB42-595B77C9B085}" srcId="{EE82097C-7A5C-4F55-8B8F-04D5C126DAA1}" destId="{26FAD42A-F0DA-4FB8-806C-0191901EBFB3}" srcOrd="0" destOrd="0" parTransId="{190B7302-24C3-4418-9114-3F44673E5229}" sibTransId="{82A0FEE3-29D8-4D87-971D-C59FC0DF6B20}"/>
    <dgm:cxn modelId="{D51E1FC0-302B-4D18-A48E-C45F4D7A63AC}" type="presOf" srcId="{EE82097C-7A5C-4F55-8B8F-04D5C126DAA1}" destId="{89746652-1153-4007-B3A1-5A1407A76114}" srcOrd="0" destOrd="0" presId="urn:microsoft.com/office/officeart/2005/8/layout/list1"/>
    <dgm:cxn modelId="{61A547B7-100E-4978-A21B-559610A96B97}" type="presOf" srcId="{26FAD42A-F0DA-4FB8-806C-0191901EBFB3}" destId="{455D4073-A1AE-49DA-9C0F-135205DC5479}" srcOrd="0" destOrd="0" presId="urn:microsoft.com/office/officeart/2005/8/layout/list1"/>
    <dgm:cxn modelId="{A5EC791C-C079-4C66-BFE9-EA11FDB71634}" srcId="{26FAD42A-F0DA-4FB8-806C-0191901EBFB3}" destId="{6C6CD0BB-5796-4CB9-8B90-5F84239433F3}" srcOrd="0" destOrd="0" parTransId="{E3B03FD6-EC67-4D29-9B08-3899ABD58A1B}" sibTransId="{0AF70A1D-35A6-4BA5-9A0F-AAFEE82436E8}"/>
    <dgm:cxn modelId="{88EADE5E-5E74-4BEF-B87F-B1C017725152}" type="presOf" srcId="{6C6CD0BB-5796-4CB9-8B90-5F84239433F3}" destId="{9828DB45-600D-408B-9670-E83F8D73B464}" srcOrd="0" destOrd="0" presId="urn:microsoft.com/office/officeart/2005/8/layout/list1"/>
    <dgm:cxn modelId="{35FE4C10-A349-42DD-A1CD-04A0E8E578FC}" type="presOf" srcId="{9B416C63-2DEA-43B7-B42F-1F7E30C06A3C}" destId="{E64FA12B-4F40-43B0-8442-D1E19576EF76}" srcOrd="0" destOrd="0" presId="urn:microsoft.com/office/officeart/2005/8/layout/list1"/>
    <dgm:cxn modelId="{D1659941-1475-4441-A216-B3E7FC510C9A}" type="presOf" srcId="{26FAD42A-F0DA-4FB8-806C-0191901EBFB3}" destId="{376BEA82-9C90-4A47-843B-6F0CC2A643A9}" srcOrd="1" destOrd="0" presId="urn:microsoft.com/office/officeart/2005/8/layout/list1"/>
    <dgm:cxn modelId="{20E291C6-8267-4E0A-A556-76B43C359C03}" srcId="{9B416C63-2DEA-43B7-B42F-1F7E30C06A3C}" destId="{64B2BE6C-E56A-483A-A7A0-1C54F4715445}" srcOrd="0" destOrd="0" parTransId="{3FCD1997-05B3-4870-8EC6-E12A704927B5}" sibTransId="{87AFFC34-E9A5-4F93-A951-B16946F198B1}"/>
    <dgm:cxn modelId="{69B0FCA4-6D97-4C62-8ED4-706D2DAE98E7}" type="presOf" srcId="{64B2BE6C-E56A-483A-A7A0-1C54F4715445}" destId="{7186ADDA-A805-411F-808D-77BFA54C13F1}" srcOrd="0" destOrd="0" presId="urn:microsoft.com/office/officeart/2005/8/layout/list1"/>
    <dgm:cxn modelId="{014558A5-BDAB-46BE-9EEC-42C70A602E77}" type="presOf" srcId="{9B416C63-2DEA-43B7-B42F-1F7E30C06A3C}" destId="{643FFFE0-DA00-4F2C-AACF-24B568C45712}" srcOrd="1" destOrd="0" presId="urn:microsoft.com/office/officeart/2005/8/layout/list1"/>
    <dgm:cxn modelId="{F3F3E442-8870-4B22-892E-771FCD875504}" type="presParOf" srcId="{89746652-1153-4007-B3A1-5A1407A76114}" destId="{6C0933E7-3A2C-4E4A-98BB-FFD00F8DB38D}" srcOrd="0" destOrd="0" presId="urn:microsoft.com/office/officeart/2005/8/layout/list1"/>
    <dgm:cxn modelId="{EB59A10D-CACD-4023-A344-72EA54473E73}" type="presParOf" srcId="{6C0933E7-3A2C-4E4A-98BB-FFD00F8DB38D}" destId="{455D4073-A1AE-49DA-9C0F-135205DC5479}" srcOrd="0" destOrd="0" presId="urn:microsoft.com/office/officeart/2005/8/layout/list1"/>
    <dgm:cxn modelId="{3D5A16D4-2971-4DFE-9389-7931CA099228}" type="presParOf" srcId="{6C0933E7-3A2C-4E4A-98BB-FFD00F8DB38D}" destId="{376BEA82-9C90-4A47-843B-6F0CC2A643A9}" srcOrd="1" destOrd="0" presId="urn:microsoft.com/office/officeart/2005/8/layout/list1"/>
    <dgm:cxn modelId="{FD0D481E-ED2E-4808-B7E3-25A5EB0099A3}" type="presParOf" srcId="{89746652-1153-4007-B3A1-5A1407A76114}" destId="{2B006733-F1BB-4283-B7AD-79F0811353E7}" srcOrd="1" destOrd="0" presId="urn:microsoft.com/office/officeart/2005/8/layout/list1"/>
    <dgm:cxn modelId="{E5E65B8D-ECC4-4A0E-A34B-E84248B0635D}" type="presParOf" srcId="{89746652-1153-4007-B3A1-5A1407A76114}" destId="{9828DB45-600D-408B-9670-E83F8D73B464}" srcOrd="2" destOrd="0" presId="urn:microsoft.com/office/officeart/2005/8/layout/list1"/>
    <dgm:cxn modelId="{75D16A3D-2677-4F36-BFC7-767909D99D3E}" type="presParOf" srcId="{89746652-1153-4007-B3A1-5A1407A76114}" destId="{36654785-C87E-497D-B9BB-FA26299CF19E}" srcOrd="3" destOrd="0" presId="urn:microsoft.com/office/officeart/2005/8/layout/list1"/>
    <dgm:cxn modelId="{CDC8258A-24D3-490E-A9F2-218A621A37BE}" type="presParOf" srcId="{89746652-1153-4007-B3A1-5A1407A76114}" destId="{7B34BD79-E725-4FF9-BBAA-B9312326AC8D}" srcOrd="4" destOrd="0" presId="urn:microsoft.com/office/officeart/2005/8/layout/list1"/>
    <dgm:cxn modelId="{9E663E4E-D691-41CD-B8F9-212D86DC78CA}" type="presParOf" srcId="{7B34BD79-E725-4FF9-BBAA-B9312326AC8D}" destId="{E64FA12B-4F40-43B0-8442-D1E19576EF76}" srcOrd="0" destOrd="0" presId="urn:microsoft.com/office/officeart/2005/8/layout/list1"/>
    <dgm:cxn modelId="{7A39CC8F-7F88-4977-8169-D2F26008F30E}" type="presParOf" srcId="{7B34BD79-E725-4FF9-BBAA-B9312326AC8D}" destId="{643FFFE0-DA00-4F2C-AACF-24B568C45712}" srcOrd="1" destOrd="0" presId="urn:microsoft.com/office/officeart/2005/8/layout/list1"/>
    <dgm:cxn modelId="{BD6A1200-7DA8-4A07-AEF2-05E0B2A3F586}" type="presParOf" srcId="{89746652-1153-4007-B3A1-5A1407A76114}" destId="{08C76B1F-E677-4F28-930F-9D326F722CD1}" srcOrd="5" destOrd="0" presId="urn:microsoft.com/office/officeart/2005/8/layout/list1"/>
    <dgm:cxn modelId="{24248A97-E75B-4BCB-9C8D-06DEDB6C85CE}" type="presParOf" srcId="{89746652-1153-4007-B3A1-5A1407A76114}" destId="{7186ADDA-A805-411F-808D-77BFA54C13F1}" srcOrd="6"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61A785-ABA8-4E8E-9195-C05FC12738EF}" type="doc">
      <dgm:prSet loTypeId="urn:microsoft.com/office/officeart/2005/8/layout/process2" loCatId="process" qsTypeId="urn:microsoft.com/office/officeart/2005/8/quickstyle/simple1" qsCatId="simple" csTypeId="urn:microsoft.com/office/officeart/2005/8/colors/colorful5" csCatId="colorful" phldr="1"/>
      <dgm:spPr/>
    </dgm:pt>
    <dgm:pt modelId="{F20DEB9B-AF01-4E69-B147-63095BF23771}">
      <dgm:prSet phldrT="[テキスト]" custT="1">
        <dgm:style>
          <a:lnRef idx="1">
            <a:schemeClr val="accent6"/>
          </a:lnRef>
          <a:fillRef idx="2">
            <a:schemeClr val="accent6"/>
          </a:fillRef>
          <a:effectRef idx="1">
            <a:schemeClr val="accent6"/>
          </a:effectRef>
          <a:fontRef idx="minor">
            <a:schemeClr val="dk1"/>
          </a:fontRef>
        </dgm:style>
      </dgm:prSet>
      <dgm:spPr/>
      <dgm:t>
        <a:bodyPr/>
        <a:lstStyle/>
        <a:p>
          <a:r>
            <a:rPr kumimoji="1" lang="ja-JP" altLang="en-US" sz="2400" dirty="0" smtClean="0">
              <a:solidFill>
                <a:schemeClr val="tx1"/>
              </a:solidFill>
            </a:rPr>
            <a:t>地域の中でのつながりの薄さ</a:t>
          </a:r>
          <a:endParaRPr kumimoji="1" lang="en-US" altLang="ja-JP" sz="2400" dirty="0" smtClean="0">
            <a:solidFill>
              <a:schemeClr val="tx1"/>
            </a:solidFill>
          </a:endParaRPr>
        </a:p>
        <a:p>
          <a:r>
            <a:rPr kumimoji="1" lang="ja-JP" altLang="en-US" sz="2400" dirty="0" smtClean="0">
              <a:solidFill>
                <a:schemeClr val="tx1"/>
              </a:solidFill>
            </a:rPr>
            <a:t>社会的な居場所を持てていないこと</a:t>
          </a:r>
          <a:endParaRPr kumimoji="1" lang="ja-JP" altLang="en-US" sz="2400" dirty="0">
            <a:solidFill>
              <a:schemeClr val="tx1"/>
            </a:solidFill>
          </a:endParaRPr>
        </a:p>
      </dgm:t>
    </dgm:pt>
    <dgm:pt modelId="{F8E3FF3D-F997-46BF-A909-188667733D7E}" type="parTrans" cxnId="{210A2844-48C6-4891-9398-10DE63460417}">
      <dgm:prSet/>
      <dgm:spPr/>
      <dgm:t>
        <a:bodyPr/>
        <a:lstStyle/>
        <a:p>
          <a:endParaRPr kumimoji="1" lang="ja-JP" altLang="en-US"/>
        </a:p>
      </dgm:t>
    </dgm:pt>
    <dgm:pt modelId="{B23E7322-B1F0-4439-A39B-3F59E844A97E}" type="sibTrans" cxnId="{210A2844-48C6-4891-9398-10DE63460417}">
      <dgm:prSet/>
      <dgm:spPr>
        <a:solidFill>
          <a:schemeClr val="accent6"/>
        </a:solidFill>
      </dgm:spPr>
      <dgm:t>
        <a:bodyPr/>
        <a:lstStyle/>
        <a:p>
          <a:endParaRPr kumimoji="1" lang="ja-JP" altLang="en-US"/>
        </a:p>
      </dgm:t>
    </dgm:pt>
    <dgm:pt modelId="{C18D1AC1-828A-4567-BD01-685CD941B634}">
      <dgm:prSet phldrT="[テキスト]" custT="1">
        <dgm:style>
          <a:lnRef idx="1">
            <a:schemeClr val="accent6"/>
          </a:lnRef>
          <a:fillRef idx="2">
            <a:schemeClr val="accent6"/>
          </a:fillRef>
          <a:effectRef idx="1">
            <a:schemeClr val="accent6"/>
          </a:effectRef>
          <a:fontRef idx="minor">
            <a:schemeClr val="dk1"/>
          </a:fontRef>
        </dgm:style>
      </dgm:prSet>
      <dgm:spPr/>
      <dgm:t>
        <a:bodyPr/>
        <a:lstStyle/>
        <a:p>
          <a:r>
            <a:rPr kumimoji="1" lang="ja-JP" altLang="en-US" sz="2400" dirty="0" smtClean="0">
              <a:solidFill>
                <a:schemeClr val="tx1"/>
              </a:solidFill>
            </a:rPr>
            <a:t>生活上の問題を抱えたときに、</a:t>
          </a:r>
          <a:endParaRPr kumimoji="1" lang="en-US" altLang="ja-JP" sz="2400" dirty="0" smtClean="0">
            <a:solidFill>
              <a:schemeClr val="tx1"/>
            </a:solidFill>
          </a:endParaRPr>
        </a:p>
        <a:p>
          <a:r>
            <a:rPr kumimoji="1" lang="ja-JP" altLang="en-US" sz="2400" dirty="0" smtClean="0">
              <a:solidFill>
                <a:schemeClr val="tx1"/>
              </a:solidFill>
            </a:rPr>
            <a:t>深い孤立感となって解決する力を阻む</a:t>
          </a:r>
          <a:endParaRPr kumimoji="1" lang="ja-JP" altLang="en-US" sz="2400" dirty="0">
            <a:solidFill>
              <a:schemeClr val="tx1"/>
            </a:solidFill>
          </a:endParaRPr>
        </a:p>
      </dgm:t>
    </dgm:pt>
    <dgm:pt modelId="{8B29FA14-A87C-4B4A-A7A2-0111CB1848B4}" type="parTrans" cxnId="{77DE4937-01B8-4EB5-B24F-DEFB22FBD478}">
      <dgm:prSet/>
      <dgm:spPr/>
      <dgm:t>
        <a:bodyPr/>
        <a:lstStyle/>
        <a:p>
          <a:endParaRPr kumimoji="1" lang="ja-JP" altLang="en-US"/>
        </a:p>
      </dgm:t>
    </dgm:pt>
    <dgm:pt modelId="{65540E6E-ECF3-4558-91AB-AE385831787C}" type="sibTrans" cxnId="{77DE4937-01B8-4EB5-B24F-DEFB22FBD478}">
      <dgm:prSet/>
      <dgm:spPr>
        <a:solidFill>
          <a:schemeClr val="accent6"/>
        </a:solidFill>
      </dgm:spPr>
      <dgm:t>
        <a:bodyPr/>
        <a:lstStyle/>
        <a:p>
          <a:endParaRPr kumimoji="1" lang="ja-JP" altLang="en-US"/>
        </a:p>
      </dgm:t>
    </dgm:pt>
    <dgm:pt modelId="{B84A3E69-F163-4A83-859A-7ABA27D76E72}">
      <dgm:prSet phldrT="[テキスト]" custT="1">
        <dgm:style>
          <a:lnRef idx="1">
            <a:schemeClr val="accent6"/>
          </a:lnRef>
          <a:fillRef idx="2">
            <a:schemeClr val="accent6"/>
          </a:fillRef>
          <a:effectRef idx="1">
            <a:schemeClr val="accent6"/>
          </a:effectRef>
          <a:fontRef idx="minor">
            <a:schemeClr val="dk1"/>
          </a:fontRef>
        </dgm:style>
      </dgm:prSet>
      <dgm:spPr/>
      <dgm:t>
        <a:bodyPr/>
        <a:lstStyle/>
        <a:p>
          <a:r>
            <a:rPr kumimoji="1" lang="ja-JP" altLang="en-US" sz="2400" dirty="0" smtClean="0">
              <a:solidFill>
                <a:schemeClr val="tx1"/>
              </a:solidFill>
            </a:rPr>
            <a:t>利用者が地域や社会の中で足がかりとなる</a:t>
          </a:r>
          <a:endParaRPr kumimoji="1" lang="en-US" altLang="ja-JP" sz="2400" dirty="0" smtClean="0">
            <a:solidFill>
              <a:schemeClr val="tx1"/>
            </a:solidFill>
          </a:endParaRPr>
        </a:p>
        <a:p>
          <a:r>
            <a:rPr kumimoji="1" lang="ja-JP" altLang="en-US" sz="2400" dirty="0" smtClean="0">
              <a:solidFill>
                <a:schemeClr val="tx1"/>
              </a:solidFill>
            </a:rPr>
            <a:t>居場所や出番の創出が必要</a:t>
          </a:r>
          <a:endParaRPr kumimoji="1" lang="ja-JP" altLang="en-US" sz="2400" dirty="0">
            <a:solidFill>
              <a:schemeClr val="tx1"/>
            </a:solidFill>
          </a:endParaRPr>
        </a:p>
      </dgm:t>
    </dgm:pt>
    <dgm:pt modelId="{65C34213-EAB3-45D6-8E2D-9CE74799E455}" type="parTrans" cxnId="{2815CD11-3A8E-4842-AC54-2A68B8BE357A}">
      <dgm:prSet/>
      <dgm:spPr/>
      <dgm:t>
        <a:bodyPr/>
        <a:lstStyle/>
        <a:p>
          <a:endParaRPr kumimoji="1" lang="ja-JP" altLang="en-US"/>
        </a:p>
      </dgm:t>
    </dgm:pt>
    <dgm:pt modelId="{A444E852-5D56-46B1-A158-3C2C28AA06CC}" type="sibTrans" cxnId="{2815CD11-3A8E-4842-AC54-2A68B8BE357A}">
      <dgm:prSet/>
      <dgm:spPr/>
      <dgm:t>
        <a:bodyPr/>
        <a:lstStyle/>
        <a:p>
          <a:endParaRPr kumimoji="1" lang="ja-JP" altLang="en-US"/>
        </a:p>
      </dgm:t>
    </dgm:pt>
    <dgm:pt modelId="{DA7D361E-5BDE-4987-AA79-BA1FC1F838A5}" type="pres">
      <dgm:prSet presAssocID="{3261A785-ABA8-4E8E-9195-C05FC12738EF}" presName="linearFlow" presStyleCnt="0">
        <dgm:presLayoutVars>
          <dgm:resizeHandles val="exact"/>
        </dgm:presLayoutVars>
      </dgm:prSet>
      <dgm:spPr/>
    </dgm:pt>
    <dgm:pt modelId="{37493523-08A2-4A8E-93AA-5254F6096276}" type="pres">
      <dgm:prSet presAssocID="{F20DEB9B-AF01-4E69-B147-63095BF23771}" presName="node" presStyleLbl="node1" presStyleIdx="0" presStyleCnt="3" custScaleX="98658" custScaleY="75132">
        <dgm:presLayoutVars>
          <dgm:bulletEnabled val="1"/>
        </dgm:presLayoutVars>
      </dgm:prSet>
      <dgm:spPr/>
      <dgm:t>
        <a:bodyPr/>
        <a:lstStyle/>
        <a:p>
          <a:endParaRPr kumimoji="1" lang="ja-JP" altLang="en-US"/>
        </a:p>
      </dgm:t>
    </dgm:pt>
    <dgm:pt modelId="{94732492-F5E7-4909-BA51-028803C7AF2C}" type="pres">
      <dgm:prSet presAssocID="{B23E7322-B1F0-4439-A39B-3F59E844A97E}" presName="sibTrans" presStyleLbl="sibTrans2D1" presStyleIdx="0" presStyleCnt="2"/>
      <dgm:spPr/>
      <dgm:t>
        <a:bodyPr/>
        <a:lstStyle/>
        <a:p>
          <a:endParaRPr kumimoji="1" lang="ja-JP" altLang="en-US"/>
        </a:p>
      </dgm:t>
    </dgm:pt>
    <dgm:pt modelId="{4050D213-31EB-4983-AC10-007F39634AC1}" type="pres">
      <dgm:prSet presAssocID="{B23E7322-B1F0-4439-A39B-3F59E844A97E}" presName="connectorText" presStyleLbl="sibTrans2D1" presStyleIdx="0" presStyleCnt="2"/>
      <dgm:spPr/>
      <dgm:t>
        <a:bodyPr/>
        <a:lstStyle/>
        <a:p>
          <a:endParaRPr kumimoji="1" lang="ja-JP" altLang="en-US"/>
        </a:p>
      </dgm:t>
    </dgm:pt>
    <dgm:pt modelId="{1412CF6F-2F78-4417-9EA5-3030CF7330C7}" type="pres">
      <dgm:prSet presAssocID="{C18D1AC1-828A-4567-BD01-685CD941B634}" presName="node" presStyleLbl="node1" presStyleIdx="1" presStyleCnt="3" custScaleX="98658" custScaleY="75132">
        <dgm:presLayoutVars>
          <dgm:bulletEnabled val="1"/>
        </dgm:presLayoutVars>
      </dgm:prSet>
      <dgm:spPr/>
      <dgm:t>
        <a:bodyPr/>
        <a:lstStyle/>
        <a:p>
          <a:endParaRPr kumimoji="1" lang="ja-JP" altLang="en-US"/>
        </a:p>
      </dgm:t>
    </dgm:pt>
    <dgm:pt modelId="{41FB4EDE-3204-4973-8850-5A161F08211F}" type="pres">
      <dgm:prSet presAssocID="{65540E6E-ECF3-4558-91AB-AE385831787C}" presName="sibTrans" presStyleLbl="sibTrans2D1" presStyleIdx="1" presStyleCnt="2"/>
      <dgm:spPr/>
      <dgm:t>
        <a:bodyPr/>
        <a:lstStyle/>
        <a:p>
          <a:endParaRPr kumimoji="1" lang="ja-JP" altLang="en-US"/>
        </a:p>
      </dgm:t>
    </dgm:pt>
    <dgm:pt modelId="{33CFA9C4-36C4-4597-B89D-5BCA5B6F40BF}" type="pres">
      <dgm:prSet presAssocID="{65540E6E-ECF3-4558-91AB-AE385831787C}" presName="connectorText" presStyleLbl="sibTrans2D1" presStyleIdx="1" presStyleCnt="2"/>
      <dgm:spPr/>
      <dgm:t>
        <a:bodyPr/>
        <a:lstStyle/>
        <a:p>
          <a:endParaRPr kumimoji="1" lang="ja-JP" altLang="en-US"/>
        </a:p>
      </dgm:t>
    </dgm:pt>
    <dgm:pt modelId="{22364276-8E40-46BF-8828-087D8E0BE30C}" type="pres">
      <dgm:prSet presAssocID="{B84A3E69-F163-4A83-859A-7ABA27D76E72}" presName="node" presStyleLbl="node1" presStyleIdx="2" presStyleCnt="3" custScaleX="100693" custScaleY="75132">
        <dgm:presLayoutVars>
          <dgm:bulletEnabled val="1"/>
        </dgm:presLayoutVars>
      </dgm:prSet>
      <dgm:spPr/>
      <dgm:t>
        <a:bodyPr/>
        <a:lstStyle/>
        <a:p>
          <a:endParaRPr kumimoji="1" lang="ja-JP" altLang="en-US"/>
        </a:p>
      </dgm:t>
    </dgm:pt>
  </dgm:ptLst>
  <dgm:cxnLst>
    <dgm:cxn modelId="{4872EF7D-C60C-4536-8DFA-B5344E460710}" type="presOf" srcId="{3261A785-ABA8-4E8E-9195-C05FC12738EF}" destId="{DA7D361E-5BDE-4987-AA79-BA1FC1F838A5}" srcOrd="0" destOrd="0" presId="urn:microsoft.com/office/officeart/2005/8/layout/process2"/>
    <dgm:cxn modelId="{D808C0BC-C0A4-4B7E-BF99-E5488203C824}" type="presOf" srcId="{65540E6E-ECF3-4558-91AB-AE385831787C}" destId="{33CFA9C4-36C4-4597-B89D-5BCA5B6F40BF}" srcOrd="1" destOrd="0" presId="urn:microsoft.com/office/officeart/2005/8/layout/process2"/>
    <dgm:cxn modelId="{4CD7ABE1-782D-4083-89E7-406104453CF4}" type="presOf" srcId="{B23E7322-B1F0-4439-A39B-3F59E844A97E}" destId="{94732492-F5E7-4909-BA51-028803C7AF2C}" srcOrd="0" destOrd="0" presId="urn:microsoft.com/office/officeart/2005/8/layout/process2"/>
    <dgm:cxn modelId="{DED23464-B0F4-474A-8DCF-18E987E7E948}" type="presOf" srcId="{B23E7322-B1F0-4439-A39B-3F59E844A97E}" destId="{4050D213-31EB-4983-AC10-007F39634AC1}" srcOrd="1" destOrd="0" presId="urn:microsoft.com/office/officeart/2005/8/layout/process2"/>
    <dgm:cxn modelId="{2815CD11-3A8E-4842-AC54-2A68B8BE357A}" srcId="{3261A785-ABA8-4E8E-9195-C05FC12738EF}" destId="{B84A3E69-F163-4A83-859A-7ABA27D76E72}" srcOrd="2" destOrd="0" parTransId="{65C34213-EAB3-45D6-8E2D-9CE74799E455}" sibTransId="{A444E852-5D56-46B1-A158-3C2C28AA06CC}"/>
    <dgm:cxn modelId="{77DE4937-01B8-4EB5-B24F-DEFB22FBD478}" srcId="{3261A785-ABA8-4E8E-9195-C05FC12738EF}" destId="{C18D1AC1-828A-4567-BD01-685CD941B634}" srcOrd="1" destOrd="0" parTransId="{8B29FA14-A87C-4B4A-A7A2-0111CB1848B4}" sibTransId="{65540E6E-ECF3-4558-91AB-AE385831787C}"/>
    <dgm:cxn modelId="{18831270-076C-416A-933B-3C564ED715F5}" type="presOf" srcId="{65540E6E-ECF3-4558-91AB-AE385831787C}" destId="{41FB4EDE-3204-4973-8850-5A161F08211F}" srcOrd="0" destOrd="0" presId="urn:microsoft.com/office/officeart/2005/8/layout/process2"/>
    <dgm:cxn modelId="{6B5BE1E8-9753-4362-B2DE-E0AC8499A333}" type="presOf" srcId="{F20DEB9B-AF01-4E69-B147-63095BF23771}" destId="{37493523-08A2-4A8E-93AA-5254F6096276}" srcOrd="0" destOrd="0" presId="urn:microsoft.com/office/officeart/2005/8/layout/process2"/>
    <dgm:cxn modelId="{210A2844-48C6-4891-9398-10DE63460417}" srcId="{3261A785-ABA8-4E8E-9195-C05FC12738EF}" destId="{F20DEB9B-AF01-4E69-B147-63095BF23771}" srcOrd="0" destOrd="0" parTransId="{F8E3FF3D-F997-46BF-A909-188667733D7E}" sibTransId="{B23E7322-B1F0-4439-A39B-3F59E844A97E}"/>
    <dgm:cxn modelId="{1D61B743-E3FA-4C53-8291-608416AF79F6}" type="presOf" srcId="{B84A3E69-F163-4A83-859A-7ABA27D76E72}" destId="{22364276-8E40-46BF-8828-087D8E0BE30C}" srcOrd="0" destOrd="0" presId="urn:microsoft.com/office/officeart/2005/8/layout/process2"/>
    <dgm:cxn modelId="{82472738-13C0-4D10-A1C2-D1438A444ADE}" type="presOf" srcId="{C18D1AC1-828A-4567-BD01-685CD941B634}" destId="{1412CF6F-2F78-4417-9EA5-3030CF7330C7}" srcOrd="0" destOrd="0" presId="urn:microsoft.com/office/officeart/2005/8/layout/process2"/>
    <dgm:cxn modelId="{99A0EAD8-E584-4158-AF35-1514F9973DCE}" type="presParOf" srcId="{DA7D361E-5BDE-4987-AA79-BA1FC1F838A5}" destId="{37493523-08A2-4A8E-93AA-5254F6096276}" srcOrd="0" destOrd="0" presId="urn:microsoft.com/office/officeart/2005/8/layout/process2"/>
    <dgm:cxn modelId="{5DE7C5DA-879A-48D1-AF39-3D2A52F18E52}" type="presParOf" srcId="{DA7D361E-5BDE-4987-AA79-BA1FC1F838A5}" destId="{94732492-F5E7-4909-BA51-028803C7AF2C}" srcOrd="1" destOrd="0" presId="urn:microsoft.com/office/officeart/2005/8/layout/process2"/>
    <dgm:cxn modelId="{BA4C6F07-DBD0-4639-85CD-0A665B74A145}" type="presParOf" srcId="{94732492-F5E7-4909-BA51-028803C7AF2C}" destId="{4050D213-31EB-4983-AC10-007F39634AC1}" srcOrd="0" destOrd="0" presId="urn:microsoft.com/office/officeart/2005/8/layout/process2"/>
    <dgm:cxn modelId="{6B406B94-EA84-408E-9FF0-498F709D4DF3}" type="presParOf" srcId="{DA7D361E-5BDE-4987-AA79-BA1FC1F838A5}" destId="{1412CF6F-2F78-4417-9EA5-3030CF7330C7}" srcOrd="2" destOrd="0" presId="urn:microsoft.com/office/officeart/2005/8/layout/process2"/>
    <dgm:cxn modelId="{CC6AA68C-6980-4DB3-A9DC-D366094F221D}" type="presParOf" srcId="{DA7D361E-5BDE-4987-AA79-BA1FC1F838A5}" destId="{41FB4EDE-3204-4973-8850-5A161F08211F}" srcOrd="3" destOrd="0" presId="urn:microsoft.com/office/officeart/2005/8/layout/process2"/>
    <dgm:cxn modelId="{2994C719-CAFD-4226-A173-4DD3F8B0BA70}" type="presParOf" srcId="{41FB4EDE-3204-4973-8850-5A161F08211F}" destId="{33CFA9C4-36C4-4597-B89D-5BCA5B6F40BF}" srcOrd="0" destOrd="0" presId="urn:microsoft.com/office/officeart/2005/8/layout/process2"/>
    <dgm:cxn modelId="{DF1B411B-23C2-461A-82E8-BC0C8DCABA90}" type="presParOf" srcId="{DA7D361E-5BDE-4987-AA79-BA1FC1F838A5}" destId="{22364276-8E40-46BF-8828-087D8E0BE30C}"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3B744-0E21-4889-8472-E78FB6C9F426}">
      <dsp:nvSpPr>
        <dsp:cNvPr id="0" name=""/>
        <dsp:cNvSpPr/>
      </dsp:nvSpPr>
      <dsp:spPr>
        <a:xfrm>
          <a:off x="0" y="231800"/>
          <a:ext cx="1338898" cy="920326"/>
        </a:xfrm>
        <a:prstGeom prst="chevron">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0028" tIns="73343" rIns="73343" bIns="73343" numCol="1" spcCol="1270" anchor="ctr" anchorCtr="0">
          <a:noAutofit/>
        </a:bodyPr>
        <a:lstStyle/>
        <a:p>
          <a:pPr lvl="0" algn="ctr" defTabSz="2444750">
            <a:lnSpc>
              <a:spcPct val="90000"/>
            </a:lnSpc>
            <a:spcBef>
              <a:spcPct val="0"/>
            </a:spcBef>
            <a:spcAft>
              <a:spcPct val="35000"/>
            </a:spcAft>
          </a:pPr>
          <a:endParaRPr kumimoji="1" lang="ja-JP" altLang="en-US" sz="5500" b="1" kern="1200" dirty="0"/>
        </a:p>
      </dsp:txBody>
      <dsp:txXfrm>
        <a:off x="460163" y="231800"/>
        <a:ext cx="418572" cy="920326"/>
      </dsp:txXfrm>
    </dsp:sp>
    <dsp:sp modelId="{7CB43E4D-460E-4577-B883-F7A086771C1E}">
      <dsp:nvSpPr>
        <dsp:cNvPr id="0" name=""/>
        <dsp:cNvSpPr/>
      </dsp:nvSpPr>
      <dsp:spPr>
        <a:xfrm>
          <a:off x="1205008" y="231800"/>
          <a:ext cx="1338898" cy="920326"/>
        </a:xfrm>
        <a:prstGeom prst="chevron">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0028" tIns="73343" rIns="73343" bIns="73343" numCol="1" spcCol="1270" anchor="ctr" anchorCtr="0">
          <a:noAutofit/>
        </a:bodyPr>
        <a:lstStyle/>
        <a:p>
          <a:pPr lvl="0" algn="ctr" defTabSz="2444750">
            <a:lnSpc>
              <a:spcPct val="90000"/>
            </a:lnSpc>
            <a:spcBef>
              <a:spcPct val="0"/>
            </a:spcBef>
            <a:spcAft>
              <a:spcPct val="35000"/>
            </a:spcAft>
          </a:pPr>
          <a:endParaRPr kumimoji="1" lang="ja-JP" altLang="en-US" sz="5500" b="1" kern="1200" dirty="0"/>
        </a:p>
      </dsp:txBody>
      <dsp:txXfrm>
        <a:off x="1665171" y="231800"/>
        <a:ext cx="418572" cy="920326"/>
      </dsp:txXfrm>
    </dsp:sp>
    <dsp:sp modelId="{70BEC4EF-ED56-4B00-BCFB-54A97D088045}">
      <dsp:nvSpPr>
        <dsp:cNvPr id="0" name=""/>
        <dsp:cNvSpPr/>
      </dsp:nvSpPr>
      <dsp:spPr>
        <a:xfrm>
          <a:off x="2410017" y="231800"/>
          <a:ext cx="1338898" cy="920326"/>
        </a:xfrm>
        <a:prstGeom prst="chevron">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0028" tIns="73343" rIns="73343" bIns="73343" numCol="1" spcCol="1270" anchor="ctr" anchorCtr="0">
          <a:noAutofit/>
        </a:bodyPr>
        <a:lstStyle/>
        <a:p>
          <a:pPr lvl="0" algn="ctr" defTabSz="2444750">
            <a:lnSpc>
              <a:spcPct val="90000"/>
            </a:lnSpc>
            <a:spcBef>
              <a:spcPct val="0"/>
            </a:spcBef>
            <a:spcAft>
              <a:spcPct val="35000"/>
            </a:spcAft>
          </a:pPr>
          <a:endParaRPr kumimoji="1" lang="ja-JP" altLang="en-US" sz="5500" b="1" kern="1200" dirty="0"/>
        </a:p>
      </dsp:txBody>
      <dsp:txXfrm>
        <a:off x="2870180" y="231800"/>
        <a:ext cx="418572" cy="920326"/>
      </dsp:txXfrm>
    </dsp:sp>
    <dsp:sp modelId="{FF3689CB-691F-449B-A796-3FC290EE6946}">
      <dsp:nvSpPr>
        <dsp:cNvPr id="0" name=""/>
        <dsp:cNvSpPr/>
      </dsp:nvSpPr>
      <dsp:spPr>
        <a:xfrm>
          <a:off x="3615026" y="231800"/>
          <a:ext cx="1338898" cy="920326"/>
        </a:xfrm>
        <a:prstGeom prst="chevron">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0025" tIns="66675" rIns="66675" bIns="6667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ja-JP" altLang="en-US" sz="5000" b="1" kern="1200" dirty="0" smtClean="0"/>
        </a:p>
      </dsp:txBody>
      <dsp:txXfrm>
        <a:off x="4075189" y="231800"/>
        <a:ext cx="418572" cy="920326"/>
      </dsp:txXfrm>
    </dsp:sp>
    <dsp:sp modelId="{3E882179-1B1D-4C1C-979A-7CB84D87CA13}">
      <dsp:nvSpPr>
        <dsp:cNvPr id="0" name=""/>
        <dsp:cNvSpPr/>
      </dsp:nvSpPr>
      <dsp:spPr>
        <a:xfrm>
          <a:off x="4820035" y="231800"/>
          <a:ext cx="1338898" cy="920326"/>
        </a:xfrm>
        <a:prstGeom prst="chevron">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0028" tIns="73343" rIns="73343" bIns="73343" numCol="1" spcCol="1270" anchor="ctr" anchorCtr="0">
          <a:noAutofit/>
        </a:bodyPr>
        <a:lstStyle/>
        <a:p>
          <a:pPr lvl="0" algn="ctr" defTabSz="2444750">
            <a:lnSpc>
              <a:spcPct val="90000"/>
            </a:lnSpc>
            <a:spcBef>
              <a:spcPct val="0"/>
            </a:spcBef>
            <a:spcAft>
              <a:spcPct val="35000"/>
            </a:spcAft>
          </a:pPr>
          <a:endParaRPr kumimoji="1" lang="ja-JP" altLang="en-US" sz="5500" b="1" kern="1200" dirty="0"/>
        </a:p>
      </dsp:txBody>
      <dsp:txXfrm>
        <a:off x="5280198" y="231800"/>
        <a:ext cx="418572" cy="920326"/>
      </dsp:txXfrm>
    </dsp:sp>
    <dsp:sp modelId="{7E2C0B4D-FDBC-4976-902B-E8D597C84EC0}">
      <dsp:nvSpPr>
        <dsp:cNvPr id="0" name=""/>
        <dsp:cNvSpPr/>
      </dsp:nvSpPr>
      <dsp:spPr>
        <a:xfrm>
          <a:off x="6025044" y="231800"/>
          <a:ext cx="1338898" cy="920326"/>
        </a:xfrm>
        <a:prstGeom prst="chevron">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0028" tIns="73343" rIns="73343" bIns="73343" numCol="1" spcCol="1270" anchor="ctr" anchorCtr="0">
          <a:noAutofit/>
        </a:bodyPr>
        <a:lstStyle/>
        <a:p>
          <a:pPr lvl="0" algn="ctr" defTabSz="2444750">
            <a:lnSpc>
              <a:spcPct val="90000"/>
            </a:lnSpc>
            <a:spcBef>
              <a:spcPct val="0"/>
            </a:spcBef>
            <a:spcAft>
              <a:spcPct val="35000"/>
            </a:spcAft>
          </a:pPr>
          <a:endParaRPr kumimoji="1" lang="ja-JP" altLang="en-US" sz="5500" b="1" kern="1200" dirty="0"/>
        </a:p>
      </dsp:txBody>
      <dsp:txXfrm>
        <a:off x="6485207" y="231800"/>
        <a:ext cx="418572" cy="920326"/>
      </dsp:txXfrm>
    </dsp:sp>
    <dsp:sp modelId="{F29522D7-46A5-4B1E-8169-F4A2819DD264}">
      <dsp:nvSpPr>
        <dsp:cNvPr id="0" name=""/>
        <dsp:cNvSpPr/>
      </dsp:nvSpPr>
      <dsp:spPr>
        <a:xfrm>
          <a:off x="7230053" y="231800"/>
          <a:ext cx="1338898" cy="920326"/>
        </a:xfrm>
        <a:prstGeom prst="chevron">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0028" tIns="73343" rIns="73343" bIns="73343" numCol="1" spcCol="1270" anchor="ctr" anchorCtr="0">
          <a:noAutofit/>
        </a:bodyPr>
        <a:lstStyle/>
        <a:p>
          <a:pPr lvl="0" algn="ctr" defTabSz="2444750">
            <a:lnSpc>
              <a:spcPct val="90000"/>
            </a:lnSpc>
            <a:spcBef>
              <a:spcPct val="0"/>
            </a:spcBef>
            <a:spcAft>
              <a:spcPct val="35000"/>
            </a:spcAft>
          </a:pPr>
          <a:endParaRPr kumimoji="1" lang="ja-JP" altLang="en-US" sz="5500" b="1" kern="1200" dirty="0"/>
        </a:p>
      </dsp:txBody>
      <dsp:txXfrm>
        <a:off x="7690216" y="231800"/>
        <a:ext cx="418572" cy="920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8DB45-600D-408B-9670-E83F8D73B464}">
      <dsp:nvSpPr>
        <dsp:cNvPr id="0" name=""/>
        <dsp:cNvSpPr/>
      </dsp:nvSpPr>
      <dsp:spPr>
        <a:xfrm>
          <a:off x="0" y="278268"/>
          <a:ext cx="8856983" cy="20727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400" tIns="583184" rIns="687400" bIns="199136" numCol="1" spcCol="1270" anchor="t" anchorCtr="0">
          <a:noAutofit/>
        </a:bodyPr>
        <a:lstStyle/>
        <a:p>
          <a:pPr marL="285750" lvl="1" indent="-285750" algn="l" defTabSz="1244600">
            <a:lnSpc>
              <a:spcPct val="90000"/>
            </a:lnSpc>
            <a:spcBef>
              <a:spcPct val="0"/>
            </a:spcBef>
            <a:spcAft>
              <a:spcPct val="15000"/>
            </a:spcAft>
            <a:buChar char="••"/>
          </a:pPr>
          <a:r>
            <a:rPr kumimoji="1" lang="ja-JP" altLang="en-US" sz="2800" kern="1200" dirty="0" smtClean="0"/>
            <a:t>複数の課題により生活上に困難があり、自殺念慮のある区民に対しパーソナルサポーター（</a:t>
          </a:r>
          <a:r>
            <a:rPr kumimoji="1" lang="en-US" altLang="ja-JP" sz="2800" kern="1200" dirty="0" smtClean="0"/>
            <a:t>PS</a:t>
          </a:r>
          <a:r>
            <a:rPr kumimoji="1" lang="ja-JP" altLang="en-US" sz="2800" kern="1200" dirty="0" smtClean="0"/>
            <a:t>）による個別的な寄り添い支援を行う。</a:t>
          </a:r>
          <a:endParaRPr kumimoji="1" lang="ja-JP" altLang="en-US" sz="2800" kern="1200" dirty="0"/>
        </a:p>
      </dsp:txBody>
      <dsp:txXfrm>
        <a:off x="0" y="278268"/>
        <a:ext cx="8856983" cy="2072700"/>
      </dsp:txXfrm>
    </dsp:sp>
    <dsp:sp modelId="{376BEA82-9C90-4A47-843B-6F0CC2A643A9}">
      <dsp:nvSpPr>
        <dsp:cNvPr id="0" name=""/>
        <dsp:cNvSpPr/>
      </dsp:nvSpPr>
      <dsp:spPr>
        <a:xfrm>
          <a:off x="417792" y="34424"/>
          <a:ext cx="4234648" cy="68311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341" tIns="0" rIns="234341" bIns="0" numCol="1" spcCol="1270" anchor="ctr" anchorCtr="0">
          <a:noAutofit/>
        </a:bodyPr>
        <a:lstStyle/>
        <a:p>
          <a:pPr lvl="0" algn="l" defTabSz="1244600">
            <a:lnSpc>
              <a:spcPct val="90000"/>
            </a:lnSpc>
            <a:spcBef>
              <a:spcPct val="0"/>
            </a:spcBef>
            <a:spcAft>
              <a:spcPct val="35000"/>
            </a:spcAft>
          </a:pPr>
          <a:r>
            <a:rPr kumimoji="1" lang="ja-JP" altLang="en-US" sz="2800" kern="1200" dirty="0" smtClean="0"/>
            <a:t>パーソナルサポート事業</a:t>
          </a:r>
          <a:endParaRPr kumimoji="1" lang="ja-JP" altLang="en-US" sz="2800" kern="1200" dirty="0"/>
        </a:p>
      </dsp:txBody>
      <dsp:txXfrm>
        <a:off x="451139" y="67771"/>
        <a:ext cx="4167954" cy="616416"/>
      </dsp:txXfrm>
    </dsp:sp>
    <dsp:sp modelId="{7186ADDA-A805-411F-808D-77BFA54C13F1}">
      <dsp:nvSpPr>
        <dsp:cNvPr id="0" name=""/>
        <dsp:cNvSpPr/>
      </dsp:nvSpPr>
      <dsp:spPr>
        <a:xfrm>
          <a:off x="0" y="2771998"/>
          <a:ext cx="8856983" cy="20727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400" tIns="583184" rIns="687400" bIns="199136" numCol="1" spcCol="1270" anchor="t" anchorCtr="0">
          <a:noAutofit/>
        </a:bodyPr>
        <a:lstStyle/>
        <a:p>
          <a:pPr marL="285750" lvl="1" indent="-285750" algn="l" defTabSz="1244600">
            <a:lnSpc>
              <a:spcPct val="90000"/>
            </a:lnSpc>
            <a:spcBef>
              <a:spcPct val="0"/>
            </a:spcBef>
            <a:spcAft>
              <a:spcPct val="15000"/>
            </a:spcAft>
            <a:buChar char="••"/>
          </a:pPr>
          <a:r>
            <a:rPr kumimoji="1" lang="ja-JP" altLang="en-US" sz="2800" kern="1200" dirty="0" smtClean="0"/>
            <a:t>地域の中で孤立しがちな区民に対し、居場所や出番を創出し、　地域で生きていく足掛かりをつくる。</a:t>
          </a:r>
          <a:endParaRPr kumimoji="1" lang="ja-JP" altLang="en-US" sz="2800" kern="1200" dirty="0"/>
        </a:p>
      </dsp:txBody>
      <dsp:txXfrm>
        <a:off x="0" y="2771998"/>
        <a:ext cx="8856983" cy="2072700"/>
      </dsp:txXfrm>
    </dsp:sp>
    <dsp:sp modelId="{643FFFE0-DA00-4F2C-AACF-24B568C45712}">
      <dsp:nvSpPr>
        <dsp:cNvPr id="0" name=""/>
        <dsp:cNvSpPr/>
      </dsp:nvSpPr>
      <dsp:spPr>
        <a:xfrm>
          <a:off x="417792" y="2502168"/>
          <a:ext cx="4234648" cy="68311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341" tIns="0" rIns="234341" bIns="0" numCol="1" spcCol="1270" anchor="ctr" anchorCtr="0">
          <a:noAutofit/>
        </a:bodyPr>
        <a:lstStyle/>
        <a:p>
          <a:pPr lvl="0" algn="l" defTabSz="1244600">
            <a:lnSpc>
              <a:spcPct val="90000"/>
            </a:lnSpc>
            <a:spcBef>
              <a:spcPct val="0"/>
            </a:spcBef>
            <a:spcAft>
              <a:spcPct val="35000"/>
            </a:spcAft>
          </a:pPr>
          <a:r>
            <a:rPr kumimoji="1" lang="ja-JP" altLang="en-US" sz="2800" kern="1200" dirty="0" smtClean="0"/>
            <a:t>居場所活動の提供</a:t>
          </a:r>
          <a:endParaRPr kumimoji="1" lang="ja-JP" altLang="en-US" sz="2800" kern="1200" dirty="0"/>
        </a:p>
      </dsp:txBody>
      <dsp:txXfrm>
        <a:off x="451139" y="2535515"/>
        <a:ext cx="4167954" cy="6164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93523-08A2-4A8E-93AA-5254F6096276}">
      <dsp:nvSpPr>
        <dsp:cNvPr id="0" name=""/>
        <dsp:cNvSpPr/>
      </dsp:nvSpPr>
      <dsp:spPr>
        <a:xfrm>
          <a:off x="994001" y="3849"/>
          <a:ext cx="5860869" cy="1115821"/>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solidFill>
                <a:schemeClr val="tx1"/>
              </a:solidFill>
            </a:rPr>
            <a:t>地域の中でのつながりの薄さ</a:t>
          </a:r>
          <a:endParaRPr kumimoji="1" lang="en-US" altLang="ja-JP" sz="2400" kern="1200" dirty="0" smtClean="0">
            <a:solidFill>
              <a:schemeClr val="tx1"/>
            </a:solidFill>
          </a:endParaRPr>
        </a:p>
        <a:p>
          <a:pPr lvl="0" algn="ctr" defTabSz="1066800">
            <a:lnSpc>
              <a:spcPct val="90000"/>
            </a:lnSpc>
            <a:spcBef>
              <a:spcPct val="0"/>
            </a:spcBef>
            <a:spcAft>
              <a:spcPct val="35000"/>
            </a:spcAft>
          </a:pPr>
          <a:r>
            <a:rPr kumimoji="1" lang="ja-JP" altLang="en-US" sz="2400" kern="1200" dirty="0" smtClean="0">
              <a:solidFill>
                <a:schemeClr val="tx1"/>
              </a:solidFill>
            </a:rPr>
            <a:t>社会的な居場所を持てていないこと</a:t>
          </a:r>
          <a:endParaRPr kumimoji="1" lang="ja-JP" altLang="en-US" sz="2400" kern="1200" dirty="0">
            <a:solidFill>
              <a:schemeClr val="tx1"/>
            </a:solidFill>
          </a:endParaRPr>
        </a:p>
      </dsp:txBody>
      <dsp:txXfrm>
        <a:off x="1026682" y="36530"/>
        <a:ext cx="5795507" cy="1050459"/>
      </dsp:txXfrm>
    </dsp:sp>
    <dsp:sp modelId="{94732492-F5E7-4909-BA51-028803C7AF2C}">
      <dsp:nvSpPr>
        <dsp:cNvPr id="0" name=""/>
        <dsp:cNvSpPr/>
      </dsp:nvSpPr>
      <dsp:spPr>
        <a:xfrm rot="5400000">
          <a:off x="3645970" y="1156800"/>
          <a:ext cx="556930" cy="668316"/>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kumimoji="1" lang="ja-JP" altLang="en-US" sz="2700" kern="1200"/>
        </a:p>
      </dsp:txBody>
      <dsp:txXfrm rot="-5400000">
        <a:off x="3723941" y="1212493"/>
        <a:ext cx="400990" cy="389851"/>
      </dsp:txXfrm>
    </dsp:sp>
    <dsp:sp modelId="{1412CF6F-2F78-4417-9EA5-3030CF7330C7}">
      <dsp:nvSpPr>
        <dsp:cNvPr id="0" name=""/>
        <dsp:cNvSpPr/>
      </dsp:nvSpPr>
      <dsp:spPr>
        <a:xfrm>
          <a:off x="994001" y="1862245"/>
          <a:ext cx="5860869" cy="1115821"/>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solidFill>
                <a:schemeClr val="tx1"/>
              </a:solidFill>
            </a:rPr>
            <a:t>生活上の問題を抱えたときに、</a:t>
          </a:r>
          <a:endParaRPr kumimoji="1" lang="en-US" altLang="ja-JP" sz="2400" kern="1200" dirty="0" smtClean="0">
            <a:solidFill>
              <a:schemeClr val="tx1"/>
            </a:solidFill>
          </a:endParaRPr>
        </a:p>
        <a:p>
          <a:pPr lvl="0" algn="ctr" defTabSz="1066800">
            <a:lnSpc>
              <a:spcPct val="90000"/>
            </a:lnSpc>
            <a:spcBef>
              <a:spcPct val="0"/>
            </a:spcBef>
            <a:spcAft>
              <a:spcPct val="35000"/>
            </a:spcAft>
          </a:pPr>
          <a:r>
            <a:rPr kumimoji="1" lang="ja-JP" altLang="en-US" sz="2400" kern="1200" dirty="0" smtClean="0">
              <a:solidFill>
                <a:schemeClr val="tx1"/>
              </a:solidFill>
            </a:rPr>
            <a:t>深い孤立感となって解決する力を阻む</a:t>
          </a:r>
          <a:endParaRPr kumimoji="1" lang="ja-JP" altLang="en-US" sz="2400" kern="1200" dirty="0">
            <a:solidFill>
              <a:schemeClr val="tx1"/>
            </a:solidFill>
          </a:endParaRPr>
        </a:p>
      </dsp:txBody>
      <dsp:txXfrm>
        <a:off x="1026682" y="1894926"/>
        <a:ext cx="5795507" cy="1050459"/>
      </dsp:txXfrm>
    </dsp:sp>
    <dsp:sp modelId="{41FB4EDE-3204-4973-8850-5A161F08211F}">
      <dsp:nvSpPr>
        <dsp:cNvPr id="0" name=""/>
        <dsp:cNvSpPr/>
      </dsp:nvSpPr>
      <dsp:spPr>
        <a:xfrm rot="5400000">
          <a:off x="3645970" y="3015195"/>
          <a:ext cx="556930" cy="668316"/>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kumimoji="1" lang="ja-JP" altLang="en-US" sz="2700" kern="1200"/>
        </a:p>
      </dsp:txBody>
      <dsp:txXfrm rot="-5400000">
        <a:off x="3723941" y="3070888"/>
        <a:ext cx="400990" cy="389851"/>
      </dsp:txXfrm>
    </dsp:sp>
    <dsp:sp modelId="{22364276-8E40-46BF-8828-087D8E0BE30C}">
      <dsp:nvSpPr>
        <dsp:cNvPr id="0" name=""/>
        <dsp:cNvSpPr/>
      </dsp:nvSpPr>
      <dsp:spPr>
        <a:xfrm>
          <a:off x="933555" y="3720640"/>
          <a:ext cx="5981760" cy="1115821"/>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solidFill>
                <a:schemeClr val="tx1"/>
              </a:solidFill>
            </a:rPr>
            <a:t>利用者が地域や社会の中で足がかりとなる</a:t>
          </a:r>
          <a:endParaRPr kumimoji="1" lang="en-US" altLang="ja-JP" sz="2400" kern="1200" dirty="0" smtClean="0">
            <a:solidFill>
              <a:schemeClr val="tx1"/>
            </a:solidFill>
          </a:endParaRPr>
        </a:p>
        <a:p>
          <a:pPr lvl="0" algn="ctr" defTabSz="1066800">
            <a:lnSpc>
              <a:spcPct val="90000"/>
            </a:lnSpc>
            <a:spcBef>
              <a:spcPct val="0"/>
            </a:spcBef>
            <a:spcAft>
              <a:spcPct val="35000"/>
            </a:spcAft>
          </a:pPr>
          <a:r>
            <a:rPr kumimoji="1" lang="ja-JP" altLang="en-US" sz="2400" kern="1200" dirty="0" smtClean="0">
              <a:solidFill>
                <a:schemeClr val="tx1"/>
              </a:solidFill>
            </a:rPr>
            <a:t>居場所や出番の創出が必要</a:t>
          </a:r>
          <a:endParaRPr kumimoji="1" lang="ja-JP" altLang="en-US" sz="2400" kern="1200" dirty="0">
            <a:solidFill>
              <a:schemeClr val="tx1"/>
            </a:solidFill>
          </a:endParaRPr>
        </a:p>
      </dsp:txBody>
      <dsp:txXfrm>
        <a:off x="966236" y="3753321"/>
        <a:ext cx="5916398" cy="105045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0.84077</cdr:x>
      <cdr:y>0.10571</cdr:y>
    </cdr:from>
    <cdr:to>
      <cdr:x>0.90272</cdr:x>
      <cdr:y>0.16611</cdr:y>
    </cdr:to>
    <cdr:cxnSp macro="">
      <cdr:nvCxnSpPr>
        <cdr:cNvPr id="3" name="直線コネクタ 2"/>
        <cdr:cNvCxnSpPr/>
      </cdr:nvCxnSpPr>
      <cdr:spPr>
        <a:xfrm xmlns:a="http://schemas.openxmlformats.org/drawingml/2006/main">
          <a:off x="6841268" y="504056"/>
          <a:ext cx="504082" cy="288006"/>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0.82307</cdr:x>
      <cdr:y>0.51345</cdr:y>
    </cdr:from>
    <cdr:to>
      <cdr:x>0.90278</cdr:x>
      <cdr:y>0.58895</cdr:y>
    </cdr:to>
    <cdr:cxnSp macro="">
      <cdr:nvCxnSpPr>
        <cdr:cNvPr id="4" name="直線コネクタ 3"/>
        <cdr:cNvCxnSpPr/>
      </cdr:nvCxnSpPr>
      <cdr:spPr>
        <a:xfrm xmlns:a="http://schemas.openxmlformats.org/drawingml/2006/main">
          <a:off x="6697252" y="2448272"/>
          <a:ext cx="648593" cy="360007"/>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0.91157</cdr:x>
      <cdr:y>0.52855</cdr:y>
    </cdr:from>
    <cdr:to>
      <cdr:x>0.93812</cdr:x>
      <cdr:y>0.60405</cdr:y>
    </cdr:to>
    <cdr:cxnSp macro="">
      <cdr:nvCxnSpPr>
        <cdr:cNvPr id="5" name="直線コネクタ 4"/>
        <cdr:cNvCxnSpPr/>
      </cdr:nvCxnSpPr>
      <cdr:spPr>
        <a:xfrm xmlns:a="http://schemas.openxmlformats.org/drawingml/2006/main" flipH="1">
          <a:off x="7417332" y="2520280"/>
          <a:ext cx="216035" cy="360007"/>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0.91157</cdr:x>
      <cdr:y>0.10571</cdr:y>
    </cdr:from>
    <cdr:to>
      <cdr:x>0.93812</cdr:x>
      <cdr:y>0.18122</cdr:y>
    </cdr:to>
    <cdr:cxnSp macro="">
      <cdr:nvCxnSpPr>
        <cdr:cNvPr id="8" name="直線コネクタ 7"/>
        <cdr:cNvCxnSpPr/>
      </cdr:nvCxnSpPr>
      <cdr:spPr>
        <a:xfrm xmlns:a="http://schemas.openxmlformats.org/drawingml/2006/main" flipH="1">
          <a:off x="7417332" y="504056"/>
          <a:ext cx="216035" cy="36005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0.76112</cdr:x>
      <cdr:y>0.09061</cdr:y>
    </cdr:from>
    <cdr:to>
      <cdr:x>0.82307</cdr:x>
      <cdr:y>0.15101</cdr:y>
    </cdr:to>
    <cdr:cxnSp macro="">
      <cdr:nvCxnSpPr>
        <cdr:cNvPr id="3" name="直線コネクタ 2"/>
        <cdr:cNvCxnSpPr/>
      </cdr:nvCxnSpPr>
      <cdr:spPr>
        <a:xfrm xmlns:a="http://schemas.openxmlformats.org/drawingml/2006/main">
          <a:off x="6193196" y="432048"/>
          <a:ext cx="504056" cy="28803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0.74336</cdr:x>
      <cdr:y>0.51345</cdr:y>
    </cdr:from>
    <cdr:to>
      <cdr:x>0.82307</cdr:x>
      <cdr:y>0.58895</cdr:y>
    </cdr:to>
    <cdr:cxnSp macro="">
      <cdr:nvCxnSpPr>
        <cdr:cNvPr id="4" name="直線コネクタ 3"/>
        <cdr:cNvCxnSpPr/>
      </cdr:nvCxnSpPr>
      <cdr:spPr>
        <a:xfrm xmlns:a="http://schemas.openxmlformats.org/drawingml/2006/main">
          <a:off x="6048672" y="2448272"/>
          <a:ext cx="648580" cy="36004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0.84077</cdr:x>
      <cdr:y>0.51345</cdr:y>
    </cdr:from>
    <cdr:to>
      <cdr:x>0.86732</cdr:x>
      <cdr:y>0.58895</cdr:y>
    </cdr:to>
    <cdr:cxnSp macro="">
      <cdr:nvCxnSpPr>
        <cdr:cNvPr id="5" name="直線コネクタ 4"/>
        <cdr:cNvCxnSpPr/>
      </cdr:nvCxnSpPr>
      <cdr:spPr>
        <a:xfrm xmlns:a="http://schemas.openxmlformats.org/drawingml/2006/main" flipH="1">
          <a:off x="6841268" y="2448272"/>
          <a:ext cx="216024" cy="36004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0.84077</cdr:x>
      <cdr:y>0.09061</cdr:y>
    </cdr:from>
    <cdr:to>
      <cdr:x>0.86732</cdr:x>
      <cdr:y>0.16612</cdr:y>
    </cdr:to>
    <cdr:cxnSp macro="">
      <cdr:nvCxnSpPr>
        <cdr:cNvPr id="8" name="直線コネクタ 7"/>
        <cdr:cNvCxnSpPr/>
      </cdr:nvCxnSpPr>
      <cdr:spPr>
        <a:xfrm xmlns:a="http://schemas.openxmlformats.org/drawingml/2006/main" flipH="1">
          <a:off x="6841268" y="432048"/>
          <a:ext cx="216024" cy="36004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1"/>
            <a:ext cx="2919232" cy="492857"/>
          </a:xfrm>
          <a:prstGeom prst="rect">
            <a:avLst/>
          </a:prstGeom>
        </p:spPr>
        <p:txBody>
          <a:bodyPr vert="horz" lIns="91529" tIns="45764" rIns="91529" bIns="45764" rtlCol="0"/>
          <a:lstStyle>
            <a:lvl1pPr algn="l">
              <a:defRPr sz="1300"/>
            </a:lvl1pPr>
          </a:lstStyle>
          <a:p>
            <a:pPr>
              <a:defRPr/>
            </a:pPr>
            <a:endParaRPr lang="ja-JP" altLang="en-US"/>
          </a:p>
        </p:txBody>
      </p:sp>
      <p:sp>
        <p:nvSpPr>
          <p:cNvPr id="3" name="日付プレースホルダ 2"/>
          <p:cNvSpPr>
            <a:spLocks noGrp="1"/>
          </p:cNvSpPr>
          <p:nvPr>
            <p:ph type="dt" sz="quarter" idx="1"/>
          </p:nvPr>
        </p:nvSpPr>
        <p:spPr>
          <a:xfrm>
            <a:off x="3815028" y="1"/>
            <a:ext cx="2919232" cy="492857"/>
          </a:xfrm>
          <a:prstGeom prst="rect">
            <a:avLst/>
          </a:prstGeom>
        </p:spPr>
        <p:txBody>
          <a:bodyPr vert="horz" lIns="91529" tIns="45764" rIns="91529" bIns="45764" rtlCol="0"/>
          <a:lstStyle>
            <a:lvl1pPr algn="r">
              <a:defRPr sz="1300" smtClean="0"/>
            </a:lvl1pPr>
          </a:lstStyle>
          <a:p>
            <a:pPr>
              <a:defRPr/>
            </a:pPr>
            <a:fld id="{83B050BA-EBED-4ECB-9257-40564B5550D1}" type="datetimeFigureOut">
              <a:rPr lang="ja-JP" altLang="en-US"/>
              <a:pPr>
                <a:defRPr/>
              </a:pPr>
              <a:t>2014/9/30</a:t>
            </a:fld>
            <a:endParaRPr lang="ja-JP" altLang="en-US"/>
          </a:p>
        </p:txBody>
      </p:sp>
      <p:sp>
        <p:nvSpPr>
          <p:cNvPr id="4" name="フッター プレースホルダ 3"/>
          <p:cNvSpPr>
            <a:spLocks noGrp="1"/>
          </p:cNvSpPr>
          <p:nvPr>
            <p:ph type="ftr" sz="quarter" idx="2"/>
          </p:nvPr>
        </p:nvSpPr>
        <p:spPr>
          <a:xfrm>
            <a:off x="3" y="9371926"/>
            <a:ext cx="2919232" cy="492857"/>
          </a:xfrm>
          <a:prstGeom prst="rect">
            <a:avLst/>
          </a:prstGeom>
        </p:spPr>
        <p:txBody>
          <a:bodyPr vert="horz" lIns="91529" tIns="45764" rIns="91529" bIns="45764" rtlCol="0" anchor="b"/>
          <a:lstStyle>
            <a:lvl1pPr algn="l">
              <a:defRPr sz="1300"/>
            </a:lvl1pPr>
          </a:lstStyle>
          <a:p>
            <a:pPr>
              <a:defRPr/>
            </a:pPr>
            <a:endParaRPr lang="ja-JP" altLang="en-US"/>
          </a:p>
        </p:txBody>
      </p:sp>
      <p:sp>
        <p:nvSpPr>
          <p:cNvPr id="5" name="スライド番号プレースホルダ 4"/>
          <p:cNvSpPr>
            <a:spLocks noGrp="1"/>
          </p:cNvSpPr>
          <p:nvPr>
            <p:ph type="sldNum" sz="quarter" idx="3"/>
          </p:nvPr>
        </p:nvSpPr>
        <p:spPr>
          <a:xfrm>
            <a:off x="3815028" y="9371926"/>
            <a:ext cx="2919232" cy="492857"/>
          </a:xfrm>
          <a:prstGeom prst="rect">
            <a:avLst/>
          </a:prstGeom>
        </p:spPr>
        <p:txBody>
          <a:bodyPr vert="horz" lIns="91529" tIns="45764" rIns="91529" bIns="45764" rtlCol="0" anchor="b"/>
          <a:lstStyle>
            <a:lvl1pPr algn="r">
              <a:defRPr sz="1300" smtClean="0"/>
            </a:lvl1pPr>
          </a:lstStyle>
          <a:p>
            <a:pPr>
              <a:defRPr/>
            </a:pPr>
            <a:fld id="{671999C2-29BB-486E-9800-8B83878FB0EF}" type="slidenum">
              <a:rPr lang="ja-JP" altLang="en-US"/>
              <a:pPr>
                <a:defRPr/>
              </a:pPr>
              <a:t>‹#›</a:t>
            </a:fld>
            <a:endParaRPr lang="ja-JP" altLang="en-US"/>
          </a:p>
        </p:txBody>
      </p:sp>
    </p:spTree>
    <p:extLst>
      <p:ext uri="{BB962C8B-B14F-4D97-AF65-F5344CB8AC3E}">
        <p14:creationId xmlns:p14="http://schemas.microsoft.com/office/powerpoint/2010/main" val="4121321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1"/>
            <a:ext cx="2919232" cy="492857"/>
          </a:xfrm>
          <a:prstGeom prst="rect">
            <a:avLst/>
          </a:prstGeom>
          <a:noFill/>
          <a:ln w="9525">
            <a:noFill/>
            <a:miter lim="800000"/>
            <a:headEnd/>
            <a:tailEnd/>
          </a:ln>
          <a:effectLst/>
        </p:spPr>
        <p:txBody>
          <a:bodyPr vert="horz" wrap="square" lIns="91529" tIns="45764" rIns="91529" bIns="45764" numCol="1" anchor="t" anchorCtr="0" compatLnSpc="1">
            <a:prstTxWarp prst="textNoShape">
              <a:avLst/>
            </a:prstTxWarp>
          </a:bodyPr>
          <a:lstStyle>
            <a:lvl1pPr>
              <a:defRPr sz="1300">
                <a:ea typeface="ＭＳ Ｐゴシック" pitchFamily="50" charset="-128"/>
              </a:defRPr>
            </a:lvl1pPr>
          </a:lstStyle>
          <a:p>
            <a:pPr>
              <a:defRPr/>
            </a:pPr>
            <a:endParaRPr lang="en-US" altLang="ja-JP"/>
          </a:p>
        </p:txBody>
      </p:sp>
      <p:sp>
        <p:nvSpPr>
          <p:cNvPr id="3075" name="Rectangle 3"/>
          <p:cNvSpPr>
            <a:spLocks noGrp="1" noChangeArrowheads="1"/>
          </p:cNvSpPr>
          <p:nvPr>
            <p:ph type="dt" idx="1"/>
          </p:nvPr>
        </p:nvSpPr>
        <p:spPr bwMode="auto">
          <a:xfrm>
            <a:off x="3815028" y="1"/>
            <a:ext cx="2919232" cy="492857"/>
          </a:xfrm>
          <a:prstGeom prst="rect">
            <a:avLst/>
          </a:prstGeom>
          <a:noFill/>
          <a:ln w="9525">
            <a:noFill/>
            <a:miter lim="800000"/>
            <a:headEnd/>
            <a:tailEnd/>
          </a:ln>
          <a:effectLst/>
        </p:spPr>
        <p:txBody>
          <a:bodyPr vert="horz" wrap="square" lIns="91529" tIns="45764" rIns="91529" bIns="45764" numCol="1" anchor="t" anchorCtr="0" compatLnSpc="1">
            <a:prstTxWarp prst="textNoShape">
              <a:avLst/>
            </a:prstTxWarp>
          </a:bodyPr>
          <a:lstStyle>
            <a:lvl1pPr algn="r">
              <a:defRPr sz="1300">
                <a:ea typeface="ＭＳ Ｐゴシック" pitchFamily="50" charset="-128"/>
              </a:defRPr>
            </a:lvl1pPr>
          </a:lstStyle>
          <a:p>
            <a:pPr>
              <a:defRPr/>
            </a:pPr>
            <a:endParaRPr lang="en-US" altLang="ja-JP"/>
          </a:p>
        </p:txBody>
      </p:sp>
      <p:sp>
        <p:nvSpPr>
          <p:cNvPr id="17412" name="Rectangle 4"/>
          <p:cNvSpPr>
            <a:spLocks noGrp="1" noRot="1" noChangeAspect="1" noChangeArrowheads="1" noTextEdit="1"/>
          </p:cNvSpPr>
          <p:nvPr>
            <p:ph type="sldImg" idx="2"/>
          </p:nvPr>
        </p:nvSpPr>
        <p:spPr bwMode="auto">
          <a:xfrm>
            <a:off x="900113" y="738188"/>
            <a:ext cx="4935537" cy="37020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72974" y="4686729"/>
            <a:ext cx="5389815" cy="4440302"/>
          </a:xfrm>
          <a:prstGeom prst="rect">
            <a:avLst/>
          </a:prstGeom>
          <a:noFill/>
          <a:ln w="9525">
            <a:noFill/>
            <a:miter lim="800000"/>
            <a:headEnd/>
            <a:tailEnd/>
          </a:ln>
          <a:effectLst/>
        </p:spPr>
        <p:txBody>
          <a:bodyPr vert="horz" wrap="square" lIns="91529" tIns="45764" rIns="91529" bIns="45764"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3078" name="Rectangle 6"/>
          <p:cNvSpPr>
            <a:spLocks noGrp="1" noChangeArrowheads="1"/>
          </p:cNvSpPr>
          <p:nvPr>
            <p:ph type="ftr" sz="quarter" idx="4"/>
          </p:nvPr>
        </p:nvSpPr>
        <p:spPr bwMode="auto">
          <a:xfrm>
            <a:off x="3" y="9371926"/>
            <a:ext cx="2919232" cy="492857"/>
          </a:xfrm>
          <a:prstGeom prst="rect">
            <a:avLst/>
          </a:prstGeom>
          <a:noFill/>
          <a:ln w="9525">
            <a:noFill/>
            <a:miter lim="800000"/>
            <a:headEnd/>
            <a:tailEnd/>
          </a:ln>
          <a:effectLst/>
        </p:spPr>
        <p:txBody>
          <a:bodyPr vert="horz" wrap="square" lIns="91529" tIns="45764" rIns="91529" bIns="45764" numCol="1" anchor="b" anchorCtr="0" compatLnSpc="1">
            <a:prstTxWarp prst="textNoShape">
              <a:avLst/>
            </a:prstTxWarp>
          </a:bodyPr>
          <a:lstStyle>
            <a:lvl1pPr>
              <a:defRPr sz="1300">
                <a:ea typeface="ＭＳ Ｐゴシック" pitchFamily="50" charset="-128"/>
              </a:defRPr>
            </a:lvl1pPr>
          </a:lstStyle>
          <a:p>
            <a:pPr>
              <a:defRPr/>
            </a:pPr>
            <a:endParaRPr lang="en-US" altLang="ja-JP"/>
          </a:p>
        </p:txBody>
      </p:sp>
      <p:sp>
        <p:nvSpPr>
          <p:cNvPr id="3079" name="Rectangle 7"/>
          <p:cNvSpPr>
            <a:spLocks noGrp="1" noChangeArrowheads="1"/>
          </p:cNvSpPr>
          <p:nvPr>
            <p:ph type="sldNum" sz="quarter" idx="5"/>
          </p:nvPr>
        </p:nvSpPr>
        <p:spPr bwMode="auto">
          <a:xfrm>
            <a:off x="3815028" y="9371926"/>
            <a:ext cx="2919232" cy="492857"/>
          </a:xfrm>
          <a:prstGeom prst="rect">
            <a:avLst/>
          </a:prstGeom>
          <a:noFill/>
          <a:ln w="9525">
            <a:noFill/>
            <a:miter lim="800000"/>
            <a:headEnd/>
            <a:tailEnd/>
          </a:ln>
          <a:effectLst/>
        </p:spPr>
        <p:txBody>
          <a:bodyPr vert="horz" wrap="square" lIns="91529" tIns="45764" rIns="91529" bIns="45764" numCol="1" anchor="b" anchorCtr="0" compatLnSpc="1">
            <a:prstTxWarp prst="textNoShape">
              <a:avLst/>
            </a:prstTxWarp>
          </a:bodyPr>
          <a:lstStyle>
            <a:lvl1pPr algn="r">
              <a:defRPr sz="1300">
                <a:ea typeface="ＭＳ Ｐゴシック" pitchFamily="50" charset="-128"/>
              </a:defRPr>
            </a:lvl1pPr>
          </a:lstStyle>
          <a:p>
            <a:pPr>
              <a:defRPr/>
            </a:pPr>
            <a:fld id="{A20A830E-0621-4FC9-8F39-64684D368302}" type="slidenum">
              <a:rPr lang="en-US" altLang="ja-JP"/>
              <a:pPr>
                <a:defRPr/>
              </a:pPr>
              <a:t>‹#›</a:t>
            </a:fld>
            <a:endParaRPr lang="en-US" altLang="ja-JP"/>
          </a:p>
        </p:txBody>
      </p:sp>
    </p:spTree>
    <p:extLst>
      <p:ext uri="{BB962C8B-B14F-4D97-AF65-F5344CB8AC3E}">
        <p14:creationId xmlns:p14="http://schemas.microsoft.com/office/powerpoint/2010/main" val="36616407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7405EA8C-ED64-4B56-9B01-9450C5958570}" type="slidenum">
              <a:rPr lang="en-US" altLang="ja-JP" smtClean="0">
                <a:ea typeface="ＭＳ Ｐゴシック" charset="-128"/>
              </a:rPr>
              <a:pPr/>
              <a:t>1</a:t>
            </a:fld>
            <a:endParaRPr lang="en-US" altLang="ja-JP" smtClean="0">
              <a:ea typeface="ＭＳ Ｐゴシック" charset="-128"/>
            </a:endParaRPr>
          </a:p>
        </p:txBody>
      </p:sp>
      <p:sp>
        <p:nvSpPr>
          <p:cNvPr id="18435" name="Rectangle 2"/>
          <p:cNvSpPr>
            <a:spLocks noGrp="1" noRot="1" noChangeAspect="1" noChangeArrowheads="1" noTextEdit="1"/>
          </p:cNvSpPr>
          <p:nvPr>
            <p:ph type="sldImg"/>
          </p:nvPr>
        </p:nvSpPr>
        <p:spPr>
          <a:ln/>
        </p:spPr>
      </p:sp>
      <p:sp>
        <p:nvSpPr>
          <p:cNvPr id="5" name="ノート プレースホルダ 4"/>
          <p:cNvSpPr>
            <a:spLocks noGrp="1"/>
          </p:cNvSpPr>
          <p:nvPr>
            <p:ph type="body" sz="quarter" idx="10"/>
          </p:nvPr>
        </p:nvSpPr>
        <p:spPr/>
        <p:txBody>
          <a:bodyPr>
            <a:normAutofit/>
          </a:bodyPr>
          <a:lstStyle/>
          <a:p>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2966D2A-8D8D-4CDC-B4F6-94500896B1D9}" type="slidenum">
              <a:rPr lang="en-US" altLang="ja-JP" smtClean="0">
                <a:solidFill>
                  <a:prstClr val="black"/>
                </a:solidFill>
              </a:rPr>
              <a:pPr/>
              <a:t>23</a:t>
            </a:fld>
            <a:endParaRPr lang="en-US" altLang="ja-JP" smtClean="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ja-JP" altLang="ja-JP" smtClean="0">
              <a:ea typeface="ＭＳ Ｐ明朝" pitchFamily="1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ED46D8B2-B2EC-4D09-9DEC-314E8866E524}" type="slidenum">
              <a:rPr lang="en-US" altLang="ja-JP" smtClean="0">
                <a:solidFill>
                  <a:srgbClr val="000000"/>
                </a:solidFill>
              </a:rPr>
              <a:pPr/>
              <a:t>24</a:t>
            </a:fld>
            <a:endParaRPr lang="en-US" altLang="ja-JP" smtClean="0">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ja-JP" altLang="ja-JP" sz="1300" dirty="0"/>
          </a:p>
        </p:txBody>
      </p:sp>
    </p:spTree>
    <p:extLst>
      <p:ext uri="{BB962C8B-B14F-4D97-AF65-F5344CB8AC3E}">
        <p14:creationId xmlns:p14="http://schemas.microsoft.com/office/powerpoint/2010/main" val="3540825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4F4DF56-4E22-4699-9084-3C0EF0253CCB}" type="slidenum">
              <a:rPr lang="en-US" altLang="ja-JP" smtClean="0">
                <a:solidFill>
                  <a:srgbClr val="000000"/>
                </a:solidFill>
              </a:rPr>
              <a:pPr/>
              <a:t>25</a:t>
            </a:fld>
            <a:endParaRPr lang="en-US" altLang="ja-JP" smtClean="0">
              <a:solidFill>
                <a:srgbClr val="000000"/>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484456" y="4687185"/>
            <a:ext cx="5694239" cy="4657601"/>
          </a:xfrm>
          <a:noFill/>
          <a:ln/>
        </p:spPr>
        <p:txBody>
          <a:bodyPr/>
          <a:lstStyle/>
          <a:p>
            <a:pPr defTabSz="913758"/>
            <a:endParaRPr lang="ja-JP" altLang="ja-JP" sz="1300" dirty="0"/>
          </a:p>
        </p:txBody>
      </p:sp>
    </p:spTree>
    <p:extLst>
      <p:ext uri="{BB962C8B-B14F-4D97-AF65-F5344CB8AC3E}">
        <p14:creationId xmlns:p14="http://schemas.microsoft.com/office/powerpoint/2010/main" val="31762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a:ln/>
        </p:spPr>
      </p:sp>
      <p:sp>
        <p:nvSpPr>
          <p:cNvPr id="645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z="1400">
              <a:ea typeface="ＭＳ Ｐ明朝" pitchFamily="18" charset="-128"/>
            </a:endParaRPr>
          </a:p>
        </p:txBody>
      </p:sp>
      <p:sp>
        <p:nvSpPr>
          <p:cNvPr id="645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510481" indent="-196339" eaLnBrk="0" hangingPunct="0">
              <a:defRPr kumimoji="1">
                <a:solidFill>
                  <a:schemeClr val="tx1"/>
                </a:solidFill>
                <a:latin typeface="Arial" charset="0"/>
                <a:ea typeface="ＭＳ Ｐゴシック" pitchFamily="50" charset="-128"/>
              </a:defRPr>
            </a:lvl2pPr>
            <a:lvl3pPr marL="785355" indent="-157071" eaLnBrk="0" hangingPunct="0">
              <a:defRPr kumimoji="1">
                <a:solidFill>
                  <a:schemeClr val="tx1"/>
                </a:solidFill>
                <a:latin typeface="Arial" charset="0"/>
                <a:ea typeface="ＭＳ Ｐゴシック" pitchFamily="50" charset="-128"/>
              </a:defRPr>
            </a:lvl3pPr>
            <a:lvl4pPr marL="1099497" indent="-157071" eaLnBrk="0" hangingPunct="0">
              <a:defRPr kumimoji="1">
                <a:solidFill>
                  <a:schemeClr val="tx1"/>
                </a:solidFill>
                <a:latin typeface="Arial" charset="0"/>
                <a:ea typeface="ＭＳ Ｐゴシック" pitchFamily="50" charset="-128"/>
              </a:defRPr>
            </a:lvl4pPr>
            <a:lvl5pPr marL="1413640" indent="-157071" eaLnBrk="0" hangingPunct="0">
              <a:defRPr kumimoji="1">
                <a:solidFill>
                  <a:schemeClr val="tx1"/>
                </a:solidFill>
                <a:latin typeface="Arial" charset="0"/>
                <a:ea typeface="ＭＳ Ｐゴシック" pitchFamily="50" charset="-128"/>
              </a:defRPr>
            </a:lvl5pPr>
            <a:lvl6pPr marL="1727782" indent="-157071" eaLnBrk="0" fontAlgn="base" hangingPunct="0">
              <a:spcBef>
                <a:spcPct val="0"/>
              </a:spcBef>
              <a:spcAft>
                <a:spcPct val="0"/>
              </a:spcAft>
              <a:defRPr kumimoji="1">
                <a:solidFill>
                  <a:schemeClr val="tx1"/>
                </a:solidFill>
                <a:latin typeface="Arial" charset="0"/>
                <a:ea typeface="ＭＳ Ｐゴシック" pitchFamily="50" charset="-128"/>
              </a:defRPr>
            </a:lvl6pPr>
            <a:lvl7pPr marL="2041924" indent="-157071" eaLnBrk="0" fontAlgn="base" hangingPunct="0">
              <a:spcBef>
                <a:spcPct val="0"/>
              </a:spcBef>
              <a:spcAft>
                <a:spcPct val="0"/>
              </a:spcAft>
              <a:defRPr kumimoji="1">
                <a:solidFill>
                  <a:schemeClr val="tx1"/>
                </a:solidFill>
                <a:latin typeface="Arial" charset="0"/>
                <a:ea typeface="ＭＳ Ｐゴシック" pitchFamily="50" charset="-128"/>
              </a:defRPr>
            </a:lvl7pPr>
            <a:lvl8pPr marL="2356066" indent="-157071" eaLnBrk="0" fontAlgn="base" hangingPunct="0">
              <a:spcBef>
                <a:spcPct val="0"/>
              </a:spcBef>
              <a:spcAft>
                <a:spcPct val="0"/>
              </a:spcAft>
              <a:defRPr kumimoji="1">
                <a:solidFill>
                  <a:schemeClr val="tx1"/>
                </a:solidFill>
                <a:latin typeface="Arial" charset="0"/>
                <a:ea typeface="ＭＳ Ｐゴシック" pitchFamily="50" charset="-128"/>
              </a:defRPr>
            </a:lvl8pPr>
            <a:lvl9pPr marL="2670208" indent="-157071"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4EEB8F2-5497-4A27-AE65-9B119C80C845}" type="slidenum">
              <a:rPr lang="ja-JP" altLang="en-US" smtClean="0">
                <a:solidFill>
                  <a:prstClr val="black"/>
                </a:solidFill>
              </a:rPr>
              <a:pPr eaLnBrk="1" hangingPunct="1"/>
              <a:t>26</a:t>
            </a:fld>
            <a:endParaRPr lang="ja-JP" altLang="en-US" smtClean="0">
              <a:solidFill>
                <a:prstClr val="black"/>
              </a:solidFill>
            </a:endParaRPr>
          </a:p>
        </p:txBody>
      </p:sp>
    </p:spTree>
    <p:extLst>
      <p:ext uri="{BB962C8B-B14F-4D97-AF65-F5344CB8AC3E}">
        <p14:creationId xmlns:p14="http://schemas.microsoft.com/office/powerpoint/2010/main" val="1668371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足立区ではこの</a:t>
            </a:r>
            <a:r>
              <a:rPr kumimoji="1" lang="en-US" altLang="ja-JP" dirty="0" smtClean="0"/>
              <a:t>5</a:t>
            </a:r>
            <a:r>
              <a:rPr kumimoji="1" lang="ja-JP" altLang="en-US" dirty="0" smtClean="0"/>
              <a:t>年間の比較で、自殺者は減少し続けている。</a:t>
            </a:r>
            <a:endParaRPr kumimoji="1" lang="en-US" altLang="ja-JP" dirty="0" smtClean="0"/>
          </a:p>
          <a:p>
            <a:r>
              <a:rPr kumimoji="1" lang="ja-JP" altLang="en-US" dirty="0" smtClean="0"/>
              <a:t>各年代で自殺者は減っているが、とくに足立区がハイリスク層として重点的に</a:t>
            </a:r>
            <a:endParaRPr kumimoji="1" lang="en-US" altLang="ja-JP" dirty="0" smtClean="0"/>
          </a:p>
          <a:p>
            <a:r>
              <a:rPr kumimoji="1" lang="ja-JP" altLang="en-US" dirty="0" smtClean="0"/>
              <a:t>対策を講じていた中高年の男性で、自殺者が減っている。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ECAD48C-8259-47FC-A759-7B5EEFB494D2}"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905286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0B9690-DC34-426B-BD45-956DDB3755A6}" type="slidenum">
              <a:rPr lang="en-US" altLang="ja-JP">
                <a:solidFill>
                  <a:prstClr val="black"/>
                </a:solidFill>
              </a:rPr>
              <a:pPr/>
              <a:t>33</a:t>
            </a:fld>
            <a:endParaRPr lang="en-US" altLang="ja-JP">
              <a:solidFill>
                <a:prstClr val="black"/>
              </a:solidFill>
            </a:endParaRPr>
          </a:p>
        </p:txBody>
      </p:sp>
      <p:sp>
        <p:nvSpPr>
          <p:cNvPr id="5122" name="Rectangle 2"/>
          <p:cNvSpPr>
            <a:spLocks noGrp="1" noRot="1" noChangeAspect="1" noChangeArrowheads="1"/>
          </p:cNvSpPr>
          <p:nvPr>
            <p:ph type="sldImg"/>
          </p:nvPr>
        </p:nvSpPr>
        <p:spPr bwMode="auto">
          <a:xfrm>
            <a:off x="947738" y="765175"/>
            <a:ext cx="4840287" cy="3630613"/>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3" name="Rectangle 3"/>
          <p:cNvSpPr>
            <a:spLocks noGrp="1" noChangeArrowheads="1"/>
          </p:cNvSpPr>
          <p:nvPr>
            <p:ph type="body" idx="1"/>
          </p:nvPr>
        </p:nvSpPr>
        <p:spPr bwMode="auto">
          <a:xfrm>
            <a:off x="905900" y="4705343"/>
            <a:ext cx="4920849" cy="440215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83" tIns="45692" rIns="91383" bIns="45692"/>
          <a:lstStyle/>
          <a:p>
            <a:endParaRPr lang="ja-JP" altLang="ja-JP"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ECAD48C-8259-47FC-A759-7B5EEFB494D2}"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76033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7597">
              <a:defRPr/>
            </a:pPr>
            <a:r>
              <a:rPr lang="ja-JP" altLang="ja-JP" dirty="0"/>
              <a:t>人を自殺から救うためには、実際的な問題の解決だけではなく、同時に「生きていていいんだ」「ここにいていいんだ」という気力を取り戻してもらう取り組みが欠かせない。そのために、個別支援と並行して「居場所」</a:t>
            </a:r>
            <a:r>
              <a:rPr lang="ja-JP" altLang="ja-JP" dirty="0" err="1"/>
              <a:t>づ</a:t>
            </a:r>
            <a:r>
              <a:rPr lang="ja-JP" altLang="ja-JP" dirty="0"/>
              <a:t>くりも進める必要があると考えた。</a:t>
            </a:r>
          </a:p>
          <a:p>
            <a:pPr defTabSz="907597">
              <a:defRPr/>
            </a:pPr>
            <a:r>
              <a:rPr lang="ja-JP" altLang="ja-JP" dirty="0"/>
              <a:t>予想されたことではありますが、支援を利用している方が地域の中でのつながりが非常に薄く、社会的な居場所を持てていない人が多いことがわかりました。支援を利用している方は仕事を持っていない人が多いですし、家族のかかわりが少ない人も多いので、当然といえば当然のことかもしれません。そういう孤立感が、生活の問題を抱えたときに、重くのしかかってくることは容易に想像がつきました。個別の問題を解決するだけでなく、利用者が地域や社会のなかで足がかりとなるような居場所や出番を作っていくことが合わせて必要だと考え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094E4F5A-014F-4BF3-AF41-9B56940DF961}" type="slidenum">
              <a:rPr lang="ja-JP" altLang="en-US" smtClean="0">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561026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居場所活動についても報告します。</a:t>
            </a:r>
            <a:endParaRPr kumimoji="1" lang="ja-JP" altLang="en-US" dirty="0"/>
          </a:p>
        </p:txBody>
      </p:sp>
      <p:sp>
        <p:nvSpPr>
          <p:cNvPr id="4" name="スライド番号プレースホルダー 3"/>
          <p:cNvSpPr>
            <a:spLocks noGrp="1"/>
          </p:cNvSpPr>
          <p:nvPr>
            <p:ph type="sldNum" sz="quarter" idx="10"/>
          </p:nvPr>
        </p:nvSpPr>
        <p:spPr/>
        <p:txBody>
          <a:bodyPr/>
          <a:lstStyle/>
          <a:p>
            <a:fld id="{8ECAD48C-8259-47FC-A759-7B5EEFB494D2}"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3076353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0B9690-DC34-426B-BD45-956DDB3755A6}" type="slidenum">
              <a:rPr lang="en-US" altLang="ja-JP">
                <a:solidFill>
                  <a:prstClr val="black"/>
                </a:solidFill>
              </a:rPr>
              <a:pPr/>
              <a:t>39</a:t>
            </a:fld>
            <a:endParaRPr lang="en-US" altLang="ja-JP">
              <a:solidFill>
                <a:prstClr val="black"/>
              </a:solidFill>
            </a:endParaRPr>
          </a:p>
        </p:txBody>
      </p:sp>
      <p:sp>
        <p:nvSpPr>
          <p:cNvPr id="5122" name="Rectangle 2"/>
          <p:cNvSpPr>
            <a:spLocks noGrp="1" noRot="1" noChangeAspect="1" noChangeArrowheads="1"/>
          </p:cNvSpPr>
          <p:nvPr>
            <p:ph type="sldImg"/>
          </p:nvPr>
        </p:nvSpPr>
        <p:spPr bwMode="auto">
          <a:xfrm>
            <a:off x="947738" y="765175"/>
            <a:ext cx="4840287" cy="3630613"/>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3" name="Rectangle 3"/>
          <p:cNvSpPr>
            <a:spLocks noGrp="1" noChangeArrowheads="1"/>
          </p:cNvSpPr>
          <p:nvPr>
            <p:ph type="body" idx="1"/>
          </p:nvPr>
        </p:nvSpPr>
        <p:spPr bwMode="auto">
          <a:xfrm>
            <a:off x="905900" y="4705343"/>
            <a:ext cx="4920849" cy="440215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83" tIns="45692" rIns="91383" bIns="45692"/>
          <a:lstStyle/>
          <a:p>
            <a:endParaRPr lang="ja-JP" altLang="ja-JP"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C055880F-0195-4DB9-8B7F-37E34215F39B}" type="slidenum">
              <a:rPr lang="en-US" altLang="ja-JP" smtClean="0">
                <a:ea typeface="ＭＳ Ｐゴシック" charset="-128"/>
              </a:rPr>
              <a:pPr/>
              <a:t>2</a:t>
            </a:fld>
            <a:endParaRPr lang="en-US" altLang="ja-JP" smtClean="0">
              <a:ea typeface="ＭＳ Ｐゴシック" charset="-128"/>
            </a:endParaRPr>
          </a:p>
        </p:txBody>
      </p:sp>
      <p:sp>
        <p:nvSpPr>
          <p:cNvPr id="20483" name="スライド イメージ プレースホルダ 1"/>
          <p:cNvSpPr>
            <a:spLocks noGrp="1" noRot="1" noChangeAspect="1" noTextEdit="1"/>
          </p:cNvSpPr>
          <p:nvPr>
            <p:ph type="sldImg"/>
          </p:nvPr>
        </p:nvSpPr>
        <p:spPr>
          <a:ln/>
        </p:spPr>
      </p:sp>
      <p:sp>
        <p:nvSpPr>
          <p:cNvPr id="20484" name="ノート プレースホルダ 2"/>
          <p:cNvSpPr>
            <a:spLocks noGrp="1"/>
          </p:cNvSpPr>
          <p:nvPr>
            <p:ph type="body" idx="1"/>
          </p:nvPr>
        </p:nvSpPr>
        <p:spPr>
          <a:noFill/>
          <a:ln/>
        </p:spPr>
        <p:txBody>
          <a:bodyPr lIns="91528" tIns="45763" rIns="91528" bIns="45763"/>
          <a:lstStyle/>
          <a:p>
            <a:pPr eaLnBrk="1" hangingPunct="1">
              <a:spcBef>
                <a:spcPct val="0"/>
              </a:spcBef>
            </a:pPr>
            <a:r>
              <a:rPr lang="ja-JP" altLang="en-US" sz="1400" dirty="0" smtClean="0">
                <a:ea typeface="ＭＳ Ｐ明朝" charset="-128"/>
              </a:rPr>
              <a:t>まず「９８．３」という数字ですが、</a:t>
            </a:r>
            <a:endParaRPr lang="en-US" altLang="ja-JP" sz="1400" dirty="0" smtClean="0">
              <a:ea typeface="ＭＳ Ｐ明朝" charset="-128"/>
            </a:endParaRPr>
          </a:p>
          <a:p>
            <a:pPr eaLnBrk="1" hangingPunct="1">
              <a:spcBef>
                <a:spcPct val="0"/>
              </a:spcBef>
            </a:pPr>
            <a:endParaRPr lang="en-US" altLang="ja-JP" sz="1400" dirty="0" smtClean="0">
              <a:ea typeface="ＭＳ Ｐ明朝" charset="-128"/>
            </a:endParaRPr>
          </a:p>
          <a:p>
            <a:pPr eaLnBrk="1" hangingPunct="1">
              <a:spcBef>
                <a:spcPct val="0"/>
              </a:spcBef>
            </a:pPr>
            <a:r>
              <a:rPr lang="ja-JP" altLang="en-US" sz="1400" dirty="0" smtClean="0">
                <a:ea typeface="ＭＳ Ｐ明朝" charset="-128"/>
              </a:rPr>
              <a:t>これが一体どういう意味を持っているのかと言いますと、</a:t>
            </a:r>
            <a:endParaRPr lang="en-US" altLang="ja-JP" sz="1400" dirty="0" smtClean="0">
              <a:ea typeface="ＭＳ Ｐ明朝" charset="-128"/>
            </a:endParaRPr>
          </a:p>
          <a:p>
            <a:pPr eaLnBrk="1" hangingPunct="1">
              <a:spcBef>
                <a:spcPct val="0"/>
              </a:spcBef>
            </a:pPr>
            <a:endParaRPr lang="en-US" altLang="ja-JP" sz="1400" dirty="0" smtClean="0">
              <a:ea typeface="ＭＳ Ｐ明朝" charset="-128"/>
            </a:endParaRPr>
          </a:p>
          <a:p>
            <a:pPr eaLnBrk="1" hangingPunct="1">
              <a:spcBef>
                <a:spcPct val="0"/>
              </a:spcBef>
            </a:pPr>
            <a:r>
              <a:rPr lang="ja-JP" altLang="en-US" sz="1400" dirty="0" smtClean="0">
                <a:ea typeface="ＭＳ Ｐ明朝" charset="-128"/>
              </a:rPr>
              <a:t>こちらをご覧ください。</a:t>
            </a:r>
            <a:endParaRPr lang="ja-JP" altLang="ja-JP" sz="1400" dirty="0" smtClean="0">
              <a:ea typeface="ＭＳ Ｐ明朝" charset="-128"/>
            </a:endParaRPr>
          </a:p>
        </p:txBody>
      </p:sp>
      <p:sp>
        <p:nvSpPr>
          <p:cNvPr id="9220" name="スライド番号プレースホルダ 3"/>
          <p:cNvSpPr txBox="1">
            <a:spLocks noGrp="1"/>
          </p:cNvSpPr>
          <p:nvPr/>
        </p:nvSpPr>
        <p:spPr bwMode="auto">
          <a:xfrm>
            <a:off x="3815026" y="9371927"/>
            <a:ext cx="2919233" cy="492856"/>
          </a:xfrm>
          <a:prstGeom prst="rect">
            <a:avLst/>
          </a:prstGeom>
          <a:noFill/>
          <a:ln w="9525">
            <a:noFill/>
            <a:miter lim="800000"/>
            <a:headEnd/>
            <a:tailEnd/>
          </a:ln>
        </p:spPr>
        <p:txBody>
          <a:bodyPr lIns="91528" tIns="45763" rIns="91528" bIns="45763" anchor="b"/>
          <a:lstStyle/>
          <a:p>
            <a:pPr algn="r">
              <a:defRPr/>
            </a:pPr>
            <a:fld id="{B83383DC-6292-444D-ACD4-DC0CAF06D755}" type="slidenum">
              <a:rPr lang="ja-JP" altLang="en-US" sz="1200">
                <a:latin typeface="+mn-lt"/>
                <a:ea typeface="+mn-ea"/>
              </a:rPr>
              <a:pPr algn="r">
                <a:defRPr/>
              </a:pPr>
              <a:t>2</a:t>
            </a:fld>
            <a:endParaRPr lang="ja-JP" altLang="en-US" sz="1200" dirty="0">
              <a:latin typeface="+mn-lt"/>
              <a:ea typeface="+mn-e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D9CD0-1D12-47A6-A14E-CE2263960937}" type="slidenum">
              <a:rPr lang="en-US" altLang="ja-JP">
                <a:solidFill>
                  <a:prstClr val="black"/>
                </a:solidFill>
              </a:rPr>
              <a:pPr/>
              <a:t>42</a:t>
            </a:fld>
            <a:endParaRPr lang="en-US" altLang="ja-JP">
              <a:solidFill>
                <a:prstClr val="black"/>
              </a:solidFill>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pPr defTabSz="915086">
              <a:defRPr/>
            </a:pPr>
            <a:endParaRPr lang="en-US" altLang="ja-JP" dirty="0" smtClean="0">
              <a:ea typeface="ＭＳ Ｐ明朝"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B643F626-1F07-4A9B-B679-9196CA1A29FD}" type="slidenum">
              <a:rPr lang="en-US" altLang="ja-JP" smtClean="0">
                <a:solidFill>
                  <a:prstClr val="black"/>
                </a:solidFill>
              </a:rPr>
              <a:pPr/>
              <a:t>43</a:t>
            </a:fld>
            <a:endParaRPr lang="en-US" altLang="ja-JP" smtClean="0">
              <a:solidFill>
                <a:prstClr val="black"/>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defTabSz="627843"/>
            <a:endParaRPr lang="ja-JP" altLang="ja-JP" dirty="0" smtClean="0">
              <a:ea typeface="ＭＳ Ｐ明朝" pitchFamily="1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C055880F-0195-4DB9-8B7F-37E34215F39B}" type="slidenum">
              <a:rPr lang="en-US" altLang="ja-JP" smtClean="0">
                <a:ea typeface="ＭＳ Ｐゴシック" charset="-128"/>
              </a:rPr>
              <a:pPr/>
              <a:t>3</a:t>
            </a:fld>
            <a:endParaRPr lang="en-US" altLang="ja-JP" smtClean="0">
              <a:ea typeface="ＭＳ Ｐゴシック" charset="-128"/>
            </a:endParaRPr>
          </a:p>
        </p:txBody>
      </p:sp>
      <p:sp>
        <p:nvSpPr>
          <p:cNvPr id="20483" name="スライド イメージ プレースホルダ 1"/>
          <p:cNvSpPr>
            <a:spLocks noGrp="1" noRot="1" noChangeAspect="1" noTextEdit="1"/>
          </p:cNvSpPr>
          <p:nvPr>
            <p:ph type="sldImg"/>
          </p:nvPr>
        </p:nvSpPr>
        <p:spPr>
          <a:ln/>
        </p:spPr>
      </p:sp>
      <p:sp>
        <p:nvSpPr>
          <p:cNvPr id="20484" name="ノート プレースホルダ 2"/>
          <p:cNvSpPr>
            <a:spLocks noGrp="1"/>
          </p:cNvSpPr>
          <p:nvPr>
            <p:ph type="body" idx="1"/>
          </p:nvPr>
        </p:nvSpPr>
        <p:spPr>
          <a:noFill/>
          <a:ln/>
        </p:spPr>
        <p:txBody>
          <a:bodyPr lIns="91528" tIns="45763" rIns="91528" bIns="45763"/>
          <a:lstStyle/>
          <a:p>
            <a:pPr eaLnBrk="1" hangingPunct="1">
              <a:spcBef>
                <a:spcPct val="0"/>
              </a:spcBef>
            </a:pPr>
            <a:endParaRPr lang="ja-JP" altLang="ja-JP" sz="1400" dirty="0" smtClean="0">
              <a:ea typeface="ＭＳ Ｐ明朝" charset="-128"/>
            </a:endParaRPr>
          </a:p>
        </p:txBody>
      </p:sp>
      <p:sp>
        <p:nvSpPr>
          <p:cNvPr id="9220" name="スライド番号プレースホルダ 3"/>
          <p:cNvSpPr txBox="1">
            <a:spLocks noGrp="1"/>
          </p:cNvSpPr>
          <p:nvPr/>
        </p:nvSpPr>
        <p:spPr bwMode="auto">
          <a:xfrm>
            <a:off x="3815026" y="9371927"/>
            <a:ext cx="2919233" cy="492856"/>
          </a:xfrm>
          <a:prstGeom prst="rect">
            <a:avLst/>
          </a:prstGeom>
          <a:noFill/>
          <a:ln w="9525">
            <a:noFill/>
            <a:miter lim="800000"/>
            <a:headEnd/>
            <a:tailEnd/>
          </a:ln>
        </p:spPr>
        <p:txBody>
          <a:bodyPr lIns="91528" tIns="45763" rIns="91528" bIns="45763" anchor="b"/>
          <a:lstStyle/>
          <a:p>
            <a:pPr algn="r">
              <a:defRPr/>
            </a:pPr>
            <a:fld id="{B83383DC-6292-444D-ACD4-DC0CAF06D755}" type="slidenum">
              <a:rPr lang="ja-JP" altLang="en-US" sz="1200">
                <a:latin typeface="+mn-lt"/>
                <a:ea typeface="+mn-ea"/>
              </a:rPr>
              <a:pPr algn="r">
                <a:defRPr/>
              </a:pPr>
              <a:t>3</a:t>
            </a:fld>
            <a:endParaRPr lang="ja-JP" altLang="en-US" sz="1200" dirty="0">
              <a:latin typeface="+mn-lt"/>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843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AAFB35-C903-494E-9E5A-1AEDE9A5DF57}" type="slidenum">
              <a:rPr lang="ja-JP" altLang="en-US"/>
              <a:pPr/>
              <a:t>4</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94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94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28360C-A66F-41E6-8906-EE5E7F19299C}" type="slidenum">
              <a:rPr lang="ja-JP" altLang="en-US"/>
              <a:pPr/>
              <a:t>5</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36ACD5-552C-4655-A0E2-E13FC1D15091}" type="slidenum">
              <a:rPr lang="en-US" altLang="ja-JP">
                <a:solidFill>
                  <a:prstClr val="black"/>
                </a:solidFill>
              </a:rPr>
              <a:pPr/>
              <a:t>6</a:t>
            </a:fld>
            <a:endParaRPr lang="en-US" altLang="ja-JP">
              <a:solidFill>
                <a:prstClr val="black"/>
              </a:solidFill>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36ACD5-552C-4655-A0E2-E13FC1D15091}" type="slidenum">
              <a:rPr lang="en-US" altLang="ja-JP">
                <a:solidFill>
                  <a:prstClr val="black"/>
                </a:solidFill>
              </a:rPr>
              <a:pPr/>
              <a:t>7</a:t>
            </a:fld>
            <a:endParaRPr lang="en-US" altLang="ja-JP">
              <a:solidFill>
                <a:prstClr val="black"/>
              </a:solidFill>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510399" indent="-196307" eaLnBrk="0" hangingPunct="0">
              <a:defRPr kumimoji="1">
                <a:solidFill>
                  <a:schemeClr val="tx1"/>
                </a:solidFill>
                <a:latin typeface="Arial" charset="0"/>
                <a:ea typeface="ＭＳ Ｐゴシック" pitchFamily="50" charset="-128"/>
              </a:defRPr>
            </a:lvl2pPr>
            <a:lvl3pPr marL="785229" indent="-157046" eaLnBrk="0" hangingPunct="0">
              <a:defRPr kumimoji="1">
                <a:solidFill>
                  <a:schemeClr val="tx1"/>
                </a:solidFill>
                <a:latin typeface="Arial" charset="0"/>
                <a:ea typeface="ＭＳ Ｐゴシック" pitchFamily="50" charset="-128"/>
              </a:defRPr>
            </a:lvl3pPr>
            <a:lvl4pPr marL="1099320" indent="-157046" eaLnBrk="0" hangingPunct="0">
              <a:defRPr kumimoji="1">
                <a:solidFill>
                  <a:schemeClr val="tx1"/>
                </a:solidFill>
                <a:latin typeface="Arial" charset="0"/>
                <a:ea typeface="ＭＳ Ｐゴシック" pitchFamily="50" charset="-128"/>
              </a:defRPr>
            </a:lvl4pPr>
            <a:lvl5pPr marL="1413412" indent="-157046" eaLnBrk="0" hangingPunct="0">
              <a:defRPr kumimoji="1">
                <a:solidFill>
                  <a:schemeClr val="tx1"/>
                </a:solidFill>
                <a:latin typeface="Arial" charset="0"/>
                <a:ea typeface="ＭＳ Ｐゴシック" pitchFamily="50" charset="-128"/>
              </a:defRPr>
            </a:lvl5pPr>
            <a:lvl6pPr marL="1727503" indent="-157046" eaLnBrk="0" fontAlgn="base" hangingPunct="0">
              <a:spcBef>
                <a:spcPct val="0"/>
              </a:spcBef>
              <a:spcAft>
                <a:spcPct val="0"/>
              </a:spcAft>
              <a:defRPr kumimoji="1">
                <a:solidFill>
                  <a:schemeClr val="tx1"/>
                </a:solidFill>
                <a:latin typeface="Arial" charset="0"/>
                <a:ea typeface="ＭＳ Ｐゴシック" pitchFamily="50" charset="-128"/>
              </a:defRPr>
            </a:lvl6pPr>
            <a:lvl7pPr marL="2041595" indent="-157046" eaLnBrk="0" fontAlgn="base" hangingPunct="0">
              <a:spcBef>
                <a:spcPct val="0"/>
              </a:spcBef>
              <a:spcAft>
                <a:spcPct val="0"/>
              </a:spcAft>
              <a:defRPr kumimoji="1">
                <a:solidFill>
                  <a:schemeClr val="tx1"/>
                </a:solidFill>
                <a:latin typeface="Arial" charset="0"/>
                <a:ea typeface="ＭＳ Ｐゴシック" pitchFamily="50" charset="-128"/>
              </a:defRPr>
            </a:lvl7pPr>
            <a:lvl8pPr marL="2355686" indent="-157046" eaLnBrk="0" fontAlgn="base" hangingPunct="0">
              <a:spcBef>
                <a:spcPct val="0"/>
              </a:spcBef>
              <a:spcAft>
                <a:spcPct val="0"/>
              </a:spcAft>
              <a:defRPr kumimoji="1">
                <a:solidFill>
                  <a:schemeClr val="tx1"/>
                </a:solidFill>
                <a:latin typeface="Arial" charset="0"/>
                <a:ea typeface="ＭＳ Ｐゴシック" pitchFamily="50" charset="-128"/>
              </a:defRPr>
            </a:lvl8pPr>
            <a:lvl9pPr marL="2669777" indent="-157046"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829E3683-E093-4E01-AAFE-017421F7CC56}" type="slidenum">
              <a:rPr lang="en-US" altLang="ja-JP" smtClean="0">
                <a:solidFill>
                  <a:srgbClr val="000000"/>
                </a:solidFill>
              </a:rPr>
              <a:pPr eaLnBrk="1" hangingPunct="1"/>
              <a:t>19</a:t>
            </a:fld>
            <a:endParaRPr lang="en-US" altLang="ja-JP" smtClean="0">
              <a:solidFill>
                <a:srgbClr val="000000"/>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5010"/>
            <a:endParaRPr lang="en-US" altLang="ja-JP" smtClean="0">
              <a:ea typeface="ＭＳ Ｐ明朝" pitchFamily="1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510399" indent="-196307" eaLnBrk="0" hangingPunct="0">
              <a:defRPr kumimoji="1">
                <a:solidFill>
                  <a:schemeClr val="tx1"/>
                </a:solidFill>
                <a:latin typeface="Arial" charset="0"/>
                <a:ea typeface="ＭＳ Ｐゴシック" pitchFamily="50" charset="-128"/>
              </a:defRPr>
            </a:lvl2pPr>
            <a:lvl3pPr marL="785229" indent="-157046" eaLnBrk="0" hangingPunct="0">
              <a:defRPr kumimoji="1">
                <a:solidFill>
                  <a:schemeClr val="tx1"/>
                </a:solidFill>
                <a:latin typeface="Arial" charset="0"/>
                <a:ea typeface="ＭＳ Ｐゴシック" pitchFamily="50" charset="-128"/>
              </a:defRPr>
            </a:lvl3pPr>
            <a:lvl4pPr marL="1099320" indent="-157046" eaLnBrk="0" hangingPunct="0">
              <a:defRPr kumimoji="1">
                <a:solidFill>
                  <a:schemeClr val="tx1"/>
                </a:solidFill>
                <a:latin typeface="Arial" charset="0"/>
                <a:ea typeface="ＭＳ Ｐゴシック" pitchFamily="50" charset="-128"/>
              </a:defRPr>
            </a:lvl4pPr>
            <a:lvl5pPr marL="1413412" indent="-157046" eaLnBrk="0" hangingPunct="0">
              <a:defRPr kumimoji="1">
                <a:solidFill>
                  <a:schemeClr val="tx1"/>
                </a:solidFill>
                <a:latin typeface="Arial" charset="0"/>
                <a:ea typeface="ＭＳ Ｐゴシック" pitchFamily="50" charset="-128"/>
              </a:defRPr>
            </a:lvl5pPr>
            <a:lvl6pPr marL="1727503" indent="-157046" eaLnBrk="0" fontAlgn="base" hangingPunct="0">
              <a:spcBef>
                <a:spcPct val="0"/>
              </a:spcBef>
              <a:spcAft>
                <a:spcPct val="0"/>
              </a:spcAft>
              <a:defRPr kumimoji="1">
                <a:solidFill>
                  <a:schemeClr val="tx1"/>
                </a:solidFill>
                <a:latin typeface="Arial" charset="0"/>
                <a:ea typeface="ＭＳ Ｐゴシック" pitchFamily="50" charset="-128"/>
              </a:defRPr>
            </a:lvl6pPr>
            <a:lvl7pPr marL="2041595" indent="-157046" eaLnBrk="0" fontAlgn="base" hangingPunct="0">
              <a:spcBef>
                <a:spcPct val="0"/>
              </a:spcBef>
              <a:spcAft>
                <a:spcPct val="0"/>
              </a:spcAft>
              <a:defRPr kumimoji="1">
                <a:solidFill>
                  <a:schemeClr val="tx1"/>
                </a:solidFill>
                <a:latin typeface="Arial" charset="0"/>
                <a:ea typeface="ＭＳ Ｐゴシック" pitchFamily="50" charset="-128"/>
              </a:defRPr>
            </a:lvl7pPr>
            <a:lvl8pPr marL="2355686" indent="-157046" eaLnBrk="0" fontAlgn="base" hangingPunct="0">
              <a:spcBef>
                <a:spcPct val="0"/>
              </a:spcBef>
              <a:spcAft>
                <a:spcPct val="0"/>
              </a:spcAft>
              <a:defRPr kumimoji="1">
                <a:solidFill>
                  <a:schemeClr val="tx1"/>
                </a:solidFill>
                <a:latin typeface="Arial" charset="0"/>
                <a:ea typeface="ＭＳ Ｐゴシック" pitchFamily="50" charset="-128"/>
              </a:defRPr>
            </a:lvl8pPr>
            <a:lvl9pPr marL="2669777" indent="-157046"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829E3683-E093-4E01-AAFE-017421F7CC56}" type="slidenum">
              <a:rPr lang="en-US" altLang="ja-JP" smtClean="0">
                <a:solidFill>
                  <a:srgbClr val="000000"/>
                </a:solidFill>
              </a:rPr>
              <a:pPr eaLnBrk="1" hangingPunct="1"/>
              <a:t>20</a:t>
            </a:fld>
            <a:endParaRPr lang="en-US" altLang="ja-JP" smtClean="0">
              <a:solidFill>
                <a:srgbClr val="000000"/>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5010"/>
            <a:endParaRPr lang="en-US" altLang="ja-JP" smtClean="0">
              <a:ea typeface="ＭＳ Ｐ明朝" pitchFamily="1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5993E6B-7284-4103-822B-DAD365659F79}"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D24C791-E849-40E5-89D6-8D6DE037E53B}"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2351F65-0ED1-4350-830D-D016E2003C6A}"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4C2CA5-0AD9-4AA1-BE81-3EE039DE820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9703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15E7EE-90C8-4A32-BDD4-24700AD8C5E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7191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2B7670-680A-4CE8-A679-A01C4BF311C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3488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29F31-A85D-4E07-98AC-832EC788A4A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41631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E01C1C-1DFB-4BBB-BA69-BDE7B4FEFA2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3680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48DE3F-749F-40A3-8F67-B933AD35A6B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36274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A723EA4-C9AF-4088-A424-E4FDE848F0B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53388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7A925C-B81F-4FFB-BBA9-C5A80FC8BD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9129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B4EF83E-27C1-4438-B044-9BF275A53DDB}"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08620A-C6FF-4449-93D2-B93E59E9048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65063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A40C91-59C3-4689-BC0A-E7BB886DEBE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40601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A1FC2-3DEA-4CCC-AF66-709657933F9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97088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A59AFFD-4462-4947-BE5C-47004F9476D2}"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AD5197E-B376-40E4-9C39-0B146EFD061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12537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A59AFFD-4462-4947-BE5C-47004F9476D2}"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AD5197E-B376-40E4-9C39-0B146EFD061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79226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A59AFFD-4462-4947-BE5C-47004F9476D2}"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AD5197E-B376-40E4-9C39-0B146EFD061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52964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A59AFFD-4462-4947-BE5C-47004F9476D2}"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AD5197E-B376-40E4-9C39-0B146EFD061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84358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A59AFFD-4462-4947-BE5C-47004F9476D2}"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AD5197E-B376-40E4-9C39-0B146EFD061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9212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A59AFFD-4462-4947-BE5C-47004F9476D2}"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AD5197E-B376-40E4-9C39-0B146EFD061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75739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A59AFFD-4462-4947-BE5C-47004F9476D2}"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AD5197E-B376-40E4-9C39-0B146EFD061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091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8A0F3CB-14C0-44E6-B0E7-E5C64DF3438F}"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A59AFFD-4462-4947-BE5C-47004F9476D2}"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AD5197E-B376-40E4-9C39-0B146EFD061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5407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A59AFFD-4462-4947-BE5C-47004F9476D2}"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AD5197E-B376-40E4-9C39-0B146EFD061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92062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A59AFFD-4462-4947-BE5C-47004F9476D2}"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AD5197E-B376-40E4-9C39-0B146EFD061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03748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A59AFFD-4462-4947-BE5C-47004F9476D2}"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AD5197E-B376-40E4-9C39-0B146EFD061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27298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40F4A0-720F-4422-B1C9-0390725DBC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21790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343997-1480-4DBF-A8E5-13E447A97E4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72810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5D1880-6D15-462D-929D-D43126BA2CF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04394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664562-5F4B-4858-A543-9F3889BA83A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32574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B3B601-2DD1-48AE-971F-B23336E561F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88735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775B03-312A-474E-A706-794153B423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80596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A538D56-AF13-4D01-984A-8F6D9121ADD6}"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E595E1-526E-4570-9038-BEC6704DDFB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89786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33B66C-4483-4667-A0A1-03E4B0F1061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66044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BECA1B-C45F-4EB6-9418-EC1C1F4C45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65410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283C62-F655-4B35-87D2-00AEBB9E64E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18989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B0C215-5B8B-46D9-A278-185013D1ED9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839116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CFF86CE3-0321-4ACE-9C49-A5D4735E2808}" type="datetimeFigureOut">
              <a:rPr lang="ja-JP" altLang="en-US"/>
              <a:pPr>
                <a:defRPr/>
              </a:pPr>
              <a:t>2014/9/30</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93AE7665-6A7F-4D56-B4CC-8D3C9E6F541D}" type="slidenum">
              <a:rPr lang="ja-JP" altLang="en-US"/>
              <a:pPr>
                <a:defRPr/>
              </a:pPr>
              <a:t>‹#›</a:t>
            </a:fld>
            <a:endParaRPr lang="ja-JP" altLang="en-US"/>
          </a:p>
        </p:txBody>
      </p:sp>
    </p:spTree>
    <p:extLst>
      <p:ext uri="{BB962C8B-B14F-4D97-AF65-F5344CB8AC3E}">
        <p14:creationId xmlns:p14="http://schemas.microsoft.com/office/powerpoint/2010/main" val="1645834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45F42E25-5709-4EF5-83E3-44E8A9D2A970}" type="datetimeFigureOut">
              <a:rPr lang="ja-JP" altLang="en-US"/>
              <a:pPr>
                <a:defRPr/>
              </a:pPr>
              <a:t>2014/9/30</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1FBE07FC-FF0C-464E-8B53-CAB2A78A9229}" type="slidenum">
              <a:rPr lang="ja-JP" altLang="en-US"/>
              <a:pPr>
                <a:defRPr/>
              </a:pPr>
              <a:t>‹#›</a:t>
            </a:fld>
            <a:endParaRPr lang="ja-JP" altLang="en-US"/>
          </a:p>
        </p:txBody>
      </p:sp>
    </p:spTree>
    <p:extLst>
      <p:ext uri="{BB962C8B-B14F-4D97-AF65-F5344CB8AC3E}">
        <p14:creationId xmlns:p14="http://schemas.microsoft.com/office/powerpoint/2010/main" val="1653461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A944AEE5-2B7E-43FA-9F35-0840EEF9C248}" type="datetimeFigureOut">
              <a:rPr lang="ja-JP" altLang="en-US"/>
              <a:pPr>
                <a:defRPr/>
              </a:pPr>
              <a:t>2014/9/30</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50DD98FC-6A81-420F-9E20-3B8F99AE631C}" type="slidenum">
              <a:rPr lang="ja-JP" altLang="en-US"/>
              <a:pPr>
                <a:defRPr/>
              </a:pPr>
              <a:t>‹#›</a:t>
            </a:fld>
            <a:endParaRPr lang="ja-JP" altLang="en-US"/>
          </a:p>
        </p:txBody>
      </p:sp>
    </p:spTree>
    <p:extLst>
      <p:ext uri="{BB962C8B-B14F-4D97-AF65-F5344CB8AC3E}">
        <p14:creationId xmlns:p14="http://schemas.microsoft.com/office/powerpoint/2010/main" val="2428124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16C2698E-79D9-4D31-BDCC-7A8F3833D563}" type="datetimeFigureOut">
              <a:rPr lang="ja-JP" altLang="en-US"/>
              <a:pPr>
                <a:defRPr/>
              </a:pPr>
              <a:t>2014/9/30</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F44C7A18-0389-4131-BFF1-A12D1D86CC98}" type="slidenum">
              <a:rPr lang="ja-JP" altLang="en-US"/>
              <a:pPr>
                <a:defRPr/>
              </a:pPr>
              <a:t>‹#›</a:t>
            </a:fld>
            <a:endParaRPr lang="ja-JP" altLang="en-US"/>
          </a:p>
        </p:txBody>
      </p:sp>
    </p:spTree>
    <p:extLst>
      <p:ext uri="{BB962C8B-B14F-4D97-AF65-F5344CB8AC3E}">
        <p14:creationId xmlns:p14="http://schemas.microsoft.com/office/powerpoint/2010/main" val="3948520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B340627B-E868-4E25-AFC3-77BEE4F616F4}" type="datetimeFigureOut">
              <a:rPr lang="ja-JP" altLang="en-US"/>
              <a:pPr>
                <a:defRPr/>
              </a:pPr>
              <a:t>2014/9/30</a:t>
            </a:fld>
            <a:endParaRPr lang="ja-JP" altLang="en-US"/>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2E51140F-8417-4D76-A11C-B0B38214687B}" type="slidenum">
              <a:rPr lang="ja-JP" altLang="en-US"/>
              <a:pPr>
                <a:defRPr/>
              </a:pPr>
              <a:t>‹#›</a:t>
            </a:fld>
            <a:endParaRPr lang="ja-JP" altLang="en-US"/>
          </a:p>
        </p:txBody>
      </p:sp>
    </p:spTree>
    <p:extLst>
      <p:ext uri="{BB962C8B-B14F-4D97-AF65-F5344CB8AC3E}">
        <p14:creationId xmlns:p14="http://schemas.microsoft.com/office/powerpoint/2010/main" val="1678685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B7E2754-4A92-4F4B-975A-F78E7FF62A86}"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685549BA-5440-41BF-9352-7BD1099B6FCB}" type="datetimeFigureOut">
              <a:rPr lang="ja-JP" altLang="en-US"/>
              <a:pPr>
                <a:defRPr/>
              </a:pPr>
              <a:t>2014/9/30</a:t>
            </a:fld>
            <a:endParaRPr lang="ja-JP" altLang="en-US"/>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24B2D050-966E-4E62-AF58-5FCF98965ACB}" type="slidenum">
              <a:rPr lang="ja-JP" altLang="en-US"/>
              <a:pPr>
                <a:defRPr/>
              </a:pPr>
              <a:t>‹#›</a:t>
            </a:fld>
            <a:endParaRPr lang="ja-JP" altLang="en-US"/>
          </a:p>
        </p:txBody>
      </p:sp>
    </p:spTree>
    <p:extLst>
      <p:ext uri="{BB962C8B-B14F-4D97-AF65-F5344CB8AC3E}">
        <p14:creationId xmlns:p14="http://schemas.microsoft.com/office/powerpoint/2010/main" val="1855530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EE951A8A-CE4C-4F6F-BED6-815CF39BC029}" type="datetimeFigureOut">
              <a:rPr lang="ja-JP" altLang="en-US"/>
              <a:pPr>
                <a:defRPr/>
              </a:pPr>
              <a:t>2014/9/30</a:t>
            </a:fld>
            <a:endParaRPr lang="ja-JP" altLang="en-US"/>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D291FF50-783C-4D80-A409-84E00B9C26CE}" type="slidenum">
              <a:rPr lang="ja-JP" altLang="en-US"/>
              <a:pPr>
                <a:defRPr/>
              </a:pPr>
              <a:t>‹#›</a:t>
            </a:fld>
            <a:endParaRPr lang="ja-JP" altLang="en-US"/>
          </a:p>
        </p:txBody>
      </p:sp>
    </p:spTree>
    <p:extLst>
      <p:ext uri="{BB962C8B-B14F-4D97-AF65-F5344CB8AC3E}">
        <p14:creationId xmlns:p14="http://schemas.microsoft.com/office/powerpoint/2010/main" val="1713583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924EDBBC-4F43-4FB2-8D68-74D244069B64}" type="datetimeFigureOut">
              <a:rPr lang="ja-JP" altLang="en-US"/>
              <a:pPr>
                <a:defRPr/>
              </a:pPr>
              <a:t>2014/9/30</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096A4B90-D07B-4934-BCAD-18E39230DAD7}" type="slidenum">
              <a:rPr lang="ja-JP" altLang="en-US"/>
              <a:pPr>
                <a:defRPr/>
              </a:pPr>
              <a:t>‹#›</a:t>
            </a:fld>
            <a:endParaRPr lang="ja-JP" altLang="en-US"/>
          </a:p>
        </p:txBody>
      </p:sp>
    </p:spTree>
    <p:extLst>
      <p:ext uri="{BB962C8B-B14F-4D97-AF65-F5344CB8AC3E}">
        <p14:creationId xmlns:p14="http://schemas.microsoft.com/office/powerpoint/2010/main" val="522778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7ED02CBC-BC0B-4B09-B9DE-C4F963F9DD73}" type="datetimeFigureOut">
              <a:rPr lang="ja-JP" altLang="en-US"/>
              <a:pPr>
                <a:defRPr/>
              </a:pPr>
              <a:t>2014/9/30</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79856CED-3491-4AFE-BF6A-E53FA3794DB6}" type="slidenum">
              <a:rPr lang="ja-JP" altLang="en-US"/>
              <a:pPr>
                <a:defRPr/>
              </a:pPr>
              <a:t>‹#›</a:t>
            </a:fld>
            <a:endParaRPr lang="ja-JP" altLang="en-US"/>
          </a:p>
        </p:txBody>
      </p:sp>
    </p:spTree>
    <p:extLst>
      <p:ext uri="{BB962C8B-B14F-4D97-AF65-F5344CB8AC3E}">
        <p14:creationId xmlns:p14="http://schemas.microsoft.com/office/powerpoint/2010/main" val="3914640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F1A0FB20-A804-4AF8-93DB-A294F23510D4}" type="datetimeFigureOut">
              <a:rPr lang="ja-JP" altLang="en-US"/>
              <a:pPr>
                <a:defRPr/>
              </a:pPr>
              <a:t>2014/9/30</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2C79B29C-31CF-41CE-AE82-624E0789D0CE}" type="slidenum">
              <a:rPr lang="ja-JP" altLang="en-US"/>
              <a:pPr>
                <a:defRPr/>
              </a:pPr>
              <a:t>‹#›</a:t>
            </a:fld>
            <a:endParaRPr lang="ja-JP" altLang="en-US"/>
          </a:p>
        </p:txBody>
      </p:sp>
    </p:spTree>
    <p:extLst>
      <p:ext uri="{BB962C8B-B14F-4D97-AF65-F5344CB8AC3E}">
        <p14:creationId xmlns:p14="http://schemas.microsoft.com/office/powerpoint/2010/main" val="3650554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30124E57-4DCB-41DD-A3F7-D706D30345EB}" type="datetimeFigureOut">
              <a:rPr lang="ja-JP" altLang="en-US"/>
              <a:pPr>
                <a:defRPr/>
              </a:pPr>
              <a:t>2014/9/30</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606DE242-325A-4B14-8696-AEF0A803F2B0}" type="slidenum">
              <a:rPr lang="ja-JP" altLang="en-US"/>
              <a:pPr>
                <a:defRPr/>
              </a:pPr>
              <a:t>‹#›</a:t>
            </a:fld>
            <a:endParaRPr lang="ja-JP" altLang="en-US"/>
          </a:p>
        </p:txBody>
      </p:sp>
    </p:spTree>
    <p:extLst>
      <p:ext uri="{BB962C8B-B14F-4D97-AF65-F5344CB8AC3E}">
        <p14:creationId xmlns:p14="http://schemas.microsoft.com/office/powerpoint/2010/main" val="2114815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FA38438-9B20-4F79-B3DD-1AE6ECEBF730}"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19EE7A3-30A8-4955-AFE2-8D048B138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85074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FA38438-9B20-4F79-B3DD-1AE6ECEBF730}"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19EE7A3-30A8-4955-AFE2-8D048B138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315966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FA38438-9B20-4F79-B3DD-1AE6ECEBF730}"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19EE7A3-30A8-4955-AFE2-8D048B138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615649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FA38438-9B20-4F79-B3DD-1AE6ECEBF730}"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19EE7A3-30A8-4955-AFE2-8D048B138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0032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437B3E1-31B6-4D90-B1C3-3BED04D0BB22}"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FA38438-9B20-4F79-B3DD-1AE6ECEBF730}"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19EE7A3-30A8-4955-AFE2-8D048B138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07266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FA38438-9B20-4F79-B3DD-1AE6ECEBF730}"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19EE7A3-30A8-4955-AFE2-8D048B138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83832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FA38438-9B20-4F79-B3DD-1AE6ECEBF730}"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19EE7A3-30A8-4955-AFE2-8D048B138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12127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FA38438-9B20-4F79-B3DD-1AE6ECEBF730}"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19EE7A3-30A8-4955-AFE2-8D048B138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971485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FA38438-9B20-4F79-B3DD-1AE6ECEBF730}"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19EE7A3-30A8-4955-AFE2-8D048B138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2558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FA38438-9B20-4F79-B3DD-1AE6ECEBF730}"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19EE7A3-30A8-4955-AFE2-8D048B138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34125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FA38438-9B20-4F79-B3DD-1AE6ECEBF730}" type="datetimeFigureOut">
              <a:rPr lang="ja-JP" altLang="en-US" smtClean="0">
                <a:solidFill>
                  <a:prstClr val="black">
                    <a:tint val="75000"/>
                  </a:prstClr>
                </a:solidFill>
              </a:rPr>
              <a:pPr/>
              <a:t>2014/9/30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19EE7A3-30A8-4955-AFE2-8D048B138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4514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8FA537F-0815-4FE2-8C22-DB18CB964154}"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DE3D646-71E3-480D-8985-79778C62E3EF}"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4C4A2DC-93D0-4BB7-85FC-7AF25E10329F}"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932DE050-F781-4BF7-AAC4-7C20979E825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ja-JP">
              <a:solidFill>
                <a:srgbClr val="000000"/>
              </a:solidFill>
              <a:ea typeface="ＭＳ Ｐゴシック" pitchFamily="50"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ja-JP">
              <a:solidFill>
                <a:srgbClr val="000000"/>
              </a:solidFill>
              <a:ea typeface="ＭＳ Ｐゴシック" pitchFamily="50"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3B76D5CF-A6C0-44AD-A166-6DB1B6A9F060}" type="slidenum">
              <a:rPr lang="en-US" altLang="ja-JP">
                <a:solidFill>
                  <a:srgbClr val="000000"/>
                </a:solidFill>
                <a:ea typeface="ＭＳ Ｐゴシック" pitchFamily="50" charset="-128"/>
              </a:rPr>
              <a:pPr>
                <a:defRPr/>
              </a:pPr>
              <a:t>‹#›</a:t>
            </a:fld>
            <a:endParaRPr lang="en-US" altLang="ja-JP">
              <a:solidFill>
                <a:srgbClr val="000000"/>
              </a:solidFill>
              <a:ea typeface="ＭＳ Ｐゴシック" pitchFamily="50" charset="-128"/>
            </a:endParaRPr>
          </a:p>
        </p:txBody>
      </p:sp>
    </p:spTree>
    <p:extLst>
      <p:ext uri="{BB962C8B-B14F-4D97-AF65-F5344CB8AC3E}">
        <p14:creationId xmlns:p14="http://schemas.microsoft.com/office/powerpoint/2010/main" val="1489253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A59AFFD-4462-4947-BE5C-47004F9476D2}" type="datetimeFigureOut">
              <a:rPr lang="ja-JP" altLang="en-US" smtClean="0">
                <a:solidFill>
                  <a:prstClr val="black">
                    <a:tint val="75000"/>
                  </a:prstClr>
                </a:solidFill>
                <a:latin typeface="Calibri"/>
                <a:ea typeface="ＭＳ Ｐゴシック"/>
              </a:rPr>
              <a:pPr fontAlgn="auto">
                <a:spcBef>
                  <a:spcPts val="0"/>
                </a:spcBef>
                <a:spcAft>
                  <a:spcPts val="0"/>
                </a:spcAft>
              </a:pPr>
              <a:t>2014/9/30</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AD5197E-B376-40E4-9C39-0B146EFD0611}"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650004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a:defRPr/>
            </a:pPr>
            <a:fld id="{2A582CAD-EB30-4B1D-B1F1-96AAE12FE01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466058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ＭＳ Ｐゴシック"/>
              </a:defRPr>
            </a:lvl1pPr>
          </a:lstStyle>
          <a:p>
            <a:pPr>
              <a:defRPr/>
            </a:pPr>
            <a:fld id="{B2B085A7-5498-4C2B-B681-09AB01917751}" type="datetimeFigureOut">
              <a:rPr lang="ja-JP" altLang="en-US"/>
              <a:pPr>
                <a:defRPr/>
              </a:pPr>
              <a:t>2014/9/30</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ＭＳ Ｐゴシック"/>
              </a:defRPr>
            </a:lvl1pPr>
          </a:lstStyle>
          <a:p>
            <a:pPr>
              <a:defRPr/>
            </a:pPr>
            <a:fld id="{975C0DAB-BA3C-45C5-A3A5-C69D29E872D7}" type="slidenum">
              <a:rPr lang="ja-JP" altLang="en-US"/>
              <a:pPr>
                <a:defRPr/>
              </a:pPr>
              <a:t>‹#›</a:t>
            </a:fld>
            <a:endParaRPr lang="ja-JP" altLang="en-US"/>
          </a:p>
        </p:txBody>
      </p:sp>
    </p:spTree>
    <p:extLst>
      <p:ext uri="{BB962C8B-B14F-4D97-AF65-F5344CB8AC3E}">
        <p14:creationId xmlns:p14="http://schemas.microsoft.com/office/powerpoint/2010/main" val="3905129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FA38438-9B20-4F79-B3DD-1AE6ECEBF730}" type="datetimeFigureOut">
              <a:rPr lang="ja-JP" altLang="en-US" smtClean="0">
                <a:solidFill>
                  <a:prstClr val="black">
                    <a:tint val="75000"/>
                  </a:prstClr>
                </a:solidFill>
                <a:latin typeface="Calibri"/>
                <a:ea typeface="ＭＳ Ｐゴシック"/>
              </a:rPr>
              <a:pPr fontAlgn="auto">
                <a:spcBef>
                  <a:spcPts val="0"/>
                </a:spcBef>
                <a:spcAft>
                  <a:spcPts val="0"/>
                </a:spcAft>
              </a:pPr>
              <a:t>2014/9/30</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19EE7A3-30A8-4955-AFE2-8D048B1388F8}"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959321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oleObject" Target="../embeddings/Microsoft_Excel_97-2003_Worksheet1.xls"/></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6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5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jpeg"/><Relationship Id="rId3" Type="http://schemas.openxmlformats.org/officeDocument/2006/relationships/hyperlink" Target="http://www.google.co.jp/url?sa=i&amp;rct=j&amp;q=&amp;esrc=s&amp;source=images&amp;cd=&amp;cad=rja&amp;uact=8&amp;docid=1LKXsKch7LkJmM&amp;tbnid=4EDao4r5qCMZOM:&amp;ved=0CAUQjRw&amp;url=http://free-pictograms.com/03-steric/053-steric.html&amp;ei=Ho1MU7-BDIjh8AXHwoKYAg&amp;bvm=bv.64764171,d.dGc&amp;psig=AFQjCNH3nkjvdRyZZ8Rlh1KevvHQ9MPUEA&amp;ust=1397612183891320" TargetMode="External"/><Relationship Id="rId7" Type="http://schemas.openxmlformats.org/officeDocument/2006/relationships/image" Target="../media/image10.png"/><Relationship Id="rId12" Type="http://schemas.openxmlformats.org/officeDocument/2006/relationships/hyperlink" Target="http://www.fumira.jp/cut/medical/file332.htm" TargetMode="External"/><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9.gif"/><Relationship Id="rId11" Type="http://schemas.openxmlformats.org/officeDocument/2006/relationships/image" Target="../media/image14.jpeg"/><Relationship Id="rId5" Type="http://schemas.openxmlformats.org/officeDocument/2006/relationships/image" Target="../media/image8.gif"/><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6.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o.jp/url?sa=i&amp;rct=j&amp;q=&amp;esrc=s&amp;source=images&amp;cd=&amp;cad=rja&amp;uact=8&amp;docid=1LKXsKch7LkJmM&amp;tbnid=4EDao4r5qCMZOM:&amp;ved=0CAUQjRw&amp;url=http://free-pictograms.com/03-steric/053-steric.html&amp;ei=Ho1MU7-BDIjh8AXHwoKYAg&amp;bvm=bv.64764171,d.dGc&amp;psig=AFQjCNH3nkjvdRyZZ8Rlh1KevvHQ9MPUEA&amp;ust=1397612183891320" TargetMode="External"/><Relationship Id="rId1" Type="http://schemas.openxmlformats.org/officeDocument/2006/relationships/slideLayout" Target="../slideLayouts/slideLayout5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o.jp/url?sa=i&amp;rct=j&amp;q=&amp;esrc=s&amp;source=images&amp;cd=&amp;cad=rja&amp;uact=8&amp;docid=1LKXsKch7LkJmM&amp;tbnid=4EDao4r5qCMZOM:&amp;ved=0CAUQjRw&amp;url=http://free-pictograms.com/03-steric/053-steric.html&amp;ei=Ho1MU7-BDIjh8AXHwoKYAg&amp;bvm=bv.64764171,d.dGc&amp;psig=AFQjCNH3nkjvdRyZZ8Rlh1KevvHQ9MPUEA&amp;ust=1397612183891320" TargetMode="External"/><Relationship Id="rId1" Type="http://schemas.openxmlformats.org/officeDocument/2006/relationships/slideLayout" Target="../slideLayouts/slideLayout5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jpeg"/><Relationship Id="rId7"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image" Target="../media/image7.jpeg"/><Relationship Id="rId5" Type="http://schemas.openxmlformats.org/officeDocument/2006/relationships/hyperlink" Target="http://www.google.co.jp/url?sa=i&amp;rct=j&amp;q=&amp;esrc=s&amp;source=images&amp;cd=&amp;cad=rja&amp;uact=8&amp;docid=1LKXsKch7LkJmM&amp;tbnid=4EDao4r5qCMZOM:&amp;ved=0CAUQjRw&amp;url=http://free-pictograms.com/03-steric/053-steric.html&amp;ei=Ho1MU7-BDIjh8AXHwoKYAg&amp;bvm=bv.64764171,d.dGc&amp;psig=AFQjCNH3nkjvdRyZZ8Rlh1KevvHQ9MPUEA&amp;ust=1397612183891320" TargetMode="Externa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jp/url?sa=i&amp;rct=j&amp;q=&amp;esrc=s&amp;source=images&amp;cd=&amp;cad=rja&amp;uact=8&amp;docid=1LKXsKch7LkJmM&amp;tbnid=4EDao4r5qCMZOM:&amp;ved=0CAUQjRw&amp;url=http://free-pictograms.com/03-steric/053-steric.html&amp;ei=Ho1MU7-BDIjh8AXHwoKYAg&amp;bvm=bv.64764171,d.dGc&amp;psig=AFQjCNH3nkjvdRyZZ8Rlh1KevvHQ9MPUEA&amp;ust=1397612183891320" TargetMode="External"/><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1.pn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jpeg"/><Relationship Id="rId7" Type="http://schemas.openxmlformats.org/officeDocument/2006/relationships/image" Target="../media/image9.gif"/><Relationship Id="rId2" Type="http://schemas.openxmlformats.org/officeDocument/2006/relationships/hyperlink" Target="http://www.google.co.jp/url?sa=i&amp;rct=j&amp;q=&amp;esrc=s&amp;source=images&amp;cd=&amp;cad=rja&amp;uact=8&amp;docid=1LKXsKch7LkJmM&amp;tbnid=4EDao4r5qCMZOM:&amp;ved=0CAUQjRw&amp;url=http://free-pictograms.com/03-steric/053-steric.html&amp;ei=Ho1MU7-BDIjh8AXHwoKYAg&amp;bvm=bv.64764171,d.dGc&amp;psig=AFQjCNH3nkjvdRyZZ8Rlh1KevvHQ9MPUEA&amp;ust=1397612183891320" TargetMode="External"/><Relationship Id="rId1" Type="http://schemas.openxmlformats.org/officeDocument/2006/relationships/slideLayout" Target="../slideLayouts/slideLayout5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gif"/></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o.jp/url?sa=i&amp;rct=j&amp;q=&amp;esrc=s&amp;source=images&amp;cd=&amp;cad=rja&amp;uact=8&amp;docid=1LKXsKch7LkJmM&amp;tbnid=4EDao4r5qCMZOM:&amp;ved=0CAUQjRw&amp;url=http://free-pictograms.com/03-steric/053-steric.html&amp;ei=Ho1MU7-BDIjh8AXHwoKYAg&amp;bvm=bv.64764171,d.dGc&amp;psig=AFQjCNH3nkjvdRyZZ8Rlh1KevvHQ9MPUEA&amp;ust=1397612183891320" TargetMode="External"/><Relationship Id="rId1" Type="http://schemas.openxmlformats.org/officeDocument/2006/relationships/slideLayout" Target="../slideLayouts/slideLayout6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5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jpeg"/><Relationship Id="rId7"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7.jpeg"/><Relationship Id="rId5" Type="http://schemas.openxmlformats.org/officeDocument/2006/relationships/hyperlink" Target="http://www.google.co.jp/url?sa=i&amp;rct=j&amp;q=&amp;esrc=s&amp;source=images&amp;cd=&amp;cad=rja&amp;uact=8&amp;docid=1LKXsKch7LkJmM&amp;tbnid=4EDao4r5qCMZOM:&amp;ved=0CAUQjRw&amp;url=http://free-pictograms.com/03-steric/053-steric.html&amp;ei=Ho1MU7-BDIjh8AXHwoKYAg&amp;bvm=bv.64764171,d.dGc&amp;psig=AFQjCNH3nkjvdRyZZ8Rlh1KevvHQ9MPUEA&amp;ust=1397612183891320" TargetMode="Externa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4066" name="Rectangle 2"/>
          <p:cNvSpPr>
            <a:spLocks noGrp="1" noChangeArrowheads="1"/>
          </p:cNvSpPr>
          <p:nvPr>
            <p:ph type="ctrTitle"/>
          </p:nvPr>
        </p:nvSpPr>
        <p:spPr>
          <a:xfrm>
            <a:off x="0" y="981075"/>
            <a:ext cx="9144000" cy="3960813"/>
          </a:xfrm>
        </p:spPr>
        <p:txBody>
          <a:bodyPr/>
          <a:lstStyle/>
          <a:p>
            <a:pPr>
              <a:lnSpc>
                <a:spcPct val="115000"/>
              </a:lnSpc>
              <a:defRPr/>
            </a:pPr>
            <a:r>
              <a:rPr lang="ja-JP" altLang="en-US" sz="4800" spc="400" dirty="0" smtClean="0">
                <a:solidFill>
                  <a:schemeClr val="tx1"/>
                </a:solidFill>
                <a:effectLst>
                  <a:outerShdw blurRad="38100" dist="38100" dir="2700000" algn="tl">
                    <a:srgbClr val="C0C0C0"/>
                  </a:outerShdw>
                </a:effectLst>
              </a:rPr>
              <a:t>自殺って言えなかった</a:t>
            </a:r>
            <a:r>
              <a:rPr lang="en-US" altLang="ja-JP" sz="3600" spc="400" dirty="0" smtClean="0">
                <a:solidFill>
                  <a:schemeClr val="tx1"/>
                </a:solidFill>
                <a:effectLst>
                  <a:outerShdw blurRad="38100" dist="38100" dir="2700000" algn="tl">
                    <a:srgbClr val="C0C0C0"/>
                  </a:outerShdw>
                </a:effectLst>
              </a:rPr>
              <a:t/>
            </a:r>
            <a:br>
              <a:rPr lang="en-US" altLang="ja-JP" sz="3600" spc="400" dirty="0" smtClean="0">
                <a:solidFill>
                  <a:schemeClr val="tx1"/>
                </a:solidFill>
                <a:effectLst>
                  <a:outerShdw blurRad="38100" dist="38100" dir="2700000" algn="tl">
                    <a:srgbClr val="C0C0C0"/>
                  </a:outerShdw>
                </a:effectLst>
              </a:rPr>
            </a:br>
            <a:r>
              <a:rPr lang="en-US" altLang="ja-JP" sz="2000" spc="400" dirty="0" smtClean="0">
                <a:effectLst>
                  <a:outerShdw blurRad="38100" dist="38100" dir="2700000" algn="tl">
                    <a:srgbClr val="C0C0C0"/>
                  </a:outerShdw>
                </a:effectLst>
              </a:rPr>
              <a:t/>
            </a:r>
            <a:br>
              <a:rPr lang="en-US" altLang="ja-JP" sz="2000" spc="400" dirty="0" smtClean="0">
                <a:effectLst>
                  <a:outerShdw blurRad="38100" dist="38100" dir="2700000" algn="tl">
                    <a:srgbClr val="C0C0C0"/>
                  </a:outerShdw>
                </a:effectLst>
              </a:rPr>
            </a:br>
            <a:r>
              <a:rPr lang="ja-JP" altLang="en-US" sz="3200" spc="400" dirty="0" smtClean="0">
                <a:effectLst>
                  <a:outerShdw blurRad="38100" dist="38100" dir="2700000" algn="tl">
                    <a:srgbClr val="C0C0C0"/>
                  </a:outerShdw>
                </a:effectLst>
              </a:rPr>
              <a:t>～</a:t>
            </a:r>
            <a:r>
              <a:rPr lang="ja-JP" altLang="en-US" sz="4000" spc="400" dirty="0" smtClean="0">
                <a:solidFill>
                  <a:schemeClr val="tx1"/>
                </a:solidFill>
                <a:effectLst>
                  <a:outerShdw blurRad="38100" dist="38100" dir="2700000" algn="tl">
                    <a:srgbClr val="C0C0C0"/>
                  </a:outerShdw>
                </a:effectLst>
              </a:rPr>
              <a:t>痛みを拓いて、変わってきたこと</a:t>
            </a:r>
            <a:r>
              <a:rPr lang="ja-JP" altLang="en-US" sz="3200" spc="400" dirty="0">
                <a:effectLst>
                  <a:outerShdw blurRad="38100" dist="38100" dir="2700000" algn="tl">
                    <a:srgbClr val="C0C0C0"/>
                  </a:outerShdw>
                </a:effectLst>
              </a:rPr>
              <a:t>～</a:t>
            </a:r>
            <a:endParaRPr lang="ja-JP" altLang="en-US" sz="3600" spc="400" dirty="0" smtClean="0">
              <a:solidFill>
                <a:schemeClr val="tx1"/>
              </a:solidFill>
              <a:effectLst>
                <a:outerShdw blurRad="38100" dist="38100" dir="2700000" algn="tl">
                  <a:srgbClr val="C0C0C0"/>
                </a:outerShdw>
              </a:effectLst>
            </a:endParaRPr>
          </a:p>
        </p:txBody>
      </p:sp>
      <p:pic>
        <p:nvPicPr>
          <p:cNvPr id="6148" name="Picture 4"/>
          <p:cNvPicPr>
            <a:picLocks noChangeAspect="1" noChangeArrowheads="1"/>
          </p:cNvPicPr>
          <p:nvPr/>
        </p:nvPicPr>
        <p:blipFill>
          <a:blip r:embed="rId3" cstate="print"/>
          <a:srcRect/>
          <a:stretch>
            <a:fillRect/>
          </a:stretch>
        </p:blipFill>
        <p:spPr bwMode="auto">
          <a:xfrm>
            <a:off x="179388" y="188913"/>
            <a:ext cx="1343025" cy="1257300"/>
          </a:xfrm>
          <a:prstGeom prst="rect">
            <a:avLst/>
          </a:prstGeom>
          <a:noFill/>
          <a:ln w="9525">
            <a:noFill/>
            <a:miter lim="800000"/>
            <a:headEnd/>
            <a:tailEnd/>
          </a:ln>
        </p:spPr>
      </p:pic>
      <p:sp>
        <p:nvSpPr>
          <p:cNvPr id="6149" name="Line 5"/>
          <p:cNvSpPr>
            <a:spLocks noChangeShapeType="1"/>
          </p:cNvSpPr>
          <p:nvPr/>
        </p:nvSpPr>
        <p:spPr bwMode="auto">
          <a:xfrm>
            <a:off x="1476375" y="2970213"/>
            <a:ext cx="6192838" cy="0"/>
          </a:xfrm>
          <a:prstGeom prst="line">
            <a:avLst/>
          </a:prstGeom>
          <a:noFill/>
          <a:ln w="28575">
            <a:solidFill>
              <a:srgbClr val="CC0000"/>
            </a:solidFill>
            <a:round/>
            <a:headEnd/>
            <a:tailEnd/>
          </a:ln>
        </p:spPr>
        <p:txBody>
          <a:bodyPr/>
          <a:lstStyle/>
          <a:p>
            <a:endParaRPr lang="ja-JP" altLang="en-US"/>
          </a:p>
        </p:txBody>
      </p:sp>
      <p:sp>
        <p:nvSpPr>
          <p:cNvPr id="7" name="Rectangle 3"/>
          <p:cNvSpPr txBox="1">
            <a:spLocks noChangeArrowheads="1"/>
          </p:cNvSpPr>
          <p:nvPr/>
        </p:nvSpPr>
        <p:spPr bwMode="auto">
          <a:xfrm>
            <a:off x="642938" y="4365625"/>
            <a:ext cx="8143875"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20000"/>
              </a:spcBef>
              <a:spcAft>
                <a:spcPct val="0"/>
              </a:spcAft>
              <a:buClrTx/>
              <a:buSzTx/>
              <a:buFontTx/>
              <a:buNone/>
              <a:tabLst/>
              <a:defRPr/>
            </a:pPr>
            <a:endParaRPr kumimoji="1" lang="en-US" altLang="ja-JP" sz="28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28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NPO</a:t>
            </a:r>
            <a:r>
              <a:rPr kumimoji="1" lang="ja-JP" altLang="en-US" sz="28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法人  ライフリンク副代表</a:t>
            </a:r>
            <a:endParaRPr kumimoji="1" lang="en-US" altLang="ja-JP" sz="28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根岸　親</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28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61508" y="1127051"/>
            <a:ext cx="8452884" cy="5337545"/>
          </a:xfrm>
        </p:spPr>
        <p:txBody>
          <a:bodyPr/>
          <a:lstStyle/>
          <a:p>
            <a:r>
              <a:rPr kumimoji="1" lang="ja-JP" altLang="en-US" dirty="0" smtClean="0"/>
              <a:t>まさか死ぬとは思わなかった。助けを求められていたのに、何もしてあげられなかった。（</a:t>
            </a:r>
            <a:r>
              <a:rPr kumimoji="1" lang="en-US" altLang="ja-JP" dirty="0" smtClean="0"/>
              <a:t>30</a:t>
            </a:r>
            <a:r>
              <a:rPr kumimoji="1" lang="ja-JP" altLang="en-US" dirty="0" smtClean="0"/>
              <a:t>代男性）</a:t>
            </a:r>
            <a:endParaRPr kumimoji="1" lang="en-US" altLang="ja-JP" dirty="0" smtClean="0"/>
          </a:p>
          <a:p>
            <a:r>
              <a:rPr lang="ja-JP" altLang="en-US" dirty="0"/>
              <a:t>寝て</a:t>
            </a:r>
            <a:r>
              <a:rPr lang="ja-JP" altLang="en-US" dirty="0" smtClean="0"/>
              <a:t>もさめてもそのことばかり。昼夜も分らなかった。周りも見えなかった。（</a:t>
            </a:r>
            <a:r>
              <a:rPr lang="en-US" altLang="ja-JP" dirty="0" smtClean="0"/>
              <a:t>40</a:t>
            </a:r>
            <a:r>
              <a:rPr lang="ja-JP" altLang="en-US" dirty="0" smtClean="0"/>
              <a:t>代女性）</a:t>
            </a:r>
            <a:endParaRPr kumimoji="1" lang="en-US" altLang="ja-JP" dirty="0" smtClean="0"/>
          </a:p>
          <a:p>
            <a:r>
              <a:rPr lang="ja-JP" altLang="en-US" dirty="0" smtClean="0"/>
              <a:t>「あの時の言葉が足らなかったのでは」とか、　 「優しくしてあげられなかった」という自責の念。亡くしてからもう</a:t>
            </a:r>
            <a:r>
              <a:rPr lang="en-US" altLang="ja-JP" dirty="0" smtClean="0"/>
              <a:t>10</a:t>
            </a:r>
            <a:r>
              <a:rPr lang="ja-JP" altLang="en-US" dirty="0" smtClean="0"/>
              <a:t>年になるので区切りかなという気はしているが、なぜという疑問に変わりはない。（</a:t>
            </a:r>
            <a:r>
              <a:rPr lang="en-US" altLang="ja-JP" dirty="0" smtClean="0"/>
              <a:t>30</a:t>
            </a:r>
            <a:r>
              <a:rPr lang="ja-JP" altLang="en-US" dirty="0" smtClean="0"/>
              <a:t>代女性）</a:t>
            </a:r>
            <a:endParaRPr kumimoji="1" lang="ja-JP" altLang="en-US" dirty="0"/>
          </a:p>
        </p:txBody>
      </p:sp>
      <p:sp>
        <p:nvSpPr>
          <p:cNvPr id="4" name="テキスト ボックス 3"/>
          <p:cNvSpPr txBox="1"/>
          <p:nvPr/>
        </p:nvSpPr>
        <p:spPr>
          <a:xfrm>
            <a:off x="244549" y="382772"/>
            <a:ext cx="8080744" cy="523220"/>
          </a:xfrm>
          <a:prstGeom prst="rect">
            <a:avLst/>
          </a:prstGeom>
          <a:noFill/>
        </p:spPr>
        <p:txBody>
          <a:bodyPr wrap="square" rtlCol="0">
            <a:spAutoFit/>
          </a:bodyPr>
          <a:lstStyle/>
          <a:p>
            <a:pPr fontAlgn="auto">
              <a:spcBef>
                <a:spcPts val="0"/>
              </a:spcBef>
              <a:spcAft>
                <a:spcPts val="0"/>
              </a:spcAft>
            </a:pPr>
            <a:r>
              <a:rPr lang="ja-JP" altLang="en-US" sz="2800" dirty="0" smtClean="0">
                <a:solidFill>
                  <a:prstClr val="black"/>
                </a:solidFill>
                <a:latin typeface="Calibri"/>
                <a:ea typeface="ＭＳ Ｐゴシック"/>
              </a:rPr>
              <a:t>■ライフリンク「自殺実態</a:t>
            </a:r>
            <a:r>
              <a:rPr lang="en-US" altLang="ja-JP" sz="2800" dirty="0" smtClean="0">
                <a:solidFill>
                  <a:prstClr val="black"/>
                </a:solidFill>
                <a:latin typeface="Calibri"/>
                <a:ea typeface="ＭＳ Ｐゴシック"/>
              </a:rPr>
              <a:t>1000</a:t>
            </a:r>
            <a:r>
              <a:rPr lang="ja-JP" altLang="en-US" sz="2800" dirty="0" smtClean="0">
                <a:solidFill>
                  <a:prstClr val="black"/>
                </a:solidFill>
                <a:latin typeface="Calibri"/>
                <a:ea typeface="ＭＳ Ｐゴシック"/>
              </a:rPr>
              <a:t>人調査」参加者の声</a:t>
            </a:r>
            <a:endParaRPr lang="ja-JP" altLang="en-US" sz="2800" dirty="0">
              <a:solidFill>
                <a:prstClr val="black"/>
              </a:solidFill>
              <a:latin typeface="Calibri"/>
              <a:ea typeface="ＭＳ Ｐゴシック"/>
            </a:endParaRPr>
          </a:p>
        </p:txBody>
      </p:sp>
    </p:spTree>
    <p:extLst>
      <p:ext uri="{BB962C8B-B14F-4D97-AF65-F5344CB8AC3E}">
        <p14:creationId xmlns:p14="http://schemas.microsoft.com/office/powerpoint/2010/main" val="1037434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p:nvPr>
            <p:extLst>
              <p:ext uri="{D42A27DB-BD31-4B8C-83A1-F6EECF244321}">
                <p14:modId xmlns:p14="http://schemas.microsoft.com/office/powerpoint/2010/main" val="3874022713"/>
              </p:ext>
            </p:extLst>
          </p:nvPr>
        </p:nvGraphicFramePr>
        <p:xfrm>
          <a:off x="539044" y="1700808"/>
          <a:ext cx="8281428" cy="4768304"/>
        </p:xfrm>
        <a:graphic>
          <a:graphicData uri="http://schemas.openxmlformats.org/drawingml/2006/chart">
            <c:chart xmlns:c="http://schemas.openxmlformats.org/drawingml/2006/chart" xmlns:r="http://schemas.openxmlformats.org/officeDocument/2006/relationships" r:id="rId2"/>
          </a:graphicData>
        </a:graphic>
      </p:graphicFrame>
      <p:sp>
        <p:nvSpPr>
          <p:cNvPr id="6" name="タイトル 1"/>
          <p:cNvSpPr txBox="1">
            <a:spLocks/>
          </p:cNvSpPr>
          <p:nvPr/>
        </p:nvSpPr>
        <p:spPr>
          <a:xfrm>
            <a:off x="143000" y="188640"/>
            <a:ext cx="8928992"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r>
              <a:rPr lang="ja-JP" altLang="en-US" sz="4000" dirty="0" smtClean="0">
                <a:solidFill>
                  <a:prstClr val="black"/>
                </a:solidFill>
              </a:rPr>
              <a:t>時間が経ってもなくならない抑うつ感</a:t>
            </a:r>
            <a:endParaRPr lang="ja-JP" altLang="en-US" sz="4000" dirty="0">
              <a:solidFill>
                <a:prstClr val="black"/>
              </a:solidFill>
            </a:endParaRPr>
          </a:p>
        </p:txBody>
      </p:sp>
      <p:sp>
        <p:nvSpPr>
          <p:cNvPr id="7" name="テキスト ボックス 6"/>
          <p:cNvSpPr txBox="1"/>
          <p:nvPr/>
        </p:nvSpPr>
        <p:spPr>
          <a:xfrm>
            <a:off x="2123220" y="1052734"/>
            <a:ext cx="4968552" cy="430887"/>
          </a:xfrm>
          <a:prstGeom prst="rect">
            <a:avLst/>
          </a:prstGeom>
          <a:noFill/>
        </p:spPr>
        <p:txBody>
          <a:bodyPr wrap="square" rtlCol="0">
            <a:spAutoFit/>
          </a:bodyPr>
          <a:lstStyle/>
          <a:p>
            <a:pPr algn="ctr" fontAlgn="auto">
              <a:spcBef>
                <a:spcPts val="0"/>
              </a:spcBef>
              <a:spcAft>
                <a:spcPts val="0"/>
              </a:spcAft>
            </a:pPr>
            <a:r>
              <a:rPr lang="en-US" altLang="ja-JP" sz="2200" dirty="0">
                <a:solidFill>
                  <a:prstClr val="black"/>
                </a:solidFill>
                <a:latin typeface="Calibri"/>
                <a:ea typeface="ＭＳ Ｐゴシック"/>
              </a:rPr>
              <a:t>Q</a:t>
            </a:r>
            <a:r>
              <a:rPr lang="en-US" altLang="ja-JP" sz="2200" dirty="0" smtClean="0">
                <a:solidFill>
                  <a:prstClr val="black"/>
                </a:solidFill>
                <a:latin typeface="Calibri"/>
                <a:ea typeface="ＭＳ Ｐゴシック"/>
              </a:rPr>
              <a:t>. </a:t>
            </a:r>
            <a:r>
              <a:rPr lang="ja-JP" altLang="en-US" sz="2200" dirty="0" smtClean="0">
                <a:solidFill>
                  <a:prstClr val="black"/>
                </a:solidFill>
                <a:latin typeface="Calibri"/>
                <a:ea typeface="ＭＳ Ｐゴシック"/>
              </a:rPr>
              <a:t>抑うつ感がありましたか</a:t>
            </a:r>
            <a:endParaRPr lang="ja-JP" altLang="en-US" sz="2200" dirty="0">
              <a:solidFill>
                <a:prstClr val="black"/>
              </a:solidFill>
              <a:latin typeface="Calibri"/>
              <a:ea typeface="ＭＳ Ｐゴシック"/>
            </a:endParaRPr>
          </a:p>
        </p:txBody>
      </p:sp>
      <p:sp>
        <p:nvSpPr>
          <p:cNvPr id="8" name="テキスト ボックス 7"/>
          <p:cNvSpPr txBox="1"/>
          <p:nvPr/>
        </p:nvSpPr>
        <p:spPr>
          <a:xfrm>
            <a:off x="5652120" y="6474822"/>
            <a:ext cx="3312368" cy="338554"/>
          </a:xfrm>
          <a:prstGeom prst="rect">
            <a:avLst/>
          </a:prstGeom>
          <a:noFill/>
        </p:spPr>
        <p:txBody>
          <a:bodyPr wrap="square" rtlCol="0">
            <a:spAutoFit/>
          </a:bodyPr>
          <a:lstStyle/>
          <a:p>
            <a:pPr fontAlgn="auto">
              <a:spcBef>
                <a:spcPts val="0"/>
              </a:spcBef>
              <a:spcAft>
                <a:spcPts val="0"/>
              </a:spcAft>
            </a:pPr>
            <a:r>
              <a:rPr lang="ja-JP" altLang="en-US" sz="1600" dirty="0" smtClean="0">
                <a:solidFill>
                  <a:prstClr val="black"/>
                </a:solidFill>
                <a:latin typeface="Calibri"/>
                <a:ea typeface="ＭＳ Ｐゴシック"/>
              </a:rPr>
              <a:t>ライフリンク「自殺実態</a:t>
            </a:r>
            <a:r>
              <a:rPr lang="en-US" altLang="ja-JP" sz="1600" dirty="0" smtClean="0">
                <a:solidFill>
                  <a:prstClr val="black"/>
                </a:solidFill>
                <a:latin typeface="Calibri"/>
                <a:ea typeface="ＭＳ Ｐゴシック"/>
              </a:rPr>
              <a:t>1000</a:t>
            </a:r>
            <a:r>
              <a:rPr lang="ja-JP" altLang="en-US" sz="1600" dirty="0" smtClean="0">
                <a:solidFill>
                  <a:prstClr val="black"/>
                </a:solidFill>
                <a:latin typeface="Calibri"/>
                <a:ea typeface="ＭＳ Ｐゴシック"/>
              </a:rPr>
              <a:t>人調査」</a:t>
            </a:r>
            <a:endParaRPr lang="ja-JP" altLang="en-US" sz="1600" dirty="0">
              <a:solidFill>
                <a:prstClr val="black"/>
              </a:solidFill>
              <a:latin typeface="Calibri"/>
              <a:ea typeface="ＭＳ Ｐゴシック"/>
            </a:endParaRPr>
          </a:p>
        </p:txBody>
      </p:sp>
    </p:spTree>
    <p:extLst>
      <p:ext uri="{BB962C8B-B14F-4D97-AF65-F5344CB8AC3E}">
        <p14:creationId xmlns:p14="http://schemas.microsoft.com/office/powerpoint/2010/main" val="729055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78465" y="980423"/>
            <a:ext cx="8229600" cy="5558600"/>
          </a:xfrm>
        </p:spPr>
        <p:txBody>
          <a:bodyPr/>
          <a:lstStyle/>
          <a:p>
            <a:r>
              <a:rPr kumimoji="1" lang="ja-JP" altLang="en-US" dirty="0" smtClean="0"/>
              <a:t>絶望的になり、先が見えない状態。（</a:t>
            </a:r>
            <a:r>
              <a:rPr kumimoji="1" lang="en-US" altLang="ja-JP" dirty="0" smtClean="0"/>
              <a:t>40</a:t>
            </a:r>
            <a:r>
              <a:rPr kumimoji="1" lang="ja-JP" altLang="en-US" dirty="0" smtClean="0"/>
              <a:t>代女性）</a:t>
            </a:r>
            <a:endParaRPr kumimoji="1" lang="en-US" altLang="ja-JP" dirty="0" smtClean="0"/>
          </a:p>
          <a:p>
            <a:r>
              <a:rPr lang="ja-JP" altLang="en-US" dirty="0"/>
              <a:t>涙</a:t>
            </a:r>
            <a:r>
              <a:rPr lang="ja-JP" altLang="en-US" dirty="0" smtClean="0"/>
              <a:t>が出る。何もしたくない。調理ができない。　（</a:t>
            </a:r>
            <a:r>
              <a:rPr lang="en-US" altLang="ja-JP" dirty="0" smtClean="0"/>
              <a:t>40</a:t>
            </a:r>
            <a:r>
              <a:rPr lang="ja-JP" altLang="en-US" dirty="0" smtClean="0"/>
              <a:t>代女性）</a:t>
            </a:r>
            <a:endParaRPr lang="en-US" altLang="ja-JP" dirty="0" smtClean="0"/>
          </a:p>
          <a:p>
            <a:r>
              <a:rPr kumimoji="1" lang="ja-JP" altLang="en-US" dirty="0"/>
              <a:t>人</a:t>
            </a:r>
            <a:r>
              <a:rPr kumimoji="1" lang="ja-JP" altLang="en-US" dirty="0" smtClean="0"/>
              <a:t>と話すのが嫌だった。（</a:t>
            </a:r>
            <a:r>
              <a:rPr kumimoji="1" lang="en-US" altLang="ja-JP" dirty="0" smtClean="0"/>
              <a:t>20</a:t>
            </a:r>
            <a:r>
              <a:rPr lang="ja-JP" altLang="en-US" dirty="0" smtClean="0"/>
              <a:t>代女性、他複数名</a:t>
            </a:r>
            <a:r>
              <a:rPr kumimoji="1" lang="ja-JP" altLang="en-US" dirty="0" smtClean="0"/>
              <a:t>）</a:t>
            </a:r>
            <a:endParaRPr kumimoji="1" lang="en-US" altLang="ja-JP" dirty="0" smtClean="0"/>
          </a:p>
          <a:p>
            <a:r>
              <a:rPr lang="ja-JP" altLang="en-US" dirty="0" smtClean="0"/>
              <a:t>直後は何とかせなあかんという思いが強かった。一年後に落ち込んだ。（</a:t>
            </a:r>
            <a:r>
              <a:rPr lang="en-US" altLang="ja-JP" dirty="0" smtClean="0"/>
              <a:t>40</a:t>
            </a:r>
            <a:r>
              <a:rPr lang="ja-JP" altLang="en-US" dirty="0" smtClean="0"/>
              <a:t>代女性）</a:t>
            </a:r>
            <a:endParaRPr lang="en-US" altLang="ja-JP" dirty="0" smtClean="0"/>
          </a:p>
          <a:p>
            <a:r>
              <a:rPr kumimoji="1" lang="ja-JP" altLang="en-US" dirty="0"/>
              <a:t>半年</a:t>
            </a:r>
            <a:r>
              <a:rPr kumimoji="1" lang="ja-JP" altLang="en-US" dirty="0" smtClean="0"/>
              <a:t>くらい、何をして過ごしていたのか分からない。上の空。（</a:t>
            </a:r>
            <a:r>
              <a:rPr kumimoji="1" lang="en-US" altLang="ja-JP" dirty="0" smtClean="0"/>
              <a:t>20</a:t>
            </a:r>
            <a:r>
              <a:rPr kumimoji="1" lang="ja-JP" altLang="en-US" dirty="0" smtClean="0"/>
              <a:t>代女性）</a:t>
            </a:r>
            <a:endParaRPr kumimoji="1" lang="ja-JP" altLang="en-US" dirty="0"/>
          </a:p>
        </p:txBody>
      </p:sp>
      <p:sp>
        <p:nvSpPr>
          <p:cNvPr id="4" name="テキスト ボックス 3"/>
          <p:cNvSpPr txBox="1"/>
          <p:nvPr/>
        </p:nvSpPr>
        <p:spPr>
          <a:xfrm>
            <a:off x="244549" y="382772"/>
            <a:ext cx="8080744" cy="523220"/>
          </a:xfrm>
          <a:prstGeom prst="rect">
            <a:avLst/>
          </a:prstGeom>
          <a:noFill/>
        </p:spPr>
        <p:txBody>
          <a:bodyPr wrap="square" rtlCol="0">
            <a:spAutoFit/>
          </a:bodyPr>
          <a:lstStyle/>
          <a:p>
            <a:pPr fontAlgn="auto">
              <a:spcBef>
                <a:spcPts val="0"/>
              </a:spcBef>
              <a:spcAft>
                <a:spcPts val="0"/>
              </a:spcAft>
            </a:pPr>
            <a:r>
              <a:rPr lang="ja-JP" altLang="en-US" sz="2800" dirty="0" smtClean="0">
                <a:solidFill>
                  <a:prstClr val="black"/>
                </a:solidFill>
                <a:latin typeface="Calibri"/>
                <a:ea typeface="ＭＳ Ｐゴシック"/>
              </a:rPr>
              <a:t>■ライフリンク「自殺実態</a:t>
            </a:r>
            <a:r>
              <a:rPr lang="en-US" altLang="ja-JP" sz="2800" dirty="0" smtClean="0">
                <a:solidFill>
                  <a:prstClr val="black"/>
                </a:solidFill>
                <a:latin typeface="Calibri"/>
                <a:ea typeface="ＭＳ Ｐゴシック"/>
              </a:rPr>
              <a:t>1000</a:t>
            </a:r>
            <a:r>
              <a:rPr lang="ja-JP" altLang="en-US" sz="2800" dirty="0" smtClean="0">
                <a:solidFill>
                  <a:prstClr val="black"/>
                </a:solidFill>
                <a:latin typeface="Calibri"/>
                <a:ea typeface="ＭＳ Ｐゴシック"/>
              </a:rPr>
              <a:t>人調査」参加者の声</a:t>
            </a:r>
            <a:endParaRPr lang="ja-JP" altLang="en-US" sz="2800" dirty="0">
              <a:solidFill>
                <a:prstClr val="black"/>
              </a:solidFill>
              <a:latin typeface="Calibri"/>
              <a:ea typeface="ＭＳ Ｐゴシック"/>
            </a:endParaRPr>
          </a:p>
        </p:txBody>
      </p:sp>
    </p:spTree>
    <p:extLst>
      <p:ext uri="{BB962C8B-B14F-4D97-AF65-F5344CB8AC3E}">
        <p14:creationId xmlns:p14="http://schemas.microsoft.com/office/powerpoint/2010/main" val="3010441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p:nvPr>
            <p:extLst>
              <p:ext uri="{D42A27DB-BD31-4B8C-83A1-F6EECF244321}">
                <p14:modId xmlns:p14="http://schemas.microsoft.com/office/powerpoint/2010/main" val="4032663699"/>
              </p:ext>
            </p:extLst>
          </p:nvPr>
        </p:nvGraphicFramePr>
        <p:xfrm>
          <a:off x="251520" y="1483621"/>
          <a:ext cx="8640960" cy="4985491"/>
        </p:xfrm>
        <a:graphic>
          <a:graphicData uri="http://schemas.openxmlformats.org/drawingml/2006/chart">
            <c:chart xmlns:c="http://schemas.openxmlformats.org/drawingml/2006/chart" xmlns:r="http://schemas.openxmlformats.org/officeDocument/2006/relationships" r:id="rId2"/>
          </a:graphicData>
        </a:graphic>
      </p:graphicFrame>
      <p:sp>
        <p:nvSpPr>
          <p:cNvPr id="6" name="タイトル 1"/>
          <p:cNvSpPr txBox="1">
            <a:spLocks/>
          </p:cNvSpPr>
          <p:nvPr/>
        </p:nvSpPr>
        <p:spPr>
          <a:xfrm>
            <a:off x="143000" y="188640"/>
            <a:ext cx="8928992"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r>
              <a:rPr lang="ja-JP" altLang="en-US" sz="3600" dirty="0" smtClean="0">
                <a:solidFill>
                  <a:prstClr val="black"/>
                </a:solidFill>
              </a:rPr>
              <a:t>長期にわたり、悩みや困難を抱える遺族</a:t>
            </a:r>
            <a:endParaRPr lang="ja-JP" altLang="en-US" sz="3600" dirty="0">
              <a:solidFill>
                <a:prstClr val="black"/>
              </a:solidFill>
            </a:endParaRPr>
          </a:p>
        </p:txBody>
      </p:sp>
      <p:sp>
        <p:nvSpPr>
          <p:cNvPr id="7" name="テキスト ボックス 6"/>
          <p:cNvSpPr txBox="1"/>
          <p:nvPr/>
        </p:nvSpPr>
        <p:spPr>
          <a:xfrm>
            <a:off x="2123220" y="1052734"/>
            <a:ext cx="4968552" cy="430887"/>
          </a:xfrm>
          <a:prstGeom prst="rect">
            <a:avLst/>
          </a:prstGeom>
          <a:noFill/>
        </p:spPr>
        <p:txBody>
          <a:bodyPr wrap="square" rtlCol="0">
            <a:spAutoFit/>
          </a:bodyPr>
          <a:lstStyle/>
          <a:p>
            <a:pPr algn="ctr" fontAlgn="auto">
              <a:spcBef>
                <a:spcPts val="0"/>
              </a:spcBef>
              <a:spcAft>
                <a:spcPts val="0"/>
              </a:spcAft>
            </a:pPr>
            <a:r>
              <a:rPr lang="en-US" altLang="ja-JP" sz="2200" dirty="0">
                <a:solidFill>
                  <a:prstClr val="black"/>
                </a:solidFill>
                <a:latin typeface="Calibri"/>
                <a:ea typeface="ＭＳ Ｐゴシック"/>
              </a:rPr>
              <a:t>Q</a:t>
            </a:r>
            <a:r>
              <a:rPr lang="en-US" altLang="ja-JP" sz="2200" dirty="0" smtClean="0">
                <a:solidFill>
                  <a:prstClr val="black"/>
                </a:solidFill>
                <a:latin typeface="Calibri"/>
                <a:ea typeface="ＭＳ Ｐゴシック"/>
              </a:rPr>
              <a:t>. </a:t>
            </a:r>
            <a:r>
              <a:rPr lang="ja-JP" altLang="en-US" sz="2200" dirty="0" smtClean="0">
                <a:solidFill>
                  <a:prstClr val="black"/>
                </a:solidFill>
                <a:latin typeface="Calibri"/>
                <a:ea typeface="ＭＳ Ｐゴシック"/>
              </a:rPr>
              <a:t>どんな悩みがありましたか</a:t>
            </a:r>
            <a:endParaRPr lang="ja-JP" altLang="en-US" sz="2200" dirty="0">
              <a:solidFill>
                <a:prstClr val="black"/>
              </a:solidFill>
              <a:latin typeface="Calibri"/>
              <a:ea typeface="ＭＳ Ｐゴシック"/>
            </a:endParaRPr>
          </a:p>
        </p:txBody>
      </p:sp>
      <p:sp>
        <p:nvSpPr>
          <p:cNvPr id="8" name="テキスト ボックス 7"/>
          <p:cNvSpPr txBox="1"/>
          <p:nvPr/>
        </p:nvSpPr>
        <p:spPr>
          <a:xfrm>
            <a:off x="5652120" y="6402814"/>
            <a:ext cx="3312368" cy="338554"/>
          </a:xfrm>
          <a:prstGeom prst="rect">
            <a:avLst/>
          </a:prstGeom>
          <a:noFill/>
        </p:spPr>
        <p:txBody>
          <a:bodyPr wrap="square" rtlCol="0">
            <a:spAutoFit/>
          </a:bodyPr>
          <a:lstStyle/>
          <a:p>
            <a:pPr fontAlgn="auto">
              <a:spcBef>
                <a:spcPts val="0"/>
              </a:spcBef>
              <a:spcAft>
                <a:spcPts val="0"/>
              </a:spcAft>
            </a:pPr>
            <a:r>
              <a:rPr lang="ja-JP" altLang="en-US" sz="1600" dirty="0" smtClean="0">
                <a:solidFill>
                  <a:prstClr val="black"/>
                </a:solidFill>
                <a:latin typeface="Calibri"/>
                <a:ea typeface="ＭＳ Ｐゴシック"/>
              </a:rPr>
              <a:t>ライフリンク「自殺実態</a:t>
            </a:r>
            <a:r>
              <a:rPr lang="en-US" altLang="ja-JP" sz="1600" dirty="0" smtClean="0">
                <a:solidFill>
                  <a:prstClr val="black"/>
                </a:solidFill>
                <a:latin typeface="Calibri"/>
                <a:ea typeface="ＭＳ Ｐゴシック"/>
              </a:rPr>
              <a:t>1000</a:t>
            </a:r>
            <a:r>
              <a:rPr lang="ja-JP" altLang="en-US" sz="1600" dirty="0" smtClean="0">
                <a:solidFill>
                  <a:prstClr val="black"/>
                </a:solidFill>
                <a:latin typeface="Calibri"/>
                <a:ea typeface="ＭＳ Ｐゴシック"/>
              </a:rPr>
              <a:t>人調査」</a:t>
            </a:r>
            <a:endParaRPr lang="ja-JP" altLang="en-US" sz="1600" dirty="0">
              <a:solidFill>
                <a:prstClr val="black"/>
              </a:solidFill>
              <a:latin typeface="Calibri"/>
              <a:ea typeface="ＭＳ Ｐゴシック"/>
            </a:endParaRPr>
          </a:p>
        </p:txBody>
      </p:sp>
    </p:spTree>
    <p:extLst>
      <p:ext uri="{BB962C8B-B14F-4D97-AF65-F5344CB8AC3E}">
        <p14:creationId xmlns:p14="http://schemas.microsoft.com/office/powerpoint/2010/main" val="1230817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p:nvPr>
            <p:extLst>
              <p:ext uri="{D42A27DB-BD31-4B8C-83A1-F6EECF244321}">
                <p14:modId xmlns:p14="http://schemas.microsoft.com/office/powerpoint/2010/main" val="1361999008"/>
              </p:ext>
            </p:extLst>
          </p:nvPr>
        </p:nvGraphicFramePr>
        <p:xfrm>
          <a:off x="539044" y="1700808"/>
          <a:ext cx="8136904" cy="4768304"/>
        </p:xfrm>
        <a:graphic>
          <a:graphicData uri="http://schemas.openxmlformats.org/drawingml/2006/chart">
            <c:chart xmlns:c="http://schemas.openxmlformats.org/drawingml/2006/chart" xmlns:r="http://schemas.openxmlformats.org/officeDocument/2006/relationships" r:id="rId2"/>
          </a:graphicData>
        </a:graphic>
      </p:graphicFrame>
      <p:sp>
        <p:nvSpPr>
          <p:cNvPr id="6" name="タイトル 1"/>
          <p:cNvSpPr txBox="1">
            <a:spLocks/>
          </p:cNvSpPr>
          <p:nvPr/>
        </p:nvSpPr>
        <p:spPr>
          <a:xfrm>
            <a:off x="143000" y="188640"/>
            <a:ext cx="8928992"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fontAlgn="auto">
              <a:spcAft>
                <a:spcPts val="0"/>
              </a:spcAft>
            </a:pPr>
            <a:r>
              <a:rPr lang="ja-JP" altLang="en-US" sz="3600" dirty="0" smtClean="0">
                <a:solidFill>
                  <a:prstClr val="black"/>
                </a:solidFill>
              </a:rPr>
              <a:t>直後は</a:t>
            </a:r>
            <a:r>
              <a:rPr lang="ja-JP" altLang="en-US" sz="2800" dirty="0" smtClean="0">
                <a:solidFill>
                  <a:prstClr val="black"/>
                </a:solidFill>
              </a:rPr>
              <a:t>、</a:t>
            </a:r>
            <a:r>
              <a:rPr lang="ja-JP" altLang="en-US" sz="3600" dirty="0" smtClean="0">
                <a:solidFill>
                  <a:prstClr val="black"/>
                </a:solidFill>
              </a:rPr>
              <a:t>遺族の</a:t>
            </a:r>
            <a:r>
              <a:rPr lang="en-US" altLang="ja-JP" sz="3600" dirty="0" smtClean="0">
                <a:solidFill>
                  <a:prstClr val="black"/>
                </a:solidFill>
              </a:rPr>
              <a:t>3</a:t>
            </a:r>
            <a:r>
              <a:rPr lang="ja-JP" altLang="en-US" sz="3600" dirty="0" smtClean="0">
                <a:solidFill>
                  <a:prstClr val="black"/>
                </a:solidFill>
              </a:rPr>
              <a:t>人に</a:t>
            </a:r>
            <a:r>
              <a:rPr lang="en-US" altLang="ja-JP" sz="3600" dirty="0" smtClean="0">
                <a:solidFill>
                  <a:prstClr val="black"/>
                </a:solidFill>
              </a:rPr>
              <a:t>1</a:t>
            </a:r>
            <a:r>
              <a:rPr lang="ja-JP" altLang="en-US" sz="3600" dirty="0" smtClean="0">
                <a:solidFill>
                  <a:prstClr val="black"/>
                </a:solidFill>
              </a:rPr>
              <a:t>人が「自分も死にたい」</a:t>
            </a:r>
            <a:endParaRPr lang="ja-JP" altLang="en-US" sz="3600" dirty="0">
              <a:solidFill>
                <a:prstClr val="black"/>
              </a:solidFill>
            </a:endParaRPr>
          </a:p>
        </p:txBody>
      </p:sp>
      <p:sp>
        <p:nvSpPr>
          <p:cNvPr id="7" name="テキスト ボックス 6"/>
          <p:cNvSpPr txBox="1"/>
          <p:nvPr/>
        </p:nvSpPr>
        <p:spPr>
          <a:xfrm>
            <a:off x="2123220" y="1052734"/>
            <a:ext cx="4968552" cy="430887"/>
          </a:xfrm>
          <a:prstGeom prst="rect">
            <a:avLst/>
          </a:prstGeom>
          <a:noFill/>
        </p:spPr>
        <p:txBody>
          <a:bodyPr wrap="square" rtlCol="0">
            <a:spAutoFit/>
          </a:bodyPr>
          <a:lstStyle/>
          <a:p>
            <a:pPr algn="ctr" fontAlgn="auto">
              <a:spcBef>
                <a:spcPts val="0"/>
              </a:spcBef>
              <a:spcAft>
                <a:spcPts val="0"/>
              </a:spcAft>
            </a:pPr>
            <a:r>
              <a:rPr lang="en-US" altLang="ja-JP" sz="2200" dirty="0">
                <a:solidFill>
                  <a:prstClr val="black"/>
                </a:solidFill>
                <a:latin typeface="Calibri"/>
                <a:ea typeface="ＭＳ Ｐゴシック"/>
              </a:rPr>
              <a:t>Q</a:t>
            </a:r>
            <a:r>
              <a:rPr lang="en-US" altLang="ja-JP" sz="2200" dirty="0" smtClean="0">
                <a:solidFill>
                  <a:prstClr val="black"/>
                </a:solidFill>
                <a:latin typeface="Calibri"/>
                <a:ea typeface="ＭＳ Ｐゴシック"/>
              </a:rPr>
              <a:t>. </a:t>
            </a:r>
            <a:r>
              <a:rPr lang="ja-JP" altLang="en-US" sz="2200" dirty="0" smtClean="0">
                <a:solidFill>
                  <a:prstClr val="black"/>
                </a:solidFill>
                <a:latin typeface="Calibri"/>
                <a:ea typeface="ＭＳ Ｐゴシック"/>
              </a:rPr>
              <a:t>「死にたい」と考えることがありますか</a:t>
            </a:r>
            <a:endParaRPr lang="ja-JP" altLang="en-US" sz="2200" dirty="0">
              <a:solidFill>
                <a:prstClr val="black"/>
              </a:solidFill>
              <a:latin typeface="Calibri"/>
              <a:ea typeface="ＭＳ Ｐゴシック"/>
            </a:endParaRPr>
          </a:p>
        </p:txBody>
      </p:sp>
      <p:sp>
        <p:nvSpPr>
          <p:cNvPr id="8" name="テキスト ボックス 7"/>
          <p:cNvSpPr txBox="1"/>
          <p:nvPr/>
        </p:nvSpPr>
        <p:spPr>
          <a:xfrm>
            <a:off x="5683696" y="6453336"/>
            <a:ext cx="3312368" cy="338554"/>
          </a:xfrm>
          <a:prstGeom prst="rect">
            <a:avLst/>
          </a:prstGeom>
          <a:noFill/>
        </p:spPr>
        <p:txBody>
          <a:bodyPr wrap="square" rtlCol="0">
            <a:spAutoFit/>
          </a:bodyPr>
          <a:lstStyle/>
          <a:p>
            <a:pPr fontAlgn="auto">
              <a:spcBef>
                <a:spcPts val="0"/>
              </a:spcBef>
              <a:spcAft>
                <a:spcPts val="0"/>
              </a:spcAft>
            </a:pPr>
            <a:r>
              <a:rPr lang="ja-JP" altLang="en-US" sz="1600" dirty="0" smtClean="0">
                <a:solidFill>
                  <a:prstClr val="black"/>
                </a:solidFill>
                <a:latin typeface="Calibri"/>
                <a:ea typeface="ＭＳ Ｐゴシック"/>
              </a:rPr>
              <a:t>ライフリンク「自殺実態</a:t>
            </a:r>
            <a:r>
              <a:rPr lang="en-US" altLang="ja-JP" sz="1600" dirty="0" smtClean="0">
                <a:solidFill>
                  <a:prstClr val="black"/>
                </a:solidFill>
                <a:latin typeface="Calibri"/>
                <a:ea typeface="ＭＳ Ｐゴシック"/>
              </a:rPr>
              <a:t>1000</a:t>
            </a:r>
            <a:r>
              <a:rPr lang="ja-JP" altLang="en-US" sz="1600" dirty="0" smtClean="0">
                <a:solidFill>
                  <a:prstClr val="black"/>
                </a:solidFill>
                <a:latin typeface="Calibri"/>
                <a:ea typeface="ＭＳ Ｐゴシック"/>
              </a:rPr>
              <a:t>人調査」</a:t>
            </a:r>
            <a:endParaRPr lang="ja-JP" altLang="en-US" sz="1600" dirty="0">
              <a:solidFill>
                <a:prstClr val="black"/>
              </a:solidFill>
              <a:latin typeface="Calibri"/>
              <a:ea typeface="ＭＳ Ｐゴシック"/>
            </a:endParaRPr>
          </a:p>
        </p:txBody>
      </p:sp>
    </p:spTree>
    <p:extLst>
      <p:ext uri="{BB962C8B-B14F-4D97-AF65-F5344CB8AC3E}">
        <p14:creationId xmlns:p14="http://schemas.microsoft.com/office/powerpoint/2010/main" val="3646595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052633"/>
            <a:ext cx="8335926" cy="5275558"/>
          </a:xfrm>
        </p:spPr>
        <p:txBody>
          <a:bodyPr/>
          <a:lstStyle/>
          <a:p>
            <a:r>
              <a:rPr kumimoji="1" lang="ja-JP" altLang="en-US" dirty="0" smtClean="0"/>
              <a:t>これからの生活のことを考えると、不安でたまらなかった。子ども２人をどうやって育てていくか、不安から、そんなこと（自分も死ぬこと）を考えた。（</a:t>
            </a:r>
            <a:r>
              <a:rPr kumimoji="1" lang="en-US" altLang="ja-JP" dirty="0" smtClean="0"/>
              <a:t>40</a:t>
            </a:r>
            <a:r>
              <a:rPr kumimoji="1" lang="ja-JP" altLang="en-US" dirty="0" smtClean="0"/>
              <a:t>代女性）</a:t>
            </a:r>
            <a:endParaRPr kumimoji="1" lang="en-US" altLang="ja-JP" dirty="0" smtClean="0"/>
          </a:p>
          <a:p>
            <a:r>
              <a:rPr lang="ja-JP" altLang="en-US" dirty="0"/>
              <a:t>自分が責められ、これから先のことが不安で、死にたいと思った。（</a:t>
            </a:r>
            <a:r>
              <a:rPr lang="en-US" altLang="ja-JP" dirty="0"/>
              <a:t>40</a:t>
            </a:r>
            <a:r>
              <a:rPr lang="ja-JP" altLang="en-US" dirty="0"/>
              <a:t>代女性</a:t>
            </a:r>
            <a:r>
              <a:rPr lang="ja-JP" altLang="en-US" dirty="0" smtClean="0"/>
              <a:t>）</a:t>
            </a:r>
            <a:endParaRPr kumimoji="1" lang="en-US" altLang="ja-JP" dirty="0" smtClean="0"/>
          </a:p>
          <a:p>
            <a:r>
              <a:rPr kumimoji="1" lang="ja-JP" altLang="en-US" dirty="0" smtClean="0"/>
              <a:t>楽になりたい、向こうで会えるかもと、初盆前に自殺未遂をした。（</a:t>
            </a:r>
            <a:r>
              <a:rPr kumimoji="1" lang="en-US" altLang="ja-JP" dirty="0" smtClean="0"/>
              <a:t>30</a:t>
            </a:r>
            <a:r>
              <a:rPr kumimoji="1" lang="ja-JP" altLang="en-US" dirty="0" smtClean="0"/>
              <a:t>代女性）</a:t>
            </a:r>
            <a:endParaRPr kumimoji="1" lang="en-US" altLang="ja-JP" dirty="0" smtClean="0"/>
          </a:p>
          <a:p>
            <a:r>
              <a:rPr kumimoji="1" lang="ja-JP" altLang="en-US" dirty="0" smtClean="0"/>
              <a:t>子どものところへ行きたい。一緒にいたいと思った。（</a:t>
            </a:r>
            <a:r>
              <a:rPr kumimoji="1" lang="en-US" altLang="ja-JP" dirty="0" smtClean="0"/>
              <a:t>40</a:t>
            </a:r>
            <a:r>
              <a:rPr kumimoji="1" lang="ja-JP" altLang="en-US" dirty="0" smtClean="0"/>
              <a:t>代女性）</a:t>
            </a:r>
            <a:endParaRPr kumimoji="1" lang="ja-JP" altLang="en-US" dirty="0"/>
          </a:p>
        </p:txBody>
      </p:sp>
      <p:sp>
        <p:nvSpPr>
          <p:cNvPr id="4" name="テキスト ボックス 3"/>
          <p:cNvSpPr txBox="1"/>
          <p:nvPr/>
        </p:nvSpPr>
        <p:spPr>
          <a:xfrm>
            <a:off x="244549" y="382772"/>
            <a:ext cx="8080744" cy="523220"/>
          </a:xfrm>
          <a:prstGeom prst="rect">
            <a:avLst/>
          </a:prstGeom>
          <a:noFill/>
        </p:spPr>
        <p:txBody>
          <a:bodyPr wrap="square" rtlCol="0">
            <a:spAutoFit/>
          </a:bodyPr>
          <a:lstStyle/>
          <a:p>
            <a:pPr fontAlgn="auto">
              <a:spcBef>
                <a:spcPts val="0"/>
              </a:spcBef>
              <a:spcAft>
                <a:spcPts val="0"/>
              </a:spcAft>
            </a:pPr>
            <a:r>
              <a:rPr lang="ja-JP" altLang="en-US" sz="2800" dirty="0" smtClean="0">
                <a:solidFill>
                  <a:prstClr val="black"/>
                </a:solidFill>
                <a:latin typeface="Calibri"/>
                <a:ea typeface="ＭＳ Ｐゴシック"/>
              </a:rPr>
              <a:t>■ライフリンク「自殺実態</a:t>
            </a:r>
            <a:r>
              <a:rPr lang="en-US" altLang="ja-JP" sz="2800" dirty="0" smtClean="0">
                <a:solidFill>
                  <a:prstClr val="black"/>
                </a:solidFill>
                <a:latin typeface="Calibri"/>
                <a:ea typeface="ＭＳ Ｐゴシック"/>
              </a:rPr>
              <a:t>1000</a:t>
            </a:r>
            <a:r>
              <a:rPr lang="ja-JP" altLang="en-US" sz="2800" dirty="0" smtClean="0">
                <a:solidFill>
                  <a:prstClr val="black"/>
                </a:solidFill>
                <a:latin typeface="Calibri"/>
                <a:ea typeface="ＭＳ Ｐゴシック"/>
              </a:rPr>
              <a:t>人調査」参加者の声</a:t>
            </a:r>
            <a:endParaRPr lang="ja-JP" altLang="en-US" sz="2800" dirty="0">
              <a:solidFill>
                <a:prstClr val="black"/>
              </a:solidFill>
              <a:latin typeface="Calibri"/>
              <a:ea typeface="ＭＳ Ｐゴシック"/>
            </a:endParaRPr>
          </a:p>
        </p:txBody>
      </p:sp>
    </p:spTree>
    <p:extLst>
      <p:ext uri="{BB962C8B-B14F-4D97-AF65-F5344CB8AC3E}">
        <p14:creationId xmlns:p14="http://schemas.microsoft.com/office/powerpoint/2010/main" val="2955847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8864" y="476672"/>
            <a:ext cx="8229600" cy="1143000"/>
          </a:xfrm>
        </p:spPr>
        <p:txBody>
          <a:bodyPr>
            <a:noAutofit/>
          </a:bodyPr>
          <a:lstStyle/>
          <a:p>
            <a:r>
              <a:rPr kumimoji="1" lang="ja-JP" altLang="en-US" sz="4300" dirty="0" smtClean="0"/>
              <a:t>精神的にも物理的にも課題は山積</a:t>
            </a:r>
            <a:endParaRPr kumimoji="1" lang="ja-JP" altLang="en-US" sz="4300" dirty="0"/>
          </a:p>
        </p:txBody>
      </p:sp>
      <p:sp>
        <p:nvSpPr>
          <p:cNvPr id="3" name="コンテンツ プレースホルダー 2"/>
          <p:cNvSpPr>
            <a:spLocks noGrp="1"/>
          </p:cNvSpPr>
          <p:nvPr>
            <p:ph idx="1"/>
          </p:nvPr>
        </p:nvSpPr>
        <p:spPr>
          <a:xfrm>
            <a:off x="2923220" y="4293096"/>
            <a:ext cx="3602360" cy="864096"/>
          </a:xfrm>
        </p:spPr>
        <p:txBody>
          <a:bodyPr>
            <a:noAutofit/>
          </a:bodyPr>
          <a:lstStyle/>
          <a:p>
            <a:pPr marL="0" indent="0" algn="ctr">
              <a:buNone/>
            </a:pPr>
            <a:r>
              <a:rPr kumimoji="1" lang="ja-JP" altLang="en-US" sz="6000" dirty="0" smtClean="0"/>
              <a:t>支　援</a:t>
            </a:r>
            <a:endParaRPr kumimoji="1" lang="en-US" altLang="ja-JP" sz="6000" dirty="0" smtClean="0"/>
          </a:p>
        </p:txBody>
      </p:sp>
      <p:sp>
        <p:nvSpPr>
          <p:cNvPr id="4" name="タイトル 1"/>
          <p:cNvSpPr txBox="1">
            <a:spLocks/>
          </p:cNvSpPr>
          <p:nvPr/>
        </p:nvSpPr>
        <p:spPr>
          <a:xfrm>
            <a:off x="609600" y="234888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dirty="0">
              <a:solidFill>
                <a:prstClr val="black"/>
              </a:solidFill>
            </a:endParaRPr>
          </a:p>
        </p:txBody>
      </p:sp>
      <p:sp>
        <p:nvSpPr>
          <p:cNvPr id="10" name="コンテンツ プレースホルダー 2"/>
          <p:cNvSpPr txBox="1">
            <a:spLocks/>
          </p:cNvSpPr>
          <p:nvPr/>
        </p:nvSpPr>
        <p:spPr>
          <a:xfrm>
            <a:off x="609600" y="5540448"/>
            <a:ext cx="8229600"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ja-JP" altLang="en-US" sz="4300" dirty="0" smtClean="0">
                <a:solidFill>
                  <a:prstClr val="white">
                    <a:lumMod val="50000"/>
                  </a:prstClr>
                </a:solidFill>
              </a:rPr>
              <a:t>につながりにくい</a:t>
            </a:r>
            <a:endParaRPr lang="en-US" altLang="ja-JP" sz="4300" dirty="0" smtClean="0">
              <a:solidFill>
                <a:prstClr val="white">
                  <a:lumMod val="50000"/>
                </a:prstClr>
              </a:solidFill>
            </a:endParaRPr>
          </a:p>
        </p:txBody>
      </p:sp>
      <p:sp>
        <p:nvSpPr>
          <p:cNvPr id="11" name="禁止 10"/>
          <p:cNvSpPr/>
          <p:nvPr/>
        </p:nvSpPr>
        <p:spPr bwMode="auto">
          <a:xfrm>
            <a:off x="2411760" y="1644068"/>
            <a:ext cx="4248472" cy="3695624"/>
          </a:xfrm>
          <a:prstGeom prst="noSmoking">
            <a:avLst/>
          </a:prstGeom>
          <a:solidFill>
            <a:srgbClr val="FFC000">
              <a:alpha val="38039"/>
            </a:srgbClr>
          </a:solidFill>
          <a:ln w="19050">
            <a:solidFill>
              <a:schemeClr val="tx1"/>
            </a:solidFill>
            <a:miter lim="800000"/>
            <a:headEnd/>
            <a:tailEnd/>
          </a:ln>
        </p:spPr>
        <p:txBody>
          <a:bodyPr rtlCol="0" anchor="ctr"/>
          <a:lstStyle/>
          <a:p>
            <a:pPr algn="ctr" fontAlgn="auto">
              <a:spcBef>
                <a:spcPct val="20000"/>
              </a:spcBef>
              <a:spcAft>
                <a:spcPts val="0"/>
              </a:spcAft>
              <a:tabLst>
                <a:tab pos="5197475" algn="l"/>
              </a:tabLst>
            </a:pPr>
            <a:r>
              <a:rPr lang="ja-JP" altLang="en-US" sz="3600" dirty="0" smtClean="0">
                <a:solidFill>
                  <a:srgbClr val="FF0000"/>
                </a:solidFill>
                <a:latin typeface="Calibri"/>
                <a:ea typeface="ＭＳ Ｐゴシック"/>
              </a:rPr>
              <a:t>社会的な偏見</a:t>
            </a:r>
          </a:p>
        </p:txBody>
      </p:sp>
    </p:spTree>
    <p:extLst>
      <p:ext uri="{BB962C8B-B14F-4D97-AF65-F5344CB8AC3E}">
        <p14:creationId xmlns:p14="http://schemas.microsoft.com/office/powerpoint/2010/main" val="292393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852413"/>
          </a:xfrm>
        </p:spPr>
        <p:txBody>
          <a:bodyPr/>
          <a:lstStyle/>
          <a:p>
            <a:pPr algn="l"/>
            <a:r>
              <a:rPr kumimoji="1" lang="ja-JP" altLang="en-US" sz="4000" dirty="0" smtClean="0"/>
              <a:t>自殺に対す</a:t>
            </a:r>
            <a:r>
              <a:rPr lang="ja-JP" altLang="en-US" sz="4000" dirty="0" smtClean="0"/>
              <a:t>る偏見にさらされる遺族</a:t>
            </a:r>
            <a:endParaRPr kumimoji="1" lang="ja-JP" altLang="en-US" sz="4000"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052150370"/>
              </p:ext>
            </p:extLst>
          </p:nvPr>
        </p:nvGraphicFramePr>
        <p:xfrm>
          <a:off x="467544" y="1772816"/>
          <a:ext cx="7941855" cy="4718227"/>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827584" y="1052736"/>
            <a:ext cx="7416824" cy="430887"/>
          </a:xfrm>
          <a:prstGeom prst="rect">
            <a:avLst/>
          </a:prstGeom>
          <a:noFill/>
        </p:spPr>
        <p:txBody>
          <a:bodyPr wrap="square" rtlCol="0">
            <a:spAutoFit/>
          </a:bodyPr>
          <a:lstStyle/>
          <a:p>
            <a:pPr fontAlgn="auto">
              <a:spcBef>
                <a:spcPts val="0"/>
              </a:spcBef>
              <a:spcAft>
                <a:spcPts val="0"/>
              </a:spcAft>
            </a:pPr>
            <a:r>
              <a:rPr lang="en-US" altLang="ja-JP" sz="2200" dirty="0">
                <a:solidFill>
                  <a:prstClr val="black"/>
                </a:solidFill>
                <a:latin typeface="Calibri"/>
                <a:ea typeface="ＭＳ Ｐゴシック"/>
              </a:rPr>
              <a:t>Q</a:t>
            </a:r>
            <a:r>
              <a:rPr lang="en-US" altLang="ja-JP" sz="2200" dirty="0" smtClean="0">
                <a:solidFill>
                  <a:prstClr val="black"/>
                </a:solidFill>
                <a:latin typeface="Calibri"/>
                <a:ea typeface="ＭＳ Ｐゴシック"/>
              </a:rPr>
              <a:t>. </a:t>
            </a:r>
            <a:r>
              <a:rPr lang="ja-JP" altLang="en-US" sz="2200" dirty="0" smtClean="0">
                <a:solidFill>
                  <a:prstClr val="black"/>
                </a:solidFill>
                <a:latin typeface="Calibri"/>
                <a:ea typeface="ＭＳ Ｐゴシック"/>
              </a:rPr>
              <a:t>故人の死に関して何か気になる周りからの言動があったか</a:t>
            </a:r>
            <a:endParaRPr lang="ja-JP" altLang="en-US" sz="2200" dirty="0">
              <a:solidFill>
                <a:prstClr val="black"/>
              </a:solidFill>
              <a:latin typeface="Calibri"/>
              <a:ea typeface="ＭＳ Ｐゴシック"/>
            </a:endParaRPr>
          </a:p>
        </p:txBody>
      </p:sp>
      <p:sp>
        <p:nvSpPr>
          <p:cNvPr id="5" name="テキスト ボックス 4"/>
          <p:cNvSpPr txBox="1"/>
          <p:nvPr/>
        </p:nvSpPr>
        <p:spPr>
          <a:xfrm>
            <a:off x="5652120" y="6330806"/>
            <a:ext cx="3312368" cy="338554"/>
          </a:xfrm>
          <a:prstGeom prst="rect">
            <a:avLst/>
          </a:prstGeom>
          <a:noFill/>
        </p:spPr>
        <p:txBody>
          <a:bodyPr wrap="square" rtlCol="0">
            <a:spAutoFit/>
          </a:bodyPr>
          <a:lstStyle/>
          <a:p>
            <a:pPr fontAlgn="auto">
              <a:spcBef>
                <a:spcPts val="0"/>
              </a:spcBef>
              <a:spcAft>
                <a:spcPts val="0"/>
              </a:spcAft>
            </a:pPr>
            <a:r>
              <a:rPr lang="ja-JP" altLang="en-US" sz="1600" dirty="0" smtClean="0">
                <a:solidFill>
                  <a:prstClr val="black"/>
                </a:solidFill>
                <a:latin typeface="Calibri"/>
                <a:ea typeface="ＭＳ Ｐゴシック"/>
              </a:rPr>
              <a:t>ライフリンク「自殺実態</a:t>
            </a:r>
            <a:r>
              <a:rPr lang="en-US" altLang="ja-JP" sz="1600" dirty="0" smtClean="0">
                <a:solidFill>
                  <a:prstClr val="black"/>
                </a:solidFill>
                <a:latin typeface="Calibri"/>
                <a:ea typeface="ＭＳ Ｐゴシック"/>
              </a:rPr>
              <a:t>1000</a:t>
            </a:r>
            <a:r>
              <a:rPr lang="ja-JP" altLang="en-US" sz="1600" dirty="0" smtClean="0">
                <a:solidFill>
                  <a:prstClr val="black"/>
                </a:solidFill>
                <a:latin typeface="Calibri"/>
                <a:ea typeface="ＭＳ Ｐゴシック"/>
              </a:rPr>
              <a:t>人調査」</a:t>
            </a:r>
            <a:endParaRPr lang="ja-JP" altLang="en-US" sz="1600" dirty="0">
              <a:solidFill>
                <a:prstClr val="black"/>
              </a:solidFill>
              <a:latin typeface="Calibri"/>
              <a:ea typeface="ＭＳ Ｐゴシック"/>
            </a:endParaRPr>
          </a:p>
        </p:txBody>
      </p:sp>
    </p:spTree>
    <p:extLst>
      <p:ext uri="{BB962C8B-B14F-4D97-AF65-F5344CB8AC3E}">
        <p14:creationId xmlns:p14="http://schemas.microsoft.com/office/powerpoint/2010/main" val="4177552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14667" y="1263694"/>
            <a:ext cx="8399721" cy="4901610"/>
          </a:xfrm>
        </p:spPr>
        <p:txBody>
          <a:bodyPr/>
          <a:lstStyle/>
          <a:p>
            <a:r>
              <a:rPr kumimoji="1" lang="ja-JP" altLang="en-US" dirty="0" smtClean="0"/>
              <a:t>（近所の人から）あそのこのうちは何かあった、変り者の家、呪われている家などと言われていた。（</a:t>
            </a:r>
            <a:r>
              <a:rPr kumimoji="1" lang="en-US" altLang="ja-JP" dirty="0" smtClean="0"/>
              <a:t>40</a:t>
            </a:r>
            <a:r>
              <a:rPr lang="ja-JP" altLang="en-US" dirty="0" smtClean="0"/>
              <a:t>代女性</a:t>
            </a:r>
            <a:r>
              <a:rPr kumimoji="1" lang="ja-JP" altLang="en-US" dirty="0" smtClean="0"/>
              <a:t>）</a:t>
            </a:r>
            <a:endParaRPr kumimoji="1" lang="en-US" altLang="ja-JP" dirty="0" smtClean="0"/>
          </a:p>
          <a:p>
            <a:r>
              <a:rPr lang="ja-JP" altLang="en-US" dirty="0" smtClean="0"/>
              <a:t>「一緒に住んでいて何で気づかなかったんだ。少しでも様子がおかしいと思ったら、病院に連れていけばよかっただろう」と夫（故人）の両親に責められた。（</a:t>
            </a:r>
            <a:r>
              <a:rPr lang="en-US" altLang="ja-JP" dirty="0" smtClean="0"/>
              <a:t>30</a:t>
            </a:r>
            <a:r>
              <a:rPr lang="ja-JP" altLang="en-US" dirty="0" smtClean="0"/>
              <a:t>代女性）</a:t>
            </a:r>
            <a:endParaRPr lang="en-US" altLang="ja-JP" dirty="0" smtClean="0"/>
          </a:p>
          <a:p>
            <a:r>
              <a:rPr kumimoji="1" lang="ja-JP" altLang="en-US" dirty="0" smtClean="0"/>
              <a:t>「生命保険がたくさんもらえて良かったじゃない」と言われた。（</a:t>
            </a:r>
            <a:r>
              <a:rPr kumimoji="1" lang="en-US" altLang="ja-JP" dirty="0" smtClean="0"/>
              <a:t>40</a:t>
            </a:r>
            <a:r>
              <a:rPr kumimoji="1" lang="ja-JP" altLang="en-US" dirty="0" smtClean="0"/>
              <a:t>代女性）</a:t>
            </a:r>
            <a:endParaRPr kumimoji="1" lang="ja-JP" altLang="en-US" dirty="0"/>
          </a:p>
        </p:txBody>
      </p:sp>
      <p:sp>
        <p:nvSpPr>
          <p:cNvPr id="4" name="テキスト ボックス 3"/>
          <p:cNvSpPr txBox="1"/>
          <p:nvPr/>
        </p:nvSpPr>
        <p:spPr>
          <a:xfrm>
            <a:off x="244549" y="382772"/>
            <a:ext cx="8080744" cy="523220"/>
          </a:xfrm>
          <a:prstGeom prst="rect">
            <a:avLst/>
          </a:prstGeom>
          <a:noFill/>
        </p:spPr>
        <p:txBody>
          <a:bodyPr wrap="square" rtlCol="0">
            <a:spAutoFit/>
          </a:bodyPr>
          <a:lstStyle/>
          <a:p>
            <a:pPr fontAlgn="auto">
              <a:spcBef>
                <a:spcPts val="0"/>
              </a:spcBef>
              <a:spcAft>
                <a:spcPts val="0"/>
              </a:spcAft>
            </a:pPr>
            <a:r>
              <a:rPr lang="ja-JP" altLang="en-US" sz="2800" dirty="0" smtClean="0">
                <a:solidFill>
                  <a:prstClr val="black"/>
                </a:solidFill>
                <a:latin typeface="Calibri"/>
                <a:ea typeface="ＭＳ Ｐゴシック"/>
              </a:rPr>
              <a:t>■ライフリンク「自殺実態</a:t>
            </a:r>
            <a:r>
              <a:rPr lang="en-US" altLang="ja-JP" sz="2800" dirty="0" smtClean="0">
                <a:solidFill>
                  <a:prstClr val="black"/>
                </a:solidFill>
                <a:latin typeface="Calibri"/>
                <a:ea typeface="ＭＳ Ｐゴシック"/>
              </a:rPr>
              <a:t>1000</a:t>
            </a:r>
            <a:r>
              <a:rPr lang="ja-JP" altLang="en-US" sz="2800" dirty="0" smtClean="0">
                <a:solidFill>
                  <a:prstClr val="black"/>
                </a:solidFill>
                <a:latin typeface="Calibri"/>
                <a:ea typeface="ＭＳ Ｐゴシック"/>
              </a:rPr>
              <a:t>人調査」参加者の声</a:t>
            </a:r>
            <a:endParaRPr lang="ja-JP" altLang="en-US" sz="2800" dirty="0">
              <a:solidFill>
                <a:prstClr val="black"/>
              </a:solidFill>
              <a:latin typeface="Calibri"/>
              <a:ea typeface="ＭＳ Ｐゴシック"/>
            </a:endParaRPr>
          </a:p>
        </p:txBody>
      </p:sp>
    </p:spTree>
    <p:extLst>
      <p:ext uri="{BB962C8B-B14F-4D97-AF65-F5344CB8AC3E}">
        <p14:creationId xmlns:p14="http://schemas.microsoft.com/office/powerpoint/2010/main" val="4097739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8"/>
          <p:cNvGrpSpPr>
            <a:grpSpLocks/>
          </p:cNvGrpSpPr>
          <p:nvPr/>
        </p:nvGrpSpPr>
        <p:grpSpPr bwMode="auto">
          <a:xfrm>
            <a:off x="6780213" y="2252663"/>
            <a:ext cx="2232025" cy="4464050"/>
            <a:chOff x="4199" y="1842"/>
            <a:chExt cx="1149" cy="1966"/>
          </a:xfrm>
        </p:grpSpPr>
        <p:grpSp>
          <p:nvGrpSpPr>
            <p:cNvPr id="34824" name="Group 17"/>
            <p:cNvGrpSpPr>
              <a:grpSpLocks/>
            </p:cNvGrpSpPr>
            <p:nvPr/>
          </p:nvGrpSpPr>
          <p:grpSpPr bwMode="auto">
            <a:xfrm>
              <a:off x="4199" y="1888"/>
              <a:ext cx="959" cy="1920"/>
              <a:chOff x="4199" y="1888"/>
              <a:chExt cx="959" cy="1920"/>
            </a:xfrm>
          </p:grpSpPr>
          <p:sp>
            <p:nvSpPr>
              <p:cNvPr id="34828" name="Rectangle 15"/>
              <p:cNvSpPr>
                <a:spLocks noChangeArrowheads="1"/>
              </p:cNvSpPr>
              <p:nvPr/>
            </p:nvSpPr>
            <p:spPr bwMode="auto">
              <a:xfrm rot="-300000">
                <a:off x="4199" y="1904"/>
                <a:ext cx="943" cy="19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endParaRPr lang="ja-JP" altLang="en-US">
                  <a:solidFill>
                    <a:srgbClr val="000000"/>
                  </a:solidFill>
                  <a:latin typeface="Calibri"/>
                  <a:ea typeface="ＭＳ Ｐゴシック"/>
                </a:endParaRPr>
              </a:p>
            </p:txBody>
          </p:sp>
          <p:pic>
            <p:nvPicPr>
              <p:cNvPr id="34829" name="Picture 11" descr="東京都リーフレット裏表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0000">
                <a:off x="4215" y="1888"/>
                <a:ext cx="943" cy="190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4825" name="Group 14"/>
            <p:cNvGrpSpPr>
              <a:grpSpLocks/>
            </p:cNvGrpSpPr>
            <p:nvPr/>
          </p:nvGrpSpPr>
          <p:grpSpPr bwMode="auto">
            <a:xfrm>
              <a:off x="4422" y="1842"/>
              <a:ext cx="926" cy="1928"/>
              <a:chOff x="3651" y="1419"/>
              <a:chExt cx="926" cy="1928"/>
            </a:xfrm>
          </p:grpSpPr>
          <p:sp>
            <p:nvSpPr>
              <p:cNvPr id="34826" name="Rectangle 13"/>
              <p:cNvSpPr>
                <a:spLocks noChangeArrowheads="1"/>
              </p:cNvSpPr>
              <p:nvPr/>
            </p:nvSpPr>
            <p:spPr bwMode="auto">
              <a:xfrm>
                <a:off x="3651" y="1434"/>
                <a:ext cx="909" cy="1913"/>
              </a:xfrm>
              <a:prstGeom prst="rect">
                <a:avLst/>
              </a:prstGeom>
              <a:solidFill>
                <a:schemeClr val="bg2"/>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p>
                <a:pPr fontAlgn="auto">
                  <a:spcBef>
                    <a:spcPts val="0"/>
                  </a:spcBef>
                  <a:spcAft>
                    <a:spcPts val="0"/>
                  </a:spcAft>
                </a:pPr>
                <a:endParaRPr lang="ja-JP" altLang="en-US">
                  <a:solidFill>
                    <a:srgbClr val="000000"/>
                  </a:solidFill>
                  <a:latin typeface="Calibri"/>
                  <a:ea typeface="ＭＳ Ｐゴシック"/>
                </a:endParaRPr>
              </a:p>
            </p:txBody>
          </p:sp>
          <p:pic>
            <p:nvPicPr>
              <p:cNvPr id="34827" name="Picture 10" descr="東京都リーフレット表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 y="1419"/>
                <a:ext cx="909" cy="19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pic>
        <p:nvPicPr>
          <p:cNvPr id="348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13430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3"/>
          <p:cNvSpPr>
            <a:spLocks noChangeArrowheads="1"/>
          </p:cNvSpPr>
          <p:nvPr/>
        </p:nvSpPr>
        <p:spPr bwMode="auto">
          <a:xfrm>
            <a:off x="395288" y="2132856"/>
            <a:ext cx="6048375" cy="3095625"/>
          </a:xfrm>
          <a:prstGeom prst="rect">
            <a:avLst/>
          </a:prstGeom>
          <a:solidFill>
            <a:srgbClr val="FFC000">
              <a:alpha val="38039"/>
            </a:srgbClr>
          </a:solidFill>
          <a:ln w="19050">
            <a:solidFill>
              <a:schemeClr val="tx1"/>
            </a:solidFill>
            <a:miter lim="800000"/>
            <a:headEnd/>
            <a:tailEnd/>
          </a:ln>
        </p:spPr>
        <p:txBody>
          <a:bodyPr/>
          <a:lstStyle/>
          <a:p>
            <a:pPr fontAlgn="auto">
              <a:spcBef>
                <a:spcPct val="20000"/>
              </a:spcBef>
              <a:spcAft>
                <a:spcPts val="0"/>
              </a:spcAft>
              <a:tabLst>
                <a:tab pos="5197475" algn="l"/>
              </a:tabLst>
            </a:pPr>
            <a:r>
              <a:rPr lang="ja-JP" altLang="en-US" sz="2300" dirty="0">
                <a:solidFill>
                  <a:srgbClr val="000000"/>
                </a:solidFill>
                <a:latin typeface="Calibri"/>
                <a:ea typeface="ＭＳ Ｐゴシック"/>
              </a:rPr>
              <a:t>多くの遺族は悲しみに暮れながら、同時に社会の偏見に怯えながら、複数の様々な手続きを自力で行わなければならない。しかし、必要とする情報は散在しており、支援策に辿り着けずに問題を抱え込んでしまう遺族も少なくない。</a:t>
            </a:r>
            <a:endParaRPr lang="en-US" altLang="ja-JP" sz="2300" dirty="0">
              <a:solidFill>
                <a:srgbClr val="000000"/>
              </a:solidFill>
              <a:latin typeface="Calibri"/>
              <a:ea typeface="ＭＳ Ｐゴシック"/>
            </a:endParaRPr>
          </a:p>
          <a:p>
            <a:pPr fontAlgn="auto">
              <a:spcBef>
                <a:spcPct val="20000"/>
              </a:spcBef>
              <a:spcAft>
                <a:spcPts val="0"/>
              </a:spcAft>
              <a:tabLst>
                <a:tab pos="5197475" algn="l"/>
              </a:tabLst>
            </a:pPr>
            <a:r>
              <a:rPr lang="ja-JP" altLang="en-US" sz="2300" dirty="0">
                <a:solidFill>
                  <a:srgbClr val="000000"/>
                </a:solidFill>
                <a:latin typeface="Calibri"/>
                <a:ea typeface="ＭＳ Ｐゴシック"/>
              </a:rPr>
              <a:t>そこで、</a:t>
            </a:r>
            <a:r>
              <a:rPr lang="ja-JP" altLang="en-US" sz="2300" dirty="0">
                <a:solidFill>
                  <a:srgbClr val="FF0000"/>
                </a:solidFill>
                <a:latin typeface="Calibri"/>
                <a:ea typeface="ＭＳ Ｐゴシック"/>
              </a:rPr>
              <a:t>家族を自殺で亡くしたときに必要となるだろう手続きや各種相談窓口に関する情報を包括的にパッケージ化</a:t>
            </a:r>
            <a:r>
              <a:rPr lang="ja-JP" altLang="en-US" sz="2300" dirty="0">
                <a:solidFill>
                  <a:srgbClr val="000000"/>
                </a:solidFill>
                <a:latin typeface="Calibri"/>
                <a:ea typeface="ＭＳ Ｐゴシック"/>
              </a:rPr>
              <a:t>したリーフレットを作成。</a:t>
            </a:r>
          </a:p>
        </p:txBody>
      </p:sp>
      <p:sp>
        <p:nvSpPr>
          <p:cNvPr id="9" name="Rectangle 3"/>
          <p:cNvSpPr>
            <a:spLocks noChangeArrowheads="1"/>
          </p:cNvSpPr>
          <p:nvPr/>
        </p:nvSpPr>
        <p:spPr bwMode="auto">
          <a:xfrm>
            <a:off x="395288" y="5373688"/>
            <a:ext cx="6088062" cy="13684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lstStyle/>
          <a:p>
            <a:pPr fontAlgn="auto">
              <a:spcBef>
                <a:spcPct val="20000"/>
              </a:spcBef>
              <a:spcAft>
                <a:spcPts val="0"/>
              </a:spcAft>
              <a:tabLst>
                <a:tab pos="5197475" algn="l"/>
              </a:tabLst>
              <a:defRPr/>
            </a:pPr>
            <a:r>
              <a:rPr lang="en-US" altLang="ja-JP" b="1" u="sng" dirty="0">
                <a:solidFill>
                  <a:srgbClr val="000000"/>
                </a:solidFill>
                <a:latin typeface="ＭＳ Ｐゴシック"/>
              </a:rPr>
              <a:t>【</a:t>
            </a:r>
            <a:r>
              <a:rPr lang="ja-JP" altLang="en-US" b="1" u="sng" dirty="0">
                <a:solidFill>
                  <a:srgbClr val="000000"/>
                </a:solidFill>
                <a:latin typeface="ＭＳ Ｐゴシック"/>
              </a:rPr>
              <a:t>配布の仕方に工夫</a:t>
            </a:r>
            <a:r>
              <a:rPr lang="en-US" altLang="ja-JP" b="1" u="sng" dirty="0">
                <a:solidFill>
                  <a:srgbClr val="000000"/>
                </a:solidFill>
                <a:latin typeface="ＭＳ Ｐゴシック"/>
              </a:rPr>
              <a:t>】</a:t>
            </a:r>
            <a:r>
              <a:rPr lang="ja-JP" altLang="en-US" b="1" u="sng" dirty="0">
                <a:solidFill>
                  <a:srgbClr val="000000"/>
                </a:solidFill>
                <a:latin typeface="ＭＳ Ｐゴシック"/>
              </a:rPr>
              <a:t>・・・表紙から「自殺」の文字を外すなど</a:t>
            </a:r>
            <a:endParaRPr lang="en-US" altLang="ja-JP" b="1" u="sng" dirty="0">
              <a:solidFill>
                <a:srgbClr val="000000"/>
              </a:solidFill>
              <a:latin typeface="ＭＳ Ｐゴシック"/>
            </a:endParaRPr>
          </a:p>
          <a:p>
            <a:pPr fontAlgn="auto">
              <a:spcBef>
                <a:spcPct val="20000"/>
              </a:spcBef>
              <a:spcAft>
                <a:spcPts val="0"/>
              </a:spcAft>
              <a:tabLst>
                <a:tab pos="5197475" algn="l"/>
              </a:tabLst>
              <a:defRPr/>
            </a:pPr>
            <a:r>
              <a:rPr lang="ja-JP" altLang="en-US" dirty="0">
                <a:solidFill>
                  <a:srgbClr val="000000"/>
                </a:solidFill>
                <a:latin typeface="ＭＳ Ｐゴシック"/>
              </a:rPr>
              <a:t>◆自ら支援を求めづらい自死遺族が多いため、自殺で家族を亡くした全遺族に届ける方法として監察医務院にて配布。また</a:t>
            </a:r>
            <a:r>
              <a:rPr lang="ja-JP" altLang="en-US" spc="-30" dirty="0">
                <a:solidFill>
                  <a:srgbClr val="000000"/>
                </a:solidFill>
                <a:latin typeface="ＭＳ Ｐゴシック"/>
              </a:rPr>
              <a:t>自死遺族の分かち合いの会とも連携し、遺族に手渡している。</a:t>
            </a:r>
            <a:endParaRPr lang="en-US" altLang="ja-JP" spc="-30" dirty="0">
              <a:solidFill>
                <a:srgbClr val="000000"/>
              </a:solidFill>
              <a:latin typeface="ＭＳ Ｐゴシック"/>
            </a:endParaRPr>
          </a:p>
        </p:txBody>
      </p:sp>
      <p:sp>
        <p:nvSpPr>
          <p:cNvPr id="7" name="テキスト ボックス 6"/>
          <p:cNvSpPr txBox="1"/>
          <p:nvPr/>
        </p:nvSpPr>
        <p:spPr>
          <a:xfrm>
            <a:off x="1907877" y="1196752"/>
            <a:ext cx="5832475" cy="585787"/>
          </a:xfrm>
          <a:prstGeom prst="rect">
            <a:avLst/>
          </a:prstGeom>
          <a:solidFill>
            <a:srgbClr val="FFFF99"/>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a:spAutoFit/>
          </a:bodyPr>
          <a:lstStyle/>
          <a:p>
            <a:pPr algn="ctr" fontAlgn="auto">
              <a:spcBef>
                <a:spcPct val="20000"/>
              </a:spcBef>
              <a:spcAft>
                <a:spcPts val="0"/>
              </a:spcAft>
              <a:tabLst>
                <a:tab pos="5197475" algn="l"/>
              </a:tabLst>
              <a:defRPr/>
            </a:pPr>
            <a:r>
              <a:rPr lang="ja-JP" altLang="en-US" sz="3200" dirty="0">
                <a:solidFill>
                  <a:srgbClr val="000000"/>
                </a:solidFill>
                <a:effectLst>
                  <a:outerShdw blurRad="38100" dist="38100" dir="2700000" algn="tl">
                    <a:srgbClr val="000000">
                      <a:alpha val="43137"/>
                    </a:srgbClr>
                  </a:outerShdw>
                </a:effectLst>
              </a:rPr>
              <a:t>自死</a:t>
            </a:r>
            <a:r>
              <a:rPr lang="ja-JP" altLang="en-US" sz="3200" dirty="0">
                <a:solidFill>
                  <a:srgbClr val="FF0000"/>
                </a:solidFill>
                <a:effectLst>
                  <a:outerShdw blurRad="38100" dist="38100" dir="2700000" algn="tl">
                    <a:srgbClr val="000000">
                      <a:alpha val="43137"/>
                    </a:srgbClr>
                  </a:outerShdw>
                </a:effectLst>
              </a:rPr>
              <a:t>遺族</a:t>
            </a:r>
            <a:r>
              <a:rPr lang="ja-JP" altLang="en-US" sz="3200" dirty="0">
                <a:solidFill>
                  <a:srgbClr val="000000"/>
                </a:solidFill>
                <a:effectLst>
                  <a:outerShdw blurRad="38100" dist="38100" dir="2700000" algn="tl">
                    <a:srgbClr val="000000">
                      <a:alpha val="43137"/>
                    </a:srgbClr>
                  </a:outerShdw>
                </a:effectLst>
              </a:rPr>
              <a:t>向けのリーフレット</a:t>
            </a:r>
            <a:endParaRPr lang="en-US" altLang="ja-JP" sz="3200" dirty="0">
              <a:solidFill>
                <a:srgbClr val="000000"/>
              </a:solidFill>
              <a:effectLst>
                <a:outerShdw blurRad="38100" dist="38100" dir="2700000" algn="tl">
                  <a:srgbClr val="000000">
                    <a:alpha val="43137"/>
                  </a:srgbClr>
                </a:outerShdw>
              </a:effectLst>
            </a:endParaRPr>
          </a:p>
        </p:txBody>
      </p:sp>
      <p:sp>
        <p:nvSpPr>
          <p:cNvPr id="15" name="タイトル 7"/>
          <p:cNvSpPr txBox="1">
            <a:spLocks/>
          </p:cNvSpPr>
          <p:nvPr/>
        </p:nvSpPr>
        <p:spPr bwMode="auto">
          <a:xfrm>
            <a:off x="1763713" y="-27657"/>
            <a:ext cx="6923087" cy="1368425"/>
          </a:xfrm>
          <a:prstGeom prst="rect">
            <a:avLst/>
          </a:prstGeom>
          <a:noFill/>
          <a:ln w="9525">
            <a:noFill/>
            <a:miter lim="800000"/>
            <a:headEnd/>
            <a:tailEnd/>
          </a:ln>
        </p:spPr>
        <p:txBody>
          <a:bodyPr anchor="ctr"/>
          <a:lstStyle/>
          <a:p>
            <a:pPr algn="ctr" fontAlgn="auto">
              <a:spcBef>
                <a:spcPts val="0"/>
              </a:spcBef>
              <a:spcAft>
                <a:spcPts val="0"/>
              </a:spcAft>
              <a:defRPr/>
            </a:pPr>
            <a:r>
              <a:rPr lang="ja-JP" altLang="en-US" sz="4000" kern="0" dirty="0" smtClean="0">
                <a:solidFill>
                  <a:prstClr val="black"/>
                </a:solidFill>
                <a:latin typeface="Arial"/>
                <a:ea typeface="ＭＳ Ｐゴシック"/>
              </a:rPr>
              <a:t>調査結果を具体的な支援策へ</a:t>
            </a:r>
            <a:endParaRPr lang="ja-JP" altLang="en-US" sz="4000" kern="0" dirty="0">
              <a:solidFill>
                <a:prstClr val="black"/>
              </a:solidFill>
              <a:latin typeface="Arial"/>
              <a:ea typeface="ＭＳ Ｐゴシック"/>
            </a:endParaRPr>
          </a:p>
        </p:txBody>
      </p:sp>
    </p:spTree>
    <p:extLst>
      <p:ext uri="{BB962C8B-B14F-4D97-AF65-F5344CB8AC3E}">
        <p14:creationId xmlns:p14="http://schemas.microsoft.com/office/powerpoint/2010/main" val="120808634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7"/>
          <p:cNvSpPr>
            <a:spLocks noGrp="1"/>
          </p:cNvSpPr>
          <p:nvPr>
            <p:ph type="title" idx="4294967295"/>
          </p:nvPr>
        </p:nvSpPr>
        <p:spPr>
          <a:xfrm>
            <a:off x="1763713" y="274638"/>
            <a:ext cx="7128767" cy="1143000"/>
          </a:xfrm>
        </p:spPr>
        <p:txBody>
          <a:bodyPr/>
          <a:lstStyle/>
          <a:p>
            <a:pPr eaLnBrk="1" hangingPunct="1">
              <a:defRPr/>
            </a:pPr>
            <a:r>
              <a:rPr lang="ja-JP" altLang="en-US" spc="400" dirty="0" smtClean="0">
                <a:solidFill>
                  <a:schemeClr val="tx1"/>
                </a:solidFill>
                <a:effectLst>
                  <a:outerShdw blurRad="38100" dist="38100" dir="2700000" algn="tl">
                    <a:srgbClr val="C0C0C0"/>
                  </a:outerShdw>
                </a:effectLst>
              </a:rPr>
              <a:t>自己紹介：私の「</a:t>
            </a:r>
            <a:r>
              <a:rPr lang="ja-JP" altLang="en-US" spc="400" dirty="0" smtClean="0">
                <a:solidFill>
                  <a:srgbClr val="FB2D32"/>
                </a:solidFill>
                <a:effectLst>
                  <a:outerShdw blurRad="38100" dist="38100" dir="2700000" algn="tl">
                    <a:srgbClr val="C0C0C0"/>
                  </a:outerShdw>
                </a:effectLst>
              </a:rPr>
              <a:t>体験</a:t>
            </a:r>
            <a:r>
              <a:rPr lang="ja-JP" altLang="en-US" spc="400" dirty="0" smtClean="0">
                <a:solidFill>
                  <a:schemeClr val="tx1"/>
                </a:solidFill>
                <a:effectLst>
                  <a:outerShdw blurRad="38100" dist="38100" dir="2700000" algn="tl">
                    <a:srgbClr val="C0C0C0"/>
                  </a:outerShdw>
                </a:effectLst>
              </a:rPr>
              <a:t>」</a:t>
            </a:r>
            <a:endParaRPr lang="ja-JP" altLang="en-US" dirty="0" smtClean="0">
              <a:solidFill>
                <a:schemeClr val="tx1"/>
              </a:solidFill>
            </a:endParaRPr>
          </a:p>
        </p:txBody>
      </p:sp>
      <p:pic>
        <p:nvPicPr>
          <p:cNvPr id="8195" name="Picture 4"/>
          <p:cNvPicPr>
            <a:picLocks noChangeAspect="1" noChangeArrowheads="1"/>
          </p:cNvPicPr>
          <p:nvPr/>
        </p:nvPicPr>
        <p:blipFill>
          <a:blip r:embed="rId3" cstate="print"/>
          <a:srcRect/>
          <a:stretch>
            <a:fillRect/>
          </a:stretch>
        </p:blipFill>
        <p:spPr bwMode="auto">
          <a:xfrm>
            <a:off x="179388" y="188913"/>
            <a:ext cx="1343025" cy="1257300"/>
          </a:xfrm>
          <a:prstGeom prst="rect">
            <a:avLst/>
          </a:prstGeom>
          <a:noFill/>
          <a:ln w="9525">
            <a:noFill/>
            <a:miter lim="800000"/>
            <a:headEnd/>
            <a:tailEnd/>
          </a:ln>
        </p:spPr>
      </p:pic>
      <p:sp>
        <p:nvSpPr>
          <p:cNvPr id="2" name="円/楕円 1"/>
          <p:cNvSpPr/>
          <p:nvPr/>
        </p:nvSpPr>
        <p:spPr>
          <a:xfrm>
            <a:off x="323528" y="2096852"/>
            <a:ext cx="2185491"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８歳</a:t>
            </a:r>
            <a:r>
              <a:rPr lang="ja-JP" altLang="en-US" sz="2000" dirty="0" smtClean="0">
                <a:solidFill>
                  <a:schemeClr val="tx1"/>
                </a:solidFill>
              </a:rPr>
              <a:t>の時に</a:t>
            </a:r>
            <a:endParaRPr lang="en-US" altLang="ja-JP" sz="2000" dirty="0" smtClean="0">
              <a:solidFill>
                <a:schemeClr val="tx1"/>
              </a:solidFill>
            </a:endParaRPr>
          </a:p>
          <a:p>
            <a:pPr algn="ctr"/>
            <a:r>
              <a:rPr lang="ja-JP" altLang="en-US" sz="2000" dirty="0" smtClean="0">
                <a:solidFill>
                  <a:schemeClr val="tx1"/>
                </a:solidFill>
              </a:rPr>
              <a:t>父が自死</a:t>
            </a:r>
            <a:endParaRPr kumimoji="1" lang="ja-JP" altLang="en-US" sz="2000" dirty="0">
              <a:solidFill>
                <a:schemeClr val="tx1"/>
              </a:solidFill>
            </a:endParaRPr>
          </a:p>
        </p:txBody>
      </p:sp>
      <p:sp>
        <p:nvSpPr>
          <p:cNvPr id="12" name="円/楕円 11"/>
          <p:cNvSpPr/>
          <p:nvPr/>
        </p:nvSpPr>
        <p:spPr>
          <a:xfrm>
            <a:off x="3443250" y="2096852"/>
            <a:ext cx="2185491"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合わせ鏡に</a:t>
            </a:r>
            <a:endParaRPr kumimoji="1" lang="en-US" altLang="ja-JP" sz="2000" dirty="0" smtClean="0">
              <a:solidFill>
                <a:schemeClr val="tx1"/>
              </a:solidFill>
            </a:endParaRPr>
          </a:p>
          <a:p>
            <a:pPr algn="ctr"/>
            <a:r>
              <a:rPr kumimoji="1" lang="ja-JP" altLang="en-US" sz="2000" dirty="0" smtClean="0">
                <a:solidFill>
                  <a:schemeClr val="tx1"/>
                </a:solidFill>
              </a:rPr>
              <a:t>支えられて</a:t>
            </a:r>
            <a:endParaRPr kumimoji="1" lang="ja-JP" altLang="en-US" sz="2000" dirty="0">
              <a:solidFill>
                <a:schemeClr val="tx1"/>
              </a:solidFill>
            </a:endParaRPr>
          </a:p>
        </p:txBody>
      </p:sp>
      <p:sp>
        <p:nvSpPr>
          <p:cNvPr id="13" name="円/楕円 12"/>
          <p:cNvSpPr/>
          <p:nvPr/>
        </p:nvSpPr>
        <p:spPr>
          <a:xfrm>
            <a:off x="6562973" y="2096852"/>
            <a:ext cx="2185491"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一つの</a:t>
            </a:r>
            <a:endParaRPr kumimoji="1" lang="en-US" altLang="ja-JP" sz="2000" dirty="0" smtClean="0">
              <a:solidFill>
                <a:schemeClr val="tx1"/>
              </a:solidFill>
            </a:endParaRPr>
          </a:p>
          <a:p>
            <a:pPr algn="ctr"/>
            <a:r>
              <a:rPr kumimoji="1" lang="ja-JP" altLang="en-US" sz="2000" dirty="0" smtClean="0">
                <a:solidFill>
                  <a:schemeClr val="tx1"/>
                </a:solidFill>
              </a:rPr>
              <a:t>切り口と</a:t>
            </a:r>
            <a:endParaRPr kumimoji="1" lang="en-US" altLang="ja-JP" sz="2000" dirty="0" smtClean="0">
              <a:solidFill>
                <a:schemeClr val="tx1"/>
              </a:solidFill>
            </a:endParaRPr>
          </a:p>
          <a:p>
            <a:pPr algn="ctr"/>
            <a:r>
              <a:rPr kumimoji="1" lang="ja-JP" altLang="en-US" sz="2000" dirty="0" smtClean="0">
                <a:solidFill>
                  <a:schemeClr val="tx1"/>
                </a:solidFill>
              </a:rPr>
              <a:t>共通性</a:t>
            </a:r>
            <a:endParaRPr kumimoji="1" lang="ja-JP" altLang="en-US" sz="2000" dirty="0">
              <a:solidFill>
                <a:schemeClr val="tx1"/>
              </a:solidFill>
            </a:endParaRPr>
          </a:p>
        </p:txBody>
      </p:sp>
      <p:sp>
        <p:nvSpPr>
          <p:cNvPr id="14" name="円/楕円 13"/>
          <p:cNvSpPr/>
          <p:nvPr/>
        </p:nvSpPr>
        <p:spPr>
          <a:xfrm>
            <a:off x="1816154" y="4797152"/>
            <a:ext cx="2400579"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触れずにいた</a:t>
            </a:r>
            <a:endParaRPr kumimoji="1" lang="en-US" altLang="ja-JP" sz="2000" dirty="0" smtClean="0">
              <a:solidFill>
                <a:schemeClr val="tx1"/>
              </a:solidFill>
            </a:endParaRPr>
          </a:p>
          <a:p>
            <a:pPr algn="ctr"/>
            <a:r>
              <a:rPr kumimoji="1" lang="ja-JP" altLang="en-US" sz="2000" dirty="0" smtClean="0">
                <a:solidFill>
                  <a:schemeClr val="tx1"/>
                </a:solidFill>
              </a:rPr>
              <a:t>１０年</a:t>
            </a:r>
            <a:endParaRPr kumimoji="1" lang="ja-JP" altLang="en-US" sz="2000" dirty="0">
              <a:solidFill>
                <a:schemeClr val="tx1"/>
              </a:solidFill>
            </a:endParaRPr>
          </a:p>
        </p:txBody>
      </p:sp>
      <p:sp>
        <p:nvSpPr>
          <p:cNvPr id="15" name="円/楕円 14"/>
          <p:cNvSpPr/>
          <p:nvPr/>
        </p:nvSpPr>
        <p:spPr>
          <a:xfrm>
            <a:off x="5003111" y="4797152"/>
            <a:ext cx="2185491"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社会</a:t>
            </a:r>
            <a:r>
              <a:rPr lang="ja-JP" altLang="en-US" sz="2000" dirty="0" smtClean="0">
                <a:solidFill>
                  <a:schemeClr val="tx1"/>
                </a:solidFill>
              </a:rPr>
              <a:t>との</a:t>
            </a:r>
            <a:endParaRPr lang="en-US" altLang="ja-JP" sz="2000" dirty="0" smtClean="0">
              <a:solidFill>
                <a:schemeClr val="tx1"/>
              </a:solidFill>
            </a:endParaRPr>
          </a:p>
          <a:p>
            <a:pPr algn="ctr"/>
            <a:r>
              <a:rPr lang="ja-JP" altLang="en-US" sz="2000" dirty="0" smtClean="0">
                <a:solidFill>
                  <a:schemeClr val="tx1"/>
                </a:solidFill>
              </a:rPr>
              <a:t>関わり</a:t>
            </a:r>
            <a:endParaRPr kumimoji="1" lang="ja-JP" altLang="en-US" sz="2000" dirty="0">
              <a:solidFill>
                <a:schemeClr val="tx1"/>
              </a:solidFill>
            </a:endParaRPr>
          </a:p>
        </p:txBody>
      </p:sp>
      <p:cxnSp>
        <p:nvCxnSpPr>
          <p:cNvPr id="4" name="直線コネクタ 3"/>
          <p:cNvCxnSpPr>
            <a:stCxn id="2" idx="4"/>
            <a:endCxn id="14" idx="0"/>
          </p:cNvCxnSpPr>
          <p:nvPr/>
        </p:nvCxnSpPr>
        <p:spPr>
          <a:xfrm>
            <a:off x="1416274" y="3392996"/>
            <a:ext cx="1600170" cy="1404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stCxn id="14" idx="0"/>
            <a:endCxn id="12" idx="4"/>
          </p:cNvCxnSpPr>
          <p:nvPr/>
        </p:nvCxnSpPr>
        <p:spPr>
          <a:xfrm flipV="1">
            <a:off x="3016444" y="3392996"/>
            <a:ext cx="1519552" cy="1404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2" idx="4"/>
            <a:endCxn id="15" idx="0"/>
          </p:cNvCxnSpPr>
          <p:nvPr/>
        </p:nvCxnSpPr>
        <p:spPr>
          <a:xfrm>
            <a:off x="4535996" y="3392996"/>
            <a:ext cx="1559861" cy="1404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stCxn id="15" idx="0"/>
            <a:endCxn id="13" idx="4"/>
          </p:cNvCxnSpPr>
          <p:nvPr/>
        </p:nvCxnSpPr>
        <p:spPr>
          <a:xfrm flipV="1">
            <a:off x="6095857" y="3392996"/>
            <a:ext cx="1559862" cy="1404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76146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3430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3"/>
          <p:cNvSpPr>
            <a:spLocks noChangeArrowheads="1"/>
          </p:cNvSpPr>
          <p:nvPr/>
        </p:nvSpPr>
        <p:spPr bwMode="auto">
          <a:xfrm>
            <a:off x="395288" y="1844824"/>
            <a:ext cx="8583926" cy="1223391"/>
          </a:xfrm>
          <a:prstGeom prst="rect">
            <a:avLst/>
          </a:prstGeom>
          <a:solidFill>
            <a:srgbClr val="FFC000">
              <a:alpha val="38039"/>
            </a:srgbClr>
          </a:solidFill>
          <a:ln w="19050">
            <a:solidFill>
              <a:schemeClr val="tx1"/>
            </a:solidFill>
            <a:miter lim="800000"/>
            <a:headEnd/>
            <a:tailEnd/>
          </a:ln>
        </p:spPr>
        <p:txBody>
          <a:bodyPr/>
          <a:lstStyle/>
          <a:p>
            <a:pPr fontAlgn="auto">
              <a:spcBef>
                <a:spcPct val="20000"/>
              </a:spcBef>
              <a:spcAft>
                <a:spcPts val="0"/>
              </a:spcAft>
              <a:tabLst>
                <a:tab pos="5197475" algn="l"/>
              </a:tabLst>
            </a:pPr>
            <a:r>
              <a:rPr lang="ja-JP" altLang="en-US" sz="2300" dirty="0" smtClean="0">
                <a:solidFill>
                  <a:srgbClr val="000000"/>
                </a:solidFill>
                <a:latin typeface="Calibri"/>
                <a:ea typeface="ＭＳ Ｐゴシック"/>
              </a:rPr>
              <a:t>「沈黙の悲しみ」を抱えた遺族は、地域でその思いを語れないことが多い。語れなかったことを語れ、その話を聞いてくれる人がいて、同じ思いを抱いている人に出会える。そんな場が、</a:t>
            </a:r>
            <a:r>
              <a:rPr lang="ja-JP" altLang="en-US" sz="2300" dirty="0" smtClean="0">
                <a:solidFill>
                  <a:srgbClr val="FF0000"/>
                </a:solidFill>
                <a:latin typeface="Calibri"/>
                <a:ea typeface="ＭＳ Ｐゴシック"/>
              </a:rPr>
              <a:t>わかちあいの会</a:t>
            </a:r>
            <a:r>
              <a:rPr lang="ja-JP" altLang="en-US" sz="2300" dirty="0" smtClean="0">
                <a:solidFill>
                  <a:srgbClr val="000000"/>
                </a:solidFill>
                <a:latin typeface="Calibri"/>
                <a:ea typeface="ＭＳ Ｐゴシック"/>
              </a:rPr>
              <a:t>。</a:t>
            </a:r>
            <a:endParaRPr lang="en-US" altLang="ja-JP" sz="2300" dirty="0">
              <a:solidFill>
                <a:srgbClr val="000000"/>
              </a:solidFill>
              <a:latin typeface="Calibri"/>
              <a:ea typeface="ＭＳ Ｐゴシック"/>
            </a:endParaRPr>
          </a:p>
        </p:txBody>
      </p:sp>
      <p:sp>
        <p:nvSpPr>
          <p:cNvPr id="9" name="Rectangle 3"/>
          <p:cNvSpPr>
            <a:spLocks noChangeArrowheads="1"/>
          </p:cNvSpPr>
          <p:nvPr/>
        </p:nvSpPr>
        <p:spPr bwMode="auto">
          <a:xfrm>
            <a:off x="395288" y="4509120"/>
            <a:ext cx="3960688" cy="21868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lstStyle/>
          <a:p>
            <a:pPr fontAlgn="auto">
              <a:spcBef>
                <a:spcPct val="20000"/>
              </a:spcBef>
              <a:spcAft>
                <a:spcPts val="0"/>
              </a:spcAft>
              <a:tabLst>
                <a:tab pos="5197475" algn="l"/>
              </a:tabLst>
              <a:defRPr/>
            </a:pPr>
            <a:r>
              <a:rPr lang="en-US" altLang="ja-JP" b="1" u="sng" dirty="0" smtClean="0">
                <a:solidFill>
                  <a:srgbClr val="000000"/>
                </a:solidFill>
                <a:latin typeface="ＭＳ Ｐゴシック"/>
              </a:rPr>
              <a:t>【</a:t>
            </a:r>
            <a:r>
              <a:rPr lang="ja-JP" altLang="en-US" b="1" u="sng" dirty="0" smtClean="0">
                <a:solidFill>
                  <a:srgbClr val="000000"/>
                </a:solidFill>
                <a:latin typeface="ＭＳ Ｐゴシック"/>
              </a:rPr>
              <a:t>例え参加者がゼロでも</a:t>
            </a:r>
            <a:r>
              <a:rPr lang="en-US" altLang="ja-JP" b="1" u="sng" dirty="0" smtClean="0">
                <a:solidFill>
                  <a:srgbClr val="000000"/>
                </a:solidFill>
                <a:latin typeface="ＭＳ Ｐゴシック"/>
              </a:rPr>
              <a:t>…】</a:t>
            </a:r>
            <a:r>
              <a:rPr lang="ja-JP" altLang="en-US" b="1" u="sng" dirty="0" smtClean="0">
                <a:solidFill>
                  <a:srgbClr val="000000"/>
                </a:solidFill>
                <a:latin typeface="ＭＳ Ｐゴシック"/>
              </a:rPr>
              <a:t>　「語れる場がある」発信を</a:t>
            </a:r>
            <a:endParaRPr lang="en-US" altLang="ja-JP" b="1" u="sng" dirty="0" smtClean="0">
              <a:solidFill>
                <a:srgbClr val="000000"/>
              </a:solidFill>
              <a:latin typeface="ＭＳ Ｐゴシック"/>
            </a:endParaRPr>
          </a:p>
          <a:p>
            <a:pPr fontAlgn="auto">
              <a:spcBef>
                <a:spcPct val="20000"/>
              </a:spcBef>
              <a:spcAft>
                <a:spcPts val="0"/>
              </a:spcAft>
              <a:tabLst>
                <a:tab pos="5197475" algn="l"/>
              </a:tabLst>
              <a:defRPr/>
            </a:pPr>
            <a:r>
              <a:rPr lang="ja-JP" altLang="en-US" u="sng" dirty="0" smtClean="0">
                <a:solidFill>
                  <a:srgbClr val="000000"/>
                </a:solidFill>
                <a:latin typeface="ＭＳ Ｐゴシック"/>
              </a:rPr>
              <a:t>偏見の壁を越えて「わかちあいの会」に向かうのは容易ではない。何年も前のお知らせを握りしめて会場に来る人もいる。参加者がなくても、「その場がある」ことが安心感を生んでいる。</a:t>
            </a:r>
            <a:endParaRPr lang="en-US" altLang="ja-JP" u="sng" dirty="0">
              <a:solidFill>
                <a:srgbClr val="000000"/>
              </a:solidFill>
              <a:latin typeface="ＭＳ Ｐゴシック"/>
            </a:endParaRPr>
          </a:p>
        </p:txBody>
      </p:sp>
      <p:sp>
        <p:nvSpPr>
          <p:cNvPr id="7" name="テキスト ボックス 6"/>
          <p:cNvSpPr txBox="1"/>
          <p:nvPr/>
        </p:nvSpPr>
        <p:spPr>
          <a:xfrm>
            <a:off x="2123901" y="1052736"/>
            <a:ext cx="5832475" cy="584775"/>
          </a:xfrm>
          <a:prstGeom prst="rect">
            <a:avLst/>
          </a:prstGeom>
          <a:solidFill>
            <a:srgbClr val="FFFF99"/>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a:spAutoFit/>
          </a:bodyPr>
          <a:lstStyle/>
          <a:p>
            <a:pPr algn="ctr" fontAlgn="auto">
              <a:spcBef>
                <a:spcPct val="20000"/>
              </a:spcBef>
              <a:spcAft>
                <a:spcPts val="0"/>
              </a:spcAft>
              <a:tabLst>
                <a:tab pos="5197475" algn="l"/>
              </a:tabLst>
              <a:defRPr/>
            </a:pPr>
            <a:r>
              <a:rPr lang="ja-JP" altLang="en-US" sz="3200" dirty="0">
                <a:solidFill>
                  <a:srgbClr val="000000"/>
                </a:solidFill>
                <a:effectLst>
                  <a:outerShdw blurRad="38100" dist="38100" dir="2700000" algn="tl">
                    <a:srgbClr val="000000">
                      <a:alpha val="43137"/>
                    </a:srgbClr>
                  </a:outerShdw>
                </a:effectLst>
              </a:rPr>
              <a:t>自死</a:t>
            </a:r>
            <a:r>
              <a:rPr lang="ja-JP" altLang="en-US" sz="3200" dirty="0" smtClean="0">
                <a:solidFill>
                  <a:srgbClr val="FF0000"/>
                </a:solidFill>
                <a:effectLst>
                  <a:outerShdw blurRad="38100" dist="38100" dir="2700000" algn="tl">
                    <a:srgbClr val="000000">
                      <a:alpha val="43137"/>
                    </a:srgbClr>
                  </a:outerShdw>
                </a:effectLst>
              </a:rPr>
              <a:t>遺族</a:t>
            </a:r>
            <a:r>
              <a:rPr lang="ja-JP" altLang="en-US" sz="3200" dirty="0" smtClean="0">
                <a:solidFill>
                  <a:srgbClr val="000000"/>
                </a:solidFill>
                <a:effectLst>
                  <a:outerShdw blurRad="38100" dist="38100" dir="2700000" algn="tl">
                    <a:srgbClr val="000000">
                      <a:alpha val="43137"/>
                    </a:srgbClr>
                  </a:outerShdw>
                </a:effectLst>
              </a:rPr>
              <a:t>のわかちあいの会</a:t>
            </a:r>
            <a:endParaRPr lang="en-US" altLang="ja-JP" sz="3200" dirty="0">
              <a:solidFill>
                <a:srgbClr val="000000"/>
              </a:solidFill>
              <a:effectLst>
                <a:outerShdw blurRad="38100" dist="38100" dir="2700000" algn="tl">
                  <a:srgbClr val="000000">
                    <a:alpha val="43137"/>
                  </a:srgbClr>
                </a:outerShdw>
              </a:effectLst>
            </a:endParaRPr>
          </a:p>
        </p:txBody>
      </p:sp>
      <p:sp>
        <p:nvSpPr>
          <p:cNvPr id="15" name="タイトル 7"/>
          <p:cNvSpPr txBox="1">
            <a:spLocks/>
          </p:cNvSpPr>
          <p:nvPr/>
        </p:nvSpPr>
        <p:spPr bwMode="auto">
          <a:xfrm>
            <a:off x="1547664" y="91422"/>
            <a:ext cx="7323451" cy="920973"/>
          </a:xfrm>
          <a:prstGeom prst="rect">
            <a:avLst/>
          </a:prstGeom>
          <a:noFill/>
          <a:ln w="9525">
            <a:noFill/>
            <a:miter lim="800000"/>
            <a:headEnd/>
            <a:tailEnd/>
          </a:ln>
        </p:spPr>
        <p:txBody>
          <a:bodyPr anchor="ctr"/>
          <a:lstStyle/>
          <a:p>
            <a:pPr algn="ctr" fontAlgn="auto">
              <a:spcBef>
                <a:spcPts val="0"/>
              </a:spcBef>
              <a:spcAft>
                <a:spcPts val="0"/>
              </a:spcAft>
              <a:defRPr/>
            </a:pPr>
            <a:r>
              <a:rPr lang="ja-JP" altLang="en-US" sz="3600" kern="0" spc="400" dirty="0" smtClean="0">
                <a:solidFill>
                  <a:prstClr val="black"/>
                </a:solidFill>
                <a:effectLst>
                  <a:outerShdw blurRad="38100" dist="38100" dir="2700000" algn="tl">
                    <a:srgbClr val="C0C0C0"/>
                  </a:outerShdw>
                </a:effectLst>
                <a:latin typeface="Arial"/>
                <a:ea typeface="ＭＳ Ｐゴシック"/>
              </a:rPr>
              <a:t>語り合いの場づくり</a:t>
            </a:r>
            <a:endParaRPr lang="ja-JP" altLang="en-US" sz="3600" kern="0" dirty="0">
              <a:solidFill>
                <a:prstClr val="black"/>
              </a:solidFill>
              <a:latin typeface="Arial"/>
              <a:ea typeface="ＭＳ Ｐゴシック"/>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3284984"/>
            <a:ext cx="4427771" cy="3456384"/>
          </a:xfrm>
          <a:prstGeom prst="rect">
            <a:avLst/>
          </a:prstGeom>
        </p:spPr>
      </p:pic>
      <p:sp>
        <p:nvSpPr>
          <p:cNvPr id="4" name="テキスト ボックス 3"/>
          <p:cNvSpPr txBox="1"/>
          <p:nvPr/>
        </p:nvSpPr>
        <p:spPr>
          <a:xfrm>
            <a:off x="395288" y="3284984"/>
            <a:ext cx="3960688" cy="1107996"/>
          </a:xfrm>
          <a:prstGeom prst="rect">
            <a:avLst/>
          </a:prstGeom>
          <a:noFill/>
        </p:spPr>
        <p:txBody>
          <a:bodyPr wrap="square" rtlCol="0">
            <a:spAutoFit/>
          </a:bodyPr>
          <a:lstStyle/>
          <a:p>
            <a:pPr fontAlgn="auto">
              <a:spcBef>
                <a:spcPts val="0"/>
              </a:spcBef>
              <a:spcAft>
                <a:spcPts val="0"/>
              </a:spcAft>
            </a:pPr>
            <a:r>
              <a:rPr lang="ja-JP" altLang="en-US" sz="2200" b="1" dirty="0" smtClean="0">
                <a:solidFill>
                  <a:prstClr val="black"/>
                </a:solidFill>
                <a:latin typeface="Calibri"/>
                <a:ea typeface="ＭＳ Ｐゴシック"/>
              </a:rPr>
              <a:t>◆月１回～隔月程度で開催</a:t>
            </a:r>
            <a:endParaRPr lang="en-US" altLang="ja-JP" sz="2200" b="1" dirty="0" smtClean="0">
              <a:solidFill>
                <a:prstClr val="black"/>
              </a:solidFill>
              <a:latin typeface="Calibri"/>
              <a:ea typeface="ＭＳ Ｐゴシック"/>
            </a:endParaRPr>
          </a:p>
          <a:p>
            <a:pPr fontAlgn="auto">
              <a:spcBef>
                <a:spcPts val="0"/>
              </a:spcBef>
              <a:spcAft>
                <a:spcPts val="0"/>
              </a:spcAft>
            </a:pPr>
            <a:r>
              <a:rPr lang="ja-JP" altLang="en-US" sz="2200" b="1" dirty="0" smtClean="0">
                <a:solidFill>
                  <a:prstClr val="black"/>
                </a:solidFill>
                <a:latin typeface="Calibri"/>
                <a:ea typeface="ＭＳ Ｐゴシック"/>
              </a:rPr>
              <a:t>◆ピアサポートが基本</a:t>
            </a:r>
            <a:endParaRPr lang="en-US" altLang="ja-JP" sz="2200" b="1" dirty="0" smtClean="0">
              <a:solidFill>
                <a:prstClr val="black"/>
              </a:solidFill>
              <a:latin typeface="Calibri"/>
              <a:ea typeface="ＭＳ Ｐゴシック"/>
            </a:endParaRPr>
          </a:p>
          <a:p>
            <a:pPr fontAlgn="auto">
              <a:spcBef>
                <a:spcPts val="0"/>
              </a:spcBef>
              <a:spcAft>
                <a:spcPts val="0"/>
              </a:spcAft>
            </a:pPr>
            <a:r>
              <a:rPr lang="ja-JP" altLang="en-US" sz="2200" b="1" dirty="0" smtClean="0">
                <a:solidFill>
                  <a:prstClr val="black"/>
                </a:solidFill>
                <a:latin typeface="Calibri"/>
                <a:ea typeface="ＭＳ Ｐゴシック"/>
              </a:rPr>
              <a:t>◆保健師らの同席も</a:t>
            </a:r>
            <a:endParaRPr lang="ja-JP" altLang="en-US" sz="2200" b="1" dirty="0">
              <a:solidFill>
                <a:prstClr val="black"/>
              </a:solidFill>
              <a:latin typeface="Calibri"/>
              <a:ea typeface="ＭＳ Ｐゴシック"/>
            </a:endParaRPr>
          </a:p>
        </p:txBody>
      </p:sp>
    </p:spTree>
    <p:extLst>
      <p:ext uri="{BB962C8B-B14F-4D97-AF65-F5344CB8AC3E}">
        <p14:creationId xmlns:p14="http://schemas.microsoft.com/office/powerpoint/2010/main" val="120275053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1143000"/>
          </a:xfrm>
        </p:spPr>
        <p:style>
          <a:lnRef idx="2">
            <a:schemeClr val="accent1"/>
          </a:lnRef>
          <a:fillRef idx="1">
            <a:schemeClr val="lt1"/>
          </a:fillRef>
          <a:effectRef idx="0">
            <a:schemeClr val="accent1"/>
          </a:effectRef>
          <a:fontRef idx="minor">
            <a:schemeClr val="dk1"/>
          </a:fontRef>
        </p:style>
        <p:txBody>
          <a:bodyPr/>
          <a:lstStyle/>
          <a:p>
            <a:r>
              <a:rPr kumimoji="1" lang="ja-JP" altLang="en-US" dirty="0" smtClean="0"/>
              <a:t>わかち合いの会　参加者の声</a:t>
            </a:r>
            <a:endParaRPr kumimoji="1" lang="ja-JP" altLang="en-US" dirty="0"/>
          </a:p>
        </p:txBody>
      </p:sp>
      <p:sp>
        <p:nvSpPr>
          <p:cNvPr id="3" name="コンテンツ プレースホルダー 2"/>
          <p:cNvSpPr>
            <a:spLocks noGrp="1"/>
          </p:cNvSpPr>
          <p:nvPr>
            <p:ph idx="1"/>
          </p:nvPr>
        </p:nvSpPr>
        <p:spPr>
          <a:xfrm>
            <a:off x="457200" y="1340768"/>
            <a:ext cx="8229600" cy="3960440"/>
          </a:xfrm>
        </p:spPr>
        <p:txBody>
          <a:bodyPr/>
          <a:lstStyle/>
          <a:p>
            <a:r>
              <a:rPr kumimoji="1" lang="ja-JP" altLang="en-US" dirty="0" smtClean="0"/>
              <a:t>同じように感じている人に出会えてほっとしました</a:t>
            </a:r>
            <a:endParaRPr kumimoji="1" lang="en-US" altLang="ja-JP" dirty="0" smtClean="0"/>
          </a:p>
          <a:p>
            <a:r>
              <a:rPr lang="ja-JP" altLang="en-US" dirty="0"/>
              <a:t>今</a:t>
            </a:r>
            <a:r>
              <a:rPr lang="ja-JP" altLang="en-US" dirty="0" smtClean="0"/>
              <a:t>の自分が、そのままでいいと思えました</a:t>
            </a:r>
            <a:endParaRPr lang="en-US" altLang="ja-JP" dirty="0" smtClean="0"/>
          </a:p>
          <a:p>
            <a:r>
              <a:rPr kumimoji="1" lang="ja-JP" altLang="en-US" dirty="0"/>
              <a:t>同じよう</a:t>
            </a:r>
            <a:r>
              <a:rPr kumimoji="1" lang="ja-JP" altLang="en-US" dirty="0" smtClean="0"/>
              <a:t>な体験をした「先輩」に出会い、その姿に学ぶことができました</a:t>
            </a:r>
            <a:endParaRPr lang="en-US" altLang="ja-JP" dirty="0"/>
          </a:p>
          <a:p>
            <a:r>
              <a:rPr kumimoji="1" lang="ja-JP" altLang="en-US" dirty="0" smtClean="0"/>
              <a:t>人によって、受け止め方・感じ方は様々。自分自身を客観視するきっかけが得られました</a:t>
            </a:r>
            <a:endParaRPr kumimoji="1" lang="en-US" altLang="ja-JP" dirty="0" smtClean="0"/>
          </a:p>
          <a:p>
            <a:pPr marL="0" indent="0">
              <a:buNone/>
            </a:pPr>
            <a:endParaRPr kumimoji="1" lang="ja-JP" altLang="en-US" dirty="0"/>
          </a:p>
        </p:txBody>
      </p:sp>
      <p:sp>
        <p:nvSpPr>
          <p:cNvPr id="4" name="テキスト ボックス 3"/>
          <p:cNvSpPr txBox="1"/>
          <p:nvPr/>
        </p:nvSpPr>
        <p:spPr>
          <a:xfrm>
            <a:off x="683568" y="5445224"/>
            <a:ext cx="7848872" cy="1077218"/>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fontAlgn="auto">
              <a:spcBef>
                <a:spcPts val="0"/>
              </a:spcBef>
              <a:spcAft>
                <a:spcPts val="0"/>
              </a:spcAft>
            </a:pPr>
            <a:r>
              <a:rPr lang="ja-JP" altLang="en-US" sz="3200" dirty="0" smtClean="0">
                <a:solidFill>
                  <a:prstClr val="black"/>
                </a:solidFill>
                <a:latin typeface="Calibri"/>
                <a:ea typeface="ＭＳ Ｐゴシック"/>
              </a:rPr>
              <a:t>孤立感の解消とともに、人</a:t>
            </a:r>
            <a:r>
              <a:rPr lang="ja-JP" altLang="en-US" sz="3200" dirty="0">
                <a:solidFill>
                  <a:prstClr val="black"/>
                </a:solidFill>
                <a:latin typeface="Calibri"/>
                <a:ea typeface="ＭＳ Ｐゴシック"/>
              </a:rPr>
              <a:t>それぞれ</a:t>
            </a:r>
            <a:r>
              <a:rPr lang="ja-JP" altLang="en-US" sz="3200" dirty="0" smtClean="0">
                <a:solidFill>
                  <a:prstClr val="black"/>
                </a:solidFill>
                <a:latin typeface="Calibri"/>
                <a:ea typeface="ＭＳ Ｐゴシック"/>
              </a:rPr>
              <a:t>のペースでの回復へ向かう、きっかけづくりにもなる</a:t>
            </a:r>
            <a:endParaRPr lang="ja-JP" altLang="en-US" sz="3200" dirty="0">
              <a:solidFill>
                <a:prstClr val="black"/>
              </a:solidFill>
              <a:latin typeface="Calibri"/>
              <a:ea typeface="ＭＳ Ｐゴシック"/>
            </a:endParaRPr>
          </a:p>
        </p:txBody>
      </p:sp>
    </p:spTree>
    <p:extLst>
      <p:ext uri="{BB962C8B-B14F-4D97-AF65-F5344CB8AC3E}">
        <p14:creationId xmlns:p14="http://schemas.microsoft.com/office/powerpoint/2010/main" val="1461808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179388" y="188913"/>
            <a:ext cx="1343025" cy="1257300"/>
          </a:xfrm>
          <a:prstGeom prst="rect">
            <a:avLst/>
          </a:prstGeom>
          <a:noFill/>
          <a:ln w="9525">
            <a:noFill/>
            <a:miter lim="800000"/>
            <a:headEnd/>
            <a:tailEnd/>
          </a:ln>
        </p:spPr>
      </p:pic>
      <p:sp>
        <p:nvSpPr>
          <p:cNvPr id="8" name="タイトル 7"/>
          <p:cNvSpPr>
            <a:spLocks noGrp="1"/>
          </p:cNvSpPr>
          <p:nvPr>
            <p:ph type="ctrTitle"/>
          </p:nvPr>
        </p:nvSpPr>
        <p:spPr>
          <a:xfrm>
            <a:off x="539552" y="1844824"/>
            <a:ext cx="7772400" cy="1470025"/>
          </a:xfrm>
        </p:spPr>
        <p:txBody>
          <a:bodyPr>
            <a:normAutofit fontScale="90000"/>
          </a:bodyPr>
          <a:lstStyle/>
          <a:p>
            <a:r>
              <a:rPr kumimoji="1" lang="ja-JP" altLang="en-US" sz="6600" dirty="0" smtClean="0"/>
              <a:t>自殺の実態を明らかに</a:t>
            </a:r>
            <a:endParaRPr kumimoji="1" lang="ja-JP" altLang="en-US" sz="6600" dirty="0"/>
          </a:p>
        </p:txBody>
      </p:sp>
      <p:sp>
        <p:nvSpPr>
          <p:cNvPr id="9" name="サブタイトル 8"/>
          <p:cNvSpPr>
            <a:spLocks noGrp="1"/>
          </p:cNvSpPr>
          <p:nvPr>
            <p:ph type="subTitle" idx="1"/>
          </p:nvPr>
        </p:nvSpPr>
        <p:spPr>
          <a:xfrm>
            <a:off x="971600" y="3620616"/>
            <a:ext cx="6944816" cy="1752600"/>
          </a:xfrm>
        </p:spPr>
        <p:txBody>
          <a:bodyPr/>
          <a:lstStyle/>
          <a:p>
            <a:r>
              <a:rPr lang="ja-JP" altLang="en-US" sz="4000" dirty="0"/>
              <a:t>具体的</a:t>
            </a:r>
            <a:r>
              <a:rPr lang="ja-JP" altLang="en-US" sz="4000" dirty="0" smtClean="0"/>
              <a:t>な施策、モデルづくりへ</a:t>
            </a:r>
            <a:endParaRPr kumimoji="1" lang="ja-JP" altLang="en-US" sz="4000" dirty="0"/>
          </a:p>
        </p:txBody>
      </p:sp>
    </p:spTree>
    <p:extLst>
      <p:ext uri="{BB962C8B-B14F-4D97-AF65-F5344CB8AC3E}">
        <p14:creationId xmlns:p14="http://schemas.microsoft.com/office/powerpoint/2010/main" val="3394028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22"/>
          <p:cNvGrpSpPr>
            <a:grpSpLocks/>
          </p:cNvGrpSpPr>
          <p:nvPr/>
        </p:nvGrpSpPr>
        <p:grpSpPr bwMode="auto">
          <a:xfrm>
            <a:off x="3836988" y="5737225"/>
            <a:ext cx="1724025" cy="614363"/>
            <a:chOff x="-5" y="4640"/>
            <a:chExt cx="1086" cy="387"/>
          </a:xfrm>
        </p:grpSpPr>
        <p:sp>
          <p:nvSpPr>
            <p:cNvPr id="19609" name="Oval 48"/>
            <p:cNvSpPr>
              <a:spLocks noChangeArrowheads="1"/>
            </p:cNvSpPr>
            <p:nvPr/>
          </p:nvSpPr>
          <p:spPr bwMode="auto">
            <a:xfrm>
              <a:off x="825" y="4729"/>
              <a:ext cx="256" cy="239"/>
            </a:xfrm>
            <a:prstGeom prst="ellipse">
              <a:avLst/>
            </a:prstGeom>
            <a:solidFill>
              <a:schemeClr val="bg1"/>
            </a:solidFill>
            <a:ln w="9525">
              <a:solidFill>
                <a:schemeClr val="tx1"/>
              </a:solidFill>
              <a:round/>
              <a:headEnd/>
              <a:tailEnd/>
            </a:ln>
          </p:spPr>
          <p:txBody>
            <a:bodyPr wrap="none" anchor="ctr"/>
            <a:lstStyle/>
            <a:p>
              <a:pPr algn="ctr"/>
              <a:endParaRPr lang="ja-JP" altLang="ja-JP" sz="1000">
                <a:solidFill>
                  <a:srgbClr val="000000"/>
                </a:solidFill>
                <a:ea typeface="ＭＳ Ｐゴシック" pitchFamily="50" charset="-128"/>
              </a:endParaRPr>
            </a:p>
          </p:txBody>
        </p:sp>
        <p:sp>
          <p:nvSpPr>
            <p:cNvPr id="19610" name="Oval 50"/>
            <p:cNvSpPr>
              <a:spLocks noChangeArrowheads="1"/>
            </p:cNvSpPr>
            <p:nvPr/>
          </p:nvSpPr>
          <p:spPr bwMode="auto">
            <a:xfrm>
              <a:off x="-5" y="4688"/>
              <a:ext cx="256" cy="225"/>
            </a:xfrm>
            <a:prstGeom prst="ellipse">
              <a:avLst/>
            </a:prstGeom>
            <a:solidFill>
              <a:schemeClr val="bg1"/>
            </a:solidFill>
            <a:ln w="9525">
              <a:solidFill>
                <a:schemeClr val="tx1"/>
              </a:solidFill>
              <a:round/>
              <a:headEnd/>
              <a:tailEnd/>
            </a:ln>
          </p:spPr>
          <p:txBody>
            <a:bodyPr wrap="none" anchor="ctr"/>
            <a:lstStyle/>
            <a:p>
              <a:pPr algn="ctr"/>
              <a:endParaRPr lang="ja-JP" altLang="ja-JP" sz="1000">
                <a:solidFill>
                  <a:srgbClr val="000000"/>
                </a:solidFill>
                <a:ea typeface="ＭＳ Ｐゴシック" pitchFamily="50" charset="-128"/>
              </a:endParaRPr>
            </a:p>
          </p:txBody>
        </p:sp>
        <p:sp>
          <p:nvSpPr>
            <p:cNvPr id="19611" name="Oval 52"/>
            <p:cNvSpPr>
              <a:spLocks noChangeArrowheads="1"/>
            </p:cNvSpPr>
            <p:nvPr/>
          </p:nvSpPr>
          <p:spPr bwMode="auto">
            <a:xfrm>
              <a:off x="227" y="4665"/>
              <a:ext cx="256" cy="225"/>
            </a:xfrm>
            <a:prstGeom prst="ellipse">
              <a:avLst/>
            </a:prstGeom>
            <a:solidFill>
              <a:schemeClr val="bg1"/>
            </a:solidFill>
            <a:ln w="9525">
              <a:solidFill>
                <a:schemeClr val="tx1"/>
              </a:solidFill>
              <a:round/>
              <a:headEnd/>
              <a:tailEnd/>
            </a:ln>
          </p:spPr>
          <p:txBody>
            <a:bodyPr wrap="none" anchor="ctr"/>
            <a:lstStyle/>
            <a:p>
              <a:pPr algn="ctr"/>
              <a:endParaRPr lang="ja-JP" altLang="ja-JP" sz="1000">
                <a:solidFill>
                  <a:srgbClr val="000000"/>
                </a:solidFill>
                <a:ea typeface="ＭＳ Ｐゴシック" pitchFamily="50" charset="-128"/>
              </a:endParaRPr>
            </a:p>
          </p:txBody>
        </p:sp>
        <p:sp>
          <p:nvSpPr>
            <p:cNvPr id="19612" name="Oval 55"/>
            <p:cNvSpPr>
              <a:spLocks noChangeArrowheads="1"/>
            </p:cNvSpPr>
            <p:nvPr/>
          </p:nvSpPr>
          <p:spPr bwMode="auto">
            <a:xfrm flipH="1">
              <a:off x="127" y="4802"/>
              <a:ext cx="256" cy="225"/>
            </a:xfrm>
            <a:prstGeom prst="ellipse">
              <a:avLst/>
            </a:prstGeom>
            <a:solidFill>
              <a:schemeClr val="bg1"/>
            </a:solidFill>
            <a:ln w="9525">
              <a:solidFill>
                <a:schemeClr val="tx1"/>
              </a:solidFill>
              <a:round/>
              <a:headEnd/>
              <a:tailEnd/>
            </a:ln>
          </p:spPr>
          <p:txBody>
            <a:bodyPr wrap="none" anchor="ctr"/>
            <a:lstStyle/>
            <a:p>
              <a:pPr algn="ctr"/>
              <a:endParaRPr lang="ja-JP" altLang="ja-JP" sz="1000">
                <a:solidFill>
                  <a:srgbClr val="000000"/>
                </a:solidFill>
                <a:ea typeface="ＭＳ Ｐゴシック" pitchFamily="50" charset="-128"/>
              </a:endParaRPr>
            </a:p>
          </p:txBody>
        </p:sp>
        <p:sp>
          <p:nvSpPr>
            <p:cNvPr id="19613" name="Oval 56"/>
            <p:cNvSpPr>
              <a:spLocks noChangeArrowheads="1"/>
            </p:cNvSpPr>
            <p:nvPr/>
          </p:nvSpPr>
          <p:spPr bwMode="auto">
            <a:xfrm flipH="1">
              <a:off x="615" y="4661"/>
              <a:ext cx="256" cy="225"/>
            </a:xfrm>
            <a:prstGeom prst="ellipse">
              <a:avLst/>
            </a:prstGeom>
            <a:solidFill>
              <a:schemeClr val="bg1"/>
            </a:solidFill>
            <a:ln w="9525">
              <a:solidFill>
                <a:schemeClr val="tx1"/>
              </a:solidFill>
              <a:round/>
              <a:headEnd/>
              <a:tailEnd/>
            </a:ln>
          </p:spPr>
          <p:txBody>
            <a:bodyPr wrap="none" anchor="ctr"/>
            <a:lstStyle/>
            <a:p>
              <a:pPr algn="ctr"/>
              <a:endParaRPr lang="ja-JP" altLang="ja-JP" sz="1000">
                <a:solidFill>
                  <a:srgbClr val="000000"/>
                </a:solidFill>
                <a:ea typeface="ＭＳ Ｐゴシック" pitchFamily="50" charset="-128"/>
              </a:endParaRPr>
            </a:p>
          </p:txBody>
        </p:sp>
        <p:sp>
          <p:nvSpPr>
            <p:cNvPr id="19614" name="Oval 57"/>
            <p:cNvSpPr>
              <a:spLocks noChangeArrowheads="1"/>
            </p:cNvSpPr>
            <p:nvPr/>
          </p:nvSpPr>
          <p:spPr bwMode="auto">
            <a:xfrm flipH="1">
              <a:off x="470" y="4640"/>
              <a:ext cx="256" cy="225"/>
            </a:xfrm>
            <a:prstGeom prst="ellipse">
              <a:avLst/>
            </a:prstGeom>
            <a:solidFill>
              <a:schemeClr val="bg1"/>
            </a:solidFill>
            <a:ln w="9525">
              <a:solidFill>
                <a:schemeClr val="tx1"/>
              </a:solidFill>
              <a:round/>
              <a:headEnd/>
              <a:tailEnd/>
            </a:ln>
          </p:spPr>
          <p:txBody>
            <a:bodyPr wrap="none" anchor="ctr"/>
            <a:lstStyle/>
            <a:p>
              <a:pPr algn="ctr"/>
              <a:endParaRPr lang="ja-JP" altLang="ja-JP" sz="1000">
                <a:solidFill>
                  <a:srgbClr val="000000"/>
                </a:solidFill>
                <a:ea typeface="ＭＳ Ｐゴシック" pitchFamily="50" charset="-128"/>
              </a:endParaRPr>
            </a:p>
          </p:txBody>
        </p:sp>
      </p:grpSp>
      <p:cxnSp>
        <p:nvCxnSpPr>
          <p:cNvPr id="2139" name="AutoShape 91"/>
          <p:cNvCxnSpPr>
            <a:cxnSpLocks noChangeShapeType="1"/>
          </p:cNvCxnSpPr>
          <p:nvPr/>
        </p:nvCxnSpPr>
        <p:spPr bwMode="auto">
          <a:xfrm rot="16200000" flipH="1">
            <a:off x="2605088" y="930275"/>
            <a:ext cx="779462" cy="1412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06" name="AutoShape 58"/>
          <p:cNvCxnSpPr>
            <a:cxnSpLocks noChangeShapeType="1"/>
          </p:cNvCxnSpPr>
          <p:nvPr/>
        </p:nvCxnSpPr>
        <p:spPr bwMode="auto">
          <a:xfrm rot="10800000" flipV="1">
            <a:off x="6053138" y="5267325"/>
            <a:ext cx="965200" cy="528638"/>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rot="5400000" flipH="1" flipV="1">
            <a:off x="5354638" y="4221162"/>
            <a:ext cx="1887538" cy="170021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rot="10800000" flipV="1">
            <a:off x="2279650" y="3417888"/>
            <a:ext cx="2833688" cy="148113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rot="5400000">
            <a:off x="3557588" y="4613275"/>
            <a:ext cx="2789237" cy="34766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rot="5400000">
            <a:off x="4194968" y="3434557"/>
            <a:ext cx="3497263" cy="220345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rot="16200000" flipH="1">
            <a:off x="173831" y="3090069"/>
            <a:ext cx="2678113" cy="119697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rot="16200000" flipH="1">
            <a:off x="708025" y="2555875"/>
            <a:ext cx="3773488" cy="336073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rot="10800000" flipV="1">
            <a:off x="2241550" y="4629150"/>
            <a:ext cx="3811588" cy="42386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rot="5400000">
            <a:off x="5053807" y="4841081"/>
            <a:ext cx="1250950" cy="74771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stCxn id="83" idx="0"/>
          </p:cNvCxnSpPr>
          <p:nvPr/>
        </p:nvCxnSpPr>
        <p:spPr>
          <a:xfrm rot="16200000" flipV="1">
            <a:off x="5604668" y="3840957"/>
            <a:ext cx="823913" cy="13335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flipV="1">
            <a:off x="952500" y="573088"/>
            <a:ext cx="1971675" cy="172561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7" name="直線コネクタ 166"/>
          <p:cNvCxnSpPr>
            <a:endCxn id="2053" idx="7"/>
          </p:cNvCxnSpPr>
          <p:nvPr/>
        </p:nvCxnSpPr>
        <p:spPr>
          <a:xfrm rot="10800000" flipV="1">
            <a:off x="7434263" y="4808538"/>
            <a:ext cx="576262" cy="13493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a:stCxn id="86" idx="2"/>
            <a:endCxn id="2055" idx="6"/>
          </p:cNvCxnSpPr>
          <p:nvPr/>
        </p:nvCxnSpPr>
        <p:spPr>
          <a:xfrm rot="10800000" flipV="1">
            <a:off x="2859088" y="4762500"/>
            <a:ext cx="4989512" cy="25876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rot="10800000" flipV="1">
            <a:off x="2201863" y="3508375"/>
            <a:ext cx="5151437" cy="142875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rot="5400000">
            <a:off x="4790281" y="3572669"/>
            <a:ext cx="2627313" cy="24987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直線コネクタ 175"/>
          <p:cNvCxnSpPr/>
          <p:nvPr/>
        </p:nvCxnSpPr>
        <p:spPr>
          <a:xfrm rot="5400000">
            <a:off x="1023938" y="1970088"/>
            <a:ext cx="4171950" cy="18923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a:xfrm>
            <a:off x="811213" y="3881438"/>
            <a:ext cx="1339850" cy="126206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a:stCxn id="88" idx="5"/>
          </p:cNvCxnSpPr>
          <p:nvPr/>
        </p:nvCxnSpPr>
        <p:spPr>
          <a:xfrm rot="16200000" flipH="1">
            <a:off x="1724819" y="3353594"/>
            <a:ext cx="2173287" cy="359727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rot="16200000" flipH="1">
            <a:off x="686594" y="2269332"/>
            <a:ext cx="4603750" cy="262731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p:nvPr/>
        </p:nvCxnSpPr>
        <p:spPr>
          <a:xfrm>
            <a:off x="914400" y="4757738"/>
            <a:ext cx="6015038" cy="55403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rot="5400000" flipH="1" flipV="1">
            <a:off x="541338" y="3573462"/>
            <a:ext cx="1531938" cy="83661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a:off x="965200" y="4770438"/>
            <a:ext cx="3632200" cy="149383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11" name="AutoShape 63"/>
          <p:cNvCxnSpPr>
            <a:cxnSpLocks noChangeShapeType="1"/>
            <a:stCxn id="2082" idx="4"/>
          </p:cNvCxnSpPr>
          <p:nvPr/>
        </p:nvCxnSpPr>
        <p:spPr bwMode="auto">
          <a:xfrm>
            <a:off x="4689475" y="5099050"/>
            <a:ext cx="0" cy="69691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08" name="AutoShape 60"/>
          <p:cNvCxnSpPr>
            <a:cxnSpLocks noChangeShapeType="1"/>
          </p:cNvCxnSpPr>
          <p:nvPr/>
        </p:nvCxnSpPr>
        <p:spPr bwMode="auto">
          <a:xfrm>
            <a:off x="2241550" y="5002213"/>
            <a:ext cx="1116013" cy="83185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rot="16200000" flipH="1">
            <a:off x="4356894" y="1812132"/>
            <a:ext cx="2298700" cy="83661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1763713" y="2543175"/>
            <a:ext cx="2757487" cy="54133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rot="10800000" flipV="1">
            <a:off x="2176463" y="2568575"/>
            <a:ext cx="2382837" cy="235743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rot="16200000" flipH="1">
            <a:off x="4333876" y="2574925"/>
            <a:ext cx="914400" cy="7207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4418013" y="2490788"/>
            <a:ext cx="2678112" cy="16097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rot="16200000" flipH="1">
            <a:off x="3232150" y="1590675"/>
            <a:ext cx="4624388" cy="29479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rot="16200000" flipH="1">
            <a:off x="1612106" y="3236119"/>
            <a:ext cx="5468938" cy="52705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直線矢印コネクタ 120"/>
          <p:cNvCxnSpPr/>
          <p:nvPr/>
        </p:nvCxnSpPr>
        <p:spPr>
          <a:xfrm rot="5400000">
            <a:off x="6523831" y="4648994"/>
            <a:ext cx="1133475" cy="115888"/>
          </a:xfrm>
          <a:prstGeom prst="straightConnector1">
            <a:avLst/>
          </a:prstGeom>
          <a:ln>
            <a:solidFill>
              <a:schemeClr val="bg1">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rot="10800000" flipV="1">
            <a:off x="2189163" y="4140200"/>
            <a:ext cx="4945062" cy="86201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rot="10800000" flipV="1">
            <a:off x="4675188" y="4140200"/>
            <a:ext cx="2473325" cy="54133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rot="10800000">
            <a:off x="5151438" y="3341688"/>
            <a:ext cx="1970087" cy="77311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a:off x="3927475" y="3238500"/>
            <a:ext cx="3259138" cy="9017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rot="16200000" flipH="1">
            <a:off x="5087144" y="3418682"/>
            <a:ext cx="1944687" cy="18669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rot="5400000">
            <a:off x="4147344" y="3753644"/>
            <a:ext cx="1390650" cy="54133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rot="10800000" flipV="1">
            <a:off x="2151063" y="2684463"/>
            <a:ext cx="5022850" cy="226695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773113" y="2271713"/>
            <a:ext cx="6272212" cy="305276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a:off x="1017588" y="2427288"/>
            <a:ext cx="773112" cy="7080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a:off x="952500" y="2401888"/>
            <a:ext cx="5010150" cy="110648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flipV="1">
            <a:off x="927100" y="1782763"/>
            <a:ext cx="2214563" cy="57943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flipV="1">
            <a:off x="992188" y="2001838"/>
            <a:ext cx="3025775" cy="34766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a:off x="6053138" y="4591050"/>
            <a:ext cx="939800" cy="82391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p:nvPr/>
        </p:nvCxnSpPr>
        <p:spPr>
          <a:xfrm rot="10800000">
            <a:off x="1687513" y="3122613"/>
            <a:ext cx="4378325" cy="146843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a:xfrm rot="10800000" flipV="1">
            <a:off x="4662488" y="4578350"/>
            <a:ext cx="1416050" cy="508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rot="5400000" flipH="1" flipV="1">
            <a:off x="4916488" y="2771775"/>
            <a:ext cx="2994025" cy="6699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a:off x="927100" y="4770438"/>
            <a:ext cx="1184275" cy="25876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a:off x="1622425" y="1293813"/>
            <a:ext cx="5345113" cy="407035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9" name="直線コネクタ 208"/>
          <p:cNvCxnSpPr/>
          <p:nvPr/>
        </p:nvCxnSpPr>
        <p:spPr>
          <a:xfrm rot="16200000" flipH="1">
            <a:off x="31750" y="2844800"/>
            <a:ext cx="3748088" cy="51593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1" name="直線コネクタ 210"/>
          <p:cNvCxnSpPr/>
          <p:nvPr/>
        </p:nvCxnSpPr>
        <p:spPr>
          <a:xfrm>
            <a:off x="1647825" y="1306513"/>
            <a:ext cx="2254250" cy="18542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1622425" y="1255713"/>
            <a:ext cx="4352925" cy="222726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rot="5400000">
            <a:off x="-52387" y="2190750"/>
            <a:ext cx="2600325" cy="82867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1647825" y="1319213"/>
            <a:ext cx="5022850" cy="26511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5" name="直線コネクタ 234"/>
          <p:cNvCxnSpPr/>
          <p:nvPr/>
        </p:nvCxnSpPr>
        <p:spPr>
          <a:xfrm flipV="1">
            <a:off x="1674813" y="611188"/>
            <a:ext cx="1249362" cy="6572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rot="10800000">
            <a:off x="1712913" y="3186113"/>
            <a:ext cx="6335712" cy="15843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rot="10800000">
            <a:off x="5975350" y="3508375"/>
            <a:ext cx="2112963" cy="121126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rot="10800000" flipV="1">
            <a:off x="6259513" y="4732338"/>
            <a:ext cx="1816100" cy="133985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1" name="直線コネクタ 250"/>
          <p:cNvCxnSpPr/>
          <p:nvPr/>
        </p:nvCxnSpPr>
        <p:spPr>
          <a:xfrm rot="5400000">
            <a:off x="6278563" y="4287837"/>
            <a:ext cx="1816100" cy="28257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9" name="直線コネクタ 258"/>
          <p:cNvCxnSpPr/>
          <p:nvPr/>
        </p:nvCxnSpPr>
        <p:spPr>
          <a:xfrm rot="10800000" flipV="1">
            <a:off x="5911850" y="3521075"/>
            <a:ext cx="1468438" cy="523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a:xfrm rot="5400000">
            <a:off x="6781007" y="3991769"/>
            <a:ext cx="1544637" cy="117157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p:nvPr/>
        </p:nvCxnSpPr>
        <p:spPr>
          <a:xfrm>
            <a:off x="785813" y="3921125"/>
            <a:ext cx="6156325" cy="140335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5" name="直線コネクタ 274"/>
          <p:cNvCxnSpPr/>
          <p:nvPr/>
        </p:nvCxnSpPr>
        <p:spPr>
          <a:xfrm flipV="1">
            <a:off x="785813" y="3160713"/>
            <a:ext cx="977900" cy="74771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7" name="直線コネクタ 276"/>
          <p:cNvCxnSpPr/>
          <p:nvPr/>
        </p:nvCxnSpPr>
        <p:spPr>
          <a:xfrm>
            <a:off x="785813" y="3921125"/>
            <a:ext cx="3836987" cy="7461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82" name="Oval 34"/>
          <p:cNvSpPr>
            <a:spLocks noChangeArrowheads="1"/>
          </p:cNvSpPr>
          <p:nvPr/>
        </p:nvSpPr>
        <p:spPr bwMode="auto">
          <a:xfrm flipH="1">
            <a:off x="4214813" y="4191000"/>
            <a:ext cx="949325" cy="908050"/>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2000" b="1" dirty="0">
                <a:solidFill>
                  <a:srgbClr val="000000"/>
                </a:solidFill>
              </a:rPr>
              <a:t>生活苦</a:t>
            </a:r>
          </a:p>
        </p:txBody>
      </p:sp>
      <p:sp>
        <p:nvSpPr>
          <p:cNvPr id="86" name="Oval 8"/>
          <p:cNvSpPr>
            <a:spLocks noChangeArrowheads="1"/>
          </p:cNvSpPr>
          <p:nvPr/>
        </p:nvSpPr>
        <p:spPr bwMode="auto">
          <a:xfrm>
            <a:off x="7848600" y="4505325"/>
            <a:ext cx="506413"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介護・</a:t>
            </a:r>
            <a:endParaRPr lang="en-US" altLang="ja-JP" sz="1000" dirty="0">
              <a:solidFill>
                <a:srgbClr val="000000"/>
              </a:solidFill>
            </a:endParaRPr>
          </a:p>
          <a:p>
            <a:pPr algn="ctr">
              <a:defRPr/>
            </a:pPr>
            <a:r>
              <a:rPr lang="ja-JP" altLang="en-US" sz="1000" dirty="0">
                <a:solidFill>
                  <a:srgbClr val="000000"/>
                </a:solidFill>
              </a:rPr>
              <a:t>看病</a:t>
            </a:r>
            <a:endParaRPr lang="en-US" altLang="ja-JP" sz="1000" dirty="0">
              <a:solidFill>
                <a:srgbClr val="000000"/>
              </a:solidFill>
            </a:endParaRPr>
          </a:p>
          <a:p>
            <a:pPr algn="ctr">
              <a:defRPr/>
            </a:pPr>
            <a:r>
              <a:rPr lang="ja-JP" altLang="en-US" sz="1000" dirty="0">
                <a:solidFill>
                  <a:srgbClr val="000000"/>
                </a:solidFill>
              </a:rPr>
              <a:t>疲れ</a:t>
            </a:r>
            <a:endParaRPr lang="en-US" altLang="ja-JP" sz="1000" dirty="0">
              <a:solidFill>
                <a:srgbClr val="000000"/>
              </a:solidFill>
            </a:endParaRPr>
          </a:p>
        </p:txBody>
      </p:sp>
      <p:sp>
        <p:nvSpPr>
          <p:cNvPr id="82" name="Oval 8"/>
          <p:cNvSpPr>
            <a:spLocks noChangeArrowheads="1"/>
          </p:cNvSpPr>
          <p:nvPr/>
        </p:nvSpPr>
        <p:spPr bwMode="auto">
          <a:xfrm>
            <a:off x="6916738" y="2389188"/>
            <a:ext cx="506412"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失恋</a:t>
            </a:r>
            <a:endParaRPr lang="en-US" altLang="ja-JP" sz="1000" dirty="0">
              <a:solidFill>
                <a:srgbClr val="000000"/>
              </a:solidFill>
            </a:endParaRPr>
          </a:p>
        </p:txBody>
      </p:sp>
      <p:sp>
        <p:nvSpPr>
          <p:cNvPr id="83" name="Oval 8"/>
          <p:cNvSpPr>
            <a:spLocks noChangeArrowheads="1"/>
          </p:cNvSpPr>
          <p:nvPr/>
        </p:nvSpPr>
        <p:spPr bwMode="auto">
          <a:xfrm>
            <a:off x="5829300" y="4319588"/>
            <a:ext cx="506413"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借金の</a:t>
            </a:r>
            <a:endParaRPr lang="en-US" altLang="ja-JP" sz="1000" dirty="0">
              <a:solidFill>
                <a:srgbClr val="000000"/>
              </a:solidFill>
            </a:endParaRPr>
          </a:p>
          <a:p>
            <a:pPr algn="ctr">
              <a:defRPr/>
            </a:pPr>
            <a:r>
              <a:rPr lang="ja-JP" altLang="en-US" sz="1000" dirty="0">
                <a:solidFill>
                  <a:srgbClr val="000000"/>
                </a:solidFill>
              </a:rPr>
              <a:t>取立苦</a:t>
            </a:r>
            <a:endParaRPr lang="en-US" altLang="ja-JP" sz="1000" dirty="0">
              <a:solidFill>
                <a:srgbClr val="000000"/>
              </a:solidFill>
            </a:endParaRPr>
          </a:p>
        </p:txBody>
      </p:sp>
      <p:sp>
        <p:nvSpPr>
          <p:cNvPr id="514" name="Oval 8"/>
          <p:cNvSpPr>
            <a:spLocks noChangeArrowheads="1"/>
          </p:cNvSpPr>
          <p:nvPr/>
        </p:nvSpPr>
        <p:spPr bwMode="auto">
          <a:xfrm>
            <a:off x="4422775" y="2139950"/>
            <a:ext cx="506413"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いじめ</a:t>
            </a:r>
            <a:endParaRPr lang="en-US" altLang="ja-JP" sz="1000" dirty="0">
              <a:solidFill>
                <a:srgbClr val="000000"/>
              </a:solidFill>
            </a:endParaRPr>
          </a:p>
        </p:txBody>
      </p:sp>
      <p:sp>
        <p:nvSpPr>
          <p:cNvPr id="513" name="Oval 8"/>
          <p:cNvSpPr>
            <a:spLocks noChangeArrowheads="1"/>
          </p:cNvSpPr>
          <p:nvPr/>
        </p:nvSpPr>
        <p:spPr bwMode="auto">
          <a:xfrm>
            <a:off x="3836988" y="468313"/>
            <a:ext cx="504825"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altLang="ja-JP" sz="1000" dirty="0">
                <a:solidFill>
                  <a:srgbClr val="000000"/>
                </a:solidFill>
              </a:rPr>
              <a:t>DV</a:t>
            </a:r>
            <a:endParaRPr lang="ja-JP" altLang="en-US" sz="1000" dirty="0">
              <a:solidFill>
                <a:srgbClr val="000000"/>
              </a:solidFill>
            </a:endParaRPr>
          </a:p>
        </p:txBody>
      </p:sp>
      <p:sp>
        <p:nvSpPr>
          <p:cNvPr id="85" name="Oval 8"/>
          <p:cNvSpPr>
            <a:spLocks noChangeArrowheads="1"/>
          </p:cNvSpPr>
          <p:nvPr/>
        </p:nvSpPr>
        <p:spPr bwMode="auto">
          <a:xfrm>
            <a:off x="1423988" y="1019175"/>
            <a:ext cx="506412"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ｱﾙｺｰﾙ</a:t>
            </a:r>
            <a:endParaRPr lang="en-US" altLang="ja-JP" sz="1000" dirty="0">
              <a:solidFill>
                <a:srgbClr val="000000"/>
              </a:solidFill>
            </a:endParaRPr>
          </a:p>
          <a:p>
            <a:pPr algn="ctr">
              <a:defRPr/>
            </a:pPr>
            <a:r>
              <a:rPr lang="ja-JP" altLang="en-US" sz="1000" dirty="0">
                <a:solidFill>
                  <a:srgbClr val="000000"/>
                </a:solidFill>
              </a:rPr>
              <a:t>問題</a:t>
            </a:r>
            <a:endParaRPr lang="en-US" altLang="ja-JP" sz="1000" dirty="0">
              <a:solidFill>
                <a:srgbClr val="000000"/>
              </a:solidFill>
            </a:endParaRPr>
          </a:p>
        </p:txBody>
      </p:sp>
      <p:sp>
        <p:nvSpPr>
          <p:cNvPr id="81" name="Oval 8"/>
          <p:cNvSpPr>
            <a:spLocks noChangeArrowheads="1"/>
          </p:cNvSpPr>
          <p:nvPr/>
        </p:nvSpPr>
        <p:spPr bwMode="auto">
          <a:xfrm>
            <a:off x="698500" y="2011363"/>
            <a:ext cx="506413"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仕事の</a:t>
            </a:r>
            <a:endParaRPr lang="en-US" altLang="ja-JP" sz="1000" dirty="0">
              <a:solidFill>
                <a:srgbClr val="000000"/>
              </a:solidFill>
            </a:endParaRPr>
          </a:p>
          <a:p>
            <a:pPr algn="ctr">
              <a:defRPr/>
            </a:pPr>
            <a:r>
              <a:rPr lang="ja-JP" altLang="en-US" sz="1000" dirty="0">
                <a:solidFill>
                  <a:srgbClr val="000000"/>
                </a:solidFill>
              </a:rPr>
              <a:t>悩み</a:t>
            </a:r>
            <a:endParaRPr lang="en-US" altLang="ja-JP" sz="1000" dirty="0">
              <a:solidFill>
                <a:srgbClr val="000000"/>
              </a:solidFill>
            </a:endParaRPr>
          </a:p>
        </p:txBody>
      </p:sp>
      <p:sp>
        <p:nvSpPr>
          <p:cNvPr id="88" name="Oval 8"/>
          <p:cNvSpPr>
            <a:spLocks noChangeArrowheads="1"/>
          </p:cNvSpPr>
          <p:nvPr/>
        </p:nvSpPr>
        <p:spPr bwMode="auto">
          <a:xfrm>
            <a:off x="581025" y="3625850"/>
            <a:ext cx="506413"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家族の</a:t>
            </a:r>
            <a:endParaRPr lang="en-US" altLang="ja-JP" sz="1000" dirty="0">
              <a:solidFill>
                <a:srgbClr val="000000"/>
              </a:solidFill>
            </a:endParaRPr>
          </a:p>
          <a:p>
            <a:pPr algn="ctr">
              <a:defRPr/>
            </a:pPr>
            <a:r>
              <a:rPr lang="ja-JP" altLang="en-US" sz="1000" dirty="0">
                <a:solidFill>
                  <a:srgbClr val="000000"/>
                </a:solidFill>
              </a:rPr>
              <a:t>死亡</a:t>
            </a:r>
            <a:endParaRPr lang="en-US" altLang="ja-JP" sz="1000" dirty="0">
              <a:solidFill>
                <a:srgbClr val="000000"/>
              </a:solidFill>
            </a:endParaRPr>
          </a:p>
        </p:txBody>
      </p:sp>
      <p:sp>
        <p:nvSpPr>
          <p:cNvPr id="84" name="Oval 8"/>
          <p:cNvSpPr>
            <a:spLocks noChangeArrowheads="1"/>
          </p:cNvSpPr>
          <p:nvPr/>
        </p:nvSpPr>
        <p:spPr bwMode="auto">
          <a:xfrm>
            <a:off x="666750" y="4484688"/>
            <a:ext cx="506413"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病苦</a:t>
            </a:r>
            <a:endParaRPr lang="en-US" altLang="ja-JP" sz="1000" dirty="0">
              <a:solidFill>
                <a:srgbClr val="000000"/>
              </a:solidFill>
            </a:endParaRPr>
          </a:p>
        </p:txBody>
      </p:sp>
      <p:sp>
        <p:nvSpPr>
          <p:cNvPr id="2052" name="Oval 4"/>
          <p:cNvSpPr>
            <a:spLocks noChangeArrowheads="1"/>
          </p:cNvSpPr>
          <p:nvPr/>
        </p:nvSpPr>
        <p:spPr bwMode="auto">
          <a:xfrm>
            <a:off x="2473325" y="5738813"/>
            <a:ext cx="4687888" cy="947737"/>
          </a:xfrm>
          <a:prstGeom prst="ellipse">
            <a:avLst/>
          </a:prstGeom>
          <a:gradFill rotWithShape="1">
            <a:gsLst>
              <a:gs pos="0">
                <a:schemeClr val="bg1"/>
              </a:gs>
              <a:gs pos="100000">
                <a:schemeClr val="bg1">
                  <a:gamma/>
                  <a:shade val="89020"/>
                  <a:invGamma/>
                </a:schemeClr>
              </a:gs>
            </a:gsLst>
            <a:lin ang="5400000" scaled="1"/>
          </a:gradFill>
          <a:ln w="12700">
            <a:solidFill>
              <a:schemeClr val="tx1"/>
            </a:solidFill>
            <a:round/>
            <a:headEnd/>
            <a:tailEnd/>
          </a:ln>
          <a:effectLst/>
        </p:spPr>
        <p:txBody>
          <a:bodyPr wrap="none" anchor="ctr"/>
          <a:lstStyle/>
          <a:p>
            <a:pPr algn="ctr">
              <a:defRPr/>
            </a:pPr>
            <a:r>
              <a:rPr lang="ja-JP" altLang="en-US" sz="4000" dirty="0">
                <a:solidFill>
                  <a:srgbClr val="000000"/>
                </a:solidFill>
              </a:rPr>
              <a:t>自 殺</a:t>
            </a:r>
          </a:p>
        </p:txBody>
      </p:sp>
      <p:cxnSp>
        <p:nvCxnSpPr>
          <p:cNvPr id="166" name="AutoShape 90"/>
          <p:cNvCxnSpPr>
            <a:cxnSpLocks noChangeShapeType="1"/>
            <a:endCxn id="2055" idx="0"/>
          </p:cNvCxnSpPr>
          <p:nvPr/>
        </p:nvCxnSpPr>
        <p:spPr bwMode="auto">
          <a:xfrm rot="5400000">
            <a:off x="680244" y="2101056"/>
            <a:ext cx="3760788" cy="7270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1" name="直線矢印コネクタ 220"/>
          <p:cNvCxnSpPr/>
          <p:nvPr/>
        </p:nvCxnSpPr>
        <p:spPr>
          <a:xfrm rot="10800000" flipV="1">
            <a:off x="2755900" y="1609725"/>
            <a:ext cx="4030663" cy="30527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0" name="AutoShape 62"/>
          <p:cNvCxnSpPr>
            <a:cxnSpLocks noChangeShapeType="1"/>
          </p:cNvCxnSpPr>
          <p:nvPr/>
        </p:nvCxnSpPr>
        <p:spPr bwMode="auto">
          <a:xfrm rot="16200000" flipH="1">
            <a:off x="2897981" y="4314032"/>
            <a:ext cx="2471737" cy="387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8" name="AutoShape 90"/>
          <p:cNvCxnSpPr>
            <a:cxnSpLocks noChangeShapeType="1"/>
            <a:stCxn id="2128" idx="1"/>
            <a:endCxn id="2129" idx="5"/>
          </p:cNvCxnSpPr>
          <p:nvPr/>
        </p:nvCxnSpPr>
        <p:spPr bwMode="auto">
          <a:xfrm rot="16200000" flipV="1">
            <a:off x="3045619" y="935831"/>
            <a:ext cx="882650" cy="60483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09" name="AutoShape 61"/>
          <p:cNvCxnSpPr>
            <a:cxnSpLocks noChangeShapeType="1"/>
          </p:cNvCxnSpPr>
          <p:nvPr/>
        </p:nvCxnSpPr>
        <p:spPr bwMode="auto">
          <a:xfrm rot="5400000">
            <a:off x="5757069" y="2253457"/>
            <a:ext cx="1222375" cy="528637"/>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0" name="直線矢印コネクタ 249"/>
          <p:cNvCxnSpPr/>
          <p:nvPr/>
        </p:nvCxnSpPr>
        <p:spPr>
          <a:xfrm>
            <a:off x="6053138" y="3535363"/>
            <a:ext cx="700087" cy="131603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2" name="直線矢印コネクタ 251"/>
          <p:cNvCxnSpPr>
            <a:endCxn id="2082" idx="2"/>
          </p:cNvCxnSpPr>
          <p:nvPr/>
        </p:nvCxnSpPr>
        <p:spPr>
          <a:xfrm rot="10800000">
            <a:off x="5164138" y="4645025"/>
            <a:ext cx="1314450" cy="506413"/>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1" name="直線矢印コネクタ 270"/>
          <p:cNvCxnSpPr/>
          <p:nvPr/>
        </p:nvCxnSpPr>
        <p:spPr>
          <a:xfrm rot="10800000" flipV="1">
            <a:off x="2820988" y="3482975"/>
            <a:ext cx="3141662" cy="1287463"/>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2" name="AutoShape 64"/>
          <p:cNvCxnSpPr>
            <a:cxnSpLocks noChangeShapeType="1"/>
          </p:cNvCxnSpPr>
          <p:nvPr/>
        </p:nvCxnSpPr>
        <p:spPr bwMode="auto">
          <a:xfrm flipH="1">
            <a:off x="5143500" y="3702050"/>
            <a:ext cx="685800" cy="204152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直線コネクタ 254"/>
          <p:cNvCxnSpPr/>
          <p:nvPr/>
        </p:nvCxnSpPr>
        <p:spPr>
          <a:xfrm rot="10800000">
            <a:off x="1790700" y="3186113"/>
            <a:ext cx="5537200" cy="30956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0" name="直線矢印コネクタ 189"/>
          <p:cNvCxnSpPr/>
          <p:nvPr/>
        </p:nvCxnSpPr>
        <p:spPr>
          <a:xfrm rot="5400000">
            <a:off x="1453357" y="2656681"/>
            <a:ext cx="2667000" cy="763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81" name="Oval 33"/>
          <p:cNvSpPr>
            <a:spLocks noChangeArrowheads="1"/>
          </p:cNvSpPr>
          <p:nvPr/>
        </p:nvSpPr>
        <p:spPr bwMode="auto">
          <a:xfrm flipH="1">
            <a:off x="5621338" y="3121025"/>
            <a:ext cx="720725" cy="720725"/>
          </a:xfrm>
          <a:prstGeom prst="ellipse">
            <a:avLst/>
          </a:prstGeom>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b="1" dirty="0">
                <a:solidFill>
                  <a:srgbClr val="000000"/>
                </a:solidFill>
              </a:rPr>
              <a:t>負債</a:t>
            </a:r>
          </a:p>
        </p:txBody>
      </p:sp>
      <p:sp>
        <p:nvSpPr>
          <p:cNvPr id="80" name="Oval 8"/>
          <p:cNvSpPr>
            <a:spLocks noChangeArrowheads="1"/>
          </p:cNvSpPr>
          <p:nvPr/>
        </p:nvSpPr>
        <p:spPr bwMode="auto">
          <a:xfrm>
            <a:off x="4886325" y="3101975"/>
            <a:ext cx="506413"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進路に</a:t>
            </a:r>
            <a:endParaRPr lang="en-US" altLang="ja-JP" sz="1000" dirty="0">
              <a:solidFill>
                <a:srgbClr val="000000"/>
              </a:solidFill>
            </a:endParaRPr>
          </a:p>
          <a:p>
            <a:pPr algn="ctr">
              <a:defRPr/>
            </a:pPr>
            <a:r>
              <a:rPr lang="ja-JP" altLang="en-US" sz="1000" dirty="0">
                <a:solidFill>
                  <a:srgbClr val="000000"/>
                </a:solidFill>
              </a:rPr>
              <a:t>関する</a:t>
            </a:r>
            <a:endParaRPr lang="en-US" altLang="ja-JP" sz="1000" dirty="0">
              <a:solidFill>
                <a:srgbClr val="000000"/>
              </a:solidFill>
            </a:endParaRPr>
          </a:p>
          <a:p>
            <a:pPr algn="ctr">
              <a:defRPr/>
            </a:pPr>
            <a:r>
              <a:rPr lang="ja-JP" altLang="en-US" sz="1000" dirty="0">
                <a:solidFill>
                  <a:srgbClr val="000000"/>
                </a:solidFill>
              </a:rPr>
              <a:t>悩み</a:t>
            </a:r>
            <a:endParaRPr lang="en-US" altLang="ja-JP" sz="1000" dirty="0">
              <a:solidFill>
                <a:srgbClr val="000000"/>
              </a:solidFill>
            </a:endParaRPr>
          </a:p>
        </p:txBody>
      </p:sp>
      <p:sp>
        <p:nvSpPr>
          <p:cNvPr id="2054" name="Oval 6"/>
          <p:cNvSpPr>
            <a:spLocks noChangeArrowheads="1"/>
          </p:cNvSpPr>
          <p:nvPr/>
        </p:nvSpPr>
        <p:spPr bwMode="auto">
          <a:xfrm>
            <a:off x="1395413" y="2773363"/>
            <a:ext cx="720725" cy="720725"/>
          </a:xfrm>
          <a:prstGeom prst="ellipse">
            <a:avLst/>
          </a:prstGeom>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200" b="1" dirty="0">
                <a:solidFill>
                  <a:srgbClr val="000000"/>
                </a:solidFill>
              </a:rPr>
              <a:t>身体疾患</a:t>
            </a:r>
          </a:p>
        </p:txBody>
      </p:sp>
      <p:sp>
        <p:nvSpPr>
          <p:cNvPr id="2129" name="Oval 81"/>
          <p:cNvSpPr>
            <a:spLocks noChangeArrowheads="1"/>
          </p:cNvSpPr>
          <p:nvPr/>
        </p:nvSpPr>
        <p:spPr bwMode="auto">
          <a:xfrm>
            <a:off x="2570163" y="182563"/>
            <a:ext cx="720725" cy="720725"/>
          </a:xfrm>
          <a:prstGeom prst="ellipse">
            <a:avLst/>
          </a:prstGeom>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100" b="1" dirty="0">
                <a:solidFill>
                  <a:srgbClr val="000000"/>
                </a:solidFill>
              </a:rPr>
              <a:t>職場環境</a:t>
            </a:r>
          </a:p>
          <a:p>
            <a:pPr algn="ctr">
              <a:defRPr/>
            </a:pPr>
            <a:r>
              <a:rPr lang="ja-JP" altLang="en-US" sz="1100" b="1" dirty="0">
                <a:solidFill>
                  <a:srgbClr val="000000"/>
                </a:solidFill>
              </a:rPr>
              <a:t>の変化</a:t>
            </a:r>
          </a:p>
        </p:txBody>
      </p:sp>
      <p:cxnSp>
        <p:nvCxnSpPr>
          <p:cNvPr id="351" name="直線コネクタ 350"/>
          <p:cNvCxnSpPr/>
          <p:nvPr/>
        </p:nvCxnSpPr>
        <p:spPr>
          <a:xfrm rot="5400000">
            <a:off x="1700212" y="1584326"/>
            <a:ext cx="3902075" cy="2819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0" name="直線コネクタ 359"/>
          <p:cNvCxnSpPr/>
          <p:nvPr/>
        </p:nvCxnSpPr>
        <p:spPr>
          <a:xfrm>
            <a:off x="7327900" y="3476625"/>
            <a:ext cx="760413" cy="38735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2" name="直線コネクタ 361"/>
          <p:cNvCxnSpPr/>
          <p:nvPr/>
        </p:nvCxnSpPr>
        <p:spPr>
          <a:xfrm rot="10800000" flipV="1">
            <a:off x="7173913" y="3863975"/>
            <a:ext cx="914400" cy="26987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7" name="Oval 8"/>
          <p:cNvSpPr>
            <a:spLocks noChangeArrowheads="1"/>
          </p:cNvSpPr>
          <p:nvPr/>
        </p:nvSpPr>
        <p:spPr bwMode="auto">
          <a:xfrm>
            <a:off x="7334250" y="3130550"/>
            <a:ext cx="506413"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子育て</a:t>
            </a:r>
            <a:endParaRPr lang="en-US" altLang="ja-JP" sz="1000" dirty="0">
              <a:solidFill>
                <a:srgbClr val="000000"/>
              </a:solidFill>
            </a:endParaRPr>
          </a:p>
          <a:p>
            <a:pPr algn="ctr">
              <a:defRPr/>
            </a:pPr>
            <a:r>
              <a:rPr lang="ja-JP" altLang="en-US" sz="1000" dirty="0">
                <a:solidFill>
                  <a:srgbClr val="000000"/>
                </a:solidFill>
              </a:rPr>
              <a:t>の悩み</a:t>
            </a:r>
            <a:endParaRPr lang="en-US" altLang="ja-JP" sz="1000" dirty="0">
              <a:solidFill>
                <a:srgbClr val="000000"/>
              </a:solidFill>
            </a:endParaRPr>
          </a:p>
        </p:txBody>
      </p:sp>
      <p:sp>
        <p:nvSpPr>
          <p:cNvPr id="368" name="Oval 8"/>
          <p:cNvSpPr>
            <a:spLocks noChangeArrowheads="1"/>
          </p:cNvSpPr>
          <p:nvPr/>
        </p:nvSpPr>
        <p:spPr bwMode="auto">
          <a:xfrm>
            <a:off x="180975" y="4113213"/>
            <a:ext cx="506413"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ltLang="ja-JP" sz="1200" dirty="0">
              <a:solidFill>
                <a:srgbClr val="FFFFFF"/>
              </a:solidFill>
            </a:endParaRPr>
          </a:p>
        </p:txBody>
      </p:sp>
      <p:sp>
        <p:nvSpPr>
          <p:cNvPr id="369" name="Oval 8"/>
          <p:cNvSpPr>
            <a:spLocks noChangeArrowheads="1"/>
          </p:cNvSpPr>
          <p:nvPr/>
        </p:nvSpPr>
        <p:spPr bwMode="auto">
          <a:xfrm>
            <a:off x="7999413" y="2671763"/>
            <a:ext cx="506412"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ltLang="ja-JP" sz="1200" dirty="0">
              <a:solidFill>
                <a:srgbClr val="FFFFFF"/>
              </a:solidFill>
            </a:endParaRPr>
          </a:p>
        </p:txBody>
      </p:sp>
      <p:sp>
        <p:nvSpPr>
          <p:cNvPr id="79" name="Oval 8"/>
          <p:cNvSpPr>
            <a:spLocks noChangeArrowheads="1"/>
          </p:cNvSpPr>
          <p:nvPr/>
        </p:nvSpPr>
        <p:spPr bwMode="auto">
          <a:xfrm>
            <a:off x="4837113" y="787400"/>
            <a:ext cx="506412" cy="5143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犯罪被害</a:t>
            </a:r>
            <a:endParaRPr lang="en-US" altLang="ja-JP" sz="1000" dirty="0">
              <a:solidFill>
                <a:srgbClr val="000000"/>
              </a:solidFill>
            </a:endParaRPr>
          </a:p>
        </p:txBody>
      </p:sp>
      <p:sp>
        <p:nvSpPr>
          <p:cNvPr id="2055" name="Oval 7"/>
          <p:cNvSpPr>
            <a:spLocks noChangeArrowheads="1"/>
          </p:cNvSpPr>
          <p:nvPr/>
        </p:nvSpPr>
        <p:spPr bwMode="auto">
          <a:xfrm>
            <a:off x="1535113" y="4344988"/>
            <a:ext cx="1323975" cy="1352550"/>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2800" b="1" dirty="0">
                <a:solidFill>
                  <a:srgbClr val="000000"/>
                </a:solidFill>
              </a:rPr>
              <a:t>うつ病</a:t>
            </a:r>
            <a:endParaRPr lang="en-US" altLang="ja-JP" sz="2800" b="1" dirty="0">
              <a:solidFill>
                <a:srgbClr val="000000"/>
              </a:solidFill>
            </a:endParaRPr>
          </a:p>
          <a:p>
            <a:pPr algn="ctr">
              <a:defRPr/>
            </a:pPr>
            <a:r>
              <a:rPr lang="ja-JP" altLang="en-US" sz="1600" b="1" dirty="0">
                <a:solidFill>
                  <a:srgbClr val="000000"/>
                </a:solidFill>
              </a:rPr>
              <a:t>精神疾患</a:t>
            </a:r>
          </a:p>
        </p:txBody>
      </p:sp>
      <p:sp>
        <p:nvSpPr>
          <p:cNvPr id="415" name="正方形/長方形 414"/>
          <p:cNvSpPr/>
          <p:nvPr/>
        </p:nvSpPr>
        <p:spPr>
          <a:xfrm>
            <a:off x="6902093" y="2787031"/>
            <a:ext cx="2740021" cy="276999"/>
          </a:xfrm>
          <a:prstGeom prst="rect">
            <a:avLst/>
          </a:prstGeom>
          <a:noFill/>
        </p:spPr>
        <p:txBody>
          <a:bodyPr>
            <a:spAutoFit/>
          </a:bodyPr>
          <a:lstStyle/>
          <a:p>
            <a:pPr algn="ctr">
              <a:defRPr/>
            </a:pPr>
            <a:r>
              <a:rPr lang="ja-JP" altLang="en-US" sz="1200" b="1" dirty="0">
                <a:ln w="3175">
                  <a:solidFill>
                    <a:srgbClr val="FFFFFF">
                      <a:lumMod val="50000"/>
                    </a:srgbClr>
                  </a:solidFill>
                  <a:prstDash val="solid"/>
                </a:ln>
                <a:solidFill>
                  <a:srgbClr val="FFFFFF"/>
                </a:solidFill>
                <a:effectLst>
                  <a:outerShdw blurRad="41275" dist="20320" dir="1800000" algn="tl" rotWithShape="0">
                    <a:srgbClr val="000000">
                      <a:alpha val="40000"/>
                    </a:srgbClr>
                  </a:outerShdw>
                </a:effectLst>
              </a:rPr>
              <a:t>その他</a:t>
            </a:r>
          </a:p>
        </p:txBody>
      </p:sp>
      <p:sp>
        <p:nvSpPr>
          <p:cNvPr id="416" name="正方形/長方形 415"/>
          <p:cNvSpPr/>
          <p:nvPr/>
        </p:nvSpPr>
        <p:spPr>
          <a:xfrm>
            <a:off x="-926249" y="4214440"/>
            <a:ext cx="2740021" cy="276999"/>
          </a:xfrm>
          <a:prstGeom prst="rect">
            <a:avLst/>
          </a:prstGeom>
          <a:noFill/>
        </p:spPr>
        <p:txBody>
          <a:bodyPr>
            <a:spAutoFit/>
          </a:bodyPr>
          <a:lstStyle/>
          <a:p>
            <a:pPr algn="ctr">
              <a:defRPr/>
            </a:pPr>
            <a:r>
              <a:rPr lang="ja-JP" altLang="en-US" sz="1200" b="1" dirty="0">
                <a:ln w="3175">
                  <a:solidFill>
                    <a:srgbClr val="FFFFFF">
                      <a:lumMod val="65000"/>
                    </a:srgbClr>
                  </a:solidFill>
                  <a:prstDash val="solid"/>
                </a:ln>
                <a:solidFill>
                  <a:srgbClr val="FFFFFF"/>
                </a:solidFill>
                <a:effectLst>
                  <a:outerShdw blurRad="41275" dist="20320" dir="1800000" algn="tl" rotWithShape="0">
                    <a:srgbClr val="000000">
                      <a:alpha val="40000"/>
                    </a:srgbClr>
                  </a:outerShdw>
                </a:effectLst>
              </a:rPr>
              <a:t>不明</a:t>
            </a:r>
          </a:p>
        </p:txBody>
      </p:sp>
      <p:cxnSp>
        <p:nvCxnSpPr>
          <p:cNvPr id="234" name="直線矢印コネクタ 233"/>
          <p:cNvCxnSpPr/>
          <p:nvPr/>
        </p:nvCxnSpPr>
        <p:spPr>
          <a:xfrm rot="5400000">
            <a:off x="4498181" y="1940719"/>
            <a:ext cx="2581275" cy="19446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3" name="AutoShape 65"/>
          <p:cNvCxnSpPr>
            <a:cxnSpLocks noChangeShapeType="1"/>
          </p:cNvCxnSpPr>
          <p:nvPr/>
        </p:nvCxnSpPr>
        <p:spPr bwMode="auto">
          <a:xfrm rot="16200000" flipH="1">
            <a:off x="1603376" y="3289300"/>
            <a:ext cx="4017962" cy="9413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直線矢印コネクタ 206"/>
          <p:cNvCxnSpPr/>
          <p:nvPr/>
        </p:nvCxnSpPr>
        <p:spPr>
          <a:xfrm rot="5400000">
            <a:off x="2049463" y="2460625"/>
            <a:ext cx="2466975" cy="14700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6" name="Oval 8"/>
          <p:cNvSpPr>
            <a:spLocks noChangeArrowheads="1"/>
          </p:cNvSpPr>
          <p:nvPr/>
        </p:nvSpPr>
        <p:spPr bwMode="auto">
          <a:xfrm>
            <a:off x="6916738" y="3883025"/>
            <a:ext cx="504825" cy="501650"/>
          </a:xfrm>
          <a:prstGeom prst="ellipse">
            <a:avLst/>
          </a:prstGeom>
          <a:solidFill>
            <a:schemeClr val="bg1">
              <a:lumMod val="85000"/>
            </a:schemeClr>
          </a:solidFill>
          <a:ln w="12700">
            <a:noFill/>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000" dirty="0">
                <a:solidFill>
                  <a:srgbClr val="000000"/>
                </a:solidFill>
              </a:rPr>
              <a:t>ひきこもり</a:t>
            </a:r>
          </a:p>
        </p:txBody>
      </p:sp>
      <p:sp>
        <p:nvSpPr>
          <p:cNvPr id="2183" name="Text Box 135"/>
          <p:cNvSpPr txBox="1">
            <a:spLocks noChangeArrowheads="1"/>
          </p:cNvSpPr>
          <p:nvPr/>
        </p:nvSpPr>
        <p:spPr bwMode="auto">
          <a:xfrm>
            <a:off x="5694363" y="225425"/>
            <a:ext cx="269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dist" eaLnBrk="1" hangingPunct="1">
              <a:spcBef>
                <a:spcPct val="50000"/>
              </a:spcBef>
              <a:defRPr/>
            </a:pPr>
            <a:r>
              <a:rPr lang="ja-JP" altLang="en-US" sz="1200" b="1" dirty="0" smtClean="0">
                <a:solidFill>
                  <a:srgbClr val="000000"/>
                </a:solidFill>
                <a:effectLst>
                  <a:outerShdw blurRad="38100" dist="38100" dir="2700000" algn="tl">
                    <a:srgbClr val="C0C0C0"/>
                  </a:outerShdw>
                </a:effectLst>
                <a:latin typeface="HGSｺﾞｼｯｸE" pitchFamily="50" charset="-128"/>
                <a:ea typeface="HGSｺﾞｼｯｸE" pitchFamily="50" charset="-128"/>
              </a:rPr>
              <a:t>「</a:t>
            </a:r>
            <a:r>
              <a:rPr lang="en-US" altLang="ja-JP" sz="1200" b="1" dirty="0" smtClean="0">
                <a:solidFill>
                  <a:srgbClr val="000000"/>
                </a:solidFill>
                <a:effectLst>
                  <a:outerShdw blurRad="38100" dist="38100" dir="2700000" algn="tl">
                    <a:srgbClr val="C0C0C0"/>
                  </a:outerShdw>
                </a:effectLst>
                <a:latin typeface="HGSｺﾞｼｯｸE" pitchFamily="50" charset="-128"/>
                <a:ea typeface="HGSｺﾞｼｯｸE" pitchFamily="50" charset="-128"/>
              </a:rPr>
              <a:t>1000</a:t>
            </a:r>
            <a:r>
              <a:rPr lang="ja-JP" altLang="en-US" sz="1200" b="1" dirty="0" smtClean="0">
                <a:solidFill>
                  <a:srgbClr val="000000"/>
                </a:solidFill>
                <a:effectLst>
                  <a:outerShdw blurRad="38100" dist="38100" dir="2700000" algn="tl">
                    <a:srgbClr val="C0C0C0"/>
                  </a:outerShdw>
                </a:effectLst>
                <a:latin typeface="HGSｺﾞｼｯｸE" pitchFamily="50" charset="-128"/>
                <a:ea typeface="HGSｺﾞｼｯｸE" pitchFamily="50" charset="-128"/>
              </a:rPr>
              <a:t>人実態調査」から見えてきた</a:t>
            </a:r>
          </a:p>
        </p:txBody>
      </p:sp>
      <p:sp>
        <p:nvSpPr>
          <p:cNvPr id="2184" name="Text Box 136"/>
          <p:cNvSpPr txBox="1">
            <a:spLocks noChangeArrowheads="1"/>
          </p:cNvSpPr>
          <p:nvPr/>
        </p:nvSpPr>
        <p:spPr bwMode="auto">
          <a:xfrm>
            <a:off x="5745163" y="401638"/>
            <a:ext cx="2684462" cy="519112"/>
          </a:xfrm>
          <a:prstGeom prst="rect">
            <a:avLst/>
          </a:prstGeom>
          <a:noFill/>
          <a:ln w="9525">
            <a:noFill/>
            <a:miter lim="800000"/>
            <a:headEnd/>
            <a:tailEnd/>
          </a:ln>
          <a:effectLst/>
        </p:spPr>
        <p:txBody>
          <a:bodyPr wrap="none">
            <a:spAutoFit/>
          </a:bodyPr>
          <a:lstStyle/>
          <a:p>
            <a:pPr>
              <a:spcBef>
                <a:spcPct val="50000"/>
              </a:spcBef>
              <a:defRPr/>
            </a:pPr>
            <a:r>
              <a:rPr lang="ja-JP" altLang="en-US" sz="2800" b="1">
                <a:solidFill>
                  <a:srgbClr val="000000"/>
                </a:solidFill>
                <a:effectLst>
                  <a:outerShdw blurRad="38100" dist="38100" dir="2700000" algn="tl">
                    <a:srgbClr val="C0C0C0"/>
                  </a:outerShdw>
                </a:effectLst>
                <a:latin typeface="HGSｺﾞｼｯｸE" pitchFamily="50" charset="-128"/>
                <a:ea typeface="HGSｺﾞｼｯｸE" pitchFamily="50" charset="-128"/>
              </a:rPr>
              <a:t>自殺の危機経路</a:t>
            </a:r>
          </a:p>
        </p:txBody>
      </p:sp>
      <p:cxnSp>
        <p:nvCxnSpPr>
          <p:cNvPr id="232" name="直線矢印コネクタ 231"/>
          <p:cNvCxnSpPr/>
          <p:nvPr/>
        </p:nvCxnSpPr>
        <p:spPr>
          <a:xfrm rot="16200000" flipH="1">
            <a:off x="5251450" y="3132138"/>
            <a:ext cx="3148013" cy="1793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直線矢印コネクタ 246"/>
          <p:cNvCxnSpPr/>
          <p:nvPr/>
        </p:nvCxnSpPr>
        <p:spPr>
          <a:xfrm rot="10800000">
            <a:off x="2846388" y="5156200"/>
            <a:ext cx="3889375" cy="1555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5" name="直線矢印コネクタ 354"/>
          <p:cNvCxnSpPr>
            <a:endCxn id="2054" idx="7"/>
          </p:cNvCxnSpPr>
          <p:nvPr/>
        </p:nvCxnSpPr>
        <p:spPr>
          <a:xfrm rot="10800000" flipV="1">
            <a:off x="2011363" y="1698625"/>
            <a:ext cx="1193800" cy="1181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8" name="直線矢印コネクタ 177"/>
          <p:cNvCxnSpPr>
            <a:stCxn id="2054" idx="0"/>
          </p:cNvCxnSpPr>
          <p:nvPr/>
        </p:nvCxnSpPr>
        <p:spPr>
          <a:xfrm rot="5400000" flipH="1" flipV="1">
            <a:off x="1303338" y="1308100"/>
            <a:ext cx="1917700" cy="101282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53" name="Oval 5"/>
          <p:cNvSpPr>
            <a:spLocks noChangeArrowheads="1"/>
          </p:cNvSpPr>
          <p:nvPr/>
        </p:nvSpPr>
        <p:spPr bwMode="auto">
          <a:xfrm>
            <a:off x="6477000" y="4779963"/>
            <a:ext cx="1122363" cy="1120775"/>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2000" b="1" dirty="0">
                <a:solidFill>
                  <a:srgbClr val="000000"/>
                </a:solidFill>
              </a:rPr>
              <a:t>家族の</a:t>
            </a:r>
            <a:endParaRPr lang="en-US" altLang="ja-JP" sz="2000" b="1" dirty="0">
              <a:solidFill>
                <a:srgbClr val="000000"/>
              </a:solidFill>
            </a:endParaRPr>
          </a:p>
          <a:p>
            <a:pPr algn="ctr">
              <a:defRPr/>
            </a:pPr>
            <a:r>
              <a:rPr lang="ja-JP" altLang="en-US" sz="2000" b="1" dirty="0">
                <a:solidFill>
                  <a:srgbClr val="000000"/>
                </a:solidFill>
              </a:rPr>
              <a:t>不和</a:t>
            </a:r>
          </a:p>
        </p:txBody>
      </p:sp>
      <p:sp>
        <p:nvSpPr>
          <p:cNvPr id="2080" name="Oval 32"/>
          <p:cNvSpPr>
            <a:spLocks noChangeArrowheads="1"/>
          </p:cNvSpPr>
          <p:nvPr/>
        </p:nvSpPr>
        <p:spPr bwMode="auto">
          <a:xfrm flipH="1">
            <a:off x="2835275" y="1339850"/>
            <a:ext cx="720725" cy="720725"/>
          </a:xfrm>
          <a:prstGeom prst="ellipse">
            <a:avLst/>
          </a:prstGeom>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200" b="1" dirty="0">
                <a:solidFill>
                  <a:srgbClr val="000000"/>
                </a:solidFill>
              </a:rPr>
              <a:t>職場の</a:t>
            </a:r>
          </a:p>
          <a:p>
            <a:pPr algn="ctr">
              <a:defRPr/>
            </a:pPr>
            <a:r>
              <a:rPr lang="ja-JP" altLang="en-US" sz="1200" b="1" dirty="0">
                <a:solidFill>
                  <a:srgbClr val="000000"/>
                </a:solidFill>
              </a:rPr>
              <a:t>人間関係</a:t>
            </a:r>
          </a:p>
        </p:txBody>
      </p:sp>
      <p:cxnSp>
        <p:nvCxnSpPr>
          <p:cNvPr id="199" name="直線矢印コネクタ 198"/>
          <p:cNvCxnSpPr/>
          <p:nvPr/>
        </p:nvCxnSpPr>
        <p:spPr>
          <a:xfrm rot="10800000" flipV="1">
            <a:off x="2076450" y="1949450"/>
            <a:ext cx="1941513" cy="10271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28" name="Oval 80"/>
          <p:cNvSpPr>
            <a:spLocks noChangeArrowheads="1"/>
          </p:cNvSpPr>
          <p:nvPr/>
        </p:nvSpPr>
        <p:spPr bwMode="auto">
          <a:xfrm>
            <a:off x="3684588" y="1574800"/>
            <a:ext cx="720725" cy="720725"/>
          </a:xfrm>
          <a:prstGeom prst="ellipse">
            <a:avLst/>
          </a:prstGeom>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600" b="1" dirty="0">
                <a:solidFill>
                  <a:srgbClr val="000000"/>
                </a:solidFill>
              </a:rPr>
              <a:t>過労</a:t>
            </a:r>
          </a:p>
        </p:txBody>
      </p:sp>
      <p:cxnSp>
        <p:nvCxnSpPr>
          <p:cNvPr id="205" name="直線矢印コネクタ 204"/>
          <p:cNvCxnSpPr>
            <a:stCxn id="2054" idx="6"/>
            <a:endCxn id="2057" idx="2"/>
          </p:cNvCxnSpPr>
          <p:nvPr/>
        </p:nvCxnSpPr>
        <p:spPr>
          <a:xfrm>
            <a:off x="2116138" y="3133725"/>
            <a:ext cx="1485900" cy="777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8" name="直線矢印コネクタ 337"/>
          <p:cNvCxnSpPr>
            <a:endCxn id="2128" idx="6"/>
          </p:cNvCxnSpPr>
          <p:nvPr/>
        </p:nvCxnSpPr>
        <p:spPr>
          <a:xfrm rot="10800000" flipV="1">
            <a:off x="4405313" y="1584325"/>
            <a:ext cx="2317750" cy="3508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6" name="Oval 8"/>
          <p:cNvSpPr>
            <a:spLocks noChangeArrowheads="1"/>
          </p:cNvSpPr>
          <p:nvPr/>
        </p:nvSpPr>
        <p:spPr bwMode="auto">
          <a:xfrm>
            <a:off x="6400800" y="1190625"/>
            <a:ext cx="708025" cy="720725"/>
          </a:xfrm>
          <a:prstGeom prst="ellipse">
            <a:avLst/>
          </a:prstGeom>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100" b="1" dirty="0">
                <a:solidFill>
                  <a:srgbClr val="000000"/>
                </a:solidFill>
              </a:rPr>
              <a:t>事業不振</a:t>
            </a:r>
          </a:p>
        </p:txBody>
      </p:sp>
      <p:cxnSp>
        <p:nvCxnSpPr>
          <p:cNvPr id="139" name="直線矢印コネクタ 138"/>
          <p:cNvCxnSpPr>
            <a:endCxn id="87" idx="0"/>
          </p:cNvCxnSpPr>
          <p:nvPr/>
        </p:nvCxnSpPr>
        <p:spPr>
          <a:xfrm flipH="1">
            <a:off x="7588250" y="1704975"/>
            <a:ext cx="388938" cy="14255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直線矢印コネクタ 145"/>
          <p:cNvCxnSpPr>
            <a:endCxn id="514" idx="6"/>
          </p:cNvCxnSpPr>
          <p:nvPr/>
        </p:nvCxnSpPr>
        <p:spPr>
          <a:xfrm flipH="1">
            <a:off x="4929188" y="1555750"/>
            <a:ext cx="2901950" cy="8413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7" name="直線矢印コネクタ 146"/>
          <p:cNvCxnSpPr>
            <a:endCxn id="80" idx="7"/>
          </p:cNvCxnSpPr>
          <p:nvPr/>
        </p:nvCxnSpPr>
        <p:spPr>
          <a:xfrm flipH="1">
            <a:off x="5318125" y="1782763"/>
            <a:ext cx="2520950" cy="13938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0" name="直線矢印コネクタ 149"/>
          <p:cNvCxnSpPr/>
          <p:nvPr/>
        </p:nvCxnSpPr>
        <p:spPr>
          <a:xfrm flipH="1">
            <a:off x="2762250" y="1452563"/>
            <a:ext cx="5086350" cy="30416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6" name="直線矢印コネクタ 155"/>
          <p:cNvCxnSpPr>
            <a:endCxn id="506" idx="0"/>
          </p:cNvCxnSpPr>
          <p:nvPr/>
        </p:nvCxnSpPr>
        <p:spPr>
          <a:xfrm flipH="1">
            <a:off x="7169150" y="1584325"/>
            <a:ext cx="763588" cy="2298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2" name="直線矢印コネクタ 161"/>
          <p:cNvCxnSpPr>
            <a:endCxn id="82" idx="7"/>
          </p:cNvCxnSpPr>
          <p:nvPr/>
        </p:nvCxnSpPr>
        <p:spPr>
          <a:xfrm flipH="1">
            <a:off x="7348538" y="1552575"/>
            <a:ext cx="661987" cy="9112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8" name="直線矢印コネクタ 167"/>
          <p:cNvCxnSpPr/>
          <p:nvPr/>
        </p:nvCxnSpPr>
        <p:spPr>
          <a:xfrm flipH="1">
            <a:off x="7939088" y="1555750"/>
            <a:ext cx="14287" cy="21256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6" name="Oval 8"/>
          <p:cNvSpPr>
            <a:spLocks noChangeArrowheads="1"/>
          </p:cNvSpPr>
          <p:nvPr/>
        </p:nvSpPr>
        <p:spPr bwMode="auto">
          <a:xfrm>
            <a:off x="7562850" y="1162050"/>
            <a:ext cx="781050" cy="779463"/>
          </a:xfrm>
          <a:prstGeom prst="ellipse">
            <a:avLst/>
          </a:prstGeom>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100" b="1" dirty="0">
                <a:solidFill>
                  <a:srgbClr val="000000"/>
                </a:solidFill>
              </a:rPr>
              <a:t>被虐待</a:t>
            </a:r>
          </a:p>
        </p:txBody>
      </p:sp>
      <p:cxnSp>
        <p:nvCxnSpPr>
          <p:cNvPr id="175" name="直線矢印コネクタ 174"/>
          <p:cNvCxnSpPr/>
          <p:nvPr/>
        </p:nvCxnSpPr>
        <p:spPr>
          <a:xfrm flipH="1" flipV="1">
            <a:off x="5148263" y="4543425"/>
            <a:ext cx="1012825" cy="6032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0" name="直線矢印コネクタ 179"/>
          <p:cNvCxnSpPr/>
          <p:nvPr/>
        </p:nvCxnSpPr>
        <p:spPr>
          <a:xfrm>
            <a:off x="4217988" y="3328988"/>
            <a:ext cx="1570037" cy="110013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1" name="Oval 8"/>
          <p:cNvSpPr>
            <a:spLocks noChangeArrowheads="1"/>
          </p:cNvSpPr>
          <p:nvPr/>
        </p:nvSpPr>
        <p:spPr bwMode="auto">
          <a:xfrm>
            <a:off x="5743575" y="4219575"/>
            <a:ext cx="708025" cy="720725"/>
          </a:xfrm>
          <a:prstGeom prst="ellipse">
            <a:avLst/>
          </a:prstGeom>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100" b="1" dirty="0">
                <a:solidFill>
                  <a:srgbClr val="000000"/>
                </a:solidFill>
              </a:rPr>
              <a:t>非正規</a:t>
            </a:r>
            <a:endParaRPr lang="en-US" altLang="ja-JP" sz="1100" b="1" dirty="0">
              <a:solidFill>
                <a:srgbClr val="000000"/>
              </a:solidFill>
            </a:endParaRPr>
          </a:p>
          <a:p>
            <a:pPr algn="ctr">
              <a:defRPr/>
            </a:pPr>
            <a:r>
              <a:rPr lang="ja-JP" altLang="en-US" sz="1100" b="1" dirty="0">
                <a:solidFill>
                  <a:srgbClr val="000000"/>
                </a:solidFill>
              </a:rPr>
              <a:t>雇用</a:t>
            </a:r>
          </a:p>
        </p:txBody>
      </p:sp>
      <p:cxnSp>
        <p:nvCxnSpPr>
          <p:cNvPr id="186" name="直線矢印コネクタ 185"/>
          <p:cNvCxnSpPr>
            <a:endCxn id="171" idx="6"/>
          </p:cNvCxnSpPr>
          <p:nvPr/>
        </p:nvCxnSpPr>
        <p:spPr>
          <a:xfrm flipH="1">
            <a:off x="6451600" y="4159250"/>
            <a:ext cx="1547813" cy="4206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1" name="直線矢印コネクタ 190"/>
          <p:cNvCxnSpPr/>
          <p:nvPr/>
        </p:nvCxnSpPr>
        <p:spPr>
          <a:xfrm flipH="1">
            <a:off x="7421563" y="3990975"/>
            <a:ext cx="646112" cy="746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3" name="Oval 8"/>
          <p:cNvSpPr>
            <a:spLocks noChangeArrowheads="1"/>
          </p:cNvSpPr>
          <p:nvPr/>
        </p:nvSpPr>
        <p:spPr bwMode="auto">
          <a:xfrm>
            <a:off x="7705725" y="3670300"/>
            <a:ext cx="708025" cy="720725"/>
          </a:xfrm>
          <a:prstGeom prst="ellipse">
            <a:avLst/>
          </a:prstGeom>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100" b="1" dirty="0">
                <a:solidFill>
                  <a:srgbClr val="000000"/>
                </a:solidFill>
              </a:rPr>
              <a:t>高校中退</a:t>
            </a:r>
          </a:p>
        </p:txBody>
      </p:sp>
      <p:sp>
        <p:nvSpPr>
          <p:cNvPr id="2057" name="Oval 9"/>
          <p:cNvSpPr>
            <a:spLocks noChangeArrowheads="1"/>
          </p:cNvSpPr>
          <p:nvPr/>
        </p:nvSpPr>
        <p:spPr bwMode="auto">
          <a:xfrm>
            <a:off x="3602038" y="2851150"/>
            <a:ext cx="720725" cy="720725"/>
          </a:xfrm>
          <a:prstGeom prst="ellipse">
            <a:avLst/>
          </a:prstGeom>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b="1" dirty="0">
                <a:solidFill>
                  <a:srgbClr val="000000"/>
                </a:solidFill>
              </a:rPr>
              <a:t>失業</a:t>
            </a:r>
          </a:p>
        </p:txBody>
      </p:sp>
      <p:cxnSp>
        <p:nvCxnSpPr>
          <p:cNvPr id="194" name="直線矢印コネクタ 193"/>
          <p:cNvCxnSpPr/>
          <p:nvPr/>
        </p:nvCxnSpPr>
        <p:spPr>
          <a:xfrm>
            <a:off x="684213" y="3033713"/>
            <a:ext cx="1106487" cy="14509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5" name="直線矢印コネクタ 194"/>
          <p:cNvCxnSpPr/>
          <p:nvPr/>
        </p:nvCxnSpPr>
        <p:spPr>
          <a:xfrm>
            <a:off x="698500" y="2851150"/>
            <a:ext cx="3898900" cy="28717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7" name="直線矢印コネクタ 196"/>
          <p:cNvCxnSpPr>
            <a:endCxn id="82" idx="2"/>
          </p:cNvCxnSpPr>
          <p:nvPr/>
        </p:nvCxnSpPr>
        <p:spPr>
          <a:xfrm flipV="1">
            <a:off x="889000" y="2646363"/>
            <a:ext cx="6027738" cy="3968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8" name="直線矢印コネクタ 207"/>
          <p:cNvCxnSpPr/>
          <p:nvPr/>
        </p:nvCxnSpPr>
        <p:spPr>
          <a:xfrm flipV="1">
            <a:off x="889000" y="1814513"/>
            <a:ext cx="1970088" cy="8715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3" name="Oval 8"/>
          <p:cNvSpPr>
            <a:spLocks noChangeArrowheads="1"/>
          </p:cNvSpPr>
          <p:nvPr/>
        </p:nvSpPr>
        <p:spPr bwMode="auto">
          <a:xfrm>
            <a:off x="104775" y="2463800"/>
            <a:ext cx="822325" cy="819150"/>
          </a:xfrm>
          <a:prstGeom prst="ellipse">
            <a:avLst/>
          </a:prstGeom>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1100" b="1" dirty="0">
                <a:solidFill>
                  <a:srgbClr val="000000"/>
                </a:solidFill>
              </a:rPr>
              <a:t>ＤＶ</a:t>
            </a:r>
            <a:endParaRPr lang="en-US" altLang="ja-JP" sz="1100" b="1" dirty="0">
              <a:solidFill>
                <a:srgbClr val="000000"/>
              </a:solidFill>
            </a:endParaRPr>
          </a:p>
          <a:p>
            <a:pPr algn="ctr">
              <a:defRPr/>
            </a:pPr>
            <a:r>
              <a:rPr lang="ja-JP" altLang="en-US" sz="1100" b="1" dirty="0">
                <a:solidFill>
                  <a:srgbClr val="000000"/>
                </a:solidFill>
              </a:rPr>
              <a:t>性暴力</a:t>
            </a:r>
          </a:p>
        </p:txBody>
      </p:sp>
      <p:cxnSp>
        <p:nvCxnSpPr>
          <p:cNvPr id="212" name="直線矢印コネクタ 211"/>
          <p:cNvCxnSpPr/>
          <p:nvPr/>
        </p:nvCxnSpPr>
        <p:spPr>
          <a:xfrm>
            <a:off x="3398838" y="1976438"/>
            <a:ext cx="438150" cy="89693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4" name="AutoShape 61"/>
          <p:cNvCxnSpPr>
            <a:cxnSpLocks noChangeShapeType="1"/>
            <a:stCxn id="2081" idx="5"/>
          </p:cNvCxnSpPr>
          <p:nvPr/>
        </p:nvCxnSpPr>
        <p:spPr bwMode="auto">
          <a:xfrm flipH="1">
            <a:off x="5035550" y="3736975"/>
            <a:ext cx="690563" cy="639763"/>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6" name="直線矢印コネクタ 215"/>
          <p:cNvCxnSpPr/>
          <p:nvPr/>
        </p:nvCxnSpPr>
        <p:spPr>
          <a:xfrm>
            <a:off x="4133850" y="3535363"/>
            <a:ext cx="296863" cy="7366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8" name="AutoShape 90"/>
          <p:cNvCxnSpPr>
            <a:cxnSpLocks noChangeShapeType="1"/>
            <a:endCxn id="2082" idx="6"/>
          </p:cNvCxnSpPr>
          <p:nvPr/>
        </p:nvCxnSpPr>
        <p:spPr bwMode="auto">
          <a:xfrm flipV="1">
            <a:off x="2862263" y="4645025"/>
            <a:ext cx="1352550" cy="377825"/>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0" name="AutoShape 90"/>
          <p:cNvCxnSpPr>
            <a:cxnSpLocks noChangeShapeType="1"/>
            <a:stCxn id="2055" idx="7"/>
            <a:endCxn id="2057" idx="3"/>
          </p:cNvCxnSpPr>
          <p:nvPr/>
        </p:nvCxnSpPr>
        <p:spPr bwMode="auto">
          <a:xfrm flipV="1">
            <a:off x="2665413" y="3467100"/>
            <a:ext cx="1041400" cy="1076325"/>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8" name="直線矢印コネクタ 187"/>
          <p:cNvCxnSpPr/>
          <p:nvPr/>
        </p:nvCxnSpPr>
        <p:spPr>
          <a:xfrm flipH="1" flipV="1">
            <a:off x="1895475" y="3495675"/>
            <a:ext cx="139700" cy="830263"/>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4" name="Oval 9"/>
          <p:cNvSpPr>
            <a:spLocks noChangeArrowheads="1"/>
          </p:cNvSpPr>
          <p:nvPr/>
        </p:nvSpPr>
        <p:spPr bwMode="auto">
          <a:xfrm>
            <a:off x="3602038" y="2851150"/>
            <a:ext cx="720725" cy="720725"/>
          </a:xfrm>
          <a:prstGeom prst="ellipse">
            <a:avLst/>
          </a:prstGeom>
          <a:solidFill>
            <a:srgbClr val="FFCCFF"/>
          </a:solidFill>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b="1" dirty="0">
                <a:solidFill>
                  <a:srgbClr val="000000"/>
                </a:solidFill>
              </a:rPr>
              <a:t>失業</a:t>
            </a:r>
          </a:p>
        </p:txBody>
      </p:sp>
      <p:sp>
        <p:nvSpPr>
          <p:cNvPr id="159" name="Oval 34"/>
          <p:cNvSpPr>
            <a:spLocks noChangeArrowheads="1"/>
          </p:cNvSpPr>
          <p:nvPr/>
        </p:nvSpPr>
        <p:spPr bwMode="auto">
          <a:xfrm flipH="1">
            <a:off x="4214813" y="4191000"/>
            <a:ext cx="949325" cy="908050"/>
          </a:xfrm>
          <a:prstGeom prst="ellipse">
            <a:avLst/>
          </a:prstGeom>
          <a:solidFill>
            <a:srgbClr val="FF6699"/>
          </a:solidFill>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2000" b="1" dirty="0">
                <a:solidFill>
                  <a:srgbClr val="000000"/>
                </a:solidFill>
              </a:rPr>
              <a:t>生活苦</a:t>
            </a:r>
          </a:p>
        </p:txBody>
      </p:sp>
      <p:sp>
        <p:nvSpPr>
          <p:cNvPr id="163" name="Oval 33"/>
          <p:cNvSpPr>
            <a:spLocks noChangeArrowheads="1"/>
          </p:cNvSpPr>
          <p:nvPr/>
        </p:nvSpPr>
        <p:spPr bwMode="auto">
          <a:xfrm flipH="1">
            <a:off x="5621338" y="3121025"/>
            <a:ext cx="720725" cy="720725"/>
          </a:xfrm>
          <a:prstGeom prst="ellipse">
            <a:avLst/>
          </a:prstGeom>
          <a:solidFill>
            <a:srgbClr val="FF0066"/>
          </a:solidFill>
          <a:ln w="127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b="1" dirty="0">
                <a:solidFill>
                  <a:srgbClr val="000000"/>
                </a:solidFill>
              </a:rPr>
              <a:t>負債</a:t>
            </a:r>
          </a:p>
        </p:txBody>
      </p:sp>
      <p:sp>
        <p:nvSpPr>
          <p:cNvPr id="196" name="Oval 7"/>
          <p:cNvSpPr>
            <a:spLocks noChangeArrowheads="1"/>
          </p:cNvSpPr>
          <p:nvPr/>
        </p:nvSpPr>
        <p:spPr bwMode="auto">
          <a:xfrm>
            <a:off x="1535113" y="4344988"/>
            <a:ext cx="1323975" cy="1352550"/>
          </a:xfrm>
          <a:prstGeom prst="ellipse">
            <a:avLst/>
          </a:prstGeom>
          <a:solidFill>
            <a:srgbClr val="FF5050"/>
          </a:solidFill>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2800" b="1" dirty="0">
                <a:solidFill>
                  <a:srgbClr val="000000"/>
                </a:solidFill>
              </a:rPr>
              <a:t>うつ病</a:t>
            </a:r>
            <a:endParaRPr lang="en-US" altLang="ja-JP" sz="2800" b="1" dirty="0">
              <a:solidFill>
                <a:srgbClr val="000000"/>
              </a:solidFill>
            </a:endParaRPr>
          </a:p>
          <a:p>
            <a:pPr algn="ctr">
              <a:defRPr/>
            </a:pPr>
            <a:r>
              <a:rPr lang="ja-JP" altLang="en-US" sz="1600" b="1" dirty="0">
                <a:solidFill>
                  <a:srgbClr val="000000"/>
                </a:solidFill>
              </a:rPr>
              <a:t>精神疾患</a:t>
            </a:r>
          </a:p>
        </p:txBody>
      </p:sp>
      <p:sp>
        <p:nvSpPr>
          <p:cNvPr id="198" name="Oval 4"/>
          <p:cNvSpPr>
            <a:spLocks noChangeArrowheads="1"/>
          </p:cNvSpPr>
          <p:nvPr/>
        </p:nvSpPr>
        <p:spPr bwMode="auto">
          <a:xfrm>
            <a:off x="2473325" y="5738813"/>
            <a:ext cx="4687888" cy="947737"/>
          </a:xfrm>
          <a:prstGeom prst="ellipse">
            <a:avLst/>
          </a:prstGeom>
          <a:solidFill>
            <a:srgbClr val="FF0000"/>
          </a:solidFill>
          <a:ln w="12700">
            <a:solidFill>
              <a:schemeClr val="tx1"/>
            </a:solidFill>
            <a:round/>
            <a:headEnd/>
            <a:tailEnd/>
          </a:ln>
        </p:spPr>
        <p:txBody>
          <a:bodyPr wrap="none" anchor="ctr"/>
          <a:lstStyle/>
          <a:p>
            <a:pPr algn="ctr"/>
            <a:r>
              <a:rPr lang="ja-JP" altLang="en-US" sz="4000">
                <a:solidFill>
                  <a:srgbClr val="000000"/>
                </a:solidFill>
                <a:ea typeface="ＭＳ Ｐゴシック" pitchFamily="50" charset="-128"/>
              </a:rPr>
              <a:t>自 殺</a:t>
            </a:r>
          </a:p>
        </p:txBody>
      </p:sp>
    </p:spTree>
    <p:extLst>
      <p:ext uri="{BB962C8B-B14F-4D97-AF65-F5344CB8AC3E}">
        <p14:creationId xmlns:p14="http://schemas.microsoft.com/office/powerpoint/2010/main" val="22674140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wipe(left)">
                                      <p:cBhvr>
                                        <p:cTn id="12" dur="500"/>
                                        <p:tgtEl>
                                          <p:spTgt spid="1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3"/>
                                        </p:tgtEl>
                                        <p:attrNameLst>
                                          <p:attrName>style.visibility</p:attrName>
                                        </p:attrNameLst>
                                      </p:cBhvr>
                                      <p:to>
                                        <p:strVal val="visible"/>
                                      </p:to>
                                    </p:set>
                                    <p:animEffect transition="in" filter="wipe(left)">
                                      <p:cBhvr>
                                        <p:cTn id="17" dur="500"/>
                                        <p:tgtEl>
                                          <p:spTgt spid="1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6"/>
                                        </p:tgtEl>
                                        <p:attrNameLst>
                                          <p:attrName>style.visibility</p:attrName>
                                        </p:attrNameLst>
                                      </p:cBhvr>
                                      <p:to>
                                        <p:strVal val="visible"/>
                                      </p:to>
                                    </p:set>
                                    <p:animEffect transition="in" filter="wipe(left)">
                                      <p:cBhvr>
                                        <p:cTn id="22" dur="500"/>
                                        <p:tgtEl>
                                          <p:spTgt spid="1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8"/>
                                        </p:tgtEl>
                                        <p:attrNameLst>
                                          <p:attrName>style.visibility</p:attrName>
                                        </p:attrNameLst>
                                      </p:cBhvr>
                                      <p:to>
                                        <p:strVal val="visible"/>
                                      </p:to>
                                    </p:set>
                                    <p:animEffect transition="in" filter="wipe(left)">
                                      <p:cBhvr>
                                        <p:cTn id="27"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9" grpId="0" animBg="1"/>
      <p:bldP spid="163" grpId="0" animBg="1"/>
      <p:bldP spid="196" grpId="0" animBg="1"/>
      <p:bldP spid="19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323850" y="1700213"/>
            <a:ext cx="8496300" cy="4657725"/>
          </a:xfrm>
          <a:solidFill>
            <a:schemeClr val="bg1"/>
          </a:solidFill>
          <a:ln>
            <a:solidFill>
              <a:schemeClr val="tx1"/>
            </a:solidFill>
          </a:ln>
        </p:spPr>
        <p:txBody>
          <a:bodyPr/>
          <a:lstStyle/>
          <a:p>
            <a:pPr marL="0" indent="0" eaLnBrk="1" hangingPunct="1">
              <a:lnSpc>
                <a:spcPct val="80000"/>
              </a:lnSpc>
              <a:buFontTx/>
              <a:buNone/>
              <a:tabLst>
                <a:tab pos="2332038" algn="l"/>
              </a:tabLst>
            </a:pPr>
            <a:endParaRPr lang="en-US" altLang="ja-JP" sz="500" dirty="0" smtClean="0"/>
          </a:p>
          <a:p>
            <a:pPr marL="0" indent="0" eaLnBrk="1" hangingPunct="1">
              <a:lnSpc>
                <a:spcPct val="80000"/>
              </a:lnSpc>
              <a:buFontTx/>
              <a:buNone/>
              <a:tabLst>
                <a:tab pos="2332038" algn="l"/>
              </a:tabLst>
            </a:pPr>
            <a:r>
              <a:rPr lang="en-US" altLang="ja-JP" sz="1600" b="1" dirty="0" smtClean="0"/>
              <a:t>【</a:t>
            </a:r>
            <a:r>
              <a:rPr lang="ja-JP" altLang="en-US" sz="1600" b="1" dirty="0" smtClean="0"/>
              <a:t>失業者</a:t>
            </a:r>
            <a:r>
              <a:rPr lang="en-US" altLang="ja-JP" sz="1600" b="1" dirty="0" smtClean="0"/>
              <a:t>】</a:t>
            </a:r>
            <a:r>
              <a:rPr lang="en-US" altLang="ja-JP" sz="800" b="1" dirty="0" smtClean="0"/>
              <a:t> </a:t>
            </a:r>
            <a:r>
              <a:rPr lang="en-US" altLang="ja-JP" sz="1600" dirty="0" smtClean="0"/>
              <a:t>     ① </a:t>
            </a:r>
            <a:r>
              <a:rPr lang="ja-JP" altLang="en-US" sz="1600" dirty="0" smtClean="0"/>
              <a:t>失業→生活苦→多重債務→うつ状態→</a:t>
            </a:r>
            <a:r>
              <a:rPr lang="ja-JP" altLang="en-US" sz="1600" b="1" dirty="0" smtClean="0"/>
              <a:t>自殺</a:t>
            </a:r>
          </a:p>
          <a:p>
            <a:pPr marL="0" indent="0" eaLnBrk="1" hangingPunct="1">
              <a:lnSpc>
                <a:spcPct val="80000"/>
              </a:lnSpc>
              <a:buFontTx/>
              <a:buNone/>
              <a:tabLst>
                <a:tab pos="2332038" algn="l"/>
              </a:tabLst>
            </a:pPr>
            <a:r>
              <a:rPr lang="ja-JP" altLang="en-US" sz="1600" dirty="0" smtClean="0"/>
              <a:t>                    ② 連帯保証債務→倒産→離婚の悩み＋将来生活への不安→</a:t>
            </a:r>
            <a:r>
              <a:rPr lang="ja-JP" altLang="en-US" sz="1600" b="1" dirty="0" smtClean="0"/>
              <a:t>自殺</a:t>
            </a:r>
          </a:p>
          <a:p>
            <a:pPr marL="0" indent="0" eaLnBrk="1" hangingPunct="1">
              <a:lnSpc>
                <a:spcPct val="80000"/>
              </a:lnSpc>
              <a:buFontTx/>
              <a:buNone/>
              <a:tabLst>
                <a:tab pos="2332038" algn="l"/>
              </a:tabLst>
            </a:pPr>
            <a:r>
              <a:rPr lang="ja-JP" altLang="en-US" sz="1600" dirty="0" smtClean="0"/>
              <a:t>                    ③ 犯罪被害（性的暴行など）→精神疾患→失業＋失恋→</a:t>
            </a:r>
            <a:r>
              <a:rPr lang="ja-JP" altLang="en-US" sz="1600" b="1" dirty="0" smtClean="0"/>
              <a:t>自殺</a:t>
            </a:r>
          </a:p>
          <a:p>
            <a:pPr marL="0" indent="0" eaLnBrk="1" hangingPunct="1">
              <a:lnSpc>
                <a:spcPct val="80000"/>
              </a:lnSpc>
              <a:buFontTx/>
              <a:buNone/>
              <a:tabLst>
                <a:tab pos="2332038" algn="l"/>
              </a:tabLst>
            </a:pPr>
            <a:endParaRPr lang="ja-JP" altLang="en-US" sz="900" dirty="0" smtClean="0"/>
          </a:p>
          <a:p>
            <a:pPr marL="0" indent="0" eaLnBrk="1" hangingPunct="1">
              <a:lnSpc>
                <a:spcPct val="80000"/>
              </a:lnSpc>
              <a:buFontTx/>
              <a:buNone/>
              <a:tabLst>
                <a:tab pos="2332038" algn="l"/>
              </a:tabLst>
            </a:pPr>
            <a:r>
              <a:rPr lang="en-US" altLang="ja-JP" sz="1600" b="1" dirty="0" smtClean="0"/>
              <a:t>【</a:t>
            </a:r>
            <a:r>
              <a:rPr lang="ja-JP" altLang="en-US" sz="1600" b="1" dirty="0" smtClean="0"/>
              <a:t>労働者</a:t>
            </a:r>
            <a:r>
              <a:rPr lang="en-US" altLang="ja-JP" sz="1600" b="1" dirty="0" smtClean="0"/>
              <a:t>】</a:t>
            </a:r>
            <a:r>
              <a:rPr lang="en-US" altLang="ja-JP" sz="800" b="1" dirty="0" smtClean="0"/>
              <a:t> </a:t>
            </a:r>
            <a:r>
              <a:rPr lang="ja-JP" altLang="en-US" sz="800" b="1" dirty="0" smtClean="0"/>
              <a:t>　　　　</a:t>
            </a:r>
            <a:r>
              <a:rPr lang="en-US" altLang="ja-JP" sz="1600" dirty="0" smtClean="0"/>
              <a:t>① </a:t>
            </a:r>
            <a:r>
              <a:rPr lang="ja-JP" altLang="en-US" sz="1600" dirty="0" smtClean="0"/>
              <a:t>配置転換→過労＋職場の人間関係→うつ状態→</a:t>
            </a:r>
            <a:r>
              <a:rPr lang="ja-JP" altLang="en-US" sz="1600" b="1" dirty="0" smtClean="0"/>
              <a:t>自殺</a:t>
            </a:r>
          </a:p>
          <a:p>
            <a:pPr marL="0" indent="0" eaLnBrk="1" hangingPunct="1">
              <a:lnSpc>
                <a:spcPct val="80000"/>
              </a:lnSpc>
              <a:buFontTx/>
              <a:buNone/>
              <a:tabLst>
                <a:tab pos="2332038" algn="l"/>
              </a:tabLst>
            </a:pPr>
            <a:r>
              <a:rPr lang="ja-JP" altLang="en-US" sz="1600" dirty="0" smtClean="0"/>
              <a:t>                    ② 昇進→過労→仕事の失敗→職場の人間関係→</a:t>
            </a:r>
            <a:r>
              <a:rPr lang="ja-JP" altLang="en-US" sz="1600" b="1" dirty="0" smtClean="0"/>
              <a:t>自殺</a:t>
            </a:r>
          </a:p>
          <a:p>
            <a:pPr marL="0" indent="0" eaLnBrk="1" hangingPunct="1">
              <a:lnSpc>
                <a:spcPct val="80000"/>
              </a:lnSpc>
              <a:buFontTx/>
              <a:buNone/>
              <a:tabLst>
                <a:tab pos="2332038" algn="l"/>
              </a:tabLst>
            </a:pPr>
            <a:r>
              <a:rPr lang="ja-JP" altLang="en-US" sz="1600" dirty="0" smtClean="0"/>
              <a:t>                    ③ 職場のいじめ→うつ病→</a:t>
            </a:r>
            <a:r>
              <a:rPr lang="ja-JP" altLang="en-US" sz="1600" b="1" dirty="0" smtClean="0"/>
              <a:t>自殺</a:t>
            </a:r>
          </a:p>
          <a:p>
            <a:pPr marL="0" indent="0" eaLnBrk="1" hangingPunct="1">
              <a:lnSpc>
                <a:spcPct val="80000"/>
              </a:lnSpc>
              <a:buFontTx/>
              <a:buNone/>
              <a:tabLst>
                <a:tab pos="2332038" algn="l"/>
              </a:tabLst>
            </a:pPr>
            <a:endParaRPr lang="ja-JP" altLang="en-US" sz="900" dirty="0" smtClean="0"/>
          </a:p>
          <a:p>
            <a:pPr marL="0" indent="0" eaLnBrk="1" hangingPunct="1">
              <a:lnSpc>
                <a:spcPct val="80000"/>
              </a:lnSpc>
              <a:buFontTx/>
              <a:buNone/>
              <a:tabLst>
                <a:tab pos="2332038" algn="l"/>
              </a:tabLst>
            </a:pPr>
            <a:r>
              <a:rPr lang="en-US" altLang="ja-JP" sz="1600" b="1" dirty="0" smtClean="0"/>
              <a:t>【</a:t>
            </a:r>
            <a:r>
              <a:rPr lang="ja-JP" altLang="en-US" sz="1600" b="1" dirty="0" smtClean="0"/>
              <a:t>自営者</a:t>
            </a:r>
            <a:r>
              <a:rPr lang="en-US" altLang="ja-JP" sz="1600" b="1" dirty="0" smtClean="0"/>
              <a:t>】      </a:t>
            </a:r>
            <a:r>
              <a:rPr lang="en-US" altLang="ja-JP" sz="1600" dirty="0" smtClean="0"/>
              <a:t>① </a:t>
            </a:r>
            <a:r>
              <a:rPr lang="ja-JP" altLang="en-US" sz="1600" dirty="0" smtClean="0"/>
              <a:t>事業不振→生活苦→多重債務→うつ状態→</a:t>
            </a:r>
            <a:r>
              <a:rPr lang="ja-JP" altLang="en-US" sz="1600" b="1" dirty="0" smtClean="0"/>
              <a:t>自殺</a:t>
            </a:r>
          </a:p>
          <a:p>
            <a:pPr marL="0" indent="0" eaLnBrk="1" hangingPunct="1">
              <a:lnSpc>
                <a:spcPct val="80000"/>
              </a:lnSpc>
              <a:buFontTx/>
              <a:buNone/>
              <a:tabLst>
                <a:tab pos="2332038" algn="l"/>
              </a:tabLst>
            </a:pPr>
            <a:r>
              <a:rPr lang="ja-JP" altLang="en-US" sz="1600" dirty="0" smtClean="0"/>
              <a:t>                 </a:t>
            </a:r>
            <a:r>
              <a:rPr lang="ja-JP" altLang="en-US" sz="800" dirty="0" smtClean="0"/>
              <a:t>      </a:t>
            </a:r>
            <a:r>
              <a:rPr lang="ja-JP" altLang="en-US" sz="1600" dirty="0" smtClean="0"/>
              <a:t>② 介護疲れ→事業不振→過労→身体疾患＋うつ状態→</a:t>
            </a:r>
            <a:r>
              <a:rPr lang="ja-JP" altLang="en-US" sz="1600" b="1" dirty="0" smtClean="0"/>
              <a:t>自殺</a:t>
            </a:r>
          </a:p>
          <a:p>
            <a:pPr marL="0" indent="0" eaLnBrk="1" hangingPunct="1">
              <a:lnSpc>
                <a:spcPct val="80000"/>
              </a:lnSpc>
              <a:buFontTx/>
              <a:buNone/>
              <a:tabLst>
                <a:tab pos="2332038" algn="l"/>
              </a:tabLst>
            </a:pPr>
            <a:r>
              <a:rPr lang="ja-JP" altLang="en-US" sz="1600" dirty="0" smtClean="0"/>
              <a:t>                 </a:t>
            </a:r>
            <a:r>
              <a:rPr lang="ja-JP" altLang="en-US" sz="900" dirty="0" smtClean="0"/>
              <a:t>     </a:t>
            </a:r>
            <a:r>
              <a:rPr lang="ja-JP" altLang="en-US" sz="1600" dirty="0" smtClean="0"/>
              <a:t>③ 解雇→再就職失敗→やむを得ず起業→事業不振→多重債務→生活苦→</a:t>
            </a:r>
            <a:r>
              <a:rPr lang="ja-JP" altLang="en-US" sz="1600" b="1" dirty="0" smtClean="0"/>
              <a:t>自殺</a:t>
            </a:r>
          </a:p>
          <a:p>
            <a:pPr marL="0" indent="0" eaLnBrk="1" hangingPunct="1">
              <a:lnSpc>
                <a:spcPct val="80000"/>
              </a:lnSpc>
              <a:buFontTx/>
              <a:buNone/>
              <a:tabLst>
                <a:tab pos="2332038" algn="l"/>
              </a:tabLst>
            </a:pPr>
            <a:endParaRPr lang="ja-JP" altLang="en-US" sz="900" dirty="0" smtClean="0"/>
          </a:p>
          <a:p>
            <a:pPr marL="0" indent="0" eaLnBrk="1" hangingPunct="1">
              <a:lnSpc>
                <a:spcPct val="80000"/>
              </a:lnSpc>
              <a:buFontTx/>
              <a:buNone/>
              <a:tabLst>
                <a:tab pos="2332038" algn="l"/>
              </a:tabLst>
            </a:pPr>
            <a:r>
              <a:rPr lang="en-US" altLang="ja-JP" sz="1600" b="1" dirty="0" smtClean="0"/>
              <a:t>【</a:t>
            </a:r>
            <a:r>
              <a:rPr lang="ja-JP" altLang="en-US" sz="1600" b="1" dirty="0" smtClean="0"/>
              <a:t>主婦など（就業経験のない無職者）</a:t>
            </a:r>
            <a:r>
              <a:rPr lang="en-US" altLang="ja-JP" sz="1600" b="1" dirty="0" smtClean="0"/>
              <a:t>】</a:t>
            </a:r>
          </a:p>
          <a:p>
            <a:pPr marL="0" indent="0" eaLnBrk="1" hangingPunct="1">
              <a:lnSpc>
                <a:spcPct val="80000"/>
              </a:lnSpc>
              <a:buFontTx/>
              <a:buNone/>
              <a:tabLst>
                <a:tab pos="2332038" algn="l"/>
              </a:tabLst>
            </a:pPr>
            <a:r>
              <a:rPr lang="en-US" altLang="ja-JP" sz="1600" dirty="0" smtClean="0"/>
              <a:t>                    ① </a:t>
            </a:r>
            <a:r>
              <a:rPr lang="ja-JP" altLang="en-US" sz="1600" dirty="0" smtClean="0"/>
              <a:t>子育ての悩み→夫婦間の不和→うつ状態→</a:t>
            </a:r>
            <a:r>
              <a:rPr lang="ja-JP" altLang="en-US" sz="1600" b="1" dirty="0" smtClean="0"/>
              <a:t>自殺</a:t>
            </a:r>
          </a:p>
          <a:p>
            <a:pPr marL="0" indent="0" eaLnBrk="1" hangingPunct="1">
              <a:lnSpc>
                <a:spcPct val="80000"/>
              </a:lnSpc>
              <a:buFontTx/>
              <a:buNone/>
              <a:tabLst>
                <a:tab pos="2332038" algn="l"/>
              </a:tabLst>
            </a:pPr>
            <a:r>
              <a:rPr lang="ja-JP" altLang="en-US" sz="1600" dirty="0" smtClean="0"/>
              <a:t>                    ② ＤＶ→うつ病＋離婚の悩み→生活苦→多重債務→</a:t>
            </a:r>
            <a:r>
              <a:rPr lang="ja-JP" altLang="en-US" sz="1600" b="1" dirty="0" smtClean="0"/>
              <a:t>自殺</a:t>
            </a:r>
          </a:p>
          <a:p>
            <a:pPr marL="0" indent="0" eaLnBrk="1" hangingPunct="1">
              <a:lnSpc>
                <a:spcPct val="80000"/>
              </a:lnSpc>
              <a:buFontTx/>
              <a:buNone/>
              <a:tabLst>
                <a:tab pos="2332038" algn="l"/>
              </a:tabLst>
            </a:pPr>
            <a:r>
              <a:rPr lang="ja-JP" altLang="en-US" sz="1600" dirty="0" smtClean="0"/>
              <a:t>                    ③ 身体疾患＋家族の死→将来生活への不安→</a:t>
            </a:r>
            <a:r>
              <a:rPr lang="ja-JP" altLang="en-US" sz="1600" b="1" dirty="0" smtClean="0"/>
              <a:t>自殺</a:t>
            </a:r>
          </a:p>
          <a:p>
            <a:pPr marL="0" indent="0" eaLnBrk="1" hangingPunct="1">
              <a:lnSpc>
                <a:spcPct val="80000"/>
              </a:lnSpc>
              <a:buFontTx/>
              <a:buNone/>
              <a:tabLst>
                <a:tab pos="2332038" algn="l"/>
              </a:tabLst>
            </a:pPr>
            <a:endParaRPr lang="ja-JP" altLang="en-US" sz="900" dirty="0" smtClean="0"/>
          </a:p>
          <a:p>
            <a:pPr marL="0" indent="0" eaLnBrk="1" hangingPunct="1">
              <a:lnSpc>
                <a:spcPct val="80000"/>
              </a:lnSpc>
              <a:buFontTx/>
              <a:buNone/>
              <a:tabLst>
                <a:tab pos="2332038" algn="l"/>
              </a:tabLst>
            </a:pPr>
            <a:r>
              <a:rPr lang="en-US" altLang="ja-JP" sz="1600" b="1" dirty="0" smtClean="0"/>
              <a:t>【</a:t>
            </a:r>
            <a:r>
              <a:rPr lang="ja-JP" altLang="en-US" sz="1600" b="1" dirty="0" smtClean="0"/>
              <a:t>学生</a:t>
            </a:r>
            <a:r>
              <a:rPr lang="en-US" altLang="ja-JP" sz="1600" b="1" dirty="0" smtClean="0"/>
              <a:t>】         </a:t>
            </a:r>
            <a:r>
              <a:rPr lang="en-US" altLang="ja-JP" sz="1600" dirty="0" smtClean="0"/>
              <a:t>① </a:t>
            </a:r>
            <a:r>
              <a:rPr lang="ja-JP" altLang="en-US" sz="1600" dirty="0" smtClean="0"/>
              <a:t>いじめ→学業不振＋学内の人間関係（教師と）→進路の悩み→</a:t>
            </a:r>
            <a:r>
              <a:rPr lang="ja-JP" altLang="en-US" sz="1600" b="1" dirty="0" smtClean="0"/>
              <a:t>自殺</a:t>
            </a:r>
          </a:p>
          <a:p>
            <a:pPr marL="0" indent="0" eaLnBrk="1" hangingPunct="1">
              <a:lnSpc>
                <a:spcPct val="80000"/>
              </a:lnSpc>
              <a:buFontTx/>
              <a:buNone/>
              <a:tabLst>
                <a:tab pos="2332038" algn="l"/>
              </a:tabLst>
            </a:pPr>
            <a:r>
              <a:rPr lang="ja-JP" altLang="en-US" sz="1600" dirty="0" smtClean="0"/>
              <a:t>                   </a:t>
            </a:r>
            <a:r>
              <a:rPr lang="ja-JP" altLang="en-US" sz="800" dirty="0" smtClean="0"/>
              <a:t>  </a:t>
            </a:r>
            <a:r>
              <a:rPr lang="ja-JP" altLang="en-US" sz="1600" dirty="0" smtClean="0"/>
              <a:t>② 親子間の不和→ひきこもり→うつ状態→将来生活への不安→</a:t>
            </a:r>
            <a:r>
              <a:rPr lang="ja-JP" altLang="en-US" sz="1600" b="1" dirty="0" smtClean="0"/>
              <a:t>自殺</a:t>
            </a:r>
          </a:p>
          <a:p>
            <a:pPr marL="0" indent="0" algn="ctr" eaLnBrk="1" hangingPunct="1">
              <a:lnSpc>
                <a:spcPct val="80000"/>
              </a:lnSpc>
              <a:spcBef>
                <a:spcPct val="10000"/>
              </a:spcBef>
              <a:buFontTx/>
              <a:buNone/>
              <a:tabLst>
                <a:tab pos="2332038" algn="l"/>
              </a:tabLst>
            </a:pPr>
            <a:endParaRPr lang="en-US" altLang="ja-JP" sz="900" dirty="0" smtClean="0"/>
          </a:p>
        </p:txBody>
      </p:sp>
      <p:sp>
        <p:nvSpPr>
          <p:cNvPr id="362500" name="Rectangle 4"/>
          <p:cNvSpPr>
            <a:spLocks noChangeArrowheads="1"/>
          </p:cNvSpPr>
          <p:nvPr/>
        </p:nvSpPr>
        <p:spPr bwMode="auto">
          <a:xfrm>
            <a:off x="1951673" y="86995"/>
            <a:ext cx="6491287" cy="1143000"/>
          </a:xfrm>
          <a:prstGeom prst="rect">
            <a:avLst/>
          </a:prstGeom>
          <a:solidFill>
            <a:schemeClr val="bg1"/>
          </a:solidFill>
          <a:ln w="9525">
            <a:noFill/>
            <a:miter lim="800000"/>
            <a:headEnd/>
            <a:tailEnd/>
          </a:ln>
          <a:effectLst/>
        </p:spPr>
        <p:txBody>
          <a:bodyPr anchor="ctr"/>
          <a:lstStyle/>
          <a:p>
            <a:pPr algn="ctr">
              <a:defRPr/>
            </a:pPr>
            <a:r>
              <a:rPr lang="ja-JP" altLang="en-US" sz="4400" dirty="0">
                <a:solidFill>
                  <a:srgbClr val="000000"/>
                </a:solidFill>
                <a:effectLst>
                  <a:outerShdw blurRad="38100" dist="38100" dir="2700000" algn="tl">
                    <a:srgbClr val="000000">
                      <a:alpha val="43137"/>
                    </a:srgbClr>
                  </a:outerShdw>
                </a:effectLst>
                <a:latin typeface="ＭＳ Ｐゴシック"/>
                <a:ea typeface="ＭＳ Ｐゴシック"/>
              </a:rPr>
              <a:t>「自殺</a:t>
            </a:r>
            <a:r>
              <a:rPr lang="ja-JP" altLang="en-US" sz="3600" dirty="0">
                <a:solidFill>
                  <a:srgbClr val="000000"/>
                </a:solidFill>
                <a:effectLst>
                  <a:outerShdw blurRad="38100" dist="38100" dir="2700000" algn="tl">
                    <a:srgbClr val="000000">
                      <a:alpha val="43137"/>
                    </a:srgbClr>
                  </a:outerShdw>
                </a:effectLst>
                <a:latin typeface="ＭＳ Ｐゴシック"/>
                <a:ea typeface="ＭＳ Ｐゴシック"/>
              </a:rPr>
              <a:t>の</a:t>
            </a:r>
            <a:r>
              <a:rPr lang="ja-JP" altLang="en-US" sz="4400" dirty="0">
                <a:solidFill>
                  <a:srgbClr val="FB2D32"/>
                </a:solidFill>
                <a:effectLst>
                  <a:outerShdw blurRad="38100" dist="38100" dir="2700000" algn="tl">
                    <a:srgbClr val="000000">
                      <a:alpha val="43137"/>
                    </a:srgbClr>
                  </a:outerShdw>
                </a:effectLst>
                <a:latin typeface="ＭＳ Ｐゴシック"/>
                <a:ea typeface="ＭＳ Ｐゴシック"/>
              </a:rPr>
              <a:t>危機経路</a:t>
            </a:r>
            <a:r>
              <a:rPr lang="ja-JP" altLang="en-US" sz="4400" dirty="0">
                <a:solidFill>
                  <a:srgbClr val="000000"/>
                </a:solidFill>
                <a:effectLst>
                  <a:outerShdw blurRad="38100" dist="38100" dir="2700000" algn="tl">
                    <a:srgbClr val="000000">
                      <a:alpha val="43137"/>
                    </a:srgbClr>
                  </a:outerShdw>
                </a:effectLst>
                <a:latin typeface="ＭＳ Ｐゴシック"/>
                <a:ea typeface="ＭＳ Ｐゴシック"/>
              </a:rPr>
              <a:t>」事例</a:t>
            </a:r>
          </a:p>
        </p:txBody>
      </p:sp>
      <p:sp>
        <p:nvSpPr>
          <p:cNvPr id="27653" name="テキスト ボックス 4"/>
          <p:cNvSpPr txBox="1">
            <a:spLocks noChangeArrowheads="1"/>
          </p:cNvSpPr>
          <p:nvPr/>
        </p:nvSpPr>
        <p:spPr bwMode="auto">
          <a:xfrm>
            <a:off x="6357938" y="1376363"/>
            <a:ext cx="2928937" cy="338137"/>
          </a:xfrm>
          <a:prstGeom prst="rect">
            <a:avLst/>
          </a:prstGeom>
          <a:noFill/>
          <a:ln w="9525">
            <a:noFill/>
            <a:miter lim="800000"/>
            <a:headEnd/>
            <a:tailEnd/>
          </a:ln>
        </p:spPr>
        <p:txBody>
          <a:bodyPr>
            <a:spAutoFit/>
          </a:bodyPr>
          <a:lstStyle/>
          <a:p>
            <a:r>
              <a:rPr lang="ja-JP" altLang="en-US" sz="1600">
                <a:solidFill>
                  <a:srgbClr val="000000"/>
                </a:solidFill>
                <a:ea typeface="ＭＳ Ｐゴシック" pitchFamily="50" charset="-128"/>
              </a:rPr>
              <a:t>（「→」＝連鎖、「＋」＝併発）</a:t>
            </a:r>
          </a:p>
        </p:txBody>
      </p:sp>
      <p:sp>
        <p:nvSpPr>
          <p:cNvPr id="27654" name="テキスト ボックス 5"/>
          <p:cNvSpPr txBox="1">
            <a:spLocks noChangeArrowheads="1"/>
          </p:cNvSpPr>
          <p:nvPr/>
        </p:nvSpPr>
        <p:spPr bwMode="auto">
          <a:xfrm>
            <a:off x="5166043" y="6357938"/>
            <a:ext cx="3866764" cy="338554"/>
          </a:xfrm>
          <a:prstGeom prst="rect">
            <a:avLst/>
          </a:prstGeom>
          <a:noFill/>
          <a:ln w="9525">
            <a:noFill/>
            <a:miter lim="800000"/>
            <a:headEnd/>
            <a:tailEnd/>
          </a:ln>
        </p:spPr>
        <p:txBody>
          <a:bodyPr wrap="none">
            <a:spAutoFit/>
          </a:bodyPr>
          <a:lstStyle/>
          <a:p>
            <a:r>
              <a:rPr lang="ja-JP" altLang="en-US" sz="1600" dirty="0">
                <a:solidFill>
                  <a:srgbClr val="000000"/>
                </a:solidFill>
                <a:ea typeface="ＭＳ Ｐゴシック" pitchFamily="50" charset="-128"/>
              </a:rPr>
              <a:t>ライフリンク「自殺実態</a:t>
            </a:r>
            <a:r>
              <a:rPr lang="en-US" altLang="ja-JP" sz="1600" dirty="0">
                <a:solidFill>
                  <a:srgbClr val="000000"/>
                </a:solidFill>
                <a:ea typeface="ＭＳ Ｐゴシック" pitchFamily="50" charset="-128"/>
              </a:rPr>
              <a:t>1000</a:t>
            </a:r>
            <a:r>
              <a:rPr lang="ja-JP" altLang="en-US" sz="1600" dirty="0">
                <a:solidFill>
                  <a:srgbClr val="000000"/>
                </a:solidFill>
                <a:ea typeface="ＭＳ Ｐゴシック" pitchFamily="50" charset="-128"/>
              </a:rPr>
              <a:t>人調査</a:t>
            </a:r>
            <a:r>
              <a:rPr lang="ja-JP" altLang="en-US" sz="1600" dirty="0" smtClean="0">
                <a:solidFill>
                  <a:srgbClr val="000000"/>
                </a:solidFill>
                <a:ea typeface="ＭＳ Ｐゴシック" pitchFamily="50" charset="-128"/>
              </a:rPr>
              <a:t>」を改編</a:t>
            </a:r>
            <a:endParaRPr lang="ja-JP" altLang="en-US" sz="1600" dirty="0">
              <a:solidFill>
                <a:srgbClr val="000000"/>
              </a:solidFill>
              <a:ea typeface="ＭＳ Ｐゴシック" pitchFamily="50" charset="-128"/>
            </a:endParaRPr>
          </a:p>
        </p:txBody>
      </p:sp>
      <p:pic>
        <p:nvPicPr>
          <p:cNvPr id="7" name="Picture 3"/>
          <p:cNvPicPr>
            <a:picLocks noChangeAspect="1" noChangeArrowheads="1"/>
          </p:cNvPicPr>
          <p:nvPr/>
        </p:nvPicPr>
        <p:blipFill>
          <a:blip r:embed="rId3" cstate="print"/>
          <a:srcRect/>
          <a:stretch>
            <a:fillRect/>
          </a:stretch>
        </p:blipFill>
        <p:spPr bwMode="auto">
          <a:xfrm>
            <a:off x="179389" y="188913"/>
            <a:ext cx="1000486" cy="936625"/>
          </a:xfrm>
          <a:prstGeom prst="rect">
            <a:avLst/>
          </a:prstGeom>
          <a:noFill/>
          <a:ln w="9525">
            <a:noFill/>
            <a:miter lim="800000"/>
            <a:headEnd/>
            <a:tailEnd/>
          </a:ln>
        </p:spPr>
      </p:pic>
    </p:spTree>
    <p:extLst>
      <p:ext uri="{BB962C8B-B14F-4D97-AF65-F5344CB8AC3E}">
        <p14:creationId xmlns:p14="http://schemas.microsoft.com/office/powerpoint/2010/main" val="296998535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p:txBody>
          <a:bodyPr/>
          <a:lstStyle/>
          <a:p>
            <a:endParaRPr lang="ja-JP" altLang="ja-JP" smtClean="0"/>
          </a:p>
        </p:txBody>
      </p:sp>
      <p:pic>
        <p:nvPicPr>
          <p:cNvPr id="28675" name="Picture 4"/>
          <p:cNvPicPr>
            <a:picLocks noChangeAspect="1" noChangeArrowheads="1"/>
          </p:cNvPicPr>
          <p:nvPr/>
        </p:nvPicPr>
        <p:blipFill>
          <a:blip r:embed="rId3" cstate="print"/>
          <a:srcRect l="8478" t="-2644" r="15952"/>
          <a:stretch>
            <a:fillRect/>
          </a:stretch>
        </p:blipFill>
        <p:spPr bwMode="auto">
          <a:xfrm>
            <a:off x="428625" y="1490028"/>
            <a:ext cx="8286750" cy="5186362"/>
          </a:xfrm>
          <a:prstGeom prst="rect">
            <a:avLst/>
          </a:prstGeom>
          <a:noFill/>
          <a:ln w="9525">
            <a:noFill/>
            <a:miter lim="800000"/>
            <a:headEnd/>
            <a:tailEnd/>
          </a:ln>
        </p:spPr>
      </p:pic>
      <p:sp>
        <p:nvSpPr>
          <p:cNvPr id="7" name="タイトル 7"/>
          <p:cNvSpPr txBox="1">
            <a:spLocks/>
          </p:cNvSpPr>
          <p:nvPr/>
        </p:nvSpPr>
        <p:spPr bwMode="auto">
          <a:xfrm>
            <a:off x="1499553" y="61278"/>
            <a:ext cx="6923087" cy="1143000"/>
          </a:xfrm>
          <a:prstGeom prst="rect">
            <a:avLst/>
          </a:prstGeom>
          <a:noFill/>
          <a:ln w="9525">
            <a:noFill/>
            <a:miter lim="800000"/>
            <a:headEnd/>
            <a:tailEnd/>
          </a:ln>
        </p:spPr>
        <p:txBody>
          <a:bodyPr anchor="ctr"/>
          <a:lstStyle/>
          <a:p>
            <a:pPr algn="ctr">
              <a:defRPr/>
            </a:pPr>
            <a:r>
              <a:rPr lang="ja-JP" altLang="en-US" sz="4400" kern="0" spc="400" dirty="0">
                <a:solidFill>
                  <a:srgbClr val="000000"/>
                </a:solidFill>
                <a:effectLst>
                  <a:outerShdw blurRad="38100" dist="38100" dir="2700000" algn="tl">
                    <a:srgbClr val="C0C0C0"/>
                  </a:outerShdw>
                </a:effectLst>
                <a:latin typeface="Arial"/>
                <a:ea typeface="ＭＳ Ｐゴシック"/>
              </a:rPr>
              <a:t>自殺要因</a:t>
            </a:r>
            <a:r>
              <a:rPr lang="ja-JP" altLang="en-US" sz="3600" kern="0" spc="400" dirty="0">
                <a:solidFill>
                  <a:srgbClr val="000000"/>
                </a:solidFill>
                <a:effectLst>
                  <a:outerShdw blurRad="38100" dist="38100" dir="2700000" algn="tl">
                    <a:srgbClr val="C0C0C0"/>
                  </a:outerShdw>
                </a:effectLst>
                <a:latin typeface="Arial"/>
                <a:ea typeface="ＭＳ Ｐゴシック"/>
              </a:rPr>
              <a:t>の</a:t>
            </a:r>
            <a:r>
              <a:rPr lang="ja-JP" altLang="en-US" sz="4400" kern="0" spc="400" dirty="0">
                <a:solidFill>
                  <a:srgbClr val="FF0000"/>
                </a:solidFill>
                <a:effectLst>
                  <a:outerShdw blurRad="38100" dist="38100" dir="2700000" algn="tl">
                    <a:srgbClr val="C0C0C0"/>
                  </a:outerShdw>
                </a:effectLst>
                <a:latin typeface="Arial"/>
                <a:ea typeface="ＭＳ Ｐゴシック"/>
              </a:rPr>
              <a:t>連鎖図</a:t>
            </a:r>
            <a:endParaRPr lang="ja-JP" altLang="en-US" sz="4400" kern="0" dirty="0">
              <a:solidFill>
                <a:srgbClr val="000000"/>
              </a:solidFill>
              <a:latin typeface="Arial"/>
              <a:ea typeface="ＭＳ Ｐゴシック"/>
            </a:endParaRPr>
          </a:p>
        </p:txBody>
      </p:sp>
      <p:sp>
        <p:nvSpPr>
          <p:cNvPr id="28678" name="テキスト ボックス 4"/>
          <p:cNvSpPr txBox="1">
            <a:spLocks noChangeArrowheads="1"/>
          </p:cNvSpPr>
          <p:nvPr/>
        </p:nvSpPr>
        <p:spPr bwMode="auto">
          <a:xfrm>
            <a:off x="6634163" y="6102350"/>
            <a:ext cx="2281237" cy="585788"/>
          </a:xfrm>
          <a:prstGeom prst="rect">
            <a:avLst/>
          </a:prstGeom>
          <a:noFill/>
          <a:ln w="9525">
            <a:noFill/>
            <a:miter lim="800000"/>
            <a:headEnd/>
            <a:tailEnd/>
          </a:ln>
        </p:spPr>
        <p:txBody>
          <a:bodyPr wrap="none">
            <a:spAutoFit/>
          </a:bodyPr>
          <a:lstStyle/>
          <a:p>
            <a:r>
              <a:rPr lang="ja-JP" altLang="en-US" sz="1600">
                <a:solidFill>
                  <a:srgbClr val="000000"/>
                </a:solidFill>
                <a:ea typeface="ＭＳ Ｐゴシック" pitchFamily="50" charset="-128"/>
              </a:rPr>
              <a:t>ライフリンク</a:t>
            </a:r>
            <a:endParaRPr lang="en-US" altLang="ja-JP" sz="1600">
              <a:solidFill>
                <a:srgbClr val="000000"/>
              </a:solidFill>
              <a:ea typeface="ＭＳ Ｐゴシック" pitchFamily="50" charset="-128"/>
            </a:endParaRPr>
          </a:p>
          <a:p>
            <a:r>
              <a:rPr lang="ja-JP" altLang="en-US" sz="1600">
                <a:solidFill>
                  <a:srgbClr val="000000"/>
                </a:solidFill>
                <a:ea typeface="ＭＳ Ｐゴシック" pitchFamily="50" charset="-128"/>
              </a:rPr>
              <a:t>「自殺実態</a:t>
            </a:r>
            <a:r>
              <a:rPr lang="en-US" altLang="ja-JP" sz="1600">
                <a:solidFill>
                  <a:srgbClr val="000000"/>
                </a:solidFill>
                <a:ea typeface="ＭＳ Ｐゴシック" pitchFamily="50" charset="-128"/>
              </a:rPr>
              <a:t>1000</a:t>
            </a:r>
            <a:r>
              <a:rPr lang="ja-JP" altLang="en-US" sz="1600">
                <a:solidFill>
                  <a:srgbClr val="000000"/>
                </a:solidFill>
                <a:ea typeface="ＭＳ Ｐゴシック" pitchFamily="50" charset="-128"/>
              </a:rPr>
              <a:t>人調査」</a:t>
            </a:r>
          </a:p>
        </p:txBody>
      </p:sp>
      <p:pic>
        <p:nvPicPr>
          <p:cNvPr id="8" name="Picture 3"/>
          <p:cNvPicPr>
            <a:picLocks noChangeAspect="1" noChangeArrowheads="1"/>
          </p:cNvPicPr>
          <p:nvPr/>
        </p:nvPicPr>
        <p:blipFill>
          <a:blip r:embed="rId4" cstate="print"/>
          <a:srcRect/>
          <a:stretch>
            <a:fillRect/>
          </a:stretch>
        </p:blipFill>
        <p:spPr bwMode="auto">
          <a:xfrm>
            <a:off x="179389" y="188913"/>
            <a:ext cx="1000486" cy="936625"/>
          </a:xfrm>
          <a:prstGeom prst="rect">
            <a:avLst/>
          </a:prstGeom>
          <a:noFill/>
          <a:ln w="9525">
            <a:noFill/>
            <a:miter lim="800000"/>
            <a:headEnd/>
            <a:tailEnd/>
          </a:ln>
        </p:spPr>
      </p:pic>
    </p:spTree>
    <p:extLst>
      <p:ext uri="{BB962C8B-B14F-4D97-AF65-F5344CB8AC3E}">
        <p14:creationId xmlns:p14="http://schemas.microsoft.com/office/powerpoint/2010/main" val="227641457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コンテンツ プレースホルダ 3"/>
          <p:cNvGraphicFramePr>
            <a:graphicFrameLocks noGrp="1"/>
          </p:cNvGraphicFramePr>
          <p:nvPr>
            <p:ph idx="4294967295"/>
          </p:nvPr>
        </p:nvGraphicFramePr>
        <p:xfrm>
          <a:off x="457200" y="1600200"/>
          <a:ext cx="8229600" cy="4525963"/>
        </p:xfrm>
        <a:graphic>
          <a:graphicData uri="http://schemas.openxmlformats.org/presentationml/2006/ole">
            <mc:AlternateContent xmlns:mc="http://schemas.openxmlformats.org/markup-compatibility/2006">
              <mc:Choice xmlns:v="urn:schemas-microsoft-com:vml" Requires="v">
                <p:oleObj spid="_x0000_s3078" r:id="rId4" imgW="8230313" imgH="4523624" progId="Excel.Sheet.8">
                  <p:embed/>
                </p:oleObj>
              </mc:Choice>
              <mc:Fallback>
                <p:oleObj r:id="rId4" imgW="8230313" imgH="4523624" progId="Excel.Shee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タイトル 7"/>
          <p:cNvSpPr txBox="1">
            <a:spLocks/>
          </p:cNvSpPr>
          <p:nvPr/>
        </p:nvSpPr>
        <p:spPr>
          <a:xfrm>
            <a:off x="457200" y="285271"/>
            <a:ext cx="8229600" cy="1143000"/>
          </a:xfrm>
          <a:prstGeom prst="rect">
            <a:avLst/>
          </a:prstGeom>
        </p:spPr>
        <p:txBody>
          <a:bodyPr anchor="ctr">
            <a:normAutofit/>
          </a:bodyPr>
          <a:lstStyle/>
          <a:p>
            <a:pPr algn="ctr" fontAlgn="auto">
              <a:spcAft>
                <a:spcPts val="0"/>
              </a:spcAft>
              <a:defRPr/>
            </a:pPr>
            <a:r>
              <a:rPr lang="ja-JP" altLang="en-US" sz="3600" dirty="0">
                <a:solidFill>
                  <a:prstClr val="black"/>
                </a:solidFill>
                <a:effectLst>
                  <a:outerShdw blurRad="38100" dist="38100" dir="2700000" algn="tl">
                    <a:srgbClr val="000000">
                      <a:alpha val="43137"/>
                    </a:srgbClr>
                  </a:outerShdw>
                </a:effectLst>
                <a:latin typeface="Calibri"/>
                <a:ea typeface="ＭＳ Ｐゴシック"/>
              </a:rPr>
              <a:t>　　　　　</a:t>
            </a:r>
            <a:r>
              <a:rPr lang="ja-JP" altLang="en-US" sz="4400" dirty="0">
                <a:solidFill>
                  <a:srgbClr val="FF0000"/>
                </a:solidFill>
                <a:effectLst>
                  <a:outerShdw blurRad="38100" dist="38100" dir="2700000" algn="tl">
                    <a:srgbClr val="000000">
                      <a:alpha val="43137"/>
                    </a:srgbClr>
                  </a:outerShdw>
                </a:effectLst>
                <a:latin typeface="Calibri"/>
                <a:ea typeface="ＭＳ Ｐゴシック"/>
              </a:rPr>
              <a:t>亡</a:t>
            </a:r>
            <a:r>
              <a:rPr lang="ja-JP" altLang="en-US" sz="3600" dirty="0">
                <a:solidFill>
                  <a:srgbClr val="FF0000"/>
                </a:solidFill>
                <a:effectLst>
                  <a:outerShdw blurRad="38100" dist="38100" dir="2700000" algn="tl">
                    <a:srgbClr val="000000">
                      <a:alpha val="43137"/>
                    </a:srgbClr>
                  </a:outerShdw>
                </a:effectLst>
                <a:latin typeface="Calibri"/>
                <a:ea typeface="ＭＳ Ｐゴシック"/>
              </a:rPr>
              <a:t>くなる</a:t>
            </a:r>
            <a:r>
              <a:rPr lang="ja-JP" altLang="en-US" sz="4400" dirty="0">
                <a:solidFill>
                  <a:srgbClr val="FF0000"/>
                </a:solidFill>
                <a:effectLst>
                  <a:outerShdw blurRad="38100" dist="38100" dir="2700000" algn="tl">
                    <a:srgbClr val="000000">
                      <a:alpha val="43137"/>
                    </a:srgbClr>
                  </a:outerShdw>
                </a:effectLst>
                <a:latin typeface="Calibri"/>
                <a:ea typeface="ＭＳ Ｐゴシック"/>
              </a:rPr>
              <a:t>前</a:t>
            </a:r>
            <a:r>
              <a:rPr lang="ja-JP" altLang="en-US" sz="3600" dirty="0">
                <a:solidFill>
                  <a:srgbClr val="FF0000"/>
                </a:solidFill>
                <a:effectLst>
                  <a:outerShdw blurRad="38100" dist="38100" dir="2700000" algn="tl">
                    <a:srgbClr val="000000">
                      <a:alpha val="43137"/>
                    </a:srgbClr>
                  </a:outerShdw>
                </a:effectLst>
                <a:latin typeface="Calibri"/>
                <a:ea typeface="ＭＳ Ｐゴシック"/>
              </a:rPr>
              <a:t>に</a:t>
            </a:r>
            <a:r>
              <a:rPr lang="ja-JP" altLang="en-US" sz="4400" dirty="0">
                <a:solidFill>
                  <a:srgbClr val="FF0000"/>
                </a:solidFill>
                <a:effectLst>
                  <a:outerShdw blurRad="38100" dist="38100" dir="2700000" algn="tl">
                    <a:srgbClr val="000000">
                      <a:alpha val="43137"/>
                    </a:srgbClr>
                  </a:outerShdw>
                </a:effectLst>
                <a:latin typeface="Calibri"/>
                <a:ea typeface="ＭＳ Ｐゴシック"/>
              </a:rPr>
              <a:t>相談</a:t>
            </a:r>
            <a:r>
              <a:rPr lang="ja-JP" altLang="en-US" sz="3600" dirty="0">
                <a:solidFill>
                  <a:prstClr val="black"/>
                </a:solidFill>
                <a:effectLst>
                  <a:outerShdw blurRad="38100" dist="38100" dir="2700000" algn="tl">
                    <a:srgbClr val="000000">
                      <a:alpha val="43137"/>
                    </a:srgbClr>
                  </a:outerShdw>
                </a:effectLst>
                <a:latin typeface="Calibri"/>
                <a:ea typeface="ＭＳ Ｐゴシック"/>
              </a:rPr>
              <a:t>していたか</a:t>
            </a:r>
          </a:p>
        </p:txBody>
      </p:sp>
      <p:pic>
        <p:nvPicPr>
          <p:cNvPr id="3789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3430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4786313" y="3714750"/>
            <a:ext cx="1285875" cy="1261884"/>
          </a:xfrm>
          <a:prstGeom prst="rect">
            <a:avLst/>
          </a:prstGeom>
          <a:noFill/>
        </p:spPr>
        <p:txBody>
          <a:bodyPr>
            <a:spAutoFit/>
          </a:bodyPr>
          <a:lstStyle/>
          <a:p>
            <a:pPr algn="ctr">
              <a:defRPr/>
            </a:pPr>
            <a:r>
              <a:rPr lang="ja-JP" altLang="en-US" sz="4400" dirty="0">
                <a:solidFill>
                  <a:prstClr val="black"/>
                </a:solidFill>
                <a:effectLst>
                  <a:outerShdw blurRad="38100" dist="38100" dir="2700000" algn="tl">
                    <a:srgbClr val="000000">
                      <a:alpha val="43137"/>
                    </a:srgbClr>
                  </a:outerShdw>
                </a:effectLst>
                <a:ea typeface="ＭＳ Ｐゴシック" pitchFamily="50" charset="-128"/>
              </a:rPr>
              <a:t>あり</a:t>
            </a:r>
            <a:endParaRPr lang="en-US" altLang="ja-JP" sz="4400" dirty="0">
              <a:solidFill>
                <a:prstClr val="black"/>
              </a:solidFill>
              <a:effectLst>
                <a:outerShdw blurRad="38100" dist="38100" dir="2700000" algn="tl">
                  <a:srgbClr val="000000">
                    <a:alpha val="43137"/>
                  </a:srgbClr>
                </a:outerShdw>
              </a:effectLst>
              <a:ea typeface="ＭＳ Ｐゴシック" pitchFamily="50" charset="-128"/>
            </a:endParaRPr>
          </a:p>
          <a:p>
            <a:pPr algn="ctr">
              <a:defRPr/>
            </a:pPr>
            <a:r>
              <a:rPr lang="en-US" altLang="ja-JP" sz="3200" dirty="0" smtClean="0">
                <a:solidFill>
                  <a:prstClr val="black"/>
                </a:solidFill>
                <a:effectLst>
                  <a:outerShdw blurRad="38100" dist="38100" dir="2700000" algn="tl">
                    <a:srgbClr val="000000">
                      <a:alpha val="43137"/>
                    </a:srgbClr>
                  </a:outerShdw>
                </a:effectLst>
                <a:ea typeface="ＭＳ Ｐゴシック" pitchFamily="50" charset="-128"/>
              </a:rPr>
              <a:t>70</a:t>
            </a:r>
            <a:r>
              <a:rPr lang="ja-JP" altLang="en-US" sz="3200" dirty="0" smtClean="0">
                <a:solidFill>
                  <a:prstClr val="black"/>
                </a:solidFill>
                <a:effectLst>
                  <a:outerShdw blurRad="38100" dist="38100" dir="2700000" algn="tl">
                    <a:srgbClr val="000000">
                      <a:alpha val="43137"/>
                    </a:srgbClr>
                  </a:outerShdw>
                </a:effectLst>
                <a:ea typeface="ＭＳ Ｐゴシック" pitchFamily="50" charset="-128"/>
              </a:rPr>
              <a:t>％</a:t>
            </a:r>
            <a:endParaRPr lang="ja-JP" altLang="en-US" sz="3200" dirty="0">
              <a:solidFill>
                <a:prstClr val="black"/>
              </a:solidFill>
              <a:effectLst>
                <a:outerShdw blurRad="38100" dist="38100" dir="2700000" algn="tl">
                  <a:srgbClr val="000000">
                    <a:alpha val="43137"/>
                  </a:srgbClr>
                </a:outerShdw>
              </a:effectLst>
              <a:ea typeface="ＭＳ Ｐゴシック" pitchFamily="50" charset="-128"/>
            </a:endParaRPr>
          </a:p>
        </p:txBody>
      </p:sp>
      <p:sp>
        <p:nvSpPr>
          <p:cNvPr id="8" name="テキスト ボックス 7"/>
          <p:cNvSpPr txBox="1"/>
          <p:nvPr/>
        </p:nvSpPr>
        <p:spPr>
          <a:xfrm>
            <a:off x="3071813" y="2500313"/>
            <a:ext cx="1285875" cy="1261884"/>
          </a:xfrm>
          <a:prstGeom prst="rect">
            <a:avLst/>
          </a:prstGeom>
          <a:noFill/>
        </p:spPr>
        <p:txBody>
          <a:bodyPr>
            <a:spAutoFit/>
          </a:bodyPr>
          <a:lstStyle/>
          <a:p>
            <a:pPr algn="ctr">
              <a:defRPr/>
            </a:pPr>
            <a:r>
              <a:rPr lang="ja-JP" altLang="en-US" sz="4400" dirty="0">
                <a:solidFill>
                  <a:prstClr val="black"/>
                </a:solidFill>
                <a:effectLst>
                  <a:outerShdw blurRad="38100" dist="38100" dir="2700000" algn="tl">
                    <a:srgbClr val="000000">
                      <a:alpha val="43137"/>
                    </a:srgbClr>
                  </a:outerShdw>
                </a:effectLst>
                <a:ea typeface="ＭＳ Ｐゴシック" pitchFamily="50" charset="-128"/>
              </a:rPr>
              <a:t>なし</a:t>
            </a:r>
            <a:endParaRPr lang="en-US" altLang="ja-JP" sz="4400" dirty="0">
              <a:solidFill>
                <a:prstClr val="black"/>
              </a:solidFill>
              <a:effectLst>
                <a:outerShdw blurRad="38100" dist="38100" dir="2700000" algn="tl">
                  <a:srgbClr val="000000">
                    <a:alpha val="43137"/>
                  </a:srgbClr>
                </a:outerShdw>
              </a:effectLst>
              <a:ea typeface="ＭＳ Ｐゴシック" pitchFamily="50" charset="-128"/>
            </a:endParaRPr>
          </a:p>
          <a:p>
            <a:pPr algn="ctr">
              <a:defRPr/>
            </a:pPr>
            <a:r>
              <a:rPr lang="en-US" altLang="ja-JP" sz="3200" dirty="0" smtClean="0">
                <a:solidFill>
                  <a:prstClr val="black"/>
                </a:solidFill>
                <a:effectLst>
                  <a:outerShdw blurRad="38100" dist="38100" dir="2700000" algn="tl">
                    <a:srgbClr val="000000">
                      <a:alpha val="43137"/>
                    </a:srgbClr>
                  </a:outerShdw>
                </a:effectLst>
                <a:ea typeface="ＭＳ Ｐゴシック" pitchFamily="50" charset="-128"/>
              </a:rPr>
              <a:t>30</a:t>
            </a:r>
            <a:r>
              <a:rPr lang="ja-JP" altLang="en-US" sz="3200" dirty="0" smtClean="0">
                <a:solidFill>
                  <a:prstClr val="black"/>
                </a:solidFill>
                <a:effectLst>
                  <a:outerShdw blurRad="38100" dist="38100" dir="2700000" algn="tl">
                    <a:srgbClr val="000000">
                      <a:alpha val="43137"/>
                    </a:srgbClr>
                  </a:outerShdw>
                </a:effectLst>
                <a:ea typeface="ＭＳ Ｐゴシック" pitchFamily="50" charset="-128"/>
              </a:rPr>
              <a:t>％</a:t>
            </a:r>
            <a:endParaRPr lang="ja-JP" altLang="en-US" sz="3200" dirty="0">
              <a:solidFill>
                <a:prstClr val="black"/>
              </a:solidFill>
              <a:effectLst>
                <a:outerShdw blurRad="38100" dist="38100" dir="2700000" algn="tl">
                  <a:srgbClr val="000000">
                    <a:alpha val="43137"/>
                  </a:srgbClr>
                </a:outerShdw>
              </a:effectLst>
              <a:ea typeface="ＭＳ Ｐゴシック" pitchFamily="50" charset="-128"/>
            </a:endParaRPr>
          </a:p>
        </p:txBody>
      </p:sp>
      <p:sp>
        <p:nvSpPr>
          <p:cNvPr id="37895" name="テキスト ボックス 6"/>
          <p:cNvSpPr txBox="1">
            <a:spLocks noChangeArrowheads="1"/>
          </p:cNvSpPr>
          <p:nvPr/>
        </p:nvSpPr>
        <p:spPr bwMode="auto">
          <a:xfrm>
            <a:off x="5643563" y="6215063"/>
            <a:ext cx="3279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600">
                <a:solidFill>
                  <a:prstClr val="black"/>
                </a:solidFill>
              </a:rPr>
              <a:t>ライフリンク「自殺実態</a:t>
            </a:r>
            <a:r>
              <a:rPr lang="en-US" altLang="ja-JP" sz="1600">
                <a:solidFill>
                  <a:prstClr val="black"/>
                </a:solidFill>
              </a:rPr>
              <a:t>1000</a:t>
            </a:r>
            <a:r>
              <a:rPr lang="ja-JP" altLang="en-US" sz="1600">
                <a:solidFill>
                  <a:prstClr val="black"/>
                </a:solidFill>
              </a:rPr>
              <a:t>人調査」</a:t>
            </a:r>
          </a:p>
        </p:txBody>
      </p:sp>
    </p:spTree>
    <p:extLst>
      <p:ext uri="{BB962C8B-B14F-4D97-AF65-F5344CB8AC3E}">
        <p14:creationId xmlns:p14="http://schemas.microsoft.com/office/powerpoint/2010/main" val="346748586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2916238" y="1989138"/>
            <a:ext cx="4392612" cy="1079500"/>
          </a:xfrm>
          <a:prstGeom prst="roundRect">
            <a:avLst/>
          </a:prstGeom>
          <a:solidFill>
            <a:srgbClr val="F2D70C">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aphicFrame>
        <p:nvGraphicFramePr>
          <p:cNvPr id="6" name="図表 5"/>
          <p:cNvGraphicFramePr/>
          <p:nvPr/>
        </p:nvGraphicFramePr>
        <p:xfrm>
          <a:off x="251520" y="1829048"/>
          <a:ext cx="8568952" cy="1383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テキスト ボックス 11"/>
          <p:cNvSpPr txBox="1"/>
          <p:nvPr/>
        </p:nvSpPr>
        <p:spPr>
          <a:xfrm>
            <a:off x="527050" y="3592513"/>
            <a:ext cx="2133918" cy="954107"/>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fontAlgn="auto">
              <a:spcBef>
                <a:spcPts val="0"/>
              </a:spcBef>
              <a:spcAft>
                <a:spcPts val="0"/>
              </a:spcAft>
              <a:defRPr/>
            </a:pPr>
            <a:r>
              <a:rPr lang="en-US" altLang="ja-JP" sz="1400" dirty="0">
                <a:solidFill>
                  <a:prstClr val="black"/>
                </a:solidFill>
              </a:rPr>
              <a:t>【</a:t>
            </a:r>
            <a:r>
              <a:rPr lang="ja-JP" altLang="en-US" sz="1400" dirty="0">
                <a:solidFill>
                  <a:prstClr val="black"/>
                </a:solidFill>
              </a:rPr>
              <a:t>ステージ①</a:t>
            </a:r>
            <a:r>
              <a:rPr lang="en-US" altLang="ja-JP" sz="1400" dirty="0">
                <a:solidFill>
                  <a:prstClr val="black"/>
                </a:solidFill>
              </a:rPr>
              <a:t>】</a:t>
            </a:r>
          </a:p>
          <a:p>
            <a:pPr fontAlgn="auto">
              <a:spcBef>
                <a:spcPts val="0"/>
              </a:spcBef>
              <a:spcAft>
                <a:spcPts val="0"/>
              </a:spcAft>
              <a:defRPr/>
            </a:pPr>
            <a:r>
              <a:rPr lang="ja-JP" altLang="en-US" sz="1400" dirty="0">
                <a:solidFill>
                  <a:prstClr val="black"/>
                </a:solidFill>
              </a:rPr>
              <a:t>足立区の自殺実態分析を</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踏まえて、区の「自殺総合</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対策戦略」を策定</a:t>
            </a:r>
          </a:p>
        </p:txBody>
      </p:sp>
      <p:sp>
        <p:nvSpPr>
          <p:cNvPr id="14" name="左中かっこ 13"/>
          <p:cNvSpPr/>
          <p:nvPr/>
        </p:nvSpPr>
        <p:spPr>
          <a:xfrm rot="16200000">
            <a:off x="1260475" y="2276476"/>
            <a:ext cx="358775" cy="2089150"/>
          </a:xfrm>
          <a:prstGeom prst="leftBrace">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5" name="左中かっこ 14"/>
          <p:cNvSpPr/>
          <p:nvPr/>
        </p:nvSpPr>
        <p:spPr>
          <a:xfrm rot="16200000">
            <a:off x="3540919" y="2397919"/>
            <a:ext cx="620713" cy="2016125"/>
          </a:xfrm>
          <a:prstGeom prst="lef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6" name="テキスト ボックス 15"/>
          <p:cNvSpPr txBox="1"/>
          <p:nvPr/>
        </p:nvSpPr>
        <p:spPr>
          <a:xfrm>
            <a:off x="2700338" y="3795713"/>
            <a:ext cx="2254143" cy="95410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fontAlgn="auto">
              <a:spcBef>
                <a:spcPts val="0"/>
              </a:spcBef>
              <a:spcAft>
                <a:spcPts val="0"/>
              </a:spcAft>
              <a:defRPr/>
            </a:pPr>
            <a:r>
              <a:rPr lang="en-US" altLang="ja-JP" sz="1400" dirty="0">
                <a:solidFill>
                  <a:prstClr val="black"/>
                </a:solidFill>
              </a:rPr>
              <a:t>【</a:t>
            </a:r>
            <a:r>
              <a:rPr lang="ja-JP" altLang="en-US" sz="1400" dirty="0">
                <a:solidFill>
                  <a:prstClr val="black"/>
                </a:solidFill>
              </a:rPr>
              <a:t>ステージ②</a:t>
            </a:r>
            <a:r>
              <a:rPr lang="en-US" altLang="ja-JP" sz="1400" dirty="0">
                <a:solidFill>
                  <a:prstClr val="black"/>
                </a:solidFill>
              </a:rPr>
              <a:t>】</a:t>
            </a:r>
          </a:p>
          <a:p>
            <a:pPr fontAlgn="auto">
              <a:spcBef>
                <a:spcPts val="0"/>
              </a:spcBef>
              <a:spcAft>
                <a:spcPts val="0"/>
              </a:spcAft>
              <a:defRPr/>
            </a:pPr>
            <a:r>
              <a:rPr lang="ja-JP" altLang="en-US" sz="1400" dirty="0">
                <a:solidFill>
                  <a:prstClr val="black"/>
                </a:solidFill>
              </a:rPr>
              <a:t>地域ネットワークを構築し、</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有機的な連携を図るための</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人材（相談員）を育成</a:t>
            </a:r>
          </a:p>
        </p:txBody>
      </p:sp>
      <p:sp>
        <p:nvSpPr>
          <p:cNvPr id="17" name="左中かっこ 16"/>
          <p:cNvSpPr/>
          <p:nvPr/>
        </p:nvSpPr>
        <p:spPr>
          <a:xfrm rot="16200000">
            <a:off x="5220494" y="1916907"/>
            <a:ext cx="863600" cy="3313112"/>
          </a:xfrm>
          <a:prstGeom prst="leftBrace">
            <a:avLst>
              <a:gd name="adj1" fmla="val 9451"/>
              <a:gd name="adj2" fmla="val 65553"/>
            </a:avLst>
          </a:prstGeom>
          <a:ln w="19050">
            <a:solidFill>
              <a:srgbClr val="F2D70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8" name="テキスト ボックス 17"/>
          <p:cNvSpPr txBox="1"/>
          <p:nvPr/>
        </p:nvSpPr>
        <p:spPr>
          <a:xfrm>
            <a:off x="4907907" y="4084326"/>
            <a:ext cx="3005951" cy="1169551"/>
          </a:xfrm>
          <a:prstGeom prst="rect">
            <a:avLst/>
          </a:prstGeom>
          <a:ln>
            <a:solidFill>
              <a:srgbClr val="F2D70C"/>
            </a:solidFill>
          </a:ln>
        </p:spPr>
        <p:style>
          <a:lnRef idx="2">
            <a:schemeClr val="accent6"/>
          </a:lnRef>
          <a:fillRef idx="1">
            <a:schemeClr val="lt1"/>
          </a:fillRef>
          <a:effectRef idx="0">
            <a:schemeClr val="accent6"/>
          </a:effectRef>
          <a:fontRef idx="minor">
            <a:schemeClr val="dk1"/>
          </a:fontRef>
        </p:style>
        <p:txBody>
          <a:bodyPr wrap="none">
            <a:spAutoFit/>
          </a:bodyPr>
          <a:lstStyle/>
          <a:p>
            <a:pPr fontAlgn="auto">
              <a:spcBef>
                <a:spcPts val="0"/>
              </a:spcBef>
              <a:spcAft>
                <a:spcPts val="0"/>
              </a:spcAft>
              <a:defRPr/>
            </a:pPr>
            <a:r>
              <a:rPr lang="en-US" altLang="ja-JP" sz="1400" dirty="0">
                <a:solidFill>
                  <a:prstClr val="black"/>
                </a:solidFill>
              </a:rPr>
              <a:t>【</a:t>
            </a:r>
            <a:r>
              <a:rPr lang="ja-JP" altLang="en-US" sz="1400" dirty="0">
                <a:solidFill>
                  <a:prstClr val="black"/>
                </a:solidFill>
              </a:rPr>
              <a:t>ステージ③</a:t>
            </a:r>
            <a:r>
              <a:rPr lang="en-US" altLang="ja-JP" sz="1400" dirty="0">
                <a:solidFill>
                  <a:prstClr val="black"/>
                </a:solidFill>
              </a:rPr>
              <a:t>】</a:t>
            </a:r>
          </a:p>
          <a:p>
            <a:pPr fontAlgn="auto">
              <a:spcBef>
                <a:spcPts val="0"/>
              </a:spcBef>
              <a:spcAft>
                <a:spcPts val="0"/>
              </a:spcAft>
              <a:defRPr/>
            </a:pPr>
            <a:r>
              <a:rPr lang="ja-JP" altLang="en-US" sz="1400" dirty="0">
                <a:solidFill>
                  <a:prstClr val="black"/>
                </a:solidFill>
              </a:rPr>
              <a:t>区民への徹底した啓発や、地域ネット</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ワークの各窓口を通じて、自殺のハイ</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リスク者を総合相談会に誘導し、ワン</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ストップで包括的な支援を実施</a:t>
            </a:r>
          </a:p>
        </p:txBody>
      </p:sp>
      <p:sp>
        <p:nvSpPr>
          <p:cNvPr id="2059" name="テキスト ボックス 28"/>
          <p:cNvSpPr txBox="1">
            <a:spLocks noChangeArrowheads="1"/>
          </p:cNvSpPr>
          <p:nvPr/>
        </p:nvSpPr>
        <p:spPr bwMode="auto">
          <a:xfrm>
            <a:off x="625475" y="2047875"/>
            <a:ext cx="61595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auto">
              <a:spcBef>
                <a:spcPts val="0"/>
              </a:spcBef>
              <a:spcAft>
                <a:spcPts val="0"/>
              </a:spcAft>
            </a:pPr>
            <a:r>
              <a:rPr lang="ja-JP" altLang="en-US" sz="1400" b="1">
                <a:solidFill>
                  <a:prstClr val="black"/>
                </a:solidFill>
              </a:rPr>
              <a:t>地域の自殺</a:t>
            </a:r>
            <a:endParaRPr lang="en-US" altLang="ja-JP" sz="1400" b="1">
              <a:solidFill>
                <a:prstClr val="black"/>
              </a:solidFill>
            </a:endParaRPr>
          </a:p>
          <a:p>
            <a:pPr algn="ctr" fontAlgn="auto">
              <a:spcBef>
                <a:spcPts val="0"/>
              </a:spcBef>
              <a:spcAft>
                <a:spcPts val="0"/>
              </a:spcAft>
            </a:pPr>
            <a:r>
              <a:rPr lang="ja-JP" altLang="en-US" sz="1400" b="1">
                <a:solidFill>
                  <a:prstClr val="black"/>
                </a:solidFill>
              </a:rPr>
              <a:t>実態分析</a:t>
            </a:r>
          </a:p>
        </p:txBody>
      </p:sp>
      <p:sp>
        <p:nvSpPr>
          <p:cNvPr id="2060" name="テキスト ボックス 29"/>
          <p:cNvSpPr txBox="1">
            <a:spLocks noChangeArrowheads="1"/>
          </p:cNvSpPr>
          <p:nvPr/>
        </p:nvSpPr>
        <p:spPr bwMode="auto">
          <a:xfrm>
            <a:off x="1849438" y="2060575"/>
            <a:ext cx="61436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auto">
              <a:spcBef>
                <a:spcPts val="0"/>
              </a:spcBef>
              <a:spcAft>
                <a:spcPts val="0"/>
              </a:spcAft>
            </a:pPr>
            <a:r>
              <a:rPr lang="ja-JP" altLang="en-US" sz="1400" b="1">
                <a:solidFill>
                  <a:prstClr val="black"/>
                </a:solidFill>
              </a:rPr>
              <a:t>自殺対策の</a:t>
            </a:r>
            <a:endParaRPr lang="en-US" altLang="ja-JP" sz="1400" b="1">
              <a:solidFill>
                <a:prstClr val="black"/>
              </a:solidFill>
            </a:endParaRPr>
          </a:p>
          <a:p>
            <a:pPr algn="ctr" fontAlgn="auto">
              <a:spcBef>
                <a:spcPts val="0"/>
              </a:spcBef>
              <a:spcAft>
                <a:spcPts val="0"/>
              </a:spcAft>
            </a:pPr>
            <a:r>
              <a:rPr lang="ja-JP" altLang="en-US" sz="1400" b="1">
                <a:solidFill>
                  <a:prstClr val="black"/>
                </a:solidFill>
              </a:rPr>
              <a:t>戦略作り</a:t>
            </a:r>
          </a:p>
        </p:txBody>
      </p:sp>
      <p:sp>
        <p:nvSpPr>
          <p:cNvPr id="2061" name="テキスト ボックス 30"/>
          <p:cNvSpPr txBox="1">
            <a:spLocks noChangeArrowheads="1"/>
          </p:cNvSpPr>
          <p:nvPr/>
        </p:nvSpPr>
        <p:spPr bwMode="auto">
          <a:xfrm>
            <a:off x="3073400" y="2082800"/>
            <a:ext cx="6159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auto">
              <a:spcBef>
                <a:spcPts val="0"/>
              </a:spcBef>
              <a:spcAft>
                <a:spcPts val="0"/>
              </a:spcAft>
            </a:pPr>
            <a:r>
              <a:rPr lang="ja-JP" altLang="en-US" sz="1400" b="1">
                <a:solidFill>
                  <a:prstClr val="black"/>
                </a:solidFill>
              </a:rPr>
              <a:t>人材（相談</a:t>
            </a:r>
            <a:endParaRPr lang="en-US" altLang="ja-JP" sz="1400" b="1">
              <a:solidFill>
                <a:prstClr val="black"/>
              </a:solidFill>
            </a:endParaRPr>
          </a:p>
          <a:p>
            <a:pPr algn="ctr" fontAlgn="auto">
              <a:spcBef>
                <a:spcPts val="0"/>
              </a:spcBef>
              <a:spcAft>
                <a:spcPts val="0"/>
              </a:spcAft>
            </a:pPr>
            <a:r>
              <a:rPr lang="ja-JP" altLang="en-US" sz="1400" b="1">
                <a:solidFill>
                  <a:prstClr val="black"/>
                </a:solidFill>
              </a:rPr>
              <a:t>員）育成</a:t>
            </a:r>
          </a:p>
        </p:txBody>
      </p:sp>
      <p:sp>
        <p:nvSpPr>
          <p:cNvPr id="2062" name="テキスト ボックス 31"/>
          <p:cNvSpPr txBox="1">
            <a:spLocks noChangeArrowheads="1"/>
          </p:cNvSpPr>
          <p:nvPr/>
        </p:nvSpPr>
        <p:spPr bwMode="auto">
          <a:xfrm>
            <a:off x="4244975" y="2044700"/>
            <a:ext cx="61436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auto">
              <a:spcBef>
                <a:spcPts val="0"/>
              </a:spcBef>
              <a:spcAft>
                <a:spcPts val="0"/>
              </a:spcAft>
            </a:pPr>
            <a:r>
              <a:rPr lang="ja-JP" altLang="en-US" sz="1400" b="1">
                <a:solidFill>
                  <a:prstClr val="black"/>
                </a:solidFill>
              </a:rPr>
              <a:t>地域ネット</a:t>
            </a:r>
            <a:endParaRPr lang="en-US" altLang="ja-JP" sz="1400" b="1">
              <a:solidFill>
                <a:prstClr val="black"/>
              </a:solidFill>
            </a:endParaRPr>
          </a:p>
          <a:p>
            <a:pPr algn="ctr" fontAlgn="auto">
              <a:spcBef>
                <a:spcPts val="0"/>
              </a:spcBef>
              <a:spcAft>
                <a:spcPts val="0"/>
              </a:spcAft>
            </a:pPr>
            <a:r>
              <a:rPr lang="ja-JP" altLang="en-US" sz="1400" b="1">
                <a:solidFill>
                  <a:prstClr val="black"/>
                </a:solidFill>
              </a:rPr>
              <a:t>ワーク構築</a:t>
            </a:r>
          </a:p>
        </p:txBody>
      </p:sp>
      <p:sp>
        <p:nvSpPr>
          <p:cNvPr id="33" name="ホームベース 32"/>
          <p:cNvSpPr/>
          <p:nvPr/>
        </p:nvSpPr>
        <p:spPr>
          <a:xfrm>
            <a:off x="323850" y="1557338"/>
            <a:ext cx="4032250" cy="28733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prstClr val="white"/>
                </a:solidFill>
              </a:rPr>
              <a:t>足立区「自殺総合対策」の流れ（平成</a:t>
            </a:r>
            <a:r>
              <a:rPr lang="en-US" altLang="ja-JP" sz="1400" b="1" dirty="0">
                <a:solidFill>
                  <a:prstClr val="white"/>
                </a:solidFill>
              </a:rPr>
              <a:t>21</a:t>
            </a:r>
            <a:r>
              <a:rPr lang="ja-JP" altLang="en-US" sz="1400" b="1" dirty="0">
                <a:solidFill>
                  <a:prstClr val="white"/>
                </a:solidFill>
              </a:rPr>
              <a:t>年</a:t>
            </a:r>
            <a:r>
              <a:rPr lang="en-US" altLang="ja-JP" sz="1400" b="1" dirty="0">
                <a:solidFill>
                  <a:prstClr val="white"/>
                </a:solidFill>
              </a:rPr>
              <a:t>5</a:t>
            </a:r>
            <a:r>
              <a:rPr lang="ja-JP" altLang="en-US" sz="1400" b="1" dirty="0">
                <a:solidFill>
                  <a:prstClr val="white"/>
                </a:solidFill>
              </a:rPr>
              <a:t>月～）</a:t>
            </a:r>
          </a:p>
        </p:txBody>
      </p:sp>
      <p:sp>
        <p:nvSpPr>
          <p:cNvPr id="2064" name="テキスト ボックス 34"/>
          <p:cNvSpPr txBox="1">
            <a:spLocks noChangeArrowheads="1"/>
          </p:cNvSpPr>
          <p:nvPr/>
        </p:nvSpPr>
        <p:spPr bwMode="auto">
          <a:xfrm>
            <a:off x="5468938" y="2049463"/>
            <a:ext cx="615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auto">
              <a:spcBef>
                <a:spcPts val="0"/>
              </a:spcBef>
              <a:spcAft>
                <a:spcPts val="0"/>
              </a:spcAft>
            </a:pPr>
            <a:r>
              <a:rPr lang="ja-JP" altLang="en-US" sz="1400" b="1">
                <a:solidFill>
                  <a:prstClr val="black"/>
                </a:solidFill>
              </a:rPr>
              <a:t>区民対象に</a:t>
            </a:r>
            <a:endParaRPr lang="en-US" altLang="ja-JP" sz="1400" b="1">
              <a:solidFill>
                <a:prstClr val="black"/>
              </a:solidFill>
            </a:endParaRPr>
          </a:p>
          <a:p>
            <a:pPr algn="ctr" fontAlgn="auto">
              <a:spcBef>
                <a:spcPts val="0"/>
              </a:spcBef>
              <a:spcAft>
                <a:spcPts val="0"/>
              </a:spcAft>
            </a:pPr>
            <a:r>
              <a:rPr lang="ja-JP" altLang="en-US" sz="1400" b="1">
                <a:solidFill>
                  <a:prstClr val="black"/>
                </a:solidFill>
              </a:rPr>
              <a:t>徹底啓発</a:t>
            </a:r>
          </a:p>
        </p:txBody>
      </p:sp>
      <p:sp>
        <p:nvSpPr>
          <p:cNvPr id="2065" name="テキスト ボックス 35"/>
          <p:cNvSpPr txBox="1">
            <a:spLocks noChangeArrowheads="1"/>
          </p:cNvSpPr>
          <p:nvPr/>
        </p:nvSpPr>
        <p:spPr bwMode="auto">
          <a:xfrm>
            <a:off x="6659563" y="2032000"/>
            <a:ext cx="61595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auto">
              <a:spcBef>
                <a:spcPts val="0"/>
              </a:spcBef>
              <a:spcAft>
                <a:spcPts val="0"/>
              </a:spcAft>
            </a:pPr>
            <a:r>
              <a:rPr lang="ja-JP" altLang="en-US" sz="1400" b="1">
                <a:solidFill>
                  <a:prstClr val="black"/>
                </a:solidFill>
              </a:rPr>
              <a:t>総合相談会</a:t>
            </a:r>
            <a:endParaRPr lang="en-US" altLang="ja-JP" sz="1400" b="1">
              <a:solidFill>
                <a:prstClr val="black"/>
              </a:solidFill>
            </a:endParaRPr>
          </a:p>
          <a:p>
            <a:pPr algn="ctr" fontAlgn="auto">
              <a:spcBef>
                <a:spcPts val="0"/>
              </a:spcBef>
              <a:spcAft>
                <a:spcPts val="0"/>
              </a:spcAft>
            </a:pPr>
            <a:r>
              <a:rPr lang="ja-JP" altLang="en-US" sz="1400" b="1">
                <a:solidFill>
                  <a:prstClr val="black"/>
                </a:solidFill>
              </a:rPr>
              <a:t>の実施</a:t>
            </a:r>
          </a:p>
        </p:txBody>
      </p:sp>
      <p:sp>
        <p:nvSpPr>
          <p:cNvPr id="37" name="テキスト ボックス 36"/>
          <p:cNvSpPr txBox="1"/>
          <p:nvPr/>
        </p:nvSpPr>
        <p:spPr>
          <a:xfrm>
            <a:off x="7899400" y="2020888"/>
            <a:ext cx="600075" cy="1009650"/>
          </a:xfrm>
          <a:prstGeom prst="rect">
            <a:avLst/>
          </a:prstGeom>
          <a:noFill/>
        </p:spPr>
        <p:txBody>
          <a:bodyPr vert="eaVert" wrap="none">
            <a:spAutoFit/>
          </a:bodyPr>
          <a:lstStyle/>
          <a:p>
            <a:pPr algn="ctr" fontAlgn="auto">
              <a:spcBef>
                <a:spcPts val="0"/>
              </a:spcBef>
              <a:spcAft>
                <a:spcPts val="0"/>
              </a:spcAft>
              <a:defRPr/>
            </a:pPr>
            <a:r>
              <a:rPr lang="ja-JP" altLang="en-US" sz="1350" b="1" dirty="0">
                <a:solidFill>
                  <a:prstClr val="black"/>
                </a:solidFill>
                <a:latin typeface="Calibri"/>
                <a:ea typeface="ＭＳ Ｐゴシック"/>
              </a:rPr>
              <a:t>ハイリスク者</a:t>
            </a:r>
            <a:endParaRPr lang="en-US" altLang="ja-JP" sz="1350" b="1" dirty="0">
              <a:solidFill>
                <a:prstClr val="black"/>
              </a:solidFill>
              <a:latin typeface="Calibri"/>
              <a:ea typeface="ＭＳ Ｐゴシック"/>
            </a:endParaRPr>
          </a:p>
          <a:p>
            <a:pPr algn="ctr" fontAlgn="auto">
              <a:spcBef>
                <a:spcPts val="0"/>
              </a:spcBef>
              <a:spcAft>
                <a:spcPts val="0"/>
              </a:spcAft>
              <a:defRPr/>
            </a:pPr>
            <a:r>
              <a:rPr lang="ja-JP" altLang="en-US" sz="1350" b="1" dirty="0">
                <a:solidFill>
                  <a:prstClr val="black"/>
                </a:solidFill>
                <a:latin typeface="Calibri"/>
                <a:ea typeface="ＭＳ Ｐゴシック"/>
              </a:rPr>
              <a:t>個別支援</a:t>
            </a:r>
          </a:p>
        </p:txBody>
      </p:sp>
      <p:sp>
        <p:nvSpPr>
          <p:cNvPr id="39" name="星 16 38"/>
          <p:cNvSpPr/>
          <p:nvPr/>
        </p:nvSpPr>
        <p:spPr>
          <a:xfrm>
            <a:off x="7923411" y="3967965"/>
            <a:ext cx="576064" cy="1700087"/>
          </a:xfrm>
          <a:prstGeom prst="star16">
            <a:avLst/>
          </a:prstGeom>
          <a:solidFill>
            <a:srgbClr val="FF0000"/>
          </a:solidFill>
          <a:ln w="3175">
            <a:solidFill>
              <a:schemeClr val="bg2">
                <a:lumMod val="50000"/>
              </a:schemeClr>
            </a:solidFill>
          </a:ln>
          <a:effectLst>
            <a:innerShdw blurRad="63500" dist="50800" dir="81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ja-JP" altLang="en-US" sz="1400" dirty="0">
              <a:ln w="18415" cmpd="sng">
                <a:solidFill>
                  <a:srgbClr val="FFFFFF"/>
                </a:solidFill>
                <a:prstDash val="solid"/>
              </a:ln>
              <a:solidFill>
                <a:srgbClr val="FFFFFF"/>
              </a:solidFill>
            </a:endParaRPr>
          </a:p>
        </p:txBody>
      </p:sp>
      <p:sp>
        <p:nvSpPr>
          <p:cNvPr id="2070" name="テキスト ボックス 39"/>
          <p:cNvSpPr txBox="1">
            <a:spLocks noChangeArrowheads="1"/>
          </p:cNvSpPr>
          <p:nvPr/>
        </p:nvSpPr>
        <p:spPr bwMode="auto">
          <a:xfrm>
            <a:off x="7995543" y="4221526"/>
            <a:ext cx="43180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auto">
              <a:spcBef>
                <a:spcPts val="0"/>
              </a:spcBef>
              <a:spcAft>
                <a:spcPts val="0"/>
              </a:spcAft>
            </a:pPr>
            <a:r>
              <a:rPr lang="ja-JP" altLang="en-US" sz="1600" dirty="0">
                <a:solidFill>
                  <a:prstClr val="white"/>
                </a:solidFill>
                <a:latin typeface="HGS創英角ｺﾞｼｯｸUB" pitchFamily="50" charset="-128"/>
                <a:ea typeface="HGS創英角ｺﾞｼｯｸUB" pitchFamily="50" charset="-128"/>
              </a:rPr>
              <a:t>ＰＳで補強</a:t>
            </a:r>
          </a:p>
        </p:txBody>
      </p:sp>
      <p:sp>
        <p:nvSpPr>
          <p:cNvPr id="44" name="左中かっこ 43"/>
          <p:cNvSpPr/>
          <p:nvPr/>
        </p:nvSpPr>
        <p:spPr>
          <a:xfrm rot="16200000">
            <a:off x="5291932" y="908844"/>
            <a:ext cx="1079500" cy="5545137"/>
          </a:xfrm>
          <a:prstGeom prst="leftBrace">
            <a:avLst>
              <a:gd name="adj1" fmla="val 22923"/>
              <a:gd name="adj2" fmla="val 89714"/>
            </a:avLst>
          </a:prstGeom>
          <a:noFill/>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24" name="屈折矢印 23"/>
          <p:cNvSpPr/>
          <p:nvPr/>
        </p:nvSpPr>
        <p:spPr>
          <a:xfrm rot="21207288">
            <a:off x="8054975" y="3090863"/>
            <a:ext cx="547688" cy="3027362"/>
          </a:xfrm>
          <a:prstGeom prst="bentUpArrow">
            <a:avLst>
              <a:gd name="adj1" fmla="val 25000"/>
              <a:gd name="adj2" fmla="val 21721"/>
              <a:gd name="adj3"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3" name="正方形/長方形 22"/>
          <p:cNvSpPr/>
          <p:nvPr/>
        </p:nvSpPr>
        <p:spPr>
          <a:xfrm>
            <a:off x="571500" y="5589588"/>
            <a:ext cx="7789863" cy="1039812"/>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ja-JP" altLang="en-US" sz="1600" dirty="0">
              <a:solidFill>
                <a:prstClr val="black"/>
              </a:solidFill>
            </a:endParaRPr>
          </a:p>
        </p:txBody>
      </p:sp>
      <p:sp>
        <p:nvSpPr>
          <p:cNvPr id="2074" name="テキスト ボックス 27"/>
          <p:cNvSpPr txBox="1">
            <a:spLocks noChangeArrowheads="1"/>
          </p:cNvSpPr>
          <p:nvPr/>
        </p:nvSpPr>
        <p:spPr bwMode="auto">
          <a:xfrm>
            <a:off x="611188" y="5591175"/>
            <a:ext cx="79565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auto">
              <a:spcBef>
                <a:spcPts val="0"/>
              </a:spcBef>
              <a:spcAft>
                <a:spcPts val="0"/>
              </a:spcAft>
            </a:pPr>
            <a:r>
              <a:rPr lang="en-US" altLang="ja-JP" sz="1600" b="1">
                <a:solidFill>
                  <a:prstClr val="black"/>
                </a:solidFill>
              </a:rPr>
              <a:t>【</a:t>
            </a:r>
            <a:r>
              <a:rPr lang="ja-JP" altLang="en-US" sz="1600" b="1">
                <a:solidFill>
                  <a:prstClr val="black"/>
                </a:solidFill>
              </a:rPr>
              <a:t>ステージ④</a:t>
            </a:r>
            <a:r>
              <a:rPr lang="en-US" altLang="ja-JP" sz="1600" b="1">
                <a:solidFill>
                  <a:prstClr val="black"/>
                </a:solidFill>
              </a:rPr>
              <a:t>】</a:t>
            </a:r>
          </a:p>
          <a:p>
            <a:pPr fontAlgn="auto">
              <a:spcBef>
                <a:spcPts val="0"/>
              </a:spcBef>
              <a:spcAft>
                <a:spcPts val="0"/>
              </a:spcAft>
            </a:pPr>
            <a:r>
              <a:rPr lang="ja-JP" altLang="en-US" sz="1600" b="1">
                <a:solidFill>
                  <a:prstClr val="black"/>
                </a:solidFill>
              </a:rPr>
              <a:t>総合相談会や地域ネットワークの各窓口等を通じて「支援につながってきた自殺のハイ</a:t>
            </a:r>
            <a:endParaRPr lang="en-US" altLang="ja-JP" sz="1600" b="1">
              <a:solidFill>
                <a:prstClr val="black"/>
              </a:solidFill>
            </a:endParaRPr>
          </a:p>
          <a:p>
            <a:pPr fontAlgn="auto">
              <a:spcBef>
                <a:spcPts val="0"/>
              </a:spcBef>
              <a:spcAft>
                <a:spcPts val="0"/>
              </a:spcAft>
            </a:pPr>
            <a:r>
              <a:rPr lang="ja-JP" altLang="en-US" sz="1600" b="1">
                <a:solidFill>
                  <a:prstClr val="black"/>
                </a:solidFill>
              </a:rPr>
              <a:t>リスク者」に対して、ＰＳが継続的に寄り添い支援を行う。ハイリスク者を確実に問題解決</a:t>
            </a:r>
            <a:endParaRPr lang="en-US" altLang="ja-JP" sz="1600" b="1">
              <a:solidFill>
                <a:prstClr val="black"/>
              </a:solidFill>
            </a:endParaRPr>
          </a:p>
          <a:p>
            <a:pPr fontAlgn="auto">
              <a:spcBef>
                <a:spcPts val="0"/>
              </a:spcBef>
              <a:spcAft>
                <a:spcPts val="0"/>
              </a:spcAft>
            </a:pPr>
            <a:r>
              <a:rPr lang="ja-JP" altLang="en-US" sz="1600" b="1">
                <a:solidFill>
                  <a:prstClr val="black"/>
                </a:solidFill>
              </a:rPr>
              <a:t>へと導き、誰もが自殺でなく生きる道を選択できるようにする。自殺総合対策を補強する。</a:t>
            </a:r>
            <a:endParaRPr lang="en-US" altLang="ja-JP" sz="1600" b="1">
              <a:solidFill>
                <a:prstClr val="black"/>
              </a:solidFill>
            </a:endParaRPr>
          </a:p>
        </p:txBody>
      </p:sp>
      <p:pic>
        <p:nvPicPr>
          <p:cNvPr id="25" name="Picture 4"/>
          <p:cNvPicPr>
            <a:picLocks noChangeAspect="1" noChangeArrowheads="1"/>
          </p:cNvPicPr>
          <p:nvPr/>
        </p:nvPicPr>
        <p:blipFill>
          <a:blip r:embed="rId7" cstate="print"/>
          <a:srcRect/>
          <a:stretch>
            <a:fillRect/>
          </a:stretch>
        </p:blipFill>
        <p:spPr bwMode="auto">
          <a:xfrm>
            <a:off x="-4845" y="111965"/>
            <a:ext cx="1343025" cy="1257300"/>
          </a:xfrm>
          <a:prstGeom prst="rect">
            <a:avLst/>
          </a:prstGeom>
          <a:noFill/>
          <a:ln w="9525">
            <a:noFill/>
            <a:miter lim="800000"/>
            <a:headEnd/>
            <a:tailEnd/>
          </a:ln>
        </p:spPr>
      </p:pic>
      <p:sp>
        <p:nvSpPr>
          <p:cNvPr id="5" name="テキスト ボックス 4"/>
          <p:cNvSpPr txBox="1"/>
          <p:nvPr/>
        </p:nvSpPr>
        <p:spPr>
          <a:xfrm>
            <a:off x="1115616" y="253097"/>
            <a:ext cx="8209299" cy="1015663"/>
          </a:xfrm>
          <a:prstGeom prst="rect">
            <a:avLst/>
          </a:prstGeom>
          <a:noFill/>
        </p:spPr>
        <p:txBody>
          <a:bodyPr wrap="none">
            <a:spAutoFit/>
          </a:bodyPr>
          <a:lstStyle/>
          <a:p>
            <a:pPr fontAlgn="auto">
              <a:spcBef>
                <a:spcPts val="0"/>
              </a:spcBef>
              <a:spcAft>
                <a:spcPts val="0"/>
              </a:spcAft>
              <a:defRPr/>
            </a:pPr>
            <a:r>
              <a:rPr lang="ja-JP" altLang="en-US" sz="3200" dirty="0" smtClean="0">
                <a:solidFill>
                  <a:prstClr val="black"/>
                </a:solidFill>
                <a:effectLst>
                  <a:outerShdw blurRad="38100" dist="38100" dir="2700000" algn="tl">
                    <a:srgbClr val="000000">
                      <a:alpha val="43137"/>
                    </a:srgbClr>
                  </a:outerShdw>
                </a:effectLst>
                <a:latin typeface="Calibri"/>
                <a:ea typeface="ＭＳ Ｐゴシック"/>
              </a:rPr>
              <a:t>足立区における自殺対策都市型モデルの構築</a:t>
            </a:r>
            <a:endParaRPr lang="en-US" altLang="ja-JP" sz="3200" dirty="0">
              <a:solidFill>
                <a:prstClr val="black"/>
              </a:solidFill>
              <a:effectLst>
                <a:outerShdw blurRad="38100" dist="38100" dir="2700000" algn="tl">
                  <a:srgbClr val="000000">
                    <a:alpha val="43137"/>
                  </a:srgbClr>
                </a:outerShdw>
              </a:effectLst>
              <a:latin typeface="Calibri"/>
              <a:ea typeface="ＭＳ Ｐゴシック"/>
            </a:endParaRPr>
          </a:p>
          <a:p>
            <a:pPr algn="ctr" fontAlgn="auto">
              <a:spcBef>
                <a:spcPts val="0"/>
              </a:spcBef>
              <a:spcAft>
                <a:spcPts val="0"/>
              </a:spcAft>
              <a:defRPr/>
            </a:pPr>
            <a:r>
              <a:rPr lang="ja-JP" altLang="en-US" sz="2800" dirty="0" smtClean="0">
                <a:solidFill>
                  <a:prstClr val="black"/>
                </a:solidFill>
                <a:effectLst>
                  <a:outerShdw blurRad="38100" dist="38100" dir="2700000" algn="tl">
                    <a:srgbClr val="000000">
                      <a:alpha val="43137"/>
                    </a:srgbClr>
                  </a:outerShdw>
                </a:effectLst>
                <a:latin typeface="Calibri"/>
                <a:ea typeface="ＭＳ Ｐゴシック"/>
              </a:rPr>
              <a:t>経過と「</a:t>
            </a:r>
            <a:r>
              <a:rPr lang="ja-JP" altLang="en-US" sz="2800" dirty="0">
                <a:solidFill>
                  <a:srgbClr val="FF0000"/>
                </a:solidFill>
                <a:effectLst>
                  <a:outerShdw blurRad="38100" dist="38100" dir="2700000" algn="tl">
                    <a:srgbClr val="000000">
                      <a:alpha val="43137"/>
                    </a:srgbClr>
                  </a:outerShdw>
                </a:effectLst>
                <a:latin typeface="Calibri"/>
                <a:ea typeface="ＭＳ Ｐゴシック"/>
              </a:rPr>
              <a:t>パーソナルサポート</a:t>
            </a:r>
            <a:r>
              <a:rPr lang="ja-JP" altLang="en-US" sz="2800" dirty="0" smtClean="0">
                <a:solidFill>
                  <a:srgbClr val="FF0000"/>
                </a:solidFill>
                <a:effectLst>
                  <a:outerShdw blurRad="38100" dist="38100" dir="2700000" algn="tl">
                    <a:srgbClr val="000000">
                      <a:alpha val="43137"/>
                    </a:srgbClr>
                  </a:outerShdw>
                </a:effectLst>
                <a:latin typeface="Calibri"/>
                <a:ea typeface="ＭＳ Ｐゴシック"/>
              </a:rPr>
              <a:t>事業</a:t>
            </a:r>
            <a:r>
              <a:rPr lang="ja-JP" altLang="en-US" sz="2800" dirty="0">
                <a:solidFill>
                  <a:prstClr val="black"/>
                </a:solidFill>
                <a:effectLst>
                  <a:outerShdw blurRad="38100" dist="38100" dir="2700000" algn="tl">
                    <a:srgbClr val="000000">
                      <a:alpha val="43137"/>
                    </a:srgbClr>
                  </a:outerShdw>
                </a:effectLst>
                <a:latin typeface="Calibri"/>
                <a:ea typeface="ＭＳ Ｐゴシック"/>
              </a:rPr>
              <a:t>」の位置付け</a:t>
            </a:r>
            <a:endParaRPr lang="ja-JP" altLang="en-US" sz="3200" dirty="0">
              <a:solidFill>
                <a:prstClr val="black"/>
              </a:solidFill>
              <a:effectLst>
                <a:outerShdw blurRad="38100" dist="38100" dir="2700000" algn="tl">
                  <a:srgbClr val="000000">
                    <a:alpha val="43137"/>
                  </a:srgbClr>
                </a:outerShdw>
              </a:effectLst>
              <a:latin typeface="Calibri"/>
              <a:ea typeface="ＭＳ Ｐゴシック"/>
            </a:endParaRPr>
          </a:p>
        </p:txBody>
      </p:sp>
    </p:spTree>
    <p:extLst>
      <p:ext uri="{BB962C8B-B14F-4D97-AF65-F5344CB8AC3E}">
        <p14:creationId xmlns:p14="http://schemas.microsoft.com/office/powerpoint/2010/main" val="4288964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　　　　</a:t>
            </a:r>
            <a:r>
              <a:rPr kumimoji="1" lang="ja-JP" altLang="en-US" sz="4000" dirty="0" smtClean="0"/>
              <a:t>足立区いのち支える寄り添い支援　　</a:t>
            </a:r>
            <a:r>
              <a:rPr kumimoji="1" lang="en-US" altLang="ja-JP" sz="4000" dirty="0" smtClean="0"/>
              <a:t/>
            </a:r>
            <a:br>
              <a:rPr kumimoji="1" lang="en-US" altLang="ja-JP" sz="4000" dirty="0" smtClean="0"/>
            </a:br>
            <a:r>
              <a:rPr lang="ja-JP" altLang="en-US" sz="4000" dirty="0"/>
              <a:t>　</a:t>
            </a:r>
            <a:r>
              <a:rPr kumimoji="1" lang="ja-JP" altLang="en-US" sz="4000" dirty="0" smtClean="0"/>
              <a:t>事業の概要</a:t>
            </a:r>
            <a:endParaRPr kumimoji="1" lang="ja-JP" altLang="en-US" sz="4000"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536257999"/>
              </p:ext>
            </p:extLst>
          </p:nvPr>
        </p:nvGraphicFramePr>
        <p:xfrm>
          <a:off x="107504" y="1600200"/>
          <a:ext cx="8856984" cy="4853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3"/>
          <p:cNvPicPr>
            <a:picLocks noChangeAspect="1" noChangeArrowheads="1"/>
          </p:cNvPicPr>
          <p:nvPr/>
        </p:nvPicPr>
        <p:blipFill>
          <a:blip r:embed="rId7" cstate="print"/>
          <a:srcRect/>
          <a:stretch>
            <a:fillRect/>
          </a:stretch>
        </p:blipFill>
        <p:spPr bwMode="auto">
          <a:xfrm>
            <a:off x="156071" y="69491"/>
            <a:ext cx="1031553" cy="965709"/>
          </a:xfrm>
          <a:prstGeom prst="rect">
            <a:avLst/>
          </a:prstGeom>
          <a:noFill/>
          <a:ln w="9525">
            <a:noFill/>
            <a:miter lim="800000"/>
            <a:headEnd/>
            <a:tailEnd/>
          </a:ln>
        </p:spPr>
      </p:pic>
    </p:spTree>
    <p:extLst>
      <p:ext uri="{BB962C8B-B14F-4D97-AF65-F5344CB8AC3E}">
        <p14:creationId xmlns:p14="http://schemas.microsoft.com/office/powerpoint/2010/main" val="3425191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円/楕円 23"/>
          <p:cNvSpPr/>
          <p:nvPr/>
        </p:nvSpPr>
        <p:spPr>
          <a:xfrm>
            <a:off x="395537" y="1381418"/>
            <a:ext cx="3960439" cy="291167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 name="円/楕円 2"/>
          <p:cNvSpPr/>
          <p:nvPr/>
        </p:nvSpPr>
        <p:spPr>
          <a:xfrm>
            <a:off x="2827040" y="2027750"/>
            <a:ext cx="1935460" cy="160981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2" name="タイトル 1"/>
          <p:cNvSpPr>
            <a:spLocks noGrp="1"/>
          </p:cNvSpPr>
          <p:nvPr>
            <p:ph type="title"/>
          </p:nvPr>
        </p:nvSpPr>
        <p:spPr>
          <a:xfrm>
            <a:off x="498349" y="75251"/>
            <a:ext cx="8229600" cy="1143000"/>
          </a:xfrm>
        </p:spPr>
        <p:txBody>
          <a:bodyPr>
            <a:noAutofit/>
          </a:bodyPr>
          <a:lstStyle/>
          <a:p>
            <a:r>
              <a:rPr lang="ja-JP" altLang="en-US" sz="3200" dirty="0" smtClean="0"/>
              <a:t>　　パーソナルサポート（</a:t>
            </a:r>
            <a:r>
              <a:rPr lang="en-US" altLang="ja-JP" sz="3200" dirty="0" smtClean="0"/>
              <a:t>PS)</a:t>
            </a:r>
            <a:br>
              <a:rPr lang="en-US" altLang="ja-JP" sz="3200" dirty="0" smtClean="0"/>
            </a:br>
            <a:r>
              <a:rPr lang="ja-JP" altLang="en-US" sz="3200" dirty="0" smtClean="0"/>
              <a:t>利用までの流れ　　　</a:t>
            </a:r>
            <a:endParaRPr kumimoji="1" lang="ja-JP" altLang="en-US" sz="3200" dirty="0"/>
          </a:p>
        </p:txBody>
      </p:sp>
      <p:sp>
        <p:nvSpPr>
          <p:cNvPr id="4" name="コンテンツ プレースホルダー 3"/>
          <p:cNvSpPr>
            <a:spLocks noGrp="1"/>
          </p:cNvSpPr>
          <p:nvPr>
            <p:ph idx="1"/>
          </p:nvPr>
        </p:nvSpPr>
        <p:spPr/>
        <p:txBody>
          <a:bodyPr/>
          <a:lstStyle/>
          <a:p>
            <a:endParaRPr lang="ja-JP" altLang="ja-JP" dirty="0"/>
          </a:p>
          <a:p>
            <a:endParaRPr lang="ja-JP" altLang="ja-JP" dirty="0"/>
          </a:p>
          <a:p>
            <a:pPr marL="0" indent="0">
              <a:buNone/>
            </a:pPr>
            <a:endParaRPr kumimoji="1" lang="ja-JP" altLang="en-US" dirty="0"/>
          </a:p>
        </p:txBody>
      </p:sp>
      <p:pic>
        <p:nvPicPr>
          <p:cNvPr id="10" name="図 9" descr="https://encrypted-tbn2.gstatic.com/images?q=tbn:ANd9GcT7ONspWDur3fbfS0hZj-QJL0km9swbRjxc_SKwKnwRdydtY7laeQ">
            <a:hlinkClick r:id="rId3"/>
          </p:cNvPr>
          <p:cNvPicPr/>
          <p:nvPr/>
        </p:nvPicPr>
        <p:blipFill rotWithShape="1">
          <a:blip r:embed="rId4">
            <a:extLst>
              <a:ext uri="{28A0092B-C50C-407E-A947-70E740481C1C}">
                <a14:useLocalDpi xmlns:a14="http://schemas.microsoft.com/office/drawing/2010/main" val="0"/>
              </a:ext>
            </a:extLst>
          </a:blip>
          <a:srcRect l="32731" t="5897" r="37111" b="5897"/>
          <a:stretch/>
        </p:blipFill>
        <p:spPr bwMode="auto">
          <a:xfrm>
            <a:off x="1949872" y="1961791"/>
            <a:ext cx="660400" cy="1350327"/>
          </a:xfrm>
          <a:prstGeom prst="rect">
            <a:avLst/>
          </a:prstGeom>
          <a:noFill/>
          <a:ln>
            <a:noFill/>
          </a:ln>
          <a:extLst>
            <a:ext uri="{53640926-AAD7-44D8-BBD7-CCE9431645EC}">
              <a14:shadowObscured xmlns:a14="http://schemas.microsoft.com/office/drawing/2010/main"/>
            </a:ext>
          </a:extLst>
        </p:spPr>
      </p:pic>
      <p:pic>
        <p:nvPicPr>
          <p:cNvPr id="1026" name="Picture 2" descr="C:\Users\lifelink a1\Desktop\building\building\buil01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7182" y="1085491"/>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ifelink a1\Desktop\building\building\buil018.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3" y="3418646"/>
            <a:ext cx="863344" cy="863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ifelink a1\Desktop\3D-3\3D-3\house8_maplab_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7040" y="343538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ifelink a1\Desktop\3D-3\3D-3\house9_maplab_6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641" y="1352191"/>
            <a:ext cx="609600" cy="6096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矢印コネクタ 10"/>
          <p:cNvCxnSpPr/>
          <p:nvPr/>
        </p:nvCxnSpPr>
        <p:spPr>
          <a:xfrm>
            <a:off x="1617663" y="1914110"/>
            <a:ext cx="459705" cy="41310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2699792" y="2228491"/>
            <a:ext cx="432048" cy="4035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1617663" y="3163005"/>
            <a:ext cx="412965" cy="34399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endCxn id="1033" idx="3"/>
          </p:cNvCxnSpPr>
          <p:nvPr/>
        </p:nvCxnSpPr>
        <p:spPr>
          <a:xfrm>
            <a:off x="2486108" y="2936819"/>
            <a:ext cx="474828" cy="51384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爆発 2 14"/>
          <p:cNvSpPr/>
          <p:nvPr/>
        </p:nvSpPr>
        <p:spPr>
          <a:xfrm>
            <a:off x="81954" y="1570090"/>
            <a:ext cx="1948674" cy="1936909"/>
          </a:xfrm>
          <a:prstGeom prst="irregularSeal2">
            <a:avLst/>
          </a:prstGeom>
        </p:spPr>
        <p:style>
          <a:lnRef idx="1">
            <a:schemeClr val="accent2"/>
          </a:lnRef>
          <a:fillRef idx="2">
            <a:schemeClr val="accent2"/>
          </a:fillRef>
          <a:effectRef idx="1">
            <a:schemeClr val="accent2"/>
          </a:effectRef>
          <a:fontRef idx="minor">
            <a:schemeClr val="dk1"/>
          </a:fontRef>
        </p:style>
        <p:txBody>
          <a:bodyPr lIns="0" tIns="0" rIns="0" bIns="0" rtlCol="0" anchor="ctr">
            <a:spAutoFit/>
          </a:bodyPr>
          <a:lstStyle/>
          <a:p>
            <a:pPr fontAlgn="auto">
              <a:spcBef>
                <a:spcPts val="0"/>
              </a:spcBef>
              <a:spcAft>
                <a:spcPts val="0"/>
              </a:spcAft>
            </a:pPr>
            <a:r>
              <a:rPr lang="ja-JP" altLang="en-US" sz="1400" b="1" dirty="0" smtClean="0">
                <a:solidFill>
                  <a:prstClr val="black"/>
                </a:solidFill>
              </a:rPr>
              <a:t>①ニーズ</a:t>
            </a:r>
            <a:r>
              <a:rPr lang="ja-JP" altLang="en-US" sz="1400" b="1" dirty="0">
                <a:solidFill>
                  <a:prstClr val="black"/>
                </a:solidFill>
              </a:rPr>
              <a:t>の発見・</a:t>
            </a:r>
            <a:endParaRPr lang="en-US" altLang="ja-JP" sz="1400" b="1" dirty="0">
              <a:solidFill>
                <a:prstClr val="black"/>
              </a:solidFill>
            </a:endParaRPr>
          </a:p>
          <a:p>
            <a:pPr fontAlgn="auto">
              <a:spcBef>
                <a:spcPts val="0"/>
              </a:spcBef>
              <a:spcAft>
                <a:spcPts val="0"/>
              </a:spcAft>
            </a:pPr>
            <a:r>
              <a:rPr lang="ja-JP" altLang="en-US" sz="1400" b="1" dirty="0">
                <a:solidFill>
                  <a:prstClr val="black"/>
                </a:solidFill>
              </a:rPr>
              <a:t>支援の紹介</a:t>
            </a:r>
          </a:p>
        </p:txBody>
      </p:sp>
      <p:sp>
        <p:nvSpPr>
          <p:cNvPr id="23" name="テキスト ボックス 22"/>
          <p:cNvSpPr txBox="1"/>
          <p:nvPr/>
        </p:nvSpPr>
        <p:spPr>
          <a:xfrm>
            <a:off x="1871241" y="1196752"/>
            <a:ext cx="1217687" cy="369332"/>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fontAlgn="auto">
              <a:spcBef>
                <a:spcPts val="0"/>
              </a:spcBef>
              <a:spcAft>
                <a:spcPts val="0"/>
              </a:spcAft>
            </a:pPr>
            <a:r>
              <a:rPr lang="ja-JP" altLang="en-US" b="1" dirty="0" smtClean="0">
                <a:solidFill>
                  <a:prstClr val="black"/>
                </a:solidFill>
              </a:rPr>
              <a:t>関係機関</a:t>
            </a:r>
            <a:endParaRPr lang="en-US" altLang="ja-JP" b="1" dirty="0" smtClean="0">
              <a:solidFill>
                <a:prstClr val="black"/>
              </a:solidFill>
            </a:endParaRPr>
          </a:p>
        </p:txBody>
      </p:sp>
      <p:sp>
        <p:nvSpPr>
          <p:cNvPr id="5" name="右矢印 4"/>
          <p:cNvSpPr/>
          <p:nvPr/>
        </p:nvSpPr>
        <p:spPr>
          <a:xfrm rot="21257962">
            <a:off x="4876794" y="1309667"/>
            <a:ext cx="1746703" cy="1033849"/>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ja-JP" altLang="en-US" sz="1600" b="1" dirty="0" smtClean="0">
                <a:solidFill>
                  <a:prstClr val="black"/>
                </a:solidFill>
              </a:rPr>
              <a:t>②情報提供</a:t>
            </a:r>
            <a:endParaRPr lang="ja-JP" altLang="en-US" sz="1600" b="1" dirty="0">
              <a:solidFill>
                <a:prstClr val="black"/>
              </a:solidFill>
            </a:endParaRPr>
          </a:p>
        </p:txBody>
      </p:sp>
      <p:pic>
        <p:nvPicPr>
          <p:cNvPr id="1030" name="Picture 6" descr="C:\Users\lifelink a1\Desktop\3D-3\3D-3\building9_maplab_128.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4208" y="1108019"/>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7452320" y="1376708"/>
            <a:ext cx="1691680" cy="646331"/>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fontAlgn="auto">
              <a:spcBef>
                <a:spcPts val="0"/>
              </a:spcBef>
              <a:spcAft>
                <a:spcPts val="0"/>
              </a:spcAft>
            </a:pPr>
            <a:r>
              <a:rPr lang="ja-JP" altLang="en-US" b="1" dirty="0" smtClean="0">
                <a:solidFill>
                  <a:prstClr val="black"/>
                </a:solidFill>
              </a:rPr>
              <a:t>こころといのち支援係</a:t>
            </a:r>
            <a:endParaRPr lang="ja-JP" altLang="en-US" b="1" dirty="0">
              <a:solidFill>
                <a:prstClr val="black"/>
              </a:solidFill>
            </a:endParaRPr>
          </a:p>
        </p:txBody>
      </p:sp>
      <p:sp>
        <p:nvSpPr>
          <p:cNvPr id="28" name="円/楕円 27"/>
          <p:cNvSpPr/>
          <p:nvPr/>
        </p:nvSpPr>
        <p:spPr>
          <a:xfrm>
            <a:off x="5652120" y="3878682"/>
            <a:ext cx="3096344" cy="250264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26" name="下矢印 25"/>
          <p:cNvSpPr/>
          <p:nvPr/>
        </p:nvSpPr>
        <p:spPr>
          <a:xfrm>
            <a:off x="6661844" y="2444166"/>
            <a:ext cx="987749" cy="1610536"/>
          </a:xfrm>
          <a:prstGeom prst="downArrow">
            <a:avLst/>
          </a:prstGeom>
        </p:spPr>
        <p:style>
          <a:lnRef idx="1">
            <a:schemeClr val="accent2"/>
          </a:lnRef>
          <a:fillRef idx="2">
            <a:schemeClr val="accent2"/>
          </a:fillRef>
          <a:effectRef idx="1">
            <a:schemeClr val="accent2"/>
          </a:effectRef>
          <a:fontRef idx="minor">
            <a:schemeClr val="dk1"/>
          </a:fontRef>
        </p:style>
        <p:txBody>
          <a:bodyPr vert="eaVert" rtlCol="0" anchor="ctr"/>
          <a:lstStyle/>
          <a:p>
            <a:pPr algn="ctr" fontAlgn="auto">
              <a:spcBef>
                <a:spcPts val="0"/>
              </a:spcBef>
              <a:spcAft>
                <a:spcPts val="0"/>
              </a:spcAft>
            </a:pPr>
            <a:r>
              <a:rPr lang="ja-JP" altLang="en-US" b="1" dirty="0" smtClean="0">
                <a:solidFill>
                  <a:prstClr val="black"/>
                </a:solidFill>
              </a:rPr>
              <a:t>③依頼</a:t>
            </a:r>
            <a:endParaRPr lang="ja-JP" altLang="en-US" b="1" dirty="0">
              <a:solidFill>
                <a:prstClr val="black"/>
              </a:solidFill>
            </a:endParaRPr>
          </a:p>
        </p:txBody>
      </p:sp>
      <p:sp>
        <p:nvSpPr>
          <p:cNvPr id="27" name="左カーブ矢印 26"/>
          <p:cNvSpPr/>
          <p:nvPr/>
        </p:nvSpPr>
        <p:spPr>
          <a:xfrm rot="6532414">
            <a:off x="3782371" y="3922208"/>
            <a:ext cx="1136372" cy="2685882"/>
          </a:xfrm>
          <a:prstGeom prst="curvedLeftArrow">
            <a:avLst>
              <a:gd name="adj1" fmla="val 25000"/>
              <a:gd name="adj2" fmla="val 50000"/>
              <a:gd name="adj3" fmla="val 25902"/>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30" name="角丸四角形 29"/>
          <p:cNvSpPr/>
          <p:nvPr/>
        </p:nvSpPr>
        <p:spPr>
          <a:xfrm>
            <a:off x="6588224" y="5937405"/>
            <a:ext cx="2376264" cy="587939"/>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ja-JP" altLang="en-US" b="1" dirty="0" smtClean="0">
                <a:solidFill>
                  <a:prstClr val="black"/>
                </a:solidFill>
              </a:rPr>
              <a:t>本人の同意を得て</a:t>
            </a:r>
            <a:endParaRPr lang="en-US" altLang="ja-JP" b="1" dirty="0" smtClean="0">
              <a:solidFill>
                <a:prstClr val="black"/>
              </a:solidFill>
            </a:endParaRPr>
          </a:p>
          <a:p>
            <a:pPr algn="ctr" fontAlgn="auto">
              <a:spcBef>
                <a:spcPts val="0"/>
              </a:spcBef>
              <a:spcAft>
                <a:spcPts val="0"/>
              </a:spcAft>
            </a:pPr>
            <a:r>
              <a:rPr lang="ja-JP" altLang="en-US" b="1" dirty="0" smtClean="0">
                <a:solidFill>
                  <a:prstClr val="black"/>
                </a:solidFill>
              </a:rPr>
              <a:t>ＰＳによる支援開始</a:t>
            </a:r>
            <a:endParaRPr lang="ja-JP" altLang="en-US" b="1" dirty="0">
              <a:solidFill>
                <a:prstClr val="black"/>
              </a:solidFill>
            </a:endParaRPr>
          </a:p>
        </p:txBody>
      </p:sp>
      <p:sp>
        <p:nvSpPr>
          <p:cNvPr id="31" name="テキスト ボックス 30"/>
          <p:cNvSpPr txBox="1"/>
          <p:nvPr/>
        </p:nvSpPr>
        <p:spPr>
          <a:xfrm>
            <a:off x="1261641" y="4941983"/>
            <a:ext cx="2302247" cy="646331"/>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fontAlgn="auto">
              <a:spcBef>
                <a:spcPts val="0"/>
              </a:spcBef>
              <a:spcAft>
                <a:spcPts val="0"/>
              </a:spcAft>
            </a:pPr>
            <a:r>
              <a:rPr lang="ja-JP" altLang="en-US" b="1" dirty="0" smtClean="0">
                <a:solidFill>
                  <a:prstClr val="black"/>
                </a:solidFill>
              </a:rPr>
              <a:t>関係機関との連携</a:t>
            </a:r>
            <a:endParaRPr lang="en-US" altLang="ja-JP" b="1" dirty="0" smtClean="0">
              <a:solidFill>
                <a:prstClr val="black"/>
              </a:solidFill>
            </a:endParaRPr>
          </a:p>
          <a:p>
            <a:pPr fontAlgn="auto">
              <a:spcBef>
                <a:spcPts val="0"/>
              </a:spcBef>
              <a:spcAft>
                <a:spcPts val="0"/>
              </a:spcAft>
            </a:pPr>
            <a:r>
              <a:rPr lang="ja-JP" altLang="en-US" b="1" dirty="0">
                <a:solidFill>
                  <a:prstClr val="black"/>
                </a:solidFill>
              </a:rPr>
              <a:t>情報共有</a:t>
            </a:r>
          </a:p>
        </p:txBody>
      </p:sp>
      <p:sp>
        <p:nvSpPr>
          <p:cNvPr id="1024" name="テキスト ボックス 1023"/>
          <p:cNvSpPr txBox="1"/>
          <p:nvPr/>
        </p:nvSpPr>
        <p:spPr>
          <a:xfrm>
            <a:off x="5719192" y="4101448"/>
            <a:ext cx="1301080" cy="369332"/>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fontAlgn="auto">
              <a:spcBef>
                <a:spcPts val="0"/>
              </a:spcBef>
              <a:spcAft>
                <a:spcPts val="0"/>
              </a:spcAft>
            </a:pPr>
            <a:r>
              <a:rPr lang="ja-JP" altLang="en-US" b="1" dirty="0" smtClean="0">
                <a:solidFill>
                  <a:prstClr val="black"/>
                </a:solidFill>
              </a:rPr>
              <a:t>ライフリンク</a:t>
            </a:r>
            <a:endParaRPr lang="ja-JP" altLang="en-US" b="1" dirty="0">
              <a:solidFill>
                <a:prstClr val="black"/>
              </a:solidFill>
            </a:endParaRPr>
          </a:p>
        </p:txBody>
      </p:sp>
      <p:pic>
        <p:nvPicPr>
          <p:cNvPr id="38" name="図 37" descr="力を合わせる/ピクトグラム/3D/イラスト"/>
          <p:cNvPicPr/>
          <p:nvPr/>
        </p:nvPicPr>
        <p:blipFill rotWithShape="1">
          <a:blip r:embed="rId10">
            <a:extLst>
              <a:ext uri="{28A0092B-C50C-407E-A947-70E740481C1C}">
                <a14:useLocalDpi xmlns:a14="http://schemas.microsoft.com/office/drawing/2010/main" val="0"/>
              </a:ext>
            </a:extLst>
          </a:blip>
          <a:srcRect l="10678" t="4182" r="11878" b="4878"/>
          <a:stretch/>
        </p:blipFill>
        <p:spPr bwMode="auto">
          <a:xfrm>
            <a:off x="5581971" y="4643535"/>
            <a:ext cx="1402338" cy="1298822"/>
          </a:xfrm>
          <a:prstGeom prst="rect">
            <a:avLst/>
          </a:prstGeom>
          <a:noFill/>
          <a:ln>
            <a:noFill/>
          </a:ln>
          <a:extLst>
            <a:ext uri="{53640926-AAD7-44D8-BBD7-CCE9431645EC}">
              <a14:shadowObscured xmlns:a14="http://schemas.microsoft.com/office/drawing/2010/main"/>
            </a:ext>
          </a:extLst>
        </p:spPr>
      </p:pic>
      <p:sp>
        <p:nvSpPr>
          <p:cNvPr id="1025" name="テキスト ボックス 1024"/>
          <p:cNvSpPr txBox="1"/>
          <p:nvPr/>
        </p:nvSpPr>
        <p:spPr>
          <a:xfrm>
            <a:off x="7650088" y="4908667"/>
            <a:ext cx="1296144" cy="369332"/>
          </a:xfrm>
          <a:prstGeom prst="rect">
            <a:avLst/>
          </a:prstGeom>
          <a:noFill/>
        </p:spPr>
        <p:txBody>
          <a:bodyPr wrap="square" rtlCol="0">
            <a:spAutoFit/>
          </a:bodyPr>
          <a:lstStyle/>
          <a:p>
            <a:pPr fontAlgn="auto">
              <a:spcBef>
                <a:spcPts val="0"/>
              </a:spcBef>
              <a:spcAft>
                <a:spcPts val="0"/>
              </a:spcAft>
            </a:pPr>
            <a:r>
              <a:rPr lang="ja-JP" altLang="en-US" b="1" dirty="0" smtClean="0">
                <a:solidFill>
                  <a:prstClr val="black"/>
                </a:solidFill>
                <a:latin typeface="Calibri"/>
                <a:ea typeface="ＭＳ Ｐゴシック"/>
              </a:rPr>
              <a:t>個別支援</a:t>
            </a:r>
            <a:endParaRPr lang="en-US" altLang="ja-JP" b="1" dirty="0" smtClean="0">
              <a:solidFill>
                <a:prstClr val="black"/>
              </a:solidFill>
              <a:latin typeface="Calibri"/>
              <a:ea typeface="ＭＳ Ｐゴシック"/>
            </a:endParaRPr>
          </a:p>
        </p:txBody>
      </p:sp>
      <p:sp>
        <p:nvSpPr>
          <p:cNvPr id="40" name="テキスト ボックス 39"/>
          <p:cNvSpPr txBox="1"/>
          <p:nvPr/>
        </p:nvSpPr>
        <p:spPr>
          <a:xfrm>
            <a:off x="6984309" y="5292946"/>
            <a:ext cx="1492943" cy="369332"/>
          </a:xfrm>
          <a:prstGeom prst="rect">
            <a:avLst/>
          </a:prstGeom>
          <a:noFill/>
        </p:spPr>
        <p:txBody>
          <a:bodyPr wrap="square" rtlCol="0">
            <a:spAutoFit/>
          </a:bodyPr>
          <a:lstStyle/>
          <a:p>
            <a:pPr fontAlgn="auto">
              <a:spcBef>
                <a:spcPts val="0"/>
              </a:spcBef>
              <a:spcAft>
                <a:spcPts val="0"/>
              </a:spcAft>
            </a:pPr>
            <a:r>
              <a:rPr lang="ja-JP" altLang="en-US" b="1" dirty="0" smtClean="0">
                <a:solidFill>
                  <a:prstClr val="black"/>
                </a:solidFill>
                <a:latin typeface="Calibri"/>
                <a:ea typeface="ＭＳ Ｐゴシック"/>
              </a:rPr>
              <a:t>居場所</a:t>
            </a:r>
            <a:r>
              <a:rPr lang="ja-JP" altLang="en-US" b="1" dirty="0">
                <a:solidFill>
                  <a:prstClr val="black"/>
                </a:solidFill>
                <a:latin typeface="Calibri"/>
                <a:ea typeface="ＭＳ Ｐゴシック"/>
              </a:rPr>
              <a:t>活動</a:t>
            </a:r>
            <a:endParaRPr lang="en-US" altLang="ja-JP" b="1" dirty="0" smtClean="0">
              <a:solidFill>
                <a:prstClr val="black"/>
              </a:solidFill>
              <a:latin typeface="Calibri"/>
              <a:ea typeface="ＭＳ Ｐゴシック"/>
            </a:endParaRPr>
          </a:p>
        </p:txBody>
      </p:sp>
      <p:sp>
        <p:nvSpPr>
          <p:cNvPr id="1033" name="テキスト ボックス 1032"/>
          <p:cNvSpPr txBox="1"/>
          <p:nvPr/>
        </p:nvSpPr>
        <p:spPr>
          <a:xfrm>
            <a:off x="1906464" y="3219833"/>
            <a:ext cx="1054472" cy="461665"/>
          </a:xfrm>
          <a:prstGeom prst="rect">
            <a:avLst/>
          </a:prstGeom>
          <a:noFill/>
        </p:spPr>
        <p:txBody>
          <a:bodyPr wrap="square" rtlCol="0">
            <a:spAutoFit/>
          </a:bodyPr>
          <a:lstStyle/>
          <a:p>
            <a:pPr fontAlgn="auto">
              <a:spcBef>
                <a:spcPts val="0"/>
              </a:spcBef>
              <a:spcAft>
                <a:spcPts val="0"/>
              </a:spcAft>
            </a:pPr>
            <a:r>
              <a:rPr lang="ja-JP" altLang="en-US" sz="1200" b="1" dirty="0" smtClean="0">
                <a:solidFill>
                  <a:prstClr val="black"/>
                </a:solidFill>
                <a:latin typeface="Calibri"/>
                <a:ea typeface="ＭＳ Ｐゴシック"/>
              </a:rPr>
              <a:t>支援を必要とする区民</a:t>
            </a:r>
            <a:endParaRPr lang="ja-JP" altLang="en-US" sz="1200" b="1" dirty="0">
              <a:solidFill>
                <a:prstClr val="black"/>
              </a:solidFill>
              <a:latin typeface="Calibri"/>
              <a:ea typeface="ＭＳ Ｐゴシック"/>
            </a:endParaRPr>
          </a:p>
        </p:txBody>
      </p:sp>
      <p:sp>
        <p:nvSpPr>
          <p:cNvPr id="44" name="テキスト ボックス 43"/>
          <p:cNvSpPr txBox="1"/>
          <p:nvPr/>
        </p:nvSpPr>
        <p:spPr>
          <a:xfrm>
            <a:off x="4044764" y="1229303"/>
            <a:ext cx="1054472" cy="461665"/>
          </a:xfrm>
          <a:prstGeom prst="rect">
            <a:avLst/>
          </a:prstGeom>
          <a:noFill/>
        </p:spPr>
        <p:txBody>
          <a:bodyPr wrap="square" rtlCol="0">
            <a:spAutoFit/>
          </a:bodyPr>
          <a:lstStyle/>
          <a:p>
            <a:pPr fontAlgn="auto">
              <a:spcBef>
                <a:spcPts val="0"/>
              </a:spcBef>
              <a:spcAft>
                <a:spcPts val="0"/>
              </a:spcAft>
            </a:pPr>
            <a:r>
              <a:rPr lang="ja-JP" altLang="en-US" sz="1200" dirty="0" smtClean="0">
                <a:solidFill>
                  <a:prstClr val="black"/>
                </a:solidFill>
                <a:latin typeface="Calibri"/>
                <a:ea typeface="ＭＳ Ｐゴシック"/>
              </a:rPr>
              <a:t>保健総合</a:t>
            </a:r>
            <a:endParaRPr lang="en-US" altLang="ja-JP" sz="1200" dirty="0" smtClean="0">
              <a:solidFill>
                <a:prstClr val="black"/>
              </a:solidFill>
              <a:latin typeface="Calibri"/>
              <a:ea typeface="ＭＳ Ｐゴシック"/>
            </a:endParaRPr>
          </a:p>
          <a:p>
            <a:pPr fontAlgn="auto">
              <a:spcBef>
                <a:spcPts val="0"/>
              </a:spcBef>
              <a:spcAft>
                <a:spcPts val="0"/>
              </a:spcAft>
            </a:pPr>
            <a:r>
              <a:rPr lang="ja-JP" altLang="en-US" sz="1200" dirty="0" smtClean="0">
                <a:solidFill>
                  <a:prstClr val="black"/>
                </a:solidFill>
                <a:latin typeface="Calibri"/>
                <a:ea typeface="ＭＳ Ｐゴシック"/>
              </a:rPr>
              <a:t>センター</a:t>
            </a:r>
            <a:endParaRPr lang="ja-JP" altLang="en-US" sz="1200" dirty="0">
              <a:solidFill>
                <a:prstClr val="black"/>
              </a:solidFill>
              <a:latin typeface="Calibri"/>
              <a:ea typeface="ＭＳ Ｐゴシック"/>
            </a:endParaRPr>
          </a:p>
        </p:txBody>
      </p:sp>
      <p:sp>
        <p:nvSpPr>
          <p:cNvPr id="45" name="テキスト ボックス 44"/>
          <p:cNvSpPr txBox="1"/>
          <p:nvPr/>
        </p:nvSpPr>
        <p:spPr>
          <a:xfrm>
            <a:off x="443624" y="4344934"/>
            <a:ext cx="1054472" cy="276999"/>
          </a:xfrm>
          <a:prstGeom prst="rect">
            <a:avLst/>
          </a:prstGeom>
          <a:noFill/>
        </p:spPr>
        <p:txBody>
          <a:bodyPr wrap="square" rtlCol="0">
            <a:spAutoFit/>
          </a:bodyPr>
          <a:lstStyle/>
          <a:p>
            <a:pPr fontAlgn="auto">
              <a:spcBef>
                <a:spcPts val="0"/>
              </a:spcBef>
              <a:spcAft>
                <a:spcPts val="0"/>
              </a:spcAft>
            </a:pPr>
            <a:r>
              <a:rPr lang="ja-JP" altLang="en-US" sz="1200" dirty="0">
                <a:solidFill>
                  <a:prstClr val="black"/>
                </a:solidFill>
                <a:latin typeface="Calibri"/>
                <a:ea typeface="ＭＳ Ｐゴシック"/>
              </a:rPr>
              <a:t>福祉</a:t>
            </a:r>
            <a:r>
              <a:rPr lang="ja-JP" altLang="en-US" sz="1200" dirty="0" smtClean="0">
                <a:solidFill>
                  <a:prstClr val="black"/>
                </a:solidFill>
                <a:latin typeface="Calibri"/>
                <a:ea typeface="ＭＳ Ｐゴシック"/>
              </a:rPr>
              <a:t>事務所</a:t>
            </a:r>
            <a:endParaRPr lang="ja-JP" altLang="en-US" sz="1200" dirty="0">
              <a:solidFill>
                <a:prstClr val="black"/>
              </a:solidFill>
              <a:latin typeface="Calibri"/>
              <a:ea typeface="ＭＳ Ｐゴシック"/>
            </a:endParaRPr>
          </a:p>
        </p:txBody>
      </p:sp>
      <p:sp>
        <p:nvSpPr>
          <p:cNvPr id="46" name="テキスト ボックス 45"/>
          <p:cNvSpPr txBox="1"/>
          <p:nvPr/>
        </p:nvSpPr>
        <p:spPr>
          <a:xfrm>
            <a:off x="81954" y="1381418"/>
            <a:ext cx="1166185" cy="646331"/>
          </a:xfrm>
          <a:prstGeom prst="rect">
            <a:avLst/>
          </a:prstGeom>
          <a:noFill/>
        </p:spPr>
        <p:txBody>
          <a:bodyPr wrap="square" rtlCol="0">
            <a:spAutoFit/>
          </a:bodyPr>
          <a:lstStyle/>
          <a:p>
            <a:pPr fontAlgn="auto">
              <a:spcBef>
                <a:spcPts val="0"/>
              </a:spcBef>
              <a:spcAft>
                <a:spcPts val="0"/>
              </a:spcAft>
            </a:pPr>
            <a:r>
              <a:rPr lang="ja-JP" altLang="en-US" sz="1200" dirty="0" smtClean="0">
                <a:solidFill>
                  <a:prstClr val="black"/>
                </a:solidFill>
                <a:latin typeface="Calibri"/>
                <a:ea typeface="ＭＳ Ｐゴシック"/>
              </a:rPr>
              <a:t>地域包括支援センターなど</a:t>
            </a:r>
            <a:endParaRPr lang="en-US" altLang="ja-JP" sz="1200" dirty="0" smtClean="0">
              <a:solidFill>
                <a:prstClr val="black"/>
              </a:solidFill>
              <a:latin typeface="Calibri"/>
              <a:ea typeface="ＭＳ Ｐゴシック"/>
            </a:endParaRPr>
          </a:p>
          <a:p>
            <a:pPr fontAlgn="auto">
              <a:spcBef>
                <a:spcPts val="0"/>
              </a:spcBef>
              <a:spcAft>
                <a:spcPts val="0"/>
              </a:spcAft>
            </a:pPr>
            <a:endParaRPr lang="ja-JP" altLang="en-US" sz="1200" dirty="0">
              <a:solidFill>
                <a:prstClr val="black"/>
              </a:solidFill>
              <a:latin typeface="Calibri"/>
              <a:ea typeface="ＭＳ Ｐゴシック"/>
            </a:endParaRPr>
          </a:p>
        </p:txBody>
      </p:sp>
      <p:sp>
        <p:nvSpPr>
          <p:cNvPr id="47" name="テキスト ボックス 46"/>
          <p:cNvSpPr txBox="1"/>
          <p:nvPr/>
        </p:nvSpPr>
        <p:spPr>
          <a:xfrm>
            <a:off x="2280072" y="3991286"/>
            <a:ext cx="1054472" cy="461665"/>
          </a:xfrm>
          <a:prstGeom prst="rect">
            <a:avLst/>
          </a:prstGeom>
          <a:solidFill>
            <a:schemeClr val="bg1"/>
          </a:solidFill>
        </p:spPr>
        <p:txBody>
          <a:bodyPr wrap="square" rtlCol="0">
            <a:spAutoFit/>
          </a:bodyPr>
          <a:lstStyle/>
          <a:p>
            <a:pPr fontAlgn="auto">
              <a:spcBef>
                <a:spcPts val="0"/>
              </a:spcBef>
              <a:spcAft>
                <a:spcPts val="0"/>
              </a:spcAft>
            </a:pPr>
            <a:r>
              <a:rPr lang="ja-JP" altLang="en-US" sz="1200" dirty="0" smtClean="0">
                <a:solidFill>
                  <a:prstClr val="black"/>
                </a:solidFill>
                <a:latin typeface="Calibri"/>
                <a:ea typeface="ＭＳ Ｐゴシック"/>
              </a:rPr>
              <a:t>弁護士・行政書士など</a:t>
            </a:r>
            <a:endParaRPr lang="ja-JP" altLang="en-US" sz="1200" dirty="0">
              <a:solidFill>
                <a:prstClr val="black"/>
              </a:solidFill>
              <a:latin typeface="Calibri"/>
              <a:ea typeface="ＭＳ Ｐゴシック"/>
            </a:endParaRPr>
          </a:p>
        </p:txBody>
      </p:sp>
      <p:sp>
        <p:nvSpPr>
          <p:cNvPr id="52" name="下矢印 51"/>
          <p:cNvSpPr/>
          <p:nvPr/>
        </p:nvSpPr>
        <p:spPr>
          <a:xfrm rot="18807746">
            <a:off x="4613076" y="2807706"/>
            <a:ext cx="850590" cy="1536332"/>
          </a:xfrm>
          <a:prstGeom prst="downArrow">
            <a:avLst/>
          </a:prstGeom>
        </p:spPr>
        <p:style>
          <a:lnRef idx="1">
            <a:schemeClr val="accent2"/>
          </a:lnRef>
          <a:fillRef idx="2">
            <a:schemeClr val="accent2"/>
          </a:fillRef>
          <a:effectRef idx="1">
            <a:schemeClr val="accent2"/>
          </a:effectRef>
          <a:fontRef idx="minor">
            <a:schemeClr val="dk1"/>
          </a:fontRef>
        </p:style>
        <p:txBody>
          <a:bodyPr vert="eaVert" rtlCol="0" anchor="ctr"/>
          <a:lstStyle/>
          <a:p>
            <a:pPr algn="ctr" fontAlgn="auto">
              <a:spcBef>
                <a:spcPts val="0"/>
              </a:spcBef>
              <a:spcAft>
                <a:spcPts val="0"/>
              </a:spcAft>
            </a:pPr>
            <a:r>
              <a:rPr lang="ja-JP" altLang="en-US" b="1" dirty="0" smtClean="0">
                <a:solidFill>
                  <a:prstClr val="black"/>
                </a:solidFill>
              </a:rPr>
              <a:t>③つなぐ</a:t>
            </a:r>
            <a:endParaRPr lang="ja-JP" altLang="en-US" b="1" dirty="0">
              <a:solidFill>
                <a:prstClr val="black"/>
              </a:solidFill>
            </a:endParaRPr>
          </a:p>
        </p:txBody>
      </p:sp>
      <p:pic>
        <p:nvPicPr>
          <p:cNvPr id="29" name="図 28" descr="別れ話をする/ピクトグラム/3D/イラスト"/>
          <p:cNvPicPr/>
          <p:nvPr/>
        </p:nvPicPr>
        <p:blipFill rotWithShape="1">
          <a:blip r:embed="rId11" cstate="print">
            <a:extLst>
              <a:ext uri="{28A0092B-C50C-407E-A947-70E740481C1C}">
                <a14:useLocalDpi xmlns:a14="http://schemas.microsoft.com/office/drawing/2010/main" val="0"/>
              </a:ext>
            </a:extLst>
          </a:blip>
          <a:srcRect l="11743" r="10573"/>
          <a:stretch/>
        </p:blipFill>
        <p:spPr bwMode="auto">
          <a:xfrm>
            <a:off x="7500490" y="3745134"/>
            <a:ext cx="1279550" cy="1212261"/>
          </a:xfrm>
          <a:prstGeom prst="rect">
            <a:avLst/>
          </a:prstGeom>
          <a:noFill/>
          <a:ln>
            <a:noFill/>
          </a:ln>
        </p:spPr>
      </p:pic>
      <p:sp>
        <p:nvSpPr>
          <p:cNvPr id="6" name="AutoShape 1" descr="カウンセリングを受ける・相談をする女性のイラスト（ソフト）"/>
          <p:cNvSpPr>
            <a:spLocks noChangeAspect="1" noChangeArrowheads="1"/>
          </p:cNvSpPr>
          <p:nvPr/>
        </p:nvSpPr>
        <p:spPr bwMode="auto">
          <a:xfrm>
            <a:off x="0" y="0"/>
            <a:ext cx="4762500" cy="4048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pic>
        <p:nvPicPr>
          <p:cNvPr id="41" name="図 40" descr="02counseling2_soft_s">
            <a:hlinkClick r:id="rId12" tgtFrame="&quot;_blank&quot;" tooltip="&quot;02counseling2_soft_s&quot;"/>
          </p:cNvPr>
          <p:cNvPicPr/>
          <p:nvPr/>
        </p:nvPicPr>
        <p:blipFill>
          <a:blip r:embed="rId13">
            <a:extLst>
              <a:ext uri="{28A0092B-C50C-407E-A947-70E740481C1C}">
                <a14:useLocalDpi xmlns:a14="http://schemas.microsoft.com/office/drawing/2010/main" val="0"/>
              </a:ext>
            </a:extLst>
          </a:blip>
          <a:srcRect/>
          <a:stretch>
            <a:fillRect/>
          </a:stretch>
        </p:blipFill>
        <p:spPr bwMode="auto">
          <a:xfrm>
            <a:off x="3217182" y="2120664"/>
            <a:ext cx="1354818" cy="1127816"/>
          </a:xfrm>
          <a:prstGeom prst="rect">
            <a:avLst/>
          </a:prstGeom>
          <a:noFill/>
          <a:ln>
            <a:noFill/>
          </a:ln>
        </p:spPr>
      </p:pic>
      <p:sp>
        <p:nvSpPr>
          <p:cNvPr id="50" name="テキスト ボックス 49"/>
          <p:cNvSpPr txBox="1"/>
          <p:nvPr/>
        </p:nvSpPr>
        <p:spPr>
          <a:xfrm>
            <a:off x="3217182" y="3127605"/>
            <a:ext cx="1354818" cy="307777"/>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fontAlgn="auto">
              <a:spcBef>
                <a:spcPts val="0"/>
              </a:spcBef>
              <a:spcAft>
                <a:spcPts val="0"/>
              </a:spcAft>
            </a:pPr>
            <a:r>
              <a:rPr lang="ja-JP" altLang="en-US" sz="1400" b="1" dirty="0">
                <a:solidFill>
                  <a:prstClr val="black"/>
                </a:solidFill>
              </a:rPr>
              <a:t>総合相談会</a:t>
            </a:r>
          </a:p>
        </p:txBody>
      </p:sp>
      <p:pic>
        <p:nvPicPr>
          <p:cNvPr id="42" name="Picture 3"/>
          <p:cNvPicPr>
            <a:picLocks noChangeAspect="1" noChangeArrowheads="1"/>
          </p:cNvPicPr>
          <p:nvPr/>
        </p:nvPicPr>
        <p:blipFill>
          <a:blip r:embed="rId14" cstate="print"/>
          <a:srcRect/>
          <a:stretch>
            <a:fillRect/>
          </a:stretch>
        </p:blipFill>
        <p:spPr bwMode="auto">
          <a:xfrm>
            <a:off x="156071" y="69491"/>
            <a:ext cx="1031553" cy="965709"/>
          </a:xfrm>
          <a:prstGeom prst="rect">
            <a:avLst/>
          </a:prstGeom>
          <a:noFill/>
          <a:ln w="9525">
            <a:noFill/>
            <a:miter lim="800000"/>
            <a:headEnd/>
            <a:tailEnd/>
          </a:ln>
        </p:spPr>
      </p:pic>
    </p:spTree>
    <p:extLst>
      <p:ext uri="{BB962C8B-B14F-4D97-AF65-F5344CB8AC3E}">
        <p14:creationId xmlns:p14="http://schemas.microsoft.com/office/powerpoint/2010/main" val="2373774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7"/>
          <p:cNvSpPr>
            <a:spLocks noGrp="1"/>
          </p:cNvSpPr>
          <p:nvPr>
            <p:ph type="title" idx="4294967295"/>
          </p:nvPr>
        </p:nvSpPr>
        <p:spPr>
          <a:xfrm>
            <a:off x="1763713" y="274638"/>
            <a:ext cx="7128767" cy="1143000"/>
          </a:xfrm>
        </p:spPr>
        <p:txBody>
          <a:bodyPr/>
          <a:lstStyle/>
          <a:p>
            <a:pPr eaLnBrk="1" hangingPunct="1">
              <a:defRPr/>
            </a:pPr>
            <a:r>
              <a:rPr lang="ja-JP" altLang="en-US" spc="400" dirty="0" smtClean="0">
                <a:solidFill>
                  <a:schemeClr val="tx1"/>
                </a:solidFill>
                <a:effectLst>
                  <a:outerShdw blurRad="38100" dist="38100" dir="2700000" algn="tl">
                    <a:srgbClr val="C0C0C0"/>
                  </a:outerShdw>
                </a:effectLst>
              </a:rPr>
              <a:t>「</a:t>
            </a:r>
            <a:r>
              <a:rPr lang="ja-JP" altLang="en-US" spc="400" dirty="0" smtClean="0">
                <a:solidFill>
                  <a:srgbClr val="FB2D32"/>
                </a:solidFill>
                <a:effectLst>
                  <a:outerShdw blurRad="38100" dist="38100" dir="2700000" algn="tl">
                    <a:srgbClr val="C0C0C0"/>
                  </a:outerShdw>
                </a:effectLst>
              </a:rPr>
              <a:t>当事者</a:t>
            </a:r>
            <a:r>
              <a:rPr lang="ja-JP" altLang="en-US" spc="400" dirty="0" smtClean="0">
                <a:solidFill>
                  <a:schemeClr val="tx1"/>
                </a:solidFill>
                <a:effectLst>
                  <a:outerShdw blurRad="38100" dist="38100" dir="2700000" algn="tl">
                    <a:srgbClr val="C0C0C0"/>
                  </a:outerShdw>
                </a:effectLst>
              </a:rPr>
              <a:t>」として思うこと</a:t>
            </a:r>
            <a:endParaRPr lang="ja-JP" altLang="en-US" dirty="0" smtClean="0">
              <a:solidFill>
                <a:schemeClr val="tx1"/>
              </a:solidFill>
            </a:endParaRPr>
          </a:p>
        </p:txBody>
      </p:sp>
      <p:pic>
        <p:nvPicPr>
          <p:cNvPr id="8195" name="Picture 4"/>
          <p:cNvPicPr>
            <a:picLocks noChangeAspect="1" noChangeArrowheads="1"/>
          </p:cNvPicPr>
          <p:nvPr/>
        </p:nvPicPr>
        <p:blipFill>
          <a:blip r:embed="rId3" cstate="print"/>
          <a:srcRect/>
          <a:stretch>
            <a:fillRect/>
          </a:stretch>
        </p:blipFill>
        <p:spPr bwMode="auto">
          <a:xfrm>
            <a:off x="179388" y="188913"/>
            <a:ext cx="1343025" cy="1257300"/>
          </a:xfrm>
          <a:prstGeom prst="rect">
            <a:avLst/>
          </a:prstGeom>
          <a:noFill/>
          <a:ln w="9525">
            <a:noFill/>
            <a:miter lim="800000"/>
            <a:headEnd/>
            <a:tailEnd/>
          </a:ln>
        </p:spPr>
      </p:pic>
      <p:sp>
        <p:nvSpPr>
          <p:cNvPr id="16" name="Rectangle 7"/>
          <p:cNvSpPr>
            <a:spLocks noChangeArrowheads="1"/>
          </p:cNvSpPr>
          <p:nvPr/>
        </p:nvSpPr>
        <p:spPr bwMode="auto">
          <a:xfrm>
            <a:off x="603392" y="1700808"/>
            <a:ext cx="8001056" cy="338437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a:spcBef>
                <a:spcPct val="20000"/>
              </a:spcBef>
              <a:tabLst>
                <a:tab pos="5197475" algn="l"/>
              </a:tabLst>
            </a:pPr>
            <a:r>
              <a:rPr lang="ja-JP" altLang="en-US" sz="3600" dirty="0" smtClean="0">
                <a:latin typeface="ＭＳ Ｐゴシック" charset="-128"/>
              </a:rPr>
              <a:t>▼「</a:t>
            </a:r>
            <a:r>
              <a:rPr lang="ja-JP" altLang="en-US" sz="3600" dirty="0" smtClean="0">
                <a:solidFill>
                  <a:srgbClr val="FB2D32"/>
                </a:solidFill>
                <a:latin typeface="ＭＳ Ｐゴシック" charset="-128"/>
              </a:rPr>
              <a:t>当事者</a:t>
            </a:r>
            <a:r>
              <a:rPr lang="ja-JP" altLang="en-US" sz="3600" dirty="0" smtClean="0">
                <a:latin typeface="ＭＳ Ｐゴシック" charset="-128"/>
              </a:rPr>
              <a:t>」を否定していた自分から</a:t>
            </a:r>
            <a:endParaRPr lang="en-US" altLang="ja-JP" sz="3600" dirty="0" smtClean="0">
              <a:latin typeface="ＭＳ Ｐゴシック" charset="-128"/>
            </a:endParaRPr>
          </a:p>
          <a:p>
            <a:pPr>
              <a:spcBef>
                <a:spcPct val="20000"/>
              </a:spcBef>
              <a:tabLst>
                <a:tab pos="5197475" algn="l"/>
              </a:tabLst>
            </a:pPr>
            <a:r>
              <a:rPr lang="ja-JP" altLang="en-US" sz="3600" dirty="0" smtClean="0">
                <a:latin typeface="ＭＳ Ｐゴシック" charset="-128"/>
              </a:rPr>
              <a:t>▼自分（＝当事者性）を</a:t>
            </a:r>
            <a:r>
              <a:rPr lang="ja-JP" altLang="en-US" sz="3600" dirty="0" smtClean="0">
                <a:solidFill>
                  <a:srgbClr val="FB2D32"/>
                </a:solidFill>
                <a:latin typeface="ＭＳ Ｐゴシック" charset="-128"/>
              </a:rPr>
              <a:t>取り戻す</a:t>
            </a:r>
            <a:r>
              <a:rPr lang="ja-JP" altLang="en-US" sz="3600" dirty="0" smtClean="0">
                <a:latin typeface="ＭＳ Ｐゴシック" charset="-128"/>
              </a:rPr>
              <a:t>作業を</a:t>
            </a:r>
            <a:endParaRPr lang="en-US" altLang="ja-JP" sz="3600" dirty="0" smtClean="0">
              <a:latin typeface="ＭＳ Ｐゴシック" charset="-128"/>
            </a:endParaRPr>
          </a:p>
          <a:p>
            <a:pPr>
              <a:spcBef>
                <a:spcPct val="20000"/>
              </a:spcBef>
              <a:tabLst>
                <a:tab pos="5197475" algn="l"/>
              </a:tabLst>
            </a:pPr>
            <a:r>
              <a:rPr lang="ja-JP" altLang="en-US" sz="3600" dirty="0">
                <a:latin typeface="ＭＳ Ｐゴシック" charset="-128"/>
              </a:rPr>
              <a:t>　</a:t>
            </a:r>
            <a:r>
              <a:rPr lang="ja-JP" altLang="en-US" sz="3600" dirty="0" smtClean="0">
                <a:latin typeface="ＭＳ Ｐゴシック" charset="-128"/>
              </a:rPr>
              <a:t> 経て</a:t>
            </a:r>
            <a:r>
              <a:rPr lang="ja-JP" altLang="en-US" sz="3600" dirty="0">
                <a:latin typeface="ＭＳ Ｐゴシック" charset="-128"/>
              </a:rPr>
              <a:t>、</a:t>
            </a:r>
            <a:endParaRPr lang="en-US" altLang="ja-JP" sz="3600" dirty="0" smtClean="0">
              <a:latin typeface="ＭＳ Ｐゴシック" charset="-128"/>
            </a:endParaRPr>
          </a:p>
          <a:p>
            <a:pPr>
              <a:spcBef>
                <a:spcPct val="20000"/>
              </a:spcBef>
              <a:tabLst>
                <a:tab pos="5197475" algn="l"/>
              </a:tabLst>
            </a:pPr>
            <a:r>
              <a:rPr lang="ja-JP" altLang="en-US" sz="3600" dirty="0" smtClean="0">
                <a:latin typeface="ＭＳ Ｐゴシック" charset="-128"/>
              </a:rPr>
              <a:t>▼「</a:t>
            </a:r>
            <a:r>
              <a:rPr lang="ja-JP" altLang="en-US" sz="3600" dirty="0" smtClean="0">
                <a:solidFill>
                  <a:srgbClr val="FB2D32"/>
                </a:solidFill>
                <a:latin typeface="ＭＳ Ｐゴシック" charset="-128"/>
              </a:rPr>
              <a:t>当事者</a:t>
            </a:r>
            <a:r>
              <a:rPr lang="ja-JP" altLang="en-US" sz="3600" dirty="0" smtClean="0">
                <a:latin typeface="ＭＳ Ｐゴシック" charset="-128"/>
              </a:rPr>
              <a:t>」の自覚とともに、「当事者」と</a:t>
            </a:r>
            <a:endParaRPr lang="en-US" altLang="ja-JP" sz="3600" dirty="0" smtClean="0">
              <a:latin typeface="ＭＳ Ｐゴシック" charset="-128"/>
            </a:endParaRPr>
          </a:p>
          <a:p>
            <a:pPr>
              <a:spcBef>
                <a:spcPct val="20000"/>
              </a:spcBef>
              <a:tabLst>
                <a:tab pos="5197475" algn="l"/>
              </a:tabLst>
            </a:pPr>
            <a:r>
              <a:rPr lang="ja-JP" altLang="en-US" sz="3600" dirty="0">
                <a:latin typeface="ＭＳ Ｐゴシック" charset="-128"/>
              </a:rPr>
              <a:t>　</a:t>
            </a:r>
            <a:r>
              <a:rPr lang="ja-JP" altLang="en-US" sz="3600" dirty="0" smtClean="0">
                <a:latin typeface="ＭＳ Ｐゴシック" charset="-128"/>
              </a:rPr>
              <a:t> 主張する</a:t>
            </a:r>
            <a:r>
              <a:rPr lang="ja-JP" altLang="en-US" sz="3600" dirty="0" smtClean="0">
                <a:solidFill>
                  <a:srgbClr val="FB2D32"/>
                </a:solidFill>
                <a:latin typeface="ＭＳ Ｐゴシック" charset="-128"/>
              </a:rPr>
              <a:t>違和感</a:t>
            </a:r>
            <a:r>
              <a:rPr lang="ja-JP" altLang="en-US" sz="3600" dirty="0" smtClean="0">
                <a:latin typeface="ＭＳ Ｐゴシック" charset="-128"/>
              </a:rPr>
              <a:t>も感じるように</a:t>
            </a:r>
            <a:endParaRPr lang="en-US" altLang="ja-JP" sz="3600" dirty="0" smtClean="0">
              <a:latin typeface="ＭＳ Ｐゴシック" charset="-128"/>
            </a:endParaRPr>
          </a:p>
        </p:txBody>
      </p:sp>
      <p:sp>
        <p:nvSpPr>
          <p:cNvPr id="17" name="Rectangle 7"/>
          <p:cNvSpPr>
            <a:spLocks noChangeArrowheads="1"/>
          </p:cNvSpPr>
          <p:nvPr/>
        </p:nvSpPr>
        <p:spPr bwMode="auto">
          <a:xfrm>
            <a:off x="603392" y="5373216"/>
            <a:ext cx="8001056" cy="12241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algn="ctr">
              <a:spcBef>
                <a:spcPct val="20000"/>
              </a:spcBef>
              <a:tabLst>
                <a:tab pos="5197475" algn="l"/>
              </a:tabLst>
            </a:pPr>
            <a:r>
              <a:rPr lang="ja-JP" altLang="en-US" sz="3200" dirty="0" smtClean="0">
                <a:solidFill>
                  <a:srgbClr val="FB2D32"/>
                </a:solidFill>
                <a:latin typeface="ＭＳ Ｐゴシック" charset="-128"/>
              </a:rPr>
              <a:t>当事者</a:t>
            </a:r>
            <a:r>
              <a:rPr lang="ja-JP" altLang="en-US" sz="3200" dirty="0" smtClean="0">
                <a:latin typeface="ＭＳ Ｐゴシック" charset="-128"/>
              </a:rPr>
              <a:t>の一人であり、</a:t>
            </a:r>
            <a:endParaRPr lang="en-US" altLang="ja-JP" sz="3200" dirty="0" smtClean="0">
              <a:latin typeface="ＭＳ Ｐゴシック" charset="-128"/>
            </a:endParaRPr>
          </a:p>
          <a:p>
            <a:pPr algn="ctr">
              <a:spcBef>
                <a:spcPct val="20000"/>
              </a:spcBef>
              <a:tabLst>
                <a:tab pos="5197475" algn="l"/>
              </a:tabLst>
            </a:pPr>
            <a:r>
              <a:rPr lang="ja-JP" altLang="en-US" sz="3200" dirty="0" smtClean="0">
                <a:solidFill>
                  <a:srgbClr val="FB2D32"/>
                </a:solidFill>
                <a:latin typeface="ＭＳ Ｐゴシック" charset="-128"/>
              </a:rPr>
              <a:t>共通の社会</a:t>
            </a:r>
            <a:r>
              <a:rPr lang="ja-JP" altLang="en-US" sz="3200" dirty="0" smtClean="0">
                <a:latin typeface="ＭＳ Ｐゴシック" charset="-128"/>
              </a:rPr>
              <a:t>を生きる一人である自分</a:t>
            </a:r>
          </a:p>
        </p:txBody>
      </p:sp>
    </p:spTree>
    <p:extLst>
      <p:ext uri="{BB962C8B-B14F-4D97-AF65-F5344CB8AC3E}">
        <p14:creationId xmlns:p14="http://schemas.microsoft.com/office/powerpoint/2010/main" val="2435106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1143000"/>
          </a:xfrm>
        </p:spPr>
        <p:txBody>
          <a:bodyPr>
            <a:normAutofit/>
          </a:bodyPr>
          <a:lstStyle/>
          <a:p>
            <a:r>
              <a:rPr kumimoji="1" lang="ja-JP" altLang="en-US" sz="4000" dirty="0" smtClean="0"/>
              <a:t>多岐にわたる連携を構築</a:t>
            </a:r>
            <a:endParaRPr kumimoji="1" lang="ja-JP" altLang="en-US" sz="4000" dirty="0"/>
          </a:p>
        </p:txBody>
      </p:sp>
      <p:graphicFrame>
        <p:nvGraphicFramePr>
          <p:cNvPr id="3" name="グラフ 2"/>
          <p:cNvGraphicFramePr>
            <a:graphicFrameLocks/>
          </p:cNvGraphicFramePr>
          <p:nvPr>
            <p:extLst>
              <p:ext uri="{D42A27DB-BD31-4B8C-83A1-F6EECF244321}">
                <p14:modId xmlns:p14="http://schemas.microsoft.com/office/powerpoint/2010/main" val="4249093755"/>
              </p:ext>
            </p:extLst>
          </p:nvPr>
        </p:nvGraphicFramePr>
        <p:xfrm>
          <a:off x="2411760" y="1196752"/>
          <a:ext cx="6552728"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467544" y="2132856"/>
            <a:ext cx="2160240" cy="2154436"/>
          </a:xfrm>
          <a:prstGeom prst="rect">
            <a:avLst/>
          </a:prstGeom>
          <a:noFill/>
          <a:ln>
            <a:solidFill>
              <a:schemeClr val="tx1"/>
            </a:solidFill>
          </a:ln>
        </p:spPr>
        <p:txBody>
          <a:bodyPr wrap="square" rtlCol="0">
            <a:spAutoFit/>
          </a:bodyPr>
          <a:lstStyle/>
          <a:p>
            <a:pPr fontAlgn="auto">
              <a:spcBef>
                <a:spcPts val="0"/>
              </a:spcBef>
              <a:spcAft>
                <a:spcPts val="0"/>
              </a:spcAft>
            </a:pPr>
            <a:r>
              <a:rPr lang="ja-JP" altLang="en-US" sz="1200" u="sng" dirty="0" smtClean="0">
                <a:solidFill>
                  <a:prstClr val="black"/>
                </a:solidFill>
                <a:latin typeface="Calibri"/>
                <a:ea typeface="ＭＳ Ｐゴシック"/>
              </a:rPr>
              <a:t>その他　の内訳（各１名）</a:t>
            </a:r>
            <a:endParaRPr lang="en-US" altLang="ja-JP" sz="1200" u="sng" dirty="0" smtClean="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司法</a:t>
            </a:r>
            <a:r>
              <a:rPr lang="ja-JP" altLang="en-US" sz="1200" dirty="0" smtClean="0">
                <a:solidFill>
                  <a:prstClr val="black"/>
                </a:solidFill>
                <a:latin typeface="Calibri"/>
                <a:ea typeface="ＭＳ Ｐゴシック"/>
              </a:rPr>
              <a:t>書士</a:t>
            </a:r>
            <a:endParaRPr lang="en-US" altLang="ja-JP" sz="1200" dirty="0" smtClean="0">
              <a:solidFill>
                <a:prstClr val="black"/>
              </a:solidFill>
              <a:latin typeface="Calibri"/>
              <a:ea typeface="ＭＳ Ｐゴシック"/>
            </a:endParaRPr>
          </a:p>
          <a:p>
            <a:pPr fontAlgn="auto">
              <a:spcBef>
                <a:spcPts val="0"/>
              </a:spcBef>
              <a:spcAft>
                <a:spcPts val="0"/>
              </a:spcAft>
            </a:pPr>
            <a:r>
              <a:rPr lang="ja-JP" altLang="en-US" sz="1200" dirty="0" smtClean="0">
                <a:solidFill>
                  <a:prstClr val="black"/>
                </a:solidFill>
                <a:latin typeface="Calibri"/>
                <a:ea typeface="ＭＳ Ｐゴシック"/>
              </a:rPr>
              <a:t>警察</a:t>
            </a:r>
            <a:endParaRPr lang="en-US" altLang="ja-JP" sz="1200" dirty="0" smtClean="0">
              <a:solidFill>
                <a:prstClr val="black"/>
              </a:solidFill>
              <a:latin typeface="Calibri"/>
              <a:ea typeface="ＭＳ Ｐゴシック"/>
            </a:endParaRPr>
          </a:p>
          <a:p>
            <a:pPr fontAlgn="auto">
              <a:spcBef>
                <a:spcPts val="0"/>
              </a:spcBef>
              <a:spcAft>
                <a:spcPts val="0"/>
              </a:spcAft>
            </a:pPr>
            <a:r>
              <a:rPr lang="ja-JP" altLang="en-US" sz="1200" dirty="0" err="1" smtClean="0">
                <a:solidFill>
                  <a:prstClr val="black"/>
                </a:solidFill>
                <a:latin typeface="Calibri"/>
                <a:ea typeface="ＭＳ Ｐゴシック"/>
              </a:rPr>
              <a:t>障がい</a:t>
            </a:r>
            <a:r>
              <a:rPr lang="ja-JP" altLang="en-US" sz="1200" dirty="0" smtClean="0">
                <a:solidFill>
                  <a:prstClr val="black"/>
                </a:solidFill>
                <a:latin typeface="Calibri"/>
                <a:ea typeface="ＭＳ Ｐゴシック"/>
              </a:rPr>
              <a:t>者福祉センターあしすと</a:t>
            </a:r>
            <a:endParaRPr lang="en-US" altLang="ja-JP" sz="1200" dirty="0" smtClean="0">
              <a:solidFill>
                <a:prstClr val="black"/>
              </a:solidFill>
              <a:latin typeface="Calibri"/>
              <a:ea typeface="ＭＳ Ｐゴシック"/>
            </a:endParaRPr>
          </a:p>
          <a:p>
            <a:pPr fontAlgn="auto">
              <a:spcBef>
                <a:spcPts val="0"/>
              </a:spcBef>
              <a:spcAft>
                <a:spcPts val="0"/>
              </a:spcAft>
            </a:pPr>
            <a:r>
              <a:rPr lang="ja-JP" altLang="en-US" sz="1200" dirty="0" smtClean="0">
                <a:solidFill>
                  <a:prstClr val="black"/>
                </a:solidFill>
                <a:latin typeface="Calibri"/>
                <a:ea typeface="ＭＳ Ｐゴシック"/>
              </a:rPr>
              <a:t>若者サポートステーション</a:t>
            </a:r>
            <a:endParaRPr lang="en-US" altLang="ja-JP" sz="1200" dirty="0" smtClean="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よろず</a:t>
            </a:r>
            <a:r>
              <a:rPr lang="ja-JP" altLang="en-US" sz="1200" dirty="0" smtClean="0">
                <a:solidFill>
                  <a:prstClr val="black"/>
                </a:solidFill>
                <a:latin typeface="Calibri"/>
                <a:ea typeface="ＭＳ Ｐゴシック"/>
              </a:rPr>
              <a:t>相談会</a:t>
            </a:r>
            <a:endParaRPr lang="en-US" altLang="ja-JP" sz="1200" dirty="0" smtClean="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行政</a:t>
            </a:r>
            <a:r>
              <a:rPr lang="ja-JP" altLang="en-US" sz="1200" dirty="0" smtClean="0">
                <a:solidFill>
                  <a:prstClr val="black"/>
                </a:solidFill>
                <a:latin typeface="Calibri"/>
                <a:ea typeface="ＭＳ Ｐゴシック"/>
              </a:rPr>
              <a:t>書士</a:t>
            </a:r>
            <a:endParaRPr lang="en-US" altLang="ja-JP" sz="1200" dirty="0" smtClean="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就労</a:t>
            </a:r>
            <a:r>
              <a:rPr lang="ja-JP" altLang="en-US" sz="1200" dirty="0" smtClean="0">
                <a:solidFill>
                  <a:prstClr val="black"/>
                </a:solidFill>
                <a:latin typeface="Calibri"/>
                <a:ea typeface="ＭＳ Ｐゴシック"/>
              </a:rPr>
              <a:t>支援課</a:t>
            </a:r>
            <a:endParaRPr lang="en-US" altLang="ja-JP" sz="1200" dirty="0" smtClean="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親子</a:t>
            </a:r>
            <a:r>
              <a:rPr lang="ja-JP" altLang="en-US" sz="1200" dirty="0" smtClean="0">
                <a:solidFill>
                  <a:prstClr val="black"/>
                </a:solidFill>
                <a:latin typeface="Calibri"/>
                <a:ea typeface="ＭＳ Ｐゴシック"/>
              </a:rPr>
              <a:t>支援課</a:t>
            </a:r>
            <a:endParaRPr lang="en-US" altLang="ja-JP" sz="1200" dirty="0" smtClean="0">
              <a:solidFill>
                <a:prstClr val="black"/>
              </a:solidFill>
              <a:latin typeface="Calibri"/>
              <a:ea typeface="ＭＳ Ｐゴシック"/>
            </a:endParaRPr>
          </a:p>
          <a:p>
            <a:pPr fontAlgn="auto">
              <a:spcBef>
                <a:spcPts val="0"/>
              </a:spcBef>
              <a:spcAft>
                <a:spcPts val="0"/>
              </a:spcAft>
            </a:pPr>
            <a:r>
              <a:rPr lang="ja-JP" altLang="en-US" sz="1200" dirty="0" smtClean="0">
                <a:solidFill>
                  <a:prstClr val="black"/>
                </a:solidFill>
                <a:latin typeface="Calibri"/>
                <a:ea typeface="ＭＳ Ｐゴシック"/>
              </a:rPr>
              <a:t>足立区</a:t>
            </a:r>
            <a:r>
              <a:rPr lang="en-US" altLang="ja-JP" sz="1400" dirty="0" smtClean="0">
                <a:solidFill>
                  <a:prstClr val="black"/>
                </a:solidFill>
                <a:latin typeface="Calibri"/>
                <a:ea typeface="ＭＳ Ｐゴシック"/>
              </a:rPr>
              <a:t>NPO</a:t>
            </a:r>
            <a:r>
              <a:rPr lang="ja-JP" altLang="en-US" sz="1200" dirty="0" smtClean="0">
                <a:solidFill>
                  <a:prstClr val="black"/>
                </a:solidFill>
                <a:latin typeface="Calibri"/>
                <a:ea typeface="ＭＳ Ｐゴシック"/>
              </a:rPr>
              <a:t>センター</a:t>
            </a:r>
            <a:endParaRPr lang="en-US" altLang="ja-JP" sz="1200" dirty="0" smtClean="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医療機関</a:t>
            </a:r>
            <a:endParaRPr lang="en-US" altLang="ja-JP" sz="1200" dirty="0" smtClean="0">
              <a:solidFill>
                <a:prstClr val="black"/>
              </a:solidFill>
              <a:latin typeface="Calibri"/>
              <a:ea typeface="ＭＳ Ｐゴシック"/>
            </a:endParaRPr>
          </a:p>
        </p:txBody>
      </p:sp>
      <p:sp>
        <p:nvSpPr>
          <p:cNvPr id="7" name="角丸四角形 6"/>
          <p:cNvSpPr/>
          <p:nvPr/>
        </p:nvSpPr>
        <p:spPr>
          <a:xfrm>
            <a:off x="341154" y="5157192"/>
            <a:ext cx="3456384" cy="12961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r>
              <a:rPr lang="ja-JP" altLang="en-US" dirty="0" smtClean="0">
                <a:solidFill>
                  <a:prstClr val="black"/>
                </a:solidFill>
              </a:rPr>
              <a:t>事業についての情報説明や、</a:t>
            </a:r>
            <a:endParaRPr lang="en-US" altLang="ja-JP" dirty="0" smtClean="0">
              <a:solidFill>
                <a:prstClr val="black"/>
              </a:solidFill>
            </a:endParaRPr>
          </a:p>
          <a:p>
            <a:pPr fontAlgn="auto">
              <a:spcBef>
                <a:spcPts val="0"/>
              </a:spcBef>
              <a:spcAft>
                <a:spcPts val="0"/>
              </a:spcAft>
            </a:pPr>
            <a:r>
              <a:rPr lang="ja-JP" altLang="en-US" dirty="0">
                <a:solidFill>
                  <a:prstClr val="black"/>
                </a:solidFill>
              </a:rPr>
              <a:t>事例</a:t>
            </a:r>
            <a:r>
              <a:rPr lang="ja-JP" altLang="en-US" dirty="0" smtClean="0">
                <a:solidFill>
                  <a:prstClr val="black"/>
                </a:solidFill>
              </a:rPr>
              <a:t>を</a:t>
            </a:r>
            <a:r>
              <a:rPr lang="ja-JP" altLang="en-US" dirty="0">
                <a:solidFill>
                  <a:prstClr val="black"/>
                </a:solidFill>
              </a:rPr>
              <a:t>通して</a:t>
            </a:r>
            <a:r>
              <a:rPr lang="ja-JP" altLang="en-US" dirty="0" smtClean="0">
                <a:solidFill>
                  <a:prstClr val="black"/>
                </a:solidFill>
              </a:rPr>
              <a:t>の情報共有が進むにつれて、連携先の種類が増えてきた。</a:t>
            </a:r>
            <a:endParaRPr lang="ja-JP" altLang="en-US" dirty="0">
              <a:solidFill>
                <a:prstClr val="black"/>
              </a:solidFill>
            </a:endParaRPr>
          </a:p>
        </p:txBody>
      </p:sp>
      <p:pic>
        <p:nvPicPr>
          <p:cNvPr id="9" name="Picture 3"/>
          <p:cNvPicPr>
            <a:picLocks noChangeAspect="1" noChangeArrowheads="1"/>
          </p:cNvPicPr>
          <p:nvPr/>
        </p:nvPicPr>
        <p:blipFill>
          <a:blip r:embed="rId3" cstate="print"/>
          <a:srcRect/>
          <a:stretch>
            <a:fillRect/>
          </a:stretch>
        </p:blipFill>
        <p:spPr bwMode="auto">
          <a:xfrm>
            <a:off x="156071" y="69491"/>
            <a:ext cx="1031553" cy="965709"/>
          </a:xfrm>
          <a:prstGeom prst="rect">
            <a:avLst/>
          </a:prstGeom>
          <a:noFill/>
          <a:ln w="9525">
            <a:noFill/>
            <a:miter lim="800000"/>
            <a:headEnd/>
            <a:tailEnd/>
          </a:ln>
        </p:spPr>
      </p:pic>
    </p:spTree>
    <p:extLst>
      <p:ext uri="{BB962C8B-B14F-4D97-AF65-F5344CB8AC3E}">
        <p14:creationId xmlns:p14="http://schemas.microsoft.com/office/powerpoint/2010/main" val="32967589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矢印コネクタ 22"/>
          <p:cNvCxnSpPr/>
          <p:nvPr/>
        </p:nvCxnSpPr>
        <p:spPr>
          <a:xfrm>
            <a:off x="2862520" y="1483666"/>
            <a:ext cx="1402736" cy="32199"/>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5492046" y="2908657"/>
            <a:ext cx="664130" cy="2007235"/>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529208" y="-90264"/>
            <a:ext cx="8229600" cy="1143000"/>
          </a:xfrm>
        </p:spPr>
        <p:txBody>
          <a:bodyPr>
            <a:normAutofit/>
          </a:bodyPr>
          <a:lstStyle/>
          <a:p>
            <a:r>
              <a:rPr kumimoji="1" lang="ja-JP" altLang="en-US" sz="3600" dirty="0" smtClean="0"/>
              <a:t>   </a:t>
            </a:r>
            <a:r>
              <a:rPr kumimoji="1" lang="en-US" altLang="ja-JP" sz="4000" dirty="0" smtClean="0"/>
              <a:t>PS</a:t>
            </a:r>
            <a:r>
              <a:rPr kumimoji="1" lang="ja-JP" altLang="en-US" sz="3600" dirty="0" smtClean="0"/>
              <a:t>利用者が抱える様々なニーズ</a:t>
            </a:r>
            <a:endParaRPr kumimoji="1" lang="ja-JP" altLang="en-US" sz="3600" dirty="0"/>
          </a:p>
        </p:txBody>
      </p:sp>
      <p:sp>
        <p:nvSpPr>
          <p:cNvPr id="8" name="角丸四角形 7"/>
          <p:cNvSpPr/>
          <p:nvPr/>
        </p:nvSpPr>
        <p:spPr>
          <a:xfrm>
            <a:off x="326852" y="4836752"/>
            <a:ext cx="4317156" cy="1832608"/>
          </a:xfrm>
          <a:prstGeom prst="round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fontAlgn="auto">
              <a:spcBef>
                <a:spcPts val="0"/>
              </a:spcBef>
              <a:spcAft>
                <a:spcPts val="0"/>
              </a:spcAft>
            </a:pPr>
            <a:r>
              <a:rPr lang="ja-JP" altLang="en-US" b="1" dirty="0" smtClean="0">
                <a:solidFill>
                  <a:prstClr val="black"/>
                </a:solidFill>
              </a:rPr>
              <a:t>利用者が抱える課題の数の平均は</a:t>
            </a:r>
            <a:r>
              <a:rPr lang="en-US" altLang="ja-JP" b="1" dirty="0" smtClean="0">
                <a:solidFill>
                  <a:prstClr val="black"/>
                </a:solidFill>
              </a:rPr>
              <a:t>4.2</a:t>
            </a:r>
            <a:r>
              <a:rPr lang="ja-JP" altLang="en-US" b="1" dirty="0" smtClean="0">
                <a:solidFill>
                  <a:prstClr val="black"/>
                </a:solidFill>
              </a:rPr>
              <a:t>個</a:t>
            </a:r>
            <a:endParaRPr lang="en-US" altLang="ja-JP" b="1" dirty="0" smtClean="0">
              <a:solidFill>
                <a:prstClr val="black"/>
              </a:solidFill>
            </a:endParaRPr>
          </a:p>
          <a:p>
            <a:pPr fontAlgn="auto">
              <a:spcBef>
                <a:spcPts val="0"/>
              </a:spcBef>
              <a:spcAft>
                <a:spcPts val="0"/>
              </a:spcAft>
            </a:pPr>
            <a:r>
              <a:rPr lang="ja-JP" altLang="en-US" b="1" dirty="0" smtClean="0">
                <a:solidFill>
                  <a:prstClr val="black"/>
                </a:solidFill>
              </a:rPr>
              <a:t>支援を必要とする人はさまざまなニーズを抱え、必要な支援策にたどり着けない可能性がある</a:t>
            </a:r>
            <a:r>
              <a:rPr lang="ja-JP" altLang="en-US" dirty="0" smtClean="0">
                <a:solidFill>
                  <a:prstClr val="black"/>
                </a:solidFill>
              </a:rPr>
              <a:t>。</a:t>
            </a:r>
            <a:endParaRPr lang="ja-JP" altLang="en-US" dirty="0">
              <a:solidFill>
                <a:prstClr val="black"/>
              </a:solidFill>
            </a:endParaRPr>
          </a:p>
        </p:txBody>
      </p:sp>
      <p:sp>
        <p:nvSpPr>
          <p:cNvPr id="11" name="円/楕円 10"/>
          <p:cNvSpPr/>
          <p:nvPr/>
        </p:nvSpPr>
        <p:spPr>
          <a:xfrm>
            <a:off x="5076056" y="4848460"/>
            <a:ext cx="3528392" cy="1486892"/>
          </a:xfrm>
          <a:prstGeom prst="ellipse">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fontAlgn="auto">
              <a:spcBef>
                <a:spcPts val="0"/>
              </a:spcBef>
              <a:spcAft>
                <a:spcPts val="0"/>
              </a:spcAft>
            </a:pPr>
            <a:r>
              <a:rPr lang="ja-JP" altLang="en-US" sz="1600" b="1" u="sng" dirty="0">
                <a:solidFill>
                  <a:prstClr val="black"/>
                </a:solidFill>
              </a:rPr>
              <a:t>社会参加</a:t>
            </a:r>
            <a:endParaRPr lang="en-US" altLang="ja-JP" sz="1600" b="1" u="sng" dirty="0">
              <a:solidFill>
                <a:prstClr val="black"/>
              </a:solidFill>
            </a:endParaRPr>
          </a:p>
          <a:p>
            <a:pPr fontAlgn="auto">
              <a:spcBef>
                <a:spcPts val="0"/>
              </a:spcBef>
              <a:spcAft>
                <a:spcPts val="0"/>
              </a:spcAft>
            </a:pPr>
            <a:r>
              <a:rPr lang="ja-JP" altLang="en-US" sz="1600" dirty="0" smtClean="0">
                <a:solidFill>
                  <a:prstClr val="black"/>
                </a:solidFill>
              </a:rPr>
              <a:t>・</a:t>
            </a:r>
            <a:r>
              <a:rPr lang="ja-JP" altLang="en-US" sz="1600" dirty="0">
                <a:solidFill>
                  <a:prstClr val="black"/>
                </a:solidFill>
              </a:rPr>
              <a:t>無職であることにより</a:t>
            </a:r>
            <a:r>
              <a:rPr lang="ja-JP" altLang="en-US" sz="1600" dirty="0" smtClean="0">
                <a:solidFill>
                  <a:prstClr val="black"/>
                </a:solidFill>
              </a:rPr>
              <a:t>、　</a:t>
            </a:r>
            <a:endParaRPr lang="en-US" altLang="ja-JP" sz="1600" dirty="0" smtClean="0">
              <a:solidFill>
                <a:prstClr val="black"/>
              </a:solidFill>
            </a:endParaRPr>
          </a:p>
          <a:p>
            <a:pPr fontAlgn="auto">
              <a:spcBef>
                <a:spcPts val="0"/>
              </a:spcBef>
              <a:spcAft>
                <a:spcPts val="0"/>
              </a:spcAft>
            </a:pPr>
            <a:r>
              <a:rPr lang="ja-JP" altLang="en-US" sz="1600" dirty="0">
                <a:solidFill>
                  <a:prstClr val="black"/>
                </a:solidFill>
              </a:rPr>
              <a:t> </a:t>
            </a:r>
            <a:r>
              <a:rPr lang="ja-JP" altLang="en-US" sz="1600" dirty="0" smtClean="0">
                <a:solidFill>
                  <a:prstClr val="black"/>
                </a:solidFill>
              </a:rPr>
              <a:t> 人</a:t>
            </a:r>
            <a:r>
              <a:rPr lang="ja-JP" altLang="en-US" sz="1600" dirty="0">
                <a:solidFill>
                  <a:prstClr val="black"/>
                </a:solidFill>
              </a:rPr>
              <a:t>とのつながりが</a:t>
            </a:r>
            <a:r>
              <a:rPr lang="ja-JP" altLang="en-US" sz="1600" dirty="0" smtClean="0">
                <a:solidFill>
                  <a:prstClr val="black"/>
                </a:solidFill>
              </a:rPr>
              <a:t>失われ</a:t>
            </a:r>
            <a:r>
              <a:rPr lang="ja-JP" altLang="en-US" sz="1600" dirty="0">
                <a:solidFill>
                  <a:prstClr val="black"/>
                </a:solidFill>
              </a:rPr>
              <a:t>る</a:t>
            </a:r>
            <a:endParaRPr lang="en-US" altLang="ja-JP" sz="1600" dirty="0" smtClean="0">
              <a:solidFill>
                <a:prstClr val="black"/>
              </a:solidFill>
            </a:endParaRPr>
          </a:p>
        </p:txBody>
      </p:sp>
      <p:sp>
        <p:nvSpPr>
          <p:cNvPr id="12" name="円/楕円 11"/>
          <p:cNvSpPr/>
          <p:nvPr/>
        </p:nvSpPr>
        <p:spPr>
          <a:xfrm>
            <a:off x="5508104" y="2822814"/>
            <a:ext cx="3456384" cy="1972818"/>
          </a:xfrm>
          <a:prstGeom prst="ellipse">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fontAlgn="auto">
              <a:spcBef>
                <a:spcPts val="0"/>
              </a:spcBef>
              <a:spcAft>
                <a:spcPts val="0"/>
              </a:spcAft>
            </a:pPr>
            <a:r>
              <a:rPr lang="ja-JP" altLang="en-US" sz="1600" b="1" u="sng" dirty="0" smtClean="0">
                <a:solidFill>
                  <a:prstClr val="black"/>
                </a:solidFill>
              </a:rPr>
              <a:t>健康（身体・精神）</a:t>
            </a:r>
            <a:endParaRPr lang="en-US" altLang="ja-JP" sz="1600" b="1" u="sng" dirty="0">
              <a:solidFill>
                <a:prstClr val="black"/>
              </a:solidFill>
            </a:endParaRPr>
          </a:p>
          <a:p>
            <a:pPr fontAlgn="auto">
              <a:spcBef>
                <a:spcPts val="0"/>
              </a:spcBef>
              <a:spcAft>
                <a:spcPts val="0"/>
              </a:spcAft>
            </a:pPr>
            <a:r>
              <a:rPr lang="ja-JP" altLang="en-US" sz="1600" dirty="0">
                <a:solidFill>
                  <a:prstClr val="black"/>
                </a:solidFill>
              </a:rPr>
              <a:t>　・治療するべきだが、</a:t>
            </a:r>
            <a:r>
              <a:rPr lang="ja-JP" altLang="en-US" sz="1600" dirty="0" smtClean="0">
                <a:solidFill>
                  <a:prstClr val="black"/>
                </a:solidFill>
              </a:rPr>
              <a:t>病院 </a:t>
            </a:r>
            <a:endParaRPr lang="en-US" altLang="ja-JP" sz="1600" dirty="0" smtClean="0">
              <a:solidFill>
                <a:prstClr val="black"/>
              </a:solidFill>
            </a:endParaRPr>
          </a:p>
          <a:p>
            <a:pPr fontAlgn="auto">
              <a:spcBef>
                <a:spcPts val="0"/>
              </a:spcBef>
              <a:spcAft>
                <a:spcPts val="0"/>
              </a:spcAft>
            </a:pPr>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に</a:t>
            </a:r>
            <a:r>
              <a:rPr lang="ja-JP" altLang="en-US" sz="1600" dirty="0">
                <a:solidFill>
                  <a:prstClr val="black"/>
                </a:solidFill>
              </a:rPr>
              <a:t>いくお金がない</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・うつ状態で、何もする</a:t>
            </a:r>
            <a:r>
              <a:rPr lang="ja-JP" altLang="en-US" sz="1600" dirty="0" smtClean="0">
                <a:solidFill>
                  <a:prstClr val="black"/>
                </a:solidFill>
              </a:rPr>
              <a:t>気</a:t>
            </a:r>
            <a:endParaRPr lang="en-US" altLang="ja-JP" sz="1600" dirty="0" smtClean="0">
              <a:solidFill>
                <a:prstClr val="black"/>
              </a:solidFill>
            </a:endParaRPr>
          </a:p>
          <a:p>
            <a:pPr fontAlgn="auto">
              <a:spcBef>
                <a:spcPts val="0"/>
              </a:spcBef>
              <a:spcAft>
                <a:spcPts val="0"/>
              </a:spcAft>
            </a:pPr>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力が</a:t>
            </a:r>
            <a:r>
              <a:rPr lang="ja-JP" altLang="en-US" sz="1600" dirty="0">
                <a:solidFill>
                  <a:prstClr val="black"/>
                </a:solidFill>
              </a:rPr>
              <a:t>ない</a:t>
            </a:r>
            <a:r>
              <a:rPr lang="ja-JP" altLang="en-US" sz="1600" dirty="0" smtClean="0">
                <a:solidFill>
                  <a:prstClr val="black"/>
                </a:solidFill>
              </a:rPr>
              <a:t>。</a:t>
            </a:r>
            <a:endParaRPr lang="en-US" altLang="ja-JP" sz="1600" dirty="0" smtClean="0">
              <a:solidFill>
                <a:prstClr val="black"/>
              </a:solidFill>
            </a:endParaRPr>
          </a:p>
          <a:p>
            <a:pPr fontAlgn="auto">
              <a:spcBef>
                <a:spcPts val="0"/>
              </a:spcBef>
              <a:spcAft>
                <a:spcPts val="0"/>
              </a:spcAft>
            </a:pPr>
            <a:r>
              <a:rPr lang="ja-JP" altLang="en-US" sz="1600" dirty="0" smtClean="0">
                <a:solidFill>
                  <a:prstClr val="black"/>
                </a:solidFill>
              </a:rPr>
              <a:t>・もう死んでしまいたい</a:t>
            </a:r>
            <a:endParaRPr lang="ja-JP" altLang="en-US" sz="1600" dirty="0">
              <a:solidFill>
                <a:prstClr val="black"/>
              </a:solidFill>
            </a:endParaRPr>
          </a:p>
        </p:txBody>
      </p:sp>
      <p:sp>
        <p:nvSpPr>
          <p:cNvPr id="13" name="円/楕円 12"/>
          <p:cNvSpPr/>
          <p:nvPr/>
        </p:nvSpPr>
        <p:spPr>
          <a:xfrm>
            <a:off x="156071" y="3041123"/>
            <a:ext cx="3407817" cy="1630428"/>
          </a:xfrm>
          <a:prstGeom prst="ellipse">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fontAlgn="auto">
              <a:spcBef>
                <a:spcPts val="0"/>
              </a:spcBef>
              <a:spcAft>
                <a:spcPts val="0"/>
              </a:spcAft>
            </a:pPr>
            <a:r>
              <a:rPr lang="ja-JP" altLang="en-US" sz="1600" b="1" u="sng" dirty="0">
                <a:solidFill>
                  <a:prstClr val="black"/>
                </a:solidFill>
              </a:rPr>
              <a:t>家族</a:t>
            </a:r>
            <a:endParaRPr lang="en-US" altLang="ja-JP" sz="1600" b="1" u="sng" dirty="0">
              <a:solidFill>
                <a:prstClr val="black"/>
              </a:solidFill>
            </a:endParaRPr>
          </a:p>
          <a:p>
            <a:pPr fontAlgn="auto">
              <a:spcBef>
                <a:spcPts val="0"/>
              </a:spcBef>
              <a:spcAft>
                <a:spcPts val="0"/>
              </a:spcAft>
            </a:pPr>
            <a:r>
              <a:rPr lang="ja-JP" altLang="en-US" sz="1600" dirty="0">
                <a:solidFill>
                  <a:prstClr val="black"/>
                </a:solidFill>
              </a:rPr>
              <a:t>　・無職であることにより、家　　</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族からの評価が下がる</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・家族からのＤＶ・虐待</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・子育てのストレス</a:t>
            </a:r>
            <a:endParaRPr lang="en-US" altLang="ja-JP" sz="1600" dirty="0">
              <a:solidFill>
                <a:prstClr val="black"/>
              </a:solidFill>
            </a:endParaRPr>
          </a:p>
        </p:txBody>
      </p:sp>
      <p:sp>
        <p:nvSpPr>
          <p:cNvPr id="14" name="円/楕円 13"/>
          <p:cNvSpPr/>
          <p:nvPr/>
        </p:nvSpPr>
        <p:spPr>
          <a:xfrm>
            <a:off x="156071" y="1341307"/>
            <a:ext cx="3407817" cy="1486892"/>
          </a:xfrm>
          <a:prstGeom prst="ellipse">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0" rIns="0" rtlCol="0" anchor="ctr"/>
          <a:lstStyle/>
          <a:p>
            <a:pPr fontAlgn="auto">
              <a:spcBef>
                <a:spcPts val="0"/>
              </a:spcBef>
              <a:spcAft>
                <a:spcPts val="0"/>
              </a:spcAft>
            </a:pPr>
            <a:r>
              <a:rPr lang="ja-JP" altLang="en-US" sz="1600" b="1" u="sng" dirty="0">
                <a:solidFill>
                  <a:prstClr val="black"/>
                </a:solidFill>
              </a:rPr>
              <a:t>就労</a:t>
            </a:r>
            <a:endParaRPr lang="en-US" altLang="ja-JP" sz="1600" b="1" u="sng" dirty="0">
              <a:solidFill>
                <a:prstClr val="black"/>
              </a:solidFill>
            </a:endParaRPr>
          </a:p>
          <a:p>
            <a:pPr fontAlgn="auto">
              <a:spcBef>
                <a:spcPts val="0"/>
              </a:spcBef>
              <a:spcAft>
                <a:spcPts val="0"/>
              </a:spcAft>
            </a:pPr>
            <a:r>
              <a:rPr lang="ja-JP" altLang="en-US" sz="1600" dirty="0">
                <a:solidFill>
                  <a:prstClr val="black"/>
                </a:solidFill>
              </a:rPr>
              <a:t>　・就職活動に失敗し続ける</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・希望する収入に届かない</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・就労する意欲がない</a:t>
            </a:r>
            <a:endParaRPr lang="en-US" altLang="ja-JP" sz="1600" dirty="0">
              <a:solidFill>
                <a:prstClr val="black"/>
              </a:solidFill>
            </a:endParaRPr>
          </a:p>
        </p:txBody>
      </p:sp>
      <p:sp>
        <p:nvSpPr>
          <p:cNvPr id="15" name="円/楕円 14"/>
          <p:cNvSpPr/>
          <p:nvPr/>
        </p:nvSpPr>
        <p:spPr>
          <a:xfrm>
            <a:off x="3923928" y="1138106"/>
            <a:ext cx="3570200" cy="1770551"/>
          </a:xfrm>
          <a:prstGeom prst="ellipse">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0" rIns="0" rtlCol="0" anchor="ctr"/>
          <a:lstStyle/>
          <a:p>
            <a:pPr fontAlgn="auto">
              <a:spcBef>
                <a:spcPts val="0"/>
              </a:spcBef>
              <a:spcAft>
                <a:spcPts val="0"/>
              </a:spcAft>
            </a:pPr>
            <a:r>
              <a:rPr lang="ja-JP" altLang="en-US" sz="1600" b="1" u="sng" dirty="0">
                <a:solidFill>
                  <a:prstClr val="black"/>
                </a:solidFill>
              </a:rPr>
              <a:t>経済的困難</a:t>
            </a:r>
            <a:endParaRPr lang="en-US" altLang="ja-JP" sz="1600" b="1" u="sng" dirty="0">
              <a:solidFill>
                <a:prstClr val="black"/>
              </a:solidFill>
            </a:endParaRPr>
          </a:p>
          <a:p>
            <a:pPr fontAlgn="auto">
              <a:spcBef>
                <a:spcPts val="0"/>
              </a:spcBef>
              <a:spcAft>
                <a:spcPts val="0"/>
              </a:spcAft>
            </a:pPr>
            <a:r>
              <a:rPr lang="ja-JP" altLang="en-US" sz="1600" dirty="0">
                <a:solidFill>
                  <a:prstClr val="black"/>
                </a:solidFill>
              </a:rPr>
              <a:t>　・就職活動がうまく</a:t>
            </a:r>
            <a:r>
              <a:rPr lang="ja-JP" altLang="en-US" sz="1600" dirty="0" smtClean="0">
                <a:solidFill>
                  <a:prstClr val="black"/>
                </a:solidFill>
              </a:rPr>
              <a:t>いかない</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・病気や障害で働けない</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・借金の返済で生活費まで　</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回らない</a:t>
            </a:r>
          </a:p>
        </p:txBody>
      </p:sp>
      <p:cxnSp>
        <p:nvCxnSpPr>
          <p:cNvPr id="18" name="直線矢印コネクタ 17"/>
          <p:cNvCxnSpPr/>
          <p:nvPr/>
        </p:nvCxnSpPr>
        <p:spPr>
          <a:xfrm>
            <a:off x="3275856" y="2564904"/>
            <a:ext cx="2433172" cy="2350988"/>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3275856" y="2807487"/>
            <a:ext cx="1527268" cy="549505"/>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endCxn id="12" idx="2"/>
          </p:cNvCxnSpPr>
          <p:nvPr/>
        </p:nvCxnSpPr>
        <p:spPr>
          <a:xfrm>
            <a:off x="3563888" y="3615814"/>
            <a:ext cx="1944216" cy="193409"/>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3844370" y="2807487"/>
            <a:ext cx="1296144" cy="1772230"/>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20" name="直線矢印コネクタ 19"/>
          <p:cNvCxnSpPr/>
          <p:nvPr/>
        </p:nvCxnSpPr>
        <p:spPr>
          <a:xfrm>
            <a:off x="3443480" y="3991970"/>
            <a:ext cx="1647800" cy="117549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387862" y="2235859"/>
            <a:ext cx="568514" cy="75815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pic>
        <p:nvPicPr>
          <p:cNvPr id="10" name="図 9" descr="https://encrypted-tbn2.gstatic.com/images?q=tbn:ANd9GcT7ONspWDur3fbfS0hZj-QJL0km9swbRjxc_SKwKnwRdydtY7laeQ">
            <a:hlinkClick r:id="rId2"/>
          </p:cNvPr>
          <p:cNvPicPr/>
          <p:nvPr/>
        </p:nvPicPr>
        <p:blipFill rotWithShape="1">
          <a:blip r:embed="rId3">
            <a:extLst>
              <a:ext uri="{28A0092B-C50C-407E-A947-70E740481C1C}">
                <a14:useLocalDpi xmlns:a14="http://schemas.microsoft.com/office/drawing/2010/main" val="0"/>
              </a:ext>
            </a:extLst>
          </a:blip>
          <a:srcRect l="32731" t="5897" r="37111" b="5897"/>
          <a:stretch/>
        </p:blipFill>
        <p:spPr bwMode="auto">
          <a:xfrm>
            <a:off x="4142724" y="3048707"/>
            <a:ext cx="660400" cy="1350327"/>
          </a:xfrm>
          <a:prstGeom prst="rect">
            <a:avLst/>
          </a:prstGeom>
          <a:noFill/>
          <a:ln>
            <a:noFill/>
          </a:ln>
          <a:extLst>
            <a:ext uri="{53640926-AAD7-44D8-BBD7-CCE9431645EC}">
              <a14:shadowObscured xmlns:a14="http://schemas.microsoft.com/office/drawing/2010/main"/>
            </a:ext>
          </a:extLst>
        </p:spPr>
      </p:pic>
      <p:cxnSp>
        <p:nvCxnSpPr>
          <p:cNvPr id="24" name="直線矢印コネクタ 23"/>
          <p:cNvCxnSpPr>
            <a:endCxn id="13" idx="1"/>
          </p:cNvCxnSpPr>
          <p:nvPr/>
        </p:nvCxnSpPr>
        <p:spPr>
          <a:xfrm flipH="1">
            <a:off x="655134" y="2650905"/>
            <a:ext cx="40060" cy="628989"/>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pic>
        <p:nvPicPr>
          <p:cNvPr id="25" name="Picture 3"/>
          <p:cNvPicPr>
            <a:picLocks noChangeAspect="1" noChangeArrowheads="1"/>
          </p:cNvPicPr>
          <p:nvPr/>
        </p:nvPicPr>
        <p:blipFill>
          <a:blip r:embed="rId4" cstate="print"/>
          <a:srcRect/>
          <a:stretch>
            <a:fillRect/>
          </a:stretch>
        </p:blipFill>
        <p:spPr bwMode="auto">
          <a:xfrm>
            <a:off x="156071" y="69491"/>
            <a:ext cx="1031553" cy="965709"/>
          </a:xfrm>
          <a:prstGeom prst="rect">
            <a:avLst/>
          </a:prstGeom>
          <a:noFill/>
          <a:ln w="9525">
            <a:noFill/>
            <a:miter lim="800000"/>
            <a:headEnd/>
            <a:tailEnd/>
          </a:ln>
        </p:spPr>
      </p:pic>
    </p:spTree>
    <p:extLst>
      <p:ext uri="{BB962C8B-B14F-4D97-AF65-F5344CB8AC3E}">
        <p14:creationId xmlns:p14="http://schemas.microsoft.com/office/powerpoint/2010/main" val="4245088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矢印コネクタ 16"/>
          <p:cNvCxnSpPr/>
          <p:nvPr/>
        </p:nvCxnSpPr>
        <p:spPr>
          <a:xfrm>
            <a:off x="5492046" y="2908657"/>
            <a:ext cx="664130" cy="2007235"/>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32" name="円/楕円 31"/>
          <p:cNvSpPr/>
          <p:nvPr/>
        </p:nvSpPr>
        <p:spPr>
          <a:xfrm>
            <a:off x="5508104" y="2822814"/>
            <a:ext cx="3456384" cy="1972818"/>
          </a:xfrm>
          <a:prstGeom prst="ellipse">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fontAlgn="auto">
              <a:spcBef>
                <a:spcPts val="0"/>
              </a:spcBef>
              <a:spcAft>
                <a:spcPts val="0"/>
              </a:spcAft>
            </a:pPr>
            <a:r>
              <a:rPr lang="ja-JP" altLang="en-US" sz="1600" b="1" u="sng" dirty="0" smtClean="0">
                <a:solidFill>
                  <a:prstClr val="black"/>
                </a:solidFill>
              </a:rPr>
              <a:t>健康（身体・精神）</a:t>
            </a:r>
            <a:endParaRPr lang="en-US" altLang="ja-JP" sz="1600" b="1" u="sng" dirty="0">
              <a:solidFill>
                <a:prstClr val="black"/>
              </a:solidFill>
            </a:endParaRPr>
          </a:p>
          <a:p>
            <a:pPr fontAlgn="auto">
              <a:spcBef>
                <a:spcPts val="0"/>
              </a:spcBef>
              <a:spcAft>
                <a:spcPts val="0"/>
              </a:spcAft>
            </a:pPr>
            <a:r>
              <a:rPr lang="ja-JP" altLang="en-US" sz="1600" dirty="0">
                <a:solidFill>
                  <a:prstClr val="black"/>
                </a:solidFill>
              </a:rPr>
              <a:t>　・治療するべきだが、</a:t>
            </a:r>
            <a:r>
              <a:rPr lang="ja-JP" altLang="en-US" sz="1600" dirty="0" smtClean="0">
                <a:solidFill>
                  <a:prstClr val="black"/>
                </a:solidFill>
              </a:rPr>
              <a:t>病院 </a:t>
            </a:r>
            <a:endParaRPr lang="en-US" altLang="ja-JP" sz="1600" dirty="0" smtClean="0">
              <a:solidFill>
                <a:prstClr val="black"/>
              </a:solidFill>
            </a:endParaRPr>
          </a:p>
          <a:p>
            <a:pPr fontAlgn="auto">
              <a:spcBef>
                <a:spcPts val="0"/>
              </a:spcBef>
              <a:spcAft>
                <a:spcPts val="0"/>
              </a:spcAft>
            </a:pPr>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に</a:t>
            </a:r>
            <a:r>
              <a:rPr lang="ja-JP" altLang="en-US" sz="1600" dirty="0">
                <a:solidFill>
                  <a:prstClr val="black"/>
                </a:solidFill>
              </a:rPr>
              <a:t>いくお金がない</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・うつ状態で、何もする</a:t>
            </a:r>
            <a:r>
              <a:rPr lang="ja-JP" altLang="en-US" sz="1600" dirty="0" smtClean="0">
                <a:solidFill>
                  <a:prstClr val="black"/>
                </a:solidFill>
              </a:rPr>
              <a:t>気</a:t>
            </a:r>
            <a:endParaRPr lang="en-US" altLang="ja-JP" sz="1600" dirty="0" smtClean="0">
              <a:solidFill>
                <a:prstClr val="black"/>
              </a:solidFill>
            </a:endParaRPr>
          </a:p>
          <a:p>
            <a:pPr fontAlgn="auto">
              <a:spcBef>
                <a:spcPts val="0"/>
              </a:spcBef>
              <a:spcAft>
                <a:spcPts val="0"/>
              </a:spcAft>
            </a:pPr>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力が</a:t>
            </a:r>
            <a:r>
              <a:rPr lang="ja-JP" altLang="en-US" sz="1600" dirty="0">
                <a:solidFill>
                  <a:prstClr val="black"/>
                </a:solidFill>
              </a:rPr>
              <a:t>ない</a:t>
            </a:r>
            <a:r>
              <a:rPr lang="ja-JP" altLang="en-US" sz="1600" dirty="0" smtClean="0">
                <a:solidFill>
                  <a:prstClr val="black"/>
                </a:solidFill>
              </a:rPr>
              <a:t>。</a:t>
            </a:r>
            <a:endParaRPr lang="en-US" altLang="ja-JP" sz="1600" dirty="0" smtClean="0">
              <a:solidFill>
                <a:prstClr val="black"/>
              </a:solidFill>
            </a:endParaRPr>
          </a:p>
          <a:p>
            <a:pPr fontAlgn="auto">
              <a:spcBef>
                <a:spcPts val="0"/>
              </a:spcBef>
              <a:spcAft>
                <a:spcPts val="0"/>
              </a:spcAft>
            </a:pPr>
            <a:r>
              <a:rPr lang="ja-JP" altLang="en-US" sz="1600" dirty="0" smtClean="0">
                <a:solidFill>
                  <a:prstClr val="black"/>
                </a:solidFill>
              </a:rPr>
              <a:t>・もう死んでしまいたい</a:t>
            </a:r>
            <a:endParaRPr lang="ja-JP" altLang="en-US" sz="1600" dirty="0">
              <a:solidFill>
                <a:prstClr val="black"/>
              </a:solidFill>
            </a:endParaRPr>
          </a:p>
        </p:txBody>
      </p:sp>
      <p:cxnSp>
        <p:nvCxnSpPr>
          <p:cNvPr id="23" name="直線矢印コネクタ 22"/>
          <p:cNvCxnSpPr/>
          <p:nvPr/>
        </p:nvCxnSpPr>
        <p:spPr>
          <a:xfrm>
            <a:off x="2862520" y="1483666"/>
            <a:ext cx="1402736" cy="32199"/>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878904" y="-53262"/>
            <a:ext cx="8229600" cy="1143000"/>
          </a:xfrm>
        </p:spPr>
        <p:txBody>
          <a:bodyPr>
            <a:noAutofit/>
          </a:bodyPr>
          <a:lstStyle/>
          <a:p>
            <a:r>
              <a:rPr kumimoji="1" lang="ja-JP" altLang="en-US" sz="3200" dirty="0" smtClean="0"/>
              <a:t>   </a:t>
            </a:r>
            <a:r>
              <a:rPr kumimoji="1" lang="en-US" altLang="ja-JP" sz="4000" dirty="0" smtClean="0"/>
              <a:t>PS</a:t>
            </a:r>
            <a:r>
              <a:rPr kumimoji="1" lang="ja-JP" altLang="en-US" sz="3200" dirty="0" smtClean="0"/>
              <a:t>が伴走者となり、専門機関と本人をつなぎ</a:t>
            </a:r>
            <a:r>
              <a:rPr kumimoji="1" lang="en-US" altLang="ja-JP" sz="3200" dirty="0" smtClean="0"/>
              <a:t/>
            </a:r>
            <a:br>
              <a:rPr kumimoji="1" lang="en-US" altLang="ja-JP" sz="3200" dirty="0" smtClean="0"/>
            </a:br>
            <a:r>
              <a:rPr lang="ja-JP" altLang="en-US" sz="3200" dirty="0"/>
              <a:t>課題</a:t>
            </a:r>
            <a:r>
              <a:rPr lang="ja-JP" altLang="en-US" sz="3200" dirty="0" smtClean="0"/>
              <a:t>解決</a:t>
            </a:r>
            <a:r>
              <a:rPr lang="ja-JP" altLang="en-US" sz="3200" dirty="0"/>
              <a:t>へ</a:t>
            </a:r>
            <a:endParaRPr kumimoji="1" lang="ja-JP" altLang="en-US" sz="3200" dirty="0"/>
          </a:p>
        </p:txBody>
      </p:sp>
      <p:sp>
        <p:nvSpPr>
          <p:cNvPr id="8" name="角丸四角形 7"/>
          <p:cNvSpPr/>
          <p:nvPr/>
        </p:nvSpPr>
        <p:spPr>
          <a:xfrm>
            <a:off x="156071" y="4705988"/>
            <a:ext cx="4434607" cy="2021248"/>
          </a:xfrm>
          <a:prstGeom prst="round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36000" rIns="36000" rtlCol="0" anchor="ctr"/>
          <a:lstStyle/>
          <a:p>
            <a:pPr fontAlgn="auto">
              <a:spcBef>
                <a:spcPts val="0"/>
              </a:spcBef>
              <a:spcAft>
                <a:spcPts val="0"/>
              </a:spcAft>
            </a:pPr>
            <a:endParaRPr lang="en-US" altLang="ja-JP" sz="1000" b="1" dirty="0" smtClean="0">
              <a:solidFill>
                <a:prstClr val="black"/>
              </a:solidFill>
            </a:endParaRPr>
          </a:p>
          <a:p>
            <a:pPr fontAlgn="auto">
              <a:spcBef>
                <a:spcPts val="0"/>
              </a:spcBef>
              <a:spcAft>
                <a:spcPts val="0"/>
              </a:spcAft>
            </a:pPr>
            <a:r>
              <a:rPr lang="ja-JP" altLang="en-US" b="1" dirty="0" smtClean="0">
                <a:solidFill>
                  <a:prstClr val="black"/>
                </a:solidFill>
              </a:rPr>
              <a:t>複雑にからみあった課題をときほぐし、着実に解決につなげていく。</a:t>
            </a:r>
            <a:endParaRPr lang="en-US" altLang="ja-JP" b="1" dirty="0" smtClean="0">
              <a:solidFill>
                <a:prstClr val="black"/>
              </a:solidFill>
            </a:endParaRPr>
          </a:p>
          <a:p>
            <a:pPr fontAlgn="auto">
              <a:spcBef>
                <a:spcPts val="0"/>
              </a:spcBef>
              <a:spcAft>
                <a:spcPts val="0"/>
              </a:spcAft>
            </a:pPr>
            <a:r>
              <a:rPr lang="ja-JP" altLang="en-US" b="1" dirty="0" smtClean="0">
                <a:solidFill>
                  <a:prstClr val="black"/>
                </a:solidFill>
              </a:rPr>
              <a:t>地域に不足しがちな居場所活動にあたる資源は、利用者が使いやすいものを自ら創出。</a:t>
            </a:r>
            <a:endParaRPr lang="en-US" altLang="ja-JP" b="1" dirty="0" smtClean="0">
              <a:solidFill>
                <a:prstClr val="black"/>
              </a:solidFill>
            </a:endParaRPr>
          </a:p>
        </p:txBody>
      </p:sp>
      <p:sp>
        <p:nvSpPr>
          <p:cNvPr id="11" name="円/楕円 10"/>
          <p:cNvSpPr/>
          <p:nvPr/>
        </p:nvSpPr>
        <p:spPr>
          <a:xfrm>
            <a:off x="5117034" y="4836752"/>
            <a:ext cx="3528392" cy="1486892"/>
          </a:xfrm>
          <a:prstGeom prst="ellipse">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fontAlgn="auto">
              <a:spcBef>
                <a:spcPts val="0"/>
              </a:spcBef>
              <a:spcAft>
                <a:spcPts val="0"/>
              </a:spcAft>
            </a:pPr>
            <a:r>
              <a:rPr lang="ja-JP" altLang="en-US" sz="1600" b="1" u="sng" dirty="0">
                <a:solidFill>
                  <a:prstClr val="black"/>
                </a:solidFill>
              </a:rPr>
              <a:t>社会参加</a:t>
            </a:r>
            <a:endParaRPr lang="en-US" altLang="ja-JP" sz="1600" b="1" u="sng" dirty="0">
              <a:solidFill>
                <a:prstClr val="black"/>
              </a:solidFill>
            </a:endParaRPr>
          </a:p>
          <a:p>
            <a:pPr fontAlgn="auto">
              <a:spcBef>
                <a:spcPts val="0"/>
              </a:spcBef>
              <a:spcAft>
                <a:spcPts val="0"/>
              </a:spcAft>
            </a:pPr>
            <a:r>
              <a:rPr lang="ja-JP" altLang="en-US" sz="1600" dirty="0" smtClean="0">
                <a:solidFill>
                  <a:prstClr val="black"/>
                </a:solidFill>
              </a:rPr>
              <a:t>・</a:t>
            </a:r>
            <a:r>
              <a:rPr lang="ja-JP" altLang="en-US" sz="1600" dirty="0">
                <a:solidFill>
                  <a:prstClr val="black"/>
                </a:solidFill>
              </a:rPr>
              <a:t>無職であることにより</a:t>
            </a:r>
            <a:r>
              <a:rPr lang="ja-JP" altLang="en-US" sz="1600" dirty="0" smtClean="0">
                <a:solidFill>
                  <a:prstClr val="black"/>
                </a:solidFill>
              </a:rPr>
              <a:t>、　</a:t>
            </a:r>
            <a:endParaRPr lang="en-US" altLang="ja-JP" sz="1600" dirty="0" smtClean="0">
              <a:solidFill>
                <a:prstClr val="black"/>
              </a:solidFill>
            </a:endParaRPr>
          </a:p>
          <a:p>
            <a:pPr fontAlgn="auto">
              <a:spcBef>
                <a:spcPts val="0"/>
              </a:spcBef>
              <a:spcAft>
                <a:spcPts val="0"/>
              </a:spcAft>
            </a:pPr>
            <a:r>
              <a:rPr lang="ja-JP" altLang="en-US" sz="1600" dirty="0">
                <a:solidFill>
                  <a:prstClr val="black"/>
                </a:solidFill>
              </a:rPr>
              <a:t> </a:t>
            </a:r>
            <a:r>
              <a:rPr lang="ja-JP" altLang="en-US" sz="1600" dirty="0" smtClean="0">
                <a:solidFill>
                  <a:prstClr val="black"/>
                </a:solidFill>
              </a:rPr>
              <a:t> 人</a:t>
            </a:r>
            <a:r>
              <a:rPr lang="ja-JP" altLang="en-US" sz="1600" dirty="0">
                <a:solidFill>
                  <a:prstClr val="black"/>
                </a:solidFill>
              </a:rPr>
              <a:t>とのつながりが</a:t>
            </a:r>
            <a:r>
              <a:rPr lang="ja-JP" altLang="en-US" sz="1600" dirty="0" smtClean="0">
                <a:solidFill>
                  <a:prstClr val="black"/>
                </a:solidFill>
              </a:rPr>
              <a:t>失われ</a:t>
            </a:r>
            <a:r>
              <a:rPr lang="ja-JP" altLang="en-US" sz="1600" dirty="0">
                <a:solidFill>
                  <a:prstClr val="black"/>
                </a:solidFill>
              </a:rPr>
              <a:t>る</a:t>
            </a:r>
            <a:endParaRPr lang="en-US" altLang="ja-JP" sz="1600" dirty="0" smtClean="0">
              <a:solidFill>
                <a:prstClr val="black"/>
              </a:solidFill>
            </a:endParaRPr>
          </a:p>
        </p:txBody>
      </p:sp>
      <p:sp>
        <p:nvSpPr>
          <p:cNvPr id="13" name="円/楕円 12"/>
          <p:cNvSpPr/>
          <p:nvPr/>
        </p:nvSpPr>
        <p:spPr>
          <a:xfrm>
            <a:off x="156071" y="3041123"/>
            <a:ext cx="3407817" cy="1630428"/>
          </a:xfrm>
          <a:prstGeom prst="ellipse">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fontAlgn="auto">
              <a:spcBef>
                <a:spcPts val="0"/>
              </a:spcBef>
              <a:spcAft>
                <a:spcPts val="0"/>
              </a:spcAft>
            </a:pPr>
            <a:r>
              <a:rPr lang="ja-JP" altLang="en-US" sz="1600" b="1" u="sng" dirty="0">
                <a:solidFill>
                  <a:prstClr val="black"/>
                </a:solidFill>
              </a:rPr>
              <a:t>家族</a:t>
            </a:r>
            <a:endParaRPr lang="en-US" altLang="ja-JP" sz="1600" b="1" u="sng" dirty="0">
              <a:solidFill>
                <a:prstClr val="black"/>
              </a:solidFill>
            </a:endParaRPr>
          </a:p>
          <a:p>
            <a:pPr fontAlgn="auto">
              <a:spcBef>
                <a:spcPts val="0"/>
              </a:spcBef>
              <a:spcAft>
                <a:spcPts val="0"/>
              </a:spcAft>
            </a:pPr>
            <a:r>
              <a:rPr lang="ja-JP" altLang="en-US" sz="1600" dirty="0">
                <a:solidFill>
                  <a:prstClr val="black"/>
                </a:solidFill>
              </a:rPr>
              <a:t>　・無職であることにより、家　　</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族からの評価が下がる</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・家族からのＤＶ・虐待</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・子育てのストレス</a:t>
            </a:r>
            <a:endParaRPr lang="en-US" altLang="ja-JP" sz="1600" dirty="0">
              <a:solidFill>
                <a:prstClr val="black"/>
              </a:solidFill>
            </a:endParaRPr>
          </a:p>
        </p:txBody>
      </p:sp>
      <p:sp>
        <p:nvSpPr>
          <p:cNvPr id="14" name="円/楕円 13"/>
          <p:cNvSpPr/>
          <p:nvPr/>
        </p:nvSpPr>
        <p:spPr>
          <a:xfrm>
            <a:off x="156071" y="1341307"/>
            <a:ext cx="3407817" cy="1486892"/>
          </a:xfrm>
          <a:prstGeom prst="ellipse">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0" rIns="0" rtlCol="0" anchor="ctr"/>
          <a:lstStyle/>
          <a:p>
            <a:pPr fontAlgn="auto">
              <a:spcBef>
                <a:spcPts val="0"/>
              </a:spcBef>
              <a:spcAft>
                <a:spcPts val="0"/>
              </a:spcAft>
            </a:pPr>
            <a:r>
              <a:rPr lang="ja-JP" altLang="en-US" sz="1600" b="1" u="sng" dirty="0">
                <a:solidFill>
                  <a:prstClr val="black"/>
                </a:solidFill>
              </a:rPr>
              <a:t>就労</a:t>
            </a:r>
            <a:endParaRPr lang="en-US" altLang="ja-JP" sz="1600" b="1" u="sng" dirty="0">
              <a:solidFill>
                <a:prstClr val="black"/>
              </a:solidFill>
            </a:endParaRPr>
          </a:p>
          <a:p>
            <a:pPr fontAlgn="auto">
              <a:spcBef>
                <a:spcPts val="0"/>
              </a:spcBef>
              <a:spcAft>
                <a:spcPts val="0"/>
              </a:spcAft>
            </a:pPr>
            <a:r>
              <a:rPr lang="ja-JP" altLang="en-US" sz="1600" dirty="0">
                <a:solidFill>
                  <a:prstClr val="black"/>
                </a:solidFill>
              </a:rPr>
              <a:t>　・就職活動に失敗し続ける</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・希望する収入に届かない</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・就労する意欲がない</a:t>
            </a:r>
            <a:endParaRPr lang="en-US" altLang="ja-JP" sz="1600" dirty="0">
              <a:solidFill>
                <a:prstClr val="black"/>
              </a:solidFill>
            </a:endParaRPr>
          </a:p>
        </p:txBody>
      </p:sp>
      <p:sp>
        <p:nvSpPr>
          <p:cNvPr id="15" name="円/楕円 14"/>
          <p:cNvSpPr/>
          <p:nvPr/>
        </p:nvSpPr>
        <p:spPr>
          <a:xfrm>
            <a:off x="3923928" y="1138106"/>
            <a:ext cx="3570200" cy="1770551"/>
          </a:xfrm>
          <a:prstGeom prst="ellipse">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0" rIns="0" rtlCol="0" anchor="ctr"/>
          <a:lstStyle/>
          <a:p>
            <a:pPr fontAlgn="auto">
              <a:spcBef>
                <a:spcPts val="0"/>
              </a:spcBef>
              <a:spcAft>
                <a:spcPts val="0"/>
              </a:spcAft>
            </a:pPr>
            <a:r>
              <a:rPr lang="ja-JP" altLang="en-US" sz="1600" b="1" u="sng" dirty="0">
                <a:solidFill>
                  <a:prstClr val="black"/>
                </a:solidFill>
              </a:rPr>
              <a:t>経済的困難</a:t>
            </a:r>
            <a:endParaRPr lang="en-US" altLang="ja-JP" sz="1600" b="1" u="sng" dirty="0">
              <a:solidFill>
                <a:prstClr val="black"/>
              </a:solidFill>
            </a:endParaRPr>
          </a:p>
          <a:p>
            <a:pPr fontAlgn="auto">
              <a:spcBef>
                <a:spcPts val="0"/>
              </a:spcBef>
              <a:spcAft>
                <a:spcPts val="0"/>
              </a:spcAft>
            </a:pPr>
            <a:r>
              <a:rPr lang="ja-JP" altLang="en-US" sz="1600" dirty="0">
                <a:solidFill>
                  <a:prstClr val="black"/>
                </a:solidFill>
              </a:rPr>
              <a:t>　・就職活動がうまく</a:t>
            </a:r>
            <a:r>
              <a:rPr lang="ja-JP" altLang="en-US" sz="1600" dirty="0" smtClean="0">
                <a:solidFill>
                  <a:prstClr val="black"/>
                </a:solidFill>
              </a:rPr>
              <a:t>いかない</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・病気や障害で働けない</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・借金の返済で生活費まで　</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回らない</a:t>
            </a:r>
          </a:p>
        </p:txBody>
      </p:sp>
      <p:cxnSp>
        <p:nvCxnSpPr>
          <p:cNvPr id="18" name="直線矢印コネクタ 17"/>
          <p:cNvCxnSpPr/>
          <p:nvPr/>
        </p:nvCxnSpPr>
        <p:spPr>
          <a:xfrm>
            <a:off x="3275856" y="2564904"/>
            <a:ext cx="2433172" cy="2350988"/>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3275856" y="2807487"/>
            <a:ext cx="1527268" cy="549505"/>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3563888" y="3615814"/>
            <a:ext cx="1944216" cy="193409"/>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3844370" y="2807487"/>
            <a:ext cx="1296144" cy="1772230"/>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20" name="直線矢印コネクタ 19"/>
          <p:cNvCxnSpPr/>
          <p:nvPr/>
        </p:nvCxnSpPr>
        <p:spPr>
          <a:xfrm>
            <a:off x="3443480" y="3991970"/>
            <a:ext cx="1647800" cy="117549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387862" y="2235859"/>
            <a:ext cx="568514" cy="75815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pic>
        <p:nvPicPr>
          <p:cNvPr id="10" name="図 9" descr="https://encrypted-tbn2.gstatic.com/images?q=tbn:ANd9GcT7ONspWDur3fbfS0hZj-QJL0km9swbRjxc_SKwKnwRdydtY7laeQ">
            <a:hlinkClick r:id="rId2"/>
          </p:cNvPr>
          <p:cNvPicPr/>
          <p:nvPr/>
        </p:nvPicPr>
        <p:blipFill rotWithShape="1">
          <a:blip r:embed="rId3">
            <a:extLst>
              <a:ext uri="{28A0092B-C50C-407E-A947-70E740481C1C}">
                <a14:useLocalDpi xmlns:a14="http://schemas.microsoft.com/office/drawing/2010/main" val="0"/>
              </a:ext>
            </a:extLst>
          </a:blip>
          <a:srcRect l="32731" t="5897" r="37111" b="5897"/>
          <a:stretch/>
        </p:blipFill>
        <p:spPr bwMode="auto">
          <a:xfrm>
            <a:off x="3875596" y="3007918"/>
            <a:ext cx="660400" cy="1350327"/>
          </a:xfrm>
          <a:prstGeom prst="rect">
            <a:avLst/>
          </a:prstGeom>
          <a:noFill/>
          <a:ln>
            <a:noFill/>
          </a:ln>
          <a:extLst>
            <a:ext uri="{53640926-AAD7-44D8-BBD7-CCE9431645EC}">
              <a14:shadowObscured xmlns:a14="http://schemas.microsoft.com/office/drawing/2010/main"/>
            </a:ext>
          </a:extLst>
        </p:spPr>
      </p:pic>
      <p:cxnSp>
        <p:nvCxnSpPr>
          <p:cNvPr id="24" name="直線矢印コネクタ 23"/>
          <p:cNvCxnSpPr>
            <a:endCxn id="13" idx="1"/>
          </p:cNvCxnSpPr>
          <p:nvPr/>
        </p:nvCxnSpPr>
        <p:spPr>
          <a:xfrm flipH="1">
            <a:off x="655134" y="2650905"/>
            <a:ext cx="40060" cy="628989"/>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pic>
        <p:nvPicPr>
          <p:cNvPr id="25" name="図 24" descr="https://encrypted-tbn2.gstatic.com/images?q=tbn:ANd9GcT7ONspWDur3fbfS0hZj-QJL0km9swbRjxc_SKwKnwRdydtY7laeQ">
            <a:hlinkClick r:id="rId2"/>
          </p:cNvPr>
          <p:cNvPicPr/>
          <p:nvPr/>
        </p:nvPicPr>
        <p:blipFill rotWithShape="1">
          <a:blip r:embed="rId3">
            <a:extLst>
              <a:ext uri="{28A0092B-C50C-407E-A947-70E740481C1C}">
                <a14:useLocalDpi xmlns:a14="http://schemas.microsoft.com/office/drawing/2010/main" val="0"/>
              </a:ext>
            </a:extLst>
          </a:blip>
          <a:srcRect l="32731" t="5897" r="37111" b="5897"/>
          <a:stretch/>
        </p:blipFill>
        <p:spPr bwMode="auto">
          <a:xfrm>
            <a:off x="4492442" y="3018438"/>
            <a:ext cx="660400" cy="1350327"/>
          </a:xfrm>
          <a:prstGeom prst="rect">
            <a:avLst/>
          </a:prstGeom>
          <a:noFill/>
          <a:ln>
            <a:noFill/>
          </a:ln>
          <a:extLst>
            <a:ext uri="{53640926-AAD7-44D8-BBD7-CCE9431645EC}">
              <a14:shadowObscured xmlns:a14="http://schemas.microsoft.com/office/drawing/2010/main"/>
            </a:ext>
          </a:extLst>
        </p:spPr>
      </p:pic>
      <p:sp>
        <p:nvSpPr>
          <p:cNvPr id="27" name="正方形/長方形 26"/>
          <p:cNvSpPr/>
          <p:nvPr/>
        </p:nvSpPr>
        <p:spPr>
          <a:xfrm>
            <a:off x="4590678" y="3594516"/>
            <a:ext cx="526356" cy="3600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auto">
              <a:spcBef>
                <a:spcPts val="0"/>
              </a:spcBef>
              <a:spcAft>
                <a:spcPts val="0"/>
              </a:spcAft>
            </a:pPr>
            <a:r>
              <a:rPr lang="en-US" altLang="ja-JP" dirty="0" smtClean="0">
                <a:solidFill>
                  <a:prstClr val="white"/>
                </a:solidFill>
              </a:rPr>
              <a:t>PS</a:t>
            </a:r>
            <a:endParaRPr lang="ja-JP" altLang="en-US" dirty="0">
              <a:solidFill>
                <a:prstClr val="white"/>
              </a:solidFill>
            </a:endParaRPr>
          </a:p>
        </p:txBody>
      </p:sp>
      <p:sp>
        <p:nvSpPr>
          <p:cNvPr id="3" name="円/楕円 2"/>
          <p:cNvSpPr/>
          <p:nvPr/>
        </p:nvSpPr>
        <p:spPr>
          <a:xfrm>
            <a:off x="4492442" y="2250714"/>
            <a:ext cx="1944385" cy="56615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ja-JP" altLang="en-US" dirty="0" smtClean="0">
                <a:solidFill>
                  <a:prstClr val="white"/>
                </a:solidFill>
              </a:rPr>
              <a:t>福祉事務所</a:t>
            </a:r>
            <a:endParaRPr lang="ja-JP" altLang="en-US" dirty="0">
              <a:solidFill>
                <a:prstClr val="white"/>
              </a:solidFill>
            </a:endParaRPr>
          </a:p>
        </p:txBody>
      </p:sp>
      <p:sp>
        <p:nvSpPr>
          <p:cNvPr id="28" name="円/楕円 27"/>
          <p:cNvSpPr/>
          <p:nvPr/>
        </p:nvSpPr>
        <p:spPr>
          <a:xfrm>
            <a:off x="7185634" y="6161084"/>
            <a:ext cx="1944385" cy="566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dirty="0" smtClean="0">
                <a:solidFill>
                  <a:prstClr val="white"/>
                </a:solidFill>
              </a:rPr>
              <a:t>居場所活動</a:t>
            </a:r>
            <a:endParaRPr lang="ja-JP" altLang="en-US" dirty="0">
              <a:solidFill>
                <a:prstClr val="white"/>
              </a:solidFill>
            </a:endParaRPr>
          </a:p>
        </p:txBody>
      </p:sp>
      <p:sp>
        <p:nvSpPr>
          <p:cNvPr id="29" name="円/楕円 28"/>
          <p:cNvSpPr/>
          <p:nvPr/>
        </p:nvSpPr>
        <p:spPr>
          <a:xfrm>
            <a:off x="264720" y="2084753"/>
            <a:ext cx="2068378" cy="56615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ja-JP" altLang="en-US" dirty="0" smtClean="0">
                <a:solidFill>
                  <a:prstClr val="white"/>
                </a:solidFill>
              </a:rPr>
              <a:t>ハローワーク</a:t>
            </a:r>
            <a:endParaRPr lang="ja-JP" altLang="en-US" dirty="0">
              <a:solidFill>
                <a:prstClr val="white"/>
              </a:solidFill>
            </a:endParaRPr>
          </a:p>
        </p:txBody>
      </p:sp>
      <p:sp>
        <p:nvSpPr>
          <p:cNvPr id="30" name="円/楕円 29"/>
          <p:cNvSpPr/>
          <p:nvPr/>
        </p:nvSpPr>
        <p:spPr>
          <a:xfrm>
            <a:off x="1619503" y="3343329"/>
            <a:ext cx="1944385" cy="70054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fontAlgn="auto">
              <a:spcBef>
                <a:spcPts val="0"/>
              </a:spcBef>
              <a:spcAft>
                <a:spcPts val="0"/>
              </a:spcAft>
            </a:pPr>
            <a:r>
              <a:rPr lang="ja-JP" altLang="en-US" dirty="0" smtClean="0">
                <a:solidFill>
                  <a:prstClr val="white"/>
                </a:solidFill>
              </a:rPr>
              <a:t>子ども家庭支援センター</a:t>
            </a:r>
            <a:endParaRPr lang="ja-JP" altLang="en-US" dirty="0">
              <a:solidFill>
                <a:prstClr val="white"/>
              </a:solidFill>
            </a:endParaRPr>
          </a:p>
        </p:txBody>
      </p:sp>
      <p:sp>
        <p:nvSpPr>
          <p:cNvPr id="31" name="円/楕円 30"/>
          <p:cNvSpPr/>
          <p:nvPr/>
        </p:nvSpPr>
        <p:spPr>
          <a:xfrm>
            <a:off x="5552067" y="3913262"/>
            <a:ext cx="1944385" cy="6044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lang="ja-JP" altLang="en-US" dirty="0" smtClean="0">
                <a:solidFill>
                  <a:prstClr val="white"/>
                </a:solidFill>
              </a:rPr>
              <a:t>保健総合センター</a:t>
            </a:r>
            <a:endParaRPr lang="en-US" altLang="ja-JP" dirty="0" smtClean="0">
              <a:solidFill>
                <a:prstClr val="white"/>
              </a:solidFill>
            </a:endParaRPr>
          </a:p>
        </p:txBody>
      </p:sp>
      <p:sp>
        <p:nvSpPr>
          <p:cNvPr id="6" name="屈折矢印 5"/>
          <p:cNvSpPr/>
          <p:nvPr/>
        </p:nvSpPr>
        <p:spPr>
          <a:xfrm rot="5400000">
            <a:off x="6603666" y="6132689"/>
            <a:ext cx="316858" cy="722184"/>
          </a:xfrm>
          <a:prstGeom prst="bentUp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3" name="円/楕円 32"/>
          <p:cNvSpPr/>
          <p:nvPr/>
        </p:nvSpPr>
        <p:spPr>
          <a:xfrm>
            <a:off x="1557506" y="1641185"/>
            <a:ext cx="2068378" cy="56615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ja-JP" altLang="en-US" dirty="0">
                <a:solidFill>
                  <a:prstClr val="white"/>
                </a:solidFill>
              </a:rPr>
              <a:t>就労移行</a:t>
            </a:r>
            <a:r>
              <a:rPr lang="ja-JP" altLang="en-US" dirty="0" smtClean="0">
                <a:solidFill>
                  <a:prstClr val="white"/>
                </a:solidFill>
              </a:rPr>
              <a:t>支援事業所</a:t>
            </a:r>
            <a:endParaRPr lang="ja-JP" altLang="en-US" dirty="0">
              <a:solidFill>
                <a:prstClr val="white"/>
              </a:solidFill>
            </a:endParaRPr>
          </a:p>
        </p:txBody>
      </p:sp>
      <p:sp>
        <p:nvSpPr>
          <p:cNvPr id="34" name="円/楕円 33"/>
          <p:cNvSpPr/>
          <p:nvPr/>
        </p:nvSpPr>
        <p:spPr>
          <a:xfrm>
            <a:off x="5489571" y="1515865"/>
            <a:ext cx="1944385" cy="56615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ja-JP" altLang="en-US" dirty="0">
                <a:solidFill>
                  <a:prstClr val="white"/>
                </a:solidFill>
              </a:rPr>
              <a:t>弁護士</a:t>
            </a:r>
          </a:p>
        </p:txBody>
      </p:sp>
      <p:sp>
        <p:nvSpPr>
          <p:cNvPr id="35" name="円/楕円 34"/>
          <p:cNvSpPr/>
          <p:nvPr/>
        </p:nvSpPr>
        <p:spPr>
          <a:xfrm>
            <a:off x="6984183" y="3343329"/>
            <a:ext cx="1944385" cy="6044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lang="ja-JP" altLang="en-US" dirty="0" smtClean="0">
                <a:solidFill>
                  <a:prstClr val="white"/>
                </a:solidFill>
              </a:rPr>
              <a:t>医療機関</a:t>
            </a:r>
            <a:endParaRPr lang="en-US" altLang="ja-JP" dirty="0" smtClean="0">
              <a:solidFill>
                <a:prstClr val="white"/>
              </a:solidFill>
            </a:endParaRPr>
          </a:p>
        </p:txBody>
      </p:sp>
      <p:sp>
        <p:nvSpPr>
          <p:cNvPr id="36" name="円/楕円 35"/>
          <p:cNvSpPr/>
          <p:nvPr/>
        </p:nvSpPr>
        <p:spPr>
          <a:xfrm>
            <a:off x="370232" y="3894890"/>
            <a:ext cx="1944385" cy="70054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ja-JP" altLang="en-US" dirty="0" smtClean="0">
                <a:solidFill>
                  <a:prstClr val="white"/>
                </a:solidFill>
              </a:rPr>
              <a:t>児童相談所</a:t>
            </a:r>
            <a:endParaRPr lang="ja-JP" altLang="en-US" dirty="0">
              <a:solidFill>
                <a:prstClr val="white"/>
              </a:solidFill>
            </a:endParaRPr>
          </a:p>
        </p:txBody>
      </p:sp>
      <p:sp>
        <p:nvSpPr>
          <p:cNvPr id="37" name="円/楕円 36"/>
          <p:cNvSpPr/>
          <p:nvPr/>
        </p:nvSpPr>
        <p:spPr>
          <a:xfrm>
            <a:off x="6524259" y="5014046"/>
            <a:ext cx="1944385" cy="566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dirty="0" smtClean="0">
                <a:solidFill>
                  <a:prstClr val="white"/>
                </a:solidFill>
              </a:rPr>
              <a:t>シルバー人材センター</a:t>
            </a:r>
            <a:endParaRPr lang="ja-JP" altLang="en-US" dirty="0">
              <a:solidFill>
                <a:prstClr val="white"/>
              </a:solidFill>
            </a:endParaRPr>
          </a:p>
        </p:txBody>
      </p:sp>
      <p:pic>
        <p:nvPicPr>
          <p:cNvPr id="38" name="Picture 3"/>
          <p:cNvPicPr>
            <a:picLocks noChangeAspect="1" noChangeArrowheads="1"/>
          </p:cNvPicPr>
          <p:nvPr/>
        </p:nvPicPr>
        <p:blipFill>
          <a:blip r:embed="rId4" cstate="print"/>
          <a:srcRect/>
          <a:stretch>
            <a:fillRect/>
          </a:stretch>
        </p:blipFill>
        <p:spPr bwMode="auto">
          <a:xfrm>
            <a:off x="156071" y="69491"/>
            <a:ext cx="1031553" cy="965709"/>
          </a:xfrm>
          <a:prstGeom prst="rect">
            <a:avLst/>
          </a:prstGeom>
          <a:noFill/>
          <a:ln w="9525">
            <a:noFill/>
            <a:miter lim="800000"/>
            <a:headEnd/>
            <a:tailEnd/>
          </a:ln>
        </p:spPr>
      </p:pic>
    </p:spTree>
    <p:extLst>
      <p:ext uri="{BB962C8B-B14F-4D97-AF65-F5344CB8AC3E}">
        <p14:creationId xmlns:p14="http://schemas.microsoft.com/office/powerpoint/2010/main" val="3897236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4" name="AutoShape 32"/>
          <p:cNvSpPr>
            <a:spLocks noChangeArrowheads="1"/>
          </p:cNvSpPr>
          <p:nvPr/>
        </p:nvSpPr>
        <p:spPr bwMode="auto">
          <a:xfrm>
            <a:off x="485156" y="4125978"/>
            <a:ext cx="2268000" cy="1922732"/>
          </a:xfrm>
          <a:prstGeom prst="cube">
            <a:avLst>
              <a:gd name="adj" fmla="val 20720"/>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dirty="0">
              <a:solidFill>
                <a:prstClr val="black"/>
              </a:solidFill>
              <a:latin typeface="Calibri"/>
              <a:ea typeface="ＭＳ Ｐゴシック"/>
            </a:endParaRPr>
          </a:p>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dirty="0">
              <a:solidFill>
                <a:prstClr val="black"/>
              </a:solidFill>
              <a:latin typeface="Calibri"/>
              <a:ea typeface="ＭＳ Ｐゴシック"/>
            </a:endParaRPr>
          </a:p>
          <a:p>
            <a:pPr fontAlgn="auto">
              <a:spcBef>
                <a:spcPts val="0"/>
              </a:spcBef>
              <a:spcAft>
                <a:spcPts val="0"/>
              </a:spcAft>
            </a:pPr>
            <a:r>
              <a:rPr lang="ja-JP" altLang="en-US" sz="1400" dirty="0" smtClean="0">
                <a:solidFill>
                  <a:prstClr val="black"/>
                </a:solidFill>
                <a:latin typeface="Calibri"/>
                <a:ea typeface="ＭＳ Ｐゴシック"/>
              </a:rPr>
              <a:t>情報収集・課題整理</a:t>
            </a:r>
            <a:endParaRPr lang="en-US" altLang="ja-JP" sz="1400" dirty="0" smtClean="0">
              <a:solidFill>
                <a:prstClr val="black"/>
              </a:solidFill>
              <a:latin typeface="Calibri"/>
              <a:ea typeface="ＭＳ Ｐゴシック"/>
            </a:endParaRPr>
          </a:p>
          <a:p>
            <a:pPr fontAlgn="auto">
              <a:spcBef>
                <a:spcPts val="0"/>
              </a:spcBef>
              <a:spcAft>
                <a:spcPts val="0"/>
              </a:spcAft>
            </a:pPr>
            <a:endParaRPr lang="ja-JP" altLang="en-US" sz="1400" dirty="0">
              <a:solidFill>
                <a:prstClr val="black"/>
              </a:solidFill>
              <a:latin typeface="Calibri"/>
              <a:ea typeface="ＭＳ Ｐゴシック"/>
            </a:endParaRPr>
          </a:p>
        </p:txBody>
      </p:sp>
      <p:sp>
        <p:nvSpPr>
          <p:cNvPr id="3105" name="AutoShape 33"/>
          <p:cNvSpPr>
            <a:spLocks noChangeArrowheads="1"/>
          </p:cNvSpPr>
          <p:nvPr/>
        </p:nvSpPr>
        <p:spPr bwMode="auto">
          <a:xfrm>
            <a:off x="2365410" y="3228900"/>
            <a:ext cx="2268000" cy="2810234"/>
          </a:xfrm>
          <a:prstGeom prst="cube">
            <a:avLst>
              <a:gd name="adj" fmla="val 25000"/>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dirty="0">
              <a:solidFill>
                <a:prstClr val="black"/>
              </a:solidFill>
              <a:latin typeface="Calibri"/>
              <a:ea typeface="ＭＳ Ｐゴシック"/>
            </a:endParaRPr>
          </a:p>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dirty="0">
              <a:solidFill>
                <a:prstClr val="black"/>
              </a:solidFill>
              <a:latin typeface="Calibri"/>
              <a:ea typeface="ＭＳ Ｐゴシック"/>
            </a:endParaRPr>
          </a:p>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r>
              <a:rPr lang="ja-JP" altLang="en-US" sz="1400" dirty="0" smtClean="0">
                <a:solidFill>
                  <a:prstClr val="black"/>
                </a:solidFill>
                <a:latin typeface="Calibri"/>
                <a:ea typeface="ＭＳ Ｐゴシック"/>
              </a:rPr>
              <a:t>関係機関との連携</a:t>
            </a:r>
            <a:endParaRPr lang="en-US" altLang="ja-JP" sz="1400" dirty="0" smtClean="0">
              <a:solidFill>
                <a:prstClr val="black"/>
              </a:solidFill>
              <a:latin typeface="Calibri"/>
              <a:ea typeface="ＭＳ Ｐゴシック"/>
            </a:endParaRPr>
          </a:p>
          <a:p>
            <a:pPr fontAlgn="auto">
              <a:spcBef>
                <a:spcPts val="0"/>
              </a:spcBef>
              <a:spcAft>
                <a:spcPts val="0"/>
              </a:spcAft>
            </a:pPr>
            <a:r>
              <a:rPr lang="ja-JP" altLang="en-US" sz="1400" dirty="0">
                <a:solidFill>
                  <a:prstClr val="black"/>
                </a:solidFill>
                <a:latin typeface="Calibri"/>
                <a:ea typeface="ＭＳ Ｐゴシック"/>
              </a:rPr>
              <a:t>支援</a:t>
            </a:r>
            <a:r>
              <a:rPr lang="ja-JP" altLang="en-US" sz="1400" dirty="0" smtClean="0">
                <a:solidFill>
                  <a:prstClr val="black"/>
                </a:solidFill>
                <a:latin typeface="Calibri"/>
                <a:ea typeface="ＭＳ Ｐゴシック"/>
              </a:rPr>
              <a:t>機関</a:t>
            </a:r>
            <a:r>
              <a:rPr lang="ja-JP" altLang="en-US" sz="1400" dirty="0">
                <a:solidFill>
                  <a:prstClr val="black"/>
                </a:solidFill>
                <a:latin typeface="Calibri"/>
                <a:ea typeface="ＭＳ Ｐゴシック"/>
              </a:rPr>
              <a:t>への</a:t>
            </a:r>
            <a:r>
              <a:rPr lang="ja-JP" altLang="en-US" sz="1400" dirty="0" smtClean="0">
                <a:solidFill>
                  <a:prstClr val="black"/>
                </a:solidFill>
                <a:latin typeface="Calibri"/>
                <a:ea typeface="ＭＳ Ｐゴシック"/>
              </a:rPr>
              <a:t>同行</a:t>
            </a:r>
            <a:endParaRPr lang="en-US" altLang="ja-JP" sz="1400" dirty="0" smtClean="0">
              <a:solidFill>
                <a:prstClr val="black"/>
              </a:solidFill>
              <a:latin typeface="Calibri"/>
              <a:ea typeface="ＭＳ Ｐゴシック"/>
            </a:endParaRPr>
          </a:p>
          <a:p>
            <a:pPr fontAlgn="auto">
              <a:spcBef>
                <a:spcPts val="0"/>
              </a:spcBef>
              <a:spcAft>
                <a:spcPts val="0"/>
              </a:spcAft>
            </a:pPr>
            <a:r>
              <a:rPr lang="ja-JP" altLang="en-US" sz="1400" dirty="0">
                <a:solidFill>
                  <a:prstClr val="black"/>
                </a:solidFill>
                <a:latin typeface="Calibri"/>
                <a:ea typeface="ＭＳ Ｐゴシック"/>
              </a:rPr>
              <a:t>気持ち</a:t>
            </a:r>
            <a:r>
              <a:rPr lang="ja-JP" altLang="en-US" sz="1400" dirty="0" smtClean="0">
                <a:solidFill>
                  <a:prstClr val="black"/>
                </a:solidFill>
                <a:latin typeface="Calibri"/>
                <a:ea typeface="ＭＳ Ｐゴシック"/>
              </a:rPr>
              <a:t>のフォロー</a:t>
            </a:r>
            <a:endParaRPr lang="en-US" altLang="ja-JP" sz="1400" dirty="0">
              <a:solidFill>
                <a:prstClr val="black"/>
              </a:solidFill>
              <a:latin typeface="Calibri"/>
              <a:ea typeface="ＭＳ Ｐゴシック"/>
            </a:endParaRPr>
          </a:p>
          <a:p>
            <a:pPr fontAlgn="auto">
              <a:spcBef>
                <a:spcPts val="0"/>
              </a:spcBef>
              <a:spcAft>
                <a:spcPts val="0"/>
              </a:spcAft>
            </a:pPr>
            <a:endParaRPr lang="ja-JP" altLang="en-US" dirty="0">
              <a:solidFill>
                <a:prstClr val="black"/>
              </a:solidFill>
              <a:latin typeface="Calibri"/>
              <a:ea typeface="ＭＳ Ｐゴシック"/>
            </a:endParaRPr>
          </a:p>
        </p:txBody>
      </p:sp>
      <p:sp>
        <p:nvSpPr>
          <p:cNvPr id="3106" name="AutoShape 34"/>
          <p:cNvSpPr>
            <a:spLocks noChangeArrowheads="1"/>
          </p:cNvSpPr>
          <p:nvPr/>
        </p:nvSpPr>
        <p:spPr bwMode="auto">
          <a:xfrm>
            <a:off x="4075090" y="2540930"/>
            <a:ext cx="2268000" cy="3507780"/>
          </a:xfrm>
          <a:prstGeom prst="cube">
            <a:avLst>
              <a:gd name="adj" fmla="val 25000"/>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dirty="0">
              <a:solidFill>
                <a:prstClr val="black"/>
              </a:solidFill>
              <a:latin typeface="Calibri"/>
              <a:ea typeface="ＭＳ Ｐゴシック"/>
            </a:endParaRPr>
          </a:p>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r>
              <a:rPr lang="ja-JP" altLang="en-US" sz="1400" dirty="0" smtClean="0">
                <a:solidFill>
                  <a:prstClr val="black"/>
                </a:solidFill>
                <a:latin typeface="Calibri"/>
                <a:ea typeface="ＭＳ Ｐゴシック"/>
              </a:rPr>
              <a:t>居場所活動</a:t>
            </a:r>
            <a:r>
              <a:rPr lang="ja-JP" altLang="en-US" sz="1400" dirty="0">
                <a:solidFill>
                  <a:prstClr val="black"/>
                </a:solidFill>
                <a:latin typeface="Calibri"/>
                <a:ea typeface="ＭＳ Ｐゴシック"/>
              </a:rPr>
              <a:t>の</a:t>
            </a:r>
            <a:r>
              <a:rPr lang="ja-JP" altLang="en-US" sz="1400" dirty="0" smtClean="0">
                <a:solidFill>
                  <a:prstClr val="black"/>
                </a:solidFill>
                <a:latin typeface="Calibri"/>
                <a:ea typeface="ＭＳ Ｐゴシック"/>
              </a:rPr>
              <a:t>利用</a:t>
            </a:r>
            <a:endParaRPr lang="en-US" altLang="ja-JP" sz="1400" dirty="0" smtClean="0">
              <a:solidFill>
                <a:prstClr val="black"/>
              </a:solidFill>
              <a:latin typeface="Calibri"/>
              <a:ea typeface="ＭＳ Ｐゴシック"/>
            </a:endParaRPr>
          </a:p>
          <a:p>
            <a:pPr fontAlgn="auto">
              <a:spcBef>
                <a:spcPts val="0"/>
              </a:spcBef>
              <a:spcAft>
                <a:spcPts val="0"/>
              </a:spcAft>
            </a:pPr>
            <a:r>
              <a:rPr lang="ja-JP" altLang="en-US" sz="1400" dirty="0" smtClean="0">
                <a:solidFill>
                  <a:prstClr val="black"/>
                </a:solidFill>
                <a:latin typeface="Calibri"/>
                <a:ea typeface="ＭＳ Ｐゴシック"/>
              </a:rPr>
              <a:t>就職活動</a:t>
            </a:r>
            <a:r>
              <a:rPr lang="ja-JP" altLang="en-US" sz="1400" dirty="0">
                <a:solidFill>
                  <a:prstClr val="black"/>
                </a:solidFill>
                <a:latin typeface="Calibri"/>
                <a:ea typeface="ＭＳ Ｐゴシック"/>
              </a:rPr>
              <a:t>の</a:t>
            </a:r>
            <a:r>
              <a:rPr lang="ja-JP" altLang="en-US" sz="1400" dirty="0" smtClean="0">
                <a:solidFill>
                  <a:prstClr val="black"/>
                </a:solidFill>
                <a:latin typeface="Calibri"/>
                <a:ea typeface="ＭＳ Ｐゴシック"/>
              </a:rPr>
              <a:t>サポート</a:t>
            </a:r>
            <a:endParaRPr lang="en-US" altLang="ja-JP" sz="1400" dirty="0" smtClean="0">
              <a:solidFill>
                <a:prstClr val="black"/>
              </a:solidFill>
              <a:latin typeface="Calibri"/>
              <a:ea typeface="ＭＳ Ｐゴシック"/>
            </a:endParaRPr>
          </a:p>
          <a:p>
            <a:pPr fontAlgn="auto">
              <a:spcBef>
                <a:spcPts val="0"/>
              </a:spcBef>
              <a:spcAft>
                <a:spcPts val="0"/>
              </a:spcAft>
            </a:pPr>
            <a:endParaRPr lang="ja-JP" altLang="en-US" sz="1400" dirty="0">
              <a:solidFill>
                <a:prstClr val="black"/>
              </a:solidFill>
              <a:latin typeface="Calibri"/>
              <a:ea typeface="ＭＳ Ｐゴシック"/>
            </a:endParaRPr>
          </a:p>
        </p:txBody>
      </p:sp>
      <p:sp>
        <p:nvSpPr>
          <p:cNvPr id="3116" name="AutoShape 44"/>
          <p:cNvSpPr>
            <a:spLocks noChangeArrowheads="1"/>
          </p:cNvSpPr>
          <p:nvPr/>
        </p:nvSpPr>
        <p:spPr bwMode="auto">
          <a:xfrm rot="-951736">
            <a:off x="265839" y="2107976"/>
            <a:ext cx="7618503" cy="762000"/>
          </a:xfrm>
          <a:prstGeom prst="rightArrow">
            <a:avLst>
              <a:gd name="adj1" fmla="val 58333"/>
              <a:gd name="adj2" fmla="val 85620"/>
            </a:avLst>
          </a:prstGeom>
          <a:solidFill>
            <a:srgbClr val="FF99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10" name="角丸四角形吹き出し 9"/>
          <p:cNvSpPr/>
          <p:nvPr/>
        </p:nvSpPr>
        <p:spPr>
          <a:xfrm>
            <a:off x="37475" y="1336572"/>
            <a:ext cx="2286100" cy="1407659"/>
          </a:xfrm>
          <a:prstGeom prst="wedgeRoundRectCallout">
            <a:avLst>
              <a:gd name="adj1" fmla="val 18668"/>
              <a:gd name="adj2" fmla="val 68713"/>
              <a:gd name="adj3" fmla="val 16667"/>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lIns="0" rIns="0" rtlCol="0" anchor="ctr"/>
          <a:lstStyle/>
          <a:p>
            <a:pPr fontAlgn="auto">
              <a:spcBef>
                <a:spcPts val="0"/>
              </a:spcBef>
              <a:spcAft>
                <a:spcPts val="0"/>
              </a:spcAft>
            </a:pPr>
            <a:r>
              <a:rPr lang="ja-JP" altLang="en-US" sz="1400" dirty="0" smtClean="0">
                <a:solidFill>
                  <a:prstClr val="black"/>
                </a:solidFill>
              </a:rPr>
              <a:t>収入が少なく、借金を返済しながらなんとか生活をしてきたが、業績不振で解雇に。将来を考えると不安で眠れなくなる。</a:t>
            </a:r>
            <a:endParaRPr lang="ja-JP" altLang="en-US" sz="1400" dirty="0">
              <a:solidFill>
                <a:prstClr val="black"/>
              </a:solidFill>
            </a:endParaRPr>
          </a:p>
        </p:txBody>
      </p:sp>
      <p:sp>
        <p:nvSpPr>
          <p:cNvPr id="14" name="タイトル 1"/>
          <p:cNvSpPr txBox="1">
            <a:spLocks/>
          </p:cNvSpPr>
          <p:nvPr/>
        </p:nvSpPr>
        <p:spPr>
          <a:xfrm>
            <a:off x="428104" y="177363"/>
            <a:ext cx="8229600" cy="968350"/>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r>
              <a:rPr lang="ja-JP" altLang="en-US" sz="3600" dirty="0">
                <a:solidFill>
                  <a:prstClr val="black"/>
                </a:solidFill>
              </a:rPr>
              <a:t>支援</a:t>
            </a:r>
            <a:r>
              <a:rPr lang="ja-JP" altLang="en-US" sz="3600" dirty="0" smtClean="0">
                <a:solidFill>
                  <a:prstClr val="black"/>
                </a:solidFill>
              </a:rPr>
              <a:t>の経過とそれぞれの課題</a:t>
            </a:r>
            <a:endParaRPr lang="ja-JP" altLang="en-US" sz="3600" dirty="0">
              <a:solidFill>
                <a:prstClr val="black"/>
              </a:solidFill>
            </a:endParaRPr>
          </a:p>
        </p:txBody>
      </p:sp>
      <p:sp>
        <p:nvSpPr>
          <p:cNvPr id="16" name="AutoShape 34"/>
          <p:cNvSpPr>
            <a:spLocks noChangeArrowheads="1"/>
          </p:cNvSpPr>
          <p:nvPr/>
        </p:nvSpPr>
        <p:spPr bwMode="auto">
          <a:xfrm>
            <a:off x="5794220" y="2015174"/>
            <a:ext cx="2268000" cy="4038600"/>
          </a:xfrm>
          <a:prstGeom prst="cube">
            <a:avLst>
              <a:gd name="adj" fmla="val 25000"/>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ltLang="ja-JP" dirty="0">
              <a:solidFill>
                <a:prstClr val="black"/>
              </a:solidFill>
              <a:latin typeface="Calibri"/>
              <a:ea typeface="ＭＳ Ｐゴシック"/>
            </a:endParaRPr>
          </a:p>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dirty="0">
              <a:solidFill>
                <a:prstClr val="black"/>
              </a:solidFill>
              <a:latin typeface="Calibri"/>
              <a:ea typeface="ＭＳ Ｐゴシック"/>
            </a:endParaRPr>
          </a:p>
          <a:p>
            <a:pPr fontAlgn="auto">
              <a:spcBef>
                <a:spcPts val="0"/>
              </a:spcBef>
              <a:spcAft>
                <a:spcPts val="0"/>
              </a:spcAft>
            </a:pPr>
            <a:r>
              <a:rPr lang="ja-JP" altLang="en-US" sz="1400" dirty="0" smtClean="0">
                <a:solidFill>
                  <a:prstClr val="black"/>
                </a:solidFill>
                <a:latin typeface="Calibri"/>
                <a:ea typeface="ＭＳ Ｐゴシック"/>
              </a:rPr>
              <a:t>居場所活動の継続</a:t>
            </a:r>
            <a:endParaRPr lang="en-US" altLang="ja-JP" sz="1400" dirty="0" smtClean="0">
              <a:solidFill>
                <a:prstClr val="black"/>
              </a:solidFill>
              <a:latin typeface="Calibri"/>
              <a:ea typeface="ＭＳ Ｐゴシック"/>
            </a:endParaRPr>
          </a:p>
          <a:p>
            <a:pPr fontAlgn="auto">
              <a:spcBef>
                <a:spcPts val="0"/>
              </a:spcBef>
              <a:spcAft>
                <a:spcPts val="0"/>
              </a:spcAft>
            </a:pPr>
            <a:r>
              <a:rPr lang="ja-JP" altLang="en-US" sz="1400" dirty="0" smtClean="0">
                <a:solidFill>
                  <a:prstClr val="black"/>
                </a:solidFill>
                <a:latin typeface="Calibri"/>
                <a:ea typeface="ＭＳ Ｐゴシック"/>
              </a:rPr>
              <a:t>「ひなた通信」の送付</a:t>
            </a:r>
            <a:endParaRPr lang="en-US" altLang="ja-JP" sz="1400" dirty="0" smtClean="0">
              <a:solidFill>
                <a:prstClr val="black"/>
              </a:solidFill>
              <a:latin typeface="Calibri"/>
              <a:ea typeface="ＭＳ Ｐゴシック"/>
            </a:endParaRPr>
          </a:p>
          <a:p>
            <a:pPr fontAlgn="auto">
              <a:spcBef>
                <a:spcPts val="0"/>
              </a:spcBef>
              <a:spcAft>
                <a:spcPts val="0"/>
              </a:spcAft>
            </a:pPr>
            <a:r>
              <a:rPr lang="ja-JP" altLang="en-US" sz="1400" dirty="0" smtClean="0">
                <a:solidFill>
                  <a:prstClr val="black"/>
                </a:solidFill>
                <a:latin typeface="Calibri"/>
                <a:ea typeface="ＭＳ Ｐゴシック"/>
              </a:rPr>
              <a:t>など</a:t>
            </a:r>
            <a:endParaRPr lang="en-US" altLang="ja-JP" sz="1400" dirty="0" smtClean="0">
              <a:solidFill>
                <a:prstClr val="black"/>
              </a:solidFill>
              <a:latin typeface="Calibri"/>
              <a:ea typeface="ＭＳ Ｐゴシック"/>
            </a:endParaRPr>
          </a:p>
          <a:p>
            <a:pPr fontAlgn="auto">
              <a:spcBef>
                <a:spcPts val="0"/>
              </a:spcBef>
              <a:spcAft>
                <a:spcPts val="0"/>
              </a:spcAft>
            </a:pPr>
            <a:r>
              <a:rPr lang="ja-JP" altLang="en-US" sz="1400" dirty="0">
                <a:solidFill>
                  <a:prstClr val="black"/>
                </a:solidFill>
                <a:latin typeface="Calibri"/>
                <a:ea typeface="ＭＳ Ｐゴシック"/>
              </a:rPr>
              <a:t>関係</a:t>
            </a:r>
            <a:r>
              <a:rPr lang="ja-JP" altLang="en-US" sz="1400" dirty="0" smtClean="0">
                <a:solidFill>
                  <a:prstClr val="black"/>
                </a:solidFill>
                <a:latin typeface="Calibri"/>
                <a:ea typeface="ＭＳ Ｐゴシック"/>
              </a:rPr>
              <a:t>を切らさない工夫</a:t>
            </a:r>
            <a:endParaRPr lang="en-US" altLang="ja-JP" sz="1400" dirty="0" smtClean="0">
              <a:solidFill>
                <a:prstClr val="black"/>
              </a:solidFill>
              <a:latin typeface="Calibri"/>
              <a:ea typeface="ＭＳ Ｐゴシック"/>
            </a:endParaRPr>
          </a:p>
        </p:txBody>
      </p:sp>
      <p:sp>
        <p:nvSpPr>
          <p:cNvPr id="21" name="Oval 42"/>
          <p:cNvSpPr>
            <a:spLocks noChangeArrowheads="1"/>
          </p:cNvSpPr>
          <p:nvPr/>
        </p:nvSpPr>
        <p:spPr bwMode="auto">
          <a:xfrm>
            <a:off x="617044" y="4569388"/>
            <a:ext cx="1539428" cy="1002552"/>
          </a:xfrm>
          <a:prstGeom prst="ellipse">
            <a:avLst/>
          </a:prstGeom>
          <a:ln/>
          <a:extLst/>
        </p:spPr>
        <p:style>
          <a:lnRef idx="1">
            <a:schemeClr val="accent2"/>
          </a:lnRef>
          <a:fillRef idx="2">
            <a:schemeClr val="accent2"/>
          </a:fillRef>
          <a:effectRef idx="1">
            <a:schemeClr val="accent2"/>
          </a:effectRef>
          <a:fontRef idx="minor">
            <a:schemeClr val="dk1"/>
          </a:fontRef>
        </p:style>
        <p:txBody>
          <a:bodyPr wrap="none" lIns="0" rIns="0" anchor="ctr"/>
          <a:lstStyle/>
          <a:p>
            <a:pPr algn="ctr" fontAlgn="auto">
              <a:spcBef>
                <a:spcPts val="0"/>
              </a:spcBef>
              <a:spcAft>
                <a:spcPts val="0"/>
              </a:spcAft>
            </a:pPr>
            <a:r>
              <a:rPr lang="ja-JP" altLang="en-US" sz="1600" b="1" dirty="0" smtClean="0">
                <a:solidFill>
                  <a:prstClr val="black"/>
                </a:solidFill>
              </a:rPr>
              <a:t>課題</a:t>
            </a:r>
            <a:r>
              <a:rPr lang="ja-JP" altLang="en-US" sz="1600" b="1" dirty="0">
                <a:solidFill>
                  <a:prstClr val="black"/>
                </a:solidFill>
              </a:rPr>
              <a:t>整理</a:t>
            </a:r>
            <a:endParaRPr lang="en-US" altLang="ja-JP" sz="1600" b="1" dirty="0">
              <a:solidFill>
                <a:prstClr val="black"/>
              </a:solidFill>
            </a:endParaRPr>
          </a:p>
        </p:txBody>
      </p:sp>
      <p:sp>
        <p:nvSpPr>
          <p:cNvPr id="22" name="Oval 42"/>
          <p:cNvSpPr>
            <a:spLocks noChangeArrowheads="1"/>
          </p:cNvSpPr>
          <p:nvPr/>
        </p:nvSpPr>
        <p:spPr bwMode="auto">
          <a:xfrm>
            <a:off x="2489252" y="3847468"/>
            <a:ext cx="1539428" cy="1002552"/>
          </a:xfrm>
          <a:prstGeom prst="ellipse">
            <a:avLst/>
          </a:prstGeom>
          <a:ln/>
          <a:extLst/>
        </p:spPr>
        <p:style>
          <a:lnRef idx="1">
            <a:schemeClr val="accent6"/>
          </a:lnRef>
          <a:fillRef idx="2">
            <a:schemeClr val="accent6"/>
          </a:fillRef>
          <a:effectRef idx="1">
            <a:schemeClr val="accent6"/>
          </a:effectRef>
          <a:fontRef idx="minor">
            <a:schemeClr val="dk1"/>
          </a:fontRef>
        </p:style>
        <p:txBody>
          <a:bodyPr wrap="none" lIns="0" rIns="0" anchor="ctr"/>
          <a:lstStyle/>
          <a:p>
            <a:pPr algn="ctr" fontAlgn="auto">
              <a:spcBef>
                <a:spcPts val="0"/>
              </a:spcBef>
              <a:spcAft>
                <a:spcPts val="0"/>
              </a:spcAft>
            </a:pPr>
            <a:r>
              <a:rPr lang="ja-JP" altLang="en-US" sz="1600" b="1" dirty="0" smtClean="0">
                <a:solidFill>
                  <a:prstClr val="black"/>
                </a:solidFill>
              </a:rPr>
              <a:t>課題解決</a:t>
            </a:r>
            <a:endParaRPr lang="en-US" altLang="ja-JP" sz="1600" b="1" dirty="0">
              <a:solidFill>
                <a:prstClr val="black"/>
              </a:solidFill>
            </a:endParaRPr>
          </a:p>
        </p:txBody>
      </p:sp>
      <p:sp>
        <p:nvSpPr>
          <p:cNvPr id="3" name="右矢印 2"/>
          <p:cNvSpPr/>
          <p:nvPr/>
        </p:nvSpPr>
        <p:spPr>
          <a:xfrm>
            <a:off x="414444" y="5817525"/>
            <a:ext cx="8136904" cy="1004449"/>
          </a:xfrm>
          <a:prstGeom prst="rightArrow">
            <a:avLst>
              <a:gd name="adj1" fmla="val 50000"/>
              <a:gd name="adj2" fmla="val 51102"/>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ja-JP" altLang="en-US" sz="1600">
              <a:solidFill>
                <a:prstClr val="black"/>
              </a:solidFill>
            </a:endParaRPr>
          </a:p>
        </p:txBody>
      </p:sp>
      <p:sp>
        <p:nvSpPr>
          <p:cNvPr id="4" name="テキスト ボックス 3"/>
          <p:cNvSpPr txBox="1"/>
          <p:nvPr/>
        </p:nvSpPr>
        <p:spPr>
          <a:xfrm>
            <a:off x="579337" y="6181065"/>
            <a:ext cx="1693371" cy="330090"/>
          </a:xfrm>
          <a:prstGeom prst="rect">
            <a:avLst/>
          </a:prstGeom>
          <a:noFill/>
        </p:spPr>
        <p:txBody>
          <a:bodyPr wrap="square" rtlCol="0">
            <a:spAutoFit/>
          </a:bodyPr>
          <a:lstStyle/>
          <a:p>
            <a:pPr algn="ctr" fontAlgn="auto">
              <a:spcBef>
                <a:spcPts val="0"/>
              </a:spcBef>
              <a:spcAft>
                <a:spcPts val="0"/>
              </a:spcAft>
            </a:pPr>
            <a:r>
              <a:rPr lang="ja-JP" altLang="en-US" sz="1600" b="1" dirty="0" smtClean="0">
                <a:solidFill>
                  <a:prstClr val="black"/>
                </a:solidFill>
                <a:latin typeface="Calibri"/>
                <a:ea typeface="ＭＳ Ｐゴシック"/>
              </a:rPr>
              <a:t>支援開始～</a:t>
            </a:r>
            <a:r>
              <a:rPr lang="en-US" altLang="ja-JP" sz="1600" b="1" dirty="0" smtClean="0">
                <a:solidFill>
                  <a:prstClr val="black"/>
                </a:solidFill>
                <a:latin typeface="Calibri"/>
                <a:ea typeface="ＭＳ Ｐゴシック"/>
              </a:rPr>
              <a:t>3</a:t>
            </a:r>
            <a:r>
              <a:rPr lang="ja-JP" altLang="en-US" sz="1600" b="1" dirty="0" smtClean="0">
                <a:solidFill>
                  <a:prstClr val="black"/>
                </a:solidFill>
                <a:latin typeface="Calibri"/>
                <a:ea typeface="ＭＳ Ｐゴシック"/>
              </a:rPr>
              <a:t>ヵ月</a:t>
            </a:r>
            <a:endParaRPr lang="ja-JP" altLang="en-US" sz="1600" b="1" dirty="0">
              <a:solidFill>
                <a:prstClr val="black"/>
              </a:solidFill>
              <a:latin typeface="Calibri"/>
              <a:ea typeface="ＭＳ Ｐゴシック"/>
            </a:endParaRPr>
          </a:p>
        </p:txBody>
      </p:sp>
      <p:sp>
        <p:nvSpPr>
          <p:cNvPr id="39" name="テキスト ボックス 38"/>
          <p:cNvSpPr txBox="1"/>
          <p:nvPr/>
        </p:nvSpPr>
        <p:spPr>
          <a:xfrm>
            <a:off x="2429837" y="6166267"/>
            <a:ext cx="1539428" cy="338554"/>
          </a:xfrm>
          <a:prstGeom prst="rect">
            <a:avLst/>
          </a:prstGeom>
          <a:noFill/>
        </p:spPr>
        <p:txBody>
          <a:bodyPr wrap="square" rtlCol="0">
            <a:spAutoFit/>
          </a:bodyPr>
          <a:lstStyle/>
          <a:p>
            <a:pPr algn="ctr" fontAlgn="auto">
              <a:spcBef>
                <a:spcPts val="0"/>
              </a:spcBef>
              <a:spcAft>
                <a:spcPts val="0"/>
              </a:spcAft>
            </a:pPr>
            <a:r>
              <a:rPr lang="en-US" altLang="ja-JP" sz="1600" b="1" dirty="0" smtClean="0">
                <a:solidFill>
                  <a:prstClr val="black"/>
                </a:solidFill>
                <a:latin typeface="Calibri"/>
                <a:ea typeface="ＭＳ Ｐゴシック"/>
              </a:rPr>
              <a:t>3</a:t>
            </a:r>
            <a:r>
              <a:rPr lang="ja-JP" altLang="en-US" sz="1600" b="1" dirty="0" smtClean="0">
                <a:solidFill>
                  <a:prstClr val="black"/>
                </a:solidFill>
                <a:latin typeface="Calibri"/>
                <a:ea typeface="ＭＳ Ｐゴシック"/>
              </a:rPr>
              <a:t>～</a:t>
            </a:r>
            <a:r>
              <a:rPr lang="en-US" altLang="ja-JP" sz="1600" b="1" dirty="0" smtClean="0">
                <a:solidFill>
                  <a:prstClr val="black"/>
                </a:solidFill>
                <a:latin typeface="Calibri"/>
                <a:ea typeface="ＭＳ Ｐゴシック"/>
              </a:rPr>
              <a:t>9</a:t>
            </a:r>
            <a:r>
              <a:rPr lang="ja-JP" altLang="en-US" sz="1600" b="1" dirty="0" smtClean="0">
                <a:solidFill>
                  <a:prstClr val="black"/>
                </a:solidFill>
                <a:latin typeface="Calibri"/>
                <a:ea typeface="ＭＳ Ｐゴシック"/>
              </a:rPr>
              <a:t>か月</a:t>
            </a:r>
            <a:endParaRPr lang="ja-JP" altLang="en-US" sz="1600" b="1" dirty="0">
              <a:solidFill>
                <a:prstClr val="black"/>
              </a:solidFill>
              <a:latin typeface="Calibri"/>
              <a:ea typeface="ＭＳ Ｐゴシック"/>
            </a:endParaRPr>
          </a:p>
        </p:txBody>
      </p:sp>
      <p:sp>
        <p:nvSpPr>
          <p:cNvPr id="40" name="テキスト ボックス 39"/>
          <p:cNvSpPr txBox="1"/>
          <p:nvPr/>
        </p:nvSpPr>
        <p:spPr>
          <a:xfrm>
            <a:off x="4090866" y="6176036"/>
            <a:ext cx="1539428" cy="338554"/>
          </a:xfrm>
          <a:prstGeom prst="rect">
            <a:avLst/>
          </a:prstGeom>
          <a:noFill/>
        </p:spPr>
        <p:txBody>
          <a:bodyPr wrap="square" rtlCol="0">
            <a:spAutoFit/>
          </a:bodyPr>
          <a:lstStyle/>
          <a:p>
            <a:pPr algn="ctr" fontAlgn="auto">
              <a:spcBef>
                <a:spcPts val="0"/>
              </a:spcBef>
              <a:spcAft>
                <a:spcPts val="0"/>
              </a:spcAft>
            </a:pPr>
            <a:r>
              <a:rPr lang="ja-JP" altLang="en-US" sz="1600" b="1" dirty="0" smtClean="0">
                <a:solidFill>
                  <a:prstClr val="black"/>
                </a:solidFill>
                <a:latin typeface="Calibri"/>
                <a:ea typeface="ＭＳ Ｐゴシック"/>
              </a:rPr>
              <a:t>半年～</a:t>
            </a:r>
            <a:r>
              <a:rPr lang="en-US" altLang="ja-JP" sz="1600" b="1" dirty="0" smtClean="0">
                <a:solidFill>
                  <a:prstClr val="black"/>
                </a:solidFill>
                <a:latin typeface="Calibri"/>
                <a:ea typeface="ＭＳ Ｐゴシック"/>
              </a:rPr>
              <a:t>1</a:t>
            </a:r>
            <a:r>
              <a:rPr lang="ja-JP" altLang="en-US" sz="1600" b="1" dirty="0" smtClean="0">
                <a:solidFill>
                  <a:prstClr val="black"/>
                </a:solidFill>
                <a:latin typeface="Calibri"/>
                <a:ea typeface="ＭＳ Ｐゴシック"/>
              </a:rPr>
              <a:t>年</a:t>
            </a:r>
            <a:endParaRPr lang="ja-JP" altLang="en-US" sz="1600" b="1" dirty="0">
              <a:solidFill>
                <a:prstClr val="black"/>
              </a:solidFill>
              <a:latin typeface="Calibri"/>
              <a:ea typeface="ＭＳ Ｐゴシック"/>
            </a:endParaRPr>
          </a:p>
        </p:txBody>
      </p:sp>
      <p:sp>
        <p:nvSpPr>
          <p:cNvPr id="41" name="テキスト ボックス 40"/>
          <p:cNvSpPr txBox="1"/>
          <p:nvPr/>
        </p:nvSpPr>
        <p:spPr>
          <a:xfrm>
            <a:off x="5959060" y="6161505"/>
            <a:ext cx="1539428" cy="338554"/>
          </a:xfrm>
          <a:prstGeom prst="rect">
            <a:avLst/>
          </a:prstGeom>
          <a:noFill/>
        </p:spPr>
        <p:txBody>
          <a:bodyPr wrap="square" rtlCol="0">
            <a:spAutoFit/>
          </a:bodyPr>
          <a:lstStyle/>
          <a:p>
            <a:pPr algn="ctr" fontAlgn="auto">
              <a:spcBef>
                <a:spcPts val="0"/>
              </a:spcBef>
              <a:spcAft>
                <a:spcPts val="0"/>
              </a:spcAft>
            </a:pPr>
            <a:r>
              <a:rPr lang="ja-JP" altLang="en-US" sz="1600" b="1" dirty="0" smtClean="0">
                <a:solidFill>
                  <a:prstClr val="black"/>
                </a:solidFill>
                <a:latin typeface="Calibri"/>
                <a:ea typeface="ＭＳ Ｐゴシック"/>
              </a:rPr>
              <a:t>支援終了後</a:t>
            </a:r>
            <a:endParaRPr lang="ja-JP" altLang="en-US" sz="1600" b="1" dirty="0">
              <a:solidFill>
                <a:prstClr val="black"/>
              </a:solidFill>
              <a:latin typeface="Calibri"/>
              <a:ea typeface="ＭＳ Ｐゴシック"/>
            </a:endParaRPr>
          </a:p>
        </p:txBody>
      </p:sp>
      <p:sp>
        <p:nvSpPr>
          <p:cNvPr id="42" name="角丸四角形吹き出し 41"/>
          <p:cNvSpPr/>
          <p:nvPr/>
        </p:nvSpPr>
        <p:spPr>
          <a:xfrm>
            <a:off x="4550760" y="1096761"/>
            <a:ext cx="1711709" cy="720080"/>
          </a:xfrm>
          <a:prstGeom prst="wedgeRoundRectCallout">
            <a:avLst>
              <a:gd name="adj1" fmla="val -9664"/>
              <a:gd name="adj2" fmla="val 72580"/>
              <a:gd name="adj3" fmla="val 16667"/>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lIns="0" rIns="0" rtlCol="0" anchor="ctr"/>
          <a:lstStyle/>
          <a:p>
            <a:pPr fontAlgn="auto">
              <a:spcBef>
                <a:spcPts val="0"/>
              </a:spcBef>
              <a:spcAft>
                <a:spcPts val="0"/>
              </a:spcAft>
            </a:pPr>
            <a:r>
              <a:rPr lang="ja-JP" altLang="en-US" sz="1400" dirty="0" smtClean="0">
                <a:solidFill>
                  <a:prstClr val="black"/>
                </a:solidFill>
              </a:rPr>
              <a:t>居場所活動に参加したら仲間</a:t>
            </a:r>
            <a:r>
              <a:rPr lang="ja-JP" altLang="en-US" sz="1400" dirty="0">
                <a:solidFill>
                  <a:prstClr val="black"/>
                </a:solidFill>
              </a:rPr>
              <a:t>が</a:t>
            </a:r>
            <a:r>
              <a:rPr lang="ja-JP" altLang="en-US" sz="1400" dirty="0" smtClean="0">
                <a:solidFill>
                  <a:prstClr val="black"/>
                </a:solidFill>
              </a:rPr>
              <a:t>できた！</a:t>
            </a:r>
            <a:endParaRPr lang="ja-JP" altLang="en-US" sz="1400" dirty="0">
              <a:solidFill>
                <a:prstClr val="black"/>
              </a:solidFill>
            </a:endParaRPr>
          </a:p>
        </p:txBody>
      </p:sp>
      <p:sp>
        <p:nvSpPr>
          <p:cNvPr id="43" name="角丸四角形吹き出し 42"/>
          <p:cNvSpPr/>
          <p:nvPr/>
        </p:nvSpPr>
        <p:spPr>
          <a:xfrm>
            <a:off x="2529076" y="1336572"/>
            <a:ext cx="1888282" cy="896275"/>
          </a:xfrm>
          <a:prstGeom prst="wedgeRoundRectCallout">
            <a:avLst>
              <a:gd name="adj1" fmla="val -9974"/>
              <a:gd name="adj2" fmla="val 95930"/>
              <a:gd name="adj3" fmla="val 16667"/>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lIns="0" rIns="0" rtlCol="0" anchor="ctr"/>
          <a:lstStyle/>
          <a:p>
            <a:pPr fontAlgn="auto">
              <a:spcBef>
                <a:spcPts val="0"/>
              </a:spcBef>
              <a:spcAft>
                <a:spcPts val="0"/>
              </a:spcAft>
            </a:pPr>
            <a:r>
              <a:rPr lang="en-US" altLang="ja-JP" sz="1400" dirty="0" smtClean="0">
                <a:solidFill>
                  <a:prstClr val="black"/>
                </a:solidFill>
              </a:rPr>
              <a:t>PS</a:t>
            </a:r>
            <a:r>
              <a:rPr lang="ja-JP" altLang="en-US" sz="1400" dirty="0" smtClean="0">
                <a:solidFill>
                  <a:prstClr val="black"/>
                </a:solidFill>
              </a:rPr>
              <a:t>と一緒に、いろいろな専門家に相談して、解決が見えてきた</a:t>
            </a:r>
            <a:endParaRPr lang="ja-JP" altLang="en-US" sz="1400" dirty="0">
              <a:solidFill>
                <a:prstClr val="black"/>
              </a:solidFill>
            </a:endParaRPr>
          </a:p>
        </p:txBody>
      </p:sp>
      <p:pic>
        <p:nvPicPr>
          <p:cNvPr id="46" name="図 45" descr="力を合わせる/ピクトグラム/3D/イラスト"/>
          <p:cNvPicPr/>
          <p:nvPr/>
        </p:nvPicPr>
        <p:blipFill rotWithShape="1">
          <a:blip r:embed="rId3" cstate="print">
            <a:extLst>
              <a:ext uri="{28A0092B-C50C-407E-A947-70E740481C1C}">
                <a14:useLocalDpi xmlns:a14="http://schemas.microsoft.com/office/drawing/2010/main" val="0"/>
              </a:ext>
            </a:extLst>
          </a:blip>
          <a:srcRect l="10678" t="4182" r="11878" b="4878"/>
          <a:stretch/>
        </p:blipFill>
        <p:spPr bwMode="auto">
          <a:xfrm>
            <a:off x="4439925" y="2046578"/>
            <a:ext cx="1188173" cy="1017713"/>
          </a:xfrm>
          <a:prstGeom prst="rect">
            <a:avLst/>
          </a:prstGeom>
          <a:noFill/>
          <a:ln>
            <a:noFill/>
          </a:ln>
          <a:extLst>
            <a:ext uri="{53640926-AAD7-44D8-BBD7-CCE9431645EC}">
              <a14:shadowObscured xmlns:a14="http://schemas.microsoft.com/office/drawing/2010/main"/>
            </a:ext>
          </a:extLst>
        </p:spPr>
      </p:pic>
      <p:sp>
        <p:nvSpPr>
          <p:cNvPr id="47" name="角丸四角形吹き出し 46"/>
          <p:cNvSpPr/>
          <p:nvPr/>
        </p:nvSpPr>
        <p:spPr>
          <a:xfrm>
            <a:off x="7176105" y="802567"/>
            <a:ext cx="1180923" cy="588388"/>
          </a:xfrm>
          <a:prstGeom prst="wedgeRoundRectCallout">
            <a:avLst>
              <a:gd name="adj1" fmla="val -45719"/>
              <a:gd name="adj2" fmla="val 78931"/>
              <a:gd name="adj3" fmla="val 16667"/>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lIns="0" rIns="0" rtlCol="0" anchor="ctr"/>
          <a:lstStyle/>
          <a:p>
            <a:pPr fontAlgn="auto">
              <a:spcBef>
                <a:spcPts val="0"/>
              </a:spcBef>
              <a:spcAft>
                <a:spcPts val="0"/>
              </a:spcAft>
            </a:pPr>
            <a:r>
              <a:rPr lang="ja-JP" altLang="en-US" sz="1400" dirty="0" smtClean="0">
                <a:solidFill>
                  <a:prstClr val="black"/>
                </a:solidFill>
              </a:rPr>
              <a:t>　これからも</a:t>
            </a:r>
            <a:endParaRPr lang="en-US" altLang="ja-JP" sz="1400" dirty="0" smtClean="0">
              <a:solidFill>
                <a:prstClr val="black"/>
              </a:solidFill>
            </a:endParaRPr>
          </a:p>
          <a:p>
            <a:pPr fontAlgn="auto">
              <a:spcBef>
                <a:spcPts val="0"/>
              </a:spcBef>
              <a:spcAft>
                <a:spcPts val="0"/>
              </a:spcAft>
            </a:pPr>
            <a:r>
              <a:rPr lang="ja-JP" altLang="en-US" sz="1400" dirty="0" smtClean="0">
                <a:solidFill>
                  <a:prstClr val="black"/>
                </a:solidFill>
              </a:rPr>
              <a:t>　がんばろう！</a:t>
            </a:r>
            <a:endParaRPr lang="ja-JP" altLang="en-US" sz="1400" dirty="0">
              <a:solidFill>
                <a:prstClr val="black"/>
              </a:solidFill>
            </a:endParaRPr>
          </a:p>
        </p:txBody>
      </p:sp>
      <p:cxnSp>
        <p:nvCxnSpPr>
          <p:cNvPr id="8" name="直線コネクタ 7"/>
          <p:cNvCxnSpPr/>
          <p:nvPr/>
        </p:nvCxnSpPr>
        <p:spPr>
          <a:xfrm>
            <a:off x="414444" y="3435177"/>
            <a:ext cx="8136904" cy="0"/>
          </a:xfrm>
          <a:prstGeom prst="line">
            <a:avLst/>
          </a:prstGeom>
          <a:ln w="444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Oval 42"/>
          <p:cNvSpPr>
            <a:spLocks noChangeArrowheads="1"/>
          </p:cNvSpPr>
          <p:nvPr/>
        </p:nvSpPr>
        <p:spPr bwMode="auto">
          <a:xfrm>
            <a:off x="5870556" y="2659565"/>
            <a:ext cx="1539428" cy="1002552"/>
          </a:xfrm>
          <a:prstGeom prst="ellipse">
            <a:avLst/>
          </a:prstGeom>
          <a:ln/>
          <a:extLst/>
        </p:spPr>
        <p:style>
          <a:lnRef idx="1">
            <a:schemeClr val="accent5"/>
          </a:lnRef>
          <a:fillRef idx="2">
            <a:schemeClr val="accent5"/>
          </a:fillRef>
          <a:effectRef idx="1">
            <a:schemeClr val="accent5"/>
          </a:effectRef>
          <a:fontRef idx="minor">
            <a:schemeClr val="dk1"/>
          </a:fontRef>
        </p:style>
        <p:txBody>
          <a:bodyPr wrap="none" lIns="0" rIns="0" anchor="ctr"/>
          <a:lstStyle/>
          <a:p>
            <a:pPr algn="ctr" fontAlgn="auto">
              <a:spcBef>
                <a:spcPts val="0"/>
              </a:spcBef>
              <a:spcAft>
                <a:spcPts val="0"/>
              </a:spcAft>
            </a:pPr>
            <a:r>
              <a:rPr lang="ja-JP" altLang="en-US" sz="1600" b="1" dirty="0">
                <a:solidFill>
                  <a:prstClr val="black"/>
                </a:solidFill>
              </a:rPr>
              <a:t>それぞれの</a:t>
            </a:r>
            <a:endParaRPr lang="en-US" altLang="ja-JP" sz="1600" b="1" dirty="0">
              <a:solidFill>
                <a:prstClr val="black"/>
              </a:solidFill>
            </a:endParaRPr>
          </a:p>
          <a:p>
            <a:pPr algn="ctr" fontAlgn="auto">
              <a:spcBef>
                <a:spcPts val="0"/>
              </a:spcBef>
              <a:spcAft>
                <a:spcPts val="0"/>
              </a:spcAft>
            </a:pPr>
            <a:r>
              <a:rPr lang="ja-JP" altLang="en-US" sz="1600" b="1" dirty="0">
                <a:solidFill>
                  <a:prstClr val="black"/>
                </a:solidFill>
              </a:rPr>
              <a:t>望む生活へ</a:t>
            </a:r>
          </a:p>
        </p:txBody>
      </p:sp>
      <p:sp>
        <p:nvSpPr>
          <p:cNvPr id="3114" name="Oval 42"/>
          <p:cNvSpPr>
            <a:spLocks noChangeArrowheads="1"/>
          </p:cNvSpPr>
          <p:nvPr/>
        </p:nvSpPr>
        <p:spPr bwMode="auto">
          <a:xfrm>
            <a:off x="4134191" y="3176410"/>
            <a:ext cx="1539428" cy="1002552"/>
          </a:xfrm>
          <a:prstGeom prst="ellipse">
            <a:avLst/>
          </a:prstGeom>
          <a:ln/>
          <a:extLst/>
        </p:spPr>
        <p:style>
          <a:lnRef idx="1">
            <a:schemeClr val="accent3"/>
          </a:lnRef>
          <a:fillRef idx="2">
            <a:schemeClr val="accent3"/>
          </a:fillRef>
          <a:effectRef idx="1">
            <a:schemeClr val="accent3"/>
          </a:effectRef>
          <a:fontRef idx="minor">
            <a:schemeClr val="dk1"/>
          </a:fontRef>
        </p:style>
        <p:txBody>
          <a:bodyPr wrap="none" lIns="0" rIns="0" anchor="ctr"/>
          <a:lstStyle/>
          <a:p>
            <a:pPr algn="ctr" fontAlgn="auto">
              <a:spcBef>
                <a:spcPts val="0"/>
              </a:spcBef>
              <a:spcAft>
                <a:spcPts val="0"/>
              </a:spcAft>
            </a:pPr>
            <a:r>
              <a:rPr lang="ja-JP" altLang="en-US" sz="1600" b="1" dirty="0">
                <a:solidFill>
                  <a:prstClr val="black"/>
                </a:solidFill>
              </a:rPr>
              <a:t>自立への</a:t>
            </a:r>
            <a:r>
              <a:rPr lang="ja-JP" altLang="en-US" sz="1600" b="1" dirty="0" smtClean="0">
                <a:solidFill>
                  <a:prstClr val="black"/>
                </a:solidFill>
              </a:rPr>
              <a:t>準備</a:t>
            </a:r>
            <a:endParaRPr lang="en-US" altLang="ja-JP" sz="1600" b="1" dirty="0">
              <a:solidFill>
                <a:prstClr val="black"/>
              </a:solidFill>
            </a:endParaRPr>
          </a:p>
        </p:txBody>
      </p:sp>
      <p:pic>
        <p:nvPicPr>
          <p:cNvPr id="29" name="図 28" descr="別れ話をする/ピクトグラム/3D/イラスト"/>
          <p:cNvPicPr/>
          <p:nvPr/>
        </p:nvPicPr>
        <p:blipFill rotWithShape="1">
          <a:blip r:embed="rId4" cstate="print">
            <a:extLst>
              <a:ext uri="{28A0092B-C50C-407E-A947-70E740481C1C}">
                <a14:useLocalDpi xmlns:a14="http://schemas.microsoft.com/office/drawing/2010/main" val="0"/>
              </a:ext>
            </a:extLst>
          </a:blip>
          <a:srcRect l="11743" r="10573"/>
          <a:stretch/>
        </p:blipFill>
        <p:spPr bwMode="auto">
          <a:xfrm>
            <a:off x="2750115" y="2643346"/>
            <a:ext cx="1165964" cy="1034340"/>
          </a:xfrm>
          <a:prstGeom prst="rect">
            <a:avLst/>
          </a:prstGeom>
          <a:noFill/>
          <a:ln>
            <a:noFill/>
          </a:ln>
        </p:spPr>
      </p:pic>
      <p:pic>
        <p:nvPicPr>
          <p:cNvPr id="9" name="図 8" descr="https://encrypted-tbn2.gstatic.com/images?q=tbn:ANd9GcT7ONspWDur3fbfS0hZj-QJL0km9swbRjxc_SKwKnwRdydtY7laeQ">
            <a:hlinkClick r:id="rId5"/>
          </p:cNvPr>
          <p:cNvPicPr/>
          <p:nvPr/>
        </p:nvPicPr>
        <p:blipFill rotWithShape="1">
          <a:blip r:embed="rId6">
            <a:extLst>
              <a:ext uri="{28A0092B-C50C-407E-A947-70E740481C1C}">
                <a14:useLocalDpi xmlns:a14="http://schemas.microsoft.com/office/drawing/2010/main" val="0"/>
              </a:ext>
            </a:extLst>
          </a:blip>
          <a:srcRect l="32731" t="5897" r="37111" b="5897"/>
          <a:stretch/>
        </p:blipFill>
        <p:spPr bwMode="auto">
          <a:xfrm>
            <a:off x="1123820" y="3090894"/>
            <a:ext cx="660400" cy="1350327"/>
          </a:xfrm>
          <a:prstGeom prst="rect">
            <a:avLst/>
          </a:prstGeom>
          <a:noFill/>
          <a:ln>
            <a:noFill/>
          </a:ln>
          <a:extLst>
            <a:ext uri="{53640926-AAD7-44D8-BBD7-CCE9431645EC}">
              <a14:shadowObscured xmlns:a14="http://schemas.microsoft.com/office/drawing/2010/main"/>
            </a:ext>
          </a:extLst>
        </p:spPr>
      </p:pic>
      <p:sp>
        <p:nvSpPr>
          <p:cNvPr id="11" name="正方形/長方形 10"/>
          <p:cNvSpPr/>
          <p:nvPr/>
        </p:nvSpPr>
        <p:spPr>
          <a:xfrm>
            <a:off x="1046492" y="3752619"/>
            <a:ext cx="792088" cy="28803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fontAlgn="auto">
              <a:spcBef>
                <a:spcPts val="0"/>
              </a:spcBef>
              <a:spcAft>
                <a:spcPts val="0"/>
              </a:spcAft>
            </a:pPr>
            <a:r>
              <a:rPr lang="en-US" altLang="ja-JP" dirty="0" smtClean="0">
                <a:solidFill>
                  <a:prstClr val="white"/>
                </a:solidFill>
              </a:rPr>
              <a:t>A</a:t>
            </a:r>
            <a:r>
              <a:rPr lang="ja-JP" altLang="en-US" dirty="0" smtClean="0">
                <a:solidFill>
                  <a:prstClr val="white"/>
                </a:solidFill>
              </a:rPr>
              <a:t>さん</a:t>
            </a:r>
            <a:endParaRPr lang="ja-JP" altLang="en-US" dirty="0">
              <a:solidFill>
                <a:prstClr val="white"/>
              </a:solidFill>
            </a:endParaRPr>
          </a:p>
        </p:txBody>
      </p:sp>
      <p:pic>
        <p:nvPicPr>
          <p:cNvPr id="52" name="図 51" descr="ウォーキング/前に進む/ピクトグラム/3D/イラスト"/>
          <p:cNvPicPr/>
          <p:nvPr/>
        </p:nvPicPr>
        <p:blipFill rotWithShape="1">
          <a:blip r:embed="rId7" cstate="print">
            <a:extLst>
              <a:ext uri="{28A0092B-C50C-407E-A947-70E740481C1C}">
                <a14:useLocalDpi xmlns:a14="http://schemas.microsoft.com/office/drawing/2010/main" val="0"/>
              </a:ext>
            </a:extLst>
          </a:blip>
          <a:srcRect l="29783" t="3415" r="34348" b="3727"/>
          <a:stretch/>
        </p:blipFill>
        <p:spPr bwMode="auto">
          <a:xfrm>
            <a:off x="6497176" y="1144499"/>
            <a:ext cx="657225" cy="1190625"/>
          </a:xfrm>
          <a:prstGeom prst="rect">
            <a:avLst/>
          </a:prstGeom>
          <a:noFill/>
          <a:ln>
            <a:noFill/>
          </a:ln>
          <a:extLst>
            <a:ext uri="{53640926-AAD7-44D8-BBD7-CCE9431645EC}">
              <a14:shadowObscured xmlns:a14="http://schemas.microsoft.com/office/drawing/2010/main"/>
            </a:ext>
          </a:extLst>
        </p:spPr>
      </p:pic>
      <p:sp>
        <p:nvSpPr>
          <p:cNvPr id="48" name="正方形/長方形 47"/>
          <p:cNvSpPr/>
          <p:nvPr/>
        </p:nvSpPr>
        <p:spPr>
          <a:xfrm>
            <a:off x="4016565" y="5236005"/>
            <a:ext cx="3555011" cy="6917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r>
              <a:rPr lang="ja-JP" altLang="en-US" sz="1400" b="1" dirty="0" smtClean="0">
                <a:solidFill>
                  <a:prstClr val="black"/>
                </a:solidFill>
              </a:rPr>
              <a:t>伴走型支援・多様な機関・支援策との連携。</a:t>
            </a:r>
            <a:endParaRPr lang="en-US" altLang="ja-JP" sz="1400" b="1" dirty="0" smtClean="0">
              <a:solidFill>
                <a:prstClr val="black"/>
              </a:solidFill>
            </a:endParaRPr>
          </a:p>
          <a:p>
            <a:pPr fontAlgn="auto">
              <a:spcBef>
                <a:spcPts val="0"/>
              </a:spcBef>
              <a:spcAft>
                <a:spcPts val="0"/>
              </a:spcAft>
            </a:pPr>
            <a:r>
              <a:rPr lang="ja-JP" altLang="en-US" sz="1400" b="1" dirty="0">
                <a:solidFill>
                  <a:prstClr val="black"/>
                </a:solidFill>
              </a:rPr>
              <a:t>個別</a:t>
            </a:r>
            <a:r>
              <a:rPr lang="ja-JP" altLang="en-US" sz="1400" b="1" dirty="0" smtClean="0">
                <a:solidFill>
                  <a:prstClr val="black"/>
                </a:solidFill>
              </a:rPr>
              <a:t>支援</a:t>
            </a:r>
            <a:r>
              <a:rPr lang="ja-JP" altLang="en-US" sz="1400" b="1" dirty="0">
                <a:solidFill>
                  <a:prstClr val="black"/>
                </a:solidFill>
              </a:rPr>
              <a:t>と居場所活動</a:t>
            </a:r>
            <a:r>
              <a:rPr lang="ja-JP" altLang="en-US" sz="1400" b="1" dirty="0" smtClean="0">
                <a:solidFill>
                  <a:prstClr val="black"/>
                </a:solidFill>
              </a:rPr>
              <a:t>の</a:t>
            </a:r>
            <a:r>
              <a:rPr lang="ja-JP" altLang="en-US" sz="1400" b="1" dirty="0">
                <a:solidFill>
                  <a:prstClr val="black"/>
                </a:solidFill>
              </a:rPr>
              <a:t>連動</a:t>
            </a:r>
          </a:p>
        </p:txBody>
      </p:sp>
      <p:cxnSp>
        <p:nvCxnSpPr>
          <p:cNvPr id="53" name="直線矢印コネクタ 52"/>
          <p:cNvCxnSpPr/>
          <p:nvPr/>
        </p:nvCxnSpPr>
        <p:spPr>
          <a:xfrm flipV="1">
            <a:off x="8211901" y="2851019"/>
            <a:ext cx="0" cy="58415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8216272" y="3503586"/>
            <a:ext cx="0" cy="70683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3"/>
          <p:cNvPicPr>
            <a:picLocks noChangeAspect="1" noChangeArrowheads="1"/>
          </p:cNvPicPr>
          <p:nvPr/>
        </p:nvPicPr>
        <p:blipFill>
          <a:blip r:embed="rId8" cstate="print"/>
          <a:srcRect/>
          <a:stretch>
            <a:fillRect/>
          </a:stretch>
        </p:blipFill>
        <p:spPr bwMode="auto">
          <a:xfrm>
            <a:off x="156071" y="69491"/>
            <a:ext cx="1031553" cy="965709"/>
          </a:xfrm>
          <a:prstGeom prst="rect">
            <a:avLst/>
          </a:prstGeom>
          <a:noFill/>
          <a:ln w="9525">
            <a:noFill/>
            <a:miter lim="800000"/>
            <a:headEnd/>
            <a:tailEnd/>
          </a:ln>
        </p:spPr>
      </p:pic>
      <p:sp>
        <p:nvSpPr>
          <p:cNvPr id="34" name="円/楕円 33"/>
          <p:cNvSpPr/>
          <p:nvPr/>
        </p:nvSpPr>
        <p:spPr>
          <a:xfrm>
            <a:off x="7452320" y="1628800"/>
            <a:ext cx="1509131" cy="1182322"/>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spcBef>
                <a:spcPts val="0"/>
              </a:spcBef>
              <a:spcAft>
                <a:spcPts val="0"/>
              </a:spcAft>
            </a:pPr>
            <a:r>
              <a:rPr lang="ja-JP" altLang="en-US" sz="1400" b="1" u="sng" dirty="0">
                <a:solidFill>
                  <a:prstClr val="white"/>
                </a:solidFill>
              </a:rPr>
              <a:t>０から＋へ</a:t>
            </a:r>
            <a:endParaRPr lang="en-US" altLang="ja-JP" sz="1400" b="1" u="sng" dirty="0">
              <a:solidFill>
                <a:prstClr val="white"/>
              </a:solidFill>
            </a:endParaRPr>
          </a:p>
          <a:p>
            <a:pPr algn="ctr" fontAlgn="auto">
              <a:spcBef>
                <a:spcPts val="0"/>
              </a:spcBef>
              <a:spcAft>
                <a:spcPts val="0"/>
              </a:spcAft>
            </a:pPr>
            <a:r>
              <a:rPr lang="ja-JP" altLang="en-US" sz="1400" b="1" dirty="0" smtClean="0">
                <a:solidFill>
                  <a:prstClr val="white"/>
                </a:solidFill>
              </a:rPr>
              <a:t>安定・長期的な自立へ</a:t>
            </a:r>
            <a:endParaRPr lang="en-US" altLang="ja-JP" sz="1400" b="1" dirty="0" smtClean="0">
              <a:solidFill>
                <a:prstClr val="white"/>
              </a:solidFill>
            </a:endParaRPr>
          </a:p>
          <a:p>
            <a:pPr algn="ctr" fontAlgn="auto">
              <a:spcBef>
                <a:spcPts val="0"/>
              </a:spcBef>
              <a:spcAft>
                <a:spcPts val="0"/>
              </a:spcAft>
            </a:pPr>
            <a:endParaRPr lang="en-US" altLang="ja-JP" sz="1400" b="1" dirty="0">
              <a:solidFill>
                <a:prstClr val="white"/>
              </a:solidFill>
            </a:endParaRPr>
          </a:p>
        </p:txBody>
      </p:sp>
      <p:sp>
        <p:nvSpPr>
          <p:cNvPr id="35" name="円/楕円 34"/>
          <p:cNvSpPr/>
          <p:nvPr/>
        </p:nvSpPr>
        <p:spPr>
          <a:xfrm>
            <a:off x="7524328" y="4312926"/>
            <a:ext cx="1509131" cy="1182322"/>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ctr"/>
          <a:lstStyle/>
          <a:p>
            <a:pPr algn="ctr" fontAlgn="auto">
              <a:spcBef>
                <a:spcPts val="0"/>
              </a:spcBef>
              <a:spcAft>
                <a:spcPts val="0"/>
              </a:spcAft>
            </a:pPr>
            <a:r>
              <a:rPr lang="ja-JP" altLang="en-US" sz="1400" b="1" u="sng" dirty="0" smtClean="0">
                <a:solidFill>
                  <a:prstClr val="white"/>
                </a:solidFill>
              </a:rPr>
              <a:t>－から０へ</a:t>
            </a:r>
            <a:endParaRPr lang="en-US" altLang="ja-JP" sz="1400" b="1" u="sng" dirty="0" smtClean="0">
              <a:solidFill>
                <a:prstClr val="white"/>
              </a:solidFill>
            </a:endParaRPr>
          </a:p>
          <a:p>
            <a:pPr algn="ctr" fontAlgn="auto">
              <a:spcBef>
                <a:spcPts val="0"/>
              </a:spcBef>
              <a:spcAft>
                <a:spcPts val="0"/>
              </a:spcAft>
            </a:pPr>
            <a:r>
              <a:rPr lang="ja-JP" altLang="en-US" sz="1400" b="1" dirty="0">
                <a:solidFill>
                  <a:prstClr val="white"/>
                </a:solidFill>
              </a:rPr>
              <a:t>抱えて</a:t>
            </a:r>
            <a:r>
              <a:rPr lang="ja-JP" altLang="en-US" sz="1400" b="1" dirty="0" smtClean="0">
                <a:solidFill>
                  <a:prstClr val="white"/>
                </a:solidFill>
              </a:rPr>
              <a:t>いた</a:t>
            </a:r>
            <a:r>
              <a:rPr lang="ja-JP" altLang="en-US" sz="1400" b="1" dirty="0">
                <a:solidFill>
                  <a:prstClr val="white"/>
                </a:solidFill>
              </a:rPr>
              <a:t>課題</a:t>
            </a:r>
            <a:r>
              <a:rPr lang="ja-JP" altLang="en-US" sz="1400" b="1" dirty="0" smtClean="0">
                <a:solidFill>
                  <a:prstClr val="white"/>
                </a:solidFill>
              </a:rPr>
              <a:t>を</a:t>
            </a:r>
            <a:r>
              <a:rPr lang="ja-JP" altLang="en-US" sz="1400" b="1" dirty="0">
                <a:solidFill>
                  <a:prstClr val="white"/>
                </a:solidFill>
              </a:rPr>
              <a:t>解決</a:t>
            </a:r>
            <a:endParaRPr lang="en-US" altLang="ja-JP" sz="1400" b="1" dirty="0" smtClean="0">
              <a:solidFill>
                <a:prstClr val="white"/>
              </a:solidFill>
            </a:endParaRPr>
          </a:p>
          <a:p>
            <a:pPr algn="ctr" fontAlgn="auto">
              <a:spcBef>
                <a:spcPts val="0"/>
              </a:spcBef>
              <a:spcAft>
                <a:spcPts val="0"/>
              </a:spcAft>
            </a:pPr>
            <a:endParaRPr lang="ja-JP" altLang="en-US" b="1" dirty="0">
              <a:solidFill>
                <a:prstClr val="white"/>
              </a:solidFill>
            </a:endParaRPr>
          </a:p>
        </p:txBody>
      </p:sp>
    </p:spTree>
    <p:extLst>
      <p:ext uri="{BB962C8B-B14F-4D97-AF65-F5344CB8AC3E}">
        <p14:creationId xmlns:p14="http://schemas.microsoft.com/office/powerpoint/2010/main" val="1154061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2915816" y="1700808"/>
            <a:ext cx="2974004" cy="273630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ja-JP" altLang="en-US" sz="2000" b="1" dirty="0">
              <a:solidFill>
                <a:prstClr val="black"/>
              </a:solidFill>
            </a:endParaRPr>
          </a:p>
        </p:txBody>
      </p:sp>
      <p:sp>
        <p:nvSpPr>
          <p:cNvPr id="2" name="タイトル 1"/>
          <p:cNvSpPr>
            <a:spLocks noGrp="1"/>
          </p:cNvSpPr>
          <p:nvPr>
            <p:ph type="title"/>
          </p:nvPr>
        </p:nvSpPr>
        <p:spPr>
          <a:xfrm>
            <a:off x="1783210" y="260648"/>
            <a:ext cx="6903590" cy="904746"/>
          </a:xfrm>
          <a:prstGeom prst="roundRect">
            <a:avLst/>
          </a:prstGeom>
        </p:spPr>
        <p:style>
          <a:lnRef idx="1">
            <a:schemeClr val="accent2"/>
          </a:lnRef>
          <a:fillRef idx="2">
            <a:schemeClr val="accent2"/>
          </a:fillRef>
          <a:effectRef idx="1">
            <a:schemeClr val="accent2"/>
          </a:effectRef>
          <a:fontRef idx="minor">
            <a:schemeClr val="dk1"/>
          </a:fontRef>
        </p:style>
        <p:txBody>
          <a:bodyPr>
            <a:noAutofit/>
          </a:bodyPr>
          <a:lstStyle/>
          <a:p>
            <a:r>
              <a:rPr lang="ja-JP" altLang="en-US" sz="2000" b="1" dirty="0" smtClean="0"/>
              <a:t>課題を</a:t>
            </a:r>
            <a:r>
              <a:rPr lang="ja-JP" altLang="en-US" sz="2000" b="1" dirty="0"/>
              <a:t>整理</a:t>
            </a:r>
            <a:r>
              <a:rPr kumimoji="1" lang="ja-JP" altLang="en-US" sz="2000" b="1" dirty="0" smtClean="0"/>
              <a:t>（開始当初～約</a:t>
            </a:r>
            <a:r>
              <a:rPr kumimoji="1" lang="en-US" altLang="ja-JP" sz="2000" b="1" dirty="0" smtClean="0"/>
              <a:t>3</a:t>
            </a:r>
            <a:r>
              <a:rPr kumimoji="1" lang="ja-JP" altLang="en-US" sz="2000" b="1" dirty="0" smtClean="0"/>
              <a:t>か月）</a:t>
            </a:r>
            <a:r>
              <a:rPr kumimoji="1" lang="en-US" altLang="ja-JP" sz="2000" b="1" dirty="0" smtClean="0"/>
              <a:t/>
            </a:r>
            <a:br>
              <a:rPr kumimoji="1" lang="en-US" altLang="ja-JP" sz="2000" b="1" dirty="0" smtClean="0"/>
            </a:br>
            <a:r>
              <a:rPr lang="ja-JP" altLang="en-US" sz="2400" b="1" u="sng" dirty="0"/>
              <a:t>本人との信頼関係構築とアセスメントの</a:t>
            </a:r>
            <a:r>
              <a:rPr lang="ja-JP" altLang="en-US" sz="2400" b="1" u="sng" dirty="0" smtClean="0"/>
              <a:t>時期</a:t>
            </a:r>
            <a:endParaRPr kumimoji="1" lang="ja-JP" altLang="en-US" sz="2400" b="1" u="sng" dirty="0"/>
          </a:p>
        </p:txBody>
      </p:sp>
      <p:sp>
        <p:nvSpPr>
          <p:cNvPr id="9" name="角丸四角形 8"/>
          <p:cNvSpPr/>
          <p:nvPr/>
        </p:nvSpPr>
        <p:spPr>
          <a:xfrm>
            <a:off x="395536" y="4959909"/>
            <a:ext cx="4536505" cy="1292843"/>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endParaRPr lang="en-US" altLang="ja-JP" dirty="0" smtClean="0">
              <a:solidFill>
                <a:prstClr val="black"/>
              </a:solidFill>
            </a:endParaRPr>
          </a:p>
          <a:p>
            <a:pPr fontAlgn="auto">
              <a:spcBef>
                <a:spcPts val="0"/>
              </a:spcBef>
              <a:spcAft>
                <a:spcPts val="0"/>
              </a:spcAft>
            </a:pPr>
            <a:r>
              <a:rPr lang="ja-JP" altLang="en-US" dirty="0">
                <a:solidFill>
                  <a:prstClr val="black"/>
                </a:solidFill>
              </a:rPr>
              <a:t>・</a:t>
            </a:r>
            <a:r>
              <a:rPr lang="ja-JP" altLang="en-US" dirty="0" smtClean="0">
                <a:solidFill>
                  <a:prstClr val="black"/>
                </a:solidFill>
              </a:rPr>
              <a:t>課題を解決するために利用可能な支援策</a:t>
            </a:r>
            <a:endParaRPr lang="en-US" altLang="ja-JP" dirty="0" smtClean="0">
              <a:solidFill>
                <a:prstClr val="black"/>
              </a:solidFill>
            </a:endParaRPr>
          </a:p>
          <a:p>
            <a:pPr fontAlgn="auto">
              <a:spcBef>
                <a:spcPts val="0"/>
              </a:spcBef>
              <a:spcAft>
                <a:spcPts val="0"/>
              </a:spcAft>
            </a:pPr>
            <a:r>
              <a:rPr lang="ja-JP" altLang="en-US" dirty="0">
                <a:solidFill>
                  <a:prstClr val="black"/>
                </a:solidFill>
              </a:rPr>
              <a:t>　</a:t>
            </a:r>
            <a:r>
              <a:rPr lang="ja-JP" altLang="en-US" dirty="0" smtClean="0">
                <a:solidFill>
                  <a:prstClr val="black"/>
                </a:solidFill>
              </a:rPr>
              <a:t>と、利用の仕方を検討。</a:t>
            </a:r>
            <a:endParaRPr lang="en-US" altLang="ja-JP" dirty="0" smtClean="0">
              <a:solidFill>
                <a:prstClr val="black"/>
              </a:solidFill>
            </a:endParaRPr>
          </a:p>
          <a:p>
            <a:pPr fontAlgn="auto">
              <a:spcBef>
                <a:spcPts val="0"/>
              </a:spcBef>
              <a:spcAft>
                <a:spcPts val="0"/>
              </a:spcAft>
            </a:pPr>
            <a:r>
              <a:rPr lang="ja-JP" altLang="en-US" dirty="0" smtClean="0">
                <a:solidFill>
                  <a:prstClr val="black"/>
                </a:solidFill>
              </a:rPr>
              <a:t>・情報提供・専門機関の紹介・同行しての</a:t>
            </a:r>
            <a:endParaRPr lang="en-US" altLang="ja-JP" dirty="0" smtClean="0">
              <a:solidFill>
                <a:prstClr val="black"/>
              </a:solidFill>
            </a:endParaRPr>
          </a:p>
          <a:p>
            <a:pPr fontAlgn="auto">
              <a:spcBef>
                <a:spcPts val="0"/>
              </a:spcBef>
              <a:spcAft>
                <a:spcPts val="0"/>
              </a:spcAft>
            </a:pPr>
            <a:r>
              <a:rPr lang="ja-JP" altLang="en-US" dirty="0">
                <a:solidFill>
                  <a:prstClr val="black"/>
                </a:solidFill>
              </a:rPr>
              <a:t>　</a:t>
            </a:r>
            <a:r>
              <a:rPr lang="ja-JP" altLang="en-US" dirty="0" smtClean="0">
                <a:solidFill>
                  <a:prstClr val="black"/>
                </a:solidFill>
              </a:rPr>
              <a:t>支援利用</a:t>
            </a:r>
            <a:endParaRPr lang="en-US" altLang="ja-JP" dirty="0" smtClean="0">
              <a:solidFill>
                <a:prstClr val="black"/>
              </a:solidFill>
            </a:endParaRPr>
          </a:p>
          <a:p>
            <a:pPr fontAlgn="auto">
              <a:spcBef>
                <a:spcPts val="0"/>
              </a:spcBef>
              <a:spcAft>
                <a:spcPts val="0"/>
              </a:spcAft>
            </a:pPr>
            <a:endParaRPr lang="ja-JP" altLang="en-US" dirty="0">
              <a:solidFill>
                <a:prstClr val="black"/>
              </a:solidFill>
            </a:endParaRPr>
          </a:p>
        </p:txBody>
      </p:sp>
      <p:sp>
        <p:nvSpPr>
          <p:cNvPr id="11" name="角丸四角形吹き出し 10"/>
          <p:cNvSpPr/>
          <p:nvPr/>
        </p:nvSpPr>
        <p:spPr>
          <a:xfrm>
            <a:off x="6123784" y="2304127"/>
            <a:ext cx="2969072" cy="1561025"/>
          </a:xfrm>
          <a:prstGeom prst="wedgeRoundRectCallout">
            <a:avLst>
              <a:gd name="adj1" fmla="val -58455"/>
              <a:gd name="adj2" fmla="val -33340"/>
              <a:gd name="adj3" fmla="val 16667"/>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lIns="0" rIns="0" rtlCol="0" anchor="ctr"/>
          <a:lstStyle/>
          <a:p>
            <a:pPr fontAlgn="auto">
              <a:spcBef>
                <a:spcPts val="0"/>
              </a:spcBef>
              <a:spcAft>
                <a:spcPts val="0"/>
              </a:spcAft>
            </a:pPr>
            <a:r>
              <a:rPr lang="ja-JP" altLang="en-US" dirty="0">
                <a:solidFill>
                  <a:prstClr val="black"/>
                </a:solidFill>
              </a:rPr>
              <a:t>・複数の課題を抱え、解決の方法がわからない。</a:t>
            </a:r>
            <a:endParaRPr lang="en-US" altLang="ja-JP" dirty="0">
              <a:solidFill>
                <a:prstClr val="black"/>
              </a:solidFill>
            </a:endParaRPr>
          </a:p>
          <a:p>
            <a:pPr fontAlgn="auto">
              <a:spcBef>
                <a:spcPts val="0"/>
              </a:spcBef>
              <a:spcAft>
                <a:spcPts val="0"/>
              </a:spcAft>
            </a:pPr>
            <a:r>
              <a:rPr lang="ja-JP" altLang="en-US" dirty="0">
                <a:solidFill>
                  <a:prstClr val="black"/>
                </a:solidFill>
              </a:rPr>
              <a:t>・将来への不安　</a:t>
            </a:r>
            <a:endParaRPr lang="en-US" altLang="ja-JP" dirty="0">
              <a:solidFill>
                <a:prstClr val="black"/>
              </a:solidFill>
            </a:endParaRPr>
          </a:p>
          <a:p>
            <a:pPr fontAlgn="auto">
              <a:spcBef>
                <a:spcPts val="0"/>
              </a:spcBef>
              <a:spcAft>
                <a:spcPts val="0"/>
              </a:spcAft>
            </a:pPr>
            <a:r>
              <a:rPr lang="ja-JP" altLang="en-US" dirty="0">
                <a:solidFill>
                  <a:prstClr val="black"/>
                </a:solidFill>
              </a:rPr>
              <a:t>・体調の悪化。不眠が続いている。</a:t>
            </a:r>
            <a:endParaRPr lang="en-US" altLang="ja-JP" dirty="0">
              <a:solidFill>
                <a:prstClr val="black"/>
              </a:solidFill>
            </a:endParaRPr>
          </a:p>
        </p:txBody>
      </p:sp>
      <p:sp>
        <p:nvSpPr>
          <p:cNvPr id="21" name="角丸四角形吹き出し 20"/>
          <p:cNvSpPr/>
          <p:nvPr/>
        </p:nvSpPr>
        <p:spPr>
          <a:xfrm>
            <a:off x="108176" y="2275990"/>
            <a:ext cx="2613024" cy="1561026"/>
          </a:xfrm>
          <a:prstGeom prst="wedgeRoundRectCallout">
            <a:avLst>
              <a:gd name="adj1" fmla="val 65496"/>
              <a:gd name="adj2" fmla="val -21178"/>
              <a:gd name="adj3" fmla="val 16667"/>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lIns="0" rIns="0" rtlCol="0" anchor="ctr"/>
          <a:lstStyle/>
          <a:p>
            <a:pPr fontAlgn="auto">
              <a:spcBef>
                <a:spcPts val="0"/>
              </a:spcBef>
              <a:spcAft>
                <a:spcPts val="0"/>
              </a:spcAft>
            </a:pPr>
            <a:r>
              <a:rPr lang="ja-JP" altLang="en-US" dirty="0" smtClean="0">
                <a:solidFill>
                  <a:prstClr val="black"/>
                </a:solidFill>
              </a:rPr>
              <a:t>・</a:t>
            </a:r>
            <a:r>
              <a:rPr lang="ja-JP" altLang="en-US" sz="2000" dirty="0" smtClean="0">
                <a:solidFill>
                  <a:prstClr val="black"/>
                </a:solidFill>
              </a:rPr>
              <a:t>問題の整理と支援の</a:t>
            </a:r>
            <a:endParaRPr lang="en-US" altLang="ja-JP" sz="2000" dirty="0" smtClean="0">
              <a:solidFill>
                <a:prstClr val="black"/>
              </a:solidFill>
            </a:endParaRPr>
          </a:p>
          <a:p>
            <a:pPr fontAlgn="auto">
              <a:spcBef>
                <a:spcPts val="0"/>
              </a:spcBef>
              <a:spcAft>
                <a:spcPts val="0"/>
              </a:spcAft>
            </a:pPr>
            <a:r>
              <a:rPr lang="ja-JP" altLang="en-US" sz="2000" dirty="0">
                <a:solidFill>
                  <a:prstClr val="black"/>
                </a:solidFill>
              </a:rPr>
              <a:t>　</a:t>
            </a:r>
            <a:r>
              <a:rPr lang="ja-JP" altLang="en-US" sz="2000" dirty="0" smtClean="0">
                <a:solidFill>
                  <a:prstClr val="black"/>
                </a:solidFill>
              </a:rPr>
              <a:t>検討</a:t>
            </a:r>
            <a:r>
              <a:rPr lang="en-US" altLang="ja-JP" sz="2000" dirty="0" smtClean="0">
                <a:solidFill>
                  <a:prstClr val="black"/>
                </a:solidFill>
              </a:rPr>
              <a:t>【</a:t>
            </a:r>
            <a:r>
              <a:rPr lang="ja-JP" altLang="en-US" sz="2000" dirty="0" smtClean="0">
                <a:solidFill>
                  <a:prstClr val="black"/>
                </a:solidFill>
              </a:rPr>
              <a:t>アセスメント</a:t>
            </a:r>
            <a:r>
              <a:rPr lang="en-US" altLang="ja-JP" sz="2000" dirty="0" smtClean="0">
                <a:solidFill>
                  <a:prstClr val="black"/>
                </a:solidFill>
              </a:rPr>
              <a:t>】</a:t>
            </a:r>
          </a:p>
          <a:p>
            <a:pPr fontAlgn="auto">
              <a:spcBef>
                <a:spcPts val="0"/>
              </a:spcBef>
              <a:spcAft>
                <a:spcPts val="0"/>
              </a:spcAft>
            </a:pPr>
            <a:r>
              <a:rPr lang="ja-JP" altLang="en-US" sz="2000" dirty="0" smtClean="0">
                <a:solidFill>
                  <a:prstClr val="black"/>
                </a:solidFill>
              </a:rPr>
              <a:t>・緊急度の確認</a:t>
            </a:r>
            <a:endParaRPr lang="en-US" altLang="ja-JP" sz="2000" dirty="0" smtClean="0">
              <a:solidFill>
                <a:prstClr val="black"/>
              </a:solidFill>
            </a:endParaRPr>
          </a:p>
        </p:txBody>
      </p:sp>
      <p:pic>
        <p:nvPicPr>
          <p:cNvPr id="22" name="図 21" descr="https://encrypted-tbn2.gstatic.com/images?q=tbn:ANd9GcT7ONspWDur3fbfS0hZj-QJL0km9swbRjxc_SKwKnwRdydtY7laeQ">
            <a:hlinkClick r:id="rId3"/>
          </p:cNvPr>
          <p:cNvPicPr/>
          <p:nvPr/>
        </p:nvPicPr>
        <p:blipFill rotWithShape="1">
          <a:blip r:embed="rId4">
            <a:extLst>
              <a:ext uri="{28A0092B-C50C-407E-A947-70E740481C1C}">
                <a14:useLocalDpi xmlns:a14="http://schemas.microsoft.com/office/drawing/2010/main" val="0"/>
              </a:ext>
            </a:extLst>
          </a:blip>
          <a:srcRect l="32731" t="5897" r="37111" b="5897"/>
          <a:stretch/>
        </p:blipFill>
        <p:spPr bwMode="auto">
          <a:xfrm>
            <a:off x="3263528" y="2508530"/>
            <a:ext cx="660400" cy="1350327"/>
          </a:xfrm>
          <a:prstGeom prst="rect">
            <a:avLst/>
          </a:prstGeom>
          <a:noFill/>
          <a:ln>
            <a:noFill/>
          </a:ln>
          <a:extLst>
            <a:ext uri="{53640926-AAD7-44D8-BBD7-CCE9431645EC}">
              <a14:shadowObscured xmlns:a14="http://schemas.microsoft.com/office/drawing/2010/main"/>
            </a:ext>
          </a:extLst>
        </p:spPr>
      </p:pic>
      <p:sp>
        <p:nvSpPr>
          <p:cNvPr id="23" name="正方形/長方形 22"/>
          <p:cNvSpPr/>
          <p:nvPr/>
        </p:nvSpPr>
        <p:spPr>
          <a:xfrm>
            <a:off x="3366368" y="2974048"/>
            <a:ext cx="526356" cy="3600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auto">
              <a:spcBef>
                <a:spcPts val="0"/>
              </a:spcBef>
              <a:spcAft>
                <a:spcPts val="0"/>
              </a:spcAft>
            </a:pPr>
            <a:r>
              <a:rPr lang="en-US" altLang="ja-JP" dirty="0" smtClean="0">
                <a:solidFill>
                  <a:prstClr val="white"/>
                </a:solidFill>
              </a:rPr>
              <a:t>PS</a:t>
            </a:r>
            <a:endParaRPr lang="ja-JP" altLang="en-US" dirty="0">
              <a:solidFill>
                <a:prstClr val="white"/>
              </a:solidFill>
            </a:endParaRPr>
          </a:p>
        </p:txBody>
      </p:sp>
      <p:sp>
        <p:nvSpPr>
          <p:cNvPr id="25" name="角丸四角形 24"/>
          <p:cNvSpPr/>
          <p:nvPr/>
        </p:nvSpPr>
        <p:spPr>
          <a:xfrm>
            <a:off x="6129511" y="5007903"/>
            <a:ext cx="2902768" cy="1244850"/>
          </a:xfrm>
          <a:prstGeom prst="roundRect">
            <a:avLst/>
          </a:prstGeom>
        </p:spPr>
        <p:style>
          <a:lnRef idx="1">
            <a:schemeClr val="accent2"/>
          </a:lnRef>
          <a:fillRef idx="2">
            <a:schemeClr val="accent2"/>
          </a:fillRef>
          <a:effectRef idx="1">
            <a:schemeClr val="accent2"/>
          </a:effectRef>
          <a:fontRef idx="minor">
            <a:schemeClr val="dk1"/>
          </a:fontRef>
        </p:style>
        <p:txBody>
          <a:bodyPr lIns="36000" rIns="36000" rtlCol="0" anchor="ctr"/>
          <a:lstStyle/>
          <a:p>
            <a:pPr fontAlgn="auto">
              <a:spcBef>
                <a:spcPts val="0"/>
              </a:spcBef>
              <a:spcAft>
                <a:spcPts val="0"/>
              </a:spcAft>
            </a:pPr>
            <a:r>
              <a:rPr lang="ja-JP" altLang="en-US" b="1" dirty="0" smtClean="0">
                <a:solidFill>
                  <a:prstClr val="black"/>
                </a:solidFill>
              </a:rPr>
              <a:t>・正しい情報</a:t>
            </a:r>
            <a:r>
              <a:rPr lang="ja-JP" altLang="en-US" b="1" dirty="0">
                <a:solidFill>
                  <a:prstClr val="black"/>
                </a:solidFill>
              </a:rPr>
              <a:t>へ</a:t>
            </a:r>
            <a:r>
              <a:rPr lang="ja-JP" altLang="en-US" b="1" dirty="0" smtClean="0">
                <a:solidFill>
                  <a:prstClr val="black"/>
                </a:solidFill>
              </a:rPr>
              <a:t>のアクセス</a:t>
            </a:r>
            <a:endParaRPr lang="en-US" altLang="ja-JP" b="1" dirty="0" smtClean="0">
              <a:solidFill>
                <a:prstClr val="black"/>
              </a:solidFill>
            </a:endParaRPr>
          </a:p>
          <a:p>
            <a:pPr fontAlgn="auto">
              <a:spcBef>
                <a:spcPts val="0"/>
              </a:spcBef>
              <a:spcAft>
                <a:spcPts val="0"/>
              </a:spcAft>
            </a:pPr>
            <a:r>
              <a:rPr lang="ja-JP" altLang="en-US" b="1" dirty="0" smtClean="0">
                <a:solidFill>
                  <a:prstClr val="black"/>
                </a:solidFill>
              </a:rPr>
              <a:t>・専門</a:t>
            </a:r>
            <a:r>
              <a:rPr lang="ja-JP" altLang="en-US" b="1" dirty="0">
                <a:solidFill>
                  <a:prstClr val="black"/>
                </a:solidFill>
              </a:rPr>
              <a:t>相談</a:t>
            </a:r>
            <a:r>
              <a:rPr lang="ja-JP" altLang="en-US" b="1" dirty="0" smtClean="0">
                <a:solidFill>
                  <a:prstClr val="black"/>
                </a:solidFill>
              </a:rPr>
              <a:t>機関に適切に</a:t>
            </a:r>
            <a:r>
              <a:rPr lang="ja-JP" altLang="en-US" b="1" dirty="0" err="1" smtClean="0">
                <a:solidFill>
                  <a:prstClr val="black"/>
                </a:solidFill>
              </a:rPr>
              <a:t>つ</a:t>
            </a:r>
            <a:endParaRPr lang="en-US" altLang="ja-JP" b="1" dirty="0" smtClean="0">
              <a:solidFill>
                <a:prstClr val="black"/>
              </a:solidFill>
            </a:endParaRPr>
          </a:p>
          <a:p>
            <a:pPr fontAlgn="auto">
              <a:spcBef>
                <a:spcPts val="0"/>
              </a:spcBef>
              <a:spcAft>
                <a:spcPts val="0"/>
              </a:spcAft>
            </a:pPr>
            <a:r>
              <a:rPr lang="ja-JP" altLang="en-US" b="1" dirty="0">
                <a:solidFill>
                  <a:prstClr val="black"/>
                </a:solidFill>
              </a:rPr>
              <a:t>　</a:t>
            </a:r>
            <a:r>
              <a:rPr lang="ja-JP" altLang="en-US" b="1" dirty="0" smtClean="0">
                <a:solidFill>
                  <a:prstClr val="black"/>
                </a:solidFill>
              </a:rPr>
              <a:t>ながる</a:t>
            </a:r>
            <a:endParaRPr lang="en-US" altLang="ja-JP" b="1" dirty="0" smtClean="0">
              <a:solidFill>
                <a:prstClr val="black"/>
              </a:solidFill>
            </a:endParaRPr>
          </a:p>
        </p:txBody>
      </p:sp>
      <p:sp>
        <p:nvSpPr>
          <p:cNvPr id="3" name="テキスト ボックス 2"/>
          <p:cNvSpPr txBox="1"/>
          <p:nvPr/>
        </p:nvSpPr>
        <p:spPr>
          <a:xfrm>
            <a:off x="1835696" y="980728"/>
            <a:ext cx="6874272" cy="369332"/>
          </a:xfrm>
          <a:prstGeom prst="rect">
            <a:avLst/>
          </a:prstGeom>
          <a:noFill/>
        </p:spPr>
        <p:txBody>
          <a:bodyPr wrap="square" rtlCol="0">
            <a:spAutoFit/>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5" name="下矢印 4"/>
          <p:cNvSpPr/>
          <p:nvPr/>
        </p:nvSpPr>
        <p:spPr>
          <a:xfrm rot="19542121">
            <a:off x="1169356" y="3905796"/>
            <a:ext cx="344761" cy="9361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8" name="下矢印 27"/>
          <p:cNvSpPr/>
          <p:nvPr/>
        </p:nvSpPr>
        <p:spPr>
          <a:xfrm rot="16200000">
            <a:off x="5399918" y="5027455"/>
            <a:ext cx="344761" cy="9361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31" name="図 30" descr="https://encrypted-tbn2.gstatic.com/images?q=tbn:ANd9GcT7ONspWDur3fbfS0hZj-QJL0km9swbRjxc_SKwKnwRdydtY7laeQ">
            <a:hlinkClick r:id="rId3"/>
          </p:cNvPr>
          <p:cNvPicPr/>
          <p:nvPr/>
        </p:nvPicPr>
        <p:blipFill rotWithShape="1">
          <a:blip r:embed="rId4">
            <a:extLst>
              <a:ext uri="{28A0092B-C50C-407E-A947-70E740481C1C}">
                <a14:useLocalDpi xmlns:a14="http://schemas.microsoft.com/office/drawing/2010/main" val="0"/>
              </a:ext>
            </a:extLst>
          </a:blip>
          <a:srcRect l="32731" t="5897" r="37111" b="5897"/>
          <a:stretch/>
        </p:blipFill>
        <p:spPr bwMode="auto">
          <a:xfrm>
            <a:off x="4858420" y="2486689"/>
            <a:ext cx="660400" cy="1350327"/>
          </a:xfrm>
          <a:prstGeom prst="rect">
            <a:avLst/>
          </a:prstGeom>
          <a:noFill/>
          <a:ln>
            <a:noFill/>
          </a:ln>
          <a:extLst>
            <a:ext uri="{53640926-AAD7-44D8-BBD7-CCE9431645EC}">
              <a14:shadowObscured xmlns:a14="http://schemas.microsoft.com/office/drawing/2010/main"/>
            </a:ext>
          </a:extLst>
        </p:spPr>
      </p:pic>
      <p:sp>
        <p:nvSpPr>
          <p:cNvPr id="32" name="正方形/長方形 31"/>
          <p:cNvSpPr/>
          <p:nvPr/>
        </p:nvSpPr>
        <p:spPr>
          <a:xfrm>
            <a:off x="4788024" y="2974048"/>
            <a:ext cx="792088" cy="366693"/>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fontAlgn="auto">
              <a:spcBef>
                <a:spcPts val="0"/>
              </a:spcBef>
              <a:spcAft>
                <a:spcPts val="0"/>
              </a:spcAft>
            </a:pPr>
            <a:r>
              <a:rPr lang="en-US" altLang="ja-JP" dirty="0" smtClean="0">
                <a:solidFill>
                  <a:prstClr val="white"/>
                </a:solidFill>
              </a:rPr>
              <a:t>A</a:t>
            </a:r>
            <a:r>
              <a:rPr lang="ja-JP" altLang="en-US" dirty="0" smtClean="0">
                <a:solidFill>
                  <a:prstClr val="white"/>
                </a:solidFill>
              </a:rPr>
              <a:t>さん</a:t>
            </a:r>
            <a:endParaRPr lang="ja-JP" altLang="en-US" dirty="0">
              <a:solidFill>
                <a:prstClr val="white"/>
              </a:solidFill>
            </a:endParaRPr>
          </a:p>
        </p:txBody>
      </p:sp>
      <p:sp>
        <p:nvSpPr>
          <p:cNvPr id="14" name="角丸四角形 13"/>
          <p:cNvSpPr/>
          <p:nvPr/>
        </p:nvSpPr>
        <p:spPr>
          <a:xfrm>
            <a:off x="3473130" y="1484784"/>
            <a:ext cx="2056964" cy="50405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r>
              <a:rPr lang="ja-JP" altLang="en-US" b="1" dirty="0" smtClean="0">
                <a:solidFill>
                  <a:prstClr val="black"/>
                </a:solidFill>
              </a:rPr>
              <a:t>支援方針の共有</a:t>
            </a:r>
            <a:endParaRPr lang="ja-JP" altLang="en-US" b="1" dirty="0">
              <a:solidFill>
                <a:prstClr val="black"/>
              </a:solidFill>
            </a:endParaRPr>
          </a:p>
        </p:txBody>
      </p:sp>
      <p:sp>
        <p:nvSpPr>
          <p:cNvPr id="33" name="角丸四角形 32"/>
          <p:cNvSpPr/>
          <p:nvPr/>
        </p:nvSpPr>
        <p:spPr>
          <a:xfrm>
            <a:off x="3515334" y="4149080"/>
            <a:ext cx="2056964" cy="5327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r>
              <a:rPr lang="ja-JP" altLang="en-US" b="1" dirty="0">
                <a:solidFill>
                  <a:prstClr val="black"/>
                </a:solidFill>
              </a:rPr>
              <a:t>信頼関係</a:t>
            </a:r>
            <a:r>
              <a:rPr lang="ja-JP" altLang="en-US" b="1" dirty="0" smtClean="0">
                <a:solidFill>
                  <a:prstClr val="black"/>
                </a:solidFill>
              </a:rPr>
              <a:t>の構築</a:t>
            </a:r>
            <a:endParaRPr lang="ja-JP" altLang="en-US" b="1" dirty="0">
              <a:solidFill>
                <a:prstClr val="black"/>
              </a:solidFill>
            </a:endParaRPr>
          </a:p>
        </p:txBody>
      </p:sp>
      <p:pic>
        <p:nvPicPr>
          <p:cNvPr id="18" name="Picture 3"/>
          <p:cNvPicPr>
            <a:picLocks noChangeAspect="1" noChangeArrowheads="1"/>
          </p:cNvPicPr>
          <p:nvPr/>
        </p:nvPicPr>
        <p:blipFill>
          <a:blip r:embed="rId5" cstate="print"/>
          <a:srcRect/>
          <a:stretch>
            <a:fillRect/>
          </a:stretch>
        </p:blipFill>
        <p:spPr bwMode="auto">
          <a:xfrm>
            <a:off x="156071" y="69491"/>
            <a:ext cx="1031553" cy="965709"/>
          </a:xfrm>
          <a:prstGeom prst="rect">
            <a:avLst/>
          </a:prstGeom>
          <a:noFill/>
          <a:ln w="9525">
            <a:noFill/>
            <a:miter lim="800000"/>
            <a:headEnd/>
            <a:tailEnd/>
          </a:ln>
        </p:spPr>
      </p:pic>
    </p:spTree>
    <p:extLst>
      <p:ext uri="{BB962C8B-B14F-4D97-AF65-F5344CB8AC3E}">
        <p14:creationId xmlns:p14="http://schemas.microsoft.com/office/powerpoint/2010/main" val="23030310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コンテンツ プレースホルダー 15"/>
          <p:cNvSpPr>
            <a:spLocks noGrp="1"/>
          </p:cNvSpPr>
          <p:nvPr>
            <p:ph idx="1"/>
          </p:nvPr>
        </p:nvSpPr>
        <p:spPr>
          <a:xfrm>
            <a:off x="323528" y="1730393"/>
            <a:ext cx="8229600" cy="4237931"/>
          </a:xfrm>
        </p:spPr>
        <p:txBody>
          <a:bodyPr>
            <a:normAutofit/>
          </a:bodyPr>
          <a:lstStyle/>
          <a:p>
            <a:endParaRPr kumimoji="1" lang="en-US" altLang="ja-JP" dirty="0" smtClean="0"/>
          </a:p>
          <a:p>
            <a:pPr marL="0" lvl="0" indent="0">
              <a:buNone/>
            </a:pPr>
            <a:endParaRPr lang="ja-JP" altLang="en-US" sz="2800" dirty="0"/>
          </a:p>
          <a:p>
            <a:pPr lvl="0"/>
            <a:endParaRPr lang="ja-JP" altLang="en-US" sz="2800" dirty="0"/>
          </a:p>
          <a:p>
            <a:pPr lvl="0"/>
            <a:endParaRPr lang="ja-JP" altLang="en-US" sz="2800" dirty="0"/>
          </a:p>
        </p:txBody>
      </p:sp>
      <p:sp>
        <p:nvSpPr>
          <p:cNvPr id="2" name="タイトル 1"/>
          <p:cNvSpPr>
            <a:spLocks noGrp="1"/>
          </p:cNvSpPr>
          <p:nvPr>
            <p:ph type="title"/>
          </p:nvPr>
        </p:nvSpPr>
        <p:spPr>
          <a:xfrm>
            <a:off x="1783210" y="260648"/>
            <a:ext cx="6903590" cy="864096"/>
          </a:xfrm>
          <a:prstGeom prst="roundRect">
            <a:avLst/>
          </a:prstGeom>
        </p:spPr>
        <p:style>
          <a:lnRef idx="1">
            <a:schemeClr val="accent6"/>
          </a:lnRef>
          <a:fillRef idx="2">
            <a:schemeClr val="accent6"/>
          </a:fillRef>
          <a:effectRef idx="1">
            <a:schemeClr val="accent6"/>
          </a:effectRef>
          <a:fontRef idx="minor">
            <a:schemeClr val="dk1"/>
          </a:fontRef>
        </p:style>
        <p:txBody>
          <a:bodyPr>
            <a:noAutofit/>
          </a:bodyPr>
          <a:lstStyle/>
          <a:p>
            <a:pPr lvl="0"/>
            <a:r>
              <a:rPr lang="ja-JP" altLang="en-US" sz="2000" b="1" dirty="0"/>
              <a:t>課題</a:t>
            </a:r>
            <a:r>
              <a:rPr lang="ja-JP" altLang="en-US" sz="2000" b="1" dirty="0" smtClean="0"/>
              <a:t>解決期</a:t>
            </a:r>
            <a:r>
              <a:rPr lang="en-US" altLang="ja-JP" sz="2400" b="1" dirty="0" smtClean="0"/>
              <a:t/>
            </a:r>
            <a:br>
              <a:rPr lang="en-US" altLang="ja-JP" sz="2400" b="1" dirty="0" smtClean="0"/>
            </a:br>
            <a:r>
              <a:rPr lang="ja-JP" altLang="en-US" sz="2400" b="1" u="sng" dirty="0" smtClean="0"/>
              <a:t>関係機関と連携して課題に取り組む</a:t>
            </a:r>
            <a:endParaRPr kumimoji="1" lang="ja-JP" altLang="en-US" sz="2400" b="1" u="sng" dirty="0"/>
          </a:p>
        </p:txBody>
      </p:sp>
      <p:sp>
        <p:nvSpPr>
          <p:cNvPr id="7" name="角丸四角形吹き出し 6"/>
          <p:cNvSpPr/>
          <p:nvPr/>
        </p:nvSpPr>
        <p:spPr>
          <a:xfrm>
            <a:off x="131905" y="1360444"/>
            <a:ext cx="3287967" cy="1188675"/>
          </a:xfrm>
          <a:prstGeom prst="wedgeRoundRectCallout">
            <a:avLst>
              <a:gd name="adj1" fmla="val -2498"/>
              <a:gd name="adj2" fmla="val 75698"/>
              <a:gd name="adj3" fmla="val 16667"/>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fontAlgn="auto">
              <a:spcBef>
                <a:spcPts val="0"/>
              </a:spcBef>
              <a:spcAft>
                <a:spcPts val="0"/>
              </a:spcAft>
            </a:pPr>
            <a:r>
              <a:rPr lang="ja-JP" altLang="en-US" dirty="0" smtClean="0">
                <a:solidFill>
                  <a:prstClr val="black"/>
                </a:solidFill>
              </a:rPr>
              <a:t>・課題解決するためにはエネル　</a:t>
            </a:r>
            <a:endParaRPr lang="en-US" altLang="ja-JP" dirty="0" smtClean="0">
              <a:solidFill>
                <a:prstClr val="black"/>
              </a:solidFill>
            </a:endParaRPr>
          </a:p>
          <a:p>
            <a:pPr fontAlgn="auto">
              <a:spcBef>
                <a:spcPts val="0"/>
              </a:spcBef>
              <a:spcAft>
                <a:spcPts val="0"/>
              </a:spcAft>
            </a:pPr>
            <a:r>
              <a:rPr lang="ja-JP" altLang="en-US" dirty="0">
                <a:solidFill>
                  <a:prstClr val="black"/>
                </a:solidFill>
              </a:rPr>
              <a:t>　</a:t>
            </a:r>
            <a:r>
              <a:rPr lang="ja-JP" altLang="en-US" dirty="0" smtClean="0">
                <a:solidFill>
                  <a:prstClr val="black"/>
                </a:solidFill>
              </a:rPr>
              <a:t>ギーが必要。</a:t>
            </a:r>
            <a:endParaRPr lang="en-US" altLang="ja-JP" dirty="0" smtClean="0">
              <a:solidFill>
                <a:prstClr val="black"/>
              </a:solidFill>
            </a:endParaRPr>
          </a:p>
          <a:p>
            <a:pPr fontAlgn="auto">
              <a:spcBef>
                <a:spcPts val="0"/>
              </a:spcBef>
              <a:spcAft>
                <a:spcPts val="0"/>
              </a:spcAft>
            </a:pPr>
            <a:r>
              <a:rPr lang="ja-JP" altLang="en-US" dirty="0" smtClean="0">
                <a:solidFill>
                  <a:prstClr val="black"/>
                </a:solidFill>
              </a:rPr>
              <a:t>・途中で解決をあきらめがちに</a:t>
            </a:r>
            <a:endParaRPr lang="en-US" altLang="ja-JP" dirty="0" smtClean="0">
              <a:solidFill>
                <a:prstClr val="black"/>
              </a:solidFill>
            </a:endParaRPr>
          </a:p>
          <a:p>
            <a:pPr fontAlgn="auto">
              <a:spcBef>
                <a:spcPts val="0"/>
              </a:spcBef>
              <a:spcAft>
                <a:spcPts val="0"/>
              </a:spcAft>
            </a:pPr>
            <a:r>
              <a:rPr lang="ja-JP" altLang="en-US" dirty="0">
                <a:solidFill>
                  <a:prstClr val="black"/>
                </a:solidFill>
              </a:rPr>
              <a:t>　</a:t>
            </a:r>
            <a:r>
              <a:rPr lang="ja-JP" altLang="en-US" dirty="0" smtClean="0">
                <a:solidFill>
                  <a:prstClr val="black"/>
                </a:solidFill>
              </a:rPr>
              <a:t>なることも。</a:t>
            </a:r>
            <a:endParaRPr lang="en-US" altLang="ja-JP" dirty="0">
              <a:solidFill>
                <a:prstClr val="black"/>
              </a:solidFill>
            </a:endParaRPr>
          </a:p>
        </p:txBody>
      </p:sp>
      <p:sp>
        <p:nvSpPr>
          <p:cNvPr id="11" name="角丸四角形 10"/>
          <p:cNvSpPr/>
          <p:nvPr/>
        </p:nvSpPr>
        <p:spPr>
          <a:xfrm>
            <a:off x="5454011" y="5501606"/>
            <a:ext cx="3469130" cy="109462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r>
              <a:rPr lang="ja-JP" altLang="en-US" b="1" dirty="0" smtClean="0">
                <a:solidFill>
                  <a:prstClr val="black"/>
                </a:solidFill>
              </a:rPr>
              <a:t>伴走型支援により、</a:t>
            </a:r>
            <a:endParaRPr lang="en-US" altLang="ja-JP" b="1" dirty="0" smtClean="0">
              <a:solidFill>
                <a:prstClr val="black"/>
              </a:solidFill>
            </a:endParaRPr>
          </a:p>
          <a:p>
            <a:pPr fontAlgn="auto">
              <a:spcBef>
                <a:spcPts val="0"/>
              </a:spcBef>
              <a:spcAft>
                <a:spcPts val="0"/>
              </a:spcAft>
            </a:pPr>
            <a:r>
              <a:rPr lang="ja-JP" altLang="en-US" b="1" dirty="0">
                <a:solidFill>
                  <a:prstClr val="black"/>
                </a:solidFill>
              </a:rPr>
              <a:t>課題</a:t>
            </a:r>
            <a:r>
              <a:rPr lang="ja-JP" altLang="en-US" b="1" dirty="0" smtClean="0">
                <a:solidFill>
                  <a:prstClr val="black"/>
                </a:solidFill>
              </a:rPr>
              <a:t>に</a:t>
            </a:r>
            <a:r>
              <a:rPr lang="ja-JP" altLang="en-US" b="1" dirty="0">
                <a:solidFill>
                  <a:prstClr val="black"/>
                </a:solidFill>
              </a:rPr>
              <a:t>取り組む力</a:t>
            </a:r>
            <a:r>
              <a:rPr lang="ja-JP" altLang="en-US" b="1" dirty="0" smtClean="0">
                <a:solidFill>
                  <a:prstClr val="black"/>
                </a:solidFill>
              </a:rPr>
              <a:t>を保つことができる。</a:t>
            </a:r>
            <a:endParaRPr lang="en-US" altLang="ja-JP" b="1" dirty="0" smtClean="0">
              <a:solidFill>
                <a:prstClr val="black"/>
              </a:solidFill>
            </a:endParaRPr>
          </a:p>
        </p:txBody>
      </p:sp>
      <p:pic>
        <p:nvPicPr>
          <p:cNvPr id="12" name="図 11" descr="https://encrypted-tbn2.gstatic.com/images?q=tbn:ANd9GcT7ONspWDur3fbfS0hZj-QJL0km9swbRjxc_SKwKnwRdydtY7laeQ">
            <a:hlinkClick r:id="rId2"/>
          </p:cNvPr>
          <p:cNvPicPr/>
          <p:nvPr/>
        </p:nvPicPr>
        <p:blipFill rotWithShape="1">
          <a:blip r:embed="rId3">
            <a:extLst>
              <a:ext uri="{28A0092B-C50C-407E-A947-70E740481C1C}">
                <a14:useLocalDpi xmlns:a14="http://schemas.microsoft.com/office/drawing/2010/main" val="0"/>
              </a:ext>
            </a:extLst>
          </a:blip>
          <a:srcRect l="32731" t="5897" r="37111" b="5897"/>
          <a:stretch/>
        </p:blipFill>
        <p:spPr bwMode="auto">
          <a:xfrm>
            <a:off x="2299558" y="2980428"/>
            <a:ext cx="660400" cy="1350327"/>
          </a:xfrm>
          <a:prstGeom prst="rect">
            <a:avLst/>
          </a:prstGeom>
          <a:noFill/>
          <a:ln>
            <a:noFill/>
          </a:ln>
          <a:extLst>
            <a:ext uri="{53640926-AAD7-44D8-BBD7-CCE9431645EC}">
              <a14:shadowObscured xmlns:a14="http://schemas.microsoft.com/office/drawing/2010/main"/>
            </a:ext>
          </a:extLst>
        </p:spPr>
      </p:pic>
      <p:sp>
        <p:nvSpPr>
          <p:cNvPr id="13" name="正方形/長方形 12"/>
          <p:cNvSpPr/>
          <p:nvPr/>
        </p:nvSpPr>
        <p:spPr>
          <a:xfrm>
            <a:off x="2402398" y="3445946"/>
            <a:ext cx="526356" cy="3600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auto">
              <a:spcBef>
                <a:spcPts val="0"/>
              </a:spcBef>
              <a:spcAft>
                <a:spcPts val="0"/>
              </a:spcAft>
            </a:pPr>
            <a:r>
              <a:rPr lang="en-US" altLang="ja-JP" dirty="0" smtClean="0">
                <a:solidFill>
                  <a:prstClr val="white"/>
                </a:solidFill>
              </a:rPr>
              <a:t>PS</a:t>
            </a:r>
            <a:endParaRPr lang="ja-JP" altLang="en-US" dirty="0">
              <a:solidFill>
                <a:prstClr val="white"/>
              </a:solidFill>
            </a:endParaRPr>
          </a:p>
        </p:txBody>
      </p:sp>
      <p:sp>
        <p:nvSpPr>
          <p:cNvPr id="25" name="角丸四角形吹き出し 24"/>
          <p:cNvSpPr/>
          <p:nvPr/>
        </p:nvSpPr>
        <p:spPr>
          <a:xfrm>
            <a:off x="156071" y="4765313"/>
            <a:ext cx="3263801" cy="1283604"/>
          </a:xfrm>
          <a:prstGeom prst="wedgeRoundRectCallout">
            <a:avLst>
              <a:gd name="adj1" fmla="val 31496"/>
              <a:gd name="adj2" fmla="val -76474"/>
              <a:gd name="adj3" fmla="val 16667"/>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lIns="36000" tIns="36000" rIns="36000" bIns="0" rtlCol="0" anchor="ctr"/>
          <a:lstStyle/>
          <a:p>
            <a:pPr fontAlgn="auto">
              <a:spcBef>
                <a:spcPts val="0"/>
              </a:spcBef>
              <a:spcAft>
                <a:spcPts val="0"/>
              </a:spcAft>
            </a:pPr>
            <a:r>
              <a:rPr lang="ja-JP" altLang="en-US" dirty="0" smtClean="0">
                <a:solidFill>
                  <a:prstClr val="black"/>
                </a:solidFill>
              </a:rPr>
              <a:t>・本人と一緒に課題に取り組む</a:t>
            </a:r>
            <a:endParaRPr lang="en-US" altLang="ja-JP" dirty="0" smtClean="0">
              <a:solidFill>
                <a:prstClr val="black"/>
              </a:solidFill>
            </a:endParaRPr>
          </a:p>
          <a:p>
            <a:pPr fontAlgn="auto">
              <a:spcBef>
                <a:spcPts val="0"/>
              </a:spcBef>
              <a:spcAft>
                <a:spcPts val="0"/>
              </a:spcAft>
            </a:pPr>
            <a:r>
              <a:rPr lang="ja-JP" altLang="en-US" dirty="0" smtClean="0">
                <a:solidFill>
                  <a:prstClr val="black"/>
                </a:solidFill>
              </a:rPr>
              <a:t>・解決の過程での新たな課題を</a:t>
            </a:r>
            <a:endParaRPr lang="en-US" altLang="ja-JP" dirty="0" smtClean="0">
              <a:solidFill>
                <a:prstClr val="black"/>
              </a:solidFill>
            </a:endParaRPr>
          </a:p>
          <a:p>
            <a:pPr fontAlgn="auto">
              <a:spcBef>
                <a:spcPts val="0"/>
              </a:spcBef>
              <a:spcAft>
                <a:spcPts val="0"/>
              </a:spcAft>
            </a:pPr>
            <a:r>
              <a:rPr lang="ja-JP" altLang="en-US" dirty="0">
                <a:solidFill>
                  <a:prstClr val="black"/>
                </a:solidFill>
              </a:rPr>
              <a:t>　</a:t>
            </a:r>
            <a:r>
              <a:rPr lang="ja-JP" altLang="en-US" dirty="0" smtClean="0">
                <a:solidFill>
                  <a:prstClr val="black"/>
                </a:solidFill>
              </a:rPr>
              <a:t>整理し、課題解決の途中での</a:t>
            </a:r>
            <a:endParaRPr lang="en-US" altLang="ja-JP" dirty="0" smtClean="0">
              <a:solidFill>
                <a:prstClr val="black"/>
              </a:solidFill>
            </a:endParaRPr>
          </a:p>
          <a:p>
            <a:pPr fontAlgn="auto">
              <a:spcBef>
                <a:spcPts val="0"/>
              </a:spcBef>
              <a:spcAft>
                <a:spcPts val="0"/>
              </a:spcAft>
            </a:pPr>
            <a:r>
              <a:rPr lang="ja-JP" altLang="en-US" dirty="0">
                <a:solidFill>
                  <a:prstClr val="black"/>
                </a:solidFill>
              </a:rPr>
              <a:t>　</a:t>
            </a:r>
            <a:r>
              <a:rPr lang="ja-JP" altLang="en-US" dirty="0" smtClean="0">
                <a:solidFill>
                  <a:prstClr val="black"/>
                </a:solidFill>
              </a:rPr>
              <a:t>脱落を防ぐ</a:t>
            </a:r>
            <a:endParaRPr lang="en-US" altLang="ja-JP" dirty="0" smtClean="0">
              <a:solidFill>
                <a:prstClr val="black"/>
              </a:solidFill>
            </a:endParaRPr>
          </a:p>
        </p:txBody>
      </p:sp>
      <p:pic>
        <p:nvPicPr>
          <p:cNvPr id="34" name="Picture 2" descr="C:\Users\lifelink a1\Desktop\building\building\buil017.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218" y="2358715"/>
            <a:ext cx="1060323" cy="1060323"/>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6261221" y="3174787"/>
            <a:ext cx="1370315" cy="307777"/>
          </a:xfrm>
          <a:prstGeom prst="rect">
            <a:avLst/>
          </a:prstGeom>
          <a:noFill/>
        </p:spPr>
        <p:txBody>
          <a:bodyPr wrap="square" rtlCol="0">
            <a:spAutoFit/>
          </a:bodyPr>
          <a:lstStyle/>
          <a:p>
            <a:pPr fontAlgn="auto">
              <a:spcBef>
                <a:spcPts val="0"/>
              </a:spcBef>
              <a:spcAft>
                <a:spcPts val="0"/>
              </a:spcAft>
            </a:pPr>
            <a:r>
              <a:rPr lang="ja-JP" altLang="en-US" sz="1400" dirty="0" smtClean="0">
                <a:solidFill>
                  <a:prstClr val="black"/>
                </a:solidFill>
                <a:latin typeface="Calibri"/>
                <a:ea typeface="ＭＳ Ｐゴシック"/>
              </a:rPr>
              <a:t>ハローワーク</a:t>
            </a:r>
            <a:endParaRPr lang="ja-JP" altLang="en-US" sz="1400" dirty="0">
              <a:solidFill>
                <a:prstClr val="black"/>
              </a:solidFill>
              <a:latin typeface="Calibri"/>
              <a:ea typeface="ＭＳ Ｐゴシック"/>
            </a:endParaRPr>
          </a:p>
        </p:txBody>
      </p:sp>
      <p:pic>
        <p:nvPicPr>
          <p:cNvPr id="42" name="図 41" descr="https://encrypted-tbn2.gstatic.com/images?q=tbn:ANd9GcT7ONspWDur3fbfS0hZj-QJL0km9swbRjxc_SKwKnwRdydtY7laeQ">
            <a:hlinkClick r:id="rId2"/>
          </p:cNvPr>
          <p:cNvPicPr/>
          <p:nvPr/>
        </p:nvPicPr>
        <p:blipFill rotWithShape="1">
          <a:blip r:embed="rId3">
            <a:extLst>
              <a:ext uri="{28A0092B-C50C-407E-A947-70E740481C1C}">
                <a14:useLocalDpi xmlns:a14="http://schemas.microsoft.com/office/drawing/2010/main" val="0"/>
              </a:ext>
            </a:extLst>
          </a:blip>
          <a:srcRect l="32731" t="5897" r="37111" b="5897"/>
          <a:stretch/>
        </p:blipFill>
        <p:spPr bwMode="auto">
          <a:xfrm>
            <a:off x="1465512" y="2949391"/>
            <a:ext cx="660400" cy="1350327"/>
          </a:xfrm>
          <a:prstGeom prst="rect">
            <a:avLst/>
          </a:prstGeom>
          <a:noFill/>
          <a:ln>
            <a:noFill/>
          </a:ln>
          <a:extLst>
            <a:ext uri="{53640926-AAD7-44D8-BBD7-CCE9431645EC}">
              <a14:shadowObscured xmlns:a14="http://schemas.microsoft.com/office/drawing/2010/main"/>
            </a:ext>
          </a:extLst>
        </p:spPr>
      </p:pic>
      <p:sp>
        <p:nvSpPr>
          <p:cNvPr id="43" name="正方形/長方形 42"/>
          <p:cNvSpPr/>
          <p:nvPr/>
        </p:nvSpPr>
        <p:spPr>
          <a:xfrm>
            <a:off x="1399668" y="3445946"/>
            <a:ext cx="792088" cy="322625"/>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fontAlgn="auto">
              <a:spcBef>
                <a:spcPts val="0"/>
              </a:spcBef>
              <a:spcAft>
                <a:spcPts val="0"/>
              </a:spcAft>
            </a:pPr>
            <a:r>
              <a:rPr lang="en-US" altLang="ja-JP" dirty="0" smtClean="0">
                <a:solidFill>
                  <a:prstClr val="white"/>
                </a:solidFill>
              </a:rPr>
              <a:t>A</a:t>
            </a:r>
            <a:r>
              <a:rPr lang="ja-JP" altLang="en-US" dirty="0" smtClean="0">
                <a:solidFill>
                  <a:prstClr val="white"/>
                </a:solidFill>
              </a:rPr>
              <a:t>さん</a:t>
            </a:r>
            <a:endParaRPr lang="ja-JP" altLang="en-US" dirty="0">
              <a:solidFill>
                <a:prstClr val="white"/>
              </a:solidFill>
            </a:endParaRPr>
          </a:p>
        </p:txBody>
      </p:sp>
      <p:sp>
        <p:nvSpPr>
          <p:cNvPr id="44" name="円/楕円 43"/>
          <p:cNvSpPr/>
          <p:nvPr/>
        </p:nvSpPr>
        <p:spPr>
          <a:xfrm>
            <a:off x="5111185" y="2227908"/>
            <a:ext cx="3960439" cy="291167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47" name="Picture 5" descr="C:\Users\lifelink a1\Desktop\3D-3\3D-3\house9_maplab_6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8012" y="2944478"/>
            <a:ext cx="737616" cy="737616"/>
          </a:xfrm>
          <a:prstGeom prst="rect">
            <a:avLst/>
          </a:prstGeom>
          <a:noFill/>
          <a:extLst>
            <a:ext uri="{909E8E84-426E-40DD-AFC4-6F175D3DCCD1}">
              <a14:hiddenFill xmlns:a14="http://schemas.microsoft.com/office/drawing/2010/main">
                <a:solidFill>
                  <a:srgbClr val="FFFFFF"/>
                </a:solidFill>
              </a14:hiddenFill>
            </a:ext>
          </a:extLst>
        </p:spPr>
      </p:pic>
      <p:sp>
        <p:nvSpPr>
          <p:cNvPr id="48" name="テキスト ボックス 47"/>
          <p:cNvSpPr txBox="1"/>
          <p:nvPr/>
        </p:nvSpPr>
        <p:spPr>
          <a:xfrm>
            <a:off x="6586889" y="2043242"/>
            <a:ext cx="1217687" cy="369332"/>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fontAlgn="auto">
              <a:spcBef>
                <a:spcPts val="0"/>
              </a:spcBef>
              <a:spcAft>
                <a:spcPts val="0"/>
              </a:spcAft>
            </a:pPr>
            <a:r>
              <a:rPr lang="ja-JP" altLang="en-US" b="1" dirty="0" smtClean="0">
                <a:solidFill>
                  <a:prstClr val="black"/>
                </a:solidFill>
              </a:rPr>
              <a:t>関係機関</a:t>
            </a:r>
            <a:endParaRPr lang="en-US" altLang="ja-JP" b="1" dirty="0" smtClean="0">
              <a:solidFill>
                <a:prstClr val="black"/>
              </a:solidFill>
            </a:endParaRPr>
          </a:p>
        </p:txBody>
      </p:sp>
      <p:pic>
        <p:nvPicPr>
          <p:cNvPr id="57" name="Picture 4" descr="C:\Users\lifelink a1\Desktop\3D-3\3D-3\house8_maplab_6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175" y="3425033"/>
            <a:ext cx="737616" cy="737616"/>
          </a:xfrm>
          <a:prstGeom prst="rect">
            <a:avLst/>
          </a:prstGeom>
          <a:noFill/>
          <a:extLst>
            <a:ext uri="{909E8E84-426E-40DD-AFC4-6F175D3DCCD1}">
              <a14:hiddenFill xmlns:a14="http://schemas.microsoft.com/office/drawing/2010/main">
                <a:solidFill>
                  <a:srgbClr val="FFFFFF"/>
                </a:solidFill>
              </a14:hiddenFill>
            </a:ext>
          </a:extLst>
        </p:spPr>
      </p:pic>
      <p:sp>
        <p:nvSpPr>
          <p:cNvPr id="58" name="テキスト ボックス 57"/>
          <p:cNvSpPr txBox="1"/>
          <p:nvPr/>
        </p:nvSpPr>
        <p:spPr>
          <a:xfrm>
            <a:off x="5454010" y="4105547"/>
            <a:ext cx="1370315" cy="307777"/>
          </a:xfrm>
          <a:prstGeom prst="rect">
            <a:avLst/>
          </a:prstGeom>
          <a:noFill/>
        </p:spPr>
        <p:txBody>
          <a:bodyPr wrap="square" rtlCol="0">
            <a:spAutoFit/>
          </a:bodyPr>
          <a:lstStyle/>
          <a:p>
            <a:pPr fontAlgn="auto">
              <a:spcBef>
                <a:spcPts val="0"/>
              </a:spcBef>
              <a:spcAft>
                <a:spcPts val="0"/>
              </a:spcAft>
            </a:pPr>
            <a:r>
              <a:rPr lang="ja-JP" altLang="en-US" sz="1400" dirty="0" smtClean="0">
                <a:solidFill>
                  <a:prstClr val="black"/>
                </a:solidFill>
                <a:latin typeface="Calibri"/>
                <a:ea typeface="ＭＳ Ｐゴシック"/>
              </a:rPr>
              <a:t>弁護士</a:t>
            </a:r>
            <a:endParaRPr lang="ja-JP" altLang="en-US" sz="1400" dirty="0">
              <a:solidFill>
                <a:prstClr val="black"/>
              </a:solidFill>
              <a:latin typeface="Calibri"/>
              <a:ea typeface="ＭＳ Ｐゴシック"/>
            </a:endParaRPr>
          </a:p>
        </p:txBody>
      </p:sp>
      <p:sp>
        <p:nvSpPr>
          <p:cNvPr id="59" name="テキスト ボックス 58"/>
          <p:cNvSpPr txBox="1"/>
          <p:nvPr/>
        </p:nvSpPr>
        <p:spPr>
          <a:xfrm>
            <a:off x="7045826" y="4779275"/>
            <a:ext cx="1515489" cy="307777"/>
          </a:xfrm>
          <a:prstGeom prst="rect">
            <a:avLst/>
          </a:prstGeom>
          <a:noFill/>
        </p:spPr>
        <p:txBody>
          <a:bodyPr wrap="square" rtlCol="0">
            <a:spAutoFit/>
          </a:bodyPr>
          <a:lstStyle/>
          <a:p>
            <a:pPr fontAlgn="auto">
              <a:spcBef>
                <a:spcPts val="0"/>
              </a:spcBef>
              <a:spcAft>
                <a:spcPts val="0"/>
              </a:spcAft>
            </a:pPr>
            <a:r>
              <a:rPr lang="ja-JP" altLang="en-US" sz="1400" dirty="0" smtClean="0">
                <a:solidFill>
                  <a:prstClr val="black"/>
                </a:solidFill>
                <a:latin typeface="Calibri"/>
                <a:ea typeface="ＭＳ Ｐゴシック"/>
              </a:rPr>
              <a:t>病院など</a:t>
            </a:r>
            <a:endParaRPr lang="ja-JP" altLang="en-US" sz="1400" dirty="0">
              <a:solidFill>
                <a:prstClr val="black"/>
              </a:solidFill>
              <a:latin typeface="Calibri"/>
              <a:ea typeface="ＭＳ Ｐゴシック"/>
            </a:endParaRPr>
          </a:p>
        </p:txBody>
      </p:sp>
      <p:pic>
        <p:nvPicPr>
          <p:cNvPr id="60" name="Picture 3" descr="C:\Users\lifelink a1\Desktop\building\building\buil018.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3845" y="3731553"/>
            <a:ext cx="1044646" cy="1044646"/>
          </a:xfrm>
          <a:prstGeom prst="rect">
            <a:avLst/>
          </a:prstGeom>
          <a:noFill/>
          <a:extLst>
            <a:ext uri="{909E8E84-426E-40DD-AFC4-6F175D3DCCD1}">
              <a14:hiddenFill xmlns:a14="http://schemas.microsoft.com/office/drawing/2010/main">
                <a:solidFill>
                  <a:srgbClr val="FFFFFF"/>
                </a:solidFill>
              </a14:hiddenFill>
            </a:ext>
          </a:extLst>
        </p:spPr>
      </p:pic>
      <p:sp>
        <p:nvSpPr>
          <p:cNvPr id="63" name="円/楕円 62"/>
          <p:cNvSpPr/>
          <p:nvPr/>
        </p:nvSpPr>
        <p:spPr>
          <a:xfrm>
            <a:off x="1091450" y="2804041"/>
            <a:ext cx="2232175" cy="176873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8" name="直線矢印コネクタ 7"/>
          <p:cNvCxnSpPr/>
          <p:nvPr/>
        </p:nvCxnSpPr>
        <p:spPr>
          <a:xfrm flipV="1">
            <a:off x="2959958" y="2804041"/>
            <a:ext cx="2494052" cy="185373"/>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589536" y="2250396"/>
            <a:ext cx="1547297" cy="646331"/>
          </a:xfrm>
          <a:prstGeom prst="rect">
            <a:avLst/>
          </a:prstGeom>
          <a:noFill/>
        </p:spPr>
        <p:txBody>
          <a:bodyPr wrap="square" rtlCol="0">
            <a:spAutoFit/>
          </a:bodyPr>
          <a:lstStyle/>
          <a:p>
            <a:pPr fontAlgn="auto">
              <a:spcBef>
                <a:spcPts val="0"/>
              </a:spcBef>
              <a:spcAft>
                <a:spcPts val="0"/>
              </a:spcAft>
            </a:pPr>
            <a:r>
              <a:rPr lang="ja-JP" altLang="en-US" dirty="0" smtClean="0">
                <a:solidFill>
                  <a:prstClr val="black"/>
                </a:solidFill>
                <a:latin typeface="Calibri"/>
                <a:ea typeface="ＭＳ Ｐゴシック"/>
              </a:rPr>
              <a:t>情報提供</a:t>
            </a:r>
            <a:endParaRPr lang="en-US" altLang="ja-JP" dirty="0" smtClean="0">
              <a:solidFill>
                <a:prstClr val="black"/>
              </a:solidFill>
              <a:latin typeface="Calibri"/>
              <a:ea typeface="ＭＳ Ｐゴシック"/>
            </a:endParaRPr>
          </a:p>
          <a:p>
            <a:pPr fontAlgn="auto">
              <a:spcBef>
                <a:spcPts val="0"/>
              </a:spcBef>
              <a:spcAft>
                <a:spcPts val="0"/>
              </a:spcAft>
            </a:pPr>
            <a:r>
              <a:rPr lang="ja-JP" altLang="en-US" dirty="0" smtClean="0">
                <a:solidFill>
                  <a:prstClr val="black"/>
                </a:solidFill>
                <a:latin typeface="Calibri"/>
                <a:ea typeface="ＭＳ Ｐゴシック"/>
              </a:rPr>
              <a:t>同行</a:t>
            </a:r>
            <a:endParaRPr lang="ja-JP" altLang="en-US" dirty="0">
              <a:solidFill>
                <a:prstClr val="black"/>
              </a:solidFill>
              <a:latin typeface="Calibri"/>
              <a:ea typeface="ＭＳ Ｐゴシック"/>
            </a:endParaRPr>
          </a:p>
        </p:txBody>
      </p:sp>
      <p:cxnSp>
        <p:nvCxnSpPr>
          <p:cNvPr id="15" name="直線矢印コネクタ 14"/>
          <p:cNvCxnSpPr/>
          <p:nvPr/>
        </p:nvCxnSpPr>
        <p:spPr>
          <a:xfrm flipH="1" flipV="1">
            <a:off x="3131840" y="4259435"/>
            <a:ext cx="2322170" cy="313343"/>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558750" y="4578276"/>
            <a:ext cx="1824894" cy="646331"/>
          </a:xfrm>
          <a:prstGeom prst="rect">
            <a:avLst/>
          </a:prstGeom>
          <a:noFill/>
        </p:spPr>
        <p:txBody>
          <a:bodyPr wrap="square" rtlCol="0">
            <a:spAutoFit/>
          </a:bodyPr>
          <a:lstStyle/>
          <a:p>
            <a:pPr fontAlgn="auto">
              <a:spcBef>
                <a:spcPts val="0"/>
              </a:spcBef>
              <a:spcAft>
                <a:spcPts val="0"/>
              </a:spcAft>
            </a:pPr>
            <a:r>
              <a:rPr lang="ja-JP" altLang="en-US" dirty="0" smtClean="0">
                <a:solidFill>
                  <a:prstClr val="black"/>
                </a:solidFill>
                <a:latin typeface="Calibri"/>
                <a:ea typeface="ＭＳ Ｐゴシック"/>
              </a:rPr>
              <a:t>情報提供</a:t>
            </a:r>
            <a:endParaRPr lang="en-US" altLang="ja-JP" dirty="0" smtClean="0">
              <a:solidFill>
                <a:prstClr val="black"/>
              </a:solidFill>
              <a:latin typeface="Calibri"/>
              <a:ea typeface="ＭＳ Ｐゴシック"/>
            </a:endParaRPr>
          </a:p>
          <a:p>
            <a:pPr fontAlgn="auto">
              <a:spcBef>
                <a:spcPts val="0"/>
              </a:spcBef>
              <a:spcAft>
                <a:spcPts val="0"/>
              </a:spcAft>
            </a:pPr>
            <a:r>
              <a:rPr lang="ja-JP" altLang="en-US" dirty="0" smtClean="0">
                <a:solidFill>
                  <a:prstClr val="black"/>
                </a:solidFill>
                <a:latin typeface="Calibri"/>
                <a:ea typeface="ＭＳ Ｐゴシック"/>
              </a:rPr>
              <a:t>新たな課題</a:t>
            </a:r>
            <a:r>
              <a:rPr lang="ja-JP" altLang="en-US" dirty="0">
                <a:solidFill>
                  <a:prstClr val="black"/>
                </a:solidFill>
                <a:latin typeface="Calibri"/>
                <a:ea typeface="ＭＳ Ｐゴシック"/>
              </a:rPr>
              <a:t>提示</a:t>
            </a:r>
          </a:p>
        </p:txBody>
      </p:sp>
      <p:sp>
        <p:nvSpPr>
          <p:cNvPr id="18" name="テキスト ボックス 17"/>
          <p:cNvSpPr txBox="1"/>
          <p:nvPr/>
        </p:nvSpPr>
        <p:spPr>
          <a:xfrm>
            <a:off x="3452365" y="3151388"/>
            <a:ext cx="1931278" cy="1021556"/>
          </a:xfrm>
          <a:prstGeom prst="roundRect">
            <a:avLst/>
          </a:prstGeom>
          <a:noFill/>
        </p:spPr>
        <p:txBody>
          <a:bodyPr wrap="square" rtlCol="0">
            <a:spAutoFit/>
          </a:bodyPr>
          <a:lstStyle/>
          <a:p>
            <a:pPr fontAlgn="auto">
              <a:spcBef>
                <a:spcPts val="0"/>
              </a:spcBef>
              <a:spcAft>
                <a:spcPts val="0"/>
              </a:spcAft>
            </a:pPr>
            <a:r>
              <a:rPr lang="ja-JP" altLang="en-US" dirty="0">
                <a:solidFill>
                  <a:prstClr val="black"/>
                </a:solidFill>
                <a:latin typeface="Calibri"/>
                <a:ea typeface="ＭＳ Ｐゴシック"/>
              </a:rPr>
              <a:t>関係</a:t>
            </a:r>
            <a:r>
              <a:rPr lang="ja-JP" altLang="en-US" dirty="0" smtClean="0">
                <a:solidFill>
                  <a:prstClr val="black"/>
                </a:solidFill>
                <a:latin typeface="Calibri"/>
                <a:ea typeface="ＭＳ Ｐゴシック"/>
              </a:rPr>
              <a:t>機関ごとに相談・本人との</a:t>
            </a:r>
            <a:endParaRPr lang="en-US" altLang="ja-JP" dirty="0" smtClean="0">
              <a:solidFill>
                <a:prstClr val="black"/>
              </a:solidFill>
              <a:latin typeface="Calibri"/>
              <a:ea typeface="ＭＳ Ｐゴシック"/>
            </a:endParaRPr>
          </a:p>
          <a:p>
            <a:pPr fontAlgn="auto">
              <a:spcBef>
                <a:spcPts val="0"/>
              </a:spcBef>
              <a:spcAft>
                <a:spcPts val="0"/>
              </a:spcAft>
            </a:pPr>
            <a:r>
              <a:rPr lang="ja-JP" altLang="en-US" dirty="0">
                <a:solidFill>
                  <a:prstClr val="black"/>
                </a:solidFill>
                <a:latin typeface="Calibri"/>
                <a:ea typeface="ＭＳ Ｐゴシック"/>
              </a:rPr>
              <a:t>ふりかえり</a:t>
            </a:r>
          </a:p>
        </p:txBody>
      </p:sp>
      <p:pic>
        <p:nvPicPr>
          <p:cNvPr id="27" name="Picture 3"/>
          <p:cNvPicPr>
            <a:picLocks noChangeAspect="1" noChangeArrowheads="1"/>
          </p:cNvPicPr>
          <p:nvPr/>
        </p:nvPicPr>
        <p:blipFill>
          <a:blip r:embed="rId8" cstate="print"/>
          <a:srcRect/>
          <a:stretch>
            <a:fillRect/>
          </a:stretch>
        </p:blipFill>
        <p:spPr bwMode="auto">
          <a:xfrm>
            <a:off x="156071" y="69491"/>
            <a:ext cx="1031553" cy="965709"/>
          </a:xfrm>
          <a:prstGeom prst="rect">
            <a:avLst/>
          </a:prstGeom>
          <a:noFill/>
          <a:ln w="9525">
            <a:noFill/>
            <a:miter lim="800000"/>
            <a:headEnd/>
            <a:tailEnd/>
          </a:ln>
        </p:spPr>
      </p:pic>
    </p:spTree>
    <p:extLst>
      <p:ext uri="{BB962C8B-B14F-4D97-AF65-F5344CB8AC3E}">
        <p14:creationId xmlns:p14="http://schemas.microsoft.com/office/powerpoint/2010/main" val="22340232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円/楕円 13"/>
          <p:cNvSpPr/>
          <p:nvPr/>
        </p:nvSpPr>
        <p:spPr>
          <a:xfrm>
            <a:off x="5036960" y="2348879"/>
            <a:ext cx="3240360" cy="3096347"/>
          </a:xfrm>
          <a:prstGeom prst="ellipse">
            <a:avLst/>
          </a:prstGeom>
          <a:ln/>
        </p:spPr>
        <p:style>
          <a:lnRef idx="1">
            <a:schemeClr val="accent6"/>
          </a:lnRef>
          <a:fillRef idx="2">
            <a:schemeClr val="accent6"/>
          </a:fillRef>
          <a:effectRef idx="1">
            <a:schemeClr val="accent6"/>
          </a:effectRef>
          <a:fontRef idx="minor">
            <a:schemeClr val="dk1"/>
          </a:fontRef>
        </p:style>
        <p:txBody>
          <a:bodyPr lIns="0" rIns="0" rtlCol="0" anchor="ctr"/>
          <a:lstStyle/>
          <a:p>
            <a:pPr algn="ctr" fontAlgn="auto">
              <a:spcBef>
                <a:spcPts val="0"/>
              </a:spcBef>
              <a:spcAft>
                <a:spcPts val="0"/>
              </a:spcAft>
            </a:pPr>
            <a:endParaRPr lang="ja-JP" altLang="en-US" dirty="0">
              <a:solidFill>
                <a:prstClr val="black"/>
              </a:solidFill>
            </a:endParaRPr>
          </a:p>
        </p:txBody>
      </p:sp>
      <p:sp>
        <p:nvSpPr>
          <p:cNvPr id="2" name="タイトル 1"/>
          <p:cNvSpPr txBox="1">
            <a:spLocks/>
          </p:cNvSpPr>
          <p:nvPr/>
        </p:nvSpPr>
        <p:spPr>
          <a:xfrm>
            <a:off x="1783210" y="260648"/>
            <a:ext cx="6903590" cy="936104"/>
          </a:xfrm>
          <a:prstGeom prst="roundRect">
            <a:avLst/>
          </a:prstGeom>
        </p:spPr>
        <p:style>
          <a:lnRef idx="1">
            <a:schemeClr val="accent3"/>
          </a:lnRef>
          <a:fillRef idx="2">
            <a:schemeClr val="accent3"/>
          </a:fillRef>
          <a:effectRef idx="1">
            <a:schemeClr val="accent3"/>
          </a:effectRef>
          <a:fontRef idx="minor">
            <a:schemeClr val="dk1"/>
          </a:fontRef>
        </p:style>
        <p:txBody>
          <a:bodyPr>
            <a:norm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ja-JP" altLang="en-US" sz="2000" b="1" smtClean="0">
                <a:solidFill>
                  <a:prstClr val="black"/>
                </a:solidFill>
              </a:rPr>
              <a:t>自立準備期（約</a:t>
            </a:r>
            <a:r>
              <a:rPr lang="en-US" altLang="ja-JP" sz="2000" b="1" smtClean="0">
                <a:solidFill>
                  <a:prstClr val="black"/>
                </a:solidFill>
              </a:rPr>
              <a:t>9</a:t>
            </a:r>
            <a:r>
              <a:rPr lang="ja-JP" altLang="en-US" sz="2000" b="1" smtClean="0">
                <a:solidFill>
                  <a:prstClr val="black"/>
                </a:solidFill>
              </a:rPr>
              <a:t>か月以降）</a:t>
            </a:r>
            <a:r>
              <a:rPr lang="en-US" altLang="ja-JP" sz="2000" b="1" smtClean="0">
                <a:solidFill>
                  <a:prstClr val="black"/>
                </a:solidFill>
              </a:rPr>
              <a:t/>
            </a:r>
            <a:br>
              <a:rPr lang="en-US" altLang="ja-JP" sz="2000" b="1" smtClean="0">
                <a:solidFill>
                  <a:prstClr val="black"/>
                </a:solidFill>
              </a:rPr>
            </a:br>
            <a:r>
              <a:rPr lang="ja-JP" altLang="en-US" sz="2400" b="1" u="sng" smtClean="0">
                <a:solidFill>
                  <a:prstClr val="black"/>
                </a:solidFill>
              </a:rPr>
              <a:t>本人の望む生活に向けて・居場所活動の利用</a:t>
            </a:r>
            <a:endParaRPr lang="ja-JP" altLang="en-US" sz="2400" b="1" u="sng" dirty="0">
              <a:solidFill>
                <a:prstClr val="black"/>
              </a:solidFill>
            </a:endParaRPr>
          </a:p>
        </p:txBody>
      </p:sp>
      <p:pic>
        <p:nvPicPr>
          <p:cNvPr id="3" name="図 2" descr="https://encrypted-tbn2.gstatic.com/images?q=tbn:ANd9GcT7ONspWDur3fbfS0hZj-QJL0km9swbRjxc_SKwKnwRdydtY7laeQ">
            <a:hlinkClick r:id="rId2"/>
          </p:cNvPr>
          <p:cNvPicPr/>
          <p:nvPr/>
        </p:nvPicPr>
        <p:blipFill rotWithShape="1">
          <a:blip r:embed="rId3">
            <a:extLst>
              <a:ext uri="{28A0092B-C50C-407E-A947-70E740481C1C}">
                <a14:useLocalDpi xmlns:a14="http://schemas.microsoft.com/office/drawing/2010/main" val="0"/>
              </a:ext>
            </a:extLst>
          </a:blip>
          <a:srcRect l="32731" t="5897" r="37111" b="5897"/>
          <a:stretch/>
        </p:blipFill>
        <p:spPr bwMode="auto">
          <a:xfrm>
            <a:off x="8379768" y="1286626"/>
            <a:ext cx="660400" cy="1350327"/>
          </a:xfrm>
          <a:prstGeom prst="rect">
            <a:avLst/>
          </a:prstGeom>
          <a:noFill/>
          <a:ln>
            <a:noFill/>
          </a:ln>
          <a:extLst>
            <a:ext uri="{53640926-AAD7-44D8-BBD7-CCE9431645EC}">
              <a14:shadowObscured xmlns:a14="http://schemas.microsoft.com/office/drawing/2010/main"/>
            </a:ext>
          </a:extLst>
        </p:spPr>
      </p:pic>
      <p:sp>
        <p:nvSpPr>
          <p:cNvPr id="4" name="角丸四角形吹き出し 3"/>
          <p:cNvSpPr/>
          <p:nvPr/>
        </p:nvSpPr>
        <p:spPr>
          <a:xfrm>
            <a:off x="3779912" y="1333142"/>
            <a:ext cx="4433168" cy="842303"/>
          </a:xfrm>
          <a:prstGeom prst="wedgeRoundRectCallout">
            <a:avLst>
              <a:gd name="adj1" fmla="val 55006"/>
              <a:gd name="adj2" fmla="val -22971"/>
              <a:gd name="adj3" fmla="val 16667"/>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fontAlgn="auto">
              <a:spcBef>
                <a:spcPts val="0"/>
              </a:spcBef>
              <a:spcAft>
                <a:spcPts val="0"/>
              </a:spcAft>
            </a:pPr>
            <a:r>
              <a:rPr lang="ja-JP" altLang="en-US" dirty="0">
                <a:solidFill>
                  <a:prstClr val="black"/>
                </a:solidFill>
              </a:rPr>
              <a:t>　</a:t>
            </a:r>
            <a:r>
              <a:rPr lang="ja-JP" altLang="en-US" dirty="0" smtClean="0">
                <a:solidFill>
                  <a:prstClr val="black"/>
                </a:solidFill>
              </a:rPr>
              <a:t>生活を困難にする課題を解決したので、</a:t>
            </a:r>
            <a:endParaRPr lang="en-US" altLang="ja-JP" dirty="0" smtClean="0">
              <a:solidFill>
                <a:prstClr val="black"/>
              </a:solidFill>
            </a:endParaRPr>
          </a:p>
          <a:p>
            <a:pPr fontAlgn="auto">
              <a:spcBef>
                <a:spcPts val="0"/>
              </a:spcBef>
              <a:spcAft>
                <a:spcPts val="0"/>
              </a:spcAft>
            </a:pPr>
            <a:r>
              <a:rPr lang="ja-JP" altLang="en-US" dirty="0">
                <a:solidFill>
                  <a:prstClr val="black"/>
                </a:solidFill>
              </a:rPr>
              <a:t>　</a:t>
            </a:r>
            <a:r>
              <a:rPr lang="ja-JP" altLang="en-US" dirty="0" smtClean="0">
                <a:solidFill>
                  <a:prstClr val="black"/>
                </a:solidFill>
              </a:rPr>
              <a:t>自分の望む生活に近づけたい。</a:t>
            </a:r>
            <a:endParaRPr lang="en-US" altLang="ja-JP" dirty="0">
              <a:solidFill>
                <a:prstClr val="black"/>
              </a:solidFill>
            </a:endParaRPr>
          </a:p>
        </p:txBody>
      </p:sp>
      <p:sp>
        <p:nvSpPr>
          <p:cNvPr id="6" name="正方形/長方形 5"/>
          <p:cNvSpPr/>
          <p:nvPr/>
        </p:nvSpPr>
        <p:spPr>
          <a:xfrm>
            <a:off x="8337564" y="1817073"/>
            <a:ext cx="792088" cy="28803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fontAlgn="auto">
              <a:spcBef>
                <a:spcPts val="0"/>
              </a:spcBef>
              <a:spcAft>
                <a:spcPts val="0"/>
              </a:spcAft>
            </a:pPr>
            <a:r>
              <a:rPr lang="en-US" altLang="ja-JP" dirty="0" smtClean="0">
                <a:solidFill>
                  <a:prstClr val="white"/>
                </a:solidFill>
              </a:rPr>
              <a:t>A</a:t>
            </a:r>
            <a:r>
              <a:rPr lang="ja-JP" altLang="en-US" dirty="0" smtClean="0">
                <a:solidFill>
                  <a:prstClr val="white"/>
                </a:solidFill>
              </a:rPr>
              <a:t>さん</a:t>
            </a:r>
            <a:endParaRPr lang="ja-JP" altLang="en-US" dirty="0">
              <a:solidFill>
                <a:prstClr val="white"/>
              </a:solidFill>
            </a:endParaRPr>
          </a:p>
        </p:txBody>
      </p:sp>
      <p:sp>
        <p:nvSpPr>
          <p:cNvPr id="8" name="円/楕円 7"/>
          <p:cNvSpPr/>
          <p:nvPr/>
        </p:nvSpPr>
        <p:spPr>
          <a:xfrm>
            <a:off x="683568" y="2348880"/>
            <a:ext cx="3240360" cy="3096347"/>
          </a:xfrm>
          <a:prstGeom prst="ellipse">
            <a:avLst/>
          </a:prstGeom>
          <a:ln/>
        </p:spPr>
        <p:style>
          <a:lnRef idx="1">
            <a:schemeClr val="accent5"/>
          </a:lnRef>
          <a:fillRef idx="2">
            <a:schemeClr val="accent5"/>
          </a:fillRef>
          <a:effectRef idx="1">
            <a:schemeClr val="accent5"/>
          </a:effectRef>
          <a:fontRef idx="minor">
            <a:schemeClr val="dk1"/>
          </a:fontRef>
        </p:style>
        <p:txBody>
          <a:bodyPr lIns="0" rIns="0" rtlCol="0" anchor="ctr"/>
          <a:lstStyle/>
          <a:p>
            <a:pPr algn="ctr" fontAlgn="auto">
              <a:spcBef>
                <a:spcPts val="0"/>
              </a:spcBef>
              <a:spcAft>
                <a:spcPts val="0"/>
              </a:spcAft>
            </a:pPr>
            <a:endParaRPr lang="ja-JP" altLang="en-US" dirty="0">
              <a:solidFill>
                <a:prstClr val="black"/>
              </a:solidFill>
            </a:endParaRPr>
          </a:p>
        </p:txBody>
      </p:sp>
      <p:sp>
        <p:nvSpPr>
          <p:cNvPr id="10" name="下矢印 9"/>
          <p:cNvSpPr/>
          <p:nvPr/>
        </p:nvSpPr>
        <p:spPr>
          <a:xfrm>
            <a:off x="4256258" y="4437112"/>
            <a:ext cx="576064" cy="792088"/>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1" name="角丸四角形 10"/>
          <p:cNvSpPr/>
          <p:nvPr/>
        </p:nvSpPr>
        <p:spPr>
          <a:xfrm>
            <a:off x="539552" y="5610506"/>
            <a:ext cx="7992888" cy="914838"/>
          </a:xfrm>
          <a:prstGeom prst="roundRect">
            <a:avLst/>
          </a:prstGeom>
          <a:ln/>
        </p:spPr>
        <p:style>
          <a:lnRef idx="1">
            <a:schemeClr val="accent3"/>
          </a:lnRef>
          <a:fillRef idx="2">
            <a:schemeClr val="accent3"/>
          </a:fillRef>
          <a:effectRef idx="1">
            <a:schemeClr val="accent3"/>
          </a:effectRef>
          <a:fontRef idx="minor">
            <a:schemeClr val="dk1"/>
          </a:fontRef>
        </p:style>
        <p:txBody>
          <a:bodyPr lIns="0" rIns="0" rtlCol="0" anchor="ctr"/>
          <a:lstStyle/>
          <a:p>
            <a:pPr algn="ctr" fontAlgn="auto">
              <a:spcBef>
                <a:spcPts val="0"/>
              </a:spcBef>
              <a:spcAft>
                <a:spcPts val="0"/>
              </a:spcAft>
            </a:pPr>
            <a:r>
              <a:rPr lang="ja-JP" altLang="en-US" sz="2400" b="1" dirty="0" smtClean="0">
                <a:solidFill>
                  <a:prstClr val="black"/>
                </a:solidFill>
              </a:rPr>
              <a:t>支援終了後も、相談できる場として関係を持ち続ける</a:t>
            </a:r>
            <a:endParaRPr lang="ja-JP" altLang="en-US" sz="2400" b="1" dirty="0">
              <a:solidFill>
                <a:prstClr val="black"/>
              </a:solidFill>
            </a:endParaRPr>
          </a:p>
        </p:txBody>
      </p:sp>
      <p:sp>
        <p:nvSpPr>
          <p:cNvPr id="12" name="テキスト ボックス 11"/>
          <p:cNvSpPr txBox="1"/>
          <p:nvPr/>
        </p:nvSpPr>
        <p:spPr>
          <a:xfrm>
            <a:off x="4989141" y="2747992"/>
            <a:ext cx="3342807" cy="2031325"/>
          </a:xfrm>
          <a:prstGeom prst="rect">
            <a:avLst/>
          </a:prstGeom>
          <a:noFill/>
        </p:spPr>
        <p:txBody>
          <a:bodyPr wrap="square" lIns="0" rIns="0" rtlCol="0">
            <a:spAutoFit/>
          </a:bodyPr>
          <a:lstStyle/>
          <a:p>
            <a:pPr fontAlgn="auto">
              <a:spcBef>
                <a:spcPts val="0"/>
              </a:spcBef>
              <a:spcAft>
                <a:spcPts val="0"/>
              </a:spcAft>
            </a:pPr>
            <a:r>
              <a:rPr lang="ja-JP" altLang="en-US" b="1" dirty="0">
                <a:solidFill>
                  <a:prstClr val="black"/>
                </a:solidFill>
                <a:latin typeface="Calibri"/>
                <a:ea typeface="ＭＳ Ｐゴシック"/>
              </a:rPr>
              <a:t>　</a:t>
            </a:r>
            <a:r>
              <a:rPr lang="ja-JP" altLang="en-US" b="1" dirty="0" smtClean="0">
                <a:solidFill>
                  <a:prstClr val="black"/>
                </a:solidFill>
                <a:latin typeface="Calibri"/>
                <a:ea typeface="ＭＳ Ｐゴシック"/>
              </a:rPr>
              <a:t>　　　　</a:t>
            </a:r>
            <a:r>
              <a:rPr lang="ja-JP" altLang="en-US" b="1" dirty="0">
                <a:solidFill>
                  <a:prstClr val="black"/>
                </a:solidFill>
                <a:latin typeface="Calibri"/>
                <a:ea typeface="ＭＳ Ｐゴシック"/>
              </a:rPr>
              <a:t>　</a:t>
            </a:r>
            <a:r>
              <a:rPr lang="ja-JP" altLang="en-US" b="1" dirty="0" smtClean="0">
                <a:solidFill>
                  <a:prstClr val="black"/>
                </a:solidFill>
                <a:latin typeface="Calibri"/>
                <a:ea typeface="ＭＳ Ｐゴシック"/>
              </a:rPr>
              <a:t>　 </a:t>
            </a:r>
            <a:r>
              <a:rPr lang="ja-JP" altLang="en-US" b="1" u="sng" dirty="0" smtClean="0">
                <a:solidFill>
                  <a:prstClr val="black"/>
                </a:solidFill>
                <a:latin typeface="Calibri"/>
                <a:ea typeface="ＭＳ Ｐゴシック"/>
              </a:rPr>
              <a:t>居場所活動　</a:t>
            </a:r>
            <a:endParaRPr lang="en-US" altLang="ja-JP" b="1" u="sng" dirty="0">
              <a:solidFill>
                <a:prstClr val="black"/>
              </a:solidFill>
              <a:latin typeface="Calibri"/>
              <a:ea typeface="ＭＳ Ｐゴシック"/>
            </a:endParaRPr>
          </a:p>
          <a:p>
            <a:pPr fontAlgn="auto">
              <a:spcBef>
                <a:spcPts val="0"/>
              </a:spcBef>
              <a:spcAft>
                <a:spcPts val="0"/>
              </a:spcAft>
            </a:pPr>
            <a:endParaRPr lang="en-US" altLang="ja-JP" b="1" u="sng" dirty="0" smtClean="0">
              <a:solidFill>
                <a:prstClr val="black"/>
              </a:solidFill>
              <a:latin typeface="Calibri"/>
              <a:ea typeface="ＭＳ Ｐゴシック"/>
            </a:endParaRPr>
          </a:p>
          <a:p>
            <a:pPr fontAlgn="auto">
              <a:spcBef>
                <a:spcPts val="0"/>
              </a:spcBef>
              <a:spcAft>
                <a:spcPts val="0"/>
              </a:spcAft>
            </a:pPr>
            <a:r>
              <a:rPr lang="ja-JP" altLang="en-US" dirty="0" smtClean="0">
                <a:solidFill>
                  <a:prstClr val="black"/>
                </a:solidFill>
                <a:latin typeface="Calibri"/>
                <a:ea typeface="ＭＳ Ｐゴシック"/>
              </a:rPr>
              <a:t>　・</a:t>
            </a:r>
            <a:r>
              <a:rPr lang="ja-JP" altLang="en-US" u="sng" dirty="0">
                <a:solidFill>
                  <a:prstClr val="black"/>
                </a:solidFill>
                <a:latin typeface="Calibri"/>
                <a:ea typeface="ＭＳ Ｐゴシック"/>
              </a:rPr>
              <a:t>支援者以外の</a:t>
            </a:r>
            <a:r>
              <a:rPr lang="ja-JP" altLang="en-US" u="sng" dirty="0" smtClean="0">
                <a:solidFill>
                  <a:prstClr val="black"/>
                </a:solidFill>
                <a:latin typeface="Calibri"/>
                <a:ea typeface="ＭＳ Ｐゴシック"/>
              </a:rPr>
              <a:t>他者</a:t>
            </a:r>
            <a:r>
              <a:rPr lang="ja-JP" altLang="en-US" dirty="0" smtClean="0">
                <a:solidFill>
                  <a:prstClr val="black"/>
                </a:solidFill>
                <a:latin typeface="Calibri"/>
                <a:ea typeface="ＭＳ Ｐゴシック"/>
              </a:rPr>
              <a:t>との交流</a:t>
            </a:r>
            <a:endParaRPr lang="en-US" altLang="ja-JP" dirty="0">
              <a:solidFill>
                <a:prstClr val="black"/>
              </a:solidFill>
              <a:latin typeface="Calibri"/>
              <a:ea typeface="ＭＳ Ｐゴシック"/>
            </a:endParaRPr>
          </a:p>
          <a:p>
            <a:pPr fontAlgn="auto">
              <a:spcBef>
                <a:spcPts val="0"/>
              </a:spcBef>
              <a:spcAft>
                <a:spcPts val="0"/>
              </a:spcAft>
            </a:pPr>
            <a:r>
              <a:rPr lang="ja-JP" altLang="en-US" dirty="0" smtClean="0">
                <a:solidFill>
                  <a:prstClr val="black"/>
                </a:solidFill>
                <a:latin typeface="Calibri"/>
                <a:ea typeface="ＭＳ Ｐゴシック"/>
              </a:rPr>
              <a:t>　・</a:t>
            </a:r>
            <a:r>
              <a:rPr lang="ja-JP" altLang="en-US" b="1" dirty="0">
                <a:solidFill>
                  <a:srgbClr val="FF0000"/>
                </a:solidFill>
                <a:latin typeface="Calibri"/>
                <a:ea typeface="ＭＳ Ｐゴシック"/>
              </a:rPr>
              <a:t>「生きる促進要因</a:t>
            </a:r>
            <a:r>
              <a:rPr lang="ja-JP" altLang="en-US" dirty="0">
                <a:solidFill>
                  <a:srgbClr val="FF0000"/>
                </a:solidFill>
                <a:latin typeface="Calibri"/>
                <a:ea typeface="ＭＳ Ｐゴシック"/>
              </a:rPr>
              <a:t>」</a:t>
            </a:r>
            <a:r>
              <a:rPr lang="ja-JP" altLang="en-US" dirty="0" smtClean="0">
                <a:solidFill>
                  <a:prstClr val="black"/>
                </a:solidFill>
                <a:latin typeface="Calibri"/>
                <a:ea typeface="ＭＳ Ｐゴシック"/>
              </a:rPr>
              <a:t>を増やす</a:t>
            </a:r>
            <a:endParaRPr lang="en-US" altLang="ja-JP" dirty="0">
              <a:solidFill>
                <a:prstClr val="black"/>
              </a:solidFill>
              <a:latin typeface="Calibri"/>
              <a:ea typeface="ＭＳ Ｐゴシック"/>
            </a:endParaRPr>
          </a:p>
          <a:p>
            <a:pPr fontAlgn="auto">
              <a:spcBef>
                <a:spcPts val="0"/>
              </a:spcBef>
              <a:spcAft>
                <a:spcPts val="0"/>
              </a:spcAft>
            </a:pPr>
            <a:r>
              <a:rPr lang="ja-JP" altLang="en-US" dirty="0" smtClean="0">
                <a:solidFill>
                  <a:prstClr val="black"/>
                </a:solidFill>
                <a:latin typeface="Calibri"/>
                <a:ea typeface="ＭＳ Ｐゴシック"/>
              </a:rPr>
              <a:t>　・</a:t>
            </a:r>
            <a:r>
              <a:rPr lang="ja-JP" altLang="en-US" dirty="0">
                <a:solidFill>
                  <a:prstClr val="black"/>
                </a:solidFill>
                <a:latin typeface="Calibri"/>
                <a:ea typeface="ＭＳ Ｐゴシック"/>
              </a:rPr>
              <a:t>また困難なことがあって</a:t>
            </a:r>
            <a:r>
              <a:rPr lang="ja-JP" altLang="en-US" dirty="0" smtClean="0">
                <a:solidFill>
                  <a:prstClr val="black"/>
                </a:solidFill>
                <a:latin typeface="Calibri"/>
                <a:ea typeface="ＭＳ Ｐゴシック"/>
              </a:rPr>
              <a:t>も</a:t>
            </a:r>
            <a:r>
              <a:rPr lang="ja-JP" altLang="en-US" dirty="0">
                <a:solidFill>
                  <a:prstClr val="black"/>
                </a:solidFill>
                <a:latin typeface="Calibri"/>
                <a:ea typeface="ＭＳ Ｐゴシック"/>
              </a:rPr>
              <a:t>　</a:t>
            </a:r>
            <a:endParaRPr lang="en-US" altLang="ja-JP" dirty="0" smtClean="0">
              <a:solidFill>
                <a:prstClr val="black"/>
              </a:solidFill>
              <a:latin typeface="Calibri"/>
              <a:ea typeface="ＭＳ Ｐゴシック"/>
            </a:endParaRPr>
          </a:p>
          <a:p>
            <a:pPr fontAlgn="auto">
              <a:spcBef>
                <a:spcPts val="0"/>
              </a:spcBef>
              <a:spcAft>
                <a:spcPts val="0"/>
              </a:spcAft>
            </a:pPr>
            <a:r>
              <a:rPr lang="ja-JP" altLang="en-US" dirty="0">
                <a:solidFill>
                  <a:prstClr val="black"/>
                </a:solidFill>
                <a:latin typeface="Calibri"/>
                <a:ea typeface="ＭＳ Ｐゴシック"/>
              </a:rPr>
              <a:t>　</a:t>
            </a:r>
            <a:r>
              <a:rPr lang="ja-JP" altLang="en-US" dirty="0" smtClean="0">
                <a:solidFill>
                  <a:prstClr val="black"/>
                </a:solidFill>
                <a:latin typeface="Calibri"/>
                <a:ea typeface="ＭＳ Ｐゴシック"/>
              </a:rPr>
              <a:t>　がんばれる足場</a:t>
            </a:r>
            <a:endParaRPr lang="en-US" altLang="ja-JP" dirty="0" smtClean="0">
              <a:solidFill>
                <a:prstClr val="black"/>
              </a:solidFill>
              <a:latin typeface="Calibri"/>
              <a:ea typeface="ＭＳ Ｐゴシック"/>
            </a:endParaRPr>
          </a:p>
          <a:p>
            <a:pPr fontAlgn="auto">
              <a:spcBef>
                <a:spcPts val="0"/>
              </a:spcBef>
              <a:spcAft>
                <a:spcPts val="0"/>
              </a:spcAft>
            </a:pPr>
            <a:r>
              <a:rPr lang="ja-JP" altLang="en-US" dirty="0">
                <a:solidFill>
                  <a:prstClr val="black"/>
                </a:solidFill>
                <a:latin typeface="Calibri"/>
                <a:ea typeface="ＭＳ Ｐゴシック"/>
              </a:rPr>
              <a:t>　</a:t>
            </a:r>
            <a:r>
              <a:rPr lang="ja-JP" altLang="en-US" dirty="0" smtClean="0">
                <a:solidFill>
                  <a:prstClr val="black"/>
                </a:solidFill>
                <a:latin typeface="Calibri"/>
                <a:ea typeface="ＭＳ Ｐゴシック"/>
              </a:rPr>
              <a:t>　</a:t>
            </a:r>
            <a:endParaRPr lang="ja-JP" altLang="en-US" dirty="0">
              <a:solidFill>
                <a:prstClr val="black"/>
              </a:solidFill>
              <a:latin typeface="Calibri"/>
              <a:ea typeface="ＭＳ Ｐゴシック"/>
            </a:endParaRPr>
          </a:p>
        </p:txBody>
      </p:sp>
      <p:sp>
        <p:nvSpPr>
          <p:cNvPr id="13" name="テキスト ボックス 12"/>
          <p:cNvSpPr txBox="1"/>
          <p:nvPr/>
        </p:nvSpPr>
        <p:spPr>
          <a:xfrm>
            <a:off x="818058" y="2733924"/>
            <a:ext cx="3042072" cy="2308324"/>
          </a:xfrm>
          <a:prstGeom prst="rect">
            <a:avLst/>
          </a:prstGeom>
          <a:noFill/>
          <a:ln>
            <a:noFill/>
          </a:ln>
        </p:spPr>
        <p:txBody>
          <a:bodyPr wrap="square" lIns="0" rIns="0" rtlCol="0">
            <a:spAutoFit/>
          </a:bodyPr>
          <a:lstStyle/>
          <a:p>
            <a:pPr fontAlgn="auto">
              <a:spcBef>
                <a:spcPts val="0"/>
              </a:spcBef>
              <a:spcAft>
                <a:spcPts val="0"/>
              </a:spcAft>
            </a:pPr>
            <a:r>
              <a:rPr lang="ja-JP" altLang="en-US" b="1" dirty="0" smtClean="0">
                <a:solidFill>
                  <a:prstClr val="black"/>
                </a:solidFill>
                <a:latin typeface="Calibri"/>
                <a:ea typeface="ＭＳ Ｐゴシック"/>
              </a:rPr>
              <a:t>　　　 　　　</a:t>
            </a:r>
            <a:r>
              <a:rPr lang="ja-JP" altLang="en-US" b="1" u="sng" dirty="0" smtClean="0">
                <a:solidFill>
                  <a:prstClr val="black"/>
                </a:solidFill>
                <a:latin typeface="Calibri"/>
                <a:ea typeface="ＭＳ Ｐゴシック"/>
              </a:rPr>
              <a:t>個別支援</a:t>
            </a:r>
            <a:r>
              <a:rPr lang="ja-JP" altLang="en-US" b="1" dirty="0" smtClean="0">
                <a:solidFill>
                  <a:prstClr val="black"/>
                </a:solidFill>
                <a:latin typeface="Calibri"/>
                <a:ea typeface="ＭＳ Ｐゴシック"/>
              </a:rPr>
              <a:t>　</a:t>
            </a:r>
            <a:endParaRPr lang="en-US" altLang="ja-JP" b="1" dirty="0">
              <a:solidFill>
                <a:prstClr val="black"/>
              </a:solidFill>
              <a:latin typeface="Calibri"/>
              <a:ea typeface="ＭＳ Ｐゴシック"/>
            </a:endParaRPr>
          </a:p>
          <a:p>
            <a:pPr algn="ctr" fontAlgn="auto">
              <a:spcBef>
                <a:spcPts val="0"/>
              </a:spcBef>
              <a:spcAft>
                <a:spcPts val="0"/>
              </a:spcAft>
            </a:pPr>
            <a:endParaRPr lang="en-US" altLang="ja-JP" b="1" u="sng" dirty="0">
              <a:solidFill>
                <a:prstClr val="black"/>
              </a:solidFill>
              <a:latin typeface="Calibri"/>
              <a:ea typeface="ＭＳ Ｐゴシック"/>
            </a:endParaRPr>
          </a:p>
          <a:p>
            <a:pPr fontAlgn="auto">
              <a:spcBef>
                <a:spcPts val="0"/>
              </a:spcBef>
              <a:spcAft>
                <a:spcPts val="0"/>
              </a:spcAft>
            </a:pPr>
            <a:r>
              <a:rPr lang="ja-JP" altLang="en-US" dirty="0" smtClean="0">
                <a:solidFill>
                  <a:prstClr val="black"/>
                </a:solidFill>
                <a:latin typeface="Calibri"/>
                <a:ea typeface="ＭＳ Ｐゴシック"/>
              </a:rPr>
              <a:t>　・</a:t>
            </a:r>
            <a:r>
              <a:rPr lang="ja-JP" altLang="en-US" dirty="0">
                <a:solidFill>
                  <a:prstClr val="black"/>
                </a:solidFill>
                <a:latin typeface="Calibri"/>
                <a:ea typeface="ＭＳ Ｐゴシック"/>
              </a:rPr>
              <a:t>支援者との信頼関係</a:t>
            </a:r>
            <a:endParaRPr lang="en-US" altLang="ja-JP" dirty="0">
              <a:solidFill>
                <a:prstClr val="black"/>
              </a:solidFill>
              <a:latin typeface="Calibri"/>
              <a:ea typeface="ＭＳ Ｐゴシック"/>
            </a:endParaRPr>
          </a:p>
          <a:p>
            <a:pPr fontAlgn="auto">
              <a:spcBef>
                <a:spcPts val="0"/>
              </a:spcBef>
              <a:spcAft>
                <a:spcPts val="0"/>
              </a:spcAft>
            </a:pPr>
            <a:r>
              <a:rPr lang="ja-JP" altLang="en-US" dirty="0" smtClean="0">
                <a:solidFill>
                  <a:prstClr val="black"/>
                </a:solidFill>
                <a:latin typeface="Calibri"/>
                <a:ea typeface="ＭＳ Ｐゴシック"/>
              </a:rPr>
              <a:t>　</a:t>
            </a:r>
            <a:r>
              <a:rPr lang="ja-JP" altLang="en-US" b="1" dirty="0" smtClean="0">
                <a:solidFill>
                  <a:prstClr val="black"/>
                </a:solidFill>
                <a:latin typeface="Calibri"/>
                <a:ea typeface="ＭＳ Ｐゴシック"/>
              </a:rPr>
              <a:t>・</a:t>
            </a:r>
            <a:r>
              <a:rPr lang="ja-JP" altLang="en-US" b="1" dirty="0" smtClean="0">
                <a:solidFill>
                  <a:srgbClr val="0070C0"/>
                </a:solidFill>
                <a:latin typeface="Calibri"/>
                <a:ea typeface="ＭＳ Ｐゴシック"/>
              </a:rPr>
              <a:t>「</a:t>
            </a:r>
            <a:r>
              <a:rPr lang="ja-JP" altLang="en-US" b="1" dirty="0">
                <a:solidFill>
                  <a:srgbClr val="0070C0"/>
                </a:solidFill>
                <a:latin typeface="Calibri"/>
                <a:ea typeface="ＭＳ Ｐゴシック"/>
              </a:rPr>
              <a:t>生きる阻害要因」</a:t>
            </a:r>
            <a:r>
              <a:rPr lang="ja-JP" altLang="en-US" dirty="0" smtClean="0">
                <a:solidFill>
                  <a:prstClr val="black"/>
                </a:solidFill>
                <a:latin typeface="Calibri"/>
                <a:ea typeface="ＭＳ Ｐゴシック"/>
              </a:rPr>
              <a:t>を減らす</a:t>
            </a:r>
            <a:endParaRPr lang="en-US" altLang="ja-JP" dirty="0">
              <a:solidFill>
                <a:prstClr val="black"/>
              </a:solidFill>
              <a:latin typeface="Calibri"/>
              <a:ea typeface="ＭＳ Ｐゴシック"/>
            </a:endParaRPr>
          </a:p>
          <a:p>
            <a:pPr fontAlgn="auto">
              <a:spcBef>
                <a:spcPts val="0"/>
              </a:spcBef>
              <a:spcAft>
                <a:spcPts val="0"/>
              </a:spcAft>
            </a:pPr>
            <a:r>
              <a:rPr lang="ja-JP" altLang="en-US" dirty="0" smtClean="0">
                <a:solidFill>
                  <a:prstClr val="black"/>
                </a:solidFill>
                <a:latin typeface="Calibri"/>
                <a:ea typeface="ＭＳ Ｐゴシック"/>
              </a:rPr>
              <a:t>　・個々の課題の解決</a:t>
            </a:r>
            <a:endParaRPr lang="en-US" altLang="ja-JP" dirty="0" smtClean="0">
              <a:solidFill>
                <a:prstClr val="black"/>
              </a:solidFill>
              <a:latin typeface="Calibri"/>
              <a:ea typeface="ＭＳ Ｐゴシック"/>
            </a:endParaRPr>
          </a:p>
          <a:p>
            <a:pPr fontAlgn="auto">
              <a:spcBef>
                <a:spcPts val="0"/>
              </a:spcBef>
              <a:spcAft>
                <a:spcPts val="0"/>
              </a:spcAft>
            </a:pPr>
            <a:r>
              <a:rPr lang="ja-JP" altLang="en-US" dirty="0" smtClean="0">
                <a:solidFill>
                  <a:prstClr val="black"/>
                </a:solidFill>
                <a:latin typeface="Calibri"/>
                <a:ea typeface="ＭＳ Ｐゴシック"/>
              </a:rPr>
              <a:t>　・寄り添い型の支援</a:t>
            </a:r>
            <a:endParaRPr lang="en-US" altLang="ja-JP" dirty="0" smtClean="0">
              <a:solidFill>
                <a:prstClr val="black"/>
              </a:solidFill>
              <a:latin typeface="Calibri"/>
              <a:ea typeface="ＭＳ Ｐゴシック"/>
            </a:endParaRPr>
          </a:p>
          <a:p>
            <a:pPr fontAlgn="auto">
              <a:spcBef>
                <a:spcPts val="0"/>
              </a:spcBef>
              <a:spcAft>
                <a:spcPts val="0"/>
              </a:spcAft>
            </a:pPr>
            <a:r>
              <a:rPr lang="ja-JP" altLang="en-US" dirty="0">
                <a:solidFill>
                  <a:prstClr val="black"/>
                </a:solidFill>
                <a:latin typeface="Calibri"/>
                <a:ea typeface="ＭＳ Ｐゴシック"/>
              </a:rPr>
              <a:t>　</a:t>
            </a:r>
            <a:r>
              <a:rPr lang="ja-JP" altLang="en-US" dirty="0" smtClean="0">
                <a:solidFill>
                  <a:prstClr val="black"/>
                </a:solidFill>
                <a:latin typeface="Calibri"/>
                <a:ea typeface="ＭＳ Ｐゴシック"/>
              </a:rPr>
              <a:t>・関係機関の連携</a:t>
            </a:r>
            <a:endParaRPr lang="en-US" altLang="ja-JP" dirty="0">
              <a:solidFill>
                <a:prstClr val="black"/>
              </a:solidFill>
              <a:latin typeface="Calibri"/>
              <a:ea typeface="ＭＳ Ｐゴシック"/>
            </a:endParaRPr>
          </a:p>
          <a:p>
            <a:pPr fontAlgn="auto">
              <a:spcBef>
                <a:spcPts val="0"/>
              </a:spcBef>
              <a:spcAft>
                <a:spcPts val="0"/>
              </a:spcAft>
            </a:pPr>
            <a:endParaRPr lang="en-US" altLang="ja-JP" dirty="0">
              <a:solidFill>
                <a:prstClr val="black"/>
              </a:solidFill>
              <a:latin typeface="Calibri"/>
              <a:ea typeface="ＭＳ Ｐゴシック"/>
            </a:endParaRPr>
          </a:p>
        </p:txBody>
      </p:sp>
      <p:pic>
        <p:nvPicPr>
          <p:cNvPr id="15" name="Picture 3"/>
          <p:cNvPicPr>
            <a:picLocks noChangeAspect="1" noChangeArrowheads="1"/>
          </p:cNvPicPr>
          <p:nvPr/>
        </p:nvPicPr>
        <p:blipFill>
          <a:blip r:embed="rId4" cstate="print"/>
          <a:srcRect/>
          <a:stretch>
            <a:fillRect/>
          </a:stretch>
        </p:blipFill>
        <p:spPr bwMode="auto">
          <a:xfrm>
            <a:off x="156071" y="69491"/>
            <a:ext cx="1031553" cy="965709"/>
          </a:xfrm>
          <a:prstGeom prst="rect">
            <a:avLst/>
          </a:prstGeom>
          <a:noFill/>
          <a:ln w="9525">
            <a:noFill/>
            <a:miter lim="800000"/>
            <a:headEnd/>
            <a:tailEnd/>
          </a:ln>
        </p:spPr>
      </p:pic>
    </p:spTree>
    <p:extLst>
      <p:ext uri="{BB962C8B-B14F-4D97-AF65-F5344CB8AC3E}">
        <p14:creationId xmlns:p14="http://schemas.microsoft.com/office/powerpoint/2010/main" val="23793294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6956"/>
            <a:ext cx="8229600" cy="1143000"/>
          </a:xfrm>
        </p:spPr>
        <p:txBody>
          <a:bodyPr>
            <a:normAutofit/>
          </a:bodyPr>
          <a:lstStyle/>
          <a:p>
            <a:r>
              <a:rPr kumimoji="1" lang="ja-JP" altLang="en-US" sz="4000" dirty="0" smtClean="0"/>
              <a:t>居場所づくりの活動</a:t>
            </a:r>
            <a:endParaRPr kumimoji="1" lang="ja-JP" altLang="en-US" sz="4000" dirty="0"/>
          </a:p>
        </p:txBody>
      </p:sp>
      <p:pic>
        <p:nvPicPr>
          <p:cNvPr id="4" name="Picture 3"/>
          <p:cNvPicPr>
            <a:picLocks noChangeAspect="1" noChangeArrowheads="1"/>
          </p:cNvPicPr>
          <p:nvPr/>
        </p:nvPicPr>
        <p:blipFill>
          <a:blip r:embed="rId3" cstate="print"/>
          <a:srcRect/>
          <a:stretch>
            <a:fillRect/>
          </a:stretch>
        </p:blipFill>
        <p:spPr bwMode="auto">
          <a:xfrm>
            <a:off x="179387" y="232753"/>
            <a:ext cx="1343025" cy="1257300"/>
          </a:xfrm>
          <a:prstGeom prst="rect">
            <a:avLst/>
          </a:prstGeom>
          <a:noFill/>
          <a:ln w="9525">
            <a:noFill/>
            <a:miter lim="800000"/>
            <a:headEnd/>
            <a:tailEnd/>
          </a:ln>
        </p:spPr>
      </p:pic>
      <p:graphicFrame>
        <p:nvGraphicFramePr>
          <p:cNvPr id="5" name="図表 4"/>
          <p:cNvGraphicFramePr/>
          <p:nvPr>
            <p:extLst>
              <p:ext uri="{D42A27DB-BD31-4B8C-83A1-F6EECF244321}">
                <p14:modId xmlns:p14="http://schemas.microsoft.com/office/powerpoint/2010/main" val="1450518351"/>
              </p:ext>
            </p:extLst>
          </p:nvPr>
        </p:nvGraphicFramePr>
        <p:xfrm>
          <a:off x="539552" y="1397000"/>
          <a:ext cx="7848872" cy="4840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46529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518864" y="138536"/>
            <a:ext cx="8229600" cy="1143000"/>
          </a:xfrm>
        </p:spPr>
        <p:txBody>
          <a:bodyPr>
            <a:normAutofit/>
          </a:bodyPr>
          <a:lstStyle/>
          <a:p>
            <a:r>
              <a:rPr lang="ja-JP" altLang="en-US" sz="4000" dirty="0" smtClean="0">
                <a:latin typeface="+mj-ea"/>
              </a:rPr>
              <a:t>　　「居場所活動」　</a:t>
            </a:r>
            <a:r>
              <a:rPr lang="ja-JP" altLang="en-US" sz="4000" dirty="0">
                <a:latin typeface="+mj-ea"/>
              </a:rPr>
              <a:t>これまで</a:t>
            </a:r>
            <a:r>
              <a:rPr lang="ja-JP" altLang="en-US" sz="4000" dirty="0" smtClean="0">
                <a:latin typeface="+mj-ea"/>
              </a:rPr>
              <a:t>の成果</a:t>
            </a:r>
            <a:endParaRPr kumimoji="1" lang="ja-JP" altLang="en-US" sz="4000" dirty="0">
              <a:latin typeface="+mj-ea"/>
            </a:endParaRPr>
          </a:p>
        </p:txBody>
      </p:sp>
      <p:sp>
        <p:nvSpPr>
          <p:cNvPr id="17" name="角丸四角形 16"/>
          <p:cNvSpPr/>
          <p:nvPr/>
        </p:nvSpPr>
        <p:spPr>
          <a:xfrm>
            <a:off x="251520" y="1409624"/>
            <a:ext cx="8681537" cy="1313028"/>
          </a:xfrm>
          <a:prstGeom prst="roundRect">
            <a:avLst/>
          </a:prstGeom>
          <a:solidFill>
            <a:schemeClr val="accent3">
              <a:lumMod val="60000"/>
              <a:lumOff val="40000"/>
              <a:alpha val="37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 name="コンテンツ プレースホルダー 5"/>
          <p:cNvSpPr>
            <a:spLocks noGrp="1"/>
          </p:cNvSpPr>
          <p:nvPr>
            <p:ph idx="1"/>
          </p:nvPr>
        </p:nvSpPr>
        <p:spPr>
          <a:xfrm>
            <a:off x="131152" y="1452051"/>
            <a:ext cx="8820472" cy="5328592"/>
          </a:xfrm>
        </p:spPr>
        <p:txBody>
          <a:bodyPr>
            <a:normAutofit fontScale="85000" lnSpcReduction="20000"/>
          </a:bodyPr>
          <a:lstStyle/>
          <a:p>
            <a:pPr marL="0" indent="0">
              <a:buNone/>
            </a:pPr>
            <a:r>
              <a:rPr lang="ja-JP" altLang="en-US" dirty="0">
                <a:latin typeface="ＭＳ Ｐ明朝" panose="02020600040205080304" pitchFamily="18" charset="-128"/>
                <a:ea typeface="ＭＳ Ｐ明朝" panose="02020600040205080304" pitchFamily="18" charset="-128"/>
              </a:rPr>
              <a:t> </a:t>
            </a:r>
            <a:r>
              <a:rPr lang="ja-JP" altLang="en-US" dirty="0" smtClean="0">
                <a:latin typeface="ＭＳ Ｐ明朝" panose="02020600040205080304" pitchFamily="18" charset="-128"/>
                <a:ea typeface="ＭＳ Ｐ明朝" panose="02020600040205080304" pitchFamily="18" charset="-128"/>
              </a:rPr>
              <a:t>   </a:t>
            </a:r>
            <a:r>
              <a:rPr kumimoji="1" lang="ja-JP" altLang="en-US" sz="2800" dirty="0" smtClean="0">
                <a:latin typeface="+mj-ea"/>
                <a:ea typeface="+mj-ea"/>
              </a:rPr>
              <a:t>平成</a:t>
            </a:r>
            <a:r>
              <a:rPr kumimoji="1" lang="en-US" altLang="ja-JP" sz="2800" dirty="0" smtClean="0">
                <a:latin typeface="+mj-ea"/>
                <a:ea typeface="+mj-ea"/>
              </a:rPr>
              <a:t>24</a:t>
            </a:r>
            <a:r>
              <a:rPr kumimoji="1" lang="ja-JP" altLang="en-US" sz="2800" dirty="0" smtClean="0">
                <a:latin typeface="+mj-ea"/>
                <a:ea typeface="+mj-ea"/>
              </a:rPr>
              <a:t>年「一休の実り」開始　 </a:t>
            </a:r>
            <a:r>
              <a:rPr lang="ja-JP" altLang="en-US" sz="2800" dirty="0" smtClean="0">
                <a:latin typeface="+mj-ea"/>
                <a:ea typeface="+mj-ea"/>
              </a:rPr>
              <a:t>最初に始めた夕食会</a:t>
            </a:r>
            <a:endParaRPr lang="en-US" altLang="ja-JP" sz="2800" dirty="0" smtClean="0">
              <a:latin typeface="+mj-ea"/>
              <a:ea typeface="+mj-ea"/>
            </a:endParaRPr>
          </a:p>
          <a:p>
            <a:pPr marL="0" indent="0">
              <a:buNone/>
            </a:pPr>
            <a:r>
              <a:rPr lang="ja-JP" altLang="en-US" sz="2800" dirty="0" smtClean="0">
                <a:latin typeface="+mj-ea"/>
                <a:ea typeface="+mj-ea"/>
              </a:rPr>
              <a:t>    平成</a:t>
            </a:r>
            <a:r>
              <a:rPr lang="en-US" altLang="ja-JP" sz="2800" dirty="0">
                <a:latin typeface="+mj-ea"/>
                <a:ea typeface="+mj-ea"/>
              </a:rPr>
              <a:t>25</a:t>
            </a:r>
            <a:r>
              <a:rPr lang="ja-JP" altLang="en-US" sz="2800" dirty="0">
                <a:latin typeface="+mj-ea"/>
                <a:ea typeface="+mj-ea"/>
              </a:rPr>
              <a:t>年</a:t>
            </a:r>
            <a:r>
              <a:rPr kumimoji="1" lang="ja-JP" altLang="en-US" sz="2800" dirty="0" smtClean="0">
                <a:latin typeface="+mj-ea"/>
                <a:ea typeface="+mj-ea"/>
              </a:rPr>
              <a:t>「和みの輪」導入　</a:t>
            </a:r>
            <a:r>
              <a:rPr lang="ja-JP" altLang="en-US" sz="2800" dirty="0">
                <a:latin typeface="+mj-ea"/>
                <a:ea typeface="+mj-ea"/>
              </a:rPr>
              <a:t> </a:t>
            </a:r>
            <a:r>
              <a:rPr lang="ja-JP" altLang="en-US" sz="2800" dirty="0" smtClean="0">
                <a:latin typeface="+mj-ea"/>
                <a:ea typeface="+mj-ea"/>
              </a:rPr>
              <a:t>　 </a:t>
            </a:r>
            <a:r>
              <a:rPr kumimoji="1" lang="en-US" altLang="ja-JP" sz="2800" dirty="0" smtClean="0">
                <a:latin typeface="+mj-ea"/>
                <a:ea typeface="+mj-ea"/>
              </a:rPr>
              <a:t>5</a:t>
            </a:r>
            <a:r>
              <a:rPr kumimoji="1" lang="ja-JP" altLang="en-US" sz="2800" dirty="0" err="1" smtClean="0">
                <a:latin typeface="+mj-ea"/>
                <a:ea typeface="+mj-ea"/>
              </a:rPr>
              <a:t>つの</a:t>
            </a:r>
            <a:r>
              <a:rPr kumimoji="1" lang="ja-JP" altLang="en-US" sz="2800" dirty="0" smtClean="0">
                <a:latin typeface="+mj-ea"/>
                <a:ea typeface="+mj-ea"/>
              </a:rPr>
              <a:t>小グループ活動</a:t>
            </a:r>
            <a:endParaRPr kumimoji="1" lang="en-US" altLang="ja-JP" sz="2800" dirty="0" smtClean="0">
              <a:latin typeface="+mj-ea"/>
              <a:ea typeface="+mj-ea"/>
            </a:endParaRPr>
          </a:p>
          <a:p>
            <a:pPr marL="0" indent="0">
              <a:buNone/>
            </a:pPr>
            <a:r>
              <a:rPr lang="en-US" altLang="ja-JP" sz="2800" dirty="0" smtClean="0">
                <a:latin typeface="+mj-ea"/>
                <a:ea typeface="+mj-ea"/>
              </a:rPr>
              <a:t>    </a:t>
            </a:r>
            <a:r>
              <a:rPr lang="ja-JP" altLang="en-US" sz="2800" dirty="0" smtClean="0">
                <a:latin typeface="+mj-ea"/>
                <a:ea typeface="+mj-ea"/>
              </a:rPr>
              <a:t>平成</a:t>
            </a:r>
            <a:r>
              <a:rPr lang="en-US" altLang="ja-JP" sz="2800" dirty="0" smtClean="0">
                <a:latin typeface="+mj-ea"/>
                <a:ea typeface="+mj-ea"/>
              </a:rPr>
              <a:t>26</a:t>
            </a:r>
            <a:r>
              <a:rPr lang="ja-JP" altLang="en-US" sz="2800" dirty="0" smtClean="0">
                <a:latin typeface="+mj-ea"/>
                <a:ea typeface="+mj-ea"/>
              </a:rPr>
              <a:t>年「和みの輪」</a:t>
            </a:r>
            <a:r>
              <a:rPr lang="en-US" altLang="ja-JP" sz="2800" dirty="0" smtClean="0">
                <a:latin typeface="+mj-ea"/>
                <a:ea typeface="+mj-ea"/>
              </a:rPr>
              <a:t>9</a:t>
            </a:r>
            <a:r>
              <a:rPr lang="ja-JP" altLang="en-US" sz="2800" dirty="0" smtClean="0">
                <a:latin typeface="+mj-ea"/>
                <a:ea typeface="+mj-ea"/>
              </a:rPr>
              <a:t>種類に　活動のバリエーション増加</a:t>
            </a:r>
            <a:endParaRPr kumimoji="1" lang="en-US" altLang="ja-JP" sz="2800" dirty="0" smtClean="0">
              <a:latin typeface="+mj-ea"/>
              <a:ea typeface="+mj-ea"/>
            </a:endParaRPr>
          </a:p>
          <a:p>
            <a:pPr marL="0" indent="0">
              <a:buNone/>
            </a:pPr>
            <a:r>
              <a:rPr lang="ja-JP" altLang="en-US" sz="2600" dirty="0" smtClean="0">
                <a:latin typeface="+mj-ea"/>
                <a:ea typeface="+mj-ea"/>
              </a:rPr>
              <a:t> </a:t>
            </a:r>
            <a:endParaRPr lang="en-US" altLang="ja-JP" sz="2600" dirty="0" smtClean="0">
              <a:latin typeface="+mj-ea"/>
              <a:ea typeface="+mj-ea"/>
            </a:endParaRPr>
          </a:p>
          <a:p>
            <a:pPr marL="0" indent="0">
              <a:buNone/>
            </a:pPr>
            <a:r>
              <a:rPr lang="ja-JP" altLang="en-US" sz="2800" dirty="0" smtClean="0">
                <a:latin typeface="+mj-ea"/>
                <a:ea typeface="+mj-ea"/>
              </a:rPr>
              <a:t>＜参加者感想＞</a:t>
            </a:r>
            <a:endParaRPr lang="en-US" altLang="ja-JP" sz="2800" dirty="0" smtClean="0">
              <a:latin typeface="+mj-ea"/>
              <a:ea typeface="+mj-ea"/>
            </a:endParaRPr>
          </a:p>
          <a:p>
            <a:pPr marL="0" indent="0">
              <a:buNone/>
            </a:pPr>
            <a:r>
              <a:rPr lang="ja-JP" altLang="en-US" sz="2800" dirty="0" smtClean="0">
                <a:latin typeface="+mj-ea"/>
                <a:ea typeface="+mj-ea"/>
              </a:rPr>
              <a:t>「とまり木です」「楽しみです」</a:t>
            </a:r>
            <a:endParaRPr lang="en-US" altLang="ja-JP" sz="2800" dirty="0" smtClean="0">
              <a:latin typeface="+mj-ea"/>
              <a:ea typeface="+mj-ea"/>
            </a:endParaRPr>
          </a:p>
          <a:p>
            <a:pPr marL="0" indent="0">
              <a:buNone/>
            </a:pPr>
            <a:r>
              <a:rPr lang="ja-JP" altLang="en-US" sz="2800" dirty="0" smtClean="0">
                <a:latin typeface="+mj-ea"/>
                <a:ea typeface="+mj-ea"/>
              </a:rPr>
              <a:t> 「力をもらってます」</a:t>
            </a:r>
            <a:endParaRPr lang="en-US" altLang="ja-JP" sz="2800" dirty="0" smtClean="0">
              <a:latin typeface="+mj-ea"/>
              <a:ea typeface="+mj-ea"/>
            </a:endParaRPr>
          </a:p>
          <a:p>
            <a:pPr marL="0" indent="0">
              <a:buNone/>
            </a:pPr>
            <a:r>
              <a:rPr lang="ja-JP" altLang="en-US" sz="2800" dirty="0" smtClean="0">
                <a:latin typeface="+mj-ea"/>
                <a:ea typeface="+mj-ea"/>
              </a:rPr>
              <a:t> 「これからもがんばりますので力を</a:t>
            </a:r>
            <a:endParaRPr lang="en-US" altLang="ja-JP" sz="2800" dirty="0" smtClean="0">
              <a:latin typeface="+mj-ea"/>
              <a:ea typeface="+mj-ea"/>
            </a:endParaRPr>
          </a:p>
          <a:p>
            <a:pPr marL="0" indent="0">
              <a:buNone/>
            </a:pPr>
            <a:r>
              <a:rPr lang="ja-JP" altLang="en-US" sz="2800" dirty="0" smtClean="0">
                <a:latin typeface="+mj-ea"/>
                <a:ea typeface="+mj-ea"/>
              </a:rPr>
              <a:t>　貸してください」</a:t>
            </a:r>
            <a:endParaRPr lang="en-US" altLang="ja-JP" sz="2800" dirty="0" smtClean="0">
              <a:latin typeface="+mj-ea"/>
              <a:ea typeface="+mj-ea"/>
            </a:endParaRPr>
          </a:p>
          <a:p>
            <a:pPr marL="0" indent="0">
              <a:buNone/>
            </a:pPr>
            <a:endParaRPr lang="en-US" altLang="ja-JP" sz="2600" dirty="0">
              <a:latin typeface="ＭＳ Ｐ明朝" panose="02020600040205080304" pitchFamily="18" charset="-128"/>
              <a:ea typeface="ＭＳ Ｐ明朝" panose="02020600040205080304" pitchFamily="18" charset="-128"/>
            </a:endParaRPr>
          </a:p>
          <a:p>
            <a:pPr marL="0" indent="0">
              <a:buNone/>
            </a:pPr>
            <a:endParaRPr lang="en-US" altLang="ja-JP" sz="2600" dirty="0" smtClean="0">
              <a:latin typeface="+mj-ea"/>
              <a:ea typeface="+mj-ea"/>
            </a:endParaRPr>
          </a:p>
          <a:p>
            <a:pPr marL="0" indent="0">
              <a:buNone/>
            </a:pPr>
            <a:r>
              <a:rPr lang="ja-JP" altLang="en-US" sz="2800" dirty="0" smtClean="0">
                <a:latin typeface="+mj-ea"/>
                <a:ea typeface="+mj-ea"/>
              </a:rPr>
              <a:t>◇</a:t>
            </a:r>
            <a:r>
              <a:rPr kumimoji="1" lang="ja-JP" altLang="en-US" sz="2800" dirty="0" smtClean="0">
                <a:latin typeface="+mj-ea"/>
                <a:ea typeface="+mj-ea"/>
              </a:rPr>
              <a:t>気分転換・気晴らし・楽しみ</a:t>
            </a:r>
            <a:endParaRPr lang="en-US" altLang="ja-JP" sz="2800" dirty="0" smtClean="0">
              <a:latin typeface="+mj-ea"/>
              <a:ea typeface="+mj-ea"/>
            </a:endParaRPr>
          </a:p>
          <a:p>
            <a:pPr marL="0" indent="0">
              <a:buNone/>
            </a:pPr>
            <a:r>
              <a:rPr lang="ja-JP" altLang="en-US" sz="2800" dirty="0">
                <a:latin typeface="+mj-ea"/>
                <a:ea typeface="+mj-ea"/>
              </a:rPr>
              <a:t>◇</a:t>
            </a:r>
            <a:r>
              <a:rPr kumimoji="1" lang="ja-JP" altLang="en-US" sz="2800" dirty="0" smtClean="0">
                <a:latin typeface="+mj-ea"/>
                <a:ea typeface="+mj-ea"/>
              </a:rPr>
              <a:t>他者との接点・趣味的時間</a:t>
            </a:r>
            <a:endParaRPr lang="en-US" altLang="ja-JP" sz="2800" dirty="0">
              <a:latin typeface="+mj-ea"/>
              <a:ea typeface="+mj-ea"/>
            </a:endParaRPr>
          </a:p>
          <a:p>
            <a:pPr marL="0" indent="0">
              <a:buNone/>
            </a:pPr>
            <a:r>
              <a:rPr lang="ja-JP" altLang="en-US" sz="2800" dirty="0" smtClean="0">
                <a:latin typeface="+mj-ea"/>
                <a:ea typeface="+mj-ea"/>
              </a:rPr>
              <a:t>◇寄り道・行き所</a:t>
            </a:r>
            <a:endParaRPr lang="en-US" altLang="ja-JP" sz="2800" dirty="0" smtClean="0">
              <a:latin typeface="+mj-ea"/>
              <a:ea typeface="+mj-ea"/>
            </a:endParaRPr>
          </a:p>
        </p:txBody>
      </p:sp>
      <p:sp>
        <p:nvSpPr>
          <p:cNvPr id="18" name="下矢印 17"/>
          <p:cNvSpPr/>
          <p:nvPr/>
        </p:nvSpPr>
        <p:spPr>
          <a:xfrm>
            <a:off x="1985876" y="4842975"/>
            <a:ext cx="720080" cy="458233"/>
          </a:xfrm>
          <a:prstGeom prst="down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 name="テキスト ボックス 2"/>
          <p:cNvSpPr txBox="1"/>
          <p:nvPr/>
        </p:nvSpPr>
        <p:spPr>
          <a:xfrm>
            <a:off x="6981301" y="6309320"/>
            <a:ext cx="2162546" cy="415498"/>
          </a:xfrm>
          <a:prstGeom prst="rect">
            <a:avLst/>
          </a:prstGeom>
          <a:solidFill>
            <a:schemeClr val="bg1"/>
          </a:solidFill>
          <a:ln w="6350">
            <a:noFill/>
          </a:ln>
        </p:spPr>
        <p:txBody>
          <a:bodyPr wrap="square" rtlCol="0">
            <a:spAutoFit/>
          </a:bodyPr>
          <a:lstStyle/>
          <a:p>
            <a:pPr fontAlgn="auto">
              <a:spcBef>
                <a:spcPts val="0"/>
              </a:spcBef>
              <a:spcAft>
                <a:spcPts val="0"/>
              </a:spcAft>
            </a:pPr>
            <a:r>
              <a:rPr lang="ja-JP" altLang="en-US" sz="1050" dirty="0" smtClean="0">
                <a:solidFill>
                  <a:prstClr val="black"/>
                </a:solidFill>
                <a:latin typeface="Calibri"/>
                <a:ea typeface="ＭＳ Ｐゴシック"/>
              </a:rPr>
              <a:t>（平成</a:t>
            </a:r>
            <a:r>
              <a:rPr lang="en-US" altLang="ja-JP" sz="1050" dirty="0" smtClean="0">
                <a:solidFill>
                  <a:prstClr val="black"/>
                </a:solidFill>
                <a:latin typeface="Calibri"/>
                <a:ea typeface="ＭＳ Ｐゴシック"/>
              </a:rPr>
              <a:t>25</a:t>
            </a:r>
            <a:r>
              <a:rPr lang="ja-JP" altLang="en-US" sz="1050" dirty="0" smtClean="0">
                <a:solidFill>
                  <a:prstClr val="black"/>
                </a:solidFill>
                <a:latin typeface="Calibri"/>
                <a:ea typeface="ＭＳ Ｐゴシック"/>
              </a:rPr>
              <a:t>年</a:t>
            </a:r>
            <a:r>
              <a:rPr lang="en-US" altLang="ja-JP" sz="1050" dirty="0" smtClean="0">
                <a:solidFill>
                  <a:prstClr val="black"/>
                </a:solidFill>
                <a:latin typeface="Calibri"/>
                <a:ea typeface="ＭＳ Ｐゴシック"/>
              </a:rPr>
              <a:t>4</a:t>
            </a:r>
            <a:r>
              <a:rPr lang="ja-JP" altLang="en-US" sz="1050" dirty="0" smtClean="0">
                <a:solidFill>
                  <a:prstClr val="black"/>
                </a:solidFill>
                <a:latin typeface="Calibri"/>
                <a:ea typeface="ＭＳ Ｐゴシック"/>
              </a:rPr>
              <a:t>月～平成</a:t>
            </a:r>
            <a:r>
              <a:rPr lang="en-US" altLang="ja-JP" sz="1050" dirty="0" smtClean="0">
                <a:solidFill>
                  <a:prstClr val="black"/>
                </a:solidFill>
                <a:latin typeface="Calibri"/>
                <a:ea typeface="ＭＳ Ｐゴシック"/>
              </a:rPr>
              <a:t>26</a:t>
            </a:r>
            <a:r>
              <a:rPr lang="ja-JP" altLang="en-US" sz="1050" dirty="0" smtClean="0">
                <a:solidFill>
                  <a:prstClr val="black"/>
                </a:solidFill>
                <a:latin typeface="Calibri"/>
                <a:ea typeface="ＭＳ Ｐゴシック"/>
              </a:rPr>
              <a:t>年</a:t>
            </a:r>
            <a:r>
              <a:rPr lang="en-US" altLang="ja-JP" sz="1050" dirty="0" smtClean="0">
                <a:solidFill>
                  <a:prstClr val="black"/>
                </a:solidFill>
                <a:latin typeface="Calibri"/>
                <a:ea typeface="ＭＳ Ｐゴシック"/>
              </a:rPr>
              <a:t>3</a:t>
            </a:r>
            <a:r>
              <a:rPr lang="ja-JP" altLang="en-US" sz="1050" dirty="0" smtClean="0">
                <a:solidFill>
                  <a:prstClr val="black"/>
                </a:solidFill>
                <a:latin typeface="Calibri"/>
                <a:ea typeface="ＭＳ Ｐゴシック"/>
              </a:rPr>
              <a:t>月末）</a:t>
            </a:r>
            <a:endParaRPr lang="ja-JP" altLang="en-US" sz="1050" dirty="0">
              <a:solidFill>
                <a:prstClr val="black"/>
              </a:solidFill>
              <a:latin typeface="Calibri"/>
              <a:ea typeface="ＭＳ Ｐゴシック"/>
            </a:endParaRPr>
          </a:p>
        </p:txBody>
      </p:sp>
      <p:pic>
        <p:nvPicPr>
          <p:cNvPr id="11" name="Picture 3"/>
          <p:cNvPicPr>
            <a:picLocks noChangeAspect="1" noChangeArrowheads="1"/>
          </p:cNvPicPr>
          <p:nvPr/>
        </p:nvPicPr>
        <p:blipFill>
          <a:blip r:embed="rId3" cstate="print"/>
          <a:srcRect/>
          <a:stretch>
            <a:fillRect/>
          </a:stretch>
        </p:blipFill>
        <p:spPr bwMode="auto">
          <a:xfrm>
            <a:off x="156071" y="69491"/>
            <a:ext cx="1343025" cy="1257300"/>
          </a:xfrm>
          <a:prstGeom prst="rect">
            <a:avLst/>
          </a:prstGeom>
          <a:noFill/>
          <a:ln w="9525">
            <a:noFill/>
            <a:miter lim="800000"/>
            <a:headEnd/>
            <a:tailEnd/>
          </a:ln>
        </p:spPr>
      </p:pic>
      <p:graphicFrame>
        <p:nvGraphicFramePr>
          <p:cNvPr id="12" name="グラフ 11"/>
          <p:cNvGraphicFramePr>
            <a:graphicFrameLocks/>
          </p:cNvGraphicFramePr>
          <p:nvPr>
            <p:extLst>
              <p:ext uri="{D42A27DB-BD31-4B8C-83A1-F6EECF244321}">
                <p14:modId xmlns:p14="http://schemas.microsoft.com/office/powerpoint/2010/main" val="513977334"/>
              </p:ext>
            </p:extLst>
          </p:nvPr>
        </p:nvGraphicFramePr>
        <p:xfrm>
          <a:off x="4010729" y="2816677"/>
          <a:ext cx="4912884" cy="36724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628777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5894" y="1174730"/>
            <a:ext cx="3984679" cy="1077218"/>
          </a:xfrm>
          <a:prstGeom prst="rect">
            <a:avLst/>
          </a:prstGeom>
          <a:noFill/>
          <a:ln>
            <a:solidFill>
              <a:schemeClr val="tx1"/>
            </a:solidFill>
          </a:ln>
        </p:spPr>
        <p:txBody>
          <a:bodyPr wrap="square" rtlCol="0">
            <a:spAutoFit/>
          </a:bodyPr>
          <a:lstStyle/>
          <a:p>
            <a:pPr fontAlgn="auto">
              <a:spcBef>
                <a:spcPts val="0"/>
              </a:spcBef>
              <a:spcAft>
                <a:spcPts val="0"/>
              </a:spcAft>
            </a:pPr>
            <a:r>
              <a:rPr lang="ja-JP" altLang="en-US" sz="1600" b="1" u="sng" dirty="0" smtClean="0">
                <a:solidFill>
                  <a:prstClr val="black"/>
                </a:solidFill>
                <a:latin typeface="Calibri"/>
                <a:ea typeface="ＭＳ Ｐゴシック"/>
              </a:rPr>
              <a:t>◆課題別の進捗状況（例）</a:t>
            </a:r>
            <a:endParaRPr lang="en-US" altLang="ja-JP" sz="1600" b="1" u="sng" dirty="0" smtClean="0">
              <a:solidFill>
                <a:prstClr val="black"/>
              </a:solidFill>
              <a:latin typeface="Calibri"/>
              <a:ea typeface="ＭＳ Ｐゴシック"/>
            </a:endParaRPr>
          </a:p>
          <a:p>
            <a:pPr fontAlgn="auto">
              <a:spcBef>
                <a:spcPts val="0"/>
              </a:spcBef>
              <a:spcAft>
                <a:spcPts val="0"/>
              </a:spcAft>
            </a:pPr>
            <a:r>
              <a:rPr lang="ja-JP" altLang="en-US" sz="1600" dirty="0" smtClean="0">
                <a:solidFill>
                  <a:prstClr val="black"/>
                </a:solidFill>
                <a:latin typeface="Calibri"/>
                <a:ea typeface="ＭＳ Ｐゴシック"/>
              </a:rPr>
              <a:t>▼経済的困窮が緩和：</a:t>
            </a:r>
            <a:r>
              <a:rPr lang="en-US" altLang="ja-JP" sz="1600" dirty="0" smtClean="0">
                <a:solidFill>
                  <a:prstClr val="black"/>
                </a:solidFill>
                <a:latin typeface="Calibri"/>
                <a:ea typeface="ＭＳ Ｐゴシック"/>
              </a:rPr>
              <a:t>27</a:t>
            </a:r>
            <a:r>
              <a:rPr lang="ja-JP" altLang="en-US" sz="1600" dirty="0" smtClean="0">
                <a:solidFill>
                  <a:prstClr val="black"/>
                </a:solidFill>
                <a:latin typeface="Calibri"/>
                <a:ea typeface="ＭＳ Ｐゴシック"/>
              </a:rPr>
              <a:t>人</a:t>
            </a:r>
            <a:r>
              <a:rPr lang="en-US" altLang="ja-JP" sz="1400" dirty="0" smtClean="0">
                <a:solidFill>
                  <a:prstClr val="black"/>
                </a:solidFill>
                <a:latin typeface="Calibri"/>
                <a:ea typeface="ＭＳ Ｐゴシック"/>
              </a:rPr>
              <a:t>/41</a:t>
            </a:r>
            <a:r>
              <a:rPr lang="ja-JP" altLang="en-US" sz="1400" dirty="0" smtClean="0">
                <a:solidFill>
                  <a:prstClr val="black"/>
                </a:solidFill>
                <a:latin typeface="Calibri"/>
                <a:ea typeface="ＭＳ Ｐゴシック"/>
              </a:rPr>
              <a:t>人中</a:t>
            </a:r>
            <a:r>
              <a:rPr lang="en-US" altLang="ja-JP" sz="1600" dirty="0" smtClean="0">
                <a:solidFill>
                  <a:prstClr val="black"/>
                </a:solidFill>
                <a:latin typeface="Calibri"/>
                <a:ea typeface="ＭＳ Ｐゴシック"/>
              </a:rPr>
              <a:t>(65.9</a:t>
            </a:r>
            <a:r>
              <a:rPr lang="ja-JP" altLang="en-US" sz="1600" dirty="0" smtClean="0">
                <a:solidFill>
                  <a:prstClr val="black"/>
                </a:solidFill>
                <a:latin typeface="Calibri"/>
                <a:ea typeface="ＭＳ Ｐゴシック"/>
              </a:rPr>
              <a:t>％</a:t>
            </a:r>
            <a:r>
              <a:rPr lang="en-US" altLang="ja-JP" sz="1600" dirty="0" smtClean="0">
                <a:solidFill>
                  <a:prstClr val="black"/>
                </a:solidFill>
                <a:latin typeface="Calibri"/>
                <a:ea typeface="ＭＳ Ｐゴシック"/>
              </a:rPr>
              <a:t>)</a:t>
            </a:r>
          </a:p>
          <a:p>
            <a:pPr fontAlgn="auto">
              <a:spcBef>
                <a:spcPts val="0"/>
              </a:spcBef>
              <a:spcAft>
                <a:spcPts val="0"/>
              </a:spcAft>
            </a:pPr>
            <a:r>
              <a:rPr lang="ja-JP" altLang="en-US" sz="1600" dirty="0">
                <a:solidFill>
                  <a:prstClr val="black"/>
                </a:solidFill>
                <a:latin typeface="Calibri"/>
                <a:ea typeface="ＭＳ Ｐゴシック"/>
              </a:rPr>
              <a:t>▼</a:t>
            </a:r>
            <a:r>
              <a:rPr lang="ja-JP" altLang="en-US" sz="1600" dirty="0" smtClean="0">
                <a:solidFill>
                  <a:prstClr val="black"/>
                </a:solidFill>
                <a:latin typeface="Calibri"/>
                <a:ea typeface="ＭＳ Ｐゴシック"/>
              </a:rPr>
              <a:t>就職達成：</a:t>
            </a:r>
            <a:r>
              <a:rPr lang="en-US" altLang="ja-JP" sz="1600" dirty="0" smtClean="0">
                <a:solidFill>
                  <a:prstClr val="black"/>
                </a:solidFill>
                <a:latin typeface="Calibri"/>
                <a:ea typeface="ＭＳ Ｐゴシック"/>
              </a:rPr>
              <a:t>33</a:t>
            </a:r>
            <a:r>
              <a:rPr lang="ja-JP" altLang="en-US" sz="1600" dirty="0" smtClean="0">
                <a:solidFill>
                  <a:prstClr val="black"/>
                </a:solidFill>
                <a:latin typeface="Calibri"/>
                <a:ea typeface="ＭＳ Ｐゴシック"/>
              </a:rPr>
              <a:t>人</a:t>
            </a:r>
            <a:r>
              <a:rPr lang="en-US" altLang="ja-JP" sz="1400" dirty="0" smtClean="0">
                <a:solidFill>
                  <a:prstClr val="black"/>
                </a:solidFill>
                <a:latin typeface="Calibri"/>
                <a:ea typeface="ＭＳ Ｐゴシック"/>
              </a:rPr>
              <a:t>/49</a:t>
            </a:r>
            <a:r>
              <a:rPr lang="ja-JP" altLang="en-US" sz="1400" dirty="0" smtClean="0">
                <a:solidFill>
                  <a:prstClr val="black"/>
                </a:solidFill>
                <a:latin typeface="Calibri"/>
                <a:ea typeface="ＭＳ Ｐゴシック"/>
              </a:rPr>
              <a:t>人中</a:t>
            </a:r>
            <a:r>
              <a:rPr lang="en-US" altLang="ja-JP" sz="1600" dirty="0" smtClean="0">
                <a:solidFill>
                  <a:prstClr val="black"/>
                </a:solidFill>
                <a:latin typeface="Calibri"/>
                <a:ea typeface="ＭＳ Ｐゴシック"/>
              </a:rPr>
              <a:t>(67.5</a:t>
            </a:r>
            <a:r>
              <a:rPr lang="ja-JP" altLang="en-US" sz="1600" dirty="0" smtClean="0">
                <a:solidFill>
                  <a:prstClr val="black"/>
                </a:solidFill>
                <a:latin typeface="Calibri"/>
                <a:ea typeface="ＭＳ Ｐゴシック"/>
              </a:rPr>
              <a:t>％）</a:t>
            </a:r>
            <a:endParaRPr lang="en-US" altLang="ja-JP" sz="1600" dirty="0" smtClean="0">
              <a:solidFill>
                <a:prstClr val="black"/>
              </a:solidFill>
              <a:latin typeface="Calibri"/>
              <a:ea typeface="ＭＳ Ｐゴシック"/>
            </a:endParaRPr>
          </a:p>
          <a:p>
            <a:pPr fontAlgn="auto">
              <a:spcBef>
                <a:spcPts val="0"/>
              </a:spcBef>
              <a:spcAft>
                <a:spcPts val="0"/>
              </a:spcAft>
            </a:pPr>
            <a:r>
              <a:rPr lang="ja-JP" altLang="en-US" sz="1600" dirty="0">
                <a:solidFill>
                  <a:prstClr val="black"/>
                </a:solidFill>
                <a:latin typeface="Calibri"/>
                <a:ea typeface="ＭＳ Ｐゴシック"/>
              </a:rPr>
              <a:t>▼</a:t>
            </a:r>
            <a:r>
              <a:rPr lang="ja-JP" altLang="en-US" sz="1600" dirty="0" smtClean="0">
                <a:solidFill>
                  <a:prstClr val="black"/>
                </a:solidFill>
                <a:latin typeface="Calibri"/>
                <a:ea typeface="ＭＳ Ｐゴシック"/>
              </a:rPr>
              <a:t>精神科の治療開始：</a:t>
            </a:r>
            <a:r>
              <a:rPr lang="en-US" altLang="ja-JP" sz="1600" dirty="0" smtClean="0">
                <a:solidFill>
                  <a:prstClr val="black"/>
                </a:solidFill>
                <a:latin typeface="Calibri"/>
                <a:ea typeface="ＭＳ Ｐゴシック"/>
              </a:rPr>
              <a:t>10</a:t>
            </a:r>
            <a:r>
              <a:rPr lang="ja-JP" altLang="en-US" sz="1600" dirty="0" smtClean="0">
                <a:solidFill>
                  <a:prstClr val="black"/>
                </a:solidFill>
                <a:latin typeface="Calibri"/>
                <a:ea typeface="ＭＳ Ｐゴシック"/>
              </a:rPr>
              <a:t>人</a:t>
            </a:r>
            <a:r>
              <a:rPr lang="en-US" altLang="ja-JP" sz="1400" dirty="0" smtClean="0">
                <a:solidFill>
                  <a:prstClr val="black"/>
                </a:solidFill>
                <a:latin typeface="Calibri"/>
                <a:ea typeface="ＭＳ Ｐゴシック"/>
              </a:rPr>
              <a:t>/14</a:t>
            </a:r>
            <a:r>
              <a:rPr lang="ja-JP" altLang="en-US" sz="1400" dirty="0" smtClean="0">
                <a:solidFill>
                  <a:prstClr val="black"/>
                </a:solidFill>
                <a:latin typeface="Calibri"/>
                <a:ea typeface="ＭＳ Ｐゴシック"/>
              </a:rPr>
              <a:t>人中</a:t>
            </a:r>
            <a:r>
              <a:rPr lang="en-US" altLang="ja-JP" sz="1600" dirty="0" smtClean="0">
                <a:solidFill>
                  <a:prstClr val="black"/>
                </a:solidFill>
                <a:latin typeface="Calibri"/>
                <a:ea typeface="ＭＳ Ｐゴシック"/>
              </a:rPr>
              <a:t>(71</a:t>
            </a:r>
            <a:r>
              <a:rPr lang="ja-JP" altLang="en-US" sz="1600" dirty="0" smtClean="0">
                <a:solidFill>
                  <a:prstClr val="black"/>
                </a:solidFill>
                <a:latin typeface="Calibri"/>
                <a:ea typeface="ＭＳ Ｐゴシック"/>
              </a:rPr>
              <a:t>％</a:t>
            </a:r>
            <a:r>
              <a:rPr lang="en-US" altLang="ja-JP" sz="1600" dirty="0" smtClean="0">
                <a:solidFill>
                  <a:prstClr val="black"/>
                </a:solidFill>
                <a:latin typeface="Calibri"/>
                <a:ea typeface="ＭＳ Ｐゴシック"/>
              </a:rPr>
              <a:t>)</a:t>
            </a:r>
          </a:p>
        </p:txBody>
      </p:sp>
      <p:sp>
        <p:nvSpPr>
          <p:cNvPr id="3116" name="AutoShape 44"/>
          <p:cNvSpPr>
            <a:spLocks noChangeArrowheads="1"/>
          </p:cNvSpPr>
          <p:nvPr/>
        </p:nvSpPr>
        <p:spPr bwMode="auto">
          <a:xfrm rot="-951736">
            <a:off x="324704" y="2388756"/>
            <a:ext cx="8013372" cy="762000"/>
          </a:xfrm>
          <a:prstGeom prst="rightArrow">
            <a:avLst>
              <a:gd name="adj1" fmla="val 58333"/>
              <a:gd name="adj2" fmla="val 85620"/>
            </a:avLst>
          </a:prstGeom>
          <a:solidFill>
            <a:srgbClr val="FF99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7" name="円/楕円 26"/>
          <p:cNvSpPr/>
          <p:nvPr/>
        </p:nvSpPr>
        <p:spPr>
          <a:xfrm>
            <a:off x="2688319" y="2321721"/>
            <a:ext cx="1359702" cy="997416"/>
          </a:xfrm>
          <a:prstGeom prst="ellipse">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fontAlgn="auto">
              <a:spcBef>
                <a:spcPts val="0"/>
              </a:spcBef>
              <a:spcAft>
                <a:spcPts val="0"/>
              </a:spcAft>
            </a:pPr>
            <a:r>
              <a:rPr lang="en-US" altLang="ja-JP" b="1" u="sng" dirty="0">
                <a:solidFill>
                  <a:prstClr val="black"/>
                </a:solidFill>
              </a:rPr>
              <a:t>24</a:t>
            </a:r>
            <a:r>
              <a:rPr lang="ja-JP" altLang="en-US" b="1" u="sng" dirty="0" smtClean="0">
                <a:solidFill>
                  <a:prstClr val="black"/>
                </a:solidFill>
              </a:rPr>
              <a:t>人</a:t>
            </a:r>
            <a:endParaRPr lang="en-US" altLang="ja-JP" b="1" u="sng" dirty="0" smtClean="0">
              <a:solidFill>
                <a:prstClr val="black"/>
              </a:solidFill>
            </a:endParaRPr>
          </a:p>
        </p:txBody>
      </p:sp>
      <p:sp>
        <p:nvSpPr>
          <p:cNvPr id="26" name="円/楕円 25"/>
          <p:cNvSpPr/>
          <p:nvPr/>
        </p:nvSpPr>
        <p:spPr>
          <a:xfrm>
            <a:off x="1066907" y="2895650"/>
            <a:ext cx="1021565" cy="749374"/>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fontAlgn="auto">
              <a:spcBef>
                <a:spcPts val="0"/>
              </a:spcBef>
              <a:spcAft>
                <a:spcPts val="0"/>
              </a:spcAft>
            </a:pPr>
            <a:r>
              <a:rPr lang="en-US" altLang="ja-JP" b="1" u="sng" dirty="0" smtClean="0">
                <a:solidFill>
                  <a:prstClr val="black"/>
                </a:solidFill>
              </a:rPr>
              <a:t>13</a:t>
            </a:r>
            <a:r>
              <a:rPr lang="ja-JP" altLang="en-US" b="1" u="sng" dirty="0" smtClean="0">
                <a:solidFill>
                  <a:prstClr val="black"/>
                </a:solidFill>
              </a:rPr>
              <a:t>人</a:t>
            </a:r>
            <a:endParaRPr lang="en-US" altLang="ja-JP" b="1" u="sng" dirty="0" smtClean="0">
              <a:solidFill>
                <a:prstClr val="black"/>
              </a:solidFill>
            </a:endParaRPr>
          </a:p>
          <a:p>
            <a:pPr algn="ctr" fontAlgn="auto">
              <a:spcBef>
                <a:spcPts val="0"/>
              </a:spcBef>
              <a:spcAft>
                <a:spcPts val="0"/>
              </a:spcAft>
            </a:pPr>
            <a:endParaRPr lang="en-US" altLang="ja-JP" dirty="0" smtClean="0">
              <a:solidFill>
                <a:prstClr val="black"/>
              </a:solidFill>
            </a:endParaRPr>
          </a:p>
        </p:txBody>
      </p:sp>
      <p:sp>
        <p:nvSpPr>
          <p:cNvPr id="5" name="円/楕円 4"/>
          <p:cNvSpPr/>
          <p:nvPr/>
        </p:nvSpPr>
        <p:spPr>
          <a:xfrm>
            <a:off x="4277775" y="1628800"/>
            <a:ext cx="1645239" cy="1357940"/>
          </a:xfrm>
          <a:prstGeom prst="ellipse">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fontAlgn="auto">
              <a:spcBef>
                <a:spcPts val="0"/>
              </a:spcBef>
              <a:spcAft>
                <a:spcPts val="0"/>
              </a:spcAft>
            </a:pPr>
            <a:r>
              <a:rPr lang="en-US" altLang="ja-JP" sz="2000" b="1" u="sng" dirty="0" smtClean="0">
                <a:solidFill>
                  <a:prstClr val="black"/>
                </a:solidFill>
              </a:rPr>
              <a:t>41</a:t>
            </a:r>
            <a:r>
              <a:rPr lang="ja-JP" altLang="en-US" sz="2000" b="1" u="sng" dirty="0" smtClean="0">
                <a:solidFill>
                  <a:prstClr val="black"/>
                </a:solidFill>
              </a:rPr>
              <a:t>人</a:t>
            </a:r>
            <a:endParaRPr lang="en-US" altLang="ja-JP" sz="2000" b="1" u="sng" dirty="0" smtClean="0">
              <a:solidFill>
                <a:prstClr val="black"/>
              </a:solidFill>
            </a:endParaRPr>
          </a:p>
        </p:txBody>
      </p:sp>
      <p:sp>
        <p:nvSpPr>
          <p:cNvPr id="28" name="円/楕円 27"/>
          <p:cNvSpPr/>
          <p:nvPr/>
        </p:nvSpPr>
        <p:spPr>
          <a:xfrm>
            <a:off x="6228184" y="1052736"/>
            <a:ext cx="1236093" cy="906742"/>
          </a:xfrm>
          <a:prstGeom prst="ellipse">
            <a:avLst/>
          </a:prstGeom>
          <a:solidFill>
            <a:schemeClr val="accent5">
              <a:lumMod val="40000"/>
              <a:lumOff val="60000"/>
            </a:schemeClr>
          </a:solidFill>
        </p:spPr>
        <p:style>
          <a:lnRef idx="2">
            <a:schemeClr val="accent5"/>
          </a:lnRef>
          <a:fillRef idx="1">
            <a:schemeClr val="lt1"/>
          </a:fillRef>
          <a:effectRef idx="0">
            <a:schemeClr val="accent5"/>
          </a:effectRef>
          <a:fontRef idx="minor">
            <a:schemeClr val="dk1"/>
          </a:fontRef>
        </p:style>
        <p:txBody>
          <a:bodyPr lIns="0" tIns="216000" rIns="0" bIns="0" rtlCol="0" anchor="ctr"/>
          <a:lstStyle/>
          <a:p>
            <a:pPr algn="ctr" fontAlgn="auto">
              <a:spcBef>
                <a:spcPts val="0"/>
              </a:spcBef>
              <a:spcAft>
                <a:spcPts val="0"/>
              </a:spcAft>
            </a:pPr>
            <a:r>
              <a:rPr lang="ja-JP" altLang="en-US" b="1" u="sng" dirty="0" smtClean="0">
                <a:solidFill>
                  <a:prstClr val="black"/>
                </a:solidFill>
              </a:rPr>
              <a:t>終了＊</a:t>
            </a:r>
            <a:endParaRPr lang="en-US" altLang="ja-JP" b="1" u="sng" dirty="0" smtClean="0">
              <a:solidFill>
                <a:prstClr val="black"/>
              </a:solidFill>
            </a:endParaRPr>
          </a:p>
          <a:p>
            <a:pPr algn="ctr" fontAlgn="auto">
              <a:spcBef>
                <a:spcPts val="0"/>
              </a:spcBef>
              <a:spcAft>
                <a:spcPts val="0"/>
              </a:spcAft>
            </a:pPr>
            <a:r>
              <a:rPr lang="en-US" altLang="ja-JP" b="1" dirty="0" smtClean="0">
                <a:solidFill>
                  <a:prstClr val="black"/>
                </a:solidFill>
              </a:rPr>
              <a:t>22</a:t>
            </a:r>
            <a:r>
              <a:rPr lang="ja-JP" altLang="en-US" b="1" dirty="0" smtClean="0">
                <a:solidFill>
                  <a:prstClr val="black"/>
                </a:solidFill>
              </a:rPr>
              <a:t>人</a:t>
            </a:r>
            <a:endParaRPr lang="en-US" altLang="ja-JP" b="1" dirty="0" smtClean="0">
              <a:solidFill>
                <a:prstClr val="black"/>
              </a:solidFill>
            </a:endParaRPr>
          </a:p>
          <a:p>
            <a:pPr algn="ctr" fontAlgn="auto">
              <a:spcBef>
                <a:spcPts val="0"/>
              </a:spcBef>
              <a:spcAft>
                <a:spcPts val="0"/>
              </a:spcAft>
            </a:pPr>
            <a:endParaRPr lang="en-US" altLang="ja-JP" dirty="0" smtClean="0">
              <a:solidFill>
                <a:prstClr val="black"/>
              </a:solidFill>
            </a:endParaRPr>
          </a:p>
        </p:txBody>
      </p:sp>
      <p:sp>
        <p:nvSpPr>
          <p:cNvPr id="3104" name="AutoShape 32"/>
          <p:cNvSpPr>
            <a:spLocks noChangeArrowheads="1"/>
          </p:cNvSpPr>
          <p:nvPr/>
        </p:nvSpPr>
        <p:spPr bwMode="auto">
          <a:xfrm>
            <a:off x="551539" y="4460721"/>
            <a:ext cx="2268000" cy="1733751"/>
          </a:xfrm>
          <a:prstGeom prst="cube">
            <a:avLst>
              <a:gd name="adj" fmla="val 20720"/>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dirty="0">
              <a:solidFill>
                <a:prstClr val="black"/>
              </a:solidFill>
              <a:latin typeface="Calibri"/>
              <a:ea typeface="ＭＳ Ｐゴシック"/>
            </a:endParaRPr>
          </a:p>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dirty="0">
              <a:solidFill>
                <a:prstClr val="black"/>
              </a:solidFill>
              <a:latin typeface="Calibri"/>
              <a:ea typeface="ＭＳ Ｐゴシック"/>
            </a:endParaRPr>
          </a:p>
          <a:p>
            <a:pPr fontAlgn="auto">
              <a:spcBef>
                <a:spcPts val="0"/>
              </a:spcBef>
              <a:spcAft>
                <a:spcPts val="0"/>
              </a:spcAft>
            </a:pPr>
            <a:endParaRPr lang="ja-JP" altLang="en-US" sz="1400" dirty="0">
              <a:solidFill>
                <a:prstClr val="black"/>
              </a:solidFill>
              <a:latin typeface="Calibri"/>
              <a:ea typeface="ＭＳ Ｐゴシック"/>
            </a:endParaRPr>
          </a:p>
        </p:txBody>
      </p:sp>
      <p:sp>
        <p:nvSpPr>
          <p:cNvPr id="3105" name="AutoShape 33"/>
          <p:cNvSpPr>
            <a:spLocks noChangeArrowheads="1"/>
          </p:cNvSpPr>
          <p:nvPr/>
        </p:nvSpPr>
        <p:spPr bwMode="auto">
          <a:xfrm>
            <a:off x="2431793" y="3665241"/>
            <a:ext cx="2268000" cy="2534022"/>
          </a:xfrm>
          <a:prstGeom prst="cube">
            <a:avLst>
              <a:gd name="adj" fmla="val 25000"/>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dirty="0">
              <a:solidFill>
                <a:prstClr val="black"/>
              </a:solidFill>
              <a:latin typeface="Calibri"/>
              <a:ea typeface="ＭＳ Ｐゴシック"/>
            </a:endParaRPr>
          </a:p>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dirty="0">
              <a:solidFill>
                <a:prstClr val="black"/>
              </a:solidFill>
              <a:latin typeface="Calibri"/>
              <a:ea typeface="ＭＳ Ｐゴシック"/>
            </a:endParaRPr>
          </a:p>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ja-JP" altLang="en-US" dirty="0">
              <a:solidFill>
                <a:prstClr val="black"/>
              </a:solidFill>
              <a:latin typeface="Calibri"/>
              <a:ea typeface="ＭＳ Ｐゴシック"/>
            </a:endParaRPr>
          </a:p>
        </p:txBody>
      </p:sp>
      <p:sp>
        <p:nvSpPr>
          <p:cNvPr id="3106" name="AutoShape 34"/>
          <p:cNvSpPr>
            <a:spLocks noChangeArrowheads="1"/>
          </p:cNvSpPr>
          <p:nvPr/>
        </p:nvSpPr>
        <p:spPr bwMode="auto">
          <a:xfrm>
            <a:off x="4141473" y="3035327"/>
            <a:ext cx="2268000" cy="3163008"/>
          </a:xfrm>
          <a:prstGeom prst="cube">
            <a:avLst>
              <a:gd name="adj" fmla="val 25000"/>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sz="1400" dirty="0" smtClean="0">
              <a:solidFill>
                <a:prstClr val="black"/>
              </a:solidFill>
              <a:latin typeface="Calibri"/>
              <a:ea typeface="ＭＳ Ｐゴシック"/>
            </a:endParaRPr>
          </a:p>
          <a:p>
            <a:pPr fontAlgn="auto">
              <a:spcBef>
                <a:spcPts val="0"/>
              </a:spcBef>
              <a:spcAft>
                <a:spcPts val="0"/>
              </a:spcAft>
            </a:pPr>
            <a:endParaRPr lang="ja-JP" altLang="en-US" sz="1400" dirty="0">
              <a:solidFill>
                <a:prstClr val="black"/>
              </a:solidFill>
              <a:latin typeface="Calibri"/>
              <a:ea typeface="ＭＳ Ｐゴシック"/>
            </a:endParaRPr>
          </a:p>
        </p:txBody>
      </p:sp>
      <p:sp>
        <p:nvSpPr>
          <p:cNvPr id="14" name="タイトル 1"/>
          <p:cNvSpPr txBox="1">
            <a:spLocks/>
          </p:cNvSpPr>
          <p:nvPr/>
        </p:nvSpPr>
        <p:spPr>
          <a:xfrm>
            <a:off x="662880" y="84386"/>
            <a:ext cx="8229600" cy="968350"/>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r>
              <a:rPr lang="ja-JP" altLang="en-US" sz="4000" dirty="0" smtClean="0">
                <a:solidFill>
                  <a:prstClr val="black"/>
                </a:solidFill>
              </a:rPr>
              <a:t>支援</a:t>
            </a:r>
            <a:r>
              <a:rPr lang="ja-JP" altLang="en-US" sz="4000" dirty="0">
                <a:solidFill>
                  <a:prstClr val="black"/>
                </a:solidFill>
              </a:rPr>
              <a:t>の進行状況</a:t>
            </a:r>
          </a:p>
        </p:txBody>
      </p:sp>
      <p:sp>
        <p:nvSpPr>
          <p:cNvPr id="16" name="AutoShape 34"/>
          <p:cNvSpPr>
            <a:spLocks noChangeArrowheads="1"/>
          </p:cNvSpPr>
          <p:nvPr/>
        </p:nvSpPr>
        <p:spPr bwMode="auto">
          <a:xfrm>
            <a:off x="5860603" y="2553113"/>
            <a:ext cx="2268000" cy="3641655"/>
          </a:xfrm>
          <a:prstGeom prst="cube">
            <a:avLst>
              <a:gd name="adj" fmla="val 25000"/>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ltLang="ja-JP" dirty="0" smtClean="0">
              <a:solidFill>
                <a:prstClr val="black"/>
              </a:solidFill>
              <a:latin typeface="Calibri"/>
              <a:ea typeface="ＭＳ Ｐゴシック"/>
            </a:endParaRPr>
          </a:p>
          <a:p>
            <a:pPr fontAlgn="auto">
              <a:spcBef>
                <a:spcPts val="0"/>
              </a:spcBef>
              <a:spcAft>
                <a:spcPts val="0"/>
              </a:spcAft>
            </a:pPr>
            <a:endParaRPr lang="en-US" altLang="ja-JP" sz="1400" dirty="0" smtClean="0">
              <a:solidFill>
                <a:prstClr val="black"/>
              </a:solidFill>
              <a:latin typeface="Calibri"/>
              <a:ea typeface="ＭＳ Ｐゴシック"/>
            </a:endParaRPr>
          </a:p>
        </p:txBody>
      </p:sp>
      <p:sp>
        <p:nvSpPr>
          <p:cNvPr id="21" name="Oval 42"/>
          <p:cNvSpPr>
            <a:spLocks noChangeArrowheads="1"/>
          </p:cNvSpPr>
          <p:nvPr/>
        </p:nvSpPr>
        <p:spPr bwMode="auto">
          <a:xfrm>
            <a:off x="683427" y="4881560"/>
            <a:ext cx="1539428" cy="553244"/>
          </a:xfrm>
          <a:prstGeom prst="ellipse">
            <a:avLst/>
          </a:prstGeom>
          <a:ln/>
          <a:extLst/>
        </p:spPr>
        <p:style>
          <a:lnRef idx="1">
            <a:schemeClr val="accent2"/>
          </a:lnRef>
          <a:fillRef idx="2">
            <a:schemeClr val="accent2"/>
          </a:fillRef>
          <a:effectRef idx="1">
            <a:schemeClr val="accent2"/>
          </a:effectRef>
          <a:fontRef idx="minor">
            <a:schemeClr val="dk1"/>
          </a:fontRef>
        </p:style>
        <p:txBody>
          <a:bodyPr wrap="none" lIns="0" rIns="0" anchor="ctr"/>
          <a:lstStyle/>
          <a:p>
            <a:pPr algn="ctr" fontAlgn="auto">
              <a:spcBef>
                <a:spcPts val="0"/>
              </a:spcBef>
              <a:spcAft>
                <a:spcPts val="0"/>
              </a:spcAft>
            </a:pPr>
            <a:r>
              <a:rPr lang="ja-JP" altLang="en-US" sz="1600" b="1" dirty="0" smtClean="0">
                <a:solidFill>
                  <a:prstClr val="black"/>
                </a:solidFill>
              </a:rPr>
              <a:t>課題</a:t>
            </a:r>
            <a:r>
              <a:rPr lang="ja-JP" altLang="en-US" sz="1600" b="1" dirty="0">
                <a:solidFill>
                  <a:prstClr val="black"/>
                </a:solidFill>
              </a:rPr>
              <a:t>整理</a:t>
            </a:r>
            <a:endParaRPr lang="en-US" altLang="ja-JP" sz="1600" b="1" dirty="0">
              <a:solidFill>
                <a:prstClr val="black"/>
              </a:solidFill>
            </a:endParaRPr>
          </a:p>
        </p:txBody>
      </p:sp>
      <p:sp>
        <p:nvSpPr>
          <p:cNvPr id="22" name="Oval 42"/>
          <p:cNvSpPr>
            <a:spLocks noChangeArrowheads="1"/>
          </p:cNvSpPr>
          <p:nvPr/>
        </p:nvSpPr>
        <p:spPr bwMode="auto">
          <a:xfrm>
            <a:off x="2548485" y="4305496"/>
            <a:ext cx="1539428" cy="542389"/>
          </a:xfrm>
          <a:prstGeom prst="ellipse">
            <a:avLst/>
          </a:prstGeom>
          <a:ln/>
          <a:extLst/>
        </p:spPr>
        <p:style>
          <a:lnRef idx="1">
            <a:schemeClr val="accent6"/>
          </a:lnRef>
          <a:fillRef idx="2">
            <a:schemeClr val="accent6"/>
          </a:fillRef>
          <a:effectRef idx="1">
            <a:schemeClr val="accent6"/>
          </a:effectRef>
          <a:fontRef idx="minor">
            <a:schemeClr val="dk1"/>
          </a:fontRef>
        </p:style>
        <p:txBody>
          <a:bodyPr wrap="none" lIns="0" rIns="0" anchor="ctr"/>
          <a:lstStyle/>
          <a:p>
            <a:pPr algn="ctr" fontAlgn="auto">
              <a:spcBef>
                <a:spcPts val="0"/>
              </a:spcBef>
              <a:spcAft>
                <a:spcPts val="0"/>
              </a:spcAft>
            </a:pPr>
            <a:r>
              <a:rPr lang="ja-JP" altLang="en-US" sz="1600" b="1" dirty="0" smtClean="0">
                <a:solidFill>
                  <a:prstClr val="black"/>
                </a:solidFill>
              </a:rPr>
              <a:t>課題解決</a:t>
            </a:r>
            <a:endParaRPr lang="en-US" altLang="ja-JP" sz="1600" b="1" dirty="0">
              <a:solidFill>
                <a:prstClr val="black"/>
              </a:solidFill>
            </a:endParaRPr>
          </a:p>
        </p:txBody>
      </p:sp>
      <p:grpSp>
        <p:nvGrpSpPr>
          <p:cNvPr id="12" name="グループ化 11"/>
          <p:cNvGrpSpPr/>
          <p:nvPr/>
        </p:nvGrpSpPr>
        <p:grpSpPr>
          <a:xfrm>
            <a:off x="520092" y="5376879"/>
            <a:ext cx="8186168" cy="1004449"/>
            <a:chOff x="520092" y="5376879"/>
            <a:chExt cx="8186168" cy="1004449"/>
          </a:xfrm>
        </p:grpSpPr>
        <p:sp>
          <p:nvSpPr>
            <p:cNvPr id="3" name="右矢印 2"/>
            <p:cNvSpPr/>
            <p:nvPr/>
          </p:nvSpPr>
          <p:spPr>
            <a:xfrm>
              <a:off x="569356" y="5376879"/>
              <a:ext cx="8136904" cy="1004449"/>
            </a:xfrm>
            <a:prstGeom prst="rightArrow">
              <a:avLst>
                <a:gd name="adj1" fmla="val 50000"/>
                <a:gd name="adj2" fmla="val 51102"/>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4" name="テキスト ボックス 3"/>
            <p:cNvSpPr txBox="1"/>
            <p:nvPr/>
          </p:nvSpPr>
          <p:spPr>
            <a:xfrm>
              <a:off x="520092" y="5714911"/>
              <a:ext cx="1862708" cy="369332"/>
            </a:xfrm>
            <a:prstGeom prst="rect">
              <a:avLst/>
            </a:prstGeom>
            <a:noFill/>
          </p:spPr>
          <p:txBody>
            <a:bodyPr wrap="square" rtlCol="0">
              <a:spAutoFit/>
            </a:bodyPr>
            <a:lstStyle/>
            <a:p>
              <a:pPr algn="ctr" fontAlgn="auto">
                <a:spcBef>
                  <a:spcPts val="0"/>
                </a:spcBef>
                <a:spcAft>
                  <a:spcPts val="0"/>
                </a:spcAft>
              </a:pPr>
              <a:r>
                <a:rPr lang="ja-JP" altLang="en-US" sz="1600" b="1" dirty="0" smtClean="0">
                  <a:solidFill>
                    <a:prstClr val="black"/>
                  </a:solidFill>
                  <a:latin typeface="Calibri"/>
                  <a:ea typeface="ＭＳ Ｐゴシック"/>
                </a:rPr>
                <a:t>支援開始～</a:t>
              </a:r>
              <a:r>
                <a:rPr lang="en-US" altLang="ja-JP" b="1" dirty="0" smtClean="0">
                  <a:solidFill>
                    <a:prstClr val="black"/>
                  </a:solidFill>
                  <a:latin typeface="Calibri"/>
                  <a:ea typeface="ＭＳ Ｐゴシック"/>
                </a:rPr>
                <a:t>3</a:t>
              </a:r>
              <a:r>
                <a:rPr lang="ja-JP" altLang="en-US" sz="1600" b="1" dirty="0" smtClean="0">
                  <a:solidFill>
                    <a:prstClr val="black"/>
                  </a:solidFill>
                  <a:latin typeface="Calibri"/>
                  <a:ea typeface="ＭＳ Ｐゴシック"/>
                </a:rPr>
                <a:t>ヵ月</a:t>
              </a:r>
              <a:endParaRPr lang="ja-JP" altLang="en-US" sz="1600" b="1" dirty="0">
                <a:solidFill>
                  <a:prstClr val="black"/>
                </a:solidFill>
                <a:latin typeface="Calibri"/>
                <a:ea typeface="ＭＳ Ｐゴシック"/>
              </a:endParaRPr>
            </a:p>
          </p:txBody>
        </p:sp>
        <p:sp>
          <p:nvSpPr>
            <p:cNvPr id="39" name="テキスト ボックス 38"/>
            <p:cNvSpPr txBox="1"/>
            <p:nvPr/>
          </p:nvSpPr>
          <p:spPr>
            <a:xfrm>
              <a:off x="2508593" y="5714911"/>
              <a:ext cx="1539428" cy="369332"/>
            </a:xfrm>
            <a:prstGeom prst="rect">
              <a:avLst/>
            </a:prstGeom>
            <a:noFill/>
          </p:spPr>
          <p:txBody>
            <a:bodyPr wrap="square" rtlCol="0">
              <a:spAutoFit/>
            </a:bodyPr>
            <a:lstStyle/>
            <a:p>
              <a:pPr algn="ctr" fontAlgn="auto">
                <a:spcBef>
                  <a:spcPts val="0"/>
                </a:spcBef>
                <a:spcAft>
                  <a:spcPts val="0"/>
                </a:spcAft>
              </a:pPr>
              <a:r>
                <a:rPr lang="en-US" altLang="ja-JP" b="1" dirty="0" smtClean="0">
                  <a:solidFill>
                    <a:prstClr val="black"/>
                  </a:solidFill>
                  <a:latin typeface="Calibri"/>
                  <a:ea typeface="ＭＳ Ｐゴシック"/>
                </a:rPr>
                <a:t>3</a:t>
              </a:r>
              <a:r>
                <a:rPr lang="ja-JP" altLang="en-US" sz="1600" b="1" dirty="0" smtClean="0">
                  <a:solidFill>
                    <a:prstClr val="black"/>
                  </a:solidFill>
                  <a:latin typeface="Calibri"/>
                  <a:ea typeface="ＭＳ Ｐゴシック"/>
                </a:rPr>
                <a:t>～</a:t>
              </a:r>
              <a:r>
                <a:rPr lang="en-US" altLang="ja-JP" b="1" dirty="0" smtClean="0">
                  <a:solidFill>
                    <a:prstClr val="black"/>
                  </a:solidFill>
                  <a:latin typeface="Calibri"/>
                  <a:ea typeface="ＭＳ Ｐゴシック"/>
                </a:rPr>
                <a:t>9</a:t>
              </a:r>
              <a:r>
                <a:rPr lang="ja-JP" altLang="en-US" sz="1600" b="1" dirty="0" smtClean="0">
                  <a:solidFill>
                    <a:prstClr val="black"/>
                  </a:solidFill>
                  <a:latin typeface="Calibri"/>
                  <a:ea typeface="ＭＳ Ｐゴシック"/>
                </a:rPr>
                <a:t>か月</a:t>
              </a:r>
              <a:endParaRPr lang="ja-JP" altLang="en-US" sz="1600" b="1" dirty="0">
                <a:solidFill>
                  <a:prstClr val="black"/>
                </a:solidFill>
                <a:latin typeface="Calibri"/>
                <a:ea typeface="ＭＳ Ｐゴシック"/>
              </a:endParaRPr>
            </a:p>
          </p:txBody>
        </p:sp>
        <p:sp>
          <p:nvSpPr>
            <p:cNvPr id="40" name="テキスト ボックス 39"/>
            <p:cNvSpPr txBox="1"/>
            <p:nvPr/>
          </p:nvSpPr>
          <p:spPr>
            <a:xfrm>
              <a:off x="4092390" y="5714911"/>
              <a:ext cx="1862708" cy="369332"/>
            </a:xfrm>
            <a:prstGeom prst="rect">
              <a:avLst/>
            </a:prstGeom>
            <a:noFill/>
          </p:spPr>
          <p:txBody>
            <a:bodyPr wrap="square" rtlCol="0">
              <a:spAutoFit/>
            </a:bodyPr>
            <a:lstStyle/>
            <a:p>
              <a:pPr algn="ctr" fontAlgn="auto">
                <a:spcBef>
                  <a:spcPts val="0"/>
                </a:spcBef>
                <a:spcAft>
                  <a:spcPts val="0"/>
                </a:spcAft>
              </a:pPr>
              <a:r>
                <a:rPr lang="en-US" altLang="ja-JP" b="1" dirty="0" smtClean="0">
                  <a:solidFill>
                    <a:prstClr val="black"/>
                  </a:solidFill>
                  <a:latin typeface="Calibri"/>
                  <a:ea typeface="ＭＳ Ｐゴシック"/>
                </a:rPr>
                <a:t>9</a:t>
              </a:r>
              <a:r>
                <a:rPr lang="ja-JP" altLang="en-US" sz="1600" b="1" dirty="0" smtClean="0">
                  <a:solidFill>
                    <a:prstClr val="black"/>
                  </a:solidFill>
                  <a:latin typeface="Calibri"/>
                  <a:ea typeface="ＭＳ Ｐゴシック"/>
                </a:rPr>
                <a:t>か月～</a:t>
              </a:r>
              <a:r>
                <a:rPr lang="en-US" altLang="ja-JP" b="1" dirty="0" smtClean="0">
                  <a:solidFill>
                    <a:prstClr val="black"/>
                  </a:solidFill>
                  <a:latin typeface="Calibri"/>
                  <a:ea typeface="ＭＳ Ｐゴシック"/>
                </a:rPr>
                <a:t>1</a:t>
              </a:r>
              <a:r>
                <a:rPr lang="ja-JP" altLang="en-US" sz="1600" b="1" dirty="0" smtClean="0">
                  <a:solidFill>
                    <a:prstClr val="black"/>
                  </a:solidFill>
                  <a:latin typeface="Calibri"/>
                  <a:ea typeface="ＭＳ Ｐゴシック"/>
                </a:rPr>
                <a:t>年</a:t>
              </a:r>
              <a:endParaRPr lang="ja-JP" altLang="en-US" sz="1600" b="1" dirty="0">
                <a:solidFill>
                  <a:prstClr val="black"/>
                </a:solidFill>
                <a:latin typeface="Calibri"/>
                <a:ea typeface="ＭＳ Ｐゴシック"/>
              </a:endParaRPr>
            </a:p>
          </p:txBody>
        </p:sp>
        <p:sp>
          <p:nvSpPr>
            <p:cNvPr id="41" name="テキスト ボックス 40"/>
            <p:cNvSpPr txBox="1"/>
            <p:nvPr/>
          </p:nvSpPr>
          <p:spPr>
            <a:xfrm>
              <a:off x="6037816" y="5745689"/>
              <a:ext cx="1539428" cy="338554"/>
            </a:xfrm>
            <a:prstGeom prst="rect">
              <a:avLst/>
            </a:prstGeom>
            <a:noFill/>
          </p:spPr>
          <p:txBody>
            <a:bodyPr wrap="square" rtlCol="0">
              <a:spAutoFit/>
            </a:bodyPr>
            <a:lstStyle/>
            <a:p>
              <a:pPr algn="ctr" fontAlgn="auto">
                <a:spcBef>
                  <a:spcPts val="0"/>
                </a:spcBef>
                <a:spcAft>
                  <a:spcPts val="0"/>
                </a:spcAft>
              </a:pPr>
              <a:r>
                <a:rPr lang="ja-JP" altLang="en-US" sz="1600" b="1" dirty="0" smtClean="0">
                  <a:solidFill>
                    <a:prstClr val="black"/>
                  </a:solidFill>
                  <a:latin typeface="Calibri"/>
                  <a:ea typeface="ＭＳ Ｐゴシック"/>
                </a:rPr>
                <a:t>支援終了後</a:t>
              </a:r>
              <a:endParaRPr lang="ja-JP" altLang="en-US" sz="1600" b="1" dirty="0">
                <a:solidFill>
                  <a:prstClr val="black"/>
                </a:solidFill>
                <a:latin typeface="Calibri"/>
                <a:ea typeface="ＭＳ Ｐゴシック"/>
              </a:endParaRPr>
            </a:p>
          </p:txBody>
        </p:sp>
      </p:grpSp>
      <p:pic>
        <p:nvPicPr>
          <p:cNvPr id="46" name="図 45" descr="力を合わせる/ピクトグラム/3D/イラスト"/>
          <p:cNvPicPr/>
          <p:nvPr/>
        </p:nvPicPr>
        <p:blipFill rotWithShape="1">
          <a:blip r:embed="rId3" cstate="print">
            <a:extLst>
              <a:ext uri="{28A0092B-C50C-407E-A947-70E740481C1C}">
                <a14:useLocalDpi xmlns:a14="http://schemas.microsoft.com/office/drawing/2010/main" val="0"/>
              </a:ext>
            </a:extLst>
          </a:blip>
          <a:srcRect l="10678" t="4182" r="11878" b="4878"/>
          <a:stretch/>
        </p:blipFill>
        <p:spPr bwMode="auto">
          <a:xfrm>
            <a:off x="4506308" y="2555489"/>
            <a:ext cx="1188173" cy="1017713"/>
          </a:xfrm>
          <a:prstGeom prst="rect">
            <a:avLst/>
          </a:prstGeom>
          <a:noFill/>
          <a:ln>
            <a:noFill/>
          </a:ln>
          <a:extLst>
            <a:ext uri="{53640926-AAD7-44D8-BBD7-CCE9431645EC}">
              <a14:shadowObscured xmlns:a14="http://schemas.microsoft.com/office/drawing/2010/main"/>
            </a:ext>
          </a:extLst>
        </p:spPr>
      </p:pic>
      <p:cxnSp>
        <p:nvCxnSpPr>
          <p:cNvPr id="8" name="直線コネクタ 7"/>
          <p:cNvCxnSpPr/>
          <p:nvPr/>
        </p:nvCxnSpPr>
        <p:spPr>
          <a:xfrm>
            <a:off x="480827" y="3769920"/>
            <a:ext cx="8339645" cy="0"/>
          </a:xfrm>
          <a:prstGeom prst="line">
            <a:avLst/>
          </a:prstGeom>
          <a:ln w="444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Oval 42"/>
          <p:cNvSpPr>
            <a:spLocks noChangeArrowheads="1"/>
          </p:cNvSpPr>
          <p:nvPr/>
        </p:nvSpPr>
        <p:spPr bwMode="auto">
          <a:xfrm>
            <a:off x="5966290" y="3190454"/>
            <a:ext cx="1539428" cy="589232"/>
          </a:xfrm>
          <a:prstGeom prst="ellipse">
            <a:avLst/>
          </a:prstGeom>
          <a:ln/>
          <a:extLst/>
        </p:spPr>
        <p:style>
          <a:lnRef idx="1">
            <a:schemeClr val="accent5"/>
          </a:lnRef>
          <a:fillRef idx="2">
            <a:schemeClr val="accent5"/>
          </a:fillRef>
          <a:effectRef idx="1">
            <a:schemeClr val="accent5"/>
          </a:effectRef>
          <a:fontRef idx="minor">
            <a:schemeClr val="dk1"/>
          </a:fontRef>
        </p:style>
        <p:txBody>
          <a:bodyPr wrap="none" lIns="0" rIns="0" anchor="ctr"/>
          <a:lstStyle/>
          <a:p>
            <a:pPr algn="ctr" fontAlgn="auto">
              <a:spcBef>
                <a:spcPts val="0"/>
              </a:spcBef>
              <a:spcAft>
                <a:spcPts val="0"/>
              </a:spcAft>
            </a:pPr>
            <a:r>
              <a:rPr lang="ja-JP" altLang="en-US" sz="1600" b="1" dirty="0" smtClean="0">
                <a:solidFill>
                  <a:prstClr val="black"/>
                </a:solidFill>
              </a:rPr>
              <a:t>安定的な自立へ</a:t>
            </a:r>
            <a:endParaRPr lang="ja-JP" altLang="en-US" sz="1600" b="1" dirty="0">
              <a:solidFill>
                <a:prstClr val="black"/>
              </a:solidFill>
            </a:endParaRPr>
          </a:p>
        </p:txBody>
      </p:sp>
      <p:sp>
        <p:nvSpPr>
          <p:cNvPr id="3114" name="Oval 42"/>
          <p:cNvSpPr>
            <a:spLocks noChangeArrowheads="1"/>
          </p:cNvSpPr>
          <p:nvPr/>
        </p:nvSpPr>
        <p:spPr bwMode="auto">
          <a:xfrm>
            <a:off x="4200574" y="3685560"/>
            <a:ext cx="1539428" cy="536625"/>
          </a:xfrm>
          <a:prstGeom prst="ellipse">
            <a:avLst/>
          </a:prstGeom>
          <a:ln/>
          <a:extLst/>
        </p:spPr>
        <p:style>
          <a:lnRef idx="1">
            <a:schemeClr val="accent3"/>
          </a:lnRef>
          <a:fillRef idx="2">
            <a:schemeClr val="accent3"/>
          </a:fillRef>
          <a:effectRef idx="1">
            <a:schemeClr val="accent3"/>
          </a:effectRef>
          <a:fontRef idx="minor">
            <a:schemeClr val="dk1"/>
          </a:fontRef>
        </p:style>
        <p:txBody>
          <a:bodyPr wrap="none" lIns="0" rIns="0" anchor="ctr"/>
          <a:lstStyle/>
          <a:p>
            <a:pPr algn="ctr" fontAlgn="auto">
              <a:spcBef>
                <a:spcPts val="0"/>
              </a:spcBef>
              <a:spcAft>
                <a:spcPts val="0"/>
              </a:spcAft>
            </a:pPr>
            <a:r>
              <a:rPr lang="ja-JP" altLang="en-US" sz="1600" b="1" dirty="0">
                <a:solidFill>
                  <a:prstClr val="black"/>
                </a:solidFill>
              </a:rPr>
              <a:t>自立への</a:t>
            </a:r>
            <a:r>
              <a:rPr lang="ja-JP" altLang="en-US" sz="1600" b="1" dirty="0" smtClean="0">
                <a:solidFill>
                  <a:prstClr val="black"/>
                </a:solidFill>
              </a:rPr>
              <a:t>準備</a:t>
            </a:r>
            <a:endParaRPr lang="en-US" altLang="ja-JP" sz="1600" b="1" dirty="0">
              <a:solidFill>
                <a:prstClr val="black"/>
              </a:solidFill>
            </a:endParaRPr>
          </a:p>
        </p:txBody>
      </p:sp>
      <p:pic>
        <p:nvPicPr>
          <p:cNvPr id="29" name="図 28" descr="別れ話をする/ピクトグラム/3D/イラスト"/>
          <p:cNvPicPr/>
          <p:nvPr/>
        </p:nvPicPr>
        <p:blipFill rotWithShape="1">
          <a:blip r:embed="rId4" cstate="print">
            <a:extLst>
              <a:ext uri="{28A0092B-C50C-407E-A947-70E740481C1C}">
                <a14:useLocalDpi xmlns:a14="http://schemas.microsoft.com/office/drawing/2010/main" val="0"/>
              </a:ext>
            </a:extLst>
          </a:blip>
          <a:srcRect l="11743" r="10573"/>
          <a:stretch/>
        </p:blipFill>
        <p:spPr bwMode="auto">
          <a:xfrm>
            <a:off x="2816498" y="3065173"/>
            <a:ext cx="1165964" cy="1034340"/>
          </a:xfrm>
          <a:prstGeom prst="rect">
            <a:avLst/>
          </a:prstGeom>
          <a:noFill/>
          <a:ln>
            <a:noFill/>
          </a:ln>
        </p:spPr>
      </p:pic>
      <p:pic>
        <p:nvPicPr>
          <p:cNvPr id="9" name="図 8" descr="https://encrypted-tbn2.gstatic.com/images?q=tbn:ANd9GcT7ONspWDur3fbfS0hZj-QJL0km9swbRjxc_SKwKnwRdydtY7laeQ">
            <a:hlinkClick r:id="rId5"/>
          </p:cNvPr>
          <p:cNvPicPr/>
          <p:nvPr/>
        </p:nvPicPr>
        <p:blipFill rotWithShape="1">
          <a:blip r:embed="rId6">
            <a:extLst>
              <a:ext uri="{28A0092B-C50C-407E-A947-70E740481C1C}">
                <a14:useLocalDpi xmlns:a14="http://schemas.microsoft.com/office/drawing/2010/main" val="0"/>
              </a:ext>
            </a:extLst>
          </a:blip>
          <a:srcRect l="32731" t="5897" r="37111" b="5897"/>
          <a:stretch/>
        </p:blipFill>
        <p:spPr bwMode="auto">
          <a:xfrm>
            <a:off x="1190203" y="3425637"/>
            <a:ext cx="660400" cy="1350327"/>
          </a:xfrm>
          <a:prstGeom prst="rect">
            <a:avLst/>
          </a:prstGeom>
          <a:noFill/>
          <a:ln>
            <a:noFill/>
          </a:ln>
          <a:extLst>
            <a:ext uri="{53640926-AAD7-44D8-BBD7-CCE9431645EC}">
              <a14:shadowObscured xmlns:a14="http://schemas.microsoft.com/office/drawing/2010/main"/>
            </a:ext>
          </a:extLst>
        </p:spPr>
      </p:pic>
      <p:sp>
        <p:nvSpPr>
          <p:cNvPr id="11" name="正方形/長方形 10"/>
          <p:cNvSpPr/>
          <p:nvPr/>
        </p:nvSpPr>
        <p:spPr>
          <a:xfrm>
            <a:off x="1125248" y="3858986"/>
            <a:ext cx="792088" cy="28803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fontAlgn="auto">
              <a:spcBef>
                <a:spcPts val="0"/>
              </a:spcBef>
              <a:spcAft>
                <a:spcPts val="0"/>
              </a:spcAft>
            </a:pPr>
            <a:r>
              <a:rPr lang="en-US" altLang="ja-JP" dirty="0" smtClean="0">
                <a:solidFill>
                  <a:prstClr val="white"/>
                </a:solidFill>
              </a:rPr>
              <a:t>A</a:t>
            </a:r>
            <a:r>
              <a:rPr lang="ja-JP" altLang="en-US" dirty="0" smtClean="0">
                <a:solidFill>
                  <a:prstClr val="white"/>
                </a:solidFill>
              </a:rPr>
              <a:t>さん</a:t>
            </a:r>
            <a:endParaRPr lang="ja-JP" altLang="en-US" dirty="0">
              <a:solidFill>
                <a:prstClr val="white"/>
              </a:solidFill>
            </a:endParaRPr>
          </a:p>
        </p:txBody>
      </p:sp>
      <p:pic>
        <p:nvPicPr>
          <p:cNvPr id="52" name="図 51" descr="ウォーキング/前に進む/ピクトグラム/3D/イラスト"/>
          <p:cNvPicPr/>
          <p:nvPr/>
        </p:nvPicPr>
        <p:blipFill rotWithShape="1">
          <a:blip r:embed="rId7" cstate="print">
            <a:extLst>
              <a:ext uri="{28A0092B-C50C-407E-A947-70E740481C1C}">
                <a14:useLocalDpi xmlns:a14="http://schemas.microsoft.com/office/drawing/2010/main" val="0"/>
              </a:ext>
            </a:extLst>
          </a:blip>
          <a:srcRect l="29783" t="3415" r="34348" b="3727"/>
          <a:stretch/>
        </p:blipFill>
        <p:spPr bwMode="auto">
          <a:xfrm>
            <a:off x="6563559" y="1823564"/>
            <a:ext cx="657225" cy="1190625"/>
          </a:xfrm>
          <a:prstGeom prst="rect">
            <a:avLst/>
          </a:prstGeom>
          <a:noFill/>
          <a:ln>
            <a:noFill/>
          </a:ln>
          <a:extLst>
            <a:ext uri="{53640926-AAD7-44D8-BBD7-CCE9431645EC}">
              <a14:shadowObscured xmlns:a14="http://schemas.microsoft.com/office/drawing/2010/main"/>
            </a:ext>
          </a:extLst>
        </p:spPr>
      </p:pic>
      <p:sp>
        <p:nvSpPr>
          <p:cNvPr id="54" name="円/楕円 53"/>
          <p:cNvSpPr/>
          <p:nvPr/>
        </p:nvSpPr>
        <p:spPr>
          <a:xfrm>
            <a:off x="7508543" y="1851533"/>
            <a:ext cx="1509131" cy="1182322"/>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spcBef>
                <a:spcPts val="0"/>
              </a:spcBef>
              <a:spcAft>
                <a:spcPts val="0"/>
              </a:spcAft>
            </a:pPr>
            <a:r>
              <a:rPr lang="ja-JP" altLang="en-US" sz="1400" b="1" u="sng" dirty="0">
                <a:solidFill>
                  <a:prstClr val="white"/>
                </a:solidFill>
              </a:rPr>
              <a:t>０から＋へ</a:t>
            </a:r>
            <a:endParaRPr lang="en-US" altLang="ja-JP" sz="1400" b="1" u="sng" dirty="0">
              <a:solidFill>
                <a:prstClr val="white"/>
              </a:solidFill>
            </a:endParaRPr>
          </a:p>
          <a:p>
            <a:pPr algn="ctr" fontAlgn="auto">
              <a:spcBef>
                <a:spcPts val="0"/>
              </a:spcBef>
              <a:spcAft>
                <a:spcPts val="0"/>
              </a:spcAft>
            </a:pPr>
            <a:r>
              <a:rPr lang="ja-JP" altLang="en-US" sz="1400" b="1" dirty="0" smtClean="0">
                <a:solidFill>
                  <a:prstClr val="white"/>
                </a:solidFill>
              </a:rPr>
              <a:t>安定・長期的な自立へ</a:t>
            </a:r>
            <a:endParaRPr lang="en-US" altLang="ja-JP" sz="1400" b="1" dirty="0" smtClean="0">
              <a:solidFill>
                <a:prstClr val="white"/>
              </a:solidFill>
            </a:endParaRPr>
          </a:p>
          <a:p>
            <a:pPr algn="ctr" fontAlgn="auto">
              <a:spcBef>
                <a:spcPts val="0"/>
              </a:spcBef>
              <a:spcAft>
                <a:spcPts val="0"/>
              </a:spcAft>
            </a:pPr>
            <a:endParaRPr lang="en-US" altLang="ja-JP" sz="1400" b="1" dirty="0">
              <a:solidFill>
                <a:prstClr val="white"/>
              </a:solidFill>
            </a:endParaRPr>
          </a:p>
        </p:txBody>
      </p:sp>
      <p:cxnSp>
        <p:nvCxnSpPr>
          <p:cNvPr id="55" name="直線矢印コネクタ 54"/>
          <p:cNvCxnSpPr/>
          <p:nvPr/>
        </p:nvCxnSpPr>
        <p:spPr>
          <a:xfrm flipV="1">
            <a:off x="8316416" y="3060866"/>
            <a:ext cx="0" cy="58415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7999280" y="6349316"/>
            <a:ext cx="1098958" cy="37058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100" dirty="0" smtClean="0">
                <a:solidFill>
                  <a:prstClr val="black"/>
                </a:solidFill>
              </a:rPr>
              <a:t>＊各段階で中断した人含む</a:t>
            </a:r>
            <a:endParaRPr lang="ja-JP" altLang="en-US" sz="1100" dirty="0">
              <a:solidFill>
                <a:prstClr val="black"/>
              </a:solidFill>
            </a:endParaRPr>
          </a:p>
        </p:txBody>
      </p:sp>
      <p:sp>
        <p:nvSpPr>
          <p:cNvPr id="33" name="正方形/長方形 32"/>
          <p:cNvSpPr/>
          <p:nvPr/>
        </p:nvSpPr>
        <p:spPr>
          <a:xfrm>
            <a:off x="-5116" y="5324013"/>
            <a:ext cx="563114" cy="1057315"/>
          </a:xfrm>
          <a:prstGeom prst="rect">
            <a:avLst/>
          </a:prstGeom>
          <a:solidFill>
            <a:schemeClr val="bg1"/>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dirty="0" smtClean="0">
                <a:solidFill>
                  <a:prstClr val="black"/>
                </a:solidFill>
              </a:rPr>
              <a:t>支援</a:t>
            </a:r>
            <a:endParaRPr lang="en-US" altLang="ja-JP" sz="1400" dirty="0" smtClean="0">
              <a:solidFill>
                <a:prstClr val="black"/>
              </a:solidFill>
            </a:endParaRPr>
          </a:p>
          <a:p>
            <a:pPr algn="ctr" fontAlgn="auto">
              <a:spcBef>
                <a:spcPts val="0"/>
              </a:spcBef>
              <a:spcAft>
                <a:spcPts val="0"/>
              </a:spcAft>
            </a:pPr>
            <a:r>
              <a:rPr lang="ja-JP" altLang="en-US" sz="1400" dirty="0" smtClean="0">
                <a:solidFill>
                  <a:prstClr val="black"/>
                </a:solidFill>
              </a:rPr>
              <a:t>期間</a:t>
            </a:r>
            <a:endParaRPr lang="en-US" altLang="ja-JP" sz="1400" dirty="0" smtClean="0">
              <a:solidFill>
                <a:prstClr val="black"/>
              </a:solidFill>
            </a:endParaRPr>
          </a:p>
          <a:p>
            <a:pPr algn="ctr" fontAlgn="auto">
              <a:spcBef>
                <a:spcPts val="0"/>
              </a:spcBef>
              <a:spcAft>
                <a:spcPts val="0"/>
              </a:spcAft>
            </a:pPr>
            <a:r>
              <a:rPr lang="ja-JP" altLang="en-US" sz="1400" dirty="0" smtClean="0">
                <a:solidFill>
                  <a:prstClr val="black"/>
                </a:solidFill>
              </a:rPr>
              <a:t>の</a:t>
            </a:r>
            <a:endParaRPr lang="en-US" altLang="ja-JP" sz="1400" dirty="0" smtClean="0">
              <a:solidFill>
                <a:prstClr val="black"/>
              </a:solidFill>
            </a:endParaRPr>
          </a:p>
          <a:p>
            <a:pPr algn="ctr" fontAlgn="auto">
              <a:spcBef>
                <a:spcPts val="0"/>
              </a:spcBef>
              <a:spcAft>
                <a:spcPts val="0"/>
              </a:spcAft>
            </a:pPr>
            <a:r>
              <a:rPr lang="ja-JP" altLang="en-US" sz="1400" dirty="0">
                <a:solidFill>
                  <a:prstClr val="black"/>
                </a:solidFill>
              </a:rPr>
              <a:t>目安</a:t>
            </a:r>
          </a:p>
        </p:txBody>
      </p:sp>
      <p:sp>
        <p:nvSpPr>
          <p:cNvPr id="7" name="角丸四角形 6"/>
          <p:cNvSpPr/>
          <p:nvPr/>
        </p:nvSpPr>
        <p:spPr>
          <a:xfrm>
            <a:off x="999737" y="6188998"/>
            <a:ext cx="6524591" cy="62437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r>
              <a:rPr lang="ja-JP" altLang="en-US" dirty="0" smtClean="0">
                <a:solidFill>
                  <a:prstClr val="black"/>
                </a:solidFill>
              </a:rPr>
              <a:t>複雑な課題を一つ一つ解決していくことによって、安定した生活を</a:t>
            </a:r>
            <a:endParaRPr lang="en-US" altLang="ja-JP" dirty="0" smtClean="0">
              <a:solidFill>
                <a:prstClr val="black"/>
              </a:solidFill>
            </a:endParaRPr>
          </a:p>
          <a:p>
            <a:pPr fontAlgn="auto">
              <a:spcBef>
                <a:spcPts val="0"/>
              </a:spcBef>
              <a:spcAft>
                <a:spcPts val="0"/>
              </a:spcAft>
            </a:pPr>
            <a:r>
              <a:rPr lang="ja-JP" altLang="en-US" dirty="0" smtClean="0">
                <a:solidFill>
                  <a:prstClr val="black"/>
                </a:solidFill>
              </a:rPr>
              <a:t>取り戻し、長期的な自立へつながりつつある。</a:t>
            </a:r>
            <a:endParaRPr lang="ja-JP" altLang="en-US" dirty="0">
              <a:solidFill>
                <a:prstClr val="black"/>
              </a:solidFill>
            </a:endParaRPr>
          </a:p>
        </p:txBody>
      </p:sp>
      <p:sp>
        <p:nvSpPr>
          <p:cNvPr id="34" name="円/楕円 33"/>
          <p:cNvSpPr/>
          <p:nvPr/>
        </p:nvSpPr>
        <p:spPr>
          <a:xfrm>
            <a:off x="7562445" y="4416772"/>
            <a:ext cx="1509131" cy="1074838"/>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ctr"/>
          <a:lstStyle/>
          <a:p>
            <a:pPr algn="ctr" fontAlgn="auto">
              <a:spcBef>
                <a:spcPts val="0"/>
              </a:spcBef>
              <a:spcAft>
                <a:spcPts val="0"/>
              </a:spcAft>
            </a:pPr>
            <a:r>
              <a:rPr lang="ja-JP" altLang="en-US" sz="1400" b="1" u="sng" dirty="0" smtClean="0">
                <a:solidFill>
                  <a:prstClr val="white"/>
                </a:solidFill>
              </a:rPr>
              <a:t>－から０へ</a:t>
            </a:r>
            <a:endParaRPr lang="en-US" altLang="ja-JP" sz="1400" b="1" u="sng" dirty="0" smtClean="0">
              <a:solidFill>
                <a:prstClr val="white"/>
              </a:solidFill>
            </a:endParaRPr>
          </a:p>
          <a:p>
            <a:pPr algn="ctr" fontAlgn="auto">
              <a:spcBef>
                <a:spcPts val="0"/>
              </a:spcBef>
              <a:spcAft>
                <a:spcPts val="0"/>
              </a:spcAft>
            </a:pPr>
            <a:r>
              <a:rPr lang="ja-JP" altLang="en-US" sz="1400" b="1" dirty="0">
                <a:solidFill>
                  <a:prstClr val="white"/>
                </a:solidFill>
              </a:rPr>
              <a:t>抱えて</a:t>
            </a:r>
            <a:r>
              <a:rPr lang="ja-JP" altLang="en-US" sz="1400" b="1" dirty="0" smtClean="0">
                <a:solidFill>
                  <a:prstClr val="white"/>
                </a:solidFill>
              </a:rPr>
              <a:t>いた</a:t>
            </a:r>
            <a:r>
              <a:rPr lang="ja-JP" altLang="en-US" sz="1400" b="1" dirty="0">
                <a:solidFill>
                  <a:prstClr val="white"/>
                </a:solidFill>
              </a:rPr>
              <a:t>課題</a:t>
            </a:r>
            <a:r>
              <a:rPr lang="ja-JP" altLang="en-US" sz="1400" b="1" dirty="0" smtClean="0">
                <a:solidFill>
                  <a:prstClr val="white"/>
                </a:solidFill>
              </a:rPr>
              <a:t>を</a:t>
            </a:r>
            <a:r>
              <a:rPr lang="ja-JP" altLang="en-US" sz="1400" b="1" dirty="0">
                <a:solidFill>
                  <a:prstClr val="white"/>
                </a:solidFill>
              </a:rPr>
              <a:t>解決</a:t>
            </a:r>
            <a:endParaRPr lang="en-US" altLang="ja-JP" sz="1400" b="1" dirty="0" smtClean="0">
              <a:solidFill>
                <a:prstClr val="white"/>
              </a:solidFill>
            </a:endParaRPr>
          </a:p>
          <a:p>
            <a:pPr algn="ctr" fontAlgn="auto">
              <a:spcBef>
                <a:spcPts val="0"/>
              </a:spcBef>
              <a:spcAft>
                <a:spcPts val="0"/>
              </a:spcAft>
            </a:pPr>
            <a:endParaRPr lang="ja-JP" altLang="en-US" b="1" dirty="0">
              <a:solidFill>
                <a:prstClr val="white"/>
              </a:solidFill>
            </a:endParaRPr>
          </a:p>
        </p:txBody>
      </p:sp>
      <p:cxnSp>
        <p:nvCxnSpPr>
          <p:cNvPr id="35" name="直線矢印コネクタ 34"/>
          <p:cNvCxnSpPr>
            <a:stCxn id="34" idx="0"/>
          </p:cNvCxnSpPr>
          <p:nvPr/>
        </p:nvCxnSpPr>
        <p:spPr>
          <a:xfrm flipV="1">
            <a:off x="8317011" y="3871720"/>
            <a:ext cx="0" cy="54505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6" name="Picture 3"/>
          <p:cNvPicPr>
            <a:picLocks noChangeAspect="1" noChangeArrowheads="1"/>
          </p:cNvPicPr>
          <p:nvPr/>
        </p:nvPicPr>
        <p:blipFill>
          <a:blip r:embed="rId8" cstate="print"/>
          <a:srcRect/>
          <a:stretch>
            <a:fillRect/>
          </a:stretch>
        </p:blipFill>
        <p:spPr bwMode="auto">
          <a:xfrm>
            <a:off x="156071" y="69491"/>
            <a:ext cx="1031553" cy="965709"/>
          </a:xfrm>
          <a:prstGeom prst="rect">
            <a:avLst/>
          </a:prstGeom>
          <a:noFill/>
          <a:ln w="9525">
            <a:noFill/>
            <a:miter lim="800000"/>
            <a:headEnd/>
            <a:tailEnd/>
          </a:ln>
        </p:spPr>
      </p:pic>
    </p:spTree>
    <p:extLst>
      <p:ext uri="{BB962C8B-B14F-4D97-AF65-F5344CB8AC3E}">
        <p14:creationId xmlns:p14="http://schemas.microsoft.com/office/powerpoint/2010/main" val="24576219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11"/>
          <p:cNvSpPr txBox="1">
            <a:spLocks noChangeArrowheads="1"/>
          </p:cNvSpPr>
          <p:nvPr/>
        </p:nvSpPr>
        <p:spPr bwMode="auto">
          <a:xfrm>
            <a:off x="592123" y="2276872"/>
            <a:ext cx="8031192" cy="295138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spcBef>
                <a:spcPct val="50000"/>
              </a:spcBef>
            </a:pPr>
            <a:r>
              <a:rPr lang="ja-JP" altLang="en-US" sz="2400" dirty="0"/>
              <a:t>　</a:t>
            </a:r>
            <a:r>
              <a:rPr lang="ja-JP" altLang="en-US" sz="3200" dirty="0"/>
              <a:t>自殺のない</a:t>
            </a:r>
            <a:r>
              <a:rPr lang="ja-JP" altLang="en-US" sz="3200" dirty="0">
                <a:solidFill>
                  <a:srgbClr val="FF0000"/>
                </a:solidFill>
              </a:rPr>
              <a:t>「生き心地の良い社会」</a:t>
            </a:r>
            <a:r>
              <a:rPr lang="ja-JP" altLang="en-US" sz="3200" dirty="0"/>
              <a:t>を築くために、自殺で亡くなった人</a:t>
            </a:r>
            <a:r>
              <a:rPr lang="ja-JP" altLang="en-US" sz="3200" dirty="0" smtClean="0"/>
              <a:t>たちの</a:t>
            </a:r>
            <a:r>
              <a:rPr lang="ja-JP" altLang="en-US" sz="3200" dirty="0" smtClean="0">
                <a:solidFill>
                  <a:srgbClr val="FF0000"/>
                </a:solidFill>
              </a:rPr>
              <a:t>“</a:t>
            </a:r>
            <a:r>
              <a:rPr lang="ja-JP" altLang="en-US" sz="3200" dirty="0">
                <a:solidFill>
                  <a:srgbClr val="FF0000"/>
                </a:solidFill>
              </a:rPr>
              <a:t>声なき声”</a:t>
            </a:r>
            <a:r>
              <a:rPr lang="ja-JP" altLang="en-US" sz="3200" dirty="0"/>
              <a:t>に耳を傾けて</a:t>
            </a:r>
            <a:r>
              <a:rPr lang="ja-JP" altLang="en-US" sz="3200" dirty="0">
                <a:solidFill>
                  <a:srgbClr val="FF0000"/>
                </a:solidFill>
              </a:rPr>
              <a:t>自殺の実態</a:t>
            </a:r>
            <a:r>
              <a:rPr lang="ja-JP" altLang="en-US" sz="3200" dirty="0"/>
              <a:t>を明らかにし、</a:t>
            </a:r>
            <a:r>
              <a:rPr lang="ja-JP" altLang="en-US" sz="3200" dirty="0">
                <a:solidFill>
                  <a:srgbClr val="FF0000"/>
                </a:solidFill>
              </a:rPr>
              <a:t>社会的な総合対策の立案</a:t>
            </a:r>
            <a:r>
              <a:rPr lang="ja-JP" altLang="en-US" sz="3200" dirty="0"/>
              <a:t>につなげて</a:t>
            </a:r>
            <a:r>
              <a:rPr lang="ja-JP" altLang="en-US" sz="3200" dirty="0" smtClean="0"/>
              <a:t>いく</a:t>
            </a:r>
            <a:endParaRPr lang="ja-JP" altLang="en-US" sz="3200" dirty="0"/>
          </a:p>
        </p:txBody>
      </p:sp>
      <p:sp>
        <p:nvSpPr>
          <p:cNvPr id="7" name="テキスト ボックス 6"/>
          <p:cNvSpPr txBox="1"/>
          <p:nvPr/>
        </p:nvSpPr>
        <p:spPr>
          <a:xfrm>
            <a:off x="251520" y="5662989"/>
            <a:ext cx="8643998" cy="646331"/>
          </a:xfrm>
          <a:prstGeom prst="rect">
            <a:avLst/>
          </a:prstGeom>
          <a:noFill/>
        </p:spPr>
        <p:txBody>
          <a:bodyPr wrap="square" rtlCol="0">
            <a:spAutoFit/>
          </a:bodyPr>
          <a:lstStyle/>
          <a:p>
            <a:pPr algn="ctr"/>
            <a:r>
              <a:rPr kumimoji="1" lang="ja-JP" altLang="en-US" sz="3600" dirty="0" smtClean="0"/>
              <a:t>◆有効な</a:t>
            </a:r>
            <a:r>
              <a:rPr kumimoji="1" lang="ja-JP" altLang="en-US" sz="3600" dirty="0" smtClean="0">
                <a:solidFill>
                  <a:srgbClr val="FF0000"/>
                </a:solidFill>
              </a:rPr>
              <a:t>自殺対策</a:t>
            </a:r>
            <a:r>
              <a:rPr kumimoji="1" lang="ja-JP" altLang="en-US" sz="3600" dirty="0" smtClean="0"/>
              <a:t>と</a:t>
            </a:r>
            <a:r>
              <a:rPr kumimoji="1" lang="ja-JP" altLang="en-US" sz="3600" dirty="0" smtClean="0">
                <a:solidFill>
                  <a:srgbClr val="FF0000"/>
                </a:solidFill>
              </a:rPr>
              <a:t>自死遺族支援</a:t>
            </a:r>
            <a:r>
              <a:rPr lang="ja-JP" altLang="en-US" sz="3600" dirty="0"/>
              <a:t>の</a:t>
            </a:r>
            <a:r>
              <a:rPr kumimoji="1" lang="ja-JP" altLang="en-US" sz="3600" dirty="0" smtClean="0"/>
              <a:t>立案</a:t>
            </a:r>
            <a:endParaRPr kumimoji="1" lang="ja-JP" altLang="en-US" sz="3200" dirty="0"/>
          </a:p>
        </p:txBody>
      </p:sp>
      <p:pic>
        <p:nvPicPr>
          <p:cNvPr id="9" name="Picture 4"/>
          <p:cNvPicPr>
            <a:picLocks noChangeAspect="1" noChangeArrowheads="1"/>
          </p:cNvPicPr>
          <p:nvPr/>
        </p:nvPicPr>
        <p:blipFill>
          <a:blip r:embed="rId3" cstate="print"/>
          <a:srcRect/>
          <a:stretch>
            <a:fillRect/>
          </a:stretch>
        </p:blipFill>
        <p:spPr bwMode="auto">
          <a:xfrm>
            <a:off x="204639" y="155476"/>
            <a:ext cx="1343025" cy="1257300"/>
          </a:xfrm>
          <a:prstGeom prst="rect">
            <a:avLst/>
          </a:prstGeom>
          <a:noFill/>
          <a:ln w="9525">
            <a:noFill/>
            <a:miter lim="800000"/>
            <a:headEnd/>
            <a:tailEnd/>
          </a:ln>
        </p:spPr>
      </p:pic>
      <p:sp>
        <p:nvSpPr>
          <p:cNvPr id="10" name="タイトル 7"/>
          <p:cNvSpPr txBox="1">
            <a:spLocks/>
          </p:cNvSpPr>
          <p:nvPr/>
        </p:nvSpPr>
        <p:spPr bwMode="auto">
          <a:xfrm>
            <a:off x="1691680" y="404664"/>
            <a:ext cx="712876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sz="3600" spc="400" dirty="0" smtClean="0">
                <a:solidFill>
                  <a:schemeClr val="tx1"/>
                </a:solidFill>
                <a:effectLst>
                  <a:outerShdw blurRad="38100" dist="38100" dir="2700000" algn="tl">
                    <a:srgbClr val="C0C0C0"/>
                  </a:outerShdw>
                </a:effectLst>
              </a:rPr>
              <a:t>声なき声に耳を傾ける</a:t>
            </a:r>
            <a:endParaRPr lang="en-US" altLang="ja-JP" sz="3600" spc="400" dirty="0" smtClean="0">
              <a:solidFill>
                <a:schemeClr val="tx1"/>
              </a:solidFill>
              <a:effectLst>
                <a:outerShdw blurRad="38100" dist="38100" dir="2700000" algn="tl">
                  <a:srgbClr val="C0C0C0"/>
                </a:outerShdw>
              </a:effectLst>
            </a:endParaRPr>
          </a:p>
          <a:p>
            <a:pPr>
              <a:defRPr/>
            </a:pPr>
            <a:r>
              <a:rPr lang="ja-JP" altLang="en-US" sz="3600" spc="400" dirty="0" smtClean="0">
                <a:solidFill>
                  <a:schemeClr val="tx1"/>
                </a:solidFill>
                <a:effectLst>
                  <a:outerShdw blurRad="38100" dist="38100" dir="2700000" algn="tl">
                    <a:srgbClr val="C0C0C0"/>
                  </a:outerShdw>
                </a:effectLst>
              </a:rPr>
              <a:t>自殺実態</a:t>
            </a:r>
            <a:r>
              <a:rPr lang="en-US" altLang="ja-JP" sz="3600" spc="400" dirty="0" smtClean="0">
                <a:solidFill>
                  <a:schemeClr val="tx1"/>
                </a:solidFill>
                <a:effectLst>
                  <a:outerShdw blurRad="38100" dist="38100" dir="2700000" algn="tl">
                    <a:srgbClr val="C0C0C0"/>
                  </a:outerShdw>
                </a:effectLst>
              </a:rPr>
              <a:t>1000</a:t>
            </a:r>
            <a:r>
              <a:rPr lang="ja-JP" altLang="en-US" sz="3600" spc="400" dirty="0" smtClean="0">
                <a:solidFill>
                  <a:schemeClr val="tx1"/>
                </a:solidFill>
                <a:effectLst>
                  <a:outerShdw blurRad="38100" dist="38100" dir="2700000" algn="tl">
                    <a:srgbClr val="C0C0C0"/>
                  </a:outerShdw>
                </a:effectLst>
              </a:rPr>
              <a:t>人調査</a:t>
            </a:r>
            <a:endParaRPr lang="en-US" altLang="ja-JP" sz="3600" spc="400" dirty="0">
              <a:solidFill>
                <a:schemeClr val="tx1"/>
              </a:solidFill>
              <a:effectLst>
                <a:outerShdw blurRad="38100" dist="38100" dir="2700000" algn="tl">
                  <a:srgbClr val="C0C0C0"/>
                </a:outerShdw>
              </a:effectLst>
            </a:endParaRPr>
          </a:p>
          <a:p>
            <a:pPr>
              <a:defRPr/>
            </a:pPr>
            <a:r>
              <a:rPr lang="ja-JP" altLang="en-US" sz="3600" spc="400" dirty="0" smtClean="0">
                <a:solidFill>
                  <a:schemeClr val="tx1"/>
                </a:solidFill>
                <a:effectLst>
                  <a:outerShdw blurRad="38100" dist="38100" dir="2700000" algn="tl">
                    <a:srgbClr val="C0C0C0"/>
                  </a:outerShdw>
                </a:effectLst>
              </a:rPr>
              <a:t>（自死遺族への聞き取り調査）</a:t>
            </a:r>
            <a:endParaRPr lang="ja-JP" altLang="en-US" sz="4000" dirty="0" smtClean="0">
              <a:solidFill>
                <a:schemeClr val="tx1"/>
              </a:solidFill>
            </a:endParaRPr>
          </a:p>
        </p:txBody>
      </p:sp>
      <p:pic>
        <p:nvPicPr>
          <p:cNvPr id="11" name="Picture 4"/>
          <p:cNvPicPr>
            <a:picLocks noChangeAspect="1" noChangeArrowheads="1"/>
          </p:cNvPicPr>
          <p:nvPr/>
        </p:nvPicPr>
        <p:blipFill>
          <a:blip r:embed="rId3" cstate="print"/>
          <a:srcRect/>
          <a:stretch>
            <a:fillRect/>
          </a:stretch>
        </p:blipFill>
        <p:spPr bwMode="auto">
          <a:xfrm>
            <a:off x="179388" y="188913"/>
            <a:ext cx="1343025" cy="1257300"/>
          </a:xfrm>
          <a:prstGeom prst="rect">
            <a:avLst/>
          </a:prstGeom>
          <a:noFill/>
          <a:ln w="9525">
            <a:noFill/>
            <a:miter lim="800000"/>
            <a:headEnd/>
            <a:tailEnd/>
          </a:ln>
        </p:spPr>
      </p:pic>
    </p:spTree>
    <p:extLst>
      <p:ext uri="{BB962C8B-B14F-4D97-AF65-F5344CB8AC3E}">
        <p14:creationId xmlns:p14="http://schemas.microsoft.com/office/powerpoint/2010/main" val="365380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4888" y="53752"/>
            <a:ext cx="8229600" cy="1143000"/>
          </a:xfrm>
        </p:spPr>
        <p:txBody>
          <a:bodyPr>
            <a:normAutofit/>
          </a:bodyPr>
          <a:lstStyle/>
          <a:p>
            <a:r>
              <a:rPr lang="ja-JP" altLang="en-US" sz="4000" dirty="0" smtClean="0"/>
              <a:t>パーソナルサポート</a:t>
            </a:r>
            <a:r>
              <a:rPr lang="ja-JP" altLang="en-US" sz="4000" dirty="0"/>
              <a:t>のメリット</a:t>
            </a:r>
            <a:endParaRPr kumimoji="1" lang="ja-JP" altLang="en-US" sz="4000" dirty="0"/>
          </a:p>
        </p:txBody>
      </p:sp>
      <p:sp>
        <p:nvSpPr>
          <p:cNvPr id="3" name="コンテンツ プレースホルダー 2"/>
          <p:cNvSpPr>
            <a:spLocks noGrp="1"/>
          </p:cNvSpPr>
          <p:nvPr>
            <p:ph idx="1"/>
          </p:nvPr>
        </p:nvSpPr>
        <p:spPr>
          <a:xfrm>
            <a:off x="156071" y="1196752"/>
            <a:ext cx="8736409" cy="5414576"/>
          </a:xfrm>
        </p:spPr>
        <p:txBody>
          <a:bodyPr>
            <a:normAutofit/>
          </a:bodyPr>
          <a:lstStyle/>
          <a:p>
            <a:pPr marL="0" indent="0">
              <a:buNone/>
            </a:pPr>
            <a:r>
              <a:rPr lang="ja-JP" altLang="en-US" dirty="0"/>
              <a:t>　</a:t>
            </a:r>
            <a:endParaRPr lang="en-US" altLang="ja-JP" sz="1800" dirty="0"/>
          </a:p>
          <a:p>
            <a:pPr marL="0" indent="0">
              <a:buNone/>
            </a:pPr>
            <a:endParaRPr lang="en-US" altLang="ja-JP" sz="1800" dirty="0" smtClean="0"/>
          </a:p>
          <a:p>
            <a:pPr marL="0" indent="0">
              <a:buNone/>
            </a:pPr>
            <a:r>
              <a:rPr lang="ja-JP" altLang="en-US" sz="1800" dirty="0"/>
              <a:t>　</a:t>
            </a:r>
            <a:r>
              <a:rPr lang="ja-JP" altLang="en-US" sz="1800" dirty="0" smtClean="0"/>
              <a:t>　</a:t>
            </a:r>
            <a:r>
              <a:rPr lang="ja-JP" altLang="en-US" sz="1800" dirty="0"/>
              <a:t>　</a:t>
            </a:r>
            <a:r>
              <a:rPr lang="ja-JP" altLang="en-US" sz="1800" dirty="0" smtClean="0"/>
              <a:t>　 ・複雑な問題を解決するには、支援が途切れないように切れ目なくフォローを</a:t>
            </a:r>
            <a:endParaRPr lang="en-US" altLang="ja-JP" sz="1800" dirty="0" smtClean="0"/>
          </a:p>
          <a:p>
            <a:pPr marL="0" indent="0">
              <a:buNone/>
            </a:pPr>
            <a:r>
              <a:rPr lang="ja-JP" altLang="en-US" sz="1800" dirty="0"/>
              <a:t>　</a:t>
            </a:r>
            <a:r>
              <a:rPr lang="ja-JP" altLang="en-US" sz="1800" dirty="0" smtClean="0"/>
              <a:t>　　　　続けることが必要な場合もある。</a:t>
            </a:r>
            <a:endParaRPr lang="en-US" altLang="ja-JP" sz="1800" dirty="0" smtClean="0"/>
          </a:p>
          <a:p>
            <a:pPr marL="0" indent="0">
              <a:buNone/>
            </a:pPr>
            <a:r>
              <a:rPr lang="ja-JP" altLang="en-US" sz="1800" dirty="0"/>
              <a:t>　</a:t>
            </a:r>
            <a:r>
              <a:rPr lang="ja-JP" altLang="en-US" sz="1800" dirty="0" smtClean="0"/>
              <a:t>　　　・</a:t>
            </a:r>
            <a:r>
              <a:rPr lang="ja-JP" altLang="en-US" sz="1800" u="sng" dirty="0" smtClean="0"/>
              <a:t>支援を受けることに抵抗があり、</a:t>
            </a:r>
            <a:r>
              <a:rPr lang="ja-JP" altLang="en-US" sz="1800" dirty="0" smtClean="0"/>
              <a:t>なかなか具体的な解決につなげられなかったが、</a:t>
            </a:r>
            <a:endParaRPr lang="en-US" altLang="ja-JP" sz="1800" dirty="0" smtClean="0"/>
          </a:p>
          <a:p>
            <a:pPr marL="0" indent="0">
              <a:buNone/>
            </a:pPr>
            <a:r>
              <a:rPr lang="ja-JP" altLang="en-US" sz="1800" dirty="0"/>
              <a:t>　</a:t>
            </a:r>
            <a:r>
              <a:rPr lang="ja-JP" altLang="en-US" sz="1800" dirty="0" smtClean="0"/>
              <a:t>　　　　根気強く関わることにより、支援を受け入れたという事例も複数あり。</a:t>
            </a:r>
            <a:endParaRPr lang="en-US" altLang="ja-JP" sz="1800" dirty="0" smtClean="0"/>
          </a:p>
          <a:p>
            <a:pPr marL="0" indent="0">
              <a:buNone/>
            </a:pPr>
            <a:r>
              <a:rPr lang="ja-JP" altLang="en-US" sz="1800" dirty="0"/>
              <a:t>　</a:t>
            </a:r>
            <a:r>
              <a:rPr lang="ja-JP" altLang="en-US" sz="1800" dirty="0" smtClean="0"/>
              <a:t>　　　・一度うまく行っても</a:t>
            </a:r>
            <a:r>
              <a:rPr lang="ja-JP" altLang="en-US" sz="1800" u="sng" dirty="0" smtClean="0"/>
              <a:t>再度困難な状況に陥る</a:t>
            </a:r>
            <a:r>
              <a:rPr lang="ja-JP" altLang="en-US" sz="1800" dirty="0" smtClean="0"/>
              <a:t>ことがある。継続的に関わることで、</a:t>
            </a:r>
            <a:endParaRPr lang="en-US" altLang="ja-JP" sz="1800" dirty="0" smtClean="0"/>
          </a:p>
          <a:p>
            <a:pPr marL="0" indent="0">
              <a:buNone/>
            </a:pPr>
            <a:r>
              <a:rPr lang="ja-JP" altLang="en-US" sz="1800" dirty="0"/>
              <a:t>　</a:t>
            </a:r>
            <a:r>
              <a:rPr lang="ja-JP" altLang="en-US" sz="1800" dirty="0" smtClean="0"/>
              <a:t>　　　　そういった紆余曲折にも対応することができる。</a:t>
            </a:r>
            <a:endParaRPr lang="en-US" altLang="ja-JP" sz="1800" dirty="0" smtClean="0"/>
          </a:p>
          <a:p>
            <a:pPr marL="0" indent="0">
              <a:buNone/>
            </a:pPr>
            <a:endParaRPr lang="en-US" altLang="ja-JP" sz="1800" dirty="0" smtClean="0"/>
          </a:p>
          <a:p>
            <a:pPr marL="0" indent="0">
              <a:buNone/>
            </a:pPr>
            <a:endParaRPr lang="en-US" altLang="ja-JP" sz="1800" dirty="0"/>
          </a:p>
          <a:p>
            <a:pPr marL="0" indent="0">
              <a:buNone/>
            </a:pPr>
            <a:endParaRPr lang="en-US" altLang="ja-JP" sz="2000" dirty="0" smtClean="0"/>
          </a:p>
          <a:p>
            <a:pPr marL="0" indent="0">
              <a:buNone/>
            </a:pPr>
            <a:r>
              <a:rPr lang="ja-JP" altLang="en-US" sz="2000" dirty="0"/>
              <a:t>　</a:t>
            </a:r>
            <a:r>
              <a:rPr lang="ja-JP" altLang="en-US" sz="2000" dirty="0" smtClean="0"/>
              <a:t>　　　・</a:t>
            </a:r>
            <a:r>
              <a:rPr lang="ja-JP" altLang="en-US" sz="1800" dirty="0" smtClean="0"/>
              <a:t>問題を解決するだけでなく、</a:t>
            </a:r>
            <a:r>
              <a:rPr lang="ja-JP" altLang="en-US" sz="1800" u="sng" dirty="0" smtClean="0"/>
              <a:t>長期的な安定・自立</a:t>
            </a:r>
            <a:r>
              <a:rPr lang="ja-JP" altLang="en-US" sz="1800" dirty="0" smtClean="0"/>
              <a:t>にむけて、本人とともに</a:t>
            </a:r>
            <a:endParaRPr lang="en-US" altLang="ja-JP" sz="1800" dirty="0" smtClean="0"/>
          </a:p>
          <a:p>
            <a:pPr marL="0" indent="0">
              <a:buNone/>
            </a:pPr>
            <a:r>
              <a:rPr lang="ja-JP" altLang="en-US" sz="1800" dirty="0"/>
              <a:t>　</a:t>
            </a:r>
            <a:r>
              <a:rPr lang="ja-JP" altLang="en-US" sz="1800" dirty="0" smtClean="0"/>
              <a:t>　　　　考えることができる。</a:t>
            </a:r>
            <a:endParaRPr lang="en-US" altLang="ja-JP" sz="1800" dirty="0" smtClean="0"/>
          </a:p>
          <a:p>
            <a:pPr marL="0" indent="0">
              <a:buNone/>
            </a:pPr>
            <a:r>
              <a:rPr lang="ja-JP" altLang="en-US" sz="1800" dirty="0"/>
              <a:t>　</a:t>
            </a:r>
            <a:r>
              <a:rPr lang="ja-JP" altLang="en-US" sz="1800" dirty="0" smtClean="0"/>
              <a:t>　　　・そのための「足がかり」として、</a:t>
            </a:r>
            <a:r>
              <a:rPr lang="ja-JP" altLang="en-US" sz="1800" u="sng" dirty="0" smtClean="0"/>
              <a:t>居場所活動を個別支援に連動</a:t>
            </a:r>
            <a:r>
              <a:rPr lang="ja-JP" altLang="en-US" sz="1800" dirty="0" smtClean="0"/>
              <a:t>させて展開。</a:t>
            </a:r>
            <a:endParaRPr lang="en-US" altLang="ja-JP" sz="1800" dirty="0" smtClean="0"/>
          </a:p>
          <a:p>
            <a:pPr marL="0" indent="0">
              <a:buNone/>
            </a:pPr>
            <a:r>
              <a:rPr lang="ja-JP" altLang="en-US" sz="1800" dirty="0"/>
              <a:t>　</a:t>
            </a:r>
            <a:r>
              <a:rPr lang="ja-JP" altLang="en-US" sz="1800" dirty="0" smtClean="0"/>
              <a:t>　　　　 </a:t>
            </a:r>
            <a:endParaRPr kumimoji="1" lang="en-US" altLang="ja-JP" sz="1800" dirty="0"/>
          </a:p>
          <a:p>
            <a:pPr marL="0" indent="0">
              <a:buNone/>
            </a:pPr>
            <a:endParaRPr kumimoji="1" lang="en-US" altLang="ja-JP" dirty="0" smtClean="0"/>
          </a:p>
        </p:txBody>
      </p:sp>
      <p:sp>
        <p:nvSpPr>
          <p:cNvPr id="5" name="角丸四角形 4"/>
          <p:cNvSpPr/>
          <p:nvPr/>
        </p:nvSpPr>
        <p:spPr>
          <a:xfrm>
            <a:off x="539552" y="1380929"/>
            <a:ext cx="5616624" cy="523695"/>
          </a:xfrm>
          <a:prstGeom prst="roundRect">
            <a:avLst/>
          </a:prstGeom>
        </p:spPr>
        <p:style>
          <a:lnRef idx="1">
            <a:schemeClr val="accent6"/>
          </a:lnRef>
          <a:fillRef idx="2">
            <a:schemeClr val="accent6"/>
          </a:fillRef>
          <a:effectRef idx="1">
            <a:schemeClr val="accent6"/>
          </a:effectRef>
          <a:fontRef idx="minor">
            <a:schemeClr val="dk1"/>
          </a:fontRef>
        </p:style>
        <p:txBody>
          <a:bodyPr lIns="36000" rIns="36000" rtlCol="0" anchor="ctr"/>
          <a:lstStyle/>
          <a:p>
            <a:pPr fontAlgn="auto">
              <a:spcBef>
                <a:spcPts val="0"/>
              </a:spcBef>
              <a:spcAft>
                <a:spcPts val="0"/>
              </a:spcAft>
            </a:pPr>
            <a:r>
              <a:rPr lang="ja-JP" altLang="en-US" sz="2000" b="1" dirty="0" smtClean="0">
                <a:solidFill>
                  <a:prstClr val="black"/>
                </a:solidFill>
              </a:rPr>
              <a:t>伴走型支援は、切れ目なくフォローできる</a:t>
            </a:r>
            <a:endParaRPr lang="en-US" altLang="ja-JP" sz="2000" b="1" dirty="0">
              <a:solidFill>
                <a:prstClr val="black"/>
              </a:solidFill>
            </a:endParaRPr>
          </a:p>
        </p:txBody>
      </p:sp>
      <p:sp>
        <p:nvSpPr>
          <p:cNvPr id="6" name="角丸四角形 5"/>
          <p:cNvSpPr/>
          <p:nvPr/>
        </p:nvSpPr>
        <p:spPr>
          <a:xfrm>
            <a:off x="539552" y="4437112"/>
            <a:ext cx="5760640" cy="53130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r>
              <a:rPr lang="ja-JP" altLang="en-US" sz="2000" b="1" dirty="0" smtClean="0">
                <a:solidFill>
                  <a:prstClr val="black"/>
                </a:solidFill>
              </a:rPr>
              <a:t>「次の一歩」への支援ができる</a:t>
            </a:r>
            <a:endParaRPr lang="en-US" altLang="ja-JP" sz="2000" b="1" dirty="0">
              <a:solidFill>
                <a:prstClr val="black"/>
              </a:solidFill>
            </a:endParaRPr>
          </a:p>
        </p:txBody>
      </p:sp>
      <p:pic>
        <p:nvPicPr>
          <p:cNvPr id="7" name="Picture 3"/>
          <p:cNvPicPr>
            <a:picLocks noChangeAspect="1" noChangeArrowheads="1"/>
          </p:cNvPicPr>
          <p:nvPr/>
        </p:nvPicPr>
        <p:blipFill>
          <a:blip r:embed="rId2" cstate="print"/>
          <a:srcRect/>
          <a:stretch>
            <a:fillRect/>
          </a:stretch>
        </p:blipFill>
        <p:spPr bwMode="auto">
          <a:xfrm>
            <a:off x="156071" y="69491"/>
            <a:ext cx="1031553" cy="965709"/>
          </a:xfrm>
          <a:prstGeom prst="rect">
            <a:avLst/>
          </a:prstGeom>
          <a:noFill/>
          <a:ln w="9525">
            <a:noFill/>
            <a:miter lim="800000"/>
            <a:headEnd/>
            <a:tailEnd/>
          </a:ln>
        </p:spPr>
      </p:pic>
    </p:spTree>
    <p:extLst>
      <p:ext uri="{BB962C8B-B14F-4D97-AF65-F5344CB8AC3E}">
        <p14:creationId xmlns:p14="http://schemas.microsoft.com/office/powerpoint/2010/main" val="10995612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7921" y="188640"/>
            <a:ext cx="8229600" cy="1143000"/>
          </a:xfrm>
        </p:spPr>
        <p:txBody>
          <a:bodyPr>
            <a:noAutofit/>
          </a:bodyPr>
          <a:lstStyle/>
          <a:p>
            <a:pPr lvl="0">
              <a:spcBef>
                <a:spcPct val="20000"/>
              </a:spcBef>
            </a:pPr>
            <a:r>
              <a:rPr lang="en-US" altLang="ja-JP" sz="3200" dirty="0" smtClean="0">
                <a:solidFill>
                  <a:prstClr val="black"/>
                </a:solidFill>
              </a:rPr>
              <a:t/>
            </a:r>
            <a:br>
              <a:rPr lang="en-US" altLang="ja-JP" sz="3200" dirty="0" smtClean="0">
                <a:solidFill>
                  <a:prstClr val="black"/>
                </a:solidFill>
              </a:rPr>
            </a:br>
            <a:r>
              <a:rPr lang="ja-JP" altLang="en-US" sz="3200" dirty="0" smtClean="0">
                <a:solidFill>
                  <a:prstClr val="black"/>
                </a:solidFill>
              </a:rPr>
              <a:t>　　</a:t>
            </a:r>
            <a:r>
              <a:rPr lang="en-US" altLang="ja-JP" sz="3200" dirty="0" smtClean="0">
                <a:solidFill>
                  <a:prstClr val="black"/>
                </a:solidFill>
              </a:rPr>
              <a:t>PS</a:t>
            </a:r>
            <a:r>
              <a:rPr lang="ja-JP" altLang="en-US" sz="3200" dirty="0">
                <a:solidFill>
                  <a:prstClr val="black"/>
                </a:solidFill>
              </a:rPr>
              <a:t>支援は、自殺念慮を抱える人だけでなく、</a:t>
            </a:r>
            <a:r>
              <a:rPr lang="en-US" altLang="ja-JP" sz="3200" dirty="0">
                <a:solidFill>
                  <a:prstClr val="black"/>
                </a:solidFill>
              </a:rPr>
              <a:t/>
            </a:r>
            <a:br>
              <a:rPr lang="en-US" altLang="ja-JP" sz="3200" dirty="0">
                <a:solidFill>
                  <a:prstClr val="black"/>
                </a:solidFill>
              </a:rPr>
            </a:br>
            <a:r>
              <a:rPr lang="ja-JP" altLang="en-US" sz="3200" dirty="0">
                <a:solidFill>
                  <a:prstClr val="black"/>
                </a:solidFill>
              </a:rPr>
              <a:t>　　　　　　</a:t>
            </a:r>
            <a:r>
              <a:rPr lang="ja-JP" altLang="en-US" sz="3200" dirty="0" smtClean="0">
                <a:solidFill>
                  <a:prstClr val="black"/>
                </a:solidFill>
              </a:rPr>
              <a:t>様々な生活課題</a:t>
            </a:r>
            <a:r>
              <a:rPr lang="ja-JP" altLang="en-US" sz="3200" dirty="0">
                <a:solidFill>
                  <a:prstClr val="black"/>
                </a:solidFill>
              </a:rPr>
              <a:t>を抱える人</a:t>
            </a:r>
            <a:r>
              <a:rPr lang="ja-JP" altLang="en-US" sz="3200" dirty="0" smtClean="0">
                <a:solidFill>
                  <a:prstClr val="black"/>
                </a:solidFill>
              </a:rPr>
              <a:t>にも有効</a:t>
            </a:r>
            <a:r>
              <a:rPr lang="en-US" altLang="ja-JP" sz="3200" dirty="0">
                <a:solidFill>
                  <a:prstClr val="black"/>
                </a:solidFill>
              </a:rPr>
              <a:t/>
            </a:r>
            <a:br>
              <a:rPr lang="en-US" altLang="ja-JP" sz="3200" dirty="0">
                <a:solidFill>
                  <a:prstClr val="black"/>
                </a:solidFill>
              </a:rPr>
            </a:br>
            <a:endParaRPr kumimoji="1" lang="ja-JP" altLang="en-US" sz="3200" dirty="0"/>
          </a:p>
        </p:txBody>
      </p:sp>
      <p:sp>
        <p:nvSpPr>
          <p:cNvPr id="7" name="正方形/長方形 6"/>
          <p:cNvSpPr/>
          <p:nvPr/>
        </p:nvSpPr>
        <p:spPr>
          <a:xfrm>
            <a:off x="156071" y="1700808"/>
            <a:ext cx="2880320" cy="3384376"/>
          </a:xfrm>
          <a:prstGeom prst="rect">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fontAlgn="auto">
              <a:spcBef>
                <a:spcPts val="0"/>
              </a:spcBef>
              <a:spcAft>
                <a:spcPts val="0"/>
              </a:spcAft>
            </a:pPr>
            <a:endParaRPr lang="en-US" altLang="ja-JP" sz="1600" u="sng" dirty="0" smtClean="0">
              <a:solidFill>
                <a:prstClr val="black"/>
              </a:solidFill>
            </a:endParaRPr>
          </a:p>
          <a:p>
            <a:pPr fontAlgn="auto">
              <a:spcBef>
                <a:spcPts val="0"/>
              </a:spcBef>
              <a:spcAft>
                <a:spcPts val="0"/>
              </a:spcAft>
            </a:pPr>
            <a:r>
              <a:rPr lang="ja-JP" altLang="en-US" sz="1600" u="sng" dirty="0">
                <a:solidFill>
                  <a:prstClr val="black"/>
                </a:solidFill>
              </a:rPr>
              <a:t>親</a:t>
            </a:r>
            <a:r>
              <a:rPr lang="ja-JP" altLang="en-US" sz="1600" u="sng" dirty="0" smtClean="0">
                <a:solidFill>
                  <a:prstClr val="black"/>
                </a:solidFill>
              </a:rPr>
              <a:t>の介護後に自分自身の生活が物心とも困窮</a:t>
            </a:r>
            <a:endParaRPr lang="en-US" altLang="ja-JP" sz="1600" u="sng" dirty="0" smtClean="0">
              <a:solidFill>
                <a:prstClr val="black"/>
              </a:solidFill>
            </a:endParaRPr>
          </a:p>
          <a:p>
            <a:pPr fontAlgn="auto">
              <a:spcBef>
                <a:spcPts val="0"/>
              </a:spcBef>
              <a:spcAft>
                <a:spcPts val="0"/>
              </a:spcAft>
            </a:pPr>
            <a:endParaRPr lang="en-US" altLang="ja-JP" sz="1600" dirty="0">
              <a:solidFill>
                <a:prstClr val="black"/>
              </a:solidFill>
            </a:endParaRPr>
          </a:p>
          <a:p>
            <a:pPr fontAlgn="auto">
              <a:spcBef>
                <a:spcPts val="0"/>
              </a:spcBef>
              <a:spcAft>
                <a:spcPts val="0"/>
              </a:spcAft>
            </a:pPr>
            <a:r>
              <a:rPr lang="en-US" altLang="ja-JP" sz="1600" dirty="0" smtClean="0">
                <a:solidFill>
                  <a:prstClr val="black"/>
                </a:solidFill>
              </a:rPr>
              <a:t>50</a:t>
            </a:r>
            <a:r>
              <a:rPr lang="ja-JP" altLang="en-US" sz="1600" dirty="0" smtClean="0">
                <a:solidFill>
                  <a:prstClr val="black"/>
                </a:solidFill>
              </a:rPr>
              <a:t>代男性。親の介護のため離職。親が亡くなったため、収入</a:t>
            </a:r>
            <a:r>
              <a:rPr lang="en-US" altLang="ja-JP" sz="1600" dirty="0" smtClean="0">
                <a:solidFill>
                  <a:prstClr val="black"/>
                </a:solidFill>
              </a:rPr>
              <a:t>(</a:t>
            </a:r>
            <a:r>
              <a:rPr lang="ja-JP" altLang="en-US" sz="1600" dirty="0" smtClean="0">
                <a:solidFill>
                  <a:prstClr val="black"/>
                </a:solidFill>
              </a:rPr>
              <a:t>年金）が途絶え、本人は抑うつ状態で具体的な行動ができない。年齢の問題で、地域包括では関われない。</a:t>
            </a:r>
            <a:endParaRPr lang="en-US" altLang="ja-JP" sz="1600" dirty="0" smtClean="0">
              <a:solidFill>
                <a:prstClr val="black"/>
              </a:solidFill>
            </a:endParaRPr>
          </a:p>
          <a:p>
            <a:pPr fontAlgn="auto">
              <a:spcBef>
                <a:spcPts val="0"/>
              </a:spcBef>
              <a:spcAft>
                <a:spcPts val="0"/>
              </a:spcAft>
            </a:pPr>
            <a:endParaRPr lang="en-US" altLang="ja-JP" sz="1600" dirty="0">
              <a:solidFill>
                <a:prstClr val="black"/>
              </a:solidFill>
            </a:endParaRPr>
          </a:p>
          <a:p>
            <a:pPr fontAlgn="auto">
              <a:spcBef>
                <a:spcPts val="0"/>
              </a:spcBef>
              <a:spcAft>
                <a:spcPts val="0"/>
              </a:spcAft>
            </a:pPr>
            <a:r>
              <a:rPr lang="ja-JP" altLang="en-US" sz="1600" dirty="0" smtClean="0">
                <a:solidFill>
                  <a:prstClr val="black"/>
                </a:solidFill>
              </a:rPr>
              <a:t>→気持ちの傾聴（親の喪失）</a:t>
            </a:r>
            <a:endParaRPr lang="en-US" altLang="ja-JP" sz="1600" dirty="0" smtClean="0">
              <a:solidFill>
                <a:prstClr val="black"/>
              </a:solidFill>
            </a:endParaRPr>
          </a:p>
          <a:p>
            <a:pPr fontAlgn="auto">
              <a:spcBef>
                <a:spcPts val="0"/>
              </a:spcBef>
              <a:spcAft>
                <a:spcPts val="0"/>
              </a:spcAft>
            </a:pPr>
            <a:r>
              <a:rPr lang="ja-JP" altLang="en-US" sz="1600" dirty="0" smtClean="0">
                <a:solidFill>
                  <a:prstClr val="black"/>
                </a:solidFill>
              </a:rPr>
              <a:t>　</a:t>
            </a:r>
            <a:r>
              <a:rPr lang="ja-JP" altLang="en-US" sz="1600" u="sng" dirty="0" smtClean="0">
                <a:solidFill>
                  <a:prstClr val="black"/>
                </a:solidFill>
              </a:rPr>
              <a:t>経済的困窮の対処</a:t>
            </a:r>
            <a:endParaRPr lang="en-US" altLang="ja-JP" sz="1600" u="sng" dirty="0" smtClean="0">
              <a:solidFill>
                <a:prstClr val="black"/>
              </a:solidFill>
            </a:endParaRPr>
          </a:p>
          <a:p>
            <a:pPr fontAlgn="auto">
              <a:spcBef>
                <a:spcPts val="0"/>
              </a:spcBef>
              <a:spcAft>
                <a:spcPts val="0"/>
              </a:spcAft>
            </a:pPr>
            <a:r>
              <a:rPr lang="ja-JP" altLang="en-US" sz="1600" dirty="0">
                <a:solidFill>
                  <a:prstClr val="black"/>
                </a:solidFill>
              </a:rPr>
              <a:t>　</a:t>
            </a:r>
            <a:r>
              <a:rPr lang="ja-JP" altLang="en-US" sz="1600" u="sng" dirty="0" smtClean="0">
                <a:solidFill>
                  <a:prstClr val="black"/>
                </a:solidFill>
              </a:rPr>
              <a:t>就職活動・居場所参加</a:t>
            </a:r>
            <a:endParaRPr lang="en-US" altLang="ja-JP" sz="1600" u="sng" dirty="0">
              <a:solidFill>
                <a:prstClr val="black"/>
              </a:solidFill>
            </a:endParaRPr>
          </a:p>
          <a:p>
            <a:pPr fontAlgn="auto">
              <a:spcBef>
                <a:spcPts val="0"/>
              </a:spcBef>
              <a:spcAft>
                <a:spcPts val="0"/>
              </a:spcAft>
            </a:pPr>
            <a:endParaRPr lang="ja-JP" altLang="en-US" sz="1600" u="sng" dirty="0">
              <a:solidFill>
                <a:prstClr val="black"/>
              </a:solidFill>
            </a:endParaRPr>
          </a:p>
        </p:txBody>
      </p:sp>
      <p:sp>
        <p:nvSpPr>
          <p:cNvPr id="8" name="正方形/長方形 7"/>
          <p:cNvSpPr/>
          <p:nvPr/>
        </p:nvSpPr>
        <p:spPr>
          <a:xfrm>
            <a:off x="3131840" y="1700808"/>
            <a:ext cx="2880320" cy="3384376"/>
          </a:xfrm>
          <a:prstGeom prst="rect">
            <a:avLst/>
          </a:prstGeom>
          <a:no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fontAlgn="auto">
              <a:spcBef>
                <a:spcPts val="0"/>
              </a:spcBef>
              <a:spcAft>
                <a:spcPts val="0"/>
              </a:spcAft>
            </a:pPr>
            <a:r>
              <a:rPr lang="ja-JP" altLang="en-US" sz="1600" u="sng" dirty="0" smtClean="0">
                <a:solidFill>
                  <a:prstClr val="black"/>
                </a:solidFill>
              </a:rPr>
              <a:t>生活保護利用し、生活は安定するも、周囲につながりなく孤立</a:t>
            </a:r>
            <a:endParaRPr lang="en-US" altLang="ja-JP" sz="1600" u="sng" dirty="0">
              <a:solidFill>
                <a:prstClr val="black"/>
              </a:solidFill>
            </a:endParaRPr>
          </a:p>
          <a:p>
            <a:pPr fontAlgn="auto">
              <a:spcBef>
                <a:spcPts val="0"/>
              </a:spcBef>
              <a:spcAft>
                <a:spcPts val="0"/>
              </a:spcAft>
            </a:pPr>
            <a:endParaRPr lang="en-US" altLang="ja-JP" sz="1600" dirty="0" smtClean="0">
              <a:solidFill>
                <a:prstClr val="black"/>
              </a:solidFill>
            </a:endParaRPr>
          </a:p>
          <a:p>
            <a:pPr fontAlgn="auto">
              <a:spcBef>
                <a:spcPts val="0"/>
              </a:spcBef>
              <a:spcAft>
                <a:spcPts val="0"/>
              </a:spcAft>
            </a:pPr>
            <a:r>
              <a:rPr lang="en-US" altLang="ja-JP" sz="1600" dirty="0" smtClean="0">
                <a:solidFill>
                  <a:prstClr val="black"/>
                </a:solidFill>
              </a:rPr>
              <a:t>60</a:t>
            </a:r>
            <a:r>
              <a:rPr lang="ja-JP" altLang="en-US" sz="1600" dirty="0" smtClean="0">
                <a:solidFill>
                  <a:prstClr val="black"/>
                </a:solidFill>
              </a:rPr>
              <a:t>代男性</a:t>
            </a:r>
            <a:r>
              <a:rPr lang="ja-JP" altLang="en-US" sz="1600" dirty="0">
                <a:solidFill>
                  <a:prstClr val="black"/>
                </a:solidFill>
              </a:rPr>
              <a:t>。生活</a:t>
            </a:r>
            <a:r>
              <a:rPr lang="ja-JP" altLang="en-US" sz="1600" dirty="0" smtClean="0">
                <a:solidFill>
                  <a:prstClr val="black"/>
                </a:solidFill>
              </a:rPr>
              <a:t>保護利用中。身体疾患で失業。就労するのは厳しい状況。</a:t>
            </a:r>
            <a:r>
              <a:rPr lang="ja-JP" altLang="en-US" sz="1600" dirty="0">
                <a:solidFill>
                  <a:prstClr val="black"/>
                </a:solidFill>
              </a:rPr>
              <a:t>他者とのかかわりがほとんどないので、居場所活動を紹介したい。</a:t>
            </a:r>
            <a:endParaRPr lang="en-US" altLang="ja-JP" sz="1600" dirty="0">
              <a:solidFill>
                <a:prstClr val="black"/>
              </a:solidFill>
            </a:endParaRPr>
          </a:p>
          <a:p>
            <a:pPr fontAlgn="auto">
              <a:spcBef>
                <a:spcPts val="0"/>
              </a:spcBef>
              <a:spcAft>
                <a:spcPts val="0"/>
              </a:spcAft>
            </a:pPr>
            <a:endParaRPr lang="en-US" altLang="ja-JP" sz="1600" dirty="0" smtClean="0">
              <a:solidFill>
                <a:prstClr val="black"/>
              </a:solidFill>
            </a:endParaRPr>
          </a:p>
          <a:p>
            <a:pPr fontAlgn="auto">
              <a:spcBef>
                <a:spcPts val="0"/>
              </a:spcBef>
              <a:spcAft>
                <a:spcPts val="0"/>
              </a:spcAft>
            </a:pPr>
            <a:endParaRPr lang="en-US" altLang="ja-JP" sz="1600" dirty="0" smtClean="0">
              <a:solidFill>
                <a:prstClr val="black"/>
              </a:solidFill>
            </a:endParaRPr>
          </a:p>
          <a:p>
            <a:pPr fontAlgn="auto">
              <a:spcBef>
                <a:spcPts val="0"/>
              </a:spcBef>
              <a:spcAft>
                <a:spcPts val="0"/>
              </a:spcAft>
            </a:pPr>
            <a:r>
              <a:rPr lang="ja-JP" altLang="en-US" sz="1600" dirty="0" smtClean="0">
                <a:solidFill>
                  <a:prstClr val="black"/>
                </a:solidFill>
              </a:rPr>
              <a:t>→</a:t>
            </a:r>
            <a:r>
              <a:rPr lang="ja-JP" altLang="en-US" sz="1600" dirty="0">
                <a:solidFill>
                  <a:prstClr val="black"/>
                </a:solidFill>
              </a:rPr>
              <a:t>気持ちの傾聴・</a:t>
            </a:r>
            <a:r>
              <a:rPr lang="ja-JP" altLang="en-US" sz="1600" dirty="0" smtClean="0">
                <a:solidFill>
                  <a:prstClr val="black"/>
                </a:solidFill>
              </a:rPr>
              <a:t>見守り</a:t>
            </a:r>
            <a:endParaRPr lang="en-US" altLang="ja-JP" sz="1600" dirty="0" smtClean="0">
              <a:solidFill>
                <a:prstClr val="black"/>
              </a:solidFill>
            </a:endParaRPr>
          </a:p>
          <a:p>
            <a:pPr fontAlgn="auto">
              <a:spcBef>
                <a:spcPts val="0"/>
              </a:spcBef>
              <a:spcAft>
                <a:spcPts val="0"/>
              </a:spcAft>
            </a:pPr>
            <a:r>
              <a:rPr lang="ja-JP" altLang="en-US" sz="1600" dirty="0">
                <a:solidFill>
                  <a:prstClr val="black"/>
                </a:solidFill>
              </a:rPr>
              <a:t>　</a:t>
            </a:r>
            <a:r>
              <a:rPr lang="ja-JP" altLang="en-US" sz="1600" u="sng" dirty="0">
                <a:solidFill>
                  <a:prstClr val="black"/>
                </a:solidFill>
              </a:rPr>
              <a:t>居場所活動への</a:t>
            </a:r>
            <a:r>
              <a:rPr lang="ja-JP" altLang="en-US" sz="1600" u="sng" dirty="0" smtClean="0">
                <a:solidFill>
                  <a:prstClr val="black"/>
                </a:solidFill>
              </a:rPr>
              <a:t>参加</a:t>
            </a:r>
            <a:endParaRPr lang="en-US" altLang="ja-JP" sz="1600" u="sng" dirty="0" smtClean="0">
              <a:solidFill>
                <a:prstClr val="black"/>
              </a:solidFill>
            </a:endParaRPr>
          </a:p>
          <a:p>
            <a:pPr fontAlgn="auto">
              <a:spcBef>
                <a:spcPts val="0"/>
              </a:spcBef>
              <a:spcAft>
                <a:spcPts val="0"/>
              </a:spcAft>
            </a:pPr>
            <a:r>
              <a:rPr lang="ja-JP" altLang="en-US" sz="1600" dirty="0">
                <a:solidFill>
                  <a:prstClr val="black"/>
                </a:solidFill>
              </a:rPr>
              <a:t>　</a:t>
            </a:r>
            <a:r>
              <a:rPr lang="ja-JP" altLang="en-US" sz="1600" dirty="0" smtClean="0">
                <a:solidFill>
                  <a:prstClr val="black"/>
                </a:solidFill>
              </a:rPr>
              <a:t>他の地域の活動等の情報提供</a:t>
            </a:r>
            <a:endParaRPr lang="en-US" altLang="ja-JP" sz="1600" dirty="0">
              <a:solidFill>
                <a:prstClr val="black"/>
              </a:solidFill>
            </a:endParaRPr>
          </a:p>
        </p:txBody>
      </p:sp>
      <p:sp>
        <p:nvSpPr>
          <p:cNvPr id="9" name="正方形/長方形 8"/>
          <p:cNvSpPr/>
          <p:nvPr/>
        </p:nvSpPr>
        <p:spPr>
          <a:xfrm>
            <a:off x="6156176" y="1700808"/>
            <a:ext cx="2880320" cy="3384376"/>
          </a:xfrm>
          <a:prstGeom prst="rect">
            <a:avLst/>
          </a:prstGeom>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fontAlgn="auto">
              <a:spcBef>
                <a:spcPts val="0"/>
              </a:spcBef>
              <a:spcAft>
                <a:spcPts val="0"/>
              </a:spcAft>
            </a:pPr>
            <a:r>
              <a:rPr lang="ja-JP" altLang="en-US" sz="1600" u="sng" dirty="0" smtClean="0">
                <a:solidFill>
                  <a:prstClr val="black"/>
                </a:solidFill>
              </a:rPr>
              <a:t>支援策、制度を知らず、行き詰っていた若者</a:t>
            </a:r>
            <a:endParaRPr lang="en-US" altLang="ja-JP" sz="1600" u="sng" dirty="0" smtClean="0">
              <a:solidFill>
                <a:prstClr val="black"/>
              </a:solidFill>
            </a:endParaRPr>
          </a:p>
          <a:p>
            <a:pPr fontAlgn="auto">
              <a:spcBef>
                <a:spcPts val="0"/>
              </a:spcBef>
              <a:spcAft>
                <a:spcPts val="0"/>
              </a:spcAft>
            </a:pPr>
            <a:endParaRPr lang="en-US" altLang="ja-JP" sz="1600" u="sng" dirty="0">
              <a:solidFill>
                <a:prstClr val="black"/>
              </a:solidFill>
            </a:endParaRPr>
          </a:p>
          <a:p>
            <a:pPr fontAlgn="auto">
              <a:spcBef>
                <a:spcPts val="0"/>
              </a:spcBef>
              <a:spcAft>
                <a:spcPts val="0"/>
              </a:spcAft>
            </a:pPr>
            <a:r>
              <a:rPr lang="en-US" altLang="ja-JP" sz="1600" dirty="0" smtClean="0">
                <a:solidFill>
                  <a:prstClr val="black"/>
                </a:solidFill>
              </a:rPr>
              <a:t>20</a:t>
            </a:r>
            <a:r>
              <a:rPr lang="ja-JP" altLang="en-US" sz="1600" dirty="0" smtClean="0">
                <a:solidFill>
                  <a:prstClr val="black"/>
                </a:solidFill>
              </a:rPr>
              <a:t>代男性。元々親子関係がうまくいかず、就労して家を出たが、失業し、住居喪失の危機に。どのように今の状況に対処していけばよいのか、分からない。</a:t>
            </a:r>
            <a:endParaRPr lang="en-US" altLang="ja-JP" sz="1600" dirty="0" smtClean="0">
              <a:solidFill>
                <a:prstClr val="black"/>
              </a:solidFill>
            </a:endParaRPr>
          </a:p>
          <a:p>
            <a:pPr fontAlgn="auto">
              <a:spcBef>
                <a:spcPts val="0"/>
              </a:spcBef>
              <a:spcAft>
                <a:spcPts val="0"/>
              </a:spcAft>
            </a:pPr>
            <a:endParaRPr lang="en-US" altLang="ja-JP" sz="1600" dirty="0" smtClean="0">
              <a:solidFill>
                <a:prstClr val="black"/>
              </a:solidFill>
            </a:endParaRPr>
          </a:p>
          <a:p>
            <a:pPr fontAlgn="auto">
              <a:spcBef>
                <a:spcPts val="0"/>
              </a:spcBef>
              <a:spcAft>
                <a:spcPts val="0"/>
              </a:spcAft>
            </a:pPr>
            <a:r>
              <a:rPr lang="ja-JP" altLang="en-US" sz="1600" dirty="0" smtClean="0">
                <a:solidFill>
                  <a:prstClr val="black"/>
                </a:solidFill>
              </a:rPr>
              <a:t>→</a:t>
            </a:r>
            <a:r>
              <a:rPr lang="ja-JP" altLang="en-US" sz="1600" dirty="0">
                <a:solidFill>
                  <a:prstClr val="black"/>
                </a:solidFill>
              </a:rPr>
              <a:t>気持ちの傾聴・</a:t>
            </a:r>
            <a:r>
              <a:rPr lang="ja-JP" altLang="en-US" sz="1600" dirty="0" smtClean="0">
                <a:solidFill>
                  <a:prstClr val="black"/>
                </a:solidFill>
              </a:rPr>
              <a:t>見守り</a:t>
            </a:r>
            <a:endParaRPr lang="en-US" altLang="ja-JP" sz="1600" dirty="0" smtClean="0">
              <a:solidFill>
                <a:prstClr val="black"/>
              </a:solidFill>
            </a:endParaRPr>
          </a:p>
          <a:p>
            <a:pPr fontAlgn="auto">
              <a:spcBef>
                <a:spcPts val="0"/>
              </a:spcBef>
              <a:spcAft>
                <a:spcPts val="0"/>
              </a:spcAft>
            </a:pPr>
            <a:r>
              <a:rPr lang="ja-JP" altLang="en-US" sz="1600" dirty="0">
                <a:solidFill>
                  <a:prstClr val="black"/>
                </a:solidFill>
              </a:rPr>
              <a:t>　</a:t>
            </a:r>
            <a:r>
              <a:rPr lang="ja-JP" altLang="en-US" sz="1600" dirty="0" smtClean="0">
                <a:solidFill>
                  <a:prstClr val="black"/>
                </a:solidFill>
              </a:rPr>
              <a:t>経済困窮、住居喪失への対処</a:t>
            </a:r>
            <a:endParaRPr lang="en-US" altLang="ja-JP" sz="1600" dirty="0">
              <a:solidFill>
                <a:prstClr val="black"/>
              </a:solidFill>
            </a:endParaRPr>
          </a:p>
          <a:p>
            <a:pPr fontAlgn="auto">
              <a:spcBef>
                <a:spcPts val="0"/>
              </a:spcBef>
              <a:spcAft>
                <a:spcPts val="0"/>
              </a:spcAft>
            </a:pPr>
            <a:r>
              <a:rPr lang="ja-JP" altLang="en-US" sz="1600" dirty="0">
                <a:solidFill>
                  <a:prstClr val="black"/>
                </a:solidFill>
              </a:rPr>
              <a:t>　</a:t>
            </a:r>
            <a:r>
              <a:rPr lang="ja-JP" altLang="en-US" sz="1600" u="sng" dirty="0">
                <a:solidFill>
                  <a:prstClr val="black"/>
                </a:solidFill>
              </a:rPr>
              <a:t>将来について語る場を持つ</a:t>
            </a:r>
            <a:endParaRPr lang="en-US" altLang="ja-JP" sz="1600" u="sng" dirty="0">
              <a:solidFill>
                <a:prstClr val="black"/>
              </a:solidFill>
            </a:endParaRPr>
          </a:p>
          <a:p>
            <a:pPr fontAlgn="auto">
              <a:spcBef>
                <a:spcPts val="0"/>
              </a:spcBef>
              <a:spcAft>
                <a:spcPts val="0"/>
              </a:spcAft>
            </a:pPr>
            <a:r>
              <a:rPr lang="ja-JP" altLang="en-US" sz="1600" dirty="0">
                <a:solidFill>
                  <a:prstClr val="black"/>
                </a:solidFill>
              </a:rPr>
              <a:t>　</a:t>
            </a:r>
            <a:r>
              <a:rPr lang="ja-JP" altLang="en-US" sz="1600" u="sng" dirty="0">
                <a:solidFill>
                  <a:prstClr val="black"/>
                </a:solidFill>
              </a:rPr>
              <a:t>自立の方法を</a:t>
            </a:r>
            <a:r>
              <a:rPr lang="ja-JP" altLang="en-US" sz="1600" u="sng" dirty="0" smtClean="0">
                <a:solidFill>
                  <a:prstClr val="black"/>
                </a:solidFill>
              </a:rPr>
              <a:t>探る</a:t>
            </a:r>
            <a:endParaRPr lang="en-US" altLang="ja-JP" sz="1600" dirty="0">
              <a:solidFill>
                <a:prstClr val="black"/>
              </a:solidFill>
            </a:endParaRPr>
          </a:p>
        </p:txBody>
      </p:sp>
      <p:sp>
        <p:nvSpPr>
          <p:cNvPr id="10" name="角丸四角形 9"/>
          <p:cNvSpPr/>
          <p:nvPr/>
        </p:nvSpPr>
        <p:spPr>
          <a:xfrm>
            <a:off x="323528" y="5517232"/>
            <a:ext cx="8568952" cy="86409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r>
              <a:rPr lang="ja-JP" altLang="en-US" sz="2000" dirty="0" smtClean="0">
                <a:solidFill>
                  <a:prstClr val="black"/>
                </a:solidFill>
              </a:rPr>
              <a:t>パーソナルサポートでの支援の基本的な仕組みは、どのような問題への対応であっても、紆余曲折</a:t>
            </a:r>
            <a:r>
              <a:rPr lang="ja-JP" altLang="en-US" sz="2000" dirty="0">
                <a:solidFill>
                  <a:prstClr val="black"/>
                </a:solidFill>
              </a:rPr>
              <a:t>はありつつ</a:t>
            </a:r>
            <a:r>
              <a:rPr lang="ja-JP" altLang="en-US" sz="2000" dirty="0" smtClean="0">
                <a:solidFill>
                  <a:prstClr val="black"/>
                </a:solidFill>
              </a:rPr>
              <a:t>も、役立つものにできる可能性がある。</a:t>
            </a:r>
            <a:endParaRPr lang="ja-JP" altLang="en-US" sz="2000" dirty="0">
              <a:solidFill>
                <a:prstClr val="black"/>
              </a:solidFill>
            </a:endParaRPr>
          </a:p>
        </p:txBody>
      </p:sp>
      <p:pic>
        <p:nvPicPr>
          <p:cNvPr id="11" name="Picture 3"/>
          <p:cNvPicPr>
            <a:picLocks noChangeAspect="1" noChangeArrowheads="1"/>
          </p:cNvPicPr>
          <p:nvPr/>
        </p:nvPicPr>
        <p:blipFill>
          <a:blip r:embed="rId2" cstate="print"/>
          <a:srcRect/>
          <a:stretch>
            <a:fillRect/>
          </a:stretch>
        </p:blipFill>
        <p:spPr bwMode="auto">
          <a:xfrm>
            <a:off x="156071" y="69491"/>
            <a:ext cx="1031553" cy="965709"/>
          </a:xfrm>
          <a:prstGeom prst="rect">
            <a:avLst/>
          </a:prstGeom>
          <a:noFill/>
          <a:ln w="9525">
            <a:noFill/>
            <a:miter lim="800000"/>
            <a:headEnd/>
            <a:tailEnd/>
          </a:ln>
        </p:spPr>
      </p:pic>
    </p:spTree>
    <p:extLst>
      <p:ext uri="{BB962C8B-B14F-4D97-AF65-F5344CB8AC3E}">
        <p14:creationId xmlns:p14="http://schemas.microsoft.com/office/powerpoint/2010/main" val="18038825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p:cNvPicPr>
            <a:picLocks noChangeAspect="1" noChangeArrowheads="1"/>
          </p:cNvPicPr>
          <p:nvPr/>
        </p:nvPicPr>
        <p:blipFill>
          <a:blip r:embed="rId3" cstate="print"/>
          <a:srcRect/>
          <a:stretch>
            <a:fillRect/>
          </a:stretch>
        </p:blipFill>
        <p:spPr bwMode="auto">
          <a:xfrm>
            <a:off x="179388" y="188913"/>
            <a:ext cx="1343025" cy="1257300"/>
          </a:xfrm>
          <a:prstGeom prst="rect">
            <a:avLst/>
          </a:prstGeom>
          <a:noFill/>
        </p:spPr>
      </p:pic>
      <p:sp>
        <p:nvSpPr>
          <p:cNvPr id="419843" name="Rectangle 3"/>
          <p:cNvSpPr>
            <a:spLocks noChangeArrowheads="1"/>
          </p:cNvSpPr>
          <p:nvPr/>
        </p:nvSpPr>
        <p:spPr bwMode="auto">
          <a:xfrm>
            <a:off x="71200" y="3536055"/>
            <a:ext cx="3474932" cy="1799425"/>
          </a:xfrm>
          <a:prstGeom prst="rect">
            <a:avLst/>
          </a:prstGeom>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lstStyle/>
          <a:p>
            <a:pPr>
              <a:spcBef>
                <a:spcPct val="20000"/>
              </a:spcBef>
              <a:tabLst>
                <a:tab pos="5197475" algn="l"/>
              </a:tabLst>
            </a:pPr>
            <a:r>
              <a:rPr lang="en-US" altLang="ja-JP" b="1" u="sng" dirty="0" smtClean="0">
                <a:solidFill>
                  <a:srgbClr val="000000"/>
                </a:solidFill>
                <a:latin typeface="ＭＳ Ｐゴシック"/>
              </a:rPr>
              <a:t>【VOICE</a:t>
            </a:r>
            <a:r>
              <a:rPr lang="ja-JP" altLang="en-US" b="1" u="sng" dirty="0" smtClean="0">
                <a:solidFill>
                  <a:srgbClr val="000000"/>
                </a:solidFill>
                <a:latin typeface="ＭＳ Ｐゴシック"/>
              </a:rPr>
              <a:t>　</a:t>
            </a:r>
            <a:r>
              <a:rPr lang="en-US" altLang="ja-JP" b="1" u="sng" dirty="0" smtClean="0">
                <a:solidFill>
                  <a:srgbClr val="000000"/>
                </a:solidFill>
                <a:latin typeface="ＭＳ Ｐゴシック"/>
              </a:rPr>
              <a:t>SHARING】</a:t>
            </a:r>
          </a:p>
          <a:p>
            <a:pPr>
              <a:spcBef>
                <a:spcPct val="20000"/>
              </a:spcBef>
              <a:tabLst>
                <a:tab pos="5197475" algn="l"/>
              </a:tabLst>
            </a:pPr>
            <a:r>
              <a:rPr lang="ja-JP" altLang="en-US" dirty="0" smtClean="0">
                <a:solidFill>
                  <a:srgbClr val="000000"/>
                </a:solidFill>
              </a:rPr>
              <a:t>休</a:t>
            </a:r>
            <a:r>
              <a:rPr lang="ja-JP" altLang="en-US" dirty="0">
                <a:solidFill>
                  <a:srgbClr val="000000"/>
                </a:solidFill>
              </a:rPr>
              <a:t>学生、または休学を考えている</a:t>
            </a:r>
            <a:r>
              <a:rPr lang="ja-JP" altLang="en-US" dirty="0">
                <a:solidFill>
                  <a:srgbClr val="FF0000"/>
                </a:solidFill>
              </a:rPr>
              <a:t>学生同士が、悩みやいきづらさを語り合う</a:t>
            </a:r>
            <a:r>
              <a:rPr lang="ja-JP" altLang="en-US" dirty="0">
                <a:solidFill>
                  <a:srgbClr val="000000"/>
                </a:solidFill>
              </a:rPr>
              <a:t>つどいの</a:t>
            </a:r>
            <a:r>
              <a:rPr lang="ja-JP" altLang="en-US" dirty="0" smtClean="0">
                <a:solidFill>
                  <a:srgbClr val="000000"/>
                </a:solidFill>
              </a:rPr>
              <a:t>場</a:t>
            </a:r>
            <a:r>
              <a:rPr lang="en-US" altLang="ja-JP" dirty="0" smtClean="0">
                <a:solidFill>
                  <a:srgbClr val="000000"/>
                </a:solidFill>
              </a:rPr>
              <a:t>.</a:t>
            </a:r>
            <a:r>
              <a:rPr lang="ja-JP" altLang="en-US" dirty="0" smtClean="0">
                <a:solidFill>
                  <a:srgbClr val="000000"/>
                </a:solidFill>
              </a:rPr>
              <a:t>スタッフの学生有志も</a:t>
            </a:r>
            <a:r>
              <a:rPr lang="ja-JP" altLang="en-US" dirty="0">
                <a:solidFill>
                  <a:srgbClr val="000000"/>
                </a:solidFill>
              </a:rPr>
              <a:t>“悩みを抱える学生”として</a:t>
            </a:r>
            <a:r>
              <a:rPr lang="ja-JP" altLang="en-US" dirty="0" smtClean="0">
                <a:solidFill>
                  <a:srgbClr val="000000"/>
                </a:solidFill>
              </a:rPr>
              <a:t>参加</a:t>
            </a:r>
            <a:r>
              <a:rPr lang="en-US" altLang="ja-JP" dirty="0" smtClean="0">
                <a:solidFill>
                  <a:srgbClr val="000000"/>
                </a:solidFill>
              </a:rPr>
              <a:t>.</a:t>
            </a:r>
          </a:p>
          <a:p>
            <a:pPr>
              <a:spcBef>
                <a:spcPct val="20000"/>
              </a:spcBef>
              <a:tabLst>
                <a:tab pos="5197475" algn="l"/>
              </a:tabLst>
            </a:pPr>
            <a:endParaRPr lang="en-US" altLang="ja-JP" dirty="0" smtClean="0">
              <a:solidFill>
                <a:srgbClr val="000000"/>
              </a:solidFill>
              <a:latin typeface="ＭＳ Ｐゴシック"/>
            </a:endParaRPr>
          </a:p>
        </p:txBody>
      </p:sp>
      <p:sp>
        <p:nvSpPr>
          <p:cNvPr id="5" name="タイトル 7"/>
          <p:cNvSpPr txBox="1">
            <a:spLocks/>
          </p:cNvSpPr>
          <p:nvPr/>
        </p:nvSpPr>
        <p:spPr bwMode="auto">
          <a:xfrm>
            <a:off x="1763713" y="-27384"/>
            <a:ext cx="6923087" cy="13684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ja-JP" altLang="en-US" sz="4000" kern="0" spc="400" dirty="0" smtClean="0">
                <a:solidFill>
                  <a:srgbClr val="FF0000"/>
                </a:solidFill>
                <a:effectLst>
                  <a:outerShdw blurRad="38100" dist="38100" dir="2700000" algn="tl">
                    <a:srgbClr val="C0C0C0"/>
                  </a:outerShdw>
                </a:effectLst>
                <a:latin typeface="Arial"/>
                <a:ea typeface="ＭＳ Ｐゴシック"/>
              </a:rPr>
              <a:t>学生による</a:t>
            </a:r>
            <a:r>
              <a:rPr lang="ja-JP" altLang="en-US" sz="4000" kern="0" spc="400" dirty="0" smtClean="0">
                <a:solidFill>
                  <a:srgbClr val="000000"/>
                </a:solidFill>
                <a:effectLst>
                  <a:outerShdw blurRad="38100" dist="38100" dir="2700000" algn="tl">
                    <a:srgbClr val="C0C0C0"/>
                  </a:outerShdw>
                </a:effectLst>
                <a:latin typeface="Arial"/>
                <a:ea typeface="ＭＳ Ｐゴシック"/>
              </a:rPr>
              <a:t>取組み</a:t>
            </a:r>
            <a:endParaRPr lang="ja-JP" altLang="en-US" sz="4000" kern="0" dirty="0" smtClean="0">
              <a:solidFill>
                <a:srgbClr val="000000"/>
              </a:solidFill>
              <a:latin typeface="Arial"/>
              <a:ea typeface="ＭＳ Ｐゴシック"/>
            </a:endParaRPr>
          </a:p>
        </p:txBody>
      </p:sp>
      <p:sp>
        <p:nvSpPr>
          <p:cNvPr id="8" name="Rectangle 3"/>
          <p:cNvSpPr>
            <a:spLocks noChangeArrowheads="1"/>
          </p:cNvSpPr>
          <p:nvPr/>
        </p:nvSpPr>
        <p:spPr bwMode="auto">
          <a:xfrm>
            <a:off x="205150" y="2006596"/>
            <a:ext cx="8687330" cy="1224136"/>
          </a:xfrm>
          <a:prstGeom prst="rect">
            <a:avLst/>
          </a:prstGeom>
          <a:solidFill>
            <a:srgbClr val="FFC000">
              <a:alpha val="38000"/>
            </a:srgbClr>
          </a:solidFill>
          <a:ln w="19050">
            <a:solidFill>
              <a:schemeClr val="tx1"/>
            </a:solidFill>
            <a:miter lim="800000"/>
            <a:headEnd/>
            <a:tailEnd/>
          </a:ln>
          <a:effectLst/>
        </p:spPr>
        <p:txBody>
          <a:bodyPr/>
          <a:lstStyle/>
          <a:p>
            <a:pPr>
              <a:spcBef>
                <a:spcPct val="20000"/>
              </a:spcBef>
              <a:tabLst>
                <a:tab pos="5197475" algn="l"/>
              </a:tabLst>
            </a:pPr>
            <a:r>
              <a:rPr lang="ja-JP" altLang="en-US" sz="2400" dirty="0" smtClean="0">
                <a:solidFill>
                  <a:srgbClr val="000000"/>
                </a:solidFill>
              </a:rPr>
              <a:t>ライフリンクの学生意見交換会で、ある学生が「</a:t>
            </a:r>
            <a:r>
              <a:rPr lang="ja-JP" altLang="en-US" sz="2400" dirty="0">
                <a:solidFill>
                  <a:srgbClr val="000000"/>
                </a:solidFill>
              </a:rPr>
              <a:t>休学してた時、生きるのがものすごくしんどかった」と告白したことがきっかけ</a:t>
            </a:r>
            <a:r>
              <a:rPr lang="ja-JP" altLang="en-US" sz="2400" dirty="0" smtClean="0">
                <a:solidFill>
                  <a:srgbClr val="000000"/>
                </a:solidFill>
              </a:rPr>
              <a:t>で、</a:t>
            </a:r>
            <a:r>
              <a:rPr lang="ja-JP" altLang="en-US" sz="2400" dirty="0" smtClean="0">
                <a:solidFill>
                  <a:srgbClr val="FF0000"/>
                </a:solidFill>
              </a:rPr>
              <a:t>大学生有志</a:t>
            </a:r>
            <a:r>
              <a:rPr lang="ja-JP" altLang="en-US" sz="2400" dirty="0" smtClean="0">
                <a:solidFill>
                  <a:srgbClr val="000000"/>
                </a:solidFill>
              </a:rPr>
              <a:t>により結成。学生メンバーが運営を担っている。</a:t>
            </a:r>
            <a:endParaRPr lang="en-US" altLang="ja-JP" sz="2000" b="1" dirty="0" smtClean="0">
              <a:solidFill>
                <a:srgbClr val="FF0000"/>
              </a:solidFill>
            </a:endParaRPr>
          </a:p>
        </p:txBody>
      </p:sp>
      <p:sp>
        <p:nvSpPr>
          <p:cNvPr id="9" name="Rectangle 3"/>
          <p:cNvSpPr>
            <a:spLocks noChangeArrowheads="1"/>
          </p:cNvSpPr>
          <p:nvPr/>
        </p:nvSpPr>
        <p:spPr bwMode="auto">
          <a:xfrm>
            <a:off x="71201" y="5445224"/>
            <a:ext cx="3474932" cy="1363949"/>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a:lstStyle/>
          <a:p>
            <a:pPr>
              <a:spcBef>
                <a:spcPct val="20000"/>
              </a:spcBef>
              <a:tabLst>
                <a:tab pos="5197475" algn="l"/>
              </a:tabLst>
            </a:pPr>
            <a:r>
              <a:rPr lang="ja-JP" altLang="en-US" dirty="0" smtClean="0">
                <a:solidFill>
                  <a:srgbClr val="000000"/>
                </a:solidFill>
                <a:latin typeface="ＭＳ Ｐゴシック"/>
              </a:rPr>
              <a:t>◆</a:t>
            </a:r>
            <a:r>
              <a:rPr lang="ja-JP" altLang="en-US" dirty="0" smtClean="0">
                <a:solidFill>
                  <a:srgbClr val="FF0000"/>
                </a:solidFill>
                <a:latin typeface="ＭＳ Ｐゴシック"/>
              </a:rPr>
              <a:t>同世代</a:t>
            </a:r>
            <a:r>
              <a:rPr lang="ja-JP" altLang="en-US" dirty="0" smtClean="0">
                <a:solidFill>
                  <a:srgbClr val="000000"/>
                </a:solidFill>
                <a:latin typeface="ＭＳ Ｐゴシック"/>
              </a:rPr>
              <a:t>の学生自身による取組</a:t>
            </a:r>
            <a:endParaRPr lang="en-US" altLang="ja-JP" dirty="0" smtClean="0">
              <a:solidFill>
                <a:srgbClr val="000000"/>
              </a:solidFill>
              <a:latin typeface="ＭＳ Ｐゴシック"/>
            </a:endParaRPr>
          </a:p>
          <a:p>
            <a:pPr>
              <a:spcBef>
                <a:spcPct val="20000"/>
              </a:spcBef>
              <a:tabLst>
                <a:tab pos="5197475" algn="l"/>
              </a:tabLst>
            </a:pPr>
            <a:r>
              <a:rPr lang="ja-JP" altLang="en-US" spc="-40" dirty="0" smtClean="0">
                <a:solidFill>
                  <a:srgbClr val="000000"/>
                </a:solidFill>
                <a:latin typeface="ＭＳ Ｐゴシック"/>
              </a:rPr>
              <a:t>◆休学経験のある</a:t>
            </a:r>
            <a:r>
              <a:rPr lang="ja-JP" altLang="en-US" spc="-40" dirty="0" smtClean="0">
                <a:solidFill>
                  <a:srgbClr val="FF0000"/>
                </a:solidFill>
                <a:latin typeface="ＭＳ Ｐゴシック"/>
              </a:rPr>
              <a:t>元当事者も参画</a:t>
            </a:r>
            <a:endParaRPr lang="en-US" altLang="ja-JP" spc="-40" dirty="0" smtClean="0">
              <a:solidFill>
                <a:srgbClr val="FF0000"/>
              </a:solidFill>
              <a:latin typeface="ＭＳ Ｐゴシック"/>
            </a:endParaRPr>
          </a:p>
          <a:p>
            <a:pPr>
              <a:spcBef>
                <a:spcPct val="20000"/>
              </a:spcBef>
              <a:tabLst>
                <a:tab pos="5197475" algn="l"/>
              </a:tabLst>
            </a:pPr>
            <a:r>
              <a:rPr lang="ja-JP" altLang="en-US" spc="-40" dirty="0" smtClean="0">
                <a:solidFill>
                  <a:srgbClr val="000000"/>
                </a:solidFill>
                <a:latin typeface="ＭＳ Ｐゴシック"/>
              </a:rPr>
              <a:t>◆広報媒体も若者に親和性の高い</a:t>
            </a:r>
            <a:endParaRPr lang="en-US" altLang="ja-JP" spc="-40" dirty="0" smtClean="0">
              <a:solidFill>
                <a:srgbClr val="000000"/>
              </a:solidFill>
              <a:latin typeface="ＭＳ Ｐゴシック"/>
            </a:endParaRPr>
          </a:p>
          <a:p>
            <a:pPr>
              <a:spcBef>
                <a:spcPct val="20000"/>
              </a:spcBef>
              <a:tabLst>
                <a:tab pos="5197475" algn="l"/>
              </a:tabLst>
            </a:pPr>
            <a:r>
              <a:rPr lang="ja-JP" altLang="en-US" spc="-40" dirty="0">
                <a:solidFill>
                  <a:srgbClr val="000000"/>
                </a:solidFill>
                <a:latin typeface="ＭＳ Ｐゴシック"/>
              </a:rPr>
              <a:t>　</a:t>
            </a:r>
            <a:r>
              <a:rPr lang="ja-JP" altLang="en-US" spc="-40" dirty="0" smtClean="0">
                <a:solidFill>
                  <a:srgbClr val="000000"/>
                </a:solidFill>
                <a:latin typeface="ＭＳ Ｐゴシック"/>
              </a:rPr>
              <a:t> ツールを活用</a:t>
            </a:r>
            <a:endParaRPr lang="en-US" altLang="ja-JP" spc="-40" dirty="0" smtClean="0">
              <a:solidFill>
                <a:srgbClr val="000000"/>
              </a:solidFill>
              <a:latin typeface="ＭＳ Ｐゴシック"/>
            </a:endParaRPr>
          </a:p>
        </p:txBody>
      </p:sp>
      <p:sp>
        <p:nvSpPr>
          <p:cNvPr id="7" name="テキスト ボックス 6"/>
          <p:cNvSpPr txBox="1"/>
          <p:nvPr/>
        </p:nvSpPr>
        <p:spPr>
          <a:xfrm>
            <a:off x="1979712" y="1124744"/>
            <a:ext cx="5832648" cy="584775"/>
          </a:xfrm>
          <a:prstGeom prst="rect">
            <a:avLst/>
          </a:prstGeom>
          <a:solidFill>
            <a:srgbClr val="FFFF99"/>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spcBef>
                <a:spcPct val="20000"/>
              </a:spcBef>
              <a:tabLst>
                <a:tab pos="5197475" algn="l"/>
              </a:tabLst>
            </a:pPr>
            <a:r>
              <a:rPr lang="ja-JP" altLang="en-US" sz="3200" dirty="0" smtClean="0">
                <a:solidFill>
                  <a:srgbClr val="FF0000"/>
                </a:solidFill>
                <a:effectLst>
                  <a:outerShdw blurRad="38100" dist="38100" dir="2700000" algn="tl">
                    <a:srgbClr val="000000">
                      <a:alpha val="43137"/>
                    </a:srgbClr>
                  </a:outerShdw>
                </a:effectLst>
              </a:rPr>
              <a:t>休学生</a:t>
            </a:r>
            <a:r>
              <a:rPr lang="ja-JP" altLang="en-US" sz="3200" dirty="0" smtClean="0">
                <a:solidFill>
                  <a:srgbClr val="000000"/>
                </a:solidFill>
                <a:effectLst>
                  <a:outerShdw blurRad="38100" dist="38100" dir="2700000" algn="tl">
                    <a:srgbClr val="000000">
                      <a:alpha val="43137"/>
                    </a:srgbClr>
                  </a:outerShdw>
                </a:effectLst>
              </a:rPr>
              <a:t>の居場所づくり</a:t>
            </a:r>
            <a:endParaRPr lang="en-US" altLang="ja-JP" sz="3200" dirty="0" smtClean="0">
              <a:solidFill>
                <a:srgbClr val="000000"/>
              </a:solidFill>
              <a:effectLst>
                <a:outerShdw blurRad="38100" dist="38100" dir="2700000" algn="tl">
                  <a:srgbClr val="000000">
                    <a:alpha val="43137"/>
                  </a:srgbClr>
                </a:outerShdw>
              </a:effectLst>
            </a:endParaRPr>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r="7316" b="16480"/>
          <a:stretch/>
        </p:blipFill>
        <p:spPr>
          <a:xfrm>
            <a:off x="3599400" y="3550195"/>
            <a:ext cx="2692267" cy="3188380"/>
          </a:xfrm>
          <a:prstGeom prst="rect">
            <a:avLst/>
          </a:prstGeom>
          <a:ln>
            <a:solidFill>
              <a:schemeClr val="tx1"/>
            </a:solidFill>
          </a:ln>
        </p:spPr>
      </p:pic>
      <p:pic>
        <p:nvPicPr>
          <p:cNvPr id="3" name="図 2"/>
          <p:cNvPicPr>
            <a:picLocks/>
          </p:cNvPicPr>
          <p:nvPr/>
        </p:nvPicPr>
        <p:blipFill rotWithShape="1">
          <a:blip r:embed="rId5" cstate="print">
            <a:extLst>
              <a:ext uri="{28A0092B-C50C-407E-A947-70E740481C1C}">
                <a14:useLocalDpi xmlns:a14="http://schemas.microsoft.com/office/drawing/2010/main" val="0"/>
              </a:ext>
            </a:extLst>
          </a:blip>
          <a:srcRect b="11114"/>
          <a:stretch/>
        </p:blipFill>
        <p:spPr>
          <a:xfrm>
            <a:off x="6392628" y="3559073"/>
            <a:ext cx="2692800" cy="3189600"/>
          </a:xfrm>
          <a:prstGeom prst="rect">
            <a:avLst/>
          </a:prstGeom>
          <a:ln>
            <a:solidFill>
              <a:schemeClr val="tx1"/>
            </a:solidFill>
          </a:ln>
        </p:spPr>
      </p:pic>
      <p:sp>
        <p:nvSpPr>
          <p:cNvPr id="4" name="テキスト ボックス 3"/>
          <p:cNvSpPr txBox="1"/>
          <p:nvPr/>
        </p:nvSpPr>
        <p:spPr>
          <a:xfrm>
            <a:off x="4125170" y="3239610"/>
            <a:ext cx="1669982" cy="276999"/>
          </a:xfrm>
          <a:prstGeom prst="rect">
            <a:avLst/>
          </a:prstGeom>
          <a:noFill/>
        </p:spPr>
        <p:txBody>
          <a:bodyPr wrap="square" rtlCol="0">
            <a:spAutoFit/>
          </a:bodyPr>
          <a:lstStyle/>
          <a:p>
            <a:pPr algn="ctr"/>
            <a:r>
              <a:rPr lang="en-US" altLang="ja-JP" sz="1200" b="1" dirty="0" smtClean="0">
                <a:solidFill>
                  <a:srgbClr val="000000"/>
                </a:solidFill>
              </a:rPr>
              <a:t>【FACEBOOK</a:t>
            </a:r>
            <a:r>
              <a:rPr lang="ja-JP" altLang="en-US" sz="1200" b="1" dirty="0" smtClean="0">
                <a:solidFill>
                  <a:srgbClr val="000000"/>
                </a:solidFill>
              </a:rPr>
              <a:t>ページ</a:t>
            </a:r>
            <a:r>
              <a:rPr lang="en-US" altLang="ja-JP" sz="1200" b="1" dirty="0" smtClean="0">
                <a:solidFill>
                  <a:srgbClr val="000000"/>
                </a:solidFill>
              </a:rPr>
              <a:t>】</a:t>
            </a:r>
            <a:endParaRPr lang="ja-JP" altLang="en-US" b="1" dirty="0">
              <a:solidFill>
                <a:srgbClr val="000000"/>
              </a:solidFill>
            </a:endParaRPr>
          </a:p>
        </p:txBody>
      </p:sp>
      <p:sp>
        <p:nvSpPr>
          <p:cNvPr id="11" name="テキスト ボックス 10"/>
          <p:cNvSpPr txBox="1"/>
          <p:nvPr/>
        </p:nvSpPr>
        <p:spPr>
          <a:xfrm>
            <a:off x="7016818" y="3239610"/>
            <a:ext cx="1669982" cy="276999"/>
          </a:xfrm>
          <a:prstGeom prst="rect">
            <a:avLst/>
          </a:prstGeom>
          <a:noFill/>
        </p:spPr>
        <p:txBody>
          <a:bodyPr wrap="square" rtlCol="0">
            <a:spAutoFit/>
          </a:bodyPr>
          <a:lstStyle/>
          <a:p>
            <a:pPr algn="ctr"/>
            <a:r>
              <a:rPr lang="en-US" altLang="ja-JP" sz="1200" b="1" dirty="0" smtClean="0">
                <a:solidFill>
                  <a:srgbClr val="000000"/>
                </a:solidFill>
              </a:rPr>
              <a:t>【Twitter】</a:t>
            </a:r>
            <a:endParaRPr lang="ja-JP" altLang="en-US" b="1" dirty="0">
              <a:solidFill>
                <a:srgbClr val="000000"/>
              </a:solidFill>
            </a:endParaRPr>
          </a:p>
        </p:txBody>
      </p:sp>
    </p:spTree>
    <p:extLst>
      <p:ext uri="{BB962C8B-B14F-4D97-AF65-F5344CB8AC3E}">
        <p14:creationId xmlns:p14="http://schemas.microsoft.com/office/powerpoint/2010/main" val="3902301337"/>
      </p:ext>
    </p:extLst>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5" name="Rectangle 3"/>
          <p:cNvSpPr>
            <a:spLocks noGrp="1" noChangeArrowheads="1"/>
          </p:cNvSpPr>
          <p:nvPr>
            <p:ph type="body" idx="1"/>
          </p:nvPr>
        </p:nvSpPr>
        <p:spPr>
          <a:xfrm>
            <a:off x="250825" y="2924175"/>
            <a:ext cx="8496300" cy="2017713"/>
          </a:xfrm>
        </p:spPr>
        <p:txBody>
          <a:bodyPr/>
          <a:lstStyle/>
          <a:p>
            <a:pPr>
              <a:lnSpc>
                <a:spcPct val="150000"/>
              </a:lnSpc>
              <a:buFontTx/>
              <a:buNone/>
              <a:defRPr/>
            </a:pPr>
            <a:r>
              <a:rPr lang="ja-JP" altLang="en-US" sz="3600"/>
              <a:t>　</a:t>
            </a:r>
            <a:endParaRPr lang="ja-JP" altLang="en-US" sz="2000">
              <a:effectLst>
                <a:outerShdw blurRad="38100" dist="38100" dir="2700000" algn="tl">
                  <a:srgbClr val="C0C0C0"/>
                </a:outerShdw>
              </a:effectLst>
              <a:latin typeface="ＭＳ ゴシック" pitchFamily="49" charset="-128"/>
              <a:ea typeface="ＭＳ ゴシック" pitchFamily="49" charset="-128"/>
            </a:endParaRPr>
          </a:p>
        </p:txBody>
      </p:sp>
      <p:pic>
        <p:nvPicPr>
          <p:cNvPr id="43011" name="Picture 4"/>
          <p:cNvPicPr>
            <a:picLocks noChangeAspect="1" noChangeArrowheads="1"/>
          </p:cNvPicPr>
          <p:nvPr/>
        </p:nvPicPr>
        <p:blipFill>
          <a:blip r:embed="rId3" cstate="print"/>
          <a:srcRect/>
          <a:stretch>
            <a:fillRect/>
          </a:stretch>
        </p:blipFill>
        <p:spPr bwMode="auto">
          <a:xfrm>
            <a:off x="179388" y="188913"/>
            <a:ext cx="1343025" cy="1257300"/>
          </a:xfrm>
          <a:prstGeom prst="rect">
            <a:avLst/>
          </a:prstGeom>
          <a:noFill/>
          <a:ln w="9525">
            <a:noFill/>
            <a:miter lim="800000"/>
            <a:headEnd/>
            <a:tailEnd/>
          </a:ln>
        </p:spPr>
      </p:pic>
      <p:sp>
        <p:nvSpPr>
          <p:cNvPr id="453638" name="Text Box 6"/>
          <p:cNvSpPr txBox="1">
            <a:spLocks noChangeArrowheads="1"/>
          </p:cNvSpPr>
          <p:nvPr/>
        </p:nvSpPr>
        <p:spPr bwMode="auto">
          <a:xfrm>
            <a:off x="539750" y="4576763"/>
            <a:ext cx="8032750" cy="2092881"/>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9525">
            <a:solidFill>
              <a:schemeClr val="tx1"/>
            </a:solidFill>
            <a:miter lim="800000"/>
            <a:headEnd/>
            <a:tailEnd/>
          </a:ln>
          <a:effectLst/>
        </p:spPr>
        <p:txBody>
          <a:bodyPr>
            <a:spAutoFit/>
          </a:bodyPr>
          <a:lstStyle/>
          <a:p>
            <a:pPr>
              <a:defRPr/>
            </a:pPr>
            <a:r>
              <a:rPr lang="ja-JP" altLang="en-US" sz="2400" u="sng" dirty="0">
                <a:solidFill>
                  <a:srgbClr val="FF0000"/>
                </a:solidFill>
                <a:effectLst>
                  <a:outerShdw blurRad="38100" dist="38100" dir="2700000" algn="tl">
                    <a:srgbClr val="000000">
                      <a:alpha val="43137"/>
                    </a:srgbClr>
                  </a:outerShdw>
                </a:effectLst>
                <a:ea typeface="ＭＳ Ｐゴシック" pitchFamily="50" charset="-128"/>
              </a:rPr>
              <a:t>ライフリンクのモットー</a:t>
            </a:r>
            <a:endParaRPr lang="en-US" altLang="ja-JP" sz="2400" dirty="0">
              <a:solidFill>
                <a:srgbClr val="FF0000"/>
              </a:solidFill>
              <a:effectLst>
                <a:outerShdw blurRad="38100" dist="38100" dir="2700000" algn="tl">
                  <a:srgbClr val="000000">
                    <a:alpha val="43137"/>
                  </a:srgbClr>
                </a:outerShdw>
              </a:effectLst>
              <a:ea typeface="ＭＳ Ｐゴシック" pitchFamily="50" charset="-128"/>
            </a:endParaRPr>
          </a:p>
          <a:p>
            <a:pPr algn="ctr">
              <a:lnSpc>
                <a:spcPct val="150000"/>
              </a:lnSpc>
              <a:defRPr/>
            </a:pPr>
            <a:r>
              <a:rPr lang="ja-JP" altLang="en-US" sz="3200" dirty="0">
                <a:solidFill>
                  <a:srgbClr val="000000"/>
                </a:solidFill>
                <a:effectLst>
                  <a:outerShdw blurRad="38100" dist="38100" dir="2700000" algn="tl">
                    <a:srgbClr val="000000">
                      <a:alpha val="43137"/>
                    </a:srgbClr>
                  </a:outerShdw>
                </a:effectLst>
                <a:ea typeface="ＭＳ Ｐゴシック" pitchFamily="50" charset="-128"/>
              </a:rPr>
              <a:t>新しいつながりが、新しい解決力を生む。</a:t>
            </a:r>
            <a:endParaRPr lang="en-US" altLang="ja-JP" sz="3200" dirty="0">
              <a:solidFill>
                <a:srgbClr val="000000"/>
              </a:solidFill>
              <a:effectLst>
                <a:outerShdw blurRad="38100" dist="38100" dir="2700000" algn="tl">
                  <a:srgbClr val="000000">
                    <a:alpha val="43137"/>
                  </a:srgbClr>
                </a:outerShdw>
              </a:effectLst>
              <a:ea typeface="ＭＳ Ｐゴシック" pitchFamily="50" charset="-128"/>
            </a:endParaRPr>
          </a:p>
          <a:p>
            <a:pPr>
              <a:defRPr/>
            </a:pPr>
            <a:endParaRPr lang="en-US" altLang="ja-JP" sz="1000" u="sng" dirty="0">
              <a:solidFill>
                <a:srgbClr val="000000"/>
              </a:solidFill>
              <a:effectLst>
                <a:outerShdw blurRad="38100" dist="38100" dir="2700000" algn="tl">
                  <a:srgbClr val="000000">
                    <a:alpha val="43137"/>
                  </a:srgbClr>
                </a:outerShdw>
              </a:effectLst>
              <a:ea typeface="ＭＳ Ｐゴシック" pitchFamily="50" charset="-128"/>
            </a:endParaRPr>
          </a:p>
          <a:p>
            <a:pPr>
              <a:defRPr/>
            </a:pPr>
            <a:r>
              <a:rPr lang="ja-JP" altLang="en-US" sz="2400" dirty="0">
                <a:solidFill>
                  <a:srgbClr val="000000"/>
                </a:solidFill>
                <a:ea typeface="ＭＳ Ｐゴシック" pitchFamily="50" charset="-128"/>
              </a:rPr>
              <a:t>設立当初</a:t>
            </a:r>
            <a:r>
              <a:rPr lang="ja-JP" altLang="en-US" sz="2400" dirty="0" smtClean="0">
                <a:solidFill>
                  <a:srgbClr val="000000"/>
                </a:solidFill>
                <a:ea typeface="ＭＳ Ｐゴシック" pitchFamily="50" charset="-128"/>
              </a:rPr>
              <a:t>（</a:t>
            </a:r>
            <a:r>
              <a:rPr lang="en-US" altLang="ja-JP" sz="2400" dirty="0" smtClean="0">
                <a:solidFill>
                  <a:srgbClr val="000000"/>
                </a:solidFill>
                <a:ea typeface="ＭＳ Ｐゴシック" pitchFamily="50" charset="-128"/>
              </a:rPr>
              <a:t>10</a:t>
            </a:r>
            <a:r>
              <a:rPr lang="ja-JP" altLang="en-US" sz="2400" dirty="0" smtClean="0">
                <a:solidFill>
                  <a:srgbClr val="000000"/>
                </a:solidFill>
                <a:ea typeface="ＭＳ Ｐゴシック" pitchFamily="50" charset="-128"/>
              </a:rPr>
              <a:t>年前）</a:t>
            </a:r>
            <a:r>
              <a:rPr lang="ja-JP" altLang="en-US" sz="2400" dirty="0">
                <a:solidFill>
                  <a:srgbClr val="000000"/>
                </a:solidFill>
                <a:ea typeface="ＭＳ Ｐゴシック" pitchFamily="50" charset="-128"/>
              </a:rPr>
              <a:t>は理念だったが、いまや確信に変わって</a:t>
            </a:r>
            <a:endParaRPr lang="en-US" altLang="ja-JP" sz="2400" dirty="0">
              <a:solidFill>
                <a:srgbClr val="000000"/>
              </a:solidFill>
              <a:ea typeface="ＭＳ Ｐゴシック" pitchFamily="50" charset="-128"/>
            </a:endParaRPr>
          </a:p>
          <a:p>
            <a:pPr>
              <a:defRPr/>
            </a:pPr>
            <a:r>
              <a:rPr lang="ja-JP" altLang="en-US" sz="2400" dirty="0">
                <a:solidFill>
                  <a:srgbClr val="000000"/>
                </a:solidFill>
                <a:ea typeface="ＭＳ Ｐゴシック" pitchFamily="50" charset="-128"/>
              </a:rPr>
              <a:t>いる。私たち一人ひとりは微力だが、無力ではないのだから。</a:t>
            </a:r>
            <a:endParaRPr lang="en-US" altLang="ja-JP" sz="2400" dirty="0">
              <a:solidFill>
                <a:srgbClr val="000000"/>
              </a:solidFill>
              <a:ea typeface="ＭＳ Ｐゴシック" pitchFamily="50" charset="-128"/>
            </a:endParaRPr>
          </a:p>
        </p:txBody>
      </p:sp>
      <p:sp>
        <p:nvSpPr>
          <p:cNvPr id="10" name="Rectangle 7"/>
          <p:cNvSpPr>
            <a:spLocks noChangeArrowheads="1"/>
          </p:cNvSpPr>
          <p:nvPr/>
        </p:nvSpPr>
        <p:spPr bwMode="auto">
          <a:xfrm>
            <a:off x="571500" y="1557338"/>
            <a:ext cx="8001000" cy="2879725"/>
          </a:xfrm>
          <a:prstGeom prst="rect">
            <a:avLst/>
          </a:prstGeom>
          <a:gradFill flip="none" rotWithShape="1">
            <a:gsLst>
              <a:gs pos="0">
                <a:schemeClr val="accent1">
                  <a:lumMod val="90000"/>
                  <a:tint val="66000"/>
                  <a:satMod val="160000"/>
                </a:schemeClr>
              </a:gs>
              <a:gs pos="50000">
                <a:schemeClr val="accent1">
                  <a:lumMod val="90000"/>
                  <a:tint val="44500"/>
                  <a:satMod val="160000"/>
                </a:schemeClr>
              </a:gs>
              <a:gs pos="100000">
                <a:schemeClr val="accent1">
                  <a:lumMod val="90000"/>
                  <a:tint val="23500"/>
                  <a:satMod val="160000"/>
                </a:schemeClr>
              </a:gs>
            </a:gsLst>
            <a:lin ang="5400000" scaled="1"/>
            <a:tileRect/>
          </a:gradFill>
          <a:ln w="9525">
            <a:solidFill>
              <a:schemeClr val="tx1">
                <a:lumMod val="65000"/>
                <a:lumOff val="35000"/>
              </a:schemeClr>
            </a:solidFill>
            <a:miter lim="800000"/>
            <a:headEnd/>
            <a:tailEnd/>
          </a:ln>
          <a:effectLst/>
        </p:spPr>
        <p:txBody>
          <a:bodyPr anchor="ctr"/>
          <a:lstStyle/>
          <a:p>
            <a:pPr>
              <a:spcBef>
                <a:spcPct val="20000"/>
              </a:spcBef>
              <a:tabLst>
                <a:tab pos="5197475" algn="l"/>
              </a:tabLst>
              <a:defRPr/>
            </a:pPr>
            <a:r>
              <a:rPr lang="ja-JP" altLang="en-US" sz="2200" dirty="0">
                <a:solidFill>
                  <a:srgbClr val="000000"/>
                </a:solidFill>
                <a:latin typeface="ＭＳ Ｐゴシック" charset="-128"/>
                <a:ea typeface="ＭＳ Ｐゴシック" pitchFamily="50" charset="-128"/>
              </a:rPr>
              <a:t>▼自殺は様々な社会問題が最も深刻化した末に起きている．</a:t>
            </a:r>
            <a:endParaRPr lang="en-US" altLang="ja-JP" sz="2200" dirty="0">
              <a:solidFill>
                <a:srgbClr val="000000"/>
              </a:solidFill>
              <a:latin typeface="ＭＳ Ｐゴシック" charset="-128"/>
              <a:ea typeface="ＭＳ Ｐゴシック" pitchFamily="50" charset="-128"/>
            </a:endParaRPr>
          </a:p>
          <a:p>
            <a:pPr>
              <a:spcBef>
                <a:spcPct val="20000"/>
              </a:spcBef>
              <a:tabLst>
                <a:tab pos="5197475" algn="l"/>
              </a:tabLst>
              <a:defRPr/>
            </a:pPr>
            <a:r>
              <a:rPr lang="ja-JP" altLang="en-US" sz="2200" dirty="0">
                <a:solidFill>
                  <a:srgbClr val="000000"/>
                </a:solidFill>
                <a:latin typeface="ＭＳ Ｐゴシック" charset="-128"/>
                <a:ea typeface="ＭＳ Ｐゴシック" pitchFamily="50" charset="-128"/>
              </a:rPr>
              <a:t>▼自殺に対応できる地域</a:t>
            </a:r>
            <a:r>
              <a:rPr lang="ja-JP" altLang="en-US" sz="2200" dirty="0" smtClean="0">
                <a:solidFill>
                  <a:srgbClr val="000000"/>
                </a:solidFill>
                <a:latin typeface="ＭＳ Ｐゴシック" charset="-128"/>
                <a:ea typeface="ＭＳ Ｐゴシック" pitchFamily="50" charset="-128"/>
              </a:rPr>
              <a:t>の取組・チカラは</a:t>
            </a:r>
            <a:r>
              <a:rPr lang="ja-JP" altLang="en-US" sz="2200" dirty="0">
                <a:solidFill>
                  <a:srgbClr val="000000"/>
                </a:solidFill>
                <a:latin typeface="ＭＳ Ｐゴシック" charset="-128"/>
                <a:ea typeface="ＭＳ Ｐゴシック" pitchFamily="50" charset="-128"/>
              </a:rPr>
              <a:t>、他のあらゆる社会問題に対しても有効に機能するはず．</a:t>
            </a:r>
          </a:p>
          <a:p>
            <a:pPr>
              <a:spcBef>
                <a:spcPct val="20000"/>
              </a:spcBef>
              <a:tabLst>
                <a:tab pos="5197475" algn="l"/>
              </a:tabLst>
              <a:defRPr/>
            </a:pPr>
            <a:r>
              <a:rPr lang="ja-JP" altLang="en-US" sz="2200" dirty="0">
                <a:solidFill>
                  <a:srgbClr val="000000"/>
                </a:solidFill>
                <a:latin typeface="ＭＳ Ｐゴシック" charset="-128"/>
                <a:ea typeface="ＭＳ Ｐゴシック" pitchFamily="50" charset="-128"/>
              </a:rPr>
              <a:t>▼これまで「点」として散在していた地域の</a:t>
            </a:r>
            <a:r>
              <a:rPr lang="ja-JP" altLang="en-US" sz="2200" dirty="0" smtClean="0">
                <a:solidFill>
                  <a:srgbClr val="000000"/>
                </a:solidFill>
                <a:latin typeface="ＭＳ Ｐゴシック" charset="-128"/>
                <a:ea typeface="ＭＳ Ｐゴシック" pitchFamily="50" charset="-128"/>
              </a:rPr>
              <a:t>相談機関や専門家を、</a:t>
            </a:r>
            <a:r>
              <a:rPr lang="ja-JP" altLang="en-US" sz="2200" dirty="0" smtClean="0">
                <a:solidFill>
                  <a:srgbClr val="FF0000"/>
                </a:solidFill>
                <a:latin typeface="ＭＳ Ｐゴシック" charset="-128"/>
                <a:ea typeface="ＭＳ Ｐゴシック" pitchFamily="50" charset="-128"/>
              </a:rPr>
              <a:t>当事者の</a:t>
            </a:r>
            <a:r>
              <a:rPr lang="ja-JP" altLang="en-US" sz="2200" dirty="0">
                <a:solidFill>
                  <a:srgbClr val="FF0000"/>
                </a:solidFill>
                <a:latin typeface="ＭＳ Ｐゴシック" charset="-128"/>
                <a:ea typeface="ＭＳ Ｐゴシック" pitchFamily="50" charset="-128"/>
              </a:rPr>
              <a:t>ニーズ</a:t>
            </a:r>
            <a:r>
              <a:rPr lang="ja-JP" altLang="en-US" sz="2200" dirty="0">
                <a:solidFill>
                  <a:srgbClr val="000000"/>
                </a:solidFill>
                <a:latin typeface="ＭＳ Ｐゴシック" charset="-128"/>
                <a:ea typeface="ＭＳ Ｐゴシック" pitchFamily="50" charset="-128"/>
              </a:rPr>
              <a:t>に応じる形でつないでいく（＝「線」</a:t>
            </a:r>
            <a:r>
              <a:rPr lang="ja-JP" altLang="en-US" sz="2200" dirty="0" smtClean="0">
                <a:solidFill>
                  <a:srgbClr val="000000"/>
                </a:solidFill>
                <a:latin typeface="ＭＳ Ｐゴシック" charset="-128"/>
                <a:ea typeface="ＭＳ Ｐゴシック" pitchFamily="50" charset="-128"/>
              </a:rPr>
              <a:t>にする）</a:t>
            </a:r>
            <a:r>
              <a:rPr lang="ja-JP" altLang="en-US" sz="2200" dirty="0">
                <a:solidFill>
                  <a:srgbClr val="000000"/>
                </a:solidFill>
                <a:latin typeface="ＭＳ Ｐゴシック" charset="-128"/>
                <a:ea typeface="ＭＳ Ｐゴシック" pitchFamily="50" charset="-128"/>
              </a:rPr>
              <a:t>．そうした「線」をたくさん紡いでいくことで「面」としてのセーフティーネットが</a:t>
            </a:r>
            <a:r>
              <a:rPr lang="ja-JP" altLang="en-US" sz="2200" dirty="0" smtClean="0">
                <a:solidFill>
                  <a:srgbClr val="000000"/>
                </a:solidFill>
                <a:latin typeface="ＭＳ Ｐゴシック" charset="-128"/>
                <a:ea typeface="ＭＳ Ｐゴシック" pitchFamily="50" charset="-128"/>
              </a:rPr>
              <a:t>できる</a:t>
            </a:r>
            <a:r>
              <a:rPr lang="ja-JP" altLang="en-US" sz="2200" dirty="0">
                <a:solidFill>
                  <a:srgbClr val="000000"/>
                </a:solidFill>
                <a:latin typeface="ＭＳ Ｐゴシック" charset="-128"/>
                <a:ea typeface="ＭＳ Ｐゴシック" pitchFamily="50" charset="-128"/>
              </a:rPr>
              <a:t>．自殺対策（生きる支援</a:t>
            </a:r>
            <a:r>
              <a:rPr lang="ja-JP" altLang="en-US" sz="2200" dirty="0" smtClean="0">
                <a:solidFill>
                  <a:srgbClr val="000000"/>
                </a:solidFill>
                <a:latin typeface="ＭＳ Ｐゴシック" charset="-128"/>
                <a:ea typeface="ＭＳ Ｐゴシック" pitchFamily="50" charset="-128"/>
              </a:rPr>
              <a:t>）が、</a:t>
            </a:r>
            <a:r>
              <a:rPr lang="ja-JP" altLang="en-US" sz="2200" dirty="0">
                <a:solidFill>
                  <a:srgbClr val="000000"/>
                </a:solidFill>
                <a:latin typeface="ＭＳ Ｐゴシック" charset="-128"/>
                <a:ea typeface="ＭＳ Ｐゴシック" pitchFamily="50" charset="-128"/>
              </a:rPr>
              <a:t>地域づくりの絶好の</a:t>
            </a:r>
            <a:r>
              <a:rPr lang="ja-JP" altLang="en-US" sz="2200" dirty="0" smtClean="0">
                <a:solidFill>
                  <a:srgbClr val="000000"/>
                </a:solidFill>
                <a:latin typeface="ＭＳ Ｐゴシック" charset="-128"/>
                <a:ea typeface="ＭＳ Ｐゴシック" pitchFamily="50" charset="-128"/>
              </a:rPr>
              <a:t>切り口に．</a:t>
            </a:r>
            <a:endParaRPr lang="en-US" altLang="ja-JP" sz="2200" dirty="0">
              <a:solidFill>
                <a:srgbClr val="000000"/>
              </a:solidFill>
              <a:latin typeface="ＭＳ Ｐゴシック" charset="-128"/>
              <a:ea typeface="ＭＳ Ｐゴシック" pitchFamily="50" charset="-128"/>
            </a:endParaRPr>
          </a:p>
        </p:txBody>
      </p:sp>
      <p:sp>
        <p:nvSpPr>
          <p:cNvPr id="7" name="タイトル 7"/>
          <p:cNvSpPr txBox="1">
            <a:spLocks/>
          </p:cNvSpPr>
          <p:nvPr/>
        </p:nvSpPr>
        <p:spPr bwMode="auto">
          <a:xfrm>
            <a:off x="1692275" y="285750"/>
            <a:ext cx="7380288" cy="1143000"/>
          </a:xfrm>
          <a:prstGeom prst="rect">
            <a:avLst/>
          </a:prstGeom>
          <a:noFill/>
          <a:ln w="9525">
            <a:noFill/>
            <a:miter lim="800000"/>
            <a:headEnd/>
            <a:tailEnd/>
          </a:ln>
        </p:spPr>
        <p:txBody>
          <a:bodyPr anchor="ctr"/>
          <a:lstStyle/>
          <a:p>
            <a:pPr algn="ctr">
              <a:defRPr/>
            </a:pPr>
            <a:r>
              <a:rPr lang="ja-JP" altLang="en-US" sz="4400" kern="0" spc="400" dirty="0">
                <a:solidFill>
                  <a:srgbClr val="FF0000"/>
                </a:solidFill>
                <a:effectLst>
                  <a:outerShdw blurRad="38100" dist="38100" dir="2700000" algn="tl">
                    <a:srgbClr val="C0C0C0"/>
                  </a:outerShdw>
                </a:effectLst>
                <a:latin typeface="Arial"/>
                <a:ea typeface="ＭＳ Ｐゴシック"/>
              </a:rPr>
              <a:t>生</a:t>
            </a:r>
            <a:r>
              <a:rPr lang="ja-JP" altLang="en-US" sz="4000" kern="0" spc="400" dirty="0">
                <a:solidFill>
                  <a:srgbClr val="FF0000"/>
                </a:solidFill>
                <a:effectLst>
                  <a:outerShdw blurRad="38100" dist="38100" dir="2700000" algn="tl">
                    <a:srgbClr val="C0C0C0"/>
                  </a:outerShdw>
                </a:effectLst>
                <a:latin typeface="Arial"/>
                <a:ea typeface="ＭＳ Ｐゴシック"/>
              </a:rPr>
              <a:t>き</a:t>
            </a:r>
            <a:r>
              <a:rPr lang="ja-JP" altLang="en-US" sz="4400" kern="0" spc="400" dirty="0">
                <a:solidFill>
                  <a:srgbClr val="FF0000"/>
                </a:solidFill>
                <a:effectLst>
                  <a:outerShdw blurRad="38100" dist="38100" dir="2700000" algn="tl">
                    <a:srgbClr val="C0C0C0"/>
                  </a:outerShdw>
                </a:effectLst>
                <a:latin typeface="Arial"/>
                <a:ea typeface="ＭＳ Ｐゴシック"/>
              </a:rPr>
              <a:t>心地</a:t>
            </a:r>
            <a:r>
              <a:rPr lang="ja-JP" altLang="en-US" sz="4000" kern="0" spc="400" dirty="0">
                <a:solidFill>
                  <a:srgbClr val="FF0000"/>
                </a:solidFill>
                <a:effectLst>
                  <a:outerShdw blurRad="38100" dist="38100" dir="2700000" algn="tl">
                    <a:srgbClr val="C0C0C0"/>
                  </a:outerShdw>
                </a:effectLst>
                <a:latin typeface="Arial"/>
                <a:ea typeface="ＭＳ Ｐゴシック"/>
              </a:rPr>
              <a:t>のよい</a:t>
            </a:r>
            <a:r>
              <a:rPr lang="ja-JP" altLang="en-US" sz="4400" kern="0" spc="400" dirty="0">
                <a:solidFill>
                  <a:srgbClr val="FF0000"/>
                </a:solidFill>
                <a:effectLst>
                  <a:outerShdw blurRad="38100" dist="38100" dir="2700000" algn="tl">
                    <a:srgbClr val="C0C0C0"/>
                  </a:outerShdw>
                </a:effectLst>
                <a:latin typeface="Arial"/>
                <a:ea typeface="ＭＳ Ｐゴシック"/>
              </a:rPr>
              <a:t>社会</a:t>
            </a:r>
            <a:r>
              <a:rPr lang="ja-JP" altLang="en-US" sz="4000" kern="0" spc="400" dirty="0">
                <a:solidFill>
                  <a:srgbClr val="FF0000"/>
                </a:solidFill>
                <a:effectLst>
                  <a:outerShdw blurRad="38100" dist="38100" dir="2700000" algn="tl">
                    <a:srgbClr val="C0C0C0"/>
                  </a:outerShdw>
                </a:effectLst>
                <a:latin typeface="Arial"/>
                <a:ea typeface="ＭＳ Ｐゴシック"/>
              </a:rPr>
              <a:t>へ</a:t>
            </a:r>
            <a:endParaRPr lang="ja-JP" altLang="en-US" sz="3600" kern="0" dirty="0">
              <a:solidFill>
                <a:srgbClr val="000000"/>
              </a:solidFill>
              <a:latin typeface="Arial"/>
              <a:ea typeface="ＭＳ Ｐゴシック"/>
            </a:endParaRPr>
          </a:p>
        </p:txBody>
      </p:sp>
    </p:spTree>
    <p:extLst>
      <p:ext uri="{BB962C8B-B14F-4D97-AF65-F5344CB8AC3E}">
        <p14:creationId xmlns:p14="http://schemas.microsoft.com/office/powerpoint/2010/main" val="2775676468"/>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907704" y="269198"/>
            <a:ext cx="6226625" cy="107157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lgn="ctr">
              <a:defRPr/>
            </a:pPr>
            <a:r>
              <a:rPr lang="ja-JP" altLang="en-US" sz="4800" dirty="0" smtClean="0">
                <a:solidFill>
                  <a:schemeClr val="tx1">
                    <a:lumMod val="95000"/>
                    <a:lumOff val="5000"/>
                  </a:schemeClr>
                </a:solidFill>
              </a:rPr>
              <a:t>調査の</a:t>
            </a:r>
            <a:r>
              <a:rPr lang="ja-JP" altLang="en-US" sz="4800" dirty="0" smtClean="0">
                <a:solidFill>
                  <a:srgbClr val="FB2D32"/>
                </a:solidFill>
              </a:rPr>
              <a:t>特徴</a:t>
            </a:r>
            <a:endParaRPr lang="ja-JP" altLang="en-US" sz="4400" dirty="0">
              <a:solidFill>
                <a:srgbClr val="FB2D32"/>
              </a:solidFill>
            </a:endParaRPr>
          </a:p>
        </p:txBody>
      </p:sp>
      <p:sp>
        <p:nvSpPr>
          <p:cNvPr id="11" name="テキスト ボックス 10"/>
          <p:cNvSpPr txBox="1"/>
          <p:nvPr/>
        </p:nvSpPr>
        <p:spPr>
          <a:xfrm>
            <a:off x="428596" y="1716464"/>
            <a:ext cx="8358246" cy="830997"/>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22263" indent="-309563">
              <a:buFont typeface="Wingdings" pitchFamily="2" charset="2"/>
              <a:buChar char="u"/>
            </a:pPr>
            <a:r>
              <a:rPr kumimoji="1" lang="ja-JP" altLang="en-US" sz="2400" dirty="0" smtClean="0"/>
              <a:t>調査への「協力者」と位置づけられがちなご遺族も、本調査においては</a:t>
            </a:r>
            <a:r>
              <a:rPr kumimoji="1" lang="ja-JP" altLang="en-US" sz="2400" dirty="0" smtClean="0">
                <a:solidFill>
                  <a:srgbClr val="FF0000"/>
                </a:solidFill>
              </a:rPr>
              <a:t>「参加者」</a:t>
            </a:r>
            <a:endParaRPr kumimoji="1" lang="en-US" altLang="ja-JP" sz="2400" dirty="0" smtClean="0"/>
          </a:p>
        </p:txBody>
      </p:sp>
      <p:sp>
        <p:nvSpPr>
          <p:cNvPr id="12" name="テキスト ボックス 11"/>
          <p:cNvSpPr txBox="1"/>
          <p:nvPr/>
        </p:nvSpPr>
        <p:spPr>
          <a:xfrm>
            <a:off x="428596" y="3571876"/>
            <a:ext cx="8358246" cy="461665"/>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22263" indent="-309563">
              <a:buFont typeface="Wingdings" pitchFamily="2" charset="2"/>
              <a:buChar char="u"/>
            </a:pPr>
            <a:r>
              <a:rPr lang="ja-JP" altLang="en-US" sz="2400" dirty="0" smtClean="0"/>
              <a:t>調査員</a:t>
            </a:r>
            <a:r>
              <a:rPr lang="ja-JP" altLang="en-US" sz="2400" dirty="0"/>
              <a:t>は</a:t>
            </a:r>
            <a:r>
              <a:rPr lang="ja-JP" altLang="en-US" sz="2400" dirty="0" smtClean="0">
                <a:solidFill>
                  <a:srgbClr val="FF0000"/>
                </a:solidFill>
              </a:rPr>
              <a:t>遺族</a:t>
            </a:r>
            <a:r>
              <a:rPr lang="ja-JP" altLang="en-US" sz="2400" dirty="0" smtClean="0"/>
              <a:t>もしくは</a:t>
            </a:r>
            <a:r>
              <a:rPr lang="ja-JP" altLang="en-US" sz="2400" dirty="0" smtClean="0">
                <a:solidFill>
                  <a:srgbClr val="FF0000"/>
                </a:solidFill>
              </a:rPr>
              <a:t>遺族支援の実務に関わる者</a:t>
            </a:r>
            <a:r>
              <a:rPr lang="ja-JP" altLang="en-US" sz="2400" dirty="0" smtClean="0"/>
              <a:t>で構成</a:t>
            </a:r>
          </a:p>
        </p:txBody>
      </p:sp>
      <p:sp>
        <p:nvSpPr>
          <p:cNvPr id="13" name="テキスト ボックス 12"/>
          <p:cNvSpPr txBox="1"/>
          <p:nvPr/>
        </p:nvSpPr>
        <p:spPr>
          <a:xfrm>
            <a:off x="857224" y="4214818"/>
            <a:ext cx="8072494" cy="830997"/>
          </a:xfrm>
          <a:prstGeom prst="rect">
            <a:avLst/>
          </a:prstGeom>
          <a:noFill/>
          <a:ln>
            <a:noFill/>
          </a:ln>
        </p:spPr>
        <p:txBody>
          <a:bodyPr wrap="square" rtlCol="0">
            <a:spAutoFit/>
          </a:bodyPr>
          <a:lstStyle/>
          <a:p>
            <a:pPr marL="322263" indent="-309563"/>
            <a:r>
              <a:rPr lang="ja-JP" altLang="en-US" sz="2400" dirty="0" smtClean="0"/>
              <a:t>　⇒　把握された課題への適切な支援も実施（実務／心理面）</a:t>
            </a:r>
            <a:endParaRPr lang="en-US" altLang="ja-JP" sz="2400" dirty="0" smtClean="0"/>
          </a:p>
          <a:p>
            <a:pPr marL="322263" indent="-309563"/>
            <a:r>
              <a:rPr lang="ja-JP" altLang="en-US" sz="2400" dirty="0"/>
              <a:t>　</a:t>
            </a:r>
            <a:r>
              <a:rPr lang="ja-JP" altLang="en-US" sz="2400" dirty="0" smtClean="0"/>
              <a:t>　　 必要性に応じた、専門家との連携</a:t>
            </a:r>
          </a:p>
        </p:txBody>
      </p:sp>
      <p:sp>
        <p:nvSpPr>
          <p:cNvPr id="14" name="Rectangle 4"/>
          <p:cNvSpPr>
            <a:spLocks noChangeArrowheads="1"/>
          </p:cNvSpPr>
          <p:nvPr/>
        </p:nvSpPr>
        <p:spPr bwMode="auto">
          <a:xfrm>
            <a:off x="278705" y="5301208"/>
            <a:ext cx="8613775" cy="136815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tIns="36000" bIns="36000" anchor="ctr" anchorCtr="0"/>
          <a:lstStyle/>
          <a:p>
            <a:pPr algn="ctr">
              <a:lnSpc>
                <a:spcPts val="1500"/>
              </a:lnSpc>
              <a:spcBef>
                <a:spcPct val="20000"/>
              </a:spcBef>
              <a:tabLst>
                <a:tab pos="5197475" algn="l"/>
              </a:tabLst>
            </a:pPr>
            <a:r>
              <a:rPr lang="ja-JP" altLang="en-US" sz="2800" dirty="0" smtClean="0"/>
              <a:t>参加されたご遺族と</a:t>
            </a:r>
            <a:r>
              <a:rPr lang="ja-JP" altLang="en-US" sz="2800" dirty="0">
                <a:solidFill>
                  <a:srgbClr val="FF0000"/>
                </a:solidFill>
              </a:rPr>
              <a:t>一緒</a:t>
            </a:r>
            <a:r>
              <a:rPr lang="ja-JP" altLang="en-US" sz="2800" dirty="0" smtClean="0">
                <a:solidFill>
                  <a:srgbClr val="FF0000"/>
                </a:solidFill>
              </a:rPr>
              <a:t>になって</a:t>
            </a:r>
            <a:r>
              <a:rPr lang="ja-JP" altLang="en-US" sz="2800" dirty="0" smtClean="0"/>
              <a:t>対策を作るための調査</a:t>
            </a:r>
            <a:endParaRPr lang="en-US" altLang="ja-JP" sz="2800" dirty="0" smtClean="0"/>
          </a:p>
          <a:p>
            <a:pPr algn="ctr">
              <a:lnSpc>
                <a:spcPts val="1500"/>
              </a:lnSpc>
              <a:spcBef>
                <a:spcPct val="20000"/>
              </a:spcBef>
              <a:tabLst>
                <a:tab pos="5197475" algn="l"/>
              </a:tabLst>
            </a:pPr>
            <a:endParaRPr lang="en-US" altLang="ja-JP" sz="100" dirty="0">
              <a:solidFill>
                <a:srgbClr val="FF0000"/>
              </a:solidFill>
            </a:endParaRPr>
          </a:p>
          <a:p>
            <a:pPr algn="ctr">
              <a:lnSpc>
                <a:spcPts val="1500"/>
              </a:lnSpc>
              <a:spcBef>
                <a:spcPct val="20000"/>
              </a:spcBef>
              <a:tabLst>
                <a:tab pos="5197475" algn="l"/>
              </a:tabLst>
            </a:pPr>
            <a:r>
              <a:rPr lang="ja-JP" altLang="en-US" sz="2800" dirty="0" smtClean="0">
                <a:solidFill>
                  <a:srgbClr val="FF0000"/>
                </a:solidFill>
              </a:rPr>
              <a:t>⇒　実態</a:t>
            </a:r>
            <a:r>
              <a:rPr lang="ja-JP" altLang="en-US" sz="2800" dirty="0"/>
              <a:t>を明らかに</a:t>
            </a:r>
            <a:r>
              <a:rPr lang="ja-JP" altLang="en-US" sz="2800" dirty="0">
                <a:solidFill>
                  <a:schemeClr val="tx1">
                    <a:lumMod val="95000"/>
                    <a:lumOff val="5000"/>
                  </a:schemeClr>
                </a:solidFill>
              </a:rPr>
              <a:t>する</a:t>
            </a:r>
            <a:r>
              <a:rPr lang="ja-JP" altLang="en-US" sz="2800" dirty="0">
                <a:solidFill>
                  <a:srgbClr val="FF0000"/>
                </a:solidFill>
              </a:rPr>
              <a:t>初</a:t>
            </a:r>
            <a:r>
              <a:rPr lang="ja-JP" altLang="en-US" sz="2800" dirty="0">
                <a:solidFill>
                  <a:schemeClr val="tx1">
                    <a:lumMod val="95000"/>
                    <a:lumOff val="5000"/>
                  </a:schemeClr>
                </a:solidFill>
              </a:rPr>
              <a:t>の大規模</a:t>
            </a:r>
            <a:r>
              <a:rPr lang="ja-JP" altLang="en-US" sz="2800" dirty="0" smtClean="0">
                <a:solidFill>
                  <a:schemeClr val="tx1">
                    <a:lumMod val="95000"/>
                    <a:lumOff val="5000"/>
                  </a:schemeClr>
                </a:solidFill>
              </a:rPr>
              <a:t>調査</a:t>
            </a:r>
            <a:endParaRPr lang="en-US" altLang="ja-JP" sz="2000" dirty="0"/>
          </a:p>
        </p:txBody>
      </p:sp>
      <p:sp>
        <p:nvSpPr>
          <p:cNvPr id="15" name="テキスト ボックス 14"/>
          <p:cNvSpPr txBox="1"/>
          <p:nvPr/>
        </p:nvSpPr>
        <p:spPr>
          <a:xfrm>
            <a:off x="857224" y="2571744"/>
            <a:ext cx="7929618" cy="830997"/>
          </a:xfrm>
          <a:prstGeom prst="rect">
            <a:avLst/>
          </a:prstGeom>
          <a:noFill/>
          <a:ln>
            <a:noFill/>
          </a:ln>
        </p:spPr>
        <p:txBody>
          <a:bodyPr wrap="square" rtlCol="0">
            <a:spAutoFit/>
          </a:bodyPr>
          <a:lstStyle/>
          <a:p>
            <a:r>
              <a:rPr lang="ja-JP" altLang="en-US" sz="2400" dirty="0" smtClean="0"/>
              <a:t>　⇒　故人に代わり“声なき声”をあげることで、</a:t>
            </a:r>
            <a:endParaRPr lang="en-US" altLang="ja-JP" sz="2400" dirty="0" smtClean="0"/>
          </a:p>
          <a:p>
            <a:r>
              <a:rPr lang="ja-JP" altLang="en-US" sz="2400" dirty="0"/>
              <a:t>　</a:t>
            </a:r>
            <a:r>
              <a:rPr lang="ja-JP" altLang="en-US" sz="2400" dirty="0" smtClean="0"/>
              <a:t>　 　これからの自殺総合対策づくりに参画</a:t>
            </a:r>
          </a:p>
        </p:txBody>
      </p:sp>
      <p:pic>
        <p:nvPicPr>
          <p:cNvPr id="16" name="Picture 4"/>
          <p:cNvPicPr>
            <a:picLocks noChangeAspect="1" noChangeArrowheads="1"/>
          </p:cNvPicPr>
          <p:nvPr/>
        </p:nvPicPr>
        <p:blipFill>
          <a:blip r:embed="rId3" cstate="print"/>
          <a:srcRect/>
          <a:stretch>
            <a:fillRect/>
          </a:stretch>
        </p:blipFill>
        <p:spPr bwMode="auto">
          <a:xfrm>
            <a:off x="179388" y="188913"/>
            <a:ext cx="1343025" cy="1257300"/>
          </a:xfrm>
          <a:prstGeom prst="rect">
            <a:avLst/>
          </a:prstGeom>
          <a:noFill/>
          <a:ln w="9525">
            <a:noFill/>
            <a:miter lim="800000"/>
            <a:headEnd/>
            <a:tailEnd/>
          </a:ln>
        </p:spPr>
      </p:pic>
    </p:spTree>
    <p:extLst>
      <p:ext uri="{BB962C8B-B14F-4D97-AF65-F5344CB8AC3E}">
        <p14:creationId xmlns:p14="http://schemas.microsoft.com/office/powerpoint/2010/main" val="830272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 2"/>
          <p:cNvSpPr txBox="1">
            <a:spLocks/>
          </p:cNvSpPr>
          <p:nvPr/>
        </p:nvSpPr>
        <p:spPr>
          <a:xfrm>
            <a:off x="357158" y="1500174"/>
            <a:ext cx="8286808" cy="3143272"/>
          </a:xfrm>
          <a:prstGeom prst="rect">
            <a:avLst/>
          </a:prstGeom>
          <a:ln>
            <a:noFill/>
          </a:ln>
        </p:spPr>
        <p:txBody>
          <a:bodyPr anchor="t" anchorCtr="0"/>
          <a:lstStyle/>
          <a:p>
            <a:pPr marL="363538" indent="-363538">
              <a:buFont typeface="Wingdings" pitchFamily="2" charset="2"/>
              <a:buChar char="u"/>
            </a:pPr>
            <a:r>
              <a:rPr lang="ja-JP" altLang="en-US" sz="2400" dirty="0" smtClean="0">
                <a:solidFill>
                  <a:srgbClr val="000000"/>
                </a:solidFill>
                <a:ea typeface="ＭＳ Ｐゴシック" pitchFamily="50" charset="-128"/>
              </a:rPr>
              <a:t>今回このような形で夫の死を語り</a:t>
            </a:r>
            <a:r>
              <a:rPr lang="ja-JP" altLang="en-US" sz="2400" dirty="0" smtClean="0">
                <a:solidFill>
                  <a:srgbClr val="FF0000"/>
                </a:solidFill>
                <a:ea typeface="ＭＳ Ｐゴシック" pitchFamily="50" charset="-128"/>
              </a:rPr>
              <a:t>何かの役に立てればと参加</a:t>
            </a:r>
            <a:r>
              <a:rPr lang="ja-JP" altLang="en-US" sz="2400" dirty="0" smtClean="0">
                <a:solidFill>
                  <a:srgbClr val="000000"/>
                </a:solidFill>
                <a:ea typeface="ＭＳ Ｐゴシック" pitchFamily="50" charset="-128"/>
              </a:rPr>
              <a:t>させていただき、ありがとうございました。私で何かお役にたてることがありましたら、また声をかけてください。</a:t>
            </a:r>
            <a:r>
              <a:rPr lang="ja-JP" altLang="en-US" sz="2400" dirty="0" smtClean="0">
                <a:solidFill>
                  <a:srgbClr val="FF0000"/>
                </a:solidFill>
                <a:ea typeface="ＭＳ Ｐゴシック" pitchFamily="50" charset="-128"/>
              </a:rPr>
              <a:t>一人でも、追い詰められている人がとどまってくれれば</a:t>
            </a:r>
            <a:r>
              <a:rPr lang="ja-JP" altLang="en-US" sz="2400" dirty="0" smtClean="0">
                <a:solidFill>
                  <a:srgbClr val="000000"/>
                </a:solidFill>
                <a:ea typeface="ＭＳ Ｐゴシック" pitchFamily="50" charset="-128"/>
              </a:rPr>
              <a:t>と思います。</a:t>
            </a:r>
            <a:endParaRPr lang="en-US" altLang="ja-JP" sz="2400" dirty="0" smtClean="0">
              <a:solidFill>
                <a:srgbClr val="000000"/>
              </a:solidFill>
              <a:ea typeface="ＭＳ Ｐゴシック" pitchFamily="50" charset="-128"/>
            </a:endParaRPr>
          </a:p>
          <a:p>
            <a:pPr marL="363538" indent="-363538"/>
            <a:r>
              <a:rPr lang="ja-JP" altLang="en-US" sz="2400" dirty="0">
                <a:solidFill>
                  <a:srgbClr val="000000"/>
                </a:solidFill>
                <a:ea typeface="ＭＳ Ｐゴシック" pitchFamily="50" charset="-128"/>
              </a:rPr>
              <a:t>　</a:t>
            </a:r>
            <a:r>
              <a:rPr lang="ja-JP" altLang="en-US" sz="2400" dirty="0" smtClean="0">
                <a:solidFill>
                  <a:srgbClr val="000000"/>
                </a:solidFill>
                <a:ea typeface="ＭＳ Ｐゴシック" pitchFamily="50" charset="-128"/>
              </a:rPr>
              <a:t>　　　　　　　　　　　　　　　　　　　　　　　　　　　　　　　（</a:t>
            </a:r>
            <a:r>
              <a:rPr lang="en-US" sz="2400" dirty="0" smtClean="0">
                <a:solidFill>
                  <a:srgbClr val="000000"/>
                </a:solidFill>
                <a:ea typeface="ＭＳ Ｐゴシック" pitchFamily="50" charset="-128"/>
              </a:rPr>
              <a:t>30</a:t>
            </a:r>
            <a:r>
              <a:rPr lang="ja-JP" altLang="en-US" sz="2400" dirty="0" smtClean="0">
                <a:solidFill>
                  <a:srgbClr val="000000"/>
                </a:solidFill>
                <a:ea typeface="ＭＳ Ｐゴシック" pitchFamily="50" charset="-128"/>
              </a:rPr>
              <a:t>代女性）</a:t>
            </a:r>
            <a:endParaRPr lang="en-US" altLang="ja-JP" sz="2400" kern="0" dirty="0" smtClean="0">
              <a:solidFill>
                <a:srgbClr val="000000"/>
              </a:solidFill>
              <a:latin typeface="Arial"/>
              <a:ea typeface="ＭＳ Ｐゴシック"/>
            </a:endParaRPr>
          </a:p>
          <a:p>
            <a:pPr marL="363538" indent="-363538">
              <a:spcBef>
                <a:spcPct val="20000"/>
              </a:spcBef>
              <a:buFont typeface="Wingdings" pitchFamily="2" charset="2"/>
              <a:buChar char="u"/>
              <a:defRPr/>
            </a:pPr>
            <a:r>
              <a:rPr lang="ja-JP" altLang="en-US" sz="2400" dirty="0" smtClean="0">
                <a:solidFill>
                  <a:srgbClr val="000000"/>
                </a:solidFill>
                <a:ea typeface="ＭＳ Ｐゴシック" pitchFamily="50" charset="-128"/>
              </a:rPr>
              <a:t>社会的なこととして追いつめられる人も遺された者も受け入れられる社会にしてほしい。専門家同士の連携をはかり、法的にも支援をうけられるようにしてほしい。</a:t>
            </a:r>
            <a:r>
              <a:rPr lang="ja-JP" altLang="en-US" sz="2400" dirty="0" smtClean="0">
                <a:solidFill>
                  <a:srgbClr val="FF0000"/>
                </a:solidFill>
                <a:ea typeface="ＭＳ Ｐゴシック" pitchFamily="50" charset="-128"/>
              </a:rPr>
              <a:t>知らない人たちにもっと知ってもらいたい</a:t>
            </a:r>
            <a:r>
              <a:rPr lang="ja-JP" altLang="en-US" sz="2400" dirty="0" smtClean="0">
                <a:solidFill>
                  <a:srgbClr val="000000"/>
                </a:solidFill>
                <a:ea typeface="ＭＳ Ｐゴシック" pitchFamily="50" charset="-128"/>
              </a:rPr>
              <a:t>と思う。</a:t>
            </a:r>
            <a:r>
              <a:rPr lang="ja-JP" altLang="en-US" sz="2400" dirty="0" smtClean="0">
                <a:solidFill>
                  <a:srgbClr val="FF0000"/>
                </a:solidFill>
                <a:ea typeface="ＭＳ Ｐゴシック" pitchFamily="50" charset="-128"/>
              </a:rPr>
              <a:t>自殺という実態</a:t>
            </a:r>
            <a:r>
              <a:rPr lang="ja-JP" altLang="en-US" sz="2400" dirty="0" smtClean="0">
                <a:solidFill>
                  <a:srgbClr val="000000"/>
                </a:solidFill>
                <a:ea typeface="ＭＳ Ｐゴシック" pitchFamily="50" charset="-128"/>
              </a:rPr>
              <a:t>について。</a:t>
            </a:r>
            <a:endParaRPr lang="en-US" altLang="ja-JP" sz="2400" dirty="0" smtClean="0">
              <a:solidFill>
                <a:srgbClr val="000000"/>
              </a:solidFill>
              <a:ea typeface="ＭＳ Ｐゴシック" pitchFamily="50" charset="-128"/>
            </a:endParaRPr>
          </a:p>
          <a:p>
            <a:pPr marL="363538" indent="-363538">
              <a:spcBef>
                <a:spcPct val="20000"/>
              </a:spcBef>
              <a:defRPr/>
            </a:pPr>
            <a:r>
              <a:rPr lang="ja-JP" altLang="en-US" sz="2400" dirty="0">
                <a:solidFill>
                  <a:srgbClr val="000000"/>
                </a:solidFill>
                <a:ea typeface="ＭＳ Ｐゴシック" pitchFamily="50" charset="-128"/>
              </a:rPr>
              <a:t>　</a:t>
            </a:r>
            <a:r>
              <a:rPr lang="ja-JP" altLang="en-US" sz="2400" dirty="0" smtClean="0">
                <a:solidFill>
                  <a:srgbClr val="000000"/>
                </a:solidFill>
                <a:ea typeface="ＭＳ Ｐゴシック" pitchFamily="50" charset="-128"/>
              </a:rPr>
              <a:t>　　　　　　　　　　　　　　　　　　　　　　　　　　　　　　　（</a:t>
            </a:r>
            <a:r>
              <a:rPr lang="en-US" sz="2400" dirty="0" smtClean="0">
                <a:solidFill>
                  <a:srgbClr val="000000"/>
                </a:solidFill>
                <a:ea typeface="ＭＳ Ｐゴシック" pitchFamily="50" charset="-128"/>
              </a:rPr>
              <a:t>50</a:t>
            </a:r>
            <a:r>
              <a:rPr lang="ja-JP" altLang="en-US" sz="2400" dirty="0" smtClean="0">
                <a:solidFill>
                  <a:srgbClr val="000000"/>
                </a:solidFill>
                <a:ea typeface="ＭＳ Ｐゴシック" pitchFamily="50" charset="-128"/>
              </a:rPr>
              <a:t>代女性）</a:t>
            </a:r>
            <a:endParaRPr lang="en-US" altLang="ja-JP" sz="2400" kern="0" dirty="0" smtClean="0">
              <a:solidFill>
                <a:srgbClr val="000000"/>
              </a:solidFill>
              <a:latin typeface="Arial"/>
              <a:ea typeface="ＭＳ Ｐゴシック"/>
            </a:endParaRPr>
          </a:p>
        </p:txBody>
      </p:sp>
      <p:sp>
        <p:nvSpPr>
          <p:cNvPr id="5" name="テキスト ボックス 4"/>
          <p:cNvSpPr txBox="1"/>
          <p:nvPr/>
        </p:nvSpPr>
        <p:spPr>
          <a:xfrm>
            <a:off x="71438" y="5622339"/>
            <a:ext cx="9001156"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indent="12700" algn="ctr"/>
            <a:r>
              <a:rPr lang="ja-JP" altLang="en-US" sz="2400" dirty="0" smtClean="0">
                <a:solidFill>
                  <a:srgbClr val="000000"/>
                </a:solidFill>
              </a:rPr>
              <a:t>自死遺族が痛みを背負いながらも語ってくれたことで見えてきた実態</a:t>
            </a:r>
            <a:endParaRPr lang="en-US" altLang="ja-JP" sz="2400" dirty="0" smtClean="0">
              <a:solidFill>
                <a:srgbClr val="000000"/>
              </a:solidFill>
            </a:endParaRPr>
          </a:p>
          <a:p>
            <a:pPr indent="12700" algn="ctr"/>
            <a:r>
              <a:rPr lang="ja-JP" altLang="en-US" sz="2400" u="sng" dirty="0" smtClean="0">
                <a:solidFill>
                  <a:srgbClr val="FF0000"/>
                </a:solidFill>
              </a:rPr>
              <a:t>声なき声に耳を傾け、「生き心地の良い社会」へつなげていく責務</a:t>
            </a:r>
            <a:endParaRPr lang="en-US" altLang="ja-JP" sz="2400" u="sng" dirty="0" smtClean="0">
              <a:solidFill>
                <a:srgbClr val="FF0000"/>
              </a:solidFill>
            </a:endParaRPr>
          </a:p>
        </p:txBody>
      </p:sp>
      <p:sp>
        <p:nvSpPr>
          <p:cNvPr id="9" name="Rectangle 4"/>
          <p:cNvSpPr>
            <a:spLocks noChangeArrowheads="1"/>
          </p:cNvSpPr>
          <p:nvPr/>
        </p:nvSpPr>
        <p:spPr bwMode="auto">
          <a:xfrm>
            <a:off x="1866927" y="142852"/>
            <a:ext cx="6491287" cy="107157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lgn="ctr">
              <a:defRPr/>
            </a:pPr>
            <a:r>
              <a:rPr lang="ja-JP" altLang="en-US" sz="4400" dirty="0" smtClean="0">
                <a:solidFill>
                  <a:srgbClr val="000000">
                    <a:lumMod val="95000"/>
                    <a:lumOff val="5000"/>
                  </a:srgbClr>
                </a:solidFill>
              </a:rPr>
              <a:t>調査参加者の声</a:t>
            </a:r>
            <a:endParaRPr lang="ja-JP" altLang="en-US" sz="4400" dirty="0">
              <a:solidFill>
                <a:srgbClr val="000000">
                  <a:lumMod val="95000"/>
                  <a:lumOff val="5000"/>
                </a:srgbClr>
              </a:solidFill>
            </a:endParaRPr>
          </a:p>
        </p:txBody>
      </p:sp>
      <p:pic>
        <p:nvPicPr>
          <p:cNvPr id="6" name="Picture 4"/>
          <p:cNvPicPr>
            <a:picLocks noChangeAspect="1" noChangeArrowheads="1"/>
          </p:cNvPicPr>
          <p:nvPr/>
        </p:nvPicPr>
        <p:blipFill>
          <a:blip r:embed="rId3" cstate="print"/>
          <a:srcRect/>
          <a:stretch>
            <a:fillRect/>
          </a:stretch>
        </p:blipFill>
        <p:spPr bwMode="auto">
          <a:xfrm>
            <a:off x="179388" y="188913"/>
            <a:ext cx="1343025" cy="1257300"/>
          </a:xfrm>
          <a:prstGeom prst="rect">
            <a:avLst/>
          </a:prstGeom>
          <a:noFill/>
          <a:ln w="9525">
            <a:noFill/>
            <a:miter lim="800000"/>
            <a:headEnd/>
            <a:tailEnd/>
          </a:ln>
        </p:spPr>
      </p:pic>
    </p:spTree>
    <p:extLst>
      <p:ext uri="{BB962C8B-B14F-4D97-AF65-F5344CB8AC3E}">
        <p14:creationId xmlns:p14="http://schemas.microsoft.com/office/powerpoint/2010/main" val="465199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 2"/>
          <p:cNvSpPr txBox="1">
            <a:spLocks/>
          </p:cNvSpPr>
          <p:nvPr/>
        </p:nvSpPr>
        <p:spPr>
          <a:xfrm>
            <a:off x="357158" y="1500174"/>
            <a:ext cx="8286808" cy="3143272"/>
          </a:xfrm>
          <a:prstGeom prst="rect">
            <a:avLst/>
          </a:prstGeom>
          <a:ln>
            <a:noFill/>
          </a:ln>
        </p:spPr>
        <p:txBody>
          <a:bodyPr anchor="t" anchorCtr="0"/>
          <a:lstStyle/>
          <a:p>
            <a:pPr marL="363538" indent="-363538">
              <a:buFont typeface="Wingdings" pitchFamily="2" charset="2"/>
              <a:buChar char="u"/>
            </a:pPr>
            <a:r>
              <a:rPr lang="ja-JP" altLang="en-US" sz="2400" dirty="0" smtClean="0">
                <a:solidFill>
                  <a:srgbClr val="000000"/>
                </a:solidFill>
                <a:ea typeface="ＭＳ Ｐゴシック" pitchFamily="50" charset="-128"/>
              </a:rPr>
              <a:t>今回このような形で夫の死を語り</a:t>
            </a:r>
            <a:r>
              <a:rPr lang="ja-JP" altLang="en-US" sz="2400" dirty="0" smtClean="0">
                <a:solidFill>
                  <a:srgbClr val="FF0000"/>
                </a:solidFill>
                <a:ea typeface="ＭＳ Ｐゴシック" pitchFamily="50" charset="-128"/>
              </a:rPr>
              <a:t>何かの役に立てればと参加</a:t>
            </a:r>
            <a:r>
              <a:rPr lang="ja-JP" altLang="en-US" sz="2400" dirty="0" smtClean="0">
                <a:solidFill>
                  <a:srgbClr val="000000"/>
                </a:solidFill>
                <a:ea typeface="ＭＳ Ｐゴシック" pitchFamily="50" charset="-128"/>
              </a:rPr>
              <a:t>させていただき、ありがとうございました。私で何かお役にたてることがありましたら、また声をかけてください。</a:t>
            </a:r>
            <a:r>
              <a:rPr lang="ja-JP" altLang="en-US" sz="2400" dirty="0" smtClean="0">
                <a:solidFill>
                  <a:srgbClr val="FF0000"/>
                </a:solidFill>
                <a:ea typeface="ＭＳ Ｐゴシック" pitchFamily="50" charset="-128"/>
              </a:rPr>
              <a:t>一人でも、追い詰められている人がとどまってくれれば</a:t>
            </a:r>
            <a:r>
              <a:rPr lang="ja-JP" altLang="en-US" sz="2400" dirty="0" smtClean="0">
                <a:solidFill>
                  <a:srgbClr val="000000"/>
                </a:solidFill>
                <a:ea typeface="ＭＳ Ｐゴシック" pitchFamily="50" charset="-128"/>
              </a:rPr>
              <a:t>と思います。</a:t>
            </a:r>
            <a:endParaRPr lang="en-US" altLang="ja-JP" sz="2400" dirty="0" smtClean="0">
              <a:solidFill>
                <a:srgbClr val="000000"/>
              </a:solidFill>
              <a:ea typeface="ＭＳ Ｐゴシック" pitchFamily="50" charset="-128"/>
            </a:endParaRPr>
          </a:p>
          <a:p>
            <a:pPr marL="363538" indent="-363538"/>
            <a:r>
              <a:rPr lang="ja-JP" altLang="en-US" sz="2400" dirty="0">
                <a:solidFill>
                  <a:srgbClr val="000000"/>
                </a:solidFill>
                <a:ea typeface="ＭＳ Ｐゴシック" pitchFamily="50" charset="-128"/>
              </a:rPr>
              <a:t>　</a:t>
            </a:r>
            <a:r>
              <a:rPr lang="ja-JP" altLang="en-US" sz="2400" dirty="0" smtClean="0">
                <a:solidFill>
                  <a:srgbClr val="000000"/>
                </a:solidFill>
                <a:ea typeface="ＭＳ Ｐゴシック" pitchFamily="50" charset="-128"/>
              </a:rPr>
              <a:t>　　　　　　　　　　　　　　　　　　　　　　　　　　　　　　　（</a:t>
            </a:r>
            <a:r>
              <a:rPr lang="en-US" sz="2400" dirty="0" smtClean="0">
                <a:solidFill>
                  <a:srgbClr val="000000"/>
                </a:solidFill>
                <a:ea typeface="ＭＳ Ｐゴシック" pitchFamily="50" charset="-128"/>
              </a:rPr>
              <a:t>30</a:t>
            </a:r>
            <a:r>
              <a:rPr lang="ja-JP" altLang="en-US" sz="2400" dirty="0" smtClean="0">
                <a:solidFill>
                  <a:srgbClr val="000000"/>
                </a:solidFill>
                <a:ea typeface="ＭＳ Ｐゴシック" pitchFamily="50" charset="-128"/>
              </a:rPr>
              <a:t>代女性）</a:t>
            </a:r>
            <a:endParaRPr lang="en-US" altLang="ja-JP" sz="2400" kern="0" dirty="0" smtClean="0">
              <a:solidFill>
                <a:srgbClr val="000000"/>
              </a:solidFill>
              <a:latin typeface="Arial"/>
              <a:ea typeface="ＭＳ Ｐゴシック"/>
            </a:endParaRPr>
          </a:p>
          <a:p>
            <a:pPr marL="363538" indent="-363538">
              <a:spcBef>
                <a:spcPct val="20000"/>
              </a:spcBef>
              <a:buFont typeface="Wingdings" pitchFamily="2" charset="2"/>
              <a:buChar char="u"/>
              <a:defRPr/>
            </a:pPr>
            <a:r>
              <a:rPr lang="ja-JP" altLang="en-US" sz="2400" dirty="0" smtClean="0">
                <a:solidFill>
                  <a:srgbClr val="000000"/>
                </a:solidFill>
                <a:ea typeface="ＭＳ Ｐゴシック" pitchFamily="50" charset="-128"/>
              </a:rPr>
              <a:t>社会的なこととして追いつめられる人も遺された者も受け入れられる社会にしてほしい。専門家同士の連携をはかり、法的にも支援をうけられるようにしてほしい。</a:t>
            </a:r>
            <a:r>
              <a:rPr lang="ja-JP" altLang="en-US" sz="2400" dirty="0" smtClean="0">
                <a:solidFill>
                  <a:srgbClr val="FF0000"/>
                </a:solidFill>
                <a:ea typeface="ＭＳ Ｐゴシック" pitchFamily="50" charset="-128"/>
              </a:rPr>
              <a:t>知らない人たちにもっと知ってもらいたい</a:t>
            </a:r>
            <a:r>
              <a:rPr lang="ja-JP" altLang="en-US" sz="2400" dirty="0" smtClean="0">
                <a:solidFill>
                  <a:srgbClr val="000000"/>
                </a:solidFill>
                <a:ea typeface="ＭＳ Ｐゴシック" pitchFamily="50" charset="-128"/>
              </a:rPr>
              <a:t>と思う。</a:t>
            </a:r>
            <a:r>
              <a:rPr lang="ja-JP" altLang="en-US" sz="2400" dirty="0" smtClean="0">
                <a:solidFill>
                  <a:srgbClr val="FF0000"/>
                </a:solidFill>
                <a:ea typeface="ＭＳ Ｐゴシック" pitchFamily="50" charset="-128"/>
              </a:rPr>
              <a:t>自殺という実態</a:t>
            </a:r>
            <a:r>
              <a:rPr lang="ja-JP" altLang="en-US" sz="2400" dirty="0" smtClean="0">
                <a:solidFill>
                  <a:srgbClr val="000000"/>
                </a:solidFill>
                <a:ea typeface="ＭＳ Ｐゴシック" pitchFamily="50" charset="-128"/>
              </a:rPr>
              <a:t>について。</a:t>
            </a:r>
            <a:endParaRPr lang="en-US" altLang="ja-JP" sz="2400" dirty="0" smtClean="0">
              <a:solidFill>
                <a:srgbClr val="000000"/>
              </a:solidFill>
              <a:ea typeface="ＭＳ Ｐゴシック" pitchFamily="50" charset="-128"/>
            </a:endParaRPr>
          </a:p>
          <a:p>
            <a:pPr marL="363538" indent="-363538">
              <a:spcBef>
                <a:spcPct val="20000"/>
              </a:spcBef>
              <a:defRPr/>
            </a:pPr>
            <a:r>
              <a:rPr lang="ja-JP" altLang="en-US" sz="2400" dirty="0">
                <a:solidFill>
                  <a:srgbClr val="000000"/>
                </a:solidFill>
                <a:ea typeface="ＭＳ Ｐゴシック" pitchFamily="50" charset="-128"/>
              </a:rPr>
              <a:t>　</a:t>
            </a:r>
            <a:r>
              <a:rPr lang="ja-JP" altLang="en-US" sz="2400" dirty="0" smtClean="0">
                <a:solidFill>
                  <a:srgbClr val="000000"/>
                </a:solidFill>
                <a:ea typeface="ＭＳ Ｐゴシック" pitchFamily="50" charset="-128"/>
              </a:rPr>
              <a:t>　　　　　　　　　　　　　　　　　　　　　　　　　　　　　　　（</a:t>
            </a:r>
            <a:r>
              <a:rPr lang="en-US" sz="2400" dirty="0" smtClean="0">
                <a:solidFill>
                  <a:srgbClr val="000000"/>
                </a:solidFill>
                <a:ea typeface="ＭＳ Ｐゴシック" pitchFamily="50" charset="-128"/>
              </a:rPr>
              <a:t>50</a:t>
            </a:r>
            <a:r>
              <a:rPr lang="ja-JP" altLang="en-US" sz="2400" dirty="0" smtClean="0">
                <a:solidFill>
                  <a:srgbClr val="000000"/>
                </a:solidFill>
                <a:ea typeface="ＭＳ Ｐゴシック" pitchFamily="50" charset="-128"/>
              </a:rPr>
              <a:t>代女性）</a:t>
            </a:r>
            <a:endParaRPr lang="en-US" altLang="ja-JP" sz="2400" kern="0" dirty="0" smtClean="0">
              <a:solidFill>
                <a:srgbClr val="000000"/>
              </a:solidFill>
              <a:latin typeface="Arial"/>
              <a:ea typeface="ＭＳ Ｐゴシック"/>
            </a:endParaRPr>
          </a:p>
        </p:txBody>
      </p:sp>
      <p:sp>
        <p:nvSpPr>
          <p:cNvPr id="5" name="テキスト ボックス 4"/>
          <p:cNvSpPr txBox="1"/>
          <p:nvPr/>
        </p:nvSpPr>
        <p:spPr>
          <a:xfrm>
            <a:off x="71438" y="5622339"/>
            <a:ext cx="9001156"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indent="12700" algn="ctr"/>
            <a:r>
              <a:rPr lang="ja-JP" altLang="en-US" sz="2400" dirty="0" smtClean="0">
                <a:solidFill>
                  <a:srgbClr val="000000"/>
                </a:solidFill>
                <a:ea typeface="ＭＳ Ｐゴシック" pitchFamily="50" charset="-128"/>
              </a:rPr>
              <a:t>自死遺族が痛みを背負いながらも語ってくれたことで見えてきた実態</a:t>
            </a:r>
            <a:endParaRPr lang="en-US" altLang="ja-JP" sz="2400" dirty="0" smtClean="0">
              <a:solidFill>
                <a:srgbClr val="000000"/>
              </a:solidFill>
              <a:ea typeface="ＭＳ Ｐゴシック" pitchFamily="50" charset="-128"/>
            </a:endParaRPr>
          </a:p>
          <a:p>
            <a:pPr indent="12700" algn="ctr"/>
            <a:r>
              <a:rPr lang="ja-JP" altLang="en-US" sz="2400" u="sng" dirty="0" smtClean="0">
                <a:solidFill>
                  <a:srgbClr val="FF0000"/>
                </a:solidFill>
                <a:ea typeface="ＭＳ Ｐゴシック" pitchFamily="50" charset="-128"/>
              </a:rPr>
              <a:t>声なき声に耳を傾け、「生き心地の良い社会」へつなげていく責務</a:t>
            </a:r>
            <a:endParaRPr lang="en-US" altLang="ja-JP" sz="2400" u="sng" dirty="0" smtClean="0">
              <a:solidFill>
                <a:srgbClr val="FF0000"/>
              </a:solidFill>
              <a:ea typeface="ＭＳ Ｐゴシック" pitchFamily="50" charset="-128"/>
            </a:endParaRPr>
          </a:p>
        </p:txBody>
      </p:sp>
      <p:sp>
        <p:nvSpPr>
          <p:cNvPr id="9" name="Rectangle 4"/>
          <p:cNvSpPr>
            <a:spLocks noChangeArrowheads="1"/>
          </p:cNvSpPr>
          <p:nvPr/>
        </p:nvSpPr>
        <p:spPr bwMode="auto">
          <a:xfrm>
            <a:off x="1866927" y="142852"/>
            <a:ext cx="6491287" cy="107157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lgn="ctr">
              <a:defRPr/>
            </a:pPr>
            <a:r>
              <a:rPr lang="ja-JP" altLang="en-US" sz="4400" dirty="0" smtClean="0">
                <a:solidFill>
                  <a:srgbClr val="000000">
                    <a:lumMod val="95000"/>
                    <a:lumOff val="5000"/>
                  </a:srgbClr>
                </a:solidFill>
                <a:ea typeface="ＭＳ Ｐゴシック" pitchFamily="50" charset="-128"/>
              </a:rPr>
              <a:t>調査参加者の声</a:t>
            </a:r>
            <a:endParaRPr lang="ja-JP" altLang="en-US" sz="4400" dirty="0">
              <a:solidFill>
                <a:srgbClr val="000000">
                  <a:lumMod val="95000"/>
                  <a:lumOff val="5000"/>
                </a:srgbClr>
              </a:solidFill>
              <a:ea typeface="ＭＳ Ｐゴシック" pitchFamily="50" charset="-128"/>
            </a:endParaRPr>
          </a:p>
        </p:txBody>
      </p:sp>
      <p:pic>
        <p:nvPicPr>
          <p:cNvPr id="6" name="Picture 4"/>
          <p:cNvPicPr>
            <a:picLocks noChangeAspect="1" noChangeArrowheads="1"/>
          </p:cNvPicPr>
          <p:nvPr/>
        </p:nvPicPr>
        <p:blipFill>
          <a:blip r:embed="rId3" cstate="print"/>
          <a:srcRect/>
          <a:stretch>
            <a:fillRect/>
          </a:stretch>
        </p:blipFill>
        <p:spPr bwMode="auto">
          <a:xfrm>
            <a:off x="179388" y="188913"/>
            <a:ext cx="1343025" cy="1257300"/>
          </a:xfrm>
          <a:prstGeom prst="rect">
            <a:avLst/>
          </a:prstGeom>
          <a:noFill/>
          <a:ln w="9525">
            <a:noFill/>
            <a:miter lim="800000"/>
            <a:headEnd/>
            <a:tailEnd/>
          </a:ln>
        </p:spPr>
      </p:pic>
    </p:spTree>
    <p:extLst>
      <p:ext uri="{BB962C8B-B14F-4D97-AF65-F5344CB8AC3E}">
        <p14:creationId xmlns:p14="http://schemas.microsoft.com/office/powerpoint/2010/main" val="6941432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179388" y="188913"/>
            <a:ext cx="1343025" cy="1257300"/>
          </a:xfrm>
          <a:prstGeom prst="rect">
            <a:avLst/>
          </a:prstGeom>
          <a:noFill/>
          <a:ln w="9525">
            <a:noFill/>
            <a:miter lim="800000"/>
            <a:headEnd/>
            <a:tailEnd/>
          </a:ln>
        </p:spPr>
      </p:pic>
      <p:sp>
        <p:nvSpPr>
          <p:cNvPr id="8" name="タイトル 7"/>
          <p:cNvSpPr>
            <a:spLocks noGrp="1"/>
          </p:cNvSpPr>
          <p:nvPr>
            <p:ph type="ctrTitle"/>
          </p:nvPr>
        </p:nvSpPr>
        <p:spPr>
          <a:xfrm>
            <a:off x="539552" y="1844824"/>
            <a:ext cx="7772400" cy="1470025"/>
          </a:xfrm>
        </p:spPr>
        <p:txBody>
          <a:bodyPr/>
          <a:lstStyle/>
          <a:p>
            <a:r>
              <a:rPr kumimoji="1" lang="ja-JP" altLang="en-US" sz="6600" dirty="0" smtClean="0"/>
              <a:t>自死遺族の実状</a:t>
            </a:r>
            <a:endParaRPr kumimoji="1" lang="ja-JP" altLang="en-US" sz="6600" dirty="0"/>
          </a:p>
        </p:txBody>
      </p:sp>
      <p:sp>
        <p:nvSpPr>
          <p:cNvPr id="9" name="サブタイトル 8"/>
          <p:cNvSpPr>
            <a:spLocks noGrp="1"/>
          </p:cNvSpPr>
          <p:nvPr>
            <p:ph type="subTitle" idx="1"/>
          </p:nvPr>
        </p:nvSpPr>
        <p:spPr>
          <a:xfrm>
            <a:off x="1225352" y="3600599"/>
            <a:ext cx="6944816" cy="1752600"/>
          </a:xfrm>
        </p:spPr>
        <p:txBody>
          <a:bodyPr/>
          <a:lstStyle/>
          <a:p>
            <a:r>
              <a:rPr lang="ja-JP" altLang="en-US" sz="4000" dirty="0" smtClean="0"/>
              <a:t>実態調査から分かってきたこと</a:t>
            </a:r>
            <a:endParaRPr kumimoji="1" lang="ja-JP" altLang="en-US" sz="4000" dirty="0"/>
          </a:p>
        </p:txBody>
      </p:sp>
    </p:spTree>
    <p:extLst>
      <p:ext uri="{BB962C8B-B14F-4D97-AF65-F5344CB8AC3E}">
        <p14:creationId xmlns:p14="http://schemas.microsoft.com/office/powerpoint/2010/main" val="2008469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p:nvPr>
            <p:extLst>
              <p:ext uri="{D42A27DB-BD31-4B8C-83A1-F6EECF244321}">
                <p14:modId xmlns:p14="http://schemas.microsoft.com/office/powerpoint/2010/main" val="1346492362"/>
              </p:ext>
            </p:extLst>
          </p:nvPr>
        </p:nvGraphicFramePr>
        <p:xfrm>
          <a:off x="539044" y="1700808"/>
          <a:ext cx="8136904" cy="4768304"/>
        </p:xfrm>
        <a:graphic>
          <a:graphicData uri="http://schemas.openxmlformats.org/drawingml/2006/chart">
            <c:chart xmlns:c="http://schemas.openxmlformats.org/drawingml/2006/chart" xmlns:r="http://schemas.openxmlformats.org/officeDocument/2006/relationships" r:id="rId2"/>
          </a:graphicData>
        </a:graphic>
      </p:graphicFrame>
      <p:sp>
        <p:nvSpPr>
          <p:cNvPr id="6" name="タイトル 1"/>
          <p:cNvSpPr txBox="1">
            <a:spLocks/>
          </p:cNvSpPr>
          <p:nvPr/>
        </p:nvSpPr>
        <p:spPr>
          <a:xfrm>
            <a:off x="143000" y="188640"/>
            <a:ext cx="8928992"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r>
              <a:rPr lang="ja-JP" altLang="en-US" sz="4000" dirty="0" smtClean="0">
                <a:solidFill>
                  <a:prstClr val="black"/>
                </a:solidFill>
              </a:rPr>
              <a:t>遺族に残る自責の念</a:t>
            </a:r>
            <a:endParaRPr lang="en-US" altLang="ja-JP" sz="4000" dirty="0" smtClean="0">
              <a:solidFill>
                <a:prstClr val="black"/>
              </a:solidFill>
            </a:endParaRPr>
          </a:p>
        </p:txBody>
      </p:sp>
      <p:sp>
        <p:nvSpPr>
          <p:cNvPr id="7" name="テキスト ボックス 6"/>
          <p:cNvSpPr txBox="1"/>
          <p:nvPr/>
        </p:nvSpPr>
        <p:spPr>
          <a:xfrm>
            <a:off x="2123220" y="1052734"/>
            <a:ext cx="4968552" cy="430887"/>
          </a:xfrm>
          <a:prstGeom prst="rect">
            <a:avLst/>
          </a:prstGeom>
          <a:noFill/>
        </p:spPr>
        <p:txBody>
          <a:bodyPr wrap="square" rtlCol="0">
            <a:spAutoFit/>
          </a:bodyPr>
          <a:lstStyle/>
          <a:p>
            <a:pPr algn="ctr" fontAlgn="auto">
              <a:spcBef>
                <a:spcPts val="0"/>
              </a:spcBef>
              <a:spcAft>
                <a:spcPts val="0"/>
              </a:spcAft>
            </a:pPr>
            <a:r>
              <a:rPr lang="en-US" altLang="ja-JP" sz="2200" dirty="0">
                <a:solidFill>
                  <a:prstClr val="black"/>
                </a:solidFill>
                <a:latin typeface="Calibri"/>
                <a:ea typeface="ＭＳ Ｐゴシック"/>
              </a:rPr>
              <a:t>Q</a:t>
            </a:r>
            <a:r>
              <a:rPr lang="en-US" altLang="ja-JP" sz="2200" dirty="0" smtClean="0">
                <a:solidFill>
                  <a:prstClr val="black"/>
                </a:solidFill>
                <a:latin typeface="Calibri"/>
                <a:ea typeface="ＭＳ Ｐゴシック"/>
              </a:rPr>
              <a:t>. </a:t>
            </a:r>
            <a:r>
              <a:rPr lang="ja-JP" altLang="en-US" sz="2200" dirty="0" smtClean="0">
                <a:solidFill>
                  <a:prstClr val="black"/>
                </a:solidFill>
                <a:latin typeface="Calibri"/>
                <a:ea typeface="ＭＳ Ｐゴシック"/>
              </a:rPr>
              <a:t>自分のせいだと思いますか</a:t>
            </a:r>
            <a:endParaRPr lang="ja-JP" altLang="en-US" sz="2200" dirty="0">
              <a:solidFill>
                <a:prstClr val="black"/>
              </a:solidFill>
              <a:latin typeface="Calibri"/>
              <a:ea typeface="ＭＳ Ｐゴシック"/>
            </a:endParaRPr>
          </a:p>
        </p:txBody>
      </p:sp>
      <p:sp>
        <p:nvSpPr>
          <p:cNvPr id="8" name="テキスト ボックス 7"/>
          <p:cNvSpPr txBox="1"/>
          <p:nvPr/>
        </p:nvSpPr>
        <p:spPr>
          <a:xfrm>
            <a:off x="5652120" y="6453336"/>
            <a:ext cx="3312368" cy="338554"/>
          </a:xfrm>
          <a:prstGeom prst="rect">
            <a:avLst/>
          </a:prstGeom>
          <a:noFill/>
        </p:spPr>
        <p:txBody>
          <a:bodyPr wrap="square" rtlCol="0">
            <a:spAutoFit/>
          </a:bodyPr>
          <a:lstStyle/>
          <a:p>
            <a:pPr fontAlgn="auto">
              <a:spcBef>
                <a:spcPts val="0"/>
              </a:spcBef>
              <a:spcAft>
                <a:spcPts val="0"/>
              </a:spcAft>
            </a:pPr>
            <a:r>
              <a:rPr lang="ja-JP" altLang="en-US" sz="1600" dirty="0" smtClean="0">
                <a:solidFill>
                  <a:prstClr val="black"/>
                </a:solidFill>
                <a:latin typeface="Calibri"/>
                <a:ea typeface="ＭＳ Ｐゴシック"/>
              </a:rPr>
              <a:t>ライフリンク「自殺実態</a:t>
            </a:r>
            <a:r>
              <a:rPr lang="en-US" altLang="ja-JP" sz="1600" dirty="0" smtClean="0">
                <a:solidFill>
                  <a:prstClr val="black"/>
                </a:solidFill>
                <a:latin typeface="Calibri"/>
                <a:ea typeface="ＭＳ Ｐゴシック"/>
              </a:rPr>
              <a:t>1000</a:t>
            </a:r>
            <a:r>
              <a:rPr lang="ja-JP" altLang="en-US" sz="1600" dirty="0" smtClean="0">
                <a:solidFill>
                  <a:prstClr val="black"/>
                </a:solidFill>
                <a:latin typeface="Calibri"/>
                <a:ea typeface="ＭＳ Ｐゴシック"/>
              </a:rPr>
              <a:t>人調査」</a:t>
            </a:r>
            <a:endParaRPr lang="ja-JP" altLang="en-US" sz="1600" dirty="0">
              <a:solidFill>
                <a:prstClr val="black"/>
              </a:solidFill>
              <a:latin typeface="Calibri"/>
              <a:ea typeface="ＭＳ Ｐゴシック"/>
            </a:endParaRPr>
          </a:p>
        </p:txBody>
      </p:sp>
    </p:spTree>
    <p:extLst>
      <p:ext uri="{BB962C8B-B14F-4D97-AF65-F5344CB8AC3E}">
        <p14:creationId xmlns:p14="http://schemas.microsoft.com/office/powerpoint/2010/main" val="3869677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101018_プレゼン資料">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C000">
            <a:alpha val="38039"/>
          </a:srgbClr>
        </a:solidFill>
        <a:ln w="19050">
          <a:solidFill>
            <a:schemeClr val="tx1"/>
          </a:solidFill>
          <a:miter lim="800000"/>
          <a:headEnd/>
          <a:tailEnd/>
        </a:ln>
      </a:spPr>
      <a:bodyPr/>
      <a:lstStyle>
        <a:defPPr>
          <a:spcBef>
            <a:spcPct val="20000"/>
          </a:spcBef>
          <a:tabLst>
            <a:tab pos="5197475" algn="l"/>
          </a:tabLst>
          <a:defRPr sz="2300" dirty="0" smtClean="0">
            <a:solidFill>
              <a:srgbClr val="000000"/>
            </a:solidFill>
          </a:defRPr>
        </a:defPPr>
      </a:lstStyle>
    </a:spDef>
  </a:objectDefaults>
  <a:extraClrSchemeLst/>
</a:theme>
</file>

<file path=ppt/theme/theme4.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bg1">
              <a:lumMod val="75000"/>
            </a:schemeClr>
          </a:solidFill>
          <a:prstDash val="dash"/>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101018_プレゼン資料</Template>
  <TotalTime>186</TotalTime>
  <Words>3352</Words>
  <Application>Microsoft Office PowerPoint</Application>
  <PresentationFormat>画面に合わせる (4:3)</PresentationFormat>
  <Paragraphs>639</Paragraphs>
  <Slides>43</Slides>
  <Notes>21</Notes>
  <HiddenSlides>0</HiddenSlides>
  <MMClips>0</MMClips>
  <ScaleCrop>false</ScaleCrop>
  <HeadingPairs>
    <vt:vector size="6" baseType="variant">
      <vt:variant>
        <vt:lpstr>テーマ</vt:lpstr>
      </vt:variant>
      <vt:variant>
        <vt:i4>6</vt:i4>
      </vt:variant>
      <vt:variant>
        <vt:lpstr>埋め込まれた OLE サーバー</vt:lpstr>
      </vt:variant>
      <vt:variant>
        <vt:i4>1</vt:i4>
      </vt:variant>
      <vt:variant>
        <vt:lpstr>スライド タイトル</vt:lpstr>
      </vt:variant>
      <vt:variant>
        <vt:i4>43</vt:i4>
      </vt:variant>
    </vt:vector>
  </HeadingPairs>
  <TitlesOfParts>
    <vt:vector size="50" baseType="lpstr">
      <vt:lpstr>101018_プレゼン資料</vt:lpstr>
      <vt:lpstr>標準デザイン</vt:lpstr>
      <vt:lpstr>2_Office ​​テーマ</vt:lpstr>
      <vt:lpstr>2_標準デザイン</vt:lpstr>
      <vt:lpstr>Office ​​テーマ</vt:lpstr>
      <vt:lpstr>1_Office ​​テーマ</vt:lpstr>
      <vt:lpstr>Microsoft Excel 97-2003 ワークシート</vt:lpstr>
      <vt:lpstr>自殺って言えなかった  ～痛みを拓いて、変わってきたこと～</vt:lpstr>
      <vt:lpstr>自己紹介：私の「体験」</vt:lpstr>
      <vt:lpstr>「当事者」として思うこと</vt:lpstr>
      <vt:lpstr>PowerPoint プレゼンテーション</vt:lpstr>
      <vt:lpstr>PowerPoint プレゼンテーション</vt:lpstr>
      <vt:lpstr>PowerPoint プレゼンテーション</vt:lpstr>
      <vt:lpstr>PowerPoint プレゼンテーション</vt:lpstr>
      <vt:lpstr>自死遺族の実状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精神的にも物理的にも課題は山積</vt:lpstr>
      <vt:lpstr>自殺に対する偏見にさらされる遺族</vt:lpstr>
      <vt:lpstr>PowerPoint プレゼンテーション</vt:lpstr>
      <vt:lpstr>PowerPoint プレゼンテーション</vt:lpstr>
      <vt:lpstr>PowerPoint プレゼンテーション</vt:lpstr>
      <vt:lpstr>わかち合いの会　参加者の声</vt:lpstr>
      <vt:lpstr>自殺の実態を明らかに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足立区いのち支える寄り添い支援　　 　事業の概要</vt:lpstr>
      <vt:lpstr>　　パーソナルサポート（PS) 利用までの流れ　　　</vt:lpstr>
      <vt:lpstr>多岐にわたる連携を構築</vt:lpstr>
      <vt:lpstr>   PS利用者が抱える様々なニーズ</vt:lpstr>
      <vt:lpstr>   PSが伴走者となり、専門機関と本人をつなぎ 課題解決へ</vt:lpstr>
      <vt:lpstr>PowerPoint プレゼンテーション</vt:lpstr>
      <vt:lpstr>課題を整理（開始当初～約3か月） 本人との信頼関係構築とアセスメントの時期</vt:lpstr>
      <vt:lpstr>課題解決期 関係機関と連携して課題に取り組む</vt:lpstr>
      <vt:lpstr>PowerPoint プレゼンテーション</vt:lpstr>
      <vt:lpstr>居場所づくりの活動</vt:lpstr>
      <vt:lpstr>　　「居場所活動」　これまでの成果</vt:lpstr>
      <vt:lpstr>PowerPoint プレゼンテーション</vt:lpstr>
      <vt:lpstr>パーソナルサポートのメリット</vt:lpstr>
      <vt:lpstr> 　　PS支援は、自殺念慮を抱える人だけでなく、 　　　　　　様々な生活課題を抱える人にも有効 </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体験を通して伝えたいこと  当事者による活動について</dc:title>
  <dc:creator>negishi</dc:creator>
  <cp:lastModifiedBy>fmvuser</cp:lastModifiedBy>
  <cp:revision>21</cp:revision>
  <cp:lastPrinted>2010-10-18T16:49:29Z</cp:lastPrinted>
  <dcterms:created xsi:type="dcterms:W3CDTF">2010-10-18T15:37:19Z</dcterms:created>
  <dcterms:modified xsi:type="dcterms:W3CDTF">2014-09-30T08:34:27Z</dcterms:modified>
</cp:coreProperties>
</file>