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2" r:id="rId2"/>
    <p:sldId id="263" r:id="rId3"/>
    <p:sldId id="354" r:id="rId4"/>
    <p:sldId id="351" r:id="rId5"/>
    <p:sldId id="364" r:id="rId6"/>
    <p:sldId id="353" r:id="rId7"/>
    <p:sldId id="365" r:id="rId8"/>
    <p:sldId id="264" r:id="rId9"/>
    <p:sldId id="265" r:id="rId10"/>
    <p:sldId id="341" r:id="rId11"/>
    <p:sldId id="342" r:id="rId12"/>
    <p:sldId id="343" r:id="rId13"/>
    <p:sldId id="345" r:id="rId14"/>
    <p:sldId id="346" r:id="rId15"/>
    <p:sldId id="347" r:id="rId16"/>
    <p:sldId id="356" r:id="rId17"/>
    <p:sldId id="349" r:id="rId18"/>
    <p:sldId id="350" r:id="rId19"/>
    <p:sldId id="300" r:id="rId20"/>
    <p:sldId id="301" r:id="rId21"/>
    <p:sldId id="348" r:id="rId22"/>
    <p:sldId id="361" r:id="rId23"/>
    <p:sldId id="357" r:id="rId24"/>
    <p:sldId id="358" r:id="rId25"/>
    <p:sldId id="328" r:id="rId26"/>
    <p:sldId id="362" r:id="rId27"/>
    <p:sldId id="363" r:id="rId28"/>
    <p:sldId id="334" r:id="rId29"/>
    <p:sldId id="335" r:id="rId30"/>
    <p:sldId id="336" r:id="rId31"/>
    <p:sldId id="360" r:id="rId32"/>
    <p:sldId id="313" r:id="rId3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60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C9609-2245-47D9-AEC1-B624E92C13E8}" type="datetimeFigureOut">
              <a:rPr kumimoji="1" lang="ja-JP" altLang="en-US" smtClean="0"/>
              <a:t>2014/9/26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A219D-1093-4DE3-87EC-7D144365B9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1103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9A23-C695-4ACC-A446-6A0E24A840E7}" type="datetimeFigureOut">
              <a:rPr kumimoji="1" lang="ja-JP" altLang="en-US" smtClean="0"/>
              <a:t>2014/9/26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E627C-7B93-45AE-8B97-FBFFD4796B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972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9A23-C695-4ACC-A446-6A0E24A840E7}" type="datetimeFigureOut">
              <a:rPr kumimoji="1" lang="ja-JP" altLang="en-US" smtClean="0"/>
              <a:t>2014/9/26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E627C-7B93-45AE-8B97-FBFFD4796B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5780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9A23-C695-4ACC-A446-6A0E24A840E7}" type="datetimeFigureOut">
              <a:rPr kumimoji="1" lang="ja-JP" altLang="en-US" smtClean="0"/>
              <a:t>2014/9/26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E627C-7B93-45AE-8B97-FBFFD4796B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2931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9A23-C695-4ACC-A446-6A0E24A840E7}" type="datetimeFigureOut">
              <a:rPr kumimoji="1" lang="ja-JP" altLang="en-US" smtClean="0"/>
              <a:t>2014/9/26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E627C-7B93-45AE-8B97-FBFFD4796B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3711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9A23-C695-4ACC-A446-6A0E24A840E7}" type="datetimeFigureOut">
              <a:rPr kumimoji="1" lang="ja-JP" altLang="en-US" smtClean="0"/>
              <a:t>2014/9/26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E627C-7B93-45AE-8B97-FBFFD4796B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4033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9A23-C695-4ACC-A446-6A0E24A840E7}" type="datetimeFigureOut">
              <a:rPr kumimoji="1" lang="ja-JP" altLang="en-US" smtClean="0"/>
              <a:t>2014/9/26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E627C-7B93-45AE-8B97-FBFFD4796B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2681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9A23-C695-4ACC-A446-6A0E24A840E7}" type="datetimeFigureOut">
              <a:rPr kumimoji="1" lang="ja-JP" altLang="en-US" smtClean="0"/>
              <a:t>2014/9/26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E627C-7B93-45AE-8B97-FBFFD4796B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4159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9A23-C695-4ACC-A446-6A0E24A840E7}" type="datetimeFigureOut">
              <a:rPr kumimoji="1" lang="ja-JP" altLang="en-US" smtClean="0"/>
              <a:t>2014/9/26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E627C-7B93-45AE-8B97-FBFFD4796B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5901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9A23-C695-4ACC-A446-6A0E24A840E7}" type="datetimeFigureOut">
              <a:rPr kumimoji="1" lang="ja-JP" altLang="en-US" smtClean="0"/>
              <a:t>2014/9/26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E627C-7B93-45AE-8B97-FBFFD4796B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2635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9A23-C695-4ACC-A446-6A0E24A840E7}" type="datetimeFigureOut">
              <a:rPr kumimoji="1" lang="ja-JP" altLang="en-US" smtClean="0"/>
              <a:t>2014/9/26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E627C-7B93-45AE-8B97-FBFFD4796B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8154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9A23-C695-4ACC-A446-6A0E24A840E7}" type="datetimeFigureOut">
              <a:rPr kumimoji="1" lang="ja-JP" altLang="en-US" smtClean="0"/>
              <a:t>2014/9/26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E627C-7B93-45AE-8B97-FBFFD4796B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240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59A23-C695-4ACC-A446-6A0E24A840E7}" type="datetimeFigureOut">
              <a:rPr kumimoji="1" lang="ja-JP" altLang="en-US" smtClean="0"/>
              <a:t>2014/9/26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E627C-7B93-45AE-8B97-FBFFD4796B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98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uki-enishi.com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yuki-enishi.com/challenger-d/challenger-d18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4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&#24651;&#12377;&#12427;%20&#12422;&#12365;&#65294;&#12360;&#12395;&#12375;&#12493;&#12483;&#12488;.files/challenger-gougai.files/challenger-g-8.jp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yuki@spa.nifty.com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mazon.co.jp/gp/product/images/4000253077/ref=dp_image_z_0?ie=UTF8&amp;n=465392&amp;s=books" TargetMode="External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hyperlink" Target="http://www.budousha.co.jp/booklist/book/fukuhen.htm" TargetMode="Externa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0825" y="404812"/>
            <a:ext cx="8893175" cy="1512019"/>
          </a:xfrm>
        </p:spPr>
        <p:txBody>
          <a:bodyPr>
            <a:normAutofit lnSpcReduction="10000"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　</a:t>
            </a:r>
            <a:r>
              <a:rPr lang="ja-JP" altLang="en-US" sz="2800" b="1" dirty="0" smtClean="0">
                <a:solidFill>
                  <a:srgbClr val="00B0F0"/>
                </a:solidFill>
                <a:latin typeface="HG丸ｺﾞｼｯｸM-PRO" pitchFamily="50" charset="-128"/>
                <a:ea typeface="HG丸ｺﾞｼｯｸM-PRO" pitchFamily="50" charset="-128"/>
              </a:rPr>
              <a:t>語り始めたご本人に学ぶ</a:t>
            </a:r>
            <a:br>
              <a:rPr lang="ja-JP" altLang="en-US" sz="2800" b="1" dirty="0" smtClean="0">
                <a:solidFill>
                  <a:srgbClr val="00B0F0"/>
                </a:solidFill>
                <a:latin typeface="HG丸ｺﾞｼｯｸM-PRO" pitchFamily="50" charset="-128"/>
                <a:ea typeface="HG丸ｺﾞｼｯｸM-PRO" pitchFamily="50" charset="-128"/>
              </a:rPr>
            </a:br>
            <a:r>
              <a:rPr lang="ja-JP" altLang="en-US" sz="2800" b="1" dirty="0" smtClean="0">
                <a:solidFill>
                  <a:srgbClr val="00B0F0"/>
                </a:solidFill>
                <a:latin typeface="HG丸ｺﾞｼｯｸM-PRO" pitchFamily="50" charset="-128"/>
                <a:ea typeface="HG丸ｺﾞｼｯｸM-PRO" pitchFamily="50" charset="-128"/>
              </a:rPr>
              <a:t>～</a:t>
            </a:r>
            <a:r>
              <a:rPr lang="ja-JP" altLang="en-US" sz="2800" dirty="0">
                <a:solidFill>
                  <a:srgbClr val="00B0F0"/>
                </a:solidFill>
              </a:rPr>
              <a:t>常識を疑う・社会を変える・政策を</a:t>
            </a:r>
            <a:r>
              <a:rPr lang="ja-JP" altLang="en-US" sz="2800" dirty="0" smtClean="0">
                <a:solidFill>
                  <a:srgbClr val="00B0F0"/>
                </a:solidFill>
              </a:rPr>
              <a:t>変える</a:t>
            </a:r>
            <a:r>
              <a:rPr lang="ja-JP" altLang="en-US" sz="2800" b="1" dirty="0" smtClean="0">
                <a:solidFill>
                  <a:srgbClr val="00B0F0"/>
                </a:solidFill>
                <a:latin typeface="HG丸ｺﾞｼｯｸM-PRO" pitchFamily="50" charset="-128"/>
                <a:ea typeface="HG丸ｺﾞｼｯｸM-PRO" pitchFamily="50" charset="-128"/>
              </a:rPr>
              <a:t>～</a:t>
            </a:r>
          </a:p>
          <a:p>
            <a:pPr eaLnBrk="1" hangingPunct="1"/>
            <a:r>
              <a:rPr lang="ja-JP" altLang="en-US" sz="2800" b="1" dirty="0" smtClean="0">
                <a:solidFill>
                  <a:srgbClr val="FF3399"/>
                </a:solidFill>
                <a:latin typeface="HG丸ｺﾞｼｯｸM-PRO" pitchFamily="50" charset="-128"/>
                <a:ea typeface="HG丸ｺﾞｼｯｸM-PRO" pitchFamily="50" charset="-128"/>
              </a:rPr>
              <a:t>（現場に学ぶ医療</a:t>
            </a:r>
            <a:r>
              <a:rPr lang="ja-JP" altLang="en-US" sz="2800" b="1" dirty="0" smtClean="0">
                <a:solidFill>
                  <a:srgbClr val="FF0066"/>
                </a:solidFill>
                <a:latin typeface="HG丸ｺﾞｼｯｸM-PRO" pitchFamily="50" charset="-128"/>
                <a:ea typeface="HG丸ｺﾞｼｯｸM-PRO" pitchFamily="50" charset="-128"/>
              </a:rPr>
              <a:t>福祉倫理）</a:t>
            </a:r>
          </a:p>
          <a:p>
            <a:pPr eaLnBrk="1" hangingPunct="1"/>
            <a:endParaRPr lang="ja-JP" altLang="en-US" sz="3600" b="1" dirty="0" smtClean="0">
              <a:solidFill>
                <a:srgbClr val="FF0066"/>
              </a:solidFill>
              <a:ea typeface="HG創英角ﾎﾟｯﾌﾟ体" pitchFamily="49" charset="-128"/>
            </a:endParaRPr>
          </a:p>
          <a:p>
            <a:pPr eaLnBrk="1" hangingPunct="1"/>
            <a:endParaRPr lang="ja-JP" altLang="en-US" sz="3600" b="1" dirty="0" smtClean="0">
              <a:solidFill>
                <a:srgbClr val="FF0066"/>
              </a:solidFill>
              <a:ea typeface="HG創英角ﾎﾟｯﾌﾟ体" pitchFamily="49" charset="-128"/>
            </a:endParaRPr>
          </a:p>
        </p:txBody>
      </p:sp>
      <p:pic>
        <p:nvPicPr>
          <p:cNvPr id="2051" name="Picture 3" descr="j023087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852738"/>
            <a:ext cx="2008188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55650" y="6075363"/>
            <a:ext cx="7772400" cy="4619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3600" dirty="0" smtClean="0">
                <a:solidFill>
                  <a:srgbClr val="FF3399"/>
                </a:solidFill>
                <a:ea typeface="HG創英角ﾎﾟｯﾌﾟ体" pitchFamily="49" charset="-128"/>
              </a:rPr>
              <a:t>ゆき</a:t>
            </a:r>
            <a:r>
              <a:rPr lang="ja-JP" altLang="en-US" sz="2800" dirty="0" smtClean="0">
                <a:solidFill>
                  <a:srgbClr val="FF3399"/>
                </a:solidFill>
                <a:ea typeface="HG創英角ﾎﾟｯﾌﾟ体" pitchFamily="49" charset="-128"/>
              </a:rPr>
              <a:t>　</a:t>
            </a:r>
            <a:r>
              <a:rPr lang="ja-JP" altLang="en-US" sz="2800" dirty="0" smtClean="0">
                <a:solidFill>
                  <a:srgbClr val="FF3399"/>
                </a:solidFill>
                <a:latin typeface="+mj-ea"/>
              </a:rPr>
              <a:t>さん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787400" y="4875213"/>
            <a:ext cx="78486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000" b="1">
                <a:solidFill>
                  <a:srgbClr val="3333CC"/>
                </a:solidFill>
                <a:latin typeface="HG丸ｺﾞｼｯｸM-PRO" pitchFamily="50" charset="-128"/>
                <a:ea typeface="HG丸ｺﾞｼｯｸM-PRO" pitchFamily="50" charset="-128"/>
              </a:rPr>
              <a:t>国際医療福祉大学大学院教教授・元朝日新聞論説委員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000" b="1">
                <a:solidFill>
                  <a:srgbClr val="33CC33"/>
                </a:solidFill>
                <a:latin typeface="HG丸ｺﾞｼｯｸM-PRO" pitchFamily="50" charset="-128"/>
                <a:ea typeface="HG丸ｺﾞｼｯｸM-PRO" pitchFamily="50" charset="-128"/>
              </a:rPr>
              <a:t>福祉と医療</a:t>
            </a:r>
            <a:r>
              <a:rPr lang="ja-JP" altLang="en-US" sz="2000" b="1">
                <a:solidFill>
                  <a:srgbClr val="3333CC"/>
                </a:solidFill>
                <a:latin typeface="HG丸ｺﾞｼｯｸM-PRO" pitchFamily="50" charset="-128"/>
                <a:ea typeface="HG丸ｺﾞｼｯｸM-PRO" pitchFamily="50" charset="-128"/>
              </a:rPr>
              <a:t>・</a:t>
            </a:r>
            <a:r>
              <a:rPr lang="ja-JP" altLang="en-US" sz="2000" b="1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現場と政策を</a:t>
            </a:r>
            <a:r>
              <a:rPr lang="ja-JP" altLang="en-US" sz="2000" b="1">
                <a:solidFill>
                  <a:srgbClr val="3333CC"/>
                </a:solidFill>
                <a:latin typeface="HG丸ｺﾞｼｯｸM-PRO" pitchFamily="50" charset="-128"/>
                <a:ea typeface="HG丸ｺﾞｼｯｸM-PRO" pitchFamily="50" charset="-128"/>
              </a:rPr>
              <a:t>つなぐ「えにし」ネット</a:t>
            </a:r>
            <a:br>
              <a:rPr lang="ja-JP" altLang="en-US" sz="2000" b="1">
                <a:solidFill>
                  <a:srgbClr val="3333CC"/>
                </a:solidFill>
                <a:latin typeface="HG丸ｺﾞｼｯｸM-PRO" pitchFamily="50" charset="-128"/>
                <a:ea typeface="HG丸ｺﾞｼｯｸM-PRO" pitchFamily="50" charset="-128"/>
              </a:rPr>
            </a:br>
            <a:r>
              <a:rPr lang="ja-JP" altLang="en-US" sz="2000" b="1">
                <a:solidFill>
                  <a:srgbClr val="3333CC"/>
                </a:solidFill>
                <a:latin typeface="HG丸ｺﾞｼｯｸM-PRO" pitchFamily="50" charset="-128"/>
                <a:ea typeface="HG丸ｺﾞｼｯｸM-PRO" pitchFamily="50" charset="-128"/>
              </a:rPr>
              <a:t>志の縁結び係＆小間使い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008063" y="2205038"/>
            <a:ext cx="70389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 b="1">
                <a:solidFill>
                  <a:srgbClr val="00CCFF"/>
                </a:solidFill>
                <a:latin typeface="HG丸ｺﾞｼｯｸM-PRO" pitchFamily="50" charset="-128"/>
                <a:ea typeface="HG丸ｺﾞｼｯｸM-PRO" pitchFamily="50" charset="-128"/>
              </a:rPr>
              <a:t>なんのために</a:t>
            </a:r>
            <a:r>
              <a:rPr lang="ja-JP" altLang="en-US" sz="2800" b="1">
                <a:solidFill>
                  <a:srgbClr val="3333CC"/>
                </a:solidFill>
                <a:latin typeface="HG丸ｺﾞｼｯｸM-PRO" pitchFamily="50" charset="-128"/>
                <a:ea typeface="HG丸ｺﾞｼｯｸM-PRO" pitchFamily="50" charset="-128"/>
              </a:rPr>
              <a:t>、倫理を</a:t>
            </a:r>
            <a:r>
              <a:rPr lang="ja-JP" altLang="en-US" sz="2800" b="1">
                <a:solidFill>
                  <a:srgbClr val="33CC33"/>
                </a:solidFill>
                <a:latin typeface="HG丸ｺﾞｼｯｸM-PRO" pitchFamily="50" charset="-128"/>
                <a:ea typeface="HG丸ｺﾞｼｯｸM-PRO" pitchFamily="50" charset="-128"/>
              </a:rPr>
              <a:t>学ぶのでしょうか？</a:t>
            </a:r>
          </a:p>
        </p:txBody>
      </p:sp>
    </p:spTree>
    <p:extLst>
      <p:ext uri="{BB962C8B-B14F-4D97-AF65-F5344CB8AC3E}">
        <p14:creationId xmlns:p14="http://schemas.microsoft.com/office/powerpoint/2010/main" val="398783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 smtClean="0"/>
          </a:p>
        </p:txBody>
      </p:sp>
      <p:pic>
        <p:nvPicPr>
          <p:cNvPr id="20483" name="Picture 3" descr="0416-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338138"/>
            <a:ext cx="8713787" cy="5834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4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ja-JP" altLang="ja-JP" smtClean="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600200" y="6237288"/>
            <a:ext cx="45159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b="1" dirty="0" smtClean="0">
                <a:solidFill>
                  <a:srgbClr val="FF3399"/>
                </a:solidFill>
                <a:latin typeface="HGS創英角ﾎﾟｯﾌﾟ体" pitchFamily="50" charset="-128"/>
                <a:ea typeface="HGS創英角ﾎﾟｯﾌﾟ体" pitchFamily="50" charset="-128"/>
              </a:rPr>
              <a:t>年に１回の「</a:t>
            </a:r>
            <a:r>
              <a:rPr lang="ja-JP" altLang="en-US" sz="2400" b="1" dirty="0">
                <a:solidFill>
                  <a:srgbClr val="FF3399"/>
                </a:solidFill>
                <a:latin typeface="HGS創英角ﾎﾟｯﾌﾟ体" pitchFamily="50" charset="-128"/>
                <a:ea typeface="HGS創英角ﾎﾟｯﾌﾟ体" pitchFamily="50" charset="-128"/>
              </a:rPr>
              <a:t>えにし」を結ぶ会</a:t>
            </a:r>
          </a:p>
        </p:txBody>
      </p:sp>
    </p:spTree>
    <p:extLst>
      <p:ext uri="{BB962C8B-B14F-4D97-AF65-F5344CB8AC3E}">
        <p14:creationId xmlns:p14="http://schemas.microsoft.com/office/powerpoint/2010/main" val="138275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260350"/>
            <a:ext cx="8893175" cy="1752600"/>
          </a:xfrm>
        </p:spPr>
        <p:txBody>
          <a:bodyPr/>
          <a:lstStyle/>
          <a:p>
            <a:r>
              <a:rPr lang="ja-JP" altLang="en-US" smtClean="0">
                <a:solidFill>
                  <a:srgbClr val="FF0000"/>
                </a:solidFill>
              </a:rPr>
              <a:t>　</a:t>
            </a:r>
            <a:endParaRPr lang="ja-JP" altLang="en-US" b="1" smtClean="0"/>
          </a:p>
        </p:txBody>
      </p:sp>
      <p:pic>
        <p:nvPicPr>
          <p:cNvPr id="21507" name="Picture 3" descr="j023087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205038"/>
            <a:ext cx="243046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6021388"/>
            <a:ext cx="7772400" cy="461962"/>
          </a:xfrm>
        </p:spPr>
        <p:txBody>
          <a:bodyPr>
            <a:normAutofit fontScale="90000"/>
          </a:bodyPr>
          <a:lstStyle/>
          <a:p>
            <a:r>
              <a:rPr lang="ja-JP" altLang="en-US" sz="2800" smtClean="0">
                <a:solidFill>
                  <a:srgbClr val="FF0066"/>
                </a:solidFill>
                <a:ea typeface="HG創英角ﾎﾟｯﾌﾟ体" pitchFamily="49" charset="-128"/>
              </a:rPr>
              <a:t>ゆき</a:t>
            </a:r>
            <a:endParaRPr lang="ja-JP" altLang="en-US" sz="1800" smtClean="0">
              <a:solidFill>
                <a:srgbClr val="FF0066"/>
              </a:solidFill>
              <a:ea typeface="HG創英角ﾎﾟｯﾌﾟ体" pitchFamily="49" charset="-128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250825" y="5084763"/>
            <a:ext cx="8497888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2000">
              <a:solidFill>
                <a:srgbClr val="6600FF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solidFill>
                  <a:srgbClr val="6600FF"/>
                </a:solidFill>
                <a:latin typeface="HG創英角ﾎﾟｯﾌﾟ体" pitchFamily="49" charset="-128"/>
                <a:ea typeface="HG創英角ﾎﾟｯﾌﾟ体" pitchFamily="49" charset="-128"/>
              </a:rPr>
              <a:t>志の縁結び係</a:t>
            </a:r>
            <a:r>
              <a:rPr lang="en-US" altLang="ja-JP" sz="2400">
                <a:solidFill>
                  <a:srgbClr val="6600FF"/>
                </a:solidFill>
                <a:latin typeface="HG創英角ﾎﾟｯﾌﾟ体" pitchFamily="49" charset="-128"/>
                <a:ea typeface="HG創英角ﾎﾟｯﾌﾟ体" pitchFamily="49" charset="-128"/>
              </a:rPr>
              <a:t>&amp;</a:t>
            </a:r>
            <a:r>
              <a:rPr lang="ja-JP" altLang="en-US" sz="2400">
                <a:solidFill>
                  <a:srgbClr val="6600FF"/>
                </a:solidFill>
                <a:latin typeface="HG創英角ﾎﾟｯﾌﾟ体" pitchFamily="49" charset="-128"/>
                <a:ea typeface="HG創英角ﾎﾟｯﾌﾟ体" pitchFamily="49" charset="-128"/>
              </a:rPr>
              <a:t>小間使い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1800">
              <a:solidFill>
                <a:srgbClr val="6600FF"/>
              </a:solidFill>
              <a:ea typeface="HG創英角ﾎﾟｯﾌﾟ体" pitchFamily="49" charset="-128"/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468313" y="784225"/>
            <a:ext cx="7297737" cy="42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rgbClr val="6600CC"/>
                </a:solidFill>
                <a:latin typeface="HGP創英角ﾎﾟｯﾌﾟ体" pitchFamily="50" charset="-128"/>
                <a:ea typeface="HGP創英角ﾎﾟｯﾌﾟ体" pitchFamily="50" charset="-128"/>
              </a:rPr>
              <a:t>福祉と医療・現場と政策をつなぐ「えにし」ネット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800">
              <a:latin typeface="HGP創英角ﾎﾟｯﾌﾟ体" pitchFamily="50" charset="-128"/>
              <a:ea typeface="HGP創英角ﾎﾟｯﾌﾟ体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rgbClr val="0099FF"/>
                </a:solidFill>
                <a:latin typeface="HGP創英角ﾎﾟｯﾌﾟ体" pitchFamily="50" charset="-128"/>
                <a:ea typeface="HGP創英角ﾎﾟｯﾌﾟ体" pitchFamily="50" charset="-128"/>
              </a:rPr>
              <a:t>★「えにし」の</a:t>
            </a:r>
            <a:r>
              <a:rPr lang="en-US" altLang="ja-JP" sz="2800">
                <a:solidFill>
                  <a:srgbClr val="0099FF"/>
                </a:solidFill>
                <a:latin typeface="HGP創英角ﾎﾟｯﾌﾟ体" pitchFamily="50" charset="-128"/>
                <a:ea typeface="HGP創英角ﾎﾟｯﾌﾟ体" pitchFamily="50" charset="-128"/>
              </a:rPr>
              <a:t>HP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rgbClr val="00CC00"/>
                </a:solidFill>
                <a:latin typeface="HGP創英角ﾎﾟｯﾌﾟ体" pitchFamily="50" charset="-128"/>
                <a:ea typeface="HGP創英角ﾎﾟｯﾌﾟ体" pitchFamily="50" charset="-128"/>
              </a:rPr>
              <a:t>★</a:t>
            </a:r>
            <a:r>
              <a:rPr lang="ja-JP" altLang="en-US" sz="2800">
                <a:solidFill>
                  <a:srgbClr val="00CC00"/>
                </a:solidFill>
                <a:latin typeface="HGP創英角ﾎﾟｯﾌﾟ体" pitchFamily="50" charset="-128"/>
                <a:ea typeface="HGP創英角ﾎﾟｯﾌﾟ体" pitchFamily="50" charset="-128"/>
              </a:rPr>
              <a:t>「えにし」メール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rgbClr val="FF33CC"/>
                </a:solidFill>
                <a:latin typeface="HGP創英角ﾎﾟｯﾌﾟ体" pitchFamily="50" charset="-128"/>
                <a:ea typeface="HGP創英角ﾎﾟｯﾌﾟ体" pitchFamily="50" charset="-128"/>
              </a:rPr>
              <a:t>★「えにし」を結ぶ会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rgbClr val="FF33CC"/>
                </a:solidFill>
                <a:latin typeface="HGP創英角ﾎﾟｯﾌﾟ体" pitchFamily="50" charset="-128"/>
                <a:ea typeface="HGP創英角ﾎﾟｯﾌﾟ体" pitchFamily="50" charset="-128"/>
              </a:rPr>
              <a:t>        手話通訳</a:t>
            </a:r>
            <a:r>
              <a:rPr lang="en-US" altLang="ja-JP" sz="2800">
                <a:solidFill>
                  <a:srgbClr val="FF33CC"/>
                </a:solidFill>
                <a:latin typeface="HGP創英角ﾎﾟｯﾌﾟ体" pitchFamily="50" charset="-128"/>
                <a:ea typeface="HGP創英角ﾎﾟｯﾌﾟ体" pitchFamily="50" charset="-128"/>
              </a:rPr>
              <a:t>/</a:t>
            </a:r>
            <a:r>
              <a:rPr lang="ja-JP" altLang="en-US" sz="2800">
                <a:solidFill>
                  <a:srgbClr val="FF33CC"/>
                </a:solidFill>
                <a:latin typeface="HGP創英角ﾎﾟｯﾌﾟ体" pitchFamily="50" charset="-128"/>
                <a:ea typeface="HGP創英角ﾎﾟｯﾌﾟ体" pitchFamily="50" charset="-128"/>
              </a:rPr>
              <a:t>ﾊﾟｿｺﾝ文字通訳</a:t>
            </a:r>
            <a:r>
              <a:rPr lang="en-US" altLang="ja-JP" sz="2800">
                <a:solidFill>
                  <a:srgbClr val="FF33CC"/>
                </a:solidFill>
                <a:latin typeface="HGP創英角ﾎﾟｯﾌﾟ体" pitchFamily="50" charset="-128"/>
                <a:ea typeface="HGP創英角ﾎﾟｯﾌﾟ体" pitchFamily="50" charset="-128"/>
              </a:rPr>
              <a:t>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rgbClr val="FF33CC"/>
                </a:solidFill>
                <a:latin typeface="HGP創英角ﾎﾟｯﾌﾟ体" pitchFamily="50" charset="-128"/>
                <a:ea typeface="HGP創英角ﾎﾟｯﾌﾟ体" pitchFamily="50" charset="-128"/>
              </a:rPr>
              <a:t>        </a:t>
            </a:r>
            <a:r>
              <a:rPr lang="ja-JP" altLang="en-US" sz="2800">
                <a:solidFill>
                  <a:srgbClr val="FF33CC"/>
                </a:solidFill>
                <a:latin typeface="HGP創英角ﾎﾟｯﾌﾟ体" pitchFamily="50" charset="-128"/>
                <a:ea typeface="HGP創英角ﾎﾟｯﾌﾟ体" pitchFamily="50" charset="-128"/>
              </a:rPr>
              <a:t>磁気ﾙｰﾌﾟ</a:t>
            </a:r>
            <a:r>
              <a:rPr lang="en-US" altLang="ja-JP" sz="2800">
                <a:solidFill>
                  <a:srgbClr val="FF33CC"/>
                </a:solidFill>
                <a:latin typeface="HGP創英角ﾎﾟｯﾌﾟ体" pitchFamily="50" charset="-128"/>
                <a:ea typeface="HGP創英角ﾎﾟｯﾌﾟ体" pitchFamily="50" charset="-128"/>
              </a:rPr>
              <a:t>/</a:t>
            </a:r>
            <a:r>
              <a:rPr lang="ja-JP" altLang="en-US" sz="2800">
                <a:solidFill>
                  <a:srgbClr val="FF33CC"/>
                </a:solidFill>
                <a:latin typeface="HGP創英角ﾎﾟｯﾌﾟ体" pitchFamily="50" charset="-128"/>
                <a:ea typeface="HGP創英角ﾎﾟｯﾌﾟ体" pitchFamily="50" charset="-128"/>
              </a:rPr>
              <a:t>指点字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rgbClr val="FF33CC"/>
                </a:solidFill>
                <a:latin typeface="HGP創英角ﾎﾟｯﾌﾟ体" pitchFamily="50" charset="-128"/>
                <a:ea typeface="HGP創英角ﾎﾟｯﾌﾟ体" pitchFamily="50" charset="-128"/>
              </a:rPr>
              <a:t>　　　　保育サービス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800">
              <a:solidFill>
                <a:srgbClr val="FF33CC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>
                <a:solidFill>
                  <a:srgbClr val="00B0F0"/>
                </a:solidFill>
                <a:latin typeface="HGP創英角ﾎﾟｯﾌﾟ体" pitchFamily="50" charset="-128"/>
                <a:ea typeface="HGP創英角ﾎﾟｯﾌﾟ体" pitchFamily="50" charset="-128"/>
              </a:rPr>
              <a:t>　　☆席は籖引き、</a:t>
            </a:r>
            <a:r>
              <a:rPr lang="ja-JP" altLang="en-US" sz="2000">
                <a:solidFill>
                  <a:srgbClr val="FF3399"/>
                </a:solidFill>
                <a:latin typeface="HGP創英角ﾎﾟｯﾌﾟ体" pitchFamily="50" charset="-128"/>
                <a:ea typeface="HGP創英角ﾎﾟｯﾌﾟ体" pitchFamily="50" charset="-128"/>
              </a:rPr>
              <a:t>あらたなえにし</a:t>
            </a:r>
            <a:r>
              <a:rPr lang="ja-JP" altLang="en-US" sz="2000">
                <a:solidFill>
                  <a:srgbClr val="00B0F0"/>
                </a:solidFill>
                <a:latin typeface="HGP創英角ﾎﾟｯﾌﾟ体" pitchFamily="50" charset="-128"/>
                <a:ea typeface="HGP創英角ﾎﾟｯﾌﾟ体" pitchFamily="50" charset="-128"/>
              </a:rPr>
              <a:t>を結ぶために</a:t>
            </a:r>
          </a:p>
        </p:txBody>
      </p:sp>
    </p:spTree>
    <p:extLst>
      <p:ext uri="{BB962C8B-B14F-4D97-AF65-F5344CB8AC3E}">
        <p14:creationId xmlns:p14="http://schemas.microsoft.com/office/powerpoint/2010/main" val="195872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智さんと　とIMG_826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1" t="16498" r="40628" b="1999"/>
          <a:stretch>
            <a:fillRect/>
          </a:stretch>
        </p:blipFill>
        <p:spPr>
          <a:xfrm>
            <a:off x="395288" y="333375"/>
            <a:ext cx="3365500" cy="3887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72452" name="Text Box 4"/>
          <p:cNvSpPr txBox="1">
            <a:spLocks noChangeArrowheads="1"/>
          </p:cNvSpPr>
          <p:nvPr/>
        </p:nvSpPr>
        <p:spPr bwMode="auto">
          <a:xfrm>
            <a:off x="395288" y="4292600"/>
            <a:ext cx="83200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solidFill>
                  <a:srgbClr val="3366FF"/>
                </a:solidFill>
                <a:latin typeface="HG丸ｺﾞｼｯｸM-PRO" pitchFamily="50" charset="-128"/>
                <a:ea typeface="HG丸ｺﾞｼｯｸM-PRO" pitchFamily="50" charset="-128"/>
              </a:rPr>
              <a:t>この「透明な壁の刑務所」に入ったのは無論、罪を犯したからではなく、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solidFill>
                  <a:srgbClr val="3366FF"/>
                </a:solidFill>
                <a:latin typeface="HG丸ｺﾞｼｯｸM-PRO" pitchFamily="50" charset="-128"/>
                <a:ea typeface="HG丸ｺﾞｼｯｸM-PRO" pitchFamily="50" charset="-128"/>
              </a:rPr>
              <a:t>　　生まれながらの運命だったり、不慮の事故だったりするわけで、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solidFill>
                  <a:srgbClr val="3366FF"/>
                </a:solidFill>
                <a:latin typeface="HG丸ｺﾞｼｯｸM-PRO" pitchFamily="50" charset="-128"/>
                <a:ea typeface="HG丸ｺﾞｼｯｸM-PRO" pitchFamily="50" charset="-128"/>
              </a:rPr>
              <a:t>　　　</a:t>
            </a:r>
          </a:p>
        </p:txBody>
      </p:sp>
      <p:sp>
        <p:nvSpPr>
          <p:cNvPr id="872453" name="Text Box 5"/>
          <p:cNvSpPr txBox="1">
            <a:spLocks noChangeArrowheads="1"/>
          </p:cNvSpPr>
          <p:nvPr/>
        </p:nvSpPr>
        <p:spPr bwMode="auto">
          <a:xfrm>
            <a:off x="3924300" y="981075"/>
            <a:ext cx="5065713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solidFill>
                  <a:srgbClr val="FF3399"/>
                </a:solidFill>
                <a:latin typeface="HG丸ｺﾞｼｯｸM-PRO" pitchFamily="50" charset="-128"/>
                <a:ea typeface="HG丸ｺﾞｼｯｸM-PRO" pitchFamily="50" charset="-128"/>
              </a:rPr>
              <a:t>←</a:t>
            </a:r>
            <a:r>
              <a:rPr lang="ja-JP" altLang="en-US" sz="2000" b="1" u="sng">
                <a:solidFill>
                  <a:srgbClr val="FF3399"/>
                </a:solidFill>
                <a:latin typeface="HG丸ｺﾞｼｯｸM-PRO" pitchFamily="50" charset="-128"/>
                <a:ea typeface="HG丸ｺﾞｼｯｸM-PRO" pitchFamily="50" charset="-128"/>
              </a:rPr>
              <a:t>指点字</a:t>
            </a:r>
            <a:r>
              <a:rPr lang="ja-JP" altLang="en-US" sz="1800" b="1" u="sng">
                <a:solidFill>
                  <a:srgbClr val="FF3399"/>
                </a:solidFill>
                <a:latin typeface="HG丸ｺﾞｼｯｸM-PRO" pitchFamily="50" charset="-128"/>
                <a:ea typeface="HG丸ｺﾞｼｯｸM-PRO" pitchFamily="50" charset="-128"/>
              </a:rPr>
              <a:t>をご存じない方は、左を</a:t>
            </a:r>
            <a:r>
              <a:rPr lang="en-US" altLang="ja-JP" sz="1800" b="1" u="sng">
                <a:solidFill>
                  <a:srgbClr val="FF3399"/>
                </a:solidFill>
                <a:latin typeface="HG丸ｺﾞｼｯｸM-PRO" pitchFamily="50" charset="-128"/>
                <a:ea typeface="HG丸ｺﾞｼｯｸM-PRO" pitchFamily="50" charset="-128"/>
              </a:rPr>
              <a:t>!!!!!!!</a:t>
            </a:r>
            <a:endParaRPr lang="ja-JP" altLang="en-US" sz="1800" b="1" u="sng">
              <a:solidFill>
                <a:srgbClr val="FF3399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 b="1">
              <a:solidFill>
                <a:srgbClr val="3366FF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solidFill>
                  <a:srgbClr val="3366FF"/>
                </a:solidFill>
                <a:latin typeface="HG丸ｺﾞｼｯｸM-PRO" pitchFamily="50" charset="-128"/>
                <a:ea typeface="HG丸ｺﾞｼｯｸM-PRO" pitchFamily="50" charset="-128"/>
              </a:rPr>
              <a:t>コミュニケーションができなければ、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solidFill>
                  <a:srgbClr val="3366FF"/>
                </a:solidFill>
                <a:latin typeface="HG丸ｺﾞｼｯｸM-PRO" pitchFamily="50" charset="-128"/>
                <a:ea typeface="HG丸ｺﾞｼｯｸM-PRO" pitchFamily="50" charset="-128"/>
              </a:rPr>
              <a:t>　物理的に生きられても、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solidFill>
                  <a:srgbClr val="3366FF"/>
                </a:solidFill>
                <a:latin typeface="HG丸ｺﾞｼｯｸM-PRO" pitchFamily="50" charset="-128"/>
                <a:ea typeface="HG丸ｺﾞｼｯｸM-PRO" pitchFamily="50" charset="-128"/>
              </a:rPr>
              <a:t>　魂が生きる力を失ってしまう。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 b="1">
              <a:solidFill>
                <a:srgbClr val="3366FF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solidFill>
                  <a:srgbClr val="3366FF"/>
                </a:solidFill>
                <a:latin typeface="HG丸ｺﾞｼｯｸM-PRO" pitchFamily="50" charset="-128"/>
                <a:ea typeface="HG丸ｺﾞｼｯｸM-PRO" pitchFamily="50" charset="-128"/>
              </a:rPr>
              <a:t>それは、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solidFill>
                  <a:srgbClr val="FF00FF"/>
                </a:solidFill>
                <a:latin typeface="HG丸ｺﾞｼｯｸM-PRO" pitchFamily="50" charset="-128"/>
                <a:ea typeface="HG丸ｺﾞｼｯｸM-PRO" pitchFamily="50" charset="-128"/>
              </a:rPr>
              <a:t>「目に見えない透明な壁に囲まれた刑務所」に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solidFill>
                  <a:srgbClr val="FF00FF"/>
                </a:solidFill>
                <a:latin typeface="HG丸ｺﾞｼｯｸM-PRO" pitchFamily="50" charset="-128"/>
                <a:ea typeface="HG丸ｺﾞｼｯｸM-PRO" pitchFamily="50" charset="-128"/>
              </a:rPr>
              <a:t>｛無実の罪｝で収監</a:t>
            </a:r>
            <a:r>
              <a:rPr lang="ja-JP" altLang="en-US" sz="1800" b="1">
                <a:solidFill>
                  <a:srgbClr val="3366FF"/>
                </a:solidFill>
                <a:latin typeface="HG丸ｺﾞｼｯｸM-PRO" pitchFamily="50" charset="-128"/>
                <a:ea typeface="HG丸ｺﾞｼｯｸM-PRO" pitchFamily="50" charset="-128"/>
              </a:rPr>
              <a:t>されている存在だ。</a:t>
            </a:r>
            <a:r>
              <a:rPr lang="ja-JP" altLang="en-US" sz="18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800"/>
          </a:p>
        </p:txBody>
      </p:sp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539750" y="5516563"/>
            <a:ext cx="7778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solidFill>
                  <a:srgbClr val="FF00FF"/>
                </a:solidFill>
              </a:rPr>
              <a:t>福島智さん・盲聾の東大教授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solidFill>
                  <a:srgbClr val="FF00FF"/>
                </a:solidFill>
              </a:rPr>
              <a:t>　　　　　　　　　　～えにしのホームページ「目からウロコのメッセージの部屋」より</a:t>
            </a:r>
          </a:p>
        </p:txBody>
      </p:sp>
    </p:spTree>
    <p:extLst>
      <p:ext uri="{BB962C8B-B14F-4D97-AF65-F5344CB8AC3E}">
        <p14:creationId xmlns:p14="http://schemas.microsoft.com/office/powerpoint/2010/main" val="191680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72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72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2452" grpId="0"/>
      <p:bldP spid="8724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nishi-2006-1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320357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「住んでいるまちで、社会サービスを受けながら、自分らしく生き抜くことが自立」と説く　富山方式の生みの母、惣万佳代子さん（「このゆびとーまれ」代表）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0572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自立支援法と介護保険法の利用経験者として自立を阻害する「制度」について語る妻屋明さん（全国脊髄損傷者連合会理事長）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4508500"/>
            <a:ext cx="13525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「事件は現場で起こっている!!!!!!!　見ないで決めないで！現場のチームワークが自立支援のカナメ」と語る小島操さん（石神井訪問看護ステーション相談室長・介護支援専門員）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88913"/>
            <a:ext cx="142875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別会場で開かれている「福祉用具国民会議」の模様がリアルタイムで映し出され、会場から沸き起こる大拍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941888"/>
            <a:ext cx="23812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老健局長として介護保険改正を手がけ、引き続き社会・援護局長として自立支援法と取り組む中村秀一さん はパワーポイントと資料を用意して熱弁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463"/>
            <a:ext cx="23812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厚生労働審議官の辻哲夫さん"/>
          <p:cNvPicPr>
            <a:picLocks noChangeAspect="1" noChangeArrowheads="1"/>
          </p:cNvPicPr>
          <p:nvPr/>
        </p:nvPicPr>
        <p:blipFill>
          <a:blip r:embed="rId8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492375"/>
            <a:ext cx="14287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「情報開示を改革の突破口に」という点で意見が一致した医療改革の最高指揮官、辻哲夫さん（厚生労働審議官）と中医協委員の勝村久司さん（医療情報の公開・開示をもとめる市民の会事務局長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5640" r="13083" b="26065"/>
          <a:stretch>
            <a:fillRect/>
          </a:stretch>
        </p:blipFill>
        <p:spPr bwMode="auto">
          <a:xfrm>
            <a:off x="5292725" y="3213100"/>
            <a:ext cx="1655763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わが子を１歳でなくした経験から小児救急医療体制 の充実を訴えた坂下裕子さん　（病児遺族わかちあいの会「小さないのち」代表 ）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1428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 descr="肩書から想像したイメージとのギャップが参加者をおどろかせた花井十伍さん（全国薬害被害者団体連絡協議会代表世話人）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196975"/>
            <a:ext cx="142875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少ない医療費・長い寿命、医療改革優等生が直面した新たな課題について語る松島貞治さん（長野県泰阜村村長）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868863"/>
            <a:ext cx="14287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1473200" y="188913"/>
            <a:ext cx="461963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/>
              <a:t>自立支援って？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5505450" y="0"/>
            <a:ext cx="461963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/>
              <a:t>ほんとうの医療改革って？</a:t>
            </a:r>
          </a:p>
        </p:txBody>
      </p:sp>
      <p:sp>
        <p:nvSpPr>
          <p:cNvPr id="9231" name="テキスト ボックス 1"/>
          <p:cNvSpPr txBox="1">
            <a:spLocks noChangeArrowheads="1"/>
          </p:cNvSpPr>
          <p:nvPr/>
        </p:nvSpPr>
        <p:spPr bwMode="auto">
          <a:xfrm>
            <a:off x="2416175" y="4538663"/>
            <a:ext cx="3648075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ja-JP" altLang="en-US" dirty="0" smtClean="0">
                <a:latin typeface="HG平成角ｺﾞｼｯｸ体W9" pitchFamily="49" charset="-128"/>
                <a:ea typeface="HG平成角ｺﾞｼｯｸ体W9" pitchFamily="49" charset="-128"/>
              </a:rPr>
              <a:t>２００６年新たなえにしを結ぶ会</a:t>
            </a:r>
          </a:p>
        </p:txBody>
      </p:sp>
      <p:sp>
        <p:nvSpPr>
          <p:cNvPr id="7184" name="テキスト ボックス 1"/>
          <p:cNvSpPr txBox="1">
            <a:spLocks noChangeArrowheads="1"/>
          </p:cNvSpPr>
          <p:nvPr/>
        </p:nvSpPr>
        <p:spPr bwMode="auto">
          <a:xfrm>
            <a:off x="444500" y="5983288"/>
            <a:ext cx="1679575" cy="6477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solidFill>
                  <a:srgbClr val="FF3399"/>
                </a:solidFill>
              </a:rPr>
              <a:t>舞台の上で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solidFill>
                  <a:srgbClr val="FF3399"/>
                </a:solidFill>
              </a:rPr>
              <a:t>新たな「えにし」</a:t>
            </a:r>
          </a:p>
        </p:txBody>
      </p:sp>
      <p:sp>
        <p:nvSpPr>
          <p:cNvPr id="7185" name="テキスト ボックス 1"/>
          <p:cNvSpPr txBox="1">
            <a:spLocks noChangeArrowheads="1"/>
          </p:cNvSpPr>
          <p:nvPr/>
        </p:nvSpPr>
        <p:spPr bwMode="auto">
          <a:xfrm>
            <a:off x="295275" y="5337175"/>
            <a:ext cx="1338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局長時代の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中村教授</a:t>
            </a:r>
          </a:p>
        </p:txBody>
      </p:sp>
      <p:sp>
        <p:nvSpPr>
          <p:cNvPr id="3" name="円形吹き出し 2"/>
          <p:cNvSpPr/>
          <p:nvPr/>
        </p:nvSpPr>
        <p:spPr>
          <a:xfrm>
            <a:off x="179388" y="5265738"/>
            <a:ext cx="1584325" cy="671512"/>
          </a:xfrm>
          <a:prstGeom prst="wedgeEllipseCallout">
            <a:avLst>
              <a:gd name="adj1" fmla="val -46070"/>
              <a:gd name="adj2" fmla="val -6953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1575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8195" name="Picture 3" descr="enishi-2006-2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60350"/>
            <a:ext cx="3311525" cy="219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enishi-2006-2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492375"/>
            <a:ext cx="4176713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enishi-2006-2-7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52963"/>
            <a:ext cx="3024188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4502" name="Picture 6" descr="enishi-2006-2-4"/>
          <p:cNvPicPr>
            <a:picLocks noChangeAspect="1" noChangeArrowheads="1"/>
          </p:cNvPicPr>
          <p:nvPr/>
        </p:nvPicPr>
        <p:blipFill>
          <a:blip r:embed="rId5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3" r="35896"/>
          <a:stretch>
            <a:fillRect/>
          </a:stretch>
        </p:blipFill>
        <p:spPr bwMode="auto">
          <a:xfrm>
            <a:off x="6084888" y="908050"/>
            <a:ext cx="20701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enishi-2006-2-5"/>
          <p:cNvPicPr>
            <a:picLocks noChangeAspect="1" noChangeArrowheads="1"/>
          </p:cNvPicPr>
          <p:nvPr/>
        </p:nvPicPr>
        <p:blipFill>
          <a:blip r:embed="rId6">
            <a:lum bright="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2881313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写真⑦：会の締め括りは、精神病棟から退院してきたばかりの、自称「精神バラバラ病」のキヨシどん。「べてるの本」の宣伝も、おさおさ、おこたりなく。左端は医療界の長老永井友二郎さん"/>
          <p:cNvPicPr>
            <a:picLocks noChangeAspect="1" noChangeArrowheads="1"/>
          </p:cNvPicPr>
          <p:nvPr/>
        </p:nvPicPr>
        <p:blipFill>
          <a:blip r:embed="rId7">
            <a:lum bright="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216400"/>
            <a:ext cx="2625725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3419475" y="5445125"/>
            <a:ext cx="2727325" cy="425450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FF0066"/>
                </a:solidFill>
                <a:ea typeface="HGP創英角ﾎﾟｯﾌﾟ体" pitchFamily="50" charset="-128"/>
              </a:rPr>
              <a:t>♪</a:t>
            </a:r>
            <a:r>
              <a:rPr lang="ja-JP" altLang="en-US" sz="2000">
                <a:solidFill>
                  <a:srgbClr val="FF0066"/>
                </a:solidFill>
                <a:ea typeface="HGP創英角ﾎﾟｯﾌﾟ体" pitchFamily="50" charset="-128"/>
              </a:rPr>
              <a:t>えにし結びたい・む♪</a:t>
            </a:r>
          </a:p>
        </p:txBody>
      </p:sp>
      <p:sp>
        <p:nvSpPr>
          <p:cNvPr id="8202" name="テキスト ボックス 1"/>
          <p:cNvSpPr txBox="1">
            <a:spLocks noChangeArrowheads="1"/>
          </p:cNvSpPr>
          <p:nvPr/>
        </p:nvSpPr>
        <p:spPr bwMode="auto">
          <a:xfrm>
            <a:off x="8299450" y="269875"/>
            <a:ext cx="554038" cy="3956050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山本孝史さんがいつもと違う“帽子”</a:t>
            </a:r>
            <a:r>
              <a:rPr lang="ja-JP" altLang="en-US" sz="2400" b="1">
                <a:solidFill>
                  <a:srgbClr val="FF3399"/>
                </a:solidFill>
              </a:rPr>
              <a:t>！</a:t>
            </a:r>
          </a:p>
        </p:txBody>
      </p:sp>
      <p:sp>
        <p:nvSpPr>
          <p:cNvPr id="8203" name="テキスト ボックス 2"/>
          <p:cNvSpPr txBox="1">
            <a:spLocks noChangeArrowheads="1"/>
          </p:cNvSpPr>
          <p:nvPr/>
        </p:nvSpPr>
        <p:spPr bwMode="auto">
          <a:xfrm>
            <a:off x="5011738" y="6353175"/>
            <a:ext cx="3389312" cy="369888"/>
          </a:xfrm>
          <a:prstGeom prst="rect">
            <a:avLst/>
          </a:prstGeom>
          <a:noFill/>
          <a:ln w="127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北海道から「べてるの」きよしどん</a:t>
            </a:r>
          </a:p>
        </p:txBody>
      </p:sp>
      <p:sp>
        <p:nvSpPr>
          <p:cNvPr id="8204" name="テキスト ボックス 3"/>
          <p:cNvSpPr txBox="1">
            <a:spLocks noChangeArrowheads="1"/>
          </p:cNvSpPr>
          <p:nvPr/>
        </p:nvSpPr>
        <p:spPr bwMode="auto">
          <a:xfrm>
            <a:off x="250825" y="3789363"/>
            <a:ext cx="1570038" cy="922337"/>
          </a:xfrm>
          <a:prstGeom prst="rect">
            <a:avLst/>
          </a:prstGeom>
          <a:noFill/>
          <a:ln w="1905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和製ヨンさま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　　と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千葉県知事が</a:t>
            </a:r>
          </a:p>
        </p:txBody>
      </p:sp>
    </p:spTree>
    <p:extLst>
      <p:ext uri="{BB962C8B-B14F-4D97-AF65-F5344CB8AC3E}">
        <p14:creationId xmlns:p14="http://schemas.microsoft.com/office/powerpoint/2010/main" val="53308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745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smtClean="0"/>
          </a:p>
        </p:txBody>
      </p:sp>
      <p:pic>
        <p:nvPicPr>
          <p:cNvPr id="9220" name="Picture 4" descr="20060522 1409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-387350"/>
            <a:ext cx="3876675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50825" y="5694363"/>
            <a:ext cx="893385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b="1" dirty="0">
                <a:latin typeface="HGP創英角ﾎﾟｯﾌﾟ体" pitchFamily="50" charset="-128"/>
                <a:ea typeface="HGP創英角ﾎﾟｯﾌﾟ体" pitchFamily="50" charset="-128"/>
              </a:rPr>
              <a:t>９日後の、</a:t>
            </a:r>
            <a:r>
              <a:rPr lang="en-US" altLang="ja-JP" sz="2000" b="1" dirty="0">
                <a:latin typeface="HGP創英角ﾎﾟｯﾌﾟ体" pitchFamily="50" charset="-128"/>
                <a:ea typeface="HGP創英角ﾎﾟｯﾌﾟ体" pitchFamily="50" charset="-128"/>
              </a:rPr>
              <a:t>2006</a:t>
            </a:r>
            <a:r>
              <a:rPr lang="ja-JP" altLang="en-US" sz="2000" b="1" dirty="0">
                <a:latin typeface="HGP創英角ﾎﾟｯﾌﾟ体" pitchFamily="50" charset="-128"/>
                <a:ea typeface="HGP創英角ﾎﾟｯﾌﾟ体" pitchFamily="50" charset="-128"/>
              </a:rPr>
              <a:t>年</a:t>
            </a:r>
            <a:r>
              <a:rPr lang="en-US" altLang="ja-JP" sz="2000" b="1" dirty="0">
                <a:latin typeface="HGP創英角ﾎﾟｯﾌﾟ体" pitchFamily="50" charset="-128"/>
                <a:ea typeface="HGP創英角ﾎﾟｯﾌﾟ体" pitchFamily="50" charset="-128"/>
              </a:rPr>
              <a:t>5</a:t>
            </a:r>
            <a:r>
              <a:rPr lang="ja-JP" altLang="en-US" sz="2000" b="1" dirty="0">
                <a:latin typeface="HGP創英角ﾎﾟｯﾌﾟ体" pitchFamily="50" charset="-128"/>
                <a:ea typeface="HGP創英角ﾎﾟｯﾌﾟ体" pitchFamily="50" charset="-128"/>
              </a:rPr>
              <a:t>月</a:t>
            </a:r>
            <a:r>
              <a:rPr lang="en-US" altLang="ja-JP" sz="2000" b="1" dirty="0">
                <a:latin typeface="HGP創英角ﾎﾟｯﾌﾟ体" pitchFamily="50" charset="-128"/>
                <a:ea typeface="HGP創英角ﾎﾟｯﾌﾟ体" pitchFamily="50" charset="-128"/>
              </a:rPr>
              <a:t>22</a:t>
            </a:r>
            <a:r>
              <a:rPr lang="ja-JP" altLang="en-US" sz="2000" b="1" dirty="0">
                <a:latin typeface="HGP創英角ﾎﾟｯﾌﾟ体" pitchFamily="50" charset="-128"/>
                <a:ea typeface="HGP創英角ﾎﾟｯﾌﾟ体" pitchFamily="50" charset="-128"/>
              </a:rPr>
              <a:t>日参議院本会議で、癌を告白。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b="1" dirty="0">
                <a:latin typeface="HGP創英角ﾎﾟｯﾌﾟ体" pitchFamily="50" charset="-128"/>
                <a:ea typeface="HGP創英角ﾎﾟｯﾌﾟ体" pitchFamily="50" charset="-128"/>
              </a:rPr>
              <a:t>扇千景議長、時間超過しても遮らず。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b="1" dirty="0">
                <a:latin typeface="HGP創英角ﾎﾟｯﾌﾟ体" pitchFamily="50" charset="-128"/>
                <a:ea typeface="HGP創英角ﾎﾟｯﾌﾟ体" pitchFamily="50" charset="-128"/>
              </a:rPr>
              <a:t>与党席からも拍手。鬼瓦の目にも涙→</a:t>
            </a:r>
            <a:r>
              <a:rPr lang="ja-JP" altLang="en-US" sz="2000" b="1" dirty="0">
                <a:solidFill>
                  <a:srgbClr val="FF3399"/>
                </a:solidFill>
                <a:latin typeface="HGP創英角ﾎﾟｯﾌﾟ体" pitchFamily="50" charset="-128"/>
                <a:ea typeface="HGP創英角ﾎﾟｯﾌﾟ体" pitchFamily="50" charset="-128"/>
              </a:rPr>
              <a:t>超党派で</a:t>
            </a:r>
            <a:r>
              <a:rPr lang="ja-JP" altLang="en-US" sz="2000" b="1" dirty="0" smtClean="0">
                <a:solidFill>
                  <a:srgbClr val="FF3399"/>
                </a:solidFill>
                <a:latin typeface="HGP創英角ﾎﾟｯﾌﾟ体" pitchFamily="50" charset="-128"/>
                <a:ea typeface="HGP創英角ﾎﾟｯﾌﾟ体" pitchFamily="50" charset="-128"/>
              </a:rPr>
              <a:t>、「がん</a:t>
            </a:r>
            <a:r>
              <a:rPr lang="ja-JP" altLang="en-US" sz="2000" b="1" dirty="0">
                <a:solidFill>
                  <a:srgbClr val="FF3399"/>
                </a:solidFill>
                <a:latin typeface="HGP創英角ﾎﾟｯﾌﾟ体" pitchFamily="50" charset="-128"/>
                <a:ea typeface="HGP創英角ﾎﾟｯﾌﾟ体" pitchFamily="50" charset="-128"/>
              </a:rPr>
              <a:t>対策</a:t>
            </a:r>
            <a:r>
              <a:rPr lang="ja-JP" altLang="en-US" sz="2000" b="1" dirty="0" smtClean="0">
                <a:solidFill>
                  <a:srgbClr val="FF3399"/>
                </a:solidFill>
                <a:latin typeface="HGP創英角ﾎﾟｯﾌﾟ体" pitchFamily="50" charset="-128"/>
                <a:ea typeface="HGP創英角ﾎﾟｯﾌﾟ体" pitchFamily="50" charset="-128"/>
              </a:rPr>
              <a:t>基本法」成立</a:t>
            </a:r>
            <a:r>
              <a:rPr lang="en-US" altLang="ja-JP" sz="2000" b="1" dirty="0">
                <a:solidFill>
                  <a:srgbClr val="FF3399"/>
                </a:solidFill>
                <a:latin typeface="HGP創英角ﾎﾟｯﾌﾟ体" pitchFamily="50" charset="-128"/>
                <a:ea typeface="HGP創英角ﾎﾟｯﾌﾟ体" pitchFamily="50" charset="-128"/>
              </a:rPr>
              <a:t>!!!!!!!</a:t>
            </a:r>
            <a:r>
              <a:rPr lang="ja-JP" altLang="en-US" sz="2000" b="1" dirty="0">
                <a:solidFill>
                  <a:srgbClr val="FF3399"/>
                </a:solidFill>
                <a:latin typeface="HGP創英角ﾎﾟｯﾌﾟ体" pitchFamily="50" charset="-128"/>
                <a:ea typeface="HGP創英角ﾎﾟｯﾌﾟ体" pitchFamily="50" charset="-128"/>
              </a:rPr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412494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タイトル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25603" name="サブタイトル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ja-JP" altLang="en-US" smtClean="0">
              <a:solidFill>
                <a:srgbClr val="898989"/>
              </a:solidFill>
            </a:endParaRPr>
          </a:p>
        </p:txBody>
      </p:sp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4716463" y="760413"/>
          <a:ext cx="4427537" cy="626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0" name="Acrobat Document" r:id="rId3" imgW="7552440" imgH="10693080" progId="AcroExch.Document.7">
                  <p:embed/>
                </p:oleObj>
              </mc:Choice>
              <mc:Fallback>
                <p:oleObj name="Acrobat Document" r:id="rId3" imgW="7552440" imgH="1069308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760413"/>
                        <a:ext cx="4427537" cy="6265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8" name="Picture 2" descr="D:\YUKIKO\Desktop\20130427enishi\20130427enishi\DSC_75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15888"/>
            <a:ext cx="3852863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4" descr="D:\YUKIKO\Desktop\20130427enishi\20130427enishi\DSC_805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6688"/>
            <a:ext cx="433387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5" descr="D:\YUKIKO\Desktop\20130427enishi\20130427enishi\DSC_801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492375"/>
            <a:ext cx="316865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テキスト ボックス 1"/>
          <p:cNvSpPr txBox="1">
            <a:spLocks noChangeArrowheads="1"/>
          </p:cNvSpPr>
          <p:nvPr/>
        </p:nvSpPr>
        <p:spPr bwMode="auto">
          <a:xfrm>
            <a:off x="4211638" y="260350"/>
            <a:ext cx="2849562" cy="646113"/>
          </a:xfrm>
          <a:prstGeom prst="rect">
            <a:avLst/>
          </a:prstGeom>
          <a:noFill/>
          <a:ln w="9525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solidFill>
                  <a:srgbClr val="3333CC"/>
                </a:solidFill>
              </a:rPr>
              <a:t>若年認知症のお二人の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solidFill>
                  <a:srgbClr val="3333CC"/>
                </a:solidFill>
              </a:rPr>
              <a:t>トークに副大臣も感動</a:t>
            </a:r>
            <a:r>
              <a:rPr lang="en-US" altLang="ja-JP" sz="1800" b="1">
                <a:solidFill>
                  <a:srgbClr val="3333CC"/>
                </a:solidFill>
              </a:rPr>
              <a:t>!!!!!!!</a:t>
            </a:r>
            <a:endParaRPr lang="ja-JP" altLang="en-US" sz="1800" b="1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01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9" t="18668" r="32263" b="52989"/>
          <a:stretch>
            <a:fillRect/>
          </a:stretch>
        </p:blipFill>
        <p:spPr>
          <a:xfrm>
            <a:off x="0" y="1628775"/>
            <a:ext cx="8964613" cy="4525963"/>
          </a:xfrm>
          <a:noFill/>
          <a:ln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095375" y="423863"/>
            <a:ext cx="77787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/>
              <a:t>このページは、</a:t>
            </a:r>
            <a:r>
              <a:rPr lang="en-US" altLang="ja-JP" sz="1800" b="1">
                <a:hlinkClick r:id="rId3"/>
              </a:rPr>
              <a:t>http://www.yuki-enishi.com/</a:t>
            </a:r>
            <a:r>
              <a:rPr lang="en-US" altLang="ja-JP" sz="1800" b="1"/>
              <a:t> </a:t>
            </a:r>
            <a:r>
              <a:rPr lang="ja-JP" altLang="en-US" sz="1800" b="1"/>
              <a:t>などとややこしく入力しなくても、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/>
              <a:t>「ゆきえにし」で検索してくださると、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/>
              <a:t>先頭に出てきます </a:t>
            </a:r>
            <a:r>
              <a:rPr lang="en-US" altLang="ja-JP" sz="1800" b="1"/>
              <a:t>o(^^o) (o^^o) (o^^)o </a:t>
            </a:r>
            <a:r>
              <a:rPr lang="ja-JP" altLang="en-US" sz="1800" b="1"/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215519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2" t="36931" r="33846" b="7626"/>
          <a:stretch>
            <a:fillRect/>
          </a:stretch>
        </p:blipFill>
        <p:spPr bwMode="auto">
          <a:xfrm>
            <a:off x="900113" y="0"/>
            <a:ext cx="6780212" cy="6858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en-US" smtClean="0"/>
          </a:p>
        </p:txBody>
      </p:sp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539750" y="765175"/>
            <a:ext cx="2881313" cy="720725"/>
          </a:xfrm>
          <a:prstGeom prst="ellips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4356100" y="2349500"/>
            <a:ext cx="2857500" cy="863600"/>
          </a:xfrm>
          <a:prstGeom prst="ellips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 rot="-256884">
            <a:off x="755650" y="5992813"/>
            <a:ext cx="2881313" cy="865187"/>
          </a:xfrm>
          <a:prstGeom prst="ellips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727075" y="2852738"/>
            <a:ext cx="2857500" cy="863600"/>
          </a:xfrm>
          <a:prstGeom prst="ellips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32776" name="テキスト ボックス 1"/>
          <p:cNvSpPr txBox="1">
            <a:spLocks noChangeArrowheads="1"/>
          </p:cNvSpPr>
          <p:nvPr/>
        </p:nvSpPr>
        <p:spPr bwMode="auto">
          <a:xfrm>
            <a:off x="7967663" y="549275"/>
            <a:ext cx="738187" cy="4605338"/>
          </a:xfrm>
          <a:prstGeom prst="rect">
            <a:avLst/>
          </a:prstGeom>
          <a:noFill/>
          <a:ln w="1905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solidFill>
                  <a:srgbClr val="3333CC"/>
                </a:solidFill>
              </a:rPr>
              <a:t>毎回の講義については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solidFill>
                  <a:srgbClr val="3333CC"/>
                </a:solidFill>
              </a:rPr>
              <a:t>　　　倫理と変革の部屋にアップしていきます。</a:t>
            </a:r>
          </a:p>
        </p:txBody>
      </p:sp>
    </p:spTree>
    <p:extLst>
      <p:ext uri="{BB962C8B-B14F-4D97-AF65-F5344CB8AC3E}">
        <p14:creationId xmlns:p14="http://schemas.microsoft.com/office/powerpoint/2010/main" val="300434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animBg="1"/>
      <p:bldP spid="28677" grpId="0" animBg="1"/>
      <p:bldP spid="28678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0837" name="Picture 5" descr="6-1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2159416"/>
            <a:ext cx="6480720" cy="442794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80840" name="Text Box 8"/>
          <p:cNvSpPr txBox="1">
            <a:spLocks noChangeArrowheads="1"/>
          </p:cNvSpPr>
          <p:nvPr/>
        </p:nvSpPr>
        <p:spPr bwMode="auto">
          <a:xfrm>
            <a:off x="1763688" y="188640"/>
            <a:ext cx="550182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dirty="0" smtClean="0">
                <a:solidFill>
                  <a:srgbClr val="FF00FF"/>
                </a:solidFill>
                <a:ea typeface="HGP創英角ﾎﾟｯﾌﾟ体" pitchFamily="50" charset="-128"/>
              </a:rPr>
              <a:t>きっかけは、デンマーク</a:t>
            </a:r>
            <a:r>
              <a:rPr lang="ja-JP" altLang="en-US" sz="2800" dirty="0" smtClean="0">
                <a:solidFill>
                  <a:srgbClr val="FF00FF"/>
                </a:solidFill>
                <a:ea typeface="HGP創英角ﾎﾟｯﾌﾟ体" pitchFamily="50" charset="-128"/>
              </a:rPr>
              <a:t>で出あった</a:t>
            </a:r>
            <a:r>
              <a:rPr lang="ja-JP" altLang="en-US" sz="2800" dirty="0" smtClean="0">
                <a:solidFill>
                  <a:srgbClr val="FF00FF"/>
                </a:solidFill>
                <a:ea typeface="HGP創英角ﾎﾟｯﾌﾟ体" pitchFamily="50" charset="-128"/>
              </a:rPr>
              <a:t/>
            </a:r>
            <a:br>
              <a:rPr lang="ja-JP" altLang="en-US" sz="2800" dirty="0" smtClean="0">
                <a:solidFill>
                  <a:srgbClr val="FF00FF"/>
                </a:solidFill>
                <a:ea typeface="HGP創英角ﾎﾟｯﾌﾟ体" pitchFamily="50" charset="-128"/>
              </a:rPr>
            </a:br>
            <a:r>
              <a:rPr lang="ja-JP" altLang="en-US" sz="2800" dirty="0" smtClean="0">
                <a:solidFill>
                  <a:srgbClr val="FF00FF"/>
                </a:solidFill>
                <a:ea typeface="HGP創英角ﾎﾟｯﾌﾟ体" pitchFamily="50" charset="-128"/>
              </a:rPr>
              <a:t>「でんぐりがえしプロジェクト」でした</a:t>
            </a:r>
            <a:endParaRPr lang="ja-JP" altLang="en-US" sz="2800" dirty="0">
              <a:solidFill>
                <a:srgbClr val="3366FF"/>
              </a:solidFill>
              <a:ea typeface="HGP創英角ﾎﾟｯﾌﾟ体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051720" y="1300118"/>
            <a:ext cx="68691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00B0F0"/>
                </a:solidFill>
              </a:rPr>
              <a:t>左のおふたりが、統合失調症を</a:t>
            </a:r>
            <a:r>
              <a:rPr kumimoji="1" lang="ja-JP" altLang="en-US" sz="2800" dirty="0" smtClean="0">
                <a:solidFill>
                  <a:srgbClr val="00B0F0"/>
                </a:solidFill>
              </a:rPr>
              <a:t>体験している</a:t>
            </a:r>
          </a:p>
          <a:p>
            <a:r>
              <a:rPr lang="ja-JP" altLang="en-US" sz="2800" dirty="0" smtClean="0">
                <a:solidFill>
                  <a:srgbClr val="00B0F0"/>
                </a:solidFill>
              </a:rPr>
              <a:t>　　　　　ご本人教師</a:t>
            </a:r>
            <a:endParaRPr kumimoji="1" lang="ja-JP" alt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66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6808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ja-JP" altLang="en-US" smtClean="0">
                <a:solidFill>
                  <a:srgbClr val="00CCFF"/>
                </a:solidFill>
              </a:rPr>
              <a:t>現場に学ぶ</a:t>
            </a:r>
            <a:r>
              <a:rPr lang="ja-JP" altLang="en-US" smtClean="0">
                <a:solidFill>
                  <a:srgbClr val="3333CC"/>
                </a:solidFill>
              </a:rPr>
              <a:t>医療福祉倫理</a:t>
            </a:r>
            <a:r>
              <a:rPr lang="ja-JP" altLang="en-US" smtClean="0">
                <a:solidFill>
                  <a:srgbClr val="00CCFF"/>
                </a:solidFill>
              </a:rPr>
              <a:t>って？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268413"/>
            <a:ext cx="8497887" cy="5256212"/>
          </a:xfrm>
          <a:ln w="38100">
            <a:solidFill>
              <a:srgbClr val="FF3399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eaLnBrk="1" hangingPunct="1"/>
            <a:r>
              <a:rPr lang="ja-JP" altLang="en-US" b="1" smtClean="0">
                <a:solidFill>
                  <a:srgbClr val="00B0F0"/>
                </a:solidFill>
              </a:rPr>
              <a:t>机上の倫理ではなく、実践の倫理</a:t>
            </a:r>
          </a:p>
          <a:p>
            <a:pPr eaLnBrk="1" hangingPunct="1"/>
            <a:r>
              <a:rPr lang="ja-JP" altLang="en-US" b="1" smtClean="0">
                <a:solidFill>
                  <a:srgbClr val="00B0F0"/>
                </a:solidFill>
              </a:rPr>
              <a:t>臨床の中の生きた倫理</a:t>
            </a:r>
          </a:p>
          <a:p>
            <a:pPr eaLnBrk="1" hangingPunct="1"/>
            <a:r>
              <a:rPr lang="ja-JP" altLang="en-US" b="1" smtClean="0">
                <a:solidFill>
                  <a:srgbClr val="00B0F0"/>
                </a:solidFill>
              </a:rPr>
              <a:t>日常の中の非倫理（理不尽）に気付くこと</a:t>
            </a:r>
          </a:p>
          <a:p>
            <a:pPr eaLnBrk="1" hangingPunct="1"/>
            <a:r>
              <a:rPr lang="ja-JP" altLang="en-US" b="1" smtClean="0">
                <a:solidFill>
                  <a:srgbClr val="00B0F0"/>
                </a:solidFill>
              </a:rPr>
              <a:t>変えるために 戦略を考えること</a:t>
            </a:r>
          </a:p>
          <a:p>
            <a:pPr eaLnBrk="1" hangingPunct="1"/>
            <a:r>
              <a:rPr lang="ja-JP" altLang="en-US" b="1" smtClean="0">
                <a:solidFill>
                  <a:srgbClr val="00B0F0"/>
                </a:solidFill>
              </a:rPr>
              <a:t>実践すること</a:t>
            </a:r>
          </a:p>
          <a:p>
            <a:pPr eaLnBrk="1" hangingPunct="1"/>
            <a:r>
              <a:rPr lang="ja-JP" altLang="en-US" b="1" smtClean="0">
                <a:solidFill>
                  <a:srgbClr val="00B0F0"/>
                </a:solidFill>
              </a:rPr>
              <a:t>壁につきあたって、また、考え、実践すること</a:t>
            </a:r>
          </a:p>
          <a:p>
            <a:pPr eaLnBrk="1" hangingPunct="1"/>
            <a:r>
              <a:rPr lang="ja-JP" altLang="en-US" b="1" smtClean="0">
                <a:solidFill>
                  <a:srgbClr val="00B0F0"/>
                </a:solidFill>
              </a:rPr>
              <a:t>想像力</a:t>
            </a:r>
          </a:p>
          <a:p>
            <a:pPr eaLnBrk="1" hangingPunct="1"/>
            <a:r>
              <a:rPr lang="ja-JP" altLang="en-US" b="1" smtClean="0">
                <a:solidFill>
                  <a:srgbClr val="00B0F0"/>
                </a:solidFill>
              </a:rPr>
              <a:t>度胸</a:t>
            </a:r>
          </a:p>
          <a:p>
            <a:pPr eaLnBrk="1" hangingPunct="1"/>
            <a:r>
              <a:rPr lang="ja-JP" altLang="en-US" b="1" smtClean="0">
                <a:solidFill>
                  <a:srgbClr val="FF3399"/>
                </a:solidFill>
              </a:rPr>
              <a:t>その生きたお手本が毎回登場してくださいます</a:t>
            </a:r>
          </a:p>
          <a:p>
            <a:pPr eaLnBrk="1" hangingPunct="1"/>
            <a:endParaRPr lang="ja-JP" altLang="en-US" b="1" smtClean="0">
              <a:solidFill>
                <a:srgbClr val="FF3399"/>
              </a:solidFill>
            </a:endParaRPr>
          </a:p>
          <a:p>
            <a:pPr eaLnBrk="1" hangingPunct="1"/>
            <a:endParaRPr lang="ja-JP" altLang="en-US" smtClean="0"/>
          </a:p>
          <a:p>
            <a:pPr eaLnBrk="1" hangingPunct="1"/>
            <a:endParaRPr lang="en-US" altLang="ja-JP" smtClean="0"/>
          </a:p>
        </p:txBody>
      </p:sp>
    </p:spTree>
    <p:extLst>
      <p:ext uri="{BB962C8B-B14F-4D97-AF65-F5344CB8AC3E}">
        <p14:creationId xmlns:p14="http://schemas.microsoft.com/office/powerpoint/2010/main" val="144731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1" t="7373" r="8438" b="4401"/>
          <a:stretch>
            <a:fillRect/>
          </a:stretch>
        </p:blipFill>
        <p:spPr bwMode="auto">
          <a:xfrm>
            <a:off x="0" y="-55563"/>
            <a:ext cx="8389938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59331" name="Text Box 3"/>
          <p:cNvSpPr txBox="1">
            <a:spLocks noChangeArrowheads="1"/>
          </p:cNvSpPr>
          <p:nvPr/>
        </p:nvSpPr>
        <p:spPr bwMode="auto">
          <a:xfrm>
            <a:off x="4551363" y="2295525"/>
            <a:ext cx="3199915" cy="954107"/>
          </a:xfrm>
          <a:prstGeom prst="rect">
            <a:avLst/>
          </a:prstGeom>
          <a:noFill/>
          <a:ln w="38100" algn="ctr">
            <a:solidFill>
              <a:srgbClr val="66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b="1" dirty="0" smtClean="0">
                <a:solidFill>
                  <a:srgbClr val="0000CC"/>
                </a:solidFill>
              </a:rPr>
              <a:t>デンマークの</a:t>
            </a:r>
            <a:br>
              <a:rPr lang="ja-JP" altLang="en-US" sz="2800" b="1" dirty="0" smtClean="0">
                <a:solidFill>
                  <a:srgbClr val="0000CC"/>
                </a:solidFill>
              </a:rPr>
            </a:br>
            <a:r>
              <a:rPr lang="ja-JP" altLang="en-US" sz="2800" b="1" dirty="0" smtClean="0">
                <a:solidFill>
                  <a:srgbClr val="0000CC"/>
                </a:solidFill>
              </a:rPr>
              <a:t>患者</a:t>
            </a:r>
            <a:r>
              <a:rPr lang="ja-JP" altLang="en-US" sz="2800" b="1" dirty="0">
                <a:solidFill>
                  <a:srgbClr val="0000CC"/>
                </a:solidFill>
              </a:rPr>
              <a:t>組織</a:t>
            </a:r>
            <a:r>
              <a:rPr lang="ja-JP" altLang="en-US" sz="2800" b="1" dirty="0" smtClean="0">
                <a:solidFill>
                  <a:srgbClr val="0000CC"/>
                </a:solidFill>
              </a:rPr>
              <a:t>フォーラム</a:t>
            </a:r>
            <a:endParaRPr lang="en-US" altLang="ja-JP" sz="2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14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1" t="8122" r="11992" b="19531"/>
          <a:stretch>
            <a:fillRect/>
          </a:stretch>
        </p:blipFill>
        <p:spPr bwMode="auto">
          <a:xfrm>
            <a:off x="468313" y="701675"/>
            <a:ext cx="8424862" cy="594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0355" name="Text Box 3"/>
          <p:cNvSpPr txBox="1">
            <a:spLocks noChangeArrowheads="1"/>
          </p:cNvSpPr>
          <p:nvPr/>
        </p:nvSpPr>
        <p:spPr bwMode="auto">
          <a:xfrm>
            <a:off x="4572000" y="3429000"/>
            <a:ext cx="4248670" cy="954107"/>
          </a:xfrm>
          <a:prstGeom prst="rect">
            <a:avLst/>
          </a:prstGeom>
          <a:noFill/>
          <a:ln w="38100" algn="ctr">
            <a:solidFill>
              <a:srgbClr val="66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sz="2800" b="1" dirty="0" smtClean="0">
                <a:solidFill>
                  <a:srgbClr val="FF00FF"/>
                </a:solidFill>
              </a:rPr>
              <a:t>デンマークの</a:t>
            </a:r>
            <a:br>
              <a:rPr lang="ja-JP" altLang="en-US" sz="2800" b="1" dirty="0" smtClean="0">
                <a:solidFill>
                  <a:srgbClr val="FF00FF"/>
                </a:solidFill>
              </a:rPr>
            </a:br>
            <a:r>
              <a:rPr lang="ja-JP" altLang="en-US" sz="2800" b="1" dirty="0" smtClean="0">
                <a:solidFill>
                  <a:srgbClr val="FF00FF"/>
                </a:solidFill>
              </a:rPr>
              <a:t>　　障害者</a:t>
            </a:r>
            <a:r>
              <a:rPr lang="ja-JP" altLang="en-US" sz="2800" b="1" dirty="0">
                <a:solidFill>
                  <a:srgbClr val="FF00FF"/>
                </a:solidFill>
              </a:rPr>
              <a:t>組織フォーラム</a:t>
            </a:r>
          </a:p>
        </p:txBody>
      </p:sp>
    </p:spTree>
    <p:extLst>
      <p:ext uri="{BB962C8B-B14F-4D97-AF65-F5344CB8AC3E}">
        <p14:creationId xmlns:p14="http://schemas.microsoft.com/office/powerpoint/2010/main" val="387250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8306" name="Picture 2" descr="IMG_0002"/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0" t="16666" r="5673" b="40727"/>
          <a:stretch>
            <a:fillRect/>
          </a:stretch>
        </p:blipFill>
        <p:spPr bwMode="auto">
          <a:xfrm>
            <a:off x="1619250" y="549275"/>
            <a:ext cx="7129463" cy="431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5830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algn="l"/>
            <a:r>
              <a:rPr lang="ja-JP" altLang="en-US" sz="3600">
                <a:solidFill>
                  <a:srgbClr val="FF0066"/>
                </a:solidFill>
                <a:ea typeface="HGS創英角ﾎﾟｯﾌﾟ体" pitchFamily="50" charset="-128"/>
              </a:rPr>
              <a:t>　　</a:t>
            </a:r>
          </a:p>
        </p:txBody>
      </p:sp>
      <p:sp>
        <p:nvSpPr>
          <p:cNvPr id="2658308" name="Rectangle 4"/>
          <p:cNvSpPr>
            <a:spLocks noChangeArrowheads="1"/>
          </p:cNvSpPr>
          <p:nvPr/>
        </p:nvSpPr>
        <p:spPr bwMode="auto">
          <a:xfrm>
            <a:off x="468313" y="1628775"/>
            <a:ext cx="403383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buFontTx/>
              <a:buNone/>
            </a:pPr>
            <a:endParaRPr lang="ja-JP" altLang="ja-JP" sz="2400"/>
          </a:p>
        </p:txBody>
      </p:sp>
      <p:sp>
        <p:nvSpPr>
          <p:cNvPr id="2658309" name="Text Box 5"/>
          <p:cNvSpPr txBox="1">
            <a:spLocks noChangeArrowheads="1"/>
          </p:cNvSpPr>
          <p:nvPr/>
        </p:nvSpPr>
        <p:spPr bwMode="auto">
          <a:xfrm>
            <a:off x="827088" y="0"/>
            <a:ext cx="3740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2000">
                <a:solidFill>
                  <a:srgbClr val="FF0066"/>
                </a:solidFill>
                <a:latin typeface="HG創英角ﾎﾟｯﾌﾟ体" pitchFamily="49" charset="-128"/>
                <a:ea typeface="HG創英角ﾎﾟｯﾌﾟ体" pitchFamily="49" charset="-128"/>
              </a:rPr>
              <a:t>一人あたり医療費と満足度比較</a:t>
            </a:r>
            <a:br>
              <a:rPr lang="ja-JP" altLang="en-US" sz="2000">
                <a:solidFill>
                  <a:srgbClr val="FF0066"/>
                </a:solidFill>
                <a:latin typeface="HG創英角ﾎﾟｯﾌﾟ体" pitchFamily="49" charset="-128"/>
                <a:ea typeface="HG創英角ﾎﾟｯﾌﾟ体" pitchFamily="49" charset="-128"/>
              </a:rPr>
            </a:br>
            <a:r>
              <a:rPr lang="ja-JP" altLang="en-US" sz="2000">
                <a:solidFill>
                  <a:schemeClr val="tx2"/>
                </a:solidFill>
                <a:latin typeface="HG創英角ﾎﾟｯﾌﾟ体" pitchFamily="49" charset="-128"/>
                <a:ea typeface="HG創英角ﾎﾟｯﾌﾟ体" pitchFamily="49" charset="-128"/>
              </a:rPr>
              <a:t>　　　　　　　　　　　　↓</a:t>
            </a:r>
            <a:br>
              <a:rPr lang="ja-JP" altLang="en-US" sz="2000">
                <a:solidFill>
                  <a:schemeClr val="tx2"/>
                </a:solidFill>
                <a:latin typeface="HG創英角ﾎﾟｯﾌﾟ体" pitchFamily="49" charset="-128"/>
                <a:ea typeface="HG創英角ﾎﾟｯﾌﾟ体" pitchFamily="49" charset="-128"/>
              </a:rPr>
            </a:br>
            <a:endParaRPr lang="ja-JP" altLang="en-US" sz="2000">
              <a:solidFill>
                <a:schemeClr val="tx2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sp>
        <p:nvSpPr>
          <p:cNvPr id="2658310" name="Text Box 6"/>
          <p:cNvSpPr txBox="1">
            <a:spLocks noChangeArrowheads="1"/>
          </p:cNvSpPr>
          <p:nvPr/>
        </p:nvSpPr>
        <p:spPr bwMode="auto">
          <a:xfrm>
            <a:off x="468313" y="4941888"/>
            <a:ext cx="5205412" cy="143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400">
                <a:solidFill>
                  <a:srgbClr val="FF0066"/>
                </a:solidFill>
                <a:ea typeface="HG創英角ﾎﾟｯﾌﾟ体" pitchFamily="49" charset="-128"/>
              </a:rPr>
              <a:t>●</a:t>
            </a:r>
            <a:r>
              <a:rPr lang="en-US" altLang="ja-JP" sz="1400">
                <a:ea typeface="HG創英角ﾎﾟｯﾌﾟ体" pitchFamily="49" charset="-128"/>
              </a:rPr>
              <a:t>Mossialos,E. Citizens'view on health care systems in the 15 member States of the European Union Health Economics. Vol.6:109-116(1997) </a:t>
            </a:r>
          </a:p>
          <a:p>
            <a:r>
              <a:rPr lang="en-US" altLang="ja-JP" sz="1400">
                <a:solidFill>
                  <a:srgbClr val="33CCFF"/>
                </a:solidFill>
                <a:ea typeface="HG創英角ﾎﾟｯﾌﾟ体" pitchFamily="49" charset="-128"/>
              </a:rPr>
              <a:t>●</a:t>
            </a:r>
            <a:r>
              <a:rPr lang="en-US" altLang="ja-JP" sz="1400">
                <a:ea typeface="HG創英角ﾎﾟｯﾌﾟ体" pitchFamily="49" charset="-128"/>
              </a:rPr>
              <a:t>Blendon,R.J., Leitman,R., Morrison,I. and Donelan,K. Satisfaction with health systems in ten nations. health Affairs Summer 1990:185-192</a:t>
            </a:r>
            <a:r>
              <a:rPr lang="en-US" altLang="ja-JP">
                <a:ea typeface="HG創英角ﾎﾟｯﾌﾟ体" pitchFamily="49" charset="-128"/>
              </a:rPr>
              <a:t> </a:t>
            </a:r>
          </a:p>
        </p:txBody>
      </p:sp>
      <p:sp>
        <p:nvSpPr>
          <p:cNvPr id="2658311" name="Oval 7"/>
          <p:cNvSpPr>
            <a:spLocks noChangeArrowheads="1"/>
          </p:cNvSpPr>
          <p:nvPr/>
        </p:nvSpPr>
        <p:spPr bwMode="auto">
          <a:xfrm>
            <a:off x="4932363" y="2781300"/>
            <a:ext cx="1008062" cy="647700"/>
          </a:xfrm>
          <a:prstGeom prst="ellipse">
            <a:avLst/>
          </a:prstGeom>
          <a:noFill/>
          <a:ln w="38100" algn="ctr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>
              <a:solidFill>
                <a:srgbClr val="FF33CC"/>
              </a:solidFill>
            </a:endParaRPr>
          </a:p>
        </p:txBody>
      </p:sp>
      <p:sp>
        <p:nvSpPr>
          <p:cNvPr id="2658312" name="Oval 8"/>
          <p:cNvSpPr>
            <a:spLocks noChangeArrowheads="1"/>
          </p:cNvSpPr>
          <p:nvPr/>
        </p:nvSpPr>
        <p:spPr bwMode="auto">
          <a:xfrm>
            <a:off x="4859338" y="836613"/>
            <a:ext cx="1871662" cy="1512887"/>
          </a:xfrm>
          <a:prstGeom prst="ellipse">
            <a:avLst/>
          </a:prstGeom>
          <a:noFill/>
          <a:ln w="38100" algn="ctr">
            <a:solidFill>
              <a:srgbClr val="FF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>
              <a:solidFill>
                <a:srgbClr val="FF33CC"/>
              </a:solidFill>
            </a:endParaRPr>
          </a:p>
        </p:txBody>
      </p:sp>
      <p:sp>
        <p:nvSpPr>
          <p:cNvPr id="2658313" name="Oval 9"/>
          <p:cNvSpPr>
            <a:spLocks noChangeArrowheads="1"/>
          </p:cNvSpPr>
          <p:nvPr/>
        </p:nvSpPr>
        <p:spPr bwMode="auto">
          <a:xfrm>
            <a:off x="7308850" y="3500438"/>
            <a:ext cx="935038" cy="1223962"/>
          </a:xfrm>
          <a:prstGeom prst="ellipse">
            <a:avLst/>
          </a:prstGeom>
          <a:noFill/>
          <a:ln w="38100" algn="ctr">
            <a:solidFill>
              <a:srgbClr val="FF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>
              <a:solidFill>
                <a:srgbClr val="FF33CC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776740" y="180071"/>
            <a:ext cx="3003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根底に、</a:t>
            </a:r>
            <a:r>
              <a:rPr lang="en-US" altLang="ja-JP" dirty="0" smtClean="0"/>
              <a:t>BRUGERDEMOKRATI</a:t>
            </a:r>
            <a:r>
              <a:rPr kumimoji="1" lang="ja-JP" altLang="en-US" dirty="0" smtClean="0"/>
              <a:t/>
            </a:r>
            <a:br>
              <a:rPr kumimoji="1" lang="ja-JP" altLang="en-US" dirty="0" smtClean="0"/>
            </a:br>
            <a:r>
              <a:rPr kumimoji="1" lang="ja-JP" altLang="en-US" dirty="0" smtClean="0"/>
              <a:t>　　　（利用者民主主義）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222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58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83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5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5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5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583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583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583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583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583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583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583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583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8311" grpId="0" animBg="1"/>
      <p:bldP spid="26583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8" descr="商品写真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4" y="1593560"/>
            <a:ext cx="3450307" cy="493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テキスト ボックス 2"/>
          <p:cNvSpPr txBox="1">
            <a:spLocks noChangeArrowheads="1"/>
          </p:cNvSpPr>
          <p:nvPr/>
        </p:nvSpPr>
        <p:spPr bwMode="auto">
          <a:xfrm>
            <a:off x="1638300" y="519113"/>
            <a:ext cx="53371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dirty="0">
                <a:solidFill>
                  <a:srgbClr val="FF3399"/>
                </a:solidFill>
              </a:rPr>
              <a:t>でんぐりがえしプロジェクトを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dirty="0">
                <a:solidFill>
                  <a:srgbClr val="FF3399"/>
                </a:solidFill>
              </a:rPr>
              <a:t>　この大学院の公開講義</a:t>
            </a:r>
            <a:r>
              <a:rPr lang="ja-JP" altLang="en-US" sz="2000" dirty="0" smtClean="0">
                <a:solidFill>
                  <a:srgbClr val="FF3399"/>
                </a:solidFill>
              </a:rPr>
              <a:t>で</a:t>
            </a:r>
            <a:r>
              <a:rPr lang="en-US" altLang="ja-JP" sz="2000" dirty="0" smtClean="0">
                <a:solidFill>
                  <a:srgbClr val="FF3399"/>
                </a:solidFill>
              </a:rPr>
              <a:t>2005</a:t>
            </a:r>
            <a:r>
              <a:rPr lang="ja-JP" altLang="en-US" sz="2000" dirty="0" smtClean="0">
                <a:solidFill>
                  <a:srgbClr val="FF3399"/>
                </a:solidFill>
              </a:rPr>
              <a:t>年に挑戦</a:t>
            </a:r>
            <a:endParaRPr lang="ja-JP" altLang="en-US" sz="2000" dirty="0">
              <a:solidFill>
                <a:srgbClr val="FF33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dirty="0">
                <a:solidFill>
                  <a:srgbClr val="FF3399"/>
                </a:solidFill>
              </a:rPr>
              <a:t>　　　医学書院が本にしてくださいました（*</a:t>
            </a:r>
            <a:r>
              <a:rPr lang="en-US" altLang="ja-JP" sz="2000" dirty="0">
                <a:solidFill>
                  <a:srgbClr val="FF3399"/>
                </a:solidFill>
              </a:rPr>
              <a:t>^</a:t>
            </a:r>
            <a:r>
              <a:rPr lang="ja-JP" altLang="en-US" sz="2000" dirty="0" err="1">
                <a:solidFill>
                  <a:srgbClr val="FF3399"/>
                </a:solidFill>
              </a:rPr>
              <a:t>ー</a:t>
            </a:r>
            <a:r>
              <a:rPr lang="en-US" altLang="ja-JP" sz="2000" dirty="0">
                <a:solidFill>
                  <a:srgbClr val="FF3399"/>
                </a:solidFill>
              </a:rPr>
              <a:t>^*</a:t>
            </a:r>
            <a:r>
              <a:rPr lang="ja-JP" altLang="en-US" sz="2000" dirty="0">
                <a:solidFill>
                  <a:srgbClr val="FF3399"/>
                </a:solidFill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402486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8786" name="Picture 2" descr="ゴン太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38" y="434975"/>
            <a:ext cx="2011362" cy="150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8787" name="Picture 3" descr="写真「くみ」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03238"/>
            <a:ext cx="2525713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8788" name="Rectangle 4"/>
          <p:cNvSpPr>
            <a:spLocks noChangeArrowheads="1"/>
          </p:cNvSpPr>
          <p:nvPr/>
        </p:nvSpPr>
        <p:spPr bwMode="auto">
          <a:xfrm>
            <a:off x="2955925" y="1965325"/>
            <a:ext cx="1597025" cy="355600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600" b="1">
                <a:latin typeface="Times New Roman" pitchFamily="18" charset="0"/>
              </a:rPr>
              <a:t>ゴン太 </a:t>
            </a:r>
            <a:r>
              <a:rPr lang="ja-JP" altLang="en-US" sz="1400" b="1">
                <a:latin typeface="Times New Roman" pitchFamily="18" charset="0"/>
              </a:rPr>
              <a:t>’</a:t>
            </a:r>
            <a:r>
              <a:rPr lang="en-US" altLang="ja-JP" sz="1400" b="1">
                <a:latin typeface="Times New Roman" pitchFamily="18" charset="0"/>
              </a:rPr>
              <a:t>04/1/23</a:t>
            </a:r>
            <a:r>
              <a:rPr lang="ja-JP" altLang="en-US" sz="1400" b="1">
                <a:latin typeface="Times New Roman" pitchFamily="18" charset="0"/>
              </a:rPr>
              <a:t>亡</a:t>
            </a:r>
          </a:p>
        </p:txBody>
      </p:sp>
      <p:sp>
        <p:nvSpPr>
          <p:cNvPr id="2678789" name="Rectangle 5"/>
          <p:cNvSpPr>
            <a:spLocks noChangeArrowheads="1"/>
          </p:cNvSpPr>
          <p:nvPr/>
        </p:nvSpPr>
        <p:spPr bwMode="auto">
          <a:xfrm>
            <a:off x="1652588" y="3646488"/>
            <a:ext cx="1335087" cy="355600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600" b="1">
                <a:latin typeface="Times New Roman" pitchFamily="18" charset="0"/>
              </a:rPr>
              <a:t>クミ </a:t>
            </a:r>
            <a:r>
              <a:rPr lang="ja-JP" altLang="en-US" sz="1400" b="1">
                <a:latin typeface="Times New Roman" pitchFamily="18" charset="0"/>
              </a:rPr>
              <a:t>’</a:t>
            </a:r>
            <a:r>
              <a:rPr lang="en-US" altLang="ja-JP" sz="1400" b="1">
                <a:latin typeface="Times New Roman" pitchFamily="18" charset="0"/>
              </a:rPr>
              <a:t>99/3/30</a:t>
            </a:r>
            <a:r>
              <a:rPr lang="ja-JP" altLang="en-US" sz="1400" b="1">
                <a:latin typeface="Times New Roman" pitchFamily="18" charset="0"/>
              </a:rPr>
              <a:t>亡</a:t>
            </a:r>
          </a:p>
        </p:txBody>
      </p:sp>
      <p:sp>
        <p:nvSpPr>
          <p:cNvPr id="2678790" name="Rectangle 6"/>
          <p:cNvSpPr>
            <a:spLocks noChangeArrowheads="1"/>
          </p:cNvSpPr>
          <p:nvPr/>
        </p:nvSpPr>
        <p:spPr bwMode="auto">
          <a:xfrm>
            <a:off x="3203575" y="3716338"/>
            <a:ext cx="3224213" cy="1401762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152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>
              <a:tabLst>
                <a:tab pos="152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tabLst>
                <a:tab pos="152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tabLst>
                <a:tab pos="152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tabLst>
                <a:tab pos="152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52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52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52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52400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ja-JP" altLang="en-US" sz="2800" b="1">
                <a:latin typeface="Times New Roman" pitchFamily="18" charset="0"/>
                <a:ea typeface="HG正楷書体-PRO" pitchFamily="66" charset="-128"/>
              </a:rPr>
              <a:t>みなさん</a:t>
            </a:r>
          </a:p>
          <a:p>
            <a:r>
              <a:rPr lang="ja-JP" altLang="en-US" sz="2800" b="1">
                <a:latin typeface="Times New Roman" pitchFamily="18" charset="0"/>
                <a:ea typeface="HG正楷書体-PRO" pitchFamily="66" charset="-128"/>
              </a:rPr>
              <a:t>本日はありがとう</a:t>
            </a:r>
          </a:p>
          <a:p>
            <a:r>
              <a:rPr lang="ja-JP" altLang="en-US" sz="2800" b="1">
                <a:latin typeface="Times New Roman" pitchFamily="18" charset="0"/>
                <a:ea typeface="HG正楷書体-PRO" pitchFamily="66" charset="-128"/>
              </a:rPr>
              <a:t>ございました</a:t>
            </a:r>
            <a:r>
              <a:rPr lang="ja-JP" altLang="en-US" sz="2400">
                <a:latin typeface="Times New Roman" pitchFamily="18" charset="0"/>
              </a:rPr>
              <a:t>　</a:t>
            </a:r>
          </a:p>
        </p:txBody>
      </p:sp>
      <p:sp>
        <p:nvSpPr>
          <p:cNvPr id="2678791" name="Rectangle 7"/>
          <p:cNvSpPr>
            <a:spLocks noChangeArrowheads="1"/>
          </p:cNvSpPr>
          <p:nvPr/>
        </p:nvSpPr>
        <p:spPr bwMode="auto">
          <a:xfrm>
            <a:off x="171450" y="311150"/>
            <a:ext cx="1443038" cy="355600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600" b="1">
                <a:latin typeface="Times New Roman" pitchFamily="18" charset="0"/>
              </a:rPr>
              <a:t>悦子 </a:t>
            </a:r>
            <a:r>
              <a:rPr lang="ja-JP" altLang="en-US" sz="1400" b="1">
                <a:latin typeface="Times New Roman" pitchFamily="18" charset="0"/>
              </a:rPr>
              <a:t>’</a:t>
            </a:r>
            <a:r>
              <a:rPr lang="en-US" altLang="ja-JP" sz="1400" b="1">
                <a:latin typeface="Times New Roman" pitchFamily="18" charset="0"/>
              </a:rPr>
              <a:t>99/2/11</a:t>
            </a:r>
            <a:r>
              <a:rPr lang="ja-JP" altLang="en-US" sz="1400" b="1">
                <a:latin typeface="Times New Roman" pitchFamily="18" charset="0"/>
              </a:rPr>
              <a:t>亡</a:t>
            </a:r>
          </a:p>
        </p:txBody>
      </p:sp>
      <p:sp>
        <p:nvSpPr>
          <p:cNvPr id="2678792" name="Rectangle 8"/>
          <p:cNvSpPr>
            <a:spLocks noChangeArrowheads="1"/>
          </p:cNvSpPr>
          <p:nvPr/>
        </p:nvSpPr>
        <p:spPr bwMode="auto">
          <a:xfrm>
            <a:off x="323850" y="5734050"/>
            <a:ext cx="4572000" cy="860425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2400" b="1">
                <a:solidFill>
                  <a:srgbClr val="FF0000"/>
                </a:solidFill>
                <a:latin typeface="Times New Roman" pitchFamily="18" charset="0"/>
              </a:rPr>
              <a:t>　体験を語り、医療体質の改革に</a:t>
            </a:r>
          </a:p>
          <a:p>
            <a:r>
              <a:rPr lang="ja-JP" altLang="en-US" sz="2400" b="1">
                <a:solidFill>
                  <a:srgbClr val="FF0000"/>
                </a:solidFill>
                <a:latin typeface="Times New Roman" pitchFamily="18" charset="0"/>
              </a:rPr>
              <a:t>　一石を投じ続けたい</a:t>
            </a:r>
          </a:p>
        </p:txBody>
      </p:sp>
      <p:sp>
        <p:nvSpPr>
          <p:cNvPr id="2678793" name="Text Box 9"/>
          <p:cNvSpPr txBox="1">
            <a:spLocks noChangeArrowheads="1"/>
          </p:cNvSpPr>
          <p:nvPr/>
        </p:nvSpPr>
        <p:spPr bwMode="auto">
          <a:xfrm>
            <a:off x="7784777" y="311150"/>
            <a:ext cx="923330" cy="609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lang="ja-JP" altLang="en-US" sz="2400" dirty="0" smtClean="0"/>
              <a:t>このシリーズに登場した</a:t>
            </a:r>
            <a:br>
              <a:rPr lang="ja-JP" altLang="en-US" sz="2400" dirty="0" smtClean="0"/>
            </a:br>
            <a:r>
              <a:rPr lang="ja-JP" altLang="en-US" sz="2400" dirty="0" smtClean="0"/>
              <a:t>医療</a:t>
            </a:r>
            <a:r>
              <a:rPr lang="ja-JP" altLang="en-US" sz="2400" dirty="0"/>
              <a:t>事故で亡くなった看護教師永井悦子さん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323112" y="1560880"/>
            <a:ext cx="461665" cy="491416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dirty="0" smtClean="0"/>
              <a:t>（のちに院生になった永井裕之さんのパワポから）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271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678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78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78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78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78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8790" grpId="0" animBg="1" autoUpdateAnimBg="0"/>
      <p:bldP spid="2678790" grpId="1" animBg="1"/>
      <p:bldP spid="267879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/>
          </a:p>
        </p:txBody>
      </p:sp>
      <p:graphicFrame>
        <p:nvGraphicFramePr>
          <p:cNvPr id="2593795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107950" y="0"/>
          <a:ext cx="4430713" cy="6453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8" name="Acrobat Document" r:id="rId3" imgW="5638800" imgH="8000797" progId="AcroExch.Document.7">
                  <p:embed/>
                </p:oleObj>
              </mc:Choice>
              <mc:Fallback>
                <p:oleObj name="Acrobat Document" r:id="rId3" imgW="5638800" imgH="8000797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923" t="8594" r="9190" b="10277"/>
                      <a:stretch>
                        <a:fillRect/>
                      </a:stretch>
                    </p:blipFill>
                    <p:spPr bwMode="auto">
                      <a:xfrm>
                        <a:off x="107950" y="0"/>
                        <a:ext cx="4430713" cy="6453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93796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565650" y="0"/>
          <a:ext cx="4518025" cy="6453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9" name="Acrobat Document" r:id="rId5" imgW="5667375" imgH="8019898" progId="AcroExch.Document.7">
                  <p:embed/>
                </p:oleObj>
              </mc:Choice>
              <mc:Fallback>
                <p:oleObj name="Acrobat Document" r:id="rId5" imgW="5667375" imgH="8019898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545" t="8594" r="9761" b="11855"/>
                      <a:stretch>
                        <a:fillRect/>
                      </a:stretch>
                    </p:blipFill>
                    <p:spPr bwMode="auto">
                      <a:xfrm>
                        <a:off x="4565650" y="0"/>
                        <a:ext cx="4518025" cy="6453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674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755574" y="693090"/>
            <a:ext cx="7428637" cy="23083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00B0F0"/>
                </a:solidFill>
              </a:rPr>
              <a:t>いま</a:t>
            </a:r>
            <a:r>
              <a:rPr lang="ja-JP" altLang="en-US" dirty="0">
                <a:solidFill>
                  <a:srgbClr val="00B0F0"/>
                </a:solidFill>
              </a:rPr>
              <a:t>無名の日本人の若者が書いた</a:t>
            </a:r>
            <a:r>
              <a:rPr lang="en-US" altLang="ja-JP" dirty="0">
                <a:solidFill>
                  <a:srgbClr val="00B0F0"/>
                </a:solidFill>
              </a:rPr>
              <a:t>1</a:t>
            </a:r>
            <a:r>
              <a:rPr lang="ja-JP" altLang="en-US" dirty="0">
                <a:solidFill>
                  <a:srgbClr val="00B0F0"/>
                </a:solidFill>
              </a:rPr>
              <a:t>冊の本が世界</a:t>
            </a:r>
            <a:r>
              <a:rPr lang="en-US" altLang="ja-JP" dirty="0">
                <a:solidFill>
                  <a:srgbClr val="00B0F0"/>
                </a:solidFill>
              </a:rPr>
              <a:t>20</a:t>
            </a:r>
            <a:r>
              <a:rPr lang="ja-JP" altLang="en-US" dirty="0">
                <a:solidFill>
                  <a:srgbClr val="00B0F0"/>
                </a:solidFill>
              </a:rPr>
              <a:t>カ国以上で翻訳され</a:t>
            </a:r>
            <a:r>
              <a:rPr lang="ja-JP" altLang="en-US" dirty="0" smtClean="0">
                <a:solidFill>
                  <a:srgbClr val="00B0F0"/>
                </a:solidFill>
              </a:rPr>
              <a:t>、</a:t>
            </a:r>
          </a:p>
          <a:p>
            <a:r>
              <a:rPr lang="ja-JP" altLang="en-US" dirty="0" smtClean="0">
                <a:solidFill>
                  <a:srgbClr val="00B0F0"/>
                </a:solidFill>
              </a:rPr>
              <a:t>ベストセラー</a:t>
            </a:r>
            <a:r>
              <a:rPr lang="ja-JP" altLang="en-US" dirty="0">
                <a:solidFill>
                  <a:srgbClr val="00B0F0"/>
                </a:solidFill>
              </a:rPr>
              <a:t>になっている。タイトルは「</a:t>
            </a:r>
            <a:r>
              <a:rPr lang="en-US" altLang="ja-JP" dirty="0">
                <a:solidFill>
                  <a:srgbClr val="00B0F0"/>
                </a:solidFill>
              </a:rPr>
              <a:t>The Reason I Jump</a:t>
            </a:r>
            <a:r>
              <a:rPr lang="ja-JP" altLang="en-US" dirty="0" smtClean="0">
                <a:solidFill>
                  <a:srgbClr val="00B0F0"/>
                </a:solidFill>
              </a:rPr>
              <a:t>」</a:t>
            </a:r>
          </a:p>
          <a:p>
            <a:r>
              <a:rPr lang="ja-JP" altLang="en-US" dirty="0" smtClean="0">
                <a:solidFill>
                  <a:srgbClr val="00B0F0"/>
                </a:solidFill>
              </a:rPr>
              <a:t>　　　　　　　　　　　　　　　　（</a:t>
            </a:r>
            <a:r>
              <a:rPr lang="ja-JP" altLang="en-US" dirty="0">
                <a:solidFill>
                  <a:srgbClr val="00B0F0"/>
                </a:solidFill>
              </a:rPr>
              <a:t>日本題</a:t>
            </a:r>
            <a:r>
              <a:rPr lang="en-US" altLang="ja-JP" dirty="0">
                <a:solidFill>
                  <a:srgbClr val="00B0F0"/>
                </a:solidFill>
              </a:rPr>
              <a:t>:</a:t>
            </a:r>
            <a:r>
              <a:rPr lang="ja-JP" altLang="en-US" dirty="0">
                <a:solidFill>
                  <a:srgbClr val="00B0F0"/>
                </a:solidFill>
              </a:rPr>
              <a:t>「自閉症の僕が跳びはねる理由」）</a:t>
            </a:r>
            <a:r>
              <a:rPr lang="ja-JP" altLang="en-US" dirty="0" smtClean="0">
                <a:solidFill>
                  <a:srgbClr val="00B0F0"/>
                </a:solidFill>
              </a:rPr>
              <a:t>。</a:t>
            </a:r>
          </a:p>
          <a:p>
            <a:r>
              <a:rPr lang="ja-JP" altLang="en-US" dirty="0" smtClean="0">
                <a:solidFill>
                  <a:srgbClr val="00B0F0"/>
                </a:solidFill>
              </a:rPr>
              <a:t>著者</a:t>
            </a:r>
            <a:r>
              <a:rPr lang="ja-JP" altLang="en-US" dirty="0">
                <a:solidFill>
                  <a:srgbClr val="00B0F0"/>
                </a:solidFill>
              </a:rPr>
              <a:t>は、当時</a:t>
            </a:r>
            <a:r>
              <a:rPr lang="en-US" altLang="ja-JP" dirty="0">
                <a:solidFill>
                  <a:srgbClr val="00B0F0"/>
                </a:solidFill>
              </a:rPr>
              <a:t>13</a:t>
            </a:r>
            <a:r>
              <a:rPr lang="ja-JP" altLang="en-US" dirty="0">
                <a:solidFill>
                  <a:srgbClr val="00B0F0"/>
                </a:solidFill>
              </a:rPr>
              <a:t>歳の東田直樹さん、日本で</a:t>
            </a:r>
            <a:r>
              <a:rPr lang="en-US" altLang="ja-JP" dirty="0">
                <a:solidFill>
                  <a:srgbClr val="00B0F0"/>
                </a:solidFill>
              </a:rPr>
              <a:t>7</a:t>
            </a:r>
            <a:r>
              <a:rPr lang="ja-JP" altLang="en-US" dirty="0">
                <a:solidFill>
                  <a:srgbClr val="00B0F0"/>
                </a:solidFill>
              </a:rPr>
              <a:t>年前に出版された</a:t>
            </a:r>
            <a:r>
              <a:rPr lang="ja-JP" altLang="en-US" dirty="0" smtClean="0">
                <a:solidFill>
                  <a:srgbClr val="00B0F0"/>
                </a:solidFill>
              </a:rPr>
              <a:t>、</a:t>
            </a:r>
          </a:p>
          <a:p>
            <a:r>
              <a:rPr lang="ja-JP" altLang="en-US" dirty="0" smtClean="0">
                <a:solidFill>
                  <a:srgbClr val="00B0F0"/>
                </a:solidFill>
              </a:rPr>
              <a:t>自閉症</a:t>
            </a:r>
            <a:r>
              <a:rPr lang="ja-JP" altLang="en-US" dirty="0">
                <a:solidFill>
                  <a:srgbClr val="00B0F0"/>
                </a:solidFill>
              </a:rPr>
              <a:t>である自分の心の内を綴ったエッセイである</a:t>
            </a:r>
            <a:r>
              <a:rPr lang="ja-JP" altLang="en-US" dirty="0" smtClean="0">
                <a:solidFill>
                  <a:srgbClr val="00B0F0"/>
                </a:solidFill>
              </a:rPr>
              <a:t>。</a:t>
            </a:r>
          </a:p>
          <a:p>
            <a:r>
              <a:rPr lang="ja-JP" altLang="en-US" dirty="0" smtClean="0">
                <a:solidFill>
                  <a:srgbClr val="00B0F0"/>
                </a:solidFill>
              </a:rPr>
              <a:t>自閉症者</a:t>
            </a:r>
            <a:r>
              <a:rPr lang="ja-JP" altLang="en-US" dirty="0">
                <a:solidFill>
                  <a:srgbClr val="00B0F0"/>
                </a:solidFill>
              </a:rPr>
              <a:t>自らが語る極めて画期的な作品だったが</a:t>
            </a:r>
            <a:r>
              <a:rPr lang="ja-JP" altLang="en-US" dirty="0" smtClean="0">
                <a:solidFill>
                  <a:srgbClr val="00B0F0"/>
                </a:solidFill>
              </a:rPr>
              <a:t>、</a:t>
            </a:r>
          </a:p>
          <a:p>
            <a:r>
              <a:rPr lang="ja-JP" altLang="en-US" dirty="0" smtClean="0">
                <a:solidFill>
                  <a:srgbClr val="00B0F0"/>
                </a:solidFill>
              </a:rPr>
              <a:t>ほとんど</a:t>
            </a:r>
            <a:r>
              <a:rPr lang="ja-JP" altLang="en-US" dirty="0">
                <a:solidFill>
                  <a:srgbClr val="00B0F0"/>
                </a:solidFill>
              </a:rPr>
              <a:t>話題になることはなかった。それがなぜ突然</a:t>
            </a:r>
            <a:r>
              <a:rPr lang="ja-JP" altLang="en-US" dirty="0" smtClean="0">
                <a:solidFill>
                  <a:srgbClr val="00B0F0"/>
                </a:solidFill>
              </a:rPr>
              <a:t>、</a:t>
            </a:r>
          </a:p>
          <a:p>
            <a:r>
              <a:rPr lang="en-US" altLang="ja-JP" dirty="0" smtClean="0">
                <a:solidFill>
                  <a:srgbClr val="00B0F0"/>
                </a:solidFill>
              </a:rPr>
              <a:t>7</a:t>
            </a:r>
            <a:r>
              <a:rPr lang="ja-JP" altLang="en-US" dirty="0">
                <a:solidFill>
                  <a:srgbClr val="00B0F0"/>
                </a:solidFill>
              </a:rPr>
              <a:t>年もたって、遠くイギリスやアメリカでベストセラーとなったのか。</a:t>
            </a:r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" t="8159" r="5938" b="17612"/>
          <a:stretch/>
        </p:blipFill>
        <p:spPr bwMode="auto">
          <a:xfrm>
            <a:off x="807324" y="3068960"/>
            <a:ext cx="7325139" cy="347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403648" y="261782"/>
            <a:ext cx="6580648" cy="369332"/>
          </a:xfrm>
          <a:prstGeom prst="rect">
            <a:avLst/>
          </a:prstGeom>
          <a:noFill/>
          <a:ln>
            <a:solidFill>
              <a:srgbClr val="FF33CC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きょうは２つのテレビ映像の抜粋を見ていただきながら、考えます。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59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ja-JP" altLang="en-US" sz="3200" dirty="0" smtClean="0">
                <a:solidFill>
                  <a:srgbClr val="FF33CC"/>
                </a:solidFill>
              </a:rPr>
              <a:t>２つめの映像は</a:t>
            </a:r>
            <a:br>
              <a:rPr lang="ja-JP" altLang="en-US" sz="3200" dirty="0" smtClean="0">
                <a:solidFill>
                  <a:srgbClr val="FF33CC"/>
                </a:solidFill>
              </a:rPr>
            </a:br>
            <a:r>
              <a:rPr lang="ja-JP" altLang="en-US" sz="3200" dirty="0" smtClean="0">
                <a:solidFill>
                  <a:srgbClr val="FF33CC"/>
                </a:solidFill>
              </a:rPr>
              <a:t>私</a:t>
            </a:r>
            <a:r>
              <a:rPr lang="ja-JP" altLang="en-US" sz="3200" dirty="0">
                <a:solidFill>
                  <a:srgbClr val="FF33CC"/>
                </a:solidFill>
              </a:rPr>
              <a:t>たち抜きに私たちのことを決めないで</a:t>
            </a:r>
            <a:br>
              <a:rPr lang="ja-JP" altLang="en-US" sz="3200" dirty="0">
                <a:solidFill>
                  <a:srgbClr val="FF33CC"/>
                </a:solidFill>
              </a:rPr>
            </a:br>
            <a:r>
              <a:rPr lang="ja-JP" altLang="en-US" sz="3200" dirty="0">
                <a:solidFill>
                  <a:srgbClr val="FF33CC"/>
                </a:solidFill>
              </a:rPr>
              <a:t>～初期認知症と生きる</a:t>
            </a:r>
            <a:r>
              <a:rPr lang="ja-JP" altLang="en-US" sz="3200" dirty="0" smtClean="0">
                <a:solidFill>
                  <a:srgbClr val="FF33CC"/>
                </a:solidFill>
              </a:rPr>
              <a:t>～</a:t>
            </a:r>
            <a:br>
              <a:rPr lang="ja-JP" altLang="en-US" sz="3200" dirty="0" smtClean="0">
                <a:solidFill>
                  <a:srgbClr val="FF33CC"/>
                </a:solidFill>
              </a:rPr>
            </a:br>
            <a:r>
              <a:rPr lang="ja-JP" altLang="en-US" sz="3200" dirty="0" smtClean="0">
                <a:solidFill>
                  <a:srgbClr val="FF33CC"/>
                </a:solidFill>
              </a:rPr>
              <a:t>舞台はスコットランドです。</a:t>
            </a:r>
            <a:endParaRPr kumimoji="1" lang="ja-JP" altLang="en-US" sz="3200" dirty="0">
              <a:solidFill>
                <a:srgbClr val="FF33CC"/>
              </a:solidFill>
            </a:endParaRPr>
          </a:p>
        </p:txBody>
      </p:sp>
      <p:pic>
        <p:nvPicPr>
          <p:cNvPr id="63490" name="Picture 2" descr="https://fbexternal-a.akamaihd.net/safe_image.php?d=AQBFCeAjKdTHupqc&amp;w=470&amp;h=246&amp;url=http%3A%2F%2Fwww.nhk.or.jp%2Fetv21c%2Ffile%2F2014%2Fphoto%2F0920_top.jpg&amp;cfs=1&amp;upscale=1&amp;sx=0&amp;sy=0&amp;sw=478&amp;sh=2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11" y="2348880"/>
            <a:ext cx="811699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12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1" t="7783" r="12971" b="5825"/>
          <a:stretch/>
        </p:blipFill>
        <p:spPr bwMode="auto">
          <a:xfrm>
            <a:off x="635900" y="285442"/>
            <a:ext cx="4320480" cy="608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403648" y="6381328"/>
            <a:ext cx="555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http://www.alzscot.org/assets/0000/0269/dontmake.pdf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596336" y="692696"/>
            <a:ext cx="461665" cy="453746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dirty="0" smtClean="0"/>
              <a:t>「認知症ケアの部屋」の</a:t>
            </a:r>
            <a:r>
              <a:rPr kumimoji="1" lang="ja-JP" altLang="en-US" dirty="0" smtClean="0"/>
              <a:t>トップにアップしまた。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202017" y="285442"/>
            <a:ext cx="461665" cy="572207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dirty="0" smtClean="0"/>
              <a:t>福祉と医療・現場と政策の「えにし」を結ぶ</a:t>
            </a:r>
            <a:r>
              <a:rPr kumimoji="1" lang="ja-JP" altLang="en-US" dirty="0" smtClean="0"/>
              <a:t>ホームページの</a:t>
            </a:r>
            <a:endParaRPr kumimoji="1" lang="ja-JP" altLang="en-US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869885" y="908720"/>
            <a:ext cx="1107996" cy="4790735"/>
          </a:xfrm>
          <a:prstGeom prst="rect">
            <a:avLst/>
          </a:prstGeom>
          <a:noFill/>
          <a:ln w="19050">
            <a:solidFill>
              <a:srgbClr val="FF66FF"/>
            </a:solidFill>
          </a:ln>
        </p:spPr>
        <p:txBody>
          <a:bodyPr vert="eaVert" wrap="none" rtlCol="0">
            <a:spAutoFit/>
          </a:bodyPr>
          <a:lstStyle/>
          <a:p>
            <a:r>
              <a:rPr lang="ja-JP" altLang="en-US" sz="2000" dirty="0">
                <a:solidFill>
                  <a:srgbClr val="7030A0"/>
                </a:solidFill>
              </a:rPr>
              <a:t>「認知症とともに生きる人生の旅</a:t>
            </a:r>
            <a:r>
              <a:rPr lang="ja-JP" altLang="en-US" sz="2000" dirty="0" smtClean="0">
                <a:solidFill>
                  <a:srgbClr val="7030A0"/>
                </a:solidFill>
              </a:rPr>
              <a:t>を</a:t>
            </a:r>
            <a:br>
              <a:rPr lang="ja-JP" altLang="en-US" sz="2000" dirty="0" smtClean="0">
                <a:solidFill>
                  <a:srgbClr val="7030A0"/>
                </a:solidFill>
              </a:rPr>
            </a:br>
            <a:r>
              <a:rPr lang="ja-JP" altLang="en-US" sz="2000" dirty="0" smtClean="0">
                <a:solidFill>
                  <a:srgbClr val="7030A0"/>
                </a:solidFill>
              </a:rPr>
              <a:t>　　　ひとりきり</a:t>
            </a:r>
            <a:r>
              <a:rPr lang="ja-JP" altLang="en-US" sz="2000" dirty="0">
                <a:solidFill>
                  <a:srgbClr val="7030A0"/>
                </a:solidFill>
              </a:rPr>
              <a:t>では</a:t>
            </a:r>
            <a:r>
              <a:rPr lang="ja-JP" altLang="en-US" sz="2000" dirty="0" smtClean="0">
                <a:solidFill>
                  <a:srgbClr val="7030A0"/>
                </a:solidFill>
              </a:rPr>
              <a:t>行かないで</a:t>
            </a:r>
            <a:br>
              <a:rPr lang="ja-JP" altLang="en-US" sz="2000" dirty="0" smtClean="0">
                <a:solidFill>
                  <a:srgbClr val="7030A0"/>
                </a:solidFill>
              </a:rPr>
            </a:br>
            <a:r>
              <a:rPr lang="ja-JP" altLang="en-US" sz="2000" dirty="0" smtClean="0">
                <a:solidFill>
                  <a:srgbClr val="7030A0"/>
                </a:solidFill>
              </a:rPr>
              <a:t>　　　　　　　　～</a:t>
            </a:r>
            <a:r>
              <a:rPr lang="ja-JP" altLang="en-US" sz="2000" dirty="0">
                <a:solidFill>
                  <a:srgbClr val="7030A0"/>
                </a:solidFill>
              </a:rPr>
              <a:t>旅仲間からのメッセージ～」 </a:t>
            </a:r>
            <a:endParaRPr kumimoji="1" lang="ja-JP" alt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12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6" t="8279" r="14108" b="9321"/>
          <a:stretch/>
        </p:blipFill>
        <p:spPr bwMode="auto">
          <a:xfrm>
            <a:off x="323528" y="260649"/>
            <a:ext cx="8568952" cy="586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30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404664"/>
            <a:ext cx="8496944" cy="6120680"/>
          </a:xfrm>
          <a:ln w="28575">
            <a:solidFill>
              <a:srgbClr val="FF33CC"/>
            </a:solidFill>
          </a:ln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ja-JP" altLang="en-US" dirty="0" smtClean="0"/>
              <a:t>　　　　　　　　　　　　</a:t>
            </a:r>
            <a:endParaRPr lang="ja-JP" altLang="en-US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　　　　　　</a:t>
            </a:r>
            <a:r>
              <a:rPr lang="ja-JP" altLang="en-US" dirty="0" smtClean="0"/>
              <a:t>　</a:t>
            </a:r>
            <a:r>
              <a:rPr lang="ja-JP" altLang="en-US" dirty="0" smtClean="0"/>
              <a:t>　　　　</a:t>
            </a:r>
            <a:r>
              <a:rPr lang="ja-JP" altLang="en-US" sz="8600" dirty="0" smtClean="0"/>
              <a:t>　　　</a:t>
            </a:r>
            <a:r>
              <a:rPr lang="ja-JP" altLang="en-US" sz="8600" dirty="0" smtClean="0">
                <a:solidFill>
                  <a:srgbClr val="FF33CC"/>
                </a:solidFill>
              </a:rPr>
              <a:t>★</a:t>
            </a:r>
            <a:r>
              <a:rPr lang="ja-JP" altLang="en-US" sz="8600" dirty="0" smtClean="0">
                <a:solidFill>
                  <a:srgbClr val="FF33CC"/>
                </a:solidFill>
              </a:rPr>
              <a:t>★みなさまへのお願い★★</a:t>
            </a:r>
            <a:br>
              <a:rPr lang="ja-JP" altLang="en-US" sz="8600" dirty="0" smtClean="0">
                <a:solidFill>
                  <a:srgbClr val="FF33CC"/>
                </a:solidFill>
              </a:rPr>
            </a:br>
            <a:r>
              <a:rPr lang="ja-JP" altLang="en-US" sz="7400" dirty="0" smtClean="0"/>
              <a:t>　</a:t>
            </a:r>
            <a:r>
              <a:rPr lang="ja-JP" altLang="en-US" sz="5100" dirty="0" smtClean="0"/>
              <a:t/>
            </a:r>
            <a:br>
              <a:rPr lang="ja-JP" altLang="en-US" sz="5100" dirty="0" smtClean="0"/>
            </a:br>
            <a:r>
              <a:rPr lang="ja-JP" altLang="en-US" sz="5100" dirty="0" smtClean="0"/>
              <a:t>　　　　　　</a:t>
            </a:r>
            <a:r>
              <a:rPr lang="ja-JP" altLang="en-US" sz="5100" b="1" dirty="0">
                <a:solidFill>
                  <a:srgbClr val="00B0F0"/>
                </a:solidFill>
              </a:rPr>
              <a:t/>
            </a:r>
            <a:br>
              <a:rPr lang="ja-JP" altLang="en-US" sz="5100" b="1" dirty="0">
                <a:solidFill>
                  <a:srgbClr val="00B0F0"/>
                </a:solidFill>
              </a:rPr>
            </a:br>
            <a:r>
              <a:rPr lang="ja-JP" altLang="en-US" sz="5100" dirty="0" smtClean="0"/>
              <a:t/>
            </a:r>
            <a:br>
              <a:rPr lang="ja-JP" altLang="en-US" sz="5100" dirty="0" smtClean="0"/>
            </a:br>
            <a:r>
              <a:rPr lang="ja-JP" altLang="en-US" sz="5100" dirty="0" smtClean="0"/>
              <a:t>　</a:t>
            </a:r>
            <a:r>
              <a:rPr lang="ja-JP" altLang="en-US" sz="8600" dirty="0" smtClean="0"/>
              <a:t>☆レポートは、</a:t>
            </a:r>
            <a:r>
              <a:rPr lang="ja-JP" altLang="en-US" sz="8600" dirty="0" smtClean="0">
                <a:solidFill>
                  <a:srgbClr val="FF33CC"/>
                </a:solidFill>
              </a:rPr>
              <a:t>「</a:t>
            </a:r>
            <a:r>
              <a:rPr lang="ja-JP" altLang="en-US" sz="8600" dirty="0">
                <a:solidFill>
                  <a:srgbClr val="FF33CC"/>
                </a:solidFill>
              </a:rPr>
              <a:t>義務」では</a:t>
            </a:r>
            <a:r>
              <a:rPr lang="ja-JP" altLang="en-US" sz="8600" dirty="0" smtClean="0">
                <a:solidFill>
                  <a:srgbClr val="FF33CC"/>
                </a:solidFill>
              </a:rPr>
              <a:t>なく「権利」</a:t>
            </a:r>
            <a:r>
              <a:rPr lang="ja-JP" altLang="en-US" sz="8600" dirty="0" smtClean="0"/>
              <a:t>です（*</a:t>
            </a:r>
            <a:r>
              <a:rPr lang="en-US" altLang="ja-JP" sz="8600" dirty="0" smtClean="0"/>
              <a:t>^</a:t>
            </a:r>
            <a:r>
              <a:rPr lang="ja-JP" altLang="en-US" sz="8600" dirty="0" err="1" smtClean="0"/>
              <a:t>ー</a:t>
            </a:r>
            <a:r>
              <a:rPr lang="en-US" altLang="ja-JP" sz="8600" dirty="0" smtClean="0"/>
              <a:t>^*</a:t>
            </a:r>
            <a:r>
              <a:rPr lang="ja-JP" altLang="en-US" sz="8600" dirty="0" smtClean="0"/>
              <a:t>）</a:t>
            </a:r>
          </a:p>
          <a:p>
            <a:pPr marL="0" indent="0">
              <a:buNone/>
            </a:pPr>
            <a:r>
              <a:rPr lang="ja-JP" altLang="en-US" sz="8600" dirty="0" smtClean="0"/>
              <a:t>　　　毎回、書いた方</a:t>
            </a:r>
            <a:r>
              <a:rPr lang="ja-JP" altLang="en-US" sz="8600" dirty="0"/>
              <a:t>は、シリーズがおわったときには</a:t>
            </a:r>
            <a:r>
              <a:rPr lang="ja-JP" altLang="en-US" sz="8600" dirty="0" smtClean="0"/>
              <a:t>、</a:t>
            </a:r>
          </a:p>
          <a:p>
            <a:pPr marL="0" indent="0">
              <a:buNone/>
            </a:pPr>
            <a:r>
              <a:rPr lang="ja-JP" altLang="en-US" sz="8600" dirty="0" smtClean="0"/>
              <a:t>　　　文章力</a:t>
            </a:r>
            <a:r>
              <a:rPr lang="ja-JP" altLang="en-US" sz="8600" dirty="0"/>
              <a:t>が思いがけないほど</a:t>
            </a:r>
            <a:r>
              <a:rPr lang="en-US" altLang="ja-JP" sz="8600" dirty="0"/>
              <a:t>up</a:t>
            </a:r>
            <a:r>
              <a:rPr lang="ja-JP" altLang="en-US" sz="8600" dirty="0"/>
              <a:t>しています</a:t>
            </a:r>
            <a:r>
              <a:rPr lang="ja-JP" altLang="en-US" sz="8600" dirty="0" smtClean="0"/>
              <a:t>。</a:t>
            </a:r>
            <a:br>
              <a:rPr lang="ja-JP" altLang="en-US" sz="8600" dirty="0" smtClean="0"/>
            </a:br>
            <a:r>
              <a:rPr lang="ja-JP" altLang="en-US" sz="8600" dirty="0" smtClean="0"/>
              <a:t>　</a:t>
            </a:r>
          </a:p>
          <a:p>
            <a:pPr marL="0" indent="0">
              <a:buNone/>
            </a:pPr>
            <a:r>
              <a:rPr lang="ja-JP" altLang="en-US" sz="8600" dirty="0"/>
              <a:t>　</a:t>
            </a:r>
            <a:r>
              <a:rPr lang="ja-JP" altLang="en-US" sz="8600" dirty="0" smtClean="0"/>
              <a:t>　　文章力</a:t>
            </a:r>
            <a:r>
              <a:rPr lang="ja-JP" altLang="en-US" sz="8600" dirty="0"/>
              <a:t>を磨くためにも</a:t>
            </a:r>
            <a:r>
              <a:rPr lang="ja-JP" altLang="en-US" sz="8600" dirty="0" smtClean="0"/>
              <a:t>、</a:t>
            </a:r>
            <a:br>
              <a:rPr lang="ja-JP" altLang="en-US" sz="8600" dirty="0" smtClean="0"/>
            </a:br>
            <a:r>
              <a:rPr lang="ja-JP" altLang="en-US" sz="8600" dirty="0" smtClean="0"/>
              <a:t>　　　毎週</a:t>
            </a:r>
            <a:r>
              <a:rPr lang="ja-JP" altLang="en-US" sz="8600" dirty="0"/>
              <a:t>のレポートはおすすめです</a:t>
            </a:r>
            <a:r>
              <a:rPr lang="ja-JP" altLang="en-US" sz="8600" dirty="0" smtClean="0"/>
              <a:t>。</a:t>
            </a:r>
            <a:br>
              <a:rPr lang="ja-JP" altLang="en-US" sz="8600" dirty="0" smtClean="0"/>
            </a:br>
            <a:r>
              <a:rPr lang="ja-JP" altLang="en-US" sz="8600" dirty="0" smtClean="0"/>
              <a:t>　　　ご希望</a:t>
            </a:r>
            <a:r>
              <a:rPr lang="ja-JP" altLang="en-US" sz="8600" dirty="0" smtClean="0"/>
              <a:t>でしたら「</a:t>
            </a:r>
            <a:r>
              <a:rPr lang="ja-JP" altLang="en-US" sz="8600" dirty="0"/>
              <a:t>添削」もいたします。　</a:t>
            </a:r>
          </a:p>
          <a:p>
            <a:pPr marL="0" indent="0" fontAlgn="ctr">
              <a:buNone/>
            </a:pPr>
            <a:r>
              <a:rPr lang="ja-JP" altLang="en-US" sz="8600" dirty="0" smtClean="0"/>
              <a:t>　　　「ゲストに転送しないで</a:t>
            </a:r>
            <a:r>
              <a:rPr lang="ja-JP" altLang="en-US" sz="8600" dirty="0" smtClean="0"/>
              <a:t>」</a:t>
            </a:r>
            <a:br>
              <a:rPr lang="ja-JP" altLang="en-US" sz="8600" dirty="0" smtClean="0"/>
            </a:br>
            <a:r>
              <a:rPr lang="ja-JP" altLang="en-US" sz="8600" dirty="0" smtClean="0"/>
              <a:t>　　　「内輪の話を書いたので当選しても</a:t>
            </a:r>
            <a:br>
              <a:rPr lang="ja-JP" altLang="en-US" sz="8600" dirty="0" smtClean="0"/>
            </a:br>
            <a:r>
              <a:rPr lang="ja-JP" altLang="en-US" sz="8600" dirty="0" smtClean="0"/>
              <a:t>　　　</a:t>
            </a:r>
            <a:r>
              <a:rPr lang="en-US" altLang="ja-JP" sz="8600" dirty="0" smtClean="0"/>
              <a:t>HP</a:t>
            </a:r>
            <a:r>
              <a:rPr lang="ja-JP" altLang="en-US" sz="8600" dirty="0" smtClean="0"/>
              <a:t>にアップ</a:t>
            </a:r>
            <a:r>
              <a:rPr lang="ja-JP" altLang="en-US" sz="8600" dirty="0" smtClean="0"/>
              <a:t>しない　で」</a:t>
            </a:r>
          </a:p>
          <a:p>
            <a:pPr marL="0" indent="0" fontAlgn="ctr">
              <a:buNone/>
            </a:pPr>
            <a:r>
              <a:rPr lang="ja-JP" altLang="en-US" sz="8600" dirty="0" smtClean="0"/>
              <a:t>　　　と</a:t>
            </a:r>
            <a:r>
              <a:rPr lang="ja-JP" altLang="en-US" sz="8600" dirty="0" smtClean="0"/>
              <a:t>いう方は</a:t>
            </a:r>
            <a:r>
              <a:rPr lang="ja-JP" altLang="en-US" sz="8600" dirty="0" smtClean="0"/>
              <a:t>、そう</a:t>
            </a:r>
            <a:r>
              <a:rPr lang="ja-JP" altLang="en-US" sz="8600" dirty="0" smtClean="0"/>
              <a:t>書き添えくださいね</a:t>
            </a:r>
            <a:r>
              <a:rPr lang="ja-JP" altLang="en-US" sz="8600" dirty="0" smtClean="0"/>
              <a:t>。</a:t>
            </a:r>
            <a:endParaRPr lang="ja-JP" altLang="ja-JP" sz="8600" dirty="0"/>
          </a:p>
          <a:p>
            <a:endParaRPr kumimoji="1" lang="ja-JP" altLang="en-US" sz="8600" dirty="0"/>
          </a:p>
        </p:txBody>
      </p:sp>
    </p:spTree>
    <p:extLst>
      <p:ext uri="{BB962C8B-B14F-4D97-AF65-F5344CB8AC3E}">
        <p14:creationId xmlns:p14="http://schemas.microsoft.com/office/powerpoint/2010/main" val="326438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899592" y="332656"/>
            <a:ext cx="7488832" cy="5909310"/>
          </a:xfrm>
          <a:prstGeom prst="rect">
            <a:avLst/>
          </a:prstGeom>
          <a:ln w="19050">
            <a:solidFill>
              <a:srgbClr val="FF66FF"/>
            </a:solidFill>
          </a:ln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D</a:t>
            </a:r>
            <a:r>
              <a:rPr lang="ja-JP" altLang="ja-JP" dirty="0"/>
              <a:t>－</a:t>
            </a:r>
            <a:r>
              <a:rPr lang="en-US" altLang="ja-JP" dirty="0"/>
              <a:t>don’t give up on life </a:t>
            </a:r>
            <a:r>
              <a:rPr lang="en-US" altLang="ja-JP" dirty="0" smtClean="0"/>
              <a:t> </a:t>
            </a:r>
            <a:r>
              <a:rPr lang="ja-JP" altLang="ja-JP" dirty="0" smtClean="0">
                <a:solidFill>
                  <a:srgbClr val="FF0000"/>
                </a:solidFill>
              </a:rPr>
              <a:t>人生</a:t>
            </a:r>
            <a:r>
              <a:rPr lang="ja-JP" altLang="ja-JP" dirty="0">
                <a:solidFill>
                  <a:srgbClr val="FF0000"/>
                </a:solidFill>
              </a:rPr>
              <a:t>を</a:t>
            </a:r>
            <a:r>
              <a:rPr lang="ja-JP" altLang="ja-JP" dirty="0" smtClean="0">
                <a:solidFill>
                  <a:srgbClr val="FF0000"/>
                </a:solidFill>
              </a:rPr>
              <a:t>諦めないで</a:t>
            </a:r>
            <a:endParaRPr lang="ja-JP" altLang="ja-JP" dirty="0">
              <a:solidFill>
                <a:srgbClr val="FF0000"/>
              </a:solidFill>
            </a:endParaRP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>
                <a:solidFill>
                  <a:srgbClr val="FF0000"/>
                </a:solidFill>
              </a:rPr>
              <a:t>E</a:t>
            </a:r>
            <a:r>
              <a:rPr lang="ja-JP" altLang="ja-JP" dirty="0"/>
              <a:t>－</a:t>
            </a:r>
            <a:r>
              <a:rPr lang="en-US" altLang="ja-JP" dirty="0"/>
              <a:t>enjoy life, even with the </a:t>
            </a:r>
            <a:r>
              <a:rPr lang="en-US" altLang="ja-JP" dirty="0" smtClean="0"/>
              <a:t>restrictions </a:t>
            </a:r>
            <a:r>
              <a:rPr lang="ja-JP" altLang="ja-JP" dirty="0" smtClean="0">
                <a:solidFill>
                  <a:srgbClr val="00B050"/>
                </a:solidFill>
              </a:rPr>
              <a:t>人生</a:t>
            </a:r>
            <a:r>
              <a:rPr lang="ja-JP" altLang="ja-JP" dirty="0">
                <a:solidFill>
                  <a:srgbClr val="00B050"/>
                </a:solidFill>
              </a:rPr>
              <a:t>を楽しんで、制約があって</a:t>
            </a:r>
            <a:r>
              <a:rPr lang="ja-JP" altLang="ja-JP" dirty="0" smtClean="0">
                <a:solidFill>
                  <a:srgbClr val="00B050"/>
                </a:solidFill>
              </a:rPr>
              <a:t>も</a:t>
            </a:r>
            <a:endParaRPr lang="ja-JP" altLang="ja-JP" dirty="0">
              <a:solidFill>
                <a:srgbClr val="00B050"/>
              </a:solidFill>
            </a:endParaRP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>
                <a:solidFill>
                  <a:srgbClr val="FF0000"/>
                </a:solidFill>
              </a:rPr>
              <a:t>M</a:t>
            </a:r>
            <a:r>
              <a:rPr lang="ja-JP" altLang="ja-JP" dirty="0"/>
              <a:t>－</a:t>
            </a:r>
            <a:r>
              <a:rPr lang="en-US" altLang="ja-JP" dirty="0"/>
              <a:t>make use of every minute </a:t>
            </a:r>
            <a:r>
              <a:rPr lang="en-US" altLang="ja-JP" dirty="0" smtClean="0"/>
              <a:t> </a:t>
            </a:r>
            <a:r>
              <a:rPr lang="ja-JP" altLang="ja-JP" dirty="0" smtClean="0">
                <a:solidFill>
                  <a:srgbClr val="7030A0"/>
                </a:solidFill>
              </a:rPr>
              <a:t>１分</a:t>
            </a:r>
            <a:r>
              <a:rPr lang="ja-JP" altLang="ja-JP" dirty="0">
                <a:solidFill>
                  <a:srgbClr val="7030A0"/>
                </a:solidFill>
              </a:rPr>
              <a:t>１分を有効に</a:t>
            </a:r>
            <a:r>
              <a:rPr lang="ja-JP" altLang="ja-JP" dirty="0" smtClean="0">
                <a:solidFill>
                  <a:srgbClr val="7030A0"/>
                </a:solidFill>
              </a:rPr>
              <a:t>使って</a:t>
            </a:r>
            <a:endParaRPr lang="ja-JP" altLang="ja-JP" dirty="0">
              <a:solidFill>
                <a:srgbClr val="7030A0"/>
              </a:solidFill>
            </a:endParaRP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>
                <a:solidFill>
                  <a:srgbClr val="FF0000"/>
                </a:solidFill>
              </a:rPr>
              <a:t>E</a:t>
            </a:r>
            <a:r>
              <a:rPr lang="ja-JP" altLang="ja-JP" dirty="0"/>
              <a:t>－</a:t>
            </a:r>
            <a:r>
              <a:rPr lang="en-US" altLang="ja-JP" dirty="0"/>
              <a:t>eat sensibly </a:t>
            </a:r>
            <a:r>
              <a:rPr lang="en-US" altLang="ja-JP" dirty="0" smtClean="0"/>
              <a:t> </a:t>
            </a:r>
            <a:r>
              <a:rPr lang="ja-JP" altLang="ja-JP" dirty="0" smtClean="0">
                <a:solidFill>
                  <a:srgbClr val="00B0F0"/>
                </a:solidFill>
              </a:rPr>
              <a:t>賢く食べて</a:t>
            </a:r>
            <a:endParaRPr lang="ja-JP" altLang="ja-JP" dirty="0">
              <a:solidFill>
                <a:srgbClr val="00B0F0"/>
              </a:solidFill>
            </a:endParaRP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>
                <a:solidFill>
                  <a:srgbClr val="FF0000"/>
                </a:solidFill>
              </a:rPr>
              <a:t>N</a:t>
            </a:r>
            <a:r>
              <a:rPr lang="ja-JP" altLang="ja-JP" dirty="0"/>
              <a:t>－</a:t>
            </a:r>
            <a:r>
              <a:rPr lang="en-US" altLang="ja-JP" dirty="0"/>
              <a:t>now is the time to do what you’re always wanted to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　　　　　　　　</a:t>
            </a:r>
            <a:r>
              <a:rPr lang="ja-JP" altLang="ja-JP" dirty="0" smtClean="0">
                <a:solidFill>
                  <a:srgbClr val="FF0000"/>
                </a:solidFill>
              </a:rPr>
              <a:t>今</a:t>
            </a:r>
            <a:r>
              <a:rPr lang="ja-JP" altLang="ja-JP" dirty="0">
                <a:solidFill>
                  <a:srgbClr val="FF0000"/>
                </a:solidFill>
              </a:rPr>
              <a:t>こそあなたがいつもやりたいと思っていたこと</a:t>
            </a:r>
            <a:r>
              <a:rPr lang="ja-JP" altLang="ja-JP" dirty="0" smtClean="0">
                <a:solidFill>
                  <a:srgbClr val="FF0000"/>
                </a:solidFill>
              </a:rPr>
              <a:t>を</a:t>
            </a:r>
            <a:r>
              <a:rPr lang="ja-JP" altLang="en-US" dirty="0" smtClean="0">
                <a:solidFill>
                  <a:srgbClr val="FF0000"/>
                </a:solidFill>
              </a:rPr>
              <a:t>す</a:t>
            </a:r>
            <a:r>
              <a:rPr lang="ja-JP" altLang="ja-JP" dirty="0" smtClean="0">
                <a:solidFill>
                  <a:srgbClr val="FF0000"/>
                </a:solidFill>
              </a:rPr>
              <a:t>るとき</a:t>
            </a:r>
            <a:endParaRPr lang="ja-JP" altLang="ja-JP" dirty="0">
              <a:solidFill>
                <a:srgbClr val="FF0000"/>
              </a:solidFill>
            </a:endParaRP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>
                <a:solidFill>
                  <a:srgbClr val="FF0000"/>
                </a:solidFill>
              </a:rPr>
              <a:t>T</a:t>
            </a:r>
            <a:r>
              <a:rPr lang="ja-JP" altLang="ja-JP" dirty="0"/>
              <a:t>－</a:t>
            </a:r>
            <a:r>
              <a:rPr lang="en-US" altLang="ja-JP" dirty="0"/>
              <a:t>try to cope by yourself but be prepared to ask for </a:t>
            </a:r>
            <a:r>
              <a:rPr lang="en-US" altLang="ja-JP" dirty="0" smtClean="0"/>
              <a:t>assistance</a:t>
            </a:r>
            <a:r>
              <a:rPr lang="ja-JP" altLang="en-US" dirty="0" smtClean="0"/>
              <a:t/>
            </a:r>
            <a:br>
              <a:rPr lang="ja-JP" altLang="en-US" dirty="0" smtClean="0"/>
            </a:br>
            <a:r>
              <a:rPr lang="ja-JP" altLang="en-US" dirty="0" smtClean="0"/>
              <a:t>　　　　　</a:t>
            </a:r>
            <a:r>
              <a:rPr lang="ja-JP" altLang="ja-JP" dirty="0" smtClean="0">
                <a:solidFill>
                  <a:srgbClr val="00B050"/>
                </a:solidFill>
              </a:rPr>
              <a:t>自身</a:t>
            </a:r>
            <a:r>
              <a:rPr lang="ja-JP" altLang="ja-JP" dirty="0">
                <a:solidFill>
                  <a:srgbClr val="00B050"/>
                </a:solidFill>
              </a:rPr>
              <a:t>でうまく処理するように、</a:t>
            </a:r>
            <a:r>
              <a:rPr lang="ja-JP" altLang="ja-JP" dirty="0" smtClean="0">
                <a:solidFill>
                  <a:srgbClr val="00B050"/>
                </a:solidFill>
              </a:rPr>
              <a:t>でも助</a:t>
            </a:r>
            <a:r>
              <a:rPr lang="ja-JP" altLang="en-US" dirty="0" smtClean="0">
                <a:solidFill>
                  <a:srgbClr val="00B050"/>
                </a:solidFill>
              </a:rPr>
              <a:t>け</a:t>
            </a:r>
            <a:r>
              <a:rPr lang="ja-JP" altLang="ja-JP" dirty="0" smtClean="0">
                <a:solidFill>
                  <a:srgbClr val="00B050"/>
                </a:solidFill>
              </a:rPr>
              <a:t>を</a:t>
            </a:r>
            <a:r>
              <a:rPr lang="ja-JP" altLang="ja-JP" dirty="0">
                <a:solidFill>
                  <a:srgbClr val="00B050"/>
                </a:solidFill>
              </a:rPr>
              <a:t>お願い</a:t>
            </a:r>
            <a:r>
              <a:rPr lang="ja-JP" altLang="ja-JP" dirty="0" smtClean="0">
                <a:solidFill>
                  <a:srgbClr val="00B050"/>
                </a:solidFill>
              </a:rPr>
              <a:t>する</a:t>
            </a:r>
            <a:r>
              <a:rPr lang="ja-JP" altLang="en-US" dirty="0" smtClean="0">
                <a:solidFill>
                  <a:srgbClr val="00B050"/>
                </a:solidFill>
              </a:rPr>
              <a:t>準備</a:t>
            </a:r>
            <a:r>
              <a:rPr lang="ja-JP" altLang="ja-JP" dirty="0" smtClean="0">
                <a:solidFill>
                  <a:srgbClr val="00B050"/>
                </a:solidFill>
              </a:rPr>
              <a:t>しておいて</a:t>
            </a:r>
            <a:endParaRPr lang="ja-JP" altLang="ja-JP" dirty="0">
              <a:solidFill>
                <a:srgbClr val="00B050"/>
              </a:solidFill>
            </a:endParaRPr>
          </a:p>
          <a:p>
            <a:r>
              <a:rPr lang="en-US" altLang="ja-JP" dirty="0"/>
              <a:t> </a:t>
            </a:r>
            <a:endParaRPr lang="ja-JP" altLang="ja-JP" dirty="0"/>
          </a:p>
          <a:p>
            <a:r>
              <a:rPr lang="en-US" altLang="ja-JP" dirty="0">
                <a:solidFill>
                  <a:srgbClr val="FF0000"/>
                </a:solidFill>
              </a:rPr>
              <a:t>I</a:t>
            </a:r>
            <a:r>
              <a:rPr lang="ja-JP" altLang="ja-JP" dirty="0"/>
              <a:t>－</a:t>
            </a:r>
            <a:r>
              <a:rPr lang="en-US" altLang="ja-JP" dirty="0"/>
              <a:t>insight, learn more about your illness and how to live with it </a:t>
            </a:r>
            <a:r>
              <a:rPr lang="ja-JP" altLang="en-US" dirty="0" smtClean="0"/>
              <a:t/>
            </a:r>
            <a:br>
              <a:rPr lang="ja-JP" altLang="en-US" dirty="0" smtClean="0"/>
            </a:br>
            <a:r>
              <a:rPr lang="ja-JP" altLang="en-US" dirty="0" smtClean="0"/>
              <a:t>　　　　　　　</a:t>
            </a:r>
            <a:r>
              <a:rPr lang="ja-JP" altLang="ja-JP" dirty="0" smtClean="0">
                <a:solidFill>
                  <a:srgbClr val="002060"/>
                </a:solidFill>
              </a:rPr>
              <a:t>洞察</a:t>
            </a:r>
            <a:r>
              <a:rPr lang="ja-JP" altLang="ja-JP" dirty="0" smtClean="0">
                <a:solidFill>
                  <a:srgbClr val="002060"/>
                </a:solidFill>
              </a:rPr>
              <a:t>し</a:t>
            </a:r>
            <a:r>
              <a:rPr lang="ja-JP" altLang="en-US" dirty="0" smtClean="0">
                <a:solidFill>
                  <a:srgbClr val="002060"/>
                </a:solidFill>
              </a:rPr>
              <a:t>、学びましょう。認知症と、ど</a:t>
            </a:r>
            <a:r>
              <a:rPr lang="ja-JP" altLang="ja-JP" dirty="0" smtClean="0">
                <a:solidFill>
                  <a:srgbClr val="002060"/>
                </a:solidFill>
              </a:rPr>
              <a:t>う</a:t>
            </a:r>
            <a:r>
              <a:rPr lang="ja-JP" altLang="en-US" dirty="0" smtClean="0">
                <a:solidFill>
                  <a:srgbClr val="002060"/>
                </a:solidFill>
              </a:rPr>
              <a:t>、一緒に生きて</a:t>
            </a:r>
            <a:r>
              <a:rPr lang="ja-JP" altLang="ja-JP" dirty="0" smtClean="0">
                <a:solidFill>
                  <a:srgbClr val="002060"/>
                </a:solidFill>
              </a:rPr>
              <a:t>いく</a:t>
            </a:r>
            <a:r>
              <a:rPr lang="ja-JP" altLang="ja-JP" dirty="0">
                <a:solidFill>
                  <a:srgbClr val="002060"/>
                </a:solidFill>
              </a:rPr>
              <a:t>か</a:t>
            </a:r>
            <a:r>
              <a:rPr lang="ja-JP" altLang="ja-JP" dirty="0" smtClean="0">
                <a:solidFill>
                  <a:srgbClr val="002060"/>
                </a:solidFill>
              </a:rPr>
              <a:t>を</a:t>
            </a:r>
            <a:endParaRPr lang="ja-JP" altLang="ja-JP" dirty="0">
              <a:solidFill>
                <a:srgbClr val="002060"/>
              </a:solidFill>
            </a:endParaRPr>
          </a:p>
          <a:p>
            <a:r>
              <a:rPr lang="en-US" altLang="ja-JP" dirty="0">
                <a:solidFill>
                  <a:srgbClr val="002060"/>
                </a:solidFill>
              </a:rPr>
              <a:t> </a:t>
            </a:r>
            <a:endParaRPr lang="ja-JP" altLang="ja-JP" dirty="0">
              <a:solidFill>
                <a:srgbClr val="00206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A</a:t>
            </a:r>
            <a:r>
              <a:rPr lang="ja-JP" altLang="ja-JP" dirty="0"/>
              <a:t>－</a:t>
            </a:r>
            <a:r>
              <a:rPr lang="en-US" altLang="ja-JP" dirty="0"/>
              <a:t>act normally, it can be hard for others to spot. Ask for assistance only when you must. </a:t>
            </a:r>
            <a:r>
              <a:rPr lang="ja-JP" altLang="en-US" dirty="0" smtClean="0"/>
              <a:t/>
            </a:r>
            <a:br>
              <a:rPr lang="ja-JP" altLang="en-US" dirty="0" smtClean="0"/>
            </a:br>
            <a:r>
              <a:rPr lang="ja-JP" altLang="en-US" dirty="0" smtClean="0"/>
              <a:t>　</a:t>
            </a:r>
            <a:r>
              <a:rPr lang="ja-JP" altLang="en-US" dirty="0" smtClean="0"/>
              <a:t>　　　　</a:t>
            </a:r>
            <a:r>
              <a:rPr lang="ja-JP" altLang="en-US" dirty="0" smtClean="0">
                <a:solidFill>
                  <a:srgbClr val="00B0F0"/>
                </a:solidFill>
              </a:rPr>
              <a:t>ごく</a:t>
            </a:r>
            <a:r>
              <a:rPr lang="ja-JP" altLang="en-US" dirty="0" smtClean="0">
                <a:solidFill>
                  <a:srgbClr val="00B0F0"/>
                </a:solidFill>
              </a:rPr>
              <a:t>ふつうに</a:t>
            </a:r>
            <a:r>
              <a:rPr lang="ja-JP" altLang="ja-JP" dirty="0" smtClean="0">
                <a:solidFill>
                  <a:srgbClr val="00B0F0"/>
                </a:solidFill>
              </a:rPr>
              <a:t>振舞いましょう、</a:t>
            </a:r>
            <a:endParaRPr lang="ja-JP" altLang="en-US" dirty="0" smtClean="0">
              <a:solidFill>
                <a:srgbClr val="00B0F0"/>
              </a:solidFill>
            </a:endParaRPr>
          </a:p>
          <a:p>
            <a:r>
              <a:rPr lang="ja-JP" altLang="en-US" dirty="0">
                <a:solidFill>
                  <a:srgbClr val="00B0F0"/>
                </a:solidFill>
              </a:rPr>
              <a:t>　</a:t>
            </a:r>
            <a:r>
              <a:rPr lang="ja-JP" altLang="en-US" dirty="0" smtClean="0">
                <a:solidFill>
                  <a:srgbClr val="00B0F0"/>
                </a:solidFill>
              </a:rPr>
              <a:t>　　</a:t>
            </a:r>
            <a:r>
              <a:rPr lang="ja-JP" altLang="en-US" dirty="0" smtClean="0">
                <a:solidFill>
                  <a:srgbClr val="00B0F0"/>
                </a:solidFill>
              </a:rPr>
              <a:t>　　　　　　　　　　</a:t>
            </a:r>
            <a:r>
              <a:rPr lang="ja-JP" altLang="ja-JP" dirty="0" smtClean="0">
                <a:solidFill>
                  <a:srgbClr val="00B0F0"/>
                </a:solidFill>
              </a:rPr>
              <a:t>あなた</a:t>
            </a:r>
            <a:r>
              <a:rPr lang="ja-JP" altLang="ja-JP" dirty="0">
                <a:solidFill>
                  <a:srgbClr val="00B0F0"/>
                </a:solidFill>
              </a:rPr>
              <a:t>が必要と思ったときに</a:t>
            </a:r>
            <a:r>
              <a:rPr lang="ja-JP" altLang="ja-JP" dirty="0" smtClean="0">
                <a:solidFill>
                  <a:srgbClr val="00B0F0"/>
                </a:solidFill>
              </a:rPr>
              <a:t>だけ</a:t>
            </a:r>
            <a:r>
              <a:rPr lang="ja-JP" altLang="en-US" dirty="0" smtClean="0">
                <a:solidFill>
                  <a:srgbClr val="00B0F0"/>
                </a:solidFill>
              </a:rPr>
              <a:t>支援を依頼しましょう</a:t>
            </a:r>
            <a:endParaRPr lang="ja-JP" altLang="ja-JP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89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  <a:ln w="28575">
            <a:solidFill>
              <a:srgbClr val="00B0F0"/>
            </a:solidFill>
          </a:ln>
        </p:spPr>
        <p:txBody>
          <a:bodyPr>
            <a:normAutofit fontScale="85000" lnSpcReduction="20000"/>
          </a:bodyPr>
          <a:lstStyle/>
          <a:p>
            <a:pPr marL="0" indent="0" fontAlgn="ctr">
              <a:buNone/>
            </a:pPr>
            <a:r>
              <a:rPr lang="ja-JP" altLang="en-US" dirty="0" smtClean="0"/>
              <a:t>☆</a:t>
            </a:r>
            <a:r>
              <a:rPr lang="ja-JP" altLang="ja-JP" dirty="0" smtClean="0"/>
              <a:t>ゲスト</a:t>
            </a:r>
            <a:r>
              <a:rPr lang="ja-JP" altLang="ja-JP" dirty="0"/>
              <a:t>講師にまつわるエピソードや</a:t>
            </a:r>
            <a:r>
              <a:rPr lang="ja-JP" altLang="ja-JP" dirty="0" smtClean="0"/>
              <a:t>、</a:t>
            </a:r>
            <a:r>
              <a:rPr lang="ja-JP" altLang="en-US" dirty="0" smtClean="0"/>
              <a:t/>
            </a:r>
            <a:br>
              <a:rPr lang="ja-JP" altLang="en-US" dirty="0" smtClean="0"/>
            </a:br>
            <a:r>
              <a:rPr lang="ja-JP" altLang="en-US" dirty="0" smtClean="0"/>
              <a:t>　　</a:t>
            </a:r>
            <a:r>
              <a:rPr lang="ja-JP" altLang="ja-JP" dirty="0" smtClean="0"/>
              <a:t>カラー</a:t>
            </a:r>
            <a:r>
              <a:rPr lang="ja-JP" altLang="ja-JP" dirty="0"/>
              <a:t>の配布資料</a:t>
            </a:r>
            <a:r>
              <a:rPr lang="ja-JP" altLang="ja-JP" dirty="0" smtClean="0"/>
              <a:t>を毎回</a:t>
            </a:r>
            <a:r>
              <a:rPr lang="ja-JP" altLang="ja-JP" dirty="0"/>
              <a:t>、事前にメールで送ります</a:t>
            </a:r>
            <a:r>
              <a:rPr lang="ja-JP" altLang="ja-JP" dirty="0" smtClean="0"/>
              <a:t>。</a:t>
            </a:r>
            <a:r>
              <a:rPr lang="ja-JP" altLang="en-US" dirty="0" smtClean="0"/>
              <a:t/>
            </a:r>
            <a:br>
              <a:rPr lang="ja-JP" altLang="en-US" dirty="0" smtClean="0"/>
            </a:br>
            <a:r>
              <a:rPr lang="ja-JP" altLang="en-US" dirty="0" smtClean="0"/>
              <a:t>　　</a:t>
            </a:r>
            <a:r>
              <a:rPr lang="ja-JP" altLang="ja-JP" dirty="0" smtClean="0"/>
              <a:t>すで</a:t>
            </a:r>
            <a:r>
              <a:rPr lang="ja-JP" altLang="ja-JP" dirty="0"/>
              <a:t>に単位をとって</a:t>
            </a:r>
            <a:r>
              <a:rPr lang="ja-JP" altLang="ja-JP" dirty="0" smtClean="0"/>
              <a:t>しまっ</a:t>
            </a:r>
            <a:r>
              <a:rPr lang="ja-JP" altLang="en-US" dirty="0" smtClean="0"/>
              <a:t>て「履修登録できない」</a:t>
            </a:r>
            <a:br>
              <a:rPr lang="ja-JP" altLang="en-US" dirty="0" smtClean="0"/>
            </a:br>
            <a:r>
              <a:rPr lang="ja-JP" altLang="en-US" dirty="0" smtClean="0"/>
              <a:t>　　　　</a:t>
            </a:r>
            <a:r>
              <a:rPr lang="ja-JP" altLang="ja-JP" dirty="0" smtClean="0">
                <a:solidFill>
                  <a:srgbClr val="FF33CC"/>
                </a:solidFill>
              </a:rPr>
              <a:t>「</a:t>
            </a:r>
            <a:r>
              <a:rPr lang="ja-JP" altLang="ja-JP" dirty="0">
                <a:solidFill>
                  <a:srgbClr val="FF33CC"/>
                </a:solidFill>
              </a:rPr>
              <a:t>モグリ」の方に</a:t>
            </a:r>
            <a:r>
              <a:rPr lang="ja-JP" altLang="ja-JP" dirty="0" smtClean="0">
                <a:solidFill>
                  <a:srgbClr val="FF33CC"/>
                </a:solidFill>
              </a:rPr>
              <a:t>も</a:t>
            </a:r>
            <a:r>
              <a:rPr lang="ja-JP" altLang="en-US" dirty="0" smtClean="0">
                <a:solidFill>
                  <a:srgbClr val="FF33CC"/>
                </a:solidFill>
              </a:rPr>
              <a:t>お送りします</a:t>
            </a:r>
            <a:r>
              <a:rPr lang="en-US" altLang="ja-JP" dirty="0" smtClean="0">
                <a:solidFill>
                  <a:srgbClr val="FF33CC"/>
                </a:solidFill>
              </a:rPr>
              <a:t>(^_-)-☆</a:t>
            </a:r>
            <a:r>
              <a:rPr lang="ja-JP" altLang="en-US" dirty="0" smtClean="0">
                <a:solidFill>
                  <a:srgbClr val="FF33CC"/>
                </a:solidFill>
              </a:rPr>
              <a:t/>
            </a:r>
            <a:br>
              <a:rPr lang="ja-JP" altLang="en-US" dirty="0" smtClean="0">
                <a:solidFill>
                  <a:srgbClr val="FF33CC"/>
                </a:solidFill>
              </a:rPr>
            </a:br>
            <a:endParaRPr lang="ja-JP" altLang="en-US" dirty="0" smtClean="0">
              <a:solidFill>
                <a:srgbClr val="FF33CC"/>
              </a:solidFill>
            </a:endParaRPr>
          </a:p>
          <a:p>
            <a:pPr marL="0" indent="0" fontAlgn="ctr">
              <a:buNone/>
            </a:pPr>
            <a:r>
              <a:rPr lang="en-US" altLang="ja-JP" dirty="0" smtClean="0"/>
              <a:t>☆</a:t>
            </a:r>
            <a:r>
              <a:rPr lang="ja-JP" altLang="ja-JP" dirty="0" smtClean="0"/>
              <a:t>添付</a:t>
            </a:r>
            <a:r>
              <a:rPr lang="ja-JP" altLang="ja-JP" dirty="0"/>
              <a:t>可能なメルアド</a:t>
            </a:r>
            <a:r>
              <a:rPr lang="ja-JP" altLang="ja-JP" dirty="0" smtClean="0"/>
              <a:t>を</a:t>
            </a:r>
            <a:r>
              <a:rPr lang="ja-JP" altLang="en-US" dirty="0" smtClean="0"/>
              <a:t/>
            </a:r>
            <a:br>
              <a:rPr lang="ja-JP" altLang="en-US" dirty="0" smtClean="0"/>
            </a:br>
            <a:r>
              <a:rPr lang="ja-JP" altLang="en-US" dirty="0" smtClean="0"/>
              <a:t>　　</a:t>
            </a:r>
            <a:r>
              <a:rPr lang="en-US" altLang="ja-JP" dirty="0" smtClean="0"/>
              <a:t>yuki@spa.nifty.com</a:t>
            </a:r>
            <a:r>
              <a:rPr lang="ja-JP" altLang="ja-JP" dirty="0"/>
              <a:t>ま</a:t>
            </a:r>
            <a:r>
              <a:rPr lang="ja-JP" altLang="ja-JP" dirty="0" smtClean="0"/>
              <a:t>で</a:t>
            </a:r>
            <a:r>
              <a:rPr lang="ja-JP" altLang="en-US" dirty="0" smtClean="0"/>
              <a:t>、</a:t>
            </a:r>
            <a:r>
              <a:rPr lang="ja-JP" altLang="ja-JP" dirty="0" smtClean="0"/>
              <a:t>お知らせ</a:t>
            </a:r>
            <a:r>
              <a:rPr lang="ja-JP" altLang="ja-JP" dirty="0"/>
              <a:t>ください</a:t>
            </a:r>
            <a:r>
              <a:rPr lang="ja-JP" altLang="ja-JP" dirty="0" smtClean="0"/>
              <a:t>。</a:t>
            </a:r>
            <a:r>
              <a:rPr lang="ja-JP" altLang="en-US" dirty="0" smtClean="0"/>
              <a:t/>
            </a:r>
            <a:br>
              <a:rPr lang="ja-JP" altLang="en-US" dirty="0" smtClean="0"/>
            </a:br>
            <a:r>
              <a:rPr lang="ja-JP" altLang="en-US" dirty="0" smtClean="0"/>
              <a:t>　　　</a:t>
            </a:r>
            <a:r>
              <a:rPr lang="ja-JP" altLang="ja-JP" dirty="0" smtClean="0"/>
              <a:t>外部</a:t>
            </a:r>
            <a:r>
              <a:rPr lang="ja-JP" altLang="ja-JP" dirty="0"/>
              <a:t>聴講の</a:t>
            </a:r>
            <a:r>
              <a:rPr lang="ja-JP" altLang="ja-JP" dirty="0" smtClean="0"/>
              <a:t>方</a:t>
            </a:r>
            <a:r>
              <a:rPr lang="ja-JP" altLang="en-US" dirty="0" smtClean="0"/>
              <a:t>のメルアド</a:t>
            </a:r>
            <a:r>
              <a:rPr lang="ja-JP" altLang="ja-JP" dirty="0" smtClean="0"/>
              <a:t>は</a:t>
            </a:r>
            <a:r>
              <a:rPr lang="ja-JP" altLang="en-US" dirty="0" smtClean="0"/>
              <a:t>、</a:t>
            </a:r>
            <a:br>
              <a:rPr lang="ja-JP" altLang="en-US" dirty="0" smtClean="0"/>
            </a:br>
            <a:r>
              <a:rPr lang="ja-JP" altLang="en-US" dirty="0" smtClean="0"/>
              <a:t>　　　</a:t>
            </a:r>
            <a:r>
              <a:rPr lang="ja-JP" altLang="ja-JP" dirty="0" smtClean="0"/>
              <a:t>乃木坂</a:t>
            </a:r>
            <a:r>
              <a:rPr lang="ja-JP" altLang="ja-JP" dirty="0"/>
              <a:t>事務局</a:t>
            </a:r>
            <a:r>
              <a:rPr lang="ja-JP" altLang="ja-JP"/>
              <a:t>が</a:t>
            </a:r>
            <a:r>
              <a:rPr lang="ja-JP" altLang="ja-JP" smtClean="0"/>
              <a:t>一覧表</a:t>
            </a:r>
            <a:r>
              <a:rPr lang="ja-JP" altLang="ja-JP" dirty="0"/>
              <a:t>をくださるのですが</a:t>
            </a:r>
            <a:r>
              <a:rPr lang="ja-JP" altLang="ja-JP" dirty="0" smtClean="0"/>
              <a:t>、</a:t>
            </a:r>
            <a:r>
              <a:rPr lang="ja-JP" altLang="en-US" dirty="0" smtClean="0"/>
              <a:t/>
            </a:r>
            <a:br>
              <a:rPr lang="ja-JP" altLang="en-US" dirty="0" smtClean="0"/>
            </a:br>
            <a:r>
              <a:rPr lang="ja-JP" altLang="en-US" dirty="0" smtClean="0"/>
              <a:t>　　　</a:t>
            </a:r>
            <a:r>
              <a:rPr lang="ja-JP" altLang="ja-JP" dirty="0" smtClean="0">
                <a:solidFill>
                  <a:srgbClr val="FF33CC"/>
                </a:solidFill>
              </a:rPr>
              <a:t>院生さん</a:t>
            </a:r>
            <a:r>
              <a:rPr lang="ja-JP" altLang="ja-JP" dirty="0" smtClean="0"/>
              <a:t>は</a:t>
            </a:r>
            <a:r>
              <a:rPr lang="ja-JP" altLang="en-US" dirty="0" smtClean="0"/>
              <a:t>、</a:t>
            </a:r>
            <a:r>
              <a:rPr lang="ja-JP" altLang="ja-JP" dirty="0" smtClean="0">
                <a:solidFill>
                  <a:srgbClr val="FF33CC"/>
                </a:solidFill>
              </a:rPr>
              <a:t>自己</a:t>
            </a:r>
            <a:r>
              <a:rPr lang="ja-JP" altLang="ja-JP" dirty="0">
                <a:solidFill>
                  <a:srgbClr val="FF33CC"/>
                </a:solidFill>
              </a:rPr>
              <a:t>申告</a:t>
            </a:r>
            <a:r>
              <a:rPr lang="ja-JP" altLang="ja-JP" dirty="0"/>
              <a:t>してくださいね</a:t>
            </a:r>
            <a:r>
              <a:rPr lang="en-US" altLang="ja-JP" dirty="0"/>
              <a:t>(^_-)-☆</a:t>
            </a:r>
            <a:r>
              <a:rPr lang="ja-JP" altLang="ja-JP" dirty="0"/>
              <a:t>　　</a:t>
            </a:r>
          </a:p>
          <a:p>
            <a:pPr marL="0" indent="0" fontAlgn="ctr">
              <a:buNone/>
            </a:pPr>
            <a:r>
              <a:rPr lang="ja-JP" altLang="en-US" dirty="0" smtClean="0"/>
              <a:t/>
            </a:r>
            <a:br>
              <a:rPr lang="ja-JP" altLang="en-US" dirty="0" smtClean="0"/>
            </a:br>
            <a:r>
              <a:rPr lang="ja-JP" altLang="en-US" dirty="0" smtClean="0"/>
              <a:t>☆</a:t>
            </a:r>
            <a:r>
              <a:rPr lang="ja-JP" altLang="en-US" dirty="0" smtClean="0">
                <a:solidFill>
                  <a:srgbClr val="FF33CC"/>
                </a:solidFill>
              </a:rPr>
              <a:t>院生さんの</a:t>
            </a:r>
            <a:r>
              <a:rPr lang="ja-JP" altLang="ja-JP" dirty="0" smtClean="0">
                <a:solidFill>
                  <a:srgbClr val="FF33CC"/>
                </a:solidFill>
              </a:rPr>
              <a:t>履修</a:t>
            </a:r>
            <a:r>
              <a:rPr lang="ja-JP" altLang="ja-JP" dirty="0">
                <a:solidFill>
                  <a:srgbClr val="FF33CC"/>
                </a:solidFill>
              </a:rPr>
              <a:t>条件</a:t>
            </a:r>
          </a:p>
          <a:p>
            <a:pPr marL="0" indent="0" fontAlgn="ctr">
              <a:buNone/>
            </a:pPr>
            <a:r>
              <a:rPr lang="ja-JP" altLang="en-US" dirty="0" smtClean="0"/>
              <a:t>  </a:t>
            </a:r>
            <a:r>
              <a:rPr lang="ja-JP" altLang="ja-JP" dirty="0" smtClean="0"/>
              <a:t>テーマ</a:t>
            </a:r>
            <a:r>
              <a:rPr lang="ja-JP" altLang="ja-JP" dirty="0"/>
              <a:t>に関心をもった方</a:t>
            </a:r>
            <a:r>
              <a:rPr lang="ja-JP" altLang="ja-JP" dirty="0" smtClean="0"/>
              <a:t>、</a:t>
            </a:r>
            <a:r>
              <a:rPr lang="ja-JP" altLang="en-US" dirty="0" smtClean="0"/>
              <a:t/>
            </a:r>
            <a:br>
              <a:rPr lang="ja-JP" altLang="en-US" dirty="0" smtClean="0"/>
            </a:br>
            <a:r>
              <a:rPr lang="ja-JP" altLang="en-US" dirty="0" smtClean="0"/>
              <a:t>　</a:t>
            </a:r>
            <a:r>
              <a:rPr lang="ja-JP" altLang="ja-JP" dirty="0" smtClean="0"/>
              <a:t>表現力</a:t>
            </a:r>
            <a:r>
              <a:rPr lang="ja-JP" altLang="ja-JP" dirty="0"/>
              <a:t>を磨きたい、発信力を</a:t>
            </a:r>
            <a:r>
              <a:rPr lang="ja-JP" altLang="ja-JP" dirty="0" smtClean="0"/>
              <a:t>高めたい</a:t>
            </a:r>
            <a:r>
              <a:rPr lang="ja-JP" altLang="en-US" dirty="0" smtClean="0"/>
              <a:t/>
            </a:r>
            <a:br>
              <a:rPr lang="ja-JP" altLang="en-US" dirty="0" smtClean="0"/>
            </a:br>
            <a:r>
              <a:rPr lang="ja-JP" altLang="en-US" dirty="0" smtClean="0"/>
              <a:t>　</a:t>
            </a:r>
            <a:r>
              <a:rPr lang="ja-JP" altLang="ja-JP" dirty="0" smtClean="0"/>
              <a:t>と</a:t>
            </a:r>
            <a:r>
              <a:rPr lang="ja-JP" altLang="ja-JP" dirty="0"/>
              <a:t>願っている方なら、どなたでも。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6236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/>
          </a:p>
        </p:txBody>
      </p:sp>
      <p:pic>
        <p:nvPicPr>
          <p:cNvPr id="2682883" name="Picture 3" descr="challenger-g-8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1738" y="260350"/>
            <a:ext cx="4625975" cy="659765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0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4000" smtClean="0">
                <a:solidFill>
                  <a:srgbClr val="FF3399"/>
                </a:solidFill>
              </a:rPr>
              <a:t>なぜ毎週レポートを書くの？</a:t>
            </a:r>
            <a:r>
              <a:rPr lang="ja-JP" altLang="en-US" sz="4000" smtClean="0"/>
              <a:t/>
            </a:r>
            <a:br>
              <a:rPr lang="ja-JP" altLang="en-US" sz="4000" smtClean="0"/>
            </a:br>
            <a:endParaRPr lang="ja-JP" altLang="en-US" sz="4000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836613"/>
            <a:ext cx="8353425" cy="5832475"/>
          </a:xfrm>
          <a:ln>
            <a:solidFill>
              <a:srgbClr val="FF0066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ja-JP" altLang="en-US" sz="2400" b="1" dirty="0" smtClean="0">
                <a:solidFill>
                  <a:srgbClr val="33CC33"/>
                </a:solidFill>
              </a:rPr>
              <a:t>書かなければ、何もわからぬから、書くのである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400" b="1" dirty="0" smtClean="0">
                <a:solidFill>
                  <a:srgbClr val="33CC33"/>
                </a:solidFill>
              </a:rPr>
              <a:t>　　　　　　　　　　　　　（文章の達人、小林秀雄</a:t>
            </a:r>
            <a:r>
              <a:rPr lang="en-US" altLang="ja-JP" sz="2400" b="1" dirty="0" smtClean="0">
                <a:solidFill>
                  <a:srgbClr val="33CC33"/>
                </a:solidFill>
              </a:rPr>
              <a:t>『</a:t>
            </a:r>
            <a:r>
              <a:rPr lang="ja-JP" altLang="en-US" sz="2400" b="1" dirty="0" smtClean="0">
                <a:solidFill>
                  <a:srgbClr val="33CC33"/>
                </a:solidFill>
              </a:rPr>
              <a:t>文学と自分</a:t>
            </a:r>
            <a:r>
              <a:rPr lang="en-US" altLang="ja-JP" sz="2400" b="1" dirty="0" smtClean="0">
                <a:solidFill>
                  <a:srgbClr val="33CC33"/>
                </a:solidFill>
              </a:rPr>
              <a:t>』 </a:t>
            </a:r>
            <a:r>
              <a:rPr lang="ja-JP" altLang="en-US" sz="2400" b="1" dirty="0" smtClean="0">
                <a:solidFill>
                  <a:srgbClr val="33CC33"/>
                </a:solidFill>
              </a:rPr>
              <a:t>）</a:t>
            </a:r>
            <a:endParaRPr lang="ja-JP" altLang="en-US" sz="2400" b="1" dirty="0" smtClean="0">
              <a:solidFill>
                <a:srgbClr val="3333CC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400" b="1" dirty="0" smtClean="0">
                <a:solidFill>
                  <a:srgbClr val="3333CC"/>
                </a:solidFill>
              </a:rPr>
              <a:t>話したり読んだり聞いたりするのと違って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400" b="1" dirty="0" smtClean="0">
                <a:solidFill>
                  <a:srgbClr val="3333CC"/>
                </a:solidFill>
              </a:rPr>
              <a:t>　　　　①情報を正確に記憶し、伝えられる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400" b="1" dirty="0" smtClean="0">
                <a:solidFill>
                  <a:srgbClr val="3333CC"/>
                </a:solidFill>
              </a:rPr>
              <a:t>　　　　②考えることを促す、思索を深める効用がある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400" b="1" dirty="0" smtClean="0">
                <a:solidFill>
                  <a:srgbClr val="3333CC"/>
                </a:solidFill>
              </a:rPr>
              <a:t>　　　　③理解度を点検できる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400" b="1" dirty="0" smtClean="0">
                <a:solidFill>
                  <a:srgbClr val="FF3399"/>
                </a:solidFill>
              </a:rPr>
              <a:t>考えて書くのではなく、書いて考える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400" b="1" dirty="0" smtClean="0">
                <a:solidFill>
                  <a:srgbClr val="FF3399"/>
                </a:solidFill>
              </a:rPr>
              <a:t>　　　　　　　　　　　　　コツは、まず書いて、あとで直す</a:t>
            </a:r>
            <a:r>
              <a:rPr lang="en-US" altLang="ja-JP" sz="2400" b="1" dirty="0" smtClean="0">
                <a:solidFill>
                  <a:srgbClr val="FF3399"/>
                </a:solidFill>
              </a:rPr>
              <a:t>(^_-)-☆</a:t>
            </a:r>
            <a:endParaRPr lang="ja-JP" altLang="en-US" sz="2400" b="1" dirty="0" smtClean="0">
              <a:solidFill>
                <a:srgbClr val="FF3399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400" b="1" dirty="0" smtClean="0">
                <a:solidFill>
                  <a:srgbClr val="002060"/>
                </a:solidFill>
              </a:rPr>
              <a:t>締め切りはその週の土曜の２４時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400" b="1" dirty="0" smtClean="0">
                <a:solidFill>
                  <a:srgbClr val="002060"/>
                </a:solidFill>
              </a:rPr>
              <a:t>　　　　</a:t>
            </a:r>
            <a:r>
              <a:rPr lang="ja-JP" altLang="en-US" sz="2400" b="1" dirty="0" smtClean="0">
                <a:solidFill>
                  <a:srgbClr val="FF3399"/>
                </a:solidFill>
              </a:rPr>
              <a:t>ゲスト講師へのお礼状のつもりで</a:t>
            </a:r>
            <a:r>
              <a:rPr lang="ja-JP" altLang="en-US" sz="2400" b="1" dirty="0" err="1" smtClean="0">
                <a:solidFill>
                  <a:srgbClr val="FF3399"/>
                </a:solidFill>
              </a:rPr>
              <a:t>。。。</a:t>
            </a:r>
            <a:endParaRPr lang="ja-JP" altLang="en-US" sz="2400" b="1" dirty="0" smtClean="0">
              <a:solidFill>
                <a:srgbClr val="FF3399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400" b="1" dirty="0" smtClean="0">
                <a:solidFill>
                  <a:srgbClr val="002060"/>
                </a:solidFill>
              </a:rPr>
              <a:t>　　　　　表題に「レポート」という文字とお名前・仕事・キャンパス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400" b="1" dirty="0" smtClean="0">
                <a:solidFill>
                  <a:srgbClr val="002060"/>
                </a:solidFill>
              </a:rPr>
              <a:t>　　　　　　　　</a:t>
            </a:r>
            <a:r>
              <a:rPr lang="en-US" altLang="ja-JP" sz="2400" b="1" dirty="0" smtClean="0">
                <a:solidFill>
                  <a:srgbClr val="002060"/>
                </a:solidFill>
                <a:hlinkClick r:id="rId2"/>
              </a:rPr>
              <a:t>yuki@spa.nifty.com</a:t>
            </a:r>
            <a:r>
              <a:rPr lang="ja-JP" altLang="en-US" sz="2400" b="1" dirty="0" smtClean="0">
                <a:solidFill>
                  <a:srgbClr val="002060"/>
                </a:solidFill>
              </a:rPr>
              <a:t>へ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400" b="1" dirty="0" smtClean="0">
                <a:solidFill>
                  <a:srgbClr val="FF3399"/>
                </a:solidFill>
              </a:rPr>
              <a:t>「当選作」には私が関係した次のページの本の中の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400" b="1" dirty="0" smtClean="0">
                <a:solidFill>
                  <a:srgbClr val="FF3399"/>
                </a:solidFill>
              </a:rPr>
              <a:t>　　　　　　　　お好みのものを贈呈させていただきます（*</a:t>
            </a:r>
            <a:r>
              <a:rPr lang="en-US" altLang="ja-JP" sz="2400" b="1" dirty="0" smtClean="0">
                <a:solidFill>
                  <a:srgbClr val="FF3399"/>
                </a:solidFill>
              </a:rPr>
              <a:t>^</a:t>
            </a:r>
            <a:r>
              <a:rPr lang="ja-JP" altLang="en-US" sz="2400" b="1" dirty="0" err="1" smtClean="0">
                <a:solidFill>
                  <a:srgbClr val="FF3399"/>
                </a:solidFill>
              </a:rPr>
              <a:t>ー</a:t>
            </a:r>
            <a:r>
              <a:rPr lang="en-US" altLang="ja-JP" sz="2400" b="1" dirty="0" smtClean="0">
                <a:solidFill>
                  <a:srgbClr val="FF3399"/>
                </a:solidFill>
              </a:rPr>
              <a:t>^*</a:t>
            </a:r>
            <a:r>
              <a:rPr lang="ja-JP" altLang="en-US" sz="2400" b="1" dirty="0" smtClean="0">
                <a:solidFill>
                  <a:srgbClr val="FF3399"/>
                </a:solidFill>
              </a:rPr>
              <a:t>）</a:t>
            </a:r>
          </a:p>
          <a:p>
            <a:pPr>
              <a:lnSpc>
                <a:spcPct val="90000"/>
              </a:lnSpc>
              <a:buFontTx/>
              <a:buNone/>
            </a:pPr>
            <a:endParaRPr lang="ja-JP" altLang="en-US" sz="2400" b="1" dirty="0" smtClean="0">
              <a:solidFill>
                <a:srgbClr val="FF3399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ja-JP" altLang="en-US" sz="2400" b="1" dirty="0" smtClean="0">
              <a:solidFill>
                <a:srgbClr val="FF3399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ja-JP" sz="2400" b="1" dirty="0" smtClean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5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budousha.co.jp/CARBER/kisur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520700"/>
            <a:ext cx="22098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4" descr="http://www.budousha.co.jp/CARBER/netakir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520700"/>
            <a:ext cx="21653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6" descr="http://www.budousha.co.jp/CARBER/fukuhen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441325"/>
            <a:ext cx="2200275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8" descr="物語 介護保険(上)――いのちの尊厳のための70のドラマ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6" t="-2" r="14426" b="-2"/>
          <a:stretch>
            <a:fillRect/>
          </a:stretch>
        </p:blipFill>
        <p:spPr bwMode="auto">
          <a:xfrm>
            <a:off x="449263" y="3716338"/>
            <a:ext cx="2000250" cy="28575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12" descr="物語介護保険 下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3716338"/>
            <a:ext cx="2006600" cy="29527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Picture 16" descr="http://www.iwanami.co.jp/.FIGS/02/6/0281210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3727450"/>
            <a:ext cx="2058988" cy="294163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18" descr="商品写真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2465388"/>
            <a:ext cx="1912938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テキスト ボックス 1"/>
          <p:cNvSpPr txBox="1">
            <a:spLocks noChangeArrowheads="1"/>
          </p:cNvSpPr>
          <p:nvPr/>
        </p:nvSpPr>
        <p:spPr bwMode="auto">
          <a:xfrm>
            <a:off x="7048500" y="908050"/>
            <a:ext cx="1730375" cy="954088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rgbClr val="FF0000"/>
                </a:solidFill>
              </a:rPr>
              <a:t>プレゼント</a:t>
            </a:r>
            <a:endParaRPr lang="en-US" altLang="ja-JP" sz="2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rgbClr val="FF0000"/>
                </a:solidFill>
              </a:rPr>
              <a:t>   </a:t>
            </a:r>
            <a:r>
              <a:rPr lang="ja-JP" altLang="en-US" sz="2800">
                <a:solidFill>
                  <a:srgbClr val="FF0000"/>
                </a:solidFill>
              </a:rPr>
              <a:t>する本</a:t>
            </a:r>
          </a:p>
        </p:txBody>
      </p:sp>
    </p:spTree>
    <p:extLst>
      <p:ext uri="{BB962C8B-B14F-4D97-AF65-F5344CB8AC3E}">
        <p14:creationId xmlns:p14="http://schemas.microsoft.com/office/powerpoint/2010/main" val="52138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正方形/長方形 1"/>
          <p:cNvSpPr>
            <a:spLocks noChangeArrowheads="1"/>
          </p:cNvSpPr>
          <p:nvPr/>
        </p:nvSpPr>
        <p:spPr bwMode="auto">
          <a:xfrm>
            <a:off x="1042988" y="476250"/>
            <a:ext cx="7129462" cy="6186309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b="1" dirty="0">
                <a:solidFill>
                  <a:srgbClr val="FF3399"/>
                </a:solidFill>
              </a:rPr>
              <a:t>むずかしいことをやさしく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4400" b="1" dirty="0">
              <a:solidFill>
                <a:srgbClr val="FF33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b="1" dirty="0">
                <a:solidFill>
                  <a:srgbClr val="00B050"/>
                </a:solidFill>
              </a:rPr>
              <a:t>やさしいことをふかく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4400" b="1" dirty="0">
              <a:solidFill>
                <a:srgbClr val="00B05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b="1" dirty="0">
                <a:solidFill>
                  <a:srgbClr val="00B0F0"/>
                </a:solidFill>
              </a:rPr>
              <a:t>ふかいことをゆかいに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4400" b="1" dirty="0">
              <a:solidFill>
                <a:srgbClr val="00B0F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400" b="1" dirty="0">
                <a:solidFill>
                  <a:srgbClr val="3333CC"/>
                </a:solidFill>
              </a:rPr>
              <a:t>ゆかいなことをまじめに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4400" dirty="0" smtClean="0">
                <a:solidFill>
                  <a:srgbClr val="3333CC"/>
                </a:solidFill>
              </a:rPr>
              <a:t>            </a:t>
            </a:r>
            <a:r>
              <a:rPr lang="ja-JP" altLang="en-US" sz="4400" dirty="0" smtClean="0">
                <a:solidFill>
                  <a:srgbClr val="3333CC"/>
                </a:solidFill>
              </a:rPr>
              <a:t/>
            </a:r>
            <a:br>
              <a:rPr lang="ja-JP" altLang="en-US" sz="4400" dirty="0" smtClean="0">
                <a:solidFill>
                  <a:srgbClr val="3333CC"/>
                </a:solidFill>
              </a:rPr>
            </a:br>
            <a:r>
              <a:rPr lang="ja-JP" altLang="en-US" sz="4400" dirty="0" smtClean="0">
                <a:solidFill>
                  <a:srgbClr val="3333CC"/>
                </a:solidFill>
              </a:rPr>
              <a:t>　　</a:t>
            </a:r>
            <a:r>
              <a:rPr lang="ja-JP" altLang="en-US" sz="4000" dirty="0" smtClean="0">
                <a:solidFill>
                  <a:srgbClr val="3333CC"/>
                </a:solidFill>
              </a:rPr>
              <a:t>（井上ひさしさんの言葉です）</a:t>
            </a:r>
            <a:endParaRPr lang="ja-JP" altLang="en-US" sz="400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4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050" name="Picture 2" descr="D:\YUKIKO\Desktop\省略版★一覧表14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33" y="-387424"/>
            <a:ext cx="7522805" cy="733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78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P10105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0" t="1875" r="6358" b="1225"/>
          <a:stretch>
            <a:fillRect/>
          </a:stretch>
        </p:blipFill>
        <p:spPr bwMode="auto">
          <a:xfrm>
            <a:off x="2627313" y="61913"/>
            <a:ext cx="4392612" cy="679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541294" y="430829"/>
            <a:ext cx="1661993" cy="63183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wrap="none">
            <a:spAutoFit/>
          </a:bodyPr>
          <a:lstStyle/>
          <a:p>
            <a:pPr>
              <a:defRPr/>
            </a:pPr>
            <a:r>
              <a:rPr lang="ja-JP" altLang="en-US" sz="2400" b="1" dirty="0"/>
              <a:t>「筆まめ」に</a:t>
            </a:r>
            <a:r>
              <a:rPr lang="ja-JP" altLang="en-US" sz="2400" b="1" dirty="0" smtClean="0"/>
              <a:t>６９５８人</a:t>
            </a:r>
            <a:endParaRPr lang="ja-JP" altLang="en-US" sz="2400" b="1" dirty="0"/>
          </a:p>
          <a:p>
            <a:pPr>
              <a:defRPr/>
            </a:pPr>
            <a:r>
              <a:rPr lang="ja-JP" altLang="en-US" sz="2400" b="1" dirty="0"/>
              <a:t>　　　年賀状３０００人</a:t>
            </a:r>
          </a:p>
          <a:p>
            <a:pPr>
              <a:defRPr/>
            </a:pPr>
            <a:r>
              <a:rPr lang="ja-JP" altLang="en-US" sz="2400" b="1" dirty="0"/>
              <a:t>　　　　　　「えにしメール」を受けてくださる</a:t>
            </a:r>
            <a:r>
              <a:rPr lang="ja-JP" altLang="en-US" sz="2400" b="1" dirty="0" smtClean="0"/>
              <a:t>方</a:t>
            </a:r>
            <a:br>
              <a:rPr lang="ja-JP" altLang="en-US" sz="2400" b="1" dirty="0" smtClean="0"/>
            </a:br>
            <a:r>
              <a:rPr lang="ja-JP" altLang="en-US" sz="2400" b="1" dirty="0" smtClean="0"/>
              <a:t>　　　　　　　　　　　　　　　　　　　　　　　約</a:t>
            </a:r>
            <a:r>
              <a:rPr lang="ja-JP" altLang="en-US" sz="2400" b="1" dirty="0" smtClean="0"/>
              <a:t>６０００人</a:t>
            </a:r>
            <a:endParaRPr lang="ja-JP" altLang="en-US" sz="2400" b="1" dirty="0"/>
          </a:p>
        </p:txBody>
      </p:sp>
      <p:sp>
        <p:nvSpPr>
          <p:cNvPr id="4100" name="テキスト ボックス 2"/>
          <p:cNvSpPr txBox="1">
            <a:spLocks noChangeArrowheads="1"/>
          </p:cNvSpPr>
          <p:nvPr/>
        </p:nvSpPr>
        <p:spPr bwMode="auto">
          <a:xfrm>
            <a:off x="7452320" y="436509"/>
            <a:ext cx="1046163" cy="537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素晴らしいゲストのみなさんを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　　　　　　　　　　　　　お呼びできた</a:t>
            </a:r>
            <a:r>
              <a:rPr lang="ja-JP" altLang="en-US" b="1" dirty="0">
                <a:solidFill>
                  <a:srgbClr val="FF0066"/>
                </a:solidFill>
              </a:rPr>
              <a:t>秘密</a:t>
            </a:r>
          </a:p>
        </p:txBody>
      </p:sp>
    </p:spTree>
    <p:extLst>
      <p:ext uri="{BB962C8B-B14F-4D97-AF65-F5344CB8AC3E}">
        <p14:creationId xmlns:p14="http://schemas.microsoft.com/office/powerpoint/2010/main" val="51408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7" t="19189" r="20859" b="5518"/>
          <a:stretch>
            <a:fillRect/>
          </a:stretch>
        </p:blipFill>
        <p:spPr bwMode="auto">
          <a:xfrm>
            <a:off x="0" y="0"/>
            <a:ext cx="6913563" cy="684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5283" name="Oval 3"/>
          <p:cNvSpPr>
            <a:spLocks noChangeArrowheads="1"/>
          </p:cNvSpPr>
          <p:nvPr/>
        </p:nvSpPr>
        <p:spPr bwMode="auto">
          <a:xfrm>
            <a:off x="323850" y="1268413"/>
            <a:ext cx="3527425" cy="2643187"/>
          </a:xfrm>
          <a:prstGeom prst="ellipse">
            <a:avLst/>
          </a:prstGeom>
          <a:noFill/>
          <a:ln w="28575" algn="ctr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865284" name="Oval 4"/>
          <p:cNvSpPr>
            <a:spLocks noChangeArrowheads="1"/>
          </p:cNvSpPr>
          <p:nvPr/>
        </p:nvSpPr>
        <p:spPr bwMode="auto">
          <a:xfrm>
            <a:off x="468313" y="3500438"/>
            <a:ext cx="3671887" cy="3148012"/>
          </a:xfrm>
          <a:prstGeom prst="ellips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865285" name="Oval 5"/>
          <p:cNvSpPr>
            <a:spLocks noChangeArrowheads="1"/>
          </p:cNvSpPr>
          <p:nvPr/>
        </p:nvSpPr>
        <p:spPr bwMode="auto">
          <a:xfrm>
            <a:off x="3203575" y="1125538"/>
            <a:ext cx="3529013" cy="2590800"/>
          </a:xfrm>
          <a:prstGeom prst="ellips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865286" name="Oval 6"/>
          <p:cNvSpPr>
            <a:spLocks noChangeArrowheads="1"/>
          </p:cNvSpPr>
          <p:nvPr/>
        </p:nvSpPr>
        <p:spPr bwMode="auto">
          <a:xfrm>
            <a:off x="2916238" y="2636838"/>
            <a:ext cx="3960812" cy="2305050"/>
          </a:xfrm>
          <a:prstGeom prst="ellipse">
            <a:avLst/>
          </a:prstGeom>
          <a:noFill/>
          <a:ln w="38100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865287" name="Oval 7"/>
          <p:cNvSpPr>
            <a:spLocks noChangeArrowheads="1"/>
          </p:cNvSpPr>
          <p:nvPr/>
        </p:nvSpPr>
        <p:spPr bwMode="auto">
          <a:xfrm>
            <a:off x="2987675" y="4292600"/>
            <a:ext cx="3600450" cy="2282825"/>
          </a:xfrm>
          <a:prstGeom prst="ellipse">
            <a:avLst/>
          </a:prstGeom>
          <a:noFill/>
          <a:ln w="38100">
            <a:solidFill>
              <a:srgbClr val="66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865288" name="Text Box 8"/>
          <p:cNvSpPr txBox="1">
            <a:spLocks noChangeArrowheads="1"/>
          </p:cNvSpPr>
          <p:nvPr/>
        </p:nvSpPr>
        <p:spPr bwMode="auto">
          <a:xfrm>
            <a:off x="7758113" y="646113"/>
            <a:ext cx="742950" cy="4610100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solidFill>
                  <a:srgbClr val="FF3399"/>
                </a:solidFill>
                <a:ea typeface="HG丸ｺﾞｼｯｸM-PRO" pitchFamily="50" charset="-128"/>
              </a:rPr>
              <a:t>福祉と医療・現場と政策を隔てる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solidFill>
                  <a:srgbClr val="FF3399"/>
                </a:solidFill>
                <a:ea typeface="HG丸ｺﾞｼｯｸM-PRO" pitchFamily="50" charset="-128"/>
              </a:rPr>
              <a:t>　　　　　深くて広い河に橋を架けるために</a:t>
            </a:r>
          </a:p>
        </p:txBody>
      </p:sp>
    </p:spTree>
    <p:extLst>
      <p:ext uri="{BB962C8B-B14F-4D97-AF65-F5344CB8AC3E}">
        <p14:creationId xmlns:p14="http://schemas.microsoft.com/office/powerpoint/2010/main" val="309868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5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65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65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65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65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865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865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5283" grpId="0" animBg="1"/>
      <p:bldP spid="865284" grpId="0" animBg="1"/>
      <p:bldP spid="865285" grpId="0" animBg="1"/>
      <p:bldP spid="865286" grpId="0" animBg="1"/>
      <p:bldP spid="865287" grpId="0" animBg="1"/>
    </p:bld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</TotalTime>
  <Words>669</Words>
  <Application>Microsoft Office PowerPoint</Application>
  <PresentationFormat>画面に合わせる (4:3)</PresentationFormat>
  <Paragraphs>166</Paragraphs>
  <Slides>32</Slides>
  <Notes>0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34" baseType="lpstr">
      <vt:lpstr>Office ​​テーマ</vt:lpstr>
      <vt:lpstr>Acrobat Document</vt:lpstr>
      <vt:lpstr>ゆき　さん</vt:lpstr>
      <vt:lpstr>現場に学ぶ医療福祉倫理って？</vt:lpstr>
      <vt:lpstr>PowerPoint プレゼンテーション</vt:lpstr>
      <vt:lpstr>なぜ毎週レポートを書くの？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ゆき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　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２つめの映像は 私たち抜きに私たちのことを決めないで ～初期認知症と生きる～ 舞台はスコットランドです。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fmvuser</dc:creator>
  <cp:lastModifiedBy>fmvuser</cp:lastModifiedBy>
  <cp:revision>26</cp:revision>
  <dcterms:created xsi:type="dcterms:W3CDTF">2014-09-23T06:34:41Z</dcterms:created>
  <dcterms:modified xsi:type="dcterms:W3CDTF">2014-09-26T11:02:51Z</dcterms:modified>
</cp:coreProperties>
</file>