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xml" ContentType="application/vnd.openxmlformats-officedocument.presentationml.tags+xml"/>
  <Override PartName="/ppt/notesSlides/notesSlide26.xml" ContentType="application/vnd.openxmlformats-officedocument.presentationml.notesSlide+xml"/>
  <Override PartName="/ppt/tags/tag3.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3"/>
  </p:notesMasterIdLst>
  <p:sldIdLst>
    <p:sldId id="256" r:id="rId2"/>
    <p:sldId id="293" r:id="rId3"/>
    <p:sldId id="295" r:id="rId4"/>
    <p:sldId id="296" r:id="rId5"/>
    <p:sldId id="297" r:id="rId6"/>
    <p:sldId id="349" r:id="rId7"/>
    <p:sldId id="360" r:id="rId8"/>
    <p:sldId id="361" r:id="rId9"/>
    <p:sldId id="362" r:id="rId10"/>
    <p:sldId id="363" r:id="rId11"/>
    <p:sldId id="364" r:id="rId12"/>
    <p:sldId id="365" r:id="rId13"/>
    <p:sldId id="366" r:id="rId14"/>
    <p:sldId id="367" r:id="rId15"/>
    <p:sldId id="368" r:id="rId16"/>
    <p:sldId id="369" r:id="rId17"/>
    <p:sldId id="370" r:id="rId18"/>
    <p:sldId id="371" r:id="rId19"/>
    <p:sldId id="372" r:id="rId20"/>
    <p:sldId id="373" r:id="rId21"/>
    <p:sldId id="374" r:id="rId22"/>
    <p:sldId id="375" r:id="rId23"/>
    <p:sldId id="376" r:id="rId24"/>
    <p:sldId id="377" r:id="rId25"/>
    <p:sldId id="378" r:id="rId26"/>
    <p:sldId id="379" r:id="rId27"/>
    <p:sldId id="380" r:id="rId28"/>
    <p:sldId id="381" r:id="rId29"/>
    <p:sldId id="382" r:id="rId30"/>
    <p:sldId id="383" r:id="rId31"/>
    <p:sldId id="384" r:id="rId32"/>
    <p:sldId id="385" r:id="rId33"/>
    <p:sldId id="386" r:id="rId34"/>
    <p:sldId id="387" r:id="rId35"/>
    <p:sldId id="388" r:id="rId36"/>
    <p:sldId id="389" r:id="rId37"/>
    <p:sldId id="390" r:id="rId38"/>
    <p:sldId id="391" r:id="rId39"/>
    <p:sldId id="392" r:id="rId40"/>
    <p:sldId id="393" r:id="rId41"/>
    <p:sldId id="394" r:id="rId42"/>
    <p:sldId id="395" r:id="rId43"/>
    <p:sldId id="396" r:id="rId44"/>
    <p:sldId id="397" r:id="rId45"/>
    <p:sldId id="398" r:id="rId46"/>
    <p:sldId id="399" r:id="rId47"/>
    <p:sldId id="400" r:id="rId48"/>
    <p:sldId id="401" r:id="rId49"/>
    <p:sldId id="402" r:id="rId50"/>
    <p:sldId id="403" r:id="rId51"/>
    <p:sldId id="404" r:id="rId52"/>
  </p:sldIdLst>
  <p:sldSz cx="9144000" cy="6858000" type="screen4x3"/>
  <p:notesSz cx="6997700" cy="92837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361" autoAdjust="0"/>
    <p:restoredTop sz="57525" autoAdjust="0"/>
  </p:normalViewPr>
  <p:slideViewPr>
    <p:cSldViewPr>
      <p:cViewPr varScale="1">
        <p:scale>
          <a:sx n="47" d="100"/>
          <a:sy n="47" d="100"/>
        </p:scale>
        <p:origin x="-1650"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30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1" Type="http://schemas.openxmlformats.org/officeDocument/2006/relationships/image" Target="../media/image26.png"/></Relationships>
</file>

<file path=ppt/diagrams/_rels/data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2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5FB6A8-4EE1-4C4A-8825-A27223010973}" type="doc">
      <dgm:prSet loTypeId="urn:microsoft.com/office/officeart/2005/8/layout/pyramid1" loCatId="pyramid" qsTypeId="urn:microsoft.com/office/officeart/2005/8/quickstyle/simple1" qsCatId="simple" csTypeId="urn:microsoft.com/office/officeart/2005/8/colors/colorful5" csCatId="colorful" phldr="1"/>
      <dgm:spPr/>
    </dgm:pt>
    <dgm:pt modelId="{E9356F8C-7F5A-4046-B6D2-85CBADFC007E}">
      <dgm:prSet phldrT="[テキスト]"/>
      <dgm:spPr/>
      <dgm:t>
        <a:bodyPr/>
        <a:lstStyle/>
        <a:p>
          <a:r>
            <a:rPr kumimoji="1" lang="ja-JP" altLang="en-US" dirty="0"/>
            <a:t>地域医療再生計画</a:t>
          </a:r>
          <a:r>
            <a:rPr kumimoji="1" lang="ja-JP" altLang="en-US" dirty="0" smtClean="0"/>
            <a:t>推進</a:t>
          </a:r>
          <a:endParaRPr kumimoji="1" lang="en-US" altLang="ja-JP" dirty="0" smtClean="0"/>
        </a:p>
        <a:p>
          <a:r>
            <a:rPr kumimoji="1" lang="ja-JP" altLang="en-US" dirty="0" smtClean="0"/>
            <a:t>協</a:t>
          </a:r>
          <a:r>
            <a:rPr kumimoji="1" lang="ja-JP" altLang="en-US" dirty="0"/>
            <a:t>議会</a:t>
          </a:r>
        </a:p>
      </dgm:t>
    </dgm:pt>
    <dgm:pt modelId="{4ED7BE87-4492-41F4-B66E-4A050DB9016B}" type="parTrans" cxnId="{8021AB7B-93FF-4FA1-8321-95C2F55478C0}">
      <dgm:prSet/>
      <dgm:spPr/>
      <dgm:t>
        <a:bodyPr/>
        <a:lstStyle/>
        <a:p>
          <a:endParaRPr kumimoji="1" lang="ja-JP" altLang="en-US"/>
        </a:p>
      </dgm:t>
    </dgm:pt>
    <dgm:pt modelId="{5426E80B-F962-4A07-A329-7A0889469F80}" type="sibTrans" cxnId="{8021AB7B-93FF-4FA1-8321-95C2F55478C0}">
      <dgm:prSet/>
      <dgm:spPr/>
      <dgm:t>
        <a:bodyPr/>
        <a:lstStyle/>
        <a:p>
          <a:endParaRPr kumimoji="1" lang="ja-JP" altLang="en-US"/>
        </a:p>
      </dgm:t>
    </dgm:pt>
    <dgm:pt modelId="{19FEDECA-09EC-4B4D-8B34-02CB335C0D09}">
      <dgm:prSet phldrT="[テキスト]" custT="1"/>
      <dgm:spPr/>
      <dgm:t>
        <a:bodyPr/>
        <a:lstStyle/>
        <a:p>
          <a:r>
            <a:rPr kumimoji="1" lang="ja-JP" altLang="en-US" sz="2000" b="1" dirty="0">
              <a:latin typeface="HGS創英角ｺﾞｼｯｸUB" pitchFamily="50" charset="-128"/>
              <a:ea typeface="HGS創英角ｺﾞｼｯｸUB" pitchFamily="50" charset="-128"/>
            </a:rPr>
            <a:t>三方よし研究会</a:t>
          </a:r>
        </a:p>
      </dgm:t>
    </dgm:pt>
    <dgm:pt modelId="{D0CB75F8-B683-426E-8540-C2BE67F92713}" type="parTrans" cxnId="{134DC9CF-1A1F-4F66-AE9A-C5C5B37C4419}">
      <dgm:prSet/>
      <dgm:spPr/>
      <dgm:t>
        <a:bodyPr/>
        <a:lstStyle/>
        <a:p>
          <a:endParaRPr kumimoji="1" lang="ja-JP" altLang="en-US"/>
        </a:p>
      </dgm:t>
    </dgm:pt>
    <dgm:pt modelId="{8B97E3F7-FA32-47C6-85E0-6A41631BA284}" type="sibTrans" cxnId="{134DC9CF-1A1F-4F66-AE9A-C5C5B37C4419}">
      <dgm:prSet/>
      <dgm:spPr/>
      <dgm:t>
        <a:bodyPr/>
        <a:lstStyle/>
        <a:p>
          <a:endParaRPr kumimoji="1" lang="ja-JP" altLang="en-US"/>
        </a:p>
      </dgm:t>
    </dgm:pt>
    <dgm:pt modelId="{20B9605A-6EB6-4C05-9A26-9B6D1F966907}">
      <dgm:prSet phldrT="[テキスト]" custT="1"/>
      <dgm:spPr/>
      <dgm:t>
        <a:bodyPr/>
        <a:lstStyle/>
        <a:p>
          <a:r>
            <a:rPr kumimoji="1" lang="ja-JP" altLang="en-US" sz="1700" dirty="0"/>
            <a:t>＊地域医療連携パス検討会　　　　　　　　　　</a:t>
          </a:r>
          <a:endParaRPr kumimoji="1" lang="en-US" altLang="ja-JP" sz="1700" dirty="0" smtClean="0"/>
        </a:p>
        <a:p>
          <a:r>
            <a:rPr kumimoji="1" lang="ja-JP" altLang="en-US" sz="1700" dirty="0" smtClean="0"/>
            <a:t>＊</a:t>
          </a:r>
          <a:r>
            <a:rPr kumimoji="1" lang="ja-JP" altLang="en-US" sz="1700" dirty="0"/>
            <a:t>難病、緩和ケア検討会</a:t>
          </a:r>
        </a:p>
      </dgm:t>
    </dgm:pt>
    <dgm:pt modelId="{BE086E43-C037-4AA9-9282-59025B30CF9F}" type="parTrans" cxnId="{3D3DB55F-1FA3-4857-A144-B38B7AFA9368}">
      <dgm:prSet/>
      <dgm:spPr/>
      <dgm:t>
        <a:bodyPr/>
        <a:lstStyle/>
        <a:p>
          <a:endParaRPr kumimoji="1" lang="ja-JP" altLang="en-US"/>
        </a:p>
      </dgm:t>
    </dgm:pt>
    <dgm:pt modelId="{5C5B9622-8BCD-48C0-A6B8-9CF6DF0D1028}" type="sibTrans" cxnId="{3D3DB55F-1FA3-4857-A144-B38B7AFA9368}">
      <dgm:prSet/>
      <dgm:spPr/>
      <dgm:t>
        <a:bodyPr/>
        <a:lstStyle/>
        <a:p>
          <a:endParaRPr kumimoji="1" lang="ja-JP" altLang="en-US"/>
        </a:p>
      </dgm:t>
    </dgm:pt>
    <dgm:pt modelId="{9E2D1E50-BE93-4B7B-A4D2-C720C25288AE}">
      <dgm:prSet phldrT="[テキスト]"/>
      <dgm:spPr/>
      <dgm:t>
        <a:bodyPr/>
        <a:lstStyle/>
        <a:p>
          <a:r>
            <a:rPr kumimoji="1" lang="ja-JP" altLang="en-US" dirty="0"/>
            <a:t>地域</a:t>
          </a:r>
          <a:r>
            <a:rPr kumimoji="1" lang="ja-JP" altLang="en-US" dirty="0" smtClean="0"/>
            <a:t>医療</a:t>
          </a:r>
          <a:endParaRPr kumimoji="1" lang="en-US" altLang="ja-JP" dirty="0" smtClean="0"/>
        </a:p>
        <a:p>
          <a:r>
            <a:rPr kumimoji="1" lang="ja-JP" altLang="en-US" dirty="0" smtClean="0"/>
            <a:t>福祉</a:t>
          </a:r>
          <a:r>
            <a:rPr kumimoji="1" lang="ja-JP" altLang="en-US" dirty="0"/>
            <a:t>　　　　　　　　　　　　　　検討会</a:t>
          </a:r>
        </a:p>
      </dgm:t>
    </dgm:pt>
    <dgm:pt modelId="{37328D67-147E-425E-BB11-88914D690AB0}" type="parTrans" cxnId="{7A1DC20E-0350-4CF5-AEEA-8695D8B7DA23}">
      <dgm:prSet/>
      <dgm:spPr/>
      <dgm:t>
        <a:bodyPr/>
        <a:lstStyle/>
        <a:p>
          <a:endParaRPr kumimoji="1" lang="ja-JP" altLang="en-US"/>
        </a:p>
      </dgm:t>
    </dgm:pt>
    <dgm:pt modelId="{483F2DFD-8F7D-4EBB-AB05-9213166A6D2E}" type="sibTrans" cxnId="{7A1DC20E-0350-4CF5-AEEA-8695D8B7DA23}">
      <dgm:prSet/>
      <dgm:spPr/>
      <dgm:t>
        <a:bodyPr/>
        <a:lstStyle/>
        <a:p>
          <a:endParaRPr kumimoji="1" lang="ja-JP" altLang="en-US"/>
        </a:p>
      </dgm:t>
    </dgm:pt>
    <dgm:pt modelId="{0C7BBF46-4AC3-4582-8F95-6FB0F98E96FD}" type="pres">
      <dgm:prSet presAssocID="{335FB6A8-4EE1-4C4A-8825-A27223010973}" presName="Name0" presStyleCnt="0">
        <dgm:presLayoutVars>
          <dgm:dir/>
          <dgm:animLvl val="lvl"/>
          <dgm:resizeHandles val="exact"/>
        </dgm:presLayoutVars>
      </dgm:prSet>
      <dgm:spPr/>
    </dgm:pt>
    <dgm:pt modelId="{12DD32A0-041C-4EF0-8185-6848925A8857}" type="pres">
      <dgm:prSet presAssocID="{E9356F8C-7F5A-4046-B6D2-85CBADFC007E}" presName="Name8" presStyleCnt="0"/>
      <dgm:spPr/>
    </dgm:pt>
    <dgm:pt modelId="{5377553C-074E-43A7-9766-76F2FFA56000}" type="pres">
      <dgm:prSet presAssocID="{E9356F8C-7F5A-4046-B6D2-85CBADFC007E}" presName="level" presStyleLbl="node1" presStyleIdx="0" presStyleCnt="4" custScaleX="119638">
        <dgm:presLayoutVars>
          <dgm:chMax val="1"/>
          <dgm:bulletEnabled val="1"/>
        </dgm:presLayoutVars>
      </dgm:prSet>
      <dgm:spPr/>
      <dgm:t>
        <a:bodyPr/>
        <a:lstStyle/>
        <a:p>
          <a:endParaRPr kumimoji="1" lang="ja-JP" altLang="en-US"/>
        </a:p>
      </dgm:t>
    </dgm:pt>
    <dgm:pt modelId="{AD5322D7-B15C-4558-9A4C-47119E119A9D}" type="pres">
      <dgm:prSet presAssocID="{E9356F8C-7F5A-4046-B6D2-85CBADFC007E}" presName="levelTx" presStyleLbl="revTx" presStyleIdx="0" presStyleCnt="0">
        <dgm:presLayoutVars>
          <dgm:chMax val="1"/>
          <dgm:bulletEnabled val="1"/>
        </dgm:presLayoutVars>
      </dgm:prSet>
      <dgm:spPr/>
      <dgm:t>
        <a:bodyPr/>
        <a:lstStyle/>
        <a:p>
          <a:endParaRPr kumimoji="1" lang="ja-JP" altLang="en-US"/>
        </a:p>
      </dgm:t>
    </dgm:pt>
    <dgm:pt modelId="{322DA5AB-3098-4509-8DED-DEAB8B2C09E2}" type="pres">
      <dgm:prSet presAssocID="{9E2D1E50-BE93-4B7B-A4D2-C720C25288AE}" presName="Name8" presStyleCnt="0"/>
      <dgm:spPr/>
    </dgm:pt>
    <dgm:pt modelId="{0B238F3B-1257-48F0-AE87-86C598DE9FEB}" type="pres">
      <dgm:prSet presAssocID="{9E2D1E50-BE93-4B7B-A4D2-C720C25288AE}" presName="level" presStyleLbl="node1" presStyleIdx="1" presStyleCnt="4" custScaleX="108772">
        <dgm:presLayoutVars>
          <dgm:chMax val="1"/>
          <dgm:bulletEnabled val="1"/>
        </dgm:presLayoutVars>
      </dgm:prSet>
      <dgm:spPr/>
      <dgm:t>
        <a:bodyPr/>
        <a:lstStyle/>
        <a:p>
          <a:endParaRPr kumimoji="1" lang="ja-JP" altLang="en-US"/>
        </a:p>
      </dgm:t>
    </dgm:pt>
    <dgm:pt modelId="{33B5DE33-A19E-4ED0-ABB6-A7DEFA5DD6B4}" type="pres">
      <dgm:prSet presAssocID="{9E2D1E50-BE93-4B7B-A4D2-C720C25288AE}" presName="levelTx" presStyleLbl="revTx" presStyleIdx="0" presStyleCnt="0">
        <dgm:presLayoutVars>
          <dgm:chMax val="1"/>
          <dgm:bulletEnabled val="1"/>
        </dgm:presLayoutVars>
      </dgm:prSet>
      <dgm:spPr/>
      <dgm:t>
        <a:bodyPr/>
        <a:lstStyle/>
        <a:p>
          <a:endParaRPr kumimoji="1" lang="ja-JP" altLang="en-US"/>
        </a:p>
      </dgm:t>
    </dgm:pt>
    <dgm:pt modelId="{BB178E77-8DEA-4B9C-AA77-5AEA90E43622}" type="pres">
      <dgm:prSet presAssocID="{19FEDECA-09EC-4B4D-8B34-02CB335C0D09}" presName="Name8" presStyleCnt="0"/>
      <dgm:spPr/>
    </dgm:pt>
    <dgm:pt modelId="{7B36B8FB-9203-4221-B7DE-57A8293D4740}" type="pres">
      <dgm:prSet presAssocID="{19FEDECA-09EC-4B4D-8B34-02CB335C0D09}" presName="level" presStyleLbl="node1" presStyleIdx="2" presStyleCnt="4" custScaleX="101913">
        <dgm:presLayoutVars>
          <dgm:chMax val="1"/>
          <dgm:bulletEnabled val="1"/>
        </dgm:presLayoutVars>
      </dgm:prSet>
      <dgm:spPr/>
      <dgm:t>
        <a:bodyPr/>
        <a:lstStyle/>
        <a:p>
          <a:endParaRPr kumimoji="1" lang="ja-JP" altLang="en-US"/>
        </a:p>
      </dgm:t>
    </dgm:pt>
    <dgm:pt modelId="{DC733027-DC39-49E5-961B-EF39B1BD8B5A}" type="pres">
      <dgm:prSet presAssocID="{19FEDECA-09EC-4B4D-8B34-02CB335C0D09}" presName="levelTx" presStyleLbl="revTx" presStyleIdx="0" presStyleCnt="0">
        <dgm:presLayoutVars>
          <dgm:chMax val="1"/>
          <dgm:bulletEnabled val="1"/>
        </dgm:presLayoutVars>
      </dgm:prSet>
      <dgm:spPr/>
      <dgm:t>
        <a:bodyPr/>
        <a:lstStyle/>
        <a:p>
          <a:endParaRPr kumimoji="1" lang="ja-JP" altLang="en-US"/>
        </a:p>
      </dgm:t>
    </dgm:pt>
    <dgm:pt modelId="{AB9C5B78-7371-46F8-88BB-4CFDE42A80E2}" type="pres">
      <dgm:prSet presAssocID="{20B9605A-6EB6-4C05-9A26-9B6D1F966907}" presName="Name8" presStyleCnt="0"/>
      <dgm:spPr/>
    </dgm:pt>
    <dgm:pt modelId="{AE7D7213-827B-42EE-B271-D3D4DFEFA9C7}" type="pres">
      <dgm:prSet presAssocID="{20B9605A-6EB6-4C05-9A26-9B6D1F966907}" presName="level" presStyleLbl="node1" presStyleIdx="3" presStyleCnt="4" custLinFactNeighborY="-1333">
        <dgm:presLayoutVars>
          <dgm:chMax val="1"/>
          <dgm:bulletEnabled val="1"/>
        </dgm:presLayoutVars>
      </dgm:prSet>
      <dgm:spPr/>
      <dgm:t>
        <a:bodyPr/>
        <a:lstStyle/>
        <a:p>
          <a:endParaRPr kumimoji="1" lang="ja-JP" altLang="en-US"/>
        </a:p>
      </dgm:t>
    </dgm:pt>
    <dgm:pt modelId="{8783B9F2-E600-4F57-864B-9CC5048E51CB}" type="pres">
      <dgm:prSet presAssocID="{20B9605A-6EB6-4C05-9A26-9B6D1F966907}" presName="levelTx" presStyleLbl="revTx" presStyleIdx="0" presStyleCnt="0">
        <dgm:presLayoutVars>
          <dgm:chMax val="1"/>
          <dgm:bulletEnabled val="1"/>
        </dgm:presLayoutVars>
      </dgm:prSet>
      <dgm:spPr/>
      <dgm:t>
        <a:bodyPr/>
        <a:lstStyle/>
        <a:p>
          <a:endParaRPr kumimoji="1" lang="ja-JP" altLang="en-US"/>
        </a:p>
      </dgm:t>
    </dgm:pt>
  </dgm:ptLst>
  <dgm:cxnLst>
    <dgm:cxn modelId="{134DC9CF-1A1F-4F66-AE9A-C5C5B37C4419}" srcId="{335FB6A8-4EE1-4C4A-8825-A27223010973}" destId="{19FEDECA-09EC-4B4D-8B34-02CB335C0D09}" srcOrd="2" destOrd="0" parTransId="{D0CB75F8-B683-426E-8540-C2BE67F92713}" sibTransId="{8B97E3F7-FA32-47C6-85E0-6A41631BA284}"/>
    <dgm:cxn modelId="{3D3DB55F-1FA3-4857-A144-B38B7AFA9368}" srcId="{335FB6A8-4EE1-4C4A-8825-A27223010973}" destId="{20B9605A-6EB6-4C05-9A26-9B6D1F966907}" srcOrd="3" destOrd="0" parTransId="{BE086E43-C037-4AA9-9282-59025B30CF9F}" sibTransId="{5C5B9622-8BCD-48C0-A6B8-9CF6DF0D1028}"/>
    <dgm:cxn modelId="{8021AB7B-93FF-4FA1-8321-95C2F55478C0}" srcId="{335FB6A8-4EE1-4C4A-8825-A27223010973}" destId="{E9356F8C-7F5A-4046-B6D2-85CBADFC007E}" srcOrd="0" destOrd="0" parTransId="{4ED7BE87-4492-41F4-B66E-4A050DB9016B}" sibTransId="{5426E80B-F962-4A07-A329-7A0889469F80}"/>
    <dgm:cxn modelId="{7A1DC20E-0350-4CF5-AEEA-8695D8B7DA23}" srcId="{335FB6A8-4EE1-4C4A-8825-A27223010973}" destId="{9E2D1E50-BE93-4B7B-A4D2-C720C25288AE}" srcOrd="1" destOrd="0" parTransId="{37328D67-147E-425E-BB11-88914D690AB0}" sibTransId="{483F2DFD-8F7D-4EBB-AB05-9213166A6D2E}"/>
    <dgm:cxn modelId="{1041662B-8BCC-4EE0-AB5D-566436243E29}" type="presOf" srcId="{9E2D1E50-BE93-4B7B-A4D2-C720C25288AE}" destId="{33B5DE33-A19E-4ED0-ABB6-A7DEFA5DD6B4}" srcOrd="1" destOrd="0" presId="urn:microsoft.com/office/officeart/2005/8/layout/pyramid1"/>
    <dgm:cxn modelId="{894C71AD-2433-4078-9905-4C50146F17A8}" type="presOf" srcId="{19FEDECA-09EC-4B4D-8B34-02CB335C0D09}" destId="{DC733027-DC39-49E5-961B-EF39B1BD8B5A}" srcOrd="1" destOrd="0" presId="urn:microsoft.com/office/officeart/2005/8/layout/pyramid1"/>
    <dgm:cxn modelId="{07464944-4B34-49E2-B647-0D7FC7129D72}" type="presOf" srcId="{9E2D1E50-BE93-4B7B-A4D2-C720C25288AE}" destId="{0B238F3B-1257-48F0-AE87-86C598DE9FEB}" srcOrd="0" destOrd="0" presId="urn:microsoft.com/office/officeart/2005/8/layout/pyramid1"/>
    <dgm:cxn modelId="{23EB5A37-D800-4402-A5EB-D156EC12CEAD}" type="presOf" srcId="{19FEDECA-09EC-4B4D-8B34-02CB335C0D09}" destId="{7B36B8FB-9203-4221-B7DE-57A8293D4740}" srcOrd="0" destOrd="0" presId="urn:microsoft.com/office/officeart/2005/8/layout/pyramid1"/>
    <dgm:cxn modelId="{B286AD0B-B5B5-4C5A-8833-AE6FDDEFB0F3}" type="presOf" srcId="{E9356F8C-7F5A-4046-B6D2-85CBADFC007E}" destId="{5377553C-074E-43A7-9766-76F2FFA56000}" srcOrd="0" destOrd="0" presId="urn:microsoft.com/office/officeart/2005/8/layout/pyramid1"/>
    <dgm:cxn modelId="{77D85166-0BE5-48BD-8CCA-19FB58E5EFA5}" type="presOf" srcId="{E9356F8C-7F5A-4046-B6D2-85CBADFC007E}" destId="{AD5322D7-B15C-4558-9A4C-47119E119A9D}" srcOrd="1" destOrd="0" presId="urn:microsoft.com/office/officeart/2005/8/layout/pyramid1"/>
    <dgm:cxn modelId="{C56AF806-B259-4AD0-9012-9A0B1BF787B8}" type="presOf" srcId="{20B9605A-6EB6-4C05-9A26-9B6D1F966907}" destId="{8783B9F2-E600-4F57-864B-9CC5048E51CB}" srcOrd="1" destOrd="0" presId="urn:microsoft.com/office/officeart/2005/8/layout/pyramid1"/>
    <dgm:cxn modelId="{FE5822EC-0D8A-4D68-91E7-474D0CA32391}" type="presOf" srcId="{335FB6A8-4EE1-4C4A-8825-A27223010973}" destId="{0C7BBF46-4AC3-4582-8F95-6FB0F98E96FD}" srcOrd="0" destOrd="0" presId="urn:microsoft.com/office/officeart/2005/8/layout/pyramid1"/>
    <dgm:cxn modelId="{6A840776-E57A-4E2B-BC08-90B7B6845201}" type="presOf" srcId="{20B9605A-6EB6-4C05-9A26-9B6D1F966907}" destId="{AE7D7213-827B-42EE-B271-D3D4DFEFA9C7}" srcOrd="0" destOrd="0" presId="urn:microsoft.com/office/officeart/2005/8/layout/pyramid1"/>
    <dgm:cxn modelId="{D1B7EB7E-5C3D-482B-855E-BC3FC11D52F6}" type="presParOf" srcId="{0C7BBF46-4AC3-4582-8F95-6FB0F98E96FD}" destId="{12DD32A0-041C-4EF0-8185-6848925A8857}" srcOrd="0" destOrd="0" presId="urn:microsoft.com/office/officeart/2005/8/layout/pyramid1"/>
    <dgm:cxn modelId="{6A78C7B7-0B47-42DA-B840-90191E89E632}" type="presParOf" srcId="{12DD32A0-041C-4EF0-8185-6848925A8857}" destId="{5377553C-074E-43A7-9766-76F2FFA56000}" srcOrd="0" destOrd="0" presId="urn:microsoft.com/office/officeart/2005/8/layout/pyramid1"/>
    <dgm:cxn modelId="{0CD5F323-277D-4B3A-B595-07BD01BD2CCF}" type="presParOf" srcId="{12DD32A0-041C-4EF0-8185-6848925A8857}" destId="{AD5322D7-B15C-4558-9A4C-47119E119A9D}" srcOrd="1" destOrd="0" presId="urn:microsoft.com/office/officeart/2005/8/layout/pyramid1"/>
    <dgm:cxn modelId="{18E1730B-5647-4D88-85B6-916BD6A0169C}" type="presParOf" srcId="{0C7BBF46-4AC3-4582-8F95-6FB0F98E96FD}" destId="{322DA5AB-3098-4509-8DED-DEAB8B2C09E2}" srcOrd="1" destOrd="0" presId="urn:microsoft.com/office/officeart/2005/8/layout/pyramid1"/>
    <dgm:cxn modelId="{75EEDD69-3649-4606-873E-B69C4513AC87}" type="presParOf" srcId="{322DA5AB-3098-4509-8DED-DEAB8B2C09E2}" destId="{0B238F3B-1257-48F0-AE87-86C598DE9FEB}" srcOrd="0" destOrd="0" presId="urn:microsoft.com/office/officeart/2005/8/layout/pyramid1"/>
    <dgm:cxn modelId="{26409D0F-2EA7-445F-BC68-6B6479B56B5A}" type="presParOf" srcId="{322DA5AB-3098-4509-8DED-DEAB8B2C09E2}" destId="{33B5DE33-A19E-4ED0-ABB6-A7DEFA5DD6B4}" srcOrd="1" destOrd="0" presId="urn:microsoft.com/office/officeart/2005/8/layout/pyramid1"/>
    <dgm:cxn modelId="{25DF153D-4C04-4EBD-BF89-5C6A961C20B3}" type="presParOf" srcId="{0C7BBF46-4AC3-4582-8F95-6FB0F98E96FD}" destId="{BB178E77-8DEA-4B9C-AA77-5AEA90E43622}" srcOrd="2" destOrd="0" presId="urn:microsoft.com/office/officeart/2005/8/layout/pyramid1"/>
    <dgm:cxn modelId="{BA7B8884-1301-4563-9951-5F028BE24C9A}" type="presParOf" srcId="{BB178E77-8DEA-4B9C-AA77-5AEA90E43622}" destId="{7B36B8FB-9203-4221-B7DE-57A8293D4740}" srcOrd="0" destOrd="0" presId="urn:microsoft.com/office/officeart/2005/8/layout/pyramid1"/>
    <dgm:cxn modelId="{46F3C384-3390-4A36-AB29-C99B25B03603}" type="presParOf" srcId="{BB178E77-8DEA-4B9C-AA77-5AEA90E43622}" destId="{DC733027-DC39-49E5-961B-EF39B1BD8B5A}" srcOrd="1" destOrd="0" presId="urn:microsoft.com/office/officeart/2005/8/layout/pyramid1"/>
    <dgm:cxn modelId="{00123C04-0A6C-41AB-ABEB-572CE854F20C}" type="presParOf" srcId="{0C7BBF46-4AC3-4582-8F95-6FB0F98E96FD}" destId="{AB9C5B78-7371-46F8-88BB-4CFDE42A80E2}" srcOrd="3" destOrd="0" presId="urn:microsoft.com/office/officeart/2005/8/layout/pyramid1"/>
    <dgm:cxn modelId="{DE73ABC1-BDCD-47E0-8C35-5FE8B75DFEDE}" type="presParOf" srcId="{AB9C5B78-7371-46F8-88BB-4CFDE42A80E2}" destId="{AE7D7213-827B-42EE-B271-D3D4DFEFA9C7}" srcOrd="0" destOrd="0" presId="urn:microsoft.com/office/officeart/2005/8/layout/pyramid1"/>
    <dgm:cxn modelId="{750206A4-48DD-41A7-8769-C536052060C4}" type="presParOf" srcId="{AB9C5B78-7371-46F8-88BB-4CFDE42A80E2}" destId="{8783B9F2-E600-4F57-864B-9CC5048E51CB}" srcOrd="1" destOrd="0" presId="urn:microsoft.com/office/officeart/2005/8/layout/pyramid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81FDF8-DD5B-439C-9C63-57286A2103D7}" type="doc">
      <dgm:prSet loTypeId="urn:microsoft.com/office/officeart/2005/8/layout/radial3" loCatId="cycle" qsTypeId="urn:microsoft.com/office/officeart/2005/8/quickstyle/simple1#1" qsCatId="simple" csTypeId="urn:microsoft.com/office/officeart/2005/8/colors/colorful5" csCatId="colorful" phldr="1"/>
      <dgm:spPr/>
      <dgm:t>
        <a:bodyPr/>
        <a:lstStyle/>
        <a:p>
          <a:endParaRPr kumimoji="1" lang="ja-JP" altLang="en-US"/>
        </a:p>
      </dgm:t>
    </dgm:pt>
    <dgm:pt modelId="{4C0F7770-62AE-495C-8E52-F04421DFAA32}">
      <dgm:prSet phldrT="[テキスト]" phldr="1"/>
      <dgm:spPr>
        <a:blipFill rotWithShape="0">
          <a:blip xmlns:r="http://schemas.openxmlformats.org/officeDocument/2006/relationships" r:embed="rId1"/>
          <a:stretch>
            <a:fillRect/>
          </a:stretch>
        </a:blipFill>
      </dgm:spPr>
      <dgm:t>
        <a:bodyPr/>
        <a:lstStyle/>
        <a:p>
          <a:endParaRPr kumimoji="1" lang="ja-JP" altLang="en-US" dirty="0"/>
        </a:p>
      </dgm:t>
    </dgm:pt>
    <dgm:pt modelId="{9ECE844B-7EA0-4CDB-9D66-B27791E0F3E6}" type="parTrans" cxnId="{FF0491F2-C837-4D6C-91B9-6E75FF303A6C}">
      <dgm:prSet/>
      <dgm:spPr/>
      <dgm:t>
        <a:bodyPr/>
        <a:lstStyle/>
        <a:p>
          <a:endParaRPr kumimoji="1" lang="ja-JP" altLang="en-US"/>
        </a:p>
      </dgm:t>
    </dgm:pt>
    <dgm:pt modelId="{0E055271-13B5-4238-87FF-CC73FD9614F4}" type="sibTrans" cxnId="{FF0491F2-C837-4D6C-91B9-6E75FF303A6C}">
      <dgm:prSet/>
      <dgm:spPr/>
      <dgm:t>
        <a:bodyPr/>
        <a:lstStyle/>
        <a:p>
          <a:endParaRPr kumimoji="1" lang="ja-JP" altLang="en-US"/>
        </a:p>
      </dgm:t>
    </dgm:pt>
    <dgm:pt modelId="{269CC06C-043A-4443-83D1-2333F9927D16}">
      <dgm:prSet phldrT="[テキスト]"/>
      <dgm:spPr/>
      <dgm:t>
        <a:bodyPr/>
        <a:lstStyle/>
        <a:p>
          <a:r>
            <a:rPr kumimoji="1" lang="ja-JP" altLang="en-US" dirty="0" smtClean="0"/>
            <a:t>診療所</a:t>
          </a:r>
          <a:endParaRPr kumimoji="1" lang="en-US" altLang="ja-JP" dirty="0" smtClean="0"/>
        </a:p>
      </dgm:t>
    </dgm:pt>
    <dgm:pt modelId="{8F3F09E2-D707-4081-901B-50EF5C9A163A}" type="parTrans" cxnId="{84F6F1C9-1D90-468E-ADF1-B4CCFE1B3E49}">
      <dgm:prSet/>
      <dgm:spPr/>
      <dgm:t>
        <a:bodyPr/>
        <a:lstStyle/>
        <a:p>
          <a:endParaRPr kumimoji="1" lang="ja-JP" altLang="en-US"/>
        </a:p>
      </dgm:t>
    </dgm:pt>
    <dgm:pt modelId="{4A75B609-10B6-48CE-87FD-94213E49B2A2}" type="sibTrans" cxnId="{84F6F1C9-1D90-468E-ADF1-B4CCFE1B3E49}">
      <dgm:prSet/>
      <dgm:spPr/>
      <dgm:t>
        <a:bodyPr/>
        <a:lstStyle/>
        <a:p>
          <a:endParaRPr kumimoji="1" lang="ja-JP" altLang="en-US"/>
        </a:p>
      </dgm:t>
    </dgm:pt>
    <dgm:pt modelId="{C84AC064-E0B9-4A09-AFEA-6F86C134EA99}">
      <dgm:prSet phldrT="[テキスト]"/>
      <dgm:spPr/>
      <dgm:t>
        <a:bodyPr/>
        <a:lstStyle/>
        <a:p>
          <a:r>
            <a:rPr kumimoji="1" lang="ja-JP" altLang="en-US" dirty="0" smtClean="0"/>
            <a:t>病院</a:t>
          </a:r>
          <a:endParaRPr kumimoji="1" lang="en-US" altLang="ja-JP" dirty="0" smtClean="0"/>
        </a:p>
      </dgm:t>
    </dgm:pt>
    <dgm:pt modelId="{52CEC245-CE4D-49FB-A0F6-49A3FCB7CE30}" type="parTrans" cxnId="{68E98358-2172-4A7B-A636-CA72D47B67AF}">
      <dgm:prSet/>
      <dgm:spPr/>
      <dgm:t>
        <a:bodyPr/>
        <a:lstStyle/>
        <a:p>
          <a:endParaRPr kumimoji="1" lang="ja-JP" altLang="en-US"/>
        </a:p>
      </dgm:t>
    </dgm:pt>
    <dgm:pt modelId="{E8FD9F31-8F1E-40A1-B943-5B538B3DCFA8}" type="sibTrans" cxnId="{68E98358-2172-4A7B-A636-CA72D47B67AF}">
      <dgm:prSet/>
      <dgm:spPr/>
      <dgm:t>
        <a:bodyPr/>
        <a:lstStyle/>
        <a:p>
          <a:endParaRPr kumimoji="1" lang="ja-JP" altLang="en-US"/>
        </a:p>
      </dgm:t>
    </dgm:pt>
    <dgm:pt modelId="{B360207A-8076-4A8A-B921-65D2ECAEECDF}">
      <dgm:prSet phldrT="[テキスト]"/>
      <dgm:spPr/>
      <dgm:t>
        <a:bodyPr/>
        <a:lstStyle/>
        <a:p>
          <a:r>
            <a:rPr kumimoji="1" lang="ja-JP" altLang="en-US" dirty="0" smtClean="0"/>
            <a:t>訪問看護ステーション</a:t>
          </a:r>
          <a:endParaRPr kumimoji="1" lang="ja-JP" altLang="en-US" dirty="0"/>
        </a:p>
      </dgm:t>
    </dgm:pt>
    <dgm:pt modelId="{E10DC3E6-0380-4C6C-9CCA-090814EBA883}" type="parTrans" cxnId="{630A0AB2-ED5A-4C06-AA22-0210746432EF}">
      <dgm:prSet/>
      <dgm:spPr/>
      <dgm:t>
        <a:bodyPr/>
        <a:lstStyle/>
        <a:p>
          <a:endParaRPr kumimoji="1" lang="ja-JP" altLang="en-US"/>
        </a:p>
      </dgm:t>
    </dgm:pt>
    <dgm:pt modelId="{26EBAFEA-F912-4D13-8D8E-A5C9973A5653}" type="sibTrans" cxnId="{630A0AB2-ED5A-4C06-AA22-0210746432EF}">
      <dgm:prSet/>
      <dgm:spPr/>
      <dgm:t>
        <a:bodyPr/>
        <a:lstStyle/>
        <a:p>
          <a:endParaRPr kumimoji="1" lang="ja-JP" altLang="en-US"/>
        </a:p>
      </dgm:t>
    </dgm:pt>
    <dgm:pt modelId="{5A97B590-5488-4327-A1C0-651862ADF98D}">
      <dgm:prSet phldrT="[テキスト]"/>
      <dgm:spPr/>
      <dgm:t>
        <a:bodyPr/>
        <a:lstStyle/>
        <a:p>
          <a:r>
            <a:rPr kumimoji="1" lang="ja-JP" altLang="en-US" dirty="0" smtClean="0"/>
            <a:t>歯科</a:t>
          </a:r>
          <a:endParaRPr kumimoji="1" lang="en-US" altLang="ja-JP" dirty="0" smtClean="0"/>
        </a:p>
        <a:p>
          <a:r>
            <a:rPr kumimoji="1" lang="ja-JP" altLang="en-US" dirty="0" smtClean="0"/>
            <a:t>医院</a:t>
          </a:r>
          <a:endParaRPr kumimoji="1" lang="en-US" altLang="ja-JP" dirty="0" smtClean="0"/>
        </a:p>
      </dgm:t>
    </dgm:pt>
    <dgm:pt modelId="{E5A2019F-9BB3-406C-BFC3-BD4A8021CF49}" type="parTrans" cxnId="{C80DB3CD-5F70-4F52-808F-E8326BAD47C1}">
      <dgm:prSet/>
      <dgm:spPr/>
      <dgm:t>
        <a:bodyPr/>
        <a:lstStyle/>
        <a:p>
          <a:endParaRPr kumimoji="1" lang="ja-JP" altLang="en-US"/>
        </a:p>
      </dgm:t>
    </dgm:pt>
    <dgm:pt modelId="{D0225021-4882-4BFD-8075-A8177212E9F7}" type="sibTrans" cxnId="{C80DB3CD-5F70-4F52-808F-E8326BAD47C1}">
      <dgm:prSet/>
      <dgm:spPr/>
      <dgm:t>
        <a:bodyPr/>
        <a:lstStyle/>
        <a:p>
          <a:endParaRPr kumimoji="1" lang="ja-JP" altLang="en-US"/>
        </a:p>
      </dgm:t>
    </dgm:pt>
    <dgm:pt modelId="{339070EB-0428-43FC-94D2-F276D24A2C5D}">
      <dgm:prSet phldrT="[テキスト]"/>
      <dgm:spPr/>
      <dgm:t>
        <a:bodyPr/>
        <a:lstStyle/>
        <a:p>
          <a:r>
            <a:rPr kumimoji="1" lang="ja-JP" altLang="en-US" dirty="0" smtClean="0"/>
            <a:t>消防署</a:t>
          </a:r>
          <a:endParaRPr kumimoji="1" lang="en-US" altLang="ja-JP" dirty="0" smtClean="0"/>
        </a:p>
      </dgm:t>
    </dgm:pt>
    <dgm:pt modelId="{D354E66F-1434-4508-B23A-B815AA06C4EA}" type="parTrans" cxnId="{8C523AE3-A44C-4C17-9FAE-472B96558DA5}">
      <dgm:prSet/>
      <dgm:spPr/>
      <dgm:t>
        <a:bodyPr/>
        <a:lstStyle/>
        <a:p>
          <a:endParaRPr kumimoji="1" lang="ja-JP" altLang="en-US"/>
        </a:p>
      </dgm:t>
    </dgm:pt>
    <dgm:pt modelId="{DCFCCC0C-A88F-4128-B274-CDFEC66FFC4F}" type="sibTrans" cxnId="{8C523AE3-A44C-4C17-9FAE-472B96558DA5}">
      <dgm:prSet/>
      <dgm:spPr/>
      <dgm:t>
        <a:bodyPr/>
        <a:lstStyle/>
        <a:p>
          <a:endParaRPr kumimoji="1" lang="ja-JP" altLang="en-US"/>
        </a:p>
      </dgm:t>
    </dgm:pt>
    <dgm:pt modelId="{FB7C8689-4FB8-4C14-9B95-C07FC2E51AC2}">
      <dgm:prSet phldrT="[テキスト]"/>
      <dgm:spPr/>
      <dgm:t>
        <a:bodyPr/>
        <a:lstStyle/>
        <a:p>
          <a:r>
            <a:rPr kumimoji="1" lang="ja-JP" altLang="en-US" dirty="0" smtClean="0"/>
            <a:t>ＮＰＯ</a:t>
          </a:r>
          <a:endParaRPr kumimoji="1" lang="en-US" altLang="ja-JP" dirty="0" smtClean="0"/>
        </a:p>
      </dgm:t>
    </dgm:pt>
    <dgm:pt modelId="{C733AC1C-451C-47A8-A32C-9DE3B92A01E0}" type="parTrans" cxnId="{F3B898E7-B6ED-4DB1-922E-FBAE3D5A3712}">
      <dgm:prSet/>
      <dgm:spPr/>
      <dgm:t>
        <a:bodyPr/>
        <a:lstStyle/>
        <a:p>
          <a:endParaRPr kumimoji="1" lang="ja-JP" altLang="en-US"/>
        </a:p>
      </dgm:t>
    </dgm:pt>
    <dgm:pt modelId="{D668C35A-4152-429D-9801-FCF135EF24C1}" type="sibTrans" cxnId="{F3B898E7-B6ED-4DB1-922E-FBAE3D5A3712}">
      <dgm:prSet/>
      <dgm:spPr/>
      <dgm:t>
        <a:bodyPr/>
        <a:lstStyle/>
        <a:p>
          <a:endParaRPr kumimoji="1" lang="ja-JP" altLang="en-US"/>
        </a:p>
      </dgm:t>
    </dgm:pt>
    <dgm:pt modelId="{97C0280D-BCE5-4D06-999F-236FB28DBD69}">
      <dgm:prSet phldrT="[テキスト]"/>
      <dgm:spPr/>
      <dgm:t>
        <a:bodyPr/>
        <a:lstStyle/>
        <a:p>
          <a:r>
            <a:rPr kumimoji="1" lang="ja-JP" altLang="en-US" dirty="0" smtClean="0"/>
            <a:t>介護事業所</a:t>
          </a:r>
          <a:endParaRPr kumimoji="1" lang="en-US" altLang="ja-JP" dirty="0" smtClean="0"/>
        </a:p>
      </dgm:t>
    </dgm:pt>
    <dgm:pt modelId="{95511D48-4CF0-403A-9B76-0B36A155385E}" type="parTrans" cxnId="{AD520552-6D2E-40C6-A176-225F5049D419}">
      <dgm:prSet/>
      <dgm:spPr/>
      <dgm:t>
        <a:bodyPr/>
        <a:lstStyle/>
        <a:p>
          <a:endParaRPr kumimoji="1" lang="ja-JP" altLang="en-US"/>
        </a:p>
      </dgm:t>
    </dgm:pt>
    <dgm:pt modelId="{872984FE-9179-4113-8E09-215C1C4283B8}" type="sibTrans" cxnId="{AD520552-6D2E-40C6-A176-225F5049D419}">
      <dgm:prSet/>
      <dgm:spPr/>
      <dgm:t>
        <a:bodyPr/>
        <a:lstStyle/>
        <a:p>
          <a:endParaRPr kumimoji="1" lang="ja-JP" altLang="en-US"/>
        </a:p>
      </dgm:t>
    </dgm:pt>
    <dgm:pt modelId="{80451F69-76A8-40FF-BD7D-EF65022A6106}">
      <dgm:prSet phldrT="[テキスト]"/>
      <dgm:spPr/>
      <dgm:t>
        <a:bodyPr/>
        <a:lstStyle/>
        <a:p>
          <a:r>
            <a:rPr kumimoji="1" lang="ja-JP" altLang="en-US" dirty="0" smtClean="0"/>
            <a:t>老人保健施設</a:t>
          </a:r>
          <a:endParaRPr kumimoji="1" lang="en-US" altLang="ja-JP" dirty="0" smtClean="0"/>
        </a:p>
      </dgm:t>
    </dgm:pt>
    <dgm:pt modelId="{4BA4B89E-D517-48C4-89CE-DF801C5890E6}" type="parTrans" cxnId="{C896183D-498E-49EC-A5CB-87E67D6C49BB}">
      <dgm:prSet/>
      <dgm:spPr/>
      <dgm:t>
        <a:bodyPr/>
        <a:lstStyle/>
        <a:p>
          <a:endParaRPr kumimoji="1" lang="ja-JP" altLang="en-US"/>
        </a:p>
      </dgm:t>
    </dgm:pt>
    <dgm:pt modelId="{6AEEEA24-ADBB-41B5-A0DB-BC56B478840E}" type="sibTrans" cxnId="{C896183D-498E-49EC-A5CB-87E67D6C49BB}">
      <dgm:prSet/>
      <dgm:spPr/>
      <dgm:t>
        <a:bodyPr/>
        <a:lstStyle/>
        <a:p>
          <a:endParaRPr kumimoji="1" lang="ja-JP" altLang="en-US"/>
        </a:p>
      </dgm:t>
    </dgm:pt>
    <dgm:pt modelId="{3587BF65-29B3-45EB-BC02-D1C6B24E07F5}">
      <dgm:prSet phldrT="[テキスト]"/>
      <dgm:spPr/>
      <dgm:t>
        <a:bodyPr/>
        <a:lstStyle/>
        <a:p>
          <a:r>
            <a:rPr kumimoji="1" lang="ja-JP" altLang="en-US" dirty="0" smtClean="0"/>
            <a:t>図書館</a:t>
          </a:r>
          <a:endParaRPr kumimoji="1" lang="en-US" altLang="ja-JP" dirty="0" smtClean="0"/>
        </a:p>
      </dgm:t>
    </dgm:pt>
    <dgm:pt modelId="{6475EDC8-FC96-4D68-A858-751F165F48F7}" type="parTrans" cxnId="{009BC0FF-271B-4D79-9B7F-9AE554BD7C73}">
      <dgm:prSet/>
      <dgm:spPr/>
      <dgm:t>
        <a:bodyPr/>
        <a:lstStyle/>
        <a:p>
          <a:endParaRPr kumimoji="1" lang="ja-JP" altLang="en-US"/>
        </a:p>
      </dgm:t>
    </dgm:pt>
    <dgm:pt modelId="{475A0236-2F60-4741-9303-7F4E1CE94B99}" type="sibTrans" cxnId="{009BC0FF-271B-4D79-9B7F-9AE554BD7C73}">
      <dgm:prSet/>
      <dgm:spPr/>
      <dgm:t>
        <a:bodyPr/>
        <a:lstStyle/>
        <a:p>
          <a:endParaRPr kumimoji="1" lang="ja-JP" altLang="en-US"/>
        </a:p>
      </dgm:t>
    </dgm:pt>
    <dgm:pt modelId="{33B4D410-432E-4E96-99AE-080F215D2446}">
      <dgm:prSet phldrT="[テキスト]"/>
      <dgm:spPr/>
      <dgm:t>
        <a:bodyPr/>
        <a:lstStyle/>
        <a:p>
          <a:r>
            <a:rPr kumimoji="1" lang="ja-JP" altLang="en-US" dirty="0" smtClean="0"/>
            <a:t>新聞社</a:t>
          </a:r>
          <a:endParaRPr kumimoji="1" lang="en-US" altLang="ja-JP" dirty="0" smtClean="0"/>
        </a:p>
      </dgm:t>
    </dgm:pt>
    <dgm:pt modelId="{2EDBBEF1-895E-4414-AD14-D4741E3913EB}" type="parTrans" cxnId="{59C355B2-6B2B-4F6D-9D9B-6E5EC070F52C}">
      <dgm:prSet/>
      <dgm:spPr/>
      <dgm:t>
        <a:bodyPr/>
        <a:lstStyle/>
        <a:p>
          <a:endParaRPr kumimoji="1" lang="ja-JP" altLang="en-US"/>
        </a:p>
      </dgm:t>
    </dgm:pt>
    <dgm:pt modelId="{BFF5DFFD-EAE7-488E-A685-8B0C9630C6E9}" type="sibTrans" cxnId="{59C355B2-6B2B-4F6D-9D9B-6E5EC070F52C}">
      <dgm:prSet/>
      <dgm:spPr/>
      <dgm:t>
        <a:bodyPr/>
        <a:lstStyle/>
        <a:p>
          <a:endParaRPr kumimoji="1" lang="ja-JP" altLang="en-US"/>
        </a:p>
      </dgm:t>
    </dgm:pt>
    <dgm:pt modelId="{96016A0C-4945-45AE-BECD-4C8B14DA038D}">
      <dgm:prSet phldrT="[テキスト]"/>
      <dgm:spPr/>
      <dgm:t>
        <a:bodyPr/>
        <a:lstStyle/>
        <a:p>
          <a:r>
            <a:rPr kumimoji="1" lang="ja-JP" altLang="en-US" dirty="0" smtClean="0"/>
            <a:t>薬局</a:t>
          </a:r>
          <a:endParaRPr kumimoji="1" lang="en-US" altLang="ja-JP" dirty="0" smtClean="0"/>
        </a:p>
      </dgm:t>
    </dgm:pt>
    <dgm:pt modelId="{7B8B3A86-C434-487D-9650-D559CE808E34}" type="parTrans" cxnId="{E0499911-9287-4F3A-927B-600C7C1B63B9}">
      <dgm:prSet/>
      <dgm:spPr/>
      <dgm:t>
        <a:bodyPr/>
        <a:lstStyle/>
        <a:p>
          <a:endParaRPr kumimoji="1" lang="ja-JP" altLang="en-US"/>
        </a:p>
      </dgm:t>
    </dgm:pt>
    <dgm:pt modelId="{7A767FC9-E4D1-4388-A710-16EA69DCA16F}" type="sibTrans" cxnId="{E0499911-9287-4F3A-927B-600C7C1B63B9}">
      <dgm:prSet/>
      <dgm:spPr/>
      <dgm:t>
        <a:bodyPr/>
        <a:lstStyle/>
        <a:p>
          <a:endParaRPr kumimoji="1" lang="ja-JP" altLang="en-US"/>
        </a:p>
      </dgm:t>
    </dgm:pt>
    <dgm:pt modelId="{97F49198-39B9-452D-A3FE-94A68296C4DC}">
      <dgm:prSet phldrT="[テキスト]"/>
      <dgm:spPr/>
      <dgm:t>
        <a:bodyPr/>
        <a:lstStyle/>
        <a:p>
          <a:r>
            <a:rPr kumimoji="1" lang="ja-JP" altLang="en-US" dirty="0" smtClean="0"/>
            <a:t>患者家族</a:t>
          </a:r>
          <a:endParaRPr kumimoji="1" lang="en-US" altLang="ja-JP" dirty="0" smtClean="0"/>
        </a:p>
      </dgm:t>
    </dgm:pt>
    <dgm:pt modelId="{F1E8B6EF-E86A-4074-A31D-31250FAA1EC3}" type="parTrans" cxnId="{D658BA16-191D-4BA4-9F0D-BEC2937CA158}">
      <dgm:prSet/>
      <dgm:spPr/>
      <dgm:t>
        <a:bodyPr/>
        <a:lstStyle/>
        <a:p>
          <a:endParaRPr kumimoji="1" lang="ja-JP" altLang="en-US"/>
        </a:p>
      </dgm:t>
    </dgm:pt>
    <dgm:pt modelId="{866F7FF1-5870-4835-9808-8B0E62D721C7}" type="sibTrans" cxnId="{D658BA16-191D-4BA4-9F0D-BEC2937CA158}">
      <dgm:prSet/>
      <dgm:spPr/>
      <dgm:t>
        <a:bodyPr/>
        <a:lstStyle/>
        <a:p>
          <a:endParaRPr kumimoji="1" lang="ja-JP" altLang="en-US"/>
        </a:p>
      </dgm:t>
    </dgm:pt>
    <dgm:pt modelId="{4AD1448B-D527-4F1A-AC3F-9F31F4EDD319}">
      <dgm:prSet phldrT="[テキスト]"/>
      <dgm:spPr/>
      <dgm:t>
        <a:bodyPr/>
        <a:lstStyle/>
        <a:p>
          <a:r>
            <a:rPr kumimoji="1" lang="ja-JP" altLang="en-US" dirty="0" smtClean="0"/>
            <a:t>行政</a:t>
          </a:r>
          <a:endParaRPr kumimoji="1" lang="en-US" altLang="ja-JP" dirty="0" smtClean="0"/>
        </a:p>
      </dgm:t>
    </dgm:pt>
    <dgm:pt modelId="{BE9D5860-6A53-462B-933E-6E05862D9116}" type="parTrans" cxnId="{D570DF1F-502F-4921-9787-0187B267C34D}">
      <dgm:prSet/>
      <dgm:spPr/>
      <dgm:t>
        <a:bodyPr/>
        <a:lstStyle/>
        <a:p>
          <a:endParaRPr kumimoji="1" lang="ja-JP" altLang="en-US"/>
        </a:p>
      </dgm:t>
    </dgm:pt>
    <dgm:pt modelId="{8B3C5975-9CB4-4302-A0CC-C50C00B2C1DA}" type="sibTrans" cxnId="{D570DF1F-502F-4921-9787-0187B267C34D}">
      <dgm:prSet/>
      <dgm:spPr/>
      <dgm:t>
        <a:bodyPr/>
        <a:lstStyle/>
        <a:p>
          <a:endParaRPr kumimoji="1" lang="ja-JP" altLang="en-US"/>
        </a:p>
      </dgm:t>
    </dgm:pt>
    <dgm:pt modelId="{16BE859D-CD0E-4362-AE42-781E7AFC780F}">
      <dgm:prSet phldrT="[テキスト]"/>
      <dgm:spPr/>
      <dgm:t>
        <a:bodyPr/>
        <a:lstStyle/>
        <a:p>
          <a:r>
            <a:rPr kumimoji="1" lang="ja-JP" altLang="en-US" dirty="0" smtClean="0"/>
            <a:t>医学系学生</a:t>
          </a:r>
          <a:endParaRPr kumimoji="1" lang="en-US" altLang="ja-JP" dirty="0" smtClean="0"/>
        </a:p>
      </dgm:t>
    </dgm:pt>
    <dgm:pt modelId="{10CD10BC-E85F-4393-98D3-9D862EE50218}" type="parTrans" cxnId="{F34E265F-7AD2-4D43-BF68-D66CB0B6F85B}">
      <dgm:prSet/>
      <dgm:spPr/>
      <dgm:t>
        <a:bodyPr/>
        <a:lstStyle/>
        <a:p>
          <a:endParaRPr kumimoji="1" lang="ja-JP" altLang="en-US"/>
        </a:p>
      </dgm:t>
    </dgm:pt>
    <dgm:pt modelId="{FCE4AE9A-A6BF-4358-BF19-1A1D5F93BEBA}" type="sibTrans" cxnId="{F34E265F-7AD2-4D43-BF68-D66CB0B6F85B}">
      <dgm:prSet/>
      <dgm:spPr/>
      <dgm:t>
        <a:bodyPr/>
        <a:lstStyle/>
        <a:p>
          <a:endParaRPr kumimoji="1" lang="ja-JP" altLang="en-US"/>
        </a:p>
      </dgm:t>
    </dgm:pt>
    <dgm:pt modelId="{C439CE12-ED50-443F-A7C4-6495132CA8F7}" type="pres">
      <dgm:prSet presAssocID="{CB81FDF8-DD5B-439C-9C63-57286A2103D7}" presName="composite" presStyleCnt="0">
        <dgm:presLayoutVars>
          <dgm:chMax val="1"/>
          <dgm:dir/>
          <dgm:resizeHandles val="exact"/>
        </dgm:presLayoutVars>
      </dgm:prSet>
      <dgm:spPr/>
      <dgm:t>
        <a:bodyPr/>
        <a:lstStyle/>
        <a:p>
          <a:endParaRPr kumimoji="1" lang="ja-JP" altLang="en-US"/>
        </a:p>
      </dgm:t>
    </dgm:pt>
    <dgm:pt modelId="{E7BA0440-DFBA-42D2-BE77-006DD9D38587}" type="pres">
      <dgm:prSet presAssocID="{CB81FDF8-DD5B-439C-9C63-57286A2103D7}" presName="radial" presStyleCnt="0">
        <dgm:presLayoutVars>
          <dgm:animLvl val="ctr"/>
        </dgm:presLayoutVars>
      </dgm:prSet>
      <dgm:spPr/>
    </dgm:pt>
    <dgm:pt modelId="{9505A29D-0B10-4E5E-BC96-0A32D9F58AD4}" type="pres">
      <dgm:prSet presAssocID="{4C0F7770-62AE-495C-8E52-F04421DFAA32}" presName="centerShape" presStyleLbl="vennNode1" presStyleIdx="0" presStyleCnt="15" custLinFactNeighborX="426" custLinFactNeighborY="334"/>
      <dgm:spPr/>
      <dgm:t>
        <a:bodyPr/>
        <a:lstStyle/>
        <a:p>
          <a:endParaRPr kumimoji="1" lang="ja-JP" altLang="en-US"/>
        </a:p>
      </dgm:t>
    </dgm:pt>
    <dgm:pt modelId="{E7107C13-D62C-4A43-A1CB-8DCFAFAB3385}" type="pres">
      <dgm:prSet presAssocID="{269CC06C-043A-4443-83D1-2333F9927D16}" presName="node" presStyleLbl="vennNode1" presStyleIdx="1" presStyleCnt="15">
        <dgm:presLayoutVars>
          <dgm:bulletEnabled val="1"/>
        </dgm:presLayoutVars>
      </dgm:prSet>
      <dgm:spPr/>
      <dgm:t>
        <a:bodyPr/>
        <a:lstStyle/>
        <a:p>
          <a:endParaRPr kumimoji="1" lang="ja-JP" altLang="en-US"/>
        </a:p>
      </dgm:t>
    </dgm:pt>
    <dgm:pt modelId="{78C07199-7F97-43E4-A979-A110A7D2A083}" type="pres">
      <dgm:prSet presAssocID="{C84AC064-E0B9-4A09-AFEA-6F86C134EA99}" presName="node" presStyleLbl="vennNode1" presStyleIdx="2" presStyleCnt="15">
        <dgm:presLayoutVars>
          <dgm:bulletEnabled val="1"/>
        </dgm:presLayoutVars>
      </dgm:prSet>
      <dgm:spPr/>
      <dgm:t>
        <a:bodyPr/>
        <a:lstStyle/>
        <a:p>
          <a:endParaRPr kumimoji="1" lang="ja-JP" altLang="en-US"/>
        </a:p>
      </dgm:t>
    </dgm:pt>
    <dgm:pt modelId="{A73B7F2F-AD28-4E49-99DA-4EBF8ED6E202}" type="pres">
      <dgm:prSet presAssocID="{B360207A-8076-4A8A-B921-65D2ECAEECDF}" presName="node" presStyleLbl="vennNode1" presStyleIdx="3" presStyleCnt="15">
        <dgm:presLayoutVars>
          <dgm:bulletEnabled val="1"/>
        </dgm:presLayoutVars>
      </dgm:prSet>
      <dgm:spPr/>
      <dgm:t>
        <a:bodyPr/>
        <a:lstStyle/>
        <a:p>
          <a:endParaRPr kumimoji="1" lang="ja-JP" altLang="en-US"/>
        </a:p>
      </dgm:t>
    </dgm:pt>
    <dgm:pt modelId="{E8D45EAA-EA2B-49D5-AE75-6DC3BFA0975D}" type="pres">
      <dgm:prSet presAssocID="{5A97B590-5488-4327-A1C0-651862ADF98D}" presName="node" presStyleLbl="vennNode1" presStyleIdx="4" presStyleCnt="15">
        <dgm:presLayoutVars>
          <dgm:bulletEnabled val="1"/>
        </dgm:presLayoutVars>
      </dgm:prSet>
      <dgm:spPr/>
      <dgm:t>
        <a:bodyPr/>
        <a:lstStyle/>
        <a:p>
          <a:endParaRPr kumimoji="1" lang="ja-JP" altLang="en-US"/>
        </a:p>
      </dgm:t>
    </dgm:pt>
    <dgm:pt modelId="{8F9C1E0A-80D2-47E8-84EB-666C9ACE7234}" type="pres">
      <dgm:prSet presAssocID="{339070EB-0428-43FC-94D2-F276D24A2C5D}" presName="node" presStyleLbl="vennNode1" presStyleIdx="5" presStyleCnt="15">
        <dgm:presLayoutVars>
          <dgm:bulletEnabled val="1"/>
        </dgm:presLayoutVars>
      </dgm:prSet>
      <dgm:spPr/>
      <dgm:t>
        <a:bodyPr/>
        <a:lstStyle/>
        <a:p>
          <a:endParaRPr kumimoji="1" lang="ja-JP" altLang="en-US"/>
        </a:p>
      </dgm:t>
    </dgm:pt>
    <dgm:pt modelId="{B7A0F12D-A988-4076-A58D-1C626063896C}" type="pres">
      <dgm:prSet presAssocID="{FB7C8689-4FB8-4C14-9B95-C07FC2E51AC2}" presName="node" presStyleLbl="vennNode1" presStyleIdx="6" presStyleCnt="15">
        <dgm:presLayoutVars>
          <dgm:bulletEnabled val="1"/>
        </dgm:presLayoutVars>
      </dgm:prSet>
      <dgm:spPr/>
      <dgm:t>
        <a:bodyPr/>
        <a:lstStyle/>
        <a:p>
          <a:endParaRPr kumimoji="1" lang="ja-JP" altLang="en-US"/>
        </a:p>
      </dgm:t>
    </dgm:pt>
    <dgm:pt modelId="{D763E84B-94E7-4584-A51C-6FD99A638CA0}" type="pres">
      <dgm:prSet presAssocID="{97C0280D-BCE5-4D06-999F-236FB28DBD69}" presName="node" presStyleLbl="vennNode1" presStyleIdx="7" presStyleCnt="15" custRadScaleRad="102545" custRadScaleInc="-6302">
        <dgm:presLayoutVars>
          <dgm:bulletEnabled val="1"/>
        </dgm:presLayoutVars>
      </dgm:prSet>
      <dgm:spPr/>
      <dgm:t>
        <a:bodyPr/>
        <a:lstStyle/>
        <a:p>
          <a:endParaRPr kumimoji="1" lang="ja-JP" altLang="en-US"/>
        </a:p>
      </dgm:t>
    </dgm:pt>
    <dgm:pt modelId="{FF041DF2-230C-4E94-A400-03E35CE7D41C}" type="pres">
      <dgm:prSet presAssocID="{80451F69-76A8-40FF-BD7D-EF65022A6106}" presName="node" presStyleLbl="vennNode1" presStyleIdx="8" presStyleCnt="15">
        <dgm:presLayoutVars>
          <dgm:bulletEnabled val="1"/>
        </dgm:presLayoutVars>
      </dgm:prSet>
      <dgm:spPr/>
      <dgm:t>
        <a:bodyPr/>
        <a:lstStyle/>
        <a:p>
          <a:endParaRPr kumimoji="1" lang="ja-JP" altLang="en-US"/>
        </a:p>
      </dgm:t>
    </dgm:pt>
    <dgm:pt modelId="{D1CBE62E-BD23-4980-955E-B614F7BF208E}" type="pres">
      <dgm:prSet presAssocID="{3587BF65-29B3-45EB-BC02-D1C6B24E07F5}" presName="node" presStyleLbl="vennNode1" presStyleIdx="9" presStyleCnt="15">
        <dgm:presLayoutVars>
          <dgm:bulletEnabled val="1"/>
        </dgm:presLayoutVars>
      </dgm:prSet>
      <dgm:spPr/>
      <dgm:t>
        <a:bodyPr/>
        <a:lstStyle/>
        <a:p>
          <a:endParaRPr kumimoji="1" lang="ja-JP" altLang="en-US"/>
        </a:p>
      </dgm:t>
    </dgm:pt>
    <dgm:pt modelId="{0A176548-657F-4778-B4EB-DBE88BECDF98}" type="pres">
      <dgm:prSet presAssocID="{33B4D410-432E-4E96-99AE-080F215D2446}" presName="node" presStyleLbl="vennNode1" presStyleIdx="10" presStyleCnt="15">
        <dgm:presLayoutVars>
          <dgm:bulletEnabled val="1"/>
        </dgm:presLayoutVars>
      </dgm:prSet>
      <dgm:spPr/>
      <dgm:t>
        <a:bodyPr/>
        <a:lstStyle/>
        <a:p>
          <a:endParaRPr kumimoji="1" lang="ja-JP" altLang="en-US"/>
        </a:p>
      </dgm:t>
    </dgm:pt>
    <dgm:pt modelId="{91670CEB-38F4-448C-8892-29D6132BC8D8}" type="pres">
      <dgm:prSet presAssocID="{96016A0C-4945-45AE-BECD-4C8B14DA038D}" presName="node" presStyleLbl="vennNode1" presStyleIdx="11" presStyleCnt="15">
        <dgm:presLayoutVars>
          <dgm:bulletEnabled val="1"/>
        </dgm:presLayoutVars>
      </dgm:prSet>
      <dgm:spPr/>
      <dgm:t>
        <a:bodyPr/>
        <a:lstStyle/>
        <a:p>
          <a:endParaRPr kumimoji="1" lang="ja-JP" altLang="en-US"/>
        </a:p>
      </dgm:t>
    </dgm:pt>
    <dgm:pt modelId="{54454FCB-28DD-4AF9-9F97-D875C97E1B59}" type="pres">
      <dgm:prSet presAssocID="{97F49198-39B9-452D-A3FE-94A68296C4DC}" presName="node" presStyleLbl="vennNode1" presStyleIdx="12" presStyleCnt="15">
        <dgm:presLayoutVars>
          <dgm:bulletEnabled val="1"/>
        </dgm:presLayoutVars>
      </dgm:prSet>
      <dgm:spPr/>
      <dgm:t>
        <a:bodyPr/>
        <a:lstStyle/>
        <a:p>
          <a:endParaRPr kumimoji="1" lang="ja-JP" altLang="en-US"/>
        </a:p>
      </dgm:t>
    </dgm:pt>
    <dgm:pt modelId="{C702EB0B-2A93-4E5D-8017-686DCAE50B45}" type="pres">
      <dgm:prSet presAssocID="{4AD1448B-D527-4F1A-AC3F-9F31F4EDD319}" presName="node" presStyleLbl="vennNode1" presStyleIdx="13" presStyleCnt="15">
        <dgm:presLayoutVars>
          <dgm:bulletEnabled val="1"/>
        </dgm:presLayoutVars>
      </dgm:prSet>
      <dgm:spPr/>
      <dgm:t>
        <a:bodyPr/>
        <a:lstStyle/>
        <a:p>
          <a:endParaRPr kumimoji="1" lang="ja-JP" altLang="en-US"/>
        </a:p>
      </dgm:t>
    </dgm:pt>
    <dgm:pt modelId="{96E7FEBE-E64A-4BEE-9891-318B4144387C}" type="pres">
      <dgm:prSet presAssocID="{16BE859D-CD0E-4362-AE42-781E7AFC780F}" presName="node" presStyleLbl="vennNode1" presStyleIdx="14" presStyleCnt="15">
        <dgm:presLayoutVars>
          <dgm:bulletEnabled val="1"/>
        </dgm:presLayoutVars>
      </dgm:prSet>
      <dgm:spPr/>
      <dgm:t>
        <a:bodyPr/>
        <a:lstStyle/>
        <a:p>
          <a:endParaRPr kumimoji="1" lang="ja-JP" altLang="en-US"/>
        </a:p>
      </dgm:t>
    </dgm:pt>
  </dgm:ptLst>
  <dgm:cxnLst>
    <dgm:cxn modelId="{59C355B2-6B2B-4F6D-9D9B-6E5EC070F52C}" srcId="{4C0F7770-62AE-495C-8E52-F04421DFAA32}" destId="{33B4D410-432E-4E96-99AE-080F215D2446}" srcOrd="9" destOrd="0" parTransId="{2EDBBEF1-895E-4414-AD14-D4741E3913EB}" sibTransId="{BFF5DFFD-EAE7-488E-A685-8B0C9630C6E9}"/>
    <dgm:cxn modelId="{FF0491F2-C837-4D6C-91B9-6E75FF303A6C}" srcId="{CB81FDF8-DD5B-439C-9C63-57286A2103D7}" destId="{4C0F7770-62AE-495C-8E52-F04421DFAA32}" srcOrd="0" destOrd="0" parTransId="{9ECE844B-7EA0-4CDB-9D66-B27791E0F3E6}" sibTransId="{0E055271-13B5-4238-87FF-CC73FD9614F4}"/>
    <dgm:cxn modelId="{D570DF1F-502F-4921-9787-0187B267C34D}" srcId="{4C0F7770-62AE-495C-8E52-F04421DFAA32}" destId="{4AD1448B-D527-4F1A-AC3F-9F31F4EDD319}" srcOrd="12" destOrd="0" parTransId="{BE9D5860-6A53-462B-933E-6E05862D9116}" sibTransId="{8B3C5975-9CB4-4302-A0CC-C50C00B2C1DA}"/>
    <dgm:cxn modelId="{697DFFB2-3865-4C9C-AAFC-B45D8EA3ABB0}" type="presOf" srcId="{5A97B590-5488-4327-A1C0-651862ADF98D}" destId="{E8D45EAA-EA2B-49D5-AE75-6DC3BFA0975D}" srcOrd="0" destOrd="0" presId="urn:microsoft.com/office/officeart/2005/8/layout/radial3"/>
    <dgm:cxn modelId="{AE4D5E7B-9945-4F81-8AF0-CC63CFB6CCD9}" type="presOf" srcId="{16BE859D-CD0E-4362-AE42-781E7AFC780F}" destId="{96E7FEBE-E64A-4BEE-9891-318B4144387C}" srcOrd="0" destOrd="0" presId="urn:microsoft.com/office/officeart/2005/8/layout/radial3"/>
    <dgm:cxn modelId="{CBC86DF1-29E8-4FBA-AC59-CC86E68340B3}" type="presOf" srcId="{3587BF65-29B3-45EB-BC02-D1C6B24E07F5}" destId="{D1CBE62E-BD23-4980-955E-B614F7BF208E}" srcOrd="0" destOrd="0" presId="urn:microsoft.com/office/officeart/2005/8/layout/radial3"/>
    <dgm:cxn modelId="{D658BA16-191D-4BA4-9F0D-BEC2937CA158}" srcId="{4C0F7770-62AE-495C-8E52-F04421DFAA32}" destId="{97F49198-39B9-452D-A3FE-94A68296C4DC}" srcOrd="11" destOrd="0" parTransId="{F1E8B6EF-E86A-4074-A31D-31250FAA1EC3}" sibTransId="{866F7FF1-5870-4835-9808-8B0E62D721C7}"/>
    <dgm:cxn modelId="{F3B898E7-B6ED-4DB1-922E-FBAE3D5A3712}" srcId="{4C0F7770-62AE-495C-8E52-F04421DFAA32}" destId="{FB7C8689-4FB8-4C14-9B95-C07FC2E51AC2}" srcOrd="5" destOrd="0" parTransId="{C733AC1C-451C-47A8-A32C-9DE3B92A01E0}" sibTransId="{D668C35A-4152-429D-9801-FCF135EF24C1}"/>
    <dgm:cxn modelId="{84F6F1C9-1D90-468E-ADF1-B4CCFE1B3E49}" srcId="{4C0F7770-62AE-495C-8E52-F04421DFAA32}" destId="{269CC06C-043A-4443-83D1-2333F9927D16}" srcOrd="0" destOrd="0" parTransId="{8F3F09E2-D707-4081-901B-50EF5C9A163A}" sibTransId="{4A75B609-10B6-48CE-87FD-94213E49B2A2}"/>
    <dgm:cxn modelId="{AD520552-6D2E-40C6-A176-225F5049D419}" srcId="{4C0F7770-62AE-495C-8E52-F04421DFAA32}" destId="{97C0280D-BCE5-4D06-999F-236FB28DBD69}" srcOrd="6" destOrd="0" parTransId="{95511D48-4CF0-403A-9B76-0B36A155385E}" sibTransId="{872984FE-9179-4113-8E09-215C1C4283B8}"/>
    <dgm:cxn modelId="{29A2A6BB-4D84-4073-8F0E-D6936F7409D9}" type="presOf" srcId="{FB7C8689-4FB8-4C14-9B95-C07FC2E51AC2}" destId="{B7A0F12D-A988-4076-A58D-1C626063896C}" srcOrd="0" destOrd="0" presId="urn:microsoft.com/office/officeart/2005/8/layout/radial3"/>
    <dgm:cxn modelId="{64B40572-8632-4E1E-A48B-07D41A3EC3B2}" type="presOf" srcId="{33B4D410-432E-4E96-99AE-080F215D2446}" destId="{0A176548-657F-4778-B4EB-DBE88BECDF98}" srcOrd="0" destOrd="0" presId="urn:microsoft.com/office/officeart/2005/8/layout/radial3"/>
    <dgm:cxn modelId="{884373D9-080D-47ED-91DB-61BA00042386}" type="presOf" srcId="{CB81FDF8-DD5B-439C-9C63-57286A2103D7}" destId="{C439CE12-ED50-443F-A7C4-6495132CA8F7}" srcOrd="0" destOrd="0" presId="urn:microsoft.com/office/officeart/2005/8/layout/radial3"/>
    <dgm:cxn modelId="{D3BFAF51-3FCD-49FA-902E-44C8FBF080F7}" type="presOf" srcId="{96016A0C-4945-45AE-BECD-4C8B14DA038D}" destId="{91670CEB-38F4-448C-8892-29D6132BC8D8}" srcOrd="0" destOrd="0" presId="urn:microsoft.com/office/officeart/2005/8/layout/radial3"/>
    <dgm:cxn modelId="{C896183D-498E-49EC-A5CB-87E67D6C49BB}" srcId="{4C0F7770-62AE-495C-8E52-F04421DFAA32}" destId="{80451F69-76A8-40FF-BD7D-EF65022A6106}" srcOrd="7" destOrd="0" parTransId="{4BA4B89E-D517-48C4-89CE-DF801C5890E6}" sibTransId="{6AEEEA24-ADBB-41B5-A0DB-BC56B478840E}"/>
    <dgm:cxn modelId="{7D31E35E-E818-4BBA-8DDC-BFEB674AD089}" type="presOf" srcId="{80451F69-76A8-40FF-BD7D-EF65022A6106}" destId="{FF041DF2-230C-4E94-A400-03E35CE7D41C}" srcOrd="0" destOrd="0" presId="urn:microsoft.com/office/officeart/2005/8/layout/radial3"/>
    <dgm:cxn modelId="{2C5C9E9B-B682-42B7-BC00-BBD5684F0EEC}" type="presOf" srcId="{C84AC064-E0B9-4A09-AFEA-6F86C134EA99}" destId="{78C07199-7F97-43E4-A979-A110A7D2A083}" srcOrd="0" destOrd="0" presId="urn:microsoft.com/office/officeart/2005/8/layout/radial3"/>
    <dgm:cxn modelId="{2ACA5125-285E-4EF4-BE07-BEB55F9D578F}" type="presOf" srcId="{339070EB-0428-43FC-94D2-F276D24A2C5D}" destId="{8F9C1E0A-80D2-47E8-84EB-666C9ACE7234}" srcOrd="0" destOrd="0" presId="urn:microsoft.com/office/officeart/2005/8/layout/radial3"/>
    <dgm:cxn modelId="{C80DB3CD-5F70-4F52-808F-E8326BAD47C1}" srcId="{4C0F7770-62AE-495C-8E52-F04421DFAA32}" destId="{5A97B590-5488-4327-A1C0-651862ADF98D}" srcOrd="3" destOrd="0" parTransId="{E5A2019F-9BB3-406C-BFC3-BD4A8021CF49}" sibTransId="{D0225021-4882-4BFD-8075-A8177212E9F7}"/>
    <dgm:cxn modelId="{F1B926E2-83F1-4F05-A975-159A31F035DF}" type="presOf" srcId="{97C0280D-BCE5-4D06-999F-236FB28DBD69}" destId="{D763E84B-94E7-4584-A51C-6FD99A638CA0}" srcOrd="0" destOrd="0" presId="urn:microsoft.com/office/officeart/2005/8/layout/radial3"/>
    <dgm:cxn modelId="{009BC0FF-271B-4D79-9B7F-9AE554BD7C73}" srcId="{4C0F7770-62AE-495C-8E52-F04421DFAA32}" destId="{3587BF65-29B3-45EB-BC02-D1C6B24E07F5}" srcOrd="8" destOrd="0" parTransId="{6475EDC8-FC96-4D68-A858-751F165F48F7}" sibTransId="{475A0236-2F60-4741-9303-7F4E1CE94B99}"/>
    <dgm:cxn modelId="{CD82EB24-D653-416A-BE22-921D3EDA63B3}" type="presOf" srcId="{269CC06C-043A-4443-83D1-2333F9927D16}" destId="{E7107C13-D62C-4A43-A1CB-8DCFAFAB3385}" srcOrd="0" destOrd="0" presId="urn:microsoft.com/office/officeart/2005/8/layout/radial3"/>
    <dgm:cxn modelId="{F34E265F-7AD2-4D43-BF68-D66CB0B6F85B}" srcId="{4C0F7770-62AE-495C-8E52-F04421DFAA32}" destId="{16BE859D-CD0E-4362-AE42-781E7AFC780F}" srcOrd="13" destOrd="0" parTransId="{10CD10BC-E85F-4393-98D3-9D862EE50218}" sibTransId="{FCE4AE9A-A6BF-4358-BF19-1A1D5F93BEBA}"/>
    <dgm:cxn modelId="{8C523AE3-A44C-4C17-9FAE-472B96558DA5}" srcId="{4C0F7770-62AE-495C-8E52-F04421DFAA32}" destId="{339070EB-0428-43FC-94D2-F276D24A2C5D}" srcOrd="4" destOrd="0" parTransId="{D354E66F-1434-4508-B23A-B815AA06C4EA}" sibTransId="{DCFCCC0C-A88F-4128-B274-CDFEC66FFC4F}"/>
    <dgm:cxn modelId="{3B0073CB-205D-426B-B0C4-77242AE760C6}" type="presOf" srcId="{97F49198-39B9-452D-A3FE-94A68296C4DC}" destId="{54454FCB-28DD-4AF9-9F97-D875C97E1B59}" srcOrd="0" destOrd="0" presId="urn:microsoft.com/office/officeart/2005/8/layout/radial3"/>
    <dgm:cxn modelId="{630A0AB2-ED5A-4C06-AA22-0210746432EF}" srcId="{4C0F7770-62AE-495C-8E52-F04421DFAA32}" destId="{B360207A-8076-4A8A-B921-65D2ECAEECDF}" srcOrd="2" destOrd="0" parTransId="{E10DC3E6-0380-4C6C-9CCA-090814EBA883}" sibTransId="{26EBAFEA-F912-4D13-8D8E-A5C9973A5653}"/>
    <dgm:cxn modelId="{570FDF56-DC56-4191-8097-C31675A6D6FB}" type="presOf" srcId="{4C0F7770-62AE-495C-8E52-F04421DFAA32}" destId="{9505A29D-0B10-4E5E-BC96-0A32D9F58AD4}" srcOrd="0" destOrd="0" presId="urn:microsoft.com/office/officeart/2005/8/layout/radial3"/>
    <dgm:cxn modelId="{B5B1E7C9-6ACB-4327-9DA0-962026D96C7D}" type="presOf" srcId="{4AD1448B-D527-4F1A-AC3F-9F31F4EDD319}" destId="{C702EB0B-2A93-4E5D-8017-686DCAE50B45}" srcOrd="0" destOrd="0" presId="urn:microsoft.com/office/officeart/2005/8/layout/radial3"/>
    <dgm:cxn modelId="{E0499911-9287-4F3A-927B-600C7C1B63B9}" srcId="{4C0F7770-62AE-495C-8E52-F04421DFAA32}" destId="{96016A0C-4945-45AE-BECD-4C8B14DA038D}" srcOrd="10" destOrd="0" parTransId="{7B8B3A86-C434-487D-9650-D559CE808E34}" sibTransId="{7A767FC9-E4D1-4388-A710-16EA69DCA16F}"/>
    <dgm:cxn modelId="{68E98358-2172-4A7B-A636-CA72D47B67AF}" srcId="{4C0F7770-62AE-495C-8E52-F04421DFAA32}" destId="{C84AC064-E0B9-4A09-AFEA-6F86C134EA99}" srcOrd="1" destOrd="0" parTransId="{52CEC245-CE4D-49FB-A0F6-49A3FCB7CE30}" sibTransId="{E8FD9F31-8F1E-40A1-B943-5B538B3DCFA8}"/>
    <dgm:cxn modelId="{14948E53-B95C-4C12-B030-A44C20CF6065}" type="presOf" srcId="{B360207A-8076-4A8A-B921-65D2ECAEECDF}" destId="{A73B7F2F-AD28-4E49-99DA-4EBF8ED6E202}" srcOrd="0" destOrd="0" presId="urn:microsoft.com/office/officeart/2005/8/layout/radial3"/>
    <dgm:cxn modelId="{94C9E17B-A251-4BE0-842D-ABE26048EF42}" type="presParOf" srcId="{C439CE12-ED50-443F-A7C4-6495132CA8F7}" destId="{E7BA0440-DFBA-42D2-BE77-006DD9D38587}" srcOrd="0" destOrd="0" presId="urn:microsoft.com/office/officeart/2005/8/layout/radial3"/>
    <dgm:cxn modelId="{8145BA69-F136-4A07-BB8E-5BEA01044B54}" type="presParOf" srcId="{E7BA0440-DFBA-42D2-BE77-006DD9D38587}" destId="{9505A29D-0B10-4E5E-BC96-0A32D9F58AD4}" srcOrd="0" destOrd="0" presId="urn:microsoft.com/office/officeart/2005/8/layout/radial3"/>
    <dgm:cxn modelId="{81E8397B-2E9C-407C-9974-26398BA09C78}" type="presParOf" srcId="{E7BA0440-DFBA-42D2-BE77-006DD9D38587}" destId="{E7107C13-D62C-4A43-A1CB-8DCFAFAB3385}" srcOrd="1" destOrd="0" presId="urn:microsoft.com/office/officeart/2005/8/layout/radial3"/>
    <dgm:cxn modelId="{3359F923-1E17-41E4-A11D-7FA2FDCC9742}" type="presParOf" srcId="{E7BA0440-DFBA-42D2-BE77-006DD9D38587}" destId="{78C07199-7F97-43E4-A979-A110A7D2A083}" srcOrd="2" destOrd="0" presId="urn:microsoft.com/office/officeart/2005/8/layout/radial3"/>
    <dgm:cxn modelId="{0746B62C-DCF7-4ADF-BD89-8F6820502E0F}" type="presParOf" srcId="{E7BA0440-DFBA-42D2-BE77-006DD9D38587}" destId="{A73B7F2F-AD28-4E49-99DA-4EBF8ED6E202}" srcOrd="3" destOrd="0" presId="urn:microsoft.com/office/officeart/2005/8/layout/radial3"/>
    <dgm:cxn modelId="{D86EB261-C24D-43DF-B34D-B5B691A15A2B}" type="presParOf" srcId="{E7BA0440-DFBA-42D2-BE77-006DD9D38587}" destId="{E8D45EAA-EA2B-49D5-AE75-6DC3BFA0975D}" srcOrd="4" destOrd="0" presId="urn:microsoft.com/office/officeart/2005/8/layout/radial3"/>
    <dgm:cxn modelId="{C7A877C4-C9A7-4491-9E22-3187BE510617}" type="presParOf" srcId="{E7BA0440-DFBA-42D2-BE77-006DD9D38587}" destId="{8F9C1E0A-80D2-47E8-84EB-666C9ACE7234}" srcOrd="5" destOrd="0" presId="urn:microsoft.com/office/officeart/2005/8/layout/radial3"/>
    <dgm:cxn modelId="{37A3D0CC-2AAE-48E3-84C9-BC753A516615}" type="presParOf" srcId="{E7BA0440-DFBA-42D2-BE77-006DD9D38587}" destId="{B7A0F12D-A988-4076-A58D-1C626063896C}" srcOrd="6" destOrd="0" presId="urn:microsoft.com/office/officeart/2005/8/layout/radial3"/>
    <dgm:cxn modelId="{D58B7020-51DB-4DC5-8795-31C8F6823A2B}" type="presParOf" srcId="{E7BA0440-DFBA-42D2-BE77-006DD9D38587}" destId="{D763E84B-94E7-4584-A51C-6FD99A638CA0}" srcOrd="7" destOrd="0" presId="urn:microsoft.com/office/officeart/2005/8/layout/radial3"/>
    <dgm:cxn modelId="{488E054E-FF06-4C4A-8344-8D5FAA3D01E5}" type="presParOf" srcId="{E7BA0440-DFBA-42D2-BE77-006DD9D38587}" destId="{FF041DF2-230C-4E94-A400-03E35CE7D41C}" srcOrd="8" destOrd="0" presId="urn:microsoft.com/office/officeart/2005/8/layout/radial3"/>
    <dgm:cxn modelId="{BEC7AA23-E15D-479F-932C-93F78FF6F915}" type="presParOf" srcId="{E7BA0440-DFBA-42D2-BE77-006DD9D38587}" destId="{D1CBE62E-BD23-4980-955E-B614F7BF208E}" srcOrd="9" destOrd="0" presId="urn:microsoft.com/office/officeart/2005/8/layout/radial3"/>
    <dgm:cxn modelId="{11B24914-C53B-415E-987F-662798F06893}" type="presParOf" srcId="{E7BA0440-DFBA-42D2-BE77-006DD9D38587}" destId="{0A176548-657F-4778-B4EB-DBE88BECDF98}" srcOrd="10" destOrd="0" presId="urn:microsoft.com/office/officeart/2005/8/layout/radial3"/>
    <dgm:cxn modelId="{674E4528-F718-45F0-B5D7-BB44B6A2C580}" type="presParOf" srcId="{E7BA0440-DFBA-42D2-BE77-006DD9D38587}" destId="{91670CEB-38F4-448C-8892-29D6132BC8D8}" srcOrd="11" destOrd="0" presId="urn:microsoft.com/office/officeart/2005/8/layout/radial3"/>
    <dgm:cxn modelId="{0D927122-C60F-40E5-9440-B0AF8D5709A2}" type="presParOf" srcId="{E7BA0440-DFBA-42D2-BE77-006DD9D38587}" destId="{54454FCB-28DD-4AF9-9F97-D875C97E1B59}" srcOrd="12" destOrd="0" presId="urn:microsoft.com/office/officeart/2005/8/layout/radial3"/>
    <dgm:cxn modelId="{6DE73523-A4C1-40FE-9B5C-5754FDA14950}" type="presParOf" srcId="{E7BA0440-DFBA-42D2-BE77-006DD9D38587}" destId="{C702EB0B-2A93-4E5D-8017-686DCAE50B45}" srcOrd="13" destOrd="0" presId="urn:microsoft.com/office/officeart/2005/8/layout/radial3"/>
    <dgm:cxn modelId="{C63F86C4-1758-4AEF-9CCA-50CFEBCE4BC3}" type="presParOf" srcId="{E7BA0440-DFBA-42D2-BE77-006DD9D38587}" destId="{96E7FEBE-E64A-4BEE-9891-318B4144387C}" srcOrd="1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E84687-4CC9-4216-BFDA-009094548EF4}" type="doc">
      <dgm:prSet loTypeId="urn:microsoft.com/office/officeart/2005/8/layout/radial3" loCatId="relationship" qsTypeId="urn:microsoft.com/office/officeart/2005/8/quickstyle/3d9" qsCatId="3D" csTypeId="urn:microsoft.com/office/officeart/2005/8/colors/accent1_1" csCatId="accent1" phldr="1"/>
      <dgm:spPr/>
      <dgm:t>
        <a:bodyPr/>
        <a:lstStyle/>
        <a:p>
          <a:endParaRPr kumimoji="1" lang="ja-JP" altLang="en-US"/>
        </a:p>
      </dgm:t>
    </dgm:pt>
    <dgm:pt modelId="{08B5C01B-2E03-4A45-A9FD-BCA08574EC60}">
      <dgm:prSet phldrT="[テキスト]"/>
      <dgm:spPr/>
      <dgm:t>
        <a:bodyPr/>
        <a:lstStyle/>
        <a:p>
          <a:r>
            <a:rPr kumimoji="1" lang="ja-JP" altLang="en-US" dirty="0" smtClean="0"/>
            <a:t>医師</a:t>
          </a:r>
          <a:endParaRPr kumimoji="1" lang="ja-JP" altLang="en-US" dirty="0"/>
        </a:p>
      </dgm:t>
    </dgm:pt>
    <dgm:pt modelId="{424CD019-0760-45AF-9586-4B8AAE0C2E80}" type="parTrans" cxnId="{5649777B-2BEF-4239-97EC-486A85071CAF}">
      <dgm:prSet/>
      <dgm:spPr/>
      <dgm:t>
        <a:bodyPr/>
        <a:lstStyle/>
        <a:p>
          <a:endParaRPr kumimoji="1" lang="ja-JP" altLang="en-US"/>
        </a:p>
      </dgm:t>
    </dgm:pt>
    <dgm:pt modelId="{3E1EC813-E183-4032-AC1D-508A25380951}" type="sibTrans" cxnId="{5649777B-2BEF-4239-97EC-486A85071CAF}">
      <dgm:prSet/>
      <dgm:spPr/>
      <dgm:t>
        <a:bodyPr/>
        <a:lstStyle/>
        <a:p>
          <a:endParaRPr kumimoji="1" lang="ja-JP" altLang="en-US"/>
        </a:p>
      </dgm:t>
    </dgm:pt>
    <dgm:pt modelId="{EC45F532-2296-4EAB-BEF3-63D2DC2F4A02}">
      <dgm:prSet phldrT="[テキスト]"/>
      <dgm:spPr/>
      <dgm:t>
        <a:bodyPr/>
        <a:lstStyle/>
        <a:p>
          <a:r>
            <a:rPr kumimoji="1" lang="ja-JP" altLang="en-US" dirty="0" smtClean="0"/>
            <a:t>看護師</a:t>
          </a:r>
          <a:endParaRPr kumimoji="1" lang="ja-JP" altLang="en-US" dirty="0"/>
        </a:p>
      </dgm:t>
    </dgm:pt>
    <dgm:pt modelId="{0EFFBF9E-943C-465B-8A9A-C7F7251DE8BA}" type="parTrans" cxnId="{ACAB7A28-B5E6-412A-AA77-1E4401906DAF}">
      <dgm:prSet/>
      <dgm:spPr/>
      <dgm:t>
        <a:bodyPr/>
        <a:lstStyle/>
        <a:p>
          <a:endParaRPr kumimoji="1" lang="ja-JP" altLang="en-US"/>
        </a:p>
      </dgm:t>
    </dgm:pt>
    <dgm:pt modelId="{61A857C0-30F5-4BD1-9F3D-A0E19DF01C30}" type="sibTrans" cxnId="{ACAB7A28-B5E6-412A-AA77-1E4401906DAF}">
      <dgm:prSet/>
      <dgm:spPr/>
      <dgm:t>
        <a:bodyPr/>
        <a:lstStyle/>
        <a:p>
          <a:endParaRPr kumimoji="1" lang="ja-JP" altLang="en-US"/>
        </a:p>
      </dgm:t>
    </dgm:pt>
    <dgm:pt modelId="{DE26E4FE-9FFE-4106-B316-01BE11D5985F}">
      <dgm:prSet phldrT="[テキスト]"/>
      <dgm:spPr/>
      <dgm:t>
        <a:bodyPr/>
        <a:lstStyle/>
        <a:p>
          <a:r>
            <a:rPr kumimoji="1" lang="ja-JP" altLang="en-US" dirty="0" smtClean="0"/>
            <a:t>薬剤師</a:t>
          </a:r>
          <a:endParaRPr kumimoji="1" lang="ja-JP" altLang="en-US" dirty="0"/>
        </a:p>
      </dgm:t>
    </dgm:pt>
    <dgm:pt modelId="{52777B4F-827B-4B7F-B8B2-B9EAE6AF0842}" type="parTrans" cxnId="{9EADD63D-7364-441B-988D-38AF27D01A35}">
      <dgm:prSet/>
      <dgm:spPr/>
      <dgm:t>
        <a:bodyPr/>
        <a:lstStyle/>
        <a:p>
          <a:endParaRPr kumimoji="1" lang="ja-JP" altLang="en-US"/>
        </a:p>
      </dgm:t>
    </dgm:pt>
    <dgm:pt modelId="{F812B333-AAF9-4A2F-9DC2-C304E3BF4497}" type="sibTrans" cxnId="{9EADD63D-7364-441B-988D-38AF27D01A35}">
      <dgm:prSet/>
      <dgm:spPr/>
      <dgm:t>
        <a:bodyPr/>
        <a:lstStyle/>
        <a:p>
          <a:endParaRPr kumimoji="1" lang="ja-JP" altLang="en-US"/>
        </a:p>
      </dgm:t>
    </dgm:pt>
    <dgm:pt modelId="{5A2F6409-3FE5-485C-A428-356D376778E5}">
      <dgm:prSet phldrT="[テキスト]"/>
      <dgm:spPr/>
      <dgm:t>
        <a:bodyPr/>
        <a:lstStyle/>
        <a:p>
          <a:r>
            <a:rPr kumimoji="1" lang="ja-JP" altLang="en-US" dirty="0" smtClean="0"/>
            <a:t>管理栄養士</a:t>
          </a:r>
          <a:endParaRPr kumimoji="1" lang="ja-JP" altLang="en-US" dirty="0"/>
        </a:p>
      </dgm:t>
    </dgm:pt>
    <dgm:pt modelId="{3AC9D1C0-EE5D-4375-A5BD-2273685A35AF}" type="parTrans" cxnId="{5AAB94D2-9EDC-42D6-BBFC-DFE2BFAFE26B}">
      <dgm:prSet/>
      <dgm:spPr/>
      <dgm:t>
        <a:bodyPr/>
        <a:lstStyle/>
        <a:p>
          <a:endParaRPr kumimoji="1" lang="ja-JP" altLang="en-US"/>
        </a:p>
      </dgm:t>
    </dgm:pt>
    <dgm:pt modelId="{9C9DF486-1136-41C0-9937-2D39D58BF5C3}" type="sibTrans" cxnId="{5AAB94D2-9EDC-42D6-BBFC-DFE2BFAFE26B}">
      <dgm:prSet/>
      <dgm:spPr/>
      <dgm:t>
        <a:bodyPr/>
        <a:lstStyle/>
        <a:p>
          <a:endParaRPr kumimoji="1" lang="ja-JP" altLang="en-US"/>
        </a:p>
      </dgm:t>
    </dgm:pt>
    <dgm:pt modelId="{64BB287E-7C42-49DE-A805-F0EF4F639ADE}">
      <dgm:prSet phldrT="[テキスト]"/>
      <dgm:spPr/>
      <dgm:t>
        <a:bodyPr/>
        <a:lstStyle/>
        <a:p>
          <a:r>
            <a:rPr kumimoji="1" lang="ja-JP" altLang="en-US" dirty="0" smtClean="0"/>
            <a:t>ＭＳＷ</a:t>
          </a:r>
          <a:endParaRPr kumimoji="1" lang="ja-JP" altLang="en-US" dirty="0"/>
        </a:p>
      </dgm:t>
    </dgm:pt>
    <dgm:pt modelId="{63D6C0DD-65ED-457D-A068-EF07E2A6254D}" type="parTrans" cxnId="{5468F74C-1CF4-4CDC-AD77-8B17E8F04D41}">
      <dgm:prSet/>
      <dgm:spPr/>
      <dgm:t>
        <a:bodyPr/>
        <a:lstStyle/>
        <a:p>
          <a:endParaRPr kumimoji="1" lang="ja-JP" altLang="en-US"/>
        </a:p>
      </dgm:t>
    </dgm:pt>
    <dgm:pt modelId="{91DBC5A8-5D11-473E-9837-B3EEDCC2D020}" type="sibTrans" cxnId="{5468F74C-1CF4-4CDC-AD77-8B17E8F04D41}">
      <dgm:prSet/>
      <dgm:spPr/>
      <dgm:t>
        <a:bodyPr/>
        <a:lstStyle/>
        <a:p>
          <a:endParaRPr kumimoji="1" lang="ja-JP" altLang="en-US"/>
        </a:p>
      </dgm:t>
    </dgm:pt>
    <dgm:pt modelId="{4DB62D0B-0FBC-4CAB-8898-93B942581312}">
      <dgm:prSet phldrT="[テキスト]"/>
      <dgm:spPr/>
      <dgm:t>
        <a:bodyPr/>
        <a:lstStyle/>
        <a:p>
          <a:r>
            <a:rPr kumimoji="1" lang="ja-JP" altLang="en-US" dirty="0" smtClean="0"/>
            <a:t>理学療法士</a:t>
          </a:r>
          <a:endParaRPr kumimoji="1" lang="ja-JP" altLang="en-US" dirty="0"/>
        </a:p>
      </dgm:t>
    </dgm:pt>
    <dgm:pt modelId="{90DC32AA-02AF-4B7E-9727-40CA50D338AF}" type="parTrans" cxnId="{47C20FE7-ED6B-41BA-BF2B-F1AFBED53667}">
      <dgm:prSet/>
      <dgm:spPr/>
      <dgm:t>
        <a:bodyPr/>
        <a:lstStyle/>
        <a:p>
          <a:endParaRPr kumimoji="1" lang="ja-JP" altLang="en-US"/>
        </a:p>
      </dgm:t>
    </dgm:pt>
    <dgm:pt modelId="{32FFFE75-B453-458D-BCAB-F92B71EBA04F}" type="sibTrans" cxnId="{47C20FE7-ED6B-41BA-BF2B-F1AFBED53667}">
      <dgm:prSet/>
      <dgm:spPr/>
      <dgm:t>
        <a:bodyPr/>
        <a:lstStyle/>
        <a:p>
          <a:endParaRPr kumimoji="1" lang="ja-JP" altLang="en-US"/>
        </a:p>
      </dgm:t>
    </dgm:pt>
    <dgm:pt modelId="{BAD24A74-9149-44A4-AB0D-44146F284368}">
      <dgm:prSet phldrT="[テキスト]"/>
      <dgm:spPr/>
      <dgm:t>
        <a:bodyPr/>
        <a:lstStyle/>
        <a:p>
          <a:r>
            <a:rPr kumimoji="1" lang="ja-JP" altLang="en-US" dirty="0" smtClean="0"/>
            <a:t>救急救命士</a:t>
          </a:r>
          <a:endParaRPr kumimoji="1" lang="ja-JP" altLang="en-US" dirty="0"/>
        </a:p>
      </dgm:t>
    </dgm:pt>
    <dgm:pt modelId="{DB4716AE-D211-42CC-9521-74EA86368FD7}" type="parTrans" cxnId="{A4C84251-4C4D-4E88-92BF-CEFAF45D2DD1}">
      <dgm:prSet/>
      <dgm:spPr/>
      <dgm:t>
        <a:bodyPr/>
        <a:lstStyle/>
        <a:p>
          <a:endParaRPr kumimoji="1" lang="ja-JP" altLang="en-US"/>
        </a:p>
      </dgm:t>
    </dgm:pt>
    <dgm:pt modelId="{ACE95CB3-B205-431A-BEE4-4A9162E56217}" type="sibTrans" cxnId="{A4C84251-4C4D-4E88-92BF-CEFAF45D2DD1}">
      <dgm:prSet/>
      <dgm:spPr/>
      <dgm:t>
        <a:bodyPr/>
        <a:lstStyle/>
        <a:p>
          <a:endParaRPr kumimoji="1" lang="ja-JP" altLang="en-US"/>
        </a:p>
      </dgm:t>
    </dgm:pt>
    <dgm:pt modelId="{1B628BEE-9CF0-4BDF-937F-AE1BE000B47C}">
      <dgm:prSet phldrT="[テキスト]"/>
      <dgm:spPr/>
      <dgm:t>
        <a:bodyPr/>
        <a:lstStyle/>
        <a:p>
          <a:r>
            <a:rPr kumimoji="1" lang="ja-JP" altLang="en-US" dirty="0" smtClean="0"/>
            <a:t>作業療法士</a:t>
          </a:r>
          <a:endParaRPr kumimoji="1" lang="ja-JP" altLang="en-US" dirty="0"/>
        </a:p>
      </dgm:t>
    </dgm:pt>
    <dgm:pt modelId="{7024B34F-FF3A-410D-A404-F228395A17CB}" type="parTrans" cxnId="{24C8770C-3DF3-4861-AEB8-720271298D7A}">
      <dgm:prSet/>
      <dgm:spPr/>
      <dgm:t>
        <a:bodyPr/>
        <a:lstStyle/>
        <a:p>
          <a:endParaRPr kumimoji="1" lang="ja-JP" altLang="en-US"/>
        </a:p>
      </dgm:t>
    </dgm:pt>
    <dgm:pt modelId="{B693C675-1340-4371-B16B-B426AA4B547E}" type="sibTrans" cxnId="{24C8770C-3DF3-4861-AEB8-720271298D7A}">
      <dgm:prSet/>
      <dgm:spPr/>
      <dgm:t>
        <a:bodyPr/>
        <a:lstStyle/>
        <a:p>
          <a:endParaRPr kumimoji="1" lang="ja-JP" altLang="en-US"/>
        </a:p>
      </dgm:t>
    </dgm:pt>
    <dgm:pt modelId="{996E7CD5-B66D-4654-8654-0A45549BF581}">
      <dgm:prSet phldrT="[テキスト]"/>
      <dgm:spPr/>
      <dgm:t>
        <a:bodyPr/>
        <a:lstStyle/>
        <a:p>
          <a:r>
            <a:rPr kumimoji="1" lang="ja-JP" altLang="en-US" dirty="0" smtClean="0"/>
            <a:t>言語聴覚士</a:t>
          </a:r>
          <a:endParaRPr kumimoji="1" lang="ja-JP" altLang="en-US" dirty="0"/>
        </a:p>
      </dgm:t>
    </dgm:pt>
    <dgm:pt modelId="{4C88FEFF-98B8-4264-B2F8-B8440EAD1A04}" type="parTrans" cxnId="{57CF1764-811C-4AAA-8A84-305E1FBC0B97}">
      <dgm:prSet/>
      <dgm:spPr/>
      <dgm:t>
        <a:bodyPr/>
        <a:lstStyle/>
        <a:p>
          <a:endParaRPr kumimoji="1" lang="ja-JP" altLang="en-US"/>
        </a:p>
      </dgm:t>
    </dgm:pt>
    <dgm:pt modelId="{49C6147C-037D-41AA-BE3C-4B7B737BF1C2}" type="sibTrans" cxnId="{57CF1764-811C-4AAA-8A84-305E1FBC0B97}">
      <dgm:prSet/>
      <dgm:spPr/>
      <dgm:t>
        <a:bodyPr/>
        <a:lstStyle/>
        <a:p>
          <a:endParaRPr kumimoji="1" lang="ja-JP" altLang="en-US"/>
        </a:p>
      </dgm:t>
    </dgm:pt>
    <dgm:pt modelId="{620E1498-0C34-481E-B13F-BF5E8770927E}">
      <dgm:prSet phldrT="[テキスト]"/>
      <dgm:spPr/>
      <dgm:t>
        <a:bodyPr/>
        <a:lstStyle/>
        <a:p>
          <a:r>
            <a:rPr kumimoji="1" lang="ja-JP" altLang="en-US" dirty="0" smtClean="0"/>
            <a:t>住民</a:t>
          </a:r>
          <a:endParaRPr kumimoji="1" lang="ja-JP" altLang="en-US" dirty="0"/>
        </a:p>
      </dgm:t>
    </dgm:pt>
    <dgm:pt modelId="{EEF57BD3-617E-4A3A-A7D6-3546464AB06D}" type="parTrans" cxnId="{373DF293-ACBD-4022-8320-6968864AE13C}">
      <dgm:prSet/>
      <dgm:spPr/>
      <dgm:t>
        <a:bodyPr/>
        <a:lstStyle/>
        <a:p>
          <a:endParaRPr kumimoji="1" lang="ja-JP" altLang="en-US"/>
        </a:p>
      </dgm:t>
    </dgm:pt>
    <dgm:pt modelId="{7BB5489F-FBB9-4605-AC67-DA95647CFFDB}" type="sibTrans" cxnId="{373DF293-ACBD-4022-8320-6968864AE13C}">
      <dgm:prSet/>
      <dgm:spPr/>
      <dgm:t>
        <a:bodyPr/>
        <a:lstStyle/>
        <a:p>
          <a:endParaRPr kumimoji="1" lang="ja-JP" altLang="en-US"/>
        </a:p>
      </dgm:t>
    </dgm:pt>
    <dgm:pt modelId="{67A956D5-6D07-4EC3-A7D4-118856E43918}">
      <dgm:prSet phldrT="[テキスト]"/>
      <dgm:spPr/>
      <dgm:t>
        <a:bodyPr/>
        <a:lstStyle/>
        <a:p>
          <a:r>
            <a:rPr kumimoji="1" lang="ja-JP" altLang="en-US" dirty="0" smtClean="0"/>
            <a:t>図書館司書</a:t>
          </a:r>
          <a:endParaRPr kumimoji="1" lang="ja-JP" altLang="en-US" dirty="0"/>
        </a:p>
      </dgm:t>
    </dgm:pt>
    <dgm:pt modelId="{12A30302-51A6-406D-8DEC-05827C0F7022}" type="parTrans" cxnId="{75639F57-2982-4F9F-97C1-BB2C558950FC}">
      <dgm:prSet/>
      <dgm:spPr/>
      <dgm:t>
        <a:bodyPr/>
        <a:lstStyle/>
        <a:p>
          <a:endParaRPr kumimoji="1" lang="ja-JP" altLang="en-US"/>
        </a:p>
      </dgm:t>
    </dgm:pt>
    <dgm:pt modelId="{75A3B059-6BBD-4D7F-87DF-353E76E7E6A9}" type="sibTrans" cxnId="{75639F57-2982-4F9F-97C1-BB2C558950FC}">
      <dgm:prSet/>
      <dgm:spPr/>
      <dgm:t>
        <a:bodyPr/>
        <a:lstStyle/>
        <a:p>
          <a:endParaRPr kumimoji="1" lang="ja-JP" altLang="en-US"/>
        </a:p>
      </dgm:t>
    </dgm:pt>
    <dgm:pt modelId="{12A099F0-561D-44F3-8A0C-235EEA9FA6AB}">
      <dgm:prSet phldrT="[テキスト]"/>
      <dgm:spPr/>
      <dgm:t>
        <a:bodyPr/>
        <a:lstStyle/>
        <a:p>
          <a:r>
            <a:rPr kumimoji="1" lang="ja-JP" altLang="en-US" dirty="0" smtClean="0"/>
            <a:t>写真家</a:t>
          </a:r>
          <a:endParaRPr kumimoji="1" lang="ja-JP" altLang="en-US" dirty="0"/>
        </a:p>
      </dgm:t>
    </dgm:pt>
    <dgm:pt modelId="{C0E2852F-C7AF-4CE5-9DE0-B0C774FD4BDB}" type="parTrans" cxnId="{159BCF91-55FA-4DA4-9BC0-C3B7903BC333}">
      <dgm:prSet/>
      <dgm:spPr/>
      <dgm:t>
        <a:bodyPr/>
        <a:lstStyle/>
        <a:p>
          <a:endParaRPr kumimoji="1" lang="ja-JP" altLang="en-US"/>
        </a:p>
      </dgm:t>
    </dgm:pt>
    <dgm:pt modelId="{1EED225C-6269-470A-BF53-09E25EBA0F8E}" type="sibTrans" cxnId="{159BCF91-55FA-4DA4-9BC0-C3B7903BC333}">
      <dgm:prSet/>
      <dgm:spPr/>
      <dgm:t>
        <a:bodyPr/>
        <a:lstStyle/>
        <a:p>
          <a:endParaRPr kumimoji="1" lang="ja-JP" altLang="en-US"/>
        </a:p>
      </dgm:t>
    </dgm:pt>
    <dgm:pt modelId="{04629C2C-B207-4B40-8607-BFB378083688}">
      <dgm:prSet phldrT="[テキスト]"/>
      <dgm:spPr/>
      <dgm:t>
        <a:bodyPr/>
        <a:lstStyle/>
        <a:p>
          <a:r>
            <a:rPr kumimoji="1" lang="ja-JP" altLang="en-US" dirty="0" smtClean="0"/>
            <a:t>報道記者</a:t>
          </a:r>
          <a:endParaRPr kumimoji="1" lang="ja-JP" altLang="en-US" dirty="0"/>
        </a:p>
      </dgm:t>
    </dgm:pt>
    <dgm:pt modelId="{7A168B51-922F-4FD7-BAEA-4A169A93020A}" type="parTrans" cxnId="{C117C864-F02D-4B0F-BC98-F26854D9EC71}">
      <dgm:prSet/>
      <dgm:spPr/>
      <dgm:t>
        <a:bodyPr/>
        <a:lstStyle/>
        <a:p>
          <a:endParaRPr kumimoji="1" lang="ja-JP" altLang="en-US"/>
        </a:p>
      </dgm:t>
    </dgm:pt>
    <dgm:pt modelId="{CFD86D2F-9215-4746-BB6B-1E33C85C9B9E}" type="sibTrans" cxnId="{C117C864-F02D-4B0F-BC98-F26854D9EC71}">
      <dgm:prSet/>
      <dgm:spPr/>
      <dgm:t>
        <a:bodyPr/>
        <a:lstStyle/>
        <a:p>
          <a:endParaRPr kumimoji="1" lang="ja-JP" altLang="en-US"/>
        </a:p>
      </dgm:t>
    </dgm:pt>
    <dgm:pt modelId="{A571D235-AB00-43A5-930A-577EB3660CAF}">
      <dgm:prSet phldrT="[テキスト]"/>
      <dgm:spPr/>
      <dgm:t>
        <a:bodyPr/>
        <a:lstStyle/>
        <a:p>
          <a:r>
            <a:rPr kumimoji="1" lang="ja-JP" altLang="en-US" dirty="0" smtClean="0"/>
            <a:t>事務</a:t>
          </a:r>
          <a:endParaRPr kumimoji="1" lang="ja-JP" altLang="en-US" dirty="0"/>
        </a:p>
      </dgm:t>
    </dgm:pt>
    <dgm:pt modelId="{E30ACCC1-6A38-4130-B407-099CAC7EAF4D}" type="parTrans" cxnId="{44AC98B6-55ED-4024-BE60-6849A183F413}">
      <dgm:prSet/>
      <dgm:spPr/>
      <dgm:t>
        <a:bodyPr/>
        <a:lstStyle/>
        <a:p>
          <a:endParaRPr kumimoji="1" lang="ja-JP" altLang="en-US"/>
        </a:p>
      </dgm:t>
    </dgm:pt>
    <dgm:pt modelId="{42EBBCE5-8D47-4973-A139-6806002CDE18}" type="sibTrans" cxnId="{44AC98B6-55ED-4024-BE60-6849A183F413}">
      <dgm:prSet/>
      <dgm:spPr/>
      <dgm:t>
        <a:bodyPr/>
        <a:lstStyle/>
        <a:p>
          <a:endParaRPr kumimoji="1" lang="ja-JP" altLang="en-US"/>
        </a:p>
      </dgm:t>
    </dgm:pt>
    <dgm:pt modelId="{A21F94D2-9A24-43ED-8659-B976E0575079}">
      <dgm:prSet phldrT="[テキスト]"/>
      <dgm:spPr/>
      <dgm:t>
        <a:bodyPr/>
        <a:lstStyle/>
        <a:p>
          <a:r>
            <a:rPr kumimoji="1" lang="ja-JP" altLang="en-US" dirty="0" smtClean="0"/>
            <a:t>診療放射線技師</a:t>
          </a:r>
          <a:endParaRPr kumimoji="1" lang="ja-JP" altLang="en-US" dirty="0"/>
        </a:p>
      </dgm:t>
    </dgm:pt>
    <dgm:pt modelId="{0A06E245-9F35-4733-9274-203BA84BC3A7}" type="parTrans" cxnId="{065BF495-0F4F-4898-8085-95AF9BA937FF}">
      <dgm:prSet/>
      <dgm:spPr/>
      <dgm:t>
        <a:bodyPr/>
        <a:lstStyle/>
        <a:p>
          <a:endParaRPr kumimoji="1" lang="ja-JP" altLang="en-US"/>
        </a:p>
      </dgm:t>
    </dgm:pt>
    <dgm:pt modelId="{70CA5DD1-31E4-4E41-AC6C-5E19592B8320}" type="sibTrans" cxnId="{065BF495-0F4F-4898-8085-95AF9BA937FF}">
      <dgm:prSet/>
      <dgm:spPr/>
      <dgm:t>
        <a:bodyPr/>
        <a:lstStyle/>
        <a:p>
          <a:endParaRPr kumimoji="1" lang="ja-JP" altLang="en-US"/>
        </a:p>
      </dgm:t>
    </dgm:pt>
    <dgm:pt modelId="{2E60E0F6-DD79-4BA0-954F-27DE4FB4F63A}">
      <dgm:prSet phldrT="[テキスト]"/>
      <dgm:spPr/>
      <dgm:t>
        <a:bodyPr/>
        <a:lstStyle/>
        <a:p>
          <a:r>
            <a:rPr kumimoji="1" lang="ja-JP" altLang="en-US" dirty="0" smtClean="0"/>
            <a:t>保健師</a:t>
          </a:r>
          <a:endParaRPr kumimoji="1" lang="ja-JP" altLang="en-US" dirty="0"/>
        </a:p>
      </dgm:t>
    </dgm:pt>
    <dgm:pt modelId="{ECAAE92C-AFAA-4816-98CE-B6DB91572D7B}" type="parTrans" cxnId="{11FC3A91-A6D5-40B8-9BE8-77CF244D747C}">
      <dgm:prSet/>
      <dgm:spPr/>
      <dgm:t>
        <a:bodyPr/>
        <a:lstStyle/>
        <a:p>
          <a:endParaRPr kumimoji="1" lang="ja-JP" altLang="en-US"/>
        </a:p>
      </dgm:t>
    </dgm:pt>
    <dgm:pt modelId="{D141C49F-5268-4CC9-969E-3E0D5C2E13FE}" type="sibTrans" cxnId="{11FC3A91-A6D5-40B8-9BE8-77CF244D747C}">
      <dgm:prSet/>
      <dgm:spPr/>
      <dgm:t>
        <a:bodyPr/>
        <a:lstStyle/>
        <a:p>
          <a:endParaRPr kumimoji="1" lang="ja-JP" altLang="en-US"/>
        </a:p>
      </dgm:t>
    </dgm:pt>
    <dgm:pt modelId="{5526FC7F-A84A-4207-93B4-B9B05F8FCBF3}">
      <dgm:prSet phldrT="[テキスト]"/>
      <dgm:spPr/>
      <dgm:t>
        <a:bodyPr/>
        <a:lstStyle/>
        <a:p>
          <a:r>
            <a:rPr kumimoji="1" lang="ja-JP" altLang="en-US" dirty="0" smtClean="0"/>
            <a:t>ケアマネジャー</a:t>
          </a:r>
          <a:endParaRPr kumimoji="1" lang="ja-JP" altLang="en-US" dirty="0"/>
        </a:p>
      </dgm:t>
    </dgm:pt>
    <dgm:pt modelId="{F21D77D1-C915-42F6-B3AC-867D9EFD945C}" type="parTrans" cxnId="{F5020ADB-3D5B-4980-BD0E-8067170D17DA}">
      <dgm:prSet/>
      <dgm:spPr/>
      <dgm:t>
        <a:bodyPr/>
        <a:lstStyle/>
        <a:p>
          <a:endParaRPr kumimoji="1" lang="ja-JP" altLang="en-US"/>
        </a:p>
      </dgm:t>
    </dgm:pt>
    <dgm:pt modelId="{8F09D851-C613-4AA9-8771-DA31EE1FE520}" type="sibTrans" cxnId="{F5020ADB-3D5B-4980-BD0E-8067170D17DA}">
      <dgm:prSet/>
      <dgm:spPr/>
      <dgm:t>
        <a:bodyPr/>
        <a:lstStyle/>
        <a:p>
          <a:endParaRPr kumimoji="1" lang="ja-JP" altLang="en-US"/>
        </a:p>
      </dgm:t>
    </dgm:pt>
    <dgm:pt modelId="{0DF49F8B-9C19-46E2-A1FA-90952E006373}">
      <dgm:prSet phldrT="[テキスト]"/>
      <dgm:spPr/>
      <dgm:t>
        <a:bodyPr/>
        <a:lstStyle/>
        <a:p>
          <a:r>
            <a:rPr kumimoji="1" lang="ja-JP" altLang="en-US" dirty="0" smtClean="0"/>
            <a:t>ケアワーカー</a:t>
          </a:r>
          <a:endParaRPr kumimoji="1" lang="ja-JP" altLang="en-US" dirty="0"/>
        </a:p>
      </dgm:t>
    </dgm:pt>
    <dgm:pt modelId="{1EA903F8-808A-4AD4-8812-37A6E9020D6B}" type="parTrans" cxnId="{D40E65E9-AED4-45CE-862E-2139A6FA0717}">
      <dgm:prSet/>
      <dgm:spPr/>
      <dgm:t>
        <a:bodyPr/>
        <a:lstStyle/>
        <a:p>
          <a:endParaRPr kumimoji="1" lang="ja-JP" altLang="en-US"/>
        </a:p>
      </dgm:t>
    </dgm:pt>
    <dgm:pt modelId="{6D5EB454-1D0E-4C35-BEAF-A65454C19C18}" type="sibTrans" cxnId="{D40E65E9-AED4-45CE-862E-2139A6FA0717}">
      <dgm:prSet/>
      <dgm:spPr/>
      <dgm:t>
        <a:bodyPr/>
        <a:lstStyle/>
        <a:p>
          <a:endParaRPr kumimoji="1" lang="ja-JP" altLang="en-US"/>
        </a:p>
      </dgm:t>
    </dgm:pt>
    <dgm:pt modelId="{12CC88DE-321E-45C3-847A-217C91152535}">
      <dgm:prSet phldrT="[テキスト]"/>
      <dgm:spPr/>
      <dgm:t>
        <a:bodyPr/>
        <a:lstStyle/>
        <a:p>
          <a:r>
            <a:rPr kumimoji="1" lang="ja-JP" altLang="en-US" dirty="0" smtClean="0"/>
            <a:t>多職種</a:t>
          </a:r>
          <a:endParaRPr kumimoji="1" lang="ja-JP" altLang="en-US" dirty="0"/>
        </a:p>
      </dgm:t>
    </dgm:pt>
    <dgm:pt modelId="{9132BFA9-E322-4DFF-888C-CC0A6C70BD3E}" type="sibTrans" cxnId="{832A3947-DA88-4787-A244-56C639F8F80E}">
      <dgm:prSet/>
      <dgm:spPr/>
      <dgm:t>
        <a:bodyPr/>
        <a:lstStyle/>
        <a:p>
          <a:endParaRPr kumimoji="1" lang="ja-JP" altLang="en-US"/>
        </a:p>
      </dgm:t>
    </dgm:pt>
    <dgm:pt modelId="{330CC1B6-E07A-47E9-8D46-C63142845067}" type="parTrans" cxnId="{832A3947-DA88-4787-A244-56C639F8F80E}">
      <dgm:prSet/>
      <dgm:spPr/>
      <dgm:t>
        <a:bodyPr/>
        <a:lstStyle/>
        <a:p>
          <a:endParaRPr kumimoji="1" lang="ja-JP" altLang="en-US"/>
        </a:p>
      </dgm:t>
    </dgm:pt>
    <dgm:pt modelId="{E5481093-BA33-496F-98B4-F96C60C23EC8}">
      <dgm:prSet phldrT="[テキスト]"/>
      <dgm:spPr/>
      <dgm:t>
        <a:bodyPr/>
        <a:lstStyle/>
        <a:p>
          <a:r>
            <a:rPr kumimoji="1" lang="ja-JP" altLang="en-US" dirty="0" smtClean="0"/>
            <a:t>議員</a:t>
          </a:r>
          <a:endParaRPr kumimoji="1" lang="ja-JP" altLang="en-US" dirty="0"/>
        </a:p>
      </dgm:t>
    </dgm:pt>
    <dgm:pt modelId="{1880CF02-6C28-4FFE-B9F3-273F8FFFB0AE}" type="parTrans" cxnId="{7FA06897-9890-4737-B442-AD9DCF4F014A}">
      <dgm:prSet/>
      <dgm:spPr/>
      <dgm:t>
        <a:bodyPr/>
        <a:lstStyle/>
        <a:p>
          <a:endParaRPr kumimoji="1" lang="ja-JP" altLang="en-US"/>
        </a:p>
      </dgm:t>
    </dgm:pt>
    <dgm:pt modelId="{9F8C3511-A33F-41EE-ACB4-5B06446D170C}" type="sibTrans" cxnId="{7FA06897-9890-4737-B442-AD9DCF4F014A}">
      <dgm:prSet/>
      <dgm:spPr/>
      <dgm:t>
        <a:bodyPr/>
        <a:lstStyle/>
        <a:p>
          <a:endParaRPr kumimoji="1" lang="ja-JP" altLang="en-US"/>
        </a:p>
      </dgm:t>
    </dgm:pt>
    <dgm:pt modelId="{14DEEE87-DB4B-4ECC-80F7-924F5826106E}">
      <dgm:prSet phldrT="[テキスト]"/>
      <dgm:spPr/>
      <dgm:t>
        <a:bodyPr/>
        <a:lstStyle/>
        <a:p>
          <a:endParaRPr kumimoji="1" lang="ja-JP" altLang="en-US" dirty="0"/>
        </a:p>
      </dgm:t>
    </dgm:pt>
    <dgm:pt modelId="{044B7A48-0333-4857-A4A0-EB8787FB374B}" type="parTrans" cxnId="{9E1E84BB-46A1-4EDA-860C-B330A3158023}">
      <dgm:prSet/>
      <dgm:spPr/>
      <dgm:t>
        <a:bodyPr/>
        <a:lstStyle/>
        <a:p>
          <a:endParaRPr kumimoji="1" lang="ja-JP" altLang="en-US"/>
        </a:p>
      </dgm:t>
    </dgm:pt>
    <dgm:pt modelId="{9FE14B7D-F90F-4B9F-9F0D-495E4941BFEE}" type="sibTrans" cxnId="{9E1E84BB-46A1-4EDA-860C-B330A3158023}">
      <dgm:prSet/>
      <dgm:spPr/>
      <dgm:t>
        <a:bodyPr/>
        <a:lstStyle/>
        <a:p>
          <a:endParaRPr kumimoji="1" lang="ja-JP" altLang="en-US"/>
        </a:p>
      </dgm:t>
    </dgm:pt>
    <dgm:pt modelId="{C55A26C8-1D68-4315-AC48-B4ACAE4068A7}" type="pres">
      <dgm:prSet presAssocID="{F7E84687-4CC9-4216-BFDA-009094548EF4}" presName="composite" presStyleCnt="0">
        <dgm:presLayoutVars>
          <dgm:chMax val="1"/>
          <dgm:dir/>
          <dgm:resizeHandles val="exact"/>
        </dgm:presLayoutVars>
      </dgm:prSet>
      <dgm:spPr/>
      <dgm:t>
        <a:bodyPr/>
        <a:lstStyle/>
        <a:p>
          <a:endParaRPr kumimoji="1" lang="ja-JP" altLang="en-US"/>
        </a:p>
      </dgm:t>
    </dgm:pt>
    <dgm:pt modelId="{F155C4E1-4248-47BB-915E-403DEDB6CB0B}" type="pres">
      <dgm:prSet presAssocID="{F7E84687-4CC9-4216-BFDA-009094548EF4}" presName="radial" presStyleCnt="0">
        <dgm:presLayoutVars>
          <dgm:animLvl val="ctr"/>
        </dgm:presLayoutVars>
      </dgm:prSet>
      <dgm:spPr/>
    </dgm:pt>
    <dgm:pt modelId="{44C3CF32-613B-4308-B345-103D559921F8}" type="pres">
      <dgm:prSet presAssocID="{12CC88DE-321E-45C3-847A-217C91152535}" presName="centerShape" presStyleLbl="vennNode1" presStyleIdx="0" presStyleCnt="20" custScaleX="69968" custScaleY="68131" custLinFactNeighborX="-973" custLinFactNeighborY="468"/>
      <dgm:spPr/>
      <dgm:t>
        <a:bodyPr/>
        <a:lstStyle/>
        <a:p>
          <a:endParaRPr kumimoji="1" lang="ja-JP" altLang="en-US"/>
        </a:p>
      </dgm:t>
    </dgm:pt>
    <dgm:pt modelId="{54691881-949D-4256-9337-57EC5F5D636F}" type="pres">
      <dgm:prSet presAssocID="{08B5C01B-2E03-4A45-A9FD-BCA08574EC60}" presName="node" presStyleLbl="vennNode1" presStyleIdx="1" presStyleCnt="20" custRadScaleRad="94619" custRadScaleInc="12163">
        <dgm:presLayoutVars>
          <dgm:bulletEnabled val="1"/>
        </dgm:presLayoutVars>
      </dgm:prSet>
      <dgm:spPr/>
      <dgm:t>
        <a:bodyPr/>
        <a:lstStyle/>
        <a:p>
          <a:endParaRPr kumimoji="1" lang="ja-JP" altLang="en-US"/>
        </a:p>
      </dgm:t>
    </dgm:pt>
    <dgm:pt modelId="{65BABEBF-9E6F-4104-9DAF-23455679F29F}" type="pres">
      <dgm:prSet presAssocID="{EC45F532-2296-4EAB-BEF3-63D2DC2F4A02}" presName="node" presStyleLbl="vennNode1" presStyleIdx="2" presStyleCnt="20">
        <dgm:presLayoutVars>
          <dgm:bulletEnabled val="1"/>
        </dgm:presLayoutVars>
      </dgm:prSet>
      <dgm:spPr/>
      <dgm:t>
        <a:bodyPr/>
        <a:lstStyle/>
        <a:p>
          <a:endParaRPr kumimoji="1" lang="ja-JP" altLang="en-US"/>
        </a:p>
      </dgm:t>
    </dgm:pt>
    <dgm:pt modelId="{064F0799-99FE-4552-93B2-A2868F82C1CD}" type="pres">
      <dgm:prSet presAssocID="{DE26E4FE-9FFE-4106-B316-01BE11D5985F}" presName="node" presStyleLbl="vennNode1" presStyleIdx="3" presStyleCnt="20">
        <dgm:presLayoutVars>
          <dgm:bulletEnabled val="1"/>
        </dgm:presLayoutVars>
      </dgm:prSet>
      <dgm:spPr/>
      <dgm:t>
        <a:bodyPr/>
        <a:lstStyle/>
        <a:p>
          <a:endParaRPr kumimoji="1" lang="ja-JP" altLang="en-US"/>
        </a:p>
      </dgm:t>
    </dgm:pt>
    <dgm:pt modelId="{38965390-C57A-4292-97C4-F9997FFA5305}" type="pres">
      <dgm:prSet presAssocID="{5A2F6409-3FE5-485C-A428-356D376778E5}" presName="node" presStyleLbl="vennNode1" presStyleIdx="4" presStyleCnt="20">
        <dgm:presLayoutVars>
          <dgm:bulletEnabled val="1"/>
        </dgm:presLayoutVars>
      </dgm:prSet>
      <dgm:spPr/>
      <dgm:t>
        <a:bodyPr/>
        <a:lstStyle/>
        <a:p>
          <a:endParaRPr kumimoji="1" lang="ja-JP" altLang="en-US"/>
        </a:p>
      </dgm:t>
    </dgm:pt>
    <dgm:pt modelId="{AEF9DFCA-874D-448C-9D1D-3B9A8300E740}" type="pres">
      <dgm:prSet presAssocID="{64BB287E-7C42-49DE-A805-F0EF4F639ADE}" presName="node" presStyleLbl="vennNode1" presStyleIdx="5" presStyleCnt="20">
        <dgm:presLayoutVars>
          <dgm:bulletEnabled val="1"/>
        </dgm:presLayoutVars>
      </dgm:prSet>
      <dgm:spPr/>
      <dgm:t>
        <a:bodyPr/>
        <a:lstStyle/>
        <a:p>
          <a:endParaRPr kumimoji="1" lang="ja-JP" altLang="en-US"/>
        </a:p>
      </dgm:t>
    </dgm:pt>
    <dgm:pt modelId="{F34986E9-7DF9-4268-95ED-24D89A8E260E}" type="pres">
      <dgm:prSet presAssocID="{4DB62D0B-0FBC-4CAB-8898-93B942581312}" presName="node" presStyleLbl="vennNode1" presStyleIdx="6" presStyleCnt="20">
        <dgm:presLayoutVars>
          <dgm:bulletEnabled val="1"/>
        </dgm:presLayoutVars>
      </dgm:prSet>
      <dgm:spPr/>
      <dgm:t>
        <a:bodyPr/>
        <a:lstStyle/>
        <a:p>
          <a:endParaRPr kumimoji="1" lang="ja-JP" altLang="en-US"/>
        </a:p>
      </dgm:t>
    </dgm:pt>
    <dgm:pt modelId="{4D508FE8-94D4-453E-8AF8-E60908D8925F}" type="pres">
      <dgm:prSet presAssocID="{1B628BEE-9CF0-4BDF-937F-AE1BE000B47C}" presName="node" presStyleLbl="vennNode1" presStyleIdx="7" presStyleCnt="20">
        <dgm:presLayoutVars>
          <dgm:bulletEnabled val="1"/>
        </dgm:presLayoutVars>
      </dgm:prSet>
      <dgm:spPr/>
      <dgm:t>
        <a:bodyPr/>
        <a:lstStyle/>
        <a:p>
          <a:endParaRPr kumimoji="1" lang="ja-JP" altLang="en-US"/>
        </a:p>
      </dgm:t>
    </dgm:pt>
    <dgm:pt modelId="{10420116-49BE-4F89-8269-C56319748552}" type="pres">
      <dgm:prSet presAssocID="{996E7CD5-B66D-4654-8654-0A45549BF581}" presName="node" presStyleLbl="vennNode1" presStyleIdx="8" presStyleCnt="20">
        <dgm:presLayoutVars>
          <dgm:bulletEnabled val="1"/>
        </dgm:presLayoutVars>
      </dgm:prSet>
      <dgm:spPr/>
      <dgm:t>
        <a:bodyPr/>
        <a:lstStyle/>
        <a:p>
          <a:endParaRPr kumimoji="1" lang="ja-JP" altLang="en-US"/>
        </a:p>
      </dgm:t>
    </dgm:pt>
    <dgm:pt modelId="{2E492850-91E5-4E92-9AE6-0107CB7844AD}" type="pres">
      <dgm:prSet presAssocID="{BAD24A74-9149-44A4-AB0D-44146F284368}" presName="node" presStyleLbl="vennNode1" presStyleIdx="9" presStyleCnt="20">
        <dgm:presLayoutVars>
          <dgm:bulletEnabled val="1"/>
        </dgm:presLayoutVars>
      </dgm:prSet>
      <dgm:spPr/>
      <dgm:t>
        <a:bodyPr/>
        <a:lstStyle/>
        <a:p>
          <a:endParaRPr kumimoji="1" lang="ja-JP" altLang="en-US"/>
        </a:p>
      </dgm:t>
    </dgm:pt>
    <dgm:pt modelId="{182BA385-E943-4F65-B982-42D3A80D76C4}" type="pres">
      <dgm:prSet presAssocID="{620E1498-0C34-481E-B13F-BF5E8770927E}" presName="node" presStyleLbl="vennNode1" presStyleIdx="10" presStyleCnt="20">
        <dgm:presLayoutVars>
          <dgm:bulletEnabled val="1"/>
        </dgm:presLayoutVars>
      </dgm:prSet>
      <dgm:spPr/>
      <dgm:t>
        <a:bodyPr/>
        <a:lstStyle/>
        <a:p>
          <a:endParaRPr kumimoji="1" lang="ja-JP" altLang="en-US"/>
        </a:p>
      </dgm:t>
    </dgm:pt>
    <dgm:pt modelId="{13CED260-1966-45A1-9199-F0FCD3BB778F}" type="pres">
      <dgm:prSet presAssocID="{67A956D5-6D07-4EC3-A7D4-118856E43918}" presName="node" presStyleLbl="vennNode1" presStyleIdx="11" presStyleCnt="20">
        <dgm:presLayoutVars>
          <dgm:bulletEnabled val="1"/>
        </dgm:presLayoutVars>
      </dgm:prSet>
      <dgm:spPr/>
      <dgm:t>
        <a:bodyPr/>
        <a:lstStyle/>
        <a:p>
          <a:endParaRPr kumimoji="1" lang="ja-JP" altLang="en-US"/>
        </a:p>
      </dgm:t>
    </dgm:pt>
    <dgm:pt modelId="{9627151B-F13B-4D63-91A9-83E58D21B51F}" type="pres">
      <dgm:prSet presAssocID="{12A099F0-561D-44F3-8A0C-235EEA9FA6AB}" presName="node" presStyleLbl="vennNode1" presStyleIdx="12" presStyleCnt="20">
        <dgm:presLayoutVars>
          <dgm:bulletEnabled val="1"/>
        </dgm:presLayoutVars>
      </dgm:prSet>
      <dgm:spPr/>
      <dgm:t>
        <a:bodyPr/>
        <a:lstStyle/>
        <a:p>
          <a:endParaRPr kumimoji="1" lang="ja-JP" altLang="en-US"/>
        </a:p>
      </dgm:t>
    </dgm:pt>
    <dgm:pt modelId="{91C7E237-AE85-4592-B6D7-572CE431EBCD}" type="pres">
      <dgm:prSet presAssocID="{04629C2C-B207-4B40-8607-BFB378083688}" presName="node" presStyleLbl="vennNode1" presStyleIdx="13" presStyleCnt="20">
        <dgm:presLayoutVars>
          <dgm:bulletEnabled val="1"/>
        </dgm:presLayoutVars>
      </dgm:prSet>
      <dgm:spPr/>
      <dgm:t>
        <a:bodyPr/>
        <a:lstStyle/>
        <a:p>
          <a:endParaRPr kumimoji="1" lang="ja-JP" altLang="en-US"/>
        </a:p>
      </dgm:t>
    </dgm:pt>
    <dgm:pt modelId="{42E1A379-DC4E-44F1-A8C3-54629857D883}" type="pres">
      <dgm:prSet presAssocID="{A571D235-AB00-43A5-930A-577EB3660CAF}" presName="node" presStyleLbl="vennNode1" presStyleIdx="14" presStyleCnt="20">
        <dgm:presLayoutVars>
          <dgm:bulletEnabled val="1"/>
        </dgm:presLayoutVars>
      </dgm:prSet>
      <dgm:spPr/>
      <dgm:t>
        <a:bodyPr/>
        <a:lstStyle/>
        <a:p>
          <a:endParaRPr kumimoji="1" lang="ja-JP" altLang="en-US"/>
        </a:p>
      </dgm:t>
    </dgm:pt>
    <dgm:pt modelId="{2551DDA7-B81E-4ABD-A32B-8C51ECC07607}" type="pres">
      <dgm:prSet presAssocID="{A21F94D2-9A24-43ED-8659-B976E0575079}" presName="node" presStyleLbl="vennNode1" presStyleIdx="15" presStyleCnt="20">
        <dgm:presLayoutVars>
          <dgm:bulletEnabled val="1"/>
        </dgm:presLayoutVars>
      </dgm:prSet>
      <dgm:spPr/>
      <dgm:t>
        <a:bodyPr/>
        <a:lstStyle/>
        <a:p>
          <a:endParaRPr kumimoji="1" lang="ja-JP" altLang="en-US"/>
        </a:p>
      </dgm:t>
    </dgm:pt>
    <dgm:pt modelId="{528D113F-1236-49C8-BD35-4DFEFC1627FE}" type="pres">
      <dgm:prSet presAssocID="{2E60E0F6-DD79-4BA0-954F-27DE4FB4F63A}" presName="node" presStyleLbl="vennNode1" presStyleIdx="16" presStyleCnt="20">
        <dgm:presLayoutVars>
          <dgm:bulletEnabled val="1"/>
        </dgm:presLayoutVars>
      </dgm:prSet>
      <dgm:spPr/>
      <dgm:t>
        <a:bodyPr/>
        <a:lstStyle/>
        <a:p>
          <a:endParaRPr kumimoji="1" lang="ja-JP" altLang="en-US"/>
        </a:p>
      </dgm:t>
    </dgm:pt>
    <dgm:pt modelId="{8580ADC0-2F91-4786-B1C5-7FF0B1CD4A44}" type="pres">
      <dgm:prSet presAssocID="{5526FC7F-A84A-4207-93B4-B9B05F8FCBF3}" presName="node" presStyleLbl="vennNode1" presStyleIdx="17" presStyleCnt="20">
        <dgm:presLayoutVars>
          <dgm:bulletEnabled val="1"/>
        </dgm:presLayoutVars>
      </dgm:prSet>
      <dgm:spPr/>
      <dgm:t>
        <a:bodyPr/>
        <a:lstStyle/>
        <a:p>
          <a:endParaRPr kumimoji="1" lang="ja-JP" altLang="en-US"/>
        </a:p>
      </dgm:t>
    </dgm:pt>
    <dgm:pt modelId="{CC7A903F-A368-4915-9DC7-8B483B99A772}" type="pres">
      <dgm:prSet presAssocID="{0DF49F8B-9C19-46E2-A1FA-90952E006373}" presName="node" presStyleLbl="vennNode1" presStyleIdx="18" presStyleCnt="20">
        <dgm:presLayoutVars>
          <dgm:bulletEnabled val="1"/>
        </dgm:presLayoutVars>
      </dgm:prSet>
      <dgm:spPr/>
      <dgm:t>
        <a:bodyPr/>
        <a:lstStyle/>
        <a:p>
          <a:endParaRPr kumimoji="1" lang="ja-JP" altLang="en-US"/>
        </a:p>
      </dgm:t>
    </dgm:pt>
    <dgm:pt modelId="{3CD6605D-ED98-4E8C-A32A-A6A729CAB829}" type="pres">
      <dgm:prSet presAssocID="{E5481093-BA33-496F-98B4-F96C60C23EC8}" presName="node" presStyleLbl="vennNode1" presStyleIdx="19" presStyleCnt="20">
        <dgm:presLayoutVars>
          <dgm:bulletEnabled val="1"/>
        </dgm:presLayoutVars>
      </dgm:prSet>
      <dgm:spPr/>
      <dgm:t>
        <a:bodyPr/>
        <a:lstStyle/>
        <a:p>
          <a:endParaRPr kumimoji="1" lang="ja-JP" altLang="en-US"/>
        </a:p>
      </dgm:t>
    </dgm:pt>
  </dgm:ptLst>
  <dgm:cxnLst>
    <dgm:cxn modelId="{D995F0DC-CF20-4AAF-93C6-9EC8DD85803C}" type="presOf" srcId="{1B628BEE-9CF0-4BDF-937F-AE1BE000B47C}" destId="{4D508FE8-94D4-453E-8AF8-E60908D8925F}" srcOrd="0" destOrd="0" presId="urn:microsoft.com/office/officeart/2005/8/layout/radial3"/>
    <dgm:cxn modelId="{83513993-6045-42E6-B769-8ADB916C5BEC}" type="presOf" srcId="{BAD24A74-9149-44A4-AB0D-44146F284368}" destId="{2E492850-91E5-4E92-9AE6-0107CB7844AD}" srcOrd="0" destOrd="0" presId="urn:microsoft.com/office/officeart/2005/8/layout/radial3"/>
    <dgm:cxn modelId="{43BAE9EF-08BE-406C-BDAF-296CEF66A98C}" type="presOf" srcId="{5A2F6409-3FE5-485C-A428-356D376778E5}" destId="{38965390-C57A-4292-97C4-F9997FFA5305}" srcOrd="0" destOrd="0" presId="urn:microsoft.com/office/officeart/2005/8/layout/radial3"/>
    <dgm:cxn modelId="{24C8770C-3DF3-4861-AEB8-720271298D7A}" srcId="{12CC88DE-321E-45C3-847A-217C91152535}" destId="{1B628BEE-9CF0-4BDF-937F-AE1BE000B47C}" srcOrd="6" destOrd="0" parTransId="{7024B34F-FF3A-410D-A404-F228395A17CB}" sibTransId="{B693C675-1340-4371-B16B-B426AA4B547E}"/>
    <dgm:cxn modelId="{159BCF91-55FA-4DA4-9BC0-C3B7903BC333}" srcId="{12CC88DE-321E-45C3-847A-217C91152535}" destId="{12A099F0-561D-44F3-8A0C-235EEA9FA6AB}" srcOrd="11" destOrd="0" parTransId="{C0E2852F-C7AF-4CE5-9DE0-B0C774FD4BDB}" sibTransId="{1EED225C-6269-470A-BF53-09E25EBA0F8E}"/>
    <dgm:cxn modelId="{5649777B-2BEF-4239-97EC-486A85071CAF}" srcId="{12CC88DE-321E-45C3-847A-217C91152535}" destId="{08B5C01B-2E03-4A45-A9FD-BCA08574EC60}" srcOrd="0" destOrd="0" parTransId="{424CD019-0760-45AF-9586-4B8AAE0C2E80}" sibTransId="{3E1EC813-E183-4032-AC1D-508A25380951}"/>
    <dgm:cxn modelId="{A32A4AAA-B56C-4C6E-842A-388D9BC8E7B4}" type="presOf" srcId="{A21F94D2-9A24-43ED-8659-B976E0575079}" destId="{2551DDA7-B81E-4ABD-A32B-8C51ECC07607}" srcOrd="0" destOrd="0" presId="urn:microsoft.com/office/officeart/2005/8/layout/radial3"/>
    <dgm:cxn modelId="{373DF293-ACBD-4022-8320-6968864AE13C}" srcId="{12CC88DE-321E-45C3-847A-217C91152535}" destId="{620E1498-0C34-481E-B13F-BF5E8770927E}" srcOrd="9" destOrd="0" parTransId="{EEF57BD3-617E-4A3A-A7D6-3546464AB06D}" sibTransId="{7BB5489F-FBB9-4605-AC67-DA95647CFFDB}"/>
    <dgm:cxn modelId="{57CF1764-811C-4AAA-8A84-305E1FBC0B97}" srcId="{12CC88DE-321E-45C3-847A-217C91152535}" destId="{996E7CD5-B66D-4654-8654-0A45549BF581}" srcOrd="7" destOrd="0" parTransId="{4C88FEFF-98B8-4264-B2F8-B8440EAD1A04}" sibTransId="{49C6147C-037D-41AA-BE3C-4B7B737BF1C2}"/>
    <dgm:cxn modelId="{81C83701-F205-4F55-8A64-D4283BFCBBFF}" type="presOf" srcId="{5526FC7F-A84A-4207-93B4-B9B05F8FCBF3}" destId="{8580ADC0-2F91-4786-B1C5-7FF0B1CD4A44}" srcOrd="0" destOrd="0" presId="urn:microsoft.com/office/officeart/2005/8/layout/radial3"/>
    <dgm:cxn modelId="{C117C864-F02D-4B0F-BC98-F26854D9EC71}" srcId="{12CC88DE-321E-45C3-847A-217C91152535}" destId="{04629C2C-B207-4B40-8607-BFB378083688}" srcOrd="12" destOrd="0" parTransId="{7A168B51-922F-4FD7-BAEA-4A169A93020A}" sibTransId="{CFD86D2F-9215-4746-BB6B-1E33C85C9B9E}"/>
    <dgm:cxn modelId="{ACAB7A28-B5E6-412A-AA77-1E4401906DAF}" srcId="{12CC88DE-321E-45C3-847A-217C91152535}" destId="{EC45F532-2296-4EAB-BEF3-63D2DC2F4A02}" srcOrd="1" destOrd="0" parTransId="{0EFFBF9E-943C-465B-8A9A-C7F7251DE8BA}" sibTransId="{61A857C0-30F5-4BD1-9F3D-A0E19DF01C30}"/>
    <dgm:cxn modelId="{714F11A0-DC0C-4BDD-A474-9050B7D65F2B}" type="presOf" srcId="{12A099F0-561D-44F3-8A0C-235EEA9FA6AB}" destId="{9627151B-F13B-4D63-91A9-83E58D21B51F}" srcOrd="0" destOrd="0" presId="urn:microsoft.com/office/officeart/2005/8/layout/radial3"/>
    <dgm:cxn modelId="{D40E65E9-AED4-45CE-862E-2139A6FA0717}" srcId="{12CC88DE-321E-45C3-847A-217C91152535}" destId="{0DF49F8B-9C19-46E2-A1FA-90952E006373}" srcOrd="17" destOrd="0" parTransId="{1EA903F8-808A-4AD4-8812-37A6E9020D6B}" sibTransId="{6D5EB454-1D0E-4C35-BEAF-A65454C19C18}"/>
    <dgm:cxn modelId="{75639F57-2982-4F9F-97C1-BB2C558950FC}" srcId="{12CC88DE-321E-45C3-847A-217C91152535}" destId="{67A956D5-6D07-4EC3-A7D4-118856E43918}" srcOrd="10" destOrd="0" parTransId="{12A30302-51A6-406D-8DEC-05827C0F7022}" sibTransId="{75A3B059-6BBD-4D7F-87DF-353E76E7E6A9}"/>
    <dgm:cxn modelId="{BF826953-34C4-4EE4-BB73-94755F9CBDA8}" type="presOf" srcId="{E5481093-BA33-496F-98B4-F96C60C23EC8}" destId="{3CD6605D-ED98-4E8C-A32A-A6A729CAB829}" srcOrd="0" destOrd="0" presId="urn:microsoft.com/office/officeart/2005/8/layout/radial3"/>
    <dgm:cxn modelId="{832A3947-DA88-4787-A244-56C639F8F80E}" srcId="{F7E84687-4CC9-4216-BFDA-009094548EF4}" destId="{12CC88DE-321E-45C3-847A-217C91152535}" srcOrd="0" destOrd="0" parTransId="{330CC1B6-E07A-47E9-8D46-C63142845067}" sibTransId="{9132BFA9-E322-4DFF-888C-CC0A6C70BD3E}"/>
    <dgm:cxn modelId="{5AAB94D2-9EDC-42D6-BBFC-DFE2BFAFE26B}" srcId="{12CC88DE-321E-45C3-847A-217C91152535}" destId="{5A2F6409-3FE5-485C-A428-356D376778E5}" srcOrd="3" destOrd="0" parTransId="{3AC9D1C0-EE5D-4375-A5BD-2273685A35AF}" sibTransId="{9C9DF486-1136-41C0-9937-2D39D58BF5C3}"/>
    <dgm:cxn modelId="{A6EB185C-672E-4FEA-B0EA-42689AC16F48}" type="presOf" srcId="{67A956D5-6D07-4EC3-A7D4-118856E43918}" destId="{13CED260-1966-45A1-9199-F0FCD3BB778F}" srcOrd="0" destOrd="0" presId="urn:microsoft.com/office/officeart/2005/8/layout/radial3"/>
    <dgm:cxn modelId="{F5020ADB-3D5B-4980-BD0E-8067170D17DA}" srcId="{12CC88DE-321E-45C3-847A-217C91152535}" destId="{5526FC7F-A84A-4207-93B4-B9B05F8FCBF3}" srcOrd="16" destOrd="0" parTransId="{F21D77D1-C915-42F6-B3AC-867D9EFD945C}" sibTransId="{8F09D851-C613-4AA9-8771-DA31EE1FE520}"/>
    <dgm:cxn modelId="{CC61C0AA-C5E9-454E-8383-210B194B95EF}" type="presOf" srcId="{0DF49F8B-9C19-46E2-A1FA-90952E006373}" destId="{CC7A903F-A368-4915-9DC7-8B483B99A772}" srcOrd="0" destOrd="0" presId="urn:microsoft.com/office/officeart/2005/8/layout/radial3"/>
    <dgm:cxn modelId="{44AC98B6-55ED-4024-BE60-6849A183F413}" srcId="{12CC88DE-321E-45C3-847A-217C91152535}" destId="{A571D235-AB00-43A5-930A-577EB3660CAF}" srcOrd="13" destOrd="0" parTransId="{E30ACCC1-6A38-4130-B407-099CAC7EAF4D}" sibTransId="{42EBBCE5-8D47-4973-A139-6806002CDE18}"/>
    <dgm:cxn modelId="{0F92FE58-09FC-414A-96DD-27C4FABFEB51}" type="presOf" srcId="{996E7CD5-B66D-4654-8654-0A45549BF581}" destId="{10420116-49BE-4F89-8269-C56319748552}" srcOrd="0" destOrd="0" presId="urn:microsoft.com/office/officeart/2005/8/layout/radial3"/>
    <dgm:cxn modelId="{B3D959E3-DBB0-4107-A3C4-0E790AD9F402}" type="presOf" srcId="{2E60E0F6-DD79-4BA0-954F-27DE4FB4F63A}" destId="{528D113F-1236-49C8-BD35-4DFEFC1627FE}" srcOrd="0" destOrd="0" presId="urn:microsoft.com/office/officeart/2005/8/layout/radial3"/>
    <dgm:cxn modelId="{A4C84251-4C4D-4E88-92BF-CEFAF45D2DD1}" srcId="{12CC88DE-321E-45C3-847A-217C91152535}" destId="{BAD24A74-9149-44A4-AB0D-44146F284368}" srcOrd="8" destOrd="0" parTransId="{DB4716AE-D211-42CC-9521-74EA86368FD7}" sibTransId="{ACE95CB3-B205-431A-BEE4-4A9162E56217}"/>
    <dgm:cxn modelId="{7D2EF3A4-5734-45CB-A675-6B48F357921E}" type="presOf" srcId="{DE26E4FE-9FFE-4106-B316-01BE11D5985F}" destId="{064F0799-99FE-4552-93B2-A2868F82C1CD}" srcOrd="0" destOrd="0" presId="urn:microsoft.com/office/officeart/2005/8/layout/radial3"/>
    <dgm:cxn modelId="{47C20FE7-ED6B-41BA-BF2B-F1AFBED53667}" srcId="{12CC88DE-321E-45C3-847A-217C91152535}" destId="{4DB62D0B-0FBC-4CAB-8898-93B942581312}" srcOrd="5" destOrd="0" parTransId="{90DC32AA-02AF-4B7E-9727-40CA50D338AF}" sibTransId="{32FFFE75-B453-458D-BCAB-F92B71EBA04F}"/>
    <dgm:cxn modelId="{065BF495-0F4F-4898-8085-95AF9BA937FF}" srcId="{12CC88DE-321E-45C3-847A-217C91152535}" destId="{A21F94D2-9A24-43ED-8659-B976E0575079}" srcOrd="14" destOrd="0" parTransId="{0A06E245-9F35-4733-9274-203BA84BC3A7}" sibTransId="{70CA5DD1-31E4-4E41-AC6C-5E19592B8320}"/>
    <dgm:cxn modelId="{7FA06897-9890-4737-B442-AD9DCF4F014A}" srcId="{12CC88DE-321E-45C3-847A-217C91152535}" destId="{E5481093-BA33-496F-98B4-F96C60C23EC8}" srcOrd="18" destOrd="0" parTransId="{1880CF02-6C28-4FFE-B9F3-273F8FFFB0AE}" sibTransId="{9F8C3511-A33F-41EE-ACB4-5B06446D170C}"/>
    <dgm:cxn modelId="{4D32E0D2-DC39-48D3-BBF3-760722AB9252}" type="presOf" srcId="{EC45F532-2296-4EAB-BEF3-63D2DC2F4A02}" destId="{65BABEBF-9E6F-4104-9DAF-23455679F29F}" srcOrd="0" destOrd="0" presId="urn:microsoft.com/office/officeart/2005/8/layout/radial3"/>
    <dgm:cxn modelId="{5DB2D933-0052-425B-958D-384CE7DA1551}" type="presOf" srcId="{F7E84687-4CC9-4216-BFDA-009094548EF4}" destId="{C55A26C8-1D68-4315-AC48-B4ACAE4068A7}" srcOrd="0" destOrd="0" presId="urn:microsoft.com/office/officeart/2005/8/layout/radial3"/>
    <dgm:cxn modelId="{B700CEAB-5C7B-4B35-8B09-EA1FF687BA3D}" type="presOf" srcId="{A571D235-AB00-43A5-930A-577EB3660CAF}" destId="{42E1A379-DC4E-44F1-A8C3-54629857D883}" srcOrd="0" destOrd="0" presId="urn:microsoft.com/office/officeart/2005/8/layout/radial3"/>
    <dgm:cxn modelId="{5468F74C-1CF4-4CDC-AD77-8B17E8F04D41}" srcId="{12CC88DE-321E-45C3-847A-217C91152535}" destId="{64BB287E-7C42-49DE-A805-F0EF4F639ADE}" srcOrd="4" destOrd="0" parTransId="{63D6C0DD-65ED-457D-A068-EF07E2A6254D}" sibTransId="{91DBC5A8-5D11-473E-9837-B3EEDCC2D020}"/>
    <dgm:cxn modelId="{11FC3A91-A6D5-40B8-9BE8-77CF244D747C}" srcId="{12CC88DE-321E-45C3-847A-217C91152535}" destId="{2E60E0F6-DD79-4BA0-954F-27DE4FB4F63A}" srcOrd="15" destOrd="0" parTransId="{ECAAE92C-AFAA-4816-98CE-B6DB91572D7B}" sibTransId="{D141C49F-5268-4CC9-969E-3E0D5C2E13FE}"/>
    <dgm:cxn modelId="{85B80CD8-479B-40BE-9619-113958B2B7E0}" type="presOf" srcId="{08B5C01B-2E03-4A45-A9FD-BCA08574EC60}" destId="{54691881-949D-4256-9337-57EC5F5D636F}" srcOrd="0" destOrd="0" presId="urn:microsoft.com/office/officeart/2005/8/layout/radial3"/>
    <dgm:cxn modelId="{841885EF-6384-4FB9-8FA2-ED123C18AB90}" type="presOf" srcId="{64BB287E-7C42-49DE-A805-F0EF4F639ADE}" destId="{AEF9DFCA-874D-448C-9D1D-3B9A8300E740}" srcOrd="0" destOrd="0" presId="urn:microsoft.com/office/officeart/2005/8/layout/radial3"/>
    <dgm:cxn modelId="{A56597E7-744F-43F3-835C-F79D24EB81E0}" type="presOf" srcId="{620E1498-0C34-481E-B13F-BF5E8770927E}" destId="{182BA385-E943-4F65-B982-42D3A80D76C4}" srcOrd="0" destOrd="0" presId="urn:microsoft.com/office/officeart/2005/8/layout/radial3"/>
    <dgm:cxn modelId="{82F43F09-FAA0-411C-A090-4F3DCF7FE46F}" type="presOf" srcId="{04629C2C-B207-4B40-8607-BFB378083688}" destId="{91C7E237-AE85-4592-B6D7-572CE431EBCD}" srcOrd="0" destOrd="0" presId="urn:microsoft.com/office/officeart/2005/8/layout/radial3"/>
    <dgm:cxn modelId="{9EADD63D-7364-441B-988D-38AF27D01A35}" srcId="{12CC88DE-321E-45C3-847A-217C91152535}" destId="{DE26E4FE-9FFE-4106-B316-01BE11D5985F}" srcOrd="2" destOrd="0" parTransId="{52777B4F-827B-4B7F-B8B2-B9EAE6AF0842}" sibTransId="{F812B333-AAF9-4A2F-9DC2-C304E3BF4497}"/>
    <dgm:cxn modelId="{208DC686-DB55-4813-98F3-04F3C1D9B025}" type="presOf" srcId="{12CC88DE-321E-45C3-847A-217C91152535}" destId="{44C3CF32-613B-4308-B345-103D559921F8}" srcOrd="0" destOrd="0" presId="urn:microsoft.com/office/officeart/2005/8/layout/radial3"/>
    <dgm:cxn modelId="{9E1E84BB-46A1-4EDA-860C-B330A3158023}" srcId="{F7E84687-4CC9-4216-BFDA-009094548EF4}" destId="{14DEEE87-DB4B-4ECC-80F7-924F5826106E}" srcOrd="1" destOrd="0" parTransId="{044B7A48-0333-4857-A4A0-EB8787FB374B}" sibTransId="{9FE14B7D-F90F-4B9F-9F0D-495E4941BFEE}"/>
    <dgm:cxn modelId="{BBDD8ECB-386C-4AF6-95B3-218C38CF510E}" type="presOf" srcId="{4DB62D0B-0FBC-4CAB-8898-93B942581312}" destId="{F34986E9-7DF9-4268-95ED-24D89A8E260E}" srcOrd="0" destOrd="0" presId="urn:microsoft.com/office/officeart/2005/8/layout/radial3"/>
    <dgm:cxn modelId="{6EAEA169-1521-489B-9606-341D8966B169}" type="presParOf" srcId="{C55A26C8-1D68-4315-AC48-B4ACAE4068A7}" destId="{F155C4E1-4248-47BB-915E-403DEDB6CB0B}" srcOrd="0" destOrd="0" presId="urn:microsoft.com/office/officeart/2005/8/layout/radial3"/>
    <dgm:cxn modelId="{FAD680FF-95C2-4E20-9DE7-D16409A7B0FE}" type="presParOf" srcId="{F155C4E1-4248-47BB-915E-403DEDB6CB0B}" destId="{44C3CF32-613B-4308-B345-103D559921F8}" srcOrd="0" destOrd="0" presId="urn:microsoft.com/office/officeart/2005/8/layout/radial3"/>
    <dgm:cxn modelId="{E8C5A848-021E-4471-AE47-33A27F83960C}" type="presParOf" srcId="{F155C4E1-4248-47BB-915E-403DEDB6CB0B}" destId="{54691881-949D-4256-9337-57EC5F5D636F}" srcOrd="1" destOrd="0" presId="urn:microsoft.com/office/officeart/2005/8/layout/radial3"/>
    <dgm:cxn modelId="{7F49D91F-D336-4684-88E1-F836108B119F}" type="presParOf" srcId="{F155C4E1-4248-47BB-915E-403DEDB6CB0B}" destId="{65BABEBF-9E6F-4104-9DAF-23455679F29F}" srcOrd="2" destOrd="0" presId="urn:microsoft.com/office/officeart/2005/8/layout/radial3"/>
    <dgm:cxn modelId="{308B9EC4-2B17-4CB8-BFB9-C0D05B828BAA}" type="presParOf" srcId="{F155C4E1-4248-47BB-915E-403DEDB6CB0B}" destId="{064F0799-99FE-4552-93B2-A2868F82C1CD}" srcOrd="3" destOrd="0" presId="urn:microsoft.com/office/officeart/2005/8/layout/radial3"/>
    <dgm:cxn modelId="{2C64FC38-7306-4A3C-92A4-2C56808C5A87}" type="presParOf" srcId="{F155C4E1-4248-47BB-915E-403DEDB6CB0B}" destId="{38965390-C57A-4292-97C4-F9997FFA5305}" srcOrd="4" destOrd="0" presId="urn:microsoft.com/office/officeart/2005/8/layout/radial3"/>
    <dgm:cxn modelId="{F4E43845-8042-4839-BC43-CC84FD7C248C}" type="presParOf" srcId="{F155C4E1-4248-47BB-915E-403DEDB6CB0B}" destId="{AEF9DFCA-874D-448C-9D1D-3B9A8300E740}" srcOrd="5" destOrd="0" presId="urn:microsoft.com/office/officeart/2005/8/layout/radial3"/>
    <dgm:cxn modelId="{D4C1622C-5885-49E4-88BC-3D96D4924ECC}" type="presParOf" srcId="{F155C4E1-4248-47BB-915E-403DEDB6CB0B}" destId="{F34986E9-7DF9-4268-95ED-24D89A8E260E}" srcOrd="6" destOrd="0" presId="urn:microsoft.com/office/officeart/2005/8/layout/radial3"/>
    <dgm:cxn modelId="{54723362-15C1-458B-B5B6-F549F2E92305}" type="presParOf" srcId="{F155C4E1-4248-47BB-915E-403DEDB6CB0B}" destId="{4D508FE8-94D4-453E-8AF8-E60908D8925F}" srcOrd="7" destOrd="0" presId="urn:microsoft.com/office/officeart/2005/8/layout/radial3"/>
    <dgm:cxn modelId="{0BBB27D5-3631-4173-A469-8599A20F144C}" type="presParOf" srcId="{F155C4E1-4248-47BB-915E-403DEDB6CB0B}" destId="{10420116-49BE-4F89-8269-C56319748552}" srcOrd="8" destOrd="0" presId="urn:microsoft.com/office/officeart/2005/8/layout/radial3"/>
    <dgm:cxn modelId="{92CDBA47-B80D-4964-997F-4E6E9EE8BA7A}" type="presParOf" srcId="{F155C4E1-4248-47BB-915E-403DEDB6CB0B}" destId="{2E492850-91E5-4E92-9AE6-0107CB7844AD}" srcOrd="9" destOrd="0" presId="urn:microsoft.com/office/officeart/2005/8/layout/radial3"/>
    <dgm:cxn modelId="{72F9B79F-9C02-4A98-9153-0060DB272DA9}" type="presParOf" srcId="{F155C4E1-4248-47BB-915E-403DEDB6CB0B}" destId="{182BA385-E943-4F65-B982-42D3A80D76C4}" srcOrd="10" destOrd="0" presId="urn:microsoft.com/office/officeart/2005/8/layout/radial3"/>
    <dgm:cxn modelId="{880B3104-FA5F-424E-AFCD-4C6DCDCAFA5E}" type="presParOf" srcId="{F155C4E1-4248-47BB-915E-403DEDB6CB0B}" destId="{13CED260-1966-45A1-9199-F0FCD3BB778F}" srcOrd="11" destOrd="0" presId="urn:microsoft.com/office/officeart/2005/8/layout/radial3"/>
    <dgm:cxn modelId="{63067284-AE0F-46F3-B6C8-F8FBD7ABC93E}" type="presParOf" srcId="{F155C4E1-4248-47BB-915E-403DEDB6CB0B}" destId="{9627151B-F13B-4D63-91A9-83E58D21B51F}" srcOrd="12" destOrd="0" presId="urn:microsoft.com/office/officeart/2005/8/layout/radial3"/>
    <dgm:cxn modelId="{9DCF70C8-5936-4B0B-A399-9DECC97C3238}" type="presParOf" srcId="{F155C4E1-4248-47BB-915E-403DEDB6CB0B}" destId="{91C7E237-AE85-4592-B6D7-572CE431EBCD}" srcOrd="13" destOrd="0" presId="urn:microsoft.com/office/officeart/2005/8/layout/radial3"/>
    <dgm:cxn modelId="{BC725B1F-30CB-4C12-8EC8-26E26D9FE415}" type="presParOf" srcId="{F155C4E1-4248-47BB-915E-403DEDB6CB0B}" destId="{42E1A379-DC4E-44F1-A8C3-54629857D883}" srcOrd="14" destOrd="0" presId="urn:microsoft.com/office/officeart/2005/8/layout/radial3"/>
    <dgm:cxn modelId="{AA0617D6-53BD-46F7-A111-6AA79D48BEAB}" type="presParOf" srcId="{F155C4E1-4248-47BB-915E-403DEDB6CB0B}" destId="{2551DDA7-B81E-4ABD-A32B-8C51ECC07607}" srcOrd="15" destOrd="0" presId="urn:microsoft.com/office/officeart/2005/8/layout/radial3"/>
    <dgm:cxn modelId="{AAC75BBD-0728-49F1-BD69-45BE8762B370}" type="presParOf" srcId="{F155C4E1-4248-47BB-915E-403DEDB6CB0B}" destId="{528D113F-1236-49C8-BD35-4DFEFC1627FE}" srcOrd="16" destOrd="0" presId="urn:microsoft.com/office/officeart/2005/8/layout/radial3"/>
    <dgm:cxn modelId="{485B4EA3-3D2B-4DC6-9866-7CD2373537E7}" type="presParOf" srcId="{F155C4E1-4248-47BB-915E-403DEDB6CB0B}" destId="{8580ADC0-2F91-4786-B1C5-7FF0B1CD4A44}" srcOrd="17" destOrd="0" presId="urn:microsoft.com/office/officeart/2005/8/layout/radial3"/>
    <dgm:cxn modelId="{D6F15F6C-EAFA-44CD-9459-756A55FC4733}" type="presParOf" srcId="{F155C4E1-4248-47BB-915E-403DEDB6CB0B}" destId="{CC7A903F-A368-4915-9DC7-8B483B99A772}" srcOrd="18" destOrd="0" presId="urn:microsoft.com/office/officeart/2005/8/layout/radial3"/>
    <dgm:cxn modelId="{2353D177-436C-4AEC-B250-E0B9411F2850}" type="presParOf" srcId="{F155C4E1-4248-47BB-915E-403DEDB6CB0B}" destId="{3CD6605D-ED98-4E8C-A32A-A6A729CAB829}" srcOrd="19"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99DE7C-293C-4952-BAD4-535DB1785045}" type="doc">
      <dgm:prSet loTypeId="urn:microsoft.com/office/officeart/2005/8/layout/gear1" loCatId="cycle" qsTypeId="urn:microsoft.com/office/officeart/2005/8/quickstyle/simple1" qsCatId="simple" csTypeId="urn:microsoft.com/office/officeart/2005/8/colors/accent2_1" csCatId="accent2" phldr="1"/>
      <dgm:spPr/>
    </dgm:pt>
    <dgm:pt modelId="{87F124D3-29E4-4F20-B61F-844DFEDFBD23}">
      <dgm:prSet phldrT="[テキスト]" custT="1"/>
      <dgm:spPr>
        <a:blipFill rotWithShape="0">
          <a:blip xmlns:r="http://schemas.openxmlformats.org/officeDocument/2006/relationships" r:embed="rId1"/>
          <a:stretch>
            <a:fillRect/>
          </a:stretch>
        </a:blipFill>
      </dgm:spPr>
      <dgm:t>
        <a:bodyPr/>
        <a:lstStyle/>
        <a:p>
          <a:r>
            <a:rPr kumimoji="1" lang="ja-JP" altLang="en-US" sz="2400" dirty="0" smtClean="0">
              <a:solidFill>
                <a:schemeClr val="bg1"/>
              </a:solidFill>
              <a:latin typeface="AR P丸ゴシック体M" pitchFamily="50" charset="-128"/>
              <a:ea typeface="AR P丸ゴシック体M" pitchFamily="50" charset="-128"/>
            </a:rPr>
            <a:t>維持期</a:t>
          </a:r>
          <a:endParaRPr kumimoji="1" lang="ja-JP" altLang="en-US" sz="2400" dirty="0">
            <a:solidFill>
              <a:schemeClr val="bg1"/>
            </a:solidFill>
            <a:latin typeface="AR P丸ゴシック体M" pitchFamily="50" charset="-128"/>
            <a:ea typeface="AR P丸ゴシック体M" pitchFamily="50" charset="-128"/>
          </a:endParaRPr>
        </a:p>
      </dgm:t>
    </dgm:pt>
    <dgm:pt modelId="{546D3764-09A9-4ECD-AF64-09C9726022E1}" type="parTrans" cxnId="{D578D8D6-BF93-4A59-A62F-937B95770448}">
      <dgm:prSet/>
      <dgm:spPr/>
      <dgm:t>
        <a:bodyPr/>
        <a:lstStyle/>
        <a:p>
          <a:endParaRPr kumimoji="1" lang="ja-JP" altLang="en-US">
            <a:latin typeface="AR P丸ゴシック体M" pitchFamily="50" charset="-128"/>
            <a:ea typeface="AR P丸ゴシック体M" pitchFamily="50" charset="-128"/>
          </a:endParaRPr>
        </a:p>
      </dgm:t>
    </dgm:pt>
    <dgm:pt modelId="{CCB50AB1-918A-4B76-8BFB-307D432F35D1}" type="sibTrans" cxnId="{D578D8D6-BF93-4A59-A62F-937B95770448}">
      <dgm:prSet/>
      <dgm:spPr/>
      <dgm:t>
        <a:bodyPr/>
        <a:lstStyle/>
        <a:p>
          <a:endParaRPr kumimoji="1" lang="ja-JP" altLang="en-US">
            <a:latin typeface="AR P丸ゴシック体M" pitchFamily="50" charset="-128"/>
            <a:ea typeface="AR P丸ゴシック体M" pitchFamily="50" charset="-128"/>
          </a:endParaRPr>
        </a:p>
      </dgm:t>
    </dgm:pt>
    <dgm:pt modelId="{B25D2602-8C22-46B8-A8C5-90D9925119CF}">
      <dgm:prSet phldrT="[テキスト]" custT="1"/>
      <dgm:spPr>
        <a:blipFill rotWithShape="0">
          <a:blip xmlns:r="http://schemas.openxmlformats.org/officeDocument/2006/relationships" r:embed="rId2"/>
          <a:stretch>
            <a:fillRect/>
          </a:stretch>
        </a:blipFill>
        <a:ln w="44450">
          <a:solidFill>
            <a:srgbClr val="FF0000"/>
          </a:solidFill>
        </a:ln>
      </dgm:spPr>
      <dgm:t>
        <a:bodyPr/>
        <a:lstStyle/>
        <a:p>
          <a:r>
            <a:rPr kumimoji="1" lang="ja-JP" altLang="en-US" sz="2400" b="1" dirty="0" smtClean="0">
              <a:solidFill>
                <a:schemeClr val="bg1"/>
              </a:solidFill>
              <a:latin typeface="AR P丸ゴシック体M" pitchFamily="50" charset="-128"/>
              <a:ea typeface="AR P丸ゴシック体M" pitchFamily="50" charset="-128"/>
            </a:rPr>
            <a:t>回復期</a:t>
          </a:r>
          <a:endParaRPr kumimoji="1" lang="ja-JP" altLang="en-US" sz="2400" b="1" dirty="0">
            <a:solidFill>
              <a:schemeClr val="bg1"/>
            </a:solidFill>
            <a:latin typeface="AR P丸ゴシック体M" pitchFamily="50" charset="-128"/>
            <a:ea typeface="AR P丸ゴシック体M" pitchFamily="50" charset="-128"/>
          </a:endParaRPr>
        </a:p>
      </dgm:t>
    </dgm:pt>
    <dgm:pt modelId="{E92EA609-7585-46EA-8467-12792AB6EC40}" type="parTrans" cxnId="{383CFFAD-CCFA-4024-B2F5-B3AF4A2FAA4E}">
      <dgm:prSet/>
      <dgm:spPr/>
      <dgm:t>
        <a:bodyPr/>
        <a:lstStyle/>
        <a:p>
          <a:endParaRPr kumimoji="1" lang="ja-JP" altLang="en-US">
            <a:latin typeface="AR P丸ゴシック体M" pitchFamily="50" charset="-128"/>
            <a:ea typeface="AR P丸ゴシック体M" pitchFamily="50" charset="-128"/>
          </a:endParaRPr>
        </a:p>
      </dgm:t>
    </dgm:pt>
    <dgm:pt modelId="{85DA8E94-DE86-449C-9A18-B780948D6C19}" type="sibTrans" cxnId="{383CFFAD-CCFA-4024-B2F5-B3AF4A2FAA4E}">
      <dgm:prSet/>
      <dgm:spPr/>
      <dgm:t>
        <a:bodyPr/>
        <a:lstStyle/>
        <a:p>
          <a:endParaRPr kumimoji="1" lang="ja-JP" altLang="en-US">
            <a:latin typeface="AR P丸ゴシック体M" pitchFamily="50" charset="-128"/>
            <a:ea typeface="AR P丸ゴシック体M" pitchFamily="50" charset="-128"/>
          </a:endParaRPr>
        </a:p>
      </dgm:t>
    </dgm:pt>
    <dgm:pt modelId="{1C5A7761-90BF-41F6-92F7-0AD8DB67B93C}">
      <dgm:prSet phldrT="[テキスト]" custT="1"/>
      <dgm:spPr>
        <a:blipFill rotWithShape="0">
          <a:blip xmlns:r="http://schemas.openxmlformats.org/officeDocument/2006/relationships" r:embed="rId3"/>
          <a:stretch>
            <a:fillRect/>
          </a:stretch>
        </a:blipFill>
      </dgm:spPr>
      <dgm:t>
        <a:bodyPr/>
        <a:lstStyle/>
        <a:p>
          <a:r>
            <a:rPr kumimoji="1" lang="ja-JP" altLang="en-US" sz="2400" dirty="0" smtClean="0">
              <a:solidFill>
                <a:schemeClr val="bg1"/>
              </a:solidFill>
              <a:latin typeface="AR P丸ゴシック体M" pitchFamily="50" charset="-128"/>
              <a:ea typeface="AR P丸ゴシック体M" pitchFamily="50" charset="-128"/>
            </a:rPr>
            <a:t>急性期</a:t>
          </a:r>
          <a:endParaRPr kumimoji="1" lang="ja-JP" altLang="en-US" sz="2400" dirty="0">
            <a:solidFill>
              <a:schemeClr val="bg1"/>
            </a:solidFill>
            <a:latin typeface="AR P丸ゴシック体M" pitchFamily="50" charset="-128"/>
            <a:ea typeface="AR P丸ゴシック体M" pitchFamily="50" charset="-128"/>
          </a:endParaRPr>
        </a:p>
      </dgm:t>
    </dgm:pt>
    <dgm:pt modelId="{6CE0D363-88F7-48C2-95B2-C837E4548FDA}" type="parTrans" cxnId="{97857563-858B-42E1-BDE9-8F27A424221D}">
      <dgm:prSet/>
      <dgm:spPr/>
      <dgm:t>
        <a:bodyPr/>
        <a:lstStyle/>
        <a:p>
          <a:endParaRPr kumimoji="1" lang="ja-JP" altLang="en-US">
            <a:latin typeface="AR P丸ゴシック体M" pitchFamily="50" charset="-128"/>
            <a:ea typeface="AR P丸ゴシック体M" pitchFamily="50" charset="-128"/>
          </a:endParaRPr>
        </a:p>
      </dgm:t>
    </dgm:pt>
    <dgm:pt modelId="{257B4A01-C220-4B57-9D79-1FC938F34FD2}" type="sibTrans" cxnId="{97857563-858B-42E1-BDE9-8F27A424221D}">
      <dgm:prSet/>
      <dgm:spPr/>
      <dgm:t>
        <a:bodyPr/>
        <a:lstStyle/>
        <a:p>
          <a:endParaRPr kumimoji="1" lang="ja-JP" altLang="en-US">
            <a:latin typeface="AR P丸ゴシック体M" pitchFamily="50" charset="-128"/>
            <a:ea typeface="AR P丸ゴシック体M" pitchFamily="50" charset="-128"/>
          </a:endParaRPr>
        </a:p>
      </dgm:t>
    </dgm:pt>
    <dgm:pt modelId="{EB1B294A-3955-448E-8BD3-1CC095C0B6BF}" type="pres">
      <dgm:prSet presAssocID="{6D99DE7C-293C-4952-BAD4-535DB1785045}" presName="composite" presStyleCnt="0">
        <dgm:presLayoutVars>
          <dgm:chMax val="3"/>
          <dgm:animLvl val="lvl"/>
          <dgm:resizeHandles val="exact"/>
        </dgm:presLayoutVars>
      </dgm:prSet>
      <dgm:spPr/>
    </dgm:pt>
    <dgm:pt modelId="{38FE3A18-B076-4511-B571-D4FF2FA43445}" type="pres">
      <dgm:prSet presAssocID="{87F124D3-29E4-4F20-B61F-844DFEDFBD23}" presName="gear1" presStyleLbl="node1" presStyleIdx="0" presStyleCnt="3" custScaleX="86111" custScaleY="83251" custLinFactNeighborX="-4463" custLinFactNeighborY="2970">
        <dgm:presLayoutVars>
          <dgm:chMax val="1"/>
          <dgm:bulletEnabled val="1"/>
        </dgm:presLayoutVars>
      </dgm:prSet>
      <dgm:spPr/>
      <dgm:t>
        <a:bodyPr/>
        <a:lstStyle/>
        <a:p>
          <a:endParaRPr kumimoji="1" lang="ja-JP" altLang="en-US"/>
        </a:p>
      </dgm:t>
    </dgm:pt>
    <dgm:pt modelId="{04660C7F-D19F-47E4-AEB1-7FD32C52E26E}" type="pres">
      <dgm:prSet presAssocID="{87F124D3-29E4-4F20-B61F-844DFEDFBD23}" presName="gear1srcNode" presStyleLbl="node1" presStyleIdx="0" presStyleCnt="3"/>
      <dgm:spPr/>
      <dgm:t>
        <a:bodyPr/>
        <a:lstStyle/>
        <a:p>
          <a:endParaRPr kumimoji="1" lang="ja-JP" altLang="en-US"/>
        </a:p>
      </dgm:t>
    </dgm:pt>
    <dgm:pt modelId="{27906F1B-86F1-4C6F-A1D9-036DB883DF91}" type="pres">
      <dgm:prSet presAssocID="{87F124D3-29E4-4F20-B61F-844DFEDFBD23}" presName="gear1dstNode" presStyleLbl="node1" presStyleIdx="0" presStyleCnt="3"/>
      <dgm:spPr/>
      <dgm:t>
        <a:bodyPr/>
        <a:lstStyle/>
        <a:p>
          <a:endParaRPr kumimoji="1" lang="ja-JP" altLang="en-US"/>
        </a:p>
      </dgm:t>
    </dgm:pt>
    <dgm:pt modelId="{08358697-DDD0-4EB8-80F3-B575155141B8}" type="pres">
      <dgm:prSet presAssocID="{B25D2602-8C22-46B8-A8C5-90D9925119CF}" presName="gear2" presStyleLbl="node1" presStyleIdx="1" presStyleCnt="3" custScaleX="111695" custScaleY="107366">
        <dgm:presLayoutVars>
          <dgm:chMax val="1"/>
          <dgm:bulletEnabled val="1"/>
        </dgm:presLayoutVars>
      </dgm:prSet>
      <dgm:spPr/>
      <dgm:t>
        <a:bodyPr/>
        <a:lstStyle/>
        <a:p>
          <a:endParaRPr kumimoji="1" lang="ja-JP" altLang="en-US"/>
        </a:p>
      </dgm:t>
    </dgm:pt>
    <dgm:pt modelId="{085A42EF-BE2B-40F0-993E-B02FF2D6FD27}" type="pres">
      <dgm:prSet presAssocID="{B25D2602-8C22-46B8-A8C5-90D9925119CF}" presName="gear2srcNode" presStyleLbl="node1" presStyleIdx="1" presStyleCnt="3"/>
      <dgm:spPr/>
      <dgm:t>
        <a:bodyPr/>
        <a:lstStyle/>
        <a:p>
          <a:endParaRPr kumimoji="1" lang="ja-JP" altLang="en-US"/>
        </a:p>
      </dgm:t>
    </dgm:pt>
    <dgm:pt modelId="{F8853849-9AFA-4409-952C-0C6AB1C01553}" type="pres">
      <dgm:prSet presAssocID="{B25D2602-8C22-46B8-A8C5-90D9925119CF}" presName="gear2dstNode" presStyleLbl="node1" presStyleIdx="1" presStyleCnt="3"/>
      <dgm:spPr/>
      <dgm:t>
        <a:bodyPr/>
        <a:lstStyle/>
        <a:p>
          <a:endParaRPr kumimoji="1" lang="ja-JP" altLang="en-US"/>
        </a:p>
      </dgm:t>
    </dgm:pt>
    <dgm:pt modelId="{0713016B-B876-40F0-961F-324C1C6E780B}" type="pres">
      <dgm:prSet presAssocID="{1C5A7761-90BF-41F6-92F7-0AD8DB67B93C}" presName="gear3" presStyleLbl="node1" presStyleIdx="2" presStyleCnt="3"/>
      <dgm:spPr/>
      <dgm:t>
        <a:bodyPr/>
        <a:lstStyle/>
        <a:p>
          <a:endParaRPr kumimoji="1" lang="ja-JP" altLang="en-US"/>
        </a:p>
      </dgm:t>
    </dgm:pt>
    <dgm:pt modelId="{0E0C306F-518B-40A0-9B5C-595C9C345D1F}" type="pres">
      <dgm:prSet presAssocID="{1C5A7761-90BF-41F6-92F7-0AD8DB67B93C}" presName="gear3tx" presStyleLbl="node1" presStyleIdx="2" presStyleCnt="3">
        <dgm:presLayoutVars>
          <dgm:chMax val="1"/>
          <dgm:bulletEnabled val="1"/>
        </dgm:presLayoutVars>
      </dgm:prSet>
      <dgm:spPr/>
      <dgm:t>
        <a:bodyPr/>
        <a:lstStyle/>
        <a:p>
          <a:endParaRPr kumimoji="1" lang="ja-JP" altLang="en-US"/>
        </a:p>
      </dgm:t>
    </dgm:pt>
    <dgm:pt modelId="{3D9A4E33-A7ED-40F8-9DDC-DB5FEF850433}" type="pres">
      <dgm:prSet presAssocID="{1C5A7761-90BF-41F6-92F7-0AD8DB67B93C}" presName="gear3srcNode" presStyleLbl="node1" presStyleIdx="2" presStyleCnt="3"/>
      <dgm:spPr/>
      <dgm:t>
        <a:bodyPr/>
        <a:lstStyle/>
        <a:p>
          <a:endParaRPr kumimoji="1" lang="ja-JP" altLang="en-US"/>
        </a:p>
      </dgm:t>
    </dgm:pt>
    <dgm:pt modelId="{DD16A419-B367-4CA1-B8DC-11FCA4B9CA9F}" type="pres">
      <dgm:prSet presAssocID="{1C5A7761-90BF-41F6-92F7-0AD8DB67B93C}" presName="gear3dstNode" presStyleLbl="node1" presStyleIdx="2" presStyleCnt="3"/>
      <dgm:spPr/>
      <dgm:t>
        <a:bodyPr/>
        <a:lstStyle/>
        <a:p>
          <a:endParaRPr kumimoji="1" lang="ja-JP" altLang="en-US"/>
        </a:p>
      </dgm:t>
    </dgm:pt>
    <dgm:pt modelId="{BCD25628-2107-4CF3-B6B4-B3EF71AA3F95}" type="pres">
      <dgm:prSet presAssocID="{CCB50AB1-918A-4B76-8BFB-307D432F35D1}" presName="connector1" presStyleLbl="sibTrans2D1" presStyleIdx="0" presStyleCnt="3" custLinFactNeighborX="-8727" custLinFactNeighborY="2821"/>
      <dgm:spPr/>
      <dgm:t>
        <a:bodyPr/>
        <a:lstStyle/>
        <a:p>
          <a:endParaRPr kumimoji="1" lang="ja-JP" altLang="en-US"/>
        </a:p>
      </dgm:t>
    </dgm:pt>
    <dgm:pt modelId="{90441918-E14C-4E89-8F17-25A69698E264}" type="pres">
      <dgm:prSet presAssocID="{85DA8E94-DE86-449C-9A18-B780948D6C19}" presName="connector2" presStyleLbl="sibTrans2D1" presStyleIdx="1" presStyleCnt="3"/>
      <dgm:spPr/>
      <dgm:t>
        <a:bodyPr/>
        <a:lstStyle/>
        <a:p>
          <a:endParaRPr kumimoji="1" lang="ja-JP" altLang="en-US"/>
        </a:p>
      </dgm:t>
    </dgm:pt>
    <dgm:pt modelId="{EE236192-484F-4AB8-9FF5-43970447BE3D}" type="pres">
      <dgm:prSet presAssocID="{257B4A01-C220-4B57-9D79-1FC938F34FD2}" presName="connector3" presStyleLbl="sibTrans2D1" presStyleIdx="2" presStyleCnt="3"/>
      <dgm:spPr/>
      <dgm:t>
        <a:bodyPr/>
        <a:lstStyle/>
        <a:p>
          <a:endParaRPr kumimoji="1" lang="ja-JP" altLang="en-US"/>
        </a:p>
      </dgm:t>
    </dgm:pt>
  </dgm:ptLst>
  <dgm:cxnLst>
    <dgm:cxn modelId="{E317B821-9E50-48A5-A881-20A48B6427A7}" type="presOf" srcId="{B25D2602-8C22-46B8-A8C5-90D9925119CF}" destId="{085A42EF-BE2B-40F0-993E-B02FF2D6FD27}" srcOrd="1" destOrd="0" presId="urn:microsoft.com/office/officeart/2005/8/layout/gear1"/>
    <dgm:cxn modelId="{97857563-858B-42E1-BDE9-8F27A424221D}" srcId="{6D99DE7C-293C-4952-BAD4-535DB1785045}" destId="{1C5A7761-90BF-41F6-92F7-0AD8DB67B93C}" srcOrd="2" destOrd="0" parTransId="{6CE0D363-88F7-48C2-95B2-C837E4548FDA}" sibTransId="{257B4A01-C220-4B57-9D79-1FC938F34FD2}"/>
    <dgm:cxn modelId="{FD20960B-0420-4EE0-81BA-98ED7039BE11}" type="presOf" srcId="{85DA8E94-DE86-449C-9A18-B780948D6C19}" destId="{90441918-E14C-4E89-8F17-25A69698E264}" srcOrd="0" destOrd="0" presId="urn:microsoft.com/office/officeart/2005/8/layout/gear1"/>
    <dgm:cxn modelId="{58A9F7BA-9194-4084-B3C2-45B04D8C737F}" type="presOf" srcId="{1C5A7761-90BF-41F6-92F7-0AD8DB67B93C}" destId="{DD16A419-B367-4CA1-B8DC-11FCA4B9CA9F}" srcOrd="3" destOrd="0" presId="urn:microsoft.com/office/officeart/2005/8/layout/gear1"/>
    <dgm:cxn modelId="{383CFFAD-CCFA-4024-B2F5-B3AF4A2FAA4E}" srcId="{6D99DE7C-293C-4952-BAD4-535DB1785045}" destId="{B25D2602-8C22-46B8-A8C5-90D9925119CF}" srcOrd="1" destOrd="0" parTransId="{E92EA609-7585-46EA-8467-12792AB6EC40}" sibTransId="{85DA8E94-DE86-449C-9A18-B780948D6C19}"/>
    <dgm:cxn modelId="{91AEB190-61DF-4D3E-9DF3-9F932A265589}" type="presOf" srcId="{87F124D3-29E4-4F20-B61F-844DFEDFBD23}" destId="{27906F1B-86F1-4C6F-A1D9-036DB883DF91}" srcOrd="2" destOrd="0" presId="urn:microsoft.com/office/officeart/2005/8/layout/gear1"/>
    <dgm:cxn modelId="{EF90B652-5D2E-4D4F-8CD2-6E8EDF99E414}" type="presOf" srcId="{1C5A7761-90BF-41F6-92F7-0AD8DB67B93C}" destId="{0713016B-B876-40F0-961F-324C1C6E780B}" srcOrd="0" destOrd="0" presId="urn:microsoft.com/office/officeart/2005/8/layout/gear1"/>
    <dgm:cxn modelId="{49599A51-6D63-4888-856E-116CD8BACBE6}" type="presOf" srcId="{B25D2602-8C22-46B8-A8C5-90D9925119CF}" destId="{08358697-DDD0-4EB8-80F3-B575155141B8}" srcOrd="0" destOrd="0" presId="urn:microsoft.com/office/officeart/2005/8/layout/gear1"/>
    <dgm:cxn modelId="{8450A636-EA2B-4D75-A170-140E3D81862A}" type="presOf" srcId="{CCB50AB1-918A-4B76-8BFB-307D432F35D1}" destId="{BCD25628-2107-4CF3-B6B4-B3EF71AA3F95}" srcOrd="0" destOrd="0" presId="urn:microsoft.com/office/officeart/2005/8/layout/gear1"/>
    <dgm:cxn modelId="{D578D8D6-BF93-4A59-A62F-937B95770448}" srcId="{6D99DE7C-293C-4952-BAD4-535DB1785045}" destId="{87F124D3-29E4-4F20-B61F-844DFEDFBD23}" srcOrd="0" destOrd="0" parTransId="{546D3764-09A9-4ECD-AF64-09C9726022E1}" sibTransId="{CCB50AB1-918A-4B76-8BFB-307D432F35D1}"/>
    <dgm:cxn modelId="{F07D3960-AF66-4BD4-A814-2E942AD2BEAA}" type="presOf" srcId="{B25D2602-8C22-46B8-A8C5-90D9925119CF}" destId="{F8853849-9AFA-4409-952C-0C6AB1C01553}" srcOrd="2" destOrd="0" presId="urn:microsoft.com/office/officeart/2005/8/layout/gear1"/>
    <dgm:cxn modelId="{EF34E01B-4FF4-4F86-A2CF-5A22F0FB3FB8}" type="presOf" srcId="{6D99DE7C-293C-4952-BAD4-535DB1785045}" destId="{EB1B294A-3955-448E-8BD3-1CC095C0B6BF}" srcOrd="0" destOrd="0" presId="urn:microsoft.com/office/officeart/2005/8/layout/gear1"/>
    <dgm:cxn modelId="{DCEDC8D2-8734-4CF0-8253-7A208FEA2011}" type="presOf" srcId="{87F124D3-29E4-4F20-B61F-844DFEDFBD23}" destId="{38FE3A18-B076-4511-B571-D4FF2FA43445}" srcOrd="0" destOrd="0" presId="urn:microsoft.com/office/officeart/2005/8/layout/gear1"/>
    <dgm:cxn modelId="{8A8FC288-C70D-4C1E-B56F-662A08D56927}" type="presOf" srcId="{87F124D3-29E4-4F20-B61F-844DFEDFBD23}" destId="{04660C7F-D19F-47E4-AEB1-7FD32C52E26E}" srcOrd="1" destOrd="0" presId="urn:microsoft.com/office/officeart/2005/8/layout/gear1"/>
    <dgm:cxn modelId="{BE9EB173-F6E4-4CB7-87F9-CAFD38E66DCE}" type="presOf" srcId="{1C5A7761-90BF-41F6-92F7-0AD8DB67B93C}" destId="{3D9A4E33-A7ED-40F8-9DDC-DB5FEF850433}" srcOrd="2" destOrd="0" presId="urn:microsoft.com/office/officeart/2005/8/layout/gear1"/>
    <dgm:cxn modelId="{52C7BB0F-5551-400F-828C-C323E1EA717A}" type="presOf" srcId="{1C5A7761-90BF-41F6-92F7-0AD8DB67B93C}" destId="{0E0C306F-518B-40A0-9B5C-595C9C345D1F}" srcOrd="1" destOrd="0" presId="urn:microsoft.com/office/officeart/2005/8/layout/gear1"/>
    <dgm:cxn modelId="{6FDB4467-F179-4620-B1AE-10FBB46B0B89}" type="presOf" srcId="{257B4A01-C220-4B57-9D79-1FC938F34FD2}" destId="{EE236192-484F-4AB8-9FF5-43970447BE3D}" srcOrd="0" destOrd="0" presId="urn:microsoft.com/office/officeart/2005/8/layout/gear1"/>
    <dgm:cxn modelId="{770B77BD-DBB0-4573-8BA3-9F807DB185CC}" type="presParOf" srcId="{EB1B294A-3955-448E-8BD3-1CC095C0B6BF}" destId="{38FE3A18-B076-4511-B571-D4FF2FA43445}" srcOrd="0" destOrd="0" presId="urn:microsoft.com/office/officeart/2005/8/layout/gear1"/>
    <dgm:cxn modelId="{9C5DAEC1-DC12-416A-B723-B986ED4A9C80}" type="presParOf" srcId="{EB1B294A-3955-448E-8BD3-1CC095C0B6BF}" destId="{04660C7F-D19F-47E4-AEB1-7FD32C52E26E}" srcOrd="1" destOrd="0" presId="urn:microsoft.com/office/officeart/2005/8/layout/gear1"/>
    <dgm:cxn modelId="{09F3567F-33AA-4282-A7EA-00D0E9595D58}" type="presParOf" srcId="{EB1B294A-3955-448E-8BD3-1CC095C0B6BF}" destId="{27906F1B-86F1-4C6F-A1D9-036DB883DF91}" srcOrd="2" destOrd="0" presId="urn:microsoft.com/office/officeart/2005/8/layout/gear1"/>
    <dgm:cxn modelId="{E9B30A90-5F1E-4FA0-AAB9-EC3F897B50E6}" type="presParOf" srcId="{EB1B294A-3955-448E-8BD3-1CC095C0B6BF}" destId="{08358697-DDD0-4EB8-80F3-B575155141B8}" srcOrd="3" destOrd="0" presId="urn:microsoft.com/office/officeart/2005/8/layout/gear1"/>
    <dgm:cxn modelId="{20F364A0-B49D-4F5A-AC94-19D1B6F4ECBF}" type="presParOf" srcId="{EB1B294A-3955-448E-8BD3-1CC095C0B6BF}" destId="{085A42EF-BE2B-40F0-993E-B02FF2D6FD27}" srcOrd="4" destOrd="0" presId="urn:microsoft.com/office/officeart/2005/8/layout/gear1"/>
    <dgm:cxn modelId="{9FF7C6A9-B35D-49A5-9AE4-F9E03A101286}" type="presParOf" srcId="{EB1B294A-3955-448E-8BD3-1CC095C0B6BF}" destId="{F8853849-9AFA-4409-952C-0C6AB1C01553}" srcOrd="5" destOrd="0" presId="urn:microsoft.com/office/officeart/2005/8/layout/gear1"/>
    <dgm:cxn modelId="{C3F52B66-4511-43E0-976B-729227FEE372}" type="presParOf" srcId="{EB1B294A-3955-448E-8BD3-1CC095C0B6BF}" destId="{0713016B-B876-40F0-961F-324C1C6E780B}" srcOrd="6" destOrd="0" presId="urn:microsoft.com/office/officeart/2005/8/layout/gear1"/>
    <dgm:cxn modelId="{02313563-DD6E-4421-AFBC-0F1F98802B47}" type="presParOf" srcId="{EB1B294A-3955-448E-8BD3-1CC095C0B6BF}" destId="{0E0C306F-518B-40A0-9B5C-595C9C345D1F}" srcOrd="7" destOrd="0" presId="urn:microsoft.com/office/officeart/2005/8/layout/gear1"/>
    <dgm:cxn modelId="{8E3426B2-9B0F-46BC-9E9A-08FE266E8744}" type="presParOf" srcId="{EB1B294A-3955-448E-8BD3-1CC095C0B6BF}" destId="{3D9A4E33-A7ED-40F8-9DDC-DB5FEF850433}" srcOrd="8" destOrd="0" presId="urn:microsoft.com/office/officeart/2005/8/layout/gear1"/>
    <dgm:cxn modelId="{71CB508D-F8D4-4C88-BBBC-6904F8CE40BD}" type="presParOf" srcId="{EB1B294A-3955-448E-8BD3-1CC095C0B6BF}" destId="{DD16A419-B367-4CA1-B8DC-11FCA4B9CA9F}" srcOrd="9" destOrd="0" presId="urn:microsoft.com/office/officeart/2005/8/layout/gear1"/>
    <dgm:cxn modelId="{6E326242-3A7E-4968-B717-CCC6C1BAA064}" type="presParOf" srcId="{EB1B294A-3955-448E-8BD3-1CC095C0B6BF}" destId="{BCD25628-2107-4CF3-B6B4-B3EF71AA3F95}" srcOrd="10" destOrd="0" presId="urn:microsoft.com/office/officeart/2005/8/layout/gear1"/>
    <dgm:cxn modelId="{7FE4DC37-AF70-4ADF-9D08-418002827F75}" type="presParOf" srcId="{EB1B294A-3955-448E-8BD3-1CC095C0B6BF}" destId="{90441918-E14C-4E89-8F17-25A69698E264}" srcOrd="11" destOrd="0" presId="urn:microsoft.com/office/officeart/2005/8/layout/gear1"/>
    <dgm:cxn modelId="{64629DB2-0054-4CBA-A6AD-F4BD64F4A6AE}" type="presParOf" srcId="{EB1B294A-3955-448E-8BD3-1CC095C0B6BF}" destId="{EE236192-484F-4AB8-9FF5-43970447BE3D}"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060D6F-8560-4138-B1FB-1D7D9EF35425}" type="doc">
      <dgm:prSet loTypeId="urn:microsoft.com/office/officeart/2005/8/layout/chevron2" loCatId="list" qsTypeId="urn:microsoft.com/office/officeart/2005/8/quickstyle/simple1" qsCatId="simple" csTypeId="urn:microsoft.com/office/officeart/2005/8/colors/accent1_5" csCatId="accent1" phldr="1"/>
      <dgm:spPr/>
      <dgm:t>
        <a:bodyPr/>
        <a:lstStyle/>
        <a:p>
          <a:endParaRPr kumimoji="1" lang="ja-JP" altLang="en-US"/>
        </a:p>
      </dgm:t>
    </dgm:pt>
    <dgm:pt modelId="{78344177-B723-4F68-BD74-10D7605F45D2}">
      <dgm:prSet phldrT="[テキスト]"/>
      <dgm:spPr/>
      <dgm:t>
        <a:bodyPr/>
        <a:lstStyle/>
        <a:p>
          <a:r>
            <a:rPr kumimoji="1" lang="ja-JP" altLang="en-US" dirty="0" smtClean="0">
              <a:latin typeface="AR P丸ゴシック体M" pitchFamily="50" charset="-128"/>
              <a:ea typeface="AR P丸ゴシック体M" pitchFamily="50" charset="-128"/>
            </a:rPr>
            <a:t>急性期</a:t>
          </a:r>
          <a:endParaRPr kumimoji="1" lang="en-US" altLang="ja-JP" dirty="0" smtClean="0">
            <a:latin typeface="AR P丸ゴシック体M" pitchFamily="50" charset="-128"/>
            <a:ea typeface="AR P丸ゴシック体M" pitchFamily="50" charset="-128"/>
          </a:endParaRPr>
        </a:p>
      </dgm:t>
    </dgm:pt>
    <dgm:pt modelId="{BD586665-65DB-40A8-8A91-560F07CCD5F0}" type="parTrans" cxnId="{2BFF6C22-05A5-4BED-A487-9DCD1466C687}">
      <dgm:prSet/>
      <dgm:spPr/>
      <dgm:t>
        <a:bodyPr/>
        <a:lstStyle/>
        <a:p>
          <a:endParaRPr kumimoji="1" lang="ja-JP" altLang="en-US"/>
        </a:p>
      </dgm:t>
    </dgm:pt>
    <dgm:pt modelId="{670102E4-FC13-43CD-8718-BEB5CC85E7DE}" type="sibTrans" cxnId="{2BFF6C22-05A5-4BED-A487-9DCD1466C687}">
      <dgm:prSet/>
      <dgm:spPr/>
      <dgm:t>
        <a:bodyPr/>
        <a:lstStyle/>
        <a:p>
          <a:endParaRPr kumimoji="1" lang="ja-JP" altLang="en-US"/>
        </a:p>
      </dgm:t>
    </dgm:pt>
    <dgm:pt modelId="{F8C7826D-7B6A-40A4-A116-38CD208F76B0}">
      <dgm:prSet phldrT="[テキスト]" custT="1"/>
      <dgm:spPr/>
      <dgm:t>
        <a:bodyPr/>
        <a:lstStyle/>
        <a:p>
          <a:r>
            <a:rPr kumimoji="1" lang="ja-JP" altLang="en-US" sz="1300" dirty="0" smtClean="0">
              <a:latin typeface="AR P丸ゴシック体M" pitchFamily="50" charset="-128"/>
              <a:ea typeface="AR P丸ゴシック体M" pitchFamily="50" charset="-128"/>
            </a:rPr>
            <a:t>患者背景を早期に把握する必要がある</a:t>
          </a:r>
          <a:endParaRPr kumimoji="1" lang="ja-JP" altLang="en-US" sz="1300" dirty="0">
            <a:latin typeface="AR P丸ゴシック体M" pitchFamily="50" charset="-128"/>
            <a:ea typeface="AR P丸ゴシック体M" pitchFamily="50" charset="-128"/>
          </a:endParaRPr>
        </a:p>
      </dgm:t>
    </dgm:pt>
    <dgm:pt modelId="{275ADFD2-CECA-4F47-B1AE-3FE68F2404B3}" type="parTrans" cxnId="{BD683491-14F4-4C46-B4C0-68BA4CBADE6B}">
      <dgm:prSet/>
      <dgm:spPr/>
      <dgm:t>
        <a:bodyPr/>
        <a:lstStyle/>
        <a:p>
          <a:endParaRPr kumimoji="1" lang="ja-JP" altLang="en-US"/>
        </a:p>
      </dgm:t>
    </dgm:pt>
    <dgm:pt modelId="{21E133A2-7818-4856-B01D-16BC5F01F5D1}" type="sibTrans" cxnId="{BD683491-14F4-4C46-B4C0-68BA4CBADE6B}">
      <dgm:prSet/>
      <dgm:spPr/>
      <dgm:t>
        <a:bodyPr/>
        <a:lstStyle/>
        <a:p>
          <a:endParaRPr kumimoji="1" lang="ja-JP" altLang="en-US"/>
        </a:p>
      </dgm:t>
    </dgm:pt>
    <dgm:pt modelId="{B322E561-6AEB-4897-9010-918CCFA837A0}">
      <dgm:prSet phldrT="[テキスト]" custT="1"/>
      <dgm:spPr/>
      <dgm:t>
        <a:bodyPr/>
        <a:lstStyle/>
        <a:p>
          <a:r>
            <a:rPr kumimoji="1" lang="ja-JP" altLang="en-US" sz="1300" dirty="0" smtClean="0">
              <a:latin typeface="AR P丸ゴシック体M" pitchFamily="50" charset="-128"/>
              <a:ea typeface="AR P丸ゴシック体M" pitchFamily="50" charset="-128"/>
            </a:rPr>
            <a:t>在院日数が伸びてきた</a:t>
          </a:r>
          <a:endParaRPr kumimoji="1" lang="ja-JP" altLang="en-US" sz="1300" dirty="0">
            <a:latin typeface="AR P丸ゴシック体M" pitchFamily="50" charset="-128"/>
            <a:ea typeface="AR P丸ゴシック体M" pitchFamily="50" charset="-128"/>
          </a:endParaRPr>
        </a:p>
      </dgm:t>
    </dgm:pt>
    <dgm:pt modelId="{825D39C1-96C4-48CC-9A88-35FB9DB8E5D7}" type="parTrans" cxnId="{7C83EAF9-79A7-4CC2-A4DD-EB294D7CD85E}">
      <dgm:prSet/>
      <dgm:spPr/>
      <dgm:t>
        <a:bodyPr/>
        <a:lstStyle/>
        <a:p>
          <a:endParaRPr kumimoji="1" lang="ja-JP" altLang="en-US"/>
        </a:p>
      </dgm:t>
    </dgm:pt>
    <dgm:pt modelId="{13F780DD-F9DF-43D0-892B-FA91F3F23222}" type="sibTrans" cxnId="{7C83EAF9-79A7-4CC2-A4DD-EB294D7CD85E}">
      <dgm:prSet/>
      <dgm:spPr/>
      <dgm:t>
        <a:bodyPr/>
        <a:lstStyle/>
        <a:p>
          <a:endParaRPr kumimoji="1" lang="ja-JP" altLang="en-US"/>
        </a:p>
      </dgm:t>
    </dgm:pt>
    <dgm:pt modelId="{7690BD5D-FADA-4C92-9E61-A94B98BE63D9}">
      <dgm:prSet phldrT="[テキスト]"/>
      <dgm:spPr/>
      <dgm:t>
        <a:bodyPr/>
        <a:lstStyle/>
        <a:p>
          <a:r>
            <a:rPr kumimoji="1" lang="ja-JP" altLang="en-US" dirty="0" smtClean="0">
              <a:latin typeface="AR P丸ゴシック体M" pitchFamily="50" charset="-128"/>
              <a:ea typeface="AR P丸ゴシック体M" pitchFamily="50" charset="-128"/>
            </a:rPr>
            <a:t>回復期</a:t>
          </a:r>
          <a:endParaRPr kumimoji="1" lang="ja-JP" altLang="en-US" dirty="0">
            <a:latin typeface="AR P丸ゴシック体M" pitchFamily="50" charset="-128"/>
            <a:ea typeface="AR P丸ゴシック体M" pitchFamily="50" charset="-128"/>
          </a:endParaRPr>
        </a:p>
      </dgm:t>
    </dgm:pt>
    <dgm:pt modelId="{A88DDB68-46A0-404C-B480-1288740908B8}" type="parTrans" cxnId="{EA8797FF-E80F-4831-8ACB-6D45C19A312B}">
      <dgm:prSet/>
      <dgm:spPr/>
      <dgm:t>
        <a:bodyPr/>
        <a:lstStyle/>
        <a:p>
          <a:endParaRPr kumimoji="1" lang="ja-JP" altLang="en-US"/>
        </a:p>
      </dgm:t>
    </dgm:pt>
    <dgm:pt modelId="{87B503FD-85CB-4597-ACF3-0D28297426B5}" type="sibTrans" cxnId="{EA8797FF-E80F-4831-8ACB-6D45C19A312B}">
      <dgm:prSet/>
      <dgm:spPr/>
      <dgm:t>
        <a:bodyPr/>
        <a:lstStyle/>
        <a:p>
          <a:endParaRPr kumimoji="1" lang="ja-JP" altLang="en-US"/>
        </a:p>
      </dgm:t>
    </dgm:pt>
    <dgm:pt modelId="{8C350B0C-7F48-400D-ADB3-89574742AB6F}">
      <dgm:prSet phldrT="[テキスト]"/>
      <dgm:spPr/>
      <dgm:t>
        <a:bodyPr/>
        <a:lstStyle/>
        <a:p>
          <a:r>
            <a:rPr kumimoji="1" lang="ja-JP" altLang="en-US" dirty="0" smtClean="0">
              <a:latin typeface="AR P丸ゴシック体M" pitchFamily="50" charset="-128"/>
              <a:ea typeface="AR P丸ゴシック体M" pitchFamily="50" charset="-128"/>
            </a:rPr>
            <a:t>回復期に療養患者がいる</a:t>
          </a:r>
          <a:endParaRPr kumimoji="1" lang="ja-JP" altLang="en-US" dirty="0">
            <a:latin typeface="AR P丸ゴシック体M" pitchFamily="50" charset="-128"/>
            <a:ea typeface="AR P丸ゴシック体M" pitchFamily="50" charset="-128"/>
          </a:endParaRPr>
        </a:p>
      </dgm:t>
    </dgm:pt>
    <dgm:pt modelId="{02072BD9-E0C9-487B-97B4-00E060E623F9}" type="parTrans" cxnId="{48008621-E868-4A12-854D-A7DA7CD152DF}">
      <dgm:prSet/>
      <dgm:spPr/>
      <dgm:t>
        <a:bodyPr/>
        <a:lstStyle/>
        <a:p>
          <a:endParaRPr kumimoji="1" lang="ja-JP" altLang="en-US"/>
        </a:p>
      </dgm:t>
    </dgm:pt>
    <dgm:pt modelId="{D2626252-92A0-4972-9B23-911B59AC8747}" type="sibTrans" cxnId="{48008621-E868-4A12-854D-A7DA7CD152DF}">
      <dgm:prSet/>
      <dgm:spPr/>
      <dgm:t>
        <a:bodyPr/>
        <a:lstStyle/>
        <a:p>
          <a:endParaRPr kumimoji="1" lang="ja-JP" altLang="en-US"/>
        </a:p>
      </dgm:t>
    </dgm:pt>
    <dgm:pt modelId="{003470D2-8C37-4108-BCFD-EEE22E16D3B6}">
      <dgm:prSet phldrT="[テキスト]"/>
      <dgm:spPr/>
      <dgm:t>
        <a:bodyPr/>
        <a:lstStyle/>
        <a:p>
          <a:r>
            <a:rPr kumimoji="1" lang="ja-JP" altLang="en-US" dirty="0" smtClean="0">
              <a:latin typeface="AR P丸ゴシック体M" pitchFamily="50" charset="-128"/>
              <a:ea typeface="AR P丸ゴシック体M" pitchFamily="50" charset="-128"/>
            </a:rPr>
            <a:t>看護のリハ提供が不十分</a:t>
          </a:r>
          <a:endParaRPr kumimoji="1" lang="ja-JP" altLang="en-US" dirty="0">
            <a:latin typeface="AR P丸ゴシック体M" pitchFamily="50" charset="-128"/>
            <a:ea typeface="AR P丸ゴシック体M" pitchFamily="50" charset="-128"/>
          </a:endParaRPr>
        </a:p>
      </dgm:t>
    </dgm:pt>
    <dgm:pt modelId="{568FE4EE-B27F-4E6F-BDD3-640BC4A9A2B3}" type="parTrans" cxnId="{9419FB0C-DA9C-48DB-BD4A-276E6533DBFF}">
      <dgm:prSet/>
      <dgm:spPr/>
      <dgm:t>
        <a:bodyPr/>
        <a:lstStyle/>
        <a:p>
          <a:endParaRPr kumimoji="1" lang="ja-JP" altLang="en-US"/>
        </a:p>
      </dgm:t>
    </dgm:pt>
    <dgm:pt modelId="{2C6D6A4A-02A0-4231-8220-351129D16594}" type="sibTrans" cxnId="{9419FB0C-DA9C-48DB-BD4A-276E6533DBFF}">
      <dgm:prSet/>
      <dgm:spPr/>
      <dgm:t>
        <a:bodyPr/>
        <a:lstStyle/>
        <a:p>
          <a:endParaRPr kumimoji="1" lang="ja-JP" altLang="en-US"/>
        </a:p>
      </dgm:t>
    </dgm:pt>
    <dgm:pt modelId="{062EB3A2-FF80-437E-8FD7-18F93D7E6342}">
      <dgm:prSet phldrT="[テキスト]"/>
      <dgm:spPr/>
      <dgm:t>
        <a:bodyPr/>
        <a:lstStyle/>
        <a:p>
          <a:r>
            <a:rPr kumimoji="1" lang="ja-JP" altLang="en-US" dirty="0" smtClean="0">
              <a:latin typeface="AR P丸ゴシック体M" pitchFamily="50" charset="-128"/>
              <a:ea typeface="AR P丸ゴシック体M" pitchFamily="50" charset="-128"/>
            </a:rPr>
            <a:t>維持期</a:t>
          </a:r>
          <a:endParaRPr kumimoji="1" lang="ja-JP" altLang="en-US" dirty="0">
            <a:latin typeface="AR P丸ゴシック体M" pitchFamily="50" charset="-128"/>
            <a:ea typeface="AR P丸ゴシック体M" pitchFamily="50" charset="-128"/>
          </a:endParaRPr>
        </a:p>
      </dgm:t>
    </dgm:pt>
    <dgm:pt modelId="{5FDCEC80-C3BD-43CE-B316-4C1C14FC39C4}" type="parTrans" cxnId="{2A09BF56-E277-41E1-B766-3FFBAB78EA26}">
      <dgm:prSet/>
      <dgm:spPr/>
      <dgm:t>
        <a:bodyPr/>
        <a:lstStyle/>
        <a:p>
          <a:endParaRPr kumimoji="1" lang="ja-JP" altLang="en-US"/>
        </a:p>
      </dgm:t>
    </dgm:pt>
    <dgm:pt modelId="{FBD53E68-F718-4D78-AC39-99252DD9E68D}" type="sibTrans" cxnId="{2A09BF56-E277-41E1-B766-3FFBAB78EA26}">
      <dgm:prSet/>
      <dgm:spPr/>
      <dgm:t>
        <a:bodyPr/>
        <a:lstStyle/>
        <a:p>
          <a:endParaRPr kumimoji="1" lang="ja-JP" altLang="en-US"/>
        </a:p>
      </dgm:t>
    </dgm:pt>
    <dgm:pt modelId="{623A5D96-8568-4FF5-9B75-6C7790FE4046}">
      <dgm:prSet phldrT="[テキスト]"/>
      <dgm:spPr/>
      <dgm:t>
        <a:bodyPr/>
        <a:lstStyle/>
        <a:p>
          <a:r>
            <a:rPr kumimoji="1" lang="ja-JP" altLang="en-US" dirty="0" smtClean="0">
              <a:latin typeface="AR P丸ゴシック体M" pitchFamily="50" charset="-128"/>
              <a:ea typeface="AR P丸ゴシック体M" pitchFamily="50" charset="-128"/>
            </a:rPr>
            <a:t>療養病院、老健、待機者が多く入れない</a:t>
          </a:r>
          <a:endParaRPr kumimoji="1" lang="ja-JP" altLang="en-US" dirty="0">
            <a:latin typeface="AR P丸ゴシック体M" pitchFamily="50" charset="-128"/>
            <a:ea typeface="AR P丸ゴシック体M" pitchFamily="50" charset="-128"/>
          </a:endParaRPr>
        </a:p>
      </dgm:t>
    </dgm:pt>
    <dgm:pt modelId="{6617554E-1200-41BF-83EF-71C62A447355}" type="parTrans" cxnId="{F3D4FF76-2E08-4109-B383-3E228163B952}">
      <dgm:prSet/>
      <dgm:spPr/>
      <dgm:t>
        <a:bodyPr/>
        <a:lstStyle/>
        <a:p>
          <a:endParaRPr kumimoji="1" lang="ja-JP" altLang="en-US"/>
        </a:p>
      </dgm:t>
    </dgm:pt>
    <dgm:pt modelId="{77FCFF27-E45E-428D-A9DA-C4638FFB12AF}" type="sibTrans" cxnId="{F3D4FF76-2E08-4109-B383-3E228163B952}">
      <dgm:prSet/>
      <dgm:spPr/>
      <dgm:t>
        <a:bodyPr/>
        <a:lstStyle/>
        <a:p>
          <a:endParaRPr kumimoji="1" lang="ja-JP" altLang="en-US"/>
        </a:p>
      </dgm:t>
    </dgm:pt>
    <dgm:pt modelId="{1DB7EF91-AFAB-493E-913C-155DC3E3E2CE}">
      <dgm:prSet phldrT="[テキスト]"/>
      <dgm:spPr/>
      <dgm:t>
        <a:bodyPr/>
        <a:lstStyle/>
        <a:p>
          <a:r>
            <a:rPr kumimoji="1" lang="ja-JP" altLang="en-US" dirty="0" smtClean="0">
              <a:latin typeface="AR P丸ゴシック体M" pitchFamily="50" charset="-128"/>
              <a:ea typeface="AR P丸ゴシック体M" pitchFamily="50" charset="-128"/>
            </a:rPr>
            <a:t>認知症対応が難しい</a:t>
          </a:r>
          <a:endParaRPr kumimoji="1" lang="ja-JP" altLang="en-US" dirty="0">
            <a:latin typeface="AR P丸ゴシック体M" pitchFamily="50" charset="-128"/>
            <a:ea typeface="AR P丸ゴシック体M" pitchFamily="50" charset="-128"/>
          </a:endParaRPr>
        </a:p>
      </dgm:t>
    </dgm:pt>
    <dgm:pt modelId="{095D3F82-FE06-4E5E-9B0F-8B09BE828E35}" type="parTrans" cxnId="{D8F700E3-F476-4E51-A2DA-119ADFEDB5AA}">
      <dgm:prSet/>
      <dgm:spPr/>
      <dgm:t>
        <a:bodyPr/>
        <a:lstStyle/>
        <a:p>
          <a:endParaRPr kumimoji="1" lang="ja-JP" altLang="en-US"/>
        </a:p>
      </dgm:t>
    </dgm:pt>
    <dgm:pt modelId="{7A37891E-0E80-4B75-AD98-9E1C2E6019AA}" type="sibTrans" cxnId="{D8F700E3-F476-4E51-A2DA-119ADFEDB5AA}">
      <dgm:prSet/>
      <dgm:spPr/>
      <dgm:t>
        <a:bodyPr/>
        <a:lstStyle/>
        <a:p>
          <a:endParaRPr kumimoji="1" lang="ja-JP" altLang="en-US"/>
        </a:p>
      </dgm:t>
    </dgm:pt>
    <dgm:pt modelId="{2915A0B9-DAF7-4FA3-801D-3CEC4D939D82}">
      <dgm:prSet phldrT="[テキスト]" custT="1"/>
      <dgm:spPr/>
      <dgm:t>
        <a:bodyPr/>
        <a:lstStyle/>
        <a:p>
          <a:r>
            <a:rPr kumimoji="1" lang="ja-JP" altLang="en-US" sz="1300" dirty="0" smtClean="0">
              <a:latin typeface="AR P丸ゴシック体M" pitchFamily="50" charset="-128"/>
              <a:ea typeface="AR P丸ゴシック体M" pitchFamily="50" charset="-128"/>
            </a:rPr>
            <a:t>院内スタッフのパスに対する温度差</a:t>
          </a:r>
          <a:endParaRPr kumimoji="1" lang="ja-JP" altLang="en-US" sz="1300" dirty="0">
            <a:latin typeface="AR P丸ゴシック体M" pitchFamily="50" charset="-128"/>
            <a:ea typeface="AR P丸ゴシック体M" pitchFamily="50" charset="-128"/>
          </a:endParaRPr>
        </a:p>
      </dgm:t>
    </dgm:pt>
    <dgm:pt modelId="{F8D21517-1234-43E8-875D-9ECA2579F4E4}" type="parTrans" cxnId="{85BB7076-D12B-42C1-9A5D-0335271C0284}">
      <dgm:prSet/>
      <dgm:spPr/>
      <dgm:t>
        <a:bodyPr/>
        <a:lstStyle/>
        <a:p>
          <a:endParaRPr kumimoji="1" lang="ja-JP" altLang="en-US"/>
        </a:p>
      </dgm:t>
    </dgm:pt>
    <dgm:pt modelId="{44FEE911-CEAF-45C9-AAB2-497133F3F77C}" type="sibTrans" cxnId="{85BB7076-D12B-42C1-9A5D-0335271C0284}">
      <dgm:prSet/>
      <dgm:spPr/>
      <dgm:t>
        <a:bodyPr/>
        <a:lstStyle/>
        <a:p>
          <a:endParaRPr kumimoji="1" lang="ja-JP" altLang="en-US"/>
        </a:p>
      </dgm:t>
    </dgm:pt>
    <dgm:pt modelId="{8D5CB214-6820-4BBC-869A-71C81F685B7C}">
      <dgm:prSet phldrT="[テキスト]"/>
      <dgm:spPr/>
      <dgm:t>
        <a:bodyPr/>
        <a:lstStyle/>
        <a:p>
          <a:r>
            <a:rPr kumimoji="1" lang="ja-JP" altLang="en-US" dirty="0" smtClean="0">
              <a:latin typeface="AR P丸ゴシック体M" pitchFamily="50" charset="-128"/>
              <a:ea typeface="AR P丸ゴシック体M" pitchFamily="50" charset="-128"/>
            </a:rPr>
            <a:t>施設の都合で転院・・・リハビリが途中</a:t>
          </a:r>
          <a:endParaRPr kumimoji="1" lang="ja-JP" altLang="en-US" dirty="0">
            <a:latin typeface="AR P丸ゴシック体M" pitchFamily="50" charset="-128"/>
            <a:ea typeface="AR P丸ゴシック体M" pitchFamily="50" charset="-128"/>
          </a:endParaRPr>
        </a:p>
      </dgm:t>
    </dgm:pt>
    <dgm:pt modelId="{0D27CDE2-546D-4A8E-89D6-42BDFB58DA52}" type="parTrans" cxnId="{CD21746A-4203-44B0-B58A-326BDAB44B4E}">
      <dgm:prSet/>
      <dgm:spPr/>
      <dgm:t>
        <a:bodyPr/>
        <a:lstStyle/>
        <a:p>
          <a:endParaRPr kumimoji="1" lang="ja-JP" altLang="en-US"/>
        </a:p>
      </dgm:t>
    </dgm:pt>
    <dgm:pt modelId="{0A533A69-D499-495A-8554-B4CDD2FD50B8}" type="sibTrans" cxnId="{CD21746A-4203-44B0-B58A-326BDAB44B4E}">
      <dgm:prSet/>
      <dgm:spPr/>
      <dgm:t>
        <a:bodyPr/>
        <a:lstStyle/>
        <a:p>
          <a:endParaRPr kumimoji="1" lang="ja-JP" altLang="en-US"/>
        </a:p>
      </dgm:t>
    </dgm:pt>
    <dgm:pt modelId="{60AB8018-EF09-444A-B3C3-D94CF4390F59}">
      <dgm:prSet phldrT="[テキスト]"/>
      <dgm:spPr/>
      <dgm:t>
        <a:bodyPr/>
        <a:lstStyle/>
        <a:p>
          <a:r>
            <a:rPr kumimoji="1" lang="ja-JP" altLang="en-US" dirty="0" smtClean="0">
              <a:latin typeface="AR P丸ゴシック体M" pitchFamily="50" charset="-128"/>
              <a:ea typeface="AR P丸ゴシック体M" pitchFamily="50" charset="-128"/>
            </a:rPr>
            <a:t>リハのゴールが見えない　　　　　　　退院前カンファレンス</a:t>
          </a:r>
          <a:endParaRPr kumimoji="1" lang="ja-JP" altLang="en-US" dirty="0">
            <a:latin typeface="AR P丸ゴシック体M" pitchFamily="50" charset="-128"/>
            <a:ea typeface="AR P丸ゴシック体M" pitchFamily="50" charset="-128"/>
          </a:endParaRPr>
        </a:p>
      </dgm:t>
    </dgm:pt>
    <dgm:pt modelId="{8933A62B-7DA7-4554-BBE4-9FD2F34E307E}" type="parTrans" cxnId="{098C2E8E-B7A3-4F05-9E0F-C81E4C6EED7F}">
      <dgm:prSet/>
      <dgm:spPr/>
      <dgm:t>
        <a:bodyPr/>
        <a:lstStyle/>
        <a:p>
          <a:endParaRPr kumimoji="1" lang="ja-JP" altLang="en-US"/>
        </a:p>
      </dgm:t>
    </dgm:pt>
    <dgm:pt modelId="{51212F3F-6E0A-44E9-ACBE-0B667104E8CA}" type="sibTrans" cxnId="{098C2E8E-B7A3-4F05-9E0F-C81E4C6EED7F}">
      <dgm:prSet/>
      <dgm:spPr/>
      <dgm:t>
        <a:bodyPr/>
        <a:lstStyle/>
        <a:p>
          <a:endParaRPr kumimoji="1" lang="ja-JP" altLang="en-US"/>
        </a:p>
      </dgm:t>
    </dgm:pt>
    <dgm:pt modelId="{D0A63A29-DCC4-4029-AA05-A6EB15AB928D}" type="pres">
      <dgm:prSet presAssocID="{80060D6F-8560-4138-B1FB-1D7D9EF35425}" presName="linearFlow" presStyleCnt="0">
        <dgm:presLayoutVars>
          <dgm:dir/>
          <dgm:animLvl val="lvl"/>
          <dgm:resizeHandles val="exact"/>
        </dgm:presLayoutVars>
      </dgm:prSet>
      <dgm:spPr/>
      <dgm:t>
        <a:bodyPr/>
        <a:lstStyle/>
        <a:p>
          <a:endParaRPr kumimoji="1" lang="ja-JP" altLang="en-US"/>
        </a:p>
      </dgm:t>
    </dgm:pt>
    <dgm:pt modelId="{C78C1527-06FB-4FDC-AFD9-7847AA83EE6D}" type="pres">
      <dgm:prSet presAssocID="{78344177-B723-4F68-BD74-10D7605F45D2}" presName="composite" presStyleCnt="0"/>
      <dgm:spPr/>
    </dgm:pt>
    <dgm:pt modelId="{51DBADB0-5C37-4DDC-B1DE-2171560E70A7}" type="pres">
      <dgm:prSet presAssocID="{78344177-B723-4F68-BD74-10D7605F45D2}" presName="parentText" presStyleLbl="alignNode1" presStyleIdx="0" presStyleCnt="3">
        <dgm:presLayoutVars>
          <dgm:chMax val="1"/>
          <dgm:bulletEnabled val="1"/>
        </dgm:presLayoutVars>
      </dgm:prSet>
      <dgm:spPr/>
      <dgm:t>
        <a:bodyPr/>
        <a:lstStyle/>
        <a:p>
          <a:endParaRPr kumimoji="1" lang="ja-JP" altLang="en-US"/>
        </a:p>
      </dgm:t>
    </dgm:pt>
    <dgm:pt modelId="{BDF9547F-4E80-45C1-8FAF-377419FA6059}" type="pres">
      <dgm:prSet presAssocID="{78344177-B723-4F68-BD74-10D7605F45D2}" presName="descendantText" presStyleLbl="alignAcc1" presStyleIdx="0" presStyleCnt="3">
        <dgm:presLayoutVars>
          <dgm:bulletEnabled val="1"/>
        </dgm:presLayoutVars>
      </dgm:prSet>
      <dgm:spPr/>
      <dgm:t>
        <a:bodyPr/>
        <a:lstStyle/>
        <a:p>
          <a:endParaRPr kumimoji="1" lang="ja-JP" altLang="en-US"/>
        </a:p>
      </dgm:t>
    </dgm:pt>
    <dgm:pt modelId="{209DC1C3-0E92-497E-B803-AA318A8FD283}" type="pres">
      <dgm:prSet presAssocID="{670102E4-FC13-43CD-8718-BEB5CC85E7DE}" presName="sp" presStyleCnt="0"/>
      <dgm:spPr/>
    </dgm:pt>
    <dgm:pt modelId="{78888116-64ED-4594-B98D-298242FCC8CE}" type="pres">
      <dgm:prSet presAssocID="{7690BD5D-FADA-4C92-9E61-A94B98BE63D9}" presName="composite" presStyleCnt="0"/>
      <dgm:spPr/>
    </dgm:pt>
    <dgm:pt modelId="{36722645-D36E-47BC-B316-51BD1DB2A2F4}" type="pres">
      <dgm:prSet presAssocID="{7690BD5D-FADA-4C92-9E61-A94B98BE63D9}" presName="parentText" presStyleLbl="alignNode1" presStyleIdx="1" presStyleCnt="3">
        <dgm:presLayoutVars>
          <dgm:chMax val="1"/>
          <dgm:bulletEnabled val="1"/>
        </dgm:presLayoutVars>
      </dgm:prSet>
      <dgm:spPr/>
      <dgm:t>
        <a:bodyPr/>
        <a:lstStyle/>
        <a:p>
          <a:endParaRPr kumimoji="1" lang="ja-JP" altLang="en-US"/>
        </a:p>
      </dgm:t>
    </dgm:pt>
    <dgm:pt modelId="{1062AF89-AA79-49D7-9C7F-807AFA81F58E}" type="pres">
      <dgm:prSet presAssocID="{7690BD5D-FADA-4C92-9E61-A94B98BE63D9}" presName="descendantText" presStyleLbl="alignAcc1" presStyleIdx="1" presStyleCnt="3">
        <dgm:presLayoutVars>
          <dgm:bulletEnabled val="1"/>
        </dgm:presLayoutVars>
      </dgm:prSet>
      <dgm:spPr/>
      <dgm:t>
        <a:bodyPr/>
        <a:lstStyle/>
        <a:p>
          <a:endParaRPr kumimoji="1" lang="ja-JP" altLang="en-US"/>
        </a:p>
      </dgm:t>
    </dgm:pt>
    <dgm:pt modelId="{7512657C-6A86-4826-B440-3B371EB600B7}" type="pres">
      <dgm:prSet presAssocID="{87B503FD-85CB-4597-ACF3-0D28297426B5}" presName="sp" presStyleCnt="0"/>
      <dgm:spPr/>
    </dgm:pt>
    <dgm:pt modelId="{D54786B7-4F18-4687-968E-3BE24E1804A0}" type="pres">
      <dgm:prSet presAssocID="{062EB3A2-FF80-437E-8FD7-18F93D7E6342}" presName="composite" presStyleCnt="0"/>
      <dgm:spPr/>
    </dgm:pt>
    <dgm:pt modelId="{367512B9-9087-464E-9AA7-022765657D81}" type="pres">
      <dgm:prSet presAssocID="{062EB3A2-FF80-437E-8FD7-18F93D7E6342}" presName="parentText" presStyleLbl="alignNode1" presStyleIdx="2" presStyleCnt="3">
        <dgm:presLayoutVars>
          <dgm:chMax val="1"/>
          <dgm:bulletEnabled val="1"/>
        </dgm:presLayoutVars>
      </dgm:prSet>
      <dgm:spPr/>
      <dgm:t>
        <a:bodyPr/>
        <a:lstStyle/>
        <a:p>
          <a:endParaRPr kumimoji="1" lang="ja-JP" altLang="en-US"/>
        </a:p>
      </dgm:t>
    </dgm:pt>
    <dgm:pt modelId="{2FEA8782-F2EB-4557-9C57-7BC71B849E54}" type="pres">
      <dgm:prSet presAssocID="{062EB3A2-FF80-437E-8FD7-18F93D7E6342}" presName="descendantText" presStyleLbl="alignAcc1" presStyleIdx="2" presStyleCnt="3">
        <dgm:presLayoutVars>
          <dgm:bulletEnabled val="1"/>
        </dgm:presLayoutVars>
      </dgm:prSet>
      <dgm:spPr/>
      <dgm:t>
        <a:bodyPr/>
        <a:lstStyle/>
        <a:p>
          <a:endParaRPr kumimoji="1" lang="ja-JP" altLang="en-US"/>
        </a:p>
      </dgm:t>
    </dgm:pt>
  </dgm:ptLst>
  <dgm:cxnLst>
    <dgm:cxn modelId="{CD21746A-4203-44B0-B58A-326BDAB44B4E}" srcId="{7690BD5D-FADA-4C92-9E61-A94B98BE63D9}" destId="{8D5CB214-6820-4BBC-869A-71C81F685B7C}" srcOrd="1" destOrd="0" parTransId="{0D27CDE2-546D-4A8E-89D6-42BDFB58DA52}" sibTransId="{0A533A69-D499-495A-8554-B4CDD2FD50B8}"/>
    <dgm:cxn modelId="{098C2E8E-B7A3-4F05-9E0F-C81E4C6EED7F}" srcId="{062EB3A2-FF80-437E-8FD7-18F93D7E6342}" destId="{60AB8018-EF09-444A-B3C3-D94CF4390F59}" srcOrd="2" destOrd="0" parTransId="{8933A62B-7DA7-4554-BBE4-9FD2F34E307E}" sibTransId="{51212F3F-6E0A-44E9-ACBE-0B667104E8CA}"/>
    <dgm:cxn modelId="{9419FB0C-DA9C-48DB-BD4A-276E6533DBFF}" srcId="{7690BD5D-FADA-4C92-9E61-A94B98BE63D9}" destId="{003470D2-8C37-4108-BCFD-EEE22E16D3B6}" srcOrd="2" destOrd="0" parTransId="{568FE4EE-B27F-4E6F-BDD3-640BC4A9A2B3}" sibTransId="{2C6D6A4A-02A0-4231-8220-351129D16594}"/>
    <dgm:cxn modelId="{CB240E59-E2CE-4301-90A5-27294E75B698}" type="presOf" srcId="{80060D6F-8560-4138-B1FB-1D7D9EF35425}" destId="{D0A63A29-DCC4-4029-AA05-A6EB15AB928D}" srcOrd="0" destOrd="0" presId="urn:microsoft.com/office/officeart/2005/8/layout/chevron2"/>
    <dgm:cxn modelId="{9B5CF53A-C874-4B2B-A7DD-2071A14DE407}" type="presOf" srcId="{8C350B0C-7F48-400D-ADB3-89574742AB6F}" destId="{1062AF89-AA79-49D7-9C7F-807AFA81F58E}" srcOrd="0" destOrd="0" presId="urn:microsoft.com/office/officeart/2005/8/layout/chevron2"/>
    <dgm:cxn modelId="{A0407C71-594E-43F2-B918-E6C4A0819DDC}" type="presOf" srcId="{003470D2-8C37-4108-BCFD-EEE22E16D3B6}" destId="{1062AF89-AA79-49D7-9C7F-807AFA81F58E}" srcOrd="0" destOrd="2" presId="urn:microsoft.com/office/officeart/2005/8/layout/chevron2"/>
    <dgm:cxn modelId="{9225256D-80BA-4BA3-BC3F-61CF9B93ACBE}" type="presOf" srcId="{623A5D96-8568-4FF5-9B75-6C7790FE4046}" destId="{2FEA8782-F2EB-4557-9C57-7BC71B849E54}" srcOrd="0" destOrd="0" presId="urn:microsoft.com/office/officeart/2005/8/layout/chevron2"/>
    <dgm:cxn modelId="{15DFE7B5-510F-47B3-8E1C-84D647BF4C62}" type="presOf" srcId="{2915A0B9-DAF7-4FA3-801D-3CEC4D939D82}" destId="{BDF9547F-4E80-45C1-8FAF-377419FA6059}" srcOrd="0" destOrd="1" presId="urn:microsoft.com/office/officeart/2005/8/layout/chevron2"/>
    <dgm:cxn modelId="{BD683491-14F4-4C46-B4C0-68BA4CBADE6B}" srcId="{78344177-B723-4F68-BD74-10D7605F45D2}" destId="{F8C7826D-7B6A-40A4-A116-38CD208F76B0}" srcOrd="0" destOrd="0" parTransId="{275ADFD2-CECA-4F47-B1AE-3FE68F2404B3}" sibTransId="{21E133A2-7818-4856-B01D-16BC5F01F5D1}"/>
    <dgm:cxn modelId="{2A09BF56-E277-41E1-B766-3FFBAB78EA26}" srcId="{80060D6F-8560-4138-B1FB-1D7D9EF35425}" destId="{062EB3A2-FF80-437E-8FD7-18F93D7E6342}" srcOrd="2" destOrd="0" parTransId="{5FDCEC80-C3BD-43CE-B316-4C1C14FC39C4}" sibTransId="{FBD53E68-F718-4D78-AC39-99252DD9E68D}"/>
    <dgm:cxn modelId="{89FF97C0-5272-47B9-A405-84A93C221969}" type="presOf" srcId="{1DB7EF91-AFAB-493E-913C-155DC3E3E2CE}" destId="{2FEA8782-F2EB-4557-9C57-7BC71B849E54}" srcOrd="0" destOrd="1" presId="urn:microsoft.com/office/officeart/2005/8/layout/chevron2"/>
    <dgm:cxn modelId="{68396813-98FD-4078-838F-799CB71B5319}" type="presOf" srcId="{60AB8018-EF09-444A-B3C3-D94CF4390F59}" destId="{2FEA8782-F2EB-4557-9C57-7BC71B849E54}" srcOrd="0" destOrd="2" presId="urn:microsoft.com/office/officeart/2005/8/layout/chevron2"/>
    <dgm:cxn modelId="{F3D4FF76-2E08-4109-B383-3E228163B952}" srcId="{062EB3A2-FF80-437E-8FD7-18F93D7E6342}" destId="{623A5D96-8568-4FF5-9B75-6C7790FE4046}" srcOrd="0" destOrd="0" parTransId="{6617554E-1200-41BF-83EF-71C62A447355}" sibTransId="{77FCFF27-E45E-428D-A9DA-C4638FFB12AF}"/>
    <dgm:cxn modelId="{48008621-E868-4A12-854D-A7DA7CD152DF}" srcId="{7690BD5D-FADA-4C92-9E61-A94B98BE63D9}" destId="{8C350B0C-7F48-400D-ADB3-89574742AB6F}" srcOrd="0" destOrd="0" parTransId="{02072BD9-E0C9-487B-97B4-00E060E623F9}" sibTransId="{D2626252-92A0-4972-9B23-911B59AC8747}"/>
    <dgm:cxn modelId="{2BFF6C22-05A5-4BED-A487-9DCD1466C687}" srcId="{80060D6F-8560-4138-B1FB-1D7D9EF35425}" destId="{78344177-B723-4F68-BD74-10D7605F45D2}" srcOrd="0" destOrd="0" parTransId="{BD586665-65DB-40A8-8A91-560F07CCD5F0}" sibTransId="{670102E4-FC13-43CD-8718-BEB5CC85E7DE}"/>
    <dgm:cxn modelId="{7D08F7C0-B550-45CE-B162-EC0B4739A7DB}" type="presOf" srcId="{8D5CB214-6820-4BBC-869A-71C81F685B7C}" destId="{1062AF89-AA79-49D7-9C7F-807AFA81F58E}" srcOrd="0" destOrd="1" presId="urn:microsoft.com/office/officeart/2005/8/layout/chevron2"/>
    <dgm:cxn modelId="{7C83EAF9-79A7-4CC2-A4DD-EB294D7CD85E}" srcId="{78344177-B723-4F68-BD74-10D7605F45D2}" destId="{B322E561-6AEB-4897-9010-918CCFA837A0}" srcOrd="2" destOrd="0" parTransId="{825D39C1-96C4-48CC-9A88-35FB9DB8E5D7}" sibTransId="{13F780DD-F9DF-43D0-892B-FA91F3F23222}"/>
    <dgm:cxn modelId="{5F98561F-C2F0-4F3D-A3D4-A2C66F306D60}" type="presOf" srcId="{F8C7826D-7B6A-40A4-A116-38CD208F76B0}" destId="{BDF9547F-4E80-45C1-8FAF-377419FA6059}" srcOrd="0" destOrd="0" presId="urn:microsoft.com/office/officeart/2005/8/layout/chevron2"/>
    <dgm:cxn modelId="{52E8F586-C873-4D9C-960E-E72B6562F4F1}" type="presOf" srcId="{062EB3A2-FF80-437E-8FD7-18F93D7E6342}" destId="{367512B9-9087-464E-9AA7-022765657D81}" srcOrd="0" destOrd="0" presId="urn:microsoft.com/office/officeart/2005/8/layout/chevron2"/>
    <dgm:cxn modelId="{85BB7076-D12B-42C1-9A5D-0335271C0284}" srcId="{78344177-B723-4F68-BD74-10D7605F45D2}" destId="{2915A0B9-DAF7-4FA3-801D-3CEC4D939D82}" srcOrd="1" destOrd="0" parTransId="{F8D21517-1234-43E8-875D-9ECA2579F4E4}" sibTransId="{44FEE911-CEAF-45C9-AAB2-497133F3F77C}"/>
    <dgm:cxn modelId="{1BA7ED6D-047F-4AF2-A54B-5B2494E65263}" type="presOf" srcId="{7690BD5D-FADA-4C92-9E61-A94B98BE63D9}" destId="{36722645-D36E-47BC-B316-51BD1DB2A2F4}" srcOrd="0" destOrd="0" presId="urn:microsoft.com/office/officeart/2005/8/layout/chevron2"/>
    <dgm:cxn modelId="{D8F700E3-F476-4E51-A2DA-119ADFEDB5AA}" srcId="{062EB3A2-FF80-437E-8FD7-18F93D7E6342}" destId="{1DB7EF91-AFAB-493E-913C-155DC3E3E2CE}" srcOrd="1" destOrd="0" parTransId="{095D3F82-FE06-4E5E-9B0F-8B09BE828E35}" sibTransId="{7A37891E-0E80-4B75-AD98-9E1C2E6019AA}"/>
    <dgm:cxn modelId="{7386C5AE-4277-4BC4-BC58-25E9615B6008}" type="presOf" srcId="{B322E561-6AEB-4897-9010-918CCFA837A0}" destId="{BDF9547F-4E80-45C1-8FAF-377419FA6059}" srcOrd="0" destOrd="2" presId="urn:microsoft.com/office/officeart/2005/8/layout/chevron2"/>
    <dgm:cxn modelId="{EA8797FF-E80F-4831-8ACB-6D45C19A312B}" srcId="{80060D6F-8560-4138-B1FB-1D7D9EF35425}" destId="{7690BD5D-FADA-4C92-9E61-A94B98BE63D9}" srcOrd="1" destOrd="0" parTransId="{A88DDB68-46A0-404C-B480-1288740908B8}" sibTransId="{87B503FD-85CB-4597-ACF3-0D28297426B5}"/>
    <dgm:cxn modelId="{11DD79F3-1724-4320-915D-279794EF2AFB}" type="presOf" srcId="{78344177-B723-4F68-BD74-10D7605F45D2}" destId="{51DBADB0-5C37-4DDC-B1DE-2171560E70A7}" srcOrd="0" destOrd="0" presId="urn:microsoft.com/office/officeart/2005/8/layout/chevron2"/>
    <dgm:cxn modelId="{CBE56621-30AD-4859-BD24-8646853E387C}" type="presParOf" srcId="{D0A63A29-DCC4-4029-AA05-A6EB15AB928D}" destId="{C78C1527-06FB-4FDC-AFD9-7847AA83EE6D}" srcOrd="0" destOrd="0" presId="urn:microsoft.com/office/officeart/2005/8/layout/chevron2"/>
    <dgm:cxn modelId="{B94D2B53-B638-44D0-9D09-97C5F5F130BC}" type="presParOf" srcId="{C78C1527-06FB-4FDC-AFD9-7847AA83EE6D}" destId="{51DBADB0-5C37-4DDC-B1DE-2171560E70A7}" srcOrd="0" destOrd="0" presId="urn:microsoft.com/office/officeart/2005/8/layout/chevron2"/>
    <dgm:cxn modelId="{E1BB58E6-561C-487B-AF38-36AA49B28514}" type="presParOf" srcId="{C78C1527-06FB-4FDC-AFD9-7847AA83EE6D}" destId="{BDF9547F-4E80-45C1-8FAF-377419FA6059}" srcOrd="1" destOrd="0" presId="urn:microsoft.com/office/officeart/2005/8/layout/chevron2"/>
    <dgm:cxn modelId="{7D8079AA-2A1F-4592-98A3-977443F3BD56}" type="presParOf" srcId="{D0A63A29-DCC4-4029-AA05-A6EB15AB928D}" destId="{209DC1C3-0E92-497E-B803-AA318A8FD283}" srcOrd="1" destOrd="0" presId="urn:microsoft.com/office/officeart/2005/8/layout/chevron2"/>
    <dgm:cxn modelId="{1412C98A-F7E3-4E79-8701-775DF4EB0271}" type="presParOf" srcId="{D0A63A29-DCC4-4029-AA05-A6EB15AB928D}" destId="{78888116-64ED-4594-B98D-298242FCC8CE}" srcOrd="2" destOrd="0" presId="urn:microsoft.com/office/officeart/2005/8/layout/chevron2"/>
    <dgm:cxn modelId="{68E8B6F1-AA66-426B-B416-200CEC5EC706}" type="presParOf" srcId="{78888116-64ED-4594-B98D-298242FCC8CE}" destId="{36722645-D36E-47BC-B316-51BD1DB2A2F4}" srcOrd="0" destOrd="0" presId="urn:microsoft.com/office/officeart/2005/8/layout/chevron2"/>
    <dgm:cxn modelId="{BE122FDD-E9A2-47C1-BFAA-9ABBDF23748B}" type="presParOf" srcId="{78888116-64ED-4594-B98D-298242FCC8CE}" destId="{1062AF89-AA79-49D7-9C7F-807AFA81F58E}" srcOrd="1" destOrd="0" presId="urn:microsoft.com/office/officeart/2005/8/layout/chevron2"/>
    <dgm:cxn modelId="{0E724319-5CFD-4CBD-AB46-0E99F8587096}" type="presParOf" srcId="{D0A63A29-DCC4-4029-AA05-A6EB15AB928D}" destId="{7512657C-6A86-4826-B440-3B371EB600B7}" srcOrd="3" destOrd="0" presId="urn:microsoft.com/office/officeart/2005/8/layout/chevron2"/>
    <dgm:cxn modelId="{A4318112-DB0C-4982-8F71-0D5902A7C772}" type="presParOf" srcId="{D0A63A29-DCC4-4029-AA05-A6EB15AB928D}" destId="{D54786B7-4F18-4687-968E-3BE24E1804A0}" srcOrd="4" destOrd="0" presId="urn:microsoft.com/office/officeart/2005/8/layout/chevron2"/>
    <dgm:cxn modelId="{B0F1D70D-3D09-48D1-ABBB-DEE76D092509}" type="presParOf" srcId="{D54786B7-4F18-4687-968E-3BE24E1804A0}" destId="{367512B9-9087-464E-9AA7-022765657D81}" srcOrd="0" destOrd="0" presId="urn:microsoft.com/office/officeart/2005/8/layout/chevron2"/>
    <dgm:cxn modelId="{BF3F31CF-815A-4426-AAAB-5C76B62C7BE5}" type="presParOf" srcId="{D54786B7-4F18-4687-968E-3BE24E1804A0}" destId="{2FEA8782-F2EB-4557-9C57-7BC71B849E54}"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7553C-074E-43A7-9766-76F2FFA56000}">
      <dsp:nvSpPr>
        <dsp:cNvPr id="0" name=""/>
        <dsp:cNvSpPr/>
      </dsp:nvSpPr>
      <dsp:spPr>
        <a:xfrm>
          <a:off x="1438416" y="0"/>
          <a:ext cx="1227622" cy="1350150"/>
        </a:xfrm>
        <a:prstGeom prst="trapezoid">
          <a:avLst>
            <a:gd name="adj" fmla="val 41793"/>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a:t>地域医療再生計画</a:t>
          </a:r>
          <a:r>
            <a:rPr kumimoji="1" lang="ja-JP" altLang="en-US" sz="1800" kern="1200" dirty="0" smtClean="0"/>
            <a:t>推進</a:t>
          </a:r>
          <a:endParaRPr kumimoji="1" lang="en-US" altLang="ja-JP" sz="1800" kern="1200" dirty="0" smtClean="0"/>
        </a:p>
        <a:p>
          <a:pPr lvl="0" algn="ctr" defTabSz="800100">
            <a:lnSpc>
              <a:spcPct val="90000"/>
            </a:lnSpc>
            <a:spcBef>
              <a:spcPct val="0"/>
            </a:spcBef>
            <a:spcAft>
              <a:spcPct val="35000"/>
            </a:spcAft>
          </a:pPr>
          <a:r>
            <a:rPr kumimoji="1" lang="ja-JP" altLang="en-US" sz="1800" kern="1200" dirty="0" smtClean="0"/>
            <a:t>協</a:t>
          </a:r>
          <a:r>
            <a:rPr kumimoji="1" lang="ja-JP" altLang="en-US" sz="1800" kern="1200" dirty="0"/>
            <a:t>議会</a:t>
          </a:r>
        </a:p>
      </dsp:txBody>
      <dsp:txXfrm>
        <a:off x="1438416" y="0"/>
        <a:ext cx="1227622" cy="1350150"/>
      </dsp:txXfrm>
    </dsp:sp>
    <dsp:sp modelId="{0B238F3B-1257-48F0-AE87-86C598DE9FEB}">
      <dsp:nvSpPr>
        <dsp:cNvPr id="0" name=""/>
        <dsp:cNvSpPr/>
      </dsp:nvSpPr>
      <dsp:spPr>
        <a:xfrm>
          <a:off x="936103" y="1350150"/>
          <a:ext cx="2232249" cy="1350150"/>
        </a:xfrm>
        <a:prstGeom prst="trapezoid">
          <a:avLst>
            <a:gd name="adj" fmla="val 38000"/>
          </a:avLst>
        </a:prstGeom>
        <a:solidFill>
          <a:schemeClr val="accent5">
            <a:hueOff val="463600"/>
            <a:satOff val="10999"/>
            <a:lumOff val="-718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a:t>地域</a:t>
          </a:r>
          <a:r>
            <a:rPr kumimoji="1" lang="ja-JP" altLang="en-US" sz="1800" kern="1200" dirty="0" smtClean="0"/>
            <a:t>医療</a:t>
          </a:r>
          <a:endParaRPr kumimoji="1" lang="en-US" altLang="ja-JP" sz="1800" kern="1200" dirty="0" smtClean="0"/>
        </a:p>
        <a:p>
          <a:pPr lvl="0" algn="ctr" defTabSz="800100">
            <a:lnSpc>
              <a:spcPct val="90000"/>
            </a:lnSpc>
            <a:spcBef>
              <a:spcPct val="0"/>
            </a:spcBef>
            <a:spcAft>
              <a:spcPct val="35000"/>
            </a:spcAft>
          </a:pPr>
          <a:r>
            <a:rPr kumimoji="1" lang="ja-JP" altLang="en-US" sz="1800" kern="1200" dirty="0" smtClean="0"/>
            <a:t>福祉</a:t>
          </a:r>
          <a:r>
            <a:rPr kumimoji="1" lang="ja-JP" altLang="en-US" sz="1800" kern="1200" dirty="0"/>
            <a:t>　　　　　　　　　　　　　　検討会</a:t>
          </a:r>
        </a:p>
      </dsp:txBody>
      <dsp:txXfrm>
        <a:off x="1326746" y="1350150"/>
        <a:ext cx="1450962" cy="1350150"/>
      </dsp:txXfrm>
    </dsp:sp>
    <dsp:sp modelId="{7B36B8FB-9203-4221-B7DE-57A8293D4740}">
      <dsp:nvSpPr>
        <dsp:cNvPr id="0" name=""/>
        <dsp:cNvSpPr/>
      </dsp:nvSpPr>
      <dsp:spPr>
        <a:xfrm>
          <a:off x="483612" y="2700300"/>
          <a:ext cx="3137230" cy="1350150"/>
        </a:xfrm>
        <a:prstGeom prst="trapezoid">
          <a:avLst>
            <a:gd name="adj" fmla="val 38000"/>
          </a:avLst>
        </a:prstGeom>
        <a:solidFill>
          <a:schemeClr val="accent5">
            <a:hueOff val="927200"/>
            <a:satOff val="21998"/>
            <a:lumOff val="-143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kumimoji="1" lang="ja-JP" altLang="en-US" sz="2000" b="1" kern="1200" dirty="0">
              <a:latin typeface="HGS創英角ｺﾞｼｯｸUB" pitchFamily="50" charset="-128"/>
              <a:ea typeface="HGS創英角ｺﾞｼｯｸUB" pitchFamily="50" charset="-128"/>
            </a:rPr>
            <a:t>三方よし研究会</a:t>
          </a:r>
        </a:p>
      </dsp:txBody>
      <dsp:txXfrm>
        <a:off x="1032628" y="2700300"/>
        <a:ext cx="2039199" cy="1350150"/>
      </dsp:txXfrm>
    </dsp:sp>
    <dsp:sp modelId="{AE7D7213-827B-42EE-B271-D3D4DFEFA9C7}">
      <dsp:nvSpPr>
        <dsp:cNvPr id="0" name=""/>
        <dsp:cNvSpPr/>
      </dsp:nvSpPr>
      <dsp:spPr>
        <a:xfrm>
          <a:off x="0" y="4032452"/>
          <a:ext cx="4104456" cy="1350150"/>
        </a:xfrm>
        <a:prstGeom prst="trapezoid">
          <a:avLst>
            <a:gd name="adj" fmla="val 38000"/>
          </a:avLst>
        </a:prstGeom>
        <a:solidFill>
          <a:schemeClr val="accent5">
            <a:hueOff val="1390800"/>
            <a:satOff val="32997"/>
            <a:lumOff val="-2156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kumimoji="1" lang="ja-JP" altLang="en-US" sz="1700" kern="1200" dirty="0"/>
            <a:t>＊地域医療連携パス検討会　　　　　　　　　　</a:t>
          </a:r>
          <a:endParaRPr kumimoji="1" lang="en-US" altLang="ja-JP" sz="1700" kern="1200" dirty="0" smtClean="0"/>
        </a:p>
        <a:p>
          <a:pPr lvl="0" algn="ctr" defTabSz="755650">
            <a:lnSpc>
              <a:spcPct val="90000"/>
            </a:lnSpc>
            <a:spcBef>
              <a:spcPct val="0"/>
            </a:spcBef>
            <a:spcAft>
              <a:spcPct val="35000"/>
            </a:spcAft>
          </a:pPr>
          <a:r>
            <a:rPr kumimoji="1" lang="ja-JP" altLang="en-US" sz="1700" kern="1200" dirty="0" smtClean="0"/>
            <a:t>＊</a:t>
          </a:r>
          <a:r>
            <a:rPr kumimoji="1" lang="ja-JP" altLang="en-US" sz="1700" kern="1200" dirty="0"/>
            <a:t>難病、緩和ケア検討会</a:t>
          </a:r>
        </a:p>
      </dsp:txBody>
      <dsp:txXfrm>
        <a:off x="718279" y="4032452"/>
        <a:ext cx="2667896" cy="13501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05A29D-0B10-4E5E-BC96-0A32D9F58AD4}">
      <dsp:nvSpPr>
        <dsp:cNvPr id="0" name=""/>
        <dsp:cNvSpPr/>
      </dsp:nvSpPr>
      <dsp:spPr>
        <a:xfrm>
          <a:off x="2808305" y="1800217"/>
          <a:ext cx="2741843" cy="2741843"/>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kumimoji="1" lang="ja-JP" altLang="en-US" sz="3200" kern="1200" dirty="0"/>
        </a:p>
      </dsp:txBody>
      <dsp:txXfrm>
        <a:off x="3209839" y="2201751"/>
        <a:ext cx="1938775" cy="1938775"/>
      </dsp:txXfrm>
    </dsp:sp>
    <dsp:sp modelId="{E7107C13-D62C-4A43-A1CB-8DCFAFAB3385}">
      <dsp:nvSpPr>
        <dsp:cNvPr id="0" name=""/>
        <dsp:cNvSpPr/>
      </dsp:nvSpPr>
      <dsp:spPr>
        <a:xfrm>
          <a:off x="3472747" y="2228"/>
          <a:ext cx="1370921" cy="1370921"/>
        </a:xfrm>
        <a:prstGeom prst="ellipse">
          <a:avLst/>
        </a:prstGeom>
        <a:solidFill>
          <a:schemeClr val="accent5">
            <a:alpha val="50000"/>
            <a:hueOff val="99343"/>
            <a:satOff val="2357"/>
            <a:lumOff val="-154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smtClean="0"/>
            <a:t>診療所</a:t>
          </a:r>
          <a:endParaRPr kumimoji="1" lang="en-US" altLang="ja-JP" sz="1800" kern="1200" dirty="0" smtClean="0"/>
        </a:p>
      </dsp:txBody>
      <dsp:txXfrm>
        <a:off x="3673514" y="202995"/>
        <a:ext cx="969387" cy="969387"/>
      </dsp:txXfrm>
    </dsp:sp>
    <dsp:sp modelId="{78C07199-7F97-43E4-A979-A110A7D2A083}">
      <dsp:nvSpPr>
        <dsp:cNvPr id="0" name=""/>
        <dsp:cNvSpPr/>
      </dsp:nvSpPr>
      <dsp:spPr>
        <a:xfrm>
          <a:off x="4543125" y="246535"/>
          <a:ext cx="1370921" cy="1370921"/>
        </a:xfrm>
        <a:prstGeom prst="ellipse">
          <a:avLst/>
        </a:prstGeom>
        <a:solidFill>
          <a:schemeClr val="accent5">
            <a:alpha val="50000"/>
            <a:hueOff val="198686"/>
            <a:satOff val="4714"/>
            <a:lumOff val="-308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smtClean="0"/>
            <a:t>病院</a:t>
          </a:r>
          <a:endParaRPr kumimoji="1" lang="en-US" altLang="ja-JP" sz="1800" kern="1200" dirty="0" smtClean="0"/>
        </a:p>
      </dsp:txBody>
      <dsp:txXfrm>
        <a:off x="4743892" y="447302"/>
        <a:ext cx="969387" cy="969387"/>
      </dsp:txXfrm>
    </dsp:sp>
    <dsp:sp modelId="{A73B7F2F-AD28-4E49-99DA-4EBF8ED6E202}">
      <dsp:nvSpPr>
        <dsp:cNvPr id="0" name=""/>
        <dsp:cNvSpPr/>
      </dsp:nvSpPr>
      <dsp:spPr>
        <a:xfrm>
          <a:off x="5401502" y="931067"/>
          <a:ext cx="1370921" cy="1370921"/>
        </a:xfrm>
        <a:prstGeom prst="ellipse">
          <a:avLst/>
        </a:prstGeom>
        <a:solidFill>
          <a:schemeClr val="accent5">
            <a:alpha val="50000"/>
            <a:hueOff val="298028"/>
            <a:satOff val="7071"/>
            <a:lumOff val="-462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smtClean="0"/>
            <a:t>訪問看護ステーション</a:t>
          </a:r>
          <a:endParaRPr kumimoji="1" lang="ja-JP" altLang="en-US" sz="1800" kern="1200" dirty="0"/>
        </a:p>
      </dsp:txBody>
      <dsp:txXfrm>
        <a:off x="5602269" y="1131834"/>
        <a:ext cx="969387" cy="969387"/>
      </dsp:txXfrm>
    </dsp:sp>
    <dsp:sp modelId="{E8D45EAA-EA2B-49D5-AE75-6DC3BFA0975D}">
      <dsp:nvSpPr>
        <dsp:cNvPr id="0" name=""/>
        <dsp:cNvSpPr/>
      </dsp:nvSpPr>
      <dsp:spPr>
        <a:xfrm>
          <a:off x="5877866" y="1920246"/>
          <a:ext cx="1370921" cy="1370921"/>
        </a:xfrm>
        <a:prstGeom prst="ellipse">
          <a:avLst/>
        </a:prstGeom>
        <a:solidFill>
          <a:schemeClr val="accent5">
            <a:alpha val="50000"/>
            <a:hueOff val="397371"/>
            <a:satOff val="9428"/>
            <a:lumOff val="-616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smtClean="0"/>
            <a:t>歯科</a:t>
          </a:r>
          <a:endParaRPr kumimoji="1" lang="en-US" altLang="ja-JP" sz="1800" kern="1200" dirty="0" smtClean="0"/>
        </a:p>
        <a:p>
          <a:pPr lvl="0" algn="ctr" defTabSz="800100">
            <a:lnSpc>
              <a:spcPct val="90000"/>
            </a:lnSpc>
            <a:spcBef>
              <a:spcPct val="0"/>
            </a:spcBef>
            <a:spcAft>
              <a:spcPct val="35000"/>
            </a:spcAft>
          </a:pPr>
          <a:r>
            <a:rPr kumimoji="1" lang="ja-JP" altLang="en-US" sz="1800" kern="1200" dirty="0" smtClean="0"/>
            <a:t>医院</a:t>
          </a:r>
          <a:endParaRPr kumimoji="1" lang="en-US" altLang="ja-JP" sz="1800" kern="1200" dirty="0" smtClean="0"/>
        </a:p>
      </dsp:txBody>
      <dsp:txXfrm>
        <a:off x="6078633" y="2121013"/>
        <a:ext cx="969387" cy="969387"/>
      </dsp:txXfrm>
    </dsp:sp>
    <dsp:sp modelId="{8F9C1E0A-80D2-47E8-84EB-666C9ACE7234}">
      <dsp:nvSpPr>
        <dsp:cNvPr id="0" name=""/>
        <dsp:cNvSpPr/>
      </dsp:nvSpPr>
      <dsp:spPr>
        <a:xfrm>
          <a:off x="5877866" y="3018151"/>
          <a:ext cx="1370921" cy="1370921"/>
        </a:xfrm>
        <a:prstGeom prst="ellipse">
          <a:avLst/>
        </a:prstGeom>
        <a:solidFill>
          <a:schemeClr val="accent5">
            <a:alpha val="50000"/>
            <a:hueOff val="496714"/>
            <a:satOff val="11785"/>
            <a:lumOff val="-770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smtClean="0"/>
            <a:t>消防署</a:t>
          </a:r>
          <a:endParaRPr kumimoji="1" lang="en-US" altLang="ja-JP" sz="1800" kern="1200" dirty="0" smtClean="0"/>
        </a:p>
      </dsp:txBody>
      <dsp:txXfrm>
        <a:off x="6078633" y="3218918"/>
        <a:ext cx="969387" cy="969387"/>
      </dsp:txXfrm>
    </dsp:sp>
    <dsp:sp modelId="{B7A0F12D-A988-4076-A58D-1C626063896C}">
      <dsp:nvSpPr>
        <dsp:cNvPr id="0" name=""/>
        <dsp:cNvSpPr/>
      </dsp:nvSpPr>
      <dsp:spPr>
        <a:xfrm>
          <a:off x="5401502" y="4007330"/>
          <a:ext cx="1370921" cy="1370921"/>
        </a:xfrm>
        <a:prstGeom prst="ellipse">
          <a:avLst/>
        </a:prstGeom>
        <a:solidFill>
          <a:schemeClr val="accent5">
            <a:alpha val="50000"/>
            <a:hueOff val="596057"/>
            <a:satOff val="14142"/>
            <a:lumOff val="-924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smtClean="0"/>
            <a:t>ＮＰＯ</a:t>
          </a:r>
          <a:endParaRPr kumimoji="1" lang="en-US" altLang="ja-JP" sz="1800" kern="1200" dirty="0" smtClean="0"/>
        </a:p>
      </dsp:txBody>
      <dsp:txXfrm>
        <a:off x="5602269" y="4208097"/>
        <a:ext cx="969387" cy="969387"/>
      </dsp:txXfrm>
    </dsp:sp>
    <dsp:sp modelId="{D763E84B-94E7-4584-A51C-6FD99A638CA0}">
      <dsp:nvSpPr>
        <dsp:cNvPr id="0" name=""/>
        <dsp:cNvSpPr/>
      </dsp:nvSpPr>
      <dsp:spPr>
        <a:xfrm>
          <a:off x="4634383" y="4716478"/>
          <a:ext cx="1370921" cy="1370921"/>
        </a:xfrm>
        <a:prstGeom prst="ellipse">
          <a:avLst/>
        </a:prstGeom>
        <a:solidFill>
          <a:schemeClr val="accent5">
            <a:alpha val="50000"/>
            <a:hueOff val="695400"/>
            <a:satOff val="16499"/>
            <a:lumOff val="-1078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smtClean="0"/>
            <a:t>介護事業所</a:t>
          </a:r>
          <a:endParaRPr kumimoji="1" lang="en-US" altLang="ja-JP" sz="1800" kern="1200" dirty="0" smtClean="0"/>
        </a:p>
      </dsp:txBody>
      <dsp:txXfrm>
        <a:off x="4835150" y="4917245"/>
        <a:ext cx="969387" cy="969387"/>
      </dsp:txXfrm>
    </dsp:sp>
    <dsp:sp modelId="{FF041DF2-230C-4E94-A400-03E35CE7D41C}">
      <dsp:nvSpPr>
        <dsp:cNvPr id="0" name=""/>
        <dsp:cNvSpPr/>
      </dsp:nvSpPr>
      <dsp:spPr>
        <a:xfrm>
          <a:off x="3472747" y="4936170"/>
          <a:ext cx="1370921" cy="1370921"/>
        </a:xfrm>
        <a:prstGeom prst="ellipse">
          <a:avLst/>
        </a:prstGeom>
        <a:solidFill>
          <a:schemeClr val="accent5">
            <a:alpha val="50000"/>
            <a:hueOff val="794743"/>
            <a:satOff val="18855"/>
            <a:lumOff val="-1232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smtClean="0"/>
            <a:t>老人保健施設</a:t>
          </a:r>
          <a:endParaRPr kumimoji="1" lang="en-US" altLang="ja-JP" sz="1800" kern="1200" dirty="0" smtClean="0"/>
        </a:p>
      </dsp:txBody>
      <dsp:txXfrm>
        <a:off x="3673514" y="5136937"/>
        <a:ext cx="969387" cy="969387"/>
      </dsp:txXfrm>
    </dsp:sp>
    <dsp:sp modelId="{D1CBE62E-BD23-4980-955E-B614F7BF208E}">
      <dsp:nvSpPr>
        <dsp:cNvPr id="0" name=""/>
        <dsp:cNvSpPr/>
      </dsp:nvSpPr>
      <dsp:spPr>
        <a:xfrm>
          <a:off x="2402368" y="4691863"/>
          <a:ext cx="1370921" cy="1370921"/>
        </a:xfrm>
        <a:prstGeom prst="ellipse">
          <a:avLst/>
        </a:prstGeom>
        <a:solidFill>
          <a:schemeClr val="accent5">
            <a:alpha val="50000"/>
            <a:hueOff val="894085"/>
            <a:satOff val="21212"/>
            <a:lumOff val="-1386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smtClean="0"/>
            <a:t>図書館</a:t>
          </a:r>
          <a:endParaRPr kumimoji="1" lang="en-US" altLang="ja-JP" sz="1800" kern="1200" dirty="0" smtClean="0"/>
        </a:p>
      </dsp:txBody>
      <dsp:txXfrm>
        <a:off x="2603135" y="4892630"/>
        <a:ext cx="969387" cy="969387"/>
      </dsp:txXfrm>
    </dsp:sp>
    <dsp:sp modelId="{0A176548-657F-4778-B4EB-DBE88BECDF98}">
      <dsp:nvSpPr>
        <dsp:cNvPr id="0" name=""/>
        <dsp:cNvSpPr/>
      </dsp:nvSpPr>
      <dsp:spPr>
        <a:xfrm>
          <a:off x="1543991" y="4007330"/>
          <a:ext cx="1370921" cy="1370921"/>
        </a:xfrm>
        <a:prstGeom prst="ellipse">
          <a:avLst/>
        </a:prstGeom>
        <a:solidFill>
          <a:schemeClr val="accent5">
            <a:alpha val="50000"/>
            <a:hueOff val="993428"/>
            <a:satOff val="23569"/>
            <a:lumOff val="-1540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smtClean="0"/>
            <a:t>新聞社</a:t>
          </a:r>
          <a:endParaRPr kumimoji="1" lang="en-US" altLang="ja-JP" sz="1800" kern="1200" dirty="0" smtClean="0"/>
        </a:p>
      </dsp:txBody>
      <dsp:txXfrm>
        <a:off x="1744758" y="4208097"/>
        <a:ext cx="969387" cy="969387"/>
      </dsp:txXfrm>
    </dsp:sp>
    <dsp:sp modelId="{91670CEB-38F4-448C-8892-29D6132BC8D8}">
      <dsp:nvSpPr>
        <dsp:cNvPr id="0" name=""/>
        <dsp:cNvSpPr/>
      </dsp:nvSpPr>
      <dsp:spPr>
        <a:xfrm>
          <a:off x="1067628" y="3018151"/>
          <a:ext cx="1370921" cy="1370921"/>
        </a:xfrm>
        <a:prstGeom prst="ellipse">
          <a:avLst/>
        </a:prstGeom>
        <a:solidFill>
          <a:schemeClr val="accent5">
            <a:alpha val="50000"/>
            <a:hueOff val="1092771"/>
            <a:satOff val="25926"/>
            <a:lumOff val="-1694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smtClean="0"/>
            <a:t>薬局</a:t>
          </a:r>
          <a:endParaRPr kumimoji="1" lang="en-US" altLang="ja-JP" sz="1800" kern="1200" dirty="0" smtClean="0"/>
        </a:p>
      </dsp:txBody>
      <dsp:txXfrm>
        <a:off x="1268395" y="3218918"/>
        <a:ext cx="969387" cy="969387"/>
      </dsp:txXfrm>
    </dsp:sp>
    <dsp:sp modelId="{54454FCB-28DD-4AF9-9F97-D875C97E1B59}">
      <dsp:nvSpPr>
        <dsp:cNvPr id="0" name=""/>
        <dsp:cNvSpPr/>
      </dsp:nvSpPr>
      <dsp:spPr>
        <a:xfrm>
          <a:off x="1067628" y="1920246"/>
          <a:ext cx="1370921" cy="1370921"/>
        </a:xfrm>
        <a:prstGeom prst="ellipse">
          <a:avLst/>
        </a:prstGeom>
        <a:solidFill>
          <a:schemeClr val="accent5">
            <a:alpha val="50000"/>
            <a:hueOff val="1192114"/>
            <a:satOff val="28283"/>
            <a:lumOff val="-1848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smtClean="0"/>
            <a:t>患者家族</a:t>
          </a:r>
          <a:endParaRPr kumimoji="1" lang="en-US" altLang="ja-JP" sz="1800" kern="1200" dirty="0" smtClean="0"/>
        </a:p>
      </dsp:txBody>
      <dsp:txXfrm>
        <a:off x="1268395" y="2121013"/>
        <a:ext cx="969387" cy="969387"/>
      </dsp:txXfrm>
    </dsp:sp>
    <dsp:sp modelId="{C702EB0B-2A93-4E5D-8017-686DCAE50B45}">
      <dsp:nvSpPr>
        <dsp:cNvPr id="0" name=""/>
        <dsp:cNvSpPr/>
      </dsp:nvSpPr>
      <dsp:spPr>
        <a:xfrm>
          <a:off x="1543991" y="931067"/>
          <a:ext cx="1370921" cy="1370921"/>
        </a:xfrm>
        <a:prstGeom prst="ellipse">
          <a:avLst/>
        </a:prstGeom>
        <a:solidFill>
          <a:schemeClr val="accent5">
            <a:alpha val="50000"/>
            <a:hueOff val="1291457"/>
            <a:satOff val="30640"/>
            <a:lumOff val="-2002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smtClean="0"/>
            <a:t>行政</a:t>
          </a:r>
          <a:endParaRPr kumimoji="1" lang="en-US" altLang="ja-JP" sz="1800" kern="1200" dirty="0" smtClean="0"/>
        </a:p>
      </dsp:txBody>
      <dsp:txXfrm>
        <a:off x="1744758" y="1131834"/>
        <a:ext cx="969387" cy="969387"/>
      </dsp:txXfrm>
    </dsp:sp>
    <dsp:sp modelId="{96E7FEBE-E64A-4BEE-9891-318B4144387C}">
      <dsp:nvSpPr>
        <dsp:cNvPr id="0" name=""/>
        <dsp:cNvSpPr/>
      </dsp:nvSpPr>
      <dsp:spPr>
        <a:xfrm>
          <a:off x="2402368" y="246535"/>
          <a:ext cx="1370921" cy="1370921"/>
        </a:xfrm>
        <a:prstGeom prst="ellipse">
          <a:avLst/>
        </a:prstGeom>
        <a:solidFill>
          <a:schemeClr val="accent5">
            <a:alpha val="50000"/>
            <a:hueOff val="1390800"/>
            <a:satOff val="32997"/>
            <a:lumOff val="-2156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smtClean="0"/>
            <a:t>医学系学生</a:t>
          </a:r>
          <a:endParaRPr kumimoji="1" lang="en-US" altLang="ja-JP" sz="1800" kern="1200" dirty="0" smtClean="0"/>
        </a:p>
      </dsp:txBody>
      <dsp:txXfrm>
        <a:off x="2603135" y="447302"/>
        <a:ext cx="969387" cy="9693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3CF32-613B-4308-B345-103D559921F8}">
      <dsp:nvSpPr>
        <dsp:cNvPr id="0" name=""/>
        <dsp:cNvSpPr/>
      </dsp:nvSpPr>
      <dsp:spPr>
        <a:xfrm>
          <a:off x="4561084" y="2676616"/>
          <a:ext cx="1640079" cy="1597019"/>
        </a:xfrm>
        <a:prstGeom prst="ellipse">
          <a:avLst/>
        </a:prstGeom>
        <a:solidFill>
          <a:schemeClr val="lt1">
            <a:alpha val="50000"/>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tx1"/>
        </a:fontRef>
      </dsp:style>
      <dsp:txBody>
        <a:bodyPr spcFirstLastPara="0" vert="horz" wrap="square" lIns="41910" tIns="41910" rIns="41910" bIns="41910" numCol="1" spcCol="1270" anchor="ctr" anchorCtr="0">
          <a:noAutofit/>
          <a:sp3d extrusionH="28000" prstMaterial="matte"/>
        </a:bodyPr>
        <a:lstStyle/>
        <a:p>
          <a:pPr lvl="0" algn="ctr" defTabSz="1466850">
            <a:lnSpc>
              <a:spcPct val="90000"/>
            </a:lnSpc>
            <a:spcBef>
              <a:spcPct val="0"/>
            </a:spcBef>
            <a:spcAft>
              <a:spcPct val="35000"/>
            </a:spcAft>
          </a:pPr>
          <a:r>
            <a:rPr kumimoji="1" lang="ja-JP" altLang="en-US" sz="3300" kern="1200" dirty="0" smtClean="0"/>
            <a:t>多職種</a:t>
          </a:r>
          <a:endParaRPr kumimoji="1" lang="ja-JP" altLang="en-US" sz="3300" kern="1200" dirty="0"/>
        </a:p>
      </dsp:txBody>
      <dsp:txXfrm>
        <a:off x="4801268" y="2910494"/>
        <a:ext cx="1159711" cy="1129263"/>
      </dsp:txXfrm>
    </dsp:sp>
    <dsp:sp modelId="{54691881-949D-4256-9337-57EC5F5D636F}">
      <dsp:nvSpPr>
        <dsp:cNvPr id="0" name=""/>
        <dsp:cNvSpPr/>
      </dsp:nvSpPr>
      <dsp:spPr>
        <a:xfrm>
          <a:off x="4959064" y="167093"/>
          <a:ext cx="1172021" cy="1172021"/>
        </a:xfrm>
        <a:prstGeom prst="ellipse">
          <a:avLst/>
        </a:prstGeom>
        <a:solidFill>
          <a:schemeClr val="lt1">
            <a:alpha val="50000"/>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tx1"/>
        </a:fontRef>
      </dsp:style>
      <dsp:txBody>
        <a:bodyPr spcFirstLastPara="0" vert="horz" wrap="square" lIns="21590" tIns="21590" rIns="21590" bIns="21590" numCol="1" spcCol="1270" anchor="ctr" anchorCtr="0">
          <a:noAutofit/>
          <a:sp3d extrusionH="28000" prstMaterial="matte"/>
        </a:bodyPr>
        <a:lstStyle/>
        <a:p>
          <a:pPr lvl="0" algn="ctr" defTabSz="755650">
            <a:lnSpc>
              <a:spcPct val="90000"/>
            </a:lnSpc>
            <a:spcBef>
              <a:spcPct val="0"/>
            </a:spcBef>
            <a:spcAft>
              <a:spcPct val="35000"/>
            </a:spcAft>
          </a:pPr>
          <a:r>
            <a:rPr kumimoji="1" lang="ja-JP" altLang="en-US" sz="1700" kern="1200" dirty="0" smtClean="0"/>
            <a:t>医師</a:t>
          </a:r>
          <a:endParaRPr kumimoji="1" lang="ja-JP" altLang="en-US" sz="1700" kern="1200" dirty="0"/>
        </a:p>
      </dsp:txBody>
      <dsp:txXfrm>
        <a:off x="5130703" y="338732"/>
        <a:ext cx="828743" cy="828743"/>
      </dsp:txXfrm>
    </dsp:sp>
    <dsp:sp modelId="{65BABEBF-9E6F-4104-9DAF-23455679F29F}">
      <dsp:nvSpPr>
        <dsp:cNvPr id="0" name=""/>
        <dsp:cNvSpPr/>
      </dsp:nvSpPr>
      <dsp:spPr>
        <a:xfrm>
          <a:off x="5776287" y="165974"/>
          <a:ext cx="1172021" cy="1172021"/>
        </a:xfrm>
        <a:prstGeom prst="ellipse">
          <a:avLst/>
        </a:prstGeom>
        <a:solidFill>
          <a:schemeClr val="lt1">
            <a:alpha val="50000"/>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tx1"/>
        </a:fontRef>
      </dsp:style>
      <dsp:txBody>
        <a:bodyPr spcFirstLastPara="0" vert="horz" wrap="square" lIns="21590" tIns="21590" rIns="21590" bIns="21590" numCol="1" spcCol="1270" anchor="ctr" anchorCtr="0">
          <a:noAutofit/>
          <a:sp3d extrusionH="28000" prstMaterial="matte"/>
        </a:bodyPr>
        <a:lstStyle/>
        <a:p>
          <a:pPr lvl="0" algn="ctr" defTabSz="755650">
            <a:lnSpc>
              <a:spcPct val="90000"/>
            </a:lnSpc>
            <a:spcBef>
              <a:spcPct val="0"/>
            </a:spcBef>
            <a:spcAft>
              <a:spcPct val="35000"/>
            </a:spcAft>
          </a:pPr>
          <a:r>
            <a:rPr kumimoji="1" lang="ja-JP" altLang="en-US" sz="1700" kern="1200" dirty="0" smtClean="0"/>
            <a:t>看護師</a:t>
          </a:r>
          <a:endParaRPr kumimoji="1" lang="ja-JP" altLang="en-US" sz="1700" kern="1200" dirty="0"/>
        </a:p>
      </dsp:txBody>
      <dsp:txXfrm>
        <a:off x="5947926" y="337613"/>
        <a:ext cx="828743" cy="828743"/>
      </dsp:txXfrm>
    </dsp:sp>
    <dsp:sp modelId="{064F0799-99FE-4552-93B2-A2868F82C1CD}">
      <dsp:nvSpPr>
        <dsp:cNvPr id="0" name=""/>
        <dsp:cNvSpPr/>
      </dsp:nvSpPr>
      <dsp:spPr>
        <a:xfrm>
          <a:off x="6601669" y="612648"/>
          <a:ext cx="1172021" cy="1172021"/>
        </a:xfrm>
        <a:prstGeom prst="ellipse">
          <a:avLst/>
        </a:prstGeom>
        <a:solidFill>
          <a:schemeClr val="lt1">
            <a:alpha val="50000"/>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tx1"/>
        </a:fontRef>
      </dsp:style>
      <dsp:txBody>
        <a:bodyPr spcFirstLastPara="0" vert="horz" wrap="square" lIns="21590" tIns="21590" rIns="21590" bIns="21590" numCol="1" spcCol="1270" anchor="ctr" anchorCtr="0">
          <a:noAutofit/>
          <a:sp3d extrusionH="28000" prstMaterial="matte"/>
        </a:bodyPr>
        <a:lstStyle/>
        <a:p>
          <a:pPr lvl="0" algn="ctr" defTabSz="755650">
            <a:lnSpc>
              <a:spcPct val="90000"/>
            </a:lnSpc>
            <a:spcBef>
              <a:spcPct val="0"/>
            </a:spcBef>
            <a:spcAft>
              <a:spcPct val="35000"/>
            </a:spcAft>
          </a:pPr>
          <a:r>
            <a:rPr kumimoji="1" lang="ja-JP" altLang="en-US" sz="1700" kern="1200" dirty="0" smtClean="0"/>
            <a:t>薬剤師</a:t>
          </a:r>
          <a:endParaRPr kumimoji="1" lang="ja-JP" altLang="en-US" sz="1700" kern="1200" dirty="0"/>
        </a:p>
      </dsp:txBody>
      <dsp:txXfrm>
        <a:off x="6773308" y="784287"/>
        <a:ext cx="828743" cy="828743"/>
      </dsp:txXfrm>
    </dsp:sp>
    <dsp:sp modelId="{38965390-C57A-4292-97C4-F9997FFA5305}">
      <dsp:nvSpPr>
        <dsp:cNvPr id="0" name=""/>
        <dsp:cNvSpPr/>
      </dsp:nvSpPr>
      <dsp:spPr>
        <a:xfrm>
          <a:off x="7237294" y="1303121"/>
          <a:ext cx="1172021" cy="1172021"/>
        </a:xfrm>
        <a:prstGeom prst="ellipse">
          <a:avLst/>
        </a:prstGeom>
        <a:solidFill>
          <a:schemeClr val="lt1">
            <a:alpha val="50000"/>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tx1"/>
        </a:fontRef>
      </dsp:style>
      <dsp:txBody>
        <a:bodyPr spcFirstLastPara="0" vert="horz" wrap="square" lIns="21590" tIns="21590" rIns="21590" bIns="21590" numCol="1" spcCol="1270" anchor="ctr" anchorCtr="0">
          <a:noAutofit/>
          <a:sp3d extrusionH="28000" prstMaterial="matte"/>
        </a:bodyPr>
        <a:lstStyle/>
        <a:p>
          <a:pPr lvl="0" algn="ctr" defTabSz="755650">
            <a:lnSpc>
              <a:spcPct val="90000"/>
            </a:lnSpc>
            <a:spcBef>
              <a:spcPct val="0"/>
            </a:spcBef>
            <a:spcAft>
              <a:spcPct val="35000"/>
            </a:spcAft>
          </a:pPr>
          <a:r>
            <a:rPr kumimoji="1" lang="ja-JP" altLang="en-US" sz="1700" kern="1200" dirty="0" smtClean="0"/>
            <a:t>管理栄養士</a:t>
          </a:r>
          <a:endParaRPr kumimoji="1" lang="ja-JP" altLang="en-US" sz="1700" kern="1200" dirty="0"/>
        </a:p>
      </dsp:txBody>
      <dsp:txXfrm>
        <a:off x="7408933" y="1474760"/>
        <a:ext cx="828743" cy="828743"/>
      </dsp:txXfrm>
    </dsp:sp>
    <dsp:sp modelId="{AEF9DFCA-874D-448C-9D1D-3B9A8300E740}">
      <dsp:nvSpPr>
        <dsp:cNvPr id="0" name=""/>
        <dsp:cNvSpPr/>
      </dsp:nvSpPr>
      <dsp:spPr>
        <a:xfrm>
          <a:off x="7614283" y="2162569"/>
          <a:ext cx="1172021" cy="1172021"/>
        </a:xfrm>
        <a:prstGeom prst="ellipse">
          <a:avLst/>
        </a:prstGeom>
        <a:solidFill>
          <a:schemeClr val="lt1">
            <a:alpha val="50000"/>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tx1"/>
        </a:fontRef>
      </dsp:style>
      <dsp:txBody>
        <a:bodyPr spcFirstLastPara="0" vert="horz" wrap="square" lIns="21590" tIns="21590" rIns="21590" bIns="21590" numCol="1" spcCol="1270" anchor="ctr" anchorCtr="0">
          <a:noAutofit/>
          <a:sp3d extrusionH="28000" prstMaterial="matte"/>
        </a:bodyPr>
        <a:lstStyle/>
        <a:p>
          <a:pPr lvl="0" algn="ctr" defTabSz="755650">
            <a:lnSpc>
              <a:spcPct val="90000"/>
            </a:lnSpc>
            <a:spcBef>
              <a:spcPct val="0"/>
            </a:spcBef>
            <a:spcAft>
              <a:spcPct val="35000"/>
            </a:spcAft>
          </a:pPr>
          <a:r>
            <a:rPr kumimoji="1" lang="ja-JP" altLang="en-US" sz="1700" kern="1200" dirty="0" smtClean="0"/>
            <a:t>ＭＳＷ</a:t>
          </a:r>
          <a:endParaRPr kumimoji="1" lang="ja-JP" altLang="en-US" sz="1700" kern="1200" dirty="0"/>
        </a:p>
      </dsp:txBody>
      <dsp:txXfrm>
        <a:off x="7785922" y="2334208"/>
        <a:ext cx="828743" cy="828743"/>
      </dsp:txXfrm>
    </dsp:sp>
    <dsp:sp modelId="{F34986E9-7DF9-4268-95ED-24D89A8E260E}">
      <dsp:nvSpPr>
        <dsp:cNvPr id="0" name=""/>
        <dsp:cNvSpPr/>
      </dsp:nvSpPr>
      <dsp:spPr>
        <a:xfrm>
          <a:off x="7691783" y="3097858"/>
          <a:ext cx="1172021" cy="1172021"/>
        </a:xfrm>
        <a:prstGeom prst="ellipse">
          <a:avLst/>
        </a:prstGeom>
        <a:solidFill>
          <a:schemeClr val="lt1">
            <a:alpha val="50000"/>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tx1"/>
        </a:fontRef>
      </dsp:style>
      <dsp:txBody>
        <a:bodyPr spcFirstLastPara="0" vert="horz" wrap="square" lIns="21590" tIns="21590" rIns="21590" bIns="21590" numCol="1" spcCol="1270" anchor="ctr" anchorCtr="0">
          <a:noAutofit/>
          <a:sp3d extrusionH="28000" prstMaterial="matte"/>
        </a:bodyPr>
        <a:lstStyle/>
        <a:p>
          <a:pPr lvl="0" algn="ctr" defTabSz="755650">
            <a:lnSpc>
              <a:spcPct val="90000"/>
            </a:lnSpc>
            <a:spcBef>
              <a:spcPct val="0"/>
            </a:spcBef>
            <a:spcAft>
              <a:spcPct val="35000"/>
            </a:spcAft>
          </a:pPr>
          <a:r>
            <a:rPr kumimoji="1" lang="ja-JP" altLang="en-US" sz="1700" kern="1200" dirty="0" smtClean="0"/>
            <a:t>理学療法士</a:t>
          </a:r>
          <a:endParaRPr kumimoji="1" lang="ja-JP" altLang="en-US" sz="1700" kern="1200" dirty="0"/>
        </a:p>
      </dsp:txBody>
      <dsp:txXfrm>
        <a:off x="7863422" y="3269497"/>
        <a:ext cx="828743" cy="828743"/>
      </dsp:txXfrm>
    </dsp:sp>
    <dsp:sp modelId="{4D508FE8-94D4-453E-8AF8-E60908D8925F}">
      <dsp:nvSpPr>
        <dsp:cNvPr id="0" name=""/>
        <dsp:cNvSpPr/>
      </dsp:nvSpPr>
      <dsp:spPr>
        <a:xfrm>
          <a:off x="7461396" y="4007635"/>
          <a:ext cx="1172021" cy="1172021"/>
        </a:xfrm>
        <a:prstGeom prst="ellipse">
          <a:avLst/>
        </a:prstGeom>
        <a:solidFill>
          <a:schemeClr val="lt1">
            <a:alpha val="50000"/>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tx1"/>
        </a:fontRef>
      </dsp:style>
      <dsp:txBody>
        <a:bodyPr spcFirstLastPara="0" vert="horz" wrap="square" lIns="21590" tIns="21590" rIns="21590" bIns="21590" numCol="1" spcCol="1270" anchor="ctr" anchorCtr="0">
          <a:noAutofit/>
          <a:sp3d extrusionH="28000" prstMaterial="matte"/>
        </a:bodyPr>
        <a:lstStyle/>
        <a:p>
          <a:pPr lvl="0" algn="ctr" defTabSz="755650">
            <a:lnSpc>
              <a:spcPct val="90000"/>
            </a:lnSpc>
            <a:spcBef>
              <a:spcPct val="0"/>
            </a:spcBef>
            <a:spcAft>
              <a:spcPct val="35000"/>
            </a:spcAft>
          </a:pPr>
          <a:r>
            <a:rPr kumimoji="1" lang="ja-JP" altLang="en-US" sz="1700" kern="1200" dirty="0" smtClean="0"/>
            <a:t>作業療法士</a:t>
          </a:r>
          <a:endParaRPr kumimoji="1" lang="ja-JP" altLang="en-US" sz="1700" kern="1200" dirty="0"/>
        </a:p>
      </dsp:txBody>
      <dsp:txXfrm>
        <a:off x="7633035" y="4179274"/>
        <a:ext cx="828743" cy="828743"/>
      </dsp:txXfrm>
    </dsp:sp>
    <dsp:sp modelId="{10420116-49BE-4F89-8269-C56319748552}">
      <dsp:nvSpPr>
        <dsp:cNvPr id="0" name=""/>
        <dsp:cNvSpPr/>
      </dsp:nvSpPr>
      <dsp:spPr>
        <a:xfrm>
          <a:off x="6948088" y="4793311"/>
          <a:ext cx="1172021" cy="1172021"/>
        </a:xfrm>
        <a:prstGeom prst="ellipse">
          <a:avLst/>
        </a:prstGeom>
        <a:solidFill>
          <a:schemeClr val="lt1">
            <a:alpha val="50000"/>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tx1"/>
        </a:fontRef>
      </dsp:style>
      <dsp:txBody>
        <a:bodyPr spcFirstLastPara="0" vert="horz" wrap="square" lIns="21590" tIns="21590" rIns="21590" bIns="21590" numCol="1" spcCol="1270" anchor="ctr" anchorCtr="0">
          <a:noAutofit/>
          <a:sp3d extrusionH="28000" prstMaterial="matte"/>
        </a:bodyPr>
        <a:lstStyle/>
        <a:p>
          <a:pPr lvl="0" algn="ctr" defTabSz="755650">
            <a:lnSpc>
              <a:spcPct val="90000"/>
            </a:lnSpc>
            <a:spcBef>
              <a:spcPct val="0"/>
            </a:spcBef>
            <a:spcAft>
              <a:spcPct val="35000"/>
            </a:spcAft>
          </a:pPr>
          <a:r>
            <a:rPr kumimoji="1" lang="ja-JP" altLang="en-US" sz="1700" kern="1200" dirty="0" smtClean="0"/>
            <a:t>言語聴覚士</a:t>
          </a:r>
          <a:endParaRPr kumimoji="1" lang="ja-JP" altLang="en-US" sz="1700" kern="1200" dirty="0"/>
        </a:p>
      </dsp:txBody>
      <dsp:txXfrm>
        <a:off x="7119727" y="4964950"/>
        <a:ext cx="828743" cy="828743"/>
      </dsp:txXfrm>
    </dsp:sp>
    <dsp:sp modelId="{2E492850-91E5-4E92-9AE6-0107CB7844AD}">
      <dsp:nvSpPr>
        <dsp:cNvPr id="0" name=""/>
        <dsp:cNvSpPr/>
      </dsp:nvSpPr>
      <dsp:spPr>
        <a:xfrm>
          <a:off x="6207484" y="5369746"/>
          <a:ext cx="1172021" cy="1172021"/>
        </a:xfrm>
        <a:prstGeom prst="ellipse">
          <a:avLst/>
        </a:prstGeom>
        <a:solidFill>
          <a:schemeClr val="lt1">
            <a:alpha val="50000"/>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tx1"/>
        </a:fontRef>
      </dsp:style>
      <dsp:txBody>
        <a:bodyPr spcFirstLastPara="0" vert="horz" wrap="square" lIns="21590" tIns="21590" rIns="21590" bIns="21590" numCol="1" spcCol="1270" anchor="ctr" anchorCtr="0">
          <a:noAutofit/>
          <a:sp3d extrusionH="28000" prstMaterial="matte"/>
        </a:bodyPr>
        <a:lstStyle/>
        <a:p>
          <a:pPr lvl="0" algn="ctr" defTabSz="755650">
            <a:lnSpc>
              <a:spcPct val="90000"/>
            </a:lnSpc>
            <a:spcBef>
              <a:spcPct val="0"/>
            </a:spcBef>
            <a:spcAft>
              <a:spcPct val="35000"/>
            </a:spcAft>
          </a:pPr>
          <a:r>
            <a:rPr kumimoji="1" lang="ja-JP" altLang="en-US" sz="1700" kern="1200" dirty="0" smtClean="0"/>
            <a:t>救急救命士</a:t>
          </a:r>
          <a:endParaRPr kumimoji="1" lang="ja-JP" altLang="en-US" sz="1700" kern="1200" dirty="0"/>
        </a:p>
      </dsp:txBody>
      <dsp:txXfrm>
        <a:off x="6379123" y="5541385"/>
        <a:ext cx="828743" cy="828743"/>
      </dsp:txXfrm>
    </dsp:sp>
    <dsp:sp modelId="{182BA385-E943-4F65-B982-42D3A80D76C4}">
      <dsp:nvSpPr>
        <dsp:cNvPr id="0" name=""/>
        <dsp:cNvSpPr/>
      </dsp:nvSpPr>
      <dsp:spPr>
        <a:xfrm>
          <a:off x="5319840" y="5674475"/>
          <a:ext cx="1172021" cy="1172021"/>
        </a:xfrm>
        <a:prstGeom prst="ellipse">
          <a:avLst/>
        </a:prstGeom>
        <a:solidFill>
          <a:schemeClr val="lt1">
            <a:alpha val="50000"/>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tx1"/>
        </a:fontRef>
      </dsp:style>
      <dsp:txBody>
        <a:bodyPr spcFirstLastPara="0" vert="horz" wrap="square" lIns="21590" tIns="21590" rIns="21590" bIns="21590" numCol="1" spcCol="1270" anchor="ctr" anchorCtr="0">
          <a:noAutofit/>
          <a:sp3d extrusionH="28000" prstMaterial="matte"/>
        </a:bodyPr>
        <a:lstStyle/>
        <a:p>
          <a:pPr lvl="0" algn="ctr" defTabSz="755650">
            <a:lnSpc>
              <a:spcPct val="90000"/>
            </a:lnSpc>
            <a:spcBef>
              <a:spcPct val="0"/>
            </a:spcBef>
            <a:spcAft>
              <a:spcPct val="35000"/>
            </a:spcAft>
          </a:pPr>
          <a:r>
            <a:rPr kumimoji="1" lang="ja-JP" altLang="en-US" sz="1700" kern="1200" dirty="0" smtClean="0"/>
            <a:t>住民</a:t>
          </a:r>
          <a:endParaRPr kumimoji="1" lang="ja-JP" altLang="en-US" sz="1700" kern="1200" dirty="0"/>
        </a:p>
      </dsp:txBody>
      <dsp:txXfrm>
        <a:off x="5491479" y="5846114"/>
        <a:ext cx="828743" cy="828743"/>
      </dsp:txXfrm>
    </dsp:sp>
    <dsp:sp modelId="{13CED260-1966-45A1-9199-F0FCD3BB778F}">
      <dsp:nvSpPr>
        <dsp:cNvPr id="0" name=""/>
        <dsp:cNvSpPr/>
      </dsp:nvSpPr>
      <dsp:spPr>
        <a:xfrm>
          <a:off x="4381345" y="5674475"/>
          <a:ext cx="1172021" cy="1172021"/>
        </a:xfrm>
        <a:prstGeom prst="ellipse">
          <a:avLst/>
        </a:prstGeom>
        <a:solidFill>
          <a:schemeClr val="lt1">
            <a:alpha val="50000"/>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tx1"/>
        </a:fontRef>
      </dsp:style>
      <dsp:txBody>
        <a:bodyPr spcFirstLastPara="0" vert="horz" wrap="square" lIns="21590" tIns="21590" rIns="21590" bIns="21590" numCol="1" spcCol="1270" anchor="ctr" anchorCtr="0">
          <a:noAutofit/>
          <a:sp3d extrusionH="28000" prstMaterial="matte"/>
        </a:bodyPr>
        <a:lstStyle/>
        <a:p>
          <a:pPr lvl="0" algn="ctr" defTabSz="755650">
            <a:lnSpc>
              <a:spcPct val="90000"/>
            </a:lnSpc>
            <a:spcBef>
              <a:spcPct val="0"/>
            </a:spcBef>
            <a:spcAft>
              <a:spcPct val="35000"/>
            </a:spcAft>
          </a:pPr>
          <a:r>
            <a:rPr kumimoji="1" lang="ja-JP" altLang="en-US" sz="1700" kern="1200" dirty="0" smtClean="0"/>
            <a:t>図書館司書</a:t>
          </a:r>
          <a:endParaRPr kumimoji="1" lang="ja-JP" altLang="en-US" sz="1700" kern="1200" dirty="0"/>
        </a:p>
      </dsp:txBody>
      <dsp:txXfrm>
        <a:off x="4552984" y="5846114"/>
        <a:ext cx="828743" cy="828743"/>
      </dsp:txXfrm>
    </dsp:sp>
    <dsp:sp modelId="{9627151B-F13B-4D63-91A9-83E58D21B51F}">
      <dsp:nvSpPr>
        <dsp:cNvPr id="0" name=""/>
        <dsp:cNvSpPr/>
      </dsp:nvSpPr>
      <dsp:spPr>
        <a:xfrm>
          <a:off x="3493701" y="5369746"/>
          <a:ext cx="1172021" cy="1172021"/>
        </a:xfrm>
        <a:prstGeom prst="ellipse">
          <a:avLst/>
        </a:prstGeom>
        <a:solidFill>
          <a:schemeClr val="lt1">
            <a:alpha val="50000"/>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tx1"/>
        </a:fontRef>
      </dsp:style>
      <dsp:txBody>
        <a:bodyPr spcFirstLastPara="0" vert="horz" wrap="square" lIns="21590" tIns="21590" rIns="21590" bIns="21590" numCol="1" spcCol="1270" anchor="ctr" anchorCtr="0">
          <a:noAutofit/>
          <a:sp3d extrusionH="28000" prstMaterial="matte"/>
        </a:bodyPr>
        <a:lstStyle/>
        <a:p>
          <a:pPr lvl="0" algn="ctr" defTabSz="755650">
            <a:lnSpc>
              <a:spcPct val="90000"/>
            </a:lnSpc>
            <a:spcBef>
              <a:spcPct val="0"/>
            </a:spcBef>
            <a:spcAft>
              <a:spcPct val="35000"/>
            </a:spcAft>
          </a:pPr>
          <a:r>
            <a:rPr kumimoji="1" lang="ja-JP" altLang="en-US" sz="1700" kern="1200" dirty="0" smtClean="0"/>
            <a:t>写真家</a:t>
          </a:r>
          <a:endParaRPr kumimoji="1" lang="ja-JP" altLang="en-US" sz="1700" kern="1200" dirty="0"/>
        </a:p>
      </dsp:txBody>
      <dsp:txXfrm>
        <a:off x="3665340" y="5541385"/>
        <a:ext cx="828743" cy="828743"/>
      </dsp:txXfrm>
    </dsp:sp>
    <dsp:sp modelId="{91C7E237-AE85-4592-B6D7-572CE431EBCD}">
      <dsp:nvSpPr>
        <dsp:cNvPr id="0" name=""/>
        <dsp:cNvSpPr/>
      </dsp:nvSpPr>
      <dsp:spPr>
        <a:xfrm>
          <a:off x="2753097" y="4793311"/>
          <a:ext cx="1172021" cy="1172021"/>
        </a:xfrm>
        <a:prstGeom prst="ellipse">
          <a:avLst/>
        </a:prstGeom>
        <a:solidFill>
          <a:schemeClr val="lt1">
            <a:alpha val="50000"/>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tx1"/>
        </a:fontRef>
      </dsp:style>
      <dsp:txBody>
        <a:bodyPr spcFirstLastPara="0" vert="horz" wrap="square" lIns="21590" tIns="21590" rIns="21590" bIns="21590" numCol="1" spcCol="1270" anchor="ctr" anchorCtr="0">
          <a:noAutofit/>
          <a:sp3d extrusionH="28000" prstMaterial="matte"/>
        </a:bodyPr>
        <a:lstStyle/>
        <a:p>
          <a:pPr lvl="0" algn="ctr" defTabSz="755650">
            <a:lnSpc>
              <a:spcPct val="90000"/>
            </a:lnSpc>
            <a:spcBef>
              <a:spcPct val="0"/>
            </a:spcBef>
            <a:spcAft>
              <a:spcPct val="35000"/>
            </a:spcAft>
          </a:pPr>
          <a:r>
            <a:rPr kumimoji="1" lang="ja-JP" altLang="en-US" sz="1700" kern="1200" dirty="0" smtClean="0"/>
            <a:t>報道記者</a:t>
          </a:r>
          <a:endParaRPr kumimoji="1" lang="ja-JP" altLang="en-US" sz="1700" kern="1200" dirty="0"/>
        </a:p>
      </dsp:txBody>
      <dsp:txXfrm>
        <a:off x="2924736" y="4964950"/>
        <a:ext cx="828743" cy="828743"/>
      </dsp:txXfrm>
    </dsp:sp>
    <dsp:sp modelId="{42E1A379-DC4E-44F1-A8C3-54629857D883}">
      <dsp:nvSpPr>
        <dsp:cNvPr id="0" name=""/>
        <dsp:cNvSpPr/>
      </dsp:nvSpPr>
      <dsp:spPr>
        <a:xfrm>
          <a:off x="2239789" y="4007635"/>
          <a:ext cx="1172021" cy="1172021"/>
        </a:xfrm>
        <a:prstGeom prst="ellipse">
          <a:avLst/>
        </a:prstGeom>
        <a:solidFill>
          <a:schemeClr val="lt1">
            <a:alpha val="50000"/>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tx1"/>
        </a:fontRef>
      </dsp:style>
      <dsp:txBody>
        <a:bodyPr spcFirstLastPara="0" vert="horz" wrap="square" lIns="21590" tIns="21590" rIns="21590" bIns="21590" numCol="1" spcCol="1270" anchor="ctr" anchorCtr="0">
          <a:noAutofit/>
          <a:sp3d extrusionH="28000" prstMaterial="matte"/>
        </a:bodyPr>
        <a:lstStyle/>
        <a:p>
          <a:pPr lvl="0" algn="ctr" defTabSz="755650">
            <a:lnSpc>
              <a:spcPct val="90000"/>
            </a:lnSpc>
            <a:spcBef>
              <a:spcPct val="0"/>
            </a:spcBef>
            <a:spcAft>
              <a:spcPct val="35000"/>
            </a:spcAft>
          </a:pPr>
          <a:r>
            <a:rPr kumimoji="1" lang="ja-JP" altLang="en-US" sz="1700" kern="1200" dirty="0" smtClean="0"/>
            <a:t>事務</a:t>
          </a:r>
          <a:endParaRPr kumimoji="1" lang="ja-JP" altLang="en-US" sz="1700" kern="1200" dirty="0"/>
        </a:p>
      </dsp:txBody>
      <dsp:txXfrm>
        <a:off x="2411428" y="4179274"/>
        <a:ext cx="828743" cy="828743"/>
      </dsp:txXfrm>
    </dsp:sp>
    <dsp:sp modelId="{2551DDA7-B81E-4ABD-A32B-8C51ECC07607}">
      <dsp:nvSpPr>
        <dsp:cNvPr id="0" name=""/>
        <dsp:cNvSpPr/>
      </dsp:nvSpPr>
      <dsp:spPr>
        <a:xfrm>
          <a:off x="2009402" y="3097858"/>
          <a:ext cx="1172021" cy="1172021"/>
        </a:xfrm>
        <a:prstGeom prst="ellipse">
          <a:avLst/>
        </a:prstGeom>
        <a:solidFill>
          <a:schemeClr val="lt1">
            <a:alpha val="50000"/>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tx1"/>
        </a:fontRef>
      </dsp:style>
      <dsp:txBody>
        <a:bodyPr spcFirstLastPara="0" vert="horz" wrap="square" lIns="21590" tIns="21590" rIns="21590" bIns="21590" numCol="1" spcCol="1270" anchor="ctr" anchorCtr="0">
          <a:noAutofit/>
          <a:sp3d extrusionH="28000" prstMaterial="matte"/>
        </a:bodyPr>
        <a:lstStyle/>
        <a:p>
          <a:pPr lvl="0" algn="ctr" defTabSz="755650">
            <a:lnSpc>
              <a:spcPct val="90000"/>
            </a:lnSpc>
            <a:spcBef>
              <a:spcPct val="0"/>
            </a:spcBef>
            <a:spcAft>
              <a:spcPct val="35000"/>
            </a:spcAft>
          </a:pPr>
          <a:r>
            <a:rPr kumimoji="1" lang="ja-JP" altLang="en-US" sz="1700" kern="1200" dirty="0" smtClean="0"/>
            <a:t>診療放射線技師</a:t>
          </a:r>
          <a:endParaRPr kumimoji="1" lang="ja-JP" altLang="en-US" sz="1700" kern="1200" dirty="0"/>
        </a:p>
      </dsp:txBody>
      <dsp:txXfrm>
        <a:off x="2181041" y="3269497"/>
        <a:ext cx="828743" cy="828743"/>
      </dsp:txXfrm>
    </dsp:sp>
    <dsp:sp modelId="{528D113F-1236-49C8-BD35-4DFEFC1627FE}">
      <dsp:nvSpPr>
        <dsp:cNvPr id="0" name=""/>
        <dsp:cNvSpPr/>
      </dsp:nvSpPr>
      <dsp:spPr>
        <a:xfrm>
          <a:off x="2086903" y="2162569"/>
          <a:ext cx="1172021" cy="1172021"/>
        </a:xfrm>
        <a:prstGeom prst="ellipse">
          <a:avLst/>
        </a:prstGeom>
        <a:solidFill>
          <a:schemeClr val="lt1">
            <a:alpha val="50000"/>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tx1"/>
        </a:fontRef>
      </dsp:style>
      <dsp:txBody>
        <a:bodyPr spcFirstLastPara="0" vert="horz" wrap="square" lIns="21590" tIns="21590" rIns="21590" bIns="21590" numCol="1" spcCol="1270" anchor="ctr" anchorCtr="0">
          <a:noAutofit/>
          <a:sp3d extrusionH="28000" prstMaterial="matte"/>
        </a:bodyPr>
        <a:lstStyle/>
        <a:p>
          <a:pPr lvl="0" algn="ctr" defTabSz="755650">
            <a:lnSpc>
              <a:spcPct val="90000"/>
            </a:lnSpc>
            <a:spcBef>
              <a:spcPct val="0"/>
            </a:spcBef>
            <a:spcAft>
              <a:spcPct val="35000"/>
            </a:spcAft>
          </a:pPr>
          <a:r>
            <a:rPr kumimoji="1" lang="ja-JP" altLang="en-US" sz="1700" kern="1200" dirty="0" smtClean="0"/>
            <a:t>保健師</a:t>
          </a:r>
          <a:endParaRPr kumimoji="1" lang="ja-JP" altLang="en-US" sz="1700" kern="1200" dirty="0"/>
        </a:p>
      </dsp:txBody>
      <dsp:txXfrm>
        <a:off x="2258542" y="2334208"/>
        <a:ext cx="828743" cy="828743"/>
      </dsp:txXfrm>
    </dsp:sp>
    <dsp:sp modelId="{8580ADC0-2F91-4786-B1C5-7FF0B1CD4A44}">
      <dsp:nvSpPr>
        <dsp:cNvPr id="0" name=""/>
        <dsp:cNvSpPr/>
      </dsp:nvSpPr>
      <dsp:spPr>
        <a:xfrm>
          <a:off x="2463892" y="1303121"/>
          <a:ext cx="1172021" cy="1172021"/>
        </a:xfrm>
        <a:prstGeom prst="ellipse">
          <a:avLst/>
        </a:prstGeom>
        <a:solidFill>
          <a:schemeClr val="lt1">
            <a:alpha val="50000"/>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tx1"/>
        </a:fontRef>
      </dsp:style>
      <dsp:txBody>
        <a:bodyPr spcFirstLastPara="0" vert="horz" wrap="square" lIns="21590" tIns="21590" rIns="21590" bIns="21590" numCol="1" spcCol="1270" anchor="ctr" anchorCtr="0">
          <a:noAutofit/>
          <a:sp3d extrusionH="28000" prstMaterial="matte"/>
        </a:bodyPr>
        <a:lstStyle/>
        <a:p>
          <a:pPr lvl="0" algn="ctr" defTabSz="755650">
            <a:lnSpc>
              <a:spcPct val="90000"/>
            </a:lnSpc>
            <a:spcBef>
              <a:spcPct val="0"/>
            </a:spcBef>
            <a:spcAft>
              <a:spcPct val="35000"/>
            </a:spcAft>
          </a:pPr>
          <a:r>
            <a:rPr kumimoji="1" lang="ja-JP" altLang="en-US" sz="1700" kern="1200" dirty="0" smtClean="0"/>
            <a:t>ケアマネジャー</a:t>
          </a:r>
          <a:endParaRPr kumimoji="1" lang="ja-JP" altLang="en-US" sz="1700" kern="1200" dirty="0"/>
        </a:p>
      </dsp:txBody>
      <dsp:txXfrm>
        <a:off x="2635531" y="1474760"/>
        <a:ext cx="828743" cy="828743"/>
      </dsp:txXfrm>
    </dsp:sp>
    <dsp:sp modelId="{CC7A903F-A368-4915-9DC7-8B483B99A772}">
      <dsp:nvSpPr>
        <dsp:cNvPr id="0" name=""/>
        <dsp:cNvSpPr/>
      </dsp:nvSpPr>
      <dsp:spPr>
        <a:xfrm>
          <a:off x="3099517" y="612648"/>
          <a:ext cx="1172021" cy="1172021"/>
        </a:xfrm>
        <a:prstGeom prst="ellipse">
          <a:avLst/>
        </a:prstGeom>
        <a:solidFill>
          <a:schemeClr val="lt1">
            <a:alpha val="50000"/>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tx1"/>
        </a:fontRef>
      </dsp:style>
      <dsp:txBody>
        <a:bodyPr spcFirstLastPara="0" vert="horz" wrap="square" lIns="21590" tIns="21590" rIns="21590" bIns="21590" numCol="1" spcCol="1270" anchor="ctr" anchorCtr="0">
          <a:noAutofit/>
          <a:sp3d extrusionH="28000" prstMaterial="matte"/>
        </a:bodyPr>
        <a:lstStyle/>
        <a:p>
          <a:pPr lvl="0" algn="ctr" defTabSz="755650">
            <a:lnSpc>
              <a:spcPct val="90000"/>
            </a:lnSpc>
            <a:spcBef>
              <a:spcPct val="0"/>
            </a:spcBef>
            <a:spcAft>
              <a:spcPct val="35000"/>
            </a:spcAft>
          </a:pPr>
          <a:r>
            <a:rPr kumimoji="1" lang="ja-JP" altLang="en-US" sz="1700" kern="1200" dirty="0" smtClean="0"/>
            <a:t>ケアワーカー</a:t>
          </a:r>
          <a:endParaRPr kumimoji="1" lang="ja-JP" altLang="en-US" sz="1700" kern="1200" dirty="0"/>
        </a:p>
      </dsp:txBody>
      <dsp:txXfrm>
        <a:off x="3271156" y="784287"/>
        <a:ext cx="828743" cy="828743"/>
      </dsp:txXfrm>
    </dsp:sp>
    <dsp:sp modelId="{3CD6605D-ED98-4E8C-A32A-A6A729CAB829}">
      <dsp:nvSpPr>
        <dsp:cNvPr id="0" name=""/>
        <dsp:cNvSpPr/>
      </dsp:nvSpPr>
      <dsp:spPr>
        <a:xfrm>
          <a:off x="3924898" y="165974"/>
          <a:ext cx="1172021" cy="1172021"/>
        </a:xfrm>
        <a:prstGeom prst="ellipse">
          <a:avLst/>
        </a:prstGeom>
        <a:solidFill>
          <a:schemeClr val="lt1">
            <a:alpha val="50000"/>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tx1"/>
        </a:fontRef>
      </dsp:style>
      <dsp:txBody>
        <a:bodyPr spcFirstLastPara="0" vert="horz" wrap="square" lIns="21590" tIns="21590" rIns="21590" bIns="21590" numCol="1" spcCol="1270" anchor="ctr" anchorCtr="0">
          <a:noAutofit/>
          <a:sp3d extrusionH="28000" prstMaterial="matte"/>
        </a:bodyPr>
        <a:lstStyle/>
        <a:p>
          <a:pPr lvl="0" algn="ctr" defTabSz="755650">
            <a:lnSpc>
              <a:spcPct val="90000"/>
            </a:lnSpc>
            <a:spcBef>
              <a:spcPct val="0"/>
            </a:spcBef>
            <a:spcAft>
              <a:spcPct val="35000"/>
            </a:spcAft>
          </a:pPr>
          <a:r>
            <a:rPr kumimoji="1" lang="ja-JP" altLang="en-US" sz="1700" kern="1200" dirty="0" smtClean="0"/>
            <a:t>議員</a:t>
          </a:r>
          <a:endParaRPr kumimoji="1" lang="ja-JP" altLang="en-US" sz="1700" kern="1200" dirty="0"/>
        </a:p>
      </dsp:txBody>
      <dsp:txXfrm>
        <a:off x="4096537" y="337613"/>
        <a:ext cx="828743" cy="8287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FE3A18-B076-4511-B571-D4FF2FA43445}">
      <dsp:nvSpPr>
        <dsp:cNvPr id="0" name=""/>
        <dsp:cNvSpPr/>
      </dsp:nvSpPr>
      <dsp:spPr>
        <a:xfrm>
          <a:off x="4104460" y="3024324"/>
          <a:ext cx="2681226" cy="2592175"/>
        </a:xfrm>
        <a:prstGeom prst="gear9">
          <a:avLst/>
        </a:prstGeom>
        <a:blipFill rotWithShape="0">
          <a:blip xmlns:r="http://schemas.openxmlformats.org/officeDocument/2006/relationships" r:embed="rId1"/>
          <a:stretch>
            <a:fillRect/>
          </a:stretch>
        </a:blip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kumimoji="1" lang="ja-JP" altLang="en-US" sz="2400" kern="1200" dirty="0" smtClean="0">
              <a:solidFill>
                <a:schemeClr val="bg1"/>
              </a:solidFill>
              <a:latin typeface="AR P丸ゴシック体M" pitchFamily="50" charset="-128"/>
              <a:ea typeface="AR P丸ゴシック体M" pitchFamily="50" charset="-128"/>
            </a:rPr>
            <a:t>維持期</a:t>
          </a:r>
          <a:endParaRPr kumimoji="1" lang="ja-JP" altLang="en-US" sz="2400" kern="1200" dirty="0">
            <a:solidFill>
              <a:schemeClr val="bg1"/>
            </a:solidFill>
            <a:latin typeface="AR P丸ゴシック体M" pitchFamily="50" charset="-128"/>
            <a:ea typeface="AR P丸ゴシック体M" pitchFamily="50" charset="-128"/>
          </a:endParaRPr>
        </a:p>
      </dsp:txBody>
      <dsp:txXfrm>
        <a:off x="4636850" y="3631529"/>
        <a:ext cx="1616446" cy="1332431"/>
      </dsp:txXfrm>
    </dsp:sp>
    <dsp:sp modelId="{08358697-DDD0-4EB8-80F3-B575155141B8}">
      <dsp:nvSpPr>
        <dsp:cNvPr id="0" name=""/>
        <dsp:cNvSpPr/>
      </dsp:nvSpPr>
      <dsp:spPr>
        <a:xfrm>
          <a:off x="2083178" y="1851729"/>
          <a:ext cx="2529332" cy="2431302"/>
        </a:xfrm>
        <a:prstGeom prst="gear6">
          <a:avLst/>
        </a:prstGeom>
        <a:blipFill rotWithShape="0">
          <a:blip xmlns:r="http://schemas.openxmlformats.org/officeDocument/2006/relationships" r:embed="rId2"/>
          <a:stretch>
            <a:fillRect/>
          </a:stretch>
        </a:blipFill>
        <a:ln w="44450" cap="flat" cmpd="sng" algn="ctr">
          <a:solidFill>
            <a:srgbClr val="FF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kumimoji="1" lang="ja-JP" altLang="en-US" sz="2400" b="1" kern="1200" dirty="0" smtClean="0">
              <a:solidFill>
                <a:schemeClr val="bg1"/>
              </a:solidFill>
              <a:latin typeface="AR P丸ゴシック体M" pitchFamily="50" charset="-128"/>
              <a:ea typeface="AR P丸ゴシック体M" pitchFamily="50" charset="-128"/>
            </a:rPr>
            <a:t>回復期</a:t>
          </a:r>
          <a:endParaRPr kumimoji="1" lang="ja-JP" altLang="en-US" sz="2400" b="1" kern="1200" dirty="0">
            <a:solidFill>
              <a:schemeClr val="bg1"/>
            </a:solidFill>
            <a:latin typeface="AR P丸ゴシック体M" pitchFamily="50" charset="-128"/>
            <a:ea typeface="AR P丸ゴシック体M" pitchFamily="50" charset="-128"/>
          </a:endParaRPr>
        </a:p>
      </dsp:txBody>
      <dsp:txXfrm>
        <a:off x="2709515" y="2467516"/>
        <a:ext cx="1276658" cy="1199728"/>
      </dsp:txXfrm>
    </dsp:sp>
    <dsp:sp modelId="{0713016B-B876-40F0-961F-324C1C6E780B}">
      <dsp:nvSpPr>
        <dsp:cNvPr id="0" name=""/>
        <dsp:cNvSpPr/>
      </dsp:nvSpPr>
      <dsp:spPr>
        <a:xfrm rot="20700000">
          <a:off x="3483945" y="372857"/>
          <a:ext cx="2218747" cy="2218747"/>
        </a:xfrm>
        <a:prstGeom prst="gear6">
          <a:avLst/>
        </a:prstGeom>
        <a:blipFill rotWithShape="0">
          <a:blip xmlns:r="http://schemas.openxmlformats.org/officeDocument/2006/relationships" r:embed="rId3"/>
          <a:stretch>
            <a:fillRect/>
          </a:stretch>
        </a:blip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kumimoji="1" lang="ja-JP" altLang="en-US" sz="2400" kern="1200" dirty="0" smtClean="0">
              <a:solidFill>
                <a:schemeClr val="bg1"/>
              </a:solidFill>
              <a:latin typeface="AR P丸ゴシック体M" pitchFamily="50" charset="-128"/>
              <a:ea typeface="AR P丸ゴシック体M" pitchFamily="50" charset="-128"/>
            </a:rPr>
            <a:t>急性期</a:t>
          </a:r>
          <a:endParaRPr kumimoji="1" lang="ja-JP" altLang="en-US" sz="2400" kern="1200" dirty="0">
            <a:solidFill>
              <a:schemeClr val="bg1"/>
            </a:solidFill>
            <a:latin typeface="AR P丸ゴシック体M" pitchFamily="50" charset="-128"/>
            <a:ea typeface="AR P丸ゴシック体M" pitchFamily="50" charset="-128"/>
          </a:endParaRPr>
        </a:p>
      </dsp:txBody>
      <dsp:txXfrm rot="-20700000">
        <a:off x="3970581" y="859493"/>
        <a:ext cx="1245474" cy="1245474"/>
      </dsp:txXfrm>
    </dsp:sp>
    <dsp:sp modelId="{BCD25628-2107-4CF3-B6B4-B3EF71AA3F95}">
      <dsp:nvSpPr>
        <dsp:cNvPr id="0" name=""/>
        <dsp:cNvSpPr/>
      </dsp:nvSpPr>
      <dsp:spPr>
        <a:xfrm>
          <a:off x="3456387" y="2304270"/>
          <a:ext cx="3985518" cy="3985518"/>
        </a:xfrm>
        <a:prstGeom prst="circularArrow">
          <a:avLst>
            <a:gd name="adj1" fmla="val 4687"/>
            <a:gd name="adj2" fmla="val 299029"/>
            <a:gd name="adj3" fmla="val 2542795"/>
            <a:gd name="adj4" fmla="val 15805058"/>
            <a:gd name="adj5" fmla="val 546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0441918-E14C-4E89-8F17-25A69698E264}">
      <dsp:nvSpPr>
        <dsp:cNvPr id="0" name=""/>
        <dsp:cNvSpPr/>
      </dsp:nvSpPr>
      <dsp:spPr>
        <a:xfrm>
          <a:off x="1814556" y="1427787"/>
          <a:ext cx="2895728" cy="2895728"/>
        </a:xfrm>
        <a:prstGeom prst="leftCircularArrow">
          <a:avLst>
            <a:gd name="adj1" fmla="val 6452"/>
            <a:gd name="adj2" fmla="val 429999"/>
            <a:gd name="adj3" fmla="val 10489124"/>
            <a:gd name="adj4" fmla="val 14837806"/>
            <a:gd name="adj5" fmla="val 7527"/>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236192-484F-4AB8-9FF5-43970447BE3D}">
      <dsp:nvSpPr>
        <dsp:cNvPr id="0" name=""/>
        <dsp:cNvSpPr/>
      </dsp:nvSpPr>
      <dsp:spPr>
        <a:xfrm>
          <a:off x="2970726" y="-119427"/>
          <a:ext cx="3122178" cy="3122178"/>
        </a:xfrm>
        <a:prstGeom prst="circularArrow">
          <a:avLst>
            <a:gd name="adj1" fmla="val 5984"/>
            <a:gd name="adj2" fmla="val 394124"/>
            <a:gd name="adj3" fmla="val 13313824"/>
            <a:gd name="adj4" fmla="val 10508221"/>
            <a:gd name="adj5" fmla="val 6981"/>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DBADB0-5C37-4DDC-B1DE-2171560E70A7}">
      <dsp:nvSpPr>
        <dsp:cNvPr id="0" name=""/>
        <dsp:cNvSpPr/>
      </dsp:nvSpPr>
      <dsp:spPr>
        <a:xfrm rot="5400000">
          <a:off x="-281822" y="283351"/>
          <a:ext cx="1878818" cy="1315172"/>
        </a:xfrm>
        <a:prstGeom prst="chevron">
          <a:avLst/>
        </a:prstGeom>
        <a:solidFill>
          <a:schemeClr val="accent1">
            <a:alpha val="90000"/>
            <a:hueOff val="0"/>
            <a:satOff val="0"/>
            <a:lumOff val="0"/>
            <a:alphaOff val="0"/>
          </a:schemeClr>
        </a:solidFill>
        <a:ln w="127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kumimoji="1" lang="ja-JP" altLang="en-US" sz="3300" kern="1200" dirty="0" smtClean="0">
              <a:latin typeface="AR P丸ゴシック体M" pitchFamily="50" charset="-128"/>
              <a:ea typeface="AR P丸ゴシック体M" pitchFamily="50" charset="-128"/>
            </a:rPr>
            <a:t>急性期</a:t>
          </a:r>
          <a:endParaRPr kumimoji="1" lang="en-US" altLang="ja-JP" sz="3300" kern="1200" dirty="0" smtClean="0">
            <a:latin typeface="AR P丸ゴシック体M" pitchFamily="50" charset="-128"/>
            <a:ea typeface="AR P丸ゴシック体M" pitchFamily="50" charset="-128"/>
          </a:endParaRPr>
        </a:p>
      </dsp:txBody>
      <dsp:txXfrm rot="-5400000">
        <a:off x="1" y="659114"/>
        <a:ext cx="1315172" cy="563646"/>
      </dsp:txXfrm>
    </dsp:sp>
    <dsp:sp modelId="{BDF9547F-4E80-45C1-8FAF-377419FA6059}">
      <dsp:nvSpPr>
        <dsp:cNvPr id="0" name=""/>
        <dsp:cNvSpPr/>
      </dsp:nvSpPr>
      <dsp:spPr>
        <a:xfrm rot="5400000">
          <a:off x="2260962" y="-944261"/>
          <a:ext cx="1221231" cy="3112811"/>
        </a:xfrm>
        <a:prstGeom prst="round2SameRect">
          <a:avLst/>
        </a:prstGeom>
        <a:solidFill>
          <a:schemeClr val="lt1">
            <a:alpha val="90000"/>
            <a:hueOff val="0"/>
            <a:satOff val="0"/>
            <a:lumOff val="0"/>
            <a:alphaOff val="0"/>
          </a:schemeClr>
        </a:solidFill>
        <a:ln w="127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kumimoji="1" lang="ja-JP" altLang="en-US" sz="1300" kern="1200" dirty="0" smtClean="0">
              <a:latin typeface="AR P丸ゴシック体M" pitchFamily="50" charset="-128"/>
              <a:ea typeface="AR P丸ゴシック体M" pitchFamily="50" charset="-128"/>
            </a:rPr>
            <a:t>患者背景を早期に把握する必要がある</a:t>
          </a:r>
          <a:endParaRPr kumimoji="1" lang="ja-JP" altLang="en-US" sz="1300" kern="1200" dirty="0">
            <a:latin typeface="AR P丸ゴシック体M" pitchFamily="50" charset="-128"/>
            <a:ea typeface="AR P丸ゴシック体M" pitchFamily="50" charset="-128"/>
          </a:endParaRPr>
        </a:p>
        <a:p>
          <a:pPr marL="114300" lvl="1" indent="-114300" algn="l" defTabSz="577850">
            <a:lnSpc>
              <a:spcPct val="90000"/>
            </a:lnSpc>
            <a:spcBef>
              <a:spcPct val="0"/>
            </a:spcBef>
            <a:spcAft>
              <a:spcPct val="15000"/>
            </a:spcAft>
            <a:buChar char="••"/>
          </a:pPr>
          <a:r>
            <a:rPr kumimoji="1" lang="ja-JP" altLang="en-US" sz="1300" kern="1200" dirty="0" smtClean="0">
              <a:latin typeface="AR P丸ゴシック体M" pitchFamily="50" charset="-128"/>
              <a:ea typeface="AR P丸ゴシック体M" pitchFamily="50" charset="-128"/>
            </a:rPr>
            <a:t>院内スタッフのパスに対する温度差</a:t>
          </a:r>
          <a:endParaRPr kumimoji="1" lang="ja-JP" altLang="en-US" sz="1300" kern="1200" dirty="0">
            <a:latin typeface="AR P丸ゴシック体M" pitchFamily="50" charset="-128"/>
            <a:ea typeface="AR P丸ゴシック体M" pitchFamily="50" charset="-128"/>
          </a:endParaRPr>
        </a:p>
        <a:p>
          <a:pPr marL="114300" lvl="1" indent="-114300" algn="l" defTabSz="577850">
            <a:lnSpc>
              <a:spcPct val="90000"/>
            </a:lnSpc>
            <a:spcBef>
              <a:spcPct val="0"/>
            </a:spcBef>
            <a:spcAft>
              <a:spcPct val="15000"/>
            </a:spcAft>
            <a:buChar char="••"/>
          </a:pPr>
          <a:r>
            <a:rPr kumimoji="1" lang="ja-JP" altLang="en-US" sz="1300" kern="1200" dirty="0" smtClean="0">
              <a:latin typeface="AR P丸ゴシック体M" pitchFamily="50" charset="-128"/>
              <a:ea typeface="AR P丸ゴシック体M" pitchFamily="50" charset="-128"/>
            </a:rPr>
            <a:t>在院日数が伸びてきた</a:t>
          </a:r>
          <a:endParaRPr kumimoji="1" lang="ja-JP" altLang="en-US" sz="1300" kern="1200" dirty="0">
            <a:latin typeface="AR P丸ゴシック体M" pitchFamily="50" charset="-128"/>
            <a:ea typeface="AR P丸ゴシック体M" pitchFamily="50" charset="-128"/>
          </a:endParaRPr>
        </a:p>
      </dsp:txBody>
      <dsp:txXfrm rot="-5400000">
        <a:off x="1315172" y="61145"/>
        <a:ext cx="3053195" cy="1101999"/>
      </dsp:txXfrm>
    </dsp:sp>
    <dsp:sp modelId="{36722645-D36E-47BC-B316-51BD1DB2A2F4}">
      <dsp:nvSpPr>
        <dsp:cNvPr id="0" name=""/>
        <dsp:cNvSpPr/>
      </dsp:nvSpPr>
      <dsp:spPr>
        <a:xfrm rot="5400000">
          <a:off x="-281822" y="1970705"/>
          <a:ext cx="1878818" cy="1315172"/>
        </a:xfrm>
        <a:prstGeom prst="chevron">
          <a:avLst/>
        </a:prstGeom>
        <a:solidFill>
          <a:schemeClr val="accent1">
            <a:alpha val="90000"/>
            <a:hueOff val="0"/>
            <a:satOff val="0"/>
            <a:lumOff val="0"/>
            <a:alphaOff val="-20000"/>
          </a:schemeClr>
        </a:solidFill>
        <a:ln w="12700" cap="flat" cmpd="sng" algn="ctr">
          <a:solidFill>
            <a:schemeClr val="accent1">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kumimoji="1" lang="ja-JP" altLang="en-US" sz="3300" kern="1200" dirty="0" smtClean="0">
              <a:latin typeface="AR P丸ゴシック体M" pitchFamily="50" charset="-128"/>
              <a:ea typeface="AR P丸ゴシック体M" pitchFamily="50" charset="-128"/>
            </a:rPr>
            <a:t>回復期</a:t>
          </a:r>
          <a:endParaRPr kumimoji="1" lang="ja-JP" altLang="en-US" sz="3300" kern="1200" dirty="0">
            <a:latin typeface="AR P丸ゴシック体M" pitchFamily="50" charset="-128"/>
            <a:ea typeface="AR P丸ゴシック体M" pitchFamily="50" charset="-128"/>
          </a:endParaRPr>
        </a:p>
      </dsp:txBody>
      <dsp:txXfrm rot="-5400000">
        <a:off x="1" y="2346468"/>
        <a:ext cx="1315172" cy="563646"/>
      </dsp:txXfrm>
    </dsp:sp>
    <dsp:sp modelId="{1062AF89-AA79-49D7-9C7F-807AFA81F58E}">
      <dsp:nvSpPr>
        <dsp:cNvPr id="0" name=""/>
        <dsp:cNvSpPr/>
      </dsp:nvSpPr>
      <dsp:spPr>
        <a:xfrm rot="5400000">
          <a:off x="2260962" y="743093"/>
          <a:ext cx="1221231" cy="3112811"/>
        </a:xfrm>
        <a:prstGeom prst="round2SameRect">
          <a:avLst/>
        </a:prstGeom>
        <a:solidFill>
          <a:schemeClr val="lt1">
            <a:alpha val="90000"/>
            <a:hueOff val="0"/>
            <a:satOff val="0"/>
            <a:lumOff val="0"/>
            <a:alphaOff val="0"/>
          </a:schemeClr>
        </a:solidFill>
        <a:ln w="12700" cap="flat" cmpd="sng" algn="ctr">
          <a:solidFill>
            <a:schemeClr val="accent1">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kumimoji="1" lang="ja-JP" altLang="en-US" sz="1300" kern="1200" dirty="0" smtClean="0">
              <a:latin typeface="AR P丸ゴシック体M" pitchFamily="50" charset="-128"/>
              <a:ea typeface="AR P丸ゴシック体M" pitchFamily="50" charset="-128"/>
            </a:rPr>
            <a:t>回復期に療養患者がいる</a:t>
          </a:r>
          <a:endParaRPr kumimoji="1" lang="ja-JP" altLang="en-US" sz="1300" kern="1200" dirty="0">
            <a:latin typeface="AR P丸ゴシック体M" pitchFamily="50" charset="-128"/>
            <a:ea typeface="AR P丸ゴシック体M" pitchFamily="50" charset="-128"/>
          </a:endParaRPr>
        </a:p>
        <a:p>
          <a:pPr marL="114300" lvl="1" indent="-114300" algn="l" defTabSz="577850">
            <a:lnSpc>
              <a:spcPct val="90000"/>
            </a:lnSpc>
            <a:spcBef>
              <a:spcPct val="0"/>
            </a:spcBef>
            <a:spcAft>
              <a:spcPct val="15000"/>
            </a:spcAft>
            <a:buChar char="••"/>
          </a:pPr>
          <a:r>
            <a:rPr kumimoji="1" lang="ja-JP" altLang="en-US" sz="1300" kern="1200" dirty="0" smtClean="0">
              <a:latin typeface="AR P丸ゴシック体M" pitchFamily="50" charset="-128"/>
              <a:ea typeface="AR P丸ゴシック体M" pitchFamily="50" charset="-128"/>
            </a:rPr>
            <a:t>施設の都合で転院・・・リハビリが途中</a:t>
          </a:r>
          <a:endParaRPr kumimoji="1" lang="ja-JP" altLang="en-US" sz="1300" kern="1200" dirty="0">
            <a:latin typeface="AR P丸ゴシック体M" pitchFamily="50" charset="-128"/>
            <a:ea typeface="AR P丸ゴシック体M" pitchFamily="50" charset="-128"/>
          </a:endParaRPr>
        </a:p>
        <a:p>
          <a:pPr marL="114300" lvl="1" indent="-114300" algn="l" defTabSz="577850">
            <a:lnSpc>
              <a:spcPct val="90000"/>
            </a:lnSpc>
            <a:spcBef>
              <a:spcPct val="0"/>
            </a:spcBef>
            <a:spcAft>
              <a:spcPct val="15000"/>
            </a:spcAft>
            <a:buChar char="••"/>
          </a:pPr>
          <a:r>
            <a:rPr kumimoji="1" lang="ja-JP" altLang="en-US" sz="1300" kern="1200" dirty="0" smtClean="0">
              <a:latin typeface="AR P丸ゴシック体M" pitchFamily="50" charset="-128"/>
              <a:ea typeface="AR P丸ゴシック体M" pitchFamily="50" charset="-128"/>
            </a:rPr>
            <a:t>看護のリハ提供が不十分</a:t>
          </a:r>
          <a:endParaRPr kumimoji="1" lang="ja-JP" altLang="en-US" sz="1300" kern="1200" dirty="0">
            <a:latin typeface="AR P丸ゴシック体M" pitchFamily="50" charset="-128"/>
            <a:ea typeface="AR P丸ゴシック体M" pitchFamily="50" charset="-128"/>
          </a:endParaRPr>
        </a:p>
      </dsp:txBody>
      <dsp:txXfrm rot="-5400000">
        <a:off x="1315172" y="1748499"/>
        <a:ext cx="3053195" cy="1101999"/>
      </dsp:txXfrm>
    </dsp:sp>
    <dsp:sp modelId="{367512B9-9087-464E-9AA7-022765657D81}">
      <dsp:nvSpPr>
        <dsp:cNvPr id="0" name=""/>
        <dsp:cNvSpPr/>
      </dsp:nvSpPr>
      <dsp:spPr>
        <a:xfrm rot="5400000">
          <a:off x="-281822" y="3658060"/>
          <a:ext cx="1878818" cy="1315172"/>
        </a:xfrm>
        <a:prstGeom prst="chevron">
          <a:avLst/>
        </a:prstGeom>
        <a:solidFill>
          <a:schemeClr val="accent1">
            <a:alpha val="90000"/>
            <a:hueOff val="0"/>
            <a:satOff val="0"/>
            <a:lumOff val="0"/>
            <a:alphaOff val="-40000"/>
          </a:schemeClr>
        </a:solidFill>
        <a:ln w="12700" cap="flat" cmpd="sng" algn="ctr">
          <a:solidFill>
            <a:schemeClr val="accent1">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kumimoji="1" lang="ja-JP" altLang="en-US" sz="3300" kern="1200" dirty="0" smtClean="0">
              <a:latin typeface="AR P丸ゴシック体M" pitchFamily="50" charset="-128"/>
              <a:ea typeface="AR P丸ゴシック体M" pitchFamily="50" charset="-128"/>
            </a:rPr>
            <a:t>維持期</a:t>
          </a:r>
          <a:endParaRPr kumimoji="1" lang="ja-JP" altLang="en-US" sz="3300" kern="1200" dirty="0">
            <a:latin typeface="AR P丸ゴシック体M" pitchFamily="50" charset="-128"/>
            <a:ea typeface="AR P丸ゴシック体M" pitchFamily="50" charset="-128"/>
          </a:endParaRPr>
        </a:p>
      </dsp:txBody>
      <dsp:txXfrm rot="-5400000">
        <a:off x="1" y="4033823"/>
        <a:ext cx="1315172" cy="563646"/>
      </dsp:txXfrm>
    </dsp:sp>
    <dsp:sp modelId="{2FEA8782-F2EB-4557-9C57-7BC71B849E54}">
      <dsp:nvSpPr>
        <dsp:cNvPr id="0" name=""/>
        <dsp:cNvSpPr/>
      </dsp:nvSpPr>
      <dsp:spPr>
        <a:xfrm rot="5400000">
          <a:off x="2260962" y="2430447"/>
          <a:ext cx="1221231" cy="3112811"/>
        </a:xfrm>
        <a:prstGeom prst="round2SameRect">
          <a:avLst/>
        </a:prstGeom>
        <a:solidFill>
          <a:schemeClr val="lt1">
            <a:alpha val="90000"/>
            <a:hueOff val="0"/>
            <a:satOff val="0"/>
            <a:lumOff val="0"/>
            <a:alphaOff val="0"/>
          </a:schemeClr>
        </a:solidFill>
        <a:ln w="12700" cap="flat" cmpd="sng" algn="ctr">
          <a:solidFill>
            <a:schemeClr val="accent1">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kumimoji="1" lang="ja-JP" altLang="en-US" sz="1300" kern="1200" dirty="0" smtClean="0">
              <a:latin typeface="AR P丸ゴシック体M" pitchFamily="50" charset="-128"/>
              <a:ea typeface="AR P丸ゴシック体M" pitchFamily="50" charset="-128"/>
            </a:rPr>
            <a:t>療養病院、老健、待機者が多く入れない</a:t>
          </a:r>
          <a:endParaRPr kumimoji="1" lang="ja-JP" altLang="en-US" sz="1300" kern="1200" dirty="0">
            <a:latin typeface="AR P丸ゴシック体M" pitchFamily="50" charset="-128"/>
            <a:ea typeface="AR P丸ゴシック体M" pitchFamily="50" charset="-128"/>
          </a:endParaRPr>
        </a:p>
        <a:p>
          <a:pPr marL="114300" lvl="1" indent="-114300" algn="l" defTabSz="577850">
            <a:lnSpc>
              <a:spcPct val="90000"/>
            </a:lnSpc>
            <a:spcBef>
              <a:spcPct val="0"/>
            </a:spcBef>
            <a:spcAft>
              <a:spcPct val="15000"/>
            </a:spcAft>
            <a:buChar char="••"/>
          </a:pPr>
          <a:r>
            <a:rPr kumimoji="1" lang="ja-JP" altLang="en-US" sz="1300" kern="1200" dirty="0" smtClean="0">
              <a:latin typeface="AR P丸ゴシック体M" pitchFamily="50" charset="-128"/>
              <a:ea typeface="AR P丸ゴシック体M" pitchFamily="50" charset="-128"/>
            </a:rPr>
            <a:t>認知症対応が難しい</a:t>
          </a:r>
          <a:endParaRPr kumimoji="1" lang="ja-JP" altLang="en-US" sz="1300" kern="1200" dirty="0">
            <a:latin typeface="AR P丸ゴシック体M" pitchFamily="50" charset="-128"/>
            <a:ea typeface="AR P丸ゴシック体M" pitchFamily="50" charset="-128"/>
          </a:endParaRPr>
        </a:p>
        <a:p>
          <a:pPr marL="114300" lvl="1" indent="-114300" algn="l" defTabSz="577850">
            <a:lnSpc>
              <a:spcPct val="90000"/>
            </a:lnSpc>
            <a:spcBef>
              <a:spcPct val="0"/>
            </a:spcBef>
            <a:spcAft>
              <a:spcPct val="15000"/>
            </a:spcAft>
            <a:buChar char="••"/>
          </a:pPr>
          <a:r>
            <a:rPr kumimoji="1" lang="ja-JP" altLang="en-US" sz="1300" kern="1200" dirty="0" smtClean="0">
              <a:latin typeface="AR P丸ゴシック体M" pitchFamily="50" charset="-128"/>
              <a:ea typeface="AR P丸ゴシック体M" pitchFamily="50" charset="-128"/>
            </a:rPr>
            <a:t>リハのゴールが見えない　　　　　　　退院前カンファレンス</a:t>
          </a:r>
          <a:endParaRPr kumimoji="1" lang="ja-JP" altLang="en-US" sz="1300" kern="1200" dirty="0">
            <a:latin typeface="AR P丸ゴシック体M" pitchFamily="50" charset="-128"/>
            <a:ea typeface="AR P丸ゴシック体M" pitchFamily="50" charset="-128"/>
          </a:endParaRPr>
        </a:p>
      </dsp:txBody>
      <dsp:txXfrm rot="-5400000">
        <a:off x="1315172" y="3435853"/>
        <a:ext cx="3053195" cy="1101999"/>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defTabSz="930275">
              <a:defRPr sz="1200"/>
            </a:lvl1pPr>
          </a:lstStyle>
          <a:p>
            <a:pPr>
              <a:defRPr/>
            </a:pPr>
            <a:endParaRPr lang="en-US" altLang="ja-JP"/>
          </a:p>
        </p:txBody>
      </p:sp>
      <p:sp>
        <p:nvSpPr>
          <p:cNvPr id="6147" name="Rectangle 3"/>
          <p:cNvSpPr>
            <a:spLocks noGrp="1" noChangeArrowheads="1"/>
          </p:cNvSpPr>
          <p:nvPr>
            <p:ph type="dt" idx="1"/>
          </p:nvPr>
        </p:nvSpPr>
        <p:spPr bwMode="auto">
          <a:xfrm>
            <a:off x="3963988"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defTabSz="930275">
              <a:defRPr sz="1200"/>
            </a:lvl1pPr>
          </a:lstStyle>
          <a:p>
            <a:pPr>
              <a:defRPr/>
            </a:pPr>
            <a:endParaRPr lang="en-US" altLang="ja-JP"/>
          </a:p>
        </p:txBody>
      </p:sp>
      <p:sp>
        <p:nvSpPr>
          <p:cNvPr id="4100" name="Rectangle 4"/>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700088" y="4410075"/>
            <a:ext cx="5597525" cy="4176713"/>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p>
            <a:pPr lvl="0"/>
            <a:r>
              <a:rPr lang="en-US" altLang="ja-JP" noProof="0" smtClean="0"/>
              <a:t>Click to edit Master text styles</a:t>
            </a:r>
          </a:p>
          <a:p>
            <a:pPr lvl="1"/>
            <a:r>
              <a:rPr lang="en-US" altLang="ja-JP" noProof="0" smtClean="0"/>
              <a:t>Second level</a:t>
            </a:r>
          </a:p>
          <a:p>
            <a:pPr lvl="2"/>
            <a:r>
              <a:rPr lang="en-US" altLang="ja-JP" noProof="0" smtClean="0"/>
              <a:t>Third level</a:t>
            </a:r>
          </a:p>
          <a:p>
            <a:pPr lvl="3"/>
            <a:r>
              <a:rPr lang="en-US" altLang="ja-JP" noProof="0" smtClean="0"/>
              <a:t>Fourth level</a:t>
            </a:r>
          </a:p>
          <a:p>
            <a:pPr lvl="4"/>
            <a:r>
              <a:rPr lang="en-US" altLang="ja-JP" noProof="0" smtClean="0"/>
              <a:t>Fifth level</a:t>
            </a:r>
          </a:p>
        </p:txBody>
      </p:sp>
      <p:sp>
        <p:nvSpPr>
          <p:cNvPr id="6150" name="Rectangle 6"/>
          <p:cNvSpPr>
            <a:spLocks noGrp="1" noChangeArrowheads="1"/>
          </p:cNvSpPr>
          <p:nvPr>
            <p:ph type="ftr" sz="quarter" idx="4"/>
          </p:nvPr>
        </p:nvSpPr>
        <p:spPr bwMode="auto">
          <a:xfrm>
            <a:off x="0" y="8818563"/>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defTabSz="930275">
              <a:defRPr sz="1200"/>
            </a:lvl1pPr>
          </a:lstStyle>
          <a:p>
            <a:pPr>
              <a:defRPr/>
            </a:pPr>
            <a:endParaRPr lang="en-US" altLang="ja-JP"/>
          </a:p>
        </p:txBody>
      </p:sp>
      <p:sp>
        <p:nvSpPr>
          <p:cNvPr id="6151" name="Rectangle 7"/>
          <p:cNvSpPr>
            <a:spLocks noGrp="1" noChangeArrowheads="1"/>
          </p:cNvSpPr>
          <p:nvPr>
            <p:ph type="sldNum" sz="quarter" idx="5"/>
          </p:nvPr>
        </p:nvSpPr>
        <p:spPr bwMode="auto">
          <a:xfrm>
            <a:off x="3963988" y="8818563"/>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defTabSz="930275">
              <a:defRPr sz="1200"/>
            </a:lvl1pPr>
          </a:lstStyle>
          <a:p>
            <a:pPr>
              <a:defRPr/>
            </a:pPr>
            <a:fld id="{C15BC522-8BA4-4E5C-8194-0DEAC5847501}" type="slidenum">
              <a:rPr lang="en-US" altLang="ja-JP"/>
              <a:pPr>
                <a:defRPr/>
              </a:pPr>
              <a:t>‹#›</a:t>
            </a:fld>
            <a:endParaRPr lang="en-US" altLang="ja-JP"/>
          </a:p>
        </p:txBody>
      </p:sp>
    </p:spTree>
    <p:extLst>
      <p:ext uri="{BB962C8B-B14F-4D97-AF65-F5344CB8AC3E}">
        <p14:creationId xmlns:p14="http://schemas.microsoft.com/office/powerpoint/2010/main" val="4400807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7880BE17-3726-4907-8FAC-0B253BF7C3DA}" type="slidenum">
              <a:rPr lang="en-US" altLang="ja-JP" smtClean="0"/>
              <a:pPr/>
              <a:t>1</a:t>
            </a:fld>
            <a:endParaRPr lang="en-US" altLang="ja-JP" smtClean="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p:spPr>
        <p:txBody>
          <a:bodyPr/>
          <a:lstStyle/>
          <a:p>
            <a:pPr eaLnBrk="1" hangingPunct="1"/>
            <a:r>
              <a:rPr lang="ja-JP" altLang="en-US" dirty="0" smtClean="0">
                <a:latin typeface="+mn-ea"/>
                <a:ea typeface="+mn-ea"/>
              </a:rPr>
              <a:t>本日は、このような貴重なお時間を私どもに頂戴いたしました事、関係のみなさまに感謝いたします。</a:t>
            </a:r>
            <a:endParaRPr lang="en-US" altLang="ja-JP" dirty="0" smtClean="0">
              <a:latin typeface="+mn-ea"/>
              <a:ea typeface="+mn-ea"/>
            </a:endParaRPr>
          </a:p>
          <a:p>
            <a:pPr eaLnBrk="1" hangingPunct="1"/>
            <a:r>
              <a:rPr lang="ja-JP" altLang="en-US" dirty="0" smtClean="0">
                <a:latin typeface="+mn-ea"/>
                <a:ea typeface="+mn-ea"/>
              </a:rPr>
              <a:t>申し遅れましたが、私、三方よし研究会　副代表の、大石和美でございます。</a:t>
            </a:r>
            <a:endParaRPr lang="en-US" altLang="ja-JP" dirty="0" smtClean="0">
              <a:latin typeface="+mn-ea"/>
              <a:ea typeface="+mn-ea"/>
            </a:endParaRPr>
          </a:p>
          <a:p>
            <a:pPr eaLnBrk="1" hangingPunct="1"/>
            <a:r>
              <a:rPr lang="ja-JP" altLang="en-US" dirty="0" smtClean="0">
                <a:latin typeface="+mn-ea"/>
                <a:ea typeface="+mn-ea"/>
              </a:rPr>
              <a:t>何分、不慣れなもので、お聞き苦しい点もあろうかと思いますが、しばらくの時間、お付き合いください。</a:t>
            </a:r>
            <a:endParaRPr lang="ja-JP" altLang="ja-JP" dirty="0" smtClean="0">
              <a:latin typeface="+mn-ea"/>
              <a:ea typeface="+mn-e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latin typeface="+mn-ea"/>
                <a:ea typeface="+mn-ea"/>
              </a:rPr>
              <a:t>ところで、三方よしって何？</a:t>
            </a:r>
            <a:endParaRPr kumimoji="1" lang="en-US" altLang="ja-JP" dirty="0" smtClean="0">
              <a:latin typeface="+mn-ea"/>
              <a:ea typeface="+mn-ea"/>
            </a:endParaRPr>
          </a:p>
          <a:p>
            <a:r>
              <a:rPr kumimoji="1" lang="ja-JP" altLang="en-US" dirty="0" smtClean="0">
                <a:latin typeface="+mn-ea"/>
                <a:ea typeface="+mn-ea"/>
              </a:rPr>
              <a:t>と思われた方もいらっしゃるかもしれません。</a:t>
            </a:r>
            <a:endParaRPr kumimoji="1" lang="en-US" altLang="ja-JP" dirty="0" smtClean="0">
              <a:latin typeface="+mn-ea"/>
              <a:ea typeface="+mn-ea"/>
            </a:endParaRPr>
          </a:p>
          <a:p>
            <a:r>
              <a:rPr kumimoji="1" lang="ja-JP" altLang="en-US" dirty="0" smtClean="0">
                <a:latin typeface="+mn-ea"/>
                <a:ea typeface="+mn-ea"/>
              </a:rPr>
              <a:t>三方よしとは、（スライド）</a:t>
            </a:r>
            <a:endParaRPr kumimoji="1" lang="ja-JP" altLang="en-US" dirty="0">
              <a:latin typeface="+mn-ea"/>
              <a:ea typeface="+mn-ea"/>
            </a:endParaRPr>
          </a:p>
        </p:txBody>
      </p:sp>
      <p:sp>
        <p:nvSpPr>
          <p:cNvPr id="4" name="スライド番号プレースホルダ 3"/>
          <p:cNvSpPr>
            <a:spLocks noGrp="1"/>
          </p:cNvSpPr>
          <p:nvPr>
            <p:ph type="sldNum" sz="quarter" idx="10"/>
          </p:nvPr>
        </p:nvSpPr>
        <p:spPr/>
        <p:txBody>
          <a:bodyPr/>
          <a:lstStyle/>
          <a:p>
            <a:pPr>
              <a:defRPr/>
            </a:pPr>
            <a:fld id="{C15BC522-8BA4-4E5C-8194-0DEAC5847501}" type="slidenum">
              <a:rPr lang="en-US" altLang="ja-JP" smtClean="0"/>
              <a:pPr>
                <a:defRPr/>
              </a:pPr>
              <a:t>10</a:t>
            </a:fld>
            <a:endParaRPr lang="en-US" altLang="ja-JP"/>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latin typeface="+mn-ea"/>
                <a:ea typeface="+mn-ea"/>
              </a:rPr>
              <a:t>　地道に活動してきて、嬉しいこともありました。医療の質・安全学会において、われわれ、三方よし研究会の取り組みを　評価頂き、「第６回の新しい医療のかたち賞</a:t>
            </a:r>
            <a:r>
              <a:rPr kumimoji="1" lang="en-US" altLang="ja-JP" dirty="0" smtClean="0">
                <a:latin typeface="+mn-ea"/>
                <a:ea typeface="+mn-ea"/>
              </a:rPr>
              <a:t>2012</a:t>
            </a:r>
            <a:r>
              <a:rPr kumimoji="1" lang="ja-JP" altLang="en-US" dirty="0" smtClean="0">
                <a:latin typeface="+mn-ea"/>
                <a:ea typeface="+mn-ea"/>
              </a:rPr>
              <a:t>　地域社会の取り組み部門」をいただきました。</a:t>
            </a:r>
            <a:endParaRPr kumimoji="1" lang="ja-JP" altLang="en-US" dirty="0">
              <a:latin typeface="+mn-ea"/>
              <a:ea typeface="+mn-ea"/>
            </a:endParaRPr>
          </a:p>
        </p:txBody>
      </p:sp>
      <p:sp>
        <p:nvSpPr>
          <p:cNvPr id="4" name="スライド番号プレースホルダ 3"/>
          <p:cNvSpPr>
            <a:spLocks noGrp="1"/>
          </p:cNvSpPr>
          <p:nvPr>
            <p:ph type="sldNum" sz="quarter" idx="10"/>
          </p:nvPr>
        </p:nvSpPr>
        <p:spPr/>
        <p:txBody>
          <a:bodyPr/>
          <a:lstStyle/>
          <a:p>
            <a:pPr>
              <a:defRPr/>
            </a:pPr>
            <a:fld id="{C15BC522-8BA4-4E5C-8194-0DEAC5847501}" type="slidenum">
              <a:rPr lang="en-US" altLang="ja-JP" smtClean="0"/>
              <a:pPr>
                <a:defRPr/>
              </a:pPr>
              <a:t>11</a:t>
            </a:fld>
            <a:endParaRPr lang="en-US" altLang="ja-JP"/>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それでは、三方よし研究会の開催の様子を、ご紹介いたします。</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C15BC522-8BA4-4E5C-8194-0DEAC5847501}" type="slidenum">
              <a:rPr lang="en-US" altLang="ja-JP" smtClean="0"/>
              <a:pPr>
                <a:defRPr/>
              </a:pPr>
              <a:t>12</a:t>
            </a:fld>
            <a:endParaRPr lang="en-US" altLang="ja-JP"/>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79875" name="ノート プレースホルダ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ja-JP" altLang="en-US" sz="1200" dirty="0" smtClean="0">
                <a:latin typeface="+mn-ea"/>
                <a:ea typeface="+mn-ea"/>
              </a:rPr>
              <a:t>毎月、第３木曜日の午後６時半から８時半まで開催する三方よし研究会は、</a:t>
            </a:r>
            <a:endParaRPr lang="en-US" altLang="ja-JP" sz="1200" dirty="0" smtClean="0">
              <a:latin typeface="+mn-ea"/>
              <a:ea typeface="+mn-ea"/>
            </a:endParaRPr>
          </a:p>
          <a:p>
            <a:pPr eaLnBrk="1" hangingPunct="1">
              <a:spcBef>
                <a:spcPct val="0"/>
              </a:spcBef>
            </a:pPr>
            <a:endParaRPr lang="en-US" altLang="ja-JP" sz="1200" dirty="0" smtClean="0">
              <a:latin typeface="+mn-ea"/>
              <a:ea typeface="+mn-ea"/>
            </a:endParaRPr>
          </a:p>
          <a:p>
            <a:pPr marL="228600" indent="-228600" eaLnBrk="1" hangingPunct="1">
              <a:spcBef>
                <a:spcPct val="0"/>
              </a:spcBef>
              <a:buFont typeface="+mj-ea"/>
              <a:buAutoNum type="circleNumDbPlain"/>
            </a:pPr>
            <a:r>
              <a:rPr lang="ja-JP" altLang="en-US" sz="1200" dirty="0" smtClean="0">
                <a:latin typeface="+mn-ea"/>
                <a:ea typeface="+mn-ea"/>
              </a:rPr>
              <a:t>　いつも　車座になり、</a:t>
            </a:r>
            <a:endParaRPr lang="en-US" altLang="ja-JP" sz="1200" dirty="0" smtClean="0">
              <a:latin typeface="+mn-ea"/>
              <a:ea typeface="+mn-ea"/>
            </a:endParaRPr>
          </a:p>
          <a:p>
            <a:pPr marL="228600" indent="-228600" eaLnBrk="1" hangingPunct="1">
              <a:spcBef>
                <a:spcPct val="0"/>
              </a:spcBef>
              <a:buFont typeface="+mj-ea"/>
              <a:buAutoNum type="circleNumDbPlain"/>
            </a:pPr>
            <a:r>
              <a:rPr lang="ja-JP" altLang="en-US" sz="1200" dirty="0" smtClean="0">
                <a:latin typeface="+mn-ea"/>
                <a:ea typeface="+mn-ea"/>
              </a:rPr>
              <a:t>　まず自己紹介　　顔を見合う　そして　知り合う　ことを重要視　しています</a:t>
            </a:r>
            <a:endParaRPr lang="en-US" altLang="ja-JP" sz="1200" dirty="0" smtClean="0">
              <a:latin typeface="+mn-ea"/>
              <a:ea typeface="+mn-ea"/>
            </a:endParaRPr>
          </a:p>
          <a:p>
            <a:pPr marL="228600" indent="-228600" eaLnBrk="1" hangingPunct="1">
              <a:spcBef>
                <a:spcPct val="0"/>
              </a:spcBef>
              <a:buFont typeface="+mj-ea"/>
              <a:buAutoNum type="circleNumDbPlain"/>
            </a:pPr>
            <a:endParaRPr lang="en-US" altLang="ja-JP" sz="1200" dirty="0" smtClean="0">
              <a:latin typeface="+mn-ea"/>
              <a:ea typeface="+mn-ea"/>
            </a:endParaRPr>
          </a:p>
          <a:p>
            <a:pPr marL="228600" indent="-228600" eaLnBrk="1" hangingPunct="1">
              <a:spcBef>
                <a:spcPct val="0"/>
              </a:spcBef>
              <a:buFont typeface="+mj-ea"/>
              <a:buAutoNum type="circleNumDbPlain"/>
            </a:pPr>
            <a:r>
              <a:rPr lang="ja-JP" altLang="en-US" sz="1200" dirty="0" smtClean="0">
                <a:latin typeface="+mn-ea"/>
                <a:ea typeface="+mn-ea"/>
              </a:rPr>
              <a:t>　また、会場を持ち回ることにより、</a:t>
            </a:r>
            <a:endParaRPr lang="en-US" altLang="ja-JP" sz="1200" dirty="0" smtClean="0">
              <a:latin typeface="+mn-ea"/>
              <a:ea typeface="+mn-ea"/>
            </a:endParaRPr>
          </a:p>
          <a:p>
            <a:pPr eaLnBrk="1" hangingPunct="1">
              <a:spcBef>
                <a:spcPct val="0"/>
              </a:spcBef>
            </a:pPr>
            <a:r>
              <a:rPr lang="ja-JP" altLang="en-US" sz="1200" dirty="0" smtClean="0">
                <a:latin typeface="+mn-ea"/>
                <a:ea typeface="+mn-ea"/>
              </a:rPr>
              <a:t>　　　・　よその施設に足を踏み入れ　雰囲気を　目で見て、肌で感じる　　</a:t>
            </a:r>
            <a:endParaRPr lang="en-US" altLang="ja-JP" sz="1200" dirty="0" smtClean="0">
              <a:latin typeface="+mn-ea"/>
              <a:ea typeface="+mn-ea"/>
            </a:endParaRPr>
          </a:p>
          <a:p>
            <a:pPr eaLnBrk="1" hangingPunct="1">
              <a:spcBef>
                <a:spcPct val="0"/>
              </a:spcBef>
            </a:pPr>
            <a:r>
              <a:rPr lang="ja-JP" altLang="en-US" sz="1200" dirty="0" smtClean="0">
                <a:latin typeface="+mn-ea"/>
                <a:ea typeface="+mn-ea"/>
              </a:rPr>
              <a:t>　　　　これが次の連携のしやすさにつながっています。　</a:t>
            </a:r>
            <a:endParaRPr lang="en-US" altLang="ja-JP" sz="1200" dirty="0" smtClean="0">
              <a:latin typeface="+mn-ea"/>
              <a:ea typeface="+mn-ea"/>
            </a:endParaRPr>
          </a:p>
          <a:p>
            <a:pPr eaLnBrk="1" hangingPunct="1">
              <a:spcBef>
                <a:spcPct val="0"/>
              </a:spcBef>
            </a:pPr>
            <a:r>
              <a:rPr lang="ja-JP" altLang="en-US" sz="1200" dirty="0" smtClean="0">
                <a:latin typeface="+mn-ea"/>
                <a:ea typeface="+mn-ea"/>
              </a:rPr>
              <a:t>　　　　</a:t>
            </a:r>
            <a:endParaRPr lang="en-US" altLang="ja-JP" sz="1200" dirty="0" smtClean="0">
              <a:latin typeface="+mn-ea"/>
              <a:ea typeface="+mn-ea"/>
            </a:endParaRPr>
          </a:p>
          <a:p>
            <a:pPr eaLnBrk="1" hangingPunct="1">
              <a:spcBef>
                <a:spcPct val="0"/>
              </a:spcBef>
            </a:pPr>
            <a:r>
              <a:rPr lang="ja-JP" altLang="en-US" sz="1200" dirty="0" smtClean="0">
                <a:latin typeface="+mn-ea"/>
                <a:ea typeface="+mn-ea"/>
              </a:rPr>
              <a:t>　　　・　当番の施設からは、多くのスタッフに参加してもらえます</a:t>
            </a:r>
            <a:endParaRPr lang="en-US" altLang="ja-JP" sz="1200" dirty="0" smtClean="0">
              <a:latin typeface="+mn-ea"/>
              <a:ea typeface="+mn-ea"/>
            </a:endParaRPr>
          </a:p>
          <a:p>
            <a:pPr eaLnBrk="1" hangingPunct="1">
              <a:spcBef>
                <a:spcPct val="0"/>
              </a:spcBef>
            </a:pPr>
            <a:r>
              <a:rPr lang="ja-JP" altLang="en-US" sz="1200" dirty="0" smtClean="0">
                <a:latin typeface="+mn-ea"/>
                <a:ea typeface="+mn-ea"/>
              </a:rPr>
              <a:t>　　　　　そして、参加することにより、この連携の仕組みへの興味　関心　を持っていただく　きっかけにつながります。</a:t>
            </a:r>
            <a:endParaRPr lang="en-US" altLang="ja-JP" sz="1200" dirty="0" smtClean="0">
              <a:latin typeface="+mn-ea"/>
              <a:ea typeface="+mn-ea"/>
            </a:endParaRPr>
          </a:p>
          <a:p>
            <a:pPr eaLnBrk="1" hangingPunct="1">
              <a:spcBef>
                <a:spcPct val="0"/>
              </a:spcBef>
            </a:pPr>
            <a:endParaRPr lang="en-US" altLang="ja-JP" sz="1100" dirty="0" smtClean="0"/>
          </a:p>
          <a:p>
            <a:pPr eaLnBrk="1" hangingPunct="1">
              <a:spcBef>
                <a:spcPct val="0"/>
              </a:spcBef>
            </a:pPr>
            <a:r>
              <a:rPr lang="ja-JP" altLang="en-US" sz="1100" dirty="0" smtClean="0"/>
              <a:t>　　　　　　　　　　　　　　　　　　　　　　　　　　　　　　　　　　　　　　　　　　　　　　　　　　　　　　　　　　　　　　　　　　　　　　　　　　　　　　　　　　　　　　　　　　　　　　　　　　　　　　　　　　　　　　　　　　　　　　　　　　　　　　　　　　　　　　　　　　　　　　　　　　　　　　　　　　　　　　　　　　　　　　　　　　　　　　　　　　　　　　　　　　　　　　　　　　　　　　　　　　　　　　　　　　　　　　　　　　　　　　　　　　　　　　　　　　　　　　　　　　　　　　　　　　　　　　　　　　　　　　　　　　　　　　　　　　　　　　　　　　　　　　　　　　　　　　　　　　　　　　　　　　　　　　　　　　　　　　　　　　　</a:t>
            </a:r>
          </a:p>
        </p:txBody>
      </p:sp>
      <p:sp>
        <p:nvSpPr>
          <p:cNvPr id="79876" name="スライド番号プレースホルダ 3"/>
          <p:cNvSpPr txBox="1">
            <a:spLocks noGrp="1"/>
          </p:cNvSpPr>
          <p:nvPr/>
        </p:nvSpPr>
        <p:spPr bwMode="auto">
          <a:xfrm>
            <a:off x="3964127" y="8817457"/>
            <a:ext cx="3031960" cy="464773"/>
          </a:xfrm>
          <a:prstGeom prst="rect">
            <a:avLst/>
          </a:prstGeom>
          <a:noFill/>
          <a:ln w="9525">
            <a:noFill/>
            <a:miter lim="800000"/>
            <a:headEnd/>
            <a:tailEnd/>
          </a:ln>
        </p:spPr>
        <p:txBody>
          <a:bodyPr lIns="93019" tIns="46509" rIns="93019" bIns="46509" anchor="b"/>
          <a:lstStyle/>
          <a:p>
            <a:pPr algn="r"/>
            <a:fld id="{B0D1B57B-4D20-429C-BA5F-E92E35773B64}" type="slidenum">
              <a:rPr lang="ja-JP" altLang="en-US" sz="1200">
                <a:solidFill>
                  <a:prstClr val="black"/>
                </a:solidFill>
                <a:latin typeface="Calibri" pitchFamily="34" charset="0"/>
              </a:rPr>
              <a:pPr algn="r"/>
              <a:t>13</a:t>
            </a:fld>
            <a:endParaRPr lang="en-US" altLang="ja-JP" sz="1200" dirty="0">
              <a:solidFill>
                <a:prstClr val="black"/>
              </a:solidFill>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スライド イメージ プレースホルダ 1"/>
          <p:cNvSpPr>
            <a:spLocks noGrp="1" noRot="1" noChangeAspect="1" noTextEdit="1"/>
          </p:cNvSpPr>
          <p:nvPr>
            <p:ph type="sldImg"/>
          </p:nvPr>
        </p:nvSpPr>
        <p:spPr>
          <a:ln/>
        </p:spPr>
      </p:sp>
      <p:sp>
        <p:nvSpPr>
          <p:cNvPr id="76803" name="ノート プレースホルダ 2"/>
          <p:cNvSpPr>
            <a:spLocks noGrp="1"/>
          </p:cNvSpPr>
          <p:nvPr>
            <p:ph type="body" idx="1"/>
          </p:nvPr>
        </p:nvSpPr>
        <p:spPr>
          <a:noFill/>
          <a:ln/>
        </p:spPr>
        <p:txBody>
          <a:bodyPr>
            <a:normAutofit/>
          </a:bodyPr>
          <a:lstStyle/>
          <a:p>
            <a:pPr eaLnBrk="1" hangingPunct="1"/>
            <a:r>
              <a:rPr lang="ja-JP" altLang="en-US" sz="1200" dirty="0" smtClean="0">
                <a:latin typeface="+mn-ea"/>
                <a:ea typeface="+mn-ea"/>
              </a:rPr>
              <a:t>中央には、患者家族が研究会に参加され、私たちに　脳卒中患者を抱える家族として　率直な思いを伝えてくださっています。</a:t>
            </a:r>
            <a:endParaRPr lang="en-US" altLang="ja-JP" sz="1200" dirty="0" smtClean="0">
              <a:latin typeface="+mn-ea"/>
              <a:ea typeface="+mn-ea"/>
            </a:endParaRPr>
          </a:p>
          <a:p>
            <a:pPr eaLnBrk="1" hangingPunct="1"/>
            <a:r>
              <a:rPr lang="ja-JP" altLang="en-US" sz="1200" dirty="0" smtClean="0">
                <a:latin typeface="+mn-ea"/>
                <a:ea typeface="+mn-ea"/>
              </a:rPr>
              <a:t>そんな　家族の思いを、三つ　紹介いたします。</a:t>
            </a:r>
            <a:endParaRPr lang="en-US" altLang="ja-JP" sz="1200" dirty="0" smtClean="0">
              <a:latin typeface="+mn-ea"/>
              <a:ea typeface="+mn-ea"/>
            </a:endParaRPr>
          </a:p>
          <a:p>
            <a:pPr eaLnBrk="1" hangingPunct="1"/>
            <a:r>
              <a:rPr lang="ja-JP" altLang="en-US" sz="1200" dirty="0" smtClean="0">
                <a:latin typeface="+mn-ea"/>
                <a:ea typeface="+mn-ea"/>
              </a:rPr>
              <a:t>　「意識障害の夫に　何もしてくれない病院に対し、当初は　怒りと　不信感を抱いていたが、パスを使って　診療計画を説明してもらい、納得できた」</a:t>
            </a:r>
            <a:endParaRPr lang="en-US" altLang="ja-JP" sz="1200" dirty="0" smtClean="0">
              <a:latin typeface="+mn-ea"/>
              <a:ea typeface="+mn-ea"/>
            </a:endParaRPr>
          </a:p>
          <a:p>
            <a:pPr eaLnBrk="1" hangingPunct="1"/>
            <a:r>
              <a:rPr lang="ja-JP" altLang="en-US" sz="1200" dirty="0" smtClean="0">
                <a:latin typeface="+mn-ea"/>
                <a:ea typeface="+mn-ea"/>
              </a:rPr>
              <a:t>　「看護師さんの　一生懸命の声かけや、リハビリをしてくれる姿に、諦めないこと　を学んだ」</a:t>
            </a:r>
            <a:endParaRPr lang="en-US" altLang="ja-JP" sz="1200" dirty="0" smtClean="0">
              <a:latin typeface="+mn-ea"/>
              <a:ea typeface="+mn-ea"/>
            </a:endParaRPr>
          </a:p>
          <a:p>
            <a:pPr eaLnBrk="1" hangingPunct="1"/>
            <a:r>
              <a:rPr lang="ja-JP" altLang="en-US" sz="1200" dirty="0" smtClean="0">
                <a:latin typeface="+mn-ea"/>
                <a:ea typeface="+mn-ea"/>
              </a:rPr>
              <a:t>　「パスは、放り出される　というイメージを持つ」</a:t>
            </a:r>
            <a:endParaRPr lang="en-US" altLang="ja-JP" sz="1200" dirty="0" smtClean="0">
              <a:latin typeface="+mn-ea"/>
              <a:ea typeface="+mn-ea"/>
            </a:endParaRPr>
          </a:p>
          <a:p>
            <a:pPr eaLnBrk="1" hangingPunct="1"/>
            <a:r>
              <a:rPr lang="ja-JP" altLang="en-US" sz="1200" dirty="0" smtClean="0">
                <a:latin typeface="+mn-ea"/>
                <a:ea typeface="+mn-ea"/>
              </a:rPr>
              <a:t>そんな家族の発言から、「我々が目指そうとしてきたのは誰のための連携か！！」との原点に戻ったり、勇気や元気をもらうことにも繋がっています。</a:t>
            </a:r>
            <a:endParaRPr lang="en-US" altLang="ja-JP" sz="1200" dirty="0" smtClean="0">
              <a:latin typeface="+mn-ea"/>
              <a:ea typeface="+mn-ea"/>
            </a:endParaRPr>
          </a:p>
          <a:p>
            <a:pPr eaLnBrk="1" hangingPunct="1"/>
            <a:endParaRPr lang="en-US" altLang="ja-JP" sz="1200" dirty="0" smtClean="0">
              <a:latin typeface="+mn-ea"/>
              <a:ea typeface="+mn-ea"/>
            </a:endParaRPr>
          </a:p>
          <a:p>
            <a:pPr eaLnBrk="1" hangingPunct="1"/>
            <a:r>
              <a:rPr lang="ja-JP" altLang="en-US" sz="1200" dirty="0" smtClean="0">
                <a:latin typeface="+mn-ea"/>
                <a:ea typeface="+mn-ea"/>
              </a:rPr>
              <a:t>また、研究会の参加機関もこのように多彩となりました。</a:t>
            </a:r>
            <a:endParaRPr lang="en-US" altLang="ja-JP" sz="1200" dirty="0" smtClean="0">
              <a:latin typeface="+mn-ea"/>
              <a:ea typeface="+mn-ea"/>
            </a:endParaRPr>
          </a:p>
          <a:p>
            <a:pPr eaLnBrk="1" hangingPunct="1"/>
            <a:endParaRPr lang="ja-JP" altLang="en-US" sz="1100" dirty="0" smtClean="0"/>
          </a:p>
        </p:txBody>
      </p:sp>
      <p:sp>
        <p:nvSpPr>
          <p:cNvPr id="76804" name="スライド番号プレースホルダ 3"/>
          <p:cNvSpPr>
            <a:spLocks noGrp="1"/>
          </p:cNvSpPr>
          <p:nvPr>
            <p:ph type="sldNum" sz="quarter" idx="5"/>
          </p:nvPr>
        </p:nvSpPr>
        <p:spPr>
          <a:noFill/>
        </p:spPr>
        <p:txBody>
          <a:bodyPr/>
          <a:lstStyle/>
          <a:p>
            <a:fld id="{417DBA45-97C4-4252-97EC-78287C66A316}" type="slidenum">
              <a:rPr lang="ja-JP" altLang="en-US">
                <a:solidFill>
                  <a:prstClr val="black"/>
                </a:solidFill>
              </a:rPr>
              <a:pPr/>
              <a:t>14</a:t>
            </a:fld>
            <a:endParaRPr lang="en-US" altLang="ja-JP">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77827" name="ノート プレースホルダ 2"/>
          <p:cNvSpPr>
            <a:spLocks noGrp="1"/>
          </p:cNvSpPr>
          <p:nvPr>
            <p:ph type="body" idx="1"/>
          </p:nvPr>
        </p:nvSpPr>
        <p:spPr bwMode="auto">
          <a:noFill/>
        </p:spPr>
        <p:txBody>
          <a:bodyPr wrap="square" numCol="1" anchor="t" anchorCtr="0" compatLnSpc="1">
            <a:prstTxWarp prst="textNoShape">
              <a:avLst/>
            </a:prstTxWarp>
            <a:normAutofit/>
          </a:bodyPr>
          <a:lstStyle/>
          <a:p>
            <a:r>
              <a:rPr lang="ja-JP" altLang="en-US" sz="1200" dirty="0" smtClean="0">
                <a:latin typeface="+mn-ea"/>
                <a:ea typeface="+mn-ea"/>
              </a:rPr>
              <a:t>職種も　ざっと　これくらいになりました。</a:t>
            </a:r>
            <a:endParaRPr lang="en-US" altLang="ja-JP" sz="1200" dirty="0" smtClean="0">
              <a:latin typeface="+mn-ea"/>
              <a:ea typeface="+mn-ea"/>
            </a:endParaRPr>
          </a:p>
          <a:p>
            <a:endParaRPr lang="en-US" altLang="ja-JP" sz="1200" dirty="0" smtClean="0">
              <a:latin typeface="+mn-ea"/>
              <a:ea typeface="+mn-ea"/>
            </a:endParaRPr>
          </a:p>
          <a:p>
            <a:r>
              <a:rPr lang="ja-JP" altLang="en-US" sz="1200" dirty="0" smtClean="0">
                <a:latin typeface="+mn-ea"/>
                <a:ea typeface="+mn-ea"/>
              </a:rPr>
              <a:t>医師（続く・・・・・）</a:t>
            </a:r>
            <a:endParaRPr lang="en-US" altLang="ja-JP" sz="1200" dirty="0" smtClean="0">
              <a:latin typeface="+mn-ea"/>
              <a:ea typeface="+mn-ea"/>
            </a:endParaRPr>
          </a:p>
          <a:p>
            <a:endParaRPr lang="en-US" altLang="ja-JP" sz="1200" dirty="0" smtClean="0">
              <a:latin typeface="+mn-ea"/>
              <a:ea typeface="+mn-ea"/>
            </a:endParaRPr>
          </a:p>
          <a:p>
            <a:r>
              <a:rPr lang="ja-JP" altLang="en-US" sz="1200" dirty="0" smtClean="0">
                <a:latin typeface="+mn-ea"/>
                <a:ea typeface="+mn-ea"/>
              </a:rPr>
              <a:t>これらの幅広い目線が刺激になっています。</a:t>
            </a:r>
          </a:p>
        </p:txBody>
      </p:sp>
      <p:sp>
        <p:nvSpPr>
          <p:cNvPr id="4" name="スライド番号プレースホルダ 3"/>
          <p:cNvSpPr>
            <a:spLocks noGrp="1"/>
          </p:cNvSpPr>
          <p:nvPr>
            <p:ph type="sldNum" sz="quarter" idx="5"/>
          </p:nvPr>
        </p:nvSpPr>
        <p:spPr/>
        <p:txBody>
          <a:bodyPr/>
          <a:lstStyle/>
          <a:p>
            <a:pPr>
              <a:defRPr/>
            </a:pPr>
            <a:fld id="{7B2D7177-F6A6-4EA9-8800-83F0F26CE386}" type="slidenum">
              <a:rPr lang="ja-JP" altLang="en-US" smtClean="0"/>
              <a:pPr>
                <a:defRPr/>
              </a:pPr>
              <a:t>15</a:t>
            </a:fld>
            <a:endParaRPr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次に、会合の様子をお伝えします。</a:t>
            </a:r>
            <a:endParaRPr kumimoji="1" lang="en-US" altLang="ja-JP" dirty="0" smtClean="0"/>
          </a:p>
          <a:p>
            <a:endParaRPr kumimoji="1" lang="en-US" altLang="ja-JP" dirty="0" smtClean="0"/>
          </a:p>
          <a:p>
            <a:r>
              <a:rPr kumimoji="1" lang="ja-JP" altLang="en-US" dirty="0" smtClean="0"/>
              <a:t>（スライド）</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C15BC522-8BA4-4E5C-8194-0DEAC5847501}" type="slidenum">
              <a:rPr lang="en-US" altLang="ja-JP" smtClean="0"/>
              <a:pPr>
                <a:defRPr/>
              </a:pPr>
              <a:t>16</a:t>
            </a:fld>
            <a:endParaRPr lang="en-US" altLang="ja-JP"/>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86019" name="ノート プレースホルダ 2"/>
          <p:cNvSpPr>
            <a:spLocks noGrp="1"/>
          </p:cNvSpPr>
          <p:nvPr>
            <p:ph type="body" idx="1"/>
          </p:nvPr>
        </p:nvSpPr>
        <p:spPr bwMode="auto">
          <a:xfrm>
            <a:off x="706806" y="4349418"/>
            <a:ext cx="5598160" cy="4177665"/>
          </a:xfrm>
          <a:noFill/>
        </p:spPr>
        <p:txBody>
          <a:bodyPr wrap="square" numCol="1" anchor="t" anchorCtr="0" compatLnSpc="1">
            <a:prstTxWarp prst="textNoShape">
              <a:avLst/>
            </a:prstTxWarp>
            <a:normAutofit/>
          </a:bodyPr>
          <a:lstStyle/>
          <a:p>
            <a:r>
              <a:rPr lang="ja-JP" altLang="en-US" sz="1100" dirty="0" smtClean="0"/>
              <a:t>・</a:t>
            </a:r>
            <a:r>
              <a:rPr lang="ja-JP" altLang="en-US" sz="1200" dirty="0" smtClean="0">
                <a:latin typeface="+mn-ea"/>
                <a:ea typeface="+mn-ea"/>
              </a:rPr>
              <a:t>　ただ、われわれにとってのパスは、あくまでも　連携のための　‘ツール’　でしかありません。</a:t>
            </a:r>
            <a:endParaRPr lang="en-US" altLang="ja-JP" sz="1200" dirty="0" smtClean="0">
              <a:latin typeface="+mn-ea"/>
              <a:ea typeface="+mn-ea"/>
            </a:endParaRPr>
          </a:p>
          <a:p>
            <a:endParaRPr lang="en-US" altLang="ja-JP" sz="1200" dirty="0" smtClean="0">
              <a:latin typeface="+mn-ea"/>
              <a:ea typeface="+mn-ea"/>
            </a:endParaRPr>
          </a:p>
          <a:p>
            <a:r>
              <a:rPr lang="ja-JP" altLang="en-US" sz="1200" dirty="0" smtClean="0">
                <a:latin typeface="+mn-ea"/>
                <a:ea typeface="+mn-ea"/>
              </a:rPr>
              <a:t>・　このツールを効果的に動かすために、事例報告を大切にしています。</a:t>
            </a:r>
            <a:endParaRPr lang="en-US" altLang="ja-JP" sz="1200" dirty="0" smtClean="0">
              <a:latin typeface="+mn-ea"/>
              <a:ea typeface="+mn-ea"/>
            </a:endParaRPr>
          </a:p>
          <a:p>
            <a:r>
              <a:rPr lang="ja-JP" altLang="en-US" sz="1200" dirty="0" smtClean="0">
                <a:latin typeface="+mn-ea"/>
                <a:ea typeface="+mn-ea"/>
              </a:rPr>
              <a:t>・　事例報告は、</a:t>
            </a:r>
            <a:endParaRPr lang="en-US" altLang="ja-JP" sz="1200" dirty="0" smtClean="0">
              <a:latin typeface="+mn-ea"/>
              <a:ea typeface="+mn-ea"/>
            </a:endParaRPr>
          </a:p>
          <a:p>
            <a:r>
              <a:rPr lang="ja-JP" altLang="en-US" sz="1200" dirty="0" smtClean="0">
                <a:latin typeface="+mn-ea"/>
                <a:ea typeface="+mn-ea"/>
              </a:rPr>
              <a:t>　　１．パスを使った連携の様子を共有できる</a:t>
            </a:r>
            <a:endParaRPr lang="en-US" altLang="ja-JP" sz="1200" dirty="0" smtClean="0">
              <a:latin typeface="+mn-ea"/>
              <a:ea typeface="+mn-ea"/>
            </a:endParaRPr>
          </a:p>
          <a:p>
            <a:r>
              <a:rPr lang="ja-JP" altLang="en-US" sz="1200" dirty="0" smtClean="0">
                <a:latin typeface="+mn-ea"/>
                <a:ea typeface="+mn-ea"/>
              </a:rPr>
              <a:t>　　２．急性期－回復期－維持期のリレー式事例報告は、患者の変化を確認しあうことができる</a:t>
            </a:r>
            <a:endParaRPr lang="en-US" altLang="ja-JP" sz="1200" dirty="0" smtClean="0">
              <a:latin typeface="+mn-ea"/>
              <a:ea typeface="+mn-ea"/>
            </a:endParaRPr>
          </a:p>
          <a:p>
            <a:r>
              <a:rPr lang="ja-JP" altLang="en-US" sz="1200" dirty="0" smtClean="0">
                <a:latin typeface="+mn-ea"/>
                <a:ea typeface="+mn-ea"/>
              </a:rPr>
              <a:t>　　３．各機関の機能評価と　資質の向上に繋がる</a:t>
            </a:r>
            <a:endParaRPr lang="en-US" altLang="ja-JP" sz="1200" dirty="0" smtClean="0">
              <a:latin typeface="+mn-ea"/>
              <a:ea typeface="+mn-ea"/>
            </a:endParaRPr>
          </a:p>
          <a:p>
            <a:r>
              <a:rPr lang="ja-JP" altLang="en-US" sz="1200" dirty="0" smtClean="0">
                <a:latin typeface="+mn-ea"/>
                <a:ea typeface="+mn-ea"/>
              </a:rPr>
              <a:t>　　４．スタッフのモチベーション維持と　向上につながる</a:t>
            </a:r>
            <a:endParaRPr lang="en-US" altLang="ja-JP" sz="1200" dirty="0" smtClean="0">
              <a:latin typeface="+mn-ea"/>
              <a:ea typeface="+mn-ea"/>
            </a:endParaRPr>
          </a:p>
          <a:p>
            <a:r>
              <a:rPr lang="ja-JP" altLang="en-US" sz="1200" dirty="0" smtClean="0">
                <a:latin typeface="+mn-ea"/>
                <a:ea typeface="+mn-ea"/>
              </a:rPr>
              <a:t>　　５．患者の変化に併せた　喜怒哀楽を共有でき、機関を超えて　気持ちが一つになる　至福の時であります</a:t>
            </a:r>
            <a:endParaRPr lang="en-US" altLang="ja-JP" sz="1200" dirty="0" smtClean="0">
              <a:latin typeface="+mn-ea"/>
              <a:ea typeface="+mn-ea"/>
            </a:endParaRPr>
          </a:p>
          <a:p>
            <a:endParaRPr lang="en-US" altLang="ja-JP" sz="1200" dirty="0" smtClean="0">
              <a:latin typeface="+mn-ea"/>
              <a:ea typeface="+mn-ea"/>
            </a:endParaRPr>
          </a:p>
          <a:p>
            <a:r>
              <a:rPr lang="ja-JP" altLang="en-US" sz="1200" dirty="0" smtClean="0">
                <a:latin typeface="+mn-ea"/>
                <a:ea typeface="+mn-ea"/>
              </a:rPr>
              <a:t>・この、事例報告によって、次への方向性が見えたり、また次に向けての力をもらうことができます　</a:t>
            </a:r>
            <a:endParaRPr lang="en-US" altLang="ja-JP" sz="1200" dirty="0" smtClean="0">
              <a:latin typeface="+mn-ea"/>
              <a:ea typeface="+mn-ea"/>
            </a:endParaRPr>
          </a:p>
          <a:p>
            <a:endParaRPr lang="en-US" altLang="ja-JP" sz="1100" dirty="0" smtClean="0"/>
          </a:p>
          <a:p>
            <a:r>
              <a:rPr lang="ja-JP" altLang="en-US" sz="1100" dirty="0" smtClean="0"/>
              <a:t>　　</a:t>
            </a:r>
          </a:p>
        </p:txBody>
      </p:sp>
      <p:sp>
        <p:nvSpPr>
          <p:cNvPr id="4" name="スライド番号プレースホルダ 3"/>
          <p:cNvSpPr>
            <a:spLocks noGrp="1"/>
          </p:cNvSpPr>
          <p:nvPr>
            <p:ph type="sldNum" sz="quarter" idx="5"/>
          </p:nvPr>
        </p:nvSpPr>
        <p:spPr/>
        <p:txBody>
          <a:bodyPr/>
          <a:lstStyle/>
          <a:p>
            <a:pPr>
              <a:defRPr/>
            </a:pPr>
            <a:fld id="{0AD313D8-138B-4ADB-8652-E4A8E1F8739E}" type="slidenum">
              <a:rPr lang="ja-JP" altLang="en-US" smtClean="0"/>
              <a:pPr>
                <a:defRPr/>
              </a:pPr>
              <a:t>17</a:t>
            </a:fld>
            <a:endParaRPr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sz="1200" dirty="0" smtClean="0">
                <a:latin typeface="+mn-ea"/>
                <a:ea typeface="+mn-ea"/>
              </a:rPr>
              <a:t>また、　会場を持ち回ることにより、</a:t>
            </a:r>
            <a:endParaRPr kumimoji="1" lang="en-US" altLang="ja-JP" sz="1200" dirty="0" smtClean="0">
              <a:latin typeface="+mn-ea"/>
              <a:ea typeface="+mn-ea"/>
            </a:endParaRPr>
          </a:p>
          <a:p>
            <a:endParaRPr kumimoji="1" lang="en-US" altLang="ja-JP" sz="1200" dirty="0" smtClean="0">
              <a:latin typeface="+mn-ea"/>
              <a:ea typeface="+mn-ea"/>
            </a:endParaRPr>
          </a:p>
          <a:p>
            <a:pPr>
              <a:buFont typeface="Arial" pitchFamily="34" charset="0"/>
              <a:buChar char="•"/>
            </a:pPr>
            <a:r>
              <a:rPr kumimoji="1" lang="ja-JP" altLang="en-US" sz="1200" dirty="0" smtClean="0">
                <a:latin typeface="+mn-ea"/>
                <a:ea typeface="+mn-ea"/>
              </a:rPr>
              <a:t>当該施設のまとまりができること、</a:t>
            </a:r>
            <a:endParaRPr kumimoji="1" lang="en-US" altLang="ja-JP" sz="1200" dirty="0" smtClean="0">
              <a:latin typeface="+mn-ea"/>
              <a:ea typeface="+mn-ea"/>
            </a:endParaRPr>
          </a:p>
          <a:p>
            <a:pPr>
              <a:buFont typeface="Arial" pitchFamily="34" charset="0"/>
              <a:buChar char="•"/>
            </a:pPr>
            <a:r>
              <a:rPr kumimoji="1" lang="ja-JP" altLang="en-US" sz="1200" dirty="0" smtClean="0">
                <a:latin typeface="+mn-ea"/>
                <a:ea typeface="+mn-ea"/>
              </a:rPr>
              <a:t>参加者は、連携先の施設の様子を知ることができ、今後の連携がし易くなります。</a:t>
            </a:r>
            <a:endParaRPr kumimoji="1" lang="en-US" altLang="ja-JP" sz="1200" dirty="0" smtClean="0">
              <a:latin typeface="+mn-ea"/>
              <a:ea typeface="+mn-ea"/>
            </a:endParaRPr>
          </a:p>
          <a:p>
            <a:endParaRPr kumimoji="1" lang="en-US" altLang="ja-JP" sz="1200" dirty="0" smtClean="0">
              <a:latin typeface="+mn-ea"/>
              <a:ea typeface="+mn-ea"/>
            </a:endParaRPr>
          </a:p>
          <a:p>
            <a:r>
              <a:rPr kumimoji="1" lang="ja-JP" altLang="en-US" sz="1200" dirty="0" smtClean="0">
                <a:latin typeface="+mn-ea"/>
                <a:ea typeface="+mn-ea"/>
              </a:rPr>
              <a:t>そして、３０分学習会では、新しい情報を得られることと、情報提供者は、当該施設のＰＲにも繋がっています</a:t>
            </a:r>
            <a:endParaRPr kumimoji="1" lang="ja-JP" altLang="en-US" sz="1200" dirty="0">
              <a:latin typeface="+mn-ea"/>
              <a:ea typeface="+mn-ea"/>
            </a:endParaRPr>
          </a:p>
        </p:txBody>
      </p:sp>
      <p:sp>
        <p:nvSpPr>
          <p:cNvPr id="4" name="スライド番号プレースホルダ 3"/>
          <p:cNvSpPr>
            <a:spLocks noGrp="1"/>
          </p:cNvSpPr>
          <p:nvPr>
            <p:ph type="sldNum" sz="quarter" idx="10"/>
          </p:nvPr>
        </p:nvSpPr>
        <p:spPr/>
        <p:txBody>
          <a:bodyPr/>
          <a:lstStyle/>
          <a:p>
            <a:pPr>
              <a:defRPr/>
            </a:pPr>
            <a:fld id="{CB15EDA1-B868-4F71-A344-D93BA238246E}" type="slidenum">
              <a:rPr lang="ja-JP" altLang="en-US" smtClean="0"/>
              <a:pPr>
                <a:defRPr/>
              </a:pPr>
              <a:t>18</a:t>
            </a:fld>
            <a:endParaRPr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83971" name="ノート プレースホルダ 2"/>
          <p:cNvSpPr>
            <a:spLocks noGrp="1"/>
          </p:cNvSpPr>
          <p:nvPr>
            <p:ph type="body" idx="1"/>
          </p:nvPr>
        </p:nvSpPr>
        <p:spPr bwMode="auto">
          <a:noFill/>
        </p:spPr>
        <p:txBody>
          <a:bodyPr wrap="square" numCol="1" anchor="t" anchorCtr="0" compatLnSpc="1">
            <a:prstTxWarp prst="textNoShape">
              <a:avLst/>
            </a:prstTxWarp>
            <a:normAutofit/>
          </a:bodyPr>
          <a:lstStyle/>
          <a:p>
            <a:r>
              <a:rPr lang="ja-JP" altLang="en-US" sz="1200" dirty="0" smtClean="0">
                <a:latin typeface="+mn-ea"/>
                <a:ea typeface="+mn-ea"/>
              </a:rPr>
              <a:t>これは、グループワークのテーマと、　「グループワーク」の様子です。</a:t>
            </a:r>
            <a:endParaRPr lang="en-US" altLang="ja-JP" sz="1200" dirty="0" smtClean="0">
              <a:latin typeface="+mn-ea"/>
              <a:ea typeface="+mn-ea"/>
            </a:endParaRPr>
          </a:p>
          <a:p>
            <a:endParaRPr lang="en-US" altLang="ja-JP" sz="1100" dirty="0" smtClean="0"/>
          </a:p>
          <a:p>
            <a:endParaRPr lang="ja-JP" altLang="en-US" sz="1100" dirty="0" smtClean="0"/>
          </a:p>
        </p:txBody>
      </p:sp>
      <p:sp>
        <p:nvSpPr>
          <p:cNvPr id="4" name="スライド番号プレースホルダ 3"/>
          <p:cNvSpPr>
            <a:spLocks noGrp="1"/>
          </p:cNvSpPr>
          <p:nvPr>
            <p:ph type="sldNum" sz="quarter" idx="5"/>
          </p:nvPr>
        </p:nvSpPr>
        <p:spPr/>
        <p:txBody>
          <a:bodyPr/>
          <a:lstStyle/>
          <a:p>
            <a:pPr>
              <a:defRPr/>
            </a:pPr>
            <a:fld id="{8631D2C1-F51B-46FB-A63C-2C7CFBDEE7CA}" type="slidenum">
              <a:rPr lang="ja-JP" altLang="en-US" smtClean="0"/>
              <a:pPr>
                <a:defRPr/>
              </a:pPr>
              <a:t>19</a:t>
            </a:fld>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latin typeface="+mn-ea"/>
                <a:ea typeface="+mn-ea"/>
              </a:rPr>
              <a:t>東近江市は、三重県と接する滋賀県東南部の市で、</a:t>
            </a:r>
            <a:endParaRPr kumimoji="1" lang="en-US" altLang="ja-JP" dirty="0" smtClean="0">
              <a:latin typeface="+mn-ea"/>
              <a:ea typeface="+mn-ea"/>
            </a:endParaRPr>
          </a:p>
          <a:p>
            <a:r>
              <a:rPr kumimoji="1" lang="ja-JP" altLang="en-US" dirty="0" smtClean="0">
                <a:latin typeface="+mn-ea"/>
                <a:ea typeface="+mn-ea"/>
              </a:rPr>
              <a:t>私どもの薬局は、その、東部山間部に位置します永源寺地域で 唯一の薬局です。</a:t>
            </a:r>
            <a:endParaRPr kumimoji="1" lang="en-US" altLang="ja-JP" dirty="0" smtClean="0">
              <a:latin typeface="+mn-ea"/>
              <a:ea typeface="+mn-ea"/>
            </a:endParaRPr>
          </a:p>
          <a:p>
            <a:r>
              <a:rPr kumimoji="1" lang="ja-JP" altLang="en-US" dirty="0" smtClean="0">
                <a:latin typeface="+mn-ea"/>
                <a:ea typeface="+mn-ea"/>
              </a:rPr>
              <a:t>地域内の人口は約６０００人、高齢化率３０％を超える中山間地域です。</a:t>
            </a:r>
            <a:endParaRPr kumimoji="1" lang="en-US" altLang="ja-JP" dirty="0" smtClean="0">
              <a:latin typeface="+mn-ea"/>
              <a:ea typeface="+mn-ea"/>
            </a:endParaRPr>
          </a:p>
        </p:txBody>
      </p:sp>
      <p:sp>
        <p:nvSpPr>
          <p:cNvPr id="4" name="スライド番号プレースホルダ 3"/>
          <p:cNvSpPr>
            <a:spLocks noGrp="1"/>
          </p:cNvSpPr>
          <p:nvPr>
            <p:ph type="sldNum" sz="quarter" idx="10"/>
          </p:nvPr>
        </p:nvSpPr>
        <p:spPr/>
        <p:txBody>
          <a:bodyPr/>
          <a:lstStyle/>
          <a:p>
            <a:pPr>
              <a:defRPr/>
            </a:pPr>
            <a:fld id="{C15BC522-8BA4-4E5C-8194-0DEAC5847501}" type="slidenum">
              <a:rPr lang="en-US" altLang="ja-JP" smtClean="0"/>
              <a:pPr>
                <a:defRPr/>
              </a:pPr>
              <a:t>2</a:t>
            </a:fld>
            <a:endParaRPr lang="en-US" altLang="ja-JP"/>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latin typeface="+mn-ea"/>
                <a:ea typeface="+mn-ea"/>
              </a:rPr>
              <a:t>また、三方よし研究会では、関連する　様々なテーマでの研修会も　開催しております。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皆が、フランケンシュタインのようになって、さらに　患者さんのつらい気持ちに寄り添うことができた との感想でした。</a:t>
            </a:r>
            <a:endParaRPr kumimoji="1" lang="ja-JP" altLang="en-US" dirty="0">
              <a:latin typeface="+mn-ea"/>
              <a:ea typeface="+mn-ea"/>
            </a:endParaRPr>
          </a:p>
        </p:txBody>
      </p:sp>
      <p:sp>
        <p:nvSpPr>
          <p:cNvPr id="4" name="スライド番号プレースホルダ 3"/>
          <p:cNvSpPr>
            <a:spLocks noGrp="1"/>
          </p:cNvSpPr>
          <p:nvPr>
            <p:ph type="sldNum" sz="quarter" idx="10"/>
          </p:nvPr>
        </p:nvSpPr>
        <p:spPr/>
        <p:txBody>
          <a:bodyPr/>
          <a:lstStyle/>
          <a:p>
            <a:pPr>
              <a:defRPr/>
            </a:pPr>
            <a:fld id="{C15BC522-8BA4-4E5C-8194-0DEAC5847501}" type="slidenum">
              <a:rPr lang="en-US" altLang="ja-JP" smtClean="0"/>
              <a:pPr>
                <a:defRPr/>
              </a:pPr>
              <a:t>20</a:t>
            </a:fld>
            <a:endParaRPr lang="en-US" altLang="ja-JP"/>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また、不定期ではありますが　地域住民への啓発活動にも　力を入れています。</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C15BC522-8BA4-4E5C-8194-0DEAC5847501}" type="slidenum">
              <a:rPr lang="en-US" altLang="ja-JP" smtClean="0"/>
              <a:pPr>
                <a:defRPr/>
              </a:pPr>
              <a:t>21</a:t>
            </a:fld>
            <a:endParaRPr lang="en-US" altLang="ja-JP"/>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latin typeface="+mn-ea"/>
                <a:ea typeface="+mn-ea"/>
              </a:rPr>
              <a:t>三方よし研究会の 会員が所属する　施設利用者さんが チームを組んで、年１回、風船バレー大会も 開催しています。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スタッフは、会員のみならず　地域内の 作業療法士を目指す学生さんが、沢山参加してくれます。</a:t>
            </a:r>
            <a:endParaRPr kumimoji="1" lang="en-US" altLang="ja-JP" dirty="0" smtClean="0">
              <a:latin typeface="+mn-ea"/>
              <a:ea typeface="+mn-ea"/>
            </a:endParaRPr>
          </a:p>
          <a:p>
            <a:r>
              <a:rPr kumimoji="1" lang="ja-JP" altLang="en-US" dirty="0" smtClean="0">
                <a:latin typeface="+mn-ea"/>
                <a:ea typeface="+mn-ea"/>
              </a:rPr>
              <a:t>共に育つ、を実感する半日です。</a:t>
            </a:r>
            <a:endParaRPr kumimoji="1" lang="ja-JP" altLang="en-US" dirty="0">
              <a:latin typeface="+mn-ea"/>
              <a:ea typeface="+mn-ea"/>
            </a:endParaRPr>
          </a:p>
        </p:txBody>
      </p:sp>
      <p:sp>
        <p:nvSpPr>
          <p:cNvPr id="4" name="スライド番号プレースホルダ 3"/>
          <p:cNvSpPr>
            <a:spLocks noGrp="1"/>
          </p:cNvSpPr>
          <p:nvPr>
            <p:ph type="sldNum" sz="quarter" idx="10"/>
          </p:nvPr>
        </p:nvSpPr>
        <p:spPr/>
        <p:txBody>
          <a:bodyPr/>
          <a:lstStyle/>
          <a:p>
            <a:pPr>
              <a:defRPr/>
            </a:pPr>
            <a:fld id="{C15BC522-8BA4-4E5C-8194-0DEAC5847501}" type="slidenum">
              <a:rPr lang="en-US" altLang="ja-JP" smtClean="0"/>
              <a:pPr>
                <a:defRPr/>
              </a:pPr>
              <a:t>22</a:t>
            </a:fld>
            <a:endParaRPr lang="en-US" altLang="ja-JP"/>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もちろん、飲みニケーションも　大切な交流の場です。</a:t>
            </a:r>
            <a:endParaRPr kumimoji="1" lang="en-US" altLang="ja-JP" dirty="0" smtClean="0"/>
          </a:p>
          <a:p>
            <a:r>
              <a:rPr kumimoji="1" lang="ja-JP" altLang="en-US" dirty="0" smtClean="0"/>
              <a:t>永遠の３６歳　丑年生まれの</a:t>
            </a:r>
            <a:r>
              <a:rPr kumimoji="1" lang="en-US" altLang="ja-JP" dirty="0" smtClean="0"/>
              <a:t>『</a:t>
            </a:r>
            <a:r>
              <a:rPr kumimoji="1" lang="ja-JP" altLang="en-US" dirty="0" smtClean="0"/>
              <a:t>三六会</a:t>
            </a:r>
            <a:r>
              <a:rPr kumimoji="1" lang="en-US" altLang="ja-JP" dirty="0" smtClean="0"/>
              <a:t>』</a:t>
            </a:r>
            <a:r>
              <a:rPr kumimoji="1" lang="ja-JP" altLang="en-US" dirty="0" smtClean="0"/>
              <a:t>が、あ・うんの呼吸で　準備にあたります。</a:t>
            </a:r>
            <a:endParaRPr kumimoji="1" lang="en-US" altLang="ja-JP" dirty="0" smtClean="0"/>
          </a:p>
          <a:p>
            <a:endParaRPr kumimoji="1" lang="en-US" altLang="ja-JP" dirty="0" smtClean="0"/>
          </a:p>
          <a:p>
            <a:r>
              <a:rPr kumimoji="1" lang="ja-JP" altLang="en-US" dirty="0" smtClean="0"/>
              <a:t>三方よし研究会には、職能団体の集まりだけではなく、こんな　いろんなグループが　重なり合って存在します。</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C15BC522-8BA4-4E5C-8194-0DEAC5847501}" type="slidenum">
              <a:rPr lang="en-US" altLang="ja-JP" smtClean="0"/>
              <a:pPr>
                <a:defRPr/>
              </a:pPr>
              <a:t>23</a:t>
            </a:fld>
            <a:endParaRPr lang="en-US" altLang="ja-JP"/>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latin typeface="+mn-ea"/>
                <a:ea typeface="+mn-ea"/>
              </a:rPr>
              <a:t>また、三方よし研究会では、メーリングリストによる　情報交換もおこなっています。</a:t>
            </a:r>
            <a:endParaRPr kumimoji="1" lang="en-US" altLang="ja-JP" dirty="0" smtClean="0">
              <a:latin typeface="+mn-ea"/>
              <a:ea typeface="+mn-ea"/>
            </a:endParaRPr>
          </a:p>
          <a:p>
            <a:r>
              <a:rPr kumimoji="1" lang="ja-JP" altLang="en-US" dirty="0" smtClean="0">
                <a:latin typeface="+mn-ea"/>
                <a:ea typeface="+mn-ea"/>
              </a:rPr>
              <a:t>会員が、ネットを介して、いつでも、どこでも、繋がっている安心を　感じることができます。</a:t>
            </a:r>
            <a:endParaRPr kumimoji="1" lang="ja-JP" altLang="en-US" dirty="0">
              <a:latin typeface="+mn-ea"/>
              <a:ea typeface="+mn-ea"/>
            </a:endParaRPr>
          </a:p>
        </p:txBody>
      </p:sp>
      <p:sp>
        <p:nvSpPr>
          <p:cNvPr id="4" name="スライド番号プレースホルダ 3"/>
          <p:cNvSpPr>
            <a:spLocks noGrp="1"/>
          </p:cNvSpPr>
          <p:nvPr>
            <p:ph type="sldNum" sz="quarter" idx="10"/>
          </p:nvPr>
        </p:nvSpPr>
        <p:spPr/>
        <p:txBody>
          <a:bodyPr/>
          <a:lstStyle/>
          <a:p>
            <a:pPr>
              <a:defRPr/>
            </a:pPr>
            <a:fld id="{C15BC522-8BA4-4E5C-8194-0DEAC5847501}" type="slidenum">
              <a:rPr lang="en-US" altLang="ja-JP" smtClean="0"/>
              <a:pPr>
                <a:defRPr/>
              </a:pPr>
              <a:t>24</a:t>
            </a:fld>
            <a:endParaRPr lang="en-US" altLang="ja-JP"/>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また、毎月配信される　「三方よし通信」によって、会合に参加出来なくても、その月の研究会の様子を　理解することができます。</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C15BC522-8BA4-4E5C-8194-0DEAC5847501}" type="slidenum">
              <a:rPr lang="en-US" altLang="ja-JP" smtClean="0"/>
              <a:pPr>
                <a:defRPr/>
              </a:pPr>
              <a:t>25</a:t>
            </a:fld>
            <a:endParaRPr lang="en-US" altLang="ja-JP"/>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スライド イメージ プレースホルダ 1"/>
          <p:cNvSpPr>
            <a:spLocks noGrp="1" noRot="1" noChangeAspect="1" noTextEdit="1"/>
          </p:cNvSpPr>
          <p:nvPr>
            <p:ph type="sldImg"/>
          </p:nvPr>
        </p:nvSpPr>
        <p:spPr>
          <a:ln/>
        </p:spPr>
      </p:sp>
      <p:sp>
        <p:nvSpPr>
          <p:cNvPr id="70660" name="スライド番号プレースホルダ 3"/>
          <p:cNvSpPr>
            <a:spLocks noGrp="1"/>
          </p:cNvSpPr>
          <p:nvPr>
            <p:ph type="sldNum" sz="quarter" idx="5"/>
          </p:nvPr>
        </p:nvSpPr>
        <p:spPr>
          <a:noFill/>
        </p:spPr>
        <p:txBody>
          <a:bodyPr/>
          <a:lstStyle/>
          <a:p>
            <a:fld id="{7383F32B-D785-4CE9-AF60-F84E3141B889}" type="slidenum">
              <a:rPr lang="en-US" altLang="ja-JP">
                <a:solidFill>
                  <a:prstClr val="black"/>
                </a:solidFill>
              </a:rPr>
              <a:pPr/>
              <a:t>26</a:t>
            </a:fld>
            <a:endParaRPr lang="en-US" altLang="ja-JP">
              <a:solidFill>
                <a:prstClr val="black"/>
              </a:solidFill>
            </a:endParaRPr>
          </a:p>
        </p:txBody>
      </p:sp>
      <p:sp>
        <p:nvSpPr>
          <p:cNvPr id="5" name="ノート プレースホルダ 4"/>
          <p:cNvSpPr>
            <a:spLocks noGrp="1"/>
          </p:cNvSpPr>
          <p:nvPr>
            <p:ph type="body" sz="quarter" idx="10"/>
          </p:nvPr>
        </p:nvSpPr>
        <p:spPr/>
        <p:txBody>
          <a:bodyPr>
            <a:normAutofit/>
          </a:bodyPr>
          <a:lstStyle/>
          <a:p>
            <a:r>
              <a:rPr kumimoji="1" lang="ja-JP" altLang="en-US" sz="1200" dirty="0" smtClean="0">
                <a:latin typeface="+mn-ea"/>
                <a:ea typeface="+mn-ea"/>
              </a:rPr>
              <a:t>地域連携パスの運用を図る中で、このような課題が見えてきました。</a:t>
            </a:r>
            <a:endParaRPr kumimoji="1" lang="en-US" altLang="ja-JP" sz="1200" dirty="0" smtClean="0">
              <a:latin typeface="+mn-ea"/>
              <a:ea typeface="+mn-ea"/>
            </a:endParaRPr>
          </a:p>
          <a:p>
            <a:endParaRPr kumimoji="1" lang="en-US" altLang="ja-JP" sz="1200" dirty="0" smtClean="0">
              <a:latin typeface="+mn-ea"/>
              <a:ea typeface="+mn-ea"/>
            </a:endParaRPr>
          </a:p>
          <a:p>
            <a:r>
              <a:rPr lang="ja-JP" altLang="en-US" sz="1200" dirty="0" smtClean="0">
                <a:latin typeface="+mn-ea"/>
                <a:ea typeface="+mn-ea"/>
              </a:rPr>
              <a:t>・　急性期－回復期は　比較的　スムーズに流れるが、回復期以降の流れが　滞っている</a:t>
            </a:r>
            <a:endParaRPr lang="en-US" altLang="ja-JP" sz="1200" dirty="0" smtClean="0">
              <a:latin typeface="+mn-ea"/>
              <a:ea typeface="+mn-ea"/>
            </a:endParaRPr>
          </a:p>
          <a:p>
            <a:r>
              <a:rPr kumimoji="1" lang="ja-JP" altLang="en-US" sz="1200" dirty="0" smtClean="0">
                <a:latin typeface="+mn-ea"/>
                <a:ea typeface="+mn-ea"/>
              </a:rPr>
              <a:t>・　他疾患パスとの関連</a:t>
            </a:r>
            <a:endParaRPr kumimoji="1" lang="en-US" altLang="ja-JP" sz="1200" dirty="0" smtClean="0">
              <a:latin typeface="+mn-ea"/>
              <a:ea typeface="+mn-ea"/>
            </a:endParaRPr>
          </a:p>
          <a:p>
            <a:r>
              <a:rPr lang="ja-JP" altLang="en-US" sz="1200" dirty="0" smtClean="0">
                <a:latin typeface="+mn-ea"/>
                <a:ea typeface="+mn-ea"/>
              </a:rPr>
              <a:t>・　データベース化</a:t>
            </a:r>
            <a:endParaRPr lang="en-US" altLang="ja-JP" sz="1200" dirty="0" smtClean="0">
              <a:latin typeface="+mn-ea"/>
              <a:ea typeface="+mn-ea"/>
            </a:endParaRPr>
          </a:p>
          <a:p>
            <a:r>
              <a:rPr kumimoji="1" lang="ja-JP" altLang="en-US" sz="1200" dirty="0" smtClean="0">
                <a:latin typeface="+mn-ea"/>
                <a:ea typeface="+mn-ea"/>
              </a:rPr>
              <a:t>・　紙から電子媒体による連携</a:t>
            </a:r>
            <a:endParaRPr kumimoji="1" lang="en-US" altLang="ja-JP" sz="1200" dirty="0" smtClean="0">
              <a:latin typeface="+mn-ea"/>
              <a:ea typeface="+mn-ea"/>
            </a:endParaRPr>
          </a:p>
          <a:p>
            <a:r>
              <a:rPr lang="ja-JP" altLang="en-US" sz="1200" dirty="0" smtClean="0">
                <a:latin typeface="+mn-ea"/>
                <a:ea typeface="+mn-ea"/>
              </a:rPr>
              <a:t>・　連携拠点をどのように考えるか</a:t>
            </a:r>
            <a:endParaRPr kumimoji="1" lang="ja-JP" altLang="en-US" sz="1200" dirty="0">
              <a:latin typeface="+mn-ea"/>
              <a:ea typeface="+mn-ea"/>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スライド イメージ プレースホルダ 1"/>
          <p:cNvSpPr>
            <a:spLocks noGrp="1" noRot="1" noChangeAspect="1" noTextEdit="1"/>
          </p:cNvSpPr>
          <p:nvPr>
            <p:ph type="sldImg"/>
          </p:nvPr>
        </p:nvSpPr>
        <p:spPr>
          <a:ln/>
        </p:spPr>
      </p:sp>
      <p:sp>
        <p:nvSpPr>
          <p:cNvPr id="83971" name="ノート プレースホルダ 2"/>
          <p:cNvSpPr>
            <a:spLocks noGrp="1"/>
          </p:cNvSpPr>
          <p:nvPr>
            <p:ph type="body" idx="1"/>
          </p:nvPr>
        </p:nvSpPr>
        <p:spPr>
          <a:noFill/>
          <a:ln/>
        </p:spPr>
        <p:txBody>
          <a:bodyPr/>
          <a:lstStyle/>
          <a:p>
            <a:r>
              <a:rPr lang="ja-JP" altLang="en-US" dirty="0" smtClean="0">
                <a:latin typeface="+mn-ea"/>
                <a:ea typeface="+mn-ea"/>
              </a:rPr>
              <a:t>ただ、医療と介護の連携！と言いつつ</a:t>
            </a:r>
            <a:endParaRPr lang="en-US" altLang="ja-JP" dirty="0" smtClean="0">
              <a:latin typeface="+mn-ea"/>
              <a:ea typeface="+mn-ea"/>
            </a:endParaRPr>
          </a:p>
          <a:p>
            <a:r>
              <a:rPr lang="ja-JP" altLang="en-US" dirty="0" smtClean="0">
                <a:latin typeface="+mn-ea"/>
                <a:ea typeface="+mn-ea"/>
              </a:rPr>
              <a:t>そんなに簡単なものではありません。</a:t>
            </a:r>
            <a:endParaRPr lang="en-US" altLang="ja-JP" dirty="0" smtClean="0">
              <a:latin typeface="+mn-ea"/>
              <a:ea typeface="+mn-ea"/>
            </a:endParaRPr>
          </a:p>
          <a:p>
            <a:endParaRPr lang="en-US" altLang="ja-JP" dirty="0" smtClean="0">
              <a:latin typeface="+mn-ea"/>
              <a:ea typeface="+mn-ea"/>
            </a:endParaRPr>
          </a:p>
          <a:p>
            <a:r>
              <a:rPr lang="ja-JP" altLang="en-US" dirty="0" smtClean="0">
                <a:latin typeface="+mn-ea"/>
                <a:ea typeface="+mn-ea"/>
              </a:rPr>
              <a:t>①教育、　②職種、　③組織、　④専門性　　　　</a:t>
            </a:r>
            <a:endParaRPr lang="en-US" altLang="ja-JP" dirty="0" smtClean="0">
              <a:latin typeface="+mn-ea"/>
              <a:ea typeface="+mn-ea"/>
            </a:endParaRPr>
          </a:p>
          <a:p>
            <a:r>
              <a:rPr lang="ja-JP" altLang="en-US" dirty="0" smtClean="0">
                <a:latin typeface="+mn-ea"/>
                <a:ea typeface="+mn-ea"/>
              </a:rPr>
              <a:t>など　やはり壁はありますし、限界もあります。</a:t>
            </a:r>
            <a:endParaRPr lang="en-US" altLang="ja-JP" dirty="0" smtClean="0">
              <a:latin typeface="+mn-ea"/>
              <a:ea typeface="+mn-ea"/>
            </a:endParaRPr>
          </a:p>
          <a:p>
            <a:r>
              <a:rPr lang="ja-JP" altLang="en-US" dirty="0" smtClean="0">
                <a:latin typeface="+mn-ea"/>
                <a:ea typeface="+mn-ea"/>
              </a:rPr>
              <a:t>しかし、一歩進んで、</a:t>
            </a:r>
            <a:endParaRPr lang="en-US" altLang="ja-JP" dirty="0" smtClean="0">
              <a:latin typeface="+mn-ea"/>
              <a:ea typeface="+mn-ea"/>
            </a:endParaRPr>
          </a:p>
          <a:p>
            <a:r>
              <a:rPr lang="ja-JP" altLang="en-US" dirty="0" smtClean="0">
                <a:latin typeface="+mn-ea"/>
                <a:ea typeface="+mn-ea"/>
              </a:rPr>
              <a:t>違いがあることを　互いが認め合いながら、最終は　患者や利用者の生活を支える視点で</a:t>
            </a:r>
            <a:endParaRPr lang="en-US" altLang="ja-JP" dirty="0" smtClean="0">
              <a:latin typeface="+mn-ea"/>
              <a:ea typeface="+mn-ea"/>
            </a:endParaRPr>
          </a:p>
          <a:p>
            <a:r>
              <a:rPr lang="ja-JP" altLang="en-US" dirty="0" smtClean="0">
                <a:latin typeface="+mn-ea"/>
                <a:ea typeface="+mn-ea"/>
              </a:rPr>
              <a:t>原点に戻りながら　繋がっていければ</a:t>
            </a:r>
            <a:r>
              <a:rPr lang="en-US" altLang="ja-JP" dirty="0" smtClean="0">
                <a:latin typeface="+mn-ea"/>
                <a:ea typeface="+mn-ea"/>
              </a:rPr>
              <a:t>‥</a:t>
            </a:r>
            <a:r>
              <a:rPr lang="ja-JP" altLang="en-US" dirty="0" smtClean="0">
                <a:latin typeface="+mn-ea"/>
                <a:ea typeface="+mn-ea"/>
              </a:rPr>
              <a:t>と思っています。</a:t>
            </a:r>
            <a:endParaRPr lang="en-US" altLang="ja-JP" dirty="0" smtClean="0">
              <a:latin typeface="+mn-ea"/>
              <a:ea typeface="+mn-ea"/>
            </a:endParaRPr>
          </a:p>
          <a:p>
            <a:endParaRPr lang="en-US" altLang="ja-JP" dirty="0" smtClean="0">
              <a:latin typeface="+mn-ea"/>
              <a:ea typeface="+mn-ea"/>
            </a:endParaRPr>
          </a:p>
          <a:p>
            <a:r>
              <a:rPr lang="ja-JP" altLang="en-US" dirty="0" smtClean="0">
                <a:latin typeface="+mn-ea"/>
                <a:ea typeface="+mn-ea"/>
              </a:rPr>
              <a:t>違っているから　おもしろい！　</a:t>
            </a:r>
            <a:endParaRPr lang="en-US" altLang="ja-JP" dirty="0" smtClean="0">
              <a:latin typeface="+mn-ea"/>
              <a:ea typeface="+mn-ea"/>
            </a:endParaRPr>
          </a:p>
          <a:p>
            <a:r>
              <a:rPr lang="ja-JP" altLang="en-US" dirty="0" smtClean="0">
                <a:latin typeface="+mn-ea"/>
                <a:ea typeface="+mn-ea"/>
              </a:rPr>
              <a:t>おもしろい、というのは、相手に興味が持てる！相手の専門性を尊重・信頼できる！</a:t>
            </a:r>
            <a:endParaRPr lang="en-US" altLang="ja-JP" dirty="0" smtClean="0">
              <a:latin typeface="+mn-ea"/>
              <a:ea typeface="+mn-ea"/>
            </a:endParaRPr>
          </a:p>
          <a:p>
            <a:r>
              <a:rPr lang="ja-JP" altLang="en-US" dirty="0" smtClean="0">
                <a:latin typeface="+mn-ea"/>
                <a:ea typeface="+mn-ea"/>
              </a:rPr>
              <a:t>ということも　いっぱいあるのかな？　とも思ってます。</a:t>
            </a:r>
            <a:endParaRPr lang="en-US" altLang="ja-JP" dirty="0" smtClean="0">
              <a:latin typeface="+mn-ea"/>
              <a:ea typeface="+mn-ea"/>
            </a:endParaRPr>
          </a:p>
          <a:p>
            <a:endParaRPr lang="ja-JP" altLang="en-US" dirty="0" smtClean="0">
              <a:ea typeface="ＭＳ Ｐ明朝" charset="-128"/>
            </a:endParaRPr>
          </a:p>
        </p:txBody>
      </p:sp>
      <p:sp>
        <p:nvSpPr>
          <p:cNvPr id="83972" name="スライド番号プレースホルダ 3"/>
          <p:cNvSpPr>
            <a:spLocks noGrp="1"/>
          </p:cNvSpPr>
          <p:nvPr>
            <p:ph type="sldNum" sz="quarter" idx="5"/>
          </p:nvPr>
        </p:nvSpPr>
        <p:spPr>
          <a:noFill/>
        </p:spPr>
        <p:txBody>
          <a:bodyPr/>
          <a:lstStyle/>
          <a:p>
            <a:fld id="{A856BD7F-4DC2-43B3-87AF-E8BD0B74ED0F}" type="slidenum">
              <a:rPr lang="ja-JP" altLang="en-US" smtClean="0">
                <a:ea typeface="ＭＳ Ｐゴシック" charset="-128"/>
              </a:rPr>
              <a:pPr/>
              <a:t>27</a:t>
            </a:fld>
            <a:endParaRPr lang="ja-JP" altLang="en-US" smtClean="0">
              <a:ea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スライド イメージ プレースホルダ 1"/>
          <p:cNvSpPr>
            <a:spLocks noGrp="1" noRot="1" noChangeAspect="1" noTextEdit="1"/>
          </p:cNvSpPr>
          <p:nvPr>
            <p:ph type="sldImg"/>
          </p:nvPr>
        </p:nvSpPr>
        <p:spPr>
          <a:ln/>
        </p:spPr>
      </p:sp>
      <p:sp>
        <p:nvSpPr>
          <p:cNvPr id="84995" name="ノート プレースホルダ 2"/>
          <p:cNvSpPr>
            <a:spLocks noGrp="1"/>
          </p:cNvSpPr>
          <p:nvPr>
            <p:ph type="body" idx="1"/>
          </p:nvPr>
        </p:nvSpPr>
        <p:spPr>
          <a:noFill/>
          <a:ln/>
        </p:spPr>
        <p:txBody>
          <a:bodyPr/>
          <a:lstStyle/>
          <a:p>
            <a:r>
              <a:rPr lang="ja-JP" altLang="en-US" dirty="0" smtClean="0">
                <a:latin typeface="+mn-ea"/>
                <a:ea typeface="+mn-ea"/>
              </a:rPr>
              <a:t>多職種、多機関との連携を考える際の心得とでも言いましょうか</a:t>
            </a:r>
            <a:r>
              <a:rPr lang="ja-JP" altLang="en-US" dirty="0" err="1" smtClean="0">
                <a:latin typeface="+mn-ea"/>
                <a:ea typeface="+mn-ea"/>
              </a:rPr>
              <a:t>、、、</a:t>
            </a:r>
            <a:r>
              <a:rPr lang="ja-JP" altLang="en-US" dirty="0" smtClean="0">
                <a:latin typeface="+mn-ea"/>
                <a:ea typeface="+mn-ea"/>
              </a:rPr>
              <a:t>　こんなことを考えています</a:t>
            </a:r>
          </a:p>
        </p:txBody>
      </p:sp>
      <p:sp>
        <p:nvSpPr>
          <p:cNvPr id="84996" name="スライド番号プレースホルダ 3"/>
          <p:cNvSpPr>
            <a:spLocks noGrp="1"/>
          </p:cNvSpPr>
          <p:nvPr>
            <p:ph type="sldNum" sz="quarter" idx="5"/>
          </p:nvPr>
        </p:nvSpPr>
        <p:spPr>
          <a:noFill/>
        </p:spPr>
        <p:txBody>
          <a:bodyPr/>
          <a:lstStyle/>
          <a:p>
            <a:fld id="{A2FB3E7B-EF36-4EB3-9039-9E82ABC668C5}" type="slidenum">
              <a:rPr lang="ja-JP" altLang="en-US" smtClean="0">
                <a:ea typeface="ＭＳ Ｐゴシック" charset="-128"/>
              </a:rPr>
              <a:pPr/>
              <a:t>28</a:t>
            </a:fld>
            <a:endParaRPr lang="ja-JP" altLang="en-US" smtClean="0">
              <a:ea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スライド イメージ プレースホルダ 1"/>
          <p:cNvSpPr>
            <a:spLocks noGrp="1" noRot="1" noChangeAspect="1" noTextEdit="1"/>
          </p:cNvSpPr>
          <p:nvPr>
            <p:ph type="sldImg"/>
          </p:nvPr>
        </p:nvSpPr>
        <p:spPr>
          <a:ln/>
        </p:spPr>
      </p:sp>
      <p:sp>
        <p:nvSpPr>
          <p:cNvPr id="86019" name="ノート プレースホルダ 2"/>
          <p:cNvSpPr>
            <a:spLocks noGrp="1"/>
          </p:cNvSpPr>
          <p:nvPr>
            <p:ph type="body" idx="1"/>
          </p:nvPr>
        </p:nvSpPr>
        <p:spPr>
          <a:noFill/>
          <a:ln/>
        </p:spPr>
        <p:txBody>
          <a:bodyPr/>
          <a:lstStyle/>
          <a:p>
            <a:pPr eaLnBrk="1" hangingPunct="1"/>
            <a:r>
              <a:rPr lang="ja-JP" altLang="en-US" dirty="0" smtClean="0">
                <a:latin typeface="+mn-ea"/>
                <a:ea typeface="+mn-ea"/>
              </a:rPr>
              <a:t>そこで　顔のみえる関係とは、</a:t>
            </a:r>
            <a:endParaRPr lang="en-US" altLang="ja-JP" dirty="0" smtClean="0">
              <a:latin typeface="+mn-ea"/>
              <a:ea typeface="+mn-ea"/>
            </a:endParaRPr>
          </a:p>
          <a:p>
            <a:pPr eaLnBrk="1" hangingPunct="1">
              <a:buFont typeface="Arial" pitchFamily="34" charset="0"/>
              <a:buChar char="•"/>
            </a:pPr>
            <a:r>
              <a:rPr lang="ja-JP" altLang="en-US" dirty="0" smtClean="0">
                <a:latin typeface="+mn-ea"/>
                <a:ea typeface="+mn-ea"/>
              </a:rPr>
              <a:t>患者・・・</a:t>
            </a:r>
            <a:endParaRPr lang="en-US" altLang="ja-JP" dirty="0" smtClean="0">
              <a:latin typeface="+mn-ea"/>
              <a:ea typeface="+mn-ea"/>
            </a:endParaRPr>
          </a:p>
          <a:p>
            <a:pPr eaLnBrk="1" hangingPunct="1">
              <a:buFont typeface="Arial" pitchFamily="34" charset="0"/>
              <a:buChar char="•"/>
            </a:pPr>
            <a:r>
              <a:rPr lang="ja-JP" altLang="en-US" dirty="0" smtClean="0">
                <a:latin typeface="+mn-ea"/>
                <a:ea typeface="+mn-ea"/>
              </a:rPr>
              <a:t>仲間</a:t>
            </a:r>
            <a:endParaRPr lang="en-US" altLang="ja-JP" dirty="0" smtClean="0">
              <a:latin typeface="+mn-ea"/>
              <a:ea typeface="+mn-ea"/>
            </a:endParaRPr>
          </a:p>
          <a:p>
            <a:pPr eaLnBrk="1" hangingPunct="1">
              <a:buFont typeface="Arial" pitchFamily="34" charset="0"/>
              <a:buChar char="•"/>
            </a:pPr>
            <a:r>
              <a:rPr lang="ja-JP" altLang="en-US" dirty="0" smtClean="0">
                <a:latin typeface="+mn-ea"/>
                <a:ea typeface="+mn-ea"/>
              </a:rPr>
              <a:t>安心</a:t>
            </a:r>
            <a:endParaRPr lang="en-US" altLang="ja-JP" dirty="0" smtClean="0">
              <a:latin typeface="+mn-ea"/>
              <a:ea typeface="+mn-ea"/>
            </a:endParaRPr>
          </a:p>
          <a:p>
            <a:pPr eaLnBrk="1" hangingPunct="1">
              <a:buFont typeface="Arial" pitchFamily="34" charset="0"/>
              <a:buChar char="•"/>
            </a:pPr>
            <a:r>
              <a:rPr lang="ja-JP" altLang="en-US" dirty="0" smtClean="0">
                <a:latin typeface="+mn-ea"/>
                <a:ea typeface="+mn-ea"/>
              </a:rPr>
              <a:t>患者</a:t>
            </a:r>
            <a:endParaRPr lang="en-US" altLang="ja-JP" dirty="0" smtClean="0">
              <a:latin typeface="+mn-ea"/>
              <a:ea typeface="+mn-ea"/>
            </a:endParaRPr>
          </a:p>
          <a:p>
            <a:pPr eaLnBrk="1" hangingPunct="1">
              <a:buFont typeface="Arial" pitchFamily="34" charset="0"/>
              <a:buChar char="•"/>
            </a:pPr>
            <a:r>
              <a:rPr lang="ja-JP" altLang="en-US" dirty="0" smtClean="0">
                <a:latin typeface="+mn-ea"/>
                <a:ea typeface="+mn-ea"/>
              </a:rPr>
              <a:t>悩み　</a:t>
            </a:r>
            <a:endParaRPr lang="en-US" altLang="ja-JP" dirty="0" smtClean="0">
              <a:latin typeface="+mn-ea"/>
              <a:ea typeface="+mn-ea"/>
            </a:endParaRPr>
          </a:p>
          <a:p>
            <a:pPr eaLnBrk="1" hangingPunct="1">
              <a:buFont typeface="Arial" pitchFamily="34" charset="0"/>
              <a:buNone/>
            </a:pPr>
            <a:endParaRPr lang="en-US" altLang="ja-JP" dirty="0" smtClean="0">
              <a:latin typeface="+mn-ea"/>
              <a:ea typeface="+mn-ea"/>
            </a:endParaRPr>
          </a:p>
          <a:p>
            <a:pPr eaLnBrk="1" hangingPunct="1"/>
            <a:r>
              <a:rPr lang="ja-JP" altLang="en-US" dirty="0" smtClean="0">
                <a:latin typeface="+mn-ea"/>
                <a:ea typeface="+mn-ea"/>
              </a:rPr>
              <a:t>これらのことを　可能にする！　優れものだと思います。</a:t>
            </a:r>
            <a:endParaRPr lang="en-US" altLang="ja-JP" dirty="0" smtClean="0">
              <a:latin typeface="+mn-ea"/>
              <a:ea typeface="+mn-ea"/>
            </a:endParaRPr>
          </a:p>
          <a:p>
            <a:pPr eaLnBrk="1" hangingPunct="1"/>
            <a:endParaRPr lang="en-US" altLang="ja-JP" dirty="0" smtClean="0">
              <a:ea typeface="ＭＳ Ｐ明朝" charset="-128"/>
            </a:endParaRPr>
          </a:p>
        </p:txBody>
      </p:sp>
      <p:sp>
        <p:nvSpPr>
          <p:cNvPr id="86020" name="スライド番号プレースホルダ 3"/>
          <p:cNvSpPr>
            <a:spLocks noGrp="1"/>
          </p:cNvSpPr>
          <p:nvPr>
            <p:ph type="sldNum" sz="quarter" idx="5"/>
          </p:nvPr>
        </p:nvSpPr>
        <p:spPr>
          <a:noFill/>
        </p:spPr>
        <p:txBody>
          <a:bodyPr/>
          <a:lstStyle/>
          <a:p>
            <a:fld id="{22DD9795-7E59-4CCF-A1E7-EFE9BD941107}" type="slidenum">
              <a:rPr lang="ja-JP" altLang="en-US" smtClean="0">
                <a:ea typeface="ＭＳ Ｐゴシック" charset="-128"/>
              </a:rPr>
              <a:pPr/>
              <a:t>29</a:t>
            </a:fld>
            <a:endParaRPr lang="en-US" altLang="ja-JP" smtClean="0">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　</a:t>
            </a:r>
            <a:r>
              <a:rPr kumimoji="1" lang="ja-JP" altLang="en-US" dirty="0" smtClean="0">
                <a:latin typeface="+mn-ea"/>
                <a:ea typeface="+mn-ea"/>
              </a:rPr>
              <a:t>まず、子三方よしと言われる、旧市町地域ごとのネットワークをご紹介いたします。</a:t>
            </a:r>
            <a:endParaRPr kumimoji="1" lang="en-US" altLang="ja-JP" dirty="0" smtClean="0">
              <a:latin typeface="+mn-ea"/>
              <a:ea typeface="+mn-ea"/>
            </a:endParaRPr>
          </a:p>
          <a:p>
            <a:r>
              <a:rPr kumimoji="1" lang="ja-JP" altLang="en-US" dirty="0" smtClean="0">
                <a:latin typeface="+mn-ea"/>
                <a:ea typeface="+mn-ea"/>
              </a:rPr>
              <a:t>　本体の三方よし研究会につきましては、あとから すこし 説明いたしますが、現在、その中で、地域別・職能別に７つのネットワークが活動しています。</a:t>
            </a:r>
            <a:endParaRPr kumimoji="1" lang="en-US" altLang="ja-JP" dirty="0" smtClean="0">
              <a:latin typeface="+mn-ea"/>
              <a:ea typeface="+mn-ea"/>
            </a:endParaRPr>
          </a:p>
          <a:p>
            <a:r>
              <a:rPr kumimoji="1" lang="ja-JP" altLang="en-US" dirty="0" smtClean="0">
                <a:latin typeface="+mn-ea"/>
                <a:ea typeface="+mn-ea"/>
              </a:rPr>
              <a:t>　私が所属します　チーム永源寺とは、私どもの中学校区で、医療福祉に携わる職種などが参加するネットワークのことで、顔馴染みの仲間たちと 連携・協働しています。</a:t>
            </a:r>
            <a:endParaRPr kumimoji="1" lang="en-US" altLang="ja-JP" dirty="0" smtClean="0">
              <a:latin typeface="+mn-ea"/>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latin typeface="+mn-ea"/>
                <a:ea typeface="+mn-ea"/>
              </a:rPr>
              <a:t>　地域内の中心部にあります、東近江市永源寺診療所を中心に、多職種　連携　協働の　</a:t>
            </a:r>
            <a:r>
              <a:rPr kumimoji="1" lang="en-US" altLang="ja-JP" dirty="0" smtClean="0">
                <a:latin typeface="+mn-ea"/>
                <a:ea typeface="+mn-ea"/>
              </a:rPr>
              <a:t>『</a:t>
            </a:r>
            <a:r>
              <a:rPr kumimoji="1" lang="ja-JP" altLang="en-US" dirty="0" smtClean="0">
                <a:latin typeface="+mn-ea"/>
                <a:ea typeface="+mn-ea"/>
              </a:rPr>
              <a:t>チーム永源寺</a:t>
            </a:r>
            <a:r>
              <a:rPr kumimoji="1" lang="en-US" altLang="ja-JP" dirty="0" smtClean="0">
                <a:latin typeface="+mn-ea"/>
                <a:ea typeface="+mn-ea"/>
              </a:rPr>
              <a:t>』</a:t>
            </a:r>
            <a:r>
              <a:rPr kumimoji="1" lang="ja-JP" altLang="en-US" dirty="0" smtClean="0">
                <a:latin typeface="+mn-ea"/>
                <a:ea typeface="+mn-ea"/>
              </a:rPr>
              <a:t>　がかかわる、年間の在宅看取り数は</a:t>
            </a:r>
            <a:r>
              <a:rPr kumimoji="1" lang="en-US" altLang="ja-JP" dirty="0" smtClean="0">
                <a:latin typeface="+mn-ea"/>
                <a:ea typeface="+mn-ea"/>
              </a:rPr>
              <a:t>30</a:t>
            </a:r>
            <a:r>
              <a:rPr kumimoji="1" lang="ja-JP" altLang="en-US" dirty="0" smtClean="0">
                <a:latin typeface="+mn-ea"/>
                <a:ea typeface="+mn-ea"/>
              </a:rPr>
              <a:t>人ほどです。</a:t>
            </a:r>
            <a:endParaRPr kumimoji="1" lang="en-US" altLang="ja-JP" dirty="0" smtClean="0">
              <a:latin typeface="+mn-ea"/>
              <a:ea typeface="+mn-ea"/>
            </a:endParaRPr>
          </a:p>
          <a:p>
            <a:endParaRPr kumimoji="1" lang="en-US" altLang="ja-JP" dirty="0" smtClean="0">
              <a:latin typeface="+mn-ea"/>
              <a:ea typeface="+mn-ea"/>
            </a:endParaRPr>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C15BC522-8BA4-4E5C-8194-0DEAC5847501}" type="slidenum">
              <a:rPr lang="en-US" altLang="ja-JP" smtClean="0"/>
              <a:pPr>
                <a:defRPr/>
              </a:pPr>
              <a:t>3</a:t>
            </a:fld>
            <a:endParaRPr lang="en-US" altLang="ja-JP"/>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スライド イメージ プレースホルダ 1"/>
          <p:cNvSpPr>
            <a:spLocks noGrp="1" noRot="1" noChangeAspect="1" noTextEdit="1"/>
          </p:cNvSpPr>
          <p:nvPr>
            <p:ph type="sldImg"/>
          </p:nvPr>
        </p:nvSpPr>
        <p:spPr>
          <a:ln/>
        </p:spPr>
      </p:sp>
      <p:sp>
        <p:nvSpPr>
          <p:cNvPr id="87043" name="ノート プレースホルダ 2"/>
          <p:cNvSpPr>
            <a:spLocks noGrp="1"/>
          </p:cNvSpPr>
          <p:nvPr>
            <p:ph type="body" idx="1"/>
          </p:nvPr>
        </p:nvSpPr>
        <p:spPr>
          <a:noFill/>
          <a:ln/>
        </p:spPr>
        <p:txBody>
          <a:bodyPr/>
          <a:lstStyle/>
          <a:p>
            <a:pPr eaLnBrk="1" hangingPunct="1"/>
            <a:r>
              <a:rPr lang="ja-JP" altLang="en-US" dirty="0" smtClean="0">
                <a:latin typeface="+mn-ea"/>
                <a:ea typeface="+mn-ea"/>
              </a:rPr>
              <a:t>これからも、このような　ことに向けて　努力していきたいと考えています。</a:t>
            </a:r>
            <a:endParaRPr lang="en-US" altLang="ja-JP" dirty="0" smtClean="0">
              <a:latin typeface="+mn-ea"/>
              <a:ea typeface="+mn-ea"/>
            </a:endParaRPr>
          </a:p>
          <a:p>
            <a:pPr eaLnBrk="1" hangingPunct="1"/>
            <a:endParaRPr lang="en-US" altLang="ja-JP" dirty="0" smtClean="0">
              <a:latin typeface="+mn-ea"/>
              <a:ea typeface="+mn-ea"/>
            </a:endParaRPr>
          </a:p>
        </p:txBody>
      </p:sp>
      <p:sp>
        <p:nvSpPr>
          <p:cNvPr id="87044" name="スライド番号プレースホルダ 3"/>
          <p:cNvSpPr>
            <a:spLocks noGrp="1"/>
          </p:cNvSpPr>
          <p:nvPr>
            <p:ph type="sldNum" sz="quarter" idx="5"/>
          </p:nvPr>
        </p:nvSpPr>
        <p:spPr>
          <a:noFill/>
        </p:spPr>
        <p:txBody>
          <a:bodyPr/>
          <a:lstStyle/>
          <a:p>
            <a:fld id="{0AF60D45-4DA2-4ED8-AFDD-AC027C3E8F76}" type="slidenum">
              <a:rPr lang="en-US" altLang="ja-JP" smtClean="0">
                <a:solidFill>
                  <a:srgbClr val="000000"/>
                </a:solidFill>
                <a:ea typeface="ＭＳ Ｐゴシック" charset="-128"/>
              </a:rPr>
              <a:pPr/>
              <a:t>30</a:t>
            </a:fld>
            <a:endParaRPr lang="en-US" altLang="ja-JP" smtClean="0">
              <a:solidFill>
                <a:srgbClr val="000000"/>
              </a:solidFill>
              <a:ea typeface="ＭＳ Ｐゴシック"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スライド イメージ プレースホルダ 1"/>
          <p:cNvSpPr>
            <a:spLocks noGrp="1" noRot="1" noChangeAspect="1" noTextEdit="1"/>
          </p:cNvSpPr>
          <p:nvPr>
            <p:ph type="sldImg"/>
          </p:nvPr>
        </p:nvSpPr>
        <p:spPr>
          <a:ln/>
        </p:spPr>
      </p:sp>
      <p:sp>
        <p:nvSpPr>
          <p:cNvPr id="88067" name="ノート プレースホルダ 2"/>
          <p:cNvSpPr>
            <a:spLocks noGrp="1"/>
          </p:cNvSpPr>
          <p:nvPr>
            <p:ph type="body" idx="1"/>
          </p:nvPr>
        </p:nvSpPr>
        <p:spPr>
          <a:noFill/>
          <a:ln/>
        </p:spPr>
        <p:txBody>
          <a:bodyPr/>
          <a:lstStyle/>
          <a:p>
            <a:pPr eaLnBrk="1" hangingPunct="1"/>
            <a:endParaRPr lang="ja-JP" altLang="en-US" smtClean="0">
              <a:ea typeface="ＭＳ Ｐ明朝" charset="-128"/>
            </a:endParaRPr>
          </a:p>
        </p:txBody>
      </p:sp>
      <p:sp>
        <p:nvSpPr>
          <p:cNvPr id="88068" name="スライド番号プレースホルダ 3"/>
          <p:cNvSpPr>
            <a:spLocks noGrp="1"/>
          </p:cNvSpPr>
          <p:nvPr>
            <p:ph type="sldNum" sz="quarter" idx="5"/>
          </p:nvPr>
        </p:nvSpPr>
        <p:spPr>
          <a:noFill/>
        </p:spPr>
        <p:txBody>
          <a:bodyPr/>
          <a:lstStyle/>
          <a:p>
            <a:fld id="{96A06444-811B-4F18-B67A-B2013010F173}" type="slidenum">
              <a:rPr lang="en-US" altLang="ja-JP" smtClean="0">
                <a:solidFill>
                  <a:srgbClr val="000000"/>
                </a:solidFill>
                <a:ea typeface="ＭＳ Ｐゴシック" charset="-128"/>
              </a:rPr>
              <a:pPr/>
              <a:t>31</a:t>
            </a:fld>
            <a:endParaRPr lang="en-US" altLang="ja-JP" smtClean="0">
              <a:solidFill>
                <a:srgbClr val="000000"/>
              </a:solidFill>
              <a:ea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スライド イメージ プレースホルダ 1"/>
          <p:cNvSpPr>
            <a:spLocks noGrp="1" noRot="1" noChangeAspect="1" noTextEdit="1"/>
          </p:cNvSpPr>
          <p:nvPr>
            <p:ph type="sldImg"/>
          </p:nvPr>
        </p:nvSpPr>
        <p:spPr>
          <a:ln/>
        </p:spPr>
      </p:sp>
      <p:sp>
        <p:nvSpPr>
          <p:cNvPr id="89091" name="ノート プレースホルダ 2"/>
          <p:cNvSpPr>
            <a:spLocks noGrp="1"/>
          </p:cNvSpPr>
          <p:nvPr>
            <p:ph type="body" idx="1"/>
          </p:nvPr>
        </p:nvSpPr>
        <p:spPr>
          <a:noFill/>
          <a:ln/>
        </p:spPr>
        <p:txBody>
          <a:bodyPr/>
          <a:lstStyle/>
          <a:p>
            <a:pPr eaLnBrk="1" hangingPunct="1"/>
            <a:r>
              <a:rPr lang="ja-JP" altLang="en-US" dirty="0" smtClean="0">
                <a:latin typeface="+mn-ea"/>
                <a:ea typeface="+mn-ea"/>
              </a:rPr>
              <a:t>　以上のような課題を受け、三方よし研究会では、隙間を埋める　地域連携を目指しています。　</a:t>
            </a:r>
            <a:endParaRPr lang="en-US" altLang="ja-JP" dirty="0" smtClean="0">
              <a:latin typeface="+mn-ea"/>
              <a:ea typeface="+mn-ea"/>
            </a:endParaRPr>
          </a:p>
          <a:p>
            <a:pPr eaLnBrk="1" hangingPunct="1"/>
            <a:r>
              <a:rPr lang="ja-JP" altLang="en-US" dirty="0" smtClean="0">
                <a:latin typeface="+mn-ea"/>
                <a:ea typeface="+mn-ea"/>
              </a:rPr>
              <a:t>　それには、病院の医師の先生方の　院内での連携と、我々の　地域での　各機関の連携が、上手くかみ合うことが　重要だと考えます。</a:t>
            </a:r>
            <a:endParaRPr lang="en-US" altLang="ja-JP" dirty="0" smtClean="0">
              <a:latin typeface="+mn-ea"/>
              <a:ea typeface="+mn-ea"/>
            </a:endParaRPr>
          </a:p>
          <a:p>
            <a:pPr eaLnBrk="1" hangingPunct="1"/>
            <a:r>
              <a:rPr lang="ja-JP" altLang="en-US" dirty="0" smtClean="0">
                <a:latin typeface="+mn-ea"/>
                <a:ea typeface="+mn-ea"/>
              </a:rPr>
              <a:t>　これを抜きにして、地域住民の　健康や　生活を支援することはできません。</a:t>
            </a:r>
            <a:endParaRPr lang="en-US" altLang="ja-JP" dirty="0" smtClean="0">
              <a:latin typeface="+mn-ea"/>
              <a:ea typeface="+mn-ea"/>
            </a:endParaRPr>
          </a:p>
          <a:p>
            <a:pPr eaLnBrk="1" hangingPunct="1"/>
            <a:r>
              <a:rPr lang="ja-JP" altLang="en-US" dirty="0" smtClean="0">
                <a:latin typeface="+mn-ea"/>
                <a:ea typeface="+mn-ea"/>
              </a:rPr>
              <a:t>　隙間を埋める！　と言いましたが、　これは簡単なことではありません。</a:t>
            </a:r>
            <a:endParaRPr lang="en-US" altLang="ja-JP" dirty="0" smtClean="0">
              <a:latin typeface="+mn-ea"/>
              <a:ea typeface="+mn-ea"/>
            </a:endParaRPr>
          </a:p>
          <a:p>
            <a:pPr eaLnBrk="1" hangingPunct="1"/>
            <a:r>
              <a:rPr lang="ja-JP" altLang="en-US" dirty="0" smtClean="0">
                <a:latin typeface="+mn-ea"/>
                <a:ea typeface="+mn-ea"/>
              </a:rPr>
              <a:t>　互いのテリトリーを先に守るのではなく、　互いが糊代を広く持とう　とすることが大切だと　常日頃感じております。</a:t>
            </a:r>
            <a:endParaRPr lang="en-US" altLang="ja-JP" dirty="0" smtClean="0">
              <a:latin typeface="+mn-ea"/>
              <a:ea typeface="+mn-ea"/>
            </a:endParaRPr>
          </a:p>
          <a:p>
            <a:pPr eaLnBrk="1" hangingPunct="1"/>
            <a:endParaRPr lang="en-US" altLang="ja-JP" dirty="0" smtClean="0">
              <a:latin typeface="+mn-ea"/>
              <a:ea typeface="+mn-ea"/>
            </a:endParaRPr>
          </a:p>
          <a:p>
            <a:pPr eaLnBrk="1" hangingPunct="1"/>
            <a:r>
              <a:rPr lang="ja-JP" altLang="en-US" dirty="0" smtClean="0">
                <a:latin typeface="+mn-ea"/>
                <a:ea typeface="+mn-ea"/>
              </a:rPr>
              <a:t>　たとえば、薬剤師　という私の職種におきましても、圏域内にあります　病院の薬剤師の先生方と、われわれ　地域薬局の薬剤師が参加する　県東部</a:t>
            </a:r>
            <a:r>
              <a:rPr lang="ja-JP" altLang="en-US" dirty="0" err="1" smtClean="0">
                <a:latin typeface="+mn-ea"/>
                <a:ea typeface="+mn-ea"/>
              </a:rPr>
              <a:t>薬薬</a:t>
            </a:r>
            <a:r>
              <a:rPr lang="ja-JP" altLang="en-US" dirty="0" smtClean="0">
                <a:latin typeface="+mn-ea"/>
                <a:ea typeface="+mn-ea"/>
              </a:rPr>
              <a:t>連携会で、薬剤師と言う　一職種における　病院・地域間の隙間を埋めております。</a:t>
            </a:r>
            <a:endParaRPr lang="en-US" altLang="ja-JP" dirty="0" smtClean="0">
              <a:latin typeface="+mn-ea"/>
              <a:ea typeface="+mn-ea"/>
            </a:endParaRPr>
          </a:p>
          <a:p>
            <a:pPr eaLnBrk="1" hangingPunct="1"/>
            <a:r>
              <a:rPr lang="ja-JP" altLang="en-US" dirty="0" smtClean="0">
                <a:latin typeface="+mn-ea"/>
                <a:ea typeface="+mn-ea"/>
              </a:rPr>
              <a:t>お互いの立場での職能の　理解と尊敬、この連携が、</a:t>
            </a:r>
            <a:endParaRPr lang="en-US" altLang="ja-JP" dirty="0" smtClean="0">
              <a:latin typeface="+mn-ea"/>
              <a:ea typeface="+mn-ea"/>
            </a:endParaRPr>
          </a:p>
          <a:p>
            <a:pPr eaLnBrk="1" hangingPunct="1"/>
            <a:r>
              <a:rPr lang="ja-JP" altLang="en-US" dirty="0" smtClean="0">
                <a:latin typeface="+mn-ea"/>
                <a:ea typeface="+mn-ea"/>
              </a:rPr>
              <a:t>　　それぞれの連携・協働する他の職種の仲間に、</a:t>
            </a:r>
            <a:endParaRPr lang="en-US" altLang="ja-JP" dirty="0" smtClean="0">
              <a:latin typeface="+mn-ea"/>
              <a:ea typeface="+mn-ea"/>
            </a:endParaRPr>
          </a:p>
          <a:p>
            <a:pPr eaLnBrk="1" hangingPunct="1"/>
            <a:r>
              <a:rPr lang="ja-JP" altLang="en-US" dirty="0" smtClean="0">
                <a:latin typeface="+mn-ea"/>
                <a:ea typeface="+mn-ea"/>
              </a:rPr>
              <a:t>　　そして、何より地域住民に、</a:t>
            </a:r>
            <a:endParaRPr lang="en-US" altLang="ja-JP" dirty="0" smtClean="0">
              <a:latin typeface="+mn-ea"/>
              <a:ea typeface="+mn-ea"/>
            </a:endParaRPr>
          </a:p>
          <a:p>
            <a:pPr eaLnBrk="1" hangingPunct="1"/>
            <a:r>
              <a:rPr lang="ja-JP" altLang="en-US" dirty="0" smtClean="0">
                <a:latin typeface="+mn-ea"/>
                <a:ea typeface="+mn-ea"/>
              </a:rPr>
              <a:t>私ども薬剤師の専門性であります、薬学的観点からの　安全・安心を提供できると確信しております。</a:t>
            </a:r>
            <a:endParaRPr lang="en-US" altLang="ja-JP" dirty="0" smtClean="0">
              <a:latin typeface="+mn-ea"/>
              <a:ea typeface="+mn-ea"/>
            </a:endParaRPr>
          </a:p>
          <a:p>
            <a:pPr eaLnBrk="1" hangingPunct="1"/>
            <a:endParaRPr lang="en-US" altLang="ja-JP" dirty="0" smtClean="0">
              <a:ea typeface="ＭＳ Ｐ明朝" charset="-128"/>
            </a:endParaRPr>
          </a:p>
          <a:p>
            <a:pPr eaLnBrk="1" hangingPunct="1"/>
            <a:endParaRPr lang="ja-JP" altLang="en-US" dirty="0" smtClean="0">
              <a:ea typeface="ＭＳ Ｐ明朝" charset="-128"/>
            </a:endParaRPr>
          </a:p>
        </p:txBody>
      </p:sp>
      <p:sp>
        <p:nvSpPr>
          <p:cNvPr id="89092" name="スライド番号プレースホルダ 3"/>
          <p:cNvSpPr>
            <a:spLocks noGrp="1"/>
          </p:cNvSpPr>
          <p:nvPr>
            <p:ph type="sldNum" sz="quarter" idx="5"/>
          </p:nvPr>
        </p:nvSpPr>
        <p:spPr>
          <a:noFill/>
        </p:spPr>
        <p:txBody>
          <a:bodyPr/>
          <a:lstStyle/>
          <a:p>
            <a:fld id="{73250EE0-E305-46BE-9CDC-033E5588226F}" type="slidenum">
              <a:rPr lang="ja-JP" altLang="en-US" smtClean="0">
                <a:ea typeface="ＭＳ Ｐゴシック" charset="-128"/>
              </a:rPr>
              <a:pPr/>
              <a:t>32</a:t>
            </a:fld>
            <a:endParaRPr lang="en-US" altLang="ja-JP" smtClean="0">
              <a:ea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409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ja-JP" altLang="en-US" dirty="0" smtClean="0">
                <a:latin typeface="+mn-ea"/>
                <a:ea typeface="+mn-ea"/>
              </a:rPr>
              <a:t>このような活動を通して、見えてきたものがあります。</a:t>
            </a:r>
            <a:endParaRPr lang="en-US" altLang="ja-JP" dirty="0" smtClean="0">
              <a:latin typeface="+mn-ea"/>
              <a:ea typeface="+mn-ea"/>
            </a:endParaRPr>
          </a:p>
          <a:p>
            <a:pPr>
              <a:spcBef>
                <a:spcPct val="0"/>
              </a:spcBef>
            </a:pPr>
            <a:r>
              <a:rPr lang="ja-JP" altLang="en-US" dirty="0" smtClean="0">
                <a:latin typeface="+mn-ea"/>
                <a:ea typeface="+mn-ea"/>
              </a:rPr>
              <a:t>それは、「まちづくり」の発想です。</a:t>
            </a:r>
            <a:endParaRPr lang="en-US" altLang="ja-JP" dirty="0" smtClean="0">
              <a:latin typeface="+mn-ea"/>
              <a:ea typeface="+mn-ea"/>
            </a:endParaRPr>
          </a:p>
          <a:p>
            <a:pPr>
              <a:spcBef>
                <a:spcPct val="0"/>
              </a:spcBef>
            </a:pPr>
            <a:r>
              <a:rPr lang="ja-JP" altLang="en-US" dirty="0" smtClean="0">
                <a:latin typeface="+mn-ea"/>
                <a:ea typeface="+mn-ea"/>
              </a:rPr>
              <a:t>歳をとっても、</a:t>
            </a:r>
            <a:endParaRPr lang="en-US" altLang="ja-JP" dirty="0" smtClean="0">
              <a:latin typeface="+mn-ea"/>
              <a:ea typeface="+mn-ea"/>
            </a:endParaRPr>
          </a:p>
          <a:p>
            <a:pPr>
              <a:spcBef>
                <a:spcPct val="0"/>
              </a:spcBef>
            </a:pPr>
            <a:r>
              <a:rPr lang="ja-JP" altLang="en-US" dirty="0" smtClean="0">
                <a:latin typeface="+mn-ea"/>
                <a:ea typeface="+mn-ea"/>
              </a:rPr>
              <a:t>認知症になっても、</a:t>
            </a:r>
            <a:endParaRPr lang="en-US" altLang="ja-JP" dirty="0" smtClean="0">
              <a:latin typeface="+mn-ea"/>
              <a:ea typeface="+mn-ea"/>
            </a:endParaRPr>
          </a:p>
          <a:p>
            <a:pPr>
              <a:spcBef>
                <a:spcPct val="0"/>
              </a:spcBef>
            </a:pPr>
            <a:r>
              <a:rPr lang="ja-JP" altLang="en-US" dirty="0" smtClean="0">
                <a:latin typeface="+mn-ea"/>
                <a:ea typeface="+mn-ea"/>
              </a:rPr>
              <a:t>病気やがんになっても安心して暮らせるまちづくり、</a:t>
            </a:r>
            <a:endParaRPr lang="en-US" altLang="ja-JP" dirty="0" smtClean="0">
              <a:latin typeface="+mn-ea"/>
              <a:ea typeface="+mn-ea"/>
            </a:endParaRPr>
          </a:p>
          <a:p>
            <a:pPr>
              <a:spcBef>
                <a:spcPct val="0"/>
              </a:spcBef>
            </a:pPr>
            <a:r>
              <a:rPr lang="ja-JP" altLang="en-US" dirty="0" smtClean="0">
                <a:latin typeface="+mn-ea"/>
                <a:ea typeface="+mn-ea"/>
              </a:rPr>
              <a:t>また、在宅看取りができるまちづくり、</a:t>
            </a:r>
            <a:endParaRPr lang="en-US" altLang="ja-JP" dirty="0" smtClean="0">
              <a:latin typeface="+mn-ea"/>
              <a:ea typeface="+mn-ea"/>
            </a:endParaRPr>
          </a:p>
          <a:p>
            <a:pPr>
              <a:spcBef>
                <a:spcPct val="0"/>
              </a:spcBef>
            </a:pPr>
            <a:r>
              <a:rPr lang="ja-JP" altLang="en-US" dirty="0" smtClean="0">
                <a:latin typeface="+mn-ea"/>
                <a:ea typeface="+mn-ea"/>
              </a:rPr>
              <a:t>そして、それらを支える行政の存在、</a:t>
            </a:r>
            <a:endParaRPr lang="en-US" altLang="ja-JP" dirty="0" smtClean="0">
              <a:latin typeface="+mn-ea"/>
              <a:ea typeface="+mn-ea"/>
            </a:endParaRPr>
          </a:p>
          <a:p>
            <a:pPr>
              <a:spcBef>
                <a:spcPct val="0"/>
              </a:spcBef>
            </a:pPr>
            <a:r>
              <a:rPr lang="ja-JP" altLang="en-US" dirty="0" smtClean="0">
                <a:latin typeface="+mn-ea"/>
                <a:ea typeface="+mn-ea"/>
              </a:rPr>
              <a:t>最後に、そこに顔の見える関係でお互いを思いやり、支えあう優しい心を育むことが、地域住民のコンセンサスを得たまちづくりであると考えます。</a:t>
            </a:r>
            <a:endParaRPr lang="en-US" altLang="ja-JP" dirty="0" smtClean="0">
              <a:latin typeface="+mn-ea"/>
              <a:ea typeface="+mn-ea"/>
            </a:endParaRPr>
          </a:p>
          <a:p>
            <a:pPr>
              <a:spcBef>
                <a:spcPct val="0"/>
              </a:spcBef>
            </a:pPr>
            <a:r>
              <a:rPr lang="ja-JP" altLang="en-US" dirty="0" smtClean="0">
                <a:latin typeface="+mn-ea"/>
                <a:ea typeface="+mn-ea"/>
              </a:rPr>
              <a:t>その、互助と共助の隙間を繋ぐのが、われわれ三方よし研究会の目指すべき方向性であると確信しております。</a:t>
            </a:r>
          </a:p>
        </p:txBody>
      </p:sp>
      <p:sp>
        <p:nvSpPr>
          <p:cNvPr id="410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DA30C23-739B-4D97-A77D-F8ABAAF12F7B}" type="slidenum">
              <a:rPr lang="en-US" altLang="ja-JP">
                <a:latin typeface="Arial" charset="0"/>
              </a:rPr>
              <a:pPr fontAlgn="base">
                <a:spcBef>
                  <a:spcPct val="0"/>
                </a:spcBef>
                <a:spcAft>
                  <a:spcPct val="0"/>
                </a:spcAft>
              </a:pPr>
              <a:t>33</a:t>
            </a:fld>
            <a:endParaRPr lang="en-US" altLang="ja-JP">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latin typeface="+mn-ea"/>
                <a:ea typeface="+mn-ea"/>
              </a:rPr>
              <a:t>互助と　共助の　隙間を繋ぐ　三方よし研究会</a:t>
            </a:r>
            <a:endParaRPr kumimoji="1" lang="en-US" altLang="ja-JP" dirty="0" smtClean="0">
              <a:latin typeface="+mn-ea"/>
              <a:ea typeface="+mn-ea"/>
            </a:endParaRPr>
          </a:p>
          <a:p>
            <a:r>
              <a:rPr kumimoji="1" lang="ja-JP" altLang="en-US" dirty="0" smtClean="0">
                <a:latin typeface="+mn-ea"/>
                <a:ea typeface="+mn-ea"/>
              </a:rPr>
              <a:t>スキマ、とは、このようなことをイメージしています。</a:t>
            </a:r>
            <a:endParaRPr kumimoji="1" lang="ja-JP" altLang="en-US" dirty="0">
              <a:latin typeface="+mn-ea"/>
              <a:ea typeface="+mn-ea"/>
            </a:endParaRPr>
          </a:p>
        </p:txBody>
      </p:sp>
      <p:sp>
        <p:nvSpPr>
          <p:cNvPr id="4" name="スライド番号プレースホルダ 3"/>
          <p:cNvSpPr>
            <a:spLocks noGrp="1"/>
          </p:cNvSpPr>
          <p:nvPr>
            <p:ph type="sldNum" sz="quarter" idx="10"/>
          </p:nvPr>
        </p:nvSpPr>
        <p:spPr/>
        <p:txBody>
          <a:bodyPr/>
          <a:lstStyle/>
          <a:p>
            <a:pPr>
              <a:defRPr/>
            </a:pPr>
            <a:fld id="{C15BC522-8BA4-4E5C-8194-0DEAC5847501}" type="slidenum">
              <a:rPr lang="en-US" altLang="ja-JP" smtClean="0"/>
              <a:pPr>
                <a:defRPr/>
              </a:pPr>
              <a:t>34</a:t>
            </a:fld>
            <a:endParaRPr lang="en-US" altLang="ja-JP"/>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latin typeface="+mn-ea"/>
                <a:ea typeface="+mn-ea"/>
              </a:rPr>
              <a:t>形から入らない</a:t>
            </a:r>
            <a:endParaRPr kumimoji="1" lang="en-US" altLang="ja-JP" dirty="0" smtClean="0">
              <a:latin typeface="+mn-ea"/>
              <a:ea typeface="+mn-ea"/>
            </a:endParaRPr>
          </a:p>
          <a:p>
            <a:r>
              <a:rPr kumimoji="1" lang="ja-JP" altLang="en-US" dirty="0" smtClean="0">
                <a:latin typeface="+mn-ea"/>
                <a:ea typeface="+mn-ea"/>
              </a:rPr>
              <a:t>できることから始める</a:t>
            </a:r>
            <a:endParaRPr kumimoji="1" lang="en-US" altLang="ja-JP" dirty="0" smtClean="0">
              <a:latin typeface="+mn-ea"/>
              <a:ea typeface="+mn-ea"/>
            </a:endParaRPr>
          </a:p>
          <a:p>
            <a:r>
              <a:rPr kumimoji="1" lang="ja-JP" altLang="en-US" dirty="0" smtClean="0">
                <a:latin typeface="+mn-ea"/>
                <a:ea typeface="+mn-ea"/>
              </a:rPr>
              <a:t>走りながら考える</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我々の合言葉をご紹介いたします。</a:t>
            </a:r>
            <a:endParaRPr kumimoji="1" lang="ja-JP" altLang="en-US" dirty="0">
              <a:latin typeface="+mn-ea"/>
              <a:ea typeface="+mn-ea"/>
            </a:endParaRPr>
          </a:p>
        </p:txBody>
      </p:sp>
      <p:sp>
        <p:nvSpPr>
          <p:cNvPr id="4" name="スライド番号プレースホルダ 3"/>
          <p:cNvSpPr>
            <a:spLocks noGrp="1"/>
          </p:cNvSpPr>
          <p:nvPr>
            <p:ph type="sldNum" sz="quarter" idx="10"/>
          </p:nvPr>
        </p:nvSpPr>
        <p:spPr/>
        <p:txBody>
          <a:bodyPr/>
          <a:lstStyle/>
          <a:p>
            <a:pPr>
              <a:defRPr/>
            </a:pPr>
            <a:fld id="{C15BC522-8BA4-4E5C-8194-0DEAC5847501}" type="slidenum">
              <a:rPr lang="en-US" altLang="ja-JP" smtClean="0"/>
              <a:pPr>
                <a:defRPr/>
              </a:pPr>
              <a:t>35</a:t>
            </a:fld>
            <a:endParaRPr lang="en-US" altLang="ja-JP"/>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fontScale="92500" lnSpcReduction="10000"/>
          </a:bodyPr>
          <a:lstStyle/>
          <a:p>
            <a:r>
              <a:rPr lang="ja-JP" altLang="en-US" sz="1200" kern="1200" dirty="0" smtClean="0">
                <a:solidFill>
                  <a:schemeClr val="tx1"/>
                </a:solidFill>
                <a:latin typeface="+mn-ea"/>
                <a:ea typeface="+mn-ea"/>
                <a:cs typeface="+mn-cs"/>
              </a:rPr>
              <a:t>つぎに、私が所属しております　東近江薬剤師会の取り組みについて　紹介いたします。</a:t>
            </a:r>
            <a:endParaRPr lang="en-US" altLang="ja-JP" sz="1200" kern="1200" dirty="0" smtClean="0">
              <a:solidFill>
                <a:schemeClr val="tx1"/>
              </a:solidFill>
              <a:latin typeface="+mn-ea"/>
              <a:ea typeface="+mn-ea"/>
              <a:cs typeface="+mn-cs"/>
            </a:endParaRPr>
          </a:p>
          <a:p>
            <a:r>
              <a:rPr lang="ja-JP" altLang="en-US" sz="1200" kern="1200" dirty="0" smtClean="0">
                <a:solidFill>
                  <a:schemeClr val="tx1"/>
                </a:solidFill>
                <a:latin typeface="+mn-ea"/>
                <a:ea typeface="+mn-ea"/>
                <a:cs typeface="+mn-cs"/>
              </a:rPr>
              <a:t>東近江薬剤師会では、中学校区をひとつの単位として、在宅の基幹となる薬局に、小型ではありますが、クリーンベンチを配置し、</a:t>
            </a:r>
            <a:r>
              <a:rPr lang="en-US" altLang="ja-JP" sz="1200" kern="1200" dirty="0" smtClean="0">
                <a:solidFill>
                  <a:schemeClr val="tx1"/>
                </a:solidFill>
                <a:latin typeface="+mn-ea"/>
                <a:ea typeface="+mn-ea"/>
                <a:cs typeface="+mn-cs"/>
              </a:rPr>
              <a:t>IVH</a:t>
            </a:r>
            <a:r>
              <a:rPr lang="ja-JP" altLang="en-US" sz="1200" kern="1200" dirty="0" smtClean="0">
                <a:solidFill>
                  <a:schemeClr val="tx1"/>
                </a:solidFill>
                <a:latin typeface="+mn-ea"/>
                <a:ea typeface="+mn-ea"/>
                <a:cs typeface="+mn-cs"/>
              </a:rPr>
              <a:t>や</a:t>
            </a:r>
            <a:r>
              <a:rPr lang="en-US" altLang="ja-JP" sz="1200" kern="1200" dirty="0" smtClean="0">
                <a:solidFill>
                  <a:schemeClr val="tx1"/>
                </a:solidFill>
                <a:latin typeface="+mn-ea"/>
                <a:ea typeface="+mn-ea"/>
                <a:cs typeface="+mn-cs"/>
              </a:rPr>
              <a:t>PCA</a:t>
            </a:r>
            <a:r>
              <a:rPr lang="ja-JP" altLang="en-US" sz="1200" kern="1200" dirty="0" smtClean="0">
                <a:solidFill>
                  <a:schemeClr val="tx1"/>
                </a:solidFill>
                <a:latin typeface="+mn-ea"/>
                <a:ea typeface="+mn-ea"/>
                <a:cs typeface="+mn-cs"/>
              </a:rPr>
              <a:t>ポンプ等の無菌調剤を必要とする在宅患者に対応できるように、無菌調剤を行える環境を整え、地域会員が在宅医療・介護に参画しやすくなるよう取り組み中です。</a:t>
            </a:r>
            <a:endParaRPr lang="en-US" altLang="ja-JP" sz="1200" kern="1200" dirty="0" smtClean="0">
              <a:solidFill>
                <a:schemeClr val="tx1"/>
              </a:solidFill>
              <a:latin typeface="+mn-ea"/>
              <a:ea typeface="+mn-ea"/>
              <a:cs typeface="+mn-cs"/>
            </a:endParaRPr>
          </a:p>
          <a:p>
            <a:endParaRPr lang="en-US" altLang="ja-JP" sz="1200" kern="1200" dirty="0" smtClean="0">
              <a:solidFill>
                <a:schemeClr val="tx1"/>
              </a:solidFill>
              <a:latin typeface="+mn-ea"/>
              <a:ea typeface="+mn-ea"/>
              <a:cs typeface="+mn-cs"/>
            </a:endParaRPr>
          </a:p>
          <a:p>
            <a:r>
              <a:rPr lang="ja-JP" altLang="en-US" sz="1200" kern="1200" dirty="0" smtClean="0">
                <a:solidFill>
                  <a:schemeClr val="tx1"/>
                </a:solidFill>
                <a:latin typeface="+mn-ea"/>
                <a:ea typeface="+mn-ea"/>
                <a:cs typeface="+mn-cs"/>
              </a:rPr>
              <a:t>また、小規模薬局が在宅医療・介護に参画しやすくなるように、在宅基幹薬局が対応出来ない場合には、患者情報を共有上、連携するサポート薬局が、在宅訪問を実施できるための取り組みも検討しております。</a:t>
            </a:r>
            <a:endParaRPr lang="en-US" altLang="ja-JP" sz="1200" kern="1200" dirty="0" smtClean="0">
              <a:solidFill>
                <a:schemeClr val="tx1"/>
              </a:solidFill>
              <a:latin typeface="+mn-ea"/>
              <a:ea typeface="+mn-ea"/>
              <a:cs typeface="+mn-cs"/>
            </a:endParaRPr>
          </a:p>
          <a:p>
            <a:endParaRPr lang="en-US" altLang="ja-JP" sz="1200" kern="1200" dirty="0" smtClean="0">
              <a:solidFill>
                <a:schemeClr val="tx1"/>
              </a:solidFill>
              <a:latin typeface="+mn-ea"/>
              <a:ea typeface="+mn-ea"/>
              <a:cs typeface="+mn-cs"/>
            </a:endParaRPr>
          </a:p>
          <a:p>
            <a:r>
              <a:rPr lang="ja-JP" altLang="en-US" sz="1200" kern="1200" dirty="0" smtClean="0">
                <a:solidFill>
                  <a:schemeClr val="tx1"/>
                </a:solidFill>
                <a:latin typeface="+mn-ea"/>
                <a:ea typeface="+mn-ea"/>
                <a:cs typeface="+mn-cs"/>
              </a:rPr>
              <a:t>薬剤師の少ない東近江市内の小規模薬局において、日中の開局時間外に患者家へ訪問せざるを得ない、あるいは、在宅薬剤訪問管理指導業務を実施している間は、閉局せざるを得ないなど、大規模の薬局がない当地区では、小規模薬局が、お互いに連携して在宅療養の支援に取り組む必要があります。　</a:t>
            </a:r>
          </a:p>
          <a:p>
            <a:r>
              <a:rPr lang="ja-JP" altLang="en-US" sz="1200" kern="1200" dirty="0" smtClean="0">
                <a:solidFill>
                  <a:schemeClr val="tx1"/>
                </a:solidFill>
                <a:latin typeface="+mn-ea"/>
                <a:ea typeface="+mn-ea"/>
                <a:cs typeface="+mn-cs"/>
              </a:rPr>
              <a:t>そこで、責任体制を明確にした上で、薬局同士が連携・協力することで、小規模薬局であっても在宅医療に取り組める環境を整えようということになりました。</a:t>
            </a:r>
            <a:endParaRPr lang="en-US" altLang="ja-JP" sz="1200" kern="1200" dirty="0" smtClean="0">
              <a:solidFill>
                <a:schemeClr val="tx1"/>
              </a:solidFill>
              <a:latin typeface="+mn-ea"/>
              <a:ea typeface="+mn-ea"/>
              <a:cs typeface="+mn-cs"/>
            </a:endParaRPr>
          </a:p>
          <a:p>
            <a:endParaRPr lang="en-US" altLang="ja-JP" sz="1200" kern="1200" dirty="0" smtClean="0">
              <a:solidFill>
                <a:schemeClr val="tx1"/>
              </a:solidFill>
              <a:latin typeface="+mn-ea"/>
              <a:ea typeface="+mn-ea"/>
              <a:cs typeface="+mn-cs"/>
            </a:endParaRPr>
          </a:p>
          <a:p>
            <a:r>
              <a:rPr lang="ja-JP" altLang="en-US" sz="1200" kern="1200" dirty="0" smtClean="0">
                <a:solidFill>
                  <a:schemeClr val="tx1"/>
                </a:solidFill>
                <a:latin typeface="+mn-ea"/>
                <a:ea typeface="+mn-ea"/>
                <a:cs typeface="+mn-cs"/>
              </a:rPr>
              <a:t>また、医療・衛生材料の供給体制についても、ケアマネジメントプロセスの一環として、関係者間における理解を図り、医療機関・訪問看護事業所・保険薬局等が連携して、地域で安定的に供給できる体制を構築する必要かあります。</a:t>
            </a:r>
            <a:endParaRPr lang="en-US" altLang="ja-JP" sz="1200" kern="1200" dirty="0" smtClean="0">
              <a:solidFill>
                <a:schemeClr val="tx1"/>
              </a:solidFill>
              <a:latin typeface="+mn-ea"/>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sz="1200" kern="1200" dirty="0" smtClean="0">
                <a:solidFill>
                  <a:schemeClr val="tx1"/>
                </a:solidFill>
                <a:latin typeface="+mn-ea"/>
                <a:ea typeface="+mn-ea"/>
                <a:cs typeface="+mn-cs"/>
              </a:rPr>
              <a:t>他機関の負担を軽減するためには、保険薬局が各種材料の分割販売に、積極的に関与することが必要であろうと考えます。</a:t>
            </a:r>
            <a:endParaRPr kumimoji="1" lang="en-US" altLang="ja-JP" sz="1200" kern="1200" dirty="0" smtClean="0">
              <a:solidFill>
                <a:schemeClr val="tx1"/>
              </a:solidFill>
              <a:latin typeface="+mn-ea"/>
              <a:ea typeface="+mn-ea"/>
              <a:cs typeface="+mn-cs"/>
            </a:endParaRPr>
          </a:p>
          <a:p>
            <a:endParaRPr kumimoji="1" lang="en-US" altLang="ja-JP" sz="1200" kern="1200" dirty="0" smtClean="0">
              <a:solidFill>
                <a:schemeClr val="tx1"/>
              </a:solidFill>
              <a:latin typeface="+mn-ea"/>
              <a:ea typeface="+mn-ea"/>
              <a:cs typeface="+mn-cs"/>
            </a:endParaRPr>
          </a:p>
          <a:p>
            <a:r>
              <a:rPr lang="ja-JP" altLang="en-US" sz="1200" kern="1200" dirty="0" smtClean="0">
                <a:solidFill>
                  <a:schemeClr val="tx1"/>
                </a:solidFill>
                <a:latin typeface="+mn-ea"/>
                <a:ea typeface="+mn-ea"/>
                <a:cs typeface="+mn-cs"/>
              </a:rPr>
              <a:t>さらに、在宅医療・介護への対応が可能な薬局に関する情報について、医療機関等が容易に把握できるように対処すべきであると考えています。</a:t>
            </a:r>
            <a:endParaRPr kumimoji="1" lang="ja-JP" altLang="en-US" dirty="0">
              <a:latin typeface="+mn-ea"/>
              <a:ea typeface="+mn-ea"/>
            </a:endParaRPr>
          </a:p>
        </p:txBody>
      </p:sp>
      <p:sp>
        <p:nvSpPr>
          <p:cNvPr id="4" name="スライド番号プレースホルダ 3"/>
          <p:cNvSpPr>
            <a:spLocks noGrp="1"/>
          </p:cNvSpPr>
          <p:nvPr>
            <p:ph type="sldNum" sz="quarter" idx="10"/>
          </p:nvPr>
        </p:nvSpPr>
        <p:spPr/>
        <p:txBody>
          <a:bodyPr/>
          <a:lstStyle/>
          <a:p>
            <a:pPr>
              <a:defRPr/>
            </a:pPr>
            <a:fld id="{C15BC522-8BA4-4E5C-8194-0DEAC5847501}" type="slidenum">
              <a:rPr lang="en-US" altLang="ja-JP" smtClean="0"/>
              <a:pPr>
                <a:defRPr/>
              </a:pPr>
              <a:t>36</a:t>
            </a:fld>
            <a:endParaRPr lang="en-US" altLang="ja-JP"/>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ー 1"/>
          <p:cNvSpPr>
            <a:spLocks noGrp="1" noRot="1" noChangeAspect="1" noTextEdit="1"/>
          </p:cNvSpPr>
          <p:nvPr>
            <p:ph type="sldImg"/>
          </p:nvPr>
        </p:nvSpPr>
        <p:spPr>
          <a:ln/>
        </p:spPr>
      </p:sp>
      <p:sp>
        <p:nvSpPr>
          <p:cNvPr id="43011" name="ノート プレースホルダー 2"/>
          <p:cNvSpPr>
            <a:spLocks noGrp="1"/>
          </p:cNvSpPr>
          <p:nvPr>
            <p:ph type="body" idx="1"/>
          </p:nvPr>
        </p:nvSpPr>
        <p:spPr>
          <a:noFill/>
          <a:ln/>
        </p:spPr>
        <p:txBody>
          <a:bodyPr/>
          <a:lstStyle/>
          <a:p>
            <a:r>
              <a:rPr lang="ja-JP" altLang="en-US" dirty="0" smtClean="0">
                <a:latin typeface="+mn-ea"/>
                <a:ea typeface="+mn-ea"/>
              </a:rPr>
              <a:t>これは、私ども東近江薬剤師会で作成しております、地域の薬局が果たせる役割の一覧表です。</a:t>
            </a:r>
            <a:endParaRPr lang="en-US" altLang="ja-JP" dirty="0" smtClean="0">
              <a:latin typeface="+mn-ea"/>
              <a:ea typeface="+mn-ea"/>
            </a:endParaRPr>
          </a:p>
          <a:p>
            <a:r>
              <a:rPr lang="ja-JP" altLang="en-US" dirty="0" smtClean="0">
                <a:latin typeface="+mn-ea"/>
                <a:ea typeface="+mn-ea"/>
              </a:rPr>
              <a:t>医療福祉の関係の方に配布し、気軽にお声掛け頂けるよう、地域薬剤師会としての関わりもアピールしています。</a:t>
            </a:r>
          </a:p>
        </p:txBody>
      </p:sp>
      <p:sp>
        <p:nvSpPr>
          <p:cNvPr id="43012" name="スライド番号プレースホルダー 3"/>
          <p:cNvSpPr>
            <a:spLocks noGrp="1"/>
          </p:cNvSpPr>
          <p:nvPr>
            <p:ph type="sldNum" sz="quarter" idx="5"/>
          </p:nvPr>
        </p:nvSpPr>
        <p:spPr>
          <a:noFill/>
        </p:spPr>
        <p:txBody>
          <a:bodyPr/>
          <a:lstStyle/>
          <a:p>
            <a:pPr defTabSz="955675"/>
            <a:fld id="{50C33E27-E7B3-47EE-9223-1384B0ADBD50}" type="slidenum">
              <a:rPr lang="en-US" altLang="ja-JP" smtClean="0"/>
              <a:pPr defTabSz="955675"/>
              <a:t>37</a:t>
            </a:fld>
            <a:endParaRPr lang="en-US" altLang="ja-JP"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latin typeface="+mn-ea"/>
                <a:ea typeface="+mn-ea"/>
              </a:rPr>
              <a:t>それでは、このチームで　私個人が　どのような業務を担っているか？</a:t>
            </a:r>
            <a:endParaRPr kumimoji="1" lang="en-US" altLang="ja-JP" dirty="0" smtClean="0">
              <a:latin typeface="+mn-ea"/>
              <a:ea typeface="+mn-ea"/>
            </a:endParaRPr>
          </a:p>
          <a:p>
            <a:r>
              <a:rPr kumimoji="1" lang="ja-JP" altLang="en-US" dirty="0" smtClean="0">
                <a:latin typeface="+mn-ea"/>
                <a:ea typeface="+mn-ea"/>
              </a:rPr>
              <a:t>少し紹介いたします。</a:t>
            </a:r>
            <a:endParaRPr kumimoji="1" lang="en-US" altLang="ja-JP" dirty="0" smtClean="0">
              <a:latin typeface="+mn-ea"/>
              <a:ea typeface="+mn-ea"/>
            </a:endParaRPr>
          </a:p>
          <a:p>
            <a:endParaRPr kumimoji="1" lang="en-US" altLang="ja-JP" dirty="0" smtClean="0">
              <a:latin typeface="+mn-ea"/>
              <a:ea typeface="+mn-ea"/>
            </a:endParaRPr>
          </a:p>
          <a:p>
            <a:r>
              <a:rPr kumimoji="1" lang="ja-JP" altLang="ja-JP" dirty="0" smtClean="0">
                <a:latin typeface="+mn-ea"/>
                <a:ea typeface="+mn-ea"/>
              </a:rPr>
              <a:t>地域</a:t>
            </a:r>
            <a:r>
              <a:rPr kumimoji="1" lang="ja-JP" altLang="en-US" dirty="0" smtClean="0">
                <a:latin typeface="+mn-ea"/>
                <a:ea typeface="+mn-ea"/>
              </a:rPr>
              <a:t>に根ざした</a:t>
            </a:r>
            <a:r>
              <a:rPr kumimoji="1" lang="ja-JP" altLang="ja-JP" dirty="0" smtClean="0">
                <a:latin typeface="+mn-ea"/>
                <a:ea typeface="+mn-ea"/>
              </a:rPr>
              <a:t>薬局であれば</a:t>
            </a:r>
            <a:r>
              <a:rPr kumimoji="1" lang="ja-JP" altLang="en-US" dirty="0" smtClean="0">
                <a:latin typeface="+mn-ea"/>
                <a:ea typeface="+mn-ea"/>
              </a:rPr>
              <a:t>、</a:t>
            </a:r>
            <a:r>
              <a:rPr kumimoji="1" lang="ja-JP" altLang="ja-JP" dirty="0" smtClean="0">
                <a:latin typeface="+mn-ea"/>
                <a:ea typeface="+mn-ea"/>
              </a:rPr>
              <a:t>店頭における服薬支援や</a:t>
            </a:r>
            <a:r>
              <a:rPr kumimoji="1" lang="ja-JP" altLang="en-US" dirty="0" smtClean="0">
                <a:latin typeface="+mn-ea"/>
                <a:ea typeface="+mn-ea"/>
              </a:rPr>
              <a:t>、</a:t>
            </a:r>
            <a:r>
              <a:rPr kumimoji="1" lang="ja-JP" altLang="ja-JP" dirty="0" smtClean="0">
                <a:latin typeface="+mn-ea"/>
                <a:ea typeface="+mn-ea"/>
              </a:rPr>
              <a:t>セルフメディケーションの相談</a:t>
            </a:r>
            <a:r>
              <a:rPr kumimoji="1" lang="ja-JP" altLang="en-US" dirty="0" smtClean="0">
                <a:latin typeface="+mn-ea"/>
                <a:ea typeface="+mn-ea"/>
              </a:rPr>
              <a:t>と同様に</a:t>
            </a:r>
            <a:r>
              <a:rPr kumimoji="1" lang="ja-JP" altLang="ja-JP" dirty="0" smtClean="0">
                <a:latin typeface="+mn-ea"/>
                <a:ea typeface="+mn-ea"/>
              </a:rPr>
              <a:t>、在宅医療の現場においても</a:t>
            </a:r>
            <a:r>
              <a:rPr kumimoji="1" lang="ja-JP" altLang="en-US" dirty="0" smtClean="0">
                <a:latin typeface="+mn-ea"/>
                <a:ea typeface="+mn-ea"/>
              </a:rPr>
              <a:t>、その薬局の薬剤師に、在宅ケアチームへの</a:t>
            </a:r>
            <a:r>
              <a:rPr kumimoji="1" lang="ja-JP" altLang="ja-JP" dirty="0" smtClean="0">
                <a:latin typeface="+mn-ea"/>
                <a:ea typeface="+mn-ea"/>
              </a:rPr>
              <a:t>参画を求められ</a:t>
            </a:r>
            <a:r>
              <a:rPr kumimoji="1" lang="ja-JP" altLang="en-US" dirty="0" smtClean="0">
                <a:latin typeface="+mn-ea"/>
                <a:ea typeface="+mn-ea"/>
              </a:rPr>
              <a:t>ると思います</a:t>
            </a:r>
            <a:r>
              <a:rPr kumimoji="1" lang="ja-JP" altLang="ja-JP" dirty="0" smtClean="0">
                <a:latin typeface="+mn-ea"/>
                <a:ea typeface="+mn-ea"/>
              </a:rPr>
              <a:t>。常日頃から</a:t>
            </a:r>
            <a:r>
              <a:rPr kumimoji="1" lang="ja-JP" altLang="en-US" dirty="0" smtClean="0">
                <a:latin typeface="+mn-ea"/>
                <a:ea typeface="+mn-ea"/>
              </a:rPr>
              <a:t>、在宅医療に関わる　</a:t>
            </a:r>
            <a:r>
              <a:rPr kumimoji="1" lang="ja-JP" altLang="ja-JP" dirty="0" smtClean="0">
                <a:latin typeface="+mn-ea"/>
                <a:ea typeface="+mn-ea"/>
              </a:rPr>
              <a:t>すべての職種</a:t>
            </a:r>
            <a:r>
              <a:rPr kumimoji="1" lang="ja-JP" altLang="en-US" dirty="0" smtClean="0">
                <a:latin typeface="+mn-ea"/>
                <a:ea typeface="+mn-ea"/>
              </a:rPr>
              <a:t>の方や、</a:t>
            </a:r>
            <a:r>
              <a:rPr kumimoji="1" lang="ja-JP" altLang="ja-JP" dirty="0" smtClean="0">
                <a:latin typeface="+mn-ea"/>
                <a:ea typeface="+mn-ea"/>
              </a:rPr>
              <a:t>患者</a:t>
            </a:r>
            <a:r>
              <a:rPr kumimoji="1" lang="ja-JP" altLang="en-US" dirty="0" smtClean="0">
                <a:latin typeface="+mn-ea"/>
                <a:ea typeface="+mn-ea"/>
              </a:rPr>
              <a:t>さんや、その</a:t>
            </a:r>
            <a:r>
              <a:rPr kumimoji="1" lang="ja-JP" altLang="ja-JP" dirty="0" smtClean="0">
                <a:latin typeface="+mn-ea"/>
                <a:ea typeface="+mn-ea"/>
              </a:rPr>
              <a:t>家族</a:t>
            </a:r>
            <a:r>
              <a:rPr kumimoji="1" lang="ja-JP" altLang="en-US" dirty="0" smtClean="0">
                <a:latin typeface="+mn-ea"/>
                <a:ea typeface="+mn-ea"/>
              </a:rPr>
              <a:t>さん</a:t>
            </a:r>
            <a:r>
              <a:rPr kumimoji="1" lang="ja-JP" altLang="ja-JP" dirty="0" smtClean="0">
                <a:latin typeface="+mn-ea"/>
                <a:ea typeface="+mn-ea"/>
              </a:rPr>
              <a:t>に</a:t>
            </a:r>
            <a:r>
              <a:rPr kumimoji="1" lang="ja-JP" altLang="en-US" dirty="0" smtClean="0">
                <a:latin typeface="+mn-ea"/>
                <a:ea typeface="+mn-ea"/>
              </a:rPr>
              <a:t>、</a:t>
            </a:r>
            <a:r>
              <a:rPr kumimoji="1" lang="ja-JP" altLang="ja-JP" dirty="0" smtClean="0">
                <a:latin typeface="+mn-ea"/>
                <a:ea typeface="+mn-ea"/>
              </a:rPr>
              <a:t>薬剤師の職能</a:t>
            </a:r>
            <a:r>
              <a:rPr kumimoji="1" lang="ja-JP" altLang="en-US" dirty="0" smtClean="0">
                <a:latin typeface="+mn-ea"/>
                <a:ea typeface="+mn-ea"/>
              </a:rPr>
              <a:t>が</a:t>
            </a:r>
            <a:r>
              <a:rPr kumimoji="1" lang="ja-JP" altLang="ja-JP" dirty="0" smtClean="0">
                <a:latin typeface="+mn-ea"/>
                <a:ea typeface="+mn-ea"/>
              </a:rPr>
              <a:t>理解されていれば</a:t>
            </a:r>
            <a:r>
              <a:rPr kumimoji="1" lang="ja-JP" altLang="en-US" dirty="0" smtClean="0">
                <a:latin typeface="+mn-ea"/>
                <a:ea typeface="+mn-ea"/>
              </a:rPr>
              <a:t>、</a:t>
            </a:r>
            <a:r>
              <a:rPr kumimoji="1" lang="ja-JP" altLang="ja-JP" dirty="0" smtClean="0">
                <a:latin typeface="+mn-ea"/>
                <a:ea typeface="+mn-ea"/>
              </a:rPr>
              <a:t>問題はない</a:t>
            </a:r>
            <a:r>
              <a:rPr kumimoji="1" lang="ja-JP" altLang="en-US" dirty="0" smtClean="0">
                <a:latin typeface="+mn-ea"/>
                <a:ea typeface="+mn-ea"/>
              </a:rPr>
              <a:t>のではないでしょうか</a:t>
            </a:r>
            <a:r>
              <a:rPr kumimoji="1" lang="ja-JP" altLang="ja-JP" dirty="0" smtClean="0">
                <a:latin typeface="+mn-ea"/>
                <a:ea typeface="+mn-ea"/>
              </a:rPr>
              <a:t>。</a:t>
            </a:r>
            <a:endParaRPr kumimoji="1" lang="en-US" altLang="ja-JP" dirty="0" smtClean="0">
              <a:latin typeface="+mn-ea"/>
              <a:ea typeface="+mn-ea"/>
            </a:endParaRPr>
          </a:p>
          <a:p>
            <a:endParaRPr kumimoji="1" lang="ja-JP" altLang="ja-JP" dirty="0" smtClean="0">
              <a:latin typeface="+mn-ea"/>
              <a:ea typeface="+mn-ea"/>
            </a:endParaRPr>
          </a:p>
          <a:p>
            <a:r>
              <a:rPr kumimoji="1" lang="ja-JP" altLang="ja-JP" dirty="0" smtClean="0">
                <a:latin typeface="+mn-ea"/>
                <a:ea typeface="+mn-ea"/>
              </a:rPr>
              <a:t>「薬の事は薬剤師に聞けばいいんじゃない。</a:t>
            </a:r>
            <a:r>
              <a:rPr kumimoji="1" lang="ja-JP" altLang="en-US" dirty="0" smtClean="0">
                <a:latin typeface="+mn-ea"/>
                <a:ea typeface="+mn-ea"/>
              </a:rPr>
              <a:t>薬剤師にまかせればいいんじゃない。薬剤師って</a:t>
            </a:r>
            <a:r>
              <a:rPr kumimoji="1" lang="ja-JP" altLang="ja-JP" dirty="0" smtClean="0">
                <a:latin typeface="+mn-ea"/>
                <a:ea typeface="+mn-ea"/>
              </a:rPr>
              <a:t>薬のプロでしょ」</a:t>
            </a:r>
            <a:endParaRPr kumimoji="1" lang="en-US" altLang="ja-JP" dirty="0" smtClean="0">
              <a:latin typeface="+mn-ea"/>
              <a:ea typeface="+mn-ea"/>
            </a:endParaRPr>
          </a:p>
          <a:p>
            <a:r>
              <a:rPr kumimoji="1" lang="ja-JP" altLang="en-US" dirty="0" smtClean="0">
                <a:latin typeface="+mn-ea"/>
                <a:ea typeface="+mn-ea"/>
              </a:rPr>
              <a:t>と、医療福祉関係の方も、地域住民も、薬剤師の参加が</a:t>
            </a:r>
            <a:r>
              <a:rPr kumimoji="1" lang="ja-JP" altLang="ja-JP" dirty="0" smtClean="0">
                <a:latin typeface="+mn-ea"/>
                <a:ea typeface="+mn-ea"/>
              </a:rPr>
              <a:t>当たり前</a:t>
            </a:r>
            <a:r>
              <a:rPr kumimoji="1" lang="ja-JP" altLang="en-US" dirty="0" smtClean="0">
                <a:latin typeface="+mn-ea"/>
                <a:ea typeface="+mn-ea"/>
              </a:rPr>
              <a:t>、と</a:t>
            </a:r>
            <a:r>
              <a:rPr kumimoji="1" lang="ja-JP" altLang="ja-JP" dirty="0" smtClean="0">
                <a:latin typeface="+mn-ea"/>
                <a:ea typeface="+mn-ea"/>
              </a:rPr>
              <a:t>考える</a:t>
            </a:r>
            <a:r>
              <a:rPr kumimoji="1" lang="ja-JP" altLang="en-US" dirty="0" smtClean="0">
                <a:latin typeface="+mn-ea"/>
                <a:ea typeface="+mn-ea"/>
              </a:rPr>
              <a:t>仲間づくりが大切ではないのでしょうか</a:t>
            </a:r>
            <a:r>
              <a:rPr kumimoji="1" lang="ja-JP" altLang="ja-JP" dirty="0" smtClean="0">
                <a:latin typeface="+mn-ea"/>
                <a:ea typeface="+mn-ea"/>
              </a:rPr>
              <a:t>。</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それでは、「</a:t>
            </a:r>
            <a:r>
              <a:rPr kumimoji="1" lang="ja-JP" altLang="ja-JP" dirty="0" smtClean="0">
                <a:latin typeface="+mn-ea"/>
                <a:ea typeface="+mn-ea"/>
              </a:rPr>
              <a:t>在宅</a:t>
            </a:r>
            <a:r>
              <a:rPr kumimoji="1" lang="ja-JP" altLang="en-US" dirty="0" smtClean="0">
                <a:latin typeface="+mn-ea"/>
                <a:ea typeface="+mn-ea"/>
              </a:rPr>
              <a:t>療養の支援に　地域薬局の薬剤師が　どのように関わっていくべきか」</a:t>
            </a:r>
            <a:endParaRPr kumimoji="1" lang="ja-JP" altLang="ja-JP" dirty="0" smtClean="0">
              <a:latin typeface="+mn-ea"/>
              <a:ea typeface="+mn-ea"/>
            </a:endParaRPr>
          </a:p>
          <a:p>
            <a:r>
              <a:rPr kumimoji="1" lang="ja-JP" altLang="en-US" dirty="0" smtClean="0">
                <a:latin typeface="+mn-ea"/>
                <a:ea typeface="+mn-ea"/>
              </a:rPr>
              <a:t>という視点で、私どもの薬局が行っている日常業務についてご紹介いたします。</a:t>
            </a:r>
            <a:endParaRPr kumimoji="1" lang="en-US" altLang="ja-JP" dirty="0" smtClean="0">
              <a:latin typeface="+mn-ea"/>
              <a:ea typeface="+mn-ea"/>
            </a:endParaRPr>
          </a:p>
          <a:p>
            <a:endParaRPr kumimoji="1" lang="en-US" altLang="ja-JP" dirty="0" smtClean="0">
              <a:latin typeface="+mn-ea"/>
              <a:ea typeface="+mn-ea"/>
            </a:endParaRPr>
          </a:p>
          <a:p>
            <a:endParaRPr kumimoji="1" lang="en-US" altLang="ja-JP" dirty="0" smtClean="0">
              <a:latin typeface="+mn-lt"/>
            </a:endParaRPr>
          </a:p>
          <a:p>
            <a:endParaRPr kumimoji="1" lang="ja-JP" altLang="ja-JP" dirty="0" smtClean="0">
              <a:latin typeface="+mn-lt"/>
            </a:endParaRPr>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C3A518A6-7F40-406C-8260-6A66D102A509}" type="slidenum">
              <a:rPr lang="ja-JP" altLang="en-US" smtClean="0"/>
              <a:pPr>
                <a:defRPr/>
              </a:pPr>
              <a:t>38</a:t>
            </a:fld>
            <a:endParaRPr lang="ja-JP"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latin typeface="+mn-ea"/>
                <a:ea typeface="+mn-ea"/>
              </a:rPr>
              <a:t>東部山間部で、ひとり</a:t>
            </a:r>
            <a:r>
              <a:rPr kumimoji="1" lang="ja-JP" altLang="en-US" dirty="0" err="1" smtClean="0">
                <a:latin typeface="+mn-ea"/>
                <a:ea typeface="+mn-ea"/>
              </a:rPr>
              <a:t>ぐらしの</a:t>
            </a:r>
            <a:r>
              <a:rPr kumimoji="1" lang="ja-JP" altLang="en-US" dirty="0" smtClean="0">
                <a:latin typeface="+mn-ea"/>
                <a:ea typeface="+mn-ea"/>
              </a:rPr>
              <a:t>方です。</a:t>
            </a:r>
            <a:endParaRPr kumimoji="1" lang="en-US" altLang="ja-JP" dirty="0" smtClean="0">
              <a:latin typeface="+mn-ea"/>
              <a:ea typeface="+mn-ea"/>
            </a:endParaRPr>
          </a:p>
          <a:p>
            <a:r>
              <a:rPr kumimoji="1" lang="ja-JP" altLang="en-US" dirty="0" smtClean="0">
                <a:latin typeface="+mn-ea"/>
                <a:ea typeface="+mn-ea"/>
              </a:rPr>
              <a:t>お足の具合が悪く、現在は、主治医が往診されていますが、お元気なころから、私どもの薬局をご利用いただいておりました。</a:t>
            </a:r>
            <a:endParaRPr kumimoji="1" lang="en-US" altLang="ja-JP" dirty="0" smtClean="0">
              <a:latin typeface="+mn-ea"/>
              <a:ea typeface="+mn-ea"/>
            </a:endParaRPr>
          </a:p>
          <a:p>
            <a:endParaRPr kumimoji="1" lang="en-US" altLang="ja-JP" dirty="0" smtClean="0">
              <a:latin typeface="+mn-ea"/>
              <a:ea typeface="+mn-ea"/>
            </a:endParaRPr>
          </a:p>
          <a:p>
            <a:r>
              <a:rPr lang="ja-JP" altLang="en-US" sz="1200" b="0" kern="1200" baseline="0" dirty="0" smtClean="0">
                <a:solidFill>
                  <a:schemeClr val="tx1"/>
                </a:solidFill>
                <a:latin typeface="+mn-ea"/>
                <a:ea typeface="+mn-ea"/>
                <a:cs typeface="+mn-cs"/>
              </a:rPr>
              <a:t>また、歳を重ねるとともに、</a:t>
            </a:r>
            <a:r>
              <a:rPr lang="en-US" altLang="ja-JP" sz="1200" b="0" kern="1200" baseline="0" dirty="0" smtClean="0">
                <a:solidFill>
                  <a:schemeClr val="tx1"/>
                </a:solidFill>
                <a:latin typeface="+mn-ea"/>
                <a:ea typeface="+mn-ea"/>
                <a:cs typeface="+mn-cs"/>
              </a:rPr>
              <a:t>CKD </a:t>
            </a:r>
            <a:r>
              <a:rPr lang="ja-JP" altLang="en-US" sz="1200" b="0" kern="1200" baseline="0" dirty="0" smtClean="0">
                <a:solidFill>
                  <a:schemeClr val="tx1"/>
                </a:solidFill>
                <a:latin typeface="+mn-ea"/>
                <a:ea typeface="+mn-ea"/>
                <a:cs typeface="+mn-cs"/>
              </a:rPr>
              <a:t>患者さんは増加します。</a:t>
            </a:r>
            <a:endParaRPr lang="en-US" altLang="ja-JP" sz="1200" b="0" kern="1200" baseline="0" dirty="0" smtClean="0">
              <a:solidFill>
                <a:schemeClr val="tx1"/>
              </a:solidFill>
              <a:latin typeface="+mn-ea"/>
              <a:ea typeface="+mn-ea"/>
              <a:cs typeface="+mn-cs"/>
            </a:endParaRPr>
          </a:p>
          <a:p>
            <a:r>
              <a:rPr lang="ja-JP" altLang="en-US" sz="1200" b="0" kern="1200" baseline="0" dirty="0" smtClean="0">
                <a:solidFill>
                  <a:schemeClr val="tx1"/>
                </a:solidFill>
                <a:latin typeface="+mn-ea"/>
                <a:ea typeface="+mn-ea"/>
                <a:cs typeface="+mn-cs"/>
              </a:rPr>
              <a:t>ＧＦＲ値と、ていねいなフィジカルアセスメントより、</a:t>
            </a:r>
            <a:r>
              <a:rPr lang="ja-JP" altLang="ja-JP" dirty="0" smtClean="0">
                <a:latin typeface="+mn-ea"/>
                <a:ea typeface="+mn-ea"/>
              </a:rPr>
              <a:t>薬効の評価</a:t>
            </a:r>
            <a:r>
              <a:rPr lang="ja-JP" altLang="en-US" dirty="0" smtClean="0">
                <a:latin typeface="+mn-ea"/>
                <a:ea typeface="+mn-ea"/>
              </a:rPr>
              <a:t>　</a:t>
            </a:r>
            <a:r>
              <a:rPr lang="ja-JP" altLang="ja-JP" dirty="0" smtClean="0">
                <a:latin typeface="+mn-ea"/>
                <a:ea typeface="+mn-ea"/>
              </a:rPr>
              <a:t>及び</a:t>
            </a:r>
            <a:r>
              <a:rPr lang="ja-JP" altLang="en-US" dirty="0" smtClean="0">
                <a:latin typeface="+mn-ea"/>
                <a:ea typeface="+mn-ea"/>
              </a:rPr>
              <a:t>副作用</a:t>
            </a:r>
            <a:r>
              <a:rPr lang="ja-JP" altLang="ja-JP" dirty="0" smtClean="0">
                <a:latin typeface="+mn-ea"/>
                <a:ea typeface="+mn-ea"/>
              </a:rPr>
              <a:t>の発現回避</a:t>
            </a:r>
            <a:r>
              <a:rPr lang="ja-JP" altLang="en-US" sz="1200" b="0" kern="1200" baseline="0" dirty="0" smtClean="0">
                <a:solidFill>
                  <a:schemeClr val="tx1"/>
                </a:solidFill>
                <a:latin typeface="+mn-ea"/>
                <a:ea typeface="+mn-ea"/>
                <a:cs typeface="+mn-cs"/>
              </a:rPr>
              <a:t>を検証し、在宅主治医に処方提案していくのも、薬剤師の重要な専門性となります。</a:t>
            </a:r>
            <a:endParaRPr kumimoji="1" lang="ja-JP" altLang="en-US" dirty="0">
              <a:latin typeface="+mn-ea"/>
              <a:ea typeface="+mn-ea"/>
            </a:endParaRPr>
          </a:p>
        </p:txBody>
      </p:sp>
      <p:sp>
        <p:nvSpPr>
          <p:cNvPr id="4" name="スライド番号プレースホルダ 3"/>
          <p:cNvSpPr>
            <a:spLocks noGrp="1"/>
          </p:cNvSpPr>
          <p:nvPr>
            <p:ph type="sldNum" sz="quarter" idx="10"/>
          </p:nvPr>
        </p:nvSpPr>
        <p:spPr/>
        <p:txBody>
          <a:bodyPr/>
          <a:lstStyle/>
          <a:p>
            <a:pPr>
              <a:defRPr/>
            </a:pPr>
            <a:fld id="{C3A518A6-7F40-406C-8260-6A66D102A509}" type="slidenum">
              <a:rPr lang="ja-JP" altLang="en-US" smtClean="0"/>
              <a:pPr>
                <a:defRPr/>
              </a:pPr>
              <a:t>39</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　</a:t>
            </a:r>
            <a:r>
              <a:rPr kumimoji="1" lang="ja-JP" altLang="en-US" dirty="0" smtClean="0">
                <a:latin typeface="+mn-ea"/>
                <a:ea typeface="+mn-ea"/>
              </a:rPr>
              <a:t>これが、</a:t>
            </a:r>
            <a:r>
              <a:rPr kumimoji="1" lang="en-US" altLang="ja-JP" dirty="0" smtClean="0">
                <a:latin typeface="+mn-ea"/>
                <a:ea typeface="+mn-ea"/>
              </a:rPr>
              <a:t>『</a:t>
            </a:r>
            <a:r>
              <a:rPr kumimoji="1" lang="ja-JP" altLang="en-US" dirty="0" smtClean="0">
                <a:latin typeface="+mn-ea"/>
                <a:ea typeface="+mn-ea"/>
              </a:rPr>
              <a:t>チーム永源寺</a:t>
            </a:r>
            <a:r>
              <a:rPr kumimoji="1" lang="en-US" altLang="ja-JP" dirty="0" smtClean="0">
                <a:latin typeface="+mn-ea"/>
                <a:ea typeface="+mn-ea"/>
              </a:rPr>
              <a:t>』</a:t>
            </a:r>
            <a:r>
              <a:rPr kumimoji="1" lang="ja-JP" altLang="en-US" dirty="0" smtClean="0">
                <a:latin typeface="+mn-ea"/>
                <a:ea typeface="+mn-ea"/>
              </a:rPr>
              <a:t>　会合の様子です。</a:t>
            </a:r>
            <a:endParaRPr kumimoji="1" lang="ja-JP" altLang="en-US" dirty="0">
              <a:latin typeface="+mn-ea"/>
              <a:ea typeface="+mn-ea"/>
            </a:endParaRPr>
          </a:p>
        </p:txBody>
      </p:sp>
      <p:sp>
        <p:nvSpPr>
          <p:cNvPr id="4" name="スライド番号プレースホルダ 3"/>
          <p:cNvSpPr>
            <a:spLocks noGrp="1"/>
          </p:cNvSpPr>
          <p:nvPr>
            <p:ph type="sldNum" sz="quarter" idx="10"/>
          </p:nvPr>
        </p:nvSpPr>
        <p:spPr/>
        <p:txBody>
          <a:bodyPr/>
          <a:lstStyle/>
          <a:p>
            <a:pPr>
              <a:defRPr/>
            </a:pPr>
            <a:fld id="{C15BC522-8BA4-4E5C-8194-0DEAC5847501}" type="slidenum">
              <a:rPr lang="en-US" altLang="ja-JP" smtClean="0"/>
              <a:pPr>
                <a:defRPr/>
              </a:pPr>
              <a:t>4</a:t>
            </a:fld>
            <a:endParaRPr lang="en-US" altLang="ja-JP"/>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latin typeface="+mn-ea"/>
                <a:ea typeface="+mn-ea"/>
              </a:rPr>
              <a:t>この方は、日中おひとりとなられる方です。</a:t>
            </a:r>
            <a:endParaRPr kumimoji="1" lang="en-US" altLang="ja-JP" dirty="0" smtClean="0">
              <a:latin typeface="+mn-ea"/>
              <a:ea typeface="+mn-ea"/>
            </a:endParaRPr>
          </a:p>
          <a:p>
            <a:r>
              <a:rPr kumimoji="1" lang="ja-JP" altLang="en-US" dirty="0" smtClean="0">
                <a:latin typeface="+mn-ea"/>
                <a:ea typeface="+mn-ea"/>
              </a:rPr>
              <a:t>お耳は遠いのですが、しっかりお話をして下さいます。</a:t>
            </a:r>
            <a:endParaRPr kumimoji="1" lang="en-US" altLang="ja-JP" dirty="0" smtClean="0">
              <a:latin typeface="+mn-ea"/>
              <a:ea typeface="+mn-ea"/>
            </a:endParaRPr>
          </a:p>
          <a:p>
            <a:r>
              <a:rPr kumimoji="1" lang="ja-JP" altLang="en-US" dirty="0" smtClean="0">
                <a:latin typeface="+mn-ea"/>
                <a:ea typeface="+mn-ea"/>
              </a:rPr>
              <a:t>このカレンダーは、赤線・赤字が朝、青線・青字が夕にのんでいただくおくすりです。</a:t>
            </a:r>
            <a:endParaRPr kumimoji="1" lang="en-US" altLang="ja-JP" dirty="0" smtClean="0">
              <a:latin typeface="+mn-ea"/>
              <a:ea typeface="+mn-ea"/>
            </a:endParaRPr>
          </a:p>
          <a:p>
            <a:r>
              <a:rPr kumimoji="1" lang="ja-JP" altLang="en-US" dirty="0" smtClean="0">
                <a:latin typeface="+mn-ea"/>
                <a:ea typeface="+mn-ea"/>
              </a:rPr>
              <a:t>お薬の入っていた段ボールにテープのりで貼りつけ、裏には、入っている薬剤が緊急時でも分かるよう、薬剤情報を貼りつけています。</a:t>
            </a:r>
            <a:endParaRPr kumimoji="1" lang="en-US" altLang="ja-JP" dirty="0" smtClean="0">
              <a:latin typeface="+mn-ea"/>
              <a:ea typeface="+mn-ea"/>
            </a:endParaRPr>
          </a:p>
          <a:p>
            <a:r>
              <a:rPr kumimoji="1" lang="ja-JP" altLang="en-US" dirty="0" smtClean="0">
                <a:latin typeface="+mn-ea"/>
                <a:ea typeface="+mn-ea"/>
              </a:rPr>
              <a:t>この地区に薬局が１軒だけという特性を活かし、誰が見ても、一目で服用時間が分かるよう、分包する薬剤は、服用時点ごとに統一した色分けとしています。</a:t>
            </a:r>
            <a:endParaRPr kumimoji="1" lang="en-US" altLang="ja-JP" dirty="0" smtClean="0">
              <a:latin typeface="+mn-ea"/>
              <a:ea typeface="+mn-ea"/>
            </a:endParaRPr>
          </a:p>
          <a:p>
            <a:endParaRPr kumimoji="1" lang="en-US" altLang="ja-JP" dirty="0" smtClean="0"/>
          </a:p>
          <a:p>
            <a:endParaRPr lang="en-US" altLang="ja-JP" sz="1200" b="0" kern="1200" baseline="0" dirty="0" smtClean="0">
              <a:solidFill>
                <a:schemeClr val="tx1"/>
              </a:solidFill>
              <a:latin typeface="+mn-ea"/>
              <a:ea typeface="+mn-ea"/>
              <a:cs typeface="+mn-cs"/>
            </a:endParaRPr>
          </a:p>
          <a:p>
            <a:endParaRPr kumimoji="1" lang="ja-JP" altLang="en-US" b="0" dirty="0">
              <a:latin typeface="+mn-ea"/>
              <a:ea typeface="+mn-ea"/>
            </a:endParaRPr>
          </a:p>
        </p:txBody>
      </p:sp>
      <p:sp>
        <p:nvSpPr>
          <p:cNvPr id="4" name="スライド番号プレースホルダ 3"/>
          <p:cNvSpPr>
            <a:spLocks noGrp="1"/>
          </p:cNvSpPr>
          <p:nvPr>
            <p:ph type="sldNum" sz="quarter" idx="10"/>
          </p:nvPr>
        </p:nvSpPr>
        <p:spPr/>
        <p:txBody>
          <a:bodyPr/>
          <a:lstStyle/>
          <a:p>
            <a:pPr>
              <a:defRPr/>
            </a:pPr>
            <a:fld id="{C3A518A6-7F40-406C-8260-6A66D102A509}" type="slidenum">
              <a:rPr lang="ja-JP" altLang="en-US" smtClean="0"/>
              <a:pPr>
                <a:defRPr/>
              </a:pPr>
              <a:t>40</a:t>
            </a:fld>
            <a:endParaRPr lang="ja-JP"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私どもの薬局の作成です。</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C15BC522-8BA4-4E5C-8194-0DEAC5847501}" type="slidenum">
              <a:rPr lang="en-US" altLang="ja-JP" smtClean="0"/>
              <a:pPr>
                <a:defRPr/>
              </a:pPr>
              <a:t>41</a:t>
            </a:fld>
            <a:endParaRPr lang="en-US" altLang="ja-JP"/>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特別養護老人ホームや、グループホームに入所されている方においても、同じように色分けをして、のませてくださるケア・ワーカーの方に、わかりやすい服用薬となるよう分包しています。</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C3A518A6-7F40-406C-8260-6A66D102A509}" type="slidenum">
              <a:rPr lang="ja-JP" altLang="en-US" smtClean="0"/>
              <a:pPr>
                <a:defRPr/>
              </a:pPr>
              <a:t>42</a:t>
            </a:fld>
            <a:endParaRPr lang="ja-JP"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latin typeface="+mn-ea"/>
                <a:ea typeface="+mn-ea"/>
              </a:rPr>
              <a:t>私どもの薬局には、無菌室はありませんが、このような　組み立て式のクリーンベンチで　ＩＶＨを作っています。</a:t>
            </a:r>
            <a:endParaRPr kumimoji="1" lang="en-US" altLang="ja-JP" dirty="0" smtClean="0">
              <a:latin typeface="+mn-ea"/>
              <a:ea typeface="+mn-ea"/>
            </a:endParaRPr>
          </a:p>
          <a:p>
            <a:r>
              <a:rPr kumimoji="1" lang="ja-JP" altLang="en-US" dirty="0" smtClean="0">
                <a:latin typeface="+mn-ea"/>
                <a:ea typeface="+mn-ea"/>
              </a:rPr>
              <a:t>クリーンベンチ内が、無菌の状態であるかどうか、また、ミキシングした輸液が　時間がたっても無菌かどうかは、滋賀県薬剤師会の試験センターで　検査をしていただきます。</a:t>
            </a:r>
            <a:endParaRPr kumimoji="1" lang="ja-JP" altLang="en-US" dirty="0">
              <a:latin typeface="+mn-ea"/>
              <a:ea typeface="+mn-ea"/>
            </a:endParaRPr>
          </a:p>
        </p:txBody>
      </p:sp>
      <p:sp>
        <p:nvSpPr>
          <p:cNvPr id="4" name="スライド番号プレースホルダ 3"/>
          <p:cNvSpPr>
            <a:spLocks noGrp="1"/>
          </p:cNvSpPr>
          <p:nvPr>
            <p:ph type="sldNum" sz="quarter" idx="10"/>
          </p:nvPr>
        </p:nvSpPr>
        <p:spPr/>
        <p:txBody>
          <a:bodyPr/>
          <a:lstStyle/>
          <a:p>
            <a:pPr>
              <a:defRPr/>
            </a:pPr>
            <a:fld id="{C3A518A6-7F40-406C-8260-6A66D102A509}" type="slidenum">
              <a:rPr lang="ja-JP" altLang="en-US" smtClean="0"/>
              <a:pPr>
                <a:defRPr/>
              </a:pPr>
              <a:t>43</a:t>
            </a:fld>
            <a:endParaRPr lang="ja-JP"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latin typeface="+mn-ea"/>
                <a:ea typeface="+mn-ea"/>
              </a:rPr>
              <a:t>直腸肛門がんの手術のあと、２４時間の点滴を必要とされ、人工肛門、尿や、おなかから出る液をチューブで体の外へ出しておられるこの方は、自宅で、元気に、大好きなばらのお世話をしておられます。</a:t>
            </a:r>
            <a:endParaRPr kumimoji="1" lang="en-US" altLang="ja-JP" dirty="0" smtClean="0">
              <a:latin typeface="+mn-ea"/>
              <a:ea typeface="+mn-ea"/>
            </a:endParaRPr>
          </a:p>
          <a:p>
            <a:r>
              <a:rPr kumimoji="1" lang="ja-JP" altLang="en-US" dirty="0" smtClean="0">
                <a:latin typeface="+mn-ea"/>
                <a:ea typeface="+mn-ea"/>
              </a:rPr>
              <a:t>この方のケアチームの中で一番近くにいるのは私です。フィジカルアセスメントや　携帯型ポンプの不具合など、店頭では経験しがたい事にも　対応が必要となります。</a:t>
            </a:r>
            <a:endParaRPr kumimoji="1" lang="ja-JP" altLang="en-US" dirty="0">
              <a:latin typeface="+mn-ea"/>
              <a:ea typeface="+mn-ea"/>
            </a:endParaRPr>
          </a:p>
        </p:txBody>
      </p:sp>
      <p:sp>
        <p:nvSpPr>
          <p:cNvPr id="4" name="スライド番号プレースホルダ 3"/>
          <p:cNvSpPr>
            <a:spLocks noGrp="1"/>
          </p:cNvSpPr>
          <p:nvPr>
            <p:ph type="sldNum" sz="quarter" idx="10"/>
          </p:nvPr>
        </p:nvSpPr>
        <p:spPr/>
        <p:txBody>
          <a:bodyPr/>
          <a:lstStyle/>
          <a:p>
            <a:pPr>
              <a:defRPr/>
            </a:pPr>
            <a:fld id="{C3A518A6-7F40-406C-8260-6A66D102A509}" type="slidenum">
              <a:rPr lang="ja-JP" altLang="en-US" smtClean="0"/>
              <a:pPr>
                <a:defRPr/>
              </a:pPr>
              <a:t>44</a:t>
            </a:fld>
            <a:endParaRPr lang="ja-JP"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fontScale="92500" lnSpcReduction="10000"/>
          </a:bodyPr>
          <a:lstStyle/>
          <a:p>
            <a:r>
              <a:rPr lang="en-US" altLang="ja-JP" sz="1200" kern="1200" dirty="0" smtClean="0">
                <a:solidFill>
                  <a:schemeClr val="tx1"/>
                </a:solidFill>
                <a:latin typeface="+mn-ea"/>
                <a:ea typeface="+mn-ea"/>
                <a:cs typeface="+mn-cs"/>
              </a:rPr>
              <a:t>83</a:t>
            </a:r>
            <a:r>
              <a:rPr lang="ja-JP" altLang="ja-JP" sz="1200" kern="1200" dirty="0" smtClean="0">
                <a:solidFill>
                  <a:schemeClr val="tx1"/>
                </a:solidFill>
                <a:latin typeface="+mn-ea"/>
                <a:ea typeface="+mn-ea"/>
                <a:cs typeface="+mn-cs"/>
              </a:rPr>
              <a:t>歳</a:t>
            </a:r>
            <a:r>
              <a:rPr lang="ja-JP" altLang="en-US" sz="1200" kern="1200" dirty="0" smtClean="0">
                <a:solidFill>
                  <a:schemeClr val="tx1"/>
                </a:solidFill>
                <a:latin typeface="+mn-ea"/>
                <a:ea typeface="+mn-ea"/>
                <a:cs typeface="+mn-cs"/>
              </a:rPr>
              <a:t>のこの</a:t>
            </a:r>
            <a:r>
              <a:rPr lang="ja-JP" altLang="ja-JP" sz="1200" kern="1200" dirty="0" smtClean="0">
                <a:solidFill>
                  <a:schemeClr val="tx1"/>
                </a:solidFill>
                <a:latin typeface="+mn-ea"/>
                <a:ea typeface="+mn-ea"/>
                <a:cs typeface="+mn-cs"/>
              </a:rPr>
              <a:t>女性</a:t>
            </a:r>
            <a:r>
              <a:rPr lang="ja-JP" altLang="en-US" sz="1200" kern="1200" dirty="0" smtClean="0">
                <a:solidFill>
                  <a:schemeClr val="tx1"/>
                </a:solidFill>
                <a:latin typeface="+mn-ea"/>
                <a:ea typeface="+mn-ea"/>
                <a:cs typeface="+mn-cs"/>
              </a:rPr>
              <a:t>は、</a:t>
            </a:r>
            <a:r>
              <a:rPr lang="ja-JP" altLang="ja-JP" sz="1200" kern="1200" dirty="0" smtClean="0">
                <a:solidFill>
                  <a:schemeClr val="tx1"/>
                </a:solidFill>
                <a:latin typeface="+mn-ea"/>
                <a:ea typeface="+mn-ea"/>
                <a:cs typeface="+mn-cs"/>
              </a:rPr>
              <a:t>数ヶ月前にご飯が食べられなくなり、病院にて胃がんと診断され</a:t>
            </a:r>
            <a:r>
              <a:rPr lang="ja-JP" altLang="en-US" sz="1200" kern="1200" dirty="0" smtClean="0">
                <a:solidFill>
                  <a:schemeClr val="tx1"/>
                </a:solidFill>
                <a:latin typeface="+mn-ea"/>
                <a:ea typeface="+mn-ea"/>
                <a:cs typeface="+mn-cs"/>
              </a:rPr>
              <a:t>まし</a:t>
            </a:r>
            <a:r>
              <a:rPr lang="ja-JP" altLang="ja-JP" sz="1200" kern="1200" dirty="0" smtClean="0">
                <a:solidFill>
                  <a:schemeClr val="tx1"/>
                </a:solidFill>
                <a:latin typeface="+mn-ea"/>
                <a:ea typeface="+mn-ea"/>
                <a:cs typeface="+mn-cs"/>
              </a:rPr>
              <a:t>た。先月末には病院に通うのも辛くなったため</a:t>
            </a:r>
            <a:r>
              <a:rPr lang="ja-JP" altLang="en-US" sz="1200" kern="1200" dirty="0" smtClean="0">
                <a:solidFill>
                  <a:schemeClr val="tx1"/>
                </a:solidFill>
                <a:latin typeface="+mn-ea"/>
                <a:ea typeface="+mn-ea"/>
                <a:cs typeface="+mn-cs"/>
              </a:rPr>
              <a:t>、在宅主治医</a:t>
            </a:r>
            <a:r>
              <a:rPr lang="ja-JP" altLang="ja-JP" sz="1200" kern="1200" dirty="0" smtClean="0">
                <a:solidFill>
                  <a:schemeClr val="tx1"/>
                </a:solidFill>
                <a:latin typeface="+mn-ea"/>
                <a:ea typeface="+mn-ea"/>
                <a:cs typeface="+mn-cs"/>
              </a:rPr>
              <a:t>へ紹介</a:t>
            </a:r>
            <a:r>
              <a:rPr lang="ja-JP" altLang="en-US" sz="1200" kern="1200" dirty="0" smtClean="0">
                <a:solidFill>
                  <a:schemeClr val="tx1"/>
                </a:solidFill>
                <a:latin typeface="+mn-ea"/>
                <a:ea typeface="+mn-ea"/>
                <a:cs typeface="+mn-cs"/>
              </a:rPr>
              <a:t>されました</a:t>
            </a:r>
            <a:r>
              <a:rPr lang="ja-JP" altLang="ja-JP" sz="1200" kern="1200" dirty="0" smtClean="0">
                <a:solidFill>
                  <a:schemeClr val="tx1"/>
                </a:solidFill>
                <a:latin typeface="+mn-ea"/>
                <a:ea typeface="+mn-ea"/>
                <a:cs typeface="+mn-cs"/>
              </a:rPr>
              <a:t>。</a:t>
            </a:r>
          </a:p>
          <a:p>
            <a:r>
              <a:rPr lang="ja-JP" altLang="ja-JP" sz="1200" kern="1200" dirty="0" smtClean="0">
                <a:solidFill>
                  <a:schemeClr val="tx1"/>
                </a:solidFill>
                <a:latin typeface="+mn-ea"/>
                <a:ea typeface="+mn-ea"/>
                <a:cs typeface="+mn-cs"/>
              </a:rPr>
              <a:t>今月初めには</a:t>
            </a:r>
            <a:r>
              <a:rPr lang="ja-JP" altLang="en-US" sz="1200" kern="1200" dirty="0" smtClean="0">
                <a:solidFill>
                  <a:schemeClr val="tx1"/>
                </a:solidFill>
                <a:latin typeface="+mn-ea"/>
                <a:ea typeface="+mn-ea"/>
                <a:cs typeface="+mn-cs"/>
              </a:rPr>
              <a:t>診療所の</a:t>
            </a:r>
            <a:r>
              <a:rPr lang="ja-JP" altLang="ja-JP" sz="1200" kern="1200" dirty="0" smtClean="0">
                <a:solidFill>
                  <a:schemeClr val="tx1"/>
                </a:solidFill>
                <a:latin typeface="+mn-ea"/>
                <a:ea typeface="+mn-ea"/>
                <a:cs typeface="+mn-cs"/>
              </a:rPr>
              <a:t>外来を受診</a:t>
            </a:r>
            <a:r>
              <a:rPr lang="ja-JP" altLang="en-US" sz="1200" kern="1200" dirty="0" smtClean="0">
                <a:solidFill>
                  <a:schemeClr val="tx1"/>
                </a:solidFill>
                <a:latin typeface="+mn-ea"/>
                <a:ea typeface="+mn-ea"/>
                <a:cs typeface="+mn-cs"/>
              </a:rPr>
              <a:t>されました</a:t>
            </a:r>
            <a:r>
              <a:rPr lang="ja-JP" altLang="ja-JP" sz="1200" kern="1200" dirty="0" smtClean="0">
                <a:solidFill>
                  <a:schemeClr val="tx1"/>
                </a:solidFill>
                <a:latin typeface="+mn-ea"/>
                <a:ea typeface="+mn-ea"/>
                <a:cs typeface="+mn-cs"/>
              </a:rPr>
              <a:t>が、</a:t>
            </a:r>
            <a:r>
              <a:rPr lang="ja-JP" altLang="ja-JP" sz="1200" kern="1200" dirty="0" err="1" smtClean="0">
                <a:solidFill>
                  <a:schemeClr val="tx1"/>
                </a:solidFill>
                <a:latin typeface="+mn-ea"/>
                <a:ea typeface="+mn-ea"/>
                <a:cs typeface="+mn-cs"/>
              </a:rPr>
              <a:t>るい</a:t>
            </a:r>
            <a:r>
              <a:rPr lang="ja-JP" altLang="ja-JP" sz="1200" kern="1200" dirty="0" smtClean="0">
                <a:solidFill>
                  <a:schemeClr val="tx1"/>
                </a:solidFill>
                <a:latin typeface="+mn-ea"/>
                <a:ea typeface="+mn-ea"/>
                <a:cs typeface="+mn-cs"/>
              </a:rPr>
              <a:t>そう</a:t>
            </a:r>
            <a:r>
              <a:rPr lang="ja-JP" altLang="ja-JP" sz="1200" kern="1200" dirty="0" err="1" smtClean="0">
                <a:solidFill>
                  <a:schemeClr val="tx1"/>
                </a:solidFill>
                <a:latin typeface="+mn-ea"/>
                <a:ea typeface="+mn-ea"/>
                <a:cs typeface="+mn-cs"/>
              </a:rPr>
              <a:t>が</a:t>
            </a:r>
            <a:r>
              <a:rPr lang="ja-JP" altLang="ja-JP" sz="1200" kern="1200" dirty="0" smtClean="0">
                <a:solidFill>
                  <a:schemeClr val="tx1"/>
                </a:solidFill>
                <a:latin typeface="+mn-ea"/>
                <a:ea typeface="+mn-ea"/>
                <a:cs typeface="+mn-cs"/>
              </a:rPr>
              <a:t>目立ち腹水も貯まっています。</a:t>
            </a:r>
          </a:p>
          <a:p>
            <a:r>
              <a:rPr lang="ja-JP" altLang="en-US" sz="1200" kern="1200" dirty="0" smtClean="0">
                <a:solidFill>
                  <a:schemeClr val="tx1"/>
                </a:solidFill>
                <a:latin typeface="+mn-ea"/>
                <a:ea typeface="+mn-ea"/>
                <a:cs typeface="+mn-cs"/>
              </a:rPr>
              <a:t>この日</a:t>
            </a:r>
            <a:r>
              <a:rPr lang="ja-JP" altLang="ja-JP" sz="1200" kern="1200" dirty="0" smtClean="0">
                <a:solidFill>
                  <a:schemeClr val="tx1"/>
                </a:solidFill>
                <a:latin typeface="+mn-ea"/>
                <a:ea typeface="+mn-ea"/>
                <a:cs typeface="+mn-cs"/>
              </a:rPr>
              <a:t>、初めての訪問診療</a:t>
            </a:r>
            <a:r>
              <a:rPr lang="ja-JP" altLang="en-US" sz="1200" kern="1200" dirty="0" smtClean="0">
                <a:solidFill>
                  <a:schemeClr val="tx1"/>
                </a:solidFill>
                <a:latin typeface="+mn-ea"/>
                <a:ea typeface="+mn-ea"/>
                <a:cs typeface="+mn-cs"/>
              </a:rPr>
              <a:t>でした</a:t>
            </a:r>
            <a:r>
              <a:rPr lang="ja-JP" altLang="ja-JP" sz="1200" kern="1200" dirty="0" smtClean="0">
                <a:solidFill>
                  <a:schemeClr val="tx1"/>
                </a:solidFill>
                <a:latin typeface="+mn-ea"/>
                <a:ea typeface="+mn-ea"/>
                <a:cs typeface="+mn-cs"/>
              </a:rPr>
              <a:t>が</a:t>
            </a:r>
            <a:r>
              <a:rPr lang="ja-JP" altLang="en-US" sz="1200" kern="1200" dirty="0" smtClean="0">
                <a:solidFill>
                  <a:schemeClr val="tx1"/>
                </a:solidFill>
                <a:latin typeface="+mn-ea"/>
                <a:ea typeface="+mn-ea"/>
                <a:cs typeface="+mn-cs"/>
              </a:rPr>
              <a:t>、</a:t>
            </a:r>
            <a:r>
              <a:rPr lang="ja-JP" altLang="ja-JP" sz="1200" kern="1200" dirty="0" smtClean="0">
                <a:solidFill>
                  <a:schemeClr val="tx1"/>
                </a:solidFill>
                <a:latin typeface="+mn-ea"/>
                <a:ea typeface="+mn-ea"/>
                <a:cs typeface="+mn-cs"/>
              </a:rPr>
              <a:t>一週間前よりベッドで寝ていることが多くなったそうです。</a:t>
            </a:r>
          </a:p>
          <a:p>
            <a:r>
              <a:rPr lang="ja-JP" altLang="ja-JP" sz="1200" kern="1200" dirty="0" smtClean="0">
                <a:solidFill>
                  <a:schemeClr val="tx1"/>
                </a:solidFill>
                <a:latin typeface="+mn-ea"/>
                <a:ea typeface="+mn-ea"/>
                <a:cs typeface="+mn-cs"/>
              </a:rPr>
              <a:t>本人さんは「私はずっと家に居たい」とお話されて</a:t>
            </a:r>
            <a:r>
              <a:rPr lang="ja-JP" altLang="en-US" sz="1200" kern="1200" dirty="0" smtClean="0">
                <a:solidFill>
                  <a:schemeClr val="tx1"/>
                </a:solidFill>
                <a:latin typeface="+mn-ea"/>
                <a:ea typeface="+mn-ea"/>
                <a:cs typeface="+mn-cs"/>
              </a:rPr>
              <a:t>　</a:t>
            </a:r>
            <a:r>
              <a:rPr lang="ja-JP" altLang="ja-JP" sz="1200" kern="1200" dirty="0" smtClean="0">
                <a:solidFill>
                  <a:schemeClr val="tx1"/>
                </a:solidFill>
                <a:latin typeface="+mn-ea"/>
                <a:ea typeface="+mn-ea"/>
                <a:cs typeface="+mn-cs"/>
              </a:rPr>
              <a:t>意思は明確です。</a:t>
            </a:r>
          </a:p>
          <a:p>
            <a:r>
              <a:rPr lang="ja-JP" altLang="ja-JP" sz="1200" kern="1200" dirty="0" smtClean="0">
                <a:solidFill>
                  <a:schemeClr val="tx1"/>
                </a:solidFill>
                <a:latin typeface="+mn-ea"/>
                <a:ea typeface="+mn-ea"/>
                <a:cs typeface="+mn-cs"/>
              </a:rPr>
              <a:t>介護保険は申請されていましたので、早速、明後日に</a:t>
            </a:r>
            <a:r>
              <a:rPr lang="ja-JP" altLang="en-US" sz="1200" kern="1200" dirty="0" smtClean="0">
                <a:solidFill>
                  <a:schemeClr val="tx1"/>
                </a:solidFill>
                <a:latin typeface="+mn-ea"/>
                <a:ea typeface="+mn-ea"/>
                <a:cs typeface="+mn-cs"/>
              </a:rPr>
              <a:t>　</a:t>
            </a:r>
            <a:r>
              <a:rPr lang="ja-JP" altLang="ja-JP" sz="1200" kern="1200" dirty="0" smtClean="0">
                <a:solidFill>
                  <a:schemeClr val="tx1"/>
                </a:solidFill>
                <a:latin typeface="+mn-ea"/>
                <a:ea typeface="+mn-ea"/>
                <a:cs typeface="+mn-cs"/>
              </a:rPr>
              <a:t>自宅にて</a:t>
            </a:r>
            <a:r>
              <a:rPr lang="ja-JP" altLang="en-US" sz="1200" kern="1200" dirty="0" smtClean="0">
                <a:solidFill>
                  <a:schemeClr val="tx1"/>
                </a:solidFill>
                <a:latin typeface="+mn-ea"/>
                <a:ea typeface="+mn-ea"/>
                <a:cs typeface="+mn-cs"/>
              </a:rPr>
              <a:t>　</a:t>
            </a:r>
            <a:r>
              <a:rPr lang="ja-JP" altLang="ja-JP" sz="1200" kern="1200" dirty="0" smtClean="0">
                <a:solidFill>
                  <a:schemeClr val="tx1"/>
                </a:solidFill>
                <a:latin typeface="+mn-ea"/>
                <a:ea typeface="+mn-ea"/>
                <a:cs typeface="+mn-cs"/>
              </a:rPr>
              <a:t>サービス担当者会議</a:t>
            </a:r>
            <a:r>
              <a:rPr lang="ja-JP" altLang="en-US" sz="1200" kern="1200" dirty="0" smtClean="0">
                <a:solidFill>
                  <a:schemeClr val="tx1"/>
                </a:solidFill>
                <a:latin typeface="+mn-ea"/>
                <a:ea typeface="+mn-ea"/>
                <a:cs typeface="+mn-cs"/>
              </a:rPr>
              <a:t>が開催される</a:t>
            </a:r>
            <a:r>
              <a:rPr lang="ja-JP" altLang="ja-JP" sz="1200" kern="1200" dirty="0" smtClean="0">
                <a:solidFill>
                  <a:schemeClr val="tx1"/>
                </a:solidFill>
                <a:latin typeface="+mn-ea"/>
                <a:ea typeface="+mn-ea"/>
                <a:cs typeface="+mn-cs"/>
              </a:rPr>
              <a:t>予定</a:t>
            </a:r>
            <a:r>
              <a:rPr lang="ja-JP" altLang="en-US" sz="1200" kern="1200" dirty="0" smtClean="0">
                <a:solidFill>
                  <a:schemeClr val="tx1"/>
                </a:solidFill>
                <a:latin typeface="+mn-ea"/>
                <a:ea typeface="+mn-ea"/>
                <a:cs typeface="+mn-cs"/>
              </a:rPr>
              <a:t>でした</a:t>
            </a:r>
            <a:r>
              <a:rPr lang="ja-JP" altLang="ja-JP" sz="1200" kern="1200" dirty="0" smtClean="0">
                <a:solidFill>
                  <a:schemeClr val="tx1"/>
                </a:solidFill>
                <a:latin typeface="+mn-ea"/>
                <a:ea typeface="+mn-ea"/>
                <a:cs typeface="+mn-cs"/>
              </a:rPr>
              <a:t>。</a:t>
            </a:r>
          </a:p>
          <a:p>
            <a:r>
              <a:rPr lang="en-US" altLang="ja-JP" sz="1200" kern="1200" dirty="0" smtClean="0">
                <a:solidFill>
                  <a:schemeClr val="tx1"/>
                </a:solidFill>
                <a:latin typeface="+mn-ea"/>
                <a:ea typeface="+mn-ea"/>
                <a:cs typeface="+mn-cs"/>
              </a:rPr>
              <a:t> </a:t>
            </a:r>
            <a:endParaRPr lang="ja-JP" altLang="ja-JP" sz="1200" kern="1200" dirty="0" smtClean="0">
              <a:solidFill>
                <a:schemeClr val="tx1"/>
              </a:solidFill>
              <a:latin typeface="+mn-ea"/>
              <a:ea typeface="+mn-ea"/>
              <a:cs typeface="+mn-cs"/>
            </a:endParaRPr>
          </a:p>
          <a:p>
            <a:r>
              <a:rPr lang="ja-JP" altLang="ja-JP" sz="1200" kern="1200" dirty="0" smtClean="0">
                <a:solidFill>
                  <a:schemeClr val="tx1"/>
                </a:solidFill>
                <a:latin typeface="+mn-ea"/>
                <a:ea typeface="+mn-ea"/>
                <a:cs typeface="+mn-cs"/>
              </a:rPr>
              <a:t>しかし、</a:t>
            </a:r>
            <a:r>
              <a:rPr lang="ja-JP" altLang="en-US" sz="1200" kern="1200" dirty="0" smtClean="0">
                <a:solidFill>
                  <a:schemeClr val="tx1"/>
                </a:solidFill>
                <a:latin typeface="+mn-ea"/>
                <a:ea typeface="+mn-ea"/>
                <a:cs typeface="+mn-cs"/>
              </a:rPr>
              <a:t>この日</a:t>
            </a:r>
            <a:r>
              <a:rPr lang="ja-JP" altLang="ja-JP" sz="1200" kern="1200" dirty="0" smtClean="0">
                <a:solidFill>
                  <a:schemeClr val="tx1"/>
                </a:solidFill>
                <a:latin typeface="+mn-ea"/>
                <a:ea typeface="+mn-ea"/>
                <a:cs typeface="+mn-cs"/>
              </a:rPr>
              <a:t>「しんどい、しんどい」と言っていると</a:t>
            </a:r>
            <a:r>
              <a:rPr lang="ja-JP" altLang="en-US" sz="1200" kern="1200" dirty="0" smtClean="0">
                <a:solidFill>
                  <a:schemeClr val="tx1"/>
                </a:solidFill>
                <a:latin typeface="+mn-ea"/>
                <a:ea typeface="+mn-ea"/>
                <a:cs typeface="+mn-cs"/>
              </a:rPr>
              <a:t>　在宅主治医</a:t>
            </a:r>
            <a:r>
              <a:rPr lang="ja-JP" altLang="ja-JP" sz="1200" kern="1200" dirty="0" smtClean="0">
                <a:solidFill>
                  <a:schemeClr val="tx1"/>
                </a:solidFill>
                <a:latin typeface="+mn-ea"/>
                <a:ea typeface="+mn-ea"/>
                <a:cs typeface="+mn-cs"/>
              </a:rPr>
              <a:t>に連絡があり</a:t>
            </a:r>
            <a:r>
              <a:rPr lang="ja-JP" altLang="en-US" sz="1200" kern="1200" dirty="0" smtClean="0">
                <a:solidFill>
                  <a:schemeClr val="tx1"/>
                </a:solidFill>
                <a:latin typeface="+mn-ea"/>
                <a:ea typeface="+mn-ea"/>
                <a:cs typeface="+mn-cs"/>
              </a:rPr>
              <a:t>　</a:t>
            </a:r>
            <a:r>
              <a:rPr lang="ja-JP" altLang="ja-JP" sz="1200" kern="1200" dirty="0" smtClean="0">
                <a:solidFill>
                  <a:schemeClr val="tx1"/>
                </a:solidFill>
                <a:latin typeface="+mn-ea"/>
                <a:ea typeface="+mn-ea"/>
                <a:cs typeface="+mn-cs"/>
              </a:rPr>
              <a:t>往診</a:t>
            </a:r>
            <a:r>
              <a:rPr lang="ja-JP" altLang="en-US" sz="1200" kern="1200" dirty="0" smtClean="0">
                <a:solidFill>
                  <a:schemeClr val="tx1"/>
                </a:solidFill>
                <a:latin typeface="+mn-ea"/>
                <a:ea typeface="+mn-ea"/>
                <a:cs typeface="+mn-cs"/>
              </a:rPr>
              <a:t>され</a:t>
            </a:r>
            <a:r>
              <a:rPr lang="ja-JP" altLang="ja-JP" sz="1200" kern="1200" dirty="0" smtClean="0">
                <a:solidFill>
                  <a:schemeClr val="tx1"/>
                </a:solidFill>
                <a:latin typeface="+mn-ea"/>
                <a:ea typeface="+mn-ea"/>
                <a:cs typeface="+mn-cs"/>
              </a:rPr>
              <a:t>ました。</a:t>
            </a:r>
          </a:p>
          <a:p>
            <a:r>
              <a:rPr lang="ja-JP" altLang="ja-JP" sz="1200" kern="1200" dirty="0" smtClean="0">
                <a:solidFill>
                  <a:schemeClr val="tx1"/>
                </a:solidFill>
                <a:latin typeface="+mn-ea"/>
                <a:ea typeface="+mn-ea"/>
                <a:cs typeface="+mn-cs"/>
              </a:rPr>
              <a:t>がんの終末期には</a:t>
            </a:r>
            <a:r>
              <a:rPr lang="ja-JP" altLang="en-US" sz="1200" kern="1200" dirty="0" smtClean="0">
                <a:solidFill>
                  <a:schemeClr val="tx1"/>
                </a:solidFill>
                <a:latin typeface="+mn-ea"/>
                <a:ea typeface="+mn-ea"/>
                <a:cs typeface="+mn-cs"/>
              </a:rPr>
              <a:t>　</a:t>
            </a:r>
            <a:r>
              <a:rPr lang="ja-JP" altLang="ja-JP" sz="1200" kern="1200" dirty="0" smtClean="0">
                <a:solidFill>
                  <a:schemeClr val="tx1"/>
                </a:solidFill>
                <a:latin typeface="+mn-ea"/>
                <a:ea typeface="+mn-ea"/>
                <a:cs typeface="+mn-cs"/>
              </a:rPr>
              <a:t>倦怠感が出現しますが、</a:t>
            </a:r>
            <a:r>
              <a:rPr lang="ja-JP" altLang="en-US" sz="1200" kern="1200" dirty="0" smtClean="0">
                <a:solidFill>
                  <a:schemeClr val="tx1"/>
                </a:solidFill>
                <a:latin typeface="+mn-ea"/>
                <a:ea typeface="+mn-ea"/>
                <a:cs typeface="+mn-cs"/>
              </a:rPr>
              <a:t>当地区では　</a:t>
            </a:r>
            <a:r>
              <a:rPr lang="ja-JP" altLang="ja-JP" sz="1200" kern="1200" dirty="0" smtClean="0">
                <a:solidFill>
                  <a:schemeClr val="tx1"/>
                </a:solidFill>
                <a:latin typeface="+mn-ea"/>
                <a:ea typeface="+mn-ea"/>
                <a:cs typeface="+mn-cs"/>
              </a:rPr>
              <a:t>医療用麻薬で対応することが多いです。</a:t>
            </a:r>
          </a:p>
          <a:p>
            <a:r>
              <a:rPr lang="ja-JP" altLang="ja-JP" sz="1200" kern="1200" dirty="0" smtClean="0">
                <a:solidFill>
                  <a:schemeClr val="tx1"/>
                </a:solidFill>
                <a:latin typeface="+mn-ea"/>
                <a:ea typeface="+mn-ea"/>
                <a:cs typeface="+mn-cs"/>
              </a:rPr>
              <a:t>急なことでしたので</a:t>
            </a:r>
            <a:r>
              <a:rPr lang="ja-JP" altLang="en-US" sz="1200" kern="1200" dirty="0" smtClean="0">
                <a:solidFill>
                  <a:schemeClr val="tx1"/>
                </a:solidFill>
                <a:latin typeface="+mn-ea"/>
                <a:ea typeface="+mn-ea"/>
                <a:cs typeface="+mn-cs"/>
              </a:rPr>
              <a:t>　</a:t>
            </a:r>
            <a:r>
              <a:rPr lang="ja-JP" altLang="ja-JP" sz="1200" kern="1200" dirty="0" smtClean="0">
                <a:solidFill>
                  <a:schemeClr val="tx1"/>
                </a:solidFill>
                <a:latin typeface="+mn-ea"/>
                <a:ea typeface="+mn-ea"/>
                <a:cs typeface="+mn-cs"/>
              </a:rPr>
              <a:t>手持ちの頓服などはありません。</a:t>
            </a:r>
          </a:p>
          <a:p>
            <a:r>
              <a:rPr lang="en-US" altLang="ja-JP" sz="1200" kern="1200" dirty="0" smtClean="0">
                <a:solidFill>
                  <a:schemeClr val="tx1"/>
                </a:solidFill>
                <a:latin typeface="+mn-ea"/>
                <a:ea typeface="+mn-ea"/>
                <a:cs typeface="+mn-cs"/>
              </a:rPr>
              <a:t> </a:t>
            </a:r>
            <a:endParaRPr lang="ja-JP" altLang="ja-JP" sz="1200" kern="1200" dirty="0" smtClean="0">
              <a:solidFill>
                <a:schemeClr val="tx1"/>
              </a:solidFill>
              <a:latin typeface="+mn-ea"/>
              <a:ea typeface="+mn-ea"/>
              <a:cs typeface="+mn-cs"/>
            </a:endParaRPr>
          </a:p>
          <a:p>
            <a:r>
              <a:rPr lang="ja-JP" altLang="en-US" sz="1200" kern="1200" dirty="0" smtClean="0">
                <a:solidFill>
                  <a:schemeClr val="tx1"/>
                </a:solidFill>
                <a:latin typeface="+mn-ea"/>
                <a:ea typeface="+mn-ea"/>
                <a:cs typeface="+mn-cs"/>
              </a:rPr>
              <a:t>緊急</a:t>
            </a:r>
            <a:r>
              <a:rPr lang="ja-JP" altLang="ja-JP" sz="1200" kern="1200" dirty="0" smtClean="0">
                <a:solidFill>
                  <a:schemeClr val="tx1"/>
                </a:solidFill>
                <a:latin typeface="+mn-ea"/>
                <a:ea typeface="+mn-ea"/>
                <a:cs typeface="+mn-cs"/>
              </a:rPr>
              <a:t>配達しました。</a:t>
            </a:r>
            <a:endParaRPr lang="en-US" altLang="ja-JP" sz="1200" kern="1200" dirty="0" smtClean="0">
              <a:solidFill>
                <a:schemeClr val="tx1"/>
              </a:solidFill>
              <a:latin typeface="+mn-ea"/>
              <a:ea typeface="+mn-ea"/>
              <a:cs typeface="+mn-cs"/>
            </a:endParaRPr>
          </a:p>
          <a:p>
            <a:endParaRPr lang="ja-JP" altLang="ja-JP" sz="1200" kern="1200" dirty="0" smtClean="0">
              <a:solidFill>
                <a:schemeClr val="tx1"/>
              </a:solidFill>
              <a:latin typeface="+mn-ea"/>
              <a:ea typeface="+mn-ea"/>
              <a:cs typeface="+mn-cs"/>
            </a:endParaRPr>
          </a:p>
          <a:p>
            <a:pPr>
              <a:buFont typeface="Arial" pitchFamily="34" charset="0"/>
              <a:buChar char="•"/>
            </a:pPr>
            <a:r>
              <a:rPr lang="ja-JP" altLang="ja-JP" sz="1200" kern="1200" dirty="0" smtClean="0">
                <a:solidFill>
                  <a:schemeClr val="tx1"/>
                </a:solidFill>
                <a:latin typeface="+mn-ea"/>
                <a:ea typeface="+mn-ea"/>
                <a:cs typeface="+mn-cs"/>
              </a:rPr>
              <a:t>医療用麻薬について</a:t>
            </a:r>
          </a:p>
          <a:p>
            <a:pPr>
              <a:buFont typeface="Arial" pitchFamily="34" charset="0"/>
              <a:buChar char="•"/>
            </a:pPr>
            <a:r>
              <a:rPr lang="ja-JP" altLang="ja-JP" sz="1200" kern="1200" dirty="0" smtClean="0">
                <a:solidFill>
                  <a:schemeClr val="tx1"/>
                </a:solidFill>
                <a:latin typeface="+mn-ea"/>
                <a:ea typeface="+mn-ea"/>
                <a:cs typeface="+mn-cs"/>
              </a:rPr>
              <a:t>頓服の使用方法</a:t>
            </a:r>
          </a:p>
          <a:p>
            <a:pPr>
              <a:buFont typeface="Arial" pitchFamily="34" charset="0"/>
              <a:buChar char="•"/>
            </a:pPr>
            <a:r>
              <a:rPr lang="ja-JP" altLang="ja-JP" sz="1200" kern="1200" dirty="0" smtClean="0">
                <a:solidFill>
                  <a:schemeClr val="tx1"/>
                </a:solidFill>
                <a:latin typeface="+mn-ea"/>
                <a:ea typeface="+mn-ea"/>
                <a:cs typeface="+mn-cs"/>
              </a:rPr>
              <a:t>使用時間の記載</a:t>
            </a:r>
          </a:p>
          <a:p>
            <a:r>
              <a:rPr lang="ja-JP" altLang="ja-JP" sz="1200" kern="1200" dirty="0" smtClean="0">
                <a:solidFill>
                  <a:schemeClr val="tx1"/>
                </a:solidFill>
                <a:latin typeface="+mn-ea"/>
                <a:ea typeface="+mn-ea"/>
                <a:cs typeface="+mn-cs"/>
              </a:rPr>
              <a:t>など</a:t>
            </a:r>
            <a:r>
              <a:rPr lang="ja-JP" altLang="en-US" sz="1200" kern="1200" dirty="0" smtClean="0">
                <a:solidFill>
                  <a:schemeClr val="tx1"/>
                </a:solidFill>
                <a:latin typeface="+mn-ea"/>
                <a:ea typeface="+mn-ea"/>
                <a:cs typeface="+mn-cs"/>
              </a:rPr>
              <a:t>、</a:t>
            </a:r>
            <a:r>
              <a:rPr lang="ja-JP" altLang="ja-JP" sz="1200" kern="1200" dirty="0" smtClean="0">
                <a:solidFill>
                  <a:schemeClr val="tx1"/>
                </a:solidFill>
                <a:latin typeface="+mn-ea"/>
                <a:ea typeface="+mn-ea"/>
                <a:cs typeface="+mn-cs"/>
              </a:rPr>
              <a:t>夜中に</a:t>
            </a:r>
            <a:r>
              <a:rPr lang="ja-JP" altLang="en-US" sz="1200" kern="1200" dirty="0" smtClean="0">
                <a:solidFill>
                  <a:schemeClr val="tx1"/>
                </a:solidFill>
                <a:latin typeface="+mn-ea"/>
                <a:ea typeface="+mn-ea"/>
                <a:cs typeface="+mn-cs"/>
              </a:rPr>
              <a:t>　</a:t>
            </a:r>
            <a:r>
              <a:rPr lang="ja-JP" altLang="ja-JP" sz="1200" kern="1200" dirty="0" smtClean="0">
                <a:solidFill>
                  <a:schemeClr val="tx1"/>
                </a:solidFill>
                <a:latin typeface="+mn-ea"/>
                <a:ea typeface="+mn-ea"/>
                <a:cs typeface="+mn-cs"/>
              </a:rPr>
              <a:t>ご家族に</a:t>
            </a:r>
            <a:r>
              <a:rPr lang="ja-JP" altLang="en-US" sz="1200" kern="1200" dirty="0" smtClean="0">
                <a:solidFill>
                  <a:schemeClr val="tx1"/>
                </a:solidFill>
                <a:latin typeface="+mn-ea"/>
                <a:ea typeface="+mn-ea"/>
                <a:cs typeface="+mn-cs"/>
              </a:rPr>
              <a:t>　</a:t>
            </a:r>
            <a:r>
              <a:rPr lang="ja-JP" altLang="ja-JP" sz="1200" kern="1200" dirty="0" smtClean="0">
                <a:solidFill>
                  <a:schemeClr val="tx1"/>
                </a:solidFill>
                <a:latin typeface="+mn-ea"/>
                <a:ea typeface="+mn-ea"/>
                <a:cs typeface="+mn-cs"/>
              </a:rPr>
              <a:t>服薬指導を</a:t>
            </a:r>
            <a:r>
              <a:rPr lang="ja-JP" altLang="en-US" sz="1200" kern="1200" dirty="0" smtClean="0">
                <a:solidFill>
                  <a:schemeClr val="tx1"/>
                </a:solidFill>
                <a:latin typeface="+mn-ea"/>
                <a:ea typeface="+mn-ea"/>
                <a:cs typeface="+mn-cs"/>
              </a:rPr>
              <a:t>しました</a:t>
            </a:r>
            <a:r>
              <a:rPr lang="ja-JP" altLang="ja-JP" sz="1200" kern="1200" dirty="0" smtClean="0">
                <a:solidFill>
                  <a:schemeClr val="tx1"/>
                </a:solidFill>
                <a:latin typeface="+mn-ea"/>
                <a:ea typeface="+mn-ea"/>
                <a:cs typeface="+mn-cs"/>
              </a:rPr>
              <a:t>。</a:t>
            </a:r>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C15BC522-8BA4-4E5C-8194-0DEAC5847501}" type="slidenum">
              <a:rPr lang="en-US" altLang="ja-JP" smtClean="0"/>
              <a:pPr>
                <a:defRPr/>
              </a:pPr>
              <a:t>45</a:t>
            </a:fld>
            <a:endParaRPr lang="en-US" altLang="ja-JP"/>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latin typeface="+mn-ea"/>
                <a:ea typeface="+mn-ea"/>
              </a:rPr>
              <a:t>褥瘡のケアにおいても、処置は看護師が、シッティングはセラピストが、そして、薬剤やドレッシングの選択・使用方法には、薬剤師の関与が必要となってきます。</a:t>
            </a:r>
            <a:endParaRPr kumimoji="1" lang="en-US" altLang="ja-JP" dirty="0" smtClean="0">
              <a:latin typeface="+mn-ea"/>
              <a:ea typeface="+mn-ea"/>
            </a:endParaRPr>
          </a:p>
          <a:p>
            <a:r>
              <a:rPr kumimoji="1" lang="ja-JP" altLang="en-US" dirty="0" smtClean="0">
                <a:latin typeface="+mn-ea"/>
                <a:ea typeface="+mn-ea"/>
              </a:rPr>
              <a:t>管理栄養士や、訪問入浴、もちろん、家族も含め、多職種の協働により、初めて、このような改善をみることができます。</a:t>
            </a:r>
            <a:endParaRPr kumimoji="1" lang="en-US" altLang="ja-JP" dirty="0" smtClean="0">
              <a:latin typeface="+mn-ea"/>
              <a:ea typeface="+mn-ea"/>
            </a:endParaRPr>
          </a:p>
          <a:p>
            <a:endParaRPr kumimoji="1" lang="en-US" altLang="ja-JP" dirty="0" smtClean="0"/>
          </a:p>
        </p:txBody>
      </p:sp>
      <p:sp>
        <p:nvSpPr>
          <p:cNvPr id="4" name="スライド番号プレースホルダ 3"/>
          <p:cNvSpPr>
            <a:spLocks noGrp="1"/>
          </p:cNvSpPr>
          <p:nvPr>
            <p:ph type="sldNum" sz="quarter" idx="10"/>
          </p:nvPr>
        </p:nvSpPr>
        <p:spPr/>
        <p:txBody>
          <a:bodyPr/>
          <a:lstStyle/>
          <a:p>
            <a:pPr>
              <a:defRPr/>
            </a:pPr>
            <a:fld id="{C15BC522-8BA4-4E5C-8194-0DEAC5847501}" type="slidenum">
              <a:rPr lang="en-US" altLang="ja-JP" smtClean="0"/>
              <a:pPr>
                <a:defRPr/>
              </a:pPr>
              <a:t>46</a:t>
            </a:fld>
            <a:endParaRPr lang="en-US" altLang="ja-JP"/>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latin typeface="+mn-ea"/>
                <a:ea typeface="+mn-ea"/>
              </a:rPr>
              <a:t>これは、私どもの　店内の風景です。</a:t>
            </a:r>
            <a:endParaRPr kumimoji="1" lang="en-US" altLang="ja-JP" dirty="0" smtClean="0">
              <a:latin typeface="+mn-ea"/>
              <a:ea typeface="+mn-ea"/>
            </a:endParaRPr>
          </a:p>
          <a:p>
            <a:r>
              <a:rPr kumimoji="1" lang="ja-JP" altLang="en-US" dirty="0" smtClean="0">
                <a:latin typeface="+mn-ea"/>
                <a:ea typeface="+mn-ea"/>
              </a:rPr>
              <a:t>おむつや、衛生材料、医療材料なども　数多く販売しております。</a:t>
            </a:r>
            <a:endParaRPr kumimoji="1" lang="en-US" altLang="ja-JP" dirty="0" smtClean="0">
              <a:latin typeface="+mn-ea"/>
              <a:ea typeface="+mn-ea"/>
            </a:endParaRPr>
          </a:p>
          <a:p>
            <a:r>
              <a:rPr kumimoji="1" lang="ja-JP" altLang="en-US" dirty="0" smtClean="0">
                <a:latin typeface="+mn-ea"/>
                <a:ea typeface="+mn-ea"/>
              </a:rPr>
              <a:t>これらも、ホームヘルパーさんや　訪問看護師さんと　連携することにより、おひとりおひとりの患者さんにとって　最適のものを選定することが可能となります。</a:t>
            </a:r>
            <a:endParaRPr kumimoji="1" lang="ja-JP" altLang="en-US" dirty="0">
              <a:latin typeface="+mn-ea"/>
              <a:ea typeface="+mn-ea"/>
            </a:endParaRPr>
          </a:p>
        </p:txBody>
      </p:sp>
      <p:sp>
        <p:nvSpPr>
          <p:cNvPr id="4" name="スライド番号プレースホルダ 3"/>
          <p:cNvSpPr>
            <a:spLocks noGrp="1"/>
          </p:cNvSpPr>
          <p:nvPr>
            <p:ph type="sldNum" sz="quarter" idx="10"/>
          </p:nvPr>
        </p:nvSpPr>
        <p:spPr/>
        <p:txBody>
          <a:bodyPr/>
          <a:lstStyle/>
          <a:p>
            <a:pPr>
              <a:defRPr/>
            </a:pPr>
            <a:fld id="{C3A518A6-7F40-406C-8260-6A66D102A509}" type="slidenum">
              <a:rPr lang="ja-JP" altLang="en-US" smtClean="0"/>
              <a:pPr>
                <a:defRPr/>
              </a:pPr>
              <a:t>47</a:t>
            </a:fld>
            <a:endParaRPr lang="ja-JP"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latin typeface="+mn-ea"/>
                <a:ea typeface="+mn-ea"/>
              </a:rPr>
              <a:t>また、管理栄養士による、栄養相談も行っています。</a:t>
            </a:r>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彼女たちが作成した介護食のレシピ集は、患者家族さんだけではなく、施設の方にも好評です。</a:t>
            </a:r>
            <a:endParaRPr kumimoji="1" lang="ja-JP" altLang="en-US" dirty="0">
              <a:latin typeface="+mn-ea"/>
              <a:ea typeface="+mn-ea"/>
            </a:endParaRPr>
          </a:p>
        </p:txBody>
      </p:sp>
      <p:sp>
        <p:nvSpPr>
          <p:cNvPr id="4" name="スライド番号プレースホルダ 3"/>
          <p:cNvSpPr>
            <a:spLocks noGrp="1"/>
          </p:cNvSpPr>
          <p:nvPr>
            <p:ph type="sldNum" sz="quarter" idx="10"/>
          </p:nvPr>
        </p:nvSpPr>
        <p:spPr/>
        <p:txBody>
          <a:bodyPr/>
          <a:lstStyle/>
          <a:p>
            <a:pPr>
              <a:defRPr/>
            </a:pPr>
            <a:fld id="{C3A518A6-7F40-406C-8260-6A66D102A509}" type="slidenum">
              <a:rPr lang="ja-JP" altLang="en-US" smtClean="0"/>
              <a:pPr>
                <a:defRPr/>
              </a:pPr>
              <a:t>48</a:t>
            </a:fld>
            <a:endParaRPr lang="ja-JP"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　</a:t>
            </a:r>
            <a:r>
              <a:rPr kumimoji="1" lang="ja-JP" altLang="en-US" dirty="0" smtClean="0">
                <a:latin typeface="+mn-ea"/>
                <a:ea typeface="+mn-ea"/>
              </a:rPr>
              <a:t>そして、これが、私どもの地域で活用している「おくすり手帳」です。</a:t>
            </a:r>
            <a:endParaRPr kumimoji="1" lang="en-US" altLang="ja-JP" dirty="0" smtClean="0">
              <a:latin typeface="+mn-ea"/>
              <a:ea typeface="+mn-ea"/>
            </a:endParaRPr>
          </a:p>
          <a:p>
            <a:endParaRPr kumimoji="1" lang="en-US" altLang="ja-JP" dirty="0" smtClean="0">
              <a:latin typeface="+mn-ea"/>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sz="1200" kern="1200" dirty="0" smtClean="0">
                <a:solidFill>
                  <a:schemeClr val="tx1"/>
                </a:solidFill>
                <a:latin typeface="+mn-ea"/>
                <a:ea typeface="+mn-ea"/>
                <a:cs typeface="+mn-cs"/>
              </a:rPr>
              <a:t>　</a:t>
            </a:r>
            <a:r>
              <a:rPr lang="ja-JP" altLang="ja-JP" sz="1200" kern="1200" dirty="0" smtClean="0">
                <a:solidFill>
                  <a:schemeClr val="tx1"/>
                </a:solidFill>
                <a:latin typeface="+mn-ea"/>
                <a:ea typeface="+mn-ea"/>
                <a:cs typeface="+mn-cs"/>
              </a:rPr>
              <a:t>診療所に通院している患者さん</a:t>
            </a:r>
            <a:r>
              <a:rPr lang="ja-JP" altLang="en-US" sz="1200" kern="1200" dirty="0" smtClean="0">
                <a:solidFill>
                  <a:schemeClr val="tx1"/>
                </a:solidFill>
                <a:latin typeface="+mn-ea"/>
                <a:ea typeface="+mn-ea"/>
                <a:cs typeface="+mn-cs"/>
              </a:rPr>
              <a:t>の</a:t>
            </a:r>
            <a:r>
              <a:rPr lang="ja-JP" altLang="ja-JP" sz="1200" kern="1200" dirty="0" smtClean="0">
                <a:solidFill>
                  <a:schemeClr val="tx1"/>
                </a:solidFill>
                <a:latin typeface="+mn-ea"/>
                <a:ea typeface="+mn-ea"/>
                <a:cs typeface="+mn-cs"/>
              </a:rPr>
              <a:t>お薬手帳に</a:t>
            </a:r>
            <a:r>
              <a:rPr lang="ja-JP" altLang="en-US" sz="1200" kern="1200" dirty="0" smtClean="0">
                <a:solidFill>
                  <a:schemeClr val="tx1"/>
                </a:solidFill>
                <a:latin typeface="+mn-ea"/>
                <a:ea typeface="+mn-ea"/>
                <a:cs typeface="+mn-cs"/>
              </a:rPr>
              <a:t>は、</a:t>
            </a:r>
            <a:r>
              <a:rPr lang="ja-JP" altLang="ja-JP" sz="1200" kern="1200" dirty="0" smtClean="0">
                <a:solidFill>
                  <a:schemeClr val="tx1"/>
                </a:solidFill>
                <a:latin typeface="+mn-ea"/>
                <a:ea typeface="+mn-ea"/>
                <a:cs typeface="+mn-cs"/>
              </a:rPr>
              <a:t>電子カルテをプリントアウトしたものを貼付けてあります。このため、患者さんのお薬手帳が患者さん自身の「カルテ」そのものになっており、時間外の救急病院受診にはお薬手帳を持参するように伝えています。</a:t>
            </a:r>
            <a:endParaRPr lang="en-US" altLang="ja-JP" sz="1200" kern="1200" dirty="0" smtClean="0">
              <a:solidFill>
                <a:schemeClr val="tx1"/>
              </a:solidFill>
              <a:latin typeface="+mn-ea"/>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ja-JP" sz="1200" kern="1200" dirty="0" smtClean="0">
              <a:solidFill>
                <a:schemeClr val="tx1"/>
              </a:solidFill>
              <a:latin typeface="+mn-ea"/>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sz="1200" kern="1200" dirty="0" smtClean="0">
                <a:solidFill>
                  <a:schemeClr val="tx1"/>
                </a:solidFill>
                <a:latin typeface="+mn-ea"/>
                <a:ea typeface="+mn-ea"/>
                <a:cs typeface="+mn-cs"/>
              </a:rPr>
              <a:t>　保険薬局の薬剤師である私どもにとっても、診療の様子や検査値などがよくわかり、服薬管理・指導の質の向上につながっていると考えます。</a:t>
            </a:r>
            <a:endParaRPr lang="ja-JP" altLang="ja-JP" sz="1200" kern="1200" dirty="0" smtClean="0">
              <a:solidFill>
                <a:schemeClr val="tx1"/>
              </a:solidFill>
              <a:latin typeface="+mn-ea"/>
              <a:ea typeface="+mn-ea"/>
              <a:cs typeface="+mn-cs"/>
            </a:endParaRPr>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C15BC522-8BA4-4E5C-8194-0DEAC5847501}" type="slidenum">
              <a:rPr lang="en-US" altLang="ja-JP" smtClean="0"/>
              <a:pPr>
                <a:defRPr/>
              </a:pPr>
              <a:t>49</a:t>
            </a:fld>
            <a:endParaRPr lang="en-US" altLang="ja-JP"/>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　本年、２月２１日の暮らし欄で、</a:t>
            </a:r>
            <a:r>
              <a:rPr lang="ja-JP" altLang="en-US" sz="1200" i="0" kern="1200" dirty="0" smtClean="0">
                <a:solidFill>
                  <a:schemeClr val="tx1"/>
                </a:solidFill>
                <a:latin typeface="Arial" charset="0"/>
                <a:ea typeface="+mn-ea"/>
                <a:cs typeface="+mn-cs"/>
              </a:rPr>
              <a:t>地域を支える多職種の連携を　記事にしていただきました。</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C15BC522-8BA4-4E5C-8194-0DEAC5847501}" type="slidenum">
              <a:rPr lang="en-US" altLang="ja-JP" smtClean="0"/>
              <a:pPr>
                <a:defRPr/>
              </a:pPr>
              <a:t>5</a:t>
            </a:fld>
            <a:endParaRPr lang="en-US" altLang="ja-JP"/>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sz="1200" kern="1200" dirty="0" smtClean="0">
                <a:solidFill>
                  <a:schemeClr val="tx1"/>
                </a:solidFill>
                <a:latin typeface="+mn-ea"/>
                <a:ea typeface="+mn-ea"/>
                <a:cs typeface="+mn-cs"/>
              </a:rPr>
              <a:t>これは、サービス担当者会議の様子です。</a:t>
            </a:r>
            <a:endParaRPr lang="en-US" altLang="ja-JP" sz="1200" kern="1200" dirty="0" smtClean="0">
              <a:solidFill>
                <a:schemeClr val="tx1"/>
              </a:solidFill>
              <a:latin typeface="+mn-ea"/>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sz="1200" kern="1200" dirty="0" smtClean="0">
                <a:solidFill>
                  <a:schemeClr val="tx1"/>
                </a:solidFill>
                <a:latin typeface="+mn-ea"/>
                <a:ea typeface="+mn-ea"/>
                <a:cs typeface="+mn-cs"/>
              </a:rPr>
              <a:t>このときは、</a:t>
            </a:r>
            <a:r>
              <a:rPr lang="ja-JP" altLang="ja-JP" sz="1200" kern="1200" dirty="0" smtClean="0">
                <a:solidFill>
                  <a:schemeClr val="tx1"/>
                </a:solidFill>
                <a:latin typeface="+mn-ea"/>
                <a:ea typeface="+mn-ea"/>
                <a:cs typeface="+mn-cs"/>
              </a:rPr>
              <a:t>緊急時の連絡先や、バルーンカテーテルトラブルや</a:t>
            </a:r>
            <a:r>
              <a:rPr lang="ja-JP" altLang="en-US" sz="1200" kern="1200" dirty="0" smtClean="0">
                <a:solidFill>
                  <a:schemeClr val="tx1"/>
                </a:solidFill>
                <a:latin typeface="+mn-ea"/>
                <a:ea typeface="+mn-ea"/>
                <a:cs typeface="+mn-cs"/>
              </a:rPr>
              <a:t>　</a:t>
            </a:r>
            <a:r>
              <a:rPr lang="ja-JP" altLang="ja-JP" sz="1200" kern="1200" dirty="0" smtClean="0">
                <a:solidFill>
                  <a:schemeClr val="tx1"/>
                </a:solidFill>
                <a:latin typeface="+mn-ea"/>
                <a:ea typeface="+mn-ea"/>
                <a:cs typeface="+mn-cs"/>
              </a:rPr>
              <a:t>皮膚トラブルなど、普段気をつけることなどを確認し、</a:t>
            </a:r>
            <a:r>
              <a:rPr lang="ja-JP" altLang="en-US" sz="1200" kern="1200" dirty="0" smtClean="0">
                <a:solidFill>
                  <a:schemeClr val="tx1"/>
                </a:solidFill>
                <a:latin typeface="+mn-ea"/>
                <a:ea typeface="+mn-ea"/>
                <a:cs typeface="+mn-cs"/>
              </a:rPr>
              <a:t>また、</a:t>
            </a:r>
            <a:r>
              <a:rPr lang="ja-JP" altLang="ja-JP" sz="1200" kern="1200" dirty="0" smtClean="0">
                <a:solidFill>
                  <a:schemeClr val="tx1"/>
                </a:solidFill>
                <a:latin typeface="+mn-ea"/>
                <a:ea typeface="+mn-ea"/>
                <a:cs typeface="+mn-cs"/>
              </a:rPr>
              <a:t>なにかあったら</a:t>
            </a:r>
            <a:r>
              <a:rPr lang="ja-JP" altLang="en-US" sz="1200" kern="1200" dirty="0" smtClean="0">
                <a:solidFill>
                  <a:schemeClr val="tx1"/>
                </a:solidFill>
                <a:latin typeface="+mn-ea"/>
                <a:ea typeface="+mn-ea"/>
                <a:cs typeface="+mn-cs"/>
              </a:rPr>
              <a:t>医師</a:t>
            </a:r>
            <a:r>
              <a:rPr lang="ja-JP" altLang="ja-JP" sz="1200" kern="1200" dirty="0" smtClean="0">
                <a:solidFill>
                  <a:schemeClr val="tx1"/>
                </a:solidFill>
                <a:latin typeface="+mn-ea"/>
                <a:ea typeface="+mn-ea"/>
                <a:cs typeface="+mn-cs"/>
              </a:rPr>
              <a:t>に連絡をすること</a:t>
            </a:r>
            <a:r>
              <a:rPr lang="ja-JP" altLang="en-US" sz="1200" kern="1200" dirty="0" smtClean="0">
                <a:solidFill>
                  <a:schemeClr val="tx1"/>
                </a:solidFill>
                <a:latin typeface="+mn-ea"/>
                <a:ea typeface="+mn-ea"/>
                <a:cs typeface="+mn-cs"/>
              </a:rPr>
              <a:t>も　</a:t>
            </a:r>
            <a:r>
              <a:rPr lang="ja-JP" altLang="ja-JP" sz="1200" kern="1200" dirty="0" smtClean="0">
                <a:solidFill>
                  <a:schemeClr val="tx1"/>
                </a:solidFill>
                <a:latin typeface="+mn-ea"/>
                <a:ea typeface="+mn-ea"/>
                <a:cs typeface="+mn-cs"/>
              </a:rPr>
              <a:t>確認しました。</a:t>
            </a:r>
          </a:p>
          <a:p>
            <a:endParaRPr kumimoji="1" lang="en-US" altLang="ja-JP" dirty="0" smtClean="0">
              <a:latin typeface="+mn-ea"/>
              <a:ea typeface="+mn-ea"/>
            </a:endParaRPr>
          </a:p>
          <a:p>
            <a:endParaRPr kumimoji="1" lang="en-US" altLang="ja-JP" dirty="0" smtClean="0">
              <a:latin typeface="+mn-ea"/>
              <a:ea typeface="+mn-ea"/>
            </a:endParaRPr>
          </a:p>
          <a:p>
            <a:r>
              <a:rPr kumimoji="1" lang="ja-JP" altLang="en-US" dirty="0" smtClean="0">
                <a:latin typeface="+mn-ea"/>
                <a:ea typeface="+mn-ea"/>
              </a:rPr>
              <a:t>患者さんは、おひとりおひとり、必要とされる支援は違います。</a:t>
            </a:r>
            <a:endParaRPr kumimoji="1" lang="en-US" altLang="ja-JP" dirty="0" smtClean="0">
              <a:latin typeface="+mn-ea"/>
              <a:ea typeface="+mn-ea"/>
            </a:endParaRPr>
          </a:p>
          <a:p>
            <a:r>
              <a:rPr kumimoji="1" lang="ja-JP" altLang="en-US" dirty="0" smtClean="0">
                <a:latin typeface="+mn-ea"/>
                <a:ea typeface="+mn-ea"/>
              </a:rPr>
              <a:t>まだまだ発展途上のチーム永源寺ですが、けして立ち止まることはなく</a:t>
            </a:r>
            <a:r>
              <a:rPr kumimoji="1" lang="en-US" altLang="ja-JP" dirty="0" smtClean="0">
                <a:latin typeface="+mn-ea"/>
                <a:ea typeface="+mn-ea"/>
              </a:rPr>
              <a:t>『</a:t>
            </a:r>
            <a:r>
              <a:rPr kumimoji="1" lang="ja-JP" altLang="en-US" dirty="0" smtClean="0">
                <a:latin typeface="+mn-ea"/>
                <a:ea typeface="+mn-ea"/>
              </a:rPr>
              <a:t>進化あるのみ</a:t>
            </a:r>
            <a:r>
              <a:rPr kumimoji="1" lang="en-US" altLang="ja-JP" dirty="0" smtClean="0">
                <a:latin typeface="+mn-ea"/>
                <a:ea typeface="+mn-ea"/>
              </a:rPr>
              <a:t>』</a:t>
            </a:r>
            <a:r>
              <a:rPr kumimoji="1" lang="ja-JP" altLang="en-US" dirty="0" smtClean="0">
                <a:latin typeface="+mn-ea"/>
                <a:ea typeface="+mn-ea"/>
              </a:rPr>
              <a:t>を合言葉に連携・協働をしております。</a:t>
            </a:r>
            <a:endParaRPr kumimoji="1" lang="en-US" altLang="ja-JP" dirty="0" smtClean="0">
              <a:latin typeface="+mn-ea"/>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latin typeface="+mn-ea"/>
                <a:ea typeface="+mn-ea"/>
              </a:rPr>
              <a:t>その中で、私どもの日常業務が、地域で在宅療養する方に係わる　医師、看護師、ホームヘルパーなどの　私の大切な仲間にとって、薬物治療に関する負担を軽減出来ると　信じております。</a:t>
            </a:r>
            <a:endParaRPr lang="en-US" altLang="ja-JP" dirty="0" smtClean="0">
              <a:latin typeface="+mn-ea"/>
              <a:ea typeface="+mn-ea"/>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smtClean="0">
              <a:latin typeface="+mn-ea"/>
              <a:ea typeface="+mn-ea"/>
            </a:endParaRPr>
          </a:p>
          <a:p>
            <a:r>
              <a:rPr kumimoji="1" lang="ja-JP" altLang="en-US" dirty="0" smtClean="0">
                <a:latin typeface="+mn-ea"/>
                <a:ea typeface="+mn-ea"/>
              </a:rPr>
              <a:t>本日の私の話が、みなさま方の、明日からの生活に、なにかひとつでも参考になりましたら幸いです。</a:t>
            </a:r>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C15BC522-8BA4-4E5C-8194-0DEAC5847501}" type="slidenum">
              <a:rPr lang="en-US" altLang="ja-JP" smtClean="0"/>
              <a:pPr>
                <a:defRPr/>
              </a:pPr>
              <a:t>50</a:t>
            </a:fld>
            <a:endParaRPr lang="en-US" altLang="ja-JP"/>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C15BC522-8BA4-4E5C-8194-0DEAC5847501}" type="slidenum">
              <a:rPr lang="en-US" altLang="ja-JP" smtClean="0"/>
              <a:pPr>
                <a:defRPr/>
              </a:pPr>
              <a:t>51</a:t>
            </a:fld>
            <a:endParaRPr lang="en-US" altLang="ja-JP"/>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latin typeface="+mn-ea"/>
                <a:ea typeface="+mn-ea"/>
              </a:rPr>
              <a:t>これは、先週末、チーム永源寺が当番世話人をいたしました  本体の三方よし研究会の様子です。</a:t>
            </a:r>
            <a:endParaRPr kumimoji="1" lang="en-US" altLang="ja-JP" dirty="0" smtClean="0">
              <a:latin typeface="+mn-ea"/>
              <a:ea typeface="+mn-ea"/>
            </a:endParaRPr>
          </a:p>
          <a:p>
            <a:endParaRPr kumimoji="1" lang="en-US" altLang="ja-JP" dirty="0" smtClean="0">
              <a:latin typeface="+mn-ea"/>
              <a:ea typeface="+mn-ea"/>
            </a:endParaRPr>
          </a:p>
          <a:p>
            <a:pPr>
              <a:buFont typeface="Arial" pitchFamily="34" charset="0"/>
              <a:buChar char="•"/>
            </a:pPr>
            <a:r>
              <a:rPr kumimoji="1" lang="ja-JP" altLang="en-US" dirty="0" smtClean="0">
                <a:latin typeface="+mn-ea"/>
                <a:ea typeface="+mn-ea"/>
              </a:rPr>
              <a:t>受付</a:t>
            </a:r>
            <a:endParaRPr kumimoji="1" lang="en-US" altLang="ja-JP" dirty="0" smtClean="0">
              <a:latin typeface="+mn-ea"/>
              <a:ea typeface="+mn-ea"/>
            </a:endParaRPr>
          </a:p>
          <a:p>
            <a:pPr>
              <a:buFont typeface="Arial" pitchFamily="34" charset="0"/>
              <a:buChar char="•"/>
            </a:pPr>
            <a:r>
              <a:rPr kumimoji="1" lang="ja-JP" altLang="en-US" dirty="0" smtClean="0">
                <a:latin typeface="+mn-ea"/>
                <a:ea typeface="+mn-ea"/>
              </a:rPr>
              <a:t>チーム紹介</a:t>
            </a:r>
            <a:endParaRPr kumimoji="1" lang="en-US" altLang="ja-JP" dirty="0" smtClean="0">
              <a:latin typeface="+mn-ea"/>
              <a:ea typeface="+mn-ea"/>
            </a:endParaRPr>
          </a:p>
          <a:p>
            <a:pPr>
              <a:buFont typeface="Arial" pitchFamily="34" charset="0"/>
              <a:buChar char="•"/>
            </a:pPr>
            <a:r>
              <a:rPr kumimoji="1" lang="ja-JP" altLang="en-US" dirty="0" smtClean="0">
                <a:latin typeface="+mn-ea"/>
                <a:ea typeface="+mn-ea"/>
              </a:rPr>
              <a:t>ＧＷ</a:t>
            </a:r>
            <a:endParaRPr kumimoji="1" lang="en-US" altLang="ja-JP" dirty="0" smtClean="0">
              <a:latin typeface="+mn-ea"/>
              <a:ea typeface="+mn-ea"/>
            </a:endParaRPr>
          </a:p>
          <a:p>
            <a:pPr>
              <a:buFont typeface="Arial" pitchFamily="34" charset="0"/>
              <a:buChar char="•"/>
            </a:pPr>
            <a:r>
              <a:rPr kumimoji="1" lang="ja-JP" altLang="en-US" dirty="0" smtClean="0">
                <a:latin typeface="+mn-ea"/>
                <a:ea typeface="+mn-ea"/>
              </a:rPr>
              <a:t>ＧＷ発表</a:t>
            </a:r>
            <a:endParaRPr kumimoji="1" lang="en-US" altLang="ja-JP" dirty="0" smtClean="0">
              <a:latin typeface="+mn-ea"/>
              <a:ea typeface="+mn-ea"/>
            </a:endParaRPr>
          </a:p>
          <a:p>
            <a:pPr>
              <a:buFont typeface="Arial" pitchFamily="34" charset="0"/>
              <a:buChar char="•"/>
            </a:pPr>
            <a:r>
              <a:rPr kumimoji="1" lang="ja-JP" altLang="en-US" dirty="0" smtClean="0">
                <a:latin typeface="+mn-ea"/>
                <a:ea typeface="+mn-ea"/>
              </a:rPr>
              <a:t>真中が、全体像</a:t>
            </a:r>
            <a:endParaRPr kumimoji="1" lang="en-US" altLang="ja-JP" dirty="0" smtClean="0">
              <a:latin typeface="+mn-ea"/>
              <a:ea typeface="+mn-ea"/>
            </a:endParaRPr>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C15BC522-8BA4-4E5C-8194-0DEAC5847501}" type="slidenum">
              <a:rPr lang="en-US" altLang="ja-JP" smtClean="0"/>
              <a:pPr>
                <a:defRPr/>
              </a:pPr>
              <a:t>6</a:t>
            </a:fld>
            <a:endParaRPr lang="en-US" altLang="ja-JP"/>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latin typeface="+mn-ea"/>
                <a:ea typeface="+mn-ea"/>
              </a:rPr>
              <a:t>チーム永源寺の結束も、ますます強くなりました。</a:t>
            </a:r>
            <a:endParaRPr kumimoji="1" lang="en-US" altLang="ja-JP" dirty="0" smtClean="0">
              <a:latin typeface="+mn-ea"/>
              <a:ea typeface="+mn-ea"/>
            </a:endParaRPr>
          </a:p>
          <a:p>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C15BC522-8BA4-4E5C-8194-0DEAC5847501}" type="slidenum">
              <a:rPr lang="en-US" altLang="ja-JP" smtClean="0"/>
              <a:pPr>
                <a:defRPr/>
              </a:pPr>
              <a:t>7</a:t>
            </a:fld>
            <a:endParaRPr lang="en-US" altLang="ja-JP"/>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　</a:t>
            </a:r>
            <a:r>
              <a:rPr kumimoji="1" lang="ja-JP" altLang="en-US" dirty="0" smtClean="0">
                <a:latin typeface="+mn-ea"/>
                <a:ea typeface="+mn-ea"/>
              </a:rPr>
              <a:t>それでは、その本体の　三方よし研究会のことをお話しいたします。</a:t>
            </a:r>
            <a:endParaRPr kumimoji="1" lang="en-US" altLang="ja-JP" dirty="0" smtClean="0">
              <a:latin typeface="+mn-ea"/>
              <a:ea typeface="+mn-ea"/>
            </a:endParaRPr>
          </a:p>
          <a:p>
            <a:r>
              <a:rPr kumimoji="1" lang="ja-JP" altLang="en-US" dirty="0" smtClean="0">
                <a:latin typeface="+mn-ea"/>
                <a:ea typeface="+mn-ea"/>
              </a:rPr>
              <a:t>　三方よし研究会は、正式名称、東近江地域　医療連携ネットワークとして、脳卒中の地域連携パスの構築を目的に、平成１９年１０月に発足いたしました。</a:t>
            </a:r>
            <a:endParaRPr kumimoji="1" lang="en-US" altLang="ja-JP" dirty="0" smtClean="0">
              <a:latin typeface="+mn-ea"/>
              <a:ea typeface="+mn-ea"/>
            </a:endParaRPr>
          </a:p>
          <a:p>
            <a:endParaRPr kumimoji="1" lang="ja-JP" altLang="en-US" dirty="0">
              <a:latin typeface="+mn-ea"/>
              <a:ea typeface="+mn-ea"/>
            </a:endParaRPr>
          </a:p>
        </p:txBody>
      </p:sp>
      <p:sp>
        <p:nvSpPr>
          <p:cNvPr id="4" name="スライド番号プレースホルダ 3"/>
          <p:cNvSpPr>
            <a:spLocks noGrp="1"/>
          </p:cNvSpPr>
          <p:nvPr>
            <p:ph type="sldNum" sz="quarter" idx="10"/>
          </p:nvPr>
        </p:nvSpPr>
        <p:spPr/>
        <p:txBody>
          <a:bodyPr/>
          <a:lstStyle/>
          <a:p>
            <a:pPr>
              <a:defRPr/>
            </a:pPr>
            <a:fld id="{C15BC522-8BA4-4E5C-8194-0DEAC5847501}" type="slidenum">
              <a:rPr lang="en-US" altLang="ja-JP" smtClean="0"/>
              <a:pPr>
                <a:defRPr/>
              </a:pPr>
              <a:t>8</a:t>
            </a:fld>
            <a:endParaRPr lang="en-US" altLang="ja-JP"/>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sz="1200" dirty="0" smtClean="0">
                <a:latin typeface="+mn-ea"/>
                <a:ea typeface="+mn-ea"/>
              </a:rPr>
              <a:t>発足当時、まず、今後の検討の仕方を</a:t>
            </a:r>
            <a:endParaRPr kumimoji="1" lang="en-US" altLang="ja-JP" sz="1200" dirty="0" smtClean="0">
              <a:latin typeface="+mn-ea"/>
              <a:ea typeface="+mn-ea"/>
            </a:endParaRPr>
          </a:p>
          <a:p>
            <a:r>
              <a:rPr kumimoji="1" lang="ja-JP" altLang="en-US" sz="1200" dirty="0" smtClean="0">
                <a:latin typeface="+mn-ea"/>
                <a:ea typeface="+mn-ea"/>
              </a:rPr>
              <a:t>「現場の実務者」が思いを持って集まり、具体的実践に移せるようにするための　作業を行う場と、「地域のルールとして決定する、関係機関の長をメンバーとする場」を両輪で動かしていくための、このような連携会議に取り組みました。</a:t>
            </a:r>
            <a:endParaRPr kumimoji="1" lang="ja-JP" altLang="en-US" sz="1200" dirty="0">
              <a:latin typeface="+mn-ea"/>
              <a:ea typeface="+mn-ea"/>
            </a:endParaRPr>
          </a:p>
        </p:txBody>
      </p:sp>
      <p:sp>
        <p:nvSpPr>
          <p:cNvPr id="4" name="スライド番号プレースホルダ 3"/>
          <p:cNvSpPr>
            <a:spLocks noGrp="1"/>
          </p:cNvSpPr>
          <p:nvPr>
            <p:ph type="sldNum" sz="quarter" idx="10"/>
          </p:nvPr>
        </p:nvSpPr>
        <p:spPr/>
        <p:txBody>
          <a:bodyPr/>
          <a:lstStyle/>
          <a:p>
            <a:pPr>
              <a:defRPr/>
            </a:pPr>
            <a:fld id="{CB15EDA1-B868-4F71-A344-D93BA238246E}" type="slidenum">
              <a:rPr lang="ja-JP" altLang="en-US" smtClean="0"/>
              <a:pPr>
                <a:defRPr/>
              </a:pPr>
              <a:t>9</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0613" y="990600"/>
            <a:ext cx="6345302" cy="3200400"/>
          </a:xfrm>
        </p:spPr>
        <p:txBody>
          <a:bodyPr>
            <a:normAutofit/>
          </a:bodyPr>
          <a:lstStyle>
            <a:lvl1pPr latinLnBrk="0">
              <a:defRPr kumimoji="1" lang="ja-JP" sz="6000"/>
            </a:lvl1pPr>
          </a:lstStyle>
          <a:p>
            <a:r>
              <a:rPr kumimoji="1" lang="ja-JP" altLang="en-US" smtClean="0"/>
              <a:t>マスタ タイトルの書式設定</a:t>
            </a:r>
            <a:endParaRPr kumimoji="1" lang="ja-JP"/>
          </a:p>
        </p:txBody>
      </p:sp>
      <p:sp>
        <p:nvSpPr>
          <p:cNvPr id="3" name="サブタイトル 2"/>
          <p:cNvSpPr>
            <a:spLocks noGrp="1"/>
          </p:cNvSpPr>
          <p:nvPr>
            <p:ph type="subTitle" idx="1"/>
          </p:nvPr>
        </p:nvSpPr>
        <p:spPr>
          <a:xfrm>
            <a:off x="970613" y="4267200"/>
            <a:ext cx="6345302" cy="1371600"/>
          </a:xfrm>
        </p:spPr>
        <p:txBody>
          <a:bodyPr>
            <a:normAutofit/>
          </a:bodyPr>
          <a:lstStyle>
            <a:lvl1pPr marL="0" indent="0" algn="l" latinLnBrk="0">
              <a:spcBef>
                <a:spcPts val="0"/>
              </a:spcBef>
              <a:buNone/>
              <a:defRPr kumimoji="1" lang="ja-JP" sz="2400">
                <a:solidFill>
                  <a:schemeClr val="tx1"/>
                </a:solidFill>
              </a:defRPr>
            </a:lvl1pPr>
            <a:lvl2pPr marL="457200" indent="0" algn="ctr" latinLnBrk="0">
              <a:buNone/>
              <a:defRPr kumimoji="1" lang="ja-JP">
                <a:solidFill>
                  <a:schemeClr val="tx1">
                    <a:tint val="75000"/>
                  </a:schemeClr>
                </a:solidFill>
              </a:defRPr>
            </a:lvl2pPr>
            <a:lvl3pPr marL="914400" indent="0" algn="ctr" latinLnBrk="0">
              <a:buNone/>
              <a:defRPr kumimoji="1" lang="ja-JP">
                <a:solidFill>
                  <a:schemeClr val="tx1">
                    <a:tint val="75000"/>
                  </a:schemeClr>
                </a:solidFill>
              </a:defRPr>
            </a:lvl3pPr>
            <a:lvl4pPr marL="1371600" indent="0" algn="ctr" latinLnBrk="0">
              <a:buNone/>
              <a:defRPr kumimoji="1" lang="ja-JP">
                <a:solidFill>
                  <a:schemeClr val="tx1">
                    <a:tint val="75000"/>
                  </a:schemeClr>
                </a:solidFill>
              </a:defRPr>
            </a:lvl4pPr>
            <a:lvl5pPr marL="1828800" indent="0" algn="ctr" latinLnBrk="0">
              <a:buNone/>
              <a:defRPr kumimoji="1" lang="ja-JP">
                <a:solidFill>
                  <a:schemeClr val="tx1">
                    <a:tint val="75000"/>
                  </a:schemeClr>
                </a:solidFill>
              </a:defRPr>
            </a:lvl5pPr>
            <a:lvl6pPr marL="2286000" indent="0" algn="ctr" latinLnBrk="0">
              <a:buNone/>
              <a:defRPr kumimoji="1" lang="ja-JP">
                <a:solidFill>
                  <a:schemeClr val="tx1">
                    <a:tint val="75000"/>
                  </a:schemeClr>
                </a:solidFill>
              </a:defRPr>
            </a:lvl6pPr>
            <a:lvl7pPr marL="2743200" indent="0" algn="ctr" latinLnBrk="0">
              <a:buNone/>
              <a:defRPr kumimoji="1" lang="ja-JP">
                <a:solidFill>
                  <a:schemeClr val="tx1">
                    <a:tint val="75000"/>
                  </a:schemeClr>
                </a:solidFill>
              </a:defRPr>
            </a:lvl7pPr>
            <a:lvl8pPr marL="3200400" indent="0" algn="ctr" latinLnBrk="0">
              <a:buNone/>
              <a:defRPr kumimoji="1" lang="ja-JP">
                <a:solidFill>
                  <a:schemeClr val="tx1">
                    <a:tint val="75000"/>
                  </a:schemeClr>
                </a:solidFill>
              </a:defRPr>
            </a:lvl8pPr>
            <a:lvl9pPr marL="3657600" indent="0" algn="ctr" latinLnBrk="0">
              <a:buNone/>
              <a:defRPr kumimoji="1" lang="ja-JP">
                <a:solidFill>
                  <a:schemeClr val="tx1">
                    <a:tint val="75000"/>
                  </a:schemeClr>
                </a:solidFill>
              </a:defRPr>
            </a:lvl9pPr>
          </a:lstStyle>
          <a:p>
            <a:r>
              <a:rPr kumimoji="1" lang="ja-JP" altLang="en-US" smtClean="0"/>
              <a:t>マスタ サブタイトルの書式設定</a:t>
            </a:r>
            <a:endParaRPr kumimoji="1" lang="ja-JP"/>
          </a:p>
        </p:txBody>
      </p:sp>
      <p:sp>
        <p:nvSpPr>
          <p:cNvPr id="4" name="日付プレースホルダー 3"/>
          <p:cNvSpPr>
            <a:spLocks noGrp="1"/>
          </p:cNvSpPr>
          <p:nvPr>
            <p:ph type="dt" sz="half" idx="10"/>
          </p:nvPr>
        </p:nvSpPr>
        <p:spPr/>
        <p:txBody>
          <a:bodyPr/>
          <a:lstStyle/>
          <a:p>
            <a:fld id="{3CD9712D-992A-4AB1-A5C2-575F75921AA2}" type="datetimeFigureOut">
              <a:rPr lang="ja-JP" altLang="en-US"/>
              <a:pPr/>
              <a:t>2014/7/17</a:t>
            </a:fld>
            <a:endParaRPr kumimoji="1" lang="ja-JP"/>
          </a:p>
        </p:txBody>
      </p:sp>
      <p:sp>
        <p:nvSpPr>
          <p:cNvPr id="5" name="フッター プレースホルダー 4"/>
          <p:cNvSpPr>
            <a:spLocks noGrp="1"/>
          </p:cNvSpPr>
          <p:nvPr>
            <p:ph type="ftr" sz="quarter" idx="11"/>
          </p:nvPr>
        </p:nvSpPr>
        <p:spPr/>
        <p:txBody>
          <a:bodyPr/>
          <a:lstStyle/>
          <a:p>
            <a:endParaRPr kumimoji="1" lang="ja-JP"/>
          </a:p>
        </p:txBody>
      </p:sp>
      <p:sp>
        <p:nvSpPr>
          <p:cNvPr id="6" name="スライド番号プレースホルダー 5"/>
          <p:cNvSpPr>
            <a:spLocks noGrp="1"/>
          </p:cNvSpPr>
          <p:nvPr>
            <p:ph type="sldNum" sz="quarter" idx="12"/>
          </p:nvPr>
        </p:nvSpPr>
        <p:spPr/>
        <p:txBody>
          <a:bodyPr/>
          <a:lstStyle/>
          <a:p>
            <a:fld id="{81FEFA0A-2F20-4B60-98C6-5FFDA469AA1C}" type="slidenum">
              <a:rPr/>
              <a:pPr/>
              <a:t>‹#›</a:t>
            </a:fld>
            <a:endParaRPr kumimoji="1" lang="ja-JP"/>
          </a:p>
        </p:txBody>
      </p:sp>
    </p:spTree>
    <p:extLst>
      <p:ext uri="{BB962C8B-B14F-4D97-AF65-F5344CB8AC3E}">
        <p14:creationId xmlns:p14="http://schemas.microsoft.com/office/powerpoint/2010/main" val="241353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p>
        </p:txBody>
      </p:sp>
      <p:sp>
        <p:nvSpPr>
          <p:cNvPr id="3" name="縦書きタイトル プレースホルダー 2"/>
          <p:cNvSpPr>
            <a:spLocks noGrp="1"/>
          </p:cNvSpPr>
          <p:nvPr>
            <p:ph type="body" orient="vert" idx="1"/>
          </p:nvPr>
        </p:nvSpPr>
        <p:spPr/>
        <p:txBody>
          <a:bodyPr vert="eaVert"/>
          <a:lstStyle>
            <a:lvl5pPr latinLnBrk="0">
              <a:defRPr kumimoji="1" lang="ja-JP"/>
            </a:lvl5pPr>
            <a:lvl6pPr marL="1600200" latinLnBrk="0">
              <a:defRPr kumimoji="1" lang="ja-JP"/>
            </a:lvl6pPr>
            <a:lvl7pPr marL="1874520" latinLnBrk="0">
              <a:defRPr kumimoji="1" lang="ja-JP"/>
            </a:lvl7pPr>
            <a:lvl8pPr marL="2148840" latinLnBrk="0">
              <a:defRPr kumimoji="1" lang="ja-JP"/>
            </a:lvl8pPr>
            <a:lvl9pPr marL="2423160" latinLnBrk="0">
              <a:defRPr kumimoji="1" lang="ja-JP"/>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p>
        </p:txBody>
      </p:sp>
      <p:sp>
        <p:nvSpPr>
          <p:cNvPr id="4" name="日付プレースホルダー 3"/>
          <p:cNvSpPr>
            <a:spLocks noGrp="1"/>
          </p:cNvSpPr>
          <p:nvPr>
            <p:ph type="dt" sz="half" idx="10"/>
          </p:nvPr>
        </p:nvSpPr>
        <p:spPr/>
        <p:txBody>
          <a:bodyPr/>
          <a:lstStyle/>
          <a:p>
            <a:fld id="{3CD9712D-992A-4AB1-A5C2-575F75921AA2}" type="datetimeFigureOut">
              <a:rPr lang="ja-JP" altLang="en-US"/>
              <a:pPr/>
              <a:t>2014/7/17</a:t>
            </a:fld>
            <a:endParaRPr kumimoji="1" lang="ja-JP"/>
          </a:p>
        </p:txBody>
      </p:sp>
      <p:sp>
        <p:nvSpPr>
          <p:cNvPr id="5" name="フッター プレースホルダー 4"/>
          <p:cNvSpPr>
            <a:spLocks noGrp="1"/>
          </p:cNvSpPr>
          <p:nvPr>
            <p:ph type="ftr" sz="quarter" idx="11"/>
          </p:nvPr>
        </p:nvSpPr>
        <p:spPr/>
        <p:txBody>
          <a:bodyPr/>
          <a:lstStyle/>
          <a:p>
            <a:endParaRPr kumimoji="1" lang="ja-JP"/>
          </a:p>
        </p:txBody>
      </p:sp>
      <p:sp>
        <p:nvSpPr>
          <p:cNvPr id="6" name="スライド番号プレースホルダー 5"/>
          <p:cNvSpPr>
            <a:spLocks noGrp="1"/>
          </p:cNvSpPr>
          <p:nvPr>
            <p:ph type="sldNum" sz="quarter" idx="12"/>
          </p:nvPr>
        </p:nvSpPr>
        <p:spPr/>
        <p:txBody>
          <a:bodyPr/>
          <a:lstStyle/>
          <a:p>
            <a:fld id="{81FEFA0A-2F20-4B60-98C6-5FFDA469AA1C}" type="slidenum">
              <a:rPr/>
              <a:pPr/>
              <a:t>‹#›</a:t>
            </a:fld>
            <a:endParaRPr kumimoji="1" lang="ja-JP"/>
          </a:p>
        </p:txBody>
      </p:sp>
    </p:spTree>
    <p:extLst>
      <p:ext uri="{BB962C8B-B14F-4D97-AF65-F5344CB8AC3E}">
        <p14:creationId xmlns:p14="http://schemas.microsoft.com/office/powerpoint/2010/main" val="28575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315916" y="381000"/>
            <a:ext cx="1429121" cy="5791200"/>
          </a:xfrm>
        </p:spPr>
        <p:txBody>
          <a:bodyPr vert="eaVert"/>
          <a:lstStyle/>
          <a:p>
            <a:r>
              <a:rPr kumimoji="1" lang="ja-JP" altLang="en-US" smtClean="0"/>
              <a:t>マスタ タイトルの書式設定</a:t>
            </a:r>
            <a:endParaRPr kumimoji="1" lang="ja-JP"/>
          </a:p>
        </p:txBody>
      </p:sp>
      <p:sp>
        <p:nvSpPr>
          <p:cNvPr id="3" name="縦書きテキスト プレースホルダー 2"/>
          <p:cNvSpPr>
            <a:spLocks noGrp="1"/>
          </p:cNvSpPr>
          <p:nvPr>
            <p:ph type="body" orient="vert" idx="1"/>
          </p:nvPr>
        </p:nvSpPr>
        <p:spPr>
          <a:xfrm>
            <a:off x="970613" y="381000"/>
            <a:ext cx="6230973" cy="5791200"/>
          </a:xfrm>
        </p:spPr>
        <p:txBody>
          <a:bodyPr vert="eaVert"/>
          <a:lstStyle>
            <a:lvl5pPr latinLnBrk="0">
              <a:defRPr kumimoji="1" lang="ja-JP"/>
            </a:lvl5pPr>
            <a:lvl6pPr latinLnBrk="0">
              <a:defRPr kumimoji="1" lang="ja-JP"/>
            </a:lvl6pPr>
            <a:lvl7pPr latinLnBrk="0">
              <a:defRPr kumimoji="1" lang="ja-JP"/>
            </a:lvl7pPr>
            <a:lvl8pPr latinLnBrk="0">
              <a:defRPr kumimoji="1" lang="ja-JP"/>
            </a:lvl8pPr>
            <a:lvl9pPr latinLnBrk="0">
              <a:defRPr kumimoji="1" lang="ja-JP"/>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p>
        </p:txBody>
      </p:sp>
      <p:sp>
        <p:nvSpPr>
          <p:cNvPr id="4" name="日付プレースホルダー 3"/>
          <p:cNvSpPr>
            <a:spLocks noGrp="1"/>
          </p:cNvSpPr>
          <p:nvPr>
            <p:ph type="dt" sz="half" idx="10"/>
          </p:nvPr>
        </p:nvSpPr>
        <p:spPr/>
        <p:txBody>
          <a:bodyPr/>
          <a:lstStyle/>
          <a:p>
            <a:fld id="{3CD9712D-992A-4AB1-A5C2-575F75921AA2}" type="datetimeFigureOut">
              <a:rPr lang="ja-JP" altLang="en-US"/>
              <a:pPr/>
              <a:t>2014/7/17</a:t>
            </a:fld>
            <a:endParaRPr kumimoji="1" lang="ja-JP"/>
          </a:p>
        </p:txBody>
      </p:sp>
      <p:sp>
        <p:nvSpPr>
          <p:cNvPr id="5" name="フッター プレースホルダー 4"/>
          <p:cNvSpPr>
            <a:spLocks noGrp="1"/>
          </p:cNvSpPr>
          <p:nvPr>
            <p:ph type="ftr" sz="quarter" idx="11"/>
          </p:nvPr>
        </p:nvSpPr>
        <p:spPr/>
        <p:txBody>
          <a:bodyPr/>
          <a:lstStyle/>
          <a:p>
            <a:endParaRPr kumimoji="1" lang="ja-JP"/>
          </a:p>
        </p:txBody>
      </p:sp>
      <p:sp>
        <p:nvSpPr>
          <p:cNvPr id="6" name="スライド番号プレースホルダー 5"/>
          <p:cNvSpPr>
            <a:spLocks noGrp="1"/>
          </p:cNvSpPr>
          <p:nvPr>
            <p:ph type="sldNum" sz="quarter" idx="12"/>
          </p:nvPr>
        </p:nvSpPr>
        <p:spPr/>
        <p:txBody>
          <a:bodyPr/>
          <a:lstStyle/>
          <a:p>
            <a:fld id="{81FEFA0A-2F20-4B60-98C6-5FFDA469AA1C}" type="slidenum">
              <a:rPr/>
              <a:pPr/>
              <a:t>‹#›</a:t>
            </a:fld>
            <a:endParaRPr kumimoji="1" lang="ja-JP"/>
          </a:p>
        </p:txBody>
      </p:sp>
    </p:spTree>
    <p:extLst>
      <p:ext uri="{BB962C8B-B14F-4D97-AF65-F5344CB8AC3E}">
        <p14:creationId xmlns:p14="http://schemas.microsoft.com/office/powerpoint/2010/main" val="213226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p>
        </p:txBody>
      </p:sp>
      <p:sp>
        <p:nvSpPr>
          <p:cNvPr id="3" name="コンテンツ プレースホルダー 2"/>
          <p:cNvSpPr>
            <a:spLocks noGrp="1"/>
          </p:cNvSpPr>
          <p:nvPr>
            <p:ph idx="1"/>
          </p:nvPr>
        </p:nvSpPr>
        <p:spPr/>
        <p:txBody>
          <a:bodyPr/>
          <a:lstStyle>
            <a:lvl5pPr latinLnBrk="0">
              <a:defRPr kumimoji="1" lang="ja-JP"/>
            </a:lvl5pPr>
            <a:lvl6pPr latinLnBrk="0">
              <a:defRPr kumimoji="1" lang="ja-JP"/>
            </a:lvl6pPr>
            <a:lvl7pPr latinLnBrk="0">
              <a:defRPr kumimoji="1" lang="ja-JP"/>
            </a:lvl7pPr>
            <a:lvl8pPr latinLnBrk="0">
              <a:defRPr kumimoji="1" lang="ja-JP"/>
            </a:lvl8pPr>
            <a:lvl9pPr latinLnBrk="0">
              <a:defRPr kumimoji="1" lang="ja-JP"/>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p>
        </p:txBody>
      </p:sp>
      <p:sp>
        <p:nvSpPr>
          <p:cNvPr id="4" name="日付プレースホルダー 3"/>
          <p:cNvSpPr>
            <a:spLocks noGrp="1"/>
          </p:cNvSpPr>
          <p:nvPr>
            <p:ph type="dt" sz="half" idx="10"/>
          </p:nvPr>
        </p:nvSpPr>
        <p:spPr/>
        <p:txBody>
          <a:bodyPr/>
          <a:lstStyle/>
          <a:p>
            <a:fld id="{3CD9712D-992A-4AB1-A5C2-575F75921AA2}" type="datetimeFigureOut">
              <a:rPr lang="ja-JP" altLang="en-US"/>
              <a:pPr/>
              <a:t>2014/7/17</a:t>
            </a:fld>
            <a:endParaRPr kumimoji="1" lang="ja-JP"/>
          </a:p>
        </p:txBody>
      </p:sp>
      <p:sp>
        <p:nvSpPr>
          <p:cNvPr id="5" name="フッター プレースホルダー 4"/>
          <p:cNvSpPr>
            <a:spLocks noGrp="1"/>
          </p:cNvSpPr>
          <p:nvPr>
            <p:ph type="ftr" sz="quarter" idx="11"/>
          </p:nvPr>
        </p:nvSpPr>
        <p:spPr/>
        <p:txBody>
          <a:bodyPr/>
          <a:lstStyle/>
          <a:p>
            <a:endParaRPr kumimoji="1" lang="ja-JP"/>
          </a:p>
        </p:txBody>
      </p:sp>
      <p:sp>
        <p:nvSpPr>
          <p:cNvPr id="6" name="スライド番号プレースホルダー 5"/>
          <p:cNvSpPr>
            <a:spLocks noGrp="1"/>
          </p:cNvSpPr>
          <p:nvPr>
            <p:ph type="sldNum" sz="quarter" idx="12"/>
          </p:nvPr>
        </p:nvSpPr>
        <p:spPr/>
        <p:txBody>
          <a:bodyPr/>
          <a:lstStyle/>
          <a:p>
            <a:fld id="{81FEFA0A-2F20-4B60-98C6-5FFDA469AA1C}" type="slidenum">
              <a:rPr/>
              <a:pPr/>
              <a:t>‹#›</a:t>
            </a:fld>
            <a:endParaRPr kumimoji="1" lang="ja-JP"/>
          </a:p>
        </p:txBody>
      </p:sp>
    </p:spTree>
    <p:extLst>
      <p:ext uri="{BB962C8B-B14F-4D97-AF65-F5344CB8AC3E}">
        <p14:creationId xmlns:p14="http://schemas.microsoft.com/office/powerpoint/2010/main" val="159476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970613" y="2057401"/>
            <a:ext cx="6345303" cy="2666999"/>
          </a:xfrm>
        </p:spPr>
        <p:txBody>
          <a:bodyPr anchor="b">
            <a:normAutofit/>
          </a:bodyPr>
          <a:lstStyle>
            <a:lvl1pPr algn="l" latinLnBrk="0">
              <a:defRPr kumimoji="1" lang="ja-JP" sz="4800" b="0" cap="none" baseline="0"/>
            </a:lvl1pPr>
          </a:lstStyle>
          <a:p>
            <a:r>
              <a:rPr kumimoji="1" lang="ja-JP" altLang="en-US" smtClean="0"/>
              <a:t>マスタ タイトルの書式設定</a:t>
            </a:r>
            <a:endParaRPr kumimoji="1" lang="ja-JP"/>
          </a:p>
        </p:txBody>
      </p:sp>
      <p:sp>
        <p:nvSpPr>
          <p:cNvPr id="3" name="テキスト プレースホルダー 2"/>
          <p:cNvSpPr>
            <a:spLocks noGrp="1"/>
          </p:cNvSpPr>
          <p:nvPr>
            <p:ph type="body" idx="1"/>
          </p:nvPr>
        </p:nvSpPr>
        <p:spPr>
          <a:xfrm>
            <a:off x="970613" y="4876800"/>
            <a:ext cx="6345303" cy="1143000"/>
          </a:xfrm>
        </p:spPr>
        <p:txBody>
          <a:bodyPr anchor="t">
            <a:normAutofit/>
          </a:bodyPr>
          <a:lstStyle>
            <a:lvl1pPr marL="0" indent="0" latinLnBrk="0">
              <a:spcBef>
                <a:spcPts val="0"/>
              </a:spcBef>
              <a:buNone/>
              <a:defRPr kumimoji="1" lang="ja-JP" sz="2400">
                <a:solidFill>
                  <a:schemeClr val="tx1"/>
                </a:solidFill>
              </a:defRPr>
            </a:lvl1pPr>
            <a:lvl2pPr marL="457200" indent="0" latinLnBrk="0">
              <a:buNone/>
              <a:defRPr kumimoji="1" lang="ja-JP" sz="1800">
                <a:solidFill>
                  <a:schemeClr val="tx1">
                    <a:tint val="75000"/>
                  </a:schemeClr>
                </a:solidFill>
              </a:defRPr>
            </a:lvl2pPr>
            <a:lvl3pPr marL="914400" indent="0" latinLnBrk="0">
              <a:buNone/>
              <a:defRPr kumimoji="1" lang="ja-JP" sz="1600">
                <a:solidFill>
                  <a:schemeClr val="tx1">
                    <a:tint val="75000"/>
                  </a:schemeClr>
                </a:solidFill>
              </a:defRPr>
            </a:lvl3pPr>
            <a:lvl4pPr marL="1371600" indent="0" latinLnBrk="0">
              <a:buNone/>
              <a:defRPr kumimoji="1" lang="ja-JP" sz="1400">
                <a:solidFill>
                  <a:schemeClr val="tx1">
                    <a:tint val="75000"/>
                  </a:schemeClr>
                </a:solidFill>
              </a:defRPr>
            </a:lvl4pPr>
            <a:lvl5pPr marL="1828800" indent="0" latinLnBrk="0">
              <a:buNone/>
              <a:defRPr kumimoji="1" lang="ja-JP" sz="1400">
                <a:solidFill>
                  <a:schemeClr val="tx1">
                    <a:tint val="75000"/>
                  </a:schemeClr>
                </a:solidFill>
              </a:defRPr>
            </a:lvl5pPr>
            <a:lvl6pPr marL="2286000" indent="0" latinLnBrk="0">
              <a:buNone/>
              <a:defRPr kumimoji="1" lang="ja-JP" sz="1400">
                <a:solidFill>
                  <a:schemeClr val="tx1">
                    <a:tint val="75000"/>
                  </a:schemeClr>
                </a:solidFill>
              </a:defRPr>
            </a:lvl6pPr>
            <a:lvl7pPr marL="2743200" indent="0" latinLnBrk="0">
              <a:buNone/>
              <a:defRPr kumimoji="1" lang="ja-JP" sz="1400">
                <a:solidFill>
                  <a:schemeClr val="tx1">
                    <a:tint val="75000"/>
                  </a:schemeClr>
                </a:solidFill>
              </a:defRPr>
            </a:lvl7pPr>
            <a:lvl8pPr marL="3200400" indent="0" latinLnBrk="0">
              <a:buNone/>
              <a:defRPr kumimoji="1" lang="ja-JP" sz="1400">
                <a:solidFill>
                  <a:schemeClr val="tx1">
                    <a:tint val="75000"/>
                  </a:schemeClr>
                </a:solidFill>
              </a:defRPr>
            </a:lvl8pPr>
            <a:lvl9pPr marL="3657600" indent="0" latinLnBrk="0">
              <a:buNone/>
              <a:defRPr kumimoji="1" lang="ja-JP" sz="1400">
                <a:solidFill>
                  <a:schemeClr val="tx1">
                    <a:tint val="75000"/>
                  </a:schemeClr>
                </a:solidFill>
              </a:defRPr>
            </a:lvl9pPr>
          </a:lstStyle>
          <a:p>
            <a:pPr lvl="0"/>
            <a:r>
              <a:rPr kumimoji="1" lang="ja-JP" altLang="en-US" smtClean="0"/>
              <a:t>マスタ テキストの書式設定</a:t>
            </a:r>
          </a:p>
        </p:txBody>
      </p:sp>
      <p:sp>
        <p:nvSpPr>
          <p:cNvPr id="4" name="日付プレースホルダー 3"/>
          <p:cNvSpPr>
            <a:spLocks noGrp="1"/>
          </p:cNvSpPr>
          <p:nvPr>
            <p:ph type="dt" sz="half" idx="10"/>
          </p:nvPr>
        </p:nvSpPr>
        <p:spPr/>
        <p:txBody>
          <a:bodyPr/>
          <a:lstStyle/>
          <a:p>
            <a:fld id="{3CD9712D-992A-4AB1-A5C2-575F75921AA2}" type="datetimeFigureOut">
              <a:rPr lang="ja-JP" altLang="en-US"/>
              <a:pPr/>
              <a:t>2014/7/17</a:t>
            </a:fld>
            <a:endParaRPr kumimoji="1" lang="ja-JP"/>
          </a:p>
        </p:txBody>
      </p:sp>
      <p:sp>
        <p:nvSpPr>
          <p:cNvPr id="5" name="フッター プレースホルダー 4"/>
          <p:cNvSpPr>
            <a:spLocks noGrp="1"/>
          </p:cNvSpPr>
          <p:nvPr>
            <p:ph type="ftr" sz="quarter" idx="11"/>
          </p:nvPr>
        </p:nvSpPr>
        <p:spPr/>
        <p:txBody>
          <a:bodyPr/>
          <a:lstStyle/>
          <a:p>
            <a:endParaRPr kumimoji="1" lang="ja-JP"/>
          </a:p>
        </p:txBody>
      </p:sp>
      <p:sp>
        <p:nvSpPr>
          <p:cNvPr id="6" name="スライド番号プレースホルダー 5"/>
          <p:cNvSpPr>
            <a:spLocks noGrp="1"/>
          </p:cNvSpPr>
          <p:nvPr>
            <p:ph type="sldNum" sz="quarter" idx="12"/>
          </p:nvPr>
        </p:nvSpPr>
        <p:spPr/>
        <p:txBody>
          <a:bodyPr/>
          <a:lstStyle/>
          <a:p>
            <a:fld id="{81FEFA0A-2F20-4B60-98C6-5FFDA469AA1C}" type="slidenum">
              <a:rPr/>
              <a:pPr/>
              <a:t>‹#›</a:t>
            </a:fld>
            <a:endParaRPr kumimoji="1" lang="ja-JP"/>
          </a:p>
        </p:txBody>
      </p:sp>
    </p:spTree>
    <p:extLst>
      <p:ext uri="{BB962C8B-B14F-4D97-AF65-F5344CB8AC3E}">
        <p14:creationId xmlns:p14="http://schemas.microsoft.com/office/powerpoint/2010/main" val="33786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p>
        </p:txBody>
      </p:sp>
      <p:sp>
        <p:nvSpPr>
          <p:cNvPr id="3" name="コンテンツ プレースホルダー 2"/>
          <p:cNvSpPr>
            <a:spLocks noGrp="1"/>
          </p:cNvSpPr>
          <p:nvPr>
            <p:ph sz="half" idx="1"/>
          </p:nvPr>
        </p:nvSpPr>
        <p:spPr>
          <a:xfrm>
            <a:off x="970612" y="1676400"/>
            <a:ext cx="3525930" cy="4495800"/>
          </a:xfrm>
        </p:spPr>
        <p:txBody>
          <a:bodyPr>
            <a:normAutofit/>
          </a:bodyPr>
          <a:lstStyle>
            <a:lvl1pPr latinLnBrk="0">
              <a:defRPr kumimoji="1" lang="ja-JP" sz="2400"/>
            </a:lvl1pPr>
            <a:lvl2pPr latinLnBrk="0">
              <a:defRPr kumimoji="1" lang="ja-JP" sz="2000"/>
            </a:lvl2pPr>
            <a:lvl3pPr latinLnBrk="0">
              <a:defRPr kumimoji="1" lang="ja-JP" sz="1800"/>
            </a:lvl3pPr>
            <a:lvl4pPr latinLnBrk="0">
              <a:defRPr kumimoji="1" lang="ja-JP" sz="1600"/>
            </a:lvl4pPr>
            <a:lvl5pPr latinLnBrk="0">
              <a:defRPr kumimoji="1" lang="ja-JP" sz="1600"/>
            </a:lvl5pPr>
            <a:lvl6pPr marL="1600200" latinLnBrk="0">
              <a:defRPr kumimoji="1" lang="ja-JP" sz="1600"/>
            </a:lvl6pPr>
            <a:lvl7pPr marL="1874520" latinLnBrk="0">
              <a:defRPr kumimoji="1" lang="ja-JP" sz="1600"/>
            </a:lvl7pPr>
            <a:lvl8pPr marL="2148840" latinLnBrk="0">
              <a:defRPr kumimoji="1" lang="ja-JP" sz="1600"/>
            </a:lvl8pPr>
            <a:lvl9pPr marL="2423160" latinLnBrk="0">
              <a:defRPr kumimoji="1" lang="ja-JP"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p>
        </p:txBody>
      </p:sp>
      <p:sp>
        <p:nvSpPr>
          <p:cNvPr id="4" name="コンテンツ 3"/>
          <p:cNvSpPr>
            <a:spLocks noGrp="1"/>
          </p:cNvSpPr>
          <p:nvPr>
            <p:ph sz="half" idx="2"/>
          </p:nvPr>
        </p:nvSpPr>
        <p:spPr>
          <a:xfrm>
            <a:off x="4652738" y="1676401"/>
            <a:ext cx="3525930" cy="4495800"/>
          </a:xfrm>
        </p:spPr>
        <p:txBody>
          <a:bodyPr>
            <a:normAutofit/>
          </a:bodyPr>
          <a:lstStyle>
            <a:lvl1pPr latinLnBrk="0">
              <a:defRPr kumimoji="1" lang="ja-JP" sz="2400"/>
            </a:lvl1pPr>
            <a:lvl2pPr latinLnBrk="0">
              <a:defRPr kumimoji="1" lang="ja-JP" sz="2000"/>
            </a:lvl2pPr>
            <a:lvl3pPr latinLnBrk="0">
              <a:defRPr kumimoji="1" lang="ja-JP" sz="1800"/>
            </a:lvl3pPr>
            <a:lvl4pPr latinLnBrk="0">
              <a:defRPr kumimoji="1" lang="ja-JP" sz="1600"/>
            </a:lvl4pPr>
            <a:lvl5pPr latinLnBrk="0">
              <a:defRPr kumimoji="1" lang="ja-JP" sz="1600"/>
            </a:lvl5pPr>
            <a:lvl6pPr marL="1600200" latinLnBrk="0">
              <a:defRPr kumimoji="1" lang="ja-JP" sz="1600"/>
            </a:lvl6pPr>
            <a:lvl7pPr marL="1874520" latinLnBrk="0">
              <a:defRPr kumimoji="1" lang="ja-JP" sz="1600"/>
            </a:lvl7pPr>
            <a:lvl8pPr marL="2148840" latinLnBrk="0">
              <a:defRPr kumimoji="1" lang="ja-JP" sz="1600"/>
            </a:lvl8pPr>
            <a:lvl9pPr marL="2423160" latinLnBrk="0">
              <a:defRPr kumimoji="1" lang="ja-JP"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p>
        </p:txBody>
      </p:sp>
      <p:sp>
        <p:nvSpPr>
          <p:cNvPr id="5" name="日付プレースホルダー 4"/>
          <p:cNvSpPr>
            <a:spLocks noGrp="1"/>
          </p:cNvSpPr>
          <p:nvPr>
            <p:ph type="dt" sz="half" idx="10"/>
          </p:nvPr>
        </p:nvSpPr>
        <p:spPr/>
        <p:txBody>
          <a:bodyPr/>
          <a:lstStyle/>
          <a:p>
            <a:fld id="{3CD9712D-992A-4AB1-A5C2-575F75921AA2}" type="datetimeFigureOut">
              <a:rPr lang="ja-JP" altLang="en-US"/>
              <a:pPr/>
              <a:t>2014/7/17</a:t>
            </a:fld>
            <a:endParaRPr kumimoji="1" lang="ja-JP"/>
          </a:p>
        </p:txBody>
      </p:sp>
      <p:sp>
        <p:nvSpPr>
          <p:cNvPr id="6" name="フッター プレースホルダー 5"/>
          <p:cNvSpPr>
            <a:spLocks noGrp="1"/>
          </p:cNvSpPr>
          <p:nvPr>
            <p:ph type="ftr" sz="quarter" idx="11"/>
          </p:nvPr>
        </p:nvSpPr>
        <p:spPr/>
        <p:txBody>
          <a:bodyPr/>
          <a:lstStyle/>
          <a:p>
            <a:endParaRPr kumimoji="1" lang="ja-JP"/>
          </a:p>
        </p:txBody>
      </p:sp>
      <p:sp>
        <p:nvSpPr>
          <p:cNvPr id="7" name="スライド番号プレースホルダー 6"/>
          <p:cNvSpPr>
            <a:spLocks noGrp="1"/>
          </p:cNvSpPr>
          <p:nvPr>
            <p:ph type="sldNum" sz="quarter" idx="12"/>
          </p:nvPr>
        </p:nvSpPr>
        <p:spPr/>
        <p:txBody>
          <a:bodyPr/>
          <a:lstStyle/>
          <a:p>
            <a:fld id="{81FEFA0A-2F20-4B60-98C6-5FFDA469AA1C}" type="slidenum">
              <a:rPr/>
              <a:pPr/>
              <a:t>‹#›</a:t>
            </a:fld>
            <a:endParaRPr kumimoji="1" lang="ja-JP"/>
          </a:p>
        </p:txBody>
      </p:sp>
    </p:spTree>
    <p:extLst>
      <p:ext uri="{BB962C8B-B14F-4D97-AF65-F5344CB8AC3E}">
        <p14:creationId xmlns:p14="http://schemas.microsoft.com/office/powerpoint/2010/main" val="310746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970612" y="381000"/>
            <a:ext cx="7202776" cy="1143000"/>
          </a:xfrm>
        </p:spPr>
        <p:txBody>
          <a:bodyPr/>
          <a:lstStyle>
            <a:lvl1pPr latinLnBrk="0">
              <a:defRPr kumimoji="1" lang="ja-JP"/>
            </a:lvl1pPr>
          </a:lstStyle>
          <a:p>
            <a:r>
              <a:rPr kumimoji="1" lang="ja-JP" altLang="en-US" smtClean="0"/>
              <a:t>マスタ タイトルの書式設定</a:t>
            </a:r>
            <a:endParaRPr kumimoji="1" lang="ja-JP"/>
          </a:p>
        </p:txBody>
      </p:sp>
      <p:sp>
        <p:nvSpPr>
          <p:cNvPr id="3" name="テキスト プレースホルダー 2"/>
          <p:cNvSpPr>
            <a:spLocks noGrp="1"/>
          </p:cNvSpPr>
          <p:nvPr>
            <p:ph type="body" idx="1"/>
          </p:nvPr>
        </p:nvSpPr>
        <p:spPr>
          <a:xfrm>
            <a:off x="970612" y="1676400"/>
            <a:ext cx="3526775" cy="762001"/>
          </a:xfrm>
        </p:spPr>
        <p:txBody>
          <a:bodyPr anchor="ctr">
            <a:noAutofit/>
          </a:bodyPr>
          <a:lstStyle>
            <a:lvl1pPr marL="0" indent="0" latinLnBrk="0">
              <a:spcBef>
                <a:spcPts val="0"/>
              </a:spcBef>
              <a:buNone/>
              <a:defRPr kumimoji="1" lang="ja-JP" sz="2400" b="0"/>
            </a:lvl1pPr>
            <a:lvl2pPr marL="457200" indent="0" latinLnBrk="0">
              <a:buNone/>
              <a:defRPr kumimoji="1" lang="ja-JP" sz="2000" b="1"/>
            </a:lvl2pPr>
            <a:lvl3pPr marL="914400" indent="0" latinLnBrk="0">
              <a:buNone/>
              <a:defRPr kumimoji="1" lang="ja-JP" sz="1800" b="1"/>
            </a:lvl3pPr>
            <a:lvl4pPr marL="1371600" indent="0" latinLnBrk="0">
              <a:buNone/>
              <a:defRPr kumimoji="1" lang="ja-JP" sz="1600" b="1"/>
            </a:lvl4pPr>
            <a:lvl5pPr marL="1828800" indent="0" latinLnBrk="0">
              <a:buNone/>
              <a:defRPr kumimoji="1" lang="ja-JP" sz="1600" b="1"/>
            </a:lvl5pPr>
            <a:lvl6pPr marL="2286000" indent="0" latinLnBrk="0">
              <a:buNone/>
              <a:defRPr kumimoji="1" lang="ja-JP" sz="1600" b="1"/>
            </a:lvl6pPr>
            <a:lvl7pPr marL="2743200" indent="0" latinLnBrk="0">
              <a:buNone/>
              <a:defRPr kumimoji="1" lang="ja-JP" sz="1600" b="1"/>
            </a:lvl7pPr>
            <a:lvl8pPr marL="3200400" indent="0" latinLnBrk="0">
              <a:buNone/>
              <a:defRPr kumimoji="1" lang="ja-JP" sz="1600" b="1"/>
            </a:lvl8pPr>
            <a:lvl9pPr marL="3657600" indent="0" latinLnBrk="0">
              <a:buNone/>
              <a:defRPr kumimoji="1" lang="ja-JP" sz="1600" b="1"/>
            </a:lvl9pPr>
          </a:lstStyle>
          <a:p>
            <a:pPr lvl="0"/>
            <a:r>
              <a:rPr kumimoji="1" lang="ja-JP" altLang="en-US" smtClean="0"/>
              <a:t>マスタ テキストの書式設定</a:t>
            </a:r>
          </a:p>
        </p:txBody>
      </p:sp>
      <p:sp>
        <p:nvSpPr>
          <p:cNvPr id="4" name="コンテンツ プレースホルダー 3"/>
          <p:cNvSpPr>
            <a:spLocks noGrp="1"/>
          </p:cNvSpPr>
          <p:nvPr>
            <p:ph sz="half" idx="2"/>
          </p:nvPr>
        </p:nvSpPr>
        <p:spPr>
          <a:xfrm>
            <a:off x="970612" y="2516458"/>
            <a:ext cx="3526775" cy="3655743"/>
          </a:xfrm>
        </p:spPr>
        <p:txBody>
          <a:bodyPr/>
          <a:lstStyle>
            <a:lvl1pPr latinLnBrk="0">
              <a:defRPr kumimoji="1" lang="ja-JP" sz="2200"/>
            </a:lvl1pPr>
            <a:lvl2pPr latinLnBrk="0">
              <a:defRPr kumimoji="1" lang="ja-JP" sz="2000"/>
            </a:lvl2pPr>
            <a:lvl3pPr latinLnBrk="0">
              <a:defRPr kumimoji="1" lang="ja-JP" sz="1800"/>
            </a:lvl3pPr>
            <a:lvl4pPr latinLnBrk="0">
              <a:defRPr kumimoji="1" lang="ja-JP" sz="1600"/>
            </a:lvl4pPr>
            <a:lvl5pPr latinLnBrk="0">
              <a:defRPr kumimoji="1" lang="ja-JP" sz="1600"/>
            </a:lvl5pPr>
            <a:lvl6pPr marL="1600200" latinLnBrk="0">
              <a:defRPr kumimoji="1" lang="ja-JP" sz="1600"/>
            </a:lvl6pPr>
            <a:lvl7pPr marL="1874520" latinLnBrk="0">
              <a:defRPr kumimoji="1" lang="ja-JP" sz="1600"/>
            </a:lvl7pPr>
            <a:lvl8pPr marL="2148840" latinLnBrk="0">
              <a:defRPr kumimoji="1" lang="ja-JP" sz="1600"/>
            </a:lvl8pPr>
            <a:lvl9pPr marL="2423160" latinLnBrk="0">
              <a:defRPr kumimoji="1" lang="ja-JP"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p>
        </p:txBody>
      </p:sp>
      <p:sp>
        <p:nvSpPr>
          <p:cNvPr id="5" name="テキスト プレースホルダー 4"/>
          <p:cNvSpPr>
            <a:spLocks noGrp="1"/>
          </p:cNvSpPr>
          <p:nvPr>
            <p:ph type="body" sz="quarter" idx="3"/>
          </p:nvPr>
        </p:nvSpPr>
        <p:spPr>
          <a:xfrm>
            <a:off x="4645026" y="1676400"/>
            <a:ext cx="3528363" cy="762001"/>
          </a:xfrm>
        </p:spPr>
        <p:txBody>
          <a:bodyPr anchor="ctr">
            <a:noAutofit/>
          </a:bodyPr>
          <a:lstStyle>
            <a:lvl1pPr marL="0" indent="0" latinLnBrk="0">
              <a:spcBef>
                <a:spcPts val="0"/>
              </a:spcBef>
              <a:buNone/>
              <a:defRPr kumimoji="1" lang="ja-JP" sz="2400" b="0"/>
            </a:lvl1pPr>
            <a:lvl2pPr marL="457200" indent="0" latinLnBrk="0">
              <a:buNone/>
              <a:defRPr kumimoji="1" lang="ja-JP" sz="2000" b="1"/>
            </a:lvl2pPr>
            <a:lvl3pPr marL="914400" indent="0" latinLnBrk="0">
              <a:buNone/>
              <a:defRPr kumimoji="1" lang="ja-JP" sz="1800" b="1"/>
            </a:lvl3pPr>
            <a:lvl4pPr marL="1371600" indent="0" latinLnBrk="0">
              <a:buNone/>
              <a:defRPr kumimoji="1" lang="ja-JP" sz="1600" b="1"/>
            </a:lvl4pPr>
            <a:lvl5pPr marL="1828800" indent="0" latinLnBrk="0">
              <a:buNone/>
              <a:defRPr kumimoji="1" lang="ja-JP" sz="1600" b="1"/>
            </a:lvl5pPr>
            <a:lvl6pPr marL="2286000" indent="0" latinLnBrk="0">
              <a:buNone/>
              <a:defRPr kumimoji="1" lang="ja-JP" sz="1600" b="1"/>
            </a:lvl6pPr>
            <a:lvl7pPr marL="2743200" indent="0" latinLnBrk="0">
              <a:buNone/>
              <a:defRPr kumimoji="1" lang="ja-JP" sz="1600" b="1"/>
            </a:lvl7pPr>
            <a:lvl8pPr marL="3200400" indent="0" latinLnBrk="0">
              <a:buNone/>
              <a:defRPr kumimoji="1" lang="ja-JP" sz="1600" b="1"/>
            </a:lvl8pPr>
            <a:lvl9pPr marL="3657600" indent="0" latinLnBrk="0">
              <a:buNone/>
              <a:defRPr kumimoji="1" lang="ja-JP" sz="1600" b="1"/>
            </a:lvl9pPr>
          </a:lstStyle>
          <a:p>
            <a:pPr lvl="0"/>
            <a:r>
              <a:rPr kumimoji="1" lang="ja-JP" altLang="en-US" smtClean="0"/>
              <a:t>マスタ テキストの書式設定</a:t>
            </a:r>
          </a:p>
        </p:txBody>
      </p:sp>
      <p:sp>
        <p:nvSpPr>
          <p:cNvPr id="6" name="コンテンツ プレースホルダー 5"/>
          <p:cNvSpPr>
            <a:spLocks noGrp="1"/>
          </p:cNvSpPr>
          <p:nvPr>
            <p:ph sz="quarter" idx="4"/>
          </p:nvPr>
        </p:nvSpPr>
        <p:spPr>
          <a:xfrm>
            <a:off x="4645026" y="2516458"/>
            <a:ext cx="3528363" cy="3655743"/>
          </a:xfrm>
        </p:spPr>
        <p:txBody>
          <a:bodyPr/>
          <a:lstStyle>
            <a:lvl1pPr latinLnBrk="0">
              <a:defRPr kumimoji="1" lang="ja-JP" sz="2200"/>
            </a:lvl1pPr>
            <a:lvl2pPr latinLnBrk="0">
              <a:defRPr kumimoji="1" lang="ja-JP" sz="2000"/>
            </a:lvl2pPr>
            <a:lvl3pPr latinLnBrk="0">
              <a:defRPr kumimoji="1" lang="ja-JP" sz="1800"/>
            </a:lvl3pPr>
            <a:lvl4pPr latinLnBrk="0">
              <a:defRPr kumimoji="1" lang="ja-JP" sz="1600"/>
            </a:lvl4pPr>
            <a:lvl5pPr latinLnBrk="0">
              <a:defRPr kumimoji="1" lang="ja-JP" sz="1600"/>
            </a:lvl5pPr>
            <a:lvl6pPr marL="1600200" latinLnBrk="0">
              <a:defRPr kumimoji="1" lang="ja-JP" sz="1600"/>
            </a:lvl6pPr>
            <a:lvl7pPr marL="1874520" latinLnBrk="0">
              <a:defRPr kumimoji="1" lang="ja-JP" sz="1600"/>
            </a:lvl7pPr>
            <a:lvl8pPr marL="2148840" latinLnBrk="0">
              <a:defRPr kumimoji="1" lang="ja-JP" sz="1600"/>
            </a:lvl8pPr>
            <a:lvl9pPr marL="2423160" latinLnBrk="0">
              <a:defRPr kumimoji="1" lang="ja-JP"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p>
        </p:txBody>
      </p:sp>
      <p:sp>
        <p:nvSpPr>
          <p:cNvPr id="7" name="日付プレースホルダー 6"/>
          <p:cNvSpPr>
            <a:spLocks noGrp="1"/>
          </p:cNvSpPr>
          <p:nvPr>
            <p:ph type="dt" sz="half" idx="10"/>
          </p:nvPr>
        </p:nvSpPr>
        <p:spPr/>
        <p:txBody>
          <a:bodyPr/>
          <a:lstStyle/>
          <a:p>
            <a:fld id="{3CD9712D-992A-4AB1-A5C2-575F75921AA2}" type="datetimeFigureOut">
              <a:rPr lang="ja-JP" altLang="en-US"/>
              <a:pPr/>
              <a:t>2014/7/17</a:t>
            </a:fld>
            <a:endParaRPr kumimoji="1" lang="ja-JP"/>
          </a:p>
        </p:txBody>
      </p:sp>
      <p:sp>
        <p:nvSpPr>
          <p:cNvPr id="8" name="フッター プレースホルダー 7"/>
          <p:cNvSpPr>
            <a:spLocks noGrp="1"/>
          </p:cNvSpPr>
          <p:nvPr>
            <p:ph type="ftr" sz="quarter" idx="11"/>
          </p:nvPr>
        </p:nvSpPr>
        <p:spPr/>
        <p:txBody>
          <a:bodyPr/>
          <a:lstStyle/>
          <a:p>
            <a:endParaRPr kumimoji="1" lang="ja-JP"/>
          </a:p>
        </p:txBody>
      </p:sp>
      <p:sp>
        <p:nvSpPr>
          <p:cNvPr id="9" name="スライド番号プレースホルダー 8"/>
          <p:cNvSpPr>
            <a:spLocks noGrp="1"/>
          </p:cNvSpPr>
          <p:nvPr>
            <p:ph type="sldNum" sz="quarter" idx="12"/>
          </p:nvPr>
        </p:nvSpPr>
        <p:spPr/>
        <p:txBody>
          <a:bodyPr/>
          <a:lstStyle/>
          <a:p>
            <a:fld id="{81FEFA0A-2F20-4B60-98C6-5FFDA469AA1C}" type="slidenum">
              <a:rPr/>
              <a:pPr/>
              <a:t>‹#›</a:t>
            </a:fld>
            <a:endParaRPr kumimoji="1" lang="ja-JP"/>
          </a:p>
        </p:txBody>
      </p:sp>
    </p:spTree>
    <p:extLst>
      <p:ext uri="{BB962C8B-B14F-4D97-AF65-F5344CB8AC3E}">
        <p14:creationId xmlns:p14="http://schemas.microsoft.com/office/powerpoint/2010/main" val="16885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p>
        </p:txBody>
      </p:sp>
      <p:sp>
        <p:nvSpPr>
          <p:cNvPr id="3" name="日付プレースホルダー 2"/>
          <p:cNvSpPr>
            <a:spLocks noGrp="1"/>
          </p:cNvSpPr>
          <p:nvPr>
            <p:ph type="dt" sz="half" idx="10"/>
          </p:nvPr>
        </p:nvSpPr>
        <p:spPr/>
        <p:txBody>
          <a:bodyPr/>
          <a:lstStyle/>
          <a:p>
            <a:fld id="{3CD9712D-992A-4AB1-A5C2-575F75921AA2}" type="datetimeFigureOut">
              <a:rPr lang="ja-JP" altLang="en-US"/>
              <a:pPr/>
              <a:t>2014/7/17</a:t>
            </a:fld>
            <a:endParaRPr kumimoji="1" lang="ja-JP"/>
          </a:p>
        </p:txBody>
      </p:sp>
      <p:sp>
        <p:nvSpPr>
          <p:cNvPr id="4" name="フッター プレースホルダー 3"/>
          <p:cNvSpPr>
            <a:spLocks noGrp="1"/>
          </p:cNvSpPr>
          <p:nvPr>
            <p:ph type="ftr" sz="quarter" idx="11"/>
          </p:nvPr>
        </p:nvSpPr>
        <p:spPr/>
        <p:txBody>
          <a:bodyPr/>
          <a:lstStyle/>
          <a:p>
            <a:endParaRPr kumimoji="1" lang="ja-JP"/>
          </a:p>
        </p:txBody>
      </p:sp>
      <p:sp>
        <p:nvSpPr>
          <p:cNvPr id="5" name="スライド番号プレースホルダー 4"/>
          <p:cNvSpPr>
            <a:spLocks noGrp="1"/>
          </p:cNvSpPr>
          <p:nvPr>
            <p:ph type="sldNum" sz="quarter" idx="12"/>
          </p:nvPr>
        </p:nvSpPr>
        <p:spPr/>
        <p:txBody>
          <a:bodyPr/>
          <a:lstStyle/>
          <a:p>
            <a:fld id="{81FEFA0A-2F20-4B60-98C6-5FFDA469AA1C}" type="slidenum">
              <a:rPr/>
              <a:pPr/>
              <a:t>‹#›</a:t>
            </a:fld>
            <a:endParaRPr kumimoji="1" lang="ja-JP"/>
          </a:p>
        </p:txBody>
      </p:sp>
    </p:spTree>
    <p:extLst>
      <p:ext uri="{BB962C8B-B14F-4D97-AF65-F5344CB8AC3E}">
        <p14:creationId xmlns:p14="http://schemas.microsoft.com/office/powerpoint/2010/main" val="326159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CD9712D-992A-4AB1-A5C2-575F75921AA2}" type="datetimeFigureOut">
              <a:rPr lang="ja-JP" altLang="en-US"/>
              <a:pPr/>
              <a:t>2014/7/17</a:t>
            </a:fld>
            <a:endParaRPr kumimoji="1" lang="ja-JP"/>
          </a:p>
        </p:txBody>
      </p:sp>
      <p:sp>
        <p:nvSpPr>
          <p:cNvPr id="3" name="フッター プレースホルダー 2"/>
          <p:cNvSpPr>
            <a:spLocks noGrp="1"/>
          </p:cNvSpPr>
          <p:nvPr>
            <p:ph type="ftr" sz="quarter" idx="11"/>
          </p:nvPr>
        </p:nvSpPr>
        <p:spPr/>
        <p:txBody>
          <a:bodyPr/>
          <a:lstStyle/>
          <a:p>
            <a:endParaRPr kumimoji="1" lang="ja-JP"/>
          </a:p>
        </p:txBody>
      </p:sp>
      <p:sp>
        <p:nvSpPr>
          <p:cNvPr id="4" name="スライド番号プレースホルダー 3"/>
          <p:cNvSpPr>
            <a:spLocks noGrp="1"/>
          </p:cNvSpPr>
          <p:nvPr>
            <p:ph type="sldNum" sz="quarter" idx="12"/>
          </p:nvPr>
        </p:nvSpPr>
        <p:spPr/>
        <p:txBody>
          <a:bodyPr/>
          <a:lstStyle/>
          <a:p>
            <a:fld id="{81FEFA0A-2F20-4B60-98C6-5FFDA469AA1C}" type="slidenum">
              <a:rPr/>
              <a:pPr/>
              <a:t>‹#›</a:t>
            </a:fld>
            <a:endParaRPr kumimoji="1" lang="ja-JP"/>
          </a:p>
        </p:txBody>
      </p:sp>
    </p:spTree>
    <p:extLst>
      <p:ext uri="{BB962C8B-B14F-4D97-AF65-F5344CB8AC3E}">
        <p14:creationId xmlns:p14="http://schemas.microsoft.com/office/powerpoint/2010/main" val="74339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829627" y="1676400"/>
            <a:ext cx="2858244" cy="2438400"/>
          </a:xfrm>
        </p:spPr>
        <p:txBody>
          <a:bodyPr anchor="b">
            <a:normAutofit/>
          </a:bodyPr>
          <a:lstStyle>
            <a:lvl1pPr algn="l" latinLnBrk="0">
              <a:defRPr kumimoji="1" lang="ja-JP" sz="3200" b="0"/>
            </a:lvl1pPr>
          </a:lstStyle>
          <a:p>
            <a:r>
              <a:rPr kumimoji="1" lang="ja-JP" altLang="en-US" smtClean="0"/>
              <a:t>マスタ タイトルの書式設定</a:t>
            </a:r>
            <a:endParaRPr kumimoji="1" lang="ja-JP"/>
          </a:p>
        </p:txBody>
      </p:sp>
      <p:sp>
        <p:nvSpPr>
          <p:cNvPr id="3" name="コンテンツ プレースホルダー 2"/>
          <p:cNvSpPr>
            <a:spLocks noGrp="1"/>
          </p:cNvSpPr>
          <p:nvPr>
            <p:ph idx="1"/>
          </p:nvPr>
        </p:nvSpPr>
        <p:spPr>
          <a:xfrm>
            <a:off x="970612" y="685800"/>
            <a:ext cx="4630356" cy="5486400"/>
          </a:xfrm>
        </p:spPr>
        <p:txBody>
          <a:bodyPr>
            <a:normAutofit/>
          </a:bodyPr>
          <a:lstStyle>
            <a:lvl1pPr latinLnBrk="0">
              <a:defRPr kumimoji="1" lang="ja-JP" sz="2400"/>
            </a:lvl1pPr>
            <a:lvl2pPr latinLnBrk="0">
              <a:defRPr kumimoji="1" lang="ja-JP" sz="2000"/>
            </a:lvl2pPr>
            <a:lvl3pPr latinLnBrk="0">
              <a:defRPr kumimoji="1" lang="ja-JP" sz="1800"/>
            </a:lvl3pPr>
            <a:lvl4pPr latinLnBrk="0">
              <a:defRPr kumimoji="1" lang="ja-JP" sz="1600"/>
            </a:lvl4pPr>
            <a:lvl5pPr latinLnBrk="0">
              <a:defRPr kumimoji="1" lang="ja-JP" sz="1600"/>
            </a:lvl5pPr>
            <a:lvl6pPr latinLnBrk="0">
              <a:defRPr kumimoji="1" lang="ja-JP" sz="1600"/>
            </a:lvl6pPr>
            <a:lvl7pPr latinLnBrk="0">
              <a:defRPr kumimoji="1" lang="ja-JP" sz="1600"/>
            </a:lvl7pPr>
            <a:lvl8pPr latinLnBrk="0">
              <a:defRPr kumimoji="1" lang="ja-JP" sz="1600"/>
            </a:lvl8pPr>
            <a:lvl9pPr latinLnBrk="0">
              <a:defRPr kumimoji="1" lang="ja-JP"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p>
        </p:txBody>
      </p:sp>
      <p:sp>
        <p:nvSpPr>
          <p:cNvPr id="4" name="テキスト プレースホルダー 3"/>
          <p:cNvSpPr>
            <a:spLocks noGrp="1"/>
          </p:cNvSpPr>
          <p:nvPr>
            <p:ph type="body" sz="half" idx="2"/>
          </p:nvPr>
        </p:nvSpPr>
        <p:spPr>
          <a:xfrm>
            <a:off x="5829627" y="4191000"/>
            <a:ext cx="2858244" cy="1524000"/>
          </a:xfrm>
        </p:spPr>
        <p:txBody>
          <a:bodyPr>
            <a:normAutofit/>
          </a:bodyPr>
          <a:lstStyle>
            <a:lvl1pPr marL="0" indent="0" latinLnBrk="0">
              <a:buNone/>
              <a:defRPr kumimoji="1" lang="ja-JP" sz="1800"/>
            </a:lvl1pPr>
            <a:lvl2pPr marL="457200" indent="0" latinLnBrk="0">
              <a:buNone/>
              <a:defRPr kumimoji="1" lang="ja-JP" sz="1200"/>
            </a:lvl2pPr>
            <a:lvl3pPr marL="914400" indent="0" latinLnBrk="0">
              <a:buNone/>
              <a:defRPr kumimoji="1" lang="ja-JP" sz="1000"/>
            </a:lvl3pPr>
            <a:lvl4pPr marL="1371600" indent="0" latinLnBrk="0">
              <a:buNone/>
              <a:defRPr kumimoji="1" lang="ja-JP" sz="900"/>
            </a:lvl4pPr>
            <a:lvl5pPr marL="1828800" indent="0" latinLnBrk="0">
              <a:buNone/>
              <a:defRPr kumimoji="1" lang="ja-JP" sz="900"/>
            </a:lvl5pPr>
            <a:lvl6pPr marL="2286000" indent="0" latinLnBrk="0">
              <a:buNone/>
              <a:defRPr kumimoji="1" lang="ja-JP" sz="900"/>
            </a:lvl6pPr>
            <a:lvl7pPr marL="2743200" indent="0" latinLnBrk="0">
              <a:buNone/>
              <a:defRPr kumimoji="1" lang="ja-JP" sz="900"/>
            </a:lvl7pPr>
            <a:lvl8pPr marL="3200400" indent="0" latinLnBrk="0">
              <a:buNone/>
              <a:defRPr kumimoji="1" lang="ja-JP" sz="900"/>
            </a:lvl8pPr>
            <a:lvl9pPr marL="3657600" indent="0" latinLnBrk="0">
              <a:buNone/>
              <a:defRPr kumimoji="1" lang="ja-JP" sz="900"/>
            </a:lvl9pPr>
          </a:lstStyle>
          <a:p>
            <a:pPr lvl="0"/>
            <a:r>
              <a:rPr kumimoji="1" lang="ja-JP" altLang="en-US" smtClean="0"/>
              <a:t>マスタ テキストの書式設定</a:t>
            </a:r>
          </a:p>
        </p:txBody>
      </p:sp>
      <p:sp>
        <p:nvSpPr>
          <p:cNvPr id="5" name="日付プレースホルダー 4"/>
          <p:cNvSpPr>
            <a:spLocks noGrp="1"/>
          </p:cNvSpPr>
          <p:nvPr>
            <p:ph type="dt" sz="half" idx="10"/>
          </p:nvPr>
        </p:nvSpPr>
        <p:spPr/>
        <p:txBody>
          <a:bodyPr/>
          <a:lstStyle/>
          <a:p>
            <a:fld id="{3CD9712D-992A-4AB1-A5C2-575F75921AA2}" type="datetimeFigureOut">
              <a:rPr lang="ja-JP" altLang="en-US"/>
              <a:pPr/>
              <a:t>2014/7/17</a:t>
            </a:fld>
            <a:endParaRPr kumimoji="1" lang="ja-JP"/>
          </a:p>
        </p:txBody>
      </p:sp>
      <p:sp>
        <p:nvSpPr>
          <p:cNvPr id="6" name="フッター プレースホルダー 5"/>
          <p:cNvSpPr>
            <a:spLocks noGrp="1"/>
          </p:cNvSpPr>
          <p:nvPr>
            <p:ph type="ftr" sz="quarter" idx="11"/>
          </p:nvPr>
        </p:nvSpPr>
        <p:spPr/>
        <p:txBody>
          <a:bodyPr/>
          <a:lstStyle/>
          <a:p>
            <a:endParaRPr kumimoji="1" lang="ja-JP"/>
          </a:p>
        </p:txBody>
      </p:sp>
      <p:sp>
        <p:nvSpPr>
          <p:cNvPr id="7" name="スライド番号プレースホルダー 6"/>
          <p:cNvSpPr>
            <a:spLocks noGrp="1"/>
          </p:cNvSpPr>
          <p:nvPr>
            <p:ph type="sldNum" sz="quarter" idx="12"/>
          </p:nvPr>
        </p:nvSpPr>
        <p:spPr/>
        <p:txBody>
          <a:bodyPr/>
          <a:lstStyle/>
          <a:p>
            <a:fld id="{81FEFA0A-2F20-4B60-98C6-5FFDA469AA1C}" type="slidenum">
              <a:rPr/>
              <a:pPr/>
              <a:t>‹#›</a:t>
            </a:fld>
            <a:endParaRPr kumimoji="1" lang="ja-JP"/>
          </a:p>
        </p:txBody>
      </p:sp>
    </p:spTree>
    <p:extLst>
      <p:ext uri="{BB962C8B-B14F-4D97-AF65-F5344CB8AC3E}">
        <p14:creationId xmlns:p14="http://schemas.microsoft.com/office/powerpoint/2010/main" val="82885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5829627" y="1676400"/>
            <a:ext cx="2858244" cy="2438400"/>
          </a:xfrm>
        </p:spPr>
        <p:txBody>
          <a:bodyPr anchor="b">
            <a:noAutofit/>
          </a:bodyPr>
          <a:lstStyle>
            <a:lvl1pPr algn="l" latinLnBrk="0">
              <a:defRPr kumimoji="1" lang="ja-JP" sz="3200" b="0"/>
            </a:lvl1pPr>
          </a:lstStyle>
          <a:p>
            <a:r>
              <a:rPr kumimoji="1" lang="ja-JP" altLang="en-US" smtClean="0"/>
              <a:t>マスタ タイトルの書式設定</a:t>
            </a:r>
            <a:endParaRPr kumimoji="1" lang="ja-JP"/>
          </a:p>
        </p:txBody>
      </p:sp>
      <p:sp>
        <p:nvSpPr>
          <p:cNvPr id="3" name="図プレースホルダー 2"/>
          <p:cNvSpPr>
            <a:spLocks noGrp="1"/>
          </p:cNvSpPr>
          <p:nvPr>
            <p:ph type="pic" idx="1"/>
          </p:nvPr>
        </p:nvSpPr>
        <p:spPr>
          <a:xfrm>
            <a:off x="1142107" y="0"/>
            <a:ext cx="4458862" cy="6858000"/>
          </a:xfrm>
        </p:spPr>
        <p:txBody>
          <a:bodyPr tIns="914400">
            <a:normAutofit/>
          </a:bodyPr>
          <a:lstStyle>
            <a:lvl1pPr marL="0" indent="0" algn="ctr" latinLnBrk="0">
              <a:buNone/>
              <a:defRPr kumimoji="1" lang="ja-JP" sz="2400"/>
            </a:lvl1pPr>
            <a:lvl2pPr marL="457200" indent="0" latinLnBrk="0">
              <a:buNone/>
              <a:defRPr kumimoji="1" lang="ja-JP" sz="2800"/>
            </a:lvl2pPr>
            <a:lvl3pPr marL="914400" indent="0" latinLnBrk="0">
              <a:buNone/>
              <a:defRPr kumimoji="1" lang="ja-JP" sz="2400"/>
            </a:lvl3pPr>
            <a:lvl4pPr marL="1371600" indent="0" latinLnBrk="0">
              <a:buNone/>
              <a:defRPr kumimoji="1" lang="ja-JP" sz="2000"/>
            </a:lvl4pPr>
            <a:lvl5pPr marL="1828800" indent="0" latinLnBrk="0">
              <a:buNone/>
              <a:defRPr kumimoji="1" lang="ja-JP" sz="2000"/>
            </a:lvl5pPr>
            <a:lvl6pPr marL="2286000" indent="0" latinLnBrk="0">
              <a:buNone/>
              <a:defRPr kumimoji="1" lang="ja-JP" sz="2000"/>
            </a:lvl6pPr>
            <a:lvl7pPr marL="2743200" indent="0" latinLnBrk="0">
              <a:buNone/>
              <a:defRPr kumimoji="1" lang="ja-JP" sz="2000"/>
            </a:lvl7pPr>
            <a:lvl8pPr marL="3200400" indent="0" latinLnBrk="0">
              <a:buNone/>
              <a:defRPr kumimoji="1" lang="ja-JP" sz="2000"/>
            </a:lvl8pPr>
            <a:lvl9pPr marL="3657600" indent="0" latinLnBrk="0">
              <a:buNone/>
              <a:defRPr kumimoji="1" lang="ja-JP" sz="2000"/>
            </a:lvl9pPr>
          </a:lstStyle>
          <a:p>
            <a:r>
              <a:rPr kumimoji="1" lang="ja-JP" altLang="en-US" smtClean="0"/>
              <a:t>アイコンをクリックして図を追加</a:t>
            </a:r>
            <a:endParaRPr kumimoji="1" lang="ja-JP"/>
          </a:p>
        </p:txBody>
      </p:sp>
      <p:sp>
        <p:nvSpPr>
          <p:cNvPr id="4" name="テキスト プレースホルダー 3"/>
          <p:cNvSpPr>
            <a:spLocks noGrp="1"/>
          </p:cNvSpPr>
          <p:nvPr>
            <p:ph type="body" sz="half" idx="2"/>
          </p:nvPr>
        </p:nvSpPr>
        <p:spPr>
          <a:xfrm>
            <a:off x="5829627" y="4191000"/>
            <a:ext cx="2858244" cy="1524000"/>
          </a:xfrm>
        </p:spPr>
        <p:txBody>
          <a:bodyPr>
            <a:normAutofit/>
          </a:bodyPr>
          <a:lstStyle>
            <a:lvl1pPr marL="0" indent="0" latinLnBrk="0">
              <a:buNone/>
              <a:defRPr kumimoji="1" lang="ja-JP" sz="1800"/>
            </a:lvl1pPr>
            <a:lvl2pPr marL="457200" indent="0" latinLnBrk="0">
              <a:buNone/>
              <a:defRPr kumimoji="1" lang="ja-JP" sz="1200"/>
            </a:lvl2pPr>
            <a:lvl3pPr marL="914400" indent="0" latinLnBrk="0">
              <a:buNone/>
              <a:defRPr kumimoji="1" lang="ja-JP" sz="1000"/>
            </a:lvl3pPr>
            <a:lvl4pPr marL="1371600" indent="0" latinLnBrk="0">
              <a:buNone/>
              <a:defRPr kumimoji="1" lang="ja-JP" sz="900"/>
            </a:lvl4pPr>
            <a:lvl5pPr marL="1828800" indent="0" latinLnBrk="0">
              <a:buNone/>
              <a:defRPr kumimoji="1" lang="ja-JP" sz="900"/>
            </a:lvl5pPr>
            <a:lvl6pPr marL="2286000" indent="0" latinLnBrk="0">
              <a:buNone/>
              <a:defRPr kumimoji="1" lang="ja-JP" sz="900"/>
            </a:lvl6pPr>
            <a:lvl7pPr marL="2743200" indent="0" latinLnBrk="0">
              <a:buNone/>
              <a:defRPr kumimoji="1" lang="ja-JP" sz="900"/>
            </a:lvl7pPr>
            <a:lvl8pPr marL="3200400" indent="0" latinLnBrk="0">
              <a:buNone/>
              <a:defRPr kumimoji="1" lang="ja-JP" sz="900"/>
            </a:lvl8pPr>
            <a:lvl9pPr marL="3657600" indent="0" latinLnBrk="0">
              <a:buNone/>
              <a:defRPr kumimoji="1" lang="ja-JP" sz="900"/>
            </a:lvl9pPr>
          </a:lstStyle>
          <a:p>
            <a:pPr lvl="0"/>
            <a:r>
              <a:rPr kumimoji="1" lang="ja-JP" altLang="en-US" smtClean="0"/>
              <a:t>マスタ テキストの書式設定</a:t>
            </a:r>
          </a:p>
        </p:txBody>
      </p:sp>
    </p:spTree>
    <p:extLst>
      <p:ext uri="{BB962C8B-B14F-4D97-AF65-F5344CB8AC3E}">
        <p14:creationId xmlns:p14="http://schemas.microsoft.com/office/powerpoint/2010/main" val="383949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7" name="四角形 6"/>
          <p:cNvSpPr/>
          <p:nvPr/>
        </p:nvSpPr>
        <p:spPr>
          <a:xfrm>
            <a:off x="627624" y="0"/>
            <a:ext cx="8516377" cy="6858000"/>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atin typeface="Meiryo UI" pitchFamily="34" charset="-128"/>
              <a:ea typeface="Meiryo UI" pitchFamily="34" charset="-128"/>
              <a:cs typeface="Meiryo UI" pitchFamily="34" charset="-128"/>
            </a:endParaRPr>
          </a:p>
        </p:txBody>
      </p:sp>
      <p:sp>
        <p:nvSpPr>
          <p:cNvPr id="2" name="タイトル プレースホルダー 1"/>
          <p:cNvSpPr>
            <a:spLocks noGrp="1"/>
          </p:cNvSpPr>
          <p:nvPr>
            <p:ph type="title"/>
          </p:nvPr>
        </p:nvSpPr>
        <p:spPr>
          <a:xfrm>
            <a:off x="970612" y="381000"/>
            <a:ext cx="7202776" cy="1143000"/>
          </a:xfrm>
          <a:prstGeom prst="rect">
            <a:avLst/>
          </a:prstGeom>
        </p:spPr>
        <p:txBody>
          <a:bodyPr vert="horz" lIns="91440" tIns="45720" rIns="91440" bIns="45720" rtlCol="0" anchor="b">
            <a:normAutofit/>
          </a:bodyPr>
          <a:lstStyle/>
          <a:p>
            <a:r>
              <a:rPr kumimoji="1" lang="ja-JP"/>
              <a:t>マスター タイトルのスタイルを編集するには、ここをクリック</a:t>
            </a:r>
          </a:p>
        </p:txBody>
      </p:sp>
      <p:sp>
        <p:nvSpPr>
          <p:cNvPr id="3" name="テキスト プレースホルダー 2"/>
          <p:cNvSpPr>
            <a:spLocks noGrp="1"/>
          </p:cNvSpPr>
          <p:nvPr>
            <p:ph type="body" idx="1"/>
          </p:nvPr>
        </p:nvSpPr>
        <p:spPr>
          <a:xfrm>
            <a:off x="970612" y="1676400"/>
            <a:ext cx="7202776" cy="4495800"/>
          </a:xfrm>
          <a:prstGeom prst="rect">
            <a:avLst/>
          </a:prstGeom>
        </p:spPr>
        <p:txBody>
          <a:bodyPr vert="horz" lIns="91440" tIns="45720" rIns="91440" bIns="45720" rtlCol="0">
            <a:normAutofit/>
          </a:bodyPr>
          <a:lstStyle/>
          <a:p>
            <a:pPr lvl="0"/>
            <a:r>
              <a:rPr kumimoji="1" lang="ja-JP"/>
              <a:t>マスター テキストのスタイルを編集するには、ここをクリック</a:t>
            </a:r>
          </a:p>
          <a:p>
            <a:pPr lvl="1"/>
            <a:r>
              <a:rPr kumimoji="1" lang="ja-JP"/>
              <a:t>第 2 レベル</a:t>
            </a:r>
          </a:p>
          <a:p>
            <a:pPr lvl="2"/>
            <a:r>
              <a:rPr kumimoji="1" lang="ja-JP"/>
              <a:t>第 3 レベル</a:t>
            </a:r>
          </a:p>
          <a:p>
            <a:pPr lvl="3"/>
            <a:r>
              <a:rPr kumimoji="1" lang="ja-JP"/>
              <a:t>第 4 レベル</a:t>
            </a:r>
          </a:p>
          <a:p>
            <a:pPr lvl="4"/>
            <a:r>
              <a:rPr kumimoji="1" lang="ja-JP"/>
              <a:t>第 5 レベル</a:t>
            </a:r>
          </a:p>
        </p:txBody>
      </p:sp>
      <p:sp>
        <p:nvSpPr>
          <p:cNvPr id="4" name="日付プレースホルダー 3"/>
          <p:cNvSpPr>
            <a:spLocks noGrp="1"/>
          </p:cNvSpPr>
          <p:nvPr>
            <p:ph type="dt" sz="half" idx="2"/>
          </p:nvPr>
        </p:nvSpPr>
        <p:spPr>
          <a:xfrm>
            <a:off x="954085" y="6356352"/>
            <a:ext cx="2133600" cy="365125"/>
          </a:xfrm>
          <a:prstGeom prst="rect">
            <a:avLst/>
          </a:prstGeom>
        </p:spPr>
        <p:txBody>
          <a:bodyPr vert="horz" lIns="91440" tIns="45720" rIns="91440" bIns="45720" rtlCol="0" anchor="ctr"/>
          <a:lstStyle>
            <a:lvl1pPr algn="l" latinLnBrk="0">
              <a:defRPr kumimoji="1" lang="ja-JP" sz="900">
                <a:solidFill>
                  <a:schemeClr val="tx1">
                    <a:lumMod val="90000"/>
                    <a:lumOff val="10000"/>
                  </a:schemeClr>
                </a:solidFill>
                <a:latin typeface="Meiryo UI" pitchFamily="34" charset="-128"/>
                <a:ea typeface="Meiryo UI" pitchFamily="34" charset="-128"/>
                <a:cs typeface="Meiryo UI" pitchFamily="34" charset="-128"/>
              </a:defRPr>
            </a:lvl1pPr>
          </a:lstStyle>
          <a:p>
            <a:fld id="{3CD9712D-992A-4AB1-A5C2-575F75921AA2}" type="datetimeFigureOut">
              <a:rPr lang="en-US" altLang="zh-CN" smtClean="0"/>
              <a:pPr/>
              <a:t>7/17/2014</a:t>
            </a:fld>
            <a:endParaRPr lang="en-US" altLang="zh-CN"/>
          </a:p>
        </p:txBody>
      </p:sp>
      <p:sp>
        <p:nvSpPr>
          <p:cNvPr id="5" name="フッター プレースホルダー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latinLnBrk="0">
              <a:defRPr kumimoji="1" lang="ja-JP" sz="900">
                <a:solidFill>
                  <a:schemeClr val="tx1">
                    <a:lumMod val="90000"/>
                    <a:lumOff val="10000"/>
                  </a:schemeClr>
                </a:solidFill>
                <a:latin typeface="Meiryo UI" pitchFamily="34" charset="-128"/>
                <a:ea typeface="Meiryo UI" pitchFamily="34" charset="-128"/>
                <a:cs typeface="Meiryo UI" pitchFamily="34" charset="-128"/>
              </a:defRPr>
            </a:lvl1pPr>
          </a:lstStyle>
          <a:p>
            <a:endParaRPr lang="zh-CN" altLang="en-US"/>
          </a:p>
        </p:txBody>
      </p:sp>
      <p:sp>
        <p:nvSpPr>
          <p:cNvPr id="6" name="スライド番号プレースホルダー 5"/>
          <p:cNvSpPr>
            <a:spLocks noGrp="1"/>
          </p:cNvSpPr>
          <p:nvPr>
            <p:ph type="sldNum" sz="quarter" idx="4"/>
          </p:nvPr>
        </p:nvSpPr>
        <p:spPr>
          <a:xfrm>
            <a:off x="6039992" y="6356352"/>
            <a:ext cx="2133600" cy="365125"/>
          </a:xfrm>
          <a:prstGeom prst="rect">
            <a:avLst/>
          </a:prstGeom>
        </p:spPr>
        <p:txBody>
          <a:bodyPr vert="horz" lIns="91440" tIns="45720" rIns="91440" bIns="45720" rtlCol="0" anchor="ctr"/>
          <a:lstStyle>
            <a:lvl1pPr algn="r" latinLnBrk="0">
              <a:defRPr kumimoji="1" lang="ja-JP" sz="900">
                <a:solidFill>
                  <a:schemeClr val="tx1">
                    <a:lumMod val="90000"/>
                    <a:lumOff val="10000"/>
                  </a:schemeClr>
                </a:solidFill>
                <a:latin typeface="Meiryo UI" pitchFamily="34" charset="-128"/>
                <a:ea typeface="Meiryo UI" pitchFamily="34" charset="-128"/>
                <a:cs typeface="Meiryo UI" pitchFamily="34" charset="-128"/>
              </a:defRPr>
            </a:lvl1pPr>
          </a:lstStyle>
          <a:p>
            <a:fld id="{81FEFA0A-2F20-4B60-98C6-5FFDA469AA1C}" type="slidenum">
              <a:rPr lang="en-US" altLang="zh-CN" smtClean="0"/>
              <a:pPr/>
              <a:t>‹#›</a:t>
            </a:fld>
            <a:endParaRPr lang="en-US" altLang="zh-CN"/>
          </a:p>
        </p:txBody>
      </p:sp>
    </p:spTree>
    <p:extLst>
      <p:ext uri="{BB962C8B-B14F-4D97-AF65-F5344CB8AC3E}">
        <p14:creationId xmlns:p14="http://schemas.microsoft.com/office/powerpoint/2010/main" val="35287214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kumimoji="1" lang="ja-JP" sz="3600" kern="1200">
          <a:solidFill>
            <a:schemeClr val="tx1"/>
          </a:solidFill>
          <a:latin typeface="Meiryo UI" pitchFamily="34" charset="-128"/>
          <a:ea typeface="Meiryo UI" pitchFamily="34" charset="-128"/>
          <a:cs typeface="Meiryo UI" pitchFamily="34" charset="-128"/>
        </a:defRPr>
      </a:lvl1pPr>
    </p:titleStyle>
    <p:bodyStyle>
      <a:lvl1pPr marL="223838" indent="-228600" algn="l" defTabSz="914400" rtl="0" eaLnBrk="1" latinLnBrk="0" hangingPunct="1">
        <a:lnSpc>
          <a:spcPct val="90000"/>
        </a:lnSpc>
        <a:spcBef>
          <a:spcPts val="1600"/>
        </a:spcBef>
        <a:buFont typeface="Arial" pitchFamily="34" charset="0"/>
        <a:buChar char="•"/>
        <a:defRPr kumimoji="1" lang="ja-JP" sz="2400" kern="1200">
          <a:solidFill>
            <a:schemeClr val="tx1"/>
          </a:solidFill>
          <a:latin typeface="Meiryo UI" pitchFamily="34" charset="-128"/>
          <a:ea typeface="Meiryo UI" pitchFamily="34" charset="-128"/>
          <a:cs typeface="Meiryo UI" pitchFamily="34" charset="-128"/>
        </a:defRPr>
      </a:lvl1pPr>
      <a:lvl2pPr marL="502920" indent="-228600" algn="l" defTabSz="914400" rtl="0" eaLnBrk="1" latinLnBrk="0" hangingPunct="1">
        <a:lnSpc>
          <a:spcPct val="90000"/>
        </a:lnSpc>
        <a:spcBef>
          <a:spcPts val="600"/>
        </a:spcBef>
        <a:buFont typeface="Euphemia" pitchFamily="34" charset="0"/>
        <a:buChar char="–"/>
        <a:defRPr kumimoji="1" lang="ja-JP" sz="2000" kern="1200">
          <a:solidFill>
            <a:schemeClr val="tx1"/>
          </a:solidFill>
          <a:latin typeface="Meiryo UI" pitchFamily="34" charset="-128"/>
          <a:ea typeface="Meiryo UI" pitchFamily="34" charset="-128"/>
          <a:cs typeface="Meiryo UI" pitchFamily="34" charset="-128"/>
        </a:defRPr>
      </a:lvl2pPr>
      <a:lvl3pPr marL="777240" indent="-228600" algn="l" defTabSz="914400" rtl="0" eaLnBrk="1" latinLnBrk="0" hangingPunct="1">
        <a:lnSpc>
          <a:spcPct val="90000"/>
        </a:lnSpc>
        <a:spcBef>
          <a:spcPts val="600"/>
        </a:spcBef>
        <a:buFont typeface="Euphemia" pitchFamily="34" charset="0"/>
        <a:buChar char="–"/>
        <a:defRPr kumimoji="1" lang="ja-JP" sz="1800" kern="1200">
          <a:solidFill>
            <a:schemeClr val="tx1"/>
          </a:solidFill>
          <a:latin typeface="Meiryo UI" pitchFamily="34" charset="-128"/>
          <a:ea typeface="Meiryo UI" pitchFamily="34" charset="-128"/>
          <a:cs typeface="Meiryo UI" pitchFamily="34" charset="-128"/>
        </a:defRPr>
      </a:lvl3pPr>
      <a:lvl4pPr marL="1051560" indent="-228600" algn="l" defTabSz="914400" rtl="0" eaLnBrk="1" latinLnBrk="0" hangingPunct="1">
        <a:lnSpc>
          <a:spcPct val="90000"/>
        </a:lnSpc>
        <a:spcBef>
          <a:spcPts val="600"/>
        </a:spcBef>
        <a:buFont typeface="Euphemia" pitchFamily="34" charset="0"/>
        <a:buChar char="–"/>
        <a:defRPr kumimoji="1" lang="ja-JP" sz="1600" kern="1200">
          <a:solidFill>
            <a:schemeClr val="tx1"/>
          </a:solidFill>
          <a:latin typeface="Meiryo UI" pitchFamily="34" charset="-128"/>
          <a:ea typeface="Meiryo UI" pitchFamily="34" charset="-128"/>
          <a:cs typeface="Meiryo UI" pitchFamily="34" charset="-128"/>
        </a:defRPr>
      </a:lvl4pPr>
      <a:lvl5pPr marL="1325880" indent="-228600" algn="l" defTabSz="914400" rtl="0" eaLnBrk="1" latinLnBrk="0" hangingPunct="1">
        <a:lnSpc>
          <a:spcPct val="90000"/>
        </a:lnSpc>
        <a:spcBef>
          <a:spcPts val="600"/>
        </a:spcBef>
        <a:buFont typeface="Euphemia" pitchFamily="34" charset="0"/>
        <a:buChar char="–"/>
        <a:defRPr kumimoji="1" lang="ja-JP" sz="1600" kern="1200">
          <a:solidFill>
            <a:schemeClr val="tx1"/>
          </a:solidFill>
          <a:latin typeface="Meiryo UI" pitchFamily="34" charset="-128"/>
          <a:ea typeface="Meiryo UI" pitchFamily="34" charset="-128"/>
          <a:cs typeface="Meiryo UI" pitchFamily="34" charset="-128"/>
        </a:defRPr>
      </a:lvl5pPr>
      <a:lvl6pPr marL="1600200" indent="-228600" algn="l" defTabSz="914400" rtl="0" eaLnBrk="1" latinLnBrk="0" hangingPunct="1">
        <a:spcBef>
          <a:spcPts val="600"/>
        </a:spcBef>
        <a:buFont typeface="Euphemia" pitchFamily="34" charset="0"/>
        <a:buChar char="–"/>
        <a:defRPr kumimoji="1" lang="ja-JP"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kumimoji="1" lang="ja-JP"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kumimoji="1" lang="ja-JP"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kumimoji="1" lang="ja-JP" sz="1600" kern="1200">
          <a:solidFill>
            <a:schemeClr val="tx1"/>
          </a:solidFill>
          <a:latin typeface="+mn-lt"/>
          <a:ea typeface="+mn-ea"/>
          <a:cs typeface="+mn-cs"/>
        </a:defRPr>
      </a:lvl9pPr>
    </p:bodyStyle>
    <p:otherStyle>
      <a:defPPr>
        <a:defRPr kumimoji="1" lang="ja-JP"/>
      </a:defPPr>
      <a:lvl1pPr marL="0" algn="l" defTabSz="914400" rtl="0" eaLnBrk="1" latinLnBrk="0" hangingPunct="1">
        <a:defRPr kumimoji="1" lang="ja-JP" sz="1800" kern="1200">
          <a:solidFill>
            <a:schemeClr val="tx1"/>
          </a:solidFill>
          <a:latin typeface="+mn-lt"/>
          <a:ea typeface="+mn-ea"/>
          <a:cs typeface="+mn-cs"/>
        </a:defRPr>
      </a:lvl1pPr>
      <a:lvl2pPr marL="457200" algn="l" defTabSz="914400" rtl="0" eaLnBrk="1" latinLnBrk="0" hangingPunct="1">
        <a:defRPr kumimoji="1" lang="ja-JP" sz="1800" kern="1200">
          <a:solidFill>
            <a:schemeClr val="tx1"/>
          </a:solidFill>
          <a:latin typeface="+mn-lt"/>
          <a:ea typeface="+mn-ea"/>
          <a:cs typeface="+mn-cs"/>
        </a:defRPr>
      </a:lvl2pPr>
      <a:lvl3pPr marL="914400" algn="l" defTabSz="914400" rtl="0" eaLnBrk="1" latinLnBrk="0" hangingPunct="1">
        <a:defRPr kumimoji="1" lang="ja-JP" sz="1800" kern="1200">
          <a:solidFill>
            <a:schemeClr val="tx1"/>
          </a:solidFill>
          <a:latin typeface="+mn-lt"/>
          <a:ea typeface="+mn-ea"/>
          <a:cs typeface="+mn-cs"/>
        </a:defRPr>
      </a:lvl3pPr>
      <a:lvl4pPr marL="1371600" algn="l" defTabSz="914400" rtl="0" eaLnBrk="1" latinLnBrk="0" hangingPunct="1">
        <a:defRPr kumimoji="1" lang="ja-JP" sz="1800" kern="1200">
          <a:solidFill>
            <a:schemeClr val="tx1"/>
          </a:solidFill>
          <a:latin typeface="+mn-lt"/>
          <a:ea typeface="+mn-ea"/>
          <a:cs typeface="+mn-cs"/>
        </a:defRPr>
      </a:lvl4pPr>
      <a:lvl5pPr marL="1828800" algn="l" defTabSz="914400" rtl="0" eaLnBrk="1" latinLnBrk="0" hangingPunct="1">
        <a:defRPr kumimoji="1" lang="ja-JP" sz="1800" kern="1200">
          <a:solidFill>
            <a:schemeClr val="tx1"/>
          </a:solidFill>
          <a:latin typeface="+mn-lt"/>
          <a:ea typeface="+mn-ea"/>
          <a:cs typeface="+mn-cs"/>
        </a:defRPr>
      </a:lvl5pPr>
      <a:lvl6pPr marL="2286000" algn="l" defTabSz="914400" rtl="0" eaLnBrk="1" latinLnBrk="0" hangingPunct="1">
        <a:defRPr kumimoji="1" lang="ja-JP" sz="1800" kern="1200">
          <a:solidFill>
            <a:schemeClr val="tx1"/>
          </a:solidFill>
          <a:latin typeface="+mn-lt"/>
          <a:ea typeface="+mn-ea"/>
          <a:cs typeface="+mn-cs"/>
        </a:defRPr>
      </a:lvl6pPr>
      <a:lvl7pPr marL="2743200" algn="l" defTabSz="914400" rtl="0" eaLnBrk="1" latinLnBrk="0" hangingPunct="1">
        <a:defRPr kumimoji="1" lang="ja-JP" sz="1800" kern="1200">
          <a:solidFill>
            <a:schemeClr val="tx1"/>
          </a:solidFill>
          <a:latin typeface="+mn-lt"/>
          <a:ea typeface="+mn-ea"/>
          <a:cs typeface="+mn-cs"/>
        </a:defRPr>
      </a:lvl7pPr>
      <a:lvl8pPr marL="3200400" algn="l" defTabSz="914400" rtl="0" eaLnBrk="1" latinLnBrk="0" hangingPunct="1">
        <a:defRPr kumimoji="1" lang="ja-JP" sz="1800" kern="1200">
          <a:solidFill>
            <a:schemeClr val="tx1"/>
          </a:solidFill>
          <a:latin typeface="+mn-lt"/>
          <a:ea typeface="+mn-ea"/>
          <a:cs typeface="+mn-cs"/>
        </a:defRPr>
      </a:lvl8pPr>
      <a:lvl9pPr marL="3657600" algn="l" defTabSz="914400" rtl="0" eaLnBrk="1" latinLnBrk="0" hangingPunct="1">
        <a:defRPr kumimoji="1" lang="ja-JP"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7.jpeg"/><Relationship Id="rId7" Type="http://schemas.openxmlformats.org/officeDocument/2006/relationships/diagramColors" Target="../diagrams/colors3.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5.gif"/><Relationship Id="rId5" Type="http://schemas.openxmlformats.org/officeDocument/2006/relationships/image" Target="../media/image34.gif"/><Relationship Id="rId4" Type="http://schemas.openxmlformats.org/officeDocument/2006/relationships/image" Target="../media/image33.gif"/></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36.jpeg"/><Relationship Id="rId7" Type="http://schemas.openxmlformats.org/officeDocument/2006/relationships/diagramQuickStyle" Target="../diagrams/quickStyle5.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37.gif"/><Relationship Id="rId9" Type="http://schemas.microsoft.com/office/2007/relationships/diagramDrawing" Target="../diagrams/drawing5.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40.emf"/><Relationship Id="rId5" Type="http://schemas.openxmlformats.org/officeDocument/2006/relationships/oleObject" Target="../embeddings/oleObject1.bin"/><Relationship Id="rId4" Type="http://schemas.openxmlformats.org/officeDocument/2006/relationships/image" Target="../media/image6.gif"/></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3.jpe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6.gif"/><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image" Target="../media/image47.gif"/><Relationship Id="rId5" Type="http://schemas.openxmlformats.org/officeDocument/2006/relationships/image" Target="../media/image46.emf"/><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6.gi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49.wmf"/><Relationship Id="rId4" Type="http://schemas.openxmlformats.org/officeDocument/2006/relationships/image" Target="../media/image48.w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ctrTitle"/>
          </p:nvPr>
        </p:nvSpPr>
        <p:spPr>
          <a:xfrm>
            <a:off x="467544" y="2130425"/>
            <a:ext cx="8208912" cy="1082551"/>
          </a:xfrm>
        </p:spPr>
        <p:txBody>
          <a:bodyPr>
            <a:normAutofit/>
          </a:bodyPr>
          <a:lstStyle/>
          <a:p>
            <a:pPr algn="ctr"/>
            <a:r>
              <a:rPr lang="ja-JP" altLang="en-US" sz="3500" b="1" dirty="0" smtClean="0">
                <a:solidFill>
                  <a:srgbClr val="002060"/>
                </a:solidFill>
                <a:effectLst>
                  <a:outerShdw blurRad="38100" dist="38100" dir="2700000" algn="tl">
                    <a:srgbClr val="000000">
                      <a:alpha val="43137"/>
                    </a:srgbClr>
                  </a:outerShdw>
                </a:effectLst>
                <a:latin typeface="AR P丸ゴシック体M" pitchFamily="50" charset="-128"/>
                <a:ea typeface="AR P丸ゴシック体M" pitchFamily="50" charset="-128"/>
              </a:rPr>
              <a:t>患者さんを中心とした、多職種協働の中で</a:t>
            </a:r>
            <a:endParaRPr kumimoji="1" lang="ja-JP" altLang="en-US" sz="3500" b="1" dirty="0">
              <a:solidFill>
                <a:srgbClr val="002060"/>
              </a:solidFill>
              <a:effectLst>
                <a:outerShdw blurRad="38100" dist="38100" dir="2700000" algn="tl">
                  <a:srgbClr val="000000">
                    <a:alpha val="43137"/>
                  </a:srgbClr>
                </a:outerShdw>
              </a:effectLst>
              <a:latin typeface="AR P丸ゴシック体M" pitchFamily="50" charset="-128"/>
              <a:ea typeface="AR P丸ゴシック体M" pitchFamily="50" charset="-128"/>
            </a:endParaRPr>
          </a:p>
        </p:txBody>
      </p:sp>
      <p:sp>
        <p:nvSpPr>
          <p:cNvPr id="7" name="サブタイトル 6"/>
          <p:cNvSpPr>
            <a:spLocks noGrp="1"/>
          </p:cNvSpPr>
          <p:nvPr>
            <p:ph type="subTitle" idx="1"/>
          </p:nvPr>
        </p:nvSpPr>
        <p:spPr>
          <a:xfrm>
            <a:off x="971600" y="3356992"/>
            <a:ext cx="7200800" cy="1008112"/>
          </a:xfrm>
        </p:spPr>
        <p:txBody>
          <a:bodyPr>
            <a:noAutofit/>
          </a:bodyPr>
          <a:lstStyle/>
          <a:p>
            <a:r>
              <a:rPr lang="ja-JP" altLang="en-US" sz="2800" dirty="0" smtClean="0">
                <a:latin typeface="AR P丸ゴシック体M" pitchFamily="50" charset="-128"/>
                <a:ea typeface="AR P丸ゴシック体M" pitchFamily="50" charset="-128"/>
              </a:rPr>
              <a:t>～薬剤師として、</a:t>
            </a:r>
            <a:endParaRPr lang="en-US" altLang="ja-JP" sz="2800" dirty="0" smtClean="0">
              <a:latin typeface="AR P丸ゴシック体M" pitchFamily="50" charset="-128"/>
              <a:ea typeface="AR P丸ゴシック体M" pitchFamily="50" charset="-128"/>
            </a:endParaRPr>
          </a:p>
          <a:p>
            <a:pPr algn="r"/>
            <a:r>
              <a:rPr lang="ja-JP" altLang="en-US" sz="2800" dirty="0" smtClean="0">
                <a:latin typeface="AR P丸ゴシック体M" pitchFamily="50" charset="-128"/>
                <a:ea typeface="AR P丸ゴシック体M" pitchFamily="50" charset="-128"/>
              </a:rPr>
              <a:t>そしてチーム永源寺の一員としての役割～</a:t>
            </a:r>
          </a:p>
          <a:p>
            <a:endParaRPr kumimoji="1" lang="ja-JP" altLang="en-US" sz="2800" b="1" dirty="0">
              <a:latin typeface="AR P丸ゴシック体M" pitchFamily="50" charset="-128"/>
              <a:ea typeface="AR P丸ゴシック体M" pitchFamily="50" charset="-128"/>
            </a:endParaRPr>
          </a:p>
        </p:txBody>
      </p:sp>
      <p:sp>
        <p:nvSpPr>
          <p:cNvPr id="10" name="テキスト ボックス 9"/>
          <p:cNvSpPr txBox="1"/>
          <p:nvPr/>
        </p:nvSpPr>
        <p:spPr>
          <a:xfrm>
            <a:off x="4572000" y="5529426"/>
            <a:ext cx="4248472" cy="707886"/>
          </a:xfrm>
          <a:prstGeom prst="rect">
            <a:avLst/>
          </a:prstGeom>
          <a:noFill/>
        </p:spPr>
        <p:txBody>
          <a:bodyPr wrap="square" rtlCol="0">
            <a:spAutoFit/>
          </a:bodyPr>
          <a:lstStyle/>
          <a:p>
            <a:r>
              <a:rPr kumimoji="1" lang="ja-JP" altLang="en-US" sz="2000" dirty="0" smtClean="0">
                <a:latin typeface="AR P丸ゴシック体M" pitchFamily="50" charset="-128"/>
                <a:ea typeface="AR P丸ゴシック体M" pitchFamily="50" charset="-128"/>
              </a:rPr>
              <a:t>丸山薬局　大石和美</a:t>
            </a:r>
            <a:endParaRPr kumimoji="1" lang="en-US" altLang="ja-JP" sz="2000" dirty="0" smtClean="0">
              <a:latin typeface="AR P丸ゴシック体M" pitchFamily="50" charset="-128"/>
              <a:ea typeface="AR P丸ゴシック体M" pitchFamily="50" charset="-128"/>
            </a:endParaRPr>
          </a:p>
          <a:p>
            <a:r>
              <a:rPr kumimoji="1" lang="ja-JP" altLang="en-US" sz="2000" dirty="0" smtClean="0">
                <a:latin typeface="AR P丸ゴシック体M" pitchFamily="50" charset="-128"/>
                <a:ea typeface="AR P丸ゴシック体M" pitchFamily="50" charset="-128"/>
              </a:rPr>
              <a:t>　（プライマリ・ケア認定薬剤師</a:t>
            </a:r>
            <a:r>
              <a:rPr kumimoji="1" lang="ja-JP" altLang="en-US" sz="2000" dirty="0" smtClean="0">
                <a:latin typeface="+mn-ea"/>
              </a:rPr>
              <a:t>）</a:t>
            </a:r>
            <a:endParaRPr kumimoji="1" lang="en-US" altLang="ja-JP" sz="2000" dirty="0" smtClean="0">
              <a:latin typeface="+mn-ea"/>
            </a:endParaRPr>
          </a:p>
        </p:txBody>
      </p:sp>
      <p:sp>
        <p:nvSpPr>
          <p:cNvPr id="5" name="テキスト ボックス 4"/>
          <p:cNvSpPr txBox="1"/>
          <p:nvPr/>
        </p:nvSpPr>
        <p:spPr>
          <a:xfrm>
            <a:off x="971600" y="1484784"/>
            <a:ext cx="7200800" cy="590931"/>
          </a:xfrm>
          <a:prstGeom prst="rect">
            <a:avLst/>
          </a:prstGeom>
          <a:noFill/>
        </p:spPr>
        <p:txBody>
          <a:bodyPr wrap="square" rtlCol="0">
            <a:spAutoFit/>
          </a:bodyPr>
          <a:lstStyle/>
          <a:p>
            <a:pPr>
              <a:lnSpc>
                <a:spcPct val="90000"/>
              </a:lnSpc>
            </a:pPr>
            <a:r>
              <a:rPr kumimoji="1" lang="ja-JP" altLang="en-US" dirty="0" smtClean="0">
                <a:latin typeface="AR P丸ゴシック体M" pitchFamily="50" charset="-128"/>
                <a:ea typeface="AR P丸ゴシック体M" pitchFamily="50" charset="-128"/>
              </a:rPr>
              <a:t>乃木坂スクール♯</a:t>
            </a:r>
            <a:r>
              <a:rPr kumimoji="1" lang="en-US" altLang="ja-JP" dirty="0" smtClean="0">
                <a:latin typeface="AR P丸ゴシック体M" pitchFamily="50" charset="-128"/>
                <a:ea typeface="AR P丸ゴシック体M" pitchFamily="50" charset="-128"/>
              </a:rPr>
              <a:t>11</a:t>
            </a:r>
          </a:p>
          <a:p>
            <a:pPr>
              <a:lnSpc>
                <a:spcPct val="90000"/>
              </a:lnSpc>
            </a:pPr>
            <a:r>
              <a:rPr kumimoji="1" lang="ja-JP" altLang="en-US" dirty="0" smtClean="0">
                <a:latin typeface="AR P丸ゴシック体M" pitchFamily="50" charset="-128"/>
                <a:ea typeface="AR P丸ゴシック体M" pitchFamily="50" charset="-128"/>
              </a:rPr>
              <a:t>出合う・つなぐ・変える～発信力を磨く・想像力を磨く</a:t>
            </a:r>
            <a:endParaRPr kumimoji="1" lang="ja-JP" altLang="en-US" dirty="0">
              <a:latin typeface="AR P丸ゴシック体M" pitchFamily="50" charset="-128"/>
              <a:ea typeface="AR P丸ゴシック体M" pitchFamily="50" charset="-128"/>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a:t>
            </a:r>
            <a:r>
              <a:rPr lang="ja-JP" altLang="en-US" sz="4000" b="1" dirty="0" smtClean="0">
                <a:ln w="6350">
                  <a:solidFill>
                    <a:schemeClr val="tx1"/>
                  </a:solidFill>
                </a:ln>
                <a:solidFill>
                  <a:srgbClr val="FF0000"/>
                </a:solidFill>
                <a:effectLst>
                  <a:outerShdw blurRad="38100" dist="38100" dir="2700000" algn="tl">
                    <a:srgbClr val="000000">
                      <a:alpha val="43137"/>
                    </a:srgbClr>
                  </a:outerShdw>
                </a:effectLst>
                <a:latin typeface="AR P丸ゴシック体M" pitchFamily="50" charset="-128"/>
                <a:ea typeface="AR P丸ゴシック体M" pitchFamily="50" charset="-128"/>
              </a:rPr>
              <a:t>三方よし</a:t>
            </a:r>
            <a:r>
              <a:rPr lang="ja-JP" altLang="en-US"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」って？</a:t>
            </a:r>
            <a:endParaRPr kumimoji="1" lang="ja-JP" altLang="en-US" sz="4000" b="1" dirty="0">
              <a:solidFill>
                <a:schemeClr val="accent2"/>
              </a:solidFill>
              <a:effectLst>
                <a:outerShdw blurRad="38100" dist="38100" dir="2700000" algn="tl">
                  <a:srgbClr val="000000">
                    <a:alpha val="43137"/>
                  </a:srgbClr>
                </a:outerShdw>
              </a:effectLst>
              <a:latin typeface="AR P丸ゴシック体M" pitchFamily="50" charset="-128"/>
              <a:ea typeface="AR P丸ゴシック体M" pitchFamily="50" charset="-128"/>
            </a:endParaRPr>
          </a:p>
        </p:txBody>
      </p:sp>
      <p:sp>
        <p:nvSpPr>
          <p:cNvPr id="3" name="コンテンツ プレースホルダ 2"/>
          <p:cNvSpPr>
            <a:spLocks noGrp="1"/>
          </p:cNvSpPr>
          <p:nvPr>
            <p:ph idx="1"/>
          </p:nvPr>
        </p:nvSpPr>
        <p:spPr/>
        <p:txBody>
          <a:bodyPr/>
          <a:lstStyle/>
          <a:p>
            <a:pPr>
              <a:buBlip>
                <a:blip r:embed="rId3"/>
              </a:buBlip>
            </a:pPr>
            <a:r>
              <a:rPr kumimoji="1" lang="ja-JP" altLang="en-US" sz="2800" b="1" dirty="0" smtClean="0">
                <a:latin typeface="AR P丸ゴシック体M" pitchFamily="50" charset="-128"/>
                <a:ea typeface="AR P丸ゴシック体M" pitchFamily="50" charset="-128"/>
              </a:rPr>
              <a:t>この地が発祥の近江商人の家訓</a:t>
            </a:r>
            <a:r>
              <a:rPr kumimoji="1" lang="en-US" altLang="ja-JP" sz="2800" b="1" dirty="0" smtClean="0">
                <a:latin typeface="AR P丸ゴシック体M" pitchFamily="50" charset="-128"/>
                <a:ea typeface="AR P丸ゴシック体M" pitchFamily="50" charset="-128"/>
              </a:rPr>
              <a:t>『</a:t>
            </a:r>
            <a:r>
              <a:rPr kumimoji="1" lang="ja-JP" altLang="en-US" sz="2800" b="1" dirty="0" smtClean="0">
                <a:latin typeface="AR P丸ゴシック体M" pitchFamily="50" charset="-128"/>
                <a:ea typeface="AR P丸ゴシック体M" pitchFamily="50" charset="-128"/>
              </a:rPr>
              <a:t>売り手よし、買い手よし、世間によし</a:t>
            </a:r>
            <a:r>
              <a:rPr kumimoji="1" lang="en-US" altLang="ja-JP" sz="2800" b="1" dirty="0" smtClean="0">
                <a:latin typeface="AR P丸ゴシック体M" pitchFamily="50" charset="-128"/>
                <a:ea typeface="AR P丸ゴシック体M" pitchFamily="50" charset="-128"/>
              </a:rPr>
              <a:t>』</a:t>
            </a:r>
            <a:r>
              <a:rPr kumimoji="1" lang="ja-JP" altLang="en-US" sz="2800" b="1" dirty="0" smtClean="0">
                <a:latin typeface="AR P丸ゴシック体M" pitchFamily="50" charset="-128"/>
                <a:ea typeface="AR P丸ゴシック体M" pitchFamily="50" charset="-128"/>
              </a:rPr>
              <a:t>に由来</a:t>
            </a:r>
            <a:endParaRPr kumimoji="1" lang="en-US" altLang="ja-JP" sz="2800" b="1" dirty="0" smtClean="0">
              <a:latin typeface="AR P丸ゴシック体M" pitchFamily="50" charset="-128"/>
              <a:ea typeface="AR P丸ゴシック体M" pitchFamily="50" charset="-128"/>
            </a:endParaRPr>
          </a:p>
          <a:p>
            <a:pPr>
              <a:buBlip>
                <a:blip r:embed="rId3"/>
              </a:buBlip>
            </a:pPr>
            <a:r>
              <a:rPr kumimoji="1" lang="ja-JP" altLang="en-US" sz="2800" b="1" dirty="0" smtClean="0">
                <a:latin typeface="AR P丸ゴシック体M" pitchFamily="50" charset="-128"/>
                <a:ea typeface="AR P丸ゴシック体M" pitchFamily="50" charset="-128"/>
              </a:rPr>
              <a:t>売り手・買い手を含めた社会全体を良くしようとする考え</a:t>
            </a:r>
            <a:endParaRPr kumimoji="1" lang="en-US" altLang="ja-JP" sz="2800" b="1" dirty="0" smtClean="0">
              <a:latin typeface="AR P丸ゴシック体M" pitchFamily="50" charset="-128"/>
              <a:ea typeface="AR P丸ゴシック体M" pitchFamily="50" charset="-128"/>
            </a:endParaRPr>
          </a:p>
          <a:p>
            <a:pPr>
              <a:buBlip>
                <a:blip r:embed="rId3"/>
              </a:buBlip>
            </a:pPr>
            <a:r>
              <a:rPr lang="ja-JP" altLang="en-US" sz="2800" b="1" dirty="0" smtClean="0">
                <a:latin typeface="AR P丸ゴシック体M" pitchFamily="50" charset="-128"/>
                <a:ea typeface="AR P丸ゴシック体M" pitchFamily="50" charset="-128"/>
              </a:rPr>
              <a:t>生産者も消費者も含めた社会全体が好都合でなければ商業は成り立たない</a:t>
            </a:r>
            <a:endParaRPr lang="en-US" altLang="ja-JP" sz="2800" b="1" dirty="0" smtClean="0">
              <a:latin typeface="AR P丸ゴシック体M" pitchFamily="50" charset="-128"/>
              <a:ea typeface="AR P丸ゴシック体M" pitchFamily="50" charset="-128"/>
            </a:endParaRPr>
          </a:p>
          <a:p>
            <a:pPr>
              <a:buBlip>
                <a:blip r:embed="rId3"/>
              </a:buBlip>
            </a:pPr>
            <a:r>
              <a:rPr kumimoji="1" lang="ja-JP" altLang="en-US" sz="2800" b="1" dirty="0" smtClean="0">
                <a:latin typeface="AR P丸ゴシック体M" pitchFamily="50" charset="-128"/>
                <a:ea typeface="AR P丸ゴシック体M" pitchFamily="50" charset="-128"/>
              </a:rPr>
              <a:t>この精神に倣い</a:t>
            </a:r>
            <a:r>
              <a:rPr kumimoji="1" lang="en-US" altLang="ja-JP" sz="2800" b="1" dirty="0" smtClean="0">
                <a:latin typeface="AR P丸ゴシック体M" pitchFamily="50" charset="-128"/>
                <a:ea typeface="AR P丸ゴシック体M" pitchFamily="50" charset="-128"/>
              </a:rPr>
              <a:t>『</a:t>
            </a:r>
            <a:r>
              <a:rPr kumimoji="1" lang="ja-JP" altLang="en-US" sz="2800" b="1" dirty="0" smtClean="0">
                <a:latin typeface="AR P丸ゴシック体M" pitchFamily="50" charset="-128"/>
                <a:ea typeface="AR P丸ゴシック体M" pitchFamily="50" charset="-128"/>
              </a:rPr>
              <a:t>患者さんによし、医療機関によし、地域によし</a:t>
            </a:r>
            <a:r>
              <a:rPr kumimoji="1" lang="en-US" altLang="ja-JP" sz="2800" b="1" dirty="0" smtClean="0">
                <a:latin typeface="AR P丸ゴシック体M" pitchFamily="50" charset="-128"/>
                <a:ea typeface="AR P丸ゴシック体M" pitchFamily="50" charset="-128"/>
              </a:rPr>
              <a:t>』</a:t>
            </a:r>
            <a:r>
              <a:rPr kumimoji="1" lang="ja-JP" altLang="en-US" sz="2800" b="1" dirty="0" smtClean="0">
                <a:latin typeface="AR P丸ゴシック体M" pitchFamily="50" charset="-128"/>
                <a:ea typeface="AR P丸ゴシック体M" pitchFamily="50" charset="-128"/>
              </a:rPr>
              <a:t>を目指して三方よし研究会は生まれた</a:t>
            </a:r>
            <a:endParaRPr kumimoji="1" lang="en-US" altLang="ja-JP" sz="2800" b="1" dirty="0" smtClean="0">
              <a:latin typeface="AR P丸ゴシック体M" pitchFamily="50" charset="-128"/>
              <a:ea typeface="AR P丸ゴシック体M" pitchFamily="50" charset="-128"/>
            </a:endParaRPr>
          </a:p>
          <a:p>
            <a:endParaRPr kumimoji="1" lang="ja-JP" altLang="en-US" dirty="0">
              <a:latin typeface="AR P丸ゴシック体M" pitchFamily="50" charset="-128"/>
              <a:ea typeface="AR P丸ゴシック体M" pitchFamily="50" charset="-128"/>
            </a:endParaRPr>
          </a:p>
        </p:txBody>
      </p:sp>
    </p:spTree>
    <p:extLst>
      <p:ext uri="{BB962C8B-B14F-4D97-AF65-F5344CB8AC3E}">
        <p14:creationId xmlns:p14="http://schemas.microsoft.com/office/powerpoint/2010/main" val="884376760"/>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三方よし研究会</a:t>
            </a:r>
            <a:endParaRPr kumimoji="1" lang="ja-JP" altLang="en-US" sz="4000" b="1" dirty="0">
              <a:effectLst>
                <a:outerShdw blurRad="38100" dist="38100" dir="2700000" algn="tl">
                  <a:srgbClr val="000000">
                    <a:alpha val="43137"/>
                  </a:srgbClr>
                </a:outerShdw>
              </a:effectLst>
            </a:endParaRPr>
          </a:p>
        </p:txBody>
      </p:sp>
      <p:sp>
        <p:nvSpPr>
          <p:cNvPr id="3" name="コンテンツ プレースホルダ 2"/>
          <p:cNvSpPr>
            <a:spLocks noGrp="1"/>
          </p:cNvSpPr>
          <p:nvPr>
            <p:ph idx="1"/>
          </p:nvPr>
        </p:nvSpPr>
        <p:spPr>
          <a:xfrm>
            <a:off x="827584" y="1676400"/>
            <a:ext cx="7489820" cy="4495800"/>
          </a:xfrm>
        </p:spPr>
        <p:txBody>
          <a:bodyPr/>
          <a:lstStyle/>
          <a:p>
            <a:pPr>
              <a:buBlip>
                <a:blip r:embed="rId3"/>
              </a:buBlip>
            </a:pPr>
            <a:r>
              <a:rPr kumimoji="1" lang="ja-JP" altLang="en-US" sz="2800" b="1" dirty="0" smtClean="0">
                <a:latin typeface="AR P丸ゴシック体M" pitchFamily="50" charset="-128"/>
                <a:ea typeface="AR P丸ゴシック体M" pitchFamily="50" charset="-128"/>
              </a:rPr>
              <a:t>市民や行政、医療・介護スタッフなどが集まり、</a:t>
            </a:r>
            <a:r>
              <a:rPr kumimoji="1" lang="en-US" altLang="ja-JP" sz="2800" b="1" dirty="0" smtClean="0">
                <a:latin typeface="AR P丸ゴシック体M" pitchFamily="50" charset="-128"/>
                <a:ea typeface="AR P丸ゴシック体M" pitchFamily="50" charset="-128"/>
              </a:rPr>
              <a:t>『</a:t>
            </a:r>
            <a:r>
              <a:rPr lang="ja-JP" altLang="en-US" sz="2800" b="1" dirty="0" smtClean="0">
                <a:latin typeface="AR P丸ゴシック体M" pitchFamily="50" charset="-128"/>
                <a:ea typeface="AR P丸ゴシック体M" pitchFamily="50" charset="-128"/>
              </a:rPr>
              <a:t>患者、医療機関・福祉施設、そして地域によい</a:t>
            </a:r>
            <a:r>
              <a:rPr kumimoji="1" lang="en-US" altLang="ja-JP" sz="2800" b="1" dirty="0" smtClean="0">
                <a:latin typeface="AR P丸ゴシック体M" pitchFamily="50" charset="-128"/>
                <a:ea typeface="AR P丸ゴシック体M" pitchFamily="50" charset="-128"/>
              </a:rPr>
              <a:t>』</a:t>
            </a:r>
            <a:r>
              <a:rPr kumimoji="1" lang="ja-JP" altLang="en-US" sz="2800" b="1" dirty="0" smtClean="0">
                <a:latin typeface="AR P丸ゴシック体M" pitchFamily="50" charset="-128"/>
                <a:ea typeface="AR P丸ゴシック体M" pitchFamily="50" charset="-128"/>
              </a:rPr>
              <a:t>関係をつくる</a:t>
            </a:r>
            <a:endParaRPr kumimoji="1" lang="en-US" altLang="ja-JP" sz="2800" b="1" dirty="0" smtClean="0">
              <a:latin typeface="AR P丸ゴシック体M" pitchFamily="50" charset="-128"/>
              <a:ea typeface="AR P丸ゴシック体M" pitchFamily="50" charset="-128"/>
            </a:endParaRPr>
          </a:p>
          <a:p>
            <a:pPr>
              <a:buBlip>
                <a:blip r:embed="rId3"/>
              </a:buBlip>
            </a:pPr>
            <a:r>
              <a:rPr lang="ja-JP" altLang="en-US" sz="2800" b="1" dirty="0" smtClean="0">
                <a:latin typeface="AR P丸ゴシック体M" pitchFamily="50" charset="-128"/>
                <a:ea typeface="AR P丸ゴシック体M" pitchFamily="50" charset="-128"/>
              </a:rPr>
              <a:t>関係者が“顔の見える関係”を作って、患者・利用者に適切なケアを！</a:t>
            </a:r>
            <a:endParaRPr lang="en-US" altLang="ja-JP" sz="2800" b="1" dirty="0" smtClean="0">
              <a:latin typeface="AR P丸ゴシック体M" pitchFamily="50" charset="-128"/>
              <a:ea typeface="AR P丸ゴシック体M" pitchFamily="50" charset="-128"/>
            </a:endParaRPr>
          </a:p>
          <a:p>
            <a:pPr>
              <a:buBlip>
                <a:blip r:embed="rId3"/>
              </a:buBlip>
            </a:pPr>
            <a:r>
              <a:rPr kumimoji="1" lang="ja-JP" altLang="en-US" sz="2800" b="1" dirty="0" smtClean="0">
                <a:latin typeface="AR P丸ゴシック体M" pitchFamily="50" charset="-128"/>
                <a:ea typeface="AR P丸ゴシック体M" pitchFamily="50" charset="-128"/>
              </a:rPr>
              <a:t>このような取り組みが評価され「第６回　新しい医療のかたち賞２０１２　地域社会の取り組み部門」（医療の質・安全学会）　　　　　　　　　を受賞した</a:t>
            </a:r>
            <a:endParaRPr kumimoji="1" lang="ja-JP" altLang="en-US" sz="2800" b="1" dirty="0">
              <a:latin typeface="AR P丸ゴシック体M" pitchFamily="50" charset="-128"/>
              <a:ea typeface="AR P丸ゴシック体M" pitchFamily="50" charset="-128"/>
            </a:endParaRPr>
          </a:p>
        </p:txBody>
      </p:sp>
      <p:pic>
        <p:nvPicPr>
          <p:cNvPr id="4" name="図 3" descr="01.JPG"/>
          <p:cNvPicPr>
            <a:picLocks noChangeAspect="1"/>
          </p:cNvPicPr>
          <p:nvPr/>
        </p:nvPicPr>
        <p:blipFill>
          <a:blip r:embed="rId4" cstate="screen"/>
          <a:stretch>
            <a:fillRect/>
          </a:stretch>
        </p:blipFill>
        <p:spPr>
          <a:xfrm>
            <a:off x="6228184" y="4851158"/>
            <a:ext cx="2555774" cy="1916830"/>
          </a:xfrm>
          <a:prstGeom prst="rect">
            <a:avLst/>
          </a:prstGeom>
          <a:noFill/>
          <a:ln>
            <a:noFill/>
          </a:ln>
        </p:spPr>
      </p:pic>
      <p:sp>
        <p:nvSpPr>
          <p:cNvPr id="5" name="日付プレースホルダ 1"/>
          <p:cNvSpPr txBox="1">
            <a:spLocks/>
          </p:cNvSpPr>
          <p:nvPr/>
        </p:nvSpPr>
        <p:spPr>
          <a:xfrm>
            <a:off x="6727825" y="6453336"/>
            <a:ext cx="1516583"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ja-JP" altLang="en-US" sz="1800" b="0" i="0" u="none" strike="noStrike" kern="1200" cap="none" spc="0" normalizeH="0" baseline="0" noProof="0" dirty="0">
              <a:ln>
                <a:noFill/>
              </a:ln>
              <a:solidFill>
                <a:schemeClr val="tx1"/>
              </a:solidFill>
              <a:effectLst/>
              <a:uLnTx/>
              <a:uFillTx/>
              <a:latin typeface="Arial" charset="0"/>
              <a:ea typeface="+mn-ea"/>
              <a:cs typeface="+mn-cs"/>
            </a:endParaRPr>
          </a:p>
        </p:txBody>
      </p:sp>
    </p:spTree>
    <p:extLst>
      <p:ext uri="{BB962C8B-B14F-4D97-AF65-F5344CB8AC3E}">
        <p14:creationId xmlns:p14="http://schemas.microsoft.com/office/powerpoint/2010/main" val="3861617609"/>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三方よし研究会</a:t>
            </a:r>
            <a:endParaRPr kumimoji="1" lang="ja-JP" altLang="en-US" sz="4000" b="1" dirty="0"/>
          </a:p>
        </p:txBody>
      </p:sp>
      <p:sp>
        <p:nvSpPr>
          <p:cNvPr id="3" name="コンテンツ プレースホルダ 2"/>
          <p:cNvSpPr>
            <a:spLocks noGrp="1"/>
          </p:cNvSpPr>
          <p:nvPr>
            <p:ph idx="1"/>
          </p:nvPr>
        </p:nvSpPr>
        <p:spPr>
          <a:xfrm>
            <a:off x="970612" y="1676400"/>
            <a:ext cx="7345804" cy="4848944"/>
          </a:xfrm>
        </p:spPr>
        <p:txBody>
          <a:bodyPr>
            <a:normAutofit fontScale="92500" lnSpcReduction="10000"/>
          </a:bodyPr>
          <a:lstStyle/>
          <a:p>
            <a:pPr>
              <a:buBlip>
                <a:blip r:embed="rId3"/>
              </a:buBlip>
            </a:pPr>
            <a:r>
              <a:rPr kumimoji="1" lang="ja-JP" altLang="en-US" sz="3000" b="1" dirty="0" smtClean="0">
                <a:latin typeface="AR P丸ゴシック体M" pitchFamily="50" charset="-128"/>
                <a:ea typeface="AR P丸ゴシック体M" pitchFamily="50" charset="-128"/>
              </a:rPr>
              <a:t>毎月開催　第３木曜日</a:t>
            </a:r>
            <a:endParaRPr kumimoji="1" lang="en-US" altLang="ja-JP" sz="3000" b="1" dirty="0" smtClean="0">
              <a:latin typeface="AR P丸ゴシック体M" pitchFamily="50" charset="-128"/>
              <a:ea typeface="AR P丸ゴシック体M" pitchFamily="50" charset="-128"/>
            </a:endParaRPr>
          </a:p>
          <a:p>
            <a:pPr>
              <a:buBlip>
                <a:blip r:embed="rId3"/>
              </a:buBlip>
            </a:pPr>
            <a:r>
              <a:rPr lang="ja-JP" altLang="en-US" sz="3000" b="1" dirty="0" smtClean="0">
                <a:latin typeface="AR P丸ゴシック体M" pitchFamily="50" charset="-128"/>
                <a:ea typeface="AR P丸ゴシック体M" pitchFamily="50" charset="-128"/>
              </a:rPr>
              <a:t>１８：３０～２０：３０　時間厳守！</a:t>
            </a:r>
            <a:endParaRPr lang="en-US" altLang="ja-JP" sz="3000" b="1" dirty="0" smtClean="0">
              <a:latin typeface="AR P丸ゴシック体M" pitchFamily="50" charset="-128"/>
              <a:ea typeface="AR P丸ゴシック体M" pitchFamily="50" charset="-128"/>
            </a:endParaRPr>
          </a:p>
          <a:p>
            <a:pPr>
              <a:buBlip>
                <a:blip r:embed="rId3"/>
              </a:buBlip>
            </a:pPr>
            <a:r>
              <a:rPr kumimoji="1" lang="ja-JP" altLang="en-US" sz="3000" b="1" dirty="0" smtClean="0">
                <a:latin typeface="AR P丸ゴシック体M" pitchFamily="50" charset="-128"/>
                <a:ea typeface="AR P丸ゴシック体M" pitchFamily="50" charset="-128"/>
              </a:rPr>
              <a:t>進行　小串研究会会長（元東近江医師会長）</a:t>
            </a:r>
            <a:endParaRPr kumimoji="1" lang="en-US" altLang="ja-JP" sz="3000" b="1" dirty="0" smtClean="0">
              <a:latin typeface="AR P丸ゴシック体M" pitchFamily="50" charset="-128"/>
              <a:ea typeface="AR P丸ゴシック体M" pitchFamily="50" charset="-128"/>
            </a:endParaRPr>
          </a:p>
          <a:p>
            <a:pPr>
              <a:buBlip>
                <a:blip r:embed="rId3"/>
              </a:buBlip>
            </a:pPr>
            <a:r>
              <a:rPr lang="ja-JP" altLang="en-US" sz="3000" b="1" dirty="0" smtClean="0">
                <a:latin typeface="AR P丸ゴシック体M" pitchFamily="50" charset="-128"/>
                <a:ea typeface="AR P丸ゴシック体M" pitchFamily="50" charset="-128"/>
              </a:rPr>
              <a:t>会場　病院・福祉施設などの当番持ち回り</a:t>
            </a:r>
            <a:endParaRPr lang="en-US" altLang="ja-JP" sz="3000" b="1" dirty="0" smtClean="0">
              <a:latin typeface="AR P丸ゴシック体M" pitchFamily="50" charset="-128"/>
              <a:ea typeface="AR P丸ゴシック体M" pitchFamily="50" charset="-128"/>
            </a:endParaRPr>
          </a:p>
          <a:p>
            <a:pPr>
              <a:buBlip>
                <a:blip r:embed="rId3"/>
              </a:buBlip>
            </a:pPr>
            <a:r>
              <a:rPr kumimoji="1" lang="ja-JP" altLang="en-US" sz="3000" b="1" dirty="0" smtClean="0">
                <a:latin typeface="AR P丸ゴシック体M" pitchFamily="50" charset="-128"/>
                <a:ea typeface="AR P丸ゴシック体M" pitchFamily="50" charset="-128"/>
              </a:rPr>
              <a:t>参加職種　医師、歯科医師、薬剤師、看護師、リハビリセラピスト、管理栄養士、</a:t>
            </a:r>
            <a:r>
              <a:rPr kumimoji="1" lang="en-US" altLang="ja-JP" sz="3000" b="1" dirty="0" smtClean="0">
                <a:latin typeface="AR P丸ゴシック体M" pitchFamily="50" charset="-128"/>
                <a:ea typeface="AR P丸ゴシック体M" pitchFamily="50" charset="-128"/>
              </a:rPr>
              <a:t>MSW</a:t>
            </a:r>
            <a:r>
              <a:rPr kumimoji="1" lang="ja-JP" altLang="en-US" sz="3000" b="1" dirty="0" err="1" smtClean="0">
                <a:latin typeface="AR P丸ゴシック体M" pitchFamily="50" charset="-128"/>
                <a:ea typeface="AR P丸ゴシック体M" pitchFamily="50" charset="-128"/>
              </a:rPr>
              <a:t>、</a:t>
            </a:r>
            <a:r>
              <a:rPr kumimoji="1" lang="ja-JP" altLang="en-US" sz="3000" b="1" dirty="0" smtClean="0">
                <a:latin typeface="AR P丸ゴシック体M" pitchFamily="50" charset="-128"/>
                <a:ea typeface="AR P丸ゴシック体M" pitchFamily="50" charset="-128"/>
              </a:rPr>
              <a:t>地域連携室スタッフ、ケアマネジャー、介護福祉士、保健師、消防士、首長、議員、マスコミ、写真家、僧侶　等々</a:t>
            </a:r>
            <a:endParaRPr kumimoji="1" lang="en-US" altLang="ja-JP" sz="3000" b="1" dirty="0" smtClean="0">
              <a:latin typeface="AR P丸ゴシック体M" pitchFamily="50" charset="-128"/>
              <a:ea typeface="AR P丸ゴシック体M" pitchFamily="50" charset="-128"/>
            </a:endParaRPr>
          </a:p>
          <a:p>
            <a:pPr>
              <a:buBlip>
                <a:blip r:embed="rId3"/>
              </a:buBlip>
            </a:pPr>
            <a:r>
              <a:rPr lang="ja-JP" altLang="en-US" sz="3000" b="1" dirty="0" smtClean="0">
                <a:latin typeface="AR P丸ゴシック体M" pitchFamily="50" charset="-128"/>
                <a:ea typeface="AR P丸ゴシック体M" pitchFamily="50" charset="-128"/>
              </a:rPr>
              <a:t>必ず車座で</a:t>
            </a:r>
            <a:r>
              <a:rPr lang="en-US" altLang="ja-JP" sz="3000" b="1" dirty="0" smtClean="0">
                <a:latin typeface="AR P丸ゴシック体M" pitchFamily="50" charset="-128"/>
                <a:ea typeface="AR P丸ゴシック体M" pitchFamily="50" charset="-128"/>
              </a:rPr>
              <a:t>!!</a:t>
            </a:r>
            <a:r>
              <a:rPr lang="ja-JP" altLang="en-US" sz="2800" dirty="0" smtClean="0"/>
              <a:t>　</a:t>
            </a:r>
            <a:endParaRPr kumimoji="1" lang="en-US" altLang="ja-JP" sz="2800" dirty="0" smtClean="0"/>
          </a:p>
          <a:p>
            <a:endParaRPr kumimoji="1" lang="en-US" altLang="ja-JP" sz="2800" dirty="0" smtClean="0"/>
          </a:p>
          <a:p>
            <a:endParaRPr kumimoji="1" lang="ja-JP" altLang="en-US" sz="2800" dirty="0"/>
          </a:p>
        </p:txBody>
      </p:sp>
    </p:spTree>
    <p:extLst>
      <p:ext uri="{BB962C8B-B14F-4D97-AF65-F5344CB8AC3E}">
        <p14:creationId xmlns:p14="http://schemas.microsoft.com/office/powerpoint/2010/main" val="2562229307"/>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idx="4294967295"/>
          </p:nvPr>
        </p:nvSpPr>
        <p:spPr>
          <a:xfrm>
            <a:off x="446856" y="-243408"/>
            <a:ext cx="8229600" cy="1773238"/>
          </a:xfrm>
        </p:spPr>
        <p:txBody>
          <a:bodyPr>
            <a:normAutofit/>
          </a:bodyPr>
          <a:lstStyle/>
          <a:p>
            <a:r>
              <a:rPr lang="ja-JP" altLang="en-US"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三方よし研究会</a:t>
            </a:r>
            <a:r>
              <a:rPr lang="en-US" altLang="ja-JP"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
            </a:r>
            <a:br>
              <a:rPr lang="en-US" altLang="ja-JP"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br>
            <a:r>
              <a:rPr lang="ja-JP" altLang="en-US"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（東近江地域医療連携ネットワーク構築）</a:t>
            </a:r>
            <a:endParaRPr lang="ja-JP" altLang="en-US" sz="3600" dirty="0" smtClean="0">
              <a:latin typeface="HGP創英角ﾎﾟｯﾌﾟ体" pitchFamily="50" charset="-128"/>
              <a:ea typeface="HGP創英角ﾎﾟｯﾌﾟ体" pitchFamily="50" charset="-128"/>
            </a:endParaRPr>
          </a:p>
        </p:txBody>
      </p:sp>
      <p:pic>
        <p:nvPicPr>
          <p:cNvPr id="38915" name="Picture 6" descr="DSC03222"/>
          <p:cNvPicPr>
            <a:picLocks noChangeAspect="1" noChangeArrowheads="1"/>
          </p:cNvPicPr>
          <p:nvPr/>
        </p:nvPicPr>
        <p:blipFill>
          <a:blip r:embed="rId4" cstate="print"/>
          <a:srcRect/>
          <a:stretch>
            <a:fillRect/>
          </a:stretch>
        </p:blipFill>
        <p:spPr bwMode="auto">
          <a:xfrm>
            <a:off x="-3200400" y="-2400300"/>
            <a:ext cx="1439862" cy="1079500"/>
          </a:xfrm>
          <a:prstGeom prst="rect">
            <a:avLst/>
          </a:prstGeom>
          <a:noFill/>
          <a:ln w="9525">
            <a:noFill/>
            <a:miter lim="800000"/>
            <a:headEnd/>
            <a:tailEnd/>
          </a:ln>
        </p:spPr>
      </p:pic>
      <p:pic>
        <p:nvPicPr>
          <p:cNvPr id="38916" name="Picture 8" descr="DSC03176"/>
          <p:cNvPicPr>
            <a:picLocks noChangeAspect="1" noChangeArrowheads="1"/>
          </p:cNvPicPr>
          <p:nvPr/>
        </p:nvPicPr>
        <p:blipFill>
          <a:blip r:embed="rId5" cstate="print"/>
          <a:srcRect/>
          <a:stretch>
            <a:fillRect/>
          </a:stretch>
        </p:blipFill>
        <p:spPr bwMode="auto">
          <a:xfrm>
            <a:off x="-3200400" y="-2400300"/>
            <a:ext cx="1439862" cy="1079500"/>
          </a:xfrm>
          <a:prstGeom prst="rect">
            <a:avLst/>
          </a:prstGeom>
          <a:noFill/>
          <a:ln w="9525">
            <a:noFill/>
            <a:miter lim="800000"/>
            <a:headEnd/>
            <a:tailEnd/>
          </a:ln>
        </p:spPr>
      </p:pic>
      <p:pic>
        <p:nvPicPr>
          <p:cNvPr id="38917" name="Picture 5" descr="DSC03150"/>
          <p:cNvPicPr>
            <a:picLocks noChangeAspect="1" noChangeArrowheads="1"/>
          </p:cNvPicPr>
          <p:nvPr/>
        </p:nvPicPr>
        <p:blipFill>
          <a:blip r:embed="rId6" cstate="print"/>
          <a:srcRect/>
          <a:stretch>
            <a:fillRect/>
          </a:stretch>
        </p:blipFill>
        <p:spPr bwMode="auto">
          <a:xfrm>
            <a:off x="683568" y="1700808"/>
            <a:ext cx="7991475" cy="4608512"/>
          </a:xfrm>
          <a:prstGeom prst="rect">
            <a:avLst/>
          </a:prstGeom>
          <a:noFill/>
          <a:ln w="9525">
            <a:solidFill>
              <a:srgbClr val="FF00FF"/>
            </a:solidFill>
            <a:miter lim="800000"/>
            <a:headEnd/>
            <a:tailEnd/>
          </a:ln>
        </p:spPr>
      </p:pic>
      <p:sp>
        <p:nvSpPr>
          <p:cNvPr id="10" name="雲形吹き出し 9"/>
          <p:cNvSpPr/>
          <p:nvPr/>
        </p:nvSpPr>
        <p:spPr>
          <a:xfrm>
            <a:off x="1043608" y="1628800"/>
            <a:ext cx="1655762" cy="1152525"/>
          </a:xfrm>
          <a:prstGeom prst="cloudCallout">
            <a:avLst>
              <a:gd name="adj1" fmla="val 27653"/>
              <a:gd name="adj2" fmla="val 77634"/>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solidFill>
                  <a:prstClr val="black"/>
                </a:solidFill>
                <a:latin typeface="AR P丸ゴシック体M" pitchFamily="50" charset="-128"/>
                <a:ea typeface="AR P丸ゴシック体M" pitchFamily="50" charset="-128"/>
              </a:rPr>
              <a:t>車座</a:t>
            </a:r>
          </a:p>
        </p:txBody>
      </p:sp>
      <p:sp>
        <p:nvSpPr>
          <p:cNvPr id="11" name="雲形吹き出し 10"/>
          <p:cNvSpPr/>
          <p:nvPr/>
        </p:nvSpPr>
        <p:spPr>
          <a:xfrm>
            <a:off x="4787900" y="1557338"/>
            <a:ext cx="2736850" cy="1439862"/>
          </a:xfrm>
          <a:prstGeom prst="cloudCallout">
            <a:avLst>
              <a:gd name="adj1" fmla="val -44481"/>
              <a:gd name="adj2" fmla="val 46983"/>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solidFill>
                  <a:prstClr val="black"/>
                </a:solidFill>
                <a:latin typeface="AR P丸ゴシック体M" pitchFamily="50" charset="-128"/>
                <a:ea typeface="AR P丸ゴシック体M" pitchFamily="50" charset="-128"/>
              </a:rPr>
              <a:t>会場は</a:t>
            </a:r>
            <a:endParaRPr lang="en-US" altLang="ja-JP" sz="2800" b="1" dirty="0">
              <a:solidFill>
                <a:prstClr val="black"/>
              </a:solidFill>
              <a:latin typeface="AR P丸ゴシック体M" pitchFamily="50" charset="-128"/>
              <a:ea typeface="AR P丸ゴシック体M" pitchFamily="50" charset="-128"/>
            </a:endParaRPr>
          </a:p>
          <a:p>
            <a:pPr algn="ctr">
              <a:defRPr/>
            </a:pPr>
            <a:r>
              <a:rPr lang="ja-JP" altLang="en-US" sz="2800" b="1" dirty="0">
                <a:solidFill>
                  <a:prstClr val="black"/>
                </a:solidFill>
                <a:latin typeface="AR P丸ゴシック体M" pitchFamily="50" charset="-128"/>
                <a:ea typeface="AR P丸ゴシック体M" pitchFamily="50" charset="-128"/>
              </a:rPr>
              <a:t>持ち回り</a:t>
            </a:r>
          </a:p>
        </p:txBody>
      </p:sp>
      <p:sp>
        <p:nvSpPr>
          <p:cNvPr id="12" name="雲形吹き出し 11"/>
          <p:cNvSpPr/>
          <p:nvPr/>
        </p:nvSpPr>
        <p:spPr>
          <a:xfrm>
            <a:off x="3563888" y="4797152"/>
            <a:ext cx="2881312" cy="1440160"/>
          </a:xfrm>
          <a:prstGeom prst="cloudCallout">
            <a:avLst>
              <a:gd name="adj1" fmla="val 53188"/>
              <a:gd name="adj2" fmla="val -92532"/>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solidFill>
                  <a:prstClr val="black"/>
                </a:solidFill>
                <a:latin typeface="AR P丸ゴシック体M" pitchFamily="50" charset="-128"/>
                <a:ea typeface="AR P丸ゴシック体M" pitchFamily="50" charset="-128"/>
              </a:rPr>
              <a:t>スタートは</a:t>
            </a:r>
            <a:endParaRPr lang="en-US" altLang="ja-JP" sz="2800" b="1" dirty="0">
              <a:solidFill>
                <a:prstClr val="black"/>
              </a:solidFill>
              <a:latin typeface="AR P丸ゴシック体M" pitchFamily="50" charset="-128"/>
              <a:ea typeface="AR P丸ゴシック体M" pitchFamily="50" charset="-128"/>
            </a:endParaRPr>
          </a:p>
          <a:p>
            <a:pPr algn="ctr">
              <a:defRPr/>
            </a:pPr>
            <a:r>
              <a:rPr lang="ja-JP" altLang="en-US" sz="2800" b="1" dirty="0">
                <a:solidFill>
                  <a:prstClr val="black"/>
                </a:solidFill>
                <a:latin typeface="AR P丸ゴシック体M" pitchFamily="50" charset="-128"/>
                <a:ea typeface="AR P丸ゴシック体M" pitchFamily="50" charset="-128"/>
              </a:rPr>
              <a:t>自己紹介</a:t>
            </a:r>
          </a:p>
        </p:txBody>
      </p:sp>
    </p:spTree>
    <p:custDataLst>
      <p:tags r:id="rId1"/>
    </p:custDataLst>
    <p:extLst>
      <p:ext uri="{BB962C8B-B14F-4D97-AF65-F5344CB8AC3E}">
        <p14:creationId xmlns:p14="http://schemas.microsoft.com/office/powerpoint/2010/main" val="19725192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ローチャート : 書類 3"/>
          <p:cNvSpPr/>
          <p:nvPr/>
        </p:nvSpPr>
        <p:spPr>
          <a:xfrm>
            <a:off x="179388" y="188913"/>
            <a:ext cx="2808287" cy="1800225"/>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solidFill>
                  <a:srgbClr val="DAEDEF">
                    <a:lumMod val="25000"/>
                  </a:srgbClr>
                </a:solidFill>
                <a:latin typeface="AR P丸ゴシック体M" pitchFamily="50" charset="-128"/>
                <a:ea typeface="AR P丸ゴシック体M" pitchFamily="50" charset="-128"/>
              </a:rPr>
              <a:t>患者の暮らしを中心に多機関が集まる</a:t>
            </a:r>
          </a:p>
        </p:txBody>
      </p:sp>
      <p:graphicFrame>
        <p:nvGraphicFramePr>
          <p:cNvPr id="2" name="図表 1"/>
          <p:cNvGraphicFramePr/>
          <p:nvPr/>
        </p:nvGraphicFramePr>
        <p:xfrm>
          <a:off x="683568" y="332656"/>
          <a:ext cx="8316416" cy="6309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スマイル 5"/>
          <p:cNvSpPr/>
          <p:nvPr/>
        </p:nvSpPr>
        <p:spPr>
          <a:xfrm>
            <a:off x="4644008" y="3501008"/>
            <a:ext cx="482352" cy="482352"/>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マイル 6"/>
          <p:cNvSpPr/>
          <p:nvPr/>
        </p:nvSpPr>
        <p:spPr>
          <a:xfrm>
            <a:off x="5580112" y="2636912"/>
            <a:ext cx="482352" cy="482352"/>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3735787"/>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図 1" descr="DSC02545.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graphicFrame>
        <p:nvGraphicFramePr>
          <p:cNvPr id="3" name="図表 2"/>
          <p:cNvGraphicFramePr/>
          <p:nvPr/>
        </p:nvGraphicFramePr>
        <p:xfrm>
          <a:off x="-828600" y="0"/>
          <a:ext cx="10873208"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角丸四角形 3"/>
          <p:cNvSpPr/>
          <p:nvPr/>
        </p:nvSpPr>
        <p:spPr>
          <a:xfrm>
            <a:off x="1907704" y="404664"/>
            <a:ext cx="4968552" cy="914400"/>
          </a:xfrm>
          <a:prstGeom prst="roundRect">
            <a:avLst/>
          </a:prstGeom>
          <a:solidFill>
            <a:srgbClr val="FFCCFF"/>
          </a:solidFill>
          <a:ln>
            <a:solidFill>
              <a:srgbClr val="FFCCF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800" b="1" dirty="0" smtClean="0">
                <a:latin typeface="AR P丸ゴシック体M" pitchFamily="50" charset="-128"/>
                <a:ea typeface="AR P丸ゴシック体M" pitchFamily="50" charset="-128"/>
              </a:rPr>
              <a:t>写真家・図書館・住民・大学など</a:t>
            </a:r>
            <a:endParaRPr lang="en-US" altLang="ja-JP" sz="2800" b="1" dirty="0" smtClean="0">
              <a:latin typeface="AR P丸ゴシック体M" pitchFamily="50" charset="-128"/>
              <a:ea typeface="AR P丸ゴシック体M" pitchFamily="50" charset="-128"/>
            </a:endParaRPr>
          </a:p>
          <a:p>
            <a:pPr algn="ctr"/>
            <a:r>
              <a:rPr lang="ja-JP" altLang="en-US" sz="2800" b="1" dirty="0" smtClean="0">
                <a:latin typeface="AR P丸ゴシック体M" pitchFamily="50" charset="-128"/>
                <a:ea typeface="AR P丸ゴシック体M" pitchFamily="50" charset="-128"/>
              </a:rPr>
              <a:t>幅広い目線が刺激に！</a:t>
            </a:r>
            <a:endParaRPr kumimoji="1" lang="ja-JP" altLang="en-US" sz="2800" b="1" dirty="0">
              <a:latin typeface="AR P丸ゴシック体M" pitchFamily="50" charset="-128"/>
              <a:ea typeface="AR P丸ゴシック体M" pitchFamily="50" charset="-128"/>
            </a:endParaRPr>
          </a:p>
        </p:txBody>
      </p:sp>
    </p:spTree>
    <p:extLst>
      <p:ext uri="{BB962C8B-B14F-4D97-AF65-F5344CB8AC3E}">
        <p14:creationId xmlns:p14="http://schemas.microsoft.com/office/powerpoint/2010/main" val="596121410"/>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三方よし研究会</a:t>
            </a:r>
            <a:endParaRPr kumimoji="1" lang="ja-JP" altLang="en-US" sz="4000" b="1" dirty="0"/>
          </a:p>
        </p:txBody>
      </p:sp>
      <p:sp>
        <p:nvSpPr>
          <p:cNvPr id="3" name="コンテンツ プレースホルダ 2"/>
          <p:cNvSpPr>
            <a:spLocks noGrp="1"/>
          </p:cNvSpPr>
          <p:nvPr>
            <p:ph idx="1"/>
          </p:nvPr>
        </p:nvSpPr>
        <p:spPr>
          <a:xfrm>
            <a:off x="755576" y="1556792"/>
            <a:ext cx="7776864" cy="5301208"/>
          </a:xfrm>
        </p:spPr>
        <p:txBody>
          <a:bodyPr>
            <a:noAutofit/>
          </a:bodyPr>
          <a:lstStyle/>
          <a:p>
            <a:pPr>
              <a:buBlip>
                <a:blip r:embed="rId3"/>
              </a:buBlip>
            </a:pPr>
            <a:r>
              <a:rPr kumimoji="1" lang="ja-JP" altLang="en-US" sz="2800" b="1" dirty="0" smtClean="0">
                <a:latin typeface="AR P丸ゴシック体M" pitchFamily="50" charset="-128"/>
                <a:ea typeface="AR P丸ゴシック体M" pitchFamily="50" charset="-128"/>
              </a:rPr>
              <a:t>情報提供・・・各種団体、会員から</a:t>
            </a:r>
            <a:endParaRPr kumimoji="1" lang="en-US" altLang="ja-JP" sz="2800" b="1" dirty="0" smtClean="0">
              <a:latin typeface="AR P丸ゴシック体M" pitchFamily="50" charset="-128"/>
              <a:ea typeface="AR P丸ゴシック体M" pitchFamily="50" charset="-128"/>
            </a:endParaRPr>
          </a:p>
          <a:p>
            <a:pPr>
              <a:buBlip>
                <a:blip r:embed="rId3"/>
              </a:buBlip>
            </a:pPr>
            <a:r>
              <a:rPr lang="ja-JP" altLang="en-US" sz="2800" b="1" dirty="0" smtClean="0">
                <a:latin typeface="AR P丸ゴシック体M" pitchFamily="50" charset="-128"/>
                <a:ea typeface="AR P丸ゴシック体M" pitchFamily="50" charset="-128"/>
              </a:rPr>
              <a:t>話題提供・・・パスの電子化など</a:t>
            </a:r>
            <a:endParaRPr lang="en-US" altLang="ja-JP" sz="2800" b="1" dirty="0" smtClean="0">
              <a:latin typeface="AR P丸ゴシック体M" pitchFamily="50" charset="-128"/>
              <a:ea typeface="AR P丸ゴシック体M" pitchFamily="50" charset="-128"/>
            </a:endParaRPr>
          </a:p>
          <a:p>
            <a:pPr>
              <a:buBlip>
                <a:blip r:embed="rId3"/>
              </a:buBlip>
            </a:pPr>
            <a:r>
              <a:rPr kumimoji="1" lang="ja-JP" altLang="en-US" sz="2800" b="1" dirty="0" smtClean="0">
                <a:latin typeface="AR P丸ゴシック体M" pitchFamily="50" charset="-128"/>
                <a:ea typeface="AR P丸ゴシック体M" pitchFamily="50" charset="-128"/>
              </a:rPr>
              <a:t>３０分学習会・・・開催当番施設の取り組み紹介</a:t>
            </a:r>
            <a:endParaRPr kumimoji="1" lang="en-US" altLang="ja-JP" sz="2800" b="1" dirty="0" smtClean="0">
              <a:latin typeface="AR P丸ゴシック体M" pitchFamily="50" charset="-128"/>
              <a:ea typeface="AR P丸ゴシック体M" pitchFamily="50" charset="-128"/>
            </a:endParaRPr>
          </a:p>
          <a:p>
            <a:pPr>
              <a:buBlip>
                <a:blip r:embed="rId3"/>
              </a:buBlip>
            </a:pPr>
            <a:r>
              <a:rPr lang="ja-JP" altLang="en-US" sz="2800" b="1" dirty="0" smtClean="0">
                <a:latin typeface="AR P丸ゴシック体M" pitchFamily="50" charset="-128"/>
                <a:ea typeface="AR P丸ゴシック体M" pitchFamily="50" charset="-128"/>
              </a:rPr>
              <a:t>事例報告・・・連携を要する困難事例など</a:t>
            </a:r>
            <a:endParaRPr lang="en-US" altLang="ja-JP" sz="2800" b="1" dirty="0" smtClean="0">
              <a:latin typeface="AR P丸ゴシック体M" pitchFamily="50" charset="-128"/>
              <a:ea typeface="AR P丸ゴシック体M" pitchFamily="50" charset="-128"/>
            </a:endParaRPr>
          </a:p>
          <a:p>
            <a:pPr>
              <a:buNone/>
            </a:pPr>
            <a:r>
              <a:rPr lang="ja-JP" altLang="en-US" sz="2800" b="1" dirty="0" smtClean="0">
                <a:latin typeface="AR P丸ゴシック体M" pitchFamily="50" charset="-128"/>
                <a:ea typeface="AR P丸ゴシック体M" pitchFamily="50" charset="-128"/>
              </a:rPr>
              <a:t>　　　　　　　急性期→回復期→維持期</a:t>
            </a:r>
            <a:endParaRPr lang="en-US" altLang="ja-JP" sz="2800" b="1" dirty="0" smtClean="0">
              <a:latin typeface="AR P丸ゴシック体M" pitchFamily="50" charset="-128"/>
              <a:ea typeface="AR P丸ゴシック体M" pitchFamily="50" charset="-128"/>
            </a:endParaRPr>
          </a:p>
          <a:p>
            <a:pPr>
              <a:buBlip>
                <a:blip r:embed="rId3"/>
              </a:buBlip>
            </a:pPr>
            <a:r>
              <a:rPr lang="ja-JP" altLang="en-US" sz="2800" b="1" dirty="0" smtClean="0">
                <a:latin typeface="AR P丸ゴシック体M" pitchFamily="50" charset="-128"/>
                <a:ea typeface="AR P丸ゴシック体M" pitchFamily="50" charset="-128"/>
              </a:rPr>
              <a:t>グループワーク・・・毎回異なった括りで　　　　</a:t>
            </a:r>
            <a:endParaRPr lang="en-US" altLang="ja-JP" sz="2800" b="1" dirty="0" smtClean="0">
              <a:latin typeface="AR P丸ゴシック体M" pitchFamily="50" charset="-128"/>
              <a:ea typeface="AR P丸ゴシック体M" pitchFamily="50" charset="-128"/>
            </a:endParaRPr>
          </a:p>
          <a:p>
            <a:pPr>
              <a:buBlip>
                <a:blip r:embed="rId3"/>
              </a:buBlip>
            </a:pPr>
            <a:r>
              <a:rPr lang="ja-JP" altLang="en-US" sz="2800" b="1" dirty="0" smtClean="0">
                <a:latin typeface="AR P丸ゴシック体M" pitchFamily="50" charset="-128"/>
                <a:ea typeface="AR P丸ゴシック体M" pitchFamily="50" charset="-128"/>
              </a:rPr>
              <a:t>自己紹介・・・初参加者を中心に</a:t>
            </a:r>
            <a:endParaRPr lang="en-US" altLang="ja-JP" sz="2800" b="1" dirty="0" smtClean="0">
              <a:latin typeface="AR P丸ゴシック体M" pitchFamily="50" charset="-128"/>
              <a:ea typeface="AR P丸ゴシック体M" pitchFamily="50" charset="-128"/>
            </a:endParaRPr>
          </a:p>
          <a:p>
            <a:pPr>
              <a:buBlip>
                <a:blip r:embed="rId3"/>
              </a:buBlip>
            </a:pPr>
            <a:r>
              <a:rPr lang="ja-JP" altLang="en-US" sz="2800" b="1" dirty="0" smtClean="0">
                <a:latin typeface="AR P丸ゴシック体M" pitchFamily="50" charset="-128"/>
                <a:ea typeface="AR P丸ゴシック体M" pitchFamily="50" charset="-128"/>
              </a:rPr>
              <a:t>実行委員会・・・次回研究会の企画</a:t>
            </a:r>
            <a:endParaRPr lang="en-US" altLang="ja-JP" sz="2800" b="1" dirty="0" smtClean="0">
              <a:latin typeface="AR P丸ゴシック体M" pitchFamily="50" charset="-128"/>
              <a:ea typeface="AR P丸ゴシック体M" pitchFamily="50" charset="-128"/>
            </a:endParaRPr>
          </a:p>
          <a:p>
            <a:pPr>
              <a:buNone/>
            </a:pPr>
            <a:r>
              <a:rPr lang="ja-JP" altLang="en-US" sz="2800" b="1" dirty="0" smtClean="0">
                <a:latin typeface="AR P丸ゴシック体M" pitchFamily="50" charset="-128"/>
                <a:ea typeface="AR P丸ゴシック体M" pitchFamily="50" charset="-128"/>
              </a:rPr>
              <a:t>　　　　　　　ゴールを決める</a:t>
            </a:r>
            <a:endParaRPr lang="en-US" altLang="ja-JP" sz="2800" b="1" dirty="0" smtClean="0">
              <a:latin typeface="AR P丸ゴシック体M" pitchFamily="50" charset="-128"/>
              <a:ea typeface="AR P丸ゴシック体M" pitchFamily="50" charset="-128"/>
            </a:endParaRPr>
          </a:p>
          <a:p>
            <a:pPr>
              <a:buNone/>
            </a:pPr>
            <a:r>
              <a:rPr kumimoji="1" lang="ja-JP" altLang="en-US" sz="2800" dirty="0" smtClean="0"/>
              <a:t>　　　　</a:t>
            </a:r>
            <a:endParaRPr kumimoji="1" lang="ja-JP" altLang="en-US" sz="2800" dirty="0"/>
          </a:p>
        </p:txBody>
      </p:sp>
    </p:spTree>
    <p:extLst>
      <p:ext uri="{BB962C8B-B14F-4D97-AF65-F5344CB8AC3E}">
        <p14:creationId xmlns:p14="http://schemas.microsoft.com/office/powerpoint/2010/main" val="2620799875"/>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タイトル 1"/>
          <p:cNvSpPr>
            <a:spLocks noGrp="1"/>
          </p:cNvSpPr>
          <p:nvPr>
            <p:ph type="title"/>
          </p:nvPr>
        </p:nvSpPr>
        <p:spPr>
          <a:xfrm>
            <a:off x="0" y="-27384"/>
            <a:ext cx="9324975" cy="1007641"/>
          </a:xfrm>
        </p:spPr>
        <p:txBody>
          <a:bodyPr/>
          <a:lstStyle/>
          <a:p>
            <a:r>
              <a:rPr lang="ja-JP" altLang="en-US" b="1" dirty="0" smtClean="0">
                <a:solidFill>
                  <a:srgbClr val="FF0066"/>
                </a:solidFill>
                <a:latin typeface="AR P丸ゴシック体M" pitchFamily="50" charset="-128"/>
                <a:ea typeface="AR P丸ゴシック体M" pitchFamily="50" charset="-128"/>
              </a:rPr>
              <a:t>～ツールはパス*つなぎは足と顔～</a:t>
            </a:r>
          </a:p>
        </p:txBody>
      </p:sp>
      <p:graphicFrame>
        <p:nvGraphicFramePr>
          <p:cNvPr id="7" name="コンテンツ プレースホルダ 6"/>
          <p:cNvGraphicFramePr>
            <a:graphicFrameLocks noGrp="1"/>
          </p:cNvGraphicFramePr>
          <p:nvPr>
            <p:ph idx="1"/>
          </p:nvPr>
        </p:nvGraphicFramePr>
        <p:xfrm>
          <a:off x="467544" y="1052736"/>
          <a:ext cx="8507288" cy="5661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テキスト ボックス 8"/>
          <p:cNvSpPr txBox="1">
            <a:spLocks noChangeArrowheads="1"/>
          </p:cNvSpPr>
          <p:nvPr/>
        </p:nvSpPr>
        <p:spPr bwMode="auto">
          <a:xfrm>
            <a:off x="250824" y="1700213"/>
            <a:ext cx="3961135" cy="523220"/>
          </a:xfrm>
          <a:prstGeom prst="rect">
            <a:avLst/>
          </a:prstGeom>
          <a:noFill/>
          <a:ln w="9525">
            <a:noFill/>
            <a:miter lim="800000"/>
            <a:headEnd/>
            <a:tailEnd/>
          </a:ln>
        </p:spPr>
        <p:txBody>
          <a:bodyPr wrap="square">
            <a:spAutoFit/>
          </a:bodyPr>
          <a:lstStyle/>
          <a:p>
            <a:pPr>
              <a:buFontTx/>
              <a:buBlip>
                <a:blip r:embed="rId8"/>
              </a:buBlip>
            </a:pPr>
            <a:r>
              <a:rPr lang="ja-JP" altLang="en-US" sz="2800" dirty="0"/>
              <a:t>　</a:t>
            </a:r>
            <a:r>
              <a:rPr lang="ja-JP" altLang="en-US" sz="2800" dirty="0">
                <a:latin typeface="AR P丸ゴシック体M" pitchFamily="50" charset="-128"/>
                <a:ea typeface="AR P丸ゴシック体M" pitchFamily="50" charset="-128"/>
              </a:rPr>
              <a:t>入院前病院訪問</a:t>
            </a:r>
            <a:r>
              <a:rPr lang="ja-JP" altLang="en-US" sz="2800" dirty="0"/>
              <a:t>　</a:t>
            </a:r>
          </a:p>
        </p:txBody>
      </p:sp>
      <p:sp>
        <p:nvSpPr>
          <p:cNvPr id="10" name="テキスト ボックス 9"/>
          <p:cNvSpPr txBox="1">
            <a:spLocks noChangeArrowheads="1"/>
          </p:cNvSpPr>
          <p:nvPr/>
        </p:nvSpPr>
        <p:spPr bwMode="auto">
          <a:xfrm>
            <a:off x="250824" y="2349500"/>
            <a:ext cx="3313064" cy="1384300"/>
          </a:xfrm>
          <a:prstGeom prst="rect">
            <a:avLst/>
          </a:prstGeom>
          <a:noFill/>
          <a:ln w="9525">
            <a:noFill/>
            <a:miter lim="800000"/>
            <a:headEnd/>
            <a:tailEnd/>
          </a:ln>
        </p:spPr>
        <p:txBody>
          <a:bodyPr wrap="square">
            <a:spAutoFit/>
          </a:bodyPr>
          <a:lstStyle/>
          <a:p>
            <a:pPr>
              <a:buFontTx/>
              <a:buBlip>
                <a:blip r:embed="rId8"/>
              </a:buBlip>
            </a:pPr>
            <a:r>
              <a:rPr lang="ja-JP" altLang="en-US" sz="2800" dirty="0"/>
              <a:t>　</a:t>
            </a:r>
            <a:r>
              <a:rPr lang="ja-JP" altLang="en-US" sz="2800" dirty="0">
                <a:latin typeface="AR P丸ゴシック体M" pitchFamily="50" charset="-128"/>
                <a:ea typeface="AR P丸ゴシック体M" pitchFamily="50" charset="-128"/>
              </a:rPr>
              <a:t>目指すゴールを関係者間で</a:t>
            </a:r>
            <a:endParaRPr lang="en-US" altLang="ja-JP" sz="2800" dirty="0">
              <a:latin typeface="AR P丸ゴシック体M" pitchFamily="50" charset="-128"/>
              <a:ea typeface="AR P丸ゴシック体M" pitchFamily="50" charset="-128"/>
            </a:endParaRPr>
          </a:p>
          <a:p>
            <a:r>
              <a:rPr lang="ja-JP" altLang="en-US" sz="2800" dirty="0">
                <a:latin typeface="AR P丸ゴシック体M" pitchFamily="50" charset="-128"/>
                <a:ea typeface="AR P丸ゴシック体M" pitchFamily="50" charset="-128"/>
              </a:rPr>
              <a:t>共有　</a:t>
            </a:r>
          </a:p>
        </p:txBody>
      </p:sp>
      <p:sp>
        <p:nvSpPr>
          <p:cNvPr id="11" name="テキスト ボックス 10"/>
          <p:cNvSpPr txBox="1">
            <a:spLocks noChangeArrowheads="1"/>
          </p:cNvSpPr>
          <p:nvPr/>
        </p:nvSpPr>
        <p:spPr bwMode="auto">
          <a:xfrm>
            <a:off x="179388" y="5229225"/>
            <a:ext cx="3313112" cy="954088"/>
          </a:xfrm>
          <a:prstGeom prst="rect">
            <a:avLst/>
          </a:prstGeom>
          <a:noFill/>
          <a:ln w="9525">
            <a:noFill/>
            <a:miter lim="800000"/>
            <a:headEnd/>
            <a:tailEnd/>
          </a:ln>
        </p:spPr>
        <p:txBody>
          <a:bodyPr>
            <a:spAutoFit/>
          </a:bodyPr>
          <a:lstStyle/>
          <a:p>
            <a:pPr>
              <a:buFontTx/>
              <a:buBlip>
                <a:blip r:embed="rId8"/>
              </a:buBlip>
            </a:pPr>
            <a:r>
              <a:rPr lang="ja-JP" altLang="en-US" sz="2800" dirty="0"/>
              <a:t>　</a:t>
            </a:r>
            <a:r>
              <a:rPr lang="ja-JP" altLang="en-US" sz="2800" dirty="0">
                <a:latin typeface="AR P丸ゴシック体M" pitchFamily="50" charset="-128"/>
                <a:ea typeface="AR P丸ゴシック体M" pitchFamily="50" charset="-128"/>
              </a:rPr>
              <a:t>院内多職種間の　</a:t>
            </a:r>
            <a:endParaRPr lang="en-US" altLang="ja-JP" sz="2800" dirty="0">
              <a:latin typeface="AR P丸ゴシック体M" pitchFamily="50" charset="-128"/>
              <a:ea typeface="AR P丸ゴシック体M" pitchFamily="50" charset="-128"/>
            </a:endParaRPr>
          </a:p>
          <a:p>
            <a:r>
              <a:rPr lang="ja-JP" altLang="en-US" sz="2800" dirty="0">
                <a:latin typeface="AR P丸ゴシック体M" pitchFamily="50" charset="-128"/>
                <a:ea typeface="AR P丸ゴシック体M" pitchFamily="50" charset="-128"/>
              </a:rPr>
              <a:t>　カンファレンス　</a:t>
            </a:r>
          </a:p>
        </p:txBody>
      </p:sp>
      <p:sp>
        <p:nvSpPr>
          <p:cNvPr id="12" name="テキスト ボックス 11"/>
          <p:cNvSpPr txBox="1">
            <a:spLocks noChangeArrowheads="1"/>
          </p:cNvSpPr>
          <p:nvPr/>
        </p:nvSpPr>
        <p:spPr bwMode="auto">
          <a:xfrm>
            <a:off x="250825" y="6165850"/>
            <a:ext cx="4537075" cy="522288"/>
          </a:xfrm>
          <a:prstGeom prst="rect">
            <a:avLst/>
          </a:prstGeom>
          <a:noFill/>
          <a:ln w="9525">
            <a:noFill/>
            <a:miter lim="800000"/>
            <a:headEnd/>
            <a:tailEnd/>
          </a:ln>
        </p:spPr>
        <p:txBody>
          <a:bodyPr>
            <a:spAutoFit/>
          </a:bodyPr>
          <a:lstStyle/>
          <a:p>
            <a:pPr>
              <a:buFontTx/>
              <a:buBlip>
                <a:blip r:embed="rId8"/>
              </a:buBlip>
            </a:pPr>
            <a:r>
              <a:rPr lang="ja-JP" altLang="en-US" sz="2800" dirty="0"/>
              <a:t>　</a:t>
            </a:r>
            <a:r>
              <a:rPr lang="ja-JP" altLang="en-US" sz="2800" dirty="0">
                <a:latin typeface="AR P丸ゴシック体M" pitchFamily="50" charset="-128"/>
                <a:ea typeface="AR P丸ゴシック体M" pitchFamily="50" charset="-128"/>
              </a:rPr>
              <a:t>院内パス委員会・勉強会</a:t>
            </a:r>
          </a:p>
        </p:txBody>
      </p:sp>
      <p:sp>
        <p:nvSpPr>
          <p:cNvPr id="13" name="テキスト ボックス 12"/>
          <p:cNvSpPr txBox="1">
            <a:spLocks noChangeArrowheads="1"/>
          </p:cNvSpPr>
          <p:nvPr/>
        </p:nvSpPr>
        <p:spPr bwMode="auto">
          <a:xfrm>
            <a:off x="6156324" y="1628775"/>
            <a:ext cx="2592139" cy="523875"/>
          </a:xfrm>
          <a:prstGeom prst="rect">
            <a:avLst/>
          </a:prstGeom>
          <a:noFill/>
          <a:ln w="9525">
            <a:noFill/>
            <a:miter lim="800000"/>
            <a:headEnd/>
            <a:tailEnd/>
          </a:ln>
        </p:spPr>
        <p:txBody>
          <a:bodyPr wrap="square">
            <a:spAutoFit/>
          </a:bodyPr>
          <a:lstStyle/>
          <a:p>
            <a:pPr>
              <a:buFontTx/>
              <a:buBlip>
                <a:blip r:embed="rId8"/>
              </a:buBlip>
            </a:pPr>
            <a:r>
              <a:rPr lang="ja-JP" altLang="en-US" sz="2800" dirty="0"/>
              <a:t>　</a:t>
            </a:r>
            <a:r>
              <a:rPr lang="ja-JP" altLang="en-US" sz="2800" dirty="0">
                <a:latin typeface="AR P丸ゴシック体M" pitchFamily="50" charset="-128"/>
                <a:ea typeface="AR P丸ゴシック体M" pitchFamily="50" charset="-128"/>
              </a:rPr>
              <a:t>外泊支援</a:t>
            </a:r>
          </a:p>
        </p:txBody>
      </p:sp>
      <p:sp>
        <p:nvSpPr>
          <p:cNvPr id="14" name="テキスト ボックス 13"/>
          <p:cNvSpPr txBox="1">
            <a:spLocks noChangeArrowheads="1"/>
          </p:cNvSpPr>
          <p:nvPr/>
        </p:nvSpPr>
        <p:spPr bwMode="auto">
          <a:xfrm>
            <a:off x="0" y="3789363"/>
            <a:ext cx="3024188" cy="1384300"/>
          </a:xfrm>
          <a:prstGeom prst="rect">
            <a:avLst/>
          </a:prstGeom>
          <a:noFill/>
          <a:ln w="9525">
            <a:noFill/>
            <a:miter lim="800000"/>
            <a:headEnd/>
            <a:tailEnd/>
          </a:ln>
        </p:spPr>
        <p:txBody>
          <a:bodyPr>
            <a:spAutoFit/>
          </a:bodyPr>
          <a:lstStyle/>
          <a:p>
            <a:pPr>
              <a:buFontTx/>
              <a:buBlip>
                <a:blip r:embed="rId8"/>
              </a:buBlip>
            </a:pPr>
            <a:r>
              <a:rPr lang="ja-JP" altLang="en-US" sz="2800" dirty="0"/>
              <a:t>　</a:t>
            </a:r>
            <a:r>
              <a:rPr lang="ja-JP" altLang="en-US" sz="2800" dirty="0">
                <a:latin typeface="AR P丸ゴシック体M" pitchFamily="50" charset="-128"/>
                <a:ea typeface="AR P丸ゴシック体M" pitchFamily="50" charset="-128"/>
              </a:rPr>
              <a:t>リハ内容を</a:t>
            </a:r>
            <a:endParaRPr lang="en-US" altLang="ja-JP" sz="2800" dirty="0">
              <a:latin typeface="AR P丸ゴシック体M" pitchFamily="50" charset="-128"/>
              <a:ea typeface="AR P丸ゴシック体M" pitchFamily="50" charset="-128"/>
            </a:endParaRPr>
          </a:p>
          <a:p>
            <a:r>
              <a:rPr lang="ja-JP" altLang="en-US" sz="2800" dirty="0">
                <a:latin typeface="AR P丸ゴシック体M" pitchFamily="50" charset="-128"/>
                <a:ea typeface="AR P丸ゴシック体M" pitchFamily="50" charset="-128"/>
              </a:rPr>
              <a:t>　病棟で暮らし</a:t>
            </a:r>
            <a:endParaRPr lang="en-US" altLang="ja-JP" sz="2800" dirty="0">
              <a:latin typeface="AR P丸ゴシック体M" pitchFamily="50" charset="-128"/>
              <a:ea typeface="AR P丸ゴシック体M" pitchFamily="50" charset="-128"/>
            </a:endParaRPr>
          </a:p>
          <a:p>
            <a:r>
              <a:rPr lang="ja-JP" altLang="en-US" sz="2800" dirty="0">
                <a:latin typeface="AR P丸ゴシック体M" pitchFamily="50" charset="-128"/>
                <a:ea typeface="AR P丸ゴシック体M" pitchFamily="50" charset="-128"/>
              </a:rPr>
              <a:t>　へ適応</a:t>
            </a:r>
          </a:p>
        </p:txBody>
      </p:sp>
      <p:sp>
        <p:nvSpPr>
          <p:cNvPr id="15" name="テキスト ボックス 14"/>
          <p:cNvSpPr txBox="1">
            <a:spLocks noChangeArrowheads="1"/>
          </p:cNvSpPr>
          <p:nvPr/>
        </p:nvSpPr>
        <p:spPr bwMode="auto">
          <a:xfrm>
            <a:off x="6227763" y="2205038"/>
            <a:ext cx="2916237" cy="1384300"/>
          </a:xfrm>
          <a:prstGeom prst="rect">
            <a:avLst/>
          </a:prstGeom>
          <a:noFill/>
          <a:ln w="9525">
            <a:noFill/>
            <a:miter lim="800000"/>
            <a:headEnd/>
            <a:tailEnd/>
          </a:ln>
        </p:spPr>
        <p:txBody>
          <a:bodyPr>
            <a:spAutoFit/>
          </a:bodyPr>
          <a:lstStyle/>
          <a:p>
            <a:pPr>
              <a:buFontTx/>
              <a:buBlip>
                <a:blip r:embed="rId8"/>
              </a:buBlip>
            </a:pPr>
            <a:r>
              <a:rPr lang="ja-JP" altLang="en-US" sz="2800" dirty="0">
                <a:latin typeface="AR P丸ゴシック体M" pitchFamily="50" charset="-128"/>
                <a:ea typeface="AR P丸ゴシック体M" pitchFamily="50" charset="-128"/>
              </a:rPr>
              <a:t>　かかりつけ医　</a:t>
            </a:r>
            <a:endParaRPr lang="en-US" altLang="ja-JP" sz="2800" dirty="0">
              <a:latin typeface="AR P丸ゴシック体M" pitchFamily="50" charset="-128"/>
              <a:ea typeface="AR P丸ゴシック体M" pitchFamily="50" charset="-128"/>
            </a:endParaRPr>
          </a:p>
          <a:p>
            <a:r>
              <a:rPr lang="ja-JP" altLang="en-US" sz="2800" dirty="0">
                <a:latin typeface="AR P丸ゴシック体M" pitchFamily="50" charset="-128"/>
                <a:ea typeface="AR P丸ゴシック体M" pitchFamily="50" charset="-128"/>
              </a:rPr>
              <a:t>　</a:t>
            </a:r>
            <a:r>
              <a:rPr lang="ja-JP" altLang="en-US" sz="2800" dirty="0" err="1">
                <a:latin typeface="AR P丸ゴシック体M" pitchFamily="50" charset="-128"/>
                <a:ea typeface="AR P丸ゴシック体M" pitchFamily="50" charset="-128"/>
              </a:rPr>
              <a:t>への</a:t>
            </a:r>
            <a:r>
              <a:rPr lang="ja-JP" altLang="en-US" sz="2800" dirty="0">
                <a:latin typeface="AR P丸ゴシック体M" pitchFamily="50" charset="-128"/>
                <a:ea typeface="AR P丸ゴシック体M" pitchFamily="50" charset="-128"/>
              </a:rPr>
              <a:t>交渉</a:t>
            </a:r>
            <a:endParaRPr lang="en-US" altLang="ja-JP" sz="2800" dirty="0">
              <a:latin typeface="AR P丸ゴシック体M" pitchFamily="50" charset="-128"/>
              <a:ea typeface="AR P丸ゴシック体M" pitchFamily="50" charset="-128"/>
            </a:endParaRPr>
          </a:p>
          <a:p>
            <a:r>
              <a:rPr lang="ja-JP" altLang="en-US" sz="2800" dirty="0">
                <a:latin typeface="AR P丸ゴシック体M" pitchFamily="50" charset="-128"/>
                <a:ea typeface="AR P丸ゴシック体M" pitchFamily="50" charset="-128"/>
              </a:rPr>
              <a:t>　ルールの説明</a:t>
            </a:r>
            <a:endParaRPr lang="en-US" altLang="ja-JP" sz="2800" dirty="0">
              <a:latin typeface="AR P丸ゴシック体M" pitchFamily="50" charset="-128"/>
              <a:ea typeface="AR P丸ゴシック体M" pitchFamily="50" charset="-128"/>
            </a:endParaRPr>
          </a:p>
        </p:txBody>
      </p:sp>
      <p:sp>
        <p:nvSpPr>
          <p:cNvPr id="16" name="テキスト ボックス 15"/>
          <p:cNvSpPr txBox="1">
            <a:spLocks noChangeArrowheads="1"/>
          </p:cNvSpPr>
          <p:nvPr/>
        </p:nvSpPr>
        <p:spPr bwMode="auto">
          <a:xfrm>
            <a:off x="5796136" y="3716338"/>
            <a:ext cx="3347865" cy="2246769"/>
          </a:xfrm>
          <a:prstGeom prst="rect">
            <a:avLst/>
          </a:prstGeom>
          <a:noFill/>
          <a:ln w="9525">
            <a:noFill/>
            <a:miter lim="800000"/>
            <a:headEnd/>
            <a:tailEnd/>
          </a:ln>
        </p:spPr>
        <p:txBody>
          <a:bodyPr wrap="square">
            <a:spAutoFit/>
          </a:bodyPr>
          <a:lstStyle/>
          <a:p>
            <a:pPr>
              <a:buFontTx/>
              <a:buBlip>
                <a:blip r:embed="rId8"/>
              </a:buBlip>
            </a:pPr>
            <a:r>
              <a:rPr lang="ja-JP" altLang="en-US" sz="2800" dirty="0">
                <a:latin typeface="AR P丸ゴシック体M" pitchFamily="50" charset="-128"/>
                <a:ea typeface="AR P丸ゴシック体M" pitchFamily="50" charset="-128"/>
              </a:rPr>
              <a:t>　発症後早期に　　</a:t>
            </a:r>
            <a:endParaRPr lang="en-US" altLang="ja-JP" sz="2800" dirty="0">
              <a:latin typeface="AR P丸ゴシック体M" pitchFamily="50" charset="-128"/>
              <a:ea typeface="AR P丸ゴシック体M" pitchFamily="50" charset="-128"/>
            </a:endParaRPr>
          </a:p>
          <a:p>
            <a:r>
              <a:rPr lang="ja-JP" altLang="en-US" sz="2800" dirty="0">
                <a:latin typeface="AR P丸ゴシック体M" pitchFamily="50" charset="-128"/>
                <a:ea typeface="AR P丸ゴシック体M" pitchFamily="50" charset="-128"/>
              </a:rPr>
              <a:t>　　　関わることの　</a:t>
            </a:r>
            <a:endParaRPr lang="en-US" altLang="ja-JP" sz="2800" dirty="0">
              <a:latin typeface="AR P丸ゴシック体M" pitchFamily="50" charset="-128"/>
              <a:ea typeface="AR P丸ゴシック体M" pitchFamily="50" charset="-128"/>
            </a:endParaRPr>
          </a:p>
          <a:p>
            <a:r>
              <a:rPr lang="ja-JP" altLang="en-US" sz="2800" dirty="0">
                <a:latin typeface="AR P丸ゴシック体M" pitchFamily="50" charset="-128"/>
                <a:ea typeface="AR P丸ゴシック体M" pitchFamily="50" charset="-128"/>
              </a:rPr>
              <a:t>　　　必要性</a:t>
            </a:r>
            <a:r>
              <a:rPr lang="ja-JP" altLang="en-US" sz="2800" dirty="0" smtClean="0">
                <a:latin typeface="AR P丸ゴシック体M" pitchFamily="50" charset="-128"/>
                <a:ea typeface="AR P丸ゴシック体M" pitchFamily="50" charset="-128"/>
              </a:rPr>
              <a:t>を回</a:t>
            </a:r>
            <a:endParaRPr lang="en-US" altLang="ja-JP" sz="2800" dirty="0">
              <a:latin typeface="AR P丸ゴシック体M" pitchFamily="50" charset="-128"/>
              <a:ea typeface="AR P丸ゴシック体M" pitchFamily="50" charset="-128"/>
            </a:endParaRPr>
          </a:p>
          <a:p>
            <a:r>
              <a:rPr lang="ja-JP" altLang="en-US" sz="2800" dirty="0">
                <a:latin typeface="AR P丸ゴシック体M" pitchFamily="50" charset="-128"/>
                <a:ea typeface="AR P丸ゴシック体M" pitchFamily="50" charset="-128"/>
              </a:rPr>
              <a:t>　　　　復期から</a:t>
            </a:r>
            <a:endParaRPr lang="en-US" altLang="ja-JP" sz="2800" dirty="0">
              <a:latin typeface="AR P丸ゴシック体M" pitchFamily="50" charset="-128"/>
              <a:ea typeface="AR P丸ゴシック体M" pitchFamily="50" charset="-128"/>
            </a:endParaRPr>
          </a:p>
          <a:p>
            <a:r>
              <a:rPr lang="ja-JP" altLang="en-US" sz="2800" dirty="0">
                <a:latin typeface="AR P丸ゴシック体M" pitchFamily="50" charset="-128"/>
                <a:ea typeface="AR P丸ゴシック体M" pitchFamily="50" charset="-128"/>
              </a:rPr>
              <a:t>　　　　発信</a:t>
            </a:r>
            <a:endParaRPr lang="en-US" altLang="ja-JP" sz="2800" dirty="0">
              <a:latin typeface="AR P丸ゴシック体M" pitchFamily="50" charset="-128"/>
              <a:ea typeface="AR P丸ゴシック体M" pitchFamily="50" charset="-128"/>
            </a:endParaRPr>
          </a:p>
        </p:txBody>
      </p:sp>
      <p:sp>
        <p:nvSpPr>
          <p:cNvPr id="17" name="角丸四角形 16"/>
          <p:cNvSpPr/>
          <p:nvPr/>
        </p:nvSpPr>
        <p:spPr bwMode="auto">
          <a:xfrm>
            <a:off x="1043608" y="2348880"/>
            <a:ext cx="7056784" cy="3168352"/>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42900" marR="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ja-JP" altLang="en-US" sz="2400" b="1" i="0" u="none" strike="noStrike" cap="none" normalizeH="0" baseline="0" dirty="0" smtClean="0">
                <a:ln>
                  <a:noFill/>
                </a:ln>
                <a:effectLst/>
                <a:latin typeface="AR P丸ゴシック体M" pitchFamily="50" charset="-128"/>
                <a:ea typeface="AR P丸ゴシック体M" pitchFamily="50" charset="-128"/>
              </a:rPr>
              <a:t>動きの共有</a:t>
            </a:r>
            <a:endParaRPr kumimoji="0" lang="en-US" altLang="ja-JP" sz="2400" b="1" i="0" u="none" strike="noStrike" cap="none" normalizeH="0" baseline="0" dirty="0" smtClean="0">
              <a:ln>
                <a:noFill/>
              </a:ln>
              <a:effectLst/>
              <a:latin typeface="AR P丸ゴシック体M" pitchFamily="50" charset="-128"/>
              <a:ea typeface="AR P丸ゴシック体M" pitchFamily="50" charset="-128"/>
            </a:endParaRPr>
          </a:p>
          <a:p>
            <a:pPr marL="342900" marR="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ja-JP" altLang="en-US" sz="2400" b="1" dirty="0">
                <a:latin typeface="AR P丸ゴシック体M" pitchFamily="50" charset="-128"/>
                <a:ea typeface="AR P丸ゴシック体M" pitchFamily="50" charset="-128"/>
              </a:rPr>
              <a:t>急性</a:t>
            </a:r>
            <a:r>
              <a:rPr kumimoji="0" lang="ja-JP" altLang="en-US" sz="2400" b="1" dirty="0" err="1" smtClean="0">
                <a:latin typeface="AR P丸ゴシック体M" pitchFamily="50" charset="-128"/>
                <a:ea typeface="AR P丸ゴシック体M" pitchFamily="50" charset="-128"/>
              </a:rPr>
              <a:t>ー</a:t>
            </a:r>
            <a:r>
              <a:rPr kumimoji="0" lang="ja-JP" altLang="en-US" sz="2400" b="1" dirty="0">
                <a:latin typeface="AR P丸ゴシック体M" pitchFamily="50" charset="-128"/>
                <a:ea typeface="AR P丸ゴシック体M" pitchFamily="50" charset="-128"/>
              </a:rPr>
              <a:t>回復</a:t>
            </a:r>
            <a:r>
              <a:rPr kumimoji="0" lang="ja-JP" altLang="en-US" sz="2400" b="1" dirty="0" err="1" smtClean="0">
                <a:latin typeface="AR P丸ゴシック体M" pitchFamily="50" charset="-128"/>
                <a:ea typeface="AR P丸ゴシック体M" pitchFamily="50" charset="-128"/>
              </a:rPr>
              <a:t>ー</a:t>
            </a:r>
            <a:r>
              <a:rPr kumimoji="0" lang="ja-JP" altLang="en-US" sz="2400" b="1" dirty="0" smtClean="0">
                <a:latin typeface="AR P丸ゴシック体M" pitchFamily="50" charset="-128"/>
                <a:ea typeface="AR P丸ゴシック体M" pitchFamily="50" charset="-128"/>
              </a:rPr>
              <a:t>維持期が患者を中心に変化を確認しあう</a:t>
            </a:r>
            <a:endParaRPr kumimoji="0" lang="en-US" altLang="ja-JP" sz="2400" b="1" dirty="0" smtClean="0">
              <a:latin typeface="AR P丸ゴシック体M" pitchFamily="50" charset="-128"/>
              <a:ea typeface="AR P丸ゴシック体M" pitchFamily="50" charset="-128"/>
            </a:endParaRPr>
          </a:p>
          <a:p>
            <a:pPr marL="342900" marR="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ja-JP" altLang="en-US" sz="2400" b="1" dirty="0" smtClean="0">
                <a:latin typeface="AR P丸ゴシック体M" pitchFamily="50" charset="-128"/>
                <a:ea typeface="AR P丸ゴシック体M" pitchFamily="50" charset="-128"/>
              </a:rPr>
              <a:t>各機関の機能評価と資質の向上</a:t>
            </a:r>
            <a:endParaRPr kumimoji="0" lang="en-US" altLang="ja-JP" sz="2400" b="1" dirty="0" smtClean="0">
              <a:latin typeface="AR P丸ゴシック体M" pitchFamily="50" charset="-128"/>
              <a:ea typeface="AR P丸ゴシック体M" pitchFamily="50" charset="-128"/>
            </a:endParaRPr>
          </a:p>
          <a:p>
            <a:pPr marL="342900" marR="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ja-JP" altLang="en-US" sz="2400" b="1" dirty="0" smtClean="0">
                <a:latin typeface="AR P丸ゴシック体M" pitchFamily="50" charset="-128"/>
                <a:ea typeface="AR P丸ゴシック体M" pitchFamily="50" charset="-128"/>
              </a:rPr>
              <a:t>モチベーション維持と向上</a:t>
            </a:r>
            <a:endParaRPr kumimoji="0" lang="en-US" altLang="ja-JP" sz="2400" b="1" dirty="0" smtClean="0">
              <a:latin typeface="AR P丸ゴシック体M" pitchFamily="50" charset="-128"/>
              <a:ea typeface="AR P丸ゴシック体M" pitchFamily="50" charset="-128"/>
            </a:endParaRPr>
          </a:p>
          <a:p>
            <a:pPr marL="342900" marR="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ja-JP" altLang="en-US" sz="2400" b="1" dirty="0" smtClean="0">
                <a:latin typeface="AR P丸ゴシック体M" pitchFamily="50" charset="-128"/>
                <a:ea typeface="AR P丸ゴシック体M" pitchFamily="50" charset="-128"/>
              </a:rPr>
              <a:t>喜怒哀楽の空気を共有！</a:t>
            </a:r>
            <a:endParaRPr kumimoji="0" lang="en-US" altLang="ja-JP" sz="2400" b="1" dirty="0" smtClean="0">
              <a:latin typeface="AR P丸ゴシック体M" pitchFamily="50" charset="-128"/>
              <a:ea typeface="AR P丸ゴシック体M" pitchFamily="50" charset="-128"/>
            </a:endParaRPr>
          </a:p>
          <a:p>
            <a:pPr marL="342900" marR="0" indent="-342900" algn="l" defTabSz="914400" rtl="0" eaLnBrk="0" fontAlgn="base" latinLnBrk="0" hangingPunct="0">
              <a:lnSpc>
                <a:spcPct val="100000"/>
              </a:lnSpc>
              <a:spcBef>
                <a:spcPct val="0"/>
              </a:spcBef>
              <a:spcAft>
                <a:spcPct val="0"/>
              </a:spcAft>
              <a:buClrTx/>
              <a:buSzTx/>
              <a:tabLst/>
            </a:pPr>
            <a:r>
              <a:rPr kumimoji="0" lang="ja-JP" altLang="en-US" sz="2400" b="1" dirty="0">
                <a:latin typeface="AR P丸ゴシック体M" pitchFamily="50" charset="-128"/>
                <a:ea typeface="AR P丸ゴシック体M" pitchFamily="50" charset="-128"/>
              </a:rPr>
              <a:t>　</a:t>
            </a:r>
            <a:r>
              <a:rPr kumimoji="0" lang="ja-JP" altLang="en-US" sz="2400" b="1" dirty="0" smtClean="0">
                <a:latin typeface="AR P丸ゴシック体M" pitchFamily="50" charset="-128"/>
                <a:ea typeface="AR P丸ゴシック体M" pitchFamily="50" charset="-128"/>
              </a:rPr>
              <a:t>　機関を超えて気持ちが一つになる至福の時</a:t>
            </a:r>
            <a:endParaRPr kumimoji="0" lang="ja-JP" altLang="en-US" sz="2400" b="1" i="0" u="none" strike="noStrike" cap="none" normalizeH="0" baseline="0" dirty="0" smtClean="0">
              <a:ln>
                <a:noFill/>
              </a:ln>
              <a:effectLst/>
              <a:latin typeface="AR P丸ゴシック体M" pitchFamily="50" charset="-128"/>
              <a:ea typeface="AR P丸ゴシック体M" pitchFamily="50" charset="-128"/>
            </a:endParaRPr>
          </a:p>
        </p:txBody>
      </p:sp>
      <p:sp>
        <p:nvSpPr>
          <p:cNvPr id="18" name="テキスト ボックス 17"/>
          <p:cNvSpPr txBox="1"/>
          <p:nvPr/>
        </p:nvSpPr>
        <p:spPr>
          <a:xfrm>
            <a:off x="1907704" y="908720"/>
            <a:ext cx="5544616" cy="523220"/>
          </a:xfrm>
          <a:prstGeom prst="rect">
            <a:avLst/>
          </a:prstGeom>
          <a:noFill/>
        </p:spPr>
        <p:txBody>
          <a:bodyPr wrap="square" rtlCol="0">
            <a:spAutoFit/>
          </a:bodyPr>
          <a:lstStyle/>
          <a:p>
            <a:pPr algn="ctr"/>
            <a:r>
              <a:rPr kumimoji="1" lang="ja-JP" altLang="en-US" sz="2800" b="1" dirty="0" smtClean="0">
                <a:latin typeface="AR P丸ゴシック体M" pitchFamily="50" charset="-128"/>
                <a:ea typeface="AR P丸ゴシック体M" pitchFamily="50" charset="-128"/>
              </a:rPr>
              <a:t>事例報告は地域連携の潤滑油！</a:t>
            </a:r>
            <a:endParaRPr kumimoji="1" lang="ja-JP" altLang="en-US" sz="2800" b="1" dirty="0">
              <a:latin typeface="AR P丸ゴシック体M" pitchFamily="50" charset="-128"/>
              <a:ea typeface="AR P丸ゴシック体M" pitchFamily="50" charset="-128"/>
            </a:endParaRPr>
          </a:p>
        </p:txBody>
      </p:sp>
    </p:spTree>
    <p:extLst>
      <p:ext uri="{BB962C8B-B14F-4D97-AF65-F5344CB8AC3E}">
        <p14:creationId xmlns:p14="http://schemas.microsoft.com/office/powerpoint/2010/main" val="29155807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051720" y="908720"/>
            <a:ext cx="5227841" cy="1200329"/>
          </a:xfrm>
          <a:prstGeom prst="rect">
            <a:avLst/>
          </a:prstGeom>
          <a:noFill/>
        </p:spPr>
        <p:txBody>
          <a:bodyPr wrap="none" rtlCol="0">
            <a:spAutoFit/>
          </a:bodyPr>
          <a:lstStyle/>
          <a:p>
            <a:pPr>
              <a:buBlip>
                <a:blip r:embed="rId3"/>
              </a:buBlip>
            </a:pPr>
            <a:r>
              <a:rPr lang="ja-JP" altLang="en-US" sz="2400" dirty="0">
                <a:latin typeface="AR P丸ゴシック体M" pitchFamily="50" charset="-128"/>
                <a:ea typeface="AR P丸ゴシック体M" pitchFamily="50" charset="-128"/>
              </a:rPr>
              <a:t>当番</a:t>
            </a:r>
            <a:r>
              <a:rPr lang="ja-JP" altLang="en-US" sz="2400" dirty="0" smtClean="0">
                <a:latin typeface="AR P丸ゴシック体M" pitchFamily="50" charset="-128"/>
                <a:ea typeface="AR P丸ゴシック体M" pitchFamily="50" charset="-128"/>
              </a:rPr>
              <a:t>施設が一丸となって企画</a:t>
            </a:r>
            <a:r>
              <a:rPr lang="en-US" altLang="ja-JP" sz="2400" dirty="0" smtClean="0">
                <a:latin typeface="AR P丸ゴシック体M" pitchFamily="50" charset="-128"/>
                <a:ea typeface="AR P丸ゴシック体M" pitchFamily="50" charset="-128"/>
              </a:rPr>
              <a:t>&amp;</a:t>
            </a:r>
            <a:r>
              <a:rPr lang="ja-JP" altLang="en-US" sz="2400" dirty="0" smtClean="0">
                <a:latin typeface="AR P丸ゴシック体M" pitchFamily="50" charset="-128"/>
                <a:ea typeface="AR P丸ゴシック体M" pitchFamily="50" charset="-128"/>
              </a:rPr>
              <a:t>運営</a:t>
            </a:r>
            <a:endParaRPr lang="en-US" altLang="ja-JP" sz="2400" dirty="0" smtClean="0">
              <a:latin typeface="AR P丸ゴシック体M" pitchFamily="50" charset="-128"/>
              <a:ea typeface="AR P丸ゴシック体M" pitchFamily="50" charset="-128"/>
            </a:endParaRPr>
          </a:p>
          <a:p>
            <a:pPr>
              <a:buBlip>
                <a:blip r:embed="rId3"/>
              </a:buBlip>
            </a:pPr>
            <a:r>
              <a:rPr kumimoji="1" lang="ja-JP" altLang="en-US" sz="2400" dirty="0" smtClean="0">
                <a:latin typeface="AR P丸ゴシック体M" pitchFamily="50" charset="-128"/>
                <a:ea typeface="AR P丸ゴシック体M" pitchFamily="50" charset="-128"/>
              </a:rPr>
              <a:t>施設ＰＲの</a:t>
            </a:r>
            <a:r>
              <a:rPr kumimoji="1" lang="en-US" altLang="ja-JP" sz="2400" dirty="0" smtClean="0">
                <a:latin typeface="AR P丸ゴシック体M" pitchFamily="50" charset="-128"/>
                <a:ea typeface="AR P丸ゴシック体M" pitchFamily="50" charset="-128"/>
              </a:rPr>
              <a:t>Good </a:t>
            </a:r>
            <a:r>
              <a:rPr kumimoji="1" lang="ja-JP" altLang="en-US" sz="2400" dirty="0" smtClean="0">
                <a:latin typeface="AR P丸ゴシック体M" pitchFamily="50" charset="-128"/>
                <a:ea typeface="AR P丸ゴシック体M" pitchFamily="50" charset="-128"/>
              </a:rPr>
              <a:t>チャンス</a:t>
            </a:r>
            <a:endParaRPr kumimoji="1" lang="en-US" altLang="ja-JP" sz="2400" dirty="0" smtClean="0">
              <a:latin typeface="AR P丸ゴシック体M" pitchFamily="50" charset="-128"/>
              <a:ea typeface="AR P丸ゴシック体M" pitchFamily="50" charset="-128"/>
            </a:endParaRPr>
          </a:p>
          <a:p>
            <a:pPr>
              <a:buBlip>
                <a:blip r:embed="rId3"/>
              </a:buBlip>
            </a:pPr>
            <a:r>
              <a:rPr lang="ja-JP" altLang="en-US" sz="2400" dirty="0">
                <a:latin typeface="AR P丸ゴシック体M" pitchFamily="50" charset="-128"/>
                <a:ea typeface="AR P丸ゴシック体M" pitchFamily="50" charset="-128"/>
              </a:rPr>
              <a:t>院長</a:t>
            </a:r>
            <a:r>
              <a:rPr lang="ja-JP" altLang="en-US" sz="2400" dirty="0" smtClean="0">
                <a:latin typeface="AR P丸ゴシック体M" pitchFamily="50" charset="-128"/>
                <a:ea typeface="AR P丸ゴシック体M" pitchFamily="50" charset="-128"/>
              </a:rPr>
              <a:t>をはじめ多くの職員が参加</a:t>
            </a:r>
            <a:r>
              <a:rPr kumimoji="1" lang="ja-JP" altLang="en-US" sz="2400" dirty="0" smtClean="0">
                <a:latin typeface="AR P丸ゴシック体M" pitchFamily="50" charset="-128"/>
                <a:ea typeface="AR P丸ゴシック体M" pitchFamily="50" charset="-128"/>
              </a:rPr>
              <a:t>　</a:t>
            </a:r>
            <a:endParaRPr kumimoji="1" lang="ja-JP" altLang="en-US" sz="2400" dirty="0">
              <a:latin typeface="AR P丸ゴシック体M" pitchFamily="50" charset="-128"/>
              <a:ea typeface="AR P丸ゴシック体M" pitchFamily="50" charset="-128"/>
            </a:endParaRPr>
          </a:p>
        </p:txBody>
      </p:sp>
      <p:sp>
        <p:nvSpPr>
          <p:cNvPr id="7" name="テキスト ボックス 6"/>
          <p:cNvSpPr txBox="1"/>
          <p:nvPr/>
        </p:nvSpPr>
        <p:spPr>
          <a:xfrm>
            <a:off x="323528" y="404664"/>
            <a:ext cx="3315331" cy="461665"/>
          </a:xfrm>
          <a:prstGeom prst="rect">
            <a:avLst/>
          </a:prstGeom>
          <a:noFill/>
        </p:spPr>
        <p:txBody>
          <a:bodyPr wrap="none" rtlCol="0">
            <a:spAutoFit/>
          </a:bodyPr>
          <a:lstStyle/>
          <a:p>
            <a:r>
              <a:rPr kumimoji="1" lang="en-US" altLang="ja-JP" sz="2400" b="1" dirty="0" smtClean="0">
                <a:latin typeface="AR P丸ゴシック体M" pitchFamily="50" charset="-128"/>
                <a:ea typeface="AR P丸ゴシック体M" pitchFamily="50" charset="-128"/>
              </a:rPr>
              <a:t>【</a:t>
            </a:r>
            <a:r>
              <a:rPr kumimoji="1" lang="ja-JP" altLang="en-US" sz="2400" b="1" dirty="0" smtClean="0">
                <a:latin typeface="AR P丸ゴシック体M" pitchFamily="50" charset="-128"/>
                <a:ea typeface="AR P丸ゴシック体M" pitchFamily="50" charset="-128"/>
              </a:rPr>
              <a:t>会場持ち回り・当番制</a:t>
            </a:r>
            <a:r>
              <a:rPr kumimoji="1" lang="en-US" altLang="ja-JP" sz="2400" b="1" dirty="0" smtClean="0">
                <a:latin typeface="AR P丸ゴシック体M" pitchFamily="50" charset="-128"/>
                <a:ea typeface="AR P丸ゴシック体M" pitchFamily="50" charset="-128"/>
              </a:rPr>
              <a:t>】</a:t>
            </a:r>
            <a:endParaRPr kumimoji="1" lang="ja-JP" altLang="en-US" sz="2400" b="1" dirty="0">
              <a:latin typeface="AR P丸ゴシック体M" pitchFamily="50" charset="-128"/>
              <a:ea typeface="AR P丸ゴシック体M" pitchFamily="50" charset="-128"/>
            </a:endParaRPr>
          </a:p>
        </p:txBody>
      </p:sp>
      <p:sp>
        <p:nvSpPr>
          <p:cNvPr id="8" name="ホームベース 7"/>
          <p:cNvSpPr/>
          <p:nvPr/>
        </p:nvSpPr>
        <p:spPr bwMode="auto">
          <a:xfrm>
            <a:off x="323528" y="1216176"/>
            <a:ext cx="1584176" cy="556640"/>
          </a:xfrm>
          <a:prstGeom prst="homePlat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ja-JP" altLang="en-US" sz="1800" b="1" i="0" u="none" strike="noStrike" cap="none" normalizeH="0" baseline="0" dirty="0" smtClean="0">
                <a:ln>
                  <a:noFill/>
                </a:ln>
                <a:solidFill>
                  <a:schemeClr val="tx1"/>
                </a:solidFill>
                <a:effectLst/>
                <a:latin typeface="AR P丸ゴシック体M" pitchFamily="50" charset="-128"/>
                <a:ea typeface="AR P丸ゴシック体M" pitchFamily="50" charset="-128"/>
              </a:rPr>
              <a:t>施設にとって</a:t>
            </a:r>
          </a:p>
        </p:txBody>
      </p:sp>
      <p:sp>
        <p:nvSpPr>
          <p:cNvPr id="10" name="ホームベース 9"/>
          <p:cNvSpPr/>
          <p:nvPr/>
        </p:nvSpPr>
        <p:spPr bwMode="auto">
          <a:xfrm>
            <a:off x="323528" y="2564904"/>
            <a:ext cx="1584176" cy="648072"/>
          </a:xfrm>
          <a:prstGeom prst="homePlate">
            <a:avLst/>
          </a:prstGeom>
          <a:solidFill>
            <a:srgbClr val="FF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ja-JP" altLang="en-US" sz="1800" b="1" i="0" u="none" strike="noStrike" cap="none" normalizeH="0" baseline="0" dirty="0" smtClean="0">
                <a:ln>
                  <a:noFill/>
                </a:ln>
                <a:solidFill>
                  <a:schemeClr val="tx1"/>
                </a:solidFill>
                <a:effectLst/>
                <a:latin typeface="AR P丸ゴシック体M" pitchFamily="50" charset="-128"/>
                <a:ea typeface="AR P丸ゴシック体M" pitchFamily="50" charset="-128"/>
              </a:rPr>
              <a:t>メンバー</a:t>
            </a:r>
            <a:endParaRPr kumimoji="0" lang="en-US" altLang="ja-JP" sz="1800" b="1" i="0" u="none" strike="noStrike" cap="none" normalizeH="0" baseline="0" dirty="0" smtClean="0">
              <a:ln>
                <a:noFill/>
              </a:ln>
              <a:solidFill>
                <a:schemeClr val="tx1"/>
              </a:solidFill>
              <a:effectLst/>
              <a:latin typeface="AR P丸ゴシック体M" pitchFamily="50" charset="-128"/>
              <a:ea typeface="AR P丸ゴシック体M" pitchFamily="50" charset="-128"/>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ja-JP" altLang="en-US" sz="1800" b="1" i="0" u="none" strike="noStrike" cap="none" normalizeH="0" baseline="0" dirty="0" smtClean="0">
                <a:ln>
                  <a:noFill/>
                </a:ln>
                <a:solidFill>
                  <a:schemeClr val="tx1"/>
                </a:solidFill>
                <a:effectLst/>
                <a:latin typeface="AR P丸ゴシック体M" pitchFamily="50" charset="-128"/>
                <a:ea typeface="AR P丸ゴシック体M" pitchFamily="50" charset="-128"/>
              </a:rPr>
              <a:t>にとって</a:t>
            </a:r>
          </a:p>
        </p:txBody>
      </p:sp>
      <p:sp>
        <p:nvSpPr>
          <p:cNvPr id="11" name="テキスト ボックス 10"/>
          <p:cNvSpPr txBox="1"/>
          <p:nvPr/>
        </p:nvSpPr>
        <p:spPr>
          <a:xfrm>
            <a:off x="2051720" y="2276872"/>
            <a:ext cx="6886822" cy="1200329"/>
          </a:xfrm>
          <a:prstGeom prst="rect">
            <a:avLst/>
          </a:prstGeom>
          <a:noFill/>
        </p:spPr>
        <p:txBody>
          <a:bodyPr wrap="none" rtlCol="0">
            <a:spAutoFit/>
          </a:bodyPr>
          <a:lstStyle/>
          <a:p>
            <a:pPr>
              <a:buBlip>
                <a:blip r:embed="rId4"/>
              </a:buBlip>
            </a:pPr>
            <a:r>
              <a:rPr kumimoji="1" lang="ja-JP" altLang="en-US" sz="2400" dirty="0" smtClean="0">
                <a:latin typeface="AR P丸ゴシック体M" pitchFamily="50" charset="-128"/>
                <a:ea typeface="AR P丸ゴシック体M" pitchFamily="50" charset="-128"/>
              </a:rPr>
              <a:t>連携先の施設がわかる</a:t>
            </a:r>
            <a:endParaRPr kumimoji="1" lang="en-US" altLang="ja-JP" sz="2400" dirty="0" smtClean="0">
              <a:latin typeface="AR P丸ゴシック体M" pitchFamily="50" charset="-128"/>
              <a:ea typeface="AR P丸ゴシック体M" pitchFamily="50" charset="-128"/>
            </a:endParaRPr>
          </a:p>
          <a:p>
            <a:r>
              <a:rPr lang="ja-JP" altLang="en-US" sz="2400" dirty="0" smtClean="0">
                <a:latin typeface="AR P丸ゴシック体M" pitchFamily="50" charset="-128"/>
                <a:ea typeface="AR P丸ゴシック体M" pitchFamily="50" charset="-128"/>
              </a:rPr>
              <a:t>＊視て＊触れて＊嗅いで＊聴いて＊五感で味わう</a:t>
            </a:r>
            <a:endParaRPr lang="en-US" altLang="ja-JP" sz="2400" dirty="0" smtClean="0">
              <a:latin typeface="AR P丸ゴシック体M" pitchFamily="50" charset="-128"/>
              <a:ea typeface="AR P丸ゴシック体M" pitchFamily="50" charset="-128"/>
            </a:endParaRPr>
          </a:p>
          <a:p>
            <a:pPr>
              <a:buBlip>
                <a:blip r:embed="rId4"/>
              </a:buBlip>
            </a:pPr>
            <a:r>
              <a:rPr kumimoji="1" lang="ja-JP" altLang="en-US" sz="2400" dirty="0">
                <a:latin typeface="AR P丸ゴシック体M" pitchFamily="50" charset="-128"/>
                <a:ea typeface="AR P丸ゴシック体M" pitchFamily="50" charset="-128"/>
              </a:rPr>
              <a:t>敷居</a:t>
            </a:r>
            <a:r>
              <a:rPr kumimoji="1" lang="ja-JP" altLang="en-US" sz="2400" dirty="0" smtClean="0">
                <a:latin typeface="AR P丸ゴシック体M" pitchFamily="50" charset="-128"/>
                <a:ea typeface="AR P丸ゴシック体M" pitchFamily="50" charset="-128"/>
              </a:rPr>
              <a:t>が低くなる</a:t>
            </a:r>
            <a:endParaRPr kumimoji="1" lang="ja-JP" altLang="en-US" sz="2400" dirty="0">
              <a:latin typeface="AR P丸ゴシック体M" pitchFamily="50" charset="-128"/>
              <a:ea typeface="AR P丸ゴシック体M" pitchFamily="50" charset="-128"/>
            </a:endParaRPr>
          </a:p>
        </p:txBody>
      </p:sp>
      <p:sp>
        <p:nvSpPr>
          <p:cNvPr id="12" name="テキスト ボックス 11"/>
          <p:cNvSpPr txBox="1"/>
          <p:nvPr/>
        </p:nvSpPr>
        <p:spPr>
          <a:xfrm>
            <a:off x="395536" y="3645024"/>
            <a:ext cx="2050561" cy="461665"/>
          </a:xfrm>
          <a:prstGeom prst="rect">
            <a:avLst/>
          </a:prstGeom>
          <a:noFill/>
        </p:spPr>
        <p:txBody>
          <a:bodyPr wrap="none" rtlCol="0">
            <a:spAutoFit/>
          </a:bodyPr>
          <a:lstStyle/>
          <a:p>
            <a:r>
              <a:rPr kumimoji="1" lang="en-US" altLang="ja-JP" sz="2400" b="1" dirty="0" smtClean="0">
                <a:latin typeface="AR P丸ゴシック体M" pitchFamily="50" charset="-128"/>
                <a:ea typeface="AR P丸ゴシック体M" pitchFamily="50" charset="-128"/>
              </a:rPr>
              <a:t>【</a:t>
            </a:r>
            <a:r>
              <a:rPr kumimoji="1" lang="ja-JP" altLang="en-US" sz="2400" b="1" dirty="0" smtClean="0">
                <a:latin typeface="AR P丸ゴシック体M" pitchFamily="50" charset="-128"/>
                <a:ea typeface="AR P丸ゴシック体M" pitchFamily="50" charset="-128"/>
              </a:rPr>
              <a:t>３０分学習会</a:t>
            </a:r>
            <a:r>
              <a:rPr kumimoji="1" lang="en-US" altLang="ja-JP" sz="2400" b="1" dirty="0" smtClean="0">
                <a:latin typeface="AR P丸ゴシック体M" pitchFamily="50" charset="-128"/>
                <a:ea typeface="AR P丸ゴシック体M" pitchFamily="50" charset="-128"/>
              </a:rPr>
              <a:t>】</a:t>
            </a:r>
            <a:endParaRPr kumimoji="1" lang="ja-JP" altLang="en-US" sz="2400" b="1" dirty="0">
              <a:latin typeface="AR P丸ゴシック体M" pitchFamily="50" charset="-128"/>
              <a:ea typeface="AR P丸ゴシック体M" pitchFamily="50" charset="-128"/>
            </a:endParaRPr>
          </a:p>
        </p:txBody>
      </p:sp>
      <p:sp>
        <p:nvSpPr>
          <p:cNvPr id="13" name="テキスト ボックス 12"/>
          <p:cNvSpPr txBox="1"/>
          <p:nvPr/>
        </p:nvSpPr>
        <p:spPr>
          <a:xfrm>
            <a:off x="683568" y="4149080"/>
            <a:ext cx="7144905" cy="1200329"/>
          </a:xfrm>
          <a:prstGeom prst="rect">
            <a:avLst/>
          </a:prstGeom>
          <a:noFill/>
        </p:spPr>
        <p:txBody>
          <a:bodyPr wrap="none" rtlCol="0">
            <a:spAutoFit/>
          </a:bodyPr>
          <a:lstStyle/>
          <a:p>
            <a:pPr>
              <a:buBlip>
                <a:blip r:embed="rId5"/>
              </a:buBlip>
            </a:pPr>
            <a:r>
              <a:rPr lang="ja-JP" altLang="en-US" sz="2400" dirty="0">
                <a:latin typeface="AR P丸ゴシック体M" pitchFamily="50" charset="-128"/>
                <a:ea typeface="AR P丸ゴシック体M" pitchFamily="50" charset="-128"/>
              </a:rPr>
              <a:t>情報</a:t>
            </a:r>
            <a:r>
              <a:rPr lang="ja-JP" altLang="en-US" sz="2400" dirty="0" smtClean="0">
                <a:latin typeface="AR P丸ゴシック体M" pitchFamily="50" charset="-128"/>
                <a:ea typeface="AR P丸ゴシック体M" pitchFamily="50" charset="-128"/>
              </a:rPr>
              <a:t>共有だけではもの足らん！ムード</a:t>
            </a:r>
            <a:endParaRPr lang="en-US" altLang="ja-JP" sz="2400" dirty="0">
              <a:latin typeface="AR P丸ゴシック体M" pitchFamily="50" charset="-128"/>
              <a:ea typeface="AR P丸ゴシック体M" pitchFamily="50" charset="-128"/>
            </a:endParaRPr>
          </a:p>
          <a:p>
            <a:pPr>
              <a:buBlip>
                <a:blip r:embed="rId5"/>
              </a:buBlip>
            </a:pPr>
            <a:r>
              <a:rPr kumimoji="1" lang="ja-JP" altLang="en-US" sz="2400" dirty="0" smtClean="0">
                <a:latin typeface="AR P丸ゴシック体M" pitchFamily="50" charset="-128"/>
                <a:ea typeface="AR P丸ゴシック体M" pitchFamily="50" charset="-128"/>
              </a:rPr>
              <a:t>研究会メンバーが最新情報を提供</a:t>
            </a:r>
            <a:endParaRPr kumimoji="1" lang="en-US" altLang="ja-JP" sz="2400" dirty="0" smtClean="0">
              <a:latin typeface="AR P丸ゴシック体M" pitchFamily="50" charset="-128"/>
              <a:ea typeface="AR P丸ゴシック体M" pitchFamily="50" charset="-128"/>
            </a:endParaRPr>
          </a:p>
          <a:p>
            <a:r>
              <a:rPr lang="ja-JP" altLang="en-US" sz="2400" dirty="0">
                <a:latin typeface="AR P丸ゴシック体M" pitchFamily="50" charset="-128"/>
                <a:ea typeface="AR P丸ゴシック体M" pitchFamily="50" charset="-128"/>
              </a:rPr>
              <a:t>　</a:t>
            </a:r>
            <a:r>
              <a:rPr lang="ja-JP" altLang="en-US" sz="2400" dirty="0" smtClean="0">
                <a:latin typeface="AR P丸ゴシック体M" pitchFamily="50" charset="-128"/>
                <a:ea typeface="AR P丸ゴシック体M" pitchFamily="50" charset="-128"/>
              </a:rPr>
              <a:t>　・・・医療＊保健＊福祉＊介護以外の方からも・・・</a:t>
            </a:r>
            <a:r>
              <a:rPr kumimoji="1" lang="ja-JP" altLang="en-US" sz="2400" dirty="0" smtClean="0"/>
              <a:t>　</a:t>
            </a:r>
            <a:endParaRPr kumimoji="1" lang="ja-JP" altLang="en-US" sz="2400" dirty="0"/>
          </a:p>
        </p:txBody>
      </p:sp>
      <p:sp>
        <p:nvSpPr>
          <p:cNvPr id="14" name="テキスト ボックス 13"/>
          <p:cNvSpPr txBox="1"/>
          <p:nvPr/>
        </p:nvSpPr>
        <p:spPr>
          <a:xfrm>
            <a:off x="471424" y="5517232"/>
            <a:ext cx="3676006" cy="461665"/>
          </a:xfrm>
          <a:prstGeom prst="rect">
            <a:avLst/>
          </a:prstGeom>
          <a:noFill/>
        </p:spPr>
        <p:txBody>
          <a:bodyPr wrap="none" rtlCol="0">
            <a:spAutoFit/>
          </a:bodyPr>
          <a:lstStyle/>
          <a:p>
            <a:r>
              <a:rPr kumimoji="1" lang="en-US" altLang="ja-JP" sz="2400" b="1" dirty="0" smtClean="0">
                <a:latin typeface="AR P丸ゴシック体M" pitchFamily="50" charset="-128"/>
                <a:ea typeface="AR P丸ゴシック体M" pitchFamily="50" charset="-128"/>
              </a:rPr>
              <a:t>【</a:t>
            </a:r>
            <a:r>
              <a:rPr kumimoji="1" lang="ja-JP" altLang="en-US" sz="2400" b="1" dirty="0" smtClean="0">
                <a:latin typeface="AR P丸ゴシック体M" pitchFamily="50" charset="-128"/>
                <a:ea typeface="AR P丸ゴシック体M" pitchFamily="50" charset="-128"/>
              </a:rPr>
              <a:t>実行委員会（旧 幹事会）</a:t>
            </a:r>
            <a:r>
              <a:rPr kumimoji="1" lang="en-US" altLang="ja-JP" sz="2400" b="1" dirty="0" smtClean="0">
                <a:latin typeface="AR P丸ゴシック体M" pitchFamily="50" charset="-128"/>
                <a:ea typeface="AR P丸ゴシック体M" pitchFamily="50" charset="-128"/>
              </a:rPr>
              <a:t>】</a:t>
            </a:r>
            <a:endParaRPr kumimoji="1" lang="ja-JP" altLang="en-US" sz="2400" b="1" dirty="0">
              <a:latin typeface="AR P丸ゴシック体M" pitchFamily="50" charset="-128"/>
              <a:ea typeface="AR P丸ゴシック体M" pitchFamily="50" charset="-128"/>
            </a:endParaRPr>
          </a:p>
        </p:txBody>
      </p:sp>
      <p:sp>
        <p:nvSpPr>
          <p:cNvPr id="15" name="テキスト ボックス 14"/>
          <p:cNvSpPr txBox="1"/>
          <p:nvPr/>
        </p:nvSpPr>
        <p:spPr>
          <a:xfrm>
            <a:off x="755576" y="5949280"/>
            <a:ext cx="7920880" cy="830997"/>
          </a:xfrm>
          <a:prstGeom prst="rect">
            <a:avLst/>
          </a:prstGeom>
          <a:noFill/>
        </p:spPr>
        <p:txBody>
          <a:bodyPr wrap="square" rtlCol="0">
            <a:spAutoFit/>
          </a:bodyPr>
          <a:lstStyle/>
          <a:p>
            <a:pPr>
              <a:buBlip>
                <a:blip r:embed="rId6"/>
              </a:buBlip>
            </a:pPr>
            <a:r>
              <a:rPr kumimoji="1" lang="ja-JP" altLang="en-US" sz="2400" dirty="0" smtClean="0">
                <a:latin typeface="AR P丸ゴシック体M" pitchFamily="50" charset="-128"/>
                <a:ea typeface="AR P丸ゴシック体M" pitchFamily="50" charset="-128"/>
              </a:rPr>
              <a:t>参加者主体の第一歩　　内容が奥行きが出てきた</a:t>
            </a:r>
            <a:endParaRPr kumimoji="1" lang="en-US" altLang="ja-JP" sz="2400" dirty="0" smtClean="0">
              <a:latin typeface="AR P丸ゴシック体M" pitchFamily="50" charset="-128"/>
              <a:ea typeface="AR P丸ゴシック体M" pitchFamily="50" charset="-128"/>
            </a:endParaRPr>
          </a:p>
          <a:p>
            <a:pPr>
              <a:buBlip>
                <a:blip r:embed="rId6"/>
              </a:buBlip>
            </a:pPr>
            <a:r>
              <a:rPr lang="ja-JP" altLang="en-US" sz="2400" dirty="0" smtClean="0">
                <a:latin typeface="AR P丸ゴシック体M" pitchFamily="50" charset="-128"/>
                <a:ea typeface="AR P丸ゴシック体M" pitchFamily="50" charset="-128"/>
              </a:rPr>
              <a:t>実行委員が研究会の中核に</a:t>
            </a:r>
            <a:endParaRPr kumimoji="1" lang="ja-JP" altLang="en-US" sz="2400" dirty="0">
              <a:latin typeface="AR P丸ゴシック体M" pitchFamily="50" charset="-128"/>
              <a:ea typeface="AR P丸ゴシック体M" pitchFamily="50" charset="-128"/>
            </a:endParaRPr>
          </a:p>
        </p:txBody>
      </p:sp>
    </p:spTree>
    <p:extLst>
      <p:ext uri="{BB962C8B-B14F-4D97-AF65-F5344CB8AC3E}">
        <p14:creationId xmlns:p14="http://schemas.microsoft.com/office/powerpoint/2010/main" val="1526596320"/>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0" descr="DSC03220"/>
          <p:cNvPicPr>
            <a:picLocks noChangeAspect="1" noChangeArrowheads="1"/>
          </p:cNvPicPr>
          <p:nvPr/>
        </p:nvPicPr>
        <p:blipFill>
          <a:blip r:embed="rId3" cstate="print"/>
          <a:srcRect/>
          <a:stretch>
            <a:fillRect/>
          </a:stretch>
        </p:blipFill>
        <p:spPr bwMode="auto">
          <a:xfrm>
            <a:off x="250825" y="3355975"/>
            <a:ext cx="4427538" cy="3313113"/>
          </a:xfrm>
          <a:prstGeom prst="rect">
            <a:avLst/>
          </a:prstGeom>
          <a:noFill/>
          <a:ln w="9525">
            <a:solidFill>
              <a:srgbClr val="00FF00"/>
            </a:solidFill>
            <a:miter lim="800000"/>
            <a:headEnd/>
            <a:tailEnd/>
          </a:ln>
        </p:spPr>
      </p:pic>
      <p:sp>
        <p:nvSpPr>
          <p:cNvPr id="6" name="片側の 2 つの角を丸めた四角形 5"/>
          <p:cNvSpPr/>
          <p:nvPr/>
        </p:nvSpPr>
        <p:spPr>
          <a:xfrm>
            <a:off x="250825" y="692150"/>
            <a:ext cx="4392613" cy="2520950"/>
          </a:xfrm>
          <a:prstGeom prst="round2Same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000" dirty="0">
                <a:solidFill>
                  <a:schemeClr val="tx1"/>
                </a:solidFill>
              </a:rPr>
              <a:t>　</a:t>
            </a:r>
            <a:endParaRPr lang="en-US" altLang="ja-JP" sz="2000" dirty="0">
              <a:solidFill>
                <a:schemeClr val="tx1"/>
              </a:solidFill>
            </a:endParaRPr>
          </a:p>
          <a:p>
            <a:pPr>
              <a:buFontTx/>
              <a:buBlip>
                <a:blip r:embed="rId4"/>
              </a:buBlip>
              <a:defRPr/>
            </a:pPr>
            <a:r>
              <a:rPr lang="ja-JP" altLang="en-US" sz="2000" dirty="0">
                <a:solidFill>
                  <a:schemeClr val="tx1"/>
                </a:solidFill>
              </a:rPr>
              <a:t>　</a:t>
            </a:r>
            <a:r>
              <a:rPr lang="ja-JP" altLang="en-US" sz="2000" dirty="0">
                <a:solidFill>
                  <a:schemeClr val="tx1"/>
                </a:solidFill>
                <a:latin typeface="AR P丸ゴシック体M" pitchFamily="50" charset="-128"/>
                <a:ea typeface="AR P丸ゴシック体M" pitchFamily="50" charset="-128"/>
              </a:rPr>
              <a:t>病院ネットワーク　　　　　　　　　</a:t>
            </a:r>
            <a:endParaRPr lang="en-US" altLang="ja-JP" sz="2000" dirty="0">
              <a:solidFill>
                <a:schemeClr val="tx1"/>
              </a:solidFill>
              <a:latin typeface="AR P丸ゴシック体M" pitchFamily="50" charset="-128"/>
              <a:ea typeface="AR P丸ゴシック体M" pitchFamily="50" charset="-128"/>
            </a:endParaRPr>
          </a:p>
          <a:p>
            <a:pPr>
              <a:defRPr/>
            </a:pPr>
            <a:r>
              <a:rPr lang="ja-JP" altLang="en-US" sz="2000" dirty="0">
                <a:solidFill>
                  <a:schemeClr val="tx1"/>
                </a:solidFill>
                <a:latin typeface="AR P丸ゴシック体M" pitchFamily="50" charset="-128"/>
                <a:ea typeface="AR P丸ゴシック体M" pitchFamily="50" charset="-128"/>
              </a:rPr>
              <a:t>　　救急</a:t>
            </a:r>
            <a:r>
              <a:rPr lang="en-US" altLang="ja-JP" sz="2000" dirty="0">
                <a:solidFill>
                  <a:schemeClr val="tx1"/>
                </a:solidFill>
                <a:latin typeface="AR P丸ゴシック体M" pitchFamily="50" charset="-128"/>
                <a:ea typeface="AR P丸ゴシック体M" pitchFamily="50" charset="-128"/>
              </a:rPr>
              <a:t>―</a:t>
            </a:r>
            <a:r>
              <a:rPr lang="ja-JP" altLang="en-US" sz="2000" dirty="0">
                <a:solidFill>
                  <a:schemeClr val="tx1"/>
                </a:solidFill>
                <a:latin typeface="AR P丸ゴシック体M" pitchFamily="50" charset="-128"/>
                <a:ea typeface="AR P丸ゴシック体M" pitchFamily="50" charset="-128"/>
              </a:rPr>
              <a:t>急性期</a:t>
            </a:r>
            <a:r>
              <a:rPr lang="en-US" altLang="ja-JP" sz="2000" dirty="0">
                <a:solidFill>
                  <a:schemeClr val="tx1"/>
                </a:solidFill>
                <a:latin typeface="AR P丸ゴシック体M" pitchFamily="50" charset="-128"/>
                <a:ea typeface="AR P丸ゴシック体M" pitchFamily="50" charset="-128"/>
              </a:rPr>
              <a:t>―</a:t>
            </a:r>
            <a:r>
              <a:rPr lang="ja-JP" altLang="en-US" sz="2000" dirty="0">
                <a:solidFill>
                  <a:schemeClr val="tx1"/>
                </a:solidFill>
                <a:latin typeface="AR P丸ゴシック体M" pitchFamily="50" charset="-128"/>
                <a:ea typeface="AR P丸ゴシック体M" pitchFamily="50" charset="-128"/>
              </a:rPr>
              <a:t>回復期</a:t>
            </a:r>
            <a:endParaRPr lang="en-US" altLang="ja-JP" sz="2000" dirty="0">
              <a:solidFill>
                <a:schemeClr val="tx1"/>
              </a:solidFill>
              <a:latin typeface="AR P丸ゴシック体M" pitchFamily="50" charset="-128"/>
              <a:ea typeface="AR P丸ゴシック体M" pitchFamily="50" charset="-128"/>
            </a:endParaRPr>
          </a:p>
          <a:p>
            <a:pPr>
              <a:buFontTx/>
              <a:buBlip>
                <a:blip r:embed="rId4"/>
              </a:buBlip>
              <a:defRPr/>
            </a:pPr>
            <a:r>
              <a:rPr lang="ja-JP" altLang="en-US" sz="2000" dirty="0">
                <a:solidFill>
                  <a:schemeClr val="tx1"/>
                </a:solidFill>
                <a:latin typeface="AR P丸ゴシック体M" pitchFamily="50" charset="-128"/>
                <a:ea typeface="AR P丸ゴシック体M" pitchFamily="50" charset="-128"/>
              </a:rPr>
              <a:t>　嚥下、口腔、歯科機能、栄養</a:t>
            </a:r>
            <a:endParaRPr lang="en-US" altLang="ja-JP" sz="2000" dirty="0">
              <a:solidFill>
                <a:schemeClr val="tx1"/>
              </a:solidFill>
              <a:latin typeface="AR P丸ゴシック体M" pitchFamily="50" charset="-128"/>
              <a:ea typeface="AR P丸ゴシック体M" pitchFamily="50" charset="-128"/>
            </a:endParaRPr>
          </a:p>
          <a:p>
            <a:pPr>
              <a:buFontTx/>
              <a:buBlip>
                <a:blip r:embed="rId4"/>
              </a:buBlip>
              <a:defRPr/>
            </a:pPr>
            <a:r>
              <a:rPr lang="ja-JP" altLang="en-US" sz="2000" dirty="0">
                <a:solidFill>
                  <a:schemeClr val="tx1"/>
                </a:solidFill>
                <a:latin typeface="AR P丸ゴシック体M" pitchFamily="50" charset="-128"/>
                <a:ea typeface="AR P丸ゴシック体M" pitchFamily="50" charset="-128"/>
              </a:rPr>
              <a:t>　医療依存</a:t>
            </a:r>
            <a:endParaRPr lang="en-US" altLang="ja-JP" sz="2000" dirty="0">
              <a:solidFill>
                <a:schemeClr val="tx1"/>
              </a:solidFill>
              <a:latin typeface="AR P丸ゴシック体M" pitchFamily="50" charset="-128"/>
              <a:ea typeface="AR P丸ゴシック体M" pitchFamily="50" charset="-128"/>
            </a:endParaRPr>
          </a:p>
          <a:p>
            <a:pPr>
              <a:buFontTx/>
              <a:buBlip>
                <a:blip r:embed="rId4"/>
              </a:buBlip>
              <a:defRPr/>
            </a:pPr>
            <a:r>
              <a:rPr lang="ja-JP" altLang="en-US" sz="2000" dirty="0">
                <a:solidFill>
                  <a:schemeClr val="tx1"/>
                </a:solidFill>
                <a:latin typeface="AR P丸ゴシック体M" pitchFamily="50" charset="-128"/>
                <a:ea typeface="AR P丸ゴシック体M" pitchFamily="50" charset="-128"/>
              </a:rPr>
              <a:t>　医療と介護の連携</a:t>
            </a:r>
            <a:endParaRPr lang="en-US" altLang="ja-JP" sz="2000" dirty="0">
              <a:solidFill>
                <a:schemeClr val="tx1"/>
              </a:solidFill>
              <a:latin typeface="AR P丸ゴシック体M" pitchFamily="50" charset="-128"/>
              <a:ea typeface="AR P丸ゴシック体M" pitchFamily="50" charset="-128"/>
            </a:endParaRPr>
          </a:p>
          <a:p>
            <a:pPr>
              <a:defRPr/>
            </a:pPr>
            <a:r>
              <a:rPr lang="ja-JP" altLang="en-US" sz="2000" dirty="0">
                <a:solidFill>
                  <a:schemeClr val="tx1"/>
                </a:solidFill>
                <a:latin typeface="AR P丸ゴシック体M" pitchFamily="50" charset="-128"/>
                <a:ea typeface="AR P丸ゴシック体M" pitchFamily="50" charset="-128"/>
              </a:rPr>
              <a:t>　　退院前カンファレンスなど　　</a:t>
            </a:r>
            <a:endParaRPr lang="en-US" altLang="ja-JP" sz="2000" dirty="0">
              <a:solidFill>
                <a:schemeClr val="tx1"/>
              </a:solidFill>
              <a:latin typeface="AR P丸ゴシック体M" pitchFamily="50" charset="-128"/>
              <a:ea typeface="AR P丸ゴシック体M" pitchFamily="50" charset="-128"/>
            </a:endParaRPr>
          </a:p>
          <a:p>
            <a:pPr>
              <a:buFontTx/>
              <a:buBlip>
                <a:blip r:embed="rId4"/>
              </a:buBlip>
              <a:defRPr/>
            </a:pPr>
            <a:r>
              <a:rPr lang="ja-JP" altLang="en-US" sz="2000" dirty="0">
                <a:solidFill>
                  <a:schemeClr val="tx1"/>
                </a:solidFill>
                <a:latin typeface="AR P丸ゴシック体M" pitchFamily="50" charset="-128"/>
                <a:ea typeface="AR P丸ゴシック体M" pitchFamily="50" charset="-128"/>
              </a:rPr>
              <a:t>　維持期ネットワーク</a:t>
            </a:r>
            <a:endParaRPr lang="en-US" altLang="ja-JP" sz="2000" dirty="0">
              <a:solidFill>
                <a:schemeClr val="tx1"/>
              </a:solidFill>
              <a:latin typeface="AR P丸ゴシック体M" pitchFamily="50" charset="-128"/>
              <a:ea typeface="AR P丸ゴシック体M" pitchFamily="50" charset="-128"/>
            </a:endParaRPr>
          </a:p>
          <a:p>
            <a:pPr>
              <a:defRPr/>
            </a:pPr>
            <a:r>
              <a:rPr lang="ja-JP" altLang="en-US" sz="2000" dirty="0">
                <a:solidFill>
                  <a:schemeClr val="tx1"/>
                </a:solidFill>
              </a:rPr>
              <a:t>　　 </a:t>
            </a:r>
            <a:endParaRPr lang="en-US" altLang="ja-JP" sz="2000" dirty="0">
              <a:solidFill>
                <a:schemeClr val="tx1"/>
              </a:solidFill>
            </a:endParaRPr>
          </a:p>
        </p:txBody>
      </p:sp>
      <p:sp>
        <p:nvSpPr>
          <p:cNvPr id="50181" name="テキスト ボックス 6"/>
          <p:cNvSpPr txBox="1">
            <a:spLocks noChangeArrowheads="1"/>
          </p:cNvSpPr>
          <p:nvPr/>
        </p:nvSpPr>
        <p:spPr bwMode="auto">
          <a:xfrm>
            <a:off x="395288" y="260350"/>
            <a:ext cx="1709122" cy="461665"/>
          </a:xfrm>
          <a:prstGeom prst="rect">
            <a:avLst/>
          </a:prstGeom>
          <a:noFill/>
          <a:ln w="9525">
            <a:noFill/>
            <a:miter lim="800000"/>
            <a:headEnd/>
            <a:tailEnd/>
          </a:ln>
        </p:spPr>
        <p:txBody>
          <a:bodyPr wrap="none">
            <a:spAutoFit/>
          </a:bodyPr>
          <a:lstStyle/>
          <a:p>
            <a:r>
              <a:rPr lang="en-US" altLang="ja-JP" sz="2400" b="1" dirty="0" smtClean="0">
                <a:latin typeface="AR P丸ゴシック体M" pitchFamily="50" charset="-128"/>
                <a:ea typeface="AR P丸ゴシック体M" pitchFamily="50" charset="-128"/>
              </a:rPr>
              <a:t>【GW</a:t>
            </a:r>
            <a:r>
              <a:rPr lang="ja-JP" altLang="en-US" sz="2400" b="1" dirty="0" smtClean="0">
                <a:latin typeface="AR P丸ゴシック体M" pitchFamily="50" charset="-128"/>
                <a:ea typeface="AR P丸ゴシック体M" pitchFamily="50" charset="-128"/>
              </a:rPr>
              <a:t>テーマ</a:t>
            </a:r>
            <a:r>
              <a:rPr lang="en-US" altLang="ja-JP" sz="2400" b="1" dirty="0">
                <a:latin typeface="AR P丸ゴシック体M" pitchFamily="50" charset="-128"/>
                <a:ea typeface="AR P丸ゴシック体M" pitchFamily="50" charset="-128"/>
              </a:rPr>
              <a:t>】</a:t>
            </a:r>
            <a:endParaRPr lang="ja-JP" altLang="en-US" sz="2400" b="1" dirty="0">
              <a:latin typeface="AR P丸ゴシック体M" pitchFamily="50" charset="-128"/>
              <a:ea typeface="AR P丸ゴシック体M" pitchFamily="50" charset="-128"/>
            </a:endParaRPr>
          </a:p>
        </p:txBody>
      </p:sp>
      <p:sp>
        <p:nvSpPr>
          <p:cNvPr id="4" name="雲形吹き出し 3"/>
          <p:cNvSpPr/>
          <p:nvPr/>
        </p:nvSpPr>
        <p:spPr>
          <a:xfrm>
            <a:off x="179388" y="3357563"/>
            <a:ext cx="2700337" cy="1366837"/>
          </a:xfrm>
          <a:prstGeom prst="cloudCallout">
            <a:avLst>
              <a:gd name="adj1" fmla="val 31882"/>
              <a:gd name="adj2" fmla="val 34074"/>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b="1" dirty="0">
                <a:solidFill>
                  <a:schemeClr val="tx1"/>
                </a:solidFill>
                <a:latin typeface="AR P丸ゴシック体M" pitchFamily="50" charset="-128"/>
                <a:ea typeface="AR P丸ゴシック体M" pitchFamily="50" charset="-128"/>
              </a:rPr>
              <a:t>課題解決はみんなの</a:t>
            </a:r>
            <a:endParaRPr lang="en-US" altLang="ja-JP" sz="2400" b="1" dirty="0">
              <a:solidFill>
                <a:schemeClr val="tx1"/>
              </a:solidFill>
              <a:latin typeface="AR P丸ゴシック体M" pitchFamily="50" charset="-128"/>
              <a:ea typeface="AR P丸ゴシック体M" pitchFamily="50" charset="-128"/>
            </a:endParaRPr>
          </a:p>
          <a:p>
            <a:pPr algn="ctr">
              <a:defRPr/>
            </a:pPr>
            <a:r>
              <a:rPr lang="ja-JP" altLang="en-US" sz="2400" b="1" dirty="0">
                <a:solidFill>
                  <a:schemeClr val="tx1"/>
                </a:solidFill>
                <a:latin typeface="AR P丸ゴシック体M" pitchFamily="50" charset="-128"/>
                <a:ea typeface="AR P丸ゴシック体M" pitchFamily="50" charset="-128"/>
              </a:rPr>
              <a:t>知恵で</a:t>
            </a:r>
            <a:r>
              <a:rPr lang="ja-JP" altLang="en-US" sz="2400" b="1" dirty="0">
                <a:solidFill>
                  <a:schemeClr val="tx1"/>
                </a:solidFill>
              </a:rPr>
              <a:t>  </a:t>
            </a:r>
          </a:p>
        </p:txBody>
      </p:sp>
      <p:sp>
        <p:nvSpPr>
          <p:cNvPr id="16" name="円/楕円 15"/>
          <p:cNvSpPr/>
          <p:nvPr/>
        </p:nvSpPr>
        <p:spPr>
          <a:xfrm>
            <a:off x="755650" y="4797425"/>
            <a:ext cx="3816350" cy="1295400"/>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b="1" dirty="0">
                <a:solidFill>
                  <a:srgbClr val="FF0000"/>
                </a:solidFill>
                <a:latin typeface="AR P丸ゴシック体M" pitchFamily="50" charset="-128"/>
                <a:ea typeface="AR P丸ゴシック体M" pitchFamily="50" charset="-128"/>
              </a:rPr>
              <a:t>本当の顔の見える関係づくり</a:t>
            </a:r>
          </a:p>
        </p:txBody>
      </p:sp>
      <p:sp>
        <p:nvSpPr>
          <p:cNvPr id="17" name="横巻き 16"/>
          <p:cNvSpPr/>
          <p:nvPr/>
        </p:nvSpPr>
        <p:spPr>
          <a:xfrm>
            <a:off x="4643438" y="188913"/>
            <a:ext cx="4500562" cy="11049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00" b="1" dirty="0">
                <a:latin typeface="AR P丸ゴシック体M" pitchFamily="50" charset="-128"/>
                <a:ea typeface="AR P丸ゴシック体M" pitchFamily="50" charset="-128"/>
              </a:rPr>
              <a:t>維持期がバーンアウトしないように</a:t>
            </a:r>
            <a:endParaRPr lang="en-US" altLang="ja-JP" sz="2000" b="1" dirty="0">
              <a:latin typeface="AR P丸ゴシック体M" pitchFamily="50" charset="-128"/>
              <a:ea typeface="AR P丸ゴシック体M" pitchFamily="50" charset="-128"/>
            </a:endParaRPr>
          </a:p>
          <a:p>
            <a:pPr algn="ctr">
              <a:defRPr/>
            </a:pPr>
            <a:r>
              <a:rPr lang="ja-JP" altLang="en-US" sz="2000" b="1" dirty="0">
                <a:latin typeface="AR P丸ゴシック体M" pitchFamily="50" charset="-128"/>
                <a:ea typeface="AR P丸ゴシック体M" pitchFamily="50" charset="-128"/>
              </a:rPr>
              <a:t>みんなが支える！</a:t>
            </a:r>
          </a:p>
        </p:txBody>
      </p:sp>
      <p:graphicFrame>
        <p:nvGraphicFramePr>
          <p:cNvPr id="18" name="図表 17"/>
          <p:cNvGraphicFramePr/>
          <p:nvPr/>
        </p:nvGraphicFramePr>
        <p:xfrm>
          <a:off x="4716016" y="1412776"/>
          <a:ext cx="4427984" cy="52565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018696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in)">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18"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丸山薬局の紹介</a:t>
            </a:r>
            <a:endParaRPr kumimoji="1" lang="ja-JP" altLang="en-US" sz="4000" b="1" dirty="0">
              <a:effectLst>
                <a:outerShdw blurRad="38100" dist="38100" dir="2700000" algn="tl">
                  <a:srgbClr val="000000">
                    <a:alpha val="43137"/>
                  </a:srgbClr>
                </a:outerShdw>
              </a:effectLst>
              <a:latin typeface="AR P丸ゴシック体M" pitchFamily="50" charset="-128"/>
              <a:ea typeface="AR P丸ゴシック体M" pitchFamily="50" charset="-128"/>
            </a:endParaRPr>
          </a:p>
        </p:txBody>
      </p:sp>
      <p:pic>
        <p:nvPicPr>
          <p:cNvPr id="6" name="コンテンツ プレースホルダ 5" descr="東近江地図.gif"/>
          <p:cNvPicPr>
            <a:picLocks noGrp="1" noChangeAspect="1"/>
          </p:cNvPicPr>
          <p:nvPr>
            <p:ph idx="1"/>
          </p:nvPr>
        </p:nvPicPr>
        <p:blipFill>
          <a:blip r:embed="rId3" cstate="screen"/>
          <a:stretch>
            <a:fillRect/>
          </a:stretch>
        </p:blipFill>
        <p:spPr>
          <a:xfrm>
            <a:off x="611560" y="2684127"/>
            <a:ext cx="2160240" cy="2965951"/>
          </a:xfrm>
        </p:spPr>
      </p:pic>
      <p:sp>
        <p:nvSpPr>
          <p:cNvPr id="5" name="コンテンツ プレースホルダ 4"/>
          <p:cNvSpPr>
            <a:spLocks noGrp="1"/>
          </p:cNvSpPr>
          <p:nvPr>
            <p:ph sz="half" idx="4294967295"/>
          </p:nvPr>
        </p:nvSpPr>
        <p:spPr>
          <a:xfrm>
            <a:off x="2771800" y="1628800"/>
            <a:ext cx="5472608" cy="4525963"/>
          </a:xfrm>
        </p:spPr>
        <p:txBody>
          <a:bodyPr>
            <a:normAutofit/>
          </a:bodyPr>
          <a:lstStyle/>
          <a:p>
            <a:pPr>
              <a:buBlip>
                <a:blip r:embed="rId4"/>
              </a:buBlip>
            </a:pPr>
            <a:r>
              <a:rPr kumimoji="1" lang="ja-JP" altLang="en-US" sz="2800" b="1" dirty="0" smtClean="0">
                <a:latin typeface="AR P丸ゴシック体M" pitchFamily="50" charset="-128"/>
                <a:ea typeface="AR P丸ゴシック体M" pitchFamily="50" charset="-128"/>
              </a:rPr>
              <a:t>三重県と接する滋賀県南東部、東近江市永源寺地域（旧永源寺町）にある唯一の薬局</a:t>
            </a:r>
            <a:endParaRPr kumimoji="1" lang="en-US" altLang="ja-JP" sz="2800" b="1" dirty="0" smtClean="0">
              <a:latin typeface="AR P丸ゴシック体M" pitchFamily="50" charset="-128"/>
              <a:ea typeface="AR P丸ゴシック体M" pitchFamily="50" charset="-128"/>
            </a:endParaRPr>
          </a:p>
          <a:p>
            <a:pPr>
              <a:buBlip>
                <a:blip r:embed="rId4"/>
              </a:buBlip>
            </a:pPr>
            <a:r>
              <a:rPr lang="ja-JP" altLang="en-US" sz="2800" b="1" dirty="0" smtClean="0">
                <a:latin typeface="AR P丸ゴシック体M" pitchFamily="50" charset="-128"/>
                <a:ea typeface="AR P丸ゴシック体M" pitchFamily="50" charset="-128"/>
              </a:rPr>
              <a:t>対象人口は６０００人、高齢化率は３０％</a:t>
            </a:r>
            <a:endParaRPr kumimoji="1" lang="ja-JP" altLang="en-US" sz="2800" b="1" dirty="0">
              <a:latin typeface="AR P丸ゴシック体M" pitchFamily="50" charset="-128"/>
              <a:ea typeface="AR P丸ゴシック体M" pitchFamily="50" charset="-128"/>
            </a:endParaRPr>
          </a:p>
        </p:txBody>
      </p:sp>
      <p:pic>
        <p:nvPicPr>
          <p:cNvPr id="41985" name="Picture 1" descr="F:\DCIM\100CASIO\CIMG0452.JPG"/>
          <p:cNvPicPr>
            <a:picLocks noChangeAspect="1" noChangeArrowheads="1"/>
          </p:cNvPicPr>
          <p:nvPr/>
        </p:nvPicPr>
        <p:blipFill>
          <a:blip r:embed="rId5" cstate="screen"/>
          <a:srcRect/>
          <a:stretch>
            <a:fillRect/>
          </a:stretch>
        </p:blipFill>
        <p:spPr bwMode="auto">
          <a:xfrm>
            <a:off x="5148064" y="3645024"/>
            <a:ext cx="3707904" cy="2780928"/>
          </a:xfrm>
          <a:prstGeom prst="rect">
            <a:avLst/>
          </a:prstGeom>
          <a:noFill/>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Users\kazumi\Desktop\P1010475.JPG"/>
          <p:cNvPicPr>
            <a:picLocks noChangeAspect="1" noChangeArrowheads="1"/>
          </p:cNvPicPr>
          <p:nvPr/>
        </p:nvPicPr>
        <p:blipFill>
          <a:blip r:embed="rId3" cstate="print"/>
          <a:srcRect/>
          <a:stretch>
            <a:fillRect/>
          </a:stretch>
        </p:blipFill>
        <p:spPr bwMode="auto">
          <a:xfrm>
            <a:off x="5076056" y="2564904"/>
            <a:ext cx="3020714" cy="3851928"/>
          </a:xfrm>
          <a:prstGeom prst="rect">
            <a:avLst/>
          </a:prstGeom>
          <a:noFill/>
        </p:spPr>
      </p:pic>
      <p:pic>
        <p:nvPicPr>
          <p:cNvPr id="59396" name="Picture 4"/>
          <p:cNvPicPr>
            <a:picLocks noChangeAspect="1" noChangeArrowheads="1"/>
          </p:cNvPicPr>
          <p:nvPr/>
        </p:nvPicPr>
        <p:blipFill>
          <a:blip r:embed="rId4" cstate="print"/>
          <a:srcRect/>
          <a:stretch>
            <a:fillRect/>
          </a:stretch>
        </p:blipFill>
        <p:spPr bwMode="auto">
          <a:xfrm>
            <a:off x="1404056" y="2276872"/>
            <a:ext cx="3311960" cy="3761337"/>
          </a:xfrm>
          <a:prstGeom prst="rect">
            <a:avLst/>
          </a:prstGeom>
          <a:noFill/>
          <a:ln w="9525">
            <a:noFill/>
            <a:miter lim="800000"/>
            <a:headEnd/>
            <a:tailEnd/>
          </a:ln>
        </p:spPr>
      </p:pic>
      <p:sp>
        <p:nvSpPr>
          <p:cNvPr id="7" name="タイトル 6"/>
          <p:cNvSpPr>
            <a:spLocks noGrp="1"/>
          </p:cNvSpPr>
          <p:nvPr>
            <p:ph type="title"/>
          </p:nvPr>
        </p:nvSpPr>
        <p:spPr/>
        <p:txBody>
          <a:bodyPr>
            <a:normAutofit/>
          </a:bodyPr>
          <a:lstStyle/>
          <a:p>
            <a:r>
              <a:rPr lang="ja-JP" altLang="en-US"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三方よし研究会（番外）</a:t>
            </a:r>
            <a:endParaRPr kumimoji="1" lang="ja-JP" altLang="en-US" sz="4000" b="1" dirty="0">
              <a:effectLst>
                <a:outerShdw blurRad="38100" dist="38100" dir="2700000" algn="tl">
                  <a:srgbClr val="000000">
                    <a:alpha val="43137"/>
                  </a:srgbClr>
                </a:outerShdw>
              </a:effectLst>
            </a:endParaRPr>
          </a:p>
        </p:txBody>
      </p:sp>
      <p:sp>
        <p:nvSpPr>
          <p:cNvPr id="8" name="コンテンツ プレースホルダ 7"/>
          <p:cNvSpPr>
            <a:spLocks noGrp="1"/>
          </p:cNvSpPr>
          <p:nvPr>
            <p:ph idx="1"/>
          </p:nvPr>
        </p:nvSpPr>
        <p:spPr/>
        <p:txBody>
          <a:bodyPr/>
          <a:lstStyle/>
          <a:p>
            <a:pPr>
              <a:buBlip>
                <a:blip r:embed="rId5"/>
              </a:buBlip>
            </a:pPr>
            <a:r>
              <a:rPr lang="ja-JP" altLang="ja-JP" sz="2800" b="1" dirty="0" smtClean="0">
                <a:latin typeface="AR P丸ゴシック体M" pitchFamily="50" charset="-128"/>
                <a:ea typeface="AR P丸ゴシック体M" pitchFamily="50" charset="-128"/>
              </a:rPr>
              <a:t>『脳卒中患者の口づくり』研修会</a:t>
            </a:r>
            <a:endParaRPr kumimoji="1" lang="ja-JP" altLang="en-US" sz="2800" b="1" dirty="0">
              <a:latin typeface="AR P丸ゴシック体M" pitchFamily="50" charset="-128"/>
              <a:ea typeface="AR P丸ゴシック体M" pitchFamily="50" charset="-128"/>
            </a:endParaRPr>
          </a:p>
        </p:txBody>
      </p:sp>
    </p:spTree>
    <p:extLst>
      <p:ext uri="{BB962C8B-B14F-4D97-AF65-F5344CB8AC3E}">
        <p14:creationId xmlns:p14="http://schemas.microsoft.com/office/powerpoint/2010/main" val="2317278548"/>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三方よし研究会（番外）</a:t>
            </a:r>
            <a:endParaRPr kumimoji="1" lang="ja-JP" altLang="en-US" sz="4000" dirty="0"/>
          </a:p>
        </p:txBody>
      </p:sp>
      <p:sp>
        <p:nvSpPr>
          <p:cNvPr id="9" name="コンテンツ プレースホルダ 8"/>
          <p:cNvSpPr>
            <a:spLocks noGrp="1"/>
          </p:cNvSpPr>
          <p:nvPr>
            <p:ph sz="half" idx="1"/>
          </p:nvPr>
        </p:nvSpPr>
        <p:spPr>
          <a:xfrm>
            <a:off x="970612" y="2852936"/>
            <a:ext cx="3525930" cy="3319264"/>
          </a:xfrm>
        </p:spPr>
        <p:txBody>
          <a:bodyPr/>
          <a:lstStyle/>
          <a:p>
            <a:pPr>
              <a:buBlip>
                <a:blip r:embed="rId4"/>
              </a:buBlip>
            </a:pPr>
            <a:r>
              <a:rPr kumimoji="1" lang="ja-JP" altLang="en-US" sz="2800" b="1" dirty="0" smtClean="0">
                <a:latin typeface="AR P丸ゴシック体M" pitchFamily="50" charset="-128"/>
                <a:ea typeface="AR P丸ゴシック体M" pitchFamily="50" charset="-128"/>
              </a:rPr>
              <a:t>不定期ではありますが市民公開講座も行っています</a:t>
            </a:r>
            <a:endParaRPr kumimoji="1" lang="en-US" altLang="ja-JP" sz="2800" b="1" dirty="0" smtClean="0">
              <a:latin typeface="AR P丸ゴシック体M" pitchFamily="50" charset="-128"/>
              <a:ea typeface="AR P丸ゴシック体M" pitchFamily="50" charset="-128"/>
            </a:endParaRPr>
          </a:p>
          <a:p>
            <a:pPr>
              <a:buNone/>
            </a:pPr>
            <a:endParaRPr kumimoji="1" lang="ja-JP" altLang="en-US" dirty="0"/>
          </a:p>
        </p:txBody>
      </p:sp>
      <p:sp>
        <p:nvSpPr>
          <p:cNvPr id="10" name="コンテンツ プレースホルダ 9"/>
          <p:cNvSpPr>
            <a:spLocks noGrp="1"/>
          </p:cNvSpPr>
          <p:nvPr>
            <p:ph sz="half" idx="2"/>
          </p:nvPr>
        </p:nvSpPr>
        <p:spPr/>
        <p:txBody>
          <a:bodyPr/>
          <a:lstStyle/>
          <a:p>
            <a:pPr>
              <a:buNone/>
            </a:pPr>
            <a:endParaRPr kumimoji="1" lang="ja-JP" altLang="en-US" dirty="0"/>
          </a:p>
        </p:txBody>
      </p:sp>
      <p:graphicFrame>
        <p:nvGraphicFramePr>
          <p:cNvPr id="62466" name="Object 2"/>
          <p:cNvGraphicFramePr>
            <a:graphicFrameLocks noChangeAspect="1"/>
          </p:cNvGraphicFramePr>
          <p:nvPr/>
        </p:nvGraphicFramePr>
        <p:xfrm>
          <a:off x="4644008" y="1628800"/>
          <a:ext cx="3375843" cy="4777313"/>
        </p:xfrm>
        <a:graphic>
          <a:graphicData uri="http://schemas.openxmlformats.org/presentationml/2006/ole">
            <mc:AlternateContent xmlns:mc="http://schemas.openxmlformats.org/markup-compatibility/2006">
              <mc:Choice xmlns:v="urn:schemas-microsoft-com:vml" Requires="v">
                <p:oleObj spid="_x0000_s1026" name="Acrobat Document" r:id="rId5" imgW="5667139" imgH="8019997" progId="AcroExch.Document.11">
                  <p:embed/>
                </p:oleObj>
              </mc:Choice>
              <mc:Fallback>
                <p:oleObj name="Acrobat Document" r:id="rId5" imgW="5667139" imgH="8019997" progId="AcroExch.Document.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1628800"/>
                        <a:ext cx="3375843" cy="477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95417067"/>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三方よし研究会（番外）</a:t>
            </a:r>
            <a:endParaRPr kumimoji="1" lang="ja-JP" altLang="en-US" sz="4000" dirty="0"/>
          </a:p>
        </p:txBody>
      </p:sp>
      <p:pic>
        <p:nvPicPr>
          <p:cNvPr id="60418" name="Picture 2"/>
          <p:cNvPicPr>
            <a:picLocks noGrp="1" noChangeAspect="1" noChangeArrowheads="1"/>
          </p:cNvPicPr>
          <p:nvPr>
            <p:ph idx="4294967295"/>
          </p:nvPr>
        </p:nvPicPr>
        <p:blipFill>
          <a:blip r:embed="rId3" cstate="print"/>
          <a:srcRect/>
          <a:stretch>
            <a:fillRect/>
          </a:stretch>
        </p:blipFill>
        <p:spPr bwMode="auto">
          <a:xfrm>
            <a:off x="1187624" y="1702420"/>
            <a:ext cx="4254500" cy="2806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0419" name="Picture 3"/>
          <p:cNvPicPr>
            <a:picLocks noChangeAspect="1" noChangeArrowheads="1"/>
          </p:cNvPicPr>
          <p:nvPr/>
        </p:nvPicPr>
        <p:blipFill>
          <a:blip r:embed="rId4" cstate="print"/>
          <a:srcRect/>
          <a:stretch>
            <a:fillRect/>
          </a:stretch>
        </p:blipFill>
        <p:spPr bwMode="auto">
          <a:xfrm>
            <a:off x="1892920" y="4308900"/>
            <a:ext cx="3255144" cy="2144436"/>
          </a:xfrm>
          <a:prstGeom prst="ellipse">
            <a:avLst/>
          </a:prstGeom>
          <a:ln>
            <a:noFill/>
          </a:ln>
          <a:effectLst>
            <a:softEdge rad="112500"/>
          </a:effectLst>
        </p:spPr>
      </p:pic>
      <p:pic>
        <p:nvPicPr>
          <p:cNvPr id="60420" name="Picture 4" descr="C:\Users\kazumi\Pictures\風船バレーポスター改訂版 (1).jpg"/>
          <p:cNvPicPr>
            <a:picLocks noChangeAspect="1" noChangeArrowheads="1"/>
          </p:cNvPicPr>
          <p:nvPr/>
        </p:nvPicPr>
        <p:blipFill>
          <a:blip r:embed="rId5" cstate="print"/>
          <a:srcRect/>
          <a:stretch>
            <a:fillRect/>
          </a:stretch>
        </p:blipFill>
        <p:spPr bwMode="auto">
          <a:xfrm>
            <a:off x="4788480" y="2852936"/>
            <a:ext cx="4104000" cy="30780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774443025"/>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lang="ja-JP" altLang="en-US"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三方よし研究会（番外）</a:t>
            </a:r>
            <a:endParaRPr kumimoji="1" lang="ja-JP" altLang="en-US" sz="4000" dirty="0"/>
          </a:p>
        </p:txBody>
      </p:sp>
      <p:sp>
        <p:nvSpPr>
          <p:cNvPr id="6" name="コンテンツ プレースホルダ 5"/>
          <p:cNvSpPr>
            <a:spLocks noGrp="1"/>
          </p:cNvSpPr>
          <p:nvPr>
            <p:ph idx="1"/>
          </p:nvPr>
        </p:nvSpPr>
        <p:spPr/>
        <p:txBody>
          <a:bodyPr/>
          <a:lstStyle/>
          <a:p>
            <a:pPr>
              <a:buBlip>
                <a:blip r:embed="rId3"/>
              </a:buBlip>
            </a:pPr>
            <a:r>
              <a:rPr kumimoji="1" lang="en-US" altLang="ja-JP" sz="2800" b="1" dirty="0" smtClean="0">
                <a:latin typeface="AR P丸ゴシック体M" pitchFamily="50" charset="-128"/>
                <a:ea typeface="AR P丸ゴシック体M" pitchFamily="50" charset="-128"/>
              </a:rPr>
              <a:t>Let’s </a:t>
            </a:r>
            <a:r>
              <a:rPr lang="ja-JP" altLang="en-US" sz="2800" b="1" dirty="0" smtClean="0">
                <a:latin typeface="AR P丸ゴシック体M" pitchFamily="50" charset="-128"/>
                <a:ea typeface="AR P丸ゴシック体M" pitchFamily="50" charset="-128"/>
              </a:rPr>
              <a:t> </a:t>
            </a:r>
            <a:r>
              <a:rPr kumimoji="1" lang="ja-JP" altLang="en-US" sz="2800" b="1" dirty="0" smtClean="0">
                <a:latin typeface="AR P丸ゴシック体M" pitchFamily="50" charset="-128"/>
                <a:ea typeface="AR P丸ゴシック体M" pitchFamily="50" charset="-128"/>
              </a:rPr>
              <a:t>飲み</a:t>
            </a:r>
            <a:r>
              <a:rPr kumimoji="1" lang="en-US" altLang="ja-JP" sz="2800" b="1" dirty="0" err="1" smtClean="0">
                <a:latin typeface="AR P丸ゴシック体M" pitchFamily="50" charset="-128"/>
                <a:ea typeface="AR P丸ゴシック体M" pitchFamily="50" charset="-128"/>
              </a:rPr>
              <a:t>nication</a:t>
            </a:r>
            <a:r>
              <a:rPr kumimoji="1" lang="en-US" altLang="ja-JP" sz="2800" b="1" dirty="0" smtClean="0">
                <a:latin typeface="AR P丸ゴシック体M" pitchFamily="50" charset="-128"/>
                <a:ea typeface="AR P丸ゴシック体M" pitchFamily="50" charset="-128"/>
              </a:rPr>
              <a:t>@</a:t>
            </a:r>
            <a:r>
              <a:rPr kumimoji="1" lang="ja-JP" altLang="en-US" sz="2800" b="1" dirty="0" smtClean="0">
                <a:latin typeface="AR P丸ゴシック体M" pitchFamily="50" charset="-128"/>
                <a:ea typeface="AR P丸ゴシック体M" pitchFamily="50" charset="-128"/>
              </a:rPr>
              <a:t>奥永源寺</a:t>
            </a:r>
            <a:endParaRPr kumimoji="1" lang="ja-JP" altLang="en-US" sz="2800" b="1" dirty="0">
              <a:latin typeface="AR P丸ゴシック体M" pitchFamily="50" charset="-128"/>
              <a:ea typeface="AR P丸ゴシック体M" pitchFamily="50" charset="-128"/>
            </a:endParaRPr>
          </a:p>
        </p:txBody>
      </p:sp>
      <p:pic>
        <p:nvPicPr>
          <p:cNvPr id="7" name="Picture 2"/>
          <p:cNvPicPr>
            <a:picLocks noChangeAspect="1" noChangeArrowheads="1"/>
          </p:cNvPicPr>
          <p:nvPr/>
        </p:nvPicPr>
        <p:blipFill>
          <a:blip r:embed="rId4" cstate="print"/>
          <a:srcRect/>
          <a:stretch>
            <a:fillRect/>
          </a:stretch>
        </p:blipFill>
        <p:spPr bwMode="auto">
          <a:xfrm>
            <a:off x="971600" y="2192721"/>
            <a:ext cx="6768752" cy="3828567"/>
          </a:xfrm>
          <a:prstGeom prst="rect">
            <a:avLst/>
          </a:prstGeom>
          <a:noFill/>
          <a:ln w="9525">
            <a:noFill/>
            <a:miter lim="800000"/>
            <a:headEnd/>
            <a:tailEnd/>
          </a:ln>
        </p:spPr>
      </p:pic>
      <p:pic>
        <p:nvPicPr>
          <p:cNvPr id="8" name="Picture 3"/>
          <p:cNvPicPr>
            <a:picLocks noChangeAspect="1" noChangeArrowheads="1"/>
          </p:cNvPicPr>
          <p:nvPr/>
        </p:nvPicPr>
        <p:blipFill>
          <a:blip r:embed="rId5" cstate="print"/>
          <a:stretch>
            <a:fillRect/>
          </a:stretch>
        </p:blipFill>
        <p:spPr bwMode="auto">
          <a:xfrm>
            <a:off x="6371379" y="4221088"/>
            <a:ext cx="2665117" cy="2304256"/>
          </a:xfrm>
          <a:prstGeom prst="ellipse">
            <a:avLst/>
          </a:prstGeom>
          <a:ln>
            <a:noFill/>
          </a:ln>
          <a:effectLst>
            <a:softEdge rad="112500"/>
          </a:effectLst>
        </p:spPr>
      </p:pic>
    </p:spTree>
    <p:extLst>
      <p:ext uri="{BB962C8B-B14F-4D97-AF65-F5344CB8AC3E}">
        <p14:creationId xmlns:p14="http://schemas.microsoft.com/office/powerpoint/2010/main" val="2111447990"/>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三方よしメーリングリスト</a:t>
            </a:r>
            <a:endParaRPr kumimoji="1" lang="ja-JP" altLang="en-US" sz="4000" b="1" dirty="0"/>
          </a:p>
        </p:txBody>
      </p:sp>
      <p:sp>
        <p:nvSpPr>
          <p:cNvPr id="3" name="コンテンツ プレースホルダ 2"/>
          <p:cNvSpPr>
            <a:spLocks noGrp="1"/>
          </p:cNvSpPr>
          <p:nvPr>
            <p:ph idx="1"/>
          </p:nvPr>
        </p:nvSpPr>
        <p:spPr>
          <a:xfrm>
            <a:off x="395536" y="1676400"/>
            <a:ext cx="8352928" cy="5181600"/>
          </a:xfrm>
        </p:spPr>
        <p:txBody>
          <a:bodyPr>
            <a:noAutofit/>
          </a:bodyPr>
          <a:lstStyle/>
          <a:p>
            <a:pPr>
              <a:buBlip>
                <a:blip r:embed="rId3"/>
              </a:buBlip>
            </a:pPr>
            <a:r>
              <a:rPr kumimoji="1" lang="ja-JP" altLang="en-US" sz="2700" b="1" dirty="0" smtClean="0">
                <a:latin typeface="AR P丸ゴシック体M" pitchFamily="50" charset="-128"/>
                <a:ea typeface="AR P丸ゴシック体M" pitchFamily="50" charset="-128"/>
              </a:rPr>
              <a:t>参加者　４４７名（</a:t>
            </a:r>
            <a:r>
              <a:rPr kumimoji="1" lang="en-US" altLang="ja-JP" sz="2700" b="1" dirty="0" smtClean="0">
                <a:latin typeface="AR P丸ゴシック体M" pitchFamily="50" charset="-128"/>
                <a:ea typeface="AR P丸ゴシック体M" pitchFamily="50" charset="-128"/>
              </a:rPr>
              <a:t>7</a:t>
            </a:r>
            <a:r>
              <a:rPr kumimoji="1" lang="ja-JP" altLang="en-US" sz="2700" b="1" dirty="0" smtClean="0">
                <a:latin typeface="AR P丸ゴシック体M" pitchFamily="50" charset="-128"/>
                <a:ea typeface="AR P丸ゴシック体M" pitchFamily="50" charset="-128"/>
              </a:rPr>
              <a:t>月１</a:t>
            </a:r>
            <a:r>
              <a:rPr kumimoji="1" lang="en-US" altLang="ja-JP" sz="2700" b="1" dirty="0" smtClean="0">
                <a:latin typeface="AR P丸ゴシック体M" pitchFamily="50" charset="-128"/>
                <a:ea typeface="AR P丸ゴシック体M" pitchFamily="50" charset="-128"/>
              </a:rPr>
              <a:t>6</a:t>
            </a:r>
            <a:r>
              <a:rPr kumimoji="1" lang="ja-JP" altLang="en-US" sz="2700" b="1" dirty="0" smtClean="0">
                <a:latin typeface="AR P丸ゴシック体M" pitchFamily="50" charset="-128"/>
                <a:ea typeface="AR P丸ゴシック体M" pitchFamily="50" charset="-128"/>
              </a:rPr>
              <a:t>日現在）</a:t>
            </a:r>
            <a:endParaRPr kumimoji="1" lang="en-US" altLang="ja-JP" sz="2700" b="1" dirty="0" smtClean="0">
              <a:latin typeface="AR P丸ゴシック体M" pitchFamily="50" charset="-128"/>
              <a:ea typeface="AR P丸ゴシック体M" pitchFamily="50" charset="-128"/>
            </a:endParaRPr>
          </a:p>
          <a:p>
            <a:pPr>
              <a:buBlip>
                <a:blip r:embed="rId3"/>
              </a:buBlip>
            </a:pPr>
            <a:r>
              <a:rPr lang="ja-JP" altLang="en-US" sz="2700" b="1" dirty="0" smtClean="0">
                <a:latin typeface="AR P丸ゴシック体M" pitchFamily="50" charset="-128"/>
                <a:ea typeface="AR P丸ゴシック体M" pitchFamily="50" charset="-128"/>
              </a:rPr>
              <a:t>様々なテーマでみんなが発言、　　　　　　　　　　　　　　　　　　批判をしない、前向き思考</a:t>
            </a:r>
            <a:endParaRPr lang="en-US" altLang="ja-JP" sz="2700" b="1" dirty="0" smtClean="0">
              <a:latin typeface="AR P丸ゴシック体M" pitchFamily="50" charset="-128"/>
              <a:ea typeface="AR P丸ゴシック体M" pitchFamily="50" charset="-128"/>
            </a:endParaRPr>
          </a:p>
          <a:p>
            <a:pPr>
              <a:buNone/>
            </a:pPr>
            <a:r>
              <a:rPr lang="ja-JP" altLang="en-US" sz="2700" b="1" dirty="0" smtClean="0">
                <a:latin typeface="AR P丸ゴシック体M" pitchFamily="50" charset="-128"/>
                <a:ea typeface="AR P丸ゴシック体M" pitchFamily="50" charset="-128"/>
              </a:rPr>
              <a:t>　　　迷子のワンちゃんのおうち探しなどもＯＫ</a:t>
            </a:r>
            <a:r>
              <a:rPr lang="en-US" altLang="ja-JP" sz="2700" b="1" dirty="0" smtClean="0">
                <a:latin typeface="AR P丸ゴシック体M" pitchFamily="50" charset="-128"/>
                <a:ea typeface="AR P丸ゴシック体M" pitchFamily="50" charset="-128"/>
              </a:rPr>
              <a:t>(*^^)v</a:t>
            </a:r>
          </a:p>
          <a:p>
            <a:pPr>
              <a:buBlip>
                <a:blip r:embed="rId3"/>
              </a:buBlip>
            </a:pPr>
            <a:r>
              <a:rPr lang="ja-JP" altLang="en-US" sz="2700" b="1" dirty="0" smtClean="0">
                <a:latin typeface="AR P丸ゴシック体M" pitchFamily="50" charset="-128"/>
                <a:ea typeface="AR P丸ゴシック体M" pitchFamily="50" charset="-128"/>
              </a:rPr>
              <a:t>管理人　花戸医師（永源寺診療所 所長）</a:t>
            </a:r>
            <a:endParaRPr lang="en-US" altLang="ja-JP" sz="2700" b="1" dirty="0" smtClean="0">
              <a:latin typeface="AR P丸ゴシック体M" pitchFamily="50" charset="-128"/>
              <a:ea typeface="AR P丸ゴシック体M" pitchFamily="50" charset="-128"/>
            </a:endParaRPr>
          </a:p>
          <a:p>
            <a:pPr marL="1077913" indent="0">
              <a:buNone/>
            </a:pPr>
            <a:r>
              <a:rPr lang="ja-JP" altLang="en-US" sz="2700" b="1" dirty="0" smtClean="0">
                <a:latin typeface="AR P丸ゴシック体M" pitchFamily="50" charset="-128"/>
                <a:ea typeface="AR P丸ゴシック体M" pitchFamily="50" charset="-128"/>
              </a:rPr>
              <a:t>月に一度の会合だけではなく、ネットを使っていつも繋がっている（情報交換できる）環境をつくろうと思って作成しました</a:t>
            </a:r>
            <a:endParaRPr lang="en-US" altLang="ja-JP" sz="2700" b="1" dirty="0" smtClean="0">
              <a:latin typeface="AR P丸ゴシック体M" pitchFamily="50" charset="-128"/>
              <a:ea typeface="AR P丸ゴシック体M" pitchFamily="50" charset="-128"/>
            </a:endParaRPr>
          </a:p>
          <a:p>
            <a:pPr marL="1077913" indent="-1077913">
              <a:buNone/>
            </a:pPr>
            <a:r>
              <a:rPr lang="ja-JP" altLang="en-US" sz="2700" b="1" dirty="0" smtClean="0">
                <a:latin typeface="AR P丸ゴシック体M" pitchFamily="50" charset="-128"/>
                <a:ea typeface="AR P丸ゴシック体M" pitchFamily="50" charset="-128"/>
              </a:rPr>
              <a:t>　　　 多職種が垣根なく情報交換できるいいツールだと思っています</a:t>
            </a:r>
            <a:endParaRPr kumimoji="1" lang="ja-JP" altLang="en-US" sz="2700" b="1" dirty="0">
              <a:latin typeface="AR P丸ゴシック体M" pitchFamily="50" charset="-128"/>
              <a:ea typeface="AR P丸ゴシック体M" pitchFamily="50" charset="-128"/>
            </a:endParaRPr>
          </a:p>
        </p:txBody>
      </p:sp>
    </p:spTree>
    <p:extLst>
      <p:ext uri="{BB962C8B-B14F-4D97-AF65-F5344CB8AC3E}">
        <p14:creationId xmlns:p14="http://schemas.microsoft.com/office/powerpoint/2010/main" val="3572587210"/>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961256" y="273050"/>
            <a:ext cx="3394720" cy="1162050"/>
          </a:xfrm>
        </p:spPr>
        <p:txBody>
          <a:bodyPr>
            <a:normAutofit/>
          </a:bodyPr>
          <a:lstStyle/>
          <a:p>
            <a:r>
              <a:rPr lang="ja-JP" altLang="en-US"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三方よし通信</a:t>
            </a:r>
            <a:endParaRPr kumimoji="1" lang="ja-JP" altLang="en-US" sz="4000" dirty="0">
              <a:effectLst>
                <a:outerShdw blurRad="38100" dist="38100" dir="2700000" algn="tl">
                  <a:srgbClr val="000000">
                    <a:alpha val="43137"/>
                  </a:srgbClr>
                </a:outerShdw>
              </a:effectLst>
            </a:endParaRPr>
          </a:p>
        </p:txBody>
      </p:sp>
      <p:graphicFrame>
        <p:nvGraphicFramePr>
          <p:cNvPr id="1027" name="Object 3"/>
          <p:cNvGraphicFramePr>
            <a:graphicFrameLocks noGrp="1" noChangeAspect="1"/>
          </p:cNvGraphicFramePr>
          <p:nvPr>
            <p:ph idx="1"/>
          </p:nvPr>
        </p:nvGraphicFramePr>
        <p:xfrm>
          <a:off x="4655765" y="685800"/>
          <a:ext cx="3876675" cy="5486400"/>
        </p:xfrm>
        <a:graphic>
          <a:graphicData uri="http://schemas.openxmlformats.org/presentationml/2006/ole">
            <mc:AlternateContent xmlns:mc="http://schemas.openxmlformats.org/markup-compatibility/2006">
              <mc:Choice xmlns:v="urn:schemas-microsoft-com:vml" Requires="v">
                <p:oleObj spid="_x0000_s2050" name="Acrobat Document" r:id="rId4" imgW="5667139" imgH="8019997" progId="AcroExch.Document.11">
                  <p:embed/>
                </p:oleObj>
              </mc:Choice>
              <mc:Fallback>
                <p:oleObj name="Acrobat Document" r:id="rId4" imgW="5667139" imgH="8019997" progId="AcroExch.Document.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5765" y="685800"/>
                        <a:ext cx="3876675"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テキスト プレースホルダ 4"/>
          <p:cNvSpPr>
            <a:spLocks noGrp="1"/>
          </p:cNvSpPr>
          <p:nvPr>
            <p:ph type="body" sz="half" idx="2"/>
          </p:nvPr>
        </p:nvSpPr>
        <p:spPr>
          <a:xfrm>
            <a:off x="1043608" y="2060848"/>
            <a:ext cx="3312368" cy="4032448"/>
          </a:xfrm>
        </p:spPr>
        <p:txBody>
          <a:bodyPr>
            <a:normAutofit/>
          </a:bodyPr>
          <a:lstStyle/>
          <a:p>
            <a:pPr>
              <a:buBlip>
                <a:blip r:embed="rId6"/>
              </a:buBlip>
            </a:pPr>
            <a:endParaRPr kumimoji="1" lang="en-US" altLang="ja-JP" sz="2800" dirty="0" smtClean="0">
              <a:latin typeface="+mn-ea"/>
            </a:endParaRPr>
          </a:p>
          <a:p>
            <a:pPr>
              <a:buBlip>
                <a:blip r:embed="rId7"/>
              </a:buBlip>
            </a:pPr>
            <a:r>
              <a:rPr kumimoji="1" lang="ja-JP" altLang="en-US" sz="2800" b="1" dirty="0" smtClean="0">
                <a:latin typeface="AR P丸ゴシック体M" pitchFamily="50" charset="-128"/>
                <a:ea typeface="AR P丸ゴシック体M" pitchFamily="50" charset="-128"/>
              </a:rPr>
              <a:t>毎月発行</a:t>
            </a:r>
            <a:endParaRPr kumimoji="1" lang="en-US" altLang="ja-JP" sz="2800" b="1" dirty="0" smtClean="0">
              <a:latin typeface="AR P丸ゴシック体M" pitchFamily="50" charset="-128"/>
              <a:ea typeface="AR P丸ゴシック体M" pitchFamily="50" charset="-128"/>
            </a:endParaRPr>
          </a:p>
          <a:p>
            <a:pPr>
              <a:buBlip>
                <a:blip r:embed="rId7"/>
              </a:buBlip>
            </a:pPr>
            <a:r>
              <a:rPr kumimoji="1" lang="ja-JP" altLang="en-US" sz="2800" b="1" dirty="0" smtClean="0">
                <a:latin typeface="AR P丸ゴシック体M" pitchFamily="50" charset="-128"/>
                <a:ea typeface="AR P丸ゴシック体M" pitchFamily="50" charset="-128"/>
              </a:rPr>
              <a:t>メーリングリストを　通して配信</a:t>
            </a:r>
            <a:endParaRPr kumimoji="1" lang="ja-JP" altLang="en-US" sz="2800" b="1" dirty="0">
              <a:latin typeface="AR P丸ゴシック体M" pitchFamily="50" charset="-128"/>
              <a:ea typeface="AR P丸ゴシック体M" pitchFamily="50" charset="-128"/>
            </a:endParaRPr>
          </a:p>
        </p:txBody>
      </p:sp>
    </p:spTree>
    <p:extLst>
      <p:ext uri="{BB962C8B-B14F-4D97-AF65-F5344CB8AC3E}">
        <p14:creationId xmlns:p14="http://schemas.microsoft.com/office/powerpoint/2010/main" val="1146519097"/>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467544" y="381000"/>
            <a:ext cx="8136904" cy="1143000"/>
          </a:xfrm>
        </p:spPr>
        <p:txBody>
          <a:bodyPr>
            <a:normAutofit/>
          </a:bodyPr>
          <a:lstStyle/>
          <a:p>
            <a:r>
              <a:rPr lang="ja-JP" altLang="en-US"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三方よし研究会から見えてきた課題</a:t>
            </a:r>
            <a:endParaRPr lang="ja-JP" altLang="en-US" sz="4000" b="1" dirty="0" smtClean="0"/>
          </a:p>
        </p:txBody>
      </p:sp>
      <p:sp>
        <p:nvSpPr>
          <p:cNvPr id="7" name="コンテンツ プレースホルダ 6"/>
          <p:cNvSpPr txBox="1">
            <a:spLocks noGrp="1" noChangeArrowheads="1"/>
          </p:cNvSpPr>
          <p:nvPr>
            <p:ph idx="1"/>
          </p:nvPr>
        </p:nvSpPr>
        <p:spPr bwMode="auto">
          <a:xfrm>
            <a:off x="755576" y="1676400"/>
            <a:ext cx="7992888" cy="4495800"/>
          </a:xfrm>
          <a:prstGeom prst="rect">
            <a:avLst/>
          </a:prstGeom>
          <a:noFill/>
          <a:ln w="9525">
            <a:noFill/>
            <a:miter lim="800000"/>
            <a:headEnd/>
            <a:tailEnd/>
          </a:ln>
        </p:spPr>
        <p:txBody>
          <a:bodyPr wrap="square">
            <a:noAutofit/>
          </a:bodyPr>
          <a:lstStyle/>
          <a:p>
            <a:pPr>
              <a:buBlip>
                <a:blip r:embed="rId4"/>
              </a:buBlip>
            </a:pPr>
            <a:r>
              <a:rPr lang="ja-JP" altLang="en-US" sz="2700" b="1" dirty="0">
                <a:latin typeface="AR P丸ゴシック体M" pitchFamily="50" charset="-128"/>
                <a:ea typeface="AR P丸ゴシック体M" pitchFamily="50" charset="-128"/>
              </a:rPr>
              <a:t>回復期以降の連携道筋をつける</a:t>
            </a:r>
            <a:endParaRPr lang="en-US" altLang="ja-JP" sz="2700" b="1" dirty="0">
              <a:latin typeface="AR P丸ゴシック体M" pitchFamily="50" charset="-128"/>
              <a:ea typeface="AR P丸ゴシック体M" pitchFamily="50" charset="-128"/>
            </a:endParaRPr>
          </a:p>
          <a:p>
            <a:pPr>
              <a:buNone/>
            </a:pPr>
            <a:r>
              <a:rPr lang="ja-JP" altLang="en-US" sz="2700" b="1" dirty="0">
                <a:latin typeface="AR P丸ゴシック体M" pitchFamily="50" charset="-128"/>
                <a:ea typeface="AR P丸ゴシック体M" pitchFamily="50" charset="-128"/>
              </a:rPr>
              <a:t>　＊作業班での検討を</a:t>
            </a:r>
            <a:r>
              <a:rPr lang="ja-JP" altLang="en-US" sz="2700" b="1" dirty="0" smtClean="0">
                <a:latin typeface="AR P丸ゴシック体M" pitchFamily="50" charset="-128"/>
                <a:ea typeface="AR P丸ゴシック体M" pitchFamily="50" charset="-128"/>
              </a:rPr>
              <a:t>継続</a:t>
            </a:r>
            <a:endParaRPr lang="en-US" altLang="ja-JP" sz="2700" b="1" dirty="0" smtClean="0">
              <a:latin typeface="AR P丸ゴシック体M" pitchFamily="50" charset="-128"/>
              <a:ea typeface="AR P丸ゴシック体M" pitchFamily="50" charset="-128"/>
            </a:endParaRPr>
          </a:p>
          <a:p>
            <a:pPr>
              <a:buNone/>
            </a:pPr>
            <a:r>
              <a:rPr lang="ja-JP" altLang="en-US" sz="2700" b="1" dirty="0" smtClean="0">
                <a:latin typeface="AR P丸ゴシック体M" pitchFamily="50" charset="-128"/>
                <a:ea typeface="AR P丸ゴシック体M" pitchFamily="50" charset="-128"/>
              </a:rPr>
              <a:t>　＊連携困難事例をみんなで協議する</a:t>
            </a:r>
            <a:endParaRPr lang="en-US" altLang="ja-JP" sz="2700" b="1" dirty="0" smtClean="0">
              <a:latin typeface="AR P丸ゴシック体M" pitchFamily="50" charset="-128"/>
              <a:ea typeface="AR P丸ゴシック体M" pitchFamily="50" charset="-128"/>
            </a:endParaRPr>
          </a:p>
          <a:p>
            <a:pPr>
              <a:buBlip>
                <a:blip r:embed="rId4"/>
              </a:buBlip>
            </a:pPr>
            <a:r>
              <a:rPr lang="ja-JP" altLang="en-US" sz="2700" b="1" dirty="0" smtClean="0">
                <a:latin typeface="AR P丸ゴシック体M" pitchFamily="50" charset="-128"/>
                <a:ea typeface="AR P丸ゴシック体M" pitchFamily="50" charset="-128"/>
              </a:rPr>
              <a:t>他</a:t>
            </a:r>
            <a:r>
              <a:rPr lang="ja-JP" altLang="en-US" sz="2700" b="1" dirty="0">
                <a:latin typeface="AR P丸ゴシック体M" pitchFamily="50" charset="-128"/>
                <a:ea typeface="AR P丸ゴシック体M" pitchFamily="50" charset="-128"/>
              </a:rPr>
              <a:t>疾患（糖尿、慢性腎疾患、心疾患</a:t>
            </a:r>
            <a:r>
              <a:rPr lang="ja-JP" altLang="en-US" sz="2700" b="1" dirty="0" smtClean="0">
                <a:latin typeface="AR P丸ゴシック体M" pitchFamily="50" charset="-128"/>
                <a:ea typeface="AR P丸ゴシック体M" pitchFamily="50" charset="-128"/>
              </a:rPr>
              <a:t>、がん）パス</a:t>
            </a:r>
            <a:endParaRPr lang="en-US" altLang="ja-JP" sz="2700" b="1" dirty="0" smtClean="0">
              <a:latin typeface="AR P丸ゴシック体M" pitchFamily="50" charset="-128"/>
              <a:ea typeface="AR P丸ゴシック体M" pitchFamily="50" charset="-128"/>
            </a:endParaRPr>
          </a:p>
          <a:p>
            <a:pPr>
              <a:buNone/>
            </a:pPr>
            <a:r>
              <a:rPr lang="ja-JP" altLang="en-US" sz="2700" b="1" dirty="0" smtClean="0">
                <a:latin typeface="AR P丸ゴシック体M" pitchFamily="50" charset="-128"/>
                <a:ea typeface="AR P丸ゴシック体M" pitchFamily="50" charset="-128"/>
              </a:rPr>
              <a:t>　　と</a:t>
            </a:r>
            <a:r>
              <a:rPr lang="ja-JP" altLang="en-US" sz="2700" b="1" dirty="0">
                <a:latin typeface="AR P丸ゴシック体M" pitchFamily="50" charset="-128"/>
                <a:ea typeface="AR P丸ゴシック体M" pitchFamily="50" charset="-128"/>
              </a:rPr>
              <a:t>の情報交換</a:t>
            </a:r>
            <a:endParaRPr lang="en-US" altLang="ja-JP" sz="2700" b="1" dirty="0">
              <a:latin typeface="AR P丸ゴシック体M" pitchFamily="50" charset="-128"/>
              <a:ea typeface="AR P丸ゴシック体M" pitchFamily="50" charset="-128"/>
            </a:endParaRPr>
          </a:p>
          <a:p>
            <a:pPr>
              <a:buBlip>
                <a:blip r:embed="rId4"/>
              </a:buBlip>
            </a:pPr>
            <a:r>
              <a:rPr lang="ja-JP" altLang="en-US" sz="2700" b="1" dirty="0">
                <a:latin typeface="AR P丸ゴシック体M" pitchFamily="50" charset="-128"/>
                <a:ea typeface="AR P丸ゴシック体M" pitchFamily="50" charset="-128"/>
              </a:rPr>
              <a:t>脳卒中データベース化の検討、推進</a:t>
            </a:r>
            <a:endParaRPr lang="en-US" altLang="ja-JP" sz="2700" b="1" dirty="0">
              <a:latin typeface="AR P丸ゴシック体M" pitchFamily="50" charset="-128"/>
              <a:ea typeface="AR P丸ゴシック体M" pitchFamily="50" charset="-128"/>
            </a:endParaRPr>
          </a:p>
          <a:p>
            <a:pPr>
              <a:buBlip>
                <a:blip r:embed="rId4"/>
              </a:buBlip>
            </a:pPr>
            <a:r>
              <a:rPr lang="ja-JP" altLang="en-US" sz="2700" b="1" dirty="0">
                <a:latin typeface="AR P丸ゴシック体M" pitchFamily="50" charset="-128"/>
                <a:ea typeface="AR P丸ゴシック体M" pitchFamily="50" charset="-128"/>
              </a:rPr>
              <a:t>紙から電子媒体による連携</a:t>
            </a:r>
            <a:endParaRPr lang="en-US" altLang="ja-JP" sz="2700" b="1" dirty="0">
              <a:latin typeface="AR P丸ゴシック体M" pitchFamily="50" charset="-128"/>
              <a:ea typeface="AR P丸ゴシック体M" pitchFamily="50" charset="-128"/>
            </a:endParaRPr>
          </a:p>
          <a:p>
            <a:pPr>
              <a:buBlip>
                <a:blip r:embed="rId4"/>
              </a:buBlip>
            </a:pPr>
            <a:r>
              <a:rPr lang="ja-JP" altLang="en-US" sz="2700" b="1" dirty="0">
                <a:latin typeface="AR P丸ゴシック体M" pitchFamily="50" charset="-128"/>
                <a:ea typeface="AR P丸ゴシック体M" pitchFamily="50" charset="-128"/>
              </a:rPr>
              <a:t>三方よしが継続、発展できる仕組み（拠点）の</a:t>
            </a:r>
            <a:r>
              <a:rPr lang="ja-JP" altLang="en-US" sz="2700" b="1" dirty="0" smtClean="0">
                <a:latin typeface="AR P丸ゴシック体M" pitchFamily="50" charset="-128"/>
                <a:ea typeface="AR P丸ゴシック体M" pitchFamily="50" charset="-128"/>
              </a:rPr>
              <a:t>検討</a:t>
            </a:r>
            <a:endParaRPr lang="en-US" altLang="ja-JP" sz="2700" b="1" dirty="0" smtClean="0">
              <a:latin typeface="AR P丸ゴシック体M" pitchFamily="50" charset="-128"/>
              <a:ea typeface="AR P丸ゴシック体M" pitchFamily="50" charset="-128"/>
            </a:endParaRPr>
          </a:p>
          <a:p>
            <a:pPr>
              <a:buBlip>
                <a:blip r:embed="rId4"/>
              </a:buBlip>
            </a:pPr>
            <a:r>
              <a:rPr lang="ja-JP" altLang="en-US" sz="2700" b="1" dirty="0">
                <a:latin typeface="AR P丸ゴシック体M" pitchFamily="50" charset="-128"/>
                <a:ea typeface="AR P丸ゴシック体M" pitchFamily="50" charset="-128"/>
              </a:rPr>
              <a:t>地域</a:t>
            </a:r>
            <a:r>
              <a:rPr lang="ja-JP" altLang="en-US" sz="2700" b="1" dirty="0" smtClean="0">
                <a:latin typeface="AR P丸ゴシック体M" pitchFamily="50" charset="-128"/>
                <a:ea typeface="AR P丸ゴシック体M" pitchFamily="50" charset="-128"/>
              </a:rPr>
              <a:t>に</a:t>
            </a:r>
            <a:r>
              <a:rPr lang="en-US" altLang="ja-JP" sz="2700" b="1" dirty="0" smtClean="0">
                <a:latin typeface="AR P丸ゴシック体M" pitchFamily="50" charset="-128"/>
                <a:ea typeface="AR P丸ゴシック体M" pitchFamily="50" charset="-128"/>
              </a:rPr>
              <a:t>『</a:t>
            </a:r>
            <a:r>
              <a:rPr lang="ja-JP" altLang="en-US" sz="2700" b="1" dirty="0" smtClean="0">
                <a:latin typeface="AR P丸ゴシック体M" pitchFamily="50" charset="-128"/>
                <a:ea typeface="AR P丸ゴシック体M" pitchFamily="50" charset="-128"/>
              </a:rPr>
              <a:t>子三方よしの誕生を</a:t>
            </a:r>
            <a:r>
              <a:rPr lang="en-US" altLang="ja-JP" sz="2700" b="1" dirty="0" smtClean="0">
                <a:latin typeface="AR P丸ゴシック体M" pitchFamily="50" charset="-128"/>
                <a:ea typeface="AR P丸ゴシック体M" pitchFamily="50" charset="-128"/>
              </a:rPr>
              <a:t>』</a:t>
            </a:r>
            <a:r>
              <a:rPr lang="ja-JP" altLang="en-US" sz="2700" b="1" dirty="0">
                <a:latin typeface="AR P丸ゴシック体M" pitchFamily="50" charset="-128"/>
                <a:ea typeface="AR P丸ゴシック体M" pitchFamily="50" charset="-128"/>
              </a:rPr>
              <a:t>　</a:t>
            </a:r>
            <a:endParaRPr lang="en-US" altLang="ja-JP" sz="2700" b="1" dirty="0">
              <a:latin typeface="AR P丸ゴシック体M" pitchFamily="50" charset="-128"/>
              <a:ea typeface="AR P丸ゴシック体M" pitchFamily="50" charset="-128"/>
            </a:endParaRPr>
          </a:p>
          <a:p>
            <a:endParaRPr lang="en-US" altLang="ja-JP" sz="3000" dirty="0"/>
          </a:p>
        </p:txBody>
      </p:sp>
    </p:spTree>
    <p:custDataLst>
      <p:tags r:id="rId1"/>
    </p:custDataLst>
    <p:extLst>
      <p:ext uri="{BB962C8B-B14F-4D97-AF65-F5344CB8AC3E}">
        <p14:creationId xmlns:p14="http://schemas.microsoft.com/office/powerpoint/2010/main" val="27265591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 calcmode="lin" valueType="num">
                                      <p:cBhvr additive="base">
                                        <p:cTn id="3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7" end="7"/>
                                            </p:txEl>
                                          </p:spTgt>
                                        </p:tgtEl>
                                        <p:attrNameLst>
                                          <p:attrName>style.visibility</p:attrName>
                                        </p:attrNameLst>
                                      </p:cBhvr>
                                      <p:to>
                                        <p:strVal val="visible"/>
                                      </p:to>
                                    </p:set>
                                    <p:anim calcmode="lin" valueType="num">
                                      <p:cBhvr additive="base">
                                        <p:cTn id="43"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xEl>
                                              <p:pRg st="8" end="8"/>
                                            </p:txEl>
                                          </p:spTgt>
                                        </p:tgtEl>
                                        <p:attrNameLst>
                                          <p:attrName>style.visibility</p:attrName>
                                        </p:attrNameLst>
                                      </p:cBhvr>
                                      <p:to>
                                        <p:strVal val="visible"/>
                                      </p:to>
                                    </p:set>
                                    <p:anim calcmode="lin" valueType="num">
                                      <p:cBhvr additive="base">
                                        <p:cTn id="4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descr="C:\Users\きょうこ\AppData\Local\Microsoft\Windows\Temporary Internet Files\Content.IE5\XY98L12W\MCj01977250000[1].wmf"/>
          <p:cNvPicPr>
            <a:picLocks noChangeAspect="1" noChangeArrowheads="1"/>
          </p:cNvPicPr>
          <p:nvPr/>
        </p:nvPicPr>
        <p:blipFill>
          <a:blip r:embed="rId4" cstate="print"/>
          <a:srcRect/>
          <a:stretch>
            <a:fillRect/>
          </a:stretch>
        </p:blipFill>
        <p:spPr bwMode="auto">
          <a:xfrm>
            <a:off x="3071813" y="571500"/>
            <a:ext cx="3143250" cy="1857375"/>
          </a:xfrm>
          <a:prstGeom prst="rect">
            <a:avLst/>
          </a:prstGeom>
          <a:noFill/>
          <a:ln w="9525">
            <a:noFill/>
            <a:miter lim="800000"/>
            <a:headEnd/>
            <a:tailEnd/>
          </a:ln>
        </p:spPr>
      </p:pic>
      <p:sp>
        <p:nvSpPr>
          <p:cNvPr id="9" name="雲形吹き出し 8"/>
          <p:cNvSpPr/>
          <p:nvPr/>
        </p:nvSpPr>
        <p:spPr bwMode="auto">
          <a:xfrm>
            <a:off x="428625" y="428625"/>
            <a:ext cx="1571625" cy="612775"/>
          </a:xfrm>
          <a:prstGeom prst="cloudCallout">
            <a:avLst>
              <a:gd name="adj1" fmla="val -56069"/>
              <a:gd name="adj2" fmla="val -82550"/>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eaLnBrk="0" hangingPunct="0">
              <a:defRPr/>
            </a:pPr>
            <a:r>
              <a:rPr kumimoji="0" lang="ja-JP" altLang="en-US" b="1" spc="300" dirty="0">
                <a:latin typeface="AR P丸ゴシック体M" pitchFamily="50" charset="-128"/>
                <a:ea typeface="AR P丸ゴシック体M" pitchFamily="50" charset="-128"/>
              </a:rPr>
              <a:t>しかし</a:t>
            </a:r>
          </a:p>
        </p:txBody>
      </p:sp>
      <p:sp>
        <p:nvSpPr>
          <p:cNvPr id="10" name="円/楕円 9"/>
          <p:cNvSpPr/>
          <p:nvPr/>
        </p:nvSpPr>
        <p:spPr bwMode="auto">
          <a:xfrm>
            <a:off x="1928813" y="1357313"/>
            <a:ext cx="1071562" cy="571500"/>
          </a:xfrm>
          <a:prstGeom prst="ellipse">
            <a:avLst/>
          </a:prstGeom>
          <a:solidFill>
            <a:srgbClr val="FFFFCC"/>
          </a:solidFill>
          <a:ln w="9525" cap="flat" cmpd="sng" algn="ctr">
            <a:solidFill>
              <a:schemeClr val="tx1"/>
            </a:solidFill>
            <a:prstDash val="solid"/>
            <a:round/>
            <a:headEnd type="none" w="med" len="med"/>
            <a:tailEnd type="none" w="med" len="med"/>
          </a:ln>
          <a:effectLst/>
        </p:spPr>
        <p:txBody>
          <a:bodyPr/>
          <a:lstStyle/>
          <a:p>
            <a:pPr algn="ctr" eaLnBrk="0" hangingPunct="0">
              <a:defRPr/>
            </a:pPr>
            <a:r>
              <a:rPr kumimoji="0" lang="ja-JP" altLang="en-US" b="1" spc="300" dirty="0">
                <a:latin typeface="AR P丸ゴシック体M" pitchFamily="50" charset="-128"/>
                <a:ea typeface="AR P丸ゴシック体M" pitchFamily="50" charset="-128"/>
              </a:rPr>
              <a:t>教育</a:t>
            </a:r>
          </a:p>
        </p:txBody>
      </p:sp>
      <p:sp>
        <p:nvSpPr>
          <p:cNvPr id="11" name="円/楕円 10"/>
          <p:cNvSpPr/>
          <p:nvPr/>
        </p:nvSpPr>
        <p:spPr bwMode="auto">
          <a:xfrm>
            <a:off x="2571750" y="571500"/>
            <a:ext cx="1071563" cy="571500"/>
          </a:xfrm>
          <a:prstGeom prst="ellipse">
            <a:avLst/>
          </a:prstGeom>
          <a:solidFill>
            <a:srgbClr val="FFCCCC"/>
          </a:solidFill>
          <a:ln w="9525" cap="flat" cmpd="sng" algn="ctr">
            <a:solidFill>
              <a:schemeClr val="tx1"/>
            </a:solidFill>
            <a:prstDash val="solid"/>
            <a:round/>
            <a:headEnd type="none" w="med" len="med"/>
            <a:tailEnd type="none" w="med" len="med"/>
          </a:ln>
          <a:effectLst/>
        </p:spPr>
        <p:txBody>
          <a:bodyPr/>
          <a:lstStyle/>
          <a:p>
            <a:pPr algn="ctr" eaLnBrk="0" hangingPunct="0">
              <a:defRPr/>
            </a:pPr>
            <a:r>
              <a:rPr kumimoji="0" lang="ja-JP" altLang="en-US" b="1" spc="300" dirty="0">
                <a:latin typeface="AR P丸ゴシック体M" pitchFamily="50" charset="-128"/>
                <a:ea typeface="AR P丸ゴシック体M" pitchFamily="50" charset="-128"/>
              </a:rPr>
              <a:t>職種</a:t>
            </a:r>
          </a:p>
        </p:txBody>
      </p:sp>
      <p:sp>
        <p:nvSpPr>
          <p:cNvPr id="12" name="円/楕円 11"/>
          <p:cNvSpPr/>
          <p:nvPr/>
        </p:nvSpPr>
        <p:spPr bwMode="auto">
          <a:xfrm>
            <a:off x="4071938" y="428625"/>
            <a:ext cx="1071562" cy="571500"/>
          </a:xfrm>
          <a:prstGeom prst="ellipse">
            <a:avLst/>
          </a:prstGeom>
          <a:solidFill>
            <a:srgbClr val="CCFFCC"/>
          </a:solidFill>
          <a:ln w="9525" cap="flat" cmpd="sng" algn="ctr">
            <a:solidFill>
              <a:schemeClr val="tx1"/>
            </a:solidFill>
            <a:prstDash val="solid"/>
            <a:round/>
            <a:headEnd type="none" w="med" len="med"/>
            <a:tailEnd type="none" w="med" len="med"/>
          </a:ln>
          <a:effectLst/>
        </p:spPr>
        <p:txBody>
          <a:bodyPr/>
          <a:lstStyle/>
          <a:p>
            <a:pPr algn="ctr" eaLnBrk="0" hangingPunct="0">
              <a:defRPr/>
            </a:pPr>
            <a:r>
              <a:rPr kumimoji="0" lang="ja-JP" altLang="en-US" b="1" spc="300" dirty="0">
                <a:latin typeface="AR P丸ゴシック体M" pitchFamily="50" charset="-128"/>
                <a:ea typeface="AR P丸ゴシック体M" pitchFamily="50" charset="-128"/>
              </a:rPr>
              <a:t>組織</a:t>
            </a:r>
          </a:p>
        </p:txBody>
      </p:sp>
      <p:sp>
        <p:nvSpPr>
          <p:cNvPr id="13" name="円/楕円 12"/>
          <p:cNvSpPr/>
          <p:nvPr/>
        </p:nvSpPr>
        <p:spPr bwMode="auto">
          <a:xfrm>
            <a:off x="5572125" y="785813"/>
            <a:ext cx="1428750" cy="571500"/>
          </a:xfrm>
          <a:prstGeom prst="ellipse">
            <a:avLst/>
          </a:prstGeom>
          <a:solidFill>
            <a:srgbClr val="FFCC99"/>
          </a:solidFill>
          <a:ln w="9525" cap="flat" cmpd="sng" algn="ctr">
            <a:solidFill>
              <a:schemeClr val="tx1"/>
            </a:solidFill>
            <a:prstDash val="solid"/>
            <a:round/>
            <a:headEnd type="none" w="med" len="med"/>
            <a:tailEnd type="none" w="med" len="med"/>
          </a:ln>
          <a:effectLst/>
        </p:spPr>
        <p:txBody>
          <a:bodyPr/>
          <a:lstStyle/>
          <a:p>
            <a:pPr algn="ctr" eaLnBrk="0" hangingPunct="0">
              <a:defRPr/>
            </a:pPr>
            <a:r>
              <a:rPr kumimoji="0" lang="ja-JP" altLang="en-US" b="1" spc="300" dirty="0">
                <a:latin typeface="AR P丸ゴシック体M" pitchFamily="50" charset="-128"/>
                <a:ea typeface="AR P丸ゴシック体M" pitchFamily="50" charset="-128"/>
              </a:rPr>
              <a:t>専門性</a:t>
            </a:r>
          </a:p>
        </p:txBody>
      </p:sp>
      <p:sp>
        <p:nvSpPr>
          <p:cNvPr id="16" name="テキスト ボックス 15"/>
          <p:cNvSpPr txBox="1"/>
          <p:nvPr/>
        </p:nvSpPr>
        <p:spPr>
          <a:xfrm>
            <a:off x="6804249" y="1214438"/>
            <a:ext cx="2079402" cy="646331"/>
          </a:xfrm>
          <a:prstGeom prst="rect">
            <a:avLst/>
          </a:prstGeom>
          <a:noFill/>
        </p:spPr>
        <p:txBody>
          <a:bodyPr wrap="square">
            <a:spAutoFit/>
          </a:bodyPr>
          <a:lstStyle/>
          <a:p>
            <a:pPr algn="ctr">
              <a:defRPr/>
            </a:pPr>
            <a:r>
              <a:rPr lang="ja-JP" altLang="en-US" b="1" dirty="0">
                <a:solidFill>
                  <a:schemeClr val="accent2">
                    <a:lumMod val="60000"/>
                    <a:lumOff val="40000"/>
                  </a:schemeClr>
                </a:solidFill>
                <a:latin typeface="AR P丸ゴシック体M" pitchFamily="50" charset="-128"/>
                <a:ea typeface="AR P丸ゴシック体M" pitchFamily="50" charset="-128"/>
              </a:rPr>
              <a:t>やっぱり壁はある</a:t>
            </a:r>
            <a:endParaRPr lang="en-US" altLang="ja-JP" b="1" dirty="0">
              <a:solidFill>
                <a:schemeClr val="accent2">
                  <a:lumMod val="60000"/>
                  <a:lumOff val="40000"/>
                </a:schemeClr>
              </a:solidFill>
              <a:latin typeface="AR P丸ゴシック体M" pitchFamily="50" charset="-128"/>
              <a:ea typeface="AR P丸ゴシック体M" pitchFamily="50" charset="-128"/>
            </a:endParaRPr>
          </a:p>
          <a:p>
            <a:pPr algn="ctr">
              <a:defRPr/>
            </a:pPr>
            <a:r>
              <a:rPr lang="ja-JP" altLang="en-US" b="1" dirty="0">
                <a:solidFill>
                  <a:schemeClr val="accent2">
                    <a:lumMod val="60000"/>
                    <a:lumOff val="40000"/>
                  </a:schemeClr>
                </a:solidFill>
                <a:latin typeface="AR P丸ゴシック体M" pitchFamily="50" charset="-128"/>
                <a:ea typeface="AR P丸ゴシック体M" pitchFamily="50" charset="-128"/>
              </a:rPr>
              <a:t>限界もある</a:t>
            </a:r>
          </a:p>
        </p:txBody>
      </p:sp>
      <p:sp>
        <p:nvSpPr>
          <p:cNvPr id="20" name="下矢印 19"/>
          <p:cNvSpPr/>
          <p:nvPr/>
        </p:nvSpPr>
        <p:spPr bwMode="auto">
          <a:xfrm>
            <a:off x="3643306" y="2571744"/>
            <a:ext cx="2143140" cy="406904"/>
          </a:xfrm>
          <a:prstGeom prst="downArrow">
            <a:avLst/>
          </a:prstGeom>
          <a:solidFill>
            <a:srgbClr val="92D050">
              <a:alpha val="83000"/>
            </a:srgbClr>
          </a:solidFill>
          <a:ln w="9525"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p:spPr>
        <p:txBody>
          <a:bodyPr/>
          <a:lstStyle/>
          <a:p>
            <a:pPr eaLnBrk="0" hangingPunct="0">
              <a:defRPr/>
            </a:pPr>
            <a:endParaRPr kumimoji="0" lang="ja-JP" altLang="en-US"/>
          </a:p>
        </p:txBody>
      </p:sp>
      <p:sp>
        <p:nvSpPr>
          <p:cNvPr id="23" name="片側の 2 つの角を丸めた四角形 22"/>
          <p:cNvSpPr/>
          <p:nvPr/>
        </p:nvSpPr>
        <p:spPr bwMode="auto">
          <a:xfrm>
            <a:off x="428625" y="3000375"/>
            <a:ext cx="8429625" cy="3643313"/>
          </a:xfrm>
          <a:prstGeom prst="round2SameRect">
            <a:avLst/>
          </a:prstGeom>
          <a:solidFill>
            <a:srgbClr val="FFFFCC"/>
          </a:solidFill>
          <a:ln w="38100" cap="flat" cmpd="sng" algn="ctr">
            <a:solidFill>
              <a:srgbClr val="00B050"/>
            </a:solidFill>
            <a:prstDash val="sysDash"/>
            <a:bevel/>
            <a:headEnd type="none" w="med" len="med"/>
            <a:tailEnd type="none" w="med" len="med"/>
          </a:ln>
          <a:effectLst/>
        </p:spPr>
        <p:txBody>
          <a:bodyPr/>
          <a:lstStyle/>
          <a:p>
            <a:pPr eaLnBrk="0" hangingPunct="0">
              <a:defRPr/>
            </a:pPr>
            <a:r>
              <a:rPr kumimoji="0" lang="ja-JP" altLang="en-US" b="1" dirty="0"/>
              <a:t>　　</a:t>
            </a:r>
            <a:r>
              <a:rPr kumimoji="0" lang="ja-JP" altLang="en-US" b="1" dirty="0">
                <a:latin typeface="AR P丸ゴシック体M" pitchFamily="50" charset="-128"/>
                <a:ea typeface="AR P丸ゴシック体M" pitchFamily="50" charset="-128"/>
              </a:rPr>
              <a:t>☆　</a:t>
            </a:r>
            <a:r>
              <a:rPr kumimoji="0" lang="ja-JP" altLang="en-US" b="1" dirty="0">
                <a:solidFill>
                  <a:srgbClr val="FF0000"/>
                </a:solidFill>
                <a:latin typeface="AR P丸ゴシック体M" pitchFamily="50" charset="-128"/>
                <a:ea typeface="AR P丸ゴシック体M" pitchFamily="50" charset="-128"/>
              </a:rPr>
              <a:t>介護職</a:t>
            </a:r>
            <a:r>
              <a:rPr kumimoji="0" lang="ja-JP" altLang="en-US" b="1" dirty="0">
                <a:latin typeface="AR P丸ゴシック体M" pitchFamily="50" charset="-128"/>
                <a:ea typeface="AR P丸ゴシック体M" pitchFamily="50" charset="-128"/>
              </a:rPr>
              <a:t>は</a:t>
            </a:r>
            <a:r>
              <a:rPr kumimoji="0" lang="ja-JP" altLang="en-US" b="1" dirty="0">
                <a:solidFill>
                  <a:srgbClr val="FF0000"/>
                </a:solidFill>
                <a:latin typeface="AR P丸ゴシック体M" pitchFamily="50" charset="-128"/>
                <a:ea typeface="AR P丸ゴシック体M" pitchFamily="50" charset="-128"/>
              </a:rPr>
              <a:t>生活</a:t>
            </a:r>
            <a:r>
              <a:rPr kumimoji="0" lang="ja-JP" altLang="en-US" b="1" dirty="0">
                <a:latin typeface="AR P丸ゴシック体M" pitchFamily="50" charset="-128"/>
                <a:ea typeface="AR P丸ゴシック体M" pitchFamily="50" charset="-128"/>
              </a:rPr>
              <a:t>を援助し、　</a:t>
            </a:r>
            <a:r>
              <a:rPr kumimoji="0" lang="ja-JP" altLang="en-US" b="1" dirty="0" smtClean="0">
                <a:solidFill>
                  <a:srgbClr val="7030A0"/>
                </a:solidFill>
                <a:latin typeface="AR P丸ゴシック体M" pitchFamily="50" charset="-128"/>
                <a:ea typeface="AR P丸ゴシック体M" pitchFamily="50" charset="-128"/>
              </a:rPr>
              <a:t>医療職</a:t>
            </a:r>
            <a:r>
              <a:rPr kumimoji="0" lang="ja-JP" altLang="en-US" b="1" dirty="0">
                <a:latin typeface="AR P丸ゴシック体M" pitchFamily="50" charset="-128"/>
                <a:ea typeface="AR P丸ゴシック体M" pitchFamily="50" charset="-128"/>
              </a:rPr>
              <a:t>は</a:t>
            </a:r>
            <a:r>
              <a:rPr kumimoji="0" lang="ja-JP" altLang="en-US" b="1" dirty="0">
                <a:solidFill>
                  <a:srgbClr val="7030A0"/>
                </a:solidFill>
                <a:latin typeface="AR P丸ゴシック体M" pitchFamily="50" charset="-128"/>
                <a:ea typeface="AR P丸ゴシック体M" pitchFamily="50" charset="-128"/>
              </a:rPr>
              <a:t>健康管理</a:t>
            </a:r>
            <a:r>
              <a:rPr kumimoji="0" lang="ja-JP" altLang="en-US" b="1" dirty="0">
                <a:latin typeface="AR P丸ゴシック体M" pitchFamily="50" charset="-128"/>
                <a:ea typeface="AR P丸ゴシック体M" pitchFamily="50" charset="-128"/>
              </a:rPr>
              <a:t>を担い、</a:t>
            </a:r>
            <a:endParaRPr kumimoji="0" lang="en-US" altLang="ja-JP" b="1" dirty="0">
              <a:latin typeface="AR P丸ゴシック体M" pitchFamily="50" charset="-128"/>
              <a:ea typeface="AR P丸ゴシック体M" pitchFamily="50" charset="-128"/>
            </a:endParaRPr>
          </a:p>
          <a:p>
            <a:pPr eaLnBrk="0" hangingPunct="0">
              <a:defRPr/>
            </a:pPr>
            <a:r>
              <a:rPr kumimoji="0" lang="ja-JP" altLang="en-US" b="1" dirty="0">
                <a:latin typeface="AR P丸ゴシック体M" pitchFamily="50" charset="-128"/>
                <a:ea typeface="AR P丸ゴシック体M" pitchFamily="50" charset="-128"/>
              </a:rPr>
              <a:t>　　　　　　　　　　　　　→→　高齢者の生活の質に大きな影響を与える</a:t>
            </a:r>
            <a:endParaRPr kumimoji="0" lang="en-US" altLang="ja-JP" b="1" dirty="0">
              <a:latin typeface="AR P丸ゴシック体M" pitchFamily="50" charset="-128"/>
              <a:ea typeface="AR P丸ゴシック体M" pitchFamily="50" charset="-128"/>
            </a:endParaRPr>
          </a:p>
          <a:p>
            <a:pPr eaLnBrk="0" hangingPunct="0">
              <a:defRPr/>
            </a:pPr>
            <a:endParaRPr kumimoji="0" lang="en-US" altLang="ja-JP" b="1" dirty="0">
              <a:latin typeface="AR P丸ゴシック体M" pitchFamily="50" charset="-128"/>
              <a:ea typeface="AR P丸ゴシック体M" pitchFamily="50" charset="-128"/>
            </a:endParaRPr>
          </a:p>
          <a:p>
            <a:pPr eaLnBrk="0" hangingPunct="0">
              <a:defRPr/>
            </a:pPr>
            <a:r>
              <a:rPr kumimoji="0" lang="ja-JP" altLang="en-US" b="1" dirty="0">
                <a:latin typeface="AR P丸ゴシック体M" pitchFamily="50" charset="-128"/>
                <a:ea typeface="AR P丸ゴシック体M" pitchFamily="50" charset="-128"/>
              </a:rPr>
              <a:t>　</a:t>
            </a:r>
            <a:r>
              <a:rPr kumimoji="0" lang="ja-JP" altLang="en-US" b="1" dirty="0" smtClean="0">
                <a:latin typeface="AR P丸ゴシック体M" pitchFamily="50" charset="-128"/>
                <a:ea typeface="AR P丸ゴシック体M" pitchFamily="50" charset="-128"/>
              </a:rPr>
              <a:t>▲</a:t>
            </a:r>
            <a:r>
              <a:rPr kumimoji="0" lang="ja-JP" altLang="en-US" b="1" dirty="0">
                <a:latin typeface="AR P丸ゴシック体M" pitchFamily="50" charset="-128"/>
                <a:ea typeface="AR P丸ゴシック体M" pitchFamily="50" charset="-128"/>
              </a:rPr>
              <a:t>教育▼　</a:t>
            </a:r>
            <a:r>
              <a:rPr kumimoji="0" lang="ja-JP" altLang="en-US" b="1" dirty="0">
                <a:solidFill>
                  <a:srgbClr val="FF0000"/>
                </a:solidFill>
                <a:latin typeface="AR P丸ゴシック体M" pitchFamily="50" charset="-128"/>
                <a:ea typeface="AR P丸ゴシック体M" pitchFamily="50" charset="-128"/>
              </a:rPr>
              <a:t>介護職</a:t>
            </a:r>
            <a:r>
              <a:rPr kumimoji="0" lang="ja-JP" altLang="en-US" b="1" dirty="0">
                <a:latin typeface="AR P丸ゴシック体M" pitchFamily="50" charset="-128"/>
                <a:ea typeface="AR P丸ゴシック体M" pitchFamily="50" charset="-128"/>
              </a:rPr>
              <a:t>は</a:t>
            </a:r>
            <a:r>
              <a:rPr kumimoji="0" lang="ja-JP" altLang="en-US" b="1" dirty="0">
                <a:solidFill>
                  <a:srgbClr val="FF0000"/>
                </a:solidFill>
                <a:latin typeface="AR P丸ゴシック体M" pitchFamily="50" charset="-128"/>
                <a:ea typeface="AR P丸ゴシック体M" pitchFamily="50" charset="-128"/>
              </a:rPr>
              <a:t>福祉職</a:t>
            </a:r>
            <a:r>
              <a:rPr kumimoji="0" lang="ja-JP" altLang="en-US" b="1" dirty="0">
                <a:latin typeface="AR P丸ゴシック体M" pitchFamily="50" charset="-128"/>
                <a:ea typeface="AR P丸ゴシック体M" pitchFamily="50" charset="-128"/>
              </a:rPr>
              <a:t>として　</a:t>
            </a:r>
            <a:r>
              <a:rPr kumimoji="0" lang="en-US" altLang="ja-JP" b="1" dirty="0" smtClean="0">
                <a:latin typeface="AR P丸ゴシック体M" pitchFamily="50" charset="-128"/>
                <a:ea typeface="AR P丸ゴシック体M" pitchFamily="50" charset="-128"/>
              </a:rPr>
              <a:t>×</a:t>
            </a:r>
            <a:r>
              <a:rPr kumimoji="0" lang="ja-JP" altLang="en-US" b="1" dirty="0">
                <a:latin typeface="AR P丸ゴシック体M" pitchFamily="50" charset="-128"/>
                <a:ea typeface="AR P丸ゴシック体M" pitchFamily="50" charset="-128"/>
              </a:rPr>
              <a:t>　</a:t>
            </a:r>
            <a:r>
              <a:rPr kumimoji="0" lang="ja-JP" altLang="en-US" b="1" dirty="0" smtClean="0">
                <a:solidFill>
                  <a:srgbClr val="7030A0"/>
                </a:solidFill>
                <a:latin typeface="AR P丸ゴシック体M" pitchFamily="50" charset="-128"/>
                <a:ea typeface="AR P丸ゴシック体M" pitchFamily="50" charset="-128"/>
              </a:rPr>
              <a:t>医師・薬剤師・看護師</a:t>
            </a:r>
            <a:r>
              <a:rPr kumimoji="0" lang="ja-JP" altLang="en-US" b="1" dirty="0" smtClean="0">
                <a:latin typeface="AR P丸ゴシック体M" pitchFamily="50" charset="-128"/>
                <a:ea typeface="AR P丸ゴシック体M" pitchFamily="50" charset="-128"/>
              </a:rPr>
              <a:t>は</a:t>
            </a:r>
            <a:r>
              <a:rPr kumimoji="0" lang="ja-JP" altLang="en-US" b="1" dirty="0">
                <a:solidFill>
                  <a:srgbClr val="7030A0"/>
                </a:solidFill>
                <a:latin typeface="AR P丸ゴシック体M" pitchFamily="50" charset="-128"/>
                <a:ea typeface="AR P丸ゴシック体M" pitchFamily="50" charset="-128"/>
              </a:rPr>
              <a:t>医療職</a:t>
            </a:r>
            <a:r>
              <a:rPr kumimoji="0" lang="ja-JP" altLang="en-US" b="1" dirty="0">
                <a:latin typeface="AR P丸ゴシック体M" pitchFamily="50" charset="-128"/>
                <a:ea typeface="AR P丸ゴシック体M" pitchFamily="50" charset="-128"/>
              </a:rPr>
              <a:t>として</a:t>
            </a:r>
            <a:endParaRPr kumimoji="0" lang="en-US" altLang="ja-JP" b="1" dirty="0">
              <a:latin typeface="AR P丸ゴシック体M" pitchFamily="50" charset="-128"/>
              <a:ea typeface="AR P丸ゴシック体M" pitchFamily="50" charset="-128"/>
            </a:endParaRPr>
          </a:p>
          <a:p>
            <a:pPr eaLnBrk="0" hangingPunct="0">
              <a:defRPr/>
            </a:pPr>
            <a:endParaRPr kumimoji="0" lang="en-US" altLang="ja-JP" b="1" dirty="0">
              <a:latin typeface="AR P丸ゴシック体M" pitchFamily="50" charset="-128"/>
              <a:ea typeface="AR P丸ゴシック体M" pitchFamily="50" charset="-128"/>
            </a:endParaRPr>
          </a:p>
          <a:p>
            <a:pPr eaLnBrk="0" hangingPunct="0">
              <a:defRPr/>
            </a:pPr>
            <a:r>
              <a:rPr kumimoji="0" lang="ja-JP" altLang="en-US" b="1" dirty="0">
                <a:latin typeface="AR P丸ゴシック体M" pitchFamily="50" charset="-128"/>
                <a:ea typeface="AR P丸ゴシック体M" pitchFamily="50" charset="-128"/>
              </a:rPr>
              <a:t>　</a:t>
            </a:r>
            <a:r>
              <a:rPr kumimoji="0" lang="ja-JP" altLang="en-US" b="1" dirty="0" smtClean="0">
                <a:latin typeface="AR P丸ゴシック体M" pitchFamily="50" charset="-128"/>
                <a:ea typeface="AR P丸ゴシック体M" pitchFamily="50" charset="-128"/>
              </a:rPr>
              <a:t>▼</a:t>
            </a:r>
            <a:r>
              <a:rPr kumimoji="0" lang="ja-JP" altLang="en-US" b="1" dirty="0">
                <a:latin typeface="AR P丸ゴシック体M" pitchFamily="50" charset="-128"/>
                <a:ea typeface="AR P丸ゴシック体M" pitchFamily="50" charset="-128"/>
              </a:rPr>
              <a:t>違い▲　働く場　＊　ものの見方　＊　考え方　＊　価値観</a:t>
            </a:r>
            <a:endParaRPr kumimoji="0" lang="en-US" altLang="ja-JP" b="1" dirty="0">
              <a:latin typeface="AR P丸ゴシック体M" pitchFamily="50" charset="-128"/>
              <a:ea typeface="AR P丸ゴシック体M" pitchFamily="50" charset="-128"/>
            </a:endParaRPr>
          </a:p>
          <a:p>
            <a:pPr eaLnBrk="0" hangingPunct="0">
              <a:defRPr/>
            </a:pPr>
            <a:r>
              <a:rPr kumimoji="0" lang="ja-JP" altLang="en-US" b="1" dirty="0">
                <a:latin typeface="AR P丸ゴシック体M" pitchFamily="50" charset="-128"/>
                <a:ea typeface="AR P丸ゴシック体M" pitchFamily="50" charset="-128"/>
              </a:rPr>
              <a:t>　　　　　　　　　　　　　　　　　　　　　　　↓</a:t>
            </a:r>
            <a:endParaRPr kumimoji="0" lang="en-US" altLang="ja-JP" b="1" dirty="0">
              <a:latin typeface="AR P丸ゴシック体M" pitchFamily="50" charset="-128"/>
              <a:ea typeface="AR P丸ゴシック体M" pitchFamily="50" charset="-128"/>
            </a:endParaRPr>
          </a:p>
          <a:p>
            <a:pPr eaLnBrk="0" hangingPunct="0">
              <a:defRPr/>
            </a:pPr>
            <a:r>
              <a:rPr kumimoji="0" lang="ja-JP" altLang="en-US" b="1" dirty="0">
                <a:latin typeface="AR P丸ゴシック体M" pitchFamily="50" charset="-128"/>
                <a:ea typeface="AR P丸ゴシック体M" pitchFamily="50" charset="-128"/>
              </a:rPr>
              <a:t>　　　　　　　　　　　　　　　　　　　　</a:t>
            </a:r>
            <a:r>
              <a:rPr kumimoji="0" lang="ja-JP" altLang="en-US" b="1" i="1" dirty="0">
                <a:solidFill>
                  <a:srgbClr val="FF3300"/>
                </a:solidFill>
                <a:latin typeface="AR P丸ゴシック体M" pitchFamily="50" charset="-128"/>
                <a:ea typeface="AR P丸ゴシック体M" pitchFamily="50" charset="-128"/>
              </a:rPr>
              <a:t>摩擦や対立</a:t>
            </a:r>
            <a:endParaRPr kumimoji="0" lang="en-US" altLang="ja-JP" b="1" i="1" dirty="0">
              <a:solidFill>
                <a:srgbClr val="FF3300"/>
              </a:solidFill>
              <a:latin typeface="AR P丸ゴシック体M" pitchFamily="50" charset="-128"/>
              <a:ea typeface="AR P丸ゴシック体M" pitchFamily="50" charset="-128"/>
            </a:endParaRPr>
          </a:p>
          <a:p>
            <a:pPr eaLnBrk="0" hangingPunct="0">
              <a:defRPr/>
            </a:pPr>
            <a:r>
              <a:rPr kumimoji="0" lang="ja-JP" altLang="en-US" b="1" i="1" dirty="0">
                <a:solidFill>
                  <a:srgbClr val="FF3300"/>
                </a:solidFill>
                <a:latin typeface="AR P丸ゴシック体M" pitchFamily="50" charset="-128"/>
                <a:ea typeface="AR P丸ゴシック体M" pitchFamily="50" charset="-128"/>
              </a:rPr>
              <a:t>　　　　　　　　　　　　　　　　　　　　　　　</a:t>
            </a:r>
            <a:r>
              <a:rPr kumimoji="0" lang="ja-JP" altLang="en-US" b="1" i="1" dirty="0">
                <a:latin typeface="AR P丸ゴシック体M" pitchFamily="50" charset="-128"/>
                <a:ea typeface="AR P丸ゴシック体M" pitchFamily="50" charset="-128"/>
              </a:rPr>
              <a:t>↓</a:t>
            </a:r>
            <a:endParaRPr kumimoji="0" lang="en-US" altLang="ja-JP" b="1" i="1" dirty="0">
              <a:latin typeface="AR P丸ゴシック体M" pitchFamily="50" charset="-128"/>
              <a:ea typeface="AR P丸ゴシック体M" pitchFamily="50" charset="-128"/>
            </a:endParaRPr>
          </a:p>
          <a:p>
            <a:pPr eaLnBrk="0" hangingPunct="0">
              <a:defRPr/>
            </a:pPr>
            <a:r>
              <a:rPr kumimoji="0" lang="ja-JP" altLang="en-US" b="1" i="1" dirty="0">
                <a:latin typeface="AR P丸ゴシック体M" pitchFamily="50" charset="-128"/>
                <a:ea typeface="AR P丸ゴシック体M" pitchFamily="50" charset="-128"/>
              </a:rPr>
              <a:t>　　　　　　　　　　　　　　　　　　</a:t>
            </a:r>
            <a:r>
              <a:rPr kumimoji="0" lang="ja-JP" altLang="en-US" b="1" dirty="0">
                <a:latin typeface="AR P丸ゴシック体M" pitchFamily="50" charset="-128"/>
                <a:ea typeface="AR P丸ゴシック体M" pitchFamily="50" charset="-128"/>
              </a:rPr>
              <a:t>両者の連携を阻害</a:t>
            </a:r>
            <a:endParaRPr kumimoji="0" lang="en-US" altLang="ja-JP" b="1" dirty="0">
              <a:latin typeface="AR P丸ゴシック体M" pitchFamily="50" charset="-128"/>
              <a:ea typeface="AR P丸ゴシック体M" pitchFamily="50" charset="-128"/>
            </a:endParaRPr>
          </a:p>
          <a:p>
            <a:pPr eaLnBrk="0" hangingPunct="0">
              <a:defRPr/>
            </a:pPr>
            <a:r>
              <a:rPr kumimoji="0" lang="ja-JP" altLang="en-US" b="1" dirty="0">
                <a:latin typeface="AR P丸ゴシック体M" pitchFamily="50" charset="-128"/>
                <a:ea typeface="AR P丸ゴシック体M" pitchFamily="50" charset="-128"/>
              </a:rPr>
              <a:t>　　　　　　　　　　　　　　　　　　　　　　　↓</a:t>
            </a:r>
            <a:endParaRPr kumimoji="0" lang="en-US" altLang="ja-JP" b="1" dirty="0">
              <a:latin typeface="AR P丸ゴシック体M" pitchFamily="50" charset="-128"/>
              <a:ea typeface="AR P丸ゴシック体M" pitchFamily="50" charset="-128"/>
            </a:endParaRPr>
          </a:p>
          <a:p>
            <a:pPr eaLnBrk="0" hangingPunct="0">
              <a:defRPr/>
            </a:pPr>
            <a:r>
              <a:rPr kumimoji="0" lang="ja-JP" altLang="en-US" b="1" dirty="0">
                <a:latin typeface="AR P丸ゴシック体M" pitchFamily="50" charset="-128"/>
                <a:ea typeface="AR P丸ゴシック体M" pitchFamily="50" charset="-128"/>
              </a:rPr>
              <a:t>　　　　　　　　　　　　　　　　利用者の生活の質の低下</a:t>
            </a:r>
          </a:p>
        </p:txBody>
      </p:sp>
      <p:pic>
        <p:nvPicPr>
          <p:cNvPr id="46093" name="Picture 3" descr="C:\Users\きょうこ\AppData\Local\Microsoft\Windows\Temporary Internet Files\Content.IE5\O47512MD\MCj03483270000[1].wmf"/>
          <p:cNvPicPr>
            <a:picLocks noChangeAspect="1" noChangeArrowheads="1"/>
          </p:cNvPicPr>
          <p:nvPr/>
        </p:nvPicPr>
        <p:blipFill>
          <a:blip r:embed="rId5" cstate="print"/>
          <a:srcRect/>
          <a:stretch>
            <a:fillRect/>
          </a:stretch>
        </p:blipFill>
        <p:spPr bwMode="auto">
          <a:xfrm>
            <a:off x="0" y="5918200"/>
            <a:ext cx="881063" cy="93980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764039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edge">
                                      <p:cBhvr>
                                        <p:cTn id="13" dur="1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edg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edge">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edge">
                                      <p:cBhvr>
                                        <p:cTn id="28" dur="1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56" presetClass="entr" presetSubtype="0" fill="hold" grpId="0" nodeType="clickEffect">
                                  <p:stCondLst>
                                    <p:cond delay="0"/>
                                  </p:stCondLst>
                                  <p:iterate type="lt">
                                    <p:tmPct val="10000"/>
                                  </p:iterate>
                                  <p:childTnLst>
                                    <p:set>
                                      <p:cBhvr>
                                        <p:cTn id="32" dur="1" fill="hold">
                                          <p:stCondLst>
                                            <p:cond delay="0"/>
                                          </p:stCondLst>
                                        </p:cTn>
                                        <p:tgtEl>
                                          <p:spTgt spid="16"/>
                                        </p:tgtEl>
                                        <p:attrNameLst>
                                          <p:attrName>style.visibility</p:attrName>
                                        </p:attrNameLst>
                                      </p:cBhvr>
                                      <p:to>
                                        <p:strVal val="visible"/>
                                      </p:to>
                                    </p:set>
                                    <p:anim by="(-#ppt_w*2)" calcmode="lin" valueType="num">
                                      <p:cBhvr rctx="PPT">
                                        <p:cTn id="33" dur="500" autoRev="1" fill="hold">
                                          <p:stCondLst>
                                            <p:cond delay="0"/>
                                          </p:stCondLst>
                                        </p:cTn>
                                        <p:tgtEl>
                                          <p:spTgt spid="16"/>
                                        </p:tgtEl>
                                        <p:attrNameLst>
                                          <p:attrName>ppt_w</p:attrName>
                                        </p:attrNameLst>
                                      </p:cBhvr>
                                    </p:anim>
                                    <p:anim by="(#ppt_w*0.50)" calcmode="lin" valueType="num">
                                      <p:cBhvr>
                                        <p:cTn id="34" dur="500" decel="50000" autoRev="1" fill="hold">
                                          <p:stCondLst>
                                            <p:cond delay="0"/>
                                          </p:stCondLst>
                                        </p:cTn>
                                        <p:tgtEl>
                                          <p:spTgt spid="16"/>
                                        </p:tgtEl>
                                        <p:attrNameLst>
                                          <p:attrName>ppt_x</p:attrName>
                                        </p:attrNameLst>
                                      </p:cBhvr>
                                    </p:anim>
                                    <p:anim from="(-#ppt_h/2)" to="(#ppt_y)" calcmode="lin" valueType="num">
                                      <p:cBhvr>
                                        <p:cTn id="35" dur="1000" fill="hold">
                                          <p:stCondLst>
                                            <p:cond delay="0"/>
                                          </p:stCondLst>
                                        </p:cTn>
                                        <p:tgtEl>
                                          <p:spTgt spid="16"/>
                                        </p:tgtEl>
                                        <p:attrNameLst>
                                          <p:attrName>ppt_y</p:attrName>
                                        </p:attrNameLst>
                                      </p:cBhvr>
                                    </p:anim>
                                    <p:animRot by="21600000">
                                      <p:cBhvr>
                                        <p:cTn id="36" dur="10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51520" y="908720"/>
            <a:ext cx="8712968" cy="5909310"/>
          </a:xfrm>
          <a:prstGeom prst="rect">
            <a:avLst/>
          </a:prstGeom>
          <a:noFill/>
          <a:ln w="6350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p:spPr>
        <p:txBody>
          <a:bodyPr>
            <a:spAutoFit/>
          </a:bodyPr>
          <a:lstStyle/>
          <a:p>
            <a:pPr>
              <a:buClr>
                <a:srgbClr val="FF00FF"/>
              </a:buClr>
              <a:buFont typeface="Wingdings" pitchFamily="2" charset="2"/>
              <a:buChar char="ü"/>
              <a:defRPr/>
            </a:pPr>
            <a:endParaRPr lang="en-US" altLang="ja-JP" dirty="0">
              <a:latin typeface="AR P丸ゴシック体M" pitchFamily="50" charset="-128"/>
              <a:ea typeface="AR P丸ゴシック体M" pitchFamily="50" charset="-128"/>
            </a:endParaRPr>
          </a:p>
          <a:p>
            <a:pPr>
              <a:buClr>
                <a:srgbClr val="FF00FF"/>
              </a:buClr>
              <a:buFont typeface="Wingdings" pitchFamily="2" charset="2"/>
              <a:buChar char="ü"/>
              <a:defRPr/>
            </a:pPr>
            <a:r>
              <a:rPr lang="ja-JP" altLang="en-US" b="1" dirty="0">
                <a:latin typeface="AR P丸ゴシック体M" pitchFamily="50" charset="-128"/>
                <a:ea typeface="AR P丸ゴシック体M" pitchFamily="50" charset="-128"/>
              </a:rPr>
              <a:t>　現場の問題を自己完結しない。問題の共有化。単一職種の限界。</a:t>
            </a:r>
            <a:endParaRPr lang="en-US" altLang="ja-JP" b="1" dirty="0">
              <a:latin typeface="AR P丸ゴシック体M" pitchFamily="50" charset="-128"/>
              <a:ea typeface="AR P丸ゴシック体M" pitchFamily="50" charset="-128"/>
            </a:endParaRPr>
          </a:p>
          <a:p>
            <a:pPr>
              <a:buClr>
                <a:srgbClr val="FF00FF"/>
              </a:buClr>
              <a:defRPr/>
            </a:pPr>
            <a:endParaRPr lang="en-US" altLang="ja-JP" b="1" dirty="0">
              <a:latin typeface="AR P丸ゴシック体M" pitchFamily="50" charset="-128"/>
              <a:ea typeface="AR P丸ゴシック体M" pitchFamily="50" charset="-128"/>
            </a:endParaRPr>
          </a:p>
          <a:p>
            <a:pPr>
              <a:buClr>
                <a:srgbClr val="FF00FF"/>
              </a:buClr>
              <a:buFont typeface="Wingdings" pitchFamily="2" charset="2"/>
              <a:buChar char="ü"/>
              <a:defRPr/>
            </a:pPr>
            <a:r>
              <a:rPr lang="ja-JP" altLang="en-US" b="1" dirty="0">
                <a:latin typeface="AR P丸ゴシック体M" pitchFamily="50" charset="-128"/>
                <a:ea typeface="AR P丸ゴシック体M" pitchFamily="50" charset="-128"/>
              </a:rPr>
              <a:t>　あくまでも「事例」「事実」にこだわる。　資料化して表現していく。</a:t>
            </a:r>
            <a:endParaRPr lang="en-US" altLang="ja-JP" b="1" dirty="0">
              <a:latin typeface="AR P丸ゴシック体M" pitchFamily="50" charset="-128"/>
              <a:ea typeface="AR P丸ゴシック体M" pitchFamily="50" charset="-128"/>
            </a:endParaRPr>
          </a:p>
          <a:p>
            <a:pPr>
              <a:defRPr/>
            </a:pPr>
            <a:r>
              <a:rPr lang="ja-JP" altLang="en-US" b="1" dirty="0">
                <a:latin typeface="AR P丸ゴシック体M" pitchFamily="50" charset="-128"/>
                <a:ea typeface="AR P丸ゴシック体M" pitchFamily="50" charset="-128"/>
              </a:rPr>
              <a:t>　　感情的な批判や単純な文句を繰り返すだけでは、現場は何も変わらない。</a:t>
            </a:r>
            <a:endParaRPr lang="en-US" altLang="ja-JP" b="1" dirty="0">
              <a:latin typeface="AR P丸ゴシック体M" pitchFamily="50" charset="-128"/>
              <a:ea typeface="AR P丸ゴシック体M" pitchFamily="50" charset="-128"/>
            </a:endParaRPr>
          </a:p>
          <a:p>
            <a:pPr>
              <a:defRPr/>
            </a:pPr>
            <a:endParaRPr lang="en-US" altLang="ja-JP" b="1" dirty="0">
              <a:latin typeface="AR P丸ゴシック体M" pitchFamily="50" charset="-128"/>
              <a:ea typeface="AR P丸ゴシック体M" pitchFamily="50" charset="-128"/>
            </a:endParaRPr>
          </a:p>
          <a:p>
            <a:pPr>
              <a:buClr>
                <a:srgbClr val="CC00CC"/>
              </a:buClr>
              <a:buFont typeface="Wingdings" pitchFamily="2" charset="2"/>
              <a:buChar char="ü"/>
              <a:defRPr/>
            </a:pPr>
            <a:r>
              <a:rPr lang="ja-JP" altLang="en-US" b="1" dirty="0">
                <a:latin typeface="AR P丸ゴシック体M" pitchFamily="50" charset="-128"/>
                <a:ea typeface="AR P丸ゴシック体M" pitchFamily="50" charset="-128"/>
              </a:rPr>
              <a:t>　相手の意見を否定しない。現場で起こった（起きている）問題の犯人捜しをしない。</a:t>
            </a:r>
            <a:endParaRPr lang="en-US" altLang="ja-JP" b="1" dirty="0">
              <a:latin typeface="AR P丸ゴシック体M" pitchFamily="50" charset="-128"/>
              <a:ea typeface="AR P丸ゴシック体M" pitchFamily="50" charset="-128"/>
            </a:endParaRPr>
          </a:p>
          <a:p>
            <a:pPr>
              <a:buClr>
                <a:srgbClr val="CC00CC"/>
              </a:buClr>
              <a:defRPr/>
            </a:pPr>
            <a:r>
              <a:rPr lang="ja-JP" altLang="en-US" b="1" dirty="0">
                <a:latin typeface="AR P丸ゴシック体M" pitchFamily="50" charset="-128"/>
                <a:ea typeface="AR P丸ゴシック体M" pitchFamily="50" charset="-128"/>
              </a:rPr>
              <a:t>　　問題解決のために「私（私たち）は何ができるか」を考える。</a:t>
            </a:r>
            <a:endParaRPr lang="en-US" altLang="ja-JP" b="1" dirty="0">
              <a:latin typeface="AR P丸ゴシック体M" pitchFamily="50" charset="-128"/>
              <a:ea typeface="AR P丸ゴシック体M" pitchFamily="50" charset="-128"/>
            </a:endParaRPr>
          </a:p>
          <a:p>
            <a:pPr>
              <a:buClr>
                <a:srgbClr val="CC00CC"/>
              </a:buClr>
              <a:defRPr/>
            </a:pPr>
            <a:endParaRPr lang="en-US" altLang="ja-JP" b="1" dirty="0">
              <a:latin typeface="AR P丸ゴシック体M" pitchFamily="50" charset="-128"/>
              <a:ea typeface="AR P丸ゴシック体M" pitchFamily="50" charset="-128"/>
            </a:endParaRPr>
          </a:p>
          <a:p>
            <a:pPr>
              <a:buClr>
                <a:srgbClr val="CC00CC"/>
              </a:buClr>
              <a:buFont typeface="Wingdings" pitchFamily="2" charset="2"/>
              <a:buChar char="ü"/>
              <a:defRPr/>
            </a:pPr>
            <a:r>
              <a:rPr lang="ja-JP" altLang="en-US" b="1" dirty="0">
                <a:latin typeface="AR P丸ゴシック体M" pitchFamily="50" charset="-128"/>
                <a:ea typeface="AR P丸ゴシック体M" pitchFamily="50" charset="-128"/>
              </a:rPr>
              <a:t>　相手の機能（専門性）が活かされるために、私（私たち）はどう</a:t>
            </a:r>
            <a:r>
              <a:rPr lang="ja-JP" altLang="en-US" b="1" dirty="0" smtClean="0">
                <a:latin typeface="AR P丸ゴシック体M" pitchFamily="50" charset="-128"/>
                <a:ea typeface="AR P丸ゴシック体M" pitchFamily="50" charset="-128"/>
              </a:rPr>
              <a:t>あればいいか考える。</a:t>
            </a:r>
            <a:endParaRPr lang="en-US" altLang="ja-JP" b="1" dirty="0">
              <a:latin typeface="AR P丸ゴシック体M" pitchFamily="50" charset="-128"/>
              <a:ea typeface="AR P丸ゴシック体M" pitchFamily="50" charset="-128"/>
            </a:endParaRPr>
          </a:p>
          <a:p>
            <a:pPr>
              <a:buClr>
                <a:srgbClr val="CC00CC"/>
              </a:buClr>
              <a:defRPr/>
            </a:pPr>
            <a:r>
              <a:rPr lang="ja-JP" altLang="en-US" b="1" dirty="0">
                <a:latin typeface="AR P丸ゴシック体M" pitchFamily="50" charset="-128"/>
                <a:ea typeface="AR P丸ゴシック体M" pitchFamily="50" charset="-128"/>
              </a:rPr>
              <a:t>　　自分たちのテリトリーを守ること　＝　専門性ではない</a:t>
            </a:r>
            <a:endParaRPr lang="en-US" altLang="ja-JP" b="1" dirty="0">
              <a:latin typeface="AR P丸ゴシック体M" pitchFamily="50" charset="-128"/>
              <a:ea typeface="AR P丸ゴシック体M" pitchFamily="50" charset="-128"/>
            </a:endParaRPr>
          </a:p>
          <a:p>
            <a:pPr>
              <a:buClr>
                <a:srgbClr val="CC00CC"/>
              </a:buClr>
              <a:defRPr/>
            </a:pPr>
            <a:endParaRPr lang="en-US" altLang="ja-JP" b="1" dirty="0">
              <a:latin typeface="AR P丸ゴシック体M" pitchFamily="50" charset="-128"/>
              <a:ea typeface="AR P丸ゴシック体M" pitchFamily="50" charset="-128"/>
            </a:endParaRPr>
          </a:p>
          <a:p>
            <a:pPr>
              <a:buClr>
                <a:srgbClr val="CC00CC"/>
              </a:buClr>
              <a:buFont typeface="Wingdings" pitchFamily="2" charset="2"/>
              <a:buChar char="ü"/>
              <a:defRPr/>
            </a:pPr>
            <a:r>
              <a:rPr lang="ja-JP" altLang="en-US" b="1" dirty="0">
                <a:latin typeface="AR P丸ゴシック体M" pitchFamily="50" charset="-128"/>
                <a:ea typeface="AR P丸ゴシック体M" pitchFamily="50" charset="-128"/>
              </a:rPr>
              <a:t>　「連携」は人間関係づくりである。</a:t>
            </a:r>
            <a:endParaRPr lang="en-US" altLang="ja-JP" b="1" dirty="0">
              <a:latin typeface="AR P丸ゴシック体M" pitchFamily="50" charset="-128"/>
              <a:ea typeface="AR P丸ゴシック体M" pitchFamily="50" charset="-128"/>
            </a:endParaRPr>
          </a:p>
          <a:p>
            <a:pPr>
              <a:buClr>
                <a:srgbClr val="CC00CC"/>
              </a:buClr>
              <a:defRPr/>
            </a:pPr>
            <a:r>
              <a:rPr lang="ja-JP" altLang="en-US" b="1" dirty="0">
                <a:latin typeface="AR P丸ゴシック体M" pitchFamily="50" charset="-128"/>
                <a:ea typeface="AR P丸ゴシック体M" pitchFamily="50" charset="-128"/>
              </a:rPr>
              <a:t>　　組織、機関の話ではなく、ひとりひとり個人の質を上げること</a:t>
            </a:r>
            <a:endParaRPr lang="en-US" altLang="ja-JP" b="1" dirty="0">
              <a:latin typeface="AR P丸ゴシック体M" pitchFamily="50" charset="-128"/>
              <a:ea typeface="AR P丸ゴシック体M" pitchFamily="50" charset="-128"/>
            </a:endParaRPr>
          </a:p>
          <a:p>
            <a:pPr>
              <a:buClr>
                <a:srgbClr val="CC00CC"/>
              </a:buClr>
              <a:defRPr/>
            </a:pPr>
            <a:endParaRPr lang="en-US" altLang="ja-JP" b="1" dirty="0">
              <a:latin typeface="AR P丸ゴシック体M" pitchFamily="50" charset="-128"/>
              <a:ea typeface="AR P丸ゴシック体M" pitchFamily="50" charset="-128"/>
            </a:endParaRPr>
          </a:p>
          <a:p>
            <a:pPr>
              <a:buClr>
                <a:srgbClr val="CC00CC"/>
              </a:buClr>
              <a:buFont typeface="Wingdings" pitchFamily="2" charset="2"/>
              <a:buChar char="ü"/>
              <a:defRPr/>
            </a:pPr>
            <a:r>
              <a:rPr lang="ja-JP" altLang="en-US" b="1" dirty="0">
                <a:latin typeface="AR P丸ゴシック体M" pitchFamily="50" charset="-128"/>
                <a:ea typeface="AR P丸ゴシック体M" pitchFamily="50" charset="-128"/>
              </a:rPr>
              <a:t>　活動の基本（軸）</a:t>
            </a:r>
            <a:r>
              <a:rPr lang="ja-JP" altLang="en-US" b="1" dirty="0" smtClean="0">
                <a:latin typeface="AR P丸ゴシック体M" pitchFamily="50" charset="-128"/>
                <a:ea typeface="AR P丸ゴシック体M" pitchFamily="50" charset="-128"/>
              </a:rPr>
              <a:t>は　‘</a:t>
            </a:r>
            <a:r>
              <a:rPr lang="ja-JP" altLang="en-US" b="1" dirty="0">
                <a:latin typeface="AR P丸ゴシック体M" pitchFamily="50" charset="-128"/>
                <a:ea typeface="AR P丸ゴシック体M" pitchFamily="50" charset="-128"/>
              </a:rPr>
              <a:t>患者中心</a:t>
            </a:r>
            <a:r>
              <a:rPr lang="ja-JP" altLang="en-US" b="1" dirty="0" smtClean="0">
                <a:latin typeface="AR P丸ゴシック体M" pitchFamily="50" charset="-128"/>
                <a:ea typeface="AR P丸ゴシック体M" pitchFamily="50" charset="-128"/>
              </a:rPr>
              <a:t>’　‘</a:t>
            </a:r>
            <a:r>
              <a:rPr lang="ja-JP" altLang="en-US" b="1" dirty="0">
                <a:latin typeface="AR P丸ゴシック体M" pitchFamily="50" charset="-128"/>
                <a:ea typeface="AR P丸ゴシック体M" pitchFamily="50" charset="-128"/>
              </a:rPr>
              <a:t>まちづくり’</a:t>
            </a:r>
            <a:endParaRPr lang="en-US" altLang="ja-JP" b="1" dirty="0">
              <a:latin typeface="AR P丸ゴシック体M" pitchFamily="50" charset="-128"/>
              <a:ea typeface="AR P丸ゴシック体M" pitchFamily="50" charset="-128"/>
            </a:endParaRPr>
          </a:p>
          <a:p>
            <a:pPr>
              <a:buClr>
                <a:srgbClr val="CC00CC"/>
              </a:buClr>
              <a:defRPr/>
            </a:pPr>
            <a:endParaRPr lang="en-US" altLang="ja-JP" b="1" dirty="0">
              <a:latin typeface="AR P丸ゴシック体M" pitchFamily="50" charset="-128"/>
              <a:ea typeface="AR P丸ゴシック体M" pitchFamily="50" charset="-128"/>
            </a:endParaRPr>
          </a:p>
          <a:p>
            <a:pPr>
              <a:buClr>
                <a:srgbClr val="FF00FF"/>
              </a:buClr>
              <a:buFont typeface="Wingdings" pitchFamily="2" charset="2"/>
              <a:buChar char="ü"/>
              <a:defRPr/>
            </a:pPr>
            <a:r>
              <a:rPr lang="ja-JP" altLang="en-US" b="1" dirty="0">
                <a:latin typeface="AR P丸ゴシック体M" pitchFamily="50" charset="-128"/>
                <a:ea typeface="AR P丸ゴシック体M" pitchFamily="50" charset="-128"/>
              </a:rPr>
              <a:t>　今までの研究会は、どちらかというと「医療」</a:t>
            </a:r>
            <a:endParaRPr lang="en-US" altLang="ja-JP" b="1" dirty="0">
              <a:latin typeface="AR P丸ゴシック体M" pitchFamily="50" charset="-128"/>
              <a:ea typeface="AR P丸ゴシック体M" pitchFamily="50" charset="-128"/>
            </a:endParaRPr>
          </a:p>
          <a:p>
            <a:pPr>
              <a:defRPr/>
            </a:pPr>
            <a:r>
              <a:rPr lang="ja-JP" altLang="en-US" b="1" dirty="0">
                <a:latin typeface="AR P丸ゴシック体M" pitchFamily="50" charset="-128"/>
                <a:ea typeface="AR P丸ゴシック体M" pitchFamily="50" charset="-128"/>
              </a:rPr>
              <a:t>　　「患者や家族」の視点　「患者や家族」はこの連携をどう受け止めているか　</a:t>
            </a:r>
            <a:endParaRPr lang="en-US" altLang="ja-JP" b="1" dirty="0">
              <a:latin typeface="AR P丸ゴシック体M" pitchFamily="50" charset="-128"/>
              <a:ea typeface="AR P丸ゴシック体M" pitchFamily="50" charset="-128"/>
            </a:endParaRPr>
          </a:p>
          <a:p>
            <a:pPr>
              <a:defRPr/>
            </a:pPr>
            <a:r>
              <a:rPr lang="ja-JP" altLang="en-US" b="1" dirty="0">
                <a:latin typeface="AR P丸ゴシック体M" pitchFamily="50" charset="-128"/>
                <a:ea typeface="AR P丸ゴシック体M" pitchFamily="50" charset="-128"/>
              </a:rPr>
              <a:t>　　共通言語？　　在宅支援に活用できる情報が繋がっているか？</a:t>
            </a:r>
            <a:endParaRPr lang="en-US" altLang="ja-JP" b="1" dirty="0">
              <a:latin typeface="AR P丸ゴシック体M" pitchFamily="50" charset="-128"/>
              <a:ea typeface="AR P丸ゴシック体M" pitchFamily="50" charset="-128"/>
            </a:endParaRPr>
          </a:p>
          <a:p>
            <a:pPr>
              <a:defRPr/>
            </a:pPr>
            <a:r>
              <a:rPr lang="ja-JP" altLang="en-US" dirty="0">
                <a:latin typeface="AR P丸ゴシック体M" pitchFamily="50" charset="-128"/>
                <a:ea typeface="AR P丸ゴシック体M" pitchFamily="50" charset="-128"/>
              </a:rPr>
              <a:t>　　</a:t>
            </a:r>
          </a:p>
        </p:txBody>
      </p:sp>
      <p:sp>
        <p:nvSpPr>
          <p:cNvPr id="3" name="正方形/長方形 2"/>
          <p:cNvSpPr/>
          <p:nvPr/>
        </p:nvSpPr>
        <p:spPr>
          <a:xfrm>
            <a:off x="214282" y="81298"/>
            <a:ext cx="8762335" cy="769441"/>
          </a:xfrm>
          <a:prstGeom prst="rect">
            <a:avLst/>
          </a:prstGeom>
          <a:noFill/>
          <a:ln>
            <a:solidFill>
              <a:schemeClr val="accent6">
                <a:lumMod val="60000"/>
                <a:lumOff val="40000"/>
              </a:schemeClr>
            </a:solidFill>
          </a:ln>
          <a:effectLst>
            <a:outerShdw blurRad="50800" dist="38100" dir="5400000" algn="t" rotWithShape="0">
              <a:prstClr val="black">
                <a:alpha val="40000"/>
              </a:prstClr>
            </a:outerShdw>
          </a:effectLst>
        </p:spPr>
        <p:txBody>
          <a:bodyPr anchor="ct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ja-JP" altLang="en-US"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 P丸ゴシック体M" pitchFamily="50" charset="-128"/>
                <a:ea typeface="AR P丸ゴシック体M" pitchFamily="50" charset="-128"/>
              </a:rPr>
              <a:t>地域多職種</a:t>
            </a:r>
            <a:r>
              <a:rPr lang="ja-JP" altLang="en-US" sz="4400" b="1" dirty="0" smtClean="0">
                <a:ln w="11430"/>
                <a:solidFill>
                  <a:srgbClr val="FF00FF"/>
                </a:solidFill>
                <a:effectLst>
                  <a:outerShdw blurRad="50800" dist="39000" dir="5460000" algn="tl">
                    <a:srgbClr val="000000">
                      <a:alpha val="38000"/>
                    </a:srgbClr>
                  </a:outerShdw>
                </a:effectLst>
                <a:latin typeface="AR P丸ゴシック体M" pitchFamily="50" charset="-128"/>
                <a:ea typeface="AR P丸ゴシック体M" pitchFamily="50" charset="-128"/>
              </a:rPr>
              <a:t>連携</a:t>
            </a:r>
            <a:r>
              <a:rPr lang="ja-JP" alt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 P丸ゴシック体M" pitchFamily="50" charset="-128"/>
                <a:ea typeface="AR P丸ゴシック体M" pitchFamily="50" charset="-128"/>
              </a:rPr>
              <a:t>を考える時・・・</a:t>
            </a:r>
          </a:p>
        </p:txBody>
      </p:sp>
    </p:spTree>
    <p:extLst>
      <p:ext uri="{BB962C8B-B14F-4D97-AF65-F5344CB8AC3E}">
        <p14:creationId xmlns:p14="http://schemas.microsoft.com/office/powerpoint/2010/main" val="705981944"/>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三方よしH220218\DSC02051.JPG"/>
          <p:cNvPicPr>
            <a:picLocks noChangeAspect="1" noChangeArrowheads="1"/>
          </p:cNvPicPr>
          <p:nvPr/>
        </p:nvPicPr>
        <p:blipFill>
          <a:blip r:embed="rId3" cstate="print"/>
          <a:srcRect/>
          <a:stretch>
            <a:fillRect/>
          </a:stretch>
        </p:blipFill>
        <p:spPr bwMode="auto">
          <a:xfrm>
            <a:off x="2555776" y="1988840"/>
            <a:ext cx="4176464" cy="2952328"/>
          </a:xfrm>
          <a:prstGeom prst="ellipse">
            <a:avLst/>
          </a:prstGeom>
          <a:noFill/>
        </p:spPr>
      </p:pic>
      <p:sp>
        <p:nvSpPr>
          <p:cNvPr id="5" name="正方形/長方形 4"/>
          <p:cNvSpPr/>
          <p:nvPr/>
        </p:nvSpPr>
        <p:spPr>
          <a:xfrm>
            <a:off x="2771802" y="2708920"/>
            <a:ext cx="3888433" cy="1872208"/>
          </a:xfrm>
          <a:prstGeom prst="rect">
            <a:avLst/>
          </a:prstGeom>
          <a:noFill/>
        </p:spPr>
        <p:txBody>
          <a:bodyPr spcFirstLastPara="1" wrap="none">
            <a:prstTxWarp prst="textArchDown">
              <a:avLst>
                <a:gd name="adj" fmla="val 21510412"/>
              </a:avLst>
            </a:prstTxWarp>
            <a:spAutoFit/>
          </a:bodyPr>
          <a:lstStyle/>
          <a:p>
            <a:pPr algn="ctr">
              <a:defRPr/>
            </a:pPr>
            <a:r>
              <a:rPr lang="ja-JP" alt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rPr>
              <a:t>顔の見える関係</a:t>
            </a:r>
          </a:p>
        </p:txBody>
      </p:sp>
      <p:sp>
        <p:nvSpPr>
          <p:cNvPr id="6" name="正方形/長方形 5"/>
          <p:cNvSpPr/>
          <p:nvPr/>
        </p:nvSpPr>
        <p:spPr>
          <a:xfrm>
            <a:off x="0" y="6165304"/>
            <a:ext cx="9144000" cy="524421"/>
          </a:xfrm>
          <a:prstGeom prst="rect">
            <a:avLst/>
          </a:prstGeom>
        </p:spPr>
        <p:txBody>
          <a:bodyPr wrap="square">
            <a:spAutoFit/>
          </a:bodyPr>
          <a:lstStyle/>
          <a:p>
            <a:pPr algn="ctr" eaLnBrk="0" hangingPunct="0">
              <a:defRPr/>
            </a:pPr>
            <a:r>
              <a:rPr kumimoji="0" lang="ja-JP" altLang="en-US" sz="2800" b="1" dirty="0">
                <a:solidFill>
                  <a:srgbClr val="FFFF00"/>
                </a:solidFill>
                <a:effectLst>
                  <a:outerShdw blurRad="38100" dist="38100" dir="2700000" algn="tl">
                    <a:srgbClr val="000000">
                      <a:alpha val="43137"/>
                    </a:srgbClr>
                  </a:outerShdw>
                </a:effectLst>
                <a:latin typeface="AR P丸ゴシック体M" pitchFamily="50" charset="-128"/>
                <a:ea typeface="AR P丸ゴシック体M" pitchFamily="50" charset="-128"/>
              </a:rPr>
              <a:t>仲間のモチベーションアップ　＝　ケアの質の向上</a:t>
            </a:r>
            <a:endParaRPr kumimoji="0" lang="en-US" altLang="ja-JP" sz="2400" b="1" dirty="0">
              <a:solidFill>
                <a:srgbClr val="FFFF00"/>
              </a:solidFill>
              <a:effectLst>
                <a:outerShdw blurRad="38100" dist="38100" dir="2700000" algn="tl">
                  <a:srgbClr val="000000">
                    <a:alpha val="43137"/>
                  </a:srgbClr>
                </a:outerShdw>
              </a:effectLst>
              <a:latin typeface="AR P丸ゴシック体M" pitchFamily="50" charset="-128"/>
              <a:ea typeface="AR P丸ゴシック体M" pitchFamily="50" charset="-128"/>
            </a:endParaRPr>
          </a:p>
        </p:txBody>
      </p:sp>
      <p:sp>
        <p:nvSpPr>
          <p:cNvPr id="48133" name="ホームベース 8"/>
          <p:cNvSpPr>
            <a:spLocks noChangeArrowheads="1"/>
          </p:cNvSpPr>
          <p:nvPr/>
        </p:nvSpPr>
        <p:spPr bwMode="auto">
          <a:xfrm rot="-5400000">
            <a:off x="3893629" y="1947404"/>
            <a:ext cx="1428750" cy="7128792"/>
          </a:xfrm>
          <a:prstGeom prst="homePlate">
            <a:avLst>
              <a:gd name="adj" fmla="val 33380"/>
            </a:avLst>
          </a:prstGeom>
          <a:solidFill>
            <a:srgbClr val="CCFF99"/>
          </a:solidFill>
          <a:ln w="9525" algn="ctr">
            <a:solidFill>
              <a:srgbClr val="00B050"/>
            </a:solidFill>
            <a:round/>
            <a:headEnd/>
            <a:tailEnd/>
          </a:ln>
        </p:spPr>
        <p:txBody>
          <a:bodyPr/>
          <a:lstStyle/>
          <a:p>
            <a:pPr eaLnBrk="0" hangingPunct="0"/>
            <a:endParaRPr kumimoji="0" lang="ja-JP" altLang="en-US" i="1"/>
          </a:p>
        </p:txBody>
      </p:sp>
      <p:sp>
        <p:nvSpPr>
          <p:cNvPr id="48134" name="テキスト ボックス 9"/>
          <p:cNvSpPr txBox="1">
            <a:spLocks noChangeArrowheads="1"/>
          </p:cNvSpPr>
          <p:nvPr/>
        </p:nvSpPr>
        <p:spPr bwMode="auto">
          <a:xfrm>
            <a:off x="1043608" y="5300663"/>
            <a:ext cx="7056784" cy="707886"/>
          </a:xfrm>
          <a:prstGeom prst="rect">
            <a:avLst/>
          </a:prstGeom>
          <a:noFill/>
          <a:ln w="9525">
            <a:noFill/>
            <a:miter lim="800000"/>
            <a:headEnd/>
            <a:tailEnd/>
          </a:ln>
        </p:spPr>
        <p:txBody>
          <a:bodyPr wrap="square">
            <a:spAutoFit/>
          </a:bodyPr>
          <a:lstStyle/>
          <a:p>
            <a:pPr>
              <a:buFont typeface="Wingdings" pitchFamily="2" charset="2"/>
              <a:buChar char="u"/>
            </a:pPr>
            <a:r>
              <a:rPr lang="ja-JP" altLang="en-US" sz="2000" b="1" i="1" dirty="0"/>
              <a:t>　</a:t>
            </a:r>
            <a:r>
              <a:rPr lang="ja-JP" altLang="en-US" sz="2000" b="1" i="1" dirty="0">
                <a:latin typeface="AR P丸ゴシック体M" pitchFamily="50" charset="-128"/>
                <a:ea typeface="AR P丸ゴシック体M" pitchFamily="50" charset="-128"/>
              </a:rPr>
              <a:t>維持期がバーンアウトしないようにみんなが考える！</a:t>
            </a:r>
            <a:endParaRPr lang="en-US" altLang="ja-JP" sz="2000" b="1" i="1" dirty="0">
              <a:latin typeface="AR P丸ゴシック体M" pitchFamily="50" charset="-128"/>
              <a:ea typeface="AR P丸ゴシック体M" pitchFamily="50" charset="-128"/>
            </a:endParaRPr>
          </a:p>
          <a:p>
            <a:pPr>
              <a:buFont typeface="Wingdings" pitchFamily="2" charset="2"/>
              <a:buChar char="u"/>
            </a:pPr>
            <a:r>
              <a:rPr lang="ja-JP" altLang="en-US" sz="2000" b="1" i="1" dirty="0">
                <a:latin typeface="AR P丸ゴシック体M" pitchFamily="50" charset="-128"/>
                <a:ea typeface="AR P丸ゴシック体M" pitchFamily="50" charset="-128"/>
              </a:rPr>
              <a:t>　楽しないといけないのは、維持期</a:t>
            </a:r>
          </a:p>
        </p:txBody>
      </p:sp>
      <p:sp>
        <p:nvSpPr>
          <p:cNvPr id="55303" name="テキスト ボックス 10"/>
          <p:cNvSpPr txBox="1">
            <a:spLocks noChangeArrowheads="1"/>
          </p:cNvSpPr>
          <p:nvPr/>
        </p:nvSpPr>
        <p:spPr bwMode="auto">
          <a:xfrm>
            <a:off x="467544" y="260350"/>
            <a:ext cx="8083303" cy="461665"/>
          </a:xfrm>
          <a:prstGeom prst="rect">
            <a:avLst/>
          </a:prstGeom>
          <a:noFill/>
          <a:ln w="9525">
            <a:noFill/>
            <a:miter lim="800000"/>
            <a:headEnd/>
            <a:tailEnd/>
          </a:ln>
        </p:spPr>
        <p:txBody>
          <a:bodyPr wrap="none">
            <a:spAutoFit/>
          </a:bodyPr>
          <a:lstStyle/>
          <a:p>
            <a:pPr>
              <a:buBlip>
                <a:blip r:embed="rId4"/>
              </a:buBlip>
            </a:pPr>
            <a:r>
              <a:rPr lang="ja-JP" altLang="en-US" sz="2400" dirty="0">
                <a:latin typeface="HGP創英角ｺﾞｼｯｸUB" pitchFamily="50" charset="-128"/>
                <a:ea typeface="HGP創英角ｺﾞｼｯｸUB" pitchFamily="50" charset="-128"/>
              </a:rPr>
              <a:t>　</a:t>
            </a:r>
            <a:r>
              <a:rPr lang="ja-JP" altLang="en-US" sz="2400" b="1" dirty="0">
                <a:latin typeface="AR P丸ゴシック体M" pitchFamily="50" charset="-128"/>
                <a:ea typeface="AR P丸ゴシック体M" pitchFamily="50" charset="-128"/>
              </a:rPr>
              <a:t>患者の変化を機関や職種を超えて喜び合い、共感できる</a:t>
            </a:r>
            <a:endParaRPr lang="en-US" altLang="ja-JP" sz="2400" b="1" dirty="0">
              <a:latin typeface="AR P丸ゴシック体M" pitchFamily="50" charset="-128"/>
              <a:ea typeface="AR P丸ゴシック体M" pitchFamily="50" charset="-128"/>
            </a:endParaRPr>
          </a:p>
        </p:txBody>
      </p:sp>
      <p:sp>
        <p:nvSpPr>
          <p:cNvPr id="55304" name="テキスト ボックス 11"/>
          <p:cNvSpPr txBox="1">
            <a:spLocks noChangeArrowheads="1"/>
          </p:cNvSpPr>
          <p:nvPr/>
        </p:nvSpPr>
        <p:spPr bwMode="auto">
          <a:xfrm>
            <a:off x="179388" y="981075"/>
            <a:ext cx="8706230" cy="830997"/>
          </a:xfrm>
          <a:prstGeom prst="rect">
            <a:avLst/>
          </a:prstGeom>
          <a:noFill/>
          <a:ln w="9525">
            <a:noFill/>
            <a:miter lim="800000"/>
            <a:headEnd/>
            <a:tailEnd/>
          </a:ln>
        </p:spPr>
        <p:txBody>
          <a:bodyPr wrap="none">
            <a:spAutoFit/>
          </a:bodyPr>
          <a:lstStyle/>
          <a:p>
            <a:pPr>
              <a:buBlip>
                <a:blip r:embed="rId4"/>
              </a:buBlip>
            </a:pPr>
            <a:r>
              <a:rPr lang="ja-JP" altLang="en-US" sz="2400" dirty="0">
                <a:latin typeface="HGP創英角ｺﾞｼｯｸUB" pitchFamily="50" charset="-128"/>
                <a:ea typeface="HGP創英角ｺﾞｼｯｸUB" pitchFamily="50" charset="-128"/>
              </a:rPr>
              <a:t>　</a:t>
            </a:r>
            <a:r>
              <a:rPr lang="ja-JP" altLang="en-US" sz="2400" b="1" dirty="0">
                <a:latin typeface="AR P丸ゴシック体M" pitchFamily="50" charset="-128"/>
                <a:ea typeface="AR P丸ゴシック体M" pitchFamily="50" charset="-128"/>
              </a:rPr>
              <a:t>仲間意識が生まれ、持ちつ持たれつの関係</a:t>
            </a:r>
            <a:endParaRPr lang="en-US" altLang="ja-JP" sz="2400" b="1" dirty="0">
              <a:latin typeface="AR P丸ゴシック体M" pitchFamily="50" charset="-128"/>
              <a:ea typeface="AR P丸ゴシック体M" pitchFamily="50" charset="-128"/>
            </a:endParaRPr>
          </a:p>
          <a:p>
            <a:r>
              <a:rPr lang="ja-JP" altLang="en-US" sz="2400" b="1" dirty="0" smtClean="0">
                <a:latin typeface="AR P丸ゴシック体M" pitchFamily="50" charset="-128"/>
                <a:ea typeface="AR P丸ゴシック体M" pitchFamily="50" charset="-128"/>
              </a:rPr>
              <a:t>　　・弱み</a:t>
            </a:r>
            <a:r>
              <a:rPr lang="ja-JP" altLang="en-US" sz="2400" b="1" dirty="0">
                <a:latin typeface="AR P丸ゴシック体M" pitchFamily="50" charset="-128"/>
                <a:ea typeface="AR P丸ゴシック体M" pitchFamily="50" charset="-128"/>
              </a:rPr>
              <a:t>、強みが</a:t>
            </a:r>
            <a:r>
              <a:rPr lang="ja-JP" altLang="en-US" sz="2400" b="1" dirty="0" smtClean="0">
                <a:latin typeface="AR P丸ゴシック体M" pitchFamily="50" charset="-128"/>
                <a:ea typeface="AR P丸ゴシック体M" pitchFamily="50" charset="-128"/>
              </a:rPr>
              <a:t>言い合える・無理</a:t>
            </a:r>
            <a:r>
              <a:rPr lang="ja-JP" altLang="en-US" sz="2400" b="1" dirty="0">
                <a:latin typeface="AR P丸ゴシック体M" pitchFamily="50" charset="-128"/>
                <a:ea typeface="AR P丸ゴシック体M" pitchFamily="50" charset="-128"/>
              </a:rPr>
              <a:t>を</a:t>
            </a:r>
            <a:r>
              <a:rPr lang="ja-JP" altLang="en-US" sz="2400" b="1" dirty="0" smtClean="0">
                <a:latin typeface="AR P丸ゴシック体M" pitchFamily="50" charset="-128"/>
                <a:ea typeface="AR P丸ゴシック体M" pitchFamily="50" charset="-128"/>
              </a:rPr>
              <a:t>頼める・ 助けて</a:t>
            </a:r>
            <a:r>
              <a:rPr lang="ja-JP" altLang="en-US" sz="2400" b="1" dirty="0">
                <a:latin typeface="AR P丸ゴシック体M" pitchFamily="50" charset="-128"/>
                <a:ea typeface="AR P丸ゴシック体M" pitchFamily="50" charset="-128"/>
              </a:rPr>
              <a:t>！と言える</a:t>
            </a:r>
            <a:endParaRPr lang="en-US" altLang="ja-JP" sz="2400" b="1" dirty="0">
              <a:latin typeface="AR P丸ゴシック体M" pitchFamily="50" charset="-128"/>
              <a:ea typeface="AR P丸ゴシック体M" pitchFamily="50" charset="-128"/>
            </a:endParaRPr>
          </a:p>
        </p:txBody>
      </p:sp>
      <p:sp>
        <p:nvSpPr>
          <p:cNvPr id="55305" name="テキスト ボックス 12"/>
          <p:cNvSpPr txBox="1">
            <a:spLocks noChangeArrowheads="1"/>
          </p:cNvSpPr>
          <p:nvPr/>
        </p:nvSpPr>
        <p:spPr bwMode="auto">
          <a:xfrm>
            <a:off x="101004" y="2133600"/>
            <a:ext cx="2598788" cy="830997"/>
          </a:xfrm>
          <a:prstGeom prst="rect">
            <a:avLst/>
          </a:prstGeom>
          <a:noFill/>
          <a:ln w="9525">
            <a:noFill/>
            <a:miter lim="800000"/>
            <a:headEnd/>
            <a:tailEnd/>
          </a:ln>
        </p:spPr>
        <p:txBody>
          <a:bodyPr wrap="none">
            <a:spAutoFit/>
          </a:bodyPr>
          <a:lstStyle/>
          <a:p>
            <a:pPr>
              <a:buBlip>
                <a:blip r:embed="rId4"/>
              </a:buBlip>
            </a:pPr>
            <a:r>
              <a:rPr lang="ja-JP" altLang="en-US" sz="2400" dirty="0">
                <a:latin typeface="HGP創英角ｺﾞｼｯｸUB" pitchFamily="50" charset="-128"/>
                <a:ea typeface="HGP創英角ｺﾞｼｯｸUB" pitchFamily="50" charset="-128"/>
              </a:rPr>
              <a:t>　</a:t>
            </a:r>
            <a:r>
              <a:rPr lang="ja-JP" altLang="en-US" sz="2400" b="1" dirty="0">
                <a:latin typeface="AR P丸ゴシック体M" pitchFamily="50" charset="-128"/>
                <a:ea typeface="AR P丸ゴシック体M" pitchFamily="50" charset="-128"/>
              </a:rPr>
              <a:t>安心して</a:t>
            </a:r>
            <a:endParaRPr lang="en-US" altLang="ja-JP" sz="2400" b="1" dirty="0">
              <a:latin typeface="AR P丸ゴシック体M" pitchFamily="50" charset="-128"/>
              <a:ea typeface="AR P丸ゴシック体M" pitchFamily="50" charset="-128"/>
            </a:endParaRPr>
          </a:p>
          <a:p>
            <a:r>
              <a:rPr lang="ja-JP" altLang="en-US" sz="2400" b="1" dirty="0">
                <a:latin typeface="AR P丸ゴシック体M" pitchFamily="50" charset="-128"/>
                <a:ea typeface="AR P丸ゴシック体M" pitchFamily="50" charset="-128"/>
              </a:rPr>
              <a:t>　　連絡ができる</a:t>
            </a:r>
            <a:endParaRPr lang="en-US" altLang="ja-JP" sz="2400" b="1" dirty="0">
              <a:latin typeface="AR P丸ゴシック体M" pitchFamily="50" charset="-128"/>
              <a:ea typeface="AR P丸ゴシック体M" pitchFamily="50" charset="-128"/>
            </a:endParaRPr>
          </a:p>
        </p:txBody>
      </p:sp>
      <p:sp>
        <p:nvSpPr>
          <p:cNvPr id="55306" name="テキスト ボックス 13"/>
          <p:cNvSpPr txBox="1">
            <a:spLocks noChangeArrowheads="1"/>
          </p:cNvSpPr>
          <p:nvPr/>
        </p:nvSpPr>
        <p:spPr bwMode="auto">
          <a:xfrm>
            <a:off x="107504" y="4110171"/>
            <a:ext cx="2769348" cy="830997"/>
          </a:xfrm>
          <a:prstGeom prst="rect">
            <a:avLst/>
          </a:prstGeom>
          <a:noFill/>
          <a:ln w="9525">
            <a:noFill/>
            <a:miter lim="800000"/>
            <a:headEnd/>
            <a:tailEnd/>
          </a:ln>
        </p:spPr>
        <p:txBody>
          <a:bodyPr wrap="none">
            <a:spAutoFit/>
          </a:bodyPr>
          <a:lstStyle/>
          <a:p>
            <a:pPr>
              <a:buBlip>
                <a:blip r:embed="rId4"/>
              </a:buBlip>
            </a:pPr>
            <a:r>
              <a:rPr lang="ja-JP" altLang="en-US" sz="2400" dirty="0">
                <a:latin typeface="HGP創英角ｺﾞｼｯｸUB" pitchFamily="50" charset="-128"/>
                <a:ea typeface="HGP創英角ｺﾞｼｯｸUB" pitchFamily="50" charset="-128"/>
              </a:rPr>
              <a:t>　</a:t>
            </a:r>
            <a:r>
              <a:rPr lang="ja-JP" altLang="en-US" sz="2400" b="1" dirty="0">
                <a:latin typeface="AR P丸ゴシック体M" pitchFamily="50" charset="-128"/>
                <a:ea typeface="AR P丸ゴシック体M" pitchFamily="50" charset="-128"/>
              </a:rPr>
              <a:t>患者や家族の声</a:t>
            </a:r>
            <a:endParaRPr lang="en-US" altLang="ja-JP" sz="2400" b="1" dirty="0">
              <a:latin typeface="AR P丸ゴシック体M" pitchFamily="50" charset="-128"/>
              <a:ea typeface="AR P丸ゴシック体M" pitchFamily="50" charset="-128"/>
            </a:endParaRPr>
          </a:p>
          <a:p>
            <a:r>
              <a:rPr lang="ja-JP" altLang="en-US" sz="2400" b="1" dirty="0">
                <a:latin typeface="AR P丸ゴシック体M" pitchFamily="50" charset="-128"/>
                <a:ea typeface="AR P丸ゴシック体M" pitchFamily="50" charset="-128"/>
              </a:rPr>
              <a:t>　　を聞ける</a:t>
            </a:r>
            <a:endParaRPr lang="en-US" altLang="ja-JP" sz="2400" b="1" dirty="0">
              <a:latin typeface="AR P丸ゴシック体M" pitchFamily="50" charset="-128"/>
              <a:ea typeface="AR P丸ゴシック体M" pitchFamily="50" charset="-128"/>
            </a:endParaRPr>
          </a:p>
        </p:txBody>
      </p:sp>
      <p:sp>
        <p:nvSpPr>
          <p:cNvPr id="55307" name="テキスト ボックス 14"/>
          <p:cNvSpPr txBox="1">
            <a:spLocks noChangeArrowheads="1"/>
          </p:cNvSpPr>
          <p:nvPr/>
        </p:nvSpPr>
        <p:spPr bwMode="auto">
          <a:xfrm>
            <a:off x="6156176" y="2204864"/>
            <a:ext cx="2795958" cy="1200329"/>
          </a:xfrm>
          <a:prstGeom prst="rect">
            <a:avLst/>
          </a:prstGeom>
          <a:noFill/>
          <a:ln w="9525">
            <a:noFill/>
            <a:miter lim="800000"/>
            <a:headEnd/>
            <a:tailEnd/>
          </a:ln>
        </p:spPr>
        <p:txBody>
          <a:bodyPr wrap="none">
            <a:spAutoFit/>
          </a:bodyPr>
          <a:lstStyle/>
          <a:p>
            <a:pPr>
              <a:buBlip>
                <a:blip r:embed="rId4"/>
              </a:buBlip>
            </a:pPr>
            <a:r>
              <a:rPr lang="ja-JP" altLang="en-US" sz="2400" dirty="0">
                <a:latin typeface="HGP創英角ｺﾞｼｯｸUB" pitchFamily="50" charset="-128"/>
                <a:ea typeface="HGP創英角ｺﾞｼｯｸUB" pitchFamily="50" charset="-128"/>
              </a:rPr>
              <a:t>　</a:t>
            </a:r>
            <a:r>
              <a:rPr lang="ja-JP" altLang="en-US" sz="2400" b="1" dirty="0">
                <a:latin typeface="AR P丸ゴシック体M" pitchFamily="50" charset="-128"/>
                <a:ea typeface="AR P丸ゴシック体M" pitchFamily="50" charset="-128"/>
              </a:rPr>
              <a:t>悩みはみんなで</a:t>
            </a:r>
            <a:endParaRPr lang="en-US" altLang="ja-JP" sz="2400" b="1" dirty="0">
              <a:latin typeface="AR P丸ゴシック体M" pitchFamily="50" charset="-128"/>
              <a:ea typeface="AR P丸ゴシック体M" pitchFamily="50" charset="-128"/>
            </a:endParaRPr>
          </a:p>
          <a:p>
            <a:r>
              <a:rPr lang="ja-JP" altLang="en-US" sz="2400" b="1" dirty="0">
                <a:latin typeface="AR P丸ゴシック体M" pitchFamily="50" charset="-128"/>
                <a:ea typeface="AR P丸ゴシック体M" pitchFamily="50" charset="-128"/>
              </a:rPr>
              <a:t>　</a:t>
            </a:r>
            <a:r>
              <a:rPr lang="ja-JP" altLang="en-US" sz="2400" b="1" dirty="0" smtClean="0">
                <a:latin typeface="AR P丸ゴシック体M" pitchFamily="50" charset="-128"/>
                <a:ea typeface="AR P丸ゴシック体M" pitchFamily="50" charset="-128"/>
              </a:rPr>
              <a:t>　共有</a:t>
            </a:r>
            <a:r>
              <a:rPr lang="ja-JP" altLang="en-US" sz="2400" b="1" dirty="0">
                <a:latin typeface="AR P丸ゴシック体M" pitchFamily="50" charset="-128"/>
                <a:ea typeface="AR P丸ゴシック体M" pitchFamily="50" charset="-128"/>
              </a:rPr>
              <a:t>、知恵を</a:t>
            </a:r>
            <a:endParaRPr lang="en-US" altLang="ja-JP" sz="2400" b="1" dirty="0">
              <a:latin typeface="AR P丸ゴシック体M" pitchFamily="50" charset="-128"/>
              <a:ea typeface="AR P丸ゴシック体M" pitchFamily="50" charset="-128"/>
            </a:endParaRPr>
          </a:p>
          <a:p>
            <a:r>
              <a:rPr lang="ja-JP" altLang="en-US" sz="2400" b="1" dirty="0">
                <a:latin typeface="AR P丸ゴシック体M" pitchFamily="50" charset="-128"/>
                <a:ea typeface="AR P丸ゴシック体M" pitchFamily="50" charset="-128"/>
              </a:rPr>
              <a:t>　</a:t>
            </a:r>
            <a:r>
              <a:rPr lang="ja-JP" altLang="en-US" sz="2400" b="1" dirty="0" smtClean="0">
                <a:latin typeface="AR P丸ゴシック体M" pitchFamily="50" charset="-128"/>
                <a:ea typeface="AR P丸ゴシック体M" pitchFamily="50" charset="-128"/>
              </a:rPr>
              <a:t>　出し合う</a:t>
            </a:r>
            <a:endParaRPr lang="en-US" altLang="ja-JP" sz="2400" b="1" dirty="0">
              <a:latin typeface="AR P丸ゴシック体M" pitchFamily="50" charset="-128"/>
              <a:ea typeface="AR P丸ゴシック体M" pitchFamily="50" charset="-128"/>
            </a:endParaRPr>
          </a:p>
        </p:txBody>
      </p:sp>
    </p:spTree>
    <p:extLst>
      <p:ext uri="{BB962C8B-B14F-4D97-AF65-F5344CB8AC3E}">
        <p14:creationId xmlns:p14="http://schemas.microsoft.com/office/powerpoint/2010/main" val="24365440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5303"/>
                                        </p:tgtEl>
                                        <p:attrNameLst>
                                          <p:attrName>style.visibility</p:attrName>
                                        </p:attrNameLst>
                                      </p:cBhvr>
                                      <p:to>
                                        <p:strVal val="visible"/>
                                      </p:to>
                                    </p:set>
                                    <p:anim calcmode="lin" valueType="num">
                                      <p:cBhvr additive="base">
                                        <p:cTn id="7" dur="1000" fill="hold"/>
                                        <p:tgtEl>
                                          <p:spTgt spid="55303"/>
                                        </p:tgtEl>
                                        <p:attrNameLst>
                                          <p:attrName>ppt_x</p:attrName>
                                        </p:attrNameLst>
                                      </p:cBhvr>
                                      <p:tavLst>
                                        <p:tav tm="0">
                                          <p:val>
                                            <p:strVal val="1+#ppt_w/2"/>
                                          </p:val>
                                        </p:tav>
                                        <p:tav tm="100000">
                                          <p:val>
                                            <p:strVal val="#ppt_x"/>
                                          </p:val>
                                        </p:tav>
                                      </p:tavLst>
                                    </p:anim>
                                    <p:anim calcmode="lin" valueType="num">
                                      <p:cBhvr additive="base">
                                        <p:cTn id="8" dur="1000" fill="hold"/>
                                        <p:tgtEl>
                                          <p:spTgt spid="5530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5304"/>
                                        </p:tgtEl>
                                        <p:attrNameLst>
                                          <p:attrName>style.visibility</p:attrName>
                                        </p:attrNameLst>
                                      </p:cBhvr>
                                      <p:to>
                                        <p:strVal val="visible"/>
                                      </p:to>
                                    </p:set>
                                    <p:anim calcmode="lin" valueType="num">
                                      <p:cBhvr additive="base">
                                        <p:cTn id="13" dur="1000" fill="hold"/>
                                        <p:tgtEl>
                                          <p:spTgt spid="55304"/>
                                        </p:tgtEl>
                                        <p:attrNameLst>
                                          <p:attrName>ppt_x</p:attrName>
                                        </p:attrNameLst>
                                      </p:cBhvr>
                                      <p:tavLst>
                                        <p:tav tm="0">
                                          <p:val>
                                            <p:strVal val="1+#ppt_w/2"/>
                                          </p:val>
                                        </p:tav>
                                        <p:tav tm="100000">
                                          <p:val>
                                            <p:strVal val="#ppt_x"/>
                                          </p:val>
                                        </p:tav>
                                      </p:tavLst>
                                    </p:anim>
                                    <p:anim calcmode="lin" valueType="num">
                                      <p:cBhvr additive="base">
                                        <p:cTn id="14" dur="1000" fill="hold"/>
                                        <p:tgtEl>
                                          <p:spTgt spid="5530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5305"/>
                                        </p:tgtEl>
                                        <p:attrNameLst>
                                          <p:attrName>style.visibility</p:attrName>
                                        </p:attrNameLst>
                                      </p:cBhvr>
                                      <p:to>
                                        <p:strVal val="visible"/>
                                      </p:to>
                                    </p:set>
                                    <p:anim calcmode="lin" valueType="num">
                                      <p:cBhvr additive="base">
                                        <p:cTn id="19" dur="1000" fill="hold"/>
                                        <p:tgtEl>
                                          <p:spTgt spid="55305"/>
                                        </p:tgtEl>
                                        <p:attrNameLst>
                                          <p:attrName>ppt_x</p:attrName>
                                        </p:attrNameLst>
                                      </p:cBhvr>
                                      <p:tavLst>
                                        <p:tav tm="0">
                                          <p:val>
                                            <p:strVal val="0-#ppt_w/2"/>
                                          </p:val>
                                        </p:tav>
                                        <p:tav tm="100000">
                                          <p:val>
                                            <p:strVal val="#ppt_x"/>
                                          </p:val>
                                        </p:tav>
                                      </p:tavLst>
                                    </p:anim>
                                    <p:anim calcmode="lin" valueType="num">
                                      <p:cBhvr additive="base">
                                        <p:cTn id="20" dur="1000" fill="hold"/>
                                        <p:tgtEl>
                                          <p:spTgt spid="5530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5306"/>
                                        </p:tgtEl>
                                        <p:attrNameLst>
                                          <p:attrName>style.visibility</p:attrName>
                                        </p:attrNameLst>
                                      </p:cBhvr>
                                      <p:to>
                                        <p:strVal val="visible"/>
                                      </p:to>
                                    </p:set>
                                    <p:anim calcmode="lin" valueType="num">
                                      <p:cBhvr additive="base">
                                        <p:cTn id="25" dur="1000" fill="hold"/>
                                        <p:tgtEl>
                                          <p:spTgt spid="55306"/>
                                        </p:tgtEl>
                                        <p:attrNameLst>
                                          <p:attrName>ppt_x</p:attrName>
                                        </p:attrNameLst>
                                      </p:cBhvr>
                                      <p:tavLst>
                                        <p:tav tm="0">
                                          <p:val>
                                            <p:strVal val="0-#ppt_w/2"/>
                                          </p:val>
                                        </p:tav>
                                        <p:tav tm="100000">
                                          <p:val>
                                            <p:strVal val="#ppt_x"/>
                                          </p:val>
                                        </p:tav>
                                      </p:tavLst>
                                    </p:anim>
                                    <p:anim calcmode="lin" valueType="num">
                                      <p:cBhvr additive="base">
                                        <p:cTn id="26" dur="1000" fill="hold"/>
                                        <p:tgtEl>
                                          <p:spTgt spid="5530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55307"/>
                                        </p:tgtEl>
                                        <p:attrNameLst>
                                          <p:attrName>style.visibility</p:attrName>
                                        </p:attrNameLst>
                                      </p:cBhvr>
                                      <p:to>
                                        <p:strVal val="visible"/>
                                      </p:to>
                                    </p:set>
                                    <p:anim calcmode="lin" valueType="num">
                                      <p:cBhvr additive="base">
                                        <p:cTn id="31" dur="1000" fill="hold"/>
                                        <p:tgtEl>
                                          <p:spTgt spid="55307"/>
                                        </p:tgtEl>
                                        <p:attrNameLst>
                                          <p:attrName>ppt_x</p:attrName>
                                        </p:attrNameLst>
                                      </p:cBhvr>
                                      <p:tavLst>
                                        <p:tav tm="0">
                                          <p:val>
                                            <p:strVal val="1+#ppt_w/2"/>
                                          </p:val>
                                        </p:tav>
                                        <p:tav tm="100000">
                                          <p:val>
                                            <p:strVal val="#ppt_x"/>
                                          </p:val>
                                        </p:tav>
                                      </p:tavLst>
                                    </p:anim>
                                    <p:anim calcmode="lin" valueType="num">
                                      <p:cBhvr additive="base">
                                        <p:cTn id="32" dur="1000" fill="hold"/>
                                        <p:tgtEl>
                                          <p:spTgt spid="553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3" grpId="0"/>
      <p:bldP spid="55304" grpId="0"/>
      <p:bldP spid="55305" grpId="0"/>
      <p:bldP spid="55306" grpId="0"/>
      <p:bldP spid="5530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チーム永源寺</a:t>
            </a:r>
            <a:endParaRPr kumimoji="1" lang="ja-JP" altLang="en-US" sz="4000" b="1" dirty="0">
              <a:effectLst>
                <a:outerShdw blurRad="38100" dist="38100" dir="2700000" algn="tl">
                  <a:srgbClr val="000000">
                    <a:alpha val="43137"/>
                  </a:srgbClr>
                </a:outerShdw>
              </a:effectLst>
              <a:latin typeface="AR P丸ゴシック体M" pitchFamily="50" charset="-128"/>
              <a:ea typeface="AR P丸ゴシック体M" pitchFamily="50" charset="-128"/>
            </a:endParaRPr>
          </a:p>
        </p:txBody>
      </p:sp>
      <p:sp>
        <p:nvSpPr>
          <p:cNvPr id="3" name="コンテンツ プレースホルダ 2"/>
          <p:cNvSpPr>
            <a:spLocks noGrp="1"/>
          </p:cNvSpPr>
          <p:nvPr>
            <p:ph idx="1"/>
          </p:nvPr>
        </p:nvSpPr>
        <p:spPr/>
        <p:txBody>
          <a:bodyPr/>
          <a:lstStyle/>
          <a:p>
            <a:pPr>
              <a:buBlip>
                <a:blip r:embed="rId3"/>
              </a:buBlip>
            </a:pPr>
            <a:r>
              <a:rPr lang="ja-JP" altLang="en-US" sz="2800" b="1" dirty="0" smtClean="0">
                <a:latin typeface="AR P丸ゴシック体M" pitchFamily="50" charset="-128"/>
                <a:ea typeface="AR P丸ゴシック体M" pitchFamily="50" charset="-128"/>
              </a:rPr>
              <a:t>毎月開催　（第三）月曜日</a:t>
            </a:r>
            <a:endParaRPr lang="en-US" altLang="ja-JP" sz="2800" b="1" dirty="0" smtClean="0">
              <a:latin typeface="AR P丸ゴシック体M" pitchFamily="50" charset="-128"/>
              <a:ea typeface="AR P丸ゴシック体M" pitchFamily="50" charset="-128"/>
            </a:endParaRPr>
          </a:p>
          <a:p>
            <a:pPr>
              <a:buNone/>
            </a:pPr>
            <a:r>
              <a:rPr lang="ja-JP" altLang="en-US" sz="2800" b="1" dirty="0" smtClean="0">
                <a:latin typeface="AR P丸ゴシック体M" pitchFamily="50" charset="-128"/>
                <a:ea typeface="AR P丸ゴシック体M" pitchFamily="50" charset="-128"/>
              </a:rPr>
              <a:t>　　　　　　　１３：００～１４：００</a:t>
            </a:r>
            <a:endParaRPr lang="en-US" altLang="ja-JP" sz="2800" b="1" dirty="0" smtClean="0">
              <a:latin typeface="AR P丸ゴシック体M" pitchFamily="50" charset="-128"/>
              <a:ea typeface="AR P丸ゴシック体M" pitchFamily="50" charset="-128"/>
            </a:endParaRPr>
          </a:p>
          <a:p>
            <a:pPr>
              <a:buBlip>
                <a:blip r:embed="rId3"/>
              </a:buBlip>
            </a:pPr>
            <a:r>
              <a:rPr lang="ja-JP" altLang="en-US" sz="2800" b="1" dirty="0" smtClean="0">
                <a:latin typeface="AR P丸ゴシック体M" pitchFamily="50" charset="-128"/>
                <a:ea typeface="AR P丸ゴシック体M" pitchFamily="50" charset="-128"/>
              </a:rPr>
              <a:t>進行　当番会場担当者</a:t>
            </a:r>
            <a:endParaRPr lang="en-US" altLang="ja-JP" sz="2800" b="1" dirty="0" smtClean="0">
              <a:latin typeface="AR P丸ゴシック体M" pitchFamily="50" charset="-128"/>
              <a:ea typeface="AR P丸ゴシック体M" pitchFamily="50" charset="-128"/>
            </a:endParaRPr>
          </a:p>
          <a:p>
            <a:pPr>
              <a:buBlip>
                <a:blip r:embed="rId3"/>
              </a:buBlip>
            </a:pPr>
            <a:r>
              <a:rPr lang="ja-JP" altLang="en-US" sz="2800" b="1" dirty="0" smtClean="0">
                <a:latin typeface="AR P丸ゴシック体M" pitchFamily="50" charset="-128"/>
                <a:ea typeface="AR P丸ゴシック体M" pitchFamily="50" charset="-128"/>
              </a:rPr>
              <a:t>会場　医療福祉施設の当番持ち回り</a:t>
            </a:r>
            <a:endParaRPr lang="en-US" altLang="ja-JP" sz="2800" b="1" dirty="0" smtClean="0">
              <a:latin typeface="AR P丸ゴシック体M" pitchFamily="50" charset="-128"/>
              <a:ea typeface="AR P丸ゴシック体M" pitchFamily="50" charset="-128"/>
            </a:endParaRPr>
          </a:p>
          <a:p>
            <a:pPr>
              <a:buBlip>
                <a:blip r:embed="rId3"/>
              </a:buBlip>
            </a:pPr>
            <a:r>
              <a:rPr lang="ja-JP" altLang="en-US" sz="2800" b="1" dirty="0" smtClean="0">
                <a:latin typeface="AR P丸ゴシック体M" pitchFamily="50" charset="-128"/>
                <a:ea typeface="AR P丸ゴシック体M" pitchFamily="50" charset="-128"/>
              </a:rPr>
              <a:t>参加職種　</a:t>
            </a:r>
            <a:r>
              <a:rPr lang="ja-JP" altLang="ja-JP" sz="2800" b="1" dirty="0" smtClean="0">
                <a:latin typeface="AR P丸ゴシック体M" pitchFamily="50" charset="-128"/>
                <a:ea typeface="AR P丸ゴシック体M" pitchFamily="50" charset="-128"/>
              </a:rPr>
              <a:t>医師</a:t>
            </a:r>
            <a:r>
              <a:rPr lang="ja-JP" altLang="en-US" sz="2800" b="1" dirty="0" smtClean="0">
                <a:latin typeface="AR P丸ゴシック体M" pitchFamily="50" charset="-128"/>
                <a:ea typeface="AR P丸ゴシック体M" pitchFamily="50" charset="-128"/>
              </a:rPr>
              <a:t>、</a:t>
            </a:r>
            <a:r>
              <a:rPr lang="ja-JP" altLang="ja-JP" sz="2800" b="1" dirty="0" smtClean="0">
                <a:latin typeface="AR P丸ゴシック体M" pitchFamily="50" charset="-128"/>
                <a:ea typeface="AR P丸ゴシック体M" pitchFamily="50" charset="-128"/>
              </a:rPr>
              <a:t>歯科医師</a:t>
            </a:r>
            <a:r>
              <a:rPr lang="ja-JP" altLang="en-US" sz="2800" b="1" dirty="0" smtClean="0">
                <a:latin typeface="AR P丸ゴシック体M" pitchFamily="50" charset="-128"/>
                <a:ea typeface="AR P丸ゴシック体M" pitchFamily="50" charset="-128"/>
              </a:rPr>
              <a:t>、</a:t>
            </a:r>
            <a:r>
              <a:rPr lang="ja-JP" altLang="ja-JP" sz="2800" b="1" dirty="0" smtClean="0">
                <a:latin typeface="AR P丸ゴシック体M" pitchFamily="50" charset="-128"/>
                <a:ea typeface="AR P丸ゴシック体M" pitchFamily="50" charset="-128"/>
              </a:rPr>
              <a:t>看護師</a:t>
            </a:r>
            <a:r>
              <a:rPr lang="ja-JP" altLang="en-US" sz="2800" b="1" dirty="0" smtClean="0">
                <a:latin typeface="AR P丸ゴシック体M" pitchFamily="50" charset="-128"/>
                <a:ea typeface="AR P丸ゴシック体M" pitchFamily="50" charset="-128"/>
              </a:rPr>
              <a:t>、</a:t>
            </a:r>
            <a:r>
              <a:rPr lang="ja-JP" altLang="ja-JP" sz="2800" b="1" dirty="0" smtClean="0">
                <a:latin typeface="AR P丸ゴシック体M" pitchFamily="50" charset="-128"/>
                <a:ea typeface="AR P丸ゴシック体M" pitchFamily="50" charset="-128"/>
              </a:rPr>
              <a:t>薬剤師</a:t>
            </a:r>
            <a:r>
              <a:rPr lang="ja-JP" altLang="en-US" sz="2800" b="1" dirty="0" smtClean="0">
                <a:latin typeface="AR P丸ゴシック体M" pitchFamily="50" charset="-128"/>
                <a:ea typeface="AR P丸ゴシック体M" pitchFamily="50" charset="-128"/>
              </a:rPr>
              <a:t>、</a:t>
            </a:r>
            <a:r>
              <a:rPr lang="ja-JP" altLang="ja-JP" sz="2800" b="1" dirty="0" smtClean="0">
                <a:latin typeface="AR P丸ゴシック体M" pitchFamily="50" charset="-128"/>
                <a:ea typeface="AR P丸ゴシック体M" pitchFamily="50" charset="-128"/>
              </a:rPr>
              <a:t>ケアマネ</a:t>
            </a:r>
            <a:r>
              <a:rPr lang="ja-JP" altLang="en-US" sz="2800" b="1" dirty="0" smtClean="0">
                <a:latin typeface="AR P丸ゴシック体M" pitchFamily="50" charset="-128"/>
                <a:ea typeface="AR P丸ゴシック体M" pitchFamily="50" charset="-128"/>
              </a:rPr>
              <a:t>、</a:t>
            </a:r>
            <a:r>
              <a:rPr lang="ja-JP" altLang="ja-JP" sz="2800" b="1" dirty="0" smtClean="0">
                <a:latin typeface="AR P丸ゴシック体M" pitchFamily="50" charset="-128"/>
                <a:ea typeface="AR P丸ゴシック体M" pitchFamily="50" charset="-128"/>
              </a:rPr>
              <a:t>デイサービス</a:t>
            </a:r>
            <a:r>
              <a:rPr lang="ja-JP" altLang="en-US" sz="2800" b="1" dirty="0" smtClean="0">
                <a:latin typeface="AR P丸ゴシック体M" pitchFamily="50" charset="-128"/>
                <a:ea typeface="AR P丸ゴシック体M" pitchFamily="50" charset="-128"/>
              </a:rPr>
              <a:t>・</a:t>
            </a:r>
            <a:r>
              <a:rPr lang="ja-JP" altLang="ja-JP" sz="2800" b="1" dirty="0" smtClean="0">
                <a:latin typeface="AR P丸ゴシック体M" pitchFamily="50" charset="-128"/>
                <a:ea typeface="AR P丸ゴシック体M" pitchFamily="50" charset="-128"/>
              </a:rPr>
              <a:t>ショートステイスタッフ</a:t>
            </a:r>
            <a:r>
              <a:rPr lang="ja-JP" altLang="en-US" sz="2800" b="1" dirty="0" smtClean="0">
                <a:latin typeface="AR P丸ゴシック体M" pitchFamily="50" charset="-128"/>
                <a:ea typeface="AR P丸ゴシック体M" pitchFamily="50" charset="-128"/>
              </a:rPr>
              <a:t>、</a:t>
            </a:r>
            <a:r>
              <a:rPr lang="ja-JP" altLang="ja-JP" sz="2800" b="1" dirty="0" smtClean="0">
                <a:latin typeface="AR P丸ゴシック体M" pitchFamily="50" charset="-128"/>
                <a:ea typeface="AR P丸ゴシック体M" pitchFamily="50" charset="-128"/>
              </a:rPr>
              <a:t>社会福祉士</a:t>
            </a:r>
            <a:r>
              <a:rPr lang="ja-JP" altLang="en-US" sz="2800" b="1" dirty="0" smtClean="0">
                <a:latin typeface="AR P丸ゴシック体M" pitchFamily="50" charset="-128"/>
                <a:ea typeface="AR P丸ゴシック体M" pitchFamily="50" charset="-128"/>
              </a:rPr>
              <a:t>、</a:t>
            </a:r>
            <a:r>
              <a:rPr lang="ja-JP" altLang="ja-JP" sz="2800" b="1" dirty="0" smtClean="0">
                <a:latin typeface="AR P丸ゴシック体M" pitchFamily="50" charset="-128"/>
                <a:ea typeface="AR P丸ゴシック体M" pitchFamily="50" charset="-128"/>
              </a:rPr>
              <a:t>民生委員さん</a:t>
            </a:r>
            <a:r>
              <a:rPr lang="ja-JP" altLang="en-US" sz="2800" b="1" dirty="0" smtClean="0">
                <a:latin typeface="AR P丸ゴシック体M" pitchFamily="50" charset="-128"/>
                <a:ea typeface="AR P丸ゴシック体M" pitchFamily="50" charset="-128"/>
              </a:rPr>
              <a:t>、</a:t>
            </a:r>
            <a:r>
              <a:rPr lang="ja-JP" altLang="ja-JP" sz="2800" b="1" dirty="0" err="1" smtClean="0">
                <a:latin typeface="AR P丸ゴシック体M" pitchFamily="50" charset="-128"/>
                <a:ea typeface="AR P丸ゴシック体M" pitchFamily="50" charset="-128"/>
              </a:rPr>
              <a:t>障がい</a:t>
            </a:r>
            <a:r>
              <a:rPr lang="ja-JP" altLang="ja-JP" sz="2800" b="1" dirty="0" smtClean="0">
                <a:latin typeface="AR P丸ゴシック体M" pitchFamily="50" charset="-128"/>
                <a:ea typeface="AR P丸ゴシック体M" pitchFamily="50" charset="-128"/>
              </a:rPr>
              <a:t>作業所さん</a:t>
            </a:r>
            <a:r>
              <a:rPr lang="ja-JP" altLang="en-US" sz="2800" b="1" dirty="0" smtClean="0">
                <a:latin typeface="AR P丸ゴシック体M" pitchFamily="50" charset="-128"/>
                <a:ea typeface="AR P丸ゴシック体M" pitchFamily="50" charset="-128"/>
              </a:rPr>
              <a:t>、</a:t>
            </a:r>
            <a:r>
              <a:rPr lang="ja-JP" altLang="ja-JP" sz="2800" b="1" dirty="0" smtClean="0">
                <a:latin typeface="AR P丸ゴシック体M" pitchFamily="50" charset="-128"/>
                <a:ea typeface="AR P丸ゴシック体M" pitchFamily="50" charset="-128"/>
              </a:rPr>
              <a:t>認知症キャラバンメイトさん</a:t>
            </a:r>
            <a:r>
              <a:rPr lang="ja-JP" altLang="en-US" sz="2800" b="1" dirty="0" smtClean="0">
                <a:latin typeface="AR P丸ゴシック体M" pitchFamily="50" charset="-128"/>
                <a:ea typeface="AR P丸ゴシック体M" pitchFamily="50" charset="-128"/>
              </a:rPr>
              <a:t>、</a:t>
            </a:r>
            <a:r>
              <a:rPr lang="ja-JP" altLang="ja-JP" sz="2800" b="1" dirty="0" smtClean="0">
                <a:latin typeface="AR P丸ゴシック体M" pitchFamily="50" charset="-128"/>
                <a:ea typeface="AR P丸ゴシック体M" pitchFamily="50" charset="-128"/>
              </a:rPr>
              <a:t>ボランティアグループ「絆」さん</a:t>
            </a:r>
            <a:r>
              <a:rPr lang="ja-JP" altLang="en-US" sz="2800" b="1" dirty="0" smtClean="0">
                <a:latin typeface="AR P丸ゴシック体M" pitchFamily="50" charset="-128"/>
                <a:ea typeface="AR P丸ゴシック体M" pitchFamily="50" charset="-128"/>
              </a:rPr>
              <a:t>、</a:t>
            </a:r>
            <a:r>
              <a:rPr lang="ja-JP" altLang="ja-JP" sz="2800" b="1" dirty="0" smtClean="0">
                <a:latin typeface="AR P丸ゴシック体M" pitchFamily="50" charset="-128"/>
                <a:ea typeface="AR P丸ゴシック体M" pitchFamily="50" charset="-128"/>
              </a:rPr>
              <a:t>商工会さん</a:t>
            </a:r>
            <a:r>
              <a:rPr lang="ja-JP" altLang="en-US" sz="2800" b="1" dirty="0" smtClean="0">
                <a:latin typeface="AR P丸ゴシック体M" pitchFamily="50" charset="-128"/>
                <a:ea typeface="AR P丸ゴシック体M" pitchFamily="50" charset="-128"/>
              </a:rPr>
              <a:t>　等々</a:t>
            </a:r>
            <a:r>
              <a:rPr lang="ja-JP" altLang="en-US" sz="2800" dirty="0" smtClean="0">
                <a:latin typeface="+mn-ea"/>
              </a:rPr>
              <a:t>　</a:t>
            </a:r>
            <a:endParaRPr lang="en-US" altLang="ja-JP" sz="2800" dirty="0" smtClean="0">
              <a:latin typeface="+mn-ea"/>
            </a:endParaRPr>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タイトル 1"/>
          <p:cNvSpPr>
            <a:spLocks noGrp="1"/>
          </p:cNvSpPr>
          <p:nvPr>
            <p:ph type="title"/>
          </p:nvPr>
        </p:nvSpPr>
        <p:spPr>
          <a:xfrm>
            <a:off x="0" y="-26988"/>
            <a:ext cx="9144000" cy="1143001"/>
          </a:xfrm>
          <a:solidFill>
            <a:srgbClr val="CCFFFF"/>
          </a:solidFill>
        </p:spPr>
        <p:txBody>
          <a:bodyPr>
            <a:normAutofit fontScale="90000"/>
          </a:bodyPr>
          <a:lstStyle/>
          <a:p>
            <a:pPr eaLnBrk="1" hangingPunct="1"/>
            <a:r>
              <a:rPr lang="ja-JP" altLang="en-US" sz="4000" b="1" dirty="0" smtClean="0">
                <a:solidFill>
                  <a:schemeClr val="tx1"/>
                </a:solidFill>
                <a:latin typeface="AR P丸ゴシック体M" pitchFamily="50" charset="-128"/>
                <a:ea typeface="AR P丸ゴシック体M" pitchFamily="50" charset="-128"/>
              </a:rPr>
              <a:t>東近江地域が目指す</a:t>
            </a:r>
            <a:r>
              <a:rPr lang="en-US" altLang="ja-JP" sz="4000" b="1" dirty="0" smtClean="0">
                <a:solidFill>
                  <a:schemeClr val="tx1"/>
                </a:solidFill>
                <a:latin typeface="AR P丸ゴシック体M" pitchFamily="50" charset="-128"/>
                <a:ea typeface="AR P丸ゴシック体M" pitchFamily="50" charset="-128"/>
              </a:rPr>
              <a:t/>
            </a:r>
            <a:br>
              <a:rPr lang="en-US" altLang="ja-JP" sz="4000" b="1" dirty="0" smtClean="0">
                <a:solidFill>
                  <a:schemeClr val="tx1"/>
                </a:solidFill>
                <a:latin typeface="AR P丸ゴシック体M" pitchFamily="50" charset="-128"/>
                <a:ea typeface="AR P丸ゴシック体M" pitchFamily="50" charset="-128"/>
              </a:rPr>
            </a:br>
            <a:r>
              <a:rPr lang="ja-JP" altLang="en-US" sz="4000" b="1" dirty="0" smtClean="0">
                <a:solidFill>
                  <a:schemeClr val="tx1"/>
                </a:solidFill>
                <a:latin typeface="AR P丸ゴシック体M" pitchFamily="50" charset="-128"/>
                <a:ea typeface="AR P丸ゴシック体M" pitchFamily="50" charset="-128"/>
              </a:rPr>
              <a:t>地域医療福祉実現のために</a:t>
            </a:r>
          </a:p>
        </p:txBody>
      </p:sp>
      <p:sp>
        <p:nvSpPr>
          <p:cNvPr id="49155" name="コンテンツ プレースホルダ 2"/>
          <p:cNvSpPr>
            <a:spLocks noGrp="1"/>
          </p:cNvSpPr>
          <p:nvPr>
            <p:ph idx="1"/>
          </p:nvPr>
        </p:nvSpPr>
        <p:spPr>
          <a:xfrm>
            <a:off x="468313" y="1268413"/>
            <a:ext cx="8352160" cy="5400675"/>
          </a:xfrm>
        </p:spPr>
        <p:txBody>
          <a:bodyPr>
            <a:normAutofit/>
          </a:bodyPr>
          <a:lstStyle/>
          <a:p>
            <a:pPr eaLnBrk="1" hangingPunct="1">
              <a:buFontTx/>
              <a:buNone/>
            </a:pPr>
            <a:r>
              <a:rPr lang="ja-JP" altLang="en-US" sz="4000" b="1" dirty="0" smtClean="0">
                <a:solidFill>
                  <a:srgbClr val="FFFF00"/>
                </a:solidFill>
                <a:effectLst>
                  <a:outerShdw blurRad="38100" dist="38100" dir="2700000" algn="tl">
                    <a:srgbClr val="000000">
                      <a:alpha val="43137"/>
                    </a:srgbClr>
                  </a:outerShdw>
                </a:effectLst>
                <a:latin typeface="AR P丸ゴシック体M" pitchFamily="50" charset="-128"/>
                <a:ea typeface="AR P丸ゴシック体M" pitchFamily="50" charset="-128"/>
              </a:rPr>
              <a:t>１．在宅医療の普及</a:t>
            </a:r>
            <a:endParaRPr lang="en-US" altLang="ja-JP" sz="4000" b="1" dirty="0" smtClean="0">
              <a:solidFill>
                <a:srgbClr val="FFFF00"/>
              </a:solidFill>
              <a:effectLst>
                <a:outerShdw blurRad="38100" dist="38100" dir="2700000" algn="tl">
                  <a:srgbClr val="000000">
                    <a:alpha val="43137"/>
                  </a:srgbClr>
                </a:outerShdw>
              </a:effectLst>
              <a:latin typeface="AR P丸ゴシック体M" pitchFamily="50" charset="-128"/>
              <a:ea typeface="AR P丸ゴシック体M" pitchFamily="50" charset="-128"/>
            </a:endParaRPr>
          </a:p>
          <a:p>
            <a:pPr eaLnBrk="1" hangingPunct="1">
              <a:buFontTx/>
              <a:buNone/>
            </a:pPr>
            <a:r>
              <a:rPr lang="ja-JP" altLang="en-US" dirty="0" smtClean="0"/>
              <a:t>　</a:t>
            </a:r>
            <a:r>
              <a:rPr lang="ja-JP" altLang="en-US" sz="2800" b="1" dirty="0" smtClean="0">
                <a:latin typeface="AR P丸ゴシック体M" pitchFamily="50" charset="-128"/>
                <a:ea typeface="AR P丸ゴシック体M" pitchFamily="50" charset="-128"/>
              </a:rPr>
              <a:t>（１）在宅医療成立の３要素</a:t>
            </a:r>
            <a:endParaRPr lang="en-US" altLang="ja-JP" sz="2800" b="1" dirty="0" smtClean="0">
              <a:latin typeface="AR P丸ゴシック体M" pitchFamily="50" charset="-128"/>
              <a:ea typeface="AR P丸ゴシック体M" pitchFamily="50" charset="-128"/>
            </a:endParaRPr>
          </a:p>
          <a:p>
            <a:pPr eaLnBrk="1" hangingPunct="1">
              <a:buFontTx/>
              <a:buNone/>
            </a:pPr>
            <a:r>
              <a:rPr lang="ja-JP" altLang="en-US" sz="2800" b="1" dirty="0" smtClean="0">
                <a:latin typeface="AR P丸ゴシック体M" pitchFamily="50" charset="-128"/>
                <a:ea typeface="AR P丸ゴシック体M" pitchFamily="50" charset="-128"/>
              </a:rPr>
              <a:t>　　　①　医師　②　バックアップ病床　</a:t>
            </a:r>
            <a:endParaRPr lang="en-US" altLang="ja-JP" sz="2800" b="1" dirty="0" smtClean="0">
              <a:latin typeface="AR P丸ゴシック体M" pitchFamily="50" charset="-128"/>
              <a:ea typeface="AR P丸ゴシック体M" pitchFamily="50" charset="-128"/>
            </a:endParaRPr>
          </a:p>
          <a:p>
            <a:pPr eaLnBrk="1" hangingPunct="1">
              <a:buFontTx/>
              <a:buNone/>
            </a:pPr>
            <a:r>
              <a:rPr lang="ja-JP" altLang="en-US" sz="2800" b="1" dirty="0" smtClean="0">
                <a:latin typeface="AR P丸ゴシック体M" pitchFamily="50" charset="-128"/>
                <a:ea typeface="AR P丸ゴシック体M" pitchFamily="50" charset="-128"/>
              </a:rPr>
              <a:t>　　　③　看護師等多職種</a:t>
            </a:r>
            <a:endParaRPr lang="en-US" altLang="ja-JP" sz="2800" b="1" dirty="0" smtClean="0">
              <a:latin typeface="AR P丸ゴシック体M" pitchFamily="50" charset="-128"/>
              <a:ea typeface="AR P丸ゴシック体M" pitchFamily="50" charset="-128"/>
            </a:endParaRPr>
          </a:p>
          <a:p>
            <a:pPr eaLnBrk="1" hangingPunct="1">
              <a:buFontTx/>
              <a:buNone/>
            </a:pPr>
            <a:r>
              <a:rPr lang="ja-JP" altLang="en-US" sz="2800" b="1" dirty="0" smtClean="0">
                <a:latin typeface="AR P丸ゴシック体M" pitchFamily="50" charset="-128"/>
                <a:ea typeface="AR P丸ゴシック体M" pitchFamily="50" charset="-128"/>
              </a:rPr>
              <a:t>　（２）在宅医療普及上の４課題　</a:t>
            </a:r>
            <a:endParaRPr lang="en-US" altLang="ja-JP" sz="2800" b="1" dirty="0" smtClean="0">
              <a:latin typeface="AR P丸ゴシック体M" pitchFamily="50" charset="-128"/>
              <a:ea typeface="AR P丸ゴシック体M" pitchFamily="50" charset="-128"/>
            </a:endParaRPr>
          </a:p>
          <a:p>
            <a:pPr eaLnBrk="1" hangingPunct="1">
              <a:buFontTx/>
              <a:buNone/>
            </a:pPr>
            <a:r>
              <a:rPr lang="ja-JP" altLang="en-US" sz="2800" b="1" dirty="0" smtClean="0">
                <a:latin typeface="AR P丸ゴシック体M" pitchFamily="50" charset="-128"/>
                <a:ea typeface="AR P丸ゴシック体M" pitchFamily="50" charset="-128"/>
              </a:rPr>
              <a:t>　　　①　医師のモチベーションとノウハウ</a:t>
            </a:r>
            <a:endParaRPr lang="en-US" altLang="ja-JP" sz="2800" b="1" dirty="0" smtClean="0">
              <a:latin typeface="AR P丸ゴシック体M" pitchFamily="50" charset="-128"/>
              <a:ea typeface="AR P丸ゴシック体M" pitchFamily="50" charset="-128"/>
            </a:endParaRPr>
          </a:p>
          <a:p>
            <a:pPr eaLnBrk="1" hangingPunct="1">
              <a:buFontTx/>
              <a:buNone/>
            </a:pPr>
            <a:r>
              <a:rPr lang="ja-JP" altLang="en-US" sz="2800" b="1" dirty="0" smtClean="0">
                <a:latin typeface="AR P丸ゴシック体M" pitchFamily="50" charset="-128"/>
                <a:ea typeface="AR P丸ゴシック体M" pitchFamily="50" charset="-128"/>
              </a:rPr>
              <a:t>　　　②　医師のグループ化</a:t>
            </a:r>
            <a:endParaRPr lang="en-US" altLang="ja-JP" sz="2800" b="1" dirty="0" smtClean="0">
              <a:latin typeface="AR P丸ゴシック体M" pitchFamily="50" charset="-128"/>
              <a:ea typeface="AR P丸ゴシック体M" pitchFamily="50" charset="-128"/>
            </a:endParaRPr>
          </a:p>
          <a:p>
            <a:pPr eaLnBrk="1" hangingPunct="1">
              <a:buFontTx/>
              <a:buNone/>
            </a:pPr>
            <a:r>
              <a:rPr lang="ja-JP" altLang="en-US" sz="2800" b="1" dirty="0" smtClean="0">
                <a:latin typeface="AR P丸ゴシック体M" pitchFamily="50" charset="-128"/>
                <a:ea typeface="AR P丸ゴシック体M" pitchFamily="50" charset="-128"/>
              </a:rPr>
              <a:t>　　　③　システムコーディネートの責任主体</a:t>
            </a:r>
            <a:endParaRPr lang="en-US" altLang="ja-JP" sz="2800" b="1" dirty="0" smtClean="0">
              <a:latin typeface="AR P丸ゴシック体M" pitchFamily="50" charset="-128"/>
              <a:ea typeface="AR P丸ゴシック体M" pitchFamily="50" charset="-128"/>
            </a:endParaRPr>
          </a:p>
          <a:p>
            <a:pPr eaLnBrk="1" hangingPunct="1">
              <a:buFontTx/>
              <a:buNone/>
            </a:pPr>
            <a:r>
              <a:rPr lang="ja-JP" altLang="en-US" sz="2800" b="1" dirty="0" smtClean="0">
                <a:latin typeface="AR P丸ゴシック体M" pitchFamily="50" charset="-128"/>
                <a:ea typeface="AR P丸ゴシック体M" pitchFamily="50" charset="-128"/>
              </a:rPr>
              <a:t>　　　④　住民啓発</a:t>
            </a:r>
          </a:p>
        </p:txBody>
      </p:sp>
    </p:spTree>
    <p:extLst>
      <p:ext uri="{BB962C8B-B14F-4D97-AF65-F5344CB8AC3E}">
        <p14:creationId xmlns:p14="http://schemas.microsoft.com/office/powerpoint/2010/main" val="3322019738"/>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1"/>
          <p:cNvSpPr>
            <a:spLocks noGrp="1"/>
          </p:cNvSpPr>
          <p:nvPr>
            <p:ph type="title"/>
          </p:nvPr>
        </p:nvSpPr>
        <p:spPr>
          <a:xfrm>
            <a:off x="0" y="-26988"/>
            <a:ext cx="9144000" cy="1143001"/>
          </a:xfrm>
          <a:solidFill>
            <a:srgbClr val="CCFFFF"/>
          </a:solidFill>
        </p:spPr>
        <p:txBody>
          <a:bodyPr>
            <a:normAutofit fontScale="90000"/>
          </a:bodyPr>
          <a:lstStyle/>
          <a:p>
            <a:pPr eaLnBrk="1" hangingPunct="1"/>
            <a:r>
              <a:rPr lang="ja-JP" altLang="en-US" sz="4000" b="1" dirty="0" smtClean="0">
                <a:solidFill>
                  <a:schemeClr val="tx1"/>
                </a:solidFill>
                <a:latin typeface="AR P丸ゴシック体M" pitchFamily="50" charset="-128"/>
                <a:ea typeface="AR P丸ゴシック体M" pitchFamily="50" charset="-128"/>
              </a:rPr>
              <a:t>東近江地域が目指す</a:t>
            </a:r>
            <a:r>
              <a:rPr lang="en-US" altLang="ja-JP" sz="4000" b="1" dirty="0" smtClean="0">
                <a:solidFill>
                  <a:schemeClr val="tx1"/>
                </a:solidFill>
                <a:latin typeface="AR P丸ゴシック体M" pitchFamily="50" charset="-128"/>
                <a:ea typeface="AR P丸ゴシック体M" pitchFamily="50" charset="-128"/>
              </a:rPr>
              <a:t/>
            </a:r>
            <a:br>
              <a:rPr lang="en-US" altLang="ja-JP" sz="4000" b="1" dirty="0" smtClean="0">
                <a:solidFill>
                  <a:schemeClr val="tx1"/>
                </a:solidFill>
                <a:latin typeface="AR P丸ゴシック体M" pitchFamily="50" charset="-128"/>
                <a:ea typeface="AR P丸ゴシック体M" pitchFamily="50" charset="-128"/>
              </a:rPr>
            </a:br>
            <a:r>
              <a:rPr lang="ja-JP" altLang="en-US" sz="4000" b="1" dirty="0" smtClean="0">
                <a:solidFill>
                  <a:schemeClr val="tx1"/>
                </a:solidFill>
                <a:latin typeface="AR P丸ゴシック体M" pitchFamily="50" charset="-128"/>
                <a:ea typeface="AR P丸ゴシック体M" pitchFamily="50" charset="-128"/>
              </a:rPr>
              <a:t>地域医療福祉実現のために</a:t>
            </a:r>
          </a:p>
        </p:txBody>
      </p:sp>
      <p:sp>
        <p:nvSpPr>
          <p:cNvPr id="50179" name="コンテンツ プレースホルダ 2"/>
          <p:cNvSpPr>
            <a:spLocks noGrp="1"/>
          </p:cNvSpPr>
          <p:nvPr>
            <p:ph idx="1"/>
          </p:nvPr>
        </p:nvSpPr>
        <p:spPr>
          <a:xfrm>
            <a:off x="468313" y="1457325"/>
            <a:ext cx="8229600" cy="5400675"/>
          </a:xfrm>
        </p:spPr>
        <p:txBody>
          <a:bodyPr/>
          <a:lstStyle/>
          <a:p>
            <a:pPr eaLnBrk="1" hangingPunct="1">
              <a:buFontTx/>
              <a:buNone/>
            </a:pPr>
            <a:r>
              <a:rPr lang="ja-JP" altLang="en-US" sz="4000" b="1" dirty="0" smtClean="0">
                <a:solidFill>
                  <a:srgbClr val="FFFF00"/>
                </a:solidFill>
                <a:effectLst>
                  <a:outerShdw blurRad="38100" dist="38100" dir="2700000" algn="tl">
                    <a:srgbClr val="000000">
                      <a:alpha val="43137"/>
                    </a:srgbClr>
                  </a:outerShdw>
                </a:effectLst>
                <a:latin typeface="AR P丸ゴシック体M" pitchFamily="50" charset="-128"/>
                <a:ea typeface="AR P丸ゴシック体M" pitchFamily="50" charset="-128"/>
              </a:rPr>
              <a:t>２．地域医療福祉を担う人材育成</a:t>
            </a:r>
            <a:endParaRPr lang="en-US" altLang="ja-JP" sz="4000" b="1" dirty="0" smtClean="0">
              <a:solidFill>
                <a:srgbClr val="FFFF00"/>
              </a:solidFill>
              <a:effectLst>
                <a:outerShdw blurRad="38100" dist="38100" dir="2700000" algn="tl">
                  <a:srgbClr val="000000">
                    <a:alpha val="43137"/>
                  </a:srgbClr>
                </a:outerShdw>
              </a:effectLst>
              <a:latin typeface="AR P丸ゴシック体M" pitchFamily="50" charset="-128"/>
              <a:ea typeface="AR P丸ゴシック体M" pitchFamily="50" charset="-128"/>
            </a:endParaRPr>
          </a:p>
          <a:p>
            <a:pPr eaLnBrk="1" hangingPunct="1">
              <a:buFontTx/>
              <a:buNone/>
            </a:pPr>
            <a:endParaRPr lang="en-US" altLang="ja-JP" sz="4000" b="1" dirty="0" smtClean="0">
              <a:solidFill>
                <a:srgbClr val="0070C0"/>
              </a:solidFill>
              <a:latin typeface="AR P丸ゴシック体M" pitchFamily="50" charset="-128"/>
              <a:ea typeface="AR P丸ゴシック体M" pitchFamily="50" charset="-128"/>
            </a:endParaRPr>
          </a:p>
          <a:p>
            <a:pPr eaLnBrk="1" hangingPunct="1">
              <a:buFontTx/>
              <a:buNone/>
            </a:pPr>
            <a:r>
              <a:rPr lang="ja-JP" altLang="en-US" sz="4000" b="1" dirty="0" smtClean="0">
                <a:solidFill>
                  <a:srgbClr val="FFFF00"/>
                </a:solidFill>
                <a:effectLst>
                  <a:outerShdw blurRad="38100" dist="38100" dir="2700000" algn="tl">
                    <a:srgbClr val="000000">
                      <a:alpha val="43137"/>
                    </a:srgbClr>
                  </a:outerShdw>
                </a:effectLst>
                <a:latin typeface="AR P丸ゴシック体M" pitchFamily="50" charset="-128"/>
                <a:ea typeface="AR P丸ゴシック体M" pitchFamily="50" charset="-128"/>
              </a:rPr>
              <a:t>３．在宅医療モデルの検証</a:t>
            </a:r>
            <a:endParaRPr lang="en-US" altLang="ja-JP" sz="4000" b="1" dirty="0" smtClean="0">
              <a:solidFill>
                <a:srgbClr val="FFFF00"/>
              </a:solidFill>
              <a:effectLst>
                <a:outerShdw blurRad="38100" dist="38100" dir="2700000" algn="tl">
                  <a:srgbClr val="000000">
                    <a:alpha val="43137"/>
                  </a:srgbClr>
                </a:outerShdw>
              </a:effectLst>
              <a:latin typeface="AR P丸ゴシック体M" pitchFamily="50" charset="-128"/>
              <a:ea typeface="AR P丸ゴシック体M" pitchFamily="50" charset="-128"/>
            </a:endParaRPr>
          </a:p>
          <a:p>
            <a:pPr eaLnBrk="1" hangingPunct="1">
              <a:buFontTx/>
              <a:buNone/>
            </a:pPr>
            <a:endParaRPr lang="en-US" altLang="ja-JP" sz="4000" b="1" dirty="0" smtClean="0">
              <a:solidFill>
                <a:srgbClr val="0070C0"/>
              </a:solidFill>
              <a:latin typeface="AR P丸ゴシック体M" pitchFamily="50" charset="-128"/>
              <a:ea typeface="AR P丸ゴシック体M" pitchFamily="50" charset="-128"/>
            </a:endParaRPr>
          </a:p>
          <a:p>
            <a:pPr eaLnBrk="1" hangingPunct="1">
              <a:buFontTx/>
              <a:buNone/>
            </a:pPr>
            <a:r>
              <a:rPr lang="ja-JP" altLang="en-US" sz="4000" b="1" dirty="0" smtClean="0">
                <a:solidFill>
                  <a:srgbClr val="FFFF00"/>
                </a:solidFill>
                <a:effectLst>
                  <a:outerShdw blurRad="38100" dist="38100" dir="2700000" algn="tl">
                    <a:srgbClr val="000000">
                      <a:alpha val="43137"/>
                    </a:srgbClr>
                  </a:outerShdw>
                </a:effectLst>
                <a:latin typeface="AR P丸ゴシック体M" pitchFamily="50" charset="-128"/>
                <a:ea typeface="AR P丸ゴシック体M" pitchFamily="50" charset="-128"/>
              </a:rPr>
              <a:t>４．地域連携の推進</a:t>
            </a:r>
            <a:endParaRPr lang="en-US" altLang="ja-JP" sz="4000" b="1" dirty="0" smtClean="0">
              <a:solidFill>
                <a:srgbClr val="FFFF00"/>
              </a:solidFill>
              <a:effectLst>
                <a:outerShdw blurRad="38100" dist="38100" dir="2700000" algn="tl">
                  <a:srgbClr val="000000">
                    <a:alpha val="43137"/>
                  </a:srgbClr>
                </a:outerShdw>
              </a:effectLst>
              <a:latin typeface="AR P丸ゴシック体M" pitchFamily="50" charset="-128"/>
              <a:ea typeface="AR P丸ゴシック体M" pitchFamily="50" charset="-128"/>
            </a:endParaRPr>
          </a:p>
          <a:p>
            <a:pPr eaLnBrk="1" hangingPunct="1">
              <a:buFontTx/>
              <a:buNone/>
            </a:pPr>
            <a:endParaRPr lang="en-US" altLang="ja-JP" sz="3600" b="1" u="sng" dirty="0" smtClean="0">
              <a:solidFill>
                <a:srgbClr val="0070C0"/>
              </a:solidFill>
            </a:endParaRPr>
          </a:p>
          <a:p>
            <a:pPr eaLnBrk="1" hangingPunct="1">
              <a:buFontTx/>
              <a:buNone/>
            </a:pPr>
            <a:endParaRPr lang="ja-JP" altLang="en-US" sz="3600" dirty="0" smtClean="0"/>
          </a:p>
        </p:txBody>
      </p:sp>
    </p:spTree>
    <p:extLst>
      <p:ext uri="{BB962C8B-B14F-4D97-AF65-F5344CB8AC3E}">
        <p14:creationId xmlns:p14="http://schemas.microsoft.com/office/powerpoint/2010/main" val="674754312"/>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テキスト ボックス 2"/>
          <p:cNvSpPr txBox="1">
            <a:spLocks noChangeArrowheads="1"/>
          </p:cNvSpPr>
          <p:nvPr/>
        </p:nvSpPr>
        <p:spPr bwMode="auto">
          <a:xfrm>
            <a:off x="971600" y="188640"/>
            <a:ext cx="7117654" cy="769441"/>
          </a:xfrm>
          <a:prstGeom prst="rect">
            <a:avLst/>
          </a:prstGeom>
          <a:noFill/>
          <a:ln w="9525">
            <a:noFill/>
            <a:miter lim="800000"/>
            <a:headEnd/>
            <a:tailEnd/>
          </a:ln>
        </p:spPr>
        <p:txBody>
          <a:bodyPr wrap="none">
            <a:spAutoFit/>
          </a:bodyPr>
          <a:lstStyle/>
          <a:p>
            <a:r>
              <a:rPr lang="ja-JP" altLang="en-US" sz="44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「隙間」を埋める地域連携を</a:t>
            </a:r>
            <a:r>
              <a:rPr lang="en-US" altLang="ja-JP" sz="44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a:t>
            </a:r>
            <a:endParaRPr lang="ja-JP" altLang="en-US" sz="4400" b="1" dirty="0"/>
          </a:p>
        </p:txBody>
      </p:sp>
      <p:sp>
        <p:nvSpPr>
          <p:cNvPr id="51203" name="ホームベース 5"/>
          <p:cNvSpPr>
            <a:spLocks noChangeArrowheads="1"/>
          </p:cNvSpPr>
          <p:nvPr/>
        </p:nvSpPr>
        <p:spPr bwMode="auto">
          <a:xfrm rot="-5400000">
            <a:off x="3733800" y="195263"/>
            <a:ext cx="1819275" cy="3429000"/>
          </a:xfrm>
          <a:prstGeom prst="homePlate">
            <a:avLst>
              <a:gd name="adj" fmla="val 38514"/>
            </a:avLst>
          </a:prstGeom>
          <a:solidFill>
            <a:schemeClr val="accent1"/>
          </a:solidFill>
          <a:ln w="38100" algn="ctr">
            <a:solidFill>
              <a:schemeClr val="tx1"/>
            </a:solidFill>
            <a:round/>
            <a:headEnd/>
            <a:tailEnd/>
          </a:ln>
        </p:spPr>
        <p:txBody>
          <a:bodyPr/>
          <a:lstStyle/>
          <a:p>
            <a:pPr eaLnBrk="0" hangingPunct="0"/>
            <a:endParaRPr kumimoji="0" lang="ja-JP" altLang="en-US"/>
          </a:p>
        </p:txBody>
      </p:sp>
      <p:cxnSp>
        <p:nvCxnSpPr>
          <p:cNvPr id="51204" name="直線コネクタ 7"/>
          <p:cNvCxnSpPr>
            <a:cxnSpLocks noChangeShapeType="1"/>
          </p:cNvCxnSpPr>
          <p:nvPr/>
        </p:nvCxnSpPr>
        <p:spPr bwMode="auto">
          <a:xfrm>
            <a:off x="2928938" y="1785938"/>
            <a:ext cx="3429000" cy="1587"/>
          </a:xfrm>
          <a:prstGeom prst="line">
            <a:avLst/>
          </a:prstGeom>
          <a:noFill/>
          <a:ln w="9525" algn="ctr">
            <a:solidFill>
              <a:schemeClr val="tx1"/>
            </a:solidFill>
            <a:round/>
            <a:headEnd/>
            <a:tailEnd/>
          </a:ln>
        </p:spPr>
      </p:cxnSp>
      <p:cxnSp>
        <p:nvCxnSpPr>
          <p:cNvPr id="51205" name="直線コネクタ 9"/>
          <p:cNvCxnSpPr>
            <a:cxnSpLocks noChangeShapeType="1"/>
          </p:cNvCxnSpPr>
          <p:nvPr/>
        </p:nvCxnSpPr>
        <p:spPr bwMode="auto">
          <a:xfrm>
            <a:off x="3429000" y="1500188"/>
            <a:ext cx="2357438" cy="1587"/>
          </a:xfrm>
          <a:prstGeom prst="line">
            <a:avLst/>
          </a:prstGeom>
          <a:noFill/>
          <a:ln w="9525" algn="ctr">
            <a:solidFill>
              <a:schemeClr val="tx1"/>
            </a:solidFill>
            <a:round/>
            <a:headEnd/>
            <a:tailEnd/>
          </a:ln>
        </p:spPr>
      </p:cxnSp>
      <p:cxnSp>
        <p:nvCxnSpPr>
          <p:cNvPr id="51206" name="直線コネクタ 11"/>
          <p:cNvCxnSpPr>
            <a:cxnSpLocks noChangeShapeType="1"/>
          </p:cNvCxnSpPr>
          <p:nvPr/>
        </p:nvCxnSpPr>
        <p:spPr bwMode="auto">
          <a:xfrm>
            <a:off x="4071938" y="1214438"/>
            <a:ext cx="1143000" cy="1587"/>
          </a:xfrm>
          <a:prstGeom prst="line">
            <a:avLst/>
          </a:prstGeom>
          <a:noFill/>
          <a:ln w="9525" algn="ctr">
            <a:solidFill>
              <a:schemeClr val="tx1"/>
            </a:solidFill>
            <a:round/>
            <a:headEnd/>
            <a:tailEnd/>
          </a:ln>
        </p:spPr>
      </p:cxnSp>
      <p:cxnSp>
        <p:nvCxnSpPr>
          <p:cNvPr id="51207" name="直線コネクタ 13"/>
          <p:cNvCxnSpPr>
            <a:cxnSpLocks noChangeShapeType="1"/>
            <a:stCxn id="51203" idx="3"/>
          </p:cNvCxnSpPr>
          <p:nvPr/>
        </p:nvCxnSpPr>
        <p:spPr bwMode="auto">
          <a:xfrm rot="-5400000" flipH="1" flipV="1">
            <a:off x="3679031" y="821532"/>
            <a:ext cx="785813" cy="1143000"/>
          </a:xfrm>
          <a:prstGeom prst="line">
            <a:avLst/>
          </a:prstGeom>
          <a:noFill/>
          <a:ln w="9525" algn="ctr">
            <a:solidFill>
              <a:schemeClr val="tx1"/>
            </a:solidFill>
            <a:round/>
            <a:headEnd/>
            <a:tailEnd/>
          </a:ln>
        </p:spPr>
      </p:cxnSp>
      <p:cxnSp>
        <p:nvCxnSpPr>
          <p:cNvPr id="51208" name="直線コネクタ 15"/>
          <p:cNvCxnSpPr>
            <a:cxnSpLocks noChangeShapeType="1"/>
            <a:stCxn id="51203" idx="3"/>
          </p:cNvCxnSpPr>
          <p:nvPr/>
        </p:nvCxnSpPr>
        <p:spPr bwMode="auto">
          <a:xfrm rot="-5400000" flipH="1" flipV="1">
            <a:off x="3893344" y="1035844"/>
            <a:ext cx="785813" cy="714375"/>
          </a:xfrm>
          <a:prstGeom prst="line">
            <a:avLst/>
          </a:prstGeom>
          <a:noFill/>
          <a:ln w="9525" algn="ctr">
            <a:solidFill>
              <a:schemeClr val="tx1"/>
            </a:solidFill>
            <a:round/>
            <a:headEnd/>
            <a:tailEnd/>
          </a:ln>
        </p:spPr>
      </p:cxnSp>
      <p:cxnSp>
        <p:nvCxnSpPr>
          <p:cNvPr id="51209" name="直線コネクタ 17"/>
          <p:cNvCxnSpPr>
            <a:cxnSpLocks noChangeShapeType="1"/>
            <a:stCxn id="51203" idx="3"/>
          </p:cNvCxnSpPr>
          <p:nvPr/>
        </p:nvCxnSpPr>
        <p:spPr bwMode="auto">
          <a:xfrm rot="16200000" flipH="1">
            <a:off x="4251325" y="1392238"/>
            <a:ext cx="785813" cy="1587"/>
          </a:xfrm>
          <a:prstGeom prst="line">
            <a:avLst/>
          </a:prstGeom>
          <a:noFill/>
          <a:ln w="9525" algn="ctr">
            <a:solidFill>
              <a:schemeClr val="tx1"/>
            </a:solidFill>
            <a:round/>
            <a:headEnd/>
            <a:tailEnd/>
          </a:ln>
        </p:spPr>
      </p:cxnSp>
      <p:cxnSp>
        <p:nvCxnSpPr>
          <p:cNvPr id="51210" name="直線コネクタ 19"/>
          <p:cNvCxnSpPr>
            <a:cxnSpLocks noChangeShapeType="1"/>
            <a:stCxn id="51203" idx="3"/>
          </p:cNvCxnSpPr>
          <p:nvPr/>
        </p:nvCxnSpPr>
        <p:spPr bwMode="auto">
          <a:xfrm rot="16200000" flipH="1">
            <a:off x="4500562" y="1143001"/>
            <a:ext cx="785813" cy="500062"/>
          </a:xfrm>
          <a:prstGeom prst="line">
            <a:avLst/>
          </a:prstGeom>
          <a:noFill/>
          <a:ln w="9525" algn="ctr">
            <a:solidFill>
              <a:schemeClr val="tx1"/>
            </a:solidFill>
            <a:round/>
            <a:headEnd/>
            <a:tailEnd/>
          </a:ln>
        </p:spPr>
      </p:cxnSp>
      <p:cxnSp>
        <p:nvCxnSpPr>
          <p:cNvPr id="51211" name="直線コネクタ 21"/>
          <p:cNvCxnSpPr>
            <a:cxnSpLocks noChangeShapeType="1"/>
            <a:stCxn id="51203" idx="3"/>
          </p:cNvCxnSpPr>
          <p:nvPr/>
        </p:nvCxnSpPr>
        <p:spPr bwMode="auto">
          <a:xfrm rot="16200000" flipH="1">
            <a:off x="4786312" y="857251"/>
            <a:ext cx="785813" cy="1071562"/>
          </a:xfrm>
          <a:prstGeom prst="line">
            <a:avLst/>
          </a:prstGeom>
          <a:noFill/>
          <a:ln w="9525" algn="ctr">
            <a:solidFill>
              <a:schemeClr val="tx1"/>
            </a:solidFill>
            <a:round/>
            <a:headEnd/>
            <a:tailEnd/>
          </a:ln>
        </p:spPr>
      </p:cxnSp>
      <p:sp>
        <p:nvSpPr>
          <p:cNvPr id="51212" name="正方形/長方形 22"/>
          <p:cNvSpPr>
            <a:spLocks noChangeArrowheads="1"/>
          </p:cNvSpPr>
          <p:nvPr/>
        </p:nvSpPr>
        <p:spPr bwMode="auto">
          <a:xfrm>
            <a:off x="4286250" y="2071688"/>
            <a:ext cx="500063" cy="771525"/>
          </a:xfrm>
          <a:prstGeom prst="rect">
            <a:avLst/>
          </a:prstGeom>
          <a:solidFill>
            <a:schemeClr val="accent1"/>
          </a:solidFill>
          <a:ln w="25400" algn="ctr">
            <a:solidFill>
              <a:schemeClr val="tx1"/>
            </a:solidFill>
            <a:round/>
            <a:headEnd/>
            <a:tailEnd/>
          </a:ln>
        </p:spPr>
        <p:txBody>
          <a:bodyPr/>
          <a:lstStyle/>
          <a:p>
            <a:pPr eaLnBrk="0" hangingPunct="0"/>
            <a:endParaRPr kumimoji="0" lang="ja-JP" altLang="en-US"/>
          </a:p>
        </p:txBody>
      </p:sp>
      <p:sp>
        <p:nvSpPr>
          <p:cNvPr id="51213" name="正方形/長方形 23"/>
          <p:cNvSpPr>
            <a:spLocks noChangeArrowheads="1"/>
          </p:cNvSpPr>
          <p:nvPr/>
        </p:nvSpPr>
        <p:spPr bwMode="auto">
          <a:xfrm>
            <a:off x="3286125" y="2000250"/>
            <a:ext cx="500063" cy="428625"/>
          </a:xfrm>
          <a:prstGeom prst="rect">
            <a:avLst/>
          </a:prstGeom>
          <a:solidFill>
            <a:schemeClr val="accent1"/>
          </a:solidFill>
          <a:ln w="25400" algn="ctr">
            <a:solidFill>
              <a:schemeClr val="tx1"/>
            </a:solidFill>
            <a:round/>
            <a:headEnd/>
            <a:tailEnd/>
          </a:ln>
        </p:spPr>
        <p:txBody>
          <a:bodyPr/>
          <a:lstStyle/>
          <a:p>
            <a:pPr eaLnBrk="0" hangingPunct="0"/>
            <a:endParaRPr kumimoji="0" lang="ja-JP" altLang="en-US"/>
          </a:p>
        </p:txBody>
      </p:sp>
      <p:cxnSp>
        <p:nvCxnSpPr>
          <p:cNvPr id="51214" name="直線コネクタ 25"/>
          <p:cNvCxnSpPr>
            <a:cxnSpLocks noChangeShapeType="1"/>
            <a:stCxn id="51213" idx="1"/>
            <a:endCxn id="51213" idx="3"/>
          </p:cNvCxnSpPr>
          <p:nvPr/>
        </p:nvCxnSpPr>
        <p:spPr bwMode="auto">
          <a:xfrm rot="10800000" flipH="1">
            <a:off x="3286125" y="2214563"/>
            <a:ext cx="500063" cy="1587"/>
          </a:xfrm>
          <a:prstGeom prst="line">
            <a:avLst/>
          </a:prstGeom>
          <a:noFill/>
          <a:ln w="9525" algn="ctr">
            <a:solidFill>
              <a:schemeClr val="tx1"/>
            </a:solidFill>
            <a:round/>
            <a:headEnd/>
            <a:tailEnd/>
          </a:ln>
        </p:spPr>
      </p:cxnSp>
      <p:cxnSp>
        <p:nvCxnSpPr>
          <p:cNvPr id="51215" name="直線コネクタ 27"/>
          <p:cNvCxnSpPr>
            <a:cxnSpLocks noChangeShapeType="1"/>
            <a:stCxn id="51213" idx="0"/>
            <a:endCxn id="51213" idx="2"/>
          </p:cNvCxnSpPr>
          <p:nvPr/>
        </p:nvCxnSpPr>
        <p:spPr bwMode="auto">
          <a:xfrm rot="16200000" flipH="1">
            <a:off x="3321844" y="2213769"/>
            <a:ext cx="428625" cy="1587"/>
          </a:xfrm>
          <a:prstGeom prst="line">
            <a:avLst/>
          </a:prstGeom>
          <a:noFill/>
          <a:ln w="9525" algn="ctr">
            <a:solidFill>
              <a:schemeClr val="tx1"/>
            </a:solidFill>
            <a:round/>
            <a:headEnd/>
            <a:tailEnd/>
          </a:ln>
        </p:spPr>
      </p:cxnSp>
      <p:sp>
        <p:nvSpPr>
          <p:cNvPr id="51216" name="正方形/長方形 28"/>
          <p:cNvSpPr>
            <a:spLocks noChangeArrowheads="1"/>
          </p:cNvSpPr>
          <p:nvPr/>
        </p:nvSpPr>
        <p:spPr bwMode="auto">
          <a:xfrm>
            <a:off x="5143500" y="2071688"/>
            <a:ext cx="428625" cy="285750"/>
          </a:xfrm>
          <a:prstGeom prst="rect">
            <a:avLst/>
          </a:prstGeom>
          <a:solidFill>
            <a:schemeClr val="accent1"/>
          </a:solidFill>
          <a:ln w="25400" algn="ctr">
            <a:solidFill>
              <a:schemeClr val="tx1"/>
            </a:solidFill>
            <a:round/>
            <a:headEnd/>
            <a:tailEnd/>
          </a:ln>
        </p:spPr>
        <p:txBody>
          <a:bodyPr/>
          <a:lstStyle/>
          <a:p>
            <a:pPr eaLnBrk="0" hangingPunct="0"/>
            <a:endParaRPr kumimoji="0" lang="ja-JP" altLang="en-US"/>
          </a:p>
        </p:txBody>
      </p:sp>
      <p:sp>
        <p:nvSpPr>
          <p:cNvPr id="51217" name="正方形/長方形 29"/>
          <p:cNvSpPr>
            <a:spLocks noChangeArrowheads="1"/>
          </p:cNvSpPr>
          <p:nvPr/>
        </p:nvSpPr>
        <p:spPr bwMode="auto">
          <a:xfrm>
            <a:off x="5786438" y="2071688"/>
            <a:ext cx="428625" cy="285750"/>
          </a:xfrm>
          <a:prstGeom prst="rect">
            <a:avLst/>
          </a:prstGeom>
          <a:solidFill>
            <a:schemeClr val="accent1"/>
          </a:solidFill>
          <a:ln w="25400" algn="ctr">
            <a:solidFill>
              <a:schemeClr val="tx1"/>
            </a:solidFill>
            <a:round/>
            <a:headEnd/>
            <a:tailEnd/>
          </a:ln>
        </p:spPr>
        <p:txBody>
          <a:bodyPr/>
          <a:lstStyle/>
          <a:p>
            <a:pPr eaLnBrk="0" hangingPunct="0"/>
            <a:endParaRPr kumimoji="0" lang="ja-JP" altLang="en-US"/>
          </a:p>
        </p:txBody>
      </p:sp>
      <p:sp>
        <p:nvSpPr>
          <p:cNvPr id="51218" name="フローチャート : 結合子 30"/>
          <p:cNvSpPr>
            <a:spLocks noChangeArrowheads="1"/>
          </p:cNvSpPr>
          <p:nvPr/>
        </p:nvSpPr>
        <p:spPr bwMode="auto">
          <a:xfrm>
            <a:off x="4286250" y="2428875"/>
            <a:ext cx="142875" cy="71438"/>
          </a:xfrm>
          <a:prstGeom prst="flowChartConnector">
            <a:avLst/>
          </a:prstGeom>
          <a:solidFill>
            <a:schemeClr val="accent1"/>
          </a:solidFill>
          <a:ln w="9525" algn="ctr">
            <a:solidFill>
              <a:schemeClr val="tx1"/>
            </a:solidFill>
            <a:round/>
            <a:headEnd/>
            <a:tailEnd/>
          </a:ln>
        </p:spPr>
        <p:txBody>
          <a:bodyPr/>
          <a:lstStyle/>
          <a:p>
            <a:pPr eaLnBrk="0" hangingPunct="0"/>
            <a:endParaRPr kumimoji="0" lang="ja-JP" altLang="en-US"/>
          </a:p>
        </p:txBody>
      </p:sp>
      <p:sp>
        <p:nvSpPr>
          <p:cNvPr id="51219" name="テキスト ボックス 31"/>
          <p:cNvSpPr txBox="1">
            <a:spLocks noChangeArrowheads="1"/>
          </p:cNvSpPr>
          <p:nvPr/>
        </p:nvSpPr>
        <p:spPr bwMode="auto">
          <a:xfrm>
            <a:off x="4067175" y="1571625"/>
            <a:ext cx="1152525" cy="369888"/>
          </a:xfrm>
          <a:prstGeom prst="rect">
            <a:avLst/>
          </a:prstGeom>
          <a:solidFill>
            <a:schemeClr val="bg1"/>
          </a:solidFill>
          <a:ln w="9525">
            <a:noFill/>
            <a:miter lim="800000"/>
            <a:headEnd/>
            <a:tailEnd/>
          </a:ln>
        </p:spPr>
        <p:txBody>
          <a:bodyPr>
            <a:spAutoFit/>
          </a:bodyPr>
          <a:lstStyle/>
          <a:p>
            <a:pPr algn="ctr"/>
            <a:r>
              <a:rPr lang="ja-JP" altLang="en-US" b="1">
                <a:solidFill>
                  <a:srgbClr val="7030A0"/>
                </a:solidFill>
                <a:latin typeface="HG創英角ｺﾞｼｯｸUB" pitchFamily="49" charset="-128"/>
                <a:ea typeface="HG創英角ｺﾞｼｯｸUB" pitchFamily="49" charset="-128"/>
              </a:rPr>
              <a:t>生　活</a:t>
            </a:r>
          </a:p>
        </p:txBody>
      </p:sp>
      <p:sp>
        <p:nvSpPr>
          <p:cNvPr id="51220" name="正方形/長方形 32"/>
          <p:cNvSpPr>
            <a:spLocks noChangeArrowheads="1"/>
          </p:cNvSpPr>
          <p:nvPr/>
        </p:nvSpPr>
        <p:spPr bwMode="auto">
          <a:xfrm>
            <a:off x="2500313" y="2857500"/>
            <a:ext cx="857250" cy="500063"/>
          </a:xfrm>
          <a:prstGeom prst="rect">
            <a:avLst/>
          </a:prstGeom>
          <a:solidFill>
            <a:schemeClr val="accent1"/>
          </a:solidFill>
          <a:ln w="9525" algn="ctr">
            <a:solidFill>
              <a:schemeClr val="tx1"/>
            </a:solidFill>
            <a:round/>
            <a:headEnd/>
            <a:tailEnd/>
          </a:ln>
        </p:spPr>
        <p:txBody>
          <a:bodyPr/>
          <a:lstStyle/>
          <a:p>
            <a:pPr algn="ctr" eaLnBrk="0" hangingPunct="0">
              <a:lnSpc>
                <a:spcPct val="200000"/>
              </a:lnSpc>
            </a:pPr>
            <a:r>
              <a:rPr kumimoji="0" lang="ja-JP" altLang="en-US" sz="1200"/>
              <a:t>社会資源</a:t>
            </a:r>
          </a:p>
        </p:txBody>
      </p:sp>
      <p:sp>
        <p:nvSpPr>
          <p:cNvPr id="51221" name="正方形/長方形 33"/>
          <p:cNvSpPr>
            <a:spLocks noChangeArrowheads="1"/>
          </p:cNvSpPr>
          <p:nvPr/>
        </p:nvSpPr>
        <p:spPr bwMode="auto">
          <a:xfrm>
            <a:off x="3429000" y="2857500"/>
            <a:ext cx="714375" cy="500063"/>
          </a:xfrm>
          <a:prstGeom prst="rect">
            <a:avLst/>
          </a:prstGeom>
          <a:solidFill>
            <a:schemeClr val="accent1"/>
          </a:solidFill>
          <a:ln w="9525" algn="ctr">
            <a:solidFill>
              <a:schemeClr val="tx1"/>
            </a:solidFill>
            <a:round/>
            <a:headEnd/>
            <a:tailEnd/>
          </a:ln>
        </p:spPr>
        <p:txBody>
          <a:bodyPr/>
          <a:lstStyle/>
          <a:p>
            <a:pPr algn="ctr" eaLnBrk="0" hangingPunct="0">
              <a:lnSpc>
                <a:spcPct val="150000"/>
              </a:lnSpc>
            </a:pPr>
            <a:r>
              <a:rPr kumimoji="0" lang="ja-JP" altLang="en-US" sz="1600"/>
              <a:t>住居</a:t>
            </a:r>
          </a:p>
        </p:txBody>
      </p:sp>
      <p:sp>
        <p:nvSpPr>
          <p:cNvPr id="58391" name="正方形/長方形 34"/>
          <p:cNvSpPr>
            <a:spLocks noChangeArrowheads="1"/>
          </p:cNvSpPr>
          <p:nvPr/>
        </p:nvSpPr>
        <p:spPr bwMode="auto">
          <a:xfrm>
            <a:off x="4214813" y="2857500"/>
            <a:ext cx="714375" cy="500063"/>
          </a:xfrm>
          <a:prstGeom prst="rect">
            <a:avLst/>
          </a:prstGeom>
          <a:solidFill>
            <a:srgbClr val="FFCCFF"/>
          </a:solidFill>
          <a:ln w="9525" algn="ctr">
            <a:solidFill>
              <a:schemeClr val="tx1"/>
            </a:solidFill>
            <a:round/>
            <a:headEnd/>
            <a:tailEnd/>
          </a:ln>
        </p:spPr>
        <p:txBody>
          <a:bodyPr anchor="ctr"/>
          <a:lstStyle/>
          <a:p>
            <a:pPr algn="ctr" eaLnBrk="0" hangingPunct="0">
              <a:lnSpc>
                <a:spcPct val="150000"/>
              </a:lnSpc>
              <a:defRPr/>
            </a:pPr>
            <a:r>
              <a:rPr kumimoji="0" lang="ja-JP" altLang="en-US" sz="2000" b="1" dirty="0">
                <a:solidFill>
                  <a:srgbClr val="FF0000"/>
                </a:solidFill>
                <a:latin typeface="+mn-ea"/>
                <a:ea typeface="+mn-ea"/>
              </a:rPr>
              <a:t>健康</a:t>
            </a:r>
          </a:p>
        </p:txBody>
      </p:sp>
      <p:sp>
        <p:nvSpPr>
          <p:cNvPr id="51223" name="正方形/長方形 35"/>
          <p:cNvSpPr>
            <a:spLocks noChangeArrowheads="1"/>
          </p:cNvSpPr>
          <p:nvPr/>
        </p:nvSpPr>
        <p:spPr bwMode="auto">
          <a:xfrm>
            <a:off x="5000625" y="2857500"/>
            <a:ext cx="857250" cy="500063"/>
          </a:xfrm>
          <a:prstGeom prst="rect">
            <a:avLst/>
          </a:prstGeom>
          <a:solidFill>
            <a:schemeClr val="accent1"/>
          </a:solidFill>
          <a:ln w="9525" algn="ctr">
            <a:solidFill>
              <a:schemeClr val="tx1"/>
            </a:solidFill>
            <a:round/>
            <a:headEnd/>
            <a:tailEnd/>
          </a:ln>
        </p:spPr>
        <p:txBody>
          <a:bodyPr/>
          <a:lstStyle/>
          <a:p>
            <a:pPr algn="ctr" eaLnBrk="0" hangingPunct="0">
              <a:lnSpc>
                <a:spcPct val="150000"/>
              </a:lnSpc>
            </a:pPr>
            <a:r>
              <a:rPr kumimoji="0" lang="ja-JP" altLang="en-US" sz="1600"/>
              <a:t>経済力</a:t>
            </a:r>
          </a:p>
        </p:txBody>
      </p:sp>
      <p:sp>
        <p:nvSpPr>
          <p:cNvPr id="51224" name="正方形/長方形 36"/>
          <p:cNvSpPr>
            <a:spLocks noChangeArrowheads="1"/>
          </p:cNvSpPr>
          <p:nvPr/>
        </p:nvSpPr>
        <p:spPr bwMode="auto">
          <a:xfrm>
            <a:off x="5929313" y="2857500"/>
            <a:ext cx="857250" cy="500063"/>
          </a:xfrm>
          <a:prstGeom prst="rect">
            <a:avLst/>
          </a:prstGeom>
          <a:solidFill>
            <a:schemeClr val="accent1"/>
          </a:solidFill>
          <a:ln w="9525" algn="ctr">
            <a:solidFill>
              <a:schemeClr val="tx1"/>
            </a:solidFill>
            <a:round/>
            <a:headEnd/>
            <a:tailEnd/>
          </a:ln>
        </p:spPr>
        <p:txBody>
          <a:bodyPr/>
          <a:lstStyle/>
          <a:p>
            <a:pPr algn="ctr" eaLnBrk="0" hangingPunct="0">
              <a:lnSpc>
                <a:spcPct val="200000"/>
              </a:lnSpc>
            </a:pPr>
            <a:r>
              <a:rPr kumimoji="0" lang="ja-JP" altLang="en-US" sz="1200"/>
              <a:t>人間関係</a:t>
            </a:r>
          </a:p>
        </p:txBody>
      </p:sp>
      <p:sp>
        <p:nvSpPr>
          <p:cNvPr id="51225" name="フリーフォーム 48"/>
          <p:cNvSpPr>
            <a:spLocks noChangeArrowheads="1"/>
          </p:cNvSpPr>
          <p:nvPr/>
        </p:nvSpPr>
        <p:spPr bwMode="auto">
          <a:xfrm>
            <a:off x="2116138" y="3348038"/>
            <a:ext cx="5186362" cy="96837"/>
          </a:xfrm>
          <a:custGeom>
            <a:avLst/>
            <a:gdLst>
              <a:gd name="T0" fmla="*/ 0 w 5185954"/>
              <a:gd name="T1" fmla="*/ 9291 h 95905"/>
              <a:gd name="T2" fmla="*/ 65359 w 5185954"/>
              <a:gd name="T3" fmla="*/ 23542 h 95905"/>
              <a:gd name="T4" fmla="*/ 405236 w 5185954"/>
              <a:gd name="T5" fmla="*/ 52044 h 95905"/>
              <a:gd name="T6" fmla="*/ 444452 w 5185954"/>
              <a:gd name="T7" fmla="*/ 66295 h 95905"/>
              <a:gd name="T8" fmla="*/ 496739 w 5185954"/>
              <a:gd name="T9" fmla="*/ 52044 h 95905"/>
              <a:gd name="T10" fmla="*/ 627467 w 5185954"/>
              <a:gd name="T11" fmla="*/ 9291 h 95905"/>
              <a:gd name="T12" fmla="*/ 771257 w 5185954"/>
              <a:gd name="T13" fmla="*/ 9291 h 95905"/>
              <a:gd name="T14" fmla="*/ 954263 w 5185954"/>
              <a:gd name="T15" fmla="*/ 23542 h 95905"/>
              <a:gd name="T16" fmla="*/ 1634019 w 5185954"/>
              <a:gd name="T17" fmla="*/ 37793 h 95905"/>
              <a:gd name="T18" fmla="*/ 1725523 w 5185954"/>
              <a:gd name="T19" fmla="*/ 52044 h 95905"/>
              <a:gd name="T20" fmla="*/ 1764739 w 5185954"/>
              <a:gd name="T21" fmla="*/ 37793 h 95905"/>
              <a:gd name="T22" fmla="*/ 1882392 w 5185954"/>
              <a:gd name="T23" fmla="*/ 52044 h 95905"/>
              <a:gd name="T24" fmla="*/ 2169982 w 5185954"/>
              <a:gd name="T25" fmla="*/ 94795 h 95905"/>
              <a:gd name="T26" fmla="*/ 2444485 w 5185954"/>
              <a:gd name="T27" fmla="*/ 80544 h 95905"/>
              <a:gd name="T28" fmla="*/ 2614425 w 5185954"/>
              <a:gd name="T29" fmla="*/ 66295 h 95905"/>
              <a:gd name="T30" fmla="*/ 2941230 w 5185954"/>
              <a:gd name="T31" fmla="*/ 80544 h 95905"/>
              <a:gd name="T32" fmla="*/ 3137318 w 5185954"/>
              <a:gd name="T33" fmla="*/ 52044 h 95905"/>
              <a:gd name="T34" fmla="*/ 3568698 w 5185954"/>
              <a:gd name="T35" fmla="*/ 66295 h 95905"/>
              <a:gd name="T36" fmla="*/ 4549112 w 5185954"/>
              <a:gd name="T37" fmla="*/ 52044 h 95905"/>
              <a:gd name="T38" fmla="*/ 4692883 w 5185954"/>
              <a:gd name="T39" fmla="*/ 52044 h 95905"/>
              <a:gd name="T40" fmla="*/ 5189626 w 5185954"/>
              <a:gd name="T41" fmla="*/ 37793 h 9590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85954"/>
              <a:gd name="T64" fmla="*/ 0 h 95905"/>
              <a:gd name="T65" fmla="*/ 5185954 w 5185954"/>
              <a:gd name="T66" fmla="*/ 95905 h 9590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85954" h="95905">
                <a:moveTo>
                  <a:pt x="0" y="8516"/>
                </a:moveTo>
                <a:cubicBezTo>
                  <a:pt x="21771" y="12870"/>
                  <a:pt x="43177" y="19876"/>
                  <a:pt x="65314" y="21579"/>
                </a:cubicBezTo>
                <a:cubicBezTo>
                  <a:pt x="227297" y="34039"/>
                  <a:pt x="282493" y="17091"/>
                  <a:pt x="404948" y="47705"/>
                </a:cubicBezTo>
                <a:cubicBezTo>
                  <a:pt x="418306" y="51045"/>
                  <a:pt x="431074" y="56414"/>
                  <a:pt x="444137" y="60768"/>
                </a:cubicBezTo>
                <a:cubicBezTo>
                  <a:pt x="461554" y="56414"/>
                  <a:pt x="479192" y="52864"/>
                  <a:pt x="496388" y="47705"/>
                </a:cubicBezTo>
                <a:cubicBezTo>
                  <a:pt x="655403" y="0"/>
                  <a:pt x="506584" y="38625"/>
                  <a:pt x="627017" y="8516"/>
                </a:cubicBezTo>
                <a:cubicBezTo>
                  <a:pt x="716891" y="38474"/>
                  <a:pt x="608230" y="8516"/>
                  <a:pt x="770708" y="8516"/>
                </a:cubicBezTo>
                <a:cubicBezTo>
                  <a:pt x="831823" y="8516"/>
                  <a:pt x="892501" y="19728"/>
                  <a:pt x="953588" y="21579"/>
                </a:cubicBezTo>
                <a:cubicBezTo>
                  <a:pt x="1179949" y="28438"/>
                  <a:pt x="1406434" y="30288"/>
                  <a:pt x="1632857" y="34642"/>
                </a:cubicBezTo>
                <a:cubicBezTo>
                  <a:pt x="1663337" y="38996"/>
                  <a:pt x="1693508" y="47705"/>
                  <a:pt x="1724297" y="47705"/>
                </a:cubicBezTo>
                <a:cubicBezTo>
                  <a:pt x="1738067" y="47705"/>
                  <a:pt x="1749716" y="34642"/>
                  <a:pt x="1763486" y="34642"/>
                </a:cubicBezTo>
                <a:cubicBezTo>
                  <a:pt x="1802916" y="34642"/>
                  <a:pt x="1841863" y="43351"/>
                  <a:pt x="1881051" y="47705"/>
                </a:cubicBezTo>
                <a:cubicBezTo>
                  <a:pt x="2025650" y="95905"/>
                  <a:pt x="1931943" y="72113"/>
                  <a:pt x="2168434" y="86893"/>
                </a:cubicBezTo>
                <a:lnTo>
                  <a:pt x="2442754" y="73831"/>
                </a:lnTo>
                <a:cubicBezTo>
                  <a:pt x="2499429" y="70497"/>
                  <a:pt x="2555798" y="60768"/>
                  <a:pt x="2612571" y="60768"/>
                </a:cubicBezTo>
                <a:cubicBezTo>
                  <a:pt x="2721515" y="60768"/>
                  <a:pt x="2830286" y="69477"/>
                  <a:pt x="2939143" y="73831"/>
                </a:cubicBezTo>
                <a:cubicBezTo>
                  <a:pt x="3008625" y="59934"/>
                  <a:pt x="3058725" y="47705"/>
                  <a:pt x="3135086" y="47705"/>
                </a:cubicBezTo>
                <a:cubicBezTo>
                  <a:pt x="3278843" y="47705"/>
                  <a:pt x="3422469" y="56414"/>
                  <a:pt x="3566160" y="60768"/>
                </a:cubicBezTo>
                <a:lnTo>
                  <a:pt x="4545874" y="47705"/>
                </a:lnTo>
                <a:cubicBezTo>
                  <a:pt x="4702240" y="43891"/>
                  <a:pt x="4579949" y="20301"/>
                  <a:pt x="4689566" y="47705"/>
                </a:cubicBezTo>
                <a:cubicBezTo>
                  <a:pt x="5081413" y="32634"/>
                  <a:pt x="4915905" y="34642"/>
                  <a:pt x="5185954" y="34642"/>
                </a:cubicBezTo>
              </a:path>
            </a:pathLst>
          </a:custGeom>
          <a:noFill/>
          <a:ln w="28575" algn="ctr">
            <a:solidFill>
              <a:schemeClr val="tx1"/>
            </a:solidFill>
            <a:round/>
            <a:headEnd/>
            <a:tailEnd/>
          </a:ln>
        </p:spPr>
        <p:txBody>
          <a:bodyPr/>
          <a:lstStyle/>
          <a:p>
            <a:endParaRPr lang="ja-JP" altLang="en-US"/>
          </a:p>
        </p:txBody>
      </p:sp>
      <p:sp>
        <p:nvSpPr>
          <p:cNvPr id="51226" name="フローチャート : 結合子 51"/>
          <p:cNvSpPr>
            <a:spLocks noChangeArrowheads="1"/>
          </p:cNvSpPr>
          <p:nvPr/>
        </p:nvSpPr>
        <p:spPr bwMode="auto">
          <a:xfrm>
            <a:off x="857250" y="3571875"/>
            <a:ext cx="3286125" cy="3143250"/>
          </a:xfrm>
          <a:prstGeom prst="flowChartConnector">
            <a:avLst/>
          </a:prstGeom>
          <a:noFill/>
          <a:ln w="25400" algn="ctr">
            <a:solidFill>
              <a:schemeClr val="tx1"/>
            </a:solidFill>
            <a:round/>
            <a:headEnd/>
            <a:tailEnd/>
          </a:ln>
        </p:spPr>
        <p:txBody>
          <a:bodyPr/>
          <a:lstStyle/>
          <a:p>
            <a:pPr eaLnBrk="0" hangingPunct="0"/>
            <a:endParaRPr kumimoji="0" lang="ja-JP" altLang="en-US"/>
          </a:p>
        </p:txBody>
      </p:sp>
      <p:sp>
        <p:nvSpPr>
          <p:cNvPr id="51227" name="フローチャート : 結合子 52"/>
          <p:cNvSpPr>
            <a:spLocks noChangeArrowheads="1"/>
          </p:cNvSpPr>
          <p:nvPr/>
        </p:nvSpPr>
        <p:spPr bwMode="auto">
          <a:xfrm rot="-735536">
            <a:off x="1714500" y="3786188"/>
            <a:ext cx="928688" cy="571500"/>
          </a:xfrm>
          <a:prstGeom prst="flowChartConnector">
            <a:avLst/>
          </a:prstGeom>
          <a:noFill/>
          <a:ln w="9525" algn="ctr">
            <a:solidFill>
              <a:schemeClr val="tx1"/>
            </a:solidFill>
            <a:round/>
            <a:headEnd/>
            <a:tailEnd/>
          </a:ln>
        </p:spPr>
        <p:txBody>
          <a:bodyPr/>
          <a:lstStyle/>
          <a:p>
            <a:pPr algn="ctr" eaLnBrk="0" hangingPunct="0"/>
            <a:endParaRPr kumimoji="0" lang="ja-JP" altLang="en-US"/>
          </a:p>
        </p:txBody>
      </p:sp>
      <p:sp>
        <p:nvSpPr>
          <p:cNvPr id="51228" name="二等辺三角形 53"/>
          <p:cNvSpPr>
            <a:spLocks noChangeArrowheads="1"/>
          </p:cNvSpPr>
          <p:nvPr/>
        </p:nvSpPr>
        <p:spPr bwMode="auto">
          <a:xfrm>
            <a:off x="1000125" y="4286250"/>
            <a:ext cx="928688" cy="700088"/>
          </a:xfrm>
          <a:prstGeom prst="triangle">
            <a:avLst>
              <a:gd name="adj" fmla="val 50000"/>
            </a:avLst>
          </a:prstGeom>
          <a:noFill/>
          <a:ln w="9525" algn="ctr">
            <a:solidFill>
              <a:schemeClr val="tx1"/>
            </a:solidFill>
            <a:round/>
            <a:headEnd/>
            <a:tailEnd/>
          </a:ln>
        </p:spPr>
        <p:txBody>
          <a:bodyPr/>
          <a:lstStyle/>
          <a:p>
            <a:pPr eaLnBrk="0" hangingPunct="0"/>
            <a:endParaRPr kumimoji="0" lang="ja-JP" altLang="en-US" sz="1600"/>
          </a:p>
        </p:txBody>
      </p:sp>
      <p:sp>
        <p:nvSpPr>
          <p:cNvPr id="51229" name="角丸四角形 54"/>
          <p:cNvSpPr>
            <a:spLocks noChangeArrowheads="1"/>
          </p:cNvSpPr>
          <p:nvPr/>
        </p:nvSpPr>
        <p:spPr bwMode="auto">
          <a:xfrm rot="-1215287">
            <a:off x="2714625" y="5715000"/>
            <a:ext cx="842963" cy="700088"/>
          </a:xfrm>
          <a:prstGeom prst="roundRect">
            <a:avLst>
              <a:gd name="adj" fmla="val 16667"/>
            </a:avLst>
          </a:prstGeom>
          <a:noFill/>
          <a:ln w="9525" algn="ctr">
            <a:solidFill>
              <a:schemeClr val="tx1"/>
            </a:solidFill>
            <a:round/>
            <a:headEnd/>
            <a:tailEnd/>
          </a:ln>
        </p:spPr>
        <p:txBody>
          <a:bodyPr/>
          <a:lstStyle/>
          <a:p>
            <a:pPr eaLnBrk="0" hangingPunct="0"/>
            <a:endParaRPr kumimoji="0" lang="ja-JP" altLang="en-US"/>
          </a:p>
        </p:txBody>
      </p:sp>
      <p:sp>
        <p:nvSpPr>
          <p:cNvPr id="56" name="台形 55"/>
          <p:cNvSpPr/>
          <p:nvPr/>
        </p:nvSpPr>
        <p:spPr bwMode="auto">
          <a:xfrm rot="927412">
            <a:off x="1643063" y="5929313"/>
            <a:ext cx="1000125" cy="501650"/>
          </a:xfrm>
          <a:prstGeom prst="trapezoid">
            <a:avLst/>
          </a:prstGeom>
          <a:noFill/>
          <a:ln w="9525" cap="flat" cmpd="sng" algn="ctr">
            <a:solidFill>
              <a:schemeClr val="tx1"/>
            </a:solidFill>
            <a:prstDash val="solid"/>
            <a:round/>
            <a:headEnd type="none" w="med" len="med"/>
            <a:tailEnd type="none" w="med" len="med"/>
          </a:ln>
          <a:effectLst/>
        </p:spPr>
        <p:txBody>
          <a:bodyPr/>
          <a:lstStyle/>
          <a:p>
            <a:pPr eaLnBrk="0" hangingPunct="0">
              <a:defRPr/>
            </a:pPr>
            <a:endParaRPr kumimoji="0" lang="ja-JP" altLang="en-US"/>
          </a:p>
        </p:txBody>
      </p:sp>
      <p:sp>
        <p:nvSpPr>
          <p:cNvPr id="51231" name="五角形 56"/>
          <p:cNvSpPr>
            <a:spLocks noChangeArrowheads="1"/>
          </p:cNvSpPr>
          <p:nvPr/>
        </p:nvSpPr>
        <p:spPr bwMode="auto">
          <a:xfrm>
            <a:off x="2071688" y="5072063"/>
            <a:ext cx="928687" cy="700087"/>
          </a:xfrm>
          <a:prstGeom prst="pentagon">
            <a:avLst/>
          </a:prstGeom>
          <a:noFill/>
          <a:ln w="9525" algn="ctr">
            <a:solidFill>
              <a:schemeClr val="tx1"/>
            </a:solidFill>
            <a:round/>
            <a:headEnd/>
            <a:tailEnd/>
          </a:ln>
        </p:spPr>
        <p:txBody>
          <a:bodyPr/>
          <a:lstStyle/>
          <a:p>
            <a:pPr eaLnBrk="0" hangingPunct="0"/>
            <a:endParaRPr kumimoji="0" lang="ja-JP" altLang="en-US"/>
          </a:p>
        </p:txBody>
      </p:sp>
      <p:sp>
        <p:nvSpPr>
          <p:cNvPr id="51232" name="六角形 57"/>
          <p:cNvSpPr>
            <a:spLocks noChangeArrowheads="1"/>
          </p:cNvSpPr>
          <p:nvPr/>
        </p:nvSpPr>
        <p:spPr bwMode="auto">
          <a:xfrm>
            <a:off x="2143125" y="4357688"/>
            <a:ext cx="928688" cy="628650"/>
          </a:xfrm>
          <a:prstGeom prst="hexagon">
            <a:avLst>
              <a:gd name="adj" fmla="val 24997"/>
              <a:gd name="vf" fmla="val 115470"/>
            </a:avLst>
          </a:prstGeom>
          <a:noFill/>
          <a:ln w="9525" algn="ctr">
            <a:solidFill>
              <a:schemeClr val="tx1"/>
            </a:solidFill>
            <a:round/>
            <a:headEnd/>
            <a:tailEnd/>
          </a:ln>
        </p:spPr>
        <p:txBody>
          <a:bodyPr/>
          <a:lstStyle/>
          <a:p>
            <a:pPr eaLnBrk="0" hangingPunct="0"/>
            <a:endParaRPr kumimoji="0" lang="ja-JP" altLang="en-US"/>
          </a:p>
        </p:txBody>
      </p:sp>
      <p:sp>
        <p:nvSpPr>
          <p:cNvPr id="51233" name="十字形 58"/>
          <p:cNvSpPr>
            <a:spLocks noChangeArrowheads="1"/>
          </p:cNvSpPr>
          <p:nvPr/>
        </p:nvSpPr>
        <p:spPr bwMode="auto">
          <a:xfrm>
            <a:off x="3143250" y="4786313"/>
            <a:ext cx="857250" cy="771525"/>
          </a:xfrm>
          <a:prstGeom prst="plus">
            <a:avLst>
              <a:gd name="adj" fmla="val 25000"/>
            </a:avLst>
          </a:prstGeom>
          <a:noFill/>
          <a:ln w="9525" algn="ctr">
            <a:solidFill>
              <a:schemeClr val="tx1"/>
            </a:solidFill>
            <a:round/>
            <a:headEnd/>
            <a:tailEnd/>
          </a:ln>
        </p:spPr>
        <p:txBody>
          <a:bodyPr/>
          <a:lstStyle/>
          <a:p>
            <a:pPr eaLnBrk="0" hangingPunct="0"/>
            <a:endParaRPr kumimoji="0" lang="ja-JP" altLang="en-US"/>
          </a:p>
        </p:txBody>
      </p:sp>
      <p:sp>
        <p:nvSpPr>
          <p:cNvPr id="51234" name="ブローチ 59"/>
          <p:cNvSpPr>
            <a:spLocks noChangeArrowheads="1"/>
          </p:cNvSpPr>
          <p:nvPr/>
        </p:nvSpPr>
        <p:spPr bwMode="auto">
          <a:xfrm rot="796513">
            <a:off x="1071563" y="5214938"/>
            <a:ext cx="857250" cy="557212"/>
          </a:xfrm>
          <a:prstGeom prst="plaque">
            <a:avLst>
              <a:gd name="adj" fmla="val 30731"/>
            </a:avLst>
          </a:prstGeom>
          <a:noFill/>
          <a:ln w="9525" algn="ctr">
            <a:solidFill>
              <a:schemeClr val="tx1"/>
            </a:solidFill>
            <a:round/>
            <a:headEnd/>
            <a:tailEnd/>
          </a:ln>
        </p:spPr>
        <p:txBody>
          <a:bodyPr/>
          <a:lstStyle/>
          <a:p>
            <a:pPr eaLnBrk="0" hangingPunct="0"/>
            <a:endParaRPr kumimoji="0" lang="ja-JP" altLang="en-US"/>
          </a:p>
        </p:txBody>
      </p:sp>
      <p:sp>
        <p:nvSpPr>
          <p:cNvPr id="51235" name="ひし形 60"/>
          <p:cNvSpPr>
            <a:spLocks noChangeArrowheads="1"/>
          </p:cNvSpPr>
          <p:nvPr/>
        </p:nvSpPr>
        <p:spPr bwMode="auto">
          <a:xfrm>
            <a:off x="2857500" y="3857625"/>
            <a:ext cx="842963" cy="700088"/>
          </a:xfrm>
          <a:prstGeom prst="diamond">
            <a:avLst/>
          </a:prstGeom>
          <a:noFill/>
          <a:ln w="9525" algn="ctr">
            <a:solidFill>
              <a:schemeClr val="tx1"/>
            </a:solidFill>
            <a:round/>
            <a:headEnd/>
            <a:tailEnd/>
          </a:ln>
        </p:spPr>
        <p:txBody>
          <a:bodyPr/>
          <a:lstStyle/>
          <a:p>
            <a:pPr eaLnBrk="0" hangingPunct="0"/>
            <a:endParaRPr kumimoji="0" lang="ja-JP" altLang="en-US"/>
          </a:p>
        </p:txBody>
      </p:sp>
      <p:sp>
        <p:nvSpPr>
          <p:cNvPr id="51236" name="フローチャート : 結合子 61"/>
          <p:cNvSpPr>
            <a:spLocks noChangeArrowheads="1"/>
          </p:cNvSpPr>
          <p:nvPr/>
        </p:nvSpPr>
        <p:spPr bwMode="auto">
          <a:xfrm>
            <a:off x="5000625" y="3571875"/>
            <a:ext cx="3286125" cy="3143250"/>
          </a:xfrm>
          <a:prstGeom prst="flowChartConnector">
            <a:avLst/>
          </a:prstGeom>
          <a:noFill/>
          <a:ln w="25400" algn="ctr">
            <a:solidFill>
              <a:schemeClr val="tx1"/>
            </a:solidFill>
            <a:round/>
            <a:headEnd/>
            <a:tailEnd/>
          </a:ln>
        </p:spPr>
        <p:txBody>
          <a:bodyPr/>
          <a:lstStyle/>
          <a:p>
            <a:pPr eaLnBrk="0" hangingPunct="0"/>
            <a:endParaRPr kumimoji="0" lang="ja-JP" altLang="en-US"/>
          </a:p>
        </p:txBody>
      </p:sp>
      <p:sp>
        <p:nvSpPr>
          <p:cNvPr id="51237" name="直角三角形 62"/>
          <p:cNvSpPr>
            <a:spLocks noChangeArrowheads="1"/>
          </p:cNvSpPr>
          <p:nvPr/>
        </p:nvSpPr>
        <p:spPr bwMode="auto">
          <a:xfrm rot="-4689758">
            <a:off x="5286375" y="3929063"/>
            <a:ext cx="771525" cy="771525"/>
          </a:xfrm>
          <a:prstGeom prst="rtTriangle">
            <a:avLst/>
          </a:prstGeom>
          <a:noFill/>
          <a:ln w="9525" algn="ctr">
            <a:solidFill>
              <a:schemeClr val="tx1"/>
            </a:solidFill>
            <a:round/>
            <a:headEnd/>
            <a:tailEnd/>
          </a:ln>
        </p:spPr>
        <p:txBody>
          <a:bodyPr/>
          <a:lstStyle/>
          <a:p>
            <a:pPr eaLnBrk="0" hangingPunct="0"/>
            <a:endParaRPr kumimoji="0" lang="ja-JP" altLang="en-US"/>
          </a:p>
        </p:txBody>
      </p:sp>
      <p:sp>
        <p:nvSpPr>
          <p:cNvPr id="51238" name="平行四辺形 63"/>
          <p:cNvSpPr>
            <a:spLocks noChangeArrowheads="1"/>
          </p:cNvSpPr>
          <p:nvPr/>
        </p:nvSpPr>
        <p:spPr bwMode="auto">
          <a:xfrm>
            <a:off x="5940152" y="4653136"/>
            <a:ext cx="1285875" cy="360041"/>
          </a:xfrm>
          <a:prstGeom prst="parallelogram">
            <a:avLst>
              <a:gd name="adj" fmla="val 36720"/>
            </a:avLst>
          </a:prstGeom>
          <a:noFill/>
          <a:ln w="9525" algn="ctr">
            <a:solidFill>
              <a:schemeClr val="tx1"/>
            </a:solidFill>
            <a:round/>
            <a:headEnd/>
            <a:tailEnd/>
          </a:ln>
        </p:spPr>
        <p:txBody>
          <a:bodyPr/>
          <a:lstStyle/>
          <a:p>
            <a:pPr eaLnBrk="0" hangingPunct="0"/>
            <a:endParaRPr kumimoji="0" lang="ja-JP" altLang="en-US"/>
          </a:p>
        </p:txBody>
      </p:sp>
      <p:sp>
        <p:nvSpPr>
          <p:cNvPr id="65" name="弦 64"/>
          <p:cNvSpPr/>
          <p:nvPr/>
        </p:nvSpPr>
        <p:spPr bwMode="auto">
          <a:xfrm>
            <a:off x="5072063" y="4786313"/>
            <a:ext cx="842962" cy="857250"/>
          </a:xfrm>
          <a:prstGeom prst="chord">
            <a:avLst/>
          </a:prstGeom>
          <a:noFill/>
          <a:ln w="9525" cap="flat" cmpd="sng" algn="ctr">
            <a:solidFill>
              <a:schemeClr val="tx1"/>
            </a:solidFill>
            <a:prstDash val="solid"/>
            <a:round/>
            <a:headEnd type="none" w="med" len="med"/>
            <a:tailEnd type="none" w="med" len="med"/>
          </a:ln>
          <a:effectLst/>
        </p:spPr>
        <p:txBody>
          <a:bodyPr/>
          <a:lstStyle/>
          <a:p>
            <a:pPr eaLnBrk="0" hangingPunct="0">
              <a:defRPr/>
            </a:pPr>
            <a:endParaRPr kumimoji="0" lang="ja-JP" altLang="en-US"/>
          </a:p>
        </p:txBody>
      </p:sp>
      <p:sp>
        <p:nvSpPr>
          <p:cNvPr id="66" name="涙形 65"/>
          <p:cNvSpPr/>
          <p:nvPr/>
        </p:nvSpPr>
        <p:spPr bwMode="auto">
          <a:xfrm>
            <a:off x="7286625" y="5286375"/>
            <a:ext cx="771525" cy="771525"/>
          </a:xfrm>
          <a:prstGeom prst="teardrop">
            <a:avLst/>
          </a:prstGeom>
          <a:noFill/>
          <a:ln w="9525" cap="flat" cmpd="sng" algn="ctr">
            <a:solidFill>
              <a:schemeClr val="tx1"/>
            </a:solidFill>
            <a:prstDash val="solid"/>
            <a:round/>
            <a:headEnd type="none" w="med" len="med"/>
            <a:tailEnd type="none" w="med" len="med"/>
          </a:ln>
          <a:effectLst/>
        </p:spPr>
        <p:txBody>
          <a:bodyPr/>
          <a:lstStyle/>
          <a:p>
            <a:pPr eaLnBrk="0" hangingPunct="0">
              <a:defRPr/>
            </a:pPr>
            <a:endParaRPr kumimoji="0" lang="ja-JP" altLang="en-US"/>
          </a:p>
        </p:txBody>
      </p:sp>
      <p:sp>
        <p:nvSpPr>
          <p:cNvPr id="67" name="斜め縞 66"/>
          <p:cNvSpPr/>
          <p:nvPr/>
        </p:nvSpPr>
        <p:spPr bwMode="auto">
          <a:xfrm rot="19862394" flipH="1">
            <a:off x="6328612" y="3719854"/>
            <a:ext cx="833026" cy="857207"/>
          </a:xfrm>
          <a:prstGeom prst="diagStripe">
            <a:avLst>
              <a:gd name="adj" fmla="val 28101"/>
            </a:avLst>
          </a:prstGeom>
          <a:noFill/>
          <a:ln w="9525" cap="flat" cmpd="sng" algn="ctr">
            <a:solidFill>
              <a:schemeClr val="tx1"/>
            </a:solidFill>
            <a:prstDash val="solid"/>
            <a:round/>
            <a:headEnd type="none" w="med" len="med"/>
            <a:tailEnd type="none" w="med" len="med"/>
          </a:ln>
          <a:effectLst/>
        </p:spPr>
        <p:txBody>
          <a:bodyPr/>
          <a:lstStyle/>
          <a:p>
            <a:pPr eaLnBrk="0" hangingPunct="0">
              <a:defRPr/>
            </a:pPr>
            <a:endParaRPr kumimoji="0" lang="ja-JP" altLang="en-US"/>
          </a:p>
        </p:txBody>
      </p:sp>
      <p:sp>
        <p:nvSpPr>
          <p:cNvPr id="51242" name="円柱 67"/>
          <p:cNvSpPr>
            <a:spLocks noChangeArrowheads="1"/>
          </p:cNvSpPr>
          <p:nvPr/>
        </p:nvSpPr>
        <p:spPr bwMode="auto">
          <a:xfrm>
            <a:off x="7358063" y="4429125"/>
            <a:ext cx="642937" cy="715963"/>
          </a:xfrm>
          <a:prstGeom prst="can">
            <a:avLst>
              <a:gd name="adj" fmla="val 24994"/>
            </a:avLst>
          </a:prstGeom>
          <a:noFill/>
          <a:ln w="9525" algn="ctr">
            <a:solidFill>
              <a:schemeClr val="tx1"/>
            </a:solidFill>
            <a:round/>
            <a:headEnd/>
            <a:tailEnd/>
          </a:ln>
        </p:spPr>
        <p:txBody>
          <a:bodyPr/>
          <a:lstStyle/>
          <a:p>
            <a:pPr eaLnBrk="0" hangingPunct="0"/>
            <a:endParaRPr kumimoji="0" lang="ja-JP" altLang="en-US"/>
          </a:p>
        </p:txBody>
      </p:sp>
      <p:sp>
        <p:nvSpPr>
          <p:cNvPr id="51243" name="フローチャート : 判断 69"/>
          <p:cNvSpPr>
            <a:spLocks noChangeArrowheads="1"/>
          </p:cNvSpPr>
          <p:nvPr/>
        </p:nvSpPr>
        <p:spPr bwMode="auto">
          <a:xfrm rot="6453544">
            <a:off x="6573044" y="5760244"/>
            <a:ext cx="850900" cy="623888"/>
          </a:xfrm>
          <a:prstGeom prst="flowChartDecision">
            <a:avLst/>
          </a:prstGeom>
          <a:noFill/>
          <a:ln w="9525" algn="ctr">
            <a:solidFill>
              <a:schemeClr val="tx1"/>
            </a:solidFill>
            <a:round/>
            <a:headEnd/>
            <a:tailEnd/>
          </a:ln>
        </p:spPr>
        <p:txBody>
          <a:bodyPr/>
          <a:lstStyle/>
          <a:p>
            <a:pPr eaLnBrk="0" hangingPunct="0"/>
            <a:endParaRPr kumimoji="0" lang="ja-JP" altLang="en-US"/>
          </a:p>
        </p:txBody>
      </p:sp>
      <p:sp>
        <p:nvSpPr>
          <p:cNvPr id="51244" name="フローチャート : 手操作入力 70"/>
          <p:cNvSpPr>
            <a:spLocks noChangeArrowheads="1"/>
          </p:cNvSpPr>
          <p:nvPr/>
        </p:nvSpPr>
        <p:spPr bwMode="auto">
          <a:xfrm>
            <a:off x="6072188" y="5143500"/>
            <a:ext cx="928687" cy="500063"/>
          </a:xfrm>
          <a:prstGeom prst="flowChartManualInput">
            <a:avLst/>
          </a:prstGeom>
          <a:noFill/>
          <a:ln w="9525" algn="ctr">
            <a:solidFill>
              <a:schemeClr val="tx1"/>
            </a:solidFill>
            <a:round/>
            <a:headEnd/>
            <a:tailEnd/>
          </a:ln>
        </p:spPr>
        <p:txBody>
          <a:bodyPr/>
          <a:lstStyle/>
          <a:p>
            <a:pPr eaLnBrk="0" hangingPunct="0"/>
            <a:endParaRPr kumimoji="0" lang="ja-JP" altLang="en-US"/>
          </a:p>
        </p:txBody>
      </p:sp>
      <p:sp>
        <p:nvSpPr>
          <p:cNvPr id="51245" name="フローチャート : 記憶データ 71"/>
          <p:cNvSpPr>
            <a:spLocks noChangeArrowheads="1"/>
          </p:cNvSpPr>
          <p:nvPr/>
        </p:nvSpPr>
        <p:spPr bwMode="auto">
          <a:xfrm rot="1580237">
            <a:off x="5643563" y="5929313"/>
            <a:ext cx="771525" cy="517525"/>
          </a:xfrm>
          <a:prstGeom prst="flowChartOnlineStorage">
            <a:avLst/>
          </a:prstGeom>
          <a:noFill/>
          <a:ln w="9525" algn="ctr">
            <a:solidFill>
              <a:schemeClr val="tx1"/>
            </a:solidFill>
            <a:round/>
            <a:headEnd/>
            <a:tailEnd/>
          </a:ln>
        </p:spPr>
        <p:txBody>
          <a:bodyPr/>
          <a:lstStyle/>
          <a:p>
            <a:pPr eaLnBrk="0" hangingPunct="0"/>
            <a:endParaRPr kumimoji="0" lang="ja-JP" altLang="en-US"/>
          </a:p>
        </p:txBody>
      </p:sp>
      <p:sp>
        <p:nvSpPr>
          <p:cNvPr id="51246" name="テキスト ボックス 72"/>
          <p:cNvSpPr txBox="1">
            <a:spLocks noChangeArrowheads="1"/>
          </p:cNvSpPr>
          <p:nvPr/>
        </p:nvSpPr>
        <p:spPr bwMode="auto">
          <a:xfrm rot="883539">
            <a:off x="1571625" y="6000750"/>
            <a:ext cx="1082675" cy="307975"/>
          </a:xfrm>
          <a:prstGeom prst="rect">
            <a:avLst/>
          </a:prstGeom>
          <a:noFill/>
          <a:ln w="9525">
            <a:noFill/>
            <a:miter lim="800000"/>
            <a:headEnd/>
            <a:tailEnd/>
          </a:ln>
        </p:spPr>
        <p:txBody>
          <a:bodyPr wrap="none">
            <a:spAutoFit/>
          </a:bodyPr>
          <a:lstStyle/>
          <a:p>
            <a:r>
              <a:rPr lang="ja-JP" altLang="en-US" sz="1400"/>
              <a:t>放射線技師</a:t>
            </a:r>
          </a:p>
        </p:txBody>
      </p:sp>
      <p:sp>
        <p:nvSpPr>
          <p:cNvPr id="51247" name="テキスト ボックス 73"/>
          <p:cNvSpPr txBox="1">
            <a:spLocks noChangeArrowheads="1"/>
          </p:cNvSpPr>
          <p:nvPr/>
        </p:nvSpPr>
        <p:spPr bwMode="auto">
          <a:xfrm>
            <a:off x="3000375" y="4071938"/>
            <a:ext cx="544513" cy="307975"/>
          </a:xfrm>
          <a:prstGeom prst="rect">
            <a:avLst/>
          </a:prstGeom>
          <a:noFill/>
          <a:ln w="9525">
            <a:noFill/>
            <a:miter lim="800000"/>
            <a:headEnd/>
            <a:tailEnd/>
          </a:ln>
        </p:spPr>
        <p:txBody>
          <a:bodyPr wrap="none">
            <a:spAutoFit/>
          </a:bodyPr>
          <a:lstStyle/>
          <a:p>
            <a:r>
              <a:rPr lang="ja-JP" altLang="en-US" sz="1400"/>
              <a:t>事務</a:t>
            </a:r>
            <a:endParaRPr lang="en-US" altLang="ja-JP" sz="1400"/>
          </a:p>
        </p:txBody>
      </p:sp>
      <p:sp>
        <p:nvSpPr>
          <p:cNvPr id="51248" name="テキスト ボックス 74"/>
          <p:cNvSpPr txBox="1">
            <a:spLocks noChangeArrowheads="1"/>
          </p:cNvSpPr>
          <p:nvPr/>
        </p:nvSpPr>
        <p:spPr bwMode="auto">
          <a:xfrm rot="823506">
            <a:off x="1168400" y="5295900"/>
            <a:ext cx="723900" cy="307975"/>
          </a:xfrm>
          <a:prstGeom prst="rect">
            <a:avLst/>
          </a:prstGeom>
          <a:noFill/>
          <a:ln w="9525">
            <a:noFill/>
            <a:miter lim="800000"/>
            <a:headEnd/>
            <a:tailEnd/>
          </a:ln>
        </p:spPr>
        <p:txBody>
          <a:bodyPr wrap="none">
            <a:spAutoFit/>
          </a:bodyPr>
          <a:lstStyle/>
          <a:p>
            <a:r>
              <a:rPr lang="ja-JP" altLang="en-US" sz="1400"/>
              <a:t>栄養士</a:t>
            </a:r>
            <a:endParaRPr lang="en-US" altLang="ja-JP" sz="1400"/>
          </a:p>
        </p:txBody>
      </p:sp>
      <p:sp>
        <p:nvSpPr>
          <p:cNvPr id="51249" name="テキスト ボックス 75"/>
          <p:cNvSpPr txBox="1">
            <a:spLocks noChangeArrowheads="1"/>
          </p:cNvSpPr>
          <p:nvPr/>
        </p:nvSpPr>
        <p:spPr bwMode="auto">
          <a:xfrm rot="-1224947">
            <a:off x="2571750" y="5857875"/>
            <a:ext cx="1082675" cy="307975"/>
          </a:xfrm>
          <a:prstGeom prst="rect">
            <a:avLst/>
          </a:prstGeom>
          <a:noFill/>
          <a:ln w="9525">
            <a:noFill/>
            <a:miter lim="800000"/>
            <a:headEnd/>
            <a:tailEnd/>
          </a:ln>
        </p:spPr>
        <p:txBody>
          <a:bodyPr wrap="none">
            <a:spAutoFit/>
          </a:bodyPr>
          <a:lstStyle/>
          <a:p>
            <a:r>
              <a:rPr lang="ja-JP" altLang="en-US" sz="1400"/>
              <a:t>理学療法士</a:t>
            </a:r>
            <a:endParaRPr lang="en-US" altLang="ja-JP" sz="1400"/>
          </a:p>
        </p:txBody>
      </p:sp>
      <p:sp>
        <p:nvSpPr>
          <p:cNvPr id="51250" name="テキスト ボックス 76"/>
          <p:cNvSpPr txBox="1">
            <a:spLocks noChangeArrowheads="1"/>
          </p:cNvSpPr>
          <p:nvPr/>
        </p:nvSpPr>
        <p:spPr bwMode="auto">
          <a:xfrm>
            <a:off x="3143250" y="5000625"/>
            <a:ext cx="903288" cy="307975"/>
          </a:xfrm>
          <a:prstGeom prst="rect">
            <a:avLst/>
          </a:prstGeom>
          <a:noFill/>
          <a:ln w="9525">
            <a:noFill/>
            <a:miter lim="800000"/>
            <a:headEnd/>
            <a:tailEnd/>
          </a:ln>
        </p:spPr>
        <p:txBody>
          <a:bodyPr wrap="none">
            <a:spAutoFit/>
          </a:bodyPr>
          <a:lstStyle/>
          <a:p>
            <a:r>
              <a:rPr lang="ja-JP" altLang="en-US" sz="1400"/>
              <a:t>検査技師</a:t>
            </a:r>
            <a:endParaRPr lang="en-US" altLang="ja-JP" sz="1400"/>
          </a:p>
        </p:txBody>
      </p:sp>
      <p:sp>
        <p:nvSpPr>
          <p:cNvPr id="51251" name="テキスト ボックス 77"/>
          <p:cNvSpPr txBox="1">
            <a:spLocks noChangeArrowheads="1"/>
          </p:cNvSpPr>
          <p:nvPr/>
        </p:nvSpPr>
        <p:spPr bwMode="auto">
          <a:xfrm>
            <a:off x="2286000" y="5286375"/>
            <a:ext cx="544513" cy="307975"/>
          </a:xfrm>
          <a:prstGeom prst="rect">
            <a:avLst/>
          </a:prstGeom>
          <a:noFill/>
          <a:ln w="9525">
            <a:noFill/>
            <a:miter lim="800000"/>
            <a:headEnd/>
            <a:tailEnd/>
          </a:ln>
        </p:spPr>
        <p:txBody>
          <a:bodyPr wrap="none">
            <a:spAutoFit/>
          </a:bodyPr>
          <a:lstStyle/>
          <a:p>
            <a:r>
              <a:rPr lang="ja-JP" altLang="en-US" sz="1400"/>
              <a:t>医師</a:t>
            </a:r>
            <a:endParaRPr lang="en-US" altLang="ja-JP" sz="1400"/>
          </a:p>
        </p:txBody>
      </p:sp>
      <p:sp>
        <p:nvSpPr>
          <p:cNvPr id="51252" name="テキスト ボックス 78"/>
          <p:cNvSpPr txBox="1">
            <a:spLocks noChangeArrowheads="1"/>
          </p:cNvSpPr>
          <p:nvPr/>
        </p:nvSpPr>
        <p:spPr bwMode="auto">
          <a:xfrm>
            <a:off x="2214563" y="4500563"/>
            <a:ext cx="723900" cy="307975"/>
          </a:xfrm>
          <a:prstGeom prst="rect">
            <a:avLst/>
          </a:prstGeom>
          <a:noFill/>
          <a:ln w="9525">
            <a:noFill/>
            <a:miter lim="800000"/>
            <a:headEnd/>
            <a:tailEnd/>
          </a:ln>
        </p:spPr>
        <p:txBody>
          <a:bodyPr wrap="none">
            <a:spAutoFit/>
          </a:bodyPr>
          <a:lstStyle/>
          <a:p>
            <a:r>
              <a:rPr lang="ja-JP" altLang="en-US" sz="1400"/>
              <a:t>看護師</a:t>
            </a:r>
            <a:endParaRPr lang="en-US" altLang="ja-JP" sz="1400"/>
          </a:p>
        </p:txBody>
      </p:sp>
      <p:sp>
        <p:nvSpPr>
          <p:cNvPr id="51253" name="テキスト ボックス 79"/>
          <p:cNvSpPr txBox="1">
            <a:spLocks noChangeArrowheads="1"/>
          </p:cNvSpPr>
          <p:nvPr/>
        </p:nvSpPr>
        <p:spPr bwMode="auto">
          <a:xfrm>
            <a:off x="1143000" y="4572000"/>
            <a:ext cx="661988" cy="307975"/>
          </a:xfrm>
          <a:prstGeom prst="rect">
            <a:avLst/>
          </a:prstGeom>
          <a:noFill/>
          <a:ln w="9525">
            <a:noFill/>
            <a:miter lim="800000"/>
            <a:headEnd/>
            <a:tailEnd/>
          </a:ln>
        </p:spPr>
        <p:txBody>
          <a:bodyPr wrap="none">
            <a:spAutoFit/>
          </a:bodyPr>
          <a:lstStyle/>
          <a:p>
            <a:r>
              <a:rPr lang="ja-JP" altLang="en-US" sz="1400"/>
              <a:t>ＭＳＷ</a:t>
            </a:r>
            <a:endParaRPr lang="en-US" altLang="ja-JP" sz="1400"/>
          </a:p>
        </p:txBody>
      </p:sp>
      <p:sp>
        <p:nvSpPr>
          <p:cNvPr id="51254" name="テキスト ボックス 80"/>
          <p:cNvSpPr txBox="1">
            <a:spLocks noChangeArrowheads="1"/>
          </p:cNvSpPr>
          <p:nvPr/>
        </p:nvSpPr>
        <p:spPr bwMode="auto">
          <a:xfrm rot="-639549">
            <a:off x="1785938" y="3929063"/>
            <a:ext cx="723900" cy="307975"/>
          </a:xfrm>
          <a:prstGeom prst="rect">
            <a:avLst/>
          </a:prstGeom>
          <a:noFill/>
          <a:ln w="9525">
            <a:noFill/>
            <a:miter lim="800000"/>
            <a:headEnd/>
            <a:tailEnd/>
          </a:ln>
        </p:spPr>
        <p:txBody>
          <a:bodyPr wrap="none">
            <a:spAutoFit/>
          </a:bodyPr>
          <a:lstStyle/>
          <a:p>
            <a:r>
              <a:rPr lang="ja-JP" altLang="en-US" sz="1400"/>
              <a:t>薬剤師</a:t>
            </a:r>
            <a:endParaRPr lang="en-US" altLang="ja-JP" sz="1400"/>
          </a:p>
        </p:txBody>
      </p:sp>
      <p:sp>
        <p:nvSpPr>
          <p:cNvPr id="51255" name="テキスト ボックス 81"/>
          <p:cNvSpPr txBox="1">
            <a:spLocks noChangeArrowheads="1"/>
          </p:cNvSpPr>
          <p:nvPr/>
        </p:nvSpPr>
        <p:spPr bwMode="auto">
          <a:xfrm>
            <a:off x="7429500" y="4714875"/>
            <a:ext cx="544513" cy="307975"/>
          </a:xfrm>
          <a:prstGeom prst="rect">
            <a:avLst/>
          </a:prstGeom>
          <a:noFill/>
          <a:ln w="9525">
            <a:noFill/>
            <a:miter lim="800000"/>
            <a:headEnd/>
            <a:tailEnd/>
          </a:ln>
        </p:spPr>
        <p:txBody>
          <a:bodyPr wrap="none">
            <a:spAutoFit/>
          </a:bodyPr>
          <a:lstStyle/>
          <a:p>
            <a:r>
              <a:rPr lang="ja-JP" altLang="en-US" sz="1400"/>
              <a:t>病院</a:t>
            </a:r>
            <a:endParaRPr lang="en-US" altLang="ja-JP" sz="1400"/>
          </a:p>
        </p:txBody>
      </p:sp>
      <p:sp>
        <p:nvSpPr>
          <p:cNvPr id="51256" name="テキスト ボックス 82"/>
          <p:cNvSpPr txBox="1">
            <a:spLocks noChangeArrowheads="1"/>
          </p:cNvSpPr>
          <p:nvPr/>
        </p:nvSpPr>
        <p:spPr bwMode="auto">
          <a:xfrm>
            <a:off x="7358063" y="5500688"/>
            <a:ext cx="723900" cy="307975"/>
          </a:xfrm>
          <a:prstGeom prst="rect">
            <a:avLst/>
          </a:prstGeom>
          <a:noFill/>
          <a:ln w="9525">
            <a:noFill/>
            <a:miter lim="800000"/>
            <a:headEnd/>
            <a:tailEnd/>
          </a:ln>
        </p:spPr>
        <p:txBody>
          <a:bodyPr wrap="none">
            <a:spAutoFit/>
          </a:bodyPr>
          <a:lstStyle/>
          <a:p>
            <a:r>
              <a:rPr lang="ja-JP" altLang="en-US" sz="1400" dirty="0"/>
              <a:t>診療所</a:t>
            </a:r>
            <a:endParaRPr lang="en-US" altLang="ja-JP" sz="1400" dirty="0"/>
          </a:p>
        </p:txBody>
      </p:sp>
      <p:sp>
        <p:nvSpPr>
          <p:cNvPr id="51257" name="テキスト ボックス 84"/>
          <p:cNvSpPr txBox="1">
            <a:spLocks noChangeArrowheads="1"/>
          </p:cNvSpPr>
          <p:nvPr/>
        </p:nvSpPr>
        <p:spPr bwMode="auto">
          <a:xfrm rot="-1932589">
            <a:off x="5357813" y="4286250"/>
            <a:ext cx="723900" cy="307975"/>
          </a:xfrm>
          <a:prstGeom prst="rect">
            <a:avLst/>
          </a:prstGeom>
          <a:noFill/>
          <a:ln w="9525">
            <a:noFill/>
            <a:miter lim="800000"/>
            <a:headEnd/>
            <a:tailEnd/>
          </a:ln>
        </p:spPr>
        <p:txBody>
          <a:bodyPr wrap="none">
            <a:spAutoFit/>
          </a:bodyPr>
          <a:lstStyle/>
          <a:p>
            <a:r>
              <a:rPr lang="ja-JP" altLang="en-US" sz="1400" dirty="0"/>
              <a:t>医師会</a:t>
            </a:r>
            <a:endParaRPr lang="en-US" altLang="ja-JP" sz="1400" dirty="0"/>
          </a:p>
        </p:txBody>
      </p:sp>
      <p:sp>
        <p:nvSpPr>
          <p:cNvPr id="51258" name="テキスト ボックス 85"/>
          <p:cNvSpPr txBox="1">
            <a:spLocks noChangeArrowheads="1"/>
          </p:cNvSpPr>
          <p:nvPr/>
        </p:nvSpPr>
        <p:spPr bwMode="auto">
          <a:xfrm rot="1064476">
            <a:off x="6310313" y="3787775"/>
            <a:ext cx="992187" cy="307975"/>
          </a:xfrm>
          <a:prstGeom prst="rect">
            <a:avLst/>
          </a:prstGeom>
          <a:noFill/>
          <a:ln w="9525">
            <a:noFill/>
            <a:miter lim="800000"/>
            <a:headEnd/>
            <a:tailEnd/>
          </a:ln>
        </p:spPr>
        <p:txBody>
          <a:bodyPr wrap="none">
            <a:spAutoFit/>
          </a:bodyPr>
          <a:lstStyle/>
          <a:p>
            <a:r>
              <a:rPr lang="ja-JP" altLang="en-US" sz="1400" dirty="0"/>
              <a:t>特養・老健</a:t>
            </a:r>
            <a:endParaRPr lang="en-US" altLang="ja-JP" sz="1400" dirty="0"/>
          </a:p>
        </p:txBody>
      </p:sp>
      <p:sp>
        <p:nvSpPr>
          <p:cNvPr id="51259" name="テキスト ボックス 86"/>
          <p:cNvSpPr txBox="1">
            <a:spLocks noChangeArrowheads="1"/>
          </p:cNvSpPr>
          <p:nvPr/>
        </p:nvSpPr>
        <p:spPr bwMode="auto">
          <a:xfrm rot="1310188">
            <a:off x="6643688" y="5929313"/>
            <a:ext cx="723900" cy="307975"/>
          </a:xfrm>
          <a:prstGeom prst="rect">
            <a:avLst/>
          </a:prstGeom>
          <a:noFill/>
          <a:ln w="9525">
            <a:noFill/>
            <a:miter lim="800000"/>
            <a:headEnd/>
            <a:tailEnd/>
          </a:ln>
        </p:spPr>
        <p:txBody>
          <a:bodyPr wrap="none">
            <a:spAutoFit/>
          </a:bodyPr>
          <a:lstStyle/>
          <a:p>
            <a:r>
              <a:rPr lang="ja-JP" altLang="en-US" sz="1400"/>
              <a:t>保健所</a:t>
            </a:r>
            <a:endParaRPr lang="en-US" altLang="ja-JP" sz="1400"/>
          </a:p>
        </p:txBody>
      </p:sp>
      <p:sp>
        <p:nvSpPr>
          <p:cNvPr id="51260" name="テキスト ボックス 87"/>
          <p:cNvSpPr txBox="1">
            <a:spLocks noChangeArrowheads="1"/>
          </p:cNvSpPr>
          <p:nvPr/>
        </p:nvSpPr>
        <p:spPr bwMode="auto">
          <a:xfrm>
            <a:off x="6084168" y="4725144"/>
            <a:ext cx="1082675" cy="307975"/>
          </a:xfrm>
          <a:prstGeom prst="rect">
            <a:avLst/>
          </a:prstGeom>
          <a:noFill/>
          <a:ln w="9525">
            <a:noFill/>
            <a:miter lim="800000"/>
            <a:headEnd/>
            <a:tailEnd/>
          </a:ln>
        </p:spPr>
        <p:txBody>
          <a:bodyPr wrap="none">
            <a:spAutoFit/>
          </a:bodyPr>
          <a:lstStyle/>
          <a:p>
            <a:r>
              <a:rPr lang="ja-JP" altLang="en-US" sz="1400" dirty="0"/>
              <a:t>介護事業所</a:t>
            </a:r>
            <a:endParaRPr lang="en-US" altLang="ja-JP" sz="1400" dirty="0"/>
          </a:p>
        </p:txBody>
      </p:sp>
      <p:sp>
        <p:nvSpPr>
          <p:cNvPr id="51261" name="テキスト ボックス 88"/>
          <p:cNvSpPr txBox="1">
            <a:spLocks noChangeArrowheads="1"/>
          </p:cNvSpPr>
          <p:nvPr/>
        </p:nvSpPr>
        <p:spPr bwMode="auto">
          <a:xfrm rot="1574840">
            <a:off x="5643563" y="6000750"/>
            <a:ext cx="723900" cy="307975"/>
          </a:xfrm>
          <a:prstGeom prst="rect">
            <a:avLst/>
          </a:prstGeom>
          <a:noFill/>
          <a:ln w="9525">
            <a:noFill/>
            <a:miter lim="800000"/>
            <a:headEnd/>
            <a:tailEnd/>
          </a:ln>
        </p:spPr>
        <p:txBody>
          <a:bodyPr wrap="none">
            <a:spAutoFit/>
          </a:bodyPr>
          <a:lstStyle/>
          <a:p>
            <a:r>
              <a:rPr lang="ja-JP" altLang="en-US" sz="1400"/>
              <a:t>市役所</a:t>
            </a:r>
            <a:endParaRPr lang="en-US" altLang="ja-JP" sz="1400"/>
          </a:p>
        </p:txBody>
      </p:sp>
      <p:sp>
        <p:nvSpPr>
          <p:cNvPr id="51262" name="テキスト ボックス 89"/>
          <p:cNvSpPr txBox="1">
            <a:spLocks noChangeArrowheads="1"/>
          </p:cNvSpPr>
          <p:nvPr/>
        </p:nvSpPr>
        <p:spPr bwMode="auto">
          <a:xfrm rot="1203021">
            <a:off x="5030788" y="5114925"/>
            <a:ext cx="723900" cy="307975"/>
          </a:xfrm>
          <a:prstGeom prst="rect">
            <a:avLst/>
          </a:prstGeom>
          <a:noFill/>
          <a:ln w="9525">
            <a:noFill/>
            <a:miter lim="800000"/>
            <a:headEnd/>
            <a:tailEnd/>
          </a:ln>
        </p:spPr>
        <p:txBody>
          <a:bodyPr wrap="none">
            <a:spAutoFit/>
          </a:bodyPr>
          <a:lstStyle/>
          <a:p>
            <a:r>
              <a:rPr lang="ja-JP" altLang="en-US" sz="1400"/>
              <a:t>自治会</a:t>
            </a:r>
            <a:endParaRPr lang="en-US" altLang="ja-JP" sz="1400"/>
          </a:p>
        </p:txBody>
      </p:sp>
      <p:sp>
        <p:nvSpPr>
          <p:cNvPr id="51263" name="テキスト ボックス 90"/>
          <p:cNvSpPr txBox="1">
            <a:spLocks noChangeArrowheads="1"/>
          </p:cNvSpPr>
          <p:nvPr/>
        </p:nvSpPr>
        <p:spPr bwMode="auto">
          <a:xfrm>
            <a:off x="6143625" y="5286375"/>
            <a:ext cx="903288" cy="307975"/>
          </a:xfrm>
          <a:prstGeom prst="rect">
            <a:avLst/>
          </a:prstGeom>
          <a:noFill/>
          <a:ln w="9525">
            <a:noFill/>
            <a:miter lim="800000"/>
            <a:headEnd/>
            <a:tailEnd/>
          </a:ln>
        </p:spPr>
        <p:txBody>
          <a:bodyPr wrap="none">
            <a:spAutoFit/>
          </a:bodyPr>
          <a:lstStyle/>
          <a:p>
            <a:r>
              <a:rPr lang="ja-JP" altLang="en-US" sz="1400"/>
              <a:t>地区社協</a:t>
            </a:r>
            <a:endParaRPr lang="en-US" altLang="ja-JP" sz="1400"/>
          </a:p>
        </p:txBody>
      </p:sp>
      <p:sp>
        <p:nvSpPr>
          <p:cNvPr id="51264" name="テキスト ボックス 91"/>
          <p:cNvSpPr txBox="1">
            <a:spLocks noChangeArrowheads="1"/>
          </p:cNvSpPr>
          <p:nvPr/>
        </p:nvSpPr>
        <p:spPr bwMode="auto">
          <a:xfrm>
            <a:off x="357188" y="3286125"/>
            <a:ext cx="1477962" cy="400050"/>
          </a:xfrm>
          <a:prstGeom prst="rect">
            <a:avLst/>
          </a:prstGeom>
          <a:noFill/>
          <a:ln w="9525">
            <a:noFill/>
            <a:miter lim="800000"/>
            <a:headEnd/>
            <a:tailEnd/>
          </a:ln>
        </p:spPr>
        <p:txBody>
          <a:bodyPr>
            <a:spAutoFit/>
          </a:bodyPr>
          <a:lstStyle/>
          <a:p>
            <a:r>
              <a:rPr lang="ja-JP" altLang="en-US" sz="2000" b="1"/>
              <a:t>病院では</a:t>
            </a:r>
          </a:p>
        </p:txBody>
      </p:sp>
      <p:sp>
        <p:nvSpPr>
          <p:cNvPr id="51265" name="テキスト ボックス 92"/>
          <p:cNvSpPr txBox="1">
            <a:spLocks noChangeArrowheads="1"/>
          </p:cNvSpPr>
          <p:nvPr/>
        </p:nvSpPr>
        <p:spPr bwMode="auto">
          <a:xfrm>
            <a:off x="7451725" y="3213100"/>
            <a:ext cx="1479550" cy="400050"/>
          </a:xfrm>
          <a:prstGeom prst="rect">
            <a:avLst/>
          </a:prstGeom>
          <a:noFill/>
          <a:ln w="9525">
            <a:noFill/>
            <a:miter lim="800000"/>
            <a:headEnd/>
            <a:tailEnd/>
          </a:ln>
        </p:spPr>
        <p:txBody>
          <a:bodyPr>
            <a:spAutoFit/>
          </a:bodyPr>
          <a:lstStyle/>
          <a:p>
            <a:r>
              <a:rPr lang="ja-JP" altLang="en-US" sz="2000" b="1"/>
              <a:t>地域では</a:t>
            </a:r>
          </a:p>
        </p:txBody>
      </p:sp>
      <p:sp>
        <p:nvSpPr>
          <p:cNvPr id="51266" name="Line 68"/>
          <p:cNvSpPr>
            <a:spLocks noChangeShapeType="1"/>
          </p:cNvSpPr>
          <p:nvPr/>
        </p:nvSpPr>
        <p:spPr bwMode="auto">
          <a:xfrm>
            <a:off x="4140200" y="4941888"/>
            <a:ext cx="863600" cy="0"/>
          </a:xfrm>
          <a:prstGeom prst="line">
            <a:avLst/>
          </a:prstGeom>
          <a:noFill/>
          <a:ln w="50800">
            <a:solidFill>
              <a:srgbClr val="FF0000"/>
            </a:solidFill>
            <a:round/>
            <a:headEnd/>
            <a:tailEnd/>
          </a:ln>
        </p:spPr>
        <p:txBody>
          <a:bodyPr/>
          <a:lstStyle/>
          <a:p>
            <a:endParaRPr lang="ja-JP" altLang="en-US"/>
          </a:p>
        </p:txBody>
      </p:sp>
      <p:sp>
        <p:nvSpPr>
          <p:cNvPr id="51267" name="Line 69"/>
          <p:cNvSpPr>
            <a:spLocks noChangeShapeType="1"/>
          </p:cNvSpPr>
          <p:nvPr/>
        </p:nvSpPr>
        <p:spPr bwMode="auto">
          <a:xfrm>
            <a:off x="4140200" y="5229225"/>
            <a:ext cx="863600" cy="0"/>
          </a:xfrm>
          <a:prstGeom prst="line">
            <a:avLst/>
          </a:prstGeom>
          <a:noFill/>
          <a:ln w="50800">
            <a:solidFill>
              <a:srgbClr val="FF0000"/>
            </a:solidFill>
            <a:round/>
            <a:headEnd/>
            <a:tailEnd/>
          </a:ln>
        </p:spPr>
        <p:txBody>
          <a:bodyPr/>
          <a:lstStyle/>
          <a:p>
            <a:endParaRPr lang="ja-JP" altLang="en-US"/>
          </a:p>
        </p:txBody>
      </p:sp>
      <p:sp>
        <p:nvSpPr>
          <p:cNvPr id="51268" name="AutoShape 70"/>
          <p:cNvSpPr>
            <a:spLocks noChangeArrowheads="1"/>
          </p:cNvSpPr>
          <p:nvPr/>
        </p:nvSpPr>
        <p:spPr bwMode="auto">
          <a:xfrm>
            <a:off x="4140200" y="5300663"/>
            <a:ext cx="914400" cy="914400"/>
          </a:xfrm>
          <a:prstGeom prst="star8">
            <a:avLst>
              <a:gd name="adj" fmla="val 38250"/>
            </a:avLst>
          </a:prstGeom>
          <a:solidFill>
            <a:srgbClr val="FF99FF"/>
          </a:solidFill>
          <a:ln w="9525">
            <a:solidFill>
              <a:schemeClr val="tx1"/>
            </a:solidFill>
            <a:miter lim="800000"/>
            <a:headEnd/>
            <a:tailEnd/>
          </a:ln>
        </p:spPr>
        <p:txBody>
          <a:bodyPr wrap="none" anchor="ctr"/>
          <a:lstStyle/>
          <a:p>
            <a:pPr algn="ctr"/>
            <a:r>
              <a:rPr lang="ja-JP" altLang="en-US" sz="2400" b="1">
                <a:solidFill>
                  <a:srgbClr val="FF3300"/>
                </a:solidFill>
              </a:rPr>
              <a:t>両輪</a:t>
            </a:r>
          </a:p>
        </p:txBody>
      </p:sp>
      <p:sp>
        <p:nvSpPr>
          <p:cNvPr id="69" name="円/楕円 68"/>
          <p:cNvSpPr/>
          <p:nvPr/>
        </p:nvSpPr>
        <p:spPr bwMode="auto">
          <a:xfrm>
            <a:off x="6156176" y="4221088"/>
            <a:ext cx="914400" cy="360040"/>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ja-JP" altLang="en-US" sz="1800" b="0" i="0" u="none" strike="noStrike" cap="none" normalizeH="0" baseline="0" dirty="0" smtClean="0">
                <a:ln>
                  <a:noFill/>
                </a:ln>
                <a:noFill/>
                <a:effectLst/>
                <a:latin typeface="Arial" charset="0"/>
              </a:rPr>
              <a:t>薬やｋｋやややや局</a:t>
            </a:r>
          </a:p>
        </p:txBody>
      </p:sp>
      <p:sp>
        <p:nvSpPr>
          <p:cNvPr id="70" name="テキスト ボックス 69"/>
          <p:cNvSpPr txBox="1"/>
          <p:nvPr/>
        </p:nvSpPr>
        <p:spPr>
          <a:xfrm>
            <a:off x="6372200" y="4221088"/>
            <a:ext cx="792088" cy="307777"/>
          </a:xfrm>
          <a:prstGeom prst="rect">
            <a:avLst/>
          </a:prstGeom>
          <a:noFill/>
        </p:spPr>
        <p:txBody>
          <a:bodyPr wrap="square" rtlCol="0">
            <a:spAutoFit/>
          </a:bodyPr>
          <a:lstStyle/>
          <a:p>
            <a:r>
              <a:rPr kumimoji="1" lang="ja-JP" altLang="en-US" sz="1400" dirty="0" smtClean="0"/>
              <a:t>薬局</a:t>
            </a:r>
            <a:endParaRPr kumimoji="1" lang="ja-JP" altLang="en-US" sz="1400" dirty="0"/>
          </a:p>
        </p:txBody>
      </p:sp>
    </p:spTree>
    <p:extLst>
      <p:ext uri="{BB962C8B-B14F-4D97-AF65-F5344CB8AC3E}">
        <p14:creationId xmlns:p14="http://schemas.microsoft.com/office/powerpoint/2010/main" val="3768540415"/>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Oval 2"/>
          <p:cNvSpPr>
            <a:spLocks noChangeArrowheads="1"/>
          </p:cNvSpPr>
          <p:nvPr/>
        </p:nvSpPr>
        <p:spPr bwMode="auto">
          <a:xfrm>
            <a:off x="704850" y="955675"/>
            <a:ext cx="2354263" cy="1851025"/>
          </a:xfrm>
          <a:prstGeom prst="ellipse">
            <a:avLst/>
          </a:prstGeom>
          <a:solidFill>
            <a:schemeClr val="accent6"/>
          </a:solidFill>
          <a:ln w="9525">
            <a:solidFill>
              <a:schemeClr val="tx1"/>
            </a:solidFill>
            <a:round/>
            <a:headEnd/>
            <a:tailEnd/>
          </a:ln>
          <a:effectLst>
            <a:outerShdw blurRad="50800" dist="38100" dir="2700000" algn="tl" rotWithShape="0">
              <a:prstClr val="black">
                <a:alpha val="40000"/>
              </a:prstClr>
            </a:outerShdw>
          </a:effectLst>
        </p:spPr>
        <p:txBody>
          <a:bodyPr wrap="none" anchor="ctr"/>
          <a:lstStyle/>
          <a:p>
            <a:pPr algn="ctr" fontAlgn="auto">
              <a:spcBef>
                <a:spcPts val="0"/>
              </a:spcBef>
              <a:spcAft>
                <a:spcPts val="0"/>
              </a:spcAft>
              <a:defRPr/>
            </a:pPr>
            <a:r>
              <a:rPr lang="ja-JP" altLang="en-US" sz="4000" b="1" dirty="0">
                <a:ln w="6350">
                  <a:solidFill>
                    <a:schemeClr val="bg1"/>
                  </a:solidFill>
                </a:ln>
                <a:latin typeface="AR P丸ゴシック体M" pitchFamily="50" charset="-128"/>
                <a:ea typeface="AR P丸ゴシック体M" pitchFamily="50" charset="-128"/>
              </a:rPr>
              <a:t>老齢</a:t>
            </a:r>
          </a:p>
        </p:txBody>
      </p:sp>
      <p:sp>
        <p:nvSpPr>
          <p:cNvPr id="34819" name="Oval 3"/>
          <p:cNvSpPr>
            <a:spLocks noChangeArrowheads="1"/>
          </p:cNvSpPr>
          <p:nvPr/>
        </p:nvSpPr>
        <p:spPr bwMode="auto">
          <a:xfrm>
            <a:off x="6059488" y="835025"/>
            <a:ext cx="2352675" cy="1851025"/>
          </a:xfrm>
          <a:prstGeom prst="ellipse">
            <a:avLst/>
          </a:prstGeom>
          <a:solidFill>
            <a:srgbClr val="00B0F0"/>
          </a:solidFill>
          <a:ln w="9525">
            <a:solidFill>
              <a:schemeClr val="tx1"/>
            </a:solidFill>
            <a:round/>
            <a:headEnd/>
            <a:tailEnd/>
          </a:ln>
        </p:spPr>
        <p:txBody>
          <a:bodyPr wrap="none" anchor="ctr"/>
          <a:lstStyle/>
          <a:p>
            <a:pPr algn="ctr"/>
            <a:r>
              <a:rPr lang="ja-JP" altLang="en-US" sz="4000" b="1" dirty="0">
                <a:ln w="6350">
                  <a:solidFill>
                    <a:schemeClr val="bg1"/>
                  </a:solidFill>
                </a:ln>
                <a:latin typeface="AR P丸ゴシック体M" pitchFamily="50" charset="-128"/>
                <a:ea typeface="AR P丸ゴシック体M" pitchFamily="50" charset="-128"/>
              </a:rPr>
              <a:t>認知症</a:t>
            </a:r>
          </a:p>
        </p:txBody>
      </p:sp>
      <p:sp>
        <p:nvSpPr>
          <p:cNvPr id="18436" name="Oval 4"/>
          <p:cNvSpPr>
            <a:spLocks noChangeArrowheads="1"/>
          </p:cNvSpPr>
          <p:nvPr/>
        </p:nvSpPr>
        <p:spPr bwMode="auto">
          <a:xfrm>
            <a:off x="788988" y="4740275"/>
            <a:ext cx="2354262" cy="1851025"/>
          </a:xfrm>
          <a:prstGeom prst="ellipse">
            <a:avLst/>
          </a:prstGeom>
          <a:solidFill>
            <a:srgbClr val="FFFF00"/>
          </a:solidFill>
          <a:ln w="9525">
            <a:solidFill>
              <a:schemeClr val="tx1"/>
            </a:solidFill>
            <a:round/>
            <a:headEnd/>
            <a:tailEnd/>
          </a:ln>
        </p:spPr>
        <p:txBody>
          <a:bodyPr wrap="none" anchor="ctr"/>
          <a:lstStyle/>
          <a:p>
            <a:pPr algn="ctr" fontAlgn="auto">
              <a:spcBef>
                <a:spcPts val="0"/>
              </a:spcBef>
              <a:spcAft>
                <a:spcPts val="0"/>
              </a:spcAft>
              <a:defRPr/>
            </a:pPr>
            <a:r>
              <a:rPr lang="ja-JP" altLang="en-US" sz="4000" b="1" dirty="0">
                <a:ln w="6350">
                  <a:solidFill>
                    <a:schemeClr val="bg1"/>
                  </a:solidFill>
                </a:ln>
                <a:latin typeface="AR P丸ゴシック体M" pitchFamily="50" charset="-128"/>
                <a:ea typeface="AR P丸ゴシック体M" pitchFamily="50" charset="-128"/>
              </a:rPr>
              <a:t>在宅医療</a:t>
            </a:r>
          </a:p>
          <a:p>
            <a:pPr algn="ctr" fontAlgn="auto">
              <a:spcBef>
                <a:spcPts val="0"/>
              </a:spcBef>
              <a:spcAft>
                <a:spcPts val="0"/>
              </a:spcAft>
              <a:defRPr/>
            </a:pPr>
            <a:r>
              <a:rPr lang="ja-JP" altLang="en-US" sz="4000" b="1" dirty="0">
                <a:ln w="6350">
                  <a:solidFill>
                    <a:schemeClr val="bg1"/>
                  </a:solidFill>
                </a:ln>
                <a:latin typeface="AR P丸ゴシック体M" pitchFamily="50" charset="-128"/>
                <a:ea typeface="AR P丸ゴシック体M" pitchFamily="50" charset="-128"/>
              </a:rPr>
              <a:t>在宅ホスピス</a:t>
            </a:r>
            <a:endParaRPr lang="en-US" altLang="ja-JP" sz="4000" b="1" dirty="0">
              <a:ln w="6350">
                <a:solidFill>
                  <a:schemeClr val="bg1"/>
                </a:solidFill>
              </a:ln>
              <a:latin typeface="AR P丸ゴシック体M" pitchFamily="50" charset="-128"/>
              <a:ea typeface="AR P丸ゴシック体M" pitchFamily="50" charset="-128"/>
            </a:endParaRPr>
          </a:p>
          <a:p>
            <a:pPr algn="ctr" fontAlgn="auto">
              <a:spcBef>
                <a:spcPts val="0"/>
              </a:spcBef>
              <a:spcAft>
                <a:spcPts val="0"/>
              </a:spcAft>
              <a:defRPr/>
            </a:pPr>
            <a:r>
              <a:rPr lang="ja-JP" altLang="en-US" sz="4000" b="1" dirty="0">
                <a:ln w="6350">
                  <a:solidFill>
                    <a:schemeClr val="bg1"/>
                  </a:solidFill>
                </a:ln>
                <a:solidFill>
                  <a:srgbClr val="FF0000"/>
                </a:solidFill>
                <a:effectLst>
                  <a:outerShdw blurRad="38100" dist="38100" dir="2700000" algn="tl">
                    <a:srgbClr val="000000">
                      <a:alpha val="43137"/>
                    </a:srgbClr>
                  </a:outerShdw>
                </a:effectLst>
                <a:latin typeface="AR P丸ゴシック体M" pitchFamily="50" charset="-128"/>
                <a:ea typeface="AR P丸ゴシック体M" pitchFamily="50" charset="-128"/>
              </a:rPr>
              <a:t>在宅看取り</a:t>
            </a:r>
          </a:p>
        </p:txBody>
      </p:sp>
      <p:sp>
        <p:nvSpPr>
          <p:cNvPr id="2053" name="Oval 5"/>
          <p:cNvSpPr>
            <a:spLocks noChangeArrowheads="1"/>
          </p:cNvSpPr>
          <p:nvPr/>
        </p:nvSpPr>
        <p:spPr bwMode="auto">
          <a:xfrm>
            <a:off x="3357563" y="2789238"/>
            <a:ext cx="2355850" cy="1851025"/>
          </a:xfrm>
          <a:prstGeom prst="ellipse">
            <a:avLst/>
          </a:prstGeom>
          <a:solidFill>
            <a:srgbClr val="FF0000"/>
          </a:solidFill>
          <a:ln w="9525">
            <a:solidFill>
              <a:schemeClr val="tx1"/>
            </a:solidFill>
            <a:round/>
            <a:headEnd/>
            <a:tailEnd/>
          </a:ln>
        </p:spPr>
        <p:txBody>
          <a:bodyPr wrap="none" anchor="ctr"/>
          <a:lstStyle/>
          <a:p>
            <a:pPr algn="ctr"/>
            <a:r>
              <a:rPr lang="ja-JP" altLang="en-US" sz="4000" b="1" dirty="0">
                <a:ln w="6350">
                  <a:solidFill>
                    <a:schemeClr val="bg1"/>
                  </a:solidFill>
                </a:ln>
                <a:latin typeface="AR P丸ゴシック体M" pitchFamily="50" charset="-128"/>
                <a:ea typeface="AR P丸ゴシック体M" pitchFamily="50" charset="-128"/>
              </a:rPr>
              <a:t>町づくり</a:t>
            </a:r>
          </a:p>
        </p:txBody>
      </p:sp>
      <p:sp>
        <p:nvSpPr>
          <p:cNvPr id="2054" name="Oval 6"/>
          <p:cNvSpPr>
            <a:spLocks noChangeArrowheads="1"/>
          </p:cNvSpPr>
          <p:nvPr/>
        </p:nvSpPr>
        <p:spPr bwMode="auto">
          <a:xfrm>
            <a:off x="5999163" y="4470400"/>
            <a:ext cx="2354262" cy="1949450"/>
          </a:xfrm>
          <a:prstGeom prst="ellipse">
            <a:avLst/>
          </a:prstGeom>
          <a:solidFill>
            <a:srgbClr val="00B050"/>
          </a:solidFill>
          <a:ln w="9525">
            <a:solidFill>
              <a:schemeClr val="tx1"/>
            </a:solidFill>
            <a:round/>
            <a:headEnd/>
            <a:tailEnd/>
          </a:ln>
        </p:spPr>
        <p:txBody>
          <a:bodyPr wrap="none" anchor="ctr"/>
          <a:lstStyle/>
          <a:p>
            <a:pPr algn="ctr"/>
            <a:endParaRPr lang="en-US" altLang="ja-JP" sz="4000"/>
          </a:p>
        </p:txBody>
      </p:sp>
      <p:sp>
        <p:nvSpPr>
          <p:cNvPr id="2055" name="Line 7"/>
          <p:cNvSpPr>
            <a:spLocks noChangeShapeType="1"/>
          </p:cNvSpPr>
          <p:nvPr/>
        </p:nvSpPr>
        <p:spPr bwMode="auto">
          <a:xfrm flipV="1">
            <a:off x="3059113" y="1730375"/>
            <a:ext cx="2998787" cy="0"/>
          </a:xfrm>
          <a:prstGeom prst="line">
            <a:avLst/>
          </a:prstGeom>
          <a:noFill/>
          <a:ln w="57150">
            <a:solidFill>
              <a:schemeClr val="tx1"/>
            </a:solidFill>
            <a:round/>
            <a:headEnd/>
            <a:tailEnd/>
          </a:ln>
        </p:spPr>
        <p:txBody>
          <a:bodyPr/>
          <a:lstStyle/>
          <a:p>
            <a:endParaRPr lang="ja-JP" altLang="en-US"/>
          </a:p>
        </p:txBody>
      </p:sp>
      <p:sp>
        <p:nvSpPr>
          <p:cNvPr id="2056" name="Line 8"/>
          <p:cNvSpPr>
            <a:spLocks noChangeShapeType="1"/>
          </p:cNvSpPr>
          <p:nvPr/>
        </p:nvSpPr>
        <p:spPr bwMode="auto">
          <a:xfrm>
            <a:off x="1835150" y="2852738"/>
            <a:ext cx="0" cy="1944687"/>
          </a:xfrm>
          <a:prstGeom prst="line">
            <a:avLst/>
          </a:prstGeom>
          <a:noFill/>
          <a:ln w="57150">
            <a:solidFill>
              <a:schemeClr val="tx1"/>
            </a:solidFill>
            <a:round/>
            <a:headEnd/>
            <a:tailEnd/>
          </a:ln>
        </p:spPr>
        <p:txBody>
          <a:bodyPr/>
          <a:lstStyle/>
          <a:p>
            <a:endParaRPr lang="ja-JP" altLang="en-US"/>
          </a:p>
        </p:txBody>
      </p:sp>
      <p:sp>
        <p:nvSpPr>
          <p:cNvPr id="2057" name="Line 9"/>
          <p:cNvSpPr>
            <a:spLocks noChangeShapeType="1"/>
          </p:cNvSpPr>
          <p:nvPr/>
        </p:nvSpPr>
        <p:spPr bwMode="auto">
          <a:xfrm flipH="1">
            <a:off x="7235825" y="2684463"/>
            <a:ext cx="17463" cy="1785937"/>
          </a:xfrm>
          <a:prstGeom prst="line">
            <a:avLst/>
          </a:prstGeom>
          <a:noFill/>
          <a:ln w="57150">
            <a:solidFill>
              <a:schemeClr val="tx1"/>
            </a:solidFill>
            <a:round/>
            <a:headEnd/>
            <a:tailEnd/>
          </a:ln>
        </p:spPr>
        <p:txBody>
          <a:bodyPr/>
          <a:lstStyle/>
          <a:p>
            <a:endParaRPr lang="ja-JP" altLang="en-US"/>
          </a:p>
        </p:txBody>
      </p:sp>
      <p:sp>
        <p:nvSpPr>
          <p:cNvPr id="2058" name="Line 10"/>
          <p:cNvSpPr>
            <a:spLocks noChangeShapeType="1"/>
          </p:cNvSpPr>
          <p:nvPr/>
        </p:nvSpPr>
        <p:spPr bwMode="auto">
          <a:xfrm flipH="1">
            <a:off x="5534025" y="2447925"/>
            <a:ext cx="863600" cy="719138"/>
          </a:xfrm>
          <a:prstGeom prst="line">
            <a:avLst/>
          </a:prstGeom>
          <a:noFill/>
          <a:ln w="57150">
            <a:solidFill>
              <a:schemeClr val="tx1"/>
            </a:solidFill>
            <a:round/>
            <a:headEnd/>
            <a:tailEnd/>
          </a:ln>
        </p:spPr>
        <p:txBody>
          <a:bodyPr/>
          <a:lstStyle/>
          <a:p>
            <a:endParaRPr lang="ja-JP" altLang="en-US"/>
          </a:p>
        </p:txBody>
      </p:sp>
      <p:sp>
        <p:nvSpPr>
          <p:cNvPr id="2059" name="Line 11"/>
          <p:cNvSpPr>
            <a:spLocks noChangeShapeType="1"/>
          </p:cNvSpPr>
          <p:nvPr/>
        </p:nvSpPr>
        <p:spPr bwMode="auto">
          <a:xfrm flipV="1">
            <a:off x="2827338" y="4244975"/>
            <a:ext cx="792162" cy="792163"/>
          </a:xfrm>
          <a:prstGeom prst="line">
            <a:avLst/>
          </a:prstGeom>
          <a:noFill/>
          <a:ln w="57150">
            <a:solidFill>
              <a:schemeClr val="tx1"/>
            </a:solidFill>
            <a:round/>
            <a:headEnd/>
            <a:tailEnd/>
          </a:ln>
        </p:spPr>
        <p:txBody>
          <a:bodyPr/>
          <a:lstStyle/>
          <a:p>
            <a:endParaRPr lang="ja-JP" altLang="en-US"/>
          </a:p>
        </p:txBody>
      </p:sp>
      <p:sp>
        <p:nvSpPr>
          <p:cNvPr id="2060" name="Line 12"/>
          <p:cNvSpPr>
            <a:spLocks noChangeShapeType="1"/>
          </p:cNvSpPr>
          <p:nvPr/>
        </p:nvSpPr>
        <p:spPr bwMode="auto">
          <a:xfrm>
            <a:off x="5616575" y="4075113"/>
            <a:ext cx="700088" cy="790575"/>
          </a:xfrm>
          <a:prstGeom prst="line">
            <a:avLst/>
          </a:prstGeom>
          <a:noFill/>
          <a:ln w="57150">
            <a:solidFill>
              <a:schemeClr val="tx1"/>
            </a:solidFill>
            <a:round/>
            <a:headEnd/>
            <a:tailEnd/>
          </a:ln>
        </p:spPr>
        <p:txBody>
          <a:bodyPr/>
          <a:lstStyle/>
          <a:p>
            <a:endParaRPr lang="ja-JP" altLang="en-US"/>
          </a:p>
        </p:txBody>
      </p:sp>
      <p:sp>
        <p:nvSpPr>
          <p:cNvPr id="2061" name="Line 13"/>
          <p:cNvSpPr>
            <a:spLocks noChangeShapeType="1"/>
          </p:cNvSpPr>
          <p:nvPr/>
        </p:nvSpPr>
        <p:spPr bwMode="auto">
          <a:xfrm>
            <a:off x="2925763" y="2325688"/>
            <a:ext cx="863600" cy="719137"/>
          </a:xfrm>
          <a:prstGeom prst="line">
            <a:avLst/>
          </a:prstGeom>
          <a:noFill/>
          <a:ln w="57150">
            <a:solidFill>
              <a:schemeClr val="tx1"/>
            </a:solidFill>
            <a:round/>
            <a:headEnd/>
            <a:tailEnd/>
          </a:ln>
        </p:spPr>
        <p:txBody>
          <a:bodyPr/>
          <a:lstStyle/>
          <a:p>
            <a:endParaRPr lang="ja-JP" altLang="en-US"/>
          </a:p>
        </p:txBody>
      </p:sp>
      <p:sp>
        <p:nvSpPr>
          <p:cNvPr id="2062" name="Line 14"/>
          <p:cNvSpPr>
            <a:spLocks noChangeShapeType="1"/>
          </p:cNvSpPr>
          <p:nvPr/>
        </p:nvSpPr>
        <p:spPr bwMode="auto">
          <a:xfrm>
            <a:off x="3119438" y="5616575"/>
            <a:ext cx="2879725" cy="0"/>
          </a:xfrm>
          <a:prstGeom prst="line">
            <a:avLst/>
          </a:prstGeom>
          <a:noFill/>
          <a:ln w="57150">
            <a:solidFill>
              <a:schemeClr val="tx1"/>
            </a:solidFill>
            <a:round/>
            <a:headEnd/>
            <a:tailEnd/>
          </a:ln>
        </p:spPr>
        <p:txBody>
          <a:bodyPr/>
          <a:lstStyle/>
          <a:p>
            <a:endParaRPr lang="ja-JP" altLang="en-US"/>
          </a:p>
        </p:txBody>
      </p:sp>
      <p:sp>
        <p:nvSpPr>
          <p:cNvPr id="5" name="円形吹き出し 4"/>
          <p:cNvSpPr/>
          <p:nvPr/>
        </p:nvSpPr>
        <p:spPr>
          <a:xfrm rot="353248">
            <a:off x="5480322" y="2638379"/>
            <a:ext cx="3599027" cy="1660238"/>
          </a:xfrm>
          <a:prstGeom prst="wedgeEllipseCallout">
            <a:avLst>
              <a:gd name="adj1" fmla="val -16216"/>
              <a:gd name="adj2" fmla="val 71776"/>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6" name="テキスト ボックス 5"/>
          <p:cNvSpPr txBox="1">
            <a:spLocks noChangeArrowheads="1"/>
          </p:cNvSpPr>
          <p:nvPr/>
        </p:nvSpPr>
        <p:spPr bwMode="auto">
          <a:xfrm rot="347778">
            <a:off x="5874327" y="2815858"/>
            <a:ext cx="3326083" cy="1200329"/>
          </a:xfrm>
          <a:prstGeom prst="rect">
            <a:avLst/>
          </a:prstGeom>
          <a:noFill/>
          <a:ln w="9525">
            <a:noFill/>
            <a:miter lim="800000"/>
            <a:headEnd/>
            <a:tailEnd/>
          </a:ln>
        </p:spPr>
        <p:txBody>
          <a:bodyPr wrap="square">
            <a:spAutoFit/>
          </a:bodyPr>
          <a:lstStyle/>
          <a:p>
            <a:r>
              <a:rPr lang="ja-JP" altLang="en-US" sz="3600" b="1" dirty="0">
                <a:latin typeface="AR P丸ゴシック体M" pitchFamily="50" charset="-128"/>
                <a:ea typeface="AR P丸ゴシック体M" pitchFamily="50" charset="-128"/>
              </a:rPr>
              <a:t>互助と共助の</a:t>
            </a:r>
            <a:endParaRPr lang="en-US" altLang="ja-JP" sz="3600" b="1" dirty="0">
              <a:latin typeface="AR P丸ゴシック体M" pitchFamily="50" charset="-128"/>
              <a:ea typeface="AR P丸ゴシック体M" pitchFamily="50" charset="-128"/>
            </a:endParaRPr>
          </a:p>
          <a:p>
            <a:r>
              <a:rPr lang="ja-JP" altLang="en-US" sz="3600" b="1" dirty="0">
                <a:latin typeface="AR P丸ゴシック体M" pitchFamily="50" charset="-128"/>
                <a:ea typeface="AR P丸ゴシック体M" pitchFamily="50" charset="-128"/>
              </a:rPr>
              <a:t>スキマをうめる</a:t>
            </a:r>
          </a:p>
        </p:txBody>
      </p:sp>
      <p:sp>
        <p:nvSpPr>
          <p:cNvPr id="7" name="円形吹き出し 6"/>
          <p:cNvSpPr/>
          <p:nvPr/>
        </p:nvSpPr>
        <p:spPr>
          <a:xfrm rot="10800000">
            <a:off x="3538538" y="5959475"/>
            <a:ext cx="2460625" cy="769938"/>
          </a:xfrm>
          <a:prstGeom prst="wedgeEllipseCallout">
            <a:avLst>
              <a:gd name="adj1" fmla="val -72783"/>
              <a:gd name="adj2" fmla="val 85612"/>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8" name="テキスト ボックス 7"/>
          <p:cNvSpPr txBox="1">
            <a:spLocks noChangeArrowheads="1"/>
          </p:cNvSpPr>
          <p:nvPr/>
        </p:nvSpPr>
        <p:spPr bwMode="auto">
          <a:xfrm>
            <a:off x="3538538" y="5959475"/>
            <a:ext cx="2490787" cy="708025"/>
          </a:xfrm>
          <a:prstGeom prst="rect">
            <a:avLst/>
          </a:prstGeom>
          <a:noFill/>
          <a:ln w="9525">
            <a:noFill/>
            <a:miter lim="800000"/>
            <a:headEnd/>
            <a:tailEnd/>
          </a:ln>
        </p:spPr>
        <p:txBody>
          <a:bodyPr>
            <a:spAutoFit/>
          </a:bodyPr>
          <a:lstStyle/>
          <a:p>
            <a:r>
              <a:rPr lang="ja-JP" altLang="en-US" sz="4000" b="1" dirty="0">
                <a:latin typeface="AR P丸ゴシック体M" pitchFamily="50" charset="-128"/>
                <a:ea typeface="AR P丸ゴシック体M" pitchFamily="50" charset="-128"/>
              </a:rPr>
              <a:t>共助</a:t>
            </a:r>
            <a:r>
              <a:rPr lang="en-US" altLang="ja-JP" sz="4000" b="1" dirty="0">
                <a:latin typeface="AR P丸ゴシック体M" pitchFamily="50" charset="-128"/>
                <a:ea typeface="AR P丸ゴシック体M" pitchFamily="50" charset="-128"/>
              </a:rPr>
              <a:t>,</a:t>
            </a:r>
            <a:r>
              <a:rPr lang="ja-JP" altLang="en-US" sz="4000" b="1" dirty="0">
                <a:latin typeface="AR P丸ゴシック体M" pitchFamily="50" charset="-128"/>
                <a:ea typeface="AR P丸ゴシック体M" pitchFamily="50" charset="-128"/>
              </a:rPr>
              <a:t>行政</a:t>
            </a:r>
          </a:p>
        </p:txBody>
      </p:sp>
      <p:sp>
        <p:nvSpPr>
          <p:cNvPr id="9" name="正方形/長方形 8"/>
          <p:cNvSpPr>
            <a:spLocks noChangeArrowheads="1"/>
          </p:cNvSpPr>
          <p:nvPr/>
        </p:nvSpPr>
        <p:spPr bwMode="auto">
          <a:xfrm>
            <a:off x="5364163" y="4405313"/>
            <a:ext cx="377983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auto">
              <a:spcBef>
                <a:spcPts val="0"/>
              </a:spcBef>
              <a:spcAft>
                <a:spcPts val="0"/>
              </a:spcAft>
              <a:defRPr/>
            </a:pPr>
            <a:r>
              <a:rPr lang="ja-JP" altLang="en-US" sz="4000" b="1" dirty="0">
                <a:ln w="6350">
                  <a:solidFill>
                    <a:schemeClr val="bg1"/>
                  </a:solidFill>
                </a:ln>
                <a:solidFill>
                  <a:srgbClr val="FF0000"/>
                </a:solidFill>
                <a:effectLst>
                  <a:outerShdw blurRad="38100" dist="38100" dir="2700000" algn="tl">
                    <a:srgbClr val="000000">
                      <a:alpha val="43137"/>
                    </a:srgbClr>
                  </a:outerShdw>
                </a:effectLst>
                <a:latin typeface="AR P丸ゴシック体M" pitchFamily="50" charset="-128"/>
                <a:ea typeface="AR P丸ゴシック体M" pitchFamily="50" charset="-128"/>
              </a:rPr>
              <a:t>三方よし</a:t>
            </a:r>
            <a:endParaRPr lang="en-US" altLang="ja-JP" sz="4000" b="1" dirty="0">
              <a:ln w="6350">
                <a:solidFill>
                  <a:schemeClr val="bg1"/>
                </a:solidFill>
              </a:ln>
              <a:solidFill>
                <a:srgbClr val="FF0000"/>
              </a:solidFill>
              <a:effectLst>
                <a:outerShdw blurRad="38100" dist="38100" dir="2700000" algn="tl">
                  <a:srgbClr val="000000">
                    <a:alpha val="43137"/>
                  </a:srgbClr>
                </a:outerShdw>
              </a:effectLst>
              <a:latin typeface="AR P丸ゴシック体M" pitchFamily="50" charset="-128"/>
              <a:ea typeface="AR P丸ゴシック体M" pitchFamily="50" charset="-128"/>
            </a:endParaRPr>
          </a:p>
          <a:p>
            <a:pPr algn="ctr" fontAlgn="auto">
              <a:spcBef>
                <a:spcPts val="0"/>
              </a:spcBef>
              <a:spcAft>
                <a:spcPts val="0"/>
              </a:spcAft>
              <a:defRPr/>
            </a:pPr>
            <a:r>
              <a:rPr lang="ja-JP" altLang="en-US" sz="4000" b="1" dirty="0">
                <a:ln w="6350">
                  <a:solidFill>
                    <a:schemeClr val="bg1"/>
                  </a:solidFill>
                </a:ln>
                <a:latin typeface="AR P丸ゴシック体M" pitchFamily="50" charset="-128"/>
                <a:ea typeface="AR P丸ゴシック体M" pitchFamily="50" charset="-128"/>
              </a:rPr>
              <a:t>介護保険</a:t>
            </a:r>
            <a:endParaRPr lang="en-US" altLang="ja-JP" sz="4000" b="1" dirty="0">
              <a:ln w="6350">
                <a:solidFill>
                  <a:schemeClr val="bg1"/>
                </a:solidFill>
              </a:ln>
              <a:latin typeface="AR P丸ゴシック体M" pitchFamily="50" charset="-128"/>
              <a:ea typeface="AR P丸ゴシック体M" pitchFamily="50" charset="-128"/>
            </a:endParaRPr>
          </a:p>
          <a:p>
            <a:pPr algn="ctr" fontAlgn="auto">
              <a:spcBef>
                <a:spcPts val="0"/>
              </a:spcBef>
              <a:spcAft>
                <a:spcPts val="0"/>
              </a:spcAft>
              <a:defRPr/>
            </a:pPr>
            <a:r>
              <a:rPr lang="ja-JP" altLang="en-US" sz="4000" b="1" dirty="0">
                <a:ln w="6350">
                  <a:solidFill>
                    <a:schemeClr val="bg1"/>
                  </a:solidFill>
                </a:ln>
                <a:latin typeface="AR P丸ゴシック体M" pitchFamily="50" charset="-128"/>
                <a:ea typeface="AR P丸ゴシック体M" pitchFamily="50" charset="-128"/>
              </a:rPr>
              <a:t>保健所</a:t>
            </a:r>
            <a:endParaRPr lang="en-US" altLang="ja-JP" sz="4000" b="1" dirty="0">
              <a:ln w="6350">
                <a:solidFill>
                  <a:schemeClr val="bg1"/>
                </a:solidFill>
              </a:ln>
              <a:latin typeface="AR P丸ゴシック体M" pitchFamily="50" charset="-128"/>
              <a:ea typeface="AR P丸ゴシック体M" pitchFamily="50" charset="-128"/>
            </a:endParaRPr>
          </a:p>
        </p:txBody>
      </p:sp>
      <p:sp>
        <p:nvSpPr>
          <p:cNvPr id="2068" name="テキスト ボックス 9"/>
          <p:cNvSpPr txBox="1">
            <a:spLocks noChangeArrowheads="1"/>
          </p:cNvSpPr>
          <p:nvPr/>
        </p:nvSpPr>
        <p:spPr bwMode="auto">
          <a:xfrm>
            <a:off x="1450102" y="139279"/>
            <a:ext cx="6146234" cy="769441"/>
          </a:xfrm>
          <a:prstGeom prst="rect">
            <a:avLst/>
          </a:prstGeom>
          <a:noFill/>
          <a:ln w="9525">
            <a:noFill/>
            <a:miter lim="800000"/>
            <a:headEnd/>
            <a:tailEnd/>
          </a:ln>
        </p:spPr>
        <p:txBody>
          <a:bodyPr wrap="none">
            <a:spAutoFit/>
          </a:bodyPr>
          <a:lstStyle/>
          <a:p>
            <a:r>
              <a:rPr lang="ja-JP" altLang="en-US" sz="44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町づくり＝地域包括ケア</a:t>
            </a:r>
            <a:endParaRPr lang="ja-JP" altLang="en-US" sz="4400"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706304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1682">
                                            <p:txEl>
                                              <p:pRg st="0" end="0"/>
                                            </p:txEl>
                                          </p:spTgt>
                                        </p:tgtEl>
                                        <p:attrNameLst>
                                          <p:attrName>style.visibility</p:attrName>
                                        </p:attrNameLst>
                                      </p:cBhvr>
                                      <p:to>
                                        <p:strVal val="visible"/>
                                      </p:to>
                                    </p:set>
                                    <p:animEffect transition="in" filter="checkerboard(across)">
                                      <p:cBhvr>
                                        <p:cTn id="7" dur="500"/>
                                        <p:tgtEl>
                                          <p:spTgt spid="7168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4819">
                                            <p:txEl>
                                              <p:pRg st="0" end="0"/>
                                            </p:txEl>
                                          </p:spTgt>
                                        </p:tgtEl>
                                        <p:attrNameLst>
                                          <p:attrName>style.visibility</p:attrName>
                                        </p:attrNameLst>
                                      </p:cBhvr>
                                      <p:to>
                                        <p:strVal val="visible"/>
                                      </p:to>
                                    </p:set>
                                    <p:animEffect transition="in" filter="checkerboard(across)">
                                      <p:cBhvr>
                                        <p:cTn id="12" dur="500"/>
                                        <p:tgtEl>
                                          <p:spTgt spid="3481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18436">
                                            <p:txEl>
                                              <p:pRg st="0" end="0"/>
                                            </p:txEl>
                                          </p:spTgt>
                                        </p:tgtEl>
                                        <p:attrNameLst>
                                          <p:attrName>style.visibility</p:attrName>
                                        </p:attrNameLst>
                                      </p:cBhvr>
                                      <p:to>
                                        <p:strVal val="visible"/>
                                      </p:to>
                                    </p:set>
                                    <p:animEffect transition="in" filter="checkerboard(across)">
                                      <p:cBhvr>
                                        <p:cTn id="17" dur="500"/>
                                        <p:tgtEl>
                                          <p:spTgt spid="18436">
                                            <p:txEl>
                                              <p:pRg st="0" end="0"/>
                                            </p:txEl>
                                          </p:spTgt>
                                        </p:tgtEl>
                                      </p:cBhvr>
                                    </p:animEffect>
                                  </p:childTnLst>
                                </p:cTn>
                              </p:par>
                              <p:par>
                                <p:cTn id="18" presetID="5" presetClass="entr" presetSubtype="10" fill="hold" nodeType="withEffect">
                                  <p:stCondLst>
                                    <p:cond delay="0"/>
                                  </p:stCondLst>
                                  <p:childTnLst>
                                    <p:set>
                                      <p:cBhvr>
                                        <p:cTn id="19" dur="1" fill="hold">
                                          <p:stCondLst>
                                            <p:cond delay="0"/>
                                          </p:stCondLst>
                                        </p:cTn>
                                        <p:tgtEl>
                                          <p:spTgt spid="18436">
                                            <p:txEl>
                                              <p:pRg st="1" end="1"/>
                                            </p:txEl>
                                          </p:spTgt>
                                        </p:tgtEl>
                                        <p:attrNameLst>
                                          <p:attrName>style.visibility</p:attrName>
                                        </p:attrNameLst>
                                      </p:cBhvr>
                                      <p:to>
                                        <p:strVal val="visible"/>
                                      </p:to>
                                    </p:set>
                                    <p:animEffect transition="in" filter="checkerboard(across)">
                                      <p:cBhvr>
                                        <p:cTn id="20" dur="500"/>
                                        <p:tgtEl>
                                          <p:spTgt spid="18436">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18436">
                                            <p:txEl>
                                              <p:pRg st="2" end="2"/>
                                            </p:txEl>
                                          </p:spTgt>
                                        </p:tgtEl>
                                        <p:attrNameLst>
                                          <p:attrName>style.visibility</p:attrName>
                                        </p:attrNameLst>
                                      </p:cBhvr>
                                      <p:to>
                                        <p:strVal val="visible"/>
                                      </p:to>
                                    </p:set>
                                    <p:animEffect transition="in" filter="checkerboard(across)">
                                      <p:cBhvr>
                                        <p:cTn id="25" dur="500"/>
                                        <p:tgtEl>
                                          <p:spTgt spid="1843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00"/>
                                        <p:tgtEl>
                                          <p:spTgt spid="8"/>
                                        </p:tgtEl>
                                      </p:cBhvr>
                                    </p:animEffect>
                                  </p:childTnLst>
                                </p:cTn>
                              </p:par>
                              <p:par>
                                <p:cTn id="31" presetID="5" presetClass="entr" presetSubtype="10" fill="hold" nodeType="with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checkerboard(across)">
                                      <p:cBhvr>
                                        <p:cTn id="33" dur="500"/>
                                        <p:tgtEl>
                                          <p:spTgt spid="9">
                                            <p:txEl>
                                              <p:pRg st="2" end="2"/>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checkerboard(across)">
                                      <p:cBhvr>
                                        <p:cTn id="36" dur="500"/>
                                        <p:tgtEl>
                                          <p:spTgt spid="9">
                                            <p:txEl>
                                              <p:pRg st="1" end="1"/>
                                            </p:txEl>
                                          </p:spTgt>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heckerboard(across)">
                                      <p:cBhvr>
                                        <p:cTn id="39" dur="500"/>
                                        <p:tgtEl>
                                          <p:spTgt spid="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 presetClass="entr" presetSubtype="10" fill="hold"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checkerboard(across)">
                                      <p:cBhvr>
                                        <p:cTn id="44" dur="500"/>
                                        <p:tgtEl>
                                          <p:spTgt spid="9">
                                            <p:txEl>
                                              <p:pRg st="0" end="0"/>
                                            </p:txEl>
                                          </p:spTgt>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checkerboard(across)">
                                      <p:cBhvr>
                                        <p:cTn id="47" dur="500"/>
                                        <p:tgtEl>
                                          <p:spTgt spid="5"/>
                                        </p:tgtEl>
                                      </p:cBhvr>
                                    </p:animEffect>
                                  </p:childTnLst>
                                </p:cTn>
                              </p:par>
                              <p:par>
                                <p:cTn id="48" presetID="5" presetClass="entr" presetSubtype="10" fill="hold" nodeType="withEffect">
                                  <p:stCondLst>
                                    <p:cond delay="0"/>
                                  </p:stCondLst>
                                  <p:childTnLst>
                                    <p:set>
                                      <p:cBhvr>
                                        <p:cTn id="49" dur="1" fill="hold">
                                          <p:stCondLst>
                                            <p:cond delay="0"/>
                                          </p:stCondLst>
                                        </p:cTn>
                                        <p:tgtEl>
                                          <p:spTgt spid="6">
                                            <p:txEl>
                                              <p:pRg st="0" end="0"/>
                                            </p:txEl>
                                          </p:spTgt>
                                        </p:tgtEl>
                                        <p:attrNameLst>
                                          <p:attrName>style.visibility</p:attrName>
                                        </p:attrNameLst>
                                      </p:cBhvr>
                                      <p:to>
                                        <p:strVal val="visible"/>
                                      </p:to>
                                    </p:set>
                                    <p:animEffect transition="in" filter="checkerboard(across)">
                                      <p:cBhvr>
                                        <p:cTn id="50" dur="500"/>
                                        <p:tgtEl>
                                          <p:spTgt spid="6">
                                            <p:txEl>
                                              <p:pRg st="0" end="0"/>
                                            </p:txEl>
                                          </p:spTgt>
                                        </p:tgtEl>
                                      </p:cBhvr>
                                    </p:animEffect>
                                  </p:childTnLst>
                                </p:cTn>
                              </p:par>
                              <p:par>
                                <p:cTn id="51" presetID="5" presetClass="entr" presetSubtype="10" fill="hold" nodeType="withEffect">
                                  <p:stCondLst>
                                    <p:cond delay="0"/>
                                  </p:stCondLst>
                                  <p:childTnLst>
                                    <p:set>
                                      <p:cBhvr>
                                        <p:cTn id="52" dur="1" fill="hold">
                                          <p:stCondLst>
                                            <p:cond delay="0"/>
                                          </p:stCondLst>
                                        </p:cTn>
                                        <p:tgtEl>
                                          <p:spTgt spid="6">
                                            <p:txEl>
                                              <p:pRg st="1" end="1"/>
                                            </p:txEl>
                                          </p:spTgt>
                                        </p:tgtEl>
                                        <p:attrNameLst>
                                          <p:attrName>style.visibility</p:attrName>
                                        </p:attrNameLst>
                                      </p:cBhvr>
                                      <p:to>
                                        <p:strVal val="visible"/>
                                      </p:to>
                                    </p:set>
                                    <p:animEffect transition="in" filter="checkerboard(across)">
                                      <p:cBhvr>
                                        <p:cTn id="53"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kazumi\Desktop\デスクトップ２\三方よし研究会\スキマ~1.JPG"/>
          <p:cNvPicPr>
            <a:picLocks noChangeAspect="1" noChangeArrowheads="1"/>
          </p:cNvPicPr>
          <p:nvPr/>
        </p:nvPicPr>
        <p:blipFill>
          <a:blip r:embed="rId3" cstate="print"/>
          <a:srcRect/>
          <a:stretch>
            <a:fillRect/>
          </a:stretch>
        </p:blipFill>
        <p:spPr bwMode="auto">
          <a:xfrm>
            <a:off x="600067" y="648072"/>
            <a:ext cx="7932373" cy="5949280"/>
          </a:xfrm>
          <a:prstGeom prst="rect">
            <a:avLst/>
          </a:prstGeom>
          <a:noFill/>
        </p:spPr>
      </p:pic>
      <p:sp>
        <p:nvSpPr>
          <p:cNvPr id="3" name="角丸四角形吹き出し 2"/>
          <p:cNvSpPr/>
          <p:nvPr/>
        </p:nvSpPr>
        <p:spPr bwMode="auto">
          <a:xfrm>
            <a:off x="4644008" y="4581128"/>
            <a:ext cx="3240360" cy="648072"/>
          </a:xfrm>
          <a:prstGeom prst="wedgeRoundRectCallout">
            <a:avLst>
              <a:gd name="adj1" fmla="val 2908"/>
              <a:gd name="adj2" fmla="val 111443"/>
              <a:gd name="adj3" fmla="val 1666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ja-JP" altLang="en-US" sz="3200" b="1" i="0" u="none" strike="noStrike" cap="none" normalizeH="0" dirty="0" smtClean="0">
                <a:ln w="15875">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solidFill>
                  <a:srgbClr val="FF0000"/>
                </a:solidFill>
                <a:effectLst>
                  <a:outerShdw blurRad="38100" dist="38100" dir="2700000" algn="tl">
                    <a:srgbClr val="000000">
                      <a:alpha val="43137"/>
                    </a:srgbClr>
                  </a:outerShdw>
                </a:effectLst>
                <a:latin typeface="+mn-ea"/>
              </a:rPr>
              <a:t>三方よし研究会</a:t>
            </a:r>
          </a:p>
        </p:txBody>
      </p:sp>
    </p:spTree>
    <p:extLst>
      <p:ext uri="{BB962C8B-B14F-4D97-AF65-F5344CB8AC3E}">
        <p14:creationId xmlns:p14="http://schemas.microsoft.com/office/powerpoint/2010/main" val="32913414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870">
                                          <p:stCondLst>
                                            <p:cond delay="0"/>
                                          </p:stCondLst>
                                        </p:cTn>
                                        <p:tgtEl>
                                          <p:spTgt spid="3"/>
                                        </p:tgtEl>
                                      </p:cBhvr>
                                    </p:animEffect>
                                    <p:anim calcmode="lin" valueType="num">
                                      <p:cBhvr>
                                        <p:cTn id="8" dur="2733"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3"/>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3"/>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3"/>
                                        </p:tgtEl>
                                        <p:attrNameLst>
                                          <p:attrName>ppt_y</p:attrName>
                                        </p:attrNameLst>
                                      </p:cBhvr>
                                      <p:tavLst>
                                        <p:tav tm="0" fmla="#ppt_y-sin(pi*$)/81">
                                          <p:val>
                                            <p:fltVal val="0"/>
                                          </p:val>
                                        </p:tav>
                                        <p:tav tm="100000">
                                          <p:val>
                                            <p:fltVal val="1"/>
                                          </p:val>
                                        </p:tav>
                                      </p:tavLst>
                                    </p:anim>
                                    <p:animScale>
                                      <p:cBhvr>
                                        <p:cTn id="13" dur="39">
                                          <p:stCondLst>
                                            <p:cond delay="975"/>
                                          </p:stCondLst>
                                        </p:cTn>
                                        <p:tgtEl>
                                          <p:spTgt spid="3"/>
                                        </p:tgtEl>
                                      </p:cBhvr>
                                      <p:to x="100000" y="60000"/>
                                    </p:animScale>
                                    <p:animScale>
                                      <p:cBhvr>
                                        <p:cTn id="14" dur="249" decel="50000">
                                          <p:stCondLst>
                                            <p:cond delay="1014"/>
                                          </p:stCondLst>
                                        </p:cTn>
                                        <p:tgtEl>
                                          <p:spTgt spid="3"/>
                                        </p:tgtEl>
                                      </p:cBhvr>
                                      <p:to x="100000" y="100000"/>
                                    </p:animScale>
                                    <p:animScale>
                                      <p:cBhvr>
                                        <p:cTn id="15" dur="39">
                                          <p:stCondLst>
                                            <p:cond delay="1968"/>
                                          </p:stCondLst>
                                        </p:cTn>
                                        <p:tgtEl>
                                          <p:spTgt spid="3"/>
                                        </p:tgtEl>
                                      </p:cBhvr>
                                      <p:to x="100000" y="80000"/>
                                    </p:animScale>
                                    <p:animScale>
                                      <p:cBhvr>
                                        <p:cTn id="16" dur="249" decel="50000">
                                          <p:stCondLst>
                                            <p:cond delay="2007"/>
                                          </p:stCondLst>
                                        </p:cTn>
                                        <p:tgtEl>
                                          <p:spTgt spid="3"/>
                                        </p:tgtEl>
                                      </p:cBhvr>
                                      <p:to x="100000" y="100000"/>
                                    </p:animScale>
                                    <p:animScale>
                                      <p:cBhvr>
                                        <p:cTn id="17" dur="39">
                                          <p:stCondLst>
                                            <p:cond delay="2463"/>
                                          </p:stCondLst>
                                        </p:cTn>
                                        <p:tgtEl>
                                          <p:spTgt spid="3"/>
                                        </p:tgtEl>
                                      </p:cBhvr>
                                      <p:to x="100000" y="90000"/>
                                    </p:animScale>
                                    <p:animScale>
                                      <p:cBhvr>
                                        <p:cTn id="18" dur="249" decel="50000">
                                          <p:stCondLst>
                                            <p:cond delay="2502"/>
                                          </p:stCondLst>
                                        </p:cTn>
                                        <p:tgtEl>
                                          <p:spTgt spid="3"/>
                                        </p:tgtEl>
                                      </p:cBhvr>
                                      <p:to x="100000" y="100000"/>
                                    </p:animScale>
                                    <p:animScale>
                                      <p:cBhvr>
                                        <p:cTn id="19" dur="39">
                                          <p:stCondLst>
                                            <p:cond delay="2712"/>
                                          </p:stCondLst>
                                        </p:cTn>
                                        <p:tgtEl>
                                          <p:spTgt spid="3"/>
                                        </p:tgtEl>
                                      </p:cBhvr>
                                      <p:to x="100000" y="95000"/>
                                    </p:animScale>
                                    <p:animScale>
                                      <p:cBhvr>
                                        <p:cTn id="20" dur="249" decel="50000">
                                          <p:stCondLst>
                                            <p:cond delay="2751"/>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三方よし研究会</a:t>
            </a:r>
            <a:endParaRPr kumimoji="1" lang="ja-JP" altLang="en-US" sz="4000" b="1" dirty="0"/>
          </a:p>
        </p:txBody>
      </p:sp>
      <p:sp>
        <p:nvSpPr>
          <p:cNvPr id="3" name="コンテンツ プレースホルダ 2"/>
          <p:cNvSpPr>
            <a:spLocks noGrp="1"/>
          </p:cNvSpPr>
          <p:nvPr>
            <p:ph idx="1"/>
          </p:nvPr>
        </p:nvSpPr>
        <p:spPr>
          <a:xfrm>
            <a:off x="970612" y="1676400"/>
            <a:ext cx="7489820" cy="4495800"/>
          </a:xfrm>
        </p:spPr>
        <p:txBody>
          <a:bodyPr>
            <a:normAutofit fontScale="92500"/>
          </a:bodyPr>
          <a:lstStyle/>
          <a:p>
            <a:pPr>
              <a:buClr>
                <a:srgbClr val="FF0066"/>
              </a:buClr>
              <a:buFont typeface="Wingdings" pitchFamily="2" charset="2"/>
              <a:buChar char="ü"/>
            </a:pPr>
            <a:r>
              <a:rPr kumimoji="1" lang="ja-JP" altLang="en-US" sz="6000" b="1" dirty="0" smtClean="0">
                <a:latin typeface="AR P丸ゴシック体M" pitchFamily="50" charset="-128"/>
                <a:ea typeface="AR P丸ゴシック体M" pitchFamily="50" charset="-128"/>
              </a:rPr>
              <a:t>形から入らない</a:t>
            </a:r>
            <a:endParaRPr kumimoji="1" lang="en-US" altLang="ja-JP" sz="6000" b="1" dirty="0" smtClean="0">
              <a:latin typeface="AR P丸ゴシック体M" pitchFamily="50" charset="-128"/>
              <a:ea typeface="AR P丸ゴシック体M" pitchFamily="50" charset="-128"/>
            </a:endParaRPr>
          </a:p>
          <a:p>
            <a:pPr>
              <a:buClr>
                <a:srgbClr val="FF0066"/>
              </a:buClr>
              <a:buFont typeface="Wingdings" pitchFamily="2" charset="2"/>
              <a:buChar char="ü"/>
            </a:pPr>
            <a:r>
              <a:rPr lang="ja-JP" altLang="en-US" sz="6000" b="1" dirty="0" smtClean="0">
                <a:latin typeface="AR P丸ゴシック体M" pitchFamily="50" charset="-128"/>
                <a:ea typeface="AR P丸ゴシック体M" pitchFamily="50" charset="-128"/>
              </a:rPr>
              <a:t>できることから始める</a:t>
            </a:r>
            <a:endParaRPr lang="en-US" altLang="ja-JP" sz="6000" b="1" dirty="0" smtClean="0">
              <a:latin typeface="AR P丸ゴシック体M" pitchFamily="50" charset="-128"/>
              <a:ea typeface="AR P丸ゴシック体M" pitchFamily="50" charset="-128"/>
            </a:endParaRPr>
          </a:p>
          <a:p>
            <a:pPr>
              <a:buClr>
                <a:srgbClr val="FF0066"/>
              </a:buClr>
              <a:buFont typeface="Wingdings" pitchFamily="2" charset="2"/>
              <a:buChar char="ü"/>
            </a:pPr>
            <a:r>
              <a:rPr kumimoji="1" lang="ja-JP" altLang="en-US" sz="6000" b="1" dirty="0" smtClean="0">
                <a:latin typeface="AR P丸ゴシック体M" pitchFamily="50" charset="-128"/>
                <a:ea typeface="AR P丸ゴシック体M" pitchFamily="50" charset="-128"/>
              </a:rPr>
              <a:t>走りながら考える</a:t>
            </a:r>
            <a:endParaRPr kumimoji="1" lang="en-US" altLang="ja-JP" sz="6000" b="1" dirty="0" smtClean="0">
              <a:latin typeface="AR P丸ゴシック体M" pitchFamily="50" charset="-128"/>
              <a:ea typeface="AR P丸ゴシック体M" pitchFamily="50" charset="-128"/>
            </a:endParaRPr>
          </a:p>
          <a:p>
            <a:pPr>
              <a:buNone/>
            </a:pPr>
            <a:endParaRPr kumimoji="1" lang="en-US" altLang="ja-JP" sz="2800" dirty="0" smtClean="0">
              <a:latin typeface="AR P丸ゴシック体M" pitchFamily="50" charset="-128"/>
              <a:ea typeface="AR P丸ゴシック体M" pitchFamily="50" charset="-128"/>
            </a:endParaRPr>
          </a:p>
          <a:p>
            <a:pPr>
              <a:buNone/>
            </a:pPr>
            <a:r>
              <a:rPr lang="ja-JP" altLang="en-US" sz="2800" dirty="0" smtClean="0">
                <a:latin typeface="AR P丸ゴシック体M" pitchFamily="50" charset="-128"/>
                <a:ea typeface="AR P丸ゴシック体M" pitchFamily="50" charset="-128"/>
              </a:rPr>
              <a:t>　　　　　　　（オードリィーと愉快な仲間たち）</a:t>
            </a:r>
            <a:endParaRPr lang="en-US" altLang="ja-JP" sz="2800" dirty="0" smtClean="0">
              <a:latin typeface="AR P丸ゴシック体M" pitchFamily="50" charset="-128"/>
              <a:ea typeface="AR P丸ゴシック体M" pitchFamily="50" charset="-128"/>
            </a:endParaRPr>
          </a:p>
          <a:p>
            <a:pPr>
              <a:buNone/>
            </a:pPr>
            <a:endParaRPr kumimoji="1" lang="en-US" altLang="ja-JP" sz="2800" dirty="0" smtClean="0">
              <a:latin typeface="AR P丸ゴシック体M" pitchFamily="50" charset="-128"/>
              <a:ea typeface="AR P丸ゴシック体M" pitchFamily="50" charset="-128"/>
            </a:endParaRPr>
          </a:p>
        </p:txBody>
      </p:sp>
    </p:spTree>
    <p:extLst>
      <p:ext uri="{BB962C8B-B14F-4D97-AF65-F5344CB8AC3E}">
        <p14:creationId xmlns:p14="http://schemas.microsoft.com/office/powerpoint/2010/main" val="3221487316"/>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地域薬剤師会の取り組み</a:t>
            </a:r>
            <a:endParaRPr kumimoji="1" lang="ja-JP" altLang="en-US" sz="4000" b="1" dirty="0">
              <a:effectLst>
                <a:outerShdw blurRad="38100" dist="38100" dir="2700000" algn="tl">
                  <a:srgbClr val="000000">
                    <a:alpha val="43137"/>
                  </a:srgbClr>
                </a:outerShdw>
              </a:effectLst>
              <a:latin typeface="AR P丸ゴシック体M" pitchFamily="50" charset="-128"/>
              <a:ea typeface="AR P丸ゴシック体M" pitchFamily="50" charset="-128"/>
            </a:endParaRPr>
          </a:p>
        </p:txBody>
      </p:sp>
      <p:sp>
        <p:nvSpPr>
          <p:cNvPr id="3" name="コンテンツ プレースホルダ 2"/>
          <p:cNvSpPr>
            <a:spLocks noGrp="1"/>
          </p:cNvSpPr>
          <p:nvPr>
            <p:ph idx="1"/>
          </p:nvPr>
        </p:nvSpPr>
        <p:spPr/>
        <p:txBody>
          <a:bodyPr/>
          <a:lstStyle/>
          <a:p>
            <a:pPr>
              <a:buBlip>
                <a:blip r:embed="rId3"/>
              </a:buBlip>
            </a:pPr>
            <a:r>
              <a:rPr kumimoji="1" lang="ja-JP" altLang="en-US" sz="2800" b="1" dirty="0" smtClean="0">
                <a:latin typeface="AR P丸ゴシック体M" pitchFamily="50" charset="-128"/>
                <a:ea typeface="AR P丸ゴシック体M" pitchFamily="50" charset="-128"/>
              </a:rPr>
              <a:t>中学校区にひとつ、在宅基幹薬局をおく</a:t>
            </a:r>
            <a:endParaRPr kumimoji="1" lang="en-US" altLang="ja-JP" sz="2800" b="1" dirty="0" smtClean="0">
              <a:latin typeface="AR P丸ゴシック体M" pitchFamily="50" charset="-128"/>
              <a:ea typeface="AR P丸ゴシック体M" pitchFamily="50" charset="-128"/>
            </a:endParaRPr>
          </a:p>
          <a:p>
            <a:pPr>
              <a:buNone/>
            </a:pPr>
            <a:endParaRPr kumimoji="1" lang="en-US" altLang="ja-JP" sz="2800" b="1" dirty="0" smtClean="0">
              <a:latin typeface="AR P丸ゴシック体M" pitchFamily="50" charset="-128"/>
              <a:ea typeface="AR P丸ゴシック体M" pitchFamily="50" charset="-128"/>
            </a:endParaRPr>
          </a:p>
          <a:p>
            <a:pPr>
              <a:buNone/>
            </a:pPr>
            <a:r>
              <a:rPr lang="ja-JP" altLang="en-US" sz="2800" b="1" dirty="0" smtClean="0">
                <a:latin typeface="AR P丸ゴシック体M" pitchFamily="50" charset="-128"/>
                <a:ea typeface="AR P丸ゴシック体M" pitchFamily="50" charset="-128"/>
              </a:rPr>
              <a:t>　　クリーンベンチの設置</a:t>
            </a:r>
            <a:endParaRPr lang="en-US" altLang="ja-JP" sz="2800" b="1" dirty="0" smtClean="0">
              <a:latin typeface="AR P丸ゴシック体M" pitchFamily="50" charset="-128"/>
              <a:ea typeface="AR P丸ゴシック体M" pitchFamily="50" charset="-128"/>
            </a:endParaRPr>
          </a:p>
          <a:p>
            <a:pPr>
              <a:buNone/>
            </a:pPr>
            <a:r>
              <a:rPr lang="ja-JP" altLang="en-US" sz="2800" b="1" dirty="0" smtClean="0">
                <a:latin typeface="AR P丸ゴシック体M" pitchFamily="50" charset="-128"/>
                <a:ea typeface="AR P丸ゴシック体M" pitchFamily="50" charset="-128"/>
              </a:rPr>
              <a:t>　　サポート制度の創設</a:t>
            </a:r>
            <a:endParaRPr lang="en-US" altLang="ja-JP" sz="2800" b="1" dirty="0" smtClean="0">
              <a:latin typeface="AR P丸ゴシック体M" pitchFamily="50" charset="-128"/>
              <a:ea typeface="AR P丸ゴシック体M" pitchFamily="50" charset="-128"/>
            </a:endParaRPr>
          </a:p>
          <a:p>
            <a:pPr>
              <a:buNone/>
            </a:pPr>
            <a:r>
              <a:rPr lang="ja-JP" altLang="en-US" sz="2800" b="1" dirty="0" smtClean="0">
                <a:latin typeface="AR P丸ゴシック体M" pitchFamily="50" charset="-128"/>
                <a:ea typeface="AR P丸ゴシック体M" pitchFamily="50" charset="-128"/>
              </a:rPr>
              <a:t>　　医療・衛生材料等の供給体制の構築</a:t>
            </a:r>
            <a:endParaRPr lang="en-US" altLang="ja-JP" sz="2800" b="1" dirty="0" smtClean="0">
              <a:latin typeface="AR P丸ゴシック体M" pitchFamily="50" charset="-128"/>
              <a:ea typeface="AR P丸ゴシック体M" pitchFamily="50" charset="-128"/>
            </a:endParaRPr>
          </a:p>
        </p:txBody>
      </p:sp>
    </p:spTree>
    <p:extLst>
      <p:ext uri="{BB962C8B-B14F-4D97-AF65-F5344CB8AC3E}">
        <p14:creationId xmlns:p14="http://schemas.microsoft.com/office/powerpoint/2010/main" val="2149123145"/>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p:cNvSpPr>
            <a:spLocks noGrp="1"/>
          </p:cNvSpPr>
          <p:nvPr>
            <p:ph type="title"/>
          </p:nvPr>
        </p:nvSpPr>
        <p:spPr/>
        <p:txBody>
          <a:bodyPr>
            <a:normAutofit/>
          </a:bodyPr>
          <a:lstStyle/>
          <a:p>
            <a:endParaRPr lang="ja-JP" altLang="en-US" smtClean="0"/>
          </a:p>
        </p:txBody>
      </p:sp>
      <p:sp>
        <p:nvSpPr>
          <p:cNvPr id="21507" name="コンテンツ プレースホルダー 2"/>
          <p:cNvSpPr>
            <a:spLocks noGrp="1"/>
          </p:cNvSpPr>
          <p:nvPr>
            <p:ph idx="1"/>
          </p:nvPr>
        </p:nvSpPr>
        <p:spPr/>
        <p:txBody>
          <a:bodyPr/>
          <a:lstStyle/>
          <a:p>
            <a:endParaRPr lang="ja-JP" altLang="en-US" smtClean="0"/>
          </a:p>
        </p:txBody>
      </p:sp>
      <p:pic>
        <p:nvPicPr>
          <p:cNvPr id="21508" name="Picture 2"/>
          <p:cNvPicPr>
            <a:picLocks noChangeAspect="1" noChangeArrowheads="1"/>
          </p:cNvPicPr>
          <p:nvPr/>
        </p:nvPicPr>
        <p:blipFill>
          <a:blip r:embed="rId3" cstate="print"/>
          <a:srcRect l="11377" t="16679" r="33102" b="16679"/>
          <a:stretch>
            <a:fillRect/>
          </a:stretch>
        </p:blipFill>
        <p:spPr bwMode="auto">
          <a:xfrm>
            <a:off x="107950" y="260350"/>
            <a:ext cx="8964613" cy="6191250"/>
          </a:xfrm>
          <a:prstGeom prst="rect">
            <a:avLst/>
          </a:prstGeom>
          <a:noFill/>
          <a:ln w="9525">
            <a:noFill/>
            <a:miter lim="800000"/>
            <a:headEnd/>
            <a:tailEnd/>
          </a:ln>
          <a:effectLst/>
        </p:spPr>
      </p:pic>
      <p:sp>
        <p:nvSpPr>
          <p:cNvPr id="21509" name="正方形/長方形 3"/>
          <p:cNvSpPr>
            <a:spLocks noChangeArrowheads="1"/>
          </p:cNvSpPr>
          <p:nvPr/>
        </p:nvSpPr>
        <p:spPr bwMode="auto">
          <a:xfrm>
            <a:off x="900113" y="188913"/>
            <a:ext cx="3384550" cy="431800"/>
          </a:xfrm>
          <a:prstGeom prst="rect">
            <a:avLst/>
          </a:prstGeom>
          <a:noFill/>
          <a:ln w="9525" algn="ctr">
            <a:noFill/>
            <a:round/>
            <a:headEnd/>
            <a:tailEnd/>
          </a:ln>
        </p:spPr>
        <p:txBody>
          <a:bodyPr/>
          <a:lstStyle/>
          <a:p>
            <a:r>
              <a:rPr lang="ja-JP" altLang="en-US"/>
              <a:t>東近江市薬局の医療資源</a:t>
            </a:r>
          </a:p>
        </p:txBody>
      </p:sp>
    </p:spTree>
    <p:extLst>
      <p:ext uri="{BB962C8B-B14F-4D97-AF65-F5344CB8AC3E}">
        <p14:creationId xmlns:p14="http://schemas.microsoft.com/office/powerpoint/2010/main" val="3535772497"/>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 6"/>
          <p:cNvSpPr>
            <a:spLocks noGrp="1"/>
          </p:cNvSpPr>
          <p:nvPr>
            <p:ph idx="1"/>
          </p:nvPr>
        </p:nvSpPr>
        <p:spPr>
          <a:xfrm>
            <a:off x="1691680" y="1988840"/>
            <a:ext cx="6995120" cy="4018260"/>
          </a:xfrm>
        </p:spPr>
        <p:txBody>
          <a:bodyPr>
            <a:normAutofit lnSpcReduction="10000"/>
          </a:bodyPr>
          <a:lstStyle/>
          <a:p>
            <a:pPr>
              <a:buBlip>
                <a:blip r:embed="rId3"/>
              </a:buBlip>
            </a:pPr>
            <a:r>
              <a:rPr kumimoji="1" lang="ja-JP" altLang="en-US" dirty="0" smtClean="0"/>
              <a:t>医薬品や医療・衛生材料の供給</a:t>
            </a:r>
            <a:endParaRPr kumimoji="1" lang="en-US" altLang="ja-JP" dirty="0" smtClean="0"/>
          </a:p>
          <a:p>
            <a:pPr>
              <a:buBlip>
                <a:blip r:embed="rId3"/>
              </a:buBlip>
            </a:pPr>
            <a:r>
              <a:rPr lang="ja-JP" altLang="en-US" dirty="0" smtClean="0"/>
              <a:t>医薬品の適正使用・安全管理</a:t>
            </a:r>
            <a:endParaRPr lang="en-US" altLang="ja-JP" dirty="0" smtClean="0"/>
          </a:p>
          <a:p>
            <a:pPr>
              <a:buBlip>
                <a:blip r:embed="rId3"/>
              </a:buBlip>
            </a:pPr>
            <a:r>
              <a:rPr kumimoji="1" lang="ja-JP" altLang="en-US" dirty="0" smtClean="0"/>
              <a:t>ＱＯＬ・ＡＤＬを阻害する問題の解決</a:t>
            </a:r>
            <a:endParaRPr kumimoji="1" lang="en-US" altLang="ja-JP" dirty="0" smtClean="0"/>
          </a:p>
          <a:p>
            <a:pPr>
              <a:buNone/>
            </a:pPr>
            <a:endParaRPr kumimoji="1" lang="en-US" altLang="ja-JP" dirty="0" smtClean="0"/>
          </a:p>
          <a:p>
            <a:pPr>
              <a:buNone/>
            </a:pPr>
            <a:endParaRPr lang="en-US" altLang="ja-JP" dirty="0" smtClean="0"/>
          </a:p>
          <a:p>
            <a:pPr>
              <a:buNone/>
            </a:pPr>
            <a:r>
              <a:rPr kumimoji="1" lang="ja-JP" altLang="en-US" dirty="0" smtClean="0"/>
              <a:t>　</a:t>
            </a:r>
            <a:r>
              <a:rPr kumimoji="1" lang="ja-JP" altLang="en-US" sz="4000" b="1" dirty="0" smtClean="0"/>
              <a:t>仲間づくり</a:t>
            </a:r>
            <a:endParaRPr lang="en-US" altLang="ja-JP" sz="4000" b="1" dirty="0" smtClean="0"/>
          </a:p>
          <a:p>
            <a:pPr>
              <a:buNone/>
            </a:pPr>
            <a:r>
              <a:rPr kumimoji="1" lang="ja-JP" altLang="en-US" sz="2400" dirty="0" smtClean="0"/>
              <a:t>（東近江では、小鳥先生率いる</a:t>
            </a:r>
            <a:r>
              <a:rPr kumimoji="1" lang="en-US" altLang="ja-JP" sz="2800" dirty="0" smtClean="0"/>
              <a:t>『</a:t>
            </a:r>
            <a:r>
              <a:rPr kumimoji="1" lang="ja-JP" altLang="en-US" sz="2800" dirty="0" smtClean="0">
                <a:solidFill>
                  <a:srgbClr val="FF0000"/>
                </a:solidFill>
              </a:rPr>
              <a:t>三方よし研究会</a:t>
            </a:r>
            <a:r>
              <a:rPr kumimoji="1" lang="en-US" altLang="ja-JP" sz="2800" dirty="0" smtClean="0"/>
              <a:t>』</a:t>
            </a:r>
            <a:r>
              <a:rPr kumimoji="1" lang="ja-JP" altLang="en-US" sz="2400" dirty="0" smtClean="0"/>
              <a:t>があります）</a:t>
            </a:r>
            <a:endParaRPr kumimoji="1" lang="ja-JP" altLang="en-US" sz="2400" dirty="0"/>
          </a:p>
        </p:txBody>
      </p:sp>
      <p:sp>
        <p:nvSpPr>
          <p:cNvPr id="6" name="タイトル 5"/>
          <p:cNvSpPr>
            <a:spLocks noGrp="1"/>
          </p:cNvSpPr>
          <p:nvPr>
            <p:ph type="title"/>
          </p:nvPr>
        </p:nvSpPr>
        <p:spPr/>
        <p:txBody>
          <a:bodyPr>
            <a:normAutofit/>
          </a:bodyPr>
          <a:lstStyle/>
          <a:p>
            <a:pPr algn="ctr"/>
            <a:r>
              <a:rPr kumimoji="1" lang="ja-JP" altLang="en-US" b="1" dirty="0" smtClean="0">
                <a:effectLst>
                  <a:outerShdw blurRad="38100" dist="38100" dir="2700000" algn="tl">
                    <a:srgbClr val="000000">
                      <a:alpha val="43137"/>
                    </a:srgbClr>
                  </a:outerShdw>
                </a:effectLst>
                <a:latin typeface="+mj-ea"/>
              </a:rPr>
              <a:t>在宅での生活を可能にするため</a:t>
            </a:r>
            <a:r>
              <a:rPr kumimoji="1" lang="en-US" altLang="ja-JP" b="1" dirty="0" smtClean="0">
                <a:effectLst>
                  <a:outerShdw blurRad="38100" dist="38100" dir="2700000" algn="tl">
                    <a:srgbClr val="000000">
                      <a:alpha val="43137"/>
                    </a:srgbClr>
                  </a:outerShdw>
                </a:effectLst>
                <a:latin typeface="+mj-ea"/>
              </a:rPr>
              <a:t/>
            </a:r>
            <a:br>
              <a:rPr kumimoji="1" lang="en-US" altLang="ja-JP" b="1" dirty="0" smtClean="0">
                <a:effectLst>
                  <a:outerShdw blurRad="38100" dist="38100" dir="2700000" algn="tl">
                    <a:srgbClr val="000000">
                      <a:alpha val="43137"/>
                    </a:srgbClr>
                  </a:outerShdw>
                </a:effectLst>
                <a:latin typeface="+mj-ea"/>
              </a:rPr>
            </a:br>
            <a:r>
              <a:rPr lang="ja-JP" altLang="en-US" b="1" dirty="0" smtClean="0">
                <a:effectLst>
                  <a:outerShdw blurRad="38100" dist="38100" dir="2700000" algn="tl">
                    <a:srgbClr val="000000">
                      <a:alpha val="43137"/>
                    </a:srgbClr>
                  </a:outerShdw>
                </a:effectLst>
                <a:latin typeface="+mj-ea"/>
              </a:rPr>
              <a:t>地域薬局・薬剤師に出来ること</a:t>
            </a:r>
            <a:endParaRPr kumimoji="1" lang="ja-JP" altLang="en-US" b="1" dirty="0">
              <a:effectLst>
                <a:outerShdw blurRad="38100" dist="38100" dir="2700000" algn="tl">
                  <a:srgbClr val="000000">
                    <a:alpha val="43137"/>
                  </a:srgbClr>
                </a:outerShdw>
              </a:effectLst>
              <a:latin typeface="+mj-ea"/>
            </a:endParaRPr>
          </a:p>
        </p:txBody>
      </p:sp>
      <p:sp>
        <p:nvSpPr>
          <p:cNvPr id="2" name="日付プレースホルダ 1"/>
          <p:cNvSpPr>
            <a:spLocks noGrp="1"/>
          </p:cNvSpPr>
          <p:nvPr>
            <p:ph type="dt" sz="half" idx="4294967295"/>
          </p:nvPr>
        </p:nvSpPr>
        <p:spPr>
          <a:xfrm>
            <a:off x="6727825" y="6453336"/>
            <a:ext cx="1516583" cy="365125"/>
          </a:xfrm>
          <a:prstGeom prst="rect">
            <a:avLst/>
          </a:prstGeom>
        </p:spPr>
        <p:txBody>
          <a:bodyPr/>
          <a:lstStyle/>
          <a:p>
            <a:pPr>
              <a:defRPr/>
            </a:pPr>
            <a:fld id="{526C3FC8-F8BE-4644-B6FD-C653ACFC4E75}" type="datetime1">
              <a:rPr lang="ja-JP" altLang="en-US" smtClean="0"/>
              <a:pPr>
                <a:defRPr/>
              </a:pPr>
              <a:t>2014/7/17</a:t>
            </a:fld>
            <a:endParaRPr lang="ja-JP" altLang="en-US" dirty="0"/>
          </a:p>
        </p:txBody>
      </p:sp>
      <p:sp>
        <p:nvSpPr>
          <p:cNvPr id="3" name="フッター プレースホルダ 2"/>
          <p:cNvSpPr>
            <a:spLocks noGrp="1"/>
          </p:cNvSpPr>
          <p:nvPr>
            <p:ph type="ftr" sz="quarter" idx="4294967295"/>
          </p:nvPr>
        </p:nvSpPr>
        <p:spPr>
          <a:xfrm>
            <a:off x="2771801" y="6480720"/>
            <a:ext cx="3024336" cy="332656"/>
          </a:xfrm>
          <a:prstGeom prst="rect">
            <a:avLst/>
          </a:prstGeom>
        </p:spPr>
        <p:txBody>
          <a:bodyPr/>
          <a:lstStyle/>
          <a:p>
            <a:pPr>
              <a:defRPr/>
            </a:pPr>
            <a:r>
              <a:rPr lang="en-US" altLang="ja-JP" dirty="0" err="1" smtClean="0"/>
              <a:t>K.Ooishi</a:t>
            </a:r>
            <a:r>
              <a:rPr lang="en-US" altLang="ja-JP" dirty="0" smtClean="0"/>
              <a:t>  MARUYAMA P.</a:t>
            </a:r>
            <a:endParaRPr lang="ja-JP" altLang="en-US" dirty="0"/>
          </a:p>
        </p:txBody>
      </p:sp>
    </p:spTree>
    <p:extLst>
      <p:ext uri="{BB962C8B-B14F-4D97-AF65-F5344CB8AC3E}">
        <p14:creationId xmlns:p14="http://schemas.microsoft.com/office/powerpoint/2010/main" val="1772013581"/>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pPr algn="ctr"/>
            <a:r>
              <a:rPr lang="ja-JP" altLang="en-US" sz="4000" b="1" dirty="0" smtClean="0">
                <a:effectLst>
                  <a:outerShdw blurRad="38100" dist="38100" dir="2700000" algn="tl">
                    <a:srgbClr val="000000">
                      <a:alpha val="43137"/>
                    </a:srgbClr>
                  </a:outerShdw>
                </a:effectLst>
              </a:rPr>
              <a:t>住み慣れた家での暮らし　①</a:t>
            </a:r>
            <a:endParaRPr kumimoji="1" lang="ja-JP" altLang="en-US" sz="4000" b="1" dirty="0">
              <a:effectLst>
                <a:outerShdw blurRad="38100" dist="38100" dir="2700000" algn="tl">
                  <a:srgbClr val="000000">
                    <a:alpha val="43137"/>
                  </a:srgbClr>
                </a:outerShdw>
              </a:effectLst>
            </a:endParaRPr>
          </a:p>
        </p:txBody>
      </p:sp>
      <p:pic>
        <p:nvPicPr>
          <p:cNvPr id="1026" name="Picture 2" descr="F:\DCIM\100CASIO\CIMG0417.JPG"/>
          <p:cNvPicPr>
            <a:picLocks noGrp="1" noChangeAspect="1" noChangeArrowheads="1"/>
          </p:cNvPicPr>
          <p:nvPr>
            <p:ph idx="1"/>
          </p:nvPr>
        </p:nvPicPr>
        <p:blipFill>
          <a:blip r:embed="rId3" cstate="screen"/>
          <a:srcRect/>
          <a:stretch>
            <a:fillRect/>
          </a:stretch>
        </p:blipFill>
        <p:spPr bwMode="auto">
          <a:xfrm>
            <a:off x="1554692" y="1481138"/>
            <a:ext cx="6034616" cy="4525962"/>
          </a:xfrm>
          <a:prstGeom prst="rect">
            <a:avLst/>
          </a:prstGeom>
          <a:noFill/>
        </p:spPr>
      </p:pic>
      <p:sp>
        <p:nvSpPr>
          <p:cNvPr id="6" name="日付プレースホルダ 1"/>
          <p:cNvSpPr txBox="1">
            <a:spLocks/>
          </p:cNvSpPr>
          <p:nvPr/>
        </p:nvSpPr>
        <p:spPr>
          <a:xfrm>
            <a:off x="6727825" y="6453336"/>
            <a:ext cx="1516583"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26C3FC8-F8BE-4644-B6FD-C653ACFC4E75}" type="datetime1">
              <a:rPr kumimoji="0" lang="ja-JP" altLang="en-US" sz="1800" b="0" i="0" u="none" strike="noStrike" kern="1200" cap="none" spc="0" normalizeH="0" baseline="0" noProof="0" smtClean="0">
                <a:ln>
                  <a:noFill/>
                </a:ln>
                <a:solidFill>
                  <a:schemeClr val="tx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2014/7/17</a:t>
            </a:fld>
            <a:endParaRPr kumimoji="0" lang="ja-JP" altLang="en-US" sz="18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7" name="フッター プレースホルダ 2"/>
          <p:cNvSpPr txBox="1">
            <a:spLocks/>
          </p:cNvSpPr>
          <p:nvPr/>
        </p:nvSpPr>
        <p:spPr>
          <a:xfrm>
            <a:off x="2771801" y="6480720"/>
            <a:ext cx="3024336" cy="332656"/>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800" b="0" i="0" u="none" strike="noStrike" kern="1200" cap="none" spc="0" normalizeH="0" baseline="0" noProof="0" dirty="0" err="1" smtClean="0">
                <a:ln>
                  <a:noFill/>
                </a:ln>
                <a:solidFill>
                  <a:schemeClr val="tx1"/>
                </a:solidFill>
                <a:effectLst/>
                <a:uLnTx/>
                <a:uFillTx/>
                <a:latin typeface="Arial" charset="0"/>
                <a:ea typeface="+mn-ea"/>
                <a:cs typeface="+mn-cs"/>
              </a:rPr>
              <a:t>K.Ooishi</a:t>
            </a:r>
            <a:r>
              <a:rPr kumimoji="0" lang="en-US" altLang="ja-JP" sz="1800" b="0" i="0" u="none" strike="noStrike" kern="1200" cap="none" spc="0" normalizeH="0" baseline="0" noProof="0" dirty="0" smtClean="0">
                <a:ln>
                  <a:noFill/>
                </a:ln>
                <a:solidFill>
                  <a:schemeClr val="tx1"/>
                </a:solidFill>
                <a:effectLst/>
                <a:uLnTx/>
                <a:uFillTx/>
                <a:latin typeface="Arial" charset="0"/>
                <a:ea typeface="+mn-ea"/>
                <a:cs typeface="+mn-cs"/>
              </a:rPr>
              <a:t>  MARUYAMA P.</a:t>
            </a:r>
            <a:endParaRPr kumimoji="0" lang="ja-JP" altLang="en-US" sz="1800" b="0" i="0" u="none" strike="noStrike" kern="1200" cap="none" spc="0" normalizeH="0" baseline="0" noProof="0" dirty="0">
              <a:ln>
                <a:noFill/>
              </a:ln>
              <a:solidFill>
                <a:schemeClr val="tx1"/>
              </a:solidFill>
              <a:effectLst/>
              <a:uLnTx/>
              <a:uFillTx/>
              <a:latin typeface="Arial" charset="0"/>
              <a:ea typeface="+mn-ea"/>
              <a:cs typeface="+mn-cs"/>
            </a:endParaRPr>
          </a:p>
        </p:txBody>
      </p:sp>
    </p:spTree>
    <p:extLst>
      <p:ext uri="{BB962C8B-B14F-4D97-AF65-F5344CB8AC3E}">
        <p14:creationId xmlns:p14="http://schemas.microsoft.com/office/powerpoint/2010/main" val="1421306679"/>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cstate="print"/>
          <a:srcRect/>
          <a:stretch>
            <a:fillRect/>
          </a:stretch>
        </p:blipFill>
        <p:spPr bwMode="auto">
          <a:xfrm>
            <a:off x="755576" y="731837"/>
            <a:ext cx="7537086" cy="5649491"/>
          </a:xfrm>
          <a:prstGeom prst="rect">
            <a:avLst/>
          </a:prstGeom>
          <a:noFill/>
          <a:ln w="9525">
            <a:noFill/>
            <a:miter lim="800000"/>
            <a:headEnd/>
            <a:tailEnd/>
          </a:ln>
          <a:effectLst/>
        </p:spPr>
      </p:pic>
      <p:sp>
        <p:nvSpPr>
          <p:cNvPr id="4" name="フローチャート : 書類 3"/>
          <p:cNvSpPr/>
          <p:nvPr/>
        </p:nvSpPr>
        <p:spPr>
          <a:xfrm>
            <a:off x="467569" y="476647"/>
            <a:ext cx="2808287" cy="1800225"/>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ja-JP" altLang="en-US" sz="2800" b="1" dirty="0" smtClean="0">
                <a:solidFill>
                  <a:srgbClr val="DAEDEF">
                    <a:lumMod val="25000"/>
                  </a:srgbClr>
                </a:solidFill>
                <a:latin typeface="AR P丸ゴシック体M" pitchFamily="50" charset="-128"/>
                <a:ea typeface="AR P丸ゴシック体M" pitchFamily="50" charset="-128"/>
              </a:rPr>
              <a:t>地域の現場で</a:t>
            </a:r>
            <a:endParaRPr lang="en-US" altLang="ja-JP" sz="2800" b="1" dirty="0" smtClean="0">
              <a:solidFill>
                <a:srgbClr val="DAEDEF">
                  <a:lumMod val="25000"/>
                </a:srgbClr>
              </a:solidFill>
              <a:latin typeface="AR P丸ゴシック体M" pitchFamily="50" charset="-128"/>
              <a:ea typeface="AR P丸ゴシック体M" pitchFamily="50" charset="-128"/>
            </a:endParaRPr>
          </a:p>
          <a:p>
            <a:pPr algn="ctr">
              <a:defRPr/>
            </a:pPr>
            <a:r>
              <a:rPr lang="ja-JP" altLang="en-US" sz="2800" b="1" dirty="0" smtClean="0">
                <a:solidFill>
                  <a:srgbClr val="DAEDEF">
                    <a:lumMod val="25000"/>
                  </a:srgbClr>
                </a:solidFill>
                <a:latin typeface="AR P丸ゴシック体M" pitchFamily="50" charset="-128"/>
                <a:ea typeface="AR P丸ゴシック体M" pitchFamily="50" charset="-128"/>
              </a:rPr>
              <a:t>働く人たちが</a:t>
            </a:r>
            <a:endParaRPr lang="en-US" altLang="ja-JP" sz="2800" b="1" dirty="0" smtClean="0">
              <a:solidFill>
                <a:srgbClr val="DAEDEF">
                  <a:lumMod val="25000"/>
                </a:srgbClr>
              </a:solidFill>
              <a:latin typeface="AR P丸ゴシック体M" pitchFamily="50" charset="-128"/>
              <a:ea typeface="AR P丸ゴシック体M" pitchFamily="50" charset="-128"/>
            </a:endParaRPr>
          </a:p>
          <a:p>
            <a:pPr algn="ctr">
              <a:defRPr/>
            </a:pPr>
            <a:r>
              <a:rPr lang="ja-JP" altLang="en-US" sz="2800" b="1" dirty="0" smtClean="0">
                <a:solidFill>
                  <a:srgbClr val="DAEDEF">
                    <a:lumMod val="25000"/>
                  </a:srgbClr>
                </a:solidFill>
                <a:latin typeface="AR P丸ゴシック体M" pitchFamily="50" charset="-128"/>
                <a:ea typeface="AR P丸ゴシック体M" pitchFamily="50" charset="-128"/>
              </a:rPr>
              <a:t>集まる</a:t>
            </a:r>
            <a:endParaRPr lang="ja-JP" altLang="en-US" sz="2800" b="1" dirty="0">
              <a:solidFill>
                <a:srgbClr val="DAEDEF">
                  <a:lumMod val="25000"/>
                </a:srgbClr>
              </a:solidFill>
              <a:latin typeface="AR P丸ゴシック体M" pitchFamily="50" charset="-128"/>
              <a:ea typeface="AR P丸ゴシック体M" pitchFamily="50" charset="-128"/>
            </a:endParaRPr>
          </a:p>
        </p:txBody>
      </p:sp>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pPr algn="ctr"/>
            <a:r>
              <a:rPr kumimoji="1" lang="ja-JP" altLang="en-US" sz="4000" b="1" dirty="0" smtClean="0">
                <a:effectLst>
                  <a:outerShdw blurRad="38100" dist="38100" dir="2700000" algn="tl">
                    <a:srgbClr val="000000">
                      <a:alpha val="43137"/>
                    </a:srgbClr>
                  </a:outerShdw>
                </a:effectLst>
              </a:rPr>
              <a:t>住み慣れた家での暮らし　②</a:t>
            </a:r>
            <a:endParaRPr kumimoji="1" lang="ja-JP" altLang="en-US" sz="4000" b="1" dirty="0">
              <a:effectLst>
                <a:outerShdw blurRad="38100" dist="38100" dir="2700000" algn="tl">
                  <a:srgbClr val="000000">
                    <a:alpha val="43137"/>
                  </a:srgbClr>
                </a:outerShdw>
              </a:effectLst>
            </a:endParaRPr>
          </a:p>
        </p:txBody>
      </p:sp>
      <p:pic>
        <p:nvPicPr>
          <p:cNvPr id="2051" name="Picture 3" descr="F:\DCIM\100CASIO\CIMG0415.JPG"/>
          <p:cNvPicPr>
            <a:picLocks noChangeAspect="1" noChangeArrowheads="1"/>
          </p:cNvPicPr>
          <p:nvPr/>
        </p:nvPicPr>
        <p:blipFill>
          <a:blip r:embed="rId3" cstate="screen"/>
          <a:srcRect/>
          <a:stretch>
            <a:fillRect/>
          </a:stretch>
        </p:blipFill>
        <p:spPr bwMode="auto">
          <a:xfrm>
            <a:off x="4919110" y="1827584"/>
            <a:ext cx="3469314" cy="4625752"/>
          </a:xfrm>
          <a:prstGeom prst="ellipse">
            <a:avLst/>
          </a:prstGeom>
          <a:ln>
            <a:noFill/>
          </a:ln>
          <a:effectLst>
            <a:softEdge rad="112500"/>
          </a:effectLst>
        </p:spPr>
      </p:pic>
      <p:pic>
        <p:nvPicPr>
          <p:cNvPr id="2050" name="Picture 2" descr="F:\DCIM\100CASIO\CIMG0414.JPG"/>
          <p:cNvPicPr>
            <a:picLocks noGrp="1" noChangeAspect="1" noChangeArrowheads="1"/>
          </p:cNvPicPr>
          <p:nvPr>
            <p:ph idx="1"/>
          </p:nvPr>
        </p:nvPicPr>
        <p:blipFill>
          <a:blip r:embed="rId4" cstate="screen"/>
          <a:srcRect/>
          <a:stretch>
            <a:fillRect/>
          </a:stretch>
        </p:blipFill>
        <p:spPr bwMode="auto">
          <a:xfrm>
            <a:off x="251520" y="1700808"/>
            <a:ext cx="4876800" cy="3657600"/>
          </a:xfrm>
          <a:prstGeom prst="rect">
            <a:avLst/>
          </a:prstGeom>
          <a:noFill/>
        </p:spPr>
      </p:pic>
      <p:sp>
        <p:nvSpPr>
          <p:cNvPr id="7" name="日付プレースホルダ 1"/>
          <p:cNvSpPr txBox="1">
            <a:spLocks/>
          </p:cNvSpPr>
          <p:nvPr/>
        </p:nvSpPr>
        <p:spPr>
          <a:xfrm>
            <a:off x="6727825" y="6453336"/>
            <a:ext cx="1516583"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26C3FC8-F8BE-4644-B6FD-C653ACFC4E75}" type="datetime1">
              <a:rPr kumimoji="0" lang="ja-JP" altLang="en-US" sz="1800" b="0" i="0" u="none" strike="noStrike" kern="1200" cap="none" spc="0" normalizeH="0" baseline="0" noProof="0" smtClean="0">
                <a:ln>
                  <a:noFill/>
                </a:ln>
                <a:solidFill>
                  <a:schemeClr val="tx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2014/7/17</a:t>
            </a:fld>
            <a:endParaRPr kumimoji="0" lang="ja-JP" altLang="en-US" sz="18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8" name="フッター プレースホルダ 2"/>
          <p:cNvSpPr txBox="1">
            <a:spLocks/>
          </p:cNvSpPr>
          <p:nvPr/>
        </p:nvSpPr>
        <p:spPr>
          <a:xfrm>
            <a:off x="2771801" y="6480720"/>
            <a:ext cx="3024336" cy="332656"/>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800" b="0" i="0" u="none" strike="noStrike" kern="1200" cap="none" spc="0" normalizeH="0" baseline="0" noProof="0" dirty="0" err="1" smtClean="0">
                <a:ln>
                  <a:noFill/>
                </a:ln>
                <a:solidFill>
                  <a:schemeClr val="tx1"/>
                </a:solidFill>
                <a:effectLst/>
                <a:uLnTx/>
                <a:uFillTx/>
                <a:latin typeface="Arial" charset="0"/>
                <a:ea typeface="+mn-ea"/>
                <a:cs typeface="+mn-cs"/>
              </a:rPr>
              <a:t>K.Ooishi</a:t>
            </a:r>
            <a:r>
              <a:rPr kumimoji="0" lang="en-US" altLang="ja-JP" sz="1800" b="0" i="0" u="none" strike="noStrike" kern="1200" cap="none" spc="0" normalizeH="0" baseline="0" noProof="0" dirty="0" smtClean="0">
                <a:ln>
                  <a:noFill/>
                </a:ln>
                <a:solidFill>
                  <a:schemeClr val="tx1"/>
                </a:solidFill>
                <a:effectLst/>
                <a:uLnTx/>
                <a:uFillTx/>
                <a:latin typeface="Arial" charset="0"/>
                <a:ea typeface="+mn-ea"/>
                <a:cs typeface="+mn-cs"/>
              </a:rPr>
              <a:t>  MARUYAMA P.</a:t>
            </a:r>
            <a:endParaRPr kumimoji="0" lang="ja-JP" altLang="en-US" sz="1800" b="0" i="0" u="none" strike="noStrike" kern="1200" cap="none" spc="0" normalizeH="0" baseline="0" noProof="0" dirty="0">
              <a:ln>
                <a:noFill/>
              </a:ln>
              <a:solidFill>
                <a:schemeClr val="tx1"/>
              </a:solidFill>
              <a:effectLst/>
              <a:uLnTx/>
              <a:uFillTx/>
              <a:latin typeface="Arial" charset="0"/>
              <a:ea typeface="+mn-ea"/>
              <a:cs typeface="+mn-cs"/>
            </a:endParaRPr>
          </a:p>
        </p:txBody>
      </p:sp>
    </p:spTree>
    <p:extLst>
      <p:ext uri="{BB962C8B-B14F-4D97-AF65-F5344CB8AC3E}">
        <p14:creationId xmlns:p14="http://schemas.microsoft.com/office/powerpoint/2010/main" val="4248770278"/>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pPr algn="ctr"/>
            <a:r>
              <a:rPr kumimoji="1" lang="ja-JP" altLang="en-US" b="1" dirty="0" smtClean="0">
                <a:effectLst>
                  <a:outerShdw blurRad="38100" dist="38100" dir="2700000" algn="tl">
                    <a:srgbClr val="000000">
                      <a:alpha val="43137"/>
                    </a:srgbClr>
                  </a:outerShdw>
                </a:effectLst>
              </a:rPr>
              <a:t>服薬支援</a:t>
            </a:r>
            <a:endParaRPr kumimoji="1" lang="ja-JP" altLang="en-US" b="1" dirty="0">
              <a:effectLst>
                <a:outerShdw blurRad="38100" dist="38100" dir="2700000" algn="tl">
                  <a:srgbClr val="000000">
                    <a:alpha val="43137"/>
                  </a:srgbClr>
                </a:outerShdw>
              </a:effectLst>
            </a:endParaRPr>
          </a:p>
        </p:txBody>
      </p:sp>
      <p:pic>
        <p:nvPicPr>
          <p:cNvPr id="4" name="コンテンツ プレースホルダ 3" descr="190.JPG"/>
          <p:cNvPicPr>
            <a:picLocks noGrp="1" noChangeAspect="1"/>
          </p:cNvPicPr>
          <p:nvPr>
            <p:ph sz="half" idx="1"/>
          </p:nvPr>
        </p:nvPicPr>
        <p:blipFill>
          <a:blip r:embed="rId3" cstate="print"/>
          <a:stretch>
            <a:fillRect/>
          </a:stretch>
        </p:blipFill>
        <p:spPr>
          <a:xfrm rot="10800000">
            <a:off x="457200" y="2348706"/>
            <a:ext cx="4038600" cy="3028950"/>
          </a:xfrm>
        </p:spPr>
      </p:pic>
      <p:pic>
        <p:nvPicPr>
          <p:cNvPr id="8" name="コンテンツ プレースホルダ 7" descr="020.JPG"/>
          <p:cNvPicPr>
            <a:picLocks noGrp="1" noChangeAspect="1"/>
          </p:cNvPicPr>
          <p:nvPr>
            <p:ph sz="half" idx="2"/>
          </p:nvPr>
        </p:nvPicPr>
        <p:blipFill>
          <a:blip r:embed="rId4" cstate="print"/>
          <a:stretch>
            <a:fillRect/>
          </a:stretch>
        </p:blipFill>
        <p:spPr>
          <a:xfrm>
            <a:off x="4648200" y="2348706"/>
            <a:ext cx="4038600" cy="3028950"/>
          </a:xfrm>
        </p:spPr>
      </p:pic>
      <p:sp>
        <p:nvSpPr>
          <p:cNvPr id="9" name="フッター プレースホルダ 2"/>
          <p:cNvSpPr txBox="1">
            <a:spLocks/>
          </p:cNvSpPr>
          <p:nvPr/>
        </p:nvSpPr>
        <p:spPr>
          <a:xfrm>
            <a:off x="2771801" y="6480720"/>
            <a:ext cx="3024336" cy="332656"/>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800" b="0" i="0" u="none" strike="noStrike" kern="1200" cap="none" spc="0" normalizeH="0" baseline="0" noProof="0" dirty="0" err="1" smtClean="0">
                <a:ln>
                  <a:noFill/>
                </a:ln>
                <a:solidFill>
                  <a:schemeClr val="tx1"/>
                </a:solidFill>
                <a:effectLst/>
                <a:uLnTx/>
                <a:uFillTx/>
                <a:latin typeface="Arial" charset="0"/>
                <a:ea typeface="+mn-ea"/>
                <a:cs typeface="+mn-cs"/>
              </a:rPr>
              <a:t>K.Ooishi</a:t>
            </a:r>
            <a:r>
              <a:rPr kumimoji="0" lang="en-US" altLang="ja-JP" sz="1800" b="0" i="0" u="none" strike="noStrike" kern="1200" cap="none" spc="0" normalizeH="0" baseline="0" noProof="0" dirty="0" smtClean="0">
                <a:ln>
                  <a:noFill/>
                </a:ln>
                <a:solidFill>
                  <a:schemeClr val="tx1"/>
                </a:solidFill>
                <a:effectLst/>
                <a:uLnTx/>
                <a:uFillTx/>
                <a:latin typeface="Arial" charset="0"/>
                <a:ea typeface="+mn-ea"/>
                <a:cs typeface="+mn-cs"/>
              </a:rPr>
              <a:t>  MARUYAMA P.</a:t>
            </a:r>
            <a:endParaRPr kumimoji="0" lang="ja-JP" altLang="en-US" sz="18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10" name="日付プレースホルダ 1"/>
          <p:cNvSpPr txBox="1">
            <a:spLocks/>
          </p:cNvSpPr>
          <p:nvPr/>
        </p:nvSpPr>
        <p:spPr>
          <a:xfrm>
            <a:off x="6727825" y="6453336"/>
            <a:ext cx="1516583"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26C3FC8-F8BE-4644-B6FD-C653ACFC4E75}" type="datetime1">
              <a:rPr kumimoji="0" lang="ja-JP" altLang="en-US" sz="1800" b="0" i="0" u="none" strike="noStrike" kern="1200" cap="none" spc="0" normalizeH="0" baseline="0" noProof="0" smtClean="0">
                <a:ln>
                  <a:noFill/>
                </a:ln>
                <a:solidFill>
                  <a:schemeClr val="tx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2014/7/17</a:t>
            </a:fld>
            <a:endParaRPr kumimoji="0" lang="ja-JP" altLang="en-US" sz="1800" b="0" i="0" u="none" strike="noStrike" kern="1200" cap="none" spc="0" normalizeH="0" baseline="0" noProof="0" dirty="0">
              <a:ln>
                <a:noFill/>
              </a:ln>
              <a:solidFill>
                <a:schemeClr val="tx1"/>
              </a:solidFill>
              <a:effectLst/>
              <a:uLnTx/>
              <a:uFillTx/>
              <a:latin typeface="Arial" charset="0"/>
              <a:ea typeface="+mn-ea"/>
              <a:cs typeface="+mn-cs"/>
            </a:endParaRPr>
          </a:p>
        </p:txBody>
      </p:sp>
    </p:spTree>
    <p:extLst>
      <p:ext uri="{BB962C8B-B14F-4D97-AF65-F5344CB8AC3E}">
        <p14:creationId xmlns:p14="http://schemas.microsoft.com/office/powerpoint/2010/main" val="2486315388"/>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pPr algn="ctr"/>
            <a:r>
              <a:rPr kumimoji="1" lang="ja-JP" altLang="en-US" sz="4000" b="1" dirty="0" smtClean="0">
                <a:effectLst>
                  <a:outerShdw blurRad="38100" dist="38100" dir="2700000" algn="tl">
                    <a:srgbClr val="000000">
                      <a:alpha val="43137"/>
                    </a:srgbClr>
                  </a:outerShdw>
                </a:effectLst>
              </a:rPr>
              <a:t>施設への関わり</a:t>
            </a:r>
            <a:endParaRPr kumimoji="1" lang="ja-JP" altLang="en-US" sz="4000" b="1" dirty="0">
              <a:effectLst>
                <a:outerShdw blurRad="38100" dist="38100" dir="2700000" algn="tl">
                  <a:srgbClr val="000000">
                    <a:alpha val="43137"/>
                  </a:srgbClr>
                </a:outerShdw>
              </a:effectLst>
            </a:endParaRPr>
          </a:p>
        </p:txBody>
      </p:sp>
      <p:pic>
        <p:nvPicPr>
          <p:cNvPr id="33794" name="Picture 2" descr="C:\Users\kazumi\CIMG0433.jpg"/>
          <p:cNvPicPr>
            <a:picLocks noGrp="1" noChangeAspect="1" noChangeArrowheads="1"/>
          </p:cNvPicPr>
          <p:nvPr>
            <p:ph idx="1"/>
          </p:nvPr>
        </p:nvPicPr>
        <p:blipFill>
          <a:blip r:embed="rId3" cstate="screen"/>
          <a:srcRect/>
          <a:stretch>
            <a:fillRect/>
          </a:stretch>
        </p:blipFill>
        <p:spPr bwMode="auto">
          <a:xfrm>
            <a:off x="3059832" y="2222866"/>
            <a:ext cx="5544616" cy="4158462"/>
          </a:xfrm>
          <a:prstGeom prst="rect">
            <a:avLst/>
          </a:prstGeom>
          <a:noFill/>
        </p:spPr>
      </p:pic>
      <p:pic>
        <p:nvPicPr>
          <p:cNvPr id="33795" name="Picture 3"/>
          <p:cNvPicPr>
            <a:picLocks noChangeAspect="1" noChangeArrowheads="1"/>
          </p:cNvPicPr>
          <p:nvPr/>
        </p:nvPicPr>
        <p:blipFill>
          <a:blip r:embed="rId4" cstate="screen"/>
          <a:srcRect/>
          <a:stretch>
            <a:fillRect/>
          </a:stretch>
        </p:blipFill>
        <p:spPr bwMode="auto">
          <a:xfrm>
            <a:off x="251520" y="1592796"/>
            <a:ext cx="4176464" cy="313234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日付プレースホルダ 1"/>
          <p:cNvSpPr txBox="1">
            <a:spLocks/>
          </p:cNvSpPr>
          <p:nvPr/>
        </p:nvSpPr>
        <p:spPr>
          <a:xfrm>
            <a:off x="6727825" y="6453336"/>
            <a:ext cx="1516583"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26C3FC8-F8BE-4644-B6FD-C653ACFC4E75}" type="datetime1">
              <a:rPr kumimoji="0" lang="ja-JP" altLang="en-US" sz="1800" b="0" i="0" u="none" strike="noStrike" kern="1200" cap="none" spc="0" normalizeH="0" baseline="0" noProof="0" smtClean="0">
                <a:ln>
                  <a:noFill/>
                </a:ln>
                <a:solidFill>
                  <a:schemeClr val="tx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2014/7/17</a:t>
            </a:fld>
            <a:endParaRPr kumimoji="0" lang="ja-JP" altLang="en-US" sz="18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9" name="フッター プレースホルダ 2"/>
          <p:cNvSpPr txBox="1">
            <a:spLocks/>
          </p:cNvSpPr>
          <p:nvPr/>
        </p:nvSpPr>
        <p:spPr>
          <a:xfrm>
            <a:off x="2771801" y="6480720"/>
            <a:ext cx="3024336" cy="332656"/>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800" b="0" i="0" u="none" strike="noStrike" kern="1200" cap="none" spc="0" normalizeH="0" baseline="0" noProof="0" dirty="0" err="1" smtClean="0">
                <a:ln>
                  <a:noFill/>
                </a:ln>
                <a:solidFill>
                  <a:schemeClr val="tx1"/>
                </a:solidFill>
                <a:effectLst/>
                <a:uLnTx/>
                <a:uFillTx/>
                <a:latin typeface="Arial" charset="0"/>
                <a:ea typeface="+mn-ea"/>
                <a:cs typeface="+mn-cs"/>
              </a:rPr>
              <a:t>K.Ooishi</a:t>
            </a:r>
            <a:r>
              <a:rPr kumimoji="0" lang="en-US" altLang="ja-JP" sz="1800" b="0" i="0" u="none" strike="noStrike" kern="1200" cap="none" spc="0" normalizeH="0" baseline="0" noProof="0" dirty="0" smtClean="0">
                <a:ln>
                  <a:noFill/>
                </a:ln>
                <a:solidFill>
                  <a:schemeClr val="tx1"/>
                </a:solidFill>
                <a:effectLst/>
                <a:uLnTx/>
                <a:uFillTx/>
                <a:latin typeface="Arial" charset="0"/>
                <a:ea typeface="+mn-ea"/>
                <a:cs typeface="+mn-cs"/>
              </a:rPr>
              <a:t>  MARUYAMA P.</a:t>
            </a:r>
            <a:endParaRPr kumimoji="0" lang="ja-JP" altLang="en-US" sz="1800" b="0" i="0" u="none" strike="noStrike" kern="1200" cap="none" spc="0" normalizeH="0" baseline="0" noProof="0" dirty="0">
              <a:ln>
                <a:noFill/>
              </a:ln>
              <a:solidFill>
                <a:schemeClr val="tx1"/>
              </a:solidFill>
              <a:effectLst/>
              <a:uLnTx/>
              <a:uFillTx/>
              <a:latin typeface="Arial" charset="0"/>
              <a:ea typeface="+mn-ea"/>
              <a:cs typeface="+mn-cs"/>
            </a:endParaRPr>
          </a:p>
        </p:txBody>
      </p:sp>
    </p:spTree>
    <p:extLst>
      <p:ext uri="{BB962C8B-B14F-4D97-AF65-F5344CB8AC3E}">
        <p14:creationId xmlns:p14="http://schemas.microsoft.com/office/powerpoint/2010/main" val="31004444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33795"/>
                                        </p:tgtEl>
                                        <p:attrNameLst>
                                          <p:attrName>style.visibility</p:attrName>
                                        </p:attrNameLst>
                                      </p:cBhvr>
                                      <p:to>
                                        <p:strVal val="visible"/>
                                      </p:to>
                                    </p:set>
                                    <p:animEffect transition="in" filter="fade">
                                      <p:cBhvr>
                                        <p:cTn id="7" dur="2000"/>
                                        <p:tgtEl>
                                          <p:spTgt spid="33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screen"/>
          <a:stretch>
            <a:fillRect/>
          </a:stretch>
        </p:blipFill>
        <p:spPr bwMode="auto">
          <a:xfrm>
            <a:off x="1547664" y="1486526"/>
            <a:ext cx="6046349" cy="4534762"/>
          </a:xfrm>
          <a:prstGeom prst="rect">
            <a:avLst/>
          </a:prstGeom>
          <a:noFill/>
          <a:ln w="9525">
            <a:noFill/>
            <a:miter lim="800000"/>
            <a:headEnd/>
            <a:tailEnd/>
          </a:ln>
          <a:effectLst/>
        </p:spPr>
      </p:pic>
      <p:pic>
        <p:nvPicPr>
          <p:cNvPr id="36867" name="Picture 3"/>
          <p:cNvPicPr>
            <a:picLocks noChangeAspect="1" noChangeArrowheads="1"/>
          </p:cNvPicPr>
          <p:nvPr/>
        </p:nvPicPr>
        <p:blipFill>
          <a:blip r:embed="rId4" cstate="screen"/>
          <a:srcRect/>
          <a:stretch>
            <a:fillRect/>
          </a:stretch>
        </p:blipFill>
        <p:spPr bwMode="auto">
          <a:xfrm>
            <a:off x="539552" y="3861048"/>
            <a:ext cx="3657600" cy="2743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タイトル 3"/>
          <p:cNvSpPr>
            <a:spLocks noGrp="1"/>
          </p:cNvSpPr>
          <p:nvPr>
            <p:ph type="title"/>
          </p:nvPr>
        </p:nvSpPr>
        <p:spPr>
          <a:xfrm>
            <a:off x="467544" y="332656"/>
            <a:ext cx="8229600" cy="1143000"/>
          </a:xfrm>
        </p:spPr>
        <p:txBody>
          <a:bodyPr>
            <a:normAutofit/>
          </a:bodyPr>
          <a:lstStyle/>
          <a:p>
            <a:pPr algn="ctr"/>
            <a:r>
              <a:rPr kumimoji="1" lang="ja-JP" altLang="en-US" sz="3600" b="1" dirty="0" smtClean="0">
                <a:effectLst>
                  <a:outerShdw blurRad="38100" dist="38100" dir="2700000" algn="tl">
                    <a:srgbClr val="000000">
                      <a:alpha val="43137"/>
                    </a:srgbClr>
                  </a:outerShdw>
                </a:effectLst>
              </a:rPr>
              <a:t>携帯型クリーンベンチを活用した</a:t>
            </a:r>
            <a:r>
              <a:rPr kumimoji="1" lang="en-US" altLang="ja-JP" sz="3600" b="1" dirty="0" smtClean="0">
                <a:effectLst>
                  <a:outerShdw blurRad="38100" dist="38100" dir="2700000" algn="tl">
                    <a:srgbClr val="000000">
                      <a:alpha val="43137"/>
                    </a:srgbClr>
                  </a:outerShdw>
                </a:effectLst>
              </a:rPr>
              <a:t/>
            </a:r>
            <a:br>
              <a:rPr kumimoji="1" lang="en-US" altLang="ja-JP" sz="3600" b="1" dirty="0" smtClean="0">
                <a:effectLst>
                  <a:outerShdw blurRad="38100" dist="38100" dir="2700000" algn="tl">
                    <a:srgbClr val="000000">
                      <a:alpha val="43137"/>
                    </a:srgbClr>
                  </a:outerShdw>
                </a:effectLst>
              </a:rPr>
            </a:br>
            <a:r>
              <a:rPr kumimoji="1" lang="ja-JP" altLang="en-US" sz="3600" b="1" dirty="0" smtClean="0">
                <a:effectLst>
                  <a:outerShdw blurRad="38100" dist="38100" dir="2700000" algn="tl">
                    <a:srgbClr val="000000">
                      <a:alpha val="43137"/>
                    </a:srgbClr>
                  </a:outerShdw>
                </a:effectLst>
              </a:rPr>
              <a:t>在宅中心静脈栄養輸液の無菌調製</a:t>
            </a:r>
            <a:endParaRPr kumimoji="1" lang="ja-JP" altLang="en-US" sz="3600" b="1" dirty="0">
              <a:effectLst>
                <a:outerShdw blurRad="38100" dist="38100" dir="2700000" algn="tl">
                  <a:srgbClr val="000000">
                    <a:alpha val="43137"/>
                  </a:srgbClr>
                </a:outerShdw>
              </a:effectLst>
            </a:endParaRPr>
          </a:p>
        </p:txBody>
      </p:sp>
      <p:sp>
        <p:nvSpPr>
          <p:cNvPr id="8" name="日付プレースホルダ 1"/>
          <p:cNvSpPr txBox="1">
            <a:spLocks/>
          </p:cNvSpPr>
          <p:nvPr/>
        </p:nvSpPr>
        <p:spPr>
          <a:xfrm>
            <a:off x="6727825" y="6453336"/>
            <a:ext cx="1516583"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26C3FC8-F8BE-4644-B6FD-C653ACFC4E75}" type="datetime1">
              <a:rPr kumimoji="0" lang="ja-JP" altLang="en-US" sz="1800" b="0" i="0" u="none" strike="noStrike" kern="1200" cap="none" spc="0" normalizeH="0" baseline="0" noProof="0" smtClean="0">
                <a:ln>
                  <a:noFill/>
                </a:ln>
                <a:solidFill>
                  <a:schemeClr val="tx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2014/7/17</a:t>
            </a:fld>
            <a:endParaRPr kumimoji="0" lang="ja-JP" altLang="en-US" sz="18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9" name="フッター プレースホルダ 2"/>
          <p:cNvSpPr txBox="1">
            <a:spLocks/>
          </p:cNvSpPr>
          <p:nvPr/>
        </p:nvSpPr>
        <p:spPr>
          <a:xfrm>
            <a:off x="2771801" y="6480720"/>
            <a:ext cx="3024336" cy="332656"/>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800" b="0" i="0" u="none" strike="noStrike" kern="1200" cap="none" spc="0" normalizeH="0" baseline="0" noProof="0" dirty="0" err="1" smtClean="0">
                <a:ln>
                  <a:noFill/>
                </a:ln>
                <a:solidFill>
                  <a:schemeClr val="tx1"/>
                </a:solidFill>
                <a:effectLst/>
                <a:uLnTx/>
                <a:uFillTx/>
                <a:latin typeface="Arial" charset="0"/>
                <a:ea typeface="+mn-ea"/>
                <a:cs typeface="+mn-cs"/>
              </a:rPr>
              <a:t>K.Ooishi</a:t>
            </a:r>
            <a:r>
              <a:rPr kumimoji="0" lang="en-US" altLang="ja-JP" sz="1800" b="0" i="0" u="none" strike="noStrike" kern="1200" cap="none" spc="0" normalizeH="0" baseline="0" noProof="0" dirty="0" smtClean="0">
                <a:ln>
                  <a:noFill/>
                </a:ln>
                <a:solidFill>
                  <a:schemeClr val="tx1"/>
                </a:solidFill>
                <a:effectLst/>
                <a:uLnTx/>
                <a:uFillTx/>
                <a:latin typeface="Arial" charset="0"/>
                <a:ea typeface="+mn-ea"/>
                <a:cs typeface="+mn-cs"/>
              </a:rPr>
              <a:t>  MARUYAMA P.</a:t>
            </a:r>
            <a:endParaRPr kumimoji="0" lang="ja-JP" altLang="en-US" sz="1800" b="0" i="0" u="none" strike="noStrike" kern="1200" cap="none" spc="0" normalizeH="0" baseline="0" noProof="0" dirty="0">
              <a:ln>
                <a:noFill/>
              </a:ln>
              <a:solidFill>
                <a:schemeClr val="tx1"/>
              </a:solidFill>
              <a:effectLst/>
              <a:uLnTx/>
              <a:uFillTx/>
              <a:latin typeface="Arial" charset="0"/>
              <a:ea typeface="+mn-ea"/>
              <a:cs typeface="+mn-cs"/>
            </a:endParaRPr>
          </a:p>
        </p:txBody>
      </p:sp>
    </p:spTree>
    <p:extLst>
      <p:ext uri="{BB962C8B-B14F-4D97-AF65-F5344CB8AC3E}">
        <p14:creationId xmlns:p14="http://schemas.microsoft.com/office/powerpoint/2010/main" val="42807105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36867"/>
                                        </p:tgtEl>
                                        <p:attrNameLst>
                                          <p:attrName>style.visibility</p:attrName>
                                        </p:attrNameLst>
                                      </p:cBhvr>
                                      <p:to>
                                        <p:strVal val="visible"/>
                                      </p:to>
                                    </p:set>
                                    <p:animEffect transition="in" filter="fade">
                                      <p:cBhvr>
                                        <p:cTn id="7" dur="20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screen"/>
          <a:srcRect/>
          <a:stretch>
            <a:fillRect/>
          </a:stretch>
        </p:blipFill>
        <p:spPr bwMode="auto">
          <a:xfrm rot="16200000">
            <a:off x="626562" y="2093849"/>
            <a:ext cx="5064565" cy="3798423"/>
          </a:xfrm>
          <a:prstGeom prst="rect">
            <a:avLst/>
          </a:prstGeom>
          <a:noFill/>
          <a:ln w="9525">
            <a:noFill/>
            <a:miter lim="800000"/>
            <a:headEnd/>
            <a:tailEnd/>
          </a:ln>
          <a:effectLst/>
        </p:spPr>
      </p:pic>
      <p:pic>
        <p:nvPicPr>
          <p:cNvPr id="37891" name="Picture 3"/>
          <p:cNvPicPr>
            <a:picLocks noChangeAspect="1" noChangeArrowheads="1"/>
          </p:cNvPicPr>
          <p:nvPr/>
        </p:nvPicPr>
        <p:blipFill>
          <a:blip r:embed="rId4" cstate="screen"/>
          <a:srcRect/>
          <a:stretch>
            <a:fillRect/>
          </a:stretch>
        </p:blipFill>
        <p:spPr bwMode="auto">
          <a:xfrm rot="5400000">
            <a:off x="4619473" y="2609183"/>
            <a:ext cx="4228728" cy="3171546"/>
          </a:xfrm>
          <a:prstGeom prst="ellipse">
            <a:avLst/>
          </a:prstGeom>
          <a:ln>
            <a:noFill/>
          </a:ln>
          <a:effectLst>
            <a:softEdge rad="112500"/>
          </a:effectLst>
        </p:spPr>
      </p:pic>
      <p:sp>
        <p:nvSpPr>
          <p:cNvPr id="4" name="タイトル 3"/>
          <p:cNvSpPr>
            <a:spLocks noGrp="1"/>
          </p:cNvSpPr>
          <p:nvPr>
            <p:ph type="title"/>
          </p:nvPr>
        </p:nvSpPr>
        <p:spPr/>
        <p:txBody>
          <a:bodyPr>
            <a:normAutofit fontScale="90000"/>
          </a:bodyPr>
          <a:lstStyle/>
          <a:p>
            <a:pPr algn="ctr"/>
            <a:r>
              <a:rPr kumimoji="1" lang="ja-JP" altLang="en-US" sz="4000" b="1" dirty="0" smtClean="0">
                <a:effectLst>
                  <a:outerShdw blurRad="38100" dist="38100" dir="2700000" algn="tl">
                    <a:srgbClr val="000000">
                      <a:alpha val="43137"/>
                    </a:srgbClr>
                  </a:outerShdw>
                </a:effectLst>
                <a:latin typeface="+mj-ea"/>
              </a:rPr>
              <a:t>地域薬局が関わることで</a:t>
            </a:r>
            <a:r>
              <a:rPr kumimoji="1" lang="en-US" altLang="ja-JP" sz="4000" b="1" dirty="0" smtClean="0">
                <a:effectLst>
                  <a:outerShdw blurRad="38100" dist="38100" dir="2700000" algn="tl">
                    <a:srgbClr val="000000">
                      <a:alpha val="43137"/>
                    </a:srgbClr>
                  </a:outerShdw>
                </a:effectLst>
                <a:latin typeface="+mj-ea"/>
              </a:rPr>
              <a:t/>
            </a:r>
            <a:br>
              <a:rPr kumimoji="1" lang="en-US" altLang="ja-JP" sz="4000" b="1" dirty="0" smtClean="0">
                <a:effectLst>
                  <a:outerShdw blurRad="38100" dist="38100" dir="2700000" algn="tl">
                    <a:srgbClr val="000000">
                      <a:alpha val="43137"/>
                    </a:srgbClr>
                  </a:outerShdw>
                </a:effectLst>
                <a:latin typeface="+mj-ea"/>
              </a:rPr>
            </a:br>
            <a:r>
              <a:rPr kumimoji="1" lang="ja-JP" altLang="en-US" sz="4000" b="1" dirty="0" smtClean="0">
                <a:effectLst>
                  <a:outerShdw blurRad="38100" dist="38100" dir="2700000" algn="tl">
                    <a:srgbClr val="000000">
                      <a:alpha val="43137"/>
                    </a:srgbClr>
                  </a:outerShdw>
                </a:effectLst>
                <a:latin typeface="+mj-ea"/>
              </a:rPr>
              <a:t>在宅療養が可能となった地域住民</a:t>
            </a:r>
            <a:endParaRPr kumimoji="1" lang="ja-JP" altLang="en-US" sz="4000" b="1" dirty="0">
              <a:effectLst>
                <a:outerShdw blurRad="38100" dist="38100" dir="2700000" algn="tl">
                  <a:srgbClr val="000000">
                    <a:alpha val="43137"/>
                  </a:srgbClr>
                </a:outerShdw>
              </a:effectLst>
              <a:latin typeface="+mj-ea"/>
            </a:endParaRPr>
          </a:p>
        </p:txBody>
      </p:sp>
      <p:sp>
        <p:nvSpPr>
          <p:cNvPr id="9" name="日付プレースホルダ 1"/>
          <p:cNvSpPr txBox="1">
            <a:spLocks/>
          </p:cNvSpPr>
          <p:nvPr/>
        </p:nvSpPr>
        <p:spPr>
          <a:xfrm>
            <a:off x="6727825" y="6453336"/>
            <a:ext cx="1516583"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26C3FC8-F8BE-4644-B6FD-C653ACFC4E75}" type="datetime1">
              <a:rPr kumimoji="0" lang="ja-JP" altLang="en-US" sz="1800" b="0" i="0" u="none" strike="noStrike" kern="1200" cap="none" spc="0" normalizeH="0" baseline="0" noProof="0" smtClean="0">
                <a:ln>
                  <a:noFill/>
                </a:ln>
                <a:solidFill>
                  <a:schemeClr val="tx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2014/7/17</a:t>
            </a:fld>
            <a:endParaRPr kumimoji="0" lang="ja-JP" altLang="en-US" sz="18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10" name="フッター プレースホルダ 2"/>
          <p:cNvSpPr txBox="1">
            <a:spLocks/>
          </p:cNvSpPr>
          <p:nvPr/>
        </p:nvSpPr>
        <p:spPr>
          <a:xfrm>
            <a:off x="2771801" y="6480720"/>
            <a:ext cx="3024336" cy="332656"/>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800" b="0" i="0" u="none" strike="noStrike" kern="1200" cap="none" spc="0" normalizeH="0" baseline="0" noProof="0" dirty="0" err="1" smtClean="0">
                <a:ln>
                  <a:noFill/>
                </a:ln>
                <a:solidFill>
                  <a:schemeClr val="tx1"/>
                </a:solidFill>
                <a:effectLst/>
                <a:uLnTx/>
                <a:uFillTx/>
                <a:latin typeface="Arial" charset="0"/>
                <a:ea typeface="+mn-ea"/>
                <a:cs typeface="+mn-cs"/>
              </a:rPr>
              <a:t>K.Ooishi</a:t>
            </a:r>
            <a:r>
              <a:rPr kumimoji="0" lang="en-US" altLang="ja-JP" sz="1800" b="0" i="0" u="none" strike="noStrike" kern="1200" cap="none" spc="0" normalizeH="0" baseline="0" noProof="0" dirty="0" smtClean="0">
                <a:ln>
                  <a:noFill/>
                </a:ln>
                <a:solidFill>
                  <a:schemeClr val="tx1"/>
                </a:solidFill>
                <a:effectLst/>
                <a:uLnTx/>
                <a:uFillTx/>
                <a:latin typeface="Arial" charset="0"/>
                <a:ea typeface="+mn-ea"/>
                <a:cs typeface="+mn-cs"/>
              </a:rPr>
              <a:t>  MARUYAMA P.</a:t>
            </a:r>
            <a:endParaRPr kumimoji="0" lang="ja-JP" altLang="en-US" sz="1800" b="0" i="0" u="none" strike="noStrike" kern="1200" cap="none" spc="0" normalizeH="0" baseline="0" noProof="0" dirty="0">
              <a:ln>
                <a:noFill/>
              </a:ln>
              <a:solidFill>
                <a:schemeClr val="tx1"/>
              </a:solidFill>
              <a:effectLst/>
              <a:uLnTx/>
              <a:uFillTx/>
              <a:latin typeface="Arial" charset="0"/>
              <a:ea typeface="+mn-ea"/>
              <a:cs typeface="+mn-cs"/>
            </a:endParaRPr>
          </a:p>
        </p:txBody>
      </p:sp>
    </p:spTree>
    <p:extLst>
      <p:ext uri="{BB962C8B-B14F-4D97-AF65-F5344CB8AC3E}">
        <p14:creationId xmlns:p14="http://schemas.microsoft.com/office/powerpoint/2010/main" val="53599295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37891"/>
                                        </p:tgtEl>
                                        <p:attrNameLst>
                                          <p:attrName>style.visibility</p:attrName>
                                        </p:attrNameLst>
                                      </p:cBhvr>
                                      <p:to>
                                        <p:strVal val="visible"/>
                                      </p:to>
                                    </p:set>
                                    <p:animEffect transition="in" filter="fade">
                                      <p:cBhvr>
                                        <p:cTn id="7" dur="1000"/>
                                        <p:tgtEl>
                                          <p:spTgt spid="37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ja-JP" altLang="en-US" sz="4000" b="1" dirty="0" smtClean="0">
                <a:effectLst>
                  <a:outerShdw blurRad="38100" dist="38100" dir="2700000" algn="tl">
                    <a:srgbClr val="000000">
                      <a:alpha val="43137"/>
                    </a:srgbClr>
                  </a:outerShdw>
                </a:effectLst>
              </a:rPr>
              <a:t>終末期における疼痛緩和ケア</a:t>
            </a:r>
            <a:endParaRPr kumimoji="1" lang="ja-JP" altLang="en-US" sz="4000" b="1" dirty="0">
              <a:effectLst>
                <a:outerShdw blurRad="38100" dist="38100" dir="2700000" algn="tl">
                  <a:srgbClr val="000000">
                    <a:alpha val="43137"/>
                  </a:srgbClr>
                </a:outerShdw>
              </a:effectLst>
            </a:endParaRPr>
          </a:p>
        </p:txBody>
      </p:sp>
      <p:pic>
        <p:nvPicPr>
          <p:cNvPr id="56322" name="Picture 2" descr="C:\Users\kazumi\AppData\Local\Microsoft\Windows\Temporary Internet Files\Content.Outlook\3EEUSMRG\fukuyaku20121023.jpg"/>
          <p:cNvPicPr>
            <a:picLocks noGrp="1" noChangeAspect="1" noChangeArrowheads="1"/>
          </p:cNvPicPr>
          <p:nvPr>
            <p:ph idx="1"/>
          </p:nvPr>
        </p:nvPicPr>
        <p:blipFill>
          <a:blip r:embed="rId3" cstate="screen"/>
          <a:srcRect/>
          <a:stretch>
            <a:fillRect/>
          </a:stretch>
        </p:blipFill>
        <p:spPr bwMode="auto">
          <a:xfrm>
            <a:off x="548922" y="1600200"/>
            <a:ext cx="8046156" cy="4525963"/>
          </a:xfrm>
          <a:prstGeom prst="rect">
            <a:avLst/>
          </a:prstGeom>
          <a:noFill/>
        </p:spPr>
      </p:pic>
      <p:sp>
        <p:nvSpPr>
          <p:cNvPr id="4" name="日付プレースホルダ 1"/>
          <p:cNvSpPr txBox="1">
            <a:spLocks/>
          </p:cNvSpPr>
          <p:nvPr/>
        </p:nvSpPr>
        <p:spPr>
          <a:xfrm>
            <a:off x="6727825" y="6453336"/>
            <a:ext cx="1516583"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26C3FC8-F8BE-4644-B6FD-C653ACFC4E75}" type="datetime1">
              <a:rPr kumimoji="0" lang="ja-JP" altLang="en-US" sz="1800" b="0" i="0" u="none" strike="noStrike" kern="1200" cap="none" spc="0" normalizeH="0" baseline="0" noProof="0" smtClean="0">
                <a:ln>
                  <a:noFill/>
                </a:ln>
                <a:solidFill>
                  <a:schemeClr val="tx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2014/7/17</a:t>
            </a:fld>
            <a:endParaRPr kumimoji="0" lang="ja-JP" altLang="en-US" sz="18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5" name="フッター プレースホルダ 2"/>
          <p:cNvSpPr txBox="1">
            <a:spLocks/>
          </p:cNvSpPr>
          <p:nvPr/>
        </p:nvSpPr>
        <p:spPr>
          <a:xfrm>
            <a:off x="2771801" y="6480720"/>
            <a:ext cx="3024336" cy="332656"/>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800" b="0" i="0" u="none" strike="noStrike" kern="1200" cap="none" spc="0" normalizeH="0" baseline="0" noProof="0" dirty="0" err="1" smtClean="0">
                <a:ln>
                  <a:noFill/>
                </a:ln>
                <a:solidFill>
                  <a:schemeClr val="tx1"/>
                </a:solidFill>
                <a:effectLst/>
                <a:uLnTx/>
                <a:uFillTx/>
                <a:latin typeface="Arial" charset="0"/>
                <a:ea typeface="+mn-ea"/>
                <a:cs typeface="+mn-cs"/>
              </a:rPr>
              <a:t>K.Ooishi</a:t>
            </a:r>
            <a:r>
              <a:rPr kumimoji="0" lang="en-US" altLang="ja-JP" sz="1800" b="0" i="0" u="none" strike="noStrike" kern="1200" cap="none" spc="0" normalizeH="0" baseline="0" noProof="0" dirty="0" smtClean="0">
                <a:ln>
                  <a:noFill/>
                </a:ln>
                <a:solidFill>
                  <a:schemeClr val="tx1"/>
                </a:solidFill>
                <a:effectLst/>
                <a:uLnTx/>
                <a:uFillTx/>
                <a:latin typeface="Arial" charset="0"/>
                <a:ea typeface="+mn-ea"/>
                <a:cs typeface="+mn-cs"/>
              </a:rPr>
              <a:t>  MARUYAMA P.</a:t>
            </a:r>
            <a:endParaRPr kumimoji="0" lang="ja-JP" altLang="en-US" sz="1800" b="0" i="0" u="none" strike="noStrike" kern="1200" cap="none" spc="0" normalizeH="0" baseline="0" noProof="0" dirty="0">
              <a:ln>
                <a:noFill/>
              </a:ln>
              <a:solidFill>
                <a:schemeClr val="tx1"/>
              </a:solidFill>
              <a:effectLst/>
              <a:uLnTx/>
              <a:uFillTx/>
              <a:latin typeface="Arial" charset="0"/>
              <a:ea typeface="+mn-ea"/>
              <a:cs typeface="+mn-cs"/>
            </a:endParaRPr>
          </a:p>
        </p:txBody>
      </p:sp>
    </p:spTree>
    <p:extLst>
      <p:ext uri="{BB962C8B-B14F-4D97-AF65-F5344CB8AC3E}">
        <p14:creationId xmlns:p14="http://schemas.microsoft.com/office/powerpoint/2010/main" val="3301570902"/>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p:cNvSpPr>
            <a:spLocks noGrp="1"/>
          </p:cNvSpPr>
          <p:nvPr>
            <p:ph type="title"/>
          </p:nvPr>
        </p:nvSpPr>
        <p:spPr/>
        <p:txBody>
          <a:bodyPr/>
          <a:lstStyle/>
          <a:p>
            <a:pPr algn="ctr"/>
            <a:r>
              <a:rPr kumimoji="1" lang="ja-JP" altLang="en-US" sz="4000" b="1" dirty="0" smtClean="0">
                <a:effectLst>
                  <a:outerShdw blurRad="38100" dist="38100" dir="2700000" algn="tl">
                    <a:srgbClr val="000000">
                      <a:alpha val="43137"/>
                    </a:srgbClr>
                  </a:outerShdw>
                </a:effectLst>
              </a:rPr>
              <a:t>褥瘡ケア</a:t>
            </a:r>
            <a:endParaRPr kumimoji="1" lang="ja-JP" altLang="en-US" sz="4000" b="1" dirty="0">
              <a:effectLst>
                <a:outerShdw blurRad="38100" dist="38100" dir="2700000" algn="tl">
                  <a:srgbClr val="000000">
                    <a:alpha val="43137"/>
                  </a:srgbClr>
                </a:outerShdw>
              </a:effectLst>
            </a:endParaRPr>
          </a:p>
        </p:txBody>
      </p:sp>
      <p:pic>
        <p:nvPicPr>
          <p:cNvPr id="57348" name="Picture 4" descr="IMG_0724"/>
          <p:cNvPicPr>
            <a:picLocks noChangeAspect="1" noChangeArrowheads="1"/>
          </p:cNvPicPr>
          <p:nvPr/>
        </p:nvPicPr>
        <p:blipFill>
          <a:blip r:embed="rId3" cstate="screen"/>
          <a:srcRect/>
          <a:stretch>
            <a:fillRect/>
          </a:stretch>
        </p:blipFill>
        <p:spPr bwMode="auto">
          <a:xfrm>
            <a:off x="4067944" y="2341984"/>
            <a:ext cx="2060575" cy="2743200"/>
          </a:xfrm>
          <a:prstGeom prst="rect">
            <a:avLst/>
          </a:prstGeom>
          <a:noFill/>
          <a:ln w="9525">
            <a:noFill/>
            <a:miter lim="800000"/>
            <a:headEnd/>
            <a:tailEnd/>
          </a:ln>
        </p:spPr>
      </p:pic>
      <p:pic>
        <p:nvPicPr>
          <p:cNvPr id="57349" name="Picture 5"/>
          <p:cNvPicPr>
            <a:picLocks noChangeAspect="1" noChangeArrowheads="1"/>
          </p:cNvPicPr>
          <p:nvPr/>
        </p:nvPicPr>
        <p:blipFill>
          <a:blip r:embed="rId4" cstate="screen"/>
          <a:srcRect/>
          <a:stretch>
            <a:fillRect/>
          </a:stretch>
        </p:blipFill>
        <p:spPr bwMode="auto">
          <a:xfrm>
            <a:off x="1619672" y="1620983"/>
            <a:ext cx="1872208" cy="2909946"/>
          </a:xfrm>
          <a:prstGeom prst="rect">
            <a:avLst/>
          </a:prstGeom>
          <a:noFill/>
          <a:ln w="9525">
            <a:noFill/>
            <a:miter lim="800000"/>
            <a:headEnd/>
            <a:tailEnd/>
          </a:ln>
        </p:spPr>
      </p:pic>
      <p:pic>
        <p:nvPicPr>
          <p:cNvPr id="57350" name="Picture 6"/>
          <p:cNvPicPr>
            <a:picLocks noChangeAspect="1" noChangeArrowheads="1"/>
          </p:cNvPicPr>
          <p:nvPr/>
        </p:nvPicPr>
        <p:blipFill>
          <a:blip r:embed="rId5" cstate="screen"/>
          <a:srcRect/>
          <a:stretch>
            <a:fillRect/>
          </a:stretch>
        </p:blipFill>
        <p:spPr bwMode="auto">
          <a:xfrm>
            <a:off x="6660232" y="3111510"/>
            <a:ext cx="1872208" cy="2606199"/>
          </a:xfrm>
          <a:prstGeom prst="rect">
            <a:avLst/>
          </a:prstGeom>
          <a:noFill/>
          <a:ln w="9525">
            <a:noFill/>
            <a:miter lim="800000"/>
            <a:headEnd/>
            <a:tailEnd/>
          </a:ln>
        </p:spPr>
      </p:pic>
      <p:sp>
        <p:nvSpPr>
          <p:cNvPr id="6" name="日付プレースホルダ 1"/>
          <p:cNvSpPr txBox="1">
            <a:spLocks/>
          </p:cNvSpPr>
          <p:nvPr/>
        </p:nvSpPr>
        <p:spPr>
          <a:xfrm>
            <a:off x="6727825" y="6453336"/>
            <a:ext cx="1516583"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26C3FC8-F8BE-4644-B6FD-C653ACFC4E75}" type="datetime1">
              <a:rPr kumimoji="0" lang="ja-JP" altLang="en-US" sz="1800" b="0" i="0" u="none" strike="noStrike" kern="1200" cap="none" spc="0" normalizeH="0" baseline="0" noProof="0" smtClean="0">
                <a:ln>
                  <a:noFill/>
                </a:ln>
                <a:solidFill>
                  <a:schemeClr val="tx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2014/7/17</a:t>
            </a:fld>
            <a:endParaRPr kumimoji="0" lang="ja-JP" altLang="en-US" sz="18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7" name="フッター プレースホルダ 2"/>
          <p:cNvSpPr txBox="1">
            <a:spLocks/>
          </p:cNvSpPr>
          <p:nvPr/>
        </p:nvSpPr>
        <p:spPr>
          <a:xfrm>
            <a:off x="2771801" y="6480720"/>
            <a:ext cx="3024336" cy="332656"/>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800" b="0" i="0" u="none" strike="noStrike" kern="1200" cap="none" spc="0" normalizeH="0" baseline="0" noProof="0" dirty="0" err="1" smtClean="0">
                <a:ln>
                  <a:noFill/>
                </a:ln>
                <a:solidFill>
                  <a:schemeClr val="tx1"/>
                </a:solidFill>
                <a:effectLst/>
                <a:uLnTx/>
                <a:uFillTx/>
                <a:latin typeface="Arial" charset="0"/>
                <a:ea typeface="+mn-ea"/>
                <a:cs typeface="+mn-cs"/>
              </a:rPr>
              <a:t>K.Ooishi</a:t>
            </a:r>
            <a:r>
              <a:rPr kumimoji="0" lang="en-US" altLang="ja-JP" sz="1800" b="0" i="0" u="none" strike="noStrike" kern="1200" cap="none" spc="0" normalizeH="0" baseline="0" noProof="0" dirty="0" smtClean="0">
                <a:ln>
                  <a:noFill/>
                </a:ln>
                <a:solidFill>
                  <a:schemeClr val="tx1"/>
                </a:solidFill>
                <a:effectLst/>
                <a:uLnTx/>
                <a:uFillTx/>
                <a:latin typeface="Arial" charset="0"/>
                <a:ea typeface="+mn-ea"/>
                <a:cs typeface="+mn-cs"/>
              </a:rPr>
              <a:t>  MARUYAMA P.</a:t>
            </a:r>
            <a:endParaRPr kumimoji="0" lang="ja-JP" altLang="en-US" sz="1800" b="0" i="0" u="none" strike="noStrike" kern="1200" cap="none" spc="0" normalizeH="0" baseline="0" noProof="0" dirty="0">
              <a:ln>
                <a:noFill/>
              </a:ln>
              <a:solidFill>
                <a:schemeClr val="tx1"/>
              </a:solidFill>
              <a:effectLst/>
              <a:uLnTx/>
              <a:uFillTx/>
              <a:latin typeface="Arial" charset="0"/>
              <a:ea typeface="+mn-ea"/>
              <a:cs typeface="+mn-cs"/>
            </a:endParaRPr>
          </a:p>
        </p:txBody>
      </p:sp>
    </p:spTree>
    <p:extLst>
      <p:ext uri="{BB962C8B-B14F-4D97-AF65-F5344CB8AC3E}">
        <p14:creationId xmlns:p14="http://schemas.microsoft.com/office/powerpoint/2010/main" val="36883204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349"/>
                                        </p:tgtEl>
                                        <p:attrNameLst>
                                          <p:attrName>style.visibility</p:attrName>
                                        </p:attrNameLst>
                                      </p:cBhvr>
                                      <p:to>
                                        <p:strVal val="visible"/>
                                      </p:to>
                                    </p:set>
                                    <p:animEffect transition="in" filter="fade">
                                      <p:cBhvr>
                                        <p:cTn id="7" dur="1000"/>
                                        <p:tgtEl>
                                          <p:spTgt spid="57349"/>
                                        </p:tgtEl>
                                      </p:cBhvr>
                                    </p:animEffect>
                                  </p:childTnLst>
                                </p:cTn>
                              </p:par>
                            </p:childTnLst>
                          </p:cTn>
                        </p:par>
                        <p:par>
                          <p:cTn id="8" fill="hold">
                            <p:stCondLst>
                              <p:cond delay="1000"/>
                            </p:stCondLst>
                            <p:childTnLst>
                              <p:par>
                                <p:cTn id="9" presetID="10" presetClass="exit" presetSubtype="0" fill="hold" nodeType="afterEffect">
                                  <p:stCondLst>
                                    <p:cond delay="2000"/>
                                  </p:stCondLst>
                                  <p:childTnLst>
                                    <p:animEffect transition="out" filter="fade">
                                      <p:cBhvr>
                                        <p:cTn id="10" dur="2000"/>
                                        <p:tgtEl>
                                          <p:spTgt spid="57349"/>
                                        </p:tgtEl>
                                      </p:cBhvr>
                                    </p:animEffect>
                                    <p:set>
                                      <p:cBhvr>
                                        <p:cTn id="11" dur="1" fill="hold">
                                          <p:stCondLst>
                                            <p:cond delay="1999"/>
                                          </p:stCondLst>
                                        </p:cTn>
                                        <p:tgtEl>
                                          <p:spTgt spid="57349"/>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57348"/>
                                        </p:tgtEl>
                                        <p:attrNameLst>
                                          <p:attrName>style.visibility</p:attrName>
                                        </p:attrNameLst>
                                      </p:cBhvr>
                                      <p:to>
                                        <p:strVal val="visible"/>
                                      </p:to>
                                    </p:set>
                                    <p:animEffect transition="in" filter="fade">
                                      <p:cBhvr>
                                        <p:cTn id="14" dur="1000"/>
                                        <p:tgtEl>
                                          <p:spTgt spid="57348"/>
                                        </p:tgtEl>
                                      </p:cBhvr>
                                    </p:animEffect>
                                  </p:childTnLst>
                                </p:cTn>
                              </p:par>
                            </p:childTnLst>
                          </p:cTn>
                        </p:par>
                        <p:par>
                          <p:cTn id="15" fill="hold">
                            <p:stCondLst>
                              <p:cond delay="5000"/>
                            </p:stCondLst>
                            <p:childTnLst>
                              <p:par>
                                <p:cTn id="16" presetID="10" presetClass="exit" presetSubtype="0" fill="hold" nodeType="afterEffect">
                                  <p:stCondLst>
                                    <p:cond delay="2000"/>
                                  </p:stCondLst>
                                  <p:childTnLst>
                                    <p:animEffect transition="out" filter="fade">
                                      <p:cBhvr>
                                        <p:cTn id="17" dur="2000"/>
                                        <p:tgtEl>
                                          <p:spTgt spid="57348"/>
                                        </p:tgtEl>
                                      </p:cBhvr>
                                    </p:animEffect>
                                    <p:set>
                                      <p:cBhvr>
                                        <p:cTn id="18" dur="1" fill="hold">
                                          <p:stCondLst>
                                            <p:cond delay="1999"/>
                                          </p:stCondLst>
                                        </p:cTn>
                                        <p:tgtEl>
                                          <p:spTgt spid="57348"/>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57350"/>
                                        </p:tgtEl>
                                        <p:attrNameLst>
                                          <p:attrName>style.visibility</p:attrName>
                                        </p:attrNameLst>
                                      </p:cBhvr>
                                      <p:to>
                                        <p:strVal val="visible"/>
                                      </p:to>
                                    </p:set>
                                    <p:animEffect transition="in" filter="fade">
                                      <p:cBhvr>
                                        <p:cTn id="21" dur="1000"/>
                                        <p:tgtEl>
                                          <p:spTgt spid="57350"/>
                                        </p:tgtEl>
                                      </p:cBhvr>
                                    </p:animEffect>
                                  </p:childTnLst>
                                </p:cTn>
                              </p:par>
                            </p:childTnLst>
                          </p:cTn>
                        </p:par>
                        <p:par>
                          <p:cTn id="22" fill="hold">
                            <p:stCondLst>
                              <p:cond delay="9000"/>
                            </p:stCondLst>
                            <p:childTnLst>
                              <p:par>
                                <p:cTn id="23" presetID="10" presetClass="exit" presetSubtype="0" fill="hold" nodeType="afterEffect">
                                  <p:stCondLst>
                                    <p:cond delay="2000"/>
                                  </p:stCondLst>
                                  <p:childTnLst>
                                    <p:animEffect transition="out" filter="fade">
                                      <p:cBhvr>
                                        <p:cTn id="24" dur="2000"/>
                                        <p:tgtEl>
                                          <p:spTgt spid="57350"/>
                                        </p:tgtEl>
                                      </p:cBhvr>
                                    </p:animEffect>
                                    <p:set>
                                      <p:cBhvr>
                                        <p:cTn id="25" dur="1" fill="hold">
                                          <p:stCondLst>
                                            <p:cond delay="1999"/>
                                          </p:stCondLst>
                                        </p:cTn>
                                        <p:tgtEl>
                                          <p:spTgt spid="57350"/>
                                        </p:tgtEl>
                                        <p:attrNameLst>
                                          <p:attrName>style.visibility</p:attrName>
                                        </p:attrNameLst>
                                      </p:cBhvr>
                                      <p:to>
                                        <p:strVal val="hidden"/>
                                      </p:to>
                                    </p:set>
                                  </p:childTnLst>
                                </p:cTn>
                              </p:par>
                            </p:childTnLst>
                          </p:cTn>
                        </p:par>
                        <p:par>
                          <p:cTn id="26" fill="hold">
                            <p:stCondLst>
                              <p:cond delay="13000"/>
                            </p:stCondLst>
                            <p:childTnLst>
                              <p:par>
                                <p:cTn id="27" presetID="10" presetClass="entr" presetSubtype="0" fill="hold" nodeType="afterEffect">
                                  <p:stCondLst>
                                    <p:cond delay="1000"/>
                                  </p:stCondLst>
                                  <p:childTnLst>
                                    <p:set>
                                      <p:cBhvr>
                                        <p:cTn id="28" dur="1" fill="hold">
                                          <p:stCondLst>
                                            <p:cond delay="0"/>
                                          </p:stCondLst>
                                        </p:cTn>
                                        <p:tgtEl>
                                          <p:spTgt spid="57349"/>
                                        </p:tgtEl>
                                        <p:attrNameLst>
                                          <p:attrName>style.visibility</p:attrName>
                                        </p:attrNameLst>
                                      </p:cBhvr>
                                      <p:to>
                                        <p:strVal val="visible"/>
                                      </p:to>
                                    </p:set>
                                    <p:animEffect transition="in" filter="fade">
                                      <p:cBhvr>
                                        <p:cTn id="29" dur="2000"/>
                                        <p:tgtEl>
                                          <p:spTgt spid="57349"/>
                                        </p:tgtEl>
                                      </p:cBhvr>
                                    </p:animEffect>
                                  </p:childTnLst>
                                </p:cTn>
                              </p:par>
                              <p:par>
                                <p:cTn id="30" presetID="10" presetClass="entr" presetSubtype="0" fill="hold" nodeType="withEffect">
                                  <p:stCondLst>
                                    <p:cond delay="1500"/>
                                  </p:stCondLst>
                                  <p:childTnLst>
                                    <p:set>
                                      <p:cBhvr>
                                        <p:cTn id="31" dur="1" fill="hold">
                                          <p:stCondLst>
                                            <p:cond delay="0"/>
                                          </p:stCondLst>
                                        </p:cTn>
                                        <p:tgtEl>
                                          <p:spTgt spid="57348"/>
                                        </p:tgtEl>
                                        <p:attrNameLst>
                                          <p:attrName>style.visibility</p:attrName>
                                        </p:attrNameLst>
                                      </p:cBhvr>
                                      <p:to>
                                        <p:strVal val="visible"/>
                                      </p:to>
                                    </p:set>
                                    <p:animEffect transition="in" filter="fade">
                                      <p:cBhvr>
                                        <p:cTn id="32" dur="2000"/>
                                        <p:tgtEl>
                                          <p:spTgt spid="57348"/>
                                        </p:tgtEl>
                                      </p:cBhvr>
                                    </p:animEffect>
                                  </p:childTnLst>
                                </p:cTn>
                              </p:par>
                              <p:par>
                                <p:cTn id="33" presetID="10" presetClass="entr" presetSubtype="0" fill="hold" nodeType="withEffect">
                                  <p:stCondLst>
                                    <p:cond delay="2000"/>
                                  </p:stCondLst>
                                  <p:childTnLst>
                                    <p:set>
                                      <p:cBhvr>
                                        <p:cTn id="34" dur="1" fill="hold">
                                          <p:stCondLst>
                                            <p:cond delay="0"/>
                                          </p:stCondLst>
                                        </p:cTn>
                                        <p:tgtEl>
                                          <p:spTgt spid="57350"/>
                                        </p:tgtEl>
                                        <p:attrNameLst>
                                          <p:attrName>style.visibility</p:attrName>
                                        </p:attrNameLst>
                                      </p:cBhvr>
                                      <p:to>
                                        <p:strVal val="visible"/>
                                      </p:to>
                                    </p:set>
                                    <p:animEffect transition="in" filter="fade">
                                      <p:cBhvr>
                                        <p:cTn id="35" dur="2000"/>
                                        <p:tgtEl>
                                          <p:spTgt spid="5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DCIM\100CASIO\CIMG0434.JPG"/>
          <p:cNvPicPr>
            <a:picLocks noGrp="1" noChangeAspect="1" noChangeArrowheads="1"/>
          </p:cNvPicPr>
          <p:nvPr>
            <p:ph idx="1"/>
          </p:nvPr>
        </p:nvPicPr>
        <p:blipFill>
          <a:blip r:embed="rId3" cstate="print"/>
          <a:stretch>
            <a:fillRect/>
          </a:stretch>
        </p:blipFill>
        <p:spPr bwMode="auto">
          <a:xfrm>
            <a:off x="1554692" y="1481138"/>
            <a:ext cx="6034616" cy="4525962"/>
          </a:xfrm>
          <a:prstGeom prst="rect">
            <a:avLst/>
          </a:prstGeom>
          <a:noFill/>
        </p:spPr>
      </p:pic>
      <p:sp>
        <p:nvSpPr>
          <p:cNvPr id="3" name="タイトル 2"/>
          <p:cNvSpPr>
            <a:spLocks noGrp="1"/>
          </p:cNvSpPr>
          <p:nvPr>
            <p:ph type="title"/>
          </p:nvPr>
        </p:nvSpPr>
        <p:spPr/>
        <p:txBody>
          <a:bodyPr>
            <a:normAutofit/>
          </a:bodyPr>
          <a:lstStyle/>
          <a:p>
            <a:pPr algn="ctr"/>
            <a:r>
              <a:rPr kumimoji="1" lang="ja-JP" altLang="en-US" sz="4000" b="1" dirty="0" smtClean="0">
                <a:effectLst>
                  <a:outerShdw blurRad="38100" dist="38100" dir="2700000" algn="tl">
                    <a:srgbClr val="000000">
                      <a:alpha val="43137"/>
                    </a:srgbClr>
                  </a:outerShdw>
                </a:effectLst>
              </a:rPr>
              <a:t>薬局内風景</a:t>
            </a:r>
            <a:endParaRPr kumimoji="1" lang="ja-JP" altLang="en-US" sz="4000" b="1" dirty="0">
              <a:effectLst>
                <a:outerShdw blurRad="38100" dist="38100" dir="2700000" algn="tl">
                  <a:srgbClr val="000000">
                    <a:alpha val="43137"/>
                  </a:srgbClr>
                </a:outerShdw>
              </a:effectLst>
            </a:endParaRPr>
          </a:p>
        </p:txBody>
      </p:sp>
      <p:pic>
        <p:nvPicPr>
          <p:cNvPr id="2050" name="Picture 2" descr="F:\DCIM\100CASIO\CIMG0435.JPG"/>
          <p:cNvPicPr>
            <a:picLocks noChangeAspect="1" noChangeArrowheads="1"/>
          </p:cNvPicPr>
          <p:nvPr/>
        </p:nvPicPr>
        <p:blipFill>
          <a:blip r:embed="rId4" cstate="print"/>
          <a:srcRect/>
          <a:stretch>
            <a:fillRect/>
          </a:stretch>
        </p:blipFill>
        <p:spPr bwMode="auto">
          <a:xfrm>
            <a:off x="6049005" y="4228953"/>
            <a:ext cx="3059499" cy="2296391"/>
          </a:xfrm>
          <a:prstGeom prst="ellipse">
            <a:avLst/>
          </a:prstGeom>
          <a:ln>
            <a:noFill/>
          </a:ln>
          <a:effectLst>
            <a:softEdge rad="112500"/>
          </a:effectLst>
        </p:spPr>
      </p:pic>
      <p:pic>
        <p:nvPicPr>
          <p:cNvPr id="2051" name="Picture 3" descr="F:\DCIM\100CASIO\CIMG0436.JPG"/>
          <p:cNvPicPr>
            <a:picLocks noChangeAspect="1" noChangeArrowheads="1"/>
          </p:cNvPicPr>
          <p:nvPr/>
        </p:nvPicPr>
        <p:blipFill>
          <a:blip r:embed="rId5" cstate="print"/>
          <a:srcRect/>
          <a:stretch>
            <a:fillRect/>
          </a:stretch>
        </p:blipFill>
        <p:spPr bwMode="auto">
          <a:xfrm>
            <a:off x="35496" y="2060848"/>
            <a:ext cx="3059499" cy="2296391"/>
          </a:xfrm>
          <a:prstGeom prst="ellipse">
            <a:avLst/>
          </a:prstGeom>
          <a:ln>
            <a:noFill/>
          </a:ln>
          <a:effectLst>
            <a:softEdge rad="112500"/>
          </a:effectLst>
        </p:spPr>
      </p:pic>
      <p:sp>
        <p:nvSpPr>
          <p:cNvPr id="8" name="日付プレースホルダ 1"/>
          <p:cNvSpPr txBox="1">
            <a:spLocks/>
          </p:cNvSpPr>
          <p:nvPr/>
        </p:nvSpPr>
        <p:spPr>
          <a:xfrm>
            <a:off x="6727825" y="6453336"/>
            <a:ext cx="1516583"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26C3FC8-F8BE-4644-B6FD-C653ACFC4E75}" type="datetime1">
              <a:rPr kumimoji="0" lang="ja-JP" altLang="en-US" sz="1800" b="0" i="0" u="none" strike="noStrike" kern="1200" cap="none" spc="0" normalizeH="0" baseline="0" noProof="0" smtClean="0">
                <a:ln>
                  <a:noFill/>
                </a:ln>
                <a:solidFill>
                  <a:schemeClr val="tx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2014/7/17</a:t>
            </a:fld>
            <a:endParaRPr kumimoji="0" lang="ja-JP" altLang="en-US" sz="18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9" name="フッター プレースホルダ 2"/>
          <p:cNvSpPr txBox="1">
            <a:spLocks/>
          </p:cNvSpPr>
          <p:nvPr/>
        </p:nvSpPr>
        <p:spPr>
          <a:xfrm>
            <a:off x="2771801" y="6480720"/>
            <a:ext cx="3024336" cy="332656"/>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800" b="0" i="0" u="none" strike="noStrike" kern="1200" cap="none" spc="0" normalizeH="0" baseline="0" noProof="0" dirty="0" err="1" smtClean="0">
                <a:ln>
                  <a:noFill/>
                </a:ln>
                <a:solidFill>
                  <a:schemeClr val="tx1"/>
                </a:solidFill>
                <a:effectLst/>
                <a:uLnTx/>
                <a:uFillTx/>
                <a:latin typeface="Arial" charset="0"/>
                <a:ea typeface="+mn-ea"/>
                <a:cs typeface="+mn-cs"/>
              </a:rPr>
              <a:t>K.Ooishi</a:t>
            </a:r>
            <a:r>
              <a:rPr kumimoji="0" lang="en-US" altLang="ja-JP" sz="1800" b="0" i="0" u="none" strike="noStrike" kern="1200" cap="none" spc="0" normalizeH="0" baseline="0" noProof="0" dirty="0" smtClean="0">
                <a:ln>
                  <a:noFill/>
                </a:ln>
                <a:solidFill>
                  <a:schemeClr val="tx1"/>
                </a:solidFill>
                <a:effectLst/>
                <a:uLnTx/>
                <a:uFillTx/>
                <a:latin typeface="Arial" charset="0"/>
                <a:ea typeface="+mn-ea"/>
                <a:cs typeface="+mn-cs"/>
              </a:rPr>
              <a:t>  MARUYAMA P.</a:t>
            </a:r>
            <a:endParaRPr kumimoji="0" lang="ja-JP" altLang="en-US" sz="1800" b="0" i="0" u="none" strike="noStrike" kern="1200" cap="none" spc="0" normalizeH="0" baseline="0" noProof="0" dirty="0">
              <a:ln>
                <a:noFill/>
              </a:ln>
              <a:solidFill>
                <a:schemeClr val="tx1"/>
              </a:solidFill>
              <a:effectLst/>
              <a:uLnTx/>
              <a:uFillTx/>
              <a:latin typeface="Arial" charset="0"/>
              <a:ea typeface="+mn-ea"/>
              <a:cs typeface="+mn-cs"/>
            </a:endParaRPr>
          </a:p>
        </p:txBody>
      </p:sp>
    </p:spTree>
    <p:extLst>
      <p:ext uri="{BB962C8B-B14F-4D97-AF65-F5344CB8AC3E}">
        <p14:creationId xmlns:p14="http://schemas.microsoft.com/office/powerpoint/2010/main" val="34002635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pPr algn="ctr"/>
            <a:r>
              <a:rPr lang="ja-JP" altLang="en-US" sz="4000" b="1" dirty="0" smtClean="0">
                <a:effectLst>
                  <a:outerShdw blurRad="38100" dist="38100" dir="2700000" algn="tl">
                    <a:srgbClr val="000000">
                      <a:alpha val="43137"/>
                    </a:srgbClr>
                  </a:outerShdw>
                </a:effectLst>
              </a:rPr>
              <a:t>管理栄養士による栄養相談</a:t>
            </a:r>
            <a:endParaRPr kumimoji="1" lang="ja-JP" altLang="en-US" sz="4000" b="1" dirty="0">
              <a:effectLst>
                <a:outerShdw blurRad="38100" dist="38100" dir="2700000" algn="tl">
                  <a:srgbClr val="000000">
                    <a:alpha val="43137"/>
                  </a:srgbClr>
                </a:outerShdw>
              </a:effectLst>
            </a:endParaRPr>
          </a:p>
        </p:txBody>
      </p:sp>
      <p:pic>
        <p:nvPicPr>
          <p:cNvPr id="1026" name="Picture 2" descr="F:\DCIM\100CASIO\CIMG0445.JPG"/>
          <p:cNvPicPr>
            <a:picLocks noGrp="1" noChangeAspect="1" noChangeArrowheads="1"/>
          </p:cNvPicPr>
          <p:nvPr>
            <p:ph idx="1"/>
          </p:nvPr>
        </p:nvPicPr>
        <p:blipFill>
          <a:blip r:embed="rId3" cstate="print"/>
          <a:srcRect/>
          <a:stretch>
            <a:fillRect/>
          </a:stretch>
        </p:blipFill>
        <p:spPr bwMode="auto">
          <a:xfrm>
            <a:off x="1554692" y="1481138"/>
            <a:ext cx="6034616" cy="4525962"/>
          </a:xfrm>
          <a:prstGeom prst="rect">
            <a:avLst/>
          </a:prstGeom>
          <a:noFill/>
        </p:spPr>
      </p:pic>
      <p:sp>
        <p:nvSpPr>
          <p:cNvPr id="6" name="日付プレースホルダ 1"/>
          <p:cNvSpPr txBox="1">
            <a:spLocks/>
          </p:cNvSpPr>
          <p:nvPr/>
        </p:nvSpPr>
        <p:spPr>
          <a:xfrm>
            <a:off x="6727825" y="6453336"/>
            <a:ext cx="1516583"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26C3FC8-F8BE-4644-B6FD-C653ACFC4E75}" type="datetime1">
              <a:rPr kumimoji="0" lang="ja-JP" altLang="en-US" sz="1800" b="0" i="0" u="none" strike="noStrike" kern="1200" cap="none" spc="0" normalizeH="0" baseline="0" noProof="0" smtClean="0">
                <a:ln>
                  <a:noFill/>
                </a:ln>
                <a:solidFill>
                  <a:schemeClr val="tx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2014/7/17</a:t>
            </a:fld>
            <a:endParaRPr kumimoji="0" lang="ja-JP" altLang="en-US" sz="18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7" name="フッター プレースホルダ 2"/>
          <p:cNvSpPr txBox="1">
            <a:spLocks/>
          </p:cNvSpPr>
          <p:nvPr/>
        </p:nvSpPr>
        <p:spPr>
          <a:xfrm>
            <a:off x="2771801" y="6480720"/>
            <a:ext cx="3024336" cy="332656"/>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800" b="0" i="0" u="none" strike="noStrike" kern="1200" cap="none" spc="0" normalizeH="0" baseline="0" noProof="0" dirty="0" err="1" smtClean="0">
                <a:ln>
                  <a:noFill/>
                </a:ln>
                <a:solidFill>
                  <a:schemeClr val="tx1"/>
                </a:solidFill>
                <a:effectLst/>
                <a:uLnTx/>
                <a:uFillTx/>
                <a:latin typeface="Arial" charset="0"/>
                <a:ea typeface="+mn-ea"/>
                <a:cs typeface="+mn-cs"/>
              </a:rPr>
              <a:t>K.Ooishi</a:t>
            </a:r>
            <a:r>
              <a:rPr kumimoji="0" lang="en-US" altLang="ja-JP" sz="1800" b="0" i="0" u="none" strike="noStrike" kern="1200" cap="none" spc="0" normalizeH="0" baseline="0" noProof="0" dirty="0" smtClean="0">
                <a:ln>
                  <a:noFill/>
                </a:ln>
                <a:solidFill>
                  <a:schemeClr val="tx1"/>
                </a:solidFill>
                <a:effectLst/>
                <a:uLnTx/>
                <a:uFillTx/>
                <a:latin typeface="Arial" charset="0"/>
                <a:ea typeface="+mn-ea"/>
                <a:cs typeface="+mn-cs"/>
              </a:rPr>
              <a:t>  MARUYAMA P.</a:t>
            </a:r>
            <a:endParaRPr kumimoji="0" lang="ja-JP" altLang="en-US" sz="1800" b="0" i="0" u="none" strike="noStrike" kern="1200" cap="none" spc="0" normalizeH="0" baseline="0" noProof="0" dirty="0">
              <a:ln>
                <a:noFill/>
              </a:ln>
              <a:solidFill>
                <a:schemeClr val="tx1"/>
              </a:solidFill>
              <a:effectLst/>
              <a:uLnTx/>
              <a:uFillTx/>
              <a:latin typeface="Arial" charset="0"/>
              <a:ea typeface="+mn-ea"/>
              <a:cs typeface="+mn-cs"/>
            </a:endParaRPr>
          </a:p>
        </p:txBody>
      </p:sp>
    </p:spTree>
    <p:extLst>
      <p:ext uri="{BB962C8B-B14F-4D97-AF65-F5344CB8AC3E}">
        <p14:creationId xmlns:p14="http://schemas.microsoft.com/office/powerpoint/2010/main" val="3126028526"/>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sz="4000" b="1" dirty="0" smtClean="0">
                <a:effectLst>
                  <a:outerShdw blurRad="38100" dist="38100" dir="2700000" algn="tl">
                    <a:srgbClr val="000000">
                      <a:alpha val="43137"/>
                    </a:srgbClr>
                  </a:outerShdw>
                </a:effectLst>
              </a:rPr>
              <a:t>おくすり手帳</a:t>
            </a:r>
            <a:endParaRPr kumimoji="1" lang="ja-JP" altLang="en-US" sz="4000" b="1" dirty="0">
              <a:effectLst>
                <a:outerShdw blurRad="38100" dist="38100" dir="2700000" algn="tl">
                  <a:srgbClr val="000000">
                    <a:alpha val="43137"/>
                  </a:srgbClr>
                </a:outerShdw>
              </a:effectLst>
            </a:endParaRPr>
          </a:p>
        </p:txBody>
      </p:sp>
      <p:sp>
        <p:nvSpPr>
          <p:cNvPr id="6" name="日付プレースホルダ 1"/>
          <p:cNvSpPr txBox="1">
            <a:spLocks/>
          </p:cNvSpPr>
          <p:nvPr/>
        </p:nvSpPr>
        <p:spPr>
          <a:xfrm>
            <a:off x="6727825" y="6453336"/>
            <a:ext cx="1516583"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26C3FC8-F8BE-4644-B6FD-C653ACFC4E75}" type="datetime1">
              <a:rPr kumimoji="0" lang="ja-JP" altLang="en-US" sz="1800" b="0" i="0" u="none" strike="noStrike" kern="1200" cap="none" spc="0" normalizeH="0" baseline="0" noProof="0" smtClean="0">
                <a:ln>
                  <a:noFill/>
                </a:ln>
                <a:solidFill>
                  <a:schemeClr val="tx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2014/7/17</a:t>
            </a:fld>
            <a:endParaRPr kumimoji="0" lang="ja-JP" altLang="en-US" sz="18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7" name="フッター プレースホルダ 2"/>
          <p:cNvSpPr txBox="1">
            <a:spLocks/>
          </p:cNvSpPr>
          <p:nvPr/>
        </p:nvSpPr>
        <p:spPr>
          <a:xfrm>
            <a:off x="2771801" y="6480720"/>
            <a:ext cx="3024336" cy="332656"/>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800" b="0" i="0" u="none" strike="noStrike" kern="1200" cap="none" spc="0" normalizeH="0" baseline="0" noProof="0" dirty="0" err="1" smtClean="0">
                <a:ln>
                  <a:noFill/>
                </a:ln>
                <a:solidFill>
                  <a:schemeClr val="tx1"/>
                </a:solidFill>
                <a:effectLst/>
                <a:uLnTx/>
                <a:uFillTx/>
                <a:latin typeface="Arial" charset="0"/>
                <a:ea typeface="+mn-ea"/>
                <a:cs typeface="+mn-cs"/>
              </a:rPr>
              <a:t>K.Ooishi</a:t>
            </a:r>
            <a:r>
              <a:rPr kumimoji="0" lang="en-US" altLang="ja-JP" sz="1800" b="0" i="0" u="none" strike="noStrike" kern="1200" cap="none" spc="0" normalizeH="0" baseline="0" noProof="0" dirty="0" smtClean="0">
                <a:ln>
                  <a:noFill/>
                </a:ln>
                <a:solidFill>
                  <a:schemeClr val="tx1"/>
                </a:solidFill>
                <a:effectLst/>
                <a:uLnTx/>
                <a:uFillTx/>
                <a:latin typeface="Arial" charset="0"/>
                <a:ea typeface="+mn-ea"/>
                <a:cs typeface="+mn-cs"/>
              </a:rPr>
              <a:t>  MARUYAMA P.</a:t>
            </a:r>
            <a:endParaRPr kumimoji="0" lang="ja-JP" altLang="en-US" sz="1800" b="0" i="0" u="none" strike="noStrike" kern="1200" cap="none" spc="0" normalizeH="0" baseline="0" noProof="0" dirty="0">
              <a:ln>
                <a:noFill/>
              </a:ln>
              <a:solidFill>
                <a:schemeClr val="tx1"/>
              </a:solidFill>
              <a:effectLst/>
              <a:uLnTx/>
              <a:uFillTx/>
              <a:latin typeface="Arial" charset="0"/>
              <a:ea typeface="+mn-ea"/>
              <a:cs typeface="+mn-cs"/>
            </a:endParaRPr>
          </a:p>
        </p:txBody>
      </p:sp>
      <p:pic>
        <p:nvPicPr>
          <p:cNvPr id="83970" name="Picture 2"/>
          <p:cNvPicPr>
            <a:picLocks noGrp="1" noChangeAspect="1" noChangeArrowheads="1"/>
          </p:cNvPicPr>
          <p:nvPr>
            <p:ph idx="1"/>
          </p:nvPr>
        </p:nvPicPr>
        <p:blipFill>
          <a:blip r:embed="rId3" cstate="print"/>
          <a:srcRect/>
          <a:stretch>
            <a:fillRect/>
          </a:stretch>
        </p:blipFill>
        <p:spPr bwMode="auto">
          <a:xfrm>
            <a:off x="1557056" y="1600200"/>
            <a:ext cx="6029888" cy="4525963"/>
          </a:xfrm>
          <a:prstGeom prst="rect">
            <a:avLst/>
          </a:prstGeom>
          <a:noFill/>
          <a:ln w="9525">
            <a:noFill/>
            <a:miter lim="800000"/>
            <a:headEnd/>
            <a:tailEnd/>
          </a:ln>
          <a:effectLst/>
        </p:spPr>
      </p:pic>
    </p:spTree>
    <p:extLst>
      <p:ext uri="{BB962C8B-B14F-4D97-AF65-F5344CB8AC3E}">
        <p14:creationId xmlns:p14="http://schemas.microsoft.com/office/powerpoint/2010/main" val="103691421"/>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チーム永源寺</a:t>
            </a:r>
            <a:r>
              <a:rPr lang="en-US" altLang="ja-JP"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a:t>
            </a:r>
            <a:r>
              <a:rPr lang="ja-JP" altLang="en-US"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朝日新聞</a:t>
            </a:r>
            <a:r>
              <a:rPr lang="en-US" altLang="ja-JP"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a:t>
            </a:r>
            <a:endParaRPr kumimoji="1" lang="ja-JP" altLang="en-US" sz="4000" dirty="0">
              <a:latin typeface="AR P丸ゴシック体M" pitchFamily="50" charset="-128"/>
              <a:ea typeface="AR P丸ゴシック体M" pitchFamily="50" charset="-128"/>
            </a:endParaRPr>
          </a:p>
        </p:txBody>
      </p:sp>
      <p:pic>
        <p:nvPicPr>
          <p:cNvPr id="4" name="コンテンツ プレースホルダ 3" descr="asahi20140221.jpg"/>
          <p:cNvPicPr>
            <a:picLocks noGrp="1" noChangeAspect="1"/>
          </p:cNvPicPr>
          <p:nvPr isPhoto="1">
            <p:ph idx="1"/>
          </p:nvPr>
        </p:nvPicPr>
        <p:blipFill>
          <a:blip r:embed="rId3" cstate="print">
            <a:lum/>
          </a:blip>
          <a:stretch>
            <a:fillRect/>
          </a:stretch>
        </p:blipFill>
        <p:spPr>
          <a:xfrm>
            <a:off x="1975253" y="1676400"/>
            <a:ext cx="5193495" cy="4495800"/>
          </a:xfrm>
          <a:prstGeom prst="rect">
            <a:avLst/>
          </a:prstGeom>
          <a:noFill/>
          <a:ln>
            <a:noFill/>
          </a:ln>
        </p:spPr>
      </p:pic>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ja-JP" altLang="en-US" sz="4000" b="1" dirty="0" smtClean="0">
                <a:effectLst>
                  <a:outerShdw blurRad="38100" dist="38100" dir="2700000" algn="tl">
                    <a:srgbClr val="000000">
                      <a:alpha val="43137"/>
                    </a:srgbClr>
                  </a:outerShdw>
                </a:effectLst>
              </a:rPr>
              <a:t>サービス担当者会議</a:t>
            </a:r>
            <a:endParaRPr kumimoji="1" lang="ja-JP" altLang="en-US" sz="4000" b="1" dirty="0">
              <a:effectLst>
                <a:outerShdw blurRad="38100" dist="38100" dir="2700000" algn="tl">
                  <a:srgbClr val="000000">
                    <a:alpha val="43137"/>
                  </a:srgbClr>
                </a:outerShdw>
              </a:effectLst>
            </a:endParaRPr>
          </a:p>
        </p:txBody>
      </p:sp>
      <p:pic>
        <p:nvPicPr>
          <p:cNvPr id="58370" name="Picture 2" descr="C:\Users\kazumi\AppData\Local\Microsoft\Windows\Temporary Internet Files\Content.Outlook\3EEUSMRG\conference (2).jpg"/>
          <p:cNvPicPr>
            <a:picLocks noGrp="1" noChangeAspect="1" noChangeArrowheads="1"/>
          </p:cNvPicPr>
          <p:nvPr>
            <p:ph idx="1"/>
          </p:nvPr>
        </p:nvPicPr>
        <p:blipFill>
          <a:blip r:embed="rId3" cstate="print"/>
          <a:srcRect/>
          <a:stretch>
            <a:fillRect/>
          </a:stretch>
        </p:blipFill>
        <p:spPr bwMode="auto">
          <a:xfrm>
            <a:off x="1552916" y="1600200"/>
            <a:ext cx="6038167" cy="4525963"/>
          </a:xfrm>
          <a:prstGeom prst="rect">
            <a:avLst/>
          </a:prstGeom>
          <a:noFill/>
        </p:spPr>
      </p:pic>
      <p:sp>
        <p:nvSpPr>
          <p:cNvPr id="6" name="日付プレースホルダ 1"/>
          <p:cNvSpPr txBox="1">
            <a:spLocks/>
          </p:cNvSpPr>
          <p:nvPr/>
        </p:nvSpPr>
        <p:spPr>
          <a:xfrm>
            <a:off x="6727825" y="6453336"/>
            <a:ext cx="1516583"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526C3FC8-F8BE-4644-B6FD-C653ACFC4E75}" type="datetime1">
              <a:rPr kumimoji="0" lang="ja-JP" altLang="en-US" sz="1800" b="0" i="0" u="none" strike="noStrike" kern="1200" cap="none" spc="0" normalizeH="0" baseline="0" noProof="0" smtClean="0">
                <a:ln>
                  <a:noFill/>
                </a:ln>
                <a:solidFill>
                  <a:schemeClr val="tx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2014/7/17</a:t>
            </a:fld>
            <a:endParaRPr kumimoji="0" lang="ja-JP" altLang="en-US" sz="18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7" name="フッター プレースホルダ 2"/>
          <p:cNvSpPr txBox="1">
            <a:spLocks/>
          </p:cNvSpPr>
          <p:nvPr/>
        </p:nvSpPr>
        <p:spPr>
          <a:xfrm>
            <a:off x="2771801" y="6480720"/>
            <a:ext cx="3024336" cy="332656"/>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800" b="0" i="0" u="none" strike="noStrike" kern="1200" cap="none" spc="0" normalizeH="0" baseline="0" noProof="0" dirty="0" err="1" smtClean="0">
                <a:ln>
                  <a:noFill/>
                </a:ln>
                <a:solidFill>
                  <a:schemeClr val="tx1"/>
                </a:solidFill>
                <a:effectLst/>
                <a:uLnTx/>
                <a:uFillTx/>
                <a:latin typeface="Arial" charset="0"/>
                <a:ea typeface="+mn-ea"/>
                <a:cs typeface="+mn-cs"/>
              </a:rPr>
              <a:t>K.Ooishi</a:t>
            </a:r>
            <a:r>
              <a:rPr kumimoji="0" lang="en-US" altLang="ja-JP" sz="1800" b="0" i="0" u="none" strike="noStrike" kern="1200" cap="none" spc="0" normalizeH="0" baseline="0" noProof="0" dirty="0" smtClean="0">
                <a:ln>
                  <a:noFill/>
                </a:ln>
                <a:solidFill>
                  <a:schemeClr val="tx1"/>
                </a:solidFill>
                <a:effectLst/>
                <a:uLnTx/>
                <a:uFillTx/>
                <a:latin typeface="Arial" charset="0"/>
                <a:ea typeface="+mn-ea"/>
                <a:cs typeface="+mn-cs"/>
              </a:rPr>
              <a:t>  MARUYAMA P.</a:t>
            </a:r>
            <a:endParaRPr kumimoji="0" lang="ja-JP" altLang="en-US" sz="1800" b="0" i="0" u="none" strike="noStrike" kern="1200" cap="none" spc="0" normalizeH="0" baseline="0" noProof="0" dirty="0">
              <a:ln>
                <a:noFill/>
              </a:ln>
              <a:solidFill>
                <a:schemeClr val="tx1"/>
              </a:solidFill>
              <a:effectLst/>
              <a:uLnTx/>
              <a:uFillTx/>
              <a:latin typeface="Arial" charset="0"/>
              <a:ea typeface="+mn-ea"/>
              <a:cs typeface="+mn-cs"/>
            </a:endParaRPr>
          </a:p>
        </p:txBody>
      </p:sp>
    </p:spTree>
    <p:extLst>
      <p:ext uri="{BB962C8B-B14F-4D97-AF65-F5344CB8AC3E}">
        <p14:creationId xmlns:p14="http://schemas.microsoft.com/office/powerpoint/2010/main" val="2663518260"/>
      </p:ext>
    </p:extLst>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kazumi\CIMG0442.JPG"/>
          <p:cNvPicPr>
            <a:picLocks noChangeAspect="1" noChangeArrowheads="1"/>
          </p:cNvPicPr>
          <p:nvPr/>
        </p:nvPicPr>
        <p:blipFill>
          <a:blip r:embed="rId3" cstate="print"/>
          <a:srcRect/>
          <a:stretch>
            <a:fillRect/>
          </a:stretch>
        </p:blipFill>
        <p:spPr bwMode="auto">
          <a:xfrm>
            <a:off x="564909" y="405680"/>
            <a:ext cx="7967531" cy="5975648"/>
          </a:xfrm>
          <a:prstGeom prst="rect">
            <a:avLst/>
          </a:prstGeom>
          <a:noFill/>
        </p:spPr>
      </p:pic>
      <p:sp>
        <p:nvSpPr>
          <p:cNvPr id="7" name="正方形/長方形 6"/>
          <p:cNvSpPr/>
          <p:nvPr/>
        </p:nvSpPr>
        <p:spPr>
          <a:xfrm>
            <a:off x="250592" y="1916832"/>
            <a:ext cx="8678979" cy="923330"/>
          </a:xfrm>
          <a:prstGeom prst="rect">
            <a:avLst/>
          </a:prstGeom>
          <a:noFill/>
        </p:spPr>
        <p:txBody>
          <a:bodyPr wrap="none">
            <a:spAutoFit/>
          </a:bodyPr>
          <a:lstStyle/>
          <a:p>
            <a:pPr algn="ctr">
              <a:defRPr/>
            </a:pPr>
            <a:r>
              <a:rPr lang="ja-JP" altLang="en-US" sz="5400" dirty="0" smtClean="0">
                <a:ln w="10541" cmpd="sng">
                  <a:solidFill>
                    <a:schemeClr val="accent1">
                      <a:shade val="88000"/>
                      <a:satMod val="110000"/>
                    </a:schemeClr>
                  </a:solidFill>
                  <a:prstDash val="solid"/>
                </a:ln>
                <a:solidFill>
                  <a:srgbClr val="FF9966"/>
                </a:solidFill>
                <a:effectLst>
                  <a:innerShdw blurRad="63500" dist="50800" dir="13500000">
                    <a:prstClr val="black">
                      <a:alpha val="50000"/>
                    </a:prstClr>
                  </a:innerShdw>
                </a:effectLst>
                <a:latin typeface="HGP創英角ｺﾞｼｯｸUB" pitchFamily="50" charset="-128"/>
                <a:ea typeface="HGP創英角ｺﾞｼｯｸUB" pitchFamily="50" charset="-128"/>
              </a:rPr>
              <a:t>ご清聴ありがとう</a:t>
            </a:r>
            <a:r>
              <a:rPr lang="ja-JP" altLang="en-US" sz="5400" dirty="0">
                <a:ln w="10541" cmpd="sng">
                  <a:solidFill>
                    <a:schemeClr val="accent1">
                      <a:shade val="88000"/>
                      <a:satMod val="110000"/>
                    </a:schemeClr>
                  </a:solidFill>
                  <a:prstDash val="solid"/>
                </a:ln>
                <a:solidFill>
                  <a:srgbClr val="FF9966"/>
                </a:solidFill>
                <a:effectLst>
                  <a:innerShdw blurRad="63500" dist="50800" dir="13500000">
                    <a:prstClr val="black">
                      <a:alpha val="50000"/>
                    </a:prstClr>
                  </a:innerShdw>
                </a:effectLst>
                <a:latin typeface="HGP創英角ｺﾞｼｯｸUB" pitchFamily="50" charset="-128"/>
                <a:ea typeface="HGP創英角ｺﾞｼｯｸUB" pitchFamily="50" charset="-128"/>
              </a:rPr>
              <a:t>ございました</a:t>
            </a:r>
            <a:endParaRPr lang="en-US" altLang="ja-JP" sz="5400" dirty="0">
              <a:ln w="10541" cmpd="sng">
                <a:solidFill>
                  <a:schemeClr val="accent1">
                    <a:shade val="88000"/>
                    <a:satMod val="110000"/>
                  </a:schemeClr>
                </a:solidFill>
                <a:prstDash val="solid"/>
              </a:ln>
              <a:solidFill>
                <a:srgbClr val="FF9966"/>
              </a:solidFill>
              <a:effectLst>
                <a:innerShdw blurRad="63500" dist="50800" dir="13500000">
                  <a:prstClr val="black">
                    <a:alpha val="50000"/>
                  </a:prstClr>
                </a:innerShdw>
              </a:effectLst>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val="2727289940"/>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チーム永源寺</a:t>
            </a:r>
            <a:r>
              <a:rPr lang="en-US" altLang="ja-JP"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
            </a:r>
            <a:br>
              <a:rPr lang="en-US" altLang="ja-JP"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br>
            <a:r>
              <a:rPr lang="ja-JP" altLang="en-US"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　</a:t>
            </a:r>
            <a:r>
              <a:rPr lang="en-US" altLang="ja-JP"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a:t>
            </a:r>
            <a:r>
              <a:rPr lang="ja-JP" altLang="en-US"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三方よし研究会</a:t>
            </a:r>
            <a:r>
              <a:rPr lang="en-US" altLang="ja-JP"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a:t>
            </a:r>
            <a:endParaRPr kumimoji="1" lang="ja-JP" altLang="en-US" sz="4000" dirty="0"/>
          </a:p>
        </p:txBody>
      </p:sp>
      <p:sp>
        <p:nvSpPr>
          <p:cNvPr id="4" name="コンテンツ プレースホルダ 3"/>
          <p:cNvSpPr>
            <a:spLocks noGrp="1"/>
          </p:cNvSpPr>
          <p:nvPr>
            <p:ph idx="1"/>
          </p:nvPr>
        </p:nvSpPr>
        <p:spPr/>
        <p:txBody>
          <a:bodyPr/>
          <a:lstStyle/>
          <a:p>
            <a:endParaRPr kumimoji="1" lang="ja-JP" altLang="en-US" dirty="0"/>
          </a:p>
        </p:txBody>
      </p:sp>
      <p:pic>
        <p:nvPicPr>
          <p:cNvPr id="21505" name="Picture 1" descr="C:\Users\kazumi\Desktop\IMG_5878.JPG"/>
          <p:cNvPicPr>
            <a:picLocks noChangeAspect="1" noChangeArrowheads="1"/>
          </p:cNvPicPr>
          <p:nvPr/>
        </p:nvPicPr>
        <p:blipFill>
          <a:blip r:embed="rId3" cstate="print"/>
          <a:srcRect l="31666" t="40000" b="2500"/>
          <a:stretch>
            <a:fillRect/>
          </a:stretch>
        </p:blipFill>
        <p:spPr bwMode="auto">
          <a:xfrm>
            <a:off x="890200" y="1620019"/>
            <a:ext cx="3609792" cy="2025005"/>
          </a:xfrm>
          <a:prstGeom prst="rect">
            <a:avLst/>
          </a:prstGeom>
          <a:noFill/>
        </p:spPr>
      </p:pic>
      <p:pic>
        <p:nvPicPr>
          <p:cNvPr id="21507" name="Picture 3" descr="C:\Users\kazumi\Desktop\IMG_5889.JPG"/>
          <p:cNvPicPr>
            <a:picLocks noChangeAspect="1" noChangeArrowheads="1"/>
          </p:cNvPicPr>
          <p:nvPr/>
        </p:nvPicPr>
        <p:blipFill>
          <a:blip r:embed="rId4" cstate="print"/>
          <a:srcRect l="37942" t="44392" r="14252" b="16907"/>
          <a:stretch>
            <a:fillRect/>
          </a:stretch>
        </p:blipFill>
        <p:spPr bwMode="auto">
          <a:xfrm>
            <a:off x="4607496" y="1548517"/>
            <a:ext cx="4284984" cy="2312531"/>
          </a:xfrm>
          <a:prstGeom prst="rect">
            <a:avLst/>
          </a:prstGeom>
          <a:noFill/>
        </p:spPr>
      </p:pic>
      <p:pic>
        <p:nvPicPr>
          <p:cNvPr id="21508" name="Picture 4" descr="C:\Users\kazumi\Desktop\IMG_5892.JPG"/>
          <p:cNvPicPr>
            <a:picLocks noChangeAspect="1" noChangeArrowheads="1"/>
          </p:cNvPicPr>
          <p:nvPr/>
        </p:nvPicPr>
        <p:blipFill>
          <a:blip r:embed="rId5" cstate="print"/>
          <a:srcRect l="2734" t="12305" b="9763"/>
          <a:stretch>
            <a:fillRect/>
          </a:stretch>
        </p:blipFill>
        <p:spPr bwMode="auto">
          <a:xfrm>
            <a:off x="1115616" y="4360186"/>
            <a:ext cx="3649030" cy="1949134"/>
          </a:xfrm>
          <a:prstGeom prst="rect">
            <a:avLst/>
          </a:prstGeom>
          <a:noFill/>
        </p:spPr>
      </p:pic>
      <p:pic>
        <p:nvPicPr>
          <p:cNvPr id="21509" name="Picture 5" descr="C:\Users\kazumi\Desktop\IMG_5898.JPG"/>
          <p:cNvPicPr>
            <a:picLocks noChangeAspect="1" noChangeArrowheads="1"/>
          </p:cNvPicPr>
          <p:nvPr/>
        </p:nvPicPr>
        <p:blipFill>
          <a:blip r:embed="rId6" cstate="print"/>
          <a:srcRect l="20335" t="32880"/>
          <a:stretch>
            <a:fillRect/>
          </a:stretch>
        </p:blipFill>
        <p:spPr bwMode="auto">
          <a:xfrm>
            <a:off x="4932040" y="4221088"/>
            <a:ext cx="3974256" cy="2232248"/>
          </a:xfrm>
          <a:prstGeom prst="rect">
            <a:avLst/>
          </a:prstGeom>
          <a:noFill/>
        </p:spPr>
      </p:pic>
      <p:pic>
        <p:nvPicPr>
          <p:cNvPr id="21506" name="Picture 2" descr="C:\Users\kazumi\Desktop\IMG_5884.JPG"/>
          <p:cNvPicPr>
            <a:picLocks noChangeAspect="1" noChangeArrowheads="1"/>
          </p:cNvPicPr>
          <p:nvPr/>
        </p:nvPicPr>
        <p:blipFill>
          <a:blip r:embed="rId7" cstate="print"/>
          <a:srcRect t="38759" b="8387"/>
          <a:stretch>
            <a:fillRect/>
          </a:stretch>
        </p:blipFill>
        <p:spPr bwMode="auto">
          <a:xfrm>
            <a:off x="2267744" y="3212976"/>
            <a:ext cx="3678494" cy="1296144"/>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チーム永源寺</a:t>
            </a:r>
            <a:r>
              <a:rPr lang="en-US" altLang="ja-JP"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
            </a:r>
            <a:br>
              <a:rPr lang="en-US" altLang="ja-JP"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br>
            <a:r>
              <a:rPr lang="ja-JP" altLang="en-US"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　</a:t>
            </a:r>
            <a:r>
              <a:rPr lang="en-US" altLang="ja-JP"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a:t>
            </a:r>
            <a:r>
              <a:rPr lang="ja-JP" altLang="en-US"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三方よし研究会・当番反省会</a:t>
            </a:r>
            <a:r>
              <a:rPr lang="en-US" altLang="ja-JP"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a:t>
            </a:r>
            <a:endParaRPr kumimoji="1" lang="ja-JP" altLang="en-US" sz="4000" dirty="0"/>
          </a:p>
        </p:txBody>
      </p:sp>
      <p:pic>
        <p:nvPicPr>
          <p:cNvPr id="54275" name="Picture 3" descr="C:\Users\kazumi\Desktop\IMG_5935.JPG"/>
          <p:cNvPicPr preferRelativeResize="0">
            <a:picLocks noChangeAspect="1" noChangeArrowheads="1"/>
          </p:cNvPicPr>
          <p:nvPr/>
        </p:nvPicPr>
        <p:blipFill>
          <a:blip r:embed="rId3" cstate="print"/>
          <a:srcRect/>
          <a:stretch>
            <a:fillRect/>
          </a:stretch>
        </p:blipFill>
        <p:spPr bwMode="auto">
          <a:xfrm>
            <a:off x="-20116800" y="-13030200"/>
            <a:ext cx="4937760" cy="3291840"/>
          </a:xfrm>
          <a:prstGeom prst="rect">
            <a:avLst/>
          </a:prstGeom>
          <a:noFill/>
        </p:spPr>
      </p:pic>
      <p:pic>
        <p:nvPicPr>
          <p:cNvPr id="54276" name="Picture 4" descr="C:\Users\kazumi\Desktop\IMG_5935.JPG"/>
          <p:cNvPicPr preferRelativeResize="0">
            <a:picLocks noChangeAspect="1" noChangeArrowheads="1"/>
          </p:cNvPicPr>
          <p:nvPr/>
        </p:nvPicPr>
        <p:blipFill>
          <a:blip r:embed="rId4" cstate="print"/>
          <a:srcRect/>
          <a:stretch>
            <a:fillRect/>
          </a:stretch>
        </p:blipFill>
        <p:spPr bwMode="auto">
          <a:xfrm>
            <a:off x="-20116800" y="-13030200"/>
            <a:ext cx="3950208" cy="2633472"/>
          </a:xfrm>
          <a:prstGeom prst="rect">
            <a:avLst/>
          </a:prstGeom>
          <a:noFill/>
        </p:spPr>
      </p:pic>
      <p:pic>
        <p:nvPicPr>
          <p:cNvPr id="54278" name="Picture 6" descr="C:\Users\kazumi\Desktop\IMG_5877.JPG"/>
          <p:cNvPicPr preferRelativeResize="0">
            <a:picLocks noChangeAspect="1" noChangeArrowheads="1"/>
          </p:cNvPicPr>
          <p:nvPr/>
        </p:nvPicPr>
        <p:blipFill>
          <a:blip r:embed="rId5" cstate="print"/>
          <a:srcRect/>
          <a:stretch>
            <a:fillRect/>
          </a:stretch>
        </p:blipFill>
        <p:spPr bwMode="auto">
          <a:xfrm>
            <a:off x="-16459200" y="-11887200"/>
            <a:ext cx="7406640" cy="4937760"/>
          </a:xfrm>
          <a:prstGeom prst="rect">
            <a:avLst/>
          </a:prstGeom>
          <a:noFill/>
        </p:spPr>
      </p:pic>
      <p:pic>
        <p:nvPicPr>
          <p:cNvPr id="54279" name="Picture 7" descr="C:\Users\kazumi\Desktop\IMG_5877.JPG"/>
          <p:cNvPicPr preferRelativeResize="0">
            <a:picLocks noChangeAspect="1" noChangeArrowheads="1"/>
          </p:cNvPicPr>
          <p:nvPr/>
        </p:nvPicPr>
        <p:blipFill>
          <a:blip r:embed="rId6" cstate="print"/>
          <a:srcRect/>
          <a:stretch>
            <a:fillRect/>
          </a:stretch>
        </p:blipFill>
        <p:spPr bwMode="auto">
          <a:xfrm>
            <a:off x="-17678472" y="-16661232"/>
            <a:ext cx="6336704" cy="4224470"/>
          </a:xfrm>
          <a:prstGeom prst="rect">
            <a:avLst/>
          </a:prstGeom>
          <a:noFill/>
        </p:spPr>
      </p:pic>
      <p:pic>
        <p:nvPicPr>
          <p:cNvPr id="54281" name="Picture 9" descr="C:\Users\kazumi\Desktop\IMG_チーム永源寺.JPG"/>
          <p:cNvPicPr>
            <a:picLocks noGrp="1" noChangeAspect="1" noChangeArrowheads="1"/>
          </p:cNvPicPr>
          <p:nvPr>
            <p:ph idx="1"/>
          </p:nvPr>
        </p:nvPicPr>
        <p:blipFill>
          <a:blip r:embed="rId7" cstate="print"/>
          <a:srcRect l="13695" t="10153" r="10492" b="22577"/>
          <a:stretch>
            <a:fillRect/>
          </a:stretch>
        </p:blipFill>
        <p:spPr bwMode="auto">
          <a:xfrm>
            <a:off x="2123728" y="1844824"/>
            <a:ext cx="5234296" cy="3096344"/>
          </a:xfrm>
          <a:prstGeom prst="rect">
            <a:avLst/>
          </a:prstGeom>
          <a:noFill/>
        </p:spPr>
      </p:pic>
      <p:pic>
        <p:nvPicPr>
          <p:cNvPr id="54277" name="Picture 5" descr="C:\Users\kazumi\Desktop\IMG_5935.JPG"/>
          <p:cNvPicPr>
            <a:picLocks noChangeAspect="1" noChangeArrowheads="1"/>
          </p:cNvPicPr>
          <p:nvPr/>
        </p:nvPicPr>
        <p:blipFill>
          <a:blip r:embed="rId8" cstate="print"/>
          <a:srcRect l="16994" t="15688" r="16332" b="13717"/>
          <a:stretch>
            <a:fillRect/>
          </a:stretch>
        </p:blipFill>
        <p:spPr bwMode="auto">
          <a:xfrm>
            <a:off x="467544" y="4293096"/>
            <a:ext cx="2868319" cy="202469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4280" name="Picture 8" descr="C:\Users\kazumi\Desktop\IMG_5877.JPG"/>
          <p:cNvPicPr preferRelativeResize="0">
            <a:picLocks noChangeAspect="1" noChangeArrowheads="1"/>
          </p:cNvPicPr>
          <p:nvPr/>
        </p:nvPicPr>
        <p:blipFill>
          <a:blip r:embed="rId9" cstate="print"/>
          <a:srcRect/>
          <a:stretch>
            <a:fillRect/>
          </a:stretch>
        </p:blipFill>
        <p:spPr bwMode="auto">
          <a:xfrm>
            <a:off x="5940152" y="4485118"/>
            <a:ext cx="2880320" cy="1920214"/>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b="1" dirty="0" smtClean="0">
                <a:ln w="6350">
                  <a:solidFill>
                    <a:schemeClr val="tx1"/>
                  </a:soli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a:outerShdw blurRad="38100" dist="38100" dir="2700000" algn="tl">
                    <a:srgbClr val="000000">
                      <a:alpha val="43137"/>
                    </a:srgbClr>
                  </a:outerShdw>
                </a:effectLst>
                <a:latin typeface="AR P丸ゴシック体M" pitchFamily="50" charset="-128"/>
                <a:ea typeface="AR P丸ゴシック体M" pitchFamily="50" charset="-128"/>
              </a:rPr>
              <a:t>三方よし研究会</a:t>
            </a:r>
            <a:endParaRPr kumimoji="1" lang="ja-JP" altLang="en-US" sz="4000" b="1" dirty="0">
              <a:latin typeface="AR P丸ゴシック体M" pitchFamily="50" charset="-128"/>
              <a:ea typeface="AR P丸ゴシック体M" pitchFamily="50" charset="-128"/>
            </a:endParaRPr>
          </a:p>
        </p:txBody>
      </p:sp>
      <p:sp>
        <p:nvSpPr>
          <p:cNvPr id="5" name="コンテンツ プレースホルダ 4"/>
          <p:cNvSpPr>
            <a:spLocks noGrp="1"/>
          </p:cNvSpPr>
          <p:nvPr>
            <p:ph idx="1"/>
          </p:nvPr>
        </p:nvSpPr>
        <p:spPr/>
        <p:txBody>
          <a:bodyPr/>
          <a:lstStyle/>
          <a:p>
            <a:pPr>
              <a:buNone/>
            </a:pPr>
            <a:r>
              <a:rPr lang="ja-JP" altLang="en-US" sz="3200" b="1" dirty="0" smtClean="0">
                <a:latin typeface="AR P丸ゴシック体M" pitchFamily="50" charset="-128"/>
                <a:ea typeface="AR P丸ゴシック体M" pitchFamily="50" charset="-128"/>
              </a:rPr>
              <a:t>（東近江地域医療連携ネットワーク）</a:t>
            </a:r>
            <a:endParaRPr lang="en-US" altLang="ja-JP" sz="3200" b="1" dirty="0" smtClean="0">
              <a:latin typeface="AR P丸ゴシック体M" pitchFamily="50" charset="-128"/>
              <a:ea typeface="AR P丸ゴシック体M" pitchFamily="50" charset="-128"/>
            </a:endParaRPr>
          </a:p>
          <a:p>
            <a:pPr>
              <a:buNone/>
            </a:pPr>
            <a:endParaRPr kumimoji="1" lang="en-US" altLang="ja-JP" sz="2800" dirty="0" smtClean="0">
              <a:latin typeface="AR P丸ゴシック体M" pitchFamily="50" charset="-128"/>
              <a:ea typeface="AR P丸ゴシック体M" pitchFamily="50" charset="-128"/>
            </a:endParaRPr>
          </a:p>
          <a:p>
            <a:pPr>
              <a:buBlip>
                <a:blip r:embed="rId3"/>
              </a:buBlip>
            </a:pPr>
            <a:r>
              <a:rPr kumimoji="1" lang="ja-JP" altLang="en-US" sz="2800" b="1" dirty="0" smtClean="0">
                <a:latin typeface="AR P丸ゴシック体M" pitchFamily="50" charset="-128"/>
                <a:ea typeface="AR P丸ゴシック体M" pitchFamily="50" charset="-128"/>
              </a:rPr>
              <a:t>平成１９年１０月、東近江圏域での脳卒中クリ</a:t>
            </a:r>
            <a:r>
              <a:rPr lang="ja-JP" altLang="en-US" sz="2800" b="1" dirty="0" smtClean="0">
                <a:latin typeface="AR P丸ゴシック体M" pitchFamily="50" charset="-128"/>
                <a:ea typeface="AR P丸ゴシック体M" pitchFamily="50" charset="-128"/>
              </a:rPr>
              <a:t>ティカルパスの話し合いから始まった</a:t>
            </a:r>
            <a:endParaRPr lang="en-US" altLang="ja-JP" sz="2800" b="1" dirty="0" smtClean="0">
              <a:latin typeface="AR P丸ゴシック体M" pitchFamily="50" charset="-128"/>
              <a:ea typeface="AR P丸ゴシック体M" pitchFamily="50" charset="-128"/>
            </a:endParaRPr>
          </a:p>
          <a:p>
            <a:pPr>
              <a:buBlip>
                <a:blip r:embed="rId3"/>
              </a:buBlip>
            </a:pPr>
            <a:r>
              <a:rPr kumimoji="1" lang="ja-JP" altLang="en-US" sz="2800" b="1" dirty="0" smtClean="0">
                <a:latin typeface="AR P丸ゴシック体M" pitchFamily="50" charset="-128"/>
                <a:ea typeface="AR P丸ゴシック体M" pitchFamily="50" charset="-128"/>
              </a:rPr>
              <a:t>入院治療から在宅医療に至るまで、切れ目のない医療供給体制を構築する</a:t>
            </a:r>
            <a:endParaRPr kumimoji="1" lang="en-US" altLang="ja-JP" sz="2800" b="1" dirty="0" smtClean="0">
              <a:latin typeface="AR P丸ゴシック体M" pitchFamily="50" charset="-128"/>
              <a:ea typeface="AR P丸ゴシック体M" pitchFamily="50" charset="-128"/>
            </a:endParaRPr>
          </a:p>
          <a:p>
            <a:pPr>
              <a:buBlip>
                <a:blip r:embed="rId3"/>
              </a:buBlip>
            </a:pPr>
            <a:r>
              <a:rPr lang="ja-JP" altLang="en-US" sz="2800" b="1" dirty="0" smtClean="0">
                <a:latin typeface="AR P丸ゴシック体M" pitchFamily="50" charset="-128"/>
                <a:ea typeface="AR P丸ゴシック体M" pitchFamily="50" charset="-128"/>
              </a:rPr>
              <a:t>病期のステージに応じた“患者中心”の適切な医療を提供する体制作りの確保</a:t>
            </a:r>
            <a:endParaRPr kumimoji="1" lang="en-US" altLang="ja-JP" sz="2800" b="1" dirty="0" smtClean="0">
              <a:latin typeface="AR P丸ゴシック体M" pitchFamily="50" charset="-128"/>
              <a:ea typeface="AR P丸ゴシック体M" pitchFamily="50" charset="-128"/>
            </a:endParaRPr>
          </a:p>
          <a:p>
            <a:pPr>
              <a:buNone/>
            </a:pPr>
            <a:endParaRPr kumimoji="1" lang="ja-JP" altLang="en-US" sz="2800" dirty="0">
              <a:latin typeface="AR P丸ゴシック体M" pitchFamily="50" charset="-128"/>
              <a:ea typeface="AR P丸ゴシック体M" pitchFamily="50" charset="-128"/>
            </a:endParaRPr>
          </a:p>
        </p:txBody>
      </p:sp>
    </p:spTree>
    <p:extLst>
      <p:ext uri="{BB962C8B-B14F-4D97-AF65-F5344CB8AC3E}">
        <p14:creationId xmlns:p14="http://schemas.microsoft.com/office/powerpoint/2010/main" val="2614704145"/>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図表 1"/>
          <p:cNvGraphicFramePr/>
          <p:nvPr/>
        </p:nvGraphicFramePr>
        <p:xfrm>
          <a:off x="179512" y="1340768"/>
          <a:ext cx="4104456"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正方形/長方形 3"/>
          <p:cNvSpPr/>
          <p:nvPr/>
        </p:nvSpPr>
        <p:spPr>
          <a:xfrm>
            <a:off x="0" y="620688"/>
            <a:ext cx="9144000" cy="1512168"/>
          </a:xfrm>
          <a:prstGeom prst="rect">
            <a:avLst/>
          </a:prstGeom>
          <a:noFill/>
        </p:spPr>
        <p:txBody>
          <a:bodyPr wrap="square" lIns="91440" tIns="45720" rIns="91440" bIns="45720">
            <a:prstTxWarp prst="textArchUp">
              <a:avLst/>
            </a:prstTxWarp>
            <a:spAutoFit/>
            <a:scene3d>
              <a:camera prst="orthographicFront"/>
              <a:lightRig rig="brightRoom" dir="t"/>
            </a:scene3d>
            <a:sp3d extrusionH="57150" contourW="6350" prstMaterial="plastic">
              <a:bevelT w="82550" h="38100" prst="coolSlant"/>
              <a:contourClr>
                <a:schemeClr val="accent1">
                  <a:tint val="100000"/>
                  <a:shade val="100000"/>
                  <a:hueMod val="100000"/>
                  <a:satMod val="100000"/>
                </a:schemeClr>
              </a:contourClr>
            </a:sp3d>
          </a:bodyPr>
          <a:lstStyle/>
          <a:p>
            <a:pPr algn="ctr"/>
            <a:r>
              <a:rPr lang="ja-JP" altLang="en-US" sz="3600" b="1" cap="all" spc="0" dirty="0" smtClean="0">
                <a:ln/>
                <a:solidFill>
                  <a:schemeClr val="accent1"/>
                </a:solidFill>
                <a:effectLst>
                  <a:outerShdw blurRad="50800" dist="38100" dir="2700000" algn="tl" rotWithShape="0">
                    <a:prstClr val="black">
                      <a:alpha val="40000"/>
                    </a:prstClr>
                  </a:outerShdw>
                </a:effectLst>
              </a:rPr>
              <a:t>東近江地域医療連携ネットワーク推進会議</a:t>
            </a:r>
            <a:endParaRPr lang="ja-JP" altLang="en-US" sz="3600" b="1" cap="all" spc="0" dirty="0">
              <a:ln/>
              <a:solidFill>
                <a:schemeClr val="accent1"/>
              </a:solidFill>
              <a:effectLst>
                <a:outerShdw blurRad="50800" dist="38100" dir="2700000" algn="tl" rotWithShape="0">
                  <a:prstClr val="black">
                    <a:alpha val="40000"/>
                  </a:prstClr>
                </a:outerShdw>
              </a:effectLst>
            </a:endParaRPr>
          </a:p>
        </p:txBody>
      </p:sp>
      <p:sp>
        <p:nvSpPr>
          <p:cNvPr id="6" name="正方形/長方形 5"/>
          <p:cNvSpPr/>
          <p:nvPr/>
        </p:nvSpPr>
        <p:spPr>
          <a:xfrm>
            <a:off x="4572000" y="1700808"/>
            <a:ext cx="914400" cy="2304256"/>
          </a:xfrm>
          <a:prstGeom prst="rect">
            <a:avLst/>
          </a:prstGeom>
          <a:solidFill>
            <a:srgbClr val="3CF6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保健所</a:t>
            </a:r>
            <a:endParaRPr kumimoji="1" lang="ja-JP" altLang="en-US" sz="1600" dirty="0">
              <a:solidFill>
                <a:schemeClr val="tx1"/>
              </a:solidFill>
            </a:endParaRPr>
          </a:p>
        </p:txBody>
      </p:sp>
      <p:sp>
        <p:nvSpPr>
          <p:cNvPr id="7" name="正方形/長方形 6"/>
          <p:cNvSpPr/>
          <p:nvPr/>
        </p:nvSpPr>
        <p:spPr>
          <a:xfrm>
            <a:off x="5580112" y="1700808"/>
            <a:ext cx="1584176" cy="2304256"/>
          </a:xfrm>
          <a:prstGeom prst="rect">
            <a:avLst/>
          </a:prstGeom>
          <a:solidFill>
            <a:srgbClr val="3CF6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関係機関の長</a:t>
            </a:r>
            <a:endParaRPr kumimoji="1" lang="ja-JP" altLang="en-US" sz="1600" dirty="0">
              <a:solidFill>
                <a:schemeClr val="tx1"/>
              </a:solidFill>
            </a:endParaRPr>
          </a:p>
        </p:txBody>
      </p:sp>
      <p:sp>
        <p:nvSpPr>
          <p:cNvPr id="8" name="正方形/長方形 7"/>
          <p:cNvSpPr/>
          <p:nvPr/>
        </p:nvSpPr>
        <p:spPr>
          <a:xfrm>
            <a:off x="7236296" y="1700808"/>
            <a:ext cx="1800200" cy="2304256"/>
          </a:xfrm>
          <a:prstGeom prst="rect">
            <a:avLst/>
          </a:prstGeom>
          <a:solidFill>
            <a:srgbClr val="3CF6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smtClean="0">
                <a:solidFill>
                  <a:schemeClr val="tx1"/>
                </a:solidFill>
              </a:rPr>
              <a:t>＊決定事項を機関として合意</a:t>
            </a:r>
            <a:endParaRPr kumimoji="1" lang="en-US" altLang="ja-JP" sz="1600" dirty="0" smtClean="0">
              <a:solidFill>
                <a:schemeClr val="tx1"/>
              </a:solidFill>
            </a:endParaRPr>
          </a:p>
          <a:p>
            <a:endParaRPr kumimoji="1" lang="en-US" altLang="ja-JP" sz="1600" dirty="0" smtClean="0">
              <a:solidFill>
                <a:schemeClr val="tx1"/>
              </a:solidFill>
            </a:endParaRPr>
          </a:p>
          <a:p>
            <a:r>
              <a:rPr lang="ja-JP" altLang="en-US" sz="1600" dirty="0" smtClean="0">
                <a:solidFill>
                  <a:schemeClr val="tx1"/>
                </a:solidFill>
              </a:rPr>
              <a:t>＊広域の合意形成の場</a:t>
            </a:r>
            <a:endParaRPr kumimoji="1" lang="ja-JP" altLang="en-US" sz="1600" dirty="0">
              <a:solidFill>
                <a:schemeClr val="tx1"/>
              </a:solidFill>
            </a:endParaRPr>
          </a:p>
        </p:txBody>
      </p:sp>
      <p:sp>
        <p:nvSpPr>
          <p:cNvPr id="9" name="正方形/長方形 8"/>
          <p:cNvSpPr/>
          <p:nvPr/>
        </p:nvSpPr>
        <p:spPr>
          <a:xfrm>
            <a:off x="4572000" y="4077072"/>
            <a:ext cx="914400" cy="1296144"/>
          </a:xfrm>
          <a:prstGeom prst="rect">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医師会</a:t>
            </a:r>
            <a:endParaRPr kumimoji="1" lang="en-US" altLang="ja-JP" sz="1600" dirty="0" smtClean="0">
              <a:solidFill>
                <a:schemeClr val="tx1"/>
              </a:solidFill>
            </a:endParaRPr>
          </a:p>
          <a:p>
            <a:pPr algn="ctr"/>
            <a:r>
              <a:rPr lang="ja-JP" altLang="en-US" sz="1600" dirty="0">
                <a:solidFill>
                  <a:schemeClr val="tx1"/>
                </a:solidFill>
              </a:rPr>
              <a:t>世話人</a:t>
            </a:r>
            <a:endParaRPr kumimoji="1" lang="ja-JP" altLang="en-US" sz="1600" dirty="0">
              <a:solidFill>
                <a:schemeClr val="tx1"/>
              </a:solidFill>
            </a:endParaRPr>
          </a:p>
        </p:txBody>
      </p:sp>
      <p:sp>
        <p:nvSpPr>
          <p:cNvPr id="10" name="正方形/長方形 9"/>
          <p:cNvSpPr/>
          <p:nvPr/>
        </p:nvSpPr>
        <p:spPr>
          <a:xfrm>
            <a:off x="5580112" y="4077072"/>
            <a:ext cx="1584176" cy="1296144"/>
          </a:xfrm>
          <a:prstGeom prst="rect">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ウエルカム</a:t>
            </a:r>
            <a:endParaRPr kumimoji="1" lang="ja-JP" altLang="en-US" sz="1600" dirty="0">
              <a:solidFill>
                <a:schemeClr val="tx1"/>
              </a:solidFill>
            </a:endParaRPr>
          </a:p>
        </p:txBody>
      </p:sp>
      <p:sp>
        <p:nvSpPr>
          <p:cNvPr id="11" name="正方形/長方形 10"/>
          <p:cNvSpPr/>
          <p:nvPr/>
        </p:nvSpPr>
        <p:spPr>
          <a:xfrm>
            <a:off x="7236296" y="4077072"/>
            <a:ext cx="1800200" cy="1296144"/>
          </a:xfrm>
          <a:prstGeom prst="rect">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smtClean="0">
                <a:solidFill>
                  <a:schemeClr val="tx1"/>
                </a:solidFill>
              </a:rPr>
              <a:t>＊顔のみえる関係づくり</a:t>
            </a:r>
            <a:endParaRPr kumimoji="1" lang="ja-JP" altLang="en-US" sz="1600" dirty="0">
              <a:solidFill>
                <a:schemeClr val="tx1"/>
              </a:solidFill>
            </a:endParaRPr>
          </a:p>
        </p:txBody>
      </p:sp>
      <p:sp>
        <p:nvSpPr>
          <p:cNvPr id="12" name="正方形/長方形 11"/>
          <p:cNvSpPr/>
          <p:nvPr/>
        </p:nvSpPr>
        <p:spPr>
          <a:xfrm>
            <a:off x="4572000" y="5445224"/>
            <a:ext cx="914400" cy="1296144"/>
          </a:xfrm>
          <a:prstGeom prst="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保健所</a:t>
            </a:r>
            <a:endParaRPr kumimoji="1" lang="ja-JP" altLang="en-US" sz="1600" dirty="0">
              <a:solidFill>
                <a:schemeClr val="tx1"/>
              </a:solidFill>
            </a:endParaRPr>
          </a:p>
        </p:txBody>
      </p:sp>
      <p:sp>
        <p:nvSpPr>
          <p:cNvPr id="13" name="正方形/長方形 12"/>
          <p:cNvSpPr/>
          <p:nvPr/>
        </p:nvSpPr>
        <p:spPr>
          <a:xfrm>
            <a:off x="5580112" y="5445224"/>
            <a:ext cx="1584176" cy="1296144"/>
          </a:xfrm>
          <a:prstGeom prst="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現場担当者</a:t>
            </a:r>
            <a:endParaRPr kumimoji="1" lang="ja-JP" altLang="en-US" sz="1600" dirty="0">
              <a:solidFill>
                <a:schemeClr val="tx1"/>
              </a:solidFill>
            </a:endParaRPr>
          </a:p>
        </p:txBody>
      </p:sp>
      <p:sp>
        <p:nvSpPr>
          <p:cNvPr id="14" name="正方形/長方形 13"/>
          <p:cNvSpPr/>
          <p:nvPr/>
        </p:nvSpPr>
        <p:spPr>
          <a:xfrm>
            <a:off x="7236296" y="5445224"/>
            <a:ext cx="1800200" cy="1296144"/>
          </a:xfrm>
          <a:prstGeom prst="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smtClean="0">
                <a:solidFill>
                  <a:schemeClr val="tx1"/>
                </a:solidFill>
              </a:rPr>
              <a:t>＊課題整理と考え方の発信</a:t>
            </a:r>
            <a:endParaRPr kumimoji="1" lang="ja-JP" altLang="en-US" sz="1600" dirty="0">
              <a:solidFill>
                <a:schemeClr val="tx1"/>
              </a:solidFill>
            </a:endParaRPr>
          </a:p>
        </p:txBody>
      </p:sp>
      <p:sp>
        <p:nvSpPr>
          <p:cNvPr id="15" name="正方形/長方形 14"/>
          <p:cNvSpPr/>
          <p:nvPr/>
        </p:nvSpPr>
        <p:spPr>
          <a:xfrm>
            <a:off x="4572000" y="1268760"/>
            <a:ext cx="914400" cy="360040"/>
          </a:xfrm>
          <a:prstGeom prst="rect">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主体</a:t>
            </a:r>
            <a:endParaRPr kumimoji="1" lang="ja-JP" altLang="en-US" sz="1600" dirty="0">
              <a:solidFill>
                <a:schemeClr val="tx1"/>
              </a:solidFill>
            </a:endParaRPr>
          </a:p>
        </p:txBody>
      </p:sp>
      <p:sp>
        <p:nvSpPr>
          <p:cNvPr id="16" name="正方形/長方形 15"/>
          <p:cNvSpPr/>
          <p:nvPr/>
        </p:nvSpPr>
        <p:spPr>
          <a:xfrm>
            <a:off x="5580112" y="1268760"/>
            <a:ext cx="1584176" cy="360040"/>
          </a:xfrm>
          <a:prstGeom prst="rect">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rPr>
              <a:t>対　象</a:t>
            </a:r>
            <a:endParaRPr kumimoji="1" lang="ja-JP" altLang="en-US" sz="1600" dirty="0">
              <a:solidFill>
                <a:schemeClr val="tx1"/>
              </a:solidFill>
            </a:endParaRPr>
          </a:p>
        </p:txBody>
      </p:sp>
      <p:sp>
        <p:nvSpPr>
          <p:cNvPr id="17" name="正方形/長方形 16"/>
          <p:cNvSpPr/>
          <p:nvPr/>
        </p:nvSpPr>
        <p:spPr>
          <a:xfrm>
            <a:off x="7236296" y="1268760"/>
            <a:ext cx="1800200" cy="360040"/>
          </a:xfrm>
          <a:prstGeom prst="rect">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600" dirty="0" smtClean="0">
              <a:solidFill>
                <a:schemeClr val="tx1"/>
              </a:solidFill>
            </a:endParaRPr>
          </a:p>
          <a:p>
            <a:pPr algn="ctr"/>
            <a:r>
              <a:rPr kumimoji="1" lang="ja-JP" altLang="en-US" sz="1600" dirty="0" smtClean="0">
                <a:solidFill>
                  <a:schemeClr val="tx1"/>
                </a:solidFill>
              </a:rPr>
              <a:t>内　容</a:t>
            </a:r>
            <a:endParaRPr kumimoji="1" lang="en-US" altLang="ja-JP" sz="1600" dirty="0" smtClean="0">
              <a:solidFill>
                <a:schemeClr val="tx1"/>
              </a:solidFill>
            </a:endParaRPr>
          </a:p>
          <a:p>
            <a:pPr algn="ctr"/>
            <a:endParaRPr kumimoji="1" lang="ja-JP" altLang="en-US" sz="1600" dirty="0">
              <a:solidFill>
                <a:schemeClr val="tx1"/>
              </a:solidFill>
            </a:endParaRPr>
          </a:p>
        </p:txBody>
      </p:sp>
      <p:sp>
        <p:nvSpPr>
          <p:cNvPr id="18" name="右中かっこ 17"/>
          <p:cNvSpPr/>
          <p:nvPr/>
        </p:nvSpPr>
        <p:spPr>
          <a:xfrm>
            <a:off x="3275856" y="1412776"/>
            <a:ext cx="360040" cy="2520280"/>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 name="右中かっこ 18"/>
          <p:cNvSpPr/>
          <p:nvPr/>
        </p:nvSpPr>
        <p:spPr>
          <a:xfrm>
            <a:off x="3635896" y="4077072"/>
            <a:ext cx="360040" cy="1296144"/>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 name="右中かっこ 19"/>
          <p:cNvSpPr/>
          <p:nvPr/>
        </p:nvSpPr>
        <p:spPr>
          <a:xfrm>
            <a:off x="3923928" y="5445224"/>
            <a:ext cx="360040" cy="1296144"/>
          </a:xfrm>
          <a:prstGeom prst="rightBrace">
            <a:avLst>
              <a:gd name="adj1" fmla="val 8333"/>
              <a:gd name="adj2" fmla="val 5000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 name="テキスト ボックス 20"/>
          <p:cNvSpPr txBox="1"/>
          <p:nvPr/>
        </p:nvSpPr>
        <p:spPr>
          <a:xfrm>
            <a:off x="3707904" y="2524834"/>
            <a:ext cx="832279" cy="400110"/>
          </a:xfrm>
          <a:prstGeom prst="rect">
            <a:avLst/>
          </a:prstGeom>
          <a:noFill/>
        </p:spPr>
        <p:txBody>
          <a:bodyPr wrap="none" rtlCol="0">
            <a:spAutoFit/>
          </a:bodyPr>
          <a:lstStyle/>
          <a:p>
            <a:r>
              <a:rPr kumimoji="1" lang="en-US" altLang="ja-JP" sz="2000" b="1" smtClean="0"/>
              <a:t>Ⅰ</a:t>
            </a:r>
            <a:r>
              <a:rPr kumimoji="1" lang="ja-JP" altLang="en-US" sz="2000" b="1" dirty="0" smtClean="0"/>
              <a:t>・・・</a:t>
            </a:r>
            <a:endParaRPr kumimoji="1" lang="ja-JP" altLang="en-US" sz="2000" b="1" dirty="0"/>
          </a:p>
        </p:txBody>
      </p:sp>
      <p:sp>
        <p:nvSpPr>
          <p:cNvPr id="22" name="テキスト ボックス 21"/>
          <p:cNvSpPr txBox="1"/>
          <p:nvPr/>
        </p:nvSpPr>
        <p:spPr>
          <a:xfrm>
            <a:off x="3923928" y="4509120"/>
            <a:ext cx="702436" cy="400110"/>
          </a:xfrm>
          <a:prstGeom prst="rect">
            <a:avLst/>
          </a:prstGeom>
          <a:noFill/>
        </p:spPr>
        <p:txBody>
          <a:bodyPr wrap="none" rtlCol="0">
            <a:spAutoFit/>
          </a:bodyPr>
          <a:lstStyle/>
          <a:p>
            <a:r>
              <a:rPr kumimoji="1" lang="en-US" altLang="ja-JP" sz="2000" b="1" dirty="0" smtClean="0"/>
              <a:t>Ⅱ</a:t>
            </a:r>
            <a:r>
              <a:rPr kumimoji="1" lang="ja-JP" altLang="en-US" sz="2000" b="1" dirty="0" smtClean="0"/>
              <a:t>・・</a:t>
            </a:r>
            <a:endParaRPr kumimoji="1" lang="ja-JP" altLang="en-US" sz="2000" b="1" dirty="0"/>
          </a:p>
        </p:txBody>
      </p:sp>
      <p:sp>
        <p:nvSpPr>
          <p:cNvPr id="23" name="テキスト ボックス 22"/>
          <p:cNvSpPr txBox="1"/>
          <p:nvPr/>
        </p:nvSpPr>
        <p:spPr>
          <a:xfrm>
            <a:off x="4201258" y="5877272"/>
            <a:ext cx="442750" cy="400110"/>
          </a:xfrm>
          <a:prstGeom prst="rect">
            <a:avLst/>
          </a:prstGeom>
          <a:noFill/>
        </p:spPr>
        <p:txBody>
          <a:bodyPr wrap="none" rtlCol="0">
            <a:spAutoFit/>
          </a:bodyPr>
          <a:lstStyle/>
          <a:p>
            <a:r>
              <a:rPr kumimoji="1" lang="en-US" altLang="ja-JP" sz="2000" b="1" dirty="0" smtClean="0"/>
              <a:t>Ⅲ</a:t>
            </a:r>
            <a:endParaRPr kumimoji="1" lang="ja-JP" altLang="en-US" sz="2000" b="1" dirty="0"/>
          </a:p>
        </p:txBody>
      </p:sp>
      <p:sp>
        <p:nvSpPr>
          <p:cNvPr id="27" name="角丸四角形 26"/>
          <p:cNvSpPr/>
          <p:nvPr/>
        </p:nvSpPr>
        <p:spPr>
          <a:xfrm>
            <a:off x="1259632" y="3068960"/>
            <a:ext cx="6336704" cy="1532334"/>
          </a:xfrm>
          <a:prstGeom prst="roundRect">
            <a:avLst/>
          </a:prstGeom>
          <a:solidFill>
            <a:schemeClr val="accent6">
              <a:lumMod val="20000"/>
              <a:lumOff val="80000"/>
            </a:schemeClr>
          </a:solidFill>
          <a:ln w="50800">
            <a:solidFill>
              <a:schemeClr val="accent6">
                <a:lumMod val="75000"/>
              </a:schemeClr>
            </a:solidFill>
            <a:prstDash val="sysDot"/>
          </a:ln>
        </p:spPr>
        <p:txBody>
          <a:bodyPr wrap="square" rtlCol="0" anchor="ctr">
            <a:spAutoFit/>
          </a:bodyPr>
          <a:lstStyle/>
          <a:p>
            <a:pPr algn="ctr" fontAlgn="auto">
              <a:spcBef>
                <a:spcPts val="0"/>
              </a:spcBef>
              <a:spcAft>
                <a:spcPts val="0"/>
              </a:spcAft>
            </a:pPr>
            <a:r>
              <a:rPr lang="ja-JP" altLang="en-US" sz="2800" b="1" dirty="0" smtClean="0">
                <a:ln w="17780" cmpd="sng">
                  <a:solidFill>
                    <a:schemeClr val="accent1">
                      <a:tint val="3000"/>
                    </a:schemeClr>
                  </a:solidFill>
                  <a:prstDash val="solid"/>
                  <a:miter lim="800000"/>
                </a:ln>
                <a:solidFill>
                  <a:schemeClr val="accent6">
                    <a:lumMod val="75000"/>
                  </a:schemeClr>
                </a:solidFill>
                <a:effectLst>
                  <a:outerShdw blurRad="38100" dist="38100" dir="2700000" algn="tl">
                    <a:srgbClr val="000000">
                      <a:alpha val="43137"/>
                    </a:srgbClr>
                  </a:outerShdw>
                </a:effectLst>
                <a:latin typeface="AR P丸ゴシック体M" pitchFamily="50" charset="-128"/>
                <a:ea typeface="AR P丸ゴシック体M" pitchFamily="50" charset="-128"/>
              </a:rPr>
              <a:t>「関係機関の長」と</a:t>
            </a:r>
            <a:endParaRPr lang="en-US" altLang="ja-JP" sz="2800" b="1" dirty="0" smtClean="0">
              <a:ln w="17780" cmpd="sng">
                <a:solidFill>
                  <a:schemeClr val="accent1">
                    <a:tint val="3000"/>
                  </a:schemeClr>
                </a:solidFill>
                <a:prstDash val="solid"/>
                <a:miter lim="800000"/>
              </a:ln>
              <a:solidFill>
                <a:schemeClr val="accent6">
                  <a:lumMod val="75000"/>
                </a:schemeClr>
              </a:solidFill>
              <a:effectLst>
                <a:outerShdw blurRad="38100" dist="38100" dir="2700000" algn="tl">
                  <a:srgbClr val="000000">
                    <a:alpha val="43137"/>
                  </a:srgbClr>
                </a:outerShdw>
              </a:effectLst>
              <a:latin typeface="AR P丸ゴシック体M" pitchFamily="50" charset="-128"/>
              <a:ea typeface="AR P丸ゴシック体M" pitchFamily="50" charset="-128"/>
            </a:endParaRPr>
          </a:p>
          <a:p>
            <a:pPr algn="ctr" fontAlgn="auto">
              <a:spcBef>
                <a:spcPts val="0"/>
              </a:spcBef>
              <a:spcAft>
                <a:spcPts val="0"/>
              </a:spcAft>
            </a:pPr>
            <a:r>
              <a:rPr lang="ja-JP" altLang="en-US" sz="2800" b="1" dirty="0" smtClean="0">
                <a:ln w="17780" cmpd="sng">
                  <a:solidFill>
                    <a:schemeClr val="accent1">
                      <a:tint val="3000"/>
                    </a:schemeClr>
                  </a:solidFill>
                  <a:prstDash val="solid"/>
                  <a:miter lim="800000"/>
                </a:ln>
                <a:solidFill>
                  <a:schemeClr val="accent6">
                    <a:lumMod val="75000"/>
                  </a:schemeClr>
                </a:solidFill>
                <a:effectLst>
                  <a:outerShdw blurRad="38100" dist="38100" dir="2700000" algn="tl">
                    <a:srgbClr val="000000">
                      <a:alpha val="43137"/>
                    </a:srgbClr>
                  </a:outerShdw>
                </a:effectLst>
                <a:latin typeface="AR P丸ゴシック体M" pitchFamily="50" charset="-128"/>
                <a:ea typeface="AR P丸ゴシック体M" pitchFamily="50" charset="-128"/>
              </a:rPr>
              <a:t>「現場の実務者＝使ってくれる人」</a:t>
            </a:r>
            <a:endParaRPr lang="en-US" altLang="ja-JP" sz="2800" b="1" dirty="0" smtClean="0">
              <a:ln w="17780" cmpd="sng">
                <a:solidFill>
                  <a:schemeClr val="accent1">
                    <a:tint val="3000"/>
                  </a:schemeClr>
                </a:solidFill>
                <a:prstDash val="solid"/>
                <a:miter lim="800000"/>
              </a:ln>
              <a:solidFill>
                <a:schemeClr val="accent6">
                  <a:lumMod val="75000"/>
                </a:schemeClr>
              </a:solidFill>
              <a:effectLst>
                <a:outerShdw blurRad="38100" dist="38100" dir="2700000" algn="tl">
                  <a:srgbClr val="000000">
                    <a:alpha val="43137"/>
                  </a:srgbClr>
                </a:outerShdw>
              </a:effectLst>
              <a:latin typeface="AR P丸ゴシック体M" pitchFamily="50" charset="-128"/>
              <a:ea typeface="AR P丸ゴシック体M" pitchFamily="50" charset="-128"/>
            </a:endParaRPr>
          </a:p>
          <a:p>
            <a:pPr algn="ctr" fontAlgn="auto">
              <a:spcBef>
                <a:spcPts val="0"/>
              </a:spcBef>
              <a:spcAft>
                <a:spcPts val="0"/>
              </a:spcAft>
            </a:pPr>
            <a:r>
              <a:rPr lang="ja-JP" altLang="en-US" sz="2800" b="1" dirty="0" smtClean="0">
                <a:ln w="17780" cmpd="sng">
                  <a:solidFill>
                    <a:schemeClr val="accent1">
                      <a:tint val="3000"/>
                    </a:schemeClr>
                  </a:solidFill>
                  <a:prstDash val="solid"/>
                  <a:miter lim="800000"/>
                </a:ln>
                <a:solidFill>
                  <a:schemeClr val="accent6">
                    <a:lumMod val="75000"/>
                  </a:schemeClr>
                </a:solidFill>
                <a:effectLst>
                  <a:outerShdw blurRad="38100" dist="38100" dir="2700000" algn="tl">
                    <a:srgbClr val="000000">
                      <a:alpha val="43137"/>
                    </a:srgbClr>
                  </a:outerShdw>
                </a:effectLst>
                <a:latin typeface="AR P丸ゴシック体M" pitchFamily="50" charset="-128"/>
                <a:ea typeface="AR P丸ゴシック体M" pitchFamily="50" charset="-128"/>
              </a:rPr>
              <a:t>両輪で検討</a:t>
            </a:r>
            <a:endParaRPr kumimoji="1" lang="ja-JP" altLang="en-US" sz="2800" b="1" dirty="0" smtClean="0">
              <a:ln w="17780" cmpd="sng">
                <a:solidFill>
                  <a:schemeClr val="accent1">
                    <a:tint val="3000"/>
                  </a:schemeClr>
                </a:solidFill>
                <a:prstDash val="solid"/>
                <a:miter lim="800000"/>
              </a:ln>
              <a:solidFill>
                <a:schemeClr val="accent6">
                  <a:lumMod val="75000"/>
                </a:schemeClr>
              </a:solidFill>
              <a:effectLst>
                <a:outerShdw blurRad="38100" dist="38100" dir="2700000" algn="tl">
                  <a:srgbClr val="000000">
                    <a:alpha val="43137"/>
                  </a:srgbClr>
                </a:outerShdw>
              </a:effectLst>
              <a:latin typeface="AR P丸ゴシック体M" pitchFamily="50" charset="-128"/>
              <a:ea typeface="AR P丸ゴシック体M" pitchFamily="50" charset="-128"/>
            </a:endParaRPr>
          </a:p>
        </p:txBody>
      </p:sp>
    </p:spTree>
    <p:extLst>
      <p:ext uri="{BB962C8B-B14F-4D97-AF65-F5344CB8AC3E}">
        <p14:creationId xmlns:p14="http://schemas.microsoft.com/office/powerpoint/2010/main" val="19640838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9|3.5|3.4"/>
</p:tagLst>
</file>

<file path=ppt/tags/tag2.xml><?xml version="1.0" encoding="utf-8"?>
<p:tagLst xmlns:a="http://schemas.openxmlformats.org/drawingml/2006/main" xmlns:r="http://schemas.openxmlformats.org/officeDocument/2006/relationships" xmlns:p="http://schemas.openxmlformats.org/presentationml/2006/main">
  <p:tag name="TIMING" val="|4.1|2.5|3.6|6.3|3.1|1.9"/>
</p:tagLst>
</file>

<file path=ppt/tags/tag3.xml><?xml version="1.0" encoding="utf-8"?>
<p:tagLst xmlns:a="http://schemas.openxmlformats.org/drawingml/2006/main" xmlns:r="http://schemas.openxmlformats.org/officeDocument/2006/relationships" xmlns:p="http://schemas.openxmlformats.org/presentationml/2006/main">
  <p:tag name="TIMING" val="|6.9|5.3|1.1|0.9|1.5|1.2"/>
</p:tagLst>
</file>

<file path=ppt/theme/theme1.xml><?xml version="1.0" encoding="utf-8"?>
<a:theme xmlns:a="http://schemas.openxmlformats.org/drawingml/2006/main" name="テーマ1">
  <a:themeElements>
    <a:clrScheme name="Serenity_16x9">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Serenity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1474</TotalTime>
  <Words>2352</Words>
  <Application>Microsoft Office PowerPoint</Application>
  <PresentationFormat>画面に合わせる (4:3)</PresentationFormat>
  <Paragraphs>686</Paragraphs>
  <Slides>51</Slides>
  <Notes>51</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51</vt:i4>
      </vt:variant>
    </vt:vector>
  </HeadingPairs>
  <TitlesOfParts>
    <vt:vector size="53" baseType="lpstr">
      <vt:lpstr>テーマ1</vt:lpstr>
      <vt:lpstr>Acrobat Document</vt:lpstr>
      <vt:lpstr>患者さんを中心とした、多職種協働の中で</vt:lpstr>
      <vt:lpstr>丸山薬局の紹介</vt:lpstr>
      <vt:lpstr>チーム永源寺</vt:lpstr>
      <vt:lpstr>PowerPoint プレゼンテーション</vt:lpstr>
      <vt:lpstr>チーム永源寺(朝日新聞)</vt:lpstr>
      <vt:lpstr>チーム永源寺 　(三方よし研究会)</vt:lpstr>
      <vt:lpstr>チーム永源寺 　(三方よし研究会・当番反省会)</vt:lpstr>
      <vt:lpstr>三方よし研究会</vt:lpstr>
      <vt:lpstr>PowerPoint プレゼンテーション</vt:lpstr>
      <vt:lpstr>「三方よし」って？</vt:lpstr>
      <vt:lpstr>三方よし研究会</vt:lpstr>
      <vt:lpstr>三方よし研究会</vt:lpstr>
      <vt:lpstr>三方よし研究会 （東近江地域医療連携ネットワーク構築）</vt:lpstr>
      <vt:lpstr>PowerPoint プレゼンテーション</vt:lpstr>
      <vt:lpstr>PowerPoint プレゼンテーション</vt:lpstr>
      <vt:lpstr>三方よし研究会</vt:lpstr>
      <vt:lpstr>～ツールはパス*つなぎは足と顔～</vt:lpstr>
      <vt:lpstr>PowerPoint プレゼンテーション</vt:lpstr>
      <vt:lpstr>PowerPoint プレゼンテーション</vt:lpstr>
      <vt:lpstr>三方よし研究会（番外）</vt:lpstr>
      <vt:lpstr>三方よし研究会（番外）</vt:lpstr>
      <vt:lpstr>三方よし研究会（番外）</vt:lpstr>
      <vt:lpstr>三方よし研究会（番外）</vt:lpstr>
      <vt:lpstr>三方よしメーリングリスト</vt:lpstr>
      <vt:lpstr>三方よし通信</vt:lpstr>
      <vt:lpstr>三方よし研究会から見えてきた課題</vt:lpstr>
      <vt:lpstr>PowerPoint プレゼンテーション</vt:lpstr>
      <vt:lpstr>PowerPoint プレゼンテーション</vt:lpstr>
      <vt:lpstr>PowerPoint プレゼンテーション</vt:lpstr>
      <vt:lpstr>東近江地域が目指す 地域医療福祉実現のために</vt:lpstr>
      <vt:lpstr>東近江地域が目指す 地域医療福祉実現のために</vt:lpstr>
      <vt:lpstr>PowerPoint プレゼンテーション</vt:lpstr>
      <vt:lpstr>PowerPoint プレゼンテーション</vt:lpstr>
      <vt:lpstr>PowerPoint プレゼンテーション</vt:lpstr>
      <vt:lpstr>三方よし研究会</vt:lpstr>
      <vt:lpstr>地域薬剤師会の取り組み</vt:lpstr>
      <vt:lpstr>PowerPoint プレゼンテーション</vt:lpstr>
      <vt:lpstr>在宅での生活を可能にするため 地域薬局・薬剤師に出来ること</vt:lpstr>
      <vt:lpstr>住み慣れた家での暮らし　①</vt:lpstr>
      <vt:lpstr>住み慣れた家での暮らし　②</vt:lpstr>
      <vt:lpstr>服薬支援</vt:lpstr>
      <vt:lpstr>施設への関わり</vt:lpstr>
      <vt:lpstr>携帯型クリーンベンチを活用した 在宅中心静脈栄養輸液の無菌調製</vt:lpstr>
      <vt:lpstr>地域薬局が関わることで 在宅療養が可能となった地域住民</vt:lpstr>
      <vt:lpstr>終末期における疼痛緩和ケア</vt:lpstr>
      <vt:lpstr>褥瘡ケア</vt:lpstr>
      <vt:lpstr>薬局内風景</vt:lpstr>
      <vt:lpstr>管理栄養士による栄養相談</vt:lpstr>
      <vt:lpstr>おくすり手帳</vt:lpstr>
      <vt:lpstr>サービス担当者会議</vt:lpstr>
      <vt:lpstr>PowerPoint プレゼンテーション</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誰もが安心して、いきいきと暮らすために</dc:title>
  <dc:creator>kazumi</dc:creator>
  <cp:lastModifiedBy>fmvuser</cp:lastModifiedBy>
  <cp:revision>145</cp:revision>
  <dcterms:created xsi:type="dcterms:W3CDTF">2013-01-21T18:39:28Z</dcterms:created>
  <dcterms:modified xsi:type="dcterms:W3CDTF">2014-07-16T18:25:44Z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TC100775751041</vt:lpwstr>
  </property>
</Properties>
</file>