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25" r:id="rId3"/>
    <p:sldId id="326" r:id="rId4"/>
    <p:sldId id="297" r:id="rId5"/>
    <p:sldId id="308" r:id="rId6"/>
    <p:sldId id="346" r:id="rId7"/>
    <p:sldId id="309" r:id="rId8"/>
    <p:sldId id="347" r:id="rId9"/>
    <p:sldId id="288" r:id="rId10"/>
    <p:sldId id="328" r:id="rId11"/>
    <p:sldId id="290" r:id="rId12"/>
    <p:sldId id="289" r:id="rId13"/>
    <p:sldId id="295" r:id="rId14"/>
    <p:sldId id="321" r:id="rId15"/>
    <p:sldId id="343" r:id="rId16"/>
    <p:sldId id="323" r:id="rId17"/>
    <p:sldId id="332" r:id="rId18"/>
    <p:sldId id="291" r:id="rId19"/>
    <p:sldId id="292" r:id="rId20"/>
    <p:sldId id="348" r:id="rId21"/>
    <p:sldId id="322" r:id="rId22"/>
    <p:sldId id="329" r:id="rId23"/>
    <p:sldId id="340" r:id="rId24"/>
    <p:sldId id="330" r:id="rId25"/>
    <p:sldId id="298" r:id="rId26"/>
    <p:sldId id="345" r:id="rId27"/>
    <p:sldId id="294" r:id="rId28"/>
    <p:sldId id="331" r:id="rId29"/>
    <p:sldId id="311" r:id="rId30"/>
    <p:sldId id="339" r:id="rId31"/>
    <p:sldId id="313" r:id="rId32"/>
    <p:sldId id="314" r:id="rId33"/>
    <p:sldId id="316" r:id="rId34"/>
    <p:sldId id="344" r:id="rId35"/>
    <p:sldId id="342" r:id="rId36"/>
    <p:sldId id="341" r:id="rId37"/>
    <p:sldId id="285" r:id="rId3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00FF"/>
    <a:srgbClr val="0033CC"/>
    <a:srgbClr val="FF99FF"/>
    <a:srgbClr val="000000"/>
    <a:srgbClr val="FF9900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5" autoAdjust="0"/>
    <p:restoredTop sz="94660"/>
  </p:normalViewPr>
  <p:slideViewPr>
    <p:cSldViewPr>
      <p:cViewPr>
        <p:scale>
          <a:sx n="60" d="100"/>
          <a:sy n="60" d="100"/>
        </p:scale>
        <p:origin x="-3024" y="-14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2D31-B772-481D-B8A7-8A880AFE9B53}" type="datetimeFigureOut">
              <a:rPr kumimoji="1" lang="ja-JP" altLang="en-US" smtClean="0"/>
              <a:t>14/06/04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1A5F-053E-4D23-B826-0B31DDB04F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2D31-B772-481D-B8A7-8A880AFE9B53}" type="datetimeFigureOut">
              <a:rPr kumimoji="1" lang="ja-JP" altLang="en-US" smtClean="0"/>
              <a:t>14/06/04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1A5F-053E-4D23-B826-0B31DDB04F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2D31-B772-481D-B8A7-8A880AFE9B53}" type="datetimeFigureOut">
              <a:rPr kumimoji="1" lang="ja-JP" altLang="en-US" smtClean="0"/>
              <a:t>14/06/04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1A5F-053E-4D23-B826-0B31DDB04F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2D31-B772-481D-B8A7-8A880AFE9B53}" type="datetimeFigureOut">
              <a:rPr kumimoji="1" lang="ja-JP" altLang="en-US" smtClean="0"/>
              <a:t>14/06/04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1A5F-053E-4D23-B826-0B31DDB04F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2D31-B772-481D-B8A7-8A880AFE9B53}" type="datetimeFigureOut">
              <a:rPr kumimoji="1" lang="ja-JP" altLang="en-US" smtClean="0"/>
              <a:t>14/06/04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1A5F-053E-4D23-B826-0B31DDB04F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2D31-B772-481D-B8A7-8A880AFE9B53}" type="datetimeFigureOut">
              <a:rPr kumimoji="1" lang="ja-JP" altLang="en-US" smtClean="0"/>
              <a:t>14/06/04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1A5F-053E-4D23-B826-0B31DDB04F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2D31-B772-481D-B8A7-8A880AFE9B53}" type="datetimeFigureOut">
              <a:rPr kumimoji="1" lang="ja-JP" altLang="en-US" smtClean="0"/>
              <a:t>14/06/04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1A5F-053E-4D23-B826-0B31DDB04F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2D31-B772-481D-B8A7-8A880AFE9B53}" type="datetimeFigureOut">
              <a:rPr kumimoji="1" lang="ja-JP" altLang="en-US" smtClean="0"/>
              <a:t>14/06/04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1A5F-053E-4D23-B826-0B31DDB04F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2D31-B772-481D-B8A7-8A880AFE9B53}" type="datetimeFigureOut">
              <a:rPr kumimoji="1" lang="ja-JP" altLang="en-US" smtClean="0"/>
              <a:t>14/06/04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1A5F-053E-4D23-B826-0B31DDB04F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2D31-B772-481D-B8A7-8A880AFE9B53}" type="datetimeFigureOut">
              <a:rPr kumimoji="1" lang="ja-JP" altLang="en-US" smtClean="0"/>
              <a:t>14/06/04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1A5F-053E-4D23-B826-0B31DDB04F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2D31-B772-481D-B8A7-8A880AFE9B53}" type="datetimeFigureOut">
              <a:rPr kumimoji="1" lang="ja-JP" altLang="en-US" smtClean="0"/>
              <a:t>14/06/04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1A5F-053E-4D23-B826-0B31DDB04F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B772D31-B772-481D-B8A7-8A880AFE9B53}" type="datetimeFigureOut">
              <a:rPr kumimoji="1" lang="ja-JP" altLang="en-US" smtClean="0"/>
              <a:t>14/06/04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5501A5F-053E-4D23-B826-0B31DDB04F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kumimoji="1"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5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21.wmf"/><Relationship Id="rId5" Type="http://schemas.openxmlformats.org/officeDocument/2006/relationships/image" Target="../media/image23.wmf"/><Relationship Id="rId6" Type="http://schemas.openxmlformats.org/officeDocument/2006/relationships/image" Target="../media/image24.wmf"/><Relationship Id="rId7" Type="http://schemas.openxmlformats.org/officeDocument/2006/relationships/image" Target="../media/image25.wmf"/><Relationship Id="rId8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138864" cy="2822153"/>
          </a:xfrm>
        </p:spPr>
        <p:txBody>
          <a:bodyPr/>
          <a:lstStyle/>
          <a:p>
            <a:pPr algn="ctr"/>
            <a:r>
              <a:rPr lang="ja-JP" altLang="en-US" sz="4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小規模多機能型ポジティブ介護</a:t>
            </a:r>
            <a:r>
              <a:rPr lang="en-US" altLang="ja-JP" sz="4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sz="4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en-US" altLang="ja-JP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×</a:t>
            </a:r>
            <a:br>
              <a:rPr lang="en-US" altLang="ja-JP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4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リハビリテーション</a:t>
            </a:r>
            <a:endParaRPr kumimoji="1" lang="ja-JP" altLang="en-US" sz="48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47664" y="4581128"/>
            <a:ext cx="7128792" cy="1944216"/>
          </a:xfrm>
        </p:spPr>
        <p:txBody>
          <a:bodyPr>
            <a:noAutofit/>
          </a:bodyPr>
          <a:lstStyle/>
          <a:p>
            <a:r>
              <a:rPr lang="ja-JP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有限会社ナースケアー</a:t>
            </a:r>
            <a:endParaRPr lang="en-US" altLang="ja-JP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小規模多機能型居宅介護</a:t>
            </a:r>
            <a:r>
              <a:rPr lang="en-US" altLang="ja-JP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絆</a:t>
            </a:r>
            <a:r>
              <a:rPr lang="en-US" altLang="ja-JP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代表者・管理者</a:t>
            </a:r>
            <a:endParaRPr lang="en-US" altLang="ja-JP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　　　　</a:t>
            </a:r>
            <a:r>
              <a:rPr lang="ja-JP" altLang="ja-JP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理学療法士　 菅原 健介</a:t>
            </a:r>
            <a:endParaRPr lang="en-US" altLang="ja-JP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 bwMode="auto">
          <a:xfrm>
            <a:off x="7020272" y="6349697"/>
            <a:ext cx="1944216" cy="508301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545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図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5426"/>
            <a:ext cx="8390098" cy="629257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円形吹き出し 5"/>
          <p:cNvSpPr/>
          <p:nvPr/>
        </p:nvSpPr>
        <p:spPr>
          <a:xfrm>
            <a:off x="0" y="2636912"/>
            <a:ext cx="3239840" cy="1511300"/>
          </a:xfrm>
          <a:prstGeom prst="wedgeEllipseCallout">
            <a:avLst>
              <a:gd name="adj1" fmla="val 83645"/>
              <a:gd name="adj2" fmla="val -546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ピザを</a:t>
            </a:r>
            <a:r>
              <a:rPr lang="en-US" altLang="ja-JP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作りたい！</a:t>
            </a:r>
          </a:p>
        </p:txBody>
      </p:sp>
    </p:spTree>
    <p:extLst>
      <p:ext uri="{BB962C8B-B14F-4D97-AF65-F5344CB8AC3E}">
        <p14:creationId xmlns:p14="http://schemas.microsoft.com/office/powerpoint/2010/main" val="357683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/>
          <p:cNvCxnSpPr/>
          <p:nvPr/>
        </p:nvCxnSpPr>
        <p:spPr>
          <a:xfrm>
            <a:off x="2956293" y="1252307"/>
            <a:ext cx="576064" cy="0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コンテンツ プレースホルダー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0579"/>
            <a:ext cx="8649895" cy="648742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円形吹き出し 1"/>
          <p:cNvSpPr/>
          <p:nvPr/>
        </p:nvSpPr>
        <p:spPr>
          <a:xfrm>
            <a:off x="1259632" y="980728"/>
            <a:ext cx="3636020" cy="1511300"/>
          </a:xfrm>
          <a:prstGeom prst="wedgeEllipseCallout">
            <a:avLst>
              <a:gd name="adj1" fmla="val 63200"/>
              <a:gd name="adj2" fmla="val 214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ハンバーグを</a:t>
            </a:r>
            <a:r>
              <a:rPr lang="en-US" altLang="ja-JP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作りたい！</a:t>
            </a:r>
          </a:p>
        </p:txBody>
      </p:sp>
    </p:spTree>
    <p:extLst>
      <p:ext uri="{BB962C8B-B14F-4D97-AF65-F5344CB8AC3E}">
        <p14:creationId xmlns:p14="http://schemas.microsoft.com/office/powerpoint/2010/main" val="223561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pPr eaLnBrk="1" hangingPunct="1"/>
            <a:endParaRPr lang="ja-JP" altLang="en-US" dirty="0" smtClean="0"/>
          </a:p>
        </p:txBody>
      </p:sp>
      <p:sp>
        <p:nvSpPr>
          <p:cNvPr id="12291" name="コンテンツ プレースホルダー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ja-JP" altLang="en-US" dirty="0" smtClean="0"/>
          </a:p>
        </p:txBody>
      </p:sp>
      <p:pic>
        <p:nvPicPr>
          <p:cNvPr id="12292" name="Picture 2" descr="C:\Users\cannus\Desktop\荻野シェフ２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32" t="13115" r="8965"/>
          <a:stretch>
            <a:fillRect/>
          </a:stretch>
        </p:blipFill>
        <p:spPr bwMode="auto">
          <a:xfrm>
            <a:off x="683568" y="431465"/>
            <a:ext cx="7920111" cy="630906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角丸四角形吹き出し 1"/>
          <p:cNvSpPr/>
          <p:nvPr/>
        </p:nvSpPr>
        <p:spPr>
          <a:xfrm>
            <a:off x="251520" y="3140968"/>
            <a:ext cx="3313112" cy="1200150"/>
          </a:xfrm>
          <a:prstGeom prst="wedgeRoundRectCallout">
            <a:avLst>
              <a:gd name="adj1" fmla="val 38498"/>
              <a:gd name="adj2" fmla="val -86093"/>
              <a:gd name="adj3" fmla="val 16667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俺はシェフだ！</a:t>
            </a:r>
          </a:p>
        </p:txBody>
      </p:sp>
      <p:sp>
        <p:nvSpPr>
          <p:cNvPr id="6" name="角丸四角形吹き出し 5"/>
          <p:cNvSpPr/>
          <p:nvPr/>
        </p:nvSpPr>
        <p:spPr>
          <a:xfrm>
            <a:off x="5508104" y="620688"/>
            <a:ext cx="2808312" cy="1080120"/>
          </a:xfrm>
          <a:prstGeom prst="wedgeRoundRectCallout">
            <a:avLst>
              <a:gd name="adj1" fmla="val 62315"/>
              <a:gd name="adj2" fmla="val 82168"/>
              <a:gd name="adj3" fmla="val 16667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僕もシェフに</a:t>
            </a:r>
            <a:r>
              <a:rPr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な</a:t>
            </a:r>
            <a:r>
              <a:rPr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りたい</a:t>
            </a:r>
            <a:r>
              <a:rPr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！</a:t>
            </a:r>
            <a:endParaRPr lang="en-US" altLang="ja-JP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defRPr/>
            </a:pPr>
            <a:r>
              <a:rPr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</a:t>
            </a:r>
            <a:r>
              <a:rPr lang="en-US" altLang="ja-JP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by</a:t>
            </a:r>
            <a:r>
              <a:rPr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マンションのこども）</a:t>
            </a:r>
            <a:endParaRPr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598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20880" cy="594066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角丸四角形吹き出し 2"/>
          <p:cNvSpPr/>
          <p:nvPr/>
        </p:nvSpPr>
        <p:spPr>
          <a:xfrm>
            <a:off x="971600" y="3861048"/>
            <a:ext cx="2952328" cy="1080120"/>
          </a:xfrm>
          <a:prstGeom prst="wedgeRoundRectCallout">
            <a:avLst>
              <a:gd name="adj1" fmla="val 38498"/>
              <a:gd name="adj2" fmla="val -86093"/>
              <a:gd name="adj3" fmla="val 16667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また作るよ！</a:t>
            </a:r>
            <a:endParaRPr lang="ja-JP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716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24665"/>
            <a:ext cx="5871784" cy="6432715"/>
          </a:xfrm>
          <a:effectLst>
            <a:softEdge rad="63500"/>
          </a:effectLst>
        </p:spPr>
      </p:pic>
      <p:sp>
        <p:nvSpPr>
          <p:cNvPr id="6" name="円形吹き出し 5"/>
          <p:cNvSpPr/>
          <p:nvPr/>
        </p:nvSpPr>
        <p:spPr>
          <a:xfrm>
            <a:off x="4572000" y="5157192"/>
            <a:ext cx="4392488" cy="1367284"/>
          </a:xfrm>
          <a:prstGeom prst="wedgeEllipseCallout">
            <a:avLst>
              <a:gd name="adj1" fmla="val -51240"/>
              <a:gd name="adj2" fmla="val 46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いきがいの支援</a:t>
            </a:r>
            <a:endParaRPr lang="ja-JP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804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P323003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4978"/>
            <a:ext cx="8532440" cy="639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2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96944" cy="6372708"/>
          </a:xfrm>
          <a:effectLst>
            <a:softEdge rad="63500"/>
          </a:effectLst>
        </p:spPr>
      </p:pic>
      <p:sp>
        <p:nvSpPr>
          <p:cNvPr id="5" name="円形吹き出し 4"/>
          <p:cNvSpPr/>
          <p:nvPr/>
        </p:nvSpPr>
        <p:spPr>
          <a:xfrm>
            <a:off x="6084168" y="5301208"/>
            <a:ext cx="2898039" cy="1367284"/>
          </a:xfrm>
          <a:prstGeom prst="wedgeEllipseCallout">
            <a:avLst>
              <a:gd name="adj1" fmla="val -51240"/>
              <a:gd name="adj2" fmla="val 46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要介護度</a:t>
            </a:r>
            <a:r>
              <a:rPr lang="en-US" altLang="ja-JP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5→4</a:t>
            </a: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へ</a:t>
            </a:r>
            <a:endParaRPr lang="ja-JP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629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457200" y="704851"/>
            <a:ext cx="8229600" cy="77993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sz="5400" dirty="0">
                <a:latin typeface="Constantia" charset="0"/>
                <a:ea typeface="HGP明朝E" charset="0"/>
                <a:cs typeface="HGP明朝E" charset="0"/>
              </a:rPr>
              <a:t/>
            </a:r>
            <a:br>
              <a:rPr lang="en-US" altLang="ja-JP" sz="5400" dirty="0">
                <a:latin typeface="Constantia" charset="0"/>
                <a:ea typeface="HGP明朝E" charset="0"/>
                <a:cs typeface="HGP明朝E" charset="0"/>
              </a:rPr>
            </a:br>
            <a:r>
              <a:rPr lang="en-US" altLang="ja-JP" sz="5400" dirty="0">
                <a:latin typeface="Constantia" charset="0"/>
                <a:ea typeface="HGP明朝E" charset="0"/>
                <a:cs typeface="HGP明朝E" charset="0"/>
              </a:rPr>
              <a:t/>
            </a:r>
            <a:br>
              <a:rPr lang="en-US" altLang="ja-JP" sz="5400" dirty="0">
                <a:latin typeface="Constantia" charset="0"/>
                <a:ea typeface="HGP明朝E" charset="0"/>
                <a:cs typeface="HGP明朝E" charset="0"/>
              </a:rPr>
            </a:br>
            <a:r>
              <a:rPr lang="en-US" altLang="ja-JP" sz="5400" dirty="0">
                <a:latin typeface="Constantia" charset="0"/>
                <a:ea typeface="HGP明朝E" charset="0"/>
                <a:cs typeface="HGP明朝E" charset="0"/>
              </a:rPr>
              <a:t/>
            </a:r>
            <a:br>
              <a:rPr lang="en-US" altLang="ja-JP" sz="5400" dirty="0">
                <a:latin typeface="Constantia" charset="0"/>
                <a:ea typeface="HGP明朝E" charset="0"/>
                <a:cs typeface="HGP明朝E" charset="0"/>
              </a:rPr>
            </a:br>
            <a:r>
              <a:rPr lang="ja-JP" altLang="en-US" sz="5400" dirty="0">
                <a:solidFill>
                  <a:srgbClr val="000000"/>
                </a:solidFill>
                <a:latin typeface="Constantia" charset="0"/>
                <a:ea typeface="HGP明朝E" charset="0"/>
                <a:cs typeface="HGP明朝E" charset="0"/>
              </a:rPr>
              <a:t>小規模利用後半年で　</a:t>
            </a:r>
            <a:r>
              <a:rPr lang="en-US" altLang="ja-JP" sz="5400" dirty="0">
                <a:solidFill>
                  <a:srgbClr val="000000"/>
                </a:solidFill>
                <a:latin typeface="Constantia" charset="0"/>
                <a:ea typeface="HGP明朝E" charset="0"/>
                <a:cs typeface="HGP明朝E" charset="0"/>
              </a:rPr>
              <a:t/>
            </a:r>
            <a:br>
              <a:rPr lang="en-US" altLang="ja-JP" sz="5400" dirty="0">
                <a:solidFill>
                  <a:srgbClr val="000000"/>
                </a:solidFill>
                <a:latin typeface="Constantia" charset="0"/>
                <a:ea typeface="HGP明朝E" charset="0"/>
                <a:cs typeface="HGP明朝E" charset="0"/>
              </a:rPr>
            </a:br>
            <a:r>
              <a:rPr lang="ja-JP" altLang="en-US" sz="5400" dirty="0">
                <a:solidFill>
                  <a:srgbClr val="000000"/>
                </a:solidFill>
                <a:latin typeface="Constantia" charset="0"/>
                <a:ea typeface="HGP明朝E" charset="0"/>
                <a:cs typeface="HGP明朝E" charset="0"/>
              </a:rPr>
              <a:t>　　　　　　認知症が改善！！</a:t>
            </a:r>
            <a:br>
              <a:rPr lang="ja-JP" altLang="en-US" sz="5400" dirty="0">
                <a:solidFill>
                  <a:srgbClr val="000000"/>
                </a:solidFill>
                <a:latin typeface="Constantia" charset="0"/>
                <a:ea typeface="HGP明朝E" charset="0"/>
                <a:cs typeface="HGP明朝E" charset="0"/>
              </a:rPr>
            </a:br>
            <a:endParaRPr lang="ja-JP" altLang="en-US" dirty="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457200" y="3860800"/>
            <a:ext cx="8229600" cy="2463800"/>
          </a:xfrm>
        </p:spPr>
        <p:txBody>
          <a:bodyPr/>
          <a:lstStyle/>
          <a:p>
            <a:pPr eaLnBrk="1" hangingPunct="1"/>
            <a:r>
              <a:rPr lang="ja-JP" altLang="en-US" sz="3200" dirty="0">
                <a:latin typeface="Constantia" charset="0"/>
                <a:ea typeface="HGP明朝E" charset="0"/>
              </a:rPr>
              <a:t>自然な</a:t>
            </a:r>
            <a:r>
              <a:rPr lang="ja-JP" altLang="en-US" sz="3200" dirty="0">
                <a:solidFill>
                  <a:srgbClr val="FF0000"/>
                </a:solidFill>
                <a:latin typeface="Constantia" charset="0"/>
                <a:ea typeface="HGP明朝E" charset="0"/>
              </a:rPr>
              <a:t>生活の中</a:t>
            </a:r>
            <a:r>
              <a:rPr lang="ja-JP" altLang="en-US" sz="3200" dirty="0">
                <a:latin typeface="Constantia" charset="0"/>
                <a:ea typeface="HGP明朝E" charset="0"/>
              </a:rPr>
              <a:t>に運動、脳の体操が</a:t>
            </a:r>
            <a:r>
              <a:rPr lang="ja-JP" altLang="en-US" sz="3200" dirty="0" smtClean="0">
                <a:latin typeface="Constantia" charset="0"/>
                <a:ea typeface="HGP明朝E" charset="0"/>
              </a:rPr>
              <a:t>ある</a:t>
            </a:r>
            <a:endParaRPr lang="en-US" altLang="ja-JP" sz="3200" dirty="0" smtClean="0">
              <a:latin typeface="Constantia" charset="0"/>
              <a:ea typeface="HGP明朝E" charset="0"/>
            </a:endParaRPr>
          </a:p>
          <a:p>
            <a:pPr eaLnBrk="1" hangingPunct="1"/>
            <a:r>
              <a:rPr lang="en-US" altLang="ja-JP" dirty="0" smtClean="0">
                <a:latin typeface="Constantia" charset="0"/>
                <a:ea typeface="HGP明朝E" charset="0"/>
              </a:rPr>
              <a:t>MMSE</a:t>
            </a:r>
            <a:r>
              <a:rPr lang="ja-JP" altLang="en-US" sz="6500" dirty="0">
                <a:latin typeface="Constantia" charset="0"/>
                <a:ea typeface="HGP明朝E" charset="0"/>
              </a:rPr>
              <a:t>１７</a:t>
            </a:r>
            <a:r>
              <a:rPr lang="ja-JP" altLang="en-US" dirty="0">
                <a:latin typeface="Constantia" charset="0"/>
                <a:ea typeface="HGP明朝E" charset="0"/>
              </a:rPr>
              <a:t>点→</a:t>
            </a:r>
            <a:r>
              <a:rPr lang="ja-JP" altLang="en-US" sz="6500" dirty="0">
                <a:solidFill>
                  <a:srgbClr val="FF0000"/>
                </a:solidFill>
                <a:latin typeface="Constantia" charset="0"/>
                <a:ea typeface="HGP明朝E" charset="0"/>
              </a:rPr>
              <a:t>２７</a:t>
            </a:r>
            <a:r>
              <a:rPr lang="ja-JP" altLang="en-US" dirty="0">
                <a:latin typeface="Constantia" charset="0"/>
                <a:ea typeface="HGP明朝E" charset="0"/>
              </a:rPr>
              <a:t>点！！</a:t>
            </a:r>
            <a:endParaRPr lang="en-US" altLang="ja-JP" dirty="0">
              <a:latin typeface="Constantia" charset="0"/>
              <a:ea typeface="HGP明朝E" charset="0"/>
            </a:endParaRPr>
          </a:p>
          <a:p>
            <a:pPr eaLnBrk="1" hangingPunct="1">
              <a:buFont typeface="Wingdings 2" charset="0"/>
              <a:buNone/>
            </a:pPr>
            <a:r>
              <a:rPr lang="ja-JP" altLang="en-US" dirty="0">
                <a:latin typeface="Constantia" charset="0"/>
                <a:ea typeface="HGP明朝E" charset="0"/>
              </a:rPr>
              <a:t>　</a:t>
            </a:r>
            <a:r>
              <a:rPr lang="ja-JP" altLang="en-US" sz="3200" dirty="0" smtClean="0">
                <a:latin typeface="Constantia" charset="0"/>
                <a:ea typeface="HGP明朝E" charset="0"/>
              </a:rPr>
              <a:t>要介護度</a:t>
            </a:r>
            <a:r>
              <a:rPr lang="ja-JP" altLang="en-US" sz="3200" dirty="0">
                <a:latin typeface="Constantia" charset="0"/>
                <a:ea typeface="HGP明朝E" charset="0"/>
              </a:rPr>
              <a:t>５</a:t>
            </a:r>
            <a:r>
              <a:rPr lang="en-US" altLang="ja-JP" sz="3200" dirty="0">
                <a:latin typeface="Constantia" charset="0"/>
                <a:ea typeface="HGP明朝E" charset="0"/>
              </a:rPr>
              <a:t>→</a:t>
            </a:r>
            <a:r>
              <a:rPr lang="ja-JP" altLang="en-US" sz="3200" dirty="0">
                <a:latin typeface="Constantia" charset="0"/>
                <a:ea typeface="HGP明朝E" charset="0"/>
              </a:rPr>
              <a:t>４　へ</a:t>
            </a:r>
          </a:p>
        </p:txBody>
      </p:sp>
    </p:spTree>
    <p:extLst>
      <p:ext uri="{BB962C8B-B14F-4D97-AF65-F5344CB8AC3E}">
        <p14:creationId xmlns:p14="http://schemas.microsoft.com/office/powerpoint/2010/main" val="423345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コンテンツ プレースホルダー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395536" y="332656"/>
            <a:ext cx="8229600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「歩けない自分」から「できる自分」へ</a:t>
            </a:r>
            <a:endParaRPr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9460" name="Picture 3" descr="C:\Users\kizuna\Desktop\20130620_pickup\A07T93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8013576" cy="540559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41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タイトル 1"/>
          <p:cNvSpPr>
            <a:spLocks noGrp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pPr eaLnBrk="1" hangingPunct="1"/>
            <a:endParaRPr lang="ja-JP" altLang="en-US" smtClean="0"/>
          </a:p>
        </p:txBody>
      </p:sp>
      <p:sp>
        <p:nvSpPr>
          <p:cNvPr id="20483" name="コンテンツ プレースホルダー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ja-JP" altLang="en-US" smtClean="0"/>
          </a:p>
        </p:txBody>
      </p:sp>
      <p:pic>
        <p:nvPicPr>
          <p:cNvPr id="20484" name="Picture 2" descr="C:\Users\kizuna\Desktop\20130620_pickup\A07T92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316416" cy="554331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円形吹き出し 4"/>
          <p:cNvSpPr/>
          <p:nvPr/>
        </p:nvSpPr>
        <p:spPr>
          <a:xfrm>
            <a:off x="755576" y="980728"/>
            <a:ext cx="3960440" cy="1367284"/>
          </a:xfrm>
          <a:prstGeom prst="wedgeEllipseCallout">
            <a:avLst>
              <a:gd name="adj1" fmla="val 21068"/>
              <a:gd name="adj2" fmla="val 742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また宝塚を観にいきたいの</a:t>
            </a:r>
            <a:endParaRPr lang="ja-JP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454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041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sz="3500" dirty="0" smtClean="0"/>
              <a:t>最高に楽しいのは　</a:t>
            </a:r>
            <a:endParaRPr lang="en-US" altLang="ja-JP" sz="3500" dirty="0" smtClean="0"/>
          </a:p>
          <a:p>
            <a:pPr marL="0" indent="0">
              <a:buNone/>
            </a:pPr>
            <a:r>
              <a:rPr lang="ja-JP" altLang="ja-JP" sz="3500" dirty="0"/>
              <a:t>　</a:t>
            </a:r>
            <a:r>
              <a:rPr lang="ja-JP" altLang="en-US" sz="3500" dirty="0" smtClean="0"/>
              <a:t>　　　　　　人と人が　</a:t>
            </a:r>
            <a:r>
              <a:rPr lang="en-US" altLang="ja-JP" sz="3500" dirty="0" smtClean="0"/>
              <a:t>『</a:t>
            </a:r>
            <a:r>
              <a:rPr lang="ja-JP" altLang="en-US" sz="3500" dirty="0" smtClean="0">
                <a:solidFill>
                  <a:srgbClr val="FF0000"/>
                </a:solidFill>
              </a:rPr>
              <a:t>つながる</a:t>
            </a:r>
            <a:r>
              <a:rPr lang="en-US" altLang="ja-JP" sz="3500" dirty="0" smtClean="0"/>
              <a:t>』</a:t>
            </a:r>
            <a:r>
              <a:rPr lang="ja-JP" altLang="en-US" sz="3500" dirty="0" smtClean="0"/>
              <a:t>　瞬間</a:t>
            </a:r>
            <a:endParaRPr lang="en-US" altLang="ja-JP" sz="3500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肩書きや役職、仕事なんて関係なく、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ja-JP" altLang="en-US" dirty="0" smtClean="0"/>
              <a:t>地域みんながつながり、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ja-JP" altLang="en-US" dirty="0" smtClean="0"/>
              <a:t>支え合い、楽しく生きられる。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ja-JP" altLang="en-US" dirty="0" smtClean="0"/>
              <a:t>　そんなわくわくする</a:t>
            </a:r>
            <a:r>
              <a:rPr lang="ja-JP" altLang="en-US" sz="4000" dirty="0" smtClean="0">
                <a:solidFill>
                  <a:srgbClr val="FF0000"/>
                </a:solidFill>
              </a:rPr>
              <a:t>地域</a:t>
            </a:r>
            <a:r>
              <a:rPr lang="ja-JP" altLang="en-US" sz="4000" dirty="0" smtClean="0"/>
              <a:t>を創りたい</a:t>
            </a:r>
            <a:r>
              <a:rPr lang="ja-JP" altLang="en-US" dirty="0" smtClean="0"/>
              <a:t>！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sz="3500" dirty="0" smtClean="0"/>
              <a:t>　</a:t>
            </a:r>
            <a:endParaRPr kumimoji="1" lang="en-US" altLang="ja-JP" sz="3500" dirty="0" smtClean="0"/>
          </a:p>
        </p:txBody>
      </p:sp>
      <p:sp>
        <p:nvSpPr>
          <p:cNvPr id="4" name="タイトル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私の夢</a:t>
            </a:r>
            <a:endParaRPr lang="ja-JP" altLang="en-US" sz="6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278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IMG_612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36960"/>
            <a:ext cx="8460432" cy="634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8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" t="27221" r="13272"/>
          <a:stretch/>
        </p:blipFill>
        <p:spPr>
          <a:xfrm>
            <a:off x="3635896" y="2708920"/>
            <a:ext cx="6053310" cy="4149080"/>
          </a:xfrm>
          <a:effectLst>
            <a:softEdge rad="63500"/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2" t="22016" r="24658"/>
          <a:stretch/>
        </p:blipFill>
        <p:spPr>
          <a:xfrm>
            <a:off x="0" y="404664"/>
            <a:ext cx="5229031" cy="4896544"/>
          </a:xfrm>
          <a:effectLst>
            <a:softEdge rad="63500"/>
          </a:effectLst>
        </p:spPr>
      </p:pic>
      <p:sp>
        <p:nvSpPr>
          <p:cNvPr id="5" name="円形吹き出し 4"/>
          <p:cNvSpPr/>
          <p:nvPr/>
        </p:nvSpPr>
        <p:spPr>
          <a:xfrm>
            <a:off x="3923928" y="836712"/>
            <a:ext cx="3960440" cy="1367284"/>
          </a:xfrm>
          <a:prstGeom prst="wedgeEllipseCallout">
            <a:avLst>
              <a:gd name="adj1" fmla="val -59100"/>
              <a:gd name="adj2" fmla="val 448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行ってきます！</a:t>
            </a:r>
            <a:endParaRPr lang="ja-JP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674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P129022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7638"/>
            <a:ext cx="8532440" cy="6399329"/>
          </a:xfrm>
          <a:prstGeom prst="rect">
            <a:avLst/>
          </a:prstGeom>
        </p:spPr>
      </p:pic>
      <p:sp>
        <p:nvSpPr>
          <p:cNvPr id="10" name="円形吹き出し 9"/>
          <p:cNvSpPr/>
          <p:nvPr/>
        </p:nvSpPr>
        <p:spPr>
          <a:xfrm>
            <a:off x="539552" y="5229200"/>
            <a:ext cx="2898039" cy="1367284"/>
          </a:xfrm>
          <a:prstGeom prst="wedgeEllipseCallout">
            <a:avLst>
              <a:gd name="adj1" fmla="val -51240"/>
              <a:gd name="adj2" fmla="val 46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要介護度</a:t>
            </a:r>
            <a:r>
              <a:rPr lang="en-US" altLang="ja-JP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3→2</a:t>
            </a: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へ</a:t>
            </a:r>
            <a:endParaRPr lang="ja-JP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円形吹き出し 10"/>
          <p:cNvSpPr/>
          <p:nvPr/>
        </p:nvSpPr>
        <p:spPr>
          <a:xfrm>
            <a:off x="2123728" y="188640"/>
            <a:ext cx="3960440" cy="1367284"/>
          </a:xfrm>
          <a:prstGeom prst="wedgeEllipseCallout">
            <a:avLst>
              <a:gd name="adj1" fmla="val 38705"/>
              <a:gd name="adj2" fmla="val 634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また来月も</a:t>
            </a:r>
            <a:endParaRPr lang="en-US" altLang="ja-JP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defRPr/>
            </a:pP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観にきたい！</a:t>
            </a:r>
            <a:endParaRPr lang="ja-JP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969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457200" y="704851"/>
            <a:ext cx="8229600" cy="77993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sz="5400" dirty="0">
                <a:latin typeface="Constantia" charset="0"/>
                <a:ea typeface="HGP明朝E" charset="0"/>
                <a:cs typeface="HGP明朝E" charset="0"/>
              </a:rPr>
              <a:t/>
            </a:r>
            <a:br>
              <a:rPr lang="en-US" altLang="ja-JP" sz="5400" dirty="0">
                <a:latin typeface="Constantia" charset="0"/>
                <a:ea typeface="HGP明朝E" charset="0"/>
                <a:cs typeface="HGP明朝E" charset="0"/>
              </a:rPr>
            </a:br>
            <a:r>
              <a:rPr lang="en-US" altLang="ja-JP" sz="5400" dirty="0">
                <a:latin typeface="Constantia" charset="0"/>
                <a:ea typeface="HGP明朝E" charset="0"/>
                <a:cs typeface="HGP明朝E" charset="0"/>
              </a:rPr>
              <a:t/>
            </a:r>
            <a:br>
              <a:rPr lang="en-US" altLang="ja-JP" sz="5400" dirty="0">
                <a:latin typeface="Constantia" charset="0"/>
                <a:ea typeface="HGP明朝E" charset="0"/>
                <a:cs typeface="HGP明朝E" charset="0"/>
              </a:rPr>
            </a:br>
            <a:r>
              <a:rPr lang="en-US" altLang="ja-JP" sz="5400" dirty="0">
                <a:latin typeface="Constantia" charset="0"/>
                <a:ea typeface="HGP明朝E" charset="0"/>
                <a:cs typeface="HGP明朝E" charset="0"/>
              </a:rPr>
              <a:t/>
            </a:r>
            <a:br>
              <a:rPr lang="en-US" altLang="ja-JP" sz="5400" dirty="0">
                <a:latin typeface="Constantia" charset="0"/>
                <a:ea typeface="HGP明朝E" charset="0"/>
                <a:cs typeface="HGP明朝E" charset="0"/>
              </a:rPr>
            </a:br>
            <a:r>
              <a:rPr lang="ja-JP" altLang="en-US" dirty="0" smtClean="0">
                <a:solidFill>
                  <a:schemeClr val="tx1"/>
                </a:solidFill>
                <a:latin typeface="Constantia" charset="0"/>
                <a:ea typeface="HGP明朝E" charset="0"/>
                <a:cs typeface="HGP明朝E" charset="0"/>
              </a:rPr>
              <a:t>回復期リハビリ病院を退院後</a:t>
            </a:r>
            <a:r>
              <a:rPr lang="en-US" altLang="ja-JP" dirty="0" smtClean="0">
                <a:solidFill>
                  <a:schemeClr val="tx1"/>
                </a:solidFill>
                <a:latin typeface="Constantia" charset="0"/>
                <a:ea typeface="HGP明朝E" charset="0"/>
                <a:cs typeface="HGP明朝E" charset="0"/>
              </a:rPr>
              <a:t/>
            </a:r>
            <a:br>
              <a:rPr lang="en-US" altLang="ja-JP" dirty="0" smtClean="0">
                <a:solidFill>
                  <a:schemeClr val="tx1"/>
                </a:solidFill>
                <a:latin typeface="Constantia" charset="0"/>
                <a:ea typeface="HGP明朝E" charset="0"/>
                <a:cs typeface="HGP明朝E" charset="0"/>
              </a:rPr>
            </a:br>
            <a:r>
              <a:rPr lang="ja-JP" altLang="en-US" sz="5400" dirty="0" smtClean="0">
                <a:solidFill>
                  <a:srgbClr val="000000"/>
                </a:solidFill>
                <a:latin typeface="Constantia" charset="0"/>
                <a:ea typeface="HGP明朝E" charset="0"/>
                <a:cs typeface="HGP明朝E" charset="0"/>
              </a:rPr>
              <a:t>小規模利用</a:t>
            </a:r>
            <a:r>
              <a:rPr lang="ja-JP" altLang="en-US" sz="5400" dirty="0" smtClean="0">
                <a:solidFill>
                  <a:srgbClr val="FF0000"/>
                </a:solidFill>
                <a:latin typeface="Constantia" charset="0"/>
                <a:ea typeface="HGP明朝E" charset="0"/>
                <a:cs typeface="HGP明朝E" charset="0"/>
              </a:rPr>
              <a:t>１年</a:t>
            </a:r>
            <a:r>
              <a:rPr lang="ja-JP" altLang="en-US" sz="5400" dirty="0">
                <a:solidFill>
                  <a:srgbClr val="000000"/>
                </a:solidFill>
                <a:latin typeface="Constantia" charset="0"/>
                <a:ea typeface="HGP明朝E" charset="0"/>
                <a:cs typeface="HGP明朝E" charset="0"/>
              </a:rPr>
              <a:t>で　</a:t>
            </a:r>
            <a:r>
              <a:rPr lang="en-US" altLang="ja-JP" sz="5400" dirty="0">
                <a:solidFill>
                  <a:srgbClr val="000000"/>
                </a:solidFill>
                <a:latin typeface="Constantia" charset="0"/>
                <a:ea typeface="HGP明朝E" charset="0"/>
                <a:cs typeface="HGP明朝E" charset="0"/>
              </a:rPr>
              <a:t/>
            </a:r>
            <a:br>
              <a:rPr lang="en-US" altLang="ja-JP" sz="5400" dirty="0">
                <a:solidFill>
                  <a:srgbClr val="000000"/>
                </a:solidFill>
                <a:latin typeface="Constantia" charset="0"/>
                <a:ea typeface="HGP明朝E" charset="0"/>
                <a:cs typeface="HGP明朝E" charset="0"/>
              </a:rPr>
            </a:br>
            <a:r>
              <a:rPr lang="ja-JP" altLang="en-US" sz="5400" dirty="0">
                <a:solidFill>
                  <a:srgbClr val="000000"/>
                </a:solidFill>
                <a:latin typeface="Constantia" charset="0"/>
                <a:ea typeface="HGP明朝E" charset="0"/>
                <a:cs typeface="HGP明朝E" charset="0"/>
              </a:rPr>
              <a:t>　　</a:t>
            </a:r>
            <a:r>
              <a:rPr lang="ja-JP" altLang="en-US" sz="5400" dirty="0" smtClean="0">
                <a:solidFill>
                  <a:srgbClr val="000000"/>
                </a:solidFill>
                <a:latin typeface="Constantia" charset="0"/>
                <a:ea typeface="HGP明朝E" charset="0"/>
                <a:cs typeface="HGP明朝E" charset="0"/>
              </a:rPr>
              <a:t>立位・歩行能力が改善</a:t>
            </a:r>
            <a:r>
              <a:rPr lang="ja-JP" altLang="en-US" sz="5400" dirty="0">
                <a:solidFill>
                  <a:srgbClr val="000000"/>
                </a:solidFill>
                <a:latin typeface="Constantia" charset="0"/>
                <a:ea typeface="HGP明朝E" charset="0"/>
                <a:cs typeface="HGP明朝E" charset="0"/>
              </a:rPr>
              <a:t>！！</a:t>
            </a:r>
            <a:br>
              <a:rPr lang="ja-JP" altLang="en-US" sz="5400" dirty="0">
                <a:solidFill>
                  <a:srgbClr val="000000"/>
                </a:solidFill>
                <a:latin typeface="Constantia" charset="0"/>
                <a:ea typeface="HGP明朝E" charset="0"/>
                <a:cs typeface="HGP明朝E" charset="0"/>
              </a:rPr>
            </a:br>
            <a:endParaRPr lang="ja-JP" altLang="en-US" dirty="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457200" y="3860800"/>
            <a:ext cx="8229600" cy="2463800"/>
          </a:xfrm>
        </p:spPr>
        <p:txBody>
          <a:bodyPr/>
          <a:lstStyle/>
          <a:p>
            <a:pPr eaLnBrk="1" hangingPunct="1"/>
            <a:r>
              <a:rPr lang="ja-JP" altLang="en-US" sz="3200" dirty="0" smtClean="0">
                <a:latin typeface="Constantia" charset="0"/>
                <a:ea typeface="HGP明朝E" charset="0"/>
              </a:rPr>
              <a:t>もう２度と歩けないと言われていたのが</a:t>
            </a:r>
            <a:endParaRPr lang="en-US" altLang="ja-JP" sz="3200" dirty="0" smtClean="0">
              <a:latin typeface="Constantia" charset="0"/>
              <a:ea typeface="HGP明朝E" charset="0"/>
            </a:endParaRPr>
          </a:p>
          <a:p>
            <a:pPr eaLnBrk="1" hangingPunct="1"/>
            <a:r>
              <a:rPr lang="en-US" altLang="ja-JP" dirty="0" smtClean="0">
                <a:latin typeface="Constantia" charset="0"/>
                <a:ea typeface="HGP明朝E" charset="0"/>
              </a:rPr>
              <a:t>FBS</a:t>
            </a:r>
            <a:r>
              <a:rPr lang="ja-JP" altLang="en-US" sz="6500" dirty="0" smtClean="0">
                <a:latin typeface="Constantia" charset="0"/>
                <a:ea typeface="HGP明朝E" charset="0"/>
              </a:rPr>
              <a:t>１０</a:t>
            </a:r>
            <a:r>
              <a:rPr lang="ja-JP" altLang="en-US" dirty="0" smtClean="0">
                <a:latin typeface="Constantia" charset="0"/>
                <a:ea typeface="HGP明朝E" charset="0"/>
              </a:rPr>
              <a:t>点→</a:t>
            </a:r>
            <a:r>
              <a:rPr lang="ja-JP" altLang="en-US" sz="6500" dirty="0" smtClean="0">
                <a:solidFill>
                  <a:srgbClr val="FF0000"/>
                </a:solidFill>
                <a:latin typeface="Constantia" charset="0"/>
                <a:ea typeface="HGP明朝E" charset="0"/>
              </a:rPr>
              <a:t>５２</a:t>
            </a:r>
            <a:r>
              <a:rPr lang="ja-JP" altLang="en-US" dirty="0" smtClean="0">
                <a:latin typeface="Constantia" charset="0"/>
                <a:ea typeface="HGP明朝E" charset="0"/>
              </a:rPr>
              <a:t>点</a:t>
            </a:r>
            <a:r>
              <a:rPr lang="ja-JP" altLang="en-US" dirty="0">
                <a:latin typeface="Constantia" charset="0"/>
                <a:ea typeface="HGP明朝E" charset="0"/>
              </a:rPr>
              <a:t>！</a:t>
            </a:r>
            <a:r>
              <a:rPr lang="ja-JP" altLang="en-US" dirty="0" smtClean="0">
                <a:latin typeface="Constantia" charset="0"/>
                <a:ea typeface="HGP明朝E" charset="0"/>
              </a:rPr>
              <a:t>！　</a:t>
            </a:r>
            <a:endParaRPr lang="en-US" altLang="ja-JP" dirty="0">
              <a:latin typeface="Constantia" charset="0"/>
              <a:ea typeface="HGP明朝E" charset="0"/>
            </a:endParaRPr>
          </a:p>
          <a:p>
            <a:pPr eaLnBrk="1" hangingPunct="1">
              <a:buFont typeface="Wingdings 2" charset="0"/>
              <a:buNone/>
            </a:pPr>
            <a:r>
              <a:rPr lang="ja-JP" altLang="en-US" dirty="0">
                <a:latin typeface="Constantia" charset="0"/>
                <a:ea typeface="HGP明朝E" charset="0"/>
              </a:rPr>
              <a:t>　</a:t>
            </a:r>
            <a:r>
              <a:rPr lang="ja-JP" altLang="en-US" sz="3200" dirty="0" smtClean="0">
                <a:latin typeface="Constantia" charset="0"/>
                <a:ea typeface="HGP明朝E" charset="0"/>
              </a:rPr>
              <a:t>要介護度３</a:t>
            </a:r>
            <a:r>
              <a:rPr lang="en-US" altLang="ja-JP" sz="3200" dirty="0" smtClean="0">
                <a:latin typeface="Constantia" charset="0"/>
                <a:ea typeface="HGP明朝E" charset="0"/>
              </a:rPr>
              <a:t>→</a:t>
            </a:r>
            <a:r>
              <a:rPr lang="ja-JP" altLang="en-US" sz="3200" dirty="0" smtClean="0">
                <a:latin typeface="Constantia" charset="0"/>
                <a:ea typeface="HGP明朝E" charset="0"/>
              </a:rPr>
              <a:t>２</a:t>
            </a:r>
            <a:r>
              <a:rPr lang="ja-JP" altLang="en-US" sz="3200" dirty="0">
                <a:latin typeface="Constantia" charset="0"/>
                <a:ea typeface="HGP明朝E" charset="0"/>
              </a:rPr>
              <a:t>　へ</a:t>
            </a:r>
          </a:p>
        </p:txBody>
      </p:sp>
    </p:spTree>
    <p:extLst>
      <p:ext uri="{BB962C8B-B14F-4D97-AF65-F5344CB8AC3E}">
        <p14:creationId xmlns:p14="http://schemas.microsoft.com/office/powerpoint/2010/main" val="249222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2" descr="C:\Users\kizuna\Desktop\20130620_pickup\A07T94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0872"/>
            <a:ext cx="3960440" cy="576071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179512" y="1484784"/>
            <a:ext cx="48109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800" b="1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生活が楽しいから</a:t>
            </a:r>
            <a:endParaRPr lang="ja-JP" altLang="en-US" sz="4800" b="1" cap="none" spc="0" dirty="0">
              <a:ln w="1905"/>
              <a:solidFill>
                <a:srgbClr val="FF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12864" y="2898248"/>
            <a:ext cx="30099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800" b="1" cap="none" spc="0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目が輝く！</a:t>
            </a:r>
            <a:endParaRPr lang="ja-JP" altLang="en-US" sz="4800" b="1" cap="none" spc="0" dirty="0">
              <a:ln w="1905"/>
              <a:solidFill>
                <a:srgbClr val="FF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-27610" y="4392842"/>
            <a:ext cx="47219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800" b="1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　元気になる！！</a:t>
            </a:r>
            <a:endParaRPr lang="ja-JP" altLang="en-US" sz="4800" b="1" cap="none" spc="0" dirty="0">
              <a:ln w="1905"/>
              <a:solidFill>
                <a:srgbClr val="FF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745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713596"/>
              </p:ext>
            </p:extLst>
          </p:nvPr>
        </p:nvGraphicFramePr>
        <p:xfrm>
          <a:off x="539552" y="548680"/>
          <a:ext cx="8136904" cy="608456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304256"/>
                <a:gridCol w="2304256"/>
                <a:gridCol w="1800200"/>
                <a:gridCol w="1728192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 smtClean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年齢・性別</a:t>
                      </a:r>
                      <a:endParaRPr kumimoji="1" lang="ja-JP" altLang="en-US" sz="2400" b="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 smtClean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主な疾患</a:t>
                      </a:r>
                      <a:endParaRPr kumimoji="1" lang="ja-JP" altLang="en-US" sz="2400" b="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 smtClean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介護度・前</a:t>
                      </a:r>
                      <a:endParaRPr kumimoji="1" lang="ja-JP" altLang="en-US" sz="2400" b="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 smtClean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介護度・後</a:t>
                      </a:r>
                      <a:endParaRPr kumimoji="1" lang="ja-JP" altLang="en-US" sz="2400" b="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</a:tr>
              <a:tr h="38976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50</a:t>
                      </a:r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歳代・男性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脳卒中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５</a:t>
                      </a:r>
                      <a:endParaRPr kumimoji="1" lang="en-US" altLang="ja-JP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４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</a:tr>
              <a:tr h="38976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60</a:t>
                      </a:r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歳代・女性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脳卒中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５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２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</a:tr>
              <a:tr h="38976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70</a:t>
                      </a:r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歳代・女性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脳卒中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５</a:t>
                      </a:r>
                      <a:endParaRPr kumimoji="1" lang="en-US" altLang="ja-JP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２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</a:tr>
              <a:tr h="38976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80</a:t>
                      </a:r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歳代・女性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リウマチ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５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３</a:t>
                      </a:r>
                      <a:r>
                        <a:rPr kumimoji="1" lang="en-US" altLang="ja-JP" sz="1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※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</a:tr>
              <a:tr h="3897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80</a:t>
                      </a:r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歳代・女性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パーキンソン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４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４</a:t>
                      </a:r>
                      <a:r>
                        <a:rPr kumimoji="1" lang="en-US" altLang="ja-JP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※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</a:tr>
              <a:tr h="3897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80</a:t>
                      </a:r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歳代・男性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認知症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３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１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</a:tr>
              <a:tr h="3897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80</a:t>
                      </a:r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歳代・女性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認知症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３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２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</a:tr>
              <a:tr h="3897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80</a:t>
                      </a:r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歳代・女性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圧迫骨折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３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２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</a:tr>
              <a:tr h="3897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90</a:t>
                      </a:r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歳代・女性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脳卒中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３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１</a:t>
                      </a:r>
                      <a:r>
                        <a:rPr kumimoji="1" lang="en-US" altLang="ja-JP" sz="1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※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</a:tr>
              <a:tr h="3897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40</a:t>
                      </a:r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歳代・女性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脳卒中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２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３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</a:tr>
              <a:tr h="3897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70</a:t>
                      </a:r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歳代・男性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パーキンソン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１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1※</a:t>
                      </a:r>
                    </a:p>
                  </a:txBody>
                  <a:tcPr/>
                </a:tc>
              </a:tr>
              <a:tr h="3897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80</a:t>
                      </a:r>
                      <a:r>
                        <a:rPr kumimoji="1" lang="ja-JP" altLang="en-US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歳代・女性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認知症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１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１</a:t>
                      </a:r>
                      <a:r>
                        <a:rPr kumimoji="1" lang="en-US" altLang="ja-JP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※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</a:tr>
              <a:tr h="3897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70</a:t>
                      </a:r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歳代・男性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脳卒中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１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１</a:t>
                      </a:r>
                      <a:r>
                        <a:rPr kumimoji="1" lang="en-US" altLang="ja-JP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※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</a:tr>
              <a:tr h="38976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80</a:t>
                      </a:r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歳代・女性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認知症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１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１</a:t>
                      </a:r>
                      <a:r>
                        <a:rPr kumimoji="1" lang="en-US" altLang="ja-JP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※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2257005" y="188640"/>
            <a:ext cx="673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　　　　　　　　　　　　　　　　　　　　　　　＊利用者の約</a:t>
            </a:r>
            <a:r>
              <a:rPr kumimoji="1" lang="en-US" altLang="ja-JP" dirty="0" smtClean="0"/>
              <a:t>65</a:t>
            </a:r>
            <a:r>
              <a:rPr kumimoji="1" lang="ja-JP" altLang="en-US" dirty="0" smtClean="0"/>
              <a:t>％が改善傾向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511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4" name="タイトル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重度</a:t>
            </a:r>
            <a:r>
              <a:rPr lang="ja-JP" altLang="en-US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の方も支えています</a:t>
            </a:r>
            <a:endParaRPr lang="ja-JP" altLang="en-US" sz="6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57200" y="1772816"/>
            <a:ext cx="8229600" cy="4704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dirty="0" smtClean="0">
                <a:latin typeface="HGP創英角ｺﾞｼｯｸUB"/>
                <a:ea typeface="HGP創英角ｺﾞｼｯｸUB"/>
                <a:cs typeface="HGP創英角ｺﾞｼｯｸUB"/>
              </a:rPr>
              <a:t>一般の小規模の利用者は認知症の方が多い傾向</a:t>
            </a:r>
            <a:endParaRPr lang="en-US" altLang="ja-JP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indent="0">
              <a:buFont typeface="Arial" pitchFamily="34" charset="0"/>
              <a:buNone/>
            </a:pPr>
            <a:endParaRPr lang="en-US" altLang="ja-JP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dirty="0" smtClean="0">
                <a:latin typeface="HGP創英角ｺﾞｼｯｸUB"/>
                <a:ea typeface="HGP創英角ｺﾞｼｯｸUB"/>
                <a:cs typeface="HGP創英角ｺﾞｼｯｸUB"/>
              </a:rPr>
              <a:t>絆では重度の片麻痺、重度のパーキンソン病、</a:t>
            </a:r>
            <a:endParaRPr lang="en-US" altLang="ja-JP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dirty="0" smtClean="0">
                <a:latin typeface="HGP創英角ｺﾞｼｯｸUB"/>
                <a:ea typeface="HGP創英角ｺﾞｼｯｸUB"/>
                <a:cs typeface="HGP創英角ｺﾞｼｯｸUB"/>
              </a:rPr>
              <a:t>虐待疑いのある方、肺炎、末期がんなどの方々の</a:t>
            </a:r>
            <a:endParaRPr lang="en-US" altLang="ja-JP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dirty="0" smtClean="0">
                <a:latin typeface="HGP創英角ｺﾞｼｯｸUB"/>
                <a:ea typeface="HGP創英角ｺﾞｼｯｸUB"/>
                <a:cs typeface="HGP創英角ｺﾞｼｯｸUB"/>
              </a:rPr>
              <a:t>利用が多く、在宅での看取りも半年で２人。</a:t>
            </a:r>
            <a:endParaRPr lang="en-US" altLang="ja-JP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dirty="0" smtClean="0">
                <a:latin typeface="HGP創英角ｺﾞｼｯｸUB"/>
                <a:ea typeface="HGP創英角ｺﾞｼｯｸUB"/>
                <a:cs typeface="HGP創英角ｺﾞｼｯｸUB"/>
              </a:rPr>
              <a:t>可能な限り住み慣れた自宅・地域で暮らしてほしい。</a:t>
            </a:r>
            <a:r>
              <a:rPr lang="en-US" altLang="ja-JP" dirty="0" smtClean="0">
                <a:latin typeface="HGP創英角ｺﾞｼｯｸUB"/>
                <a:ea typeface="HGP創英角ｺﾞｼｯｸUB"/>
                <a:cs typeface="HGP創英角ｺﾞｼｯｸUB"/>
              </a:rPr>
              <a:t/>
            </a:r>
            <a:br>
              <a:rPr lang="en-US" altLang="ja-JP" dirty="0" smtClean="0">
                <a:latin typeface="HGP創英角ｺﾞｼｯｸUB"/>
                <a:ea typeface="HGP創英角ｺﾞｼｯｸUB"/>
                <a:cs typeface="HGP創英角ｺﾞｼｯｸUB"/>
              </a:rPr>
            </a:br>
            <a:r>
              <a:rPr lang="en-US" altLang="ja-JP" dirty="0" smtClean="0">
                <a:latin typeface="HGP創英角ｺﾞｼｯｸUB"/>
                <a:ea typeface="HGP創英角ｺﾞｼｯｸUB"/>
                <a:cs typeface="HGP創英角ｺﾞｼｯｸUB"/>
              </a:rPr>
              <a:t/>
            </a:r>
            <a:br>
              <a:rPr lang="en-US" altLang="ja-JP" dirty="0" smtClean="0">
                <a:latin typeface="HGP創英角ｺﾞｼｯｸUB"/>
                <a:ea typeface="HGP創英角ｺﾞｼｯｸUB"/>
                <a:cs typeface="HGP創英角ｺﾞｼｯｸUB"/>
              </a:rPr>
            </a:br>
            <a:r>
              <a:rPr lang="ja-JP" altLang="en-US" dirty="0" smtClean="0">
                <a:latin typeface="HGP創英角ｺﾞｼｯｸUB"/>
                <a:ea typeface="HGP創英角ｺﾞｼｯｸUB"/>
                <a:cs typeface="HGP創英角ｺﾞｼｯｸUB"/>
              </a:rPr>
              <a:t>でも、簡単ではありません。</a:t>
            </a:r>
            <a:endParaRPr lang="en-US" altLang="ja-JP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dirty="0">
                <a:latin typeface="HGP創英角ｺﾞｼｯｸUB"/>
                <a:ea typeface="HGP創英角ｺﾞｼｯｸUB"/>
                <a:cs typeface="HGP創英角ｺﾞｼｯｸUB"/>
              </a:rPr>
              <a:t>訪問</a:t>
            </a:r>
            <a:r>
              <a:rPr lang="ja-JP" altLang="en-US" dirty="0" smtClean="0">
                <a:latin typeface="HGP創英角ｺﾞｼｯｸUB"/>
                <a:ea typeface="HGP創英角ｺﾞｼｯｸUB"/>
                <a:cs typeface="HGP創英角ｺﾞｼｯｸUB"/>
              </a:rPr>
              <a:t>の</a:t>
            </a:r>
            <a:r>
              <a:rPr lang="ja-JP" altLang="en-US" dirty="0">
                <a:latin typeface="HGP創英角ｺﾞｼｯｸUB"/>
                <a:ea typeface="HGP創英角ｺﾞｼｯｸUB"/>
                <a:cs typeface="HGP創英角ｺﾞｼｯｸUB"/>
              </a:rPr>
              <a:t>回数</a:t>
            </a:r>
            <a:r>
              <a:rPr lang="ja-JP" altLang="en-US" dirty="0" smtClean="0">
                <a:latin typeface="HGP創英角ｺﾞｼｯｸUB"/>
                <a:ea typeface="HGP創英角ｺﾞｼｯｸUB"/>
                <a:cs typeface="HGP創英角ｺﾞｼｯｸUB"/>
              </a:rPr>
              <a:t>も一般の数倍になることもあります。</a:t>
            </a:r>
            <a:endParaRPr lang="en-US" altLang="ja-JP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dirty="0" smtClean="0">
                <a:latin typeface="HGP創英角ｺﾞｼｯｸUB"/>
                <a:ea typeface="HGP創英角ｺﾞｼｯｸUB"/>
                <a:cs typeface="HGP創英角ｺﾞｼｯｸUB"/>
              </a:rPr>
              <a:t>想いを形にする難しさを痛感しています。</a:t>
            </a:r>
            <a:endParaRPr lang="en-US" altLang="ja-JP" dirty="0" smtClean="0">
              <a:latin typeface="HGP創英角ｺﾞｼｯｸUB"/>
              <a:ea typeface="HGP創英角ｺﾞｼｯｸUB"/>
              <a:cs typeface="HGP創英角ｺﾞｼｯｸUB"/>
            </a:endParaRPr>
          </a:p>
        </p:txBody>
      </p:sp>
    </p:spTree>
    <p:extLst>
      <p:ext uri="{BB962C8B-B14F-4D97-AF65-F5344CB8AC3E}">
        <p14:creationId xmlns:p14="http://schemas.microsoft.com/office/powerpoint/2010/main" val="239791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59960" y="1484784"/>
            <a:ext cx="9039253" cy="1601688"/>
          </a:xfrm>
          <a:prstGeom prst="roundRect">
            <a:avLst/>
          </a:prstGeom>
          <a:solidFill>
            <a:schemeClr val="accent3">
              <a:lumMod val="40000"/>
              <a:lumOff val="6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角丸四角形 1"/>
          <p:cNvSpPr/>
          <p:nvPr/>
        </p:nvSpPr>
        <p:spPr>
          <a:xfrm>
            <a:off x="547336" y="4293096"/>
            <a:ext cx="8064500" cy="2304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427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8086" y="1646312"/>
            <a:ext cx="8229600" cy="1440160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US" altLang="ja-JP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実　 績</a:t>
            </a:r>
            <a:r>
              <a:rPr lang="en-US" altLang="ja-JP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年間４９３万円の削減（４１万</a:t>
            </a:r>
            <a:r>
              <a:rPr lang="en-US" altLang="ja-JP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月）</a:t>
            </a:r>
            <a:endParaRPr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US" altLang="ja-JP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見込み</a:t>
            </a:r>
            <a:r>
              <a:rPr lang="en-US" altLang="ja-JP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 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年間４１１万円の削減（３４万</a:t>
            </a:r>
            <a:r>
              <a:rPr lang="en-US" altLang="ja-JP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月）</a:t>
            </a:r>
            <a:endParaRPr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altLang="ja-JP" dirty="0" smtClean="0"/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altLang="ja-JP" dirty="0" smtClean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395536" y="33265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介護保険料の大幅</a:t>
            </a:r>
            <a:r>
              <a:rPr lang="ja-JP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削減</a:t>
            </a:r>
            <a:r>
              <a:rPr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にも貢献！</a:t>
            </a:r>
            <a:endParaRPr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115616" y="4401319"/>
            <a:ext cx="7128792" cy="2087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  <a:defRPr/>
            </a:pPr>
            <a:r>
              <a:rPr lang="ja-JP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年間約</a:t>
            </a:r>
            <a:r>
              <a:rPr lang="ja-JP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</a:t>
            </a:r>
            <a:r>
              <a:rPr lang="en-US" altLang="ja-JP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,</a:t>
            </a:r>
            <a:r>
              <a:rPr lang="ja-JP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０００</a:t>
            </a:r>
            <a:r>
              <a:rPr lang="ja-JP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万円の</a:t>
            </a:r>
            <a:endParaRPr lang="en-US" altLang="ja-JP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ja-JP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介護保険料削減！</a:t>
            </a:r>
            <a:endParaRPr lang="en-US" altLang="ja-JP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27" name="Picture 3" descr="C:\Users\daigo\AppData\Local\Microsoft\Windows\Temporary Internet Files\Content.IE5\KLHXIEHV\MC90043267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33749" y="2925221"/>
            <a:ext cx="1353173" cy="135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円形吹き出し 7"/>
          <p:cNvSpPr/>
          <p:nvPr/>
        </p:nvSpPr>
        <p:spPr>
          <a:xfrm>
            <a:off x="5580112" y="2996952"/>
            <a:ext cx="3563888" cy="1295276"/>
          </a:xfrm>
          <a:prstGeom prst="wedgeEllipseCallout">
            <a:avLst>
              <a:gd name="adj1" fmla="val -51240"/>
              <a:gd name="adj2" fmla="val 46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65</a:t>
            </a:r>
            <a:r>
              <a:rPr lang="ja-JP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％</a:t>
            </a: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が改善</a:t>
            </a:r>
            <a:endParaRPr lang="ja-JP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488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251520" y="1556792"/>
            <a:ext cx="8568952" cy="2822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なぜ可能なのか？</a:t>
            </a:r>
            <a:endParaRPr lang="ja-JP" altLang="en-US" sz="6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907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980728"/>
            <a:ext cx="8966968" cy="48768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これらを可能にしているのが</a:t>
            </a:r>
            <a:endParaRPr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altLang="ja-JP" sz="105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ja-JP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リハビリテーション専門職</a:t>
            </a:r>
            <a:r>
              <a:rPr lang="ja-JP" alt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！</a:t>
            </a:r>
            <a:endParaRPr lang="en-US" altLang="ja-JP" sz="5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全国でも理学療法士が管理者の事業所は</a:t>
            </a:r>
            <a:endParaRPr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US" altLang="ja-JP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ヶ</a:t>
            </a: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所（</a:t>
            </a:r>
            <a:r>
              <a:rPr lang="en-US" altLang="ja-JP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3,509</a:t>
            </a: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ヶ所中）だけです。</a:t>
            </a:r>
            <a:endParaRPr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リハ専門職だからこそ、その人らしい生活や</a:t>
            </a:r>
            <a:endParaRPr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能力を引き出しながら、</a:t>
            </a:r>
            <a:endParaRPr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さらに元気になることをサポートできています！</a:t>
            </a:r>
          </a:p>
        </p:txBody>
      </p:sp>
    </p:spTree>
    <p:extLst>
      <p:ext uri="{BB962C8B-B14F-4D97-AF65-F5344CB8AC3E}">
        <p14:creationId xmlns:p14="http://schemas.microsoft.com/office/powerpoint/2010/main" val="43978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4" name="タイトル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東日本大震災が転機に</a:t>
            </a:r>
            <a:endParaRPr lang="ja-JP" altLang="en-US" sz="44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57200" y="1772816"/>
            <a:ext cx="8229600" cy="47041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dirty="0" smtClean="0"/>
              <a:t>・現地コーディネーターとしての体験</a:t>
            </a:r>
            <a:endParaRPr lang="en-US" altLang="ja-JP" dirty="0" smtClean="0"/>
          </a:p>
          <a:p>
            <a:pPr marL="0" indent="0">
              <a:buFont typeface="Arial" pitchFamily="34" charset="0"/>
              <a:buNone/>
            </a:pPr>
            <a:r>
              <a:rPr lang="ja-JP" altLang="ja-JP" dirty="0"/>
              <a:t>　</a:t>
            </a:r>
            <a:r>
              <a:rPr lang="en-US" altLang="ja-JP" dirty="0" smtClean="0"/>
              <a:t>〜</a:t>
            </a:r>
            <a:r>
              <a:rPr lang="ja-JP" altLang="en-US" dirty="0" smtClean="0"/>
              <a:t>石巻・気仙沼への長期滞在を通じて</a:t>
            </a:r>
            <a:r>
              <a:rPr lang="en-US" altLang="ja-JP" dirty="0" smtClean="0"/>
              <a:t>〜</a:t>
            </a:r>
          </a:p>
          <a:p>
            <a:pPr marL="0" indent="0">
              <a:buFont typeface="Arial" pitchFamily="34" charset="0"/>
              <a:buNone/>
            </a:pPr>
            <a:endParaRPr lang="en-US" altLang="ja-JP" dirty="0" smtClean="0"/>
          </a:p>
          <a:p>
            <a:pPr marL="0" indent="0">
              <a:buFont typeface="Arial" pitchFamily="34" charset="0"/>
              <a:buNone/>
            </a:pPr>
            <a:r>
              <a:rPr lang="ja-JP" altLang="en-US" dirty="0" smtClean="0"/>
              <a:t>・地方でも地域の繋がり、助け合いは不十分</a:t>
            </a:r>
            <a:endParaRPr lang="en-US" altLang="ja-JP" dirty="0" smtClean="0"/>
          </a:p>
          <a:p>
            <a:pPr marL="0" indent="0">
              <a:buFont typeface="Arial" pitchFamily="34" charset="0"/>
              <a:buNone/>
            </a:pPr>
            <a:r>
              <a:rPr lang="ja-JP" altLang="en-US" dirty="0" smtClean="0"/>
              <a:t>・避難所から、高齢者や障がい者はそれぞれ独自の避難所へ</a:t>
            </a:r>
            <a:endParaRPr lang="en-US" altLang="ja-JP" dirty="0" smtClean="0"/>
          </a:p>
          <a:p>
            <a:pPr marL="0" indent="0">
              <a:buFont typeface="Arial" pitchFamily="34" charset="0"/>
              <a:buNone/>
            </a:pPr>
            <a:r>
              <a:rPr lang="ja-JP" altLang="en-US" dirty="0" smtClean="0"/>
              <a:t>・自分の住んでいる地域ではどうか？</a:t>
            </a:r>
            <a:endParaRPr lang="en-US" altLang="ja-JP" dirty="0" smtClean="0"/>
          </a:p>
          <a:p>
            <a:pPr marL="0" indent="0">
              <a:buFont typeface="Arial" pitchFamily="34" charset="0"/>
              <a:buNone/>
            </a:pPr>
            <a:endParaRPr lang="en-US" altLang="ja-JP" dirty="0" smtClean="0"/>
          </a:p>
          <a:p>
            <a:pPr marL="0" indent="0">
              <a:buFont typeface="Arial" pitchFamily="34" charset="0"/>
              <a:buNone/>
            </a:pPr>
            <a:r>
              <a:rPr lang="ja-JP" altLang="en-US" dirty="0" smtClean="0"/>
              <a:t>・加藤さん＆おたがいさんとの出会い　</a:t>
            </a:r>
            <a:r>
              <a:rPr lang="en-US" altLang="ja-JP" dirty="0" smtClean="0"/>
              <a:t>⇒</a:t>
            </a:r>
            <a:r>
              <a:rPr lang="ja-JP" altLang="en-US" dirty="0" smtClean="0">
                <a:solidFill>
                  <a:srgbClr val="0033CC"/>
                </a:solidFill>
              </a:rPr>
              <a:t>　</a:t>
            </a:r>
            <a:r>
              <a:rPr lang="en-US" altLang="ja-JP" dirty="0" smtClean="0">
                <a:solidFill>
                  <a:srgbClr val="0033CC"/>
                </a:solidFill>
              </a:rPr>
              <a:t>『</a:t>
            </a:r>
            <a:r>
              <a:rPr lang="ja-JP" altLang="en-US" dirty="0" smtClean="0">
                <a:solidFill>
                  <a:srgbClr val="0033CC"/>
                </a:solidFill>
              </a:rPr>
              <a:t>絆の会</a:t>
            </a:r>
            <a:r>
              <a:rPr lang="en-US" altLang="ja-JP" dirty="0" smtClean="0">
                <a:solidFill>
                  <a:srgbClr val="0033CC"/>
                </a:solidFill>
              </a:rPr>
              <a:t>』</a:t>
            </a:r>
            <a:endParaRPr lang="en-US" altLang="ja-JP" dirty="0" smtClean="0">
              <a:solidFill>
                <a:srgbClr val="0033CC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dirty="0" smtClean="0"/>
              <a:t>・小規模多機能の可能性（地域を</a:t>
            </a:r>
            <a:r>
              <a:rPr lang="ja-JP" altLang="en-US" dirty="0" smtClean="0">
                <a:solidFill>
                  <a:srgbClr val="FF0000"/>
                </a:solidFill>
              </a:rPr>
              <a:t>つなげるツール</a:t>
            </a:r>
            <a:r>
              <a:rPr lang="ja-JP" altLang="en-US" dirty="0" smtClean="0"/>
              <a:t>になる！）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・自分の専門性を活かして、「リハビリと小規模」を合わせた</a:t>
            </a:r>
            <a:endParaRPr lang="en-US" altLang="ja-JP" dirty="0" smtClean="0"/>
          </a:p>
          <a:p>
            <a:pPr marL="0" indent="0">
              <a:buFont typeface="Arial" pitchFamily="34" charset="0"/>
              <a:buNone/>
            </a:pPr>
            <a:r>
              <a:rPr lang="ja-JP" altLang="ja-JP" dirty="0"/>
              <a:t>　</a:t>
            </a:r>
            <a:r>
              <a:rPr lang="ja-JP" altLang="en-US" dirty="0" smtClean="0"/>
              <a:t>新しい</a:t>
            </a:r>
            <a:r>
              <a:rPr lang="ja-JP" altLang="en-US" dirty="0" smtClean="0">
                <a:solidFill>
                  <a:srgbClr val="0033CC"/>
                </a:solidFill>
              </a:rPr>
              <a:t>小規模多機能</a:t>
            </a:r>
            <a:r>
              <a:rPr lang="ja-JP" altLang="en-US" dirty="0" smtClean="0"/>
              <a:t>の</a:t>
            </a:r>
            <a:r>
              <a:rPr lang="ja-JP" altLang="en-US" dirty="0" smtClean="0"/>
              <a:t>形を目指すことに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33256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でも、実際は厳しいです</a:t>
            </a:r>
            <a:r>
              <a:rPr lang="en-US" altLang="ja-JP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…</a:t>
            </a:r>
            <a:endParaRPr lang="ja-JP" altLang="en-US" dirty="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1442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Font typeface="Wingdings 2" charset="0"/>
              <a:buNone/>
            </a:pPr>
            <a:r>
              <a:rPr lang="ja-JP" altLang="en-US" sz="3600" dirty="0">
                <a:latin typeface="Constantia" charset="0"/>
                <a:ea typeface="HGP明朝E" charset="0"/>
              </a:rPr>
              <a:t>介護度が下がると</a:t>
            </a:r>
            <a:r>
              <a:rPr lang="ja-JP" altLang="en-US" sz="3600" dirty="0" smtClean="0">
                <a:latin typeface="Constantia" charset="0"/>
                <a:ea typeface="HGP明朝E" charset="0"/>
              </a:rPr>
              <a:t>収入も減る。</a:t>
            </a:r>
            <a:endParaRPr lang="en-US" altLang="ja-JP" sz="3600" dirty="0">
              <a:latin typeface="Constantia" charset="0"/>
              <a:ea typeface="HGP明朝E" charset="0"/>
            </a:endParaRPr>
          </a:p>
          <a:p>
            <a:pPr marL="0" indent="0">
              <a:buFont typeface="Wingdings 2" charset="0"/>
              <a:buNone/>
            </a:pPr>
            <a:r>
              <a:rPr lang="en-US" altLang="ja-JP" sz="3600" dirty="0">
                <a:latin typeface="Constantia" charset="0"/>
                <a:ea typeface="HGP明朝E" charset="0"/>
              </a:rPr>
              <a:t/>
            </a:r>
            <a:br>
              <a:rPr lang="en-US" altLang="ja-JP" sz="3600" dirty="0">
                <a:latin typeface="Constantia" charset="0"/>
                <a:ea typeface="HGP明朝E" charset="0"/>
              </a:rPr>
            </a:br>
            <a:r>
              <a:rPr lang="ja-JP" altLang="en-US" sz="3600" dirty="0">
                <a:latin typeface="Constantia" charset="0"/>
                <a:ea typeface="HGP明朝E" charset="0"/>
              </a:rPr>
              <a:t>この矛盾が本当の意味での</a:t>
            </a:r>
          </a:p>
          <a:p>
            <a:pPr marL="0" indent="0">
              <a:buFont typeface="Wingdings 2" charset="0"/>
              <a:buNone/>
            </a:pPr>
            <a:r>
              <a:rPr lang="ja-JP" altLang="en-US" sz="3600" dirty="0">
                <a:latin typeface="Constantia" charset="0"/>
                <a:ea typeface="HGP明朝E" charset="0"/>
              </a:rPr>
              <a:t>「自立支援と社会参加</a:t>
            </a:r>
            <a:r>
              <a:rPr lang="ja-JP" altLang="en-US" sz="3600" dirty="0" smtClean="0">
                <a:latin typeface="Constantia" charset="0"/>
                <a:ea typeface="HGP明朝E" charset="0"/>
              </a:rPr>
              <a:t>」</a:t>
            </a:r>
            <a:endParaRPr lang="en-US" altLang="ja-JP" sz="3600" dirty="0" smtClean="0">
              <a:latin typeface="Constantia" charset="0"/>
              <a:ea typeface="HGP明朝E" charset="0"/>
            </a:endParaRPr>
          </a:p>
          <a:p>
            <a:pPr marL="0" indent="0">
              <a:buFont typeface="Wingdings 2" charset="0"/>
              <a:buNone/>
            </a:pPr>
            <a:r>
              <a:rPr lang="ja-JP" altLang="en-US" sz="3600" dirty="0" smtClean="0">
                <a:latin typeface="Constantia" charset="0"/>
                <a:ea typeface="HGP明朝E" charset="0"/>
              </a:rPr>
              <a:t>を</a:t>
            </a:r>
            <a:r>
              <a:rPr lang="ja-JP" altLang="en-US" sz="3600" dirty="0">
                <a:solidFill>
                  <a:srgbClr val="FF0000"/>
                </a:solidFill>
                <a:latin typeface="Constantia" charset="0"/>
                <a:ea typeface="HGP明朝E" charset="0"/>
              </a:rPr>
              <a:t>制限</a:t>
            </a:r>
            <a:r>
              <a:rPr lang="ja-JP" altLang="en-US" sz="3600" dirty="0">
                <a:latin typeface="Constantia" charset="0"/>
                <a:ea typeface="HGP明朝E" charset="0"/>
              </a:rPr>
              <a:t>して</a:t>
            </a:r>
            <a:r>
              <a:rPr lang="ja-JP" altLang="en-US" sz="3600" dirty="0" smtClean="0">
                <a:latin typeface="Constantia" charset="0"/>
                <a:ea typeface="HGP明朝E" charset="0"/>
              </a:rPr>
              <a:t>いるのではないか</a:t>
            </a:r>
            <a:endParaRPr lang="en-US" altLang="ja-JP" sz="3600" dirty="0" smtClean="0">
              <a:latin typeface="Constantia" charset="0"/>
              <a:ea typeface="HGP明朝E" charset="0"/>
            </a:endParaRPr>
          </a:p>
          <a:p>
            <a:pPr marL="0" indent="0">
              <a:buFont typeface="Wingdings 2" charset="0"/>
              <a:buNone/>
            </a:pPr>
            <a:endParaRPr lang="en-US" altLang="ja-JP" sz="3600" dirty="0">
              <a:latin typeface="Constantia" charset="0"/>
              <a:ea typeface="HGP明朝E" charset="0"/>
            </a:endParaRPr>
          </a:p>
          <a:p>
            <a:pPr marL="0" indent="0">
              <a:buFont typeface="Wingdings 2" charset="0"/>
              <a:buNone/>
            </a:pPr>
            <a:r>
              <a:rPr lang="ja-JP" altLang="en-US" sz="3600" dirty="0" smtClean="0">
                <a:latin typeface="Constantia" charset="0"/>
                <a:ea typeface="HGP明朝E" charset="0"/>
              </a:rPr>
              <a:t>そして、</a:t>
            </a:r>
            <a:endParaRPr lang="en-US" altLang="ja-JP" sz="3600" dirty="0" smtClean="0">
              <a:latin typeface="Constantia" charset="0"/>
              <a:ea typeface="HGP明朝E" charset="0"/>
            </a:endParaRPr>
          </a:p>
          <a:p>
            <a:pPr marL="0" indent="0">
              <a:buFont typeface="Wingdings 2" charset="0"/>
              <a:buNone/>
            </a:pPr>
            <a:r>
              <a:rPr lang="ja-JP" altLang="en-US" sz="3600" dirty="0" smtClean="0">
                <a:latin typeface="Constantia" charset="0"/>
                <a:ea typeface="HGP明朝E" charset="0"/>
              </a:rPr>
              <a:t>リハビリテーション</a:t>
            </a:r>
            <a:r>
              <a:rPr lang="ja-JP" altLang="en-US" sz="3600" dirty="0">
                <a:latin typeface="Constantia" charset="0"/>
                <a:ea typeface="HGP明朝E" charset="0"/>
              </a:rPr>
              <a:t>専門</a:t>
            </a:r>
            <a:r>
              <a:rPr lang="ja-JP" altLang="en-US" sz="3600" dirty="0" smtClean="0">
                <a:latin typeface="Constantia" charset="0"/>
                <a:ea typeface="HGP明朝E" charset="0"/>
              </a:rPr>
              <a:t>職の加算もない</a:t>
            </a:r>
            <a:r>
              <a:rPr lang="ja-JP" altLang="en-US" sz="3600" dirty="0">
                <a:latin typeface="Constantia" charset="0"/>
                <a:ea typeface="HGP明朝E" charset="0"/>
              </a:rPr>
              <a:t>。</a:t>
            </a:r>
            <a:r>
              <a:rPr lang="en-US" altLang="ja-JP" sz="3600" dirty="0">
                <a:latin typeface="Constantia" charset="0"/>
                <a:ea typeface="HGP明朝E" charset="0"/>
              </a:rPr>
              <a:t/>
            </a:r>
            <a:br>
              <a:rPr lang="en-US" altLang="ja-JP" sz="3600" dirty="0">
                <a:latin typeface="Constantia" charset="0"/>
                <a:ea typeface="HGP明朝E" charset="0"/>
              </a:rPr>
            </a:br>
            <a:endParaRPr lang="ja-JP" altLang="en-US" sz="3600" dirty="0">
              <a:latin typeface="Constantia" charset="0"/>
              <a:ea typeface="HGP明朝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2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251520" y="1556792"/>
            <a:ext cx="8568952" cy="2822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介護</a:t>
            </a:r>
            <a:r>
              <a:rPr lang="ja-JP" altLang="en-US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報酬への取り組み</a:t>
            </a:r>
            <a:endParaRPr lang="ja-JP" altLang="en-US" sz="6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425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5064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算定</a:t>
            </a:r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基準</a:t>
            </a:r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  <a:endParaRPr lang="en-US" altLang="ja-JP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zh-TW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看護</a:t>
            </a:r>
            <a:r>
              <a:rPr lang="zh-TW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職員配置加算</a:t>
            </a:r>
            <a:r>
              <a:rPr lang="en-US" altLang="zh-TW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Ⅰ </a:t>
            </a:r>
            <a:r>
              <a:rPr lang="en-US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900 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単位</a:t>
            </a:r>
            <a:r>
              <a:rPr lang="en-US" altLang="zh-TW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lang="en-US" altLang="zh-TW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Ⅱ </a:t>
            </a:r>
            <a:r>
              <a:rPr lang="en-US" altLang="zh-TW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700 </a:t>
            </a:r>
            <a:r>
              <a:rPr lang="zh-TW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単位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kumimoji="1"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endParaRPr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施設基準</a:t>
            </a:r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  <a:endParaRPr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専ら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当該指定小規模多機能型居宅介護事業所の職務に従事する常勤の</a:t>
            </a: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看護師（准看護師）を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一名以上配置していること</a:t>
            </a: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。</a:t>
            </a:r>
            <a:endParaRPr lang="ja-JP" altLang="en-US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79512" y="232763"/>
            <a:ext cx="8229600" cy="9906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小規模多機能・複合型の加算要件</a:t>
            </a:r>
            <a:endParaRPr lang="ja-JP" altLang="en-US" dirty="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559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245173" y="404664"/>
            <a:ext cx="8568952" cy="1030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みなさまへお願いです</a:t>
            </a:r>
            <a:endParaRPr lang="ja-JP" altLang="en-US" sz="48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844824"/>
            <a:ext cx="8568952" cy="47041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小規模</a:t>
            </a:r>
            <a:r>
              <a:rPr lang="ja-JP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多機能・複合型の</a:t>
            </a:r>
            <a:endParaRPr lang="en-US" altLang="ja-JP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r>
              <a:rPr lang="ja-JP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看護職員加算を</a:t>
            </a:r>
            <a:endParaRPr lang="en-US" altLang="ja-JP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r>
              <a:rPr lang="ja-JP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専門職</a:t>
            </a: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加算</a:t>
            </a:r>
            <a:r>
              <a:rPr lang="ja-JP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へ！</a:t>
            </a:r>
            <a:endParaRPr lang="en-US" altLang="ja-JP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r>
              <a:rPr lang="ja-JP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多様性に富んだ支え方ができる</a:t>
            </a:r>
            <a:endParaRPr lang="en-US" altLang="ja-JP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r>
              <a:rPr lang="ja-JP" altLang="ja-JP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リハビリ専門職を地域へ！</a:t>
            </a:r>
            <a:endParaRPr lang="en-US" altLang="ja-JP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en-US" altLang="ja-JP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770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1317" y="332656"/>
            <a:ext cx="8229600" cy="990600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地域と生活に根ざしたリハビリへ</a:t>
            </a:r>
            <a:endParaRPr kumimoji="1" lang="ja-JP" altLang="en-US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251520" y="1498939"/>
            <a:ext cx="4248472" cy="3744416"/>
          </a:xfrm>
          <a:prstGeom prst="ellipse">
            <a:avLst/>
          </a:prstGeom>
          <a:noFill/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886995" y="1919198"/>
            <a:ext cx="2681310" cy="1166283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8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施設中心型の</a:t>
            </a:r>
            <a:endParaRPr kumimoji="1" lang="en-US" altLang="ja-JP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リハビリ</a:t>
            </a:r>
            <a:endParaRPr kumimoji="1" lang="ja-JP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5553398" y="1887356"/>
            <a:ext cx="2808312" cy="1166283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8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地域と生活に</a:t>
            </a:r>
            <a:endParaRPr lang="en-US" altLang="ja-JP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根ざした</a:t>
            </a:r>
            <a:r>
              <a:rPr kumimoji="1" lang="ja-JP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リハビリ</a:t>
            </a:r>
            <a:endParaRPr kumimoji="1" lang="ja-JP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3131167" y="5243355"/>
            <a:ext cx="3024336" cy="1166283"/>
          </a:xfrm>
          <a:prstGeom prst="roundRect">
            <a:avLst/>
          </a:prstGeom>
          <a:solidFill>
            <a:schemeClr val="accent1">
              <a:alpha val="58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アウトソーシング</a:t>
            </a:r>
            <a:r>
              <a:rPr kumimoji="1" lang="ja-JP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型の</a:t>
            </a:r>
            <a:endParaRPr kumimoji="1" lang="en-US" altLang="ja-JP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リハビリ（訪問）</a:t>
            </a:r>
            <a:endParaRPr kumimoji="1" lang="ja-JP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4728389" y="1498939"/>
            <a:ext cx="4308107" cy="3744416"/>
          </a:xfrm>
          <a:prstGeom prst="ellipse">
            <a:avLst/>
          </a:prstGeom>
          <a:noFill/>
          <a:ln w="635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円/楕円 13"/>
          <p:cNvSpPr/>
          <p:nvPr/>
        </p:nvSpPr>
        <p:spPr>
          <a:xfrm>
            <a:off x="2446419" y="2924944"/>
            <a:ext cx="4393833" cy="3886792"/>
          </a:xfrm>
          <a:prstGeom prst="ellipse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2997613" y="3501007"/>
            <a:ext cx="14205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ja-JP" alt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専門家</a:t>
            </a:r>
            <a:endParaRPr lang="ja-JP" alt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092824" y="3501008"/>
            <a:ext cx="10086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ja-JP" alt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自宅</a:t>
            </a:r>
            <a:endParaRPr lang="ja-JP" alt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C:\Users\リハビリ-33\AppData\Local\Microsoft\Windows\Temporary Internet Files\Content.IE5\D2JFZUY2\MC90036097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36" y="4171365"/>
            <a:ext cx="704169" cy="73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リハビリ-33\AppData\Local\Microsoft\Windows\Temporary Internet Files\Content.IE5\D2JFZUY2\MC90023965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09" y="3304663"/>
            <a:ext cx="1455140" cy="112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リハビリ-33\AppData\Local\Microsoft\Windows\Temporary Internet Files\Content.IE5\NPF1F2M4\MC90041204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442" y="3252756"/>
            <a:ext cx="1754784" cy="133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リハビリ-33\AppData\Local\Microsoft\Windows\Temporary Internet Files\Content.IE5\R7J14LWC\MC90042476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646" y="4171365"/>
            <a:ext cx="773713" cy="84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89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円/楕円 11"/>
          <p:cNvSpPr/>
          <p:nvPr/>
        </p:nvSpPr>
        <p:spPr>
          <a:xfrm>
            <a:off x="2647162" y="1705162"/>
            <a:ext cx="6496838" cy="4396584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>
                  <a:alpha val="73000"/>
                </a:srgbClr>
              </a:gs>
              <a:gs pos="61000">
                <a:srgbClr val="FBA97D">
                  <a:alpha val="64000"/>
                </a:srgbClr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3048151" y="2735141"/>
            <a:ext cx="2713812" cy="212876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endParaRPr lang="en-US" altLang="ja-JP" dirty="0">
              <a:solidFill>
                <a:schemeClr val="tx1"/>
              </a:solidFill>
            </a:endParaRPr>
          </a:p>
          <a:p>
            <a:pPr algn="ctr"/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endParaRPr lang="en-US" altLang="ja-JP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リハ</a:t>
            </a:r>
            <a:r>
              <a:rPr kumimoji="1" lang="ja-JP" alt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ケア型</a:t>
            </a:r>
            <a:endParaRPr kumimoji="1" lang="en-US" altLang="ja-JP" sz="2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小規模多機能施設</a:t>
            </a:r>
            <a:endParaRPr kumimoji="1" lang="ja-JP" altLang="en-US" sz="2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990600"/>
          </a:xfrm>
        </p:spPr>
        <p:txBody>
          <a:bodyPr>
            <a:noAutofit/>
          </a:bodyPr>
          <a:lstStyle/>
          <a:p>
            <a:r>
              <a:rPr kumimoji="1"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地域の</a:t>
            </a:r>
            <a:r>
              <a:rPr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在宅復帰支援</a:t>
            </a:r>
            <a:r>
              <a:rPr kumimoji="1"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施設になります！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Picture 4" descr="C:\Users\リハビリ-33\AppData\Local\Microsoft\Windows\Temporary Internet Files\Content.IE5\D2JFZUY2\MC90023965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11" y="4601410"/>
            <a:ext cx="1675545" cy="130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daigo\AppData\Local\Microsoft\Windows\Temporary Internet Files\Content.IE5\KLHXIEHV\MC90041601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908" y="2757809"/>
            <a:ext cx="2328548" cy="10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リハビリ-33\AppData\Local\Microsoft\Windows\Temporary Internet Files\Content.IE5\R7J14LWC\MC90042476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800" y="2757809"/>
            <a:ext cx="1296144" cy="141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リハビリ-33\AppData\Local\Microsoft\Windows\Temporary Internet Files\Content.IE5\NPF1F2M4\MC90043422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03" y="1997551"/>
            <a:ext cx="1522362" cy="161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7634567" y="4332916"/>
            <a:ext cx="10086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ja-JP" alt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自宅</a:t>
            </a:r>
            <a:endParaRPr lang="ja-JP" alt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837772" y="5916319"/>
            <a:ext cx="10086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ja-JP" alt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病院</a:t>
            </a:r>
            <a:endParaRPr lang="ja-JP" alt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37772" y="1412775"/>
            <a:ext cx="10086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ja-JP" alt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老健</a:t>
            </a:r>
            <a:endParaRPr lang="ja-JP" alt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6" name="Picture 4" descr="C:\Users\daigo\AppData\Local\Microsoft\Windows\Temporary Internet Files\Content.IE5\SIXZCP35\MC90044194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019" y="3616299"/>
            <a:ext cx="1511568" cy="56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aigo\AppData\Local\Microsoft\Windows\Temporary Internet Files\Content.IE5\G6ITFOIR\MC90044196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8992">
            <a:off x="2052207" y="2284727"/>
            <a:ext cx="1055591" cy="35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daigo\AppData\Local\Microsoft\Windows\Temporary Internet Files\Content.IE5\G6ITFOIR\MC90044196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3759">
            <a:off x="2056749" y="5384520"/>
            <a:ext cx="1055591" cy="35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4065826" y="1997550"/>
            <a:ext cx="33922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ja-JP" altLang="en-US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住み慣れた地域</a:t>
            </a:r>
            <a:endParaRPr lang="ja-JP" alt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4073607" y="5119843"/>
            <a:ext cx="3643946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ja-JP" altLang="en-US" sz="3400" b="1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生活の</a:t>
            </a:r>
            <a:r>
              <a:rPr lang="ja-JP" altLang="en-US" sz="34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場</a:t>
            </a:r>
            <a:r>
              <a:rPr lang="ja-JP" altLang="en-US" sz="3400" b="1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で</a:t>
            </a:r>
            <a:r>
              <a:rPr lang="ja-JP" altLang="en-US" sz="34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の支援</a:t>
            </a:r>
            <a:endParaRPr lang="ja-JP" altLang="en-US" sz="3400" b="1" cap="none" spc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80" name="Picture 8" descr="C:\Users\daigo\AppData\Local\Microsoft\Windows\Temporary Internet Files\Content.IE5\G6ITFOIR\MC90044195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16361" y="3672515"/>
            <a:ext cx="1030801" cy="78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97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245173" y="404664"/>
            <a:ext cx="8568952" cy="1030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共生</a:t>
            </a:r>
            <a:r>
              <a:rPr lang="ja-JP" altLang="en-US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社会</a:t>
            </a:r>
            <a:endParaRPr lang="ja-JP" altLang="en-US" sz="6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6877" y="1700808"/>
            <a:ext cx="8568952" cy="4704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多様性を尊重できる地域社会へ。</a:t>
            </a:r>
            <a:endParaRPr lang="en-US" altLang="ja-JP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専門性を活かしてより良い地域社会へ</a:t>
            </a:r>
            <a:r>
              <a:rPr lang="ja-JP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。</a:t>
            </a:r>
            <a:endParaRPr lang="en-US" altLang="ja-JP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様々な個別ニーズに対応するためには施設も多様性が求められます。</a:t>
            </a:r>
            <a:endParaRPr lang="en-US" altLang="ja-JP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endParaRPr lang="en-US" altLang="ja-JP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r>
              <a:rPr lang="ja-JP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地域で貢献できるよう</a:t>
            </a:r>
            <a:endParaRPr lang="en-US" altLang="ja-JP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r>
              <a:rPr lang="ja-JP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これからも頑張ります！</a:t>
            </a:r>
            <a:endParaRPr lang="en-US" altLang="ja-JP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en-US" altLang="ja-JP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en-US" altLang="ja-JP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en-US" altLang="ja-JP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697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988840"/>
            <a:ext cx="8640960" cy="2664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ご清聴</a:t>
            </a:r>
            <a:endParaRPr kumimoji="1" lang="en-US" altLang="ja-JP" sz="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r>
              <a:rPr lang="ja-JP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ありがとうございました！</a:t>
            </a:r>
            <a:endParaRPr kumimoji="1" lang="ja-JP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797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251520" y="908720"/>
            <a:ext cx="8568952" cy="2822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ja-JP" sz="60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小規模</a:t>
            </a:r>
            <a:r>
              <a:rPr lang="ja-JP" altLang="en-US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多機能型居宅介護</a:t>
            </a:r>
            <a:r>
              <a:rPr lang="en-US" altLang="ja-JP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en-US" altLang="ja-JP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絆</a:t>
            </a:r>
            <a:r>
              <a:rPr lang="ja-JP" altLang="en-US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」の取り組み</a:t>
            </a:r>
            <a:endParaRPr lang="ja-JP" altLang="en-US" sz="6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986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>
          <a:xfrm>
            <a:off x="393486" y="404664"/>
            <a:ext cx="82296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sz="48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「絆」の紹介</a:t>
            </a:r>
          </a:p>
        </p:txBody>
      </p:sp>
      <p:sp>
        <p:nvSpPr>
          <p:cNvPr id="614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5576" y="1556792"/>
            <a:ext cx="8229600" cy="41910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開設：平成２２年９月１日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立地：藤沢駅前の</a:t>
            </a:r>
            <a:r>
              <a:rPr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</a:t>
            </a:r>
            <a:r>
              <a:rPr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LDK</a:t>
            </a:r>
            <a:r>
              <a:rPr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のマンション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の一室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単独型の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小規模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多機能</a:t>
            </a:r>
            <a:r>
              <a:rPr lang="en-US" altLang="ja-JP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驚愕の平米数は</a:t>
            </a:r>
            <a:r>
              <a:rPr lang="en-US" altLang="ja-JP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…</a:t>
            </a:r>
            <a:endParaRPr lang="ja-JP" altLang="en-US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利用者数：２１名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（最大</a:t>
            </a:r>
            <a: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22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名</a:t>
            </a:r>
            <a: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平成２６年６月現在）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平均要介護度：３</a:t>
            </a:r>
            <a:r>
              <a:rPr lang="en-US" altLang="ja-JP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,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　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年齢層：幅広いが８０代の方のご利用が多い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リハビリスタッフ：作業療法士</a:t>
            </a:r>
            <a:r>
              <a:rPr lang="en-US" altLang="ja-JP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名（非常勤）</a:t>
            </a: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en-US" altLang="ja-JP" dirty="0" smtClean="0"/>
          </a:p>
          <a:p>
            <a:pPr marL="0" indent="0" eaLnBrk="1" hangingPunct="1">
              <a:buFont typeface="Wingdings 2" pitchFamily="18" charset="2"/>
              <a:buNone/>
            </a:pPr>
            <a:endParaRPr lang="en-US" altLang="ja-JP" dirty="0" smtClean="0"/>
          </a:p>
        </p:txBody>
      </p:sp>
      <p:sp>
        <p:nvSpPr>
          <p:cNvPr id="4" name="角丸四角形 3"/>
          <p:cNvSpPr/>
          <p:nvPr/>
        </p:nvSpPr>
        <p:spPr>
          <a:xfrm>
            <a:off x="395536" y="5373216"/>
            <a:ext cx="8396660" cy="1025624"/>
          </a:xfrm>
          <a:prstGeom prst="roundRect">
            <a:avLst/>
          </a:prstGeom>
          <a:solidFill>
            <a:schemeClr val="accent3">
              <a:lumMod val="40000"/>
              <a:lumOff val="6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日本一小さな小規模多機能施設 </a:t>
            </a:r>
            <a:r>
              <a:rPr kumimoji="1" lang="en-US" altLang="ja-JP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!?</a:t>
            </a:r>
            <a:endParaRPr kumimoji="1" lang="ja-JP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177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>
          <a:xfrm>
            <a:off x="393486" y="404664"/>
            <a:ext cx="82296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sz="48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「絆」の紹介２</a:t>
            </a:r>
          </a:p>
        </p:txBody>
      </p:sp>
      <p:sp>
        <p:nvSpPr>
          <p:cNvPr id="614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5576" y="1556792"/>
            <a:ext cx="8229600" cy="4680520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ja-JP" altLang="en-US" dirty="0" smtClean="0">
                <a:latin typeface="HGP創英角ｺﾞｼｯｸUB"/>
                <a:ea typeface="HGP創英角ｺﾞｼｯｸUB"/>
                <a:cs typeface="HGP創英角ｺﾞｼｯｸUB"/>
              </a:rPr>
              <a:t>通い：１１名（最大１１名）</a:t>
            </a:r>
            <a:endParaRPr lang="en-US" altLang="ja-JP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ja-JP" altLang="en-US" dirty="0" smtClean="0">
                <a:latin typeface="HGP創英角ｺﾞｼｯｸUB"/>
                <a:ea typeface="HGP創英角ｺﾞｼｯｸUB"/>
                <a:cs typeface="HGP創英角ｺﾞｼｯｸUB"/>
              </a:rPr>
              <a:t>訪問：１６件</a:t>
            </a:r>
            <a:r>
              <a:rPr lang="en-US" altLang="ja-JP" dirty="0" smtClean="0">
                <a:latin typeface="HGP創英角ｺﾞｼｯｸUB"/>
                <a:ea typeface="HGP創英角ｺﾞｼｯｸUB"/>
                <a:cs typeface="HGP創英角ｺﾞｼｯｸUB"/>
              </a:rPr>
              <a:t>〜</a:t>
            </a:r>
            <a:r>
              <a:rPr lang="ja-JP" altLang="en-US" dirty="0" smtClean="0">
                <a:latin typeface="HGP創英角ｺﾞｼｯｸUB"/>
                <a:ea typeface="HGP創英角ｺﾞｼｯｸUB"/>
                <a:cs typeface="HGP創英角ｺﾞｼｯｸUB"/>
              </a:rPr>
              <a:t>２０件</a:t>
            </a:r>
            <a:r>
              <a:rPr lang="en-US" altLang="ja-JP" dirty="0" smtClean="0">
                <a:latin typeface="HGP創英角ｺﾞｼｯｸUB"/>
                <a:ea typeface="HGP創英角ｺﾞｼｯｸUB"/>
                <a:cs typeface="HGP創英角ｺﾞｼｯｸUB"/>
              </a:rPr>
              <a:t>/</a:t>
            </a:r>
            <a:r>
              <a:rPr lang="ja-JP" altLang="en-US" dirty="0" smtClean="0">
                <a:latin typeface="HGP創英角ｺﾞｼｯｸUB"/>
                <a:ea typeface="HGP創英角ｺﾞｼｯｸUB"/>
                <a:cs typeface="HGP創英角ｺﾞｼｯｸUB"/>
              </a:rPr>
              <a:t>日　</a:t>
            </a:r>
            <a:r>
              <a:rPr lang="ja-JP" altLang="en-US" dirty="0" smtClean="0">
                <a:latin typeface="HGP創英角ｺﾞｼｯｸUB"/>
                <a:ea typeface="HGP創英角ｺﾞｼｯｸUB"/>
                <a:cs typeface="HGP創英角ｺﾞｼｯｸUB"/>
              </a:rPr>
              <a:t>（</a:t>
            </a:r>
            <a:r>
              <a:rPr lang="en-US" altLang="ja-JP" dirty="0" smtClean="0">
                <a:latin typeface="HGP創英角ｺﾞｼｯｸUB"/>
                <a:ea typeface="HGP創英角ｺﾞｼｯｸUB"/>
                <a:cs typeface="HGP創英角ｺﾞｼｯｸUB"/>
              </a:rPr>
              <a:t>5</a:t>
            </a:r>
            <a:r>
              <a:rPr lang="ja-JP" altLang="en-US" dirty="0" smtClean="0">
                <a:latin typeface="HGP創英角ｺﾞｼｯｸUB"/>
                <a:ea typeface="HGP創英角ｺﾞｼｯｸUB"/>
                <a:cs typeface="HGP創英角ｺﾞｼｯｸUB"/>
              </a:rPr>
              <a:t>分</a:t>
            </a:r>
            <a:r>
              <a:rPr lang="en-US" altLang="ja-JP" dirty="0" smtClean="0">
                <a:latin typeface="HGP創英角ｺﾞｼｯｸUB"/>
                <a:ea typeface="HGP創英角ｺﾞｼｯｸUB"/>
                <a:cs typeface="HGP創英角ｺﾞｼｯｸUB"/>
              </a:rPr>
              <a:t>〜90</a:t>
            </a:r>
            <a:r>
              <a:rPr lang="ja-JP" altLang="en-US" dirty="0" smtClean="0">
                <a:latin typeface="HGP創英角ｺﾞｼｯｸUB"/>
                <a:ea typeface="HGP創英角ｺﾞｼｯｸUB"/>
                <a:cs typeface="HGP創英角ｺﾞｼｯｸUB"/>
              </a:rPr>
              <a:t>分</a:t>
            </a:r>
            <a:r>
              <a:rPr lang="en-US" altLang="ja-JP" dirty="0" smtClean="0">
                <a:latin typeface="HGP創英角ｺﾞｼｯｸUB"/>
                <a:ea typeface="HGP創英角ｺﾞｼｯｸUB"/>
                <a:cs typeface="HGP創英角ｺﾞｼｯｸUB"/>
              </a:rPr>
              <a:t>/</a:t>
            </a:r>
            <a:r>
              <a:rPr lang="ja-JP" altLang="en-US" dirty="0" smtClean="0">
                <a:latin typeface="HGP創英角ｺﾞｼｯｸUB"/>
                <a:ea typeface="HGP創英角ｺﾞｼｯｸUB"/>
                <a:cs typeface="HGP創英角ｺﾞｼｯｸUB"/>
              </a:rPr>
              <a:t>回、合計</a:t>
            </a:r>
            <a:r>
              <a:rPr lang="en-US" altLang="ja-JP" dirty="0" smtClean="0">
                <a:latin typeface="HGP創英角ｺﾞｼｯｸUB"/>
                <a:ea typeface="HGP創英角ｺﾞｼｯｸUB"/>
                <a:cs typeface="HGP創英角ｺﾞｼｯｸUB"/>
              </a:rPr>
              <a:t>8</a:t>
            </a:r>
            <a:r>
              <a:rPr lang="ja-JP" altLang="en-US" dirty="0" smtClean="0">
                <a:latin typeface="HGP創英角ｺﾞｼｯｸUB"/>
                <a:ea typeface="HGP創英角ｺﾞｼｯｸUB"/>
                <a:cs typeface="HGP創英角ｺﾞｼｯｸUB"/>
              </a:rPr>
              <a:t>時間程度）</a:t>
            </a:r>
            <a:endParaRPr lang="en-US" altLang="ja-JP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ja-JP" altLang="en-US" dirty="0" smtClean="0">
                <a:latin typeface="HGP創英角ｺﾞｼｯｸUB"/>
                <a:ea typeface="HGP創英角ｺﾞｼｯｸUB"/>
                <a:cs typeface="HGP創英角ｺﾞｼｯｸUB"/>
              </a:rPr>
              <a:t>宿泊：週</a:t>
            </a:r>
            <a:r>
              <a:rPr lang="en-US" altLang="ja-JP" dirty="0" smtClean="0">
                <a:latin typeface="HGP創英角ｺﾞｼｯｸUB"/>
                <a:ea typeface="HGP創英角ｺﾞｼｯｸUB"/>
                <a:cs typeface="HGP創英角ｺﾞｼｯｸUB"/>
              </a:rPr>
              <a:t>1</a:t>
            </a:r>
            <a:r>
              <a:rPr lang="ja-JP" altLang="en-US" dirty="0" smtClean="0">
                <a:latin typeface="HGP創英角ｺﾞｼｯｸUB"/>
                <a:ea typeface="HGP創英角ｺﾞｼｯｸUB"/>
                <a:cs typeface="HGP創英角ｺﾞｼｯｸUB"/>
              </a:rPr>
              <a:t>日程度　　＊家族のレスパイトが多い</a:t>
            </a:r>
            <a:endParaRPr lang="en-US" altLang="ja-JP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en-US" altLang="ja-JP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ja-JP" altLang="en-US" dirty="0" smtClean="0">
                <a:latin typeface="HGP創英角ｺﾞｼｯｸUB"/>
                <a:ea typeface="HGP創英角ｺﾞｼｯｸUB"/>
                <a:cs typeface="HGP創英角ｺﾞｼｯｸUB"/>
              </a:rPr>
              <a:t>備考：</a:t>
            </a:r>
            <a:endParaRPr lang="en-US" altLang="ja-JP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altLang="ja-JP" dirty="0" smtClean="0">
                <a:latin typeface="HGP創英角ｺﾞｼｯｸUB"/>
                <a:ea typeface="HGP創英角ｺﾞｼｯｸUB"/>
                <a:cs typeface="HGP創英角ｺﾞｼｯｸUB"/>
              </a:rPr>
              <a:t>1</a:t>
            </a:r>
            <a:r>
              <a:rPr lang="ja-JP" altLang="en-US" dirty="0" smtClean="0">
                <a:latin typeface="HGP創英角ｺﾞｼｯｸUB"/>
                <a:ea typeface="HGP創英角ｺﾞｼｯｸUB"/>
                <a:cs typeface="HGP創英角ｺﾞｼｯｸUB"/>
              </a:rPr>
              <a:t>）単独型小規模多機能</a:t>
            </a:r>
            <a:endParaRPr lang="en-US" altLang="ja-JP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ja-JP" altLang="en-US" dirty="0" smtClean="0">
                <a:latin typeface="HGP創英角ｺﾞｼｯｸUB"/>
                <a:ea typeface="HGP創英角ｺﾞｼｯｸUB"/>
                <a:cs typeface="HGP創英角ｺﾞｼｯｸUB"/>
              </a:rPr>
              <a:t>　</a:t>
            </a:r>
            <a:r>
              <a:rPr lang="ja-JP" altLang="en-US" dirty="0" smtClean="0">
                <a:latin typeface="HGP創英角ｺﾞｼｯｸUB"/>
                <a:ea typeface="HGP創英角ｺﾞｼｯｸUB"/>
                <a:cs typeface="HGP創英角ｺﾞｼｯｸUB"/>
              </a:rPr>
              <a:t>グループホームやサ高住と併設しておらず、</a:t>
            </a:r>
            <a:endParaRPr lang="en-US" altLang="ja-JP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ja-JP" altLang="ja-JP" dirty="0">
                <a:latin typeface="HGP創英角ｺﾞｼｯｸUB"/>
                <a:ea typeface="HGP創英角ｺﾞｼｯｸUB"/>
                <a:cs typeface="HGP創英角ｺﾞｼｯｸUB"/>
              </a:rPr>
              <a:t>　</a:t>
            </a:r>
            <a:r>
              <a:rPr lang="ja-JP" altLang="en-US" dirty="0" smtClean="0">
                <a:latin typeface="HGP創英角ｺﾞｼｯｸUB"/>
                <a:ea typeface="HGP創英角ｺﾞｼｯｸUB"/>
                <a:cs typeface="HGP創英角ｺﾞｼｯｸUB"/>
              </a:rPr>
              <a:t>それぞれ</a:t>
            </a:r>
            <a:r>
              <a:rPr lang="ja-JP" altLang="en-US" dirty="0" smtClean="0">
                <a:latin typeface="HGP創英角ｺﾞｼｯｸUB"/>
                <a:ea typeface="HGP創英角ｺﾞｼｯｸUB"/>
                <a:cs typeface="HGP創英角ｺﾞｼｯｸUB"/>
              </a:rPr>
              <a:t>の</a:t>
            </a:r>
            <a:r>
              <a:rPr lang="ja-JP" altLang="en-US" dirty="0" smtClean="0">
                <a:latin typeface="HGP創英角ｺﾞｼｯｸUB"/>
                <a:ea typeface="HGP創英角ｺﾞｼｯｸUB"/>
                <a:cs typeface="HGP創英角ｺﾞｼｯｸUB"/>
              </a:rPr>
              <a:t>自宅</a:t>
            </a:r>
            <a:r>
              <a:rPr lang="ja-JP" altLang="en-US" dirty="0" smtClean="0">
                <a:latin typeface="HGP創英角ｺﾞｼｯｸUB"/>
                <a:ea typeface="HGP創英角ｺﾞｼｯｸUB"/>
                <a:cs typeface="HGP創英角ｺﾞｼｯｸUB"/>
              </a:rPr>
              <a:t>、在宅</a:t>
            </a:r>
            <a:r>
              <a:rPr lang="ja-JP" altLang="en-US" dirty="0" smtClean="0">
                <a:latin typeface="HGP創英角ｺﾞｼｯｸUB"/>
                <a:ea typeface="HGP創英角ｺﾞｼｯｸUB"/>
                <a:cs typeface="HGP創英角ｺﾞｼｯｸUB"/>
              </a:rPr>
              <a:t>での</a:t>
            </a:r>
            <a:r>
              <a:rPr lang="ja-JP" altLang="en-US" dirty="0" smtClean="0">
                <a:latin typeface="HGP創英角ｺﾞｼｯｸUB"/>
                <a:ea typeface="HGP創英角ｺﾞｼｯｸUB"/>
                <a:cs typeface="HGP創英角ｺﾞｼｯｸUB"/>
              </a:rPr>
              <a:t>生活を最大限サポート</a:t>
            </a:r>
            <a:endParaRPr lang="en-US" altLang="ja-JP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ja-JP" altLang="en-US" dirty="0" smtClean="0">
                <a:latin typeface="HGP創英角ｺﾞｼｯｸUB"/>
                <a:ea typeface="HGP創英角ｺﾞｼｯｸUB"/>
                <a:cs typeface="HGP創英角ｺﾞｼｯｸUB"/>
              </a:rPr>
              <a:t>２）毎日お昼は外食・外出</a:t>
            </a:r>
            <a:endParaRPr lang="en-US" altLang="ja-JP" dirty="0"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altLang="ja-JP" dirty="0" smtClean="0">
                <a:latin typeface="HGP創英角ｺﾞｼｯｸUB"/>
                <a:ea typeface="HGP創英角ｺﾞｼｯｸUB"/>
                <a:cs typeface="HGP創英角ｺﾞｼｯｸUB"/>
              </a:rPr>
              <a:t>3</a:t>
            </a:r>
            <a:r>
              <a:rPr lang="ja-JP" altLang="en-US" dirty="0" smtClean="0">
                <a:latin typeface="HGP創英角ｺﾞｼｯｸUB"/>
                <a:ea typeface="HGP創英角ｺﾞｼｯｸUB"/>
                <a:cs typeface="HGP創英角ｺﾞｼｯｸUB"/>
              </a:rPr>
              <a:t>）急性期にパワーをかける（朝</a:t>
            </a:r>
            <a:r>
              <a:rPr lang="en-US" altLang="ja-JP" dirty="0" smtClean="0">
                <a:latin typeface="HGP創英角ｺﾞｼｯｸUB"/>
                <a:ea typeface="HGP創英角ｺﾞｼｯｸUB"/>
                <a:cs typeface="HGP創英角ｺﾞｼｯｸUB"/>
              </a:rPr>
              <a:t>6</a:t>
            </a:r>
            <a:r>
              <a:rPr lang="ja-JP" altLang="en-US" dirty="0" smtClean="0">
                <a:latin typeface="HGP創英角ｺﾞｼｯｸUB"/>
                <a:ea typeface="HGP創英角ｺﾞｼｯｸUB"/>
                <a:cs typeface="HGP創英角ｺﾞｼｯｸUB"/>
              </a:rPr>
              <a:t>時</a:t>
            </a:r>
            <a:r>
              <a:rPr lang="en-US" altLang="ja-JP" dirty="0" smtClean="0">
                <a:latin typeface="HGP創英角ｺﾞｼｯｸUB"/>
                <a:ea typeface="HGP創英角ｺﾞｼｯｸUB"/>
                <a:cs typeface="HGP創英角ｺﾞｼｯｸUB"/>
              </a:rPr>
              <a:t>〜</a:t>
            </a:r>
            <a:r>
              <a:rPr lang="ja-JP" altLang="en-US" dirty="0" smtClean="0">
                <a:latin typeface="HGP創英角ｺﾞｼｯｸUB"/>
                <a:ea typeface="HGP創英角ｺﾞｼｯｸUB"/>
                <a:cs typeface="HGP創英角ｺﾞｼｯｸUB"/>
              </a:rPr>
              <a:t>夜</a:t>
            </a:r>
            <a:r>
              <a:rPr lang="en-US" altLang="ja-JP" dirty="0" smtClean="0">
                <a:latin typeface="HGP創英角ｺﾞｼｯｸUB"/>
                <a:ea typeface="HGP創英角ｺﾞｼｯｸUB"/>
                <a:cs typeface="HGP創英角ｺﾞｼｯｸUB"/>
              </a:rPr>
              <a:t>23</a:t>
            </a:r>
            <a:r>
              <a:rPr lang="ja-JP" altLang="en-US" dirty="0" smtClean="0">
                <a:latin typeface="HGP創英角ｺﾞｼｯｸUB"/>
                <a:ea typeface="HGP創英角ｺﾞｼｯｸUB"/>
                <a:cs typeface="HGP創英角ｺﾞｼｯｸUB"/>
              </a:rPr>
              <a:t>時までの通いなど）</a:t>
            </a:r>
            <a:endParaRPr lang="en-US" altLang="ja-JP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05178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/>
          <p:cNvSpPr/>
          <p:nvPr/>
        </p:nvSpPr>
        <p:spPr>
          <a:xfrm>
            <a:off x="323528" y="1628800"/>
            <a:ext cx="8460432" cy="237626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94" name="タイトル 2"/>
          <p:cNvSpPr>
            <a:spLocks noGrp="1"/>
          </p:cNvSpPr>
          <p:nvPr>
            <p:ph type="title"/>
          </p:nvPr>
        </p:nvSpPr>
        <p:spPr>
          <a:xfrm>
            <a:off x="323604" y="548680"/>
            <a:ext cx="8229600" cy="852488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sz="48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「絆」のコンセプト</a:t>
            </a:r>
          </a:p>
        </p:txBody>
      </p:sp>
      <p:sp>
        <p:nvSpPr>
          <p:cNvPr id="8195" name="コンテンツ プレースホルダー 1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680669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ja-JP" altLang="en-US" sz="6000" dirty="0" smtClean="0"/>
              <a:t>　　 </a:t>
            </a:r>
            <a:r>
              <a:rPr lang="en-US" altLang="ja-JP" sz="6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Every Day </a:t>
            </a:r>
            <a:r>
              <a:rPr lang="en-US" altLang="ja-JP" sz="60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REHA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ja-JP" altLang="en-US" sz="6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エブリデイ</a:t>
            </a:r>
            <a:r>
              <a:rPr lang="ja-JP" altLang="en-US" sz="60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リハ</a:t>
            </a:r>
            <a:endParaRPr lang="en-US" altLang="ja-JP" sz="6000" dirty="0" smtClean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ja-JP" altLang="en-US" dirty="0" smtClean="0"/>
              <a:t>　　　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ja-JP" altLang="en-US" dirty="0" smtClean="0"/>
              <a:t>　　　</a:t>
            </a:r>
            <a:r>
              <a:rPr lang="en-US" altLang="ja-JP" sz="3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〜</a:t>
            </a:r>
            <a:r>
              <a:rPr lang="ja-JP" altLang="en-US" sz="3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特別なことではなく、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ja-JP" altLang="en-US" sz="3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</a:t>
            </a:r>
            <a:r>
              <a:rPr lang="ja-JP" altLang="en-US" sz="3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毎日</a:t>
            </a:r>
            <a:r>
              <a:rPr lang="ja-JP" altLang="en-US" sz="3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</a:t>
            </a:r>
            <a:r>
              <a:rPr lang="ja-JP" altLang="en-US" sz="30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生活そのものがリハビリ</a:t>
            </a:r>
            <a:r>
              <a:rPr lang="ja-JP" altLang="en-US" sz="3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であり、</a:t>
            </a:r>
            <a:endParaRPr lang="en-US" altLang="ja-JP" sz="30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ja-JP" altLang="en-US" sz="3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その人らしい生活を支えれば人は健康になる</a:t>
            </a:r>
            <a:r>
              <a:rPr lang="en-US" altLang="ja-JP" sz="3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〜</a:t>
            </a:r>
          </a:p>
          <a:p>
            <a:pPr marL="0" indent="0" algn="ctr" eaLnBrk="1" hangingPunct="1">
              <a:buFont typeface="Wingdings 2" pitchFamily="18" charset="2"/>
              <a:buNone/>
            </a:pPr>
            <a:endParaRPr lang="ja-JP" altLang="en-US" sz="1600" dirty="0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ja-JP" altLang="en-US" sz="1600" dirty="0" smtClean="0"/>
              <a:t>　　　　　　　　　　　　　　　　　　　　　　　　　　　　　　　　　　　</a:t>
            </a:r>
            <a:r>
              <a:rPr lang="ja-JP" altLang="en-US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国連幸福度調査　</a:t>
            </a:r>
            <a:endParaRPr lang="en-US" altLang="ja-JP" sz="20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ja-JP" altLang="en-US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　　　　　　　　　　　　　　　　　　　　　世界で</a:t>
            </a:r>
            <a:r>
              <a:rPr lang="en-US" altLang="ja-JP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lang="ja-JP" altLang="en-US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番幸福な国　デンマーク</a:t>
            </a:r>
          </a:p>
        </p:txBody>
      </p:sp>
    </p:spTree>
    <p:extLst>
      <p:ext uri="{BB962C8B-B14F-4D97-AF65-F5344CB8AC3E}">
        <p14:creationId xmlns:p14="http://schemas.microsoft.com/office/powerpoint/2010/main" val="21900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251520" y="908720"/>
            <a:ext cx="8568952" cy="5760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	</a:t>
            </a:r>
            <a:r>
              <a:rPr lang="ja-JP" altLang="en-US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・自宅と近い環境</a:t>
            </a:r>
            <a:endParaRPr lang="en-US" altLang="ja-JP" sz="60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	</a:t>
            </a:r>
            <a:r>
              <a:rPr lang="ja-JP" altLang="en-US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・個別＆訪問対応</a:t>
            </a:r>
            <a:endParaRPr lang="en-US" altLang="ja-JP" sz="60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	</a:t>
            </a:r>
            <a:r>
              <a:rPr lang="ja-JP" altLang="en-US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・リハビリテーション</a:t>
            </a:r>
            <a:endParaRPr lang="en-US" altLang="ja-JP" sz="60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en-US" altLang="ja-JP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⇩</a:t>
            </a:r>
          </a:p>
          <a:p>
            <a:r>
              <a:rPr lang="ja-JP" altLang="ja-JP" sz="6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都会型小規模</a:t>
            </a:r>
            <a:endParaRPr lang="en-US" altLang="ja-JP" sz="60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ja-JP" sz="6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へのチャレンジ</a:t>
            </a:r>
            <a:r>
              <a:rPr lang="en-US" altLang="ja-JP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endParaRPr lang="ja-JP" altLang="en-US" sz="6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318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1"/>
          <p:cNvSpPr>
            <a:spLocks noGrp="1"/>
          </p:cNvSpPr>
          <p:nvPr>
            <p:ph type="title"/>
          </p:nvPr>
        </p:nvSpPr>
        <p:spPr>
          <a:xfrm>
            <a:off x="430578" y="230648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「シェフ」という役割を取り戻したい</a:t>
            </a:r>
          </a:p>
        </p:txBody>
      </p:sp>
      <p:pic>
        <p:nvPicPr>
          <p:cNvPr id="11267" name="コンテンツ プレースホルダ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7844"/>
            <a:ext cx="7776864" cy="571791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1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ラリティ">
  <a:themeElements>
    <a:clrScheme name="コンポジット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クラリティ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2045</TotalTime>
  <Words>603</Words>
  <Application>Microsoft Macintosh PowerPoint</Application>
  <PresentationFormat>画面に合わせる (4:3)</PresentationFormat>
  <Paragraphs>232</Paragraphs>
  <Slides>37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38" baseType="lpstr">
      <vt:lpstr>クラリティ</vt:lpstr>
      <vt:lpstr>小規模多機能型ポジティブ介護 × リハビリテーション</vt:lpstr>
      <vt:lpstr>私の夢</vt:lpstr>
      <vt:lpstr>東日本大震災が転機に</vt:lpstr>
      <vt:lpstr>PowerPoint プレゼンテーション</vt:lpstr>
      <vt:lpstr>「絆」の紹介</vt:lpstr>
      <vt:lpstr>「絆」の紹介２</vt:lpstr>
      <vt:lpstr>「絆」のコンセプト</vt:lpstr>
      <vt:lpstr>PowerPoint プレゼンテーション</vt:lpstr>
      <vt:lpstr>「シェフ」という役割を取り戻したい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  小規模利用後半年で　 　　　　　　認知症が改善！！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  回復期リハビリ病院を退院後 小規模利用１年で　 　　立位・歩行能力が改善！！ </vt:lpstr>
      <vt:lpstr>PowerPoint プレゼンテーション</vt:lpstr>
      <vt:lpstr>PowerPoint プレゼンテーション</vt:lpstr>
      <vt:lpstr>重度の方も支えています</vt:lpstr>
      <vt:lpstr>PowerPoint プレゼンテーション</vt:lpstr>
      <vt:lpstr>PowerPoint プレゼンテーション</vt:lpstr>
      <vt:lpstr>PowerPoint プレゼンテーション</vt:lpstr>
      <vt:lpstr>でも、実際は厳しいです…</vt:lpstr>
      <vt:lpstr>PowerPoint プレゼンテーション</vt:lpstr>
      <vt:lpstr>PowerPoint プレゼンテーション</vt:lpstr>
      <vt:lpstr>PowerPoint プレゼンテーション</vt:lpstr>
      <vt:lpstr>地域と生活に根ざしたリハビリへ</vt:lpstr>
      <vt:lpstr>地域の在宅復帰支援施設になります！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小規模多機能型居宅介護 × リハビリテーション</dc:title>
  <dc:creator>daigo</dc:creator>
  <cp:lastModifiedBy>菅原 健介</cp:lastModifiedBy>
  <cp:revision>267</cp:revision>
  <dcterms:created xsi:type="dcterms:W3CDTF">2014-02-10T09:49:03Z</dcterms:created>
  <dcterms:modified xsi:type="dcterms:W3CDTF">2014-06-04T04:32:23Z</dcterms:modified>
</cp:coreProperties>
</file>